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88" r:id="rId2"/>
  </p:sldMasterIdLst>
  <p:notesMasterIdLst>
    <p:notesMasterId r:id="rId117"/>
  </p:notesMasterIdLst>
  <p:handoutMasterIdLst>
    <p:handoutMasterId r:id="rId118"/>
  </p:handoutMasterIdLst>
  <p:sldIdLst>
    <p:sldId id="420" r:id="rId3"/>
    <p:sldId id="421" r:id="rId4"/>
    <p:sldId id="422" r:id="rId5"/>
    <p:sldId id="1594" r:id="rId6"/>
    <p:sldId id="1427" r:id="rId7"/>
    <p:sldId id="425" r:id="rId8"/>
    <p:sldId id="599" r:id="rId9"/>
    <p:sldId id="554" r:id="rId10"/>
    <p:sldId id="428" r:id="rId11"/>
    <p:sldId id="429" r:id="rId12"/>
    <p:sldId id="578" r:id="rId13"/>
    <p:sldId id="605" r:id="rId14"/>
    <p:sldId id="432" r:id="rId15"/>
    <p:sldId id="433" r:id="rId16"/>
    <p:sldId id="434" r:id="rId17"/>
    <p:sldId id="435" r:id="rId18"/>
    <p:sldId id="436" r:id="rId19"/>
    <p:sldId id="437" r:id="rId20"/>
    <p:sldId id="438" r:id="rId21"/>
    <p:sldId id="439" r:id="rId22"/>
    <p:sldId id="440" r:id="rId23"/>
    <p:sldId id="1604" r:id="rId24"/>
    <p:sldId id="442" r:id="rId25"/>
    <p:sldId id="443" r:id="rId26"/>
    <p:sldId id="444" r:id="rId27"/>
    <p:sldId id="564" r:id="rId28"/>
    <p:sldId id="528" r:id="rId29"/>
    <p:sldId id="600" r:id="rId30"/>
    <p:sldId id="601" r:id="rId31"/>
    <p:sldId id="559" r:id="rId32"/>
    <p:sldId id="1426" r:id="rId33"/>
    <p:sldId id="448" r:id="rId34"/>
    <p:sldId id="413" r:id="rId35"/>
    <p:sldId id="1553" r:id="rId36"/>
    <p:sldId id="451" r:id="rId37"/>
    <p:sldId id="452" r:id="rId38"/>
    <p:sldId id="453" r:id="rId39"/>
    <p:sldId id="542" r:id="rId40"/>
    <p:sldId id="455" r:id="rId41"/>
    <p:sldId id="608" r:id="rId42"/>
    <p:sldId id="611" r:id="rId43"/>
    <p:sldId id="585" r:id="rId44"/>
    <p:sldId id="607" r:id="rId45"/>
    <p:sldId id="1589" r:id="rId46"/>
    <p:sldId id="1420" r:id="rId47"/>
    <p:sldId id="1602" r:id="rId48"/>
    <p:sldId id="456" r:id="rId49"/>
    <p:sldId id="1592" r:id="rId50"/>
    <p:sldId id="1609" r:id="rId51"/>
    <p:sldId id="1607" r:id="rId52"/>
    <p:sldId id="545" r:id="rId53"/>
    <p:sldId id="414" r:id="rId54"/>
    <p:sldId id="384" r:id="rId55"/>
    <p:sldId id="464" r:id="rId56"/>
    <p:sldId id="466" r:id="rId57"/>
    <p:sldId id="467" r:id="rId58"/>
    <p:sldId id="468" r:id="rId59"/>
    <p:sldId id="470" r:id="rId60"/>
    <p:sldId id="471" r:id="rId61"/>
    <p:sldId id="519" r:id="rId62"/>
    <p:sldId id="610" r:id="rId63"/>
    <p:sldId id="591" r:id="rId64"/>
    <p:sldId id="612" r:id="rId65"/>
    <p:sldId id="609" r:id="rId66"/>
    <p:sldId id="1600" r:id="rId67"/>
    <p:sldId id="1601" r:id="rId68"/>
    <p:sldId id="415" r:id="rId69"/>
    <p:sldId id="473" r:id="rId70"/>
    <p:sldId id="615" r:id="rId71"/>
    <p:sldId id="476" r:id="rId72"/>
    <p:sldId id="416" r:id="rId73"/>
    <p:sldId id="477" r:id="rId74"/>
    <p:sldId id="478" r:id="rId75"/>
    <p:sldId id="1615" r:id="rId76"/>
    <p:sldId id="480" r:id="rId77"/>
    <p:sldId id="481" r:id="rId78"/>
    <p:sldId id="482" r:id="rId79"/>
    <p:sldId id="483" r:id="rId80"/>
    <p:sldId id="484" r:id="rId81"/>
    <p:sldId id="485" r:id="rId82"/>
    <p:sldId id="486" r:id="rId83"/>
    <p:sldId id="417" r:id="rId84"/>
    <p:sldId id="487" r:id="rId85"/>
    <p:sldId id="1605" r:id="rId86"/>
    <p:sldId id="491" r:id="rId87"/>
    <p:sldId id="492" r:id="rId88"/>
    <p:sldId id="418" r:id="rId89"/>
    <p:sldId id="1610" r:id="rId90"/>
    <p:sldId id="1611" r:id="rId91"/>
    <p:sldId id="1612" r:id="rId92"/>
    <p:sldId id="1613" r:id="rId93"/>
    <p:sldId id="342" r:id="rId94"/>
    <p:sldId id="531" r:id="rId95"/>
    <p:sldId id="498" r:id="rId96"/>
    <p:sldId id="532" r:id="rId97"/>
    <p:sldId id="500" r:id="rId98"/>
    <p:sldId id="501" r:id="rId99"/>
    <p:sldId id="606" r:id="rId100"/>
    <p:sldId id="502" r:id="rId101"/>
    <p:sldId id="543" r:id="rId102"/>
    <p:sldId id="1425" r:id="rId103"/>
    <p:sldId id="551" r:id="rId104"/>
    <p:sldId id="569" r:id="rId105"/>
    <p:sldId id="568" r:id="rId106"/>
    <p:sldId id="354" r:id="rId107"/>
    <p:sldId id="536" r:id="rId108"/>
    <p:sldId id="515" r:id="rId109"/>
    <p:sldId id="514" r:id="rId110"/>
    <p:sldId id="512" r:id="rId111"/>
    <p:sldId id="1616" r:id="rId112"/>
    <p:sldId id="360" r:id="rId113"/>
    <p:sldId id="567" r:id="rId114"/>
    <p:sldId id="510" r:id="rId115"/>
    <p:sldId id="285" r:id="rId116"/>
  </p:sldIdLst>
  <p:sldSz cx="9144000" cy="5143500" type="screen16x9"/>
  <p:notesSz cx="6794500" cy="99187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CCF"/>
    <a:srgbClr val="0070C0"/>
    <a:srgbClr val="54C2F0"/>
    <a:srgbClr val="77B0F3"/>
    <a:srgbClr val="E7EAF2"/>
    <a:srgbClr val="37A1AD"/>
    <a:srgbClr val="D8D8D8"/>
    <a:srgbClr val="5CCFFE"/>
    <a:srgbClr val="B88B00"/>
    <a:srgbClr val="3BC1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66" autoAdjust="0"/>
    <p:restoredTop sz="95000" autoAdjust="0"/>
  </p:normalViewPr>
  <p:slideViewPr>
    <p:cSldViewPr>
      <p:cViewPr varScale="1">
        <p:scale>
          <a:sx n="141" d="100"/>
          <a:sy n="141" d="100"/>
        </p:scale>
        <p:origin x="474" y="120"/>
      </p:cViewPr>
      <p:guideLst/>
    </p:cSldViewPr>
  </p:slideViewPr>
  <p:notesTextViewPr>
    <p:cViewPr>
      <p:scale>
        <a:sx n="1" d="1"/>
        <a:sy n="1" d="1"/>
      </p:scale>
      <p:origin x="0" y="0"/>
    </p:cViewPr>
  </p:notesTextViewPr>
  <p:sorterViewPr>
    <p:cViewPr varScale="1">
      <p:scale>
        <a:sx n="1" d="1"/>
        <a:sy n="1" d="1"/>
      </p:scale>
      <p:origin x="0" y="-2724"/>
    </p:cViewPr>
  </p:sorterViewPr>
  <p:notesViewPr>
    <p:cSldViewPr>
      <p:cViewPr varScale="1">
        <p:scale>
          <a:sx n="85" d="100"/>
          <a:sy n="85" d="100"/>
        </p:scale>
        <p:origin x="3906" y="72"/>
      </p:cViewPr>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notesMaster" Target="notesMasters/notes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handoutMaster" Target="handoutMasters/handoutMaster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commentAuthors" Target="commentAuthors.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8100" y="0"/>
            <a:ext cx="2944813" cy="496888"/>
          </a:xfrm>
          <a:prstGeom prst="rect">
            <a:avLst/>
          </a:prstGeom>
        </p:spPr>
        <p:txBody>
          <a:bodyPr vert="horz" lIns="91440" tIns="45720" rIns="91440" bIns="45720" rtlCol="0"/>
          <a:lstStyle>
            <a:lvl1pPr algn="r">
              <a:defRPr sz="1200"/>
            </a:lvl1pPr>
          </a:lstStyle>
          <a:p>
            <a:fld id="{88E7D5C9-3FE6-4013-A8C2-9F80DE517CE6}" type="datetimeFigureOut">
              <a:rPr kumimoji="1" lang="ja-JP" altLang="en-US" smtClean="0"/>
              <a:t>2026/6/1</a:t>
            </a:fld>
            <a:endParaRPr kumimoji="1" lang="ja-JP" altLang="en-US"/>
          </a:p>
        </p:txBody>
      </p:sp>
      <p:sp>
        <p:nvSpPr>
          <p:cNvPr id="4" name="フッター プレースホルダー 3"/>
          <p:cNvSpPr>
            <a:spLocks noGrp="1"/>
          </p:cNvSpPr>
          <p:nvPr>
            <p:ph type="ftr" sz="quarter" idx="2"/>
          </p:nvPr>
        </p:nvSpPr>
        <p:spPr>
          <a:xfrm>
            <a:off x="0" y="9421813"/>
            <a:ext cx="2944813"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8100" y="9421813"/>
            <a:ext cx="2944813" cy="496887"/>
          </a:xfrm>
          <a:prstGeom prst="rect">
            <a:avLst/>
          </a:prstGeom>
        </p:spPr>
        <p:txBody>
          <a:bodyPr vert="horz" lIns="91440" tIns="45720" rIns="91440" bIns="45720" rtlCol="0" anchor="b"/>
          <a:lstStyle>
            <a:lvl1pPr algn="r">
              <a:defRPr sz="1200"/>
            </a:lvl1pPr>
          </a:lstStyle>
          <a:p>
            <a:fld id="{9F902CAD-248E-41DC-BB4B-3B8E2399885D}" type="slidenum">
              <a:rPr kumimoji="1" lang="ja-JP" altLang="en-US" smtClean="0"/>
              <a:t>‹#›</a:t>
            </a:fld>
            <a:endParaRPr kumimoji="1" lang="ja-JP" altLang="en-US"/>
          </a:p>
        </p:txBody>
      </p:sp>
    </p:spTree>
    <p:extLst>
      <p:ext uri="{BB962C8B-B14F-4D97-AF65-F5344CB8AC3E}">
        <p14:creationId xmlns:p14="http://schemas.microsoft.com/office/powerpoint/2010/main" val="2949347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283" cy="49593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8645" y="0"/>
            <a:ext cx="2944283" cy="495935"/>
          </a:xfrm>
          <a:prstGeom prst="rect">
            <a:avLst/>
          </a:prstGeom>
        </p:spPr>
        <p:txBody>
          <a:bodyPr vert="horz" lIns="91440" tIns="45720" rIns="91440" bIns="45720" rtlCol="0"/>
          <a:lstStyle>
            <a:lvl1pPr algn="r">
              <a:defRPr sz="1200"/>
            </a:lvl1pPr>
          </a:lstStyle>
          <a:p>
            <a:fld id="{B150248C-AF63-4BD2-AD88-4B686589BEBC}" type="datetimeFigureOut">
              <a:rPr kumimoji="1" lang="ja-JP" altLang="en-US" smtClean="0"/>
              <a:t>2026/6/1</a:t>
            </a:fld>
            <a:endParaRPr kumimoji="1" lang="ja-JP" altLang="en-US"/>
          </a:p>
        </p:txBody>
      </p:sp>
      <p:sp>
        <p:nvSpPr>
          <p:cNvPr id="4" name="スライド イメージ プレースホルダー 3"/>
          <p:cNvSpPr>
            <a:spLocks noGrp="1" noRot="1" noChangeAspect="1"/>
          </p:cNvSpPr>
          <p:nvPr>
            <p:ph type="sldImg" idx="2"/>
          </p:nvPr>
        </p:nvSpPr>
        <p:spPr>
          <a:xfrm>
            <a:off x="92075" y="744538"/>
            <a:ext cx="6610350" cy="371951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11383"/>
            <a:ext cx="5435600" cy="446341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1044"/>
            <a:ext cx="2944283" cy="49593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8645" y="9421044"/>
            <a:ext cx="2944283" cy="495935"/>
          </a:xfrm>
          <a:prstGeom prst="rect">
            <a:avLst/>
          </a:prstGeom>
        </p:spPr>
        <p:txBody>
          <a:bodyPr vert="horz" lIns="91440" tIns="45720" rIns="91440" bIns="45720" rtlCol="0" anchor="b"/>
          <a:lstStyle>
            <a:lvl1pPr algn="r">
              <a:defRPr sz="1200"/>
            </a:lvl1pPr>
          </a:lstStyle>
          <a:p>
            <a:fld id="{BF87BCA9-3BA0-4426-9EA6-B6C30ED0242E}" type="slidenum">
              <a:rPr kumimoji="1" lang="ja-JP" altLang="en-US" smtClean="0"/>
              <a:t>‹#›</a:t>
            </a:fld>
            <a:endParaRPr kumimoji="1" lang="ja-JP" altLang="en-US"/>
          </a:p>
        </p:txBody>
      </p:sp>
    </p:spTree>
    <p:extLst>
      <p:ext uri="{BB962C8B-B14F-4D97-AF65-F5344CB8AC3E}">
        <p14:creationId xmlns:p14="http://schemas.microsoft.com/office/powerpoint/2010/main" val="259952717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8</a:t>
            </a:fld>
            <a:endParaRPr kumimoji="1" lang="ja-JP" altLang="en-US"/>
          </a:p>
        </p:txBody>
      </p:sp>
    </p:spTree>
    <p:extLst>
      <p:ext uri="{BB962C8B-B14F-4D97-AF65-F5344CB8AC3E}">
        <p14:creationId xmlns:p14="http://schemas.microsoft.com/office/powerpoint/2010/main" val="1539509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41</a:t>
            </a:fld>
            <a:endParaRPr kumimoji="1" lang="ja-JP" altLang="en-US"/>
          </a:p>
        </p:txBody>
      </p:sp>
    </p:spTree>
    <p:extLst>
      <p:ext uri="{BB962C8B-B14F-4D97-AF65-F5344CB8AC3E}">
        <p14:creationId xmlns:p14="http://schemas.microsoft.com/office/powerpoint/2010/main" val="1443018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42</a:t>
            </a:fld>
            <a:endParaRPr kumimoji="1" lang="ja-JP" altLang="en-US"/>
          </a:p>
        </p:txBody>
      </p:sp>
    </p:spTree>
    <p:extLst>
      <p:ext uri="{BB962C8B-B14F-4D97-AF65-F5344CB8AC3E}">
        <p14:creationId xmlns:p14="http://schemas.microsoft.com/office/powerpoint/2010/main" val="1460195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43</a:t>
            </a:fld>
            <a:endParaRPr kumimoji="1" lang="ja-JP" altLang="en-US"/>
          </a:p>
        </p:txBody>
      </p:sp>
    </p:spTree>
    <p:extLst>
      <p:ext uri="{BB962C8B-B14F-4D97-AF65-F5344CB8AC3E}">
        <p14:creationId xmlns:p14="http://schemas.microsoft.com/office/powerpoint/2010/main" val="3955968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48</a:t>
            </a:fld>
            <a:endParaRPr kumimoji="1" lang="ja-JP" altLang="en-US"/>
          </a:p>
        </p:txBody>
      </p:sp>
    </p:spTree>
    <p:extLst>
      <p:ext uri="{BB962C8B-B14F-4D97-AF65-F5344CB8AC3E}">
        <p14:creationId xmlns:p14="http://schemas.microsoft.com/office/powerpoint/2010/main" val="1755506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49</a:t>
            </a:fld>
            <a:endParaRPr kumimoji="1" lang="ja-JP" altLang="en-US"/>
          </a:p>
        </p:txBody>
      </p:sp>
    </p:spTree>
    <p:extLst>
      <p:ext uri="{BB962C8B-B14F-4D97-AF65-F5344CB8AC3E}">
        <p14:creationId xmlns:p14="http://schemas.microsoft.com/office/powerpoint/2010/main" val="333435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50</a:t>
            </a:fld>
            <a:endParaRPr kumimoji="1" lang="ja-JP" altLang="en-US"/>
          </a:p>
        </p:txBody>
      </p:sp>
    </p:spTree>
    <p:extLst>
      <p:ext uri="{BB962C8B-B14F-4D97-AF65-F5344CB8AC3E}">
        <p14:creationId xmlns:p14="http://schemas.microsoft.com/office/powerpoint/2010/main" val="4146514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51</a:t>
            </a:fld>
            <a:endParaRPr kumimoji="1" lang="ja-JP" altLang="en-US"/>
          </a:p>
        </p:txBody>
      </p:sp>
    </p:spTree>
    <p:extLst>
      <p:ext uri="{BB962C8B-B14F-4D97-AF65-F5344CB8AC3E}">
        <p14:creationId xmlns:p14="http://schemas.microsoft.com/office/powerpoint/2010/main" val="1597069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53</a:t>
            </a:fld>
            <a:endParaRPr kumimoji="1" lang="ja-JP" altLang="en-US"/>
          </a:p>
        </p:txBody>
      </p:sp>
    </p:spTree>
    <p:extLst>
      <p:ext uri="{BB962C8B-B14F-4D97-AF65-F5344CB8AC3E}">
        <p14:creationId xmlns:p14="http://schemas.microsoft.com/office/powerpoint/2010/main" val="819892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62</a:t>
            </a:fld>
            <a:endParaRPr kumimoji="1" lang="ja-JP" altLang="en-US"/>
          </a:p>
        </p:txBody>
      </p:sp>
    </p:spTree>
    <p:extLst>
      <p:ext uri="{BB962C8B-B14F-4D97-AF65-F5344CB8AC3E}">
        <p14:creationId xmlns:p14="http://schemas.microsoft.com/office/powerpoint/2010/main" val="1216907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63</a:t>
            </a:fld>
            <a:endParaRPr kumimoji="1" lang="ja-JP" altLang="en-US"/>
          </a:p>
        </p:txBody>
      </p:sp>
    </p:spTree>
    <p:extLst>
      <p:ext uri="{BB962C8B-B14F-4D97-AF65-F5344CB8AC3E}">
        <p14:creationId xmlns:p14="http://schemas.microsoft.com/office/powerpoint/2010/main" val="862596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12</a:t>
            </a:fld>
            <a:endParaRPr kumimoji="1" lang="ja-JP" altLang="en-US"/>
          </a:p>
        </p:txBody>
      </p:sp>
    </p:spTree>
    <p:extLst>
      <p:ext uri="{BB962C8B-B14F-4D97-AF65-F5344CB8AC3E}">
        <p14:creationId xmlns:p14="http://schemas.microsoft.com/office/powerpoint/2010/main" val="921285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64</a:t>
            </a:fld>
            <a:endParaRPr kumimoji="1" lang="ja-JP" altLang="en-US"/>
          </a:p>
        </p:txBody>
      </p:sp>
    </p:spTree>
    <p:extLst>
      <p:ext uri="{BB962C8B-B14F-4D97-AF65-F5344CB8AC3E}">
        <p14:creationId xmlns:p14="http://schemas.microsoft.com/office/powerpoint/2010/main" val="274888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68</a:t>
            </a:fld>
            <a:endParaRPr kumimoji="1" lang="ja-JP" altLang="en-US"/>
          </a:p>
        </p:txBody>
      </p:sp>
    </p:spTree>
    <p:extLst>
      <p:ext uri="{BB962C8B-B14F-4D97-AF65-F5344CB8AC3E}">
        <p14:creationId xmlns:p14="http://schemas.microsoft.com/office/powerpoint/2010/main" val="3432403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69</a:t>
            </a:fld>
            <a:endParaRPr kumimoji="1" lang="ja-JP" altLang="en-US"/>
          </a:p>
        </p:txBody>
      </p:sp>
    </p:spTree>
    <p:extLst>
      <p:ext uri="{BB962C8B-B14F-4D97-AF65-F5344CB8AC3E}">
        <p14:creationId xmlns:p14="http://schemas.microsoft.com/office/powerpoint/2010/main" val="149634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70</a:t>
            </a:fld>
            <a:endParaRPr kumimoji="1" lang="ja-JP" altLang="en-US"/>
          </a:p>
        </p:txBody>
      </p:sp>
    </p:spTree>
    <p:extLst>
      <p:ext uri="{BB962C8B-B14F-4D97-AF65-F5344CB8AC3E}">
        <p14:creationId xmlns:p14="http://schemas.microsoft.com/office/powerpoint/2010/main" val="2383767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94</a:t>
            </a:fld>
            <a:endParaRPr kumimoji="1" lang="ja-JP" altLang="en-US"/>
          </a:p>
        </p:txBody>
      </p:sp>
    </p:spTree>
    <p:extLst>
      <p:ext uri="{BB962C8B-B14F-4D97-AF65-F5344CB8AC3E}">
        <p14:creationId xmlns:p14="http://schemas.microsoft.com/office/powerpoint/2010/main" val="354463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98</a:t>
            </a:fld>
            <a:endParaRPr kumimoji="1" lang="ja-JP" altLang="en-US"/>
          </a:p>
        </p:txBody>
      </p:sp>
    </p:spTree>
    <p:extLst>
      <p:ext uri="{BB962C8B-B14F-4D97-AF65-F5344CB8AC3E}">
        <p14:creationId xmlns:p14="http://schemas.microsoft.com/office/powerpoint/2010/main" val="1091951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100</a:t>
            </a:fld>
            <a:endParaRPr kumimoji="1" lang="ja-JP" altLang="en-US"/>
          </a:p>
        </p:txBody>
      </p:sp>
    </p:spTree>
    <p:extLst>
      <p:ext uri="{BB962C8B-B14F-4D97-AF65-F5344CB8AC3E}">
        <p14:creationId xmlns:p14="http://schemas.microsoft.com/office/powerpoint/2010/main" val="2167504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101</a:t>
            </a:fld>
            <a:endParaRPr kumimoji="1" lang="ja-JP" altLang="en-US"/>
          </a:p>
        </p:txBody>
      </p:sp>
    </p:spTree>
    <p:extLst>
      <p:ext uri="{BB962C8B-B14F-4D97-AF65-F5344CB8AC3E}">
        <p14:creationId xmlns:p14="http://schemas.microsoft.com/office/powerpoint/2010/main" val="858006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102</a:t>
            </a:fld>
            <a:endParaRPr kumimoji="1" lang="ja-JP" altLang="en-US"/>
          </a:p>
        </p:txBody>
      </p:sp>
    </p:spTree>
    <p:extLst>
      <p:ext uri="{BB962C8B-B14F-4D97-AF65-F5344CB8AC3E}">
        <p14:creationId xmlns:p14="http://schemas.microsoft.com/office/powerpoint/2010/main" val="2916374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103</a:t>
            </a:fld>
            <a:endParaRPr kumimoji="1" lang="ja-JP" altLang="en-US"/>
          </a:p>
        </p:txBody>
      </p:sp>
    </p:spTree>
    <p:extLst>
      <p:ext uri="{BB962C8B-B14F-4D97-AF65-F5344CB8AC3E}">
        <p14:creationId xmlns:p14="http://schemas.microsoft.com/office/powerpoint/2010/main" val="4138919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22</a:t>
            </a:fld>
            <a:endParaRPr kumimoji="1" lang="ja-JP" altLang="en-US"/>
          </a:p>
        </p:txBody>
      </p:sp>
    </p:spTree>
    <p:extLst>
      <p:ext uri="{BB962C8B-B14F-4D97-AF65-F5344CB8AC3E}">
        <p14:creationId xmlns:p14="http://schemas.microsoft.com/office/powerpoint/2010/main" val="2655680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109</a:t>
            </a:fld>
            <a:endParaRPr kumimoji="1" lang="ja-JP" altLang="en-US"/>
          </a:p>
        </p:txBody>
      </p:sp>
    </p:spTree>
    <p:extLst>
      <p:ext uri="{BB962C8B-B14F-4D97-AF65-F5344CB8AC3E}">
        <p14:creationId xmlns:p14="http://schemas.microsoft.com/office/powerpoint/2010/main" val="131936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23</a:t>
            </a:fld>
            <a:endParaRPr kumimoji="1" lang="ja-JP" altLang="en-US"/>
          </a:p>
        </p:txBody>
      </p:sp>
    </p:spTree>
    <p:extLst>
      <p:ext uri="{BB962C8B-B14F-4D97-AF65-F5344CB8AC3E}">
        <p14:creationId xmlns:p14="http://schemas.microsoft.com/office/powerpoint/2010/main" val="1728665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26</a:t>
            </a:fld>
            <a:endParaRPr kumimoji="1" lang="ja-JP" altLang="en-US"/>
          </a:p>
        </p:txBody>
      </p:sp>
    </p:spTree>
    <p:extLst>
      <p:ext uri="{BB962C8B-B14F-4D97-AF65-F5344CB8AC3E}">
        <p14:creationId xmlns:p14="http://schemas.microsoft.com/office/powerpoint/2010/main" val="2524823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30</a:t>
            </a:fld>
            <a:endParaRPr kumimoji="1" lang="ja-JP" altLang="en-US"/>
          </a:p>
        </p:txBody>
      </p:sp>
    </p:spTree>
    <p:extLst>
      <p:ext uri="{BB962C8B-B14F-4D97-AF65-F5344CB8AC3E}">
        <p14:creationId xmlns:p14="http://schemas.microsoft.com/office/powerpoint/2010/main" val="1944895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34</a:t>
            </a:fld>
            <a:endParaRPr kumimoji="1" lang="ja-JP" altLang="en-US"/>
          </a:p>
        </p:txBody>
      </p:sp>
    </p:spTree>
    <p:extLst>
      <p:ext uri="{BB962C8B-B14F-4D97-AF65-F5344CB8AC3E}">
        <p14:creationId xmlns:p14="http://schemas.microsoft.com/office/powerpoint/2010/main" val="739831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37</a:t>
            </a:fld>
            <a:endParaRPr kumimoji="1" lang="ja-JP" altLang="en-US"/>
          </a:p>
        </p:txBody>
      </p:sp>
    </p:spTree>
    <p:extLst>
      <p:ext uri="{BB962C8B-B14F-4D97-AF65-F5344CB8AC3E}">
        <p14:creationId xmlns:p14="http://schemas.microsoft.com/office/powerpoint/2010/main" val="1958042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40</a:t>
            </a:fld>
            <a:endParaRPr kumimoji="1" lang="ja-JP" altLang="en-US"/>
          </a:p>
        </p:txBody>
      </p:sp>
    </p:spTree>
    <p:extLst>
      <p:ext uri="{BB962C8B-B14F-4D97-AF65-F5344CB8AC3E}">
        <p14:creationId xmlns:p14="http://schemas.microsoft.com/office/powerpoint/2010/main" val="252389359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1.wmf"/><Relationship Id="rId7" Type="http://schemas.openxmlformats.org/officeDocument/2006/relationships/image" Target="../media/image21.emf"/><Relationship Id="rId2" Type="http://schemas.openxmlformats.org/officeDocument/2006/relationships/image" Target="../media/image17.emf"/><Relationship Id="rId1" Type="http://schemas.openxmlformats.org/officeDocument/2006/relationships/slideMaster" Target="../slideMasters/slideMaster1.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image" Target="../media/image8.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1.emf"/><Relationship Id="rId7" Type="http://schemas.openxmlformats.org/officeDocument/2006/relationships/image" Target="../media/image25.emf"/><Relationship Id="rId2" Type="http://schemas.openxmlformats.org/officeDocument/2006/relationships/image" Target="../media/image30.emf"/><Relationship Id="rId1" Type="http://schemas.openxmlformats.org/officeDocument/2006/relationships/slideMaster" Target="../slideMasters/slideMaster1.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1.emf"/><Relationship Id="rId7" Type="http://schemas.openxmlformats.org/officeDocument/2006/relationships/image" Target="../media/image25.emf"/><Relationship Id="rId2" Type="http://schemas.openxmlformats.org/officeDocument/2006/relationships/image" Target="../media/image30.emf"/><Relationship Id="rId1" Type="http://schemas.openxmlformats.org/officeDocument/2006/relationships/slideMaster" Target="../slideMasters/slideMaster1.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wmf"/><Relationship Id="rId7"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Master" Target="../slideMasters/slideMaster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8.emf"/></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1.wmf"/><Relationship Id="rId7" Type="http://schemas.openxmlformats.org/officeDocument/2006/relationships/image" Target="../media/image21.emf"/><Relationship Id="rId2" Type="http://schemas.openxmlformats.org/officeDocument/2006/relationships/image" Target="../media/image17.emf"/><Relationship Id="rId1" Type="http://schemas.openxmlformats.org/officeDocument/2006/relationships/slideMaster" Target="../slideMasters/slideMaster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image" Target="../media/image8.emf"/></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23.emf"/><Relationship Id="rId1" Type="http://schemas.openxmlformats.org/officeDocument/2006/relationships/slideMaster" Target="../slideMasters/slideMaster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wmf"/><Relationship Id="rId7"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8.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wmf"/><Relationship Id="rId7"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Master" Target="../slideMasters/slideMaster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1.wmf"/><Relationship Id="rId7" Type="http://schemas.openxmlformats.org/officeDocument/2006/relationships/image" Target="../media/image21.emf"/><Relationship Id="rId2" Type="http://schemas.openxmlformats.org/officeDocument/2006/relationships/image" Target="../media/image17.emf"/><Relationship Id="rId1" Type="http://schemas.openxmlformats.org/officeDocument/2006/relationships/slideMaster" Target="../slideMasters/slideMaster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image" Target="../media/image8.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1.emf"/><Relationship Id="rId7" Type="http://schemas.openxmlformats.org/officeDocument/2006/relationships/image" Target="../media/image25.emf"/><Relationship Id="rId2" Type="http://schemas.openxmlformats.org/officeDocument/2006/relationships/image" Target="../media/image30.emf"/><Relationship Id="rId1" Type="http://schemas.openxmlformats.org/officeDocument/2006/relationships/slideMaster" Target="../slideMasters/slideMaster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1.wmf"/><Relationship Id="rId7" Type="http://schemas.openxmlformats.org/officeDocument/2006/relationships/image" Target="../media/image21.emf"/><Relationship Id="rId2" Type="http://schemas.openxmlformats.org/officeDocument/2006/relationships/image" Target="../media/image17.emf"/><Relationship Id="rId1" Type="http://schemas.openxmlformats.org/officeDocument/2006/relationships/slideMaster" Target="../slideMasters/slideMaster1.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image" Target="../media/image8.emf"/></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1.emf"/><Relationship Id="rId7" Type="http://schemas.openxmlformats.org/officeDocument/2006/relationships/image" Target="../media/image25.emf"/><Relationship Id="rId2" Type="http://schemas.openxmlformats.org/officeDocument/2006/relationships/image" Target="../media/image30.emf"/><Relationship Id="rId1" Type="http://schemas.openxmlformats.org/officeDocument/2006/relationships/slideMaster" Target="../slideMasters/slideMaster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23.emf"/><Relationship Id="rId1" Type="http://schemas.openxmlformats.org/officeDocument/2006/relationships/slideMaster" Target="../slideMasters/slideMaster1.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wmf"/><Relationship Id="rId7"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op">
    <p:bg>
      <p:bgPr>
        <a:solidFill>
          <a:schemeClr val="tx2"/>
        </a:solidFill>
        <a:effectLst/>
      </p:bgPr>
    </p:bg>
    <p:spTree>
      <p:nvGrpSpPr>
        <p:cNvPr id="1" name=""/>
        <p:cNvGrpSpPr/>
        <p:nvPr/>
      </p:nvGrpSpPr>
      <p:grpSpPr>
        <a:xfrm>
          <a:off x="0" y="0"/>
          <a:ext cx="0" cy="0"/>
          <a:chOff x="0" y="0"/>
          <a:chExt cx="0" cy="0"/>
        </a:xfrm>
      </p:grpSpPr>
      <p:sp>
        <p:nvSpPr>
          <p:cNvPr id="4" name="正方形/長方形 3"/>
          <p:cNvSpPr/>
          <p:nvPr userDrawn="1"/>
        </p:nvSpPr>
        <p:spPr>
          <a:xfrm>
            <a:off x="0" y="576000"/>
            <a:ext cx="9144000" cy="39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18" r="3269"/>
          <a:stretch/>
        </p:blipFill>
        <p:spPr>
          <a:xfrm>
            <a:off x="5364088" y="0"/>
            <a:ext cx="3780420" cy="1123630"/>
          </a:xfrm>
          <a:prstGeom prst="rect">
            <a:avLst/>
          </a:prstGeom>
        </p:spPr>
      </p:pic>
      <p:pic>
        <p:nvPicPr>
          <p:cNvPr id="19" name="図 18"/>
          <p:cNvPicPr>
            <a:picLocks noChangeAspect="1"/>
          </p:cNvPicPr>
          <p:nvPr userDrawn="1"/>
        </p:nvPicPr>
        <p:blipFill rotWithShape="1">
          <a:blip r:embed="rId3" cstate="print">
            <a:extLst>
              <a:ext uri="{28A0092B-C50C-407E-A947-70E740481C1C}">
                <a14:useLocalDpi xmlns:a14="http://schemas.microsoft.com/office/drawing/2010/main" val="0"/>
              </a:ext>
            </a:extLst>
          </a:blip>
          <a:srcRect r="22655"/>
          <a:stretch/>
        </p:blipFill>
        <p:spPr>
          <a:xfrm>
            <a:off x="7092281" y="954854"/>
            <a:ext cx="2052228" cy="3017319"/>
          </a:xfrm>
          <a:prstGeom prst="rect">
            <a:avLst/>
          </a:prstGeom>
        </p:spPr>
      </p:pic>
      <p:sp>
        <p:nvSpPr>
          <p:cNvPr id="5"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dirty="0"/>
              <a:t>©Canon IT Solutions Inc.  All rights reserved.</a:t>
            </a:r>
            <a:endParaRPr lang="ja-JP" altLang="en-US" dirty="0"/>
          </a:p>
        </p:txBody>
      </p:sp>
      <p:pic>
        <p:nvPicPr>
          <p:cNvPr id="7" name="図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26369" y="2294080"/>
            <a:ext cx="558856" cy="368708"/>
          </a:xfrm>
          <a:prstGeom prst="rect">
            <a:avLst/>
          </a:prstGeom>
        </p:spPr>
      </p:pic>
      <p:pic>
        <p:nvPicPr>
          <p:cNvPr id="8" name="図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89643" y="1563638"/>
            <a:ext cx="268324" cy="506660"/>
          </a:xfrm>
          <a:prstGeom prst="rect">
            <a:avLst/>
          </a:prstGeom>
        </p:spPr>
      </p:pic>
      <p:pic>
        <p:nvPicPr>
          <p:cNvPr id="9" name="図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16316" y="1326874"/>
            <a:ext cx="491409" cy="599380"/>
          </a:xfrm>
          <a:prstGeom prst="rect">
            <a:avLst/>
          </a:prstGeom>
        </p:spPr>
      </p:pic>
      <p:pic>
        <p:nvPicPr>
          <p:cNvPr id="10" name="図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136396" y="3316474"/>
            <a:ext cx="518382" cy="638008"/>
          </a:xfrm>
          <a:prstGeom prst="rect">
            <a:avLst/>
          </a:prstGeom>
        </p:spPr>
      </p:pic>
      <p:pic>
        <p:nvPicPr>
          <p:cNvPr id="11" name="図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32240" y="2230025"/>
            <a:ext cx="1242338" cy="855563"/>
          </a:xfrm>
          <a:prstGeom prst="rect">
            <a:avLst/>
          </a:prstGeom>
        </p:spPr>
      </p:pic>
      <p:sp>
        <p:nvSpPr>
          <p:cNvPr id="2" name="タイトル 1"/>
          <p:cNvSpPr>
            <a:spLocks noGrp="1"/>
          </p:cNvSpPr>
          <p:nvPr>
            <p:ph type="title"/>
          </p:nvPr>
        </p:nvSpPr>
        <p:spPr>
          <a:xfrm>
            <a:off x="358775" y="1670176"/>
            <a:ext cx="6193445" cy="1476164"/>
          </a:xfrm>
          <a:prstGeom prst="rect">
            <a:avLst/>
          </a:prstGeom>
        </p:spPr>
        <p:txBody>
          <a:bodyPr lIns="0" tIns="0" rIns="0" bIns="0" anchor="ctr" anchorCtr="0"/>
          <a:lstStyle>
            <a:lvl1pPr algn="l">
              <a:lnSpc>
                <a:spcPct val="110000"/>
              </a:lnSpc>
              <a:defRPr sz="2800" b="1">
                <a:solidFill>
                  <a:schemeClr val="tx2"/>
                </a:solidFill>
              </a:defRPr>
            </a:lvl1pPr>
          </a:lstStyle>
          <a:p>
            <a:r>
              <a:rPr kumimoji="1" lang="ja-JP" altLang="en-US" dirty="0"/>
              <a:t>マスター タイトルの書式設定</a:t>
            </a:r>
          </a:p>
        </p:txBody>
      </p:sp>
      <p:pic>
        <p:nvPicPr>
          <p:cNvPr id="13" name="図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984268" y="387105"/>
            <a:ext cx="1814671" cy="400331"/>
          </a:xfrm>
          <a:prstGeom prst="rect">
            <a:avLst/>
          </a:prstGeom>
        </p:spPr>
      </p:pic>
      <p:grpSp>
        <p:nvGrpSpPr>
          <p:cNvPr id="18" name="グループ化 17"/>
          <p:cNvGrpSpPr/>
          <p:nvPr userDrawn="1"/>
        </p:nvGrpSpPr>
        <p:grpSpPr>
          <a:xfrm>
            <a:off x="5285767" y="182770"/>
            <a:ext cx="978421" cy="192736"/>
            <a:chOff x="5220072" y="159482"/>
            <a:chExt cx="978421" cy="192736"/>
          </a:xfrm>
        </p:grpSpPr>
        <p:pic>
          <p:nvPicPr>
            <p:cNvPr id="12" name="図 11">
              <a:extLst>
                <a:ext uri="{FF2B5EF4-FFF2-40B4-BE49-F238E27FC236}">
                  <a16:creationId xmlns:a16="http://schemas.microsoft.com/office/drawing/2014/main" id="{4D1CD444-5459-AA4B-A08B-5554E81CFD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220072" y="159482"/>
              <a:ext cx="720941" cy="192736"/>
            </a:xfrm>
            <a:prstGeom prst="rect">
              <a:avLst/>
            </a:prstGeom>
          </p:spPr>
        </p:pic>
        <p:grpSp>
          <p:nvGrpSpPr>
            <p:cNvPr id="17" name="グループ化 16"/>
            <p:cNvGrpSpPr/>
            <p:nvPr userDrawn="1"/>
          </p:nvGrpSpPr>
          <p:grpSpPr>
            <a:xfrm>
              <a:off x="5976156" y="159482"/>
              <a:ext cx="222337" cy="72008"/>
              <a:chOff x="5976156" y="159482"/>
              <a:chExt cx="222337" cy="72008"/>
            </a:xfrm>
          </p:grpSpPr>
          <p:sp>
            <p:nvSpPr>
              <p:cNvPr id="14" name="円/楕円 13"/>
              <p:cNvSpPr/>
              <p:nvPr userDrawn="1"/>
            </p:nvSpPr>
            <p:spPr>
              <a:xfrm>
                <a:off x="5976156" y="159482"/>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userDrawn="1"/>
            </p:nvSpPr>
            <p:spPr>
              <a:xfrm>
                <a:off x="6083306" y="170286"/>
                <a:ext cx="50400" cy="50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userDrawn="1"/>
            </p:nvSpPr>
            <p:spPr>
              <a:xfrm>
                <a:off x="6162493" y="177486"/>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0"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tx2"/>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1172691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hapter">
    <p:spTree>
      <p:nvGrpSpPr>
        <p:cNvPr id="1" name=""/>
        <p:cNvGrpSpPr/>
        <p:nvPr/>
      </p:nvGrpSpPr>
      <p:grpSpPr>
        <a:xfrm>
          <a:off x="0" y="0"/>
          <a:ext cx="0" cy="0"/>
          <a:chOff x="0" y="0"/>
          <a:chExt cx="0" cy="0"/>
        </a:xfrm>
      </p:grpSpPr>
      <p:sp>
        <p:nvSpPr>
          <p:cNvPr id="7" name="正方形/長方形 6"/>
          <p:cNvSpPr/>
          <p:nvPr userDrawn="1"/>
        </p:nvSpPr>
        <p:spPr>
          <a:xfrm>
            <a:off x="0" y="0"/>
            <a:ext cx="1440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463" b="24413"/>
          <a:stretch/>
        </p:blipFill>
        <p:spPr>
          <a:xfrm>
            <a:off x="-508" y="1437624"/>
            <a:ext cx="2434051" cy="3708411"/>
          </a:xfrm>
          <a:prstGeom prst="rect">
            <a:avLst/>
          </a:prstGeom>
        </p:spPr>
      </p:pic>
      <p:sp>
        <p:nvSpPr>
          <p:cNvPr id="3" name="スライド番号プレースホルダー 2"/>
          <p:cNvSpPr>
            <a:spLocks noGrp="1"/>
          </p:cNvSpPr>
          <p:nvPr>
            <p:ph type="sldNum" sz="quarter" idx="10"/>
          </p:nvPr>
        </p:nvSpPr>
        <p:spPr>
          <a:xfrm>
            <a:off x="8532000" y="4932000"/>
            <a:ext cx="360000" cy="135000"/>
          </a:xfrm>
        </p:spPr>
        <p:txBody>
          <a:bodyPr/>
          <a:lstStyle/>
          <a:p>
            <a:fld id="{78AE49ED-73EF-499C-8307-28EB0E7CF529}" type="slidenum">
              <a:rPr lang="ja-JP" altLang="en-US" smtClean="0"/>
              <a:pPr/>
              <a:t>‹#›</a:t>
            </a:fld>
            <a:endParaRPr lang="ja-JP" altLang="en-US" dirty="0"/>
          </a:p>
        </p:txBody>
      </p:sp>
      <p:sp>
        <p:nvSpPr>
          <p:cNvPr id="6" name="タイトル 1"/>
          <p:cNvSpPr>
            <a:spLocks noGrp="1"/>
          </p:cNvSpPr>
          <p:nvPr>
            <p:ph type="title" hasCustomPrompt="1"/>
          </p:nvPr>
        </p:nvSpPr>
        <p:spPr>
          <a:xfrm>
            <a:off x="1871700" y="1275605"/>
            <a:ext cx="6840500" cy="2016225"/>
          </a:xfrm>
          <a:prstGeom prst="rect">
            <a:avLst/>
          </a:prstGeom>
        </p:spPr>
        <p:txBody>
          <a:bodyPr lIns="0" tIns="0" rIns="0" bIns="0" anchor="ctr" anchorCtr="0"/>
          <a:lstStyle>
            <a:lvl1pPr algn="l">
              <a:lnSpc>
                <a:spcPct val="100000"/>
              </a:lnSpc>
              <a:defRPr sz="2800" b="1">
                <a:solidFill>
                  <a:schemeClr val="accent3"/>
                </a:solidFill>
                <a:latin typeface="+mj-lt"/>
              </a:defRPr>
            </a:lvl1pPr>
          </a:lstStyle>
          <a:p>
            <a:r>
              <a:rPr kumimoji="1" lang="ja-JP" altLang="en-US" dirty="0"/>
              <a:t>フォントサイズ </a:t>
            </a:r>
            <a:r>
              <a:rPr kumimoji="1" lang="en-US" altLang="ja-JP" dirty="0"/>
              <a:t>28</a:t>
            </a:r>
            <a:br>
              <a:rPr kumimoji="1" lang="en-US" altLang="ja-JP" dirty="0"/>
            </a:br>
            <a:r>
              <a:rPr kumimoji="1" lang="ja-JP" altLang="en-US" dirty="0"/>
              <a:t>　　　　（メイリオ見出し）</a:t>
            </a:r>
          </a:p>
        </p:txBody>
      </p:sp>
      <p:pic>
        <p:nvPicPr>
          <p:cNvPr id="8" name="Picture 5" descr="\\psf\Host\Volumes\IOHD\G5-temp01_n\SuperStream\SS_Branding_2015\SuperStream_Logo_201506\corporate\ms_office\logo_corp_nega.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72200" y="279525"/>
            <a:ext cx="1440000" cy="255000"/>
          </a:xfrm>
          <a:prstGeom prst="rect">
            <a:avLst/>
          </a:prstGeom>
          <a:noFill/>
          <a:extLst>
            <a:ext uri="{909E8E84-426E-40DD-AFC4-6F175D3DCCD1}">
              <a14:hiddenFill xmlns:a14="http://schemas.microsoft.com/office/drawing/2010/main">
                <a:solidFill>
                  <a:srgbClr val="FFFFFF"/>
                </a:solidFill>
              </a14:hiddenFill>
            </a:ext>
          </a:extLst>
        </p:spPr>
      </p:pic>
      <p:sp>
        <p:nvSpPr>
          <p:cNvPr id="11"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7991" y="749002"/>
            <a:ext cx="590787" cy="550580"/>
          </a:xfrm>
          <a:prstGeom prst="rect">
            <a:avLst/>
          </a:prstGeom>
        </p:spPr>
      </p:pic>
      <p:pic>
        <p:nvPicPr>
          <p:cNvPr id="10" name="図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3090" y="2823778"/>
            <a:ext cx="335554" cy="512746"/>
          </a:xfrm>
          <a:prstGeom prst="rect">
            <a:avLst/>
          </a:prstGeom>
        </p:spPr>
      </p:pic>
      <p:pic>
        <p:nvPicPr>
          <p:cNvPr id="12" name="図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39084" y="1934005"/>
            <a:ext cx="478408" cy="410715"/>
          </a:xfrm>
          <a:prstGeom prst="rect">
            <a:avLst/>
          </a:prstGeom>
        </p:spPr>
      </p:pic>
      <p:pic>
        <p:nvPicPr>
          <p:cNvPr id="13" name="図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03548" y="4271353"/>
            <a:ext cx="472936" cy="351380"/>
          </a:xfrm>
          <a:prstGeom prst="rect">
            <a:avLst/>
          </a:prstGeom>
        </p:spPr>
      </p:pic>
      <p:pic>
        <p:nvPicPr>
          <p:cNvPr id="14" name="図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23628" y="3829750"/>
            <a:ext cx="515904" cy="304006"/>
          </a:xfrm>
          <a:prstGeom prst="rect">
            <a:avLst/>
          </a:prstGeom>
        </p:spPr>
      </p:pic>
      <p:pic>
        <p:nvPicPr>
          <p:cNvPr id="15" name="図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Tree>
    <p:extLst>
      <p:ext uri="{BB962C8B-B14F-4D97-AF65-F5344CB8AC3E}">
        <p14:creationId xmlns:p14="http://schemas.microsoft.com/office/powerpoint/2010/main" val="495960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General_HR">
    <p:spTree>
      <p:nvGrpSpPr>
        <p:cNvPr id="1" name=""/>
        <p:cNvGrpSpPr/>
        <p:nvPr/>
      </p:nvGrpSpPr>
      <p:grpSpPr>
        <a:xfrm>
          <a:off x="0" y="0"/>
          <a:ext cx="0" cy="0"/>
          <a:chOff x="0" y="0"/>
          <a:chExt cx="0" cy="0"/>
        </a:xfrm>
      </p:grpSpPr>
      <p:sp>
        <p:nvSpPr>
          <p:cNvPr id="11" name="正方形/長方形 10"/>
          <p:cNvSpPr/>
          <p:nvPr userDrawn="1"/>
        </p:nvSpPr>
        <p:spPr>
          <a:xfrm>
            <a:off x="0" y="0"/>
            <a:ext cx="914400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0" name="図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6" name="スライド番号プレースホルダー 5"/>
          <p:cNvSpPr>
            <a:spLocks noGrp="1"/>
          </p:cNvSpPr>
          <p:nvPr>
            <p:ph type="sldNum" sz="quarter" idx="12"/>
          </p:nvPr>
        </p:nvSpPr>
        <p:spPr>
          <a:xfrm>
            <a:off x="8532000" y="4932000"/>
            <a:ext cx="360000" cy="135000"/>
          </a:xfrm>
        </p:spPr>
        <p:txBody>
          <a:bodyPr/>
          <a:lstStyle/>
          <a:p>
            <a:fld id="{78AE49ED-73EF-499C-8307-28EB0E7CF529}" type="slidenum">
              <a:rPr kumimoji="1" lang="ja-JP" altLang="en-US" smtClean="0"/>
              <a:t>‹#›</a:t>
            </a:fld>
            <a:endParaRPr kumimoji="1" lang="ja-JP" altLang="en-US" dirty="0"/>
          </a:p>
        </p:txBody>
      </p:sp>
      <p:sp>
        <p:nvSpPr>
          <p:cNvPr id="2" name="タイトル 1"/>
          <p:cNvSpPr>
            <a:spLocks noGrp="1"/>
          </p:cNvSpPr>
          <p:nvPr>
            <p:ph type="title" hasCustomPrompt="1"/>
          </p:nvPr>
        </p:nvSpPr>
        <p:spPr>
          <a:xfrm>
            <a:off x="358775" y="267494"/>
            <a:ext cx="7057541" cy="584267"/>
          </a:xfrm>
          <a:prstGeom prst="rect">
            <a:avLst/>
          </a:prstGeom>
        </p:spPr>
        <p:txBody>
          <a:bodyPr lIns="0" tIns="0" rIns="0" bIns="0" anchor="t" anchorCtr="0"/>
          <a:lstStyle>
            <a:lvl1pPr algn="l">
              <a:lnSpc>
                <a:spcPct val="100000"/>
              </a:lnSpc>
              <a:defRPr sz="2400" b="1">
                <a:solidFill>
                  <a:schemeClr val="accent3"/>
                </a:solidFill>
              </a:defRPr>
            </a:lvl1pPr>
          </a:lstStyle>
          <a:p>
            <a:r>
              <a:rPr kumimoji="1" lang="ja-JP" altLang="en-US" dirty="0"/>
              <a:t>フォントサイズ</a:t>
            </a:r>
            <a:r>
              <a:rPr kumimoji="1" lang="en-US" altLang="ja-JP" dirty="0"/>
              <a:t>24 </a:t>
            </a:r>
            <a:r>
              <a:rPr kumimoji="1" lang="ja-JP" altLang="en-US" dirty="0"/>
              <a:t>（メイリオ見出し）</a:t>
            </a:r>
          </a:p>
        </p:txBody>
      </p:sp>
      <p:sp>
        <p:nvSpPr>
          <p:cNvPr id="8"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181272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al_HR">
    <p:spTree>
      <p:nvGrpSpPr>
        <p:cNvPr id="1" name=""/>
        <p:cNvGrpSpPr/>
        <p:nvPr/>
      </p:nvGrpSpPr>
      <p:grpSpPr>
        <a:xfrm>
          <a:off x="0" y="0"/>
          <a:ext cx="0" cy="0"/>
          <a:chOff x="0" y="0"/>
          <a:chExt cx="0" cy="0"/>
        </a:xfrm>
      </p:grpSpPr>
      <p:sp>
        <p:nvSpPr>
          <p:cNvPr id="11" name="正方形/長方形 10"/>
          <p:cNvSpPr/>
          <p:nvPr userDrawn="1"/>
        </p:nvSpPr>
        <p:spPr>
          <a:xfrm>
            <a:off x="0" y="0"/>
            <a:ext cx="914400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0" name="図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6" name="スライド番号プレースホルダー 5"/>
          <p:cNvSpPr>
            <a:spLocks noGrp="1"/>
          </p:cNvSpPr>
          <p:nvPr>
            <p:ph type="sldNum" sz="quarter" idx="12"/>
          </p:nvPr>
        </p:nvSpPr>
        <p:spPr>
          <a:xfrm>
            <a:off x="8532000" y="4932000"/>
            <a:ext cx="360000" cy="135000"/>
          </a:xfrm>
        </p:spPr>
        <p:txBody>
          <a:bodyPr/>
          <a:lstStyle/>
          <a:p>
            <a:fld id="{78AE49ED-73EF-499C-8307-28EB0E7CF529}" type="slidenum">
              <a:rPr kumimoji="1" lang="ja-JP" altLang="en-US" smtClean="0"/>
              <a:t>‹#›</a:t>
            </a:fld>
            <a:endParaRPr kumimoji="1" lang="ja-JP" altLang="en-US" dirty="0"/>
          </a:p>
        </p:txBody>
      </p:sp>
      <p:sp>
        <p:nvSpPr>
          <p:cNvPr id="14" name="テキスト プレースホルダー 13"/>
          <p:cNvSpPr>
            <a:spLocks noGrp="1"/>
          </p:cNvSpPr>
          <p:nvPr>
            <p:ph type="body" sz="quarter" idx="14" hasCustomPrompt="1"/>
          </p:nvPr>
        </p:nvSpPr>
        <p:spPr>
          <a:xfrm>
            <a:off x="358775" y="951570"/>
            <a:ext cx="8426450" cy="3780420"/>
          </a:xfrm>
          <a:prstGeom prst="rect">
            <a:avLst/>
          </a:prstGeom>
        </p:spPr>
        <p:txBody>
          <a:bodyPr lIns="0" tIns="0" rIns="0" bIns="0"/>
          <a:lstStyle>
            <a:lvl1pPr marL="0" indent="0">
              <a:lnSpc>
                <a:spcPts val="1700"/>
              </a:lnSpc>
              <a:spcBef>
                <a:spcPts val="0"/>
              </a:spcBef>
              <a:buNone/>
              <a:defRPr sz="1600">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dirty="0"/>
              <a:t>文章（必要な場合のみ）　フォントサイズ </a:t>
            </a:r>
            <a:r>
              <a:rPr kumimoji="1" lang="en-US" altLang="ja-JP" dirty="0"/>
              <a:t>16P</a:t>
            </a:r>
          </a:p>
        </p:txBody>
      </p:sp>
      <p:sp>
        <p:nvSpPr>
          <p:cNvPr id="2" name="タイトル 1"/>
          <p:cNvSpPr>
            <a:spLocks noGrp="1"/>
          </p:cNvSpPr>
          <p:nvPr>
            <p:ph type="title" hasCustomPrompt="1"/>
          </p:nvPr>
        </p:nvSpPr>
        <p:spPr>
          <a:xfrm>
            <a:off x="358775" y="267494"/>
            <a:ext cx="7057541" cy="584267"/>
          </a:xfrm>
          <a:prstGeom prst="rect">
            <a:avLst/>
          </a:prstGeom>
        </p:spPr>
        <p:txBody>
          <a:bodyPr lIns="0" tIns="0" rIns="0" bIns="0" anchor="t" anchorCtr="0"/>
          <a:lstStyle>
            <a:lvl1pPr algn="l">
              <a:lnSpc>
                <a:spcPct val="100000"/>
              </a:lnSpc>
              <a:defRPr sz="2400" b="1">
                <a:solidFill>
                  <a:schemeClr val="accent3"/>
                </a:solidFill>
              </a:defRPr>
            </a:lvl1pPr>
          </a:lstStyle>
          <a:p>
            <a:r>
              <a:rPr kumimoji="1" lang="ja-JP" altLang="en-US" dirty="0"/>
              <a:t>フォントサイズ</a:t>
            </a:r>
            <a:r>
              <a:rPr kumimoji="1" lang="en-US" altLang="ja-JP" dirty="0"/>
              <a:t>24 </a:t>
            </a:r>
            <a:r>
              <a:rPr kumimoji="1" lang="ja-JP" altLang="en-US" dirty="0"/>
              <a:t>（メイリオ見出し）</a:t>
            </a:r>
          </a:p>
        </p:txBody>
      </p:sp>
      <p:sp>
        <p:nvSpPr>
          <p:cNvPr id="8"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614817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General_HR">
    <p:spTree>
      <p:nvGrpSpPr>
        <p:cNvPr id="1" name=""/>
        <p:cNvGrpSpPr/>
        <p:nvPr/>
      </p:nvGrpSpPr>
      <p:grpSpPr>
        <a:xfrm>
          <a:off x="0" y="0"/>
          <a:ext cx="0" cy="0"/>
          <a:chOff x="0" y="0"/>
          <a:chExt cx="0" cy="0"/>
        </a:xfrm>
      </p:grpSpPr>
      <p:sp>
        <p:nvSpPr>
          <p:cNvPr id="11" name="正方形/長方形 10"/>
          <p:cNvSpPr/>
          <p:nvPr userDrawn="1"/>
        </p:nvSpPr>
        <p:spPr>
          <a:xfrm>
            <a:off x="0" y="0"/>
            <a:ext cx="914400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0" name="図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6" name="スライド番号プレースホルダー 5"/>
          <p:cNvSpPr>
            <a:spLocks noGrp="1"/>
          </p:cNvSpPr>
          <p:nvPr>
            <p:ph type="sldNum" sz="quarter" idx="12"/>
          </p:nvPr>
        </p:nvSpPr>
        <p:spPr>
          <a:xfrm>
            <a:off x="8532000" y="4932000"/>
            <a:ext cx="360000" cy="135000"/>
          </a:xfrm>
        </p:spPr>
        <p:txBody>
          <a:bodyPr/>
          <a:lstStyle/>
          <a:p>
            <a:fld id="{78AE49ED-73EF-499C-8307-28EB0E7CF529}" type="slidenum">
              <a:rPr kumimoji="1" lang="ja-JP" altLang="en-US" smtClean="0"/>
              <a:t>‹#›</a:t>
            </a:fld>
            <a:endParaRPr kumimoji="1" lang="ja-JP" altLang="en-US" dirty="0"/>
          </a:p>
        </p:txBody>
      </p:sp>
      <p:sp>
        <p:nvSpPr>
          <p:cNvPr id="2" name="タイトル 1"/>
          <p:cNvSpPr>
            <a:spLocks noGrp="1"/>
          </p:cNvSpPr>
          <p:nvPr>
            <p:ph type="title" hasCustomPrompt="1"/>
          </p:nvPr>
        </p:nvSpPr>
        <p:spPr>
          <a:xfrm>
            <a:off x="358775" y="267494"/>
            <a:ext cx="7057541" cy="584267"/>
          </a:xfrm>
          <a:prstGeom prst="rect">
            <a:avLst/>
          </a:prstGeom>
        </p:spPr>
        <p:txBody>
          <a:bodyPr lIns="0" tIns="0" rIns="0" bIns="0" anchor="t" anchorCtr="0"/>
          <a:lstStyle>
            <a:lvl1pPr algn="l">
              <a:lnSpc>
                <a:spcPct val="100000"/>
              </a:lnSpc>
              <a:defRPr sz="2400" b="1">
                <a:solidFill>
                  <a:schemeClr val="accent3"/>
                </a:solidFill>
              </a:defRPr>
            </a:lvl1pPr>
          </a:lstStyle>
          <a:p>
            <a:r>
              <a:rPr kumimoji="1" lang="ja-JP" altLang="en-US" dirty="0"/>
              <a:t>フォントサイズ</a:t>
            </a:r>
            <a:r>
              <a:rPr kumimoji="1" lang="en-US" altLang="ja-JP" dirty="0"/>
              <a:t>24 </a:t>
            </a:r>
            <a:r>
              <a:rPr kumimoji="1" lang="ja-JP" altLang="en-US" dirty="0"/>
              <a:t>（メイリオ見出し）</a:t>
            </a:r>
          </a:p>
        </p:txBody>
      </p:sp>
      <p:sp>
        <p:nvSpPr>
          <p:cNvPr id="8"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
        <p:nvSpPr>
          <p:cNvPr id="9" name="テキスト プレースホルダー 8"/>
          <p:cNvSpPr>
            <a:spLocks noGrp="1"/>
          </p:cNvSpPr>
          <p:nvPr>
            <p:ph type="body" sz="quarter" idx="16" hasCustomPrompt="1"/>
          </p:nvPr>
        </p:nvSpPr>
        <p:spPr>
          <a:xfrm>
            <a:off x="143508" y="843558"/>
            <a:ext cx="6120680" cy="31531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1">
                <a:solidFill>
                  <a:srgbClr val="EE7B48"/>
                </a:solidFill>
                <a:latin typeface="+mj-ea"/>
                <a:ea typeface="+mj-ea"/>
              </a:defRPr>
            </a:lvl1pPr>
          </a:lstStyle>
          <a:p>
            <a:pPr lvl="0"/>
            <a:r>
              <a:rPr kumimoji="1" lang="ja-JP" altLang="en-US" dirty="0"/>
              <a:t>サブタイトル（メイリオ見出し </a:t>
            </a:r>
            <a:r>
              <a:rPr kumimoji="1" lang="en-US" altLang="ja-JP" dirty="0"/>
              <a:t>18Pt)</a:t>
            </a:r>
            <a:endParaRPr kumimoji="1" lang="ja-JP" altLang="en-US" dirty="0"/>
          </a:p>
        </p:txBody>
      </p:sp>
      <p:sp>
        <p:nvSpPr>
          <p:cNvPr id="13" name="テキスト プレースホルダー 10"/>
          <p:cNvSpPr>
            <a:spLocks noGrp="1"/>
          </p:cNvSpPr>
          <p:nvPr>
            <p:ph type="body" sz="quarter" idx="17" hasCustomPrompt="1"/>
          </p:nvPr>
        </p:nvSpPr>
        <p:spPr>
          <a:xfrm>
            <a:off x="359729" y="1158869"/>
            <a:ext cx="8640763" cy="279306"/>
          </a:xfrm>
          <a:prstGeom prst="rect">
            <a:avLst/>
          </a:prstGeom>
        </p:spPr>
        <p:txBody>
          <a:bodyPr/>
          <a:lstStyle>
            <a:lvl1pPr marL="0" indent="0">
              <a:buNone/>
              <a:defRPr sz="1600"/>
            </a:lvl1pPr>
          </a:lstStyle>
          <a:p>
            <a:pPr lvl="0"/>
            <a:r>
              <a:rPr kumimoji="1" lang="ja-JP" altLang="en-US" dirty="0"/>
              <a:t>説明文（フォント</a:t>
            </a:r>
            <a:r>
              <a:rPr kumimoji="1" lang="en-US" altLang="ja-JP" dirty="0"/>
              <a:t>16Pt)</a:t>
            </a:r>
            <a:endParaRPr kumimoji="1" lang="ja-JP" altLang="en-US" dirty="0"/>
          </a:p>
        </p:txBody>
      </p:sp>
      <p:cxnSp>
        <p:nvCxnSpPr>
          <p:cNvPr id="15" name="直線コネクタ 14"/>
          <p:cNvCxnSpPr/>
          <p:nvPr userDrawn="1"/>
        </p:nvCxnSpPr>
        <p:spPr>
          <a:xfrm>
            <a:off x="215516" y="1122864"/>
            <a:ext cx="6264696" cy="0"/>
          </a:xfrm>
          <a:prstGeom prst="line">
            <a:avLst/>
          </a:prstGeom>
          <a:ln>
            <a:solidFill>
              <a:srgbClr val="EE7B48"/>
            </a:solidFill>
            <a:headEnd type="none"/>
            <a:tailEnd type="non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489458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ack Cover">
    <p:bg>
      <p:bgPr>
        <a:solidFill>
          <a:schemeClr val="accent3"/>
        </a:solidFill>
        <a:effectLst/>
      </p:bgPr>
    </p:bg>
    <p:spTree>
      <p:nvGrpSpPr>
        <p:cNvPr id="1" name=""/>
        <p:cNvGrpSpPr/>
        <p:nvPr/>
      </p:nvGrpSpPr>
      <p:grpSpPr>
        <a:xfrm>
          <a:off x="0" y="0"/>
          <a:ext cx="0" cy="0"/>
          <a:chOff x="0" y="0"/>
          <a:chExt cx="0" cy="0"/>
        </a:xfrm>
      </p:grpSpPr>
      <p:sp>
        <p:nvSpPr>
          <p:cNvPr id="5" name="正方形/長方形 4"/>
          <p:cNvSpPr/>
          <p:nvPr userDrawn="1"/>
        </p:nvSpPr>
        <p:spPr>
          <a:xfrm>
            <a:off x="0" y="576000"/>
            <a:ext cx="9144000" cy="39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6938" r="30206"/>
          <a:stretch/>
        </p:blipFill>
        <p:spPr>
          <a:xfrm>
            <a:off x="6155795" y="0"/>
            <a:ext cx="2988332" cy="2112802"/>
          </a:xfrm>
          <a:prstGeom prst="rect">
            <a:avLst/>
          </a:prstGeom>
        </p:spPr>
      </p:pic>
      <p:pic>
        <p:nvPicPr>
          <p:cNvPr id="11" name="図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24315" b="28117"/>
          <a:stretch/>
        </p:blipFill>
        <p:spPr>
          <a:xfrm>
            <a:off x="6263933" y="3019264"/>
            <a:ext cx="2880321" cy="2124236"/>
          </a:xfrm>
          <a:prstGeom prst="rect">
            <a:avLst/>
          </a:prstGeom>
        </p:spPr>
      </p:pic>
      <p:sp>
        <p:nvSpPr>
          <p:cNvPr id="4"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dirty="0"/>
              <a:t>©Canon IT Solutions Inc.  All rights reserved.</a:t>
            </a:r>
            <a:endParaRPr lang="ja-JP" altLang="en-US" dirty="0"/>
          </a:p>
        </p:txBody>
      </p:sp>
      <p:pic>
        <p:nvPicPr>
          <p:cNvPr id="6" name="図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812360" y="483518"/>
            <a:ext cx="337945" cy="222249"/>
          </a:xfrm>
          <a:prstGeom prst="rect">
            <a:avLst/>
          </a:prstGeom>
        </p:spPr>
      </p:pic>
      <p:pic>
        <p:nvPicPr>
          <p:cNvPr id="7" name="図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68444" y="771550"/>
            <a:ext cx="307200" cy="485559"/>
          </a:xfrm>
          <a:prstGeom prst="rect">
            <a:avLst/>
          </a:prstGeom>
        </p:spPr>
      </p:pic>
      <p:pic>
        <p:nvPicPr>
          <p:cNvPr id="8" name="図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43469" y="3948039"/>
            <a:ext cx="504310" cy="481551"/>
          </a:xfrm>
          <a:prstGeom prst="rect">
            <a:avLst/>
          </a:prstGeom>
        </p:spPr>
      </p:pic>
      <p:pic>
        <p:nvPicPr>
          <p:cNvPr id="9" name="図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72300" y="4429590"/>
            <a:ext cx="311641" cy="384689"/>
          </a:xfrm>
          <a:prstGeom prst="rect">
            <a:avLst/>
          </a:prstGeom>
        </p:spPr>
      </p:pic>
      <p:pic>
        <p:nvPicPr>
          <p:cNvPr id="10" name="図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7324344" y="3687874"/>
            <a:ext cx="519193" cy="551406"/>
          </a:xfrm>
          <a:prstGeom prst="rect">
            <a:avLst/>
          </a:prstGeom>
        </p:spPr>
      </p:pic>
      <p:sp>
        <p:nvSpPr>
          <p:cNvPr id="12"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bg1"/>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801457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ck Cover">
    <p:bg>
      <p:bgPr>
        <a:solidFill>
          <a:schemeClr val="tx2"/>
        </a:solidFill>
        <a:effectLst/>
      </p:bgPr>
    </p:bg>
    <p:spTree>
      <p:nvGrpSpPr>
        <p:cNvPr id="1" name=""/>
        <p:cNvGrpSpPr/>
        <p:nvPr/>
      </p:nvGrpSpPr>
      <p:grpSpPr>
        <a:xfrm>
          <a:off x="0" y="0"/>
          <a:ext cx="0" cy="0"/>
          <a:chOff x="0" y="0"/>
          <a:chExt cx="0" cy="0"/>
        </a:xfrm>
      </p:grpSpPr>
      <p:sp>
        <p:nvSpPr>
          <p:cNvPr id="5" name="正方形/長方形 4"/>
          <p:cNvSpPr/>
          <p:nvPr userDrawn="1"/>
        </p:nvSpPr>
        <p:spPr>
          <a:xfrm>
            <a:off x="0" y="576000"/>
            <a:ext cx="9144000" cy="39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6938" r="30206"/>
          <a:stretch/>
        </p:blipFill>
        <p:spPr>
          <a:xfrm>
            <a:off x="6155795" y="0"/>
            <a:ext cx="2988332" cy="2112802"/>
          </a:xfrm>
          <a:prstGeom prst="rect">
            <a:avLst/>
          </a:prstGeom>
        </p:spPr>
      </p:pic>
      <p:pic>
        <p:nvPicPr>
          <p:cNvPr id="11" name="図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24315" b="28117"/>
          <a:stretch/>
        </p:blipFill>
        <p:spPr>
          <a:xfrm>
            <a:off x="6263933" y="3019264"/>
            <a:ext cx="2880321" cy="2124236"/>
          </a:xfrm>
          <a:prstGeom prst="rect">
            <a:avLst/>
          </a:prstGeom>
        </p:spPr>
      </p:pic>
      <p:sp>
        <p:nvSpPr>
          <p:cNvPr id="4"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dirty="0"/>
              <a:t>©Canon IT Solutions Inc.  All rights reserved.</a:t>
            </a:r>
            <a:endParaRPr lang="ja-JP" altLang="en-US" dirty="0"/>
          </a:p>
        </p:txBody>
      </p:sp>
      <p:pic>
        <p:nvPicPr>
          <p:cNvPr id="6" name="図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812360" y="483518"/>
            <a:ext cx="337945" cy="222249"/>
          </a:xfrm>
          <a:prstGeom prst="rect">
            <a:avLst/>
          </a:prstGeom>
        </p:spPr>
      </p:pic>
      <p:pic>
        <p:nvPicPr>
          <p:cNvPr id="7" name="図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68444" y="771550"/>
            <a:ext cx="307200" cy="485559"/>
          </a:xfrm>
          <a:prstGeom prst="rect">
            <a:avLst/>
          </a:prstGeom>
        </p:spPr>
      </p:pic>
      <p:pic>
        <p:nvPicPr>
          <p:cNvPr id="8" name="図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43469" y="3948039"/>
            <a:ext cx="504310" cy="481551"/>
          </a:xfrm>
          <a:prstGeom prst="rect">
            <a:avLst/>
          </a:prstGeom>
        </p:spPr>
      </p:pic>
      <p:pic>
        <p:nvPicPr>
          <p:cNvPr id="9" name="図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72300" y="4429590"/>
            <a:ext cx="311641" cy="384689"/>
          </a:xfrm>
          <a:prstGeom prst="rect">
            <a:avLst/>
          </a:prstGeom>
        </p:spPr>
      </p:pic>
      <p:pic>
        <p:nvPicPr>
          <p:cNvPr id="10" name="図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7324344" y="3687874"/>
            <a:ext cx="519193" cy="551406"/>
          </a:xfrm>
          <a:prstGeom prst="rect">
            <a:avLst/>
          </a:prstGeom>
        </p:spPr>
      </p:pic>
      <p:sp>
        <p:nvSpPr>
          <p:cNvPr id="12"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bg1"/>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669454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p:bg>
      <p:bgPr>
        <a:solidFill>
          <a:schemeClr val="tx2"/>
        </a:solidFill>
        <a:effectLst/>
      </p:bgPr>
    </p:bg>
    <p:spTree>
      <p:nvGrpSpPr>
        <p:cNvPr id="1" name=""/>
        <p:cNvGrpSpPr/>
        <p:nvPr/>
      </p:nvGrpSpPr>
      <p:grpSpPr>
        <a:xfrm>
          <a:off x="0" y="0"/>
          <a:ext cx="0" cy="0"/>
          <a:chOff x="0" y="0"/>
          <a:chExt cx="0" cy="0"/>
        </a:xfrm>
      </p:grpSpPr>
      <p:sp>
        <p:nvSpPr>
          <p:cNvPr id="4" name="正方形/長方形 3"/>
          <p:cNvSpPr/>
          <p:nvPr userDrawn="1"/>
        </p:nvSpPr>
        <p:spPr>
          <a:xfrm>
            <a:off x="0" y="576000"/>
            <a:ext cx="9144000" cy="39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userDrawn="1"/>
        </p:nvPicPr>
        <p:blipFill rotWithShape="1">
          <a:blip r:embed="rId2">
            <a:extLst>
              <a:ext uri="{28A0092B-C50C-407E-A947-70E740481C1C}">
                <a14:useLocalDpi xmlns:a14="http://schemas.microsoft.com/office/drawing/2010/main" val="0"/>
              </a:ext>
            </a:extLst>
          </a:blip>
          <a:srcRect t="17418" r="3269"/>
          <a:stretch/>
        </p:blipFill>
        <p:spPr>
          <a:xfrm>
            <a:off x="5364088" y="0"/>
            <a:ext cx="3780420" cy="1123630"/>
          </a:xfrm>
          <a:prstGeom prst="rect">
            <a:avLst/>
          </a:prstGeom>
        </p:spPr>
      </p:pic>
      <p:pic>
        <p:nvPicPr>
          <p:cNvPr id="19" name="図 18"/>
          <p:cNvPicPr>
            <a:picLocks noChangeAspect="1"/>
          </p:cNvPicPr>
          <p:nvPr userDrawn="1"/>
        </p:nvPicPr>
        <p:blipFill rotWithShape="1">
          <a:blip r:embed="rId3">
            <a:extLst>
              <a:ext uri="{28A0092B-C50C-407E-A947-70E740481C1C}">
                <a14:useLocalDpi xmlns:a14="http://schemas.microsoft.com/office/drawing/2010/main" val="0"/>
              </a:ext>
            </a:extLst>
          </a:blip>
          <a:srcRect r="22655"/>
          <a:stretch/>
        </p:blipFill>
        <p:spPr>
          <a:xfrm>
            <a:off x="7092281" y="954854"/>
            <a:ext cx="2052228" cy="3017319"/>
          </a:xfrm>
          <a:prstGeom prst="rect">
            <a:avLst/>
          </a:prstGeom>
        </p:spPr>
      </p:pic>
      <p:sp>
        <p:nvSpPr>
          <p:cNvPr id="5"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dirty="0"/>
              <a:t>©Canon IT Solutions Inc.  All rights reserved.</a:t>
            </a:r>
            <a:endParaRPr lang="ja-JP" altLang="en-US" dirty="0"/>
          </a:p>
        </p:txBody>
      </p:sp>
      <p:pic>
        <p:nvPicPr>
          <p:cNvPr id="7" name="図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26369" y="2294080"/>
            <a:ext cx="558856" cy="368708"/>
          </a:xfrm>
          <a:prstGeom prst="rect">
            <a:avLst/>
          </a:prstGeom>
        </p:spPr>
      </p:pic>
      <p:pic>
        <p:nvPicPr>
          <p:cNvPr id="8" name="図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89643" y="1563638"/>
            <a:ext cx="268324" cy="506660"/>
          </a:xfrm>
          <a:prstGeom prst="rect">
            <a:avLst/>
          </a:prstGeom>
        </p:spPr>
      </p:pic>
      <p:pic>
        <p:nvPicPr>
          <p:cNvPr id="9" name="図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16316" y="1326874"/>
            <a:ext cx="491409" cy="599380"/>
          </a:xfrm>
          <a:prstGeom prst="rect">
            <a:avLst/>
          </a:prstGeom>
        </p:spPr>
      </p:pic>
      <p:pic>
        <p:nvPicPr>
          <p:cNvPr id="10" name="図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136396" y="3316474"/>
            <a:ext cx="518382" cy="638008"/>
          </a:xfrm>
          <a:prstGeom prst="rect">
            <a:avLst/>
          </a:prstGeom>
        </p:spPr>
      </p:pic>
      <p:pic>
        <p:nvPicPr>
          <p:cNvPr id="11" name="図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32240" y="2230025"/>
            <a:ext cx="1242338" cy="855563"/>
          </a:xfrm>
          <a:prstGeom prst="rect">
            <a:avLst/>
          </a:prstGeom>
        </p:spPr>
      </p:pic>
      <p:sp>
        <p:nvSpPr>
          <p:cNvPr id="2" name="タイトル 1"/>
          <p:cNvSpPr>
            <a:spLocks noGrp="1"/>
          </p:cNvSpPr>
          <p:nvPr>
            <p:ph type="title"/>
          </p:nvPr>
        </p:nvSpPr>
        <p:spPr>
          <a:xfrm>
            <a:off x="358775" y="1670176"/>
            <a:ext cx="6193445" cy="1476164"/>
          </a:xfrm>
          <a:prstGeom prst="rect">
            <a:avLst/>
          </a:prstGeom>
        </p:spPr>
        <p:txBody>
          <a:bodyPr lIns="0" tIns="0" rIns="0" bIns="0" anchor="ctr" anchorCtr="0"/>
          <a:lstStyle>
            <a:lvl1pPr algn="l">
              <a:lnSpc>
                <a:spcPct val="110000"/>
              </a:lnSpc>
              <a:defRPr sz="2800" b="1">
                <a:solidFill>
                  <a:schemeClr val="tx2"/>
                </a:solidFill>
              </a:defRPr>
            </a:lvl1pPr>
          </a:lstStyle>
          <a:p>
            <a:r>
              <a:rPr kumimoji="1" lang="ja-JP" altLang="en-US" dirty="0"/>
              <a:t>マスター タイトルの書式設定</a:t>
            </a:r>
          </a:p>
        </p:txBody>
      </p:sp>
      <p:pic>
        <p:nvPicPr>
          <p:cNvPr id="13" name="図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984268" y="387105"/>
            <a:ext cx="1814671" cy="400331"/>
          </a:xfrm>
          <a:prstGeom prst="rect">
            <a:avLst/>
          </a:prstGeom>
        </p:spPr>
      </p:pic>
      <p:grpSp>
        <p:nvGrpSpPr>
          <p:cNvPr id="18" name="グループ化 17"/>
          <p:cNvGrpSpPr/>
          <p:nvPr userDrawn="1"/>
        </p:nvGrpSpPr>
        <p:grpSpPr>
          <a:xfrm>
            <a:off x="5285767" y="182770"/>
            <a:ext cx="978421" cy="192736"/>
            <a:chOff x="5220072" y="159482"/>
            <a:chExt cx="978421" cy="192736"/>
          </a:xfrm>
        </p:grpSpPr>
        <p:pic>
          <p:nvPicPr>
            <p:cNvPr id="12" name="図 11">
              <a:extLst>
                <a:ext uri="{FF2B5EF4-FFF2-40B4-BE49-F238E27FC236}">
                  <a16:creationId xmlns:a16="http://schemas.microsoft.com/office/drawing/2014/main" id="{4D1CD444-5459-AA4B-A08B-5554E81CFD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220072" y="159482"/>
              <a:ext cx="720941" cy="192736"/>
            </a:xfrm>
            <a:prstGeom prst="rect">
              <a:avLst/>
            </a:prstGeom>
          </p:spPr>
        </p:pic>
        <p:grpSp>
          <p:nvGrpSpPr>
            <p:cNvPr id="17" name="グループ化 16"/>
            <p:cNvGrpSpPr/>
            <p:nvPr userDrawn="1"/>
          </p:nvGrpSpPr>
          <p:grpSpPr>
            <a:xfrm>
              <a:off x="5976156" y="159482"/>
              <a:ext cx="222337" cy="72008"/>
              <a:chOff x="5976156" y="159482"/>
              <a:chExt cx="222337" cy="72008"/>
            </a:xfrm>
          </p:grpSpPr>
          <p:sp>
            <p:nvSpPr>
              <p:cNvPr id="14" name="円/楕円 13"/>
              <p:cNvSpPr/>
              <p:nvPr userDrawn="1"/>
            </p:nvSpPr>
            <p:spPr>
              <a:xfrm>
                <a:off x="5976156" y="159482"/>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userDrawn="1"/>
            </p:nvSpPr>
            <p:spPr>
              <a:xfrm>
                <a:off x="6083306" y="170286"/>
                <a:ext cx="50400" cy="50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userDrawn="1"/>
            </p:nvSpPr>
            <p:spPr>
              <a:xfrm>
                <a:off x="6162493" y="177486"/>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0"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tx2"/>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248050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userDrawn="1"/>
        </p:nvSpPr>
        <p:spPr>
          <a:xfrm>
            <a:off x="0" y="0"/>
            <a:ext cx="43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a:extLst>
              <a:ext uri="{28A0092B-C50C-407E-A947-70E740481C1C}">
                <a14:useLocalDpi xmlns:a14="http://schemas.microsoft.com/office/drawing/2010/main" val="0"/>
              </a:ext>
            </a:extLst>
          </a:blip>
          <a:srcRect l="15347" r="1" b="29513"/>
          <a:stretch/>
        </p:blipFill>
        <p:spPr>
          <a:xfrm>
            <a:off x="0" y="3471501"/>
            <a:ext cx="2792392" cy="1692187"/>
          </a:xfrm>
          <a:prstGeom prst="rect">
            <a:avLst/>
          </a:prstGeom>
        </p:spPr>
      </p:pic>
      <p:pic>
        <p:nvPicPr>
          <p:cNvPr id="8" name="Picture 5" descr="\\psf\Host\Volumes\IOHD\G5-temp01_n\SuperStream\SS_Branding_2015\SuperStream_Logo_201506\corporate\ms_office\logo_corp_nega.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72200" y="279525"/>
            <a:ext cx="1440000" cy="255000"/>
          </a:xfrm>
          <a:prstGeom prst="rect">
            <a:avLst/>
          </a:prstGeom>
          <a:noFill/>
          <a:extLst>
            <a:ext uri="{909E8E84-426E-40DD-AFC4-6F175D3DCCD1}">
              <a14:hiddenFill xmlns:a14="http://schemas.microsoft.com/office/drawing/2010/main">
                <a:solidFill>
                  <a:srgbClr val="FFFFFF"/>
                </a:solidFill>
              </a14:hiddenFill>
            </a:ext>
          </a:extLst>
        </p:spPr>
      </p:pic>
      <p:sp>
        <p:nvSpPr>
          <p:cNvPr id="9"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
        <p:nvSpPr>
          <p:cNvPr id="10" name="テキスト プレースホルダー 13"/>
          <p:cNvSpPr>
            <a:spLocks noGrp="1"/>
          </p:cNvSpPr>
          <p:nvPr>
            <p:ph type="body" sz="quarter" idx="14"/>
          </p:nvPr>
        </p:nvSpPr>
        <p:spPr>
          <a:xfrm>
            <a:off x="3167843" y="807554"/>
            <a:ext cx="5631095" cy="3727637"/>
          </a:xfrm>
          <a:prstGeom prst="rect">
            <a:avLst/>
          </a:prstGeom>
        </p:spPr>
        <p:txBody>
          <a:bodyPr lIns="0" tIns="0" rIns="0" bIns="0" anchor="t" anchorCtr="0"/>
          <a:lstStyle>
            <a:lvl1pPr marL="0" indent="0">
              <a:lnSpc>
                <a:spcPct val="100000"/>
              </a:lnSpc>
              <a:spcBef>
                <a:spcPts val="0"/>
              </a:spcBef>
              <a:spcAft>
                <a:spcPts val="0"/>
              </a:spcAft>
              <a:buFontTx/>
              <a:buNone/>
              <a:tabLst/>
              <a:defRPr sz="1800" b="1">
                <a:solidFill>
                  <a:schemeClr val="tx2"/>
                </a:solidFill>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dirty="0"/>
              <a:t>マスター テキストの書式設定</a:t>
            </a:r>
            <a:endParaRPr kumimoji="1" lang="en-US" altLang="ja-JP" dirty="0"/>
          </a:p>
        </p:txBody>
      </p:sp>
      <p:pic>
        <p:nvPicPr>
          <p:cNvPr id="11" name="図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0581" y="2794363"/>
            <a:ext cx="330128" cy="321104"/>
          </a:xfrm>
          <a:prstGeom prst="rect">
            <a:avLst/>
          </a:prstGeom>
        </p:spPr>
      </p:pic>
      <p:pic>
        <p:nvPicPr>
          <p:cNvPr id="12" name="図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264642">
            <a:off x="317732" y="3810908"/>
            <a:ext cx="290393" cy="413662"/>
          </a:xfrm>
          <a:prstGeom prst="rect">
            <a:avLst/>
          </a:prstGeom>
        </p:spPr>
      </p:pic>
      <p:pic>
        <p:nvPicPr>
          <p:cNvPr id="13" name="図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90687" y="4197219"/>
            <a:ext cx="458341" cy="384385"/>
          </a:xfrm>
          <a:prstGeom prst="rect">
            <a:avLst/>
          </a:prstGeom>
        </p:spPr>
      </p:pic>
      <p:pic>
        <p:nvPicPr>
          <p:cNvPr id="14" name="図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87724" y="4011910"/>
            <a:ext cx="336509" cy="523281"/>
          </a:xfrm>
          <a:prstGeom prst="rect">
            <a:avLst/>
          </a:prstGeom>
        </p:spPr>
      </p:pic>
      <p:pic>
        <p:nvPicPr>
          <p:cNvPr id="15" name="図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27584" y="3003798"/>
            <a:ext cx="950255" cy="853634"/>
          </a:xfrm>
          <a:prstGeom prst="rect">
            <a:avLst/>
          </a:prstGeom>
        </p:spPr>
      </p:pic>
      <p:pic>
        <p:nvPicPr>
          <p:cNvPr id="16" name="図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
        <p:nvSpPr>
          <p:cNvPr id="18"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tx1">
                    <a:lumMod val="50000"/>
                    <a:lumOff val="50000"/>
                  </a:schemeClr>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3877921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7" name="正方形/長方形 6"/>
          <p:cNvSpPr/>
          <p:nvPr userDrawn="1"/>
        </p:nvSpPr>
        <p:spPr>
          <a:xfrm>
            <a:off x="0" y="0"/>
            <a:ext cx="1440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a:extLst>
              <a:ext uri="{28A0092B-C50C-407E-A947-70E740481C1C}">
                <a14:useLocalDpi xmlns:a14="http://schemas.microsoft.com/office/drawing/2010/main" val="0"/>
              </a:ext>
            </a:extLst>
          </a:blip>
          <a:srcRect l="33463" b="24413"/>
          <a:stretch/>
        </p:blipFill>
        <p:spPr>
          <a:xfrm>
            <a:off x="-508" y="1437624"/>
            <a:ext cx="2434051" cy="3708411"/>
          </a:xfrm>
          <a:prstGeom prst="rect">
            <a:avLst/>
          </a:prstGeom>
        </p:spPr>
      </p:pic>
      <p:sp>
        <p:nvSpPr>
          <p:cNvPr id="3" name="スライド番号プレースホルダー 2"/>
          <p:cNvSpPr>
            <a:spLocks noGrp="1"/>
          </p:cNvSpPr>
          <p:nvPr>
            <p:ph type="sldNum" sz="quarter" idx="10"/>
          </p:nvPr>
        </p:nvSpPr>
        <p:spPr>
          <a:xfrm>
            <a:off x="8532000" y="4932000"/>
            <a:ext cx="360000" cy="135000"/>
          </a:xfrm>
        </p:spPr>
        <p:txBody>
          <a:bodyPr/>
          <a:lstStyle/>
          <a:p>
            <a:fld id="{78AE49ED-73EF-499C-8307-28EB0E7CF529}" type="slidenum">
              <a:rPr lang="ja-JP" altLang="en-US" smtClean="0"/>
              <a:pPr/>
              <a:t>‹#›</a:t>
            </a:fld>
            <a:endParaRPr lang="ja-JP" altLang="en-US" dirty="0"/>
          </a:p>
        </p:txBody>
      </p:sp>
      <p:sp>
        <p:nvSpPr>
          <p:cNvPr id="6" name="タイトル 1"/>
          <p:cNvSpPr>
            <a:spLocks noGrp="1"/>
          </p:cNvSpPr>
          <p:nvPr>
            <p:ph type="title" hasCustomPrompt="1"/>
          </p:nvPr>
        </p:nvSpPr>
        <p:spPr>
          <a:xfrm>
            <a:off x="1871700" y="1275605"/>
            <a:ext cx="6840500" cy="2016225"/>
          </a:xfrm>
          <a:prstGeom prst="rect">
            <a:avLst/>
          </a:prstGeom>
        </p:spPr>
        <p:txBody>
          <a:bodyPr lIns="0" tIns="0" rIns="0" bIns="0" anchor="ctr" anchorCtr="0"/>
          <a:lstStyle>
            <a:lvl1pPr algn="l">
              <a:lnSpc>
                <a:spcPct val="100000"/>
              </a:lnSpc>
              <a:defRPr sz="2800" b="1">
                <a:solidFill>
                  <a:schemeClr val="tx2"/>
                </a:solidFill>
                <a:latin typeface="+mj-lt"/>
              </a:defRPr>
            </a:lvl1pPr>
          </a:lstStyle>
          <a:p>
            <a:r>
              <a:rPr kumimoji="1" lang="ja-JP" altLang="en-US" dirty="0"/>
              <a:t>フォントサイズ </a:t>
            </a:r>
            <a:r>
              <a:rPr kumimoji="1" lang="en-US" altLang="ja-JP" dirty="0"/>
              <a:t>28</a:t>
            </a:r>
            <a:br>
              <a:rPr kumimoji="1" lang="en-US" altLang="ja-JP" dirty="0"/>
            </a:br>
            <a:r>
              <a:rPr kumimoji="1" lang="ja-JP" altLang="en-US" dirty="0"/>
              <a:t>　　　　（メイリオ見出し）</a:t>
            </a:r>
          </a:p>
        </p:txBody>
      </p:sp>
      <p:pic>
        <p:nvPicPr>
          <p:cNvPr id="8" name="Picture 5" descr="\\psf\Host\Volumes\IOHD\G5-temp01_n\SuperStream\SS_Branding_2015\SuperStream_Logo_201506\corporate\ms_office\logo_corp_nega.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72200" y="279525"/>
            <a:ext cx="1440000" cy="255000"/>
          </a:xfrm>
          <a:prstGeom prst="rect">
            <a:avLst/>
          </a:prstGeom>
          <a:noFill/>
          <a:extLst>
            <a:ext uri="{909E8E84-426E-40DD-AFC4-6F175D3DCCD1}">
              <a14:hiddenFill xmlns:a14="http://schemas.microsoft.com/office/drawing/2010/main">
                <a:solidFill>
                  <a:srgbClr val="FFFFFF"/>
                </a:solidFill>
              </a14:hiddenFill>
            </a:ext>
          </a:extLst>
        </p:spPr>
      </p:pic>
      <p:sp>
        <p:nvSpPr>
          <p:cNvPr id="11"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7991" y="749002"/>
            <a:ext cx="590787" cy="550580"/>
          </a:xfrm>
          <a:prstGeom prst="rect">
            <a:avLst/>
          </a:prstGeom>
        </p:spPr>
      </p:pic>
      <p:pic>
        <p:nvPicPr>
          <p:cNvPr id="10" name="図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3090" y="2823778"/>
            <a:ext cx="335554" cy="512746"/>
          </a:xfrm>
          <a:prstGeom prst="rect">
            <a:avLst/>
          </a:prstGeom>
        </p:spPr>
      </p:pic>
      <p:pic>
        <p:nvPicPr>
          <p:cNvPr id="12" name="図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39084" y="1934005"/>
            <a:ext cx="478408" cy="410715"/>
          </a:xfrm>
          <a:prstGeom prst="rect">
            <a:avLst/>
          </a:prstGeom>
        </p:spPr>
      </p:pic>
      <p:pic>
        <p:nvPicPr>
          <p:cNvPr id="13" name="図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03548" y="4271353"/>
            <a:ext cx="472936" cy="351380"/>
          </a:xfrm>
          <a:prstGeom prst="rect">
            <a:avLst/>
          </a:prstGeom>
        </p:spPr>
      </p:pic>
      <p:pic>
        <p:nvPicPr>
          <p:cNvPr id="14" name="図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23628" y="3829750"/>
            <a:ext cx="515904" cy="304006"/>
          </a:xfrm>
          <a:prstGeom prst="rect">
            <a:avLst/>
          </a:prstGeom>
        </p:spPr>
      </p:pic>
      <p:pic>
        <p:nvPicPr>
          <p:cNvPr id="15" name="図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Tree>
    <p:extLst>
      <p:ext uri="{BB962C8B-B14F-4D97-AF65-F5344CB8AC3E}">
        <p14:creationId xmlns:p14="http://schemas.microsoft.com/office/powerpoint/2010/main" val="3932584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6" name="正方形/長方形 5"/>
          <p:cNvSpPr/>
          <p:nvPr userDrawn="1"/>
        </p:nvSpPr>
        <p:spPr>
          <a:xfrm>
            <a:off x="0" y="4583498"/>
            <a:ext cx="9144000" cy="5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a:extLst>
              <a:ext uri="{28A0092B-C50C-407E-A947-70E740481C1C}">
                <a14:useLocalDpi xmlns:a14="http://schemas.microsoft.com/office/drawing/2010/main" val="0"/>
              </a:ext>
            </a:extLst>
          </a:blip>
          <a:srcRect r="27795" b="36032"/>
          <a:stretch/>
        </p:blipFill>
        <p:spPr>
          <a:xfrm>
            <a:off x="5903640" y="3028747"/>
            <a:ext cx="3240360" cy="2137488"/>
          </a:xfrm>
          <a:prstGeom prst="rect">
            <a:avLst/>
          </a:prstGeom>
        </p:spPr>
      </p:pic>
      <p:sp>
        <p:nvSpPr>
          <p:cNvPr id="7"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dirty="0"/>
              <a:t>©Canon IT Solutions Inc.  All rights reserved.</a:t>
            </a:r>
            <a:endParaRPr lang="ja-JP" altLang="en-US" dirty="0"/>
          </a:p>
        </p:txBody>
      </p:sp>
      <p:sp>
        <p:nvSpPr>
          <p:cNvPr id="3" name="スライド番号プレースホルダー 2"/>
          <p:cNvSpPr>
            <a:spLocks noGrp="1"/>
          </p:cNvSpPr>
          <p:nvPr>
            <p:ph type="sldNum" sz="quarter" idx="10"/>
          </p:nvPr>
        </p:nvSpPr>
        <p:spPr>
          <a:xfrm>
            <a:off x="8532000" y="4932000"/>
            <a:ext cx="360000" cy="135000"/>
          </a:xfrm>
        </p:spPr>
        <p:txBody>
          <a:bodyPr/>
          <a:lstStyle/>
          <a:p>
            <a:fld id="{78AE49ED-73EF-499C-8307-28EB0E7CF529}" type="slidenum">
              <a:rPr lang="ja-JP" altLang="en-US" smtClean="0"/>
              <a:pPr/>
              <a:t>‹#›</a:t>
            </a:fld>
            <a:endParaRPr lang="ja-JP" altLang="en-US" dirty="0"/>
          </a:p>
        </p:txBody>
      </p:sp>
      <p:pic>
        <p:nvPicPr>
          <p:cNvPr id="8" name="図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2236" y="4434845"/>
            <a:ext cx="326068" cy="524890"/>
          </a:xfrm>
          <a:prstGeom prst="rect">
            <a:avLst/>
          </a:prstGeom>
        </p:spPr>
      </p:pic>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68444" y="3972363"/>
            <a:ext cx="298228" cy="368132"/>
          </a:xfrm>
          <a:prstGeom prst="rect">
            <a:avLst/>
          </a:prstGeom>
        </p:spPr>
      </p:pic>
      <p:pic>
        <p:nvPicPr>
          <p:cNvPr id="11" name="図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60309" y="3142113"/>
            <a:ext cx="415869" cy="515148"/>
          </a:xfrm>
          <a:prstGeom prst="rect">
            <a:avLst/>
          </a:prstGeom>
        </p:spPr>
      </p:pic>
      <p:pic>
        <p:nvPicPr>
          <p:cNvPr id="12" name="図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33020" y="3595673"/>
            <a:ext cx="328501" cy="501818"/>
          </a:xfrm>
          <a:prstGeom prst="rect">
            <a:avLst/>
          </a:prstGeom>
        </p:spPr>
      </p:pic>
      <p:pic>
        <p:nvPicPr>
          <p:cNvPr id="13" name="図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48746" y="2592668"/>
            <a:ext cx="460056" cy="685890"/>
          </a:xfrm>
          <a:prstGeom prst="rect">
            <a:avLst/>
          </a:prstGeom>
        </p:spPr>
      </p:pic>
      <p:pic>
        <p:nvPicPr>
          <p:cNvPr id="14" name="図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
        <p:nvSpPr>
          <p:cNvPr id="10" name="タイトル 1"/>
          <p:cNvSpPr>
            <a:spLocks noGrp="1"/>
          </p:cNvSpPr>
          <p:nvPr>
            <p:ph type="title" hasCustomPrompt="1"/>
          </p:nvPr>
        </p:nvSpPr>
        <p:spPr>
          <a:xfrm>
            <a:off x="358775" y="1311610"/>
            <a:ext cx="7093285" cy="1980220"/>
          </a:xfrm>
          <a:prstGeom prst="rect">
            <a:avLst/>
          </a:prstGeom>
        </p:spPr>
        <p:txBody>
          <a:bodyPr lIns="0" tIns="0" rIns="0" bIns="0" anchor="ctr" anchorCtr="0"/>
          <a:lstStyle>
            <a:lvl1pPr algn="l">
              <a:lnSpc>
                <a:spcPct val="110000"/>
              </a:lnSpc>
              <a:spcAft>
                <a:spcPts val="0"/>
              </a:spcAft>
              <a:defRPr sz="2800" b="1">
                <a:solidFill>
                  <a:schemeClr val="tx2"/>
                </a:solidFill>
                <a:latin typeface="+mj-lt"/>
              </a:defRPr>
            </a:lvl1pPr>
          </a:lstStyle>
          <a:p>
            <a:r>
              <a:rPr kumimoji="1" lang="ja-JP" altLang="en-US" dirty="0"/>
              <a:t>フォントサイズ </a:t>
            </a:r>
            <a:r>
              <a:rPr kumimoji="1" lang="en-US" altLang="ja-JP" dirty="0"/>
              <a:t>28</a:t>
            </a:r>
            <a:br>
              <a:rPr kumimoji="1" lang="en-US" altLang="ja-JP" dirty="0"/>
            </a:br>
            <a:r>
              <a:rPr kumimoji="1" lang="ja-JP" altLang="en-US" dirty="0"/>
              <a:t>　　　　（メイリオ見出し）</a:t>
            </a:r>
          </a:p>
        </p:txBody>
      </p:sp>
    </p:spTree>
    <p:extLst>
      <p:ext uri="{BB962C8B-B14F-4D97-AF65-F5344CB8AC3E}">
        <p14:creationId xmlns:p14="http://schemas.microsoft.com/office/powerpoint/2010/main" val="1773033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userDrawn="1"/>
        </p:nvSpPr>
        <p:spPr>
          <a:xfrm>
            <a:off x="0" y="0"/>
            <a:ext cx="43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5347" r="1" b="29513"/>
          <a:stretch/>
        </p:blipFill>
        <p:spPr>
          <a:xfrm>
            <a:off x="0" y="3471501"/>
            <a:ext cx="2792392" cy="1692187"/>
          </a:xfrm>
          <a:prstGeom prst="rect">
            <a:avLst/>
          </a:prstGeom>
        </p:spPr>
      </p:pic>
      <p:pic>
        <p:nvPicPr>
          <p:cNvPr id="8" name="Picture 5" descr="\\psf\Host\Volumes\IOHD\G5-temp01_n\SuperStream\SS_Branding_2015\SuperStream_Logo_201506\corporate\ms_office\logo_corp_nega.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72200" y="279525"/>
            <a:ext cx="1440000" cy="255000"/>
          </a:xfrm>
          <a:prstGeom prst="rect">
            <a:avLst/>
          </a:prstGeom>
          <a:noFill/>
          <a:extLst>
            <a:ext uri="{909E8E84-426E-40DD-AFC4-6F175D3DCCD1}">
              <a14:hiddenFill xmlns:a14="http://schemas.microsoft.com/office/drawing/2010/main">
                <a:solidFill>
                  <a:srgbClr val="FFFFFF"/>
                </a:solidFill>
              </a14:hiddenFill>
            </a:ext>
          </a:extLst>
        </p:spPr>
      </p:pic>
      <p:sp>
        <p:nvSpPr>
          <p:cNvPr id="9"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10" name="テキスト プレースホルダー 13"/>
          <p:cNvSpPr>
            <a:spLocks noGrp="1"/>
          </p:cNvSpPr>
          <p:nvPr>
            <p:ph type="body" sz="quarter" idx="14"/>
          </p:nvPr>
        </p:nvSpPr>
        <p:spPr>
          <a:xfrm>
            <a:off x="3167843" y="807554"/>
            <a:ext cx="5631095" cy="3727637"/>
          </a:xfrm>
          <a:prstGeom prst="rect">
            <a:avLst/>
          </a:prstGeom>
        </p:spPr>
        <p:txBody>
          <a:bodyPr lIns="0" tIns="0" rIns="0" bIns="0" anchor="t" anchorCtr="0"/>
          <a:lstStyle>
            <a:lvl1pPr marL="0" indent="0">
              <a:lnSpc>
                <a:spcPct val="100000"/>
              </a:lnSpc>
              <a:spcBef>
                <a:spcPts val="0"/>
              </a:spcBef>
              <a:spcAft>
                <a:spcPts val="0"/>
              </a:spcAft>
              <a:buFontTx/>
              <a:buNone/>
              <a:tabLst/>
              <a:defRPr sz="1800" b="1">
                <a:solidFill>
                  <a:schemeClr val="tx2"/>
                </a:solidFill>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dirty="0"/>
              <a:t>マスター テキストの書式設定</a:t>
            </a:r>
            <a:endParaRPr kumimoji="1" lang="en-US" altLang="ja-JP" dirty="0"/>
          </a:p>
        </p:txBody>
      </p:sp>
      <p:pic>
        <p:nvPicPr>
          <p:cNvPr id="11" name="図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0581" y="2794363"/>
            <a:ext cx="330128" cy="321104"/>
          </a:xfrm>
          <a:prstGeom prst="rect">
            <a:avLst/>
          </a:prstGeom>
        </p:spPr>
      </p:pic>
      <p:pic>
        <p:nvPicPr>
          <p:cNvPr id="12" name="図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264642">
            <a:off x="317732" y="3810908"/>
            <a:ext cx="290393" cy="413662"/>
          </a:xfrm>
          <a:prstGeom prst="rect">
            <a:avLst/>
          </a:prstGeom>
        </p:spPr>
      </p:pic>
      <p:pic>
        <p:nvPicPr>
          <p:cNvPr id="13" name="図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90687" y="4197219"/>
            <a:ext cx="458341" cy="384385"/>
          </a:xfrm>
          <a:prstGeom prst="rect">
            <a:avLst/>
          </a:prstGeom>
        </p:spPr>
      </p:pic>
      <p:pic>
        <p:nvPicPr>
          <p:cNvPr id="14" name="図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87724" y="4011910"/>
            <a:ext cx="336509" cy="523281"/>
          </a:xfrm>
          <a:prstGeom prst="rect">
            <a:avLst/>
          </a:prstGeom>
        </p:spPr>
      </p:pic>
      <p:pic>
        <p:nvPicPr>
          <p:cNvPr id="15" name="図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27584" y="3003798"/>
            <a:ext cx="950255" cy="853634"/>
          </a:xfrm>
          <a:prstGeom prst="rect">
            <a:avLst/>
          </a:prstGeom>
        </p:spPr>
      </p:pic>
      <p:pic>
        <p:nvPicPr>
          <p:cNvPr id="16" name="図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
        <p:nvSpPr>
          <p:cNvPr id="18"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Tree>
    <p:extLst>
      <p:ext uri="{BB962C8B-B14F-4D97-AF65-F5344CB8AC3E}">
        <p14:creationId xmlns:p14="http://schemas.microsoft.com/office/powerpoint/2010/main" val="2975294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General_AC">
    <p:spTree>
      <p:nvGrpSpPr>
        <p:cNvPr id="1" name=""/>
        <p:cNvGrpSpPr/>
        <p:nvPr/>
      </p:nvGrpSpPr>
      <p:grpSpPr>
        <a:xfrm>
          <a:off x="0" y="0"/>
          <a:ext cx="0" cy="0"/>
          <a:chOff x="0" y="0"/>
          <a:chExt cx="0" cy="0"/>
        </a:xfrm>
      </p:grpSpPr>
      <p:sp>
        <p:nvSpPr>
          <p:cNvPr id="7" name="正方形/長方形 6"/>
          <p:cNvSpPr/>
          <p:nvPr userDrawn="1"/>
        </p:nvSpPr>
        <p:spPr>
          <a:xfrm>
            <a:off x="0" y="0"/>
            <a:ext cx="9144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userDrawn="1"/>
        </p:nvPicPr>
        <p:blipFill rotWithShape="1">
          <a:blip r:embed="rId2">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2" name="図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9" name="スライド番号プレースホルダー 5"/>
          <p:cNvSpPr>
            <a:spLocks noGrp="1"/>
          </p:cNvSpPr>
          <p:nvPr>
            <p:ph type="sldNum" sz="quarter" idx="12"/>
          </p:nvPr>
        </p:nvSpPr>
        <p:spPr>
          <a:xfrm>
            <a:off x="8532000" y="4932000"/>
            <a:ext cx="360000" cy="135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10" name="タイトル 1"/>
          <p:cNvSpPr>
            <a:spLocks noGrp="1"/>
          </p:cNvSpPr>
          <p:nvPr>
            <p:ph type="title" hasCustomPrompt="1"/>
          </p:nvPr>
        </p:nvSpPr>
        <p:spPr>
          <a:xfrm>
            <a:off x="288000" y="216000"/>
            <a:ext cx="7200000" cy="360000"/>
          </a:xfrm>
          <a:prstGeom prst="rect">
            <a:avLst/>
          </a:prstGeom>
        </p:spPr>
        <p:txBody>
          <a:bodyPr lIns="0" tIns="0" rIns="0" bIns="0" anchor="t" anchorCtr="0"/>
          <a:lstStyle>
            <a:lvl1pPr algn="l">
              <a:lnSpc>
                <a:spcPct val="100000"/>
              </a:lnSpc>
              <a:defRPr sz="2400" b="1">
                <a:solidFill>
                  <a:schemeClr val="tx2"/>
                </a:solidFill>
                <a:latin typeface="+mj-lt"/>
              </a:defRPr>
            </a:lvl1pPr>
          </a:lstStyle>
          <a:p>
            <a:r>
              <a:rPr kumimoji="1" lang="ja-JP" altLang="en-US" dirty="0"/>
              <a:t>フォントサイズ</a:t>
            </a:r>
            <a:r>
              <a:rPr kumimoji="1" lang="en-US" altLang="ja-JP" dirty="0"/>
              <a:t>24 </a:t>
            </a:r>
            <a:r>
              <a:rPr kumimoji="1" lang="ja-JP" altLang="en-US" dirty="0"/>
              <a:t>（メイリオ見出し）</a:t>
            </a:r>
          </a:p>
        </p:txBody>
      </p:sp>
      <p:sp>
        <p:nvSpPr>
          <p:cNvPr id="11"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Tree>
    <p:extLst>
      <p:ext uri="{BB962C8B-B14F-4D97-AF65-F5344CB8AC3E}">
        <p14:creationId xmlns:p14="http://schemas.microsoft.com/office/powerpoint/2010/main" val="1962828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neral_AC">
    <p:spTree>
      <p:nvGrpSpPr>
        <p:cNvPr id="1" name=""/>
        <p:cNvGrpSpPr/>
        <p:nvPr/>
      </p:nvGrpSpPr>
      <p:grpSpPr>
        <a:xfrm>
          <a:off x="0" y="0"/>
          <a:ext cx="0" cy="0"/>
          <a:chOff x="0" y="0"/>
          <a:chExt cx="0" cy="0"/>
        </a:xfrm>
      </p:grpSpPr>
      <p:sp>
        <p:nvSpPr>
          <p:cNvPr id="7" name="正方形/長方形 6"/>
          <p:cNvSpPr/>
          <p:nvPr userDrawn="1"/>
        </p:nvSpPr>
        <p:spPr>
          <a:xfrm>
            <a:off x="0" y="0"/>
            <a:ext cx="9144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userDrawn="1"/>
        </p:nvPicPr>
        <p:blipFill rotWithShape="1">
          <a:blip r:embed="rId2">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2" name="図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9" name="スライド番号プレースホルダー 5"/>
          <p:cNvSpPr>
            <a:spLocks noGrp="1"/>
          </p:cNvSpPr>
          <p:nvPr>
            <p:ph type="sldNum" sz="quarter" idx="12"/>
          </p:nvPr>
        </p:nvSpPr>
        <p:spPr>
          <a:xfrm>
            <a:off x="8532000" y="4932000"/>
            <a:ext cx="360000" cy="135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10" name="テキスト プレースホルダー 13"/>
          <p:cNvSpPr>
            <a:spLocks noGrp="1"/>
          </p:cNvSpPr>
          <p:nvPr>
            <p:ph type="body" sz="quarter" idx="14" hasCustomPrompt="1"/>
          </p:nvPr>
        </p:nvSpPr>
        <p:spPr>
          <a:xfrm>
            <a:off x="358775" y="972000"/>
            <a:ext cx="8460000" cy="3780420"/>
          </a:xfrm>
          <a:prstGeom prst="rect">
            <a:avLst/>
          </a:prstGeom>
        </p:spPr>
        <p:txBody>
          <a:bodyPr lIns="0" tIns="0" rIns="0" bIns="0"/>
          <a:lstStyle>
            <a:lvl1pPr marL="0" indent="0">
              <a:lnSpc>
                <a:spcPts val="1700"/>
              </a:lnSpc>
              <a:spcBef>
                <a:spcPts val="0"/>
              </a:spcBef>
              <a:buNone/>
              <a:defRPr sz="1600">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dirty="0"/>
              <a:t>文章（必要な場合のみ）　フォントサイズ </a:t>
            </a:r>
            <a:r>
              <a:rPr kumimoji="1" lang="en-US" altLang="ja-JP" dirty="0"/>
              <a:t>16P</a:t>
            </a:r>
          </a:p>
        </p:txBody>
      </p:sp>
      <p:sp>
        <p:nvSpPr>
          <p:cNvPr id="11" name="タイトル 1"/>
          <p:cNvSpPr>
            <a:spLocks noGrp="1"/>
          </p:cNvSpPr>
          <p:nvPr>
            <p:ph type="title" hasCustomPrompt="1"/>
          </p:nvPr>
        </p:nvSpPr>
        <p:spPr>
          <a:xfrm>
            <a:off x="288000" y="216000"/>
            <a:ext cx="7200000" cy="360000"/>
          </a:xfrm>
          <a:prstGeom prst="rect">
            <a:avLst/>
          </a:prstGeom>
        </p:spPr>
        <p:txBody>
          <a:bodyPr lIns="0" tIns="0" rIns="0" bIns="0" anchor="t" anchorCtr="0"/>
          <a:lstStyle>
            <a:lvl1pPr algn="l">
              <a:lnSpc>
                <a:spcPct val="100000"/>
              </a:lnSpc>
              <a:defRPr sz="2400" b="1">
                <a:solidFill>
                  <a:schemeClr val="tx2"/>
                </a:solidFill>
                <a:latin typeface="+mj-lt"/>
              </a:defRPr>
            </a:lvl1pPr>
          </a:lstStyle>
          <a:p>
            <a:r>
              <a:rPr kumimoji="1" lang="ja-JP" altLang="en-US" dirty="0"/>
              <a:t>フォントサイズ</a:t>
            </a:r>
            <a:r>
              <a:rPr kumimoji="1" lang="en-US" altLang="ja-JP" dirty="0"/>
              <a:t>24 </a:t>
            </a:r>
            <a:r>
              <a:rPr kumimoji="1" lang="ja-JP" altLang="en-US" dirty="0"/>
              <a:t>（メイリオ見出し）</a:t>
            </a:r>
          </a:p>
        </p:txBody>
      </p:sp>
      <p:sp>
        <p:nvSpPr>
          <p:cNvPr id="13"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Tree>
    <p:extLst>
      <p:ext uri="{BB962C8B-B14F-4D97-AF65-F5344CB8AC3E}">
        <p14:creationId xmlns:p14="http://schemas.microsoft.com/office/powerpoint/2010/main" val="1744344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General_AC">
    <p:spTree>
      <p:nvGrpSpPr>
        <p:cNvPr id="1" name=""/>
        <p:cNvGrpSpPr/>
        <p:nvPr/>
      </p:nvGrpSpPr>
      <p:grpSpPr>
        <a:xfrm>
          <a:off x="0" y="0"/>
          <a:ext cx="0" cy="0"/>
          <a:chOff x="0" y="0"/>
          <a:chExt cx="0" cy="0"/>
        </a:xfrm>
      </p:grpSpPr>
      <p:sp>
        <p:nvSpPr>
          <p:cNvPr id="7" name="正方形/長方形 6"/>
          <p:cNvSpPr/>
          <p:nvPr userDrawn="1"/>
        </p:nvSpPr>
        <p:spPr>
          <a:xfrm>
            <a:off x="0" y="0"/>
            <a:ext cx="9144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userDrawn="1"/>
        </p:nvPicPr>
        <p:blipFill rotWithShape="1">
          <a:blip r:embed="rId2">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2" name="図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11" name="スライド番号プレースホルダー 5"/>
          <p:cNvSpPr>
            <a:spLocks noGrp="1"/>
          </p:cNvSpPr>
          <p:nvPr>
            <p:ph type="sldNum" sz="quarter" idx="12"/>
          </p:nvPr>
        </p:nvSpPr>
        <p:spPr>
          <a:xfrm>
            <a:off x="8532000" y="4932000"/>
            <a:ext cx="360000" cy="135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14" name="タイトル 1"/>
          <p:cNvSpPr>
            <a:spLocks noGrp="1"/>
          </p:cNvSpPr>
          <p:nvPr>
            <p:ph type="title" hasCustomPrompt="1"/>
          </p:nvPr>
        </p:nvSpPr>
        <p:spPr>
          <a:xfrm>
            <a:off x="288000" y="216000"/>
            <a:ext cx="7200000" cy="360000"/>
          </a:xfrm>
          <a:prstGeom prst="rect">
            <a:avLst/>
          </a:prstGeom>
        </p:spPr>
        <p:txBody>
          <a:bodyPr lIns="0" tIns="0" rIns="0" bIns="0" anchor="t" anchorCtr="0"/>
          <a:lstStyle>
            <a:lvl1pPr algn="l">
              <a:lnSpc>
                <a:spcPct val="100000"/>
              </a:lnSpc>
              <a:defRPr sz="2400" b="1">
                <a:solidFill>
                  <a:schemeClr val="tx2"/>
                </a:solidFill>
                <a:latin typeface="+mj-lt"/>
              </a:defRPr>
            </a:lvl1pPr>
          </a:lstStyle>
          <a:p>
            <a:r>
              <a:rPr kumimoji="1" lang="ja-JP" altLang="en-US" dirty="0"/>
              <a:t>フォントサイズ</a:t>
            </a:r>
            <a:r>
              <a:rPr kumimoji="1" lang="en-US" altLang="ja-JP" dirty="0"/>
              <a:t>24 </a:t>
            </a:r>
            <a:r>
              <a:rPr kumimoji="1" lang="ja-JP" altLang="en-US" dirty="0"/>
              <a:t>（メイリオ見出し）</a:t>
            </a:r>
          </a:p>
        </p:txBody>
      </p:sp>
      <p:sp>
        <p:nvSpPr>
          <p:cNvPr id="17"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18" name="テキスト プレースホルダー 8"/>
          <p:cNvSpPr>
            <a:spLocks noGrp="1"/>
          </p:cNvSpPr>
          <p:nvPr>
            <p:ph type="body" sz="quarter" idx="16" hasCustomPrompt="1"/>
          </p:nvPr>
        </p:nvSpPr>
        <p:spPr>
          <a:xfrm>
            <a:off x="198000" y="576000"/>
            <a:ext cx="6120680" cy="32400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1">
                <a:solidFill>
                  <a:schemeClr val="tx2"/>
                </a:solidFill>
                <a:latin typeface="+mj-ea"/>
                <a:ea typeface="+mj-ea"/>
              </a:defRPr>
            </a:lvl1pPr>
          </a:lstStyle>
          <a:p>
            <a:pPr lvl="0"/>
            <a:r>
              <a:rPr kumimoji="1" lang="ja-JP" altLang="en-US"/>
              <a:t>サブタイトル（メイリオ見出し </a:t>
            </a:r>
            <a:r>
              <a:rPr kumimoji="1" lang="en-US" altLang="ja-JP"/>
              <a:t>18Pt)</a:t>
            </a:r>
            <a:endParaRPr kumimoji="1" lang="ja-JP" altLang="en-US"/>
          </a:p>
        </p:txBody>
      </p:sp>
      <p:sp>
        <p:nvSpPr>
          <p:cNvPr id="19" name="テキスト プレースホルダー 10"/>
          <p:cNvSpPr>
            <a:spLocks noGrp="1"/>
          </p:cNvSpPr>
          <p:nvPr>
            <p:ph type="body" sz="quarter" idx="17" hasCustomPrompt="1"/>
          </p:nvPr>
        </p:nvSpPr>
        <p:spPr>
          <a:xfrm>
            <a:off x="359729" y="864000"/>
            <a:ext cx="8640763" cy="279306"/>
          </a:xfrm>
          <a:prstGeom prst="rect">
            <a:avLst/>
          </a:prstGeom>
        </p:spPr>
        <p:txBody>
          <a:bodyPr/>
          <a:lstStyle>
            <a:lvl1pPr marL="0" indent="0">
              <a:lnSpc>
                <a:spcPts val="1800"/>
              </a:lnSpc>
              <a:spcBef>
                <a:spcPts val="0"/>
              </a:spcBef>
              <a:buNone/>
              <a:defRPr sz="1600">
                <a:latin typeface="+mn-ea"/>
                <a:ea typeface="+mn-ea"/>
              </a:defRPr>
            </a:lvl1pPr>
          </a:lstStyle>
          <a:p>
            <a:pPr lvl="0"/>
            <a:r>
              <a:rPr kumimoji="1" lang="ja-JP" altLang="en-US" dirty="0"/>
              <a:t>説明文（フォント</a:t>
            </a:r>
            <a:r>
              <a:rPr kumimoji="1" lang="en-US" altLang="ja-JP" dirty="0"/>
              <a:t>16Pt)</a:t>
            </a:r>
            <a:endParaRPr kumimoji="1" lang="ja-JP" altLang="en-US" dirty="0"/>
          </a:p>
        </p:txBody>
      </p:sp>
      <p:cxnSp>
        <p:nvCxnSpPr>
          <p:cNvPr id="20" name="直線コネクタ 19"/>
          <p:cNvCxnSpPr/>
          <p:nvPr userDrawn="1"/>
        </p:nvCxnSpPr>
        <p:spPr>
          <a:xfrm>
            <a:off x="252000" y="864000"/>
            <a:ext cx="6264696" cy="0"/>
          </a:xfrm>
          <a:prstGeom prst="line">
            <a:avLst/>
          </a:prstGeom>
          <a:ln>
            <a:solidFill>
              <a:srgbClr val="008CCF"/>
            </a:solidFill>
            <a:headEnd type="none"/>
            <a:tailEnd type="non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22346289"/>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op">
    <p:bg>
      <p:bgPr>
        <a:solidFill>
          <a:schemeClr val="accent3"/>
        </a:solidFill>
        <a:effectLst/>
      </p:bgPr>
    </p:bg>
    <p:spTree>
      <p:nvGrpSpPr>
        <p:cNvPr id="1" name=""/>
        <p:cNvGrpSpPr/>
        <p:nvPr/>
      </p:nvGrpSpPr>
      <p:grpSpPr>
        <a:xfrm>
          <a:off x="0" y="0"/>
          <a:ext cx="0" cy="0"/>
          <a:chOff x="0" y="0"/>
          <a:chExt cx="0" cy="0"/>
        </a:xfrm>
      </p:grpSpPr>
      <p:sp>
        <p:nvSpPr>
          <p:cNvPr id="4" name="正方形/長方形 3"/>
          <p:cNvSpPr/>
          <p:nvPr userDrawn="1"/>
        </p:nvSpPr>
        <p:spPr>
          <a:xfrm>
            <a:off x="0" y="576000"/>
            <a:ext cx="9144000" cy="39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3"/>
              </a:solidFill>
            </a:endParaRPr>
          </a:p>
        </p:txBody>
      </p:sp>
      <p:pic>
        <p:nvPicPr>
          <p:cNvPr id="3" name="図 2"/>
          <p:cNvPicPr>
            <a:picLocks noChangeAspect="1"/>
          </p:cNvPicPr>
          <p:nvPr userDrawn="1"/>
        </p:nvPicPr>
        <p:blipFill rotWithShape="1">
          <a:blip r:embed="rId2">
            <a:extLst>
              <a:ext uri="{28A0092B-C50C-407E-A947-70E740481C1C}">
                <a14:useLocalDpi xmlns:a14="http://schemas.microsoft.com/office/drawing/2010/main" val="0"/>
              </a:ext>
            </a:extLst>
          </a:blip>
          <a:srcRect t="17418" r="3269"/>
          <a:stretch/>
        </p:blipFill>
        <p:spPr>
          <a:xfrm>
            <a:off x="5364088" y="0"/>
            <a:ext cx="3780420" cy="1123630"/>
          </a:xfrm>
          <a:prstGeom prst="rect">
            <a:avLst/>
          </a:prstGeom>
        </p:spPr>
      </p:pic>
      <p:pic>
        <p:nvPicPr>
          <p:cNvPr id="19" name="図 18"/>
          <p:cNvPicPr>
            <a:picLocks noChangeAspect="1"/>
          </p:cNvPicPr>
          <p:nvPr userDrawn="1"/>
        </p:nvPicPr>
        <p:blipFill rotWithShape="1">
          <a:blip r:embed="rId3">
            <a:extLst>
              <a:ext uri="{28A0092B-C50C-407E-A947-70E740481C1C}">
                <a14:useLocalDpi xmlns:a14="http://schemas.microsoft.com/office/drawing/2010/main" val="0"/>
              </a:ext>
            </a:extLst>
          </a:blip>
          <a:srcRect r="22655"/>
          <a:stretch/>
        </p:blipFill>
        <p:spPr>
          <a:xfrm>
            <a:off x="7092281" y="954854"/>
            <a:ext cx="2052228" cy="3017319"/>
          </a:xfrm>
          <a:prstGeom prst="rect">
            <a:avLst/>
          </a:prstGeom>
        </p:spPr>
      </p:pic>
      <p:sp>
        <p:nvSpPr>
          <p:cNvPr id="5"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dirty="0"/>
              <a:t>©Canon IT Solutions Inc.  All rights reserved.</a:t>
            </a:r>
            <a:endParaRPr lang="ja-JP" altLang="en-US" dirty="0"/>
          </a:p>
        </p:txBody>
      </p:sp>
      <p:pic>
        <p:nvPicPr>
          <p:cNvPr id="7" name="図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26369" y="2294080"/>
            <a:ext cx="558856" cy="368708"/>
          </a:xfrm>
          <a:prstGeom prst="rect">
            <a:avLst/>
          </a:prstGeom>
        </p:spPr>
      </p:pic>
      <p:pic>
        <p:nvPicPr>
          <p:cNvPr id="8" name="図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89643" y="1563638"/>
            <a:ext cx="268324" cy="506660"/>
          </a:xfrm>
          <a:prstGeom prst="rect">
            <a:avLst/>
          </a:prstGeom>
        </p:spPr>
      </p:pic>
      <p:pic>
        <p:nvPicPr>
          <p:cNvPr id="9" name="図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16316" y="1326874"/>
            <a:ext cx="491409" cy="599380"/>
          </a:xfrm>
          <a:prstGeom prst="rect">
            <a:avLst/>
          </a:prstGeom>
        </p:spPr>
      </p:pic>
      <p:pic>
        <p:nvPicPr>
          <p:cNvPr id="10" name="図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136396" y="3316474"/>
            <a:ext cx="518382" cy="638008"/>
          </a:xfrm>
          <a:prstGeom prst="rect">
            <a:avLst/>
          </a:prstGeom>
        </p:spPr>
      </p:pic>
      <p:pic>
        <p:nvPicPr>
          <p:cNvPr id="11" name="図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32240" y="2230025"/>
            <a:ext cx="1242338" cy="855563"/>
          </a:xfrm>
          <a:prstGeom prst="rect">
            <a:avLst/>
          </a:prstGeom>
        </p:spPr>
      </p:pic>
      <p:sp>
        <p:nvSpPr>
          <p:cNvPr id="2" name="タイトル 1"/>
          <p:cNvSpPr>
            <a:spLocks noGrp="1"/>
          </p:cNvSpPr>
          <p:nvPr>
            <p:ph type="title"/>
          </p:nvPr>
        </p:nvSpPr>
        <p:spPr>
          <a:xfrm>
            <a:off x="358775" y="1670176"/>
            <a:ext cx="6193445" cy="1476164"/>
          </a:xfrm>
          <a:prstGeom prst="rect">
            <a:avLst/>
          </a:prstGeom>
        </p:spPr>
        <p:txBody>
          <a:bodyPr lIns="0" tIns="0" rIns="0" bIns="0" anchor="ctr" anchorCtr="0"/>
          <a:lstStyle>
            <a:lvl1pPr algn="l">
              <a:lnSpc>
                <a:spcPct val="110000"/>
              </a:lnSpc>
              <a:defRPr sz="2800" b="1">
                <a:solidFill>
                  <a:schemeClr val="accent3"/>
                </a:solidFill>
              </a:defRPr>
            </a:lvl1pPr>
          </a:lstStyle>
          <a:p>
            <a:r>
              <a:rPr kumimoji="1" lang="ja-JP" altLang="en-US" dirty="0"/>
              <a:t>マスター タイトルの書式設定</a:t>
            </a:r>
          </a:p>
        </p:txBody>
      </p:sp>
      <p:pic>
        <p:nvPicPr>
          <p:cNvPr id="13" name="図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984268" y="387105"/>
            <a:ext cx="1814671" cy="400331"/>
          </a:xfrm>
          <a:prstGeom prst="rect">
            <a:avLst/>
          </a:prstGeom>
        </p:spPr>
      </p:pic>
      <p:grpSp>
        <p:nvGrpSpPr>
          <p:cNvPr id="18" name="グループ化 17"/>
          <p:cNvGrpSpPr/>
          <p:nvPr userDrawn="1"/>
        </p:nvGrpSpPr>
        <p:grpSpPr>
          <a:xfrm>
            <a:off x="5285767" y="182770"/>
            <a:ext cx="978421" cy="192736"/>
            <a:chOff x="5220072" y="159482"/>
            <a:chExt cx="978421" cy="192736"/>
          </a:xfrm>
        </p:grpSpPr>
        <p:pic>
          <p:nvPicPr>
            <p:cNvPr id="12" name="図 11">
              <a:extLst>
                <a:ext uri="{FF2B5EF4-FFF2-40B4-BE49-F238E27FC236}">
                  <a16:creationId xmlns:a16="http://schemas.microsoft.com/office/drawing/2014/main" id="{4D1CD444-5459-AA4B-A08B-5554E81CFD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220072" y="159482"/>
              <a:ext cx="720941" cy="192736"/>
            </a:xfrm>
            <a:prstGeom prst="rect">
              <a:avLst/>
            </a:prstGeom>
          </p:spPr>
        </p:pic>
        <p:grpSp>
          <p:nvGrpSpPr>
            <p:cNvPr id="17" name="グループ化 16"/>
            <p:cNvGrpSpPr/>
            <p:nvPr userDrawn="1"/>
          </p:nvGrpSpPr>
          <p:grpSpPr>
            <a:xfrm>
              <a:off x="5976156" y="159482"/>
              <a:ext cx="222337" cy="72008"/>
              <a:chOff x="5976156" y="159482"/>
              <a:chExt cx="222337" cy="72008"/>
            </a:xfrm>
          </p:grpSpPr>
          <p:sp>
            <p:nvSpPr>
              <p:cNvPr id="14" name="円/楕円 13"/>
              <p:cNvSpPr/>
              <p:nvPr userDrawn="1"/>
            </p:nvSpPr>
            <p:spPr>
              <a:xfrm>
                <a:off x="5976156" y="159482"/>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userDrawn="1"/>
            </p:nvSpPr>
            <p:spPr>
              <a:xfrm>
                <a:off x="6083306" y="170286"/>
                <a:ext cx="50400" cy="50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userDrawn="1"/>
            </p:nvSpPr>
            <p:spPr>
              <a:xfrm>
                <a:off x="6162493" y="177486"/>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0"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bg1"/>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26934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Agenda">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userDrawn="1"/>
        </p:nvSpPr>
        <p:spPr>
          <a:xfrm>
            <a:off x="0" y="0"/>
            <a:ext cx="43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a:extLst>
              <a:ext uri="{28A0092B-C50C-407E-A947-70E740481C1C}">
                <a14:useLocalDpi xmlns:a14="http://schemas.microsoft.com/office/drawing/2010/main" val="0"/>
              </a:ext>
            </a:extLst>
          </a:blip>
          <a:srcRect l="15347" r="1" b="29513"/>
          <a:stretch/>
        </p:blipFill>
        <p:spPr>
          <a:xfrm>
            <a:off x="0" y="3471501"/>
            <a:ext cx="2792392" cy="1692187"/>
          </a:xfrm>
          <a:prstGeom prst="rect">
            <a:avLst/>
          </a:prstGeom>
        </p:spPr>
      </p:pic>
      <p:pic>
        <p:nvPicPr>
          <p:cNvPr id="8" name="Picture 5" descr="\\psf\Host\Volumes\IOHD\G5-temp01_n\SuperStream\SS_Branding_2015\SuperStream_Logo_201506\corporate\ms_office\logo_corp_nega.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72200" y="279525"/>
            <a:ext cx="1440000" cy="255000"/>
          </a:xfrm>
          <a:prstGeom prst="rect">
            <a:avLst/>
          </a:prstGeom>
          <a:noFill/>
          <a:extLst>
            <a:ext uri="{909E8E84-426E-40DD-AFC4-6F175D3DCCD1}">
              <a14:hiddenFill xmlns:a14="http://schemas.microsoft.com/office/drawing/2010/main">
                <a:solidFill>
                  <a:srgbClr val="FFFFFF"/>
                </a:solidFill>
              </a14:hiddenFill>
            </a:ext>
          </a:extLst>
        </p:spPr>
      </p:pic>
      <p:sp>
        <p:nvSpPr>
          <p:cNvPr id="9"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
        <p:nvSpPr>
          <p:cNvPr id="10" name="テキスト プレースホルダー 13"/>
          <p:cNvSpPr>
            <a:spLocks noGrp="1"/>
          </p:cNvSpPr>
          <p:nvPr>
            <p:ph type="body" sz="quarter" idx="14"/>
          </p:nvPr>
        </p:nvSpPr>
        <p:spPr>
          <a:xfrm>
            <a:off x="3167843" y="807554"/>
            <a:ext cx="5631095" cy="3727637"/>
          </a:xfrm>
          <a:prstGeom prst="rect">
            <a:avLst/>
          </a:prstGeom>
        </p:spPr>
        <p:txBody>
          <a:bodyPr lIns="0" tIns="0" rIns="0" bIns="0" anchor="t" anchorCtr="0"/>
          <a:lstStyle>
            <a:lvl1pPr marL="0" indent="0">
              <a:lnSpc>
                <a:spcPct val="100000"/>
              </a:lnSpc>
              <a:spcBef>
                <a:spcPts val="0"/>
              </a:spcBef>
              <a:spcAft>
                <a:spcPts val="0"/>
              </a:spcAft>
              <a:buFontTx/>
              <a:buNone/>
              <a:tabLst/>
              <a:defRPr sz="1800" b="1">
                <a:solidFill>
                  <a:schemeClr val="accent3"/>
                </a:solidFill>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dirty="0"/>
              <a:t>マスター テキストの書式設定</a:t>
            </a:r>
            <a:endParaRPr kumimoji="1" lang="en-US" altLang="ja-JP" dirty="0"/>
          </a:p>
        </p:txBody>
      </p:sp>
      <p:pic>
        <p:nvPicPr>
          <p:cNvPr id="11" name="図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0581" y="2794363"/>
            <a:ext cx="330128" cy="321104"/>
          </a:xfrm>
          <a:prstGeom prst="rect">
            <a:avLst/>
          </a:prstGeom>
        </p:spPr>
      </p:pic>
      <p:pic>
        <p:nvPicPr>
          <p:cNvPr id="12" name="図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264642">
            <a:off x="317732" y="3810908"/>
            <a:ext cx="290393" cy="413662"/>
          </a:xfrm>
          <a:prstGeom prst="rect">
            <a:avLst/>
          </a:prstGeom>
        </p:spPr>
      </p:pic>
      <p:pic>
        <p:nvPicPr>
          <p:cNvPr id="13" name="図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90687" y="4197219"/>
            <a:ext cx="458341" cy="384385"/>
          </a:xfrm>
          <a:prstGeom prst="rect">
            <a:avLst/>
          </a:prstGeom>
        </p:spPr>
      </p:pic>
      <p:pic>
        <p:nvPicPr>
          <p:cNvPr id="14" name="図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87724" y="4011910"/>
            <a:ext cx="336509" cy="523281"/>
          </a:xfrm>
          <a:prstGeom prst="rect">
            <a:avLst/>
          </a:prstGeom>
        </p:spPr>
      </p:pic>
      <p:pic>
        <p:nvPicPr>
          <p:cNvPr id="15" name="図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27584" y="3003798"/>
            <a:ext cx="950255" cy="853634"/>
          </a:xfrm>
          <a:prstGeom prst="rect">
            <a:avLst/>
          </a:prstGeom>
        </p:spPr>
      </p:pic>
      <p:pic>
        <p:nvPicPr>
          <p:cNvPr id="16" name="図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
        <p:nvSpPr>
          <p:cNvPr id="18"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tx1">
                    <a:lumMod val="50000"/>
                    <a:lumOff val="50000"/>
                  </a:schemeClr>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36334066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hapter">
    <p:spTree>
      <p:nvGrpSpPr>
        <p:cNvPr id="1" name=""/>
        <p:cNvGrpSpPr/>
        <p:nvPr/>
      </p:nvGrpSpPr>
      <p:grpSpPr>
        <a:xfrm>
          <a:off x="0" y="0"/>
          <a:ext cx="0" cy="0"/>
          <a:chOff x="0" y="0"/>
          <a:chExt cx="0" cy="0"/>
        </a:xfrm>
      </p:grpSpPr>
      <p:sp>
        <p:nvSpPr>
          <p:cNvPr id="7" name="正方形/長方形 6"/>
          <p:cNvSpPr/>
          <p:nvPr userDrawn="1"/>
        </p:nvSpPr>
        <p:spPr>
          <a:xfrm>
            <a:off x="0" y="0"/>
            <a:ext cx="1440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a:extLst>
              <a:ext uri="{28A0092B-C50C-407E-A947-70E740481C1C}">
                <a14:useLocalDpi xmlns:a14="http://schemas.microsoft.com/office/drawing/2010/main" val="0"/>
              </a:ext>
            </a:extLst>
          </a:blip>
          <a:srcRect l="33463" b="24413"/>
          <a:stretch/>
        </p:blipFill>
        <p:spPr>
          <a:xfrm>
            <a:off x="-508" y="1437624"/>
            <a:ext cx="2434051" cy="3708411"/>
          </a:xfrm>
          <a:prstGeom prst="rect">
            <a:avLst/>
          </a:prstGeom>
        </p:spPr>
      </p:pic>
      <p:sp>
        <p:nvSpPr>
          <p:cNvPr id="3" name="スライド番号プレースホルダー 2"/>
          <p:cNvSpPr>
            <a:spLocks noGrp="1"/>
          </p:cNvSpPr>
          <p:nvPr>
            <p:ph type="sldNum" sz="quarter" idx="10"/>
          </p:nvPr>
        </p:nvSpPr>
        <p:spPr>
          <a:xfrm>
            <a:off x="8532000" y="4932000"/>
            <a:ext cx="360000" cy="135000"/>
          </a:xfrm>
        </p:spPr>
        <p:txBody>
          <a:bodyPr/>
          <a:lstStyle/>
          <a:p>
            <a:fld id="{78AE49ED-73EF-499C-8307-28EB0E7CF529}" type="slidenum">
              <a:rPr lang="ja-JP" altLang="en-US" smtClean="0"/>
              <a:pPr/>
              <a:t>‹#›</a:t>
            </a:fld>
            <a:endParaRPr lang="ja-JP" altLang="en-US" dirty="0"/>
          </a:p>
        </p:txBody>
      </p:sp>
      <p:sp>
        <p:nvSpPr>
          <p:cNvPr id="6" name="タイトル 1"/>
          <p:cNvSpPr>
            <a:spLocks noGrp="1"/>
          </p:cNvSpPr>
          <p:nvPr>
            <p:ph type="title" hasCustomPrompt="1"/>
          </p:nvPr>
        </p:nvSpPr>
        <p:spPr>
          <a:xfrm>
            <a:off x="1871700" y="1275605"/>
            <a:ext cx="6840500" cy="2016225"/>
          </a:xfrm>
          <a:prstGeom prst="rect">
            <a:avLst/>
          </a:prstGeom>
        </p:spPr>
        <p:txBody>
          <a:bodyPr lIns="0" tIns="0" rIns="0" bIns="0" anchor="ctr" anchorCtr="0"/>
          <a:lstStyle>
            <a:lvl1pPr algn="l">
              <a:lnSpc>
                <a:spcPct val="100000"/>
              </a:lnSpc>
              <a:defRPr sz="2800" b="1">
                <a:solidFill>
                  <a:schemeClr val="accent3"/>
                </a:solidFill>
                <a:latin typeface="+mj-lt"/>
              </a:defRPr>
            </a:lvl1pPr>
          </a:lstStyle>
          <a:p>
            <a:r>
              <a:rPr kumimoji="1" lang="ja-JP" altLang="en-US" dirty="0"/>
              <a:t>フォントサイズ </a:t>
            </a:r>
            <a:r>
              <a:rPr kumimoji="1" lang="en-US" altLang="ja-JP" dirty="0"/>
              <a:t>28</a:t>
            </a:r>
            <a:br>
              <a:rPr kumimoji="1" lang="en-US" altLang="ja-JP" dirty="0"/>
            </a:br>
            <a:r>
              <a:rPr kumimoji="1" lang="ja-JP" altLang="en-US" dirty="0"/>
              <a:t>　　　　（メイリオ見出し）</a:t>
            </a:r>
          </a:p>
        </p:txBody>
      </p:sp>
      <p:pic>
        <p:nvPicPr>
          <p:cNvPr id="8" name="Picture 5" descr="\\psf\Host\Volumes\IOHD\G5-temp01_n\SuperStream\SS_Branding_2015\SuperStream_Logo_201506\corporate\ms_office\logo_corp_nega.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72200" y="279525"/>
            <a:ext cx="1440000" cy="255000"/>
          </a:xfrm>
          <a:prstGeom prst="rect">
            <a:avLst/>
          </a:prstGeom>
          <a:noFill/>
          <a:extLst>
            <a:ext uri="{909E8E84-426E-40DD-AFC4-6F175D3DCCD1}">
              <a14:hiddenFill xmlns:a14="http://schemas.microsoft.com/office/drawing/2010/main">
                <a:solidFill>
                  <a:srgbClr val="FFFFFF"/>
                </a:solidFill>
              </a14:hiddenFill>
            </a:ext>
          </a:extLst>
        </p:spPr>
      </p:pic>
      <p:sp>
        <p:nvSpPr>
          <p:cNvPr id="11"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7991" y="749002"/>
            <a:ext cx="590787" cy="550580"/>
          </a:xfrm>
          <a:prstGeom prst="rect">
            <a:avLst/>
          </a:prstGeom>
        </p:spPr>
      </p:pic>
      <p:pic>
        <p:nvPicPr>
          <p:cNvPr id="10" name="図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3090" y="2823778"/>
            <a:ext cx="335554" cy="512746"/>
          </a:xfrm>
          <a:prstGeom prst="rect">
            <a:avLst/>
          </a:prstGeom>
        </p:spPr>
      </p:pic>
      <p:pic>
        <p:nvPicPr>
          <p:cNvPr id="12" name="図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39084" y="1934005"/>
            <a:ext cx="478408" cy="410715"/>
          </a:xfrm>
          <a:prstGeom prst="rect">
            <a:avLst/>
          </a:prstGeom>
        </p:spPr>
      </p:pic>
      <p:pic>
        <p:nvPicPr>
          <p:cNvPr id="13" name="図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03548" y="4271353"/>
            <a:ext cx="472936" cy="351380"/>
          </a:xfrm>
          <a:prstGeom prst="rect">
            <a:avLst/>
          </a:prstGeom>
        </p:spPr>
      </p:pic>
      <p:pic>
        <p:nvPicPr>
          <p:cNvPr id="14" name="図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23628" y="3829750"/>
            <a:ext cx="515904" cy="304006"/>
          </a:xfrm>
          <a:prstGeom prst="rect">
            <a:avLst/>
          </a:prstGeom>
        </p:spPr>
      </p:pic>
      <p:pic>
        <p:nvPicPr>
          <p:cNvPr id="15" name="図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Tree>
    <p:extLst>
      <p:ext uri="{BB962C8B-B14F-4D97-AF65-F5344CB8AC3E}">
        <p14:creationId xmlns:p14="http://schemas.microsoft.com/office/powerpoint/2010/main" val="2749414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General_HR">
    <p:spTree>
      <p:nvGrpSpPr>
        <p:cNvPr id="1" name=""/>
        <p:cNvGrpSpPr/>
        <p:nvPr/>
      </p:nvGrpSpPr>
      <p:grpSpPr>
        <a:xfrm>
          <a:off x="0" y="0"/>
          <a:ext cx="0" cy="0"/>
          <a:chOff x="0" y="0"/>
          <a:chExt cx="0" cy="0"/>
        </a:xfrm>
      </p:grpSpPr>
      <p:sp>
        <p:nvSpPr>
          <p:cNvPr id="11" name="正方形/長方形 10"/>
          <p:cNvSpPr/>
          <p:nvPr userDrawn="1"/>
        </p:nvSpPr>
        <p:spPr>
          <a:xfrm>
            <a:off x="0" y="0"/>
            <a:ext cx="914400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userDrawn="1"/>
        </p:nvPicPr>
        <p:blipFill rotWithShape="1">
          <a:blip r:embed="rId2">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0" name="図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6" name="スライド番号プレースホルダー 5"/>
          <p:cNvSpPr>
            <a:spLocks noGrp="1"/>
          </p:cNvSpPr>
          <p:nvPr>
            <p:ph type="sldNum" sz="quarter" idx="12"/>
          </p:nvPr>
        </p:nvSpPr>
        <p:spPr>
          <a:xfrm>
            <a:off x="8532000" y="4932000"/>
            <a:ext cx="360000" cy="135000"/>
          </a:xfrm>
        </p:spPr>
        <p:txBody>
          <a:bodyPr/>
          <a:lstStyle/>
          <a:p>
            <a:fld id="{78AE49ED-73EF-499C-8307-28EB0E7CF529}" type="slidenum">
              <a:rPr kumimoji="1" lang="ja-JP" altLang="en-US" smtClean="0"/>
              <a:t>‹#›</a:t>
            </a:fld>
            <a:endParaRPr kumimoji="1" lang="ja-JP" altLang="en-US" dirty="0"/>
          </a:p>
        </p:txBody>
      </p:sp>
      <p:sp>
        <p:nvSpPr>
          <p:cNvPr id="8"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
        <p:nvSpPr>
          <p:cNvPr id="9" name="タイトル 1"/>
          <p:cNvSpPr>
            <a:spLocks noGrp="1"/>
          </p:cNvSpPr>
          <p:nvPr>
            <p:ph type="title" hasCustomPrompt="1"/>
          </p:nvPr>
        </p:nvSpPr>
        <p:spPr>
          <a:xfrm>
            <a:off x="288000" y="216000"/>
            <a:ext cx="7200000" cy="360000"/>
          </a:xfrm>
          <a:prstGeom prst="rect">
            <a:avLst/>
          </a:prstGeom>
        </p:spPr>
        <p:txBody>
          <a:bodyPr lIns="0" tIns="0" rIns="0" bIns="0" anchor="t" anchorCtr="0"/>
          <a:lstStyle>
            <a:lvl1pPr algn="l">
              <a:lnSpc>
                <a:spcPct val="100000"/>
              </a:lnSpc>
              <a:defRPr sz="2400" b="1">
                <a:solidFill>
                  <a:schemeClr val="accent3"/>
                </a:solidFill>
                <a:latin typeface="+mj-lt"/>
              </a:defRPr>
            </a:lvl1pPr>
          </a:lstStyle>
          <a:p>
            <a:r>
              <a:rPr kumimoji="1" lang="ja-JP" altLang="en-US" dirty="0"/>
              <a:t>フォントサイズ</a:t>
            </a:r>
            <a:r>
              <a:rPr kumimoji="1" lang="en-US" altLang="ja-JP" dirty="0"/>
              <a:t>24 </a:t>
            </a:r>
            <a:r>
              <a:rPr kumimoji="1" lang="ja-JP" altLang="en-US" dirty="0"/>
              <a:t>（メイリオ見出し）</a:t>
            </a:r>
          </a:p>
        </p:txBody>
      </p:sp>
    </p:spTree>
    <p:extLst>
      <p:ext uri="{BB962C8B-B14F-4D97-AF65-F5344CB8AC3E}">
        <p14:creationId xmlns:p14="http://schemas.microsoft.com/office/powerpoint/2010/main" val="2828175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eneral_HR">
    <p:spTree>
      <p:nvGrpSpPr>
        <p:cNvPr id="1" name=""/>
        <p:cNvGrpSpPr/>
        <p:nvPr/>
      </p:nvGrpSpPr>
      <p:grpSpPr>
        <a:xfrm>
          <a:off x="0" y="0"/>
          <a:ext cx="0" cy="0"/>
          <a:chOff x="0" y="0"/>
          <a:chExt cx="0" cy="0"/>
        </a:xfrm>
      </p:grpSpPr>
      <p:sp>
        <p:nvSpPr>
          <p:cNvPr id="11" name="正方形/長方形 10"/>
          <p:cNvSpPr/>
          <p:nvPr userDrawn="1"/>
        </p:nvSpPr>
        <p:spPr>
          <a:xfrm>
            <a:off x="0" y="0"/>
            <a:ext cx="914400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userDrawn="1"/>
        </p:nvPicPr>
        <p:blipFill rotWithShape="1">
          <a:blip r:embed="rId2">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0" name="図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6" name="スライド番号プレースホルダー 5"/>
          <p:cNvSpPr>
            <a:spLocks noGrp="1"/>
          </p:cNvSpPr>
          <p:nvPr>
            <p:ph type="sldNum" sz="quarter" idx="12"/>
          </p:nvPr>
        </p:nvSpPr>
        <p:spPr>
          <a:xfrm>
            <a:off x="8532000" y="4932000"/>
            <a:ext cx="360000" cy="135000"/>
          </a:xfrm>
        </p:spPr>
        <p:txBody>
          <a:bodyPr/>
          <a:lstStyle/>
          <a:p>
            <a:fld id="{78AE49ED-73EF-499C-8307-28EB0E7CF529}" type="slidenum">
              <a:rPr kumimoji="1" lang="ja-JP" altLang="en-US" smtClean="0"/>
              <a:t>‹#›</a:t>
            </a:fld>
            <a:endParaRPr kumimoji="1" lang="ja-JP" altLang="en-US" dirty="0"/>
          </a:p>
        </p:txBody>
      </p:sp>
      <p:sp>
        <p:nvSpPr>
          <p:cNvPr id="14" name="テキスト プレースホルダー 13"/>
          <p:cNvSpPr>
            <a:spLocks noGrp="1"/>
          </p:cNvSpPr>
          <p:nvPr>
            <p:ph type="body" sz="quarter" idx="14" hasCustomPrompt="1"/>
          </p:nvPr>
        </p:nvSpPr>
        <p:spPr>
          <a:xfrm>
            <a:off x="358775" y="951570"/>
            <a:ext cx="8426450" cy="3780420"/>
          </a:xfrm>
          <a:prstGeom prst="rect">
            <a:avLst/>
          </a:prstGeom>
        </p:spPr>
        <p:txBody>
          <a:bodyPr lIns="0" tIns="0" rIns="0" bIns="0"/>
          <a:lstStyle>
            <a:lvl1pPr marL="0" indent="0">
              <a:lnSpc>
                <a:spcPts val="1700"/>
              </a:lnSpc>
              <a:spcBef>
                <a:spcPts val="0"/>
              </a:spcBef>
              <a:buNone/>
              <a:defRPr sz="1600">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dirty="0"/>
              <a:t>文章（必要な場合のみ）　フォントサイズ </a:t>
            </a:r>
            <a:r>
              <a:rPr kumimoji="1" lang="en-US" altLang="ja-JP" dirty="0"/>
              <a:t>16P</a:t>
            </a:r>
          </a:p>
        </p:txBody>
      </p:sp>
      <p:sp>
        <p:nvSpPr>
          <p:cNvPr id="8"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
        <p:nvSpPr>
          <p:cNvPr id="9" name="タイトル 1"/>
          <p:cNvSpPr>
            <a:spLocks noGrp="1"/>
          </p:cNvSpPr>
          <p:nvPr>
            <p:ph type="title" hasCustomPrompt="1"/>
          </p:nvPr>
        </p:nvSpPr>
        <p:spPr>
          <a:xfrm>
            <a:off x="288000" y="216000"/>
            <a:ext cx="7200000" cy="360000"/>
          </a:xfrm>
          <a:prstGeom prst="rect">
            <a:avLst/>
          </a:prstGeom>
        </p:spPr>
        <p:txBody>
          <a:bodyPr lIns="0" tIns="0" rIns="0" bIns="0" anchor="t" anchorCtr="0"/>
          <a:lstStyle>
            <a:lvl1pPr algn="l">
              <a:lnSpc>
                <a:spcPct val="100000"/>
              </a:lnSpc>
              <a:defRPr sz="2400" b="1">
                <a:solidFill>
                  <a:schemeClr val="accent3"/>
                </a:solidFill>
                <a:latin typeface="+mj-lt"/>
              </a:defRPr>
            </a:lvl1pPr>
          </a:lstStyle>
          <a:p>
            <a:r>
              <a:rPr kumimoji="1" lang="ja-JP" altLang="en-US" dirty="0"/>
              <a:t>フォントサイズ</a:t>
            </a:r>
            <a:r>
              <a:rPr kumimoji="1" lang="en-US" altLang="ja-JP" dirty="0"/>
              <a:t>24 </a:t>
            </a:r>
            <a:r>
              <a:rPr kumimoji="1" lang="ja-JP" altLang="en-US" dirty="0"/>
              <a:t>（メイリオ見出し）</a:t>
            </a:r>
          </a:p>
        </p:txBody>
      </p:sp>
    </p:spTree>
    <p:extLst>
      <p:ext uri="{BB962C8B-B14F-4D97-AF65-F5344CB8AC3E}">
        <p14:creationId xmlns:p14="http://schemas.microsoft.com/office/powerpoint/2010/main" val="1844454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General_HR">
    <p:spTree>
      <p:nvGrpSpPr>
        <p:cNvPr id="1" name=""/>
        <p:cNvGrpSpPr/>
        <p:nvPr/>
      </p:nvGrpSpPr>
      <p:grpSpPr>
        <a:xfrm>
          <a:off x="0" y="0"/>
          <a:ext cx="0" cy="0"/>
          <a:chOff x="0" y="0"/>
          <a:chExt cx="0" cy="0"/>
        </a:xfrm>
      </p:grpSpPr>
      <p:sp>
        <p:nvSpPr>
          <p:cNvPr id="11" name="正方形/長方形 10"/>
          <p:cNvSpPr/>
          <p:nvPr userDrawn="1"/>
        </p:nvSpPr>
        <p:spPr>
          <a:xfrm>
            <a:off x="0" y="0"/>
            <a:ext cx="914400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userDrawn="1"/>
        </p:nvPicPr>
        <p:blipFill rotWithShape="1">
          <a:blip r:embed="rId2">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0" name="図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6" name="スライド番号プレースホルダー 5"/>
          <p:cNvSpPr>
            <a:spLocks noGrp="1"/>
          </p:cNvSpPr>
          <p:nvPr>
            <p:ph type="sldNum" sz="quarter" idx="12"/>
          </p:nvPr>
        </p:nvSpPr>
        <p:spPr>
          <a:xfrm>
            <a:off x="8532000" y="4932000"/>
            <a:ext cx="360000" cy="135000"/>
          </a:xfrm>
        </p:spPr>
        <p:txBody>
          <a:bodyPr/>
          <a:lstStyle/>
          <a:p>
            <a:fld id="{78AE49ED-73EF-499C-8307-28EB0E7CF529}" type="slidenum">
              <a:rPr kumimoji="1" lang="ja-JP" altLang="en-US" smtClean="0"/>
              <a:t>‹#›</a:t>
            </a:fld>
            <a:endParaRPr kumimoji="1" lang="ja-JP" altLang="en-US" dirty="0"/>
          </a:p>
        </p:txBody>
      </p:sp>
      <p:sp>
        <p:nvSpPr>
          <p:cNvPr id="8"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
        <p:nvSpPr>
          <p:cNvPr id="9" name="テキスト プレースホルダー 8"/>
          <p:cNvSpPr>
            <a:spLocks noGrp="1"/>
          </p:cNvSpPr>
          <p:nvPr>
            <p:ph type="body" sz="quarter" idx="16" hasCustomPrompt="1"/>
          </p:nvPr>
        </p:nvSpPr>
        <p:spPr>
          <a:xfrm>
            <a:off x="179512" y="591530"/>
            <a:ext cx="6120680" cy="31531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1">
                <a:solidFill>
                  <a:srgbClr val="EE7B48"/>
                </a:solidFill>
                <a:latin typeface="+mj-ea"/>
                <a:ea typeface="+mj-ea"/>
              </a:defRPr>
            </a:lvl1pPr>
          </a:lstStyle>
          <a:p>
            <a:pPr lvl="0"/>
            <a:r>
              <a:rPr kumimoji="1" lang="ja-JP" altLang="en-US" dirty="0"/>
              <a:t>サブタイトル（メイリオ見出し </a:t>
            </a:r>
            <a:r>
              <a:rPr kumimoji="1" lang="en-US" altLang="ja-JP" dirty="0"/>
              <a:t>18Pt)</a:t>
            </a:r>
            <a:endParaRPr kumimoji="1" lang="ja-JP" altLang="en-US" dirty="0"/>
          </a:p>
        </p:txBody>
      </p:sp>
      <p:sp>
        <p:nvSpPr>
          <p:cNvPr id="13" name="テキスト プレースホルダー 10"/>
          <p:cNvSpPr>
            <a:spLocks noGrp="1"/>
          </p:cNvSpPr>
          <p:nvPr>
            <p:ph type="body" sz="quarter" idx="17" hasCustomPrompt="1"/>
          </p:nvPr>
        </p:nvSpPr>
        <p:spPr>
          <a:xfrm>
            <a:off x="251618" y="917812"/>
            <a:ext cx="8640763" cy="279306"/>
          </a:xfrm>
          <a:prstGeom prst="rect">
            <a:avLst/>
          </a:prstGeom>
        </p:spPr>
        <p:txBody>
          <a:bodyPr/>
          <a:lstStyle>
            <a:lvl1pPr marL="0" indent="0">
              <a:buNone/>
              <a:defRPr sz="1600"/>
            </a:lvl1pPr>
          </a:lstStyle>
          <a:p>
            <a:pPr lvl="0"/>
            <a:r>
              <a:rPr kumimoji="1" lang="ja-JP" altLang="en-US" dirty="0"/>
              <a:t>説明文（フォント</a:t>
            </a:r>
            <a:r>
              <a:rPr kumimoji="1" lang="en-US" altLang="ja-JP" dirty="0"/>
              <a:t>16Pt)</a:t>
            </a:r>
            <a:endParaRPr kumimoji="1" lang="ja-JP" altLang="en-US" dirty="0"/>
          </a:p>
        </p:txBody>
      </p:sp>
      <p:cxnSp>
        <p:nvCxnSpPr>
          <p:cNvPr id="15" name="直線コネクタ 14"/>
          <p:cNvCxnSpPr/>
          <p:nvPr userDrawn="1"/>
        </p:nvCxnSpPr>
        <p:spPr>
          <a:xfrm>
            <a:off x="252000" y="866278"/>
            <a:ext cx="6264696" cy="0"/>
          </a:xfrm>
          <a:prstGeom prst="line">
            <a:avLst/>
          </a:prstGeom>
          <a:ln>
            <a:solidFill>
              <a:srgbClr val="EE7B48"/>
            </a:solidFill>
            <a:headEnd type="none"/>
            <a:tailEnd type="none"/>
          </a:ln>
        </p:spPr>
        <p:style>
          <a:lnRef idx="2">
            <a:schemeClr val="accent2"/>
          </a:lnRef>
          <a:fillRef idx="0">
            <a:schemeClr val="accent2"/>
          </a:fillRef>
          <a:effectRef idx="1">
            <a:schemeClr val="accent2"/>
          </a:effectRef>
          <a:fontRef idx="minor">
            <a:schemeClr val="tx1"/>
          </a:fontRef>
        </p:style>
      </p:cxnSp>
      <p:sp>
        <p:nvSpPr>
          <p:cNvPr id="16" name="タイトル 1"/>
          <p:cNvSpPr>
            <a:spLocks noGrp="1"/>
          </p:cNvSpPr>
          <p:nvPr>
            <p:ph type="title" hasCustomPrompt="1"/>
          </p:nvPr>
        </p:nvSpPr>
        <p:spPr>
          <a:xfrm>
            <a:off x="288000" y="216000"/>
            <a:ext cx="7200000" cy="360000"/>
          </a:xfrm>
          <a:prstGeom prst="rect">
            <a:avLst/>
          </a:prstGeom>
        </p:spPr>
        <p:txBody>
          <a:bodyPr lIns="0" tIns="0" rIns="0" bIns="0" anchor="t" anchorCtr="0"/>
          <a:lstStyle>
            <a:lvl1pPr algn="l">
              <a:lnSpc>
                <a:spcPct val="100000"/>
              </a:lnSpc>
              <a:defRPr sz="2400" b="1">
                <a:solidFill>
                  <a:schemeClr val="accent3"/>
                </a:solidFill>
                <a:latin typeface="+mj-lt"/>
              </a:defRPr>
            </a:lvl1pPr>
          </a:lstStyle>
          <a:p>
            <a:r>
              <a:rPr kumimoji="1" lang="ja-JP" altLang="en-US" dirty="0"/>
              <a:t>フォントサイズ</a:t>
            </a:r>
            <a:r>
              <a:rPr kumimoji="1" lang="en-US" altLang="ja-JP" dirty="0"/>
              <a:t>24 </a:t>
            </a:r>
            <a:r>
              <a:rPr kumimoji="1" lang="ja-JP" altLang="en-US" dirty="0"/>
              <a:t>（メイリオ見出し）</a:t>
            </a:r>
          </a:p>
        </p:txBody>
      </p:sp>
    </p:spTree>
    <p:extLst>
      <p:ext uri="{BB962C8B-B14F-4D97-AF65-F5344CB8AC3E}">
        <p14:creationId xmlns:p14="http://schemas.microsoft.com/office/powerpoint/2010/main" val="2084722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ack Cover">
    <p:bg>
      <p:bgPr>
        <a:solidFill>
          <a:schemeClr val="accent3"/>
        </a:solidFill>
        <a:effectLst/>
      </p:bgPr>
    </p:bg>
    <p:spTree>
      <p:nvGrpSpPr>
        <p:cNvPr id="1" name=""/>
        <p:cNvGrpSpPr/>
        <p:nvPr/>
      </p:nvGrpSpPr>
      <p:grpSpPr>
        <a:xfrm>
          <a:off x="0" y="0"/>
          <a:ext cx="0" cy="0"/>
          <a:chOff x="0" y="0"/>
          <a:chExt cx="0" cy="0"/>
        </a:xfrm>
      </p:grpSpPr>
      <p:sp>
        <p:nvSpPr>
          <p:cNvPr id="5" name="正方形/長方形 4"/>
          <p:cNvSpPr/>
          <p:nvPr userDrawn="1"/>
        </p:nvSpPr>
        <p:spPr>
          <a:xfrm>
            <a:off x="0" y="576000"/>
            <a:ext cx="9144000" cy="39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a:extLst>
              <a:ext uri="{28A0092B-C50C-407E-A947-70E740481C1C}">
                <a14:useLocalDpi xmlns:a14="http://schemas.microsoft.com/office/drawing/2010/main" val="0"/>
              </a:ext>
            </a:extLst>
          </a:blip>
          <a:srcRect t="16938" r="30206"/>
          <a:stretch/>
        </p:blipFill>
        <p:spPr>
          <a:xfrm>
            <a:off x="6155795" y="0"/>
            <a:ext cx="2988332" cy="2112802"/>
          </a:xfrm>
          <a:prstGeom prst="rect">
            <a:avLst/>
          </a:prstGeom>
        </p:spPr>
      </p:pic>
      <p:pic>
        <p:nvPicPr>
          <p:cNvPr id="11" name="図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24315" b="28117"/>
          <a:stretch/>
        </p:blipFill>
        <p:spPr>
          <a:xfrm>
            <a:off x="6263933" y="3019264"/>
            <a:ext cx="2880321" cy="2124236"/>
          </a:xfrm>
          <a:prstGeom prst="rect">
            <a:avLst/>
          </a:prstGeom>
        </p:spPr>
      </p:pic>
      <p:sp>
        <p:nvSpPr>
          <p:cNvPr id="4"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dirty="0"/>
              <a:t>©Canon IT Solutions Inc.  All rights reserved.</a:t>
            </a:r>
            <a:endParaRPr lang="ja-JP" altLang="en-US" dirty="0"/>
          </a:p>
        </p:txBody>
      </p:sp>
      <p:pic>
        <p:nvPicPr>
          <p:cNvPr id="6" name="図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812360" y="483518"/>
            <a:ext cx="337945" cy="222249"/>
          </a:xfrm>
          <a:prstGeom prst="rect">
            <a:avLst/>
          </a:prstGeom>
        </p:spPr>
      </p:pic>
      <p:pic>
        <p:nvPicPr>
          <p:cNvPr id="7" name="図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68444" y="771550"/>
            <a:ext cx="307200" cy="485559"/>
          </a:xfrm>
          <a:prstGeom prst="rect">
            <a:avLst/>
          </a:prstGeom>
        </p:spPr>
      </p:pic>
      <p:pic>
        <p:nvPicPr>
          <p:cNvPr id="8" name="図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43469" y="3948039"/>
            <a:ext cx="504310" cy="481551"/>
          </a:xfrm>
          <a:prstGeom prst="rect">
            <a:avLst/>
          </a:prstGeom>
        </p:spPr>
      </p:pic>
      <p:pic>
        <p:nvPicPr>
          <p:cNvPr id="9" name="図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72300" y="4429590"/>
            <a:ext cx="311641" cy="384689"/>
          </a:xfrm>
          <a:prstGeom prst="rect">
            <a:avLst/>
          </a:prstGeom>
        </p:spPr>
      </p:pic>
      <p:pic>
        <p:nvPicPr>
          <p:cNvPr id="10" name="図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7324344" y="3687874"/>
            <a:ext cx="519193" cy="551406"/>
          </a:xfrm>
          <a:prstGeom prst="rect">
            <a:avLst/>
          </a:prstGeom>
        </p:spPr>
      </p:pic>
      <p:sp>
        <p:nvSpPr>
          <p:cNvPr id="12"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bg1"/>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2129600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7" name="正方形/長方形 6"/>
          <p:cNvSpPr/>
          <p:nvPr userDrawn="1"/>
        </p:nvSpPr>
        <p:spPr>
          <a:xfrm>
            <a:off x="0" y="0"/>
            <a:ext cx="1440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463" b="24413"/>
          <a:stretch/>
        </p:blipFill>
        <p:spPr>
          <a:xfrm>
            <a:off x="-508" y="1437624"/>
            <a:ext cx="2434051" cy="3708411"/>
          </a:xfrm>
          <a:prstGeom prst="rect">
            <a:avLst/>
          </a:prstGeom>
        </p:spPr>
      </p:pic>
      <p:sp>
        <p:nvSpPr>
          <p:cNvPr id="3" name="スライド番号プレースホルダー 2"/>
          <p:cNvSpPr>
            <a:spLocks noGrp="1"/>
          </p:cNvSpPr>
          <p:nvPr>
            <p:ph type="sldNum" sz="quarter" idx="10"/>
          </p:nvPr>
        </p:nvSpPr>
        <p:spPr>
          <a:xfrm>
            <a:off x="8532000" y="4932000"/>
            <a:ext cx="360000" cy="135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6" name="タイトル 1"/>
          <p:cNvSpPr>
            <a:spLocks noGrp="1"/>
          </p:cNvSpPr>
          <p:nvPr>
            <p:ph type="title" hasCustomPrompt="1"/>
          </p:nvPr>
        </p:nvSpPr>
        <p:spPr>
          <a:xfrm>
            <a:off x="1871700" y="1275605"/>
            <a:ext cx="6840500" cy="2016225"/>
          </a:xfrm>
          <a:prstGeom prst="rect">
            <a:avLst/>
          </a:prstGeom>
        </p:spPr>
        <p:txBody>
          <a:bodyPr lIns="0" tIns="0" rIns="0" bIns="0" anchor="ctr" anchorCtr="0"/>
          <a:lstStyle>
            <a:lvl1pPr algn="l">
              <a:lnSpc>
                <a:spcPct val="100000"/>
              </a:lnSpc>
              <a:defRPr sz="2800" b="1">
                <a:solidFill>
                  <a:schemeClr val="tx2"/>
                </a:solidFill>
                <a:latin typeface="+mj-lt"/>
              </a:defRPr>
            </a:lvl1pPr>
          </a:lstStyle>
          <a:p>
            <a:r>
              <a:rPr kumimoji="1" lang="ja-JP" altLang="en-US" dirty="0"/>
              <a:t>フォントサイズ </a:t>
            </a:r>
            <a:r>
              <a:rPr kumimoji="1" lang="en-US" altLang="ja-JP" dirty="0"/>
              <a:t>28</a:t>
            </a:r>
            <a:br>
              <a:rPr kumimoji="1" lang="en-US" altLang="ja-JP" dirty="0"/>
            </a:br>
            <a:r>
              <a:rPr kumimoji="1" lang="ja-JP" altLang="en-US" dirty="0"/>
              <a:t>　　　　（メイリオ見出し）</a:t>
            </a:r>
          </a:p>
        </p:txBody>
      </p:sp>
      <p:pic>
        <p:nvPicPr>
          <p:cNvPr id="8" name="Picture 5" descr="\\psf\Host\Volumes\IOHD\G5-temp01_n\SuperStream\SS_Branding_2015\SuperStream_Logo_201506\corporate\ms_office\logo_corp_nega.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72200" y="279525"/>
            <a:ext cx="1440000" cy="255000"/>
          </a:xfrm>
          <a:prstGeom prst="rect">
            <a:avLst/>
          </a:prstGeom>
          <a:noFill/>
          <a:extLst>
            <a:ext uri="{909E8E84-426E-40DD-AFC4-6F175D3DCCD1}">
              <a14:hiddenFill xmlns:a14="http://schemas.microsoft.com/office/drawing/2010/main">
                <a:solidFill>
                  <a:srgbClr val="FFFFFF"/>
                </a:solidFill>
              </a14:hiddenFill>
            </a:ext>
          </a:extLst>
        </p:spPr>
      </p:pic>
      <p:sp>
        <p:nvSpPr>
          <p:cNvPr id="11"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7991" y="749002"/>
            <a:ext cx="590787" cy="550580"/>
          </a:xfrm>
          <a:prstGeom prst="rect">
            <a:avLst/>
          </a:prstGeom>
        </p:spPr>
      </p:pic>
      <p:pic>
        <p:nvPicPr>
          <p:cNvPr id="10" name="図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3090" y="2823778"/>
            <a:ext cx="335554" cy="512746"/>
          </a:xfrm>
          <a:prstGeom prst="rect">
            <a:avLst/>
          </a:prstGeom>
        </p:spPr>
      </p:pic>
      <p:pic>
        <p:nvPicPr>
          <p:cNvPr id="12" name="図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39084" y="1934005"/>
            <a:ext cx="478408" cy="410715"/>
          </a:xfrm>
          <a:prstGeom prst="rect">
            <a:avLst/>
          </a:prstGeom>
        </p:spPr>
      </p:pic>
      <p:pic>
        <p:nvPicPr>
          <p:cNvPr id="13" name="図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03548" y="4271353"/>
            <a:ext cx="472936" cy="351380"/>
          </a:xfrm>
          <a:prstGeom prst="rect">
            <a:avLst/>
          </a:prstGeom>
        </p:spPr>
      </p:pic>
      <p:pic>
        <p:nvPicPr>
          <p:cNvPr id="14" name="図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23628" y="3829750"/>
            <a:ext cx="515904" cy="304006"/>
          </a:xfrm>
          <a:prstGeom prst="rect">
            <a:avLst/>
          </a:prstGeom>
        </p:spPr>
      </p:pic>
      <p:pic>
        <p:nvPicPr>
          <p:cNvPr id="15" name="図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Tree>
    <p:extLst>
      <p:ext uri="{BB962C8B-B14F-4D97-AF65-F5344CB8AC3E}">
        <p14:creationId xmlns:p14="http://schemas.microsoft.com/office/powerpoint/2010/main" val="31652492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tx2"/>
        </a:solidFill>
        <a:effectLst/>
      </p:bgPr>
    </p:bg>
    <p:spTree>
      <p:nvGrpSpPr>
        <p:cNvPr id="1" name=""/>
        <p:cNvGrpSpPr/>
        <p:nvPr/>
      </p:nvGrpSpPr>
      <p:grpSpPr>
        <a:xfrm>
          <a:off x="0" y="0"/>
          <a:ext cx="0" cy="0"/>
          <a:chOff x="0" y="0"/>
          <a:chExt cx="0" cy="0"/>
        </a:xfrm>
      </p:grpSpPr>
      <p:sp>
        <p:nvSpPr>
          <p:cNvPr id="5" name="正方形/長方形 4"/>
          <p:cNvSpPr/>
          <p:nvPr userDrawn="1"/>
        </p:nvSpPr>
        <p:spPr>
          <a:xfrm>
            <a:off x="0" y="576000"/>
            <a:ext cx="9144000" cy="39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a:extLst>
              <a:ext uri="{28A0092B-C50C-407E-A947-70E740481C1C}">
                <a14:useLocalDpi xmlns:a14="http://schemas.microsoft.com/office/drawing/2010/main" val="0"/>
              </a:ext>
            </a:extLst>
          </a:blip>
          <a:srcRect t="16938" r="30206"/>
          <a:stretch/>
        </p:blipFill>
        <p:spPr>
          <a:xfrm>
            <a:off x="6155795" y="0"/>
            <a:ext cx="2988332" cy="2112802"/>
          </a:xfrm>
          <a:prstGeom prst="rect">
            <a:avLst/>
          </a:prstGeom>
        </p:spPr>
      </p:pic>
      <p:pic>
        <p:nvPicPr>
          <p:cNvPr id="11" name="図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24315" b="28117"/>
          <a:stretch/>
        </p:blipFill>
        <p:spPr>
          <a:xfrm>
            <a:off x="6263933" y="3019264"/>
            <a:ext cx="2880321" cy="2124236"/>
          </a:xfrm>
          <a:prstGeom prst="rect">
            <a:avLst/>
          </a:prstGeom>
        </p:spPr>
      </p:pic>
      <p:sp>
        <p:nvSpPr>
          <p:cNvPr id="4"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dirty="0"/>
              <a:t>©Canon IT Solutions Inc.  All rights reserved.</a:t>
            </a:r>
            <a:endParaRPr lang="ja-JP" altLang="en-US" dirty="0"/>
          </a:p>
        </p:txBody>
      </p:sp>
      <p:pic>
        <p:nvPicPr>
          <p:cNvPr id="6" name="図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812360" y="483518"/>
            <a:ext cx="337945" cy="222249"/>
          </a:xfrm>
          <a:prstGeom prst="rect">
            <a:avLst/>
          </a:prstGeom>
        </p:spPr>
      </p:pic>
      <p:pic>
        <p:nvPicPr>
          <p:cNvPr id="7" name="図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68444" y="771550"/>
            <a:ext cx="307200" cy="485559"/>
          </a:xfrm>
          <a:prstGeom prst="rect">
            <a:avLst/>
          </a:prstGeom>
        </p:spPr>
      </p:pic>
      <p:pic>
        <p:nvPicPr>
          <p:cNvPr id="8" name="図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43469" y="3948039"/>
            <a:ext cx="504310" cy="481551"/>
          </a:xfrm>
          <a:prstGeom prst="rect">
            <a:avLst/>
          </a:prstGeom>
        </p:spPr>
      </p:pic>
      <p:pic>
        <p:nvPicPr>
          <p:cNvPr id="9" name="図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72300" y="4429590"/>
            <a:ext cx="311641" cy="384689"/>
          </a:xfrm>
          <a:prstGeom prst="rect">
            <a:avLst/>
          </a:prstGeom>
        </p:spPr>
      </p:pic>
      <p:pic>
        <p:nvPicPr>
          <p:cNvPr id="10" name="図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7324344" y="3687874"/>
            <a:ext cx="519193" cy="551406"/>
          </a:xfrm>
          <a:prstGeom prst="rect">
            <a:avLst/>
          </a:prstGeom>
        </p:spPr>
      </p:pic>
      <p:sp>
        <p:nvSpPr>
          <p:cNvPr id="12"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bg1"/>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3091285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6" name="正方形/長方形 5"/>
          <p:cNvSpPr/>
          <p:nvPr userDrawn="1"/>
        </p:nvSpPr>
        <p:spPr>
          <a:xfrm>
            <a:off x="0" y="4583498"/>
            <a:ext cx="9144000" cy="5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r="27795" b="36032"/>
          <a:stretch/>
        </p:blipFill>
        <p:spPr>
          <a:xfrm>
            <a:off x="5903640" y="3028747"/>
            <a:ext cx="3240360" cy="2137488"/>
          </a:xfrm>
          <a:prstGeom prst="rect">
            <a:avLst/>
          </a:prstGeom>
        </p:spPr>
      </p:pic>
      <p:sp>
        <p:nvSpPr>
          <p:cNvPr id="7"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dirty="0"/>
              <a:t>©Canon IT Solutions Inc.  All rights reserved.</a:t>
            </a:r>
            <a:endParaRPr lang="ja-JP" altLang="en-US" dirty="0"/>
          </a:p>
        </p:txBody>
      </p:sp>
      <p:sp>
        <p:nvSpPr>
          <p:cNvPr id="3" name="スライド番号プレースホルダー 2"/>
          <p:cNvSpPr>
            <a:spLocks noGrp="1"/>
          </p:cNvSpPr>
          <p:nvPr>
            <p:ph type="sldNum" sz="quarter" idx="10"/>
          </p:nvPr>
        </p:nvSpPr>
        <p:spPr>
          <a:xfrm>
            <a:off x="8532000" y="4932000"/>
            <a:ext cx="360000" cy="135000"/>
          </a:xfrm>
        </p:spPr>
        <p:txBody>
          <a:bodyPr/>
          <a:lstStyle/>
          <a:p>
            <a:fld id="{78AE49ED-73EF-499C-8307-28EB0E7CF529}" type="slidenum">
              <a:rPr lang="ja-JP" altLang="en-US" smtClean="0"/>
              <a:pPr/>
              <a:t>‹#›</a:t>
            </a:fld>
            <a:endParaRPr lang="ja-JP" altLang="en-US" dirty="0"/>
          </a:p>
        </p:txBody>
      </p:sp>
      <p:pic>
        <p:nvPicPr>
          <p:cNvPr id="8" name="図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2236" y="4434845"/>
            <a:ext cx="326068" cy="524890"/>
          </a:xfrm>
          <a:prstGeom prst="rect">
            <a:avLst/>
          </a:prstGeom>
        </p:spPr>
      </p:pic>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68444" y="3972363"/>
            <a:ext cx="298228" cy="368132"/>
          </a:xfrm>
          <a:prstGeom prst="rect">
            <a:avLst/>
          </a:prstGeom>
        </p:spPr>
      </p:pic>
      <p:pic>
        <p:nvPicPr>
          <p:cNvPr id="11" name="図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60309" y="3142113"/>
            <a:ext cx="415869" cy="515148"/>
          </a:xfrm>
          <a:prstGeom prst="rect">
            <a:avLst/>
          </a:prstGeom>
        </p:spPr>
      </p:pic>
      <p:pic>
        <p:nvPicPr>
          <p:cNvPr id="12" name="図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33020" y="3595673"/>
            <a:ext cx="328501" cy="501818"/>
          </a:xfrm>
          <a:prstGeom prst="rect">
            <a:avLst/>
          </a:prstGeom>
        </p:spPr>
      </p:pic>
      <p:pic>
        <p:nvPicPr>
          <p:cNvPr id="13" name="図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48746" y="2592668"/>
            <a:ext cx="460056" cy="685890"/>
          </a:xfrm>
          <a:prstGeom prst="rect">
            <a:avLst/>
          </a:prstGeom>
        </p:spPr>
      </p:pic>
      <p:pic>
        <p:nvPicPr>
          <p:cNvPr id="14" name="図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
        <p:nvSpPr>
          <p:cNvPr id="10" name="タイトル 1"/>
          <p:cNvSpPr>
            <a:spLocks noGrp="1"/>
          </p:cNvSpPr>
          <p:nvPr>
            <p:ph type="title" hasCustomPrompt="1"/>
          </p:nvPr>
        </p:nvSpPr>
        <p:spPr>
          <a:xfrm>
            <a:off x="358775" y="1311610"/>
            <a:ext cx="7093285" cy="1980220"/>
          </a:xfrm>
          <a:prstGeom prst="rect">
            <a:avLst/>
          </a:prstGeom>
        </p:spPr>
        <p:txBody>
          <a:bodyPr lIns="0" tIns="0" rIns="0" bIns="0" anchor="ctr" anchorCtr="0"/>
          <a:lstStyle>
            <a:lvl1pPr algn="l">
              <a:lnSpc>
                <a:spcPct val="110000"/>
              </a:lnSpc>
              <a:spcAft>
                <a:spcPts val="0"/>
              </a:spcAft>
              <a:defRPr sz="2800" b="1">
                <a:solidFill>
                  <a:schemeClr val="tx2"/>
                </a:solidFill>
                <a:latin typeface="+mj-lt"/>
              </a:defRPr>
            </a:lvl1pPr>
          </a:lstStyle>
          <a:p>
            <a:r>
              <a:rPr kumimoji="1" lang="ja-JP" altLang="en-US" dirty="0"/>
              <a:t>フォントサイズ </a:t>
            </a:r>
            <a:r>
              <a:rPr kumimoji="1" lang="en-US" altLang="ja-JP" dirty="0"/>
              <a:t>28</a:t>
            </a:r>
            <a:br>
              <a:rPr kumimoji="1" lang="en-US" altLang="ja-JP" dirty="0"/>
            </a:br>
            <a:r>
              <a:rPr kumimoji="1" lang="ja-JP" altLang="en-US" dirty="0"/>
              <a:t>　　　　（メイリオ見出し）</a:t>
            </a:r>
          </a:p>
        </p:txBody>
      </p:sp>
    </p:spTree>
    <p:extLst>
      <p:ext uri="{BB962C8B-B14F-4D97-AF65-F5344CB8AC3E}">
        <p14:creationId xmlns:p14="http://schemas.microsoft.com/office/powerpoint/2010/main" val="1424798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General_AC">
    <p:spTree>
      <p:nvGrpSpPr>
        <p:cNvPr id="1" name=""/>
        <p:cNvGrpSpPr/>
        <p:nvPr/>
      </p:nvGrpSpPr>
      <p:grpSpPr>
        <a:xfrm>
          <a:off x="0" y="0"/>
          <a:ext cx="0" cy="0"/>
          <a:chOff x="0" y="0"/>
          <a:chExt cx="0" cy="0"/>
        </a:xfrm>
      </p:grpSpPr>
      <p:sp>
        <p:nvSpPr>
          <p:cNvPr id="7" name="正方形/長方形 6"/>
          <p:cNvSpPr/>
          <p:nvPr userDrawn="1"/>
        </p:nvSpPr>
        <p:spPr>
          <a:xfrm>
            <a:off x="0" y="0"/>
            <a:ext cx="9144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pic>
        <p:nvPicPr>
          <p:cNvPr id="4" name="図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sp>
        <p:nvSpPr>
          <p:cNvPr id="6" name="スライド番号プレースホルダー 5"/>
          <p:cNvSpPr>
            <a:spLocks noGrp="1"/>
          </p:cNvSpPr>
          <p:nvPr>
            <p:ph type="sldNum" sz="quarter" idx="12"/>
          </p:nvPr>
        </p:nvSpPr>
        <p:spPr>
          <a:xfrm>
            <a:off x="8532000" y="4932000"/>
            <a:ext cx="360000" cy="135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2" name="タイトル 1"/>
          <p:cNvSpPr>
            <a:spLocks noGrp="1"/>
          </p:cNvSpPr>
          <p:nvPr>
            <p:ph type="title" hasCustomPrompt="1"/>
          </p:nvPr>
        </p:nvSpPr>
        <p:spPr>
          <a:xfrm>
            <a:off x="288000" y="216000"/>
            <a:ext cx="7200000" cy="360000"/>
          </a:xfrm>
          <a:prstGeom prst="rect">
            <a:avLst/>
          </a:prstGeom>
        </p:spPr>
        <p:txBody>
          <a:bodyPr lIns="0" tIns="0" rIns="0" bIns="0" anchor="t" anchorCtr="0"/>
          <a:lstStyle>
            <a:lvl1pPr algn="l">
              <a:lnSpc>
                <a:spcPct val="100000"/>
              </a:lnSpc>
              <a:defRPr sz="2400" b="1">
                <a:solidFill>
                  <a:schemeClr val="tx2"/>
                </a:solidFill>
                <a:latin typeface="+mj-lt"/>
              </a:defRPr>
            </a:lvl1pPr>
          </a:lstStyle>
          <a:p>
            <a:r>
              <a:rPr kumimoji="1" lang="ja-JP" altLang="en-US" dirty="0"/>
              <a:t>フォントサイズ</a:t>
            </a:r>
            <a:r>
              <a:rPr kumimoji="1" lang="en-US" altLang="ja-JP" dirty="0"/>
              <a:t>24 </a:t>
            </a:r>
            <a:r>
              <a:rPr kumimoji="1" lang="ja-JP" altLang="en-US" dirty="0"/>
              <a:t>（メイリオ見出し）</a:t>
            </a:r>
          </a:p>
        </p:txBody>
      </p:sp>
      <p:sp>
        <p:nvSpPr>
          <p:cNvPr id="8"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pic>
        <p:nvPicPr>
          <p:cNvPr id="12" name="図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Tree>
    <p:extLst>
      <p:ext uri="{BB962C8B-B14F-4D97-AF65-F5344CB8AC3E}">
        <p14:creationId xmlns:p14="http://schemas.microsoft.com/office/powerpoint/2010/main" val="1050256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al_AC">
    <p:spTree>
      <p:nvGrpSpPr>
        <p:cNvPr id="1" name=""/>
        <p:cNvGrpSpPr/>
        <p:nvPr/>
      </p:nvGrpSpPr>
      <p:grpSpPr>
        <a:xfrm>
          <a:off x="0" y="0"/>
          <a:ext cx="0" cy="0"/>
          <a:chOff x="0" y="0"/>
          <a:chExt cx="0" cy="0"/>
        </a:xfrm>
      </p:grpSpPr>
      <p:sp>
        <p:nvSpPr>
          <p:cNvPr id="7" name="正方形/長方形 6"/>
          <p:cNvSpPr/>
          <p:nvPr userDrawn="1"/>
        </p:nvSpPr>
        <p:spPr>
          <a:xfrm>
            <a:off x="0" y="0"/>
            <a:ext cx="9144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pic>
        <p:nvPicPr>
          <p:cNvPr id="4" name="図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sp>
        <p:nvSpPr>
          <p:cNvPr id="6" name="スライド番号プレースホルダー 5"/>
          <p:cNvSpPr>
            <a:spLocks noGrp="1"/>
          </p:cNvSpPr>
          <p:nvPr>
            <p:ph type="sldNum" sz="quarter" idx="12"/>
          </p:nvPr>
        </p:nvSpPr>
        <p:spPr>
          <a:xfrm>
            <a:off x="8532000" y="4932000"/>
            <a:ext cx="360000" cy="135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14" name="テキスト プレースホルダー 13"/>
          <p:cNvSpPr>
            <a:spLocks noGrp="1"/>
          </p:cNvSpPr>
          <p:nvPr>
            <p:ph type="body" sz="quarter" idx="14" hasCustomPrompt="1"/>
          </p:nvPr>
        </p:nvSpPr>
        <p:spPr>
          <a:xfrm>
            <a:off x="358775" y="972000"/>
            <a:ext cx="8460000" cy="3780420"/>
          </a:xfrm>
          <a:prstGeom prst="rect">
            <a:avLst/>
          </a:prstGeom>
        </p:spPr>
        <p:txBody>
          <a:bodyPr lIns="0" tIns="0" rIns="0" bIns="0"/>
          <a:lstStyle>
            <a:lvl1pPr marL="0" indent="0">
              <a:lnSpc>
                <a:spcPts val="1700"/>
              </a:lnSpc>
              <a:spcBef>
                <a:spcPts val="0"/>
              </a:spcBef>
              <a:buNone/>
              <a:defRPr sz="1600">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dirty="0"/>
              <a:t>文章（必要な場合のみ）　フォントサイズ </a:t>
            </a:r>
            <a:r>
              <a:rPr kumimoji="1" lang="en-US" altLang="ja-JP" dirty="0"/>
              <a:t>16P</a:t>
            </a:r>
          </a:p>
        </p:txBody>
      </p:sp>
      <p:sp>
        <p:nvSpPr>
          <p:cNvPr id="2" name="タイトル 1"/>
          <p:cNvSpPr>
            <a:spLocks noGrp="1"/>
          </p:cNvSpPr>
          <p:nvPr>
            <p:ph type="title" hasCustomPrompt="1"/>
          </p:nvPr>
        </p:nvSpPr>
        <p:spPr>
          <a:xfrm>
            <a:off x="288000" y="216000"/>
            <a:ext cx="7200000" cy="360000"/>
          </a:xfrm>
          <a:prstGeom prst="rect">
            <a:avLst/>
          </a:prstGeom>
        </p:spPr>
        <p:txBody>
          <a:bodyPr lIns="0" tIns="0" rIns="0" bIns="0" anchor="t" anchorCtr="0"/>
          <a:lstStyle>
            <a:lvl1pPr algn="l">
              <a:lnSpc>
                <a:spcPct val="100000"/>
              </a:lnSpc>
              <a:defRPr sz="2400" b="1">
                <a:solidFill>
                  <a:schemeClr val="tx2"/>
                </a:solidFill>
                <a:latin typeface="+mj-lt"/>
              </a:defRPr>
            </a:lvl1pPr>
          </a:lstStyle>
          <a:p>
            <a:r>
              <a:rPr kumimoji="1" lang="ja-JP" altLang="en-US" dirty="0"/>
              <a:t>フォントサイズ</a:t>
            </a:r>
            <a:r>
              <a:rPr kumimoji="1" lang="en-US" altLang="ja-JP" dirty="0"/>
              <a:t>24 </a:t>
            </a:r>
            <a:r>
              <a:rPr kumimoji="1" lang="ja-JP" altLang="en-US" dirty="0"/>
              <a:t>（メイリオ見出し）</a:t>
            </a:r>
          </a:p>
        </p:txBody>
      </p:sp>
      <p:sp>
        <p:nvSpPr>
          <p:cNvPr id="8"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pic>
        <p:nvPicPr>
          <p:cNvPr id="12" name="図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Tree>
    <p:extLst>
      <p:ext uri="{BB962C8B-B14F-4D97-AF65-F5344CB8AC3E}">
        <p14:creationId xmlns:p14="http://schemas.microsoft.com/office/powerpoint/2010/main" val="3921501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General_AC">
    <p:spTree>
      <p:nvGrpSpPr>
        <p:cNvPr id="1" name=""/>
        <p:cNvGrpSpPr/>
        <p:nvPr/>
      </p:nvGrpSpPr>
      <p:grpSpPr>
        <a:xfrm>
          <a:off x="0" y="0"/>
          <a:ext cx="0" cy="0"/>
          <a:chOff x="0" y="0"/>
          <a:chExt cx="0" cy="0"/>
        </a:xfrm>
      </p:grpSpPr>
      <p:sp>
        <p:nvSpPr>
          <p:cNvPr id="7" name="正方形/長方形 6"/>
          <p:cNvSpPr/>
          <p:nvPr userDrawn="1"/>
        </p:nvSpPr>
        <p:spPr>
          <a:xfrm>
            <a:off x="0" y="0"/>
            <a:ext cx="9144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pic>
        <p:nvPicPr>
          <p:cNvPr id="4" name="図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sp>
        <p:nvSpPr>
          <p:cNvPr id="6" name="スライド番号プレースホルダー 5"/>
          <p:cNvSpPr>
            <a:spLocks noGrp="1"/>
          </p:cNvSpPr>
          <p:nvPr>
            <p:ph type="sldNum" sz="quarter" idx="12"/>
          </p:nvPr>
        </p:nvSpPr>
        <p:spPr>
          <a:xfrm>
            <a:off x="8532000" y="4932000"/>
            <a:ext cx="360000" cy="135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2" name="タイトル 1"/>
          <p:cNvSpPr>
            <a:spLocks noGrp="1"/>
          </p:cNvSpPr>
          <p:nvPr>
            <p:ph type="title" hasCustomPrompt="1"/>
          </p:nvPr>
        </p:nvSpPr>
        <p:spPr>
          <a:xfrm>
            <a:off x="288000" y="216000"/>
            <a:ext cx="7200000" cy="360000"/>
          </a:xfrm>
          <a:prstGeom prst="rect">
            <a:avLst/>
          </a:prstGeom>
        </p:spPr>
        <p:txBody>
          <a:bodyPr lIns="0" tIns="0" rIns="0" bIns="0" anchor="t" anchorCtr="0"/>
          <a:lstStyle>
            <a:lvl1pPr algn="l">
              <a:lnSpc>
                <a:spcPct val="100000"/>
              </a:lnSpc>
              <a:defRPr sz="2400" b="1">
                <a:solidFill>
                  <a:schemeClr val="tx2"/>
                </a:solidFill>
                <a:latin typeface="+mj-lt"/>
              </a:defRPr>
            </a:lvl1pPr>
          </a:lstStyle>
          <a:p>
            <a:r>
              <a:rPr kumimoji="1" lang="ja-JP" altLang="en-US" dirty="0"/>
              <a:t>フォントサイズ</a:t>
            </a:r>
            <a:r>
              <a:rPr kumimoji="1" lang="en-US" altLang="ja-JP" dirty="0"/>
              <a:t>24 </a:t>
            </a:r>
            <a:r>
              <a:rPr kumimoji="1" lang="ja-JP" altLang="en-US" dirty="0"/>
              <a:t>（メイリオ見出し）</a:t>
            </a:r>
          </a:p>
        </p:txBody>
      </p:sp>
      <p:sp>
        <p:nvSpPr>
          <p:cNvPr id="8"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pic>
        <p:nvPicPr>
          <p:cNvPr id="12" name="図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13" name="テキスト プレースホルダー 8"/>
          <p:cNvSpPr>
            <a:spLocks noGrp="1"/>
          </p:cNvSpPr>
          <p:nvPr>
            <p:ph type="body" sz="quarter" idx="16" hasCustomPrompt="1"/>
          </p:nvPr>
        </p:nvSpPr>
        <p:spPr>
          <a:xfrm>
            <a:off x="198000" y="576000"/>
            <a:ext cx="6120680" cy="32400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1">
                <a:solidFill>
                  <a:schemeClr val="tx2"/>
                </a:solidFill>
                <a:latin typeface="+mj-ea"/>
                <a:ea typeface="+mj-ea"/>
              </a:defRPr>
            </a:lvl1pPr>
          </a:lstStyle>
          <a:p>
            <a:pPr lvl="0"/>
            <a:r>
              <a:rPr kumimoji="1" lang="ja-JP" altLang="en-US"/>
              <a:t>サブタイトル（メイリオ見出し </a:t>
            </a:r>
            <a:r>
              <a:rPr kumimoji="1" lang="en-US" altLang="ja-JP"/>
              <a:t>18Pt)</a:t>
            </a:r>
            <a:endParaRPr kumimoji="1" lang="ja-JP" altLang="en-US"/>
          </a:p>
        </p:txBody>
      </p:sp>
      <p:sp>
        <p:nvSpPr>
          <p:cNvPr id="15" name="テキスト プレースホルダー 10"/>
          <p:cNvSpPr>
            <a:spLocks noGrp="1"/>
          </p:cNvSpPr>
          <p:nvPr>
            <p:ph type="body" sz="quarter" idx="17" hasCustomPrompt="1"/>
          </p:nvPr>
        </p:nvSpPr>
        <p:spPr>
          <a:xfrm>
            <a:off x="359729" y="864000"/>
            <a:ext cx="8640763" cy="279306"/>
          </a:xfrm>
          <a:prstGeom prst="rect">
            <a:avLst/>
          </a:prstGeom>
        </p:spPr>
        <p:txBody>
          <a:bodyPr/>
          <a:lstStyle>
            <a:lvl1pPr marL="0" indent="0">
              <a:lnSpc>
                <a:spcPts val="1800"/>
              </a:lnSpc>
              <a:spcBef>
                <a:spcPts val="0"/>
              </a:spcBef>
              <a:buNone/>
              <a:defRPr sz="1600">
                <a:latin typeface="+mn-ea"/>
                <a:ea typeface="+mn-ea"/>
              </a:defRPr>
            </a:lvl1pPr>
          </a:lstStyle>
          <a:p>
            <a:pPr lvl="0"/>
            <a:r>
              <a:rPr kumimoji="1" lang="ja-JP" altLang="en-US" dirty="0"/>
              <a:t>説明文（フォント</a:t>
            </a:r>
            <a:r>
              <a:rPr kumimoji="1" lang="en-US" altLang="ja-JP" dirty="0"/>
              <a:t>16Pt)</a:t>
            </a:r>
            <a:endParaRPr kumimoji="1" lang="ja-JP" altLang="en-US" dirty="0"/>
          </a:p>
        </p:txBody>
      </p:sp>
      <p:cxnSp>
        <p:nvCxnSpPr>
          <p:cNvPr id="16" name="直線コネクタ 15"/>
          <p:cNvCxnSpPr/>
          <p:nvPr userDrawn="1"/>
        </p:nvCxnSpPr>
        <p:spPr>
          <a:xfrm>
            <a:off x="252000" y="864000"/>
            <a:ext cx="6264696" cy="0"/>
          </a:xfrm>
          <a:prstGeom prst="line">
            <a:avLst/>
          </a:prstGeom>
          <a:ln>
            <a:solidFill>
              <a:srgbClr val="008CCF"/>
            </a:solidFill>
            <a:headEnd type="none"/>
            <a:tailEnd type="non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147042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op">
    <p:bg>
      <p:bgPr>
        <a:solidFill>
          <a:schemeClr val="accent3"/>
        </a:solidFill>
        <a:effectLst/>
      </p:bgPr>
    </p:bg>
    <p:spTree>
      <p:nvGrpSpPr>
        <p:cNvPr id="1" name=""/>
        <p:cNvGrpSpPr/>
        <p:nvPr/>
      </p:nvGrpSpPr>
      <p:grpSpPr>
        <a:xfrm>
          <a:off x="0" y="0"/>
          <a:ext cx="0" cy="0"/>
          <a:chOff x="0" y="0"/>
          <a:chExt cx="0" cy="0"/>
        </a:xfrm>
      </p:grpSpPr>
      <p:sp>
        <p:nvSpPr>
          <p:cNvPr id="4" name="正方形/長方形 3"/>
          <p:cNvSpPr/>
          <p:nvPr userDrawn="1"/>
        </p:nvSpPr>
        <p:spPr>
          <a:xfrm>
            <a:off x="0" y="576000"/>
            <a:ext cx="9144000" cy="39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3"/>
              </a:solidFill>
            </a:endParaRPr>
          </a:p>
        </p:txBody>
      </p:sp>
      <p:pic>
        <p:nvPicPr>
          <p:cNvPr id="3" name="図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18" r="3269"/>
          <a:stretch/>
        </p:blipFill>
        <p:spPr>
          <a:xfrm>
            <a:off x="5364088" y="0"/>
            <a:ext cx="3780420" cy="1123630"/>
          </a:xfrm>
          <a:prstGeom prst="rect">
            <a:avLst/>
          </a:prstGeom>
        </p:spPr>
      </p:pic>
      <p:pic>
        <p:nvPicPr>
          <p:cNvPr id="19" name="図 18"/>
          <p:cNvPicPr>
            <a:picLocks noChangeAspect="1"/>
          </p:cNvPicPr>
          <p:nvPr userDrawn="1"/>
        </p:nvPicPr>
        <p:blipFill rotWithShape="1">
          <a:blip r:embed="rId3" cstate="print">
            <a:extLst>
              <a:ext uri="{28A0092B-C50C-407E-A947-70E740481C1C}">
                <a14:useLocalDpi xmlns:a14="http://schemas.microsoft.com/office/drawing/2010/main" val="0"/>
              </a:ext>
            </a:extLst>
          </a:blip>
          <a:srcRect r="22655"/>
          <a:stretch/>
        </p:blipFill>
        <p:spPr>
          <a:xfrm>
            <a:off x="7092281" y="954854"/>
            <a:ext cx="2052228" cy="3017319"/>
          </a:xfrm>
          <a:prstGeom prst="rect">
            <a:avLst/>
          </a:prstGeom>
        </p:spPr>
      </p:pic>
      <p:sp>
        <p:nvSpPr>
          <p:cNvPr id="5"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dirty="0"/>
              <a:t>©Canon IT Solutions Inc.  All rights reserved.</a:t>
            </a:r>
            <a:endParaRPr lang="ja-JP" altLang="en-US" dirty="0"/>
          </a:p>
        </p:txBody>
      </p:sp>
      <p:pic>
        <p:nvPicPr>
          <p:cNvPr id="7" name="図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26369" y="2294080"/>
            <a:ext cx="558856" cy="368708"/>
          </a:xfrm>
          <a:prstGeom prst="rect">
            <a:avLst/>
          </a:prstGeom>
        </p:spPr>
      </p:pic>
      <p:pic>
        <p:nvPicPr>
          <p:cNvPr id="8" name="図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89643" y="1563638"/>
            <a:ext cx="268324" cy="506660"/>
          </a:xfrm>
          <a:prstGeom prst="rect">
            <a:avLst/>
          </a:prstGeom>
        </p:spPr>
      </p:pic>
      <p:pic>
        <p:nvPicPr>
          <p:cNvPr id="9" name="図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16316" y="1326874"/>
            <a:ext cx="491409" cy="599380"/>
          </a:xfrm>
          <a:prstGeom prst="rect">
            <a:avLst/>
          </a:prstGeom>
        </p:spPr>
      </p:pic>
      <p:pic>
        <p:nvPicPr>
          <p:cNvPr id="10" name="図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136396" y="3316474"/>
            <a:ext cx="518382" cy="638008"/>
          </a:xfrm>
          <a:prstGeom prst="rect">
            <a:avLst/>
          </a:prstGeom>
        </p:spPr>
      </p:pic>
      <p:pic>
        <p:nvPicPr>
          <p:cNvPr id="11" name="図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32240" y="2230025"/>
            <a:ext cx="1242338" cy="855563"/>
          </a:xfrm>
          <a:prstGeom prst="rect">
            <a:avLst/>
          </a:prstGeom>
        </p:spPr>
      </p:pic>
      <p:sp>
        <p:nvSpPr>
          <p:cNvPr id="2" name="タイトル 1"/>
          <p:cNvSpPr>
            <a:spLocks noGrp="1"/>
          </p:cNvSpPr>
          <p:nvPr>
            <p:ph type="title"/>
          </p:nvPr>
        </p:nvSpPr>
        <p:spPr>
          <a:xfrm>
            <a:off x="358775" y="1670176"/>
            <a:ext cx="6193445" cy="1476164"/>
          </a:xfrm>
          <a:prstGeom prst="rect">
            <a:avLst/>
          </a:prstGeom>
        </p:spPr>
        <p:txBody>
          <a:bodyPr lIns="0" tIns="0" rIns="0" bIns="0" anchor="ctr" anchorCtr="0"/>
          <a:lstStyle>
            <a:lvl1pPr algn="l">
              <a:lnSpc>
                <a:spcPct val="110000"/>
              </a:lnSpc>
              <a:defRPr sz="2800" b="1">
                <a:solidFill>
                  <a:schemeClr val="accent3"/>
                </a:solidFill>
              </a:defRPr>
            </a:lvl1pPr>
          </a:lstStyle>
          <a:p>
            <a:r>
              <a:rPr kumimoji="1" lang="ja-JP" altLang="en-US" dirty="0"/>
              <a:t>マスター タイトルの書式設定</a:t>
            </a:r>
          </a:p>
        </p:txBody>
      </p:sp>
      <p:pic>
        <p:nvPicPr>
          <p:cNvPr id="13" name="図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984268" y="387105"/>
            <a:ext cx="1814671" cy="400331"/>
          </a:xfrm>
          <a:prstGeom prst="rect">
            <a:avLst/>
          </a:prstGeom>
        </p:spPr>
      </p:pic>
      <p:grpSp>
        <p:nvGrpSpPr>
          <p:cNvPr id="18" name="グループ化 17"/>
          <p:cNvGrpSpPr/>
          <p:nvPr userDrawn="1"/>
        </p:nvGrpSpPr>
        <p:grpSpPr>
          <a:xfrm>
            <a:off x="5285767" y="182770"/>
            <a:ext cx="978421" cy="192736"/>
            <a:chOff x="5220072" y="159482"/>
            <a:chExt cx="978421" cy="192736"/>
          </a:xfrm>
        </p:grpSpPr>
        <p:pic>
          <p:nvPicPr>
            <p:cNvPr id="12" name="図 11">
              <a:extLst>
                <a:ext uri="{FF2B5EF4-FFF2-40B4-BE49-F238E27FC236}">
                  <a16:creationId xmlns:a16="http://schemas.microsoft.com/office/drawing/2014/main" id="{4D1CD444-5459-AA4B-A08B-5554E81CFD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220072" y="159482"/>
              <a:ext cx="720941" cy="192736"/>
            </a:xfrm>
            <a:prstGeom prst="rect">
              <a:avLst/>
            </a:prstGeom>
          </p:spPr>
        </p:pic>
        <p:grpSp>
          <p:nvGrpSpPr>
            <p:cNvPr id="17" name="グループ化 16"/>
            <p:cNvGrpSpPr/>
            <p:nvPr userDrawn="1"/>
          </p:nvGrpSpPr>
          <p:grpSpPr>
            <a:xfrm>
              <a:off x="5976156" y="159482"/>
              <a:ext cx="222337" cy="72008"/>
              <a:chOff x="5976156" y="159482"/>
              <a:chExt cx="222337" cy="72008"/>
            </a:xfrm>
          </p:grpSpPr>
          <p:sp>
            <p:nvSpPr>
              <p:cNvPr id="14" name="円/楕円 13"/>
              <p:cNvSpPr/>
              <p:nvPr userDrawn="1"/>
            </p:nvSpPr>
            <p:spPr>
              <a:xfrm>
                <a:off x="5976156" y="159482"/>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userDrawn="1"/>
            </p:nvSpPr>
            <p:spPr>
              <a:xfrm>
                <a:off x="6083306" y="170286"/>
                <a:ext cx="50400" cy="50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userDrawn="1"/>
            </p:nvSpPr>
            <p:spPr>
              <a:xfrm>
                <a:off x="6162493" y="177486"/>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0"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bg1"/>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2117092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genda">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userDrawn="1"/>
        </p:nvSpPr>
        <p:spPr>
          <a:xfrm>
            <a:off x="0" y="0"/>
            <a:ext cx="43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5347" r="1" b="29513"/>
          <a:stretch/>
        </p:blipFill>
        <p:spPr>
          <a:xfrm>
            <a:off x="0" y="3471501"/>
            <a:ext cx="2792392" cy="1692187"/>
          </a:xfrm>
          <a:prstGeom prst="rect">
            <a:avLst/>
          </a:prstGeom>
        </p:spPr>
      </p:pic>
      <p:pic>
        <p:nvPicPr>
          <p:cNvPr id="8" name="Picture 5" descr="\\psf\Host\Volumes\IOHD\G5-temp01_n\SuperStream\SS_Branding_2015\SuperStream_Logo_201506\corporate\ms_office\logo_corp_nega.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72200" y="279525"/>
            <a:ext cx="1440000" cy="255000"/>
          </a:xfrm>
          <a:prstGeom prst="rect">
            <a:avLst/>
          </a:prstGeom>
          <a:noFill/>
          <a:extLst>
            <a:ext uri="{909E8E84-426E-40DD-AFC4-6F175D3DCCD1}">
              <a14:hiddenFill xmlns:a14="http://schemas.microsoft.com/office/drawing/2010/main">
                <a:solidFill>
                  <a:srgbClr val="FFFFFF"/>
                </a:solidFill>
              </a14:hiddenFill>
            </a:ext>
          </a:extLst>
        </p:spPr>
      </p:pic>
      <p:sp>
        <p:nvSpPr>
          <p:cNvPr id="9"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
        <p:nvSpPr>
          <p:cNvPr id="10" name="テキスト プレースホルダー 13"/>
          <p:cNvSpPr>
            <a:spLocks noGrp="1"/>
          </p:cNvSpPr>
          <p:nvPr>
            <p:ph type="body" sz="quarter" idx="14"/>
          </p:nvPr>
        </p:nvSpPr>
        <p:spPr>
          <a:xfrm>
            <a:off x="3167843" y="807554"/>
            <a:ext cx="5631095" cy="3727637"/>
          </a:xfrm>
          <a:prstGeom prst="rect">
            <a:avLst/>
          </a:prstGeom>
        </p:spPr>
        <p:txBody>
          <a:bodyPr lIns="0" tIns="0" rIns="0" bIns="0" anchor="t" anchorCtr="0"/>
          <a:lstStyle>
            <a:lvl1pPr marL="0" indent="0">
              <a:lnSpc>
                <a:spcPct val="100000"/>
              </a:lnSpc>
              <a:spcBef>
                <a:spcPts val="0"/>
              </a:spcBef>
              <a:spcAft>
                <a:spcPts val="0"/>
              </a:spcAft>
              <a:buFontTx/>
              <a:buNone/>
              <a:tabLst/>
              <a:defRPr sz="1800" b="1">
                <a:solidFill>
                  <a:schemeClr val="accent3"/>
                </a:solidFill>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dirty="0"/>
              <a:t>マスター テキストの書式設定</a:t>
            </a:r>
            <a:endParaRPr kumimoji="1" lang="en-US" altLang="ja-JP" dirty="0"/>
          </a:p>
        </p:txBody>
      </p:sp>
      <p:pic>
        <p:nvPicPr>
          <p:cNvPr id="11" name="図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0581" y="2794363"/>
            <a:ext cx="330128" cy="321104"/>
          </a:xfrm>
          <a:prstGeom prst="rect">
            <a:avLst/>
          </a:prstGeom>
        </p:spPr>
      </p:pic>
      <p:pic>
        <p:nvPicPr>
          <p:cNvPr id="12" name="図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264642">
            <a:off x="317732" y="3810908"/>
            <a:ext cx="290393" cy="413662"/>
          </a:xfrm>
          <a:prstGeom prst="rect">
            <a:avLst/>
          </a:prstGeom>
        </p:spPr>
      </p:pic>
      <p:pic>
        <p:nvPicPr>
          <p:cNvPr id="13" name="図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90687" y="4197219"/>
            <a:ext cx="458341" cy="384385"/>
          </a:xfrm>
          <a:prstGeom prst="rect">
            <a:avLst/>
          </a:prstGeom>
        </p:spPr>
      </p:pic>
      <p:pic>
        <p:nvPicPr>
          <p:cNvPr id="14" name="図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87724" y="4011910"/>
            <a:ext cx="336509" cy="523281"/>
          </a:xfrm>
          <a:prstGeom prst="rect">
            <a:avLst/>
          </a:prstGeom>
        </p:spPr>
      </p:pic>
      <p:pic>
        <p:nvPicPr>
          <p:cNvPr id="15" name="図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27584" y="3003798"/>
            <a:ext cx="950255" cy="853634"/>
          </a:xfrm>
          <a:prstGeom prst="rect">
            <a:avLst/>
          </a:prstGeom>
        </p:spPr>
      </p:pic>
      <p:pic>
        <p:nvPicPr>
          <p:cNvPr id="16" name="図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
        <p:nvSpPr>
          <p:cNvPr id="18"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tx1">
                    <a:lumMod val="50000"/>
                    <a:lumOff val="50000"/>
                  </a:schemeClr>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2713482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4"/>
          </p:nvPr>
        </p:nvSpPr>
        <p:spPr>
          <a:xfrm>
            <a:off x="8352200" y="4809706"/>
            <a:ext cx="360000" cy="135000"/>
          </a:xfrm>
          <a:prstGeom prst="rect">
            <a:avLst/>
          </a:prstGeom>
        </p:spPr>
        <p:txBody>
          <a:bodyPr vert="horz" lIns="0" tIns="0" rIns="0" bIns="0" rtlCol="0" anchor="b" anchorCtr="0"/>
          <a:lstStyle>
            <a:lvl1pPr algn="r">
              <a:defRPr sz="900">
                <a:solidFill>
                  <a:schemeClr val="tx1">
                    <a:lumMod val="50000"/>
                    <a:lumOff val="50000"/>
                  </a:schemeClr>
                </a:solidFill>
              </a:defRPr>
            </a:lvl1pPr>
          </a:lstStyle>
          <a:p>
            <a:fld id="{78AE49ED-73EF-499C-8307-28EB0E7CF529}" type="slidenum">
              <a:rPr lang="ja-JP" altLang="en-US" smtClean="0"/>
              <a:pPr/>
              <a:t>‹#›</a:t>
            </a:fld>
            <a:endParaRPr lang="ja-JP" altLang="en-US" dirty="0"/>
          </a:p>
        </p:txBody>
      </p:sp>
      <p:sp>
        <p:nvSpPr>
          <p:cNvPr id="2" name="フッター プレースホルダー 1"/>
          <p:cNvSpPr>
            <a:spLocks noGrp="1"/>
          </p:cNvSpPr>
          <p:nvPr>
            <p:ph type="ftr" sz="quarter" idx="3"/>
          </p:nvPr>
        </p:nvSpPr>
        <p:spPr>
          <a:xfrm>
            <a:off x="431800" y="4806647"/>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4284632236"/>
      </p:ext>
    </p:extLst>
  </p:cSld>
  <p:clrMap bg1="lt1" tx1="dk1" bg2="lt2" tx2="dk2" accent1="accent1" accent2="accent2" accent3="accent3" accent4="accent4" accent5="accent5" accent6="accent6" hlink="hlink" folHlink="folHlink"/>
  <p:sldLayoutIdLst>
    <p:sldLayoutId id="2147483675" r:id="rId1"/>
    <p:sldLayoutId id="2147483667" r:id="rId2"/>
    <p:sldLayoutId id="2147483668" r:id="rId3"/>
    <p:sldLayoutId id="2147483680" r:id="rId4"/>
    <p:sldLayoutId id="2147483670" r:id="rId5"/>
    <p:sldLayoutId id="2147483671" r:id="rId6"/>
    <p:sldLayoutId id="2147483672" r:id="rId7"/>
    <p:sldLayoutId id="2147483681" r:id="rId8"/>
    <p:sldLayoutId id="2147483682" r:id="rId9"/>
    <p:sldLayoutId id="2147483683" r:id="rId10"/>
    <p:sldLayoutId id="2147483684" r:id="rId11"/>
    <p:sldLayoutId id="2147483685" r:id="rId12"/>
    <p:sldLayoutId id="2147483686" r:id="rId13"/>
    <p:sldLayoutId id="2147483687" r:id="rId14"/>
    <p:sldLayoutId id="2147483676" r:id="rId15"/>
  </p:sldLayoutIdLst>
  <p:hf hdr="0" dt="0"/>
  <p:txStyles>
    <p:titleStyle>
      <a:lvl1pPr algn="ctr" defTabSz="914378" rtl="0" eaLnBrk="1" latinLnBrk="0" hangingPunct="1">
        <a:spcBef>
          <a:spcPct val="0"/>
        </a:spcBef>
        <a:buNone/>
        <a:defRPr kumimoji="1"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378" rtl="0" eaLnBrk="1" latinLnBrk="0" hangingPunct="1">
        <a:defRPr kumimoji="1" sz="1800" kern="1200">
          <a:solidFill>
            <a:schemeClr val="tx1"/>
          </a:solidFill>
          <a:latin typeface="+mn-lt"/>
          <a:ea typeface="+mn-ea"/>
          <a:cs typeface="+mn-cs"/>
        </a:defRPr>
      </a:lvl1pPr>
      <a:lvl2pPr marL="457189" algn="l" defTabSz="914378" rtl="0" eaLnBrk="1" latinLnBrk="0" hangingPunct="1">
        <a:defRPr kumimoji="1" sz="1800" kern="1200">
          <a:solidFill>
            <a:schemeClr val="tx1"/>
          </a:solidFill>
          <a:latin typeface="+mn-lt"/>
          <a:ea typeface="+mn-ea"/>
          <a:cs typeface="+mn-cs"/>
        </a:defRPr>
      </a:lvl2pPr>
      <a:lvl3pPr marL="914378" algn="l" defTabSz="914378" rtl="0" eaLnBrk="1" latinLnBrk="0" hangingPunct="1">
        <a:defRPr kumimoji="1" sz="1800" kern="1200">
          <a:solidFill>
            <a:schemeClr val="tx1"/>
          </a:solidFill>
          <a:latin typeface="+mn-lt"/>
          <a:ea typeface="+mn-ea"/>
          <a:cs typeface="+mn-cs"/>
        </a:defRPr>
      </a:lvl3pPr>
      <a:lvl4pPr marL="1371566" algn="l" defTabSz="914378" rtl="0" eaLnBrk="1" latinLnBrk="0" hangingPunct="1">
        <a:defRPr kumimoji="1" sz="1800" kern="1200">
          <a:solidFill>
            <a:schemeClr val="tx1"/>
          </a:solidFill>
          <a:latin typeface="+mn-lt"/>
          <a:ea typeface="+mn-ea"/>
          <a:cs typeface="+mn-cs"/>
        </a:defRPr>
      </a:lvl4pPr>
      <a:lvl5pPr marL="1828754" algn="l" defTabSz="914378" rtl="0" eaLnBrk="1" latinLnBrk="0" hangingPunct="1">
        <a:defRPr kumimoji="1" sz="1800" kern="1200">
          <a:solidFill>
            <a:schemeClr val="tx1"/>
          </a:solidFill>
          <a:latin typeface="+mn-lt"/>
          <a:ea typeface="+mn-ea"/>
          <a:cs typeface="+mn-cs"/>
        </a:defRPr>
      </a:lvl5pPr>
      <a:lvl6pPr marL="2285943" algn="l" defTabSz="914378" rtl="0" eaLnBrk="1" latinLnBrk="0" hangingPunct="1">
        <a:defRPr kumimoji="1" sz="1800" kern="1200">
          <a:solidFill>
            <a:schemeClr val="tx1"/>
          </a:solidFill>
          <a:latin typeface="+mn-lt"/>
          <a:ea typeface="+mn-ea"/>
          <a:cs typeface="+mn-cs"/>
        </a:defRPr>
      </a:lvl6pPr>
      <a:lvl7pPr marL="2743132" algn="l" defTabSz="914378" rtl="0" eaLnBrk="1" latinLnBrk="0" hangingPunct="1">
        <a:defRPr kumimoji="1" sz="1800" kern="1200">
          <a:solidFill>
            <a:schemeClr val="tx1"/>
          </a:solidFill>
          <a:latin typeface="+mn-lt"/>
          <a:ea typeface="+mn-ea"/>
          <a:cs typeface="+mn-cs"/>
        </a:defRPr>
      </a:lvl7pPr>
      <a:lvl8pPr marL="3200320" algn="l" defTabSz="914378" rtl="0" eaLnBrk="1" latinLnBrk="0" hangingPunct="1">
        <a:defRPr kumimoji="1" sz="1800" kern="1200">
          <a:solidFill>
            <a:schemeClr val="tx1"/>
          </a:solidFill>
          <a:latin typeface="+mn-lt"/>
          <a:ea typeface="+mn-ea"/>
          <a:cs typeface="+mn-cs"/>
        </a:defRPr>
      </a:lvl8pPr>
      <a:lvl9pPr marL="3657509" algn="l" defTabSz="914378"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userDrawn="1">
          <p15:clr>
            <a:srgbClr val="F26B43"/>
          </p15:clr>
        </p15:guide>
        <p15:guide id="2" pos="54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tx1">
                    <a:lumMod val="50000"/>
                    <a:lumOff val="50000"/>
                  </a:schemeClr>
                </a:solidFill>
              </a:defRPr>
            </a:lvl1pPr>
          </a:lstStyle>
          <a:p>
            <a:fld id="{78AE49ED-73EF-499C-8307-28EB0E7CF529}" type="slidenum">
              <a:rPr lang="ja-JP" altLang="en-US" smtClean="0"/>
              <a:pPr/>
              <a:t>‹#›</a:t>
            </a:fld>
            <a:endParaRPr lang="ja-JP" altLang="en-US" dirty="0"/>
          </a:p>
        </p:txBody>
      </p:sp>
      <p:sp>
        <p:nvSpPr>
          <p:cNvPr id="2"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13200716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Lst>
  <p:hf hd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04.jpeg"/><Relationship Id="rId5" Type="http://schemas.openxmlformats.org/officeDocument/2006/relationships/image" Target="../media/image203.png"/><Relationship Id="rId4" Type="http://schemas.openxmlformats.org/officeDocument/2006/relationships/image" Target="../media/image202.png"/></Relationships>
</file>

<file path=ppt/slides/_rels/slide101.xml.rels><?xml version="1.0" encoding="UTF-8" standalone="yes"?>
<Relationships xmlns="http://schemas.openxmlformats.org/package/2006/relationships"><Relationship Id="rId3" Type="http://schemas.openxmlformats.org/officeDocument/2006/relationships/image" Target="../media/image205.png"/><Relationship Id="rId7" Type="http://schemas.openxmlformats.org/officeDocument/2006/relationships/image" Target="../media/image20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10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103.xml.rels><?xml version="1.0" encoding="UTF-8" standalone="yes"?>
<Relationships xmlns="http://schemas.openxmlformats.org/package/2006/relationships"><Relationship Id="rId3" Type="http://schemas.openxmlformats.org/officeDocument/2006/relationships/image" Target="../media/image214.png"/><Relationship Id="rId7" Type="http://schemas.openxmlformats.org/officeDocument/2006/relationships/image" Target="../media/image218.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104.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10.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hyperlink" Target="https://www.canon-its.co.jp/solution/industry/cross-industry/superstream" TargetMode="External"/><Relationship Id="rId2" Type="http://schemas.openxmlformats.org/officeDocument/2006/relationships/image" Target="../media/image8.emf"/><Relationship Id="rId1" Type="http://schemas.openxmlformats.org/officeDocument/2006/relationships/slideLayout" Target="../slideLayouts/slideLayout30.xml"/><Relationship Id="rId4" Type="http://schemas.openxmlformats.org/officeDocument/2006/relationships/image" Target="../media/image222.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2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61.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59.png"/><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4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4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22.jpeg"/><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50.xml.rels><?xml version="1.0" encoding="UTF-8" standalone="yes"?>
<Relationships xmlns="http://schemas.openxmlformats.org/package/2006/relationships"><Relationship Id="rId8" Type="http://schemas.openxmlformats.org/officeDocument/2006/relationships/image" Target="../media/image128.emf"/><Relationship Id="rId3" Type="http://schemas.openxmlformats.org/officeDocument/2006/relationships/image" Target="../media/image123.png"/><Relationship Id="rId7" Type="http://schemas.openxmlformats.org/officeDocument/2006/relationships/image" Target="../media/image127.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jpeg"/><Relationship Id="rId10" Type="http://schemas.openxmlformats.org/officeDocument/2006/relationships/image" Target="../media/image130.jpeg"/><Relationship Id="rId4" Type="http://schemas.openxmlformats.org/officeDocument/2006/relationships/image" Target="../media/image124.png"/><Relationship Id="rId9" Type="http://schemas.openxmlformats.org/officeDocument/2006/relationships/image" Target="../media/image129.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5.w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33.png"/><Relationship Id="rId4" Type="http://schemas.openxmlformats.org/officeDocument/2006/relationships/image" Target="../media/image13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134.png"/><Relationship Id="rId1" Type="http://schemas.openxmlformats.org/officeDocument/2006/relationships/slideLayout" Target="../slideLayouts/slideLayout7.xml"/><Relationship Id="rId5" Type="http://schemas.openxmlformats.org/officeDocument/2006/relationships/image" Target="../media/image136.png"/><Relationship Id="rId4" Type="http://schemas.openxmlformats.org/officeDocument/2006/relationships/image" Target="../media/image13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 Id="rId9" Type="http://schemas.openxmlformats.org/officeDocument/2006/relationships/image" Target="../media/image144.png"/></Relationships>
</file>

<file path=ppt/slides/_rels/slide6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61.png"/><Relationship Id="rId7"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59.png"/><Relationship Id="rId4" Type="http://schemas.openxmlformats.org/officeDocument/2006/relationships/image" Target="../media/image11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46.png"/></Relationships>
</file>

<file path=ppt/slides/_rels/slide69.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70.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3.jpg"/><Relationship Id="rId7" Type="http://schemas.openxmlformats.org/officeDocument/2006/relationships/image" Target="../media/image15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55.jpeg"/><Relationship Id="rId5" Type="http://schemas.openxmlformats.org/officeDocument/2006/relationships/image" Target="../media/image154.png"/><Relationship Id="rId10" Type="http://schemas.openxmlformats.org/officeDocument/2006/relationships/image" Target="../media/image159.jpeg"/><Relationship Id="rId4" Type="http://schemas.openxmlformats.org/officeDocument/2006/relationships/image" Target="../media/image147.png"/><Relationship Id="rId9" Type="http://schemas.openxmlformats.org/officeDocument/2006/relationships/image" Target="../media/image15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67.jpeg"/><Relationship Id="rId4" Type="http://schemas.openxmlformats.org/officeDocument/2006/relationships/image" Target="../media/image16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34.png"/><Relationship Id="rId1" Type="http://schemas.openxmlformats.org/officeDocument/2006/relationships/slideLayout" Target="../slideLayouts/slideLayout7.xml"/><Relationship Id="rId4" Type="http://schemas.openxmlformats.org/officeDocument/2006/relationships/image" Target="../media/image17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80.png"/><Relationship Id="rId1" Type="http://schemas.openxmlformats.org/officeDocument/2006/relationships/slideLayout" Target="../slideLayouts/slideLayout7.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94.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9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7.xml"/><Relationship Id="rId5" Type="http://schemas.openxmlformats.org/officeDocument/2006/relationships/image" Target="../media/image195.png"/><Relationship Id="rId4" Type="http://schemas.openxmlformats.org/officeDocument/2006/relationships/image" Target="../media/image194.png"/></Relationships>
</file>

<file path=ppt/slides/_rels/slide96.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99.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5" name="タイトル 4"/>
          <p:cNvSpPr>
            <a:spLocks noGrp="1"/>
          </p:cNvSpPr>
          <p:nvPr>
            <p:ph type="title"/>
          </p:nvPr>
        </p:nvSpPr>
        <p:spPr/>
        <p:txBody>
          <a:bodyPr/>
          <a:lstStyle/>
          <a:p>
            <a:r>
              <a:rPr lang="en-US" altLang="ja-JP" dirty="0" err="1"/>
              <a:t>SuperStream</a:t>
            </a:r>
            <a:r>
              <a:rPr lang="en-US" altLang="ja-JP" dirty="0"/>
              <a:t>-NX</a:t>
            </a:r>
            <a:br>
              <a:rPr lang="en-US" altLang="ja-JP" dirty="0"/>
            </a:br>
            <a:r>
              <a:rPr lang="ja-JP" altLang="en-US" dirty="0"/>
              <a:t>統合会計　ご紹介補足資料</a:t>
            </a:r>
            <a:endParaRPr kumimoji="1" lang="ja-JP" altLang="en-US" dirty="0"/>
          </a:p>
        </p:txBody>
      </p:sp>
      <p:sp>
        <p:nvSpPr>
          <p:cNvPr id="3" name="スライド番号プレースホルダー 2"/>
          <p:cNvSpPr>
            <a:spLocks noGrp="1"/>
          </p:cNvSpPr>
          <p:nvPr>
            <p:ph type="sldNum" sz="quarter" idx="4"/>
          </p:nvPr>
        </p:nvSpPr>
        <p:spPr/>
        <p:txBody>
          <a:bodyPr/>
          <a:lstStyle/>
          <a:p>
            <a:fld id="{78AE49ED-73EF-499C-8307-28EB0E7CF529}" type="slidenum">
              <a:rPr lang="ja-JP" altLang="en-US" smtClean="0"/>
              <a:pPr/>
              <a:t>1</a:t>
            </a:fld>
            <a:endParaRPr lang="ja-JP" altLang="en-US" dirty="0"/>
          </a:p>
        </p:txBody>
      </p:sp>
      <p:sp>
        <p:nvSpPr>
          <p:cNvPr id="2" name="テキスト ボックス 1">
            <a:extLst>
              <a:ext uri="{FF2B5EF4-FFF2-40B4-BE49-F238E27FC236}">
                <a16:creationId xmlns:a16="http://schemas.microsoft.com/office/drawing/2014/main" id="{8E47A424-3449-5D14-E3CB-5ADE22C03DB2}"/>
              </a:ext>
            </a:extLst>
          </p:cNvPr>
          <p:cNvSpPr txBox="1"/>
          <p:nvPr/>
        </p:nvSpPr>
        <p:spPr>
          <a:xfrm>
            <a:off x="358775" y="3975906"/>
            <a:ext cx="2769989" cy="338554"/>
          </a:xfrm>
          <a:prstGeom prst="rect">
            <a:avLst/>
          </a:prstGeom>
          <a:noFill/>
        </p:spPr>
        <p:txBody>
          <a:bodyPr wrap="none" lIns="0" tIns="0" rIns="0" bIns="0" rtlCol="0">
            <a:spAutoFit/>
          </a:bodyPr>
          <a:lstStyle/>
          <a:p>
            <a:pPr>
              <a:lnSpc>
                <a:spcPct val="110000"/>
              </a:lnSpc>
            </a:pPr>
            <a:r>
              <a:rPr kumimoji="1" lang="en-US" altLang="ja-JP" sz="1000" dirty="0">
                <a:solidFill>
                  <a:schemeClr val="bg2">
                    <a:lumMod val="50000"/>
                  </a:schemeClr>
                </a:solidFill>
              </a:rPr>
              <a:t>2026-06-01</a:t>
            </a:r>
            <a:r>
              <a:rPr lang="ja-JP" altLang="en-US" sz="1000" dirty="0">
                <a:solidFill>
                  <a:schemeClr val="bg2">
                    <a:lumMod val="50000"/>
                  </a:schemeClr>
                </a:solidFill>
              </a:rPr>
              <a:t>版</a:t>
            </a:r>
            <a:endParaRPr lang="en-US" altLang="ja-JP" sz="1000" dirty="0">
              <a:solidFill>
                <a:schemeClr val="bg2">
                  <a:lumMod val="50000"/>
                </a:schemeClr>
              </a:solidFill>
            </a:endParaRPr>
          </a:p>
          <a:p>
            <a:pPr>
              <a:lnSpc>
                <a:spcPct val="110000"/>
              </a:lnSpc>
            </a:pPr>
            <a:r>
              <a:rPr lang="ja-JP" altLang="en-US" sz="1000" dirty="0">
                <a:solidFill>
                  <a:schemeClr val="bg2">
                    <a:lumMod val="50000"/>
                  </a:schemeClr>
                </a:solidFill>
              </a:rPr>
              <a:t>キヤノンＩＴソリューションズ株式会社</a:t>
            </a:r>
            <a:r>
              <a:rPr lang="en-US" altLang="ja-JP" sz="1000" dirty="0">
                <a:solidFill>
                  <a:schemeClr val="bg2">
                    <a:lumMod val="50000"/>
                  </a:schemeClr>
                </a:solidFill>
              </a:rPr>
              <a:t>	</a:t>
            </a:r>
            <a:endParaRPr kumimoji="1" lang="en-US" altLang="ja-JP" sz="1000" dirty="0">
              <a:solidFill>
                <a:schemeClr val="bg2">
                  <a:lumMod val="50000"/>
                </a:schemeClr>
              </a:solidFill>
            </a:endParaRPr>
          </a:p>
        </p:txBody>
      </p:sp>
    </p:spTree>
    <p:extLst>
      <p:ext uri="{BB962C8B-B14F-4D97-AF65-F5344CB8AC3E}">
        <p14:creationId xmlns:p14="http://schemas.microsoft.com/office/powerpoint/2010/main" val="4282370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10</a:t>
            </a:fld>
            <a:endParaRPr lang="ja-JP" altLang="en-US" dirty="0"/>
          </a:p>
        </p:txBody>
      </p:sp>
      <p:sp>
        <p:nvSpPr>
          <p:cNvPr id="5" name="タイトル 4"/>
          <p:cNvSpPr>
            <a:spLocks noGrp="1"/>
          </p:cNvSpPr>
          <p:nvPr>
            <p:ph type="title"/>
          </p:nvPr>
        </p:nvSpPr>
        <p:spPr/>
        <p:txBody>
          <a:bodyPr/>
          <a:lstStyle/>
          <a:p>
            <a:r>
              <a:rPr lang="ja-JP" altLang="en-US" dirty="0">
                <a:cs typeface="メイリオ" pitchFamily="50" charset="-128"/>
              </a:rPr>
              <a:t>入力・承認業務の効率化をサポート</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様々な入力補助機能と証憑管理機能による効率化</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定例的に発生する伝票の入力を省力化する為の機能を、多数ご用意しています</a:t>
            </a:r>
          </a:p>
          <a:p>
            <a:r>
              <a:rPr lang="ja-JP" altLang="en-US" dirty="0"/>
              <a:t>証憑登録機能により伝票と証憑の一元管理ができ、承認処理のスピードアップを図れます</a:t>
            </a:r>
          </a:p>
        </p:txBody>
      </p:sp>
      <p:sp>
        <p:nvSpPr>
          <p:cNvPr id="36" name="角丸四角形 35"/>
          <p:cNvSpPr/>
          <p:nvPr/>
        </p:nvSpPr>
        <p:spPr>
          <a:xfrm>
            <a:off x="692914" y="1404000"/>
            <a:ext cx="1656000" cy="360000"/>
          </a:xfrm>
          <a:prstGeom prst="roundRect">
            <a:avLst/>
          </a:prstGeom>
          <a:solidFill>
            <a:srgbClr val="54C2F0"/>
          </a:solidFill>
          <a:ln w="25400" cap="flat" cmpd="sng" algn="ctr">
            <a:solidFill>
              <a:srgbClr val="54C2F0"/>
            </a:solidFill>
            <a:prstDash val="solid"/>
          </a:ln>
          <a:effectLst/>
        </p:spPr>
        <p:txBody>
          <a:bodyPr rtlCol="0" anchor="ctr"/>
          <a:lstStyle/>
          <a:p>
            <a:pPr algn="ctr">
              <a:lnSpc>
                <a:spcPts val="1800"/>
              </a:lnSpc>
              <a:defRPr/>
            </a:pPr>
            <a:r>
              <a:rPr kumimoji="0" lang="ja-JP" altLang="en-US" sz="1350" b="1" kern="0" dirty="0">
                <a:solidFill>
                  <a:srgbClr val="FFFFFF"/>
                </a:solidFill>
                <a:latin typeface="メイリオ"/>
                <a:ea typeface="メイリオ"/>
                <a:cs typeface="メイリオ" pitchFamily="50" charset="-128"/>
              </a:rPr>
              <a:t>仕訳パターン</a:t>
            </a:r>
          </a:p>
        </p:txBody>
      </p:sp>
      <p:sp>
        <p:nvSpPr>
          <p:cNvPr id="37" name="角丸四角形 36"/>
          <p:cNvSpPr/>
          <p:nvPr/>
        </p:nvSpPr>
        <p:spPr>
          <a:xfrm>
            <a:off x="692914" y="1800000"/>
            <a:ext cx="1656000" cy="360000"/>
          </a:xfrm>
          <a:prstGeom prst="roundRect">
            <a:avLst/>
          </a:prstGeom>
          <a:solidFill>
            <a:srgbClr val="54C2F0"/>
          </a:solidFill>
          <a:ln w="25400" cap="flat" cmpd="sng" algn="ctr">
            <a:solidFill>
              <a:srgbClr val="54C2F0"/>
            </a:solidFill>
            <a:prstDash val="solid"/>
          </a:ln>
          <a:effectLst/>
        </p:spPr>
        <p:txBody>
          <a:bodyPr rtlCol="0" anchor="ctr"/>
          <a:lstStyle/>
          <a:p>
            <a:pPr algn="ctr">
              <a:lnSpc>
                <a:spcPts val="1800"/>
              </a:lnSpc>
              <a:defRPr/>
            </a:pPr>
            <a:r>
              <a:rPr kumimoji="0" lang="ja-JP" altLang="en-US" sz="1350" b="1" kern="0" dirty="0">
                <a:solidFill>
                  <a:srgbClr val="FFFFFF"/>
                </a:solidFill>
                <a:latin typeface="メイリオ"/>
                <a:ea typeface="メイリオ"/>
                <a:cs typeface="メイリオ" pitchFamily="50" charset="-128"/>
              </a:rPr>
              <a:t>伝票複写</a:t>
            </a:r>
          </a:p>
        </p:txBody>
      </p:sp>
      <p:sp>
        <p:nvSpPr>
          <p:cNvPr id="38" name="角丸四角形 37"/>
          <p:cNvSpPr/>
          <p:nvPr/>
        </p:nvSpPr>
        <p:spPr>
          <a:xfrm>
            <a:off x="692914" y="2196000"/>
            <a:ext cx="1656000" cy="360000"/>
          </a:xfrm>
          <a:prstGeom prst="roundRect">
            <a:avLst/>
          </a:prstGeom>
          <a:solidFill>
            <a:srgbClr val="54C2F0"/>
          </a:solidFill>
          <a:ln w="25400" cap="flat" cmpd="sng" algn="ctr">
            <a:solidFill>
              <a:srgbClr val="54C2F0"/>
            </a:solidFill>
            <a:prstDash val="solid"/>
          </a:ln>
          <a:effectLst/>
        </p:spPr>
        <p:txBody>
          <a:bodyPr rtlCol="0" anchor="ctr"/>
          <a:lstStyle/>
          <a:p>
            <a:pPr algn="ctr">
              <a:lnSpc>
                <a:spcPts val="1800"/>
              </a:lnSpc>
              <a:defRPr/>
            </a:pPr>
            <a:r>
              <a:rPr kumimoji="0" lang="ja-JP" altLang="en-US" sz="1350" b="1" kern="0">
                <a:solidFill>
                  <a:srgbClr val="FFFFFF"/>
                </a:solidFill>
                <a:latin typeface="メイリオ"/>
                <a:ea typeface="メイリオ"/>
                <a:cs typeface="メイリオ" pitchFamily="50" charset="-128"/>
              </a:rPr>
              <a:t>自動洗替</a:t>
            </a:r>
          </a:p>
        </p:txBody>
      </p:sp>
      <p:sp>
        <p:nvSpPr>
          <p:cNvPr id="39" name="角丸四角形 38"/>
          <p:cNvSpPr/>
          <p:nvPr/>
        </p:nvSpPr>
        <p:spPr>
          <a:xfrm>
            <a:off x="692914" y="2592000"/>
            <a:ext cx="1656000" cy="360000"/>
          </a:xfrm>
          <a:prstGeom prst="roundRect">
            <a:avLst/>
          </a:prstGeom>
          <a:solidFill>
            <a:srgbClr val="54C2F0"/>
          </a:solidFill>
          <a:ln w="25400" cap="flat" cmpd="sng" algn="ctr">
            <a:solidFill>
              <a:srgbClr val="54C2F0"/>
            </a:solidFill>
            <a:prstDash val="solid"/>
          </a:ln>
          <a:effectLst/>
        </p:spPr>
        <p:txBody>
          <a:bodyPr rtlCol="0" anchor="ctr"/>
          <a:lstStyle/>
          <a:p>
            <a:pPr algn="ctr">
              <a:lnSpc>
                <a:spcPts val="1800"/>
              </a:lnSpc>
              <a:defRPr/>
            </a:pPr>
            <a:r>
              <a:rPr kumimoji="0" lang="ja-JP" altLang="en-US" sz="1350" b="1" kern="0">
                <a:solidFill>
                  <a:srgbClr val="FFFFFF"/>
                </a:solidFill>
                <a:latin typeface="メイリオ"/>
                <a:ea typeface="メイリオ"/>
                <a:cs typeface="メイリオ" pitchFamily="50" charset="-128"/>
              </a:rPr>
              <a:t>定例仕訳</a:t>
            </a:r>
          </a:p>
        </p:txBody>
      </p:sp>
      <p:sp>
        <p:nvSpPr>
          <p:cNvPr id="40" name="角丸四角形 39"/>
          <p:cNvSpPr/>
          <p:nvPr/>
        </p:nvSpPr>
        <p:spPr>
          <a:xfrm>
            <a:off x="692914" y="3096000"/>
            <a:ext cx="1656000" cy="360000"/>
          </a:xfrm>
          <a:prstGeom prst="roundRect">
            <a:avLst/>
          </a:prstGeom>
          <a:solidFill>
            <a:srgbClr val="EE5500"/>
          </a:solidFill>
          <a:ln w="25400" cap="flat" cmpd="sng" algn="ctr">
            <a:solidFill>
              <a:srgbClr val="EE5500"/>
            </a:solidFill>
            <a:prstDash val="solid"/>
          </a:ln>
          <a:effectLst/>
        </p:spPr>
        <p:txBody>
          <a:bodyPr rtlCol="0" anchor="ctr"/>
          <a:lstStyle/>
          <a:p>
            <a:pPr algn="ctr">
              <a:lnSpc>
                <a:spcPts val="1800"/>
              </a:lnSpc>
              <a:defRPr/>
            </a:pPr>
            <a:r>
              <a:rPr kumimoji="0" lang="ja-JP" altLang="en-US" sz="1350" b="1" kern="0" dirty="0">
                <a:solidFill>
                  <a:srgbClr val="FFFFFF"/>
                </a:solidFill>
                <a:latin typeface="メイリオ"/>
                <a:ea typeface="メイリオ"/>
                <a:cs typeface="メイリオ" pitchFamily="50" charset="-128"/>
              </a:rPr>
              <a:t>証憑添付</a:t>
            </a:r>
          </a:p>
        </p:txBody>
      </p:sp>
      <p:sp>
        <p:nvSpPr>
          <p:cNvPr id="41" name="角丸四角形 40"/>
          <p:cNvSpPr/>
          <p:nvPr/>
        </p:nvSpPr>
        <p:spPr>
          <a:xfrm>
            <a:off x="692914" y="3492000"/>
            <a:ext cx="1656000" cy="360000"/>
          </a:xfrm>
          <a:prstGeom prst="roundRect">
            <a:avLst/>
          </a:prstGeom>
          <a:solidFill>
            <a:srgbClr val="EE5500"/>
          </a:solidFill>
          <a:ln w="25400" cap="flat" cmpd="sng" algn="ctr">
            <a:solidFill>
              <a:srgbClr val="EE5500"/>
            </a:solidFill>
            <a:prstDash val="solid"/>
          </a:ln>
          <a:effectLst/>
        </p:spPr>
        <p:txBody>
          <a:bodyPr rtlCol="0" anchor="ctr"/>
          <a:lstStyle/>
          <a:p>
            <a:pPr algn="ctr">
              <a:lnSpc>
                <a:spcPts val="1800"/>
              </a:lnSpc>
              <a:defRPr/>
            </a:pPr>
            <a:r>
              <a:rPr kumimoji="0" lang="ja-JP" altLang="en-US" sz="1350" b="1" kern="0">
                <a:solidFill>
                  <a:srgbClr val="FFFFFF"/>
                </a:solidFill>
                <a:latin typeface="メイリオ"/>
                <a:ea typeface="メイリオ"/>
                <a:cs typeface="メイリオ" pitchFamily="50" charset="-128"/>
              </a:rPr>
              <a:t>証憑台紙印刷</a:t>
            </a:r>
          </a:p>
        </p:txBody>
      </p:sp>
      <p:sp>
        <p:nvSpPr>
          <p:cNvPr id="42" name="AutoShape 11"/>
          <p:cNvSpPr>
            <a:spLocks noChangeArrowheads="1"/>
          </p:cNvSpPr>
          <p:nvPr/>
        </p:nvSpPr>
        <p:spPr bwMode="auto">
          <a:xfrm>
            <a:off x="4778614" y="3558366"/>
            <a:ext cx="1800000" cy="612934"/>
          </a:xfrm>
          <a:prstGeom prst="roundRect">
            <a:avLst>
              <a:gd name="adj" fmla="val 16667"/>
            </a:avLst>
          </a:prstGeom>
          <a:solidFill>
            <a:srgbClr val="FFFFFF"/>
          </a:solidFill>
          <a:ln w="25400" cap="flat" cmpd="sng" algn="ctr">
            <a:solidFill>
              <a:srgbClr val="54C2F0"/>
            </a:solidFill>
            <a:prstDash val="solid"/>
            <a:headEnd/>
            <a:tailEnd/>
          </a:ln>
          <a:effectLst/>
        </p:spPr>
        <p:txBody>
          <a:bodyPr wrap="square">
            <a:spAutoFit/>
          </a:bodyPr>
          <a:lstStyle/>
          <a:p>
            <a:pPr>
              <a:spcBef>
                <a:spcPct val="50000"/>
              </a:spcBef>
              <a:defRPr/>
            </a:pPr>
            <a:r>
              <a:rPr kumimoji="0" lang="ja-JP" altLang="en-US" sz="1200" b="1" kern="0" dirty="0">
                <a:solidFill>
                  <a:srgbClr val="54C2F0"/>
                </a:solidFill>
                <a:latin typeface="メイリオ"/>
                <a:ea typeface="メイリオ"/>
                <a:cs typeface="メイリオ" pitchFamily="50" charset="-128"/>
              </a:rPr>
              <a:t>・連続承認が可能</a:t>
            </a:r>
            <a:endParaRPr kumimoji="0" lang="en-US" altLang="ja-JP" sz="1200" b="1" kern="0" dirty="0">
              <a:solidFill>
                <a:srgbClr val="54C2F0"/>
              </a:solidFill>
              <a:latin typeface="メイリオ"/>
              <a:ea typeface="メイリオ"/>
              <a:cs typeface="メイリオ" pitchFamily="50" charset="-128"/>
            </a:endParaRPr>
          </a:p>
          <a:p>
            <a:pPr>
              <a:spcBef>
                <a:spcPct val="50000"/>
              </a:spcBef>
              <a:defRPr/>
            </a:pPr>
            <a:r>
              <a:rPr kumimoji="0" lang="ja-JP" altLang="en-US" sz="1200" b="1" kern="0" dirty="0">
                <a:solidFill>
                  <a:srgbClr val="54C2F0"/>
                </a:solidFill>
                <a:latin typeface="メイリオ"/>
                <a:ea typeface="メイリオ"/>
                <a:cs typeface="メイリオ" pitchFamily="50" charset="-128"/>
              </a:rPr>
              <a:t>・全種類の伝票を確認</a:t>
            </a:r>
            <a:endParaRPr kumimoji="0" lang="en-US" altLang="ja-JP" sz="1200" b="1" kern="0" dirty="0">
              <a:solidFill>
                <a:srgbClr val="54C2F0"/>
              </a:solidFill>
              <a:latin typeface="メイリオ"/>
              <a:ea typeface="メイリオ"/>
              <a:cs typeface="メイリオ" pitchFamily="50" charset="-128"/>
            </a:endParaRPr>
          </a:p>
        </p:txBody>
      </p:sp>
      <p:sp>
        <p:nvSpPr>
          <p:cNvPr id="43" name="AutoShape 11"/>
          <p:cNvSpPr>
            <a:spLocks noChangeArrowheads="1"/>
          </p:cNvSpPr>
          <p:nvPr/>
        </p:nvSpPr>
        <p:spPr bwMode="auto">
          <a:xfrm>
            <a:off x="6782340" y="3558366"/>
            <a:ext cx="1800000" cy="612934"/>
          </a:xfrm>
          <a:prstGeom prst="roundRect">
            <a:avLst>
              <a:gd name="adj" fmla="val 16667"/>
            </a:avLst>
          </a:prstGeom>
          <a:solidFill>
            <a:srgbClr val="FFFFFF"/>
          </a:solidFill>
          <a:ln w="25400" cap="flat" cmpd="sng" algn="ctr">
            <a:solidFill>
              <a:srgbClr val="54C2F0"/>
            </a:solidFill>
            <a:prstDash val="solid"/>
            <a:headEnd/>
            <a:tailEnd/>
          </a:ln>
          <a:effectLst/>
        </p:spPr>
        <p:txBody>
          <a:bodyPr wrap="square">
            <a:spAutoFit/>
          </a:bodyPr>
          <a:lstStyle/>
          <a:p>
            <a:pPr>
              <a:spcBef>
                <a:spcPct val="50000"/>
              </a:spcBef>
              <a:defRPr/>
            </a:pPr>
            <a:r>
              <a:rPr kumimoji="0" lang="ja-JP" altLang="en-US" sz="1200" b="1" kern="0" dirty="0">
                <a:solidFill>
                  <a:srgbClr val="54C2F0"/>
                </a:solidFill>
                <a:latin typeface="メイリオ"/>
                <a:ea typeface="メイリオ"/>
                <a:cs typeface="メイリオ" pitchFamily="50" charset="-128"/>
              </a:rPr>
              <a:t>・承認後、自動転記</a:t>
            </a:r>
            <a:endParaRPr kumimoji="0" lang="en-US" altLang="ja-JP" sz="1200" b="1" kern="0" dirty="0">
              <a:solidFill>
                <a:srgbClr val="54C2F0"/>
              </a:solidFill>
              <a:latin typeface="メイリオ"/>
              <a:ea typeface="メイリオ"/>
              <a:cs typeface="メイリオ" pitchFamily="50" charset="-128"/>
            </a:endParaRPr>
          </a:p>
          <a:p>
            <a:pPr>
              <a:spcBef>
                <a:spcPct val="50000"/>
              </a:spcBef>
              <a:defRPr/>
            </a:pPr>
            <a:r>
              <a:rPr kumimoji="0" lang="ja-JP" altLang="en-US" sz="1200" b="1" kern="0" dirty="0">
                <a:solidFill>
                  <a:srgbClr val="54C2F0"/>
                </a:solidFill>
                <a:latin typeface="メイリオ"/>
                <a:ea typeface="メイリオ"/>
                <a:cs typeface="メイリオ" pitchFamily="50" charset="-128"/>
              </a:rPr>
              <a:t>・元帳から証憑確認</a:t>
            </a:r>
            <a:endParaRPr kumimoji="0" lang="en-US" altLang="ja-JP" sz="1200" b="1" kern="0" dirty="0">
              <a:solidFill>
                <a:srgbClr val="54C2F0"/>
              </a:solidFill>
              <a:latin typeface="メイリオ"/>
              <a:ea typeface="メイリオ"/>
              <a:cs typeface="メイリオ" pitchFamily="50" charset="-128"/>
            </a:endParaRPr>
          </a:p>
        </p:txBody>
      </p:sp>
      <p:sp>
        <p:nvSpPr>
          <p:cNvPr id="48" name="Freeform 364"/>
          <p:cNvSpPr>
            <a:spLocks noEditPoints="1"/>
          </p:cNvSpPr>
          <p:nvPr/>
        </p:nvSpPr>
        <p:spPr bwMode="auto">
          <a:xfrm>
            <a:off x="7062235" y="2700000"/>
            <a:ext cx="432048" cy="555734"/>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nvGrpSpPr>
          <p:cNvPr id="49" name="グループ化 48"/>
          <p:cNvGrpSpPr/>
          <p:nvPr/>
        </p:nvGrpSpPr>
        <p:grpSpPr>
          <a:xfrm>
            <a:off x="7566235" y="2886784"/>
            <a:ext cx="792000" cy="540000"/>
            <a:chOff x="8568444" y="3833428"/>
            <a:chExt cx="1224136" cy="936104"/>
          </a:xfrm>
        </p:grpSpPr>
        <p:sp>
          <p:nvSpPr>
            <p:cNvPr id="50" name="フローチャート : 書類 20"/>
            <p:cNvSpPr/>
            <p:nvPr/>
          </p:nvSpPr>
          <p:spPr>
            <a:xfrm>
              <a:off x="8712460" y="4049452"/>
              <a:ext cx="1080120" cy="720080"/>
            </a:xfrm>
            <a:prstGeom prst="flowChartDocument">
              <a:avLst/>
            </a:prstGeom>
            <a:noFill/>
            <a:ln w="25400" cap="flat" cmpd="sng" algn="ctr">
              <a:solidFill>
                <a:srgbClr val="F9BE00"/>
              </a:solidFill>
              <a:prstDash val="solid"/>
            </a:ln>
            <a:effectLst/>
          </p:spPr>
          <p:txBody>
            <a:bodyPr rtlCol="0" anchor="ctr"/>
            <a:lstStyle/>
            <a:p>
              <a:pPr algn="ctr">
                <a:defRPr/>
              </a:pPr>
              <a:r>
                <a:rPr kumimoji="0" lang="ja-JP" altLang="en-US" sz="1350" b="1" kern="0">
                  <a:solidFill>
                    <a:srgbClr val="F9BE00"/>
                  </a:solidFill>
                  <a:latin typeface="メイリオ"/>
                  <a:ea typeface="メイリオ"/>
                </a:rPr>
                <a:t>仕訳</a:t>
              </a:r>
            </a:p>
          </p:txBody>
        </p:sp>
        <p:sp>
          <p:nvSpPr>
            <p:cNvPr id="51" name="Freeform 376"/>
            <p:cNvSpPr>
              <a:spLocks/>
            </p:cNvSpPr>
            <p:nvPr/>
          </p:nvSpPr>
          <p:spPr bwMode="auto">
            <a:xfrm>
              <a:off x="8568444" y="3833428"/>
              <a:ext cx="439738" cy="488950"/>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52" name="グループ化 51"/>
          <p:cNvGrpSpPr/>
          <p:nvPr/>
        </p:nvGrpSpPr>
        <p:grpSpPr>
          <a:xfrm>
            <a:off x="7566235" y="2340436"/>
            <a:ext cx="792000" cy="540000"/>
            <a:chOff x="8568444" y="3833428"/>
            <a:chExt cx="1224136" cy="936104"/>
          </a:xfrm>
        </p:grpSpPr>
        <p:sp>
          <p:nvSpPr>
            <p:cNvPr id="53" name="フローチャート : 書類 23"/>
            <p:cNvSpPr/>
            <p:nvPr/>
          </p:nvSpPr>
          <p:spPr>
            <a:xfrm>
              <a:off x="8712460" y="4049452"/>
              <a:ext cx="1080120" cy="720080"/>
            </a:xfrm>
            <a:prstGeom prst="flowChartDocument">
              <a:avLst/>
            </a:prstGeom>
            <a:noFill/>
            <a:ln w="25400" cap="flat" cmpd="sng" algn="ctr">
              <a:solidFill>
                <a:srgbClr val="F9BE00"/>
              </a:solidFill>
              <a:prstDash val="solid"/>
            </a:ln>
            <a:effectLst/>
          </p:spPr>
          <p:txBody>
            <a:bodyPr rtlCol="0" anchor="ctr"/>
            <a:lstStyle/>
            <a:p>
              <a:pPr algn="ctr">
                <a:defRPr/>
              </a:pPr>
              <a:r>
                <a:rPr kumimoji="0" lang="ja-JP" altLang="en-US" sz="1350" b="1" kern="0" dirty="0">
                  <a:solidFill>
                    <a:srgbClr val="F9BE00"/>
                  </a:solidFill>
                  <a:latin typeface="メイリオ"/>
                  <a:ea typeface="メイリオ"/>
                </a:rPr>
                <a:t>仕訳</a:t>
              </a:r>
            </a:p>
          </p:txBody>
        </p:sp>
        <p:sp>
          <p:nvSpPr>
            <p:cNvPr id="54" name="Freeform 376"/>
            <p:cNvSpPr>
              <a:spLocks/>
            </p:cNvSpPr>
            <p:nvPr/>
          </p:nvSpPr>
          <p:spPr bwMode="auto">
            <a:xfrm>
              <a:off x="8568444" y="3833428"/>
              <a:ext cx="439738" cy="488950"/>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55" name="右矢印 54"/>
          <p:cNvSpPr/>
          <p:nvPr/>
        </p:nvSpPr>
        <p:spPr>
          <a:xfrm>
            <a:off x="4426122" y="2736000"/>
            <a:ext cx="408514" cy="513057"/>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56" name="右矢印 55"/>
          <p:cNvSpPr/>
          <p:nvPr/>
        </p:nvSpPr>
        <p:spPr>
          <a:xfrm>
            <a:off x="6374927" y="2736000"/>
            <a:ext cx="408514" cy="513057"/>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57" name="Freeform 376"/>
          <p:cNvSpPr>
            <a:spLocks/>
          </p:cNvSpPr>
          <p:nvPr/>
        </p:nvSpPr>
        <p:spPr bwMode="auto">
          <a:xfrm>
            <a:off x="800914" y="3168000"/>
            <a:ext cx="221329" cy="247994"/>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58" name="角丸四角形 57"/>
          <p:cNvSpPr/>
          <p:nvPr/>
        </p:nvSpPr>
        <p:spPr>
          <a:xfrm>
            <a:off x="692914" y="3996000"/>
            <a:ext cx="1656000" cy="360000"/>
          </a:xfrm>
          <a:prstGeom prst="roundRect">
            <a:avLst/>
          </a:prstGeom>
          <a:solidFill>
            <a:srgbClr val="92D050"/>
          </a:solidFill>
          <a:ln w="25400" cap="flat" cmpd="sng" algn="ctr">
            <a:noFill/>
            <a:prstDash val="solid"/>
          </a:ln>
          <a:effectLst/>
        </p:spPr>
        <p:txBody>
          <a:bodyPr rtlCol="0" anchor="ctr"/>
          <a:lstStyle/>
          <a:p>
            <a:pPr algn="ctr">
              <a:lnSpc>
                <a:spcPts val="1800"/>
              </a:lnSpc>
              <a:defRPr/>
            </a:pPr>
            <a:r>
              <a:rPr kumimoji="0" lang="ja-JP" altLang="en-US" sz="1350" b="1" kern="0">
                <a:solidFill>
                  <a:srgbClr val="FFFFFF"/>
                </a:solidFill>
                <a:latin typeface="メイリオ"/>
                <a:ea typeface="メイリオ"/>
                <a:cs typeface="メイリオ" pitchFamily="50" charset="-128"/>
              </a:rPr>
              <a:t>モバイル入力</a:t>
            </a:r>
            <a:endParaRPr kumimoji="0" lang="en-US" altLang="ja-JP" sz="1350" b="1" kern="0">
              <a:solidFill>
                <a:srgbClr val="FFFFFF"/>
              </a:solidFill>
              <a:latin typeface="メイリオ"/>
              <a:ea typeface="メイリオ"/>
              <a:cs typeface="メイリオ" pitchFamily="50" charset="-128"/>
            </a:endParaRPr>
          </a:p>
        </p:txBody>
      </p:sp>
      <p:sp>
        <p:nvSpPr>
          <p:cNvPr id="59" name="Freeform 416"/>
          <p:cNvSpPr>
            <a:spLocks noEditPoints="1"/>
          </p:cNvSpPr>
          <p:nvPr/>
        </p:nvSpPr>
        <p:spPr bwMode="auto">
          <a:xfrm>
            <a:off x="764914" y="4068000"/>
            <a:ext cx="194326" cy="248111"/>
          </a:xfrm>
          <a:custGeom>
            <a:avLst/>
            <a:gdLst/>
            <a:ahLst/>
            <a:cxnLst>
              <a:cxn ang="0">
                <a:pos x="0" y="0"/>
              </a:cxn>
              <a:cxn ang="0">
                <a:pos x="0" y="240"/>
              </a:cxn>
              <a:cxn ang="0">
                <a:pos x="176" y="240"/>
              </a:cxn>
              <a:cxn ang="0">
                <a:pos x="176" y="0"/>
              </a:cxn>
              <a:cxn ang="0">
                <a:pos x="0" y="0"/>
              </a:cxn>
              <a:cxn ang="0">
                <a:pos x="120" y="224"/>
              </a:cxn>
              <a:cxn ang="0">
                <a:pos x="56" y="224"/>
              </a:cxn>
              <a:cxn ang="0">
                <a:pos x="56" y="208"/>
              </a:cxn>
              <a:cxn ang="0">
                <a:pos x="120" y="208"/>
              </a:cxn>
              <a:cxn ang="0">
                <a:pos x="120" y="224"/>
              </a:cxn>
              <a:cxn ang="0">
                <a:pos x="152" y="192"/>
              </a:cxn>
              <a:cxn ang="0">
                <a:pos x="24" y="192"/>
              </a:cxn>
              <a:cxn ang="0">
                <a:pos x="24" y="24"/>
              </a:cxn>
              <a:cxn ang="0">
                <a:pos x="152" y="24"/>
              </a:cxn>
              <a:cxn ang="0">
                <a:pos x="152" y="192"/>
              </a:cxn>
            </a:cxnLst>
            <a:rect l="0" t="0" r="r" b="b"/>
            <a:pathLst>
              <a:path w="176" h="240">
                <a:moveTo>
                  <a:pt x="0" y="0"/>
                </a:moveTo>
                <a:lnTo>
                  <a:pt x="0" y="240"/>
                </a:lnTo>
                <a:lnTo>
                  <a:pt x="176" y="240"/>
                </a:lnTo>
                <a:lnTo>
                  <a:pt x="176" y="0"/>
                </a:lnTo>
                <a:lnTo>
                  <a:pt x="0" y="0"/>
                </a:lnTo>
                <a:close/>
                <a:moveTo>
                  <a:pt x="120" y="224"/>
                </a:moveTo>
                <a:lnTo>
                  <a:pt x="56" y="224"/>
                </a:lnTo>
                <a:lnTo>
                  <a:pt x="56" y="208"/>
                </a:lnTo>
                <a:lnTo>
                  <a:pt x="120" y="208"/>
                </a:lnTo>
                <a:lnTo>
                  <a:pt x="120" y="224"/>
                </a:lnTo>
                <a:close/>
                <a:moveTo>
                  <a:pt x="152" y="192"/>
                </a:moveTo>
                <a:lnTo>
                  <a:pt x="24" y="192"/>
                </a:lnTo>
                <a:lnTo>
                  <a:pt x="24" y="24"/>
                </a:lnTo>
                <a:lnTo>
                  <a:pt x="152" y="24"/>
                </a:lnTo>
                <a:lnTo>
                  <a:pt x="152" y="19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60" name="角丸四角形 59"/>
          <p:cNvSpPr/>
          <p:nvPr/>
        </p:nvSpPr>
        <p:spPr>
          <a:xfrm>
            <a:off x="692914" y="4377737"/>
            <a:ext cx="1656000" cy="360000"/>
          </a:xfrm>
          <a:prstGeom prst="roundRect">
            <a:avLst/>
          </a:prstGeom>
          <a:solidFill>
            <a:srgbClr val="92D050"/>
          </a:solidFill>
          <a:ln w="25400" cap="flat" cmpd="sng" algn="ctr">
            <a:noFill/>
            <a:prstDash val="solid"/>
          </a:ln>
          <a:effectLst/>
        </p:spPr>
        <p:txBody>
          <a:bodyPr rtlCol="0" anchor="ctr"/>
          <a:lstStyle/>
          <a:p>
            <a:pPr algn="ctr">
              <a:lnSpc>
                <a:spcPts val="1800"/>
              </a:lnSpc>
              <a:defRPr/>
            </a:pPr>
            <a:r>
              <a:rPr kumimoji="0" lang="ja-JP" altLang="en-US" sz="1050" b="1" kern="0">
                <a:solidFill>
                  <a:srgbClr val="FFFFFF"/>
                </a:solidFill>
                <a:latin typeface="メイリオ"/>
                <a:ea typeface="メイリオ"/>
                <a:cs typeface="メイリオ" pitchFamily="50" charset="-128"/>
              </a:rPr>
              <a:t> </a:t>
            </a:r>
            <a:r>
              <a:rPr kumimoji="0" lang="ja-JP" altLang="en-US" sz="1200" b="1" kern="0">
                <a:solidFill>
                  <a:srgbClr val="FFFFFF"/>
                </a:solidFill>
                <a:latin typeface="メイリオ"/>
                <a:ea typeface="メイリオ"/>
                <a:cs typeface="メイリオ" pitchFamily="50" charset="-128"/>
              </a:rPr>
              <a:t>証憑撮影・添付</a:t>
            </a:r>
            <a:endParaRPr kumimoji="0" lang="ja-JP" altLang="en-US" sz="1050" b="1" kern="0">
              <a:solidFill>
                <a:srgbClr val="FFFFFF"/>
              </a:solidFill>
              <a:latin typeface="メイリオ"/>
              <a:ea typeface="メイリオ"/>
              <a:cs typeface="メイリオ" pitchFamily="50" charset="-128"/>
            </a:endParaRPr>
          </a:p>
        </p:txBody>
      </p:sp>
      <p:sp>
        <p:nvSpPr>
          <p:cNvPr id="61" name="Freeform 376"/>
          <p:cNvSpPr>
            <a:spLocks/>
          </p:cNvSpPr>
          <p:nvPr/>
        </p:nvSpPr>
        <p:spPr bwMode="auto">
          <a:xfrm>
            <a:off x="728914" y="4464000"/>
            <a:ext cx="221329" cy="247994"/>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6" name="右矢印 54">
            <a:extLst>
              <a:ext uri="{FF2B5EF4-FFF2-40B4-BE49-F238E27FC236}">
                <a16:creationId xmlns:a16="http://schemas.microsoft.com/office/drawing/2014/main" id="{41278F79-F8CF-F4CA-E416-2DA25838C284}"/>
              </a:ext>
            </a:extLst>
          </p:cNvPr>
          <p:cNvSpPr/>
          <p:nvPr/>
        </p:nvSpPr>
        <p:spPr>
          <a:xfrm>
            <a:off x="2526547" y="2721338"/>
            <a:ext cx="408514" cy="513057"/>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9" name="AutoShape 11">
            <a:extLst>
              <a:ext uri="{FF2B5EF4-FFF2-40B4-BE49-F238E27FC236}">
                <a16:creationId xmlns:a16="http://schemas.microsoft.com/office/drawing/2014/main" id="{997D0B8C-69C5-266C-F627-DFD5413996ED}"/>
              </a:ext>
            </a:extLst>
          </p:cNvPr>
          <p:cNvSpPr>
            <a:spLocks noChangeArrowheads="1"/>
          </p:cNvSpPr>
          <p:nvPr/>
        </p:nvSpPr>
        <p:spPr bwMode="auto">
          <a:xfrm>
            <a:off x="2774889" y="3558366"/>
            <a:ext cx="1800000" cy="306467"/>
          </a:xfrm>
          <a:prstGeom prst="roundRect">
            <a:avLst>
              <a:gd name="adj" fmla="val 16667"/>
            </a:avLst>
          </a:prstGeom>
          <a:solidFill>
            <a:srgbClr val="FFFFFF"/>
          </a:solidFill>
          <a:ln w="25400" cap="flat" cmpd="sng" algn="ctr">
            <a:solidFill>
              <a:srgbClr val="54C2F0"/>
            </a:solidFill>
            <a:prstDash val="solid"/>
            <a:headEnd/>
            <a:tailEnd/>
          </a:ln>
          <a:effectLst/>
        </p:spPr>
        <p:txBody>
          <a:bodyPr wrap="square">
            <a:spAutoFit/>
          </a:bodyPr>
          <a:lstStyle/>
          <a:p>
            <a:pPr>
              <a:spcBef>
                <a:spcPct val="50000"/>
              </a:spcBef>
              <a:defRPr/>
            </a:pPr>
            <a:r>
              <a:rPr kumimoji="0" lang="ja-JP" altLang="en-US" sz="1200" b="1" kern="0" dirty="0">
                <a:solidFill>
                  <a:srgbClr val="54C2F0"/>
                </a:solidFill>
                <a:latin typeface="メイリオ"/>
                <a:ea typeface="メイリオ"/>
                <a:cs typeface="メイリオ" pitchFamily="50" charset="-128"/>
              </a:rPr>
              <a:t>・申し送り事項を登録</a:t>
            </a:r>
            <a:endParaRPr kumimoji="0" lang="en-US" altLang="ja-JP" sz="1200" b="1" kern="0" dirty="0">
              <a:solidFill>
                <a:srgbClr val="54C2F0"/>
              </a:solidFill>
              <a:latin typeface="メイリオ"/>
              <a:ea typeface="メイリオ"/>
              <a:cs typeface="メイリオ" pitchFamily="50" charset="-128"/>
            </a:endParaRPr>
          </a:p>
        </p:txBody>
      </p:sp>
      <p:sp>
        <p:nvSpPr>
          <p:cNvPr id="10" name="フローチャート : 書類 14">
            <a:extLst>
              <a:ext uri="{FF2B5EF4-FFF2-40B4-BE49-F238E27FC236}">
                <a16:creationId xmlns:a16="http://schemas.microsoft.com/office/drawing/2014/main" id="{FD46F91C-BE9E-1433-9536-A885CFC7B9FE}"/>
              </a:ext>
            </a:extLst>
          </p:cNvPr>
          <p:cNvSpPr/>
          <p:nvPr/>
        </p:nvSpPr>
        <p:spPr>
          <a:xfrm>
            <a:off x="5148064" y="2721338"/>
            <a:ext cx="1013159" cy="627453"/>
          </a:xfrm>
          <a:prstGeom prst="flowChartDocument">
            <a:avLst/>
          </a:prstGeom>
          <a:noFill/>
          <a:ln w="25400" cap="flat" cmpd="sng" algn="ctr">
            <a:solidFill>
              <a:srgbClr val="F9BE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F9BE00"/>
                </a:solidFill>
                <a:effectLst/>
                <a:uLnTx/>
                <a:uFillTx/>
                <a:latin typeface="メイリオ"/>
                <a:ea typeface="メイリオ"/>
                <a:cs typeface="+mn-cs"/>
              </a:rPr>
              <a:t>仕訳伝票</a:t>
            </a:r>
          </a:p>
        </p:txBody>
      </p:sp>
      <p:pic>
        <p:nvPicPr>
          <p:cNvPr id="11" name="Picture 11">
            <a:extLst>
              <a:ext uri="{FF2B5EF4-FFF2-40B4-BE49-F238E27FC236}">
                <a16:creationId xmlns:a16="http://schemas.microsoft.com/office/drawing/2014/main" id="{1736EDF7-54B6-D3C3-F4A9-8AE068C34744}"/>
              </a:ext>
            </a:extLst>
          </p:cNvPr>
          <p:cNvPicPr>
            <a:picLocks noChangeAspect="1" noChangeArrowheads="1"/>
          </p:cNvPicPr>
          <p:nvPr/>
        </p:nvPicPr>
        <p:blipFill>
          <a:blip r:embed="rId2" cstate="email"/>
          <a:srcRect/>
          <a:stretch>
            <a:fillRect/>
          </a:stretch>
        </p:blipFill>
        <p:spPr bwMode="auto">
          <a:xfrm>
            <a:off x="5737655" y="2368493"/>
            <a:ext cx="426864" cy="465300"/>
          </a:xfrm>
          <a:prstGeom prst="rect">
            <a:avLst/>
          </a:prstGeom>
          <a:noFill/>
          <a:ln w="9525">
            <a:noFill/>
            <a:miter lim="800000"/>
            <a:headEnd/>
            <a:tailEnd/>
          </a:ln>
          <a:effectLst/>
        </p:spPr>
      </p:pic>
      <p:sp>
        <p:nvSpPr>
          <p:cNvPr id="12" name="Freeform 376">
            <a:extLst>
              <a:ext uri="{FF2B5EF4-FFF2-40B4-BE49-F238E27FC236}">
                <a16:creationId xmlns:a16="http://schemas.microsoft.com/office/drawing/2014/main" id="{4FE603E7-344A-AF09-CA99-6A90241D7813}"/>
              </a:ext>
            </a:extLst>
          </p:cNvPr>
          <p:cNvSpPr>
            <a:spLocks/>
          </p:cNvSpPr>
          <p:nvPr/>
        </p:nvSpPr>
        <p:spPr bwMode="auto">
          <a:xfrm>
            <a:off x="4969019" y="2561339"/>
            <a:ext cx="397185" cy="405592"/>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F9BE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3" name="フローチャート : 書類 14">
            <a:extLst>
              <a:ext uri="{FF2B5EF4-FFF2-40B4-BE49-F238E27FC236}">
                <a16:creationId xmlns:a16="http://schemas.microsoft.com/office/drawing/2014/main" id="{3243AE6E-223E-004C-9CB9-8EBF6EE2E88C}"/>
              </a:ext>
            </a:extLst>
          </p:cNvPr>
          <p:cNvSpPr/>
          <p:nvPr/>
        </p:nvSpPr>
        <p:spPr>
          <a:xfrm>
            <a:off x="3204889" y="2727048"/>
            <a:ext cx="1013159" cy="627453"/>
          </a:xfrm>
          <a:prstGeom prst="flowChartDocument">
            <a:avLst/>
          </a:prstGeom>
          <a:noFill/>
          <a:ln w="25400" cap="flat" cmpd="sng" algn="ctr">
            <a:solidFill>
              <a:srgbClr val="F9BE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F9BE00"/>
                </a:solidFill>
                <a:effectLst/>
                <a:uLnTx/>
                <a:uFillTx/>
                <a:latin typeface="メイリオ"/>
                <a:ea typeface="メイリオ"/>
                <a:cs typeface="+mn-cs"/>
              </a:rPr>
              <a:t>仕訳伝票</a:t>
            </a:r>
          </a:p>
        </p:txBody>
      </p:sp>
      <p:sp>
        <p:nvSpPr>
          <p:cNvPr id="14" name="Freeform 376">
            <a:extLst>
              <a:ext uri="{FF2B5EF4-FFF2-40B4-BE49-F238E27FC236}">
                <a16:creationId xmlns:a16="http://schemas.microsoft.com/office/drawing/2014/main" id="{643ED58E-BF04-D491-4274-12DE73352ABC}"/>
              </a:ext>
            </a:extLst>
          </p:cNvPr>
          <p:cNvSpPr>
            <a:spLocks/>
          </p:cNvSpPr>
          <p:nvPr/>
        </p:nvSpPr>
        <p:spPr bwMode="auto">
          <a:xfrm>
            <a:off x="3025844" y="2567049"/>
            <a:ext cx="397185" cy="405592"/>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F9BE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812561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kumimoji="1" lang="ja-JP" altLang="en-US" dirty="0"/>
              <a:t>その他</a:t>
            </a:r>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p:txBody>
          <a:bodyPr/>
          <a:lstStyle/>
          <a:p>
            <a:r>
              <a:rPr lang="ja-JP" altLang="en-US" dirty="0"/>
              <a:t>主要な連結会計ソリューションとシームレスに連携</a:t>
            </a:r>
          </a:p>
          <a:p>
            <a:endParaRPr lang="ja-JP" altLang="en-US" dirty="0"/>
          </a:p>
          <a:p>
            <a:endParaRPr kumimoji="1" lang="ja-JP" altLang="en-US" dirty="0"/>
          </a:p>
        </p:txBody>
      </p:sp>
      <p:sp>
        <p:nvSpPr>
          <p:cNvPr id="6" name="テキスト プレースホルダー 5"/>
          <p:cNvSpPr>
            <a:spLocks noGrp="1"/>
          </p:cNvSpPr>
          <p:nvPr>
            <p:ph type="body" sz="quarter" idx="17"/>
          </p:nvPr>
        </p:nvSpPr>
        <p:spPr/>
        <p:txBody>
          <a:bodyPr/>
          <a:lstStyle/>
          <a:p>
            <a:r>
              <a:rPr lang="en-US" altLang="ja-JP" dirty="0" err="1"/>
              <a:t>SuperStream</a:t>
            </a:r>
            <a:r>
              <a:rPr lang="en-US" altLang="ja-JP" dirty="0"/>
              <a:t>-NX</a:t>
            </a:r>
            <a:r>
              <a:rPr lang="ja-JP" altLang="en-US" dirty="0"/>
              <a:t>とのデータ連携機能を、連結会計システム側に装備</a:t>
            </a:r>
          </a:p>
          <a:p>
            <a:r>
              <a:rPr lang="ja-JP" altLang="en-US" dirty="0"/>
              <a:t>これにより個別会計と連結会計のシームレスな連携が可能</a:t>
            </a:r>
          </a:p>
        </p:txBody>
      </p:sp>
      <p:sp>
        <p:nvSpPr>
          <p:cNvPr id="7" name="AutoShape 5"/>
          <p:cNvSpPr>
            <a:spLocks noChangeArrowheads="1"/>
          </p:cNvSpPr>
          <p:nvPr/>
        </p:nvSpPr>
        <p:spPr bwMode="gray">
          <a:xfrm>
            <a:off x="251520" y="1347615"/>
            <a:ext cx="8640960" cy="3155315"/>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wrap="none" anchor="t" anchorCtr="0"/>
          <a:lstStyle/>
          <a:p>
            <a:pPr marL="0" marR="0" lvl="0" indent="0" defTabSz="914400" eaLnBrk="1" fontAlgn="auto" latinLnBrk="0" hangingPunct="1">
              <a:lnSpc>
                <a:spcPct val="100000"/>
              </a:lnSpc>
              <a:spcBef>
                <a:spcPts val="0"/>
              </a:spcBef>
              <a:spcAft>
                <a:spcPts val="0"/>
              </a:spcAft>
              <a:buClr>
                <a:srgbClr val="0065AE"/>
              </a:buClr>
              <a:buSzPct val="80000"/>
              <a:buFont typeface="Wingdings" pitchFamily="2" charset="2"/>
              <a:buNone/>
              <a:tabLst/>
              <a:defRPr/>
            </a:pPr>
            <a:endParaRPr kumimoji="0" lang="en-US" altLang="ja-JP" sz="1300" b="0" i="0" u="none" strike="noStrike" kern="0" cap="none" spc="0" normalizeH="0" baseline="0" noProof="0">
              <a:ln>
                <a:noFill/>
              </a:ln>
              <a:solidFill>
                <a:prstClr val="black">
                  <a:lumMod val="65000"/>
                  <a:lumOff val="35000"/>
                </a:prstClr>
              </a:solidFill>
              <a:effectLst/>
              <a:uLnTx/>
              <a:uFillTx/>
              <a:latin typeface="メイリオ"/>
              <a:ea typeface="メイリオ"/>
              <a:cs typeface="メイリオ" pitchFamily="50" charset="-128"/>
            </a:endParaRPr>
          </a:p>
        </p:txBody>
      </p:sp>
      <p:sp>
        <p:nvSpPr>
          <p:cNvPr id="8" name="テキスト ボックス 75"/>
          <p:cNvSpPr txBox="1">
            <a:spLocks noChangeArrowheads="1"/>
          </p:cNvSpPr>
          <p:nvPr/>
        </p:nvSpPr>
        <p:spPr bwMode="auto">
          <a:xfrm>
            <a:off x="2340768" y="4502930"/>
            <a:ext cx="6509394" cy="553998"/>
          </a:xfrm>
          <a:prstGeom prst="rect">
            <a:avLst/>
          </a:prstGeom>
          <a:noFill/>
          <a:ln w="9525">
            <a:noFill/>
            <a:miter lim="800000"/>
            <a:headEnd/>
            <a:tailEnd/>
          </a:ln>
        </p:spPr>
        <p:txBody>
          <a:bodyPr wrap="square">
            <a:spAutoFit/>
          </a:bodyPr>
          <a:lstStyle/>
          <a:p>
            <a:r>
              <a:rPr lang="en-US" altLang="ja-JP" sz="1000" dirty="0">
                <a:solidFill>
                  <a:srgbClr val="000000"/>
                </a:solidFill>
                <a:cs typeface="メイリオ" pitchFamily="50" charset="-128"/>
              </a:rPr>
              <a:t>※1</a:t>
            </a:r>
            <a:r>
              <a:rPr lang="ja-JP" altLang="en-US" sz="1000" dirty="0">
                <a:solidFill>
                  <a:srgbClr val="000000"/>
                </a:solidFill>
                <a:cs typeface="メイリオ" pitchFamily="50" charset="-128"/>
              </a:rPr>
              <a:t> 汎用的なフォーマットのテーブルから </a:t>
            </a:r>
            <a:r>
              <a:rPr lang="en-US" altLang="ja-JP" sz="1000" dirty="0" err="1">
                <a:solidFill>
                  <a:srgbClr val="000000"/>
                </a:solidFill>
                <a:cs typeface="メイリオ" pitchFamily="50" charset="-128"/>
              </a:rPr>
              <a:t>DivaSystem</a:t>
            </a:r>
            <a:r>
              <a:rPr lang="en-US" altLang="ja-JP" sz="1000" dirty="0">
                <a:solidFill>
                  <a:srgbClr val="000000"/>
                </a:solidFill>
                <a:cs typeface="メイリオ" pitchFamily="50" charset="-128"/>
              </a:rPr>
              <a:t> </a:t>
            </a:r>
            <a:r>
              <a:rPr lang="ja-JP" altLang="en-US" sz="1000" dirty="0">
                <a:solidFill>
                  <a:srgbClr val="000000"/>
                </a:solidFill>
                <a:cs typeface="メイリオ" pitchFamily="50" charset="-128"/>
              </a:rPr>
              <a:t>へインターフェイスするモジュールです</a:t>
            </a:r>
            <a:endParaRPr lang="en-US" altLang="ja-JP" sz="1000" dirty="0">
              <a:solidFill>
                <a:srgbClr val="000000"/>
              </a:solidFill>
              <a:cs typeface="メイリオ" pitchFamily="50" charset="-128"/>
            </a:endParaRPr>
          </a:p>
          <a:p>
            <a:r>
              <a:rPr lang="en-US" altLang="ja-JP" sz="1000" dirty="0">
                <a:solidFill>
                  <a:srgbClr val="000000"/>
                </a:solidFill>
                <a:cs typeface="メイリオ" pitchFamily="50" charset="-128"/>
              </a:rPr>
              <a:t>※2 </a:t>
            </a:r>
            <a:r>
              <a:rPr lang="ja-JP" altLang="en-US" sz="1000" dirty="0">
                <a:solidFill>
                  <a:srgbClr val="000000"/>
                </a:solidFill>
                <a:cs typeface="メイリオ" pitchFamily="50" charset="-128"/>
              </a:rPr>
              <a:t>連結会計システム開発元で提供している、連携ツールです。詳細は各社にお問い合わせ下さい</a:t>
            </a:r>
          </a:p>
          <a:p>
            <a:r>
              <a:rPr lang="en-US" altLang="ja-JP" sz="1000" dirty="0">
                <a:solidFill>
                  <a:srgbClr val="000000"/>
                </a:solidFill>
                <a:cs typeface="メイリオ" pitchFamily="50" charset="-128"/>
              </a:rPr>
              <a:t>※3 SAF(</a:t>
            </a:r>
            <a:r>
              <a:rPr lang="en-US" altLang="ja-JP" sz="1000" dirty="0" err="1">
                <a:solidFill>
                  <a:srgbClr val="000000"/>
                </a:solidFill>
                <a:cs typeface="メイリオ" pitchFamily="50" charset="-128"/>
              </a:rPr>
              <a:t>SuperStream</a:t>
            </a:r>
            <a:r>
              <a:rPr lang="en-US" altLang="ja-JP" sz="1000" dirty="0">
                <a:solidFill>
                  <a:srgbClr val="000000"/>
                </a:solidFill>
                <a:cs typeface="メイリオ" pitchFamily="50" charset="-128"/>
              </a:rPr>
              <a:t> Application Family)</a:t>
            </a:r>
            <a:r>
              <a:rPr lang="ja-JP" altLang="en-US" sz="1000" dirty="0">
                <a:solidFill>
                  <a:srgbClr val="000000"/>
                </a:solidFill>
                <a:cs typeface="メイリオ" pitchFamily="50" charset="-128"/>
              </a:rPr>
              <a:t>は、 </a:t>
            </a:r>
            <a:r>
              <a:rPr lang="en-US" altLang="ja-JP" sz="1000" dirty="0" err="1">
                <a:solidFill>
                  <a:srgbClr val="000000"/>
                </a:solidFill>
                <a:cs typeface="メイリオ" pitchFamily="50" charset="-128"/>
              </a:rPr>
              <a:t>SuperStream</a:t>
            </a:r>
            <a:r>
              <a:rPr lang="ja-JP" altLang="en-US" sz="1000" dirty="0">
                <a:solidFill>
                  <a:srgbClr val="000000"/>
                </a:solidFill>
                <a:cs typeface="メイリオ" pitchFamily="50" charset="-128"/>
              </a:rPr>
              <a:t>との親和性に優れたアライアンス製品群です</a:t>
            </a:r>
          </a:p>
        </p:txBody>
      </p:sp>
      <p:pic>
        <p:nvPicPr>
          <p:cNvPr id="10" name="Picture 2" descr="W:\99-個人\石黒\チョコ作成\image002 (2).gif"/>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gray">
          <a:xfrm>
            <a:off x="6428742" y="3630019"/>
            <a:ext cx="2016224" cy="396274"/>
          </a:xfrm>
          <a:prstGeom prst="rect">
            <a:avLst/>
          </a:prstGeom>
          <a:noFill/>
          <a:ln w="9525">
            <a:noFill/>
            <a:miter lim="800000"/>
            <a:headEnd/>
            <a:tailEnd/>
          </a:ln>
        </p:spPr>
      </p:pic>
      <p:pic>
        <p:nvPicPr>
          <p:cNvPr id="11" name="Picture 23"/>
          <p:cNvPicPr>
            <a:picLocks noChangeAspect="1" noChangeArrowheads="1"/>
          </p:cNvPicPr>
          <p:nvPr/>
        </p:nvPicPr>
        <p:blipFill>
          <a:blip r:embed="rId4" cstate="screen"/>
          <a:srcRect/>
          <a:stretch>
            <a:fillRect/>
          </a:stretch>
        </p:blipFill>
        <p:spPr bwMode="auto">
          <a:xfrm>
            <a:off x="3620430" y="2476810"/>
            <a:ext cx="2323405" cy="635000"/>
          </a:xfrm>
          <a:prstGeom prst="rect">
            <a:avLst/>
          </a:prstGeom>
          <a:noFill/>
          <a:ln w="9525">
            <a:noFill/>
            <a:miter lim="800000"/>
            <a:headEnd/>
            <a:tailEnd/>
          </a:ln>
          <a:effectLst/>
        </p:spPr>
      </p:pic>
      <p:sp>
        <p:nvSpPr>
          <p:cNvPr id="12" name="角丸四角形 11"/>
          <p:cNvSpPr/>
          <p:nvPr/>
        </p:nvSpPr>
        <p:spPr>
          <a:xfrm>
            <a:off x="647564" y="1779662"/>
            <a:ext cx="2736304" cy="2376264"/>
          </a:xfrm>
          <a:prstGeom prst="roundRect">
            <a:avLst>
              <a:gd name="adj" fmla="val 7403"/>
            </a:avLst>
          </a:prstGeom>
          <a:solidFill>
            <a:srgbClr val="FFFFFF"/>
          </a:solidFill>
          <a:ln w="25400" cap="flat" cmpd="sng" algn="ctr">
            <a:solidFill>
              <a:srgbClr val="FFFFF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13" name="Oval 4"/>
          <p:cNvSpPr>
            <a:spLocks noChangeArrowheads="1"/>
          </p:cNvSpPr>
          <p:nvPr/>
        </p:nvSpPr>
        <p:spPr bwMode="auto">
          <a:xfrm>
            <a:off x="575556" y="1599642"/>
            <a:ext cx="2880320" cy="432048"/>
          </a:xfrm>
          <a:prstGeom prst="ellipse">
            <a:avLst/>
          </a:prstGeom>
          <a:solidFill>
            <a:srgbClr val="54C2F0"/>
          </a:solidFill>
          <a:ln w="25400" cap="flat" cmpd="sng" algn="ctr">
            <a:solidFill>
              <a:srgbClr val="54C2F0"/>
            </a:solidFill>
            <a:prstDash val="soli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rgbClr val="FFFFFF"/>
                </a:solidFill>
                <a:effectLst/>
                <a:uLnTx/>
                <a:uFillTx/>
                <a:latin typeface="メイリオ"/>
                <a:ea typeface="メイリオ"/>
                <a:cs typeface="メイリオ" pitchFamily="50" charset="-128"/>
              </a:rPr>
              <a:t>SuperStream-NX</a:t>
            </a:r>
            <a:endParaRPr kumimoji="0" lang="ja-JP" altLang="en-US" sz="1400" b="1" i="0" u="none" strike="noStrike" kern="0" cap="none" spc="0" normalizeH="0" baseline="0" noProof="0">
              <a:ln>
                <a:noFill/>
              </a:ln>
              <a:solidFill>
                <a:srgbClr val="FFFFFF"/>
              </a:solidFill>
              <a:effectLst/>
              <a:uLnTx/>
              <a:uFillTx/>
              <a:latin typeface="メイリオ"/>
              <a:ea typeface="メイリオ"/>
              <a:cs typeface="メイリオ" pitchFamily="50" charset="-128"/>
            </a:endParaRPr>
          </a:p>
        </p:txBody>
      </p:sp>
      <p:sp>
        <p:nvSpPr>
          <p:cNvPr id="14" name="WordArt 9"/>
          <p:cNvSpPr>
            <a:spLocks noChangeArrowheads="1" noChangeShapeType="1" noTextEdit="1"/>
          </p:cNvSpPr>
          <p:nvPr/>
        </p:nvSpPr>
        <p:spPr bwMode="auto">
          <a:xfrm>
            <a:off x="1251474" y="3240314"/>
            <a:ext cx="452143" cy="104307"/>
          </a:xfrm>
          <a:prstGeom prst="rect">
            <a:avLst/>
          </a:prstGeom>
        </p:spPr>
        <p:txBody>
          <a:bodyPr wrap="none" fromWordArt="1">
            <a:prstTxWarp prst="textCanDown">
              <a:avLst>
                <a:gd name="adj" fmla="val 33333"/>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3600" b="0" i="0" u="none" strike="noStrike" kern="10" cap="none" spc="0" normalizeH="0" baseline="0" noProof="0">
              <a:ln w="9525">
                <a:noFill/>
                <a:round/>
                <a:headEnd/>
                <a:tailEnd/>
              </a:ln>
              <a:solidFill>
                <a:srgbClr val="FFFFFF"/>
              </a:solidFill>
              <a:effectLst/>
              <a:uLnTx/>
              <a:uFillTx/>
              <a:cs typeface="メイリオ"/>
            </a:endParaRPr>
          </a:p>
        </p:txBody>
      </p:sp>
      <p:sp>
        <p:nvSpPr>
          <p:cNvPr id="15" name="対角する 2 つの角を丸めた四角形 14"/>
          <p:cNvSpPr/>
          <p:nvPr/>
        </p:nvSpPr>
        <p:spPr>
          <a:xfrm>
            <a:off x="1871700" y="2463738"/>
            <a:ext cx="1296144" cy="360040"/>
          </a:xfrm>
          <a:prstGeom prst="round2Diag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a:ln>
                  <a:noFill/>
                </a:ln>
                <a:solidFill>
                  <a:srgbClr val="FFFFFF"/>
                </a:solidFill>
                <a:effectLst/>
                <a:uLnTx/>
                <a:uFillTx/>
                <a:latin typeface="メイリオ"/>
                <a:ea typeface="メイリオ"/>
                <a:cs typeface="メイリオ" pitchFamily="50" charset="-128"/>
              </a:rPr>
              <a:t>FS</a:t>
            </a:r>
            <a:r>
              <a:rPr kumimoji="0" lang="ja-JP" altLang="en-US" sz="1600" b="1" i="0" u="none" strike="noStrike" kern="0" cap="none" spc="0" normalizeH="0" baseline="0" noProof="0">
                <a:ln>
                  <a:noFill/>
                </a:ln>
                <a:solidFill>
                  <a:srgbClr val="FFFFFF"/>
                </a:solidFill>
                <a:effectLst/>
                <a:uLnTx/>
                <a:uFillTx/>
                <a:latin typeface="メイリオ"/>
                <a:ea typeface="メイリオ"/>
                <a:cs typeface="メイリオ" pitchFamily="50" charset="-128"/>
              </a:rPr>
              <a:t>データ</a:t>
            </a:r>
          </a:p>
        </p:txBody>
      </p:sp>
      <p:sp>
        <p:nvSpPr>
          <p:cNvPr id="16" name="対角する 2 つの角を丸めた四角形 15"/>
          <p:cNvSpPr/>
          <p:nvPr/>
        </p:nvSpPr>
        <p:spPr>
          <a:xfrm>
            <a:off x="1871700" y="2895786"/>
            <a:ext cx="1296144" cy="360040"/>
          </a:xfrm>
          <a:prstGeom prst="round2Diag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a:ln>
                  <a:noFill/>
                </a:ln>
                <a:solidFill>
                  <a:srgbClr val="FFFFFF"/>
                </a:solidFill>
                <a:effectLst/>
                <a:uLnTx/>
                <a:uFillTx/>
                <a:latin typeface="メイリオ"/>
                <a:ea typeface="メイリオ"/>
                <a:cs typeface="メイリオ" pitchFamily="50" charset="-128"/>
              </a:rPr>
              <a:t>セグメント</a:t>
            </a:r>
          </a:p>
        </p:txBody>
      </p:sp>
      <p:sp>
        <p:nvSpPr>
          <p:cNvPr id="17" name="対角する 2 つの角を丸めた四角形 16"/>
          <p:cNvSpPr/>
          <p:nvPr/>
        </p:nvSpPr>
        <p:spPr>
          <a:xfrm>
            <a:off x="1871700" y="3327834"/>
            <a:ext cx="1296144" cy="360040"/>
          </a:xfrm>
          <a:prstGeom prst="round2Diag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a:ln>
                  <a:noFill/>
                </a:ln>
                <a:solidFill>
                  <a:srgbClr val="FFFFFF"/>
                </a:solidFill>
                <a:effectLst/>
                <a:uLnTx/>
                <a:uFillTx/>
                <a:latin typeface="メイリオ"/>
                <a:ea typeface="メイリオ"/>
                <a:cs typeface="メイリオ" pitchFamily="50" charset="-128"/>
              </a:rPr>
              <a:t>相手先</a:t>
            </a:r>
          </a:p>
        </p:txBody>
      </p:sp>
      <p:sp>
        <p:nvSpPr>
          <p:cNvPr id="18" name="テキスト ボックス 65"/>
          <p:cNvSpPr txBox="1">
            <a:spLocks noChangeArrowheads="1"/>
          </p:cNvSpPr>
          <p:nvPr/>
        </p:nvSpPr>
        <p:spPr bwMode="auto">
          <a:xfrm>
            <a:off x="3908462" y="2967794"/>
            <a:ext cx="2520851" cy="507831"/>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500" b="1" i="0" u="none" strike="noStrike" kern="0" cap="none" spc="0" normalizeH="0" baseline="0" noProof="0" dirty="0">
                <a:ln>
                  <a:noFill/>
                </a:ln>
                <a:solidFill>
                  <a:srgbClr val="EE5500"/>
                </a:solidFill>
                <a:effectLst/>
                <a:uLnTx/>
                <a:uFillTx/>
                <a:cs typeface="メイリオ" pitchFamily="50" charset="-128"/>
              </a:rPr>
              <a:t>STRAVIS-BRIDGE</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EE5500"/>
                </a:solidFill>
                <a:effectLst/>
                <a:uLnTx/>
                <a:uFillTx/>
                <a:cs typeface="メイリオ" pitchFamily="50" charset="-128"/>
              </a:rPr>
              <a:t>（</a:t>
            </a:r>
            <a:r>
              <a:rPr kumimoji="0" lang="en-US" altLang="ja-JP" sz="1100" b="1" i="0" u="none" strike="noStrike" kern="0" cap="none" spc="0" normalizeH="0" baseline="0" noProof="0" dirty="0">
                <a:ln>
                  <a:noFill/>
                </a:ln>
                <a:solidFill>
                  <a:srgbClr val="EE5500"/>
                </a:solidFill>
                <a:effectLst/>
                <a:uLnTx/>
                <a:uFillTx/>
                <a:cs typeface="メイリオ" pitchFamily="50" charset="-128"/>
              </a:rPr>
              <a:t>※2</a:t>
            </a:r>
            <a:r>
              <a:rPr kumimoji="0" lang="ja-JP" altLang="en-US" sz="1100" b="1" i="0" u="none" strike="noStrike" kern="0" cap="none" spc="0" normalizeH="0" baseline="0" noProof="0" dirty="0">
                <a:ln>
                  <a:noFill/>
                </a:ln>
                <a:solidFill>
                  <a:srgbClr val="EE5500"/>
                </a:solidFill>
                <a:effectLst/>
                <a:uLnTx/>
                <a:uFillTx/>
                <a:cs typeface="メイリオ" pitchFamily="50" charset="-128"/>
              </a:rPr>
              <a:t>）</a:t>
            </a:r>
          </a:p>
        </p:txBody>
      </p:sp>
      <p:sp>
        <p:nvSpPr>
          <p:cNvPr id="19" name="テキスト ボックス 18"/>
          <p:cNvSpPr txBox="1"/>
          <p:nvPr/>
        </p:nvSpPr>
        <p:spPr>
          <a:xfrm>
            <a:off x="843050" y="3406132"/>
            <a:ext cx="1224136" cy="425758"/>
          </a:xfrm>
          <a:prstGeom prst="rect">
            <a:avLst/>
          </a:prstGeom>
        </p:spPr>
        <p:txBody>
          <a:bodyPr wrap="square" rtlCol="0" anchor="ctr" anchorCtr="0">
            <a:spAutoFit/>
          </a:bodyPr>
          <a:lstStyle/>
          <a:p>
            <a:pPr marL="0" marR="0" lvl="0" indent="0" defTabSz="914400" eaLnBrk="1" fontAlgn="auto" latinLnBrk="0" hangingPunct="1">
              <a:lnSpc>
                <a:spcPts val="2600"/>
              </a:lnSpc>
              <a:spcBef>
                <a:spcPts val="0"/>
              </a:spcBef>
              <a:spcAft>
                <a:spcPts val="0"/>
              </a:spcAft>
              <a:buClrTx/>
              <a:buSzTx/>
              <a:buFontTx/>
              <a:buNone/>
              <a:tabLst/>
              <a:defRPr/>
            </a:pPr>
            <a:r>
              <a:rPr kumimoji="0" lang="ja-JP" altLang="en-US" sz="1500" b="1" i="0" u="none" strike="noStrike" kern="0" cap="none" spc="0" normalizeH="0" baseline="0" noProof="0">
                <a:ln>
                  <a:noFill/>
                </a:ln>
                <a:solidFill>
                  <a:srgbClr val="54C2F0"/>
                </a:solidFill>
                <a:effectLst/>
                <a:uLnTx/>
                <a:uFillTx/>
                <a:cs typeface="メイリオ" pitchFamily="50" charset="-128"/>
              </a:rPr>
              <a:t>利用各社</a:t>
            </a:r>
          </a:p>
        </p:txBody>
      </p:sp>
      <p:pic>
        <p:nvPicPr>
          <p:cNvPr id="20" name="Picture 23"/>
          <p:cNvPicPr>
            <a:picLocks noChangeAspect="1" noChangeArrowheads="1"/>
          </p:cNvPicPr>
          <p:nvPr/>
        </p:nvPicPr>
        <p:blipFill>
          <a:blip r:embed="rId4" cstate="screen"/>
          <a:srcRect/>
          <a:stretch>
            <a:fillRect/>
          </a:stretch>
        </p:blipFill>
        <p:spPr bwMode="auto">
          <a:xfrm rot="20438448">
            <a:off x="3515978" y="1606743"/>
            <a:ext cx="2323405" cy="635000"/>
          </a:xfrm>
          <a:prstGeom prst="rect">
            <a:avLst/>
          </a:prstGeom>
          <a:noFill/>
          <a:ln w="9525">
            <a:noFill/>
            <a:miter lim="800000"/>
            <a:headEnd/>
            <a:tailEnd/>
          </a:ln>
          <a:effectLst/>
        </p:spPr>
      </p:pic>
      <p:pic>
        <p:nvPicPr>
          <p:cNvPr id="21" name="Picture 23"/>
          <p:cNvPicPr>
            <a:picLocks noChangeAspect="1" noChangeArrowheads="1"/>
          </p:cNvPicPr>
          <p:nvPr/>
        </p:nvPicPr>
        <p:blipFill>
          <a:blip r:embed="rId4" cstate="screen"/>
          <a:srcRect/>
          <a:stretch>
            <a:fillRect/>
          </a:stretch>
        </p:blipFill>
        <p:spPr bwMode="auto">
          <a:xfrm rot="982153">
            <a:off x="3587844" y="3329876"/>
            <a:ext cx="2323405" cy="635000"/>
          </a:xfrm>
          <a:prstGeom prst="rect">
            <a:avLst/>
          </a:prstGeom>
          <a:noFill/>
          <a:ln w="9525">
            <a:noFill/>
            <a:miter lim="800000"/>
            <a:headEnd/>
            <a:tailEnd/>
          </a:ln>
          <a:effectLst/>
        </p:spPr>
      </p:pic>
      <p:sp>
        <p:nvSpPr>
          <p:cNvPr id="23" name="テキスト ボックス 66"/>
          <p:cNvSpPr txBox="1">
            <a:spLocks noChangeArrowheads="1"/>
          </p:cNvSpPr>
          <p:nvPr/>
        </p:nvSpPr>
        <p:spPr bwMode="auto">
          <a:xfrm>
            <a:off x="3980247" y="3759113"/>
            <a:ext cx="2376487" cy="504825"/>
          </a:xfrm>
          <a:prstGeom prst="rect">
            <a:avLst/>
          </a:prstGeom>
          <a:noFill/>
          <a:ln w="9525">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dirty="0">
                <a:ln>
                  <a:noFill/>
                </a:ln>
                <a:solidFill>
                  <a:srgbClr val="EE5500"/>
                </a:solidFill>
                <a:effectLst/>
                <a:uLnTx/>
                <a:uFillTx/>
                <a:cs typeface="メイリオ" pitchFamily="50" charset="-128"/>
              </a:rPr>
              <a:t>データ連携プログラム</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EE5500"/>
                </a:solidFill>
                <a:effectLst/>
                <a:uLnTx/>
                <a:uFillTx/>
                <a:cs typeface="メイリオ" pitchFamily="50" charset="-128"/>
              </a:rPr>
              <a:t>（</a:t>
            </a:r>
            <a:r>
              <a:rPr kumimoji="0" lang="en-US" altLang="ja-JP" sz="1100" b="1" i="0" u="none" strike="noStrike" kern="0" cap="none" spc="0" normalizeH="0" baseline="0" noProof="0" dirty="0">
                <a:ln>
                  <a:noFill/>
                </a:ln>
                <a:solidFill>
                  <a:srgbClr val="EE5500"/>
                </a:solidFill>
                <a:effectLst/>
                <a:uLnTx/>
                <a:uFillTx/>
                <a:cs typeface="メイリオ" pitchFamily="50" charset="-128"/>
              </a:rPr>
              <a:t>※2</a:t>
            </a:r>
            <a:r>
              <a:rPr kumimoji="0" lang="ja-JP" altLang="en-US" sz="1100" b="1" i="0" u="none" strike="noStrike" kern="0" cap="none" spc="0" normalizeH="0" baseline="0" noProof="0" dirty="0">
                <a:ln>
                  <a:noFill/>
                </a:ln>
                <a:solidFill>
                  <a:srgbClr val="EE5500"/>
                </a:solidFill>
                <a:effectLst/>
                <a:uLnTx/>
                <a:uFillTx/>
                <a:cs typeface="メイリオ" pitchFamily="50" charset="-128"/>
              </a:rPr>
              <a:t>）</a:t>
            </a:r>
          </a:p>
        </p:txBody>
      </p:sp>
      <p:sp>
        <p:nvSpPr>
          <p:cNvPr id="24" name="テキスト ボックス 72"/>
          <p:cNvSpPr txBox="1">
            <a:spLocks noChangeArrowheads="1"/>
          </p:cNvSpPr>
          <p:nvPr/>
        </p:nvSpPr>
        <p:spPr bwMode="auto">
          <a:xfrm>
            <a:off x="6780225" y="4011910"/>
            <a:ext cx="1500187" cy="276225"/>
          </a:xfrm>
          <a:prstGeom prst="rect">
            <a:avLst/>
          </a:prstGeom>
          <a:noFill/>
          <a:ln w="9525">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0065AE">
                    <a:lumMod val="50000"/>
                  </a:srgbClr>
                </a:solidFill>
                <a:effectLst/>
                <a:uLnTx/>
                <a:uFillTx/>
                <a:cs typeface="メイリオ" pitchFamily="50" charset="-128"/>
              </a:rPr>
              <a:t>開発元：</a:t>
            </a:r>
            <a:r>
              <a:rPr kumimoji="0" lang="en-US" altLang="ja-JP" sz="1200" b="0" i="0" u="none" strike="noStrike" kern="0" cap="none" spc="0" normalizeH="0" baseline="0" noProof="0" dirty="0">
                <a:ln>
                  <a:noFill/>
                </a:ln>
                <a:solidFill>
                  <a:srgbClr val="0065AE">
                    <a:lumMod val="50000"/>
                  </a:srgbClr>
                </a:solidFill>
                <a:effectLst/>
                <a:uLnTx/>
                <a:uFillTx/>
                <a:cs typeface="メイリオ" pitchFamily="50" charset="-128"/>
              </a:rPr>
              <a:t>TKC</a:t>
            </a:r>
            <a:r>
              <a:rPr kumimoji="0" lang="ja-JP" altLang="en-US" sz="1200" b="0" i="0" u="none" strike="noStrike" kern="0" cap="none" spc="0" normalizeH="0" baseline="0" noProof="0" dirty="0">
                <a:ln>
                  <a:noFill/>
                </a:ln>
                <a:solidFill>
                  <a:srgbClr val="0065AE">
                    <a:lumMod val="50000"/>
                  </a:srgbClr>
                </a:solidFill>
                <a:effectLst/>
                <a:uLnTx/>
                <a:uFillTx/>
                <a:cs typeface="メイリオ" pitchFamily="50" charset="-128"/>
              </a:rPr>
              <a:t>社</a:t>
            </a:r>
          </a:p>
        </p:txBody>
      </p:sp>
      <p:sp>
        <p:nvSpPr>
          <p:cNvPr id="25" name="テキスト ボックス 73"/>
          <p:cNvSpPr txBox="1">
            <a:spLocks noChangeArrowheads="1"/>
          </p:cNvSpPr>
          <p:nvPr/>
        </p:nvSpPr>
        <p:spPr bwMode="auto">
          <a:xfrm>
            <a:off x="6428742" y="2895786"/>
            <a:ext cx="2571750" cy="276225"/>
          </a:xfrm>
          <a:prstGeom prst="rect">
            <a:avLst/>
          </a:prstGeom>
          <a:noFill/>
          <a:ln w="9525">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67792F"/>
                </a:solidFill>
                <a:effectLst/>
                <a:uLnTx/>
                <a:uFillTx/>
                <a:cs typeface="メイリオ" pitchFamily="50" charset="-128"/>
              </a:rPr>
              <a:t>開発元：電通国際情報サービス社</a:t>
            </a:r>
          </a:p>
        </p:txBody>
      </p:sp>
      <p:sp>
        <p:nvSpPr>
          <p:cNvPr id="26" name="テキスト ボックス 74"/>
          <p:cNvSpPr txBox="1">
            <a:spLocks noChangeArrowheads="1"/>
          </p:cNvSpPr>
          <p:nvPr/>
        </p:nvSpPr>
        <p:spPr bwMode="auto">
          <a:xfrm>
            <a:off x="6716774" y="1822945"/>
            <a:ext cx="2071687" cy="276225"/>
          </a:xfrm>
          <a:prstGeom prst="rect">
            <a:avLst/>
          </a:prstGeom>
          <a:noFill/>
          <a:ln w="9525">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FF6600"/>
                </a:solidFill>
                <a:effectLst/>
                <a:uLnTx/>
                <a:uFillTx/>
                <a:cs typeface="メイリオ" pitchFamily="50" charset="-128"/>
              </a:rPr>
              <a:t>開発元：ディーバ社</a:t>
            </a:r>
          </a:p>
        </p:txBody>
      </p:sp>
      <p:sp>
        <p:nvSpPr>
          <p:cNvPr id="27" name="正方形/長方形 26"/>
          <p:cNvSpPr/>
          <p:nvPr/>
        </p:nvSpPr>
        <p:spPr>
          <a:xfrm>
            <a:off x="302369" y="4225931"/>
            <a:ext cx="8496944" cy="276999"/>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lumMod val="50000"/>
                  </a:srgbClr>
                </a:solidFill>
                <a:effectLst/>
                <a:uLnTx/>
                <a:uFillTx/>
                <a:cs typeface="メイリオ" pitchFamily="50" charset="-128"/>
              </a:rPr>
              <a:t>その他</a:t>
            </a:r>
            <a:r>
              <a:rPr kumimoji="0" lang="en-US" altLang="ja-JP" sz="1200" b="0" i="0" u="none" strike="noStrike" kern="0" cap="none" spc="0" normalizeH="0" baseline="0" noProof="0" dirty="0">
                <a:ln>
                  <a:noFill/>
                </a:ln>
                <a:solidFill>
                  <a:srgbClr val="FFFFFF">
                    <a:lumMod val="50000"/>
                  </a:srgbClr>
                </a:solidFill>
                <a:effectLst/>
                <a:uLnTx/>
                <a:uFillTx/>
                <a:cs typeface="メイリオ" pitchFamily="50" charset="-128"/>
              </a:rPr>
              <a:t>SAF</a:t>
            </a:r>
            <a:r>
              <a:rPr kumimoji="0" lang="ja-JP" altLang="en-US" sz="1200" b="0" i="0" u="none" strike="noStrike" kern="0" cap="none" spc="0" normalizeH="0" baseline="0" noProof="0" dirty="0">
                <a:ln>
                  <a:noFill/>
                </a:ln>
                <a:solidFill>
                  <a:srgbClr val="FFFFFF">
                    <a:lumMod val="50000"/>
                  </a:srgbClr>
                </a:solidFill>
                <a:effectLst/>
                <a:uLnTx/>
                <a:uFillTx/>
                <a:cs typeface="メイリオ" pitchFamily="50" charset="-128"/>
              </a:rPr>
              <a:t>製品（</a:t>
            </a:r>
            <a:r>
              <a:rPr kumimoji="0" lang="en-US" altLang="ja-JP" sz="1200" b="0" i="0" u="none" strike="noStrike" kern="0" cap="none" spc="0" normalizeH="0" baseline="0" noProof="0" dirty="0">
                <a:ln>
                  <a:noFill/>
                </a:ln>
                <a:solidFill>
                  <a:srgbClr val="FFFFFF">
                    <a:lumMod val="50000"/>
                  </a:srgbClr>
                </a:solidFill>
                <a:effectLst/>
                <a:uLnTx/>
                <a:uFillTx/>
                <a:cs typeface="メイリオ" pitchFamily="50" charset="-128"/>
              </a:rPr>
              <a:t>※3</a:t>
            </a:r>
            <a:r>
              <a:rPr kumimoji="0" lang="ja-JP" altLang="en-US" sz="1200" b="0" i="0" u="none" strike="noStrike" kern="0" cap="none" spc="0" normalizeH="0" baseline="0" noProof="0" dirty="0">
                <a:ln>
                  <a:noFill/>
                </a:ln>
                <a:solidFill>
                  <a:srgbClr val="FFFFFF">
                    <a:lumMod val="50000"/>
                  </a:srgbClr>
                </a:solidFill>
                <a:effectLst/>
                <a:uLnTx/>
                <a:uFillTx/>
                <a:cs typeface="メイリオ" pitchFamily="50" charset="-128"/>
              </a:rPr>
              <a:t>）として、「</a:t>
            </a:r>
            <a:r>
              <a:rPr kumimoji="0" lang="en-US" altLang="ja-JP" sz="1200" b="0" i="0" u="none" strike="noStrike" kern="0" cap="none" spc="0" normalizeH="0" baseline="0" noProof="0" dirty="0" err="1">
                <a:ln>
                  <a:noFill/>
                </a:ln>
                <a:solidFill>
                  <a:srgbClr val="FFFFFF">
                    <a:lumMod val="50000"/>
                  </a:srgbClr>
                </a:solidFill>
                <a:effectLst/>
                <a:uLnTx/>
                <a:uFillTx/>
                <a:cs typeface="メイリオ" pitchFamily="50" charset="-128"/>
              </a:rPr>
              <a:t>BTrex</a:t>
            </a:r>
            <a:r>
              <a:rPr kumimoji="0" lang="ja-JP" altLang="en-US" sz="1200" b="0" i="0" u="none" strike="noStrike" kern="0" cap="none" spc="0" normalizeH="0" baseline="0" noProof="0" dirty="0">
                <a:ln>
                  <a:noFill/>
                </a:ln>
                <a:solidFill>
                  <a:srgbClr val="FFFFFF">
                    <a:lumMod val="50000"/>
                  </a:srgbClr>
                </a:solidFill>
                <a:effectLst/>
                <a:uLnTx/>
                <a:uFillTx/>
                <a:cs typeface="メイリオ" pitchFamily="50" charset="-128"/>
              </a:rPr>
              <a:t>連結会計」、「</a:t>
            </a:r>
            <a:r>
              <a:rPr kumimoji="0" lang="en-US" altLang="ja-JP" sz="1200" b="0" i="0" u="none" strike="noStrike" kern="0" cap="none" spc="0" normalizeH="0" baseline="0" noProof="0" dirty="0" err="1">
                <a:ln>
                  <a:noFill/>
                </a:ln>
                <a:solidFill>
                  <a:srgbClr val="FFFFFF">
                    <a:lumMod val="50000"/>
                  </a:srgbClr>
                </a:solidFill>
                <a:effectLst/>
                <a:uLnTx/>
                <a:uFillTx/>
                <a:cs typeface="メイリオ" pitchFamily="50" charset="-128"/>
              </a:rPr>
              <a:t>conglue</a:t>
            </a:r>
            <a:r>
              <a:rPr kumimoji="0" lang="ja-JP" altLang="en-US" sz="1200" b="0" i="0" u="none" strike="noStrike" kern="0" cap="none" spc="0" normalizeH="0" baseline="0" noProof="0" dirty="0">
                <a:ln>
                  <a:noFill/>
                </a:ln>
                <a:solidFill>
                  <a:srgbClr val="FFFFFF">
                    <a:lumMod val="50000"/>
                  </a:srgbClr>
                </a:solidFill>
                <a:effectLst/>
                <a:uLnTx/>
                <a:uFillTx/>
                <a:cs typeface="メイリオ" pitchFamily="50" charset="-128"/>
              </a:rPr>
              <a:t>」との連携可能</a:t>
            </a:r>
            <a:endParaRPr kumimoji="0" lang="ja-JP" altLang="en-US" sz="1200" b="0" i="0" u="none" strike="noStrike" kern="0" cap="none" spc="0" normalizeH="0" baseline="0" noProof="0" dirty="0">
              <a:ln>
                <a:noFill/>
              </a:ln>
              <a:solidFill>
                <a:srgbClr val="FFFFFF">
                  <a:lumMod val="50000"/>
                </a:srgbClr>
              </a:solidFill>
              <a:effectLst/>
              <a:uLnTx/>
              <a:uFillTx/>
            </a:endParaRPr>
          </a:p>
        </p:txBody>
      </p:sp>
      <p:pic>
        <p:nvPicPr>
          <p:cNvPr id="28" name="Picture 2" descr="DivaSystem"/>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264188" y="1203598"/>
            <a:ext cx="2118005" cy="1008112"/>
          </a:xfrm>
          <a:prstGeom prst="rect">
            <a:avLst/>
          </a:prstGeom>
          <a:noFill/>
        </p:spPr>
      </p:pic>
      <p:pic>
        <p:nvPicPr>
          <p:cNvPr id="29" name="Picture 5" descr="C:\Documents and Settings\li0732\My Documents\マーケティング\ロゴ関連\STRAVIS_ｌogo(JPE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6444208" y="2571750"/>
            <a:ext cx="1872208" cy="341782"/>
          </a:xfrm>
          <a:prstGeom prst="rect">
            <a:avLst/>
          </a:prstGeom>
          <a:noFill/>
          <a:extLst>
            <a:ext uri="{909E8E84-426E-40DD-AFC4-6F175D3DCCD1}">
              <a14:hiddenFill xmlns:a14="http://schemas.microsoft.com/office/drawing/2010/main">
                <a:solidFill>
                  <a:srgbClr val="FFFFFF"/>
                </a:solidFill>
              </a14:hiddenFill>
            </a:ext>
          </a:extLst>
        </p:spPr>
      </p:pic>
      <p:sp>
        <p:nvSpPr>
          <p:cNvPr id="30" name="Freeform 370"/>
          <p:cNvSpPr>
            <a:spLocks noEditPoints="1"/>
          </p:cNvSpPr>
          <p:nvPr/>
        </p:nvSpPr>
        <p:spPr bwMode="auto">
          <a:xfrm>
            <a:off x="951062" y="2708487"/>
            <a:ext cx="720080" cy="745741"/>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2" name="テキスト ボックス 35"/>
          <p:cNvSpPr txBox="1">
            <a:spLocks noChangeArrowheads="1"/>
          </p:cNvSpPr>
          <p:nvPr/>
        </p:nvSpPr>
        <p:spPr bwMode="auto">
          <a:xfrm>
            <a:off x="3901876" y="2101158"/>
            <a:ext cx="4083918" cy="492443"/>
          </a:xfrm>
          <a:prstGeom prst="rect">
            <a:avLst/>
          </a:prstGeom>
          <a:noFill/>
          <a:ln w="9525">
            <a:noFill/>
            <a:miter lim="800000"/>
            <a:headEnd/>
            <a:tailEnd/>
          </a:ln>
        </p:spPr>
        <p:txBody>
          <a:bodyPr wrap="square">
            <a:spAutoFit/>
          </a:bodyPr>
          <a:lstStyle/>
          <a:p>
            <a:pPr lvl="0">
              <a:defRPr/>
            </a:pPr>
            <a:r>
              <a:rPr kumimoji="0" lang="en-US" altLang="ja-JP" sz="1500" b="1" i="0" u="none" strike="noStrike" kern="0" cap="none" spc="0" normalizeH="0" baseline="0" noProof="0" dirty="0">
                <a:ln>
                  <a:noFill/>
                </a:ln>
                <a:solidFill>
                  <a:srgbClr val="EE5500"/>
                </a:solidFill>
                <a:effectLst/>
                <a:uLnTx/>
                <a:uFillTx/>
                <a:cs typeface="メイリオ" pitchFamily="50" charset="-128"/>
              </a:rPr>
              <a:t>DX3</a:t>
            </a:r>
            <a:r>
              <a:rPr kumimoji="0" lang="ja-JP" altLang="en-US" sz="1100" b="1" kern="0" dirty="0">
                <a:solidFill>
                  <a:srgbClr val="EE5500"/>
                </a:solidFill>
                <a:cs typeface="メイリオ" pitchFamily="50" charset="-128"/>
              </a:rPr>
              <a:t>（</a:t>
            </a:r>
            <a:r>
              <a:rPr kumimoji="0" lang="en-US" altLang="ja-JP" sz="1100" b="1" kern="0" dirty="0">
                <a:solidFill>
                  <a:srgbClr val="EE5500"/>
                </a:solidFill>
                <a:cs typeface="メイリオ" pitchFamily="50" charset="-128"/>
              </a:rPr>
              <a:t>Direct Datalink Driver</a:t>
            </a:r>
            <a:r>
              <a:rPr kumimoji="0" lang="ja-JP" altLang="en-US" sz="1100" b="1" kern="0" dirty="0">
                <a:solidFill>
                  <a:srgbClr val="EE5500"/>
                </a:solidFill>
                <a:cs typeface="メイリオ" pitchFamily="50" charset="-128"/>
              </a:rPr>
              <a:t>）</a:t>
            </a:r>
            <a:endParaRPr kumimoji="0" lang="en-US" altLang="ja-JP" sz="1100" b="1" kern="0" dirty="0">
              <a:solidFill>
                <a:srgbClr val="EE5500"/>
              </a:solidFill>
              <a:cs typeface="メイリオ" pitchFamily="50" charset="-128"/>
            </a:endParaRPr>
          </a:p>
          <a:p>
            <a:pPr lvl="0">
              <a:defRPr/>
            </a:pPr>
            <a:r>
              <a:rPr kumimoji="0" lang="ja-JP" altLang="en-US" sz="1100" b="1" i="0" u="none" strike="noStrike" kern="0" cap="none" spc="0" normalizeH="0" baseline="0" noProof="0" dirty="0">
                <a:ln>
                  <a:noFill/>
                </a:ln>
                <a:solidFill>
                  <a:srgbClr val="EE5500"/>
                </a:solidFill>
                <a:effectLst/>
                <a:uLnTx/>
                <a:uFillTx/>
                <a:cs typeface="メイリオ" pitchFamily="50" charset="-128"/>
              </a:rPr>
              <a:t>（</a:t>
            </a:r>
            <a:r>
              <a:rPr kumimoji="0" lang="en-US" altLang="ja-JP" sz="1100" b="1" i="0" u="none" strike="noStrike" kern="0" cap="none" spc="0" normalizeH="0" baseline="0" noProof="0" dirty="0">
                <a:ln>
                  <a:noFill/>
                </a:ln>
                <a:solidFill>
                  <a:srgbClr val="EE5500"/>
                </a:solidFill>
                <a:effectLst/>
                <a:uLnTx/>
                <a:uFillTx/>
                <a:cs typeface="メイリオ" pitchFamily="50" charset="-128"/>
              </a:rPr>
              <a:t>※1</a:t>
            </a:r>
            <a:r>
              <a:rPr kumimoji="0" lang="ja-JP" altLang="en-US" sz="1100" b="1" i="0" u="none" strike="noStrike" kern="0" cap="none" spc="0" normalizeH="0" baseline="0" noProof="0" dirty="0">
                <a:ln>
                  <a:noFill/>
                </a:ln>
                <a:solidFill>
                  <a:srgbClr val="EE5500"/>
                </a:solidFill>
                <a:effectLst/>
                <a:uLnTx/>
                <a:uFillTx/>
                <a:cs typeface="メイリオ" pitchFamily="50" charset="-128"/>
              </a:rPr>
              <a:t>）</a:t>
            </a:r>
          </a:p>
        </p:txBody>
      </p:sp>
    </p:spTree>
    <p:extLst>
      <p:ext uri="{BB962C8B-B14F-4D97-AF65-F5344CB8AC3E}">
        <p14:creationId xmlns:p14="http://schemas.microsoft.com/office/powerpoint/2010/main" val="10355936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descr="ロゴ が含まれている画像&#10;&#10;自動的に生成された説明">
            <a:extLst>
              <a:ext uri="{FF2B5EF4-FFF2-40B4-BE49-F238E27FC236}">
                <a16:creationId xmlns:a16="http://schemas.microsoft.com/office/drawing/2014/main" id="{EECC813D-9A41-D336-60B4-F5AA81DEA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187" y="1893759"/>
            <a:ext cx="1672545" cy="428916"/>
          </a:xfrm>
          <a:prstGeom prst="rect">
            <a:avLst/>
          </a:prstGeom>
        </p:spPr>
      </p:pic>
      <p:sp>
        <p:nvSpPr>
          <p:cNvPr id="2" name="スライド番号プレースホルダー 1">
            <a:extLst>
              <a:ext uri="{FF2B5EF4-FFF2-40B4-BE49-F238E27FC236}">
                <a16:creationId xmlns:a16="http://schemas.microsoft.com/office/drawing/2014/main" id="{D06860C3-D81D-B5FB-911B-9A535F0F55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a:extLst>
              <a:ext uri="{FF2B5EF4-FFF2-40B4-BE49-F238E27FC236}">
                <a16:creationId xmlns:a16="http://schemas.microsoft.com/office/drawing/2014/main" id="{2763E111-F576-6666-2239-E40B43569056}"/>
              </a:ext>
            </a:extLst>
          </p:cNvPr>
          <p:cNvSpPr>
            <a:spLocks noGrp="1"/>
          </p:cNvSpPr>
          <p:nvPr>
            <p:ph type="title"/>
          </p:nvPr>
        </p:nvSpPr>
        <p:spPr/>
        <p:txBody>
          <a:bodyPr/>
          <a:lstStyle/>
          <a:p>
            <a:r>
              <a:rPr kumimoji="1" lang="ja-JP" altLang="en-US" dirty="0"/>
              <a:t>その他</a:t>
            </a:r>
          </a:p>
        </p:txBody>
      </p:sp>
      <p:sp>
        <p:nvSpPr>
          <p:cNvPr id="4" name="フッター プレースホルダー 3">
            <a:extLst>
              <a:ext uri="{FF2B5EF4-FFF2-40B4-BE49-F238E27FC236}">
                <a16:creationId xmlns:a16="http://schemas.microsoft.com/office/drawing/2014/main" id="{45C922CC-C13C-A571-1710-B987909DEA9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a:extLst>
              <a:ext uri="{FF2B5EF4-FFF2-40B4-BE49-F238E27FC236}">
                <a16:creationId xmlns:a16="http://schemas.microsoft.com/office/drawing/2014/main" id="{BE2E519B-8884-E5D5-2297-AC5E8A10C38F}"/>
              </a:ext>
            </a:extLst>
          </p:cNvPr>
          <p:cNvSpPr>
            <a:spLocks noGrp="1"/>
          </p:cNvSpPr>
          <p:nvPr>
            <p:ph type="body" sz="quarter" idx="16"/>
          </p:nvPr>
        </p:nvSpPr>
        <p:spPr/>
        <p:txBody>
          <a:bodyPr/>
          <a:lstStyle/>
          <a:p>
            <a:r>
              <a:rPr kumimoji="1" lang="ja-JP" altLang="en-US" dirty="0"/>
              <a:t>「</a:t>
            </a:r>
            <a:r>
              <a:rPr kumimoji="1" lang="en-US" altLang="ja-JP" dirty="0" err="1"/>
              <a:t>SuperStream</a:t>
            </a:r>
            <a:r>
              <a:rPr kumimoji="1" lang="en-US" altLang="ja-JP" dirty="0"/>
              <a:t>-NX</a:t>
            </a:r>
            <a:r>
              <a:rPr kumimoji="1" lang="ja-JP" altLang="en-US" dirty="0"/>
              <a:t>統合会計」向け「アトリエキット」</a:t>
            </a:r>
          </a:p>
        </p:txBody>
      </p:sp>
      <p:sp>
        <p:nvSpPr>
          <p:cNvPr id="6" name="テキスト プレースホルダー 5">
            <a:extLst>
              <a:ext uri="{FF2B5EF4-FFF2-40B4-BE49-F238E27FC236}">
                <a16:creationId xmlns:a16="http://schemas.microsoft.com/office/drawing/2014/main" id="{B5FE8919-1793-E4B1-2355-6C42F93CB26C}"/>
              </a:ext>
            </a:extLst>
          </p:cNvPr>
          <p:cNvSpPr>
            <a:spLocks noGrp="1"/>
          </p:cNvSpPr>
          <p:nvPr>
            <p:ph type="body" sz="quarter" idx="17"/>
          </p:nvPr>
        </p:nvSpPr>
        <p:spPr>
          <a:xfrm>
            <a:off x="359729" y="864000"/>
            <a:ext cx="8640763" cy="957600"/>
          </a:xfrm>
        </p:spPr>
        <p:txBody>
          <a:bodyPr/>
          <a:lstStyle/>
          <a:p>
            <a:r>
              <a:rPr kumimoji="1" lang="ja-JP" altLang="en-US" dirty="0"/>
              <a:t>業務可視化ツール「</a:t>
            </a:r>
            <a:r>
              <a:rPr kumimoji="1" lang="en-US" altLang="ja-JP" dirty="0" err="1"/>
              <a:t>Ranabase</a:t>
            </a:r>
            <a:r>
              <a:rPr kumimoji="1" lang="ja-JP" altLang="en-US" dirty="0"/>
              <a:t>」の「アトリエキット」を活用し、導入事業者は自社のノウハウを活かしてコンテンツを追加、修正することが可能です。お客様は稼働後の業務マニュアル類へ一元的にアクセスできるポータルとして活用できるため、業務の属人化防止や継続的改善サイクルの活性化に貢献します</a:t>
            </a:r>
          </a:p>
        </p:txBody>
      </p:sp>
      <p:pic>
        <p:nvPicPr>
          <p:cNvPr id="13" name="図 12">
            <a:extLst>
              <a:ext uri="{FF2B5EF4-FFF2-40B4-BE49-F238E27FC236}">
                <a16:creationId xmlns:a16="http://schemas.microsoft.com/office/drawing/2014/main" id="{513CB113-21AA-AA19-A7F2-77D34C912808}"/>
              </a:ext>
            </a:extLst>
          </p:cNvPr>
          <p:cNvPicPr>
            <a:picLocks noChangeAspect="1"/>
          </p:cNvPicPr>
          <p:nvPr/>
        </p:nvPicPr>
        <p:blipFill>
          <a:blip r:embed="rId4"/>
          <a:stretch>
            <a:fillRect/>
          </a:stretch>
        </p:blipFill>
        <p:spPr>
          <a:xfrm>
            <a:off x="2278527" y="2301953"/>
            <a:ext cx="1672545" cy="2517759"/>
          </a:xfrm>
          <a:prstGeom prst="rect">
            <a:avLst/>
          </a:prstGeom>
        </p:spPr>
      </p:pic>
      <p:pic>
        <p:nvPicPr>
          <p:cNvPr id="22" name="Picture 2">
            <a:extLst>
              <a:ext uri="{FF2B5EF4-FFF2-40B4-BE49-F238E27FC236}">
                <a16:creationId xmlns:a16="http://schemas.microsoft.com/office/drawing/2014/main" id="{018ED30F-810F-9164-AD26-28A739FF2FF3}"/>
              </a:ext>
            </a:extLst>
          </p:cNvPr>
          <p:cNvPicPr>
            <a:picLocks noChangeAspect="1" noChangeArrowheads="1"/>
          </p:cNvPicPr>
          <p:nvPr/>
        </p:nvPicPr>
        <p:blipFill>
          <a:blip r:embed="rId5" cstate="email"/>
          <a:stretch>
            <a:fillRect/>
          </a:stretch>
        </p:blipFill>
        <p:spPr bwMode="auto">
          <a:xfrm>
            <a:off x="629951" y="4035657"/>
            <a:ext cx="1242223" cy="725397"/>
          </a:xfrm>
          <a:prstGeom prst="rect">
            <a:avLst/>
          </a:prstGeom>
          <a:noFill/>
          <a:ln w="3175">
            <a:solidFill>
              <a:srgbClr val="000000">
                <a:alpha val="75000"/>
              </a:srgbClr>
            </a:solidFill>
          </a:ln>
          <a:effectLst>
            <a:outerShdw blurRad="76200" dir="13500000" sy="23000" kx="1200000" algn="br" rotWithShape="0">
              <a:prstClr val="black">
                <a:alpha val="40000"/>
              </a:prstClr>
            </a:outerShdw>
            <a:reflection blurRad="6350" stA="52000" endA="300" endPos="35000" dir="5400000" sy="-100000" algn="bl" rotWithShape="0"/>
          </a:effectLst>
          <a:scene3d>
            <a:camera prst="perspectiveRight">
              <a:rot lat="600000" lon="1800000" rev="0"/>
            </a:camera>
            <a:lightRig rig="soft" dir="t"/>
          </a:scene3d>
          <a:sp3d extrusionH="12700" prstMaterial="plastic"/>
        </p:spPr>
      </p:pic>
      <p:pic>
        <p:nvPicPr>
          <p:cNvPr id="23" name="Picture 2">
            <a:extLst>
              <a:ext uri="{FF2B5EF4-FFF2-40B4-BE49-F238E27FC236}">
                <a16:creationId xmlns:a16="http://schemas.microsoft.com/office/drawing/2014/main" id="{67F7E34B-DD94-75B9-0529-5707ED1D8512}"/>
              </a:ext>
            </a:extLst>
          </p:cNvPr>
          <p:cNvPicPr>
            <a:picLocks noChangeAspect="1" noChangeArrowheads="1"/>
          </p:cNvPicPr>
          <p:nvPr/>
        </p:nvPicPr>
        <p:blipFill>
          <a:blip r:embed="rId5" cstate="email"/>
          <a:stretch>
            <a:fillRect/>
          </a:stretch>
        </p:blipFill>
        <p:spPr bwMode="auto">
          <a:xfrm>
            <a:off x="629951" y="2297090"/>
            <a:ext cx="1242223" cy="725397"/>
          </a:xfrm>
          <a:prstGeom prst="rect">
            <a:avLst/>
          </a:prstGeom>
          <a:noFill/>
          <a:ln w="3175">
            <a:solidFill>
              <a:srgbClr val="000000">
                <a:alpha val="75000"/>
              </a:srgbClr>
            </a:solidFill>
          </a:ln>
          <a:effectLst>
            <a:outerShdw blurRad="76200" dir="13500000" sy="23000" kx="1200000" algn="br" rotWithShape="0">
              <a:prstClr val="black">
                <a:alpha val="40000"/>
              </a:prstClr>
            </a:outerShdw>
            <a:reflection blurRad="6350" stA="52000" endA="300" endPos="35000" dir="5400000" sy="-100000" algn="bl" rotWithShape="0"/>
          </a:effectLst>
          <a:scene3d>
            <a:camera prst="perspectiveRight">
              <a:rot lat="600000" lon="1800000" rev="0"/>
            </a:camera>
            <a:lightRig rig="soft" dir="t"/>
          </a:scene3d>
          <a:sp3d extrusionH="12700" prstMaterial="plastic"/>
        </p:spPr>
      </p:pic>
      <p:pic>
        <p:nvPicPr>
          <p:cNvPr id="24" name="Picture 2">
            <a:extLst>
              <a:ext uri="{FF2B5EF4-FFF2-40B4-BE49-F238E27FC236}">
                <a16:creationId xmlns:a16="http://schemas.microsoft.com/office/drawing/2014/main" id="{4B40FCD9-8897-C1C9-C188-606B4D496572}"/>
              </a:ext>
            </a:extLst>
          </p:cNvPr>
          <p:cNvPicPr>
            <a:picLocks noChangeAspect="1" noChangeArrowheads="1"/>
          </p:cNvPicPr>
          <p:nvPr/>
        </p:nvPicPr>
        <p:blipFill>
          <a:blip r:embed="rId5" cstate="email"/>
          <a:stretch>
            <a:fillRect/>
          </a:stretch>
        </p:blipFill>
        <p:spPr bwMode="auto">
          <a:xfrm>
            <a:off x="629952" y="3166373"/>
            <a:ext cx="1242222" cy="725398"/>
          </a:xfrm>
          <a:prstGeom prst="rect">
            <a:avLst/>
          </a:prstGeom>
          <a:noFill/>
          <a:ln w="3175">
            <a:solidFill>
              <a:srgbClr val="000000">
                <a:alpha val="75000"/>
              </a:srgbClr>
            </a:solidFill>
          </a:ln>
          <a:effectLst>
            <a:outerShdw blurRad="76200" dir="13500000" sy="23000" kx="1200000" algn="br" rotWithShape="0">
              <a:prstClr val="black">
                <a:alpha val="40000"/>
              </a:prstClr>
            </a:outerShdw>
            <a:reflection blurRad="6350" stA="52000" endA="300" endPos="35000" dir="5400000" sy="-100000" algn="bl" rotWithShape="0"/>
          </a:effectLst>
          <a:scene3d>
            <a:camera prst="perspectiveRight">
              <a:rot lat="600000" lon="1800000" rev="0"/>
            </a:camera>
            <a:lightRig rig="soft" dir="t"/>
          </a:scene3d>
          <a:sp3d extrusionH="12700" prstMaterial="plastic"/>
        </p:spPr>
      </p:pic>
      <p:pic>
        <p:nvPicPr>
          <p:cNvPr id="25" name="図 24">
            <a:extLst>
              <a:ext uri="{FF2B5EF4-FFF2-40B4-BE49-F238E27FC236}">
                <a16:creationId xmlns:a16="http://schemas.microsoft.com/office/drawing/2014/main" id="{91424ACB-7CDA-0382-F495-8684BED5C08F}"/>
              </a:ext>
            </a:extLst>
          </p:cNvPr>
          <p:cNvPicPr>
            <a:picLocks noChangeAspect="1"/>
          </p:cNvPicPr>
          <p:nvPr/>
        </p:nvPicPr>
        <p:blipFill>
          <a:blip r:embed="rId6"/>
          <a:stretch>
            <a:fillRect/>
          </a:stretch>
        </p:blipFill>
        <p:spPr>
          <a:xfrm>
            <a:off x="4499736" y="3868534"/>
            <a:ext cx="1544723" cy="892520"/>
          </a:xfrm>
          <a:prstGeom prst="rect">
            <a:avLst/>
          </a:prstGeom>
          <a:ln>
            <a:solidFill>
              <a:schemeClr val="bg2">
                <a:lumMod val="95000"/>
              </a:schemeClr>
            </a:solidFill>
          </a:ln>
        </p:spPr>
      </p:pic>
      <p:grpSp>
        <p:nvGrpSpPr>
          <p:cNvPr id="37" name="グループ化 36">
            <a:extLst>
              <a:ext uri="{FF2B5EF4-FFF2-40B4-BE49-F238E27FC236}">
                <a16:creationId xmlns:a16="http://schemas.microsoft.com/office/drawing/2014/main" id="{B0343669-464F-72F5-3D74-B59AEA20ECB6}"/>
              </a:ext>
            </a:extLst>
          </p:cNvPr>
          <p:cNvGrpSpPr/>
          <p:nvPr/>
        </p:nvGrpSpPr>
        <p:grpSpPr>
          <a:xfrm>
            <a:off x="4625022" y="2426638"/>
            <a:ext cx="1224137" cy="1022824"/>
            <a:chOff x="5220071" y="2267321"/>
            <a:chExt cx="1224137" cy="1022824"/>
          </a:xfrm>
        </p:grpSpPr>
        <p:sp>
          <p:nvSpPr>
            <p:cNvPr id="31" name="正方形/長方形 30">
              <a:extLst>
                <a:ext uri="{FF2B5EF4-FFF2-40B4-BE49-F238E27FC236}">
                  <a16:creationId xmlns:a16="http://schemas.microsoft.com/office/drawing/2014/main" id="{8450644B-EC0C-110A-1E43-9BD3E9D85A97}"/>
                </a:ext>
              </a:extLst>
            </p:cNvPr>
            <p:cNvSpPr/>
            <p:nvPr/>
          </p:nvSpPr>
          <p:spPr bwMode="auto">
            <a:xfrm>
              <a:off x="5220071" y="2267321"/>
              <a:ext cx="1224137" cy="102282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93663" indent="-93663" algn="ct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72E3E14E-8E52-BA07-FF13-DF4EE6A75FD1}"/>
                </a:ext>
              </a:extLst>
            </p:cNvPr>
            <p:cNvSpPr/>
            <p:nvPr/>
          </p:nvSpPr>
          <p:spPr bwMode="auto">
            <a:xfrm>
              <a:off x="5652119" y="2327752"/>
              <a:ext cx="360040" cy="205536"/>
            </a:xfrm>
            <a:prstGeom prst="rect">
              <a:avLst/>
            </a:pr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93663" indent="-93663" algn="ct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33" name="正方形/長方形 32">
              <a:extLst>
                <a:ext uri="{FF2B5EF4-FFF2-40B4-BE49-F238E27FC236}">
                  <a16:creationId xmlns:a16="http://schemas.microsoft.com/office/drawing/2014/main" id="{1F60046D-E34D-5194-749D-757B38BB150C}"/>
                </a:ext>
              </a:extLst>
            </p:cNvPr>
            <p:cNvSpPr/>
            <p:nvPr/>
          </p:nvSpPr>
          <p:spPr bwMode="auto">
            <a:xfrm>
              <a:off x="5652119" y="2670313"/>
              <a:ext cx="360040" cy="205536"/>
            </a:xfrm>
            <a:prstGeom prst="rect">
              <a:avLst/>
            </a:pr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93663" indent="-93663" algn="ct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6298899F-5BB0-9519-36BF-0B89FDFABC59}"/>
                </a:ext>
              </a:extLst>
            </p:cNvPr>
            <p:cNvSpPr/>
            <p:nvPr/>
          </p:nvSpPr>
          <p:spPr bwMode="auto">
            <a:xfrm>
              <a:off x="5652119" y="3012873"/>
              <a:ext cx="360040" cy="205536"/>
            </a:xfrm>
            <a:prstGeom prst="rect">
              <a:avLst/>
            </a:pr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93663" indent="-93663" algn="ct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cxnSp>
          <p:nvCxnSpPr>
            <p:cNvPr id="35" name="直線矢印コネクタ 34">
              <a:extLst>
                <a:ext uri="{FF2B5EF4-FFF2-40B4-BE49-F238E27FC236}">
                  <a16:creationId xmlns:a16="http://schemas.microsoft.com/office/drawing/2014/main" id="{593470FC-E351-0B82-5E76-D73B828CC518}"/>
                </a:ext>
              </a:extLst>
            </p:cNvPr>
            <p:cNvCxnSpPr>
              <a:cxnSpLocks/>
            </p:cNvCxnSpPr>
            <p:nvPr/>
          </p:nvCxnSpPr>
          <p:spPr bwMode="auto">
            <a:xfrm>
              <a:off x="5832139" y="2533288"/>
              <a:ext cx="0" cy="13702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6" name="直線矢印コネクタ 35">
              <a:extLst>
                <a:ext uri="{FF2B5EF4-FFF2-40B4-BE49-F238E27FC236}">
                  <a16:creationId xmlns:a16="http://schemas.microsoft.com/office/drawing/2014/main" id="{C101747F-631B-6A8C-6248-73A3F4189D16}"/>
                </a:ext>
              </a:extLst>
            </p:cNvPr>
            <p:cNvCxnSpPr>
              <a:cxnSpLocks/>
            </p:cNvCxnSpPr>
            <p:nvPr/>
          </p:nvCxnSpPr>
          <p:spPr bwMode="auto">
            <a:xfrm>
              <a:off x="5832139" y="2875849"/>
              <a:ext cx="0" cy="137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38" name="Line 56">
            <a:extLst>
              <a:ext uri="{FF2B5EF4-FFF2-40B4-BE49-F238E27FC236}">
                <a16:creationId xmlns:a16="http://schemas.microsoft.com/office/drawing/2014/main" id="{331A5612-FA1C-A636-24BA-4EC8A1980073}"/>
              </a:ext>
            </a:extLst>
          </p:cNvPr>
          <p:cNvSpPr>
            <a:spLocks noChangeShapeType="1"/>
          </p:cNvSpPr>
          <p:nvPr/>
        </p:nvSpPr>
        <p:spPr bwMode="auto">
          <a:xfrm>
            <a:off x="1809245" y="2728929"/>
            <a:ext cx="1035040" cy="135001"/>
          </a:xfrm>
          <a:prstGeom prst="line">
            <a:avLst/>
          </a:prstGeom>
          <a:noFill/>
          <a:ln w="12700">
            <a:solidFill>
              <a:schemeClr val="accent6">
                <a:lumMod val="50000"/>
              </a:schemeClr>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ja-JP" altLang="en-US">
              <a:latin typeface="Meiryo UI" panose="020B0604030504040204" pitchFamily="34" charset="-128"/>
              <a:ea typeface="Meiryo UI" panose="020B0604030504040204" pitchFamily="34" charset="-128"/>
            </a:endParaRPr>
          </a:p>
        </p:txBody>
      </p:sp>
      <p:sp>
        <p:nvSpPr>
          <p:cNvPr id="39" name="Line 56">
            <a:extLst>
              <a:ext uri="{FF2B5EF4-FFF2-40B4-BE49-F238E27FC236}">
                <a16:creationId xmlns:a16="http://schemas.microsoft.com/office/drawing/2014/main" id="{8CBFCA3E-CD53-845B-A2AA-4CAC4640260B}"/>
              </a:ext>
            </a:extLst>
          </p:cNvPr>
          <p:cNvSpPr>
            <a:spLocks noChangeShapeType="1"/>
          </p:cNvSpPr>
          <p:nvPr/>
        </p:nvSpPr>
        <p:spPr bwMode="auto">
          <a:xfrm flipV="1">
            <a:off x="1809245" y="3449462"/>
            <a:ext cx="1035040" cy="168495"/>
          </a:xfrm>
          <a:prstGeom prst="line">
            <a:avLst/>
          </a:prstGeom>
          <a:noFill/>
          <a:ln w="12700">
            <a:solidFill>
              <a:schemeClr val="accent6">
                <a:lumMod val="50000"/>
              </a:schemeClr>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ja-JP" altLang="en-US">
              <a:latin typeface="Meiryo UI" panose="020B0604030504040204" pitchFamily="34" charset="-128"/>
              <a:ea typeface="Meiryo UI" panose="020B0604030504040204" pitchFamily="34" charset="-128"/>
            </a:endParaRPr>
          </a:p>
        </p:txBody>
      </p:sp>
      <p:sp>
        <p:nvSpPr>
          <p:cNvPr id="40" name="Line 56">
            <a:extLst>
              <a:ext uri="{FF2B5EF4-FFF2-40B4-BE49-F238E27FC236}">
                <a16:creationId xmlns:a16="http://schemas.microsoft.com/office/drawing/2014/main" id="{E998807D-B814-18C6-D4BA-0087009E63E4}"/>
              </a:ext>
            </a:extLst>
          </p:cNvPr>
          <p:cNvSpPr>
            <a:spLocks noChangeShapeType="1"/>
          </p:cNvSpPr>
          <p:nvPr/>
        </p:nvSpPr>
        <p:spPr bwMode="auto">
          <a:xfrm flipV="1">
            <a:off x="1815489" y="3978258"/>
            <a:ext cx="1028796" cy="470939"/>
          </a:xfrm>
          <a:prstGeom prst="line">
            <a:avLst/>
          </a:prstGeom>
          <a:noFill/>
          <a:ln w="12700">
            <a:solidFill>
              <a:schemeClr val="accent6">
                <a:lumMod val="50000"/>
              </a:schemeClr>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ja-JP" altLang="en-US">
              <a:latin typeface="Meiryo UI" panose="020B0604030504040204" pitchFamily="34" charset="-128"/>
              <a:ea typeface="Meiryo UI" panose="020B0604030504040204" pitchFamily="34" charset="-128"/>
            </a:endParaRPr>
          </a:p>
        </p:txBody>
      </p:sp>
      <p:pic>
        <p:nvPicPr>
          <p:cNvPr id="43" name="Google Shape;54;p8" descr="挿絵 が含まれている画像&#10;&#10;自動的に生成された説明">
            <a:extLst>
              <a:ext uri="{FF2B5EF4-FFF2-40B4-BE49-F238E27FC236}">
                <a16:creationId xmlns:a16="http://schemas.microsoft.com/office/drawing/2014/main" id="{D22F6972-0D6C-54E6-5078-64B184D0B2A0}"/>
              </a:ext>
            </a:extLst>
          </p:cNvPr>
          <p:cNvPicPr preferRelativeResize="0"/>
          <p:nvPr/>
        </p:nvPicPr>
        <p:blipFill rotWithShape="1">
          <a:blip r:embed="rId7">
            <a:alphaModFix/>
          </a:blip>
          <a:srcRect/>
          <a:stretch/>
        </p:blipFill>
        <p:spPr>
          <a:xfrm>
            <a:off x="2372617" y="1975686"/>
            <a:ext cx="1484364" cy="222655"/>
          </a:xfrm>
          <a:prstGeom prst="rect">
            <a:avLst/>
          </a:prstGeom>
          <a:noFill/>
          <a:ln>
            <a:noFill/>
          </a:ln>
        </p:spPr>
      </p:pic>
      <p:sp>
        <p:nvSpPr>
          <p:cNvPr id="44" name="Line 56">
            <a:extLst>
              <a:ext uri="{FF2B5EF4-FFF2-40B4-BE49-F238E27FC236}">
                <a16:creationId xmlns:a16="http://schemas.microsoft.com/office/drawing/2014/main" id="{84EB4EB5-CEF5-4736-9CE0-EBF2B583FDEA}"/>
              </a:ext>
            </a:extLst>
          </p:cNvPr>
          <p:cNvSpPr>
            <a:spLocks noChangeShapeType="1"/>
          </p:cNvSpPr>
          <p:nvPr/>
        </p:nvSpPr>
        <p:spPr bwMode="auto">
          <a:xfrm>
            <a:off x="3951073" y="2863930"/>
            <a:ext cx="667172" cy="83004"/>
          </a:xfrm>
          <a:prstGeom prst="line">
            <a:avLst/>
          </a:prstGeom>
          <a:noFill/>
          <a:ln w="12700">
            <a:solidFill>
              <a:schemeClr val="accent6">
                <a:lumMod val="50000"/>
              </a:schemeClr>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ja-JP" altLang="en-US">
              <a:latin typeface="Meiryo UI" panose="020B0604030504040204" pitchFamily="34" charset="-128"/>
              <a:ea typeface="Meiryo UI" panose="020B0604030504040204" pitchFamily="34" charset="-128"/>
            </a:endParaRPr>
          </a:p>
        </p:txBody>
      </p:sp>
      <p:sp>
        <p:nvSpPr>
          <p:cNvPr id="45" name="テキスト ボックス 44">
            <a:extLst>
              <a:ext uri="{FF2B5EF4-FFF2-40B4-BE49-F238E27FC236}">
                <a16:creationId xmlns:a16="http://schemas.microsoft.com/office/drawing/2014/main" id="{25D0FE5A-7A51-45BC-FE49-C8BAF72D0CB5}"/>
              </a:ext>
            </a:extLst>
          </p:cNvPr>
          <p:cNvSpPr txBox="1"/>
          <p:nvPr/>
        </p:nvSpPr>
        <p:spPr>
          <a:xfrm>
            <a:off x="4618244" y="3607725"/>
            <a:ext cx="1261884" cy="276999"/>
          </a:xfrm>
          <a:prstGeom prst="rect">
            <a:avLst/>
          </a:prstGeom>
          <a:noFill/>
        </p:spPr>
        <p:txBody>
          <a:bodyPr wrap="none" rtlCol="0">
            <a:spAutoFit/>
          </a:bodyPr>
          <a:lstStyle/>
          <a:p>
            <a:pPr algn="ctr"/>
            <a:r>
              <a:rPr kumimoji="1" lang="ja-JP" altLang="en-US" sz="1200" b="1" dirty="0">
                <a:solidFill>
                  <a:schemeClr val="tx1">
                    <a:lumMod val="65000"/>
                    <a:lumOff val="35000"/>
                  </a:schemeClr>
                </a:solidFill>
              </a:rPr>
              <a:t>業務マニュアル</a:t>
            </a:r>
          </a:p>
        </p:txBody>
      </p:sp>
      <p:sp>
        <p:nvSpPr>
          <p:cNvPr id="46" name="テキスト ボックス 45">
            <a:extLst>
              <a:ext uri="{FF2B5EF4-FFF2-40B4-BE49-F238E27FC236}">
                <a16:creationId xmlns:a16="http://schemas.microsoft.com/office/drawing/2014/main" id="{C3231212-A8A6-E393-52E2-6EA2957257D8}"/>
              </a:ext>
            </a:extLst>
          </p:cNvPr>
          <p:cNvSpPr txBox="1"/>
          <p:nvPr/>
        </p:nvSpPr>
        <p:spPr>
          <a:xfrm>
            <a:off x="4836980" y="2149991"/>
            <a:ext cx="800219" cy="276999"/>
          </a:xfrm>
          <a:prstGeom prst="rect">
            <a:avLst/>
          </a:prstGeom>
          <a:noFill/>
        </p:spPr>
        <p:txBody>
          <a:bodyPr wrap="none" rtlCol="0">
            <a:spAutoFit/>
          </a:bodyPr>
          <a:lstStyle/>
          <a:p>
            <a:pPr algn="ctr"/>
            <a:r>
              <a:rPr lang="ja-JP" altLang="en-US" sz="1200" b="1" dirty="0">
                <a:solidFill>
                  <a:schemeClr val="tx1">
                    <a:lumMod val="65000"/>
                    <a:lumOff val="35000"/>
                  </a:schemeClr>
                </a:solidFill>
              </a:rPr>
              <a:t>導入手順</a:t>
            </a:r>
            <a:endParaRPr kumimoji="1" lang="ja-JP" altLang="en-US" sz="1200" b="1" dirty="0">
              <a:solidFill>
                <a:schemeClr val="tx1">
                  <a:lumMod val="65000"/>
                  <a:lumOff val="35000"/>
                </a:schemeClr>
              </a:solidFill>
            </a:endParaRPr>
          </a:p>
        </p:txBody>
      </p:sp>
      <p:sp>
        <p:nvSpPr>
          <p:cNvPr id="48" name="四角形: 角を丸くする 47">
            <a:extLst>
              <a:ext uri="{FF2B5EF4-FFF2-40B4-BE49-F238E27FC236}">
                <a16:creationId xmlns:a16="http://schemas.microsoft.com/office/drawing/2014/main" id="{22C9D3DF-7691-735C-6AE4-D683C824BDCB}"/>
              </a:ext>
            </a:extLst>
          </p:cNvPr>
          <p:cNvSpPr/>
          <p:nvPr/>
        </p:nvSpPr>
        <p:spPr>
          <a:xfrm>
            <a:off x="288000" y="1821600"/>
            <a:ext cx="5940183" cy="3105901"/>
          </a:xfrm>
          <a:prstGeom prst="roundRect">
            <a:avLst>
              <a:gd name="adj" fmla="val 3647"/>
            </a:avLst>
          </a:prstGeom>
          <a:noFill/>
          <a:ln w="127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Line 56">
            <a:extLst>
              <a:ext uri="{FF2B5EF4-FFF2-40B4-BE49-F238E27FC236}">
                <a16:creationId xmlns:a16="http://schemas.microsoft.com/office/drawing/2014/main" id="{4F9EDDD3-C307-5247-3BB9-CDBF9820D825}"/>
              </a:ext>
            </a:extLst>
          </p:cNvPr>
          <p:cNvSpPr>
            <a:spLocks noChangeShapeType="1"/>
          </p:cNvSpPr>
          <p:nvPr/>
        </p:nvSpPr>
        <p:spPr bwMode="auto">
          <a:xfrm>
            <a:off x="3464697" y="3508910"/>
            <a:ext cx="1035039" cy="770589"/>
          </a:xfrm>
          <a:prstGeom prst="line">
            <a:avLst/>
          </a:prstGeom>
          <a:noFill/>
          <a:ln w="12700">
            <a:solidFill>
              <a:schemeClr val="accent6">
                <a:lumMod val="50000"/>
              </a:schemeClr>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ja-JP" altLang="en-US">
              <a:latin typeface="Meiryo UI" panose="020B0604030504040204" pitchFamily="34" charset="-128"/>
              <a:ea typeface="Meiryo UI" panose="020B0604030504040204" pitchFamily="34" charset="-128"/>
            </a:endParaRPr>
          </a:p>
        </p:txBody>
      </p:sp>
      <p:sp>
        <p:nvSpPr>
          <p:cNvPr id="54" name="二等辺三角形 53">
            <a:extLst>
              <a:ext uri="{FF2B5EF4-FFF2-40B4-BE49-F238E27FC236}">
                <a16:creationId xmlns:a16="http://schemas.microsoft.com/office/drawing/2014/main" id="{F8C8FFB0-0417-DD9B-D78C-775CF48F4D79}"/>
              </a:ext>
            </a:extLst>
          </p:cNvPr>
          <p:cNvSpPr/>
          <p:nvPr/>
        </p:nvSpPr>
        <p:spPr>
          <a:xfrm rot="5400000">
            <a:off x="5958874" y="2375705"/>
            <a:ext cx="1060704" cy="260667"/>
          </a:xfrm>
          <a:prstGeom prst="triangle">
            <a:avLst/>
          </a:prstGeom>
          <a:solidFill>
            <a:srgbClr val="D8D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二等辺三角形 54">
            <a:extLst>
              <a:ext uri="{FF2B5EF4-FFF2-40B4-BE49-F238E27FC236}">
                <a16:creationId xmlns:a16="http://schemas.microsoft.com/office/drawing/2014/main" id="{624BEDBE-1F22-EDA1-415D-699D9F5A9708}"/>
              </a:ext>
            </a:extLst>
          </p:cNvPr>
          <p:cNvSpPr/>
          <p:nvPr/>
        </p:nvSpPr>
        <p:spPr>
          <a:xfrm rot="5400000">
            <a:off x="5958874" y="4067925"/>
            <a:ext cx="1060704" cy="260667"/>
          </a:xfrm>
          <a:prstGeom prst="triangle">
            <a:avLst/>
          </a:prstGeom>
          <a:solidFill>
            <a:srgbClr val="D8D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テキスト ボックス 55">
            <a:extLst>
              <a:ext uri="{FF2B5EF4-FFF2-40B4-BE49-F238E27FC236}">
                <a16:creationId xmlns:a16="http://schemas.microsoft.com/office/drawing/2014/main" id="{AFFE6486-BE2E-2DE8-5FB5-122A62415CAC}"/>
              </a:ext>
            </a:extLst>
          </p:cNvPr>
          <p:cNvSpPr txBox="1"/>
          <p:nvPr/>
        </p:nvSpPr>
        <p:spPr>
          <a:xfrm>
            <a:off x="7056276" y="1738885"/>
            <a:ext cx="1338828" cy="369332"/>
          </a:xfrm>
          <a:prstGeom prst="rect">
            <a:avLst/>
          </a:prstGeom>
          <a:noFill/>
        </p:spPr>
        <p:txBody>
          <a:bodyPr wrap="none" rtlCol="0">
            <a:spAutoFit/>
          </a:bodyPr>
          <a:lstStyle/>
          <a:p>
            <a:pPr algn="ctr"/>
            <a:r>
              <a:rPr kumimoji="1" lang="ja-JP" altLang="en-US" b="1" dirty="0">
                <a:solidFill>
                  <a:schemeClr val="accent6"/>
                </a:solidFill>
              </a:rPr>
              <a:t>導入事業者</a:t>
            </a:r>
          </a:p>
        </p:txBody>
      </p:sp>
      <p:sp>
        <p:nvSpPr>
          <p:cNvPr id="57" name="テキスト ボックス 56">
            <a:extLst>
              <a:ext uri="{FF2B5EF4-FFF2-40B4-BE49-F238E27FC236}">
                <a16:creationId xmlns:a16="http://schemas.microsoft.com/office/drawing/2014/main" id="{9A8B0CB8-A1DD-0853-9866-C88A714522DE}"/>
              </a:ext>
            </a:extLst>
          </p:cNvPr>
          <p:cNvSpPr txBox="1"/>
          <p:nvPr/>
        </p:nvSpPr>
        <p:spPr>
          <a:xfrm>
            <a:off x="6940862" y="3479248"/>
            <a:ext cx="1569660" cy="369332"/>
          </a:xfrm>
          <a:prstGeom prst="rect">
            <a:avLst/>
          </a:prstGeom>
          <a:noFill/>
        </p:spPr>
        <p:txBody>
          <a:bodyPr wrap="none" rtlCol="0">
            <a:spAutoFit/>
          </a:bodyPr>
          <a:lstStyle/>
          <a:p>
            <a:pPr algn="ctr"/>
            <a:r>
              <a:rPr kumimoji="1" lang="ja-JP" altLang="en-US" b="1" dirty="0">
                <a:solidFill>
                  <a:schemeClr val="accent6"/>
                </a:solidFill>
              </a:rPr>
              <a:t>利用ユーザー</a:t>
            </a:r>
          </a:p>
        </p:txBody>
      </p:sp>
      <p:sp>
        <p:nvSpPr>
          <p:cNvPr id="58" name="正方形/長方形 57">
            <a:extLst>
              <a:ext uri="{FF2B5EF4-FFF2-40B4-BE49-F238E27FC236}">
                <a16:creationId xmlns:a16="http://schemas.microsoft.com/office/drawing/2014/main" id="{B8ECD0CE-A03F-0B8B-B297-B6DEE32721C8}"/>
              </a:ext>
            </a:extLst>
          </p:cNvPr>
          <p:cNvSpPr/>
          <p:nvPr/>
        </p:nvSpPr>
        <p:spPr>
          <a:xfrm>
            <a:off x="6795805" y="2117737"/>
            <a:ext cx="2036080" cy="369332"/>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600" dirty="0"/>
              <a:t>導入品質の向上</a:t>
            </a:r>
          </a:p>
        </p:txBody>
      </p:sp>
      <p:sp>
        <p:nvSpPr>
          <p:cNvPr id="59" name="正方形/長方形 58">
            <a:extLst>
              <a:ext uri="{FF2B5EF4-FFF2-40B4-BE49-F238E27FC236}">
                <a16:creationId xmlns:a16="http://schemas.microsoft.com/office/drawing/2014/main" id="{D1DD2549-7AF1-2D6F-9290-9E40A6FE6641}"/>
              </a:ext>
            </a:extLst>
          </p:cNvPr>
          <p:cNvSpPr/>
          <p:nvPr/>
        </p:nvSpPr>
        <p:spPr>
          <a:xfrm>
            <a:off x="6811184" y="2613770"/>
            <a:ext cx="2036080" cy="369332"/>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600" dirty="0"/>
              <a:t>導入期間・工数削減</a:t>
            </a:r>
          </a:p>
        </p:txBody>
      </p:sp>
      <p:sp>
        <p:nvSpPr>
          <p:cNvPr id="60" name="正方形/長方形 59">
            <a:extLst>
              <a:ext uri="{FF2B5EF4-FFF2-40B4-BE49-F238E27FC236}">
                <a16:creationId xmlns:a16="http://schemas.microsoft.com/office/drawing/2014/main" id="{D3917F34-3D72-97E3-BBF3-53E2D7F1FBDD}"/>
              </a:ext>
            </a:extLst>
          </p:cNvPr>
          <p:cNvSpPr/>
          <p:nvPr/>
        </p:nvSpPr>
        <p:spPr>
          <a:xfrm>
            <a:off x="6795805" y="3856543"/>
            <a:ext cx="2036080" cy="369332"/>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ja-JP" altLang="en-US" sz="1600" dirty="0"/>
              <a:t>業務標準化の推進</a:t>
            </a:r>
            <a:endParaRPr kumimoji="1" lang="ja-JP" altLang="en-US" sz="1600" dirty="0"/>
          </a:p>
        </p:txBody>
      </p:sp>
      <p:sp>
        <p:nvSpPr>
          <p:cNvPr id="61" name="正方形/長方形 60">
            <a:extLst>
              <a:ext uri="{FF2B5EF4-FFF2-40B4-BE49-F238E27FC236}">
                <a16:creationId xmlns:a16="http://schemas.microsoft.com/office/drawing/2014/main" id="{A37D47F3-16EE-65C3-4D1A-F2E31F36CEDE}"/>
              </a:ext>
            </a:extLst>
          </p:cNvPr>
          <p:cNvSpPr/>
          <p:nvPr/>
        </p:nvSpPr>
        <p:spPr>
          <a:xfrm>
            <a:off x="6811184" y="4352576"/>
            <a:ext cx="2036080" cy="369332"/>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600" dirty="0"/>
              <a:t>属人化防止</a:t>
            </a:r>
          </a:p>
        </p:txBody>
      </p:sp>
      <p:sp>
        <p:nvSpPr>
          <p:cNvPr id="53" name="正方形/長方形 52">
            <a:extLst>
              <a:ext uri="{FF2B5EF4-FFF2-40B4-BE49-F238E27FC236}">
                <a16:creationId xmlns:a16="http://schemas.microsoft.com/office/drawing/2014/main" id="{3EB214F4-FB9A-DF05-E778-5792EA102BAB}"/>
              </a:ext>
            </a:extLst>
          </p:cNvPr>
          <p:cNvSpPr/>
          <p:nvPr/>
        </p:nvSpPr>
        <p:spPr>
          <a:xfrm>
            <a:off x="3140456" y="4090864"/>
            <a:ext cx="1267171" cy="509472"/>
          </a:xfrm>
          <a:prstGeom prst="rect">
            <a:avLst/>
          </a:prstGeom>
          <a:solidFill>
            <a:srgbClr val="37A1A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800" b="1" dirty="0"/>
              <a:t>業務フローから</a:t>
            </a:r>
            <a:endParaRPr kumimoji="1" lang="en-US" altLang="ja-JP" sz="800" b="1" dirty="0"/>
          </a:p>
          <a:p>
            <a:pPr algn="ctr"/>
            <a:r>
              <a:rPr lang="en-US" altLang="ja-JP" sz="800" b="1" dirty="0" err="1"/>
              <a:t>SuperStream</a:t>
            </a:r>
            <a:r>
              <a:rPr lang="en-US" altLang="ja-JP" sz="800" b="1" dirty="0"/>
              <a:t>-NX</a:t>
            </a:r>
            <a:r>
              <a:rPr lang="ja-JP" altLang="en-US" sz="800" b="1" dirty="0"/>
              <a:t>の</a:t>
            </a:r>
            <a:endParaRPr lang="en-US" altLang="ja-JP" sz="800" b="1" dirty="0"/>
          </a:p>
          <a:p>
            <a:pPr algn="ctr"/>
            <a:r>
              <a:rPr lang="ja-JP" altLang="en-US" sz="800" b="1" dirty="0"/>
              <a:t>該当画面を起動可能</a:t>
            </a:r>
            <a:endParaRPr lang="en-US" altLang="ja-JP" sz="800" b="1" dirty="0"/>
          </a:p>
        </p:txBody>
      </p:sp>
    </p:spTree>
    <p:extLst>
      <p:ext uri="{BB962C8B-B14F-4D97-AF65-F5344CB8AC3E}">
        <p14:creationId xmlns:p14="http://schemas.microsoft.com/office/powerpoint/2010/main" val="7838745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102</a:t>
            </a:fld>
            <a:endParaRPr kumimoji="1" lang="ja-JP" altLang="en-US" dirty="0"/>
          </a:p>
        </p:txBody>
      </p:sp>
      <p:sp>
        <p:nvSpPr>
          <p:cNvPr id="12" name="タイトル 11"/>
          <p:cNvSpPr>
            <a:spLocks noGrp="1"/>
          </p:cNvSpPr>
          <p:nvPr>
            <p:ph type="title"/>
          </p:nvPr>
        </p:nvSpPr>
        <p:spPr/>
        <p:txBody>
          <a:bodyPr/>
          <a:lstStyle/>
          <a:p>
            <a:r>
              <a:rPr lang="ja-JP" altLang="en-US" dirty="0"/>
              <a:t>その他</a:t>
            </a:r>
            <a:br>
              <a:rPr lang="ja-JP" altLang="en-US"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©Canon IT Solutions Inc.  All rights reserved.</a:t>
            </a:r>
            <a:endParaRPr lang="ja-JP" altLang="en-US" dirty="0"/>
          </a:p>
        </p:txBody>
      </p:sp>
      <p:sp>
        <p:nvSpPr>
          <p:cNvPr id="13" name="テキスト プレースホルダー 12"/>
          <p:cNvSpPr>
            <a:spLocks noGrp="1"/>
          </p:cNvSpPr>
          <p:nvPr>
            <p:ph type="body" sz="quarter" idx="16"/>
          </p:nvPr>
        </p:nvSpPr>
        <p:spPr>
          <a:xfrm>
            <a:off x="198000" y="576000"/>
            <a:ext cx="8820000" cy="324000"/>
          </a:xfrm>
        </p:spPr>
        <p:txBody>
          <a:bodyPr/>
          <a:lstStyle/>
          <a:p>
            <a:r>
              <a:rPr lang="en-US" altLang="ja-JP" dirty="0" err="1"/>
              <a:t>Navio</a:t>
            </a:r>
            <a:r>
              <a:rPr lang="ja-JP" altLang="en-US" dirty="0"/>
              <a:t>外貨支払機能 </a:t>
            </a:r>
            <a:r>
              <a:rPr lang="en-US" altLang="ja-JP" dirty="0"/>
              <a:t>For </a:t>
            </a:r>
            <a:r>
              <a:rPr lang="en-US" altLang="ja-JP" dirty="0" err="1"/>
              <a:t>SuperStream</a:t>
            </a:r>
            <a:r>
              <a:rPr lang="en-US" altLang="ja-JP" dirty="0"/>
              <a:t>-NX –FP(</a:t>
            </a:r>
            <a:r>
              <a:rPr lang="en-US" altLang="ja-JP" dirty="0" err="1"/>
              <a:t>ForeignPayment</a:t>
            </a:r>
            <a:r>
              <a:rPr lang="en-US" altLang="ja-JP" dirty="0"/>
              <a:t>)– </a:t>
            </a:r>
            <a:r>
              <a:rPr lang="ja-JP" altLang="en-US" dirty="0"/>
              <a:t>とは</a:t>
            </a:r>
            <a:endParaRPr kumimoji="1" lang="ja-JP" altLang="en-US" dirty="0"/>
          </a:p>
        </p:txBody>
      </p:sp>
      <p:sp>
        <p:nvSpPr>
          <p:cNvPr id="14" name="テキスト プレースホルダー 13"/>
          <p:cNvSpPr>
            <a:spLocks noGrp="1"/>
          </p:cNvSpPr>
          <p:nvPr>
            <p:ph type="body" sz="quarter" idx="17"/>
          </p:nvPr>
        </p:nvSpPr>
        <p:spPr>
          <a:xfrm>
            <a:off x="359729" y="864000"/>
            <a:ext cx="8640000" cy="280800"/>
          </a:xfrm>
        </p:spPr>
        <p:txBody>
          <a:bodyPr/>
          <a:lstStyle/>
          <a:p>
            <a:r>
              <a:rPr lang="ja-JP" altLang="en-US" dirty="0"/>
              <a:t>支払処理フロー</a:t>
            </a:r>
            <a:endParaRPr kumimoji="1" lang="ja-JP" altLang="en-US" dirty="0"/>
          </a:p>
        </p:txBody>
      </p:sp>
      <p:sp>
        <p:nvSpPr>
          <p:cNvPr id="18" name="正方形/長方形 17"/>
          <p:cNvSpPr/>
          <p:nvPr/>
        </p:nvSpPr>
        <p:spPr bwMode="auto">
          <a:xfrm>
            <a:off x="341923" y="1557632"/>
            <a:ext cx="8550077" cy="3374368"/>
          </a:xfrm>
          <a:prstGeom prst="rect">
            <a:avLst/>
          </a:prstGeom>
          <a:noFill/>
          <a:ln w="9525"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1000" b="0" i="0" u="none" strike="noStrike" cap="none" normalizeH="0" baseline="0">
              <a:ln>
                <a:noFill/>
              </a:ln>
              <a:solidFill>
                <a:schemeClr val="bg1"/>
              </a:solidFill>
              <a:effectLst/>
              <a:latin typeface="+mn-ea"/>
            </a:endParaRPr>
          </a:p>
        </p:txBody>
      </p:sp>
      <p:pic>
        <p:nvPicPr>
          <p:cNvPr id="19" name="Picture 95" descr="サービス｜ファミリーマート"/>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596" y="2067694"/>
            <a:ext cx="185737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5" descr="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1709" y="915566"/>
            <a:ext cx="16287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曲折矢印 20"/>
          <p:cNvSpPr/>
          <p:nvPr/>
        </p:nvSpPr>
        <p:spPr bwMode="auto">
          <a:xfrm rot="16200000">
            <a:off x="4308766" y="3816399"/>
            <a:ext cx="947738" cy="623888"/>
          </a:xfrm>
          <a:prstGeom prst="bentArrow">
            <a:avLst>
              <a:gd name="adj1" fmla="val 19520"/>
              <a:gd name="adj2" fmla="val 30260"/>
              <a:gd name="adj3" fmla="val 25000"/>
              <a:gd name="adj4" fmla="val 41215"/>
            </a:avLst>
          </a:prstGeom>
          <a:solidFill>
            <a:srgbClr val="4BB2FF"/>
          </a:solidFill>
          <a:ln w="19050" cap="flat" cmpd="sng" algn="ctr">
            <a:noFill/>
            <a:prstDash val="solid"/>
            <a:round/>
            <a:headEnd type="none" w="med" len="med"/>
            <a:tailEnd type="none" w="med" len="med"/>
          </a:ln>
          <a:effectLst/>
        </p:spPr>
        <p:txBody>
          <a:bodyPr/>
          <a:lstStyle/>
          <a:p>
            <a:pPr eaLnBrk="1" hangingPunct="1">
              <a:defRPr/>
            </a:pPr>
            <a:endParaRPr lang="ja-JP" altLang="en-US">
              <a:latin typeface="+mn-ea"/>
            </a:endParaRPr>
          </a:p>
        </p:txBody>
      </p:sp>
      <p:sp>
        <p:nvSpPr>
          <p:cNvPr id="22" name="屈折矢印 21"/>
          <p:cNvSpPr/>
          <p:nvPr/>
        </p:nvSpPr>
        <p:spPr bwMode="auto">
          <a:xfrm rot="10800000">
            <a:off x="4507864" y="2693679"/>
            <a:ext cx="713714" cy="682624"/>
          </a:xfrm>
          <a:prstGeom prst="bentUpArrow">
            <a:avLst>
              <a:gd name="adj1" fmla="val 22711"/>
              <a:gd name="adj2" fmla="val 18492"/>
              <a:gd name="adj3" fmla="val 15269"/>
            </a:avLst>
          </a:prstGeom>
          <a:solidFill>
            <a:srgbClr val="4BB2FF"/>
          </a:solidFill>
          <a:ln w="19050" cap="flat" cmpd="sng" algn="ctr">
            <a:noFill/>
            <a:prstDash val="solid"/>
            <a:round/>
            <a:headEnd type="none" w="med" len="med"/>
            <a:tailEnd type="none" w="med" len="med"/>
          </a:ln>
          <a:effectLst/>
        </p:spPr>
        <p:txBody>
          <a:bodyPr/>
          <a:lstStyle/>
          <a:p>
            <a:pPr eaLnBrk="1" hangingPunct="1">
              <a:defRPr/>
            </a:pPr>
            <a:endParaRPr lang="ja-JP" altLang="en-US">
              <a:latin typeface="+mn-ea"/>
            </a:endParaRPr>
          </a:p>
        </p:txBody>
      </p:sp>
      <p:sp>
        <p:nvSpPr>
          <p:cNvPr id="23" name="角丸四角形 22"/>
          <p:cNvSpPr/>
          <p:nvPr/>
        </p:nvSpPr>
        <p:spPr bwMode="auto">
          <a:xfrm>
            <a:off x="4272253" y="3398529"/>
            <a:ext cx="4714602" cy="325436"/>
          </a:xfrm>
          <a:prstGeom prst="roundRect">
            <a:avLst/>
          </a:prstGeom>
          <a:no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eaLnBrk="1" hangingPunct="1">
              <a:defRPr/>
            </a:pPr>
            <a:r>
              <a:rPr lang="ja-JP" altLang="en-US" sz="1200" dirty="0">
                <a:solidFill>
                  <a:schemeClr val="tx1"/>
                </a:solidFill>
                <a:latin typeface="+mn-ea"/>
              </a:rPr>
              <a:t>②支払指定・・・　支払口座</a:t>
            </a:r>
            <a:r>
              <a:rPr lang="en-US" altLang="ja-JP" sz="1200" dirty="0">
                <a:solidFill>
                  <a:schemeClr val="tx1"/>
                </a:solidFill>
                <a:latin typeface="+mn-ea"/>
              </a:rPr>
              <a:t>/</a:t>
            </a:r>
            <a:r>
              <a:rPr lang="ja-JP" altLang="en-US" sz="1200" dirty="0">
                <a:solidFill>
                  <a:schemeClr val="tx1"/>
                </a:solidFill>
                <a:latin typeface="+mn-ea"/>
              </a:rPr>
              <a:t>予約指定</a:t>
            </a:r>
            <a:r>
              <a:rPr lang="en-US" altLang="ja-JP" sz="1200" dirty="0">
                <a:solidFill>
                  <a:schemeClr val="tx1"/>
                </a:solidFill>
                <a:latin typeface="+mn-ea"/>
              </a:rPr>
              <a:t>/</a:t>
            </a:r>
            <a:r>
              <a:rPr lang="ja-JP" altLang="en-US" sz="1200" dirty="0">
                <a:solidFill>
                  <a:schemeClr val="tx1"/>
                </a:solidFill>
                <a:latin typeface="+mn-ea"/>
              </a:rPr>
              <a:t>個別指定</a:t>
            </a:r>
            <a:r>
              <a:rPr lang="en-US" altLang="ja-JP" sz="1200" dirty="0">
                <a:solidFill>
                  <a:schemeClr val="tx1"/>
                </a:solidFill>
                <a:latin typeface="+mn-ea"/>
              </a:rPr>
              <a:t>(</a:t>
            </a:r>
            <a:r>
              <a:rPr lang="ja-JP" altLang="en-US" sz="1200" dirty="0">
                <a:solidFill>
                  <a:schemeClr val="tx1"/>
                </a:solidFill>
                <a:latin typeface="+mn-ea"/>
              </a:rPr>
              <a:t>セット）</a:t>
            </a:r>
          </a:p>
        </p:txBody>
      </p:sp>
      <p:sp>
        <p:nvSpPr>
          <p:cNvPr id="24" name="角丸四角形 23"/>
          <p:cNvSpPr/>
          <p:nvPr/>
        </p:nvSpPr>
        <p:spPr bwMode="auto">
          <a:xfrm>
            <a:off x="1602017" y="3446153"/>
            <a:ext cx="1225550" cy="255587"/>
          </a:xfrm>
          <a:prstGeom prst="roundRect">
            <a:avLst/>
          </a:prstGeom>
          <a:solidFill>
            <a:schemeClr val="bg1"/>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eaLnBrk="1" hangingPunct="1">
              <a:defRPr/>
            </a:pPr>
            <a:r>
              <a:rPr lang="ja-JP" altLang="en-US" sz="1200" dirty="0">
                <a:solidFill>
                  <a:schemeClr val="tx1"/>
                </a:solidFill>
                <a:latin typeface="+mn-ea"/>
              </a:rPr>
              <a:t>送金ﾃﾞｰﾀ作成</a:t>
            </a:r>
          </a:p>
        </p:txBody>
      </p:sp>
      <p:grpSp>
        <p:nvGrpSpPr>
          <p:cNvPr id="25" name="グループ化 14"/>
          <p:cNvGrpSpPr>
            <a:grpSpLocks/>
          </p:cNvGrpSpPr>
          <p:nvPr/>
        </p:nvGrpSpPr>
        <p:grpSpPr bwMode="auto">
          <a:xfrm rot="-2942811">
            <a:off x="1848935" y="2613968"/>
            <a:ext cx="463550" cy="706438"/>
            <a:chOff x="5937250" y="4489657"/>
            <a:chExt cx="266081" cy="182098"/>
          </a:xfrm>
        </p:grpSpPr>
        <p:cxnSp>
          <p:nvCxnSpPr>
            <p:cNvPr id="26" name="直線コネクタ 11"/>
            <p:cNvCxnSpPr>
              <a:cxnSpLocks noChangeShapeType="1"/>
            </p:cNvCxnSpPr>
            <p:nvPr/>
          </p:nvCxnSpPr>
          <p:spPr bwMode="auto">
            <a:xfrm flipV="1">
              <a:off x="5937250" y="4515029"/>
              <a:ext cx="146050" cy="156726"/>
            </a:xfrm>
            <a:prstGeom prst="line">
              <a:avLst/>
            </a:prstGeom>
            <a:noFill/>
            <a:ln w="19050" algn="ctr">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119"/>
            <p:cNvCxnSpPr>
              <a:cxnSpLocks noChangeShapeType="1"/>
            </p:cNvCxnSpPr>
            <p:nvPr/>
          </p:nvCxnSpPr>
          <p:spPr bwMode="auto">
            <a:xfrm flipV="1">
              <a:off x="6059488" y="4519995"/>
              <a:ext cx="23812" cy="129412"/>
            </a:xfrm>
            <a:prstGeom prst="line">
              <a:avLst/>
            </a:prstGeom>
            <a:noFill/>
            <a:ln w="19050" algn="ctr">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コネクタ 122"/>
            <p:cNvCxnSpPr>
              <a:cxnSpLocks noChangeShapeType="1"/>
            </p:cNvCxnSpPr>
            <p:nvPr/>
          </p:nvCxnSpPr>
          <p:spPr bwMode="auto">
            <a:xfrm flipV="1">
              <a:off x="6057281" y="4489657"/>
              <a:ext cx="146050" cy="156726"/>
            </a:xfrm>
            <a:prstGeom prst="line">
              <a:avLst/>
            </a:prstGeom>
            <a:noFill/>
            <a:ln w="19050" algn="ctr">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9" name="テキスト ボックス 155"/>
          <p:cNvSpPr txBox="1">
            <a:spLocks noChangeArrowheads="1"/>
          </p:cNvSpPr>
          <p:nvPr/>
        </p:nvSpPr>
        <p:spPr bwMode="auto">
          <a:xfrm>
            <a:off x="5108896" y="3648105"/>
            <a:ext cx="25320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000" dirty="0">
                <a:latin typeface="+mn-ea"/>
                <a:ea typeface="+mn-ea"/>
              </a:rPr>
              <a:t>（機能）・支払内訳設定</a:t>
            </a:r>
            <a:endParaRPr lang="en-US" altLang="ja-JP" sz="1000" dirty="0">
              <a:latin typeface="+mn-ea"/>
              <a:ea typeface="+mn-ea"/>
            </a:endParaRPr>
          </a:p>
          <a:p>
            <a:pPr>
              <a:spcBef>
                <a:spcPct val="0"/>
              </a:spcBef>
              <a:buFontTx/>
              <a:buNone/>
            </a:pPr>
            <a:r>
              <a:rPr lang="ja-JP" altLang="en-US" sz="1000" dirty="0">
                <a:latin typeface="+mn-ea"/>
                <a:ea typeface="+mn-ea"/>
              </a:rPr>
              <a:t>　　　　　　＊外貨口座</a:t>
            </a:r>
            <a:endParaRPr lang="en-US" altLang="ja-JP" sz="1000" dirty="0">
              <a:latin typeface="+mn-ea"/>
              <a:ea typeface="+mn-ea"/>
            </a:endParaRPr>
          </a:p>
          <a:p>
            <a:pPr>
              <a:spcBef>
                <a:spcPct val="0"/>
              </a:spcBef>
              <a:buFontTx/>
              <a:buNone/>
            </a:pPr>
            <a:r>
              <a:rPr lang="ja-JP" altLang="en-US" sz="1000" dirty="0">
                <a:latin typeface="+mn-ea"/>
                <a:ea typeface="+mn-ea"/>
              </a:rPr>
              <a:t>　　　　　　＊為替予約</a:t>
            </a:r>
            <a:endParaRPr lang="en-US" altLang="ja-JP" sz="1000" dirty="0">
              <a:latin typeface="+mn-ea"/>
              <a:ea typeface="+mn-ea"/>
            </a:endParaRPr>
          </a:p>
          <a:p>
            <a:pPr>
              <a:spcBef>
                <a:spcPct val="0"/>
              </a:spcBef>
              <a:buFontTx/>
              <a:buNone/>
            </a:pPr>
            <a:r>
              <a:rPr lang="ja-JP" altLang="en-US" sz="1000" dirty="0">
                <a:latin typeface="+mn-ea"/>
                <a:ea typeface="+mn-ea"/>
              </a:rPr>
              <a:t>　　　　　　＊スポット（実レート）</a:t>
            </a:r>
          </a:p>
        </p:txBody>
      </p:sp>
      <p:sp>
        <p:nvSpPr>
          <p:cNvPr id="30" name="角丸四角形 29"/>
          <p:cNvSpPr/>
          <p:nvPr/>
        </p:nvSpPr>
        <p:spPr bwMode="auto">
          <a:xfrm>
            <a:off x="5207291" y="2606365"/>
            <a:ext cx="2517775" cy="519113"/>
          </a:xfrm>
          <a:prstGeom prst="roundRect">
            <a:avLst/>
          </a:prstGeom>
          <a:no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eaLnBrk="1" hangingPunct="1">
              <a:defRPr/>
            </a:pPr>
            <a:r>
              <a:rPr lang="ja-JP" altLang="en-US" sz="1200" dirty="0">
                <a:solidFill>
                  <a:schemeClr val="tx1"/>
                </a:solidFill>
                <a:latin typeface="+mn-ea"/>
              </a:rPr>
              <a:t>①支払日変更</a:t>
            </a:r>
            <a:r>
              <a:rPr lang="en-US" altLang="ja-JP" sz="1200" dirty="0">
                <a:solidFill>
                  <a:schemeClr val="tx1"/>
                </a:solidFill>
                <a:latin typeface="+mn-ea"/>
              </a:rPr>
              <a:t>/</a:t>
            </a:r>
            <a:r>
              <a:rPr lang="ja-JP" altLang="en-US" sz="1200" dirty="0">
                <a:solidFill>
                  <a:schemeClr val="tx1"/>
                </a:solidFill>
                <a:latin typeface="+mn-ea"/>
              </a:rPr>
              <a:t>合算等</a:t>
            </a:r>
          </a:p>
        </p:txBody>
      </p:sp>
      <p:sp>
        <p:nvSpPr>
          <p:cNvPr id="31" name="下矢印 26"/>
          <p:cNvSpPr>
            <a:spLocks noChangeArrowheads="1"/>
          </p:cNvSpPr>
          <p:nvPr/>
        </p:nvSpPr>
        <p:spPr bwMode="auto">
          <a:xfrm rot="5400000">
            <a:off x="3489378" y="2844667"/>
            <a:ext cx="246062" cy="1487134"/>
          </a:xfrm>
          <a:prstGeom prst="downArrow">
            <a:avLst>
              <a:gd name="adj1" fmla="val 50000"/>
              <a:gd name="adj2" fmla="val 50070"/>
            </a:avLst>
          </a:prstGeom>
          <a:solidFill>
            <a:srgbClr val="4BB2FF"/>
          </a:solidFill>
          <a:ln>
            <a:noFill/>
          </a:ln>
          <a:effec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mn-ea"/>
              <a:ea typeface="+mn-ea"/>
            </a:endParaRPr>
          </a:p>
        </p:txBody>
      </p:sp>
      <p:cxnSp>
        <p:nvCxnSpPr>
          <p:cNvPr id="32" name="直線矢印コネクタ 94"/>
          <p:cNvCxnSpPr>
            <a:cxnSpLocks noChangeShapeType="1"/>
          </p:cNvCxnSpPr>
          <p:nvPr/>
        </p:nvCxnSpPr>
        <p:spPr bwMode="auto">
          <a:xfrm flipV="1">
            <a:off x="3671900" y="3123890"/>
            <a:ext cx="0" cy="238125"/>
          </a:xfrm>
          <a:prstGeom prst="straightConnector1">
            <a:avLst/>
          </a:prstGeom>
          <a:noFill/>
          <a:ln w="19050" algn="ctr">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テキスト ボックス 155"/>
          <p:cNvSpPr txBox="1">
            <a:spLocks noChangeArrowheads="1"/>
          </p:cNvSpPr>
          <p:nvPr/>
        </p:nvSpPr>
        <p:spPr bwMode="auto">
          <a:xfrm>
            <a:off x="6192919" y="4546602"/>
            <a:ext cx="19800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000" dirty="0">
                <a:latin typeface="+mn-ea"/>
                <a:ea typeface="+mn-ea"/>
              </a:rPr>
              <a:t>（機能）・予約Ｎｏ別引当管理</a:t>
            </a:r>
            <a:endParaRPr lang="en-US" altLang="ja-JP" sz="1000" dirty="0">
              <a:latin typeface="+mn-ea"/>
              <a:ea typeface="+mn-ea"/>
            </a:endParaRPr>
          </a:p>
        </p:txBody>
      </p:sp>
      <p:sp>
        <p:nvSpPr>
          <p:cNvPr id="34" name="フローチャート: 複数書類 4301"/>
          <p:cNvSpPr>
            <a:spLocks noChangeArrowheads="1"/>
          </p:cNvSpPr>
          <p:nvPr/>
        </p:nvSpPr>
        <p:spPr bwMode="auto">
          <a:xfrm>
            <a:off x="2976854" y="3759882"/>
            <a:ext cx="542925" cy="355600"/>
          </a:xfrm>
          <a:prstGeom prst="flowChartMultidocument">
            <a:avLst/>
          </a:prstGeom>
          <a:solidFill>
            <a:schemeClr val="bg1"/>
          </a:solidFill>
          <a:ln w="6350" algn="ctr">
            <a:solidFill>
              <a:schemeClr val="tx1"/>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mn-ea"/>
              <a:ea typeface="+mn-ea"/>
            </a:endParaRPr>
          </a:p>
        </p:txBody>
      </p:sp>
      <p:sp>
        <p:nvSpPr>
          <p:cNvPr id="35" name="テキスト ボックス 4302"/>
          <p:cNvSpPr txBox="1">
            <a:spLocks noChangeArrowheads="1"/>
          </p:cNvSpPr>
          <p:nvPr/>
        </p:nvSpPr>
        <p:spPr bwMode="auto">
          <a:xfrm>
            <a:off x="2900654" y="4112666"/>
            <a:ext cx="17235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000" dirty="0">
                <a:latin typeface="+mn-ea"/>
                <a:ea typeface="+mn-ea"/>
              </a:rPr>
              <a:t>・各種帳票</a:t>
            </a:r>
            <a:endParaRPr lang="en-US" altLang="ja-JP" sz="1000" dirty="0">
              <a:latin typeface="+mn-ea"/>
              <a:ea typeface="+mn-ea"/>
            </a:endParaRPr>
          </a:p>
          <a:p>
            <a:pPr>
              <a:spcBef>
                <a:spcPct val="0"/>
              </a:spcBef>
              <a:buFontTx/>
              <a:buNone/>
            </a:pPr>
            <a:r>
              <a:rPr lang="ja-JP" altLang="en-US" sz="1000" dirty="0">
                <a:latin typeface="+mn-ea"/>
                <a:ea typeface="+mn-ea"/>
              </a:rPr>
              <a:t>　　　　＊状態確認表</a:t>
            </a:r>
            <a:endParaRPr lang="en-US" altLang="ja-JP" sz="1000" dirty="0">
              <a:latin typeface="+mn-ea"/>
              <a:ea typeface="+mn-ea"/>
            </a:endParaRPr>
          </a:p>
          <a:p>
            <a:pPr>
              <a:spcBef>
                <a:spcPct val="0"/>
              </a:spcBef>
              <a:buFontTx/>
              <a:buNone/>
            </a:pPr>
            <a:r>
              <a:rPr lang="ja-JP" altLang="en-US" sz="1000" dirty="0">
                <a:latin typeface="+mn-ea"/>
                <a:ea typeface="+mn-ea"/>
              </a:rPr>
              <a:t>　　　　＊明細一覧</a:t>
            </a:r>
            <a:endParaRPr lang="en-US" altLang="ja-JP" sz="1000" dirty="0">
              <a:latin typeface="+mn-ea"/>
              <a:ea typeface="+mn-ea"/>
            </a:endParaRPr>
          </a:p>
          <a:p>
            <a:pPr>
              <a:spcBef>
                <a:spcPct val="0"/>
              </a:spcBef>
              <a:buFontTx/>
              <a:buNone/>
            </a:pPr>
            <a:r>
              <a:rPr lang="ja-JP" altLang="en-US" sz="1000" dirty="0">
                <a:latin typeface="+mn-ea"/>
                <a:ea typeface="+mn-ea"/>
              </a:rPr>
              <a:t>　　　　＊仕訳帳　　など</a:t>
            </a:r>
          </a:p>
        </p:txBody>
      </p:sp>
      <p:sp>
        <p:nvSpPr>
          <p:cNvPr id="36" name="角丸四角形 35"/>
          <p:cNvSpPr/>
          <p:nvPr/>
        </p:nvSpPr>
        <p:spPr bwMode="auto">
          <a:xfrm>
            <a:off x="3395892" y="3393765"/>
            <a:ext cx="542925" cy="309563"/>
          </a:xfrm>
          <a:prstGeom prst="roundRect">
            <a:avLst/>
          </a:prstGeom>
          <a:solidFill>
            <a:schemeClr val="bg1"/>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eaLnBrk="1" hangingPunct="1">
              <a:defRPr/>
            </a:pPr>
            <a:r>
              <a:rPr lang="ja-JP" altLang="en-US" sz="1200" dirty="0">
                <a:solidFill>
                  <a:schemeClr val="tx1"/>
                </a:solidFill>
                <a:latin typeface="+mn-ea"/>
              </a:rPr>
              <a:t>承認</a:t>
            </a:r>
          </a:p>
        </p:txBody>
      </p:sp>
      <p:sp>
        <p:nvSpPr>
          <p:cNvPr id="37" name="下矢印 26"/>
          <p:cNvSpPr>
            <a:spLocks noChangeArrowheads="1"/>
          </p:cNvSpPr>
          <p:nvPr/>
        </p:nvSpPr>
        <p:spPr bwMode="auto">
          <a:xfrm rot="10800000">
            <a:off x="3559463" y="1374992"/>
            <a:ext cx="254997" cy="1448861"/>
          </a:xfrm>
          <a:prstGeom prst="downArrow">
            <a:avLst>
              <a:gd name="adj1" fmla="val 50000"/>
              <a:gd name="adj2" fmla="val 50022"/>
            </a:avLst>
          </a:prstGeom>
          <a:solidFill>
            <a:srgbClr val="4BB2FF"/>
          </a:solidFill>
          <a:ln>
            <a:noFill/>
          </a:ln>
          <a:effec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mn-ea"/>
              <a:ea typeface="+mn-ea"/>
            </a:endParaRPr>
          </a:p>
        </p:txBody>
      </p:sp>
      <p:sp>
        <p:nvSpPr>
          <p:cNvPr id="38" name="下矢印 26"/>
          <p:cNvSpPr>
            <a:spLocks noChangeArrowheads="1"/>
          </p:cNvSpPr>
          <p:nvPr/>
        </p:nvSpPr>
        <p:spPr bwMode="auto">
          <a:xfrm>
            <a:off x="5738434" y="1383618"/>
            <a:ext cx="284708" cy="1257314"/>
          </a:xfrm>
          <a:prstGeom prst="downArrow">
            <a:avLst>
              <a:gd name="adj1" fmla="val 50000"/>
              <a:gd name="adj2" fmla="val 49940"/>
            </a:avLst>
          </a:prstGeom>
          <a:solidFill>
            <a:srgbClr val="4BB2FF"/>
          </a:solidFill>
          <a:ln>
            <a:noFill/>
          </a:ln>
          <a:effec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mn-ea"/>
              <a:ea typeface="+mn-ea"/>
            </a:endParaRPr>
          </a:p>
        </p:txBody>
      </p:sp>
      <p:sp>
        <p:nvSpPr>
          <p:cNvPr id="39" name="角丸四角形 38"/>
          <p:cNvSpPr/>
          <p:nvPr/>
        </p:nvSpPr>
        <p:spPr bwMode="auto">
          <a:xfrm>
            <a:off x="4992979" y="2039628"/>
            <a:ext cx="1949450" cy="315912"/>
          </a:xfrm>
          <a:prstGeom prst="roundRect">
            <a:avLst/>
          </a:prstGeom>
          <a:gradFill>
            <a:gsLst>
              <a:gs pos="0">
                <a:schemeClr val="bg1"/>
              </a:gs>
              <a:gs pos="71000">
                <a:schemeClr val="accent5"/>
              </a:gs>
              <a:gs pos="86000">
                <a:schemeClr val="tx2">
                  <a:lumMod val="40000"/>
                  <a:lumOff val="60000"/>
                </a:schemeClr>
              </a:gs>
            </a:gsLst>
          </a:gra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eaLnBrk="1" hangingPunct="1">
              <a:defRPr/>
            </a:pPr>
            <a:r>
              <a:rPr lang="ja-JP" altLang="en-US" sz="1200" dirty="0">
                <a:solidFill>
                  <a:schemeClr val="tx1"/>
                </a:solidFill>
                <a:latin typeface="+mn-ea"/>
              </a:rPr>
              <a:t>外貨支払確定ﾃﾞｰﾀ取得</a:t>
            </a:r>
          </a:p>
        </p:txBody>
      </p:sp>
      <p:sp>
        <p:nvSpPr>
          <p:cNvPr id="40" name="角丸四角形 39"/>
          <p:cNvSpPr/>
          <p:nvPr/>
        </p:nvSpPr>
        <p:spPr bwMode="auto">
          <a:xfrm>
            <a:off x="3268954" y="2823853"/>
            <a:ext cx="877887" cy="246062"/>
          </a:xfrm>
          <a:prstGeom prst="roundRect">
            <a:avLst/>
          </a:prstGeom>
          <a:solidFill>
            <a:schemeClr val="bg1"/>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eaLnBrk="1" hangingPunct="1">
              <a:defRPr/>
            </a:pPr>
            <a:r>
              <a:rPr lang="ja-JP" altLang="en-US" sz="1200" dirty="0">
                <a:solidFill>
                  <a:schemeClr val="tx1"/>
                </a:solidFill>
                <a:latin typeface="+mn-ea"/>
              </a:rPr>
              <a:t>支払確定</a:t>
            </a:r>
          </a:p>
        </p:txBody>
      </p:sp>
      <p:sp>
        <p:nvSpPr>
          <p:cNvPr id="41" name="角丸四角形 40"/>
          <p:cNvSpPr/>
          <p:nvPr/>
        </p:nvSpPr>
        <p:spPr bwMode="auto">
          <a:xfrm>
            <a:off x="3248316" y="2031690"/>
            <a:ext cx="930275" cy="266700"/>
          </a:xfrm>
          <a:prstGeom prst="roundRect">
            <a:avLst/>
          </a:prstGeom>
          <a:solidFill>
            <a:schemeClr val="bg1"/>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eaLnBrk="1" hangingPunct="1">
              <a:defRPr/>
            </a:pPr>
            <a:r>
              <a:rPr lang="ja-JP" altLang="en-US" sz="1200" dirty="0">
                <a:solidFill>
                  <a:schemeClr val="tx1"/>
                </a:solidFill>
                <a:latin typeface="+mn-ea"/>
              </a:rPr>
              <a:t>仕訳作成</a:t>
            </a:r>
          </a:p>
        </p:txBody>
      </p:sp>
      <p:pic>
        <p:nvPicPr>
          <p:cNvPr id="42" name="Picture 97" descr="G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7351" y="924404"/>
            <a:ext cx="1560513"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テキスト ボックス 4302"/>
          <p:cNvSpPr txBox="1">
            <a:spLocks noChangeArrowheads="1"/>
          </p:cNvSpPr>
          <p:nvPr/>
        </p:nvSpPr>
        <p:spPr bwMode="auto">
          <a:xfrm>
            <a:off x="3637104" y="2403165"/>
            <a:ext cx="17075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000" dirty="0">
                <a:latin typeface="+mn-ea"/>
                <a:ea typeface="+mn-ea"/>
              </a:rPr>
              <a:t>・支払仕訳　</a:t>
            </a:r>
            <a:r>
              <a:rPr lang="en-US" altLang="ja-JP" sz="1000" dirty="0">
                <a:latin typeface="+mn-ea"/>
                <a:ea typeface="+mn-ea"/>
              </a:rPr>
              <a:t>(</a:t>
            </a:r>
            <a:r>
              <a:rPr lang="ja-JP" altLang="en-US" sz="1000" dirty="0">
                <a:latin typeface="+mn-ea"/>
                <a:ea typeface="+mn-ea"/>
              </a:rPr>
              <a:t>為替差損益</a:t>
            </a:r>
            <a:r>
              <a:rPr lang="en-US" altLang="ja-JP" sz="1000" dirty="0">
                <a:latin typeface="+mn-ea"/>
                <a:ea typeface="+mn-ea"/>
              </a:rPr>
              <a:t>)</a:t>
            </a:r>
            <a:endParaRPr lang="ja-JP" altLang="en-US" sz="1000" dirty="0">
              <a:latin typeface="+mn-ea"/>
              <a:ea typeface="+mn-ea"/>
            </a:endParaRPr>
          </a:p>
        </p:txBody>
      </p:sp>
      <p:sp>
        <p:nvSpPr>
          <p:cNvPr id="44" name="テキスト ボックス 3"/>
          <p:cNvSpPr txBox="1">
            <a:spLocks noChangeArrowheads="1"/>
          </p:cNvSpPr>
          <p:nvPr/>
        </p:nvSpPr>
        <p:spPr bwMode="auto">
          <a:xfrm>
            <a:off x="4473866" y="1563638"/>
            <a:ext cx="486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dirty="0">
                <a:latin typeface="+mn-ea"/>
                <a:ea typeface="+mn-ea"/>
              </a:rPr>
              <a:t>FP</a:t>
            </a:r>
            <a:endParaRPr lang="ja-JP" altLang="en-US" sz="1400" dirty="0">
              <a:latin typeface="+mn-ea"/>
              <a:ea typeface="+mn-ea"/>
            </a:endParaRPr>
          </a:p>
        </p:txBody>
      </p:sp>
      <p:grpSp>
        <p:nvGrpSpPr>
          <p:cNvPr id="45" name="グループ化 9"/>
          <p:cNvGrpSpPr>
            <a:grpSpLocks/>
          </p:cNvGrpSpPr>
          <p:nvPr/>
        </p:nvGrpSpPr>
        <p:grpSpPr bwMode="auto">
          <a:xfrm>
            <a:off x="259255" y="1297049"/>
            <a:ext cx="2078037" cy="493713"/>
            <a:chOff x="2619567" y="4128637"/>
            <a:chExt cx="2078037" cy="492809"/>
          </a:xfrm>
        </p:grpSpPr>
        <p:pic>
          <p:nvPicPr>
            <p:cNvPr id="46" name="Picture 95" descr="A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9567" y="4128637"/>
              <a:ext cx="2078037" cy="492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正方形/長方形 46"/>
            <p:cNvSpPr/>
            <p:nvPr/>
          </p:nvSpPr>
          <p:spPr>
            <a:xfrm>
              <a:off x="3449836" y="4141568"/>
              <a:ext cx="889668" cy="461665"/>
            </a:xfrm>
            <a:prstGeom prst="rect">
              <a:avLst/>
            </a:prstGeom>
            <a:solidFill>
              <a:schemeClr val="bg1"/>
            </a:solidFill>
          </p:spPr>
          <p:txBody>
            <a:bodyPr>
              <a:spAutoFit/>
            </a:bodyPr>
            <a:lstStyle/>
            <a:p>
              <a:pPr algn="ctr">
                <a:defRPr/>
              </a:pPr>
              <a:r>
                <a:rPr lang="en-US" altLang="ja-JP" sz="2400"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mn-ea"/>
                </a:rPr>
                <a:t>FP</a:t>
              </a:r>
              <a:endParaRPr lang="ja-JP" altLang="en-US" sz="2400"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mn-ea"/>
              </a:endParaRPr>
            </a:p>
          </p:txBody>
        </p:sp>
        <p:sp>
          <p:nvSpPr>
            <p:cNvPr id="48" name="正方形/長方形 47"/>
            <p:cNvSpPr/>
            <p:nvPr/>
          </p:nvSpPr>
          <p:spPr>
            <a:xfrm>
              <a:off x="3098281" y="4234854"/>
              <a:ext cx="889668" cy="307777"/>
            </a:xfrm>
            <a:prstGeom prst="rect">
              <a:avLst/>
            </a:prstGeom>
            <a:solidFill>
              <a:schemeClr val="bg1">
                <a:alpha val="0"/>
              </a:schemeClr>
            </a:solidFill>
          </p:spPr>
          <p:txBody>
            <a:bodyPr>
              <a:spAutoFit/>
            </a:bodyPr>
            <a:lstStyle/>
            <a:p>
              <a:pPr algn="ctr">
                <a:defRPr/>
              </a:pPr>
              <a:r>
                <a:rPr lang="ja-JP" altLang="en-US" sz="1400"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mn-ea"/>
                </a:rPr>
                <a:t>＄</a:t>
              </a:r>
            </a:p>
          </p:txBody>
        </p:sp>
      </p:grpSp>
      <p:sp>
        <p:nvSpPr>
          <p:cNvPr id="49" name="角丸四角形 48"/>
          <p:cNvSpPr/>
          <p:nvPr/>
        </p:nvSpPr>
        <p:spPr bwMode="auto">
          <a:xfrm>
            <a:off x="2900654" y="2052328"/>
            <a:ext cx="1617662" cy="306387"/>
          </a:xfrm>
          <a:prstGeom prst="roundRect">
            <a:avLst/>
          </a:prstGeom>
          <a:gradFill>
            <a:gsLst>
              <a:gs pos="0">
                <a:schemeClr val="bg1"/>
              </a:gs>
              <a:gs pos="71000">
                <a:schemeClr val="accent5"/>
              </a:gs>
              <a:gs pos="86000">
                <a:schemeClr val="tx2">
                  <a:lumMod val="40000"/>
                  <a:lumOff val="60000"/>
                </a:schemeClr>
              </a:gs>
            </a:gsLst>
          </a:gra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eaLnBrk="1" hangingPunct="1">
              <a:defRPr/>
            </a:pPr>
            <a:r>
              <a:rPr lang="ja-JP" altLang="en-US" sz="1200" dirty="0">
                <a:solidFill>
                  <a:schemeClr val="tx1"/>
                </a:solidFill>
                <a:latin typeface="+mn-ea"/>
              </a:rPr>
              <a:t>支払仕訳ﾃﾞｰﾀ作成</a:t>
            </a:r>
          </a:p>
        </p:txBody>
      </p:sp>
      <p:sp>
        <p:nvSpPr>
          <p:cNvPr id="50" name="角丸四角形 49"/>
          <p:cNvSpPr/>
          <p:nvPr/>
        </p:nvSpPr>
        <p:spPr bwMode="auto">
          <a:xfrm>
            <a:off x="863588" y="3442978"/>
            <a:ext cx="1935162" cy="284162"/>
          </a:xfrm>
          <a:prstGeom prst="roundRect">
            <a:avLst/>
          </a:prstGeom>
          <a:gradFill>
            <a:gsLst>
              <a:gs pos="0">
                <a:schemeClr val="bg1"/>
              </a:gs>
              <a:gs pos="71000">
                <a:schemeClr val="accent5"/>
              </a:gs>
              <a:gs pos="86000">
                <a:schemeClr val="tx2">
                  <a:lumMod val="40000"/>
                  <a:lumOff val="60000"/>
                </a:schemeClr>
              </a:gs>
            </a:gsLst>
          </a:gra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eaLnBrk="1" hangingPunct="1">
              <a:defRPr/>
            </a:pPr>
            <a:r>
              <a:rPr lang="ja-JP" altLang="en-US" sz="1200" dirty="0">
                <a:solidFill>
                  <a:schemeClr val="tx1"/>
                </a:solidFill>
                <a:latin typeface="+mn-ea"/>
              </a:rPr>
              <a:t>外国送金依頼データ作成</a:t>
            </a:r>
          </a:p>
        </p:txBody>
      </p:sp>
      <p:sp>
        <p:nvSpPr>
          <p:cNvPr id="51" name="Text Box 203"/>
          <p:cNvSpPr txBox="1">
            <a:spLocks noChangeArrowheads="1"/>
          </p:cNvSpPr>
          <p:nvPr/>
        </p:nvSpPr>
        <p:spPr bwMode="auto">
          <a:xfrm>
            <a:off x="1187624" y="2873003"/>
            <a:ext cx="1395413"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050" b="1" dirty="0">
                <a:solidFill>
                  <a:srgbClr val="FF0000"/>
                </a:solidFill>
                <a:latin typeface="+mn-ea"/>
                <a:ea typeface="+mn-ea"/>
              </a:rPr>
              <a:t>銀行送金システム</a:t>
            </a:r>
          </a:p>
        </p:txBody>
      </p:sp>
      <p:sp>
        <p:nvSpPr>
          <p:cNvPr id="52" name="角丸四角形 51"/>
          <p:cNvSpPr/>
          <p:nvPr/>
        </p:nvSpPr>
        <p:spPr bwMode="auto">
          <a:xfrm>
            <a:off x="4953291" y="4349799"/>
            <a:ext cx="1436688" cy="252413"/>
          </a:xfrm>
          <a:prstGeom prst="roundRect">
            <a:avLst/>
          </a:prstGeom>
          <a:gradFill>
            <a:gsLst>
              <a:gs pos="0">
                <a:schemeClr val="bg1"/>
              </a:gs>
              <a:gs pos="71000">
                <a:schemeClr val="accent5"/>
              </a:gs>
              <a:gs pos="86000">
                <a:schemeClr val="tx2">
                  <a:lumMod val="40000"/>
                  <a:lumOff val="60000"/>
                </a:schemeClr>
              </a:gs>
            </a:gsLst>
          </a:gra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eaLnBrk="1" hangingPunct="1">
              <a:defRPr/>
            </a:pPr>
            <a:r>
              <a:rPr lang="ja-JP" altLang="en-US" sz="1200" dirty="0">
                <a:solidFill>
                  <a:schemeClr val="tx1"/>
                </a:solidFill>
                <a:latin typeface="+mn-ea"/>
              </a:rPr>
              <a:t>予約状況管理</a:t>
            </a:r>
          </a:p>
        </p:txBody>
      </p:sp>
    </p:spTree>
    <p:extLst>
      <p:ext uri="{BB962C8B-B14F-4D97-AF65-F5344CB8AC3E}">
        <p14:creationId xmlns:p14="http://schemas.microsoft.com/office/powerpoint/2010/main" val="8729408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p:cNvGrpSpPr/>
          <p:nvPr/>
        </p:nvGrpSpPr>
        <p:grpSpPr>
          <a:xfrm>
            <a:off x="283212" y="1391188"/>
            <a:ext cx="5532160" cy="3160782"/>
            <a:chOff x="283212" y="1391188"/>
            <a:chExt cx="5532160" cy="3160782"/>
          </a:xfrm>
        </p:grpSpPr>
        <p:pic>
          <p:nvPicPr>
            <p:cNvPr id="29" name="図 28"/>
            <p:cNvPicPr>
              <a:picLocks noChangeAspect="1"/>
            </p:cNvPicPr>
            <p:nvPr/>
          </p:nvPicPr>
          <p:blipFill>
            <a:blip r:embed="rId3"/>
            <a:stretch>
              <a:fillRect/>
            </a:stretch>
          </p:blipFill>
          <p:spPr>
            <a:xfrm>
              <a:off x="283212" y="1391188"/>
              <a:ext cx="5532160" cy="3160782"/>
            </a:xfrm>
            <a:prstGeom prst="rect">
              <a:avLst/>
            </a:prstGeom>
          </p:spPr>
        </p:pic>
        <p:pic>
          <p:nvPicPr>
            <p:cNvPr id="30" name="図 29"/>
            <p:cNvPicPr>
              <a:picLocks noChangeAspect="1"/>
            </p:cNvPicPr>
            <p:nvPr/>
          </p:nvPicPr>
          <p:blipFill>
            <a:blip r:embed="rId4"/>
            <a:stretch>
              <a:fillRect/>
            </a:stretch>
          </p:blipFill>
          <p:spPr>
            <a:xfrm>
              <a:off x="503325" y="1413288"/>
              <a:ext cx="1657350" cy="84675"/>
            </a:xfrm>
            <a:prstGeom prst="rect">
              <a:avLst/>
            </a:prstGeom>
          </p:spPr>
        </p:pic>
      </p:gr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kumimoji="1" lang="ja-JP" altLang="en-US" dirty="0"/>
              <a:t>その他</a:t>
            </a:r>
          </a:p>
        </p:txBody>
      </p:sp>
      <p:sp>
        <p:nvSpPr>
          <p:cNvPr id="4" name="フッター プレースホルダー 3"/>
          <p:cNvSpPr>
            <a:spLocks noGrp="1"/>
          </p:cNvSpPr>
          <p:nvPr>
            <p:ph type="ftr" sz="quarter" idx="3"/>
          </p:nvPr>
        </p:nvSpPr>
        <p:spPr>
          <a:xfrm>
            <a:off x="268714" y="4986718"/>
            <a:ext cx="2160000" cy="135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a:xfrm>
            <a:off x="235324" y="576000"/>
            <a:ext cx="6120680" cy="324000"/>
          </a:xfrm>
        </p:spPr>
        <p:txBody>
          <a:bodyPr/>
          <a:lstStyle/>
          <a:p>
            <a:r>
              <a:rPr lang="ja-JP" altLang="en-US" dirty="0"/>
              <a:t>フィードバック機能</a:t>
            </a:r>
          </a:p>
          <a:p>
            <a:endParaRPr lang="ja-JP" altLang="en-US" dirty="0"/>
          </a:p>
          <a:p>
            <a:endParaRPr kumimoji="1" lang="ja-JP" altLang="en-US" dirty="0"/>
          </a:p>
        </p:txBody>
      </p:sp>
      <p:sp>
        <p:nvSpPr>
          <p:cNvPr id="6" name="テキスト プレースホルダー 5"/>
          <p:cNvSpPr>
            <a:spLocks noGrp="1"/>
          </p:cNvSpPr>
          <p:nvPr>
            <p:ph type="body" sz="quarter" idx="17"/>
          </p:nvPr>
        </p:nvSpPr>
        <p:spPr>
          <a:xfrm>
            <a:off x="359729" y="864000"/>
            <a:ext cx="8784271" cy="279306"/>
          </a:xfrm>
        </p:spPr>
        <p:txBody>
          <a:bodyPr/>
          <a:lstStyle/>
          <a:p>
            <a:r>
              <a:rPr lang="ja-JP" altLang="en-US" dirty="0"/>
              <a:t>利用中のお客様から、製品要望や評価を収集するフィードバック機能を搭載</a:t>
            </a:r>
            <a:endParaRPr lang="en-US" altLang="ja-JP" dirty="0"/>
          </a:p>
          <a:p>
            <a:r>
              <a:rPr lang="ja-JP" altLang="en-US" dirty="0"/>
              <a:t>収集した製品要望は統計情報としてユーザ会にて報告</a:t>
            </a:r>
          </a:p>
        </p:txBody>
      </p:sp>
      <p:sp>
        <p:nvSpPr>
          <p:cNvPr id="7" name="角丸四角形 6"/>
          <p:cNvSpPr/>
          <p:nvPr/>
        </p:nvSpPr>
        <p:spPr>
          <a:xfrm>
            <a:off x="5940152" y="1383618"/>
            <a:ext cx="2951848" cy="3132348"/>
          </a:xfrm>
          <a:prstGeom prst="roundRect">
            <a:avLst>
              <a:gd name="adj" fmla="val 8591"/>
            </a:avLst>
          </a:prstGeom>
          <a:solidFill>
            <a:schemeClr val="accent6">
              <a:alpha val="20000"/>
            </a:schemeClr>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solidFill>
                <a:prstClr val="white"/>
              </a:solidFill>
            </a:endParaRPr>
          </a:p>
        </p:txBody>
      </p:sp>
      <p:sp>
        <p:nvSpPr>
          <p:cNvPr id="9" name="角丸四角形 8"/>
          <p:cNvSpPr/>
          <p:nvPr/>
        </p:nvSpPr>
        <p:spPr>
          <a:xfrm>
            <a:off x="287524" y="4551970"/>
            <a:ext cx="7200476" cy="434748"/>
          </a:xfrm>
          <a:prstGeom prst="roundRect">
            <a:avLst>
              <a:gd name="adj" fmla="val 6638"/>
            </a:avLst>
          </a:prstGeom>
          <a:solidFill>
            <a:srgbClr val="F2F7FC"/>
          </a:solid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1400" b="1" dirty="0">
                <a:solidFill>
                  <a:srgbClr val="008CCF"/>
                </a:solidFill>
              </a:rPr>
              <a:t>　登録された製品要望は、サービス向上の目的に利用し製品改善に努めます</a:t>
            </a:r>
            <a:endParaRPr lang="en-US" altLang="ja-JP" sz="1400" b="1" dirty="0">
              <a:solidFill>
                <a:srgbClr val="008CCF"/>
              </a:solidFill>
            </a:endParaRPr>
          </a:p>
        </p:txBody>
      </p:sp>
      <p:sp>
        <p:nvSpPr>
          <p:cNvPr id="10" name="正方形/長方形 9"/>
          <p:cNvSpPr/>
          <p:nvPr/>
        </p:nvSpPr>
        <p:spPr>
          <a:xfrm>
            <a:off x="4393014" y="1455626"/>
            <a:ext cx="360040" cy="180020"/>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cxnSp>
        <p:nvCxnSpPr>
          <p:cNvPr id="11" name="直線コネクタ 10"/>
          <p:cNvCxnSpPr/>
          <p:nvPr/>
        </p:nvCxnSpPr>
        <p:spPr>
          <a:xfrm>
            <a:off x="4463988" y="1643216"/>
            <a:ext cx="1531404" cy="27647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4572000" y="1383618"/>
            <a:ext cx="1656184" cy="72008"/>
          </a:xfrm>
          <a:prstGeom prst="line">
            <a:avLst/>
          </a:prstGeom>
          <a:ln w="19050">
            <a:solidFill>
              <a:srgbClr val="FAC828"/>
            </a:solidFill>
          </a:ln>
        </p:spPr>
        <p:style>
          <a:lnRef idx="1">
            <a:schemeClr val="accent1"/>
          </a:lnRef>
          <a:fillRef idx="0">
            <a:schemeClr val="accent1"/>
          </a:fillRef>
          <a:effectRef idx="0">
            <a:schemeClr val="accent1"/>
          </a:effectRef>
          <a:fontRef idx="minor">
            <a:schemeClr val="tx1"/>
          </a:fontRef>
        </p:style>
      </p:cxnSp>
      <p:sp>
        <p:nvSpPr>
          <p:cNvPr id="13" name="角丸四角形 12"/>
          <p:cNvSpPr/>
          <p:nvPr/>
        </p:nvSpPr>
        <p:spPr>
          <a:xfrm>
            <a:off x="6120172" y="1491630"/>
            <a:ext cx="2700300" cy="432048"/>
          </a:xfrm>
          <a:prstGeom prst="roundRect">
            <a:avLst>
              <a:gd name="adj" fmla="val 23902"/>
            </a:avLst>
          </a:prstGeom>
          <a:solidFill>
            <a:srgbClr val="F2F7FC"/>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400" b="1">
                <a:solidFill>
                  <a:srgbClr val="008CCF"/>
                </a:solidFill>
              </a:rPr>
              <a:t>　　製品評価（いいね！）</a:t>
            </a:r>
          </a:p>
        </p:txBody>
      </p:sp>
      <p:pic>
        <p:nvPicPr>
          <p:cNvPr id="14" name="Picture 6"/>
          <p:cNvPicPr>
            <a:picLocks noChangeAspect="1" noChangeArrowheads="1"/>
          </p:cNvPicPr>
          <p:nvPr/>
        </p:nvPicPr>
        <p:blipFill>
          <a:blip r:embed="rId5" cstate="print"/>
          <a:srcRect/>
          <a:stretch>
            <a:fillRect/>
          </a:stretch>
        </p:blipFill>
        <p:spPr bwMode="auto">
          <a:xfrm>
            <a:off x="6256945" y="1584970"/>
            <a:ext cx="295275" cy="266700"/>
          </a:xfrm>
          <a:prstGeom prst="rect">
            <a:avLst/>
          </a:prstGeom>
          <a:noFill/>
          <a:ln w="19050">
            <a:solidFill>
              <a:schemeClr val="accent2"/>
            </a:solidFill>
            <a:miter lim="800000"/>
            <a:headEnd/>
            <a:tailEnd/>
          </a:ln>
        </p:spPr>
      </p:pic>
      <p:grpSp>
        <p:nvGrpSpPr>
          <p:cNvPr id="15" name="グループ化 48"/>
          <p:cNvGrpSpPr/>
          <p:nvPr/>
        </p:nvGrpSpPr>
        <p:grpSpPr>
          <a:xfrm>
            <a:off x="6120172" y="2031690"/>
            <a:ext cx="2700300" cy="2376264"/>
            <a:chOff x="6156176" y="2960948"/>
            <a:chExt cx="2700300" cy="2376264"/>
          </a:xfrm>
        </p:grpSpPr>
        <p:sp>
          <p:nvSpPr>
            <p:cNvPr id="16" name="角丸四角形 15"/>
            <p:cNvSpPr/>
            <p:nvPr/>
          </p:nvSpPr>
          <p:spPr>
            <a:xfrm>
              <a:off x="6156176" y="2960948"/>
              <a:ext cx="2700300" cy="2376264"/>
            </a:xfrm>
            <a:prstGeom prst="roundRect">
              <a:avLst>
                <a:gd name="adj" fmla="val 5420"/>
              </a:avLst>
            </a:prstGeom>
            <a:solidFill>
              <a:srgbClr val="F2F7FC"/>
            </a:solidFill>
          </p:spPr>
          <p:style>
            <a:lnRef idx="2">
              <a:schemeClr val="accent2"/>
            </a:lnRef>
            <a:fillRef idx="1">
              <a:schemeClr val="lt1"/>
            </a:fillRef>
            <a:effectRef idx="0">
              <a:schemeClr val="accent2"/>
            </a:effectRef>
            <a:fontRef idx="minor">
              <a:schemeClr val="dk1"/>
            </a:fontRef>
          </p:style>
          <p:txBody>
            <a:bodyPr rtlCol="0" anchor="t"/>
            <a:lstStyle/>
            <a:p>
              <a:r>
                <a:rPr lang="ja-JP" altLang="en-US" sz="1400" b="1">
                  <a:solidFill>
                    <a:srgbClr val="008CCF"/>
                  </a:solidFill>
                </a:rPr>
                <a:t>　　　製品要望</a:t>
              </a:r>
              <a:endParaRPr lang="en-US" altLang="ja-JP" sz="1400" b="1">
                <a:solidFill>
                  <a:srgbClr val="008CCF"/>
                </a:solidFill>
              </a:endParaRPr>
            </a:p>
            <a:p>
              <a:r>
                <a:rPr lang="ja-JP" altLang="en-US" sz="1400" b="1">
                  <a:solidFill>
                    <a:srgbClr val="008CCF"/>
                  </a:solidFill>
                </a:rPr>
                <a:t>　　　</a:t>
              </a:r>
              <a:r>
                <a:rPr lang="ja-JP" altLang="en-US" sz="1100" b="1">
                  <a:solidFill>
                    <a:srgbClr val="008CCF"/>
                  </a:solidFill>
                </a:rPr>
                <a:t>（ご要望をダイレクトに）</a:t>
              </a:r>
              <a:endParaRPr lang="en-US" altLang="ja-JP" sz="700" b="1">
                <a:solidFill>
                  <a:srgbClr val="008CCF"/>
                </a:solidFill>
              </a:endParaRPr>
            </a:p>
          </p:txBody>
        </p:sp>
        <p:pic>
          <p:nvPicPr>
            <p:cNvPr id="17" name="Picture 5"/>
            <p:cNvPicPr>
              <a:picLocks noChangeAspect="1" noChangeArrowheads="1"/>
            </p:cNvPicPr>
            <p:nvPr/>
          </p:nvPicPr>
          <p:blipFill>
            <a:blip r:embed="rId6" cstate="print"/>
            <a:srcRect/>
            <a:stretch>
              <a:fillRect/>
            </a:stretch>
          </p:blipFill>
          <p:spPr bwMode="auto">
            <a:xfrm>
              <a:off x="6200150" y="3537012"/>
              <a:ext cx="2584318" cy="1692188"/>
            </a:xfrm>
            <a:prstGeom prst="rect">
              <a:avLst/>
            </a:prstGeom>
            <a:noFill/>
            <a:ln w="9525">
              <a:noFill/>
              <a:miter lim="800000"/>
              <a:headEnd/>
              <a:tailEnd/>
            </a:ln>
          </p:spPr>
        </p:pic>
        <p:pic>
          <p:nvPicPr>
            <p:cNvPr id="18" name="Picture 7"/>
            <p:cNvPicPr>
              <a:picLocks noChangeAspect="1" noChangeArrowheads="1"/>
            </p:cNvPicPr>
            <p:nvPr/>
          </p:nvPicPr>
          <p:blipFill>
            <a:blip r:embed="rId7" cstate="print"/>
            <a:srcRect/>
            <a:stretch>
              <a:fillRect/>
            </a:stretch>
          </p:blipFill>
          <p:spPr bwMode="auto">
            <a:xfrm>
              <a:off x="6319428" y="3068960"/>
              <a:ext cx="304800" cy="295275"/>
            </a:xfrm>
            <a:prstGeom prst="rect">
              <a:avLst/>
            </a:prstGeom>
            <a:noFill/>
            <a:ln w="19050">
              <a:solidFill>
                <a:schemeClr val="accent2"/>
              </a:solidFill>
              <a:miter lim="800000"/>
              <a:headEnd/>
              <a:tailEnd/>
            </a:ln>
          </p:spPr>
        </p:pic>
      </p:grpSp>
      <p:grpSp>
        <p:nvGrpSpPr>
          <p:cNvPr id="19" name="グループ化 37"/>
          <p:cNvGrpSpPr/>
          <p:nvPr/>
        </p:nvGrpSpPr>
        <p:grpSpPr>
          <a:xfrm>
            <a:off x="6624229" y="4587974"/>
            <a:ext cx="612068" cy="344026"/>
            <a:chOff x="7933072" y="5421920"/>
            <a:chExt cx="929445" cy="605408"/>
          </a:xfrm>
        </p:grpSpPr>
        <p:grpSp>
          <p:nvGrpSpPr>
            <p:cNvPr id="20" name="グループ化 238"/>
            <p:cNvGrpSpPr/>
            <p:nvPr/>
          </p:nvGrpSpPr>
          <p:grpSpPr>
            <a:xfrm>
              <a:off x="8388428" y="5553236"/>
              <a:ext cx="474089" cy="474092"/>
              <a:chOff x="2182416" y="682625"/>
              <a:chExt cx="380997" cy="381000"/>
            </a:xfrm>
            <a:solidFill>
              <a:srgbClr val="00AEEB"/>
            </a:solidFill>
          </p:grpSpPr>
          <p:sp>
            <p:nvSpPr>
              <p:cNvPr id="24" name="Freeform 147"/>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25" name="Freeform 148"/>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26" name="Freeform 149"/>
              <p:cNvSpPr>
                <a:spLocks/>
              </p:cNvSpPr>
              <p:nvPr/>
            </p:nvSpPr>
            <p:spPr bwMode="auto">
              <a:xfrm>
                <a:off x="2388788" y="962025"/>
                <a:ext cx="174625" cy="101600"/>
              </a:xfrm>
              <a:custGeom>
                <a:avLst/>
                <a:gdLst/>
                <a:ahLst/>
                <a:cxnLst>
                  <a:cxn ang="0">
                    <a:pos x="14" y="40"/>
                  </a:cxn>
                  <a:cxn ang="0">
                    <a:pos x="2" y="64"/>
                  </a:cxn>
                  <a:cxn ang="0">
                    <a:pos x="110" y="64"/>
                  </a:cxn>
                  <a:cxn ang="0">
                    <a:pos x="110" y="64"/>
                  </a:cxn>
                  <a:cxn ang="0">
                    <a:pos x="108" y="52"/>
                  </a:cxn>
                  <a:cxn ang="0">
                    <a:pos x="102" y="40"/>
                  </a:cxn>
                  <a:cxn ang="0">
                    <a:pos x="92" y="30"/>
                  </a:cxn>
                  <a:cxn ang="0">
                    <a:pos x="78" y="20"/>
                  </a:cxn>
                  <a:cxn ang="0">
                    <a:pos x="62" y="12"/>
                  </a:cxn>
                  <a:cxn ang="0">
                    <a:pos x="42" y="6"/>
                  </a:cxn>
                  <a:cxn ang="0">
                    <a:pos x="22" y="2"/>
                  </a:cxn>
                  <a:cxn ang="0">
                    <a:pos x="0" y="0"/>
                  </a:cxn>
                  <a:cxn ang="0">
                    <a:pos x="14" y="40"/>
                  </a:cxn>
                </a:cxnLst>
                <a:rect l="0" t="0" r="r" b="b"/>
                <a:pathLst>
                  <a:path w="110" h="64">
                    <a:moveTo>
                      <a:pt x="14" y="40"/>
                    </a:moveTo>
                    <a:lnTo>
                      <a:pt x="2" y="64"/>
                    </a:lnTo>
                    <a:lnTo>
                      <a:pt x="110" y="64"/>
                    </a:lnTo>
                    <a:lnTo>
                      <a:pt x="110" y="64"/>
                    </a:lnTo>
                    <a:lnTo>
                      <a:pt x="108" y="52"/>
                    </a:lnTo>
                    <a:lnTo>
                      <a:pt x="102" y="40"/>
                    </a:lnTo>
                    <a:lnTo>
                      <a:pt x="92" y="30"/>
                    </a:lnTo>
                    <a:lnTo>
                      <a:pt x="78" y="20"/>
                    </a:lnTo>
                    <a:lnTo>
                      <a:pt x="62" y="12"/>
                    </a:lnTo>
                    <a:lnTo>
                      <a:pt x="42" y="6"/>
                    </a:lnTo>
                    <a:lnTo>
                      <a:pt x="22" y="2"/>
                    </a:lnTo>
                    <a:lnTo>
                      <a:pt x="0" y="0"/>
                    </a:lnTo>
                    <a:lnTo>
                      <a:pt x="14"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27" name="Freeform 150"/>
              <p:cNvSpPr>
                <a:spLocks/>
              </p:cNvSpPr>
              <p:nvPr/>
            </p:nvSpPr>
            <p:spPr bwMode="auto">
              <a:xfrm>
                <a:off x="2182416" y="962025"/>
                <a:ext cx="174625" cy="101600"/>
              </a:xfrm>
              <a:custGeom>
                <a:avLst/>
                <a:gdLst/>
                <a:ahLst/>
                <a:cxnLst>
                  <a:cxn ang="0">
                    <a:pos x="96" y="40"/>
                  </a:cxn>
                  <a:cxn ang="0">
                    <a:pos x="110" y="0"/>
                  </a:cxn>
                  <a:cxn ang="0">
                    <a:pos x="110" y="0"/>
                  </a:cxn>
                  <a:cxn ang="0">
                    <a:pos x="88" y="2"/>
                  </a:cxn>
                  <a:cxn ang="0">
                    <a:pos x="68" y="6"/>
                  </a:cxn>
                  <a:cxn ang="0">
                    <a:pos x="48" y="12"/>
                  </a:cxn>
                  <a:cxn ang="0">
                    <a:pos x="32" y="20"/>
                  </a:cxn>
                  <a:cxn ang="0">
                    <a:pos x="18" y="30"/>
                  </a:cxn>
                  <a:cxn ang="0">
                    <a:pos x="8" y="40"/>
                  </a:cxn>
                  <a:cxn ang="0">
                    <a:pos x="2" y="52"/>
                  </a:cxn>
                  <a:cxn ang="0">
                    <a:pos x="0" y="64"/>
                  </a:cxn>
                  <a:cxn ang="0">
                    <a:pos x="108" y="64"/>
                  </a:cxn>
                  <a:cxn ang="0">
                    <a:pos x="96" y="40"/>
                  </a:cxn>
                </a:cxnLst>
                <a:rect l="0" t="0" r="r" b="b"/>
                <a:pathLst>
                  <a:path w="110" h="64">
                    <a:moveTo>
                      <a:pt x="96" y="40"/>
                    </a:moveTo>
                    <a:lnTo>
                      <a:pt x="110" y="0"/>
                    </a:lnTo>
                    <a:lnTo>
                      <a:pt x="110" y="0"/>
                    </a:lnTo>
                    <a:lnTo>
                      <a:pt x="88" y="2"/>
                    </a:lnTo>
                    <a:lnTo>
                      <a:pt x="68" y="6"/>
                    </a:lnTo>
                    <a:lnTo>
                      <a:pt x="48" y="12"/>
                    </a:lnTo>
                    <a:lnTo>
                      <a:pt x="32" y="20"/>
                    </a:lnTo>
                    <a:lnTo>
                      <a:pt x="18" y="30"/>
                    </a:lnTo>
                    <a:lnTo>
                      <a:pt x="8" y="40"/>
                    </a:lnTo>
                    <a:lnTo>
                      <a:pt x="2" y="52"/>
                    </a:lnTo>
                    <a:lnTo>
                      <a:pt x="0" y="64"/>
                    </a:lnTo>
                    <a:lnTo>
                      <a:pt x="108" y="64"/>
                    </a:lnTo>
                    <a:lnTo>
                      <a:pt x="96"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grpSp>
        <p:grpSp>
          <p:nvGrpSpPr>
            <p:cNvPr id="21" name="グループ化 525"/>
            <p:cNvGrpSpPr/>
            <p:nvPr/>
          </p:nvGrpSpPr>
          <p:grpSpPr>
            <a:xfrm>
              <a:off x="7933072" y="5421920"/>
              <a:ext cx="540000" cy="540000"/>
              <a:chOff x="3784104" y="1923678"/>
              <a:chExt cx="381000" cy="381000"/>
            </a:xfrm>
            <a:solidFill>
              <a:srgbClr val="00AEEB"/>
            </a:solidFill>
          </p:grpSpPr>
          <p:sp>
            <p:nvSpPr>
              <p:cNvPr id="22" name="Freeform 560"/>
              <p:cNvSpPr>
                <a:spLocks/>
              </p:cNvSpPr>
              <p:nvPr/>
            </p:nvSpPr>
            <p:spPr bwMode="auto">
              <a:xfrm>
                <a:off x="3873004" y="2253878"/>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23"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grpSp>
      </p:grpSp>
    </p:spTree>
    <p:extLst>
      <p:ext uri="{BB962C8B-B14F-4D97-AF65-F5344CB8AC3E}">
        <p14:creationId xmlns:p14="http://schemas.microsoft.com/office/powerpoint/2010/main" val="23509750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kumimoji="1" lang="ja-JP" altLang="en-US" dirty="0"/>
              <a:t>その他</a:t>
            </a:r>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a:xfrm>
            <a:off x="198000" y="576000"/>
            <a:ext cx="7480964" cy="324000"/>
          </a:xfrm>
        </p:spPr>
        <p:txBody>
          <a:bodyPr/>
          <a:lstStyle/>
          <a:p>
            <a:r>
              <a:rPr kumimoji="1" lang="ja-JP" altLang="en-US" dirty="0"/>
              <a:t>シングルサインオン</a:t>
            </a:r>
            <a:r>
              <a:rPr kumimoji="1" lang="en-US" altLang="ja-JP" dirty="0"/>
              <a:t>(</a:t>
            </a:r>
            <a:r>
              <a:rPr lang="en-US" altLang="ja-JP" dirty="0"/>
              <a:t>Microsoft Entra ID (</a:t>
            </a:r>
            <a:r>
              <a:rPr lang="ja-JP" altLang="en-US" dirty="0"/>
              <a:t>旧称 </a:t>
            </a:r>
            <a:r>
              <a:rPr lang="en-US" altLang="ja-JP" dirty="0"/>
              <a:t>Azure AD)</a:t>
            </a:r>
            <a:r>
              <a:rPr lang="ja-JP" altLang="en-US" dirty="0"/>
              <a:t>）　</a:t>
            </a:r>
            <a:endParaRPr kumimoji="1" lang="ja-JP" altLang="en-US" dirty="0"/>
          </a:p>
        </p:txBody>
      </p:sp>
      <p:sp>
        <p:nvSpPr>
          <p:cNvPr id="6" name="テキスト プレースホルダー 5"/>
          <p:cNvSpPr>
            <a:spLocks noGrp="1"/>
          </p:cNvSpPr>
          <p:nvPr>
            <p:ph type="body" sz="quarter" idx="17"/>
          </p:nvPr>
        </p:nvSpPr>
        <p:spPr/>
        <p:txBody>
          <a:bodyPr/>
          <a:lstStyle/>
          <a:p>
            <a:r>
              <a:rPr lang="en-US" altLang="ja-JP" dirty="0"/>
              <a:t>Microsoft Entra ID</a:t>
            </a:r>
            <a:r>
              <a:rPr lang="ja-JP" altLang="en-US" dirty="0"/>
              <a:t>の</a:t>
            </a:r>
            <a:r>
              <a:rPr lang="en-US" altLang="ja-JP" dirty="0"/>
              <a:t>SAML</a:t>
            </a:r>
            <a:r>
              <a:rPr lang="ja-JP" altLang="en-US" dirty="0"/>
              <a:t>認証を利用しログイン</a:t>
            </a:r>
            <a:r>
              <a:rPr lang="en-US" altLang="ja-JP" dirty="0"/>
              <a:t>Microsoft Entra ID</a:t>
            </a:r>
            <a:r>
              <a:rPr lang="ja-JP" altLang="en-US" dirty="0"/>
              <a:t>のユーザーと</a:t>
            </a:r>
            <a:r>
              <a:rPr lang="en-US" altLang="ja-JP" dirty="0"/>
              <a:t>SuperStream-NX</a:t>
            </a:r>
            <a:r>
              <a:rPr lang="ja-JP" altLang="en-US" dirty="0"/>
              <a:t>のログインユーザーを事前に紐づけておくことで、</a:t>
            </a:r>
            <a:r>
              <a:rPr lang="en-US" altLang="ja-JP" dirty="0"/>
              <a:t>Microsoft Entra ID</a:t>
            </a:r>
            <a:r>
              <a:rPr lang="ja-JP" altLang="en-US" dirty="0"/>
              <a:t>の認証が通ると紐づけたログインユーザーで </a:t>
            </a:r>
            <a:r>
              <a:rPr lang="en-US" altLang="ja-JP" dirty="0"/>
              <a:t>SuperStream-NX </a:t>
            </a:r>
            <a:r>
              <a:rPr lang="ja-JP" altLang="en-US" dirty="0"/>
              <a:t>にログインします</a:t>
            </a:r>
          </a:p>
          <a:p>
            <a:endParaRPr lang="ja-JP" altLang="en-US" dirty="0"/>
          </a:p>
          <a:p>
            <a:endParaRPr kumimoji="1" lang="ja-JP" altLang="en-US" dirty="0"/>
          </a:p>
        </p:txBody>
      </p:sp>
      <p:sp>
        <p:nvSpPr>
          <p:cNvPr id="7" name="正方形/長方形 6"/>
          <p:cNvSpPr/>
          <p:nvPr/>
        </p:nvSpPr>
        <p:spPr>
          <a:xfrm>
            <a:off x="6528132" y="2070401"/>
            <a:ext cx="1932300" cy="234000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200" dirty="0">
                <a:solidFill>
                  <a:schemeClr val="tx2"/>
                </a:solidFill>
              </a:rPr>
              <a:t>Microsoft Entra ID</a:t>
            </a:r>
          </a:p>
          <a:p>
            <a:pPr algn="ctr"/>
            <a:r>
              <a:rPr lang="ja-JP" altLang="en-US" sz="1200" dirty="0">
                <a:solidFill>
                  <a:schemeClr val="tx2"/>
                </a:solidFill>
              </a:rPr>
              <a:t>エンタープライズ</a:t>
            </a:r>
            <a:endParaRPr lang="en-US" altLang="ja-JP" sz="1200" dirty="0">
              <a:solidFill>
                <a:schemeClr val="tx2"/>
              </a:solidFill>
            </a:endParaRPr>
          </a:p>
          <a:p>
            <a:pPr algn="ctr"/>
            <a:r>
              <a:rPr lang="ja-JP" altLang="en-US" sz="1200" dirty="0">
                <a:solidFill>
                  <a:schemeClr val="tx2"/>
                </a:solidFill>
              </a:rPr>
              <a:t>アプリケーション</a:t>
            </a:r>
            <a:endParaRPr kumimoji="1" lang="ja-JP" altLang="en-US" sz="1200" dirty="0">
              <a:solidFill>
                <a:schemeClr val="tx2"/>
              </a:solidFill>
            </a:endParaRPr>
          </a:p>
        </p:txBody>
      </p:sp>
      <p:sp>
        <p:nvSpPr>
          <p:cNvPr id="8" name="正方形/長方形 7"/>
          <p:cNvSpPr/>
          <p:nvPr/>
        </p:nvSpPr>
        <p:spPr>
          <a:xfrm>
            <a:off x="2212373" y="2070402"/>
            <a:ext cx="1687467" cy="2340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200" b="1">
                <a:solidFill>
                  <a:schemeClr val="accent1"/>
                </a:solidFill>
              </a:rPr>
              <a:t>シングルサインオン</a:t>
            </a:r>
            <a:endParaRPr lang="en-US" altLang="ja-JP" sz="1200" b="1">
              <a:solidFill>
                <a:schemeClr val="accent1"/>
              </a:solidFill>
            </a:endParaRPr>
          </a:p>
          <a:p>
            <a:pPr algn="ctr"/>
            <a:r>
              <a:rPr lang="ja-JP" altLang="en-US" sz="1200" b="1">
                <a:solidFill>
                  <a:schemeClr val="accent1"/>
                </a:solidFill>
              </a:rPr>
              <a:t>サーバー</a:t>
            </a:r>
            <a:endParaRPr kumimoji="1" lang="ja-JP" altLang="en-US" sz="1200" b="1">
              <a:solidFill>
                <a:schemeClr val="accent1"/>
              </a:solidFill>
            </a:endParaRPr>
          </a:p>
        </p:txBody>
      </p:sp>
      <p:sp>
        <p:nvSpPr>
          <p:cNvPr id="9" name="正方形/長方形 8"/>
          <p:cNvSpPr/>
          <p:nvPr/>
        </p:nvSpPr>
        <p:spPr>
          <a:xfrm>
            <a:off x="452945" y="2872540"/>
            <a:ext cx="1190297" cy="45719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a:t>WEB</a:t>
            </a:r>
            <a:r>
              <a:rPr kumimoji="1" lang="ja-JP" altLang="en-US" sz="1200"/>
              <a:t>サーバー</a:t>
            </a:r>
          </a:p>
        </p:txBody>
      </p:sp>
      <p:sp>
        <p:nvSpPr>
          <p:cNvPr id="10" name="左右矢印 9"/>
          <p:cNvSpPr/>
          <p:nvPr/>
        </p:nvSpPr>
        <p:spPr>
          <a:xfrm>
            <a:off x="1703596" y="2973197"/>
            <a:ext cx="421687" cy="255884"/>
          </a:xfrm>
          <a:prstGeom prst="lef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正方形/長方形 10"/>
          <p:cNvSpPr/>
          <p:nvPr/>
        </p:nvSpPr>
        <p:spPr>
          <a:xfrm>
            <a:off x="4749847" y="2572770"/>
            <a:ext cx="936104" cy="4304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t>利用開始</a:t>
            </a:r>
          </a:p>
        </p:txBody>
      </p:sp>
      <p:sp>
        <p:nvSpPr>
          <p:cNvPr id="12" name="正方形/長方形 11"/>
          <p:cNvSpPr/>
          <p:nvPr/>
        </p:nvSpPr>
        <p:spPr>
          <a:xfrm>
            <a:off x="2369264" y="2572659"/>
            <a:ext cx="1373684" cy="4320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200" b="1">
                <a:solidFill>
                  <a:schemeClr val="accent1"/>
                </a:solidFill>
              </a:rPr>
              <a:t>ポータル</a:t>
            </a:r>
            <a:endParaRPr kumimoji="1" lang="en-US" altLang="ja-JP" sz="1200" b="1">
              <a:solidFill>
                <a:schemeClr val="accent1"/>
              </a:solidFill>
            </a:endParaRPr>
          </a:p>
          <a:p>
            <a:pPr algn="ctr"/>
            <a:r>
              <a:rPr lang="ja-JP" altLang="en-US" sz="1200" b="1">
                <a:solidFill>
                  <a:schemeClr val="accent1"/>
                </a:solidFill>
              </a:rPr>
              <a:t>サイトアクセス</a:t>
            </a:r>
            <a:endParaRPr kumimoji="1" lang="ja-JP" altLang="en-US" sz="1200" b="1">
              <a:solidFill>
                <a:schemeClr val="accent1"/>
              </a:solidFill>
            </a:endParaRPr>
          </a:p>
        </p:txBody>
      </p:sp>
      <p:sp>
        <p:nvSpPr>
          <p:cNvPr id="13" name="正方形/長方形 12"/>
          <p:cNvSpPr/>
          <p:nvPr/>
        </p:nvSpPr>
        <p:spPr>
          <a:xfrm>
            <a:off x="6708152" y="2864531"/>
            <a:ext cx="1622674" cy="656436"/>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2"/>
                </a:solidFill>
              </a:rPr>
              <a:t> </a:t>
            </a:r>
            <a:r>
              <a:rPr lang="en-US" altLang="ja-JP" sz="1200" dirty="0">
                <a:solidFill>
                  <a:schemeClr val="tx2"/>
                </a:solidFill>
              </a:rPr>
              <a:t>Microsoft Entra ID</a:t>
            </a:r>
            <a:r>
              <a:rPr lang="ja-JP" altLang="en-US" sz="1200" dirty="0">
                <a:solidFill>
                  <a:schemeClr val="tx2"/>
                </a:solidFill>
              </a:rPr>
              <a:t>ログイン</a:t>
            </a:r>
            <a:endParaRPr lang="en-US" altLang="ja-JP" sz="1200" dirty="0">
              <a:solidFill>
                <a:schemeClr val="tx2"/>
              </a:solidFill>
            </a:endParaRPr>
          </a:p>
          <a:p>
            <a:pPr algn="ctr"/>
            <a:r>
              <a:rPr lang="en-US" altLang="ja-JP" sz="1100" dirty="0">
                <a:solidFill>
                  <a:schemeClr val="tx2"/>
                </a:solidFill>
                <a:latin typeface="+mn-ea"/>
              </a:rPr>
              <a:t>※</a:t>
            </a:r>
            <a:r>
              <a:rPr lang="ja-JP" altLang="en-US" sz="1100" dirty="0">
                <a:solidFill>
                  <a:schemeClr val="tx2"/>
                </a:solidFill>
                <a:latin typeface="+mn-ea"/>
              </a:rPr>
              <a:t>未ログイン時のみ</a:t>
            </a:r>
            <a:endParaRPr lang="en-US" altLang="ja-JP" sz="1100" dirty="0">
              <a:solidFill>
                <a:schemeClr val="tx2"/>
              </a:solidFill>
              <a:latin typeface="+mn-ea"/>
            </a:endParaRPr>
          </a:p>
        </p:txBody>
      </p:sp>
      <p:sp>
        <p:nvSpPr>
          <p:cNvPr id="14" name="正方形/長方形 13"/>
          <p:cNvSpPr/>
          <p:nvPr/>
        </p:nvSpPr>
        <p:spPr>
          <a:xfrm>
            <a:off x="2369264" y="3399382"/>
            <a:ext cx="1373684" cy="4320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a:solidFill>
                  <a:schemeClr val="accent1"/>
                </a:solidFill>
              </a:rPr>
              <a:t>NX</a:t>
            </a:r>
            <a:r>
              <a:rPr kumimoji="1" lang="ja-JP" altLang="en-US" sz="1200" b="1">
                <a:solidFill>
                  <a:schemeClr val="accent1"/>
                </a:solidFill>
              </a:rPr>
              <a:t>ログイン処理</a:t>
            </a:r>
          </a:p>
        </p:txBody>
      </p:sp>
      <p:sp>
        <p:nvSpPr>
          <p:cNvPr id="15" name="正方形/長方形 14"/>
          <p:cNvSpPr/>
          <p:nvPr/>
        </p:nvSpPr>
        <p:spPr>
          <a:xfrm>
            <a:off x="4749847" y="3820145"/>
            <a:ext cx="936104" cy="4304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a:t>NX</a:t>
            </a:r>
            <a:r>
              <a:rPr lang="ja-JP" altLang="en-US" sz="1200"/>
              <a:t>起動</a:t>
            </a:r>
            <a:endParaRPr kumimoji="1" lang="ja-JP" altLang="en-US" sz="1200"/>
          </a:p>
        </p:txBody>
      </p:sp>
      <p:sp>
        <p:nvSpPr>
          <p:cNvPr id="16" name="正方形/長方形 15"/>
          <p:cNvSpPr/>
          <p:nvPr/>
        </p:nvSpPr>
        <p:spPr>
          <a:xfrm>
            <a:off x="4367892" y="2070402"/>
            <a:ext cx="1700015" cy="2340000"/>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t"/>
          <a:lstStyle/>
          <a:p>
            <a:pPr algn="ctr"/>
            <a:r>
              <a:rPr lang="ja-JP" altLang="en-US" sz="1200" b="1">
                <a:solidFill>
                  <a:schemeClr val="accent5"/>
                </a:solidFill>
              </a:rPr>
              <a:t>ユーザー</a:t>
            </a:r>
            <a:endParaRPr kumimoji="1" lang="ja-JP" altLang="en-US" sz="1200" b="1">
              <a:solidFill>
                <a:schemeClr val="accent5"/>
              </a:solidFill>
            </a:endParaRPr>
          </a:p>
        </p:txBody>
      </p:sp>
      <p:cxnSp>
        <p:nvCxnSpPr>
          <p:cNvPr id="17" name="直線矢印コネクタ 16"/>
          <p:cNvCxnSpPr>
            <a:stCxn id="11" idx="1"/>
            <a:endCxn id="12" idx="3"/>
          </p:cNvCxnSpPr>
          <p:nvPr/>
        </p:nvCxnSpPr>
        <p:spPr>
          <a:xfrm flipH="1">
            <a:off x="3742948" y="2787986"/>
            <a:ext cx="1006899" cy="697"/>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カギ線コネクタ 17"/>
          <p:cNvCxnSpPr>
            <a:cxnSpLocks/>
            <a:stCxn id="12" idx="2"/>
            <a:endCxn id="13" idx="1"/>
          </p:cNvCxnSpPr>
          <p:nvPr/>
        </p:nvCxnSpPr>
        <p:spPr>
          <a:xfrm rot="16200000" flipH="1">
            <a:off x="4788108" y="1272705"/>
            <a:ext cx="188042" cy="3652046"/>
          </a:xfrm>
          <a:prstGeom prst="bentConnector2">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カギ線コネクタ 18"/>
          <p:cNvCxnSpPr>
            <a:cxnSpLocks/>
          </p:cNvCxnSpPr>
          <p:nvPr/>
        </p:nvCxnSpPr>
        <p:spPr>
          <a:xfrm rot="5400000">
            <a:off x="5563870" y="1700046"/>
            <a:ext cx="134698" cy="3776541"/>
          </a:xfrm>
          <a:prstGeom prst="bentConnector2">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0" name="カギ線コネクタ 19"/>
          <p:cNvCxnSpPr>
            <a:stCxn id="14" idx="2"/>
            <a:endCxn id="15" idx="1"/>
          </p:cNvCxnSpPr>
          <p:nvPr/>
        </p:nvCxnSpPr>
        <p:spPr>
          <a:xfrm rot="16200000" flipH="1">
            <a:off x="3801011" y="3086524"/>
            <a:ext cx="203931" cy="1693741"/>
          </a:xfrm>
          <a:prstGeom prst="bentConnector2">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1" name="Freeform 34"/>
          <p:cNvSpPr>
            <a:spLocks noEditPoints="1"/>
          </p:cNvSpPr>
          <p:nvPr/>
        </p:nvSpPr>
        <p:spPr bwMode="auto">
          <a:xfrm>
            <a:off x="5034542" y="1648932"/>
            <a:ext cx="366713" cy="347663"/>
          </a:xfrm>
          <a:custGeom>
            <a:avLst/>
            <a:gdLst>
              <a:gd name="T0" fmla="*/ 309 w 385"/>
              <a:gd name="T1" fmla="*/ 365 h 365"/>
              <a:gd name="T2" fmla="*/ 73 w 385"/>
              <a:gd name="T3" fmla="*/ 362 h 365"/>
              <a:gd name="T4" fmla="*/ 76 w 385"/>
              <a:gd name="T5" fmla="*/ 348 h 365"/>
              <a:gd name="T6" fmla="*/ 313 w 385"/>
              <a:gd name="T7" fmla="*/ 351 h 365"/>
              <a:gd name="T8" fmla="*/ 302 w 385"/>
              <a:gd name="T9" fmla="*/ 354 h 365"/>
              <a:gd name="T10" fmla="*/ 283 w 385"/>
              <a:gd name="T11" fmla="*/ 359 h 365"/>
              <a:gd name="T12" fmla="*/ 302 w 385"/>
              <a:gd name="T13" fmla="*/ 354 h 365"/>
              <a:gd name="T14" fmla="*/ 254 w 385"/>
              <a:gd name="T15" fmla="*/ 354 h 365"/>
              <a:gd name="T16" fmla="*/ 273 w 385"/>
              <a:gd name="T17" fmla="*/ 359 h 365"/>
              <a:gd name="T18" fmla="*/ 311 w 385"/>
              <a:gd name="T19" fmla="*/ 217 h 365"/>
              <a:gd name="T20" fmla="*/ 81 w 385"/>
              <a:gd name="T21" fmla="*/ 210 h 365"/>
              <a:gd name="T22" fmla="*/ 74 w 385"/>
              <a:gd name="T23" fmla="*/ 333 h 365"/>
              <a:gd name="T24" fmla="*/ 304 w 385"/>
              <a:gd name="T25" fmla="*/ 340 h 365"/>
              <a:gd name="T26" fmla="*/ 311 w 385"/>
              <a:gd name="T27" fmla="*/ 217 h 365"/>
              <a:gd name="T28" fmla="*/ 122 w 385"/>
              <a:gd name="T29" fmla="*/ 71 h 365"/>
              <a:gd name="T30" fmla="*/ 263 w 385"/>
              <a:gd name="T31" fmla="*/ 71 h 365"/>
              <a:gd name="T32" fmla="*/ 170 w 385"/>
              <a:gd name="T33" fmla="*/ 154 h 365"/>
              <a:gd name="T34" fmla="*/ 53 w 385"/>
              <a:gd name="T35" fmla="*/ 199 h 365"/>
              <a:gd name="T36" fmla="*/ 46 w 385"/>
              <a:gd name="T37" fmla="*/ 339 h 365"/>
              <a:gd name="T38" fmla="*/ 67 w 385"/>
              <a:gd name="T39" fmla="*/ 333 h 365"/>
              <a:gd name="T40" fmla="*/ 50 w 385"/>
              <a:gd name="T41" fmla="*/ 283 h 365"/>
              <a:gd name="T42" fmla="*/ 67 w 385"/>
              <a:gd name="T43" fmla="*/ 272 h 365"/>
              <a:gd name="T44" fmla="*/ 81 w 385"/>
              <a:gd name="T45" fmla="*/ 203 h 365"/>
              <a:gd name="T46" fmla="*/ 185 w 385"/>
              <a:gd name="T47" fmla="*/ 189 h 365"/>
              <a:gd name="T48" fmla="*/ 375 w 385"/>
              <a:gd name="T49" fmla="*/ 293 h 365"/>
              <a:gd name="T50" fmla="*/ 263 w 385"/>
              <a:gd name="T51" fmla="*/ 154 h 365"/>
              <a:gd name="T52" fmla="*/ 201 w 385"/>
              <a:gd name="T53" fmla="*/ 189 h 365"/>
              <a:gd name="T54" fmla="*/ 304 w 385"/>
              <a:gd name="T55" fmla="*/ 203 h 365"/>
              <a:gd name="T56" fmla="*/ 319 w 385"/>
              <a:gd name="T57" fmla="*/ 272 h 365"/>
              <a:gd name="T58" fmla="*/ 336 w 385"/>
              <a:gd name="T59" fmla="*/ 283 h 365"/>
              <a:gd name="T60" fmla="*/ 319 w 385"/>
              <a:gd name="T61" fmla="*/ 333 h 365"/>
              <a:gd name="T62" fmla="*/ 340 w 385"/>
              <a:gd name="T63" fmla="*/ 339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5" h="365">
                <a:moveTo>
                  <a:pt x="313" y="362"/>
                </a:moveTo>
                <a:cubicBezTo>
                  <a:pt x="313" y="364"/>
                  <a:pt x="311" y="365"/>
                  <a:pt x="309" y="365"/>
                </a:cubicBezTo>
                <a:cubicBezTo>
                  <a:pt x="76" y="365"/>
                  <a:pt x="76" y="365"/>
                  <a:pt x="76" y="365"/>
                </a:cubicBezTo>
                <a:cubicBezTo>
                  <a:pt x="75" y="365"/>
                  <a:pt x="73" y="364"/>
                  <a:pt x="73" y="362"/>
                </a:cubicBezTo>
                <a:cubicBezTo>
                  <a:pt x="73" y="351"/>
                  <a:pt x="73" y="351"/>
                  <a:pt x="73" y="351"/>
                </a:cubicBezTo>
                <a:cubicBezTo>
                  <a:pt x="73" y="349"/>
                  <a:pt x="75" y="348"/>
                  <a:pt x="76" y="348"/>
                </a:cubicBezTo>
                <a:cubicBezTo>
                  <a:pt x="309" y="348"/>
                  <a:pt x="309" y="348"/>
                  <a:pt x="309" y="348"/>
                </a:cubicBezTo>
                <a:cubicBezTo>
                  <a:pt x="311" y="348"/>
                  <a:pt x="313" y="349"/>
                  <a:pt x="313" y="351"/>
                </a:cubicBezTo>
                <a:lnTo>
                  <a:pt x="313" y="362"/>
                </a:lnTo>
                <a:close/>
                <a:moveTo>
                  <a:pt x="302" y="354"/>
                </a:moveTo>
                <a:cubicBezTo>
                  <a:pt x="283" y="354"/>
                  <a:pt x="283" y="354"/>
                  <a:pt x="283" y="354"/>
                </a:cubicBezTo>
                <a:cubicBezTo>
                  <a:pt x="283" y="359"/>
                  <a:pt x="283" y="359"/>
                  <a:pt x="283" y="359"/>
                </a:cubicBezTo>
                <a:cubicBezTo>
                  <a:pt x="302" y="359"/>
                  <a:pt x="302" y="359"/>
                  <a:pt x="302" y="359"/>
                </a:cubicBezTo>
                <a:lnTo>
                  <a:pt x="302" y="354"/>
                </a:lnTo>
                <a:close/>
                <a:moveTo>
                  <a:pt x="273" y="354"/>
                </a:moveTo>
                <a:cubicBezTo>
                  <a:pt x="254" y="354"/>
                  <a:pt x="254" y="354"/>
                  <a:pt x="254" y="354"/>
                </a:cubicBezTo>
                <a:cubicBezTo>
                  <a:pt x="254" y="359"/>
                  <a:pt x="254" y="359"/>
                  <a:pt x="254" y="359"/>
                </a:cubicBezTo>
                <a:cubicBezTo>
                  <a:pt x="273" y="359"/>
                  <a:pt x="273" y="359"/>
                  <a:pt x="273" y="359"/>
                </a:cubicBezTo>
                <a:lnTo>
                  <a:pt x="273" y="354"/>
                </a:lnTo>
                <a:close/>
                <a:moveTo>
                  <a:pt x="311" y="217"/>
                </a:moveTo>
                <a:cubicBezTo>
                  <a:pt x="311" y="213"/>
                  <a:pt x="308" y="210"/>
                  <a:pt x="304" y="210"/>
                </a:cubicBezTo>
                <a:cubicBezTo>
                  <a:pt x="81" y="210"/>
                  <a:pt x="81" y="210"/>
                  <a:pt x="81" y="210"/>
                </a:cubicBezTo>
                <a:cubicBezTo>
                  <a:pt x="77" y="210"/>
                  <a:pt x="74" y="213"/>
                  <a:pt x="74" y="217"/>
                </a:cubicBezTo>
                <a:cubicBezTo>
                  <a:pt x="74" y="333"/>
                  <a:pt x="74" y="333"/>
                  <a:pt x="74" y="333"/>
                </a:cubicBezTo>
                <a:cubicBezTo>
                  <a:pt x="74" y="337"/>
                  <a:pt x="77" y="340"/>
                  <a:pt x="81" y="340"/>
                </a:cubicBezTo>
                <a:cubicBezTo>
                  <a:pt x="304" y="340"/>
                  <a:pt x="304" y="340"/>
                  <a:pt x="304" y="340"/>
                </a:cubicBezTo>
                <a:cubicBezTo>
                  <a:pt x="308" y="340"/>
                  <a:pt x="311" y="337"/>
                  <a:pt x="311" y="333"/>
                </a:cubicBezTo>
                <a:lnTo>
                  <a:pt x="311" y="217"/>
                </a:lnTo>
                <a:close/>
                <a:moveTo>
                  <a:pt x="193" y="0"/>
                </a:moveTo>
                <a:cubicBezTo>
                  <a:pt x="154" y="0"/>
                  <a:pt x="122" y="32"/>
                  <a:pt x="122" y="71"/>
                </a:cubicBezTo>
                <a:cubicBezTo>
                  <a:pt x="122" y="110"/>
                  <a:pt x="154" y="141"/>
                  <a:pt x="193" y="141"/>
                </a:cubicBezTo>
                <a:cubicBezTo>
                  <a:pt x="232" y="141"/>
                  <a:pt x="263" y="110"/>
                  <a:pt x="263" y="71"/>
                </a:cubicBezTo>
                <a:cubicBezTo>
                  <a:pt x="263" y="32"/>
                  <a:pt x="232" y="0"/>
                  <a:pt x="193" y="0"/>
                </a:cubicBezTo>
                <a:close/>
                <a:moveTo>
                  <a:pt x="170" y="154"/>
                </a:moveTo>
                <a:cubicBezTo>
                  <a:pt x="122" y="154"/>
                  <a:pt x="122" y="154"/>
                  <a:pt x="122" y="154"/>
                </a:cubicBezTo>
                <a:cubicBezTo>
                  <a:pt x="84" y="154"/>
                  <a:pt x="67" y="169"/>
                  <a:pt x="53" y="199"/>
                </a:cubicBezTo>
                <a:cubicBezTo>
                  <a:pt x="40" y="228"/>
                  <a:pt x="24" y="262"/>
                  <a:pt x="11" y="293"/>
                </a:cubicBezTo>
                <a:cubicBezTo>
                  <a:pt x="0" y="317"/>
                  <a:pt x="20" y="343"/>
                  <a:pt x="46" y="339"/>
                </a:cubicBezTo>
                <a:cubicBezTo>
                  <a:pt x="53" y="338"/>
                  <a:pt x="60" y="337"/>
                  <a:pt x="67" y="336"/>
                </a:cubicBezTo>
                <a:cubicBezTo>
                  <a:pt x="67" y="335"/>
                  <a:pt x="67" y="334"/>
                  <a:pt x="67" y="333"/>
                </a:cubicBezTo>
                <a:cubicBezTo>
                  <a:pt x="67" y="280"/>
                  <a:pt x="67" y="280"/>
                  <a:pt x="67" y="280"/>
                </a:cubicBezTo>
                <a:cubicBezTo>
                  <a:pt x="50" y="283"/>
                  <a:pt x="50" y="283"/>
                  <a:pt x="50" y="283"/>
                </a:cubicBezTo>
                <a:cubicBezTo>
                  <a:pt x="49" y="275"/>
                  <a:pt x="49" y="275"/>
                  <a:pt x="49" y="275"/>
                </a:cubicBezTo>
                <a:cubicBezTo>
                  <a:pt x="67" y="272"/>
                  <a:pt x="67" y="272"/>
                  <a:pt x="67" y="272"/>
                </a:cubicBezTo>
                <a:cubicBezTo>
                  <a:pt x="67" y="217"/>
                  <a:pt x="67" y="217"/>
                  <a:pt x="67" y="217"/>
                </a:cubicBezTo>
                <a:cubicBezTo>
                  <a:pt x="67" y="209"/>
                  <a:pt x="73" y="203"/>
                  <a:pt x="81" y="203"/>
                </a:cubicBezTo>
                <a:cubicBezTo>
                  <a:pt x="180" y="203"/>
                  <a:pt x="180" y="203"/>
                  <a:pt x="180" y="203"/>
                </a:cubicBezTo>
                <a:cubicBezTo>
                  <a:pt x="185" y="189"/>
                  <a:pt x="185" y="189"/>
                  <a:pt x="185" y="189"/>
                </a:cubicBezTo>
                <a:lnTo>
                  <a:pt x="170" y="154"/>
                </a:lnTo>
                <a:close/>
                <a:moveTo>
                  <a:pt x="375" y="293"/>
                </a:moveTo>
                <a:cubicBezTo>
                  <a:pt x="361" y="262"/>
                  <a:pt x="346" y="228"/>
                  <a:pt x="332" y="199"/>
                </a:cubicBezTo>
                <a:cubicBezTo>
                  <a:pt x="318" y="169"/>
                  <a:pt x="301" y="154"/>
                  <a:pt x="263" y="154"/>
                </a:cubicBezTo>
                <a:cubicBezTo>
                  <a:pt x="216" y="154"/>
                  <a:pt x="216" y="154"/>
                  <a:pt x="216" y="154"/>
                </a:cubicBezTo>
                <a:cubicBezTo>
                  <a:pt x="201" y="189"/>
                  <a:pt x="201" y="189"/>
                  <a:pt x="201" y="189"/>
                </a:cubicBezTo>
                <a:cubicBezTo>
                  <a:pt x="206" y="203"/>
                  <a:pt x="206" y="203"/>
                  <a:pt x="206" y="203"/>
                </a:cubicBezTo>
                <a:cubicBezTo>
                  <a:pt x="304" y="203"/>
                  <a:pt x="304" y="203"/>
                  <a:pt x="304" y="203"/>
                </a:cubicBezTo>
                <a:cubicBezTo>
                  <a:pt x="312" y="203"/>
                  <a:pt x="319" y="209"/>
                  <a:pt x="319" y="217"/>
                </a:cubicBezTo>
                <a:cubicBezTo>
                  <a:pt x="319" y="272"/>
                  <a:pt x="319" y="272"/>
                  <a:pt x="319" y="272"/>
                </a:cubicBezTo>
                <a:cubicBezTo>
                  <a:pt x="337" y="275"/>
                  <a:pt x="337" y="275"/>
                  <a:pt x="337" y="275"/>
                </a:cubicBezTo>
                <a:cubicBezTo>
                  <a:pt x="336" y="283"/>
                  <a:pt x="336" y="283"/>
                  <a:pt x="336" y="283"/>
                </a:cubicBezTo>
                <a:cubicBezTo>
                  <a:pt x="319" y="280"/>
                  <a:pt x="319" y="280"/>
                  <a:pt x="319" y="280"/>
                </a:cubicBezTo>
                <a:cubicBezTo>
                  <a:pt x="319" y="333"/>
                  <a:pt x="319" y="333"/>
                  <a:pt x="319" y="333"/>
                </a:cubicBezTo>
                <a:cubicBezTo>
                  <a:pt x="319" y="334"/>
                  <a:pt x="319" y="335"/>
                  <a:pt x="319" y="336"/>
                </a:cubicBezTo>
                <a:cubicBezTo>
                  <a:pt x="325" y="337"/>
                  <a:pt x="333" y="338"/>
                  <a:pt x="340" y="339"/>
                </a:cubicBezTo>
                <a:cubicBezTo>
                  <a:pt x="365" y="343"/>
                  <a:pt x="385" y="317"/>
                  <a:pt x="375" y="29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ja-JP" altLang="en-US"/>
          </a:p>
        </p:txBody>
      </p:sp>
      <p:pic>
        <p:nvPicPr>
          <p:cNvPr id="22" name="図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8814" y="1564547"/>
            <a:ext cx="474581" cy="464129"/>
          </a:xfrm>
          <a:prstGeom prst="rect">
            <a:avLst/>
          </a:prstGeom>
        </p:spPr>
      </p:pic>
      <p:pic>
        <p:nvPicPr>
          <p:cNvPr id="23" name="図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802" y="2320631"/>
            <a:ext cx="474581" cy="464129"/>
          </a:xfrm>
          <a:prstGeom prst="rect">
            <a:avLst/>
          </a:prstGeom>
        </p:spPr>
      </p:pic>
      <p:sp>
        <p:nvSpPr>
          <p:cNvPr id="24" name="角丸四角形吹き出し 23"/>
          <p:cNvSpPr/>
          <p:nvPr/>
        </p:nvSpPr>
        <p:spPr>
          <a:xfrm>
            <a:off x="5971584" y="4204479"/>
            <a:ext cx="1707380" cy="468052"/>
          </a:xfrm>
          <a:prstGeom prst="wedgeRoundRectCallout">
            <a:avLst>
              <a:gd name="adj1" fmla="val -63226"/>
              <a:gd name="adj2" fmla="val -51260"/>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t>ログイン後の画面が表示される</a:t>
            </a:r>
          </a:p>
        </p:txBody>
      </p:sp>
      <p:sp>
        <p:nvSpPr>
          <p:cNvPr id="25" name="テキスト ボックス 24">
            <a:extLst>
              <a:ext uri="{FF2B5EF4-FFF2-40B4-BE49-F238E27FC236}">
                <a16:creationId xmlns:a16="http://schemas.microsoft.com/office/drawing/2014/main" id="{C745CA8D-633C-875C-FF1E-8717212A2436}"/>
              </a:ext>
            </a:extLst>
          </p:cNvPr>
          <p:cNvSpPr txBox="1"/>
          <p:nvPr/>
        </p:nvSpPr>
        <p:spPr>
          <a:xfrm>
            <a:off x="4361464" y="4703257"/>
            <a:ext cx="5602374" cy="230832"/>
          </a:xfrm>
          <a:prstGeom prst="rect">
            <a:avLst/>
          </a:prstGeom>
          <a:noFill/>
        </p:spPr>
        <p:txBody>
          <a:bodyPr wrap="square" rtlCol="0">
            <a:spAutoFit/>
          </a:bodyPr>
          <a:lstStyle/>
          <a:p>
            <a:r>
              <a:rPr kumimoji="1" lang="en-US" altLang="ja-JP" sz="900" dirty="0"/>
              <a:t>※</a:t>
            </a:r>
            <a:r>
              <a:rPr kumimoji="0" lang="en-US" altLang="ja-JP" sz="900" kern="0" dirty="0">
                <a:solidFill>
                  <a:schemeClr val="tx1">
                    <a:lumMod val="75000"/>
                    <a:lumOff val="25000"/>
                  </a:schemeClr>
                </a:solidFill>
              </a:rPr>
              <a:t>NX</a:t>
            </a:r>
            <a:r>
              <a:rPr kumimoji="0" lang="en-US" altLang="ja-JP" sz="900" b="0" i="0" u="none" strike="noStrike" kern="0" cap="none" spc="0" normalizeH="0" baseline="0" noProof="0" dirty="0">
                <a:ln>
                  <a:noFill/>
                </a:ln>
                <a:solidFill>
                  <a:schemeClr val="tx1">
                    <a:lumMod val="75000"/>
                    <a:lumOff val="25000"/>
                  </a:schemeClr>
                </a:solidFill>
                <a:effectLst/>
                <a:uLnTx/>
                <a:uFillTx/>
              </a:rPr>
              <a:t> Cloud</a:t>
            </a:r>
            <a:r>
              <a:rPr kumimoji="0" lang="ja-JP" altLang="en-US" sz="900" b="0" i="0" u="none" strike="noStrike" kern="0" cap="none" spc="0" normalizeH="0" baseline="0" noProof="0" dirty="0">
                <a:ln>
                  <a:noFill/>
                </a:ln>
                <a:solidFill>
                  <a:schemeClr val="tx1">
                    <a:lumMod val="75000"/>
                    <a:lumOff val="25000"/>
                  </a:schemeClr>
                </a:solidFill>
                <a:effectLst/>
                <a:uLnTx/>
                <a:uFillTx/>
              </a:rPr>
              <a:t>では「シングルサインオン</a:t>
            </a:r>
            <a:r>
              <a:rPr kumimoji="0" lang="en-US" altLang="ja-JP" sz="900" b="0" i="0" u="none" strike="noStrike" kern="0" cap="none" spc="0" normalizeH="0" baseline="0" noProof="0" dirty="0">
                <a:ln>
                  <a:noFill/>
                </a:ln>
                <a:solidFill>
                  <a:schemeClr val="tx1">
                    <a:lumMod val="75000"/>
                    <a:lumOff val="25000"/>
                  </a:schemeClr>
                </a:solidFill>
                <a:effectLst/>
                <a:uLnTx/>
                <a:uFillTx/>
              </a:rPr>
              <a:t>(</a:t>
            </a:r>
            <a:r>
              <a:rPr lang="en-US" altLang="ja-JP" sz="900" dirty="0"/>
              <a:t>Microsoft Entra ID</a:t>
            </a:r>
            <a:r>
              <a:rPr kumimoji="0" lang="en-US" altLang="ja-JP" sz="900" b="0" i="0" u="none" strike="noStrike" kern="0" cap="none" spc="0" normalizeH="0" baseline="0" noProof="0" dirty="0">
                <a:ln>
                  <a:noFill/>
                </a:ln>
                <a:solidFill>
                  <a:schemeClr val="tx1">
                    <a:lumMod val="75000"/>
                    <a:lumOff val="25000"/>
                  </a:schemeClr>
                </a:solidFill>
                <a:effectLst/>
                <a:uLnTx/>
                <a:uFillTx/>
              </a:rPr>
              <a:t>)</a:t>
            </a:r>
            <a:r>
              <a:rPr kumimoji="0" lang="ja-JP" altLang="en-US" sz="900" b="0" i="0" u="none" strike="noStrike" kern="0" cap="none" spc="0" normalizeH="0" baseline="0" noProof="0" dirty="0">
                <a:ln>
                  <a:noFill/>
                </a:ln>
                <a:solidFill>
                  <a:schemeClr val="tx1">
                    <a:lumMod val="75000"/>
                    <a:lumOff val="25000"/>
                  </a:schemeClr>
                </a:solidFill>
                <a:effectLst/>
                <a:uLnTx/>
                <a:uFillTx/>
              </a:rPr>
              <a:t> 」機能は</a:t>
            </a:r>
            <a:r>
              <a:rPr kumimoji="0" lang="ja-JP" altLang="en-US" sz="900" b="0" i="0" u="none" strike="noStrike" kern="0" cap="none" spc="0" normalizeH="0" baseline="0" noProof="0">
                <a:ln>
                  <a:noFill/>
                </a:ln>
                <a:solidFill>
                  <a:schemeClr val="tx1">
                    <a:lumMod val="75000"/>
                    <a:lumOff val="25000"/>
                  </a:schemeClr>
                </a:solidFill>
                <a:effectLst/>
                <a:uLnTx/>
                <a:uFillTx/>
              </a:rPr>
              <a:t>利用できません</a:t>
            </a:r>
            <a:endParaRPr kumimoji="0" lang="en-US" altLang="ja-JP" sz="900" b="0" i="0" u="none" strike="noStrike" kern="0" cap="none" spc="0" normalizeH="0" baseline="0" noProof="0" dirty="0">
              <a:ln>
                <a:noFill/>
              </a:ln>
              <a:solidFill>
                <a:schemeClr val="tx1">
                  <a:lumMod val="75000"/>
                  <a:lumOff val="25000"/>
                </a:schemeClr>
              </a:solidFill>
              <a:effectLst/>
              <a:uLnTx/>
              <a:uFillTx/>
            </a:endParaRPr>
          </a:p>
        </p:txBody>
      </p:sp>
    </p:spTree>
    <p:extLst>
      <p:ext uri="{BB962C8B-B14F-4D97-AF65-F5344CB8AC3E}">
        <p14:creationId xmlns:p14="http://schemas.microsoft.com/office/powerpoint/2010/main" val="15372421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8AE49ED-73EF-499C-8307-28EB0E7CF529}" type="slidenum">
              <a:rPr lang="ja-JP" altLang="en-US" smtClean="0"/>
              <a:pPr/>
              <a:t>105</a:t>
            </a:fld>
            <a:endParaRPr lang="ja-JP" altLang="en-US" dirty="0"/>
          </a:p>
        </p:txBody>
      </p:sp>
      <p:sp>
        <p:nvSpPr>
          <p:cNvPr id="5" name="タイトル 4"/>
          <p:cNvSpPr>
            <a:spLocks noGrp="1"/>
          </p:cNvSpPr>
          <p:nvPr>
            <p:ph type="title"/>
          </p:nvPr>
        </p:nvSpPr>
        <p:spPr/>
        <p:txBody>
          <a:bodyPr/>
          <a:lstStyle/>
          <a:p>
            <a:r>
              <a:rPr lang="en-US" altLang="ja-JP" b="0" dirty="0">
                <a:solidFill>
                  <a:srgbClr val="FABE00"/>
                </a:solidFill>
              </a:rPr>
              <a:t>09 </a:t>
            </a:r>
            <a:r>
              <a:rPr lang="ja-JP" altLang="en-US" dirty="0"/>
              <a:t>内部統制</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22195677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2"/>
          <p:cNvSpPr>
            <a:spLocks noGrp="1"/>
          </p:cNvSpPr>
          <p:nvPr>
            <p:ph type="sldNum" sz="quarter" idx="12"/>
          </p:nvPr>
        </p:nvSpPr>
        <p:spPr/>
        <p:txBody>
          <a:bodyPr/>
          <a:lstStyle/>
          <a:p>
            <a:fld id="{78AE49ED-73EF-499C-8307-28EB0E7CF529}" type="slidenum">
              <a:rPr lang="ja-JP" altLang="en-US" smtClean="0"/>
              <a:pPr/>
              <a:t>106</a:t>
            </a:fld>
            <a:endParaRPr lang="ja-JP" altLang="en-US" dirty="0"/>
          </a:p>
        </p:txBody>
      </p:sp>
      <p:sp>
        <p:nvSpPr>
          <p:cNvPr id="7" name="タイトル 6"/>
          <p:cNvSpPr>
            <a:spLocks noGrp="1"/>
          </p:cNvSpPr>
          <p:nvPr>
            <p:ph type="title"/>
          </p:nvPr>
        </p:nvSpPr>
        <p:spPr/>
        <p:txBody>
          <a:bodyPr/>
          <a:lstStyle/>
          <a:p>
            <a:r>
              <a:rPr lang="ja-JP" altLang="en-US" dirty="0"/>
              <a:t>内部統制</a:t>
            </a:r>
            <a:endParaRPr kumimoji="1" lang="ja-JP" altLang="en-US" dirty="0"/>
          </a:p>
        </p:txBody>
      </p:sp>
      <p:sp>
        <p:nvSpPr>
          <p:cNvPr id="5" name="テキスト プレースホルダー 4"/>
          <p:cNvSpPr>
            <a:spLocks noGrp="1"/>
          </p:cNvSpPr>
          <p:nvPr>
            <p:ph type="body" sz="quarter" idx="16"/>
          </p:nvPr>
        </p:nvSpPr>
        <p:spPr/>
        <p:txBody>
          <a:bodyPr/>
          <a:lstStyle/>
          <a:p>
            <a:r>
              <a:rPr lang="ja-JP" altLang="en-US" dirty="0"/>
              <a:t>内部統制への対応基盤として</a:t>
            </a:r>
          </a:p>
          <a:p>
            <a:endParaRPr lang="ja-JP" altLang="en-US" dirty="0"/>
          </a:p>
          <a:p>
            <a:endParaRPr lang="ja-JP" altLang="en-US" dirty="0"/>
          </a:p>
          <a:p>
            <a:endParaRPr kumimoji="1" lang="en-US" altLang="ja-JP" dirty="0"/>
          </a:p>
          <a:p>
            <a:endParaRPr kumimoji="1" lang="ja-JP" altLang="en-US" dirty="0"/>
          </a:p>
        </p:txBody>
      </p:sp>
      <p:sp>
        <p:nvSpPr>
          <p:cNvPr id="4" name="テキスト プレースホルダー 3"/>
          <p:cNvSpPr>
            <a:spLocks noGrp="1"/>
          </p:cNvSpPr>
          <p:nvPr>
            <p:ph type="body" sz="quarter" idx="17"/>
          </p:nvPr>
        </p:nvSpPr>
        <p:spPr/>
        <p:txBody>
          <a:bodyPr/>
          <a:lstStyle/>
          <a:p>
            <a:pPr lvl="0">
              <a:spcBef>
                <a:spcPct val="10000"/>
              </a:spcBef>
              <a:defRPr/>
            </a:pPr>
            <a:r>
              <a:rPr kumimoji="0" lang="ja-JP" altLang="en-US" kern="0" dirty="0">
                <a:solidFill>
                  <a:prstClr val="black"/>
                </a:solidFill>
                <a:cs typeface="Tahoma" pitchFamily="34" charset="0"/>
              </a:rPr>
              <a:t>内部統制・コンプライアンス（法令遵守）対応をシステムの側面からご支援</a:t>
            </a:r>
            <a:endParaRPr kumimoji="0" lang="en-US" altLang="ja-JP" kern="0" dirty="0">
              <a:solidFill>
                <a:prstClr val="black"/>
              </a:solidFill>
              <a:cs typeface="Tahoma" pitchFamily="34" charset="0"/>
            </a:endParaRPr>
          </a:p>
          <a:p>
            <a:pPr lvl="0">
              <a:spcBef>
                <a:spcPct val="10000"/>
              </a:spcBef>
              <a:defRPr/>
            </a:pPr>
            <a:r>
              <a:rPr kumimoji="0" lang="ja-JP" altLang="en-US" kern="0" dirty="0">
                <a:solidFill>
                  <a:prstClr val="black"/>
                </a:solidFill>
              </a:rPr>
              <a:t>情報漏洩防止の観点からもログは重要な役割</a:t>
            </a:r>
            <a:endParaRPr lang="ja-JP" altLang="en-US" dirty="0">
              <a:solidFill>
                <a:sysClr val="windowText" lastClr="000000"/>
              </a:solidFill>
            </a:endParaRPr>
          </a:p>
        </p:txBody>
      </p:sp>
      <p:sp>
        <p:nvSpPr>
          <p:cNvPr id="22" name="角丸四角形 21"/>
          <p:cNvSpPr/>
          <p:nvPr/>
        </p:nvSpPr>
        <p:spPr>
          <a:xfrm>
            <a:off x="2555776" y="1419622"/>
            <a:ext cx="6336224" cy="411364"/>
          </a:xfrm>
          <a:prstGeom prst="roundRect">
            <a:avLst/>
          </a:prstGeom>
          <a:solidFill>
            <a:srgbClr val="77A233"/>
          </a:solidFill>
          <a:ln w="25400" cap="flat" cmpd="sng" algn="ctr">
            <a:solidFill>
              <a:srgbClr val="77A233"/>
            </a:solidFill>
            <a:prstDash val="solid"/>
          </a:ln>
          <a:effectLst/>
        </p:spPr>
        <p:txBody>
          <a:bodyPr vert="horz"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システム系ログ</a:t>
            </a:r>
            <a:endParaRPr kumimoji="0" lang="en-US" altLang="ja-JP" sz="1200" b="0" i="0" u="none" strike="noStrike" kern="0" cap="none" spc="0" normalizeH="0" baseline="0" noProof="0" dirty="0">
              <a:ln>
                <a:noFill/>
              </a:ln>
              <a:solidFill>
                <a:srgbClr val="FFFFFF"/>
              </a:solidFill>
              <a:effectLst/>
              <a:uLnTx/>
              <a:uFillTx/>
              <a:latin typeface="メイリオ"/>
              <a:ea typeface="メイリオ"/>
              <a:cs typeface="メイリオ"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a:t>
            </a:r>
            <a:r>
              <a:rPr kumimoji="0" lang="ja-JP" altLang="en-US" sz="12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障害等の発生時における原因究明やテスト時に使用</a:t>
            </a:r>
            <a:r>
              <a:rPr kumimoji="0" lang="en-US" altLang="ja-JP" sz="12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a:t>
            </a:r>
            <a:endParaRPr kumimoji="0" lang="ja-JP" altLang="en-US" sz="1200" b="0" i="0" u="none" strike="noStrike" kern="0" cap="none" spc="0" normalizeH="0" baseline="0" noProof="0" dirty="0">
              <a:ln>
                <a:noFill/>
              </a:ln>
              <a:solidFill>
                <a:srgbClr val="FFFFFF"/>
              </a:solidFill>
              <a:effectLst/>
              <a:uLnTx/>
              <a:uFillTx/>
              <a:latin typeface="メイリオ"/>
              <a:ea typeface="メイリオ"/>
              <a:cs typeface="メイリオ" pitchFamily="50" charset="-128"/>
            </a:endParaRPr>
          </a:p>
        </p:txBody>
      </p:sp>
      <p:graphicFrame>
        <p:nvGraphicFramePr>
          <p:cNvPr id="23" name="表 22"/>
          <p:cNvGraphicFramePr>
            <a:graphicFrameLocks noGrp="1"/>
          </p:cNvGraphicFramePr>
          <p:nvPr/>
        </p:nvGraphicFramePr>
        <p:xfrm>
          <a:off x="2555776" y="1851670"/>
          <a:ext cx="6336224" cy="982803"/>
        </p:xfrm>
        <a:graphic>
          <a:graphicData uri="http://schemas.openxmlformats.org/drawingml/2006/table">
            <a:tbl>
              <a:tblPr firstRow="1" bandRow="1"/>
              <a:tblGrid>
                <a:gridCol w="1945986">
                  <a:extLst>
                    <a:ext uri="{9D8B030D-6E8A-4147-A177-3AD203B41FA5}">
                      <a16:colId xmlns:a16="http://schemas.microsoft.com/office/drawing/2014/main" val="20000"/>
                    </a:ext>
                  </a:extLst>
                </a:gridCol>
                <a:gridCol w="4390238">
                  <a:extLst>
                    <a:ext uri="{9D8B030D-6E8A-4147-A177-3AD203B41FA5}">
                      <a16:colId xmlns:a16="http://schemas.microsoft.com/office/drawing/2014/main" val="20001"/>
                    </a:ext>
                  </a:extLst>
                </a:gridCol>
              </a:tblGrid>
              <a:tr h="327601">
                <a:tc>
                  <a:txBody>
                    <a:bodyPr/>
                    <a:lstStyle>
                      <a:lvl1pPr marL="0" algn="l" defTabSz="914400" rtl="0" eaLnBrk="1" latinLnBrk="0" hangingPunct="1">
                        <a:defRPr kumimoji="1" sz="1800" b="1" kern="1200">
                          <a:solidFill>
                            <a:schemeClr val="dk1"/>
                          </a:solidFill>
                          <a:latin typeface="メイリオ"/>
                          <a:ea typeface="メイリオ"/>
                        </a:defRPr>
                      </a:lvl1pPr>
                      <a:lvl2pPr marL="457200" algn="l" defTabSz="914400" rtl="0" eaLnBrk="1" latinLnBrk="0" hangingPunct="1">
                        <a:defRPr kumimoji="1" sz="1800" b="1" kern="1200">
                          <a:solidFill>
                            <a:schemeClr val="dk1"/>
                          </a:solidFill>
                          <a:latin typeface="メイリオ"/>
                          <a:ea typeface="メイリオ"/>
                        </a:defRPr>
                      </a:lvl2pPr>
                      <a:lvl3pPr marL="914400" algn="l" defTabSz="914400" rtl="0" eaLnBrk="1" latinLnBrk="0" hangingPunct="1">
                        <a:defRPr kumimoji="1" sz="1800" b="1" kern="1200">
                          <a:solidFill>
                            <a:schemeClr val="dk1"/>
                          </a:solidFill>
                          <a:latin typeface="メイリオ"/>
                          <a:ea typeface="メイリオ"/>
                        </a:defRPr>
                      </a:lvl3pPr>
                      <a:lvl4pPr marL="1371600" algn="l" defTabSz="914400" rtl="0" eaLnBrk="1" latinLnBrk="0" hangingPunct="1">
                        <a:defRPr kumimoji="1" sz="1800" b="1" kern="1200">
                          <a:solidFill>
                            <a:schemeClr val="dk1"/>
                          </a:solidFill>
                          <a:latin typeface="メイリオ"/>
                          <a:ea typeface="メイリオ"/>
                        </a:defRPr>
                      </a:lvl4pPr>
                      <a:lvl5pPr marL="1828800" algn="l" defTabSz="914400" rtl="0" eaLnBrk="1" latinLnBrk="0" hangingPunct="1">
                        <a:defRPr kumimoji="1" sz="1800" b="1" kern="1200">
                          <a:solidFill>
                            <a:schemeClr val="dk1"/>
                          </a:solidFill>
                          <a:latin typeface="メイリオ"/>
                          <a:ea typeface="メイリオ"/>
                        </a:defRPr>
                      </a:lvl5pPr>
                      <a:lvl6pPr marL="2286000" algn="l" defTabSz="914400" rtl="0" eaLnBrk="1" latinLnBrk="0" hangingPunct="1">
                        <a:defRPr kumimoji="1" sz="1800" b="1" kern="1200">
                          <a:solidFill>
                            <a:schemeClr val="dk1"/>
                          </a:solidFill>
                          <a:latin typeface="メイリオ"/>
                          <a:ea typeface="メイリオ"/>
                        </a:defRPr>
                      </a:lvl6pPr>
                      <a:lvl7pPr marL="2743200" algn="l" defTabSz="914400" rtl="0" eaLnBrk="1" latinLnBrk="0" hangingPunct="1">
                        <a:defRPr kumimoji="1" sz="1800" b="1" kern="1200">
                          <a:solidFill>
                            <a:schemeClr val="dk1"/>
                          </a:solidFill>
                          <a:latin typeface="メイリオ"/>
                          <a:ea typeface="メイリオ"/>
                        </a:defRPr>
                      </a:lvl7pPr>
                      <a:lvl8pPr marL="3200400" algn="l" defTabSz="914400" rtl="0" eaLnBrk="1" latinLnBrk="0" hangingPunct="1">
                        <a:defRPr kumimoji="1" sz="1800" b="1" kern="1200">
                          <a:solidFill>
                            <a:schemeClr val="dk1"/>
                          </a:solidFill>
                          <a:latin typeface="メイリオ"/>
                          <a:ea typeface="メイリオ"/>
                        </a:defRPr>
                      </a:lvl8pPr>
                      <a:lvl9pPr marL="3657600" algn="l" defTabSz="914400" rtl="0" eaLnBrk="1" latinLnBrk="0" hangingPunct="1">
                        <a:defRPr kumimoji="1" sz="1800" b="1" kern="1200">
                          <a:solidFill>
                            <a:schemeClr val="dk1"/>
                          </a:solidFill>
                          <a:latin typeface="メイリオ"/>
                          <a:ea typeface="メイリオ"/>
                        </a:defRPr>
                      </a:lvl9pPr>
                    </a:lstStyle>
                    <a:p>
                      <a:r>
                        <a:rPr lang="ja-JP" altLang="en-US" sz="1100" b="1" dirty="0">
                          <a:latin typeface="メイリオ" pitchFamily="50" charset="-128"/>
                          <a:ea typeface="メイリオ" pitchFamily="50" charset="-128"/>
                          <a:cs typeface="メイリオ" pitchFamily="50" charset="-128"/>
                        </a:rPr>
                        <a:t>トレースログ</a:t>
                      </a:r>
                    </a:p>
                  </a:txBody>
                  <a:tcPr anchor="ctr">
                    <a:lnL w="12700" cmpd="sng">
                      <a:solidFill>
                        <a:srgbClr val="67792F"/>
                      </a:solidFill>
                    </a:lnL>
                    <a:lnR w="12700" cmpd="sng">
                      <a:solidFill>
                        <a:srgbClr val="67792F"/>
                      </a:solidFill>
                    </a:lnR>
                    <a:lnT w="12700" cmpd="sng">
                      <a:solidFill>
                        <a:srgbClr val="67792F"/>
                      </a:solidFill>
                    </a:lnT>
                    <a:lnB w="12700" cmpd="sng">
                      <a:solidFill>
                        <a:srgbClr val="67792F"/>
                      </a:solidFill>
                    </a:lnB>
                    <a:lnTlToBr w="12700" cmpd="sng">
                      <a:noFill/>
                      <a:prstDash val="solid"/>
                    </a:lnTlToBr>
                    <a:lnBlToTr w="12700" cmpd="sng">
                      <a:noFill/>
                      <a:prstDash val="solid"/>
                    </a:lnBlToTr>
                    <a:solidFill>
                      <a:srgbClr val="67792F">
                        <a:tint val="20000"/>
                      </a:srgbClr>
                    </a:solidFill>
                  </a:tcPr>
                </a:tc>
                <a:tc>
                  <a:txBody>
                    <a:bodyPr/>
                    <a:lstStyle>
                      <a:lvl1pPr marL="0" algn="l" defTabSz="914400" rtl="0" eaLnBrk="1" latinLnBrk="0" hangingPunct="1">
                        <a:defRPr kumimoji="1" sz="1800" b="1" kern="1200">
                          <a:solidFill>
                            <a:schemeClr val="dk1"/>
                          </a:solidFill>
                          <a:latin typeface="メイリオ"/>
                          <a:ea typeface="メイリオ"/>
                        </a:defRPr>
                      </a:lvl1pPr>
                      <a:lvl2pPr marL="457200" algn="l" defTabSz="914400" rtl="0" eaLnBrk="1" latinLnBrk="0" hangingPunct="1">
                        <a:defRPr kumimoji="1" sz="1800" b="1" kern="1200">
                          <a:solidFill>
                            <a:schemeClr val="dk1"/>
                          </a:solidFill>
                          <a:latin typeface="メイリオ"/>
                          <a:ea typeface="メイリオ"/>
                        </a:defRPr>
                      </a:lvl2pPr>
                      <a:lvl3pPr marL="914400" algn="l" defTabSz="914400" rtl="0" eaLnBrk="1" latinLnBrk="0" hangingPunct="1">
                        <a:defRPr kumimoji="1" sz="1800" b="1" kern="1200">
                          <a:solidFill>
                            <a:schemeClr val="dk1"/>
                          </a:solidFill>
                          <a:latin typeface="メイリオ"/>
                          <a:ea typeface="メイリオ"/>
                        </a:defRPr>
                      </a:lvl3pPr>
                      <a:lvl4pPr marL="1371600" algn="l" defTabSz="914400" rtl="0" eaLnBrk="1" latinLnBrk="0" hangingPunct="1">
                        <a:defRPr kumimoji="1" sz="1800" b="1" kern="1200">
                          <a:solidFill>
                            <a:schemeClr val="dk1"/>
                          </a:solidFill>
                          <a:latin typeface="メイリオ"/>
                          <a:ea typeface="メイリオ"/>
                        </a:defRPr>
                      </a:lvl4pPr>
                      <a:lvl5pPr marL="1828800" algn="l" defTabSz="914400" rtl="0" eaLnBrk="1" latinLnBrk="0" hangingPunct="1">
                        <a:defRPr kumimoji="1" sz="1800" b="1" kern="1200">
                          <a:solidFill>
                            <a:schemeClr val="dk1"/>
                          </a:solidFill>
                          <a:latin typeface="メイリオ"/>
                          <a:ea typeface="メイリオ"/>
                        </a:defRPr>
                      </a:lvl5pPr>
                      <a:lvl6pPr marL="2286000" algn="l" defTabSz="914400" rtl="0" eaLnBrk="1" latinLnBrk="0" hangingPunct="1">
                        <a:defRPr kumimoji="1" sz="1800" b="1" kern="1200">
                          <a:solidFill>
                            <a:schemeClr val="dk1"/>
                          </a:solidFill>
                          <a:latin typeface="メイリオ"/>
                          <a:ea typeface="メイリオ"/>
                        </a:defRPr>
                      </a:lvl6pPr>
                      <a:lvl7pPr marL="2743200" algn="l" defTabSz="914400" rtl="0" eaLnBrk="1" latinLnBrk="0" hangingPunct="1">
                        <a:defRPr kumimoji="1" sz="1800" b="1" kern="1200">
                          <a:solidFill>
                            <a:schemeClr val="dk1"/>
                          </a:solidFill>
                          <a:latin typeface="メイリオ"/>
                          <a:ea typeface="メイリオ"/>
                        </a:defRPr>
                      </a:lvl7pPr>
                      <a:lvl8pPr marL="3200400" algn="l" defTabSz="914400" rtl="0" eaLnBrk="1" latinLnBrk="0" hangingPunct="1">
                        <a:defRPr kumimoji="1" sz="1800" b="1" kern="1200">
                          <a:solidFill>
                            <a:schemeClr val="dk1"/>
                          </a:solidFill>
                          <a:latin typeface="メイリオ"/>
                          <a:ea typeface="メイリオ"/>
                        </a:defRPr>
                      </a:lvl8pPr>
                      <a:lvl9pPr marL="3657600" algn="l" defTabSz="914400" rtl="0" eaLnBrk="1" latinLnBrk="0" hangingPunct="1">
                        <a:defRPr kumimoji="1" sz="1800" b="1" kern="1200">
                          <a:solidFill>
                            <a:schemeClr val="dk1"/>
                          </a:solidFill>
                          <a:latin typeface="メイリオ"/>
                          <a:ea typeface="メイリオ"/>
                        </a:defRPr>
                      </a:lvl9pPr>
                    </a:lstStyle>
                    <a:p>
                      <a:r>
                        <a:rPr kumimoji="1" lang="ja-JP" altLang="en-US" sz="1100" b="0" dirty="0">
                          <a:latin typeface="メイリオ" pitchFamily="50" charset="-128"/>
                          <a:ea typeface="メイリオ" pitchFamily="50" charset="-128"/>
                          <a:cs typeface="メイリオ" pitchFamily="50" charset="-128"/>
                        </a:rPr>
                        <a:t>障害追跡用にロジック内のデータをログファイルへ出力</a:t>
                      </a:r>
                    </a:p>
                  </a:txBody>
                  <a:tcPr anchor="ctr">
                    <a:lnL w="12700" cmpd="sng">
                      <a:solidFill>
                        <a:srgbClr val="67792F"/>
                      </a:solidFill>
                    </a:lnL>
                    <a:lnR w="12700" cmpd="sng">
                      <a:solidFill>
                        <a:srgbClr val="67792F"/>
                      </a:solidFill>
                    </a:lnR>
                    <a:lnT w="12700" cmpd="sng">
                      <a:solidFill>
                        <a:srgbClr val="67792F"/>
                      </a:solidFill>
                    </a:lnT>
                    <a:lnB w="12700" cmpd="sng">
                      <a:solidFill>
                        <a:srgbClr val="67792F"/>
                      </a:solidFill>
                    </a:lnB>
                    <a:lnTlToBr w="12700" cmpd="sng">
                      <a:noFill/>
                      <a:prstDash val="solid"/>
                    </a:lnTlToBr>
                    <a:lnBlToTr w="12700" cmpd="sng">
                      <a:noFill/>
                      <a:prstDash val="solid"/>
                    </a:lnBlToTr>
                    <a:solidFill>
                      <a:srgbClr val="67792F">
                        <a:tint val="20000"/>
                      </a:srgbClr>
                    </a:solidFill>
                  </a:tcPr>
                </a:tc>
                <a:extLst>
                  <a:ext uri="{0D108BD9-81ED-4DB2-BD59-A6C34878D82A}">
                    <a16:rowId xmlns:a16="http://schemas.microsoft.com/office/drawing/2014/main" val="10000"/>
                  </a:ext>
                </a:extLst>
              </a:tr>
              <a:tr h="327601">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algn="l" defTabSz="914400" rtl="0" eaLnBrk="1" latinLnBrk="0" hangingPunct="1"/>
                      <a:r>
                        <a:rPr kumimoji="1" lang="ja-JP" altLang="en-US" sz="1100" b="1" kern="1200" dirty="0">
                          <a:solidFill>
                            <a:schemeClr val="dk1"/>
                          </a:solidFill>
                          <a:latin typeface="メイリオ" pitchFamily="50" charset="-128"/>
                          <a:ea typeface="メイリオ" pitchFamily="50" charset="-128"/>
                          <a:cs typeface="メイリオ" pitchFamily="50" charset="-128"/>
                        </a:rPr>
                        <a:t>デバッグログ</a:t>
                      </a:r>
                    </a:p>
                  </a:txBody>
                  <a:tcPr anchor="ctr">
                    <a:lnL w="12700" cmpd="sng">
                      <a:solidFill>
                        <a:srgbClr val="67792F"/>
                      </a:solidFill>
                    </a:lnL>
                    <a:lnR w="12700" cmpd="sng">
                      <a:solidFill>
                        <a:srgbClr val="67792F"/>
                      </a:solidFill>
                    </a:lnR>
                    <a:lnT w="12700" cmpd="sng">
                      <a:solidFill>
                        <a:srgbClr val="67792F"/>
                      </a:solidFill>
                    </a:lnT>
                    <a:lnB w="12700" cmpd="sng">
                      <a:solidFill>
                        <a:srgbClr val="67792F"/>
                      </a:solidFill>
                    </a:lnB>
                    <a:lnTlToBr w="12700" cmpd="sng">
                      <a:noFill/>
                      <a:prstDash val="solid"/>
                    </a:lnTlToBr>
                    <a:lnBlToTr w="12700" cmpd="sng">
                      <a:noFill/>
                      <a:prstDash val="solid"/>
                    </a:lnBlToTr>
                    <a:solidFill>
                      <a:srgbClr val="67792F">
                        <a:tint val="4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r>
                        <a:rPr kumimoji="1" lang="ja-JP" altLang="en-US" sz="1100" b="0" dirty="0">
                          <a:latin typeface="メイリオ" pitchFamily="50" charset="-128"/>
                          <a:ea typeface="メイリオ" pitchFamily="50" charset="-128"/>
                          <a:cs typeface="メイリオ" pitchFamily="50" charset="-128"/>
                        </a:rPr>
                        <a:t>開発時のデバッグ用にデータをログファイルへ出力</a:t>
                      </a:r>
                    </a:p>
                  </a:txBody>
                  <a:tcPr anchor="ctr">
                    <a:lnL w="12700" cmpd="sng">
                      <a:solidFill>
                        <a:srgbClr val="67792F"/>
                      </a:solidFill>
                    </a:lnL>
                    <a:lnR w="12700" cmpd="sng">
                      <a:solidFill>
                        <a:srgbClr val="67792F"/>
                      </a:solidFill>
                    </a:lnR>
                    <a:lnT w="12700" cmpd="sng">
                      <a:solidFill>
                        <a:srgbClr val="67792F"/>
                      </a:solidFill>
                    </a:lnT>
                    <a:lnB w="12700" cmpd="sng">
                      <a:solidFill>
                        <a:srgbClr val="67792F"/>
                      </a:solidFill>
                    </a:lnB>
                    <a:lnTlToBr w="12700" cmpd="sng">
                      <a:noFill/>
                      <a:prstDash val="solid"/>
                    </a:lnTlToBr>
                    <a:lnBlToTr w="12700" cmpd="sng">
                      <a:noFill/>
                      <a:prstDash val="solid"/>
                    </a:lnBlToTr>
                    <a:solidFill>
                      <a:srgbClr val="67792F">
                        <a:tint val="40000"/>
                      </a:srgbClr>
                    </a:solidFill>
                  </a:tcPr>
                </a:tc>
                <a:extLst>
                  <a:ext uri="{0D108BD9-81ED-4DB2-BD59-A6C34878D82A}">
                    <a16:rowId xmlns:a16="http://schemas.microsoft.com/office/drawing/2014/main" val="10001"/>
                  </a:ext>
                </a:extLst>
              </a:tr>
              <a:tr h="327601">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algn="l" defTabSz="914400" rtl="0" eaLnBrk="1" latinLnBrk="0" hangingPunct="1"/>
                      <a:r>
                        <a:rPr kumimoji="1" lang="ja-JP" altLang="en-US" sz="1100" b="1" kern="1200">
                          <a:solidFill>
                            <a:schemeClr val="dk1"/>
                          </a:solidFill>
                          <a:latin typeface="メイリオ" pitchFamily="50" charset="-128"/>
                          <a:ea typeface="メイリオ" pitchFamily="50" charset="-128"/>
                          <a:cs typeface="メイリオ" pitchFamily="50" charset="-128"/>
                        </a:rPr>
                        <a:t>エラーログ</a:t>
                      </a:r>
                    </a:p>
                  </a:txBody>
                  <a:tcPr anchor="ctr">
                    <a:lnL w="12700" cmpd="sng">
                      <a:solidFill>
                        <a:srgbClr val="67792F"/>
                      </a:solidFill>
                    </a:lnL>
                    <a:lnR w="12700" cmpd="sng">
                      <a:solidFill>
                        <a:srgbClr val="67792F"/>
                      </a:solidFill>
                    </a:lnR>
                    <a:lnT w="12700" cmpd="sng">
                      <a:solidFill>
                        <a:srgbClr val="67792F"/>
                      </a:solidFill>
                    </a:lnT>
                    <a:lnB w="12700" cmpd="sng">
                      <a:solidFill>
                        <a:srgbClr val="67792F"/>
                      </a:solidFill>
                    </a:lnB>
                    <a:lnTlToBr w="12700" cmpd="sng">
                      <a:noFill/>
                      <a:prstDash val="solid"/>
                    </a:lnTlToBr>
                    <a:lnBlToTr w="12700" cmpd="sng">
                      <a:noFill/>
                      <a:prstDash val="solid"/>
                    </a:lnBlToTr>
                    <a:solidFill>
                      <a:srgbClr val="67792F">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r>
                        <a:rPr kumimoji="1" lang="ja-JP" altLang="en-US" sz="1100" b="0" dirty="0">
                          <a:latin typeface="メイリオ" pitchFamily="50" charset="-128"/>
                          <a:ea typeface="メイリオ" pitchFamily="50" charset="-128"/>
                          <a:cs typeface="メイリオ" pitchFamily="50" charset="-128"/>
                        </a:rPr>
                        <a:t>例外が発生した場合にその詳細をログファイルへ出力</a:t>
                      </a:r>
                    </a:p>
                  </a:txBody>
                  <a:tcPr anchor="ctr">
                    <a:lnL w="12700" cmpd="sng">
                      <a:solidFill>
                        <a:srgbClr val="67792F"/>
                      </a:solidFill>
                    </a:lnL>
                    <a:lnR w="12700" cmpd="sng">
                      <a:solidFill>
                        <a:srgbClr val="67792F"/>
                      </a:solidFill>
                    </a:lnR>
                    <a:lnT w="12700" cmpd="sng">
                      <a:solidFill>
                        <a:srgbClr val="67792F"/>
                      </a:solidFill>
                    </a:lnT>
                    <a:lnB w="12700" cmpd="sng">
                      <a:solidFill>
                        <a:srgbClr val="67792F"/>
                      </a:solidFill>
                    </a:lnB>
                    <a:lnTlToBr w="12700" cmpd="sng">
                      <a:noFill/>
                      <a:prstDash val="solid"/>
                    </a:lnTlToBr>
                    <a:lnBlToTr w="12700" cmpd="sng">
                      <a:noFill/>
                      <a:prstDash val="solid"/>
                    </a:lnBlToTr>
                    <a:solidFill>
                      <a:srgbClr val="67792F">
                        <a:tint val="20000"/>
                      </a:srgbClr>
                    </a:solidFill>
                  </a:tcPr>
                </a:tc>
                <a:extLst>
                  <a:ext uri="{0D108BD9-81ED-4DB2-BD59-A6C34878D82A}">
                    <a16:rowId xmlns:a16="http://schemas.microsoft.com/office/drawing/2014/main" val="10002"/>
                  </a:ext>
                </a:extLst>
              </a:tr>
            </a:tbl>
          </a:graphicData>
        </a:graphic>
      </p:graphicFrame>
      <p:sp>
        <p:nvSpPr>
          <p:cNvPr id="32" name="角丸四角形 31"/>
          <p:cNvSpPr/>
          <p:nvPr/>
        </p:nvSpPr>
        <p:spPr>
          <a:xfrm>
            <a:off x="2555776" y="2891015"/>
            <a:ext cx="6336000" cy="410656"/>
          </a:xfrm>
          <a:prstGeom prst="roundRect">
            <a:avLst/>
          </a:prstGeom>
          <a:solidFill>
            <a:srgbClr val="54C2F0"/>
          </a:solidFill>
          <a:ln w="25400" cap="flat" cmpd="sng" algn="ctr">
            <a:solidFill>
              <a:srgbClr val="54C2F0"/>
            </a:solidFill>
            <a:prstDash val="solid"/>
          </a:ln>
          <a:effectLst/>
        </p:spPr>
        <p:txBody>
          <a:bodyPr vert="horz"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監査系ログ</a:t>
            </a:r>
            <a:endParaRPr kumimoji="0" lang="en-US" altLang="ja-JP" sz="1200" b="0" i="0" u="none" strike="noStrike" kern="0" cap="none" spc="0" normalizeH="0" baseline="0" noProof="0" dirty="0">
              <a:ln>
                <a:noFill/>
              </a:ln>
              <a:solidFill>
                <a:srgbClr val="FFFFFF"/>
              </a:solidFill>
              <a:effectLst/>
              <a:uLnTx/>
              <a:uFillTx/>
              <a:latin typeface="メイリオ"/>
              <a:ea typeface="メイリオ"/>
              <a:cs typeface="メイリオ"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a:t>
            </a:r>
            <a:r>
              <a:rPr kumimoji="0" lang="ja-JP" altLang="en-US" sz="12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内部統制等の監査に必要</a:t>
            </a:r>
            <a:r>
              <a:rPr kumimoji="0" lang="en-US" altLang="ja-JP" sz="12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a:t>
            </a:r>
            <a:endParaRPr kumimoji="0" lang="ja-JP" altLang="en-US" sz="1200" b="0" i="0" u="none" strike="noStrike" kern="0" cap="none" spc="0" normalizeH="0" baseline="0" noProof="0" dirty="0">
              <a:ln>
                <a:noFill/>
              </a:ln>
              <a:solidFill>
                <a:srgbClr val="FFFFFF"/>
              </a:solidFill>
              <a:effectLst/>
              <a:uLnTx/>
              <a:uFillTx/>
              <a:latin typeface="メイリオ"/>
              <a:ea typeface="メイリオ"/>
              <a:cs typeface="メイリオ" pitchFamily="50" charset="-128"/>
            </a:endParaRPr>
          </a:p>
        </p:txBody>
      </p:sp>
      <p:graphicFrame>
        <p:nvGraphicFramePr>
          <p:cNvPr id="33" name="表 32"/>
          <p:cNvGraphicFramePr>
            <a:graphicFrameLocks noGrp="1"/>
          </p:cNvGraphicFramePr>
          <p:nvPr/>
        </p:nvGraphicFramePr>
        <p:xfrm>
          <a:off x="2555776" y="3312367"/>
          <a:ext cx="6336224" cy="1619635"/>
        </p:xfrm>
        <a:graphic>
          <a:graphicData uri="http://schemas.openxmlformats.org/drawingml/2006/table">
            <a:tbl>
              <a:tblPr firstRow="1" bandRow="1"/>
              <a:tblGrid>
                <a:gridCol w="1945986">
                  <a:extLst>
                    <a:ext uri="{9D8B030D-6E8A-4147-A177-3AD203B41FA5}">
                      <a16:colId xmlns:a16="http://schemas.microsoft.com/office/drawing/2014/main" val="20000"/>
                    </a:ext>
                  </a:extLst>
                </a:gridCol>
                <a:gridCol w="4390238">
                  <a:extLst>
                    <a:ext uri="{9D8B030D-6E8A-4147-A177-3AD203B41FA5}">
                      <a16:colId xmlns:a16="http://schemas.microsoft.com/office/drawing/2014/main" val="20001"/>
                    </a:ext>
                  </a:extLst>
                </a:gridCol>
              </a:tblGrid>
              <a:tr h="323927">
                <a:tc>
                  <a:txBody>
                    <a:bodyPr/>
                    <a:lstStyle>
                      <a:lvl1pPr marL="0" algn="l" defTabSz="914400" rtl="0" eaLnBrk="1" latinLnBrk="0" hangingPunct="1">
                        <a:defRPr kumimoji="1" sz="1800" b="1" kern="1200">
                          <a:solidFill>
                            <a:schemeClr val="dk1"/>
                          </a:solidFill>
                          <a:latin typeface="メイリオ"/>
                          <a:ea typeface="メイリオ"/>
                        </a:defRPr>
                      </a:lvl1pPr>
                      <a:lvl2pPr marL="457200" algn="l" defTabSz="914400" rtl="0" eaLnBrk="1" latinLnBrk="0" hangingPunct="1">
                        <a:defRPr kumimoji="1" sz="1800" b="1" kern="1200">
                          <a:solidFill>
                            <a:schemeClr val="dk1"/>
                          </a:solidFill>
                          <a:latin typeface="メイリオ"/>
                          <a:ea typeface="メイリオ"/>
                        </a:defRPr>
                      </a:lvl2pPr>
                      <a:lvl3pPr marL="914400" algn="l" defTabSz="914400" rtl="0" eaLnBrk="1" latinLnBrk="0" hangingPunct="1">
                        <a:defRPr kumimoji="1" sz="1800" b="1" kern="1200">
                          <a:solidFill>
                            <a:schemeClr val="dk1"/>
                          </a:solidFill>
                          <a:latin typeface="メイリオ"/>
                          <a:ea typeface="メイリオ"/>
                        </a:defRPr>
                      </a:lvl3pPr>
                      <a:lvl4pPr marL="1371600" algn="l" defTabSz="914400" rtl="0" eaLnBrk="1" latinLnBrk="0" hangingPunct="1">
                        <a:defRPr kumimoji="1" sz="1800" b="1" kern="1200">
                          <a:solidFill>
                            <a:schemeClr val="dk1"/>
                          </a:solidFill>
                          <a:latin typeface="メイリオ"/>
                          <a:ea typeface="メイリオ"/>
                        </a:defRPr>
                      </a:lvl4pPr>
                      <a:lvl5pPr marL="1828800" algn="l" defTabSz="914400" rtl="0" eaLnBrk="1" latinLnBrk="0" hangingPunct="1">
                        <a:defRPr kumimoji="1" sz="1800" b="1" kern="1200">
                          <a:solidFill>
                            <a:schemeClr val="dk1"/>
                          </a:solidFill>
                          <a:latin typeface="メイリオ"/>
                          <a:ea typeface="メイリオ"/>
                        </a:defRPr>
                      </a:lvl5pPr>
                      <a:lvl6pPr marL="2286000" algn="l" defTabSz="914400" rtl="0" eaLnBrk="1" latinLnBrk="0" hangingPunct="1">
                        <a:defRPr kumimoji="1" sz="1800" b="1" kern="1200">
                          <a:solidFill>
                            <a:schemeClr val="dk1"/>
                          </a:solidFill>
                          <a:latin typeface="メイリオ"/>
                          <a:ea typeface="メイリオ"/>
                        </a:defRPr>
                      </a:lvl6pPr>
                      <a:lvl7pPr marL="2743200" algn="l" defTabSz="914400" rtl="0" eaLnBrk="1" latinLnBrk="0" hangingPunct="1">
                        <a:defRPr kumimoji="1" sz="1800" b="1" kern="1200">
                          <a:solidFill>
                            <a:schemeClr val="dk1"/>
                          </a:solidFill>
                          <a:latin typeface="メイリオ"/>
                          <a:ea typeface="メイリオ"/>
                        </a:defRPr>
                      </a:lvl7pPr>
                      <a:lvl8pPr marL="3200400" algn="l" defTabSz="914400" rtl="0" eaLnBrk="1" latinLnBrk="0" hangingPunct="1">
                        <a:defRPr kumimoji="1" sz="1800" b="1" kern="1200">
                          <a:solidFill>
                            <a:schemeClr val="dk1"/>
                          </a:solidFill>
                          <a:latin typeface="メイリオ"/>
                          <a:ea typeface="メイリオ"/>
                        </a:defRPr>
                      </a:lvl8pPr>
                      <a:lvl9pPr marL="3657600" algn="l" defTabSz="914400" rtl="0" eaLnBrk="1" latinLnBrk="0" hangingPunct="1">
                        <a:defRPr kumimoji="1" sz="1800" b="1" kern="1200">
                          <a:solidFill>
                            <a:schemeClr val="dk1"/>
                          </a:solidFill>
                          <a:latin typeface="メイリオ"/>
                          <a:ea typeface="メイリオ"/>
                        </a:defRPr>
                      </a:lvl9pPr>
                    </a:lstStyle>
                    <a:p>
                      <a:r>
                        <a:rPr lang="ja-JP" altLang="en-US" sz="1100" b="1" dirty="0">
                          <a:latin typeface="メイリオ" pitchFamily="50" charset="-128"/>
                          <a:ea typeface="メイリオ" pitchFamily="50" charset="-128"/>
                          <a:cs typeface="メイリオ" pitchFamily="50" charset="-128"/>
                        </a:rPr>
                        <a:t>サービス実行ログ</a:t>
                      </a:r>
                    </a:p>
                  </a:txBody>
                  <a:tcPr anchor="ctr">
                    <a:lnL w="12700" cmpd="sng">
                      <a:solidFill>
                        <a:srgbClr val="007BC7"/>
                      </a:solidFill>
                    </a:lnL>
                    <a:lnR w="12700" cmpd="sng">
                      <a:solidFill>
                        <a:srgbClr val="007BC7"/>
                      </a:solidFill>
                    </a:lnR>
                    <a:lnT w="12700" cmpd="sng">
                      <a:solidFill>
                        <a:srgbClr val="007BC7"/>
                      </a:solidFill>
                    </a:lnT>
                    <a:lnB w="12700" cmpd="sng">
                      <a:solidFill>
                        <a:srgbClr val="007BC7"/>
                      </a:solidFill>
                    </a:lnB>
                    <a:lnTlToBr w="12700" cmpd="sng">
                      <a:noFill/>
                      <a:prstDash val="solid"/>
                    </a:lnTlToBr>
                    <a:lnBlToTr w="12700" cmpd="sng">
                      <a:noFill/>
                      <a:prstDash val="solid"/>
                    </a:lnBlToTr>
                    <a:solidFill>
                      <a:srgbClr val="007BC7">
                        <a:tint val="20000"/>
                      </a:srgbClr>
                    </a:solidFill>
                  </a:tcPr>
                </a:tc>
                <a:tc>
                  <a:txBody>
                    <a:bodyPr/>
                    <a:lstStyle>
                      <a:lvl1pPr marL="0" algn="l" defTabSz="914400" rtl="0" eaLnBrk="1" latinLnBrk="0" hangingPunct="1">
                        <a:defRPr kumimoji="1" sz="1800" b="1" kern="1200">
                          <a:solidFill>
                            <a:schemeClr val="dk1"/>
                          </a:solidFill>
                          <a:latin typeface="メイリオ"/>
                          <a:ea typeface="メイリオ"/>
                        </a:defRPr>
                      </a:lvl1pPr>
                      <a:lvl2pPr marL="457200" algn="l" defTabSz="914400" rtl="0" eaLnBrk="1" latinLnBrk="0" hangingPunct="1">
                        <a:defRPr kumimoji="1" sz="1800" b="1" kern="1200">
                          <a:solidFill>
                            <a:schemeClr val="dk1"/>
                          </a:solidFill>
                          <a:latin typeface="メイリオ"/>
                          <a:ea typeface="メイリオ"/>
                        </a:defRPr>
                      </a:lvl2pPr>
                      <a:lvl3pPr marL="914400" algn="l" defTabSz="914400" rtl="0" eaLnBrk="1" latinLnBrk="0" hangingPunct="1">
                        <a:defRPr kumimoji="1" sz="1800" b="1" kern="1200">
                          <a:solidFill>
                            <a:schemeClr val="dk1"/>
                          </a:solidFill>
                          <a:latin typeface="メイリオ"/>
                          <a:ea typeface="メイリオ"/>
                        </a:defRPr>
                      </a:lvl3pPr>
                      <a:lvl4pPr marL="1371600" algn="l" defTabSz="914400" rtl="0" eaLnBrk="1" latinLnBrk="0" hangingPunct="1">
                        <a:defRPr kumimoji="1" sz="1800" b="1" kern="1200">
                          <a:solidFill>
                            <a:schemeClr val="dk1"/>
                          </a:solidFill>
                          <a:latin typeface="メイリオ"/>
                          <a:ea typeface="メイリオ"/>
                        </a:defRPr>
                      </a:lvl4pPr>
                      <a:lvl5pPr marL="1828800" algn="l" defTabSz="914400" rtl="0" eaLnBrk="1" latinLnBrk="0" hangingPunct="1">
                        <a:defRPr kumimoji="1" sz="1800" b="1" kern="1200">
                          <a:solidFill>
                            <a:schemeClr val="dk1"/>
                          </a:solidFill>
                          <a:latin typeface="メイリオ"/>
                          <a:ea typeface="メイリオ"/>
                        </a:defRPr>
                      </a:lvl5pPr>
                      <a:lvl6pPr marL="2286000" algn="l" defTabSz="914400" rtl="0" eaLnBrk="1" latinLnBrk="0" hangingPunct="1">
                        <a:defRPr kumimoji="1" sz="1800" b="1" kern="1200">
                          <a:solidFill>
                            <a:schemeClr val="dk1"/>
                          </a:solidFill>
                          <a:latin typeface="メイリオ"/>
                          <a:ea typeface="メイリオ"/>
                        </a:defRPr>
                      </a:lvl6pPr>
                      <a:lvl7pPr marL="2743200" algn="l" defTabSz="914400" rtl="0" eaLnBrk="1" latinLnBrk="0" hangingPunct="1">
                        <a:defRPr kumimoji="1" sz="1800" b="1" kern="1200">
                          <a:solidFill>
                            <a:schemeClr val="dk1"/>
                          </a:solidFill>
                          <a:latin typeface="メイリオ"/>
                          <a:ea typeface="メイリオ"/>
                        </a:defRPr>
                      </a:lvl7pPr>
                      <a:lvl8pPr marL="3200400" algn="l" defTabSz="914400" rtl="0" eaLnBrk="1" latinLnBrk="0" hangingPunct="1">
                        <a:defRPr kumimoji="1" sz="1800" b="1" kern="1200">
                          <a:solidFill>
                            <a:schemeClr val="dk1"/>
                          </a:solidFill>
                          <a:latin typeface="メイリオ"/>
                          <a:ea typeface="メイリオ"/>
                        </a:defRPr>
                      </a:lvl8pPr>
                      <a:lvl9pPr marL="3657600" algn="l" defTabSz="914400" rtl="0" eaLnBrk="1" latinLnBrk="0" hangingPunct="1">
                        <a:defRPr kumimoji="1" sz="1800" b="1" kern="1200">
                          <a:solidFill>
                            <a:schemeClr val="dk1"/>
                          </a:solidFill>
                          <a:latin typeface="メイリオ"/>
                          <a:ea typeface="メイリオ"/>
                        </a:defRPr>
                      </a:lvl9pPr>
                    </a:lstStyle>
                    <a:p>
                      <a:pPr marL="0" algn="l" defTabSz="914400" rtl="0" eaLnBrk="1" latinLnBrk="0" hangingPunct="1"/>
                      <a:r>
                        <a:rPr kumimoji="1" lang="ja-JP" altLang="en-US" sz="1100" b="0" kern="1200" dirty="0">
                          <a:solidFill>
                            <a:schemeClr val="dk1"/>
                          </a:solidFill>
                          <a:latin typeface="メイリオ" pitchFamily="50" charset="-128"/>
                          <a:ea typeface="メイリオ" pitchFamily="50" charset="-128"/>
                          <a:cs typeface="メイリオ" pitchFamily="50" charset="-128"/>
                        </a:rPr>
                        <a:t>サービスの起動・終了をログファイルに出力</a:t>
                      </a:r>
                    </a:p>
                  </a:txBody>
                  <a:tcPr anchor="ctr">
                    <a:lnL w="12700" cmpd="sng">
                      <a:solidFill>
                        <a:srgbClr val="007BC7"/>
                      </a:solidFill>
                    </a:lnL>
                    <a:lnR w="12700" cmpd="sng">
                      <a:solidFill>
                        <a:srgbClr val="007BC7"/>
                      </a:solidFill>
                    </a:lnR>
                    <a:lnT w="12700" cmpd="sng">
                      <a:solidFill>
                        <a:srgbClr val="007BC7"/>
                      </a:solidFill>
                    </a:lnT>
                    <a:lnB w="12700" cmpd="sng">
                      <a:solidFill>
                        <a:srgbClr val="007BC7"/>
                      </a:solidFill>
                    </a:lnB>
                    <a:lnTlToBr w="12700" cmpd="sng">
                      <a:noFill/>
                      <a:prstDash val="solid"/>
                    </a:lnTlToBr>
                    <a:lnBlToTr w="12700" cmpd="sng">
                      <a:noFill/>
                      <a:prstDash val="solid"/>
                    </a:lnBlToTr>
                    <a:solidFill>
                      <a:srgbClr val="007BC7">
                        <a:tint val="20000"/>
                      </a:srgbClr>
                    </a:solidFill>
                  </a:tcPr>
                </a:tc>
                <a:extLst>
                  <a:ext uri="{0D108BD9-81ED-4DB2-BD59-A6C34878D82A}">
                    <a16:rowId xmlns:a16="http://schemas.microsoft.com/office/drawing/2014/main" val="10000"/>
                  </a:ext>
                </a:extLst>
              </a:tr>
              <a:tr h="323927">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b="1" kern="1200" dirty="0">
                          <a:solidFill>
                            <a:schemeClr val="dk1"/>
                          </a:solidFill>
                          <a:latin typeface="メイリオ" pitchFamily="50" charset="-128"/>
                          <a:ea typeface="メイリオ" pitchFamily="50" charset="-128"/>
                          <a:cs typeface="メイリオ" pitchFamily="50" charset="-128"/>
                        </a:rPr>
                        <a:t>ログイン</a:t>
                      </a:r>
                      <a:r>
                        <a:rPr kumimoji="1" lang="en-US" altLang="ja-JP" sz="1100" b="1" kern="1200" dirty="0">
                          <a:solidFill>
                            <a:schemeClr val="dk1"/>
                          </a:solidFill>
                          <a:latin typeface="メイリオ" pitchFamily="50" charset="-128"/>
                          <a:ea typeface="メイリオ" pitchFamily="50" charset="-128"/>
                          <a:cs typeface="メイリオ" pitchFamily="50" charset="-128"/>
                        </a:rPr>
                        <a:t>/</a:t>
                      </a:r>
                      <a:r>
                        <a:rPr kumimoji="1" lang="ja-JP" altLang="en-US" sz="1100" b="1" kern="1200" dirty="0">
                          <a:solidFill>
                            <a:schemeClr val="dk1"/>
                          </a:solidFill>
                          <a:latin typeface="メイリオ" pitchFamily="50" charset="-128"/>
                          <a:ea typeface="メイリオ" pitchFamily="50" charset="-128"/>
                          <a:cs typeface="メイリオ" pitchFamily="50" charset="-128"/>
                        </a:rPr>
                        <a:t>ログアウトログ</a:t>
                      </a:r>
                    </a:p>
                  </a:txBody>
                  <a:tcPr anchor="ctr">
                    <a:lnL w="12700" cmpd="sng">
                      <a:solidFill>
                        <a:srgbClr val="007BC7"/>
                      </a:solidFill>
                    </a:lnL>
                    <a:lnR w="12700" cmpd="sng">
                      <a:solidFill>
                        <a:srgbClr val="007BC7"/>
                      </a:solidFill>
                    </a:lnR>
                    <a:lnT w="12700" cmpd="sng">
                      <a:solidFill>
                        <a:srgbClr val="007BC7"/>
                      </a:solidFill>
                    </a:lnT>
                    <a:lnB w="12700" cmpd="sng">
                      <a:solidFill>
                        <a:srgbClr val="007BC7"/>
                      </a:solidFill>
                    </a:lnB>
                    <a:lnTlToBr w="12700" cmpd="sng">
                      <a:noFill/>
                      <a:prstDash val="solid"/>
                    </a:lnTlToBr>
                    <a:lnBlToTr w="12700" cmpd="sng">
                      <a:noFill/>
                      <a:prstDash val="solid"/>
                    </a:lnBlToTr>
                    <a:solidFill>
                      <a:srgbClr val="007BC7">
                        <a:tint val="4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algn="l" defTabSz="914400" rtl="0" eaLnBrk="1" latinLnBrk="0" hangingPunct="1"/>
                      <a:r>
                        <a:rPr kumimoji="1" lang="en-US" altLang="ja-JP" sz="1100" b="0" kern="1200" dirty="0">
                          <a:solidFill>
                            <a:schemeClr val="dk1"/>
                          </a:solidFill>
                          <a:latin typeface="メイリオ" pitchFamily="50" charset="-128"/>
                          <a:ea typeface="メイリオ" pitchFamily="50" charset="-128"/>
                          <a:cs typeface="メイリオ" pitchFamily="50" charset="-128"/>
                        </a:rPr>
                        <a:t>NX</a:t>
                      </a:r>
                      <a:r>
                        <a:rPr kumimoji="1" lang="ja-JP" altLang="en-US" sz="1100" b="0" kern="1200" dirty="0">
                          <a:solidFill>
                            <a:schemeClr val="dk1"/>
                          </a:solidFill>
                          <a:latin typeface="メイリオ" pitchFamily="50" charset="-128"/>
                          <a:ea typeface="メイリオ" pitchFamily="50" charset="-128"/>
                          <a:cs typeface="メイリオ" pitchFamily="50" charset="-128"/>
                        </a:rPr>
                        <a:t>統合会計へのログイン・ログアウトをログに出力</a:t>
                      </a:r>
                    </a:p>
                  </a:txBody>
                  <a:tcPr anchor="ctr">
                    <a:lnL w="12700" cmpd="sng">
                      <a:solidFill>
                        <a:srgbClr val="007BC7"/>
                      </a:solidFill>
                    </a:lnL>
                    <a:lnR w="12700" cmpd="sng">
                      <a:solidFill>
                        <a:srgbClr val="007BC7"/>
                      </a:solidFill>
                    </a:lnR>
                    <a:lnT w="12700" cmpd="sng">
                      <a:solidFill>
                        <a:srgbClr val="007BC7"/>
                      </a:solidFill>
                    </a:lnT>
                    <a:lnB w="12700" cmpd="sng">
                      <a:solidFill>
                        <a:srgbClr val="007BC7"/>
                      </a:solidFill>
                    </a:lnB>
                    <a:lnTlToBr w="12700" cmpd="sng">
                      <a:noFill/>
                      <a:prstDash val="solid"/>
                    </a:lnTlToBr>
                    <a:lnBlToTr w="12700" cmpd="sng">
                      <a:noFill/>
                      <a:prstDash val="solid"/>
                    </a:lnBlToTr>
                    <a:solidFill>
                      <a:srgbClr val="007BC7">
                        <a:tint val="40000"/>
                      </a:srgbClr>
                    </a:solidFill>
                  </a:tcPr>
                </a:tc>
                <a:extLst>
                  <a:ext uri="{0D108BD9-81ED-4DB2-BD59-A6C34878D82A}">
                    <a16:rowId xmlns:a16="http://schemas.microsoft.com/office/drawing/2014/main" val="10001"/>
                  </a:ext>
                </a:extLst>
              </a:tr>
              <a:tr h="323927">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algn="l" defTabSz="914400" rtl="0" eaLnBrk="1" latinLnBrk="0" hangingPunct="1"/>
                      <a:r>
                        <a:rPr kumimoji="1" lang="ja-JP" altLang="en-US" sz="1100" b="1" kern="1200" dirty="0">
                          <a:solidFill>
                            <a:schemeClr val="dk1"/>
                          </a:solidFill>
                          <a:latin typeface="メイリオ" pitchFamily="50" charset="-128"/>
                          <a:ea typeface="メイリオ" pitchFamily="50" charset="-128"/>
                          <a:cs typeface="メイリオ" pitchFamily="50" charset="-128"/>
                        </a:rPr>
                        <a:t>画面の起動</a:t>
                      </a:r>
                      <a:r>
                        <a:rPr kumimoji="1" lang="en-US" altLang="ja-JP" sz="1100" b="1" kern="1200" dirty="0">
                          <a:solidFill>
                            <a:schemeClr val="dk1"/>
                          </a:solidFill>
                          <a:latin typeface="メイリオ" pitchFamily="50" charset="-128"/>
                          <a:ea typeface="メイリオ" pitchFamily="50" charset="-128"/>
                          <a:cs typeface="メイリオ" pitchFamily="50" charset="-128"/>
                        </a:rPr>
                        <a:t>/</a:t>
                      </a:r>
                      <a:r>
                        <a:rPr kumimoji="1" lang="ja-JP" altLang="en-US" sz="1100" b="1" kern="1200" dirty="0">
                          <a:solidFill>
                            <a:schemeClr val="dk1"/>
                          </a:solidFill>
                          <a:latin typeface="メイリオ" pitchFamily="50" charset="-128"/>
                          <a:ea typeface="メイリオ" pitchFamily="50" charset="-128"/>
                          <a:cs typeface="メイリオ" pitchFamily="50" charset="-128"/>
                        </a:rPr>
                        <a:t>終了ログ</a:t>
                      </a:r>
                    </a:p>
                  </a:txBody>
                  <a:tcPr anchor="ctr">
                    <a:lnL w="12700" cmpd="sng">
                      <a:solidFill>
                        <a:srgbClr val="007BC7"/>
                      </a:solidFill>
                    </a:lnL>
                    <a:lnR w="12700" cmpd="sng">
                      <a:solidFill>
                        <a:srgbClr val="007BC7"/>
                      </a:solidFill>
                    </a:lnR>
                    <a:lnT w="12700" cmpd="sng">
                      <a:solidFill>
                        <a:srgbClr val="007BC7"/>
                      </a:solidFill>
                    </a:lnT>
                    <a:lnB w="12700" cmpd="sng">
                      <a:solidFill>
                        <a:srgbClr val="007BC7"/>
                      </a:solidFill>
                    </a:lnB>
                    <a:lnTlToBr w="12700" cmpd="sng">
                      <a:noFill/>
                      <a:prstDash val="solid"/>
                    </a:lnTlToBr>
                    <a:lnBlToTr w="12700" cmpd="sng">
                      <a:noFill/>
                      <a:prstDash val="solid"/>
                    </a:lnBlToTr>
                    <a:solidFill>
                      <a:srgbClr val="007BC7">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algn="l" defTabSz="914400" rtl="0" eaLnBrk="1" latinLnBrk="0" hangingPunct="1"/>
                      <a:r>
                        <a:rPr kumimoji="1" lang="ja-JP" altLang="en-US" sz="1100" b="0" kern="1200" dirty="0">
                          <a:solidFill>
                            <a:schemeClr val="dk1"/>
                          </a:solidFill>
                          <a:latin typeface="メイリオ" pitchFamily="50" charset="-128"/>
                          <a:ea typeface="メイリオ" pitchFamily="50" charset="-128"/>
                          <a:cs typeface="メイリオ" pitchFamily="50" charset="-128"/>
                        </a:rPr>
                        <a:t>画面の起動・終了をログファイルに出力</a:t>
                      </a:r>
                    </a:p>
                  </a:txBody>
                  <a:tcPr anchor="ctr">
                    <a:lnL w="12700" cmpd="sng">
                      <a:solidFill>
                        <a:srgbClr val="007BC7"/>
                      </a:solidFill>
                    </a:lnL>
                    <a:lnR w="12700" cmpd="sng">
                      <a:solidFill>
                        <a:srgbClr val="007BC7"/>
                      </a:solidFill>
                    </a:lnR>
                    <a:lnT w="12700" cmpd="sng">
                      <a:solidFill>
                        <a:srgbClr val="007BC7"/>
                      </a:solidFill>
                    </a:lnT>
                    <a:lnB w="12700" cmpd="sng">
                      <a:solidFill>
                        <a:srgbClr val="007BC7"/>
                      </a:solidFill>
                    </a:lnB>
                    <a:lnTlToBr w="12700" cmpd="sng">
                      <a:noFill/>
                      <a:prstDash val="solid"/>
                    </a:lnTlToBr>
                    <a:lnBlToTr w="12700" cmpd="sng">
                      <a:noFill/>
                      <a:prstDash val="solid"/>
                    </a:lnBlToTr>
                    <a:solidFill>
                      <a:srgbClr val="007BC7">
                        <a:tint val="20000"/>
                      </a:srgbClr>
                    </a:solidFill>
                  </a:tcPr>
                </a:tc>
                <a:extLst>
                  <a:ext uri="{0D108BD9-81ED-4DB2-BD59-A6C34878D82A}">
                    <a16:rowId xmlns:a16="http://schemas.microsoft.com/office/drawing/2014/main" val="10002"/>
                  </a:ext>
                </a:extLst>
              </a:tr>
              <a:tr h="323927">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algn="l" defTabSz="914400" rtl="0" eaLnBrk="1" latinLnBrk="0" hangingPunct="1"/>
                      <a:r>
                        <a:rPr kumimoji="1" lang="ja-JP" altLang="en-US" sz="1100" b="1" kern="1200">
                          <a:solidFill>
                            <a:schemeClr val="dk1"/>
                          </a:solidFill>
                          <a:latin typeface="メイリオ" pitchFamily="50" charset="-128"/>
                          <a:ea typeface="メイリオ" pitchFamily="50" charset="-128"/>
                          <a:cs typeface="メイリオ" pitchFamily="50" charset="-128"/>
                        </a:rPr>
                        <a:t>データアクセスログ</a:t>
                      </a:r>
                    </a:p>
                  </a:txBody>
                  <a:tcPr anchor="ctr">
                    <a:lnL w="12700" cmpd="sng">
                      <a:solidFill>
                        <a:srgbClr val="007BC7"/>
                      </a:solidFill>
                    </a:lnL>
                    <a:lnR w="12700" cmpd="sng">
                      <a:solidFill>
                        <a:srgbClr val="007BC7"/>
                      </a:solidFill>
                    </a:lnR>
                    <a:lnT w="12700" cmpd="sng">
                      <a:solidFill>
                        <a:srgbClr val="007BC7"/>
                      </a:solidFill>
                    </a:lnT>
                    <a:lnB w="12700" cmpd="sng">
                      <a:solidFill>
                        <a:srgbClr val="007BC7"/>
                      </a:solidFill>
                    </a:lnB>
                    <a:lnTlToBr w="12700" cmpd="sng">
                      <a:noFill/>
                      <a:prstDash val="solid"/>
                    </a:lnTlToBr>
                    <a:lnBlToTr w="12700" cmpd="sng">
                      <a:noFill/>
                      <a:prstDash val="solid"/>
                    </a:lnBlToTr>
                    <a:solidFill>
                      <a:srgbClr val="007BC7">
                        <a:tint val="4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r>
                        <a:rPr kumimoji="1" lang="ja-JP" altLang="en-US" sz="1100" b="0" dirty="0">
                          <a:latin typeface="メイリオ" pitchFamily="50" charset="-128"/>
                          <a:ea typeface="メイリオ" pitchFamily="50" charset="-128"/>
                          <a:cs typeface="メイリオ" pitchFamily="50" charset="-128"/>
                        </a:rPr>
                        <a:t>データベースへのテーブルアクセスの更新履歴をテーブルへ保管</a:t>
                      </a:r>
                    </a:p>
                  </a:txBody>
                  <a:tcPr anchor="ctr">
                    <a:lnL w="12700" cmpd="sng">
                      <a:solidFill>
                        <a:srgbClr val="007BC7"/>
                      </a:solidFill>
                    </a:lnL>
                    <a:lnR w="12700" cmpd="sng">
                      <a:solidFill>
                        <a:srgbClr val="007BC7"/>
                      </a:solidFill>
                    </a:lnR>
                    <a:lnT w="12700" cmpd="sng">
                      <a:solidFill>
                        <a:srgbClr val="007BC7"/>
                      </a:solidFill>
                    </a:lnT>
                    <a:lnB w="12700" cmpd="sng">
                      <a:solidFill>
                        <a:srgbClr val="007BC7"/>
                      </a:solidFill>
                    </a:lnB>
                    <a:lnTlToBr w="12700" cmpd="sng">
                      <a:noFill/>
                      <a:prstDash val="solid"/>
                    </a:lnTlToBr>
                    <a:lnBlToTr w="12700" cmpd="sng">
                      <a:noFill/>
                      <a:prstDash val="solid"/>
                    </a:lnBlToTr>
                    <a:solidFill>
                      <a:srgbClr val="007BC7">
                        <a:tint val="40000"/>
                      </a:srgbClr>
                    </a:solidFill>
                  </a:tcPr>
                </a:tc>
                <a:extLst>
                  <a:ext uri="{0D108BD9-81ED-4DB2-BD59-A6C34878D82A}">
                    <a16:rowId xmlns:a16="http://schemas.microsoft.com/office/drawing/2014/main" val="10003"/>
                  </a:ext>
                </a:extLst>
              </a:tr>
              <a:tr h="323927">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algn="l" defTabSz="914400" rtl="0" eaLnBrk="1" latinLnBrk="0" hangingPunct="1"/>
                      <a:r>
                        <a:rPr kumimoji="1" lang="ja-JP" altLang="en-US" sz="1100" b="1" kern="1200" dirty="0">
                          <a:solidFill>
                            <a:schemeClr val="dk1"/>
                          </a:solidFill>
                          <a:latin typeface="メイリオ" pitchFamily="50" charset="-128"/>
                          <a:ea typeface="メイリオ" pitchFamily="50" charset="-128"/>
                          <a:cs typeface="メイリオ" pitchFamily="50" charset="-128"/>
                        </a:rPr>
                        <a:t>マイナンバー管理ログ</a:t>
                      </a:r>
                    </a:p>
                  </a:txBody>
                  <a:tcPr anchor="ctr">
                    <a:lnL w="12700" cmpd="sng">
                      <a:solidFill>
                        <a:srgbClr val="007BC7"/>
                      </a:solidFill>
                    </a:lnL>
                    <a:lnR w="12700" cmpd="sng">
                      <a:solidFill>
                        <a:srgbClr val="007BC7"/>
                      </a:solidFill>
                    </a:lnR>
                    <a:lnT w="12700" cmpd="sng">
                      <a:solidFill>
                        <a:srgbClr val="007BC7"/>
                      </a:solidFill>
                    </a:lnT>
                    <a:lnB w="12700" cmpd="sng">
                      <a:solidFill>
                        <a:srgbClr val="007BC7"/>
                      </a:solidFill>
                    </a:lnB>
                    <a:lnTlToBr w="12700" cmpd="sng">
                      <a:noFill/>
                      <a:prstDash val="solid"/>
                    </a:lnTlToBr>
                    <a:lnBlToTr w="12700" cmpd="sng">
                      <a:noFill/>
                      <a:prstDash val="solid"/>
                    </a:lnBlToTr>
                    <a:solidFill>
                      <a:srgbClr val="007BC7">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r>
                        <a:rPr kumimoji="1" lang="ja-JP" altLang="en-US" sz="1100" b="0" dirty="0">
                          <a:latin typeface="メイリオ" pitchFamily="50" charset="-128"/>
                          <a:ea typeface="メイリオ" pitchFamily="50" charset="-128"/>
                          <a:cs typeface="メイリオ" pitchFamily="50" charset="-128"/>
                        </a:rPr>
                        <a:t>マイナンバーの参照を実行した、画面、ユーザをテーブルに保管</a:t>
                      </a:r>
                    </a:p>
                  </a:txBody>
                  <a:tcPr anchor="ctr">
                    <a:lnL w="12700" cmpd="sng">
                      <a:solidFill>
                        <a:srgbClr val="007BC7"/>
                      </a:solidFill>
                    </a:lnL>
                    <a:lnR w="12700" cmpd="sng">
                      <a:solidFill>
                        <a:srgbClr val="007BC7"/>
                      </a:solidFill>
                    </a:lnR>
                    <a:lnT w="12700" cmpd="sng">
                      <a:solidFill>
                        <a:srgbClr val="007BC7"/>
                      </a:solidFill>
                    </a:lnT>
                    <a:lnB w="12700" cmpd="sng">
                      <a:solidFill>
                        <a:srgbClr val="007BC7"/>
                      </a:solidFill>
                    </a:lnB>
                    <a:lnTlToBr w="12700" cmpd="sng">
                      <a:noFill/>
                      <a:prstDash val="solid"/>
                    </a:lnTlToBr>
                    <a:lnBlToTr w="12700" cmpd="sng">
                      <a:noFill/>
                      <a:prstDash val="solid"/>
                    </a:lnBlToTr>
                    <a:solidFill>
                      <a:srgbClr val="007BC7">
                        <a:tint val="20000"/>
                      </a:srgbClr>
                    </a:solidFill>
                  </a:tcPr>
                </a:tc>
                <a:extLst>
                  <a:ext uri="{0D108BD9-81ED-4DB2-BD59-A6C34878D82A}">
                    <a16:rowId xmlns:a16="http://schemas.microsoft.com/office/drawing/2014/main" val="10004"/>
                  </a:ext>
                </a:extLst>
              </a:tr>
            </a:tbl>
          </a:graphicData>
        </a:graphic>
      </p:graphicFrame>
      <p:sp>
        <p:nvSpPr>
          <p:cNvPr id="34" name="下矢印 33"/>
          <p:cNvSpPr/>
          <p:nvPr/>
        </p:nvSpPr>
        <p:spPr>
          <a:xfrm>
            <a:off x="359532" y="2319722"/>
            <a:ext cx="1800200" cy="792088"/>
          </a:xfrm>
          <a:prstGeom prst="downArrow">
            <a:avLst>
              <a:gd name="adj1" fmla="val 84921"/>
              <a:gd name="adj2" fmla="val 63228"/>
            </a:avLst>
          </a:prstGeom>
          <a:solidFill>
            <a:srgbClr val="FFFFFF"/>
          </a:solidFill>
          <a:ln w="25400" cap="flat" cmpd="sng" algn="ctr">
            <a:solidFill>
              <a:srgbClr val="F9BE00"/>
            </a:solidFill>
            <a:prstDash val="solid"/>
          </a:ln>
          <a:effectLst/>
        </p:spPr>
        <p:txBody>
          <a:bodyPr tIns="32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メイリオ"/>
                <a:ea typeface="メイリオ"/>
                <a:cs typeface="メイリオ" pitchFamily="50" charset="-128"/>
              </a:rPr>
              <a:t>ログイン</a:t>
            </a:r>
          </a:p>
        </p:txBody>
      </p:sp>
      <p:sp>
        <p:nvSpPr>
          <p:cNvPr id="35" name="下矢印 34"/>
          <p:cNvSpPr/>
          <p:nvPr/>
        </p:nvSpPr>
        <p:spPr>
          <a:xfrm>
            <a:off x="359532" y="3183818"/>
            <a:ext cx="1800200" cy="792088"/>
          </a:xfrm>
          <a:prstGeom prst="downArrow">
            <a:avLst>
              <a:gd name="adj1" fmla="val 84921"/>
              <a:gd name="adj2" fmla="val 63228"/>
            </a:avLst>
          </a:prstGeom>
          <a:solidFill>
            <a:srgbClr val="FFFFFF"/>
          </a:solidFill>
          <a:ln w="25400" cap="flat" cmpd="sng" algn="ctr">
            <a:solidFill>
              <a:srgbClr val="F9BE00"/>
            </a:solidFill>
            <a:prstDash val="solid"/>
          </a:ln>
          <a:effectLst/>
        </p:spPr>
        <p:txBody>
          <a:bodyPr tIns="32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メイリオ"/>
                <a:ea typeface="メイリオ"/>
                <a:cs typeface="メイリオ" pitchFamily="50" charset="-128"/>
              </a:rPr>
              <a:t>仕訳入力画面起動</a:t>
            </a:r>
          </a:p>
        </p:txBody>
      </p:sp>
      <p:sp>
        <p:nvSpPr>
          <p:cNvPr id="36" name="下矢印 35"/>
          <p:cNvSpPr/>
          <p:nvPr/>
        </p:nvSpPr>
        <p:spPr>
          <a:xfrm>
            <a:off x="359532" y="4047914"/>
            <a:ext cx="1800200" cy="792088"/>
          </a:xfrm>
          <a:prstGeom prst="downArrow">
            <a:avLst>
              <a:gd name="adj1" fmla="val 84921"/>
              <a:gd name="adj2" fmla="val 63228"/>
            </a:avLst>
          </a:prstGeom>
          <a:solidFill>
            <a:srgbClr val="FFFFFF"/>
          </a:solidFill>
          <a:ln w="25400" cap="flat" cmpd="sng" algn="ctr">
            <a:solidFill>
              <a:srgbClr val="F9BE00"/>
            </a:solidFill>
            <a:prstDash val="solid"/>
          </a:ln>
          <a:effectLst/>
        </p:spPr>
        <p:txBody>
          <a:bodyPr tIns="32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メイリオ"/>
                <a:ea typeface="メイリオ"/>
                <a:cs typeface="メイリオ" pitchFamily="50" charset="-128"/>
              </a:rPr>
              <a:t>仕訳伝票登録</a:t>
            </a:r>
          </a:p>
        </p:txBody>
      </p:sp>
      <p:sp>
        <p:nvSpPr>
          <p:cNvPr id="37" name="四角形吹き出し 36"/>
          <p:cNvSpPr/>
          <p:nvPr/>
        </p:nvSpPr>
        <p:spPr>
          <a:xfrm>
            <a:off x="1043608" y="1516938"/>
            <a:ext cx="1440160" cy="523510"/>
          </a:xfrm>
          <a:prstGeom prst="wedgeRectCallout">
            <a:avLst>
              <a:gd name="adj1" fmla="val -46627"/>
              <a:gd name="adj2" fmla="val 69849"/>
            </a:avLst>
          </a:prstGeom>
          <a:solidFill>
            <a:srgbClr val="FFFFFF"/>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a:ln>
                  <a:noFill/>
                </a:ln>
                <a:solidFill>
                  <a:prstClr val="black"/>
                </a:solidFill>
                <a:effectLst/>
                <a:uLnTx/>
                <a:uFillTx/>
                <a:latin typeface="メイリオ"/>
                <a:ea typeface="メイリオ"/>
                <a:cs typeface="メイリオ" pitchFamily="50" charset="-128"/>
              </a:rPr>
              <a:t>SS</a:t>
            </a:r>
            <a:r>
              <a:rPr kumimoji="0" lang="ja-JP" altLang="en-US" sz="1200" b="0" i="0" u="none" strike="noStrike" kern="0" cap="none" spc="0" normalizeH="0" baseline="0" noProof="0">
                <a:ln>
                  <a:noFill/>
                </a:ln>
                <a:solidFill>
                  <a:prstClr val="black"/>
                </a:solidFill>
                <a:effectLst/>
                <a:uLnTx/>
                <a:uFillTx/>
                <a:latin typeface="メイリオ"/>
                <a:ea typeface="メイリオ"/>
                <a:cs typeface="メイリオ" pitchFamily="50" charset="-128"/>
              </a:rPr>
              <a:t>商事㈱</a:t>
            </a:r>
            <a:endParaRPr kumimoji="0" lang="en-US" altLang="ja-JP" sz="1200" b="0" i="0" u="none" strike="noStrike" kern="0" cap="none" spc="0" normalizeH="0" baseline="0" noProof="0">
              <a:ln>
                <a:noFill/>
              </a:ln>
              <a:solidFill>
                <a:prstClr val="black"/>
              </a:solidFill>
              <a:effectLst/>
              <a:uLnTx/>
              <a:uFillTx/>
              <a:latin typeface="メイリオ"/>
              <a:ea typeface="メイリオ"/>
              <a:cs typeface="メイリオ"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メイリオ"/>
                <a:ea typeface="メイリオ"/>
                <a:cs typeface="メイリオ" pitchFamily="50" charset="-128"/>
              </a:rPr>
              <a:t>担当者：</a:t>
            </a:r>
            <a:r>
              <a:rPr kumimoji="0" lang="en-US" altLang="ja-JP" sz="1200" b="0" i="0" u="none" strike="noStrike" kern="0" cap="none" spc="0" normalizeH="0" baseline="0" noProof="0">
                <a:ln>
                  <a:noFill/>
                </a:ln>
                <a:solidFill>
                  <a:prstClr val="black"/>
                </a:solidFill>
                <a:effectLst/>
                <a:uLnTx/>
                <a:uFillTx/>
                <a:latin typeface="メイリオ"/>
                <a:ea typeface="メイリオ"/>
                <a:cs typeface="メイリオ" pitchFamily="50" charset="-128"/>
              </a:rPr>
              <a:t>A</a:t>
            </a:r>
            <a:r>
              <a:rPr kumimoji="0" lang="ja-JP" altLang="en-US" sz="1200" b="0" i="0" u="none" strike="noStrike" kern="0" cap="none" spc="0" normalizeH="0" baseline="0" noProof="0" err="1">
                <a:ln>
                  <a:noFill/>
                </a:ln>
                <a:solidFill>
                  <a:prstClr val="black"/>
                </a:solidFill>
                <a:effectLst/>
                <a:uLnTx/>
                <a:uFillTx/>
                <a:latin typeface="メイリオ"/>
                <a:ea typeface="メイリオ"/>
                <a:cs typeface="メイリオ" pitchFamily="50" charset="-128"/>
              </a:rPr>
              <a:t>さん</a:t>
            </a:r>
            <a:endParaRPr kumimoji="0" lang="ja-JP" altLang="en-US" sz="1200" b="0" i="0" u="none" strike="noStrike" kern="0" cap="none" spc="0" normalizeH="0" baseline="0" noProof="0">
              <a:ln>
                <a:noFill/>
              </a:ln>
              <a:solidFill>
                <a:prstClr val="black"/>
              </a:solidFill>
              <a:effectLst/>
              <a:uLnTx/>
              <a:uFillTx/>
              <a:latin typeface="メイリオ"/>
              <a:ea typeface="メイリオ"/>
              <a:cs typeface="メイリオ" pitchFamily="50" charset="-128"/>
            </a:endParaRPr>
          </a:p>
        </p:txBody>
      </p:sp>
      <p:cxnSp>
        <p:nvCxnSpPr>
          <p:cNvPr id="38" name="直線コネクタ 37"/>
          <p:cNvCxnSpPr/>
          <p:nvPr/>
        </p:nvCxnSpPr>
        <p:spPr>
          <a:xfrm>
            <a:off x="2015716" y="2449126"/>
            <a:ext cx="540060" cy="1341441"/>
          </a:xfrm>
          <a:prstGeom prst="line">
            <a:avLst/>
          </a:prstGeom>
          <a:noFill/>
          <a:ln w="22225" cap="flat" cmpd="sng" algn="ctr">
            <a:solidFill>
              <a:srgbClr val="000000">
                <a:lumMod val="50000"/>
                <a:lumOff val="50000"/>
              </a:srgbClr>
            </a:solidFill>
            <a:prstDash val="solid"/>
            <a:headEnd type="oval"/>
            <a:tailEnd type="oval" w="med" len="lg"/>
          </a:ln>
          <a:effectLst/>
        </p:spPr>
      </p:cxnSp>
      <p:cxnSp>
        <p:nvCxnSpPr>
          <p:cNvPr id="39" name="直線コネクタ 38"/>
          <p:cNvCxnSpPr>
            <a:endCxn id="33" idx="1"/>
          </p:cNvCxnSpPr>
          <p:nvPr/>
        </p:nvCxnSpPr>
        <p:spPr>
          <a:xfrm>
            <a:off x="2015716" y="3384376"/>
            <a:ext cx="540060" cy="737808"/>
          </a:xfrm>
          <a:prstGeom prst="line">
            <a:avLst/>
          </a:prstGeom>
          <a:noFill/>
          <a:ln w="22225" cap="flat" cmpd="sng" algn="ctr">
            <a:solidFill>
              <a:srgbClr val="000000">
                <a:lumMod val="50000"/>
                <a:lumOff val="50000"/>
              </a:srgbClr>
            </a:solidFill>
            <a:prstDash val="solid"/>
            <a:headEnd type="oval"/>
            <a:tailEnd type="oval" w="med" len="lg"/>
          </a:ln>
          <a:effectLst/>
        </p:spPr>
      </p:cxnSp>
      <p:cxnSp>
        <p:nvCxnSpPr>
          <p:cNvPr id="40" name="直線コネクタ 39"/>
          <p:cNvCxnSpPr/>
          <p:nvPr/>
        </p:nvCxnSpPr>
        <p:spPr>
          <a:xfrm>
            <a:off x="2015716" y="4155926"/>
            <a:ext cx="540060" cy="285099"/>
          </a:xfrm>
          <a:prstGeom prst="line">
            <a:avLst/>
          </a:prstGeom>
          <a:noFill/>
          <a:ln w="22225" cap="flat" cmpd="sng" algn="ctr">
            <a:solidFill>
              <a:srgbClr val="000000">
                <a:lumMod val="50000"/>
                <a:lumOff val="50000"/>
              </a:srgbClr>
            </a:solidFill>
            <a:prstDash val="solid"/>
            <a:headEnd type="oval"/>
            <a:tailEnd type="oval" w="med" len="lg"/>
          </a:ln>
          <a:effectLst/>
        </p:spPr>
      </p:cxnSp>
      <p:sp>
        <p:nvSpPr>
          <p:cNvPr id="41" name="Freeform 330"/>
          <p:cNvSpPr>
            <a:spLocks noEditPoints="1"/>
          </p:cNvSpPr>
          <p:nvPr/>
        </p:nvSpPr>
        <p:spPr bwMode="auto">
          <a:xfrm>
            <a:off x="503548" y="1527634"/>
            <a:ext cx="468052" cy="716595"/>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00A3EC"/>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 name="フッター プレースホルダー 3">
            <a:extLst>
              <a:ext uri="{FF2B5EF4-FFF2-40B4-BE49-F238E27FC236}">
                <a16:creationId xmlns:a16="http://schemas.microsoft.com/office/drawing/2014/main" id="{0A76D0B8-0F12-7208-F870-E967E3B700CA}"/>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9798302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2"/>
          <p:cNvSpPr>
            <a:spLocks noGrp="1"/>
          </p:cNvSpPr>
          <p:nvPr>
            <p:ph type="sldNum" sz="quarter" idx="12"/>
          </p:nvPr>
        </p:nvSpPr>
        <p:spPr/>
        <p:txBody>
          <a:bodyPr/>
          <a:lstStyle/>
          <a:p>
            <a:fld id="{78AE49ED-73EF-499C-8307-28EB0E7CF529}" type="slidenum">
              <a:rPr lang="ja-JP" altLang="en-US" smtClean="0"/>
              <a:pPr/>
              <a:t>107</a:t>
            </a:fld>
            <a:endParaRPr lang="ja-JP" altLang="en-US" dirty="0"/>
          </a:p>
        </p:txBody>
      </p:sp>
      <p:sp>
        <p:nvSpPr>
          <p:cNvPr id="7" name="タイトル 6"/>
          <p:cNvSpPr>
            <a:spLocks noGrp="1"/>
          </p:cNvSpPr>
          <p:nvPr>
            <p:ph type="title"/>
          </p:nvPr>
        </p:nvSpPr>
        <p:spPr/>
        <p:txBody>
          <a:bodyPr/>
          <a:lstStyle/>
          <a:p>
            <a:r>
              <a:rPr lang="ja-JP" altLang="en-US" dirty="0"/>
              <a:t>内部統制</a:t>
            </a:r>
            <a:endParaRPr kumimoji="1" lang="ja-JP" altLang="en-US" dirty="0"/>
          </a:p>
        </p:txBody>
      </p:sp>
      <p:sp>
        <p:nvSpPr>
          <p:cNvPr id="5" name="テキスト プレースホルダー 4"/>
          <p:cNvSpPr>
            <a:spLocks noGrp="1"/>
          </p:cNvSpPr>
          <p:nvPr>
            <p:ph type="body" sz="quarter" idx="16"/>
          </p:nvPr>
        </p:nvSpPr>
        <p:spPr/>
        <p:txBody>
          <a:bodyPr/>
          <a:lstStyle/>
          <a:p>
            <a:r>
              <a:rPr lang="ja-JP" altLang="en-US" dirty="0">
                <a:solidFill>
                  <a:srgbClr val="008CCF"/>
                </a:solidFill>
              </a:rPr>
              <a:t>コンプライアンス重視の経営基盤システムをご提供</a:t>
            </a:r>
          </a:p>
          <a:p>
            <a:pPr lvl="0"/>
            <a:endParaRPr lang="ja-JP" altLang="en-US" dirty="0"/>
          </a:p>
          <a:p>
            <a:endParaRPr kumimoji="1" lang="en-US" altLang="ja-JP" dirty="0"/>
          </a:p>
          <a:p>
            <a:endParaRPr kumimoji="1" lang="ja-JP" altLang="en-US" dirty="0"/>
          </a:p>
        </p:txBody>
      </p:sp>
      <p:sp>
        <p:nvSpPr>
          <p:cNvPr id="2" name="テキスト プレースホルダー 1"/>
          <p:cNvSpPr>
            <a:spLocks noGrp="1"/>
          </p:cNvSpPr>
          <p:nvPr>
            <p:ph type="body" sz="quarter" idx="17"/>
          </p:nvPr>
        </p:nvSpPr>
        <p:spPr/>
        <p:txBody>
          <a:bodyPr/>
          <a:lstStyle/>
          <a:p>
            <a:pPr lvl="0">
              <a:lnSpc>
                <a:spcPts val="1700"/>
              </a:lnSpc>
              <a:defRPr/>
            </a:pPr>
            <a:r>
              <a:rPr lang="ja-JP" altLang="en-US" dirty="0">
                <a:solidFill>
                  <a:sysClr val="windowText" lastClr="000000"/>
                </a:solidFill>
              </a:rPr>
              <a:t>ユーザーグループ毎に、科目や組織へのアクセス制御、メニューの表示、特定マスタ</a:t>
            </a:r>
            <a:r>
              <a:rPr lang="en-US" altLang="ja-JP" sz="1200" dirty="0">
                <a:solidFill>
                  <a:sysClr val="windowText" lastClr="000000"/>
                </a:solidFill>
              </a:rPr>
              <a:t>※</a:t>
            </a:r>
            <a:r>
              <a:rPr lang="ja-JP" altLang="en-US" dirty="0">
                <a:solidFill>
                  <a:sysClr val="windowText" lastClr="000000"/>
                </a:solidFill>
              </a:rPr>
              <a:t>の</a:t>
            </a:r>
            <a:br>
              <a:rPr lang="en-US" altLang="ja-JP" dirty="0">
                <a:solidFill>
                  <a:sysClr val="windowText" lastClr="000000"/>
                </a:solidFill>
              </a:rPr>
            </a:br>
            <a:r>
              <a:rPr lang="ja-JP" altLang="en-US" dirty="0">
                <a:solidFill>
                  <a:sysClr val="windowText" lastClr="000000"/>
                </a:solidFill>
              </a:rPr>
              <a:t>参照権限、会計業務に対する権限を設定し利用範囲を限定することが可能</a:t>
            </a:r>
            <a:endParaRPr lang="en-US" altLang="ja-JP" dirty="0">
              <a:solidFill>
                <a:sysClr val="windowText" lastClr="000000"/>
              </a:solidFill>
            </a:endParaRPr>
          </a:p>
          <a:p>
            <a:pPr lvl="0">
              <a:lnSpc>
                <a:spcPts val="1700"/>
              </a:lnSpc>
              <a:defRPr/>
            </a:pPr>
            <a:r>
              <a:rPr lang="ja-JP" altLang="en-US" dirty="0">
                <a:solidFill>
                  <a:sysClr val="windowText" lastClr="000000"/>
                </a:solidFill>
              </a:rPr>
              <a:t>全ての権限は、グループ毎のロールを作成する仕組みの為、人事異動や組織変更があった際にもスムーズな変更処理が可能</a:t>
            </a:r>
          </a:p>
        </p:txBody>
      </p:sp>
      <p:sp>
        <p:nvSpPr>
          <p:cNvPr id="15" name="AutoShape 5"/>
          <p:cNvSpPr>
            <a:spLocks noChangeArrowheads="1"/>
          </p:cNvSpPr>
          <p:nvPr/>
        </p:nvSpPr>
        <p:spPr bwMode="gray">
          <a:xfrm>
            <a:off x="4536472" y="1779662"/>
            <a:ext cx="4392488" cy="3060340"/>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wrap="none" anchor="t" anchorCtr="0"/>
          <a:lstStyle/>
          <a:p>
            <a:pPr marL="0" marR="0" lvl="0" indent="0" defTabSz="914400" eaLnBrk="1" fontAlgn="auto" latinLnBrk="0" hangingPunct="1">
              <a:lnSpc>
                <a:spcPct val="100000"/>
              </a:lnSpc>
              <a:spcBef>
                <a:spcPts val="0"/>
              </a:spcBef>
              <a:spcAft>
                <a:spcPts val="0"/>
              </a:spcAft>
              <a:buClr>
                <a:srgbClr val="0065AE"/>
              </a:buClr>
              <a:buSzPct val="80000"/>
              <a:buFont typeface="Wingdings" pitchFamily="2" charset="2"/>
              <a:buNone/>
              <a:tabLst/>
              <a:defRPr/>
            </a:pPr>
            <a:endParaRPr kumimoji="0" lang="en-US" altLang="ja-JP" sz="1300" b="0" i="0" u="none" strike="noStrike" kern="0" cap="none" spc="0" normalizeH="0" baseline="0" noProof="0">
              <a:ln>
                <a:noFill/>
              </a:ln>
              <a:solidFill>
                <a:prstClr val="black">
                  <a:lumMod val="65000"/>
                  <a:lumOff val="35000"/>
                </a:prstClr>
              </a:solidFill>
              <a:effectLst/>
              <a:uLnTx/>
              <a:uFillTx/>
              <a:latin typeface="メイリオ"/>
              <a:ea typeface="メイリオ"/>
              <a:cs typeface="メイリオ" pitchFamily="50" charset="-128"/>
            </a:endParaRPr>
          </a:p>
        </p:txBody>
      </p:sp>
      <p:sp>
        <p:nvSpPr>
          <p:cNvPr id="16" name="AutoShape 5"/>
          <p:cNvSpPr>
            <a:spLocks noChangeArrowheads="1"/>
          </p:cNvSpPr>
          <p:nvPr/>
        </p:nvSpPr>
        <p:spPr bwMode="gray">
          <a:xfrm>
            <a:off x="288000" y="1779662"/>
            <a:ext cx="4104456" cy="3060340"/>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wrap="none" anchor="t" anchorCtr="0"/>
          <a:lstStyle/>
          <a:p>
            <a:pPr marL="0" marR="0" lvl="0" indent="0" defTabSz="914400" eaLnBrk="1" fontAlgn="auto" latinLnBrk="0" hangingPunct="1">
              <a:lnSpc>
                <a:spcPct val="100000"/>
              </a:lnSpc>
              <a:spcBef>
                <a:spcPts val="0"/>
              </a:spcBef>
              <a:spcAft>
                <a:spcPts val="0"/>
              </a:spcAft>
              <a:buClr>
                <a:srgbClr val="0065AE"/>
              </a:buClr>
              <a:buSzPct val="80000"/>
              <a:buFont typeface="Wingdings" pitchFamily="2" charset="2"/>
              <a:buNone/>
              <a:tabLst/>
              <a:defRPr/>
            </a:pPr>
            <a:endParaRPr kumimoji="0" lang="en-US" altLang="ja-JP" sz="1300" b="0" i="0" u="none" strike="noStrike" kern="0" cap="none" spc="0" normalizeH="0" baseline="0" noProof="0">
              <a:ln>
                <a:noFill/>
              </a:ln>
              <a:solidFill>
                <a:prstClr val="black">
                  <a:lumMod val="65000"/>
                  <a:lumOff val="35000"/>
                </a:prstClr>
              </a:solidFill>
              <a:effectLst/>
              <a:uLnTx/>
              <a:uFillTx/>
              <a:latin typeface="メイリオ"/>
              <a:ea typeface="メイリオ"/>
              <a:cs typeface="メイリオ" pitchFamily="50" charset="-128"/>
            </a:endParaRPr>
          </a:p>
        </p:txBody>
      </p:sp>
      <p:cxnSp>
        <p:nvCxnSpPr>
          <p:cNvPr id="17" name="直線コネクタ 16"/>
          <p:cNvCxnSpPr/>
          <p:nvPr/>
        </p:nvCxnSpPr>
        <p:spPr>
          <a:xfrm>
            <a:off x="1114174" y="2211710"/>
            <a:ext cx="0" cy="540000"/>
          </a:xfrm>
          <a:prstGeom prst="line">
            <a:avLst/>
          </a:prstGeom>
          <a:noFill/>
          <a:ln w="9525" cap="flat" cmpd="sng" algn="ctr">
            <a:solidFill>
              <a:srgbClr val="0065AE">
                <a:shade val="95000"/>
                <a:satMod val="105000"/>
              </a:srgbClr>
            </a:solidFill>
            <a:prstDash val="solid"/>
          </a:ln>
          <a:effectLst/>
        </p:spPr>
      </p:cxnSp>
      <p:cxnSp>
        <p:nvCxnSpPr>
          <p:cNvPr id="19" name="直線コネクタ 18"/>
          <p:cNvCxnSpPr/>
          <p:nvPr/>
        </p:nvCxnSpPr>
        <p:spPr>
          <a:xfrm>
            <a:off x="1114174" y="2404577"/>
            <a:ext cx="288032" cy="0"/>
          </a:xfrm>
          <a:prstGeom prst="line">
            <a:avLst/>
          </a:prstGeom>
          <a:noFill/>
          <a:ln w="9525" cap="flat" cmpd="sng" algn="ctr">
            <a:solidFill>
              <a:srgbClr val="0065AE">
                <a:shade val="95000"/>
                <a:satMod val="105000"/>
              </a:srgbClr>
            </a:solidFill>
            <a:prstDash val="solid"/>
          </a:ln>
          <a:effectLst/>
        </p:spPr>
      </p:cxnSp>
      <p:cxnSp>
        <p:nvCxnSpPr>
          <p:cNvPr id="20" name="直線コネクタ 19"/>
          <p:cNvCxnSpPr/>
          <p:nvPr/>
        </p:nvCxnSpPr>
        <p:spPr>
          <a:xfrm>
            <a:off x="1114174" y="2751770"/>
            <a:ext cx="288032" cy="0"/>
          </a:xfrm>
          <a:prstGeom prst="line">
            <a:avLst/>
          </a:prstGeom>
          <a:noFill/>
          <a:ln w="9525" cap="flat" cmpd="sng" algn="ctr">
            <a:solidFill>
              <a:srgbClr val="0065AE">
                <a:shade val="95000"/>
                <a:satMod val="105000"/>
              </a:srgbClr>
            </a:solidFill>
            <a:prstDash val="solid"/>
          </a:ln>
          <a:effectLst/>
        </p:spPr>
      </p:cxnSp>
      <p:cxnSp>
        <p:nvCxnSpPr>
          <p:cNvPr id="21" name="直線コネクタ 20"/>
          <p:cNvCxnSpPr/>
          <p:nvPr/>
        </p:nvCxnSpPr>
        <p:spPr>
          <a:xfrm>
            <a:off x="1584144" y="2959985"/>
            <a:ext cx="0" cy="1188000"/>
          </a:xfrm>
          <a:prstGeom prst="line">
            <a:avLst/>
          </a:prstGeom>
          <a:noFill/>
          <a:ln w="9525" cap="flat" cmpd="sng" algn="ctr">
            <a:solidFill>
              <a:srgbClr val="0065AE">
                <a:shade val="95000"/>
                <a:satMod val="105000"/>
              </a:srgbClr>
            </a:solidFill>
            <a:prstDash val="solid"/>
          </a:ln>
          <a:effectLst/>
        </p:spPr>
      </p:cxnSp>
      <p:cxnSp>
        <p:nvCxnSpPr>
          <p:cNvPr id="22" name="直線コネクタ 21"/>
          <p:cNvCxnSpPr/>
          <p:nvPr/>
        </p:nvCxnSpPr>
        <p:spPr>
          <a:xfrm>
            <a:off x="1584144" y="3104001"/>
            <a:ext cx="288032" cy="0"/>
          </a:xfrm>
          <a:prstGeom prst="line">
            <a:avLst/>
          </a:prstGeom>
          <a:noFill/>
          <a:ln w="9525" cap="flat" cmpd="sng" algn="ctr">
            <a:solidFill>
              <a:srgbClr val="0065AE">
                <a:shade val="95000"/>
                <a:satMod val="105000"/>
              </a:srgbClr>
            </a:solidFill>
            <a:prstDash val="solid"/>
          </a:ln>
          <a:effectLst/>
        </p:spPr>
      </p:cxnSp>
      <p:cxnSp>
        <p:nvCxnSpPr>
          <p:cNvPr id="29" name="直線コネクタ 28"/>
          <p:cNvCxnSpPr/>
          <p:nvPr/>
        </p:nvCxnSpPr>
        <p:spPr>
          <a:xfrm>
            <a:off x="1583668" y="3450267"/>
            <a:ext cx="288032" cy="0"/>
          </a:xfrm>
          <a:prstGeom prst="line">
            <a:avLst/>
          </a:prstGeom>
          <a:noFill/>
          <a:ln w="9525" cap="flat" cmpd="sng" algn="ctr">
            <a:solidFill>
              <a:srgbClr val="0065AE">
                <a:shade val="95000"/>
                <a:satMod val="105000"/>
              </a:srgbClr>
            </a:solidFill>
            <a:prstDash val="solid"/>
          </a:ln>
          <a:effectLst/>
        </p:spPr>
      </p:cxnSp>
      <p:cxnSp>
        <p:nvCxnSpPr>
          <p:cNvPr id="30" name="直線コネクタ 29"/>
          <p:cNvCxnSpPr/>
          <p:nvPr/>
        </p:nvCxnSpPr>
        <p:spPr>
          <a:xfrm>
            <a:off x="1584144" y="4155926"/>
            <a:ext cx="288032" cy="0"/>
          </a:xfrm>
          <a:prstGeom prst="line">
            <a:avLst/>
          </a:prstGeom>
          <a:noFill/>
          <a:ln w="9525" cap="flat" cmpd="sng" algn="ctr">
            <a:solidFill>
              <a:srgbClr val="0065AE">
                <a:shade val="95000"/>
                <a:satMod val="105000"/>
              </a:srgbClr>
            </a:solidFill>
            <a:prstDash val="solid"/>
          </a:ln>
          <a:effectLst/>
        </p:spPr>
      </p:cxnSp>
      <p:sp>
        <p:nvSpPr>
          <p:cNvPr id="31" name="AutoShape 1374"/>
          <p:cNvSpPr>
            <a:spLocks noChangeArrowheads="1"/>
          </p:cNvSpPr>
          <p:nvPr/>
        </p:nvSpPr>
        <p:spPr bwMode="auto">
          <a:xfrm>
            <a:off x="1800168" y="4014046"/>
            <a:ext cx="2520280" cy="284749"/>
          </a:xfrm>
          <a:prstGeom prst="roundRect">
            <a:avLst>
              <a:gd name="adj" fmla="val 16667"/>
            </a:avLst>
          </a:prstGeom>
          <a:solidFill>
            <a:srgbClr val="F9BE00"/>
          </a:solidFill>
          <a:ln w="25400" cap="flat" cmpd="sng" algn="ctr">
            <a:solidFill>
              <a:srgbClr val="F9BE0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業務権限ロール：全て可</a:t>
            </a:r>
          </a:p>
        </p:txBody>
      </p:sp>
      <p:sp>
        <p:nvSpPr>
          <p:cNvPr id="32" name="AutoShape 1374"/>
          <p:cNvSpPr>
            <a:spLocks noChangeArrowheads="1"/>
          </p:cNvSpPr>
          <p:nvPr/>
        </p:nvSpPr>
        <p:spPr bwMode="auto">
          <a:xfrm>
            <a:off x="4735178" y="1851670"/>
            <a:ext cx="2842397" cy="318801"/>
          </a:xfrm>
          <a:prstGeom prst="roundRect">
            <a:avLst>
              <a:gd name="adj" fmla="val 16667"/>
            </a:avLst>
          </a:prstGeom>
          <a:solidFill>
            <a:srgbClr val="77A233"/>
          </a:solidFill>
          <a:ln w="25400" cap="flat" cmpd="sng" algn="ctr">
            <a:solidFill>
              <a:srgbClr val="77A233"/>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400" b="1" i="0" u="none" strike="noStrike" kern="0" cap="none" spc="0" normalizeH="0" baseline="0" noProof="0">
                <a:ln>
                  <a:noFill/>
                </a:ln>
                <a:solidFill>
                  <a:srgbClr val="FFFFFF"/>
                </a:solidFill>
                <a:effectLst/>
                <a:uLnTx/>
                <a:uFillTx/>
                <a:latin typeface="メイリオ"/>
                <a:ea typeface="メイリオ"/>
                <a:cs typeface="メイリオ" pitchFamily="50" charset="-128"/>
              </a:rPr>
              <a:t>ユーザーグループ：拠点経理</a:t>
            </a:r>
          </a:p>
        </p:txBody>
      </p:sp>
      <p:cxnSp>
        <p:nvCxnSpPr>
          <p:cNvPr id="33" name="直線コネクタ 32"/>
          <p:cNvCxnSpPr/>
          <p:nvPr/>
        </p:nvCxnSpPr>
        <p:spPr>
          <a:xfrm>
            <a:off x="4985288" y="2198863"/>
            <a:ext cx="0" cy="540000"/>
          </a:xfrm>
          <a:prstGeom prst="line">
            <a:avLst/>
          </a:prstGeom>
          <a:noFill/>
          <a:ln w="9525" cap="flat" cmpd="sng" algn="ctr">
            <a:solidFill>
              <a:srgbClr val="0065AE">
                <a:shade val="95000"/>
                <a:satMod val="105000"/>
              </a:srgbClr>
            </a:solidFill>
            <a:prstDash val="solid"/>
          </a:ln>
          <a:effectLst/>
        </p:spPr>
      </p:cxnSp>
      <p:cxnSp>
        <p:nvCxnSpPr>
          <p:cNvPr id="34" name="直線コネクタ 33"/>
          <p:cNvCxnSpPr/>
          <p:nvPr/>
        </p:nvCxnSpPr>
        <p:spPr>
          <a:xfrm>
            <a:off x="4985288" y="2391730"/>
            <a:ext cx="288032" cy="0"/>
          </a:xfrm>
          <a:prstGeom prst="line">
            <a:avLst/>
          </a:prstGeom>
          <a:noFill/>
          <a:ln w="9525" cap="flat" cmpd="sng" algn="ctr">
            <a:solidFill>
              <a:srgbClr val="0065AE">
                <a:shade val="95000"/>
                <a:satMod val="105000"/>
              </a:srgbClr>
            </a:solidFill>
            <a:prstDash val="solid"/>
          </a:ln>
          <a:effectLst/>
        </p:spPr>
      </p:cxnSp>
      <p:cxnSp>
        <p:nvCxnSpPr>
          <p:cNvPr id="35" name="直線コネクタ 34"/>
          <p:cNvCxnSpPr/>
          <p:nvPr/>
        </p:nvCxnSpPr>
        <p:spPr>
          <a:xfrm>
            <a:off x="5489344" y="3091154"/>
            <a:ext cx="288032" cy="0"/>
          </a:xfrm>
          <a:prstGeom prst="line">
            <a:avLst/>
          </a:prstGeom>
          <a:noFill/>
          <a:ln w="9525" cap="flat" cmpd="sng" algn="ctr">
            <a:solidFill>
              <a:srgbClr val="0065AE">
                <a:shade val="95000"/>
                <a:satMod val="105000"/>
              </a:srgbClr>
            </a:solidFill>
            <a:prstDash val="solid"/>
          </a:ln>
          <a:effectLst/>
        </p:spPr>
      </p:cxnSp>
      <p:cxnSp>
        <p:nvCxnSpPr>
          <p:cNvPr id="36" name="直線コネクタ 35"/>
          <p:cNvCxnSpPr/>
          <p:nvPr/>
        </p:nvCxnSpPr>
        <p:spPr>
          <a:xfrm>
            <a:off x="5489344" y="3434276"/>
            <a:ext cx="288032" cy="0"/>
          </a:xfrm>
          <a:prstGeom prst="line">
            <a:avLst/>
          </a:prstGeom>
          <a:noFill/>
          <a:ln w="9525" cap="flat" cmpd="sng" algn="ctr">
            <a:solidFill>
              <a:srgbClr val="0065AE">
                <a:shade val="95000"/>
                <a:satMod val="105000"/>
              </a:srgbClr>
            </a:solidFill>
            <a:prstDash val="solid"/>
          </a:ln>
          <a:effectLst/>
        </p:spPr>
      </p:cxnSp>
      <p:cxnSp>
        <p:nvCxnSpPr>
          <p:cNvPr id="37" name="直線コネクタ 36"/>
          <p:cNvCxnSpPr/>
          <p:nvPr/>
        </p:nvCxnSpPr>
        <p:spPr>
          <a:xfrm>
            <a:off x="5472576" y="4125687"/>
            <a:ext cx="288032" cy="0"/>
          </a:xfrm>
          <a:prstGeom prst="line">
            <a:avLst/>
          </a:prstGeom>
          <a:noFill/>
          <a:ln w="9525" cap="flat" cmpd="sng" algn="ctr">
            <a:solidFill>
              <a:srgbClr val="0065AE">
                <a:shade val="95000"/>
                <a:satMod val="105000"/>
              </a:srgbClr>
            </a:solidFill>
            <a:prstDash val="solid"/>
          </a:ln>
          <a:effectLst/>
        </p:spPr>
      </p:cxnSp>
      <p:cxnSp>
        <p:nvCxnSpPr>
          <p:cNvPr id="38" name="直線コネクタ 37"/>
          <p:cNvCxnSpPr/>
          <p:nvPr/>
        </p:nvCxnSpPr>
        <p:spPr>
          <a:xfrm>
            <a:off x="6048640" y="4299970"/>
            <a:ext cx="0" cy="252000"/>
          </a:xfrm>
          <a:prstGeom prst="line">
            <a:avLst/>
          </a:prstGeom>
          <a:noFill/>
          <a:ln w="9525" cap="flat" cmpd="sng" algn="ctr">
            <a:solidFill>
              <a:srgbClr val="0065AE">
                <a:shade val="95000"/>
                <a:satMod val="105000"/>
              </a:srgbClr>
            </a:solidFill>
            <a:prstDash val="solid"/>
          </a:ln>
          <a:effectLst/>
        </p:spPr>
      </p:cxnSp>
      <p:cxnSp>
        <p:nvCxnSpPr>
          <p:cNvPr id="39" name="直線コネクタ 38"/>
          <p:cNvCxnSpPr/>
          <p:nvPr/>
        </p:nvCxnSpPr>
        <p:spPr>
          <a:xfrm>
            <a:off x="5472576" y="2931790"/>
            <a:ext cx="0" cy="1188000"/>
          </a:xfrm>
          <a:prstGeom prst="line">
            <a:avLst/>
          </a:prstGeom>
          <a:noFill/>
          <a:ln w="9525" cap="flat" cmpd="sng" algn="ctr">
            <a:solidFill>
              <a:srgbClr val="0065AE">
                <a:shade val="95000"/>
                <a:satMod val="105000"/>
              </a:srgbClr>
            </a:solidFill>
            <a:prstDash val="solid"/>
          </a:ln>
          <a:effectLst/>
        </p:spPr>
      </p:cxnSp>
      <p:sp>
        <p:nvSpPr>
          <p:cNvPr id="40" name="AutoShape 1374"/>
          <p:cNvSpPr>
            <a:spLocks noChangeArrowheads="1"/>
          </p:cNvSpPr>
          <p:nvPr/>
        </p:nvSpPr>
        <p:spPr bwMode="auto">
          <a:xfrm>
            <a:off x="1800168" y="2977011"/>
            <a:ext cx="2520280" cy="284749"/>
          </a:xfrm>
          <a:prstGeom prst="roundRect">
            <a:avLst>
              <a:gd name="adj" fmla="val 16667"/>
            </a:avLst>
          </a:prstGeom>
          <a:solidFill>
            <a:srgbClr val="F9BE00"/>
          </a:solidFill>
          <a:ln w="25400" cap="flat" cmpd="sng" algn="ctr">
            <a:solidFill>
              <a:srgbClr val="F9BE0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科目セキュリティロール　：全て</a:t>
            </a:r>
          </a:p>
        </p:txBody>
      </p:sp>
      <p:sp>
        <p:nvSpPr>
          <p:cNvPr id="41" name="AutoShape 1374"/>
          <p:cNvSpPr>
            <a:spLocks noChangeArrowheads="1"/>
          </p:cNvSpPr>
          <p:nvPr/>
        </p:nvSpPr>
        <p:spPr bwMode="auto">
          <a:xfrm>
            <a:off x="1800168" y="3320025"/>
            <a:ext cx="2520280" cy="284749"/>
          </a:xfrm>
          <a:prstGeom prst="roundRect">
            <a:avLst>
              <a:gd name="adj" fmla="val 16667"/>
            </a:avLst>
          </a:prstGeom>
          <a:solidFill>
            <a:srgbClr val="F9BE00"/>
          </a:solidFill>
          <a:ln w="25400" cap="flat" cmpd="sng" algn="ctr">
            <a:solidFill>
              <a:srgbClr val="F9BE0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部門セキュリティロール　：全て</a:t>
            </a:r>
          </a:p>
        </p:txBody>
      </p:sp>
      <p:sp>
        <p:nvSpPr>
          <p:cNvPr id="42" name="AutoShape 1374"/>
          <p:cNvSpPr>
            <a:spLocks noChangeArrowheads="1"/>
          </p:cNvSpPr>
          <p:nvPr/>
        </p:nvSpPr>
        <p:spPr bwMode="auto">
          <a:xfrm>
            <a:off x="5760608" y="3307286"/>
            <a:ext cx="2431504" cy="284749"/>
          </a:xfrm>
          <a:prstGeom prst="roundRect">
            <a:avLst>
              <a:gd name="adj" fmla="val 16667"/>
            </a:avLst>
          </a:prstGeom>
          <a:solidFill>
            <a:srgbClr val="F9BE00"/>
          </a:solidFill>
          <a:ln w="25400" cap="flat" cmpd="sng" algn="ctr">
            <a:solidFill>
              <a:srgbClr val="F9BE0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2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部門セキュリティロール　：大阪</a:t>
            </a:r>
          </a:p>
        </p:txBody>
      </p:sp>
      <p:cxnSp>
        <p:nvCxnSpPr>
          <p:cNvPr id="43" name="直線コネクタ 42"/>
          <p:cNvCxnSpPr/>
          <p:nvPr/>
        </p:nvCxnSpPr>
        <p:spPr>
          <a:xfrm>
            <a:off x="6048640" y="4540878"/>
            <a:ext cx="288032" cy="0"/>
          </a:xfrm>
          <a:prstGeom prst="line">
            <a:avLst/>
          </a:prstGeom>
          <a:noFill/>
          <a:ln w="9525" cap="flat" cmpd="sng" algn="ctr">
            <a:solidFill>
              <a:srgbClr val="0065AE">
                <a:shade val="95000"/>
                <a:satMod val="105000"/>
              </a:srgbClr>
            </a:solidFill>
            <a:prstDash val="solid"/>
          </a:ln>
          <a:effectLst/>
        </p:spPr>
      </p:cxnSp>
      <p:sp>
        <p:nvSpPr>
          <p:cNvPr id="44" name="AutoShape 1374"/>
          <p:cNvSpPr>
            <a:spLocks noChangeArrowheads="1"/>
          </p:cNvSpPr>
          <p:nvPr/>
        </p:nvSpPr>
        <p:spPr bwMode="auto">
          <a:xfrm>
            <a:off x="6192656" y="4335946"/>
            <a:ext cx="2627816" cy="420956"/>
          </a:xfrm>
          <a:prstGeom prst="roundRect">
            <a:avLst>
              <a:gd name="adj" fmla="val 16667"/>
            </a:avLst>
          </a:prstGeom>
          <a:solidFill>
            <a:srgbClr val="77A233"/>
          </a:solidFill>
          <a:ln w="25400" cap="flat" cmpd="sng" algn="ctr">
            <a:solidFill>
              <a:srgbClr val="77A233"/>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000" b="1" i="0" u="none" strike="noStrike" kern="0" cap="none" spc="0" normalizeH="0" baseline="0" noProof="0">
                <a:ln>
                  <a:noFill/>
                </a:ln>
                <a:solidFill>
                  <a:srgbClr val="FFFFFF"/>
                </a:solidFill>
                <a:effectLst/>
                <a:uLnTx/>
                <a:uFillTx/>
                <a:latin typeface="メイリオ"/>
                <a:ea typeface="メイリオ"/>
                <a:cs typeface="メイリオ" pitchFamily="50" charset="-128"/>
              </a:rPr>
              <a:t>代理入力権限有り</a:t>
            </a:r>
            <a:r>
              <a:rPr kumimoji="0" lang="en-US" altLang="ja-JP" sz="1000" b="1" i="0" u="none" strike="noStrike" kern="0" cap="none" spc="0" normalizeH="0" baseline="0" noProof="0">
                <a:ln>
                  <a:noFill/>
                </a:ln>
                <a:solidFill>
                  <a:srgbClr val="FFFFFF"/>
                </a:solidFill>
                <a:effectLst/>
                <a:uLnTx/>
                <a:uFillTx/>
                <a:latin typeface="メイリオ"/>
                <a:ea typeface="メイリオ"/>
                <a:cs typeface="メイリオ" pitchFamily="50" charset="-128"/>
              </a:rPr>
              <a:t>/</a:t>
            </a:r>
            <a:r>
              <a:rPr kumimoji="0" lang="ja-JP" altLang="en-US" sz="1000" b="1" i="0" u="none" strike="noStrike" kern="0" cap="none" spc="0" normalizeH="0" baseline="0" noProof="0">
                <a:ln>
                  <a:noFill/>
                </a:ln>
                <a:solidFill>
                  <a:srgbClr val="FFFFFF"/>
                </a:solidFill>
                <a:effectLst/>
                <a:uLnTx/>
                <a:uFillTx/>
                <a:latin typeface="メイリオ"/>
                <a:ea typeface="メイリオ"/>
                <a:cs typeface="メイリオ" pitchFamily="50" charset="-128"/>
              </a:rPr>
              <a:t>振込元銀行変更権限有り</a:t>
            </a:r>
            <a:r>
              <a:rPr kumimoji="0" lang="en-US" altLang="ja-JP" sz="1000" b="1" i="0" u="none" strike="noStrike" kern="0" cap="none" spc="0" normalizeH="0" baseline="0" noProof="0">
                <a:ln>
                  <a:noFill/>
                </a:ln>
                <a:solidFill>
                  <a:srgbClr val="FFFFFF"/>
                </a:solidFill>
                <a:effectLst/>
                <a:uLnTx/>
                <a:uFillTx/>
                <a:latin typeface="メイリオ"/>
                <a:ea typeface="メイリオ"/>
                <a:cs typeface="メイリオ" pitchFamily="50" charset="-128"/>
              </a:rPr>
              <a:t>/</a:t>
            </a:r>
            <a:r>
              <a:rPr kumimoji="0" lang="ja-JP" altLang="en-US" sz="1000" b="1" i="0" u="none" strike="noStrike" kern="0" cap="none" spc="0" normalizeH="0" baseline="0" noProof="0">
                <a:ln>
                  <a:noFill/>
                </a:ln>
                <a:solidFill>
                  <a:srgbClr val="FFFFFF"/>
                </a:solidFill>
                <a:effectLst/>
                <a:uLnTx/>
                <a:uFillTx/>
                <a:latin typeface="メイリオ"/>
                <a:ea typeface="メイリオ"/>
                <a:cs typeface="メイリオ" pitchFamily="50" charset="-128"/>
              </a:rPr>
              <a:t>振込先口座変更権限無し</a:t>
            </a:r>
            <a:r>
              <a:rPr kumimoji="0" lang="en-US" altLang="ja-JP" sz="1000" b="1" i="0" u="none" strike="noStrike" kern="0" cap="none" spc="0" normalizeH="0" baseline="0" noProof="0">
                <a:ln>
                  <a:noFill/>
                </a:ln>
                <a:solidFill>
                  <a:srgbClr val="FFFFFF"/>
                </a:solidFill>
                <a:effectLst/>
                <a:uLnTx/>
                <a:uFillTx/>
                <a:latin typeface="メイリオ"/>
                <a:ea typeface="メイリオ"/>
                <a:cs typeface="メイリオ" pitchFamily="50" charset="-128"/>
              </a:rPr>
              <a:t>etc</a:t>
            </a:r>
            <a:r>
              <a:rPr kumimoji="0" lang="ja-JP" altLang="en-US" sz="1000" b="1" i="0" u="none" strike="noStrike" kern="0" cap="none" spc="0" normalizeH="0" baseline="0" noProof="0">
                <a:ln>
                  <a:noFill/>
                </a:ln>
                <a:solidFill>
                  <a:srgbClr val="FFFFFF"/>
                </a:solidFill>
                <a:effectLst/>
                <a:uLnTx/>
                <a:uFillTx/>
                <a:latin typeface="メイリオ"/>
                <a:ea typeface="メイリオ"/>
                <a:cs typeface="メイリオ" pitchFamily="50" charset="-128"/>
              </a:rPr>
              <a:t>・・・・</a:t>
            </a:r>
          </a:p>
        </p:txBody>
      </p:sp>
      <p:sp>
        <p:nvSpPr>
          <p:cNvPr id="45" name="AutoShape 1374"/>
          <p:cNvSpPr>
            <a:spLocks noChangeArrowheads="1"/>
          </p:cNvSpPr>
          <p:nvPr/>
        </p:nvSpPr>
        <p:spPr bwMode="auto">
          <a:xfrm>
            <a:off x="5760608" y="2964164"/>
            <a:ext cx="2431504" cy="284749"/>
          </a:xfrm>
          <a:prstGeom prst="roundRect">
            <a:avLst>
              <a:gd name="adj" fmla="val 16667"/>
            </a:avLst>
          </a:prstGeom>
          <a:solidFill>
            <a:srgbClr val="F9BE00"/>
          </a:solidFill>
          <a:ln w="25400" cap="flat" cmpd="sng" algn="ctr">
            <a:solidFill>
              <a:srgbClr val="F9BE0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科目セキュリティロール　：全て</a:t>
            </a:r>
          </a:p>
        </p:txBody>
      </p:sp>
      <p:sp>
        <p:nvSpPr>
          <p:cNvPr id="46" name="AutoShape 1374"/>
          <p:cNvSpPr>
            <a:spLocks noChangeArrowheads="1"/>
          </p:cNvSpPr>
          <p:nvPr/>
        </p:nvSpPr>
        <p:spPr bwMode="auto">
          <a:xfrm>
            <a:off x="5760608" y="3975906"/>
            <a:ext cx="2431504" cy="284749"/>
          </a:xfrm>
          <a:prstGeom prst="roundRect">
            <a:avLst>
              <a:gd name="adj" fmla="val 16667"/>
            </a:avLst>
          </a:prstGeom>
          <a:solidFill>
            <a:srgbClr val="F9BE00"/>
          </a:solidFill>
          <a:ln w="25400" cap="flat" cmpd="sng" algn="ctr">
            <a:solidFill>
              <a:srgbClr val="F9BE0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業務権限ロール：経理担当用</a:t>
            </a:r>
          </a:p>
        </p:txBody>
      </p:sp>
      <p:cxnSp>
        <p:nvCxnSpPr>
          <p:cNvPr id="47" name="直線コネクタ 46"/>
          <p:cNvCxnSpPr/>
          <p:nvPr/>
        </p:nvCxnSpPr>
        <p:spPr>
          <a:xfrm>
            <a:off x="1584144" y="3795886"/>
            <a:ext cx="288032" cy="0"/>
          </a:xfrm>
          <a:prstGeom prst="line">
            <a:avLst/>
          </a:prstGeom>
          <a:noFill/>
          <a:ln w="9525" cap="flat" cmpd="sng" algn="ctr">
            <a:solidFill>
              <a:srgbClr val="0065AE">
                <a:shade val="95000"/>
                <a:satMod val="105000"/>
              </a:srgbClr>
            </a:solidFill>
            <a:prstDash val="solid"/>
          </a:ln>
          <a:effectLst/>
        </p:spPr>
      </p:cxnSp>
      <p:cxnSp>
        <p:nvCxnSpPr>
          <p:cNvPr id="48" name="直線コネクタ 47"/>
          <p:cNvCxnSpPr/>
          <p:nvPr/>
        </p:nvCxnSpPr>
        <p:spPr>
          <a:xfrm>
            <a:off x="5489344" y="3759882"/>
            <a:ext cx="288032" cy="0"/>
          </a:xfrm>
          <a:prstGeom prst="line">
            <a:avLst/>
          </a:prstGeom>
          <a:noFill/>
          <a:ln w="9525" cap="flat" cmpd="sng" algn="ctr">
            <a:solidFill>
              <a:srgbClr val="0065AE">
                <a:shade val="95000"/>
                <a:satMod val="105000"/>
              </a:srgbClr>
            </a:solidFill>
            <a:prstDash val="solid"/>
          </a:ln>
          <a:effectLst/>
        </p:spPr>
      </p:cxnSp>
      <p:sp>
        <p:nvSpPr>
          <p:cNvPr id="49" name="AutoShape 1374"/>
          <p:cNvSpPr>
            <a:spLocks noChangeArrowheads="1"/>
          </p:cNvSpPr>
          <p:nvPr/>
        </p:nvSpPr>
        <p:spPr bwMode="auto">
          <a:xfrm>
            <a:off x="1800168" y="3655153"/>
            <a:ext cx="2520280" cy="284749"/>
          </a:xfrm>
          <a:prstGeom prst="roundRect">
            <a:avLst>
              <a:gd name="adj" fmla="val 16667"/>
            </a:avLst>
          </a:prstGeom>
          <a:solidFill>
            <a:srgbClr val="F9BE00"/>
          </a:solidFill>
          <a:ln w="25400" cap="flat" cmpd="sng" algn="ctr">
            <a:solidFill>
              <a:srgbClr val="F9BE0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取引先セキュリティロール：全て</a:t>
            </a:r>
          </a:p>
        </p:txBody>
      </p:sp>
      <p:sp>
        <p:nvSpPr>
          <p:cNvPr id="50" name="AutoShape 1374"/>
          <p:cNvSpPr>
            <a:spLocks noChangeArrowheads="1"/>
          </p:cNvSpPr>
          <p:nvPr/>
        </p:nvSpPr>
        <p:spPr bwMode="auto">
          <a:xfrm>
            <a:off x="5760608" y="3642414"/>
            <a:ext cx="2431504" cy="284749"/>
          </a:xfrm>
          <a:prstGeom prst="roundRect">
            <a:avLst>
              <a:gd name="adj" fmla="val 16667"/>
            </a:avLst>
          </a:prstGeom>
          <a:solidFill>
            <a:srgbClr val="F9BE00"/>
          </a:solidFill>
          <a:ln w="25400" cap="flat" cmpd="sng" algn="ctr">
            <a:solidFill>
              <a:srgbClr val="F9BE0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取引先セキュリティロール：大阪</a:t>
            </a:r>
          </a:p>
        </p:txBody>
      </p:sp>
      <p:sp>
        <p:nvSpPr>
          <p:cNvPr id="52" name="AutoShape 1374"/>
          <p:cNvSpPr>
            <a:spLocks noChangeArrowheads="1"/>
          </p:cNvSpPr>
          <p:nvPr/>
        </p:nvSpPr>
        <p:spPr bwMode="auto">
          <a:xfrm>
            <a:off x="936072" y="1864517"/>
            <a:ext cx="2842397" cy="318801"/>
          </a:xfrm>
          <a:prstGeom prst="roundRect">
            <a:avLst>
              <a:gd name="adj" fmla="val 16667"/>
            </a:avLst>
          </a:prstGeom>
          <a:solidFill>
            <a:srgbClr val="EE5500"/>
          </a:solidFill>
          <a:ln w="25400" cap="flat" cmpd="sng" algn="ctr">
            <a:solidFill>
              <a:srgbClr val="EE550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400" b="1" i="0" u="none" strike="noStrike" kern="0" cap="none" spc="0" normalizeH="0" baseline="0" noProof="0">
                <a:ln>
                  <a:noFill/>
                </a:ln>
                <a:solidFill>
                  <a:srgbClr val="FFFFFF"/>
                </a:solidFill>
                <a:effectLst/>
                <a:uLnTx/>
                <a:uFillTx/>
                <a:latin typeface="メイリオ"/>
                <a:ea typeface="メイリオ"/>
                <a:cs typeface="メイリオ" pitchFamily="50" charset="-128"/>
              </a:rPr>
              <a:t>ユーザーグループ：経理責任者</a:t>
            </a:r>
          </a:p>
        </p:txBody>
      </p:sp>
      <p:sp>
        <p:nvSpPr>
          <p:cNvPr id="53" name="Freeform 370"/>
          <p:cNvSpPr>
            <a:spLocks noEditPoints="1"/>
          </p:cNvSpPr>
          <p:nvPr/>
        </p:nvSpPr>
        <p:spPr bwMode="auto">
          <a:xfrm>
            <a:off x="449218" y="2319722"/>
            <a:ext cx="450850" cy="493713"/>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EE55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54" name="Freeform 370"/>
          <p:cNvSpPr>
            <a:spLocks noEditPoints="1"/>
          </p:cNvSpPr>
          <p:nvPr/>
        </p:nvSpPr>
        <p:spPr bwMode="auto">
          <a:xfrm>
            <a:off x="8190078" y="2294061"/>
            <a:ext cx="450850" cy="493713"/>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77A23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cxnSp>
        <p:nvCxnSpPr>
          <p:cNvPr id="55" name="直線コネクタ 54"/>
          <p:cNvCxnSpPr/>
          <p:nvPr/>
        </p:nvCxnSpPr>
        <p:spPr>
          <a:xfrm>
            <a:off x="5004524" y="2751770"/>
            <a:ext cx="288032" cy="0"/>
          </a:xfrm>
          <a:prstGeom prst="line">
            <a:avLst/>
          </a:prstGeom>
          <a:noFill/>
          <a:ln w="9525" cap="flat" cmpd="sng" algn="ctr">
            <a:solidFill>
              <a:srgbClr val="0065AE">
                <a:shade val="95000"/>
                <a:satMod val="105000"/>
              </a:srgbClr>
            </a:solidFill>
            <a:prstDash val="solid"/>
          </a:ln>
          <a:effectLst/>
        </p:spPr>
      </p:cxnSp>
      <p:sp>
        <p:nvSpPr>
          <p:cNvPr id="56" name="AutoShape 1374"/>
          <p:cNvSpPr>
            <a:spLocks noChangeArrowheads="1"/>
          </p:cNvSpPr>
          <p:nvPr/>
        </p:nvSpPr>
        <p:spPr bwMode="auto">
          <a:xfrm>
            <a:off x="1330198" y="2260561"/>
            <a:ext cx="2448272" cy="284749"/>
          </a:xfrm>
          <a:prstGeom prst="roundRect">
            <a:avLst>
              <a:gd name="adj" fmla="val 16667"/>
            </a:avLst>
          </a:prstGeom>
          <a:solidFill>
            <a:srgbClr val="54C2F0"/>
          </a:solidFill>
          <a:ln w="25400" cap="flat" cmpd="sng" algn="ctr">
            <a:solidFill>
              <a:srgbClr val="54C2F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メニューロール：全て</a:t>
            </a:r>
          </a:p>
        </p:txBody>
      </p:sp>
      <p:sp>
        <p:nvSpPr>
          <p:cNvPr id="57" name="AutoShape 1374"/>
          <p:cNvSpPr>
            <a:spLocks noChangeArrowheads="1"/>
          </p:cNvSpPr>
          <p:nvPr/>
        </p:nvSpPr>
        <p:spPr bwMode="auto">
          <a:xfrm>
            <a:off x="1330198" y="2620601"/>
            <a:ext cx="2448272" cy="284749"/>
          </a:xfrm>
          <a:prstGeom prst="roundRect">
            <a:avLst>
              <a:gd name="adj" fmla="val 16667"/>
            </a:avLst>
          </a:prstGeom>
          <a:solidFill>
            <a:srgbClr val="54C2F0"/>
          </a:solidFill>
          <a:ln w="25400" cap="flat" cmpd="sng" algn="ctr">
            <a:solidFill>
              <a:srgbClr val="54C2F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会計業務マスタ：責任者</a:t>
            </a:r>
          </a:p>
        </p:txBody>
      </p:sp>
      <p:sp>
        <p:nvSpPr>
          <p:cNvPr id="58" name="AutoShape 1374"/>
          <p:cNvSpPr>
            <a:spLocks noChangeArrowheads="1"/>
          </p:cNvSpPr>
          <p:nvPr/>
        </p:nvSpPr>
        <p:spPr bwMode="auto">
          <a:xfrm>
            <a:off x="5201312" y="2247714"/>
            <a:ext cx="2448272" cy="284749"/>
          </a:xfrm>
          <a:prstGeom prst="roundRect">
            <a:avLst>
              <a:gd name="adj" fmla="val 16667"/>
            </a:avLst>
          </a:prstGeom>
          <a:solidFill>
            <a:srgbClr val="54C2F0"/>
          </a:solidFill>
          <a:ln w="25400" cap="flat" cmpd="sng" algn="ctr">
            <a:solidFill>
              <a:srgbClr val="54C2F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メニューロール：拠点経理用</a:t>
            </a:r>
          </a:p>
        </p:txBody>
      </p:sp>
      <p:sp>
        <p:nvSpPr>
          <p:cNvPr id="59" name="AutoShape 1374"/>
          <p:cNvSpPr>
            <a:spLocks noChangeArrowheads="1"/>
          </p:cNvSpPr>
          <p:nvPr/>
        </p:nvSpPr>
        <p:spPr bwMode="auto">
          <a:xfrm>
            <a:off x="5201312" y="2607754"/>
            <a:ext cx="2448272" cy="284749"/>
          </a:xfrm>
          <a:prstGeom prst="roundRect">
            <a:avLst>
              <a:gd name="adj" fmla="val 16667"/>
            </a:avLst>
          </a:prstGeom>
          <a:solidFill>
            <a:srgbClr val="54C2F0"/>
          </a:solidFill>
          <a:ln w="25400" cap="flat" cmpd="sng" algn="ctr">
            <a:solidFill>
              <a:srgbClr val="54C2F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会計業務マスタ：大阪拠点経理</a:t>
            </a:r>
          </a:p>
        </p:txBody>
      </p:sp>
      <p:sp>
        <p:nvSpPr>
          <p:cNvPr id="60" name="テキスト ボックス 59"/>
          <p:cNvSpPr txBox="1"/>
          <p:nvPr/>
        </p:nvSpPr>
        <p:spPr>
          <a:xfrm>
            <a:off x="1331640" y="4876586"/>
            <a:ext cx="7250035" cy="215444"/>
          </a:xfrm>
          <a:prstGeom prst="rect">
            <a:avLst/>
          </a:prstGeom>
          <a:noFill/>
        </p:spPr>
        <p:txBody>
          <a:bodyPr wrap="square" rtlCol="0">
            <a:spAutoFit/>
          </a:bodyPr>
          <a:lstStyle/>
          <a:p>
            <a:pPr algn="r"/>
            <a:r>
              <a:rPr kumimoji="1" lang="en-US" altLang="ja-JP" sz="800" dirty="0">
                <a:latin typeface="+mn-ea"/>
              </a:rPr>
              <a:t>※</a:t>
            </a:r>
            <a:r>
              <a:rPr kumimoji="1" lang="ja-JP" altLang="en-US" sz="800" dirty="0">
                <a:latin typeface="+mn-ea"/>
              </a:rPr>
              <a:t>特定マスタ</a:t>
            </a:r>
            <a:r>
              <a:rPr lang="ja-JP" altLang="en-US" sz="800" dirty="0">
                <a:latin typeface="+mn-ea"/>
              </a:rPr>
              <a:t>：</a:t>
            </a:r>
            <a:r>
              <a:rPr kumimoji="1" lang="ja-JP" altLang="en-US" sz="800" dirty="0">
                <a:latin typeface="+mn-ea"/>
              </a:rPr>
              <a:t>取引先マスタ、得意先マスタ、仕入先マスタ、社員マスタ、ユーザマスタの５つ</a:t>
            </a:r>
          </a:p>
        </p:txBody>
      </p:sp>
      <p:sp>
        <p:nvSpPr>
          <p:cNvPr id="4" name="フッター プレースホルダー 3">
            <a:extLst>
              <a:ext uri="{FF2B5EF4-FFF2-40B4-BE49-F238E27FC236}">
                <a16:creationId xmlns:a16="http://schemas.microsoft.com/office/drawing/2014/main" id="{5006612B-8506-39CE-E667-FB5F36BAF6AE}"/>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26413034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2"/>
          <p:cNvSpPr>
            <a:spLocks noGrp="1"/>
          </p:cNvSpPr>
          <p:nvPr>
            <p:ph type="sldNum" sz="quarter" idx="12"/>
          </p:nvPr>
        </p:nvSpPr>
        <p:spPr/>
        <p:txBody>
          <a:bodyPr/>
          <a:lstStyle/>
          <a:p>
            <a:fld id="{78AE49ED-73EF-499C-8307-28EB0E7CF529}" type="slidenum">
              <a:rPr lang="ja-JP" altLang="en-US" smtClean="0"/>
              <a:pPr/>
              <a:t>108</a:t>
            </a:fld>
            <a:endParaRPr lang="ja-JP" altLang="en-US" dirty="0"/>
          </a:p>
        </p:txBody>
      </p:sp>
      <p:sp>
        <p:nvSpPr>
          <p:cNvPr id="7" name="タイトル 6"/>
          <p:cNvSpPr>
            <a:spLocks noGrp="1"/>
          </p:cNvSpPr>
          <p:nvPr>
            <p:ph type="title"/>
          </p:nvPr>
        </p:nvSpPr>
        <p:spPr/>
        <p:txBody>
          <a:bodyPr/>
          <a:lstStyle/>
          <a:p>
            <a:r>
              <a:rPr lang="ja-JP" altLang="en-US" dirty="0"/>
              <a:t>内部統制</a:t>
            </a:r>
            <a:endParaRPr kumimoji="1" lang="ja-JP" altLang="en-US" dirty="0"/>
          </a:p>
        </p:txBody>
      </p:sp>
      <p:sp>
        <p:nvSpPr>
          <p:cNvPr id="5" name="テキスト プレースホルダー 4"/>
          <p:cNvSpPr>
            <a:spLocks noGrp="1"/>
          </p:cNvSpPr>
          <p:nvPr>
            <p:ph type="body" sz="quarter" idx="16"/>
          </p:nvPr>
        </p:nvSpPr>
        <p:spPr/>
        <p:txBody>
          <a:bodyPr/>
          <a:lstStyle/>
          <a:p>
            <a:r>
              <a:rPr lang="ja-JP" altLang="en-US" dirty="0">
                <a:solidFill>
                  <a:srgbClr val="008CCF"/>
                </a:solidFill>
                <a:latin typeface="メイリオ" pitchFamily="50" charset="-128"/>
                <a:ea typeface="メイリオ" pitchFamily="50" charset="-128"/>
                <a:cs typeface="メイリオ" pitchFamily="50" charset="-128"/>
              </a:rPr>
              <a:t>入力ミスを削減　計上部門別の科目制御機能</a:t>
            </a:r>
            <a:endParaRPr lang="ja-JP" altLang="en-US" dirty="0">
              <a:solidFill>
                <a:srgbClr val="008CCF"/>
              </a:solidFill>
            </a:endParaRPr>
          </a:p>
          <a:p>
            <a:pPr lvl="0"/>
            <a:endParaRPr lang="ja-JP" altLang="en-US" dirty="0"/>
          </a:p>
          <a:p>
            <a:endParaRPr kumimoji="1" lang="en-US" altLang="ja-JP" dirty="0"/>
          </a:p>
          <a:p>
            <a:endParaRPr kumimoji="1" lang="ja-JP" altLang="en-US" dirty="0"/>
          </a:p>
        </p:txBody>
      </p:sp>
      <p:sp>
        <p:nvSpPr>
          <p:cNvPr id="2" name="テキスト プレースホルダー 1"/>
          <p:cNvSpPr>
            <a:spLocks noGrp="1"/>
          </p:cNvSpPr>
          <p:nvPr>
            <p:ph type="body" sz="quarter" idx="17"/>
          </p:nvPr>
        </p:nvSpPr>
        <p:spPr/>
        <p:txBody>
          <a:bodyPr/>
          <a:lstStyle/>
          <a:p>
            <a:r>
              <a:rPr kumimoji="0" lang="ja-JP" altLang="en-US" kern="0" dirty="0">
                <a:solidFill>
                  <a:srgbClr val="000000"/>
                </a:solidFill>
                <a:cs typeface="メイリオ" pitchFamily="50" charset="-128"/>
              </a:rPr>
              <a:t>仕訳登録で利用する部門と科目の組み合わせを管理</a:t>
            </a:r>
            <a:endParaRPr kumimoji="0" lang="en-US" altLang="ja-JP" kern="0" dirty="0">
              <a:solidFill>
                <a:srgbClr val="000000"/>
              </a:solidFill>
              <a:cs typeface="メイリオ" pitchFamily="50" charset="-128"/>
            </a:endParaRPr>
          </a:p>
          <a:p>
            <a:pPr marL="216000" indent="-216000" fontAlgn="ctr">
              <a:buClr>
                <a:srgbClr val="0065AE">
                  <a:lumMod val="20000"/>
                  <a:lumOff val="80000"/>
                </a:srgbClr>
              </a:buClr>
              <a:buSzPct val="75000"/>
              <a:defRPr/>
            </a:pPr>
            <a:r>
              <a:rPr kumimoji="0" lang="ja-JP" altLang="en-US" kern="0" dirty="0">
                <a:solidFill>
                  <a:srgbClr val="000000"/>
                </a:solidFill>
                <a:cs typeface="メイリオ" pitchFamily="50" charset="-128"/>
              </a:rPr>
              <a:t>仕訳登録時の発生部門に対して、設定した科目しか利用できないように制御する事が可能</a:t>
            </a:r>
            <a:endParaRPr kumimoji="0" lang="en-US" altLang="ja-JP" kern="0" dirty="0">
              <a:solidFill>
                <a:srgbClr val="000000"/>
              </a:solidFill>
              <a:cs typeface="メイリオ" pitchFamily="50" charset="-128"/>
            </a:endParaRPr>
          </a:p>
          <a:p>
            <a:pPr marL="216000" indent="-216000" fontAlgn="ctr">
              <a:buClr>
                <a:srgbClr val="0065AE">
                  <a:lumMod val="20000"/>
                  <a:lumOff val="80000"/>
                </a:srgbClr>
              </a:buClr>
              <a:buSzPct val="75000"/>
              <a:defRPr/>
            </a:pPr>
            <a:r>
              <a:rPr kumimoji="0" lang="ja-JP" altLang="en-US" kern="0" dirty="0">
                <a:solidFill>
                  <a:srgbClr val="000000"/>
                </a:solidFill>
                <a:cs typeface="メイリオ" pitchFamily="50" charset="-128"/>
              </a:rPr>
              <a:t>仕訳伝票だけでなく、支払伝票などの債務系、債権伝票などの債権系にも対応</a:t>
            </a:r>
            <a:endParaRPr lang="ja-JP" altLang="en-US" dirty="0">
              <a:solidFill>
                <a:sysClr val="windowText" lastClr="000000"/>
              </a:solidFill>
            </a:endParaRPr>
          </a:p>
          <a:p>
            <a:pPr lvl="0">
              <a:lnSpc>
                <a:spcPts val="1700"/>
              </a:lnSpc>
              <a:defRPr/>
            </a:pPr>
            <a:endParaRPr lang="ja-JP" altLang="en-US" dirty="0">
              <a:solidFill>
                <a:sysClr val="windowText" lastClr="000000"/>
              </a:solidFill>
            </a:endParaRPr>
          </a:p>
          <a:p>
            <a:endParaRPr lang="ja-JP" altLang="en-US" dirty="0"/>
          </a:p>
        </p:txBody>
      </p:sp>
      <p:sp>
        <p:nvSpPr>
          <p:cNvPr id="14" name="角丸四角形 13"/>
          <p:cNvSpPr/>
          <p:nvPr/>
        </p:nvSpPr>
        <p:spPr>
          <a:xfrm>
            <a:off x="3663476" y="4424794"/>
            <a:ext cx="2592288" cy="507206"/>
          </a:xfrm>
          <a:prstGeom prst="roundRect">
            <a:avLst>
              <a:gd name="adj" fmla="val 0"/>
            </a:avLst>
          </a:prstGeom>
          <a:solidFill>
            <a:srgbClr val="FFFFFF"/>
          </a:solidFill>
          <a:ln w="25400" cap="flat" cmpd="sng" algn="ctr">
            <a:solidFill>
              <a:srgbClr val="F9BE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15" name="角丸四角形 14"/>
          <p:cNvSpPr/>
          <p:nvPr/>
        </p:nvSpPr>
        <p:spPr>
          <a:xfrm>
            <a:off x="3663476" y="4136762"/>
            <a:ext cx="2592288" cy="288032"/>
          </a:xfrm>
          <a:prstGeom prst="roundRect">
            <a:avLst>
              <a:gd name="adj" fmla="val 0"/>
            </a:avLst>
          </a:prstGeom>
          <a:solidFill>
            <a:srgbClr val="F9BE00"/>
          </a:solidFill>
          <a:ln w="25400" cap="flat" cmpd="sng" algn="ctr">
            <a:solidFill>
              <a:srgbClr val="F9BE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仕訳例</a:t>
            </a:r>
          </a:p>
        </p:txBody>
      </p:sp>
      <p:sp>
        <p:nvSpPr>
          <p:cNvPr id="16" name="Text Box 11"/>
          <p:cNvSpPr txBox="1">
            <a:spLocks noChangeArrowheads="1"/>
          </p:cNvSpPr>
          <p:nvPr/>
        </p:nvSpPr>
        <p:spPr bwMode="auto">
          <a:xfrm>
            <a:off x="3663476" y="4456110"/>
            <a:ext cx="2655204" cy="523220"/>
          </a:xfrm>
          <a:prstGeom prst="rect">
            <a:avLst/>
          </a:prstGeom>
          <a:noFill/>
          <a:ln w="9525" algn="ctr">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rPr>
              <a:t>材料費　</a:t>
            </a:r>
            <a:r>
              <a:rPr kumimoji="0" lang="en-US" altLang="ja-JP" sz="1400" b="0" i="0" u="none" strike="noStrike" kern="0" cap="none" spc="0" normalizeH="0" baseline="0" noProof="0" dirty="0">
                <a:ln>
                  <a:noFill/>
                </a:ln>
                <a:solidFill>
                  <a:prstClr val="black"/>
                </a:solidFill>
                <a:effectLst/>
                <a:uLnTx/>
                <a:uFillTx/>
              </a:rPr>
              <a:t>100</a:t>
            </a:r>
            <a:r>
              <a:rPr kumimoji="0" lang="ja-JP" altLang="en-US" sz="1400" b="0" i="0" u="none" strike="noStrike" kern="0" cap="none" spc="0" normalizeH="0" baseline="0" noProof="0" dirty="0">
                <a:ln>
                  <a:noFill/>
                </a:ln>
                <a:solidFill>
                  <a:prstClr val="black"/>
                </a:solidFill>
                <a:effectLst/>
                <a:uLnTx/>
                <a:uFillTx/>
              </a:rPr>
              <a:t>　</a:t>
            </a:r>
            <a:r>
              <a:rPr kumimoji="0" lang="ja-JP" altLang="en-US" sz="1400" b="0" i="0" u="none" strike="noStrike" kern="0" cap="none" spc="0" normalizeH="0" baseline="0" noProof="0" dirty="0">
                <a:ln>
                  <a:noFill/>
                </a:ln>
                <a:solidFill>
                  <a:srgbClr val="333333"/>
                </a:solidFill>
                <a:effectLst/>
                <a:uLnTx/>
                <a:uFillTx/>
              </a:rPr>
              <a:t>／現預金</a:t>
            </a:r>
            <a:r>
              <a:rPr kumimoji="0" lang="ja-JP" altLang="en-US" sz="1400" b="0" i="0" u="none" strike="noStrike" kern="0" cap="none" spc="0" normalizeH="0" baseline="0" noProof="0" dirty="0">
                <a:ln>
                  <a:noFill/>
                </a:ln>
                <a:solidFill>
                  <a:prstClr val="black"/>
                </a:solidFill>
                <a:effectLst/>
                <a:uLnTx/>
                <a:uFillTx/>
              </a:rPr>
              <a:t>　</a:t>
            </a:r>
            <a:r>
              <a:rPr kumimoji="0" lang="en-US" altLang="ja-JP" sz="1400" b="0" i="0" u="none" strike="noStrike" kern="0" cap="none" spc="0" normalizeH="0" baseline="0" noProof="0" dirty="0">
                <a:ln>
                  <a:noFill/>
                </a:ln>
                <a:solidFill>
                  <a:prstClr val="black"/>
                </a:solidFill>
                <a:effectLst/>
                <a:uLnTx/>
                <a:uFillTx/>
              </a:rPr>
              <a:t>100</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rPr>
              <a:t>（営業一部）　（経理部）</a:t>
            </a:r>
            <a:endParaRPr kumimoji="0" lang="en-US" altLang="ja-JP" sz="1400" b="0" i="0" u="none" strike="noStrike" kern="0" cap="none" spc="0" normalizeH="0" baseline="0" noProof="0" dirty="0">
              <a:ln>
                <a:noFill/>
              </a:ln>
              <a:solidFill>
                <a:prstClr val="black"/>
              </a:solidFill>
              <a:effectLst/>
              <a:uLnTx/>
              <a:uFillTx/>
            </a:endParaRPr>
          </a:p>
        </p:txBody>
      </p:sp>
      <p:sp>
        <p:nvSpPr>
          <p:cNvPr id="17" name="AutoShape 5"/>
          <p:cNvSpPr>
            <a:spLocks noChangeArrowheads="1"/>
          </p:cNvSpPr>
          <p:nvPr/>
        </p:nvSpPr>
        <p:spPr bwMode="gray">
          <a:xfrm>
            <a:off x="431540" y="1612466"/>
            <a:ext cx="8424936" cy="2044092"/>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wrap="none" anchor="t" anchorCtr="0"/>
          <a:lstStyle/>
          <a:p>
            <a:pPr marL="0" marR="0" lvl="0" indent="0" defTabSz="914400" eaLnBrk="1" fontAlgn="auto" latinLnBrk="0" hangingPunct="1">
              <a:lnSpc>
                <a:spcPct val="100000"/>
              </a:lnSpc>
              <a:spcBef>
                <a:spcPts val="0"/>
              </a:spcBef>
              <a:spcAft>
                <a:spcPts val="0"/>
              </a:spcAft>
              <a:buClr>
                <a:srgbClr val="0065AE"/>
              </a:buClr>
              <a:buSzPct val="80000"/>
              <a:buFont typeface="Wingdings" pitchFamily="2" charset="2"/>
              <a:buNone/>
              <a:tabLst/>
              <a:defRPr/>
            </a:pPr>
            <a:endParaRPr kumimoji="0" lang="en-US" altLang="ja-JP" sz="1600" b="0" i="0" u="none" strike="noStrike" kern="0" cap="none" spc="0" normalizeH="0" baseline="0" noProof="0">
              <a:ln>
                <a:noFill/>
              </a:ln>
              <a:solidFill>
                <a:prstClr val="black">
                  <a:lumMod val="65000"/>
                  <a:lumOff val="35000"/>
                </a:prstClr>
              </a:solidFill>
              <a:effectLst/>
              <a:uLnTx/>
              <a:uFillTx/>
              <a:latin typeface="メイリオ"/>
              <a:ea typeface="メイリオ"/>
              <a:cs typeface="メイリオ" pitchFamily="50" charset="-128"/>
            </a:endParaRPr>
          </a:p>
        </p:txBody>
      </p:sp>
      <p:sp>
        <p:nvSpPr>
          <p:cNvPr id="19" name="テキスト ボックス 18"/>
          <p:cNvSpPr txBox="1"/>
          <p:nvPr/>
        </p:nvSpPr>
        <p:spPr>
          <a:xfrm>
            <a:off x="935596" y="1623366"/>
            <a:ext cx="2232248" cy="403957"/>
          </a:xfrm>
          <a:prstGeom prst="rect">
            <a:avLst/>
          </a:prstGeom>
        </p:spPr>
        <p:txBody>
          <a:bodyPr wrap="square" rtlCol="0" anchor="ctr" anchorCtr="0">
            <a:spAutoFit/>
          </a:bodyPr>
          <a:lstStyle/>
          <a:p>
            <a:pPr>
              <a:lnSpc>
                <a:spcPts val="2600"/>
              </a:lnSpc>
            </a:pPr>
            <a:r>
              <a:rPr lang="ja-JP" altLang="en-US" sz="1600" b="1" dirty="0">
                <a:solidFill>
                  <a:srgbClr val="007BC7"/>
                </a:solidFill>
                <a:cs typeface="メイリオ" pitchFamily="50" charset="-128"/>
              </a:rPr>
              <a:t>製造部門グループ</a:t>
            </a:r>
          </a:p>
        </p:txBody>
      </p:sp>
      <p:sp>
        <p:nvSpPr>
          <p:cNvPr id="20" name="テキスト ボックス 19"/>
          <p:cNvSpPr txBox="1"/>
          <p:nvPr/>
        </p:nvSpPr>
        <p:spPr>
          <a:xfrm>
            <a:off x="3887924" y="1623366"/>
            <a:ext cx="2016224" cy="403957"/>
          </a:xfrm>
          <a:prstGeom prst="rect">
            <a:avLst/>
          </a:prstGeom>
        </p:spPr>
        <p:txBody>
          <a:bodyPr wrap="square" rtlCol="0" anchor="ctr" anchorCtr="0">
            <a:spAutoFit/>
          </a:bodyPr>
          <a:lstStyle/>
          <a:p>
            <a:pPr>
              <a:lnSpc>
                <a:spcPts val="2600"/>
              </a:lnSpc>
            </a:pPr>
            <a:r>
              <a:rPr lang="ja-JP" altLang="en-US" sz="1600" b="1" dirty="0">
                <a:solidFill>
                  <a:srgbClr val="007BC7"/>
                </a:solidFill>
                <a:cs typeface="メイリオ" pitchFamily="50" charset="-128"/>
              </a:rPr>
              <a:t>販売部門グループ</a:t>
            </a:r>
          </a:p>
        </p:txBody>
      </p:sp>
      <p:sp>
        <p:nvSpPr>
          <p:cNvPr id="21" name="テキスト ボックス 20"/>
          <p:cNvSpPr txBox="1"/>
          <p:nvPr/>
        </p:nvSpPr>
        <p:spPr>
          <a:xfrm>
            <a:off x="6804248" y="1610964"/>
            <a:ext cx="1872208" cy="403957"/>
          </a:xfrm>
          <a:prstGeom prst="rect">
            <a:avLst/>
          </a:prstGeom>
        </p:spPr>
        <p:txBody>
          <a:bodyPr wrap="square" rtlCol="0" anchor="ctr" anchorCtr="0">
            <a:spAutoFit/>
          </a:bodyPr>
          <a:lstStyle/>
          <a:p>
            <a:pPr>
              <a:lnSpc>
                <a:spcPts val="2600"/>
              </a:lnSpc>
            </a:pPr>
            <a:r>
              <a:rPr lang="ja-JP" altLang="en-US" sz="1600" b="1" dirty="0">
                <a:solidFill>
                  <a:srgbClr val="007BC7"/>
                </a:solidFill>
                <a:cs typeface="メイリオ" pitchFamily="50" charset="-128"/>
              </a:rPr>
              <a:t>間接部門など</a:t>
            </a:r>
          </a:p>
        </p:txBody>
      </p:sp>
      <p:sp>
        <p:nvSpPr>
          <p:cNvPr id="22" name="角丸四角形 21"/>
          <p:cNvSpPr/>
          <p:nvPr/>
        </p:nvSpPr>
        <p:spPr>
          <a:xfrm>
            <a:off x="611560" y="2768660"/>
            <a:ext cx="1152128" cy="360040"/>
          </a:xfrm>
          <a:prstGeom prst="roundRect">
            <a:avLst/>
          </a:prstGeom>
          <a:solidFill>
            <a:srgbClr val="EE5500"/>
          </a:solidFill>
          <a:ln w="25400" cap="flat" cmpd="sng" algn="ctr">
            <a:solidFill>
              <a:srgbClr val="EE55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FFFFFF"/>
                </a:solidFill>
                <a:effectLst/>
                <a:uLnTx/>
                <a:uFillTx/>
                <a:latin typeface="メイリオ"/>
                <a:ea typeface="メイリオ"/>
                <a:cs typeface="メイリオ" pitchFamily="50" charset="-128"/>
              </a:rPr>
              <a:t>製造一部</a:t>
            </a:r>
          </a:p>
        </p:txBody>
      </p:sp>
      <p:sp>
        <p:nvSpPr>
          <p:cNvPr id="29" name="角丸四角形 28"/>
          <p:cNvSpPr/>
          <p:nvPr/>
        </p:nvSpPr>
        <p:spPr>
          <a:xfrm>
            <a:off x="611560" y="3200708"/>
            <a:ext cx="1152128" cy="360040"/>
          </a:xfrm>
          <a:prstGeom prst="roundRect">
            <a:avLst/>
          </a:prstGeom>
          <a:solidFill>
            <a:srgbClr val="EE5500"/>
          </a:solidFill>
          <a:ln w="25400" cap="flat" cmpd="sng" algn="ctr">
            <a:solidFill>
              <a:srgbClr val="EE55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FFFFFF"/>
                </a:solidFill>
                <a:effectLst/>
                <a:uLnTx/>
                <a:uFillTx/>
                <a:latin typeface="メイリオ"/>
                <a:ea typeface="メイリオ"/>
                <a:cs typeface="メイリオ" pitchFamily="50" charset="-128"/>
              </a:rPr>
              <a:t>製造二部</a:t>
            </a:r>
          </a:p>
        </p:txBody>
      </p:sp>
      <p:sp>
        <p:nvSpPr>
          <p:cNvPr id="30" name="角丸四角形 29"/>
          <p:cNvSpPr/>
          <p:nvPr/>
        </p:nvSpPr>
        <p:spPr>
          <a:xfrm>
            <a:off x="1835696" y="2768660"/>
            <a:ext cx="1152128" cy="360040"/>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FFFFFF"/>
                </a:solidFill>
                <a:effectLst/>
                <a:uLnTx/>
                <a:uFillTx/>
                <a:latin typeface="メイリオ"/>
                <a:ea typeface="メイリオ"/>
                <a:cs typeface="メイリオ" pitchFamily="50" charset="-128"/>
              </a:rPr>
              <a:t>材料費</a:t>
            </a:r>
          </a:p>
        </p:txBody>
      </p:sp>
      <p:sp>
        <p:nvSpPr>
          <p:cNvPr id="31" name="角丸四角形 30"/>
          <p:cNvSpPr/>
          <p:nvPr/>
        </p:nvSpPr>
        <p:spPr>
          <a:xfrm>
            <a:off x="1835696" y="3200708"/>
            <a:ext cx="1152128" cy="360040"/>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FFFFFF"/>
                </a:solidFill>
                <a:effectLst/>
                <a:uLnTx/>
                <a:uFillTx/>
                <a:latin typeface="メイリオ"/>
                <a:ea typeface="メイリオ"/>
                <a:cs typeface="メイリオ" pitchFamily="50" charset="-128"/>
              </a:rPr>
              <a:t>労務費</a:t>
            </a:r>
          </a:p>
        </p:txBody>
      </p:sp>
      <p:sp>
        <p:nvSpPr>
          <p:cNvPr id="32" name="角丸四角形 31"/>
          <p:cNvSpPr/>
          <p:nvPr/>
        </p:nvSpPr>
        <p:spPr>
          <a:xfrm>
            <a:off x="3635896" y="2768660"/>
            <a:ext cx="1152128" cy="360040"/>
          </a:xfrm>
          <a:prstGeom prst="roundRect">
            <a:avLst/>
          </a:prstGeom>
          <a:solidFill>
            <a:srgbClr val="EE5500"/>
          </a:solidFill>
          <a:ln w="25400" cap="flat" cmpd="sng" algn="ctr">
            <a:solidFill>
              <a:srgbClr val="EE55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FFFFFF"/>
                </a:solidFill>
                <a:effectLst/>
                <a:uLnTx/>
                <a:uFillTx/>
                <a:latin typeface="メイリオ"/>
                <a:ea typeface="メイリオ"/>
                <a:cs typeface="メイリオ" pitchFamily="50" charset="-128"/>
              </a:rPr>
              <a:t>営業一部</a:t>
            </a:r>
          </a:p>
        </p:txBody>
      </p:sp>
      <p:sp>
        <p:nvSpPr>
          <p:cNvPr id="33" name="角丸四角形 32"/>
          <p:cNvSpPr/>
          <p:nvPr/>
        </p:nvSpPr>
        <p:spPr>
          <a:xfrm>
            <a:off x="3635896" y="3200708"/>
            <a:ext cx="1152128" cy="360040"/>
          </a:xfrm>
          <a:prstGeom prst="roundRect">
            <a:avLst/>
          </a:prstGeom>
          <a:solidFill>
            <a:srgbClr val="EE5500"/>
          </a:solidFill>
          <a:ln w="25400" cap="flat" cmpd="sng" algn="ctr">
            <a:solidFill>
              <a:srgbClr val="EE55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FFFFFF"/>
                </a:solidFill>
                <a:effectLst/>
                <a:uLnTx/>
                <a:uFillTx/>
                <a:latin typeface="メイリオ"/>
                <a:ea typeface="メイリオ"/>
                <a:cs typeface="メイリオ" pitchFamily="50" charset="-128"/>
              </a:rPr>
              <a:t>営業二部</a:t>
            </a:r>
          </a:p>
        </p:txBody>
      </p:sp>
      <p:sp>
        <p:nvSpPr>
          <p:cNvPr id="34" name="角丸四角形 33"/>
          <p:cNvSpPr/>
          <p:nvPr/>
        </p:nvSpPr>
        <p:spPr>
          <a:xfrm>
            <a:off x="4860032" y="2768660"/>
            <a:ext cx="1152128" cy="360040"/>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販売費</a:t>
            </a:r>
          </a:p>
        </p:txBody>
      </p:sp>
      <p:sp>
        <p:nvSpPr>
          <p:cNvPr id="35" name="角丸四角形 34"/>
          <p:cNvSpPr/>
          <p:nvPr/>
        </p:nvSpPr>
        <p:spPr>
          <a:xfrm>
            <a:off x="4860032" y="3200708"/>
            <a:ext cx="1152128" cy="360040"/>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FFFFFF"/>
                </a:solidFill>
                <a:effectLst/>
                <a:uLnTx/>
                <a:uFillTx/>
                <a:latin typeface="メイリオ"/>
                <a:ea typeface="メイリオ"/>
                <a:cs typeface="メイリオ" pitchFamily="50" charset="-128"/>
              </a:rPr>
              <a:t>管理費</a:t>
            </a:r>
          </a:p>
        </p:txBody>
      </p:sp>
      <p:sp>
        <p:nvSpPr>
          <p:cNvPr id="36" name="角丸四角形 35"/>
          <p:cNvSpPr/>
          <p:nvPr/>
        </p:nvSpPr>
        <p:spPr>
          <a:xfrm>
            <a:off x="6984268" y="3124634"/>
            <a:ext cx="1152128" cy="360040"/>
          </a:xfrm>
          <a:prstGeom prst="roundRect">
            <a:avLst/>
          </a:prstGeom>
          <a:solidFill>
            <a:srgbClr val="F9BE00"/>
          </a:solidFill>
          <a:ln w="25400" cap="flat" cmpd="sng" algn="ctr">
            <a:solidFill>
              <a:srgbClr val="F9BE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設定なし</a:t>
            </a:r>
          </a:p>
        </p:txBody>
      </p:sp>
      <p:sp>
        <p:nvSpPr>
          <p:cNvPr id="37" name="テキスト ボックス 36"/>
          <p:cNvSpPr txBox="1"/>
          <p:nvPr/>
        </p:nvSpPr>
        <p:spPr>
          <a:xfrm>
            <a:off x="467544" y="2442482"/>
            <a:ext cx="1440160" cy="396262"/>
          </a:xfrm>
          <a:prstGeom prst="rect">
            <a:avLst/>
          </a:prstGeom>
        </p:spPr>
        <p:txBody>
          <a:bodyPr wrap="square" rtlCol="0" anchor="ctr" anchorCtr="0">
            <a:spAutoFit/>
          </a:bodyPr>
          <a:lstStyle/>
          <a:p>
            <a:pPr>
              <a:lnSpc>
                <a:spcPts val="2600"/>
              </a:lnSpc>
            </a:pPr>
            <a:r>
              <a:rPr lang="ja-JP" altLang="en-US" sz="1400" dirty="0">
                <a:solidFill>
                  <a:srgbClr val="007BC7"/>
                </a:solidFill>
                <a:cs typeface="メイリオ" pitchFamily="50" charset="-128"/>
              </a:rPr>
              <a:t>計上可能部門</a:t>
            </a:r>
          </a:p>
        </p:txBody>
      </p:sp>
      <p:sp>
        <p:nvSpPr>
          <p:cNvPr id="38" name="テキスト ボックス 37"/>
          <p:cNvSpPr txBox="1"/>
          <p:nvPr/>
        </p:nvSpPr>
        <p:spPr>
          <a:xfrm>
            <a:off x="1799692" y="2427734"/>
            <a:ext cx="1440160" cy="425758"/>
          </a:xfrm>
          <a:prstGeom prst="rect">
            <a:avLst/>
          </a:prstGeom>
        </p:spPr>
        <p:txBody>
          <a:bodyPr wrap="square" rtlCol="0" anchor="ctr" anchorCtr="0">
            <a:spAutoFit/>
          </a:bodyPr>
          <a:lstStyle/>
          <a:p>
            <a:pPr>
              <a:lnSpc>
                <a:spcPts val="2600"/>
              </a:lnSpc>
            </a:pPr>
            <a:r>
              <a:rPr lang="ja-JP" altLang="en-US" sz="1400" dirty="0">
                <a:solidFill>
                  <a:srgbClr val="007BC7"/>
                </a:solidFill>
                <a:cs typeface="メイリオ" pitchFamily="50" charset="-128"/>
              </a:rPr>
              <a:t>計上可能科目</a:t>
            </a:r>
          </a:p>
        </p:txBody>
      </p:sp>
      <p:sp>
        <p:nvSpPr>
          <p:cNvPr id="39" name="テキスト ボックス 38"/>
          <p:cNvSpPr txBox="1"/>
          <p:nvPr/>
        </p:nvSpPr>
        <p:spPr>
          <a:xfrm>
            <a:off x="3455876" y="2429658"/>
            <a:ext cx="1440160" cy="425758"/>
          </a:xfrm>
          <a:prstGeom prst="rect">
            <a:avLst/>
          </a:prstGeom>
        </p:spPr>
        <p:txBody>
          <a:bodyPr wrap="square" rtlCol="0" anchor="ctr" anchorCtr="0">
            <a:spAutoFit/>
          </a:bodyPr>
          <a:lstStyle/>
          <a:p>
            <a:pPr>
              <a:lnSpc>
                <a:spcPts val="2600"/>
              </a:lnSpc>
            </a:pPr>
            <a:r>
              <a:rPr lang="ja-JP" altLang="en-US" sz="1400" dirty="0">
                <a:solidFill>
                  <a:srgbClr val="007BC7"/>
                </a:solidFill>
                <a:cs typeface="メイリオ" pitchFamily="50" charset="-128"/>
              </a:rPr>
              <a:t>計上可能部門</a:t>
            </a:r>
          </a:p>
        </p:txBody>
      </p:sp>
      <p:sp>
        <p:nvSpPr>
          <p:cNvPr id="40" name="テキスト ボックス 39"/>
          <p:cNvSpPr txBox="1"/>
          <p:nvPr/>
        </p:nvSpPr>
        <p:spPr>
          <a:xfrm>
            <a:off x="4824028" y="2429658"/>
            <a:ext cx="1440160" cy="425758"/>
          </a:xfrm>
          <a:prstGeom prst="rect">
            <a:avLst/>
          </a:prstGeom>
        </p:spPr>
        <p:txBody>
          <a:bodyPr wrap="square" rtlCol="0" anchor="ctr" anchorCtr="0">
            <a:spAutoFit/>
          </a:bodyPr>
          <a:lstStyle/>
          <a:p>
            <a:pPr>
              <a:lnSpc>
                <a:spcPts val="2600"/>
              </a:lnSpc>
            </a:pPr>
            <a:r>
              <a:rPr lang="ja-JP" altLang="en-US" sz="1400" dirty="0">
                <a:solidFill>
                  <a:srgbClr val="007BC7"/>
                </a:solidFill>
                <a:cs typeface="メイリオ" pitchFamily="50" charset="-128"/>
              </a:rPr>
              <a:t>計上可能科目</a:t>
            </a:r>
          </a:p>
        </p:txBody>
      </p:sp>
      <p:sp>
        <p:nvSpPr>
          <p:cNvPr id="41" name="角丸四角形 40"/>
          <p:cNvSpPr/>
          <p:nvPr/>
        </p:nvSpPr>
        <p:spPr>
          <a:xfrm>
            <a:off x="567132" y="4412642"/>
            <a:ext cx="2592288" cy="519358"/>
          </a:xfrm>
          <a:prstGeom prst="roundRect">
            <a:avLst>
              <a:gd name="adj" fmla="val 0"/>
            </a:avLst>
          </a:prstGeom>
          <a:solidFill>
            <a:srgbClr val="FFFFFF"/>
          </a:solidFill>
          <a:ln w="25400" cap="flat" cmpd="sng" algn="ctr">
            <a:solidFill>
              <a:srgbClr val="F9BE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42" name="角丸四角形 41"/>
          <p:cNvSpPr/>
          <p:nvPr/>
        </p:nvSpPr>
        <p:spPr>
          <a:xfrm>
            <a:off x="567132" y="4124610"/>
            <a:ext cx="2592288" cy="288032"/>
          </a:xfrm>
          <a:prstGeom prst="roundRect">
            <a:avLst>
              <a:gd name="adj" fmla="val 0"/>
            </a:avLst>
          </a:prstGeom>
          <a:solidFill>
            <a:srgbClr val="F9BE00"/>
          </a:solidFill>
          <a:ln w="25400" cap="flat" cmpd="sng" algn="ctr">
            <a:solidFill>
              <a:srgbClr val="F9BE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仕訳例</a:t>
            </a:r>
          </a:p>
        </p:txBody>
      </p:sp>
      <p:sp>
        <p:nvSpPr>
          <p:cNvPr id="43" name="Text Box 11"/>
          <p:cNvSpPr txBox="1">
            <a:spLocks noChangeArrowheads="1"/>
          </p:cNvSpPr>
          <p:nvPr/>
        </p:nvSpPr>
        <p:spPr bwMode="auto">
          <a:xfrm>
            <a:off x="567132" y="4443958"/>
            <a:ext cx="2808312" cy="523220"/>
          </a:xfrm>
          <a:prstGeom prst="rect">
            <a:avLst/>
          </a:prstGeom>
          <a:noFill/>
          <a:ln w="9525" algn="ctr">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rPr>
              <a:t>販売費　</a:t>
            </a:r>
            <a:r>
              <a:rPr kumimoji="0" lang="en-US" altLang="ja-JP" sz="1400" b="0" i="0" u="none" strike="noStrike" kern="0" cap="none" spc="0" normalizeH="0" baseline="0" noProof="0" dirty="0">
                <a:ln>
                  <a:noFill/>
                </a:ln>
                <a:solidFill>
                  <a:prstClr val="black"/>
                </a:solidFill>
                <a:effectLst/>
                <a:uLnTx/>
                <a:uFillTx/>
              </a:rPr>
              <a:t>100</a:t>
            </a:r>
            <a:r>
              <a:rPr kumimoji="0" lang="ja-JP" altLang="en-US" sz="1400" b="0" i="0" u="none" strike="noStrike" kern="0" cap="none" spc="0" normalizeH="0" baseline="0" noProof="0" dirty="0">
                <a:ln>
                  <a:noFill/>
                </a:ln>
                <a:solidFill>
                  <a:prstClr val="black"/>
                </a:solidFill>
                <a:effectLst/>
                <a:uLnTx/>
                <a:uFillTx/>
              </a:rPr>
              <a:t>　</a:t>
            </a:r>
            <a:r>
              <a:rPr kumimoji="0" lang="ja-JP" altLang="en-US" sz="1400" b="0" i="0" u="none" strike="noStrike" kern="0" cap="none" spc="0" normalizeH="0" baseline="0" noProof="0" dirty="0">
                <a:ln>
                  <a:noFill/>
                </a:ln>
                <a:solidFill>
                  <a:srgbClr val="333333"/>
                </a:solidFill>
                <a:effectLst/>
                <a:uLnTx/>
                <a:uFillTx/>
              </a:rPr>
              <a:t>／現預金</a:t>
            </a:r>
            <a:r>
              <a:rPr kumimoji="0" lang="ja-JP" altLang="en-US" sz="1400" b="0" i="0" u="none" strike="noStrike" kern="0" cap="none" spc="0" normalizeH="0" baseline="0" noProof="0" dirty="0">
                <a:ln>
                  <a:noFill/>
                </a:ln>
                <a:solidFill>
                  <a:prstClr val="black"/>
                </a:solidFill>
                <a:effectLst/>
                <a:uLnTx/>
                <a:uFillTx/>
              </a:rPr>
              <a:t>　</a:t>
            </a:r>
            <a:r>
              <a:rPr kumimoji="0" lang="en-US" altLang="ja-JP" sz="1400" b="0" i="0" u="none" strike="noStrike" kern="0" cap="none" spc="0" normalizeH="0" baseline="0" noProof="0" dirty="0">
                <a:ln>
                  <a:noFill/>
                </a:ln>
                <a:solidFill>
                  <a:prstClr val="black"/>
                </a:solidFill>
                <a:effectLst/>
                <a:uLnTx/>
                <a:uFillTx/>
              </a:rPr>
              <a:t>100</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rPr>
              <a:t>（製造一部）　（経理部）</a:t>
            </a:r>
            <a:endParaRPr kumimoji="0" lang="en-US" altLang="ja-JP" sz="1400" b="0" i="0" u="none" strike="noStrike" kern="0" cap="none" spc="0" normalizeH="0" baseline="0" noProof="0" dirty="0">
              <a:ln>
                <a:noFill/>
              </a:ln>
              <a:solidFill>
                <a:prstClr val="black"/>
              </a:solidFill>
              <a:effectLst/>
              <a:uLnTx/>
              <a:uFillTx/>
            </a:endParaRPr>
          </a:p>
        </p:txBody>
      </p:sp>
      <p:sp>
        <p:nvSpPr>
          <p:cNvPr id="44" name="角丸四角形 43"/>
          <p:cNvSpPr/>
          <p:nvPr/>
        </p:nvSpPr>
        <p:spPr>
          <a:xfrm>
            <a:off x="7011848" y="4335946"/>
            <a:ext cx="1152128" cy="360040"/>
          </a:xfrm>
          <a:prstGeom prst="roundRect">
            <a:avLst/>
          </a:prstGeom>
          <a:solidFill>
            <a:srgbClr val="F9BE00"/>
          </a:solidFill>
          <a:ln w="25400" cap="flat" cmpd="sng" algn="ctr">
            <a:solidFill>
              <a:srgbClr val="F9BE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制限なし</a:t>
            </a:r>
          </a:p>
        </p:txBody>
      </p:sp>
      <p:sp>
        <p:nvSpPr>
          <p:cNvPr id="45" name="Freeform 436"/>
          <p:cNvSpPr>
            <a:spLocks noEditPoints="1"/>
          </p:cNvSpPr>
          <p:nvPr/>
        </p:nvSpPr>
        <p:spPr bwMode="auto">
          <a:xfrm>
            <a:off x="1475656" y="2008510"/>
            <a:ext cx="479888" cy="479494"/>
          </a:xfrm>
          <a:custGeom>
            <a:avLst/>
            <a:gdLst>
              <a:gd name="T0" fmla="*/ 73 w 949"/>
              <a:gd name="T1" fmla="*/ 426 h 1019"/>
              <a:gd name="T2" fmla="*/ 11 w 949"/>
              <a:gd name="T3" fmla="*/ 494 h 1019"/>
              <a:gd name="T4" fmla="*/ 2 w 949"/>
              <a:gd name="T5" fmla="*/ 577 h 1019"/>
              <a:gd name="T6" fmla="*/ 51 w 949"/>
              <a:gd name="T7" fmla="*/ 658 h 1019"/>
              <a:gd name="T8" fmla="*/ 140 w 949"/>
              <a:gd name="T9" fmla="*/ 690 h 1019"/>
              <a:gd name="T10" fmla="*/ 219 w 949"/>
              <a:gd name="T11" fmla="*/ 666 h 1019"/>
              <a:gd name="T12" fmla="*/ 275 w 949"/>
              <a:gd name="T13" fmla="*/ 592 h 1019"/>
              <a:gd name="T14" fmla="*/ 275 w 949"/>
              <a:gd name="T15" fmla="*/ 508 h 1019"/>
              <a:gd name="T16" fmla="*/ 219 w 949"/>
              <a:gd name="T17" fmla="*/ 433 h 1019"/>
              <a:gd name="T18" fmla="*/ 140 w 949"/>
              <a:gd name="T19" fmla="*/ 409 h 1019"/>
              <a:gd name="T20" fmla="*/ 169 w 949"/>
              <a:gd name="T21" fmla="*/ 592 h 1019"/>
              <a:gd name="T22" fmla="*/ 111 w 949"/>
              <a:gd name="T23" fmla="*/ 592 h 1019"/>
              <a:gd name="T24" fmla="*/ 90 w 949"/>
              <a:gd name="T25" fmla="*/ 539 h 1019"/>
              <a:gd name="T26" fmla="*/ 140 w 949"/>
              <a:gd name="T27" fmla="*/ 498 h 1019"/>
              <a:gd name="T28" fmla="*/ 188 w 949"/>
              <a:gd name="T29" fmla="*/ 529 h 1019"/>
              <a:gd name="T30" fmla="*/ 842 w 949"/>
              <a:gd name="T31" fmla="*/ 95 h 1019"/>
              <a:gd name="T32" fmla="*/ 878 w 949"/>
              <a:gd name="T33" fmla="*/ 73 h 1019"/>
              <a:gd name="T34" fmla="*/ 868 w 949"/>
              <a:gd name="T35" fmla="*/ 37 h 1019"/>
              <a:gd name="T36" fmla="*/ 624 w 949"/>
              <a:gd name="T37" fmla="*/ 148 h 1019"/>
              <a:gd name="T38" fmla="*/ 235 w 949"/>
              <a:gd name="T39" fmla="*/ 420 h 1019"/>
              <a:gd name="T40" fmla="*/ 296 w 949"/>
              <a:gd name="T41" fmla="*/ 516 h 1019"/>
              <a:gd name="T42" fmla="*/ 553 w 949"/>
              <a:gd name="T43" fmla="*/ 407 h 1019"/>
              <a:gd name="T44" fmla="*/ 493 w 949"/>
              <a:gd name="T45" fmla="*/ 360 h 1019"/>
              <a:gd name="T46" fmla="*/ 469 w 949"/>
              <a:gd name="T47" fmla="*/ 296 h 1019"/>
              <a:gd name="T48" fmla="*/ 405 w 949"/>
              <a:gd name="T49" fmla="*/ 757 h 1019"/>
              <a:gd name="T50" fmla="*/ 297 w 949"/>
              <a:gd name="T51" fmla="*/ 572 h 1019"/>
              <a:gd name="T52" fmla="*/ 275 w 949"/>
              <a:gd name="T53" fmla="*/ 634 h 1019"/>
              <a:gd name="T54" fmla="*/ 221 w 949"/>
              <a:gd name="T55" fmla="*/ 686 h 1019"/>
              <a:gd name="T56" fmla="*/ 374 w 949"/>
              <a:gd name="T57" fmla="*/ 804 h 1019"/>
              <a:gd name="T58" fmla="*/ 928 w 949"/>
              <a:gd name="T59" fmla="*/ 151 h 1019"/>
              <a:gd name="T60" fmla="*/ 888 w 949"/>
              <a:gd name="T61" fmla="*/ 163 h 1019"/>
              <a:gd name="T62" fmla="*/ 729 w 949"/>
              <a:gd name="T63" fmla="*/ 331 h 1019"/>
              <a:gd name="T64" fmla="*/ 948 w 949"/>
              <a:gd name="T65" fmla="*/ 175 h 1019"/>
              <a:gd name="T66" fmla="*/ 762 w 949"/>
              <a:gd name="T67" fmla="*/ 886 h 1019"/>
              <a:gd name="T68" fmla="*/ 462 w 949"/>
              <a:gd name="T69" fmla="*/ 859 h 1019"/>
              <a:gd name="T70" fmla="*/ 505 w 949"/>
              <a:gd name="T71" fmla="*/ 810 h 1019"/>
              <a:gd name="T72" fmla="*/ 566 w 949"/>
              <a:gd name="T73" fmla="*/ 827 h 1019"/>
              <a:gd name="T74" fmla="*/ 661 w 949"/>
              <a:gd name="T75" fmla="*/ 869 h 1019"/>
              <a:gd name="T76" fmla="*/ 624 w 949"/>
              <a:gd name="T77" fmla="*/ 773 h 1019"/>
              <a:gd name="T78" fmla="*/ 549 w 949"/>
              <a:gd name="T79" fmla="*/ 731 h 1019"/>
              <a:gd name="T80" fmla="*/ 457 w 949"/>
              <a:gd name="T81" fmla="*/ 744 h 1019"/>
              <a:gd name="T82" fmla="*/ 399 w 949"/>
              <a:gd name="T83" fmla="*/ 799 h 1019"/>
              <a:gd name="T84" fmla="*/ 461 w 949"/>
              <a:gd name="T85" fmla="*/ 869 h 1019"/>
              <a:gd name="T86" fmla="*/ 548 w 949"/>
              <a:gd name="T87" fmla="*/ 180 h 1019"/>
              <a:gd name="T88" fmla="*/ 498 w 949"/>
              <a:gd name="T89" fmla="*/ 236 h 1019"/>
              <a:gd name="T90" fmla="*/ 491 w 949"/>
              <a:gd name="T91" fmla="*/ 305 h 1019"/>
              <a:gd name="T92" fmla="*/ 530 w 949"/>
              <a:gd name="T93" fmla="*/ 371 h 1019"/>
              <a:gd name="T94" fmla="*/ 603 w 949"/>
              <a:gd name="T95" fmla="*/ 397 h 1019"/>
              <a:gd name="T96" fmla="*/ 668 w 949"/>
              <a:gd name="T97" fmla="*/ 378 h 1019"/>
              <a:gd name="T98" fmla="*/ 714 w 949"/>
              <a:gd name="T99" fmla="*/ 316 h 1019"/>
              <a:gd name="T100" fmla="*/ 714 w 949"/>
              <a:gd name="T101" fmla="*/ 247 h 1019"/>
              <a:gd name="T102" fmla="*/ 668 w 949"/>
              <a:gd name="T103" fmla="*/ 186 h 1019"/>
              <a:gd name="T104" fmla="*/ 603 w 949"/>
              <a:gd name="T105" fmla="*/ 167 h 1019"/>
              <a:gd name="T106" fmla="*/ 627 w 949"/>
              <a:gd name="T107" fmla="*/ 317 h 1019"/>
              <a:gd name="T108" fmla="*/ 581 w 949"/>
              <a:gd name="T109" fmla="*/ 317 h 1019"/>
              <a:gd name="T110" fmla="*/ 563 w 949"/>
              <a:gd name="T111" fmla="*/ 274 h 1019"/>
              <a:gd name="T112" fmla="*/ 603 w 949"/>
              <a:gd name="T113" fmla="*/ 240 h 1019"/>
              <a:gd name="T114" fmla="*/ 643 w 949"/>
              <a:gd name="T115" fmla="*/ 265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49" h="1019">
                <a:moveTo>
                  <a:pt x="140" y="409"/>
                </a:moveTo>
                <a:lnTo>
                  <a:pt x="140" y="409"/>
                </a:lnTo>
                <a:lnTo>
                  <a:pt x="126" y="409"/>
                </a:lnTo>
                <a:lnTo>
                  <a:pt x="113" y="412"/>
                </a:lnTo>
                <a:lnTo>
                  <a:pt x="98" y="415"/>
                </a:lnTo>
                <a:lnTo>
                  <a:pt x="86" y="420"/>
                </a:lnTo>
                <a:lnTo>
                  <a:pt x="73" y="426"/>
                </a:lnTo>
                <a:lnTo>
                  <a:pt x="62" y="433"/>
                </a:lnTo>
                <a:lnTo>
                  <a:pt x="51" y="440"/>
                </a:lnTo>
                <a:lnTo>
                  <a:pt x="41" y="450"/>
                </a:lnTo>
                <a:lnTo>
                  <a:pt x="32" y="460"/>
                </a:lnTo>
                <a:lnTo>
                  <a:pt x="24" y="470"/>
                </a:lnTo>
                <a:lnTo>
                  <a:pt x="17" y="482"/>
                </a:lnTo>
                <a:lnTo>
                  <a:pt x="11" y="494"/>
                </a:lnTo>
                <a:lnTo>
                  <a:pt x="6" y="508"/>
                </a:lnTo>
                <a:lnTo>
                  <a:pt x="2" y="521"/>
                </a:lnTo>
                <a:lnTo>
                  <a:pt x="1" y="535"/>
                </a:lnTo>
                <a:lnTo>
                  <a:pt x="0" y="550"/>
                </a:lnTo>
                <a:lnTo>
                  <a:pt x="0" y="550"/>
                </a:lnTo>
                <a:lnTo>
                  <a:pt x="1" y="564"/>
                </a:lnTo>
                <a:lnTo>
                  <a:pt x="2" y="577"/>
                </a:lnTo>
                <a:lnTo>
                  <a:pt x="6" y="592"/>
                </a:lnTo>
                <a:lnTo>
                  <a:pt x="11" y="604"/>
                </a:lnTo>
                <a:lnTo>
                  <a:pt x="17" y="617"/>
                </a:lnTo>
                <a:lnTo>
                  <a:pt x="24" y="628"/>
                </a:lnTo>
                <a:lnTo>
                  <a:pt x="32" y="638"/>
                </a:lnTo>
                <a:lnTo>
                  <a:pt x="41" y="649"/>
                </a:lnTo>
                <a:lnTo>
                  <a:pt x="51" y="658"/>
                </a:lnTo>
                <a:lnTo>
                  <a:pt x="62" y="666"/>
                </a:lnTo>
                <a:lnTo>
                  <a:pt x="73" y="673"/>
                </a:lnTo>
                <a:lnTo>
                  <a:pt x="86" y="679"/>
                </a:lnTo>
                <a:lnTo>
                  <a:pt x="98" y="684"/>
                </a:lnTo>
                <a:lnTo>
                  <a:pt x="113" y="686"/>
                </a:lnTo>
                <a:lnTo>
                  <a:pt x="126" y="689"/>
                </a:lnTo>
                <a:lnTo>
                  <a:pt x="140" y="690"/>
                </a:lnTo>
                <a:lnTo>
                  <a:pt x="140" y="690"/>
                </a:lnTo>
                <a:lnTo>
                  <a:pt x="155" y="689"/>
                </a:lnTo>
                <a:lnTo>
                  <a:pt x="169" y="686"/>
                </a:lnTo>
                <a:lnTo>
                  <a:pt x="182" y="684"/>
                </a:lnTo>
                <a:lnTo>
                  <a:pt x="195" y="679"/>
                </a:lnTo>
                <a:lnTo>
                  <a:pt x="207" y="673"/>
                </a:lnTo>
                <a:lnTo>
                  <a:pt x="219" y="666"/>
                </a:lnTo>
                <a:lnTo>
                  <a:pt x="230" y="658"/>
                </a:lnTo>
                <a:lnTo>
                  <a:pt x="240" y="649"/>
                </a:lnTo>
                <a:lnTo>
                  <a:pt x="249" y="638"/>
                </a:lnTo>
                <a:lnTo>
                  <a:pt x="257" y="628"/>
                </a:lnTo>
                <a:lnTo>
                  <a:pt x="264" y="617"/>
                </a:lnTo>
                <a:lnTo>
                  <a:pt x="270" y="604"/>
                </a:lnTo>
                <a:lnTo>
                  <a:pt x="275" y="592"/>
                </a:lnTo>
                <a:lnTo>
                  <a:pt x="278" y="577"/>
                </a:lnTo>
                <a:lnTo>
                  <a:pt x="281" y="564"/>
                </a:lnTo>
                <a:lnTo>
                  <a:pt x="281" y="550"/>
                </a:lnTo>
                <a:lnTo>
                  <a:pt x="281" y="550"/>
                </a:lnTo>
                <a:lnTo>
                  <a:pt x="281" y="535"/>
                </a:lnTo>
                <a:lnTo>
                  <a:pt x="278" y="521"/>
                </a:lnTo>
                <a:lnTo>
                  <a:pt x="275" y="508"/>
                </a:lnTo>
                <a:lnTo>
                  <a:pt x="270" y="494"/>
                </a:lnTo>
                <a:lnTo>
                  <a:pt x="264" y="482"/>
                </a:lnTo>
                <a:lnTo>
                  <a:pt x="257" y="470"/>
                </a:lnTo>
                <a:lnTo>
                  <a:pt x="249" y="460"/>
                </a:lnTo>
                <a:lnTo>
                  <a:pt x="240" y="450"/>
                </a:lnTo>
                <a:lnTo>
                  <a:pt x="230" y="440"/>
                </a:lnTo>
                <a:lnTo>
                  <a:pt x="219" y="433"/>
                </a:lnTo>
                <a:lnTo>
                  <a:pt x="207" y="426"/>
                </a:lnTo>
                <a:lnTo>
                  <a:pt x="195" y="420"/>
                </a:lnTo>
                <a:lnTo>
                  <a:pt x="182" y="415"/>
                </a:lnTo>
                <a:lnTo>
                  <a:pt x="169" y="412"/>
                </a:lnTo>
                <a:lnTo>
                  <a:pt x="155" y="409"/>
                </a:lnTo>
                <a:lnTo>
                  <a:pt x="140" y="409"/>
                </a:lnTo>
                <a:lnTo>
                  <a:pt x="140" y="409"/>
                </a:lnTo>
                <a:close/>
                <a:moveTo>
                  <a:pt x="192" y="550"/>
                </a:moveTo>
                <a:lnTo>
                  <a:pt x="192" y="550"/>
                </a:lnTo>
                <a:lnTo>
                  <a:pt x="191" y="559"/>
                </a:lnTo>
                <a:lnTo>
                  <a:pt x="188" y="569"/>
                </a:lnTo>
                <a:lnTo>
                  <a:pt x="183" y="578"/>
                </a:lnTo>
                <a:lnTo>
                  <a:pt x="177" y="586"/>
                </a:lnTo>
                <a:lnTo>
                  <a:pt x="169" y="592"/>
                </a:lnTo>
                <a:lnTo>
                  <a:pt x="161" y="596"/>
                </a:lnTo>
                <a:lnTo>
                  <a:pt x="151" y="600"/>
                </a:lnTo>
                <a:lnTo>
                  <a:pt x="140" y="601"/>
                </a:lnTo>
                <a:lnTo>
                  <a:pt x="140" y="601"/>
                </a:lnTo>
                <a:lnTo>
                  <a:pt x="131" y="600"/>
                </a:lnTo>
                <a:lnTo>
                  <a:pt x="121" y="596"/>
                </a:lnTo>
                <a:lnTo>
                  <a:pt x="111" y="592"/>
                </a:lnTo>
                <a:lnTo>
                  <a:pt x="104" y="586"/>
                </a:lnTo>
                <a:lnTo>
                  <a:pt x="98" y="578"/>
                </a:lnTo>
                <a:lnTo>
                  <a:pt x="93" y="569"/>
                </a:lnTo>
                <a:lnTo>
                  <a:pt x="90" y="559"/>
                </a:lnTo>
                <a:lnTo>
                  <a:pt x="89" y="550"/>
                </a:lnTo>
                <a:lnTo>
                  <a:pt x="89" y="550"/>
                </a:lnTo>
                <a:lnTo>
                  <a:pt x="90" y="539"/>
                </a:lnTo>
                <a:lnTo>
                  <a:pt x="93" y="529"/>
                </a:lnTo>
                <a:lnTo>
                  <a:pt x="98" y="521"/>
                </a:lnTo>
                <a:lnTo>
                  <a:pt x="104" y="512"/>
                </a:lnTo>
                <a:lnTo>
                  <a:pt x="111" y="506"/>
                </a:lnTo>
                <a:lnTo>
                  <a:pt x="121" y="502"/>
                </a:lnTo>
                <a:lnTo>
                  <a:pt x="131" y="499"/>
                </a:lnTo>
                <a:lnTo>
                  <a:pt x="140" y="498"/>
                </a:lnTo>
                <a:lnTo>
                  <a:pt x="140" y="498"/>
                </a:lnTo>
                <a:lnTo>
                  <a:pt x="151" y="499"/>
                </a:lnTo>
                <a:lnTo>
                  <a:pt x="161" y="502"/>
                </a:lnTo>
                <a:lnTo>
                  <a:pt x="169" y="506"/>
                </a:lnTo>
                <a:lnTo>
                  <a:pt x="177" y="512"/>
                </a:lnTo>
                <a:lnTo>
                  <a:pt x="183" y="521"/>
                </a:lnTo>
                <a:lnTo>
                  <a:pt x="188" y="529"/>
                </a:lnTo>
                <a:lnTo>
                  <a:pt x="191" y="539"/>
                </a:lnTo>
                <a:lnTo>
                  <a:pt x="192" y="550"/>
                </a:lnTo>
                <a:lnTo>
                  <a:pt x="192" y="550"/>
                </a:lnTo>
                <a:close/>
                <a:moveTo>
                  <a:pt x="671" y="164"/>
                </a:moveTo>
                <a:lnTo>
                  <a:pt x="696" y="74"/>
                </a:lnTo>
                <a:lnTo>
                  <a:pt x="842" y="95"/>
                </a:lnTo>
                <a:lnTo>
                  <a:pt x="842" y="95"/>
                </a:lnTo>
                <a:lnTo>
                  <a:pt x="848" y="95"/>
                </a:lnTo>
                <a:lnTo>
                  <a:pt x="855" y="94"/>
                </a:lnTo>
                <a:lnTo>
                  <a:pt x="861" y="91"/>
                </a:lnTo>
                <a:lnTo>
                  <a:pt x="866" y="88"/>
                </a:lnTo>
                <a:lnTo>
                  <a:pt x="871" y="84"/>
                </a:lnTo>
                <a:lnTo>
                  <a:pt x="874" y="79"/>
                </a:lnTo>
                <a:lnTo>
                  <a:pt x="878" y="73"/>
                </a:lnTo>
                <a:lnTo>
                  <a:pt x="879" y="66"/>
                </a:lnTo>
                <a:lnTo>
                  <a:pt x="879" y="66"/>
                </a:lnTo>
                <a:lnTo>
                  <a:pt x="879" y="60"/>
                </a:lnTo>
                <a:lnTo>
                  <a:pt x="878" y="53"/>
                </a:lnTo>
                <a:lnTo>
                  <a:pt x="876" y="47"/>
                </a:lnTo>
                <a:lnTo>
                  <a:pt x="873" y="42"/>
                </a:lnTo>
                <a:lnTo>
                  <a:pt x="868" y="37"/>
                </a:lnTo>
                <a:lnTo>
                  <a:pt x="864" y="34"/>
                </a:lnTo>
                <a:lnTo>
                  <a:pt x="858" y="30"/>
                </a:lnTo>
                <a:lnTo>
                  <a:pt x="850" y="29"/>
                </a:lnTo>
                <a:lnTo>
                  <a:pt x="648" y="0"/>
                </a:lnTo>
                <a:lnTo>
                  <a:pt x="607" y="146"/>
                </a:lnTo>
                <a:lnTo>
                  <a:pt x="607" y="146"/>
                </a:lnTo>
                <a:lnTo>
                  <a:pt x="624" y="148"/>
                </a:lnTo>
                <a:lnTo>
                  <a:pt x="639" y="151"/>
                </a:lnTo>
                <a:lnTo>
                  <a:pt x="656" y="157"/>
                </a:lnTo>
                <a:lnTo>
                  <a:pt x="671" y="164"/>
                </a:lnTo>
                <a:lnTo>
                  <a:pt x="671" y="164"/>
                </a:lnTo>
                <a:close/>
                <a:moveTo>
                  <a:pt x="217" y="409"/>
                </a:moveTo>
                <a:lnTo>
                  <a:pt x="217" y="409"/>
                </a:lnTo>
                <a:lnTo>
                  <a:pt x="235" y="420"/>
                </a:lnTo>
                <a:lnTo>
                  <a:pt x="251" y="434"/>
                </a:lnTo>
                <a:lnTo>
                  <a:pt x="265" y="449"/>
                </a:lnTo>
                <a:lnTo>
                  <a:pt x="277" y="467"/>
                </a:lnTo>
                <a:lnTo>
                  <a:pt x="287" y="485"/>
                </a:lnTo>
                <a:lnTo>
                  <a:pt x="290" y="494"/>
                </a:lnTo>
                <a:lnTo>
                  <a:pt x="294" y="505"/>
                </a:lnTo>
                <a:lnTo>
                  <a:pt x="296" y="516"/>
                </a:lnTo>
                <a:lnTo>
                  <a:pt x="299" y="527"/>
                </a:lnTo>
                <a:lnTo>
                  <a:pt x="300" y="538"/>
                </a:lnTo>
                <a:lnTo>
                  <a:pt x="300" y="548"/>
                </a:lnTo>
                <a:lnTo>
                  <a:pt x="300" y="548"/>
                </a:lnTo>
                <a:lnTo>
                  <a:pt x="300" y="553"/>
                </a:lnTo>
                <a:lnTo>
                  <a:pt x="553" y="407"/>
                </a:lnTo>
                <a:lnTo>
                  <a:pt x="553" y="407"/>
                </a:lnTo>
                <a:lnTo>
                  <a:pt x="543" y="403"/>
                </a:lnTo>
                <a:lnTo>
                  <a:pt x="534" y="397"/>
                </a:lnTo>
                <a:lnTo>
                  <a:pt x="524" y="391"/>
                </a:lnTo>
                <a:lnTo>
                  <a:pt x="516" y="384"/>
                </a:lnTo>
                <a:lnTo>
                  <a:pt x="507" y="377"/>
                </a:lnTo>
                <a:lnTo>
                  <a:pt x="499" y="368"/>
                </a:lnTo>
                <a:lnTo>
                  <a:pt x="493" y="360"/>
                </a:lnTo>
                <a:lnTo>
                  <a:pt x="486" y="349"/>
                </a:lnTo>
                <a:lnTo>
                  <a:pt x="486" y="349"/>
                </a:lnTo>
                <a:lnTo>
                  <a:pt x="481" y="340"/>
                </a:lnTo>
                <a:lnTo>
                  <a:pt x="476" y="329"/>
                </a:lnTo>
                <a:lnTo>
                  <a:pt x="473" y="318"/>
                </a:lnTo>
                <a:lnTo>
                  <a:pt x="470" y="307"/>
                </a:lnTo>
                <a:lnTo>
                  <a:pt x="469" y="296"/>
                </a:lnTo>
                <a:lnTo>
                  <a:pt x="469" y="284"/>
                </a:lnTo>
                <a:lnTo>
                  <a:pt x="469" y="274"/>
                </a:lnTo>
                <a:lnTo>
                  <a:pt x="470" y="263"/>
                </a:lnTo>
                <a:lnTo>
                  <a:pt x="217" y="409"/>
                </a:lnTo>
                <a:close/>
                <a:moveTo>
                  <a:pt x="397" y="767"/>
                </a:moveTo>
                <a:lnTo>
                  <a:pt x="397" y="767"/>
                </a:lnTo>
                <a:lnTo>
                  <a:pt x="405" y="757"/>
                </a:lnTo>
                <a:lnTo>
                  <a:pt x="414" y="750"/>
                </a:lnTo>
                <a:lnTo>
                  <a:pt x="422" y="743"/>
                </a:lnTo>
                <a:lnTo>
                  <a:pt x="431" y="737"/>
                </a:lnTo>
                <a:lnTo>
                  <a:pt x="440" y="731"/>
                </a:lnTo>
                <a:lnTo>
                  <a:pt x="450" y="726"/>
                </a:lnTo>
                <a:lnTo>
                  <a:pt x="470" y="718"/>
                </a:lnTo>
                <a:lnTo>
                  <a:pt x="297" y="572"/>
                </a:lnTo>
                <a:lnTo>
                  <a:pt x="297" y="572"/>
                </a:lnTo>
                <a:lnTo>
                  <a:pt x="295" y="583"/>
                </a:lnTo>
                <a:lnTo>
                  <a:pt x="293" y="594"/>
                </a:lnTo>
                <a:lnTo>
                  <a:pt x="289" y="605"/>
                </a:lnTo>
                <a:lnTo>
                  <a:pt x="284" y="614"/>
                </a:lnTo>
                <a:lnTo>
                  <a:pt x="279" y="625"/>
                </a:lnTo>
                <a:lnTo>
                  <a:pt x="275" y="634"/>
                </a:lnTo>
                <a:lnTo>
                  <a:pt x="269" y="643"/>
                </a:lnTo>
                <a:lnTo>
                  <a:pt x="261" y="652"/>
                </a:lnTo>
                <a:lnTo>
                  <a:pt x="254" y="660"/>
                </a:lnTo>
                <a:lnTo>
                  <a:pt x="247" y="667"/>
                </a:lnTo>
                <a:lnTo>
                  <a:pt x="239" y="674"/>
                </a:lnTo>
                <a:lnTo>
                  <a:pt x="229" y="680"/>
                </a:lnTo>
                <a:lnTo>
                  <a:pt x="221" y="686"/>
                </a:lnTo>
                <a:lnTo>
                  <a:pt x="211" y="691"/>
                </a:lnTo>
                <a:lnTo>
                  <a:pt x="201" y="696"/>
                </a:lnTo>
                <a:lnTo>
                  <a:pt x="191" y="700"/>
                </a:lnTo>
                <a:lnTo>
                  <a:pt x="362" y="844"/>
                </a:lnTo>
                <a:lnTo>
                  <a:pt x="362" y="844"/>
                </a:lnTo>
                <a:lnTo>
                  <a:pt x="367" y="823"/>
                </a:lnTo>
                <a:lnTo>
                  <a:pt x="374" y="804"/>
                </a:lnTo>
                <a:lnTo>
                  <a:pt x="379" y="793"/>
                </a:lnTo>
                <a:lnTo>
                  <a:pt x="384" y="785"/>
                </a:lnTo>
                <a:lnTo>
                  <a:pt x="390" y="775"/>
                </a:lnTo>
                <a:lnTo>
                  <a:pt x="397" y="767"/>
                </a:lnTo>
                <a:lnTo>
                  <a:pt x="397" y="767"/>
                </a:lnTo>
                <a:close/>
                <a:moveTo>
                  <a:pt x="928" y="151"/>
                </a:moveTo>
                <a:lnTo>
                  <a:pt x="928" y="151"/>
                </a:lnTo>
                <a:lnTo>
                  <a:pt x="921" y="149"/>
                </a:lnTo>
                <a:lnTo>
                  <a:pt x="915" y="149"/>
                </a:lnTo>
                <a:lnTo>
                  <a:pt x="909" y="149"/>
                </a:lnTo>
                <a:lnTo>
                  <a:pt x="903" y="151"/>
                </a:lnTo>
                <a:lnTo>
                  <a:pt x="897" y="154"/>
                </a:lnTo>
                <a:lnTo>
                  <a:pt x="892" y="158"/>
                </a:lnTo>
                <a:lnTo>
                  <a:pt x="888" y="163"/>
                </a:lnTo>
                <a:lnTo>
                  <a:pt x="885" y="169"/>
                </a:lnTo>
                <a:lnTo>
                  <a:pt x="830" y="306"/>
                </a:lnTo>
                <a:lnTo>
                  <a:pt x="739" y="282"/>
                </a:lnTo>
                <a:lnTo>
                  <a:pt x="739" y="282"/>
                </a:lnTo>
                <a:lnTo>
                  <a:pt x="738" y="299"/>
                </a:lnTo>
                <a:lnTo>
                  <a:pt x="734" y="316"/>
                </a:lnTo>
                <a:lnTo>
                  <a:pt x="729" y="331"/>
                </a:lnTo>
                <a:lnTo>
                  <a:pt x="722" y="347"/>
                </a:lnTo>
                <a:lnTo>
                  <a:pt x="870" y="385"/>
                </a:lnTo>
                <a:lnTo>
                  <a:pt x="946" y="194"/>
                </a:lnTo>
                <a:lnTo>
                  <a:pt x="946" y="194"/>
                </a:lnTo>
                <a:lnTo>
                  <a:pt x="949" y="187"/>
                </a:lnTo>
                <a:lnTo>
                  <a:pt x="949" y="181"/>
                </a:lnTo>
                <a:lnTo>
                  <a:pt x="948" y="175"/>
                </a:lnTo>
                <a:lnTo>
                  <a:pt x="946" y="169"/>
                </a:lnTo>
                <a:lnTo>
                  <a:pt x="943" y="163"/>
                </a:lnTo>
                <a:lnTo>
                  <a:pt x="939" y="158"/>
                </a:lnTo>
                <a:lnTo>
                  <a:pt x="934" y="154"/>
                </a:lnTo>
                <a:lnTo>
                  <a:pt x="928" y="151"/>
                </a:lnTo>
                <a:lnTo>
                  <a:pt x="928" y="151"/>
                </a:lnTo>
                <a:close/>
                <a:moveTo>
                  <a:pt x="762" y="886"/>
                </a:moveTo>
                <a:lnTo>
                  <a:pt x="282" y="886"/>
                </a:lnTo>
                <a:lnTo>
                  <a:pt x="282" y="1019"/>
                </a:lnTo>
                <a:lnTo>
                  <a:pt x="762" y="1019"/>
                </a:lnTo>
                <a:lnTo>
                  <a:pt x="762" y="886"/>
                </a:lnTo>
                <a:close/>
                <a:moveTo>
                  <a:pt x="461" y="869"/>
                </a:moveTo>
                <a:lnTo>
                  <a:pt x="461" y="869"/>
                </a:lnTo>
                <a:lnTo>
                  <a:pt x="462" y="859"/>
                </a:lnTo>
                <a:lnTo>
                  <a:pt x="464" y="848"/>
                </a:lnTo>
                <a:lnTo>
                  <a:pt x="468" y="839"/>
                </a:lnTo>
                <a:lnTo>
                  <a:pt x="475" y="829"/>
                </a:lnTo>
                <a:lnTo>
                  <a:pt x="475" y="829"/>
                </a:lnTo>
                <a:lnTo>
                  <a:pt x="483" y="821"/>
                </a:lnTo>
                <a:lnTo>
                  <a:pt x="493" y="815"/>
                </a:lnTo>
                <a:lnTo>
                  <a:pt x="505" y="810"/>
                </a:lnTo>
                <a:lnTo>
                  <a:pt x="516" y="808"/>
                </a:lnTo>
                <a:lnTo>
                  <a:pt x="528" y="808"/>
                </a:lnTo>
                <a:lnTo>
                  <a:pt x="540" y="810"/>
                </a:lnTo>
                <a:lnTo>
                  <a:pt x="551" y="815"/>
                </a:lnTo>
                <a:lnTo>
                  <a:pt x="561" y="822"/>
                </a:lnTo>
                <a:lnTo>
                  <a:pt x="561" y="822"/>
                </a:lnTo>
                <a:lnTo>
                  <a:pt x="566" y="827"/>
                </a:lnTo>
                <a:lnTo>
                  <a:pt x="571" y="832"/>
                </a:lnTo>
                <a:lnTo>
                  <a:pt x="575" y="838"/>
                </a:lnTo>
                <a:lnTo>
                  <a:pt x="577" y="844"/>
                </a:lnTo>
                <a:lnTo>
                  <a:pt x="582" y="856"/>
                </a:lnTo>
                <a:lnTo>
                  <a:pt x="583" y="869"/>
                </a:lnTo>
                <a:lnTo>
                  <a:pt x="661" y="869"/>
                </a:lnTo>
                <a:lnTo>
                  <a:pt x="661" y="869"/>
                </a:lnTo>
                <a:lnTo>
                  <a:pt x="661" y="854"/>
                </a:lnTo>
                <a:lnTo>
                  <a:pt x="659" y="839"/>
                </a:lnTo>
                <a:lnTo>
                  <a:pt x="655" y="824"/>
                </a:lnTo>
                <a:lnTo>
                  <a:pt x="649" y="810"/>
                </a:lnTo>
                <a:lnTo>
                  <a:pt x="642" y="797"/>
                </a:lnTo>
                <a:lnTo>
                  <a:pt x="633" y="785"/>
                </a:lnTo>
                <a:lnTo>
                  <a:pt x="624" y="773"/>
                </a:lnTo>
                <a:lnTo>
                  <a:pt x="612" y="761"/>
                </a:lnTo>
                <a:lnTo>
                  <a:pt x="612" y="761"/>
                </a:lnTo>
                <a:lnTo>
                  <a:pt x="600" y="752"/>
                </a:lnTo>
                <a:lnTo>
                  <a:pt x="588" y="745"/>
                </a:lnTo>
                <a:lnTo>
                  <a:pt x="576" y="739"/>
                </a:lnTo>
                <a:lnTo>
                  <a:pt x="563" y="734"/>
                </a:lnTo>
                <a:lnTo>
                  <a:pt x="549" y="731"/>
                </a:lnTo>
                <a:lnTo>
                  <a:pt x="536" y="730"/>
                </a:lnTo>
                <a:lnTo>
                  <a:pt x="523" y="728"/>
                </a:lnTo>
                <a:lnTo>
                  <a:pt x="510" y="730"/>
                </a:lnTo>
                <a:lnTo>
                  <a:pt x="495" y="731"/>
                </a:lnTo>
                <a:lnTo>
                  <a:pt x="482" y="734"/>
                </a:lnTo>
                <a:lnTo>
                  <a:pt x="470" y="738"/>
                </a:lnTo>
                <a:lnTo>
                  <a:pt x="457" y="744"/>
                </a:lnTo>
                <a:lnTo>
                  <a:pt x="445" y="751"/>
                </a:lnTo>
                <a:lnTo>
                  <a:pt x="434" y="758"/>
                </a:lnTo>
                <a:lnTo>
                  <a:pt x="423" y="768"/>
                </a:lnTo>
                <a:lnTo>
                  <a:pt x="414" y="779"/>
                </a:lnTo>
                <a:lnTo>
                  <a:pt x="414" y="779"/>
                </a:lnTo>
                <a:lnTo>
                  <a:pt x="407" y="788"/>
                </a:lnTo>
                <a:lnTo>
                  <a:pt x="399" y="799"/>
                </a:lnTo>
                <a:lnTo>
                  <a:pt x="393" y="810"/>
                </a:lnTo>
                <a:lnTo>
                  <a:pt x="390" y="822"/>
                </a:lnTo>
                <a:lnTo>
                  <a:pt x="386" y="833"/>
                </a:lnTo>
                <a:lnTo>
                  <a:pt x="384" y="845"/>
                </a:lnTo>
                <a:lnTo>
                  <a:pt x="383" y="857"/>
                </a:lnTo>
                <a:lnTo>
                  <a:pt x="381" y="869"/>
                </a:lnTo>
                <a:lnTo>
                  <a:pt x="461" y="869"/>
                </a:lnTo>
                <a:close/>
                <a:moveTo>
                  <a:pt x="603" y="167"/>
                </a:moveTo>
                <a:lnTo>
                  <a:pt x="603" y="167"/>
                </a:lnTo>
                <a:lnTo>
                  <a:pt x="591" y="167"/>
                </a:lnTo>
                <a:lnTo>
                  <a:pt x="581" y="169"/>
                </a:lnTo>
                <a:lnTo>
                  <a:pt x="570" y="172"/>
                </a:lnTo>
                <a:lnTo>
                  <a:pt x="559" y="175"/>
                </a:lnTo>
                <a:lnTo>
                  <a:pt x="548" y="180"/>
                </a:lnTo>
                <a:lnTo>
                  <a:pt x="540" y="186"/>
                </a:lnTo>
                <a:lnTo>
                  <a:pt x="530" y="193"/>
                </a:lnTo>
                <a:lnTo>
                  <a:pt x="522" y="200"/>
                </a:lnTo>
                <a:lnTo>
                  <a:pt x="515" y="209"/>
                </a:lnTo>
                <a:lnTo>
                  <a:pt x="509" y="217"/>
                </a:lnTo>
                <a:lnTo>
                  <a:pt x="503" y="227"/>
                </a:lnTo>
                <a:lnTo>
                  <a:pt x="498" y="236"/>
                </a:lnTo>
                <a:lnTo>
                  <a:pt x="493" y="247"/>
                </a:lnTo>
                <a:lnTo>
                  <a:pt x="491" y="258"/>
                </a:lnTo>
                <a:lnTo>
                  <a:pt x="489" y="270"/>
                </a:lnTo>
                <a:lnTo>
                  <a:pt x="488" y="282"/>
                </a:lnTo>
                <a:lnTo>
                  <a:pt x="488" y="282"/>
                </a:lnTo>
                <a:lnTo>
                  <a:pt x="489" y="294"/>
                </a:lnTo>
                <a:lnTo>
                  <a:pt x="491" y="305"/>
                </a:lnTo>
                <a:lnTo>
                  <a:pt x="493" y="316"/>
                </a:lnTo>
                <a:lnTo>
                  <a:pt x="498" y="326"/>
                </a:lnTo>
                <a:lnTo>
                  <a:pt x="503" y="337"/>
                </a:lnTo>
                <a:lnTo>
                  <a:pt x="509" y="347"/>
                </a:lnTo>
                <a:lnTo>
                  <a:pt x="515" y="355"/>
                </a:lnTo>
                <a:lnTo>
                  <a:pt x="522" y="364"/>
                </a:lnTo>
                <a:lnTo>
                  <a:pt x="530" y="371"/>
                </a:lnTo>
                <a:lnTo>
                  <a:pt x="540" y="378"/>
                </a:lnTo>
                <a:lnTo>
                  <a:pt x="548" y="383"/>
                </a:lnTo>
                <a:lnTo>
                  <a:pt x="559" y="388"/>
                </a:lnTo>
                <a:lnTo>
                  <a:pt x="570" y="392"/>
                </a:lnTo>
                <a:lnTo>
                  <a:pt x="581" y="395"/>
                </a:lnTo>
                <a:lnTo>
                  <a:pt x="591" y="397"/>
                </a:lnTo>
                <a:lnTo>
                  <a:pt x="603" y="397"/>
                </a:lnTo>
                <a:lnTo>
                  <a:pt x="603" y="397"/>
                </a:lnTo>
                <a:lnTo>
                  <a:pt x="615" y="397"/>
                </a:lnTo>
                <a:lnTo>
                  <a:pt x="627" y="395"/>
                </a:lnTo>
                <a:lnTo>
                  <a:pt x="638" y="392"/>
                </a:lnTo>
                <a:lnTo>
                  <a:pt x="649" y="388"/>
                </a:lnTo>
                <a:lnTo>
                  <a:pt x="659" y="383"/>
                </a:lnTo>
                <a:lnTo>
                  <a:pt x="668" y="378"/>
                </a:lnTo>
                <a:lnTo>
                  <a:pt x="678" y="371"/>
                </a:lnTo>
                <a:lnTo>
                  <a:pt x="685" y="364"/>
                </a:lnTo>
                <a:lnTo>
                  <a:pt x="693" y="355"/>
                </a:lnTo>
                <a:lnTo>
                  <a:pt x="699" y="347"/>
                </a:lnTo>
                <a:lnTo>
                  <a:pt x="705" y="337"/>
                </a:lnTo>
                <a:lnTo>
                  <a:pt x="710" y="326"/>
                </a:lnTo>
                <a:lnTo>
                  <a:pt x="714" y="316"/>
                </a:lnTo>
                <a:lnTo>
                  <a:pt x="717" y="305"/>
                </a:lnTo>
                <a:lnTo>
                  <a:pt x="718" y="294"/>
                </a:lnTo>
                <a:lnTo>
                  <a:pt x="720" y="282"/>
                </a:lnTo>
                <a:lnTo>
                  <a:pt x="720" y="282"/>
                </a:lnTo>
                <a:lnTo>
                  <a:pt x="718" y="270"/>
                </a:lnTo>
                <a:lnTo>
                  <a:pt x="717" y="258"/>
                </a:lnTo>
                <a:lnTo>
                  <a:pt x="714" y="247"/>
                </a:lnTo>
                <a:lnTo>
                  <a:pt x="710" y="236"/>
                </a:lnTo>
                <a:lnTo>
                  <a:pt x="705" y="227"/>
                </a:lnTo>
                <a:lnTo>
                  <a:pt x="699" y="217"/>
                </a:lnTo>
                <a:lnTo>
                  <a:pt x="693" y="209"/>
                </a:lnTo>
                <a:lnTo>
                  <a:pt x="685" y="200"/>
                </a:lnTo>
                <a:lnTo>
                  <a:pt x="678" y="193"/>
                </a:lnTo>
                <a:lnTo>
                  <a:pt x="668" y="186"/>
                </a:lnTo>
                <a:lnTo>
                  <a:pt x="659" y="180"/>
                </a:lnTo>
                <a:lnTo>
                  <a:pt x="649" y="175"/>
                </a:lnTo>
                <a:lnTo>
                  <a:pt x="638" y="172"/>
                </a:lnTo>
                <a:lnTo>
                  <a:pt x="627" y="169"/>
                </a:lnTo>
                <a:lnTo>
                  <a:pt x="615" y="167"/>
                </a:lnTo>
                <a:lnTo>
                  <a:pt x="603" y="167"/>
                </a:lnTo>
                <a:lnTo>
                  <a:pt x="603" y="167"/>
                </a:lnTo>
                <a:close/>
                <a:moveTo>
                  <a:pt x="647" y="282"/>
                </a:moveTo>
                <a:lnTo>
                  <a:pt x="647" y="282"/>
                </a:lnTo>
                <a:lnTo>
                  <a:pt x="645" y="290"/>
                </a:lnTo>
                <a:lnTo>
                  <a:pt x="643" y="299"/>
                </a:lnTo>
                <a:lnTo>
                  <a:pt x="639" y="305"/>
                </a:lnTo>
                <a:lnTo>
                  <a:pt x="633" y="312"/>
                </a:lnTo>
                <a:lnTo>
                  <a:pt x="627" y="317"/>
                </a:lnTo>
                <a:lnTo>
                  <a:pt x="620" y="320"/>
                </a:lnTo>
                <a:lnTo>
                  <a:pt x="612" y="323"/>
                </a:lnTo>
                <a:lnTo>
                  <a:pt x="603" y="324"/>
                </a:lnTo>
                <a:lnTo>
                  <a:pt x="603" y="324"/>
                </a:lnTo>
                <a:lnTo>
                  <a:pt x="595" y="323"/>
                </a:lnTo>
                <a:lnTo>
                  <a:pt x="588" y="320"/>
                </a:lnTo>
                <a:lnTo>
                  <a:pt x="581" y="317"/>
                </a:lnTo>
                <a:lnTo>
                  <a:pt x="573" y="312"/>
                </a:lnTo>
                <a:lnTo>
                  <a:pt x="569" y="305"/>
                </a:lnTo>
                <a:lnTo>
                  <a:pt x="565" y="299"/>
                </a:lnTo>
                <a:lnTo>
                  <a:pt x="563" y="290"/>
                </a:lnTo>
                <a:lnTo>
                  <a:pt x="561" y="282"/>
                </a:lnTo>
                <a:lnTo>
                  <a:pt x="561" y="282"/>
                </a:lnTo>
                <a:lnTo>
                  <a:pt x="563" y="274"/>
                </a:lnTo>
                <a:lnTo>
                  <a:pt x="565" y="265"/>
                </a:lnTo>
                <a:lnTo>
                  <a:pt x="569" y="258"/>
                </a:lnTo>
                <a:lnTo>
                  <a:pt x="573" y="252"/>
                </a:lnTo>
                <a:lnTo>
                  <a:pt x="581" y="247"/>
                </a:lnTo>
                <a:lnTo>
                  <a:pt x="588" y="242"/>
                </a:lnTo>
                <a:lnTo>
                  <a:pt x="595" y="240"/>
                </a:lnTo>
                <a:lnTo>
                  <a:pt x="603" y="240"/>
                </a:lnTo>
                <a:lnTo>
                  <a:pt x="603" y="240"/>
                </a:lnTo>
                <a:lnTo>
                  <a:pt x="612" y="240"/>
                </a:lnTo>
                <a:lnTo>
                  <a:pt x="620" y="242"/>
                </a:lnTo>
                <a:lnTo>
                  <a:pt x="627" y="247"/>
                </a:lnTo>
                <a:lnTo>
                  <a:pt x="633" y="252"/>
                </a:lnTo>
                <a:lnTo>
                  <a:pt x="639" y="258"/>
                </a:lnTo>
                <a:lnTo>
                  <a:pt x="643" y="265"/>
                </a:lnTo>
                <a:lnTo>
                  <a:pt x="645" y="274"/>
                </a:lnTo>
                <a:lnTo>
                  <a:pt x="647" y="282"/>
                </a:lnTo>
                <a:lnTo>
                  <a:pt x="647" y="282"/>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46" name="Freeform 372"/>
          <p:cNvSpPr>
            <a:spLocks noEditPoints="1"/>
          </p:cNvSpPr>
          <p:nvPr/>
        </p:nvSpPr>
        <p:spPr bwMode="auto">
          <a:xfrm>
            <a:off x="4355976" y="1972506"/>
            <a:ext cx="649260" cy="562909"/>
          </a:xfrm>
          <a:custGeom>
            <a:avLst/>
            <a:gdLst>
              <a:gd name="T0" fmla="*/ 181 w 1006"/>
              <a:gd name="T1" fmla="*/ 869 h 1019"/>
              <a:gd name="T2" fmla="*/ 159 w 1006"/>
              <a:gd name="T3" fmla="*/ 875 h 1019"/>
              <a:gd name="T4" fmla="*/ 126 w 1006"/>
              <a:gd name="T5" fmla="*/ 901 h 1019"/>
              <a:gd name="T6" fmla="*/ 115 w 1006"/>
              <a:gd name="T7" fmla="*/ 929 h 1019"/>
              <a:gd name="T8" fmla="*/ 114 w 1006"/>
              <a:gd name="T9" fmla="*/ 943 h 1019"/>
              <a:gd name="T10" fmla="*/ 116 w 1006"/>
              <a:gd name="T11" fmla="*/ 966 h 1019"/>
              <a:gd name="T12" fmla="*/ 135 w 1006"/>
              <a:gd name="T13" fmla="*/ 997 h 1019"/>
              <a:gd name="T14" fmla="*/ 167 w 1006"/>
              <a:gd name="T15" fmla="*/ 1015 h 1019"/>
              <a:gd name="T16" fmla="*/ 188 w 1006"/>
              <a:gd name="T17" fmla="*/ 1019 h 1019"/>
              <a:gd name="T18" fmla="*/ 204 w 1006"/>
              <a:gd name="T19" fmla="*/ 1017 h 1019"/>
              <a:gd name="T20" fmla="*/ 230 w 1006"/>
              <a:gd name="T21" fmla="*/ 1005 h 1019"/>
              <a:gd name="T22" fmla="*/ 258 w 1006"/>
              <a:gd name="T23" fmla="*/ 973 h 1019"/>
              <a:gd name="T24" fmla="*/ 264 w 1006"/>
              <a:gd name="T25" fmla="*/ 951 h 1019"/>
              <a:gd name="T26" fmla="*/ 264 w 1006"/>
              <a:gd name="T27" fmla="*/ 936 h 1019"/>
              <a:gd name="T28" fmla="*/ 258 w 1006"/>
              <a:gd name="T29" fmla="*/ 914 h 1019"/>
              <a:gd name="T30" fmla="*/ 230 w 1006"/>
              <a:gd name="T31" fmla="*/ 882 h 1019"/>
              <a:gd name="T32" fmla="*/ 204 w 1006"/>
              <a:gd name="T33" fmla="*/ 870 h 1019"/>
              <a:gd name="T34" fmla="*/ 188 w 1006"/>
              <a:gd name="T35" fmla="*/ 869 h 1019"/>
              <a:gd name="T36" fmla="*/ 669 w 1006"/>
              <a:gd name="T37" fmla="*/ 869 h 1019"/>
              <a:gd name="T38" fmla="*/ 648 w 1006"/>
              <a:gd name="T39" fmla="*/ 875 h 1019"/>
              <a:gd name="T40" fmla="*/ 614 w 1006"/>
              <a:gd name="T41" fmla="*/ 901 h 1019"/>
              <a:gd name="T42" fmla="*/ 603 w 1006"/>
              <a:gd name="T43" fmla="*/ 929 h 1019"/>
              <a:gd name="T44" fmla="*/ 601 w 1006"/>
              <a:gd name="T45" fmla="*/ 943 h 1019"/>
              <a:gd name="T46" fmla="*/ 604 w 1006"/>
              <a:gd name="T47" fmla="*/ 966 h 1019"/>
              <a:gd name="T48" fmla="*/ 624 w 1006"/>
              <a:gd name="T49" fmla="*/ 997 h 1019"/>
              <a:gd name="T50" fmla="*/ 654 w 1006"/>
              <a:gd name="T51" fmla="*/ 1015 h 1019"/>
              <a:gd name="T52" fmla="*/ 676 w 1006"/>
              <a:gd name="T53" fmla="*/ 1019 h 1019"/>
              <a:gd name="T54" fmla="*/ 692 w 1006"/>
              <a:gd name="T55" fmla="*/ 1017 h 1019"/>
              <a:gd name="T56" fmla="*/ 718 w 1006"/>
              <a:gd name="T57" fmla="*/ 1005 h 1019"/>
              <a:gd name="T58" fmla="*/ 746 w 1006"/>
              <a:gd name="T59" fmla="*/ 973 h 1019"/>
              <a:gd name="T60" fmla="*/ 751 w 1006"/>
              <a:gd name="T61" fmla="*/ 951 h 1019"/>
              <a:gd name="T62" fmla="*/ 751 w 1006"/>
              <a:gd name="T63" fmla="*/ 936 h 1019"/>
              <a:gd name="T64" fmla="*/ 746 w 1006"/>
              <a:gd name="T65" fmla="*/ 914 h 1019"/>
              <a:gd name="T66" fmla="*/ 718 w 1006"/>
              <a:gd name="T67" fmla="*/ 882 h 1019"/>
              <a:gd name="T68" fmla="*/ 692 w 1006"/>
              <a:gd name="T69" fmla="*/ 870 h 1019"/>
              <a:gd name="T70" fmla="*/ 676 w 1006"/>
              <a:gd name="T71" fmla="*/ 869 h 1019"/>
              <a:gd name="T72" fmla="*/ 998 w 1006"/>
              <a:gd name="T73" fmla="*/ 18 h 1019"/>
              <a:gd name="T74" fmla="*/ 979 w 1006"/>
              <a:gd name="T75" fmla="*/ 3 h 1019"/>
              <a:gd name="T76" fmla="*/ 954 w 1006"/>
              <a:gd name="T77" fmla="*/ 1 h 1019"/>
              <a:gd name="T78" fmla="*/ 747 w 1006"/>
              <a:gd name="T79" fmla="*/ 213 h 1019"/>
              <a:gd name="T80" fmla="*/ 626 w 1006"/>
              <a:gd name="T81" fmla="*/ 680 h 1019"/>
              <a:gd name="T82" fmla="*/ 155 w 1006"/>
              <a:gd name="T83" fmla="*/ 843 h 1019"/>
              <a:gd name="T84" fmla="*/ 835 w 1006"/>
              <a:gd name="T85" fmla="*/ 227 h 1019"/>
              <a:gd name="T86" fmla="*/ 980 w 1006"/>
              <a:gd name="T87" fmla="*/ 84 h 1019"/>
              <a:gd name="T88" fmla="*/ 999 w 1006"/>
              <a:gd name="T89" fmla="*/ 67 h 1019"/>
              <a:gd name="T90" fmla="*/ 1006 w 1006"/>
              <a:gd name="T91" fmla="*/ 43 h 1019"/>
              <a:gd name="T92" fmla="*/ 1003 w 1006"/>
              <a:gd name="T93" fmla="*/ 26 h 1019"/>
              <a:gd name="T94" fmla="*/ 363 w 1006"/>
              <a:gd name="T95" fmla="*/ 591 h 1019"/>
              <a:gd name="T96" fmla="*/ 120 w 1006"/>
              <a:gd name="T97" fmla="*/ 301 h 1019"/>
              <a:gd name="T98" fmla="*/ 210 w 1006"/>
              <a:gd name="T99" fmla="*/ 591 h 1019"/>
              <a:gd name="T100" fmla="*/ 564 w 1006"/>
              <a:gd name="T101" fmla="*/ 591 h 1019"/>
              <a:gd name="T102" fmla="*/ 631 w 1006"/>
              <a:gd name="T103" fmla="*/ 591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06" h="1019">
                <a:moveTo>
                  <a:pt x="188" y="869"/>
                </a:moveTo>
                <a:lnTo>
                  <a:pt x="188" y="869"/>
                </a:lnTo>
                <a:lnTo>
                  <a:pt x="181" y="869"/>
                </a:lnTo>
                <a:lnTo>
                  <a:pt x="174" y="870"/>
                </a:lnTo>
                <a:lnTo>
                  <a:pt x="167" y="872"/>
                </a:lnTo>
                <a:lnTo>
                  <a:pt x="159" y="875"/>
                </a:lnTo>
                <a:lnTo>
                  <a:pt x="146" y="882"/>
                </a:lnTo>
                <a:lnTo>
                  <a:pt x="135" y="890"/>
                </a:lnTo>
                <a:lnTo>
                  <a:pt x="126" y="901"/>
                </a:lnTo>
                <a:lnTo>
                  <a:pt x="120" y="914"/>
                </a:lnTo>
                <a:lnTo>
                  <a:pt x="116" y="921"/>
                </a:lnTo>
                <a:lnTo>
                  <a:pt x="115" y="929"/>
                </a:lnTo>
                <a:lnTo>
                  <a:pt x="114" y="936"/>
                </a:lnTo>
                <a:lnTo>
                  <a:pt x="114" y="943"/>
                </a:lnTo>
                <a:lnTo>
                  <a:pt x="114" y="943"/>
                </a:lnTo>
                <a:lnTo>
                  <a:pt x="114" y="951"/>
                </a:lnTo>
                <a:lnTo>
                  <a:pt x="115" y="959"/>
                </a:lnTo>
                <a:lnTo>
                  <a:pt x="116" y="966"/>
                </a:lnTo>
                <a:lnTo>
                  <a:pt x="120" y="973"/>
                </a:lnTo>
                <a:lnTo>
                  <a:pt x="126" y="986"/>
                </a:lnTo>
                <a:lnTo>
                  <a:pt x="135" y="997"/>
                </a:lnTo>
                <a:lnTo>
                  <a:pt x="146" y="1005"/>
                </a:lnTo>
                <a:lnTo>
                  <a:pt x="159" y="1013"/>
                </a:lnTo>
                <a:lnTo>
                  <a:pt x="167" y="1015"/>
                </a:lnTo>
                <a:lnTo>
                  <a:pt x="174" y="1017"/>
                </a:lnTo>
                <a:lnTo>
                  <a:pt x="181" y="1019"/>
                </a:lnTo>
                <a:lnTo>
                  <a:pt x="188" y="1019"/>
                </a:lnTo>
                <a:lnTo>
                  <a:pt x="188" y="1019"/>
                </a:lnTo>
                <a:lnTo>
                  <a:pt x="197" y="1019"/>
                </a:lnTo>
                <a:lnTo>
                  <a:pt x="204" y="1017"/>
                </a:lnTo>
                <a:lnTo>
                  <a:pt x="211" y="1015"/>
                </a:lnTo>
                <a:lnTo>
                  <a:pt x="218" y="1013"/>
                </a:lnTo>
                <a:lnTo>
                  <a:pt x="230" y="1005"/>
                </a:lnTo>
                <a:lnTo>
                  <a:pt x="242" y="997"/>
                </a:lnTo>
                <a:lnTo>
                  <a:pt x="251" y="986"/>
                </a:lnTo>
                <a:lnTo>
                  <a:pt x="258" y="973"/>
                </a:lnTo>
                <a:lnTo>
                  <a:pt x="260" y="966"/>
                </a:lnTo>
                <a:lnTo>
                  <a:pt x="263" y="959"/>
                </a:lnTo>
                <a:lnTo>
                  <a:pt x="264" y="951"/>
                </a:lnTo>
                <a:lnTo>
                  <a:pt x="264" y="943"/>
                </a:lnTo>
                <a:lnTo>
                  <a:pt x="264" y="943"/>
                </a:lnTo>
                <a:lnTo>
                  <a:pt x="264" y="936"/>
                </a:lnTo>
                <a:lnTo>
                  <a:pt x="263" y="929"/>
                </a:lnTo>
                <a:lnTo>
                  <a:pt x="260" y="921"/>
                </a:lnTo>
                <a:lnTo>
                  <a:pt x="258" y="914"/>
                </a:lnTo>
                <a:lnTo>
                  <a:pt x="251" y="901"/>
                </a:lnTo>
                <a:lnTo>
                  <a:pt x="242" y="890"/>
                </a:lnTo>
                <a:lnTo>
                  <a:pt x="230" y="882"/>
                </a:lnTo>
                <a:lnTo>
                  <a:pt x="218" y="875"/>
                </a:lnTo>
                <a:lnTo>
                  <a:pt x="211" y="872"/>
                </a:lnTo>
                <a:lnTo>
                  <a:pt x="204" y="870"/>
                </a:lnTo>
                <a:lnTo>
                  <a:pt x="197" y="869"/>
                </a:lnTo>
                <a:lnTo>
                  <a:pt x="188" y="869"/>
                </a:lnTo>
                <a:lnTo>
                  <a:pt x="188" y="869"/>
                </a:lnTo>
                <a:close/>
                <a:moveTo>
                  <a:pt x="676" y="869"/>
                </a:moveTo>
                <a:lnTo>
                  <a:pt x="676" y="869"/>
                </a:lnTo>
                <a:lnTo>
                  <a:pt x="669" y="869"/>
                </a:lnTo>
                <a:lnTo>
                  <a:pt x="661" y="870"/>
                </a:lnTo>
                <a:lnTo>
                  <a:pt x="654" y="872"/>
                </a:lnTo>
                <a:lnTo>
                  <a:pt x="648" y="875"/>
                </a:lnTo>
                <a:lnTo>
                  <a:pt x="634" y="882"/>
                </a:lnTo>
                <a:lnTo>
                  <a:pt x="624" y="890"/>
                </a:lnTo>
                <a:lnTo>
                  <a:pt x="614" y="901"/>
                </a:lnTo>
                <a:lnTo>
                  <a:pt x="607" y="914"/>
                </a:lnTo>
                <a:lnTo>
                  <a:pt x="604" y="921"/>
                </a:lnTo>
                <a:lnTo>
                  <a:pt x="603" y="929"/>
                </a:lnTo>
                <a:lnTo>
                  <a:pt x="602" y="936"/>
                </a:lnTo>
                <a:lnTo>
                  <a:pt x="601" y="943"/>
                </a:lnTo>
                <a:lnTo>
                  <a:pt x="601" y="943"/>
                </a:lnTo>
                <a:lnTo>
                  <a:pt x="602" y="951"/>
                </a:lnTo>
                <a:lnTo>
                  <a:pt x="603" y="959"/>
                </a:lnTo>
                <a:lnTo>
                  <a:pt x="604" y="966"/>
                </a:lnTo>
                <a:lnTo>
                  <a:pt x="607" y="973"/>
                </a:lnTo>
                <a:lnTo>
                  <a:pt x="614" y="986"/>
                </a:lnTo>
                <a:lnTo>
                  <a:pt x="624" y="997"/>
                </a:lnTo>
                <a:lnTo>
                  <a:pt x="634" y="1005"/>
                </a:lnTo>
                <a:lnTo>
                  <a:pt x="648" y="1013"/>
                </a:lnTo>
                <a:lnTo>
                  <a:pt x="654" y="1015"/>
                </a:lnTo>
                <a:lnTo>
                  <a:pt x="661" y="1017"/>
                </a:lnTo>
                <a:lnTo>
                  <a:pt x="669" y="1019"/>
                </a:lnTo>
                <a:lnTo>
                  <a:pt x="676" y="1019"/>
                </a:lnTo>
                <a:lnTo>
                  <a:pt x="676" y="1019"/>
                </a:lnTo>
                <a:lnTo>
                  <a:pt x="684" y="1019"/>
                </a:lnTo>
                <a:lnTo>
                  <a:pt x="692" y="1017"/>
                </a:lnTo>
                <a:lnTo>
                  <a:pt x="699" y="1015"/>
                </a:lnTo>
                <a:lnTo>
                  <a:pt x="705" y="1013"/>
                </a:lnTo>
                <a:lnTo>
                  <a:pt x="718" y="1005"/>
                </a:lnTo>
                <a:lnTo>
                  <a:pt x="729" y="997"/>
                </a:lnTo>
                <a:lnTo>
                  <a:pt x="739" y="986"/>
                </a:lnTo>
                <a:lnTo>
                  <a:pt x="746" y="973"/>
                </a:lnTo>
                <a:lnTo>
                  <a:pt x="748" y="966"/>
                </a:lnTo>
                <a:lnTo>
                  <a:pt x="750" y="959"/>
                </a:lnTo>
                <a:lnTo>
                  <a:pt x="751" y="951"/>
                </a:lnTo>
                <a:lnTo>
                  <a:pt x="752" y="943"/>
                </a:lnTo>
                <a:lnTo>
                  <a:pt x="752" y="943"/>
                </a:lnTo>
                <a:lnTo>
                  <a:pt x="751" y="936"/>
                </a:lnTo>
                <a:lnTo>
                  <a:pt x="750" y="929"/>
                </a:lnTo>
                <a:lnTo>
                  <a:pt x="748" y="921"/>
                </a:lnTo>
                <a:lnTo>
                  <a:pt x="746" y="914"/>
                </a:lnTo>
                <a:lnTo>
                  <a:pt x="739" y="901"/>
                </a:lnTo>
                <a:lnTo>
                  <a:pt x="729" y="890"/>
                </a:lnTo>
                <a:lnTo>
                  <a:pt x="718" y="882"/>
                </a:lnTo>
                <a:lnTo>
                  <a:pt x="705" y="875"/>
                </a:lnTo>
                <a:lnTo>
                  <a:pt x="699" y="872"/>
                </a:lnTo>
                <a:lnTo>
                  <a:pt x="692" y="870"/>
                </a:lnTo>
                <a:lnTo>
                  <a:pt x="684" y="869"/>
                </a:lnTo>
                <a:lnTo>
                  <a:pt x="676" y="869"/>
                </a:lnTo>
                <a:lnTo>
                  <a:pt x="676" y="869"/>
                </a:lnTo>
                <a:close/>
                <a:moveTo>
                  <a:pt x="1003" y="26"/>
                </a:moveTo>
                <a:lnTo>
                  <a:pt x="1003" y="26"/>
                </a:lnTo>
                <a:lnTo>
                  <a:pt x="998" y="18"/>
                </a:lnTo>
                <a:lnTo>
                  <a:pt x="992" y="12"/>
                </a:lnTo>
                <a:lnTo>
                  <a:pt x="986" y="7"/>
                </a:lnTo>
                <a:lnTo>
                  <a:pt x="979" y="3"/>
                </a:lnTo>
                <a:lnTo>
                  <a:pt x="970" y="1"/>
                </a:lnTo>
                <a:lnTo>
                  <a:pt x="962" y="0"/>
                </a:lnTo>
                <a:lnTo>
                  <a:pt x="954" y="1"/>
                </a:lnTo>
                <a:lnTo>
                  <a:pt x="945" y="3"/>
                </a:lnTo>
                <a:lnTo>
                  <a:pt x="792" y="72"/>
                </a:lnTo>
                <a:lnTo>
                  <a:pt x="747" y="213"/>
                </a:lnTo>
                <a:lnTo>
                  <a:pt x="0" y="213"/>
                </a:lnTo>
                <a:lnTo>
                  <a:pt x="145" y="680"/>
                </a:lnTo>
                <a:lnTo>
                  <a:pt x="626" y="680"/>
                </a:lnTo>
                <a:lnTo>
                  <a:pt x="640" y="756"/>
                </a:lnTo>
                <a:lnTo>
                  <a:pt x="155" y="756"/>
                </a:lnTo>
                <a:lnTo>
                  <a:pt x="155" y="843"/>
                </a:lnTo>
                <a:lnTo>
                  <a:pt x="747" y="843"/>
                </a:lnTo>
                <a:lnTo>
                  <a:pt x="708" y="638"/>
                </a:lnTo>
                <a:lnTo>
                  <a:pt x="835" y="227"/>
                </a:lnTo>
                <a:lnTo>
                  <a:pt x="864" y="137"/>
                </a:lnTo>
                <a:lnTo>
                  <a:pt x="980" y="84"/>
                </a:lnTo>
                <a:lnTo>
                  <a:pt x="980" y="84"/>
                </a:lnTo>
                <a:lnTo>
                  <a:pt x="988" y="79"/>
                </a:lnTo>
                <a:lnTo>
                  <a:pt x="994" y="74"/>
                </a:lnTo>
                <a:lnTo>
                  <a:pt x="999" y="67"/>
                </a:lnTo>
                <a:lnTo>
                  <a:pt x="1004" y="60"/>
                </a:lnTo>
                <a:lnTo>
                  <a:pt x="1005" y="51"/>
                </a:lnTo>
                <a:lnTo>
                  <a:pt x="1006" y="43"/>
                </a:lnTo>
                <a:lnTo>
                  <a:pt x="1005" y="35"/>
                </a:lnTo>
                <a:lnTo>
                  <a:pt x="1003" y="26"/>
                </a:lnTo>
                <a:lnTo>
                  <a:pt x="1003" y="26"/>
                </a:lnTo>
                <a:close/>
                <a:moveTo>
                  <a:pt x="476" y="301"/>
                </a:moveTo>
                <a:lnTo>
                  <a:pt x="476" y="591"/>
                </a:lnTo>
                <a:lnTo>
                  <a:pt x="363" y="591"/>
                </a:lnTo>
                <a:lnTo>
                  <a:pt x="363" y="301"/>
                </a:lnTo>
                <a:lnTo>
                  <a:pt x="476" y="301"/>
                </a:lnTo>
                <a:close/>
                <a:moveTo>
                  <a:pt x="120" y="301"/>
                </a:moveTo>
                <a:lnTo>
                  <a:pt x="276" y="301"/>
                </a:lnTo>
                <a:lnTo>
                  <a:pt x="276" y="591"/>
                </a:lnTo>
                <a:lnTo>
                  <a:pt x="210" y="591"/>
                </a:lnTo>
                <a:lnTo>
                  <a:pt x="120" y="301"/>
                </a:lnTo>
                <a:close/>
                <a:moveTo>
                  <a:pt x="631" y="591"/>
                </a:moveTo>
                <a:lnTo>
                  <a:pt x="564" y="591"/>
                </a:lnTo>
                <a:lnTo>
                  <a:pt x="564" y="301"/>
                </a:lnTo>
                <a:lnTo>
                  <a:pt x="721" y="301"/>
                </a:lnTo>
                <a:lnTo>
                  <a:pt x="631" y="591"/>
                </a:lnTo>
                <a:close/>
              </a:path>
            </a:pathLst>
          </a:custGeom>
          <a:solidFill>
            <a:srgbClr val="EE55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47" name="Freeform 370"/>
          <p:cNvSpPr>
            <a:spLocks noEditPoints="1"/>
          </p:cNvSpPr>
          <p:nvPr/>
        </p:nvSpPr>
        <p:spPr bwMode="auto">
          <a:xfrm>
            <a:off x="7253498" y="2116522"/>
            <a:ext cx="522858" cy="592616"/>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F9BE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49" name="右矢印 14"/>
          <p:cNvSpPr/>
          <p:nvPr/>
        </p:nvSpPr>
        <p:spPr bwMode="auto">
          <a:xfrm rot="5400000">
            <a:off x="2118620" y="3674446"/>
            <a:ext cx="378576" cy="440368"/>
          </a:xfrm>
          <a:prstGeom prst="rightArrow">
            <a:avLst/>
          </a:prstGeom>
          <a:solidFill>
            <a:srgbClr val="54C2F0"/>
          </a:solidFill>
          <a:ln w="25400" cap="flat" cmpd="sng" algn="ctr">
            <a:solidFill>
              <a:srgbClr val="54C2F0"/>
            </a:solidFill>
            <a:prstDash val="solid"/>
            <a:headEnd type="none" w="med" len="med"/>
            <a:tailEnd type="none" w="med" len="med"/>
          </a:ln>
          <a:effectLst/>
        </p:spPr>
        <p:txBody>
          <a:bodyPr lIns="91436" tIns="45718" rIns="91436" bIns="45718" anchor="ctr"/>
          <a:lstStyle/>
          <a:p>
            <a:pPr marL="0" marR="0" lvl="0" indent="0" algn="ctr" defTabSz="912813"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rgbClr val="FFFFFF"/>
              </a:solidFill>
              <a:effectLst>
                <a:outerShdw blurRad="38100" dist="38100" dir="2700000" algn="tl">
                  <a:srgbClr val="C0C0C0"/>
                </a:outerShdw>
              </a:effectLst>
              <a:uLnTx/>
              <a:uFillTx/>
              <a:latin typeface="メイリオ"/>
              <a:ea typeface="メイリオ"/>
              <a:cs typeface="+mn-cs"/>
            </a:endParaRPr>
          </a:p>
        </p:txBody>
      </p:sp>
      <p:sp>
        <p:nvSpPr>
          <p:cNvPr id="52" name="十字形 51"/>
          <p:cNvSpPr/>
          <p:nvPr/>
        </p:nvSpPr>
        <p:spPr>
          <a:xfrm rot="2892909">
            <a:off x="1149247" y="3681354"/>
            <a:ext cx="427610" cy="421466"/>
          </a:xfrm>
          <a:prstGeom prst="plus">
            <a:avLst>
              <a:gd name="adj" fmla="val 34959"/>
            </a:avLst>
          </a:prstGeom>
          <a:solidFill>
            <a:srgbClr val="EE55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53" name="十字形 52"/>
          <p:cNvSpPr/>
          <p:nvPr/>
        </p:nvSpPr>
        <p:spPr>
          <a:xfrm rot="2892909">
            <a:off x="4081731" y="3681353"/>
            <a:ext cx="427610" cy="421466"/>
          </a:xfrm>
          <a:prstGeom prst="plus">
            <a:avLst>
              <a:gd name="adj" fmla="val 34959"/>
            </a:avLst>
          </a:prstGeom>
          <a:solidFill>
            <a:srgbClr val="EE55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54" name="右矢印 14"/>
          <p:cNvSpPr/>
          <p:nvPr/>
        </p:nvSpPr>
        <p:spPr bwMode="auto">
          <a:xfrm rot="5400000">
            <a:off x="5134636" y="3674446"/>
            <a:ext cx="378576" cy="440368"/>
          </a:xfrm>
          <a:prstGeom prst="rightArrow">
            <a:avLst/>
          </a:prstGeom>
          <a:solidFill>
            <a:srgbClr val="54C2F0"/>
          </a:solidFill>
          <a:ln w="25400" cap="flat" cmpd="sng" algn="ctr">
            <a:solidFill>
              <a:srgbClr val="54C2F0"/>
            </a:solidFill>
            <a:prstDash val="solid"/>
            <a:headEnd type="none" w="med" len="med"/>
            <a:tailEnd type="none" w="med" len="med"/>
          </a:ln>
          <a:effectLst/>
        </p:spPr>
        <p:txBody>
          <a:bodyPr lIns="91436" tIns="45718" rIns="91436" bIns="45718" anchor="ctr"/>
          <a:lstStyle/>
          <a:p>
            <a:pPr marL="0" marR="0" lvl="0" indent="0" algn="ctr" defTabSz="912813"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rgbClr val="FFFFFF"/>
              </a:solidFill>
              <a:effectLst>
                <a:outerShdw blurRad="38100" dist="38100" dir="2700000" algn="tl">
                  <a:srgbClr val="C0C0C0"/>
                </a:outerShdw>
              </a:effectLst>
              <a:uLnTx/>
              <a:uFillTx/>
              <a:latin typeface="メイリオ"/>
              <a:ea typeface="メイリオ"/>
              <a:cs typeface="+mn-cs"/>
            </a:endParaRPr>
          </a:p>
        </p:txBody>
      </p:sp>
      <p:sp>
        <p:nvSpPr>
          <p:cNvPr id="55" name="右矢印 14"/>
          <p:cNvSpPr/>
          <p:nvPr/>
        </p:nvSpPr>
        <p:spPr bwMode="auto">
          <a:xfrm rot="5400000">
            <a:off x="7438892" y="3674446"/>
            <a:ext cx="378576" cy="440368"/>
          </a:xfrm>
          <a:prstGeom prst="rightArrow">
            <a:avLst/>
          </a:prstGeom>
          <a:solidFill>
            <a:srgbClr val="54C2F0"/>
          </a:solidFill>
          <a:ln w="25400" cap="flat" cmpd="sng" algn="ctr">
            <a:solidFill>
              <a:srgbClr val="54C2F0"/>
            </a:solidFill>
            <a:prstDash val="solid"/>
            <a:headEnd type="none" w="med" len="med"/>
            <a:tailEnd type="none" w="med" len="med"/>
          </a:ln>
          <a:effectLst/>
        </p:spPr>
        <p:txBody>
          <a:bodyPr lIns="91436" tIns="45718" rIns="91436" bIns="45718" anchor="ctr"/>
          <a:lstStyle/>
          <a:p>
            <a:pPr marL="0" marR="0" lvl="0" indent="0" algn="ctr" defTabSz="912813"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rgbClr val="FFFFFF"/>
              </a:solidFill>
              <a:effectLst>
                <a:outerShdw blurRad="38100" dist="38100" dir="2700000" algn="tl">
                  <a:srgbClr val="C0C0C0"/>
                </a:outerShdw>
              </a:effectLst>
              <a:uLnTx/>
              <a:uFillTx/>
              <a:latin typeface="メイリオ"/>
              <a:ea typeface="メイリオ"/>
              <a:cs typeface="+mn-cs"/>
            </a:endParaRPr>
          </a:p>
        </p:txBody>
      </p:sp>
      <p:sp>
        <p:nvSpPr>
          <p:cNvPr id="4" name="フッター プレースホルダー 3">
            <a:extLst>
              <a:ext uri="{FF2B5EF4-FFF2-40B4-BE49-F238E27FC236}">
                <a16:creationId xmlns:a16="http://schemas.microsoft.com/office/drawing/2014/main" id="{53377ADD-83F5-CF8C-F0E6-87F34CD177D5}"/>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2502728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2"/>
          <p:cNvSpPr>
            <a:spLocks noGrp="1"/>
          </p:cNvSpPr>
          <p:nvPr>
            <p:ph type="sldNum" sz="quarter" idx="12"/>
          </p:nvPr>
        </p:nvSpPr>
        <p:spPr/>
        <p:txBody>
          <a:bodyPr/>
          <a:lstStyle/>
          <a:p>
            <a:fld id="{78AE49ED-73EF-499C-8307-28EB0E7CF529}" type="slidenum">
              <a:rPr lang="ja-JP" altLang="en-US" smtClean="0"/>
              <a:pPr/>
              <a:t>109</a:t>
            </a:fld>
            <a:endParaRPr lang="ja-JP" altLang="en-US" dirty="0"/>
          </a:p>
        </p:txBody>
      </p:sp>
      <p:sp>
        <p:nvSpPr>
          <p:cNvPr id="7" name="タイトル 6"/>
          <p:cNvSpPr>
            <a:spLocks noGrp="1"/>
          </p:cNvSpPr>
          <p:nvPr>
            <p:ph type="title"/>
          </p:nvPr>
        </p:nvSpPr>
        <p:spPr/>
        <p:txBody>
          <a:bodyPr/>
          <a:lstStyle/>
          <a:p>
            <a:r>
              <a:rPr lang="ja-JP" altLang="en-US" dirty="0"/>
              <a:t>内部統制</a:t>
            </a:r>
            <a:endParaRPr kumimoji="1" lang="ja-JP" altLang="en-US" dirty="0"/>
          </a:p>
        </p:txBody>
      </p:sp>
      <p:sp>
        <p:nvSpPr>
          <p:cNvPr id="5" name="テキスト プレースホルダー 4"/>
          <p:cNvSpPr>
            <a:spLocks noGrp="1"/>
          </p:cNvSpPr>
          <p:nvPr>
            <p:ph type="body" sz="quarter" idx="16"/>
          </p:nvPr>
        </p:nvSpPr>
        <p:spPr/>
        <p:txBody>
          <a:bodyPr/>
          <a:lstStyle/>
          <a:p>
            <a:pPr lvl="0"/>
            <a:r>
              <a:rPr lang="ja-JP" altLang="en-US" dirty="0">
                <a:solidFill>
                  <a:srgbClr val="008CCF"/>
                </a:solidFill>
              </a:rPr>
              <a:t>日本の法制度・商習慣に対するきめ細かい対応</a:t>
            </a:r>
            <a:endParaRPr lang="ja-JP" altLang="en-US" dirty="0"/>
          </a:p>
          <a:p>
            <a:endParaRPr kumimoji="1" lang="en-US" altLang="ja-JP" dirty="0"/>
          </a:p>
          <a:p>
            <a:endParaRPr kumimoji="1" lang="ja-JP" altLang="en-US" dirty="0"/>
          </a:p>
        </p:txBody>
      </p:sp>
      <p:sp>
        <p:nvSpPr>
          <p:cNvPr id="2" name="テキスト プレースホルダー 1"/>
          <p:cNvSpPr>
            <a:spLocks noGrp="1"/>
          </p:cNvSpPr>
          <p:nvPr>
            <p:ph type="body" sz="quarter" idx="17"/>
          </p:nvPr>
        </p:nvSpPr>
        <p:spPr/>
        <p:txBody>
          <a:bodyPr/>
          <a:lstStyle/>
          <a:p>
            <a:r>
              <a:rPr lang="ja-JP" altLang="en-US" dirty="0">
                <a:solidFill>
                  <a:sysClr val="windowText" lastClr="000000"/>
                </a:solidFill>
              </a:rPr>
              <a:t>コンプライアンス重視のパスワードポリシーの設定が可能</a:t>
            </a:r>
            <a:endParaRPr lang="en-US" altLang="ja-JP" dirty="0">
              <a:solidFill>
                <a:sysClr val="windowText" lastClr="000000"/>
              </a:solidFill>
            </a:endParaRPr>
          </a:p>
          <a:p>
            <a:pPr lvl="0">
              <a:lnSpc>
                <a:spcPts val="1700"/>
              </a:lnSpc>
              <a:defRPr/>
            </a:pPr>
            <a:r>
              <a:rPr lang="ja-JP" altLang="en-US" dirty="0">
                <a:solidFill>
                  <a:sysClr val="windowText" lastClr="000000"/>
                </a:solidFill>
              </a:rPr>
              <a:t>不正なアクセス・なりすましを防止するため、ユーザーが利用するパスワードの桁数、</a:t>
            </a:r>
            <a:endParaRPr lang="en-US" altLang="ja-JP" dirty="0">
              <a:solidFill>
                <a:sysClr val="windowText" lastClr="000000"/>
              </a:solidFill>
            </a:endParaRPr>
          </a:p>
          <a:p>
            <a:pPr lvl="0">
              <a:lnSpc>
                <a:spcPts val="1700"/>
              </a:lnSpc>
              <a:defRPr/>
            </a:pPr>
            <a:r>
              <a:rPr lang="ja-JP" altLang="en-US" dirty="0">
                <a:solidFill>
                  <a:sysClr val="windowText" lastClr="000000"/>
                </a:solidFill>
              </a:rPr>
              <a:t>有効日数、誤入力許容回数、類似設定などの制御設定が可能</a:t>
            </a:r>
          </a:p>
          <a:p>
            <a:endParaRPr lang="ja-JP" altLang="en-US" dirty="0"/>
          </a:p>
        </p:txBody>
      </p:sp>
      <p:grpSp>
        <p:nvGrpSpPr>
          <p:cNvPr id="23" name="グループ化 22"/>
          <p:cNvGrpSpPr/>
          <p:nvPr/>
        </p:nvGrpSpPr>
        <p:grpSpPr>
          <a:xfrm>
            <a:off x="720000" y="1657577"/>
            <a:ext cx="7596416" cy="3176155"/>
            <a:chOff x="683568" y="1995289"/>
            <a:chExt cx="7596416" cy="3176155"/>
          </a:xfrm>
        </p:grpSpPr>
        <p:sp>
          <p:nvSpPr>
            <p:cNvPr id="24" name="AutoShape 9"/>
            <p:cNvSpPr>
              <a:spLocks noChangeArrowheads="1"/>
            </p:cNvSpPr>
            <p:nvPr/>
          </p:nvSpPr>
          <p:spPr bwMode="gray">
            <a:xfrm>
              <a:off x="683568" y="1995289"/>
              <a:ext cx="5296672" cy="3176155"/>
            </a:xfrm>
            <a:prstGeom prst="roundRect">
              <a:avLst>
                <a:gd name="adj" fmla="val 10704"/>
              </a:avLst>
            </a:prstGeom>
            <a:solidFill>
              <a:srgbClr val="54C2F0"/>
            </a:solidFill>
            <a:ln w="25400" cap="flat" cmpd="sng" algn="ctr">
              <a:solidFill>
                <a:srgbClr val="54C2F0"/>
              </a:solidFill>
              <a:prstDash val="solid"/>
              <a:headEnd/>
              <a:tailEnd/>
            </a:ln>
            <a:effectLst/>
          </p:spPr>
          <p:txBody>
            <a:bodyPr wrap="none"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900" b="0" i="0" u="none" strike="noStrike" kern="0" cap="none" spc="0" normalizeH="0" baseline="0" noProof="0" dirty="0">
                <a:ln>
                  <a:noFill/>
                </a:ln>
                <a:solidFill>
                  <a:srgbClr val="FFFFFF"/>
                </a:solidFill>
                <a:effectLst/>
                <a:uLnTx/>
                <a:uFillTx/>
                <a:latin typeface="メイリオ"/>
                <a:ea typeface="メイリオ"/>
                <a:cs typeface="Arial Unicode MS"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00" b="0" i="0" u="none" strike="noStrike" kern="0" cap="none" spc="0" normalizeH="0" baseline="0" noProof="0" dirty="0">
                <a:ln>
                  <a:noFill/>
                </a:ln>
                <a:solidFill>
                  <a:srgbClr val="FFFFFF"/>
                </a:solidFill>
                <a:effectLst/>
                <a:uLnTx/>
                <a:uFillTx/>
                <a:latin typeface="メイリオ"/>
                <a:ea typeface="メイリオ"/>
                <a:cs typeface="Arial Unicode MS" pitchFamily="50" charset="-128"/>
              </a:endParaRPr>
            </a:p>
          </p:txBody>
        </p:sp>
        <p:sp>
          <p:nvSpPr>
            <p:cNvPr id="25" name="Rectangle 34"/>
            <p:cNvSpPr>
              <a:spLocks noChangeArrowheads="1"/>
            </p:cNvSpPr>
            <p:nvPr/>
          </p:nvSpPr>
          <p:spPr bwMode="auto">
            <a:xfrm>
              <a:off x="683568" y="2085533"/>
              <a:ext cx="4593319" cy="369332"/>
            </a:xfrm>
            <a:prstGeom prst="rect">
              <a:avLst/>
            </a:prstGeom>
            <a:noFill/>
            <a:ln w="9525" algn="ctr">
              <a:noFill/>
              <a:miter lim="800000"/>
              <a:headEnd/>
              <a:tailEnd/>
            </a:ln>
          </p:spPr>
          <p:txBody>
            <a:bodyPr wrap="squar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BC8B00"/>
                  </a:solidFill>
                  <a:effectLst/>
                  <a:uLnTx/>
                  <a:uFillTx/>
                </a:rPr>
                <a:t>　</a:t>
              </a:r>
              <a:r>
                <a:rPr kumimoji="0" lang="ja-JP" altLang="en-US" sz="1600" b="1" i="0" u="none" strike="noStrike" kern="0" cap="none" spc="0" normalizeH="0" baseline="0" noProof="0" dirty="0">
                  <a:ln>
                    <a:noFill/>
                  </a:ln>
                  <a:solidFill>
                    <a:srgbClr val="FFFFFF"/>
                  </a:solidFill>
                  <a:effectLst/>
                  <a:uLnTx/>
                  <a:uFillTx/>
                </a:rPr>
                <a:t>パスワード管理強化設定メニュー</a:t>
              </a:r>
              <a:endParaRPr kumimoji="0" lang="en-US" altLang="ja-JP" sz="1600" b="1" i="0" u="none" strike="noStrike" kern="0" cap="none" spc="0" normalizeH="0" baseline="0" noProof="0" dirty="0">
                <a:ln>
                  <a:noFill/>
                </a:ln>
                <a:solidFill>
                  <a:srgbClr val="FFFFFF"/>
                </a:solidFill>
                <a:effectLst/>
                <a:uLnTx/>
                <a:uFillTx/>
              </a:endParaRPr>
            </a:p>
          </p:txBody>
        </p:sp>
        <p:sp>
          <p:nvSpPr>
            <p:cNvPr id="26" name="Rectangle 35"/>
            <p:cNvSpPr>
              <a:spLocks noChangeArrowheads="1"/>
            </p:cNvSpPr>
            <p:nvPr/>
          </p:nvSpPr>
          <p:spPr bwMode="auto">
            <a:xfrm>
              <a:off x="1112449" y="2454865"/>
              <a:ext cx="4868614" cy="2650726"/>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FFFF"/>
                  </a:solidFill>
                  <a:effectLst/>
                  <a:uLnTx/>
                  <a:uFillTx/>
                </a:rPr>
                <a:t>・パスワード桁数</a:t>
              </a:r>
              <a:r>
                <a:rPr kumimoji="0" lang="en-US" altLang="ja-JP" sz="1400" b="1" i="0" u="none" strike="noStrike" kern="0" cap="none" spc="0" normalizeH="0" baseline="0" noProof="0" dirty="0">
                  <a:ln>
                    <a:noFill/>
                  </a:ln>
                  <a:solidFill>
                    <a:srgbClr val="FFFFFF"/>
                  </a:solidFill>
                  <a:effectLst/>
                  <a:uLnTx/>
                  <a:uFillTx/>
                </a:rPr>
                <a:t>		</a:t>
              </a:r>
              <a:r>
                <a:rPr kumimoji="0" lang="ja-JP" altLang="en-US" sz="1400" b="1" i="0" u="none" strike="noStrike" kern="0" cap="none" spc="0" normalizeH="0" baseline="0" noProof="0" dirty="0">
                  <a:ln>
                    <a:noFill/>
                  </a:ln>
                  <a:solidFill>
                    <a:srgbClr val="FFFFFF"/>
                  </a:solidFill>
                  <a:effectLst/>
                  <a:uLnTx/>
                  <a:uFillTx/>
                </a:rPr>
                <a:t>：　</a:t>
              </a:r>
              <a:r>
                <a:rPr kumimoji="0" lang="en-US" altLang="ja-JP" sz="1400" b="1" i="0" u="none" strike="noStrike" kern="0" cap="none" spc="0" normalizeH="0" baseline="0" noProof="0" dirty="0">
                  <a:ln>
                    <a:noFill/>
                  </a:ln>
                  <a:solidFill>
                    <a:srgbClr val="FFFFFF"/>
                  </a:solidFill>
                  <a:effectLst/>
                  <a:uLnTx/>
                  <a:uFillTx/>
                </a:rPr>
                <a:t>4</a:t>
              </a:r>
              <a:r>
                <a:rPr kumimoji="0" lang="ja-JP" altLang="en-US" sz="1400" b="1" i="0" u="none" strike="noStrike" kern="0" cap="none" spc="0" normalizeH="0" baseline="0" noProof="0" dirty="0">
                  <a:ln>
                    <a:noFill/>
                  </a:ln>
                  <a:solidFill>
                    <a:srgbClr val="FFFFFF"/>
                  </a:solidFill>
                  <a:effectLst/>
                  <a:uLnTx/>
                  <a:uFillTx/>
                </a:rPr>
                <a:t>桁～</a:t>
              </a:r>
              <a:r>
                <a:rPr kumimoji="0" lang="en-US" altLang="ja-JP" sz="1400" b="1" kern="0" dirty="0">
                  <a:solidFill>
                    <a:srgbClr val="FFFFFF"/>
                  </a:solidFill>
                </a:rPr>
                <a:t>2</a:t>
              </a:r>
              <a:r>
                <a:rPr kumimoji="0" lang="en-US" altLang="ja-JP" sz="1400" b="1" i="0" u="none" strike="noStrike" kern="0" cap="none" spc="0" normalizeH="0" baseline="0" noProof="0" dirty="0">
                  <a:ln>
                    <a:noFill/>
                  </a:ln>
                  <a:solidFill>
                    <a:srgbClr val="FFFFFF"/>
                  </a:solidFill>
                  <a:effectLst/>
                  <a:uLnTx/>
                  <a:uFillTx/>
                </a:rPr>
                <a:t>0</a:t>
              </a:r>
              <a:r>
                <a:rPr kumimoji="0" lang="ja-JP" altLang="en-US" sz="1400" b="1" i="0" u="none" strike="noStrike" kern="0" cap="none" spc="0" normalizeH="0" baseline="0" noProof="0" dirty="0">
                  <a:ln>
                    <a:noFill/>
                  </a:ln>
                  <a:solidFill>
                    <a:srgbClr val="FFFFFF"/>
                  </a:solidFill>
                  <a:effectLst/>
                  <a:uLnTx/>
                  <a:uFillTx/>
                </a:rPr>
                <a:t>桁</a:t>
              </a: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FFFF"/>
                  </a:solidFill>
                  <a:effectLst/>
                  <a:uLnTx/>
                  <a:uFillTx/>
                </a:rPr>
                <a:t>・パスワード誤入力許容回数	：　</a:t>
              </a:r>
              <a:r>
                <a:rPr kumimoji="0" lang="en-US" altLang="ja-JP" sz="1400" b="1" kern="0" dirty="0">
                  <a:solidFill>
                    <a:srgbClr val="FFFFFF"/>
                  </a:solidFill>
                </a:rPr>
                <a:t>0</a:t>
              </a:r>
              <a:r>
                <a:rPr kumimoji="0" lang="ja-JP" altLang="en-US" sz="1400" b="1" i="0" u="none" strike="noStrike" kern="0" cap="none" spc="0" normalizeH="0" baseline="0" noProof="0" dirty="0">
                  <a:ln>
                    <a:noFill/>
                  </a:ln>
                  <a:solidFill>
                    <a:srgbClr val="FFFFFF"/>
                  </a:solidFill>
                  <a:effectLst/>
                  <a:uLnTx/>
                  <a:uFillTx/>
                </a:rPr>
                <a:t>回～</a:t>
              </a:r>
              <a:r>
                <a:rPr kumimoji="0" lang="en-US" altLang="ja-JP" sz="1400" b="1" i="0" u="none" strike="noStrike" kern="0" cap="none" spc="0" normalizeH="0" baseline="0" noProof="0" dirty="0">
                  <a:ln>
                    <a:noFill/>
                  </a:ln>
                  <a:solidFill>
                    <a:srgbClr val="FFFFFF"/>
                  </a:solidFill>
                  <a:effectLst/>
                  <a:uLnTx/>
                  <a:uFillTx/>
                </a:rPr>
                <a:t>99</a:t>
              </a:r>
              <a:r>
                <a:rPr kumimoji="0" lang="ja-JP" altLang="en-US" sz="1400" b="1" i="0" u="none" strike="noStrike" kern="0" cap="none" spc="0" normalizeH="0" baseline="0" noProof="0" dirty="0">
                  <a:ln>
                    <a:noFill/>
                  </a:ln>
                  <a:solidFill>
                    <a:srgbClr val="FFFFFF"/>
                  </a:solidFill>
                  <a:effectLst/>
                  <a:uLnTx/>
                  <a:uFillTx/>
                </a:rPr>
                <a:t>回</a:t>
              </a:r>
              <a:endParaRPr kumimoji="0" lang="en-US" altLang="ja-JP" sz="1400" b="1" i="0" u="none" strike="noStrike" kern="0" cap="none" spc="0" normalizeH="0" baseline="0" noProof="0" dirty="0">
                <a:ln>
                  <a:noFill/>
                </a:ln>
                <a:solidFill>
                  <a:srgbClr val="FFFFFF"/>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FFFF"/>
                  </a:solidFill>
                  <a:effectLst/>
                  <a:uLnTx/>
                  <a:uFillTx/>
                </a:rPr>
                <a:t>・パスワード有効日数</a:t>
              </a:r>
              <a:r>
                <a:rPr kumimoji="0" lang="en-US" altLang="ja-JP" sz="1400" b="1" i="0" u="none" strike="noStrike" kern="0" cap="none" spc="0" normalizeH="0" baseline="0" noProof="0" dirty="0">
                  <a:ln>
                    <a:noFill/>
                  </a:ln>
                  <a:solidFill>
                    <a:srgbClr val="FFFFFF"/>
                  </a:solidFill>
                  <a:effectLst/>
                  <a:uLnTx/>
                  <a:uFillTx/>
                </a:rPr>
                <a:t>	</a:t>
              </a:r>
              <a:r>
                <a:rPr kumimoji="0" lang="ja-JP" altLang="en-US" sz="1400" b="1" i="0" u="none" strike="noStrike" kern="0" cap="none" spc="0" normalizeH="0" baseline="0" noProof="0" dirty="0">
                  <a:ln>
                    <a:noFill/>
                  </a:ln>
                  <a:solidFill>
                    <a:srgbClr val="FFFFFF"/>
                  </a:solidFill>
                  <a:effectLst/>
                  <a:uLnTx/>
                  <a:uFillTx/>
                </a:rPr>
                <a:t>	：　</a:t>
              </a:r>
              <a:r>
                <a:rPr kumimoji="0" lang="en-US" altLang="ja-JP" sz="1400" b="1" i="0" u="none" strike="noStrike" kern="0" cap="none" spc="0" normalizeH="0" baseline="0" noProof="0" dirty="0">
                  <a:ln>
                    <a:noFill/>
                  </a:ln>
                  <a:solidFill>
                    <a:srgbClr val="FFFFFF"/>
                  </a:solidFill>
                  <a:effectLst/>
                  <a:uLnTx/>
                  <a:uFillTx/>
                </a:rPr>
                <a:t>0</a:t>
              </a:r>
              <a:r>
                <a:rPr kumimoji="0" lang="ja-JP" altLang="en-US" sz="1400" b="1" i="0" u="none" strike="noStrike" kern="0" cap="none" spc="0" normalizeH="0" baseline="0" noProof="0" dirty="0">
                  <a:ln>
                    <a:noFill/>
                  </a:ln>
                  <a:solidFill>
                    <a:srgbClr val="FFFFFF"/>
                  </a:solidFill>
                  <a:effectLst/>
                  <a:uLnTx/>
                  <a:uFillTx/>
                </a:rPr>
                <a:t>日～</a:t>
              </a:r>
              <a:r>
                <a:rPr kumimoji="0" lang="en-US" altLang="ja-JP" sz="1400" b="1" i="0" u="none" strike="noStrike" kern="0" cap="none" spc="0" normalizeH="0" baseline="0" noProof="0" dirty="0">
                  <a:ln>
                    <a:noFill/>
                  </a:ln>
                  <a:solidFill>
                    <a:srgbClr val="FFFFFF"/>
                  </a:solidFill>
                  <a:effectLst/>
                  <a:uLnTx/>
                  <a:uFillTx/>
                </a:rPr>
                <a:t>999</a:t>
              </a:r>
              <a:r>
                <a:rPr kumimoji="0" lang="ja-JP" altLang="en-US" sz="1400" b="1" i="0" u="none" strike="noStrike" kern="0" cap="none" spc="0" normalizeH="0" baseline="0" noProof="0" dirty="0">
                  <a:ln>
                    <a:noFill/>
                  </a:ln>
                  <a:solidFill>
                    <a:srgbClr val="FFFFFF"/>
                  </a:solidFill>
                  <a:effectLst/>
                  <a:uLnTx/>
                  <a:uFillTx/>
                </a:rPr>
                <a:t>日</a:t>
              </a:r>
              <a:endParaRPr kumimoji="0" lang="en-US" altLang="ja-JP" sz="1400" b="1" i="0" u="none" strike="noStrike" kern="0" cap="none" spc="0" normalizeH="0" baseline="0" noProof="0" dirty="0">
                <a:ln>
                  <a:noFill/>
                </a:ln>
                <a:solidFill>
                  <a:srgbClr val="FFFFFF"/>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FFFF"/>
                  </a:solidFill>
                  <a:effectLst/>
                  <a:uLnTx/>
                  <a:uFillTx/>
                </a:rPr>
                <a:t>・有効期限切れ前通知日数</a:t>
              </a:r>
              <a:r>
                <a:rPr kumimoji="0" lang="en-US" altLang="ja-JP" sz="1400" b="1" i="0" u="none" strike="noStrike" kern="0" cap="none" spc="0" normalizeH="0" baseline="0" noProof="0" dirty="0">
                  <a:ln>
                    <a:noFill/>
                  </a:ln>
                  <a:solidFill>
                    <a:srgbClr val="FFFFFF"/>
                  </a:solidFill>
                  <a:effectLst/>
                  <a:uLnTx/>
                  <a:uFillTx/>
                </a:rPr>
                <a:t>	</a:t>
              </a:r>
              <a:r>
                <a:rPr kumimoji="0" lang="ja-JP" altLang="en-US" sz="1400" b="1" i="0" u="none" strike="noStrike" kern="0" cap="none" spc="0" normalizeH="0" baseline="0" noProof="0" dirty="0">
                  <a:ln>
                    <a:noFill/>
                  </a:ln>
                  <a:solidFill>
                    <a:srgbClr val="FFFFFF"/>
                  </a:solidFill>
                  <a:effectLst/>
                  <a:uLnTx/>
                  <a:uFillTx/>
                </a:rPr>
                <a:t>：　</a:t>
              </a:r>
              <a:r>
                <a:rPr kumimoji="0" lang="en-US" altLang="ja-JP" sz="1400" b="1" i="0" u="none" strike="noStrike" kern="0" cap="none" spc="0" normalizeH="0" baseline="0" noProof="0" dirty="0">
                  <a:ln>
                    <a:noFill/>
                  </a:ln>
                  <a:solidFill>
                    <a:srgbClr val="FFFFFF"/>
                  </a:solidFill>
                  <a:effectLst/>
                  <a:uLnTx/>
                  <a:uFillTx/>
                </a:rPr>
                <a:t>0</a:t>
              </a:r>
              <a:r>
                <a:rPr kumimoji="0" lang="ja-JP" altLang="en-US" sz="1400" b="1" i="0" u="none" strike="noStrike" kern="0" cap="none" spc="0" normalizeH="0" baseline="0" noProof="0" dirty="0">
                  <a:ln>
                    <a:noFill/>
                  </a:ln>
                  <a:solidFill>
                    <a:srgbClr val="FFFFFF"/>
                  </a:solidFill>
                  <a:effectLst/>
                  <a:uLnTx/>
                  <a:uFillTx/>
                </a:rPr>
                <a:t>日～</a:t>
              </a:r>
              <a:r>
                <a:rPr kumimoji="0" lang="en-US" altLang="ja-JP" sz="1400" b="1" i="0" u="none" strike="noStrike" kern="0" cap="none" spc="0" normalizeH="0" baseline="0" noProof="0" dirty="0">
                  <a:ln>
                    <a:noFill/>
                  </a:ln>
                  <a:solidFill>
                    <a:srgbClr val="FFFFFF"/>
                  </a:solidFill>
                  <a:effectLst/>
                  <a:uLnTx/>
                  <a:uFillTx/>
                </a:rPr>
                <a:t>99</a:t>
              </a:r>
              <a:r>
                <a:rPr kumimoji="0" lang="ja-JP" altLang="en-US" sz="1400" b="1" i="0" u="none" strike="noStrike" kern="0" cap="none" spc="0" normalizeH="0" baseline="0" noProof="0" dirty="0">
                  <a:ln>
                    <a:noFill/>
                  </a:ln>
                  <a:solidFill>
                    <a:srgbClr val="FFFFFF"/>
                  </a:solidFill>
                  <a:effectLst/>
                  <a:uLnTx/>
                  <a:uFillTx/>
                </a:rPr>
                <a:t>日</a:t>
              </a:r>
              <a:endParaRPr kumimoji="0" lang="en-US" altLang="ja-JP" sz="1400" b="1" i="0" u="none" strike="noStrike" kern="0" cap="none" spc="0" normalizeH="0" baseline="0" noProof="0" dirty="0">
                <a:ln>
                  <a:noFill/>
                </a:ln>
                <a:solidFill>
                  <a:srgbClr val="FFFFFF"/>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FFFF"/>
                  </a:solidFill>
                  <a:effectLst/>
                  <a:uLnTx/>
                  <a:uFillTx/>
                </a:rPr>
                <a:t>・初期パスワード有効日数	：　</a:t>
              </a:r>
              <a:r>
                <a:rPr kumimoji="0" lang="en-US" altLang="ja-JP" sz="1400" b="1" i="0" u="none" strike="noStrike" kern="0" cap="none" spc="0" normalizeH="0" baseline="0" noProof="0" dirty="0">
                  <a:ln>
                    <a:noFill/>
                  </a:ln>
                  <a:solidFill>
                    <a:srgbClr val="FFFFFF"/>
                  </a:solidFill>
                  <a:effectLst/>
                  <a:uLnTx/>
                  <a:uFillTx/>
                </a:rPr>
                <a:t>0</a:t>
              </a:r>
              <a:r>
                <a:rPr kumimoji="0" lang="ja-JP" altLang="en-US" sz="1400" b="1" i="0" u="none" strike="noStrike" kern="0" cap="none" spc="0" normalizeH="0" baseline="0" noProof="0" dirty="0">
                  <a:ln>
                    <a:noFill/>
                  </a:ln>
                  <a:solidFill>
                    <a:srgbClr val="FFFFFF"/>
                  </a:solidFill>
                  <a:effectLst/>
                  <a:uLnTx/>
                  <a:uFillTx/>
                </a:rPr>
                <a:t>日～</a:t>
              </a:r>
              <a:r>
                <a:rPr kumimoji="0" lang="en-US" altLang="ja-JP" sz="1400" b="1" i="0" u="none" strike="noStrike" kern="0" cap="none" spc="0" normalizeH="0" baseline="0" noProof="0" dirty="0">
                  <a:ln>
                    <a:noFill/>
                  </a:ln>
                  <a:solidFill>
                    <a:srgbClr val="FFFFFF"/>
                  </a:solidFill>
                  <a:effectLst/>
                  <a:uLnTx/>
                  <a:uFillTx/>
                </a:rPr>
                <a:t>99</a:t>
              </a:r>
              <a:r>
                <a:rPr kumimoji="0" lang="ja-JP" altLang="en-US" sz="1400" b="1" i="0" u="none" strike="noStrike" kern="0" cap="none" spc="0" normalizeH="0" baseline="0" noProof="0" dirty="0">
                  <a:ln>
                    <a:noFill/>
                  </a:ln>
                  <a:solidFill>
                    <a:srgbClr val="FFFFFF"/>
                  </a:solidFill>
                  <a:effectLst/>
                  <a:uLnTx/>
                  <a:uFillTx/>
                </a:rPr>
                <a:t>日</a:t>
              </a:r>
              <a:endParaRPr kumimoji="0" lang="en-US" altLang="ja-JP" sz="1400" b="1" i="0" u="none" strike="noStrike" kern="0" cap="none" spc="0" normalizeH="0" baseline="0" noProof="0" dirty="0">
                <a:ln>
                  <a:noFill/>
                </a:ln>
                <a:solidFill>
                  <a:srgbClr val="FFFFFF"/>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FFFF"/>
                  </a:solidFill>
                  <a:effectLst/>
                  <a:uLnTx/>
                  <a:uFillTx/>
                </a:rPr>
                <a:t>・パスワード履歴世代管理	：  </a:t>
              </a:r>
              <a:r>
                <a:rPr kumimoji="0" lang="en-US" altLang="ja-JP" sz="1400" b="1" i="0" u="none" strike="noStrike" kern="0" cap="none" spc="0" normalizeH="0" baseline="0" noProof="0" dirty="0">
                  <a:ln>
                    <a:noFill/>
                  </a:ln>
                  <a:solidFill>
                    <a:srgbClr val="FFFFFF"/>
                  </a:solidFill>
                  <a:effectLst/>
                  <a:uLnTx/>
                  <a:uFillTx/>
                </a:rPr>
                <a:t>1</a:t>
              </a:r>
              <a:r>
                <a:rPr kumimoji="0" lang="ja-JP" altLang="en-US" sz="1400" b="1" i="0" u="none" strike="noStrike" kern="0" cap="none" spc="0" normalizeH="0" baseline="0" noProof="0" dirty="0">
                  <a:ln>
                    <a:noFill/>
                  </a:ln>
                  <a:solidFill>
                    <a:srgbClr val="FFFFFF"/>
                  </a:solidFill>
                  <a:effectLst/>
                  <a:uLnTx/>
                  <a:uFillTx/>
                </a:rPr>
                <a:t>世代～</a:t>
              </a:r>
              <a:r>
                <a:rPr kumimoji="0" lang="en-US" altLang="ja-JP" sz="1400" b="1" i="0" u="none" strike="noStrike" kern="0" cap="none" spc="0" normalizeH="0" baseline="0" noProof="0" dirty="0">
                  <a:ln>
                    <a:noFill/>
                  </a:ln>
                  <a:solidFill>
                    <a:srgbClr val="FFFFFF"/>
                  </a:solidFill>
                  <a:effectLst/>
                  <a:uLnTx/>
                  <a:uFillTx/>
                </a:rPr>
                <a:t>9</a:t>
              </a:r>
              <a:r>
                <a:rPr kumimoji="0" lang="ja-JP" altLang="en-US" sz="1400" b="1" i="0" u="none" strike="noStrike" kern="0" cap="none" spc="0" normalizeH="0" baseline="0" noProof="0" dirty="0">
                  <a:ln>
                    <a:noFill/>
                  </a:ln>
                  <a:solidFill>
                    <a:srgbClr val="FFFFFF"/>
                  </a:solidFill>
                  <a:effectLst/>
                  <a:uLnTx/>
                  <a:uFillTx/>
                </a:rPr>
                <a:t>世代</a:t>
              </a:r>
              <a:endParaRPr kumimoji="0" lang="en-US" altLang="ja-JP" sz="1400" b="1" i="0" u="none" strike="noStrike" kern="0" cap="none" spc="0" normalizeH="0" baseline="0" noProof="0" dirty="0">
                <a:ln>
                  <a:noFill/>
                </a:ln>
                <a:solidFill>
                  <a:srgbClr val="FFFFFF"/>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FFFF"/>
                  </a:solidFill>
                  <a:effectLst/>
                  <a:uLnTx/>
                  <a:uFillTx/>
                </a:rPr>
                <a:t>・</a:t>
              </a:r>
              <a:r>
                <a:rPr kumimoji="0" lang="en-US" altLang="ja-JP" sz="1400" b="1" i="0" u="none" strike="noStrike" kern="0" cap="none" spc="0" normalizeH="0" baseline="0" noProof="0" dirty="0">
                  <a:ln>
                    <a:noFill/>
                  </a:ln>
                  <a:solidFill>
                    <a:srgbClr val="FFFFFF"/>
                  </a:solidFill>
                  <a:effectLst/>
                  <a:uLnTx/>
                  <a:uFillTx/>
                </a:rPr>
                <a:t>ID</a:t>
              </a:r>
              <a:r>
                <a:rPr kumimoji="0" lang="ja-JP" altLang="en-US" sz="1400" b="1" i="0" u="none" strike="noStrike" kern="0" cap="none" spc="0" normalizeH="0" baseline="0" noProof="0" dirty="0">
                  <a:ln>
                    <a:noFill/>
                  </a:ln>
                  <a:solidFill>
                    <a:srgbClr val="FFFFFF"/>
                  </a:solidFill>
                  <a:effectLst/>
                  <a:uLnTx/>
                  <a:uFillTx/>
                </a:rPr>
                <a:t>類似登録制限</a:t>
              </a:r>
              <a:r>
                <a:rPr kumimoji="0" lang="en-US" altLang="ja-JP" sz="1400" b="1" i="0" u="none" strike="noStrike" kern="0" cap="none" spc="0" normalizeH="0" baseline="0" noProof="0" dirty="0">
                  <a:ln>
                    <a:noFill/>
                  </a:ln>
                  <a:solidFill>
                    <a:srgbClr val="FFFFFF"/>
                  </a:solidFill>
                  <a:effectLst/>
                  <a:uLnTx/>
                  <a:uFillTx/>
                </a:rPr>
                <a:t>		</a:t>
              </a:r>
              <a:r>
                <a:rPr kumimoji="0" lang="ja-JP" altLang="en-US" sz="1400" b="1" i="0" u="none" strike="noStrike" kern="0" cap="none" spc="0" normalizeH="0" baseline="0" noProof="0" dirty="0">
                  <a:ln>
                    <a:noFill/>
                  </a:ln>
                  <a:solidFill>
                    <a:srgbClr val="FFFFFF"/>
                  </a:solidFill>
                  <a:effectLst/>
                  <a:uLnTx/>
                  <a:uFillTx/>
                </a:rPr>
                <a:t>：　する／しない</a:t>
              </a:r>
              <a:endParaRPr kumimoji="0" lang="en-US" altLang="ja-JP" sz="1400" b="1" kern="0" dirty="0">
                <a:solidFill>
                  <a:srgbClr val="FFFFFF"/>
                </a:solidFill>
              </a:endParaRPr>
            </a:p>
            <a:p>
              <a:pPr>
                <a:lnSpc>
                  <a:spcPct val="150000"/>
                </a:lnSpc>
                <a:defRPr/>
              </a:pPr>
              <a:r>
                <a:rPr kumimoji="0" lang="ja-JP" altLang="en-US" sz="1400" b="1" i="0" u="none" strike="noStrike" kern="0" cap="none" spc="0" normalizeH="0" baseline="0" noProof="0" dirty="0">
                  <a:ln>
                    <a:noFill/>
                  </a:ln>
                  <a:solidFill>
                    <a:srgbClr val="FFFFFF"/>
                  </a:solidFill>
                  <a:effectLst/>
                  <a:uLnTx/>
                  <a:uFillTx/>
                </a:rPr>
                <a:t>・大小文字・数字・記号混在</a:t>
              </a:r>
              <a:r>
                <a:rPr kumimoji="0" lang="en-US" altLang="ja-JP" sz="1400" b="1" i="0" u="none" strike="noStrike" kern="0" cap="none" spc="0" normalizeH="0" baseline="0" noProof="0" dirty="0">
                  <a:ln>
                    <a:noFill/>
                  </a:ln>
                  <a:solidFill>
                    <a:srgbClr val="FFFFFF"/>
                  </a:solidFill>
                  <a:effectLst/>
                  <a:uLnTx/>
                  <a:uFillTx/>
                </a:rPr>
                <a:t>	</a:t>
              </a:r>
              <a:r>
                <a:rPr kumimoji="0" lang="ja-JP" altLang="en-US" sz="1400" b="1" i="0" u="none" strike="noStrike" kern="0" cap="none" spc="0" normalizeH="0" baseline="0" noProof="0" dirty="0">
                  <a:ln>
                    <a:noFill/>
                  </a:ln>
                  <a:solidFill>
                    <a:srgbClr val="FFFFFF"/>
                  </a:solidFill>
                  <a:effectLst/>
                  <a:uLnTx/>
                  <a:uFillTx/>
                </a:rPr>
                <a:t>：</a:t>
              </a:r>
              <a:r>
                <a:rPr kumimoji="0" lang="ja-JP" altLang="en-US" sz="1400" b="1" kern="0" dirty="0">
                  <a:solidFill>
                    <a:srgbClr val="FFFFFF"/>
                  </a:solidFill>
                </a:rPr>
                <a:t>　する／しない</a:t>
              </a:r>
              <a:endParaRPr kumimoji="0" lang="en-US" altLang="ja-JP" sz="1400" b="1" i="0" u="none" strike="noStrike" kern="0" cap="none" spc="0" normalizeH="0" baseline="0" noProof="0" dirty="0">
                <a:ln>
                  <a:noFill/>
                </a:ln>
                <a:solidFill>
                  <a:srgbClr val="FFFFFF"/>
                </a:solidFill>
                <a:effectLst/>
                <a:uLnTx/>
                <a:uFillTx/>
              </a:endParaRPr>
            </a:p>
          </p:txBody>
        </p:sp>
        <p:sp>
          <p:nvSpPr>
            <p:cNvPr id="27" name="Freeform 447"/>
            <p:cNvSpPr>
              <a:spLocks noEditPoints="1"/>
            </p:cNvSpPr>
            <p:nvPr/>
          </p:nvSpPr>
          <p:spPr bwMode="auto">
            <a:xfrm>
              <a:off x="6803820" y="3467872"/>
              <a:ext cx="936104" cy="1191568"/>
            </a:xfrm>
            <a:custGeom>
              <a:avLst/>
              <a:gdLst>
                <a:gd name="T0" fmla="*/ 537 w 697"/>
                <a:gd name="T1" fmla="*/ 649 h 890"/>
                <a:gd name="T2" fmla="*/ 461 w 697"/>
                <a:gd name="T3" fmla="*/ 691 h 890"/>
                <a:gd name="T4" fmla="*/ 336 w 697"/>
                <a:gd name="T5" fmla="*/ 172 h 890"/>
                <a:gd name="T6" fmla="*/ 342 w 697"/>
                <a:gd name="T7" fmla="*/ 157 h 890"/>
                <a:gd name="T8" fmla="*/ 356 w 697"/>
                <a:gd name="T9" fmla="*/ 151 h 890"/>
                <a:gd name="T10" fmla="*/ 368 w 697"/>
                <a:gd name="T11" fmla="*/ 154 h 890"/>
                <a:gd name="T12" fmla="*/ 377 w 697"/>
                <a:gd name="T13" fmla="*/ 168 h 890"/>
                <a:gd name="T14" fmla="*/ 375 w 697"/>
                <a:gd name="T15" fmla="*/ 180 h 890"/>
                <a:gd name="T16" fmla="*/ 365 w 697"/>
                <a:gd name="T17" fmla="*/ 190 h 890"/>
                <a:gd name="T18" fmla="*/ 353 w 697"/>
                <a:gd name="T19" fmla="*/ 192 h 890"/>
                <a:gd name="T20" fmla="*/ 339 w 697"/>
                <a:gd name="T21" fmla="*/ 183 h 890"/>
                <a:gd name="T22" fmla="*/ 336 w 697"/>
                <a:gd name="T23" fmla="*/ 172 h 890"/>
                <a:gd name="T24" fmla="*/ 473 w 697"/>
                <a:gd name="T25" fmla="*/ 164 h 890"/>
                <a:gd name="T26" fmla="*/ 483 w 697"/>
                <a:gd name="T27" fmla="*/ 153 h 890"/>
                <a:gd name="T28" fmla="*/ 495 w 697"/>
                <a:gd name="T29" fmla="*/ 152 h 890"/>
                <a:gd name="T30" fmla="*/ 509 w 697"/>
                <a:gd name="T31" fmla="*/ 160 h 890"/>
                <a:gd name="T32" fmla="*/ 512 w 697"/>
                <a:gd name="T33" fmla="*/ 172 h 890"/>
                <a:gd name="T34" fmla="*/ 506 w 697"/>
                <a:gd name="T35" fmla="*/ 187 h 890"/>
                <a:gd name="T36" fmla="*/ 492 w 697"/>
                <a:gd name="T37" fmla="*/ 193 h 890"/>
                <a:gd name="T38" fmla="*/ 480 w 697"/>
                <a:gd name="T39" fmla="*/ 189 h 890"/>
                <a:gd name="T40" fmla="*/ 471 w 697"/>
                <a:gd name="T41" fmla="*/ 176 h 890"/>
                <a:gd name="T42" fmla="*/ 161 w 697"/>
                <a:gd name="T43" fmla="*/ 544 h 890"/>
                <a:gd name="T44" fmla="*/ 512 w 697"/>
                <a:gd name="T45" fmla="*/ 504 h 890"/>
                <a:gd name="T46" fmla="*/ 512 w 697"/>
                <a:gd name="T47" fmla="*/ 504 h 890"/>
                <a:gd name="T48" fmla="*/ 617 w 697"/>
                <a:gd name="T49" fmla="*/ 62 h 890"/>
                <a:gd name="T50" fmla="*/ 438 w 697"/>
                <a:gd name="T51" fmla="*/ 183 h 890"/>
                <a:gd name="T52" fmla="*/ 461 w 697"/>
                <a:gd name="T53" fmla="*/ 217 h 890"/>
                <a:gd name="T54" fmla="*/ 492 w 697"/>
                <a:gd name="T55" fmla="*/ 226 h 890"/>
                <a:gd name="T56" fmla="*/ 530 w 697"/>
                <a:gd name="T57" fmla="*/ 211 h 890"/>
                <a:gd name="T58" fmla="*/ 546 w 697"/>
                <a:gd name="T59" fmla="*/ 172 h 890"/>
                <a:gd name="T60" fmla="*/ 536 w 697"/>
                <a:gd name="T61" fmla="*/ 141 h 890"/>
                <a:gd name="T62" fmla="*/ 503 w 697"/>
                <a:gd name="T63" fmla="*/ 118 h 890"/>
                <a:gd name="T64" fmla="*/ 470 w 697"/>
                <a:gd name="T65" fmla="*/ 121 h 890"/>
                <a:gd name="T66" fmla="*/ 441 w 697"/>
                <a:gd name="T67" fmla="*/ 151 h 890"/>
                <a:gd name="T68" fmla="*/ 302 w 697"/>
                <a:gd name="T69" fmla="*/ 172 h 890"/>
                <a:gd name="T70" fmla="*/ 312 w 697"/>
                <a:gd name="T71" fmla="*/ 202 h 890"/>
                <a:gd name="T72" fmla="*/ 345 w 697"/>
                <a:gd name="T73" fmla="*/ 225 h 890"/>
                <a:gd name="T74" fmla="*/ 378 w 697"/>
                <a:gd name="T75" fmla="*/ 223 h 890"/>
                <a:gd name="T76" fmla="*/ 407 w 697"/>
                <a:gd name="T77" fmla="*/ 193 h 890"/>
                <a:gd name="T78" fmla="*/ 410 w 697"/>
                <a:gd name="T79" fmla="*/ 160 h 890"/>
                <a:gd name="T80" fmla="*/ 387 w 697"/>
                <a:gd name="T81" fmla="*/ 127 h 890"/>
                <a:gd name="T82" fmla="*/ 356 w 697"/>
                <a:gd name="T83" fmla="*/ 117 h 890"/>
                <a:gd name="T84" fmla="*/ 318 w 697"/>
                <a:gd name="T85" fmla="*/ 133 h 890"/>
                <a:gd name="T86" fmla="*/ 302 w 697"/>
                <a:gd name="T87" fmla="*/ 172 h 890"/>
                <a:gd name="T88" fmla="*/ 127 w 697"/>
                <a:gd name="T89" fmla="*/ 747 h 890"/>
                <a:gd name="T90" fmla="*/ 127 w 697"/>
                <a:gd name="T91" fmla="*/ 447 h 890"/>
                <a:gd name="T92" fmla="*/ 572 w 697"/>
                <a:gd name="T93" fmla="*/ 276 h 890"/>
                <a:gd name="T94" fmla="*/ 572 w 697"/>
                <a:gd name="T95" fmla="*/ 276 h 890"/>
                <a:gd name="T96" fmla="*/ 537 w 697"/>
                <a:gd name="T97" fmla="*/ 309 h 890"/>
                <a:gd name="T98" fmla="*/ 461 w 697"/>
                <a:gd name="T99" fmla="*/ 349 h 890"/>
                <a:gd name="T100" fmla="*/ 17 w 697"/>
                <a:gd name="T101" fmla="*/ 0 h 890"/>
                <a:gd name="T102" fmla="*/ 1 w 697"/>
                <a:gd name="T103" fmla="*/ 9 h 890"/>
                <a:gd name="T104" fmla="*/ 1 w 697"/>
                <a:gd name="T105" fmla="*/ 880 h 890"/>
                <a:gd name="T106" fmla="*/ 680 w 697"/>
                <a:gd name="T107" fmla="*/ 890 h 890"/>
                <a:gd name="T108" fmla="*/ 696 w 697"/>
                <a:gd name="T109" fmla="*/ 880 h 890"/>
                <a:gd name="T110" fmla="*/ 696 w 697"/>
                <a:gd name="T111" fmla="*/ 9 h 890"/>
                <a:gd name="T112" fmla="*/ 680 w 697"/>
                <a:gd name="T113" fmla="*/ 0 h 890"/>
                <a:gd name="T114" fmla="*/ 663 w 697"/>
                <a:gd name="T115" fmla="*/ 33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7" h="890">
                  <a:moveTo>
                    <a:pt x="537" y="714"/>
                  </a:moveTo>
                  <a:lnTo>
                    <a:pt x="161" y="714"/>
                  </a:lnTo>
                  <a:lnTo>
                    <a:pt x="161" y="649"/>
                  </a:lnTo>
                  <a:lnTo>
                    <a:pt x="537" y="649"/>
                  </a:lnTo>
                  <a:lnTo>
                    <a:pt x="537" y="714"/>
                  </a:lnTo>
                  <a:close/>
                  <a:moveTo>
                    <a:pt x="512" y="673"/>
                  </a:moveTo>
                  <a:lnTo>
                    <a:pt x="461" y="673"/>
                  </a:lnTo>
                  <a:lnTo>
                    <a:pt x="461" y="691"/>
                  </a:lnTo>
                  <a:lnTo>
                    <a:pt x="512" y="691"/>
                  </a:lnTo>
                  <a:lnTo>
                    <a:pt x="512" y="673"/>
                  </a:lnTo>
                  <a:close/>
                  <a:moveTo>
                    <a:pt x="336" y="172"/>
                  </a:moveTo>
                  <a:lnTo>
                    <a:pt x="336" y="172"/>
                  </a:lnTo>
                  <a:lnTo>
                    <a:pt x="336" y="168"/>
                  </a:lnTo>
                  <a:lnTo>
                    <a:pt x="337" y="164"/>
                  </a:lnTo>
                  <a:lnTo>
                    <a:pt x="339" y="160"/>
                  </a:lnTo>
                  <a:lnTo>
                    <a:pt x="342" y="157"/>
                  </a:lnTo>
                  <a:lnTo>
                    <a:pt x="345" y="154"/>
                  </a:lnTo>
                  <a:lnTo>
                    <a:pt x="349" y="153"/>
                  </a:lnTo>
                  <a:lnTo>
                    <a:pt x="353" y="152"/>
                  </a:lnTo>
                  <a:lnTo>
                    <a:pt x="356" y="151"/>
                  </a:lnTo>
                  <a:lnTo>
                    <a:pt x="356" y="151"/>
                  </a:lnTo>
                  <a:lnTo>
                    <a:pt x="361" y="152"/>
                  </a:lnTo>
                  <a:lnTo>
                    <a:pt x="365" y="153"/>
                  </a:lnTo>
                  <a:lnTo>
                    <a:pt x="368" y="154"/>
                  </a:lnTo>
                  <a:lnTo>
                    <a:pt x="372" y="157"/>
                  </a:lnTo>
                  <a:lnTo>
                    <a:pt x="374" y="160"/>
                  </a:lnTo>
                  <a:lnTo>
                    <a:pt x="375" y="164"/>
                  </a:lnTo>
                  <a:lnTo>
                    <a:pt x="377" y="168"/>
                  </a:lnTo>
                  <a:lnTo>
                    <a:pt x="378" y="172"/>
                  </a:lnTo>
                  <a:lnTo>
                    <a:pt x="378" y="172"/>
                  </a:lnTo>
                  <a:lnTo>
                    <a:pt x="377" y="176"/>
                  </a:lnTo>
                  <a:lnTo>
                    <a:pt x="375" y="180"/>
                  </a:lnTo>
                  <a:lnTo>
                    <a:pt x="374" y="183"/>
                  </a:lnTo>
                  <a:lnTo>
                    <a:pt x="372" y="187"/>
                  </a:lnTo>
                  <a:lnTo>
                    <a:pt x="368" y="189"/>
                  </a:lnTo>
                  <a:lnTo>
                    <a:pt x="365" y="190"/>
                  </a:lnTo>
                  <a:lnTo>
                    <a:pt x="361" y="192"/>
                  </a:lnTo>
                  <a:lnTo>
                    <a:pt x="356" y="193"/>
                  </a:lnTo>
                  <a:lnTo>
                    <a:pt x="356" y="193"/>
                  </a:lnTo>
                  <a:lnTo>
                    <a:pt x="353" y="192"/>
                  </a:lnTo>
                  <a:lnTo>
                    <a:pt x="349" y="190"/>
                  </a:lnTo>
                  <a:lnTo>
                    <a:pt x="345" y="189"/>
                  </a:lnTo>
                  <a:lnTo>
                    <a:pt x="342" y="187"/>
                  </a:lnTo>
                  <a:lnTo>
                    <a:pt x="339" y="183"/>
                  </a:lnTo>
                  <a:lnTo>
                    <a:pt x="337" y="180"/>
                  </a:lnTo>
                  <a:lnTo>
                    <a:pt x="336" y="176"/>
                  </a:lnTo>
                  <a:lnTo>
                    <a:pt x="336" y="172"/>
                  </a:lnTo>
                  <a:lnTo>
                    <a:pt x="336" y="172"/>
                  </a:lnTo>
                  <a:close/>
                  <a:moveTo>
                    <a:pt x="470" y="172"/>
                  </a:moveTo>
                  <a:lnTo>
                    <a:pt x="470" y="172"/>
                  </a:lnTo>
                  <a:lnTo>
                    <a:pt x="471" y="168"/>
                  </a:lnTo>
                  <a:lnTo>
                    <a:pt x="473" y="164"/>
                  </a:lnTo>
                  <a:lnTo>
                    <a:pt x="474" y="160"/>
                  </a:lnTo>
                  <a:lnTo>
                    <a:pt x="476" y="157"/>
                  </a:lnTo>
                  <a:lnTo>
                    <a:pt x="480" y="154"/>
                  </a:lnTo>
                  <a:lnTo>
                    <a:pt x="483" y="153"/>
                  </a:lnTo>
                  <a:lnTo>
                    <a:pt x="487" y="152"/>
                  </a:lnTo>
                  <a:lnTo>
                    <a:pt x="492" y="151"/>
                  </a:lnTo>
                  <a:lnTo>
                    <a:pt x="492" y="151"/>
                  </a:lnTo>
                  <a:lnTo>
                    <a:pt x="495" y="152"/>
                  </a:lnTo>
                  <a:lnTo>
                    <a:pt x="499" y="153"/>
                  </a:lnTo>
                  <a:lnTo>
                    <a:pt x="503" y="154"/>
                  </a:lnTo>
                  <a:lnTo>
                    <a:pt x="506" y="157"/>
                  </a:lnTo>
                  <a:lnTo>
                    <a:pt x="509" y="160"/>
                  </a:lnTo>
                  <a:lnTo>
                    <a:pt x="511" y="164"/>
                  </a:lnTo>
                  <a:lnTo>
                    <a:pt x="512" y="168"/>
                  </a:lnTo>
                  <a:lnTo>
                    <a:pt x="512" y="172"/>
                  </a:lnTo>
                  <a:lnTo>
                    <a:pt x="512" y="172"/>
                  </a:lnTo>
                  <a:lnTo>
                    <a:pt x="512" y="176"/>
                  </a:lnTo>
                  <a:lnTo>
                    <a:pt x="511" y="180"/>
                  </a:lnTo>
                  <a:lnTo>
                    <a:pt x="509" y="183"/>
                  </a:lnTo>
                  <a:lnTo>
                    <a:pt x="506" y="187"/>
                  </a:lnTo>
                  <a:lnTo>
                    <a:pt x="503" y="189"/>
                  </a:lnTo>
                  <a:lnTo>
                    <a:pt x="499" y="190"/>
                  </a:lnTo>
                  <a:lnTo>
                    <a:pt x="495" y="192"/>
                  </a:lnTo>
                  <a:lnTo>
                    <a:pt x="492" y="193"/>
                  </a:lnTo>
                  <a:lnTo>
                    <a:pt x="492" y="193"/>
                  </a:lnTo>
                  <a:lnTo>
                    <a:pt x="487" y="192"/>
                  </a:lnTo>
                  <a:lnTo>
                    <a:pt x="483" y="190"/>
                  </a:lnTo>
                  <a:lnTo>
                    <a:pt x="480" y="189"/>
                  </a:lnTo>
                  <a:lnTo>
                    <a:pt x="476" y="187"/>
                  </a:lnTo>
                  <a:lnTo>
                    <a:pt x="474" y="183"/>
                  </a:lnTo>
                  <a:lnTo>
                    <a:pt x="473" y="180"/>
                  </a:lnTo>
                  <a:lnTo>
                    <a:pt x="471" y="176"/>
                  </a:lnTo>
                  <a:lnTo>
                    <a:pt x="470" y="172"/>
                  </a:lnTo>
                  <a:lnTo>
                    <a:pt x="470" y="172"/>
                  </a:lnTo>
                  <a:close/>
                  <a:moveTo>
                    <a:pt x="537" y="544"/>
                  </a:moveTo>
                  <a:lnTo>
                    <a:pt x="161" y="544"/>
                  </a:lnTo>
                  <a:lnTo>
                    <a:pt x="161" y="481"/>
                  </a:lnTo>
                  <a:lnTo>
                    <a:pt x="537" y="481"/>
                  </a:lnTo>
                  <a:lnTo>
                    <a:pt x="537" y="544"/>
                  </a:lnTo>
                  <a:close/>
                  <a:moveTo>
                    <a:pt x="512" y="504"/>
                  </a:moveTo>
                  <a:lnTo>
                    <a:pt x="461" y="504"/>
                  </a:lnTo>
                  <a:lnTo>
                    <a:pt x="461" y="522"/>
                  </a:lnTo>
                  <a:lnTo>
                    <a:pt x="512" y="522"/>
                  </a:lnTo>
                  <a:lnTo>
                    <a:pt x="512" y="504"/>
                  </a:lnTo>
                  <a:close/>
                  <a:moveTo>
                    <a:pt x="617" y="819"/>
                  </a:moveTo>
                  <a:lnTo>
                    <a:pt x="77" y="819"/>
                  </a:lnTo>
                  <a:lnTo>
                    <a:pt x="77" y="62"/>
                  </a:lnTo>
                  <a:lnTo>
                    <a:pt x="617" y="62"/>
                  </a:lnTo>
                  <a:lnTo>
                    <a:pt x="617" y="819"/>
                  </a:lnTo>
                  <a:close/>
                  <a:moveTo>
                    <a:pt x="437" y="172"/>
                  </a:moveTo>
                  <a:lnTo>
                    <a:pt x="437" y="172"/>
                  </a:lnTo>
                  <a:lnTo>
                    <a:pt x="438" y="183"/>
                  </a:lnTo>
                  <a:lnTo>
                    <a:pt x="441" y="193"/>
                  </a:lnTo>
                  <a:lnTo>
                    <a:pt x="446" y="202"/>
                  </a:lnTo>
                  <a:lnTo>
                    <a:pt x="453" y="211"/>
                  </a:lnTo>
                  <a:lnTo>
                    <a:pt x="461" y="217"/>
                  </a:lnTo>
                  <a:lnTo>
                    <a:pt x="470" y="223"/>
                  </a:lnTo>
                  <a:lnTo>
                    <a:pt x="481" y="225"/>
                  </a:lnTo>
                  <a:lnTo>
                    <a:pt x="492" y="226"/>
                  </a:lnTo>
                  <a:lnTo>
                    <a:pt x="492" y="226"/>
                  </a:lnTo>
                  <a:lnTo>
                    <a:pt x="503" y="225"/>
                  </a:lnTo>
                  <a:lnTo>
                    <a:pt x="512" y="223"/>
                  </a:lnTo>
                  <a:lnTo>
                    <a:pt x="522" y="217"/>
                  </a:lnTo>
                  <a:lnTo>
                    <a:pt x="530" y="211"/>
                  </a:lnTo>
                  <a:lnTo>
                    <a:pt x="536" y="202"/>
                  </a:lnTo>
                  <a:lnTo>
                    <a:pt x="542" y="193"/>
                  </a:lnTo>
                  <a:lnTo>
                    <a:pt x="545" y="183"/>
                  </a:lnTo>
                  <a:lnTo>
                    <a:pt x="546" y="172"/>
                  </a:lnTo>
                  <a:lnTo>
                    <a:pt x="546" y="172"/>
                  </a:lnTo>
                  <a:lnTo>
                    <a:pt x="545" y="160"/>
                  </a:lnTo>
                  <a:lnTo>
                    <a:pt x="542" y="151"/>
                  </a:lnTo>
                  <a:lnTo>
                    <a:pt x="536" y="141"/>
                  </a:lnTo>
                  <a:lnTo>
                    <a:pt x="530" y="133"/>
                  </a:lnTo>
                  <a:lnTo>
                    <a:pt x="522" y="127"/>
                  </a:lnTo>
                  <a:lnTo>
                    <a:pt x="512" y="121"/>
                  </a:lnTo>
                  <a:lnTo>
                    <a:pt x="503" y="118"/>
                  </a:lnTo>
                  <a:lnTo>
                    <a:pt x="492" y="117"/>
                  </a:lnTo>
                  <a:lnTo>
                    <a:pt x="492" y="117"/>
                  </a:lnTo>
                  <a:lnTo>
                    <a:pt x="481" y="118"/>
                  </a:lnTo>
                  <a:lnTo>
                    <a:pt x="470" y="121"/>
                  </a:lnTo>
                  <a:lnTo>
                    <a:pt x="461" y="127"/>
                  </a:lnTo>
                  <a:lnTo>
                    <a:pt x="453" y="133"/>
                  </a:lnTo>
                  <a:lnTo>
                    <a:pt x="446" y="141"/>
                  </a:lnTo>
                  <a:lnTo>
                    <a:pt x="441" y="151"/>
                  </a:lnTo>
                  <a:lnTo>
                    <a:pt x="438" y="160"/>
                  </a:lnTo>
                  <a:lnTo>
                    <a:pt x="437" y="172"/>
                  </a:lnTo>
                  <a:lnTo>
                    <a:pt x="437" y="172"/>
                  </a:lnTo>
                  <a:close/>
                  <a:moveTo>
                    <a:pt x="302" y="172"/>
                  </a:moveTo>
                  <a:lnTo>
                    <a:pt x="302" y="172"/>
                  </a:lnTo>
                  <a:lnTo>
                    <a:pt x="303" y="183"/>
                  </a:lnTo>
                  <a:lnTo>
                    <a:pt x="306" y="193"/>
                  </a:lnTo>
                  <a:lnTo>
                    <a:pt x="312" y="202"/>
                  </a:lnTo>
                  <a:lnTo>
                    <a:pt x="318" y="211"/>
                  </a:lnTo>
                  <a:lnTo>
                    <a:pt x="326" y="217"/>
                  </a:lnTo>
                  <a:lnTo>
                    <a:pt x="336" y="223"/>
                  </a:lnTo>
                  <a:lnTo>
                    <a:pt x="345" y="225"/>
                  </a:lnTo>
                  <a:lnTo>
                    <a:pt x="356" y="226"/>
                  </a:lnTo>
                  <a:lnTo>
                    <a:pt x="356" y="226"/>
                  </a:lnTo>
                  <a:lnTo>
                    <a:pt x="368" y="225"/>
                  </a:lnTo>
                  <a:lnTo>
                    <a:pt x="378" y="223"/>
                  </a:lnTo>
                  <a:lnTo>
                    <a:pt x="387" y="217"/>
                  </a:lnTo>
                  <a:lnTo>
                    <a:pt x="396" y="211"/>
                  </a:lnTo>
                  <a:lnTo>
                    <a:pt x="402" y="202"/>
                  </a:lnTo>
                  <a:lnTo>
                    <a:pt x="407" y="193"/>
                  </a:lnTo>
                  <a:lnTo>
                    <a:pt x="410" y="183"/>
                  </a:lnTo>
                  <a:lnTo>
                    <a:pt x="411" y="172"/>
                  </a:lnTo>
                  <a:lnTo>
                    <a:pt x="411" y="172"/>
                  </a:lnTo>
                  <a:lnTo>
                    <a:pt x="410" y="160"/>
                  </a:lnTo>
                  <a:lnTo>
                    <a:pt x="407" y="151"/>
                  </a:lnTo>
                  <a:lnTo>
                    <a:pt x="402" y="141"/>
                  </a:lnTo>
                  <a:lnTo>
                    <a:pt x="396" y="133"/>
                  </a:lnTo>
                  <a:lnTo>
                    <a:pt x="387" y="127"/>
                  </a:lnTo>
                  <a:lnTo>
                    <a:pt x="378" y="121"/>
                  </a:lnTo>
                  <a:lnTo>
                    <a:pt x="368" y="118"/>
                  </a:lnTo>
                  <a:lnTo>
                    <a:pt x="356" y="117"/>
                  </a:lnTo>
                  <a:lnTo>
                    <a:pt x="356" y="117"/>
                  </a:lnTo>
                  <a:lnTo>
                    <a:pt x="345" y="118"/>
                  </a:lnTo>
                  <a:lnTo>
                    <a:pt x="336" y="121"/>
                  </a:lnTo>
                  <a:lnTo>
                    <a:pt x="326" y="127"/>
                  </a:lnTo>
                  <a:lnTo>
                    <a:pt x="318" y="133"/>
                  </a:lnTo>
                  <a:lnTo>
                    <a:pt x="312" y="141"/>
                  </a:lnTo>
                  <a:lnTo>
                    <a:pt x="306" y="151"/>
                  </a:lnTo>
                  <a:lnTo>
                    <a:pt x="303" y="160"/>
                  </a:lnTo>
                  <a:lnTo>
                    <a:pt x="302" y="172"/>
                  </a:lnTo>
                  <a:lnTo>
                    <a:pt x="302" y="172"/>
                  </a:lnTo>
                  <a:close/>
                  <a:moveTo>
                    <a:pt x="572" y="615"/>
                  </a:moveTo>
                  <a:lnTo>
                    <a:pt x="127" y="615"/>
                  </a:lnTo>
                  <a:lnTo>
                    <a:pt x="127" y="747"/>
                  </a:lnTo>
                  <a:lnTo>
                    <a:pt x="572" y="747"/>
                  </a:lnTo>
                  <a:lnTo>
                    <a:pt x="572" y="615"/>
                  </a:lnTo>
                  <a:close/>
                  <a:moveTo>
                    <a:pt x="572" y="447"/>
                  </a:moveTo>
                  <a:lnTo>
                    <a:pt x="127" y="447"/>
                  </a:lnTo>
                  <a:lnTo>
                    <a:pt x="127" y="579"/>
                  </a:lnTo>
                  <a:lnTo>
                    <a:pt x="572" y="579"/>
                  </a:lnTo>
                  <a:lnTo>
                    <a:pt x="572" y="447"/>
                  </a:lnTo>
                  <a:close/>
                  <a:moveTo>
                    <a:pt x="572" y="276"/>
                  </a:moveTo>
                  <a:lnTo>
                    <a:pt x="127" y="276"/>
                  </a:lnTo>
                  <a:lnTo>
                    <a:pt x="127" y="408"/>
                  </a:lnTo>
                  <a:lnTo>
                    <a:pt x="572" y="408"/>
                  </a:lnTo>
                  <a:lnTo>
                    <a:pt x="572" y="276"/>
                  </a:lnTo>
                  <a:close/>
                  <a:moveTo>
                    <a:pt x="537" y="374"/>
                  </a:moveTo>
                  <a:lnTo>
                    <a:pt x="161" y="374"/>
                  </a:lnTo>
                  <a:lnTo>
                    <a:pt x="161" y="309"/>
                  </a:lnTo>
                  <a:lnTo>
                    <a:pt x="537" y="309"/>
                  </a:lnTo>
                  <a:lnTo>
                    <a:pt x="537" y="374"/>
                  </a:lnTo>
                  <a:close/>
                  <a:moveTo>
                    <a:pt x="512" y="331"/>
                  </a:moveTo>
                  <a:lnTo>
                    <a:pt x="461" y="331"/>
                  </a:lnTo>
                  <a:lnTo>
                    <a:pt x="461" y="349"/>
                  </a:lnTo>
                  <a:lnTo>
                    <a:pt x="512" y="349"/>
                  </a:lnTo>
                  <a:lnTo>
                    <a:pt x="512" y="331"/>
                  </a:lnTo>
                  <a:close/>
                  <a:moveTo>
                    <a:pt x="680" y="0"/>
                  </a:moveTo>
                  <a:lnTo>
                    <a:pt x="17" y="0"/>
                  </a:lnTo>
                  <a:lnTo>
                    <a:pt x="17" y="0"/>
                  </a:lnTo>
                  <a:lnTo>
                    <a:pt x="11" y="1"/>
                  </a:lnTo>
                  <a:lnTo>
                    <a:pt x="5" y="4"/>
                  </a:lnTo>
                  <a:lnTo>
                    <a:pt x="1" y="9"/>
                  </a:lnTo>
                  <a:lnTo>
                    <a:pt x="0" y="16"/>
                  </a:lnTo>
                  <a:lnTo>
                    <a:pt x="0" y="873"/>
                  </a:lnTo>
                  <a:lnTo>
                    <a:pt x="0" y="873"/>
                  </a:lnTo>
                  <a:lnTo>
                    <a:pt x="1" y="880"/>
                  </a:lnTo>
                  <a:lnTo>
                    <a:pt x="5" y="885"/>
                  </a:lnTo>
                  <a:lnTo>
                    <a:pt x="11" y="889"/>
                  </a:lnTo>
                  <a:lnTo>
                    <a:pt x="17" y="890"/>
                  </a:lnTo>
                  <a:lnTo>
                    <a:pt x="680" y="890"/>
                  </a:lnTo>
                  <a:lnTo>
                    <a:pt x="680" y="890"/>
                  </a:lnTo>
                  <a:lnTo>
                    <a:pt x="686" y="889"/>
                  </a:lnTo>
                  <a:lnTo>
                    <a:pt x="692" y="885"/>
                  </a:lnTo>
                  <a:lnTo>
                    <a:pt x="696" y="880"/>
                  </a:lnTo>
                  <a:lnTo>
                    <a:pt x="697" y="873"/>
                  </a:lnTo>
                  <a:lnTo>
                    <a:pt x="697" y="16"/>
                  </a:lnTo>
                  <a:lnTo>
                    <a:pt x="697" y="16"/>
                  </a:lnTo>
                  <a:lnTo>
                    <a:pt x="696" y="9"/>
                  </a:lnTo>
                  <a:lnTo>
                    <a:pt x="692" y="4"/>
                  </a:lnTo>
                  <a:lnTo>
                    <a:pt x="686" y="1"/>
                  </a:lnTo>
                  <a:lnTo>
                    <a:pt x="680" y="0"/>
                  </a:lnTo>
                  <a:lnTo>
                    <a:pt x="680" y="0"/>
                  </a:lnTo>
                  <a:close/>
                  <a:moveTo>
                    <a:pt x="663" y="856"/>
                  </a:moveTo>
                  <a:lnTo>
                    <a:pt x="33" y="856"/>
                  </a:lnTo>
                  <a:lnTo>
                    <a:pt x="33" y="33"/>
                  </a:lnTo>
                  <a:lnTo>
                    <a:pt x="663" y="33"/>
                  </a:lnTo>
                  <a:lnTo>
                    <a:pt x="663" y="856"/>
                  </a:lnTo>
                  <a:close/>
                </a:path>
              </a:pathLst>
            </a:custGeom>
            <a:solidFill>
              <a:srgbClr val="00A3EC"/>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8" name="Freeform 438"/>
            <p:cNvSpPr>
              <a:spLocks noEditPoints="1"/>
            </p:cNvSpPr>
            <p:nvPr/>
          </p:nvSpPr>
          <p:spPr bwMode="auto">
            <a:xfrm>
              <a:off x="7775928" y="4475984"/>
              <a:ext cx="504056" cy="684076"/>
            </a:xfrm>
            <a:custGeom>
              <a:avLst/>
              <a:gdLst>
                <a:gd name="T0" fmla="*/ 196 w 662"/>
                <a:gd name="T1" fmla="*/ 247 h 922"/>
                <a:gd name="T2" fmla="*/ 198 w 662"/>
                <a:gd name="T3" fmla="*/ 220 h 922"/>
                <a:gd name="T4" fmla="*/ 207 w 662"/>
                <a:gd name="T5" fmla="*/ 194 h 922"/>
                <a:gd name="T6" fmla="*/ 219 w 662"/>
                <a:gd name="T7" fmla="*/ 172 h 922"/>
                <a:gd name="T8" fmla="*/ 235 w 662"/>
                <a:gd name="T9" fmla="*/ 151 h 922"/>
                <a:gd name="T10" fmla="*/ 256 w 662"/>
                <a:gd name="T11" fmla="*/ 134 h 922"/>
                <a:gd name="T12" fmla="*/ 279 w 662"/>
                <a:gd name="T13" fmla="*/ 122 h 922"/>
                <a:gd name="T14" fmla="*/ 304 w 662"/>
                <a:gd name="T15" fmla="*/ 114 h 922"/>
                <a:gd name="T16" fmla="*/ 331 w 662"/>
                <a:gd name="T17" fmla="*/ 112 h 922"/>
                <a:gd name="T18" fmla="*/ 344 w 662"/>
                <a:gd name="T19" fmla="*/ 112 h 922"/>
                <a:gd name="T20" fmla="*/ 372 w 662"/>
                <a:gd name="T21" fmla="*/ 118 h 922"/>
                <a:gd name="T22" fmla="*/ 396 w 662"/>
                <a:gd name="T23" fmla="*/ 128 h 922"/>
                <a:gd name="T24" fmla="*/ 418 w 662"/>
                <a:gd name="T25" fmla="*/ 143 h 922"/>
                <a:gd name="T26" fmla="*/ 436 w 662"/>
                <a:gd name="T27" fmla="*/ 161 h 922"/>
                <a:gd name="T28" fmla="*/ 450 w 662"/>
                <a:gd name="T29" fmla="*/ 182 h 922"/>
                <a:gd name="T30" fmla="*/ 461 w 662"/>
                <a:gd name="T31" fmla="*/ 206 h 922"/>
                <a:gd name="T32" fmla="*/ 467 w 662"/>
                <a:gd name="T33" fmla="*/ 233 h 922"/>
                <a:gd name="T34" fmla="*/ 467 w 662"/>
                <a:gd name="T35" fmla="*/ 388 h 922"/>
                <a:gd name="T36" fmla="*/ 578 w 662"/>
                <a:gd name="T37" fmla="*/ 247 h 922"/>
                <a:gd name="T38" fmla="*/ 577 w 662"/>
                <a:gd name="T39" fmla="*/ 222 h 922"/>
                <a:gd name="T40" fmla="*/ 568 w 662"/>
                <a:gd name="T41" fmla="*/ 174 h 922"/>
                <a:gd name="T42" fmla="*/ 548 w 662"/>
                <a:gd name="T43" fmla="*/ 130 h 922"/>
                <a:gd name="T44" fmla="*/ 522 w 662"/>
                <a:gd name="T45" fmla="*/ 90 h 922"/>
                <a:gd name="T46" fmla="*/ 488 w 662"/>
                <a:gd name="T47" fmla="*/ 56 h 922"/>
                <a:gd name="T48" fmla="*/ 449 w 662"/>
                <a:gd name="T49" fmla="*/ 29 h 922"/>
                <a:gd name="T50" fmla="*/ 404 w 662"/>
                <a:gd name="T51" fmla="*/ 11 h 922"/>
                <a:gd name="T52" fmla="*/ 356 w 662"/>
                <a:gd name="T53" fmla="*/ 1 h 922"/>
                <a:gd name="T54" fmla="*/ 331 w 662"/>
                <a:gd name="T55" fmla="*/ 0 h 922"/>
                <a:gd name="T56" fmla="*/ 281 w 662"/>
                <a:gd name="T57" fmla="*/ 5 h 922"/>
                <a:gd name="T58" fmla="*/ 235 w 662"/>
                <a:gd name="T59" fmla="*/ 19 h 922"/>
                <a:gd name="T60" fmla="*/ 193 w 662"/>
                <a:gd name="T61" fmla="*/ 42 h 922"/>
                <a:gd name="T62" fmla="*/ 156 w 662"/>
                <a:gd name="T63" fmla="*/ 72 h 922"/>
                <a:gd name="T64" fmla="*/ 126 w 662"/>
                <a:gd name="T65" fmla="*/ 109 h 922"/>
                <a:gd name="T66" fmla="*/ 103 w 662"/>
                <a:gd name="T67" fmla="*/ 151 h 922"/>
                <a:gd name="T68" fmla="*/ 89 w 662"/>
                <a:gd name="T69" fmla="*/ 197 h 922"/>
                <a:gd name="T70" fmla="*/ 84 w 662"/>
                <a:gd name="T71" fmla="*/ 247 h 922"/>
                <a:gd name="T72" fmla="*/ 196 w 662"/>
                <a:gd name="T73" fmla="*/ 388 h 922"/>
                <a:gd name="T74" fmla="*/ 0 w 662"/>
                <a:gd name="T75" fmla="*/ 455 h 922"/>
                <a:gd name="T76" fmla="*/ 662 w 662"/>
                <a:gd name="T77" fmla="*/ 922 h 922"/>
                <a:gd name="T78" fmla="*/ 0 w 662"/>
                <a:gd name="T79" fmla="*/ 455 h 922"/>
                <a:gd name="T80" fmla="*/ 372 w 662"/>
                <a:gd name="T81" fmla="*/ 695 h 922"/>
                <a:gd name="T82" fmla="*/ 361 w 662"/>
                <a:gd name="T83" fmla="*/ 712 h 922"/>
                <a:gd name="T84" fmla="*/ 356 w 662"/>
                <a:gd name="T85" fmla="*/ 731 h 922"/>
                <a:gd name="T86" fmla="*/ 305 w 662"/>
                <a:gd name="T87" fmla="*/ 782 h 922"/>
                <a:gd name="T88" fmla="*/ 305 w 662"/>
                <a:gd name="T89" fmla="*/ 731 h 922"/>
                <a:gd name="T90" fmla="*/ 301 w 662"/>
                <a:gd name="T91" fmla="*/ 712 h 922"/>
                <a:gd name="T92" fmla="*/ 291 w 662"/>
                <a:gd name="T93" fmla="*/ 695 h 922"/>
                <a:gd name="T94" fmla="*/ 282 w 662"/>
                <a:gd name="T95" fmla="*/ 686 h 922"/>
                <a:gd name="T96" fmla="*/ 273 w 662"/>
                <a:gd name="T97" fmla="*/ 664 h 922"/>
                <a:gd name="T98" fmla="*/ 271 w 662"/>
                <a:gd name="T99" fmla="*/ 650 h 922"/>
                <a:gd name="T100" fmla="*/ 276 w 662"/>
                <a:gd name="T101" fmla="*/ 628 h 922"/>
                <a:gd name="T102" fmla="*/ 288 w 662"/>
                <a:gd name="T103" fmla="*/ 608 h 922"/>
                <a:gd name="T104" fmla="*/ 307 w 662"/>
                <a:gd name="T105" fmla="*/ 595 h 922"/>
                <a:gd name="T106" fmla="*/ 331 w 662"/>
                <a:gd name="T107" fmla="*/ 590 h 922"/>
                <a:gd name="T108" fmla="*/ 343 w 662"/>
                <a:gd name="T109" fmla="*/ 592 h 922"/>
                <a:gd name="T110" fmla="*/ 365 w 662"/>
                <a:gd name="T111" fmla="*/ 601 h 922"/>
                <a:gd name="T112" fmla="*/ 382 w 662"/>
                <a:gd name="T113" fmla="*/ 617 h 922"/>
                <a:gd name="T114" fmla="*/ 390 w 662"/>
                <a:gd name="T115" fmla="*/ 638 h 922"/>
                <a:gd name="T116" fmla="*/ 391 w 662"/>
                <a:gd name="T117" fmla="*/ 650 h 922"/>
                <a:gd name="T118" fmla="*/ 386 w 662"/>
                <a:gd name="T119" fmla="*/ 676 h 922"/>
                <a:gd name="T120" fmla="*/ 372 w 662"/>
                <a:gd name="T121" fmla="*/ 69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2" h="922">
                  <a:moveTo>
                    <a:pt x="196" y="247"/>
                  </a:moveTo>
                  <a:lnTo>
                    <a:pt x="196" y="247"/>
                  </a:lnTo>
                  <a:lnTo>
                    <a:pt x="196" y="233"/>
                  </a:lnTo>
                  <a:lnTo>
                    <a:pt x="198" y="220"/>
                  </a:lnTo>
                  <a:lnTo>
                    <a:pt x="202" y="206"/>
                  </a:lnTo>
                  <a:lnTo>
                    <a:pt x="207" y="194"/>
                  </a:lnTo>
                  <a:lnTo>
                    <a:pt x="211" y="182"/>
                  </a:lnTo>
                  <a:lnTo>
                    <a:pt x="219" y="172"/>
                  </a:lnTo>
                  <a:lnTo>
                    <a:pt x="227" y="161"/>
                  </a:lnTo>
                  <a:lnTo>
                    <a:pt x="235" y="151"/>
                  </a:lnTo>
                  <a:lnTo>
                    <a:pt x="245" y="143"/>
                  </a:lnTo>
                  <a:lnTo>
                    <a:pt x="256" y="134"/>
                  </a:lnTo>
                  <a:lnTo>
                    <a:pt x="267" y="128"/>
                  </a:lnTo>
                  <a:lnTo>
                    <a:pt x="279" y="122"/>
                  </a:lnTo>
                  <a:lnTo>
                    <a:pt x="291" y="118"/>
                  </a:lnTo>
                  <a:lnTo>
                    <a:pt x="304" y="114"/>
                  </a:lnTo>
                  <a:lnTo>
                    <a:pt x="317" y="112"/>
                  </a:lnTo>
                  <a:lnTo>
                    <a:pt x="331" y="112"/>
                  </a:lnTo>
                  <a:lnTo>
                    <a:pt x="331" y="112"/>
                  </a:lnTo>
                  <a:lnTo>
                    <a:pt x="344" y="112"/>
                  </a:lnTo>
                  <a:lnTo>
                    <a:pt x="359" y="114"/>
                  </a:lnTo>
                  <a:lnTo>
                    <a:pt x="372" y="118"/>
                  </a:lnTo>
                  <a:lnTo>
                    <a:pt x="384" y="122"/>
                  </a:lnTo>
                  <a:lnTo>
                    <a:pt x="396" y="128"/>
                  </a:lnTo>
                  <a:lnTo>
                    <a:pt x="407" y="134"/>
                  </a:lnTo>
                  <a:lnTo>
                    <a:pt x="418" y="143"/>
                  </a:lnTo>
                  <a:lnTo>
                    <a:pt x="427" y="151"/>
                  </a:lnTo>
                  <a:lnTo>
                    <a:pt x="436" y="161"/>
                  </a:lnTo>
                  <a:lnTo>
                    <a:pt x="444" y="172"/>
                  </a:lnTo>
                  <a:lnTo>
                    <a:pt x="450" y="182"/>
                  </a:lnTo>
                  <a:lnTo>
                    <a:pt x="456" y="194"/>
                  </a:lnTo>
                  <a:lnTo>
                    <a:pt x="461" y="206"/>
                  </a:lnTo>
                  <a:lnTo>
                    <a:pt x="464" y="220"/>
                  </a:lnTo>
                  <a:lnTo>
                    <a:pt x="467" y="233"/>
                  </a:lnTo>
                  <a:lnTo>
                    <a:pt x="467" y="247"/>
                  </a:lnTo>
                  <a:lnTo>
                    <a:pt x="467" y="388"/>
                  </a:lnTo>
                  <a:lnTo>
                    <a:pt x="578" y="388"/>
                  </a:lnTo>
                  <a:lnTo>
                    <a:pt x="578" y="247"/>
                  </a:lnTo>
                  <a:lnTo>
                    <a:pt x="578" y="247"/>
                  </a:lnTo>
                  <a:lnTo>
                    <a:pt x="577" y="222"/>
                  </a:lnTo>
                  <a:lnTo>
                    <a:pt x="574" y="197"/>
                  </a:lnTo>
                  <a:lnTo>
                    <a:pt x="568" y="174"/>
                  </a:lnTo>
                  <a:lnTo>
                    <a:pt x="559" y="151"/>
                  </a:lnTo>
                  <a:lnTo>
                    <a:pt x="548" y="130"/>
                  </a:lnTo>
                  <a:lnTo>
                    <a:pt x="536" y="109"/>
                  </a:lnTo>
                  <a:lnTo>
                    <a:pt x="522" y="90"/>
                  </a:lnTo>
                  <a:lnTo>
                    <a:pt x="506" y="72"/>
                  </a:lnTo>
                  <a:lnTo>
                    <a:pt x="488" y="56"/>
                  </a:lnTo>
                  <a:lnTo>
                    <a:pt x="469" y="42"/>
                  </a:lnTo>
                  <a:lnTo>
                    <a:pt x="449" y="29"/>
                  </a:lnTo>
                  <a:lnTo>
                    <a:pt x="427" y="19"/>
                  </a:lnTo>
                  <a:lnTo>
                    <a:pt x="404" y="11"/>
                  </a:lnTo>
                  <a:lnTo>
                    <a:pt x="380" y="5"/>
                  </a:lnTo>
                  <a:lnTo>
                    <a:pt x="356" y="1"/>
                  </a:lnTo>
                  <a:lnTo>
                    <a:pt x="331" y="0"/>
                  </a:lnTo>
                  <a:lnTo>
                    <a:pt x="331" y="0"/>
                  </a:lnTo>
                  <a:lnTo>
                    <a:pt x="306" y="1"/>
                  </a:lnTo>
                  <a:lnTo>
                    <a:pt x="281" y="5"/>
                  </a:lnTo>
                  <a:lnTo>
                    <a:pt x="258" y="11"/>
                  </a:lnTo>
                  <a:lnTo>
                    <a:pt x="235" y="19"/>
                  </a:lnTo>
                  <a:lnTo>
                    <a:pt x="214" y="29"/>
                  </a:lnTo>
                  <a:lnTo>
                    <a:pt x="193" y="42"/>
                  </a:lnTo>
                  <a:lnTo>
                    <a:pt x="174" y="56"/>
                  </a:lnTo>
                  <a:lnTo>
                    <a:pt x="156" y="72"/>
                  </a:lnTo>
                  <a:lnTo>
                    <a:pt x="141" y="90"/>
                  </a:lnTo>
                  <a:lnTo>
                    <a:pt x="126" y="109"/>
                  </a:lnTo>
                  <a:lnTo>
                    <a:pt x="113" y="130"/>
                  </a:lnTo>
                  <a:lnTo>
                    <a:pt x="103" y="151"/>
                  </a:lnTo>
                  <a:lnTo>
                    <a:pt x="95" y="174"/>
                  </a:lnTo>
                  <a:lnTo>
                    <a:pt x="89" y="197"/>
                  </a:lnTo>
                  <a:lnTo>
                    <a:pt x="85" y="222"/>
                  </a:lnTo>
                  <a:lnTo>
                    <a:pt x="84" y="247"/>
                  </a:lnTo>
                  <a:lnTo>
                    <a:pt x="84" y="388"/>
                  </a:lnTo>
                  <a:lnTo>
                    <a:pt x="196" y="388"/>
                  </a:lnTo>
                  <a:lnTo>
                    <a:pt x="196" y="247"/>
                  </a:lnTo>
                  <a:close/>
                  <a:moveTo>
                    <a:pt x="0" y="455"/>
                  </a:moveTo>
                  <a:lnTo>
                    <a:pt x="0" y="922"/>
                  </a:lnTo>
                  <a:lnTo>
                    <a:pt x="662" y="922"/>
                  </a:lnTo>
                  <a:lnTo>
                    <a:pt x="662" y="455"/>
                  </a:lnTo>
                  <a:lnTo>
                    <a:pt x="0" y="455"/>
                  </a:lnTo>
                  <a:close/>
                  <a:moveTo>
                    <a:pt x="372" y="695"/>
                  </a:moveTo>
                  <a:lnTo>
                    <a:pt x="372" y="695"/>
                  </a:lnTo>
                  <a:lnTo>
                    <a:pt x="366" y="703"/>
                  </a:lnTo>
                  <a:lnTo>
                    <a:pt x="361" y="712"/>
                  </a:lnTo>
                  <a:lnTo>
                    <a:pt x="358" y="721"/>
                  </a:lnTo>
                  <a:lnTo>
                    <a:pt x="356" y="731"/>
                  </a:lnTo>
                  <a:lnTo>
                    <a:pt x="356" y="782"/>
                  </a:lnTo>
                  <a:lnTo>
                    <a:pt x="305" y="782"/>
                  </a:lnTo>
                  <a:lnTo>
                    <a:pt x="305" y="731"/>
                  </a:lnTo>
                  <a:lnTo>
                    <a:pt x="305" y="731"/>
                  </a:lnTo>
                  <a:lnTo>
                    <a:pt x="305" y="721"/>
                  </a:lnTo>
                  <a:lnTo>
                    <a:pt x="301" y="712"/>
                  </a:lnTo>
                  <a:lnTo>
                    <a:pt x="297" y="703"/>
                  </a:lnTo>
                  <a:lnTo>
                    <a:pt x="291" y="695"/>
                  </a:lnTo>
                  <a:lnTo>
                    <a:pt x="291" y="695"/>
                  </a:lnTo>
                  <a:lnTo>
                    <a:pt x="282" y="686"/>
                  </a:lnTo>
                  <a:lnTo>
                    <a:pt x="276" y="676"/>
                  </a:lnTo>
                  <a:lnTo>
                    <a:pt x="273" y="664"/>
                  </a:lnTo>
                  <a:lnTo>
                    <a:pt x="271" y="650"/>
                  </a:lnTo>
                  <a:lnTo>
                    <a:pt x="271" y="650"/>
                  </a:lnTo>
                  <a:lnTo>
                    <a:pt x="273" y="638"/>
                  </a:lnTo>
                  <a:lnTo>
                    <a:pt x="276" y="628"/>
                  </a:lnTo>
                  <a:lnTo>
                    <a:pt x="281" y="617"/>
                  </a:lnTo>
                  <a:lnTo>
                    <a:pt x="288" y="608"/>
                  </a:lnTo>
                  <a:lnTo>
                    <a:pt x="298" y="601"/>
                  </a:lnTo>
                  <a:lnTo>
                    <a:pt x="307" y="595"/>
                  </a:lnTo>
                  <a:lnTo>
                    <a:pt x="319" y="592"/>
                  </a:lnTo>
                  <a:lnTo>
                    <a:pt x="331" y="590"/>
                  </a:lnTo>
                  <a:lnTo>
                    <a:pt x="331" y="590"/>
                  </a:lnTo>
                  <a:lnTo>
                    <a:pt x="343" y="592"/>
                  </a:lnTo>
                  <a:lnTo>
                    <a:pt x="355" y="595"/>
                  </a:lnTo>
                  <a:lnTo>
                    <a:pt x="365" y="601"/>
                  </a:lnTo>
                  <a:lnTo>
                    <a:pt x="374" y="608"/>
                  </a:lnTo>
                  <a:lnTo>
                    <a:pt x="382" y="617"/>
                  </a:lnTo>
                  <a:lnTo>
                    <a:pt x="386" y="628"/>
                  </a:lnTo>
                  <a:lnTo>
                    <a:pt x="390" y="638"/>
                  </a:lnTo>
                  <a:lnTo>
                    <a:pt x="391" y="650"/>
                  </a:lnTo>
                  <a:lnTo>
                    <a:pt x="391" y="650"/>
                  </a:lnTo>
                  <a:lnTo>
                    <a:pt x="390" y="664"/>
                  </a:lnTo>
                  <a:lnTo>
                    <a:pt x="386" y="676"/>
                  </a:lnTo>
                  <a:lnTo>
                    <a:pt x="380" y="686"/>
                  </a:lnTo>
                  <a:lnTo>
                    <a:pt x="372" y="695"/>
                  </a:lnTo>
                  <a:lnTo>
                    <a:pt x="372" y="695"/>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grpSp>
      <p:sp>
        <p:nvSpPr>
          <p:cNvPr id="4" name="フッター プレースホルダー 3">
            <a:extLst>
              <a:ext uri="{FF2B5EF4-FFF2-40B4-BE49-F238E27FC236}">
                <a16:creationId xmlns:a16="http://schemas.microsoft.com/office/drawing/2014/main" id="{B0FC9DC1-A0E1-2999-659E-DE2EA75CD7C7}"/>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3057386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lang="ja-JP" altLang="en-US" dirty="0"/>
              <a:t>入力・承認業務の効率化をサポート</a:t>
            </a:r>
            <a:endParaRPr kumimoji="1" lang="ja-JP" altLang="en-US" dirty="0"/>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p:txBody>
          <a:bodyPr/>
          <a:lstStyle/>
          <a:p>
            <a:r>
              <a:rPr kumimoji="1" lang="ja-JP" altLang="en-US" dirty="0"/>
              <a:t>電子取引文書や証憑データを標準機能で簡単登録</a:t>
            </a:r>
          </a:p>
        </p:txBody>
      </p:sp>
      <p:sp>
        <p:nvSpPr>
          <p:cNvPr id="6" name="テキスト プレースホルダー 5"/>
          <p:cNvSpPr>
            <a:spLocks noGrp="1"/>
          </p:cNvSpPr>
          <p:nvPr>
            <p:ph type="body" sz="quarter" idx="17"/>
          </p:nvPr>
        </p:nvSpPr>
        <p:spPr/>
        <p:txBody>
          <a:bodyPr/>
          <a:lstStyle/>
          <a:p>
            <a:r>
              <a:rPr lang="ja-JP" altLang="en-US" dirty="0"/>
              <a:t>指定したフォルダに証憑</a:t>
            </a:r>
            <a:r>
              <a:rPr lang="en-US" altLang="ja-JP" dirty="0"/>
              <a:t>PDF </a:t>
            </a:r>
            <a:r>
              <a:rPr lang="ja-JP" altLang="en-US" dirty="0"/>
              <a:t>ファイルを保存し、取込指示</a:t>
            </a:r>
            <a:r>
              <a:rPr lang="en-US" altLang="ja-JP" dirty="0"/>
              <a:t>CSV</a:t>
            </a:r>
            <a:r>
              <a:rPr lang="ja-JP" altLang="en-US" dirty="0"/>
              <a:t>ファイルの指示に従い複数の伝票と電子証憑の紐付けを一括で行うことが可能です</a:t>
            </a:r>
          </a:p>
          <a:p>
            <a:r>
              <a:rPr lang="ja-JP" altLang="en-US" dirty="0"/>
              <a:t>外部データ取込の場合は伝票データ作成と同時に証憑紐付けが可能です</a:t>
            </a:r>
          </a:p>
        </p:txBody>
      </p:sp>
      <p:sp>
        <p:nvSpPr>
          <p:cNvPr id="7" name="角丸四角形 6"/>
          <p:cNvSpPr/>
          <p:nvPr/>
        </p:nvSpPr>
        <p:spPr>
          <a:xfrm>
            <a:off x="2087910" y="3471898"/>
            <a:ext cx="1512000" cy="432000"/>
          </a:xfrm>
          <a:prstGeom prst="roundRect">
            <a:avLst/>
          </a:prstGeom>
          <a:solidFill>
            <a:srgbClr val="FABE00"/>
          </a:solidFill>
          <a:ln>
            <a:solidFill>
              <a:srgbClr val="FABE00"/>
            </a:solidFill>
          </a:ln>
        </p:spPr>
        <p:style>
          <a:lnRef idx="2">
            <a:schemeClr val="accent2"/>
          </a:lnRef>
          <a:fillRef idx="1">
            <a:schemeClr val="lt1"/>
          </a:fillRef>
          <a:effectRef idx="0">
            <a:schemeClr val="accent2"/>
          </a:effectRef>
          <a:fontRef idx="minor">
            <a:schemeClr val="dk1"/>
          </a:fontRef>
        </p:style>
        <p:txBody>
          <a:bodyPr lIns="0" tIns="108000" rIns="0" anchor="ctr"/>
          <a:lstStyle/>
          <a:p>
            <a:pPr algn="ctr">
              <a:defRPr/>
            </a:pPr>
            <a:r>
              <a:rPr lang="zh-TW" altLang="en-US" sz="1400" b="1" dirty="0">
                <a:solidFill>
                  <a:schemeClr val="bg1"/>
                </a:solidFill>
                <a:cs typeface="メイリオ" panose="020B0604030504040204" pitchFamily="50" charset="-128"/>
              </a:rPr>
              <a:t>取込</a:t>
            </a:r>
            <a:r>
              <a:rPr lang="ja-JP" altLang="en-US" sz="1400" b="1" dirty="0">
                <a:solidFill>
                  <a:schemeClr val="bg1"/>
                </a:solidFill>
                <a:cs typeface="メイリオ" panose="020B0604030504040204" pitchFamily="50" charset="-128"/>
              </a:rPr>
              <a:t>指示</a:t>
            </a:r>
            <a:br>
              <a:rPr lang="zh-TW" altLang="en-US" sz="1400" b="1" dirty="0">
                <a:solidFill>
                  <a:schemeClr val="bg1"/>
                </a:solidFill>
                <a:cs typeface="メイリオ" panose="020B0604030504040204" pitchFamily="50" charset="-128"/>
              </a:rPr>
            </a:br>
            <a:r>
              <a:rPr lang="en-US" altLang="zh-TW" sz="1400" b="1" dirty="0">
                <a:solidFill>
                  <a:schemeClr val="bg1"/>
                </a:solidFill>
                <a:cs typeface="メイリオ" panose="020B0604030504040204" pitchFamily="50" charset="-128"/>
              </a:rPr>
              <a:t>CSV</a:t>
            </a:r>
            <a:r>
              <a:rPr lang="zh-TW" altLang="en-US" sz="1400" b="1" dirty="0">
                <a:solidFill>
                  <a:schemeClr val="bg1"/>
                </a:solidFill>
                <a:cs typeface="メイリオ" panose="020B0604030504040204" pitchFamily="50" charset="-128"/>
              </a:rPr>
              <a:t>作成</a:t>
            </a:r>
          </a:p>
        </p:txBody>
      </p:sp>
      <p:sp>
        <p:nvSpPr>
          <p:cNvPr id="8" name="角丸四角形 7"/>
          <p:cNvSpPr/>
          <p:nvPr/>
        </p:nvSpPr>
        <p:spPr>
          <a:xfrm>
            <a:off x="5760000" y="3471898"/>
            <a:ext cx="1512000" cy="432000"/>
          </a:xfrm>
          <a:prstGeom prst="roundRect">
            <a:avLst/>
          </a:prstGeom>
          <a:solidFill>
            <a:srgbClr val="FABE00"/>
          </a:solidFill>
          <a:ln>
            <a:solidFill>
              <a:srgbClr val="FABE00"/>
            </a:solidFill>
          </a:ln>
        </p:spPr>
        <p:style>
          <a:lnRef idx="2">
            <a:schemeClr val="accent2"/>
          </a:lnRef>
          <a:fillRef idx="1">
            <a:schemeClr val="lt1"/>
          </a:fillRef>
          <a:effectRef idx="0">
            <a:schemeClr val="accent2"/>
          </a:effectRef>
          <a:fontRef idx="minor">
            <a:schemeClr val="dk1"/>
          </a:fontRef>
        </p:style>
        <p:txBody>
          <a:bodyPr lIns="0" tIns="108000" rIns="0" anchor="ctr"/>
          <a:lstStyle/>
          <a:p>
            <a:pPr algn="ctr">
              <a:defRPr/>
            </a:pPr>
            <a:r>
              <a:rPr lang="ja-JP" altLang="en-US" sz="1400" b="1" dirty="0">
                <a:solidFill>
                  <a:schemeClr val="bg1"/>
                </a:solidFill>
                <a:cs typeface="メイリオ" panose="020B0604030504040204" pitchFamily="50" charset="-128"/>
              </a:rPr>
              <a:t>取込・紐付処理</a:t>
            </a:r>
            <a:br>
              <a:rPr lang="en-US" altLang="ja-JP" sz="1400" b="1" dirty="0">
                <a:solidFill>
                  <a:schemeClr val="bg1"/>
                </a:solidFill>
                <a:cs typeface="メイリオ" panose="020B0604030504040204" pitchFamily="50" charset="-128"/>
              </a:rPr>
            </a:br>
            <a:r>
              <a:rPr lang="ja-JP" altLang="en-US" sz="1400" b="1" dirty="0">
                <a:solidFill>
                  <a:schemeClr val="bg1"/>
                </a:solidFill>
                <a:cs typeface="メイリオ" panose="020B0604030504040204" pitchFamily="50" charset="-128"/>
              </a:rPr>
              <a:t>（手動・バッチ）</a:t>
            </a:r>
            <a:endParaRPr lang="zh-TW" altLang="en-US" sz="1400" b="1" dirty="0">
              <a:solidFill>
                <a:schemeClr val="bg1"/>
              </a:solidFill>
              <a:cs typeface="メイリオ" panose="020B0604030504040204" pitchFamily="50" charset="-128"/>
            </a:endParaRPr>
          </a:p>
        </p:txBody>
      </p:sp>
      <p:sp>
        <p:nvSpPr>
          <p:cNvPr id="9" name="角丸四角形 8"/>
          <p:cNvSpPr/>
          <p:nvPr/>
        </p:nvSpPr>
        <p:spPr>
          <a:xfrm>
            <a:off x="7560000" y="3471898"/>
            <a:ext cx="1512000" cy="432000"/>
          </a:xfrm>
          <a:prstGeom prst="roundRect">
            <a:avLst/>
          </a:prstGeom>
          <a:solidFill>
            <a:srgbClr val="FABE00"/>
          </a:solidFill>
          <a:ln>
            <a:solidFill>
              <a:srgbClr val="FABE00"/>
            </a:solidFill>
          </a:ln>
        </p:spPr>
        <p:style>
          <a:lnRef idx="2">
            <a:schemeClr val="accent2"/>
          </a:lnRef>
          <a:fillRef idx="1">
            <a:schemeClr val="lt1"/>
          </a:fillRef>
          <a:effectRef idx="0">
            <a:schemeClr val="accent2"/>
          </a:effectRef>
          <a:fontRef idx="minor">
            <a:schemeClr val="dk1"/>
          </a:fontRef>
        </p:style>
        <p:txBody>
          <a:bodyPr lIns="0" tIns="108000" rIns="0" anchor="ctr"/>
          <a:lstStyle/>
          <a:p>
            <a:pPr algn="ctr">
              <a:defRPr/>
            </a:pPr>
            <a:r>
              <a:rPr lang="ja-JP" altLang="en-US" sz="1400" b="1" dirty="0">
                <a:solidFill>
                  <a:schemeClr val="bg1"/>
                </a:solidFill>
                <a:cs typeface="メイリオ" panose="020B0604030504040204" pitchFamily="50" charset="-128"/>
              </a:rPr>
              <a:t>証憑確認</a:t>
            </a:r>
            <a:endParaRPr lang="zh-TW" altLang="en-US" sz="1400" b="1" dirty="0">
              <a:solidFill>
                <a:schemeClr val="bg1"/>
              </a:solidFill>
              <a:cs typeface="メイリオ" panose="020B0604030504040204" pitchFamily="50" charset="-128"/>
            </a:endParaRPr>
          </a:p>
        </p:txBody>
      </p:sp>
      <p:pic>
        <p:nvPicPr>
          <p:cNvPr id="10" name="図 9"/>
          <p:cNvPicPr>
            <a:picLocks noChangeAspect="1"/>
          </p:cNvPicPr>
          <p:nvPr/>
        </p:nvPicPr>
        <p:blipFill>
          <a:blip r:embed="rId2"/>
          <a:stretch>
            <a:fillRect/>
          </a:stretch>
        </p:blipFill>
        <p:spPr>
          <a:xfrm>
            <a:off x="7848000" y="2011796"/>
            <a:ext cx="922747" cy="1296683"/>
          </a:xfrm>
          <a:prstGeom prst="rect">
            <a:avLst/>
          </a:prstGeom>
          <a:ln>
            <a:solidFill>
              <a:schemeClr val="bg1">
                <a:lumMod val="50000"/>
              </a:schemeClr>
            </a:solidFill>
          </a:ln>
        </p:spPr>
      </p:pic>
      <p:sp>
        <p:nvSpPr>
          <p:cNvPr id="11" name="Freeform 380"/>
          <p:cNvSpPr>
            <a:spLocks noEditPoints="1"/>
          </p:cNvSpPr>
          <p:nvPr/>
        </p:nvSpPr>
        <p:spPr bwMode="auto">
          <a:xfrm>
            <a:off x="6250478" y="2159515"/>
            <a:ext cx="449507" cy="367958"/>
          </a:xfrm>
          <a:custGeom>
            <a:avLst/>
            <a:gdLst>
              <a:gd name="T0" fmla="*/ 695 w 1122"/>
              <a:gd name="T1" fmla="*/ 303 h 922"/>
              <a:gd name="T2" fmla="*/ 670 w 1122"/>
              <a:gd name="T3" fmla="*/ 269 h 922"/>
              <a:gd name="T4" fmla="*/ 669 w 1122"/>
              <a:gd name="T5" fmla="*/ 211 h 922"/>
              <a:gd name="T6" fmla="*/ 554 w 1122"/>
              <a:gd name="T7" fmla="*/ 107 h 922"/>
              <a:gd name="T8" fmla="*/ 504 w 1122"/>
              <a:gd name="T9" fmla="*/ 103 h 922"/>
              <a:gd name="T10" fmla="*/ 466 w 1122"/>
              <a:gd name="T11" fmla="*/ 71 h 922"/>
              <a:gd name="T12" fmla="*/ 311 w 1122"/>
              <a:gd name="T13" fmla="*/ 64 h 922"/>
              <a:gd name="T14" fmla="*/ 270 w 1122"/>
              <a:gd name="T15" fmla="*/ 103 h 922"/>
              <a:gd name="T16" fmla="*/ 228 w 1122"/>
              <a:gd name="T17" fmla="*/ 109 h 922"/>
              <a:gd name="T18" fmla="*/ 102 w 1122"/>
              <a:gd name="T19" fmla="*/ 204 h 922"/>
              <a:gd name="T20" fmla="*/ 107 w 1122"/>
              <a:gd name="T21" fmla="*/ 262 h 922"/>
              <a:gd name="T22" fmla="*/ 86 w 1122"/>
              <a:gd name="T23" fmla="*/ 297 h 922"/>
              <a:gd name="T24" fmla="*/ 57 w 1122"/>
              <a:gd name="T25" fmla="*/ 459 h 922"/>
              <a:gd name="T26" fmla="*/ 96 w 1122"/>
              <a:gd name="T27" fmla="*/ 489 h 922"/>
              <a:gd name="T28" fmla="*/ 111 w 1122"/>
              <a:gd name="T29" fmla="*/ 528 h 922"/>
              <a:gd name="T30" fmla="*/ 150 w 1122"/>
              <a:gd name="T31" fmla="*/ 696 h 922"/>
              <a:gd name="T32" fmla="*/ 245 w 1122"/>
              <a:gd name="T33" fmla="*/ 664 h 922"/>
              <a:gd name="T34" fmla="*/ 285 w 1122"/>
              <a:gd name="T35" fmla="*/ 677 h 922"/>
              <a:gd name="T36" fmla="*/ 335 w 1122"/>
              <a:gd name="T37" fmla="*/ 773 h 922"/>
              <a:gd name="T38" fmla="*/ 477 w 1122"/>
              <a:gd name="T39" fmla="*/ 688 h 922"/>
              <a:gd name="T40" fmla="*/ 513 w 1122"/>
              <a:gd name="T41" fmla="*/ 666 h 922"/>
              <a:gd name="T42" fmla="*/ 569 w 1122"/>
              <a:gd name="T43" fmla="*/ 671 h 922"/>
              <a:gd name="T44" fmla="*/ 664 w 1122"/>
              <a:gd name="T45" fmla="*/ 545 h 922"/>
              <a:gd name="T46" fmla="*/ 670 w 1122"/>
              <a:gd name="T47" fmla="*/ 503 h 922"/>
              <a:gd name="T48" fmla="*/ 710 w 1122"/>
              <a:gd name="T49" fmla="*/ 462 h 922"/>
              <a:gd name="T50" fmla="*/ 345 w 1122"/>
              <a:gd name="T51" fmla="*/ 522 h 922"/>
              <a:gd name="T52" fmla="*/ 269 w 1122"/>
              <a:gd name="T53" fmla="*/ 466 h 922"/>
              <a:gd name="T54" fmla="*/ 245 w 1122"/>
              <a:gd name="T55" fmla="*/ 387 h 922"/>
              <a:gd name="T56" fmla="*/ 278 w 1122"/>
              <a:gd name="T57" fmla="*/ 297 h 922"/>
              <a:gd name="T58" fmla="*/ 358 w 1122"/>
              <a:gd name="T59" fmla="*/ 247 h 922"/>
              <a:gd name="T60" fmla="*/ 442 w 1122"/>
              <a:gd name="T61" fmla="*/ 256 h 922"/>
              <a:gd name="T62" fmla="*/ 512 w 1122"/>
              <a:gd name="T63" fmla="*/ 319 h 922"/>
              <a:gd name="T64" fmla="*/ 528 w 1122"/>
              <a:gd name="T65" fmla="*/ 401 h 922"/>
              <a:gd name="T66" fmla="*/ 488 w 1122"/>
              <a:gd name="T67" fmla="*/ 486 h 922"/>
              <a:gd name="T68" fmla="*/ 401 w 1122"/>
              <a:gd name="T69" fmla="*/ 527 h 922"/>
              <a:gd name="T70" fmla="*/ 1085 w 1122"/>
              <a:gd name="T71" fmla="*/ 675 h 922"/>
              <a:gd name="T72" fmla="*/ 1065 w 1122"/>
              <a:gd name="T73" fmla="*/ 637 h 922"/>
              <a:gd name="T74" fmla="*/ 1006 w 1122"/>
              <a:gd name="T75" fmla="*/ 569 h 922"/>
              <a:gd name="T76" fmla="*/ 965 w 1122"/>
              <a:gd name="T77" fmla="*/ 557 h 922"/>
              <a:gd name="T78" fmla="*/ 875 w 1122"/>
              <a:gd name="T79" fmla="*/ 550 h 922"/>
              <a:gd name="T80" fmla="*/ 838 w 1122"/>
              <a:gd name="T81" fmla="*/ 570 h 922"/>
              <a:gd name="T82" fmla="*/ 770 w 1122"/>
              <a:gd name="T83" fmla="*/ 628 h 922"/>
              <a:gd name="T84" fmla="*/ 756 w 1122"/>
              <a:gd name="T85" fmla="*/ 670 h 922"/>
              <a:gd name="T86" fmla="*/ 750 w 1122"/>
              <a:gd name="T87" fmla="*/ 759 h 922"/>
              <a:gd name="T88" fmla="*/ 770 w 1122"/>
              <a:gd name="T89" fmla="*/ 797 h 922"/>
              <a:gd name="T90" fmla="*/ 828 w 1122"/>
              <a:gd name="T91" fmla="*/ 865 h 922"/>
              <a:gd name="T92" fmla="*/ 869 w 1122"/>
              <a:gd name="T93" fmla="*/ 877 h 922"/>
              <a:gd name="T94" fmla="*/ 959 w 1122"/>
              <a:gd name="T95" fmla="*/ 885 h 922"/>
              <a:gd name="T96" fmla="*/ 997 w 1122"/>
              <a:gd name="T97" fmla="*/ 864 h 922"/>
              <a:gd name="T98" fmla="*/ 1066 w 1122"/>
              <a:gd name="T99" fmla="*/ 805 h 922"/>
              <a:gd name="T100" fmla="*/ 1078 w 1122"/>
              <a:gd name="T101" fmla="*/ 765 h 922"/>
              <a:gd name="T102" fmla="*/ 901 w 1122"/>
              <a:gd name="T103" fmla="*/ 791 h 922"/>
              <a:gd name="T104" fmla="*/ 845 w 1122"/>
              <a:gd name="T105" fmla="*/ 739 h 922"/>
              <a:gd name="T106" fmla="*/ 845 w 1122"/>
              <a:gd name="T107" fmla="*/ 695 h 922"/>
              <a:gd name="T108" fmla="*/ 901 w 1122"/>
              <a:gd name="T109" fmla="*/ 643 h 922"/>
              <a:gd name="T110" fmla="*/ 947 w 1122"/>
              <a:gd name="T111" fmla="*/ 647 h 922"/>
              <a:gd name="T112" fmla="*/ 993 w 1122"/>
              <a:gd name="T113" fmla="*/ 709 h 922"/>
              <a:gd name="T114" fmla="*/ 979 w 1122"/>
              <a:gd name="T115" fmla="*/ 759 h 922"/>
              <a:gd name="T116" fmla="*/ 917 w 1122"/>
              <a:gd name="T117" fmla="*/ 79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2" h="922">
                <a:moveTo>
                  <a:pt x="773" y="438"/>
                </a:moveTo>
                <a:lnTo>
                  <a:pt x="773" y="335"/>
                </a:lnTo>
                <a:lnTo>
                  <a:pt x="717" y="315"/>
                </a:lnTo>
                <a:lnTo>
                  <a:pt x="717" y="315"/>
                </a:lnTo>
                <a:lnTo>
                  <a:pt x="710" y="311"/>
                </a:lnTo>
                <a:lnTo>
                  <a:pt x="702" y="307"/>
                </a:lnTo>
                <a:lnTo>
                  <a:pt x="695" y="303"/>
                </a:lnTo>
                <a:lnTo>
                  <a:pt x="689" y="297"/>
                </a:lnTo>
                <a:lnTo>
                  <a:pt x="683" y="291"/>
                </a:lnTo>
                <a:lnTo>
                  <a:pt x="678" y="285"/>
                </a:lnTo>
                <a:lnTo>
                  <a:pt x="674" y="277"/>
                </a:lnTo>
                <a:lnTo>
                  <a:pt x="670" y="269"/>
                </a:lnTo>
                <a:lnTo>
                  <a:pt x="670" y="269"/>
                </a:lnTo>
                <a:lnTo>
                  <a:pt x="670" y="269"/>
                </a:lnTo>
                <a:lnTo>
                  <a:pt x="668" y="262"/>
                </a:lnTo>
                <a:lnTo>
                  <a:pt x="665" y="253"/>
                </a:lnTo>
                <a:lnTo>
                  <a:pt x="664" y="245"/>
                </a:lnTo>
                <a:lnTo>
                  <a:pt x="664" y="237"/>
                </a:lnTo>
                <a:lnTo>
                  <a:pt x="664" y="228"/>
                </a:lnTo>
                <a:lnTo>
                  <a:pt x="666" y="220"/>
                </a:lnTo>
                <a:lnTo>
                  <a:pt x="669" y="211"/>
                </a:lnTo>
                <a:lnTo>
                  <a:pt x="671" y="204"/>
                </a:lnTo>
                <a:lnTo>
                  <a:pt x="698" y="150"/>
                </a:lnTo>
                <a:lnTo>
                  <a:pt x="623" y="76"/>
                </a:lnTo>
                <a:lnTo>
                  <a:pt x="569" y="102"/>
                </a:lnTo>
                <a:lnTo>
                  <a:pt x="569" y="102"/>
                </a:lnTo>
                <a:lnTo>
                  <a:pt x="562" y="106"/>
                </a:lnTo>
                <a:lnTo>
                  <a:pt x="554" y="107"/>
                </a:lnTo>
                <a:lnTo>
                  <a:pt x="545" y="109"/>
                </a:lnTo>
                <a:lnTo>
                  <a:pt x="537" y="109"/>
                </a:lnTo>
                <a:lnTo>
                  <a:pt x="528" y="109"/>
                </a:lnTo>
                <a:lnTo>
                  <a:pt x="520" y="108"/>
                </a:lnTo>
                <a:lnTo>
                  <a:pt x="513" y="106"/>
                </a:lnTo>
                <a:lnTo>
                  <a:pt x="504" y="103"/>
                </a:lnTo>
                <a:lnTo>
                  <a:pt x="504" y="103"/>
                </a:lnTo>
                <a:lnTo>
                  <a:pt x="504" y="103"/>
                </a:lnTo>
                <a:lnTo>
                  <a:pt x="496" y="100"/>
                </a:lnTo>
                <a:lnTo>
                  <a:pt x="489" y="95"/>
                </a:lnTo>
                <a:lnTo>
                  <a:pt x="483" y="90"/>
                </a:lnTo>
                <a:lnTo>
                  <a:pt x="477" y="84"/>
                </a:lnTo>
                <a:lnTo>
                  <a:pt x="471" y="78"/>
                </a:lnTo>
                <a:lnTo>
                  <a:pt x="466" y="71"/>
                </a:lnTo>
                <a:lnTo>
                  <a:pt x="462" y="64"/>
                </a:lnTo>
                <a:lnTo>
                  <a:pt x="459" y="57"/>
                </a:lnTo>
                <a:lnTo>
                  <a:pt x="440" y="0"/>
                </a:lnTo>
                <a:lnTo>
                  <a:pt x="335" y="0"/>
                </a:lnTo>
                <a:lnTo>
                  <a:pt x="315" y="57"/>
                </a:lnTo>
                <a:lnTo>
                  <a:pt x="315" y="57"/>
                </a:lnTo>
                <a:lnTo>
                  <a:pt x="311" y="64"/>
                </a:lnTo>
                <a:lnTo>
                  <a:pt x="308" y="71"/>
                </a:lnTo>
                <a:lnTo>
                  <a:pt x="303" y="78"/>
                </a:lnTo>
                <a:lnTo>
                  <a:pt x="298" y="84"/>
                </a:lnTo>
                <a:lnTo>
                  <a:pt x="292" y="90"/>
                </a:lnTo>
                <a:lnTo>
                  <a:pt x="285" y="95"/>
                </a:lnTo>
                <a:lnTo>
                  <a:pt x="278" y="100"/>
                </a:lnTo>
                <a:lnTo>
                  <a:pt x="270" y="103"/>
                </a:lnTo>
                <a:lnTo>
                  <a:pt x="270" y="103"/>
                </a:lnTo>
                <a:lnTo>
                  <a:pt x="270" y="103"/>
                </a:lnTo>
                <a:lnTo>
                  <a:pt x="262" y="106"/>
                </a:lnTo>
                <a:lnTo>
                  <a:pt x="254" y="108"/>
                </a:lnTo>
                <a:lnTo>
                  <a:pt x="245" y="109"/>
                </a:lnTo>
                <a:lnTo>
                  <a:pt x="237" y="109"/>
                </a:lnTo>
                <a:lnTo>
                  <a:pt x="228" y="109"/>
                </a:lnTo>
                <a:lnTo>
                  <a:pt x="220" y="107"/>
                </a:lnTo>
                <a:lnTo>
                  <a:pt x="213" y="106"/>
                </a:lnTo>
                <a:lnTo>
                  <a:pt x="204" y="102"/>
                </a:lnTo>
                <a:lnTo>
                  <a:pt x="150" y="76"/>
                </a:lnTo>
                <a:lnTo>
                  <a:pt x="77" y="150"/>
                </a:lnTo>
                <a:lnTo>
                  <a:pt x="102" y="204"/>
                </a:lnTo>
                <a:lnTo>
                  <a:pt x="102" y="204"/>
                </a:lnTo>
                <a:lnTo>
                  <a:pt x="106" y="211"/>
                </a:lnTo>
                <a:lnTo>
                  <a:pt x="108" y="220"/>
                </a:lnTo>
                <a:lnTo>
                  <a:pt x="110" y="228"/>
                </a:lnTo>
                <a:lnTo>
                  <a:pt x="111" y="237"/>
                </a:lnTo>
                <a:lnTo>
                  <a:pt x="111" y="245"/>
                </a:lnTo>
                <a:lnTo>
                  <a:pt x="110" y="253"/>
                </a:lnTo>
                <a:lnTo>
                  <a:pt x="107" y="262"/>
                </a:lnTo>
                <a:lnTo>
                  <a:pt x="105" y="269"/>
                </a:lnTo>
                <a:lnTo>
                  <a:pt x="105" y="269"/>
                </a:lnTo>
                <a:lnTo>
                  <a:pt x="105" y="269"/>
                </a:lnTo>
                <a:lnTo>
                  <a:pt x="101" y="277"/>
                </a:lnTo>
                <a:lnTo>
                  <a:pt x="96" y="285"/>
                </a:lnTo>
                <a:lnTo>
                  <a:pt x="92" y="291"/>
                </a:lnTo>
                <a:lnTo>
                  <a:pt x="86" y="297"/>
                </a:lnTo>
                <a:lnTo>
                  <a:pt x="80" y="303"/>
                </a:lnTo>
                <a:lnTo>
                  <a:pt x="72" y="307"/>
                </a:lnTo>
                <a:lnTo>
                  <a:pt x="65" y="311"/>
                </a:lnTo>
                <a:lnTo>
                  <a:pt x="57" y="315"/>
                </a:lnTo>
                <a:lnTo>
                  <a:pt x="0" y="335"/>
                </a:lnTo>
                <a:lnTo>
                  <a:pt x="0" y="438"/>
                </a:lnTo>
                <a:lnTo>
                  <a:pt x="57" y="459"/>
                </a:lnTo>
                <a:lnTo>
                  <a:pt x="57" y="459"/>
                </a:lnTo>
                <a:lnTo>
                  <a:pt x="65" y="462"/>
                </a:lnTo>
                <a:lnTo>
                  <a:pt x="72" y="466"/>
                </a:lnTo>
                <a:lnTo>
                  <a:pt x="78" y="471"/>
                </a:lnTo>
                <a:lnTo>
                  <a:pt x="86" y="475"/>
                </a:lnTo>
                <a:lnTo>
                  <a:pt x="92" y="483"/>
                </a:lnTo>
                <a:lnTo>
                  <a:pt x="96" y="489"/>
                </a:lnTo>
                <a:lnTo>
                  <a:pt x="101" y="496"/>
                </a:lnTo>
                <a:lnTo>
                  <a:pt x="105" y="503"/>
                </a:lnTo>
                <a:lnTo>
                  <a:pt x="105" y="503"/>
                </a:lnTo>
                <a:lnTo>
                  <a:pt x="105" y="503"/>
                </a:lnTo>
                <a:lnTo>
                  <a:pt x="107" y="511"/>
                </a:lnTo>
                <a:lnTo>
                  <a:pt x="110" y="520"/>
                </a:lnTo>
                <a:lnTo>
                  <a:pt x="111" y="528"/>
                </a:lnTo>
                <a:lnTo>
                  <a:pt x="111" y="537"/>
                </a:lnTo>
                <a:lnTo>
                  <a:pt x="110" y="545"/>
                </a:lnTo>
                <a:lnTo>
                  <a:pt x="108" y="553"/>
                </a:lnTo>
                <a:lnTo>
                  <a:pt x="106" y="561"/>
                </a:lnTo>
                <a:lnTo>
                  <a:pt x="102" y="569"/>
                </a:lnTo>
                <a:lnTo>
                  <a:pt x="77" y="623"/>
                </a:lnTo>
                <a:lnTo>
                  <a:pt x="150" y="696"/>
                </a:lnTo>
                <a:lnTo>
                  <a:pt x="204" y="671"/>
                </a:lnTo>
                <a:lnTo>
                  <a:pt x="204" y="671"/>
                </a:lnTo>
                <a:lnTo>
                  <a:pt x="213" y="667"/>
                </a:lnTo>
                <a:lnTo>
                  <a:pt x="220" y="665"/>
                </a:lnTo>
                <a:lnTo>
                  <a:pt x="228" y="664"/>
                </a:lnTo>
                <a:lnTo>
                  <a:pt x="237" y="663"/>
                </a:lnTo>
                <a:lnTo>
                  <a:pt x="245" y="664"/>
                </a:lnTo>
                <a:lnTo>
                  <a:pt x="254" y="665"/>
                </a:lnTo>
                <a:lnTo>
                  <a:pt x="262" y="666"/>
                </a:lnTo>
                <a:lnTo>
                  <a:pt x="270" y="670"/>
                </a:lnTo>
                <a:lnTo>
                  <a:pt x="270" y="670"/>
                </a:lnTo>
                <a:lnTo>
                  <a:pt x="270" y="670"/>
                </a:lnTo>
                <a:lnTo>
                  <a:pt x="278" y="673"/>
                </a:lnTo>
                <a:lnTo>
                  <a:pt x="285" y="677"/>
                </a:lnTo>
                <a:lnTo>
                  <a:pt x="292" y="683"/>
                </a:lnTo>
                <a:lnTo>
                  <a:pt x="298" y="688"/>
                </a:lnTo>
                <a:lnTo>
                  <a:pt x="303" y="695"/>
                </a:lnTo>
                <a:lnTo>
                  <a:pt x="308" y="701"/>
                </a:lnTo>
                <a:lnTo>
                  <a:pt x="311" y="709"/>
                </a:lnTo>
                <a:lnTo>
                  <a:pt x="315" y="717"/>
                </a:lnTo>
                <a:lnTo>
                  <a:pt x="335" y="773"/>
                </a:lnTo>
                <a:lnTo>
                  <a:pt x="440" y="773"/>
                </a:lnTo>
                <a:lnTo>
                  <a:pt x="459" y="717"/>
                </a:lnTo>
                <a:lnTo>
                  <a:pt x="459" y="717"/>
                </a:lnTo>
                <a:lnTo>
                  <a:pt x="462" y="709"/>
                </a:lnTo>
                <a:lnTo>
                  <a:pt x="466" y="702"/>
                </a:lnTo>
                <a:lnTo>
                  <a:pt x="471" y="695"/>
                </a:lnTo>
                <a:lnTo>
                  <a:pt x="477" y="688"/>
                </a:lnTo>
                <a:lnTo>
                  <a:pt x="483" y="683"/>
                </a:lnTo>
                <a:lnTo>
                  <a:pt x="490" y="677"/>
                </a:lnTo>
                <a:lnTo>
                  <a:pt x="497" y="673"/>
                </a:lnTo>
                <a:lnTo>
                  <a:pt x="504" y="669"/>
                </a:lnTo>
                <a:lnTo>
                  <a:pt x="504" y="669"/>
                </a:lnTo>
                <a:lnTo>
                  <a:pt x="504" y="669"/>
                </a:lnTo>
                <a:lnTo>
                  <a:pt x="513" y="666"/>
                </a:lnTo>
                <a:lnTo>
                  <a:pt x="520" y="664"/>
                </a:lnTo>
                <a:lnTo>
                  <a:pt x="528" y="664"/>
                </a:lnTo>
                <a:lnTo>
                  <a:pt x="537" y="663"/>
                </a:lnTo>
                <a:lnTo>
                  <a:pt x="545" y="664"/>
                </a:lnTo>
                <a:lnTo>
                  <a:pt x="554" y="665"/>
                </a:lnTo>
                <a:lnTo>
                  <a:pt x="562" y="667"/>
                </a:lnTo>
                <a:lnTo>
                  <a:pt x="569" y="671"/>
                </a:lnTo>
                <a:lnTo>
                  <a:pt x="623" y="696"/>
                </a:lnTo>
                <a:lnTo>
                  <a:pt x="698" y="623"/>
                </a:lnTo>
                <a:lnTo>
                  <a:pt x="671" y="569"/>
                </a:lnTo>
                <a:lnTo>
                  <a:pt x="671" y="569"/>
                </a:lnTo>
                <a:lnTo>
                  <a:pt x="669" y="561"/>
                </a:lnTo>
                <a:lnTo>
                  <a:pt x="666" y="553"/>
                </a:lnTo>
                <a:lnTo>
                  <a:pt x="664" y="545"/>
                </a:lnTo>
                <a:lnTo>
                  <a:pt x="664" y="537"/>
                </a:lnTo>
                <a:lnTo>
                  <a:pt x="664" y="528"/>
                </a:lnTo>
                <a:lnTo>
                  <a:pt x="665" y="520"/>
                </a:lnTo>
                <a:lnTo>
                  <a:pt x="668" y="511"/>
                </a:lnTo>
                <a:lnTo>
                  <a:pt x="670" y="503"/>
                </a:lnTo>
                <a:lnTo>
                  <a:pt x="670" y="503"/>
                </a:lnTo>
                <a:lnTo>
                  <a:pt x="670" y="503"/>
                </a:lnTo>
                <a:lnTo>
                  <a:pt x="674" y="496"/>
                </a:lnTo>
                <a:lnTo>
                  <a:pt x="678" y="489"/>
                </a:lnTo>
                <a:lnTo>
                  <a:pt x="683" y="483"/>
                </a:lnTo>
                <a:lnTo>
                  <a:pt x="689" y="475"/>
                </a:lnTo>
                <a:lnTo>
                  <a:pt x="695" y="471"/>
                </a:lnTo>
                <a:lnTo>
                  <a:pt x="702" y="466"/>
                </a:lnTo>
                <a:lnTo>
                  <a:pt x="710" y="462"/>
                </a:lnTo>
                <a:lnTo>
                  <a:pt x="717" y="459"/>
                </a:lnTo>
                <a:lnTo>
                  <a:pt x="773" y="438"/>
                </a:lnTo>
                <a:close/>
                <a:moveTo>
                  <a:pt x="387" y="528"/>
                </a:moveTo>
                <a:lnTo>
                  <a:pt x="387" y="528"/>
                </a:lnTo>
                <a:lnTo>
                  <a:pt x="372" y="527"/>
                </a:lnTo>
                <a:lnTo>
                  <a:pt x="358" y="526"/>
                </a:lnTo>
                <a:lnTo>
                  <a:pt x="345" y="522"/>
                </a:lnTo>
                <a:lnTo>
                  <a:pt x="332" y="517"/>
                </a:lnTo>
                <a:lnTo>
                  <a:pt x="320" y="511"/>
                </a:lnTo>
                <a:lnTo>
                  <a:pt x="308" y="504"/>
                </a:lnTo>
                <a:lnTo>
                  <a:pt x="297" y="496"/>
                </a:lnTo>
                <a:lnTo>
                  <a:pt x="287" y="486"/>
                </a:lnTo>
                <a:lnTo>
                  <a:pt x="278" y="477"/>
                </a:lnTo>
                <a:lnTo>
                  <a:pt x="269" y="466"/>
                </a:lnTo>
                <a:lnTo>
                  <a:pt x="262" y="454"/>
                </a:lnTo>
                <a:lnTo>
                  <a:pt x="256" y="442"/>
                </a:lnTo>
                <a:lnTo>
                  <a:pt x="251" y="429"/>
                </a:lnTo>
                <a:lnTo>
                  <a:pt x="249" y="415"/>
                </a:lnTo>
                <a:lnTo>
                  <a:pt x="246" y="401"/>
                </a:lnTo>
                <a:lnTo>
                  <a:pt x="245" y="387"/>
                </a:lnTo>
                <a:lnTo>
                  <a:pt x="245" y="387"/>
                </a:lnTo>
                <a:lnTo>
                  <a:pt x="246" y="372"/>
                </a:lnTo>
                <a:lnTo>
                  <a:pt x="249" y="358"/>
                </a:lnTo>
                <a:lnTo>
                  <a:pt x="251" y="345"/>
                </a:lnTo>
                <a:lnTo>
                  <a:pt x="256" y="331"/>
                </a:lnTo>
                <a:lnTo>
                  <a:pt x="262" y="319"/>
                </a:lnTo>
                <a:lnTo>
                  <a:pt x="269" y="307"/>
                </a:lnTo>
                <a:lnTo>
                  <a:pt x="278" y="297"/>
                </a:lnTo>
                <a:lnTo>
                  <a:pt x="287" y="286"/>
                </a:lnTo>
                <a:lnTo>
                  <a:pt x="297" y="277"/>
                </a:lnTo>
                <a:lnTo>
                  <a:pt x="308" y="269"/>
                </a:lnTo>
                <a:lnTo>
                  <a:pt x="320" y="262"/>
                </a:lnTo>
                <a:lnTo>
                  <a:pt x="332" y="256"/>
                </a:lnTo>
                <a:lnTo>
                  <a:pt x="345" y="251"/>
                </a:lnTo>
                <a:lnTo>
                  <a:pt x="358" y="247"/>
                </a:lnTo>
                <a:lnTo>
                  <a:pt x="372" y="245"/>
                </a:lnTo>
                <a:lnTo>
                  <a:pt x="387" y="245"/>
                </a:lnTo>
                <a:lnTo>
                  <a:pt x="387" y="245"/>
                </a:lnTo>
                <a:lnTo>
                  <a:pt x="401" y="245"/>
                </a:lnTo>
                <a:lnTo>
                  <a:pt x="416" y="247"/>
                </a:lnTo>
                <a:lnTo>
                  <a:pt x="429" y="251"/>
                </a:lnTo>
                <a:lnTo>
                  <a:pt x="442" y="256"/>
                </a:lnTo>
                <a:lnTo>
                  <a:pt x="455" y="262"/>
                </a:lnTo>
                <a:lnTo>
                  <a:pt x="466" y="269"/>
                </a:lnTo>
                <a:lnTo>
                  <a:pt x="477" y="277"/>
                </a:lnTo>
                <a:lnTo>
                  <a:pt x="488" y="286"/>
                </a:lnTo>
                <a:lnTo>
                  <a:pt x="496" y="297"/>
                </a:lnTo>
                <a:lnTo>
                  <a:pt x="504" y="307"/>
                </a:lnTo>
                <a:lnTo>
                  <a:pt x="512" y="319"/>
                </a:lnTo>
                <a:lnTo>
                  <a:pt x="518" y="331"/>
                </a:lnTo>
                <a:lnTo>
                  <a:pt x="522" y="345"/>
                </a:lnTo>
                <a:lnTo>
                  <a:pt x="526" y="358"/>
                </a:lnTo>
                <a:lnTo>
                  <a:pt x="528" y="372"/>
                </a:lnTo>
                <a:lnTo>
                  <a:pt x="528" y="387"/>
                </a:lnTo>
                <a:lnTo>
                  <a:pt x="528" y="387"/>
                </a:lnTo>
                <a:lnTo>
                  <a:pt x="528" y="401"/>
                </a:lnTo>
                <a:lnTo>
                  <a:pt x="526" y="415"/>
                </a:lnTo>
                <a:lnTo>
                  <a:pt x="522" y="429"/>
                </a:lnTo>
                <a:lnTo>
                  <a:pt x="518" y="442"/>
                </a:lnTo>
                <a:lnTo>
                  <a:pt x="512" y="454"/>
                </a:lnTo>
                <a:lnTo>
                  <a:pt x="504" y="466"/>
                </a:lnTo>
                <a:lnTo>
                  <a:pt x="496" y="477"/>
                </a:lnTo>
                <a:lnTo>
                  <a:pt x="488" y="486"/>
                </a:lnTo>
                <a:lnTo>
                  <a:pt x="477" y="496"/>
                </a:lnTo>
                <a:lnTo>
                  <a:pt x="466" y="504"/>
                </a:lnTo>
                <a:lnTo>
                  <a:pt x="455" y="511"/>
                </a:lnTo>
                <a:lnTo>
                  <a:pt x="442" y="517"/>
                </a:lnTo>
                <a:lnTo>
                  <a:pt x="429" y="522"/>
                </a:lnTo>
                <a:lnTo>
                  <a:pt x="416" y="526"/>
                </a:lnTo>
                <a:lnTo>
                  <a:pt x="401" y="527"/>
                </a:lnTo>
                <a:lnTo>
                  <a:pt x="387" y="528"/>
                </a:lnTo>
                <a:lnTo>
                  <a:pt x="387" y="528"/>
                </a:lnTo>
                <a:close/>
                <a:moveTo>
                  <a:pt x="1122" y="744"/>
                </a:moveTo>
                <a:lnTo>
                  <a:pt x="1122" y="689"/>
                </a:lnTo>
                <a:lnTo>
                  <a:pt x="1092" y="678"/>
                </a:lnTo>
                <a:lnTo>
                  <a:pt x="1092" y="678"/>
                </a:lnTo>
                <a:lnTo>
                  <a:pt x="1085" y="675"/>
                </a:lnTo>
                <a:lnTo>
                  <a:pt x="1078" y="670"/>
                </a:lnTo>
                <a:lnTo>
                  <a:pt x="1072" y="663"/>
                </a:lnTo>
                <a:lnTo>
                  <a:pt x="1067" y="654"/>
                </a:lnTo>
                <a:lnTo>
                  <a:pt x="1067" y="654"/>
                </a:lnTo>
                <a:lnTo>
                  <a:pt x="1067" y="654"/>
                </a:lnTo>
                <a:lnTo>
                  <a:pt x="1065" y="646"/>
                </a:lnTo>
                <a:lnTo>
                  <a:pt x="1065" y="637"/>
                </a:lnTo>
                <a:lnTo>
                  <a:pt x="1066" y="628"/>
                </a:lnTo>
                <a:lnTo>
                  <a:pt x="1068" y="619"/>
                </a:lnTo>
                <a:lnTo>
                  <a:pt x="1083" y="591"/>
                </a:lnTo>
                <a:lnTo>
                  <a:pt x="1043" y="552"/>
                </a:lnTo>
                <a:lnTo>
                  <a:pt x="1014" y="565"/>
                </a:lnTo>
                <a:lnTo>
                  <a:pt x="1014" y="565"/>
                </a:lnTo>
                <a:lnTo>
                  <a:pt x="1006" y="569"/>
                </a:lnTo>
                <a:lnTo>
                  <a:pt x="997" y="570"/>
                </a:lnTo>
                <a:lnTo>
                  <a:pt x="988" y="569"/>
                </a:lnTo>
                <a:lnTo>
                  <a:pt x="979" y="567"/>
                </a:lnTo>
                <a:lnTo>
                  <a:pt x="979" y="567"/>
                </a:lnTo>
                <a:lnTo>
                  <a:pt x="979" y="567"/>
                </a:lnTo>
                <a:lnTo>
                  <a:pt x="971" y="562"/>
                </a:lnTo>
                <a:lnTo>
                  <a:pt x="965" y="557"/>
                </a:lnTo>
                <a:lnTo>
                  <a:pt x="959" y="550"/>
                </a:lnTo>
                <a:lnTo>
                  <a:pt x="955" y="541"/>
                </a:lnTo>
                <a:lnTo>
                  <a:pt x="945" y="511"/>
                </a:lnTo>
                <a:lnTo>
                  <a:pt x="889" y="511"/>
                </a:lnTo>
                <a:lnTo>
                  <a:pt x="879" y="541"/>
                </a:lnTo>
                <a:lnTo>
                  <a:pt x="879" y="541"/>
                </a:lnTo>
                <a:lnTo>
                  <a:pt x="875" y="550"/>
                </a:lnTo>
                <a:lnTo>
                  <a:pt x="869" y="557"/>
                </a:lnTo>
                <a:lnTo>
                  <a:pt x="863" y="562"/>
                </a:lnTo>
                <a:lnTo>
                  <a:pt x="855" y="567"/>
                </a:lnTo>
                <a:lnTo>
                  <a:pt x="855" y="567"/>
                </a:lnTo>
                <a:lnTo>
                  <a:pt x="855" y="567"/>
                </a:lnTo>
                <a:lnTo>
                  <a:pt x="846" y="569"/>
                </a:lnTo>
                <a:lnTo>
                  <a:pt x="838" y="570"/>
                </a:lnTo>
                <a:lnTo>
                  <a:pt x="828" y="569"/>
                </a:lnTo>
                <a:lnTo>
                  <a:pt x="820" y="565"/>
                </a:lnTo>
                <a:lnTo>
                  <a:pt x="791" y="552"/>
                </a:lnTo>
                <a:lnTo>
                  <a:pt x="753" y="591"/>
                </a:lnTo>
                <a:lnTo>
                  <a:pt x="766" y="619"/>
                </a:lnTo>
                <a:lnTo>
                  <a:pt x="766" y="619"/>
                </a:lnTo>
                <a:lnTo>
                  <a:pt x="770" y="628"/>
                </a:lnTo>
                <a:lnTo>
                  <a:pt x="770" y="637"/>
                </a:lnTo>
                <a:lnTo>
                  <a:pt x="770" y="646"/>
                </a:lnTo>
                <a:lnTo>
                  <a:pt x="767" y="654"/>
                </a:lnTo>
                <a:lnTo>
                  <a:pt x="767" y="654"/>
                </a:lnTo>
                <a:lnTo>
                  <a:pt x="767" y="654"/>
                </a:lnTo>
                <a:lnTo>
                  <a:pt x="762" y="663"/>
                </a:lnTo>
                <a:lnTo>
                  <a:pt x="756" y="670"/>
                </a:lnTo>
                <a:lnTo>
                  <a:pt x="750" y="675"/>
                </a:lnTo>
                <a:lnTo>
                  <a:pt x="742" y="678"/>
                </a:lnTo>
                <a:lnTo>
                  <a:pt x="712" y="689"/>
                </a:lnTo>
                <a:lnTo>
                  <a:pt x="712" y="744"/>
                </a:lnTo>
                <a:lnTo>
                  <a:pt x="742" y="755"/>
                </a:lnTo>
                <a:lnTo>
                  <a:pt x="742" y="755"/>
                </a:lnTo>
                <a:lnTo>
                  <a:pt x="750" y="759"/>
                </a:lnTo>
                <a:lnTo>
                  <a:pt x="756" y="765"/>
                </a:lnTo>
                <a:lnTo>
                  <a:pt x="762" y="772"/>
                </a:lnTo>
                <a:lnTo>
                  <a:pt x="767" y="779"/>
                </a:lnTo>
                <a:lnTo>
                  <a:pt x="767" y="779"/>
                </a:lnTo>
                <a:lnTo>
                  <a:pt x="767" y="779"/>
                </a:lnTo>
                <a:lnTo>
                  <a:pt x="770" y="787"/>
                </a:lnTo>
                <a:lnTo>
                  <a:pt x="770" y="797"/>
                </a:lnTo>
                <a:lnTo>
                  <a:pt x="770" y="805"/>
                </a:lnTo>
                <a:lnTo>
                  <a:pt x="766" y="814"/>
                </a:lnTo>
                <a:lnTo>
                  <a:pt x="753" y="843"/>
                </a:lnTo>
                <a:lnTo>
                  <a:pt x="791" y="882"/>
                </a:lnTo>
                <a:lnTo>
                  <a:pt x="820" y="868"/>
                </a:lnTo>
                <a:lnTo>
                  <a:pt x="820" y="868"/>
                </a:lnTo>
                <a:lnTo>
                  <a:pt x="828" y="865"/>
                </a:lnTo>
                <a:lnTo>
                  <a:pt x="838" y="864"/>
                </a:lnTo>
                <a:lnTo>
                  <a:pt x="846" y="864"/>
                </a:lnTo>
                <a:lnTo>
                  <a:pt x="855" y="867"/>
                </a:lnTo>
                <a:lnTo>
                  <a:pt x="855" y="867"/>
                </a:lnTo>
                <a:lnTo>
                  <a:pt x="855" y="867"/>
                </a:lnTo>
                <a:lnTo>
                  <a:pt x="863" y="871"/>
                </a:lnTo>
                <a:lnTo>
                  <a:pt x="869" y="877"/>
                </a:lnTo>
                <a:lnTo>
                  <a:pt x="875" y="885"/>
                </a:lnTo>
                <a:lnTo>
                  <a:pt x="879" y="893"/>
                </a:lnTo>
                <a:lnTo>
                  <a:pt x="889" y="922"/>
                </a:lnTo>
                <a:lnTo>
                  <a:pt x="945" y="922"/>
                </a:lnTo>
                <a:lnTo>
                  <a:pt x="955" y="893"/>
                </a:lnTo>
                <a:lnTo>
                  <a:pt x="955" y="893"/>
                </a:lnTo>
                <a:lnTo>
                  <a:pt x="959" y="885"/>
                </a:lnTo>
                <a:lnTo>
                  <a:pt x="965" y="877"/>
                </a:lnTo>
                <a:lnTo>
                  <a:pt x="971" y="871"/>
                </a:lnTo>
                <a:lnTo>
                  <a:pt x="979" y="867"/>
                </a:lnTo>
                <a:lnTo>
                  <a:pt x="979" y="867"/>
                </a:lnTo>
                <a:lnTo>
                  <a:pt x="979" y="867"/>
                </a:lnTo>
                <a:lnTo>
                  <a:pt x="988" y="864"/>
                </a:lnTo>
                <a:lnTo>
                  <a:pt x="997" y="864"/>
                </a:lnTo>
                <a:lnTo>
                  <a:pt x="1006" y="865"/>
                </a:lnTo>
                <a:lnTo>
                  <a:pt x="1014" y="868"/>
                </a:lnTo>
                <a:lnTo>
                  <a:pt x="1043" y="882"/>
                </a:lnTo>
                <a:lnTo>
                  <a:pt x="1083" y="843"/>
                </a:lnTo>
                <a:lnTo>
                  <a:pt x="1068" y="814"/>
                </a:lnTo>
                <a:lnTo>
                  <a:pt x="1068" y="814"/>
                </a:lnTo>
                <a:lnTo>
                  <a:pt x="1066" y="805"/>
                </a:lnTo>
                <a:lnTo>
                  <a:pt x="1065" y="797"/>
                </a:lnTo>
                <a:lnTo>
                  <a:pt x="1065" y="787"/>
                </a:lnTo>
                <a:lnTo>
                  <a:pt x="1067" y="779"/>
                </a:lnTo>
                <a:lnTo>
                  <a:pt x="1067" y="779"/>
                </a:lnTo>
                <a:lnTo>
                  <a:pt x="1067" y="779"/>
                </a:lnTo>
                <a:lnTo>
                  <a:pt x="1072" y="772"/>
                </a:lnTo>
                <a:lnTo>
                  <a:pt x="1078" y="765"/>
                </a:lnTo>
                <a:lnTo>
                  <a:pt x="1085" y="759"/>
                </a:lnTo>
                <a:lnTo>
                  <a:pt x="1092" y="755"/>
                </a:lnTo>
                <a:lnTo>
                  <a:pt x="1122" y="744"/>
                </a:lnTo>
                <a:close/>
                <a:moveTo>
                  <a:pt x="917" y="792"/>
                </a:moveTo>
                <a:lnTo>
                  <a:pt x="917" y="792"/>
                </a:lnTo>
                <a:lnTo>
                  <a:pt x="910" y="792"/>
                </a:lnTo>
                <a:lnTo>
                  <a:pt x="901" y="791"/>
                </a:lnTo>
                <a:lnTo>
                  <a:pt x="894" y="789"/>
                </a:lnTo>
                <a:lnTo>
                  <a:pt x="888" y="786"/>
                </a:lnTo>
                <a:lnTo>
                  <a:pt x="875" y="779"/>
                </a:lnTo>
                <a:lnTo>
                  <a:pt x="864" y="771"/>
                </a:lnTo>
                <a:lnTo>
                  <a:pt x="855" y="759"/>
                </a:lnTo>
                <a:lnTo>
                  <a:pt x="847" y="747"/>
                </a:lnTo>
                <a:lnTo>
                  <a:pt x="845" y="739"/>
                </a:lnTo>
                <a:lnTo>
                  <a:pt x="844" y="732"/>
                </a:lnTo>
                <a:lnTo>
                  <a:pt x="843" y="725"/>
                </a:lnTo>
                <a:lnTo>
                  <a:pt x="841" y="717"/>
                </a:lnTo>
                <a:lnTo>
                  <a:pt x="841" y="717"/>
                </a:lnTo>
                <a:lnTo>
                  <a:pt x="843" y="709"/>
                </a:lnTo>
                <a:lnTo>
                  <a:pt x="844" y="702"/>
                </a:lnTo>
                <a:lnTo>
                  <a:pt x="845" y="695"/>
                </a:lnTo>
                <a:lnTo>
                  <a:pt x="847" y="688"/>
                </a:lnTo>
                <a:lnTo>
                  <a:pt x="855" y="675"/>
                </a:lnTo>
                <a:lnTo>
                  <a:pt x="864" y="664"/>
                </a:lnTo>
                <a:lnTo>
                  <a:pt x="875" y="654"/>
                </a:lnTo>
                <a:lnTo>
                  <a:pt x="888" y="647"/>
                </a:lnTo>
                <a:lnTo>
                  <a:pt x="894" y="645"/>
                </a:lnTo>
                <a:lnTo>
                  <a:pt x="901" y="643"/>
                </a:lnTo>
                <a:lnTo>
                  <a:pt x="910" y="642"/>
                </a:lnTo>
                <a:lnTo>
                  <a:pt x="917" y="641"/>
                </a:lnTo>
                <a:lnTo>
                  <a:pt x="917" y="641"/>
                </a:lnTo>
                <a:lnTo>
                  <a:pt x="925" y="642"/>
                </a:lnTo>
                <a:lnTo>
                  <a:pt x="933" y="643"/>
                </a:lnTo>
                <a:lnTo>
                  <a:pt x="940" y="645"/>
                </a:lnTo>
                <a:lnTo>
                  <a:pt x="947" y="647"/>
                </a:lnTo>
                <a:lnTo>
                  <a:pt x="959" y="654"/>
                </a:lnTo>
                <a:lnTo>
                  <a:pt x="970" y="664"/>
                </a:lnTo>
                <a:lnTo>
                  <a:pt x="979" y="675"/>
                </a:lnTo>
                <a:lnTo>
                  <a:pt x="987" y="688"/>
                </a:lnTo>
                <a:lnTo>
                  <a:pt x="989" y="695"/>
                </a:lnTo>
                <a:lnTo>
                  <a:pt x="991" y="702"/>
                </a:lnTo>
                <a:lnTo>
                  <a:pt x="993" y="709"/>
                </a:lnTo>
                <a:lnTo>
                  <a:pt x="993" y="717"/>
                </a:lnTo>
                <a:lnTo>
                  <a:pt x="993" y="717"/>
                </a:lnTo>
                <a:lnTo>
                  <a:pt x="993" y="725"/>
                </a:lnTo>
                <a:lnTo>
                  <a:pt x="991" y="732"/>
                </a:lnTo>
                <a:lnTo>
                  <a:pt x="989" y="739"/>
                </a:lnTo>
                <a:lnTo>
                  <a:pt x="987" y="747"/>
                </a:lnTo>
                <a:lnTo>
                  <a:pt x="979" y="759"/>
                </a:lnTo>
                <a:lnTo>
                  <a:pt x="970" y="771"/>
                </a:lnTo>
                <a:lnTo>
                  <a:pt x="959" y="779"/>
                </a:lnTo>
                <a:lnTo>
                  <a:pt x="947" y="786"/>
                </a:lnTo>
                <a:lnTo>
                  <a:pt x="940" y="789"/>
                </a:lnTo>
                <a:lnTo>
                  <a:pt x="933" y="791"/>
                </a:lnTo>
                <a:lnTo>
                  <a:pt x="925" y="792"/>
                </a:lnTo>
                <a:lnTo>
                  <a:pt x="917" y="792"/>
                </a:lnTo>
                <a:lnTo>
                  <a:pt x="917" y="792"/>
                </a:lnTo>
                <a:close/>
              </a:path>
            </a:pathLst>
          </a:custGeom>
          <a:solidFill>
            <a:srgbClr val="77A233"/>
          </a:solidFill>
          <a:ln>
            <a:noFill/>
          </a:ln>
        </p:spPr>
        <p:txBody>
          <a:bodyPr vert="horz" wrap="square" lIns="91440" tIns="45720" rIns="91440" bIns="45720" numCol="1" anchor="t" anchorCtr="0" compatLnSpc="1">
            <a:prstTxWarp prst="textNoShape">
              <a:avLst/>
            </a:prstTxWarp>
          </a:bodyPr>
          <a:lstStyle/>
          <a:p>
            <a:pPr>
              <a:defRPr/>
            </a:pPr>
            <a:endParaRPr kumimoji="0" lang="ja-JP" altLang="en-US" sz="1600" kern="0">
              <a:solidFill>
                <a:sysClr val="windowText" lastClr="000000"/>
              </a:solidFill>
            </a:endParaRPr>
          </a:p>
        </p:txBody>
      </p:sp>
      <p:sp>
        <p:nvSpPr>
          <p:cNvPr id="12" name="Freeform 20"/>
          <p:cNvSpPr>
            <a:spLocks noEditPoints="1"/>
          </p:cNvSpPr>
          <p:nvPr/>
        </p:nvSpPr>
        <p:spPr bwMode="auto">
          <a:xfrm>
            <a:off x="2559449" y="2533602"/>
            <a:ext cx="487539" cy="705387"/>
          </a:xfrm>
          <a:custGeom>
            <a:avLst/>
            <a:gdLst>
              <a:gd name="T0" fmla="*/ 302 w 302"/>
              <a:gd name="T1" fmla="*/ 76 h 397"/>
              <a:gd name="T2" fmla="*/ 0 w 302"/>
              <a:gd name="T3" fmla="*/ 397 h 397"/>
              <a:gd name="T4" fmla="*/ 226 w 302"/>
              <a:gd name="T5" fmla="*/ 0 h 397"/>
              <a:gd name="T6" fmla="*/ 234 w 302"/>
              <a:gd name="T7" fmla="*/ 0 h 397"/>
              <a:gd name="T8" fmla="*/ 302 w 302"/>
              <a:gd name="T9" fmla="*/ 68 h 397"/>
              <a:gd name="T10" fmla="*/ 270 w 302"/>
              <a:gd name="T11" fmla="*/ 244 h 397"/>
              <a:gd name="T12" fmla="*/ 258 w 302"/>
              <a:gd name="T13" fmla="*/ 142 h 397"/>
              <a:gd name="T14" fmla="*/ 32 w 302"/>
              <a:gd name="T15" fmla="*/ 153 h 397"/>
              <a:gd name="T16" fmla="*/ 43 w 302"/>
              <a:gd name="T17" fmla="*/ 256 h 397"/>
              <a:gd name="T18" fmla="*/ 270 w 302"/>
              <a:gd name="T19" fmla="*/ 244 h 397"/>
              <a:gd name="T20" fmla="*/ 86 w 302"/>
              <a:gd name="T21" fmla="*/ 184 h 397"/>
              <a:gd name="T22" fmla="*/ 98 w 302"/>
              <a:gd name="T23" fmla="*/ 219 h 397"/>
              <a:gd name="T24" fmla="*/ 116 w 302"/>
              <a:gd name="T25" fmla="*/ 215 h 397"/>
              <a:gd name="T26" fmla="*/ 96 w 302"/>
              <a:gd name="T27" fmla="*/ 235 h 397"/>
              <a:gd name="T28" fmla="*/ 62 w 302"/>
              <a:gd name="T29" fmla="*/ 199 h 397"/>
              <a:gd name="T30" fmla="*/ 78 w 302"/>
              <a:gd name="T31" fmla="*/ 167 h 397"/>
              <a:gd name="T32" fmla="*/ 119 w 302"/>
              <a:gd name="T33" fmla="*/ 167 h 397"/>
              <a:gd name="T34" fmla="*/ 105 w 302"/>
              <a:gd name="T35" fmla="*/ 179 h 397"/>
              <a:gd name="T36" fmla="*/ 174 w 302"/>
              <a:gd name="T37" fmla="*/ 213 h 397"/>
              <a:gd name="T38" fmla="*/ 161 w 302"/>
              <a:gd name="T39" fmla="*/ 232 h 397"/>
              <a:gd name="T40" fmla="*/ 134 w 302"/>
              <a:gd name="T41" fmla="*/ 234 h 397"/>
              <a:gd name="T42" fmla="*/ 124 w 302"/>
              <a:gd name="T43" fmla="*/ 214 h 397"/>
              <a:gd name="T44" fmla="*/ 146 w 302"/>
              <a:gd name="T45" fmla="*/ 219 h 397"/>
              <a:gd name="T46" fmla="*/ 155 w 302"/>
              <a:gd name="T47" fmla="*/ 214 h 397"/>
              <a:gd name="T48" fmla="*/ 151 w 302"/>
              <a:gd name="T49" fmla="*/ 209 h 397"/>
              <a:gd name="T50" fmla="*/ 132 w 302"/>
              <a:gd name="T51" fmla="*/ 199 h 397"/>
              <a:gd name="T52" fmla="*/ 125 w 302"/>
              <a:gd name="T53" fmla="*/ 183 h 397"/>
              <a:gd name="T54" fmla="*/ 151 w 302"/>
              <a:gd name="T55" fmla="*/ 162 h 397"/>
              <a:gd name="T56" fmla="*/ 168 w 302"/>
              <a:gd name="T57" fmla="*/ 182 h 397"/>
              <a:gd name="T58" fmla="*/ 145 w 302"/>
              <a:gd name="T59" fmla="*/ 179 h 397"/>
              <a:gd name="T60" fmla="*/ 146 w 302"/>
              <a:gd name="T61" fmla="*/ 186 h 397"/>
              <a:gd name="T62" fmla="*/ 170 w 302"/>
              <a:gd name="T63" fmla="*/ 201 h 397"/>
              <a:gd name="T64" fmla="*/ 223 w 302"/>
              <a:gd name="T65" fmla="*/ 163 h 397"/>
              <a:gd name="T66" fmla="*/ 221 w 302"/>
              <a:gd name="T67" fmla="*/ 234 h 397"/>
              <a:gd name="T68" fmla="*/ 175 w 302"/>
              <a:gd name="T69" fmla="*/ 163 h 397"/>
              <a:gd name="T70" fmla="*/ 206 w 302"/>
              <a:gd name="T71" fmla="*/ 199 h 397"/>
              <a:gd name="T72" fmla="*/ 211 w 302"/>
              <a:gd name="T73" fmla="*/ 207 h 397"/>
              <a:gd name="T74" fmla="*/ 223 w 302"/>
              <a:gd name="T75" fmla="*/ 1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2" h="397">
                <a:moveTo>
                  <a:pt x="226" y="76"/>
                </a:moveTo>
                <a:cubicBezTo>
                  <a:pt x="302" y="76"/>
                  <a:pt x="302" y="76"/>
                  <a:pt x="302" y="76"/>
                </a:cubicBezTo>
                <a:cubicBezTo>
                  <a:pt x="302" y="397"/>
                  <a:pt x="302" y="397"/>
                  <a:pt x="302" y="397"/>
                </a:cubicBezTo>
                <a:cubicBezTo>
                  <a:pt x="0" y="397"/>
                  <a:pt x="0" y="397"/>
                  <a:pt x="0" y="397"/>
                </a:cubicBezTo>
                <a:cubicBezTo>
                  <a:pt x="0" y="0"/>
                  <a:pt x="0" y="0"/>
                  <a:pt x="0" y="0"/>
                </a:cubicBezTo>
                <a:cubicBezTo>
                  <a:pt x="226" y="0"/>
                  <a:pt x="226" y="0"/>
                  <a:pt x="226" y="0"/>
                </a:cubicBezTo>
                <a:lnTo>
                  <a:pt x="226" y="76"/>
                </a:lnTo>
                <a:close/>
                <a:moveTo>
                  <a:pt x="234" y="0"/>
                </a:moveTo>
                <a:cubicBezTo>
                  <a:pt x="234" y="68"/>
                  <a:pt x="234" y="68"/>
                  <a:pt x="234" y="68"/>
                </a:cubicBezTo>
                <a:cubicBezTo>
                  <a:pt x="302" y="68"/>
                  <a:pt x="302" y="68"/>
                  <a:pt x="302" y="68"/>
                </a:cubicBezTo>
                <a:lnTo>
                  <a:pt x="234" y="0"/>
                </a:lnTo>
                <a:close/>
                <a:moveTo>
                  <a:pt x="270" y="244"/>
                </a:moveTo>
                <a:cubicBezTo>
                  <a:pt x="270" y="153"/>
                  <a:pt x="270" y="153"/>
                  <a:pt x="270" y="153"/>
                </a:cubicBezTo>
                <a:cubicBezTo>
                  <a:pt x="270" y="147"/>
                  <a:pt x="265" y="142"/>
                  <a:pt x="258" y="142"/>
                </a:cubicBezTo>
                <a:cubicBezTo>
                  <a:pt x="43" y="142"/>
                  <a:pt x="43" y="142"/>
                  <a:pt x="43" y="142"/>
                </a:cubicBezTo>
                <a:cubicBezTo>
                  <a:pt x="37" y="142"/>
                  <a:pt x="32" y="147"/>
                  <a:pt x="32" y="153"/>
                </a:cubicBezTo>
                <a:cubicBezTo>
                  <a:pt x="32" y="244"/>
                  <a:pt x="32" y="244"/>
                  <a:pt x="32" y="244"/>
                </a:cubicBezTo>
                <a:cubicBezTo>
                  <a:pt x="32" y="250"/>
                  <a:pt x="37" y="256"/>
                  <a:pt x="43" y="256"/>
                </a:cubicBezTo>
                <a:cubicBezTo>
                  <a:pt x="258" y="256"/>
                  <a:pt x="258" y="256"/>
                  <a:pt x="258" y="256"/>
                </a:cubicBezTo>
                <a:cubicBezTo>
                  <a:pt x="265" y="256"/>
                  <a:pt x="270" y="250"/>
                  <a:pt x="270" y="244"/>
                </a:cubicBezTo>
                <a:close/>
                <a:moveTo>
                  <a:pt x="97" y="178"/>
                </a:moveTo>
                <a:cubicBezTo>
                  <a:pt x="92" y="178"/>
                  <a:pt x="88" y="180"/>
                  <a:pt x="86" y="184"/>
                </a:cubicBezTo>
                <a:cubicBezTo>
                  <a:pt x="83" y="187"/>
                  <a:pt x="82" y="192"/>
                  <a:pt x="82" y="199"/>
                </a:cubicBezTo>
                <a:cubicBezTo>
                  <a:pt x="82" y="213"/>
                  <a:pt x="87" y="219"/>
                  <a:pt x="98" y="219"/>
                </a:cubicBezTo>
                <a:cubicBezTo>
                  <a:pt x="101" y="219"/>
                  <a:pt x="104" y="219"/>
                  <a:pt x="107" y="218"/>
                </a:cubicBezTo>
                <a:cubicBezTo>
                  <a:pt x="110" y="217"/>
                  <a:pt x="113" y="216"/>
                  <a:pt x="116" y="215"/>
                </a:cubicBezTo>
                <a:cubicBezTo>
                  <a:pt x="116" y="231"/>
                  <a:pt x="116" y="231"/>
                  <a:pt x="116" y="231"/>
                </a:cubicBezTo>
                <a:cubicBezTo>
                  <a:pt x="110" y="234"/>
                  <a:pt x="103" y="235"/>
                  <a:pt x="96" y="235"/>
                </a:cubicBezTo>
                <a:cubicBezTo>
                  <a:pt x="85" y="235"/>
                  <a:pt x="77" y="232"/>
                  <a:pt x="71" y="226"/>
                </a:cubicBezTo>
                <a:cubicBezTo>
                  <a:pt x="65" y="220"/>
                  <a:pt x="62" y="211"/>
                  <a:pt x="62" y="199"/>
                </a:cubicBezTo>
                <a:cubicBezTo>
                  <a:pt x="62" y="192"/>
                  <a:pt x="64" y="185"/>
                  <a:pt x="67" y="180"/>
                </a:cubicBezTo>
                <a:cubicBezTo>
                  <a:pt x="69" y="174"/>
                  <a:pt x="73" y="170"/>
                  <a:pt x="78" y="167"/>
                </a:cubicBezTo>
                <a:cubicBezTo>
                  <a:pt x="84" y="164"/>
                  <a:pt x="90" y="162"/>
                  <a:pt x="97" y="162"/>
                </a:cubicBezTo>
                <a:cubicBezTo>
                  <a:pt x="104" y="162"/>
                  <a:pt x="112" y="164"/>
                  <a:pt x="119" y="167"/>
                </a:cubicBezTo>
                <a:cubicBezTo>
                  <a:pt x="113" y="182"/>
                  <a:pt x="113" y="182"/>
                  <a:pt x="113" y="182"/>
                </a:cubicBezTo>
                <a:cubicBezTo>
                  <a:pt x="110" y="181"/>
                  <a:pt x="108" y="180"/>
                  <a:pt x="105" y="179"/>
                </a:cubicBezTo>
                <a:cubicBezTo>
                  <a:pt x="102" y="178"/>
                  <a:pt x="100" y="178"/>
                  <a:pt x="97" y="178"/>
                </a:cubicBezTo>
                <a:close/>
                <a:moveTo>
                  <a:pt x="174" y="213"/>
                </a:moveTo>
                <a:cubicBezTo>
                  <a:pt x="174" y="217"/>
                  <a:pt x="173" y="221"/>
                  <a:pt x="171" y="224"/>
                </a:cubicBezTo>
                <a:cubicBezTo>
                  <a:pt x="168" y="228"/>
                  <a:pt x="165" y="230"/>
                  <a:pt x="161" y="232"/>
                </a:cubicBezTo>
                <a:cubicBezTo>
                  <a:pt x="157" y="234"/>
                  <a:pt x="152" y="235"/>
                  <a:pt x="146" y="235"/>
                </a:cubicBezTo>
                <a:cubicBezTo>
                  <a:pt x="141" y="235"/>
                  <a:pt x="137" y="235"/>
                  <a:pt x="134" y="234"/>
                </a:cubicBezTo>
                <a:cubicBezTo>
                  <a:pt x="131" y="233"/>
                  <a:pt x="128" y="232"/>
                  <a:pt x="124" y="231"/>
                </a:cubicBezTo>
                <a:cubicBezTo>
                  <a:pt x="124" y="214"/>
                  <a:pt x="124" y="214"/>
                  <a:pt x="124" y="214"/>
                </a:cubicBezTo>
                <a:cubicBezTo>
                  <a:pt x="128" y="215"/>
                  <a:pt x="132" y="217"/>
                  <a:pt x="136" y="218"/>
                </a:cubicBezTo>
                <a:cubicBezTo>
                  <a:pt x="140" y="219"/>
                  <a:pt x="143" y="219"/>
                  <a:pt x="146" y="219"/>
                </a:cubicBezTo>
                <a:cubicBezTo>
                  <a:pt x="149" y="219"/>
                  <a:pt x="151" y="219"/>
                  <a:pt x="153" y="218"/>
                </a:cubicBezTo>
                <a:cubicBezTo>
                  <a:pt x="154" y="217"/>
                  <a:pt x="155" y="216"/>
                  <a:pt x="155" y="214"/>
                </a:cubicBezTo>
                <a:cubicBezTo>
                  <a:pt x="155" y="213"/>
                  <a:pt x="154" y="212"/>
                  <a:pt x="154" y="212"/>
                </a:cubicBezTo>
                <a:cubicBezTo>
                  <a:pt x="153" y="211"/>
                  <a:pt x="153" y="210"/>
                  <a:pt x="151" y="209"/>
                </a:cubicBezTo>
                <a:cubicBezTo>
                  <a:pt x="150" y="209"/>
                  <a:pt x="147" y="207"/>
                  <a:pt x="142" y="205"/>
                </a:cubicBezTo>
                <a:cubicBezTo>
                  <a:pt x="137" y="203"/>
                  <a:pt x="134" y="201"/>
                  <a:pt x="132" y="199"/>
                </a:cubicBezTo>
                <a:cubicBezTo>
                  <a:pt x="129" y="197"/>
                  <a:pt x="128" y="195"/>
                  <a:pt x="126" y="192"/>
                </a:cubicBezTo>
                <a:cubicBezTo>
                  <a:pt x="125" y="189"/>
                  <a:pt x="125" y="186"/>
                  <a:pt x="125" y="183"/>
                </a:cubicBezTo>
                <a:cubicBezTo>
                  <a:pt x="125" y="176"/>
                  <a:pt x="127" y="171"/>
                  <a:pt x="132" y="168"/>
                </a:cubicBezTo>
                <a:cubicBezTo>
                  <a:pt x="137" y="164"/>
                  <a:pt x="143" y="162"/>
                  <a:pt x="151" y="162"/>
                </a:cubicBezTo>
                <a:cubicBezTo>
                  <a:pt x="159" y="162"/>
                  <a:pt x="166" y="164"/>
                  <a:pt x="174" y="167"/>
                </a:cubicBezTo>
                <a:cubicBezTo>
                  <a:pt x="168" y="182"/>
                  <a:pt x="168" y="182"/>
                  <a:pt x="168" y="182"/>
                </a:cubicBezTo>
                <a:cubicBezTo>
                  <a:pt x="161" y="179"/>
                  <a:pt x="156" y="178"/>
                  <a:pt x="151" y="178"/>
                </a:cubicBezTo>
                <a:cubicBezTo>
                  <a:pt x="148" y="178"/>
                  <a:pt x="147" y="178"/>
                  <a:pt x="145" y="179"/>
                </a:cubicBezTo>
                <a:cubicBezTo>
                  <a:pt x="144" y="180"/>
                  <a:pt x="144" y="181"/>
                  <a:pt x="144" y="182"/>
                </a:cubicBezTo>
                <a:cubicBezTo>
                  <a:pt x="144" y="183"/>
                  <a:pt x="144" y="185"/>
                  <a:pt x="146" y="186"/>
                </a:cubicBezTo>
                <a:cubicBezTo>
                  <a:pt x="147" y="187"/>
                  <a:pt x="151" y="189"/>
                  <a:pt x="158" y="192"/>
                </a:cubicBezTo>
                <a:cubicBezTo>
                  <a:pt x="164" y="195"/>
                  <a:pt x="168" y="198"/>
                  <a:pt x="170" y="201"/>
                </a:cubicBezTo>
                <a:cubicBezTo>
                  <a:pt x="173" y="204"/>
                  <a:pt x="174" y="208"/>
                  <a:pt x="174" y="213"/>
                </a:cubicBezTo>
                <a:close/>
                <a:moveTo>
                  <a:pt x="223" y="163"/>
                </a:moveTo>
                <a:cubicBezTo>
                  <a:pt x="244" y="163"/>
                  <a:pt x="244" y="163"/>
                  <a:pt x="244" y="163"/>
                </a:cubicBezTo>
                <a:cubicBezTo>
                  <a:pt x="221" y="234"/>
                  <a:pt x="221" y="234"/>
                  <a:pt x="221" y="234"/>
                </a:cubicBezTo>
                <a:cubicBezTo>
                  <a:pt x="198" y="234"/>
                  <a:pt x="198" y="234"/>
                  <a:pt x="198" y="234"/>
                </a:cubicBezTo>
                <a:cubicBezTo>
                  <a:pt x="175" y="163"/>
                  <a:pt x="175" y="163"/>
                  <a:pt x="175" y="163"/>
                </a:cubicBezTo>
                <a:cubicBezTo>
                  <a:pt x="197" y="163"/>
                  <a:pt x="197" y="163"/>
                  <a:pt x="197" y="163"/>
                </a:cubicBezTo>
                <a:cubicBezTo>
                  <a:pt x="206" y="199"/>
                  <a:pt x="206" y="199"/>
                  <a:pt x="206" y="199"/>
                </a:cubicBezTo>
                <a:cubicBezTo>
                  <a:pt x="208" y="207"/>
                  <a:pt x="210" y="213"/>
                  <a:pt x="210" y="216"/>
                </a:cubicBezTo>
                <a:cubicBezTo>
                  <a:pt x="210" y="214"/>
                  <a:pt x="210" y="211"/>
                  <a:pt x="211" y="207"/>
                </a:cubicBezTo>
                <a:cubicBezTo>
                  <a:pt x="212" y="204"/>
                  <a:pt x="212" y="201"/>
                  <a:pt x="213" y="199"/>
                </a:cubicBezTo>
                <a:lnTo>
                  <a:pt x="223" y="163"/>
                </a:lnTo>
                <a:close/>
              </a:path>
            </a:pathLst>
          </a:custGeom>
          <a:solidFill>
            <a:srgbClr val="00B050"/>
          </a:solidFill>
          <a:ln w="9525">
            <a:solidFill>
              <a:srgbClr val="00B05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 name="Freeform 20"/>
          <p:cNvSpPr>
            <a:spLocks noEditPoints="1"/>
          </p:cNvSpPr>
          <p:nvPr/>
        </p:nvSpPr>
        <p:spPr bwMode="auto">
          <a:xfrm>
            <a:off x="5802687" y="2562556"/>
            <a:ext cx="487539" cy="705387"/>
          </a:xfrm>
          <a:custGeom>
            <a:avLst/>
            <a:gdLst>
              <a:gd name="T0" fmla="*/ 302 w 302"/>
              <a:gd name="T1" fmla="*/ 76 h 397"/>
              <a:gd name="T2" fmla="*/ 0 w 302"/>
              <a:gd name="T3" fmla="*/ 397 h 397"/>
              <a:gd name="T4" fmla="*/ 226 w 302"/>
              <a:gd name="T5" fmla="*/ 0 h 397"/>
              <a:gd name="T6" fmla="*/ 234 w 302"/>
              <a:gd name="T7" fmla="*/ 0 h 397"/>
              <a:gd name="T8" fmla="*/ 302 w 302"/>
              <a:gd name="T9" fmla="*/ 68 h 397"/>
              <a:gd name="T10" fmla="*/ 270 w 302"/>
              <a:gd name="T11" fmla="*/ 244 h 397"/>
              <a:gd name="T12" fmla="*/ 258 w 302"/>
              <a:gd name="T13" fmla="*/ 142 h 397"/>
              <a:gd name="T14" fmla="*/ 32 w 302"/>
              <a:gd name="T15" fmla="*/ 153 h 397"/>
              <a:gd name="T16" fmla="*/ 43 w 302"/>
              <a:gd name="T17" fmla="*/ 256 h 397"/>
              <a:gd name="T18" fmla="*/ 270 w 302"/>
              <a:gd name="T19" fmla="*/ 244 h 397"/>
              <a:gd name="T20" fmla="*/ 86 w 302"/>
              <a:gd name="T21" fmla="*/ 184 h 397"/>
              <a:gd name="T22" fmla="*/ 98 w 302"/>
              <a:gd name="T23" fmla="*/ 219 h 397"/>
              <a:gd name="T24" fmla="*/ 116 w 302"/>
              <a:gd name="T25" fmla="*/ 215 h 397"/>
              <a:gd name="T26" fmla="*/ 96 w 302"/>
              <a:gd name="T27" fmla="*/ 235 h 397"/>
              <a:gd name="T28" fmla="*/ 62 w 302"/>
              <a:gd name="T29" fmla="*/ 199 h 397"/>
              <a:gd name="T30" fmla="*/ 78 w 302"/>
              <a:gd name="T31" fmla="*/ 167 h 397"/>
              <a:gd name="T32" fmla="*/ 119 w 302"/>
              <a:gd name="T33" fmla="*/ 167 h 397"/>
              <a:gd name="T34" fmla="*/ 105 w 302"/>
              <a:gd name="T35" fmla="*/ 179 h 397"/>
              <a:gd name="T36" fmla="*/ 174 w 302"/>
              <a:gd name="T37" fmla="*/ 213 h 397"/>
              <a:gd name="T38" fmla="*/ 161 w 302"/>
              <a:gd name="T39" fmla="*/ 232 h 397"/>
              <a:gd name="T40" fmla="*/ 134 w 302"/>
              <a:gd name="T41" fmla="*/ 234 h 397"/>
              <a:gd name="T42" fmla="*/ 124 w 302"/>
              <a:gd name="T43" fmla="*/ 214 h 397"/>
              <a:gd name="T44" fmla="*/ 146 w 302"/>
              <a:gd name="T45" fmla="*/ 219 h 397"/>
              <a:gd name="T46" fmla="*/ 155 w 302"/>
              <a:gd name="T47" fmla="*/ 214 h 397"/>
              <a:gd name="T48" fmla="*/ 151 w 302"/>
              <a:gd name="T49" fmla="*/ 209 h 397"/>
              <a:gd name="T50" fmla="*/ 132 w 302"/>
              <a:gd name="T51" fmla="*/ 199 h 397"/>
              <a:gd name="T52" fmla="*/ 125 w 302"/>
              <a:gd name="T53" fmla="*/ 183 h 397"/>
              <a:gd name="T54" fmla="*/ 151 w 302"/>
              <a:gd name="T55" fmla="*/ 162 h 397"/>
              <a:gd name="T56" fmla="*/ 168 w 302"/>
              <a:gd name="T57" fmla="*/ 182 h 397"/>
              <a:gd name="T58" fmla="*/ 145 w 302"/>
              <a:gd name="T59" fmla="*/ 179 h 397"/>
              <a:gd name="T60" fmla="*/ 146 w 302"/>
              <a:gd name="T61" fmla="*/ 186 h 397"/>
              <a:gd name="T62" fmla="*/ 170 w 302"/>
              <a:gd name="T63" fmla="*/ 201 h 397"/>
              <a:gd name="T64" fmla="*/ 223 w 302"/>
              <a:gd name="T65" fmla="*/ 163 h 397"/>
              <a:gd name="T66" fmla="*/ 221 w 302"/>
              <a:gd name="T67" fmla="*/ 234 h 397"/>
              <a:gd name="T68" fmla="*/ 175 w 302"/>
              <a:gd name="T69" fmla="*/ 163 h 397"/>
              <a:gd name="T70" fmla="*/ 206 w 302"/>
              <a:gd name="T71" fmla="*/ 199 h 397"/>
              <a:gd name="T72" fmla="*/ 211 w 302"/>
              <a:gd name="T73" fmla="*/ 207 h 397"/>
              <a:gd name="T74" fmla="*/ 223 w 302"/>
              <a:gd name="T75" fmla="*/ 1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2" h="397">
                <a:moveTo>
                  <a:pt x="226" y="76"/>
                </a:moveTo>
                <a:cubicBezTo>
                  <a:pt x="302" y="76"/>
                  <a:pt x="302" y="76"/>
                  <a:pt x="302" y="76"/>
                </a:cubicBezTo>
                <a:cubicBezTo>
                  <a:pt x="302" y="397"/>
                  <a:pt x="302" y="397"/>
                  <a:pt x="302" y="397"/>
                </a:cubicBezTo>
                <a:cubicBezTo>
                  <a:pt x="0" y="397"/>
                  <a:pt x="0" y="397"/>
                  <a:pt x="0" y="397"/>
                </a:cubicBezTo>
                <a:cubicBezTo>
                  <a:pt x="0" y="0"/>
                  <a:pt x="0" y="0"/>
                  <a:pt x="0" y="0"/>
                </a:cubicBezTo>
                <a:cubicBezTo>
                  <a:pt x="226" y="0"/>
                  <a:pt x="226" y="0"/>
                  <a:pt x="226" y="0"/>
                </a:cubicBezTo>
                <a:lnTo>
                  <a:pt x="226" y="76"/>
                </a:lnTo>
                <a:close/>
                <a:moveTo>
                  <a:pt x="234" y="0"/>
                </a:moveTo>
                <a:cubicBezTo>
                  <a:pt x="234" y="68"/>
                  <a:pt x="234" y="68"/>
                  <a:pt x="234" y="68"/>
                </a:cubicBezTo>
                <a:cubicBezTo>
                  <a:pt x="302" y="68"/>
                  <a:pt x="302" y="68"/>
                  <a:pt x="302" y="68"/>
                </a:cubicBezTo>
                <a:lnTo>
                  <a:pt x="234" y="0"/>
                </a:lnTo>
                <a:close/>
                <a:moveTo>
                  <a:pt x="270" y="244"/>
                </a:moveTo>
                <a:cubicBezTo>
                  <a:pt x="270" y="153"/>
                  <a:pt x="270" y="153"/>
                  <a:pt x="270" y="153"/>
                </a:cubicBezTo>
                <a:cubicBezTo>
                  <a:pt x="270" y="147"/>
                  <a:pt x="265" y="142"/>
                  <a:pt x="258" y="142"/>
                </a:cubicBezTo>
                <a:cubicBezTo>
                  <a:pt x="43" y="142"/>
                  <a:pt x="43" y="142"/>
                  <a:pt x="43" y="142"/>
                </a:cubicBezTo>
                <a:cubicBezTo>
                  <a:pt x="37" y="142"/>
                  <a:pt x="32" y="147"/>
                  <a:pt x="32" y="153"/>
                </a:cubicBezTo>
                <a:cubicBezTo>
                  <a:pt x="32" y="244"/>
                  <a:pt x="32" y="244"/>
                  <a:pt x="32" y="244"/>
                </a:cubicBezTo>
                <a:cubicBezTo>
                  <a:pt x="32" y="250"/>
                  <a:pt x="37" y="256"/>
                  <a:pt x="43" y="256"/>
                </a:cubicBezTo>
                <a:cubicBezTo>
                  <a:pt x="258" y="256"/>
                  <a:pt x="258" y="256"/>
                  <a:pt x="258" y="256"/>
                </a:cubicBezTo>
                <a:cubicBezTo>
                  <a:pt x="265" y="256"/>
                  <a:pt x="270" y="250"/>
                  <a:pt x="270" y="244"/>
                </a:cubicBezTo>
                <a:close/>
                <a:moveTo>
                  <a:pt x="97" y="178"/>
                </a:moveTo>
                <a:cubicBezTo>
                  <a:pt x="92" y="178"/>
                  <a:pt x="88" y="180"/>
                  <a:pt x="86" y="184"/>
                </a:cubicBezTo>
                <a:cubicBezTo>
                  <a:pt x="83" y="187"/>
                  <a:pt x="82" y="192"/>
                  <a:pt x="82" y="199"/>
                </a:cubicBezTo>
                <a:cubicBezTo>
                  <a:pt x="82" y="213"/>
                  <a:pt x="87" y="219"/>
                  <a:pt x="98" y="219"/>
                </a:cubicBezTo>
                <a:cubicBezTo>
                  <a:pt x="101" y="219"/>
                  <a:pt x="104" y="219"/>
                  <a:pt x="107" y="218"/>
                </a:cubicBezTo>
                <a:cubicBezTo>
                  <a:pt x="110" y="217"/>
                  <a:pt x="113" y="216"/>
                  <a:pt x="116" y="215"/>
                </a:cubicBezTo>
                <a:cubicBezTo>
                  <a:pt x="116" y="231"/>
                  <a:pt x="116" y="231"/>
                  <a:pt x="116" y="231"/>
                </a:cubicBezTo>
                <a:cubicBezTo>
                  <a:pt x="110" y="234"/>
                  <a:pt x="103" y="235"/>
                  <a:pt x="96" y="235"/>
                </a:cubicBezTo>
                <a:cubicBezTo>
                  <a:pt x="85" y="235"/>
                  <a:pt x="77" y="232"/>
                  <a:pt x="71" y="226"/>
                </a:cubicBezTo>
                <a:cubicBezTo>
                  <a:pt x="65" y="220"/>
                  <a:pt x="62" y="211"/>
                  <a:pt x="62" y="199"/>
                </a:cubicBezTo>
                <a:cubicBezTo>
                  <a:pt x="62" y="192"/>
                  <a:pt x="64" y="185"/>
                  <a:pt x="67" y="180"/>
                </a:cubicBezTo>
                <a:cubicBezTo>
                  <a:pt x="69" y="174"/>
                  <a:pt x="73" y="170"/>
                  <a:pt x="78" y="167"/>
                </a:cubicBezTo>
                <a:cubicBezTo>
                  <a:pt x="84" y="164"/>
                  <a:pt x="90" y="162"/>
                  <a:pt x="97" y="162"/>
                </a:cubicBezTo>
                <a:cubicBezTo>
                  <a:pt x="104" y="162"/>
                  <a:pt x="112" y="164"/>
                  <a:pt x="119" y="167"/>
                </a:cubicBezTo>
                <a:cubicBezTo>
                  <a:pt x="113" y="182"/>
                  <a:pt x="113" y="182"/>
                  <a:pt x="113" y="182"/>
                </a:cubicBezTo>
                <a:cubicBezTo>
                  <a:pt x="110" y="181"/>
                  <a:pt x="108" y="180"/>
                  <a:pt x="105" y="179"/>
                </a:cubicBezTo>
                <a:cubicBezTo>
                  <a:pt x="102" y="178"/>
                  <a:pt x="100" y="178"/>
                  <a:pt x="97" y="178"/>
                </a:cubicBezTo>
                <a:close/>
                <a:moveTo>
                  <a:pt x="174" y="213"/>
                </a:moveTo>
                <a:cubicBezTo>
                  <a:pt x="174" y="217"/>
                  <a:pt x="173" y="221"/>
                  <a:pt x="171" y="224"/>
                </a:cubicBezTo>
                <a:cubicBezTo>
                  <a:pt x="168" y="228"/>
                  <a:pt x="165" y="230"/>
                  <a:pt x="161" y="232"/>
                </a:cubicBezTo>
                <a:cubicBezTo>
                  <a:pt x="157" y="234"/>
                  <a:pt x="152" y="235"/>
                  <a:pt x="146" y="235"/>
                </a:cubicBezTo>
                <a:cubicBezTo>
                  <a:pt x="141" y="235"/>
                  <a:pt x="137" y="235"/>
                  <a:pt x="134" y="234"/>
                </a:cubicBezTo>
                <a:cubicBezTo>
                  <a:pt x="131" y="233"/>
                  <a:pt x="128" y="232"/>
                  <a:pt x="124" y="231"/>
                </a:cubicBezTo>
                <a:cubicBezTo>
                  <a:pt x="124" y="214"/>
                  <a:pt x="124" y="214"/>
                  <a:pt x="124" y="214"/>
                </a:cubicBezTo>
                <a:cubicBezTo>
                  <a:pt x="128" y="215"/>
                  <a:pt x="132" y="217"/>
                  <a:pt x="136" y="218"/>
                </a:cubicBezTo>
                <a:cubicBezTo>
                  <a:pt x="140" y="219"/>
                  <a:pt x="143" y="219"/>
                  <a:pt x="146" y="219"/>
                </a:cubicBezTo>
                <a:cubicBezTo>
                  <a:pt x="149" y="219"/>
                  <a:pt x="151" y="219"/>
                  <a:pt x="153" y="218"/>
                </a:cubicBezTo>
                <a:cubicBezTo>
                  <a:pt x="154" y="217"/>
                  <a:pt x="155" y="216"/>
                  <a:pt x="155" y="214"/>
                </a:cubicBezTo>
                <a:cubicBezTo>
                  <a:pt x="155" y="213"/>
                  <a:pt x="154" y="212"/>
                  <a:pt x="154" y="212"/>
                </a:cubicBezTo>
                <a:cubicBezTo>
                  <a:pt x="153" y="211"/>
                  <a:pt x="153" y="210"/>
                  <a:pt x="151" y="209"/>
                </a:cubicBezTo>
                <a:cubicBezTo>
                  <a:pt x="150" y="209"/>
                  <a:pt x="147" y="207"/>
                  <a:pt x="142" y="205"/>
                </a:cubicBezTo>
                <a:cubicBezTo>
                  <a:pt x="137" y="203"/>
                  <a:pt x="134" y="201"/>
                  <a:pt x="132" y="199"/>
                </a:cubicBezTo>
                <a:cubicBezTo>
                  <a:pt x="129" y="197"/>
                  <a:pt x="128" y="195"/>
                  <a:pt x="126" y="192"/>
                </a:cubicBezTo>
                <a:cubicBezTo>
                  <a:pt x="125" y="189"/>
                  <a:pt x="125" y="186"/>
                  <a:pt x="125" y="183"/>
                </a:cubicBezTo>
                <a:cubicBezTo>
                  <a:pt x="125" y="176"/>
                  <a:pt x="127" y="171"/>
                  <a:pt x="132" y="168"/>
                </a:cubicBezTo>
                <a:cubicBezTo>
                  <a:pt x="137" y="164"/>
                  <a:pt x="143" y="162"/>
                  <a:pt x="151" y="162"/>
                </a:cubicBezTo>
                <a:cubicBezTo>
                  <a:pt x="159" y="162"/>
                  <a:pt x="166" y="164"/>
                  <a:pt x="174" y="167"/>
                </a:cubicBezTo>
                <a:cubicBezTo>
                  <a:pt x="168" y="182"/>
                  <a:pt x="168" y="182"/>
                  <a:pt x="168" y="182"/>
                </a:cubicBezTo>
                <a:cubicBezTo>
                  <a:pt x="161" y="179"/>
                  <a:pt x="156" y="178"/>
                  <a:pt x="151" y="178"/>
                </a:cubicBezTo>
                <a:cubicBezTo>
                  <a:pt x="148" y="178"/>
                  <a:pt x="147" y="178"/>
                  <a:pt x="145" y="179"/>
                </a:cubicBezTo>
                <a:cubicBezTo>
                  <a:pt x="144" y="180"/>
                  <a:pt x="144" y="181"/>
                  <a:pt x="144" y="182"/>
                </a:cubicBezTo>
                <a:cubicBezTo>
                  <a:pt x="144" y="183"/>
                  <a:pt x="144" y="185"/>
                  <a:pt x="146" y="186"/>
                </a:cubicBezTo>
                <a:cubicBezTo>
                  <a:pt x="147" y="187"/>
                  <a:pt x="151" y="189"/>
                  <a:pt x="158" y="192"/>
                </a:cubicBezTo>
                <a:cubicBezTo>
                  <a:pt x="164" y="195"/>
                  <a:pt x="168" y="198"/>
                  <a:pt x="170" y="201"/>
                </a:cubicBezTo>
                <a:cubicBezTo>
                  <a:pt x="173" y="204"/>
                  <a:pt x="174" y="208"/>
                  <a:pt x="174" y="213"/>
                </a:cubicBezTo>
                <a:close/>
                <a:moveTo>
                  <a:pt x="223" y="163"/>
                </a:moveTo>
                <a:cubicBezTo>
                  <a:pt x="244" y="163"/>
                  <a:pt x="244" y="163"/>
                  <a:pt x="244" y="163"/>
                </a:cubicBezTo>
                <a:cubicBezTo>
                  <a:pt x="221" y="234"/>
                  <a:pt x="221" y="234"/>
                  <a:pt x="221" y="234"/>
                </a:cubicBezTo>
                <a:cubicBezTo>
                  <a:pt x="198" y="234"/>
                  <a:pt x="198" y="234"/>
                  <a:pt x="198" y="234"/>
                </a:cubicBezTo>
                <a:cubicBezTo>
                  <a:pt x="175" y="163"/>
                  <a:pt x="175" y="163"/>
                  <a:pt x="175" y="163"/>
                </a:cubicBezTo>
                <a:cubicBezTo>
                  <a:pt x="197" y="163"/>
                  <a:pt x="197" y="163"/>
                  <a:pt x="197" y="163"/>
                </a:cubicBezTo>
                <a:cubicBezTo>
                  <a:pt x="206" y="199"/>
                  <a:pt x="206" y="199"/>
                  <a:pt x="206" y="199"/>
                </a:cubicBezTo>
                <a:cubicBezTo>
                  <a:pt x="208" y="207"/>
                  <a:pt x="210" y="213"/>
                  <a:pt x="210" y="216"/>
                </a:cubicBezTo>
                <a:cubicBezTo>
                  <a:pt x="210" y="214"/>
                  <a:pt x="210" y="211"/>
                  <a:pt x="211" y="207"/>
                </a:cubicBezTo>
                <a:cubicBezTo>
                  <a:pt x="212" y="204"/>
                  <a:pt x="212" y="201"/>
                  <a:pt x="213" y="199"/>
                </a:cubicBezTo>
                <a:lnTo>
                  <a:pt x="223" y="163"/>
                </a:lnTo>
                <a:close/>
              </a:path>
            </a:pathLst>
          </a:custGeom>
          <a:solidFill>
            <a:srgbClr val="00B050"/>
          </a:solidFill>
          <a:ln w="9525">
            <a:solidFill>
              <a:srgbClr val="00B05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 name="右矢印 13"/>
          <p:cNvSpPr/>
          <p:nvPr/>
        </p:nvSpPr>
        <p:spPr>
          <a:xfrm>
            <a:off x="1863814" y="2486271"/>
            <a:ext cx="362501" cy="516746"/>
          </a:xfrm>
          <a:prstGeom prst="rightArrow">
            <a:avLst/>
          </a:prstGeom>
          <a:solidFill>
            <a:schemeClr val="bg1">
              <a:lumMod val="50000"/>
            </a:schemeClr>
          </a:solidFill>
          <a:ln w="25400" cap="flat" cmpd="sng" algn="ctr">
            <a:noFill/>
            <a:prstDash val="solid"/>
          </a:ln>
          <a:effectLst/>
        </p:spPr>
        <p:txBody>
          <a:bodyPr rtlCol="0" anchor="ctr"/>
          <a:lstStyle/>
          <a:p>
            <a:pPr algn="ctr">
              <a:defRPr/>
            </a:pPr>
            <a:endParaRPr kumimoji="0" lang="ja-JP" altLang="en-US" kern="0" dirty="0">
              <a:solidFill>
                <a:sysClr val="window" lastClr="FFFFFF"/>
              </a:solidFill>
              <a:latin typeface="メイリオ"/>
              <a:ea typeface="メイリオ"/>
            </a:endParaRPr>
          </a:p>
        </p:txBody>
      </p:sp>
      <p:sp>
        <p:nvSpPr>
          <p:cNvPr id="15" name="右矢印 14"/>
          <p:cNvSpPr/>
          <p:nvPr/>
        </p:nvSpPr>
        <p:spPr>
          <a:xfrm>
            <a:off x="3714730" y="2503460"/>
            <a:ext cx="362501" cy="516746"/>
          </a:xfrm>
          <a:prstGeom prst="rightArrow">
            <a:avLst/>
          </a:prstGeom>
          <a:solidFill>
            <a:schemeClr val="bg1">
              <a:lumMod val="50000"/>
            </a:schemeClr>
          </a:solidFill>
          <a:ln w="25400" cap="flat" cmpd="sng" algn="ctr">
            <a:noFill/>
            <a:prstDash val="solid"/>
          </a:ln>
          <a:effectLst/>
        </p:spPr>
        <p:txBody>
          <a:bodyPr rtlCol="0" anchor="ctr"/>
          <a:lstStyle/>
          <a:p>
            <a:pPr algn="ctr">
              <a:defRPr/>
            </a:pPr>
            <a:endParaRPr kumimoji="0" lang="ja-JP" altLang="en-US" kern="0" dirty="0">
              <a:solidFill>
                <a:sysClr val="window" lastClr="FFFFFF"/>
              </a:solidFill>
              <a:latin typeface="メイリオ"/>
              <a:ea typeface="メイリオ"/>
            </a:endParaRPr>
          </a:p>
        </p:txBody>
      </p:sp>
      <p:sp>
        <p:nvSpPr>
          <p:cNvPr id="16" name="右矢印 15"/>
          <p:cNvSpPr/>
          <p:nvPr/>
        </p:nvSpPr>
        <p:spPr>
          <a:xfrm>
            <a:off x="5391070" y="2503460"/>
            <a:ext cx="362501" cy="516746"/>
          </a:xfrm>
          <a:prstGeom prst="rightArrow">
            <a:avLst/>
          </a:prstGeom>
          <a:solidFill>
            <a:schemeClr val="bg1">
              <a:lumMod val="50000"/>
            </a:schemeClr>
          </a:solidFill>
          <a:ln w="25400" cap="flat" cmpd="sng" algn="ctr">
            <a:noFill/>
            <a:prstDash val="solid"/>
          </a:ln>
          <a:effectLst/>
        </p:spPr>
        <p:txBody>
          <a:bodyPr rtlCol="0" anchor="ctr"/>
          <a:lstStyle/>
          <a:p>
            <a:pPr algn="ctr">
              <a:defRPr/>
            </a:pPr>
            <a:endParaRPr kumimoji="0" lang="ja-JP" altLang="en-US" kern="0" dirty="0">
              <a:solidFill>
                <a:sysClr val="window" lastClr="FFFFFF"/>
              </a:solidFill>
              <a:latin typeface="メイリオ"/>
              <a:ea typeface="メイリオ"/>
            </a:endParaRPr>
          </a:p>
        </p:txBody>
      </p:sp>
      <p:sp>
        <p:nvSpPr>
          <p:cNvPr id="17" name="右矢印 16"/>
          <p:cNvSpPr/>
          <p:nvPr/>
        </p:nvSpPr>
        <p:spPr>
          <a:xfrm>
            <a:off x="7221402" y="2489205"/>
            <a:ext cx="362501" cy="516746"/>
          </a:xfrm>
          <a:prstGeom prst="rightArrow">
            <a:avLst/>
          </a:prstGeom>
          <a:solidFill>
            <a:schemeClr val="bg1">
              <a:lumMod val="50000"/>
            </a:schemeClr>
          </a:solidFill>
          <a:ln w="25400" cap="flat" cmpd="sng" algn="ctr">
            <a:noFill/>
            <a:prstDash val="solid"/>
          </a:ln>
          <a:effectLst/>
        </p:spPr>
        <p:txBody>
          <a:bodyPr rtlCol="0" anchor="ctr"/>
          <a:lstStyle/>
          <a:p>
            <a:pPr algn="ctr">
              <a:defRPr/>
            </a:pPr>
            <a:endParaRPr kumimoji="0" lang="ja-JP" altLang="en-US" kern="0" dirty="0">
              <a:solidFill>
                <a:sysClr val="window" lastClr="FFFFFF"/>
              </a:solidFill>
              <a:latin typeface="メイリオ"/>
              <a:ea typeface="メイリオ"/>
            </a:endParaRPr>
          </a:p>
        </p:txBody>
      </p:sp>
      <p:grpSp>
        <p:nvGrpSpPr>
          <p:cNvPr id="18" name="グループ化 231"/>
          <p:cNvGrpSpPr/>
          <p:nvPr/>
        </p:nvGrpSpPr>
        <p:grpSpPr>
          <a:xfrm>
            <a:off x="6691041" y="2805390"/>
            <a:ext cx="532528" cy="443867"/>
            <a:chOff x="1280716" y="682625"/>
            <a:chExt cx="381001" cy="381001"/>
          </a:xfrm>
          <a:solidFill>
            <a:schemeClr val="accent1">
              <a:lumMod val="75000"/>
            </a:schemeClr>
          </a:solidFill>
        </p:grpSpPr>
        <p:sp>
          <p:nvSpPr>
            <p:cNvPr id="19" name="Freeform 188"/>
            <p:cNvSpPr>
              <a:spLocks/>
            </p:cNvSpPr>
            <p:nvPr/>
          </p:nvSpPr>
          <p:spPr bwMode="auto">
            <a:xfrm>
              <a:off x="1280717" y="758826"/>
              <a:ext cx="381000" cy="304800"/>
            </a:xfrm>
            <a:custGeom>
              <a:avLst/>
              <a:gdLst/>
              <a:ahLst/>
              <a:cxnLst>
                <a:cxn ang="0">
                  <a:pos x="232" y="0"/>
                </a:cxn>
                <a:cxn ang="0">
                  <a:pos x="8" y="0"/>
                </a:cxn>
                <a:cxn ang="0">
                  <a:pos x="0" y="0"/>
                </a:cxn>
                <a:cxn ang="0">
                  <a:pos x="0" y="8"/>
                </a:cxn>
                <a:cxn ang="0">
                  <a:pos x="0" y="128"/>
                </a:cxn>
                <a:cxn ang="0">
                  <a:pos x="0" y="184"/>
                </a:cxn>
                <a:cxn ang="0">
                  <a:pos x="0" y="184"/>
                </a:cxn>
                <a:cxn ang="0">
                  <a:pos x="0" y="188"/>
                </a:cxn>
                <a:cxn ang="0">
                  <a:pos x="2" y="190"/>
                </a:cxn>
                <a:cxn ang="0">
                  <a:pos x="4" y="192"/>
                </a:cxn>
                <a:cxn ang="0">
                  <a:pos x="8" y="192"/>
                </a:cxn>
                <a:cxn ang="0">
                  <a:pos x="232" y="192"/>
                </a:cxn>
                <a:cxn ang="0">
                  <a:pos x="232" y="192"/>
                </a:cxn>
                <a:cxn ang="0">
                  <a:pos x="236" y="192"/>
                </a:cxn>
                <a:cxn ang="0">
                  <a:pos x="238" y="190"/>
                </a:cxn>
                <a:cxn ang="0">
                  <a:pos x="240" y="188"/>
                </a:cxn>
                <a:cxn ang="0">
                  <a:pos x="240" y="184"/>
                </a:cxn>
                <a:cxn ang="0">
                  <a:pos x="240" y="128"/>
                </a:cxn>
                <a:cxn ang="0">
                  <a:pos x="240" y="8"/>
                </a:cxn>
                <a:cxn ang="0">
                  <a:pos x="240" y="0"/>
                </a:cxn>
                <a:cxn ang="0">
                  <a:pos x="232" y="0"/>
                </a:cxn>
              </a:cxnLst>
              <a:rect l="0" t="0" r="r" b="b"/>
              <a:pathLst>
                <a:path w="240" h="192">
                  <a:moveTo>
                    <a:pt x="232" y="0"/>
                  </a:moveTo>
                  <a:lnTo>
                    <a:pt x="8" y="0"/>
                  </a:lnTo>
                  <a:lnTo>
                    <a:pt x="0" y="0"/>
                  </a:lnTo>
                  <a:lnTo>
                    <a:pt x="0" y="8"/>
                  </a:lnTo>
                  <a:lnTo>
                    <a:pt x="0" y="128"/>
                  </a:lnTo>
                  <a:lnTo>
                    <a:pt x="0" y="184"/>
                  </a:lnTo>
                  <a:lnTo>
                    <a:pt x="0" y="184"/>
                  </a:lnTo>
                  <a:lnTo>
                    <a:pt x="0" y="188"/>
                  </a:lnTo>
                  <a:lnTo>
                    <a:pt x="2" y="190"/>
                  </a:lnTo>
                  <a:lnTo>
                    <a:pt x="4" y="192"/>
                  </a:lnTo>
                  <a:lnTo>
                    <a:pt x="8" y="192"/>
                  </a:lnTo>
                  <a:lnTo>
                    <a:pt x="232" y="192"/>
                  </a:lnTo>
                  <a:lnTo>
                    <a:pt x="232" y="192"/>
                  </a:lnTo>
                  <a:lnTo>
                    <a:pt x="236" y="192"/>
                  </a:lnTo>
                  <a:lnTo>
                    <a:pt x="238" y="190"/>
                  </a:lnTo>
                  <a:lnTo>
                    <a:pt x="240" y="188"/>
                  </a:lnTo>
                  <a:lnTo>
                    <a:pt x="240" y="184"/>
                  </a:lnTo>
                  <a:lnTo>
                    <a:pt x="240" y="128"/>
                  </a:lnTo>
                  <a:lnTo>
                    <a:pt x="240" y="8"/>
                  </a:lnTo>
                  <a:lnTo>
                    <a:pt x="240" y="0"/>
                  </a:lnTo>
                  <a:lnTo>
                    <a:pt x="23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20" name="Freeform 189"/>
            <p:cNvSpPr>
              <a:spLocks/>
            </p:cNvSpPr>
            <p:nvPr/>
          </p:nvSpPr>
          <p:spPr bwMode="auto">
            <a:xfrm>
              <a:off x="1280716" y="682625"/>
              <a:ext cx="190500" cy="38100"/>
            </a:xfrm>
            <a:custGeom>
              <a:avLst/>
              <a:gdLst/>
              <a:ahLst/>
              <a:cxnLst>
                <a:cxn ang="0">
                  <a:pos x="120" y="24"/>
                </a:cxn>
                <a:cxn ang="0">
                  <a:pos x="0" y="24"/>
                </a:cxn>
                <a:cxn ang="0">
                  <a:pos x="0" y="0"/>
                </a:cxn>
                <a:cxn ang="0">
                  <a:pos x="96" y="0"/>
                </a:cxn>
                <a:cxn ang="0">
                  <a:pos x="120" y="24"/>
                </a:cxn>
              </a:cxnLst>
              <a:rect l="0" t="0" r="r" b="b"/>
              <a:pathLst>
                <a:path w="120" h="24">
                  <a:moveTo>
                    <a:pt x="120" y="24"/>
                  </a:moveTo>
                  <a:lnTo>
                    <a:pt x="0" y="24"/>
                  </a:lnTo>
                  <a:lnTo>
                    <a:pt x="0" y="0"/>
                  </a:lnTo>
                  <a:lnTo>
                    <a:pt x="96" y="0"/>
                  </a:lnTo>
                  <a:lnTo>
                    <a:pt x="120"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grpSp>
      <p:sp>
        <p:nvSpPr>
          <p:cNvPr id="21" name="角丸四角形 20"/>
          <p:cNvSpPr/>
          <p:nvPr/>
        </p:nvSpPr>
        <p:spPr>
          <a:xfrm>
            <a:off x="297222" y="3471898"/>
            <a:ext cx="1512000" cy="432000"/>
          </a:xfrm>
          <a:prstGeom prst="roundRect">
            <a:avLst/>
          </a:prstGeom>
          <a:solidFill>
            <a:srgbClr val="FABE00"/>
          </a:solidFill>
          <a:ln>
            <a:solidFill>
              <a:srgbClr val="FABE00"/>
            </a:solidFill>
          </a:ln>
        </p:spPr>
        <p:style>
          <a:lnRef idx="2">
            <a:schemeClr val="accent2"/>
          </a:lnRef>
          <a:fillRef idx="1">
            <a:schemeClr val="lt1"/>
          </a:fillRef>
          <a:effectRef idx="0">
            <a:schemeClr val="accent2"/>
          </a:effectRef>
          <a:fontRef idx="minor">
            <a:schemeClr val="dk1"/>
          </a:fontRef>
        </p:style>
        <p:txBody>
          <a:bodyPr lIns="0" tIns="108000" rIns="0" anchor="ctr"/>
          <a:lstStyle/>
          <a:p>
            <a:pPr algn="ctr">
              <a:defRPr/>
            </a:pPr>
            <a:r>
              <a:rPr lang="ja-JP" altLang="en-US" sz="1400" b="1" dirty="0">
                <a:solidFill>
                  <a:schemeClr val="bg1"/>
                </a:solidFill>
                <a:cs typeface="メイリオ" panose="020B0604030504040204" pitchFamily="50" charset="-128"/>
              </a:rPr>
              <a:t>証憑</a:t>
            </a:r>
            <a:endParaRPr lang="en-US" altLang="ja-JP" sz="1400" b="1" dirty="0">
              <a:solidFill>
                <a:schemeClr val="bg1"/>
              </a:solidFill>
              <a:cs typeface="メイリオ" panose="020B0604030504040204" pitchFamily="50" charset="-128"/>
            </a:endParaRPr>
          </a:p>
          <a:p>
            <a:pPr algn="ctr">
              <a:defRPr/>
            </a:pPr>
            <a:r>
              <a:rPr lang="ja-JP" altLang="en-US" sz="1400" b="1" dirty="0">
                <a:solidFill>
                  <a:schemeClr val="bg1"/>
                </a:solidFill>
                <a:cs typeface="メイリオ" panose="020B0604030504040204" pitchFamily="50" charset="-128"/>
              </a:rPr>
              <a:t>フォルダ保存</a:t>
            </a:r>
            <a:endParaRPr lang="en-US" altLang="ja-JP" sz="1400" b="1" dirty="0">
              <a:solidFill>
                <a:schemeClr val="bg1"/>
              </a:solidFill>
              <a:cs typeface="メイリオ" panose="020B0604030504040204" pitchFamily="50" charset="-128"/>
            </a:endParaRPr>
          </a:p>
        </p:txBody>
      </p:sp>
      <p:pic>
        <p:nvPicPr>
          <p:cNvPr id="22" name="図 21"/>
          <p:cNvPicPr>
            <a:picLocks noChangeAspect="1"/>
          </p:cNvPicPr>
          <p:nvPr/>
        </p:nvPicPr>
        <p:blipFill>
          <a:blip r:embed="rId2"/>
          <a:stretch>
            <a:fillRect/>
          </a:stretch>
        </p:blipFill>
        <p:spPr>
          <a:xfrm>
            <a:off x="405434" y="2265617"/>
            <a:ext cx="740155" cy="1040096"/>
          </a:xfrm>
          <a:prstGeom prst="rect">
            <a:avLst/>
          </a:prstGeom>
          <a:ln>
            <a:solidFill>
              <a:schemeClr val="bg1">
                <a:lumMod val="50000"/>
              </a:schemeClr>
            </a:solidFill>
          </a:ln>
        </p:spPr>
      </p:pic>
      <p:grpSp>
        <p:nvGrpSpPr>
          <p:cNvPr id="23" name="グループ化 231"/>
          <p:cNvGrpSpPr/>
          <p:nvPr/>
        </p:nvGrpSpPr>
        <p:grpSpPr>
          <a:xfrm>
            <a:off x="1277166" y="2788808"/>
            <a:ext cx="532528" cy="443867"/>
            <a:chOff x="1280716" y="682625"/>
            <a:chExt cx="381001" cy="381001"/>
          </a:xfrm>
          <a:solidFill>
            <a:schemeClr val="accent1">
              <a:lumMod val="75000"/>
            </a:schemeClr>
          </a:solidFill>
        </p:grpSpPr>
        <p:sp>
          <p:nvSpPr>
            <p:cNvPr id="24" name="Freeform 188"/>
            <p:cNvSpPr>
              <a:spLocks/>
            </p:cNvSpPr>
            <p:nvPr/>
          </p:nvSpPr>
          <p:spPr bwMode="auto">
            <a:xfrm>
              <a:off x="1280717" y="758826"/>
              <a:ext cx="381000" cy="304800"/>
            </a:xfrm>
            <a:custGeom>
              <a:avLst/>
              <a:gdLst/>
              <a:ahLst/>
              <a:cxnLst>
                <a:cxn ang="0">
                  <a:pos x="232" y="0"/>
                </a:cxn>
                <a:cxn ang="0">
                  <a:pos x="8" y="0"/>
                </a:cxn>
                <a:cxn ang="0">
                  <a:pos x="0" y="0"/>
                </a:cxn>
                <a:cxn ang="0">
                  <a:pos x="0" y="8"/>
                </a:cxn>
                <a:cxn ang="0">
                  <a:pos x="0" y="128"/>
                </a:cxn>
                <a:cxn ang="0">
                  <a:pos x="0" y="184"/>
                </a:cxn>
                <a:cxn ang="0">
                  <a:pos x="0" y="184"/>
                </a:cxn>
                <a:cxn ang="0">
                  <a:pos x="0" y="188"/>
                </a:cxn>
                <a:cxn ang="0">
                  <a:pos x="2" y="190"/>
                </a:cxn>
                <a:cxn ang="0">
                  <a:pos x="4" y="192"/>
                </a:cxn>
                <a:cxn ang="0">
                  <a:pos x="8" y="192"/>
                </a:cxn>
                <a:cxn ang="0">
                  <a:pos x="232" y="192"/>
                </a:cxn>
                <a:cxn ang="0">
                  <a:pos x="232" y="192"/>
                </a:cxn>
                <a:cxn ang="0">
                  <a:pos x="236" y="192"/>
                </a:cxn>
                <a:cxn ang="0">
                  <a:pos x="238" y="190"/>
                </a:cxn>
                <a:cxn ang="0">
                  <a:pos x="240" y="188"/>
                </a:cxn>
                <a:cxn ang="0">
                  <a:pos x="240" y="184"/>
                </a:cxn>
                <a:cxn ang="0">
                  <a:pos x="240" y="128"/>
                </a:cxn>
                <a:cxn ang="0">
                  <a:pos x="240" y="8"/>
                </a:cxn>
                <a:cxn ang="0">
                  <a:pos x="240" y="0"/>
                </a:cxn>
                <a:cxn ang="0">
                  <a:pos x="232" y="0"/>
                </a:cxn>
              </a:cxnLst>
              <a:rect l="0" t="0" r="r" b="b"/>
              <a:pathLst>
                <a:path w="240" h="192">
                  <a:moveTo>
                    <a:pt x="232" y="0"/>
                  </a:moveTo>
                  <a:lnTo>
                    <a:pt x="8" y="0"/>
                  </a:lnTo>
                  <a:lnTo>
                    <a:pt x="0" y="0"/>
                  </a:lnTo>
                  <a:lnTo>
                    <a:pt x="0" y="8"/>
                  </a:lnTo>
                  <a:lnTo>
                    <a:pt x="0" y="128"/>
                  </a:lnTo>
                  <a:lnTo>
                    <a:pt x="0" y="184"/>
                  </a:lnTo>
                  <a:lnTo>
                    <a:pt x="0" y="184"/>
                  </a:lnTo>
                  <a:lnTo>
                    <a:pt x="0" y="188"/>
                  </a:lnTo>
                  <a:lnTo>
                    <a:pt x="2" y="190"/>
                  </a:lnTo>
                  <a:lnTo>
                    <a:pt x="4" y="192"/>
                  </a:lnTo>
                  <a:lnTo>
                    <a:pt x="8" y="192"/>
                  </a:lnTo>
                  <a:lnTo>
                    <a:pt x="232" y="192"/>
                  </a:lnTo>
                  <a:lnTo>
                    <a:pt x="232" y="192"/>
                  </a:lnTo>
                  <a:lnTo>
                    <a:pt x="236" y="192"/>
                  </a:lnTo>
                  <a:lnTo>
                    <a:pt x="238" y="190"/>
                  </a:lnTo>
                  <a:lnTo>
                    <a:pt x="240" y="188"/>
                  </a:lnTo>
                  <a:lnTo>
                    <a:pt x="240" y="184"/>
                  </a:lnTo>
                  <a:lnTo>
                    <a:pt x="240" y="128"/>
                  </a:lnTo>
                  <a:lnTo>
                    <a:pt x="240" y="8"/>
                  </a:lnTo>
                  <a:lnTo>
                    <a:pt x="240" y="0"/>
                  </a:lnTo>
                  <a:lnTo>
                    <a:pt x="23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25" name="Freeform 189"/>
            <p:cNvSpPr>
              <a:spLocks/>
            </p:cNvSpPr>
            <p:nvPr/>
          </p:nvSpPr>
          <p:spPr bwMode="auto">
            <a:xfrm>
              <a:off x="1280716" y="682625"/>
              <a:ext cx="190500" cy="38100"/>
            </a:xfrm>
            <a:custGeom>
              <a:avLst/>
              <a:gdLst/>
              <a:ahLst/>
              <a:cxnLst>
                <a:cxn ang="0">
                  <a:pos x="120" y="24"/>
                </a:cxn>
                <a:cxn ang="0">
                  <a:pos x="0" y="24"/>
                </a:cxn>
                <a:cxn ang="0">
                  <a:pos x="0" y="0"/>
                </a:cxn>
                <a:cxn ang="0">
                  <a:pos x="96" y="0"/>
                </a:cxn>
                <a:cxn ang="0">
                  <a:pos x="120" y="24"/>
                </a:cxn>
              </a:cxnLst>
              <a:rect l="0" t="0" r="r" b="b"/>
              <a:pathLst>
                <a:path w="120" h="24">
                  <a:moveTo>
                    <a:pt x="120" y="24"/>
                  </a:moveTo>
                  <a:lnTo>
                    <a:pt x="0" y="24"/>
                  </a:lnTo>
                  <a:lnTo>
                    <a:pt x="0" y="0"/>
                  </a:lnTo>
                  <a:lnTo>
                    <a:pt x="96" y="0"/>
                  </a:lnTo>
                  <a:lnTo>
                    <a:pt x="120"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grpSp>
      <p:grpSp>
        <p:nvGrpSpPr>
          <p:cNvPr id="26" name="グループ化 25"/>
          <p:cNvGrpSpPr/>
          <p:nvPr/>
        </p:nvGrpSpPr>
        <p:grpSpPr>
          <a:xfrm>
            <a:off x="814177" y="2686983"/>
            <a:ext cx="516282" cy="634780"/>
            <a:chOff x="1022330" y="1818127"/>
            <a:chExt cx="215504" cy="284560"/>
          </a:xfrm>
        </p:grpSpPr>
        <p:sp>
          <p:nvSpPr>
            <p:cNvPr id="27" name="Freeform 29"/>
            <p:cNvSpPr>
              <a:spLocks noEditPoints="1"/>
            </p:cNvSpPr>
            <p:nvPr/>
          </p:nvSpPr>
          <p:spPr bwMode="auto">
            <a:xfrm>
              <a:off x="1022330" y="1818127"/>
              <a:ext cx="215504" cy="284560"/>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sp>
          <p:nvSpPr>
            <p:cNvPr id="28" name="Freeform 30"/>
            <p:cNvSpPr>
              <a:spLocks/>
            </p:cNvSpPr>
            <p:nvPr/>
          </p:nvSpPr>
          <p:spPr bwMode="auto">
            <a:xfrm>
              <a:off x="1044952" y="1920521"/>
              <a:ext cx="170260" cy="79772"/>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sp>
          <p:nvSpPr>
            <p:cNvPr id="29" name="Freeform 31"/>
            <p:cNvSpPr>
              <a:spLocks noEditPoints="1"/>
            </p:cNvSpPr>
            <p:nvPr/>
          </p:nvSpPr>
          <p:spPr bwMode="auto">
            <a:xfrm>
              <a:off x="1069955" y="1934808"/>
              <a:ext cx="36910" cy="51197"/>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sp>
          <p:nvSpPr>
            <p:cNvPr id="30" name="Freeform 32"/>
            <p:cNvSpPr>
              <a:spLocks noEditPoints="1"/>
            </p:cNvSpPr>
            <p:nvPr/>
          </p:nvSpPr>
          <p:spPr bwMode="auto">
            <a:xfrm>
              <a:off x="1112818" y="1934808"/>
              <a:ext cx="42863" cy="51197"/>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sp>
          <p:nvSpPr>
            <p:cNvPr id="31" name="Freeform 33"/>
            <p:cNvSpPr>
              <a:spLocks/>
            </p:cNvSpPr>
            <p:nvPr/>
          </p:nvSpPr>
          <p:spPr bwMode="auto">
            <a:xfrm>
              <a:off x="1164015" y="1934808"/>
              <a:ext cx="29766" cy="51197"/>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grpSp>
      <p:sp>
        <p:nvSpPr>
          <p:cNvPr id="32" name="角丸四角形 31"/>
          <p:cNvSpPr/>
          <p:nvPr/>
        </p:nvSpPr>
        <p:spPr>
          <a:xfrm>
            <a:off x="3935625" y="3471898"/>
            <a:ext cx="1512000" cy="432000"/>
          </a:xfrm>
          <a:prstGeom prst="roundRect">
            <a:avLst/>
          </a:prstGeom>
          <a:solidFill>
            <a:srgbClr val="FABE00"/>
          </a:solidFill>
          <a:ln>
            <a:solidFill>
              <a:srgbClr val="FABE00"/>
            </a:solidFill>
          </a:ln>
        </p:spPr>
        <p:style>
          <a:lnRef idx="2">
            <a:schemeClr val="accent2"/>
          </a:lnRef>
          <a:fillRef idx="1">
            <a:schemeClr val="lt1"/>
          </a:fillRef>
          <a:effectRef idx="0">
            <a:schemeClr val="accent2"/>
          </a:effectRef>
          <a:fontRef idx="minor">
            <a:schemeClr val="dk1"/>
          </a:fontRef>
        </p:style>
        <p:txBody>
          <a:bodyPr lIns="0" tIns="108000" rIns="0" anchor="ctr"/>
          <a:lstStyle/>
          <a:p>
            <a:pPr algn="ctr">
              <a:defRPr/>
            </a:pPr>
            <a:r>
              <a:rPr lang="ja-JP" altLang="en-US" sz="1400" b="1" dirty="0">
                <a:solidFill>
                  <a:schemeClr val="bg1"/>
                </a:solidFill>
                <a:cs typeface="メイリオ" panose="020B0604030504040204" pitchFamily="50" charset="-128"/>
              </a:rPr>
              <a:t>伝票登録</a:t>
            </a:r>
            <a:endParaRPr lang="en-US" altLang="ja-JP" sz="1400" b="1" dirty="0">
              <a:solidFill>
                <a:schemeClr val="bg1"/>
              </a:solidFill>
              <a:cs typeface="メイリオ" panose="020B0604030504040204" pitchFamily="50" charset="-128"/>
            </a:endParaRPr>
          </a:p>
          <a:p>
            <a:pPr algn="ctr">
              <a:defRPr/>
            </a:pPr>
            <a:r>
              <a:rPr lang="ja-JP" altLang="en-US" sz="1400" b="1" dirty="0">
                <a:solidFill>
                  <a:schemeClr val="bg1"/>
                </a:solidFill>
                <a:cs typeface="メイリオ" panose="020B0604030504040204" pitchFamily="50" charset="-128"/>
              </a:rPr>
              <a:t>外部取込</a:t>
            </a:r>
            <a:endParaRPr lang="en-US" altLang="ja-JP" sz="1400" b="1" dirty="0">
              <a:solidFill>
                <a:schemeClr val="bg1"/>
              </a:solidFill>
              <a:cs typeface="メイリオ" panose="020B0604030504040204" pitchFamily="50" charset="-128"/>
            </a:endParaRPr>
          </a:p>
        </p:txBody>
      </p:sp>
      <p:pic>
        <p:nvPicPr>
          <p:cNvPr id="33" name="Picture 1"/>
          <p:cNvPicPr>
            <a:picLocks noChangeAspect="1" noChangeArrowheads="1"/>
          </p:cNvPicPr>
          <p:nvPr/>
        </p:nvPicPr>
        <p:blipFill>
          <a:blip r:embed="rId3" cstate="print"/>
          <a:srcRect/>
          <a:stretch>
            <a:fillRect/>
          </a:stretch>
        </p:blipFill>
        <p:spPr bwMode="auto">
          <a:xfrm>
            <a:off x="4120274" y="2118856"/>
            <a:ext cx="1186443" cy="615034"/>
          </a:xfrm>
          <a:prstGeom prst="rect">
            <a:avLst/>
          </a:prstGeom>
          <a:noFill/>
          <a:ln w="9525">
            <a:solidFill>
              <a:schemeClr val="bg1">
                <a:lumMod val="75000"/>
              </a:schemeClr>
            </a:solidFill>
            <a:miter lim="800000"/>
            <a:headEnd/>
            <a:tailEnd/>
          </a:ln>
        </p:spPr>
      </p:pic>
      <p:pic>
        <p:nvPicPr>
          <p:cNvPr id="34" name="図 33"/>
          <p:cNvPicPr>
            <a:picLocks noChangeAspect="1"/>
          </p:cNvPicPr>
          <p:nvPr/>
        </p:nvPicPr>
        <p:blipFill>
          <a:blip r:embed="rId4"/>
          <a:stretch>
            <a:fillRect/>
          </a:stretch>
        </p:blipFill>
        <p:spPr>
          <a:xfrm>
            <a:off x="4114864" y="2856055"/>
            <a:ext cx="1197625" cy="465707"/>
          </a:xfrm>
          <a:prstGeom prst="rect">
            <a:avLst/>
          </a:prstGeom>
          <a:ln w="6350">
            <a:solidFill>
              <a:schemeClr val="bg1">
                <a:lumMod val="50000"/>
              </a:schemeClr>
            </a:solidFill>
          </a:ln>
        </p:spPr>
      </p:pic>
      <p:grpSp>
        <p:nvGrpSpPr>
          <p:cNvPr id="35" name="グループ化 34"/>
          <p:cNvGrpSpPr/>
          <p:nvPr/>
        </p:nvGrpSpPr>
        <p:grpSpPr>
          <a:xfrm>
            <a:off x="6246079" y="2540212"/>
            <a:ext cx="516282" cy="740278"/>
            <a:chOff x="1022330" y="1818127"/>
            <a:chExt cx="215504" cy="284560"/>
          </a:xfrm>
        </p:grpSpPr>
        <p:sp>
          <p:nvSpPr>
            <p:cNvPr id="36" name="Freeform 29"/>
            <p:cNvSpPr>
              <a:spLocks noEditPoints="1"/>
            </p:cNvSpPr>
            <p:nvPr/>
          </p:nvSpPr>
          <p:spPr bwMode="auto">
            <a:xfrm>
              <a:off x="1022330" y="1818127"/>
              <a:ext cx="215504" cy="284560"/>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sp>
          <p:nvSpPr>
            <p:cNvPr id="37" name="Freeform 30"/>
            <p:cNvSpPr>
              <a:spLocks/>
            </p:cNvSpPr>
            <p:nvPr/>
          </p:nvSpPr>
          <p:spPr bwMode="auto">
            <a:xfrm>
              <a:off x="1044952" y="1920521"/>
              <a:ext cx="170260" cy="79772"/>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sp>
          <p:nvSpPr>
            <p:cNvPr id="38" name="Freeform 31"/>
            <p:cNvSpPr>
              <a:spLocks noEditPoints="1"/>
            </p:cNvSpPr>
            <p:nvPr/>
          </p:nvSpPr>
          <p:spPr bwMode="auto">
            <a:xfrm>
              <a:off x="1069955" y="1934808"/>
              <a:ext cx="36910" cy="51197"/>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sp>
          <p:nvSpPr>
            <p:cNvPr id="39" name="Freeform 32"/>
            <p:cNvSpPr>
              <a:spLocks noEditPoints="1"/>
            </p:cNvSpPr>
            <p:nvPr/>
          </p:nvSpPr>
          <p:spPr bwMode="auto">
            <a:xfrm>
              <a:off x="1112818" y="1934808"/>
              <a:ext cx="42863" cy="51197"/>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sp>
          <p:nvSpPr>
            <p:cNvPr id="40" name="Freeform 33"/>
            <p:cNvSpPr>
              <a:spLocks/>
            </p:cNvSpPr>
            <p:nvPr/>
          </p:nvSpPr>
          <p:spPr bwMode="auto">
            <a:xfrm>
              <a:off x="1164015" y="1934808"/>
              <a:ext cx="29766" cy="51197"/>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grpSp>
      <p:sp>
        <p:nvSpPr>
          <p:cNvPr id="41" name="テキスト ボックス 40"/>
          <p:cNvSpPr txBox="1"/>
          <p:nvPr/>
        </p:nvSpPr>
        <p:spPr>
          <a:xfrm>
            <a:off x="6824172" y="4067317"/>
            <a:ext cx="2529096" cy="203762"/>
          </a:xfrm>
          <a:prstGeom prst="rect">
            <a:avLst/>
          </a:prstGeom>
        </p:spPr>
        <p:txBody>
          <a:bodyPr wrap="none" lIns="0" tIns="0" rIns="0" bIns="0">
            <a:normAutofit/>
          </a:bodyPr>
          <a:lstStyle/>
          <a:p>
            <a:pPr>
              <a:defRPr/>
            </a:pPr>
            <a:r>
              <a:rPr kumimoji="0" lang="en-US" altLang="ja-JP" sz="900" kern="0" dirty="0">
                <a:solidFill>
                  <a:prstClr val="black"/>
                </a:solidFill>
              </a:rPr>
              <a:t>※</a:t>
            </a:r>
            <a:r>
              <a:rPr kumimoji="0" lang="ja-JP" altLang="en-US" sz="900" kern="0" dirty="0">
                <a:solidFill>
                  <a:prstClr val="black"/>
                </a:solidFill>
              </a:rPr>
              <a:t>バッチ実行ツールにも対応しています</a:t>
            </a:r>
          </a:p>
        </p:txBody>
      </p:sp>
    </p:spTree>
    <p:extLst>
      <p:ext uri="{BB962C8B-B14F-4D97-AF65-F5344CB8AC3E}">
        <p14:creationId xmlns:p14="http://schemas.microsoft.com/office/powerpoint/2010/main" val="240752292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95901-7A1A-743B-6CEA-1B2B21C690FE}"/>
            </a:ext>
          </a:extLst>
        </p:cNvPr>
        <p:cNvGrpSpPr/>
        <p:nvPr/>
      </p:nvGrpSpPr>
      <p:grpSpPr>
        <a:xfrm>
          <a:off x="0" y="0"/>
          <a:ext cx="0" cy="0"/>
          <a:chOff x="0" y="0"/>
          <a:chExt cx="0" cy="0"/>
        </a:xfrm>
      </p:grpSpPr>
      <p:sp>
        <p:nvSpPr>
          <p:cNvPr id="18" name="スライド番号プレースホルダー 2">
            <a:extLst>
              <a:ext uri="{FF2B5EF4-FFF2-40B4-BE49-F238E27FC236}">
                <a16:creationId xmlns:a16="http://schemas.microsoft.com/office/drawing/2014/main" id="{A1FFC2D2-2C74-D759-A2FC-9CD7BC210A6D}"/>
              </a:ext>
            </a:extLst>
          </p:cNvPr>
          <p:cNvSpPr>
            <a:spLocks noGrp="1"/>
          </p:cNvSpPr>
          <p:nvPr>
            <p:ph type="sldNum" sz="quarter" idx="12"/>
          </p:nvPr>
        </p:nvSpPr>
        <p:spPr/>
        <p:txBody>
          <a:bodyPr/>
          <a:lstStyle/>
          <a:p>
            <a:fld id="{78AE49ED-73EF-499C-8307-28EB0E7CF529}" type="slidenum">
              <a:rPr lang="ja-JP" altLang="en-US" smtClean="0"/>
              <a:pPr/>
              <a:t>110</a:t>
            </a:fld>
            <a:endParaRPr lang="ja-JP" altLang="en-US" dirty="0"/>
          </a:p>
        </p:txBody>
      </p:sp>
      <p:sp>
        <p:nvSpPr>
          <p:cNvPr id="7" name="タイトル 6">
            <a:extLst>
              <a:ext uri="{FF2B5EF4-FFF2-40B4-BE49-F238E27FC236}">
                <a16:creationId xmlns:a16="http://schemas.microsoft.com/office/drawing/2014/main" id="{DDBDB8FB-80AD-52D5-3EEF-2AD268595461}"/>
              </a:ext>
            </a:extLst>
          </p:cNvPr>
          <p:cNvSpPr>
            <a:spLocks noGrp="1"/>
          </p:cNvSpPr>
          <p:nvPr>
            <p:ph type="title"/>
          </p:nvPr>
        </p:nvSpPr>
        <p:spPr/>
        <p:txBody>
          <a:bodyPr/>
          <a:lstStyle/>
          <a:p>
            <a:r>
              <a:rPr lang="ja-JP" altLang="en-US" dirty="0"/>
              <a:t>内部統制</a:t>
            </a:r>
            <a:endParaRPr kumimoji="1" lang="ja-JP" altLang="en-US" dirty="0"/>
          </a:p>
        </p:txBody>
      </p:sp>
      <p:sp>
        <p:nvSpPr>
          <p:cNvPr id="5" name="テキスト プレースホルダー 4">
            <a:extLst>
              <a:ext uri="{FF2B5EF4-FFF2-40B4-BE49-F238E27FC236}">
                <a16:creationId xmlns:a16="http://schemas.microsoft.com/office/drawing/2014/main" id="{4CED940E-014C-EE82-D1AB-0A3A6FC55DF9}"/>
              </a:ext>
            </a:extLst>
          </p:cNvPr>
          <p:cNvSpPr>
            <a:spLocks noGrp="1"/>
          </p:cNvSpPr>
          <p:nvPr>
            <p:ph type="body" sz="quarter" idx="16"/>
          </p:nvPr>
        </p:nvSpPr>
        <p:spPr/>
        <p:txBody>
          <a:bodyPr/>
          <a:lstStyle/>
          <a:p>
            <a:pPr lvl="0"/>
            <a:r>
              <a:rPr lang="ja-JP" altLang="en-US" dirty="0">
                <a:solidFill>
                  <a:srgbClr val="008CCF"/>
                </a:solidFill>
              </a:rPr>
              <a:t>日本の法制度・商習慣に対するきめ細かい対応</a:t>
            </a:r>
            <a:endParaRPr lang="ja-JP" altLang="en-US" dirty="0"/>
          </a:p>
          <a:p>
            <a:endParaRPr kumimoji="1" lang="en-US" altLang="ja-JP" dirty="0"/>
          </a:p>
          <a:p>
            <a:endParaRPr kumimoji="1" lang="ja-JP" altLang="en-US" dirty="0"/>
          </a:p>
        </p:txBody>
      </p:sp>
      <p:sp>
        <p:nvSpPr>
          <p:cNvPr id="2" name="テキスト プレースホルダー 1">
            <a:extLst>
              <a:ext uri="{FF2B5EF4-FFF2-40B4-BE49-F238E27FC236}">
                <a16:creationId xmlns:a16="http://schemas.microsoft.com/office/drawing/2014/main" id="{8D91A366-EBA3-66A4-784C-86400B2DFDD9}"/>
              </a:ext>
            </a:extLst>
          </p:cNvPr>
          <p:cNvSpPr>
            <a:spLocks noGrp="1"/>
          </p:cNvSpPr>
          <p:nvPr>
            <p:ph type="body" sz="quarter" idx="17"/>
          </p:nvPr>
        </p:nvSpPr>
        <p:spPr/>
        <p:txBody>
          <a:bodyPr/>
          <a:lstStyle/>
          <a:p>
            <a:r>
              <a:rPr lang="ja-JP" altLang="en-US" dirty="0"/>
              <a:t>コンプライアンス重視の経営基盤システムをご提供</a:t>
            </a:r>
          </a:p>
          <a:p>
            <a:r>
              <a:rPr lang="ja-JP" altLang="en-US" dirty="0"/>
              <a:t>電子帳簿保存法が求める要件に標準対応</a:t>
            </a:r>
          </a:p>
        </p:txBody>
      </p:sp>
      <p:grpSp>
        <p:nvGrpSpPr>
          <p:cNvPr id="8" name="グループ化 7">
            <a:extLst>
              <a:ext uri="{FF2B5EF4-FFF2-40B4-BE49-F238E27FC236}">
                <a16:creationId xmlns:a16="http://schemas.microsoft.com/office/drawing/2014/main" id="{ACAA0410-8ECD-49F3-A31D-9732DE7DDC8A}"/>
              </a:ext>
            </a:extLst>
          </p:cNvPr>
          <p:cNvGrpSpPr/>
          <p:nvPr/>
        </p:nvGrpSpPr>
        <p:grpSpPr>
          <a:xfrm>
            <a:off x="395967" y="1383618"/>
            <a:ext cx="8395233" cy="3492388"/>
            <a:chOff x="279799" y="1785926"/>
            <a:chExt cx="8395233" cy="3492388"/>
          </a:xfrm>
        </p:grpSpPr>
        <p:sp>
          <p:nvSpPr>
            <p:cNvPr id="9" name="AutoShape 5">
              <a:extLst>
                <a:ext uri="{FF2B5EF4-FFF2-40B4-BE49-F238E27FC236}">
                  <a16:creationId xmlns:a16="http://schemas.microsoft.com/office/drawing/2014/main" id="{C7F85055-3D6A-6627-5D82-643B7E930929}"/>
                </a:ext>
              </a:extLst>
            </p:cNvPr>
            <p:cNvSpPr>
              <a:spLocks noChangeArrowheads="1"/>
            </p:cNvSpPr>
            <p:nvPr/>
          </p:nvSpPr>
          <p:spPr bwMode="gray">
            <a:xfrm>
              <a:off x="279800" y="4090238"/>
              <a:ext cx="3888000" cy="504000"/>
            </a:xfrm>
            <a:prstGeom prst="roundRect">
              <a:avLst>
                <a:gd name="adj" fmla="val 6056"/>
              </a:avLst>
            </a:prstGeom>
            <a:solidFill>
              <a:srgbClr val="77A233"/>
            </a:solidFill>
            <a:ln w="25400" cap="flat" cmpd="sng" algn="ctr">
              <a:solidFill>
                <a:srgbClr val="77A233"/>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FFFFFF"/>
                  </a:solidFill>
                  <a:effectLst/>
                  <a:uLnTx/>
                  <a:uFillTx/>
                  <a:latin typeface="メイリオ"/>
                  <a:ea typeface="メイリオ"/>
                  <a:cs typeface="+mn-cs"/>
                </a:rPr>
                <a:t>電磁的記録の検索機能を保持していること</a:t>
              </a:r>
            </a:p>
          </p:txBody>
        </p:sp>
        <p:sp>
          <p:nvSpPr>
            <p:cNvPr id="10" name="AutoShape 5">
              <a:extLst>
                <a:ext uri="{FF2B5EF4-FFF2-40B4-BE49-F238E27FC236}">
                  <a16:creationId xmlns:a16="http://schemas.microsoft.com/office/drawing/2014/main" id="{B0241DBC-2F3A-FB4A-3036-0AEA0956D92A}"/>
                </a:ext>
              </a:extLst>
            </p:cNvPr>
            <p:cNvSpPr>
              <a:spLocks noChangeArrowheads="1"/>
            </p:cNvSpPr>
            <p:nvPr/>
          </p:nvSpPr>
          <p:spPr bwMode="gray">
            <a:xfrm>
              <a:off x="279832" y="3406106"/>
              <a:ext cx="3888000" cy="504000"/>
            </a:xfrm>
            <a:prstGeom prst="roundRect">
              <a:avLst>
                <a:gd name="adj" fmla="val 6056"/>
              </a:avLst>
            </a:prstGeom>
            <a:solidFill>
              <a:srgbClr val="77A233"/>
            </a:solidFill>
            <a:ln w="25400" cap="flat" cmpd="sng" algn="ctr">
              <a:solidFill>
                <a:srgbClr val="77A233"/>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rPr>
                <a:t>各帳簿間において、相互にその記録事項の関連性が</a:t>
              </a:r>
              <a:endParaRPr kumimoji="0" lang="en-US" altLang="ja-JP" sz="1200" b="0" i="0" u="none" strike="noStrike" kern="0" cap="none" spc="0" normalizeH="0" baseline="0" noProof="0" dirty="0">
                <a:ln>
                  <a:noFill/>
                </a:ln>
                <a:solidFill>
                  <a:srgbClr val="FFFFFF"/>
                </a:solidFill>
                <a:effectLst/>
                <a:uLnTx/>
                <a:uFillTx/>
                <a:latin typeface="メイリオ"/>
                <a:ea typeface="メイリオ"/>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rPr>
                <a:t>確認できること</a:t>
              </a:r>
              <a:endParaRPr kumimoji="0" lang="ja-JP" altLang="en-US" sz="1200" b="0" i="0" u="none" strike="noStrike" kern="0" cap="none" spc="0" normalizeH="0" baseline="0" noProof="0" dirty="0">
                <a:ln>
                  <a:noFill/>
                </a:ln>
                <a:solidFill>
                  <a:srgbClr val="FFFFFF"/>
                </a:solidFill>
                <a:effectLst/>
                <a:uLnTx/>
                <a:uFillTx/>
                <a:latin typeface="メイリオ"/>
                <a:ea typeface="メイリオ"/>
                <a:cs typeface="Arial Unicode MS" pitchFamily="50" charset="-128"/>
              </a:endParaRPr>
            </a:p>
          </p:txBody>
        </p:sp>
        <p:sp>
          <p:nvSpPr>
            <p:cNvPr id="11" name="Rectangle 41">
              <a:extLst>
                <a:ext uri="{FF2B5EF4-FFF2-40B4-BE49-F238E27FC236}">
                  <a16:creationId xmlns:a16="http://schemas.microsoft.com/office/drawing/2014/main" id="{30A1EF0B-D4A0-AEAE-B612-FF28C1F71B8C}"/>
                </a:ext>
              </a:extLst>
            </p:cNvPr>
            <p:cNvSpPr>
              <a:spLocks noChangeArrowheads="1"/>
            </p:cNvSpPr>
            <p:nvPr/>
          </p:nvSpPr>
          <p:spPr bwMode="auto">
            <a:xfrm>
              <a:off x="5261000" y="1785926"/>
              <a:ext cx="2882900" cy="304800"/>
            </a:xfrm>
            <a:prstGeom prst="rect">
              <a:avLst/>
            </a:prstGeom>
            <a:noFill/>
            <a:ln w="9525" algn="ctr">
              <a:no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dirty="0" err="1">
                  <a:ln>
                    <a:noFill/>
                  </a:ln>
                  <a:solidFill>
                    <a:srgbClr val="EE5500"/>
                  </a:solidFill>
                  <a:effectLst/>
                  <a:uLnTx/>
                  <a:uFillTx/>
                </a:rPr>
                <a:t>SuperStream</a:t>
              </a:r>
              <a:r>
                <a:rPr kumimoji="0" lang="en-US" altLang="ja-JP" sz="1400" b="1" i="0" u="none" strike="noStrike" kern="0" cap="none" spc="0" normalizeH="0" baseline="0" noProof="0" dirty="0">
                  <a:ln>
                    <a:noFill/>
                  </a:ln>
                  <a:solidFill>
                    <a:srgbClr val="EE5500"/>
                  </a:solidFill>
                  <a:effectLst/>
                  <a:uLnTx/>
                  <a:uFillTx/>
                </a:rPr>
                <a:t>-NX</a:t>
              </a:r>
              <a:r>
                <a:rPr kumimoji="0" lang="ja-JP" altLang="en-US" sz="1400" b="1" i="0" u="none" strike="noStrike" kern="0" cap="none" spc="0" normalizeH="0" baseline="0" noProof="0" dirty="0">
                  <a:ln>
                    <a:noFill/>
                  </a:ln>
                  <a:solidFill>
                    <a:srgbClr val="EE5500"/>
                  </a:solidFill>
                  <a:effectLst/>
                  <a:uLnTx/>
                  <a:uFillTx/>
                </a:rPr>
                <a:t>のご提供機能</a:t>
              </a:r>
            </a:p>
          </p:txBody>
        </p:sp>
        <p:sp>
          <p:nvSpPr>
            <p:cNvPr id="12" name="AutoShape 5">
              <a:extLst>
                <a:ext uri="{FF2B5EF4-FFF2-40B4-BE49-F238E27FC236}">
                  <a16:creationId xmlns:a16="http://schemas.microsoft.com/office/drawing/2014/main" id="{26912F20-597B-2F94-9350-14D56A5784CF}"/>
                </a:ext>
              </a:extLst>
            </p:cNvPr>
            <p:cNvSpPr>
              <a:spLocks noChangeArrowheads="1"/>
            </p:cNvSpPr>
            <p:nvPr/>
          </p:nvSpPr>
          <p:spPr bwMode="gray">
            <a:xfrm>
              <a:off x="279832" y="2049804"/>
              <a:ext cx="3888000" cy="504000"/>
            </a:xfrm>
            <a:prstGeom prst="roundRect">
              <a:avLst>
                <a:gd name="adj" fmla="val 6056"/>
              </a:avLst>
            </a:prstGeom>
            <a:solidFill>
              <a:srgbClr val="77A233"/>
            </a:solidFill>
            <a:ln w="25400" cap="flat" cmpd="sng" algn="ctr">
              <a:solidFill>
                <a:srgbClr val="77A233"/>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cs typeface="+mn-cs"/>
                </a:rPr>
                <a:t>修正・削除・追加の事実及び内容を確認できる</a:t>
              </a:r>
              <a:endParaRPr kumimoji="0" lang="en-US" altLang="ja-JP" sz="1200" b="0" i="0" u="none" strike="noStrike" kern="0" cap="none" spc="0" normalizeH="0" baseline="0" noProof="0" dirty="0">
                <a:ln>
                  <a:noFill/>
                </a:ln>
                <a:solidFill>
                  <a:srgbClr val="FFFFFF"/>
                </a:solidFill>
                <a:effectLst/>
                <a:uLnTx/>
                <a:uFillTx/>
                <a:latin typeface="メイリオ"/>
                <a:ea typeface="メイリオ"/>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cs typeface="+mn-cs"/>
                </a:rPr>
                <a:t>システムであること</a:t>
              </a:r>
            </a:p>
          </p:txBody>
        </p:sp>
        <p:sp>
          <p:nvSpPr>
            <p:cNvPr id="13" name="AutoShape 5">
              <a:extLst>
                <a:ext uri="{FF2B5EF4-FFF2-40B4-BE49-F238E27FC236}">
                  <a16:creationId xmlns:a16="http://schemas.microsoft.com/office/drawing/2014/main" id="{44407250-DFE9-89D8-C02F-37538146F63B}"/>
                </a:ext>
              </a:extLst>
            </p:cNvPr>
            <p:cNvSpPr>
              <a:spLocks noChangeArrowheads="1"/>
            </p:cNvSpPr>
            <p:nvPr/>
          </p:nvSpPr>
          <p:spPr bwMode="gray">
            <a:xfrm>
              <a:off x="279799" y="2722086"/>
              <a:ext cx="3888000" cy="504000"/>
            </a:xfrm>
            <a:prstGeom prst="roundRect">
              <a:avLst>
                <a:gd name="adj" fmla="val 6056"/>
              </a:avLst>
            </a:prstGeom>
            <a:solidFill>
              <a:srgbClr val="77A233"/>
            </a:solidFill>
            <a:ln w="25400" cap="flat" cmpd="sng" algn="ctr">
              <a:solidFill>
                <a:srgbClr val="77A233"/>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cs typeface="+mn-cs"/>
                </a:rPr>
                <a:t>通常の業務措置期間を経過した後に入力した場合、</a:t>
              </a:r>
              <a:endParaRPr kumimoji="0" lang="en-US" altLang="ja-JP" sz="1200" b="0" i="0" u="none" strike="noStrike" kern="0" cap="none" spc="0" normalizeH="0" baseline="0" noProof="0" dirty="0">
                <a:ln>
                  <a:noFill/>
                </a:ln>
                <a:solidFill>
                  <a:srgbClr val="FFFFFF"/>
                </a:solidFill>
                <a:effectLst/>
                <a:uLnTx/>
                <a:uFillTx/>
                <a:latin typeface="メイリオ"/>
                <a:ea typeface="メイリオ"/>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cs typeface="+mn-cs"/>
                </a:rPr>
                <a:t>その事実を確認できるシステムであること</a:t>
              </a:r>
            </a:p>
          </p:txBody>
        </p:sp>
        <p:sp>
          <p:nvSpPr>
            <p:cNvPr id="14" name="AutoShape 5">
              <a:extLst>
                <a:ext uri="{FF2B5EF4-FFF2-40B4-BE49-F238E27FC236}">
                  <a16:creationId xmlns:a16="http://schemas.microsoft.com/office/drawing/2014/main" id="{749EE217-DD28-2BC5-F572-35DC41702343}"/>
                </a:ext>
              </a:extLst>
            </p:cNvPr>
            <p:cNvSpPr>
              <a:spLocks noChangeArrowheads="1"/>
            </p:cNvSpPr>
            <p:nvPr/>
          </p:nvSpPr>
          <p:spPr bwMode="gray">
            <a:xfrm>
              <a:off x="279799" y="4774258"/>
              <a:ext cx="3888000" cy="504000"/>
            </a:xfrm>
            <a:prstGeom prst="roundRect">
              <a:avLst>
                <a:gd name="adj" fmla="val 6056"/>
              </a:avLst>
            </a:prstGeom>
            <a:solidFill>
              <a:srgbClr val="77A233"/>
            </a:solidFill>
            <a:ln w="25400" cap="flat" cmpd="sng" algn="ctr">
              <a:solidFill>
                <a:srgbClr val="77A233"/>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cs typeface="+mn-cs"/>
                </a:rPr>
                <a:t>システムの内容に関する操作マニュアルがあること</a:t>
              </a:r>
              <a:endParaRPr kumimoji="0" lang="en-US" altLang="ja-JP" sz="1200" b="0" i="0" u="none" strike="noStrike" kern="0" cap="none" spc="0" normalizeH="0" baseline="0" noProof="0" dirty="0">
                <a:ln>
                  <a:noFill/>
                </a:ln>
                <a:solidFill>
                  <a:srgbClr val="FFFFFF"/>
                </a:solidFill>
                <a:effectLst/>
                <a:uLnTx/>
                <a:uFillTx/>
                <a:latin typeface="メイリオ"/>
                <a:ea typeface="メイリオ"/>
                <a:cs typeface="+mn-cs"/>
              </a:endParaRPr>
            </a:p>
          </p:txBody>
        </p:sp>
        <p:sp>
          <p:nvSpPr>
            <p:cNvPr id="15" name="右矢印 14">
              <a:extLst>
                <a:ext uri="{FF2B5EF4-FFF2-40B4-BE49-F238E27FC236}">
                  <a16:creationId xmlns:a16="http://schemas.microsoft.com/office/drawing/2014/main" id="{EB9B8F2B-2A5C-E39F-CCB7-22AE94A5C614}"/>
                </a:ext>
              </a:extLst>
            </p:cNvPr>
            <p:cNvSpPr/>
            <p:nvPr/>
          </p:nvSpPr>
          <p:spPr bwMode="auto">
            <a:xfrm>
              <a:off x="4311816" y="3406106"/>
              <a:ext cx="378576" cy="664816"/>
            </a:xfrm>
            <a:prstGeom prst="rightArrow">
              <a:avLst/>
            </a:prstGeom>
            <a:solidFill>
              <a:srgbClr val="FFFFFF">
                <a:lumMod val="75000"/>
              </a:srgbClr>
            </a:solidFill>
            <a:ln w="25400" cap="flat" cmpd="sng" algn="ctr">
              <a:noFill/>
              <a:prstDash val="solid"/>
              <a:headEnd type="none" w="med" len="med"/>
              <a:tailEnd type="none" w="med" len="med"/>
            </a:ln>
            <a:effectLst/>
          </p:spPr>
          <p:txBody>
            <a:bodyPr lIns="91436" tIns="45718" rIns="91436" bIns="45718" anchor="ctr"/>
            <a:lstStyle/>
            <a:p>
              <a:pPr marL="0" marR="0" lvl="0" indent="0" algn="ctr" defTabSz="912813"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rgbClr val="FFFFFF"/>
                </a:solidFill>
                <a:effectLst>
                  <a:outerShdw blurRad="38100" dist="38100" dir="2700000" algn="tl">
                    <a:srgbClr val="C0C0C0"/>
                  </a:outerShdw>
                </a:effectLst>
                <a:uLnTx/>
                <a:uFillTx/>
                <a:latin typeface="メイリオ"/>
                <a:ea typeface="メイリオ"/>
                <a:cs typeface="+mn-cs"/>
              </a:endParaRPr>
            </a:p>
          </p:txBody>
        </p:sp>
        <p:sp>
          <p:nvSpPr>
            <p:cNvPr id="16" name="AutoShape 5">
              <a:extLst>
                <a:ext uri="{FF2B5EF4-FFF2-40B4-BE49-F238E27FC236}">
                  <a16:creationId xmlns:a16="http://schemas.microsoft.com/office/drawing/2014/main" id="{EDF3B3F3-BE29-E939-0B3D-FFFECFBF6F39}"/>
                </a:ext>
              </a:extLst>
            </p:cNvPr>
            <p:cNvSpPr>
              <a:spLocks noChangeArrowheads="1"/>
            </p:cNvSpPr>
            <p:nvPr/>
          </p:nvSpPr>
          <p:spPr bwMode="gray">
            <a:xfrm>
              <a:off x="4786314" y="4090182"/>
              <a:ext cx="3888000" cy="504000"/>
            </a:xfrm>
            <a:prstGeom prst="roundRect">
              <a:avLst>
                <a:gd name="adj" fmla="val 6056"/>
              </a:avLst>
            </a:prstGeom>
            <a:solidFill>
              <a:srgbClr val="F9BE00"/>
            </a:solidFill>
            <a:ln w="25400" cap="flat" cmpd="sng" algn="ctr">
              <a:solidFill>
                <a:srgbClr val="F9BE0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cs typeface="+mn-cs"/>
                </a:rPr>
                <a:t>伝票検索機能で対応</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cs typeface="+mn-cs"/>
                </a:rPr>
                <a:t>検索項目：日付、科目、部門、金額、摘要など</a:t>
              </a:r>
            </a:p>
          </p:txBody>
        </p:sp>
        <p:sp>
          <p:nvSpPr>
            <p:cNvPr id="17" name="AutoShape 5">
              <a:extLst>
                <a:ext uri="{FF2B5EF4-FFF2-40B4-BE49-F238E27FC236}">
                  <a16:creationId xmlns:a16="http://schemas.microsoft.com/office/drawing/2014/main" id="{F49A5387-CFEA-7AA5-E08E-951F6CCBAA7F}"/>
                </a:ext>
              </a:extLst>
            </p:cNvPr>
            <p:cNvSpPr>
              <a:spLocks noChangeArrowheads="1"/>
            </p:cNvSpPr>
            <p:nvPr/>
          </p:nvSpPr>
          <p:spPr bwMode="gray">
            <a:xfrm>
              <a:off x="4786314" y="3406106"/>
              <a:ext cx="3888000" cy="504000"/>
            </a:xfrm>
            <a:prstGeom prst="roundRect">
              <a:avLst>
                <a:gd name="adj" fmla="val 6056"/>
              </a:avLst>
            </a:prstGeom>
            <a:solidFill>
              <a:srgbClr val="F9BE00"/>
            </a:solidFill>
            <a:ln w="25400" cap="flat" cmpd="sng" algn="ctr">
              <a:solidFill>
                <a:srgbClr val="F9BE0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rPr>
                <a:t>トレーシング機能を実装しているので、総勘定元帳</a:t>
              </a:r>
              <a:endParaRPr kumimoji="0" lang="en-US" altLang="ja-JP" sz="1200" b="0" i="0" u="none" strike="noStrike" kern="0" cap="none" spc="0" normalizeH="0" baseline="0" noProof="0" dirty="0">
                <a:ln>
                  <a:noFill/>
                </a:ln>
                <a:solidFill>
                  <a:srgbClr val="FFFFFF"/>
                </a:solidFill>
                <a:effectLst/>
                <a:uLnTx/>
                <a:uFillTx/>
                <a:latin typeface="メイリオ"/>
                <a:ea typeface="メイリオ"/>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rPr>
                <a:t>から仕訳や発生元伝票へトレーシング機能により確認可能</a:t>
              </a:r>
              <a:endParaRPr kumimoji="0" lang="ja-JP" altLang="en-US" sz="1200" b="0" i="0" u="none" strike="noStrike" kern="0" cap="none" spc="0" normalizeH="0" baseline="0" noProof="0" dirty="0">
                <a:ln>
                  <a:noFill/>
                </a:ln>
                <a:solidFill>
                  <a:srgbClr val="FFFFFF"/>
                </a:solidFill>
                <a:effectLst/>
                <a:uLnTx/>
                <a:uFillTx/>
                <a:latin typeface="メイリオ"/>
                <a:ea typeface="メイリオ"/>
                <a:cs typeface="Arial Unicode MS" pitchFamily="50" charset="-128"/>
              </a:endParaRPr>
            </a:p>
          </p:txBody>
        </p:sp>
        <p:sp>
          <p:nvSpPr>
            <p:cNvPr id="19" name="AutoShape 5">
              <a:extLst>
                <a:ext uri="{FF2B5EF4-FFF2-40B4-BE49-F238E27FC236}">
                  <a16:creationId xmlns:a16="http://schemas.microsoft.com/office/drawing/2014/main" id="{6657D4F4-8ED2-DB66-CD45-0B6B1FE76575}"/>
                </a:ext>
              </a:extLst>
            </p:cNvPr>
            <p:cNvSpPr>
              <a:spLocks noChangeArrowheads="1"/>
            </p:cNvSpPr>
            <p:nvPr/>
          </p:nvSpPr>
          <p:spPr bwMode="gray">
            <a:xfrm>
              <a:off x="4786314" y="2037954"/>
              <a:ext cx="3888000" cy="504000"/>
            </a:xfrm>
            <a:prstGeom prst="roundRect">
              <a:avLst>
                <a:gd name="adj" fmla="val 6056"/>
              </a:avLst>
            </a:prstGeom>
            <a:solidFill>
              <a:srgbClr val="F9BE00"/>
            </a:solidFill>
            <a:ln w="25400" cap="flat" cmpd="sng" algn="ctr">
              <a:solidFill>
                <a:srgbClr val="F9BE0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cs typeface="+mn-cs"/>
                </a:rPr>
                <a:t>更新履歴及び、変更履歴を保持</a:t>
              </a:r>
            </a:p>
          </p:txBody>
        </p:sp>
        <p:sp>
          <p:nvSpPr>
            <p:cNvPr id="20" name="AutoShape 5">
              <a:extLst>
                <a:ext uri="{FF2B5EF4-FFF2-40B4-BE49-F238E27FC236}">
                  <a16:creationId xmlns:a16="http://schemas.microsoft.com/office/drawing/2014/main" id="{126E0A04-2B98-3BD8-7F8E-4FAF984E9D71}"/>
                </a:ext>
              </a:extLst>
            </p:cNvPr>
            <p:cNvSpPr>
              <a:spLocks noChangeArrowheads="1"/>
            </p:cNvSpPr>
            <p:nvPr/>
          </p:nvSpPr>
          <p:spPr bwMode="gray">
            <a:xfrm>
              <a:off x="4786313" y="2722030"/>
              <a:ext cx="3888000" cy="504000"/>
            </a:xfrm>
            <a:prstGeom prst="roundRect">
              <a:avLst>
                <a:gd name="adj" fmla="val 6056"/>
              </a:avLst>
            </a:prstGeom>
            <a:solidFill>
              <a:srgbClr val="F9BE00"/>
            </a:solidFill>
            <a:ln w="25400" cap="flat" cmpd="sng" algn="ctr">
              <a:solidFill>
                <a:srgbClr val="F9BE0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FFFFFF"/>
                  </a:solidFill>
                  <a:effectLst/>
                  <a:uLnTx/>
                  <a:uFillTx/>
                  <a:latin typeface="メイリオ"/>
                  <a:ea typeface="メイリオ"/>
                  <a:cs typeface="+mn-cs"/>
                </a:rPr>
                <a:t>日付の情報は、下記の</a:t>
              </a:r>
              <a:r>
                <a:rPr kumimoji="0" lang="en-US" altLang="ja-JP" sz="1200" b="0" i="0" u="none" strike="noStrike" kern="0" cap="none" spc="0" normalizeH="0" baseline="0" noProof="0">
                  <a:ln>
                    <a:noFill/>
                  </a:ln>
                  <a:solidFill>
                    <a:srgbClr val="FFFFFF"/>
                  </a:solidFill>
                  <a:effectLst/>
                  <a:uLnTx/>
                  <a:uFillTx/>
                  <a:latin typeface="メイリオ"/>
                  <a:ea typeface="メイリオ"/>
                  <a:cs typeface="+mn-cs"/>
                </a:rPr>
                <a:t>3</a:t>
              </a:r>
              <a:r>
                <a:rPr kumimoji="0" lang="ja-JP" altLang="en-US" sz="1200" b="0" i="0" u="none" strike="noStrike" kern="0" cap="none" spc="0" normalizeH="0" baseline="0" noProof="0">
                  <a:ln>
                    <a:noFill/>
                  </a:ln>
                  <a:solidFill>
                    <a:srgbClr val="FFFFFF"/>
                  </a:solidFill>
                  <a:effectLst/>
                  <a:uLnTx/>
                  <a:uFillTx/>
                  <a:latin typeface="メイリオ"/>
                  <a:ea typeface="メイリオ"/>
                  <a:cs typeface="+mn-cs"/>
                </a:rPr>
                <a:t>種類を保持</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a:ln>
                    <a:noFill/>
                  </a:ln>
                  <a:solidFill>
                    <a:srgbClr val="FFFFFF"/>
                  </a:solidFill>
                  <a:effectLst/>
                  <a:uLnTx/>
                  <a:uFillTx/>
                  <a:latin typeface="メイリオ"/>
                  <a:ea typeface="メイリオ"/>
                  <a:cs typeface="+mn-cs"/>
                </a:rPr>
                <a:t>①</a:t>
              </a:r>
              <a:r>
                <a:rPr kumimoji="0" lang="ja-JP" altLang="en-US" sz="1200" b="0" i="0" u="none" strike="noStrike" kern="0" cap="none" spc="0" normalizeH="0" baseline="0" noProof="0">
                  <a:ln>
                    <a:noFill/>
                  </a:ln>
                  <a:solidFill>
                    <a:srgbClr val="FFFFFF"/>
                  </a:solidFill>
                  <a:effectLst/>
                  <a:uLnTx/>
                  <a:uFillTx/>
                  <a:latin typeface="メイリオ"/>
                  <a:ea typeface="メイリオ"/>
                  <a:cs typeface="+mn-cs"/>
                </a:rPr>
                <a:t>伝票日付、</a:t>
              </a:r>
              <a:r>
                <a:rPr kumimoji="0" lang="en-US" altLang="ja-JP" sz="1200" b="0" i="0" u="none" strike="noStrike" kern="0" cap="none" spc="0" normalizeH="0" baseline="0" noProof="0">
                  <a:ln>
                    <a:noFill/>
                  </a:ln>
                  <a:solidFill>
                    <a:srgbClr val="FFFFFF"/>
                  </a:solidFill>
                  <a:effectLst/>
                  <a:uLnTx/>
                  <a:uFillTx/>
                  <a:latin typeface="メイリオ"/>
                  <a:ea typeface="メイリオ"/>
                  <a:cs typeface="+mn-cs"/>
                </a:rPr>
                <a:t>②</a:t>
              </a:r>
              <a:r>
                <a:rPr kumimoji="0" lang="ja-JP" altLang="en-US" sz="1200" b="0" i="0" u="none" strike="noStrike" kern="0" cap="none" spc="0" normalizeH="0" baseline="0" noProof="0">
                  <a:ln>
                    <a:noFill/>
                  </a:ln>
                  <a:solidFill>
                    <a:srgbClr val="FFFFFF"/>
                  </a:solidFill>
                  <a:effectLst/>
                  <a:uLnTx/>
                  <a:uFillTx/>
                  <a:latin typeface="メイリオ"/>
                  <a:ea typeface="メイリオ"/>
                  <a:cs typeface="+mn-cs"/>
                </a:rPr>
                <a:t>入力日付、</a:t>
              </a:r>
              <a:r>
                <a:rPr kumimoji="0" lang="en-US" altLang="ja-JP" sz="1200" b="0" i="0" u="none" strike="noStrike" kern="0" cap="none" spc="0" normalizeH="0" baseline="0" noProof="0">
                  <a:ln>
                    <a:noFill/>
                  </a:ln>
                  <a:solidFill>
                    <a:srgbClr val="FFFFFF"/>
                  </a:solidFill>
                  <a:effectLst/>
                  <a:uLnTx/>
                  <a:uFillTx/>
                  <a:latin typeface="メイリオ"/>
                  <a:ea typeface="メイリオ"/>
                  <a:cs typeface="+mn-cs"/>
                </a:rPr>
                <a:t>③</a:t>
              </a:r>
              <a:r>
                <a:rPr kumimoji="0" lang="ja-JP" altLang="en-US" sz="1200" b="0" i="0" u="none" strike="noStrike" kern="0" cap="none" spc="0" normalizeH="0" baseline="0" noProof="0">
                  <a:ln>
                    <a:noFill/>
                  </a:ln>
                  <a:solidFill>
                    <a:srgbClr val="FFFFFF"/>
                  </a:solidFill>
                  <a:effectLst/>
                  <a:uLnTx/>
                  <a:uFillTx/>
                  <a:latin typeface="メイリオ"/>
                  <a:ea typeface="メイリオ"/>
                  <a:cs typeface="+mn-cs"/>
                </a:rPr>
                <a:t>更新日付</a:t>
              </a:r>
            </a:p>
          </p:txBody>
        </p:sp>
        <p:sp>
          <p:nvSpPr>
            <p:cNvPr id="21" name="AutoShape 5">
              <a:extLst>
                <a:ext uri="{FF2B5EF4-FFF2-40B4-BE49-F238E27FC236}">
                  <a16:creationId xmlns:a16="http://schemas.microsoft.com/office/drawing/2014/main" id="{41B94F36-E7AF-82E0-80CC-CF3CCACB0AA2}"/>
                </a:ext>
              </a:extLst>
            </p:cNvPr>
            <p:cNvSpPr>
              <a:spLocks noChangeArrowheads="1"/>
            </p:cNvSpPr>
            <p:nvPr/>
          </p:nvSpPr>
          <p:spPr bwMode="gray">
            <a:xfrm>
              <a:off x="4787032" y="4774314"/>
              <a:ext cx="3888000" cy="504000"/>
            </a:xfrm>
            <a:prstGeom prst="roundRect">
              <a:avLst>
                <a:gd name="adj" fmla="val 6056"/>
              </a:avLst>
            </a:prstGeom>
            <a:solidFill>
              <a:srgbClr val="F9BE00"/>
            </a:solidFill>
            <a:ln w="25400" cap="flat" cmpd="sng" algn="ctr">
              <a:solidFill>
                <a:srgbClr val="F9BE0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cs typeface="+mn-cs"/>
                </a:rPr>
                <a:t>操作マニュアルをご提供</a:t>
              </a:r>
              <a:endParaRPr kumimoji="0" lang="en-US" altLang="ja-JP" sz="1200" b="0" i="0" u="none" strike="noStrike" kern="0" cap="none" spc="0" normalizeH="0" baseline="0" noProof="0" dirty="0">
                <a:ln>
                  <a:noFill/>
                </a:ln>
                <a:solidFill>
                  <a:srgbClr val="FFFFFF"/>
                </a:solidFill>
                <a:effectLst/>
                <a:uLnTx/>
                <a:uFillTx/>
                <a:latin typeface="メイリオ"/>
                <a:ea typeface="メイリオ"/>
                <a:cs typeface="+mn-cs"/>
              </a:endParaRPr>
            </a:p>
          </p:txBody>
        </p:sp>
        <p:sp>
          <p:nvSpPr>
            <p:cNvPr id="22" name="Rectangle 41">
              <a:extLst>
                <a:ext uri="{FF2B5EF4-FFF2-40B4-BE49-F238E27FC236}">
                  <a16:creationId xmlns:a16="http://schemas.microsoft.com/office/drawing/2014/main" id="{06ABA523-432E-4CAB-9141-971FE74D3E9E}"/>
                </a:ext>
              </a:extLst>
            </p:cNvPr>
            <p:cNvSpPr>
              <a:spLocks noChangeArrowheads="1"/>
            </p:cNvSpPr>
            <p:nvPr/>
          </p:nvSpPr>
          <p:spPr bwMode="auto">
            <a:xfrm>
              <a:off x="783424" y="1785926"/>
              <a:ext cx="2971800" cy="307777"/>
            </a:xfrm>
            <a:prstGeom prst="rect">
              <a:avLst/>
            </a:prstGeom>
            <a:noFill/>
            <a:ln w="9525" algn="ctr">
              <a:noFill/>
              <a:miter lim="800000"/>
              <a:headEnd/>
              <a:tailEnd/>
            </a:ln>
          </p:spPr>
          <p:txBody>
            <a:bodyPr wrap="squar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EE5500"/>
                  </a:solidFill>
                  <a:effectLst/>
                  <a:uLnTx/>
                  <a:uFillTx/>
                </a:rPr>
                <a:t>電子帳簿保存法で求められる要件</a:t>
              </a:r>
            </a:p>
          </p:txBody>
        </p:sp>
      </p:grpSp>
      <p:sp>
        <p:nvSpPr>
          <p:cNvPr id="4" name="テキスト ボックス 3">
            <a:extLst>
              <a:ext uri="{FF2B5EF4-FFF2-40B4-BE49-F238E27FC236}">
                <a16:creationId xmlns:a16="http://schemas.microsoft.com/office/drawing/2014/main" id="{6F41A83C-B0AB-6BC9-4BFF-C008C45936DE}"/>
              </a:ext>
            </a:extLst>
          </p:cNvPr>
          <p:cNvSpPr txBox="1"/>
          <p:nvPr/>
        </p:nvSpPr>
        <p:spPr>
          <a:xfrm>
            <a:off x="4932040" y="4877500"/>
            <a:ext cx="4068452" cy="246221"/>
          </a:xfrm>
          <a:prstGeom prst="rect">
            <a:avLst/>
          </a:prstGeom>
          <a:noFill/>
        </p:spPr>
        <p:txBody>
          <a:bodyPr wrap="square" rtlCol="0">
            <a:spAutoFit/>
          </a:bodyPr>
          <a:lstStyle/>
          <a:p>
            <a:r>
              <a:rPr lang="en-US" altLang="ja-JP" sz="1000" dirty="0"/>
              <a:t>※</a:t>
            </a:r>
            <a:r>
              <a:rPr lang="ja-JP" altLang="en-US" sz="1000" dirty="0"/>
              <a:t>関係書類として、「事務手続関係書類」の作成が必要です</a:t>
            </a:r>
            <a:endParaRPr lang="en-US" altLang="ja-JP" sz="1000" dirty="0"/>
          </a:p>
        </p:txBody>
      </p:sp>
      <p:pic>
        <p:nvPicPr>
          <p:cNvPr id="24" name="図 23">
            <a:extLst>
              <a:ext uri="{FF2B5EF4-FFF2-40B4-BE49-F238E27FC236}">
                <a16:creationId xmlns:a16="http://schemas.microsoft.com/office/drawing/2014/main" id="{FA03F58A-A058-FC75-DD9F-531FBE3AD3EE}"/>
              </a:ext>
            </a:extLst>
          </p:cNvPr>
          <p:cNvPicPr>
            <a:picLocks noChangeAspect="1"/>
          </p:cNvPicPr>
          <p:nvPr/>
        </p:nvPicPr>
        <p:blipFill>
          <a:blip r:embed="rId2"/>
          <a:stretch>
            <a:fillRect/>
          </a:stretch>
        </p:blipFill>
        <p:spPr>
          <a:xfrm>
            <a:off x="7272300" y="634079"/>
            <a:ext cx="598269" cy="571251"/>
          </a:xfrm>
          <a:prstGeom prst="rect">
            <a:avLst/>
          </a:prstGeom>
        </p:spPr>
      </p:pic>
      <p:sp>
        <p:nvSpPr>
          <p:cNvPr id="6" name="フッター プレースホルダー 3">
            <a:extLst>
              <a:ext uri="{FF2B5EF4-FFF2-40B4-BE49-F238E27FC236}">
                <a16:creationId xmlns:a16="http://schemas.microsoft.com/office/drawing/2014/main" id="{7A678B0C-E55D-3660-8100-FC595B5EA5F6}"/>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28" name="図 27" descr="文字が書かれている&#10;&#10;AI 生成コンテンツは誤りを含む可能性があります。">
            <a:extLst>
              <a:ext uri="{FF2B5EF4-FFF2-40B4-BE49-F238E27FC236}">
                <a16:creationId xmlns:a16="http://schemas.microsoft.com/office/drawing/2014/main" id="{909ED248-BBAB-4AC0-9D2A-CCD3836080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6198" y="622630"/>
            <a:ext cx="598270" cy="598270"/>
          </a:xfrm>
          <a:prstGeom prst="rect">
            <a:avLst/>
          </a:prstGeom>
        </p:spPr>
      </p:pic>
      <p:sp>
        <p:nvSpPr>
          <p:cNvPr id="23" name="テキスト ボックス 22">
            <a:extLst>
              <a:ext uri="{FF2B5EF4-FFF2-40B4-BE49-F238E27FC236}">
                <a16:creationId xmlns:a16="http://schemas.microsoft.com/office/drawing/2014/main" id="{AA02BFB6-E2A4-D24C-6FA1-4447E1976D80}"/>
              </a:ext>
            </a:extLst>
          </p:cNvPr>
          <p:cNvSpPr txBox="1"/>
          <p:nvPr/>
        </p:nvSpPr>
        <p:spPr>
          <a:xfrm>
            <a:off x="7970574" y="1191995"/>
            <a:ext cx="993914" cy="276999"/>
          </a:xfrm>
          <a:prstGeom prst="rect">
            <a:avLst/>
          </a:prstGeom>
          <a:noFill/>
        </p:spPr>
        <p:txBody>
          <a:bodyPr wrap="square" rtlCol="0">
            <a:spAutoFit/>
          </a:bodyPr>
          <a:lstStyle/>
          <a:p>
            <a:r>
              <a:rPr lang="ja-JP" altLang="en-US" sz="600" dirty="0"/>
              <a:t>固定資産管理</a:t>
            </a:r>
            <a:endParaRPr kumimoji="1" lang="en-US" altLang="ja-JP" sz="600" dirty="0"/>
          </a:p>
          <a:p>
            <a:r>
              <a:rPr kumimoji="1" lang="ja-JP" altLang="en-US" sz="600" dirty="0"/>
              <a:t>認証番号：</a:t>
            </a:r>
            <a:r>
              <a:rPr lang="en-US" altLang="ja-JP" sz="600" dirty="0"/>
              <a:t>107100-00</a:t>
            </a:r>
          </a:p>
        </p:txBody>
      </p:sp>
      <p:sp>
        <p:nvSpPr>
          <p:cNvPr id="26" name="テキスト ボックス 25">
            <a:extLst>
              <a:ext uri="{FF2B5EF4-FFF2-40B4-BE49-F238E27FC236}">
                <a16:creationId xmlns:a16="http://schemas.microsoft.com/office/drawing/2014/main" id="{BA3DB536-E89B-AA44-733F-E2CF6C81613F}"/>
              </a:ext>
            </a:extLst>
          </p:cNvPr>
          <p:cNvSpPr txBox="1"/>
          <p:nvPr/>
        </p:nvSpPr>
        <p:spPr>
          <a:xfrm>
            <a:off x="7092280" y="1193897"/>
            <a:ext cx="993914" cy="276999"/>
          </a:xfrm>
          <a:prstGeom prst="rect">
            <a:avLst/>
          </a:prstGeom>
          <a:noFill/>
        </p:spPr>
        <p:txBody>
          <a:bodyPr wrap="square" rtlCol="0">
            <a:spAutoFit/>
          </a:bodyPr>
          <a:lstStyle/>
          <a:p>
            <a:r>
              <a:rPr lang="ja-JP" altLang="en-US" sz="600" dirty="0"/>
              <a:t>統合会計</a:t>
            </a:r>
            <a:endParaRPr kumimoji="1" lang="en-US" altLang="ja-JP" sz="600" dirty="0"/>
          </a:p>
          <a:p>
            <a:r>
              <a:rPr kumimoji="1" lang="ja-JP" altLang="en-US" sz="600" dirty="0"/>
              <a:t>認証番号：</a:t>
            </a:r>
            <a:r>
              <a:rPr lang="en-US" altLang="ja-JP" sz="600" dirty="0"/>
              <a:t>101000-00</a:t>
            </a:r>
          </a:p>
        </p:txBody>
      </p:sp>
    </p:spTree>
    <p:extLst>
      <p:ext uri="{BB962C8B-B14F-4D97-AF65-F5344CB8AC3E}">
        <p14:creationId xmlns:p14="http://schemas.microsoft.com/office/powerpoint/2010/main" val="36624855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8AE49ED-73EF-499C-8307-28EB0E7CF529}" type="slidenum">
              <a:rPr lang="ja-JP" altLang="en-US" smtClean="0"/>
              <a:pPr/>
              <a:t>111</a:t>
            </a:fld>
            <a:endParaRPr lang="ja-JP" altLang="en-US" dirty="0"/>
          </a:p>
        </p:txBody>
      </p:sp>
      <p:sp>
        <p:nvSpPr>
          <p:cNvPr id="5" name="タイトル 4"/>
          <p:cNvSpPr>
            <a:spLocks noGrp="1"/>
          </p:cNvSpPr>
          <p:nvPr>
            <p:ph type="title"/>
          </p:nvPr>
        </p:nvSpPr>
        <p:spPr/>
        <p:txBody>
          <a:bodyPr/>
          <a:lstStyle/>
          <a:p>
            <a:r>
              <a:rPr lang="en-US" altLang="ja-JP" b="0">
                <a:solidFill>
                  <a:srgbClr val="FABE00"/>
                </a:solidFill>
              </a:rPr>
              <a:t>10 </a:t>
            </a:r>
            <a:r>
              <a:rPr lang="ja-JP" altLang="en-US"/>
              <a:t>稼働環境</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36627139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112</a:t>
            </a:fld>
            <a:endParaRPr kumimoji="1" lang="ja-JP" altLang="en-US" dirty="0"/>
          </a:p>
        </p:txBody>
      </p:sp>
      <p:sp>
        <p:nvSpPr>
          <p:cNvPr id="3" name="タイトル 2"/>
          <p:cNvSpPr>
            <a:spLocks noGrp="1"/>
          </p:cNvSpPr>
          <p:nvPr>
            <p:ph type="title"/>
          </p:nvPr>
        </p:nvSpPr>
        <p:spPr/>
        <p:txBody>
          <a:bodyPr/>
          <a:lstStyle/>
          <a:p>
            <a:r>
              <a:rPr lang="en-US" altLang="ja-JP" dirty="0" err="1"/>
              <a:t>SuperStream</a:t>
            </a:r>
            <a:r>
              <a:rPr lang="en-US" altLang="ja-JP" dirty="0"/>
              <a:t>-NX </a:t>
            </a:r>
            <a:r>
              <a:rPr lang="ja-JP" altLang="en-US" dirty="0"/>
              <a:t>会計ソリューション 稼働環境</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5" name="テキスト プレースホルダー 4"/>
          <p:cNvSpPr>
            <a:spLocks noGrp="1"/>
          </p:cNvSpPr>
          <p:nvPr>
            <p:ph type="body" sz="quarter" idx="16"/>
          </p:nvPr>
        </p:nvSpPr>
        <p:spPr>
          <a:xfrm>
            <a:off x="198000" y="576000"/>
            <a:ext cx="6390224" cy="324000"/>
          </a:xfrm>
        </p:spPr>
        <p:txBody>
          <a:bodyPr/>
          <a:lstStyle/>
          <a:p>
            <a:r>
              <a:rPr lang="ja-JP" altLang="en-US" dirty="0"/>
              <a:t>統合会計・固定資産・グループ経営管理  オンプレミス構成</a:t>
            </a:r>
          </a:p>
          <a:p>
            <a:endParaRPr kumimoji="1" lang="ja-JP" altLang="en-US" dirty="0"/>
          </a:p>
        </p:txBody>
      </p:sp>
      <p:sp>
        <p:nvSpPr>
          <p:cNvPr id="48" name="テキスト ボックス 47"/>
          <p:cNvSpPr txBox="1"/>
          <p:nvPr/>
        </p:nvSpPr>
        <p:spPr>
          <a:xfrm>
            <a:off x="4702791" y="4938423"/>
            <a:ext cx="4009209" cy="200055"/>
          </a:xfrm>
          <a:prstGeom prst="rect">
            <a:avLst/>
          </a:prstGeom>
          <a:noFill/>
        </p:spPr>
        <p:txBody>
          <a:bodyPr wrap="square" rtlCol="0">
            <a:spAutoFit/>
          </a:bodyPr>
          <a:lstStyle/>
          <a:p>
            <a:pPr algn="r"/>
            <a:r>
              <a:rPr kumimoji="1" lang="en-US" altLang="ja-JP" sz="700" dirty="0"/>
              <a:t>※</a:t>
            </a:r>
            <a:r>
              <a:rPr lang="ja-JP" altLang="en-US" sz="700" dirty="0"/>
              <a:t>詳細情報等は最新版の稼働環境表を別途ご確認ください</a:t>
            </a:r>
            <a:endParaRPr kumimoji="1" lang="ja-JP" altLang="en-US" sz="700" dirty="0"/>
          </a:p>
        </p:txBody>
      </p:sp>
      <p:sp>
        <p:nvSpPr>
          <p:cNvPr id="66" name="Freeform 447">
            <a:extLst>
              <a:ext uri="{FF2B5EF4-FFF2-40B4-BE49-F238E27FC236}">
                <a16:creationId xmlns:a16="http://schemas.microsoft.com/office/drawing/2014/main" id="{950485AC-D4D0-CB54-6967-68910B026DB3}"/>
              </a:ext>
            </a:extLst>
          </p:cNvPr>
          <p:cNvSpPr>
            <a:spLocks noEditPoints="1"/>
          </p:cNvSpPr>
          <p:nvPr/>
        </p:nvSpPr>
        <p:spPr bwMode="auto">
          <a:xfrm>
            <a:off x="7084020" y="2338169"/>
            <a:ext cx="404304" cy="579500"/>
          </a:xfrm>
          <a:custGeom>
            <a:avLst/>
            <a:gdLst>
              <a:gd name="T0" fmla="*/ 537 w 697"/>
              <a:gd name="T1" fmla="*/ 649 h 890"/>
              <a:gd name="T2" fmla="*/ 461 w 697"/>
              <a:gd name="T3" fmla="*/ 691 h 890"/>
              <a:gd name="T4" fmla="*/ 336 w 697"/>
              <a:gd name="T5" fmla="*/ 172 h 890"/>
              <a:gd name="T6" fmla="*/ 342 w 697"/>
              <a:gd name="T7" fmla="*/ 157 h 890"/>
              <a:gd name="T8" fmla="*/ 356 w 697"/>
              <a:gd name="T9" fmla="*/ 151 h 890"/>
              <a:gd name="T10" fmla="*/ 368 w 697"/>
              <a:gd name="T11" fmla="*/ 154 h 890"/>
              <a:gd name="T12" fmla="*/ 377 w 697"/>
              <a:gd name="T13" fmla="*/ 168 h 890"/>
              <a:gd name="T14" fmla="*/ 375 w 697"/>
              <a:gd name="T15" fmla="*/ 180 h 890"/>
              <a:gd name="T16" fmla="*/ 365 w 697"/>
              <a:gd name="T17" fmla="*/ 190 h 890"/>
              <a:gd name="T18" fmla="*/ 353 w 697"/>
              <a:gd name="T19" fmla="*/ 192 h 890"/>
              <a:gd name="T20" fmla="*/ 339 w 697"/>
              <a:gd name="T21" fmla="*/ 183 h 890"/>
              <a:gd name="T22" fmla="*/ 336 w 697"/>
              <a:gd name="T23" fmla="*/ 172 h 890"/>
              <a:gd name="T24" fmla="*/ 473 w 697"/>
              <a:gd name="T25" fmla="*/ 164 h 890"/>
              <a:gd name="T26" fmla="*/ 483 w 697"/>
              <a:gd name="T27" fmla="*/ 153 h 890"/>
              <a:gd name="T28" fmla="*/ 495 w 697"/>
              <a:gd name="T29" fmla="*/ 152 h 890"/>
              <a:gd name="T30" fmla="*/ 509 w 697"/>
              <a:gd name="T31" fmla="*/ 160 h 890"/>
              <a:gd name="T32" fmla="*/ 512 w 697"/>
              <a:gd name="T33" fmla="*/ 172 h 890"/>
              <a:gd name="T34" fmla="*/ 506 w 697"/>
              <a:gd name="T35" fmla="*/ 187 h 890"/>
              <a:gd name="T36" fmla="*/ 492 w 697"/>
              <a:gd name="T37" fmla="*/ 193 h 890"/>
              <a:gd name="T38" fmla="*/ 480 w 697"/>
              <a:gd name="T39" fmla="*/ 189 h 890"/>
              <a:gd name="T40" fmla="*/ 471 w 697"/>
              <a:gd name="T41" fmla="*/ 176 h 890"/>
              <a:gd name="T42" fmla="*/ 161 w 697"/>
              <a:gd name="T43" fmla="*/ 544 h 890"/>
              <a:gd name="T44" fmla="*/ 512 w 697"/>
              <a:gd name="T45" fmla="*/ 504 h 890"/>
              <a:gd name="T46" fmla="*/ 512 w 697"/>
              <a:gd name="T47" fmla="*/ 504 h 890"/>
              <a:gd name="T48" fmla="*/ 617 w 697"/>
              <a:gd name="T49" fmla="*/ 62 h 890"/>
              <a:gd name="T50" fmla="*/ 438 w 697"/>
              <a:gd name="T51" fmla="*/ 183 h 890"/>
              <a:gd name="T52" fmla="*/ 461 w 697"/>
              <a:gd name="T53" fmla="*/ 217 h 890"/>
              <a:gd name="T54" fmla="*/ 492 w 697"/>
              <a:gd name="T55" fmla="*/ 226 h 890"/>
              <a:gd name="T56" fmla="*/ 530 w 697"/>
              <a:gd name="T57" fmla="*/ 211 h 890"/>
              <a:gd name="T58" fmla="*/ 546 w 697"/>
              <a:gd name="T59" fmla="*/ 172 h 890"/>
              <a:gd name="T60" fmla="*/ 536 w 697"/>
              <a:gd name="T61" fmla="*/ 141 h 890"/>
              <a:gd name="T62" fmla="*/ 503 w 697"/>
              <a:gd name="T63" fmla="*/ 118 h 890"/>
              <a:gd name="T64" fmla="*/ 470 w 697"/>
              <a:gd name="T65" fmla="*/ 121 h 890"/>
              <a:gd name="T66" fmla="*/ 441 w 697"/>
              <a:gd name="T67" fmla="*/ 151 h 890"/>
              <a:gd name="T68" fmla="*/ 302 w 697"/>
              <a:gd name="T69" fmla="*/ 172 h 890"/>
              <a:gd name="T70" fmla="*/ 312 w 697"/>
              <a:gd name="T71" fmla="*/ 202 h 890"/>
              <a:gd name="T72" fmla="*/ 345 w 697"/>
              <a:gd name="T73" fmla="*/ 225 h 890"/>
              <a:gd name="T74" fmla="*/ 378 w 697"/>
              <a:gd name="T75" fmla="*/ 223 h 890"/>
              <a:gd name="T76" fmla="*/ 407 w 697"/>
              <a:gd name="T77" fmla="*/ 193 h 890"/>
              <a:gd name="T78" fmla="*/ 410 w 697"/>
              <a:gd name="T79" fmla="*/ 160 h 890"/>
              <a:gd name="T80" fmla="*/ 387 w 697"/>
              <a:gd name="T81" fmla="*/ 127 h 890"/>
              <a:gd name="T82" fmla="*/ 356 w 697"/>
              <a:gd name="T83" fmla="*/ 117 h 890"/>
              <a:gd name="T84" fmla="*/ 318 w 697"/>
              <a:gd name="T85" fmla="*/ 133 h 890"/>
              <a:gd name="T86" fmla="*/ 302 w 697"/>
              <a:gd name="T87" fmla="*/ 172 h 890"/>
              <a:gd name="T88" fmla="*/ 127 w 697"/>
              <a:gd name="T89" fmla="*/ 747 h 890"/>
              <a:gd name="T90" fmla="*/ 127 w 697"/>
              <a:gd name="T91" fmla="*/ 447 h 890"/>
              <a:gd name="T92" fmla="*/ 572 w 697"/>
              <a:gd name="T93" fmla="*/ 276 h 890"/>
              <a:gd name="T94" fmla="*/ 572 w 697"/>
              <a:gd name="T95" fmla="*/ 276 h 890"/>
              <a:gd name="T96" fmla="*/ 537 w 697"/>
              <a:gd name="T97" fmla="*/ 309 h 890"/>
              <a:gd name="T98" fmla="*/ 461 w 697"/>
              <a:gd name="T99" fmla="*/ 349 h 890"/>
              <a:gd name="T100" fmla="*/ 17 w 697"/>
              <a:gd name="T101" fmla="*/ 0 h 890"/>
              <a:gd name="T102" fmla="*/ 1 w 697"/>
              <a:gd name="T103" fmla="*/ 9 h 890"/>
              <a:gd name="T104" fmla="*/ 1 w 697"/>
              <a:gd name="T105" fmla="*/ 880 h 890"/>
              <a:gd name="T106" fmla="*/ 680 w 697"/>
              <a:gd name="T107" fmla="*/ 890 h 890"/>
              <a:gd name="T108" fmla="*/ 696 w 697"/>
              <a:gd name="T109" fmla="*/ 880 h 890"/>
              <a:gd name="T110" fmla="*/ 696 w 697"/>
              <a:gd name="T111" fmla="*/ 9 h 890"/>
              <a:gd name="T112" fmla="*/ 680 w 697"/>
              <a:gd name="T113" fmla="*/ 0 h 890"/>
              <a:gd name="T114" fmla="*/ 663 w 697"/>
              <a:gd name="T115" fmla="*/ 33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7" h="890">
                <a:moveTo>
                  <a:pt x="537" y="714"/>
                </a:moveTo>
                <a:lnTo>
                  <a:pt x="161" y="714"/>
                </a:lnTo>
                <a:lnTo>
                  <a:pt x="161" y="649"/>
                </a:lnTo>
                <a:lnTo>
                  <a:pt x="537" y="649"/>
                </a:lnTo>
                <a:lnTo>
                  <a:pt x="537" y="714"/>
                </a:lnTo>
                <a:close/>
                <a:moveTo>
                  <a:pt x="512" y="673"/>
                </a:moveTo>
                <a:lnTo>
                  <a:pt x="461" y="673"/>
                </a:lnTo>
                <a:lnTo>
                  <a:pt x="461" y="691"/>
                </a:lnTo>
                <a:lnTo>
                  <a:pt x="512" y="691"/>
                </a:lnTo>
                <a:lnTo>
                  <a:pt x="512" y="673"/>
                </a:lnTo>
                <a:close/>
                <a:moveTo>
                  <a:pt x="336" y="172"/>
                </a:moveTo>
                <a:lnTo>
                  <a:pt x="336" y="172"/>
                </a:lnTo>
                <a:lnTo>
                  <a:pt x="336" y="168"/>
                </a:lnTo>
                <a:lnTo>
                  <a:pt x="337" y="164"/>
                </a:lnTo>
                <a:lnTo>
                  <a:pt x="339" y="160"/>
                </a:lnTo>
                <a:lnTo>
                  <a:pt x="342" y="157"/>
                </a:lnTo>
                <a:lnTo>
                  <a:pt x="345" y="154"/>
                </a:lnTo>
                <a:lnTo>
                  <a:pt x="349" y="153"/>
                </a:lnTo>
                <a:lnTo>
                  <a:pt x="353" y="152"/>
                </a:lnTo>
                <a:lnTo>
                  <a:pt x="356" y="151"/>
                </a:lnTo>
                <a:lnTo>
                  <a:pt x="356" y="151"/>
                </a:lnTo>
                <a:lnTo>
                  <a:pt x="361" y="152"/>
                </a:lnTo>
                <a:lnTo>
                  <a:pt x="365" y="153"/>
                </a:lnTo>
                <a:lnTo>
                  <a:pt x="368" y="154"/>
                </a:lnTo>
                <a:lnTo>
                  <a:pt x="372" y="157"/>
                </a:lnTo>
                <a:lnTo>
                  <a:pt x="374" y="160"/>
                </a:lnTo>
                <a:lnTo>
                  <a:pt x="375" y="164"/>
                </a:lnTo>
                <a:lnTo>
                  <a:pt x="377" y="168"/>
                </a:lnTo>
                <a:lnTo>
                  <a:pt x="378" y="172"/>
                </a:lnTo>
                <a:lnTo>
                  <a:pt x="378" y="172"/>
                </a:lnTo>
                <a:lnTo>
                  <a:pt x="377" y="176"/>
                </a:lnTo>
                <a:lnTo>
                  <a:pt x="375" y="180"/>
                </a:lnTo>
                <a:lnTo>
                  <a:pt x="374" y="183"/>
                </a:lnTo>
                <a:lnTo>
                  <a:pt x="372" y="187"/>
                </a:lnTo>
                <a:lnTo>
                  <a:pt x="368" y="189"/>
                </a:lnTo>
                <a:lnTo>
                  <a:pt x="365" y="190"/>
                </a:lnTo>
                <a:lnTo>
                  <a:pt x="361" y="192"/>
                </a:lnTo>
                <a:lnTo>
                  <a:pt x="356" y="193"/>
                </a:lnTo>
                <a:lnTo>
                  <a:pt x="356" y="193"/>
                </a:lnTo>
                <a:lnTo>
                  <a:pt x="353" y="192"/>
                </a:lnTo>
                <a:lnTo>
                  <a:pt x="349" y="190"/>
                </a:lnTo>
                <a:lnTo>
                  <a:pt x="345" y="189"/>
                </a:lnTo>
                <a:lnTo>
                  <a:pt x="342" y="187"/>
                </a:lnTo>
                <a:lnTo>
                  <a:pt x="339" y="183"/>
                </a:lnTo>
                <a:lnTo>
                  <a:pt x="337" y="180"/>
                </a:lnTo>
                <a:lnTo>
                  <a:pt x="336" y="176"/>
                </a:lnTo>
                <a:lnTo>
                  <a:pt x="336" y="172"/>
                </a:lnTo>
                <a:lnTo>
                  <a:pt x="336" y="172"/>
                </a:lnTo>
                <a:close/>
                <a:moveTo>
                  <a:pt x="470" y="172"/>
                </a:moveTo>
                <a:lnTo>
                  <a:pt x="470" y="172"/>
                </a:lnTo>
                <a:lnTo>
                  <a:pt x="471" y="168"/>
                </a:lnTo>
                <a:lnTo>
                  <a:pt x="473" y="164"/>
                </a:lnTo>
                <a:lnTo>
                  <a:pt x="474" y="160"/>
                </a:lnTo>
                <a:lnTo>
                  <a:pt x="476" y="157"/>
                </a:lnTo>
                <a:lnTo>
                  <a:pt x="480" y="154"/>
                </a:lnTo>
                <a:lnTo>
                  <a:pt x="483" y="153"/>
                </a:lnTo>
                <a:lnTo>
                  <a:pt x="487" y="152"/>
                </a:lnTo>
                <a:lnTo>
                  <a:pt x="492" y="151"/>
                </a:lnTo>
                <a:lnTo>
                  <a:pt x="492" y="151"/>
                </a:lnTo>
                <a:lnTo>
                  <a:pt x="495" y="152"/>
                </a:lnTo>
                <a:lnTo>
                  <a:pt x="499" y="153"/>
                </a:lnTo>
                <a:lnTo>
                  <a:pt x="503" y="154"/>
                </a:lnTo>
                <a:lnTo>
                  <a:pt x="506" y="157"/>
                </a:lnTo>
                <a:lnTo>
                  <a:pt x="509" y="160"/>
                </a:lnTo>
                <a:lnTo>
                  <a:pt x="511" y="164"/>
                </a:lnTo>
                <a:lnTo>
                  <a:pt x="512" y="168"/>
                </a:lnTo>
                <a:lnTo>
                  <a:pt x="512" y="172"/>
                </a:lnTo>
                <a:lnTo>
                  <a:pt x="512" y="172"/>
                </a:lnTo>
                <a:lnTo>
                  <a:pt x="512" y="176"/>
                </a:lnTo>
                <a:lnTo>
                  <a:pt x="511" y="180"/>
                </a:lnTo>
                <a:lnTo>
                  <a:pt x="509" y="183"/>
                </a:lnTo>
                <a:lnTo>
                  <a:pt x="506" y="187"/>
                </a:lnTo>
                <a:lnTo>
                  <a:pt x="503" y="189"/>
                </a:lnTo>
                <a:lnTo>
                  <a:pt x="499" y="190"/>
                </a:lnTo>
                <a:lnTo>
                  <a:pt x="495" y="192"/>
                </a:lnTo>
                <a:lnTo>
                  <a:pt x="492" y="193"/>
                </a:lnTo>
                <a:lnTo>
                  <a:pt x="492" y="193"/>
                </a:lnTo>
                <a:lnTo>
                  <a:pt x="487" y="192"/>
                </a:lnTo>
                <a:lnTo>
                  <a:pt x="483" y="190"/>
                </a:lnTo>
                <a:lnTo>
                  <a:pt x="480" y="189"/>
                </a:lnTo>
                <a:lnTo>
                  <a:pt x="476" y="187"/>
                </a:lnTo>
                <a:lnTo>
                  <a:pt x="474" y="183"/>
                </a:lnTo>
                <a:lnTo>
                  <a:pt x="473" y="180"/>
                </a:lnTo>
                <a:lnTo>
                  <a:pt x="471" y="176"/>
                </a:lnTo>
                <a:lnTo>
                  <a:pt x="470" y="172"/>
                </a:lnTo>
                <a:lnTo>
                  <a:pt x="470" y="172"/>
                </a:lnTo>
                <a:close/>
                <a:moveTo>
                  <a:pt x="537" y="544"/>
                </a:moveTo>
                <a:lnTo>
                  <a:pt x="161" y="544"/>
                </a:lnTo>
                <a:lnTo>
                  <a:pt x="161" y="481"/>
                </a:lnTo>
                <a:lnTo>
                  <a:pt x="537" y="481"/>
                </a:lnTo>
                <a:lnTo>
                  <a:pt x="537" y="544"/>
                </a:lnTo>
                <a:close/>
                <a:moveTo>
                  <a:pt x="512" y="504"/>
                </a:moveTo>
                <a:lnTo>
                  <a:pt x="461" y="504"/>
                </a:lnTo>
                <a:lnTo>
                  <a:pt x="461" y="522"/>
                </a:lnTo>
                <a:lnTo>
                  <a:pt x="512" y="522"/>
                </a:lnTo>
                <a:lnTo>
                  <a:pt x="512" y="504"/>
                </a:lnTo>
                <a:close/>
                <a:moveTo>
                  <a:pt x="617" y="819"/>
                </a:moveTo>
                <a:lnTo>
                  <a:pt x="77" y="819"/>
                </a:lnTo>
                <a:lnTo>
                  <a:pt x="77" y="62"/>
                </a:lnTo>
                <a:lnTo>
                  <a:pt x="617" y="62"/>
                </a:lnTo>
                <a:lnTo>
                  <a:pt x="617" y="819"/>
                </a:lnTo>
                <a:close/>
                <a:moveTo>
                  <a:pt x="437" y="172"/>
                </a:moveTo>
                <a:lnTo>
                  <a:pt x="437" y="172"/>
                </a:lnTo>
                <a:lnTo>
                  <a:pt x="438" y="183"/>
                </a:lnTo>
                <a:lnTo>
                  <a:pt x="441" y="193"/>
                </a:lnTo>
                <a:lnTo>
                  <a:pt x="446" y="202"/>
                </a:lnTo>
                <a:lnTo>
                  <a:pt x="453" y="211"/>
                </a:lnTo>
                <a:lnTo>
                  <a:pt x="461" y="217"/>
                </a:lnTo>
                <a:lnTo>
                  <a:pt x="470" y="223"/>
                </a:lnTo>
                <a:lnTo>
                  <a:pt x="481" y="225"/>
                </a:lnTo>
                <a:lnTo>
                  <a:pt x="492" y="226"/>
                </a:lnTo>
                <a:lnTo>
                  <a:pt x="492" y="226"/>
                </a:lnTo>
                <a:lnTo>
                  <a:pt x="503" y="225"/>
                </a:lnTo>
                <a:lnTo>
                  <a:pt x="512" y="223"/>
                </a:lnTo>
                <a:lnTo>
                  <a:pt x="522" y="217"/>
                </a:lnTo>
                <a:lnTo>
                  <a:pt x="530" y="211"/>
                </a:lnTo>
                <a:lnTo>
                  <a:pt x="536" y="202"/>
                </a:lnTo>
                <a:lnTo>
                  <a:pt x="542" y="193"/>
                </a:lnTo>
                <a:lnTo>
                  <a:pt x="545" y="183"/>
                </a:lnTo>
                <a:lnTo>
                  <a:pt x="546" y="172"/>
                </a:lnTo>
                <a:lnTo>
                  <a:pt x="546" y="172"/>
                </a:lnTo>
                <a:lnTo>
                  <a:pt x="545" y="160"/>
                </a:lnTo>
                <a:lnTo>
                  <a:pt x="542" y="151"/>
                </a:lnTo>
                <a:lnTo>
                  <a:pt x="536" y="141"/>
                </a:lnTo>
                <a:lnTo>
                  <a:pt x="530" y="133"/>
                </a:lnTo>
                <a:lnTo>
                  <a:pt x="522" y="127"/>
                </a:lnTo>
                <a:lnTo>
                  <a:pt x="512" y="121"/>
                </a:lnTo>
                <a:lnTo>
                  <a:pt x="503" y="118"/>
                </a:lnTo>
                <a:lnTo>
                  <a:pt x="492" y="117"/>
                </a:lnTo>
                <a:lnTo>
                  <a:pt x="492" y="117"/>
                </a:lnTo>
                <a:lnTo>
                  <a:pt x="481" y="118"/>
                </a:lnTo>
                <a:lnTo>
                  <a:pt x="470" y="121"/>
                </a:lnTo>
                <a:lnTo>
                  <a:pt x="461" y="127"/>
                </a:lnTo>
                <a:lnTo>
                  <a:pt x="453" y="133"/>
                </a:lnTo>
                <a:lnTo>
                  <a:pt x="446" y="141"/>
                </a:lnTo>
                <a:lnTo>
                  <a:pt x="441" y="151"/>
                </a:lnTo>
                <a:lnTo>
                  <a:pt x="438" y="160"/>
                </a:lnTo>
                <a:lnTo>
                  <a:pt x="437" y="172"/>
                </a:lnTo>
                <a:lnTo>
                  <a:pt x="437" y="172"/>
                </a:lnTo>
                <a:close/>
                <a:moveTo>
                  <a:pt x="302" y="172"/>
                </a:moveTo>
                <a:lnTo>
                  <a:pt x="302" y="172"/>
                </a:lnTo>
                <a:lnTo>
                  <a:pt x="303" y="183"/>
                </a:lnTo>
                <a:lnTo>
                  <a:pt x="306" y="193"/>
                </a:lnTo>
                <a:lnTo>
                  <a:pt x="312" y="202"/>
                </a:lnTo>
                <a:lnTo>
                  <a:pt x="318" y="211"/>
                </a:lnTo>
                <a:lnTo>
                  <a:pt x="326" y="217"/>
                </a:lnTo>
                <a:lnTo>
                  <a:pt x="336" y="223"/>
                </a:lnTo>
                <a:lnTo>
                  <a:pt x="345" y="225"/>
                </a:lnTo>
                <a:lnTo>
                  <a:pt x="356" y="226"/>
                </a:lnTo>
                <a:lnTo>
                  <a:pt x="356" y="226"/>
                </a:lnTo>
                <a:lnTo>
                  <a:pt x="368" y="225"/>
                </a:lnTo>
                <a:lnTo>
                  <a:pt x="378" y="223"/>
                </a:lnTo>
                <a:lnTo>
                  <a:pt x="387" y="217"/>
                </a:lnTo>
                <a:lnTo>
                  <a:pt x="396" y="211"/>
                </a:lnTo>
                <a:lnTo>
                  <a:pt x="402" y="202"/>
                </a:lnTo>
                <a:lnTo>
                  <a:pt x="407" y="193"/>
                </a:lnTo>
                <a:lnTo>
                  <a:pt x="410" y="183"/>
                </a:lnTo>
                <a:lnTo>
                  <a:pt x="411" y="172"/>
                </a:lnTo>
                <a:lnTo>
                  <a:pt x="411" y="172"/>
                </a:lnTo>
                <a:lnTo>
                  <a:pt x="410" y="160"/>
                </a:lnTo>
                <a:lnTo>
                  <a:pt x="407" y="151"/>
                </a:lnTo>
                <a:lnTo>
                  <a:pt x="402" y="141"/>
                </a:lnTo>
                <a:lnTo>
                  <a:pt x="396" y="133"/>
                </a:lnTo>
                <a:lnTo>
                  <a:pt x="387" y="127"/>
                </a:lnTo>
                <a:lnTo>
                  <a:pt x="378" y="121"/>
                </a:lnTo>
                <a:lnTo>
                  <a:pt x="368" y="118"/>
                </a:lnTo>
                <a:lnTo>
                  <a:pt x="356" y="117"/>
                </a:lnTo>
                <a:lnTo>
                  <a:pt x="356" y="117"/>
                </a:lnTo>
                <a:lnTo>
                  <a:pt x="345" y="118"/>
                </a:lnTo>
                <a:lnTo>
                  <a:pt x="336" y="121"/>
                </a:lnTo>
                <a:lnTo>
                  <a:pt x="326" y="127"/>
                </a:lnTo>
                <a:lnTo>
                  <a:pt x="318" y="133"/>
                </a:lnTo>
                <a:lnTo>
                  <a:pt x="312" y="141"/>
                </a:lnTo>
                <a:lnTo>
                  <a:pt x="306" y="151"/>
                </a:lnTo>
                <a:lnTo>
                  <a:pt x="303" y="160"/>
                </a:lnTo>
                <a:lnTo>
                  <a:pt x="302" y="172"/>
                </a:lnTo>
                <a:lnTo>
                  <a:pt x="302" y="172"/>
                </a:lnTo>
                <a:close/>
                <a:moveTo>
                  <a:pt x="572" y="615"/>
                </a:moveTo>
                <a:lnTo>
                  <a:pt x="127" y="615"/>
                </a:lnTo>
                <a:lnTo>
                  <a:pt x="127" y="747"/>
                </a:lnTo>
                <a:lnTo>
                  <a:pt x="572" y="747"/>
                </a:lnTo>
                <a:lnTo>
                  <a:pt x="572" y="615"/>
                </a:lnTo>
                <a:close/>
                <a:moveTo>
                  <a:pt x="572" y="447"/>
                </a:moveTo>
                <a:lnTo>
                  <a:pt x="127" y="447"/>
                </a:lnTo>
                <a:lnTo>
                  <a:pt x="127" y="579"/>
                </a:lnTo>
                <a:lnTo>
                  <a:pt x="572" y="579"/>
                </a:lnTo>
                <a:lnTo>
                  <a:pt x="572" y="447"/>
                </a:lnTo>
                <a:close/>
                <a:moveTo>
                  <a:pt x="572" y="276"/>
                </a:moveTo>
                <a:lnTo>
                  <a:pt x="127" y="276"/>
                </a:lnTo>
                <a:lnTo>
                  <a:pt x="127" y="408"/>
                </a:lnTo>
                <a:lnTo>
                  <a:pt x="572" y="408"/>
                </a:lnTo>
                <a:lnTo>
                  <a:pt x="572" y="276"/>
                </a:lnTo>
                <a:close/>
                <a:moveTo>
                  <a:pt x="537" y="374"/>
                </a:moveTo>
                <a:lnTo>
                  <a:pt x="161" y="374"/>
                </a:lnTo>
                <a:lnTo>
                  <a:pt x="161" y="309"/>
                </a:lnTo>
                <a:lnTo>
                  <a:pt x="537" y="309"/>
                </a:lnTo>
                <a:lnTo>
                  <a:pt x="537" y="374"/>
                </a:lnTo>
                <a:close/>
                <a:moveTo>
                  <a:pt x="512" y="331"/>
                </a:moveTo>
                <a:lnTo>
                  <a:pt x="461" y="331"/>
                </a:lnTo>
                <a:lnTo>
                  <a:pt x="461" y="349"/>
                </a:lnTo>
                <a:lnTo>
                  <a:pt x="512" y="349"/>
                </a:lnTo>
                <a:lnTo>
                  <a:pt x="512" y="331"/>
                </a:lnTo>
                <a:close/>
                <a:moveTo>
                  <a:pt x="680" y="0"/>
                </a:moveTo>
                <a:lnTo>
                  <a:pt x="17" y="0"/>
                </a:lnTo>
                <a:lnTo>
                  <a:pt x="17" y="0"/>
                </a:lnTo>
                <a:lnTo>
                  <a:pt x="11" y="1"/>
                </a:lnTo>
                <a:lnTo>
                  <a:pt x="5" y="4"/>
                </a:lnTo>
                <a:lnTo>
                  <a:pt x="1" y="9"/>
                </a:lnTo>
                <a:lnTo>
                  <a:pt x="0" y="16"/>
                </a:lnTo>
                <a:lnTo>
                  <a:pt x="0" y="873"/>
                </a:lnTo>
                <a:lnTo>
                  <a:pt x="0" y="873"/>
                </a:lnTo>
                <a:lnTo>
                  <a:pt x="1" y="880"/>
                </a:lnTo>
                <a:lnTo>
                  <a:pt x="5" y="885"/>
                </a:lnTo>
                <a:lnTo>
                  <a:pt x="11" y="889"/>
                </a:lnTo>
                <a:lnTo>
                  <a:pt x="17" y="890"/>
                </a:lnTo>
                <a:lnTo>
                  <a:pt x="680" y="890"/>
                </a:lnTo>
                <a:lnTo>
                  <a:pt x="680" y="890"/>
                </a:lnTo>
                <a:lnTo>
                  <a:pt x="686" y="889"/>
                </a:lnTo>
                <a:lnTo>
                  <a:pt x="692" y="885"/>
                </a:lnTo>
                <a:lnTo>
                  <a:pt x="696" y="880"/>
                </a:lnTo>
                <a:lnTo>
                  <a:pt x="697" y="873"/>
                </a:lnTo>
                <a:lnTo>
                  <a:pt x="697" y="16"/>
                </a:lnTo>
                <a:lnTo>
                  <a:pt x="697" y="16"/>
                </a:lnTo>
                <a:lnTo>
                  <a:pt x="696" y="9"/>
                </a:lnTo>
                <a:lnTo>
                  <a:pt x="692" y="4"/>
                </a:lnTo>
                <a:lnTo>
                  <a:pt x="686" y="1"/>
                </a:lnTo>
                <a:lnTo>
                  <a:pt x="680" y="0"/>
                </a:lnTo>
                <a:lnTo>
                  <a:pt x="680" y="0"/>
                </a:lnTo>
                <a:close/>
                <a:moveTo>
                  <a:pt x="663" y="856"/>
                </a:moveTo>
                <a:lnTo>
                  <a:pt x="33" y="856"/>
                </a:lnTo>
                <a:lnTo>
                  <a:pt x="33" y="33"/>
                </a:lnTo>
                <a:lnTo>
                  <a:pt x="663" y="33"/>
                </a:lnTo>
                <a:lnTo>
                  <a:pt x="663" y="856"/>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67" name="テキスト ボックス 66">
            <a:extLst>
              <a:ext uri="{FF2B5EF4-FFF2-40B4-BE49-F238E27FC236}">
                <a16:creationId xmlns:a16="http://schemas.microsoft.com/office/drawing/2014/main" id="{3086C5A6-34EE-6096-D671-C4F0D3301209}"/>
              </a:ext>
            </a:extLst>
          </p:cNvPr>
          <p:cNvSpPr txBox="1"/>
          <p:nvPr/>
        </p:nvSpPr>
        <p:spPr>
          <a:xfrm>
            <a:off x="1043608" y="1239602"/>
            <a:ext cx="914400" cy="914400"/>
          </a:xfrm>
          <a:prstGeom prst="rect">
            <a:avLst/>
          </a:prstGeom>
        </p:spPr>
        <p:txBody>
          <a:bodyPr wrap="none" lIns="0" tIns="0" rIns="0" bIns="0" rtlCol="0" anchor="t" anchorCtr="0">
            <a:normAutofit/>
          </a:bodyPr>
          <a:lstStyle/>
          <a:p>
            <a:pPr>
              <a:lnSpc>
                <a:spcPts val="2800"/>
              </a:lnSpc>
              <a:spcBef>
                <a:spcPct val="0"/>
              </a:spcBef>
            </a:pPr>
            <a:endParaRPr lang="ja-JP" altLang="en-US" sz="2400">
              <a:solidFill>
                <a:prstClr val="black"/>
              </a:solidFill>
              <a:latin typeface="HGP創英角ｺﾞｼｯｸUB"/>
              <a:ea typeface="HGP創英角ｺﾞｼｯｸUB"/>
            </a:endParaRPr>
          </a:p>
        </p:txBody>
      </p:sp>
      <p:sp>
        <p:nvSpPr>
          <p:cNvPr id="68" name="テキスト ボックス 67">
            <a:extLst>
              <a:ext uri="{FF2B5EF4-FFF2-40B4-BE49-F238E27FC236}">
                <a16:creationId xmlns:a16="http://schemas.microsoft.com/office/drawing/2014/main" id="{EECCB50F-7634-AA1D-D464-30BF08D9FEEB}"/>
              </a:ext>
            </a:extLst>
          </p:cNvPr>
          <p:cNvSpPr txBox="1"/>
          <p:nvPr/>
        </p:nvSpPr>
        <p:spPr>
          <a:xfrm>
            <a:off x="5150157" y="1266785"/>
            <a:ext cx="1006019" cy="216000"/>
          </a:xfrm>
          <a:prstGeom prst="rect">
            <a:avLst/>
          </a:prstGeom>
        </p:spPr>
        <p:txBody>
          <a:bodyPr wrap="square" lIns="0" tIns="0" rIns="0" bIns="0" rtlCol="0" anchor="t" anchorCtr="0">
            <a:noAutofit/>
          </a:bodyPr>
          <a:lstStyle/>
          <a:p>
            <a:pPr>
              <a:spcBef>
                <a:spcPct val="0"/>
              </a:spcBef>
            </a:pPr>
            <a:r>
              <a:rPr lang="en-US" altLang="ja-JP" sz="1400" dirty="0">
                <a:solidFill>
                  <a:srgbClr val="FF6600"/>
                </a:solidFill>
                <a:cs typeface="メイリオ" pitchFamily="50" charset="-128"/>
              </a:rPr>
              <a:t>DB Server</a:t>
            </a:r>
            <a:endParaRPr lang="ja-JP" altLang="en-US" sz="1400" dirty="0">
              <a:solidFill>
                <a:srgbClr val="FF6600"/>
              </a:solidFill>
              <a:cs typeface="メイリオ" pitchFamily="50" charset="-128"/>
            </a:endParaRPr>
          </a:p>
        </p:txBody>
      </p:sp>
      <p:sp>
        <p:nvSpPr>
          <p:cNvPr id="69" name="テキスト ボックス 68">
            <a:extLst>
              <a:ext uri="{FF2B5EF4-FFF2-40B4-BE49-F238E27FC236}">
                <a16:creationId xmlns:a16="http://schemas.microsoft.com/office/drawing/2014/main" id="{95F9E591-7ABE-0A0A-E024-421C70690A9B}"/>
              </a:ext>
            </a:extLst>
          </p:cNvPr>
          <p:cNvSpPr txBox="1"/>
          <p:nvPr/>
        </p:nvSpPr>
        <p:spPr>
          <a:xfrm>
            <a:off x="6948264" y="1284859"/>
            <a:ext cx="1728192" cy="216024"/>
          </a:xfrm>
          <a:prstGeom prst="rect">
            <a:avLst/>
          </a:prstGeom>
        </p:spPr>
        <p:txBody>
          <a:bodyPr wrap="square" lIns="0" tIns="0" rIns="0" bIns="0" rtlCol="0" anchor="t" anchorCtr="0">
            <a:normAutofit/>
          </a:bodyPr>
          <a:lstStyle/>
          <a:p>
            <a:pPr>
              <a:spcBef>
                <a:spcPct val="0"/>
              </a:spcBef>
            </a:pPr>
            <a:r>
              <a:rPr lang="en-US" altLang="ja-JP" sz="1400" dirty="0">
                <a:solidFill>
                  <a:srgbClr val="FF6600"/>
                </a:solidFill>
                <a:cs typeface="メイリオ" pitchFamily="50" charset="-128"/>
              </a:rPr>
              <a:t>Application Server</a:t>
            </a:r>
            <a:endParaRPr lang="ja-JP" altLang="en-US" sz="1400" dirty="0">
              <a:solidFill>
                <a:srgbClr val="FF6600"/>
              </a:solidFill>
              <a:cs typeface="メイリオ" pitchFamily="50" charset="-128"/>
            </a:endParaRPr>
          </a:p>
        </p:txBody>
      </p:sp>
      <p:sp>
        <p:nvSpPr>
          <p:cNvPr id="70" name="テキスト ボックス 69">
            <a:extLst>
              <a:ext uri="{FF2B5EF4-FFF2-40B4-BE49-F238E27FC236}">
                <a16:creationId xmlns:a16="http://schemas.microsoft.com/office/drawing/2014/main" id="{D86C9E66-018B-3FD0-3263-03917875BDBA}"/>
              </a:ext>
            </a:extLst>
          </p:cNvPr>
          <p:cNvSpPr txBox="1"/>
          <p:nvPr/>
        </p:nvSpPr>
        <p:spPr>
          <a:xfrm>
            <a:off x="467544" y="1248855"/>
            <a:ext cx="1368152" cy="216000"/>
          </a:xfrm>
          <a:prstGeom prst="rect">
            <a:avLst/>
          </a:prstGeom>
        </p:spPr>
        <p:txBody>
          <a:bodyPr wrap="square" lIns="0" tIns="0" rIns="0" bIns="0" rtlCol="0" anchor="t" anchorCtr="0">
            <a:noAutofit/>
          </a:bodyPr>
          <a:lstStyle/>
          <a:p>
            <a:pPr algn="ctr">
              <a:spcBef>
                <a:spcPct val="0"/>
              </a:spcBef>
            </a:pPr>
            <a:r>
              <a:rPr lang="en-US" altLang="ja-JP" sz="1400" dirty="0">
                <a:solidFill>
                  <a:srgbClr val="EE5500"/>
                </a:solidFill>
                <a:cs typeface="メイリオ" pitchFamily="50" charset="-128"/>
              </a:rPr>
              <a:t>DB</a:t>
            </a:r>
            <a:r>
              <a:rPr lang="ja-JP" altLang="en-US" sz="1400" dirty="0">
                <a:solidFill>
                  <a:srgbClr val="EE5500"/>
                </a:solidFill>
                <a:cs typeface="メイリオ" pitchFamily="50" charset="-128"/>
              </a:rPr>
              <a:t> </a:t>
            </a:r>
            <a:r>
              <a:rPr lang="en-US" altLang="ja-JP" sz="1400" dirty="0">
                <a:solidFill>
                  <a:srgbClr val="EE5500"/>
                </a:solidFill>
                <a:cs typeface="メイリオ" pitchFamily="50" charset="-128"/>
              </a:rPr>
              <a:t>Server</a:t>
            </a:r>
            <a:endParaRPr lang="ja-JP" altLang="en-US" sz="1400" dirty="0">
              <a:solidFill>
                <a:srgbClr val="EE5500"/>
              </a:solidFill>
              <a:cs typeface="メイリオ" pitchFamily="50" charset="-128"/>
            </a:endParaRPr>
          </a:p>
        </p:txBody>
      </p:sp>
      <p:cxnSp>
        <p:nvCxnSpPr>
          <p:cNvPr id="71" name="直線コネクタ 70">
            <a:extLst>
              <a:ext uri="{FF2B5EF4-FFF2-40B4-BE49-F238E27FC236}">
                <a16:creationId xmlns:a16="http://schemas.microsoft.com/office/drawing/2014/main" id="{47F4F479-FACF-A570-7AF2-9711BEA072CA}"/>
              </a:ext>
            </a:extLst>
          </p:cNvPr>
          <p:cNvCxnSpPr/>
          <p:nvPr/>
        </p:nvCxnSpPr>
        <p:spPr>
          <a:xfrm>
            <a:off x="7236296" y="2895846"/>
            <a:ext cx="0" cy="350787"/>
          </a:xfrm>
          <a:prstGeom prst="line">
            <a:avLst/>
          </a:prstGeom>
          <a:noFill/>
          <a:ln w="28575" cap="flat" cmpd="sng" algn="ctr">
            <a:solidFill>
              <a:srgbClr val="54C2F0"/>
            </a:solidFill>
            <a:prstDash val="solid"/>
          </a:ln>
          <a:effectLst/>
        </p:spPr>
      </p:cxnSp>
      <p:cxnSp>
        <p:nvCxnSpPr>
          <p:cNvPr id="72" name="直線コネクタ 71">
            <a:extLst>
              <a:ext uri="{FF2B5EF4-FFF2-40B4-BE49-F238E27FC236}">
                <a16:creationId xmlns:a16="http://schemas.microsoft.com/office/drawing/2014/main" id="{9C4CAD87-310A-0B15-FF86-55A1C91273B3}"/>
              </a:ext>
            </a:extLst>
          </p:cNvPr>
          <p:cNvCxnSpPr/>
          <p:nvPr/>
        </p:nvCxnSpPr>
        <p:spPr>
          <a:xfrm flipH="1">
            <a:off x="5832139" y="3246632"/>
            <a:ext cx="1" cy="117266"/>
          </a:xfrm>
          <a:prstGeom prst="line">
            <a:avLst/>
          </a:prstGeom>
          <a:noFill/>
          <a:ln w="28575" cap="flat" cmpd="sng" algn="ctr">
            <a:solidFill>
              <a:srgbClr val="54C2F0"/>
            </a:solidFill>
            <a:prstDash val="solid"/>
          </a:ln>
          <a:effectLst/>
        </p:spPr>
      </p:cxnSp>
      <p:sp>
        <p:nvSpPr>
          <p:cNvPr id="73" name="角丸四角形 14">
            <a:extLst>
              <a:ext uri="{FF2B5EF4-FFF2-40B4-BE49-F238E27FC236}">
                <a16:creationId xmlns:a16="http://schemas.microsoft.com/office/drawing/2014/main" id="{94086B50-AD7E-8543-8DD6-DD6EF0BB2F51}"/>
              </a:ext>
            </a:extLst>
          </p:cNvPr>
          <p:cNvSpPr/>
          <p:nvPr/>
        </p:nvSpPr>
        <p:spPr>
          <a:xfrm>
            <a:off x="4562067" y="993687"/>
            <a:ext cx="4320000" cy="3888000"/>
          </a:xfrm>
          <a:prstGeom prst="roundRect">
            <a:avLst>
              <a:gd name="adj" fmla="val 5215"/>
            </a:avLst>
          </a:prstGeom>
          <a:noFill/>
          <a:ln w="28575" cap="flat" cmpd="sng" algn="ctr">
            <a:solidFill>
              <a:srgbClr val="CE67A4"/>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endParaRPr>
          </a:p>
        </p:txBody>
      </p:sp>
      <p:sp>
        <p:nvSpPr>
          <p:cNvPr id="74" name="角丸四角形 16">
            <a:extLst>
              <a:ext uri="{FF2B5EF4-FFF2-40B4-BE49-F238E27FC236}">
                <a16:creationId xmlns:a16="http://schemas.microsoft.com/office/drawing/2014/main" id="{D9D67119-3ACA-9940-9BB6-247694C00008}"/>
              </a:ext>
            </a:extLst>
          </p:cNvPr>
          <p:cNvSpPr/>
          <p:nvPr/>
        </p:nvSpPr>
        <p:spPr>
          <a:xfrm>
            <a:off x="4680012" y="915566"/>
            <a:ext cx="4140460" cy="288032"/>
          </a:xfrm>
          <a:prstGeom prst="roundRect">
            <a:avLst/>
          </a:prstGeom>
          <a:solidFill>
            <a:srgbClr val="CE67A4"/>
          </a:solidFill>
          <a:ln w="25400" cap="flat" cmpd="sng" algn="ctr">
            <a:solidFill>
              <a:srgbClr val="CE67A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err="1">
                <a:ln>
                  <a:noFill/>
                </a:ln>
                <a:solidFill>
                  <a:srgbClr val="FFFFFF"/>
                </a:solidFill>
                <a:effectLst/>
                <a:uLnTx/>
                <a:uFillTx/>
              </a:rPr>
              <a:t>SuperStream</a:t>
            </a:r>
            <a:r>
              <a:rPr kumimoji="0" lang="en-US" altLang="ja-JP" sz="1600" b="1" i="0" u="none" strike="noStrike" kern="0" cap="none" spc="0" normalizeH="0" baseline="0" noProof="0" dirty="0">
                <a:ln>
                  <a:noFill/>
                </a:ln>
                <a:solidFill>
                  <a:srgbClr val="FFFFFF"/>
                </a:solidFill>
                <a:effectLst/>
                <a:uLnTx/>
                <a:uFillTx/>
              </a:rPr>
              <a:t>-NX </a:t>
            </a:r>
            <a:r>
              <a:rPr kumimoji="0" lang="ja-JP" altLang="en-US" sz="1600" b="1" i="0" u="none" strike="noStrike" kern="0" cap="none" spc="0" normalizeH="0" baseline="0" noProof="0" dirty="0">
                <a:ln>
                  <a:noFill/>
                </a:ln>
                <a:solidFill>
                  <a:srgbClr val="FFFFFF"/>
                </a:solidFill>
                <a:effectLst/>
                <a:uLnTx/>
                <a:uFillTx/>
              </a:rPr>
              <a:t>グループ経営管理</a:t>
            </a:r>
          </a:p>
        </p:txBody>
      </p:sp>
      <p:sp>
        <p:nvSpPr>
          <p:cNvPr id="75" name="テキスト ボックス 74">
            <a:extLst>
              <a:ext uri="{FF2B5EF4-FFF2-40B4-BE49-F238E27FC236}">
                <a16:creationId xmlns:a16="http://schemas.microsoft.com/office/drawing/2014/main" id="{D19D77B8-90FF-B501-59EE-676606D8147C}"/>
              </a:ext>
            </a:extLst>
          </p:cNvPr>
          <p:cNvSpPr txBox="1"/>
          <p:nvPr/>
        </p:nvSpPr>
        <p:spPr>
          <a:xfrm>
            <a:off x="2334545" y="1265523"/>
            <a:ext cx="1728192" cy="216024"/>
          </a:xfrm>
          <a:prstGeom prst="rect">
            <a:avLst/>
          </a:prstGeom>
        </p:spPr>
        <p:txBody>
          <a:bodyPr wrap="square" lIns="0" tIns="0" rIns="0" bIns="0" rtlCol="0" anchor="t" anchorCtr="0">
            <a:normAutofit/>
          </a:bodyPr>
          <a:lstStyle/>
          <a:p>
            <a:pPr>
              <a:spcBef>
                <a:spcPct val="0"/>
              </a:spcBef>
            </a:pPr>
            <a:r>
              <a:rPr lang="en-US" altLang="ja-JP" sz="1400" dirty="0">
                <a:solidFill>
                  <a:srgbClr val="EE5500"/>
                </a:solidFill>
                <a:cs typeface="メイリオ" pitchFamily="50" charset="-128"/>
              </a:rPr>
              <a:t>Application Server</a:t>
            </a:r>
            <a:endParaRPr lang="ja-JP" altLang="en-US" sz="1400" dirty="0">
              <a:solidFill>
                <a:srgbClr val="EE5500"/>
              </a:solidFill>
              <a:cs typeface="メイリオ" pitchFamily="50" charset="-128"/>
            </a:endParaRPr>
          </a:p>
        </p:txBody>
      </p:sp>
      <p:cxnSp>
        <p:nvCxnSpPr>
          <p:cNvPr id="76" name="直線コネクタ 75">
            <a:extLst>
              <a:ext uri="{FF2B5EF4-FFF2-40B4-BE49-F238E27FC236}">
                <a16:creationId xmlns:a16="http://schemas.microsoft.com/office/drawing/2014/main" id="{10168195-7B56-8EA7-225E-E38ADF2A7A42}"/>
              </a:ext>
            </a:extLst>
          </p:cNvPr>
          <p:cNvCxnSpPr/>
          <p:nvPr/>
        </p:nvCxnSpPr>
        <p:spPr>
          <a:xfrm flipH="1">
            <a:off x="1719871" y="3219882"/>
            <a:ext cx="2" cy="142949"/>
          </a:xfrm>
          <a:prstGeom prst="line">
            <a:avLst/>
          </a:prstGeom>
          <a:noFill/>
          <a:ln w="28575" cap="flat" cmpd="sng" algn="ctr">
            <a:solidFill>
              <a:srgbClr val="54C2F0"/>
            </a:solidFill>
            <a:prstDash val="solid"/>
          </a:ln>
          <a:effectLst/>
        </p:spPr>
      </p:cxnSp>
      <p:sp>
        <p:nvSpPr>
          <p:cNvPr id="77" name="角丸四角形 20">
            <a:extLst>
              <a:ext uri="{FF2B5EF4-FFF2-40B4-BE49-F238E27FC236}">
                <a16:creationId xmlns:a16="http://schemas.microsoft.com/office/drawing/2014/main" id="{A31D118D-932E-2C36-4DB8-C16A4529415D}"/>
              </a:ext>
            </a:extLst>
          </p:cNvPr>
          <p:cNvSpPr/>
          <p:nvPr/>
        </p:nvSpPr>
        <p:spPr>
          <a:xfrm>
            <a:off x="271439" y="993600"/>
            <a:ext cx="4230000" cy="3888000"/>
          </a:xfrm>
          <a:prstGeom prst="roundRect">
            <a:avLst>
              <a:gd name="adj" fmla="val 8707"/>
            </a:avLst>
          </a:prstGeom>
          <a:noFill/>
          <a:ln w="28575" cap="flat" cmpd="sng" algn="ctr">
            <a:solidFill>
              <a:srgbClr val="54C2F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endParaRPr>
          </a:p>
        </p:txBody>
      </p:sp>
      <p:sp>
        <p:nvSpPr>
          <p:cNvPr id="78" name="テキスト ボックス 77">
            <a:extLst>
              <a:ext uri="{FF2B5EF4-FFF2-40B4-BE49-F238E27FC236}">
                <a16:creationId xmlns:a16="http://schemas.microsoft.com/office/drawing/2014/main" id="{D69A7086-E5D0-C6C4-131E-074DEA1034C6}"/>
              </a:ext>
            </a:extLst>
          </p:cNvPr>
          <p:cNvSpPr txBox="1"/>
          <p:nvPr/>
        </p:nvSpPr>
        <p:spPr>
          <a:xfrm>
            <a:off x="912333" y="2679822"/>
            <a:ext cx="1692188" cy="432048"/>
          </a:xfrm>
          <a:prstGeom prst="rect">
            <a:avLst/>
          </a:prstGeom>
          <a:noFill/>
        </p:spPr>
        <p:txBody>
          <a:bodyPr wrap="none" lIns="0" tIns="0" rIns="0" bIns="0" rtlCol="0" anchor="t" anchorCtr="0">
            <a:noAutofit/>
          </a:bodyPr>
          <a:lstStyle/>
          <a:p>
            <a:pPr algn="ctr">
              <a:spcBef>
                <a:spcPct val="0"/>
              </a:spcBef>
            </a:pPr>
            <a:r>
              <a:rPr lang="en-US" altLang="ja-JP" sz="1200" b="1" dirty="0" err="1">
                <a:solidFill>
                  <a:srgbClr val="C00000"/>
                </a:solidFill>
                <a:cs typeface="メイリオ" pitchFamily="50" charset="-128"/>
              </a:rPr>
              <a:t>SQLServer</a:t>
            </a:r>
            <a:endParaRPr lang="en-US" altLang="ja-JP" sz="1200" b="1" dirty="0">
              <a:solidFill>
                <a:srgbClr val="C00000"/>
              </a:solidFill>
              <a:cs typeface="メイリオ" pitchFamily="50" charset="-128"/>
            </a:endParaRPr>
          </a:p>
        </p:txBody>
      </p:sp>
      <p:sp>
        <p:nvSpPr>
          <p:cNvPr id="79" name="テキスト ボックス 78">
            <a:extLst>
              <a:ext uri="{FF2B5EF4-FFF2-40B4-BE49-F238E27FC236}">
                <a16:creationId xmlns:a16="http://schemas.microsoft.com/office/drawing/2014/main" id="{BFE98D08-62F9-FC7C-19FE-1AAE3F80EE0B}"/>
              </a:ext>
            </a:extLst>
          </p:cNvPr>
          <p:cNvSpPr txBox="1"/>
          <p:nvPr/>
        </p:nvSpPr>
        <p:spPr>
          <a:xfrm>
            <a:off x="3154731" y="2396885"/>
            <a:ext cx="1152128" cy="546880"/>
          </a:xfrm>
          <a:prstGeom prst="rect">
            <a:avLst/>
          </a:prstGeom>
          <a:noFill/>
        </p:spPr>
        <p:txBody>
          <a:bodyPr wrap="none" lIns="0" tIns="0" rIns="0" bIns="0" rtlCol="0" anchor="t" anchorCtr="0">
            <a:noAutofit/>
          </a:bodyPr>
          <a:lstStyle/>
          <a:p>
            <a:pPr algn="ctr">
              <a:lnSpc>
                <a:spcPts val="1800"/>
              </a:lnSpc>
              <a:spcBef>
                <a:spcPct val="0"/>
              </a:spcBef>
            </a:pPr>
            <a:r>
              <a:rPr lang="en-US" altLang="ja-JP" sz="1200" b="1" dirty="0">
                <a:solidFill>
                  <a:srgbClr val="C00000"/>
                </a:solidFill>
                <a:cs typeface="メイリオ" pitchFamily="50" charset="-128"/>
              </a:rPr>
              <a:t>IIS</a:t>
            </a:r>
          </a:p>
          <a:p>
            <a:pPr algn="ctr">
              <a:lnSpc>
                <a:spcPts val="1800"/>
              </a:lnSpc>
              <a:spcBef>
                <a:spcPct val="0"/>
              </a:spcBef>
            </a:pPr>
            <a:r>
              <a:rPr lang="en-US" altLang="ja-JP" sz="1200" b="1" dirty="0">
                <a:solidFill>
                  <a:srgbClr val="C00000"/>
                </a:solidFill>
                <a:cs typeface="メイリオ" pitchFamily="50" charset="-128"/>
              </a:rPr>
              <a:t>SVF</a:t>
            </a:r>
            <a:endParaRPr lang="ja-JP" altLang="en-US" sz="1200" b="1" dirty="0">
              <a:solidFill>
                <a:srgbClr val="C00000"/>
              </a:solidFill>
              <a:cs typeface="メイリオ" pitchFamily="50" charset="-128"/>
            </a:endParaRPr>
          </a:p>
        </p:txBody>
      </p:sp>
      <p:sp>
        <p:nvSpPr>
          <p:cNvPr id="80" name="テキスト ボックス 79">
            <a:extLst>
              <a:ext uri="{FF2B5EF4-FFF2-40B4-BE49-F238E27FC236}">
                <a16:creationId xmlns:a16="http://schemas.microsoft.com/office/drawing/2014/main" id="{1A09CDFD-F459-0265-4C4F-AB77235037D8}"/>
              </a:ext>
            </a:extLst>
          </p:cNvPr>
          <p:cNvSpPr txBox="1"/>
          <p:nvPr/>
        </p:nvSpPr>
        <p:spPr>
          <a:xfrm>
            <a:off x="4794761" y="1728000"/>
            <a:ext cx="1530098" cy="648072"/>
          </a:xfrm>
          <a:prstGeom prst="rect">
            <a:avLst/>
          </a:prstGeom>
          <a:noFill/>
        </p:spPr>
        <p:txBody>
          <a:bodyPr wrap="none" lIns="0" tIns="0" rIns="0" bIns="0" rtlCol="0" anchor="t" anchorCtr="0">
            <a:noAutofit/>
          </a:bodyPr>
          <a:lstStyle/>
          <a:p>
            <a:pPr algn="ctr">
              <a:lnSpc>
                <a:spcPts val="1800"/>
              </a:lnSpc>
              <a:spcBef>
                <a:spcPct val="0"/>
              </a:spcBef>
            </a:pPr>
            <a:r>
              <a:rPr lang="en-US" altLang="ja-JP" sz="1400" b="1" dirty="0">
                <a:solidFill>
                  <a:srgbClr val="0065AE"/>
                </a:solidFill>
                <a:cs typeface="メイリオ" pitchFamily="50" charset="-128"/>
              </a:rPr>
              <a:t>Windows</a:t>
            </a:r>
          </a:p>
        </p:txBody>
      </p:sp>
      <p:sp>
        <p:nvSpPr>
          <p:cNvPr id="81" name="テキスト ボックス 80">
            <a:extLst>
              <a:ext uri="{FF2B5EF4-FFF2-40B4-BE49-F238E27FC236}">
                <a16:creationId xmlns:a16="http://schemas.microsoft.com/office/drawing/2014/main" id="{57BEA7B4-E88B-5991-F71A-615746BCFD39}"/>
              </a:ext>
            </a:extLst>
          </p:cNvPr>
          <p:cNvSpPr txBox="1"/>
          <p:nvPr/>
        </p:nvSpPr>
        <p:spPr>
          <a:xfrm>
            <a:off x="1257062" y="2419935"/>
            <a:ext cx="1008112" cy="360040"/>
          </a:xfrm>
          <a:prstGeom prst="rect">
            <a:avLst/>
          </a:prstGeom>
          <a:noFill/>
        </p:spPr>
        <p:txBody>
          <a:bodyPr wrap="none" lIns="0" tIns="0" rIns="0" bIns="0" rtlCol="0" anchor="t" anchorCtr="0">
            <a:noAutofit/>
          </a:bodyPr>
          <a:lstStyle/>
          <a:p>
            <a:pPr algn="ctr">
              <a:spcBef>
                <a:spcPct val="0"/>
              </a:spcBef>
            </a:pPr>
            <a:r>
              <a:rPr lang="en-US" altLang="ja-JP" sz="1200" b="1" dirty="0">
                <a:solidFill>
                  <a:srgbClr val="C00000"/>
                </a:solidFill>
                <a:cs typeface="メイリオ" pitchFamily="50" charset="-128"/>
              </a:rPr>
              <a:t>Oracle</a:t>
            </a:r>
          </a:p>
        </p:txBody>
      </p:sp>
      <p:sp>
        <p:nvSpPr>
          <p:cNvPr id="82" name="テキスト ボックス 81">
            <a:extLst>
              <a:ext uri="{FF2B5EF4-FFF2-40B4-BE49-F238E27FC236}">
                <a16:creationId xmlns:a16="http://schemas.microsoft.com/office/drawing/2014/main" id="{588D39ED-5C2B-6F0B-ED66-AD5D233A38C8}"/>
              </a:ext>
            </a:extLst>
          </p:cNvPr>
          <p:cNvSpPr txBox="1"/>
          <p:nvPr/>
        </p:nvSpPr>
        <p:spPr>
          <a:xfrm>
            <a:off x="7200292" y="1728000"/>
            <a:ext cx="1530098" cy="648072"/>
          </a:xfrm>
          <a:prstGeom prst="rect">
            <a:avLst/>
          </a:prstGeom>
          <a:noFill/>
        </p:spPr>
        <p:txBody>
          <a:bodyPr wrap="none" lIns="0" tIns="0" rIns="0" bIns="0" rtlCol="0" anchor="t" anchorCtr="0">
            <a:noAutofit/>
          </a:bodyPr>
          <a:lstStyle/>
          <a:p>
            <a:pPr algn="ctr">
              <a:lnSpc>
                <a:spcPts val="1800"/>
              </a:lnSpc>
              <a:spcBef>
                <a:spcPct val="0"/>
              </a:spcBef>
            </a:pPr>
            <a:r>
              <a:rPr lang="en-US" altLang="ja-JP" sz="1400" b="1" dirty="0">
                <a:solidFill>
                  <a:srgbClr val="0065AE"/>
                </a:solidFill>
                <a:cs typeface="メイリオ" pitchFamily="50" charset="-128"/>
              </a:rPr>
              <a:t>Windows</a:t>
            </a:r>
          </a:p>
        </p:txBody>
      </p:sp>
      <p:sp>
        <p:nvSpPr>
          <p:cNvPr id="83" name="テキスト ボックス 82">
            <a:extLst>
              <a:ext uri="{FF2B5EF4-FFF2-40B4-BE49-F238E27FC236}">
                <a16:creationId xmlns:a16="http://schemas.microsoft.com/office/drawing/2014/main" id="{821D7DBE-7FE8-170B-F74A-6724E3EF1CD4}"/>
              </a:ext>
            </a:extLst>
          </p:cNvPr>
          <p:cNvSpPr txBox="1"/>
          <p:nvPr/>
        </p:nvSpPr>
        <p:spPr>
          <a:xfrm>
            <a:off x="406886" y="1591050"/>
            <a:ext cx="1530098" cy="711115"/>
          </a:xfrm>
          <a:prstGeom prst="rect">
            <a:avLst/>
          </a:prstGeom>
          <a:noFill/>
        </p:spPr>
        <p:txBody>
          <a:bodyPr wrap="none" lIns="0" tIns="0" rIns="0" bIns="0" rtlCol="0" anchor="t" anchorCtr="0">
            <a:noAutofit/>
          </a:bodyPr>
          <a:lstStyle/>
          <a:p>
            <a:pPr algn="ctr">
              <a:spcBef>
                <a:spcPct val="0"/>
              </a:spcBef>
            </a:pPr>
            <a:r>
              <a:rPr lang="ja-JP" altLang="en-US" sz="1200" b="1" dirty="0">
                <a:solidFill>
                  <a:srgbClr val="0065AE"/>
                </a:solidFill>
                <a:cs typeface="メイリオ" pitchFamily="50" charset="-128"/>
              </a:rPr>
              <a:t>データベースの</a:t>
            </a:r>
            <a:endParaRPr lang="en-US" altLang="ja-JP" sz="1200" b="1" dirty="0">
              <a:solidFill>
                <a:srgbClr val="0065AE"/>
              </a:solidFill>
              <a:cs typeface="メイリオ" pitchFamily="50" charset="-128"/>
            </a:endParaRPr>
          </a:p>
          <a:p>
            <a:pPr algn="ctr">
              <a:spcBef>
                <a:spcPct val="0"/>
              </a:spcBef>
            </a:pPr>
            <a:r>
              <a:rPr lang="ja-JP" altLang="en-US" sz="1200" b="1" dirty="0">
                <a:solidFill>
                  <a:srgbClr val="0065AE"/>
                </a:solidFill>
                <a:cs typeface="メイリオ" pitchFamily="50" charset="-128"/>
              </a:rPr>
              <a:t>システム要件に</a:t>
            </a:r>
            <a:endParaRPr lang="en-US" altLang="ja-JP" sz="1200" b="1" dirty="0">
              <a:solidFill>
                <a:srgbClr val="0065AE"/>
              </a:solidFill>
              <a:cs typeface="メイリオ" pitchFamily="50" charset="-128"/>
            </a:endParaRPr>
          </a:p>
          <a:p>
            <a:pPr algn="ctr">
              <a:spcBef>
                <a:spcPct val="0"/>
              </a:spcBef>
            </a:pPr>
            <a:r>
              <a:rPr lang="ja-JP" altLang="en-US" sz="1200" b="1" dirty="0">
                <a:solidFill>
                  <a:srgbClr val="0065AE"/>
                </a:solidFill>
                <a:cs typeface="メイリオ" pitchFamily="50" charset="-128"/>
              </a:rPr>
              <a:t>適合していること</a:t>
            </a:r>
          </a:p>
        </p:txBody>
      </p:sp>
      <p:sp>
        <p:nvSpPr>
          <p:cNvPr id="84" name="角丸四角形 30">
            <a:extLst>
              <a:ext uri="{FF2B5EF4-FFF2-40B4-BE49-F238E27FC236}">
                <a16:creationId xmlns:a16="http://schemas.microsoft.com/office/drawing/2014/main" id="{B1437ED6-3859-287B-2949-55B0944FF71C}"/>
              </a:ext>
            </a:extLst>
          </p:cNvPr>
          <p:cNvSpPr/>
          <p:nvPr/>
        </p:nvSpPr>
        <p:spPr>
          <a:xfrm>
            <a:off x="431540" y="915566"/>
            <a:ext cx="3888432" cy="288032"/>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err="1">
                <a:ln>
                  <a:noFill/>
                </a:ln>
                <a:solidFill>
                  <a:srgbClr val="FFFFFF"/>
                </a:solidFill>
                <a:effectLst/>
                <a:uLnTx/>
                <a:uFillTx/>
              </a:rPr>
              <a:t>SuperStream</a:t>
            </a:r>
            <a:r>
              <a:rPr kumimoji="0" lang="en-US" altLang="ja-JP" sz="1600" b="1" i="0" u="none" strike="noStrike" kern="0" cap="none" spc="0" normalizeH="0" baseline="0" noProof="0" dirty="0">
                <a:ln>
                  <a:noFill/>
                </a:ln>
                <a:solidFill>
                  <a:srgbClr val="FFFFFF"/>
                </a:solidFill>
                <a:effectLst/>
                <a:uLnTx/>
                <a:uFillTx/>
              </a:rPr>
              <a:t>-NX </a:t>
            </a:r>
            <a:r>
              <a:rPr kumimoji="0" lang="ja-JP" altLang="en-US" sz="1600" b="1" i="0" u="none" strike="noStrike" kern="0" cap="none" spc="0" normalizeH="0" baseline="0" noProof="0" dirty="0">
                <a:ln>
                  <a:noFill/>
                </a:ln>
                <a:solidFill>
                  <a:srgbClr val="FFFFFF"/>
                </a:solidFill>
                <a:effectLst/>
                <a:uLnTx/>
                <a:uFillTx/>
              </a:rPr>
              <a:t>統合会計</a:t>
            </a:r>
            <a:r>
              <a:rPr kumimoji="0" lang="en-US" altLang="ja-JP" sz="1600" b="1" i="0" u="none" strike="noStrike" kern="0" cap="none" spc="0" normalizeH="0" baseline="0" noProof="0" dirty="0">
                <a:ln>
                  <a:noFill/>
                </a:ln>
                <a:solidFill>
                  <a:srgbClr val="FFFFFF"/>
                </a:solidFill>
                <a:effectLst/>
                <a:uLnTx/>
                <a:uFillTx/>
              </a:rPr>
              <a:t>/</a:t>
            </a:r>
            <a:r>
              <a:rPr kumimoji="0" lang="ja-JP" altLang="en-US" sz="1600" b="1" i="0" u="none" strike="noStrike" kern="0" cap="none" spc="0" normalizeH="0" baseline="0" noProof="0" dirty="0">
                <a:ln>
                  <a:noFill/>
                </a:ln>
                <a:solidFill>
                  <a:srgbClr val="FFFFFF"/>
                </a:solidFill>
                <a:effectLst/>
                <a:uLnTx/>
                <a:uFillTx/>
              </a:rPr>
              <a:t>固定資産 </a:t>
            </a:r>
          </a:p>
        </p:txBody>
      </p:sp>
      <p:grpSp>
        <p:nvGrpSpPr>
          <p:cNvPr id="85" name="グループ化 525">
            <a:extLst>
              <a:ext uri="{FF2B5EF4-FFF2-40B4-BE49-F238E27FC236}">
                <a16:creationId xmlns:a16="http://schemas.microsoft.com/office/drawing/2014/main" id="{702F42A3-3BF3-1022-42BD-E02EC105C29C}"/>
              </a:ext>
            </a:extLst>
          </p:cNvPr>
          <p:cNvGrpSpPr/>
          <p:nvPr/>
        </p:nvGrpSpPr>
        <p:grpSpPr>
          <a:xfrm>
            <a:off x="5580172" y="3363898"/>
            <a:ext cx="540000" cy="540000"/>
            <a:chOff x="3784104" y="1923678"/>
            <a:chExt cx="381000" cy="381000"/>
          </a:xfrm>
          <a:solidFill>
            <a:srgbClr val="54C2F0"/>
          </a:solidFill>
        </p:grpSpPr>
        <p:sp>
          <p:nvSpPr>
            <p:cNvPr id="86" name="Freeform 560">
              <a:extLst>
                <a:ext uri="{FF2B5EF4-FFF2-40B4-BE49-F238E27FC236}">
                  <a16:creationId xmlns:a16="http://schemas.microsoft.com/office/drawing/2014/main" id="{F316B084-316D-C438-CBFB-51CDBC6D8CEC}"/>
                </a:ext>
              </a:extLst>
            </p:cNvPr>
            <p:cNvSpPr>
              <a:spLocks/>
            </p:cNvSpPr>
            <p:nvPr/>
          </p:nvSpPr>
          <p:spPr bwMode="auto">
            <a:xfrm>
              <a:off x="3873004" y="2253878"/>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54C2F0"/>
                </a:solidFill>
                <a:effectLst/>
                <a:uLnTx/>
                <a:uFillTx/>
              </a:endParaRPr>
            </a:p>
          </p:txBody>
        </p:sp>
        <p:sp>
          <p:nvSpPr>
            <p:cNvPr id="87" name="Freeform 561">
              <a:extLst>
                <a:ext uri="{FF2B5EF4-FFF2-40B4-BE49-F238E27FC236}">
                  <a16:creationId xmlns:a16="http://schemas.microsoft.com/office/drawing/2014/main" id="{4E62D0B8-25D8-9EAB-46AB-179DC77382CF}"/>
                </a:ext>
              </a:extLst>
            </p:cNvPr>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54C2F0"/>
                </a:solidFill>
                <a:effectLst/>
                <a:uLnTx/>
                <a:uFillTx/>
              </a:endParaRPr>
            </a:p>
          </p:txBody>
        </p:sp>
      </p:grpSp>
      <p:grpSp>
        <p:nvGrpSpPr>
          <p:cNvPr id="88" name="グループ化 525">
            <a:extLst>
              <a:ext uri="{FF2B5EF4-FFF2-40B4-BE49-F238E27FC236}">
                <a16:creationId xmlns:a16="http://schemas.microsoft.com/office/drawing/2014/main" id="{2AEF6712-4E91-BA11-2FF4-97F78E809B74}"/>
              </a:ext>
            </a:extLst>
          </p:cNvPr>
          <p:cNvGrpSpPr/>
          <p:nvPr/>
        </p:nvGrpSpPr>
        <p:grpSpPr>
          <a:xfrm>
            <a:off x="1467843" y="3363898"/>
            <a:ext cx="540000" cy="540000"/>
            <a:chOff x="3784104" y="1923678"/>
            <a:chExt cx="381000" cy="381000"/>
          </a:xfrm>
          <a:solidFill>
            <a:srgbClr val="54C2F0"/>
          </a:solidFill>
        </p:grpSpPr>
        <p:sp>
          <p:nvSpPr>
            <p:cNvPr id="89" name="Freeform 560">
              <a:extLst>
                <a:ext uri="{FF2B5EF4-FFF2-40B4-BE49-F238E27FC236}">
                  <a16:creationId xmlns:a16="http://schemas.microsoft.com/office/drawing/2014/main" id="{F0BC391D-4CCE-3C3F-BEE1-FACE8E1D2951}"/>
                </a:ext>
              </a:extLst>
            </p:cNvPr>
            <p:cNvSpPr>
              <a:spLocks/>
            </p:cNvSpPr>
            <p:nvPr/>
          </p:nvSpPr>
          <p:spPr bwMode="auto">
            <a:xfrm>
              <a:off x="3873004" y="2253878"/>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54C2F0"/>
                </a:solidFill>
                <a:effectLst/>
                <a:uLnTx/>
                <a:uFillTx/>
              </a:endParaRPr>
            </a:p>
          </p:txBody>
        </p:sp>
        <p:sp>
          <p:nvSpPr>
            <p:cNvPr id="90" name="Freeform 561">
              <a:extLst>
                <a:ext uri="{FF2B5EF4-FFF2-40B4-BE49-F238E27FC236}">
                  <a16:creationId xmlns:a16="http://schemas.microsoft.com/office/drawing/2014/main" id="{218395F8-03BF-17EB-80A9-3BCBA5B22785}"/>
                </a:ext>
              </a:extLst>
            </p:cNvPr>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54C2F0"/>
                </a:solidFill>
                <a:effectLst/>
                <a:uLnTx/>
                <a:uFillTx/>
              </a:endParaRPr>
            </a:p>
          </p:txBody>
        </p:sp>
      </p:grpSp>
      <p:sp>
        <p:nvSpPr>
          <p:cNvPr id="91" name="Freeform 416">
            <a:extLst>
              <a:ext uri="{FF2B5EF4-FFF2-40B4-BE49-F238E27FC236}">
                <a16:creationId xmlns:a16="http://schemas.microsoft.com/office/drawing/2014/main" id="{81FF8372-EE84-E426-73D2-906CF1352406}"/>
              </a:ext>
            </a:extLst>
          </p:cNvPr>
          <p:cNvSpPr>
            <a:spLocks noEditPoints="1"/>
          </p:cNvSpPr>
          <p:nvPr/>
        </p:nvSpPr>
        <p:spPr bwMode="auto">
          <a:xfrm>
            <a:off x="7416028" y="3340594"/>
            <a:ext cx="360328" cy="491356"/>
          </a:xfrm>
          <a:custGeom>
            <a:avLst/>
            <a:gdLst/>
            <a:ahLst/>
            <a:cxnLst>
              <a:cxn ang="0">
                <a:pos x="0" y="0"/>
              </a:cxn>
              <a:cxn ang="0">
                <a:pos x="0" y="240"/>
              </a:cxn>
              <a:cxn ang="0">
                <a:pos x="176" y="240"/>
              </a:cxn>
              <a:cxn ang="0">
                <a:pos x="176" y="0"/>
              </a:cxn>
              <a:cxn ang="0">
                <a:pos x="0" y="0"/>
              </a:cxn>
              <a:cxn ang="0">
                <a:pos x="120" y="224"/>
              </a:cxn>
              <a:cxn ang="0">
                <a:pos x="56" y="224"/>
              </a:cxn>
              <a:cxn ang="0">
                <a:pos x="56" y="208"/>
              </a:cxn>
              <a:cxn ang="0">
                <a:pos x="120" y="208"/>
              </a:cxn>
              <a:cxn ang="0">
                <a:pos x="120" y="224"/>
              </a:cxn>
              <a:cxn ang="0">
                <a:pos x="152" y="192"/>
              </a:cxn>
              <a:cxn ang="0">
                <a:pos x="24" y="192"/>
              </a:cxn>
              <a:cxn ang="0">
                <a:pos x="24" y="24"/>
              </a:cxn>
              <a:cxn ang="0">
                <a:pos x="152" y="24"/>
              </a:cxn>
              <a:cxn ang="0">
                <a:pos x="152" y="192"/>
              </a:cxn>
            </a:cxnLst>
            <a:rect l="0" t="0" r="r" b="b"/>
            <a:pathLst>
              <a:path w="176" h="240">
                <a:moveTo>
                  <a:pt x="0" y="0"/>
                </a:moveTo>
                <a:lnTo>
                  <a:pt x="0" y="240"/>
                </a:lnTo>
                <a:lnTo>
                  <a:pt x="176" y="240"/>
                </a:lnTo>
                <a:lnTo>
                  <a:pt x="176" y="0"/>
                </a:lnTo>
                <a:lnTo>
                  <a:pt x="0" y="0"/>
                </a:lnTo>
                <a:close/>
                <a:moveTo>
                  <a:pt x="120" y="224"/>
                </a:moveTo>
                <a:lnTo>
                  <a:pt x="56" y="224"/>
                </a:lnTo>
                <a:lnTo>
                  <a:pt x="56" y="208"/>
                </a:lnTo>
                <a:lnTo>
                  <a:pt x="120" y="208"/>
                </a:lnTo>
                <a:lnTo>
                  <a:pt x="120" y="224"/>
                </a:lnTo>
                <a:close/>
                <a:moveTo>
                  <a:pt x="152" y="192"/>
                </a:moveTo>
                <a:lnTo>
                  <a:pt x="24" y="192"/>
                </a:lnTo>
                <a:lnTo>
                  <a:pt x="24" y="24"/>
                </a:lnTo>
                <a:lnTo>
                  <a:pt x="152" y="24"/>
                </a:lnTo>
                <a:lnTo>
                  <a:pt x="152" y="192"/>
                </a:lnTo>
                <a:close/>
              </a:path>
            </a:pathLst>
          </a:custGeom>
          <a:solidFill>
            <a:srgbClr val="54C2F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92" name="Freeform 447">
            <a:extLst>
              <a:ext uri="{FF2B5EF4-FFF2-40B4-BE49-F238E27FC236}">
                <a16:creationId xmlns:a16="http://schemas.microsoft.com/office/drawing/2014/main" id="{A184A77D-F5FD-AD8A-2615-4F280FC4D90C}"/>
              </a:ext>
            </a:extLst>
          </p:cNvPr>
          <p:cNvSpPr>
            <a:spLocks noEditPoints="1"/>
          </p:cNvSpPr>
          <p:nvPr/>
        </p:nvSpPr>
        <p:spPr bwMode="auto">
          <a:xfrm>
            <a:off x="5211812" y="2302165"/>
            <a:ext cx="404304" cy="579500"/>
          </a:xfrm>
          <a:custGeom>
            <a:avLst/>
            <a:gdLst>
              <a:gd name="T0" fmla="*/ 537 w 697"/>
              <a:gd name="T1" fmla="*/ 649 h 890"/>
              <a:gd name="T2" fmla="*/ 461 w 697"/>
              <a:gd name="T3" fmla="*/ 691 h 890"/>
              <a:gd name="T4" fmla="*/ 336 w 697"/>
              <a:gd name="T5" fmla="*/ 172 h 890"/>
              <a:gd name="T6" fmla="*/ 342 w 697"/>
              <a:gd name="T7" fmla="*/ 157 h 890"/>
              <a:gd name="T8" fmla="*/ 356 w 697"/>
              <a:gd name="T9" fmla="*/ 151 h 890"/>
              <a:gd name="T10" fmla="*/ 368 w 697"/>
              <a:gd name="T11" fmla="*/ 154 h 890"/>
              <a:gd name="T12" fmla="*/ 377 w 697"/>
              <a:gd name="T13" fmla="*/ 168 h 890"/>
              <a:gd name="T14" fmla="*/ 375 w 697"/>
              <a:gd name="T15" fmla="*/ 180 h 890"/>
              <a:gd name="T16" fmla="*/ 365 w 697"/>
              <a:gd name="T17" fmla="*/ 190 h 890"/>
              <a:gd name="T18" fmla="*/ 353 w 697"/>
              <a:gd name="T19" fmla="*/ 192 h 890"/>
              <a:gd name="T20" fmla="*/ 339 w 697"/>
              <a:gd name="T21" fmla="*/ 183 h 890"/>
              <a:gd name="T22" fmla="*/ 336 w 697"/>
              <a:gd name="T23" fmla="*/ 172 h 890"/>
              <a:gd name="T24" fmla="*/ 473 w 697"/>
              <a:gd name="T25" fmla="*/ 164 h 890"/>
              <a:gd name="T26" fmla="*/ 483 w 697"/>
              <a:gd name="T27" fmla="*/ 153 h 890"/>
              <a:gd name="T28" fmla="*/ 495 w 697"/>
              <a:gd name="T29" fmla="*/ 152 h 890"/>
              <a:gd name="T30" fmla="*/ 509 w 697"/>
              <a:gd name="T31" fmla="*/ 160 h 890"/>
              <a:gd name="T32" fmla="*/ 512 w 697"/>
              <a:gd name="T33" fmla="*/ 172 h 890"/>
              <a:gd name="T34" fmla="*/ 506 w 697"/>
              <a:gd name="T35" fmla="*/ 187 h 890"/>
              <a:gd name="T36" fmla="*/ 492 w 697"/>
              <a:gd name="T37" fmla="*/ 193 h 890"/>
              <a:gd name="T38" fmla="*/ 480 w 697"/>
              <a:gd name="T39" fmla="*/ 189 h 890"/>
              <a:gd name="T40" fmla="*/ 471 w 697"/>
              <a:gd name="T41" fmla="*/ 176 h 890"/>
              <a:gd name="T42" fmla="*/ 161 w 697"/>
              <a:gd name="T43" fmla="*/ 544 h 890"/>
              <a:gd name="T44" fmla="*/ 512 w 697"/>
              <a:gd name="T45" fmla="*/ 504 h 890"/>
              <a:gd name="T46" fmla="*/ 512 w 697"/>
              <a:gd name="T47" fmla="*/ 504 h 890"/>
              <a:gd name="T48" fmla="*/ 617 w 697"/>
              <a:gd name="T49" fmla="*/ 62 h 890"/>
              <a:gd name="T50" fmla="*/ 438 w 697"/>
              <a:gd name="T51" fmla="*/ 183 h 890"/>
              <a:gd name="T52" fmla="*/ 461 w 697"/>
              <a:gd name="T53" fmla="*/ 217 h 890"/>
              <a:gd name="T54" fmla="*/ 492 w 697"/>
              <a:gd name="T55" fmla="*/ 226 h 890"/>
              <a:gd name="T56" fmla="*/ 530 w 697"/>
              <a:gd name="T57" fmla="*/ 211 h 890"/>
              <a:gd name="T58" fmla="*/ 546 w 697"/>
              <a:gd name="T59" fmla="*/ 172 h 890"/>
              <a:gd name="T60" fmla="*/ 536 w 697"/>
              <a:gd name="T61" fmla="*/ 141 h 890"/>
              <a:gd name="T62" fmla="*/ 503 w 697"/>
              <a:gd name="T63" fmla="*/ 118 h 890"/>
              <a:gd name="T64" fmla="*/ 470 w 697"/>
              <a:gd name="T65" fmla="*/ 121 h 890"/>
              <a:gd name="T66" fmla="*/ 441 w 697"/>
              <a:gd name="T67" fmla="*/ 151 h 890"/>
              <a:gd name="T68" fmla="*/ 302 w 697"/>
              <a:gd name="T69" fmla="*/ 172 h 890"/>
              <a:gd name="T70" fmla="*/ 312 w 697"/>
              <a:gd name="T71" fmla="*/ 202 h 890"/>
              <a:gd name="T72" fmla="*/ 345 w 697"/>
              <a:gd name="T73" fmla="*/ 225 h 890"/>
              <a:gd name="T74" fmla="*/ 378 w 697"/>
              <a:gd name="T75" fmla="*/ 223 h 890"/>
              <a:gd name="T76" fmla="*/ 407 w 697"/>
              <a:gd name="T77" fmla="*/ 193 h 890"/>
              <a:gd name="T78" fmla="*/ 410 w 697"/>
              <a:gd name="T79" fmla="*/ 160 h 890"/>
              <a:gd name="T80" fmla="*/ 387 w 697"/>
              <a:gd name="T81" fmla="*/ 127 h 890"/>
              <a:gd name="T82" fmla="*/ 356 w 697"/>
              <a:gd name="T83" fmla="*/ 117 h 890"/>
              <a:gd name="T84" fmla="*/ 318 w 697"/>
              <a:gd name="T85" fmla="*/ 133 h 890"/>
              <a:gd name="T86" fmla="*/ 302 w 697"/>
              <a:gd name="T87" fmla="*/ 172 h 890"/>
              <a:gd name="T88" fmla="*/ 127 w 697"/>
              <a:gd name="T89" fmla="*/ 747 h 890"/>
              <a:gd name="T90" fmla="*/ 127 w 697"/>
              <a:gd name="T91" fmla="*/ 447 h 890"/>
              <a:gd name="T92" fmla="*/ 572 w 697"/>
              <a:gd name="T93" fmla="*/ 276 h 890"/>
              <a:gd name="T94" fmla="*/ 572 w 697"/>
              <a:gd name="T95" fmla="*/ 276 h 890"/>
              <a:gd name="T96" fmla="*/ 537 w 697"/>
              <a:gd name="T97" fmla="*/ 309 h 890"/>
              <a:gd name="T98" fmla="*/ 461 w 697"/>
              <a:gd name="T99" fmla="*/ 349 h 890"/>
              <a:gd name="T100" fmla="*/ 17 w 697"/>
              <a:gd name="T101" fmla="*/ 0 h 890"/>
              <a:gd name="T102" fmla="*/ 1 w 697"/>
              <a:gd name="T103" fmla="*/ 9 h 890"/>
              <a:gd name="T104" fmla="*/ 1 w 697"/>
              <a:gd name="T105" fmla="*/ 880 h 890"/>
              <a:gd name="T106" fmla="*/ 680 w 697"/>
              <a:gd name="T107" fmla="*/ 890 h 890"/>
              <a:gd name="T108" fmla="*/ 696 w 697"/>
              <a:gd name="T109" fmla="*/ 880 h 890"/>
              <a:gd name="T110" fmla="*/ 696 w 697"/>
              <a:gd name="T111" fmla="*/ 9 h 890"/>
              <a:gd name="T112" fmla="*/ 680 w 697"/>
              <a:gd name="T113" fmla="*/ 0 h 890"/>
              <a:gd name="T114" fmla="*/ 663 w 697"/>
              <a:gd name="T115" fmla="*/ 33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7" h="890">
                <a:moveTo>
                  <a:pt x="537" y="714"/>
                </a:moveTo>
                <a:lnTo>
                  <a:pt x="161" y="714"/>
                </a:lnTo>
                <a:lnTo>
                  <a:pt x="161" y="649"/>
                </a:lnTo>
                <a:lnTo>
                  <a:pt x="537" y="649"/>
                </a:lnTo>
                <a:lnTo>
                  <a:pt x="537" y="714"/>
                </a:lnTo>
                <a:close/>
                <a:moveTo>
                  <a:pt x="512" y="673"/>
                </a:moveTo>
                <a:lnTo>
                  <a:pt x="461" y="673"/>
                </a:lnTo>
                <a:lnTo>
                  <a:pt x="461" y="691"/>
                </a:lnTo>
                <a:lnTo>
                  <a:pt x="512" y="691"/>
                </a:lnTo>
                <a:lnTo>
                  <a:pt x="512" y="673"/>
                </a:lnTo>
                <a:close/>
                <a:moveTo>
                  <a:pt x="336" y="172"/>
                </a:moveTo>
                <a:lnTo>
                  <a:pt x="336" y="172"/>
                </a:lnTo>
                <a:lnTo>
                  <a:pt x="336" y="168"/>
                </a:lnTo>
                <a:lnTo>
                  <a:pt x="337" y="164"/>
                </a:lnTo>
                <a:lnTo>
                  <a:pt x="339" y="160"/>
                </a:lnTo>
                <a:lnTo>
                  <a:pt x="342" y="157"/>
                </a:lnTo>
                <a:lnTo>
                  <a:pt x="345" y="154"/>
                </a:lnTo>
                <a:lnTo>
                  <a:pt x="349" y="153"/>
                </a:lnTo>
                <a:lnTo>
                  <a:pt x="353" y="152"/>
                </a:lnTo>
                <a:lnTo>
                  <a:pt x="356" y="151"/>
                </a:lnTo>
                <a:lnTo>
                  <a:pt x="356" y="151"/>
                </a:lnTo>
                <a:lnTo>
                  <a:pt x="361" y="152"/>
                </a:lnTo>
                <a:lnTo>
                  <a:pt x="365" y="153"/>
                </a:lnTo>
                <a:lnTo>
                  <a:pt x="368" y="154"/>
                </a:lnTo>
                <a:lnTo>
                  <a:pt x="372" y="157"/>
                </a:lnTo>
                <a:lnTo>
                  <a:pt x="374" y="160"/>
                </a:lnTo>
                <a:lnTo>
                  <a:pt x="375" y="164"/>
                </a:lnTo>
                <a:lnTo>
                  <a:pt x="377" y="168"/>
                </a:lnTo>
                <a:lnTo>
                  <a:pt x="378" y="172"/>
                </a:lnTo>
                <a:lnTo>
                  <a:pt x="378" y="172"/>
                </a:lnTo>
                <a:lnTo>
                  <a:pt x="377" y="176"/>
                </a:lnTo>
                <a:lnTo>
                  <a:pt x="375" y="180"/>
                </a:lnTo>
                <a:lnTo>
                  <a:pt x="374" y="183"/>
                </a:lnTo>
                <a:lnTo>
                  <a:pt x="372" y="187"/>
                </a:lnTo>
                <a:lnTo>
                  <a:pt x="368" y="189"/>
                </a:lnTo>
                <a:lnTo>
                  <a:pt x="365" y="190"/>
                </a:lnTo>
                <a:lnTo>
                  <a:pt x="361" y="192"/>
                </a:lnTo>
                <a:lnTo>
                  <a:pt x="356" y="193"/>
                </a:lnTo>
                <a:lnTo>
                  <a:pt x="356" y="193"/>
                </a:lnTo>
                <a:lnTo>
                  <a:pt x="353" y="192"/>
                </a:lnTo>
                <a:lnTo>
                  <a:pt x="349" y="190"/>
                </a:lnTo>
                <a:lnTo>
                  <a:pt x="345" y="189"/>
                </a:lnTo>
                <a:lnTo>
                  <a:pt x="342" y="187"/>
                </a:lnTo>
                <a:lnTo>
                  <a:pt x="339" y="183"/>
                </a:lnTo>
                <a:lnTo>
                  <a:pt x="337" y="180"/>
                </a:lnTo>
                <a:lnTo>
                  <a:pt x="336" y="176"/>
                </a:lnTo>
                <a:lnTo>
                  <a:pt x="336" y="172"/>
                </a:lnTo>
                <a:lnTo>
                  <a:pt x="336" y="172"/>
                </a:lnTo>
                <a:close/>
                <a:moveTo>
                  <a:pt x="470" y="172"/>
                </a:moveTo>
                <a:lnTo>
                  <a:pt x="470" y="172"/>
                </a:lnTo>
                <a:lnTo>
                  <a:pt x="471" y="168"/>
                </a:lnTo>
                <a:lnTo>
                  <a:pt x="473" y="164"/>
                </a:lnTo>
                <a:lnTo>
                  <a:pt x="474" y="160"/>
                </a:lnTo>
                <a:lnTo>
                  <a:pt x="476" y="157"/>
                </a:lnTo>
                <a:lnTo>
                  <a:pt x="480" y="154"/>
                </a:lnTo>
                <a:lnTo>
                  <a:pt x="483" y="153"/>
                </a:lnTo>
                <a:lnTo>
                  <a:pt x="487" y="152"/>
                </a:lnTo>
                <a:lnTo>
                  <a:pt x="492" y="151"/>
                </a:lnTo>
                <a:lnTo>
                  <a:pt x="492" y="151"/>
                </a:lnTo>
                <a:lnTo>
                  <a:pt x="495" y="152"/>
                </a:lnTo>
                <a:lnTo>
                  <a:pt x="499" y="153"/>
                </a:lnTo>
                <a:lnTo>
                  <a:pt x="503" y="154"/>
                </a:lnTo>
                <a:lnTo>
                  <a:pt x="506" y="157"/>
                </a:lnTo>
                <a:lnTo>
                  <a:pt x="509" y="160"/>
                </a:lnTo>
                <a:lnTo>
                  <a:pt x="511" y="164"/>
                </a:lnTo>
                <a:lnTo>
                  <a:pt x="512" y="168"/>
                </a:lnTo>
                <a:lnTo>
                  <a:pt x="512" y="172"/>
                </a:lnTo>
                <a:lnTo>
                  <a:pt x="512" y="172"/>
                </a:lnTo>
                <a:lnTo>
                  <a:pt x="512" y="176"/>
                </a:lnTo>
                <a:lnTo>
                  <a:pt x="511" y="180"/>
                </a:lnTo>
                <a:lnTo>
                  <a:pt x="509" y="183"/>
                </a:lnTo>
                <a:lnTo>
                  <a:pt x="506" y="187"/>
                </a:lnTo>
                <a:lnTo>
                  <a:pt x="503" y="189"/>
                </a:lnTo>
                <a:lnTo>
                  <a:pt x="499" y="190"/>
                </a:lnTo>
                <a:lnTo>
                  <a:pt x="495" y="192"/>
                </a:lnTo>
                <a:lnTo>
                  <a:pt x="492" y="193"/>
                </a:lnTo>
                <a:lnTo>
                  <a:pt x="492" y="193"/>
                </a:lnTo>
                <a:lnTo>
                  <a:pt x="487" y="192"/>
                </a:lnTo>
                <a:lnTo>
                  <a:pt x="483" y="190"/>
                </a:lnTo>
                <a:lnTo>
                  <a:pt x="480" y="189"/>
                </a:lnTo>
                <a:lnTo>
                  <a:pt x="476" y="187"/>
                </a:lnTo>
                <a:lnTo>
                  <a:pt x="474" y="183"/>
                </a:lnTo>
                <a:lnTo>
                  <a:pt x="473" y="180"/>
                </a:lnTo>
                <a:lnTo>
                  <a:pt x="471" y="176"/>
                </a:lnTo>
                <a:lnTo>
                  <a:pt x="470" y="172"/>
                </a:lnTo>
                <a:lnTo>
                  <a:pt x="470" y="172"/>
                </a:lnTo>
                <a:close/>
                <a:moveTo>
                  <a:pt x="537" y="544"/>
                </a:moveTo>
                <a:lnTo>
                  <a:pt x="161" y="544"/>
                </a:lnTo>
                <a:lnTo>
                  <a:pt x="161" y="481"/>
                </a:lnTo>
                <a:lnTo>
                  <a:pt x="537" y="481"/>
                </a:lnTo>
                <a:lnTo>
                  <a:pt x="537" y="544"/>
                </a:lnTo>
                <a:close/>
                <a:moveTo>
                  <a:pt x="512" y="504"/>
                </a:moveTo>
                <a:lnTo>
                  <a:pt x="461" y="504"/>
                </a:lnTo>
                <a:lnTo>
                  <a:pt x="461" y="522"/>
                </a:lnTo>
                <a:lnTo>
                  <a:pt x="512" y="522"/>
                </a:lnTo>
                <a:lnTo>
                  <a:pt x="512" y="504"/>
                </a:lnTo>
                <a:close/>
                <a:moveTo>
                  <a:pt x="617" y="819"/>
                </a:moveTo>
                <a:lnTo>
                  <a:pt x="77" y="819"/>
                </a:lnTo>
                <a:lnTo>
                  <a:pt x="77" y="62"/>
                </a:lnTo>
                <a:lnTo>
                  <a:pt x="617" y="62"/>
                </a:lnTo>
                <a:lnTo>
                  <a:pt x="617" y="819"/>
                </a:lnTo>
                <a:close/>
                <a:moveTo>
                  <a:pt x="437" y="172"/>
                </a:moveTo>
                <a:lnTo>
                  <a:pt x="437" y="172"/>
                </a:lnTo>
                <a:lnTo>
                  <a:pt x="438" y="183"/>
                </a:lnTo>
                <a:lnTo>
                  <a:pt x="441" y="193"/>
                </a:lnTo>
                <a:lnTo>
                  <a:pt x="446" y="202"/>
                </a:lnTo>
                <a:lnTo>
                  <a:pt x="453" y="211"/>
                </a:lnTo>
                <a:lnTo>
                  <a:pt x="461" y="217"/>
                </a:lnTo>
                <a:lnTo>
                  <a:pt x="470" y="223"/>
                </a:lnTo>
                <a:lnTo>
                  <a:pt x="481" y="225"/>
                </a:lnTo>
                <a:lnTo>
                  <a:pt x="492" y="226"/>
                </a:lnTo>
                <a:lnTo>
                  <a:pt x="492" y="226"/>
                </a:lnTo>
                <a:lnTo>
                  <a:pt x="503" y="225"/>
                </a:lnTo>
                <a:lnTo>
                  <a:pt x="512" y="223"/>
                </a:lnTo>
                <a:lnTo>
                  <a:pt x="522" y="217"/>
                </a:lnTo>
                <a:lnTo>
                  <a:pt x="530" y="211"/>
                </a:lnTo>
                <a:lnTo>
                  <a:pt x="536" y="202"/>
                </a:lnTo>
                <a:lnTo>
                  <a:pt x="542" y="193"/>
                </a:lnTo>
                <a:lnTo>
                  <a:pt x="545" y="183"/>
                </a:lnTo>
                <a:lnTo>
                  <a:pt x="546" y="172"/>
                </a:lnTo>
                <a:lnTo>
                  <a:pt x="546" y="172"/>
                </a:lnTo>
                <a:lnTo>
                  <a:pt x="545" y="160"/>
                </a:lnTo>
                <a:lnTo>
                  <a:pt x="542" y="151"/>
                </a:lnTo>
                <a:lnTo>
                  <a:pt x="536" y="141"/>
                </a:lnTo>
                <a:lnTo>
                  <a:pt x="530" y="133"/>
                </a:lnTo>
                <a:lnTo>
                  <a:pt x="522" y="127"/>
                </a:lnTo>
                <a:lnTo>
                  <a:pt x="512" y="121"/>
                </a:lnTo>
                <a:lnTo>
                  <a:pt x="503" y="118"/>
                </a:lnTo>
                <a:lnTo>
                  <a:pt x="492" y="117"/>
                </a:lnTo>
                <a:lnTo>
                  <a:pt x="492" y="117"/>
                </a:lnTo>
                <a:lnTo>
                  <a:pt x="481" y="118"/>
                </a:lnTo>
                <a:lnTo>
                  <a:pt x="470" y="121"/>
                </a:lnTo>
                <a:lnTo>
                  <a:pt x="461" y="127"/>
                </a:lnTo>
                <a:lnTo>
                  <a:pt x="453" y="133"/>
                </a:lnTo>
                <a:lnTo>
                  <a:pt x="446" y="141"/>
                </a:lnTo>
                <a:lnTo>
                  <a:pt x="441" y="151"/>
                </a:lnTo>
                <a:lnTo>
                  <a:pt x="438" y="160"/>
                </a:lnTo>
                <a:lnTo>
                  <a:pt x="437" y="172"/>
                </a:lnTo>
                <a:lnTo>
                  <a:pt x="437" y="172"/>
                </a:lnTo>
                <a:close/>
                <a:moveTo>
                  <a:pt x="302" y="172"/>
                </a:moveTo>
                <a:lnTo>
                  <a:pt x="302" y="172"/>
                </a:lnTo>
                <a:lnTo>
                  <a:pt x="303" y="183"/>
                </a:lnTo>
                <a:lnTo>
                  <a:pt x="306" y="193"/>
                </a:lnTo>
                <a:lnTo>
                  <a:pt x="312" y="202"/>
                </a:lnTo>
                <a:lnTo>
                  <a:pt x="318" y="211"/>
                </a:lnTo>
                <a:lnTo>
                  <a:pt x="326" y="217"/>
                </a:lnTo>
                <a:lnTo>
                  <a:pt x="336" y="223"/>
                </a:lnTo>
                <a:lnTo>
                  <a:pt x="345" y="225"/>
                </a:lnTo>
                <a:lnTo>
                  <a:pt x="356" y="226"/>
                </a:lnTo>
                <a:lnTo>
                  <a:pt x="356" y="226"/>
                </a:lnTo>
                <a:lnTo>
                  <a:pt x="368" y="225"/>
                </a:lnTo>
                <a:lnTo>
                  <a:pt x="378" y="223"/>
                </a:lnTo>
                <a:lnTo>
                  <a:pt x="387" y="217"/>
                </a:lnTo>
                <a:lnTo>
                  <a:pt x="396" y="211"/>
                </a:lnTo>
                <a:lnTo>
                  <a:pt x="402" y="202"/>
                </a:lnTo>
                <a:lnTo>
                  <a:pt x="407" y="193"/>
                </a:lnTo>
                <a:lnTo>
                  <a:pt x="410" y="183"/>
                </a:lnTo>
                <a:lnTo>
                  <a:pt x="411" y="172"/>
                </a:lnTo>
                <a:lnTo>
                  <a:pt x="411" y="172"/>
                </a:lnTo>
                <a:lnTo>
                  <a:pt x="410" y="160"/>
                </a:lnTo>
                <a:lnTo>
                  <a:pt x="407" y="151"/>
                </a:lnTo>
                <a:lnTo>
                  <a:pt x="402" y="141"/>
                </a:lnTo>
                <a:lnTo>
                  <a:pt x="396" y="133"/>
                </a:lnTo>
                <a:lnTo>
                  <a:pt x="387" y="127"/>
                </a:lnTo>
                <a:lnTo>
                  <a:pt x="378" y="121"/>
                </a:lnTo>
                <a:lnTo>
                  <a:pt x="368" y="118"/>
                </a:lnTo>
                <a:lnTo>
                  <a:pt x="356" y="117"/>
                </a:lnTo>
                <a:lnTo>
                  <a:pt x="356" y="117"/>
                </a:lnTo>
                <a:lnTo>
                  <a:pt x="345" y="118"/>
                </a:lnTo>
                <a:lnTo>
                  <a:pt x="336" y="121"/>
                </a:lnTo>
                <a:lnTo>
                  <a:pt x="326" y="127"/>
                </a:lnTo>
                <a:lnTo>
                  <a:pt x="318" y="133"/>
                </a:lnTo>
                <a:lnTo>
                  <a:pt x="312" y="141"/>
                </a:lnTo>
                <a:lnTo>
                  <a:pt x="306" y="151"/>
                </a:lnTo>
                <a:lnTo>
                  <a:pt x="303" y="160"/>
                </a:lnTo>
                <a:lnTo>
                  <a:pt x="302" y="172"/>
                </a:lnTo>
                <a:lnTo>
                  <a:pt x="302" y="172"/>
                </a:lnTo>
                <a:close/>
                <a:moveTo>
                  <a:pt x="572" y="615"/>
                </a:moveTo>
                <a:lnTo>
                  <a:pt x="127" y="615"/>
                </a:lnTo>
                <a:lnTo>
                  <a:pt x="127" y="747"/>
                </a:lnTo>
                <a:lnTo>
                  <a:pt x="572" y="747"/>
                </a:lnTo>
                <a:lnTo>
                  <a:pt x="572" y="615"/>
                </a:lnTo>
                <a:close/>
                <a:moveTo>
                  <a:pt x="572" y="447"/>
                </a:moveTo>
                <a:lnTo>
                  <a:pt x="127" y="447"/>
                </a:lnTo>
                <a:lnTo>
                  <a:pt x="127" y="579"/>
                </a:lnTo>
                <a:lnTo>
                  <a:pt x="572" y="579"/>
                </a:lnTo>
                <a:lnTo>
                  <a:pt x="572" y="447"/>
                </a:lnTo>
                <a:close/>
                <a:moveTo>
                  <a:pt x="572" y="276"/>
                </a:moveTo>
                <a:lnTo>
                  <a:pt x="127" y="276"/>
                </a:lnTo>
                <a:lnTo>
                  <a:pt x="127" y="408"/>
                </a:lnTo>
                <a:lnTo>
                  <a:pt x="572" y="408"/>
                </a:lnTo>
                <a:lnTo>
                  <a:pt x="572" y="276"/>
                </a:lnTo>
                <a:close/>
                <a:moveTo>
                  <a:pt x="537" y="374"/>
                </a:moveTo>
                <a:lnTo>
                  <a:pt x="161" y="374"/>
                </a:lnTo>
                <a:lnTo>
                  <a:pt x="161" y="309"/>
                </a:lnTo>
                <a:lnTo>
                  <a:pt x="537" y="309"/>
                </a:lnTo>
                <a:lnTo>
                  <a:pt x="537" y="374"/>
                </a:lnTo>
                <a:close/>
                <a:moveTo>
                  <a:pt x="512" y="331"/>
                </a:moveTo>
                <a:lnTo>
                  <a:pt x="461" y="331"/>
                </a:lnTo>
                <a:lnTo>
                  <a:pt x="461" y="349"/>
                </a:lnTo>
                <a:lnTo>
                  <a:pt x="512" y="349"/>
                </a:lnTo>
                <a:lnTo>
                  <a:pt x="512" y="331"/>
                </a:lnTo>
                <a:close/>
                <a:moveTo>
                  <a:pt x="680" y="0"/>
                </a:moveTo>
                <a:lnTo>
                  <a:pt x="17" y="0"/>
                </a:lnTo>
                <a:lnTo>
                  <a:pt x="17" y="0"/>
                </a:lnTo>
                <a:lnTo>
                  <a:pt x="11" y="1"/>
                </a:lnTo>
                <a:lnTo>
                  <a:pt x="5" y="4"/>
                </a:lnTo>
                <a:lnTo>
                  <a:pt x="1" y="9"/>
                </a:lnTo>
                <a:lnTo>
                  <a:pt x="0" y="16"/>
                </a:lnTo>
                <a:lnTo>
                  <a:pt x="0" y="873"/>
                </a:lnTo>
                <a:lnTo>
                  <a:pt x="0" y="873"/>
                </a:lnTo>
                <a:lnTo>
                  <a:pt x="1" y="880"/>
                </a:lnTo>
                <a:lnTo>
                  <a:pt x="5" y="885"/>
                </a:lnTo>
                <a:lnTo>
                  <a:pt x="11" y="889"/>
                </a:lnTo>
                <a:lnTo>
                  <a:pt x="17" y="890"/>
                </a:lnTo>
                <a:lnTo>
                  <a:pt x="680" y="890"/>
                </a:lnTo>
                <a:lnTo>
                  <a:pt x="680" y="890"/>
                </a:lnTo>
                <a:lnTo>
                  <a:pt x="686" y="889"/>
                </a:lnTo>
                <a:lnTo>
                  <a:pt x="692" y="885"/>
                </a:lnTo>
                <a:lnTo>
                  <a:pt x="696" y="880"/>
                </a:lnTo>
                <a:lnTo>
                  <a:pt x="697" y="873"/>
                </a:lnTo>
                <a:lnTo>
                  <a:pt x="697" y="16"/>
                </a:lnTo>
                <a:lnTo>
                  <a:pt x="697" y="16"/>
                </a:lnTo>
                <a:lnTo>
                  <a:pt x="696" y="9"/>
                </a:lnTo>
                <a:lnTo>
                  <a:pt x="692" y="4"/>
                </a:lnTo>
                <a:lnTo>
                  <a:pt x="686" y="1"/>
                </a:lnTo>
                <a:lnTo>
                  <a:pt x="680" y="0"/>
                </a:lnTo>
                <a:lnTo>
                  <a:pt x="680" y="0"/>
                </a:lnTo>
                <a:close/>
                <a:moveTo>
                  <a:pt x="663" y="856"/>
                </a:moveTo>
                <a:lnTo>
                  <a:pt x="33" y="856"/>
                </a:lnTo>
                <a:lnTo>
                  <a:pt x="33" y="33"/>
                </a:lnTo>
                <a:lnTo>
                  <a:pt x="663" y="33"/>
                </a:lnTo>
                <a:lnTo>
                  <a:pt x="663" y="856"/>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93" name="Freeform 447">
            <a:extLst>
              <a:ext uri="{FF2B5EF4-FFF2-40B4-BE49-F238E27FC236}">
                <a16:creationId xmlns:a16="http://schemas.microsoft.com/office/drawing/2014/main" id="{EBCD4A9A-8833-CBFA-1D6B-928F15C386A6}"/>
              </a:ext>
            </a:extLst>
          </p:cNvPr>
          <p:cNvSpPr>
            <a:spLocks noEditPoints="1"/>
          </p:cNvSpPr>
          <p:nvPr/>
        </p:nvSpPr>
        <p:spPr bwMode="auto">
          <a:xfrm>
            <a:off x="2799544" y="2302165"/>
            <a:ext cx="404304" cy="579500"/>
          </a:xfrm>
          <a:custGeom>
            <a:avLst/>
            <a:gdLst>
              <a:gd name="T0" fmla="*/ 537 w 697"/>
              <a:gd name="T1" fmla="*/ 649 h 890"/>
              <a:gd name="T2" fmla="*/ 461 w 697"/>
              <a:gd name="T3" fmla="*/ 691 h 890"/>
              <a:gd name="T4" fmla="*/ 336 w 697"/>
              <a:gd name="T5" fmla="*/ 172 h 890"/>
              <a:gd name="T6" fmla="*/ 342 w 697"/>
              <a:gd name="T7" fmla="*/ 157 h 890"/>
              <a:gd name="T8" fmla="*/ 356 w 697"/>
              <a:gd name="T9" fmla="*/ 151 h 890"/>
              <a:gd name="T10" fmla="*/ 368 w 697"/>
              <a:gd name="T11" fmla="*/ 154 h 890"/>
              <a:gd name="T12" fmla="*/ 377 w 697"/>
              <a:gd name="T13" fmla="*/ 168 h 890"/>
              <a:gd name="T14" fmla="*/ 375 w 697"/>
              <a:gd name="T15" fmla="*/ 180 h 890"/>
              <a:gd name="T16" fmla="*/ 365 w 697"/>
              <a:gd name="T17" fmla="*/ 190 h 890"/>
              <a:gd name="T18" fmla="*/ 353 w 697"/>
              <a:gd name="T19" fmla="*/ 192 h 890"/>
              <a:gd name="T20" fmla="*/ 339 w 697"/>
              <a:gd name="T21" fmla="*/ 183 h 890"/>
              <a:gd name="T22" fmla="*/ 336 w 697"/>
              <a:gd name="T23" fmla="*/ 172 h 890"/>
              <a:gd name="T24" fmla="*/ 473 w 697"/>
              <a:gd name="T25" fmla="*/ 164 h 890"/>
              <a:gd name="T26" fmla="*/ 483 w 697"/>
              <a:gd name="T27" fmla="*/ 153 h 890"/>
              <a:gd name="T28" fmla="*/ 495 w 697"/>
              <a:gd name="T29" fmla="*/ 152 h 890"/>
              <a:gd name="T30" fmla="*/ 509 w 697"/>
              <a:gd name="T31" fmla="*/ 160 h 890"/>
              <a:gd name="T32" fmla="*/ 512 w 697"/>
              <a:gd name="T33" fmla="*/ 172 h 890"/>
              <a:gd name="T34" fmla="*/ 506 w 697"/>
              <a:gd name="T35" fmla="*/ 187 h 890"/>
              <a:gd name="T36" fmla="*/ 492 w 697"/>
              <a:gd name="T37" fmla="*/ 193 h 890"/>
              <a:gd name="T38" fmla="*/ 480 w 697"/>
              <a:gd name="T39" fmla="*/ 189 h 890"/>
              <a:gd name="T40" fmla="*/ 471 w 697"/>
              <a:gd name="T41" fmla="*/ 176 h 890"/>
              <a:gd name="T42" fmla="*/ 161 w 697"/>
              <a:gd name="T43" fmla="*/ 544 h 890"/>
              <a:gd name="T44" fmla="*/ 512 w 697"/>
              <a:gd name="T45" fmla="*/ 504 h 890"/>
              <a:gd name="T46" fmla="*/ 512 w 697"/>
              <a:gd name="T47" fmla="*/ 504 h 890"/>
              <a:gd name="T48" fmla="*/ 617 w 697"/>
              <a:gd name="T49" fmla="*/ 62 h 890"/>
              <a:gd name="T50" fmla="*/ 438 w 697"/>
              <a:gd name="T51" fmla="*/ 183 h 890"/>
              <a:gd name="T52" fmla="*/ 461 w 697"/>
              <a:gd name="T53" fmla="*/ 217 h 890"/>
              <a:gd name="T54" fmla="*/ 492 w 697"/>
              <a:gd name="T55" fmla="*/ 226 h 890"/>
              <a:gd name="T56" fmla="*/ 530 w 697"/>
              <a:gd name="T57" fmla="*/ 211 h 890"/>
              <a:gd name="T58" fmla="*/ 546 w 697"/>
              <a:gd name="T59" fmla="*/ 172 h 890"/>
              <a:gd name="T60" fmla="*/ 536 w 697"/>
              <a:gd name="T61" fmla="*/ 141 h 890"/>
              <a:gd name="T62" fmla="*/ 503 w 697"/>
              <a:gd name="T63" fmla="*/ 118 h 890"/>
              <a:gd name="T64" fmla="*/ 470 w 697"/>
              <a:gd name="T65" fmla="*/ 121 h 890"/>
              <a:gd name="T66" fmla="*/ 441 w 697"/>
              <a:gd name="T67" fmla="*/ 151 h 890"/>
              <a:gd name="T68" fmla="*/ 302 w 697"/>
              <a:gd name="T69" fmla="*/ 172 h 890"/>
              <a:gd name="T70" fmla="*/ 312 w 697"/>
              <a:gd name="T71" fmla="*/ 202 h 890"/>
              <a:gd name="T72" fmla="*/ 345 w 697"/>
              <a:gd name="T73" fmla="*/ 225 h 890"/>
              <a:gd name="T74" fmla="*/ 378 w 697"/>
              <a:gd name="T75" fmla="*/ 223 h 890"/>
              <a:gd name="T76" fmla="*/ 407 w 697"/>
              <a:gd name="T77" fmla="*/ 193 h 890"/>
              <a:gd name="T78" fmla="*/ 410 w 697"/>
              <a:gd name="T79" fmla="*/ 160 h 890"/>
              <a:gd name="T80" fmla="*/ 387 w 697"/>
              <a:gd name="T81" fmla="*/ 127 h 890"/>
              <a:gd name="T82" fmla="*/ 356 w 697"/>
              <a:gd name="T83" fmla="*/ 117 h 890"/>
              <a:gd name="T84" fmla="*/ 318 w 697"/>
              <a:gd name="T85" fmla="*/ 133 h 890"/>
              <a:gd name="T86" fmla="*/ 302 w 697"/>
              <a:gd name="T87" fmla="*/ 172 h 890"/>
              <a:gd name="T88" fmla="*/ 127 w 697"/>
              <a:gd name="T89" fmla="*/ 747 h 890"/>
              <a:gd name="T90" fmla="*/ 127 w 697"/>
              <a:gd name="T91" fmla="*/ 447 h 890"/>
              <a:gd name="T92" fmla="*/ 572 w 697"/>
              <a:gd name="T93" fmla="*/ 276 h 890"/>
              <a:gd name="T94" fmla="*/ 572 w 697"/>
              <a:gd name="T95" fmla="*/ 276 h 890"/>
              <a:gd name="T96" fmla="*/ 537 w 697"/>
              <a:gd name="T97" fmla="*/ 309 h 890"/>
              <a:gd name="T98" fmla="*/ 461 w 697"/>
              <a:gd name="T99" fmla="*/ 349 h 890"/>
              <a:gd name="T100" fmla="*/ 17 w 697"/>
              <a:gd name="T101" fmla="*/ 0 h 890"/>
              <a:gd name="T102" fmla="*/ 1 w 697"/>
              <a:gd name="T103" fmla="*/ 9 h 890"/>
              <a:gd name="T104" fmla="*/ 1 w 697"/>
              <a:gd name="T105" fmla="*/ 880 h 890"/>
              <a:gd name="T106" fmla="*/ 680 w 697"/>
              <a:gd name="T107" fmla="*/ 890 h 890"/>
              <a:gd name="T108" fmla="*/ 696 w 697"/>
              <a:gd name="T109" fmla="*/ 880 h 890"/>
              <a:gd name="T110" fmla="*/ 696 w 697"/>
              <a:gd name="T111" fmla="*/ 9 h 890"/>
              <a:gd name="T112" fmla="*/ 680 w 697"/>
              <a:gd name="T113" fmla="*/ 0 h 890"/>
              <a:gd name="T114" fmla="*/ 663 w 697"/>
              <a:gd name="T115" fmla="*/ 33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7" h="890">
                <a:moveTo>
                  <a:pt x="537" y="714"/>
                </a:moveTo>
                <a:lnTo>
                  <a:pt x="161" y="714"/>
                </a:lnTo>
                <a:lnTo>
                  <a:pt x="161" y="649"/>
                </a:lnTo>
                <a:lnTo>
                  <a:pt x="537" y="649"/>
                </a:lnTo>
                <a:lnTo>
                  <a:pt x="537" y="714"/>
                </a:lnTo>
                <a:close/>
                <a:moveTo>
                  <a:pt x="512" y="673"/>
                </a:moveTo>
                <a:lnTo>
                  <a:pt x="461" y="673"/>
                </a:lnTo>
                <a:lnTo>
                  <a:pt x="461" y="691"/>
                </a:lnTo>
                <a:lnTo>
                  <a:pt x="512" y="691"/>
                </a:lnTo>
                <a:lnTo>
                  <a:pt x="512" y="673"/>
                </a:lnTo>
                <a:close/>
                <a:moveTo>
                  <a:pt x="336" y="172"/>
                </a:moveTo>
                <a:lnTo>
                  <a:pt x="336" y="172"/>
                </a:lnTo>
                <a:lnTo>
                  <a:pt x="336" y="168"/>
                </a:lnTo>
                <a:lnTo>
                  <a:pt x="337" y="164"/>
                </a:lnTo>
                <a:lnTo>
                  <a:pt x="339" y="160"/>
                </a:lnTo>
                <a:lnTo>
                  <a:pt x="342" y="157"/>
                </a:lnTo>
                <a:lnTo>
                  <a:pt x="345" y="154"/>
                </a:lnTo>
                <a:lnTo>
                  <a:pt x="349" y="153"/>
                </a:lnTo>
                <a:lnTo>
                  <a:pt x="353" y="152"/>
                </a:lnTo>
                <a:lnTo>
                  <a:pt x="356" y="151"/>
                </a:lnTo>
                <a:lnTo>
                  <a:pt x="356" y="151"/>
                </a:lnTo>
                <a:lnTo>
                  <a:pt x="361" y="152"/>
                </a:lnTo>
                <a:lnTo>
                  <a:pt x="365" y="153"/>
                </a:lnTo>
                <a:lnTo>
                  <a:pt x="368" y="154"/>
                </a:lnTo>
                <a:lnTo>
                  <a:pt x="372" y="157"/>
                </a:lnTo>
                <a:lnTo>
                  <a:pt x="374" y="160"/>
                </a:lnTo>
                <a:lnTo>
                  <a:pt x="375" y="164"/>
                </a:lnTo>
                <a:lnTo>
                  <a:pt x="377" y="168"/>
                </a:lnTo>
                <a:lnTo>
                  <a:pt x="378" y="172"/>
                </a:lnTo>
                <a:lnTo>
                  <a:pt x="378" y="172"/>
                </a:lnTo>
                <a:lnTo>
                  <a:pt x="377" y="176"/>
                </a:lnTo>
                <a:lnTo>
                  <a:pt x="375" y="180"/>
                </a:lnTo>
                <a:lnTo>
                  <a:pt x="374" y="183"/>
                </a:lnTo>
                <a:lnTo>
                  <a:pt x="372" y="187"/>
                </a:lnTo>
                <a:lnTo>
                  <a:pt x="368" y="189"/>
                </a:lnTo>
                <a:lnTo>
                  <a:pt x="365" y="190"/>
                </a:lnTo>
                <a:lnTo>
                  <a:pt x="361" y="192"/>
                </a:lnTo>
                <a:lnTo>
                  <a:pt x="356" y="193"/>
                </a:lnTo>
                <a:lnTo>
                  <a:pt x="356" y="193"/>
                </a:lnTo>
                <a:lnTo>
                  <a:pt x="353" y="192"/>
                </a:lnTo>
                <a:lnTo>
                  <a:pt x="349" y="190"/>
                </a:lnTo>
                <a:lnTo>
                  <a:pt x="345" y="189"/>
                </a:lnTo>
                <a:lnTo>
                  <a:pt x="342" y="187"/>
                </a:lnTo>
                <a:lnTo>
                  <a:pt x="339" y="183"/>
                </a:lnTo>
                <a:lnTo>
                  <a:pt x="337" y="180"/>
                </a:lnTo>
                <a:lnTo>
                  <a:pt x="336" y="176"/>
                </a:lnTo>
                <a:lnTo>
                  <a:pt x="336" y="172"/>
                </a:lnTo>
                <a:lnTo>
                  <a:pt x="336" y="172"/>
                </a:lnTo>
                <a:close/>
                <a:moveTo>
                  <a:pt x="470" y="172"/>
                </a:moveTo>
                <a:lnTo>
                  <a:pt x="470" y="172"/>
                </a:lnTo>
                <a:lnTo>
                  <a:pt x="471" y="168"/>
                </a:lnTo>
                <a:lnTo>
                  <a:pt x="473" y="164"/>
                </a:lnTo>
                <a:lnTo>
                  <a:pt x="474" y="160"/>
                </a:lnTo>
                <a:lnTo>
                  <a:pt x="476" y="157"/>
                </a:lnTo>
                <a:lnTo>
                  <a:pt x="480" y="154"/>
                </a:lnTo>
                <a:lnTo>
                  <a:pt x="483" y="153"/>
                </a:lnTo>
                <a:lnTo>
                  <a:pt x="487" y="152"/>
                </a:lnTo>
                <a:lnTo>
                  <a:pt x="492" y="151"/>
                </a:lnTo>
                <a:lnTo>
                  <a:pt x="492" y="151"/>
                </a:lnTo>
                <a:lnTo>
                  <a:pt x="495" y="152"/>
                </a:lnTo>
                <a:lnTo>
                  <a:pt x="499" y="153"/>
                </a:lnTo>
                <a:lnTo>
                  <a:pt x="503" y="154"/>
                </a:lnTo>
                <a:lnTo>
                  <a:pt x="506" y="157"/>
                </a:lnTo>
                <a:lnTo>
                  <a:pt x="509" y="160"/>
                </a:lnTo>
                <a:lnTo>
                  <a:pt x="511" y="164"/>
                </a:lnTo>
                <a:lnTo>
                  <a:pt x="512" y="168"/>
                </a:lnTo>
                <a:lnTo>
                  <a:pt x="512" y="172"/>
                </a:lnTo>
                <a:lnTo>
                  <a:pt x="512" y="172"/>
                </a:lnTo>
                <a:lnTo>
                  <a:pt x="512" y="176"/>
                </a:lnTo>
                <a:lnTo>
                  <a:pt x="511" y="180"/>
                </a:lnTo>
                <a:lnTo>
                  <a:pt x="509" y="183"/>
                </a:lnTo>
                <a:lnTo>
                  <a:pt x="506" y="187"/>
                </a:lnTo>
                <a:lnTo>
                  <a:pt x="503" y="189"/>
                </a:lnTo>
                <a:lnTo>
                  <a:pt x="499" y="190"/>
                </a:lnTo>
                <a:lnTo>
                  <a:pt x="495" y="192"/>
                </a:lnTo>
                <a:lnTo>
                  <a:pt x="492" y="193"/>
                </a:lnTo>
                <a:lnTo>
                  <a:pt x="492" y="193"/>
                </a:lnTo>
                <a:lnTo>
                  <a:pt x="487" y="192"/>
                </a:lnTo>
                <a:lnTo>
                  <a:pt x="483" y="190"/>
                </a:lnTo>
                <a:lnTo>
                  <a:pt x="480" y="189"/>
                </a:lnTo>
                <a:lnTo>
                  <a:pt x="476" y="187"/>
                </a:lnTo>
                <a:lnTo>
                  <a:pt x="474" y="183"/>
                </a:lnTo>
                <a:lnTo>
                  <a:pt x="473" y="180"/>
                </a:lnTo>
                <a:lnTo>
                  <a:pt x="471" y="176"/>
                </a:lnTo>
                <a:lnTo>
                  <a:pt x="470" y="172"/>
                </a:lnTo>
                <a:lnTo>
                  <a:pt x="470" y="172"/>
                </a:lnTo>
                <a:close/>
                <a:moveTo>
                  <a:pt x="537" y="544"/>
                </a:moveTo>
                <a:lnTo>
                  <a:pt x="161" y="544"/>
                </a:lnTo>
                <a:lnTo>
                  <a:pt x="161" y="481"/>
                </a:lnTo>
                <a:lnTo>
                  <a:pt x="537" y="481"/>
                </a:lnTo>
                <a:lnTo>
                  <a:pt x="537" y="544"/>
                </a:lnTo>
                <a:close/>
                <a:moveTo>
                  <a:pt x="512" y="504"/>
                </a:moveTo>
                <a:lnTo>
                  <a:pt x="461" y="504"/>
                </a:lnTo>
                <a:lnTo>
                  <a:pt x="461" y="522"/>
                </a:lnTo>
                <a:lnTo>
                  <a:pt x="512" y="522"/>
                </a:lnTo>
                <a:lnTo>
                  <a:pt x="512" y="504"/>
                </a:lnTo>
                <a:close/>
                <a:moveTo>
                  <a:pt x="617" y="819"/>
                </a:moveTo>
                <a:lnTo>
                  <a:pt x="77" y="819"/>
                </a:lnTo>
                <a:lnTo>
                  <a:pt x="77" y="62"/>
                </a:lnTo>
                <a:lnTo>
                  <a:pt x="617" y="62"/>
                </a:lnTo>
                <a:lnTo>
                  <a:pt x="617" y="819"/>
                </a:lnTo>
                <a:close/>
                <a:moveTo>
                  <a:pt x="437" y="172"/>
                </a:moveTo>
                <a:lnTo>
                  <a:pt x="437" y="172"/>
                </a:lnTo>
                <a:lnTo>
                  <a:pt x="438" y="183"/>
                </a:lnTo>
                <a:lnTo>
                  <a:pt x="441" y="193"/>
                </a:lnTo>
                <a:lnTo>
                  <a:pt x="446" y="202"/>
                </a:lnTo>
                <a:lnTo>
                  <a:pt x="453" y="211"/>
                </a:lnTo>
                <a:lnTo>
                  <a:pt x="461" y="217"/>
                </a:lnTo>
                <a:lnTo>
                  <a:pt x="470" y="223"/>
                </a:lnTo>
                <a:lnTo>
                  <a:pt x="481" y="225"/>
                </a:lnTo>
                <a:lnTo>
                  <a:pt x="492" y="226"/>
                </a:lnTo>
                <a:lnTo>
                  <a:pt x="492" y="226"/>
                </a:lnTo>
                <a:lnTo>
                  <a:pt x="503" y="225"/>
                </a:lnTo>
                <a:lnTo>
                  <a:pt x="512" y="223"/>
                </a:lnTo>
                <a:lnTo>
                  <a:pt x="522" y="217"/>
                </a:lnTo>
                <a:lnTo>
                  <a:pt x="530" y="211"/>
                </a:lnTo>
                <a:lnTo>
                  <a:pt x="536" y="202"/>
                </a:lnTo>
                <a:lnTo>
                  <a:pt x="542" y="193"/>
                </a:lnTo>
                <a:lnTo>
                  <a:pt x="545" y="183"/>
                </a:lnTo>
                <a:lnTo>
                  <a:pt x="546" y="172"/>
                </a:lnTo>
                <a:lnTo>
                  <a:pt x="546" y="172"/>
                </a:lnTo>
                <a:lnTo>
                  <a:pt x="545" y="160"/>
                </a:lnTo>
                <a:lnTo>
                  <a:pt x="542" y="151"/>
                </a:lnTo>
                <a:lnTo>
                  <a:pt x="536" y="141"/>
                </a:lnTo>
                <a:lnTo>
                  <a:pt x="530" y="133"/>
                </a:lnTo>
                <a:lnTo>
                  <a:pt x="522" y="127"/>
                </a:lnTo>
                <a:lnTo>
                  <a:pt x="512" y="121"/>
                </a:lnTo>
                <a:lnTo>
                  <a:pt x="503" y="118"/>
                </a:lnTo>
                <a:lnTo>
                  <a:pt x="492" y="117"/>
                </a:lnTo>
                <a:lnTo>
                  <a:pt x="492" y="117"/>
                </a:lnTo>
                <a:lnTo>
                  <a:pt x="481" y="118"/>
                </a:lnTo>
                <a:lnTo>
                  <a:pt x="470" y="121"/>
                </a:lnTo>
                <a:lnTo>
                  <a:pt x="461" y="127"/>
                </a:lnTo>
                <a:lnTo>
                  <a:pt x="453" y="133"/>
                </a:lnTo>
                <a:lnTo>
                  <a:pt x="446" y="141"/>
                </a:lnTo>
                <a:lnTo>
                  <a:pt x="441" y="151"/>
                </a:lnTo>
                <a:lnTo>
                  <a:pt x="438" y="160"/>
                </a:lnTo>
                <a:lnTo>
                  <a:pt x="437" y="172"/>
                </a:lnTo>
                <a:lnTo>
                  <a:pt x="437" y="172"/>
                </a:lnTo>
                <a:close/>
                <a:moveTo>
                  <a:pt x="302" y="172"/>
                </a:moveTo>
                <a:lnTo>
                  <a:pt x="302" y="172"/>
                </a:lnTo>
                <a:lnTo>
                  <a:pt x="303" y="183"/>
                </a:lnTo>
                <a:lnTo>
                  <a:pt x="306" y="193"/>
                </a:lnTo>
                <a:lnTo>
                  <a:pt x="312" y="202"/>
                </a:lnTo>
                <a:lnTo>
                  <a:pt x="318" y="211"/>
                </a:lnTo>
                <a:lnTo>
                  <a:pt x="326" y="217"/>
                </a:lnTo>
                <a:lnTo>
                  <a:pt x="336" y="223"/>
                </a:lnTo>
                <a:lnTo>
                  <a:pt x="345" y="225"/>
                </a:lnTo>
                <a:lnTo>
                  <a:pt x="356" y="226"/>
                </a:lnTo>
                <a:lnTo>
                  <a:pt x="356" y="226"/>
                </a:lnTo>
                <a:lnTo>
                  <a:pt x="368" y="225"/>
                </a:lnTo>
                <a:lnTo>
                  <a:pt x="378" y="223"/>
                </a:lnTo>
                <a:lnTo>
                  <a:pt x="387" y="217"/>
                </a:lnTo>
                <a:lnTo>
                  <a:pt x="396" y="211"/>
                </a:lnTo>
                <a:lnTo>
                  <a:pt x="402" y="202"/>
                </a:lnTo>
                <a:lnTo>
                  <a:pt x="407" y="193"/>
                </a:lnTo>
                <a:lnTo>
                  <a:pt x="410" y="183"/>
                </a:lnTo>
                <a:lnTo>
                  <a:pt x="411" y="172"/>
                </a:lnTo>
                <a:lnTo>
                  <a:pt x="411" y="172"/>
                </a:lnTo>
                <a:lnTo>
                  <a:pt x="410" y="160"/>
                </a:lnTo>
                <a:lnTo>
                  <a:pt x="407" y="151"/>
                </a:lnTo>
                <a:lnTo>
                  <a:pt x="402" y="141"/>
                </a:lnTo>
                <a:lnTo>
                  <a:pt x="396" y="133"/>
                </a:lnTo>
                <a:lnTo>
                  <a:pt x="387" y="127"/>
                </a:lnTo>
                <a:lnTo>
                  <a:pt x="378" y="121"/>
                </a:lnTo>
                <a:lnTo>
                  <a:pt x="368" y="118"/>
                </a:lnTo>
                <a:lnTo>
                  <a:pt x="356" y="117"/>
                </a:lnTo>
                <a:lnTo>
                  <a:pt x="356" y="117"/>
                </a:lnTo>
                <a:lnTo>
                  <a:pt x="345" y="118"/>
                </a:lnTo>
                <a:lnTo>
                  <a:pt x="336" y="121"/>
                </a:lnTo>
                <a:lnTo>
                  <a:pt x="326" y="127"/>
                </a:lnTo>
                <a:lnTo>
                  <a:pt x="318" y="133"/>
                </a:lnTo>
                <a:lnTo>
                  <a:pt x="312" y="141"/>
                </a:lnTo>
                <a:lnTo>
                  <a:pt x="306" y="151"/>
                </a:lnTo>
                <a:lnTo>
                  <a:pt x="303" y="160"/>
                </a:lnTo>
                <a:lnTo>
                  <a:pt x="302" y="172"/>
                </a:lnTo>
                <a:lnTo>
                  <a:pt x="302" y="172"/>
                </a:lnTo>
                <a:close/>
                <a:moveTo>
                  <a:pt x="572" y="615"/>
                </a:moveTo>
                <a:lnTo>
                  <a:pt x="127" y="615"/>
                </a:lnTo>
                <a:lnTo>
                  <a:pt x="127" y="747"/>
                </a:lnTo>
                <a:lnTo>
                  <a:pt x="572" y="747"/>
                </a:lnTo>
                <a:lnTo>
                  <a:pt x="572" y="615"/>
                </a:lnTo>
                <a:close/>
                <a:moveTo>
                  <a:pt x="572" y="447"/>
                </a:moveTo>
                <a:lnTo>
                  <a:pt x="127" y="447"/>
                </a:lnTo>
                <a:lnTo>
                  <a:pt x="127" y="579"/>
                </a:lnTo>
                <a:lnTo>
                  <a:pt x="572" y="579"/>
                </a:lnTo>
                <a:lnTo>
                  <a:pt x="572" y="447"/>
                </a:lnTo>
                <a:close/>
                <a:moveTo>
                  <a:pt x="572" y="276"/>
                </a:moveTo>
                <a:lnTo>
                  <a:pt x="127" y="276"/>
                </a:lnTo>
                <a:lnTo>
                  <a:pt x="127" y="408"/>
                </a:lnTo>
                <a:lnTo>
                  <a:pt x="572" y="408"/>
                </a:lnTo>
                <a:lnTo>
                  <a:pt x="572" y="276"/>
                </a:lnTo>
                <a:close/>
                <a:moveTo>
                  <a:pt x="537" y="374"/>
                </a:moveTo>
                <a:lnTo>
                  <a:pt x="161" y="374"/>
                </a:lnTo>
                <a:lnTo>
                  <a:pt x="161" y="309"/>
                </a:lnTo>
                <a:lnTo>
                  <a:pt x="537" y="309"/>
                </a:lnTo>
                <a:lnTo>
                  <a:pt x="537" y="374"/>
                </a:lnTo>
                <a:close/>
                <a:moveTo>
                  <a:pt x="512" y="331"/>
                </a:moveTo>
                <a:lnTo>
                  <a:pt x="461" y="331"/>
                </a:lnTo>
                <a:lnTo>
                  <a:pt x="461" y="349"/>
                </a:lnTo>
                <a:lnTo>
                  <a:pt x="512" y="349"/>
                </a:lnTo>
                <a:lnTo>
                  <a:pt x="512" y="331"/>
                </a:lnTo>
                <a:close/>
                <a:moveTo>
                  <a:pt x="680" y="0"/>
                </a:moveTo>
                <a:lnTo>
                  <a:pt x="17" y="0"/>
                </a:lnTo>
                <a:lnTo>
                  <a:pt x="17" y="0"/>
                </a:lnTo>
                <a:lnTo>
                  <a:pt x="11" y="1"/>
                </a:lnTo>
                <a:lnTo>
                  <a:pt x="5" y="4"/>
                </a:lnTo>
                <a:lnTo>
                  <a:pt x="1" y="9"/>
                </a:lnTo>
                <a:lnTo>
                  <a:pt x="0" y="16"/>
                </a:lnTo>
                <a:lnTo>
                  <a:pt x="0" y="873"/>
                </a:lnTo>
                <a:lnTo>
                  <a:pt x="0" y="873"/>
                </a:lnTo>
                <a:lnTo>
                  <a:pt x="1" y="880"/>
                </a:lnTo>
                <a:lnTo>
                  <a:pt x="5" y="885"/>
                </a:lnTo>
                <a:lnTo>
                  <a:pt x="11" y="889"/>
                </a:lnTo>
                <a:lnTo>
                  <a:pt x="17" y="890"/>
                </a:lnTo>
                <a:lnTo>
                  <a:pt x="680" y="890"/>
                </a:lnTo>
                <a:lnTo>
                  <a:pt x="680" y="890"/>
                </a:lnTo>
                <a:lnTo>
                  <a:pt x="686" y="889"/>
                </a:lnTo>
                <a:lnTo>
                  <a:pt x="692" y="885"/>
                </a:lnTo>
                <a:lnTo>
                  <a:pt x="696" y="880"/>
                </a:lnTo>
                <a:lnTo>
                  <a:pt x="697" y="873"/>
                </a:lnTo>
                <a:lnTo>
                  <a:pt x="697" y="16"/>
                </a:lnTo>
                <a:lnTo>
                  <a:pt x="697" y="16"/>
                </a:lnTo>
                <a:lnTo>
                  <a:pt x="696" y="9"/>
                </a:lnTo>
                <a:lnTo>
                  <a:pt x="692" y="4"/>
                </a:lnTo>
                <a:lnTo>
                  <a:pt x="686" y="1"/>
                </a:lnTo>
                <a:lnTo>
                  <a:pt x="680" y="0"/>
                </a:lnTo>
                <a:lnTo>
                  <a:pt x="680" y="0"/>
                </a:lnTo>
                <a:close/>
                <a:moveTo>
                  <a:pt x="663" y="856"/>
                </a:moveTo>
                <a:lnTo>
                  <a:pt x="33" y="856"/>
                </a:lnTo>
                <a:lnTo>
                  <a:pt x="33" y="33"/>
                </a:lnTo>
                <a:lnTo>
                  <a:pt x="663" y="33"/>
                </a:lnTo>
                <a:lnTo>
                  <a:pt x="663" y="856"/>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94" name="Freeform 447">
            <a:extLst>
              <a:ext uri="{FF2B5EF4-FFF2-40B4-BE49-F238E27FC236}">
                <a16:creationId xmlns:a16="http://schemas.microsoft.com/office/drawing/2014/main" id="{983E4553-0BCC-1FA1-2F98-93AA1DD8F56A}"/>
              </a:ext>
            </a:extLst>
          </p:cNvPr>
          <p:cNvSpPr>
            <a:spLocks noEditPoints="1"/>
          </p:cNvSpPr>
          <p:nvPr/>
        </p:nvSpPr>
        <p:spPr bwMode="auto">
          <a:xfrm>
            <a:off x="755576" y="2305601"/>
            <a:ext cx="404304" cy="579500"/>
          </a:xfrm>
          <a:custGeom>
            <a:avLst/>
            <a:gdLst>
              <a:gd name="T0" fmla="*/ 537 w 697"/>
              <a:gd name="T1" fmla="*/ 649 h 890"/>
              <a:gd name="T2" fmla="*/ 461 w 697"/>
              <a:gd name="T3" fmla="*/ 691 h 890"/>
              <a:gd name="T4" fmla="*/ 336 w 697"/>
              <a:gd name="T5" fmla="*/ 172 h 890"/>
              <a:gd name="T6" fmla="*/ 342 w 697"/>
              <a:gd name="T7" fmla="*/ 157 h 890"/>
              <a:gd name="T8" fmla="*/ 356 w 697"/>
              <a:gd name="T9" fmla="*/ 151 h 890"/>
              <a:gd name="T10" fmla="*/ 368 w 697"/>
              <a:gd name="T11" fmla="*/ 154 h 890"/>
              <a:gd name="T12" fmla="*/ 377 w 697"/>
              <a:gd name="T13" fmla="*/ 168 h 890"/>
              <a:gd name="T14" fmla="*/ 375 w 697"/>
              <a:gd name="T15" fmla="*/ 180 h 890"/>
              <a:gd name="T16" fmla="*/ 365 w 697"/>
              <a:gd name="T17" fmla="*/ 190 h 890"/>
              <a:gd name="T18" fmla="*/ 353 w 697"/>
              <a:gd name="T19" fmla="*/ 192 h 890"/>
              <a:gd name="T20" fmla="*/ 339 w 697"/>
              <a:gd name="T21" fmla="*/ 183 h 890"/>
              <a:gd name="T22" fmla="*/ 336 w 697"/>
              <a:gd name="T23" fmla="*/ 172 h 890"/>
              <a:gd name="T24" fmla="*/ 473 w 697"/>
              <a:gd name="T25" fmla="*/ 164 h 890"/>
              <a:gd name="T26" fmla="*/ 483 w 697"/>
              <a:gd name="T27" fmla="*/ 153 h 890"/>
              <a:gd name="T28" fmla="*/ 495 w 697"/>
              <a:gd name="T29" fmla="*/ 152 h 890"/>
              <a:gd name="T30" fmla="*/ 509 w 697"/>
              <a:gd name="T31" fmla="*/ 160 h 890"/>
              <a:gd name="T32" fmla="*/ 512 w 697"/>
              <a:gd name="T33" fmla="*/ 172 h 890"/>
              <a:gd name="T34" fmla="*/ 506 w 697"/>
              <a:gd name="T35" fmla="*/ 187 h 890"/>
              <a:gd name="T36" fmla="*/ 492 w 697"/>
              <a:gd name="T37" fmla="*/ 193 h 890"/>
              <a:gd name="T38" fmla="*/ 480 w 697"/>
              <a:gd name="T39" fmla="*/ 189 h 890"/>
              <a:gd name="T40" fmla="*/ 471 w 697"/>
              <a:gd name="T41" fmla="*/ 176 h 890"/>
              <a:gd name="T42" fmla="*/ 161 w 697"/>
              <a:gd name="T43" fmla="*/ 544 h 890"/>
              <a:gd name="T44" fmla="*/ 512 w 697"/>
              <a:gd name="T45" fmla="*/ 504 h 890"/>
              <a:gd name="T46" fmla="*/ 512 w 697"/>
              <a:gd name="T47" fmla="*/ 504 h 890"/>
              <a:gd name="T48" fmla="*/ 617 w 697"/>
              <a:gd name="T49" fmla="*/ 62 h 890"/>
              <a:gd name="T50" fmla="*/ 438 w 697"/>
              <a:gd name="T51" fmla="*/ 183 h 890"/>
              <a:gd name="T52" fmla="*/ 461 w 697"/>
              <a:gd name="T53" fmla="*/ 217 h 890"/>
              <a:gd name="T54" fmla="*/ 492 w 697"/>
              <a:gd name="T55" fmla="*/ 226 h 890"/>
              <a:gd name="T56" fmla="*/ 530 w 697"/>
              <a:gd name="T57" fmla="*/ 211 h 890"/>
              <a:gd name="T58" fmla="*/ 546 w 697"/>
              <a:gd name="T59" fmla="*/ 172 h 890"/>
              <a:gd name="T60" fmla="*/ 536 w 697"/>
              <a:gd name="T61" fmla="*/ 141 h 890"/>
              <a:gd name="T62" fmla="*/ 503 w 697"/>
              <a:gd name="T63" fmla="*/ 118 h 890"/>
              <a:gd name="T64" fmla="*/ 470 w 697"/>
              <a:gd name="T65" fmla="*/ 121 h 890"/>
              <a:gd name="T66" fmla="*/ 441 w 697"/>
              <a:gd name="T67" fmla="*/ 151 h 890"/>
              <a:gd name="T68" fmla="*/ 302 w 697"/>
              <a:gd name="T69" fmla="*/ 172 h 890"/>
              <a:gd name="T70" fmla="*/ 312 w 697"/>
              <a:gd name="T71" fmla="*/ 202 h 890"/>
              <a:gd name="T72" fmla="*/ 345 w 697"/>
              <a:gd name="T73" fmla="*/ 225 h 890"/>
              <a:gd name="T74" fmla="*/ 378 w 697"/>
              <a:gd name="T75" fmla="*/ 223 h 890"/>
              <a:gd name="T76" fmla="*/ 407 w 697"/>
              <a:gd name="T77" fmla="*/ 193 h 890"/>
              <a:gd name="T78" fmla="*/ 410 w 697"/>
              <a:gd name="T79" fmla="*/ 160 h 890"/>
              <a:gd name="T80" fmla="*/ 387 w 697"/>
              <a:gd name="T81" fmla="*/ 127 h 890"/>
              <a:gd name="T82" fmla="*/ 356 w 697"/>
              <a:gd name="T83" fmla="*/ 117 h 890"/>
              <a:gd name="T84" fmla="*/ 318 w 697"/>
              <a:gd name="T85" fmla="*/ 133 h 890"/>
              <a:gd name="T86" fmla="*/ 302 w 697"/>
              <a:gd name="T87" fmla="*/ 172 h 890"/>
              <a:gd name="T88" fmla="*/ 127 w 697"/>
              <a:gd name="T89" fmla="*/ 747 h 890"/>
              <a:gd name="T90" fmla="*/ 127 w 697"/>
              <a:gd name="T91" fmla="*/ 447 h 890"/>
              <a:gd name="T92" fmla="*/ 572 w 697"/>
              <a:gd name="T93" fmla="*/ 276 h 890"/>
              <a:gd name="T94" fmla="*/ 572 w 697"/>
              <a:gd name="T95" fmla="*/ 276 h 890"/>
              <a:gd name="T96" fmla="*/ 537 w 697"/>
              <a:gd name="T97" fmla="*/ 309 h 890"/>
              <a:gd name="T98" fmla="*/ 461 w 697"/>
              <a:gd name="T99" fmla="*/ 349 h 890"/>
              <a:gd name="T100" fmla="*/ 17 w 697"/>
              <a:gd name="T101" fmla="*/ 0 h 890"/>
              <a:gd name="T102" fmla="*/ 1 w 697"/>
              <a:gd name="T103" fmla="*/ 9 h 890"/>
              <a:gd name="T104" fmla="*/ 1 w 697"/>
              <a:gd name="T105" fmla="*/ 880 h 890"/>
              <a:gd name="T106" fmla="*/ 680 w 697"/>
              <a:gd name="T107" fmla="*/ 890 h 890"/>
              <a:gd name="T108" fmla="*/ 696 w 697"/>
              <a:gd name="T109" fmla="*/ 880 h 890"/>
              <a:gd name="T110" fmla="*/ 696 w 697"/>
              <a:gd name="T111" fmla="*/ 9 h 890"/>
              <a:gd name="T112" fmla="*/ 680 w 697"/>
              <a:gd name="T113" fmla="*/ 0 h 890"/>
              <a:gd name="T114" fmla="*/ 663 w 697"/>
              <a:gd name="T115" fmla="*/ 33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7" h="890">
                <a:moveTo>
                  <a:pt x="537" y="714"/>
                </a:moveTo>
                <a:lnTo>
                  <a:pt x="161" y="714"/>
                </a:lnTo>
                <a:lnTo>
                  <a:pt x="161" y="649"/>
                </a:lnTo>
                <a:lnTo>
                  <a:pt x="537" y="649"/>
                </a:lnTo>
                <a:lnTo>
                  <a:pt x="537" y="714"/>
                </a:lnTo>
                <a:close/>
                <a:moveTo>
                  <a:pt x="512" y="673"/>
                </a:moveTo>
                <a:lnTo>
                  <a:pt x="461" y="673"/>
                </a:lnTo>
                <a:lnTo>
                  <a:pt x="461" y="691"/>
                </a:lnTo>
                <a:lnTo>
                  <a:pt x="512" y="691"/>
                </a:lnTo>
                <a:lnTo>
                  <a:pt x="512" y="673"/>
                </a:lnTo>
                <a:close/>
                <a:moveTo>
                  <a:pt x="336" y="172"/>
                </a:moveTo>
                <a:lnTo>
                  <a:pt x="336" y="172"/>
                </a:lnTo>
                <a:lnTo>
                  <a:pt x="336" y="168"/>
                </a:lnTo>
                <a:lnTo>
                  <a:pt x="337" y="164"/>
                </a:lnTo>
                <a:lnTo>
                  <a:pt x="339" y="160"/>
                </a:lnTo>
                <a:lnTo>
                  <a:pt x="342" y="157"/>
                </a:lnTo>
                <a:lnTo>
                  <a:pt x="345" y="154"/>
                </a:lnTo>
                <a:lnTo>
                  <a:pt x="349" y="153"/>
                </a:lnTo>
                <a:lnTo>
                  <a:pt x="353" y="152"/>
                </a:lnTo>
                <a:lnTo>
                  <a:pt x="356" y="151"/>
                </a:lnTo>
                <a:lnTo>
                  <a:pt x="356" y="151"/>
                </a:lnTo>
                <a:lnTo>
                  <a:pt x="361" y="152"/>
                </a:lnTo>
                <a:lnTo>
                  <a:pt x="365" y="153"/>
                </a:lnTo>
                <a:lnTo>
                  <a:pt x="368" y="154"/>
                </a:lnTo>
                <a:lnTo>
                  <a:pt x="372" y="157"/>
                </a:lnTo>
                <a:lnTo>
                  <a:pt x="374" y="160"/>
                </a:lnTo>
                <a:lnTo>
                  <a:pt x="375" y="164"/>
                </a:lnTo>
                <a:lnTo>
                  <a:pt x="377" y="168"/>
                </a:lnTo>
                <a:lnTo>
                  <a:pt x="378" y="172"/>
                </a:lnTo>
                <a:lnTo>
                  <a:pt x="378" y="172"/>
                </a:lnTo>
                <a:lnTo>
                  <a:pt x="377" y="176"/>
                </a:lnTo>
                <a:lnTo>
                  <a:pt x="375" y="180"/>
                </a:lnTo>
                <a:lnTo>
                  <a:pt x="374" y="183"/>
                </a:lnTo>
                <a:lnTo>
                  <a:pt x="372" y="187"/>
                </a:lnTo>
                <a:lnTo>
                  <a:pt x="368" y="189"/>
                </a:lnTo>
                <a:lnTo>
                  <a:pt x="365" y="190"/>
                </a:lnTo>
                <a:lnTo>
                  <a:pt x="361" y="192"/>
                </a:lnTo>
                <a:lnTo>
                  <a:pt x="356" y="193"/>
                </a:lnTo>
                <a:lnTo>
                  <a:pt x="356" y="193"/>
                </a:lnTo>
                <a:lnTo>
                  <a:pt x="353" y="192"/>
                </a:lnTo>
                <a:lnTo>
                  <a:pt x="349" y="190"/>
                </a:lnTo>
                <a:lnTo>
                  <a:pt x="345" y="189"/>
                </a:lnTo>
                <a:lnTo>
                  <a:pt x="342" y="187"/>
                </a:lnTo>
                <a:lnTo>
                  <a:pt x="339" y="183"/>
                </a:lnTo>
                <a:lnTo>
                  <a:pt x="337" y="180"/>
                </a:lnTo>
                <a:lnTo>
                  <a:pt x="336" y="176"/>
                </a:lnTo>
                <a:lnTo>
                  <a:pt x="336" y="172"/>
                </a:lnTo>
                <a:lnTo>
                  <a:pt x="336" y="172"/>
                </a:lnTo>
                <a:close/>
                <a:moveTo>
                  <a:pt x="470" y="172"/>
                </a:moveTo>
                <a:lnTo>
                  <a:pt x="470" y="172"/>
                </a:lnTo>
                <a:lnTo>
                  <a:pt x="471" y="168"/>
                </a:lnTo>
                <a:lnTo>
                  <a:pt x="473" y="164"/>
                </a:lnTo>
                <a:lnTo>
                  <a:pt x="474" y="160"/>
                </a:lnTo>
                <a:lnTo>
                  <a:pt x="476" y="157"/>
                </a:lnTo>
                <a:lnTo>
                  <a:pt x="480" y="154"/>
                </a:lnTo>
                <a:lnTo>
                  <a:pt x="483" y="153"/>
                </a:lnTo>
                <a:lnTo>
                  <a:pt x="487" y="152"/>
                </a:lnTo>
                <a:lnTo>
                  <a:pt x="492" y="151"/>
                </a:lnTo>
                <a:lnTo>
                  <a:pt x="492" y="151"/>
                </a:lnTo>
                <a:lnTo>
                  <a:pt x="495" y="152"/>
                </a:lnTo>
                <a:lnTo>
                  <a:pt x="499" y="153"/>
                </a:lnTo>
                <a:lnTo>
                  <a:pt x="503" y="154"/>
                </a:lnTo>
                <a:lnTo>
                  <a:pt x="506" y="157"/>
                </a:lnTo>
                <a:lnTo>
                  <a:pt x="509" y="160"/>
                </a:lnTo>
                <a:lnTo>
                  <a:pt x="511" y="164"/>
                </a:lnTo>
                <a:lnTo>
                  <a:pt x="512" y="168"/>
                </a:lnTo>
                <a:lnTo>
                  <a:pt x="512" y="172"/>
                </a:lnTo>
                <a:lnTo>
                  <a:pt x="512" y="172"/>
                </a:lnTo>
                <a:lnTo>
                  <a:pt x="512" y="176"/>
                </a:lnTo>
                <a:lnTo>
                  <a:pt x="511" y="180"/>
                </a:lnTo>
                <a:lnTo>
                  <a:pt x="509" y="183"/>
                </a:lnTo>
                <a:lnTo>
                  <a:pt x="506" y="187"/>
                </a:lnTo>
                <a:lnTo>
                  <a:pt x="503" y="189"/>
                </a:lnTo>
                <a:lnTo>
                  <a:pt x="499" y="190"/>
                </a:lnTo>
                <a:lnTo>
                  <a:pt x="495" y="192"/>
                </a:lnTo>
                <a:lnTo>
                  <a:pt x="492" y="193"/>
                </a:lnTo>
                <a:lnTo>
                  <a:pt x="492" y="193"/>
                </a:lnTo>
                <a:lnTo>
                  <a:pt x="487" y="192"/>
                </a:lnTo>
                <a:lnTo>
                  <a:pt x="483" y="190"/>
                </a:lnTo>
                <a:lnTo>
                  <a:pt x="480" y="189"/>
                </a:lnTo>
                <a:lnTo>
                  <a:pt x="476" y="187"/>
                </a:lnTo>
                <a:lnTo>
                  <a:pt x="474" y="183"/>
                </a:lnTo>
                <a:lnTo>
                  <a:pt x="473" y="180"/>
                </a:lnTo>
                <a:lnTo>
                  <a:pt x="471" y="176"/>
                </a:lnTo>
                <a:lnTo>
                  <a:pt x="470" y="172"/>
                </a:lnTo>
                <a:lnTo>
                  <a:pt x="470" y="172"/>
                </a:lnTo>
                <a:close/>
                <a:moveTo>
                  <a:pt x="537" y="544"/>
                </a:moveTo>
                <a:lnTo>
                  <a:pt x="161" y="544"/>
                </a:lnTo>
                <a:lnTo>
                  <a:pt x="161" y="481"/>
                </a:lnTo>
                <a:lnTo>
                  <a:pt x="537" y="481"/>
                </a:lnTo>
                <a:lnTo>
                  <a:pt x="537" y="544"/>
                </a:lnTo>
                <a:close/>
                <a:moveTo>
                  <a:pt x="512" y="504"/>
                </a:moveTo>
                <a:lnTo>
                  <a:pt x="461" y="504"/>
                </a:lnTo>
                <a:lnTo>
                  <a:pt x="461" y="522"/>
                </a:lnTo>
                <a:lnTo>
                  <a:pt x="512" y="522"/>
                </a:lnTo>
                <a:lnTo>
                  <a:pt x="512" y="504"/>
                </a:lnTo>
                <a:close/>
                <a:moveTo>
                  <a:pt x="617" y="819"/>
                </a:moveTo>
                <a:lnTo>
                  <a:pt x="77" y="819"/>
                </a:lnTo>
                <a:lnTo>
                  <a:pt x="77" y="62"/>
                </a:lnTo>
                <a:lnTo>
                  <a:pt x="617" y="62"/>
                </a:lnTo>
                <a:lnTo>
                  <a:pt x="617" y="819"/>
                </a:lnTo>
                <a:close/>
                <a:moveTo>
                  <a:pt x="437" y="172"/>
                </a:moveTo>
                <a:lnTo>
                  <a:pt x="437" y="172"/>
                </a:lnTo>
                <a:lnTo>
                  <a:pt x="438" y="183"/>
                </a:lnTo>
                <a:lnTo>
                  <a:pt x="441" y="193"/>
                </a:lnTo>
                <a:lnTo>
                  <a:pt x="446" y="202"/>
                </a:lnTo>
                <a:lnTo>
                  <a:pt x="453" y="211"/>
                </a:lnTo>
                <a:lnTo>
                  <a:pt x="461" y="217"/>
                </a:lnTo>
                <a:lnTo>
                  <a:pt x="470" y="223"/>
                </a:lnTo>
                <a:lnTo>
                  <a:pt x="481" y="225"/>
                </a:lnTo>
                <a:lnTo>
                  <a:pt x="492" y="226"/>
                </a:lnTo>
                <a:lnTo>
                  <a:pt x="492" y="226"/>
                </a:lnTo>
                <a:lnTo>
                  <a:pt x="503" y="225"/>
                </a:lnTo>
                <a:lnTo>
                  <a:pt x="512" y="223"/>
                </a:lnTo>
                <a:lnTo>
                  <a:pt x="522" y="217"/>
                </a:lnTo>
                <a:lnTo>
                  <a:pt x="530" y="211"/>
                </a:lnTo>
                <a:lnTo>
                  <a:pt x="536" y="202"/>
                </a:lnTo>
                <a:lnTo>
                  <a:pt x="542" y="193"/>
                </a:lnTo>
                <a:lnTo>
                  <a:pt x="545" y="183"/>
                </a:lnTo>
                <a:lnTo>
                  <a:pt x="546" y="172"/>
                </a:lnTo>
                <a:lnTo>
                  <a:pt x="546" y="172"/>
                </a:lnTo>
                <a:lnTo>
                  <a:pt x="545" y="160"/>
                </a:lnTo>
                <a:lnTo>
                  <a:pt x="542" y="151"/>
                </a:lnTo>
                <a:lnTo>
                  <a:pt x="536" y="141"/>
                </a:lnTo>
                <a:lnTo>
                  <a:pt x="530" y="133"/>
                </a:lnTo>
                <a:lnTo>
                  <a:pt x="522" y="127"/>
                </a:lnTo>
                <a:lnTo>
                  <a:pt x="512" y="121"/>
                </a:lnTo>
                <a:lnTo>
                  <a:pt x="503" y="118"/>
                </a:lnTo>
                <a:lnTo>
                  <a:pt x="492" y="117"/>
                </a:lnTo>
                <a:lnTo>
                  <a:pt x="492" y="117"/>
                </a:lnTo>
                <a:lnTo>
                  <a:pt x="481" y="118"/>
                </a:lnTo>
                <a:lnTo>
                  <a:pt x="470" y="121"/>
                </a:lnTo>
                <a:lnTo>
                  <a:pt x="461" y="127"/>
                </a:lnTo>
                <a:lnTo>
                  <a:pt x="453" y="133"/>
                </a:lnTo>
                <a:lnTo>
                  <a:pt x="446" y="141"/>
                </a:lnTo>
                <a:lnTo>
                  <a:pt x="441" y="151"/>
                </a:lnTo>
                <a:lnTo>
                  <a:pt x="438" y="160"/>
                </a:lnTo>
                <a:lnTo>
                  <a:pt x="437" y="172"/>
                </a:lnTo>
                <a:lnTo>
                  <a:pt x="437" y="172"/>
                </a:lnTo>
                <a:close/>
                <a:moveTo>
                  <a:pt x="302" y="172"/>
                </a:moveTo>
                <a:lnTo>
                  <a:pt x="302" y="172"/>
                </a:lnTo>
                <a:lnTo>
                  <a:pt x="303" y="183"/>
                </a:lnTo>
                <a:lnTo>
                  <a:pt x="306" y="193"/>
                </a:lnTo>
                <a:lnTo>
                  <a:pt x="312" y="202"/>
                </a:lnTo>
                <a:lnTo>
                  <a:pt x="318" y="211"/>
                </a:lnTo>
                <a:lnTo>
                  <a:pt x="326" y="217"/>
                </a:lnTo>
                <a:lnTo>
                  <a:pt x="336" y="223"/>
                </a:lnTo>
                <a:lnTo>
                  <a:pt x="345" y="225"/>
                </a:lnTo>
                <a:lnTo>
                  <a:pt x="356" y="226"/>
                </a:lnTo>
                <a:lnTo>
                  <a:pt x="356" y="226"/>
                </a:lnTo>
                <a:lnTo>
                  <a:pt x="368" y="225"/>
                </a:lnTo>
                <a:lnTo>
                  <a:pt x="378" y="223"/>
                </a:lnTo>
                <a:lnTo>
                  <a:pt x="387" y="217"/>
                </a:lnTo>
                <a:lnTo>
                  <a:pt x="396" y="211"/>
                </a:lnTo>
                <a:lnTo>
                  <a:pt x="402" y="202"/>
                </a:lnTo>
                <a:lnTo>
                  <a:pt x="407" y="193"/>
                </a:lnTo>
                <a:lnTo>
                  <a:pt x="410" y="183"/>
                </a:lnTo>
                <a:lnTo>
                  <a:pt x="411" y="172"/>
                </a:lnTo>
                <a:lnTo>
                  <a:pt x="411" y="172"/>
                </a:lnTo>
                <a:lnTo>
                  <a:pt x="410" y="160"/>
                </a:lnTo>
                <a:lnTo>
                  <a:pt x="407" y="151"/>
                </a:lnTo>
                <a:lnTo>
                  <a:pt x="402" y="141"/>
                </a:lnTo>
                <a:lnTo>
                  <a:pt x="396" y="133"/>
                </a:lnTo>
                <a:lnTo>
                  <a:pt x="387" y="127"/>
                </a:lnTo>
                <a:lnTo>
                  <a:pt x="378" y="121"/>
                </a:lnTo>
                <a:lnTo>
                  <a:pt x="368" y="118"/>
                </a:lnTo>
                <a:lnTo>
                  <a:pt x="356" y="117"/>
                </a:lnTo>
                <a:lnTo>
                  <a:pt x="356" y="117"/>
                </a:lnTo>
                <a:lnTo>
                  <a:pt x="345" y="118"/>
                </a:lnTo>
                <a:lnTo>
                  <a:pt x="336" y="121"/>
                </a:lnTo>
                <a:lnTo>
                  <a:pt x="326" y="127"/>
                </a:lnTo>
                <a:lnTo>
                  <a:pt x="318" y="133"/>
                </a:lnTo>
                <a:lnTo>
                  <a:pt x="312" y="141"/>
                </a:lnTo>
                <a:lnTo>
                  <a:pt x="306" y="151"/>
                </a:lnTo>
                <a:lnTo>
                  <a:pt x="303" y="160"/>
                </a:lnTo>
                <a:lnTo>
                  <a:pt x="302" y="172"/>
                </a:lnTo>
                <a:lnTo>
                  <a:pt x="302" y="172"/>
                </a:lnTo>
                <a:close/>
                <a:moveTo>
                  <a:pt x="572" y="615"/>
                </a:moveTo>
                <a:lnTo>
                  <a:pt x="127" y="615"/>
                </a:lnTo>
                <a:lnTo>
                  <a:pt x="127" y="747"/>
                </a:lnTo>
                <a:lnTo>
                  <a:pt x="572" y="747"/>
                </a:lnTo>
                <a:lnTo>
                  <a:pt x="572" y="615"/>
                </a:lnTo>
                <a:close/>
                <a:moveTo>
                  <a:pt x="572" y="447"/>
                </a:moveTo>
                <a:lnTo>
                  <a:pt x="127" y="447"/>
                </a:lnTo>
                <a:lnTo>
                  <a:pt x="127" y="579"/>
                </a:lnTo>
                <a:lnTo>
                  <a:pt x="572" y="579"/>
                </a:lnTo>
                <a:lnTo>
                  <a:pt x="572" y="447"/>
                </a:lnTo>
                <a:close/>
                <a:moveTo>
                  <a:pt x="572" y="276"/>
                </a:moveTo>
                <a:lnTo>
                  <a:pt x="127" y="276"/>
                </a:lnTo>
                <a:lnTo>
                  <a:pt x="127" y="408"/>
                </a:lnTo>
                <a:lnTo>
                  <a:pt x="572" y="408"/>
                </a:lnTo>
                <a:lnTo>
                  <a:pt x="572" y="276"/>
                </a:lnTo>
                <a:close/>
                <a:moveTo>
                  <a:pt x="537" y="374"/>
                </a:moveTo>
                <a:lnTo>
                  <a:pt x="161" y="374"/>
                </a:lnTo>
                <a:lnTo>
                  <a:pt x="161" y="309"/>
                </a:lnTo>
                <a:lnTo>
                  <a:pt x="537" y="309"/>
                </a:lnTo>
                <a:lnTo>
                  <a:pt x="537" y="374"/>
                </a:lnTo>
                <a:close/>
                <a:moveTo>
                  <a:pt x="512" y="331"/>
                </a:moveTo>
                <a:lnTo>
                  <a:pt x="461" y="331"/>
                </a:lnTo>
                <a:lnTo>
                  <a:pt x="461" y="349"/>
                </a:lnTo>
                <a:lnTo>
                  <a:pt x="512" y="349"/>
                </a:lnTo>
                <a:lnTo>
                  <a:pt x="512" y="331"/>
                </a:lnTo>
                <a:close/>
                <a:moveTo>
                  <a:pt x="680" y="0"/>
                </a:moveTo>
                <a:lnTo>
                  <a:pt x="17" y="0"/>
                </a:lnTo>
                <a:lnTo>
                  <a:pt x="17" y="0"/>
                </a:lnTo>
                <a:lnTo>
                  <a:pt x="11" y="1"/>
                </a:lnTo>
                <a:lnTo>
                  <a:pt x="5" y="4"/>
                </a:lnTo>
                <a:lnTo>
                  <a:pt x="1" y="9"/>
                </a:lnTo>
                <a:lnTo>
                  <a:pt x="0" y="16"/>
                </a:lnTo>
                <a:lnTo>
                  <a:pt x="0" y="873"/>
                </a:lnTo>
                <a:lnTo>
                  <a:pt x="0" y="873"/>
                </a:lnTo>
                <a:lnTo>
                  <a:pt x="1" y="880"/>
                </a:lnTo>
                <a:lnTo>
                  <a:pt x="5" y="885"/>
                </a:lnTo>
                <a:lnTo>
                  <a:pt x="11" y="889"/>
                </a:lnTo>
                <a:lnTo>
                  <a:pt x="17" y="890"/>
                </a:lnTo>
                <a:lnTo>
                  <a:pt x="680" y="890"/>
                </a:lnTo>
                <a:lnTo>
                  <a:pt x="680" y="890"/>
                </a:lnTo>
                <a:lnTo>
                  <a:pt x="686" y="889"/>
                </a:lnTo>
                <a:lnTo>
                  <a:pt x="692" y="885"/>
                </a:lnTo>
                <a:lnTo>
                  <a:pt x="696" y="880"/>
                </a:lnTo>
                <a:lnTo>
                  <a:pt x="697" y="873"/>
                </a:lnTo>
                <a:lnTo>
                  <a:pt x="697" y="16"/>
                </a:lnTo>
                <a:lnTo>
                  <a:pt x="697" y="16"/>
                </a:lnTo>
                <a:lnTo>
                  <a:pt x="696" y="9"/>
                </a:lnTo>
                <a:lnTo>
                  <a:pt x="692" y="4"/>
                </a:lnTo>
                <a:lnTo>
                  <a:pt x="686" y="1"/>
                </a:lnTo>
                <a:lnTo>
                  <a:pt x="680" y="0"/>
                </a:lnTo>
                <a:lnTo>
                  <a:pt x="680" y="0"/>
                </a:lnTo>
                <a:close/>
                <a:moveTo>
                  <a:pt x="663" y="856"/>
                </a:moveTo>
                <a:lnTo>
                  <a:pt x="33" y="856"/>
                </a:lnTo>
                <a:lnTo>
                  <a:pt x="33" y="33"/>
                </a:lnTo>
                <a:lnTo>
                  <a:pt x="663" y="33"/>
                </a:lnTo>
                <a:lnTo>
                  <a:pt x="663" y="856"/>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cxnSp>
        <p:nvCxnSpPr>
          <p:cNvPr id="95" name="直線コネクタ 94">
            <a:extLst>
              <a:ext uri="{FF2B5EF4-FFF2-40B4-BE49-F238E27FC236}">
                <a16:creationId xmlns:a16="http://schemas.microsoft.com/office/drawing/2014/main" id="{BB17CC93-7A4F-4825-8FAC-C30C9FA127F7}"/>
              </a:ext>
            </a:extLst>
          </p:cNvPr>
          <p:cNvCxnSpPr/>
          <p:nvPr/>
        </p:nvCxnSpPr>
        <p:spPr>
          <a:xfrm>
            <a:off x="5428781" y="2881665"/>
            <a:ext cx="0" cy="350787"/>
          </a:xfrm>
          <a:prstGeom prst="line">
            <a:avLst/>
          </a:prstGeom>
          <a:noFill/>
          <a:ln w="28575" cap="flat" cmpd="sng" algn="ctr">
            <a:solidFill>
              <a:srgbClr val="54C2F0"/>
            </a:solidFill>
            <a:prstDash val="solid"/>
          </a:ln>
          <a:effectLst/>
        </p:spPr>
      </p:cxnSp>
      <p:cxnSp>
        <p:nvCxnSpPr>
          <p:cNvPr id="96" name="直線コネクタ 95">
            <a:extLst>
              <a:ext uri="{FF2B5EF4-FFF2-40B4-BE49-F238E27FC236}">
                <a16:creationId xmlns:a16="http://schemas.microsoft.com/office/drawing/2014/main" id="{5F3D8036-C2C2-5747-F854-8BC09C5312F9}"/>
              </a:ext>
            </a:extLst>
          </p:cNvPr>
          <p:cNvCxnSpPr/>
          <p:nvPr/>
        </p:nvCxnSpPr>
        <p:spPr>
          <a:xfrm>
            <a:off x="3002454" y="2881665"/>
            <a:ext cx="0" cy="350787"/>
          </a:xfrm>
          <a:prstGeom prst="line">
            <a:avLst/>
          </a:prstGeom>
          <a:noFill/>
          <a:ln w="28575" cap="flat" cmpd="sng" algn="ctr">
            <a:solidFill>
              <a:srgbClr val="54C2F0"/>
            </a:solidFill>
            <a:prstDash val="solid"/>
          </a:ln>
          <a:effectLst/>
        </p:spPr>
      </p:cxnSp>
      <p:sp>
        <p:nvSpPr>
          <p:cNvPr id="97" name="フローチャート: 処理 96">
            <a:extLst>
              <a:ext uri="{FF2B5EF4-FFF2-40B4-BE49-F238E27FC236}">
                <a16:creationId xmlns:a16="http://schemas.microsoft.com/office/drawing/2014/main" id="{561017D6-323C-A703-FFD2-C307B9A0C99C}"/>
              </a:ext>
            </a:extLst>
          </p:cNvPr>
          <p:cNvSpPr/>
          <p:nvPr/>
        </p:nvSpPr>
        <p:spPr>
          <a:xfrm>
            <a:off x="648072" y="3183878"/>
            <a:ext cx="7704000" cy="72008"/>
          </a:xfrm>
          <a:prstGeom prst="flowChartProcess">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endParaRPr>
          </a:p>
        </p:txBody>
      </p:sp>
      <p:cxnSp>
        <p:nvCxnSpPr>
          <p:cNvPr id="98" name="直線コネクタ 97">
            <a:extLst>
              <a:ext uri="{FF2B5EF4-FFF2-40B4-BE49-F238E27FC236}">
                <a16:creationId xmlns:a16="http://schemas.microsoft.com/office/drawing/2014/main" id="{5B48EBBD-EA43-3609-048E-47D8CC7B23D5}"/>
              </a:ext>
            </a:extLst>
          </p:cNvPr>
          <p:cNvCxnSpPr/>
          <p:nvPr/>
        </p:nvCxnSpPr>
        <p:spPr>
          <a:xfrm>
            <a:off x="971600" y="2881094"/>
            <a:ext cx="0" cy="350787"/>
          </a:xfrm>
          <a:prstGeom prst="line">
            <a:avLst/>
          </a:prstGeom>
          <a:noFill/>
          <a:ln w="28575" cap="flat" cmpd="sng" algn="ctr">
            <a:solidFill>
              <a:srgbClr val="54C2F0"/>
            </a:solidFill>
            <a:prstDash val="solid"/>
          </a:ln>
          <a:effectLst/>
        </p:spPr>
      </p:cxnSp>
      <p:sp>
        <p:nvSpPr>
          <p:cNvPr id="99" name="テキスト ボックス 98">
            <a:extLst>
              <a:ext uri="{FF2B5EF4-FFF2-40B4-BE49-F238E27FC236}">
                <a16:creationId xmlns:a16="http://schemas.microsoft.com/office/drawing/2014/main" id="{B40CCE33-23C4-1C0D-2241-9F2AFA99C281}"/>
              </a:ext>
            </a:extLst>
          </p:cNvPr>
          <p:cNvSpPr txBox="1"/>
          <p:nvPr/>
        </p:nvSpPr>
        <p:spPr>
          <a:xfrm>
            <a:off x="585817" y="3954530"/>
            <a:ext cx="3476920" cy="727753"/>
          </a:xfrm>
          <a:prstGeom prst="rect">
            <a:avLst/>
          </a:prstGeom>
        </p:spPr>
        <p:txBody>
          <a:bodyPr wrap="square" lIns="0" tIns="0" rIns="0" bIns="0" rtlCol="0" anchor="t" anchorCtr="0">
            <a:no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1000" b="1" i="0" u="sng" strike="noStrike" kern="0" cap="none" spc="0" normalizeH="0" baseline="0" noProof="0" dirty="0">
                <a:ln>
                  <a:noFill/>
                </a:ln>
                <a:solidFill>
                  <a:prstClr val="black">
                    <a:lumMod val="75000"/>
                    <a:lumOff val="25000"/>
                  </a:prstClr>
                </a:solidFill>
                <a:effectLst/>
                <a:uLnTx/>
                <a:uFillTx/>
                <a:cs typeface="メイリオ" pitchFamily="50" charset="-128"/>
              </a:rPr>
              <a:t>クライアント</a:t>
            </a:r>
            <a:endParaRPr kumimoji="0" lang="en-US" altLang="ja-JP" sz="1000" b="1" i="0" u="sng" strike="noStrike" kern="0" cap="none" spc="0" normalizeH="0" baseline="0" noProof="0" dirty="0">
              <a:ln>
                <a:noFill/>
              </a:ln>
              <a:solidFill>
                <a:prstClr val="black">
                  <a:lumMod val="75000"/>
                  <a:lumOff val="25000"/>
                </a:prstClr>
              </a:solidFill>
              <a:effectLst/>
              <a:uLnTx/>
              <a:uFillTx/>
              <a:cs typeface="メイリオ" pitchFamily="50" charset="-128"/>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700" kern="0" dirty="0">
                <a:solidFill>
                  <a:prstClr val="black">
                    <a:lumMod val="75000"/>
                    <a:lumOff val="25000"/>
                  </a:prstClr>
                </a:solidFill>
                <a:cs typeface="メイリオ" pitchFamily="50" charset="-128"/>
              </a:rPr>
              <a:t>■</a:t>
            </a:r>
            <a:r>
              <a:rPr kumimoji="0" lang="ja-JP" altLang="en-US" sz="800" kern="0" dirty="0">
                <a:solidFill>
                  <a:prstClr val="black">
                    <a:lumMod val="75000"/>
                    <a:lumOff val="25000"/>
                  </a:prstClr>
                </a:solidFill>
                <a:cs typeface="メイリオ" pitchFamily="50" charset="-128"/>
              </a:rPr>
              <a:t> </a:t>
            </a:r>
            <a:r>
              <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rPr>
              <a:t>Windows</a:t>
            </a: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700" kern="0" dirty="0">
                <a:solidFill>
                  <a:prstClr val="black">
                    <a:lumMod val="75000"/>
                    <a:lumOff val="25000"/>
                  </a:prstClr>
                </a:solidFill>
                <a:cs typeface="メイリオ" pitchFamily="50" charset="-128"/>
              </a:rPr>
              <a:t>■</a:t>
            </a:r>
            <a:r>
              <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rPr>
              <a:t>.NET Framework</a:t>
            </a: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700" kern="0" dirty="0">
                <a:solidFill>
                  <a:prstClr val="black">
                    <a:lumMod val="75000"/>
                    <a:lumOff val="25000"/>
                  </a:prstClr>
                </a:solidFill>
                <a:cs typeface="メイリオ" pitchFamily="50" charset="-128"/>
              </a:rPr>
              <a:t>■</a:t>
            </a:r>
            <a:r>
              <a:rPr kumimoji="0" lang="ja-JP" altLang="en-US" sz="800" kern="0" dirty="0">
                <a:solidFill>
                  <a:prstClr val="black">
                    <a:lumMod val="75000"/>
                    <a:lumOff val="25000"/>
                  </a:prstClr>
                </a:solidFill>
                <a:cs typeface="メイリオ" pitchFamily="50" charset="-128"/>
              </a:rPr>
              <a:t> </a:t>
            </a:r>
            <a:r>
              <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rPr>
              <a:t>Adobe Reader / Adobe Acrobat</a:t>
            </a: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700" kern="0" dirty="0">
                <a:solidFill>
                  <a:prstClr val="black">
                    <a:lumMod val="75000"/>
                    <a:lumOff val="25000"/>
                  </a:prstClr>
                </a:solidFill>
                <a:cs typeface="メイリオ" pitchFamily="50" charset="-128"/>
              </a:rPr>
              <a:t>■</a:t>
            </a:r>
            <a:r>
              <a:rPr kumimoji="0" lang="ja-JP" altLang="en-US" sz="800" kern="0" dirty="0">
                <a:solidFill>
                  <a:prstClr val="black">
                    <a:lumMod val="75000"/>
                    <a:lumOff val="25000"/>
                  </a:prstClr>
                </a:solidFill>
                <a:cs typeface="メイリオ" pitchFamily="50" charset="-128"/>
              </a:rPr>
              <a:t> </a:t>
            </a:r>
            <a:r>
              <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rPr>
              <a:t>Microsoft Excel</a:t>
            </a: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1000" b="0" i="0" u="none" strike="noStrike" kern="0" cap="none" spc="0" normalizeH="0" baseline="0" noProof="0" dirty="0">
                <a:ln>
                  <a:noFill/>
                </a:ln>
                <a:solidFill>
                  <a:prstClr val="black">
                    <a:lumMod val="75000"/>
                    <a:lumOff val="25000"/>
                  </a:prstClr>
                </a:solidFill>
                <a:effectLst/>
                <a:uLnTx/>
                <a:uFillTx/>
                <a:cs typeface="メイリオ" pitchFamily="50" charset="-128"/>
              </a:rPr>
              <a:t>（ストアアプリ版、</a:t>
            </a:r>
            <a:r>
              <a:rPr kumimoji="0" lang="en-US" altLang="ja-JP" sz="1000" kern="0" dirty="0">
                <a:solidFill>
                  <a:prstClr val="black">
                    <a:lumMod val="75000"/>
                    <a:lumOff val="25000"/>
                  </a:prstClr>
                </a:solidFill>
                <a:cs typeface="メイリオ" pitchFamily="50" charset="-128"/>
              </a:rPr>
              <a:t>Web</a:t>
            </a:r>
            <a:r>
              <a:rPr kumimoji="0" lang="ja-JP" altLang="en-US" sz="1000" kern="0" dirty="0">
                <a:solidFill>
                  <a:prstClr val="black">
                    <a:lumMod val="75000"/>
                    <a:lumOff val="25000"/>
                  </a:prstClr>
                </a:solidFill>
                <a:cs typeface="メイリオ" pitchFamily="50" charset="-128"/>
              </a:rPr>
              <a:t>アプリ版</a:t>
            </a:r>
            <a:r>
              <a:rPr kumimoji="0" lang="ja-JP" altLang="en-US" sz="1000" b="0" i="0" u="none" strike="noStrike" kern="0" cap="none" spc="0" normalizeH="0" baseline="0" noProof="0" dirty="0">
                <a:ln>
                  <a:noFill/>
                </a:ln>
                <a:solidFill>
                  <a:prstClr val="black">
                    <a:lumMod val="75000"/>
                    <a:lumOff val="25000"/>
                  </a:prstClr>
                </a:solidFill>
                <a:effectLst/>
                <a:uLnTx/>
                <a:uFillTx/>
                <a:cs typeface="メイリオ" pitchFamily="50" charset="-128"/>
              </a:rPr>
              <a:t>を除く）</a:t>
            </a:r>
            <a:r>
              <a:rPr kumimoji="0" lang="ja-JP" altLang="en-US" sz="700" b="0" i="0" u="none" strike="noStrike" kern="0" cap="none" spc="0" normalizeH="0" baseline="0" noProof="0" dirty="0">
                <a:ln>
                  <a:noFill/>
                </a:ln>
                <a:solidFill>
                  <a:prstClr val="black">
                    <a:lumMod val="75000"/>
                    <a:lumOff val="25000"/>
                  </a:prstClr>
                </a:solidFill>
                <a:effectLst/>
                <a:uLnTx/>
                <a:uFillTx/>
                <a:cs typeface="メイリオ" pitchFamily="50" charset="-128"/>
              </a:rPr>
              <a:t> </a:t>
            </a:r>
            <a:endPar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endParaRPr>
          </a:p>
        </p:txBody>
      </p:sp>
      <p:sp>
        <p:nvSpPr>
          <p:cNvPr id="100" name="テキスト ボックス 99">
            <a:extLst>
              <a:ext uri="{FF2B5EF4-FFF2-40B4-BE49-F238E27FC236}">
                <a16:creationId xmlns:a16="http://schemas.microsoft.com/office/drawing/2014/main" id="{4738CDDD-03E7-623D-A45C-DB710D9017C3}"/>
              </a:ext>
            </a:extLst>
          </p:cNvPr>
          <p:cNvSpPr txBox="1"/>
          <p:nvPr/>
        </p:nvSpPr>
        <p:spPr>
          <a:xfrm>
            <a:off x="4687289" y="3970859"/>
            <a:ext cx="1540896" cy="727753"/>
          </a:xfrm>
          <a:prstGeom prst="rect">
            <a:avLst/>
          </a:prstGeom>
        </p:spPr>
        <p:txBody>
          <a:bodyPr wrap="square" lIns="0" tIns="0" rIns="0" bIns="0" rtlCol="0" anchor="t" anchorCtr="0">
            <a:no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1000" b="1" i="0" u="sng" strike="noStrike" kern="0" cap="none" spc="0" normalizeH="0" baseline="0" noProof="0" dirty="0">
                <a:ln>
                  <a:noFill/>
                </a:ln>
                <a:solidFill>
                  <a:prstClr val="black">
                    <a:lumMod val="75000"/>
                    <a:lumOff val="25000"/>
                  </a:prstClr>
                </a:solidFill>
                <a:effectLst/>
                <a:uLnTx/>
                <a:uFillTx/>
                <a:cs typeface="メイリオ" pitchFamily="50" charset="-128"/>
              </a:rPr>
              <a:t>クライアント</a:t>
            </a:r>
            <a:endParaRPr kumimoji="0" lang="en-US" altLang="ja-JP" sz="1000" b="1" i="0" u="sng" strike="noStrike" kern="0" cap="none" spc="0" normalizeH="0" baseline="0" noProof="0" dirty="0">
              <a:ln>
                <a:noFill/>
              </a:ln>
              <a:solidFill>
                <a:prstClr val="black">
                  <a:lumMod val="75000"/>
                  <a:lumOff val="25000"/>
                </a:prstClr>
              </a:solidFill>
              <a:effectLst/>
              <a:uLnTx/>
              <a:uFillTx/>
              <a:cs typeface="メイリオ" pitchFamily="50" charset="-128"/>
            </a:endParaRPr>
          </a:p>
          <a:p>
            <a:pPr>
              <a:spcBef>
                <a:spcPct val="0"/>
              </a:spcBef>
              <a:defRPr/>
            </a:pPr>
            <a:r>
              <a:rPr kumimoji="0" lang="ja-JP" altLang="en-US" sz="800" kern="0" dirty="0">
                <a:solidFill>
                  <a:prstClr val="black">
                    <a:lumMod val="75000"/>
                    <a:lumOff val="25000"/>
                  </a:prstClr>
                </a:solidFill>
                <a:cs typeface="メイリオ" pitchFamily="50" charset="-128"/>
              </a:rPr>
              <a:t>■ </a:t>
            </a:r>
            <a:r>
              <a:rPr kumimoji="0" lang="en-US" altLang="ja-JP" sz="1000" kern="0" dirty="0">
                <a:solidFill>
                  <a:prstClr val="black">
                    <a:lumMod val="75000"/>
                    <a:lumOff val="25000"/>
                  </a:prstClr>
                </a:solidFill>
                <a:cs typeface="メイリオ" pitchFamily="50" charset="-128"/>
              </a:rPr>
              <a:t>Windows</a:t>
            </a:r>
            <a:endParaRPr kumimoji="0" lang="en-US" altLang="ja-JP" sz="1000" b="1" i="0" u="sng" strike="noStrike" kern="0" cap="none" spc="0" normalizeH="0" baseline="0" noProof="0" dirty="0">
              <a:ln>
                <a:noFill/>
              </a:ln>
              <a:solidFill>
                <a:prstClr val="black">
                  <a:lumMod val="75000"/>
                  <a:lumOff val="25000"/>
                </a:prstClr>
              </a:solidFill>
              <a:effectLst/>
              <a:uLnTx/>
              <a:uFillTx/>
              <a:cs typeface="メイリオ" pitchFamily="50" charset="-128"/>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800" kern="0" dirty="0">
                <a:solidFill>
                  <a:prstClr val="black">
                    <a:lumMod val="75000"/>
                    <a:lumOff val="25000"/>
                  </a:prstClr>
                </a:solidFill>
                <a:cs typeface="メイリオ" pitchFamily="50" charset="-128"/>
              </a:rPr>
              <a:t>■ </a:t>
            </a:r>
            <a:r>
              <a:rPr kumimoji="0" lang="en-US" altLang="ja-JP" sz="1000" kern="0" dirty="0">
                <a:solidFill>
                  <a:prstClr val="black">
                    <a:lumMod val="75000"/>
                    <a:lumOff val="25000"/>
                  </a:prstClr>
                </a:solidFill>
                <a:cs typeface="メイリオ" pitchFamily="50" charset="-128"/>
              </a:rPr>
              <a:t>Google Chrome</a:t>
            </a:r>
            <a:endPar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800" kern="0" dirty="0">
                <a:solidFill>
                  <a:prstClr val="black">
                    <a:lumMod val="75000"/>
                    <a:lumOff val="25000"/>
                  </a:prstClr>
                </a:solidFill>
                <a:cs typeface="メイリオ" pitchFamily="50" charset="-128"/>
              </a:rPr>
              <a:t>■ </a:t>
            </a:r>
            <a:r>
              <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rPr>
              <a:t>Microsoft </a:t>
            </a:r>
            <a:r>
              <a:rPr kumimoji="0" lang="en-US" altLang="ja-JP" sz="1000" kern="0" noProof="0" dirty="0">
                <a:solidFill>
                  <a:prstClr val="black">
                    <a:lumMod val="75000"/>
                    <a:lumOff val="25000"/>
                  </a:prstClr>
                </a:solidFill>
                <a:cs typeface="メイリオ" pitchFamily="50" charset="-128"/>
              </a:rPr>
              <a:t>E</a:t>
            </a:r>
            <a:r>
              <a:rPr kumimoji="0" lang="en-US" altLang="ja-JP" sz="1000" kern="0" dirty="0" err="1">
                <a:solidFill>
                  <a:prstClr val="black">
                    <a:lumMod val="75000"/>
                    <a:lumOff val="25000"/>
                  </a:prstClr>
                </a:solidFill>
                <a:cs typeface="メイリオ" pitchFamily="50" charset="-128"/>
              </a:rPr>
              <a:t>dge</a:t>
            </a:r>
            <a:endParaRPr kumimoji="0" lang="en-US" altLang="ja-JP" sz="900" b="0" i="0" u="none" strike="noStrike" kern="0" cap="none" spc="0" normalizeH="0" baseline="0" noProof="0" dirty="0">
              <a:ln>
                <a:noFill/>
              </a:ln>
              <a:solidFill>
                <a:prstClr val="black">
                  <a:lumMod val="75000"/>
                  <a:lumOff val="25000"/>
                </a:prstClr>
              </a:solidFill>
              <a:effectLst/>
              <a:uLnTx/>
              <a:uFillTx/>
              <a:cs typeface="メイリオ" pitchFamily="50" charset="-128"/>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800" kern="0" dirty="0">
                <a:solidFill>
                  <a:prstClr val="black">
                    <a:lumMod val="75000"/>
                    <a:lumOff val="25000"/>
                  </a:prstClr>
                </a:solidFill>
                <a:cs typeface="メイリオ" pitchFamily="50" charset="-128"/>
              </a:rPr>
              <a:t>■ </a:t>
            </a:r>
            <a:r>
              <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rPr>
              <a:t>Adobe Reader DC</a:t>
            </a: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endParaRPr>
          </a:p>
        </p:txBody>
      </p:sp>
      <p:sp>
        <p:nvSpPr>
          <p:cNvPr id="101" name="テキスト ボックス 100">
            <a:extLst>
              <a:ext uri="{FF2B5EF4-FFF2-40B4-BE49-F238E27FC236}">
                <a16:creationId xmlns:a16="http://schemas.microsoft.com/office/drawing/2014/main" id="{0B3E4CC3-EC1D-AA10-832B-3AF2710475B2}"/>
              </a:ext>
            </a:extLst>
          </p:cNvPr>
          <p:cNvSpPr txBox="1"/>
          <p:nvPr/>
        </p:nvSpPr>
        <p:spPr>
          <a:xfrm>
            <a:off x="6480212" y="3939902"/>
            <a:ext cx="2250178" cy="727753"/>
          </a:xfrm>
          <a:prstGeom prst="rect">
            <a:avLst/>
          </a:prstGeom>
        </p:spPr>
        <p:txBody>
          <a:bodyPr wrap="square" lIns="0" tIns="0" rIns="0" bIns="0" rtlCol="0" anchor="t" anchorCtr="0">
            <a:noAutofit/>
          </a:bodyPr>
          <a:lstStyle/>
          <a:p>
            <a:pPr lvl="0">
              <a:spcBef>
                <a:spcPct val="0"/>
              </a:spcBef>
              <a:defRPr/>
            </a:pPr>
            <a:r>
              <a:rPr kumimoji="0" lang="ja-JP" altLang="en-US" sz="1000" b="1" u="sng" kern="0" noProof="0" dirty="0">
                <a:solidFill>
                  <a:prstClr val="black">
                    <a:lumMod val="75000"/>
                    <a:lumOff val="25000"/>
                  </a:prstClr>
                </a:solidFill>
                <a:cs typeface="メイリオ" pitchFamily="50" charset="-128"/>
              </a:rPr>
              <a:t>モバイル</a:t>
            </a:r>
            <a:endParaRPr kumimoji="0" lang="en-US" altLang="ja-JP" sz="1000" b="1" i="0" u="sng" strike="noStrike" kern="0" cap="none" spc="0" normalizeH="0" baseline="0" noProof="0" dirty="0">
              <a:ln>
                <a:noFill/>
              </a:ln>
              <a:solidFill>
                <a:prstClr val="black">
                  <a:lumMod val="75000"/>
                  <a:lumOff val="25000"/>
                </a:prstClr>
              </a:solidFill>
              <a:effectLst/>
              <a:uLnTx/>
              <a:uFillTx/>
              <a:cs typeface="メイリオ" pitchFamily="50" charset="-128"/>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700" kern="0" dirty="0">
                <a:solidFill>
                  <a:prstClr val="black">
                    <a:lumMod val="75000"/>
                    <a:lumOff val="25000"/>
                  </a:prstClr>
                </a:solidFill>
                <a:cs typeface="メイリオ" pitchFamily="50" charset="-128"/>
              </a:rPr>
              <a:t>■</a:t>
            </a:r>
            <a:r>
              <a:rPr kumimoji="0" lang="ja-JP" altLang="en-US" sz="800" kern="0" dirty="0">
                <a:solidFill>
                  <a:prstClr val="black">
                    <a:lumMod val="75000"/>
                    <a:lumOff val="25000"/>
                  </a:prstClr>
                </a:solidFill>
                <a:cs typeface="メイリオ" pitchFamily="50" charset="-128"/>
              </a:rPr>
              <a:t> </a:t>
            </a:r>
            <a:r>
              <a:rPr kumimoji="0" lang="en-US" altLang="ja-JP" sz="1000" b="0" i="0" u="none" strike="noStrike" kern="0" cap="none" spc="0" normalizeH="0" baseline="0" noProof="0" dirty="0" err="1">
                <a:ln>
                  <a:noFill/>
                </a:ln>
                <a:solidFill>
                  <a:prstClr val="black">
                    <a:lumMod val="75000"/>
                    <a:lumOff val="25000"/>
                  </a:prstClr>
                </a:solidFill>
                <a:effectLst/>
                <a:uLnTx/>
                <a:uFillTx/>
                <a:cs typeface="メイリオ" pitchFamily="50" charset="-128"/>
              </a:rPr>
              <a:t>iPadOS</a:t>
            </a:r>
            <a:endPar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700" kern="0" dirty="0">
                <a:solidFill>
                  <a:prstClr val="black">
                    <a:lumMod val="75000"/>
                    <a:lumOff val="25000"/>
                  </a:prstClr>
                </a:solidFill>
                <a:cs typeface="メイリオ" pitchFamily="50" charset="-128"/>
              </a:rPr>
              <a:t>■</a:t>
            </a:r>
            <a:r>
              <a:rPr kumimoji="0" lang="ja-JP" altLang="en-US" sz="800" kern="0" dirty="0">
                <a:solidFill>
                  <a:prstClr val="black">
                    <a:lumMod val="75000"/>
                    <a:lumOff val="25000"/>
                  </a:prstClr>
                </a:solidFill>
                <a:cs typeface="メイリオ" pitchFamily="50" charset="-128"/>
              </a:rPr>
              <a:t> </a:t>
            </a:r>
            <a:r>
              <a:rPr kumimoji="0" lang="en-US" altLang="ja-JP" sz="1000" kern="0" dirty="0">
                <a:solidFill>
                  <a:prstClr val="black">
                    <a:lumMod val="75000"/>
                    <a:lumOff val="25000"/>
                  </a:prstClr>
                </a:solidFill>
                <a:cs typeface="メイリオ" pitchFamily="50" charset="-128"/>
              </a:rPr>
              <a:t>iOS</a:t>
            </a: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700" kern="0" dirty="0">
                <a:solidFill>
                  <a:prstClr val="black">
                    <a:lumMod val="75000"/>
                    <a:lumOff val="25000"/>
                  </a:prstClr>
                </a:solidFill>
                <a:cs typeface="メイリオ" pitchFamily="50" charset="-128"/>
              </a:rPr>
              <a:t>■</a:t>
            </a:r>
            <a:r>
              <a:rPr kumimoji="0" lang="en-US" altLang="ja-JP" sz="1050" b="0" i="0" u="none" strike="noStrike" kern="0" cap="none" spc="0" normalizeH="0" baseline="0" noProof="0" dirty="0">
                <a:ln>
                  <a:noFill/>
                </a:ln>
                <a:solidFill>
                  <a:prstClr val="black">
                    <a:lumMod val="75000"/>
                    <a:lumOff val="25000"/>
                  </a:prstClr>
                </a:solidFill>
                <a:effectLst/>
                <a:uLnTx/>
                <a:uFillTx/>
                <a:cs typeface="メイリオ" pitchFamily="50" charset="-128"/>
              </a:rPr>
              <a:t>Windows</a:t>
            </a:r>
          </a:p>
          <a:p>
            <a:pPr lvl="0">
              <a:spcBef>
                <a:spcPct val="0"/>
              </a:spcBef>
              <a:defRPr/>
            </a:pPr>
            <a:r>
              <a:rPr kumimoji="0" lang="en-US" altLang="ja-JP" sz="1050" kern="0" noProof="0" dirty="0">
                <a:solidFill>
                  <a:prstClr val="black">
                    <a:lumMod val="75000"/>
                    <a:lumOff val="25000"/>
                  </a:prstClr>
                </a:solidFill>
                <a:cs typeface="メイリオ" pitchFamily="50" charset="-128"/>
              </a:rPr>
              <a:t> </a:t>
            </a:r>
            <a:r>
              <a:rPr kumimoji="0" lang="ja-JP" altLang="en-US" sz="1000" kern="0" dirty="0">
                <a:solidFill>
                  <a:prstClr val="black">
                    <a:lumMod val="75000"/>
                    <a:lumOff val="25000"/>
                  </a:prstClr>
                </a:solidFill>
                <a:cs typeface="メイリオ" pitchFamily="50" charset="-128"/>
              </a:rPr>
              <a:t>スレート</a:t>
            </a:r>
            <a:r>
              <a:rPr kumimoji="0" lang="en-US" altLang="ja-JP" sz="1000" kern="0" dirty="0">
                <a:solidFill>
                  <a:prstClr val="black">
                    <a:lumMod val="75000"/>
                    <a:lumOff val="25000"/>
                  </a:prstClr>
                </a:solidFill>
                <a:cs typeface="メイリオ" pitchFamily="50" charset="-128"/>
              </a:rPr>
              <a:t>PC(</a:t>
            </a:r>
            <a:r>
              <a:rPr kumimoji="0" lang="ja-JP" altLang="en-US" sz="1000" kern="0" dirty="0">
                <a:solidFill>
                  <a:prstClr val="black">
                    <a:lumMod val="75000"/>
                    <a:lumOff val="25000"/>
                  </a:prstClr>
                </a:solidFill>
                <a:cs typeface="メイリオ" pitchFamily="50" charset="-128"/>
              </a:rPr>
              <a:t>タブレット</a:t>
            </a:r>
            <a:r>
              <a:rPr kumimoji="0" lang="en-US" altLang="ja-JP" sz="1000" kern="0" dirty="0">
                <a:solidFill>
                  <a:prstClr val="black">
                    <a:lumMod val="75000"/>
                    <a:lumOff val="25000"/>
                  </a:prstClr>
                </a:solidFill>
                <a:cs typeface="メイリオ" pitchFamily="50" charset="-128"/>
              </a:rPr>
              <a:t>PC)</a:t>
            </a:r>
            <a:r>
              <a:rPr kumimoji="0" lang="ja-JP" altLang="en-US" sz="1000" kern="0" dirty="0">
                <a:solidFill>
                  <a:prstClr val="black">
                    <a:lumMod val="75000"/>
                    <a:lumOff val="25000"/>
                  </a:prstClr>
                </a:solidFill>
                <a:cs typeface="メイリオ" pitchFamily="50" charset="-128"/>
              </a:rPr>
              <a:t>が対象</a:t>
            </a:r>
            <a:endParaRPr kumimoji="0" lang="en-US" altLang="ja-JP" sz="1000" kern="0" dirty="0">
              <a:solidFill>
                <a:prstClr val="black">
                  <a:lumMod val="75000"/>
                  <a:lumOff val="25000"/>
                </a:prstClr>
              </a:solidFill>
              <a:cs typeface="メイリオ" pitchFamily="50" charset="-128"/>
            </a:endParaRPr>
          </a:p>
        </p:txBody>
      </p:sp>
      <p:cxnSp>
        <p:nvCxnSpPr>
          <p:cNvPr id="102" name="直線コネクタ 101">
            <a:extLst>
              <a:ext uri="{FF2B5EF4-FFF2-40B4-BE49-F238E27FC236}">
                <a16:creationId xmlns:a16="http://schemas.microsoft.com/office/drawing/2014/main" id="{B881CC19-2C91-4B55-F933-3E39BDD2DDF7}"/>
              </a:ext>
            </a:extLst>
          </p:cNvPr>
          <p:cNvCxnSpPr/>
          <p:nvPr/>
        </p:nvCxnSpPr>
        <p:spPr>
          <a:xfrm flipH="1">
            <a:off x="7596335" y="3255886"/>
            <a:ext cx="1" cy="117266"/>
          </a:xfrm>
          <a:prstGeom prst="line">
            <a:avLst/>
          </a:prstGeom>
          <a:noFill/>
          <a:ln w="28575" cap="flat" cmpd="sng" algn="ctr">
            <a:solidFill>
              <a:srgbClr val="54C2F0"/>
            </a:solidFill>
            <a:prstDash val="solid"/>
          </a:ln>
          <a:effectLst/>
        </p:spPr>
      </p:cxnSp>
      <p:sp>
        <p:nvSpPr>
          <p:cNvPr id="103" name="テキスト ボックス 102">
            <a:extLst>
              <a:ext uri="{FF2B5EF4-FFF2-40B4-BE49-F238E27FC236}">
                <a16:creationId xmlns:a16="http://schemas.microsoft.com/office/drawing/2014/main" id="{5E029F4B-5C2E-BC65-E3D6-0F9F72726C07}"/>
              </a:ext>
            </a:extLst>
          </p:cNvPr>
          <p:cNvSpPr txBox="1"/>
          <p:nvPr/>
        </p:nvSpPr>
        <p:spPr>
          <a:xfrm>
            <a:off x="2427845" y="1728000"/>
            <a:ext cx="1530098" cy="648072"/>
          </a:xfrm>
          <a:prstGeom prst="rect">
            <a:avLst/>
          </a:prstGeom>
          <a:noFill/>
        </p:spPr>
        <p:txBody>
          <a:bodyPr wrap="none" lIns="0" tIns="0" rIns="0" bIns="0" rtlCol="0" anchor="t" anchorCtr="0">
            <a:noAutofit/>
          </a:bodyPr>
          <a:lstStyle/>
          <a:p>
            <a:pPr algn="ctr">
              <a:lnSpc>
                <a:spcPts val="1800"/>
              </a:lnSpc>
              <a:spcBef>
                <a:spcPct val="0"/>
              </a:spcBef>
            </a:pPr>
            <a:r>
              <a:rPr lang="en-US" altLang="ja-JP" sz="1400" b="1" dirty="0">
                <a:solidFill>
                  <a:srgbClr val="0065AE"/>
                </a:solidFill>
                <a:cs typeface="メイリオ" pitchFamily="50" charset="-128"/>
              </a:rPr>
              <a:t>Windows</a:t>
            </a:r>
          </a:p>
        </p:txBody>
      </p:sp>
      <p:sp>
        <p:nvSpPr>
          <p:cNvPr id="104" name="Freeform 416">
            <a:extLst>
              <a:ext uri="{FF2B5EF4-FFF2-40B4-BE49-F238E27FC236}">
                <a16:creationId xmlns:a16="http://schemas.microsoft.com/office/drawing/2014/main" id="{087C424C-4EF2-D437-AA46-328915F66F61}"/>
              </a:ext>
            </a:extLst>
          </p:cNvPr>
          <p:cNvSpPr>
            <a:spLocks noEditPoints="1"/>
          </p:cNvSpPr>
          <p:nvPr/>
        </p:nvSpPr>
        <p:spPr bwMode="auto">
          <a:xfrm>
            <a:off x="3139478" y="3330447"/>
            <a:ext cx="360328" cy="491356"/>
          </a:xfrm>
          <a:custGeom>
            <a:avLst/>
            <a:gdLst/>
            <a:ahLst/>
            <a:cxnLst>
              <a:cxn ang="0">
                <a:pos x="0" y="0"/>
              </a:cxn>
              <a:cxn ang="0">
                <a:pos x="0" y="240"/>
              </a:cxn>
              <a:cxn ang="0">
                <a:pos x="176" y="240"/>
              </a:cxn>
              <a:cxn ang="0">
                <a:pos x="176" y="0"/>
              </a:cxn>
              <a:cxn ang="0">
                <a:pos x="0" y="0"/>
              </a:cxn>
              <a:cxn ang="0">
                <a:pos x="120" y="224"/>
              </a:cxn>
              <a:cxn ang="0">
                <a:pos x="56" y="224"/>
              </a:cxn>
              <a:cxn ang="0">
                <a:pos x="56" y="208"/>
              </a:cxn>
              <a:cxn ang="0">
                <a:pos x="120" y="208"/>
              </a:cxn>
              <a:cxn ang="0">
                <a:pos x="120" y="224"/>
              </a:cxn>
              <a:cxn ang="0">
                <a:pos x="152" y="192"/>
              </a:cxn>
              <a:cxn ang="0">
                <a:pos x="24" y="192"/>
              </a:cxn>
              <a:cxn ang="0">
                <a:pos x="24" y="24"/>
              </a:cxn>
              <a:cxn ang="0">
                <a:pos x="152" y="24"/>
              </a:cxn>
              <a:cxn ang="0">
                <a:pos x="152" y="192"/>
              </a:cxn>
            </a:cxnLst>
            <a:rect l="0" t="0" r="r" b="b"/>
            <a:pathLst>
              <a:path w="176" h="240">
                <a:moveTo>
                  <a:pt x="0" y="0"/>
                </a:moveTo>
                <a:lnTo>
                  <a:pt x="0" y="240"/>
                </a:lnTo>
                <a:lnTo>
                  <a:pt x="176" y="240"/>
                </a:lnTo>
                <a:lnTo>
                  <a:pt x="176" y="0"/>
                </a:lnTo>
                <a:lnTo>
                  <a:pt x="0" y="0"/>
                </a:lnTo>
                <a:close/>
                <a:moveTo>
                  <a:pt x="120" y="224"/>
                </a:moveTo>
                <a:lnTo>
                  <a:pt x="56" y="224"/>
                </a:lnTo>
                <a:lnTo>
                  <a:pt x="56" y="208"/>
                </a:lnTo>
                <a:lnTo>
                  <a:pt x="120" y="208"/>
                </a:lnTo>
                <a:lnTo>
                  <a:pt x="120" y="224"/>
                </a:lnTo>
                <a:close/>
                <a:moveTo>
                  <a:pt x="152" y="192"/>
                </a:moveTo>
                <a:lnTo>
                  <a:pt x="24" y="192"/>
                </a:lnTo>
                <a:lnTo>
                  <a:pt x="24" y="24"/>
                </a:lnTo>
                <a:lnTo>
                  <a:pt x="152" y="24"/>
                </a:lnTo>
                <a:lnTo>
                  <a:pt x="152" y="192"/>
                </a:lnTo>
                <a:close/>
              </a:path>
            </a:pathLst>
          </a:custGeom>
          <a:solidFill>
            <a:srgbClr val="54C2F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cxnSp>
        <p:nvCxnSpPr>
          <p:cNvPr id="105" name="直線コネクタ 104">
            <a:extLst>
              <a:ext uri="{FF2B5EF4-FFF2-40B4-BE49-F238E27FC236}">
                <a16:creationId xmlns:a16="http://schemas.microsoft.com/office/drawing/2014/main" id="{817A2D6A-810C-C73A-F99E-8CA069A3F4FC}"/>
              </a:ext>
            </a:extLst>
          </p:cNvPr>
          <p:cNvCxnSpPr/>
          <p:nvPr/>
        </p:nvCxnSpPr>
        <p:spPr>
          <a:xfrm flipH="1">
            <a:off x="3319785" y="3245739"/>
            <a:ext cx="1" cy="117266"/>
          </a:xfrm>
          <a:prstGeom prst="line">
            <a:avLst/>
          </a:prstGeom>
          <a:noFill/>
          <a:ln w="28575" cap="flat" cmpd="sng" algn="ctr">
            <a:solidFill>
              <a:srgbClr val="54C2F0"/>
            </a:solidFill>
            <a:prstDash val="solid"/>
          </a:ln>
          <a:effectLst/>
        </p:spPr>
      </p:cxnSp>
      <p:sp>
        <p:nvSpPr>
          <p:cNvPr id="106" name="テキスト ボックス 105">
            <a:extLst>
              <a:ext uri="{FF2B5EF4-FFF2-40B4-BE49-F238E27FC236}">
                <a16:creationId xmlns:a16="http://schemas.microsoft.com/office/drawing/2014/main" id="{4C02F199-50B1-674D-1F70-4FB772333ED4}"/>
              </a:ext>
            </a:extLst>
          </p:cNvPr>
          <p:cNvSpPr txBox="1"/>
          <p:nvPr/>
        </p:nvSpPr>
        <p:spPr>
          <a:xfrm>
            <a:off x="3116079" y="3939902"/>
            <a:ext cx="1540896" cy="727753"/>
          </a:xfrm>
          <a:prstGeom prst="rect">
            <a:avLst/>
          </a:prstGeom>
        </p:spPr>
        <p:txBody>
          <a:bodyPr wrap="square" lIns="0" tIns="0" rIns="0" bIns="0" rtlCol="0" anchor="t" anchorCtr="0">
            <a:noAutofit/>
          </a:bodyPr>
          <a:lstStyle/>
          <a:p>
            <a:pPr lvl="0">
              <a:spcBef>
                <a:spcPct val="0"/>
              </a:spcBef>
              <a:defRPr/>
            </a:pPr>
            <a:r>
              <a:rPr kumimoji="0" lang="ja-JP" altLang="en-US" sz="1000" b="1" u="sng" kern="0" noProof="0" dirty="0">
                <a:solidFill>
                  <a:prstClr val="black">
                    <a:lumMod val="75000"/>
                    <a:lumOff val="25000"/>
                  </a:prstClr>
                </a:solidFill>
                <a:cs typeface="メイリオ" pitchFamily="50" charset="-128"/>
              </a:rPr>
              <a:t>モバイル</a:t>
            </a:r>
            <a:endParaRPr kumimoji="0" lang="en-US" altLang="ja-JP" sz="1000" b="1" i="0" u="sng" strike="noStrike" kern="0" cap="none" spc="0" normalizeH="0" baseline="0" noProof="0" dirty="0">
              <a:ln>
                <a:noFill/>
              </a:ln>
              <a:solidFill>
                <a:prstClr val="black">
                  <a:lumMod val="75000"/>
                  <a:lumOff val="25000"/>
                </a:prstClr>
              </a:solidFill>
              <a:effectLst/>
              <a:uLnTx/>
              <a:uFillTx/>
              <a:cs typeface="メイリオ" pitchFamily="50" charset="-128"/>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ja-JP" sz="900" kern="0" dirty="0">
                <a:solidFill>
                  <a:prstClr val="black">
                    <a:lumMod val="75000"/>
                    <a:lumOff val="25000"/>
                  </a:prstClr>
                </a:solidFill>
                <a:cs typeface="メイリオ" pitchFamily="50" charset="-128"/>
              </a:rPr>
              <a:t>※</a:t>
            </a:r>
            <a:r>
              <a:rPr kumimoji="0" lang="ja-JP" altLang="en-US" sz="900" kern="0" dirty="0">
                <a:solidFill>
                  <a:prstClr val="black">
                    <a:lumMod val="75000"/>
                    <a:lumOff val="25000"/>
                  </a:prstClr>
                </a:solidFill>
                <a:cs typeface="メイリオ" pitchFamily="50" charset="-128"/>
              </a:rPr>
              <a:t>従業員モバイル</a:t>
            </a:r>
            <a:r>
              <a:rPr kumimoji="0" lang="en-US" altLang="ja-JP" sz="900" kern="0" dirty="0">
                <a:solidFill>
                  <a:prstClr val="black">
                    <a:lumMod val="75000"/>
                    <a:lumOff val="25000"/>
                  </a:prstClr>
                </a:solidFill>
                <a:cs typeface="メイリオ" pitchFamily="50" charset="-128"/>
              </a:rPr>
              <a:t>OP</a:t>
            </a:r>
            <a:endPar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endParaRPr>
          </a:p>
        </p:txBody>
      </p:sp>
      <p:sp>
        <p:nvSpPr>
          <p:cNvPr id="107" name="テキスト ボックス 106">
            <a:extLst>
              <a:ext uri="{FF2B5EF4-FFF2-40B4-BE49-F238E27FC236}">
                <a16:creationId xmlns:a16="http://schemas.microsoft.com/office/drawing/2014/main" id="{0A8C2DB4-9E6F-AEC0-A648-E860E2F90915}"/>
              </a:ext>
            </a:extLst>
          </p:cNvPr>
          <p:cNvSpPr txBox="1"/>
          <p:nvPr/>
        </p:nvSpPr>
        <p:spPr>
          <a:xfrm>
            <a:off x="3049830" y="4232253"/>
            <a:ext cx="1540896" cy="727753"/>
          </a:xfrm>
          <a:prstGeom prst="rect">
            <a:avLst/>
          </a:prstGeom>
        </p:spPr>
        <p:txBody>
          <a:bodyPr wrap="square" lIns="0" tIns="0" rIns="0" bIns="0" rtlCol="0" anchor="t" anchorCtr="0">
            <a:no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700" kern="0" dirty="0">
                <a:solidFill>
                  <a:prstClr val="black">
                    <a:lumMod val="75000"/>
                    <a:lumOff val="25000"/>
                  </a:prstClr>
                </a:solidFill>
                <a:cs typeface="メイリオ" pitchFamily="50" charset="-128"/>
              </a:rPr>
              <a:t>■</a:t>
            </a:r>
            <a:r>
              <a:rPr kumimoji="0" lang="ja-JP" altLang="en-US" sz="800" kern="0" dirty="0">
                <a:solidFill>
                  <a:prstClr val="black">
                    <a:lumMod val="75000"/>
                    <a:lumOff val="25000"/>
                  </a:prstClr>
                </a:solidFill>
                <a:cs typeface="メイリオ" pitchFamily="50" charset="-128"/>
              </a:rPr>
              <a:t> </a:t>
            </a:r>
            <a:r>
              <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rPr>
              <a:t>iOS</a:t>
            </a: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700" kern="0" dirty="0">
                <a:solidFill>
                  <a:prstClr val="black">
                    <a:lumMod val="75000"/>
                    <a:lumOff val="25000"/>
                  </a:prstClr>
                </a:solidFill>
                <a:cs typeface="メイリオ" pitchFamily="50" charset="-128"/>
              </a:rPr>
              <a:t>■</a:t>
            </a:r>
            <a:r>
              <a:rPr kumimoji="0" lang="ja-JP" altLang="en-US" sz="800" kern="0" dirty="0">
                <a:solidFill>
                  <a:prstClr val="black">
                    <a:lumMod val="75000"/>
                    <a:lumOff val="25000"/>
                  </a:prstClr>
                </a:solidFill>
                <a:cs typeface="メイリオ" pitchFamily="50" charset="-128"/>
              </a:rPr>
              <a:t> </a:t>
            </a:r>
            <a:r>
              <a:rPr kumimoji="0" lang="en-US" altLang="ja-JP" sz="1000" kern="0" dirty="0">
                <a:solidFill>
                  <a:prstClr val="black">
                    <a:lumMod val="75000"/>
                    <a:lumOff val="25000"/>
                  </a:prstClr>
                </a:solidFill>
                <a:cs typeface="メイリオ" pitchFamily="50" charset="-128"/>
              </a:rPr>
              <a:t>Android</a:t>
            </a:r>
          </a:p>
        </p:txBody>
      </p:sp>
    </p:spTree>
    <p:extLst>
      <p:ext uri="{BB962C8B-B14F-4D97-AF65-F5344CB8AC3E}">
        <p14:creationId xmlns:p14="http://schemas.microsoft.com/office/powerpoint/2010/main" val="19550642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2"/>
          <p:cNvSpPr>
            <a:spLocks noGrp="1"/>
          </p:cNvSpPr>
          <p:nvPr>
            <p:ph type="sldNum" sz="quarter" idx="12"/>
          </p:nvPr>
        </p:nvSpPr>
        <p:spPr/>
        <p:txBody>
          <a:bodyPr/>
          <a:lstStyle/>
          <a:p>
            <a:fld id="{78AE49ED-73EF-499C-8307-28EB0E7CF529}" type="slidenum">
              <a:rPr lang="ja-JP" altLang="en-US" smtClean="0"/>
              <a:pPr/>
              <a:t>113</a:t>
            </a:fld>
            <a:endParaRPr lang="ja-JP" altLang="en-US" dirty="0"/>
          </a:p>
        </p:txBody>
      </p:sp>
      <p:sp>
        <p:nvSpPr>
          <p:cNvPr id="7" name="タイトル 6"/>
          <p:cNvSpPr>
            <a:spLocks noGrp="1"/>
          </p:cNvSpPr>
          <p:nvPr>
            <p:ph type="title"/>
          </p:nvPr>
        </p:nvSpPr>
        <p:spPr/>
        <p:txBody>
          <a:bodyPr/>
          <a:lstStyle/>
          <a:p>
            <a:r>
              <a:rPr lang="ja-JP" altLang="en-US" dirty="0"/>
              <a:t>アプリケーションアーキテクチャ</a:t>
            </a:r>
            <a:endParaRPr kumimoji="1" lang="ja-JP" altLang="en-US" dirty="0"/>
          </a:p>
        </p:txBody>
      </p:sp>
      <p:sp>
        <p:nvSpPr>
          <p:cNvPr id="5" name="テキスト プレースホルダー 4"/>
          <p:cNvSpPr>
            <a:spLocks noGrp="1"/>
          </p:cNvSpPr>
          <p:nvPr>
            <p:ph type="body" sz="quarter" idx="16"/>
          </p:nvPr>
        </p:nvSpPr>
        <p:spPr/>
        <p:txBody>
          <a:bodyPr/>
          <a:lstStyle/>
          <a:p>
            <a:r>
              <a:rPr lang="ja-JP" altLang="en-US" dirty="0"/>
              <a:t>アプリケーションレイヤ構成</a:t>
            </a:r>
          </a:p>
          <a:p>
            <a:endParaRPr lang="ja-JP" altLang="en-US" dirty="0"/>
          </a:p>
          <a:p>
            <a:endParaRPr kumimoji="1" lang="en-US" altLang="ja-JP" dirty="0"/>
          </a:p>
          <a:p>
            <a:endParaRPr kumimoji="1" lang="ja-JP" altLang="en-US" dirty="0"/>
          </a:p>
        </p:txBody>
      </p:sp>
      <p:sp>
        <p:nvSpPr>
          <p:cNvPr id="6" name="AutoShape 40"/>
          <p:cNvSpPr>
            <a:spLocks noChangeArrowheads="1"/>
          </p:cNvSpPr>
          <p:nvPr/>
        </p:nvSpPr>
        <p:spPr bwMode="auto">
          <a:xfrm>
            <a:off x="357188" y="913195"/>
            <a:ext cx="8518525" cy="1838575"/>
          </a:xfrm>
          <a:prstGeom prst="roundRect">
            <a:avLst>
              <a:gd name="adj" fmla="val 6412"/>
            </a:avLst>
          </a:prstGeom>
          <a:noFill/>
          <a:ln w="28575">
            <a:solidFill>
              <a:srgbClr val="4F81FF"/>
            </a:solidFill>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8" name="AutoShape 33"/>
          <p:cNvSpPr>
            <a:spLocks noChangeArrowheads="1"/>
          </p:cNvSpPr>
          <p:nvPr/>
        </p:nvSpPr>
        <p:spPr bwMode="auto">
          <a:xfrm>
            <a:off x="7319963" y="994159"/>
            <a:ext cx="1452562" cy="1685604"/>
          </a:xfrm>
          <a:prstGeom prst="roundRect">
            <a:avLst>
              <a:gd name="adj" fmla="val 5236"/>
            </a:avLst>
          </a:prstGeom>
          <a:gradFill rotWithShape="1">
            <a:gsLst>
              <a:gs pos="0">
                <a:srgbClr val="DCE6F0"/>
              </a:gs>
              <a:gs pos="100000">
                <a:srgbClr val="96B4FA"/>
              </a:gs>
            </a:gsLst>
            <a:lin ang="2700000" scaled="1"/>
          </a:gradFill>
          <a:ln w="12700">
            <a:solidFill>
              <a:srgbClr val="C6C6C6"/>
            </a:solidFill>
            <a:round/>
            <a:headEnd/>
            <a:tailEnd/>
          </a:ln>
        </p:spPr>
        <p:txBody>
          <a:bodyPr anchorCtr="1"/>
          <a:lstStyle/>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r>
              <a:rPr kumimoji="0" lang="en-US" altLang="ja-JP" sz="1400" b="0" i="0" u="none" strike="noStrike" kern="0" cap="none" spc="0" normalizeH="0" baseline="0" noProof="0">
                <a:ln>
                  <a:noFill/>
                </a:ln>
                <a:solidFill>
                  <a:srgbClr val="4D4D4D"/>
                </a:solidFill>
                <a:effectLst/>
                <a:uLnTx/>
                <a:uFillTx/>
              </a:rPr>
              <a:t>DB Server</a:t>
            </a: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p:txBody>
      </p:sp>
      <p:sp>
        <p:nvSpPr>
          <p:cNvPr id="9" name="AutoShape 34"/>
          <p:cNvSpPr>
            <a:spLocks noChangeArrowheads="1"/>
          </p:cNvSpPr>
          <p:nvPr/>
        </p:nvSpPr>
        <p:spPr bwMode="auto">
          <a:xfrm>
            <a:off x="7408863" y="1291020"/>
            <a:ext cx="1274762" cy="1351413"/>
          </a:xfrm>
          <a:prstGeom prst="roundRect">
            <a:avLst>
              <a:gd name="adj" fmla="val 3218"/>
            </a:avLst>
          </a:prstGeom>
          <a:gradFill rotWithShape="1">
            <a:gsLst>
              <a:gs pos="0">
                <a:srgbClr val="3399FF"/>
              </a:gs>
              <a:gs pos="100000">
                <a:srgbClr val="0033CC"/>
              </a:gs>
            </a:gsLst>
            <a:lin ang="2700000" scaled="1"/>
          </a:gradFill>
          <a:ln w="25400">
            <a:solidFill>
              <a:srgbClr val="FFFFFF"/>
            </a:solidFill>
            <a:round/>
            <a:headEnd/>
            <a:tailEnd/>
          </a:ln>
        </p:spPr>
        <p:txBody>
          <a:bodyPr anchorCtr="1"/>
          <a:lstStyle/>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r>
              <a:rPr kumimoji="0" lang="en-US" altLang="ja-JP" sz="1200" b="0" i="0" u="none" strike="noStrike" kern="0" cap="none" spc="0" normalizeH="0" baseline="0" noProof="0">
                <a:ln>
                  <a:noFill/>
                </a:ln>
                <a:solidFill>
                  <a:srgbClr val="FFFFFF"/>
                </a:solidFill>
                <a:effectLst/>
                <a:uLnTx/>
                <a:uFillTx/>
              </a:rPr>
              <a:t>DBMS</a:t>
            </a: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200" b="0" i="0" u="none" strike="noStrike" kern="0" cap="none" spc="0" normalizeH="0" baseline="0" noProof="0">
              <a:ln>
                <a:noFill/>
              </a:ln>
              <a:solidFill>
                <a:srgbClr val="FFFFFF"/>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200" b="0" i="0" u="none" strike="noStrike" kern="0" cap="none" spc="0" normalizeH="0" baseline="0" noProof="0">
              <a:ln>
                <a:noFill/>
              </a:ln>
              <a:solidFill>
                <a:srgbClr val="FFFFFF"/>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200" b="0" i="0" u="none" strike="noStrike" kern="0" cap="none" spc="0" normalizeH="0" baseline="0" noProof="0">
              <a:ln>
                <a:noFill/>
              </a:ln>
              <a:solidFill>
                <a:srgbClr val="FFFFFF"/>
              </a:solidFill>
              <a:effectLst/>
              <a:uLnTx/>
              <a:uFillTx/>
            </a:endParaRPr>
          </a:p>
        </p:txBody>
      </p:sp>
      <p:sp>
        <p:nvSpPr>
          <p:cNvPr id="10" name="AutoShape 35"/>
          <p:cNvSpPr>
            <a:spLocks noChangeArrowheads="1"/>
          </p:cNvSpPr>
          <p:nvPr/>
        </p:nvSpPr>
        <p:spPr bwMode="auto">
          <a:xfrm>
            <a:off x="1679575" y="997333"/>
            <a:ext cx="5576888" cy="1677907"/>
          </a:xfrm>
          <a:prstGeom prst="roundRect">
            <a:avLst>
              <a:gd name="adj" fmla="val 1528"/>
            </a:avLst>
          </a:prstGeom>
          <a:gradFill rotWithShape="1">
            <a:gsLst>
              <a:gs pos="0">
                <a:srgbClr val="DCE6F0"/>
              </a:gs>
              <a:gs pos="100000">
                <a:srgbClr val="96B4FA"/>
              </a:gs>
            </a:gsLst>
            <a:lin ang="2700000" scaled="1"/>
          </a:gradFill>
          <a:ln w="12700">
            <a:solidFill>
              <a:srgbClr val="C6C6C6"/>
            </a:solidFill>
            <a:round/>
            <a:headEnd/>
            <a:tailEnd/>
          </a:ln>
        </p:spPr>
        <p:txBody>
          <a:bodyPr anchorCtr="1"/>
          <a:lstStyle/>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r>
              <a:rPr kumimoji="0" lang="en-US" altLang="ja-JP" sz="1400" b="0" i="0" u="none" strike="noStrike" kern="0" cap="none" spc="0" normalizeH="0" baseline="0" noProof="0">
                <a:ln>
                  <a:noFill/>
                </a:ln>
                <a:solidFill>
                  <a:srgbClr val="4D4D4D"/>
                </a:solidFill>
                <a:effectLst/>
                <a:uLnTx/>
                <a:uFillTx/>
              </a:rPr>
              <a:t>Web/App Server</a:t>
            </a: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p:txBody>
      </p:sp>
      <p:sp>
        <p:nvSpPr>
          <p:cNvPr id="11" name="AutoShape 36"/>
          <p:cNvSpPr>
            <a:spLocks noChangeArrowheads="1"/>
          </p:cNvSpPr>
          <p:nvPr/>
        </p:nvSpPr>
        <p:spPr bwMode="auto">
          <a:xfrm>
            <a:off x="5940152" y="1291020"/>
            <a:ext cx="1334542" cy="1351413"/>
          </a:xfrm>
          <a:prstGeom prst="roundRect">
            <a:avLst>
              <a:gd name="adj" fmla="val 4426"/>
            </a:avLst>
          </a:prstGeom>
          <a:gradFill rotWithShape="1">
            <a:gsLst>
              <a:gs pos="0">
                <a:srgbClr val="3399FF"/>
              </a:gs>
              <a:gs pos="100000">
                <a:srgbClr val="0033CC"/>
              </a:gs>
            </a:gsLst>
            <a:lin ang="2700000" scaled="1"/>
          </a:gradFill>
          <a:ln w="25400">
            <a:solidFill>
              <a:srgbClr val="FFFFFF"/>
            </a:solidFill>
            <a:round/>
            <a:headEnd/>
            <a:tailEnd/>
          </a:ln>
        </p:spPr>
        <p:txBody>
          <a:bodyPr anchorCtr="1"/>
          <a:lstStyle/>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r>
              <a:rPr kumimoji="0" lang="ja-JP" altLang="en-US" sz="1200" b="0" i="0" u="none" strike="noStrike" kern="0" cap="none" spc="0" normalizeH="0" baseline="0" noProof="0">
                <a:ln>
                  <a:noFill/>
                </a:ln>
                <a:solidFill>
                  <a:srgbClr val="FFFFFF"/>
                </a:solidFill>
                <a:effectLst/>
                <a:uLnTx/>
                <a:uFillTx/>
              </a:rPr>
              <a:t>データアクセス</a:t>
            </a: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200" b="0" i="0" u="none" strike="noStrike" kern="0" cap="none" spc="0" normalizeH="0" baseline="0" noProof="0">
              <a:ln>
                <a:noFill/>
              </a:ln>
              <a:solidFill>
                <a:srgbClr val="000000"/>
              </a:solidFill>
              <a:effectLst/>
              <a:uLnTx/>
              <a:uFillTx/>
            </a:endParaRPr>
          </a:p>
        </p:txBody>
      </p:sp>
      <p:sp>
        <p:nvSpPr>
          <p:cNvPr id="12" name="AutoShape 37"/>
          <p:cNvSpPr>
            <a:spLocks noChangeArrowheads="1"/>
          </p:cNvSpPr>
          <p:nvPr/>
        </p:nvSpPr>
        <p:spPr bwMode="auto">
          <a:xfrm>
            <a:off x="442913" y="989395"/>
            <a:ext cx="1171575" cy="1690735"/>
          </a:xfrm>
          <a:prstGeom prst="roundRect">
            <a:avLst>
              <a:gd name="adj" fmla="val 5713"/>
            </a:avLst>
          </a:prstGeom>
          <a:gradFill rotWithShape="1">
            <a:gsLst>
              <a:gs pos="0">
                <a:srgbClr val="DCE6F0"/>
              </a:gs>
              <a:gs pos="100000">
                <a:srgbClr val="96B4FA"/>
              </a:gs>
            </a:gsLst>
            <a:lin ang="2700000" scaled="1"/>
          </a:gradFill>
          <a:ln w="12700">
            <a:solidFill>
              <a:srgbClr val="C6C6C6"/>
            </a:solidFill>
            <a:round/>
            <a:headEnd/>
            <a:tailEnd/>
          </a:ln>
        </p:spPr>
        <p:txBody>
          <a:bodyPr anchorCtr="1"/>
          <a:lstStyle/>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r>
              <a:rPr kumimoji="0" lang="en-US" altLang="ja-JP" sz="1400" b="0" i="0" u="none" strike="noStrike" kern="0" cap="none" spc="0" normalizeH="0" baseline="0" noProof="0">
                <a:ln>
                  <a:noFill/>
                </a:ln>
                <a:solidFill>
                  <a:srgbClr val="4D4D4D"/>
                </a:solidFill>
                <a:effectLst/>
                <a:uLnTx/>
                <a:uFillTx/>
              </a:rPr>
              <a:t>Client</a:t>
            </a: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p:txBody>
      </p:sp>
      <p:sp>
        <p:nvSpPr>
          <p:cNvPr id="13" name="AutoShape 38"/>
          <p:cNvSpPr>
            <a:spLocks noChangeArrowheads="1"/>
          </p:cNvSpPr>
          <p:nvPr/>
        </p:nvSpPr>
        <p:spPr bwMode="auto">
          <a:xfrm>
            <a:off x="2622550" y="1291020"/>
            <a:ext cx="3251200" cy="1352738"/>
          </a:xfrm>
          <a:prstGeom prst="roundRect">
            <a:avLst>
              <a:gd name="adj" fmla="val 3218"/>
            </a:avLst>
          </a:prstGeom>
          <a:gradFill rotWithShape="1">
            <a:gsLst>
              <a:gs pos="0">
                <a:srgbClr val="3399FF"/>
              </a:gs>
              <a:gs pos="100000">
                <a:srgbClr val="0033CC"/>
              </a:gs>
            </a:gsLst>
            <a:lin ang="2700000" scaled="1"/>
          </a:gradFill>
          <a:ln w="25400">
            <a:solidFill>
              <a:srgbClr val="FFFFFF"/>
            </a:solidFill>
            <a:round/>
            <a:headEnd/>
            <a:tailEnd/>
          </a:ln>
        </p:spPr>
        <p:txBody>
          <a:bodyPr anchorCtr="1"/>
          <a:lstStyle/>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r>
              <a:rPr kumimoji="0" lang="ja-JP" altLang="en-US" sz="1200" b="0" i="0" u="none" strike="noStrike" kern="0" cap="none" spc="0" normalizeH="0" baseline="0" noProof="0">
                <a:ln>
                  <a:noFill/>
                </a:ln>
                <a:solidFill>
                  <a:srgbClr val="FFFFFF"/>
                </a:solidFill>
                <a:effectLst/>
                <a:uLnTx/>
                <a:uFillTx/>
              </a:rPr>
              <a:t>ビジネスロジック層</a:t>
            </a: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a:ln>
                <a:noFill/>
              </a:ln>
              <a:solidFill>
                <a:srgbClr val="FFFFFF"/>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200" b="0" i="0" u="none" strike="noStrike" kern="0" cap="none" spc="0" normalizeH="0" baseline="0" noProof="0">
              <a:ln>
                <a:noFill/>
              </a:ln>
              <a:solidFill>
                <a:srgbClr val="000000"/>
              </a:solidFill>
              <a:effectLst/>
              <a:uLnTx/>
              <a:uFillTx/>
            </a:endParaRPr>
          </a:p>
        </p:txBody>
      </p:sp>
      <p:sp>
        <p:nvSpPr>
          <p:cNvPr id="14" name="AutoShape 39"/>
          <p:cNvSpPr>
            <a:spLocks noChangeArrowheads="1"/>
          </p:cNvSpPr>
          <p:nvPr/>
        </p:nvSpPr>
        <p:spPr bwMode="auto">
          <a:xfrm>
            <a:off x="546100" y="1291020"/>
            <a:ext cx="1989138" cy="1352738"/>
          </a:xfrm>
          <a:prstGeom prst="roundRect">
            <a:avLst>
              <a:gd name="adj" fmla="val 3218"/>
            </a:avLst>
          </a:prstGeom>
          <a:gradFill rotWithShape="1">
            <a:gsLst>
              <a:gs pos="0">
                <a:srgbClr val="3399FF"/>
              </a:gs>
              <a:gs pos="100000">
                <a:srgbClr val="0033CC"/>
              </a:gs>
            </a:gsLst>
            <a:lin ang="2700000" scaled="1"/>
          </a:gradFill>
          <a:ln w="25400">
            <a:solidFill>
              <a:srgbClr val="FFFFFF"/>
            </a:solidFill>
            <a:round/>
            <a:headEnd/>
            <a:tailEnd/>
          </a:ln>
        </p:spPr>
        <p:txBody>
          <a:bodyPr anchorCtr="1"/>
          <a:lstStyle/>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r>
              <a:rPr kumimoji="0" lang="ja-JP" altLang="en-US" sz="1200" b="0" i="0" u="none" strike="noStrike" kern="0" cap="none" spc="0" normalizeH="0" baseline="0" noProof="0" dirty="0">
                <a:ln>
                  <a:noFill/>
                </a:ln>
                <a:solidFill>
                  <a:srgbClr val="FFFFFF"/>
                </a:solidFill>
                <a:effectLst/>
                <a:uLnTx/>
                <a:uFillTx/>
              </a:rPr>
              <a:t>プレゼンテーション層</a:t>
            </a: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dirty="0">
              <a:ln>
                <a:noFill/>
              </a:ln>
              <a:solidFill>
                <a:srgbClr val="FFFFFF"/>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dirty="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dirty="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dirty="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dirty="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dirty="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200" b="0" i="0" u="none" strike="noStrike" kern="0" cap="none" spc="0" normalizeH="0" baseline="0" noProof="0" dirty="0">
              <a:ln>
                <a:noFill/>
              </a:ln>
              <a:solidFill>
                <a:srgbClr val="000000"/>
              </a:solidFill>
              <a:effectLst/>
              <a:uLnTx/>
              <a:uFillTx/>
            </a:endParaRPr>
          </a:p>
        </p:txBody>
      </p:sp>
      <p:sp>
        <p:nvSpPr>
          <p:cNvPr id="15" name="AutoShape 45"/>
          <p:cNvSpPr>
            <a:spLocks noChangeArrowheads="1"/>
          </p:cNvSpPr>
          <p:nvPr/>
        </p:nvSpPr>
        <p:spPr bwMode="auto">
          <a:xfrm>
            <a:off x="4854575" y="1614870"/>
            <a:ext cx="2312988" cy="956880"/>
          </a:xfrm>
          <a:prstGeom prst="roundRect">
            <a:avLst>
              <a:gd name="adj" fmla="val 7852"/>
            </a:avLst>
          </a:prstGeom>
          <a:solidFill>
            <a:srgbClr val="FFFFFF">
              <a:alpha val="50195"/>
            </a:srgbClr>
          </a:solidFill>
          <a:ln w="44450" cap="rnd" algn="ctr">
            <a:solidFill>
              <a:srgbClr val="FFCC00"/>
            </a:solidFill>
            <a:prstDash val="sysDot"/>
            <a:round/>
            <a:headEnd/>
            <a:tailEnd/>
          </a:ln>
        </p:spPr>
        <p:txBody>
          <a:bodyPr wrap="none" lIns="18000" tIns="10800" rIns="18000" bIns="10800"/>
          <a:lstStyle/>
          <a:p>
            <a:pPr marL="0" marR="0" lvl="0" indent="0" algn="ctr" defTabSz="914400" eaLnBrk="1" fontAlgn="auto" latinLnBrk="0" hangingPunct="1">
              <a:lnSpc>
                <a:spcPct val="95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rPr>
              <a:t>業務エンジン層</a:t>
            </a:r>
          </a:p>
          <a:p>
            <a:pPr marL="0" marR="0" lvl="0" indent="0" algn="ctr" defTabSz="914400" eaLnBrk="1" fontAlgn="auto" latinLnBrk="0" hangingPunct="1">
              <a:lnSpc>
                <a:spcPct val="95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rPr>
              <a:t>（基本的なデータ処理）</a:t>
            </a:r>
          </a:p>
        </p:txBody>
      </p:sp>
      <p:sp>
        <p:nvSpPr>
          <p:cNvPr id="16" name="AutoShape 46"/>
          <p:cNvSpPr>
            <a:spLocks noChangeArrowheads="1"/>
          </p:cNvSpPr>
          <p:nvPr/>
        </p:nvSpPr>
        <p:spPr bwMode="auto">
          <a:xfrm>
            <a:off x="2678113" y="1614870"/>
            <a:ext cx="2073275" cy="956880"/>
          </a:xfrm>
          <a:prstGeom prst="roundRect">
            <a:avLst>
              <a:gd name="adj" fmla="val 7852"/>
            </a:avLst>
          </a:prstGeom>
          <a:solidFill>
            <a:srgbClr val="FFFFFF">
              <a:alpha val="50195"/>
            </a:srgbClr>
          </a:solidFill>
          <a:ln w="44450" cap="rnd" algn="ctr">
            <a:solidFill>
              <a:srgbClr val="FFCC00"/>
            </a:solidFill>
            <a:prstDash val="sysDot"/>
            <a:round/>
            <a:headEnd/>
            <a:tailEnd/>
          </a:ln>
        </p:spPr>
        <p:txBody>
          <a:bodyPr wrap="none" lIns="18000" tIns="10800" rIns="18000" bIns="10800"/>
          <a:lstStyle/>
          <a:p>
            <a:pPr marL="0" marR="0" lvl="0" indent="0" algn="ctr" defTabSz="914400" eaLnBrk="1" fontAlgn="auto" latinLnBrk="0" hangingPunct="1">
              <a:lnSpc>
                <a:spcPct val="95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rPr>
              <a:t>業務プロセス層</a:t>
            </a:r>
          </a:p>
          <a:p>
            <a:pPr marL="0" marR="0" lvl="0" indent="0" algn="ctr" defTabSz="914400" eaLnBrk="1" fontAlgn="auto" latinLnBrk="0" hangingPunct="1">
              <a:lnSpc>
                <a:spcPct val="95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rPr>
              <a:t>（業務処理のプロセス制御）</a:t>
            </a:r>
          </a:p>
        </p:txBody>
      </p:sp>
      <p:sp>
        <p:nvSpPr>
          <p:cNvPr id="17" name="AutoShape 42"/>
          <p:cNvSpPr>
            <a:spLocks noChangeArrowheads="1"/>
          </p:cNvSpPr>
          <p:nvPr/>
        </p:nvSpPr>
        <p:spPr bwMode="auto">
          <a:xfrm>
            <a:off x="1889125" y="2204217"/>
            <a:ext cx="577850" cy="295525"/>
          </a:xfrm>
          <a:prstGeom prst="roundRect">
            <a:avLst>
              <a:gd name="adj" fmla="val 16667"/>
            </a:avLst>
          </a:prstGeom>
          <a:solidFill>
            <a:srgbClr val="FFFFFF"/>
          </a:solidFill>
          <a:ln w="25400">
            <a:solidFill>
              <a:srgbClr val="E27100"/>
            </a:solidFill>
            <a:round/>
            <a:headEnd/>
            <a:tailEnd/>
          </a:ln>
        </p:spPr>
        <p:txBody>
          <a:bodyPr wrap="none"/>
          <a:lstStyle/>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r>
              <a:rPr kumimoji="0" lang="ja-JP" altLang="ja-JP" sz="1400" b="0" i="0" u="none" strike="noStrike" kern="0" cap="none" spc="0" normalizeH="0" baseline="0" noProof="0" dirty="0">
                <a:ln>
                  <a:noFill/>
                </a:ln>
                <a:solidFill>
                  <a:srgbClr val="7D7D7D"/>
                </a:solidFill>
                <a:effectLst/>
                <a:uLnTx/>
                <a:uFillTx/>
              </a:rPr>
              <a:t>SP</a:t>
            </a:r>
          </a:p>
        </p:txBody>
      </p:sp>
      <p:sp>
        <p:nvSpPr>
          <p:cNvPr id="19" name="AutoShape 44"/>
          <p:cNvSpPr>
            <a:spLocks noChangeArrowheads="1"/>
          </p:cNvSpPr>
          <p:nvPr/>
        </p:nvSpPr>
        <p:spPr bwMode="auto">
          <a:xfrm>
            <a:off x="2699792" y="2065721"/>
            <a:ext cx="3092996" cy="415374"/>
          </a:xfrm>
          <a:prstGeom prst="roundRect">
            <a:avLst>
              <a:gd name="adj" fmla="val 16667"/>
            </a:avLst>
          </a:prstGeom>
          <a:solidFill>
            <a:srgbClr val="FFFFFF"/>
          </a:solidFill>
          <a:ln w="25400">
            <a:solidFill>
              <a:srgbClr val="E27100"/>
            </a:solidFill>
            <a:round/>
            <a:headEnd/>
            <a:tailEnd/>
          </a:ln>
        </p:spPr>
        <p:txBody>
          <a:bodyPr wrap="none"/>
          <a:lstStyle/>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r>
              <a:rPr kumimoji="0" lang="en-US" altLang="ja-JP" sz="1400" b="0" i="0" u="none" strike="noStrike" kern="0" cap="none" spc="0" normalizeH="0" baseline="0" noProof="0" dirty="0">
                <a:ln>
                  <a:noFill/>
                </a:ln>
                <a:solidFill>
                  <a:srgbClr val="7D7D7D"/>
                </a:solidFill>
                <a:effectLst/>
                <a:uLnTx/>
                <a:uFillTx/>
              </a:rPr>
              <a:t>A</a:t>
            </a:r>
            <a:r>
              <a:rPr kumimoji="0" lang="ja-JP" altLang="en-US" sz="1400" b="0" i="0" u="none" strike="noStrike" kern="0" cap="none" spc="0" normalizeH="0" baseline="0" noProof="0" dirty="0">
                <a:ln>
                  <a:noFill/>
                </a:ln>
                <a:solidFill>
                  <a:srgbClr val="7D7D7D"/>
                </a:solidFill>
                <a:effectLst/>
                <a:uLnTx/>
                <a:uFillTx/>
              </a:rPr>
              <a:t>Ｌ</a:t>
            </a:r>
            <a:endParaRPr kumimoji="0" lang="en-US" altLang="ja-JP" sz="1400" b="0" i="0" u="none" strike="noStrike" kern="0" cap="none" spc="0" normalizeH="0" baseline="0" noProof="0" dirty="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dirty="0">
              <a:ln>
                <a:noFill/>
              </a:ln>
              <a:solidFill>
                <a:srgbClr val="7D7D7D"/>
              </a:solidFill>
              <a:effectLst/>
              <a:uLnTx/>
              <a:uFillTx/>
            </a:endParaRPr>
          </a:p>
        </p:txBody>
      </p:sp>
      <p:sp>
        <p:nvSpPr>
          <p:cNvPr id="20" name="AutoShape 46"/>
          <p:cNvSpPr>
            <a:spLocks noChangeArrowheads="1"/>
          </p:cNvSpPr>
          <p:nvPr/>
        </p:nvSpPr>
        <p:spPr bwMode="auto">
          <a:xfrm>
            <a:off x="6081713" y="2065721"/>
            <a:ext cx="998537" cy="415374"/>
          </a:xfrm>
          <a:prstGeom prst="roundRect">
            <a:avLst>
              <a:gd name="adj" fmla="val 14074"/>
            </a:avLst>
          </a:prstGeom>
          <a:solidFill>
            <a:srgbClr val="FFFFFF"/>
          </a:solidFill>
          <a:ln w="25400">
            <a:solidFill>
              <a:srgbClr val="E27100"/>
            </a:solidFill>
            <a:round/>
            <a:headEnd/>
            <a:tailEnd/>
          </a:ln>
        </p:spPr>
        <p:txBody>
          <a:bodyPr wrap="none"/>
          <a:lstStyle/>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r>
              <a:rPr kumimoji="0" lang="en-US" altLang="ja-JP" sz="1400" b="0" i="0" u="none" strike="noStrike" kern="0" cap="none" spc="0" normalizeH="0" baseline="0" noProof="0">
                <a:ln>
                  <a:noFill/>
                </a:ln>
                <a:solidFill>
                  <a:srgbClr val="7D7D7D"/>
                </a:solidFill>
                <a:effectLst/>
                <a:uLnTx/>
                <a:uFillTx/>
              </a:rPr>
              <a:t>DL</a:t>
            </a: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p:txBody>
      </p:sp>
      <p:sp>
        <p:nvSpPr>
          <p:cNvPr id="21" name="AutoShape 47"/>
          <p:cNvSpPr>
            <a:spLocks noChangeArrowheads="1"/>
          </p:cNvSpPr>
          <p:nvPr/>
        </p:nvSpPr>
        <p:spPr bwMode="auto">
          <a:xfrm>
            <a:off x="649288" y="2065721"/>
            <a:ext cx="909637" cy="415374"/>
          </a:xfrm>
          <a:prstGeom prst="roundRect">
            <a:avLst>
              <a:gd name="adj" fmla="val 16667"/>
            </a:avLst>
          </a:prstGeom>
          <a:solidFill>
            <a:srgbClr val="FFFFFF"/>
          </a:solidFill>
          <a:ln w="25400">
            <a:solidFill>
              <a:srgbClr val="E27100"/>
            </a:solidFill>
            <a:round/>
            <a:headEnd/>
            <a:tailEnd/>
          </a:ln>
        </p:spPr>
        <p:txBody>
          <a:bodyPr wrap="none"/>
          <a:lstStyle/>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r>
              <a:rPr kumimoji="0" lang="en-US" altLang="ja-JP" sz="1400" b="0" i="0" u="none" strike="noStrike" kern="0" cap="none" spc="0" normalizeH="0" baseline="0" noProof="0">
                <a:ln>
                  <a:noFill/>
                </a:ln>
                <a:solidFill>
                  <a:srgbClr val="7D7D7D"/>
                </a:solidFill>
                <a:effectLst/>
                <a:uLnTx/>
                <a:uFillTx/>
              </a:rPr>
              <a:t>CP</a:t>
            </a:r>
          </a:p>
        </p:txBody>
      </p:sp>
      <p:sp>
        <p:nvSpPr>
          <p:cNvPr id="22" name="Line 48"/>
          <p:cNvSpPr>
            <a:spLocks noChangeShapeType="1"/>
          </p:cNvSpPr>
          <p:nvPr/>
        </p:nvSpPr>
        <p:spPr bwMode="auto">
          <a:xfrm>
            <a:off x="1571625" y="2139702"/>
            <a:ext cx="1158875" cy="1588"/>
          </a:xfrm>
          <a:prstGeom prst="line">
            <a:avLst/>
          </a:prstGeom>
          <a:noFill/>
          <a:ln w="38100">
            <a:solidFill>
              <a:srgbClr val="CC3300"/>
            </a:solidFill>
            <a:round/>
            <a:headEnd type="triangle" w="med" len="me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3" name="Line 49"/>
          <p:cNvSpPr>
            <a:spLocks noChangeShapeType="1"/>
          </p:cNvSpPr>
          <p:nvPr/>
        </p:nvSpPr>
        <p:spPr bwMode="auto">
          <a:xfrm>
            <a:off x="1571625" y="2355726"/>
            <a:ext cx="288925" cy="1588"/>
          </a:xfrm>
          <a:prstGeom prst="line">
            <a:avLst/>
          </a:prstGeom>
          <a:noFill/>
          <a:ln w="38100">
            <a:solidFill>
              <a:srgbClr val="CC3300"/>
            </a:solidFill>
            <a:round/>
            <a:headEnd type="triangle" w="med" len="me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4" name="Line 53"/>
          <p:cNvSpPr>
            <a:spLocks noChangeShapeType="1"/>
          </p:cNvSpPr>
          <p:nvPr/>
        </p:nvSpPr>
        <p:spPr bwMode="auto">
          <a:xfrm flipV="1">
            <a:off x="5811838" y="2465770"/>
            <a:ext cx="300037" cy="12700"/>
          </a:xfrm>
          <a:prstGeom prst="line">
            <a:avLst/>
          </a:prstGeom>
          <a:noFill/>
          <a:ln w="38100">
            <a:solidFill>
              <a:srgbClr val="CC3300"/>
            </a:solidFill>
            <a:round/>
            <a:headEnd type="triangle" w="med" len="me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5" name="Line 54"/>
          <p:cNvSpPr>
            <a:spLocks noChangeShapeType="1"/>
          </p:cNvSpPr>
          <p:nvPr/>
        </p:nvSpPr>
        <p:spPr bwMode="auto">
          <a:xfrm flipV="1">
            <a:off x="7077075" y="2467358"/>
            <a:ext cx="469900" cy="9525"/>
          </a:xfrm>
          <a:prstGeom prst="line">
            <a:avLst/>
          </a:prstGeom>
          <a:noFill/>
          <a:ln w="38100">
            <a:solidFill>
              <a:srgbClr val="CC3300"/>
            </a:solidFill>
            <a:round/>
            <a:headEnd type="triangle" w="med" len="me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6" name="AutoShape 55"/>
          <p:cNvSpPr>
            <a:spLocks noChangeArrowheads="1"/>
          </p:cNvSpPr>
          <p:nvPr/>
        </p:nvSpPr>
        <p:spPr bwMode="auto">
          <a:xfrm>
            <a:off x="7543800" y="2100646"/>
            <a:ext cx="1022350" cy="376238"/>
          </a:xfrm>
          <a:prstGeom prst="can">
            <a:avLst>
              <a:gd name="adj" fmla="val 25000"/>
            </a:avLst>
          </a:prstGeom>
          <a:solidFill>
            <a:srgbClr val="FFFFFF"/>
          </a:solidFill>
          <a:ln w="25400">
            <a:solidFill>
              <a:srgbClr val="E27100"/>
            </a:solidFill>
            <a:round/>
            <a:headEnd/>
            <a:tailEnd/>
          </a:ln>
        </p:spPr>
        <p:txBody>
          <a:bodyPr wrap="none"/>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a:ln>
                  <a:noFill/>
                </a:ln>
                <a:solidFill>
                  <a:srgbClr val="7D7D7D"/>
                </a:solidFill>
                <a:effectLst/>
                <a:uLnTx/>
                <a:uFillTx/>
              </a:rPr>
              <a:t>Table</a:t>
            </a:r>
          </a:p>
        </p:txBody>
      </p:sp>
      <p:sp>
        <p:nvSpPr>
          <p:cNvPr id="27" name="AutoShape 43"/>
          <p:cNvSpPr>
            <a:spLocks noChangeArrowheads="1"/>
          </p:cNvSpPr>
          <p:nvPr/>
        </p:nvSpPr>
        <p:spPr bwMode="auto">
          <a:xfrm>
            <a:off x="2943299" y="2125096"/>
            <a:ext cx="836613" cy="243647"/>
          </a:xfrm>
          <a:prstGeom prst="roundRect">
            <a:avLst>
              <a:gd name="adj" fmla="val 16625"/>
            </a:avLst>
          </a:prstGeom>
          <a:solidFill>
            <a:srgbClr val="FFFFFF"/>
          </a:solidFill>
          <a:ln w="25400">
            <a:solidFill>
              <a:srgbClr val="E27100"/>
            </a:solidFill>
            <a:prstDash val="dash"/>
            <a:round/>
            <a:headEnd/>
            <a:tailEnd/>
          </a:ln>
        </p:spPr>
        <p:txBody>
          <a:bodyPr wrap="none"/>
          <a:lstStyle/>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r>
              <a:rPr kumimoji="0" lang="en-US" altLang="ja-JP" sz="1400" b="0" i="0" u="none" strike="noStrike" kern="0" cap="none" spc="0" normalizeH="0" baseline="0" noProof="0">
                <a:ln>
                  <a:noFill/>
                </a:ln>
                <a:solidFill>
                  <a:srgbClr val="7D7D7D"/>
                </a:solidFill>
                <a:effectLst/>
                <a:uLnTx/>
                <a:uFillTx/>
              </a:rPr>
              <a:t>SI</a:t>
            </a:r>
          </a:p>
        </p:txBody>
      </p:sp>
      <p:sp>
        <p:nvSpPr>
          <p:cNvPr id="28" name="Line 53"/>
          <p:cNvSpPr>
            <a:spLocks noChangeShapeType="1"/>
          </p:cNvSpPr>
          <p:nvPr/>
        </p:nvSpPr>
        <p:spPr bwMode="auto">
          <a:xfrm flipV="1">
            <a:off x="2436268" y="2356043"/>
            <a:ext cx="300037" cy="12700"/>
          </a:xfrm>
          <a:prstGeom prst="line">
            <a:avLst/>
          </a:prstGeom>
          <a:noFill/>
          <a:ln w="38100">
            <a:solidFill>
              <a:srgbClr val="CC3300"/>
            </a:solidFill>
            <a:round/>
            <a:headEnd type="triangle" w="med" len="me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graphicFrame>
        <p:nvGraphicFramePr>
          <p:cNvPr id="29" name="Group 64"/>
          <p:cNvGraphicFramePr>
            <a:graphicFrameLocks noGrp="1"/>
          </p:cNvGraphicFramePr>
          <p:nvPr>
            <p:extLst>
              <p:ext uri="{D42A27DB-BD31-4B8C-83A1-F6EECF244321}">
                <p14:modId xmlns:p14="http://schemas.microsoft.com/office/powerpoint/2010/main" val="3799664742"/>
              </p:ext>
            </p:extLst>
          </p:nvPr>
        </p:nvGraphicFramePr>
        <p:xfrm>
          <a:off x="432000" y="3203875"/>
          <a:ext cx="8460000" cy="1708135"/>
        </p:xfrm>
        <a:graphic>
          <a:graphicData uri="http://schemas.openxmlformats.org/drawingml/2006/table">
            <a:tbl>
              <a:tblPr/>
              <a:tblGrid>
                <a:gridCol w="443031">
                  <a:extLst>
                    <a:ext uri="{9D8B030D-6E8A-4147-A177-3AD203B41FA5}">
                      <a16:colId xmlns:a16="http://schemas.microsoft.com/office/drawing/2014/main" val="20000"/>
                    </a:ext>
                  </a:extLst>
                </a:gridCol>
                <a:gridCol w="1809827">
                  <a:extLst>
                    <a:ext uri="{9D8B030D-6E8A-4147-A177-3AD203B41FA5}">
                      <a16:colId xmlns:a16="http://schemas.microsoft.com/office/drawing/2014/main" val="20001"/>
                    </a:ext>
                  </a:extLst>
                </a:gridCol>
                <a:gridCol w="6207142">
                  <a:extLst>
                    <a:ext uri="{9D8B030D-6E8A-4147-A177-3AD203B41FA5}">
                      <a16:colId xmlns:a16="http://schemas.microsoft.com/office/drawing/2014/main" val="20002"/>
                    </a:ext>
                  </a:extLst>
                </a:gridCol>
              </a:tblGrid>
              <a:tr h="325978">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000" b="0" i="0" u="none" strike="noStrike" cap="none" normalizeH="0" baseline="0">
                          <a:ln>
                            <a:noFill/>
                          </a:ln>
                          <a:solidFill>
                            <a:srgbClr val="FFFFFF"/>
                          </a:solidFill>
                          <a:effectLst/>
                          <a:latin typeface="メイリオ" pitchFamily="50" charset="-128"/>
                          <a:ea typeface="メイリオ" pitchFamily="50" charset="-128"/>
                          <a:cs typeface="Times New Roman" pitchFamily="18" charset="0"/>
                        </a:rPr>
                        <a:t>CP</a:t>
                      </a:r>
                      <a:endParaRPr kumimoji="1" lang="en-US" altLang="ja-JP" sz="1000" b="0" i="0" u="none" strike="noStrike" cap="none" normalizeH="0" baseline="0">
                        <a:ln>
                          <a:noFill/>
                        </a:ln>
                        <a:solidFill>
                          <a:schemeClr val="bg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0065AE"/>
                    </a:solidFill>
                  </a:tcPr>
                </a:tc>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000" b="0" i="0" u="none" strike="noStrike" cap="none" normalizeH="0" baseline="0">
                          <a:ln>
                            <a:noFill/>
                          </a:ln>
                          <a:solidFill>
                            <a:srgbClr val="FFFFFF"/>
                          </a:solidFill>
                          <a:effectLst/>
                          <a:latin typeface="メイリオ" pitchFamily="50" charset="-128"/>
                          <a:ea typeface="メイリオ" pitchFamily="50" charset="-128"/>
                          <a:cs typeface="Times New Roman" pitchFamily="18" charset="0"/>
                        </a:rPr>
                        <a:t>Client Presentation Layer</a:t>
                      </a:r>
                      <a:endParaRPr kumimoji="1" lang="en-US" altLang="ja-JP" sz="1000" b="0" i="0" u="none" strike="noStrike" cap="none" normalizeH="0" baseline="0">
                        <a:ln>
                          <a:noFill/>
                        </a:ln>
                        <a:solidFill>
                          <a:schemeClr val="bg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0065AE"/>
                    </a:solidFill>
                  </a:tcPr>
                </a:tc>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000" b="0" i="0" u="none" strike="noStrike" cap="none" normalizeH="0" baseline="0">
                          <a:ln>
                            <a:noFill/>
                          </a:ln>
                          <a:solidFill>
                            <a:schemeClr val="tx2"/>
                          </a:solidFill>
                          <a:effectLst/>
                          <a:latin typeface="メイリオ" pitchFamily="50" charset="-128"/>
                          <a:ea typeface="メイリオ" pitchFamily="50" charset="-128"/>
                          <a:cs typeface="Times New Roman" pitchFamily="18" charset="0"/>
                        </a:rPr>
                        <a:t>クライアントユーザインターフェースを受け持つレイヤ</a:t>
                      </a:r>
                      <a:endParaRPr kumimoji="1" lang="ja-JP" altLang="en-US" sz="1000" b="0" i="0" u="none" strike="noStrike" cap="none" normalizeH="0" baseline="0">
                        <a:ln>
                          <a:noFill/>
                        </a:ln>
                        <a:solidFill>
                          <a:schemeClr val="tx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30683">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000" b="0" i="0" u="none" strike="noStrike" cap="none" normalizeH="0" baseline="0">
                          <a:ln>
                            <a:noFill/>
                          </a:ln>
                          <a:solidFill>
                            <a:srgbClr val="FFFFFF"/>
                          </a:solidFill>
                          <a:effectLst/>
                          <a:latin typeface="メイリオ" pitchFamily="50" charset="-128"/>
                          <a:ea typeface="メイリオ" pitchFamily="50" charset="-128"/>
                          <a:cs typeface="Times New Roman" pitchFamily="18" charset="0"/>
                        </a:rPr>
                        <a:t>SP</a:t>
                      </a:r>
                      <a:endParaRPr kumimoji="1" lang="en-US" altLang="ja-JP" sz="1000" b="0" i="0" u="none" strike="noStrike" cap="none" normalizeH="0" baseline="0">
                        <a:ln>
                          <a:noFill/>
                        </a:ln>
                        <a:solidFill>
                          <a:schemeClr val="bg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0065AE"/>
                    </a:solidFill>
                  </a:tcPr>
                </a:tc>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000" b="0" i="0" u="none" strike="noStrike" cap="none" normalizeH="0" baseline="0">
                          <a:ln>
                            <a:noFill/>
                          </a:ln>
                          <a:solidFill>
                            <a:srgbClr val="FFFFFF"/>
                          </a:solidFill>
                          <a:effectLst/>
                          <a:latin typeface="メイリオ" pitchFamily="50" charset="-128"/>
                          <a:ea typeface="メイリオ" pitchFamily="50" charset="-128"/>
                          <a:cs typeface="Times New Roman" pitchFamily="18" charset="0"/>
                        </a:rPr>
                        <a:t>Server Presentation Layer</a:t>
                      </a:r>
                      <a:endParaRPr kumimoji="1" lang="en-US" altLang="ja-JP" sz="1000" b="0" i="0" u="none" strike="noStrike" cap="none" normalizeH="0" baseline="0">
                        <a:ln>
                          <a:noFill/>
                        </a:ln>
                        <a:solidFill>
                          <a:schemeClr val="bg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0065AE"/>
                    </a:solidFill>
                  </a:tcPr>
                </a:tc>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000" b="0" i="0" u="none" strike="noStrike" cap="none" normalizeH="0" baseline="0" dirty="0">
                          <a:ln>
                            <a:noFill/>
                          </a:ln>
                          <a:solidFill>
                            <a:schemeClr val="tx2"/>
                          </a:solidFill>
                          <a:effectLst/>
                          <a:latin typeface="メイリオ" pitchFamily="50" charset="-128"/>
                          <a:ea typeface="メイリオ" pitchFamily="50" charset="-128"/>
                          <a:cs typeface="Times New Roman" pitchFamily="18" charset="0"/>
                        </a:rPr>
                        <a:t>サーバユーザインターフェースを受け持つレイヤ。簡易帳票出力部分や、ファイルのアップロード・ダウンロードなど、</a:t>
                      </a:r>
                      <a:r>
                        <a:rPr kumimoji="1" lang="en-US" altLang="ja-JP" sz="1000" b="0" i="0" u="none" strike="noStrike" cap="none" normalizeH="0" baseline="0" dirty="0">
                          <a:ln>
                            <a:noFill/>
                          </a:ln>
                          <a:solidFill>
                            <a:schemeClr val="tx2"/>
                          </a:solidFill>
                          <a:effectLst/>
                          <a:latin typeface="メイリオ" pitchFamily="50" charset="-128"/>
                          <a:ea typeface="メイリオ" pitchFamily="50" charset="-128"/>
                          <a:cs typeface="Times New Roman" pitchFamily="18" charset="0"/>
                        </a:rPr>
                        <a:t>ASP.NET</a:t>
                      </a:r>
                      <a:r>
                        <a:rPr kumimoji="1" lang="ja-JP" altLang="en-US" sz="1000" b="0" i="0" u="none" strike="noStrike" cap="none" normalizeH="0" baseline="0" dirty="0">
                          <a:ln>
                            <a:noFill/>
                          </a:ln>
                          <a:solidFill>
                            <a:schemeClr val="tx2"/>
                          </a:solidFill>
                          <a:effectLst/>
                          <a:latin typeface="メイリオ" pitchFamily="50" charset="-128"/>
                          <a:ea typeface="メイリオ" pitchFamily="50" charset="-128"/>
                          <a:cs typeface="Times New Roman" pitchFamily="18" charset="0"/>
                        </a:rPr>
                        <a:t>を利用するサーバ側のプレゼンテーションレイヤ</a:t>
                      </a:r>
                      <a:endParaRPr kumimoji="1" lang="ja-JP" altLang="en-US" sz="1000" b="0" i="0" u="none" strike="noStrike" cap="none" normalizeH="0" baseline="0" dirty="0">
                        <a:ln>
                          <a:noFill/>
                        </a:ln>
                        <a:solidFill>
                          <a:schemeClr val="tx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310767">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000" b="0" i="0" u="none" strike="noStrike" cap="none" normalizeH="0" baseline="0">
                          <a:ln>
                            <a:noFill/>
                          </a:ln>
                          <a:solidFill>
                            <a:srgbClr val="FFFFFF"/>
                          </a:solidFill>
                          <a:effectLst/>
                          <a:latin typeface="メイリオ" pitchFamily="50" charset="-128"/>
                          <a:ea typeface="メイリオ" pitchFamily="50" charset="-128"/>
                          <a:cs typeface="Times New Roman" pitchFamily="18" charset="0"/>
                        </a:rPr>
                        <a:t>SI</a:t>
                      </a:r>
                      <a:endParaRPr kumimoji="1" lang="en-US" altLang="ja-JP" sz="1000" b="0" i="0" u="none" strike="noStrike" cap="none" normalizeH="0" baseline="0">
                        <a:ln>
                          <a:noFill/>
                        </a:ln>
                        <a:solidFill>
                          <a:schemeClr val="bg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0065AE"/>
                    </a:solidFill>
                  </a:tcPr>
                </a:tc>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000" b="0" i="0" u="none" strike="noStrike" cap="none" normalizeH="0" baseline="0">
                          <a:ln>
                            <a:noFill/>
                          </a:ln>
                          <a:solidFill>
                            <a:srgbClr val="FFFFFF"/>
                          </a:solidFill>
                          <a:effectLst/>
                          <a:latin typeface="メイリオ" pitchFamily="50" charset="-128"/>
                          <a:ea typeface="メイリオ" pitchFamily="50" charset="-128"/>
                          <a:cs typeface="Times New Roman" pitchFamily="18" charset="0"/>
                        </a:rPr>
                        <a:t>Service Interface Layer</a:t>
                      </a:r>
                      <a:endParaRPr kumimoji="1" lang="en-US" altLang="ja-JP" sz="1000" b="0" i="0" u="none" strike="noStrike" cap="none" normalizeH="0" baseline="0">
                        <a:ln>
                          <a:noFill/>
                        </a:ln>
                        <a:solidFill>
                          <a:schemeClr val="bg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0065AE"/>
                    </a:solidFill>
                  </a:tcPr>
                </a:tc>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000" b="0" i="0" u="none" strike="noStrike" cap="none" normalizeH="0" baseline="0" dirty="0">
                          <a:ln>
                            <a:noFill/>
                          </a:ln>
                          <a:solidFill>
                            <a:schemeClr val="tx2"/>
                          </a:solidFill>
                          <a:effectLst/>
                          <a:latin typeface="メイリオ" pitchFamily="50" charset="-128"/>
                          <a:ea typeface="メイリオ" pitchFamily="50" charset="-128"/>
                          <a:cs typeface="Times New Roman" pitchFamily="18" charset="0"/>
                        </a:rPr>
                        <a:t>サービスのインターフェースおよび通信部分を受け持つレイヤ</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000" b="0" i="0" u="none" strike="noStrike" cap="none" normalizeH="0" baseline="0" dirty="0">
                          <a:ln>
                            <a:noFill/>
                          </a:ln>
                          <a:solidFill>
                            <a:schemeClr val="tx2"/>
                          </a:solidFill>
                          <a:effectLst/>
                          <a:latin typeface="メイリオ" pitchFamily="50" charset="-128"/>
                          <a:ea typeface="メイリオ" pitchFamily="50" charset="-128"/>
                          <a:cs typeface="Times New Roman" pitchFamily="18" charset="0"/>
                        </a:rPr>
                        <a:t>通信部分をこのレイヤに集中することで、通信部分の技術変更の影響を他のレイヤに与えないようにする</a:t>
                      </a:r>
                      <a:endParaRPr kumimoji="1" lang="ja-JP" altLang="en-US" sz="1000" b="0" i="0" u="none" strike="noStrike" cap="none" normalizeH="0" baseline="0" dirty="0">
                        <a:ln>
                          <a:noFill/>
                        </a:ln>
                        <a:solidFill>
                          <a:schemeClr val="tx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313025">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000" b="0" i="0" u="none" strike="noStrike" cap="none" normalizeH="0" baseline="0">
                          <a:ln>
                            <a:noFill/>
                          </a:ln>
                          <a:solidFill>
                            <a:schemeClr val="bg2"/>
                          </a:solidFill>
                          <a:effectLst/>
                          <a:latin typeface="メイリオ" pitchFamily="50" charset="-128"/>
                          <a:ea typeface="メイリオ" pitchFamily="50" charset="-128"/>
                        </a:rPr>
                        <a:t>AL</a:t>
                      </a: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0065AE"/>
                    </a:solidFill>
                  </a:tcPr>
                </a:tc>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000" b="0" i="0" u="none" strike="noStrike" cap="none" normalizeH="0" baseline="0">
                          <a:ln>
                            <a:noFill/>
                          </a:ln>
                          <a:solidFill>
                            <a:schemeClr val="bg2"/>
                          </a:solidFill>
                          <a:effectLst/>
                          <a:latin typeface="メイリオ" pitchFamily="50" charset="-128"/>
                          <a:ea typeface="メイリオ" pitchFamily="50" charset="-128"/>
                        </a:rPr>
                        <a:t>Application Layer</a:t>
                      </a: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0065AE"/>
                    </a:solidFill>
                  </a:tcPr>
                </a:tc>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000" b="1" i="0" u="none" strike="noStrike" cap="none" normalizeH="0" baseline="0">
                          <a:ln>
                            <a:noFill/>
                          </a:ln>
                          <a:solidFill>
                            <a:schemeClr val="tx2"/>
                          </a:solidFill>
                          <a:effectLst/>
                          <a:latin typeface="メイリオ" pitchFamily="50" charset="-128"/>
                          <a:ea typeface="メイリオ" pitchFamily="50" charset="-128"/>
                          <a:cs typeface="Times New Roman" pitchFamily="18" charset="0"/>
                        </a:rPr>
                        <a:t>NX</a:t>
                      </a:r>
                      <a:r>
                        <a:rPr kumimoji="1" lang="ja-JP" altLang="en-US" sz="1000" b="0" i="0" u="none" strike="noStrike" cap="none" normalizeH="0" baseline="0">
                          <a:ln>
                            <a:noFill/>
                          </a:ln>
                          <a:solidFill>
                            <a:schemeClr val="tx2"/>
                          </a:solidFill>
                          <a:effectLst/>
                          <a:latin typeface="メイリオ" pitchFamily="50" charset="-128"/>
                          <a:ea typeface="メイリオ" pitchFamily="50" charset="-128"/>
                          <a:cs typeface="Times New Roman" pitchFamily="18" charset="0"/>
                        </a:rPr>
                        <a:t>業務プロセス制御や会計エンジンのロジック・サブロジックが格納されているレイヤ</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000" b="0" i="0" u="none" strike="noStrike" cap="none" normalizeH="0" baseline="0">
                          <a:ln>
                            <a:noFill/>
                          </a:ln>
                          <a:solidFill>
                            <a:schemeClr val="tx2"/>
                          </a:solidFill>
                          <a:effectLst/>
                          <a:latin typeface="メイリオ" pitchFamily="50" charset="-128"/>
                          <a:ea typeface="メイリオ" pitchFamily="50" charset="-128"/>
                          <a:cs typeface="Times New Roman" pitchFamily="18" charset="0"/>
                        </a:rPr>
                        <a:t>DB</a:t>
                      </a:r>
                      <a:r>
                        <a:rPr kumimoji="1" lang="ja-JP" altLang="en-US" sz="1000" b="0" i="0" u="none" strike="noStrike" cap="none" normalizeH="0" baseline="0">
                          <a:ln>
                            <a:noFill/>
                          </a:ln>
                          <a:solidFill>
                            <a:schemeClr val="tx2"/>
                          </a:solidFill>
                          <a:effectLst/>
                          <a:latin typeface="メイリオ" pitchFamily="50" charset="-128"/>
                          <a:ea typeface="メイリオ" pitchFamily="50" charset="-128"/>
                          <a:cs typeface="Times New Roman" pitchFamily="18" charset="0"/>
                        </a:rPr>
                        <a:t>の開始・終了、トランザクション制御も行う</a:t>
                      </a:r>
                      <a:endParaRPr kumimoji="1" lang="ja-JP" altLang="en-US" sz="1000" b="0" i="0" u="none" strike="noStrike" cap="none" normalizeH="0" baseline="0">
                        <a:ln>
                          <a:noFill/>
                        </a:ln>
                        <a:solidFill>
                          <a:schemeClr val="tx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359757">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000" b="0" i="0" u="none" strike="noStrike" cap="none" normalizeH="0" baseline="0">
                          <a:ln>
                            <a:noFill/>
                          </a:ln>
                          <a:solidFill>
                            <a:srgbClr val="FFFFFF"/>
                          </a:solidFill>
                          <a:effectLst/>
                          <a:latin typeface="メイリオ" pitchFamily="50" charset="-128"/>
                          <a:ea typeface="メイリオ" pitchFamily="50" charset="-128"/>
                          <a:cs typeface="Times New Roman" pitchFamily="18" charset="0"/>
                        </a:rPr>
                        <a:t>DL</a:t>
                      </a:r>
                      <a:endParaRPr kumimoji="1" lang="en-US" altLang="ja-JP" sz="1000" b="0" i="0" u="none" strike="noStrike" cap="none" normalizeH="0" baseline="0">
                        <a:ln>
                          <a:noFill/>
                        </a:ln>
                        <a:solidFill>
                          <a:schemeClr val="bg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0065AE"/>
                    </a:solidFill>
                  </a:tcPr>
                </a:tc>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000" b="0" i="0" u="none" strike="noStrike" cap="none" normalizeH="0" baseline="0">
                          <a:ln>
                            <a:noFill/>
                          </a:ln>
                          <a:solidFill>
                            <a:srgbClr val="FFFFFF"/>
                          </a:solidFill>
                          <a:effectLst/>
                          <a:latin typeface="メイリオ" pitchFamily="50" charset="-128"/>
                          <a:ea typeface="メイリオ" pitchFamily="50" charset="-128"/>
                          <a:cs typeface="Times New Roman" pitchFamily="18" charset="0"/>
                        </a:rPr>
                        <a:t>Data Access Logic Layer</a:t>
                      </a:r>
                      <a:endParaRPr kumimoji="1" lang="en-US" altLang="ja-JP" sz="1000" b="0" i="0" u="none" strike="noStrike" cap="none" normalizeH="0" baseline="0">
                        <a:ln>
                          <a:noFill/>
                        </a:ln>
                        <a:solidFill>
                          <a:schemeClr val="bg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0065AE"/>
                    </a:solidFill>
                  </a:tcPr>
                </a:tc>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000" b="0" i="0" u="none" strike="noStrike" cap="none" normalizeH="0" baseline="0" dirty="0">
                          <a:ln>
                            <a:noFill/>
                          </a:ln>
                          <a:solidFill>
                            <a:schemeClr val="tx2"/>
                          </a:solidFill>
                          <a:effectLst/>
                          <a:latin typeface="メイリオ" pitchFamily="50" charset="-128"/>
                          <a:ea typeface="メイリオ" pitchFamily="50" charset="-128"/>
                          <a:cs typeface="Times New Roman" pitchFamily="18" charset="0"/>
                        </a:rPr>
                        <a:t>データベースへのアクセスを行うレイヤ</a:t>
                      </a:r>
                      <a:endParaRPr kumimoji="1" lang="ja-JP" altLang="en-US" sz="1000" b="0" i="0" u="none" strike="noStrike" cap="none" normalizeH="0" baseline="0" dirty="0">
                        <a:ln>
                          <a:noFill/>
                        </a:ln>
                        <a:solidFill>
                          <a:schemeClr val="tx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bl>
          </a:graphicData>
        </a:graphic>
      </p:graphicFrame>
      <p:sp>
        <p:nvSpPr>
          <p:cNvPr id="30" name="テキスト プレースホルダー 7"/>
          <p:cNvSpPr>
            <a:spLocks noGrp="1"/>
          </p:cNvSpPr>
          <p:nvPr>
            <p:ph type="body" sz="quarter" idx="17"/>
          </p:nvPr>
        </p:nvSpPr>
        <p:spPr>
          <a:xfrm>
            <a:off x="251521" y="2924609"/>
            <a:ext cx="8551120" cy="279306"/>
          </a:xfrm>
        </p:spPr>
        <p:txBody>
          <a:bodyPr/>
          <a:lstStyle/>
          <a:p>
            <a:r>
              <a:rPr kumimoji="0" lang="ja-JP" altLang="en-US" b="1" kern="0" dirty="0">
                <a:solidFill>
                  <a:srgbClr val="008CCF"/>
                </a:solidFill>
                <a:cs typeface="Times New Roman" pitchFamily="18" charset="0"/>
              </a:rPr>
              <a:t>アプリケーションレイヤ構成要素</a:t>
            </a:r>
          </a:p>
        </p:txBody>
      </p:sp>
      <p:sp>
        <p:nvSpPr>
          <p:cNvPr id="2" name="フッター プレースホルダー 3">
            <a:extLst>
              <a:ext uri="{FF2B5EF4-FFF2-40B4-BE49-F238E27FC236}">
                <a16:creationId xmlns:a16="http://schemas.microsoft.com/office/drawing/2014/main" id="{557A2951-2B4D-C1B5-2BFF-3BC93A52E0DA}"/>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28277571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white"/>
              </a:solidFill>
              <a:effectLst/>
              <a:uLnTx/>
              <a:uFillTx/>
              <a:latin typeface="メイリオ"/>
              <a:ea typeface="メイリオ"/>
              <a:cs typeface="+mn-cs"/>
            </a:endParaRPr>
          </a:p>
        </p:txBody>
      </p:sp>
      <p:sp>
        <p:nvSpPr>
          <p:cNvPr id="3" name="スライド番号プレースホルダー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white"/>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1" lang="ja-JP" altLang="en-US" sz="900" b="0" i="0" u="none" strike="noStrike" kern="1200" cap="none" spc="0" normalizeH="0" baseline="0" noProof="0" dirty="0">
              <a:ln>
                <a:noFill/>
              </a:ln>
              <a:solidFill>
                <a:prstClr val="white"/>
              </a:solidFill>
              <a:effectLst/>
              <a:uLnTx/>
              <a:uFillTx/>
              <a:latin typeface="メイリオ"/>
              <a:ea typeface="メイリオ"/>
              <a:cs typeface="+mn-cs"/>
            </a:endParaRPr>
          </a:p>
        </p:txBody>
      </p:sp>
      <p:pic>
        <p:nvPicPr>
          <p:cNvPr id="15" name="図 14">
            <a:extLst>
              <a:ext uri="{FF2B5EF4-FFF2-40B4-BE49-F238E27FC236}">
                <a16:creationId xmlns:a16="http://schemas.microsoft.com/office/drawing/2014/main" id="{0A79C750-BBB9-9E3E-C0E6-FAD60A0F13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3808" y="3695051"/>
            <a:ext cx="2106819" cy="464781"/>
          </a:xfrm>
          <a:prstGeom prst="rect">
            <a:avLst/>
          </a:prstGeom>
        </p:spPr>
      </p:pic>
      <p:sp>
        <p:nvSpPr>
          <p:cNvPr id="16" name="テキスト ボックス 15">
            <a:extLst>
              <a:ext uri="{FF2B5EF4-FFF2-40B4-BE49-F238E27FC236}">
                <a16:creationId xmlns:a16="http://schemas.microsoft.com/office/drawing/2014/main" id="{E38F463A-56B9-2222-195C-FA95178361DF}"/>
              </a:ext>
            </a:extLst>
          </p:cNvPr>
          <p:cNvSpPr txBox="1"/>
          <p:nvPr/>
        </p:nvSpPr>
        <p:spPr>
          <a:xfrm>
            <a:off x="3959932" y="4227934"/>
            <a:ext cx="1154162"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a:ea typeface="メイリオ"/>
                <a:cs typeface="+mn-cs"/>
                <a:hlinkClick r:id="rId3"/>
              </a:rPr>
              <a:t>詳しくはこちらから</a:t>
            </a:r>
            <a:endParaRPr kumimoji="1" lang="en-US" altLang="ja-JP" sz="1000" b="0" i="0" u="none" strike="noStrike" kern="1200" cap="none" spc="0" normalizeH="0" baseline="0" noProof="0" dirty="0">
              <a:ln>
                <a:noFill/>
              </a:ln>
              <a:solidFill>
                <a:srgbClr val="008CCF"/>
              </a:solidFill>
              <a:effectLst/>
              <a:uLnTx/>
              <a:uFillTx/>
              <a:latin typeface="メイリオ"/>
              <a:ea typeface="メイリオ"/>
              <a:cs typeface="+mn-cs"/>
            </a:endParaRPr>
          </a:p>
        </p:txBody>
      </p:sp>
      <p:sp>
        <p:nvSpPr>
          <p:cNvPr id="17" name="テキスト ボックス 16">
            <a:extLst>
              <a:ext uri="{FF2B5EF4-FFF2-40B4-BE49-F238E27FC236}">
                <a16:creationId xmlns:a16="http://schemas.microsoft.com/office/drawing/2014/main" id="{8B79F36D-B6C4-CD89-3E3E-01DE19DD5328}"/>
              </a:ext>
            </a:extLst>
          </p:cNvPr>
          <p:cNvSpPr txBox="1"/>
          <p:nvPr/>
        </p:nvSpPr>
        <p:spPr>
          <a:xfrm>
            <a:off x="359532" y="1062338"/>
            <a:ext cx="8208912" cy="19774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8CCF"/>
                </a:solidFill>
                <a:effectLst/>
                <a:uLnTx/>
                <a:uFillTx/>
                <a:latin typeface="メイリオ"/>
                <a:ea typeface="メイリオ"/>
                <a:cs typeface="+mn-cs"/>
              </a:rPr>
              <a:t>会計・人事を変える　</a:t>
            </a:r>
            <a:endParaRPr kumimoji="1" lang="en-US" altLang="ja-JP" sz="2800" b="0" i="0" u="none" strike="noStrike" kern="1200" cap="none" spc="0" normalizeH="0" baseline="0" noProof="0" dirty="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8CCF"/>
                </a:solidFill>
                <a:effectLst/>
                <a:uLnTx/>
                <a:uFillTx/>
                <a:latin typeface="メイリオ"/>
                <a:ea typeface="メイリオ"/>
                <a:cs typeface="+mn-cs"/>
              </a:rPr>
              <a:t>もっとやさしく、もっと便利に、</a:t>
            </a:r>
            <a:endParaRPr kumimoji="1" lang="en-US" altLang="ja-JP" sz="2800" b="0" i="0" u="none" strike="noStrike" kern="1200" cap="none" spc="0" normalizeH="0" baseline="0" noProof="0" dirty="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8CCF"/>
                </a:solidFill>
                <a:effectLst/>
                <a:uLnTx/>
                <a:uFillTx/>
                <a:latin typeface="メイリオ"/>
                <a:ea typeface="メイリオ"/>
                <a:cs typeface="+mn-cs"/>
              </a:rPr>
              <a:t>もっとクリエイティブに！</a:t>
            </a:r>
          </a:p>
        </p:txBody>
      </p:sp>
      <p:pic>
        <p:nvPicPr>
          <p:cNvPr id="18" name="図 17" descr="QR コード&#10;&#10;AI によって生成されたコンテンツは間違っている可能性があります。">
            <a:extLst>
              <a:ext uri="{FF2B5EF4-FFF2-40B4-BE49-F238E27FC236}">
                <a16:creationId xmlns:a16="http://schemas.microsoft.com/office/drawing/2014/main" id="{C9E16EBD-8FCD-898F-2A7C-C22F36C62C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4068" y="3685118"/>
            <a:ext cx="792088" cy="792088"/>
          </a:xfrm>
          <a:prstGeom prst="rect">
            <a:avLst/>
          </a:prstGeom>
        </p:spPr>
      </p:pic>
    </p:spTree>
    <p:extLst>
      <p:ext uri="{BB962C8B-B14F-4D97-AF65-F5344CB8AC3E}">
        <p14:creationId xmlns:p14="http://schemas.microsoft.com/office/powerpoint/2010/main" val="4019130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12</a:t>
            </a:fld>
            <a:endParaRPr kumimoji="1" lang="ja-JP" altLang="en-US" dirty="0"/>
          </a:p>
        </p:txBody>
      </p:sp>
      <p:sp>
        <p:nvSpPr>
          <p:cNvPr id="3" name="タイトル 2"/>
          <p:cNvSpPr>
            <a:spLocks noGrp="1"/>
          </p:cNvSpPr>
          <p:nvPr>
            <p:ph type="title"/>
          </p:nvPr>
        </p:nvSpPr>
        <p:spPr/>
        <p:txBody>
          <a:bodyPr/>
          <a:lstStyle/>
          <a:p>
            <a:r>
              <a:rPr lang="ja-JP" altLang="en-US" dirty="0"/>
              <a:t>入力・承認業務の効率化をサポート</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6" name="テキスト プレースホルダー 5"/>
          <p:cNvSpPr>
            <a:spLocks noGrp="1"/>
          </p:cNvSpPr>
          <p:nvPr>
            <p:ph type="body" sz="quarter" idx="16"/>
          </p:nvPr>
        </p:nvSpPr>
        <p:spPr/>
        <p:txBody>
          <a:bodyPr/>
          <a:lstStyle/>
          <a:p>
            <a:r>
              <a:rPr lang="ja-JP" altLang="en-US" dirty="0"/>
              <a:t>証憑管理各種オプションの関係性</a:t>
            </a:r>
          </a:p>
          <a:p>
            <a:endParaRPr kumimoji="1" lang="ja-JP" altLang="en-US" dirty="0"/>
          </a:p>
        </p:txBody>
      </p:sp>
      <p:cxnSp>
        <p:nvCxnSpPr>
          <p:cNvPr id="151" name="直線矢印コネクタ 150"/>
          <p:cNvCxnSpPr/>
          <p:nvPr/>
        </p:nvCxnSpPr>
        <p:spPr>
          <a:xfrm flipV="1">
            <a:off x="2736000" y="1808650"/>
            <a:ext cx="0" cy="1663200"/>
          </a:xfrm>
          <a:prstGeom prst="straightConnector1">
            <a:avLst/>
          </a:prstGeom>
          <a:ln w="38100">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3" name="テキスト プレースホルダー 2"/>
          <p:cNvSpPr txBox="1">
            <a:spLocks/>
          </p:cNvSpPr>
          <p:nvPr/>
        </p:nvSpPr>
        <p:spPr>
          <a:xfrm>
            <a:off x="472883" y="1008701"/>
            <a:ext cx="1788791" cy="200794"/>
          </a:xfrm>
          <a:prstGeom prst="rect">
            <a:avLst/>
          </a:prstGeom>
          <a:solidFill>
            <a:schemeClr val="bg1">
              <a:lumMod val="95000"/>
            </a:schemeClr>
          </a:solidFill>
          <a:ln>
            <a:solidFill>
              <a:schemeClr val="bg1">
                <a:lumMod val="50000"/>
              </a:schemeClr>
            </a:solidFill>
          </a:ln>
        </p:spPr>
        <p:txBody>
          <a:bodyPr tIns="27000" bIns="0" anchor="ctr">
            <a:noAutofit/>
          </a:bodyPr>
          <a:lstStyle>
            <a:lvl1pPr marL="342892" indent="-342892" algn="l" defTabSz="914378"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1200" dirty="0"/>
              <a:t>証憑登録</a:t>
            </a:r>
          </a:p>
        </p:txBody>
      </p:sp>
      <p:cxnSp>
        <p:nvCxnSpPr>
          <p:cNvPr id="154" name="直線コネクタ 153"/>
          <p:cNvCxnSpPr>
            <a:endCxn id="204" idx="2"/>
          </p:cNvCxnSpPr>
          <p:nvPr/>
        </p:nvCxnSpPr>
        <p:spPr>
          <a:xfrm>
            <a:off x="2272579" y="1268942"/>
            <a:ext cx="30792" cy="19437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6" name="テキスト プレースホルダー 2"/>
          <p:cNvSpPr txBox="1">
            <a:spLocks/>
          </p:cNvSpPr>
          <p:nvPr/>
        </p:nvSpPr>
        <p:spPr>
          <a:xfrm>
            <a:off x="2358188" y="1008701"/>
            <a:ext cx="1788791" cy="200794"/>
          </a:xfrm>
          <a:prstGeom prst="rect">
            <a:avLst/>
          </a:prstGeom>
          <a:solidFill>
            <a:schemeClr val="bg1">
              <a:lumMod val="95000"/>
            </a:schemeClr>
          </a:solidFill>
          <a:ln>
            <a:solidFill>
              <a:schemeClr val="bg1">
                <a:lumMod val="50000"/>
              </a:schemeClr>
            </a:solidFill>
          </a:ln>
        </p:spPr>
        <p:txBody>
          <a:bodyPr lIns="0" tIns="27000" rIns="0" bIns="0" anchor="ctr">
            <a:noAutofit/>
          </a:bodyP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ctr"/>
            <a:r>
              <a:rPr lang="ja-JP" altLang="en-US" dirty="0"/>
              <a:t>承認ワークフロー</a:t>
            </a:r>
          </a:p>
        </p:txBody>
      </p:sp>
      <p:sp>
        <p:nvSpPr>
          <p:cNvPr id="157" name="テキスト プレースホルダー 2"/>
          <p:cNvSpPr txBox="1">
            <a:spLocks/>
          </p:cNvSpPr>
          <p:nvPr/>
        </p:nvSpPr>
        <p:spPr>
          <a:xfrm>
            <a:off x="4246420" y="1008701"/>
            <a:ext cx="2683186" cy="200794"/>
          </a:xfrm>
          <a:prstGeom prst="rect">
            <a:avLst/>
          </a:prstGeom>
          <a:solidFill>
            <a:schemeClr val="bg1">
              <a:lumMod val="95000"/>
            </a:schemeClr>
          </a:solidFill>
          <a:ln>
            <a:solidFill>
              <a:schemeClr val="bg1">
                <a:lumMod val="50000"/>
              </a:schemeClr>
            </a:solidFill>
          </a:ln>
        </p:spPr>
        <p:txBody>
          <a:bodyPr lIns="0" tIns="27000" rIns="0" bIns="0" anchor="ctr">
            <a:noAutofit/>
          </a:bodyP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ctr"/>
            <a:r>
              <a:rPr lang="ja-JP" altLang="en-US" dirty="0"/>
              <a:t>証憑管理（拡張添付）画面</a:t>
            </a:r>
          </a:p>
        </p:txBody>
      </p:sp>
      <p:sp>
        <p:nvSpPr>
          <p:cNvPr id="158" name="テキスト プレースホルダー 2"/>
          <p:cNvSpPr txBox="1">
            <a:spLocks/>
          </p:cNvSpPr>
          <p:nvPr/>
        </p:nvSpPr>
        <p:spPr>
          <a:xfrm>
            <a:off x="7054685" y="1008701"/>
            <a:ext cx="1616792" cy="200794"/>
          </a:xfrm>
          <a:prstGeom prst="rect">
            <a:avLst/>
          </a:prstGeom>
          <a:solidFill>
            <a:schemeClr val="bg1">
              <a:lumMod val="95000"/>
            </a:schemeClr>
          </a:solidFill>
          <a:ln>
            <a:solidFill>
              <a:schemeClr val="bg1">
                <a:lumMod val="50000"/>
              </a:schemeClr>
            </a:solidFill>
          </a:ln>
        </p:spPr>
        <p:txBody>
          <a:bodyPr lIns="0" tIns="27000" rIns="0" bIns="0" anchor="ctr">
            <a:noAutofit/>
          </a:bodyP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ctr"/>
            <a:r>
              <a:rPr lang="ja-JP" altLang="en-US" dirty="0"/>
              <a:t>証憑管理画面</a:t>
            </a:r>
          </a:p>
        </p:txBody>
      </p:sp>
      <p:cxnSp>
        <p:nvCxnSpPr>
          <p:cNvPr id="159" name="直線コネクタ 158"/>
          <p:cNvCxnSpPr/>
          <p:nvPr/>
        </p:nvCxnSpPr>
        <p:spPr>
          <a:xfrm>
            <a:off x="6985878" y="1096680"/>
            <a:ext cx="0" cy="3451075"/>
          </a:xfrm>
          <a:prstGeom prst="line">
            <a:avLst/>
          </a:prstGeom>
          <a:ln/>
        </p:spPr>
        <p:style>
          <a:lnRef idx="1">
            <a:schemeClr val="dk1"/>
          </a:lnRef>
          <a:fillRef idx="0">
            <a:schemeClr val="dk1"/>
          </a:fillRef>
          <a:effectRef idx="0">
            <a:schemeClr val="dk1"/>
          </a:effectRef>
          <a:fontRef idx="minor">
            <a:schemeClr val="tx1"/>
          </a:fontRef>
        </p:style>
      </p:cxnSp>
      <p:sp>
        <p:nvSpPr>
          <p:cNvPr id="161" name="角丸四角形 160"/>
          <p:cNvSpPr/>
          <p:nvPr/>
        </p:nvSpPr>
        <p:spPr>
          <a:xfrm>
            <a:off x="468000" y="1296000"/>
            <a:ext cx="3672000" cy="2520000"/>
          </a:xfrm>
          <a:prstGeom prst="roundRect">
            <a:avLst>
              <a:gd name="adj" fmla="val 754"/>
            </a:avLst>
          </a:prstGeom>
          <a:noFill/>
          <a:ln w="12700">
            <a:solidFill>
              <a:srgbClr val="54C3F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62" name="角丸四角形 161"/>
          <p:cNvSpPr/>
          <p:nvPr/>
        </p:nvSpPr>
        <p:spPr>
          <a:xfrm>
            <a:off x="4257896" y="1308620"/>
            <a:ext cx="4422845" cy="3495377"/>
          </a:xfrm>
          <a:prstGeom prst="roundRect">
            <a:avLst>
              <a:gd name="adj" fmla="val 754"/>
            </a:avLst>
          </a:prstGeom>
          <a:noFill/>
          <a:ln w="12700">
            <a:solidFill>
              <a:srgbClr val="EE7B4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63" name="角丸四角形 162"/>
          <p:cNvSpPr/>
          <p:nvPr/>
        </p:nvSpPr>
        <p:spPr>
          <a:xfrm>
            <a:off x="4246420" y="1242961"/>
            <a:ext cx="4437577" cy="2342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sz="1200" b="1" dirty="0">
                <a:latin typeface="+mn-ea"/>
              </a:rPr>
              <a:t>証憑管理</a:t>
            </a:r>
            <a:r>
              <a:rPr lang="en-US" altLang="ja-JP" sz="1200" b="1" dirty="0">
                <a:latin typeface="+mn-ea"/>
              </a:rPr>
              <a:t>e</a:t>
            </a:r>
            <a:r>
              <a:rPr lang="ja-JP" altLang="en-US" sz="1200" b="1" dirty="0">
                <a:latin typeface="+mn-ea"/>
              </a:rPr>
              <a:t>文書対応オプション　</a:t>
            </a:r>
          </a:p>
        </p:txBody>
      </p:sp>
      <p:sp>
        <p:nvSpPr>
          <p:cNvPr id="164" name="正方形/長方形 163"/>
          <p:cNvSpPr/>
          <p:nvPr/>
        </p:nvSpPr>
        <p:spPr>
          <a:xfrm>
            <a:off x="358774" y="960569"/>
            <a:ext cx="8441692" cy="3915437"/>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cxnSp>
        <p:nvCxnSpPr>
          <p:cNvPr id="165" name="直線矢印コネクタ 164"/>
          <p:cNvCxnSpPr/>
          <p:nvPr/>
        </p:nvCxnSpPr>
        <p:spPr>
          <a:xfrm>
            <a:off x="4026507" y="1908090"/>
            <a:ext cx="579051" cy="1085804"/>
          </a:xfrm>
          <a:prstGeom prst="straightConnector1">
            <a:avLst/>
          </a:prstGeom>
          <a:ln w="38100">
            <a:solidFill>
              <a:schemeClr val="accent6"/>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6" name="直線矢印コネクタ 165"/>
          <p:cNvCxnSpPr/>
          <p:nvPr/>
        </p:nvCxnSpPr>
        <p:spPr>
          <a:xfrm>
            <a:off x="4087929" y="1686271"/>
            <a:ext cx="708915" cy="1266665"/>
          </a:xfrm>
          <a:prstGeom prst="straightConnector1">
            <a:avLst/>
          </a:prstGeom>
          <a:ln w="38100">
            <a:solidFill>
              <a:srgbClr val="FF0000"/>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168" name="メモ 167"/>
          <p:cNvSpPr>
            <a:spLocks/>
          </p:cNvSpPr>
          <p:nvPr/>
        </p:nvSpPr>
        <p:spPr>
          <a:xfrm>
            <a:off x="4752000" y="1548000"/>
            <a:ext cx="504000" cy="612000"/>
          </a:xfrm>
          <a:prstGeom prst="foldedCorner">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69" name="テキスト ボックス 168"/>
          <p:cNvSpPr txBox="1"/>
          <p:nvPr/>
        </p:nvSpPr>
        <p:spPr>
          <a:xfrm>
            <a:off x="4680000" y="1656000"/>
            <a:ext cx="646331" cy="369331"/>
          </a:xfrm>
          <a:prstGeom prst="rect">
            <a:avLst/>
          </a:prstGeom>
          <a:noFill/>
        </p:spPr>
        <p:txBody>
          <a:bodyPr wrap="none" rtlCol="0">
            <a:spAutoFit/>
          </a:bodyPr>
          <a:lstStyle/>
          <a:p>
            <a:pPr algn="ctr"/>
            <a:r>
              <a:rPr lang="ja-JP" altLang="en-US" sz="900" dirty="0">
                <a:latin typeface="+mn-ea"/>
              </a:rPr>
              <a:t>スキャナ</a:t>
            </a:r>
            <a:endParaRPr lang="en-US" altLang="ja-JP" sz="900" dirty="0">
              <a:latin typeface="+mn-ea"/>
            </a:endParaRPr>
          </a:p>
          <a:p>
            <a:pPr algn="ctr"/>
            <a:r>
              <a:rPr lang="ja-JP" altLang="en-US" sz="900" dirty="0">
                <a:latin typeface="+mn-ea"/>
              </a:rPr>
              <a:t>文書</a:t>
            </a:r>
          </a:p>
        </p:txBody>
      </p:sp>
      <p:sp>
        <p:nvSpPr>
          <p:cNvPr id="170" name="テキスト ボックス 169"/>
          <p:cNvSpPr txBox="1"/>
          <p:nvPr/>
        </p:nvSpPr>
        <p:spPr>
          <a:xfrm>
            <a:off x="5724000" y="1584000"/>
            <a:ext cx="1188000" cy="216000"/>
          </a:xfrm>
          <a:prstGeom prst="rect">
            <a:avLst/>
          </a:prstGeom>
          <a:noFill/>
          <a:ln>
            <a:solidFill>
              <a:schemeClr val="bg1">
                <a:lumMod val="50000"/>
              </a:schemeClr>
            </a:solidFill>
          </a:ln>
        </p:spPr>
        <p:txBody>
          <a:bodyPr wrap="square" rtlCol="0">
            <a:spAutoFit/>
          </a:bodyPr>
          <a:lstStyle/>
          <a:p>
            <a:pPr algn="ctr"/>
            <a:r>
              <a:rPr lang="ja-JP" altLang="en-US" sz="1000" dirty="0">
                <a:latin typeface="+mn-ea"/>
              </a:rPr>
              <a:t>画像確認</a:t>
            </a:r>
          </a:p>
        </p:txBody>
      </p:sp>
      <p:sp>
        <p:nvSpPr>
          <p:cNvPr id="171" name="テキスト ボックス 170"/>
          <p:cNvSpPr txBox="1"/>
          <p:nvPr/>
        </p:nvSpPr>
        <p:spPr>
          <a:xfrm>
            <a:off x="5781613" y="1896709"/>
            <a:ext cx="1261884" cy="523220"/>
          </a:xfrm>
          <a:prstGeom prst="rect">
            <a:avLst/>
          </a:prstGeom>
          <a:noFill/>
        </p:spPr>
        <p:txBody>
          <a:bodyPr wrap="none" rtlCol="0">
            <a:spAutoFit/>
          </a:bodyPr>
          <a:lstStyle/>
          <a:p>
            <a:r>
              <a:rPr lang="ja-JP" altLang="en-US" sz="700" b="1" dirty="0">
                <a:latin typeface="+mn-ea"/>
              </a:rPr>
              <a:t>画像確認情報を記録</a:t>
            </a:r>
            <a:endParaRPr lang="en-US" altLang="ja-JP" sz="700" b="1" dirty="0">
              <a:latin typeface="+mn-ea"/>
            </a:endParaRPr>
          </a:p>
          <a:p>
            <a:r>
              <a:rPr lang="ja-JP" altLang="en-US" sz="700" b="1" dirty="0">
                <a:latin typeface="+mn-ea"/>
              </a:rPr>
              <a:t>（解像度・階調・サイズ）</a:t>
            </a:r>
            <a:endParaRPr lang="en-US" altLang="ja-JP" sz="700" b="1" dirty="0">
              <a:latin typeface="+mn-ea"/>
            </a:endParaRPr>
          </a:p>
          <a:p>
            <a:r>
              <a:rPr lang="en-US" altLang="ja-JP" sz="700" b="1" dirty="0">
                <a:latin typeface="+mn-ea"/>
              </a:rPr>
              <a:t>※</a:t>
            </a:r>
            <a:r>
              <a:rPr lang="ja-JP" altLang="en-US" sz="700" b="1" dirty="0">
                <a:latin typeface="+mn-ea"/>
              </a:rPr>
              <a:t>規定に満たない場合、</a:t>
            </a:r>
            <a:endParaRPr lang="en-US" altLang="ja-JP" sz="700" b="1" dirty="0">
              <a:latin typeface="+mn-ea"/>
            </a:endParaRPr>
          </a:p>
          <a:p>
            <a:r>
              <a:rPr lang="ja-JP" altLang="en-US" sz="700" b="1" dirty="0">
                <a:latin typeface="+mn-ea"/>
              </a:rPr>
              <a:t>登録時にエラーとなる</a:t>
            </a:r>
            <a:endParaRPr lang="en-US" altLang="ja-JP" sz="700" b="1" dirty="0">
              <a:latin typeface="+mn-ea"/>
            </a:endParaRPr>
          </a:p>
        </p:txBody>
      </p:sp>
      <p:sp>
        <p:nvSpPr>
          <p:cNvPr id="180" name="テキスト ボックス 179"/>
          <p:cNvSpPr txBox="1"/>
          <p:nvPr/>
        </p:nvSpPr>
        <p:spPr>
          <a:xfrm>
            <a:off x="4303593" y="2952000"/>
            <a:ext cx="1368000" cy="216000"/>
          </a:xfrm>
          <a:prstGeom prst="rect">
            <a:avLst/>
          </a:prstGeom>
          <a:solidFill>
            <a:schemeClr val="bg1"/>
          </a:solidFill>
          <a:ln>
            <a:solidFill>
              <a:schemeClr val="tx1">
                <a:lumMod val="50000"/>
                <a:lumOff val="50000"/>
              </a:schemeClr>
            </a:solidFill>
          </a:ln>
        </p:spPr>
        <p:txBody>
          <a:bodyPr wrap="square" rtlCol="0">
            <a:spAutoFit/>
          </a:bodyPr>
          <a:lstStyle/>
          <a:p>
            <a:pPr algn="ctr"/>
            <a:r>
              <a:rPr lang="ja-JP" altLang="en-US" sz="1000" dirty="0">
                <a:latin typeface="+mn-ea"/>
              </a:rPr>
              <a:t>タイムスタンプ発行</a:t>
            </a:r>
          </a:p>
        </p:txBody>
      </p:sp>
      <p:sp>
        <p:nvSpPr>
          <p:cNvPr id="181" name="テキスト ボックス 180"/>
          <p:cNvSpPr txBox="1"/>
          <p:nvPr/>
        </p:nvSpPr>
        <p:spPr>
          <a:xfrm>
            <a:off x="5724000" y="2952000"/>
            <a:ext cx="1188000" cy="216000"/>
          </a:xfrm>
          <a:prstGeom prst="rect">
            <a:avLst/>
          </a:prstGeom>
          <a:noFill/>
          <a:ln>
            <a:solidFill>
              <a:schemeClr val="bg1">
                <a:lumMod val="50000"/>
              </a:schemeClr>
            </a:solidFill>
          </a:ln>
        </p:spPr>
        <p:txBody>
          <a:bodyPr wrap="square" rtlCol="0">
            <a:spAutoFit/>
          </a:bodyPr>
          <a:lstStyle/>
          <a:p>
            <a:pPr algn="ctr"/>
            <a:r>
              <a:rPr lang="ja-JP" altLang="en-US" sz="1000" dirty="0">
                <a:latin typeface="+mn-ea"/>
              </a:rPr>
              <a:t>版管理開始</a:t>
            </a:r>
          </a:p>
        </p:txBody>
      </p:sp>
      <p:cxnSp>
        <p:nvCxnSpPr>
          <p:cNvPr id="182" name="直線矢印コネクタ 181"/>
          <p:cNvCxnSpPr/>
          <p:nvPr/>
        </p:nvCxnSpPr>
        <p:spPr>
          <a:xfrm>
            <a:off x="5255999" y="1656000"/>
            <a:ext cx="432000"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直線矢印コネクタ 182"/>
          <p:cNvCxnSpPr/>
          <p:nvPr/>
        </p:nvCxnSpPr>
        <p:spPr>
          <a:xfrm flipV="1">
            <a:off x="5796000" y="1836000"/>
            <a:ext cx="3742" cy="1008000"/>
          </a:xfrm>
          <a:prstGeom prst="straightConnector1">
            <a:avLst/>
          </a:prstGeom>
          <a:ln w="38100">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4" name="テキスト ボックス 183"/>
          <p:cNvSpPr txBox="1"/>
          <p:nvPr/>
        </p:nvSpPr>
        <p:spPr>
          <a:xfrm>
            <a:off x="7128000" y="1584000"/>
            <a:ext cx="1440000" cy="216000"/>
          </a:xfrm>
          <a:prstGeom prst="rect">
            <a:avLst/>
          </a:prstGeom>
          <a:noFill/>
          <a:ln>
            <a:solidFill>
              <a:schemeClr val="bg1">
                <a:lumMod val="50000"/>
              </a:schemeClr>
            </a:solidFill>
          </a:ln>
        </p:spPr>
        <p:txBody>
          <a:bodyPr wrap="square" rtlCol="0">
            <a:spAutoFit/>
          </a:bodyPr>
          <a:lstStyle/>
          <a:p>
            <a:pPr algn="ctr"/>
            <a:r>
              <a:rPr lang="ja-JP" altLang="en-US" sz="1000" dirty="0">
                <a:latin typeface="+mn-ea"/>
              </a:rPr>
              <a:t>訂正・削除履歴管理</a:t>
            </a:r>
          </a:p>
        </p:txBody>
      </p:sp>
      <p:sp>
        <p:nvSpPr>
          <p:cNvPr id="185" name="テキスト ボックス 184"/>
          <p:cNvSpPr txBox="1"/>
          <p:nvPr/>
        </p:nvSpPr>
        <p:spPr>
          <a:xfrm>
            <a:off x="7128000" y="2952000"/>
            <a:ext cx="1440000" cy="216000"/>
          </a:xfrm>
          <a:prstGeom prst="rect">
            <a:avLst/>
          </a:prstGeom>
          <a:solidFill>
            <a:schemeClr val="bg1"/>
          </a:solidFill>
          <a:ln>
            <a:solidFill>
              <a:schemeClr val="tx1">
                <a:lumMod val="50000"/>
                <a:lumOff val="50000"/>
              </a:schemeClr>
            </a:solidFill>
          </a:ln>
        </p:spPr>
        <p:txBody>
          <a:bodyPr wrap="square" rtlCol="0">
            <a:spAutoFit/>
          </a:bodyPr>
          <a:lstStyle/>
          <a:p>
            <a:pPr algn="ctr"/>
            <a:r>
              <a:rPr lang="ja-JP" altLang="en-US" sz="1000" dirty="0">
                <a:latin typeface="+mn-ea"/>
              </a:rPr>
              <a:t>タイムスタンプ検証</a:t>
            </a:r>
          </a:p>
        </p:txBody>
      </p:sp>
      <p:sp>
        <p:nvSpPr>
          <p:cNvPr id="187" name="テキスト ボックス 186"/>
          <p:cNvSpPr txBox="1"/>
          <p:nvPr/>
        </p:nvSpPr>
        <p:spPr>
          <a:xfrm>
            <a:off x="7128000" y="2124000"/>
            <a:ext cx="1440000" cy="216000"/>
          </a:xfrm>
          <a:prstGeom prst="rect">
            <a:avLst/>
          </a:prstGeom>
          <a:noFill/>
          <a:ln>
            <a:solidFill>
              <a:schemeClr val="bg1">
                <a:lumMod val="50000"/>
              </a:schemeClr>
            </a:solidFill>
          </a:ln>
        </p:spPr>
        <p:txBody>
          <a:bodyPr wrap="square" rtlCol="0">
            <a:spAutoFit/>
          </a:bodyPr>
          <a:lstStyle/>
          <a:p>
            <a:pPr algn="ctr"/>
            <a:r>
              <a:rPr lang="ja-JP" altLang="en-US" sz="1000" dirty="0">
                <a:latin typeface="+mn-ea"/>
              </a:rPr>
              <a:t>検索機能</a:t>
            </a:r>
          </a:p>
        </p:txBody>
      </p:sp>
      <p:cxnSp>
        <p:nvCxnSpPr>
          <p:cNvPr id="200" name="直線コネクタ 199"/>
          <p:cNvCxnSpPr/>
          <p:nvPr/>
        </p:nvCxnSpPr>
        <p:spPr>
          <a:xfrm>
            <a:off x="4337981" y="2891241"/>
            <a:ext cx="2534595" cy="135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直線矢印コネクタ 201"/>
          <p:cNvCxnSpPr/>
          <p:nvPr/>
        </p:nvCxnSpPr>
        <p:spPr>
          <a:xfrm>
            <a:off x="4068000" y="1656000"/>
            <a:ext cx="648000"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3" name="円柱 202"/>
          <p:cNvSpPr/>
          <p:nvPr/>
        </p:nvSpPr>
        <p:spPr>
          <a:xfrm>
            <a:off x="4605558" y="4343547"/>
            <a:ext cx="3994858" cy="352181"/>
          </a:xfrm>
          <a:prstGeom prst="can">
            <a:avLst/>
          </a:prstGeom>
        </p:spPr>
        <p:style>
          <a:lnRef idx="2">
            <a:schemeClr val="accent3">
              <a:shade val="50000"/>
            </a:schemeClr>
          </a:lnRef>
          <a:fillRef idx="1">
            <a:schemeClr val="accent3"/>
          </a:fillRef>
          <a:effectRef idx="0">
            <a:schemeClr val="accent3"/>
          </a:effectRef>
          <a:fontRef idx="minor">
            <a:schemeClr val="lt1"/>
          </a:fontRef>
        </p:style>
        <p:txBody>
          <a:bodyPr tIns="81000" rtlCol="0" anchor="ctr"/>
          <a:lstStyle/>
          <a:p>
            <a:pPr algn="ctr"/>
            <a:r>
              <a:rPr lang="ja-JP" altLang="en-US" sz="1200" b="1" dirty="0"/>
              <a:t>電子データ（スキャナ文書・電子取引文書）保管</a:t>
            </a:r>
          </a:p>
        </p:txBody>
      </p:sp>
      <p:sp>
        <p:nvSpPr>
          <p:cNvPr id="204" name="角丸四角形 203"/>
          <p:cNvSpPr/>
          <p:nvPr/>
        </p:nvSpPr>
        <p:spPr>
          <a:xfrm>
            <a:off x="463566" y="1255414"/>
            <a:ext cx="3679610" cy="20789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200" b="1" dirty="0">
                <a:latin typeface="+mn-ea"/>
              </a:rPr>
              <a:t>統合会計</a:t>
            </a:r>
          </a:p>
        </p:txBody>
      </p:sp>
      <p:sp>
        <p:nvSpPr>
          <p:cNvPr id="205" name="Freeform 9"/>
          <p:cNvSpPr>
            <a:spLocks noEditPoints="1"/>
          </p:cNvSpPr>
          <p:nvPr/>
        </p:nvSpPr>
        <p:spPr bwMode="auto">
          <a:xfrm>
            <a:off x="5844155" y="3463173"/>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grpSp>
        <p:nvGrpSpPr>
          <p:cNvPr id="206" name="グループ化 205"/>
          <p:cNvGrpSpPr/>
          <p:nvPr/>
        </p:nvGrpSpPr>
        <p:grpSpPr>
          <a:xfrm>
            <a:off x="5071055" y="3467968"/>
            <a:ext cx="294362" cy="524670"/>
            <a:chOff x="7067266" y="412078"/>
            <a:chExt cx="537378" cy="1491690"/>
          </a:xfrm>
        </p:grpSpPr>
        <p:sp>
          <p:nvSpPr>
            <p:cNvPr id="207" name="Freeform 108"/>
            <p:cNvSpPr>
              <a:spLocks/>
            </p:cNvSpPr>
            <p:nvPr/>
          </p:nvSpPr>
          <p:spPr bwMode="auto">
            <a:xfrm>
              <a:off x="7067266" y="1361755"/>
              <a:ext cx="537378" cy="542013"/>
            </a:xfrm>
            <a:custGeom>
              <a:avLst/>
              <a:gdLst>
                <a:gd name="T0" fmla="*/ 159 w 194"/>
                <a:gd name="T1" fmla="*/ 195 h 195"/>
                <a:gd name="T2" fmla="*/ 36 w 194"/>
                <a:gd name="T3" fmla="*/ 195 h 195"/>
                <a:gd name="T4" fmla="*/ 0 w 194"/>
                <a:gd name="T5" fmla="*/ 159 h 195"/>
                <a:gd name="T6" fmla="*/ 0 w 194"/>
                <a:gd name="T7" fmla="*/ 36 h 195"/>
                <a:gd name="T8" fmla="*/ 36 w 194"/>
                <a:gd name="T9" fmla="*/ 0 h 195"/>
                <a:gd name="T10" fmla="*/ 159 w 194"/>
                <a:gd name="T11" fmla="*/ 0 h 195"/>
                <a:gd name="T12" fmla="*/ 194 w 194"/>
                <a:gd name="T13" fmla="*/ 36 h 195"/>
                <a:gd name="T14" fmla="*/ 194 w 194"/>
                <a:gd name="T15" fmla="*/ 159 h 195"/>
                <a:gd name="T16" fmla="*/ 159 w 194"/>
                <a:gd name="T1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95">
                  <a:moveTo>
                    <a:pt x="159" y="195"/>
                  </a:moveTo>
                  <a:cubicBezTo>
                    <a:pt x="36" y="195"/>
                    <a:pt x="36" y="195"/>
                    <a:pt x="36" y="195"/>
                  </a:cubicBezTo>
                  <a:cubicBezTo>
                    <a:pt x="16" y="195"/>
                    <a:pt x="0" y="178"/>
                    <a:pt x="0" y="159"/>
                  </a:cubicBezTo>
                  <a:cubicBezTo>
                    <a:pt x="0" y="36"/>
                    <a:pt x="0" y="36"/>
                    <a:pt x="0" y="36"/>
                  </a:cubicBezTo>
                  <a:cubicBezTo>
                    <a:pt x="0" y="16"/>
                    <a:pt x="16" y="0"/>
                    <a:pt x="36" y="0"/>
                  </a:cubicBezTo>
                  <a:cubicBezTo>
                    <a:pt x="159" y="0"/>
                    <a:pt x="159" y="0"/>
                    <a:pt x="159" y="0"/>
                  </a:cubicBezTo>
                  <a:cubicBezTo>
                    <a:pt x="178" y="0"/>
                    <a:pt x="194" y="16"/>
                    <a:pt x="194" y="36"/>
                  </a:cubicBezTo>
                  <a:cubicBezTo>
                    <a:pt x="194" y="159"/>
                    <a:pt x="194" y="159"/>
                    <a:pt x="194" y="159"/>
                  </a:cubicBezTo>
                  <a:cubicBezTo>
                    <a:pt x="194" y="178"/>
                    <a:pt x="178" y="195"/>
                    <a:pt x="159" y="195"/>
                  </a:cubicBezTo>
                  <a:close/>
                </a:path>
              </a:pathLst>
            </a:custGeom>
            <a:solidFill>
              <a:srgbClr val="E947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57" name="Freeform 109"/>
            <p:cNvSpPr>
              <a:spLocks/>
            </p:cNvSpPr>
            <p:nvPr/>
          </p:nvSpPr>
          <p:spPr bwMode="auto">
            <a:xfrm>
              <a:off x="7097360" y="1397771"/>
              <a:ext cx="477156" cy="477157"/>
            </a:xfrm>
            <a:custGeom>
              <a:avLst/>
              <a:gdLst>
                <a:gd name="T0" fmla="*/ 24 w 171"/>
                <a:gd name="T1" fmla="*/ 0 h 171"/>
                <a:gd name="T2" fmla="*/ 0 w 171"/>
                <a:gd name="T3" fmla="*/ 24 h 171"/>
                <a:gd name="T4" fmla="*/ 0 w 171"/>
                <a:gd name="T5" fmla="*/ 147 h 171"/>
                <a:gd name="T6" fmla="*/ 24 w 171"/>
                <a:gd name="T7" fmla="*/ 171 h 171"/>
                <a:gd name="T8" fmla="*/ 147 w 171"/>
                <a:gd name="T9" fmla="*/ 171 h 171"/>
                <a:gd name="T10" fmla="*/ 171 w 171"/>
                <a:gd name="T11" fmla="*/ 147 h 171"/>
                <a:gd name="T12" fmla="*/ 171 w 171"/>
                <a:gd name="T13" fmla="*/ 24 h 171"/>
                <a:gd name="T14" fmla="*/ 147 w 171"/>
                <a:gd name="T15" fmla="*/ 0 h 171"/>
                <a:gd name="T16" fmla="*/ 24 w 171"/>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71">
                  <a:moveTo>
                    <a:pt x="24" y="0"/>
                  </a:moveTo>
                  <a:cubicBezTo>
                    <a:pt x="11" y="0"/>
                    <a:pt x="0" y="11"/>
                    <a:pt x="0" y="24"/>
                  </a:cubicBezTo>
                  <a:cubicBezTo>
                    <a:pt x="0" y="147"/>
                    <a:pt x="0" y="147"/>
                    <a:pt x="0" y="147"/>
                  </a:cubicBezTo>
                  <a:cubicBezTo>
                    <a:pt x="0" y="160"/>
                    <a:pt x="11" y="171"/>
                    <a:pt x="24" y="171"/>
                  </a:cubicBezTo>
                  <a:cubicBezTo>
                    <a:pt x="147" y="171"/>
                    <a:pt x="147" y="171"/>
                    <a:pt x="147" y="171"/>
                  </a:cubicBezTo>
                  <a:cubicBezTo>
                    <a:pt x="160" y="171"/>
                    <a:pt x="171" y="160"/>
                    <a:pt x="171" y="147"/>
                  </a:cubicBezTo>
                  <a:cubicBezTo>
                    <a:pt x="171" y="24"/>
                    <a:pt x="171" y="24"/>
                    <a:pt x="171" y="24"/>
                  </a:cubicBezTo>
                  <a:cubicBezTo>
                    <a:pt x="171" y="11"/>
                    <a:pt x="160" y="0"/>
                    <a:pt x="147" y="0"/>
                  </a:cubicBez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58" name="Freeform 111"/>
            <p:cNvSpPr>
              <a:spLocks/>
            </p:cNvSpPr>
            <p:nvPr/>
          </p:nvSpPr>
          <p:spPr bwMode="auto">
            <a:xfrm>
              <a:off x="7067266" y="412078"/>
              <a:ext cx="537378" cy="801437"/>
            </a:xfrm>
            <a:custGeom>
              <a:avLst/>
              <a:gdLst>
                <a:gd name="T0" fmla="*/ 164 w 194"/>
                <a:gd name="T1" fmla="*/ 144 h 288"/>
                <a:gd name="T2" fmla="*/ 134 w 194"/>
                <a:gd name="T3" fmla="*/ 141 h 288"/>
                <a:gd name="T4" fmla="*/ 128 w 194"/>
                <a:gd name="T5" fmla="*/ 137 h 288"/>
                <a:gd name="T6" fmla="*/ 127 w 194"/>
                <a:gd name="T7" fmla="*/ 125 h 288"/>
                <a:gd name="T8" fmla="*/ 142 w 194"/>
                <a:gd name="T9" fmla="*/ 84 h 288"/>
                <a:gd name="T10" fmla="*/ 150 w 194"/>
                <a:gd name="T11" fmla="*/ 43 h 288"/>
                <a:gd name="T12" fmla="*/ 97 w 194"/>
                <a:gd name="T13" fmla="*/ 0 h 288"/>
                <a:gd name="T14" fmla="*/ 44 w 194"/>
                <a:gd name="T15" fmla="*/ 43 h 288"/>
                <a:gd name="T16" fmla="*/ 53 w 194"/>
                <a:gd name="T17" fmla="*/ 83 h 288"/>
                <a:gd name="T18" fmla="*/ 67 w 194"/>
                <a:gd name="T19" fmla="*/ 125 h 288"/>
                <a:gd name="T20" fmla="*/ 67 w 194"/>
                <a:gd name="T21" fmla="*/ 137 h 288"/>
                <a:gd name="T22" fmla="*/ 61 w 194"/>
                <a:gd name="T23" fmla="*/ 141 h 288"/>
                <a:gd name="T24" fmla="*/ 30 w 194"/>
                <a:gd name="T25" fmla="*/ 144 h 288"/>
                <a:gd name="T26" fmla="*/ 0 w 194"/>
                <a:gd name="T27" fmla="*/ 173 h 288"/>
                <a:gd name="T28" fmla="*/ 0 w 194"/>
                <a:gd name="T29" fmla="*/ 240 h 288"/>
                <a:gd name="T30" fmla="*/ 0 w 194"/>
                <a:gd name="T31" fmla="*/ 246 h 288"/>
                <a:gd name="T32" fmla="*/ 0 w 194"/>
                <a:gd name="T33" fmla="*/ 252 h 288"/>
                <a:gd name="T34" fmla="*/ 36 w 194"/>
                <a:gd name="T35" fmla="*/ 288 h 288"/>
                <a:gd name="T36" fmla="*/ 159 w 194"/>
                <a:gd name="T37" fmla="*/ 288 h 288"/>
                <a:gd name="T38" fmla="*/ 194 w 194"/>
                <a:gd name="T39" fmla="*/ 252 h 288"/>
                <a:gd name="T40" fmla="*/ 194 w 194"/>
                <a:gd name="T41" fmla="*/ 246 h 288"/>
                <a:gd name="T42" fmla="*/ 194 w 194"/>
                <a:gd name="T43" fmla="*/ 240 h 288"/>
                <a:gd name="T44" fmla="*/ 194 w 194"/>
                <a:gd name="T45" fmla="*/ 173 h 288"/>
                <a:gd name="T46" fmla="*/ 164 w 194"/>
                <a:gd name="T47" fmla="*/ 1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4" h="288">
                  <a:moveTo>
                    <a:pt x="164" y="144"/>
                  </a:moveTo>
                  <a:cubicBezTo>
                    <a:pt x="134" y="141"/>
                    <a:pt x="134" y="141"/>
                    <a:pt x="134" y="141"/>
                  </a:cubicBezTo>
                  <a:cubicBezTo>
                    <a:pt x="130" y="140"/>
                    <a:pt x="128" y="138"/>
                    <a:pt x="128" y="137"/>
                  </a:cubicBezTo>
                  <a:cubicBezTo>
                    <a:pt x="126" y="135"/>
                    <a:pt x="126" y="131"/>
                    <a:pt x="127" y="125"/>
                  </a:cubicBezTo>
                  <a:cubicBezTo>
                    <a:pt x="142" y="84"/>
                    <a:pt x="142" y="84"/>
                    <a:pt x="142" y="84"/>
                  </a:cubicBezTo>
                  <a:cubicBezTo>
                    <a:pt x="148" y="69"/>
                    <a:pt x="150" y="55"/>
                    <a:pt x="150" y="43"/>
                  </a:cubicBezTo>
                  <a:cubicBezTo>
                    <a:pt x="150" y="22"/>
                    <a:pt x="132" y="0"/>
                    <a:pt x="97" y="0"/>
                  </a:cubicBezTo>
                  <a:cubicBezTo>
                    <a:pt x="63" y="0"/>
                    <a:pt x="44" y="22"/>
                    <a:pt x="44" y="43"/>
                  </a:cubicBezTo>
                  <a:cubicBezTo>
                    <a:pt x="44" y="55"/>
                    <a:pt x="47" y="69"/>
                    <a:pt x="53" y="83"/>
                  </a:cubicBezTo>
                  <a:cubicBezTo>
                    <a:pt x="67" y="125"/>
                    <a:pt x="67" y="125"/>
                    <a:pt x="67" y="125"/>
                  </a:cubicBezTo>
                  <a:cubicBezTo>
                    <a:pt x="68" y="131"/>
                    <a:pt x="68" y="135"/>
                    <a:pt x="67" y="137"/>
                  </a:cubicBezTo>
                  <a:cubicBezTo>
                    <a:pt x="66" y="138"/>
                    <a:pt x="65" y="140"/>
                    <a:pt x="61" y="141"/>
                  </a:cubicBezTo>
                  <a:cubicBezTo>
                    <a:pt x="30" y="144"/>
                    <a:pt x="30" y="144"/>
                    <a:pt x="30" y="144"/>
                  </a:cubicBezTo>
                  <a:cubicBezTo>
                    <a:pt x="12" y="147"/>
                    <a:pt x="0" y="158"/>
                    <a:pt x="0" y="173"/>
                  </a:cubicBezTo>
                  <a:cubicBezTo>
                    <a:pt x="0" y="240"/>
                    <a:pt x="0" y="240"/>
                    <a:pt x="0" y="240"/>
                  </a:cubicBezTo>
                  <a:cubicBezTo>
                    <a:pt x="0" y="246"/>
                    <a:pt x="0" y="246"/>
                    <a:pt x="0" y="246"/>
                  </a:cubicBezTo>
                  <a:cubicBezTo>
                    <a:pt x="0" y="252"/>
                    <a:pt x="0" y="252"/>
                    <a:pt x="0" y="252"/>
                  </a:cubicBezTo>
                  <a:cubicBezTo>
                    <a:pt x="0" y="272"/>
                    <a:pt x="16" y="288"/>
                    <a:pt x="36" y="288"/>
                  </a:cubicBezTo>
                  <a:cubicBezTo>
                    <a:pt x="159" y="288"/>
                    <a:pt x="159" y="288"/>
                    <a:pt x="159" y="288"/>
                  </a:cubicBezTo>
                  <a:cubicBezTo>
                    <a:pt x="178" y="288"/>
                    <a:pt x="194" y="272"/>
                    <a:pt x="194" y="252"/>
                  </a:cubicBezTo>
                  <a:cubicBezTo>
                    <a:pt x="194" y="246"/>
                    <a:pt x="194" y="246"/>
                    <a:pt x="194" y="246"/>
                  </a:cubicBezTo>
                  <a:cubicBezTo>
                    <a:pt x="194" y="240"/>
                    <a:pt x="194" y="240"/>
                    <a:pt x="194" y="240"/>
                  </a:cubicBezTo>
                  <a:cubicBezTo>
                    <a:pt x="194" y="173"/>
                    <a:pt x="194" y="173"/>
                    <a:pt x="194" y="173"/>
                  </a:cubicBezTo>
                  <a:cubicBezTo>
                    <a:pt x="194" y="158"/>
                    <a:pt x="183" y="147"/>
                    <a:pt x="164" y="144"/>
                  </a:cubicBezTo>
                  <a:close/>
                </a:path>
              </a:pathLst>
            </a:custGeom>
            <a:solidFill>
              <a:srgbClr val="D5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59" name="Freeform 112"/>
            <p:cNvSpPr>
              <a:spLocks/>
            </p:cNvSpPr>
            <p:nvPr/>
          </p:nvSpPr>
          <p:spPr bwMode="auto">
            <a:xfrm>
              <a:off x="7067266" y="981884"/>
              <a:ext cx="537378" cy="231629"/>
            </a:xfrm>
            <a:custGeom>
              <a:avLst/>
              <a:gdLst>
                <a:gd name="T0" fmla="*/ 159 w 194"/>
                <a:gd name="T1" fmla="*/ 84 h 84"/>
                <a:gd name="T2" fmla="*/ 36 w 194"/>
                <a:gd name="T3" fmla="*/ 84 h 84"/>
                <a:gd name="T4" fmla="*/ 0 w 194"/>
                <a:gd name="T5" fmla="*/ 48 h 84"/>
                <a:gd name="T6" fmla="*/ 0 w 194"/>
                <a:gd name="T7" fmla="*/ 36 h 84"/>
                <a:gd name="T8" fmla="*/ 36 w 194"/>
                <a:gd name="T9" fmla="*/ 0 h 84"/>
                <a:gd name="T10" fmla="*/ 159 w 194"/>
                <a:gd name="T11" fmla="*/ 0 h 84"/>
                <a:gd name="T12" fmla="*/ 194 w 194"/>
                <a:gd name="T13" fmla="*/ 36 h 84"/>
                <a:gd name="T14" fmla="*/ 194 w 194"/>
                <a:gd name="T15" fmla="*/ 48 h 84"/>
                <a:gd name="T16" fmla="*/ 159 w 194"/>
                <a:gd name="T1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84">
                  <a:moveTo>
                    <a:pt x="159" y="84"/>
                  </a:moveTo>
                  <a:cubicBezTo>
                    <a:pt x="36" y="84"/>
                    <a:pt x="36" y="84"/>
                    <a:pt x="36" y="84"/>
                  </a:cubicBezTo>
                  <a:cubicBezTo>
                    <a:pt x="16" y="84"/>
                    <a:pt x="0" y="68"/>
                    <a:pt x="0" y="48"/>
                  </a:cubicBezTo>
                  <a:cubicBezTo>
                    <a:pt x="0" y="36"/>
                    <a:pt x="0" y="36"/>
                    <a:pt x="0" y="36"/>
                  </a:cubicBezTo>
                  <a:cubicBezTo>
                    <a:pt x="0" y="16"/>
                    <a:pt x="16" y="0"/>
                    <a:pt x="36" y="0"/>
                  </a:cubicBezTo>
                  <a:cubicBezTo>
                    <a:pt x="159" y="0"/>
                    <a:pt x="159" y="0"/>
                    <a:pt x="159" y="0"/>
                  </a:cubicBezTo>
                  <a:cubicBezTo>
                    <a:pt x="178" y="0"/>
                    <a:pt x="194" y="16"/>
                    <a:pt x="194" y="36"/>
                  </a:cubicBezTo>
                  <a:cubicBezTo>
                    <a:pt x="194" y="48"/>
                    <a:pt x="194" y="48"/>
                    <a:pt x="194" y="48"/>
                  </a:cubicBezTo>
                  <a:cubicBezTo>
                    <a:pt x="194" y="68"/>
                    <a:pt x="178" y="84"/>
                    <a:pt x="159" y="84"/>
                  </a:cubicBezTo>
                  <a:close/>
                </a:path>
              </a:pathLst>
            </a:custGeom>
            <a:solidFill>
              <a:srgbClr val="E947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60" name="Freeform 113"/>
            <p:cNvSpPr>
              <a:spLocks/>
            </p:cNvSpPr>
            <p:nvPr/>
          </p:nvSpPr>
          <p:spPr bwMode="auto">
            <a:xfrm>
              <a:off x="7099693" y="1014313"/>
              <a:ext cx="477156" cy="166773"/>
            </a:xfrm>
            <a:custGeom>
              <a:avLst/>
              <a:gdLst>
                <a:gd name="T0" fmla="*/ 24 w 171"/>
                <a:gd name="T1" fmla="*/ 0 h 61"/>
                <a:gd name="T2" fmla="*/ 0 w 171"/>
                <a:gd name="T3" fmla="*/ 24 h 61"/>
                <a:gd name="T4" fmla="*/ 0 w 171"/>
                <a:gd name="T5" fmla="*/ 36 h 61"/>
                <a:gd name="T6" fmla="*/ 24 w 171"/>
                <a:gd name="T7" fmla="*/ 61 h 61"/>
                <a:gd name="T8" fmla="*/ 147 w 171"/>
                <a:gd name="T9" fmla="*/ 61 h 61"/>
                <a:gd name="T10" fmla="*/ 171 w 171"/>
                <a:gd name="T11" fmla="*/ 36 h 61"/>
                <a:gd name="T12" fmla="*/ 171 w 171"/>
                <a:gd name="T13" fmla="*/ 24 h 61"/>
                <a:gd name="T14" fmla="*/ 147 w 171"/>
                <a:gd name="T15" fmla="*/ 0 h 61"/>
                <a:gd name="T16" fmla="*/ 24 w 171"/>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61">
                  <a:moveTo>
                    <a:pt x="24" y="0"/>
                  </a:moveTo>
                  <a:cubicBezTo>
                    <a:pt x="11" y="0"/>
                    <a:pt x="0" y="11"/>
                    <a:pt x="0" y="24"/>
                  </a:cubicBezTo>
                  <a:cubicBezTo>
                    <a:pt x="0" y="36"/>
                    <a:pt x="0" y="36"/>
                    <a:pt x="0" y="36"/>
                  </a:cubicBezTo>
                  <a:cubicBezTo>
                    <a:pt x="0" y="50"/>
                    <a:pt x="11" y="61"/>
                    <a:pt x="24" y="61"/>
                  </a:cubicBezTo>
                  <a:cubicBezTo>
                    <a:pt x="147" y="61"/>
                    <a:pt x="147" y="61"/>
                    <a:pt x="147" y="61"/>
                  </a:cubicBezTo>
                  <a:cubicBezTo>
                    <a:pt x="160" y="61"/>
                    <a:pt x="171" y="50"/>
                    <a:pt x="171" y="36"/>
                  </a:cubicBezTo>
                  <a:cubicBezTo>
                    <a:pt x="171" y="24"/>
                    <a:pt x="171" y="24"/>
                    <a:pt x="171" y="24"/>
                  </a:cubicBezTo>
                  <a:cubicBezTo>
                    <a:pt x="171" y="11"/>
                    <a:pt x="160" y="0"/>
                    <a:pt x="147" y="0"/>
                  </a:cubicBez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pic>
          <p:nvPicPr>
            <p:cNvPr id="261" name="図 260"/>
            <p:cNvPicPr>
              <a:picLocks noChangeAspect="1"/>
            </p:cNvPicPr>
            <p:nvPr/>
          </p:nvPicPr>
          <p:blipFill>
            <a:blip r:embed="rId3"/>
            <a:stretch>
              <a:fillRect/>
            </a:stretch>
          </p:blipFill>
          <p:spPr>
            <a:xfrm>
              <a:off x="7159395" y="1441828"/>
              <a:ext cx="353085" cy="415394"/>
            </a:xfrm>
            <a:prstGeom prst="rect">
              <a:avLst/>
            </a:prstGeom>
          </p:spPr>
        </p:pic>
        <p:pic>
          <p:nvPicPr>
            <p:cNvPr id="262" name="図 261"/>
            <p:cNvPicPr>
              <a:picLocks noChangeAspect="1"/>
            </p:cNvPicPr>
            <p:nvPr/>
          </p:nvPicPr>
          <p:blipFill>
            <a:blip r:embed="rId3"/>
            <a:stretch>
              <a:fillRect/>
            </a:stretch>
          </p:blipFill>
          <p:spPr>
            <a:xfrm flipV="1">
              <a:off x="7189244" y="1029962"/>
              <a:ext cx="293385" cy="148405"/>
            </a:xfrm>
            <a:prstGeom prst="rect">
              <a:avLst/>
            </a:prstGeom>
          </p:spPr>
        </p:pic>
      </p:grpSp>
      <p:sp>
        <p:nvSpPr>
          <p:cNvPr id="263" name="テキスト ボックス 262"/>
          <p:cNvSpPr txBox="1"/>
          <p:nvPr/>
        </p:nvSpPr>
        <p:spPr>
          <a:xfrm>
            <a:off x="6184376" y="3632934"/>
            <a:ext cx="723547" cy="314721"/>
          </a:xfrm>
          <a:prstGeom prst="rect">
            <a:avLst/>
          </a:prstGeom>
          <a:noFill/>
        </p:spPr>
        <p:txBody>
          <a:bodyPr wrap="square" rtlCol="0">
            <a:spAutoFit/>
          </a:bodyPr>
          <a:lstStyle/>
          <a:p>
            <a:r>
              <a:rPr lang="ja-JP" altLang="en-US" sz="1050" dirty="0">
                <a:solidFill>
                  <a:srgbClr val="FF0000"/>
                </a:solidFill>
              </a:rPr>
              <a:t>二版</a:t>
            </a:r>
          </a:p>
        </p:txBody>
      </p:sp>
      <p:sp>
        <p:nvSpPr>
          <p:cNvPr id="264" name="テキスト ボックス 263"/>
          <p:cNvSpPr txBox="1"/>
          <p:nvPr/>
        </p:nvSpPr>
        <p:spPr>
          <a:xfrm>
            <a:off x="6192355" y="3378242"/>
            <a:ext cx="723547" cy="314721"/>
          </a:xfrm>
          <a:prstGeom prst="rect">
            <a:avLst/>
          </a:prstGeom>
          <a:noFill/>
        </p:spPr>
        <p:txBody>
          <a:bodyPr wrap="square" rtlCol="0">
            <a:spAutoFit/>
          </a:bodyPr>
          <a:lstStyle/>
          <a:p>
            <a:r>
              <a:rPr lang="ja-JP" altLang="en-US" sz="1050" dirty="0">
                <a:solidFill>
                  <a:srgbClr val="FF0000"/>
                </a:solidFill>
              </a:rPr>
              <a:t>一版</a:t>
            </a:r>
          </a:p>
        </p:txBody>
      </p:sp>
      <p:sp>
        <p:nvSpPr>
          <p:cNvPr id="265" name="楕円 264"/>
          <p:cNvSpPr/>
          <p:nvPr/>
        </p:nvSpPr>
        <p:spPr>
          <a:xfrm>
            <a:off x="5987217" y="3374352"/>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266" name="Freeform 9"/>
          <p:cNvSpPr>
            <a:spLocks noEditPoints="1"/>
          </p:cNvSpPr>
          <p:nvPr/>
        </p:nvSpPr>
        <p:spPr bwMode="auto">
          <a:xfrm>
            <a:off x="5737885" y="3570512"/>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267" name="楕円 266"/>
          <p:cNvSpPr/>
          <p:nvPr/>
        </p:nvSpPr>
        <p:spPr>
          <a:xfrm>
            <a:off x="5880947" y="3481690"/>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268" name="Freeform 9"/>
          <p:cNvSpPr>
            <a:spLocks noEditPoints="1"/>
          </p:cNvSpPr>
          <p:nvPr/>
        </p:nvSpPr>
        <p:spPr bwMode="auto">
          <a:xfrm>
            <a:off x="5650030" y="3712068"/>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269" name="楕円 268"/>
          <p:cNvSpPr/>
          <p:nvPr/>
        </p:nvSpPr>
        <p:spPr>
          <a:xfrm>
            <a:off x="5793091" y="3623246"/>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270" name="テキスト ボックス 269"/>
          <p:cNvSpPr txBox="1"/>
          <p:nvPr/>
        </p:nvSpPr>
        <p:spPr>
          <a:xfrm>
            <a:off x="6192355" y="3920993"/>
            <a:ext cx="723547" cy="314721"/>
          </a:xfrm>
          <a:prstGeom prst="rect">
            <a:avLst/>
          </a:prstGeom>
          <a:noFill/>
        </p:spPr>
        <p:txBody>
          <a:bodyPr wrap="square" rtlCol="0">
            <a:spAutoFit/>
          </a:bodyPr>
          <a:lstStyle/>
          <a:p>
            <a:r>
              <a:rPr lang="ja-JP" altLang="en-US" sz="1050" dirty="0">
                <a:solidFill>
                  <a:srgbClr val="FF0000"/>
                </a:solidFill>
              </a:rPr>
              <a:t>三版</a:t>
            </a:r>
          </a:p>
        </p:txBody>
      </p:sp>
      <p:sp>
        <p:nvSpPr>
          <p:cNvPr id="271" name="Freeform 9"/>
          <p:cNvSpPr>
            <a:spLocks noEditPoints="1"/>
          </p:cNvSpPr>
          <p:nvPr/>
        </p:nvSpPr>
        <p:spPr bwMode="auto">
          <a:xfrm>
            <a:off x="4638063" y="3569694"/>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272" name="楕円 271"/>
          <p:cNvSpPr/>
          <p:nvPr/>
        </p:nvSpPr>
        <p:spPr>
          <a:xfrm>
            <a:off x="4781124" y="3480872"/>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273" name="Freeform 9"/>
          <p:cNvSpPr>
            <a:spLocks noEditPoints="1"/>
          </p:cNvSpPr>
          <p:nvPr/>
        </p:nvSpPr>
        <p:spPr bwMode="auto">
          <a:xfrm>
            <a:off x="4531793" y="3677030"/>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274" name="楕円 273"/>
          <p:cNvSpPr/>
          <p:nvPr/>
        </p:nvSpPr>
        <p:spPr>
          <a:xfrm>
            <a:off x="4674854" y="3588209"/>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275" name="Freeform 9"/>
          <p:cNvSpPr>
            <a:spLocks noEditPoints="1"/>
          </p:cNvSpPr>
          <p:nvPr/>
        </p:nvSpPr>
        <p:spPr bwMode="auto">
          <a:xfrm>
            <a:off x="4443937" y="3818587"/>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276" name="楕円 275"/>
          <p:cNvSpPr/>
          <p:nvPr/>
        </p:nvSpPr>
        <p:spPr>
          <a:xfrm>
            <a:off x="4586999" y="3729765"/>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277" name="テキスト ボックス 276"/>
          <p:cNvSpPr txBox="1"/>
          <p:nvPr/>
        </p:nvSpPr>
        <p:spPr>
          <a:xfrm>
            <a:off x="6902274" y="3203217"/>
            <a:ext cx="1313180" cy="338554"/>
          </a:xfrm>
          <a:prstGeom prst="rect">
            <a:avLst/>
          </a:prstGeom>
          <a:noFill/>
        </p:spPr>
        <p:txBody>
          <a:bodyPr wrap="none" rtlCol="0">
            <a:spAutoFit/>
          </a:bodyPr>
          <a:lstStyle/>
          <a:p>
            <a:pPr algn="ctr"/>
            <a:r>
              <a:rPr lang="ja-JP" altLang="en-US" sz="800" dirty="0">
                <a:latin typeface="+mn-ea"/>
              </a:rPr>
              <a:t>　有効期限の確認、</a:t>
            </a:r>
            <a:endParaRPr lang="en-US" altLang="ja-JP" sz="800" dirty="0">
              <a:latin typeface="+mn-ea"/>
            </a:endParaRPr>
          </a:p>
          <a:p>
            <a:pPr algn="ctr"/>
            <a:r>
              <a:rPr lang="ja-JP" altLang="en-US" sz="800" dirty="0">
                <a:latin typeface="+mn-ea"/>
              </a:rPr>
              <a:t>　　ステータス変更など</a:t>
            </a:r>
          </a:p>
        </p:txBody>
      </p:sp>
      <p:sp>
        <p:nvSpPr>
          <p:cNvPr id="278" name="Freeform 9"/>
          <p:cNvSpPr>
            <a:spLocks noEditPoints="1"/>
          </p:cNvSpPr>
          <p:nvPr/>
        </p:nvSpPr>
        <p:spPr bwMode="auto">
          <a:xfrm>
            <a:off x="7438354" y="3577930"/>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279" name="楕円 278"/>
          <p:cNvSpPr/>
          <p:nvPr/>
        </p:nvSpPr>
        <p:spPr>
          <a:xfrm>
            <a:off x="7570397" y="3617026"/>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280" name="Freeform 9"/>
          <p:cNvSpPr>
            <a:spLocks noEditPoints="1"/>
          </p:cNvSpPr>
          <p:nvPr/>
        </p:nvSpPr>
        <p:spPr bwMode="auto">
          <a:xfrm>
            <a:off x="7346970" y="3693199"/>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281" name="楕円 280"/>
          <p:cNvSpPr/>
          <p:nvPr/>
        </p:nvSpPr>
        <p:spPr>
          <a:xfrm>
            <a:off x="7435230" y="3721510"/>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282" name="Freeform 9"/>
          <p:cNvSpPr>
            <a:spLocks noEditPoints="1"/>
          </p:cNvSpPr>
          <p:nvPr/>
        </p:nvSpPr>
        <p:spPr bwMode="auto">
          <a:xfrm>
            <a:off x="7239504" y="3760498"/>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283" name="楕円 282"/>
          <p:cNvSpPr/>
          <p:nvPr/>
        </p:nvSpPr>
        <p:spPr>
          <a:xfrm>
            <a:off x="7367172" y="3825975"/>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284" name="Freeform 37"/>
          <p:cNvSpPr>
            <a:spLocks noEditPoints="1"/>
          </p:cNvSpPr>
          <p:nvPr/>
        </p:nvSpPr>
        <p:spPr bwMode="auto">
          <a:xfrm>
            <a:off x="8092226" y="3576811"/>
            <a:ext cx="515759" cy="467812"/>
          </a:xfrm>
          <a:custGeom>
            <a:avLst/>
            <a:gdLst>
              <a:gd name="T0" fmla="*/ 397 w 567"/>
              <a:gd name="T1" fmla="*/ 128 h 529"/>
              <a:gd name="T2" fmla="*/ 170 w 567"/>
              <a:gd name="T3" fmla="*/ 193 h 529"/>
              <a:gd name="T4" fmla="*/ 170 w 567"/>
              <a:gd name="T5" fmla="*/ 435 h 529"/>
              <a:gd name="T6" fmla="*/ 397 w 567"/>
              <a:gd name="T7" fmla="*/ 200 h 529"/>
              <a:gd name="T8" fmla="*/ 170 w 567"/>
              <a:gd name="T9" fmla="*/ 435 h 529"/>
              <a:gd name="T10" fmla="*/ 170 w 567"/>
              <a:gd name="T11" fmla="*/ 121 h 529"/>
              <a:gd name="T12" fmla="*/ 397 w 567"/>
              <a:gd name="T13" fmla="*/ 0 h 529"/>
              <a:gd name="T14" fmla="*/ 200 w 567"/>
              <a:gd name="T15" fmla="*/ 53 h 529"/>
              <a:gd name="T16" fmla="*/ 367 w 567"/>
              <a:gd name="T17" fmla="*/ 23 h 529"/>
              <a:gd name="T18" fmla="*/ 200 w 567"/>
              <a:gd name="T19" fmla="*/ 53 h 529"/>
              <a:gd name="T20" fmla="*/ 208 w 567"/>
              <a:gd name="T21" fmla="*/ 30 h 529"/>
              <a:gd name="T22" fmla="*/ 359 w 567"/>
              <a:gd name="T23" fmla="*/ 45 h 529"/>
              <a:gd name="T24" fmla="*/ 200 w 567"/>
              <a:gd name="T25" fmla="*/ 98 h 529"/>
              <a:gd name="T26" fmla="*/ 367 w 567"/>
              <a:gd name="T27" fmla="*/ 68 h 529"/>
              <a:gd name="T28" fmla="*/ 200 w 567"/>
              <a:gd name="T29" fmla="*/ 98 h 529"/>
              <a:gd name="T30" fmla="*/ 208 w 567"/>
              <a:gd name="T31" fmla="*/ 76 h 529"/>
              <a:gd name="T32" fmla="*/ 359 w 567"/>
              <a:gd name="T33" fmla="*/ 91 h 529"/>
              <a:gd name="T34" fmla="*/ 283 w 567"/>
              <a:gd name="T35" fmla="*/ 259 h 529"/>
              <a:gd name="T36" fmla="*/ 283 w 567"/>
              <a:gd name="T37" fmla="*/ 225 h 529"/>
              <a:gd name="T38" fmla="*/ 283 w 567"/>
              <a:gd name="T39" fmla="*/ 259 h 529"/>
              <a:gd name="T40" fmla="*/ 283 w 567"/>
              <a:gd name="T41" fmla="*/ 251 h 529"/>
              <a:gd name="T42" fmla="*/ 283 w 567"/>
              <a:gd name="T43" fmla="*/ 232 h 529"/>
              <a:gd name="T44" fmla="*/ 367 w 567"/>
              <a:gd name="T45" fmla="*/ 404 h 529"/>
              <a:gd name="T46" fmla="*/ 200 w 567"/>
              <a:gd name="T47" fmla="*/ 397 h 529"/>
              <a:gd name="T48" fmla="*/ 367 w 567"/>
              <a:gd name="T49" fmla="*/ 404 h 529"/>
              <a:gd name="T50" fmla="*/ 200 w 567"/>
              <a:gd name="T51" fmla="*/ 385 h 529"/>
              <a:gd name="T52" fmla="*/ 367 w 567"/>
              <a:gd name="T53" fmla="*/ 378 h 529"/>
              <a:gd name="T54" fmla="*/ 367 w 567"/>
              <a:gd name="T55" fmla="*/ 367 h 529"/>
              <a:gd name="T56" fmla="*/ 200 w 567"/>
              <a:gd name="T57" fmla="*/ 359 h 529"/>
              <a:gd name="T58" fmla="*/ 367 w 567"/>
              <a:gd name="T59" fmla="*/ 367 h 529"/>
              <a:gd name="T60" fmla="*/ 200 w 567"/>
              <a:gd name="T61" fmla="*/ 348 h 529"/>
              <a:gd name="T62" fmla="*/ 367 w 567"/>
              <a:gd name="T63" fmla="*/ 340 h 529"/>
              <a:gd name="T64" fmla="*/ 367 w 567"/>
              <a:gd name="T65" fmla="*/ 329 h 529"/>
              <a:gd name="T66" fmla="*/ 200 w 567"/>
              <a:gd name="T67" fmla="*/ 321 h 529"/>
              <a:gd name="T68" fmla="*/ 367 w 567"/>
              <a:gd name="T69" fmla="*/ 329 h 529"/>
              <a:gd name="T70" fmla="*/ 200 w 567"/>
              <a:gd name="T71" fmla="*/ 310 h 529"/>
              <a:gd name="T72" fmla="*/ 367 w 567"/>
              <a:gd name="T73" fmla="*/ 302 h 529"/>
              <a:gd name="T74" fmla="*/ 367 w 567"/>
              <a:gd name="T75" fmla="*/ 291 h 529"/>
              <a:gd name="T76" fmla="*/ 200 w 567"/>
              <a:gd name="T77" fmla="*/ 283 h 529"/>
              <a:gd name="T78" fmla="*/ 367 w 567"/>
              <a:gd name="T79" fmla="*/ 291 h 529"/>
              <a:gd name="T80" fmla="*/ 438 w 567"/>
              <a:gd name="T81" fmla="*/ 320 h 529"/>
              <a:gd name="T82" fmla="*/ 404 w 567"/>
              <a:gd name="T83" fmla="*/ 212 h 529"/>
              <a:gd name="T84" fmla="*/ 162 w 567"/>
              <a:gd name="T85" fmla="*/ 442 h 529"/>
              <a:gd name="T86" fmla="*/ 147 w 567"/>
              <a:gd name="T87" fmla="*/ 264 h 529"/>
              <a:gd name="T88" fmla="*/ 82 w 567"/>
              <a:gd name="T89" fmla="*/ 355 h 529"/>
              <a:gd name="T90" fmla="*/ 87 w 567"/>
              <a:gd name="T91" fmla="*/ 529 h 529"/>
              <a:gd name="T92" fmla="*/ 567 w 567"/>
              <a:gd name="T93" fmla="*/ 423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7" h="529">
                <a:moveTo>
                  <a:pt x="170" y="128"/>
                </a:moveTo>
                <a:cubicBezTo>
                  <a:pt x="397" y="128"/>
                  <a:pt x="397" y="128"/>
                  <a:pt x="397" y="128"/>
                </a:cubicBezTo>
                <a:cubicBezTo>
                  <a:pt x="397" y="193"/>
                  <a:pt x="397" y="193"/>
                  <a:pt x="397" y="193"/>
                </a:cubicBezTo>
                <a:cubicBezTo>
                  <a:pt x="170" y="193"/>
                  <a:pt x="170" y="193"/>
                  <a:pt x="170" y="193"/>
                </a:cubicBezTo>
                <a:lnTo>
                  <a:pt x="170" y="128"/>
                </a:lnTo>
                <a:close/>
                <a:moveTo>
                  <a:pt x="170" y="435"/>
                </a:moveTo>
                <a:cubicBezTo>
                  <a:pt x="397" y="435"/>
                  <a:pt x="397" y="435"/>
                  <a:pt x="397" y="435"/>
                </a:cubicBezTo>
                <a:cubicBezTo>
                  <a:pt x="397" y="200"/>
                  <a:pt x="397" y="200"/>
                  <a:pt x="397" y="200"/>
                </a:cubicBezTo>
                <a:cubicBezTo>
                  <a:pt x="170" y="200"/>
                  <a:pt x="170" y="200"/>
                  <a:pt x="170" y="200"/>
                </a:cubicBezTo>
                <a:lnTo>
                  <a:pt x="170" y="435"/>
                </a:lnTo>
                <a:close/>
                <a:moveTo>
                  <a:pt x="170" y="0"/>
                </a:moveTo>
                <a:cubicBezTo>
                  <a:pt x="170" y="121"/>
                  <a:pt x="170" y="121"/>
                  <a:pt x="170" y="121"/>
                </a:cubicBezTo>
                <a:cubicBezTo>
                  <a:pt x="397" y="121"/>
                  <a:pt x="397" y="121"/>
                  <a:pt x="397" y="121"/>
                </a:cubicBezTo>
                <a:cubicBezTo>
                  <a:pt x="397" y="0"/>
                  <a:pt x="397" y="0"/>
                  <a:pt x="397" y="0"/>
                </a:cubicBezTo>
                <a:lnTo>
                  <a:pt x="170" y="0"/>
                </a:lnTo>
                <a:close/>
                <a:moveTo>
                  <a:pt x="200" y="53"/>
                </a:moveTo>
                <a:cubicBezTo>
                  <a:pt x="200" y="23"/>
                  <a:pt x="200" y="23"/>
                  <a:pt x="200" y="23"/>
                </a:cubicBezTo>
                <a:cubicBezTo>
                  <a:pt x="367" y="23"/>
                  <a:pt x="367" y="23"/>
                  <a:pt x="367" y="23"/>
                </a:cubicBezTo>
                <a:cubicBezTo>
                  <a:pt x="367" y="53"/>
                  <a:pt x="367" y="53"/>
                  <a:pt x="367" y="53"/>
                </a:cubicBezTo>
                <a:lnTo>
                  <a:pt x="200" y="53"/>
                </a:lnTo>
                <a:close/>
                <a:moveTo>
                  <a:pt x="359" y="30"/>
                </a:moveTo>
                <a:cubicBezTo>
                  <a:pt x="208" y="30"/>
                  <a:pt x="208" y="30"/>
                  <a:pt x="208" y="30"/>
                </a:cubicBezTo>
                <a:cubicBezTo>
                  <a:pt x="208" y="45"/>
                  <a:pt x="208" y="45"/>
                  <a:pt x="208" y="45"/>
                </a:cubicBezTo>
                <a:cubicBezTo>
                  <a:pt x="359" y="45"/>
                  <a:pt x="359" y="45"/>
                  <a:pt x="359" y="45"/>
                </a:cubicBezTo>
                <a:lnTo>
                  <a:pt x="359" y="30"/>
                </a:lnTo>
                <a:close/>
                <a:moveTo>
                  <a:pt x="200" y="98"/>
                </a:moveTo>
                <a:cubicBezTo>
                  <a:pt x="200" y="68"/>
                  <a:pt x="200" y="68"/>
                  <a:pt x="200" y="68"/>
                </a:cubicBezTo>
                <a:cubicBezTo>
                  <a:pt x="367" y="68"/>
                  <a:pt x="367" y="68"/>
                  <a:pt x="367" y="68"/>
                </a:cubicBezTo>
                <a:cubicBezTo>
                  <a:pt x="367" y="98"/>
                  <a:pt x="367" y="98"/>
                  <a:pt x="367" y="98"/>
                </a:cubicBezTo>
                <a:lnTo>
                  <a:pt x="200" y="98"/>
                </a:lnTo>
                <a:close/>
                <a:moveTo>
                  <a:pt x="359" y="76"/>
                </a:moveTo>
                <a:cubicBezTo>
                  <a:pt x="208" y="76"/>
                  <a:pt x="208" y="76"/>
                  <a:pt x="208" y="76"/>
                </a:cubicBezTo>
                <a:cubicBezTo>
                  <a:pt x="208" y="91"/>
                  <a:pt x="208" y="91"/>
                  <a:pt x="208" y="91"/>
                </a:cubicBezTo>
                <a:cubicBezTo>
                  <a:pt x="359" y="91"/>
                  <a:pt x="359" y="91"/>
                  <a:pt x="359" y="91"/>
                </a:cubicBezTo>
                <a:lnTo>
                  <a:pt x="359" y="76"/>
                </a:lnTo>
                <a:close/>
                <a:moveTo>
                  <a:pt x="283" y="259"/>
                </a:moveTo>
                <a:cubicBezTo>
                  <a:pt x="274" y="259"/>
                  <a:pt x="266" y="251"/>
                  <a:pt x="266" y="242"/>
                </a:cubicBezTo>
                <a:cubicBezTo>
                  <a:pt x="266" y="233"/>
                  <a:pt x="274" y="225"/>
                  <a:pt x="283" y="225"/>
                </a:cubicBezTo>
                <a:cubicBezTo>
                  <a:pt x="293" y="225"/>
                  <a:pt x="300" y="233"/>
                  <a:pt x="300" y="242"/>
                </a:cubicBezTo>
                <a:cubicBezTo>
                  <a:pt x="300" y="251"/>
                  <a:pt x="293" y="259"/>
                  <a:pt x="283" y="259"/>
                </a:cubicBezTo>
                <a:close/>
                <a:moveTo>
                  <a:pt x="293" y="242"/>
                </a:moveTo>
                <a:cubicBezTo>
                  <a:pt x="293" y="247"/>
                  <a:pt x="289" y="251"/>
                  <a:pt x="283" y="251"/>
                </a:cubicBezTo>
                <a:cubicBezTo>
                  <a:pt x="278" y="251"/>
                  <a:pt x="274" y="247"/>
                  <a:pt x="274" y="242"/>
                </a:cubicBezTo>
                <a:cubicBezTo>
                  <a:pt x="274" y="237"/>
                  <a:pt x="278" y="232"/>
                  <a:pt x="283" y="232"/>
                </a:cubicBezTo>
                <a:cubicBezTo>
                  <a:pt x="289" y="232"/>
                  <a:pt x="293" y="237"/>
                  <a:pt x="293" y="242"/>
                </a:cubicBezTo>
                <a:close/>
                <a:moveTo>
                  <a:pt x="367" y="404"/>
                </a:moveTo>
                <a:cubicBezTo>
                  <a:pt x="200" y="404"/>
                  <a:pt x="200" y="404"/>
                  <a:pt x="200" y="404"/>
                </a:cubicBezTo>
                <a:cubicBezTo>
                  <a:pt x="200" y="397"/>
                  <a:pt x="200" y="397"/>
                  <a:pt x="200" y="397"/>
                </a:cubicBezTo>
                <a:cubicBezTo>
                  <a:pt x="367" y="397"/>
                  <a:pt x="367" y="397"/>
                  <a:pt x="367" y="397"/>
                </a:cubicBezTo>
                <a:lnTo>
                  <a:pt x="367" y="404"/>
                </a:lnTo>
                <a:close/>
                <a:moveTo>
                  <a:pt x="367" y="385"/>
                </a:moveTo>
                <a:cubicBezTo>
                  <a:pt x="200" y="385"/>
                  <a:pt x="200" y="385"/>
                  <a:pt x="200" y="385"/>
                </a:cubicBezTo>
                <a:cubicBezTo>
                  <a:pt x="200" y="378"/>
                  <a:pt x="200" y="378"/>
                  <a:pt x="200" y="378"/>
                </a:cubicBezTo>
                <a:cubicBezTo>
                  <a:pt x="367" y="378"/>
                  <a:pt x="367" y="378"/>
                  <a:pt x="367" y="378"/>
                </a:cubicBezTo>
                <a:lnTo>
                  <a:pt x="367" y="385"/>
                </a:lnTo>
                <a:close/>
                <a:moveTo>
                  <a:pt x="367" y="367"/>
                </a:moveTo>
                <a:cubicBezTo>
                  <a:pt x="200" y="367"/>
                  <a:pt x="200" y="367"/>
                  <a:pt x="200" y="367"/>
                </a:cubicBezTo>
                <a:cubicBezTo>
                  <a:pt x="200" y="359"/>
                  <a:pt x="200" y="359"/>
                  <a:pt x="200" y="359"/>
                </a:cubicBezTo>
                <a:cubicBezTo>
                  <a:pt x="367" y="359"/>
                  <a:pt x="367" y="359"/>
                  <a:pt x="367" y="359"/>
                </a:cubicBezTo>
                <a:lnTo>
                  <a:pt x="367" y="367"/>
                </a:lnTo>
                <a:close/>
                <a:moveTo>
                  <a:pt x="367" y="348"/>
                </a:moveTo>
                <a:cubicBezTo>
                  <a:pt x="200" y="348"/>
                  <a:pt x="200" y="348"/>
                  <a:pt x="200" y="348"/>
                </a:cubicBezTo>
                <a:cubicBezTo>
                  <a:pt x="200" y="340"/>
                  <a:pt x="200" y="340"/>
                  <a:pt x="200" y="340"/>
                </a:cubicBezTo>
                <a:cubicBezTo>
                  <a:pt x="367" y="340"/>
                  <a:pt x="367" y="340"/>
                  <a:pt x="367" y="340"/>
                </a:cubicBezTo>
                <a:lnTo>
                  <a:pt x="367" y="348"/>
                </a:lnTo>
                <a:close/>
                <a:moveTo>
                  <a:pt x="367" y="329"/>
                </a:moveTo>
                <a:cubicBezTo>
                  <a:pt x="200" y="329"/>
                  <a:pt x="200" y="329"/>
                  <a:pt x="200" y="329"/>
                </a:cubicBezTo>
                <a:cubicBezTo>
                  <a:pt x="200" y="321"/>
                  <a:pt x="200" y="321"/>
                  <a:pt x="200" y="321"/>
                </a:cubicBezTo>
                <a:cubicBezTo>
                  <a:pt x="367" y="321"/>
                  <a:pt x="367" y="321"/>
                  <a:pt x="367" y="321"/>
                </a:cubicBezTo>
                <a:lnTo>
                  <a:pt x="367" y="329"/>
                </a:lnTo>
                <a:close/>
                <a:moveTo>
                  <a:pt x="367" y="310"/>
                </a:moveTo>
                <a:cubicBezTo>
                  <a:pt x="200" y="310"/>
                  <a:pt x="200" y="310"/>
                  <a:pt x="200" y="310"/>
                </a:cubicBezTo>
                <a:cubicBezTo>
                  <a:pt x="200" y="302"/>
                  <a:pt x="200" y="302"/>
                  <a:pt x="200" y="302"/>
                </a:cubicBezTo>
                <a:cubicBezTo>
                  <a:pt x="367" y="302"/>
                  <a:pt x="367" y="302"/>
                  <a:pt x="367" y="302"/>
                </a:cubicBezTo>
                <a:lnTo>
                  <a:pt x="367" y="310"/>
                </a:lnTo>
                <a:close/>
                <a:moveTo>
                  <a:pt x="367" y="291"/>
                </a:moveTo>
                <a:cubicBezTo>
                  <a:pt x="200" y="291"/>
                  <a:pt x="200" y="291"/>
                  <a:pt x="200" y="291"/>
                </a:cubicBezTo>
                <a:cubicBezTo>
                  <a:pt x="200" y="283"/>
                  <a:pt x="200" y="283"/>
                  <a:pt x="200" y="283"/>
                </a:cubicBezTo>
                <a:cubicBezTo>
                  <a:pt x="367" y="283"/>
                  <a:pt x="367" y="283"/>
                  <a:pt x="367" y="283"/>
                </a:cubicBezTo>
                <a:lnTo>
                  <a:pt x="367" y="291"/>
                </a:lnTo>
                <a:close/>
                <a:moveTo>
                  <a:pt x="461" y="317"/>
                </a:moveTo>
                <a:cubicBezTo>
                  <a:pt x="453" y="317"/>
                  <a:pt x="445" y="318"/>
                  <a:pt x="438" y="320"/>
                </a:cubicBezTo>
                <a:cubicBezTo>
                  <a:pt x="439" y="313"/>
                  <a:pt x="439" y="307"/>
                  <a:pt x="439" y="300"/>
                </a:cubicBezTo>
                <a:cubicBezTo>
                  <a:pt x="439" y="266"/>
                  <a:pt x="426" y="235"/>
                  <a:pt x="404" y="212"/>
                </a:cubicBezTo>
                <a:cubicBezTo>
                  <a:pt x="404" y="442"/>
                  <a:pt x="404" y="442"/>
                  <a:pt x="404" y="442"/>
                </a:cubicBezTo>
                <a:cubicBezTo>
                  <a:pt x="162" y="442"/>
                  <a:pt x="162" y="442"/>
                  <a:pt x="162" y="442"/>
                </a:cubicBezTo>
                <a:cubicBezTo>
                  <a:pt x="162" y="265"/>
                  <a:pt x="162" y="265"/>
                  <a:pt x="162" y="265"/>
                </a:cubicBezTo>
                <a:cubicBezTo>
                  <a:pt x="158" y="264"/>
                  <a:pt x="152" y="264"/>
                  <a:pt x="147" y="264"/>
                </a:cubicBezTo>
                <a:cubicBezTo>
                  <a:pt x="109" y="264"/>
                  <a:pt x="78" y="294"/>
                  <a:pt x="78" y="332"/>
                </a:cubicBezTo>
                <a:cubicBezTo>
                  <a:pt x="78" y="340"/>
                  <a:pt x="80" y="348"/>
                  <a:pt x="82" y="355"/>
                </a:cubicBezTo>
                <a:cubicBezTo>
                  <a:pt x="36" y="358"/>
                  <a:pt x="0" y="395"/>
                  <a:pt x="0" y="442"/>
                </a:cubicBezTo>
                <a:cubicBezTo>
                  <a:pt x="0" y="490"/>
                  <a:pt x="39" y="529"/>
                  <a:pt x="87" y="529"/>
                </a:cubicBezTo>
                <a:cubicBezTo>
                  <a:pt x="461" y="529"/>
                  <a:pt x="461" y="529"/>
                  <a:pt x="461" y="529"/>
                </a:cubicBezTo>
                <a:cubicBezTo>
                  <a:pt x="519" y="529"/>
                  <a:pt x="567" y="482"/>
                  <a:pt x="567" y="423"/>
                </a:cubicBezTo>
                <a:cubicBezTo>
                  <a:pt x="567" y="365"/>
                  <a:pt x="519" y="317"/>
                  <a:pt x="461" y="317"/>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285" name="右矢印 284"/>
          <p:cNvSpPr/>
          <p:nvPr/>
        </p:nvSpPr>
        <p:spPr>
          <a:xfrm>
            <a:off x="7871961" y="3696367"/>
            <a:ext cx="163027" cy="1202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sp>
        <p:nvSpPr>
          <p:cNvPr id="286" name="右矢印 285"/>
          <p:cNvSpPr/>
          <p:nvPr/>
        </p:nvSpPr>
        <p:spPr>
          <a:xfrm flipH="1">
            <a:off x="7851270" y="3894047"/>
            <a:ext cx="163027" cy="1202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pic>
        <p:nvPicPr>
          <p:cNvPr id="287" name="図 286"/>
          <p:cNvPicPr>
            <a:picLocks noChangeAspect="1"/>
          </p:cNvPicPr>
          <p:nvPr/>
        </p:nvPicPr>
        <p:blipFill rotWithShape="1">
          <a:blip r:embed="rId4">
            <a:extLst>
              <a:ext uri="{28A0092B-C50C-407E-A947-70E740481C1C}">
                <a14:useLocalDpi xmlns:a14="http://schemas.microsoft.com/office/drawing/2010/main" val="0"/>
              </a:ext>
            </a:extLst>
          </a:blip>
          <a:srcRect l="-1475"/>
          <a:stretch/>
        </p:blipFill>
        <p:spPr>
          <a:xfrm>
            <a:off x="5026446" y="3799670"/>
            <a:ext cx="440174" cy="401934"/>
          </a:xfrm>
          <a:prstGeom prst="rect">
            <a:avLst/>
          </a:prstGeom>
        </p:spPr>
      </p:pic>
      <p:pic>
        <p:nvPicPr>
          <p:cNvPr id="288" name="図 28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8215" y="3264548"/>
            <a:ext cx="321376" cy="306636"/>
          </a:xfrm>
          <a:prstGeom prst="rect">
            <a:avLst/>
          </a:prstGeom>
        </p:spPr>
      </p:pic>
      <p:grpSp>
        <p:nvGrpSpPr>
          <p:cNvPr id="289" name="グループ化 288"/>
          <p:cNvGrpSpPr/>
          <p:nvPr/>
        </p:nvGrpSpPr>
        <p:grpSpPr>
          <a:xfrm>
            <a:off x="4650405" y="1891035"/>
            <a:ext cx="189115" cy="224300"/>
            <a:chOff x="755650" y="3768725"/>
            <a:chExt cx="287338" cy="379413"/>
          </a:xfrm>
        </p:grpSpPr>
        <p:sp>
          <p:nvSpPr>
            <p:cNvPr id="290"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1"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2"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3"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4"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sp>
        <p:nvSpPr>
          <p:cNvPr id="295" name="テキスト ボックス 294"/>
          <p:cNvSpPr txBox="1"/>
          <p:nvPr/>
        </p:nvSpPr>
        <p:spPr>
          <a:xfrm>
            <a:off x="6998153" y="2427476"/>
            <a:ext cx="1778003" cy="215444"/>
          </a:xfrm>
          <a:prstGeom prst="rect">
            <a:avLst/>
          </a:prstGeom>
          <a:noFill/>
        </p:spPr>
        <p:txBody>
          <a:bodyPr wrap="square" rtlCol="0">
            <a:spAutoFit/>
          </a:bodyPr>
          <a:lstStyle/>
          <a:p>
            <a:r>
              <a:rPr lang="en-US" altLang="ja-JP" sz="800" dirty="0">
                <a:latin typeface="+mn-ea"/>
              </a:rPr>
              <a:t>※</a:t>
            </a:r>
            <a:r>
              <a:rPr lang="ja-JP" altLang="en-US" sz="800" dirty="0">
                <a:latin typeface="+mn-ea"/>
              </a:rPr>
              <a:t>一部統合会計の検索機能を利用</a:t>
            </a:r>
            <a:endParaRPr lang="ja-JP" altLang="en-US" sz="900" dirty="0">
              <a:latin typeface="+mn-ea"/>
            </a:endParaRPr>
          </a:p>
        </p:txBody>
      </p:sp>
      <p:sp>
        <p:nvSpPr>
          <p:cNvPr id="296" name="テキスト ボックス 295"/>
          <p:cNvSpPr txBox="1"/>
          <p:nvPr/>
        </p:nvSpPr>
        <p:spPr>
          <a:xfrm>
            <a:off x="2807999" y="1800000"/>
            <a:ext cx="1368000" cy="396000"/>
          </a:xfrm>
          <a:prstGeom prst="rect">
            <a:avLst/>
          </a:prstGeom>
          <a:noFill/>
        </p:spPr>
        <p:txBody>
          <a:bodyPr wrap="none" lIns="0" rtlCol="0">
            <a:spAutoFit/>
          </a:bodyPr>
          <a:lstStyle/>
          <a:p>
            <a:r>
              <a:rPr lang="ja-JP" altLang="en-US" sz="700" b="1" dirty="0">
                <a:latin typeface="+mn-ea"/>
              </a:rPr>
              <a:t>・伝票と証憑を紐づける</a:t>
            </a:r>
            <a:endParaRPr lang="en-US" altLang="ja-JP" sz="700" b="1" dirty="0">
              <a:latin typeface="+mn-ea"/>
            </a:endParaRPr>
          </a:p>
          <a:p>
            <a:r>
              <a:rPr lang="ja-JP" altLang="en-US" sz="700" b="1" dirty="0">
                <a:latin typeface="+mn-ea"/>
              </a:rPr>
              <a:t>・最終承認後、</a:t>
            </a:r>
            <a:endParaRPr lang="en-US" altLang="ja-JP" sz="700" b="1" dirty="0">
              <a:latin typeface="+mn-ea"/>
            </a:endParaRPr>
          </a:p>
          <a:p>
            <a:r>
              <a:rPr lang="ja-JP" altLang="en-US" sz="700" b="1" dirty="0">
                <a:latin typeface="+mn-ea"/>
              </a:rPr>
              <a:t>　タイムスタンプが発行される</a:t>
            </a:r>
            <a:endParaRPr lang="en-US" altLang="ja-JP" sz="700" b="1" dirty="0">
              <a:latin typeface="+mn-ea"/>
            </a:endParaRPr>
          </a:p>
        </p:txBody>
      </p:sp>
      <p:sp>
        <p:nvSpPr>
          <p:cNvPr id="297" name="テキスト ボックス 296"/>
          <p:cNvSpPr txBox="1"/>
          <p:nvPr/>
        </p:nvSpPr>
        <p:spPr>
          <a:xfrm>
            <a:off x="2649728" y="1584000"/>
            <a:ext cx="1296000" cy="216000"/>
          </a:xfrm>
          <a:prstGeom prst="rect">
            <a:avLst/>
          </a:prstGeom>
          <a:noFill/>
          <a:ln>
            <a:solidFill>
              <a:schemeClr val="bg1">
                <a:lumMod val="50000"/>
              </a:schemeClr>
            </a:solidFill>
          </a:ln>
        </p:spPr>
        <p:txBody>
          <a:bodyPr wrap="square" rtlCol="0">
            <a:spAutoFit/>
          </a:bodyPr>
          <a:lstStyle/>
          <a:p>
            <a:pPr algn="ctr"/>
            <a:r>
              <a:rPr lang="ja-JP" altLang="en-US" sz="1000" dirty="0">
                <a:latin typeface="+mn-ea"/>
              </a:rPr>
              <a:t>伝票最終承認</a:t>
            </a:r>
          </a:p>
        </p:txBody>
      </p:sp>
      <p:grpSp>
        <p:nvGrpSpPr>
          <p:cNvPr id="299" name="グループ化 298"/>
          <p:cNvGrpSpPr/>
          <p:nvPr/>
        </p:nvGrpSpPr>
        <p:grpSpPr>
          <a:xfrm>
            <a:off x="1007604" y="1527634"/>
            <a:ext cx="205925" cy="264528"/>
            <a:chOff x="755650" y="3768725"/>
            <a:chExt cx="287338" cy="379413"/>
          </a:xfrm>
        </p:grpSpPr>
        <p:sp>
          <p:nvSpPr>
            <p:cNvPr id="300"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01"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02"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03"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04"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grpSp>
      <p:grpSp>
        <p:nvGrpSpPr>
          <p:cNvPr id="305" name="グループ化 304"/>
          <p:cNvGrpSpPr>
            <a:grpSpLocks noChangeAspect="1"/>
          </p:cNvGrpSpPr>
          <p:nvPr/>
        </p:nvGrpSpPr>
        <p:grpSpPr>
          <a:xfrm>
            <a:off x="720000" y="1548000"/>
            <a:ext cx="216000" cy="200746"/>
            <a:chOff x="956243" y="1696224"/>
            <a:chExt cx="389005" cy="371626"/>
          </a:xfrm>
        </p:grpSpPr>
        <p:sp>
          <p:nvSpPr>
            <p:cNvPr id="306" name="Freeform 560"/>
            <p:cNvSpPr>
              <a:spLocks noChangeAspect="1"/>
            </p:cNvSpPr>
            <p:nvPr/>
          </p:nvSpPr>
          <p:spPr bwMode="auto">
            <a:xfrm>
              <a:off x="1039140" y="2004100"/>
              <a:ext cx="223211" cy="6375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rgbClr val="007BC7"/>
            </a:solidFill>
            <a:ln w="9525">
              <a:noFill/>
              <a:round/>
              <a:headEnd/>
              <a:tailEnd/>
            </a:ln>
          </p:spPr>
          <p:txBody>
            <a:bodyPr vert="horz" wrap="square" lIns="28932" tIns="14467" rIns="28932" bIns="14467" numCol="1" anchor="t" anchorCtr="0" compatLnSpc="1">
              <a:prstTxWarp prst="textNoShape">
                <a:avLst/>
              </a:prstTxWarp>
            </a:bodyPr>
            <a:lstStyle/>
            <a:p>
              <a:pPr defTabSz="385734">
                <a:defRPr/>
              </a:pPr>
              <a:endParaRPr kumimoji="0" lang="ja-JP" altLang="en-US" sz="1200" kern="0">
                <a:solidFill>
                  <a:srgbClr val="9BC954">
                    <a:lumMod val="40000"/>
                    <a:lumOff val="60000"/>
                  </a:srgbClr>
                </a:solidFill>
              </a:endParaRPr>
            </a:p>
          </p:txBody>
        </p:sp>
        <p:sp>
          <p:nvSpPr>
            <p:cNvPr id="307" name="Freeform 561"/>
            <p:cNvSpPr>
              <a:spLocks noChangeAspect="1" noEditPoints="1"/>
            </p:cNvSpPr>
            <p:nvPr/>
          </p:nvSpPr>
          <p:spPr bwMode="auto">
            <a:xfrm>
              <a:off x="956243" y="1696224"/>
              <a:ext cx="389005" cy="274647"/>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rgbClr val="007BC7"/>
            </a:solidFill>
            <a:ln w="9525">
              <a:noFill/>
              <a:round/>
              <a:headEnd/>
              <a:tailEnd/>
            </a:ln>
          </p:spPr>
          <p:txBody>
            <a:bodyPr vert="horz" wrap="square" lIns="28932" tIns="14467" rIns="28932" bIns="14467" numCol="1" anchor="t" anchorCtr="0" compatLnSpc="1">
              <a:prstTxWarp prst="textNoShape">
                <a:avLst/>
              </a:prstTxWarp>
            </a:bodyPr>
            <a:lstStyle/>
            <a:p>
              <a:pPr defTabSz="385734">
                <a:defRPr/>
              </a:pPr>
              <a:endParaRPr kumimoji="0" lang="ja-JP" altLang="en-US" sz="1200" kern="0">
                <a:solidFill>
                  <a:srgbClr val="9BC954">
                    <a:lumMod val="40000"/>
                    <a:lumOff val="60000"/>
                  </a:srgbClr>
                </a:solidFill>
              </a:endParaRPr>
            </a:p>
          </p:txBody>
        </p:sp>
      </p:grpSp>
      <p:sp>
        <p:nvSpPr>
          <p:cNvPr id="308" name="テキスト ボックス 307"/>
          <p:cNvSpPr txBox="1"/>
          <p:nvPr/>
        </p:nvSpPr>
        <p:spPr>
          <a:xfrm>
            <a:off x="432000" y="1476000"/>
            <a:ext cx="309633" cy="246221"/>
          </a:xfrm>
          <a:prstGeom prst="rect">
            <a:avLst/>
          </a:prstGeom>
          <a:noFill/>
        </p:spPr>
        <p:txBody>
          <a:bodyPr wrap="square" rtlCol="0">
            <a:spAutoFit/>
          </a:bodyPr>
          <a:lstStyle/>
          <a:p>
            <a:r>
              <a:rPr lang="ja-JP" altLang="en-US" sz="1000" dirty="0"/>
              <a:t>①</a:t>
            </a:r>
          </a:p>
        </p:txBody>
      </p:sp>
      <p:cxnSp>
        <p:nvCxnSpPr>
          <p:cNvPr id="309" name="直線矢印コネクタ 308"/>
          <p:cNvCxnSpPr/>
          <p:nvPr/>
        </p:nvCxnSpPr>
        <p:spPr>
          <a:xfrm>
            <a:off x="1367643" y="1656000"/>
            <a:ext cx="1224000"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0" name="テキスト ボックス 309"/>
          <p:cNvSpPr txBox="1"/>
          <p:nvPr/>
        </p:nvSpPr>
        <p:spPr>
          <a:xfrm>
            <a:off x="1331640" y="1908000"/>
            <a:ext cx="942887" cy="415498"/>
          </a:xfrm>
          <a:prstGeom prst="rect">
            <a:avLst/>
          </a:prstGeom>
          <a:noFill/>
        </p:spPr>
        <p:txBody>
          <a:bodyPr wrap="none" rtlCol="0">
            <a:spAutoFit/>
          </a:bodyPr>
          <a:lstStyle/>
          <a:p>
            <a:r>
              <a:rPr lang="en-US" altLang="ja-JP" sz="700" dirty="0">
                <a:latin typeface="+mn-ea"/>
              </a:rPr>
              <a:t>QR</a:t>
            </a:r>
            <a:r>
              <a:rPr lang="ja-JP" altLang="en-US" sz="700" dirty="0">
                <a:latin typeface="+mn-ea"/>
              </a:rPr>
              <a:t>コード付き台紙</a:t>
            </a:r>
            <a:endParaRPr lang="en-US" altLang="ja-JP" sz="700" dirty="0">
              <a:latin typeface="+mn-ea"/>
            </a:endParaRPr>
          </a:p>
          <a:p>
            <a:r>
              <a:rPr lang="ja-JP" altLang="en-US" sz="700" dirty="0">
                <a:latin typeface="+mn-ea"/>
              </a:rPr>
              <a:t>   ＋</a:t>
            </a:r>
            <a:endParaRPr lang="en-US" altLang="ja-JP" sz="700" dirty="0">
              <a:latin typeface="+mn-ea"/>
            </a:endParaRPr>
          </a:p>
          <a:p>
            <a:r>
              <a:rPr lang="ja-JP" altLang="en-US" sz="700" dirty="0">
                <a:latin typeface="+mn-ea"/>
              </a:rPr>
              <a:t>証憑書類</a:t>
            </a:r>
          </a:p>
        </p:txBody>
      </p:sp>
      <p:pic>
        <p:nvPicPr>
          <p:cNvPr id="311" name="図 310"/>
          <p:cNvPicPr>
            <a:picLocks noChangeAspect="1"/>
          </p:cNvPicPr>
          <p:nvPr/>
        </p:nvPicPr>
        <p:blipFill>
          <a:blip r:embed="rId6"/>
          <a:stretch>
            <a:fillRect/>
          </a:stretch>
        </p:blipFill>
        <p:spPr>
          <a:xfrm>
            <a:off x="683568" y="1836000"/>
            <a:ext cx="721890" cy="424298"/>
          </a:xfrm>
          <a:prstGeom prst="rect">
            <a:avLst/>
          </a:prstGeom>
        </p:spPr>
      </p:pic>
      <p:sp>
        <p:nvSpPr>
          <p:cNvPr id="312" name="テキスト ボックス 311"/>
          <p:cNvSpPr txBox="1"/>
          <p:nvPr/>
        </p:nvSpPr>
        <p:spPr>
          <a:xfrm>
            <a:off x="432000" y="1800000"/>
            <a:ext cx="309633" cy="246221"/>
          </a:xfrm>
          <a:prstGeom prst="rect">
            <a:avLst/>
          </a:prstGeom>
          <a:noFill/>
        </p:spPr>
        <p:txBody>
          <a:bodyPr wrap="square" rtlCol="0">
            <a:spAutoFit/>
          </a:bodyPr>
          <a:lstStyle/>
          <a:p>
            <a:r>
              <a:rPr lang="ja-JP" altLang="en-US" sz="1000" dirty="0"/>
              <a:t>②</a:t>
            </a:r>
          </a:p>
        </p:txBody>
      </p:sp>
      <p:sp>
        <p:nvSpPr>
          <p:cNvPr id="313" name="テキスト ボックス 312"/>
          <p:cNvSpPr txBox="1"/>
          <p:nvPr/>
        </p:nvSpPr>
        <p:spPr>
          <a:xfrm>
            <a:off x="432000" y="2268000"/>
            <a:ext cx="243027" cy="246221"/>
          </a:xfrm>
          <a:prstGeom prst="rect">
            <a:avLst/>
          </a:prstGeom>
          <a:noFill/>
        </p:spPr>
        <p:txBody>
          <a:bodyPr wrap="square" rtlCol="0">
            <a:spAutoFit/>
          </a:bodyPr>
          <a:lstStyle/>
          <a:p>
            <a:r>
              <a:rPr lang="ja-JP" altLang="en-US" sz="1000" dirty="0"/>
              <a:t>③</a:t>
            </a:r>
          </a:p>
        </p:txBody>
      </p:sp>
      <p:grpSp>
        <p:nvGrpSpPr>
          <p:cNvPr id="314" name="グループ化 313"/>
          <p:cNvGrpSpPr/>
          <p:nvPr/>
        </p:nvGrpSpPr>
        <p:grpSpPr>
          <a:xfrm>
            <a:off x="613467" y="2322000"/>
            <a:ext cx="1577793" cy="794055"/>
            <a:chOff x="613467" y="2322000"/>
            <a:chExt cx="1577793" cy="794055"/>
          </a:xfrm>
        </p:grpSpPr>
        <p:sp>
          <p:nvSpPr>
            <p:cNvPr id="315" name="Freeform 188"/>
            <p:cNvSpPr>
              <a:spLocks/>
            </p:cNvSpPr>
            <p:nvPr/>
          </p:nvSpPr>
          <p:spPr bwMode="auto">
            <a:xfrm>
              <a:off x="684000" y="2448000"/>
              <a:ext cx="1440000" cy="504000"/>
            </a:xfrm>
            <a:custGeom>
              <a:avLst/>
              <a:gdLst/>
              <a:ahLst/>
              <a:cxnLst>
                <a:cxn ang="0">
                  <a:pos x="232" y="0"/>
                </a:cxn>
                <a:cxn ang="0">
                  <a:pos x="8" y="0"/>
                </a:cxn>
                <a:cxn ang="0">
                  <a:pos x="0" y="0"/>
                </a:cxn>
                <a:cxn ang="0">
                  <a:pos x="0" y="8"/>
                </a:cxn>
                <a:cxn ang="0">
                  <a:pos x="0" y="128"/>
                </a:cxn>
                <a:cxn ang="0">
                  <a:pos x="0" y="184"/>
                </a:cxn>
                <a:cxn ang="0">
                  <a:pos x="0" y="184"/>
                </a:cxn>
                <a:cxn ang="0">
                  <a:pos x="0" y="188"/>
                </a:cxn>
                <a:cxn ang="0">
                  <a:pos x="2" y="190"/>
                </a:cxn>
                <a:cxn ang="0">
                  <a:pos x="4" y="192"/>
                </a:cxn>
                <a:cxn ang="0">
                  <a:pos x="8" y="192"/>
                </a:cxn>
                <a:cxn ang="0">
                  <a:pos x="232" y="192"/>
                </a:cxn>
                <a:cxn ang="0">
                  <a:pos x="232" y="192"/>
                </a:cxn>
                <a:cxn ang="0">
                  <a:pos x="236" y="192"/>
                </a:cxn>
                <a:cxn ang="0">
                  <a:pos x="238" y="190"/>
                </a:cxn>
                <a:cxn ang="0">
                  <a:pos x="240" y="188"/>
                </a:cxn>
                <a:cxn ang="0">
                  <a:pos x="240" y="184"/>
                </a:cxn>
                <a:cxn ang="0">
                  <a:pos x="240" y="128"/>
                </a:cxn>
                <a:cxn ang="0">
                  <a:pos x="240" y="8"/>
                </a:cxn>
                <a:cxn ang="0">
                  <a:pos x="240" y="0"/>
                </a:cxn>
                <a:cxn ang="0">
                  <a:pos x="232" y="0"/>
                </a:cxn>
              </a:cxnLst>
              <a:rect l="0" t="0" r="r" b="b"/>
              <a:pathLst>
                <a:path w="240" h="192">
                  <a:moveTo>
                    <a:pt x="232" y="0"/>
                  </a:moveTo>
                  <a:lnTo>
                    <a:pt x="8" y="0"/>
                  </a:lnTo>
                  <a:lnTo>
                    <a:pt x="0" y="0"/>
                  </a:lnTo>
                  <a:lnTo>
                    <a:pt x="0" y="8"/>
                  </a:lnTo>
                  <a:lnTo>
                    <a:pt x="0" y="128"/>
                  </a:lnTo>
                  <a:lnTo>
                    <a:pt x="0" y="184"/>
                  </a:lnTo>
                  <a:lnTo>
                    <a:pt x="0" y="184"/>
                  </a:lnTo>
                  <a:lnTo>
                    <a:pt x="0" y="188"/>
                  </a:lnTo>
                  <a:lnTo>
                    <a:pt x="2" y="190"/>
                  </a:lnTo>
                  <a:lnTo>
                    <a:pt x="4" y="192"/>
                  </a:lnTo>
                  <a:lnTo>
                    <a:pt x="8" y="192"/>
                  </a:lnTo>
                  <a:lnTo>
                    <a:pt x="232" y="192"/>
                  </a:lnTo>
                  <a:lnTo>
                    <a:pt x="232" y="192"/>
                  </a:lnTo>
                  <a:lnTo>
                    <a:pt x="236" y="192"/>
                  </a:lnTo>
                  <a:lnTo>
                    <a:pt x="238" y="190"/>
                  </a:lnTo>
                  <a:lnTo>
                    <a:pt x="240" y="188"/>
                  </a:lnTo>
                  <a:lnTo>
                    <a:pt x="240" y="184"/>
                  </a:lnTo>
                  <a:lnTo>
                    <a:pt x="240" y="128"/>
                  </a:lnTo>
                  <a:lnTo>
                    <a:pt x="240" y="8"/>
                  </a:lnTo>
                  <a:lnTo>
                    <a:pt x="240" y="0"/>
                  </a:lnTo>
                  <a:lnTo>
                    <a:pt x="232" y="0"/>
                  </a:lnTo>
                  <a:close/>
                </a:path>
              </a:pathLst>
            </a:custGeom>
            <a:solidFill>
              <a:schemeClr val="accent1">
                <a:lumMod val="75000"/>
                <a:alpha val="40000"/>
              </a:schemeClr>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013" kern="0">
                <a:solidFill>
                  <a:sysClr val="windowText" lastClr="000000"/>
                </a:solidFill>
              </a:endParaRPr>
            </a:p>
          </p:txBody>
        </p:sp>
        <p:sp>
          <p:nvSpPr>
            <p:cNvPr id="316" name="Freeform 189"/>
            <p:cNvSpPr>
              <a:spLocks noChangeAspect="1"/>
            </p:cNvSpPr>
            <p:nvPr/>
          </p:nvSpPr>
          <p:spPr bwMode="auto">
            <a:xfrm>
              <a:off x="684000" y="2322000"/>
              <a:ext cx="452798" cy="108000"/>
            </a:xfrm>
            <a:custGeom>
              <a:avLst/>
              <a:gdLst/>
              <a:ahLst/>
              <a:cxnLst>
                <a:cxn ang="0">
                  <a:pos x="120" y="24"/>
                </a:cxn>
                <a:cxn ang="0">
                  <a:pos x="0" y="24"/>
                </a:cxn>
                <a:cxn ang="0">
                  <a:pos x="0" y="0"/>
                </a:cxn>
                <a:cxn ang="0">
                  <a:pos x="96" y="0"/>
                </a:cxn>
                <a:cxn ang="0">
                  <a:pos x="120" y="24"/>
                </a:cxn>
              </a:cxnLst>
              <a:rect l="0" t="0" r="r" b="b"/>
              <a:pathLst>
                <a:path w="120" h="24">
                  <a:moveTo>
                    <a:pt x="120" y="24"/>
                  </a:moveTo>
                  <a:lnTo>
                    <a:pt x="0" y="24"/>
                  </a:lnTo>
                  <a:lnTo>
                    <a:pt x="0" y="0"/>
                  </a:lnTo>
                  <a:lnTo>
                    <a:pt x="96" y="0"/>
                  </a:lnTo>
                  <a:lnTo>
                    <a:pt x="120" y="24"/>
                  </a:lnTo>
                  <a:close/>
                </a:path>
              </a:pathLst>
            </a:custGeom>
            <a:solidFill>
              <a:schemeClr val="accent1">
                <a:lumMod val="75000"/>
                <a:alpha val="40000"/>
              </a:schemeClr>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013" kern="0">
                <a:solidFill>
                  <a:sysClr val="windowText" lastClr="000000"/>
                </a:solidFill>
              </a:endParaRPr>
            </a:p>
          </p:txBody>
        </p:sp>
        <p:sp>
          <p:nvSpPr>
            <p:cNvPr id="317" name="テキスト ボックス 316"/>
            <p:cNvSpPr txBox="1"/>
            <p:nvPr/>
          </p:nvSpPr>
          <p:spPr>
            <a:xfrm>
              <a:off x="613467" y="2808000"/>
              <a:ext cx="792000" cy="200055"/>
            </a:xfrm>
            <a:prstGeom prst="rect">
              <a:avLst/>
            </a:prstGeom>
            <a:noFill/>
          </p:spPr>
          <p:txBody>
            <a:bodyPr wrap="none" rtlCol="0">
              <a:spAutoFit/>
            </a:bodyPr>
            <a:lstStyle/>
            <a:p>
              <a:pPr algn="ctr"/>
              <a:r>
                <a:rPr lang="ja-JP" altLang="en-US" sz="700" dirty="0">
                  <a:latin typeface="+mn-ea"/>
                </a:rPr>
                <a:t>自動取込用</a:t>
              </a:r>
              <a:r>
                <a:rPr lang="en-US" altLang="ja-JP" sz="700" dirty="0">
                  <a:latin typeface="+mn-ea"/>
                </a:rPr>
                <a:t>csv</a:t>
              </a:r>
              <a:endParaRPr lang="ja-JP" altLang="en-US" sz="700" dirty="0">
                <a:latin typeface="+mn-ea"/>
              </a:endParaRPr>
            </a:p>
          </p:txBody>
        </p:sp>
        <p:grpSp>
          <p:nvGrpSpPr>
            <p:cNvPr id="318" name="グループ化 317"/>
            <p:cNvGrpSpPr>
              <a:grpSpLocks noChangeAspect="1"/>
            </p:cNvGrpSpPr>
            <p:nvPr/>
          </p:nvGrpSpPr>
          <p:grpSpPr>
            <a:xfrm>
              <a:off x="1692000" y="2484000"/>
              <a:ext cx="324000" cy="344924"/>
              <a:chOff x="2195736" y="4191930"/>
              <a:chExt cx="349941" cy="372540"/>
            </a:xfrm>
          </p:grpSpPr>
          <p:grpSp>
            <p:nvGrpSpPr>
              <p:cNvPr id="323" name="グループ化 322"/>
              <p:cNvGrpSpPr/>
              <p:nvPr/>
            </p:nvGrpSpPr>
            <p:grpSpPr>
              <a:xfrm>
                <a:off x="2339752" y="4191930"/>
                <a:ext cx="205925" cy="264528"/>
                <a:chOff x="755650" y="3768725"/>
                <a:chExt cx="287338" cy="379413"/>
              </a:xfrm>
            </p:grpSpPr>
            <p:sp>
              <p:nvSpPr>
                <p:cNvPr id="336"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37"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38"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39"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40"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grpSp>
          <p:grpSp>
            <p:nvGrpSpPr>
              <p:cNvPr id="324" name="グループ化 323"/>
              <p:cNvGrpSpPr/>
              <p:nvPr/>
            </p:nvGrpSpPr>
            <p:grpSpPr>
              <a:xfrm>
                <a:off x="2277843" y="4251438"/>
                <a:ext cx="205925" cy="264528"/>
                <a:chOff x="755650" y="3768725"/>
                <a:chExt cx="287338" cy="379413"/>
              </a:xfrm>
            </p:grpSpPr>
            <p:sp>
              <p:nvSpPr>
                <p:cNvPr id="331"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32"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33"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34"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35"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grpSp>
          <p:grpSp>
            <p:nvGrpSpPr>
              <p:cNvPr id="325" name="グループ化 324"/>
              <p:cNvGrpSpPr/>
              <p:nvPr/>
            </p:nvGrpSpPr>
            <p:grpSpPr>
              <a:xfrm>
                <a:off x="2195736" y="4299942"/>
                <a:ext cx="205925" cy="264528"/>
                <a:chOff x="755650" y="3768725"/>
                <a:chExt cx="287338" cy="379413"/>
              </a:xfrm>
            </p:grpSpPr>
            <p:sp>
              <p:nvSpPr>
                <p:cNvPr id="326"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27"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28"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29"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30"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grpSp>
        </p:grpSp>
        <p:sp>
          <p:nvSpPr>
            <p:cNvPr id="319" name="テキスト ボックス 318"/>
            <p:cNvSpPr txBox="1"/>
            <p:nvPr/>
          </p:nvSpPr>
          <p:spPr>
            <a:xfrm>
              <a:off x="1476000" y="2808000"/>
              <a:ext cx="715260" cy="200055"/>
            </a:xfrm>
            <a:prstGeom prst="rect">
              <a:avLst/>
            </a:prstGeom>
            <a:noFill/>
          </p:spPr>
          <p:txBody>
            <a:bodyPr wrap="none" rtlCol="0">
              <a:spAutoFit/>
            </a:bodyPr>
            <a:lstStyle/>
            <a:p>
              <a:pPr algn="ctr"/>
              <a:r>
                <a:rPr lang="ja-JP" altLang="en-US" sz="700" dirty="0">
                  <a:latin typeface="+mn-ea"/>
                </a:rPr>
                <a:t>証憑（</a:t>
              </a:r>
              <a:r>
                <a:rPr lang="en-US" altLang="ja-JP" sz="700" dirty="0">
                  <a:latin typeface="+mn-ea"/>
                </a:rPr>
                <a:t>PDF</a:t>
              </a:r>
              <a:r>
                <a:rPr lang="ja-JP" altLang="en-US" sz="700" dirty="0">
                  <a:latin typeface="+mn-ea"/>
                </a:rPr>
                <a:t>）</a:t>
              </a:r>
            </a:p>
          </p:txBody>
        </p:sp>
        <p:sp>
          <p:nvSpPr>
            <p:cNvPr id="320" name="テキスト ボックス 319"/>
            <p:cNvSpPr txBox="1"/>
            <p:nvPr/>
          </p:nvSpPr>
          <p:spPr>
            <a:xfrm>
              <a:off x="1260000" y="2808000"/>
              <a:ext cx="274434" cy="200055"/>
            </a:xfrm>
            <a:prstGeom prst="rect">
              <a:avLst/>
            </a:prstGeom>
            <a:noFill/>
          </p:spPr>
          <p:txBody>
            <a:bodyPr wrap="none" rtlCol="0">
              <a:spAutoFit/>
            </a:bodyPr>
            <a:lstStyle/>
            <a:p>
              <a:pPr algn="ctr"/>
              <a:r>
                <a:rPr lang="ja-JP" altLang="en-US" sz="700" dirty="0">
                  <a:latin typeface="+mn-ea"/>
                </a:rPr>
                <a:t>＋</a:t>
              </a:r>
            </a:p>
          </p:txBody>
        </p:sp>
        <p:sp>
          <p:nvSpPr>
            <p:cNvPr id="321" name="テキスト ボックス 320"/>
            <p:cNvSpPr txBox="1"/>
            <p:nvPr/>
          </p:nvSpPr>
          <p:spPr>
            <a:xfrm>
              <a:off x="972000" y="2916000"/>
              <a:ext cx="813043" cy="200055"/>
            </a:xfrm>
            <a:prstGeom prst="rect">
              <a:avLst/>
            </a:prstGeom>
            <a:noFill/>
          </p:spPr>
          <p:txBody>
            <a:bodyPr wrap="none" rtlCol="0">
              <a:spAutoFit/>
            </a:bodyPr>
            <a:lstStyle/>
            <a:p>
              <a:pPr algn="ctr"/>
              <a:r>
                <a:rPr lang="ja-JP" altLang="en-US" sz="700" dirty="0">
                  <a:latin typeface="+mn-ea"/>
                </a:rPr>
                <a:t>取込用フォルダ</a:t>
              </a:r>
              <a:endParaRPr lang="en-US" altLang="ja-JP" sz="700" dirty="0">
                <a:latin typeface="+mn-ea"/>
              </a:endParaRPr>
            </a:p>
          </p:txBody>
        </p:sp>
        <p:sp>
          <p:nvSpPr>
            <p:cNvPr id="322" name="Freeform 20"/>
            <p:cNvSpPr>
              <a:spLocks noChangeAspect="1" noEditPoints="1"/>
            </p:cNvSpPr>
            <p:nvPr/>
          </p:nvSpPr>
          <p:spPr bwMode="auto">
            <a:xfrm>
              <a:off x="936000" y="2520000"/>
              <a:ext cx="216000" cy="283952"/>
            </a:xfrm>
            <a:custGeom>
              <a:avLst/>
              <a:gdLst>
                <a:gd name="T0" fmla="*/ 302 w 302"/>
                <a:gd name="T1" fmla="*/ 76 h 397"/>
                <a:gd name="T2" fmla="*/ 0 w 302"/>
                <a:gd name="T3" fmla="*/ 397 h 397"/>
                <a:gd name="T4" fmla="*/ 226 w 302"/>
                <a:gd name="T5" fmla="*/ 0 h 397"/>
                <a:gd name="T6" fmla="*/ 234 w 302"/>
                <a:gd name="T7" fmla="*/ 0 h 397"/>
                <a:gd name="T8" fmla="*/ 302 w 302"/>
                <a:gd name="T9" fmla="*/ 68 h 397"/>
                <a:gd name="T10" fmla="*/ 270 w 302"/>
                <a:gd name="T11" fmla="*/ 244 h 397"/>
                <a:gd name="T12" fmla="*/ 258 w 302"/>
                <a:gd name="T13" fmla="*/ 142 h 397"/>
                <a:gd name="T14" fmla="*/ 32 w 302"/>
                <a:gd name="T15" fmla="*/ 153 h 397"/>
                <a:gd name="T16" fmla="*/ 43 w 302"/>
                <a:gd name="T17" fmla="*/ 256 h 397"/>
                <a:gd name="T18" fmla="*/ 270 w 302"/>
                <a:gd name="T19" fmla="*/ 244 h 397"/>
                <a:gd name="T20" fmla="*/ 86 w 302"/>
                <a:gd name="T21" fmla="*/ 184 h 397"/>
                <a:gd name="T22" fmla="*/ 98 w 302"/>
                <a:gd name="T23" fmla="*/ 219 h 397"/>
                <a:gd name="T24" fmla="*/ 116 w 302"/>
                <a:gd name="T25" fmla="*/ 215 h 397"/>
                <a:gd name="T26" fmla="*/ 96 w 302"/>
                <a:gd name="T27" fmla="*/ 235 h 397"/>
                <a:gd name="T28" fmla="*/ 62 w 302"/>
                <a:gd name="T29" fmla="*/ 199 h 397"/>
                <a:gd name="T30" fmla="*/ 78 w 302"/>
                <a:gd name="T31" fmla="*/ 167 h 397"/>
                <a:gd name="T32" fmla="*/ 119 w 302"/>
                <a:gd name="T33" fmla="*/ 167 h 397"/>
                <a:gd name="T34" fmla="*/ 105 w 302"/>
                <a:gd name="T35" fmla="*/ 179 h 397"/>
                <a:gd name="T36" fmla="*/ 174 w 302"/>
                <a:gd name="T37" fmla="*/ 213 h 397"/>
                <a:gd name="T38" fmla="*/ 161 w 302"/>
                <a:gd name="T39" fmla="*/ 232 h 397"/>
                <a:gd name="T40" fmla="*/ 134 w 302"/>
                <a:gd name="T41" fmla="*/ 234 h 397"/>
                <a:gd name="T42" fmla="*/ 124 w 302"/>
                <a:gd name="T43" fmla="*/ 214 h 397"/>
                <a:gd name="T44" fmla="*/ 146 w 302"/>
                <a:gd name="T45" fmla="*/ 219 h 397"/>
                <a:gd name="T46" fmla="*/ 155 w 302"/>
                <a:gd name="T47" fmla="*/ 214 h 397"/>
                <a:gd name="T48" fmla="*/ 151 w 302"/>
                <a:gd name="T49" fmla="*/ 209 h 397"/>
                <a:gd name="T50" fmla="*/ 132 w 302"/>
                <a:gd name="T51" fmla="*/ 199 h 397"/>
                <a:gd name="T52" fmla="*/ 125 w 302"/>
                <a:gd name="T53" fmla="*/ 183 h 397"/>
                <a:gd name="T54" fmla="*/ 151 w 302"/>
                <a:gd name="T55" fmla="*/ 162 h 397"/>
                <a:gd name="T56" fmla="*/ 168 w 302"/>
                <a:gd name="T57" fmla="*/ 182 h 397"/>
                <a:gd name="T58" fmla="*/ 145 w 302"/>
                <a:gd name="T59" fmla="*/ 179 h 397"/>
                <a:gd name="T60" fmla="*/ 146 w 302"/>
                <a:gd name="T61" fmla="*/ 186 h 397"/>
                <a:gd name="T62" fmla="*/ 170 w 302"/>
                <a:gd name="T63" fmla="*/ 201 h 397"/>
                <a:gd name="T64" fmla="*/ 223 w 302"/>
                <a:gd name="T65" fmla="*/ 163 h 397"/>
                <a:gd name="T66" fmla="*/ 221 w 302"/>
                <a:gd name="T67" fmla="*/ 234 h 397"/>
                <a:gd name="T68" fmla="*/ 175 w 302"/>
                <a:gd name="T69" fmla="*/ 163 h 397"/>
                <a:gd name="T70" fmla="*/ 206 w 302"/>
                <a:gd name="T71" fmla="*/ 199 h 397"/>
                <a:gd name="T72" fmla="*/ 211 w 302"/>
                <a:gd name="T73" fmla="*/ 207 h 397"/>
                <a:gd name="T74" fmla="*/ 223 w 302"/>
                <a:gd name="T75" fmla="*/ 1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2" h="397">
                  <a:moveTo>
                    <a:pt x="226" y="76"/>
                  </a:moveTo>
                  <a:cubicBezTo>
                    <a:pt x="302" y="76"/>
                    <a:pt x="302" y="76"/>
                    <a:pt x="302" y="76"/>
                  </a:cubicBezTo>
                  <a:cubicBezTo>
                    <a:pt x="302" y="397"/>
                    <a:pt x="302" y="397"/>
                    <a:pt x="302" y="397"/>
                  </a:cubicBezTo>
                  <a:cubicBezTo>
                    <a:pt x="0" y="397"/>
                    <a:pt x="0" y="397"/>
                    <a:pt x="0" y="397"/>
                  </a:cubicBezTo>
                  <a:cubicBezTo>
                    <a:pt x="0" y="0"/>
                    <a:pt x="0" y="0"/>
                    <a:pt x="0" y="0"/>
                  </a:cubicBezTo>
                  <a:cubicBezTo>
                    <a:pt x="226" y="0"/>
                    <a:pt x="226" y="0"/>
                    <a:pt x="226" y="0"/>
                  </a:cubicBezTo>
                  <a:lnTo>
                    <a:pt x="226" y="76"/>
                  </a:lnTo>
                  <a:close/>
                  <a:moveTo>
                    <a:pt x="234" y="0"/>
                  </a:moveTo>
                  <a:cubicBezTo>
                    <a:pt x="234" y="68"/>
                    <a:pt x="234" y="68"/>
                    <a:pt x="234" y="68"/>
                  </a:cubicBezTo>
                  <a:cubicBezTo>
                    <a:pt x="302" y="68"/>
                    <a:pt x="302" y="68"/>
                    <a:pt x="302" y="68"/>
                  </a:cubicBezTo>
                  <a:lnTo>
                    <a:pt x="234" y="0"/>
                  </a:lnTo>
                  <a:close/>
                  <a:moveTo>
                    <a:pt x="270" y="244"/>
                  </a:moveTo>
                  <a:cubicBezTo>
                    <a:pt x="270" y="153"/>
                    <a:pt x="270" y="153"/>
                    <a:pt x="270" y="153"/>
                  </a:cubicBezTo>
                  <a:cubicBezTo>
                    <a:pt x="270" y="147"/>
                    <a:pt x="265" y="142"/>
                    <a:pt x="258" y="142"/>
                  </a:cubicBezTo>
                  <a:cubicBezTo>
                    <a:pt x="43" y="142"/>
                    <a:pt x="43" y="142"/>
                    <a:pt x="43" y="142"/>
                  </a:cubicBezTo>
                  <a:cubicBezTo>
                    <a:pt x="37" y="142"/>
                    <a:pt x="32" y="147"/>
                    <a:pt x="32" y="153"/>
                  </a:cubicBezTo>
                  <a:cubicBezTo>
                    <a:pt x="32" y="244"/>
                    <a:pt x="32" y="244"/>
                    <a:pt x="32" y="244"/>
                  </a:cubicBezTo>
                  <a:cubicBezTo>
                    <a:pt x="32" y="250"/>
                    <a:pt x="37" y="256"/>
                    <a:pt x="43" y="256"/>
                  </a:cubicBezTo>
                  <a:cubicBezTo>
                    <a:pt x="258" y="256"/>
                    <a:pt x="258" y="256"/>
                    <a:pt x="258" y="256"/>
                  </a:cubicBezTo>
                  <a:cubicBezTo>
                    <a:pt x="265" y="256"/>
                    <a:pt x="270" y="250"/>
                    <a:pt x="270" y="244"/>
                  </a:cubicBezTo>
                  <a:close/>
                  <a:moveTo>
                    <a:pt x="97" y="178"/>
                  </a:moveTo>
                  <a:cubicBezTo>
                    <a:pt x="92" y="178"/>
                    <a:pt x="88" y="180"/>
                    <a:pt x="86" y="184"/>
                  </a:cubicBezTo>
                  <a:cubicBezTo>
                    <a:pt x="83" y="187"/>
                    <a:pt x="82" y="192"/>
                    <a:pt x="82" y="199"/>
                  </a:cubicBezTo>
                  <a:cubicBezTo>
                    <a:pt x="82" y="213"/>
                    <a:pt x="87" y="219"/>
                    <a:pt x="98" y="219"/>
                  </a:cubicBezTo>
                  <a:cubicBezTo>
                    <a:pt x="101" y="219"/>
                    <a:pt x="104" y="219"/>
                    <a:pt x="107" y="218"/>
                  </a:cubicBezTo>
                  <a:cubicBezTo>
                    <a:pt x="110" y="217"/>
                    <a:pt x="113" y="216"/>
                    <a:pt x="116" y="215"/>
                  </a:cubicBezTo>
                  <a:cubicBezTo>
                    <a:pt x="116" y="231"/>
                    <a:pt x="116" y="231"/>
                    <a:pt x="116" y="231"/>
                  </a:cubicBezTo>
                  <a:cubicBezTo>
                    <a:pt x="110" y="234"/>
                    <a:pt x="103" y="235"/>
                    <a:pt x="96" y="235"/>
                  </a:cubicBezTo>
                  <a:cubicBezTo>
                    <a:pt x="85" y="235"/>
                    <a:pt x="77" y="232"/>
                    <a:pt x="71" y="226"/>
                  </a:cubicBezTo>
                  <a:cubicBezTo>
                    <a:pt x="65" y="220"/>
                    <a:pt x="62" y="211"/>
                    <a:pt x="62" y="199"/>
                  </a:cubicBezTo>
                  <a:cubicBezTo>
                    <a:pt x="62" y="192"/>
                    <a:pt x="64" y="185"/>
                    <a:pt x="67" y="180"/>
                  </a:cubicBezTo>
                  <a:cubicBezTo>
                    <a:pt x="69" y="174"/>
                    <a:pt x="73" y="170"/>
                    <a:pt x="78" y="167"/>
                  </a:cubicBezTo>
                  <a:cubicBezTo>
                    <a:pt x="84" y="164"/>
                    <a:pt x="90" y="162"/>
                    <a:pt x="97" y="162"/>
                  </a:cubicBezTo>
                  <a:cubicBezTo>
                    <a:pt x="104" y="162"/>
                    <a:pt x="112" y="164"/>
                    <a:pt x="119" y="167"/>
                  </a:cubicBezTo>
                  <a:cubicBezTo>
                    <a:pt x="113" y="182"/>
                    <a:pt x="113" y="182"/>
                    <a:pt x="113" y="182"/>
                  </a:cubicBezTo>
                  <a:cubicBezTo>
                    <a:pt x="110" y="181"/>
                    <a:pt x="108" y="180"/>
                    <a:pt x="105" y="179"/>
                  </a:cubicBezTo>
                  <a:cubicBezTo>
                    <a:pt x="102" y="178"/>
                    <a:pt x="100" y="178"/>
                    <a:pt x="97" y="178"/>
                  </a:cubicBezTo>
                  <a:close/>
                  <a:moveTo>
                    <a:pt x="174" y="213"/>
                  </a:moveTo>
                  <a:cubicBezTo>
                    <a:pt x="174" y="217"/>
                    <a:pt x="173" y="221"/>
                    <a:pt x="171" y="224"/>
                  </a:cubicBezTo>
                  <a:cubicBezTo>
                    <a:pt x="168" y="228"/>
                    <a:pt x="165" y="230"/>
                    <a:pt x="161" y="232"/>
                  </a:cubicBezTo>
                  <a:cubicBezTo>
                    <a:pt x="157" y="234"/>
                    <a:pt x="152" y="235"/>
                    <a:pt x="146" y="235"/>
                  </a:cubicBezTo>
                  <a:cubicBezTo>
                    <a:pt x="141" y="235"/>
                    <a:pt x="137" y="235"/>
                    <a:pt x="134" y="234"/>
                  </a:cubicBezTo>
                  <a:cubicBezTo>
                    <a:pt x="131" y="233"/>
                    <a:pt x="128" y="232"/>
                    <a:pt x="124" y="231"/>
                  </a:cubicBezTo>
                  <a:cubicBezTo>
                    <a:pt x="124" y="214"/>
                    <a:pt x="124" y="214"/>
                    <a:pt x="124" y="214"/>
                  </a:cubicBezTo>
                  <a:cubicBezTo>
                    <a:pt x="128" y="215"/>
                    <a:pt x="132" y="217"/>
                    <a:pt x="136" y="218"/>
                  </a:cubicBezTo>
                  <a:cubicBezTo>
                    <a:pt x="140" y="219"/>
                    <a:pt x="143" y="219"/>
                    <a:pt x="146" y="219"/>
                  </a:cubicBezTo>
                  <a:cubicBezTo>
                    <a:pt x="149" y="219"/>
                    <a:pt x="151" y="219"/>
                    <a:pt x="153" y="218"/>
                  </a:cubicBezTo>
                  <a:cubicBezTo>
                    <a:pt x="154" y="217"/>
                    <a:pt x="155" y="216"/>
                    <a:pt x="155" y="214"/>
                  </a:cubicBezTo>
                  <a:cubicBezTo>
                    <a:pt x="155" y="213"/>
                    <a:pt x="154" y="212"/>
                    <a:pt x="154" y="212"/>
                  </a:cubicBezTo>
                  <a:cubicBezTo>
                    <a:pt x="153" y="211"/>
                    <a:pt x="153" y="210"/>
                    <a:pt x="151" y="209"/>
                  </a:cubicBezTo>
                  <a:cubicBezTo>
                    <a:pt x="150" y="209"/>
                    <a:pt x="147" y="207"/>
                    <a:pt x="142" y="205"/>
                  </a:cubicBezTo>
                  <a:cubicBezTo>
                    <a:pt x="137" y="203"/>
                    <a:pt x="134" y="201"/>
                    <a:pt x="132" y="199"/>
                  </a:cubicBezTo>
                  <a:cubicBezTo>
                    <a:pt x="129" y="197"/>
                    <a:pt x="128" y="195"/>
                    <a:pt x="126" y="192"/>
                  </a:cubicBezTo>
                  <a:cubicBezTo>
                    <a:pt x="125" y="189"/>
                    <a:pt x="125" y="186"/>
                    <a:pt x="125" y="183"/>
                  </a:cubicBezTo>
                  <a:cubicBezTo>
                    <a:pt x="125" y="176"/>
                    <a:pt x="127" y="171"/>
                    <a:pt x="132" y="168"/>
                  </a:cubicBezTo>
                  <a:cubicBezTo>
                    <a:pt x="137" y="164"/>
                    <a:pt x="143" y="162"/>
                    <a:pt x="151" y="162"/>
                  </a:cubicBezTo>
                  <a:cubicBezTo>
                    <a:pt x="159" y="162"/>
                    <a:pt x="166" y="164"/>
                    <a:pt x="174" y="167"/>
                  </a:cubicBezTo>
                  <a:cubicBezTo>
                    <a:pt x="168" y="182"/>
                    <a:pt x="168" y="182"/>
                    <a:pt x="168" y="182"/>
                  </a:cubicBezTo>
                  <a:cubicBezTo>
                    <a:pt x="161" y="179"/>
                    <a:pt x="156" y="178"/>
                    <a:pt x="151" y="178"/>
                  </a:cubicBezTo>
                  <a:cubicBezTo>
                    <a:pt x="148" y="178"/>
                    <a:pt x="147" y="178"/>
                    <a:pt x="145" y="179"/>
                  </a:cubicBezTo>
                  <a:cubicBezTo>
                    <a:pt x="144" y="180"/>
                    <a:pt x="144" y="181"/>
                    <a:pt x="144" y="182"/>
                  </a:cubicBezTo>
                  <a:cubicBezTo>
                    <a:pt x="144" y="183"/>
                    <a:pt x="144" y="185"/>
                    <a:pt x="146" y="186"/>
                  </a:cubicBezTo>
                  <a:cubicBezTo>
                    <a:pt x="147" y="187"/>
                    <a:pt x="151" y="189"/>
                    <a:pt x="158" y="192"/>
                  </a:cubicBezTo>
                  <a:cubicBezTo>
                    <a:pt x="164" y="195"/>
                    <a:pt x="168" y="198"/>
                    <a:pt x="170" y="201"/>
                  </a:cubicBezTo>
                  <a:cubicBezTo>
                    <a:pt x="173" y="204"/>
                    <a:pt x="174" y="208"/>
                    <a:pt x="174" y="213"/>
                  </a:cubicBezTo>
                  <a:close/>
                  <a:moveTo>
                    <a:pt x="223" y="163"/>
                  </a:moveTo>
                  <a:cubicBezTo>
                    <a:pt x="244" y="163"/>
                    <a:pt x="244" y="163"/>
                    <a:pt x="244" y="163"/>
                  </a:cubicBezTo>
                  <a:cubicBezTo>
                    <a:pt x="221" y="234"/>
                    <a:pt x="221" y="234"/>
                    <a:pt x="221" y="234"/>
                  </a:cubicBezTo>
                  <a:cubicBezTo>
                    <a:pt x="198" y="234"/>
                    <a:pt x="198" y="234"/>
                    <a:pt x="198" y="234"/>
                  </a:cubicBezTo>
                  <a:cubicBezTo>
                    <a:pt x="175" y="163"/>
                    <a:pt x="175" y="163"/>
                    <a:pt x="175" y="163"/>
                  </a:cubicBezTo>
                  <a:cubicBezTo>
                    <a:pt x="197" y="163"/>
                    <a:pt x="197" y="163"/>
                    <a:pt x="197" y="163"/>
                  </a:cubicBezTo>
                  <a:cubicBezTo>
                    <a:pt x="206" y="199"/>
                    <a:pt x="206" y="199"/>
                    <a:pt x="206" y="199"/>
                  </a:cubicBezTo>
                  <a:cubicBezTo>
                    <a:pt x="208" y="207"/>
                    <a:pt x="210" y="213"/>
                    <a:pt x="210" y="216"/>
                  </a:cubicBezTo>
                  <a:cubicBezTo>
                    <a:pt x="210" y="214"/>
                    <a:pt x="210" y="211"/>
                    <a:pt x="211" y="207"/>
                  </a:cubicBezTo>
                  <a:cubicBezTo>
                    <a:pt x="212" y="204"/>
                    <a:pt x="212" y="201"/>
                    <a:pt x="213" y="199"/>
                  </a:cubicBezTo>
                  <a:lnTo>
                    <a:pt x="223" y="163"/>
                  </a:lnTo>
                  <a:close/>
                </a:path>
              </a:pathLst>
            </a:custGeom>
            <a:solidFill>
              <a:srgbClr val="00B050"/>
            </a:solidFill>
            <a:ln>
              <a:noFill/>
            </a:ln>
          </p:spPr>
          <p:txBody>
            <a:bodyPr vert="horz" wrap="square" lIns="68580" tIns="34290" rIns="68580" bIns="34290" numCol="1" anchor="t" anchorCtr="0" compatLnSpc="1">
              <a:prstTxWarp prst="textNoShape">
                <a:avLst/>
              </a:prstTxWarp>
            </a:bodyPr>
            <a:lstStyle/>
            <a:p>
              <a:endParaRPr lang="ja-JP" altLang="en-US" sz="1013"/>
            </a:p>
          </p:txBody>
        </p:sp>
      </p:grpSp>
      <p:sp>
        <p:nvSpPr>
          <p:cNvPr id="341" name="テキスト ボックス 340"/>
          <p:cNvSpPr txBox="1"/>
          <p:nvPr/>
        </p:nvSpPr>
        <p:spPr>
          <a:xfrm>
            <a:off x="432000" y="2988000"/>
            <a:ext cx="243027" cy="246221"/>
          </a:xfrm>
          <a:prstGeom prst="rect">
            <a:avLst/>
          </a:prstGeom>
          <a:noFill/>
        </p:spPr>
        <p:txBody>
          <a:bodyPr wrap="square" rtlCol="0">
            <a:spAutoFit/>
          </a:bodyPr>
          <a:lstStyle/>
          <a:p>
            <a:r>
              <a:rPr lang="ja-JP" altLang="en-US" sz="1000" dirty="0"/>
              <a:t>④</a:t>
            </a:r>
          </a:p>
        </p:txBody>
      </p:sp>
      <p:sp>
        <p:nvSpPr>
          <p:cNvPr id="342" name="角丸四角形 341"/>
          <p:cNvSpPr/>
          <p:nvPr/>
        </p:nvSpPr>
        <p:spPr>
          <a:xfrm>
            <a:off x="540000" y="3888000"/>
            <a:ext cx="1548000" cy="360000"/>
          </a:xfrm>
          <a:prstGeom prst="roundRect">
            <a:avLst/>
          </a:prstGeom>
          <a:solidFill>
            <a:srgbClr val="7030A0"/>
          </a:solidFill>
          <a:ln>
            <a:solidFill>
              <a:srgbClr val="A6A6A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ja-JP" sz="900" dirty="0">
                <a:latin typeface="+mn-ea"/>
              </a:rPr>
              <a:t>AI-OCR</a:t>
            </a:r>
          </a:p>
          <a:p>
            <a:pPr algn="ctr"/>
            <a:r>
              <a:rPr lang="ja-JP" altLang="en-US" sz="900" dirty="0">
                <a:latin typeface="+mn-ea"/>
              </a:rPr>
              <a:t>請求書・請求明細書</a:t>
            </a:r>
            <a:endParaRPr kumimoji="1" lang="ja-JP" altLang="en-US" sz="900" dirty="0">
              <a:latin typeface="+mn-ea"/>
            </a:endParaRPr>
          </a:p>
        </p:txBody>
      </p:sp>
      <p:sp>
        <p:nvSpPr>
          <p:cNvPr id="344" name="Freeform 188"/>
          <p:cNvSpPr>
            <a:spLocks/>
          </p:cNvSpPr>
          <p:nvPr/>
        </p:nvSpPr>
        <p:spPr bwMode="auto">
          <a:xfrm>
            <a:off x="682093" y="3168000"/>
            <a:ext cx="1440000" cy="504000"/>
          </a:xfrm>
          <a:custGeom>
            <a:avLst/>
            <a:gdLst/>
            <a:ahLst/>
            <a:cxnLst>
              <a:cxn ang="0">
                <a:pos x="232" y="0"/>
              </a:cxn>
              <a:cxn ang="0">
                <a:pos x="8" y="0"/>
              </a:cxn>
              <a:cxn ang="0">
                <a:pos x="0" y="0"/>
              </a:cxn>
              <a:cxn ang="0">
                <a:pos x="0" y="8"/>
              </a:cxn>
              <a:cxn ang="0">
                <a:pos x="0" y="128"/>
              </a:cxn>
              <a:cxn ang="0">
                <a:pos x="0" y="184"/>
              </a:cxn>
              <a:cxn ang="0">
                <a:pos x="0" y="184"/>
              </a:cxn>
              <a:cxn ang="0">
                <a:pos x="0" y="188"/>
              </a:cxn>
              <a:cxn ang="0">
                <a:pos x="2" y="190"/>
              </a:cxn>
              <a:cxn ang="0">
                <a:pos x="4" y="192"/>
              </a:cxn>
              <a:cxn ang="0">
                <a:pos x="8" y="192"/>
              </a:cxn>
              <a:cxn ang="0">
                <a:pos x="232" y="192"/>
              </a:cxn>
              <a:cxn ang="0">
                <a:pos x="232" y="192"/>
              </a:cxn>
              <a:cxn ang="0">
                <a:pos x="236" y="192"/>
              </a:cxn>
              <a:cxn ang="0">
                <a:pos x="238" y="190"/>
              </a:cxn>
              <a:cxn ang="0">
                <a:pos x="240" y="188"/>
              </a:cxn>
              <a:cxn ang="0">
                <a:pos x="240" y="184"/>
              </a:cxn>
              <a:cxn ang="0">
                <a:pos x="240" y="128"/>
              </a:cxn>
              <a:cxn ang="0">
                <a:pos x="240" y="8"/>
              </a:cxn>
              <a:cxn ang="0">
                <a:pos x="240" y="0"/>
              </a:cxn>
              <a:cxn ang="0">
                <a:pos x="232" y="0"/>
              </a:cxn>
            </a:cxnLst>
            <a:rect l="0" t="0" r="r" b="b"/>
            <a:pathLst>
              <a:path w="240" h="192">
                <a:moveTo>
                  <a:pt x="232" y="0"/>
                </a:moveTo>
                <a:lnTo>
                  <a:pt x="8" y="0"/>
                </a:lnTo>
                <a:lnTo>
                  <a:pt x="0" y="0"/>
                </a:lnTo>
                <a:lnTo>
                  <a:pt x="0" y="8"/>
                </a:lnTo>
                <a:lnTo>
                  <a:pt x="0" y="128"/>
                </a:lnTo>
                <a:lnTo>
                  <a:pt x="0" y="184"/>
                </a:lnTo>
                <a:lnTo>
                  <a:pt x="0" y="184"/>
                </a:lnTo>
                <a:lnTo>
                  <a:pt x="0" y="188"/>
                </a:lnTo>
                <a:lnTo>
                  <a:pt x="2" y="190"/>
                </a:lnTo>
                <a:lnTo>
                  <a:pt x="4" y="192"/>
                </a:lnTo>
                <a:lnTo>
                  <a:pt x="8" y="192"/>
                </a:lnTo>
                <a:lnTo>
                  <a:pt x="232" y="192"/>
                </a:lnTo>
                <a:lnTo>
                  <a:pt x="232" y="192"/>
                </a:lnTo>
                <a:lnTo>
                  <a:pt x="236" y="192"/>
                </a:lnTo>
                <a:lnTo>
                  <a:pt x="238" y="190"/>
                </a:lnTo>
                <a:lnTo>
                  <a:pt x="240" y="188"/>
                </a:lnTo>
                <a:lnTo>
                  <a:pt x="240" y="184"/>
                </a:lnTo>
                <a:lnTo>
                  <a:pt x="240" y="128"/>
                </a:lnTo>
                <a:lnTo>
                  <a:pt x="240" y="8"/>
                </a:lnTo>
                <a:lnTo>
                  <a:pt x="240" y="0"/>
                </a:lnTo>
                <a:lnTo>
                  <a:pt x="232" y="0"/>
                </a:lnTo>
                <a:close/>
              </a:path>
            </a:pathLst>
          </a:custGeom>
          <a:solidFill>
            <a:srgbClr val="A6A6A6">
              <a:alpha val="40000"/>
            </a:srgbClr>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013" kern="0">
              <a:solidFill>
                <a:sysClr val="windowText" lastClr="000000"/>
              </a:solidFill>
            </a:endParaRPr>
          </a:p>
        </p:txBody>
      </p:sp>
      <p:sp>
        <p:nvSpPr>
          <p:cNvPr id="345" name="Freeform 189"/>
          <p:cNvSpPr>
            <a:spLocks noChangeAspect="1"/>
          </p:cNvSpPr>
          <p:nvPr/>
        </p:nvSpPr>
        <p:spPr bwMode="auto">
          <a:xfrm>
            <a:off x="682093" y="3042000"/>
            <a:ext cx="452798" cy="108000"/>
          </a:xfrm>
          <a:custGeom>
            <a:avLst/>
            <a:gdLst/>
            <a:ahLst/>
            <a:cxnLst>
              <a:cxn ang="0">
                <a:pos x="120" y="24"/>
              </a:cxn>
              <a:cxn ang="0">
                <a:pos x="0" y="24"/>
              </a:cxn>
              <a:cxn ang="0">
                <a:pos x="0" y="0"/>
              </a:cxn>
              <a:cxn ang="0">
                <a:pos x="96" y="0"/>
              </a:cxn>
              <a:cxn ang="0">
                <a:pos x="120" y="24"/>
              </a:cxn>
            </a:cxnLst>
            <a:rect l="0" t="0" r="r" b="b"/>
            <a:pathLst>
              <a:path w="120" h="24">
                <a:moveTo>
                  <a:pt x="120" y="24"/>
                </a:moveTo>
                <a:lnTo>
                  <a:pt x="0" y="24"/>
                </a:lnTo>
                <a:lnTo>
                  <a:pt x="0" y="0"/>
                </a:lnTo>
                <a:lnTo>
                  <a:pt x="96" y="0"/>
                </a:lnTo>
                <a:lnTo>
                  <a:pt x="120" y="24"/>
                </a:lnTo>
                <a:close/>
              </a:path>
            </a:pathLst>
          </a:custGeom>
          <a:solidFill>
            <a:srgbClr val="A6A6A6">
              <a:alpha val="40000"/>
            </a:srgbClr>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013" kern="0">
              <a:solidFill>
                <a:sysClr val="windowText" lastClr="000000"/>
              </a:solidFill>
            </a:endParaRPr>
          </a:p>
        </p:txBody>
      </p:sp>
      <p:sp>
        <p:nvSpPr>
          <p:cNvPr id="346" name="テキスト ボックス 345"/>
          <p:cNvSpPr txBox="1"/>
          <p:nvPr/>
        </p:nvSpPr>
        <p:spPr>
          <a:xfrm>
            <a:off x="620274" y="3528000"/>
            <a:ext cx="774571" cy="200055"/>
          </a:xfrm>
          <a:prstGeom prst="rect">
            <a:avLst/>
          </a:prstGeom>
          <a:noFill/>
        </p:spPr>
        <p:txBody>
          <a:bodyPr wrap="none" rtlCol="0">
            <a:spAutoFit/>
          </a:bodyPr>
          <a:lstStyle/>
          <a:p>
            <a:pPr algn="ctr"/>
            <a:r>
              <a:rPr lang="ja-JP" altLang="en-US" sz="700" dirty="0">
                <a:latin typeface="+mn-ea"/>
              </a:rPr>
              <a:t>取込指示用</a:t>
            </a:r>
            <a:r>
              <a:rPr lang="en-US" altLang="ja-JP" sz="700" dirty="0">
                <a:latin typeface="+mn-ea"/>
              </a:rPr>
              <a:t>csv</a:t>
            </a:r>
            <a:endParaRPr lang="ja-JP" altLang="en-US" sz="700" dirty="0">
              <a:latin typeface="+mn-ea"/>
            </a:endParaRPr>
          </a:p>
        </p:txBody>
      </p:sp>
      <p:grpSp>
        <p:nvGrpSpPr>
          <p:cNvPr id="347" name="グループ化 346"/>
          <p:cNvGrpSpPr>
            <a:grpSpLocks noChangeAspect="1"/>
          </p:cNvGrpSpPr>
          <p:nvPr/>
        </p:nvGrpSpPr>
        <p:grpSpPr>
          <a:xfrm>
            <a:off x="1690093" y="3204000"/>
            <a:ext cx="324000" cy="344924"/>
            <a:chOff x="2195736" y="4191930"/>
            <a:chExt cx="349941" cy="372540"/>
          </a:xfrm>
        </p:grpSpPr>
        <p:grpSp>
          <p:nvGrpSpPr>
            <p:cNvPr id="352" name="グループ化 351"/>
            <p:cNvGrpSpPr/>
            <p:nvPr/>
          </p:nvGrpSpPr>
          <p:grpSpPr>
            <a:xfrm>
              <a:off x="2339752" y="4191930"/>
              <a:ext cx="205925" cy="264528"/>
              <a:chOff x="755650" y="3768725"/>
              <a:chExt cx="287338" cy="379413"/>
            </a:xfrm>
          </p:grpSpPr>
          <p:sp>
            <p:nvSpPr>
              <p:cNvPr id="365"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66"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67"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68"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69"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grpSp>
        <p:grpSp>
          <p:nvGrpSpPr>
            <p:cNvPr id="353" name="グループ化 352"/>
            <p:cNvGrpSpPr/>
            <p:nvPr/>
          </p:nvGrpSpPr>
          <p:grpSpPr>
            <a:xfrm>
              <a:off x="2277843" y="4251438"/>
              <a:ext cx="205925" cy="264528"/>
              <a:chOff x="755650" y="3768725"/>
              <a:chExt cx="287338" cy="379413"/>
            </a:xfrm>
          </p:grpSpPr>
          <p:sp>
            <p:nvSpPr>
              <p:cNvPr id="360"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61"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62"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63"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64"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grpSp>
        <p:grpSp>
          <p:nvGrpSpPr>
            <p:cNvPr id="354" name="グループ化 353"/>
            <p:cNvGrpSpPr/>
            <p:nvPr/>
          </p:nvGrpSpPr>
          <p:grpSpPr>
            <a:xfrm>
              <a:off x="2195736" y="4299942"/>
              <a:ext cx="205925" cy="264528"/>
              <a:chOff x="755650" y="3768725"/>
              <a:chExt cx="287338" cy="379413"/>
            </a:xfrm>
          </p:grpSpPr>
          <p:sp>
            <p:nvSpPr>
              <p:cNvPr id="355"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56"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57"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58"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59"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grpSp>
      </p:grpSp>
      <p:sp>
        <p:nvSpPr>
          <p:cNvPr id="348" name="テキスト ボックス 347"/>
          <p:cNvSpPr txBox="1"/>
          <p:nvPr/>
        </p:nvSpPr>
        <p:spPr>
          <a:xfrm>
            <a:off x="1474093" y="3528000"/>
            <a:ext cx="715260" cy="200055"/>
          </a:xfrm>
          <a:prstGeom prst="rect">
            <a:avLst/>
          </a:prstGeom>
          <a:noFill/>
        </p:spPr>
        <p:txBody>
          <a:bodyPr wrap="none" rtlCol="0">
            <a:spAutoFit/>
          </a:bodyPr>
          <a:lstStyle/>
          <a:p>
            <a:pPr algn="ctr"/>
            <a:r>
              <a:rPr lang="ja-JP" altLang="en-US" sz="700" dirty="0">
                <a:latin typeface="+mn-ea"/>
              </a:rPr>
              <a:t>証憑（</a:t>
            </a:r>
            <a:r>
              <a:rPr lang="en-US" altLang="ja-JP" sz="700" dirty="0">
                <a:latin typeface="+mn-ea"/>
              </a:rPr>
              <a:t>PDF</a:t>
            </a:r>
            <a:r>
              <a:rPr lang="ja-JP" altLang="en-US" sz="700" dirty="0">
                <a:latin typeface="+mn-ea"/>
              </a:rPr>
              <a:t>）</a:t>
            </a:r>
          </a:p>
        </p:txBody>
      </p:sp>
      <p:sp>
        <p:nvSpPr>
          <p:cNvPr id="349" name="テキスト ボックス 348"/>
          <p:cNvSpPr txBox="1"/>
          <p:nvPr/>
        </p:nvSpPr>
        <p:spPr>
          <a:xfrm>
            <a:off x="1258093" y="3528000"/>
            <a:ext cx="274434" cy="200055"/>
          </a:xfrm>
          <a:prstGeom prst="rect">
            <a:avLst/>
          </a:prstGeom>
          <a:noFill/>
        </p:spPr>
        <p:txBody>
          <a:bodyPr wrap="none" rtlCol="0">
            <a:spAutoFit/>
          </a:bodyPr>
          <a:lstStyle/>
          <a:p>
            <a:pPr algn="ctr"/>
            <a:r>
              <a:rPr lang="ja-JP" altLang="en-US" sz="700" dirty="0">
                <a:latin typeface="+mn-ea"/>
              </a:rPr>
              <a:t>＋</a:t>
            </a:r>
          </a:p>
        </p:txBody>
      </p:sp>
      <p:sp>
        <p:nvSpPr>
          <p:cNvPr id="350" name="テキスト ボックス 349"/>
          <p:cNvSpPr txBox="1"/>
          <p:nvPr/>
        </p:nvSpPr>
        <p:spPr>
          <a:xfrm>
            <a:off x="970093" y="3636000"/>
            <a:ext cx="813043" cy="200055"/>
          </a:xfrm>
          <a:prstGeom prst="rect">
            <a:avLst/>
          </a:prstGeom>
          <a:noFill/>
        </p:spPr>
        <p:txBody>
          <a:bodyPr wrap="none" rtlCol="0">
            <a:spAutoFit/>
          </a:bodyPr>
          <a:lstStyle/>
          <a:p>
            <a:pPr algn="ctr"/>
            <a:r>
              <a:rPr lang="ja-JP" altLang="en-US" sz="700" dirty="0">
                <a:latin typeface="+mn-ea"/>
              </a:rPr>
              <a:t>取込用フォルダ</a:t>
            </a:r>
            <a:endParaRPr lang="en-US" altLang="ja-JP" sz="700" dirty="0">
              <a:latin typeface="+mn-ea"/>
            </a:endParaRPr>
          </a:p>
        </p:txBody>
      </p:sp>
      <p:sp>
        <p:nvSpPr>
          <p:cNvPr id="351" name="Freeform 20"/>
          <p:cNvSpPr>
            <a:spLocks noChangeAspect="1" noEditPoints="1"/>
          </p:cNvSpPr>
          <p:nvPr/>
        </p:nvSpPr>
        <p:spPr bwMode="auto">
          <a:xfrm>
            <a:off x="934093" y="3240000"/>
            <a:ext cx="216000" cy="283952"/>
          </a:xfrm>
          <a:custGeom>
            <a:avLst/>
            <a:gdLst>
              <a:gd name="T0" fmla="*/ 302 w 302"/>
              <a:gd name="T1" fmla="*/ 76 h 397"/>
              <a:gd name="T2" fmla="*/ 0 w 302"/>
              <a:gd name="T3" fmla="*/ 397 h 397"/>
              <a:gd name="T4" fmla="*/ 226 w 302"/>
              <a:gd name="T5" fmla="*/ 0 h 397"/>
              <a:gd name="T6" fmla="*/ 234 w 302"/>
              <a:gd name="T7" fmla="*/ 0 h 397"/>
              <a:gd name="T8" fmla="*/ 302 w 302"/>
              <a:gd name="T9" fmla="*/ 68 h 397"/>
              <a:gd name="T10" fmla="*/ 270 w 302"/>
              <a:gd name="T11" fmla="*/ 244 h 397"/>
              <a:gd name="T12" fmla="*/ 258 w 302"/>
              <a:gd name="T13" fmla="*/ 142 h 397"/>
              <a:gd name="T14" fmla="*/ 32 w 302"/>
              <a:gd name="T15" fmla="*/ 153 h 397"/>
              <a:gd name="T16" fmla="*/ 43 w 302"/>
              <a:gd name="T17" fmla="*/ 256 h 397"/>
              <a:gd name="T18" fmla="*/ 270 w 302"/>
              <a:gd name="T19" fmla="*/ 244 h 397"/>
              <a:gd name="T20" fmla="*/ 86 w 302"/>
              <a:gd name="T21" fmla="*/ 184 h 397"/>
              <a:gd name="T22" fmla="*/ 98 w 302"/>
              <a:gd name="T23" fmla="*/ 219 h 397"/>
              <a:gd name="T24" fmla="*/ 116 w 302"/>
              <a:gd name="T25" fmla="*/ 215 h 397"/>
              <a:gd name="T26" fmla="*/ 96 w 302"/>
              <a:gd name="T27" fmla="*/ 235 h 397"/>
              <a:gd name="T28" fmla="*/ 62 w 302"/>
              <a:gd name="T29" fmla="*/ 199 h 397"/>
              <a:gd name="T30" fmla="*/ 78 w 302"/>
              <a:gd name="T31" fmla="*/ 167 h 397"/>
              <a:gd name="T32" fmla="*/ 119 w 302"/>
              <a:gd name="T33" fmla="*/ 167 h 397"/>
              <a:gd name="T34" fmla="*/ 105 w 302"/>
              <a:gd name="T35" fmla="*/ 179 h 397"/>
              <a:gd name="T36" fmla="*/ 174 w 302"/>
              <a:gd name="T37" fmla="*/ 213 h 397"/>
              <a:gd name="T38" fmla="*/ 161 w 302"/>
              <a:gd name="T39" fmla="*/ 232 h 397"/>
              <a:gd name="T40" fmla="*/ 134 w 302"/>
              <a:gd name="T41" fmla="*/ 234 h 397"/>
              <a:gd name="T42" fmla="*/ 124 w 302"/>
              <a:gd name="T43" fmla="*/ 214 h 397"/>
              <a:gd name="T44" fmla="*/ 146 w 302"/>
              <a:gd name="T45" fmla="*/ 219 h 397"/>
              <a:gd name="T46" fmla="*/ 155 w 302"/>
              <a:gd name="T47" fmla="*/ 214 h 397"/>
              <a:gd name="T48" fmla="*/ 151 w 302"/>
              <a:gd name="T49" fmla="*/ 209 h 397"/>
              <a:gd name="T50" fmla="*/ 132 w 302"/>
              <a:gd name="T51" fmla="*/ 199 h 397"/>
              <a:gd name="T52" fmla="*/ 125 w 302"/>
              <a:gd name="T53" fmla="*/ 183 h 397"/>
              <a:gd name="T54" fmla="*/ 151 w 302"/>
              <a:gd name="T55" fmla="*/ 162 h 397"/>
              <a:gd name="T56" fmla="*/ 168 w 302"/>
              <a:gd name="T57" fmla="*/ 182 h 397"/>
              <a:gd name="T58" fmla="*/ 145 w 302"/>
              <a:gd name="T59" fmla="*/ 179 h 397"/>
              <a:gd name="T60" fmla="*/ 146 w 302"/>
              <a:gd name="T61" fmla="*/ 186 h 397"/>
              <a:gd name="T62" fmla="*/ 170 w 302"/>
              <a:gd name="T63" fmla="*/ 201 h 397"/>
              <a:gd name="T64" fmla="*/ 223 w 302"/>
              <a:gd name="T65" fmla="*/ 163 h 397"/>
              <a:gd name="T66" fmla="*/ 221 w 302"/>
              <a:gd name="T67" fmla="*/ 234 h 397"/>
              <a:gd name="T68" fmla="*/ 175 w 302"/>
              <a:gd name="T69" fmla="*/ 163 h 397"/>
              <a:gd name="T70" fmla="*/ 206 w 302"/>
              <a:gd name="T71" fmla="*/ 199 h 397"/>
              <a:gd name="T72" fmla="*/ 211 w 302"/>
              <a:gd name="T73" fmla="*/ 207 h 397"/>
              <a:gd name="T74" fmla="*/ 223 w 302"/>
              <a:gd name="T75" fmla="*/ 1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2" h="397">
                <a:moveTo>
                  <a:pt x="226" y="76"/>
                </a:moveTo>
                <a:cubicBezTo>
                  <a:pt x="302" y="76"/>
                  <a:pt x="302" y="76"/>
                  <a:pt x="302" y="76"/>
                </a:cubicBezTo>
                <a:cubicBezTo>
                  <a:pt x="302" y="397"/>
                  <a:pt x="302" y="397"/>
                  <a:pt x="302" y="397"/>
                </a:cubicBezTo>
                <a:cubicBezTo>
                  <a:pt x="0" y="397"/>
                  <a:pt x="0" y="397"/>
                  <a:pt x="0" y="397"/>
                </a:cubicBezTo>
                <a:cubicBezTo>
                  <a:pt x="0" y="0"/>
                  <a:pt x="0" y="0"/>
                  <a:pt x="0" y="0"/>
                </a:cubicBezTo>
                <a:cubicBezTo>
                  <a:pt x="226" y="0"/>
                  <a:pt x="226" y="0"/>
                  <a:pt x="226" y="0"/>
                </a:cubicBezTo>
                <a:lnTo>
                  <a:pt x="226" y="76"/>
                </a:lnTo>
                <a:close/>
                <a:moveTo>
                  <a:pt x="234" y="0"/>
                </a:moveTo>
                <a:cubicBezTo>
                  <a:pt x="234" y="68"/>
                  <a:pt x="234" y="68"/>
                  <a:pt x="234" y="68"/>
                </a:cubicBezTo>
                <a:cubicBezTo>
                  <a:pt x="302" y="68"/>
                  <a:pt x="302" y="68"/>
                  <a:pt x="302" y="68"/>
                </a:cubicBezTo>
                <a:lnTo>
                  <a:pt x="234" y="0"/>
                </a:lnTo>
                <a:close/>
                <a:moveTo>
                  <a:pt x="270" y="244"/>
                </a:moveTo>
                <a:cubicBezTo>
                  <a:pt x="270" y="153"/>
                  <a:pt x="270" y="153"/>
                  <a:pt x="270" y="153"/>
                </a:cubicBezTo>
                <a:cubicBezTo>
                  <a:pt x="270" y="147"/>
                  <a:pt x="265" y="142"/>
                  <a:pt x="258" y="142"/>
                </a:cubicBezTo>
                <a:cubicBezTo>
                  <a:pt x="43" y="142"/>
                  <a:pt x="43" y="142"/>
                  <a:pt x="43" y="142"/>
                </a:cubicBezTo>
                <a:cubicBezTo>
                  <a:pt x="37" y="142"/>
                  <a:pt x="32" y="147"/>
                  <a:pt x="32" y="153"/>
                </a:cubicBezTo>
                <a:cubicBezTo>
                  <a:pt x="32" y="244"/>
                  <a:pt x="32" y="244"/>
                  <a:pt x="32" y="244"/>
                </a:cubicBezTo>
                <a:cubicBezTo>
                  <a:pt x="32" y="250"/>
                  <a:pt x="37" y="256"/>
                  <a:pt x="43" y="256"/>
                </a:cubicBezTo>
                <a:cubicBezTo>
                  <a:pt x="258" y="256"/>
                  <a:pt x="258" y="256"/>
                  <a:pt x="258" y="256"/>
                </a:cubicBezTo>
                <a:cubicBezTo>
                  <a:pt x="265" y="256"/>
                  <a:pt x="270" y="250"/>
                  <a:pt x="270" y="244"/>
                </a:cubicBezTo>
                <a:close/>
                <a:moveTo>
                  <a:pt x="97" y="178"/>
                </a:moveTo>
                <a:cubicBezTo>
                  <a:pt x="92" y="178"/>
                  <a:pt x="88" y="180"/>
                  <a:pt x="86" y="184"/>
                </a:cubicBezTo>
                <a:cubicBezTo>
                  <a:pt x="83" y="187"/>
                  <a:pt x="82" y="192"/>
                  <a:pt x="82" y="199"/>
                </a:cubicBezTo>
                <a:cubicBezTo>
                  <a:pt x="82" y="213"/>
                  <a:pt x="87" y="219"/>
                  <a:pt x="98" y="219"/>
                </a:cubicBezTo>
                <a:cubicBezTo>
                  <a:pt x="101" y="219"/>
                  <a:pt x="104" y="219"/>
                  <a:pt x="107" y="218"/>
                </a:cubicBezTo>
                <a:cubicBezTo>
                  <a:pt x="110" y="217"/>
                  <a:pt x="113" y="216"/>
                  <a:pt x="116" y="215"/>
                </a:cubicBezTo>
                <a:cubicBezTo>
                  <a:pt x="116" y="231"/>
                  <a:pt x="116" y="231"/>
                  <a:pt x="116" y="231"/>
                </a:cubicBezTo>
                <a:cubicBezTo>
                  <a:pt x="110" y="234"/>
                  <a:pt x="103" y="235"/>
                  <a:pt x="96" y="235"/>
                </a:cubicBezTo>
                <a:cubicBezTo>
                  <a:pt x="85" y="235"/>
                  <a:pt x="77" y="232"/>
                  <a:pt x="71" y="226"/>
                </a:cubicBezTo>
                <a:cubicBezTo>
                  <a:pt x="65" y="220"/>
                  <a:pt x="62" y="211"/>
                  <a:pt x="62" y="199"/>
                </a:cubicBezTo>
                <a:cubicBezTo>
                  <a:pt x="62" y="192"/>
                  <a:pt x="64" y="185"/>
                  <a:pt x="67" y="180"/>
                </a:cubicBezTo>
                <a:cubicBezTo>
                  <a:pt x="69" y="174"/>
                  <a:pt x="73" y="170"/>
                  <a:pt x="78" y="167"/>
                </a:cubicBezTo>
                <a:cubicBezTo>
                  <a:pt x="84" y="164"/>
                  <a:pt x="90" y="162"/>
                  <a:pt x="97" y="162"/>
                </a:cubicBezTo>
                <a:cubicBezTo>
                  <a:pt x="104" y="162"/>
                  <a:pt x="112" y="164"/>
                  <a:pt x="119" y="167"/>
                </a:cubicBezTo>
                <a:cubicBezTo>
                  <a:pt x="113" y="182"/>
                  <a:pt x="113" y="182"/>
                  <a:pt x="113" y="182"/>
                </a:cubicBezTo>
                <a:cubicBezTo>
                  <a:pt x="110" y="181"/>
                  <a:pt x="108" y="180"/>
                  <a:pt x="105" y="179"/>
                </a:cubicBezTo>
                <a:cubicBezTo>
                  <a:pt x="102" y="178"/>
                  <a:pt x="100" y="178"/>
                  <a:pt x="97" y="178"/>
                </a:cubicBezTo>
                <a:close/>
                <a:moveTo>
                  <a:pt x="174" y="213"/>
                </a:moveTo>
                <a:cubicBezTo>
                  <a:pt x="174" y="217"/>
                  <a:pt x="173" y="221"/>
                  <a:pt x="171" y="224"/>
                </a:cubicBezTo>
                <a:cubicBezTo>
                  <a:pt x="168" y="228"/>
                  <a:pt x="165" y="230"/>
                  <a:pt x="161" y="232"/>
                </a:cubicBezTo>
                <a:cubicBezTo>
                  <a:pt x="157" y="234"/>
                  <a:pt x="152" y="235"/>
                  <a:pt x="146" y="235"/>
                </a:cubicBezTo>
                <a:cubicBezTo>
                  <a:pt x="141" y="235"/>
                  <a:pt x="137" y="235"/>
                  <a:pt x="134" y="234"/>
                </a:cubicBezTo>
                <a:cubicBezTo>
                  <a:pt x="131" y="233"/>
                  <a:pt x="128" y="232"/>
                  <a:pt x="124" y="231"/>
                </a:cubicBezTo>
                <a:cubicBezTo>
                  <a:pt x="124" y="214"/>
                  <a:pt x="124" y="214"/>
                  <a:pt x="124" y="214"/>
                </a:cubicBezTo>
                <a:cubicBezTo>
                  <a:pt x="128" y="215"/>
                  <a:pt x="132" y="217"/>
                  <a:pt x="136" y="218"/>
                </a:cubicBezTo>
                <a:cubicBezTo>
                  <a:pt x="140" y="219"/>
                  <a:pt x="143" y="219"/>
                  <a:pt x="146" y="219"/>
                </a:cubicBezTo>
                <a:cubicBezTo>
                  <a:pt x="149" y="219"/>
                  <a:pt x="151" y="219"/>
                  <a:pt x="153" y="218"/>
                </a:cubicBezTo>
                <a:cubicBezTo>
                  <a:pt x="154" y="217"/>
                  <a:pt x="155" y="216"/>
                  <a:pt x="155" y="214"/>
                </a:cubicBezTo>
                <a:cubicBezTo>
                  <a:pt x="155" y="213"/>
                  <a:pt x="154" y="212"/>
                  <a:pt x="154" y="212"/>
                </a:cubicBezTo>
                <a:cubicBezTo>
                  <a:pt x="153" y="211"/>
                  <a:pt x="153" y="210"/>
                  <a:pt x="151" y="209"/>
                </a:cubicBezTo>
                <a:cubicBezTo>
                  <a:pt x="150" y="209"/>
                  <a:pt x="147" y="207"/>
                  <a:pt x="142" y="205"/>
                </a:cubicBezTo>
                <a:cubicBezTo>
                  <a:pt x="137" y="203"/>
                  <a:pt x="134" y="201"/>
                  <a:pt x="132" y="199"/>
                </a:cubicBezTo>
                <a:cubicBezTo>
                  <a:pt x="129" y="197"/>
                  <a:pt x="128" y="195"/>
                  <a:pt x="126" y="192"/>
                </a:cubicBezTo>
                <a:cubicBezTo>
                  <a:pt x="125" y="189"/>
                  <a:pt x="125" y="186"/>
                  <a:pt x="125" y="183"/>
                </a:cubicBezTo>
                <a:cubicBezTo>
                  <a:pt x="125" y="176"/>
                  <a:pt x="127" y="171"/>
                  <a:pt x="132" y="168"/>
                </a:cubicBezTo>
                <a:cubicBezTo>
                  <a:pt x="137" y="164"/>
                  <a:pt x="143" y="162"/>
                  <a:pt x="151" y="162"/>
                </a:cubicBezTo>
                <a:cubicBezTo>
                  <a:pt x="159" y="162"/>
                  <a:pt x="166" y="164"/>
                  <a:pt x="174" y="167"/>
                </a:cubicBezTo>
                <a:cubicBezTo>
                  <a:pt x="168" y="182"/>
                  <a:pt x="168" y="182"/>
                  <a:pt x="168" y="182"/>
                </a:cubicBezTo>
                <a:cubicBezTo>
                  <a:pt x="161" y="179"/>
                  <a:pt x="156" y="178"/>
                  <a:pt x="151" y="178"/>
                </a:cubicBezTo>
                <a:cubicBezTo>
                  <a:pt x="148" y="178"/>
                  <a:pt x="147" y="178"/>
                  <a:pt x="145" y="179"/>
                </a:cubicBezTo>
                <a:cubicBezTo>
                  <a:pt x="144" y="180"/>
                  <a:pt x="144" y="181"/>
                  <a:pt x="144" y="182"/>
                </a:cubicBezTo>
                <a:cubicBezTo>
                  <a:pt x="144" y="183"/>
                  <a:pt x="144" y="185"/>
                  <a:pt x="146" y="186"/>
                </a:cubicBezTo>
                <a:cubicBezTo>
                  <a:pt x="147" y="187"/>
                  <a:pt x="151" y="189"/>
                  <a:pt x="158" y="192"/>
                </a:cubicBezTo>
                <a:cubicBezTo>
                  <a:pt x="164" y="195"/>
                  <a:pt x="168" y="198"/>
                  <a:pt x="170" y="201"/>
                </a:cubicBezTo>
                <a:cubicBezTo>
                  <a:pt x="173" y="204"/>
                  <a:pt x="174" y="208"/>
                  <a:pt x="174" y="213"/>
                </a:cubicBezTo>
                <a:close/>
                <a:moveTo>
                  <a:pt x="223" y="163"/>
                </a:moveTo>
                <a:cubicBezTo>
                  <a:pt x="244" y="163"/>
                  <a:pt x="244" y="163"/>
                  <a:pt x="244" y="163"/>
                </a:cubicBezTo>
                <a:cubicBezTo>
                  <a:pt x="221" y="234"/>
                  <a:pt x="221" y="234"/>
                  <a:pt x="221" y="234"/>
                </a:cubicBezTo>
                <a:cubicBezTo>
                  <a:pt x="198" y="234"/>
                  <a:pt x="198" y="234"/>
                  <a:pt x="198" y="234"/>
                </a:cubicBezTo>
                <a:cubicBezTo>
                  <a:pt x="175" y="163"/>
                  <a:pt x="175" y="163"/>
                  <a:pt x="175" y="163"/>
                </a:cubicBezTo>
                <a:cubicBezTo>
                  <a:pt x="197" y="163"/>
                  <a:pt x="197" y="163"/>
                  <a:pt x="197" y="163"/>
                </a:cubicBezTo>
                <a:cubicBezTo>
                  <a:pt x="206" y="199"/>
                  <a:pt x="206" y="199"/>
                  <a:pt x="206" y="199"/>
                </a:cubicBezTo>
                <a:cubicBezTo>
                  <a:pt x="208" y="207"/>
                  <a:pt x="210" y="213"/>
                  <a:pt x="210" y="216"/>
                </a:cubicBezTo>
                <a:cubicBezTo>
                  <a:pt x="210" y="214"/>
                  <a:pt x="210" y="211"/>
                  <a:pt x="211" y="207"/>
                </a:cubicBezTo>
                <a:cubicBezTo>
                  <a:pt x="212" y="204"/>
                  <a:pt x="212" y="201"/>
                  <a:pt x="213" y="199"/>
                </a:cubicBezTo>
                <a:lnTo>
                  <a:pt x="223" y="163"/>
                </a:lnTo>
                <a:close/>
              </a:path>
            </a:pathLst>
          </a:custGeom>
          <a:solidFill>
            <a:srgbClr val="00B050"/>
          </a:solidFill>
          <a:ln>
            <a:noFill/>
          </a:ln>
        </p:spPr>
        <p:txBody>
          <a:bodyPr vert="horz" wrap="square" lIns="68580" tIns="34290" rIns="68580" bIns="34290" numCol="1" anchor="t" anchorCtr="0" compatLnSpc="1">
            <a:prstTxWarp prst="textNoShape">
              <a:avLst/>
            </a:prstTxWarp>
          </a:bodyPr>
          <a:lstStyle/>
          <a:p>
            <a:endParaRPr lang="ja-JP" altLang="en-US" sz="1013"/>
          </a:p>
        </p:txBody>
      </p:sp>
      <p:grpSp>
        <p:nvGrpSpPr>
          <p:cNvPr id="370" name="グループ化 369"/>
          <p:cNvGrpSpPr/>
          <p:nvPr/>
        </p:nvGrpSpPr>
        <p:grpSpPr>
          <a:xfrm>
            <a:off x="2988000" y="2376000"/>
            <a:ext cx="734154" cy="449856"/>
            <a:chOff x="3059834" y="3526013"/>
            <a:chExt cx="734154" cy="449856"/>
          </a:xfrm>
        </p:grpSpPr>
        <p:sp>
          <p:nvSpPr>
            <p:cNvPr id="371" name="フローチャート : 書類 14"/>
            <p:cNvSpPr>
              <a:spLocks noChangeAspect="1"/>
            </p:cNvSpPr>
            <p:nvPr/>
          </p:nvSpPr>
          <p:spPr>
            <a:xfrm>
              <a:off x="3059834" y="3651869"/>
              <a:ext cx="598155" cy="324000"/>
            </a:xfrm>
            <a:prstGeom prst="flowChartDocument">
              <a:avLst/>
            </a:prstGeom>
            <a:noFill/>
            <a:ln w="25400" cap="flat" cmpd="sng" algn="ctr">
              <a:solidFill>
                <a:srgbClr val="7F7F7F"/>
              </a:solidFill>
              <a:prstDash val="solid"/>
            </a:ln>
            <a:effectLst/>
          </p:spPr>
          <p:txBody>
            <a:bodyPr rtlCol="0" anchor="ctr"/>
            <a:lstStyle/>
            <a:p>
              <a:pPr algn="ctr">
                <a:defRPr/>
              </a:pPr>
              <a:r>
                <a:rPr kumimoji="0" lang="ja-JP" altLang="en-US" sz="800" b="1" kern="0" dirty="0">
                  <a:solidFill>
                    <a:srgbClr val="7F7F7F"/>
                  </a:solidFill>
                  <a:latin typeface="+mn-ea"/>
                </a:rPr>
                <a:t>伝票</a:t>
              </a:r>
            </a:p>
          </p:txBody>
        </p:sp>
        <p:grpSp>
          <p:nvGrpSpPr>
            <p:cNvPr id="372" name="グループ化 371"/>
            <p:cNvGrpSpPr/>
            <p:nvPr/>
          </p:nvGrpSpPr>
          <p:grpSpPr>
            <a:xfrm>
              <a:off x="3563888" y="3526013"/>
              <a:ext cx="230100" cy="305877"/>
              <a:chOff x="755650" y="3768725"/>
              <a:chExt cx="287338" cy="379413"/>
            </a:xfrm>
          </p:grpSpPr>
          <p:sp>
            <p:nvSpPr>
              <p:cNvPr id="373"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374"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375"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376"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377"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grpSp>
      <p:pic>
        <p:nvPicPr>
          <p:cNvPr id="378" name="図 377"/>
          <p:cNvPicPr>
            <a:picLocks noChangeAspect="1"/>
          </p:cNvPicPr>
          <p:nvPr/>
        </p:nvPicPr>
        <p:blipFill rotWithShape="1">
          <a:blip r:embed="rId7"/>
          <a:srcRect r="42561" b="6147"/>
          <a:stretch/>
        </p:blipFill>
        <p:spPr>
          <a:xfrm>
            <a:off x="2232000" y="1872000"/>
            <a:ext cx="288000" cy="193894"/>
          </a:xfrm>
          <a:prstGeom prst="rect">
            <a:avLst/>
          </a:prstGeom>
        </p:spPr>
      </p:pic>
      <p:sp>
        <p:nvSpPr>
          <p:cNvPr id="379" name="テキスト ボックス 378"/>
          <p:cNvSpPr txBox="1"/>
          <p:nvPr/>
        </p:nvSpPr>
        <p:spPr>
          <a:xfrm>
            <a:off x="2189353" y="2232000"/>
            <a:ext cx="720000" cy="144000"/>
          </a:xfrm>
          <a:prstGeom prst="rect">
            <a:avLst/>
          </a:prstGeom>
        </p:spPr>
        <p:style>
          <a:lnRef idx="2">
            <a:schemeClr val="accent2"/>
          </a:lnRef>
          <a:fillRef idx="1">
            <a:schemeClr val="lt1"/>
          </a:fillRef>
          <a:effectRef idx="0">
            <a:schemeClr val="accent2"/>
          </a:effectRef>
          <a:fontRef idx="minor">
            <a:schemeClr val="dk1"/>
          </a:fontRef>
        </p:style>
        <p:txBody>
          <a:bodyPr wrap="none" tIns="72000" bIns="36000" rtlCol="0" anchor="ctr">
            <a:spAutoFit/>
          </a:bodyPr>
          <a:lstStyle/>
          <a:p>
            <a:pPr algn="ctr"/>
            <a:r>
              <a:rPr lang="ja-JP" altLang="en-US" sz="800" dirty="0">
                <a:latin typeface="+mn-ea"/>
              </a:rPr>
              <a:t>スキャン</a:t>
            </a:r>
          </a:p>
        </p:txBody>
      </p:sp>
      <p:sp>
        <p:nvSpPr>
          <p:cNvPr id="380" name="Freeform 380"/>
          <p:cNvSpPr>
            <a:spLocks noChangeAspect="1" noEditPoints="1"/>
          </p:cNvSpPr>
          <p:nvPr/>
        </p:nvSpPr>
        <p:spPr bwMode="auto">
          <a:xfrm>
            <a:off x="2710660" y="2800403"/>
            <a:ext cx="180000" cy="147345"/>
          </a:xfrm>
          <a:custGeom>
            <a:avLst/>
            <a:gdLst>
              <a:gd name="T0" fmla="*/ 695 w 1122"/>
              <a:gd name="T1" fmla="*/ 303 h 922"/>
              <a:gd name="T2" fmla="*/ 670 w 1122"/>
              <a:gd name="T3" fmla="*/ 269 h 922"/>
              <a:gd name="T4" fmla="*/ 669 w 1122"/>
              <a:gd name="T5" fmla="*/ 211 h 922"/>
              <a:gd name="T6" fmla="*/ 554 w 1122"/>
              <a:gd name="T7" fmla="*/ 107 h 922"/>
              <a:gd name="T8" fmla="*/ 504 w 1122"/>
              <a:gd name="T9" fmla="*/ 103 h 922"/>
              <a:gd name="T10" fmla="*/ 466 w 1122"/>
              <a:gd name="T11" fmla="*/ 71 h 922"/>
              <a:gd name="T12" fmla="*/ 311 w 1122"/>
              <a:gd name="T13" fmla="*/ 64 h 922"/>
              <a:gd name="T14" fmla="*/ 270 w 1122"/>
              <a:gd name="T15" fmla="*/ 103 h 922"/>
              <a:gd name="T16" fmla="*/ 228 w 1122"/>
              <a:gd name="T17" fmla="*/ 109 h 922"/>
              <a:gd name="T18" fmla="*/ 102 w 1122"/>
              <a:gd name="T19" fmla="*/ 204 h 922"/>
              <a:gd name="T20" fmla="*/ 107 w 1122"/>
              <a:gd name="T21" fmla="*/ 262 h 922"/>
              <a:gd name="T22" fmla="*/ 86 w 1122"/>
              <a:gd name="T23" fmla="*/ 297 h 922"/>
              <a:gd name="T24" fmla="*/ 57 w 1122"/>
              <a:gd name="T25" fmla="*/ 459 h 922"/>
              <a:gd name="T26" fmla="*/ 96 w 1122"/>
              <a:gd name="T27" fmla="*/ 489 h 922"/>
              <a:gd name="T28" fmla="*/ 111 w 1122"/>
              <a:gd name="T29" fmla="*/ 528 h 922"/>
              <a:gd name="T30" fmla="*/ 150 w 1122"/>
              <a:gd name="T31" fmla="*/ 696 h 922"/>
              <a:gd name="T32" fmla="*/ 245 w 1122"/>
              <a:gd name="T33" fmla="*/ 664 h 922"/>
              <a:gd name="T34" fmla="*/ 285 w 1122"/>
              <a:gd name="T35" fmla="*/ 677 h 922"/>
              <a:gd name="T36" fmla="*/ 335 w 1122"/>
              <a:gd name="T37" fmla="*/ 773 h 922"/>
              <a:gd name="T38" fmla="*/ 477 w 1122"/>
              <a:gd name="T39" fmla="*/ 688 h 922"/>
              <a:gd name="T40" fmla="*/ 513 w 1122"/>
              <a:gd name="T41" fmla="*/ 666 h 922"/>
              <a:gd name="T42" fmla="*/ 569 w 1122"/>
              <a:gd name="T43" fmla="*/ 671 h 922"/>
              <a:gd name="T44" fmla="*/ 664 w 1122"/>
              <a:gd name="T45" fmla="*/ 545 h 922"/>
              <a:gd name="T46" fmla="*/ 670 w 1122"/>
              <a:gd name="T47" fmla="*/ 503 h 922"/>
              <a:gd name="T48" fmla="*/ 710 w 1122"/>
              <a:gd name="T49" fmla="*/ 462 h 922"/>
              <a:gd name="T50" fmla="*/ 345 w 1122"/>
              <a:gd name="T51" fmla="*/ 522 h 922"/>
              <a:gd name="T52" fmla="*/ 269 w 1122"/>
              <a:gd name="T53" fmla="*/ 466 h 922"/>
              <a:gd name="T54" fmla="*/ 245 w 1122"/>
              <a:gd name="T55" fmla="*/ 387 h 922"/>
              <a:gd name="T56" fmla="*/ 278 w 1122"/>
              <a:gd name="T57" fmla="*/ 297 h 922"/>
              <a:gd name="T58" fmla="*/ 358 w 1122"/>
              <a:gd name="T59" fmla="*/ 247 h 922"/>
              <a:gd name="T60" fmla="*/ 442 w 1122"/>
              <a:gd name="T61" fmla="*/ 256 h 922"/>
              <a:gd name="T62" fmla="*/ 512 w 1122"/>
              <a:gd name="T63" fmla="*/ 319 h 922"/>
              <a:gd name="T64" fmla="*/ 528 w 1122"/>
              <a:gd name="T65" fmla="*/ 401 h 922"/>
              <a:gd name="T66" fmla="*/ 488 w 1122"/>
              <a:gd name="T67" fmla="*/ 486 h 922"/>
              <a:gd name="T68" fmla="*/ 401 w 1122"/>
              <a:gd name="T69" fmla="*/ 527 h 922"/>
              <a:gd name="T70" fmla="*/ 1085 w 1122"/>
              <a:gd name="T71" fmla="*/ 675 h 922"/>
              <a:gd name="T72" fmla="*/ 1065 w 1122"/>
              <a:gd name="T73" fmla="*/ 637 h 922"/>
              <a:gd name="T74" fmla="*/ 1006 w 1122"/>
              <a:gd name="T75" fmla="*/ 569 h 922"/>
              <a:gd name="T76" fmla="*/ 965 w 1122"/>
              <a:gd name="T77" fmla="*/ 557 h 922"/>
              <a:gd name="T78" fmla="*/ 875 w 1122"/>
              <a:gd name="T79" fmla="*/ 550 h 922"/>
              <a:gd name="T80" fmla="*/ 838 w 1122"/>
              <a:gd name="T81" fmla="*/ 570 h 922"/>
              <a:gd name="T82" fmla="*/ 770 w 1122"/>
              <a:gd name="T83" fmla="*/ 628 h 922"/>
              <a:gd name="T84" fmla="*/ 756 w 1122"/>
              <a:gd name="T85" fmla="*/ 670 h 922"/>
              <a:gd name="T86" fmla="*/ 750 w 1122"/>
              <a:gd name="T87" fmla="*/ 759 h 922"/>
              <a:gd name="T88" fmla="*/ 770 w 1122"/>
              <a:gd name="T89" fmla="*/ 797 h 922"/>
              <a:gd name="T90" fmla="*/ 828 w 1122"/>
              <a:gd name="T91" fmla="*/ 865 h 922"/>
              <a:gd name="T92" fmla="*/ 869 w 1122"/>
              <a:gd name="T93" fmla="*/ 877 h 922"/>
              <a:gd name="T94" fmla="*/ 959 w 1122"/>
              <a:gd name="T95" fmla="*/ 885 h 922"/>
              <a:gd name="T96" fmla="*/ 997 w 1122"/>
              <a:gd name="T97" fmla="*/ 864 h 922"/>
              <a:gd name="T98" fmla="*/ 1066 w 1122"/>
              <a:gd name="T99" fmla="*/ 805 h 922"/>
              <a:gd name="T100" fmla="*/ 1078 w 1122"/>
              <a:gd name="T101" fmla="*/ 765 h 922"/>
              <a:gd name="T102" fmla="*/ 901 w 1122"/>
              <a:gd name="T103" fmla="*/ 791 h 922"/>
              <a:gd name="T104" fmla="*/ 845 w 1122"/>
              <a:gd name="T105" fmla="*/ 739 h 922"/>
              <a:gd name="T106" fmla="*/ 845 w 1122"/>
              <a:gd name="T107" fmla="*/ 695 h 922"/>
              <a:gd name="T108" fmla="*/ 901 w 1122"/>
              <a:gd name="T109" fmla="*/ 643 h 922"/>
              <a:gd name="T110" fmla="*/ 947 w 1122"/>
              <a:gd name="T111" fmla="*/ 647 h 922"/>
              <a:gd name="T112" fmla="*/ 993 w 1122"/>
              <a:gd name="T113" fmla="*/ 709 h 922"/>
              <a:gd name="T114" fmla="*/ 979 w 1122"/>
              <a:gd name="T115" fmla="*/ 759 h 922"/>
              <a:gd name="T116" fmla="*/ 917 w 1122"/>
              <a:gd name="T117" fmla="*/ 79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2" h="922">
                <a:moveTo>
                  <a:pt x="773" y="438"/>
                </a:moveTo>
                <a:lnTo>
                  <a:pt x="773" y="335"/>
                </a:lnTo>
                <a:lnTo>
                  <a:pt x="717" y="315"/>
                </a:lnTo>
                <a:lnTo>
                  <a:pt x="717" y="315"/>
                </a:lnTo>
                <a:lnTo>
                  <a:pt x="710" y="311"/>
                </a:lnTo>
                <a:lnTo>
                  <a:pt x="702" y="307"/>
                </a:lnTo>
                <a:lnTo>
                  <a:pt x="695" y="303"/>
                </a:lnTo>
                <a:lnTo>
                  <a:pt x="689" y="297"/>
                </a:lnTo>
                <a:lnTo>
                  <a:pt x="683" y="291"/>
                </a:lnTo>
                <a:lnTo>
                  <a:pt x="678" y="285"/>
                </a:lnTo>
                <a:lnTo>
                  <a:pt x="674" y="277"/>
                </a:lnTo>
                <a:lnTo>
                  <a:pt x="670" y="269"/>
                </a:lnTo>
                <a:lnTo>
                  <a:pt x="670" y="269"/>
                </a:lnTo>
                <a:lnTo>
                  <a:pt x="670" y="269"/>
                </a:lnTo>
                <a:lnTo>
                  <a:pt x="668" y="262"/>
                </a:lnTo>
                <a:lnTo>
                  <a:pt x="665" y="253"/>
                </a:lnTo>
                <a:lnTo>
                  <a:pt x="664" y="245"/>
                </a:lnTo>
                <a:lnTo>
                  <a:pt x="664" y="237"/>
                </a:lnTo>
                <a:lnTo>
                  <a:pt x="664" y="228"/>
                </a:lnTo>
                <a:lnTo>
                  <a:pt x="666" y="220"/>
                </a:lnTo>
                <a:lnTo>
                  <a:pt x="669" y="211"/>
                </a:lnTo>
                <a:lnTo>
                  <a:pt x="671" y="204"/>
                </a:lnTo>
                <a:lnTo>
                  <a:pt x="698" y="150"/>
                </a:lnTo>
                <a:lnTo>
                  <a:pt x="623" y="76"/>
                </a:lnTo>
                <a:lnTo>
                  <a:pt x="569" y="102"/>
                </a:lnTo>
                <a:lnTo>
                  <a:pt x="569" y="102"/>
                </a:lnTo>
                <a:lnTo>
                  <a:pt x="562" y="106"/>
                </a:lnTo>
                <a:lnTo>
                  <a:pt x="554" y="107"/>
                </a:lnTo>
                <a:lnTo>
                  <a:pt x="545" y="109"/>
                </a:lnTo>
                <a:lnTo>
                  <a:pt x="537" y="109"/>
                </a:lnTo>
                <a:lnTo>
                  <a:pt x="528" y="109"/>
                </a:lnTo>
                <a:lnTo>
                  <a:pt x="520" y="108"/>
                </a:lnTo>
                <a:lnTo>
                  <a:pt x="513" y="106"/>
                </a:lnTo>
                <a:lnTo>
                  <a:pt x="504" y="103"/>
                </a:lnTo>
                <a:lnTo>
                  <a:pt x="504" y="103"/>
                </a:lnTo>
                <a:lnTo>
                  <a:pt x="504" y="103"/>
                </a:lnTo>
                <a:lnTo>
                  <a:pt x="496" y="100"/>
                </a:lnTo>
                <a:lnTo>
                  <a:pt x="489" y="95"/>
                </a:lnTo>
                <a:lnTo>
                  <a:pt x="483" y="90"/>
                </a:lnTo>
                <a:lnTo>
                  <a:pt x="477" y="84"/>
                </a:lnTo>
                <a:lnTo>
                  <a:pt x="471" y="78"/>
                </a:lnTo>
                <a:lnTo>
                  <a:pt x="466" y="71"/>
                </a:lnTo>
                <a:lnTo>
                  <a:pt x="462" y="64"/>
                </a:lnTo>
                <a:lnTo>
                  <a:pt x="459" y="57"/>
                </a:lnTo>
                <a:lnTo>
                  <a:pt x="440" y="0"/>
                </a:lnTo>
                <a:lnTo>
                  <a:pt x="335" y="0"/>
                </a:lnTo>
                <a:lnTo>
                  <a:pt x="315" y="57"/>
                </a:lnTo>
                <a:lnTo>
                  <a:pt x="315" y="57"/>
                </a:lnTo>
                <a:lnTo>
                  <a:pt x="311" y="64"/>
                </a:lnTo>
                <a:lnTo>
                  <a:pt x="308" y="71"/>
                </a:lnTo>
                <a:lnTo>
                  <a:pt x="303" y="78"/>
                </a:lnTo>
                <a:lnTo>
                  <a:pt x="298" y="84"/>
                </a:lnTo>
                <a:lnTo>
                  <a:pt x="292" y="90"/>
                </a:lnTo>
                <a:lnTo>
                  <a:pt x="285" y="95"/>
                </a:lnTo>
                <a:lnTo>
                  <a:pt x="278" y="100"/>
                </a:lnTo>
                <a:lnTo>
                  <a:pt x="270" y="103"/>
                </a:lnTo>
                <a:lnTo>
                  <a:pt x="270" y="103"/>
                </a:lnTo>
                <a:lnTo>
                  <a:pt x="270" y="103"/>
                </a:lnTo>
                <a:lnTo>
                  <a:pt x="262" y="106"/>
                </a:lnTo>
                <a:lnTo>
                  <a:pt x="254" y="108"/>
                </a:lnTo>
                <a:lnTo>
                  <a:pt x="245" y="109"/>
                </a:lnTo>
                <a:lnTo>
                  <a:pt x="237" y="109"/>
                </a:lnTo>
                <a:lnTo>
                  <a:pt x="228" y="109"/>
                </a:lnTo>
                <a:lnTo>
                  <a:pt x="220" y="107"/>
                </a:lnTo>
                <a:lnTo>
                  <a:pt x="213" y="106"/>
                </a:lnTo>
                <a:lnTo>
                  <a:pt x="204" y="102"/>
                </a:lnTo>
                <a:lnTo>
                  <a:pt x="150" y="76"/>
                </a:lnTo>
                <a:lnTo>
                  <a:pt x="77" y="150"/>
                </a:lnTo>
                <a:lnTo>
                  <a:pt x="102" y="204"/>
                </a:lnTo>
                <a:lnTo>
                  <a:pt x="102" y="204"/>
                </a:lnTo>
                <a:lnTo>
                  <a:pt x="106" y="211"/>
                </a:lnTo>
                <a:lnTo>
                  <a:pt x="108" y="220"/>
                </a:lnTo>
                <a:lnTo>
                  <a:pt x="110" y="228"/>
                </a:lnTo>
                <a:lnTo>
                  <a:pt x="111" y="237"/>
                </a:lnTo>
                <a:lnTo>
                  <a:pt x="111" y="245"/>
                </a:lnTo>
                <a:lnTo>
                  <a:pt x="110" y="253"/>
                </a:lnTo>
                <a:lnTo>
                  <a:pt x="107" y="262"/>
                </a:lnTo>
                <a:lnTo>
                  <a:pt x="105" y="269"/>
                </a:lnTo>
                <a:lnTo>
                  <a:pt x="105" y="269"/>
                </a:lnTo>
                <a:lnTo>
                  <a:pt x="105" y="269"/>
                </a:lnTo>
                <a:lnTo>
                  <a:pt x="101" y="277"/>
                </a:lnTo>
                <a:lnTo>
                  <a:pt x="96" y="285"/>
                </a:lnTo>
                <a:lnTo>
                  <a:pt x="92" y="291"/>
                </a:lnTo>
                <a:lnTo>
                  <a:pt x="86" y="297"/>
                </a:lnTo>
                <a:lnTo>
                  <a:pt x="80" y="303"/>
                </a:lnTo>
                <a:lnTo>
                  <a:pt x="72" y="307"/>
                </a:lnTo>
                <a:lnTo>
                  <a:pt x="65" y="311"/>
                </a:lnTo>
                <a:lnTo>
                  <a:pt x="57" y="315"/>
                </a:lnTo>
                <a:lnTo>
                  <a:pt x="0" y="335"/>
                </a:lnTo>
                <a:lnTo>
                  <a:pt x="0" y="438"/>
                </a:lnTo>
                <a:lnTo>
                  <a:pt x="57" y="459"/>
                </a:lnTo>
                <a:lnTo>
                  <a:pt x="57" y="459"/>
                </a:lnTo>
                <a:lnTo>
                  <a:pt x="65" y="462"/>
                </a:lnTo>
                <a:lnTo>
                  <a:pt x="72" y="466"/>
                </a:lnTo>
                <a:lnTo>
                  <a:pt x="78" y="471"/>
                </a:lnTo>
                <a:lnTo>
                  <a:pt x="86" y="475"/>
                </a:lnTo>
                <a:lnTo>
                  <a:pt x="92" y="483"/>
                </a:lnTo>
                <a:lnTo>
                  <a:pt x="96" y="489"/>
                </a:lnTo>
                <a:lnTo>
                  <a:pt x="101" y="496"/>
                </a:lnTo>
                <a:lnTo>
                  <a:pt x="105" y="503"/>
                </a:lnTo>
                <a:lnTo>
                  <a:pt x="105" y="503"/>
                </a:lnTo>
                <a:lnTo>
                  <a:pt x="105" y="503"/>
                </a:lnTo>
                <a:lnTo>
                  <a:pt x="107" y="511"/>
                </a:lnTo>
                <a:lnTo>
                  <a:pt x="110" y="520"/>
                </a:lnTo>
                <a:lnTo>
                  <a:pt x="111" y="528"/>
                </a:lnTo>
                <a:lnTo>
                  <a:pt x="111" y="537"/>
                </a:lnTo>
                <a:lnTo>
                  <a:pt x="110" y="545"/>
                </a:lnTo>
                <a:lnTo>
                  <a:pt x="108" y="553"/>
                </a:lnTo>
                <a:lnTo>
                  <a:pt x="106" y="561"/>
                </a:lnTo>
                <a:lnTo>
                  <a:pt x="102" y="569"/>
                </a:lnTo>
                <a:lnTo>
                  <a:pt x="77" y="623"/>
                </a:lnTo>
                <a:lnTo>
                  <a:pt x="150" y="696"/>
                </a:lnTo>
                <a:lnTo>
                  <a:pt x="204" y="671"/>
                </a:lnTo>
                <a:lnTo>
                  <a:pt x="204" y="671"/>
                </a:lnTo>
                <a:lnTo>
                  <a:pt x="213" y="667"/>
                </a:lnTo>
                <a:lnTo>
                  <a:pt x="220" y="665"/>
                </a:lnTo>
                <a:lnTo>
                  <a:pt x="228" y="664"/>
                </a:lnTo>
                <a:lnTo>
                  <a:pt x="237" y="663"/>
                </a:lnTo>
                <a:lnTo>
                  <a:pt x="245" y="664"/>
                </a:lnTo>
                <a:lnTo>
                  <a:pt x="254" y="665"/>
                </a:lnTo>
                <a:lnTo>
                  <a:pt x="262" y="666"/>
                </a:lnTo>
                <a:lnTo>
                  <a:pt x="270" y="670"/>
                </a:lnTo>
                <a:lnTo>
                  <a:pt x="270" y="670"/>
                </a:lnTo>
                <a:lnTo>
                  <a:pt x="270" y="670"/>
                </a:lnTo>
                <a:lnTo>
                  <a:pt x="278" y="673"/>
                </a:lnTo>
                <a:lnTo>
                  <a:pt x="285" y="677"/>
                </a:lnTo>
                <a:lnTo>
                  <a:pt x="292" y="683"/>
                </a:lnTo>
                <a:lnTo>
                  <a:pt x="298" y="688"/>
                </a:lnTo>
                <a:lnTo>
                  <a:pt x="303" y="695"/>
                </a:lnTo>
                <a:lnTo>
                  <a:pt x="308" y="701"/>
                </a:lnTo>
                <a:lnTo>
                  <a:pt x="311" y="709"/>
                </a:lnTo>
                <a:lnTo>
                  <a:pt x="315" y="717"/>
                </a:lnTo>
                <a:lnTo>
                  <a:pt x="335" y="773"/>
                </a:lnTo>
                <a:lnTo>
                  <a:pt x="440" y="773"/>
                </a:lnTo>
                <a:lnTo>
                  <a:pt x="459" y="717"/>
                </a:lnTo>
                <a:lnTo>
                  <a:pt x="459" y="717"/>
                </a:lnTo>
                <a:lnTo>
                  <a:pt x="462" y="709"/>
                </a:lnTo>
                <a:lnTo>
                  <a:pt x="466" y="702"/>
                </a:lnTo>
                <a:lnTo>
                  <a:pt x="471" y="695"/>
                </a:lnTo>
                <a:lnTo>
                  <a:pt x="477" y="688"/>
                </a:lnTo>
                <a:lnTo>
                  <a:pt x="483" y="683"/>
                </a:lnTo>
                <a:lnTo>
                  <a:pt x="490" y="677"/>
                </a:lnTo>
                <a:lnTo>
                  <a:pt x="497" y="673"/>
                </a:lnTo>
                <a:lnTo>
                  <a:pt x="504" y="669"/>
                </a:lnTo>
                <a:lnTo>
                  <a:pt x="504" y="669"/>
                </a:lnTo>
                <a:lnTo>
                  <a:pt x="504" y="669"/>
                </a:lnTo>
                <a:lnTo>
                  <a:pt x="513" y="666"/>
                </a:lnTo>
                <a:lnTo>
                  <a:pt x="520" y="664"/>
                </a:lnTo>
                <a:lnTo>
                  <a:pt x="528" y="664"/>
                </a:lnTo>
                <a:lnTo>
                  <a:pt x="537" y="663"/>
                </a:lnTo>
                <a:lnTo>
                  <a:pt x="545" y="664"/>
                </a:lnTo>
                <a:lnTo>
                  <a:pt x="554" y="665"/>
                </a:lnTo>
                <a:lnTo>
                  <a:pt x="562" y="667"/>
                </a:lnTo>
                <a:lnTo>
                  <a:pt x="569" y="671"/>
                </a:lnTo>
                <a:lnTo>
                  <a:pt x="623" y="696"/>
                </a:lnTo>
                <a:lnTo>
                  <a:pt x="698" y="623"/>
                </a:lnTo>
                <a:lnTo>
                  <a:pt x="671" y="569"/>
                </a:lnTo>
                <a:lnTo>
                  <a:pt x="671" y="569"/>
                </a:lnTo>
                <a:lnTo>
                  <a:pt x="669" y="561"/>
                </a:lnTo>
                <a:lnTo>
                  <a:pt x="666" y="553"/>
                </a:lnTo>
                <a:lnTo>
                  <a:pt x="664" y="545"/>
                </a:lnTo>
                <a:lnTo>
                  <a:pt x="664" y="537"/>
                </a:lnTo>
                <a:lnTo>
                  <a:pt x="664" y="528"/>
                </a:lnTo>
                <a:lnTo>
                  <a:pt x="665" y="520"/>
                </a:lnTo>
                <a:lnTo>
                  <a:pt x="668" y="511"/>
                </a:lnTo>
                <a:lnTo>
                  <a:pt x="670" y="503"/>
                </a:lnTo>
                <a:lnTo>
                  <a:pt x="670" y="503"/>
                </a:lnTo>
                <a:lnTo>
                  <a:pt x="670" y="503"/>
                </a:lnTo>
                <a:lnTo>
                  <a:pt x="674" y="496"/>
                </a:lnTo>
                <a:lnTo>
                  <a:pt x="678" y="489"/>
                </a:lnTo>
                <a:lnTo>
                  <a:pt x="683" y="483"/>
                </a:lnTo>
                <a:lnTo>
                  <a:pt x="689" y="475"/>
                </a:lnTo>
                <a:lnTo>
                  <a:pt x="695" y="471"/>
                </a:lnTo>
                <a:lnTo>
                  <a:pt x="702" y="466"/>
                </a:lnTo>
                <a:lnTo>
                  <a:pt x="710" y="462"/>
                </a:lnTo>
                <a:lnTo>
                  <a:pt x="717" y="459"/>
                </a:lnTo>
                <a:lnTo>
                  <a:pt x="773" y="438"/>
                </a:lnTo>
                <a:close/>
                <a:moveTo>
                  <a:pt x="387" y="528"/>
                </a:moveTo>
                <a:lnTo>
                  <a:pt x="387" y="528"/>
                </a:lnTo>
                <a:lnTo>
                  <a:pt x="372" y="527"/>
                </a:lnTo>
                <a:lnTo>
                  <a:pt x="358" y="526"/>
                </a:lnTo>
                <a:lnTo>
                  <a:pt x="345" y="522"/>
                </a:lnTo>
                <a:lnTo>
                  <a:pt x="332" y="517"/>
                </a:lnTo>
                <a:lnTo>
                  <a:pt x="320" y="511"/>
                </a:lnTo>
                <a:lnTo>
                  <a:pt x="308" y="504"/>
                </a:lnTo>
                <a:lnTo>
                  <a:pt x="297" y="496"/>
                </a:lnTo>
                <a:lnTo>
                  <a:pt x="287" y="486"/>
                </a:lnTo>
                <a:lnTo>
                  <a:pt x="278" y="477"/>
                </a:lnTo>
                <a:lnTo>
                  <a:pt x="269" y="466"/>
                </a:lnTo>
                <a:lnTo>
                  <a:pt x="262" y="454"/>
                </a:lnTo>
                <a:lnTo>
                  <a:pt x="256" y="442"/>
                </a:lnTo>
                <a:lnTo>
                  <a:pt x="251" y="429"/>
                </a:lnTo>
                <a:lnTo>
                  <a:pt x="249" y="415"/>
                </a:lnTo>
                <a:lnTo>
                  <a:pt x="246" y="401"/>
                </a:lnTo>
                <a:lnTo>
                  <a:pt x="245" y="387"/>
                </a:lnTo>
                <a:lnTo>
                  <a:pt x="245" y="387"/>
                </a:lnTo>
                <a:lnTo>
                  <a:pt x="246" y="372"/>
                </a:lnTo>
                <a:lnTo>
                  <a:pt x="249" y="358"/>
                </a:lnTo>
                <a:lnTo>
                  <a:pt x="251" y="345"/>
                </a:lnTo>
                <a:lnTo>
                  <a:pt x="256" y="331"/>
                </a:lnTo>
                <a:lnTo>
                  <a:pt x="262" y="319"/>
                </a:lnTo>
                <a:lnTo>
                  <a:pt x="269" y="307"/>
                </a:lnTo>
                <a:lnTo>
                  <a:pt x="278" y="297"/>
                </a:lnTo>
                <a:lnTo>
                  <a:pt x="287" y="286"/>
                </a:lnTo>
                <a:lnTo>
                  <a:pt x="297" y="277"/>
                </a:lnTo>
                <a:lnTo>
                  <a:pt x="308" y="269"/>
                </a:lnTo>
                <a:lnTo>
                  <a:pt x="320" y="262"/>
                </a:lnTo>
                <a:lnTo>
                  <a:pt x="332" y="256"/>
                </a:lnTo>
                <a:lnTo>
                  <a:pt x="345" y="251"/>
                </a:lnTo>
                <a:lnTo>
                  <a:pt x="358" y="247"/>
                </a:lnTo>
                <a:lnTo>
                  <a:pt x="372" y="245"/>
                </a:lnTo>
                <a:lnTo>
                  <a:pt x="387" y="245"/>
                </a:lnTo>
                <a:lnTo>
                  <a:pt x="387" y="245"/>
                </a:lnTo>
                <a:lnTo>
                  <a:pt x="401" y="245"/>
                </a:lnTo>
                <a:lnTo>
                  <a:pt x="416" y="247"/>
                </a:lnTo>
                <a:lnTo>
                  <a:pt x="429" y="251"/>
                </a:lnTo>
                <a:lnTo>
                  <a:pt x="442" y="256"/>
                </a:lnTo>
                <a:lnTo>
                  <a:pt x="455" y="262"/>
                </a:lnTo>
                <a:lnTo>
                  <a:pt x="466" y="269"/>
                </a:lnTo>
                <a:lnTo>
                  <a:pt x="477" y="277"/>
                </a:lnTo>
                <a:lnTo>
                  <a:pt x="488" y="286"/>
                </a:lnTo>
                <a:lnTo>
                  <a:pt x="496" y="297"/>
                </a:lnTo>
                <a:lnTo>
                  <a:pt x="504" y="307"/>
                </a:lnTo>
                <a:lnTo>
                  <a:pt x="512" y="319"/>
                </a:lnTo>
                <a:lnTo>
                  <a:pt x="518" y="331"/>
                </a:lnTo>
                <a:lnTo>
                  <a:pt x="522" y="345"/>
                </a:lnTo>
                <a:lnTo>
                  <a:pt x="526" y="358"/>
                </a:lnTo>
                <a:lnTo>
                  <a:pt x="528" y="372"/>
                </a:lnTo>
                <a:lnTo>
                  <a:pt x="528" y="387"/>
                </a:lnTo>
                <a:lnTo>
                  <a:pt x="528" y="387"/>
                </a:lnTo>
                <a:lnTo>
                  <a:pt x="528" y="401"/>
                </a:lnTo>
                <a:lnTo>
                  <a:pt x="526" y="415"/>
                </a:lnTo>
                <a:lnTo>
                  <a:pt x="522" y="429"/>
                </a:lnTo>
                <a:lnTo>
                  <a:pt x="518" y="442"/>
                </a:lnTo>
                <a:lnTo>
                  <a:pt x="512" y="454"/>
                </a:lnTo>
                <a:lnTo>
                  <a:pt x="504" y="466"/>
                </a:lnTo>
                <a:lnTo>
                  <a:pt x="496" y="477"/>
                </a:lnTo>
                <a:lnTo>
                  <a:pt x="488" y="486"/>
                </a:lnTo>
                <a:lnTo>
                  <a:pt x="477" y="496"/>
                </a:lnTo>
                <a:lnTo>
                  <a:pt x="466" y="504"/>
                </a:lnTo>
                <a:lnTo>
                  <a:pt x="455" y="511"/>
                </a:lnTo>
                <a:lnTo>
                  <a:pt x="442" y="517"/>
                </a:lnTo>
                <a:lnTo>
                  <a:pt x="429" y="522"/>
                </a:lnTo>
                <a:lnTo>
                  <a:pt x="416" y="526"/>
                </a:lnTo>
                <a:lnTo>
                  <a:pt x="401" y="527"/>
                </a:lnTo>
                <a:lnTo>
                  <a:pt x="387" y="528"/>
                </a:lnTo>
                <a:lnTo>
                  <a:pt x="387" y="528"/>
                </a:lnTo>
                <a:close/>
                <a:moveTo>
                  <a:pt x="1122" y="744"/>
                </a:moveTo>
                <a:lnTo>
                  <a:pt x="1122" y="689"/>
                </a:lnTo>
                <a:lnTo>
                  <a:pt x="1092" y="678"/>
                </a:lnTo>
                <a:lnTo>
                  <a:pt x="1092" y="678"/>
                </a:lnTo>
                <a:lnTo>
                  <a:pt x="1085" y="675"/>
                </a:lnTo>
                <a:lnTo>
                  <a:pt x="1078" y="670"/>
                </a:lnTo>
                <a:lnTo>
                  <a:pt x="1072" y="663"/>
                </a:lnTo>
                <a:lnTo>
                  <a:pt x="1067" y="654"/>
                </a:lnTo>
                <a:lnTo>
                  <a:pt x="1067" y="654"/>
                </a:lnTo>
                <a:lnTo>
                  <a:pt x="1067" y="654"/>
                </a:lnTo>
                <a:lnTo>
                  <a:pt x="1065" y="646"/>
                </a:lnTo>
                <a:lnTo>
                  <a:pt x="1065" y="637"/>
                </a:lnTo>
                <a:lnTo>
                  <a:pt x="1066" y="628"/>
                </a:lnTo>
                <a:lnTo>
                  <a:pt x="1068" y="619"/>
                </a:lnTo>
                <a:lnTo>
                  <a:pt x="1083" y="591"/>
                </a:lnTo>
                <a:lnTo>
                  <a:pt x="1043" y="552"/>
                </a:lnTo>
                <a:lnTo>
                  <a:pt x="1014" y="565"/>
                </a:lnTo>
                <a:lnTo>
                  <a:pt x="1014" y="565"/>
                </a:lnTo>
                <a:lnTo>
                  <a:pt x="1006" y="569"/>
                </a:lnTo>
                <a:lnTo>
                  <a:pt x="997" y="570"/>
                </a:lnTo>
                <a:lnTo>
                  <a:pt x="988" y="569"/>
                </a:lnTo>
                <a:lnTo>
                  <a:pt x="979" y="567"/>
                </a:lnTo>
                <a:lnTo>
                  <a:pt x="979" y="567"/>
                </a:lnTo>
                <a:lnTo>
                  <a:pt x="979" y="567"/>
                </a:lnTo>
                <a:lnTo>
                  <a:pt x="971" y="562"/>
                </a:lnTo>
                <a:lnTo>
                  <a:pt x="965" y="557"/>
                </a:lnTo>
                <a:lnTo>
                  <a:pt x="959" y="550"/>
                </a:lnTo>
                <a:lnTo>
                  <a:pt x="955" y="541"/>
                </a:lnTo>
                <a:lnTo>
                  <a:pt x="945" y="511"/>
                </a:lnTo>
                <a:lnTo>
                  <a:pt x="889" y="511"/>
                </a:lnTo>
                <a:lnTo>
                  <a:pt x="879" y="541"/>
                </a:lnTo>
                <a:lnTo>
                  <a:pt x="879" y="541"/>
                </a:lnTo>
                <a:lnTo>
                  <a:pt x="875" y="550"/>
                </a:lnTo>
                <a:lnTo>
                  <a:pt x="869" y="557"/>
                </a:lnTo>
                <a:lnTo>
                  <a:pt x="863" y="562"/>
                </a:lnTo>
                <a:lnTo>
                  <a:pt x="855" y="567"/>
                </a:lnTo>
                <a:lnTo>
                  <a:pt x="855" y="567"/>
                </a:lnTo>
                <a:lnTo>
                  <a:pt x="855" y="567"/>
                </a:lnTo>
                <a:lnTo>
                  <a:pt x="846" y="569"/>
                </a:lnTo>
                <a:lnTo>
                  <a:pt x="838" y="570"/>
                </a:lnTo>
                <a:lnTo>
                  <a:pt x="828" y="569"/>
                </a:lnTo>
                <a:lnTo>
                  <a:pt x="820" y="565"/>
                </a:lnTo>
                <a:lnTo>
                  <a:pt x="791" y="552"/>
                </a:lnTo>
                <a:lnTo>
                  <a:pt x="753" y="591"/>
                </a:lnTo>
                <a:lnTo>
                  <a:pt x="766" y="619"/>
                </a:lnTo>
                <a:lnTo>
                  <a:pt x="766" y="619"/>
                </a:lnTo>
                <a:lnTo>
                  <a:pt x="770" y="628"/>
                </a:lnTo>
                <a:lnTo>
                  <a:pt x="770" y="637"/>
                </a:lnTo>
                <a:lnTo>
                  <a:pt x="770" y="646"/>
                </a:lnTo>
                <a:lnTo>
                  <a:pt x="767" y="654"/>
                </a:lnTo>
                <a:lnTo>
                  <a:pt x="767" y="654"/>
                </a:lnTo>
                <a:lnTo>
                  <a:pt x="767" y="654"/>
                </a:lnTo>
                <a:lnTo>
                  <a:pt x="762" y="663"/>
                </a:lnTo>
                <a:lnTo>
                  <a:pt x="756" y="670"/>
                </a:lnTo>
                <a:lnTo>
                  <a:pt x="750" y="675"/>
                </a:lnTo>
                <a:lnTo>
                  <a:pt x="742" y="678"/>
                </a:lnTo>
                <a:lnTo>
                  <a:pt x="712" y="689"/>
                </a:lnTo>
                <a:lnTo>
                  <a:pt x="712" y="744"/>
                </a:lnTo>
                <a:lnTo>
                  <a:pt x="742" y="755"/>
                </a:lnTo>
                <a:lnTo>
                  <a:pt x="742" y="755"/>
                </a:lnTo>
                <a:lnTo>
                  <a:pt x="750" y="759"/>
                </a:lnTo>
                <a:lnTo>
                  <a:pt x="756" y="765"/>
                </a:lnTo>
                <a:lnTo>
                  <a:pt x="762" y="772"/>
                </a:lnTo>
                <a:lnTo>
                  <a:pt x="767" y="779"/>
                </a:lnTo>
                <a:lnTo>
                  <a:pt x="767" y="779"/>
                </a:lnTo>
                <a:lnTo>
                  <a:pt x="767" y="779"/>
                </a:lnTo>
                <a:lnTo>
                  <a:pt x="770" y="787"/>
                </a:lnTo>
                <a:lnTo>
                  <a:pt x="770" y="797"/>
                </a:lnTo>
                <a:lnTo>
                  <a:pt x="770" y="805"/>
                </a:lnTo>
                <a:lnTo>
                  <a:pt x="766" y="814"/>
                </a:lnTo>
                <a:lnTo>
                  <a:pt x="753" y="843"/>
                </a:lnTo>
                <a:lnTo>
                  <a:pt x="791" y="882"/>
                </a:lnTo>
                <a:lnTo>
                  <a:pt x="820" y="868"/>
                </a:lnTo>
                <a:lnTo>
                  <a:pt x="820" y="868"/>
                </a:lnTo>
                <a:lnTo>
                  <a:pt x="828" y="865"/>
                </a:lnTo>
                <a:lnTo>
                  <a:pt x="838" y="864"/>
                </a:lnTo>
                <a:lnTo>
                  <a:pt x="846" y="864"/>
                </a:lnTo>
                <a:lnTo>
                  <a:pt x="855" y="867"/>
                </a:lnTo>
                <a:lnTo>
                  <a:pt x="855" y="867"/>
                </a:lnTo>
                <a:lnTo>
                  <a:pt x="855" y="867"/>
                </a:lnTo>
                <a:lnTo>
                  <a:pt x="863" y="871"/>
                </a:lnTo>
                <a:lnTo>
                  <a:pt x="869" y="877"/>
                </a:lnTo>
                <a:lnTo>
                  <a:pt x="875" y="885"/>
                </a:lnTo>
                <a:lnTo>
                  <a:pt x="879" y="893"/>
                </a:lnTo>
                <a:lnTo>
                  <a:pt x="889" y="922"/>
                </a:lnTo>
                <a:lnTo>
                  <a:pt x="945" y="922"/>
                </a:lnTo>
                <a:lnTo>
                  <a:pt x="955" y="893"/>
                </a:lnTo>
                <a:lnTo>
                  <a:pt x="955" y="893"/>
                </a:lnTo>
                <a:lnTo>
                  <a:pt x="959" y="885"/>
                </a:lnTo>
                <a:lnTo>
                  <a:pt x="965" y="877"/>
                </a:lnTo>
                <a:lnTo>
                  <a:pt x="971" y="871"/>
                </a:lnTo>
                <a:lnTo>
                  <a:pt x="979" y="867"/>
                </a:lnTo>
                <a:lnTo>
                  <a:pt x="979" y="867"/>
                </a:lnTo>
                <a:lnTo>
                  <a:pt x="979" y="867"/>
                </a:lnTo>
                <a:lnTo>
                  <a:pt x="988" y="864"/>
                </a:lnTo>
                <a:lnTo>
                  <a:pt x="997" y="864"/>
                </a:lnTo>
                <a:lnTo>
                  <a:pt x="1006" y="865"/>
                </a:lnTo>
                <a:lnTo>
                  <a:pt x="1014" y="868"/>
                </a:lnTo>
                <a:lnTo>
                  <a:pt x="1043" y="882"/>
                </a:lnTo>
                <a:lnTo>
                  <a:pt x="1083" y="843"/>
                </a:lnTo>
                <a:lnTo>
                  <a:pt x="1068" y="814"/>
                </a:lnTo>
                <a:lnTo>
                  <a:pt x="1068" y="814"/>
                </a:lnTo>
                <a:lnTo>
                  <a:pt x="1066" y="805"/>
                </a:lnTo>
                <a:lnTo>
                  <a:pt x="1065" y="797"/>
                </a:lnTo>
                <a:lnTo>
                  <a:pt x="1065" y="787"/>
                </a:lnTo>
                <a:lnTo>
                  <a:pt x="1067" y="779"/>
                </a:lnTo>
                <a:lnTo>
                  <a:pt x="1067" y="779"/>
                </a:lnTo>
                <a:lnTo>
                  <a:pt x="1067" y="779"/>
                </a:lnTo>
                <a:lnTo>
                  <a:pt x="1072" y="772"/>
                </a:lnTo>
                <a:lnTo>
                  <a:pt x="1078" y="765"/>
                </a:lnTo>
                <a:lnTo>
                  <a:pt x="1085" y="759"/>
                </a:lnTo>
                <a:lnTo>
                  <a:pt x="1092" y="755"/>
                </a:lnTo>
                <a:lnTo>
                  <a:pt x="1122" y="744"/>
                </a:lnTo>
                <a:close/>
                <a:moveTo>
                  <a:pt x="917" y="792"/>
                </a:moveTo>
                <a:lnTo>
                  <a:pt x="917" y="792"/>
                </a:lnTo>
                <a:lnTo>
                  <a:pt x="910" y="792"/>
                </a:lnTo>
                <a:lnTo>
                  <a:pt x="901" y="791"/>
                </a:lnTo>
                <a:lnTo>
                  <a:pt x="894" y="789"/>
                </a:lnTo>
                <a:lnTo>
                  <a:pt x="888" y="786"/>
                </a:lnTo>
                <a:lnTo>
                  <a:pt x="875" y="779"/>
                </a:lnTo>
                <a:lnTo>
                  <a:pt x="864" y="771"/>
                </a:lnTo>
                <a:lnTo>
                  <a:pt x="855" y="759"/>
                </a:lnTo>
                <a:lnTo>
                  <a:pt x="847" y="747"/>
                </a:lnTo>
                <a:lnTo>
                  <a:pt x="845" y="739"/>
                </a:lnTo>
                <a:lnTo>
                  <a:pt x="844" y="732"/>
                </a:lnTo>
                <a:lnTo>
                  <a:pt x="843" y="725"/>
                </a:lnTo>
                <a:lnTo>
                  <a:pt x="841" y="717"/>
                </a:lnTo>
                <a:lnTo>
                  <a:pt x="841" y="717"/>
                </a:lnTo>
                <a:lnTo>
                  <a:pt x="843" y="709"/>
                </a:lnTo>
                <a:lnTo>
                  <a:pt x="844" y="702"/>
                </a:lnTo>
                <a:lnTo>
                  <a:pt x="845" y="695"/>
                </a:lnTo>
                <a:lnTo>
                  <a:pt x="847" y="688"/>
                </a:lnTo>
                <a:lnTo>
                  <a:pt x="855" y="675"/>
                </a:lnTo>
                <a:lnTo>
                  <a:pt x="864" y="664"/>
                </a:lnTo>
                <a:lnTo>
                  <a:pt x="875" y="654"/>
                </a:lnTo>
                <a:lnTo>
                  <a:pt x="888" y="647"/>
                </a:lnTo>
                <a:lnTo>
                  <a:pt x="894" y="645"/>
                </a:lnTo>
                <a:lnTo>
                  <a:pt x="901" y="643"/>
                </a:lnTo>
                <a:lnTo>
                  <a:pt x="910" y="642"/>
                </a:lnTo>
                <a:lnTo>
                  <a:pt x="917" y="641"/>
                </a:lnTo>
                <a:lnTo>
                  <a:pt x="917" y="641"/>
                </a:lnTo>
                <a:lnTo>
                  <a:pt x="925" y="642"/>
                </a:lnTo>
                <a:lnTo>
                  <a:pt x="933" y="643"/>
                </a:lnTo>
                <a:lnTo>
                  <a:pt x="940" y="645"/>
                </a:lnTo>
                <a:lnTo>
                  <a:pt x="947" y="647"/>
                </a:lnTo>
                <a:lnTo>
                  <a:pt x="959" y="654"/>
                </a:lnTo>
                <a:lnTo>
                  <a:pt x="970" y="664"/>
                </a:lnTo>
                <a:lnTo>
                  <a:pt x="979" y="675"/>
                </a:lnTo>
                <a:lnTo>
                  <a:pt x="987" y="688"/>
                </a:lnTo>
                <a:lnTo>
                  <a:pt x="989" y="695"/>
                </a:lnTo>
                <a:lnTo>
                  <a:pt x="991" y="702"/>
                </a:lnTo>
                <a:lnTo>
                  <a:pt x="993" y="709"/>
                </a:lnTo>
                <a:lnTo>
                  <a:pt x="993" y="717"/>
                </a:lnTo>
                <a:lnTo>
                  <a:pt x="993" y="717"/>
                </a:lnTo>
                <a:lnTo>
                  <a:pt x="993" y="725"/>
                </a:lnTo>
                <a:lnTo>
                  <a:pt x="991" y="732"/>
                </a:lnTo>
                <a:lnTo>
                  <a:pt x="989" y="739"/>
                </a:lnTo>
                <a:lnTo>
                  <a:pt x="987" y="747"/>
                </a:lnTo>
                <a:lnTo>
                  <a:pt x="979" y="759"/>
                </a:lnTo>
                <a:lnTo>
                  <a:pt x="970" y="771"/>
                </a:lnTo>
                <a:lnTo>
                  <a:pt x="959" y="779"/>
                </a:lnTo>
                <a:lnTo>
                  <a:pt x="947" y="786"/>
                </a:lnTo>
                <a:lnTo>
                  <a:pt x="940" y="789"/>
                </a:lnTo>
                <a:lnTo>
                  <a:pt x="933" y="791"/>
                </a:lnTo>
                <a:lnTo>
                  <a:pt x="925" y="792"/>
                </a:lnTo>
                <a:lnTo>
                  <a:pt x="917" y="792"/>
                </a:lnTo>
                <a:lnTo>
                  <a:pt x="917" y="792"/>
                </a:ln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200" kern="0">
              <a:solidFill>
                <a:sysClr val="windowText" lastClr="000000"/>
              </a:solidFill>
            </a:endParaRPr>
          </a:p>
        </p:txBody>
      </p:sp>
      <p:sp>
        <p:nvSpPr>
          <p:cNvPr id="381" name="テキスト ボックス 380"/>
          <p:cNvSpPr txBox="1"/>
          <p:nvPr/>
        </p:nvSpPr>
        <p:spPr>
          <a:xfrm>
            <a:off x="2191127" y="2971053"/>
            <a:ext cx="800219" cy="232165"/>
          </a:xfrm>
          <a:prstGeom prst="rect">
            <a:avLst/>
          </a:prstGeom>
        </p:spPr>
        <p:style>
          <a:lnRef idx="2">
            <a:schemeClr val="accent2"/>
          </a:lnRef>
          <a:fillRef idx="1">
            <a:schemeClr val="lt1"/>
          </a:fillRef>
          <a:effectRef idx="0">
            <a:schemeClr val="accent2"/>
          </a:effectRef>
          <a:fontRef idx="minor">
            <a:schemeClr val="dk1"/>
          </a:fontRef>
        </p:style>
        <p:txBody>
          <a:bodyPr wrap="none" tIns="72000" bIns="36000" rtlCol="0" anchor="ctr">
            <a:spAutoFit/>
          </a:bodyPr>
          <a:lstStyle/>
          <a:p>
            <a:pPr algn="ctr"/>
            <a:r>
              <a:rPr lang="ja-JP" altLang="en-US" sz="800" dirty="0"/>
              <a:t>証憑一括取込</a:t>
            </a:r>
          </a:p>
        </p:txBody>
      </p:sp>
      <p:grpSp>
        <p:nvGrpSpPr>
          <p:cNvPr id="382" name="グループ化 381"/>
          <p:cNvGrpSpPr>
            <a:grpSpLocks noChangeAspect="1"/>
          </p:cNvGrpSpPr>
          <p:nvPr/>
        </p:nvGrpSpPr>
        <p:grpSpPr>
          <a:xfrm>
            <a:off x="2515451" y="2791824"/>
            <a:ext cx="180000" cy="167288"/>
            <a:chOff x="956243" y="1696224"/>
            <a:chExt cx="389005" cy="371626"/>
          </a:xfrm>
        </p:grpSpPr>
        <p:sp>
          <p:nvSpPr>
            <p:cNvPr id="383" name="Freeform 560"/>
            <p:cNvSpPr>
              <a:spLocks noChangeAspect="1"/>
            </p:cNvSpPr>
            <p:nvPr/>
          </p:nvSpPr>
          <p:spPr bwMode="auto">
            <a:xfrm>
              <a:off x="1039140" y="2004100"/>
              <a:ext cx="223211" cy="6375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rgbClr val="007BC7"/>
            </a:solidFill>
            <a:ln w="9525">
              <a:noFill/>
              <a:round/>
              <a:headEnd/>
              <a:tailEnd/>
            </a:ln>
          </p:spPr>
          <p:txBody>
            <a:bodyPr vert="horz" wrap="square" lIns="28932" tIns="14467" rIns="28932" bIns="14467" numCol="1" anchor="t" anchorCtr="0" compatLnSpc="1">
              <a:prstTxWarp prst="textNoShape">
                <a:avLst/>
              </a:prstTxWarp>
            </a:bodyPr>
            <a:lstStyle/>
            <a:p>
              <a:pPr defTabSz="385734">
                <a:defRPr/>
              </a:pPr>
              <a:endParaRPr kumimoji="0" lang="ja-JP" altLang="en-US" sz="1200" kern="0">
                <a:solidFill>
                  <a:srgbClr val="9BC954">
                    <a:lumMod val="40000"/>
                    <a:lumOff val="60000"/>
                  </a:srgbClr>
                </a:solidFill>
              </a:endParaRPr>
            </a:p>
          </p:txBody>
        </p:sp>
        <p:sp>
          <p:nvSpPr>
            <p:cNvPr id="384" name="Freeform 561"/>
            <p:cNvSpPr>
              <a:spLocks noChangeAspect="1" noEditPoints="1"/>
            </p:cNvSpPr>
            <p:nvPr/>
          </p:nvSpPr>
          <p:spPr bwMode="auto">
            <a:xfrm>
              <a:off x="956243" y="1696224"/>
              <a:ext cx="389005" cy="274647"/>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rgbClr val="007BC7"/>
            </a:solidFill>
            <a:ln w="9525">
              <a:noFill/>
              <a:round/>
              <a:headEnd/>
              <a:tailEnd/>
            </a:ln>
          </p:spPr>
          <p:txBody>
            <a:bodyPr vert="horz" wrap="square" lIns="28932" tIns="14467" rIns="28932" bIns="14467" numCol="1" anchor="t" anchorCtr="0" compatLnSpc="1">
              <a:prstTxWarp prst="textNoShape">
                <a:avLst/>
              </a:prstTxWarp>
            </a:bodyPr>
            <a:lstStyle/>
            <a:p>
              <a:pPr defTabSz="385734">
                <a:defRPr/>
              </a:pPr>
              <a:endParaRPr kumimoji="0" lang="ja-JP" altLang="en-US" sz="1200" kern="0">
                <a:solidFill>
                  <a:srgbClr val="9BC954">
                    <a:lumMod val="40000"/>
                    <a:lumOff val="60000"/>
                  </a:srgbClr>
                </a:solidFill>
              </a:endParaRPr>
            </a:p>
          </p:txBody>
        </p:sp>
      </p:grpSp>
      <p:sp>
        <p:nvSpPr>
          <p:cNvPr id="386" name="角丸四角形 385"/>
          <p:cNvSpPr/>
          <p:nvPr/>
        </p:nvSpPr>
        <p:spPr>
          <a:xfrm>
            <a:off x="540000" y="4464000"/>
            <a:ext cx="1548000" cy="288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ja-JP" altLang="en-US" sz="900" dirty="0">
                <a:latin typeface="+mn-ea"/>
              </a:rPr>
              <a:t>従業員モバイルオプション</a:t>
            </a:r>
            <a:endParaRPr kumimoji="1" lang="ja-JP" altLang="en-US" sz="900" dirty="0">
              <a:latin typeface="+mn-ea"/>
            </a:endParaRPr>
          </a:p>
        </p:txBody>
      </p:sp>
      <p:grpSp>
        <p:nvGrpSpPr>
          <p:cNvPr id="387" name="グループ化 386"/>
          <p:cNvGrpSpPr>
            <a:grpSpLocks noChangeAspect="1"/>
          </p:cNvGrpSpPr>
          <p:nvPr/>
        </p:nvGrpSpPr>
        <p:grpSpPr>
          <a:xfrm>
            <a:off x="2160000" y="3924000"/>
            <a:ext cx="324000" cy="309525"/>
            <a:chOff x="956243" y="1696224"/>
            <a:chExt cx="389005" cy="371626"/>
          </a:xfrm>
        </p:grpSpPr>
        <p:sp>
          <p:nvSpPr>
            <p:cNvPr id="388" name="Freeform 560"/>
            <p:cNvSpPr>
              <a:spLocks noChangeAspect="1"/>
            </p:cNvSpPr>
            <p:nvPr/>
          </p:nvSpPr>
          <p:spPr bwMode="auto">
            <a:xfrm>
              <a:off x="1039140" y="2004100"/>
              <a:ext cx="223211" cy="6375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rgbClr val="007BC7"/>
            </a:solidFill>
            <a:ln w="9525">
              <a:noFill/>
              <a:round/>
              <a:headEnd/>
              <a:tailEnd/>
            </a:ln>
          </p:spPr>
          <p:txBody>
            <a:bodyPr vert="horz" wrap="square" lIns="38576" tIns="19289" rIns="38576" bIns="19289" numCol="1" anchor="t" anchorCtr="0" compatLnSpc="1">
              <a:prstTxWarp prst="textNoShape">
                <a:avLst/>
              </a:prstTxWarp>
            </a:bodyPr>
            <a:lstStyle/>
            <a:p>
              <a:pPr defTabSz="514312">
                <a:defRPr/>
              </a:pPr>
              <a:endParaRPr kumimoji="0" lang="ja-JP" altLang="en-US" sz="1050" kern="0">
                <a:solidFill>
                  <a:srgbClr val="9BC954">
                    <a:lumMod val="40000"/>
                    <a:lumOff val="60000"/>
                  </a:srgbClr>
                </a:solidFill>
              </a:endParaRPr>
            </a:p>
          </p:txBody>
        </p:sp>
        <p:sp>
          <p:nvSpPr>
            <p:cNvPr id="389" name="Freeform 561"/>
            <p:cNvSpPr>
              <a:spLocks noChangeAspect="1" noEditPoints="1"/>
            </p:cNvSpPr>
            <p:nvPr/>
          </p:nvSpPr>
          <p:spPr bwMode="auto">
            <a:xfrm>
              <a:off x="956243" y="1696224"/>
              <a:ext cx="389005" cy="274647"/>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rgbClr val="007BC7"/>
            </a:solidFill>
            <a:ln w="9525">
              <a:noFill/>
              <a:round/>
              <a:headEnd/>
              <a:tailEnd/>
            </a:ln>
          </p:spPr>
          <p:txBody>
            <a:bodyPr vert="horz" wrap="square" lIns="38576" tIns="19289" rIns="38576" bIns="19289" numCol="1" anchor="t" anchorCtr="0" compatLnSpc="1">
              <a:prstTxWarp prst="textNoShape">
                <a:avLst/>
              </a:prstTxWarp>
            </a:bodyPr>
            <a:lstStyle/>
            <a:p>
              <a:pPr defTabSz="514312">
                <a:defRPr/>
              </a:pPr>
              <a:endParaRPr kumimoji="0" lang="ja-JP" altLang="en-US" sz="1050" kern="0">
                <a:solidFill>
                  <a:srgbClr val="9BC954">
                    <a:lumMod val="40000"/>
                    <a:lumOff val="60000"/>
                  </a:srgbClr>
                </a:solidFill>
              </a:endParaRPr>
            </a:p>
          </p:txBody>
        </p:sp>
      </p:grpSp>
      <p:grpSp>
        <p:nvGrpSpPr>
          <p:cNvPr id="390" name="グループ化 389"/>
          <p:cNvGrpSpPr>
            <a:grpSpLocks noChangeAspect="1"/>
          </p:cNvGrpSpPr>
          <p:nvPr/>
        </p:nvGrpSpPr>
        <p:grpSpPr>
          <a:xfrm>
            <a:off x="2520000" y="3924000"/>
            <a:ext cx="216000" cy="285215"/>
            <a:chOff x="755650" y="3768725"/>
            <a:chExt cx="287338" cy="379413"/>
          </a:xfrm>
        </p:grpSpPr>
        <p:sp>
          <p:nvSpPr>
            <p:cNvPr id="391"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sp>
          <p:nvSpPr>
            <p:cNvPr id="392"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sp>
          <p:nvSpPr>
            <p:cNvPr id="393"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sp>
          <p:nvSpPr>
            <p:cNvPr id="394"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sp>
          <p:nvSpPr>
            <p:cNvPr id="395"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grpSp>
      <p:pic>
        <p:nvPicPr>
          <p:cNvPr id="396" name="図 395"/>
          <p:cNvPicPr>
            <a:picLocks noChangeAspect="1"/>
          </p:cNvPicPr>
          <p:nvPr/>
        </p:nvPicPr>
        <p:blipFill>
          <a:blip r:embed="rId8"/>
          <a:stretch>
            <a:fillRect/>
          </a:stretch>
        </p:blipFill>
        <p:spPr>
          <a:xfrm>
            <a:off x="2159732" y="4428000"/>
            <a:ext cx="272009" cy="414490"/>
          </a:xfrm>
          <a:prstGeom prst="rect">
            <a:avLst/>
          </a:prstGeom>
        </p:spPr>
      </p:pic>
      <p:sp>
        <p:nvSpPr>
          <p:cNvPr id="397" name="テキスト ボックス 396"/>
          <p:cNvSpPr txBox="1"/>
          <p:nvPr/>
        </p:nvSpPr>
        <p:spPr>
          <a:xfrm>
            <a:off x="2412000" y="4428000"/>
            <a:ext cx="1001236" cy="415498"/>
          </a:xfrm>
          <a:prstGeom prst="rect">
            <a:avLst/>
          </a:prstGeom>
          <a:noFill/>
        </p:spPr>
        <p:txBody>
          <a:bodyPr wrap="none" lIns="0" rtlCol="0">
            <a:spAutoFit/>
          </a:bodyPr>
          <a:lstStyle/>
          <a:p>
            <a:r>
              <a:rPr kumimoji="1" lang="ja-JP" altLang="en-US" sz="700" dirty="0">
                <a:latin typeface="+mn-ea"/>
              </a:rPr>
              <a:t>・経費精算</a:t>
            </a:r>
            <a:endParaRPr kumimoji="1" lang="en-US" altLang="ja-JP" sz="700" dirty="0">
              <a:latin typeface="+mn-ea"/>
            </a:endParaRPr>
          </a:p>
          <a:p>
            <a:r>
              <a:rPr kumimoji="1" lang="ja-JP" altLang="en-US" sz="700" dirty="0">
                <a:latin typeface="+mn-ea"/>
              </a:rPr>
              <a:t>・</a:t>
            </a:r>
            <a:r>
              <a:rPr kumimoji="1" lang="en-US" altLang="ja-JP" sz="700" dirty="0">
                <a:latin typeface="+mn-ea"/>
              </a:rPr>
              <a:t>OCR</a:t>
            </a:r>
            <a:r>
              <a:rPr kumimoji="1" lang="ja-JP" altLang="en-US" sz="700" dirty="0">
                <a:latin typeface="+mn-ea"/>
              </a:rPr>
              <a:t>（領収書撮影）</a:t>
            </a:r>
            <a:endParaRPr kumimoji="1" lang="en-US" altLang="ja-JP" sz="700" dirty="0">
              <a:latin typeface="+mn-ea"/>
            </a:endParaRPr>
          </a:p>
          <a:p>
            <a:r>
              <a:rPr lang="ja-JP" altLang="en-US" sz="700" dirty="0">
                <a:latin typeface="+mn-ea"/>
              </a:rPr>
              <a:t>　</a:t>
            </a:r>
            <a:r>
              <a:rPr lang="en-US" altLang="ja-JP" sz="700" dirty="0">
                <a:latin typeface="+mn-ea"/>
              </a:rPr>
              <a:t>※</a:t>
            </a:r>
            <a:r>
              <a:rPr lang="ja-JP" altLang="en-US" sz="700" dirty="0">
                <a:latin typeface="+mn-ea"/>
              </a:rPr>
              <a:t>拡張添付</a:t>
            </a:r>
            <a:endParaRPr kumimoji="1" lang="ja-JP" altLang="en-US" sz="700" dirty="0">
              <a:latin typeface="+mn-ea"/>
            </a:endParaRPr>
          </a:p>
        </p:txBody>
      </p:sp>
      <p:cxnSp>
        <p:nvCxnSpPr>
          <p:cNvPr id="398" name="直線矢印コネクタ 397"/>
          <p:cNvCxnSpPr/>
          <p:nvPr/>
        </p:nvCxnSpPr>
        <p:spPr>
          <a:xfrm flipH="1" flipV="1">
            <a:off x="3827964" y="2415018"/>
            <a:ext cx="4514" cy="1692000"/>
          </a:xfrm>
          <a:prstGeom prst="straightConnector1">
            <a:avLst/>
          </a:prstGeom>
          <a:ln w="381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400" name="直線矢印コネクタ 399"/>
          <p:cNvCxnSpPr/>
          <p:nvPr/>
        </p:nvCxnSpPr>
        <p:spPr>
          <a:xfrm>
            <a:off x="2879812" y="4104000"/>
            <a:ext cx="972000" cy="0"/>
          </a:xfrm>
          <a:prstGeom prst="straightConnector1">
            <a:avLst/>
          </a:prstGeom>
          <a:ln w="381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05" name="直線矢印コネクタ 404"/>
          <p:cNvCxnSpPr/>
          <p:nvPr/>
        </p:nvCxnSpPr>
        <p:spPr>
          <a:xfrm flipH="1">
            <a:off x="3788229" y="3222171"/>
            <a:ext cx="731521" cy="1193075"/>
          </a:xfrm>
          <a:prstGeom prst="straightConnector1">
            <a:avLst/>
          </a:prstGeom>
          <a:ln w="38100">
            <a:solidFill>
              <a:schemeClr val="accent6"/>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pic>
        <p:nvPicPr>
          <p:cNvPr id="402" name="図 401"/>
          <p:cNvPicPr>
            <a:picLocks noChangeAspect="1"/>
          </p:cNvPicPr>
          <p:nvPr/>
        </p:nvPicPr>
        <p:blipFill>
          <a:blip r:embed="rId9"/>
          <a:stretch>
            <a:fillRect/>
          </a:stretch>
        </p:blipFill>
        <p:spPr>
          <a:xfrm>
            <a:off x="3276000" y="4356000"/>
            <a:ext cx="271669" cy="461406"/>
          </a:xfrm>
          <a:prstGeom prst="rect">
            <a:avLst/>
          </a:prstGeom>
        </p:spPr>
      </p:pic>
      <p:grpSp>
        <p:nvGrpSpPr>
          <p:cNvPr id="8" name="グループ化 7"/>
          <p:cNvGrpSpPr/>
          <p:nvPr/>
        </p:nvGrpSpPr>
        <p:grpSpPr>
          <a:xfrm>
            <a:off x="1619672" y="1548000"/>
            <a:ext cx="576164" cy="375714"/>
            <a:chOff x="3095836" y="3528000"/>
            <a:chExt cx="576164" cy="375714"/>
          </a:xfrm>
        </p:grpSpPr>
        <p:sp>
          <p:nvSpPr>
            <p:cNvPr id="407" name="フローチャート : 書類 14"/>
            <p:cNvSpPr>
              <a:spLocks noChangeAspect="1"/>
            </p:cNvSpPr>
            <p:nvPr/>
          </p:nvSpPr>
          <p:spPr>
            <a:xfrm>
              <a:off x="3095836" y="3669715"/>
              <a:ext cx="432000" cy="233999"/>
            </a:xfrm>
            <a:prstGeom prst="flowChartDocument">
              <a:avLst/>
            </a:prstGeom>
            <a:noFill/>
            <a:ln w="25400" cap="flat" cmpd="sng" algn="ctr">
              <a:solidFill>
                <a:srgbClr val="7F7F7F"/>
              </a:solidFill>
              <a:prstDash val="solid"/>
            </a:ln>
            <a:effectLst/>
          </p:spPr>
          <p:txBody>
            <a:bodyPr lIns="0" rIns="0" rtlCol="0" anchor="ctr"/>
            <a:lstStyle/>
            <a:p>
              <a:pPr algn="ctr">
                <a:defRPr/>
              </a:pPr>
              <a:r>
                <a:rPr kumimoji="0" lang="ja-JP" altLang="en-US" sz="700" b="1" kern="0" dirty="0">
                  <a:solidFill>
                    <a:srgbClr val="7F7F7F"/>
                  </a:solidFill>
                  <a:latin typeface="+mn-ea"/>
                </a:rPr>
                <a:t>伝票</a:t>
              </a:r>
            </a:p>
          </p:txBody>
        </p:sp>
        <p:grpSp>
          <p:nvGrpSpPr>
            <p:cNvPr id="408" name="グループ化 407"/>
            <p:cNvGrpSpPr>
              <a:grpSpLocks noChangeAspect="1"/>
            </p:cNvGrpSpPr>
            <p:nvPr/>
          </p:nvGrpSpPr>
          <p:grpSpPr>
            <a:xfrm>
              <a:off x="3456000" y="3528000"/>
              <a:ext cx="216000" cy="287134"/>
              <a:chOff x="755650" y="3768725"/>
              <a:chExt cx="287338" cy="379413"/>
            </a:xfrm>
          </p:grpSpPr>
          <p:sp>
            <p:nvSpPr>
              <p:cNvPr id="409"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0"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1"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2"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3"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grpSp>
      <p:grpSp>
        <p:nvGrpSpPr>
          <p:cNvPr id="5" name="グループ化 4"/>
          <p:cNvGrpSpPr/>
          <p:nvPr/>
        </p:nvGrpSpPr>
        <p:grpSpPr>
          <a:xfrm>
            <a:off x="3168000" y="3456000"/>
            <a:ext cx="734154" cy="449856"/>
            <a:chOff x="3168000" y="3456000"/>
            <a:chExt cx="734154" cy="449856"/>
          </a:xfrm>
        </p:grpSpPr>
        <p:sp>
          <p:nvSpPr>
            <p:cNvPr id="415" name="フローチャート : 書類 14"/>
            <p:cNvSpPr>
              <a:spLocks noChangeAspect="1"/>
            </p:cNvSpPr>
            <p:nvPr/>
          </p:nvSpPr>
          <p:spPr>
            <a:xfrm>
              <a:off x="3168000" y="3581856"/>
              <a:ext cx="598155" cy="324000"/>
            </a:xfrm>
            <a:prstGeom prst="flowChartDocument">
              <a:avLst/>
            </a:prstGeom>
            <a:solidFill>
              <a:schemeClr val="bg1"/>
            </a:solidFill>
            <a:ln w="25400" cap="flat" cmpd="sng" algn="ctr">
              <a:solidFill>
                <a:srgbClr val="7F7F7F"/>
              </a:solidFill>
              <a:prstDash val="solid"/>
            </a:ln>
            <a:effectLst/>
          </p:spPr>
          <p:txBody>
            <a:bodyPr rtlCol="0" anchor="ctr"/>
            <a:lstStyle/>
            <a:p>
              <a:pPr algn="ctr">
                <a:defRPr/>
              </a:pPr>
              <a:r>
                <a:rPr kumimoji="0" lang="ja-JP" altLang="en-US" sz="800" b="1" kern="0" dirty="0">
                  <a:solidFill>
                    <a:srgbClr val="7F7F7F"/>
                  </a:solidFill>
                  <a:latin typeface="+mn-ea"/>
                </a:rPr>
                <a:t>伝票</a:t>
              </a:r>
            </a:p>
          </p:txBody>
        </p:sp>
        <p:grpSp>
          <p:nvGrpSpPr>
            <p:cNvPr id="416" name="グループ化 415"/>
            <p:cNvGrpSpPr/>
            <p:nvPr/>
          </p:nvGrpSpPr>
          <p:grpSpPr>
            <a:xfrm>
              <a:off x="3672054" y="3456000"/>
              <a:ext cx="230100" cy="305877"/>
              <a:chOff x="755650" y="3768725"/>
              <a:chExt cx="287338" cy="379413"/>
            </a:xfrm>
          </p:grpSpPr>
          <p:sp>
            <p:nvSpPr>
              <p:cNvPr id="417"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8"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9"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20"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21"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grpSp>
      <p:cxnSp>
        <p:nvCxnSpPr>
          <p:cNvPr id="198" name="直線矢印コネクタ 197"/>
          <p:cNvCxnSpPr/>
          <p:nvPr/>
        </p:nvCxnSpPr>
        <p:spPr>
          <a:xfrm>
            <a:off x="2130500" y="3463173"/>
            <a:ext cx="612000" cy="0"/>
          </a:xfrm>
          <a:prstGeom prst="straightConnector1">
            <a:avLst/>
          </a:prstGeom>
          <a:ln w="381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99" name="直線矢印コネクタ 198"/>
          <p:cNvCxnSpPr/>
          <p:nvPr/>
        </p:nvCxnSpPr>
        <p:spPr>
          <a:xfrm>
            <a:off x="2132465" y="2661556"/>
            <a:ext cx="603535" cy="0"/>
          </a:xfrm>
          <a:prstGeom prst="straightConnector1">
            <a:avLst/>
          </a:prstGeom>
          <a:ln w="381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sp>
        <p:nvSpPr>
          <p:cNvPr id="208" name="正方形/長方形 207"/>
          <p:cNvSpPr/>
          <p:nvPr/>
        </p:nvSpPr>
        <p:spPr>
          <a:xfrm>
            <a:off x="7236296" y="4171895"/>
            <a:ext cx="1351652" cy="200055"/>
          </a:xfrm>
          <a:prstGeom prst="rect">
            <a:avLst/>
          </a:prstGeom>
        </p:spPr>
        <p:txBody>
          <a:bodyPr wrap="none">
            <a:spAutoFit/>
          </a:bodyPr>
          <a:lstStyle/>
          <a:p>
            <a:r>
              <a:rPr lang="en-US" altLang="ja-JP" sz="700" dirty="0">
                <a:latin typeface="+mn-ea"/>
                <a:cs typeface="ＭＳ 明朝" panose="02020609040205080304" pitchFamily="17" charset="-128"/>
              </a:rPr>
              <a:t>※</a:t>
            </a:r>
            <a:r>
              <a:rPr lang="ja-JP" altLang="ja-JP" sz="700" dirty="0">
                <a:latin typeface="+mn-ea"/>
                <a:cs typeface="ＭＳ 明朝" panose="02020609040205080304" pitchFamily="17" charset="-128"/>
              </a:rPr>
              <a:t>証憑管理</a:t>
            </a:r>
            <a:r>
              <a:rPr lang="ja-JP" altLang="ja-JP" sz="700" dirty="0">
                <a:latin typeface="+mn-ea"/>
                <a:cs typeface="Malgun Gothic Semilight" panose="020B0502040204020203" pitchFamily="50" charset="-128"/>
              </a:rPr>
              <a:t>オプションサーバ</a:t>
            </a:r>
            <a:endParaRPr lang="ja-JP" altLang="en-US" sz="700" dirty="0">
              <a:latin typeface="+mn-ea"/>
            </a:endParaRPr>
          </a:p>
        </p:txBody>
      </p:sp>
      <p:sp>
        <p:nvSpPr>
          <p:cNvPr id="209" name="テキスト ボックス 208"/>
          <p:cNvSpPr txBox="1"/>
          <p:nvPr/>
        </p:nvSpPr>
        <p:spPr>
          <a:xfrm>
            <a:off x="3569289" y="4550076"/>
            <a:ext cx="1259319" cy="307777"/>
          </a:xfrm>
          <a:prstGeom prst="rect">
            <a:avLst/>
          </a:prstGeom>
          <a:noFill/>
        </p:spPr>
        <p:txBody>
          <a:bodyPr wrap="none" lIns="0" rtlCol="0">
            <a:spAutoFit/>
          </a:bodyPr>
          <a:lstStyle/>
          <a:p>
            <a:r>
              <a:rPr lang="ja-JP" altLang="en-US" sz="700" dirty="0">
                <a:latin typeface="+mn-ea"/>
              </a:rPr>
              <a:t>証憑登録後、直ぐに</a:t>
            </a:r>
            <a:endParaRPr lang="en-US" altLang="ja-JP" sz="700" dirty="0">
              <a:latin typeface="+mn-ea"/>
            </a:endParaRPr>
          </a:p>
          <a:p>
            <a:r>
              <a:rPr lang="ja-JP" altLang="en-US" sz="700" dirty="0">
                <a:latin typeface="+mn-ea"/>
              </a:rPr>
              <a:t>タイムスタンプが発行される</a:t>
            </a:r>
            <a:endParaRPr lang="en-US" altLang="ja-JP" sz="700" dirty="0">
              <a:latin typeface="+mn-ea"/>
            </a:endParaRPr>
          </a:p>
        </p:txBody>
      </p:sp>
    </p:spTree>
    <p:extLst>
      <p:ext uri="{BB962C8B-B14F-4D97-AF65-F5344CB8AC3E}">
        <p14:creationId xmlns:p14="http://schemas.microsoft.com/office/powerpoint/2010/main" val="1245656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13</a:t>
            </a:fld>
            <a:endParaRPr lang="ja-JP" altLang="en-US" dirty="0"/>
          </a:p>
        </p:txBody>
      </p:sp>
      <p:sp>
        <p:nvSpPr>
          <p:cNvPr id="5" name="タイトル 4"/>
          <p:cNvSpPr>
            <a:spLocks noGrp="1"/>
          </p:cNvSpPr>
          <p:nvPr>
            <p:ph type="title"/>
          </p:nvPr>
        </p:nvSpPr>
        <p:spPr/>
        <p:txBody>
          <a:bodyPr/>
          <a:lstStyle/>
          <a:p>
            <a:r>
              <a:rPr lang="ja-JP" altLang="en-US" dirty="0"/>
              <a:t>タイムリーな意思決定を支える経営基盤</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豊富な分析機能</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統合会計システムにて、一般会計・支払管理・債権管理を横断した分析が可能です</a:t>
            </a:r>
            <a:endParaRPr lang="en-US" altLang="ja-JP" dirty="0"/>
          </a:p>
          <a:p>
            <a:r>
              <a:rPr lang="ja-JP" altLang="en-US" dirty="0"/>
              <a:t>経営情報を可視化する充実した検索・照会機能をご提供しています</a:t>
            </a:r>
          </a:p>
        </p:txBody>
      </p:sp>
      <p:sp>
        <p:nvSpPr>
          <p:cNvPr id="26" name="テキスト ボックス 21"/>
          <p:cNvSpPr txBox="1">
            <a:spLocks noChangeArrowheads="1"/>
          </p:cNvSpPr>
          <p:nvPr/>
        </p:nvSpPr>
        <p:spPr bwMode="auto">
          <a:xfrm>
            <a:off x="575556" y="1527634"/>
            <a:ext cx="3024336" cy="288000"/>
          </a:xfrm>
          <a:prstGeom prst="rect">
            <a:avLst/>
          </a:prstGeom>
          <a:noFill/>
          <a:ln w="9525">
            <a:noFill/>
            <a:miter lim="800000"/>
            <a:headEnd/>
            <a:tailEnd/>
          </a:ln>
        </p:spPr>
        <p:txBody>
          <a:bodyPr wrap="square" lIns="24565" tIns="31197" rIns="24565" bIns="31197" anchor="ctr" anchorCtr="1">
            <a:spAutoFit/>
          </a:bodyPr>
          <a:lstStyle/>
          <a:p>
            <a:pPr defTabSz="623888">
              <a:defRPr/>
            </a:pPr>
            <a:r>
              <a:rPr kumimoji="0" lang="en-US" altLang="ja-JP" sz="1400" b="1" kern="0" dirty="0">
                <a:solidFill>
                  <a:srgbClr val="77A233"/>
                </a:solidFill>
              </a:rPr>
              <a:t>NX</a:t>
            </a:r>
            <a:r>
              <a:rPr kumimoji="0" lang="ja-JP" altLang="en-US" sz="1400" b="1" kern="0" dirty="0">
                <a:solidFill>
                  <a:srgbClr val="77A233"/>
                </a:solidFill>
              </a:rPr>
              <a:t>照会画面からの豊富な機能遷移</a:t>
            </a:r>
          </a:p>
        </p:txBody>
      </p:sp>
      <p:sp>
        <p:nvSpPr>
          <p:cNvPr id="45" name="テキスト ボックス 21"/>
          <p:cNvSpPr txBox="1">
            <a:spLocks noChangeArrowheads="1"/>
          </p:cNvSpPr>
          <p:nvPr/>
        </p:nvSpPr>
        <p:spPr bwMode="auto">
          <a:xfrm>
            <a:off x="935596" y="2355946"/>
            <a:ext cx="1620000" cy="288000"/>
          </a:xfrm>
          <a:prstGeom prst="rect">
            <a:avLst/>
          </a:prstGeom>
          <a:solidFill>
            <a:srgbClr val="54C2F0"/>
          </a:solidFill>
          <a:ln w="25400" cap="flat" cmpd="sng" algn="ctr">
            <a:solidFill>
              <a:srgbClr val="54C2F0"/>
            </a:solidFill>
            <a:prstDash val="solid"/>
            <a:headEnd/>
            <a:tailEnd/>
          </a:ln>
          <a:effectLst/>
        </p:spPr>
        <p:txBody>
          <a:bodyPr wrap="square" lIns="24565" tIns="31197" rIns="24565" bIns="31197" anchor="ctr" anchorCtr="1">
            <a:spAutoFit/>
          </a:bodyPr>
          <a:lstStyle/>
          <a:p>
            <a:pPr algn="ctr" defTabSz="623888">
              <a:defRPr/>
            </a:pPr>
            <a:r>
              <a:rPr kumimoji="0" lang="ja-JP" altLang="ja-JP" sz="1400" b="1" kern="0" dirty="0">
                <a:solidFill>
                  <a:srgbClr val="FFFFFF"/>
                </a:solidFill>
              </a:rPr>
              <a:t>合計残高試算表</a:t>
            </a:r>
          </a:p>
        </p:txBody>
      </p:sp>
      <p:sp>
        <p:nvSpPr>
          <p:cNvPr id="46" name="テキスト ボックス 21"/>
          <p:cNvSpPr txBox="1">
            <a:spLocks noChangeArrowheads="1"/>
          </p:cNvSpPr>
          <p:nvPr/>
        </p:nvSpPr>
        <p:spPr bwMode="auto">
          <a:xfrm>
            <a:off x="935596" y="3651946"/>
            <a:ext cx="1620000" cy="288000"/>
          </a:xfrm>
          <a:prstGeom prst="rect">
            <a:avLst/>
          </a:prstGeom>
          <a:solidFill>
            <a:srgbClr val="54C2F0"/>
          </a:solidFill>
          <a:ln w="25400" cap="flat" cmpd="sng" algn="ctr">
            <a:solidFill>
              <a:srgbClr val="54C2F0"/>
            </a:solidFill>
            <a:prstDash val="solid"/>
            <a:headEnd/>
            <a:tailEnd/>
          </a:ln>
          <a:effectLst/>
        </p:spPr>
        <p:txBody>
          <a:bodyPr wrap="square" lIns="24565" tIns="31197" rIns="24565" bIns="31197" anchor="ctr" anchorCtr="1">
            <a:spAutoFit/>
          </a:bodyPr>
          <a:lstStyle/>
          <a:p>
            <a:pPr algn="ctr" defTabSz="623888">
              <a:defRPr/>
            </a:pPr>
            <a:r>
              <a:rPr kumimoji="0" lang="ja-JP" altLang="en-US" sz="1400" b="1" kern="0">
                <a:solidFill>
                  <a:srgbClr val="FFFFFF"/>
                </a:solidFill>
              </a:rPr>
              <a:t>仕訳</a:t>
            </a:r>
            <a:r>
              <a:rPr kumimoji="0" lang="ja-JP" altLang="ja-JP" sz="1400" b="1" kern="0">
                <a:solidFill>
                  <a:srgbClr val="FFFFFF"/>
                </a:solidFill>
              </a:rPr>
              <a:t>伝票照会</a:t>
            </a:r>
          </a:p>
        </p:txBody>
      </p:sp>
      <p:sp>
        <p:nvSpPr>
          <p:cNvPr id="47" name="テキスト ボックス 21"/>
          <p:cNvSpPr txBox="1">
            <a:spLocks noChangeArrowheads="1"/>
          </p:cNvSpPr>
          <p:nvPr/>
        </p:nvSpPr>
        <p:spPr bwMode="auto">
          <a:xfrm>
            <a:off x="1043596" y="1995945"/>
            <a:ext cx="1440000" cy="288000"/>
          </a:xfrm>
          <a:prstGeom prst="rect">
            <a:avLst/>
          </a:prstGeom>
          <a:solidFill>
            <a:srgbClr val="FFFFFF"/>
          </a:solidFill>
          <a:ln w="9525">
            <a:noFill/>
            <a:miter lim="800000"/>
            <a:headEnd/>
            <a:tailEnd/>
          </a:ln>
        </p:spPr>
        <p:txBody>
          <a:bodyPr wrap="none" lIns="24565" tIns="31197" rIns="24565" bIns="31197" anchor="ctr" anchorCtr="1">
            <a:spAutoFit/>
          </a:bodyPr>
          <a:lstStyle/>
          <a:p>
            <a:pPr algn="ctr" defTabSz="623888">
              <a:defRPr/>
            </a:pPr>
            <a:r>
              <a:rPr kumimoji="0" lang="en-US" altLang="ja-JP" sz="1200" b="1" kern="0" dirty="0">
                <a:solidFill>
                  <a:srgbClr val="54C2F0"/>
                </a:solidFill>
              </a:rPr>
              <a:t>NX</a:t>
            </a:r>
            <a:r>
              <a:rPr kumimoji="0" lang="ja-JP" altLang="en-US" sz="1200" b="1" kern="0" dirty="0">
                <a:solidFill>
                  <a:srgbClr val="54C2F0"/>
                </a:solidFill>
              </a:rPr>
              <a:t>の各種画面照会</a:t>
            </a:r>
          </a:p>
        </p:txBody>
      </p:sp>
      <p:sp>
        <p:nvSpPr>
          <p:cNvPr id="48" name="テキスト ボックス 21"/>
          <p:cNvSpPr txBox="1">
            <a:spLocks noChangeArrowheads="1"/>
          </p:cNvSpPr>
          <p:nvPr/>
        </p:nvSpPr>
        <p:spPr bwMode="auto">
          <a:xfrm>
            <a:off x="935596" y="2787946"/>
            <a:ext cx="1620000" cy="288000"/>
          </a:xfrm>
          <a:prstGeom prst="rect">
            <a:avLst/>
          </a:prstGeom>
          <a:solidFill>
            <a:srgbClr val="54C2F0"/>
          </a:solidFill>
          <a:ln w="25400" cap="flat" cmpd="sng" algn="ctr">
            <a:solidFill>
              <a:srgbClr val="54C2F0"/>
            </a:solidFill>
            <a:prstDash val="solid"/>
            <a:headEnd/>
            <a:tailEnd/>
          </a:ln>
          <a:effectLst/>
        </p:spPr>
        <p:txBody>
          <a:bodyPr wrap="square" lIns="24565" tIns="31197" rIns="24565" bIns="31197" anchor="ctr" anchorCtr="1">
            <a:spAutoFit/>
          </a:bodyPr>
          <a:lstStyle/>
          <a:p>
            <a:pPr algn="ctr" defTabSz="623888">
              <a:defRPr/>
            </a:pPr>
            <a:r>
              <a:rPr kumimoji="0" lang="ja-JP" altLang="en-US" sz="1400" b="1" kern="0" dirty="0">
                <a:solidFill>
                  <a:srgbClr val="FFFFFF"/>
                </a:solidFill>
              </a:rPr>
              <a:t>予算対比表</a:t>
            </a:r>
            <a:endParaRPr kumimoji="0" lang="ja-JP" altLang="ja-JP" sz="1400" b="1" kern="0" dirty="0">
              <a:solidFill>
                <a:srgbClr val="FFFFFF"/>
              </a:solidFill>
            </a:endParaRPr>
          </a:p>
        </p:txBody>
      </p:sp>
      <p:sp>
        <p:nvSpPr>
          <p:cNvPr id="49" name="テキスト ボックス 21"/>
          <p:cNvSpPr txBox="1">
            <a:spLocks noChangeArrowheads="1"/>
          </p:cNvSpPr>
          <p:nvPr/>
        </p:nvSpPr>
        <p:spPr bwMode="auto">
          <a:xfrm>
            <a:off x="935596" y="3219946"/>
            <a:ext cx="1620000" cy="288000"/>
          </a:xfrm>
          <a:prstGeom prst="rect">
            <a:avLst/>
          </a:prstGeom>
          <a:solidFill>
            <a:srgbClr val="54C2F0"/>
          </a:solidFill>
          <a:ln w="25400" cap="flat" cmpd="sng" algn="ctr">
            <a:solidFill>
              <a:srgbClr val="54C2F0"/>
            </a:solidFill>
            <a:prstDash val="solid"/>
            <a:headEnd/>
            <a:tailEnd/>
          </a:ln>
          <a:effectLst/>
        </p:spPr>
        <p:txBody>
          <a:bodyPr wrap="square" lIns="24565" tIns="31197" rIns="24565" bIns="31197" anchor="ctr" anchorCtr="1">
            <a:spAutoFit/>
          </a:bodyPr>
          <a:lstStyle/>
          <a:p>
            <a:pPr algn="ctr" defTabSz="623888">
              <a:defRPr/>
            </a:pPr>
            <a:r>
              <a:rPr kumimoji="0" lang="ja-JP" altLang="en-US" sz="1400" b="1" kern="0">
                <a:solidFill>
                  <a:srgbClr val="FFFFFF"/>
                </a:solidFill>
              </a:rPr>
              <a:t>前月対比表</a:t>
            </a:r>
            <a:endParaRPr kumimoji="0" lang="ja-JP" altLang="ja-JP" sz="1400" b="1" kern="0">
              <a:solidFill>
                <a:srgbClr val="FFFFFF"/>
              </a:solidFill>
            </a:endParaRPr>
          </a:p>
        </p:txBody>
      </p:sp>
      <p:sp>
        <p:nvSpPr>
          <p:cNvPr id="50" name="円形吹き出し 49"/>
          <p:cNvSpPr/>
          <p:nvPr/>
        </p:nvSpPr>
        <p:spPr>
          <a:xfrm>
            <a:off x="2722811" y="3507946"/>
            <a:ext cx="1836452" cy="702078"/>
          </a:xfrm>
          <a:prstGeom prst="wedgeEllipseCallout">
            <a:avLst>
              <a:gd name="adj1" fmla="val -24532"/>
              <a:gd name="adj2" fmla="val -72432"/>
            </a:avLst>
          </a:prstGeom>
          <a:solidFill>
            <a:srgbClr val="FFFFFF"/>
          </a:solidFill>
          <a:ln w="25400" cap="flat" cmpd="sng" algn="ctr">
            <a:solidFill>
              <a:srgbClr val="007BC7"/>
            </a:solidFill>
            <a:prstDash val="solid"/>
          </a:ln>
          <a:effectLst/>
        </p:spPr>
        <p:txBody>
          <a:bodyPr lIns="0" rIns="0" anchor="ctr"/>
          <a:lstStyle/>
          <a:p>
            <a:pPr>
              <a:defRPr/>
            </a:pPr>
            <a:r>
              <a:rPr kumimoji="0" lang="ja-JP" altLang="en-US" sz="1000" b="1" kern="0" dirty="0">
                <a:solidFill>
                  <a:srgbClr val="0065AE"/>
                </a:solidFill>
              </a:rPr>
              <a:t>予算や前月実績との</a:t>
            </a:r>
            <a:endParaRPr kumimoji="0" lang="en-US" altLang="ja-JP" sz="1000" b="1" kern="0" dirty="0">
              <a:solidFill>
                <a:srgbClr val="0065AE"/>
              </a:solidFill>
            </a:endParaRPr>
          </a:p>
          <a:p>
            <a:pPr>
              <a:defRPr/>
            </a:pPr>
            <a:r>
              <a:rPr kumimoji="0" lang="ja-JP" altLang="en-US" sz="1000" b="1" kern="0" dirty="0">
                <a:solidFill>
                  <a:srgbClr val="0065AE"/>
                </a:solidFill>
              </a:rPr>
              <a:t>乖離が大きい原因は</a:t>
            </a:r>
            <a:r>
              <a:rPr kumimoji="0" lang="en-US" altLang="ja-JP" sz="1000" b="1" kern="0" dirty="0">
                <a:solidFill>
                  <a:srgbClr val="0065AE"/>
                </a:solidFill>
              </a:rPr>
              <a:t>?</a:t>
            </a:r>
            <a:endParaRPr kumimoji="0" lang="ja-JP" altLang="en-US" sz="1000" b="1" kern="0" dirty="0">
              <a:solidFill>
                <a:srgbClr val="0065AE"/>
              </a:solidFill>
            </a:endParaRPr>
          </a:p>
        </p:txBody>
      </p:sp>
      <p:sp>
        <p:nvSpPr>
          <p:cNvPr id="51" name="テキスト ボックス 50"/>
          <p:cNvSpPr txBox="1"/>
          <p:nvPr/>
        </p:nvSpPr>
        <p:spPr>
          <a:xfrm>
            <a:off x="2195776" y="3975906"/>
            <a:ext cx="360000" cy="288000"/>
          </a:xfrm>
          <a:prstGeom prst="rect">
            <a:avLst/>
          </a:prstGeom>
        </p:spPr>
        <p:txBody>
          <a:bodyPr wrap="square" lIns="0" tIns="0" rIns="0" bIns="0" rtlCol="0" anchor="t" anchorCtr="0">
            <a:noAutofit/>
          </a:bodyPr>
          <a:lstStyle/>
          <a:p>
            <a:pPr>
              <a:lnSpc>
                <a:spcPts val="2100"/>
              </a:lnSpc>
              <a:spcBef>
                <a:spcPct val="0"/>
              </a:spcBef>
            </a:pPr>
            <a:r>
              <a:rPr lang="ja-JP" altLang="en-US" sz="1000" dirty="0">
                <a:solidFill>
                  <a:prstClr val="black"/>
                </a:solidFill>
                <a:cs typeface="メイリオ" pitchFamily="50" charset="-128"/>
              </a:rPr>
              <a:t>など</a:t>
            </a:r>
          </a:p>
        </p:txBody>
      </p:sp>
      <p:sp>
        <p:nvSpPr>
          <p:cNvPr id="52" name="角丸四角形 51"/>
          <p:cNvSpPr/>
          <p:nvPr/>
        </p:nvSpPr>
        <p:spPr>
          <a:xfrm>
            <a:off x="4860000" y="1944000"/>
            <a:ext cx="3608436" cy="432000"/>
          </a:xfrm>
          <a:prstGeom prst="roundRect">
            <a:avLst>
              <a:gd name="adj" fmla="val 24463"/>
            </a:avLst>
          </a:prstGeom>
          <a:solidFill>
            <a:srgbClr val="FFFFFF"/>
          </a:solidFill>
          <a:ln w="25400" cap="flat" cmpd="sng" algn="ctr">
            <a:solidFill>
              <a:srgbClr val="F9BE00"/>
            </a:solidFill>
            <a:prstDash val="solid"/>
          </a:ln>
          <a:effectLst/>
        </p:spPr>
        <p:txBody>
          <a:bodyPr rtlCol="0" anchor="ctr"/>
          <a:lstStyle/>
          <a:p>
            <a:pPr>
              <a:defRPr/>
            </a:pPr>
            <a:r>
              <a:rPr kumimoji="0" lang="ja-JP" altLang="en-US" sz="1350" kern="0" dirty="0">
                <a:solidFill>
                  <a:prstClr val="black"/>
                </a:solidFill>
                <a:cs typeface="メイリオ" pitchFamily="50" charset="-128"/>
              </a:rPr>
              <a:t>各照会画面から元帳→伝票→起票元まで</a:t>
            </a:r>
            <a:br>
              <a:rPr kumimoji="0" lang="en-US" altLang="ja-JP" sz="1350" kern="0" dirty="0">
                <a:solidFill>
                  <a:prstClr val="black"/>
                </a:solidFill>
                <a:cs typeface="メイリオ" pitchFamily="50" charset="-128"/>
              </a:rPr>
            </a:br>
            <a:r>
              <a:rPr kumimoji="0" lang="ja-JP" altLang="en-US" sz="1350" kern="0" dirty="0">
                <a:solidFill>
                  <a:prstClr val="black"/>
                </a:solidFill>
                <a:cs typeface="メイリオ" pitchFamily="50" charset="-128"/>
              </a:rPr>
              <a:t>追跡が可能</a:t>
            </a:r>
          </a:p>
        </p:txBody>
      </p:sp>
      <p:sp>
        <p:nvSpPr>
          <p:cNvPr id="53" name="角丸四角形 52"/>
          <p:cNvSpPr/>
          <p:nvPr/>
        </p:nvSpPr>
        <p:spPr>
          <a:xfrm>
            <a:off x="4860212" y="1620000"/>
            <a:ext cx="1620000" cy="288000"/>
          </a:xfrm>
          <a:prstGeom prst="roundRect">
            <a:avLst/>
          </a:prstGeom>
          <a:solidFill>
            <a:srgbClr val="F9BE00"/>
          </a:solidFill>
          <a:ln w="25400" cap="flat" cmpd="sng" algn="ctr">
            <a:solidFill>
              <a:srgbClr val="FFFFFF"/>
            </a:solidFill>
            <a:prstDash val="solid"/>
          </a:ln>
          <a:effectLst/>
        </p:spPr>
        <p:txBody>
          <a:bodyPr rtlCol="0" anchor="ctr"/>
          <a:lstStyle/>
          <a:p>
            <a:pPr algn="ctr">
              <a:defRPr/>
            </a:pPr>
            <a:r>
              <a:rPr kumimoji="0" lang="ja-JP" altLang="en-US" sz="1400" b="1" kern="0" dirty="0">
                <a:solidFill>
                  <a:srgbClr val="FFFFFF"/>
                </a:solidFill>
                <a:cs typeface="メイリオ" pitchFamily="50" charset="-128"/>
              </a:rPr>
              <a:t>トレーシング</a:t>
            </a:r>
          </a:p>
        </p:txBody>
      </p:sp>
      <p:sp>
        <p:nvSpPr>
          <p:cNvPr id="54" name="角丸四角形 53"/>
          <p:cNvSpPr/>
          <p:nvPr/>
        </p:nvSpPr>
        <p:spPr>
          <a:xfrm>
            <a:off x="4860000" y="2772000"/>
            <a:ext cx="3600000" cy="432000"/>
          </a:xfrm>
          <a:prstGeom prst="roundRect">
            <a:avLst>
              <a:gd name="adj" fmla="val 16003"/>
            </a:avLst>
          </a:prstGeom>
          <a:solidFill>
            <a:srgbClr val="FFFFFF"/>
          </a:solidFill>
          <a:ln w="25400" cap="flat" cmpd="sng" algn="ctr">
            <a:solidFill>
              <a:srgbClr val="F9BE00"/>
            </a:solidFill>
            <a:prstDash val="solid"/>
          </a:ln>
          <a:effectLst/>
        </p:spPr>
        <p:txBody>
          <a:bodyPr rtlCol="0" anchor="ctr"/>
          <a:lstStyle/>
          <a:p>
            <a:pPr>
              <a:defRPr/>
            </a:pPr>
            <a:r>
              <a:rPr kumimoji="0" lang="ja-JP" altLang="en-US" sz="1350" kern="0" dirty="0">
                <a:solidFill>
                  <a:prstClr val="black"/>
                </a:solidFill>
                <a:cs typeface="メイリオ" pitchFamily="50" charset="-128"/>
              </a:rPr>
              <a:t>よく利用する検索条件や出力条件を</a:t>
            </a:r>
            <a:endParaRPr kumimoji="0" lang="en-US" altLang="ja-JP" sz="1350" kern="0" dirty="0">
              <a:solidFill>
                <a:prstClr val="black"/>
              </a:solidFill>
              <a:cs typeface="メイリオ" pitchFamily="50" charset="-128"/>
            </a:endParaRPr>
          </a:p>
          <a:p>
            <a:pPr>
              <a:defRPr/>
            </a:pPr>
            <a:r>
              <a:rPr kumimoji="0" lang="ja-JP" altLang="en-US" sz="1350" kern="0" dirty="0">
                <a:solidFill>
                  <a:prstClr val="black"/>
                </a:solidFill>
                <a:cs typeface="メイリオ" pitchFamily="50" charset="-128"/>
              </a:rPr>
              <a:t>全社共通・個人別としてパターン化が可能</a:t>
            </a:r>
          </a:p>
        </p:txBody>
      </p:sp>
      <p:sp>
        <p:nvSpPr>
          <p:cNvPr id="55" name="角丸四角形 54"/>
          <p:cNvSpPr/>
          <p:nvPr/>
        </p:nvSpPr>
        <p:spPr>
          <a:xfrm>
            <a:off x="4860212" y="2448000"/>
            <a:ext cx="1620000" cy="288000"/>
          </a:xfrm>
          <a:prstGeom prst="roundRect">
            <a:avLst/>
          </a:prstGeom>
          <a:solidFill>
            <a:srgbClr val="F9BE00"/>
          </a:solidFill>
          <a:ln w="25400" cap="flat" cmpd="sng" algn="ctr">
            <a:solidFill>
              <a:srgbClr val="FFFFFF"/>
            </a:solidFill>
            <a:prstDash val="solid"/>
          </a:ln>
          <a:effectLst/>
        </p:spPr>
        <p:txBody>
          <a:bodyPr rtlCol="0" anchor="ctr"/>
          <a:lstStyle/>
          <a:p>
            <a:pPr algn="ctr">
              <a:defRPr/>
            </a:pPr>
            <a:r>
              <a:rPr kumimoji="0" lang="ja-JP" altLang="en-US" sz="1400" b="1" kern="0" dirty="0">
                <a:solidFill>
                  <a:srgbClr val="FFFFFF"/>
                </a:solidFill>
                <a:cs typeface="メイリオ" pitchFamily="50" charset="-128"/>
              </a:rPr>
              <a:t>パーソナライズ</a:t>
            </a:r>
          </a:p>
        </p:txBody>
      </p:sp>
      <p:sp>
        <p:nvSpPr>
          <p:cNvPr id="56" name="角丸四角形 55"/>
          <p:cNvSpPr/>
          <p:nvPr/>
        </p:nvSpPr>
        <p:spPr>
          <a:xfrm>
            <a:off x="4860000" y="3600000"/>
            <a:ext cx="3600000" cy="432000"/>
          </a:xfrm>
          <a:prstGeom prst="roundRect">
            <a:avLst>
              <a:gd name="adj" fmla="val 15823"/>
            </a:avLst>
          </a:prstGeom>
          <a:solidFill>
            <a:srgbClr val="FFFFFF"/>
          </a:solidFill>
          <a:ln w="25400" cap="flat" cmpd="sng" algn="ctr">
            <a:solidFill>
              <a:srgbClr val="F9BE00"/>
            </a:solidFill>
            <a:prstDash val="solid"/>
          </a:ln>
          <a:effectLst/>
        </p:spPr>
        <p:txBody>
          <a:bodyPr rtlCol="0" anchor="ctr"/>
          <a:lstStyle/>
          <a:p>
            <a:pPr>
              <a:defRPr/>
            </a:pPr>
            <a:r>
              <a:rPr kumimoji="0" lang="ja-JP" altLang="en-US" sz="1350" kern="0" dirty="0">
                <a:solidFill>
                  <a:prstClr val="black"/>
                </a:solidFill>
                <a:cs typeface="メイリオ" pitchFamily="50" charset="-128"/>
              </a:rPr>
              <a:t>照会画面でデータのソート・フィルタ・</a:t>
            </a:r>
            <a:br>
              <a:rPr kumimoji="0" lang="en-US" altLang="ja-JP" sz="1350" kern="0" dirty="0">
                <a:solidFill>
                  <a:prstClr val="black"/>
                </a:solidFill>
                <a:cs typeface="メイリオ" pitchFamily="50" charset="-128"/>
              </a:rPr>
            </a:br>
            <a:r>
              <a:rPr kumimoji="0" lang="ja-JP" altLang="en-US" sz="1350" kern="0" dirty="0">
                <a:solidFill>
                  <a:prstClr val="black"/>
                </a:solidFill>
                <a:cs typeface="メイリオ" pitchFamily="50" charset="-128"/>
              </a:rPr>
              <a:t>集計・コピーが可能</a:t>
            </a:r>
          </a:p>
        </p:txBody>
      </p:sp>
      <p:sp>
        <p:nvSpPr>
          <p:cNvPr id="57" name="角丸四角形 56"/>
          <p:cNvSpPr/>
          <p:nvPr/>
        </p:nvSpPr>
        <p:spPr>
          <a:xfrm>
            <a:off x="4860212" y="3276000"/>
            <a:ext cx="1620000" cy="288000"/>
          </a:xfrm>
          <a:prstGeom prst="roundRect">
            <a:avLst/>
          </a:prstGeom>
          <a:solidFill>
            <a:srgbClr val="F9BE00"/>
          </a:solidFill>
          <a:ln w="25400" cap="flat" cmpd="sng" algn="ctr">
            <a:solidFill>
              <a:srgbClr val="FFFFFF"/>
            </a:solidFill>
            <a:prstDash val="solid"/>
          </a:ln>
          <a:effectLst/>
        </p:spPr>
        <p:txBody>
          <a:bodyPr rtlCol="0" anchor="ctr"/>
          <a:lstStyle/>
          <a:p>
            <a:pPr algn="ctr">
              <a:defRPr/>
            </a:pPr>
            <a:r>
              <a:rPr kumimoji="0" lang="en-US" altLang="ja-JP" sz="1400" b="1" kern="0">
                <a:solidFill>
                  <a:srgbClr val="FFFFFF"/>
                </a:solidFill>
                <a:cs typeface="メイリオ" pitchFamily="50" charset="-128"/>
              </a:rPr>
              <a:t>Excel</a:t>
            </a:r>
            <a:r>
              <a:rPr kumimoji="0" lang="ja-JP" altLang="en-US" sz="1400" b="1" kern="0">
                <a:solidFill>
                  <a:srgbClr val="FFFFFF"/>
                </a:solidFill>
                <a:cs typeface="メイリオ" pitchFamily="50" charset="-128"/>
              </a:rPr>
              <a:t>レポート</a:t>
            </a:r>
          </a:p>
        </p:txBody>
      </p:sp>
      <p:sp>
        <p:nvSpPr>
          <p:cNvPr id="58" name="右矢印 57"/>
          <p:cNvSpPr/>
          <p:nvPr/>
        </p:nvSpPr>
        <p:spPr>
          <a:xfrm>
            <a:off x="3656052" y="2763740"/>
            <a:ext cx="504124" cy="471358"/>
          </a:xfrm>
          <a:prstGeom prst="rightArrow">
            <a:avLst/>
          </a:prstGeom>
          <a:solidFill>
            <a:srgbClr val="54C2F0"/>
          </a:solidFill>
          <a:ln w="25400" cap="flat" cmpd="sng" algn="ctr">
            <a:solidFill>
              <a:srgbClr val="54C2F0"/>
            </a:solidFill>
            <a:prstDash val="solid"/>
          </a:ln>
          <a:effectLst/>
        </p:spPr>
        <p:txBody>
          <a:bodyPr rtlCol="0" anchor="ctr"/>
          <a:lstStyle/>
          <a:p>
            <a:pPr algn="ctr">
              <a:defRPr/>
            </a:pPr>
            <a:endParaRPr kumimoji="0" lang="ja-JP" altLang="en-US" sz="1350" kern="0">
              <a:solidFill>
                <a:srgbClr val="FFFFFF"/>
              </a:solidFill>
            </a:endParaRPr>
          </a:p>
        </p:txBody>
      </p:sp>
      <p:sp>
        <p:nvSpPr>
          <p:cNvPr id="59" name="Freeform 330"/>
          <p:cNvSpPr>
            <a:spLocks noEditPoints="1"/>
          </p:cNvSpPr>
          <p:nvPr/>
        </p:nvSpPr>
        <p:spPr bwMode="auto">
          <a:xfrm>
            <a:off x="2915816" y="2607946"/>
            <a:ext cx="405045" cy="645458"/>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60" name="角丸四角形 59"/>
          <p:cNvSpPr/>
          <p:nvPr/>
        </p:nvSpPr>
        <p:spPr>
          <a:xfrm>
            <a:off x="4860000" y="4428000"/>
            <a:ext cx="3600000" cy="432000"/>
          </a:xfrm>
          <a:prstGeom prst="roundRect">
            <a:avLst>
              <a:gd name="adj" fmla="val 15823"/>
            </a:avLst>
          </a:prstGeom>
          <a:solidFill>
            <a:srgbClr val="FFFFFF"/>
          </a:solidFill>
          <a:ln w="25400" cap="flat" cmpd="sng" algn="ctr">
            <a:solidFill>
              <a:srgbClr val="F9BE00"/>
            </a:solidFill>
            <a:prstDash val="solid"/>
          </a:ln>
          <a:effectLst/>
        </p:spPr>
        <p:txBody>
          <a:bodyPr rtlCol="0" anchor="ctr"/>
          <a:lstStyle/>
          <a:p>
            <a:pPr>
              <a:defRPr/>
            </a:pPr>
            <a:r>
              <a:rPr kumimoji="0" lang="ja-JP" altLang="en-US" sz="1350" kern="0" dirty="0">
                <a:solidFill>
                  <a:prstClr val="black"/>
                </a:solidFill>
                <a:cs typeface="メイリオ" pitchFamily="50" charset="-128"/>
              </a:rPr>
              <a:t>画面上で</a:t>
            </a:r>
            <a:r>
              <a:rPr kumimoji="0" lang="en-US" altLang="ja-JP" sz="1350" kern="0" dirty="0">
                <a:solidFill>
                  <a:prstClr val="black"/>
                </a:solidFill>
                <a:cs typeface="メイリオ" pitchFamily="50" charset="-128"/>
              </a:rPr>
              <a:t>EXCEL</a:t>
            </a:r>
            <a:r>
              <a:rPr kumimoji="0" lang="ja-JP" altLang="en-US" sz="1350" kern="0" dirty="0">
                <a:solidFill>
                  <a:prstClr val="black"/>
                </a:solidFill>
                <a:cs typeface="メイリオ" pitchFamily="50" charset="-128"/>
              </a:rPr>
              <a:t>のピボットテーブルのようにクロス集計が可能</a:t>
            </a:r>
          </a:p>
        </p:txBody>
      </p:sp>
      <p:sp>
        <p:nvSpPr>
          <p:cNvPr id="61" name="角丸四角形 60"/>
          <p:cNvSpPr/>
          <p:nvPr/>
        </p:nvSpPr>
        <p:spPr>
          <a:xfrm>
            <a:off x="4860212" y="4104000"/>
            <a:ext cx="1620000" cy="288000"/>
          </a:xfrm>
          <a:prstGeom prst="roundRect">
            <a:avLst/>
          </a:prstGeom>
          <a:solidFill>
            <a:srgbClr val="F9BE00"/>
          </a:solidFill>
          <a:ln w="25400" cap="flat" cmpd="sng" algn="ctr">
            <a:solidFill>
              <a:srgbClr val="FFFFFF"/>
            </a:solidFill>
            <a:prstDash val="solid"/>
          </a:ln>
          <a:effectLst/>
        </p:spPr>
        <p:txBody>
          <a:bodyPr rtlCol="0" anchor="ctr"/>
          <a:lstStyle/>
          <a:p>
            <a:pPr algn="ctr">
              <a:defRPr/>
            </a:pPr>
            <a:r>
              <a:rPr kumimoji="0" lang="en-US" altLang="ja-JP" sz="1400" b="1" kern="0">
                <a:solidFill>
                  <a:srgbClr val="FFFFFF"/>
                </a:solidFill>
                <a:cs typeface="メイリオ" pitchFamily="50" charset="-128"/>
              </a:rPr>
              <a:t>Pivot</a:t>
            </a:r>
            <a:r>
              <a:rPr kumimoji="0" lang="ja-JP" altLang="en-US" sz="1400" b="1" kern="0">
                <a:solidFill>
                  <a:srgbClr val="FFFFFF"/>
                </a:solidFill>
                <a:cs typeface="メイリオ" pitchFamily="50" charset="-128"/>
              </a:rPr>
              <a:t>レポート</a:t>
            </a:r>
          </a:p>
        </p:txBody>
      </p:sp>
    </p:spTree>
    <p:extLst>
      <p:ext uri="{BB962C8B-B14F-4D97-AF65-F5344CB8AC3E}">
        <p14:creationId xmlns:p14="http://schemas.microsoft.com/office/powerpoint/2010/main" val="1289010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14</a:t>
            </a:fld>
            <a:endParaRPr lang="ja-JP" altLang="en-US" dirty="0"/>
          </a:p>
        </p:txBody>
      </p:sp>
      <p:sp>
        <p:nvSpPr>
          <p:cNvPr id="5" name="タイトル 4"/>
          <p:cNvSpPr>
            <a:spLocks noGrp="1"/>
          </p:cNvSpPr>
          <p:nvPr>
            <p:ph type="title"/>
          </p:nvPr>
        </p:nvSpPr>
        <p:spPr/>
        <p:txBody>
          <a:bodyPr/>
          <a:lstStyle/>
          <a:p>
            <a:r>
              <a:rPr lang="ja-JP" altLang="en-US" dirty="0"/>
              <a:t>タイムリーな意思決定を支える経営基盤</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en-US" altLang="ja-JP" dirty="0"/>
              <a:t>EXCEL</a:t>
            </a:r>
            <a:r>
              <a:rPr lang="ja-JP" altLang="en-US" dirty="0"/>
              <a:t>差込機能</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汎用帳票として、ユーザ自らが</a:t>
            </a:r>
            <a:r>
              <a:rPr lang="en-US" altLang="ja-JP" dirty="0"/>
              <a:t>Excel</a:t>
            </a:r>
            <a:r>
              <a:rPr lang="ja-JP" altLang="en-US" dirty="0"/>
              <a:t>で帳票テンプレートを設計することが可能です</a:t>
            </a:r>
          </a:p>
          <a:p>
            <a:r>
              <a:rPr lang="ja-JP" altLang="en-US" dirty="0"/>
              <a:t>テンプレートファイルをもとに、</a:t>
            </a:r>
            <a:r>
              <a:rPr lang="en-US" altLang="ja-JP" dirty="0"/>
              <a:t>Excel</a:t>
            </a:r>
            <a:r>
              <a:rPr lang="ja-JP" altLang="en-US" dirty="0"/>
              <a:t>もしくは</a:t>
            </a:r>
            <a:r>
              <a:rPr lang="en-US" altLang="ja-JP" dirty="0"/>
              <a:t>PDF</a:t>
            </a:r>
            <a:r>
              <a:rPr lang="ja-JP" altLang="en-US" dirty="0"/>
              <a:t>へデータ出力が行えます</a:t>
            </a:r>
          </a:p>
          <a:p>
            <a:endParaRPr lang="ja-JP" altLang="en-US" dirty="0"/>
          </a:p>
        </p:txBody>
      </p:sp>
      <p:sp>
        <p:nvSpPr>
          <p:cNvPr id="14" name="コンテンツ プレースホルダ 6"/>
          <p:cNvSpPr txBox="1">
            <a:spLocks noChangeAspect="1"/>
          </p:cNvSpPr>
          <p:nvPr/>
        </p:nvSpPr>
        <p:spPr>
          <a:xfrm>
            <a:off x="971600" y="1320973"/>
            <a:ext cx="235880" cy="238053"/>
          </a:xfrm>
          <a:prstGeom prst="rect">
            <a:avLst/>
          </a:prstGeom>
        </p:spPr>
        <p:txBody>
          <a:bodyPr/>
          <a:lstStyle/>
          <a:p>
            <a:pPr marL="228600" indent="-228600" algn="ctr" fontAlgn="base">
              <a:spcAft>
                <a:spcPct val="0"/>
              </a:spcAft>
              <a:defRPr/>
            </a:pPr>
            <a:r>
              <a:rPr kumimoji="0" lang="ja-JP" altLang="en-US" sz="900" kern="0" dirty="0">
                <a:latin typeface="メイリオ" panose="020B0604030504040204" pitchFamily="50" charset="-128"/>
                <a:ea typeface="メイリオ" panose="020B0604030504040204" pitchFamily="50" charset="-128"/>
              </a:rPr>
              <a:t>例</a:t>
            </a:r>
            <a:endParaRPr lang="en-US" altLang="ja-JP" sz="825" kern="0" dirty="0">
              <a:latin typeface="メイリオ" panose="020B0604030504040204" pitchFamily="50" charset="-128"/>
              <a:ea typeface="メイリオ" panose="020B0604030504040204" pitchFamily="50" charset="-128"/>
            </a:endParaRPr>
          </a:p>
        </p:txBody>
      </p:sp>
      <p:graphicFrame>
        <p:nvGraphicFramePr>
          <p:cNvPr id="15" name="Group 28"/>
          <p:cNvGraphicFramePr>
            <a:graphicFrameLocks noGrp="1"/>
          </p:cNvGraphicFramePr>
          <p:nvPr>
            <p:extLst>
              <p:ext uri="{D42A27DB-BD31-4B8C-83A1-F6EECF244321}">
                <p14:modId xmlns:p14="http://schemas.microsoft.com/office/powerpoint/2010/main" val="399968938"/>
              </p:ext>
            </p:extLst>
          </p:nvPr>
        </p:nvGraphicFramePr>
        <p:xfrm>
          <a:off x="1272655" y="1440000"/>
          <a:ext cx="6634690" cy="1524000"/>
        </p:xfrm>
        <a:graphic>
          <a:graphicData uri="http://schemas.openxmlformats.org/drawingml/2006/table">
            <a:tbl>
              <a:tblPr firstRow="1" bandRow="1"/>
              <a:tblGrid>
                <a:gridCol w="804205">
                  <a:extLst>
                    <a:ext uri="{9D8B030D-6E8A-4147-A177-3AD203B41FA5}">
                      <a16:colId xmlns:a16="http://schemas.microsoft.com/office/drawing/2014/main" val="20001"/>
                    </a:ext>
                  </a:extLst>
                </a:gridCol>
                <a:gridCol w="1005256">
                  <a:extLst>
                    <a:ext uri="{9D8B030D-6E8A-4147-A177-3AD203B41FA5}">
                      <a16:colId xmlns:a16="http://schemas.microsoft.com/office/drawing/2014/main" val="3017849483"/>
                    </a:ext>
                  </a:extLst>
                </a:gridCol>
                <a:gridCol w="482523">
                  <a:extLst>
                    <a:ext uri="{9D8B030D-6E8A-4147-A177-3AD203B41FA5}">
                      <a16:colId xmlns:a16="http://schemas.microsoft.com/office/drawing/2014/main" val="1208215217"/>
                    </a:ext>
                  </a:extLst>
                </a:gridCol>
                <a:gridCol w="1125887">
                  <a:extLst>
                    <a:ext uri="{9D8B030D-6E8A-4147-A177-3AD203B41FA5}">
                      <a16:colId xmlns:a16="http://schemas.microsoft.com/office/drawing/2014/main" val="626370520"/>
                    </a:ext>
                  </a:extLst>
                </a:gridCol>
                <a:gridCol w="1125887">
                  <a:extLst>
                    <a:ext uri="{9D8B030D-6E8A-4147-A177-3AD203B41FA5}">
                      <a16:colId xmlns:a16="http://schemas.microsoft.com/office/drawing/2014/main" val="2706789427"/>
                    </a:ext>
                  </a:extLst>
                </a:gridCol>
                <a:gridCol w="1045466">
                  <a:extLst>
                    <a:ext uri="{9D8B030D-6E8A-4147-A177-3AD203B41FA5}">
                      <a16:colId xmlns:a16="http://schemas.microsoft.com/office/drawing/2014/main" val="3781480427"/>
                    </a:ext>
                  </a:extLst>
                </a:gridCol>
                <a:gridCol w="1045466">
                  <a:extLst>
                    <a:ext uri="{9D8B030D-6E8A-4147-A177-3AD203B41FA5}">
                      <a16:colId xmlns:a16="http://schemas.microsoft.com/office/drawing/2014/main" val="2883373039"/>
                    </a:ext>
                  </a:extLst>
                </a:gridCol>
              </a:tblGrid>
              <a:tr h="188595">
                <a:tc>
                  <a:txBody>
                    <a:bodyPr/>
                    <a:lstStyle>
                      <a:defPPr>
                        <a:defRPr lang="ja-JP"/>
                      </a:defPPr>
                      <a:lvl1pPr marL="0" algn="l" defTabSz="914400" rtl="0" eaLnBrk="1" latinLnBrk="0" hangingPunct="1">
                        <a:defRPr kumimoji="1" sz="1800" b="1" kern="1200">
                          <a:solidFill>
                            <a:schemeClr val="bg1"/>
                          </a:solidFill>
                          <a:latin typeface="Arial Black"/>
                          <a:ea typeface="HGP創英角ｺﾞｼｯｸUB"/>
                        </a:defRPr>
                      </a:lvl1pPr>
                      <a:lvl2pPr marL="457200" algn="l" defTabSz="914400" rtl="0" eaLnBrk="1" latinLnBrk="0" hangingPunct="1">
                        <a:defRPr kumimoji="1" sz="1800" b="1" kern="1200">
                          <a:solidFill>
                            <a:schemeClr val="bg1"/>
                          </a:solidFill>
                          <a:latin typeface="Arial Black"/>
                          <a:ea typeface="HGP創英角ｺﾞｼｯｸUB"/>
                        </a:defRPr>
                      </a:lvl2pPr>
                      <a:lvl3pPr marL="914400" algn="l" defTabSz="914400" rtl="0" eaLnBrk="1" latinLnBrk="0" hangingPunct="1">
                        <a:defRPr kumimoji="1" sz="1800" b="1" kern="1200">
                          <a:solidFill>
                            <a:schemeClr val="bg1"/>
                          </a:solidFill>
                          <a:latin typeface="Arial Black"/>
                          <a:ea typeface="HGP創英角ｺﾞｼｯｸUB"/>
                        </a:defRPr>
                      </a:lvl3pPr>
                      <a:lvl4pPr marL="1371600" algn="l" defTabSz="914400" rtl="0" eaLnBrk="1" latinLnBrk="0" hangingPunct="1">
                        <a:defRPr kumimoji="1" sz="1800" b="1" kern="1200">
                          <a:solidFill>
                            <a:schemeClr val="bg1"/>
                          </a:solidFill>
                          <a:latin typeface="Arial Black"/>
                          <a:ea typeface="HGP創英角ｺﾞｼｯｸUB"/>
                        </a:defRPr>
                      </a:lvl4pPr>
                      <a:lvl5pPr marL="1828800" algn="l" defTabSz="914400" rtl="0" eaLnBrk="1" latinLnBrk="0" hangingPunct="1">
                        <a:defRPr kumimoji="1" sz="1800" b="1" kern="1200">
                          <a:solidFill>
                            <a:schemeClr val="bg1"/>
                          </a:solidFill>
                          <a:latin typeface="Arial Black"/>
                          <a:ea typeface="HGP創英角ｺﾞｼｯｸUB"/>
                        </a:defRPr>
                      </a:lvl5pPr>
                      <a:lvl6pPr marL="2286000" algn="l" defTabSz="914400" rtl="0" eaLnBrk="1" latinLnBrk="0" hangingPunct="1">
                        <a:defRPr kumimoji="1" sz="1800" b="1" kern="1200">
                          <a:solidFill>
                            <a:schemeClr val="bg1"/>
                          </a:solidFill>
                          <a:latin typeface="Arial Black"/>
                          <a:ea typeface="HGP創英角ｺﾞｼｯｸUB"/>
                        </a:defRPr>
                      </a:lvl6pPr>
                      <a:lvl7pPr marL="2743200" algn="l" defTabSz="914400" rtl="0" eaLnBrk="1" latinLnBrk="0" hangingPunct="1">
                        <a:defRPr kumimoji="1" sz="1800" b="1" kern="1200">
                          <a:solidFill>
                            <a:schemeClr val="bg1"/>
                          </a:solidFill>
                          <a:latin typeface="Arial Black"/>
                          <a:ea typeface="HGP創英角ｺﾞｼｯｸUB"/>
                        </a:defRPr>
                      </a:lvl7pPr>
                      <a:lvl8pPr marL="3200400" algn="l" defTabSz="914400" rtl="0" eaLnBrk="1" latinLnBrk="0" hangingPunct="1">
                        <a:defRPr kumimoji="1" sz="1800" b="1" kern="1200">
                          <a:solidFill>
                            <a:schemeClr val="bg1"/>
                          </a:solidFill>
                          <a:latin typeface="Arial Black"/>
                          <a:ea typeface="HGP創英角ｺﾞｼｯｸUB"/>
                        </a:defRPr>
                      </a:lvl8pPr>
                      <a:lvl9pPr marL="3657600" algn="l" defTabSz="914400" rtl="0" eaLnBrk="1" latinLnBrk="0" hangingPunct="1">
                        <a:defRPr kumimoji="1" sz="1800" b="1" kern="1200">
                          <a:solidFill>
                            <a:schemeClr val="bg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u="none" strike="noStrike" cap="none" normalizeH="0" baseline="0" dirty="0">
                          <a:ln>
                            <a:noFill/>
                          </a:ln>
                          <a:solidFill>
                            <a:schemeClr val="tx1"/>
                          </a:solidFill>
                          <a:effectLst/>
                          <a:latin typeface="+mn-ea"/>
                          <a:ea typeface="+mn-ea"/>
                        </a:rPr>
                        <a:t>伝票番号</a:t>
                      </a:r>
                      <a:endParaRPr kumimoji="1" lang="en-US" altLang="ja-JP" sz="800" b="0" i="0" u="none" strike="noStrike" cap="none" normalizeH="0" baseline="0" dirty="0">
                        <a:ln>
                          <a:noFill/>
                        </a:ln>
                        <a:solidFill>
                          <a:schemeClr val="tx1"/>
                        </a:solidFill>
                        <a:effectLst/>
                        <a:latin typeface="+mn-ea"/>
                        <a:ea typeface="+mn-ea"/>
                      </a:endParaRPr>
                    </a:p>
                  </a:txBody>
                  <a:tcPr marL="68580" marR="68580" marT="34290" marB="34290"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defPPr>
                        <a:defRPr lang="ja-JP"/>
                      </a:defPPr>
                      <a:lvl1pPr marL="0" algn="l" defTabSz="914400" rtl="0" eaLnBrk="1" latinLnBrk="0" hangingPunct="1">
                        <a:defRPr kumimoji="1" sz="1800" b="1" kern="1200">
                          <a:solidFill>
                            <a:schemeClr val="bg1"/>
                          </a:solidFill>
                          <a:latin typeface="Arial Black"/>
                          <a:ea typeface="HGP創英角ｺﾞｼｯｸUB"/>
                        </a:defRPr>
                      </a:lvl1pPr>
                      <a:lvl2pPr marL="457200" algn="l" defTabSz="914400" rtl="0" eaLnBrk="1" latinLnBrk="0" hangingPunct="1">
                        <a:defRPr kumimoji="1" sz="1800" b="1" kern="1200">
                          <a:solidFill>
                            <a:schemeClr val="bg1"/>
                          </a:solidFill>
                          <a:latin typeface="Arial Black"/>
                          <a:ea typeface="HGP創英角ｺﾞｼｯｸUB"/>
                        </a:defRPr>
                      </a:lvl2pPr>
                      <a:lvl3pPr marL="914400" algn="l" defTabSz="914400" rtl="0" eaLnBrk="1" latinLnBrk="0" hangingPunct="1">
                        <a:defRPr kumimoji="1" sz="1800" b="1" kern="1200">
                          <a:solidFill>
                            <a:schemeClr val="bg1"/>
                          </a:solidFill>
                          <a:latin typeface="Arial Black"/>
                          <a:ea typeface="HGP創英角ｺﾞｼｯｸUB"/>
                        </a:defRPr>
                      </a:lvl3pPr>
                      <a:lvl4pPr marL="1371600" algn="l" defTabSz="914400" rtl="0" eaLnBrk="1" latinLnBrk="0" hangingPunct="1">
                        <a:defRPr kumimoji="1" sz="1800" b="1" kern="1200">
                          <a:solidFill>
                            <a:schemeClr val="bg1"/>
                          </a:solidFill>
                          <a:latin typeface="Arial Black"/>
                          <a:ea typeface="HGP創英角ｺﾞｼｯｸUB"/>
                        </a:defRPr>
                      </a:lvl4pPr>
                      <a:lvl5pPr marL="1828800" algn="l" defTabSz="914400" rtl="0" eaLnBrk="1" latinLnBrk="0" hangingPunct="1">
                        <a:defRPr kumimoji="1" sz="1800" b="1" kern="1200">
                          <a:solidFill>
                            <a:schemeClr val="bg1"/>
                          </a:solidFill>
                          <a:latin typeface="Arial Black"/>
                          <a:ea typeface="HGP創英角ｺﾞｼｯｸUB"/>
                        </a:defRPr>
                      </a:lvl5pPr>
                      <a:lvl6pPr marL="2286000" algn="l" defTabSz="914400" rtl="0" eaLnBrk="1" latinLnBrk="0" hangingPunct="1">
                        <a:defRPr kumimoji="1" sz="1800" b="1" kern="1200">
                          <a:solidFill>
                            <a:schemeClr val="bg1"/>
                          </a:solidFill>
                          <a:latin typeface="Arial Black"/>
                          <a:ea typeface="HGP創英角ｺﾞｼｯｸUB"/>
                        </a:defRPr>
                      </a:lvl6pPr>
                      <a:lvl7pPr marL="2743200" algn="l" defTabSz="914400" rtl="0" eaLnBrk="1" latinLnBrk="0" hangingPunct="1">
                        <a:defRPr kumimoji="1" sz="1800" b="1" kern="1200">
                          <a:solidFill>
                            <a:schemeClr val="bg1"/>
                          </a:solidFill>
                          <a:latin typeface="Arial Black"/>
                          <a:ea typeface="HGP創英角ｺﾞｼｯｸUB"/>
                        </a:defRPr>
                      </a:lvl7pPr>
                      <a:lvl8pPr marL="3200400" algn="l" defTabSz="914400" rtl="0" eaLnBrk="1" latinLnBrk="0" hangingPunct="1">
                        <a:defRPr kumimoji="1" sz="1800" b="1" kern="1200">
                          <a:solidFill>
                            <a:schemeClr val="bg1"/>
                          </a:solidFill>
                          <a:latin typeface="Arial Black"/>
                          <a:ea typeface="HGP創英角ｺﾞｼｯｸUB"/>
                        </a:defRPr>
                      </a:lvl8pPr>
                      <a:lvl9pPr marL="3657600" algn="l" defTabSz="914400" rtl="0" eaLnBrk="1" latinLnBrk="0" hangingPunct="1">
                        <a:defRPr kumimoji="1" sz="1800" b="1" kern="1200">
                          <a:solidFill>
                            <a:schemeClr val="bg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mn-ea"/>
                          <a:ea typeface="+mn-ea"/>
                        </a:rPr>
                        <a:t>伝票日付</a:t>
                      </a:r>
                      <a:endParaRPr kumimoji="1" lang="en-US" altLang="ja-JP" sz="800" b="0" i="0" u="none" strike="noStrike" cap="none" normalizeH="0" baseline="0" dirty="0">
                        <a:ln>
                          <a:noFill/>
                        </a:ln>
                        <a:solidFill>
                          <a:schemeClr val="tx1"/>
                        </a:solidFill>
                        <a:effectLst/>
                        <a:latin typeface="+mn-ea"/>
                        <a:ea typeface="+mn-ea"/>
                      </a:endParaRPr>
                    </a:p>
                  </a:txBody>
                  <a:tcPr marL="68580" marR="68580" marT="34290" marB="34290"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defPPr>
                        <a:defRPr lang="ja-JP"/>
                      </a:defPPr>
                      <a:lvl1pPr marL="0" algn="l" defTabSz="914400" rtl="0" eaLnBrk="1" latinLnBrk="0" hangingPunct="1">
                        <a:defRPr kumimoji="1" sz="1800" b="1" kern="1200">
                          <a:solidFill>
                            <a:schemeClr val="bg1"/>
                          </a:solidFill>
                          <a:latin typeface="Arial Black"/>
                          <a:ea typeface="HGP創英角ｺﾞｼｯｸUB"/>
                        </a:defRPr>
                      </a:lvl1pPr>
                      <a:lvl2pPr marL="457200" algn="l" defTabSz="914400" rtl="0" eaLnBrk="1" latinLnBrk="0" hangingPunct="1">
                        <a:defRPr kumimoji="1" sz="1800" b="1" kern="1200">
                          <a:solidFill>
                            <a:schemeClr val="bg1"/>
                          </a:solidFill>
                          <a:latin typeface="Arial Black"/>
                          <a:ea typeface="HGP創英角ｺﾞｼｯｸUB"/>
                        </a:defRPr>
                      </a:lvl2pPr>
                      <a:lvl3pPr marL="914400" algn="l" defTabSz="914400" rtl="0" eaLnBrk="1" latinLnBrk="0" hangingPunct="1">
                        <a:defRPr kumimoji="1" sz="1800" b="1" kern="1200">
                          <a:solidFill>
                            <a:schemeClr val="bg1"/>
                          </a:solidFill>
                          <a:latin typeface="Arial Black"/>
                          <a:ea typeface="HGP創英角ｺﾞｼｯｸUB"/>
                        </a:defRPr>
                      </a:lvl3pPr>
                      <a:lvl4pPr marL="1371600" algn="l" defTabSz="914400" rtl="0" eaLnBrk="1" latinLnBrk="0" hangingPunct="1">
                        <a:defRPr kumimoji="1" sz="1800" b="1" kern="1200">
                          <a:solidFill>
                            <a:schemeClr val="bg1"/>
                          </a:solidFill>
                          <a:latin typeface="Arial Black"/>
                          <a:ea typeface="HGP創英角ｺﾞｼｯｸUB"/>
                        </a:defRPr>
                      </a:lvl4pPr>
                      <a:lvl5pPr marL="1828800" algn="l" defTabSz="914400" rtl="0" eaLnBrk="1" latinLnBrk="0" hangingPunct="1">
                        <a:defRPr kumimoji="1" sz="1800" b="1" kern="1200">
                          <a:solidFill>
                            <a:schemeClr val="bg1"/>
                          </a:solidFill>
                          <a:latin typeface="Arial Black"/>
                          <a:ea typeface="HGP創英角ｺﾞｼｯｸUB"/>
                        </a:defRPr>
                      </a:lvl5pPr>
                      <a:lvl6pPr marL="2286000" algn="l" defTabSz="914400" rtl="0" eaLnBrk="1" latinLnBrk="0" hangingPunct="1">
                        <a:defRPr kumimoji="1" sz="1800" b="1" kern="1200">
                          <a:solidFill>
                            <a:schemeClr val="bg1"/>
                          </a:solidFill>
                          <a:latin typeface="Arial Black"/>
                          <a:ea typeface="HGP創英角ｺﾞｼｯｸUB"/>
                        </a:defRPr>
                      </a:lvl6pPr>
                      <a:lvl7pPr marL="2743200" algn="l" defTabSz="914400" rtl="0" eaLnBrk="1" latinLnBrk="0" hangingPunct="1">
                        <a:defRPr kumimoji="1" sz="1800" b="1" kern="1200">
                          <a:solidFill>
                            <a:schemeClr val="bg1"/>
                          </a:solidFill>
                          <a:latin typeface="Arial Black"/>
                          <a:ea typeface="HGP創英角ｺﾞｼｯｸUB"/>
                        </a:defRPr>
                      </a:lvl7pPr>
                      <a:lvl8pPr marL="3200400" algn="l" defTabSz="914400" rtl="0" eaLnBrk="1" latinLnBrk="0" hangingPunct="1">
                        <a:defRPr kumimoji="1" sz="1800" b="1" kern="1200">
                          <a:solidFill>
                            <a:schemeClr val="bg1"/>
                          </a:solidFill>
                          <a:latin typeface="Arial Black"/>
                          <a:ea typeface="HGP創英角ｺﾞｼｯｸUB"/>
                        </a:defRPr>
                      </a:lvl8pPr>
                      <a:lvl9pPr marL="3657600" algn="l" defTabSz="914400" rtl="0" eaLnBrk="1" latinLnBrk="0" hangingPunct="1">
                        <a:defRPr kumimoji="1" sz="1800" b="1" kern="1200">
                          <a:solidFill>
                            <a:schemeClr val="bg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mn-ea"/>
                          <a:ea typeface="+mn-ea"/>
                        </a:rPr>
                        <a:t>貸借</a:t>
                      </a:r>
                      <a:endParaRPr kumimoji="1" lang="en-US" altLang="ja-JP" sz="800" b="0" i="0" u="none" strike="noStrike" cap="none" normalizeH="0" baseline="0" dirty="0">
                        <a:ln>
                          <a:noFill/>
                        </a:ln>
                        <a:solidFill>
                          <a:schemeClr val="tx1"/>
                        </a:solidFill>
                        <a:effectLst/>
                        <a:latin typeface="+mn-ea"/>
                        <a:ea typeface="+mn-ea"/>
                      </a:endParaRPr>
                    </a:p>
                  </a:txBody>
                  <a:tcPr marL="68580" marR="68580" marT="34290" marB="34290"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defPPr>
                        <a:defRPr lang="ja-JP"/>
                      </a:defPPr>
                      <a:lvl1pPr marL="0" algn="l" defTabSz="914400" rtl="0" eaLnBrk="1" latinLnBrk="0" hangingPunct="1">
                        <a:defRPr kumimoji="1" sz="1800" b="1" kern="1200">
                          <a:solidFill>
                            <a:schemeClr val="bg1"/>
                          </a:solidFill>
                          <a:latin typeface="Arial Black"/>
                          <a:ea typeface="HGP創英角ｺﾞｼｯｸUB"/>
                        </a:defRPr>
                      </a:lvl1pPr>
                      <a:lvl2pPr marL="457200" algn="l" defTabSz="914400" rtl="0" eaLnBrk="1" latinLnBrk="0" hangingPunct="1">
                        <a:defRPr kumimoji="1" sz="1800" b="1" kern="1200">
                          <a:solidFill>
                            <a:schemeClr val="bg1"/>
                          </a:solidFill>
                          <a:latin typeface="Arial Black"/>
                          <a:ea typeface="HGP創英角ｺﾞｼｯｸUB"/>
                        </a:defRPr>
                      </a:lvl2pPr>
                      <a:lvl3pPr marL="914400" algn="l" defTabSz="914400" rtl="0" eaLnBrk="1" latinLnBrk="0" hangingPunct="1">
                        <a:defRPr kumimoji="1" sz="1800" b="1" kern="1200">
                          <a:solidFill>
                            <a:schemeClr val="bg1"/>
                          </a:solidFill>
                          <a:latin typeface="Arial Black"/>
                          <a:ea typeface="HGP創英角ｺﾞｼｯｸUB"/>
                        </a:defRPr>
                      </a:lvl3pPr>
                      <a:lvl4pPr marL="1371600" algn="l" defTabSz="914400" rtl="0" eaLnBrk="1" latinLnBrk="0" hangingPunct="1">
                        <a:defRPr kumimoji="1" sz="1800" b="1" kern="1200">
                          <a:solidFill>
                            <a:schemeClr val="bg1"/>
                          </a:solidFill>
                          <a:latin typeface="Arial Black"/>
                          <a:ea typeface="HGP創英角ｺﾞｼｯｸUB"/>
                        </a:defRPr>
                      </a:lvl4pPr>
                      <a:lvl5pPr marL="1828800" algn="l" defTabSz="914400" rtl="0" eaLnBrk="1" latinLnBrk="0" hangingPunct="1">
                        <a:defRPr kumimoji="1" sz="1800" b="1" kern="1200">
                          <a:solidFill>
                            <a:schemeClr val="bg1"/>
                          </a:solidFill>
                          <a:latin typeface="Arial Black"/>
                          <a:ea typeface="HGP創英角ｺﾞｼｯｸUB"/>
                        </a:defRPr>
                      </a:lvl5pPr>
                      <a:lvl6pPr marL="2286000" algn="l" defTabSz="914400" rtl="0" eaLnBrk="1" latinLnBrk="0" hangingPunct="1">
                        <a:defRPr kumimoji="1" sz="1800" b="1" kern="1200">
                          <a:solidFill>
                            <a:schemeClr val="bg1"/>
                          </a:solidFill>
                          <a:latin typeface="Arial Black"/>
                          <a:ea typeface="HGP創英角ｺﾞｼｯｸUB"/>
                        </a:defRPr>
                      </a:lvl6pPr>
                      <a:lvl7pPr marL="2743200" algn="l" defTabSz="914400" rtl="0" eaLnBrk="1" latinLnBrk="0" hangingPunct="1">
                        <a:defRPr kumimoji="1" sz="1800" b="1" kern="1200">
                          <a:solidFill>
                            <a:schemeClr val="bg1"/>
                          </a:solidFill>
                          <a:latin typeface="Arial Black"/>
                          <a:ea typeface="HGP創英角ｺﾞｼｯｸUB"/>
                        </a:defRPr>
                      </a:lvl7pPr>
                      <a:lvl8pPr marL="3200400" algn="l" defTabSz="914400" rtl="0" eaLnBrk="1" latinLnBrk="0" hangingPunct="1">
                        <a:defRPr kumimoji="1" sz="1800" b="1" kern="1200">
                          <a:solidFill>
                            <a:schemeClr val="bg1"/>
                          </a:solidFill>
                          <a:latin typeface="Arial Black"/>
                          <a:ea typeface="HGP創英角ｺﾞｼｯｸUB"/>
                        </a:defRPr>
                      </a:lvl8pPr>
                      <a:lvl9pPr marL="3657600" algn="l" defTabSz="914400" rtl="0" eaLnBrk="1" latinLnBrk="0" hangingPunct="1">
                        <a:defRPr kumimoji="1" sz="1800" b="1" kern="1200">
                          <a:solidFill>
                            <a:schemeClr val="bg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mn-ea"/>
                          <a:ea typeface="+mn-ea"/>
                        </a:rPr>
                        <a:t>勘定科目</a:t>
                      </a:r>
                      <a:endParaRPr kumimoji="1" lang="en-US" altLang="ja-JP" sz="800" b="0" i="0" u="none" strike="noStrike" cap="none" normalizeH="0" baseline="0" dirty="0">
                        <a:ln>
                          <a:noFill/>
                        </a:ln>
                        <a:solidFill>
                          <a:schemeClr val="tx1"/>
                        </a:solidFill>
                        <a:effectLst/>
                        <a:latin typeface="+mn-ea"/>
                        <a:ea typeface="+mn-ea"/>
                      </a:endParaRPr>
                    </a:p>
                  </a:txBody>
                  <a:tcPr marL="68580" marR="68580" marT="34290" marB="34290"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defPPr>
                        <a:defRPr lang="ja-JP"/>
                      </a:defPPr>
                      <a:lvl1pPr marL="0" algn="l" defTabSz="914400" rtl="0" eaLnBrk="1" latinLnBrk="0" hangingPunct="1">
                        <a:defRPr kumimoji="1" sz="1800" b="1" kern="1200">
                          <a:solidFill>
                            <a:schemeClr val="bg1"/>
                          </a:solidFill>
                          <a:latin typeface="Arial Black"/>
                          <a:ea typeface="HGP創英角ｺﾞｼｯｸUB"/>
                        </a:defRPr>
                      </a:lvl1pPr>
                      <a:lvl2pPr marL="457200" algn="l" defTabSz="914400" rtl="0" eaLnBrk="1" latinLnBrk="0" hangingPunct="1">
                        <a:defRPr kumimoji="1" sz="1800" b="1" kern="1200">
                          <a:solidFill>
                            <a:schemeClr val="bg1"/>
                          </a:solidFill>
                          <a:latin typeface="Arial Black"/>
                          <a:ea typeface="HGP創英角ｺﾞｼｯｸUB"/>
                        </a:defRPr>
                      </a:lvl2pPr>
                      <a:lvl3pPr marL="914400" algn="l" defTabSz="914400" rtl="0" eaLnBrk="1" latinLnBrk="0" hangingPunct="1">
                        <a:defRPr kumimoji="1" sz="1800" b="1" kern="1200">
                          <a:solidFill>
                            <a:schemeClr val="bg1"/>
                          </a:solidFill>
                          <a:latin typeface="Arial Black"/>
                          <a:ea typeface="HGP創英角ｺﾞｼｯｸUB"/>
                        </a:defRPr>
                      </a:lvl3pPr>
                      <a:lvl4pPr marL="1371600" algn="l" defTabSz="914400" rtl="0" eaLnBrk="1" latinLnBrk="0" hangingPunct="1">
                        <a:defRPr kumimoji="1" sz="1800" b="1" kern="1200">
                          <a:solidFill>
                            <a:schemeClr val="bg1"/>
                          </a:solidFill>
                          <a:latin typeface="Arial Black"/>
                          <a:ea typeface="HGP創英角ｺﾞｼｯｸUB"/>
                        </a:defRPr>
                      </a:lvl4pPr>
                      <a:lvl5pPr marL="1828800" algn="l" defTabSz="914400" rtl="0" eaLnBrk="1" latinLnBrk="0" hangingPunct="1">
                        <a:defRPr kumimoji="1" sz="1800" b="1" kern="1200">
                          <a:solidFill>
                            <a:schemeClr val="bg1"/>
                          </a:solidFill>
                          <a:latin typeface="Arial Black"/>
                          <a:ea typeface="HGP創英角ｺﾞｼｯｸUB"/>
                        </a:defRPr>
                      </a:lvl5pPr>
                      <a:lvl6pPr marL="2286000" algn="l" defTabSz="914400" rtl="0" eaLnBrk="1" latinLnBrk="0" hangingPunct="1">
                        <a:defRPr kumimoji="1" sz="1800" b="1" kern="1200">
                          <a:solidFill>
                            <a:schemeClr val="bg1"/>
                          </a:solidFill>
                          <a:latin typeface="Arial Black"/>
                          <a:ea typeface="HGP創英角ｺﾞｼｯｸUB"/>
                        </a:defRPr>
                      </a:lvl6pPr>
                      <a:lvl7pPr marL="2743200" algn="l" defTabSz="914400" rtl="0" eaLnBrk="1" latinLnBrk="0" hangingPunct="1">
                        <a:defRPr kumimoji="1" sz="1800" b="1" kern="1200">
                          <a:solidFill>
                            <a:schemeClr val="bg1"/>
                          </a:solidFill>
                          <a:latin typeface="Arial Black"/>
                          <a:ea typeface="HGP創英角ｺﾞｼｯｸUB"/>
                        </a:defRPr>
                      </a:lvl7pPr>
                      <a:lvl8pPr marL="3200400" algn="l" defTabSz="914400" rtl="0" eaLnBrk="1" latinLnBrk="0" hangingPunct="1">
                        <a:defRPr kumimoji="1" sz="1800" b="1" kern="1200">
                          <a:solidFill>
                            <a:schemeClr val="bg1"/>
                          </a:solidFill>
                          <a:latin typeface="Arial Black"/>
                          <a:ea typeface="HGP創英角ｺﾞｼｯｸUB"/>
                        </a:defRPr>
                      </a:lvl8pPr>
                      <a:lvl9pPr marL="3657600" algn="l" defTabSz="914400" rtl="0" eaLnBrk="1" latinLnBrk="0" hangingPunct="1">
                        <a:defRPr kumimoji="1" sz="1800" b="1" kern="1200">
                          <a:solidFill>
                            <a:schemeClr val="bg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mn-ea"/>
                          <a:ea typeface="+mn-ea"/>
                        </a:rPr>
                        <a:t>部門</a:t>
                      </a:r>
                      <a:endParaRPr kumimoji="1" lang="en-US" altLang="ja-JP" sz="800" b="0" i="0" u="none" strike="noStrike" cap="none" normalizeH="0" baseline="0" dirty="0">
                        <a:ln>
                          <a:noFill/>
                        </a:ln>
                        <a:solidFill>
                          <a:schemeClr val="tx1"/>
                        </a:solidFill>
                        <a:effectLst/>
                        <a:latin typeface="+mn-ea"/>
                        <a:ea typeface="+mn-ea"/>
                      </a:endParaRPr>
                    </a:p>
                  </a:txBody>
                  <a:tcPr marL="68580" marR="68580" marT="34290" marB="34290"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defPPr>
                        <a:defRPr lang="ja-JP"/>
                      </a:defPPr>
                      <a:lvl1pPr marL="0" algn="l" defTabSz="914400" rtl="0" eaLnBrk="1" latinLnBrk="0" hangingPunct="1">
                        <a:defRPr kumimoji="1" sz="1800" b="1" kern="1200">
                          <a:solidFill>
                            <a:schemeClr val="bg1"/>
                          </a:solidFill>
                          <a:latin typeface="Arial Black"/>
                          <a:ea typeface="HGP創英角ｺﾞｼｯｸUB"/>
                        </a:defRPr>
                      </a:lvl1pPr>
                      <a:lvl2pPr marL="457200" algn="l" defTabSz="914400" rtl="0" eaLnBrk="1" latinLnBrk="0" hangingPunct="1">
                        <a:defRPr kumimoji="1" sz="1800" b="1" kern="1200">
                          <a:solidFill>
                            <a:schemeClr val="bg1"/>
                          </a:solidFill>
                          <a:latin typeface="Arial Black"/>
                          <a:ea typeface="HGP創英角ｺﾞｼｯｸUB"/>
                        </a:defRPr>
                      </a:lvl2pPr>
                      <a:lvl3pPr marL="914400" algn="l" defTabSz="914400" rtl="0" eaLnBrk="1" latinLnBrk="0" hangingPunct="1">
                        <a:defRPr kumimoji="1" sz="1800" b="1" kern="1200">
                          <a:solidFill>
                            <a:schemeClr val="bg1"/>
                          </a:solidFill>
                          <a:latin typeface="Arial Black"/>
                          <a:ea typeface="HGP創英角ｺﾞｼｯｸUB"/>
                        </a:defRPr>
                      </a:lvl3pPr>
                      <a:lvl4pPr marL="1371600" algn="l" defTabSz="914400" rtl="0" eaLnBrk="1" latinLnBrk="0" hangingPunct="1">
                        <a:defRPr kumimoji="1" sz="1800" b="1" kern="1200">
                          <a:solidFill>
                            <a:schemeClr val="bg1"/>
                          </a:solidFill>
                          <a:latin typeface="Arial Black"/>
                          <a:ea typeface="HGP創英角ｺﾞｼｯｸUB"/>
                        </a:defRPr>
                      </a:lvl4pPr>
                      <a:lvl5pPr marL="1828800" algn="l" defTabSz="914400" rtl="0" eaLnBrk="1" latinLnBrk="0" hangingPunct="1">
                        <a:defRPr kumimoji="1" sz="1800" b="1" kern="1200">
                          <a:solidFill>
                            <a:schemeClr val="bg1"/>
                          </a:solidFill>
                          <a:latin typeface="Arial Black"/>
                          <a:ea typeface="HGP創英角ｺﾞｼｯｸUB"/>
                        </a:defRPr>
                      </a:lvl5pPr>
                      <a:lvl6pPr marL="2286000" algn="l" defTabSz="914400" rtl="0" eaLnBrk="1" latinLnBrk="0" hangingPunct="1">
                        <a:defRPr kumimoji="1" sz="1800" b="1" kern="1200">
                          <a:solidFill>
                            <a:schemeClr val="bg1"/>
                          </a:solidFill>
                          <a:latin typeface="Arial Black"/>
                          <a:ea typeface="HGP創英角ｺﾞｼｯｸUB"/>
                        </a:defRPr>
                      </a:lvl6pPr>
                      <a:lvl7pPr marL="2743200" algn="l" defTabSz="914400" rtl="0" eaLnBrk="1" latinLnBrk="0" hangingPunct="1">
                        <a:defRPr kumimoji="1" sz="1800" b="1" kern="1200">
                          <a:solidFill>
                            <a:schemeClr val="bg1"/>
                          </a:solidFill>
                          <a:latin typeface="Arial Black"/>
                          <a:ea typeface="HGP創英角ｺﾞｼｯｸUB"/>
                        </a:defRPr>
                      </a:lvl7pPr>
                      <a:lvl8pPr marL="3200400" algn="l" defTabSz="914400" rtl="0" eaLnBrk="1" latinLnBrk="0" hangingPunct="1">
                        <a:defRPr kumimoji="1" sz="1800" b="1" kern="1200">
                          <a:solidFill>
                            <a:schemeClr val="bg1"/>
                          </a:solidFill>
                          <a:latin typeface="Arial Black"/>
                          <a:ea typeface="HGP創英角ｺﾞｼｯｸUB"/>
                        </a:defRPr>
                      </a:lvl8pPr>
                      <a:lvl9pPr marL="3657600" algn="l" defTabSz="914400" rtl="0" eaLnBrk="1" latinLnBrk="0" hangingPunct="1">
                        <a:defRPr kumimoji="1" sz="1800" b="1" kern="1200">
                          <a:solidFill>
                            <a:schemeClr val="bg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solidFill>
                          <a:effectLst/>
                          <a:latin typeface="+mn-ea"/>
                          <a:ea typeface="+mn-ea"/>
                        </a:rPr>
                        <a:t>借方金額</a:t>
                      </a:r>
                      <a:endParaRPr kumimoji="1" lang="en-US" altLang="ja-JP" sz="800" b="0" i="0" u="none" strike="noStrike" cap="none" normalizeH="0" baseline="0" dirty="0">
                        <a:ln>
                          <a:noFill/>
                        </a:ln>
                        <a:solidFill>
                          <a:schemeClr val="tx1"/>
                        </a:solidFill>
                        <a:effectLst/>
                        <a:latin typeface="+mn-ea"/>
                        <a:ea typeface="+mn-ea"/>
                      </a:endParaRPr>
                    </a:p>
                  </a:txBody>
                  <a:tcPr marL="68580" marR="68580" marT="34290" marB="34290"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defPPr>
                        <a:defRPr lang="ja-JP"/>
                      </a:defPPr>
                      <a:lvl1pPr marL="0" algn="l" defTabSz="914400" rtl="0" eaLnBrk="1" latinLnBrk="0" hangingPunct="1">
                        <a:defRPr kumimoji="1" sz="1800" b="1" kern="1200">
                          <a:solidFill>
                            <a:schemeClr val="bg1"/>
                          </a:solidFill>
                          <a:latin typeface="Arial Black"/>
                          <a:ea typeface="HGP創英角ｺﾞｼｯｸUB"/>
                        </a:defRPr>
                      </a:lvl1pPr>
                      <a:lvl2pPr marL="457200" algn="l" defTabSz="914400" rtl="0" eaLnBrk="1" latinLnBrk="0" hangingPunct="1">
                        <a:defRPr kumimoji="1" sz="1800" b="1" kern="1200">
                          <a:solidFill>
                            <a:schemeClr val="bg1"/>
                          </a:solidFill>
                          <a:latin typeface="Arial Black"/>
                          <a:ea typeface="HGP創英角ｺﾞｼｯｸUB"/>
                        </a:defRPr>
                      </a:lvl2pPr>
                      <a:lvl3pPr marL="914400" algn="l" defTabSz="914400" rtl="0" eaLnBrk="1" latinLnBrk="0" hangingPunct="1">
                        <a:defRPr kumimoji="1" sz="1800" b="1" kern="1200">
                          <a:solidFill>
                            <a:schemeClr val="bg1"/>
                          </a:solidFill>
                          <a:latin typeface="Arial Black"/>
                          <a:ea typeface="HGP創英角ｺﾞｼｯｸUB"/>
                        </a:defRPr>
                      </a:lvl3pPr>
                      <a:lvl4pPr marL="1371600" algn="l" defTabSz="914400" rtl="0" eaLnBrk="1" latinLnBrk="0" hangingPunct="1">
                        <a:defRPr kumimoji="1" sz="1800" b="1" kern="1200">
                          <a:solidFill>
                            <a:schemeClr val="bg1"/>
                          </a:solidFill>
                          <a:latin typeface="Arial Black"/>
                          <a:ea typeface="HGP創英角ｺﾞｼｯｸUB"/>
                        </a:defRPr>
                      </a:lvl4pPr>
                      <a:lvl5pPr marL="1828800" algn="l" defTabSz="914400" rtl="0" eaLnBrk="1" latinLnBrk="0" hangingPunct="1">
                        <a:defRPr kumimoji="1" sz="1800" b="1" kern="1200">
                          <a:solidFill>
                            <a:schemeClr val="bg1"/>
                          </a:solidFill>
                          <a:latin typeface="Arial Black"/>
                          <a:ea typeface="HGP創英角ｺﾞｼｯｸUB"/>
                        </a:defRPr>
                      </a:lvl5pPr>
                      <a:lvl6pPr marL="2286000" algn="l" defTabSz="914400" rtl="0" eaLnBrk="1" latinLnBrk="0" hangingPunct="1">
                        <a:defRPr kumimoji="1" sz="1800" b="1" kern="1200">
                          <a:solidFill>
                            <a:schemeClr val="bg1"/>
                          </a:solidFill>
                          <a:latin typeface="Arial Black"/>
                          <a:ea typeface="HGP創英角ｺﾞｼｯｸUB"/>
                        </a:defRPr>
                      </a:lvl6pPr>
                      <a:lvl7pPr marL="2743200" algn="l" defTabSz="914400" rtl="0" eaLnBrk="1" latinLnBrk="0" hangingPunct="1">
                        <a:defRPr kumimoji="1" sz="1800" b="1" kern="1200">
                          <a:solidFill>
                            <a:schemeClr val="bg1"/>
                          </a:solidFill>
                          <a:latin typeface="Arial Black"/>
                          <a:ea typeface="HGP創英角ｺﾞｼｯｸUB"/>
                        </a:defRPr>
                      </a:lvl7pPr>
                      <a:lvl8pPr marL="3200400" algn="l" defTabSz="914400" rtl="0" eaLnBrk="1" latinLnBrk="0" hangingPunct="1">
                        <a:defRPr kumimoji="1" sz="1800" b="1" kern="1200">
                          <a:solidFill>
                            <a:schemeClr val="bg1"/>
                          </a:solidFill>
                          <a:latin typeface="Arial Black"/>
                          <a:ea typeface="HGP創英角ｺﾞｼｯｸUB"/>
                        </a:defRPr>
                      </a:lvl8pPr>
                      <a:lvl9pPr marL="3657600" algn="l" defTabSz="914400" rtl="0" eaLnBrk="1" latinLnBrk="0" hangingPunct="1">
                        <a:defRPr kumimoji="1" sz="1800" b="1" kern="1200">
                          <a:solidFill>
                            <a:schemeClr val="bg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solidFill>
                          <a:effectLst/>
                          <a:latin typeface="+mn-ea"/>
                          <a:ea typeface="+mn-ea"/>
                        </a:rPr>
                        <a:t>貸方金額</a:t>
                      </a:r>
                      <a:endParaRPr kumimoji="1" lang="en-US" altLang="ja-JP" sz="800" b="0" i="0" u="none" strike="noStrike" cap="none" normalizeH="0" baseline="0" dirty="0">
                        <a:ln>
                          <a:noFill/>
                        </a:ln>
                        <a:solidFill>
                          <a:schemeClr val="tx1"/>
                        </a:solidFill>
                        <a:effectLst/>
                        <a:latin typeface="+mn-ea"/>
                        <a:ea typeface="+mn-ea"/>
                      </a:endParaRPr>
                    </a:p>
                  </a:txBody>
                  <a:tcPr marL="68580" marR="68580" marT="34290" marB="34290"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0"/>
                  </a:ext>
                </a:extLst>
              </a:tr>
              <a:tr h="188595">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u="none" strike="noStrike" cap="none" normalizeH="0" baseline="0">
                          <a:ln>
                            <a:noFill/>
                          </a:ln>
                          <a:effectLst/>
                          <a:latin typeface="+mn-ea"/>
                          <a:ea typeface="+mn-ea"/>
                        </a:rPr>
                        <a:t>00000001</a:t>
                      </a:r>
                      <a:endParaRPr kumimoji="1" lang="ja-JP" altLang="en-US" sz="800" b="0" i="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mn-ea"/>
                          <a:ea typeface="+mn-ea"/>
                        </a:rPr>
                        <a:t>2026/1/10</a:t>
                      </a:r>
                      <a:endParaRPr kumimoji="1" lang="ja-JP" altLang="en-US" sz="800" b="0" i="0" u="none" strike="noStrike" cap="none" normalizeH="0" baseline="0" dirty="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mn-ea"/>
                          <a:ea typeface="+mn-ea"/>
                        </a:rPr>
                        <a:t>借方</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mn-ea"/>
                          <a:ea typeface="+mn-ea"/>
                        </a:rPr>
                        <a:t>当座預金</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solidFill>
                          <a:effectLst/>
                          <a:latin typeface="+mn-ea"/>
                          <a:ea typeface="+mn-ea"/>
                        </a:rPr>
                        <a:t>東京営業第一Ｇ</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solidFill>
                          <a:effectLst/>
                          <a:latin typeface="+mn-ea"/>
                          <a:ea typeface="+mn-ea"/>
                        </a:rPr>
                        <a:t>770,000</a:t>
                      </a:r>
                      <a:endParaRPr kumimoji="1" lang="ja-JP" altLang="en-US" sz="800" b="0" i="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solidFill>
                          <a:effectLst/>
                          <a:latin typeface="+mn-ea"/>
                          <a:ea typeface="+mn-ea"/>
                        </a:rPr>
                        <a:t>0</a:t>
                      </a:r>
                      <a:endParaRPr kumimoji="1" lang="ja-JP" altLang="en-US" sz="800" b="0" i="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8595">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u="none" strike="noStrike" cap="none" normalizeH="0" baseline="0" dirty="0">
                          <a:ln>
                            <a:noFill/>
                          </a:ln>
                          <a:effectLst/>
                          <a:latin typeface="+mn-ea"/>
                          <a:ea typeface="+mn-ea"/>
                        </a:rPr>
                        <a:t>00000001</a:t>
                      </a:r>
                      <a:endParaRPr kumimoji="1" lang="ja-JP" altLang="en-US" sz="800" b="0" i="0" u="none" strike="noStrike" cap="none" normalizeH="0" baseline="0" dirty="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solidFill>
                          <a:effectLst/>
                          <a:latin typeface="+mn-ea"/>
                          <a:ea typeface="+mn-ea"/>
                        </a:rPr>
                        <a:t>2026/1/10</a:t>
                      </a:r>
                      <a:endParaRPr kumimoji="1" lang="ja-JP" altLang="en-US" sz="800" b="0" i="0" u="none" strike="noStrike" cap="none" normalizeH="0" baseline="0" dirty="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solidFill>
                          <a:effectLst/>
                          <a:latin typeface="+mn-ea"/>
                          <a:ea typeface="+mn-ea"/>
                        </a:rPr>
                        <a:t>貸方</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mn-ea"/>
                          <a:ea typeface="+mn-ea"/>
                        </a:rPr>
                        <a:t>サービス売上高</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cap="none" normalizeH="0" baseline="0">
                          <a:ln>
                            <a:noFill/>
                          </a:ln>
                          <a:solidFill>
                            <a:schemeClr val="tx1"/>
                          </a:solidFill>
                          <a:effectLst/>
                          <a:latin typeface="+mn-ea"/>
                          <a:ea typeface="+mn-ea"/>
                        </a:rPr>
                        <a:t>東京営業第一Ｇ</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solidFill>
                          <a:effectLst/>
                          <a:latin typeface="+mn-ea"/>
                          <a:ea typeface="+mn-ea"/>
                        </a:rPr>
                        <a:t>0</a:t>
                      </a:r>
                      <a:endParaRPr kumimoji="1" lang="ja-JP" altLang="en-US" sz="800" b="0" i="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solidFill>
                          <a:effectLst/>
                          <a:latin typeface="+mn-ea"/>
                          <a:ea typeface="+mn-ea"/>
                        </a:rPr>
                        <a:t>450,000</a:t>
                      </a:r>
                      <a:endParaRPr kumimoji="1" lang="ja-JP" altLang="en-US" sz="800" b="0" i="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8521282"/>
                  </a:ext>
                </a:extLst>
              </a:tr>
              <a:tr h="188595">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u="none" strike="noStrike" cap="none" normalizeH="0" baseline="0">
                          <a:ln>
                            <a:noFill/>
                          </a:ln>
                          <a:effectLst/>
                          <a:latin typeface="+mn-ea"/>
                          <a:ea typeface="+mn-ea"/>
                        </a:rPr>
                        <a:t>00000001</a:t>
                      </a:r>
                      <a:endParaRPr kumimoji="1" lang="ja-JP" altLang="en-US" sz="800" b="0" i="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solidFill>
                          <a:effectLst/>
                          <a:latin typeface="+mn-ea"/>
                          <a:ea typeface="+mn-ea"/>
                        </a:rPr>
                        <a:t>2026/1/10</a:t>
                      </a:r>
                      <a:endParaRPr kumimoji="1" lang="ja-JP" altLang="en-US" sz="800" b="0" i="0" u="none" strike="noStrike" cap="none" normalizeH="0" baseline="0" dirty="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solidFill>
                          <a:effectLst/>
                          <a:latin typeface="+mn-ea"/>
                          <a:ea typeface="+mn-ea"/>
                        </a:rPr>
                        <a:t>貸方</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mn-ea"/>
                          <a:ea typeface="+mn-ea"/>
                        </a:rPr>
                        <a:t>商品売上高</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mn-ea"/>
                          <a:ea typeface="+mn-ea"/>
                        </a:rPr>
                        <a:t>東京営業第一Ｇ</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solidFill>
                          <a:effectLst/>
                          <a:latin typeface="+mn-ea"/>
                          <a:ea typeface="+mn-ea"/>
                        </a:rPr>
                        <a:t>0</a:t>
                      </a:r>
                      <a:endParaRPr kumimoji="1" lang="ja-JP" altLang="en-US" sz="800" b="0" i="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solidFill>
                          <a:effectLst/>
                          <a:latin typeface="+mn-ea"/>
                          <a:ea typeface="+mn-ea"/>
                        </a:rPr>
                        <a:t>320,000</a:t>
                      </a:r>
                      <a:endParaRPr kumimoji="1" lang="ja-JP" altLang="en-US" sz="800" b="0" i="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3116191"/>
                  </a:ext>
                </a:extLst>
              </a:tr>
              <a:tr h="188595">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cap="none" normalizeH="0" baseline="0">
                          <a:ln>
                            <a:noFill/>
                          </a:ln>
                          <a:solidFill>
                            <a:schemeClr val="tx1"/>
                          </a:solidFill>
                          <a:effectLst/>
                          <a:latin typeface="+mn-ea"/>
                          <a:ea typeface="+mn-ea"/>
                        </a:rPr>
                        <a:t>00000002</a:t>
                      </a:r>
                      <a:endParaRPr kumimoji="1" lang="ja-JP" altLang="en-US" sz="800" b="0" i="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mn-ea"/>
                          <a:ea typeface="+mn-ea"/>
                        </a:rPr>
                        <a:t>2026/1/21</a:t>
                      </a:r>
                      <a:endParaRPr kumimoji="1" lang="ja-JP" altLang="en-US" sz="800" b="0" i="0" u="none" strike="noStrike" cap="none" normalizeH="0" baseline="0" dirty="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solidFill>
                          <a:effectLst/>
                          <a:latin typeface="+mn-ea"/>
                          <a:ea typeface="+mn-ea"/>
                        </a:rPr>
                        <a:t>借方</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solidFill>
                          <a:effectLst/>
                          <a:latin typeface="+mn-ea"/>
                          <a:ea typeface="+mn-ea"/>
                        </a:rPr>
                        <a:t>当座預金</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mn-ea"/>
                          <a:ea typeface="+mn-ea"/>
                        </a:rPr>
                        <a:t>東京営業第二Ｇ</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solidFill>
                          <a:effectLst/>
                          <a:latin typeface="+mn-ea"/>
                          <a:ea typeface="+mn-ea"/>
                        </a:rPr>
                        <a:t>600,000</a:t>
                      </a:r>
                      <a:endParaRPr kumimoji="1" lang="ja-JP" altLang="en-US" sz="800" b="0" i="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mn-ea"/>
                          <a:ea typeface="+mn-ea"/>
                        </a:rPr>
                        <a:t>0</a:t>
                      </a:r>
                      <a:endParaRPr kumimoji="1" lang="ja-JP" altLang="en-US" sz="800" b="0" i="0" u="none" strike="noStrike" cap="none" normalizeH="0" baseline="0" dirty="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0490373"/>
                  </a:ext>
                </a:extLst>
              </a:tr>
              <a:tr h="188595">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u="none" strike="noStrike" cap="none" normalizeH="0" baseline="0">
                          <a:ln>
                            <a:noFill/>
                          </a:ln>
                          <a:effectLst/>
                          <a:latin typeface="+mn-ea"/>
                          <a:ea typeface="+mn-ea"/>
                        </a:rPr>
                        <a:t>00000002</a:t>
                      </a:r>
                      <a:endParaRPr kumimoji="1" lang="ja-JP" altLang="en-US" sz="800" b="0" i="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u="none" strike="noStrike" cap="none" normalizeH="0" baseline="0" dirty="0">
                          <a:ln>
                            <a:noFill/>
                          </a:ln>
                          <a:solidFill>
                            <a:schemeClr val="tx1"/>
                          </a:solidFill>
                          <a:effectLst/>
                          <a:latin typeface="+mn-ea"/>
                          <a:ea typeface="+mn-ea"/>
                        </a:rPr>
                        <a:t>2026/1/21</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u="none" strike="noStrike" cap="none" normalizeH="0" baseline="0">
                          <a:ln>
                            <a:noFill/>
                          </a:ln>
                          <a:solidFill>
                            <a:schemeClr val="tx1"/>
                          </a:solidFill>
                          <a:effectLst/>
                          <a:latin typeface="+mn-ea"/>
                          <a:ea typeface="+mn-ea"/>
                        </a:rPr>
                        <a:t>貸方</a:t>
                      </a:r>
                      <a:endParaRPr kumimoji="1" lang="en-US" altLang="ja-JP" sz="800" b="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u="none" strike="noStrike" cap="none" normalizeH="0" baseline="0">
                          <a:ln>
                            <a:noFill/>
                          </a:ln>
                          <a:solidFill>
                            <a:schemeClr val="tx1"/>
                          </a:solidFill>
                          <a:effectLst/>
                          <a:latin typeface="+mn-ea"/>
                          <a:ea typeface="+mn-ea"/>
                        </a:rPr>
                        <a:t>商品売上高</a:t>
                      </a:r>
                      <a:endParaRPr kumimoji="1" lang="en-US" altLang="ja-JP" sz="800" b="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u="none" strike="noStrike" cap="none" normalizeH="0" baseline="0" dirty="0">
                          <a:ln>
                            <a:noFill/>
                          </a:ln>
                          <a:solidFill>
                            <a:schemeClr val="tx1"/>
                          </a:solidFill>
                          <a:effectLst/>
                          <a:latin typeface="+mn-ea"/>
                          <a:ea typeface="+mn-ea"/>
                        </a:rPr>
                        <a:t>東京営業第二Ｇ</a:t>
                      </a:r>
                      <a:endParaRPr kumimoji="1" lang="en-US" altLang="ja-JP" sz="800" b="0" u="none" strike="noStrike" cap="none" normalizeH="0" baseline="0" dirty="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u="none" strike="noStrike" cap="none" normalizeH="0" baseline="0">
                          <a:ln>
                            <a:noFill/>
                          </a:ln>
                          <a:solidFill>
                            <a:schemeClr val="tx1"/>
                          </a:solidFill>
                          <a:effectLst/>
                          <a:latin typeface="+mn-ea"/>
                          <a:ea typeface="+mn-ea"/>
                        </a:rPr>
                        <a:t>0</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u="none" strike="noStrike" cap="none" normalizeH="0" baseline="0">
                          <a:ln>
                            <a:noFill/>
                          </a:ln>
                          <a:solidFill>
                            <a:schemeClr val="tx1"/>
                          </a:solidFill>
                          <a:effectLst/>
                          <a:latin typeface="+mn-ea"/>
                          <a:ea typeface="+mn-ea"/>
                        </a:rPr>
                        <a:t>600,000</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8595">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cap="none" normalizeH="0" baseline="0">
                          <a:ln>
                            <a:noFill/>
                          </a:ln>
                          <a:solidFill>
                            <a:schemeClr val="tx1"/>
                          </a:solidFill>
                          <a:effectLst/>
                          <a:latin typeface="+mn-ea"/>
                          <a:ea typeface="+mn-ea"/>
                        </a:rPr>
                        <a:t>00000003</a:t>
                      </a:r>
                      <a:endParaRPr kumimoji="1" lang="ja-JP" altLang="en-US" sz="800" b="0" i="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u="none" strike="noStrike" cap="none" normalizeH="0" baseline="0" dirty="0">
                          <a:ln>
                            <a:noFill/>
                          </a:ln>
                          <a:solidFill>
                            <a:schemeClr val="tx1"/>
                          </a:solidFill>
                          <a:effectLst/>
                          <a:latin typeface="+mn-ea"/>
                          <a:ea typeface="+mn-ea"/>
                        </a:rPr>
                        <a:t>2026/1/23</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u="none" strike="noStrike" cap="none" normalizeH="0" baseline="0">
                          <a:ln>
                            <a:noFill/>
                          </a:ln>
                          <a:solidFill>
                            <a:schemeClr val="tx1"/>
                          </a:solidFill>
                          <a:effectLst/>
                          <a:latin typeface="+mn-ea"/>
                          <a:ea typeface="+mn-ea"/>
                        </a:rPr>
                        <a:t>借方</a:t>
                      </a:r>
                      <a:endParaRPr kumimoji="1" lang="en-US" altLang="ja-JP" sz="800" b="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u="none" strike="noStrike" cap="none" normalizeH="0" baseline="0">
                          <a:ln>
                            <a:noFill/>
                          </a:ln>
                          <a:solidFill>
                            <a:schemeClr val="tx1"/>
                          </a:solidFill>
                          <a:effectLst/>
                          <a:latin typeface="+mn-ea"/>
                          <a:ea typeface="+mn-ea"/>
                        </a:rPr>
                        <a:t>当座預金</a:t>
                      </a:r>
                      <a:endParaRPr kumimoji="1" lang="en-US" altLang="ja-JP" sz="800" b="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u="none" strike="noStrike" cap="none" normalizeH="0" baseline="0" dirty="0">
                          <a:ln>
                            <a:noFill/>
                          </a:ln>
                          <a:solidFill>
                            <a:schemeClr val="tx1"/>
                          </a:solidFill>
                          <a:effectLst/>
                          <a:latin typeface="+mn-ea"/>
                          <a:ea typeface="+mn-ea"/>
                        </a:rPr>
                        <a:t>東京営業第一Ｇ</a:t>
                      </a:r>
                      <a:endParaRPr kumimoji="1" lang="en-US" altLang="ja-JP" sz="800" b="0" u="none" strike="noStrike" cap="none" normalizeH="0" baseline="0" dirty="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u="none" strike="noStrike" cap="none" normalizeH="0" baseline="0" dirty="0">
                          <a:ln>
                            <a:noFill/>
                          </a:ln>
                          <a:solidFill>
                            <a:schemeClr val="tx1"/>
                          </a:solidFill>
                          <a:effectLst/>
                          <a:latin typeface="+mn-ea"/>
                          <a:ea typeface="+mn-ea"/>
                        </a:rPr>
                        <a:t>305,000</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u="none" strike="noStrike" cap="none" normalizeH="0" baseline="0">
                          <a:ln>
                            <a:noFill/>
                          </a:ln>
                          <a:solidFill>
                            <a:schemeClr val="tx1"/>
                          </a:solidFill>
                          <a:effectLst/>
                          <a:latin typeface="+mn-ea"/>
                          <a:ea typeface="+mn-ea"/>
                        </a:rPr>
                        <a:t>0</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057492"/>
                  </a:ext>
                </a:extLst>
              </a:tr>
              <a:tr h="188595">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solidFill>
                          <a:effectLst/>
                          <a:latin typeface="+mn-ea"/>
                          <a:ea typeface="+mn-ea"/>
                        </a:rPr>
                        <a:t>00000003</a:t>
                      </a:r>
                      <a:endParaRPr kumimoji="1" lang="ja-JP" altLang="en-US" sz="800" b="0" i="0" u="none" strike="noStrike" cap="none" normalizeH="0" baseline="0" dirty="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u="none" strike="noStrike" cap="none" normalizeH="0" baseline="0" dirty="0">
                          <a:ln>
                            <a:noFill/>
                          </a:ln>
                          <a:solidFill>
                            <a:schemeClr val="tx1"/>
                          </a:solidFill>
                          <a:effectLst/>
                          <a:latin typeface="+mn-ea"/>
                          <a:ea typeface="+mn-ea"/>
                        </a:rPr>
                        <a:t>2026/1/23</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u="none" strike="noStrike" cap="none" normalizeH="0" baseline="0" dirty="0">
                          <a:ln>
                            <a:noFill/>
                          </a:ln>
                          <a:solidFill>
                            <a:schemeClr val="tx1"/>
                          </a:solidFill>
                          <a:effectLst/>
                          <a:latin typeface="+mn-ea"/>
                          <a:ea typeface="+mn-ea"/>
                        </a:rPr>
                        <a:t>貸方</a:t>
                      </a:r>
                      <a:endParaRPr kumimoji="1" lang="en-US" altLang="ja-JP" sz="800" b="0" u="none" strike="noStrike" cap="none" normalizeH="0" baseline="0" dirty="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u="none" strike="noStrike" cap="none" normalizeH="0" baseline="0" dirty="0">
                          <a:ln>
                            <a:noFill/>
                          </a:ln>
                          <a:solidFill>
                            <a:schemeClr val="tx1"/>
                          </a:solidFill>
                          <a:effectLst/>
                          <a:latin typeface="+mn-ea"/>
                          <a:ea typeface="+mn-ea"/>
                        </a:rPr>
                        <a:t>商品売上高</a:t>
                      </a:r>
                      <a:endParaRPr kumimoji="1" lang="en-US" altLang="ja-JP" sz="800" b="0" u="none" strike="noStrike" cap="none" normalizeH="0" baseline="0" dirty="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u="none" strike="noStrike" cap="none" normalizeH="0" baseline="0" dirty="0">
                          <a:ln>
                            <a:noFill/>
                          </a:ln>
                          <a:solidFill>
                            <a:schemeClr val="tx1"/>
                          </a:solidFill>
                          <a:effectLst/>
                          <a:latin typeface="+mn-ea"/>
                          <a:ea typeface="+mn-ea"/>
                        </a:rPr>
                        <a:t>東京営業第一Ｇ</a:t>
                      </a:r>
                      <a:endParaRPr kumimoji="1" lang="en-US" altLang="ja-JP" sz="800" b="0" u="none" strike="noStrike" cap="none" normalizeH="0" baseline="0" dirty="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u="none" strike="noStrike" cap="none" normalizeH="0" baseline="0" dirty="0">
                          <a:ln>
                            <a:noFill/>
                          </a:ln>
                          <a:solidFill>
                            <a:schemeClr val="tx1"/>
                          </a:solidFill>
                          <a:effectLst/>
                          <a:latin typeface="+mn-ea"/>
                          <a:ea typeface="+mn-ea"/>
                        </a:rPr>
                        <a:t>0</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u="none" strike="noStrike" cap="none" normalizeH="0" baseline="0" dirty="0">
                          <a:ln>
                            <a:noFill/>
                          </a:ln>
                          <a:solidFill>
                            <a:schemeClr val="tx1"/>
                          </a:solidFill>
                          <a:effectLst/>
                          <a:latin typeface="+mn-ea"/>
                          <a:ea typeface="+mn-ea"/>
                        </a:rPr>
                        <a:t>305,000</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8465438"/>
                  </a:ext>
                </a:extLst>
              </a:tr>
            </a:tbl>
          </a:graphicData>
        </a:graphic>
      </p:graphicFrame>
      <p:sp>
        <p:nvSpPr>
          <p:cNvPr id="16" name="曲折矢印 15"/>
          <p:cNvSpPr/>
          <p:nvPr/>
        </p:nvSpPr>
        <p:spPr bwMode="auto">
          <a:xfrm flipV="1">
            <a:off x="1818339" y="3060000"/>
            <a:ext cx="685254" cy="724521"/>
          </a:xfrm>
          <a:prstGeom prst="bentArrow">
            <a:avLst>
              <a:gd name="adj1" fmla="val 15394"/>
              <a:gd name="adj2" fmla="val 18757"/>
              <a:gd name="adj3" fmla="val 24040"/>
              <a:gd name="adj4" fmla="val 44261"/>
            </a:avLst>
          </a:prstGeom>
          <a:solidFill>
            <a:schemeClr val="bg2">
              <a:lumMod val="65000"/>
            </a:schemeClr>
          </a:solidFill>
          <a:ln w="9525" cap="flat" cmpd="sng" algn="ctr">
            <a:noFill/>
            <a:prstDash val="solid"/>
            <a:headEnd type="none" w="med" len="med"/>
            <a:tailEnd type="none" w="med" len="med"/>
          </a:ln>
          <a:effectLst>
            <a:outerShdw blurRad="40000" dist="20000" dir="5400000" rotWithShape="0">
              <a:srgbClr val="000000">
                <a:alpha val="38000"/>
              </a:srgbClr>
            </a:outerShdw>
          </a:effectLst>
        </p:spPr>
        <p:txBody>
          <a:bodyPr vert="horz" wrap="square" lIns="68580" tIns="34290" rIns="68580" bIns="34290" numCol="1" rtlCol="0" anchor="t" anchorCtr="0" compatLnSpc="1">
            <a:prstTxWarp prst="textNoShape">
              <a:avLst/>
            </a:prstTxWarp>
          </a:bodyPr>
          <a:lstStyle/>
          <a:p>
            <a:pPr algn="ctr" fontAlgn="base">
              <a:spcBef>
                <a:spcPct val="0"/>
              </a:spcBef>
              <a:spcAft>
                <a:spcPct val="0"/>
              </a:spcAft>
              <a:defRPr/>
            </a:pPr>
            <a:endParaRPr lang="ja-JP" altLang="en-US" sz="750" kern="0">
              <a:solidFill>
                <a:srgbClr val="000000"/>
              </a:solidFill>
              <a:latin typeface="HGP創英角ｺﾞｼｯｸUB"/>
              <a:ea typeface="HGP創英角ｺﾞｼｯｸUB"/>
            </a:endParaRPr>
          </a:p>
        </p:txBody>
      </p:sp>
      <p:grpSp>
        <p:nvGrpSpPr>
          <p:cNvPr id="2" name="グループ化 1"/>
          <p:cNvGrpSpPr/>
          <p:nvPr/>
        </p:nvGrpSpPr>
        <p:grpSpPr>
          <a:xfrm>
            <a:off x="2665254" y="3060000"/>
            <a:ext cx="4101900" cy="1780002"/>
            <a:chOff x="3161540" y="3244469"/>
            <a:chExt cx="3672408" cy="1780002"/>
          </a:xfrm>
        </p:grpSpPr>
        <p:sp>
          <p:nvSpPr>
            <p:cNvPr id="17" name="メモ 16"/>
            <p:cNvSpPr/>
            <p:nvPr/>
          </p:nvSpPr>
          <p:spPr bwMode="auto">
            <a:xfrm>
              <a:off x="3485576" y="3244469"/>
              <a:ext cx="3348372" cy="1418313"/>
            </a:xfrm>
            <a:prstGeom prst="foldedCorner">
              <a:avLst/>
            </a:prstGeom>
            <a:solidFill>
              <a:srgbClr val="FFFFFF"/>
            </a:solidFill>
            <a:ln w="25400" cap="flat" cmpd="sng" algn="ctr">
              <a:solidFill>
                <a:schemeClr val="accent5">
                  <a:lumMod val="75000"/>
                </a:schemeClr>
              </a:solidFill>
              <a:prstDash val="soli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defRPr/>
              </a:pPr>
              <a:r>
                <a:rPr lang="ja-JP" altLang="en-US" sz="1050" kern="0" dirty="0">
                  <a:solidFill>
                    <a:srgbClr val="000000"/>
                  </a:solidFill>
                  <a:latin typeface="メイリオ" panose="020B0604030504040204" pitchFamily="50" charset="-128"/>
                  <a:ea typeface="メイリオ" panose="020B0604030504040204" pitchFamily="50" charset="-128"/>
                </a:rPr>
                <a:t>伝票番号：</a:t>
              </a:r>
              <a:r>
                <a:rPr kumimoji="0" lang="en-US" altLang="ja-JP" sz="1050" kern="0" dirty="0">
                  <a:solidFill>
                    <a:srgbClr val="000000"/>
                  </a:solidFill>
                  <a:latin typeface="メイリオ" panose="020B0604030504040204" pitchFamily="50" charset="-128"/>
                  <a:ea typeface="メイリオ" panose="020B0604030504040204" pitchFamily="50" charset="-128"/>
                </a:rPr>
                <a:t>00000002</a:t>
              </a:r>
              <a:endParaRPr kumimoji="0" lang="ja-JP" altLang="en-US" sz="1050" kern="0" dirty="0">
                <a:solidFill>
                  <a:srgbClr val="000000"/>
                </a:solidFill>
                <a:latin typeface="メイリオ" panose="020B0604030504040204" pitchFamily="50" charset="-128"/>
                <a:ea typeface="メイリオ" panose="020B0604030504040204" pitchFamily="50" charset="-128"/>
              </a:endParaRPr>
            </a:p>
            <a:p>
              <a:pPr fontAlgn="base">
                <a:spcBef>
                  <a:spcPct val="0"/>
                </a:spcBef>
                <a:spcAft>
                  <a:spcPct val="0"/>
                </a:spcAft>
                <a:defRPr/>
              </a:pPr>
              <a:r>
                <a:rPr lang="ja-JP" altLang="en-US" sz="1050" kern="0" dirty="0">
                  <a:solidFill>
                    <a:srgbClr val="000000"/>
                  </a:solidFill>
                  <a:latin typeface="HGP創英角ｺﾞｼｯｸUB"/>
                  <a:ea typeface="HGP創英角ｺﾞｼｯｸUB"/>
                </a:rPr>
                <a:t>伝票日付：</a:t>
              </a:r>
              <a:r>
                <a:rPr lang="en-US" altLang="ja-JP" sz="1050" kern="0" dirty="0">
                  <a:solidFill>
                    <a:srgbClr val="000000"/>
                  </a:solidFill>
                  <a:latin typeface="HGP創英角ｺﾞｼｯｸUB"/>
                  <a:ea typeface="HGP創英角ｺﾞｼｯｸUB"/>
                </a:rPr>
                <a:t>2017/1/10</a:t>
              </a:r>
            </a:p>
            <a:p>
              <a:pPr fontAlgn="base">
                <a:spcBef>
                  <a:spcPct val="0"/>
                </a:spcBef>
                <a:spcAft>
                  <a:spcPct val="0"/>
                </a:spcAft>
                <a:defRPr/>
              </a:pPr>
              <a:endParaRPr kumimoji="0" lang="en-US" altLang="ja-JP" sz="1050" kern="0" dirty="0">
                <a:solidFill>
                  <a:srgbClr val="000000"/>
                </a:solidFill>
                <a:latin typeface="HGP創英角ｺﾞｼｯｸUB"/>
                <a:ea typeface="HGP創英角ｺﾞｼｯｸUB"/>
              </a:endParaRPr>
            </a:p>
            <a:p>
              <a:pPr fontAlgn="base">
                <a:spcBef>
                  <a:spcPct val="0"/>
                </a:spcBef>
                <a:spcAft>
                  <a:spcPct val="0"/>
                </a:spcAft>
                <a:defRPr/>
              </a:pPr>
              <a:r>
                <a:rPr lang="ja-JP" altLang="en-US" sz="1050" u="sng" kern="0" dirty="0">
                  <a:solidFill>
                    <a:srgbClr val="000000"/>
                  </a:solidFill>
                  <a:latin typeface="HGP創英角ｺﾞｼｯｸUB"/>
                  <a:ea typeface="HGP創英角ｺﾞｼｯｸUB"/>
                </a:rPr>
                <a:t>勘定科目　　　　部門　　　　　　　　借方金額　　貸方金額</a:t>
              </a:r>
              <a:endParaRPr lang="en-US" altLang="ja-JP" sz="1050" u="sng" kern="0" dirty="0">
                <a:solidFill>
                  <a:srgbClr val="000000"/>
                </a:solidFill>
                <a:latin typeface="HGP創英角ｺﾞｼｯｸUB"/>
                <a:ea typeface="HGP創英角ｺﾞｼｯｸUB"/>
              </a:endParaRPr>
            </a:p>
            <a:p>
              <a:pPr fontAlgn="base">
                <a:spcBef>
                  <a:spcPct val="0"/>
                </a:spcBef>
                <a:spcAft>
                  <a:spcPct val="0"/>
                </a:spcAft>
                <a:defRPr/>
              </a:pPr>
              <a:r>
                <a:rPr lang="ja-JP" altLang="en-US" sz="825" u="sng" kern="0" dirty="0">
                  <a:solidFill>
                    <a:srgbClr val="000000"/>
                  </a:solidFill>
                  <a:latin typeface="HGP創英角ｺﾞｼｯｸUB"/>
                  <a:ea typeface="HGP創英角ｺﾞｼｯｸUB"/>
                </a:rPr>
                <a:t>・・・</a:t>
              </a:r>
            </a:p>
          </p:txBody>
        </p:sp>
        <p:sp>
          <p:nvSpPr>
            <p:cNvPr id="18" name="メモ 17"/>
            <p:cNvSpPr/>
            <p:nvPr/>
          </p:nvSpPr>
          <p:spPr bwMode="auto">
            <a:xfrm>
              <a:off x="3161540" y="3444273"/>
              <a:ext cx="3348372" cy="1580198"/>
            </a:xfrm>
            <a:prstGeom prst="foldedCorner">
              <a:avLst/>
            </a:prstGeom>
            <a:solidFill>
              <a:srgbClr val="FFFFFF"/>
            </a:solidFill>
            <a:ln w="25400" cap="flat" cmpd="sng" algn="ctr">
              <a:solidFill>
                <a:schemeClr val="accent5">
                  <a:lumMod val="75000"/>
                </a:schemeClr>
              </a:solidFill>
              <a:prstDash val="soli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defRPr/>
              </a:pPr>
              <a:r>
                <a:rPr lang="ja-JP" altLang="en-US" sz="1050" kern="0" dirty="0">
                  <a:solidFill>
                    <a:srgbClr val="000000"/>
                  </a:solidFill>
                  <a:latin typeface="+mn-ea"/>
                </a:rPr>
                <a:t>伝票番号：</a:t>
              </a:r>
              <a:r>
                <a:rPr kumimoji="0" lang="en-US" altLang="ja-JP" sz="1050" kern="0" dirty="0">
                  <a:solidFill>
                    <a:srgbClr val="000000"/>
                  </a:solidFill>
                  <a:latin typeface="+mn-ea"/>
                </a:rPr>
                <a:t>00000001</a:t>
              </a:r>
              <a:endParaRPr kumimoji="0" lang="ja-JP" altLang="en-US" sz="1050" kern="0" dirty="0">
                <a:solidFill>
                  <a:srgbClr val="000000"/>
                </a:solidFill>
                <a:latin typeface="+mn-ea"/>
              </a:endParaRPr>
            </a:p>
            <a:p>
              <a:pPr fontAlgn="base">
                <a:spcBef>
                  <a:spcPct val="0"/>
                </a:spcBef>
                <a:spcAft>
                  <a:spcPct val="0"/>
                </a:spcAft>
                <a:defRPr/>
              </a:pPr>
              <a:r>
                <a:rPr lang="ja-JP" altLang="en-US" sz="1050" kern="0" dirty="0">
                  <a:solidFill>
                    <a:srgbClr val="000000"/>
                  </a:solidFill>
                  <a:latin typeface="+mn-ea"/>
                </a:rPr>
                <a:t>伝票日付：</a:t>
              </a:r>
              <a:r>
                <a:rPr lang="en-US" altLang="ja-JP" sz="1050" kern="0" dirty="0">
                  <a:solidFill>
                    <a:srgbClr val="000000"/>
                  </a:solidFill>
                  <a:latin typeface="+mn-ea"/>
                </a:rPr>
                <a:t>2026/1/10</a:t>
              </a:r>
            </a:p>
            <a:p>
              <a:pPr fontAlgn="base">
                <a:spcBef>
                  <a:spcPct val="0"/>
                </a:spcBef>
                <a:spcAft>
                  <a:spcPct val="0"/>
                </a:spcAft>
                <a:defRPr/>
              </a:pPr>
              <a:endParaRPr kumimoji="0" lang="en-US" altLang="ja-JP" sz="1050" kern="0" dirty="0">
                <a:solidFill>
                  <a:srgbClr val="000000"/>
                </a:solidFill>
                <a:latin typeface="+mn-ea"/>
              </a:endParaRPr>
            </a:p>
            <a:p>
              <a:pPr fontAlgn="base">
                <a:spcBef>
                  <a:spcPct val="0"/>
                </a:spcBef>
                <a:spcAft>
                  <a:spcPct val="0"/>
                </a:spcAft>
                <a:defRPr/>
              </a:pPr>
              <a:r>
                <a:rPr lang="ja-JP" altLang="en-US" sz="1050" u="sng" kern="0" dirty="0">
                  <a:solidFill>
                    <a:srgbClr val="000000"/>
                  </a:solidFill>
                  <a:latin typeface="+mn-ea"/>
                </a:rPr>
                <a:t>勘定科目　　　　部門　　　　　　　　借方金額　　貸方金額</a:t>
              </a:r>
              <a:endParaRPr lang="en-US" altLang="ja-JP" sz="1050" u="sng" kern="0" dirty="0">
                <a:solidFill>
                  <a:srgbClr val="000000"/>
                </a:solidFill>
                <a:latin typeface="+mn-ea"/>
              </a:endParaRPr>
            </a:p>
            <a:p>
              <a:pPr fontAlgn="base">
                <a:lnSpc>
                  <a:spcPct val="150000"/>
                </a:lnSpc>
                <a:spcBef>
                  <a:spcPct val="0"/>
                </a:spcBef>
                <a:spcAft>
                  <a:spcPct val="0"/>
                </a:spcAft>
                <a:defRPr/>
              </a:pPr>
              <a:r>
                <a:rPr kumimoji="0" lang="ja-JP" altLang="en-US" sz="900" u="sng" kern="0" dirty="0">
                  <a:solidFill>
                    <a:srgbClr val="000000"/>
                  </a:solidFill>
                  <a:latin typeface="+mn-ea"/>
                </a:rPr>
                <a:t>当座預金　　　　東京営業第一Ｇ　　</a:t>
              </a:r>
              <a:r>
                <a:rPr kumimoji="0" lang="en-US" altLang="ja-JP" sz="900" u="sng" kern="0" dirty="0">
                  <a:solidFill>
                    <a:srgbClr val="000000"/>
                  </a:solidFill>
                  <a:latin typeface="+mn-ea"/>
                </a:rPr>
                <a:t>770,000</a:t>
              </a:r>
              <a:r>
                <a:rPr kumimoji="0" lang="ja-JP" altLang="en-US" sz="900" u="sng" kern="0" dirty="0">
                  <a:solidFill>
                    <a:srgbClr val="000000"/>
                  </a:solidFill>
                  <a:latin typeface="+mn-ea"/>
                </a:rPr>
                <a:t>　　　　　　</a:t>
              </a:r>
              <a:r>
                <a:rPr kumimoji="0" lang="en-US" altLang="ja-JP" sz="900" u="sng" kern="0" dirty="0">
                  <a:solidFill>
                    <a:srgbClr val="000000"/>
                  </a:solidFill>
                  <a:latin typeface="+mn-ea"/>
                </a:rPr>
                <a:t>0</a:t>
              </a:r>
              <a:r>
                <a:rPr kumimoji="0" lang="ja-JP" altLang="en-US" sz="900" u="sng" kern="0" dirty="0">
                  <a:solidFill>
                    <a:srgbClr val="000000"/>
                  </a:solidFill>
                  <a:latin typeface="+mn-ea"/>
                </a:rPr>
                <a:t> </a:t>
              </a:r>
              <a:endParaRPr kumimoji="0" lang="en-US" altLang="ja-JP" sz="900" u="sng" kern="0" dirty="0">
                <a:solidFill>
                  <a:srgbClr val="000000"/>
                </a:solidFill>
                <a:latin typeface="+mn-ea"/>
              </a:endParaRPr>
            </a:p>
            <a:p>
              <a:pPr fontAlgn="base">
                <a:lnSpc>
                  <a:spcPct val="150000"/>
                </a:lnSpc>
                <a:spcBef>
                  <a:spcPct val="0"/>
                </a:spcBef>
                <a:spcAft>
                  <a:spcPct val="0"/>
                </a:spcAft>
                <a:defRPr/>
              </a:pPr>
              <a:r>
                <a:rPr kumimoji="0" lang="ja-JP" altLang="en-US" sz="900" u="sng" kern="0" dirty="0">
                  <a:solidFill>
                    <a:srgbClr val="000000"/>
                  </a:solidFill>
                  <a:latin typeface="+mn-ea"/>
                </a:rPr>
                <a:t>サービス売上高　東京営業第一Ｇ　　　　　</a:t>
              </a:r>
              <a:r>
                <a:rPr kumimoji="0" lang="en-US" altLang="ja-JP" sz="900" u="sng" kern="0" dirty="0">
                  <a:solidFill>
                    <a:srgbClr val="000000"/>
                  </a:solidFill>
                  <a:latin typeface="+mn-ea"/>
                </a:rPr>
                <a:t>0</a:t>
              </a:r>
              <a:r>
                <a:rPr kumimoji="0" lang="ja-JP" altLang="en-US" sz="900" u="sng" kern="0" dirty="0">
                  <a:solidFill>
                    <a:srgbClr val="000000"/>
                  </a:solidFill>
                  <a:latin typeface="+mn-ea"/>
                </a:rPr>
                <a:t>　　　</a:t>
              </a:r>
              <a:r>
                <a:rPr kumimoji="0" lang="en-US" altLang="ja-JP" sz="900" u="sng" kern="0" dirty="0">
                  <a:solidFill>
                    <a:srgbClr val="000000"/>
                  </a:solidFill>
                  <a:latin typeface="+mn-ea"/>
                </a:rPr>
                <a:t>450,000</a:t>
              </a:r>
            </a:p>
            <a:p>
              <a:pPr fontAlgn="base">
                <a:lnSpc>
                  <a:spcPct val="150000"/>
                </a:lnSpc>
                <a:spcBef>
                  <a:spcPct val="0"/>
                </a:spcBef>
                <a:spcAft>
                  <a:spcPct val="0"/>
                </a:spcAft>
                <a:defRPr/>
              </a:pPr>
              <a:r>
                <a:rPr kumimoji="0" lang="ja-JP" altLang="en-US" sz="900" u="sng" kern="0" dirty="0">
                  <a:solidFill>
                    <a:srgbClr val="000000"/>
                  </a:solidFill>
                  <a:latin typeface="+mn-ea"/>
                </a:rPr>
                <a:t>商品売上高　　　東京営業第一Ｇ　　　　　</a:t>
              </a:r>
              <a:r>
                <a:rPr kumimoji="0" lang="en-US" altLang="ja-JP" sz="900" u="sng" kern="0" dirty="0">
                  <a:solidFill>
                    <a:srgbClr val="000000"/>
                  </a:solidFill>
                  <a:latin typeface="+mn-ea"/>
                </a:rPr>
                <a:t>0</a:t>
              </a:r>
              <a:r>
                <a:rPr kumimoji="0" lang="ja-JP" altLang="en-US" sz="900" u="sng" kern="0" dirty="0">
                  <a:solidFill>
                    <a:srgbClr val="000000"/>
                  </a:solidFill>
                  <a:latin typeface="+mn-ea"/>
                </a:rPr>
                <a:t>　　　</a:t>
              </a:r>
              <a:r>
                <a:rPr kumimoji="0" lang="en-US" altLang="ja-JP" sz="900" u="sng" kern="0" dirty="0">
                  <a:solidFill>
                    <a:srgbClr val="000000"/>
                  </a:solidFill>
                  <a:latin typeface="+mn-ea"/>
                </a:rPr>
                <a:t>320,000</a:t>
              </a:r>
            </a:p>
            <a:p>
              <a:pPr fontAlgn="base">
                <a:spcBef>
                  <a:spcPct val="0"/>
                </a:spcBef>
                <a:spcAft>
                  <a:spcPct val="0"/>
                </a:spcAft>
                <a:defRPr/>
              </a:pPr>
              <a:r>
                <a:rPr lang="ja-JP" altLang="en-US" sz="825" kern="0" dirty="0">
                  <a:solidFill>
                    <a:srgbClr val="000000"/>
                  </a:solidFill>
                  <a:latin typeface="HGP創英角ｺﾞｼｯｸUB"/>
                  <a:ea typeface="HGP創英角ｺﾞｼｯｸUB"/>
                </a:rPr>
                <a:t>・・・</a:t>
              </a:r>
            </a:p>
          </p:txBody>
        </p:sp>
      </p:grpSp>
    </p:spTree>
    <p:extLst>
      <p:ext uri="{BB962C8B-B14F-4D97-AF65-F5344CB8AC3E}">
        <p14:creationId xmlns:p14="http://schemas.microsoft.com/office/powerpoint/2010/main" val="3836909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15</a:t>
            </a:fld>
            <a:endParaRPr lang="ja-JP" altLang="en-US" dirty="0"/>
          </a:p>
        </p:txBody>
      </p:sp>
      <p:sp>
        <p:nvSpPr>
          <p:cNvPr id="5" name="タイトル 4"/>
          <p:cNvSpPr>
            <a:spLocks noGrp="1"/>
          </p:cNvSpPr>
          <p:nvPr>
            <p:ph type="title"/>
          </p:nvPr>
        </p:nvSpPr>
        <p:spPr/>
        <p:txBody>
          <a:bodyPr/>
          <a:lstStyle/>
          <a:p>
            <a:r>
              <a:rPr lang="ja-JP" altLang="en-US" dirty="0"/>
              <a:t>財務データの分析・可視化機能</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kumimoji="1" lang="en-US" altLang="ja-JP" dirty="0" err="1"/>
              <a:t>Report</a:t>
            </a:r>
            <a:r>
              <a:rPr lang="en-US" altLang="ja-JP" dirty="0" err="1"/>
              <a:t>Plus</a:t>
            </a:r>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様々なデータを表現力豊かに視覚化する</a:t>
            </a:r>
            <a:r>
              <a:rPr lang="en-US" altLang="ja-JP" dirty="0"/>
              <a:t>BI</a:t>
            </a:r>
            <a:r>
              <a:rPr lang="ja-JP" altLang="en-US" dirty="0"/>
              <a:t>ツールです</a:t>
            </a:r>
            <a:endParaRPr lang="en-US" altLang="ja-JP" dirty="0"/>
          </a:p>
          <a:p>
            <a:r>
              <a:rPr lang="ja-JP" altLang="en-US" dirty="0"/>
              <a:t>システム標準機能としてご提供し、多彩な表示形式でデータ分析をご支援します</a:t>
            </a:r>
            <a:endParaRPr lang="en-US" altLang="ja-JP" dirty="0"/>
          </a:p>
          <a:p>
            <a:endParaRPr lang="ja-JP" altLang="en-US" dirty="0"/>
          </a:p>
        </p:txBody>
      </p:sp>
      <p:sp>
        <p:nvSpPr>
          <p:cNvPr id="18" name="右矢印 17"/>
          <p:cNvSpPr/>
          <p:nvPr/>
        </p:nvSpPr>
        <p:spPr>
          <a:xfrm>
            <a:off x="5544378" y="2880000"/>
            <a:ext cx="719810" cy="540000"/>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pic>
        <p:nvPicPr>
          <p:cNvPr id="19" name="図 18"/>
          <p:cNvPicPr>
            <a:picLocks noChangeAspect="1"/>
          </p:cNvPicPr>
          <p:nvPr/>
        </p:nvPicPr>
        <p:blipFill>
          <a:blip r:embed="rId2"/>
          <a:stretch>
            <a:fillRect/>
          </a:stretch>
        </p:blipFill>
        <p:spPr>
          <a:xfrm>
            <a:off x="6444400" y="1620000"/>
            <a:ext cx="1611500" cy="900000"/>
          </a:xfrm>
          <a:prstGeom prst="rect">
            <a:avLst/>
          </a:prstGeom>
          <a:ln>
            <a:solidFill>
              <a:schemeClr val="bg1">
                <a:lumMod val="75000"/>
              </a:schemeClr>
            </a:solidFill>
          </a:ln>
        </p:spPr>
      </p:pic>
      <p:pic>
        <p:nvPicPr>
          <p:cNvPr id="31" name="図 30"/>
          <p:cNvPicPr>
            <a:picLocks noChangeAspect="1"/>
          </p:cNvPicPr>
          <p:nvPr/>
        </p:nvPicPr>
        <p:blipFill>
          <a:blip r:embed="rId3"/>
          <a:stretch>
            <a:fillRect/>
          </a:stretch>
        </p:blipFill>
        <p:spPr>
          <a:xfrm>
            <a:off x="6444400" y="2736000"/>
            <a:ext cx="1611500" cy="900000"/>
          </a:xfrm>
          <a:prstGeom prst="rect">
            <a:avLst/>
          </a:prstGeom>
          <a:ln>
            <a:solidFill>
              <a:schemeClr val="bg1">
                <a:lumMod val="75000"/>
              </a:schemeClr>
            </a:solidFill>
          </a:ln>
        </p:spPr>
      </p:pic>
      <p:sp>
        <p:nvSpPr>
          <p:cNvPr id="32" name="テキスト ボックス 31"/>
          <p:cNvSpPr txBox="1"/>
          <p:nvPr/>
        </p:nvSpPr>
        <p:spPr>
          <a:xfrm>
            <a:off x="6372400" y="1404000"/>
            <a:ext cx="1800000" cy="288000"/>
          </a:xfrm>
          <a:prstGeom prst="rect">
            <a:avLst/>
          </a:prstGeom>
          <a:noFill/>
        </p:spPr>
        <p:txBody>
          <a:bodyPr wrap="square" rtlCol="0">
            <a:spAutoFit/>
          </a:bodyPr>
          <a:lstStyle/>
          <a:p>
            <a:pPr algn="ctr">
              <a:defRPr/>
            </a:pPr>
            <a:r>
              <a:rPr kumimoji="0" lang="ja-JP" altLang="en-US" sz="1200" b="1" kern="0" dirty="0">
                <a:solidFill>
                  <a:prstClr val="black"/>
                </a:solidFill>
              </a:rPr>
              <a:t>主要取引先別売上</a:t>
            </a:r>
          </a:p>
        </p:txBody>
      </p:sp>
      <p:sp>
        <p:nvSpPr>
          <p:cNvPr id="33" name="テキスト ボックス 32"/>
          <p:cNvSpPr txBox="1"/>
          <p:nvPr/>
        </p:nvSpPr>
        <p:spPr>
          <a:xfrm>
            <a:off x="6372400" y="2520000"/>
            <a:ext cx="1800000" cy="288000"/>
          </a:xfrm>
          <a:prstGeom prst="rect">
            <a:avLst/>
          </a:prstGeom>
          <a:noFill/>
        </p:spPr>
        <p:txBody>
          <a:bodyPr wrap="square" rtlCol="0">
            <a:spAutoFit/>
          </a:bodyPr>
          <a:lstStyle/>
          <a:p>
            <a:pPr algn="ctr">
              <a:defRPr/>
            </a:pPr>
            <a:r>
              <a:rPr kumimoji="0" lang="ja-JP" altLang="en-US" sz="1200" b="1" kern="0" dirty="0">
                <a:solidFill>
                  <a:prstClr val="black"/>
                </a:solidFill>
              </a:rPr>
              <a:t>事業ポートフォリオ</a:t>
            </a:r>
          </a:p>
        </p:txBody>
      </p:sp>
      <p:sp>
        <p:nvSpPr>
          <p:cNvPr id="34" name="テキスト ボックス 33"/>
          <p:cNvSpPr txBox="1"/>
          <p:nvPr/>
        </p:nvSpPr>
        <p:spPr>
          <a:xfrm>
            <a:off x="6372400" y="3636000"/>
            <a:ext cx="1800000" cy="288000"/>
          </a:xfrm>
          <a:prstGeom prst="rect">
            <a:avLst/>
          </a:prstGeom>
          <a:noFill/>
        </p:spPr>
        <p:txBody>
          <a:bodyPr wrap="square" rtlCol="0">
            <a:spAutoFit/>
          </a:bodyPr>
          <a:lstStyle/>
          <a:p>
            <a:pPr algn="ctr">
              <a:defRPr/>
            </a:pPr>
            <a:r>
              <a:rPr kumimoji="0" lang="ja-JP" altLang="en-US" sz="1200" b="1" kern="0" dirty="0">
                <a:solidFill>
                  <a:prstClr val="black"/>
                </a:solidFill>
              </a:rPr>
              <a:t>当月部門別変動人件費</a:t>
            </a:r>
          </a:p>
        </p:txBody>
      </p:sp>
      <p:pic>
        <p:nvPicPr>
          <p:cNvPr id="35" name="図 34"/>
          <p:cNvPicPr>
            <a:picLocks noChangeAspect="1"/>
          </p:cNvPicPr>
          <p:nvPr/>
        </p:nvPicPr>
        <p:blipFill>
          <a:blip r:embed="rId4"/>
          <a:stretch>
            <a:fillRect/>
          </a:stretch>
        </p:blipFill>
        <p:spPr>
          <a:xfrm>
            <a:off x="6444400" y="3852000"/>
            <a:ext cx="1611500" cy="900000"/>
          </a:xfrm>
          <a:prstGeom prst="rect">
            <a:avLst/>
          </a:prstGeom>
          <a:ln>
            <a:solidFill>
              <a:schemeClr val="bg1">
                <a:lumMod val="75000"/>
              </a:schemeClr>
            </a:solidFill>
          </a:ln>
        </p:spPr>
      </p:pic>
      <p:sp>
        <p:nvSpPr>
          <p:cNvPr id="36" name="テキスト ボックス 35"/>
          <p:cNvSpPr txBox="1"/>
          <p:nvPr/>
        </p:nvSpPr>
        <p:spPr>
          <a:xfrm>
            <a:off x="2195576" y="1491630"/>
            <a:ext cx="1404000" cy="288000"/>
          </a:xfrm>
          <a:prstGeom prst="rect">
            <a:avLst/>
          </a:prstGeom>
          <a:noFill/>
        </p:spPr>
        <p:txBody>
          <a:bodyPr wrap="square" rtlCol="0">
            <a:spAutoFit/>
          </a:bodyPr>
          <a:lstStyle/>
          <a:p>
            <a:pPr>
              <a:defRPr/>
            </a:pPr>
            <a:r>
              <a:rPr kumimoji="0" lang="ja-JP" altLang="en-US" sz="1200" b="1" kern="0" dirty="0">
                <a:solidFill>
                  <a:prstClr val="black"/>
                </a:solidFill>
              </a:rPr>
              <a:t>各種メニュー</a:t>
            </a:r>
          </a:p>
        </p:txBody>
      </p:sp>
      <p:grpSp>
        <p:nvGrpSpPr>
          <p:cNvPr id="37" name="グループ化 36"/>
          <p:cNvGrpSpPr>
            <a:grpSpLocks noChangeAspect="1"/>
          </p:cNvGrpSpPr>
          <p:nvPr/>
        </p:nvGrpSpPr>
        <p:grpSpPr>
          <a:xfrm>
            <a:off x="755575" y="1887674"/>
            <a:ext cx="4581771" cy="2477020"/>
            <a:chOff x="539552" y="2601477"/>
            <a:chExt cx="5088354" cy="2750892"/>
          </a:xfrm>
        </p:grpSpPr>
        <p:pic>
          <p:nvPicPr>
            <p:cNvPr id="38" name="図 37"/>
            <p:cNvPicPr>
              <a:picLocks noChangeAspect="1"/>
            </p:cNvPicPr>
            <p:nvPr/>
          </p:nvPicPr>
          <p:blipFill>
            <a:blip r:embed="rId5"/>
            <a:stretch>
              <a:fillRect/>
            </a:stretch>
          </p:blipFill>
          <p:spPr>
            <a:xfrm>
              <a:off x="539552" y="2601477"/>
              <a:ext cx="5088354" cy="2750892"/>
            </a:xfrm>
            <a:prstGeom prst="rect">
              <a:avLst/>
            </a:prstGeom>
            <a:ln>
              <a:solidFill>
                <a:schemeClr val="bg1">
                  <a:lumMod val="75000"/>
                </a:schemeClr>
              </a:solidFill>
            </a:ln>
          </p:spPr>
        </p:pic>
        <p:pic>
          <p:nvPicPr>
            <p:cNvPr id="39" name="図 38"/>
            <p:cNvPicPr>
              <a:picLocks noChangeAspect="1"/>
            </p:cNvPicPr>
            <p:nvPr/>
          </p:nvPicPr>
          <p:blipFill>
            <a:blip r:embed="rId6"/>
            <a:stretch>
              <a:fillRect/>
            </a:stretch>
          </p:blipFill>
          <p:spPr>
            <a:xfrm>
              <a:off x="683568" y="2601477"/>
              <a:ext cx="1221609" cy="54984"/>
            </a:xfrm>
            <a:prstGeom prst="rect">
              <a:avLst/>
            </a:prstGeom>
            <a:ln>
              <a:noFill/>
            </a:ln>
          </p:spPr>
        </p:pic>
      </p:grpSp>
      <p:sp>
        <p:nvSpPr>
          <p:cNvPr id="2" name="テキスト ボックス 1">
            <a:extLst>
              <a:ext uri="{FF2B5EF4-FFF2-40B4-BE49-F238E27FC236}">
                <a16:creationId xmlns:a16="http://schemas.microsoft.com/office/drawing/2014/main" id="{5E5B0A78-23AC-58E6-451A-A9C60B869438}"/>
              </a:ext>
            </a:extLst>
          </p:cNvPr>
          <p:cNvSpPr txBox="1"/>
          <p:nvPr/>
        </p:nvSpPr>
        <p:spPr>
          <a:xfrm>
            <a:off x="6095429" y="1331968"/>
            <a:ext cx="553942" cy="288032"/>
          </a:xfrm>
          <a:prstGeom prst="rect">
            <a:avLst/>
          </a:prstGeom>
        </p:spPr>
        <p:txBody>
          <a:bodyPr wrap="square" lIns="0" tIns="0" rIns="0" bIns="0" rtlCol="0" anchor="t" anchorCtr="0">
            <a:noAutofit/>
          </a:bodyPr>
          <a:lstStyle/>
          <a:p>
            <a:pPr>
              <a:lnSpc>
                <a:spcPts val="2800"/>
              </a:lnSpc>
              <a:spcBef>
                <a:spcPct val="0"/>
              </a:spcBef>
            </a:pPr>
            <a:r>
              <a:rPr lang="ja-JP" altLang="en-US" sz="1200" dirty="0">
                <a:solidFill>
                  <a:prstClr val="black"/>
                </a:solidFill>
                <a:cs typeface="メイリオ" pitchFamily="50" charset="-128"/>
              </a:rPr>
              <a:t>例：</a:t>
            </a:r>
          </a:p>
        </p:txBody>
      </p:sp>
    </p:spTree>
    <p:extLst>
      <p:ext uri="{BB962C8B-B14F-4D97-AF65-F5344CB8AC3E}">
        <p14:creationId xmlns:p14="http://schemas.microsoft.com/office/powerpoint/2010/main" val="1897632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16</a:t>
            </a:fld>
            <a:endParaRPr lang="ja-JP" altLang="en-US" dirty="0"/>
          </a:p>
        </p:txBody>
      </p:sp>
      <p:sp>
        <p:nvSpPr>
          <p:cNvPr id="5" name="タイトル 4"/>
          <p:cNvSpPr>
            <a:spLocks noGrp="1"/>
          </p:cNvSpPr>
          <p:nvPr>
            <p:ph type="title"/>
          </p:nvPr>
        </p:nvSpPr>
        <p:spPr/>
        <p:txBody>
          <a:bodyPr/>
          <a:lstStyle/>
          <a:p>
            <a:r>
              <a:rPr lang="ja-JP" altLang="en-US" dirty="0"/>
              <a:t>財務データの分析・可視化機能</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en-US" altLang="ja-JP" dirty="0" err="1"/>
              <a:t>ReportPlus</a:t>
            </a:r>
            <a:r>
              <a:rPr lang="ja-JP" altLang="en-US" dirty="0"/>
              <a:t>（作成方法）</a:t>
            </a:r>
            <a:endParaRPr lang="en-US" altLang="ja-JP" dirty="0"/>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様々なデータを表現力豊かに視覚化する</a:t>
            </a:r>
            <a:r>
              <a:rPr lang="en-US" altLang="ja-JP" dirty="0"/>
              <a:t>BI</a:t>
            </a:r>
            <a:r>
              <a:rPr lang="ja-JP" altLang="en-US" dirty="0"/>
              <a:t>ツールです</a:t>
            </a:r>
            <a:br>
              <a:rPr lang="en-US" altLang="ja-JP" dirty="0"/>
            </a:br>
            <a:r>
              <a:rPr lang="ja-JP" altLang="en-US" dirty="0"/>
              <a:t>システム標準機能としてご提供し、多彩な表示形式でデータ分析をご支援します</a:t>
            </a:r>
            <a:endParaRPr lang="en-US" altLang="ja-JP" dirty="0"/>
          </a:p>
        </p:txBody>
      </p:sp>
      <p:pic>
        <p:nvPicPr>
          <p:cNvPr id="18" name="図 17"/>
          <p:cNvPicPr>
            <a:picLocks noChangeAspect="1"/>
          </p:cNvPicPr>
          <p:nvPr/>
        </p:nvPicPr>
        <p:blipFill rotWithShape="1">
          <a:blip r:embed="rId2"/>
          <a:srcRect r="13953"/>
          <a:stretch/>
        </p:blipFill>
        <p:spPr>
          <a:xfrm>
            <a:off x="1151620" y="1728716"/>
            <a:ext cx="3591399" cy="2330985"/>
          </a:xfrm>
          <a:prstGeom prst="rect">
            <a:avLst/>
          </a:prstGeom>
          <a:ln>
            <a:solidFill>
              <a:sysClr val="window" lastClr="FFFFFF">
                <a:lumMod val="85000"/>
              </a:sysClr>
            </a:solidFill>
          </a:ln>
        </p:spPr>
      </p:pic>
      <p:sp>
        <p:nvSpPr>
          <p:cNvPr id="19" name="正方形/長方形 18"/>
          <p:cNvSpPr/>
          <p:nvPr/>
        </p:nvSpPr>
        <p:spPr>
          <a:xfrm>
            <a:off x="1147777" y="2146705"/>
            <a:ext cx="1021572" cy="1912997"/>
          </a:xfrm>
          <a:prstGeom prst="rect">
            <a:avLst/>
          </a:prstGeom>
          <a:noFill/>
          <a:ln w="25400" cap="flat" cmpd="sng" algn="ctr">
            <a:solidFill>
              <a:srgbClr val="FF0000"/>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pic>
        <p:nvPicPr>
          <p:cNvPr id="31" name="図 30"/>
          <p:cNvPicPr>
            <a:picLocks noChangeAspect="1"/>
          </p:cNvPicPr>
          <p:nvPr/>
        </p:nvPicPr>
        <p:blipFill rotWithShape="1">
          <a:blip r:embed="rId3"/>
          <a:srcRect b="60963"/>
          <a:stretch/>
        </p:blipFill>
        <p:spPr>
          <a:xfrm>
            <a:off x="5381988" y="3959999"/>
            <a:ext cx="2718403" cy="814115"/>
          </a:xfrm>
          <a:prstGeom prst="rect">
            <a:avLst/>
          </a:prstGeom>
          <a:ln>
            <a:solidFill>
              <a:sysClr val="window" lastClr="FFFFFF">
                <a:lumMod val="85000"/>
              </a:sysClr>
            </a:solidFill>
          </a:ln>
        </p:spPr>
      </p:pic>
      <p:sp>
        <p:nvSpPr>
          <p:cNvPr id="32" name="テキスト ボックス 31"/>
          <p:cNvSpPr txBox="1"/>
          <p:nvPr/>
        </p:nvSpPr>
        <p:spPr>
          <a:xfrm>
            <a:off x="1925973" y="1440000"/>
            <a:ext cx="1980000" cy="288000"/>
          </a:xfrm>
          <a:prstGeom prst="rect">
            <a:avLst/>
          </a:prstGeom>
          <a:noFill/>
        </p:spPr>
        <p:txBody>
          <a:bodyPr wrap="square" rtlCol="0">
            <a:spAutoFit/>
          </a:bodyPr>
          <a:lstStyle/>
          <a:p>
            <a:pPr>
              <a:defRPr/>
            </a:pPr>
            <a:r>
              <a:rPr kumimoji="0" lang="ja-JP" altLang="en-US" sz="1200" b="1" kern="0" dirty="0">
                <a:solidFill>
                  <a:prstClr val="black"/>
                </a:solidFill>
              </a:rPr>
              <a:t>ダッシュボード作成画面</a:t>
            </a:r>
          </a:p>
        </p:txBody>
      </p:sp>
      <p:sp>
        <p:nvSpPr>
          <p:cNvPr id="33" name="正方形/長方形 32"/>
          <p:cNvSpPr/>
          <p:nvPr/>
        </p:nvSpPr>
        <p:spPr>
          <a:xfrm>
            <a:off x="1151622" y="4144926"/>
            <a:ext cx="3591398" cy="560061"/>
          </a:xfrm>
          <a:prstGeom prst="rect">
            <a:avLst/>
          </a:prstGeom>
          <a:solidFill>
            <a:srgbClr val="FF0000">
              <a:alpha val="10000"/>
            </a:srgbClr>
          </a:solidFill>
          <a:ln w="25400" cap="flat" cmpd="sng" algn="ctr">
            <a:solidFill>
              <a:srgbClr val="FF0000"/>
            </a:solidFill>
            <a:prstDash val="solid"/>
          </a:ln>
          <a:effectLst/>
        </p:spPr>
        <p:txBody>
          <a:bodyPr rtlCol="0" anchor="ctr"/>
          <a:lstStyle/>
          <a:p>
            <a:pPr algn="ctr">
              <a:defRPr/>
            </a:pPr>
            <a:r>
              <a:rPr kumimoji="0" lang="ja-JP" altLang="en-US" sz="1350" b="1" kern="0" dirty="0">
                <a:solidFill>
                  <a:prstClr val="black"/>
                </a:solidFill>
                <a:latin typeface="メイリオ"/>
                <a:ea typeface="メイリオ"/>
              </a:rPr>
              <a:t>「直感的」で「シンプル」な操作性で</a:t>
            </a:r>
            <a:endParaRPr kumimoji="0" lang="en-US" altLang="ja-JP" sz="1350" b="1" kern="0" dirty="0">
              <a:solidFill>
                <a:prstClr val="black"/>
              </a:solidFill>
              <a:latin typeface="メイリオ"/>
              <a:ea typeface="メイリオ"/>
            </a:endParaRPr>
          </a:p>
          <a:p>
            <a:pPr algn="ctr">
              <a:defRPr/>
            </a:pPr>
            <a:r>
              <a:rPr kumimoji="0" lang="ja-JP" altLang="en-US" sz="1350" b="1" kern="0" dirty="0">
                <a:solidFill>
                  <a:prstClr val="black"/>
                </a:solidFill>
                <a:latin typeface="メイリオ"/>
                <a:ea typeface="メイリオ"/>
              </a:rPr>
              <a:t>データを可視化・分析</a:t>
            </a:r>
          </a:p>
        </p:txBody>
      </p:sp>
      <p:sp>
        <p:nvSpPr>
          <p:cNvPr id="34" name="テキスト ボックス 33"/>
          <p:cNvSpPr txBox="1"/>
          <p:nvPr/>
        </p:nvSpPr>
        <p:spPr>
          <a:xfrm>
            <a:off x="5885989" y="1548000"/>
            <a:ext cx="1620000" cy="288000"/>
          </a:xfrm>
          <a:prstGeom prst="rect">
            <a:avLst/>
          </a:prstGeom>
          <a:noFill/>
        </p:spPr>
        <p:txBody>
          <a:bodyPr wrap="square" rtlCol="0">
            <a:spAutoFit/>
          </a:bodyPr>
          <a:lstStyle/>
          <a:p>
            <a:pPr>
              <a:defRPr/>
            </a:pPr>
            <a:r>
              <a:rPr kumimoji="0" lang="ja-JP" altLang="en-US" sz="1200" b="1" kern="0" dirty="0">
                <a:solidFill>
                  <a:prstClr val="black"/>
                </a:solidFill>
              </a:rPr>
              <a:t>多彩な表示形式</a:t>
            </a:r>
          </a:p>
        </p:txBody>
      </p:sp>
      <p:sp>
        <p:nvSpPr>
          <p:cNvPr id="35" name="テキスト ボックス 34"/>
          <p:cNvSpPr txBox="1"/>
          <p:nvPr/>
        </p:nvSpPr>
        <p:spPr>
          <a:xfrm>
            <a:off x="5885989" y="3672000"/>
            <a:ext cx="1620000" cy="288000"/>
          </a:xfrm>
          <a:prstGeom prst="rect">
            <a:avLst/>
          </a:prstGeom>
          <a:noFill/>
        </p:spPr>
        <p:txBody>
          <a:bodyPr wrap="square" rtlCol="0">
            <a:spAutoFit/>
          </a:bodyPr>
          <a:lstStyle/>
          <a:p>
            <a:pPr>
              <a:defRPr/>
            </a:pPr>
            <a:r>
              <a:rPr kumimoji="0" lang="ja-JP" altLang="en-US" sz="1200" b="1" kern="0" dirty="0">
                <a:solidFill>
                  <a:prstClr val="black"/>
                </a:solidFill>
              </a:rPr>
              <a:t>関数式の設定</a:t>
            </a:r>
          </a:p>
        </p:txBody>
      </p:sp>
      <p:grpSp>
        <p:nvGrpSpPr>
          <p:cNvPr id="2" name="グループ化 1"/>
          <p:cNvGrpSpPr/>
          <p:nvPr/>
        </p:nvGrpSpPr>
        <p:grpSpPr>
          <a:xfrm>
            <a:off x="5201989" y="1944000"/>
            <a:ext cx="3150431" cy="1671866"/>
            <a:chOff x="5139063" y="1990474"/>
            <a:chExt cx="2673297" cy="1607390"/>
          </a:xfrm>
        </p:grpSpPr>
        <p:pic>
          <p:nvPicPr>
            <p:cNvPr id="36" name="図 35"/>
            <p:cNvPicPr>
              <a:picLocks noChangeAspect="1"/>
            </p:cNvPicPr>
            <p:nvPr/>
          </p:nvPicPr>
          <p:blipFill rotWithShape="1">
            <a:blip r:embed="rId4"/>
            <a:srcRect b="4783"/>
            <a:stretch/>
          </p:blipFill>
          <p:spPr>
            <a:xfrm>
              <a:off x="5220074" y="1990474"/>
              <a:ext cx="1596430" cy="1520073"/>
            </a:xfrm>
            <a:prstGeom prst="rect">
              <a:avLst/>
            </a:prstGeom>
            <a:ln>
              <a:noFill/>
            </a:ln>
          </p:spPr>
        </p:pic>
        <p:pic>
          <p:nvPicPr>
            <p:cNvPr id="37" name="図 36"/>
            <p:cNvPicPr>
              <a:picLocks noChangeAspect="1"/>
            </p:cNvPicPr>
            <p:nvPr/>
          </p:nvPicPr>
          <p:blipFill rotWithShape="1">
            <a:blip r:embed="rId5"/>
            <a:srcRect l="3195" r="44098"/>
            <a:stretch/>
          </p:blipFill>
          <p:spPr>
            <a:xfrm>
              <a:off x="6873969" y="2003623"/>
              <a:ext cx="938391" cy="1068249"/>
            </a:xfrm>
            <a:prstGeom prst="rect">
              <a:avLst/>
            </a:prstGeom>
            <a:ln>
              <a:noFill/>
            </a:ln>
          </p:spPr>
        </p:pic>
        <p:cxnSp>
          <p:nvCxnSpPr>
            <p:cNvPr id="38" name="直線コネクタ 37"/>
            <p:cNvCxnSpPr/>
            <p:nvPr/>
          </p:nvCxnSpPr>
          <p:spPr>
            <a:xfrm>
              <a:off x="5139063" y="3597864"/>
              <a:ext cx="2673297" cy="0"/>
            </a:xfrm>
            <a:prstGeom prst="line">
              <a:avLst/>
            </a:prstGeom>
            <a:noFill/>
            <a:ln w="9525" cap="flat" cmpd="sng" algn="ctr">
              <a:solidFill>
                <a:sysClr val="window" lastClr="FFFFFF">
                  <a:lumMod val="85000"/>
                </a:sysClr>
              </a:solidFill>
              <a:prstDash val="solid"/>
            </a:ln>
            <a:effectLst/>
          </p:spPr>
        </p:cxnSp>
      </p:grpSp>
      <p:cxnSp>
        <p:nvCxnSpPr>
          <p:cNvPr id="39" name="直線コネクタ 38"/>
          <p:cNvCxnSpPr/>
          <p:nvPr/>
        </p:nvCxnSpPr>
        <p:spPr>
          <a:xfrm>
            <a:off x="5049052" y="1728715"/>
            <a:ext cx="0" cy="2976272"/>
          </a:xfrm>
          <a:prstGeom prst="line">
            <a:avLst/>
          </a:prstGeom>
          <a:noFill/>
          <a:ln w="9525" cap="flat" cmpd="sng" algn="ctr">
            <a:solidFill>
              <a:sysClr val="window" lastClr="FFFFFF">
                <a:lumMod val="85000"/>
              </a:sysClr>
            </a:solidFill>
            <a:prstDash val="solid"/>
          </a:ln>
          <a:effectLst/>
        </p:spPr>
      </p:cxnSp>
    </p:spTree>
    <p:extLst>
      <p:ext uri="{BB962C8B-B14F-4D97-AF65-F5344CB8AC3E}">
        <p14:creationId xmlns:p14="http://schemas.microsoft.com/office/powerpoint/2010/main" val="3806404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17</a:t>
            </a:fld>
            <a:endParaRPr lang="ja-JP" altLang="en-US" dirty="0"/>
          </a:p>
        </p:txBody>
      </p:sp>
      <p:sp>
        <p:nvSpPr>
          <p:cNvPr id="5" name="タイトル 4"/>
          <p:cNvSpPr>
            <a:spLocks noGrp="1"/>
          </p:cNvSpPr>
          <p:nvPr>
            <p:ph type="title"/>
          </p:nvPr>
        </p:nvSpPr>
        <p:spPr/>
        <p:txBody>
          <a:bodyPr/>
          <a:lstStyle/>
          <a:p>
            <a:r>
              <a:rPr lang="ja-JP" altLang="en-US" dirty="0"/>
              <a:t>共通経費の適正な配賦</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部門別損益、セグメント別損益を厳密に把握</a:t>
            </a:r>
          </a:p>
        </p:txBody>
      </p:sp>
      <p:sp>
        <p:nvSpPr>
          <p:cNvPr id="8" name="テキスト プレースホルダー 7"/>
          <p:cNvSpPr>
            <a:spLocks noGrp="1"/>
          </p:cNvSpPr>
          <p:nvPr>
            <p:ph type="body" sz="quarter" idx="17"/>
          </p:nvPr>
        </p:nvSpPr>
        <p:spPr/>
        <p:txBody>
          <a:bodyPr/>
          <a:lstStyle/>
          <a:p>
            <a:r>
              <a:rPr lang="ja-JP" altLang="en-US" dirty="0"/>
              <a:t>部門別・セグメント別の損益を把握するために、科目・配賦元部門・配賦先部門・</a:t>
            </a:r>
            <a:endParaRPr lang="en-US" altLang="ja-JP" dirty="0"/>
          </a:p>
          <a:p>
            <a:r>
              <a:rPr lang="ja-JP" altLang="en-US" dirty="0"/>
              <a:t>セグメント（機能コード）・プロジェクトの組み合わせで配賦処理が可能です</a:t>
            </a:r>
          </a:p>
          <a:p>
            <a:r>
              <a:rPr lang="ja-JP" altLang="en-US" dirty="0"/>
              <a:t>実績だけでなく、予算に対する配賦処理も可能です</a:t>
            </a:r>
          </a:p>
          <a:p>
            <a:endParaRPr lang="ja-JP" altLang="en-US" dirty="0"/>
          </a:p>
        </p:txBody>
      </p:sp>
      <p:sp>
        <p:nvSpPr>
          <p:cNvPr id="56" name="角丸四角形 55"/>
          <p:cNvSpPr/>
          <p:nvPr/>
        </p:nvSpPr>
        <p:spPr>
          <a:xfrm>
            <a:off x="3132000" y="2231968"/>
            <a:ext cx="1548000" cy="972000"/>
          </a:xfrm>
          <a:prstGeom prst="roundRect">
            <a:avLst>
              <a:gd name="adj" fmla="val 7506"/>
            </a:avLst>
          </a:prstGeom>
          <a:solidFill>
            <a:srgbClr val="54C2F0"/>
          </a:solidFill>
          <a:ln w="25400" cap="flat" cmpd="sng" algn="ctr">
            <a:noFill/>
            <a:prstDash val="solid"/>
          </a:ln>
          <a:effectLst/>
        </p:spPr>
        <p:txBody>
          <a:bodyPr rtlCol="0" anchor="ctr"/>
          <a:lstStyle/>
          <a:p>
            <a:pPr algn="ctr">
              <a:defRPr/>
            </a:pPr>
            <a:r>
              <a:rPr kumimoji="0" lang="ja-JP" altLang="en-US" sz="1350" kern="0" dirty="0">
                <a:solidFill>
                  <a:sysClr val="window" lastClr="FFFFFF"/>
                </a:solidFill>
              </a:rPr>
              <a:t>食品事業</a:t>
            </a:r>
            <a:endParaRPr kumimoji="0" lang="en-US" altLang="ja-JP" sz="1350" kern="0" dirty="0">
              <a:solidFill>
                <a:sysClr val="window" lastClr="FFFFFF"/>
              </a:solidFill>
            </a:endParaRPr>
          </a:p>
          <a:p>
            <a:pPr algn="ctr">
              <a:defRPr/>
            </a:pPr>
            <a:r>
              <a:rPr kumimoji="0" lang="ja-JP" altLang="en-US" sz="1350" kern="0" dirty="0">
                <a:solidFill>
                  <a:sysClr val="window" lastClr="FFFFFF"/>
                </a:solidFill>
              </a:rPr>
              <a:t>固定比：</a:t>
            </a:r>
            <a:r>
              <a:rPr kumimoji="0" lang="en-US" altLang="ja-JP" sz="1350" kern="0" dirty="0">
                <a:solidFill>
                  <a:sysClr val="window" lastClr="FFFFFF"/>
                </a:solidFill>
              </a:rPr>
              <a:t>60%</a:t>
            </a:r>
          </a:p>
          <a:p>
            <a:pPr algn="ctr">
              <a:defRPr/>
            </a:pPr>
            <a:r>
              <a:rPr kumimoji="0" lang="en-US" altLang="ja-JP" sz="1350" kern="0" dirty="0">
                <a:solidFill>
                  <a:sysClr val="window" lastClr="FFFFFF"/>
                </a:solidFill>
              </a:rPr>
              <a:t>60</a:t>
            </a:r>
            <a:r>
              <a:rPr kumimoji="0" lang="ja-JP" altLang="en-US" sz="1350" kern="0" dirty="0">
                <a:solidFill>
                  <a:sysClr val="window" lastClr="FFFFFF"/>
                </a:solidFill>
              </a:rPr>
              <a:t>万円</a:t>
            </a:r>
          </a:p>
        </p:txBody>
      </p:sp>
      <p:sp>
        <p:nvSpPr>
          <p:cNvPr id="57" name="角丸四角形 56"/>
          <p:cNvSpPr/>
          <p:nvPr/>
        </p:nvSpPr>
        <p:spPr>
          <a:xfrm>
            <a:off x="1260000" y="2231968"/>
            <a:ext cx="1296144" cy="1978221"/>
          </a:xfrm>
          <a:prstGeom prst="roundRect">
            <a:avLst>
              <a:gd name="adj" fmla="val 7506"/>
            </a:avLst>
          </a:prstGeom>
          <a:solidFill>
            <a:srgbClr val="FFFFFF"/>
          </a:solidFill>
          <a:ln w="25400" cap="flat" cmpd="sng" algn="ctr">
            <a:solidFill>
              <a:sysClr val="window" lastClr="FFFFFF">
                <a:lumMod val="85000"/>
              </a:sysClr>
            </a:solidFill>
            <a:prstDash val="solid"/>
          </a:ln>
          <a:effectLst/>
        </p:spPr>
        <p:txBody>
          <a:bodyPr rtlCol="0" anchor="ctr"/>
          <a:lstStyle/>
          <a:p>
            <a:pPr algn="ctr">
              <a:defRPr/>
            </a:pPr>
            <a:r>
              <a:rPr kumimoji="0" lang="ja-JP" altLang="en-US" sz="1350" kern="0">
                <a:solidFill>
                  <a:sysClr val="window" lastClr="FFFFFF"/>
                </a:solidFill>
              </a:rPr>
              <a:t>Ｚ</a:t>
            </a:r>
          </a:p>
        </p:txBody>
      </p:sp>
      <p:sp>
        <p:nvSpPr>
          <p:cNvPr id="58" name="テキスト ボックス 57"/>
          <p:cNvSpPr txBox="1"/>
          <p:nvPr/>
        </p:nvSpPr>
        <p:spPr>
          <a:xfrm>
            <a:off x="1224000" y="1872000"/>
            <a:ext cx="1350150" cy="300082"/>
          </a:xfrm>
          <a:prstGeom prst="rect">
            <a:avLst/>
          </a:prstGeom>
          <a:noFill/>
        </p:spPr>
        <p:txBody>
          <a:bodyPr wrap="square" rtlCol="0">
            <a:spAutoFit/>
          </a:bodyPr>
          <a:lstStyle/>
          <a:p>
            <a:pPr algn="ctr">
              <a:defRPr/>
            </a:pPr>
            <a:r>
              <a:rPr kumimoji="0" lang="ja-JP" altLang="en-US" sz="1350" b="1" kern="0" dirty="0">
                <a:solidFill>
                  <a:prstClr val="black"/>
                </a:solidFill>
              </a:rPr>
              <a:t>配賦元</a:t>
            </a:r>
          </a:p>
        </p:txBody>
      </p:sp>
      <p:sp>
        <p:nvSpPr>
          <p:cNvPr id="59" name="角丸四角形 58"/>
          <p:cNvSpPr/>
          <p:nvPr/>
        </p:nvSpPr>
        <p:spPr>
          <a:xfrm>
            <a:off x="2340000" y="4464000"/>
            <a:ext cx="1368000" cy="351039"/>
          </a:xfrm>
          <a:prstGeom prst="roundRect">
            <a:avLst/>
          </a:prstGeom>
          <a:solidFill>
            <a:srgbClr val="EE5500"/>
          </a:solidFill>
          <a:ln w="25400" cap="flat" cmpd="sng" algn="ctr">
            <a:noFill/>
            <a:prstDash val="solid"/>
          </a:ln>
          <a:effectLst/>
        </p:spPr>
        <p:txBody>
          <a:bodyPr rtlCol="0" anchor="ctr"/>
          <a:lstStyle/>
          <a:p>
            <a:pPr algn="ctr">
              <a:defRPr/>
            </a:pPr>
            <a:r>
              <a:rPr kumimoji="0" lang="ja-JP" altLang="en-US" sz="975" b="1" kern="0" dirty="0">
                <a:solidFill>
                  <a:sysClr val="window" lastClr="FFFFFF"/>
                </a:solidFill>
              </a:rPr>
              <a:t>残高比</a:t>
            </a:r>
            <a:endParaRPr kumimoji="0" lang="en-US" altLang="ja-JP" sz="975" b="1" kern="0" dirty="0">
              <a:solidFill>
                <a:sysClr val="window" lastClr="FFFFFF"/>
              </a:solidFill>
            </a:endParaRPr>
          </a:p>
          <a:p>
            <a:pPr algn="ctr">
              <a:defRPr/>
            </a:pPr>
            <a:r>
              <a:rPr kumimoji="0" lang="ja-JP" altLang="en-US" sz="900" b="1" kern="0" dirty="0">
                <a:solidFill>
                  <a:sysClr val="window" lastClr="FFFFFF"/>
                </a:solidFill>
              </a:rPr>
              <a:t>例）科目残高比</a:t>
            </a:r>
          </a:p>
        </p:txBody>
      </p:sp>
      <p:sp>
        <p:nvSpPr>
          <p:cNvPr id="60" name="テキスト ボックス 59"/>
          <p:cNvSpPr txBox="1"/>
          <p:nvPr/>
        </p:nvSpPr>
        <p:spPr>
          <a:xfrm>
            <a:off x="1260000" y="2520000"/>
            <a:ext cx="1368000" cy="792000"/>
          </a:xfrm>
          <a:prstGeom prst="rect">
            <a:avLst/>
          </a:prstGeom>
          <a:noFill/>
        </p:spPr>
        <p:txBody>
          <a:bodyPr wrap="square" rtlCol="0">
            <a:spAutoFit/>
          </a:bodyPr>
          <a:lstStyle/>
          <a:p>
            <a:pPr>
              <a:defRPr/>
            </a:pPr>
            <a:r>
              <a:rPr kumimoji="0" lang="ja-JP" altLang="en-US" sz="1200" kern="0" dirty="0">
                <a:solidFill>
                  <a:prstClr val="black"/>
                </a:solidFill>
              </a:rPr>
              <a:t>科目：共通費</a:t>
            </a:r>
            <a:endParaRPr kumimoji="0" lang="en-US" altLang="ja-JP" sz="1200" kern="0" dirty="0">
              <a:solidFill>
                <a:prstClr val="black"/>
              </a:solidFill>
            </a:endParaRPr>
          </a:p>
          <a:p>
            <a:pPr>
              <a:defRPr/>
            </a:pPr>
            <a:r>
              <a:rPr kumimoji="0" lang="ja-JP" altLang="en-US" sz="1200" kern="0" dirty="0">
                <a:solidFill>
                  <a:prstClr val="black"/>
                </a:solidFill>
              </a:rPr>
              <a:t>部門：共通部門</a:t>
            </a:r>
            <a:endParaRPr kumimoji="0" lang="en-US" altLang="ja-JP" sz="1200" kern="0" dirty="0">
              <a:solidFill>
                <a:prstClr val="black"/>
              </a:solidFill>
            </a:endParaRPr>
          </a:p>
          <a:p>
            <a:pPr>
              <a:defRPr/>
            </a:pPr>
            <a:r>
              <a:rPr kumimoji="0" lang="ja-JP" altLang="en-US" sz="1200" kern="0" dirty="0">
                <a:solidFill>
                  <a:prstClr val="black"/>
                </a:solidFill>
              </a:rPr>
              <a:t>事業：共通事業</a:t>
            </a:r>
            <a:endParaRPr kumimoji="0" lang="en-US" altLang="ja-JP" sz="1200" kern="0" dirty="0">
              <a:solidFill>
                <a:prstClr val="black"/>
              </a:solidFill>
            </a:endParaRPr>
          </a:p>
          <a:p>
            <a:pPr>
              <a:defRPr/>
            </a:pPr>
            <a:r>
              <a:rPr kumimoji="0" lang="ja-JP" altLang="en-US" sz="1200" kern="0" dirty="0">
                <a:solidFill>
                  <a:prstClr val="black"/>
                </a:solidFill>
              </a:rPr>
              <a:t>商品：共通商品</a:t>
            </a:r>
            <a:endParaRPr kumimoji="0" lang="en-US" altLang="ja-JP" sz="1200" kern="0" dirty="0">
              <a:solidFill>
                <a:prstClr val="black"/>
              </a:solidFill>
            </a:endParaRPr>
          </a:p>
        </p:txBody>
      </p:sp>
      <p:sp>
        <p:nvSpPr>
          <p:cNvPr id="61" name="テキスト ボックス 60"/>
          <p:cNvSpPr txBox="1"/>
          <p:nvPr/>
        </p:nvSpPr>
        <p:spPr>
          <a:xfrm>
            <a:off x="3096000" y="1620000"/>
            <a:ext cx="1980000" cy="300082"/>
          </a:xfrm>
          <a:prstGeom prst="rect">
            <a:avLst/>
          </a:prstGeom>
          <a:noFill/>
        </p:spPr>
        <p:txBody>
          <a:bodyPr wrap="square" rtlCol="0">
            <a:spAutoFit/>
          </a:bodyPr>
          <a:lstStyle/>
          <a:p>
            <a:pPr>
              <a:defRPr/>
            </a:pPr>
            <a:r>
              <a:rPr kumimoji="0" lang="ja-JP" altLang="en-US" sz="1350" b="1" kern="0" dirty="0">
                <a:solidFill>
                  <a:srgbClr val="54C2F0"/>
                </a:solidFill>
              </a:rPr>
              <a:t>１次配賦</a:t>
            </a:r>
            <a:r>
              <a:rPr kumimoji="0" lang="en-US" altLang="ja-JP" sz="1350" b="1" kern="0" dirty="0">
                <a:solidFill>
                  <a:srgbClr val="54C2F0"/>
                </a:solidFill>
              </a:rPr>
              <a:t>(</a:t>
            </a:r>
            <a:r>
              <a:rPr kumimoji="0" lang="ja-JP" altLang="en-US" sz="1350" b="1" kern="0" dirty="0">
                <a:solidFill>
                  <a:srgbClr val="54C2F0"/>
                </a:solidFill>
              </a:rPr>
              <a:t>事業配賦）</a:t>
            </a:r>
          </a:p>
        </p:txBody>
      </p:sp>
      <p:sp>
        <p:nvSpPr>
          <p:cNvPr id="62" name="角丸四角形 61"/>
          <p:cNvSpPr/>
          <p:nvPr/>
        </p:nvSpPr>
        <p:spPr>
          <a:xfrm>
            <a:off x="3132000" y="3348000"/>
            <a:ext cx="1548000" cy="972000"/>
          </a:xfrm>
          <a:prstGeom prst="roundRect">
            <a:avLst>
              <a:gd name="adj" fmla="val 7506"/>
            </a:avLst>
          </a:prstGeom>
          <a:solidFill>
            <a:srgbClr val="54C2F0"/>
          </a:solidFill>
          <a:ln w="25400" cap="flat" cmpd="sng" algn="ctr">
            <a:noFill/>
            <a:prstDash val="solid"/>
          </a:ln>
          <a:effectLst/>
        </p:spPr>
        <p:txBody>
          <a:bodyPr rtlCol="0" anchor="ctr"/>
          <a:lstStyle/>
          <a:p>
            <a:pPr algn="ctr">
              <a:defRPr/>
            </a:pPr>
            <a:r>
              <a:rPr kumimoji="0" lang="ja-JP" altLang="en-US" sz="1350" kern="0" dirty="0">
                <a:solidFill>
                  <a:sysClr val="window" lastClr="FFFFFF"/>
                </a:solidFill>
              </a:rPr>
              <a:t>アパレル事業</a:t>
            </a:r>
            <a:endParaRPr kumimoji="0" lang="en-US" altLang="ja-JP" sz="1350" kern="0" dirty="0">
              <a:solidFill>
                <a:sysClr val="window" lastClr="FFFFFF"/>
              </a:solidFill>
            </a:endParaRPr>
          </a:p>
          <a:p>
            <a:pPr algn="ctr">
              <a:defRPr/>
            </a:pPr>
            <a:r>
              <a:rPr kumimoji="0" lang="ja-JP" altLang="en-US" sz="1350" kern="0" dirty="0">
                <a:solidFill>
                  <a:sysClr val="window" lastClr="FFFFFF"/>
                </a:solidFill>
              </a:rPr>
              <a:t>固定比：</a:t>
            </a:r>
            <a:r>
              <a:rPr kumimoji="0" lang="en-US" altLang="ja-JP" sz="1350" kern="0" dirty="0">
                <a:solidFill>
                  <a:sysClr val="window" lastClr="FFFFFF"/>
                </a:solidFill>
              </a:rPr>
              <a:t>40%</a:t>
            </a:r>
          </a:p>
          <a:p>
            <a:pPr algn="ctr">
              <a:defRPr/>
            </a:pPr>
            <a:r>
              <a:rPr kumimoji="0" lang="en-US" altLang="ja-JP" sz="1350" kern="0" dirty="0">
                <a:solidFill>
                  <a:sysClr val="window" lastClr="FFFFFF"/>
                </a:solidFill>
              </a:rPr>
              <a:t>40</a:t>
            </a:r>
            <a:r>
              <a:rPr kumimoji="0" lang="ja-JP" altLang="en-US" sz="1350" kern="0" dirty="0">
                <a:solidFill>
                  <a:sysClr val="window" lastClr="FFFFFF"/>
                </a:solidFill>
              </a:rPr>
              <a:t>万円</a:t>
            </a:r>
          </a:p>
        </p:txBody>
      </p:sp>
      <p:sp>
        <p:nvSpPr>
          <p:cNvPr id="67" name="テキスト ボックス 66"/>
          <p:cNvSpPr txBox="1"/>
          <p:nvPr/>
        </p:nvSpPr>
        <p:spPr>
          <a:xfrm>
            <a:off x="5256000" y="1620000"/>
            <a:ext cx="1980000" cy="300082"/>
          </a:xfrm>
          <a:prstGeom prst="rect">
            <a:avLst/>
          </a:prstGeom>
          <a:noFill/>
        </p:spPr>
        <p:txBody>
          <a:bodyPr wrap="square" rtlCol="0">
            <a:spAutoFit/>
          </a:bodyPr>
          <a:lstStyle/>
          <a:p>
            <a:pPr>
              <a:defRPr/>
            </a:pPr>
            <a:r>
              <a:rPr kumimoji="0" lang="en-US" altLang="ja-JP" sz="1350" b="1" kern="0" dirty="0">
                <a:solidFill>
                  <a:srgbClr val="F9BE00"/>
                </a:solidFill>
              </a:rPr>
              <a:t>2</a:t>
            </a:r>
            <a:r>
              <a:rPr kumimoji="0" lang="ja-JP" altLang="en-US" sz="1350" b="1" kern="0" dirty="0">
                <a:solidFill>
                  <a:srgbClr val="F9BE00"/>
                </a:solidFill>
              </a:rPr>
              <a:t>次配賦（商品配賦）</a:t>
            </a:r>
          </a:p>
        </p:txBody>
      </p:sp>
      <p:sp>
        <p:nvSpPr>
          <p:cNvPr id="68" name="角丸四角形 67"/>
          <p:cNvSpPr/>
          <p:nvPr/>
        </p:nvSpPr>
        <p:spPr>
          <a:xfrm>
            <a:off x="5256000" y="2124000"/>
            <a:ext cx="1548000" cy="540000"/>
          </a:xfrm>
          <a:prstGeom prst="roundRect">
            <a:avLst>
              <a:gd name="adj" fmla="val 7506"/>
            </a:avLst>
          </a:prstGeom>
          <a:solidFill>
            <a:srgbClr val="F9BE00"/>
          </a:solidFill>
          <a:ln w="25400" cap="flat" cmpd="sng" algn="ctr">
            <a:noFill/>
            <a:prstDash val="solid"/>
          </a:ln>
          <a:effectLst/>
        </p:spPr>
        <p:txBody>
          <a:bodyPr rtlCol="0" anchor="ctr"/>
          <a:lstStyle/>
          <a:p>
            <a:pPr algn="ctr">
              <a:defRPr/>
            </a:pPr>
            <a:r>
              <a:rPr kumimoji="0" lang="ja-JP" altLang="en-US" sz="1350" kern="0" dirty="0">
                <a:solidFill>
                  <a:sysClr val="window" lastClr="FFFFFF"/>
                </a:solidFill>
              </a:rPr>
              <a:t>生鮮食品</a:t>
            </a:r>
            <a:endParaRPr kumimoji="0" lang="en-US" altLang="ja-JP" sz="1350" kern="0" dirty="0">
              <a:solidFill>
                <a:sysClr val="window" lastClr="FFFFFF"/>
              </a:solidFill>
            </a:endParaRPr>
          </a:p>
          <a:p>
            <a:pPr algn="ctr">
              <a:defRPr/>
            </a:pPr>
            <a:r>
              <a:rPr kumimoji="0" lang="en-US" altLang="ja-JP" sz="1350" kern="0" dirty="0">
                <a:solidFill>
                  <a:sysClr val="window" lastClr="FFFFFF"/>
                </a:solidFill>
              </a:rPr>
              <a:t>40</a:t>
            </a:r>
            <a:r>
              <a:rPr kumimoji="0" lang="ja-JP" altLang="en-US" sz="1350" kern="0" dirty="0">
                <a:solidFill>
                  <a:sysClr val="window" lastClr="FFFFFF"/>
                </a:solidFill>
              </a:rPr>
              <a:t>万円</a:t>
            </a:r>
          </a:p>
        </p:txBody>
      </p:sp>
      <p:sp>
        <p:nvSpPr>
          <p:cNvPr id="70" name="角丸四角形 69"/>
          <p:cNvSpPr/>
          <p:nvPr/>
        </p:nvSpPr>
        <p:spPr>
          <a:xfrm>
            <a:off x="5256000" y="2700000"/>
            <a:ext cx="1548000" cy="540000"/>
          </a:xfrm>
          <a:prstGeom prst="roundRect">
            <a:avLst>
              <a:gd name="adj" fmla="val 7506"/>
            </a:avLst>
          </a:prstGeom>
          <a:solidFill>
            <a:srgbClr val="F9BE00"/>
          </a:solidFill>
          <a:ln w="25400" cap="flat" cmpd="sng" algn="ctr">
            <a:noFill/>
            <a:prstDash val="solid"/>
          </a:ln>
          <a:effectLst/>
        </p:spPr>
        <p:txBody>
          <a:bodyPr rtlCol="0" anchor="ctr"/>
          <a:lstStyle/>
          <a:p>
            <a:pPr algn="ctr">
              <a:defRPr/>
            </a:pPr>
            <a:r>
              <a:rPr kumimoji="0" lang="ja-JP" altLang="en-US" sz="1350" kern="0" dirty="0">
                <a:solidFill>
                  <a:sysClr val="window" lastClr="FFFFFF"/>
                </a:solidFill>
              </a:rPr>
              <a:t>加工食品</a:t>
            </a:r>
            <a:endParaRPr kumimoji="0" lang="en-US" altLang="ja-JP" sz="1350" kern="0" dirty="0">
              <a:solidFill>
                <a:sysClr val="window" lastClr="FFFFFF"/>
              </a:solidFill>
            </a:endParaRPr>
          </a:p>
          <a:p>
            <a:pPr algn="ctr">
              <a:defRPr/>
            </a:pPr>
            <a:r>
              <a:rPr kumimoji="0" lang="en-US" altLang="ja-JP" sz="1350" kern="0" dirty="0">
                <a:solidFill>
                  <a:sysClr val="window" lastClr="FFFFFF"/>
                </a:solidFill>
              </a:rPr>
              <a:t>20</a:t>
            </a:r>
            <a:r>
              <a:rPr kumimoji="0" lang="ja-JP" altLang="en-US" sz="1350" kern="0" dirty="0">
                <a:solidFill>
                  <a:sysClr val="window" lastClr="FFFFFF"/>
                </a:solidFill>
              </a:rPr>
              <a:t>万円</a:t>
            </a:r>
          </a:p>
        </p:txBody>
      </p:sp>
      <p:sp>
        <p:nvSpPr>
          <p:cNvPr id="72" name="テキスト ボックス 71"/>
          <p:cNvSpPr txBox="1"/>
          <p:nvPr/>
        </p:nvSpPr>
        <p:spPr>
          <a:xfrm>
            <a:off x="1440000" y="3672000"/>
            <a:ext cx="918102" cy="300082"/>
          </a:xfrm>
          <a:prstGeom prst="rect">
            <a:avLst/>
          </a:prstGeom>
          <a:noFill/>
        </p:spPr>
        <p:txBody>
          <a:bodyPr wrap="square" rtlCol="0">
            <a:spAutoFit/>
          </a:bodyPr>
          <a:lstStyle/>
          <a:p>
            <a:pPr>
              <a:defRPr/>
            </a:pPr>
            <a:r>
              <a:rPr kumimoji="0" lang="en-US" altLang="ja-JP" sz="1350" kern="0" dirty="0">
                <a:solidFill>
                  <a:prstClr val="black"/>
                </a:solidFill>
              </a:rPr>
              <a:t>100</a:t>
            </a:r>
            <a:r>
              <a:rPr kumimoji="0" lang="ja-JP" altLang="en-US" sz="1350" kern="0" dirty="0">
                <a:solidFill>
                  <a:prstClr val="black"/>
                </a:solidFill>
              </a:rPr>
              <a:t>万円</a:t>
            </a:r>
          </a:p>
        </p:txBody>
      </p:sp>
      <p:sp>
        <p:nvSpPr>
          <p:cNvPr id="77" name="角丸四角形 76"/>
          <p:cNvSpPr/>
          <p:nvPr/>
        </p:nvSpPr>
        <p:spPr>
          <a:xfrm>
            <a:off x="5256000" y="3276000"/>
            <a:ext cx="1548000" cy="540000"/>
          </a:xfrm>
          <a:prstGeom prst="roundRect">
            <a:avLst>
              <a:gd name="adj" fmla="val 7506"/>
            </a:avLst>
          </a:prstGeom>
          <a:solidFill>
            <a:srgbClr val="F9BE00"/>
          </a:solidFill>
          <a:ln w="25400" cap="flat" cmpd="sng" algn="ctr">
            <a:noFill/>
            <a:prstDash val="solid"/>
          </a:ln>
          <a:effectLst/>
        </p:spPr>
        <p:txBody>
          <a:bodyPr rtlCol="0" anchor="ctr"/>
          <a:lstStyle/>
          <a:p>
            <a:pPr algn="ctr">
              <a:defRPr/>
            </a:pPr>
            <a:r>
              <a:rPr kumimoji="0" lang="ja-JP" altLang="en-US" sz="1350" kern="0" dirty="0">
                <a:solidFill>
                  <a:sysClr val="window" lastClr="FFFFFF"/>
                </a:solidFill>
              </a:rPr>
              <a:t>メンズ商品</a:t>
            </a:r>
            <a:endParaRPr kumimoji="0" lang="en-US" altLang="ja-JP" sz="1350" kern="0" dirty="0">
              <a:solidFill>
                <a:sysClr val="window" lastClr="FFFFFF"/>
              </a:solidFill>
            </a:endParaRPr>
          </a:p>
          <a:p>
            <a:pPr algn="ctr">
              <a:defRPr/>
            </a:pPr>
            <a:r>
              <a:rPr kumimoji="0" lang="en-US" altLang="ja-JP" sz="1350" kern="0" dirty="0">
                <a:solidFill>
                  <a:sysClr val="window" lastClr="FFFFFF"/>
                </a:solidFill>
              </a:rPr>
              <a:t>20</a:t>
            </a:r>
            <a:r>
              <a:rPr kumimoji="0" lang="ja-JP" altLang="en-US" sz="1350" kern="0" dirty="0">
                <a:solidFill>
                  <a:sysClr val="window" lastClr="FFFFFF"/>
                </a:solidFill>
              </a:rPr>
              <a:t>万円</a:t>
            </a:r>
          </a:p>
        </p:txBody>
      </p:sp>
      <p:sp>
        <p:nvSpPr>
          <p:cNvPr id="80" name="角丸四角形 79"/>
          <p:cNvSpPr/>
          <p:nvPr/>
        </p:nvSpPr>
        <p:spPr>
          <a:xfrm>
            <a:off x="5256000" y="3852000"/>
            <a:ext cx="1548000" cy="540000"/>
          </a:xfrm>
          <a:prstGeom prst="roundRect">
            <a:avLst>
              <a:gd name="adj" fmla="val 7506"/>
            </a:avLst>
          </a:prstGeom>
          <a:solidFill>
            <a:srgbClr val="F9BE00"/>
          </a:solidFill>
          <a:ln w="25400" cap="flat" cmpd="sng" algn="ctr">
            <a:noFill/>
            <a:prstDash val="solid"/>
          </a:ln>
          <a:effectLst/>
        </p:spPr>
        <p:txBody>
          <a:bodyPr rtlCol="0" anchor="ctr"/>
          <a:lstStyle/>
          <a:p>
            <a:pPr algn="ctr">
              <a:defRPr/>
            </a:pPr>
            <a:r>
              <a:rPr kumimoji="0" lang="ja-JP" altLang="en-US" sz="1350" kern="0" dirty="0">
                <a:solidFill>
                  <a:sysClr val="window" lastClr="FFFFFF"/>
                </a:solidFill>
              </a:rPr>
              <a:t>レディース商品</a:t>
            </a:r>
            <a:endParaRPr kumimoji="0" lang="en-US" altLang="ja-JP" sz="1350" kern="0" dirty="0">
              <a:solidFill>
                <a:sysClr val="window" lastClr="FFFFFF"/>
              </a:solidFill>
            </a:endParaRPr>
          </a:p>
          <a:p>
            <a:pPr algn="ctr">
              <a:defRPr/>
            </a:pPr>
            <a:r>
              <a:rPr kumimoji="0" lang="en-US" altLang="ja-JP" sz="1350" kern="0" dirty="0">
                <a:solidFill>
                  <a:sysClr val="window" lastClr="FFFFFF"/>
                </a:solidFill>
              </a:rPr>
              <a:t>20</a:t>
            </a:r>
            <a:r>
              <a:rPr kumimoji="0" lang="ja-JP" altLang="en-US" sz="1350" kern="0" dirty="0">
                <a:solidFill>
                  <a:sysClr val="window" lastClr="FFFFFF"/>
                </a:solidFill>
              </a:rPr>
              <a:t>万円</a:t>
            </a:r>
          </a:p>
        </p:txBody>
      </p:sp>
      <p:sp>
        <p:nvSpPr>
          <p:cNvPr id="83" name="右矢印 82"/>
          <p:cNvSpPr/>
          <p:nvPr/>
        </p:nvSpPr>
        <p:spPr>
          <a:xfrm rot="20259778">
            <a:off x="2765705" y="2637947"/>
            <a:ext cx="324036" cy="363474"/>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84" name="右矢印 83"/>
          <p:cNvSpPr/>
          <p:nvPr/>
        </p:nvSpPr>
        <p:spPr>
          <a:xfrm rot="2120258">
            <a:off x="2757056" y="3325311"/>
            <a:ext cx="324036" cy="363474"/>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85" name="右矢印 84"/>
          <p:cNvSpPr/>
          <p:nvPr/>
        </p:nvSpPr>
        <p:spPr>
          <a:xfrm rot="20259778">
            <a:off x="4851834" y="2395926"/>
            <a:ext cx="210020" cy="235161"/>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86" name="右矢印 85"/>
          <p:cNvSpPr/>
          <p:nvPr/>
        </p:nvSpPr>
        <p:spPr>
          <a:xfrm rot="2120258">
            <a:off x="4842580" y="2814645"/>
            <a:ext cx="230441" cy="262049"/>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87" name="右矢印 86"/>
          <p:cNvSpPr/>
          <p:nvPr/>
        </p:nvSpPr>
        <p:spPr>
          <a:xfrm rot="20259778">
            <a:off x="4851834" y="3475650"/>
            <a:ext cx="210020" cy="235161"/>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88" name="右矢印 87"/>
          <p:cNvSpPr/>
          <p:nvPr/>
        </p:nvSpPr>
        <p:spPr>
          <a:xfrm rot="2120258">
            <a:off x="4842580" y="3894369"/>
            <a:ext cx="230441" cy="262049"/>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89" name="Freeform 346"/>
          <p:cNvSpPr>
            <a:spLocks noEditPoints="1"/>
          </p:cNvSpPr>
          <p:nvPr/>
        </p:nvSpPr>
        <p:spPr bwMode="auto">
          <a:xfrm>
            <a:off x="2880000" y="1620000"/>
            <a:ext cx="243027" cy="267845"/>
          </a:xfrm>
          <a:custGeom>
            <a:avLst/>
            <a:gdLst>
              <a:gd name="T0" fmla="*/ 277 w 876"/>
              <a:gd name="T1" fmla="*/ 685 h 877"/>
              <a:gd name="T2" fmla="*/ 277 w 876"/>
              <a:gd name="T3" fmla="*/ 813 h 877"/>
              <a:gd name="T4" fmla="*/ 63 w 876"/>
              <a:gd name="T5" fmla="*/ 813 h 877"/>
              <a:gd name="T6" fmla="*/ 63 w 876"/>
              <a:gd name="T7" fmla="*/ 685 h 877"/>
              <a:gd name="T8" fmla="*/ 277 w 876"/>
              <a:gd name="T9" fmla="*/ 685 h 877"/>
              <a:gd name="T10" fmla="*/ 340 w 876"/>
              <a:gd name="T11" fmla="*/ 622 h 877"/>
              <a:gd name="T12" fmla="*/ 0 w 876"/>
              <a:gd name="T13" fmla="*/ 622 h 877"/>
              <a:gd name="T14" fmla="*/ 0 w 876"/>
              <a:gd name="T15" fmla="*/ 877 h 877"/>
              <a:gd name="T16" fmla="*/ 340 w 876"/>
              <a:gd name="T17" fmla="*/ 877 h 877"/>
              <a:gd name="T18" fmla="*/ 340 w 876"/>
              <a:gd name="T19" fmla="*/ 622 h 877"/>
              <a:gd name="T20" fmla="*/ 812 w 876"/>
              <a:gd name="T21" fmla="*/ 685 h 877"/>
              <a:gd name="T22" fmla="*/ 812 w 876"/>
              <a:gd name="T23" fmla="*/ 813 h 877"/>
              <a:gd name="T24" fmla="*/ 600 w 876"/>
              <a:gd name="T25" fmla="*/ 813 h 877"/>
              <a:gd name="T26" fmla="*/ 600 w 876"/>
              <a:gd name="T27" fmla="*/ 685 h 877"/>
              <a:gd name="T28" fmla="*/ 812 w 876"/>
              <a:gd name="T29" fmla="*/ 685 h 877"/>
              <a:gd name="T30" fmla="*/ 876 w 876"/>
              <a:gd name="T31" fmla="*/ 622 h 877"/>
              <a:gd name="T32" fmla="*/ 536 w 876"/>
              <a:gd name="T33" fmla="*/ 622 h 877"/>
              <a:gd name="T34" fmla="*/ 536 w 876"/>
              <a:gd name="T35" fmla="*/ 877 h 877"/>
              <a:gd name="T36" fmla="*/ 876 w 876"/>
              <a:gd name="T37" fmla="*/ 877 h 877"/>
              <a:gd name="T38" fmla="*/ 876 w 876"/>
              <a:gd name="T39" fmla="*/ 622 h 877"/>
              <a:gd name="T40" fmla="*/ 544 w 876"/>
              <a:gd name="T41" fmla="*/ 64 h 877"/>
              <a:gd name="T42" fmla="*/ 544 w 876"/>
              <a:gd name="T43" fmla="*/ 192 h 877"/>
              <a:gd name="T44" fmla="*/ 332 w 876"/>
              <a:gd name="T45" fmla="*/ 192 h 877"/>
              <a:gd name="T46" fmla="*/ 332 w 876"/>
              <a:gd name="T47" fmla="*/ 64 h 877"/>
              <a:gd name="T48" fmla="*/ 544 w 876"/>
              <a:gd name="T49" fmla="*/ 64 h 877"/>
              <a:gd name="T50" fmla="*/ 608 w 876"/>
              <a:gd name="T51" fmla="*/ 0 h 877"/>
              <a:gd name="T52" fmla="*/ 268 w 876"/>
              <a:gd name="T53" fmla="*/ 0 h 877"/>
              <a:gd name="T54" fmla="*/ 268 w 876"/>
              <a:gd name="T55" fmla="*/ 256 h 877"/>
              <a:gd name="T56" fmla="*/ 608 w 876"/>
              <a:gd name="T57" fmla="*/ 256 h 877"/>
              <a:gd name="T58" fmla="*/ 608 w 876"/>
              <a:gd name="T59" fmla="*/ 0 h 877"/>
              <a:gd name="T60" fmla="*/ 470 w 876"/>
              <a:gd name="T61" fmla="*/ 409 h 877"/>
              <a:gd name="T62" fmla="*/ 470 w 876"/>
              <a:gd name="T63" fmla="*/ 299 h 877"/>
              <a:gd name="T64" fmla="*/ 406 w 876"/>
              <a:gd name="T65" fmla="*/ 299 h 877"/>
              <a:gd name="T66" fmla="*/ 406 w 876"/>
              <a:gd name="T67" fmla="*/ 409 h 877"/>
              <a:gd name="T68" fmla="*/ 138 w 876"/>
              <a:gd name="T69" fmla="*/ 409 h 877"/>
              <a:gd name="T70" fmla="*/ 138 w 876"/>
              <a:gd name="T71" fmla="*/ 579 h 877"/>
              <a:gd name="T72" fmla="*/ 202 w 876"/>
              <a:gd name="T73" fmla="*/ 579 h 877"/>
              <a:gd name="T74" fmla="*/ 202 w 876"/>
              <a:gd name="T75" fmla="*/ 473 h 877"/>
              <a:gd name="T76" fmla="*/ 674 w 876"/>
              <a:gd name="T77" fmla="*/ 473 h 877"/>
              <a:gd name="T78" fmla="*/ 674 w 876"/>
              <a:gd name="T79" fmla="*/ 579 h 877"/>
              <a:gd name="T80" fmla="*/ 738 w 876"/>
              <a:gd name="T81" fmla="*/ 579 h 877"/>
              <a:gd name="T82" fmla="*/ 738 w 876"/>
              <a:gd name="T83" fmla="*/ 409 h 877"/>
              <a:gd name="T84" fmla="*/ 470 w 876"/>
              <a:gd name="T85" fmla="*/ 409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76" h="877">
                <a:moveTo>
                  <a:pt x="277" y="685"/>
                </a:moveTo>
                <a:lnTo>
                  <a:pt x="277" y="813"/>
                </a:lnTo>
                <a:lnTo>
                  <a:pt x="63" y="813"/>
                </a:lnTo>
                <a:lnTo>
                  <a:pt x="63" y="685"/>
                </a:lnTo>
                <a:lnTo>
                  <a:pt x="277" y="685"/>
                </a:lnTo>
                <a:close/>
                <a:moveTo>
                  <a:pt x="340" y="622"/>
                </a:moveTo>
                <a:lnTo>
                  <a:pt x="0" y="622"/>
                </a:lnTo>
                <a:lnTo>
                  <a:pt x="0" y="877"/>
                </a:lnTo>
                <a:lnTo>
                  <a:pt x="340" y="877"/>
                </a:lnTo>
                <a:lnTo>
                  <a:pt x="340" y="622"/>
                </a:lnTo>
                <a:close/>
                <a:moveTo>
                  <a:pt x="812" y="685"/>
                </a:moveTo>
                <a:lnTo>
                  <a:pt x="812" y="813"/>
                </a:lnTo>
                <a:lnTo>
                  <a:pt x="600" y="813"/>
                </a:lnTo>
                <a:lnTo>
                  <a:pt x="600" y="685"/>
                </a:lnTo>
                <a:lnTo>
                  <a:pt x="812" y="685"/>
                </a:lnTo>
                <a:close/>
                <a:moveTo>
                  <a:pt x="876" y="622"/>
                </a:moveTo>
                <a:lnTo>
                  <a:pt x="536" y="622"/>
                </a:lnTo>
                <a:lnTo>
                  <a:pt x="536" y="877"/>
                </a:lnTo>
                <a:lnTo>
                  <a:pt x="876" y="877"/>
                </a:lnTo>
                <a:lnTo>
                  <a:pt x="876" y="622"/>
                </a:lnTo>
                <a:close/>
                <a:moveTo>
                  <a:pt x="544" y="64"/>
                </a:moveTo>
                <a:lnTo>
                  <a:pt x="544" y="192"/>
                </a:lnTo>
                <a:lnTo>
                  <a:pt x="332" y="192"/>
                </a:lnTo>
                <a:lnTo>
                  <a:pt x="332" y="64"/>
                </a:lnTo>
                <a:lnTo>
                  <a:pt x="544" y="64"/>
                </a:lnTo>
                <a:close/>
                <a:moveTo>
                  <a:pt x="608" y="0"/>
                </a:moveTo>
                <a:lnTo>
                  <a:pt x="268" y="0"/>
                </a:lnTo>
                <a:lnTo>
                  <a:pt x="268" y="256"/>
                </a:lnTo>
                <a:lnTo>
                  <a:pt x="608" y="256"/>
                </a:lnTo>
                <a:lnTo>
                  <a:pt x="608" y="0"/>
                </a:lnTo>
                <a:close/>
                <a:moveTo>
                  <a:pt x="470" y="409"/>
                </a:moveTo>
                <a:lnTo>
                  <a:pt x="470" y="299"/>
                </a:lnTo>
                <a:lnTo>
                  <a:pt x="406" y="299"/>
                </a:lnTo>
                <a:lnTo>
                  <a:pt x="406" y="409"/>
                </a:lnTo>
                <a:lnTo>
                  <a:pt x="138" y="409"/>
                </a:lnTo>
                <a:lnTo>
                  <a:pt x="138" y="579"/>
                </a:lnTo>
                <a:lnTo>
                  <a:pt x="202" y="579"/>
                </a:lnTo>
                <a:lnTo>
                  <a:pt x="202" y="473"/>
                </a:lnTo>
                <a:lnTo>
                  <a:pt x="674" y="473"/>
                </a:lnTo>
                <a:lnTo>
                  <a:pt x="674" y="579"/>
                </a:lnTo>
                <a:lnTo>
                  <a:pt x="738" y="579"/>
                </a:lnTo>
                <a:lnTo>
                  <a:pt x="738" y="409"/>
                </a:lnTo>
                <a:lnTo>
                  <a:pt x="470" y="409"/>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90" name="テキスト ボックス 89"/>
          <p:cNvSpPr txBox="1"/>
          <p:nvPr/>
        </p:nvSpPr>
        <p:spPr>
          <a:xfrm>
            <a:off x="3168000" y="1872000"/>
            <a:ext cx="1440000" cy="216000"/>
          </a:xfrm>
          <a:prstGeom prst="rect">
            <a:avLst/>
          </a:prstGeom>
          <a:noFill/>
        </p:spPr>
        <p:txBody>
          <a:bodyPr wrap="square" rtlCol="0">
            <a:spAutoFit/>
          </a:bodyPr>
          <a:lstStyle/>
          <a:p>
            <a:pPr>
              <a:defRPr/>
            </a:pPr>
            <a:r>
              <a:rPr kumimoji="0" lang="ja-JP" altLang="en-US" sz="1050" kern="0" dirty="0">
                <a:solidFill>
                  <a:prstClr val="black"/>
                </a:solidFill>
              </a:rPr>
              <a:t>固定比を基準に配賦</a:t>
            </a:r>
          </a:p>
        </p:txBody>
      </p:sp>
      <p:sp>
        <p:nvSpPr>
          <p:cNvPr id="91" name="Freeform 346"/>
          <p:cNvSpPr>
            <a:spLocks noEditPoints="1"/>
          </p:cNvSpPr>
          <p:nvPr/>
        </p:nvSpPr>
        <p:spPr bwMode="auto">
          <a:xfrm>
            <a:off x="5040000" y="1620000"/>
            <a:ext cx="243027" cy="267845"/>
          </a:xfrm>
          <a:custGeom>
            <a:avLst/>
            <a:gdLst>
              <a:gd name="T0" fmla="*/ 277 w 876"/>
              <a:gd name="T1" fmla="*/ 685 h 877"/>
              <a:gd name="T2" fmla="*/ 277 w 876"/>
              <a:gd name="T3" fmla="*/ 813 h 877"/>
              <a:gd name="T4" fmla="*/ 63 w 876"/>
              <a:gd name="T5" fmla="*/ 813 h 877"/>
              <a:gd name="T6" fmla="*/ 63 w 876"/>
              <a:gd name="T7" fmla="*/ 685 h 877"/>
              <a:gd name="T8" fmla="*/ 277 w 876"/>
              <a:gd name="T9" fmla="*/ 685 h 877"/>
              <a:gd name="T10" fmla="*/ 340 w 876"/>
              <a:gd name="T11" fmla="*/ 622 h 877"/>
              <a:gd name="T12" fmla="*/ 0 w 876"/>
              <a:gd name="T13" fmla="*/ 622 h 877"/>
              <a:gd name="T14" fmla="*/ 0 w 876"/>
              <a:gd name="T15" fmla="*/ 877 h 877"/>
              <a:gd name="T16" fmla="*/ 340 w 876"/>
              <a:gd name="T17" fmla="*/ 877 h 877"/>
              <a:gd name="T18" fmla="*/ 340 w 876"/>
              <a:gd name="T19" fmla="*/ 622 h 877"/>
              <a:gd name="T20" fmla="*/ 812 w 876"/>
              <a:gd name="T21" fmla="*/ 685 h 877"/>
              <a:gd name="T22" fmla="*/ 812 w 876"/>
              <a:gd name="T23" fmla="*/ 813 h 877"/>
              <a:gd name="T24" fmla="*/ 600 w 876"/>
              <a:gd name="T25" fmla="*/ 813 h 877"/>
              <a:gd name="T26" fmla="*/ 600 w 876"/>
              <a:gd name="T27" fmla="*/ 685 h 877"/>
              <a:gd name="T28" fmla="*/ 812 w 876"/>
              <a:gd name="T29" fmla="*/ 685 h 877"/>
              <a:gd name="T30" fmla="*/ 876 w 876"/>
              <a:gd name="T31" fmla="*/ 622 h 877"/>
              <a:gd name="T32" fmla="*/ 536 w 876"/>
              <a:gd name="T33" fmla="*/ 622 h 877"/>
              <a:gd name="T34" fmla="*/ 536 w 876"/>
              <a:gd name="T35" fmla="*/ 877 h 877"/>
              <a:gd name="T36" fmla="*/ 876 w 876"/>
              <a:gd name="T37" fmla="*/ 877 h 877"/>
              <a:gd name="T38" fmla="*/ 876 w 876"/>
              <a:gd name="T39" fmla="*/ 622 h 877"/>
              <a:gd name="T40" fmla="*/ 544 w 876"/>
              <a:gd name="T41" fmla="*/ 64 h 877"/>
              <a:gd name="T42" fmla="*/ 544 w 876"/>
              <a:gd name="T43" fmla="*/ 192 h 877"/>
              <a:gd name="T44" fmla="*/ 332 w 876"/>
              <a:gd name="T45" fmla="*/ 192 h 877"/>
              <a:gd name="T46" fmla="*/ 332 w 876"/>
              <a:gd name="T47" fmla="*/ 64 h 877"/>
              <a:gd name="T48" fmla="*/ 544 w 876"/>
              <a:gd name="T49" fmla="*/ 64 h 877"/>
              <a:gd name="T50" fmla="*/ 608 w 876"/>
              <a:gd name="T51" fmla="*/ 0 h 877"/>
              <a:gd name="T52" fmla="*/ 268 w 876"/>
              <a:gd name="T53" fmla="*/ 0 h 877"/>
              <a:gd name="T54" fmla="*/ 268 w 876"/>
              <a:gd name="T55" fmla="*/ 256 h 877"/>
              <a:gd name="T56" fmla="*/ 608 w 876"/>
              <a:gd name="T57" fmla="*/ 256 h 877"/>
              <a:gd name="T58" fmla="*/ 608 w 876"/>
              <a:gd name="T59" fmla="*/ 0 h 877"/>
              <a:gd name="T60" fmla="*/ 470 w 876"/>
              <a:gd name="T61" fmla="*/ 409 h 877"/>
              <a:gd name="T62" fmla="*/ 470 w 876"/>
              <a:gd name="T63" fmla="*/ 299 h 877"/>
              <a:gd name="T64" fmla="*/ 406 w 876"/>
              <a:gd name="T65" fmla="*/ 299 h 877"/>
              <a:gd name="T66" fmla="*/ 406 w 876"/>
              <a:gd name="T67" fmla="*/ 409 h 877"/>
              <a:gd name="T68" fmla="*/ 138 w 876"/>
              <a:gd name="T69" fmla="*/ 409 h 877"/>
              <a:gd name="T70" fmla="*/ 138 w 876"/>
              <a:gd name="T71" fmla="*/ 579 h 877"/>
              <a:gd name="T72" fmla="*/ 202 w 876"/>
              <a:gd name="T73" fmla="*/ 579 h 877"/>
              <a:gd name="T74" fmla="*/ 202 w 876"/>
              <a:gd name="T75" fmla="*/ 473 h 877"/>
              <a:gd name="T76" fmla="*/ 674 w 876"/>
              <a:gd name="T77" fmla="*/ 473 h 877"/>
              <a:gd name="T78" fmla="*/ 674 w 876"/>
              <a:gd name="T79" fmla="*/ 579 h 877"/>
              <a:gd name="T80" fmla="*/ 738 w 876"/>
              <a:gd name="T81" fmla="*/ 579 h 877"/>
              <a:gd name="T82" fmla="*/ 738 w 876"/>
              <a:gd name="T83" fmla="*/ 409 h 877"/>
              <a:gd name="T84" fmla="*/ 470 w 876"/>
              <a:gd name="T85" fmla="*/ 409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76" h="877">
                <a:moveTo>
                  <a:pt x="277" y="685"/>
                </a:moveTo>
                <a:lnTo>
                  <a:pt x="277" y="813"/>
                </a:lnTo>
                <a:lnTo>
                  <a:pt x="63" y="813"/>
                </a:lnTo>
                <a:lnTo>
                  <a:pt x="63" y="685"/>
                </a:lnTo>
                <a:lnTo>
                  <a:pt x="277" y="685"/>
                </a:lnTo>
                <a:close/>
                <a:moveTo>
                  <a:pt x="340" y="622"/>
                </a:moveTo>
                <a:lnTo>
                  <a:pt x="0" y="622"/>
                </a:lnTo>
                <a:lnTo>
                  <a:pt x="0" y="877"/>
                </a:lnTo>
                <a:lnTo>
                  <a:pt x="340" y="877"/>
                </a:lnTo>
                <a:lnTo>
                  <a:pt x="340" y="622"/>
                </a:lnTo>
                <a:close/>
                <a:moveTo>
                  <a:pt x="812" y="685"/>
                </a:moveTo>
                <a:lnTo>
                  <a:pt x="812" y="813"/>
                </a:lnTo>
                <a:lnTo>
                  <a:pt x="600" y="813"/>
                </a:lnTo>
                <a:lnTo>
                  <a:pt x="600" y="685"/>
                </a:lnTo>
                <a:lnTo>
                  <a:pt x="812" y="685"/>
                </a:lnTo>
                <a:close/>
                <a:moveTo>
                  <a:pt x="876" y="622"/>
                </a:moveTo>
                <a:lnTo>
                  <a:pt x="536" y="622"/>
                </a:lnTo>
                <a:lnTo>
                  <a:pt x="536" y="877"/>
                </a:lnTo>
                <a:lnTo>
                  <a:pt x="876" y="877"/>
                </a:lnTo>
                <a:lnTo>
                  <a:pt x="876" y="622"/>
                </a:lnTo>
                <a:close/>
                <a:moveTo>
                  <a:pt x="544" y="64"/>
                </a:moveTo>
                <a:lnTo>
                  <a:pt x="544" y="192"/>
                </a:lnTo>
                <a:lnTo>
                  <a:pt x="332" y="192"/>
                </a:lnTo>
                <a:lnTo>
                  <a:pt x="332" y="64"/>
                </a:lnTo>
                <a:lnTo>
                  <a:pt x="544" y="64"/>
                </a:lnTo>
                <a:close/>
                <a:moveTo>
                  <a:pt x="608" y="0"/>
                </a:moveTo>
                <a:lnTo>
                  <a:pt x="268" y="0"/>
                </a:lnTo>
                <a:lnTo>
                  <a:pt x="268" y="256"/>
                </a:lnTo>
                <a:lnTo>
                  <a:pt x="608" y="256"/>
                </a:lnTo>
                <a:lnTo>
                  <a:pt x="608" y="0"/>
                </a:lnTo>
                <a:close/>
                <a:moveTo>
                  <a:pt x="470" y="409"/>
                </a:moveTo>
                <a:lnTo>
                  <a:pt x="470" y="299"/>
                </a:lnTo>
                <a:lnTo>
                  <a:pt x="406" y="299"/>
                </a:lnTo>
                <a:lnTo>
                  <a:pt x="406" y="409"/>
                </a:lnTo>
                <a:lnTo>
                  <a:pt x="138" y="409"/>
                </a:lnTo>
                <a:lnTo>
                  <a:pt x="138" y="579"/>
                </a:lnTo>
                <a:lnTo>
                  <a:pt x="202" y="579"/>
                </a:lnTo>
                <a:lnTo>
                  <a:pt x="202" y="473"/>
                </a:lnTo>
                <a:lnTo>
                  <a:pt x="674" y="473"/>
                </a:lnTo>
                <a:lnTo>
                  <a:pt x="674" y="579"/>
                </a:lnTo>
                <a:lnTo>
                  <a:pt x="738" y="579"/>
                </a:lnTo>
                <a:lnTo>
                  <a:pt x="738" y="409"/>
                </a:lnTo>
                <a:lnTo>
                  <a:pt x="470" y="409"/>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92" name="テキスト ボックス 91"/>
          <p:cNvSpPr txBox="1"/>
          <p:nvPr/>
        </p:nvSpPr>
        <p:spPr>
          <a:xfrm>
            <a:off x="5328000" y="1872000"/>
            <a:ext cx="1800000" cy="288000"/>
          </a:xfrm>
          <a:prstGeom prst="rect">
            <a:avLst/>
          </a:prstGeom>
          <a:noFill/>
        </p:spPr>
        <p:txBody>
          <a:bodyPr wrap="square" rtlCol="0">
            <a:spAutoFit/>
          </a:bodyPr>
          <a:lstStyle/>
          <a:p>
            <a:pPr>
              <a:defRPr/>
            </a:pPr>
            <a:r>
              <a:rPr kumimoji="0" lang="ja-JP" altLang="en-US" sz="1050" kern="0" dirty="0">
                <a:solidFill>
                  <a:prstClr val="black"/>
                </a:solidFill>
              </a:rPr>
              <a:t>売上残高比を基準に配賦</a:t>
            </a:r>
          </a:p>
        </p:txBody>
      </p:sp>
      <p:sp>
        <p:nvSpPr>
          <p:cNvPr id="93" name="Freeform 380"/>
          <p:cNvSpPr>
            <a:spLocks noEditPoints="1"/>
          </p:cNvSpPr>
          <p:nvPr/>
        </p:nvSpPr>
        <p:spPr bwMode="auto">
          <a:xfrm>
            <a:off x="971600" y="4464000"/>
            <a:ext cx="364285" cy="312707"/>
          </a:xfrm>
          <a:custGeom>
            <a:avLst/>
            <a:gdLst>
              <a:gd name="T0" fmla="*/ 695 w 1122"/>
              <a:gd name="T1" fmla="*/ 303 h 922"/>
              <a:gd name="T2" fmla="*/ 670 w 1122"/>
              <a:gd name="T3" fmla="*/ 269 h 922"/>
              <a:gd name="T4" fmla="*/ 669 w 1122"/>
              <a:gd name="T5" fmla="*/ 211 h 922"/>
              <a:gd name="T6" fmla="*/ 554 w 1122"/>
              <a:gd name="T7" fmla="*/ 107 h 922"/>
              <a:gd name="T8" fmla="*/ 504 w 1122"/>
              <a:gd name="T9" fmla="*/ 103 h 922"/>
              <a:gd name="T10" fmla="*/ 466 w 1122"/>
              <a:gd name="T11" fmla="*/ 71 h 922"/>
              <a:gd name="T12" fmla="*/ 311 w 1122"/>
              <a:gd name="T13" fmla="*/ 64 h 922"/>
              <a:gd name="T14" fmla="*/ 270 w 1122"/>
              <a:gd name="T15" fmla="*/ 103 h 922"/>
              <a:gd name="T16" fmla="*/ 228 w 1122"/>
              <a:gd name="T17" fmla="*/ 109 h 922"/>
              <a:gd name="T18" fmla="*/ 102 w 1122"/>
              <a:gd name="T19" fmla="*/ 204 h 922"/>
              <a:gd name="T20" fmla="*/ 107 w 1122"/>
              <a:gd name="T21" fmla="*/ 262 h 922"/>
              <a:gd name="T22" fmla="*/ 86 w 1122"/>
              <a:gd name="T23" fmla="*/ 297 h 922"/>
              <a:gd name="T24" fmla="*/ 57 w 1122"/>
              <a:gd name="T25" fmla="*/ 459 h 922"/>
              <a:gd name="T26" fmla="*/ 96 w 1122"/>
              <a:gd name="T27" fmla="*/ 489 h 922"/>
              <a:gd name="T28" fmla="*/ 111 w 1122"/>
              <a:gd name="T29" fmla="*/ 528 h 922"/>
              <a:gd name="T30" fmla="*/ 150 w 1122"/>
              <a:gd name="T31" fmla="*/ 696 h 922"/>
              <a:gd name="T32" fmla="*/ 245 w 1122"/>
              <a:gd name="T33" fmla="*/ 664 h 922"/>
              <a:gd name="T34" fmla="*/ 285 w 1122"/>
              <a:gd name="T35" fmla="*/ 677 h 922"/>
              <a:gd name="T36" fmla="*/ 335 w 1122"/>
              <a:gd name="T37" fmla="*/ 773 h 922"/>
              <a:gd name="T38" fmla="*/ 477 w 1122"/>
              <a:gd name="T39" fmla="*/ 688 h 922"/>
              <a:gd name="T40" fmla="*/ 513 w 1122"/>
              <a:gd name="T41" fmla="*/ 666 h 922"/>
              <a:gd name="T42" fmla="*/ 569 w 1122"/>
              <a:gd name="T43" fmla="*/ 671 h 922"/>
              <a:gd name="T44" fmla="*/ 664 w 1122"/>
              <a:gd name="T45" fmla="*/ 545 h 922"/>
              <a:gd name="T46" fmla="*/ 670 w 1122"/>
              <a:gd name="T47" fmla="*/ 503 h 922"/>
              <a:gd name="T48" fmla="*/ 710 w 1122"/>
              <a:gd name="T49" fmla="*/ 462 h 922"/>
              <a:gd name="T50" fmla="*/ 345 w 1122"/>
              <a:gd name="T51" fmla="*/ 522 h 922"/>
              <a:gd name="T52" fmla="*/ 269 w 1122"/>
              <a:gd name="T53" fmla="*/ 466 h 922"/>
              <a:gd name="T54" fmla="*/ 245 w 1122"/>
              <a:gd name="T55" fmla="*/ 387 h 922"/>
              <a:gd name="T56" fmla="*/ 278 w 1122"/>
              <a:gd name="T57" fmla="*/ 297 h 922"/>
              <a:gd name="T58" fmla="*/ 358 w 1122"/>
              <a:gd name="T59" fmla="*/ 247 h 922"/>
              <a:gd name="T60" fmla="*/ 442 w 1122"/>
              <a:gd name="T61" fmla="*/ 256 h 922"/>
              <a:gd name="T62" fmla="*/ 512 w 1122"/>
              <a:gd name="T63" fmla="*/ 319 h 922"/>
              <a:gd name="T64" fmla="*/ 528 w 1122"/>
              <a:gd name="T65" fmla="*/ 401 h 922"/>
              <a:gd name="T66" fmla="*/ 488 w 1122"/>
              <a:gd name="T67" fmla="*/ 486 h 922"/>
              <a:gd name="T68" fmla="*/ 401 w 1122"/>
              <a:gd name="T69" fmla="*/ 527 h 922"/>
              <a:gd name="T70" fmla="*/ 1085 w 1122"/>
              <a:gd name="T71" fmla="*/ 675 h 922"/>
              <a:gd name="T72" fmla="*/ 1065 w 1122"/>
              <a:gd name="T73" fmla="*/ 637 h 922"/>
              <a:gd name="T74" fmla="*/ 1006 w 1122"/>
              <a:gd name="T75" fmla="*/ 569 h 922"/>
              <a:gd name="T76" fmla="*/ 965 w 1122"/>
              <a:gd name="T77" fmla="*/ 557 h 922"/>
              <a:gd name="T78" fmla="*/ 875 w 1122"/>
              <a:gd name="T79" fmla="*/ 550 h 922"/>
              <a:gd name="T80" fmla="*/ 838 w 1122"/>
              <a:gd name="T81" fmla="*/ 570 h 922"/>
              <a:gd name="T82" fmla="*/ 770 w 1122"/>
              <a:gd name="T83" fmla="*/ 628 h 922"/>
              <a:gd name="T84" fmla="*/ 756 w 1122"/>
              <a:gd name="T85" fmla="*/ 670 h 922"/>
              <a:gd name="T86" fmla="*/ 750 w 1122"/>
              <a:gd name="T87" fmla="*/ 759 h 922"/>
              <a:gd name="T88" fmla="*/ 770 w 1122"/>
              <a:gd name="T89" fmla="*/ 797 h 922"/>
              <a:gd name="T90" fmla="*/ 828 w 1122"/>
              <a:gd name="T91" fmla="*/ 865 h 922"/>
              <a:gd name="T92" fmla="*/ 869 w 1122"/>
              <a:gd name="T93" fmla="*/ 877 h 922"/>
              <a:gd name="T94" fmla="*/ 959 w 1122"/>
              <a:gd name="T95" fmla="*/ 885 h 922"/>
              <a:gd name="T96" fmla="*/ 997 w 1122"/>
              <a:gd name="T97" fmla="*/ 864 h 922"/>
              <a:gd name="T98" fmla="*/ 1066 w 1122"/>
              <a:gd name="T99" fmla="*/ 805 h 922"/>
              <a:gd name="T100" fmla="*/ 1078 w 1122"/>
              <a:gd name="T101" fmla="*/ 765 h 922"/>
              <a:gd name="T102" fmla="*/ 901 w 1122"/>
              <a:gd name="T103" fmla="*/ 791 h 922"/>
              <a:gd name="T104" fmla="*/ 845 w 1122"/>
              <a:gd name="T105" fmla="*/ 739 h 922"/>
              <a:gd name="T106" fmla="*/ 845 w 1122"/>
              <a:gd name="T107" fmla="*/ 695 h 922"/>
              <a:gd name="T108" fmla="*/ 901 w 1122"/>
              <a:gd name="T109" fmla="*/ 643 h 922"/>
              <a:gd name="T110" fmla="*/ 947 w 1122"/>
              <a:gd name="T111" fmla="*/ 647 h 922"/>
              <a:gd name="T112" fmla="*/ 993 w 1122"/>
              <a:gd name="T113" fmla="*/ 709 h 922"/>
              <a:gd name="T114" fmla="*/ 979 w 1122"/>
              <a:gd name="T115" fmla="*/ 759 h 922"/>
              <a:gd name="T116" fmla="*/ 917 w 1122"/>
              <a:gd name="T117" fmla="*/ 79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2" h="922">
                <a:moveTo>
                  <a:pt x="773" y="438"/>
                </a:moveTo>
                <a:lnTo>
                  <a:pt x="773" y="335"/>
                </a:lnTo>
                <a:lnTo>
                  <a:pt x="717" y="315"/>
                </a:lnTo>
                <a:lnTo>
                  <a:pt x="717" y="315"/>
                </a:lnTo>
                <a:lnTo>
                  <a:pt x="710" y="311"/>
                </a:lnTo>
                <a:lnTo>
                  <a:pt x="702" y="307"/>
                </a:lnTo>
                <a:lnTo>
                  <a:pt x="695" y="303"/>
                </a:lnTo>
                <a:lnTo>
                  <a:pt x="689" y="297"/>
                </a:lnTo>
                <a:lnTo>
                  <a:pt x="683" y="291"/>
                </a:lnTo>
                <a:lnTo>
                  <a:pt x="678" y="285"/>
                </a:lnTo>
                <a:lnTo>
                  <a:pt x="674" y="277"/>
                </a:lnTo>
                <a:lnTo>
                  <a:pt x="670" y="269"/>
                </a:lnTo>
                <a:lnTo>
                  <a:pt x="670" y="269"/>
                </a:lnTo>
                <a:lnTo>
                  <a:pt x="670" y="269"/>
                </a:lnTo>
                <a:lnTo>
                  <a:pt x="668" y="262"/>
                </a:lnTo>
                <a:lnTo>
                  <a:pt x="665" y="253"/>
                </a:lnTo>
                <a:lnTo>
                  <a:pt x="664" y="245"/>
                </a:lnTo>
                <a:lnTo>
                  <a:pt x="664" y="237"/>
                </a:lnTo>
                <a:lnTo>
                  <a:pt x="664" y="228"/>
                </a:lnTo>
                <a:lnTo>
                  <a:pt x="666" y="220"/>
                </a:lnTo>
                <a:lnTo>
                  <a:pt x="669" y="211"/>
                </a:lnTo>
                <a:lnTo>
                  <a:pt x="671" y="204"/>
                </a:lnTo>
                <a:lnTo>
                  <a:pt x="698" y="150"/>
                </a:lnTo>
                <a:lnTo>
                  <a:pt x="623" y="76"/>
                </a:lnTo>
                <a:lnTo>
                  <a:pt x="569" y="102"/>
                </a:lnTo>
                <a:lnTo>
                  <a:pt x="569" y="102"/>
                </a:lnTo>
                <a:lnTo>
                  <a:pt x="562" y="106"/>
                </a:lnTo>
                <a:lnTo>
                  <a:pt x="554" y="107"/>
                </a:lnTo>
                <a:lnTo>
                  <a:pt x="545" y="109"/>
                </a:lnTo>
                <a:lnTo>
                  <a:pt x="537" y="109"/>
                </a:lnTo>
                <a:lnTo>
                  <a:pt x="528" y="109"/>
                </a:lnTo>
                <a:lnTo>
                  <a:pt x="520" y="108"/>
                </a:lnTo>
                <a:lnTo>
                  <a:pt x="513" y="106"/>
                </a:lnTo>
                <a:lnTo>
                  <a:pt x="504" y="103"/>
                </a:lnTo>
                <a:lnTo>
                  <a:pt x="504" y="103"/>
                </a:lnTo>
                <a:lnTo>
                  <a:pt x="504" y="103"/>
                </a:lnTo>
                <a:lnTo>
                  <a:pt x="496" y="100"/>
                </a:lnTo>
                <a:lnTo>
                  <a:pt x="489" y="95"/>
                </a:lnTo>
                <a:lnTo>
                  <a:pt x="483" y="90"/>
                </a:lnTo>
                <a:lnTo>
                  <a:pt x="477" y="84"/>
                </a:lnTo>
                <a:lnTo>
                  <a:pt x="471" y="78"/>
                </a:lnTo>
                <a:lnTo>
                  <a:pt x="466" y="71"/>
                </a:lnTo>
                <a:lnTo>
                  <a:pt x="462" y="64"/>
                </a:lnTo>
                <a:lnTo>
                  <a:pt x="459" y="57"/>
                </a:lnTo>
                <a:lnTo>
                  <a:pt x="440" y="0"/>
                </a:lnTo>
                <a:lnTo>
                  <a:pt x="335" y="0"/>
                </a:lnTo>
                <a:lnTo>
                  <a:pt x="315" y="57"/>
                </a:lnTo>
                <a:lnTo>
                  <a:pt x="315" y="57"/>
                </a:lnTo>
                <a:lnTo>
                  <a:pt x="311" y="64"/>
                </a:lnTo>
                <a:lnTo>
                  <a:pt x="308" y="71"/>
                </a:lnTo>
                <a:lnTo>
                  <a:pt x="303" y="78"/>
                </a:lnTo>
                <a:lnTo>
                  <a:pt x="298" y="84"/>
                </a:lnTo>
                <a:lnTo>
                  <a:pt x="292" y="90"/>
                </a:lnTo>
                <a:lnTo>
                  <a:pt x="285" y="95"/>
                </a:lnTo>
                <a:lnTo>
                  <a:pt x="278" y="100"/>
                </a:lnTo>
                <a:lnTo>
                  <a:pt x="270" y="103"/>
                </a:lnTo>
                <a:lnTo>
                  <a:pt x="270" y="103"/>
                </a:lnTo>
                <a:lnTo>
                  <a:pt x="270" y="103"/>
                </a:lnTo>
                <a:lnTo>
                  <a:pt x="262" y="106"/>
                </a:lnTo>
                <a:lnTo>
                  <a:pt x="254" y="108"/>
                </a:lnTo>
                <a:lnTo>
                  <a:pt x="245" y="109"/>
                </a:lnTo>
                <a:lnTo>
                  <a:pt x="237" y="109"/>
                </a:lnTo>
                <a:lnTo>
                  <a:pt x="228" y="109"/>
                </a:lnTo>
                <a:lnTo>
                  <a:pt x="220" y="107"/>
                </a:lnTo>
                <a:lnTo>
                  <a:pt x="213" y="106"/>
                </a:lnTo>
                <a:lnTo>
                  <a:pt x="204" y="102"/>
                </a:lnTo>
                <a:lnTo>
                  <a:pt x="150" y="76"/>
                </a:lnTo>
                <a:lnTo>
                  <a:pt x="77" y="150"/>
                </a:lnTo>
                <a:lnTo>
                  <a:pt x="102" y="204"/>
                </a:lnTo>
                <a:lnTo>
                  <a:pt x="102" y="204"/>
                </a:lnTo>
                <a:lnTo>
                  <a:pt x="106" y="211"/>
                </a:lnTo>
                <a:lnTo>
                  <a:pt x="108" y="220"/>
                </a:lnTo>
                <a:lnTo>
                  <a:pt x="110" y="228"/>
                </a:lnTo>
                <a:lnTo>
                  <a:pt x="111" y="237"/>
                </a:lnTo>
                <a:lnTo>
                  <a:pt x="111" y="245"/>
                </a:lnTo>
                <a:lnTo>
                  <a:pt x="110" y="253"/>
                </a:lnTo>
                <a:lnTo>
                  <a:pt x="107" y="262"/>
                </a:lnTo>
                <a:lnTo>
                  <a:pt x="105" y="269"/>
                </a:lnTo>
                <a:lnTo>
                  <a:pt x="105" y="269"/>
                </a:lnTo>
                <a:lnTo>
                  <a:pt x="105" y="269"/>
                </a:lnTo>
                <a:lnTo>
                  <a:pt x="101" y="277"/>
                </a:lnTo>
                <a:lnTo>
                  <a:pt x="96" y="285"/>
                </a:lnTo>
                <a:lnTo>
                  <a:pt x="92" y="291"/>
                </a:lnTo>
                <a:lnTo>
                  <a:pt x="86" y="297"/>
                </a:lnTo>
                <a:lnTo>
                  <a:pt x="80" y="303"/>
                </a:lnTo>
                <a:lnTo>
                  <a:pt x="72" y="307"/>
                </a:lnTo>
                <a:lnTo>
                  <a:pt x="65" y="311"/>
                </a:lnTo>
                <a:lnTo>
                  <a:pt x="57" y="315"/>
                </a:lnTo>
                <a:lnTo>
                  <a:pt x="0" y="335"/>
                </a:lnTo>
                <a:lnTo>
                  <a:pt x="0" y="438"/>
                </a:lnTo>
                <a:lnTo>
                  <a:pt x="57" y="459"/>
                </a:lnTo>
                <a:lnTo>
                  <a:pt x="57" y="459"/>
                </a:lnTo>
                <a:lnTo>
                  <a:pt x="65" y="462"/>
                </a:lnTo>
                <a:lnTo>
                  <a:pt x="72" y="466"/>
                </a:lnTo>
                <a:lnTo>
                  <a:pt x="78" y="471"/>
                </a:lnTo>
                <a:lnTo>
                  <a:pt x="86" y="475"/>
                </a:lnTo>
                <a:lnTo>
                  <a:pt x="92" y="483"/>
                </a:lnTo>
                <a:lnTo>
                  <a:pt x="96" y="489"/>
                </a:lnTo>
                <a:lnTo>
                  <a:pt x="101" y="496"/>
                </a:lnTo>
                <a:lnTo>
                  <a:pt x="105" y="503"/>
                </a:lnTo>
                <a:lnTo>
                  <a:pt x="105" y="503"/>
                </a:lnTo>
                <a:lnTo>
                  <a:pt x="105" y="503"/>
                </a:lnTo>
                <a:lnTo>
                  <a:pt x="107" y="511"/>
                </a:lnTo>
                <a:lnTo>
                  <a:pt x="110" y="520"/>
                </a:lnTo>
                <a:lnTo>
                  <a:pt x="111" y="528"/>
                </a:lnTo>
                <a:lnTo>
                  <a:pt x="111" y="537"/>
                </a:lnTo>
                <a:lnTo>
                  <a:pt x="110" y="545"/>
                </a:lnTo>
                <a:lnTo>
                  <a:pt x="108" y="553"/>
                </a:lnTo>
                <a:lnTo>
                  <a:pt x="106" y="561"/>
                </a:lnTo>
                <a:lnTo>
                  <a:pt x="102" y="569"/>
                </a:lnTo>
                <a:lnTo>
                  <a:pt x="77" y="623"/>
                </a:lnTo>
                <a:lnTo>
                  <a:pt x="150" y="696"/>
                </a:lnTo>
                <a:lnTo>
                  <a:pt x="204" y="671"/>
                </a:lnTo>
                <a:lnTo>
                  <a:pt x="204" y="671"/>
                </a:lnTo>
                <a:lnTo>
                  <a:pt x="213" y="667"/>
                </a:lnTo>
                <a:lnTo>
                  <a:pt x="220" y="665"/>
                </a:lnTo>
                <a:lnTo>
                  <a:pt x="228" y="664"/>
                </a:lnTo>
                <a:lnTo>
                  <a:pt x="237" y="663"/>
                </a:lnTo>
                <a:lnTo>
                  <a:pt x="245" y="664"/>
                </a:lnTo>
                <a:lnTo>
                  <a:pt x="254" y="665"/>
                </a:lnTo>
                <a:lnTo>
                  <a:pt x="262" y="666"/>
                </a:lnTo>
                <a:lnTo>
                  <a:pt x="270" y="670"/>
                </a:lnTo>
                <a:lnTo>
                  <a:pt x="270" y="670"/>
                </a:lnTo>
                <a:lnTo>
                  <a:pt x="270" y="670"/>
                </a:lnTo>
                <a:lnTo>
                  <a:pt x="278" y="673"/>
                </a:lnTo>
                <a:lnTo>
                  <a:pt x="285" y="677"/>
                </a:lnTo>
                <a:lnTo>
                  <a:pt x="292" y="683"/>
                </a:lnTo>
                <a:lnTo>
                  <a:pt x="298" y="688"/>
                </a:lnTo>
                <a:lnTo>
                  <a:pt x="303" y="695"/>
                </a:lnTo>
                <a:lnTo>
                  <a:pt x="308" y="701"/>
                </a:lnTo>
                <a:lnTo>
                  <a:pt x="311" y="709"/>
                </a:lnTo>
                <a:lnTo>
                  <a:pt x="315" y="717"/>
                </a:lnTo>
                <a:lnTo>
                  <a:pt x="335" y="773"/>
                </a:lnTo>
                <a:lnTo>
                  <a:pt x="440" y="773"/>
                </a:lnTo>
                <a:lnTo>
                  <a:pt x="459" y="717"/>
                </a:lnTo>
                <a:lnTo>
                  <a:pt x="459" y="717"/>
                </a:lnTo>
                <a:lnTo>
                  <a:pt x="462" y="709"/>
                </a:lnTo>
                <a:lnTo>
                  <a:pt x="466" y="702"/>
                </a:lnTo>
                <a:lnTo>
                  <a:pt x="471" y="695"/>
                </a:lnTo>
                <a:lnTo>
                  <a:pt x="477" y="688"/>
                </a:lnTo>
                <a:lnTo>
                  <a:pt x="483" y="683"/>
                </a:lnTo>
                <a:lnTo>
                  <a:pt x="490" y="677"/>
                </a:lnTo>
                <a:lnTo>
                  <a:pt x="497" y="673"/>
                </a:lnTo>
                <a:lnTo>
                  <a:pt x="504" y="669"/>
                </a:lnTo>
                <a:lnTo>
                  <a:pt x="504" y="669"/>
                </a:lnTo>
                <a:lnTo>
                  <a:pt x="504" y="669"/>
                </a:lnTo>
                <a:lnTo>
                  <a:pt x="513" y="666"/>
                </a:lnTo>
                <a:lnTo>
                  <a:pt x="520" y="664"/>
                </a:lnTo>
                <a:lnTo>
                  <a:pt x="528" y="664"/>
                </a:lnTo>
                <a:lnTo>
                  <a:pt x="537" y="663"/>
                </a:lnTo>
                <a:lnTo>
                  <a:pt x="545" y="664"/>
                </a:lnTo>
                <a:lnTo>
                  <a:pt x="554" y="665"/>
                </a:lnTo>
                <a:lnTo>
                  <a:pt x="562" y="667"/>
                </a:lnTo>
                <a:lnTo>
                  <a:pt x="569" y="671"/>
                </a:lnTo>
                <a:lnTo>
                  <a:pt x="623" y="696"/>
                </a:lnTo>
                <a:lnTo>
                  <a:pt x="698" y="623"/>
                </a:lnTo>
                <a:lnTo>
                  <a:pt x="671" y="569"/>
                </a:lnTo>
                <a:lnTo>
                  <a:pt x="671" y="569"/>
                </a:lnTo>
                <a:lnTo>
                  <a:pt x="669" y="561"/>
                </a:lnTo>
                <a:lnTo>
                  <a:pt x="666" y="553"/>
                </a:lnTo>
                <a:lnTo>
                  <a:pt x="664" y="545"/>
                </a:lnTo>
                <a:lnTo>
                  <a:pt x="664" y="537"/>
                </a:lnTo>
                <a:lnTo>
                  <a:pt x="664" y="528"/>
                </a:lnTo>
                <a:lnTo>
                  <a:pt x="665" y="520"/>
                </a:lnTo>
                <a:lnTo>
                  <a:pt x="668" y="511"/>
                </a:lnTo>
                <a:lnTo>
                  <a:pt x="670" y="503"/>
                </a:lnTo>
                <a:lnTo>
                  <a:pt x="670" y="503"/>
                </a:lnTo>
                <a:lnTo>
                  <a:pt x="670" y="503"/>
                </a:lnTo>
                <a:lnTo>
                  <a:pt x="674" y="496"/>
                </a:lnTo>
                <a:lnTo>
                  <a:pt x="678" y="489"/>
                </a:lnTo>
                <a:lnTo>
                  <a:pt x="683" y="483"/>
                </a:lnTo>
                <a:lnTo>
                  <a:pt x="689" y="475"/>
                </a:lnTo>
                <a:lnTo>
                  <a:pt x="695" y="471"/>
                </a:lnTo>
                <a:lnTo>
                  <a:pt x="702" y="466"/>
                </a:lnTo>
                <a:lnTo>
                  <a:pt x="710" y="462"/>
                </a:lnTo>
                <a:lnTo>
                  <a:pt x="717" y="459"/>
                </a:lnTo>
                <a:lnTo>
                  <a:pt x="773" y="438"/>
                </a:lnTo>
                <a:close/>
                <a:moveTo>
                  <a:pt x="387" y="528"/>
                </a:moveTo>
                <a:lnTo>
                  <a:pt x="387" y="528"/>
                </a:lnTo>
                <a:lnTo>
                  <a:pt x="372" y="527"/>
                </a:lnTo>
                <a:lnTo>
                  <a:pt x="358" y="526"/>
                </a:lnTo>
                <a:lnTo>
                  <a:pt x="345" y="522"/>
                </a:lnTo>
                <a:lnTo>
                  <a:pt x="332" y="517"/>
                </a:lnTo>
                <a:lnTo>
                  <a:pt x="320" y="511"/>
                </a:lnTo>
                <a:lnTo>
                  <a:pt x="308" y="504"/>
                </a:lnTo>
                <a:lnTo>
                  <a:pt x="297" y="496"/>
                </a:lnTo>
                <a:lnTo>
                  <a:pt x="287" y="486"/>
                </a:lnTo>
                <a:lnTo>
                  <a:pt x="278" y="477"/>
                </a:lnTo>
                <a:lnTo>
                  <a:pt x="269" y="466"/>
                </a:lnTo>
                <a:lnTo>
                  <a:pt x="262" y="454"/>
                </a:lnTo>
                <a:lnTo>
                  <a:pt x="256" y="442"/>
                </a:lnTo>
                <a:lnTo>
                  <a:pt x="251" y="429"/>
                </a:lnTo>
                <a:lnTo>
                  <a:pt x="249" y="415"/>
                </a:lnTo>
                <a:lnTo>
                  <a:pt x="246" y="401"/>
                </a:lnTo>
                <a:lnTo>
                  <a:pt x="245" y="387"/>
                </a:lnTo>
                <a:lnTo>
                  <a:pt x="245" y="387"/>
                </a:lnTo>
                <a:lnTo>
                  <a:pt x="246" y="372"/>
                </a:lnTo>
                <a:lnTo>
                  <a:pt x="249" y="358"/>
                </a:lnTo>
                <a:lnTo>
                  <a:pt x="251" y="345"/>
                </a:lnTo>
                <a:lnTo>
                  <a:pt x="256" y="331"/>
                </a:lnTo>
                <a:lnTo>
                  <a:pt x="262" y="319"/>
                </a:lnTo>
                <a:lnTo>
                  <a:pt x="269" y="307"/>
                </a:lnTo>
                <a:lnTo>
                  <a:pt x="278" y="297"/>
                </a:lnTo>
                <a:lnTo>
                  <a:pt x="287" y="286"/>
                </a:lnTo>
                <a:lnTo>
                  <a:pt x="297" y="277"/>
                </a:lnTo>
                <a:lnTo>
                  <a:pt x="308" y="269"/>
                </a:lnTo>
                <a:lnTo>
                  <a:pt x="320" y="262"/>
                </a:lnTo>
                <a:lnTo>
                  <a:pt x="332" y="256"/>
                </a:lnTo>
                <a:lnTo>
                  <a:pt x="345" y="251"/>
                </a:lnTo>
                <a:lnTo>
                  <a:pt x="358" y="247"/>
                </a:lnTo>
                <a:lnTo>
                  <a:pt x="372" y="245"/>
                </a:lnTo>
                <a:lnTo>
                  <a:pt x="387" y="245"/>
                </a:lnTo>
                <a:lnTo>
                  <a:pt x="387" y="245"/>
                </a:lnTo>
                <a:lnTo>
                  <a:pt x="401" y="245"/>
                </a:lnTo>
                <a:lnTo>
                  <a:pt x="416" y="247"/>
                </a:lnTo>
                <a:lnTo>
                  <a:pt x="429" y="251"/>
                </a:lnTo>
                <a:lnTo>
                  <a:pt x="442" y="256"/>
                </a:lnTo>
                <a:lnTo>
                  <a:pt x="455" y="262"/>
                </a:lnTo>
                <a:lnTo>
                  <a:pt x="466" y="269"/>
                </a:lnTo>
                <a:lnTo>
                  <a:pt x="477" y="277"/>
                </a:lnTo>
                <a:lnTo>
                  <a:pt x="488" y="286"/>
                </a:lnTo>
                <a:lnTo>
                  <a:pt x="496" y="297"/>
                </a:lnTo>
                <a:lnTo>
                  <a:pt x="504" y="307"/>
                </a:lnTo>
                <a:lnTo>
                  <a:pt x="512" y="319"/>
                </a:lnTo>
                <a:lnTo>
                  <a:pt x="518" y="331"/>
                </a:lnTo>
                <a:lnTo>
                  <a:pt x="522" y="345"/>
                </a:lnTo>
                <a:lnTo>
                  <a:pt x="526" y="358"/>
                </a:lnTo>
                <a:lnTo>
                  <a:pt x="528" y="372"/>
                </a:lnTo>
                <a:lnTo>
                  <a:pt x="528" y="387"/>
                </a:lnTo>
                <a:lnTo>
                  <a:pt x="528" y="387"/>
                </a:lnTo>
                <a:lnTo>
                  <a:pt x="528" y="401"/>
                </a:lnTo>
                <a:lnTo>
                  <a:pt x="526" y="415"/>
                </a:lnTo>
                <a:lnTo>
                  <a:pt x="522" y="429"/>
                </a:lnTo>
                <a:lnTo>
                  <a:pt x="518" y="442"/>
                </a:lnTo>
                <a:lnTo>
                  <a:pt x="512" y="454"/>
                </a:lnTo>
                <a:lnTo>
                  <a:pt x="504" y="466"/>
                </a:lnTo>
                <a:lnTo>
                  <a:pt x="496" y="477"/>
                </a:lnTo>
                <a:lnTo>
                  <a:pt x="488" y="486"/>
                </a:lnTo>
                <a:lnTo>
                  <a:pt x="477" y="496"/>
                </a:lnTo>
                <a:lnTo>
                  <a:pt x="466" y="504"/>
                </a:lnTo>
                <a:lnTo>
                  <a:pt x="455" y="511"/>
                </a:lnTo>
                <a:lnTo>
                  <a:pt x="442" y="517"/>
                </a:lnTo>
                <a:lnTo>
                  <a:pt x="429" y="522"/>
                </a:lnTo>
                <a:lnTo>
                  <a:pt x="416" y="526"/>
                </a:lnTo>
                <a:lnTo>
                  <a:pt x="401" y="527"/>
                </a:lnTo>
                <a:lnTo>
                  <a:pt x="387" y="528"/>
                </a:lnTo>
                <a:lnTo>
                  <a:pt x="387" y="528"/>
                </a:lnTo>
                <a:close/>
                <a:moveTo>
                  <a:pt x="1122" y="744"/>
                </a:moveTo>
                <a:lnTo>
                  <a:pt x="1122" y="689"/>
                </a:lnTo>
                <a:lnTo>
                  <a:pt x="1092" y="678"/>
                </a:lnTo>
                <a:lnTo>
                  <a:pt x="1092" y="678"/>
                </a:lnTo>
                <a:lnTo>
                  <a:pt x="1085" y="675"/>
                </a:lnTo>
                <a:lnTo>
                  <a:pt x="1078" y="670"/>
                </a:lnTo>
                <a:lnTo>
                  <a:pt x="1072" y="663"/>
                </a:lnTo>
                <a:lnTo>
                  <a:pt x="1067" y="654"/>
                </a:lnTo>
                <a:lnTo>
                  <a:pt x="1067" y="654"/>
                </a:lnTo>
                <a:lnTo>
                  <a:pt x="1067" y="654"/>
                </a:lnTo>
                <a:lnTo>
                  <a:pt x="1065" y="646"/>
                </a:lnTo>
                <a:lnTo>
                  <a:pt x="1065" y="637"/>
                </a:lnTo>
                <a:lnTo>
                  <a:pt x="1066" y="628"/>
                </a:lnTo>
                <a:lnTo>
                  <a:pt x="1068" y="619"/>
                </a:lnTo>
                <a:lnTo>
                  <a:pt x="1083" y="591"/>
                </a:lnTo>
                <a:lnTo>
                  <a:pt x="1043" y="552"/>
                </a:lnTo>
                <a:lnTo>
                  <a:pt x="1014" y="565"/>
                </a:lnTo>
                <a:lnTo>
                  <a:pt x="1014" y="565"/>
                </a:lnTo>
                <a:lnTo>
                  <a:pt x="1006" y="569"/>
                </a:lnTo>
                <a:lnTo>
                  <a:pt x="997" y="570"/>
                </a:lnTo>
                <a:lnTo>
                  <a:pt x="988" y="569"/>
                </a:lnTo>
                <a:lnTo>
                  <a:pt x="979" y="567"/>
                </a:lnTo>
                <a:lnTo>
                  <a:pt x="979" y="567"/>
                </a:lnTo>
                <a:lnTo>
                  <a:pt x="979" y="567"/>
                </a:lnTo>
                <a:lnTo>
                  <a:pt x="971" y="562"/>
                </a:lnTo>
                <a:lnTo>
                  <a:pt x="965" y="557"/>
                </a:lnTo>
                <a:lnTo>
                  <a:pt x="959" y="550"/>
                </a:lnTo>
                <a:lnTo>
                  <a:pt x="955" y="541"/>
                </a:lnTo>
                <a:lnTo>
                  <a:pt x="945" y="511"/>
                </a:lnTo>
                <a:lnTo>
                  <a:pt x="889" y="511"/>
                </a:lnTo>
                <a:lnTo>
                  <a:pt x="879" y="541"/>
                </a:lnTo>
                <a:lnTo>
                  <a:pt x="879" y="541"/>
                </a:lnTo>
                <a:lnTo>
                  <a:pt x="875" y="550"/>
                </a:lnTo>
                <a:lnTo>
                  <a:pt x="869" y="557"/>
                </a:lnTo>
                <a:lnTo>
                  <a:pt x="863" y="562"/>
                </a:lnTo>
                <a:lnTo>
                  <a:pt x="855" y="567"/>
                </a:lnTo>
                <a:lnTo>
                  <a:pt x="855" y="567"/>
                </a:lnTo>
                <a:lnTo>
                  <a:pt x="855" y="567"/>
                </a:lnTo>
                <a:lnTo>
                  <a:pt x="846" y="569"/>
                </a:lnTo>
                <a:lnTo>
                  <a:pt x="838" y="570"/>
                </a:lnTo>
                <a:lnTo>
                  <a:pt x="828" y="569"/>
                </a:lnTo>
                <a:lnTo>
                  <a:pt x="820" y="565"/>
                </a:lnTo>
                <a:lnTo>
                  <a:pt x="791" y="552"/>
                </a:lnTo>
                <a:lnTo>
                  <a:pt x="753" y="591"/>
                </a:lnTo>
                <a:lnTo>
                  <a:pt x="766" y="619"/>
                </a:lnTo>
                <a:lnTo>
                  <a:pt x="766" y="619"/>
                </a:lnTo>
                <a:lnTo>
                  <a:pt x="770" y="628"/>
                </a:lnTo>
                <a:lnTo>
                  <a:pt x="770" y="637"/>
                </a:lnTo>
                <a:lnTo>
                  <a:pt x="770" y="646"/>
                </a:lnTo>
                <a:lnTo>
                  <a:pt x="767" y="654"/>
                </a:lnTo>
                <a:lnTo>
                  <a:pt x="767" y="654"/>
                </a:lnTo>
                <a:lnTo>
                  <a:pt x="767" y="654"/>
                </a:lnTo>
                <a:lnTo>
                  <a:pt x="762" y="663"/>
                </a:lnTo>
                <a:lnTo>
                  <a:pt x="756" y="670"/>
                </a:lnTo>
                <a:lnTo>
                  <a:pt x="750" y="675"/>
                </a:lnTo>
                <a:lnTo>
                  <a:pt x="742" y="678"/>
                </a:lnTo>
                <a:lnTo>
                  <a:pt x="712" y="689"/>
                </a:lnTo>
                <a:lnTo>
                  <a:pt x="712" y="744"/>
                </a:lnTo>
                <a:lnTo>
                  <a:pt x="742" y="755"/>
                </a:lnTo>
                <a:lnTo>
                  <a:pt x="742" y="755"/>
                </a:lnTo>
                <a:lnTo>
                  <a:pt x="750" y="759"/>
                </a:lnTo>
                <a:lnTo>
                  <a:pt x="756" y="765"/>
                </a:lnTo>
                <a:lnTo>
                  <a:pt x="762" y="772"/>
                </a:lnTo>
                <a:lnTo>
                  <a:pt x="767" y="779"/>
                </a:lnTo>
                <a:lnTo>
                  <a:pt x="767" y="779"/>
                </a:lnTo>
                <a:lnTo>
                  <a:pt x="767" y="779"/>
                </a:lnTo>
                <a:lnTo>
                  <a:pt x="770" y="787"/>
                </a:lnTo>
                <a:lnTo>
                  <a:pt x="770" y="797"/>
                </a:lnTo>
                <a:lnTo>
                  <a:pt x="770" y="805"/>
                </a:lnTo>
                <a:lnTo>
                  <a:pt x="766" y="814"/>
                </a:lnTo>
                <a:lnTo>
                  <a:pt x="753" y="843"/>
                </a:lnTo>
                <a:lnTo>
                  <a:pt x="791" y="882"/>
                </a:lnTo>
                <a:lnTo>
                  <a:pt x="820" y="868"/>
                </a:lnTo>
                <a:lnTo>
                  <a:pt x="820" y="868"/>
                </a:lnTo>
                <a:lnTo>
                  <a:pt x="828" y="865"/>
                </a:lnTo>
                <a:lnTo>
                  <a:pt x="838" y="864"/>
                </a:lnTo>
                <a:lnTo>
                  <a:pt x="846" y="864"/>
                </a:lnTo>
                <a:lnTo>
                  <a:pt x="855" y="867"/>
                </a:lnTo>
                <a:lnTo>
                  <a:pt x="855" y="867"/>
                </a:lnTo>
                <a:lnTo>
                  <a:pt x="855" y="867"/>
                </a:lnTo>
                <a:lnTo>
                  <a:pt x="863" y="871"/>
                </a:lnTo>
                <a:lnTo>
                  <a:pt x="869" y="877"/>
                </a:lnTo>
                <a:lnTo>
                  <a:pt x="875" y="885"/>
                </a:lnTo>
                <a:lnTo>
                  <a:pt x="879" y="893"/>
                </a:lnTo>
                <a:lnTo>
                  <a:pt x="889" y="922"/>
                </a:lnTo>
                <a:lnTo>
                  <a:pt x="945" y="922"/>
                </a:lnTo>
                <a:lnTo>
                  <a:pt x="955" y="893"/>
                </a:lnTo>
                <a:lnTo>
                  <a:pt x="955" y="893"/>
                </a:lnTo>
                <a:lnTo>
                  <a:pt x="959" y="885"/>
                </a:lnTo>
                <a:lnTo>
                  <a:pt x="965" y="877"/>
                </a:lnTo>
                <a:lnTo>
                  <a:pt x="971" y="871"/>
                </a:lnTo>
                <a:lnTo>
                  <a:pt x="979" y="867"/>
                </a:lnTo>
                <a:lnTo>
                  <a:pt x="979" y="867"/>
                </a:lnTo>
                <a:lnTo>
                  <a:pt x="979" y="867"/>
                </a:lnTo>
                <a:lnTo>
                  <a:pt x="988" y="864"/>
                </a:lnTo>
                <a:lnTo>
                  <a:pt x="997" y="864"/>
                </a:lnTo>
                <a:lnTo>
                  <a:pt x="1006" y="865"/>
                </a:lnTo>
                <a:lnTo>
                  <a:pt x="1014" y="868"/>
                </a:lnTo>
                <a:lnTo>
                  <a:pt x="1043" y="882"/>
                </a:lnTo>
                <a:lnTo>
                  <a:pt x="1083" y="843"/>
                </a:lnTo>
                <a:lnTo>
                  <a:pt x="1068" y="814"/>
                </a:lnTo>
                <a:lnTo>
                  <a:pt x="1068" y="814"/>
                </a:lnTo>
                <a:lnTo>
                  <a:pt x="1066" y="805"/>
                </a:lnTo>
                <a:lnTo>
                  <a:pt x="1065" y="797"/>
                </a:lnTo>
                <a:lnTo>
                  <a:pt x="1065" y="787"/>
                </a:lnTo>
                <a:lnTo>
                  <a:pt x="1067" y="779"/>
                </a:lnTo>
                <a:lnTo>
                  <a:pt x="1067" y="779"/>
                </a:lnTo>
                <a:lnTo>
                  <a:pt x="1067" y="779"/>
                </a:lnTo>
                <a:lnTo>
                  <a:pt x="1072" y="772"/>
                </a:lnTo>
                <a:lnTo>
                  <a:pt x="1078" y="765"/>
                </a:lnTo>
                <a:lnTo>
                  <a:pt x="1085" y="759"/>
                </a:lnTo>
                <a:lnTo>
                  <a:pt x="1092" y="755"/>
                </a:lnTo>
                <a:lnTo>
                  <a:pt x="1122" y="744"/>
                </a:lnTo>
                <a:close/>
                <a:moveTo>
                  <a:pt x="917" y="792"/>
                </a:moveTo>
                <a:lnTo>
                  <a:pt x="917" y="792"/>
                </a:lnTo>
                <a:lnTo>
                  <a:pt x="910" y="792"/>
                </a:lnTo>
                <a:lnTo>
                  <a:pt x="901" y="791"/>
                </a:lnTo>
                <a:lnTo>
                  <a:pt x="894" y="789"/>
                </a:lnTo>
                <a:lnTo>
                  <a:pt x="888" y="786"/>
                </a:lnTo>
                <a:lnTo>
                  <a:pt x="875" y="779"/>
                </a:lnTo>
                <a:lnTo>
                  <a:pt x="864" y="771"/>
                </a:lnTo>
                <a:lnTo>
                  <a:pt x="855" y="759"/>
                </a:lnTo>
                <a:lnTo>
                  <a:pt x="847" y="747"/>
                </a:lnTo>
                <a:lnTo>
                  <a:pt x="845" y="739"/>
                </a:lnTo>
                <a:lnTo>
                  <a:pt x="844" y="732"/>
                </a:lnTo>
                <a:lnTo>
                  <a:pt x="843" y="725"/>
                </a:lnTo>
                <a:lnTo>
                  <a:pt x="841" y="717"/>
                </a:lnTo>
                <a:lnTo>
                  <a:pt x="841" y="717"/>
                </a:lnTo>
                <a:lnTo>
                  <a:pt x="843" y="709"/>
                </a:lnTo>
                <a:lnTo>
                  <a:pt x="844" y="702"/>
                </a:lnTo>
                <a:lnTo>
                  <a:pt x="845" y="695"/>
                </a:lnTo>
                <a:lnTo>
                  <a:pt x="847" y="688"/>
                </a:lnTo>
                <a:lnTo>
                  <a:pt x="855" y="675"/>
                </a:lnTo>
                <a:lnTo>
                  <a:pt x="864" y="664"/>
                </a:lnTo>
                <a:lnTo>
                  <a:pt x="875" y="654"/>
                </a:lnTo>
                <a:lnTo>
                  <a:pt x="888" y="647"/>
                </a:lnTo>
                <a:lnTo>
                  <a:pt x="894" y="645"/>
                </a:lnTo>
                <a:lnTo>
                  <a:pt x="901" y="643"/>
                </a:lnTo>
                <a:lnTo>
                  <a:pt x="910" y="642"/>
                </a:lnTo>
                <a:lnTo>
                  <a:pt x="917" y="641"/>
                </a:lnTo>
                <a:lnTo>
                  <a:pt x="917" y="641"/>
                </a:lnTo>
                <a:lnTo>
                  <a:pt x="925" y="642"/>
                </a:lnTo>
                <a:lnTo>
                  <a:pt x="933" y="643"/>
                </a:lnTo>
                <a:lnTo>
                  <a:pt x="940" y="645"/>
                </a:lnTo>
                <a:lnTo>
                  <a:pt x="947" y="647"/>
                </a:lnTo>
                <a:lnTo>
                  <a:pt x="959" y="654"/>
                </a:lnTo>
                <a:lnTo>
                  <a:pt x="970" y="664"/>
                </a:lnTo>
                <a:lnTo>
                  <a:pt x="979" y="675"/>
                </a:lnTo>
                <a:lnTo>
                  <a:pt x="987" y="688"/>
                </a:lnTo>
                <a:lnTo>
                  <a:pt x="989" y="695"/>
                </a:lnTo>
                <a:lnTo>
                  <a:pt x="991" y="702"/>
                </a:lnTo>
                <a:lnTo>
                  <a:pt x="993" y="709"/>
                </a:lnTo>
                <a:lnTo>
                  <a:pt x="993" y="717"/>
                </a:lnTo>
                <a:lnTo>
                  <a:pt x="993" y="717"/>
                </a:lnTo>
                <a:lnTo>
                  <a:pt x="993" y="725"/>
                </a:lnTo>
                <a:lnTo>
                  <a:pt x="991" y="732"/>
                </a:lnTo>
                <a:lnTo>
                  <a:pt x="989" y="739"/>
                </a:lnTo>
                <a:lnTo>
                  <a:pt x="987" y="747"/>
                </a:lnTo>
                <a:lnTo>
                  <a:pt x="979" y="759"/>
                </a:lnTo>
                <a:lnTo>
                  <a:pt x="970" y="771"/>
                </a:lnTo>
                <a:lnTo>
                  <a:pt x="959" y="779"/>
                </a:lnTo>
                <a:lnTo>
                  <a:pt x="947" y="786"/>
                </a:lnTo>
                <a:lnTo>
                  <a:pt x="940" y="789"/>
                </a:lnTo>
                <a:lnTo>
                  <a:pt x="933" y="791"/>
                </a:lnTo>
                <a:lnTo>
                  <a:pt x="925" y="792"/>
                </a:lnTo>
                <a:lnTo>
                  <a:pt x="917" y="792"/>
                </a:lnTo>
                <a:lnTo>
                  <a:pt x="917" y="792"/>
                </a:lnTo>
                <a:close/>
              </a:path>
            </a:pathLst>
          </a:custGeom>
          <a:solidFill>
            <a:srgbClr val="EE55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94" name="テキスト ボックス 93"/>
          <p:cNvSpPr txBox="1"/>
          <p:nvPr/>
        </p:nvSpPr>
        <p:spPr>
          <a:xfrm>
            <a:off x="1332000" y="4500000"/>
            <a:ext cx="945105" cy="300082"/>
          </a:xfrm>
          <a:prstGeom prst="rect">
            <a:avLst/>
          </a:prstGeom>
          <a:noFill/>
        </p:spPr>
        <p:txBody>
          <a:bodyPr wrap="square" rtlCol="0">
            <a:spAutoFit/>
          </a:bodyPr>
          <a:lstStyle/>
          <a:p>
            <a:pPr>
              <a:defRPr/>
            </a:pPr>
            <a:r>
              <a:rPr kumimoji="0" lang="ja-JP" altLang="en-US" sz="1350" b="1" kern="0">
                <a:solidFill>
                  <a:srgbClr val="EE5500"/>
                </a:solidFill>
              </a:rPr>
              <a:t>配賦基準</a:t>
            </a:r>
          </a:p>
        </p:txBody>
      </p:sp>
      <p:sp>
        <p:nvSpPr>
          <p:cNvPr id="95" name="右矢印 94"/>
          <p:cNvSpPr/>
          <p:nvPr/>
        </p:nvSpPr>
        <p:spPr>
          <a:xfrm>
            <a:off x="7020000" y="2268000"/>
            <a:ext cx="252000" cy="288000"/>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96" name="右矢印 95"/>
          <p:cNvSpPr/>
          <p:nvPr/>
        </p:nvSpPr>
        <p:spPr>
          <a:xfrm>
            <a:off x="7020000" y="2844000"/>
            <a:ext cx="252000" cy="288000"/>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97" name="右矢印 96"/>
          <p:cNvSpPr/>
          <p:nvPr/>
        </p:nvSpPr>
        <p:spPr>
          <a:xfrm>
            <a:off x="7020000" y="3420000"/>
            <a:ext cx="252000" cy="288000"/>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98" name="右矢印 97"/>
          <p:cNvSpPr/>
          <p:nvPr/>
        </p:nvSpPr>
        <p:spPr>
          <a:xfrm>
            <a:off x="7020000" y="3996000"/>
            <a:ext cx="252000" cy="288000"/>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99" name="角丸四角形 98"/>
          <p:cNvSpPr/>
          <p:nvPr/>
        </p:nvSpPr>
        <p:spPr>
          <a:xfrm>
            <a:off x="3780000" y="4464000"/>
            <a:ext cx="1368000" cy="351039"/>
          </a:xfrm>
          <a:prstGeom prst="roundRect">
            <a:avLst/>
          </a:prstGeom>
          <a:solidFill>
            <a:srgbClr val="EE5500"/>
          </a:solidFill>
          <a:ln w="25400" cap="flat" cmpd="sng" algn="ctr">
            <a:noFill/>
            <a:prstDash val="solid"/>
          </a:ln>
          <a:effectLst/>
        </p:spPr>
        <p:txBody>
          <a:bodyPr rtlCol="0" anchor="ctr"/>
          <a:lstStyle/>
          <a:p>
            <a:pPr algn="ctr">
              <a:defRPr/>
            </a:pPr>
            <a:r>
              <a:rPr kumimoji="0" lang="ja-JP" altLang="en-US" sz="975" b="1" kern="0" dirty="0">
                <a:solidFill>
                  <a:sysClr val="window" lastClr="FFFFFF"/>
                </a:solidFill>
              </a:rPr>
              <a:t>統計比</a:t>
            </a:r>
            <a:endParaRPr kumimoji="0" lang="en-US" altLang="ja-JP" sz="975" b="1" kern="0" dirty="0">
              <a:solidFill>
                <a:sysClr val="window" lastClr="FFFFFF"/>
              </a:solidFill>
            </a:endParaRPr>
          </a:p>
          <a:p>
            <a:pPr algn="ctr">
              <a:defRPr/>
            </a:pPr>
            <a:r>
              <a:rPr kumimoji="0" lang="ja-JP" altLang="en-US" sz="900" b="1" kern="0" dirty="0">
                <a:solidFill>
                  <a:sysClr val="window" lastClr="FFFFFF"/>
                </a:solidFill>
              </a:rPr>
              <a:t>例）人数比</a:t>
            </a:r>
          </a:p>
        </p:txBody>
      </p:sp>
      <p:sp>
        <p:nvSpPr>
          <p:cNvPr id="100" name="角丸四角形 99"/>
          <p:cNvSpPr/>
          <p:nvPr/>
        </p:nvSpPr>
        <p:spPr>
          <a:xfrm>
            <a:off x="5220000" y="4464000"/>
            <a:ext cx="1368000" cy="351039"/>
          </a:xfrm>
          <a:prstGeom prst="roundRect">
            <a:avLst/>
          </a:prstGeom>
          <a:solidFill>
            <a:srgbClr val="EE5500"/>
          </a:solidFill>
          <a:ln w="25400" cap="flat" cmpd="sng" algn="ctr">
            <a:noFill/>
            <a:prstDash val="solid"/>
          </a:ln>
          <a:effectLst/>
        </p:spPr>
        <p:txBody>
          <a:bodyPr rtlCol="0" anchor="ctr"/>
          <a:lstStyle/>
          <a:p>
            <a:pPr algn="ctr">
              <a:defRPr/>
            </a:pPr>
            <a:r>
              <a:rPr kumimoji="0" lang="ja-JP" altLang="en-US" sz="975" b="1" kern="0" dirty="0">
                <a:solidFill>
                  <a:sysClr val="window" lastClr="FFFFFF"/>
                </a:solidFill>
              </a:rPr>
              <a:t>固定比</a:t>
            </a:r>
            <a:endParaRPr kumimoji="0" lang="en-US" altLang="ja-JP" sz="975" b="1" kern="0" dirty="0">
              <a:solidFill>
                <a:sysClr val="window" lastClr="FFFFFF"/>
              </a:solidFill>
            </a:endParaRPr>
          </a:p>
          <a:p>
            <a:pPr algn="ctr">
              <a:defRPr/>
            </a:pPr>
            <a:r>
              <a:rPr kumimoji="0" lang="ja-JP" altLang="en-US" sz="900" b="1" kern="0" dirty="0">
                <a:solidFill>
                  <a:sysClr val="window" lastClr="FFFFFF"/>
                </a:solidFill>
              </a:rPr>
              <a:t>例）割合</a:t>
            </a:r>
            <a:r>
              <a:rPr kumimoji="0" lang="ja-JP" altLang="en-US" sz="675" b="1" kern="0" dirty="0">
                <a:solidFill>
                  <a:sysClr val="window" lastClr="FFFFFF"/>
                </a:solidFill>
              </a:rPr>
              <a:t>（自由設定）</a:t>
            </a:r>
          </a:p>
        </p:txBody>
      </p:sp>
      <p:sp>
        <p:nvSpPr>
          <p:cNvPr id="101" name="角丸四角形 100"/>
          <p:cNvSpPr/>
          <p:nvPr/>
        </p:nvSpPr>
        <p:spPr>
          <a:xfrm>
            <a:off x="6660000" y="4464000"/>
            <a:ext cx="1368000" cy="351039"/>
          </a:xfrm>
          <a:prstGeom prst="roundRect">
            <a:avLst/>
          </a:prstGeom>
          <a:solidFill>
            <a:srgbClr val="EE5500"/>
          </a:solidFill>
          <a:ln w="25400" cap="flat" cmpd="sng" algn="ctr">
            <a:noFill/>
            <a:prstDash val="solid"/>
          </a:ln>
          <a:effectLst/>
        </p:spPr>
        <p:txBody>
          <a:bodyPr rtlCol="0" anchor="ctr"/>
          <a:lstStyle/>
          <a:p>
            <a:pPr algn="ctr">
              <a:defRPr/>
            </a:pPr>
            <a:r>
              <a:rPr kumimoji="0" lang="ja-JP" altLang="en-US" sz="975" b="1" kern="0">
                <a:solidFill>
                  <a:sysClr val="window" lastClr="FFFFFF"/>
                </a:solidFill>
              </a:rPr>
              <a:t>固定額</a:t>
            </a:r>
            <a:endParaRPr kumimoji="0" lang="en-US" altLang="ja-JP" sz="975" b="1" kern="0">
              <a:solidFill>
                <a:sysClr val="window" lastClr="FFFFFF"/>
              </a:solidFill>
            </a:endParaRPr>
          </a:p>
          <a:p>
            <a:pPr algn="ctr">
              <a:defRPr/>
            </a:pPr>
            <a:r>
              <a:rPr kumimoji="0" lang="ja-JP" altLang="en-US" sz="900" b="1" kern="0">
                <a:solidFill>
                  <a:sysClr val="window" lastClr="FFFFFF"/>
                </a:solidFill>
              </a:rPr>
              <a:t>例）金額</a:t>
            </a:r>
            <a:r>
              <a:rPr kumimoji="0" lang="ja-JP" altLang="en-US" sz="675" b="1" kern="0">
                <a:solidFill>
                  <a:sysClr val="window" lastClr="FFFFFF"/>
                </a:solidFill>
              </a:rPr>
              <a:t>（自由設定）</a:t>
            </a:r>
          </a:p>
        </p:txBody>
      </p:sp>
      <p:sp>
        <p:nvSpPr>
          <p:cNvPr id="102" name="テキスト ボックス 101"/>
          <p:cNvSpPr txBox="1"/>
          <p:nvPr/>
        </p:nvSpPr>
        <p:spPr>
          <a:xfrm>
            <a:off x="7452000" y="1800000"/>
            <a:ext cx="360000" cy="2700000"/>
          </a:xfrm>
          <a:prstGeom prst="rect">
            <a:avLst/>
          </a:prstGeom>
          <a:noFill/>
        </p:spPr>
        <p:txBody>
          <a:bodyPr wrap="square" rtlCol="0">
            <a:spAutoFit/>
          </a:bodyPr>
          <a:lstStyle/>
          <a:p>
            <a:pPr>
              <a:defRPr/>
            </a:pPr>
            <a:endParaRPr kumimoji="0" lang="en-US" altLang="ja-JP" sz="1200" kern="0" dirty="0">
              <a:solidFill>
                <a:srgbClr val="EE5500"/>
              </a:solidFill>
            </a:endParaRPr>
          </a:p>
          <a:p>
            <a:pPr>
              <a:defRPr/>
            </a:pPr>
            <a:r>
              <a:rPr kumimoji="0" lang="ja-JP" altLang="en-US" sz="1200" kern="0" dirty="0">
                <a:solidFill>
                  <a:srgbClr val="EE5500"/>
                </a:solidFill>
              </a:rPr>
              <a:t>配賦前／配賦後での残高管理</a:t>
            </a:r>
          </a:p>
        </p:txBody>
      </p:sp>
    </p:spTree>
    <p:extLst>
      <p:ext uri="{BB962C8B-B14F-4D97-AF65-F5344CB8AC3E}">
        <p14:creationId xmlns:p14="http://schemas.microsoft.com/office/powerpoint/2010/main" val="1540006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18</a:t>
            </a:fld>
            <a:endParaRPr lang="ja-JP" altLang="en-US" dirty="0"/>
          </a:p>
        </p:txBody>
      </p:sp>
      <p:sp>
        <p:nvSpPr>
          <p:cNvPr id="5" name="タイトル 4"/>
          <p:cNvSpPr>
            <a:spLocks noGrp="1"/>
          </p:cNvSpPr>
          <p:nvPr>
            <p:ph type="title"/>
          </p:nvPr>
        </p:nvSpPr>
        <p:spPr/>
        <p:txBody>
          <a:bodyPr/>
          <a:lstStyle/>
          <a:p>
            <a:r>
              <a:rPr lang="ja-JP" altLang="en-US" dirty="0"/>
              <a:t>複数パターンの予算管理</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経営者の多様なニーズに対応するために</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複数予算（英数</a:t>
            </a:r>
            <a:r>
              <a:rPr lang="en-US" altLang="ja-JP" dirty="0"/>
              <a:t>4</a:t>
            </a:r>
            <a:r>
              <a:rPr lang="ja-JP" altLang="en-US" dirty="0"/>
              <a:t>桁分）の管理が可能で、各種予算と実績の対比や、異なる予算の対比が行える帳票をご用意しています。予算登録は入力画面以外に、</a:t>
            </a:r>
            <a:r>
              <a:rPr lang="en-US" altLang="ja-JP" dirty="0"/>
              <a:t>Excel</a:t>
            </a:r>
            <a:r>
              <a:rPr lang="ja-JP" altLang="en-US" dirty="0"/>
              <a:t>シートを出力して取り込みも可能です</a:t>
            </a:r>
          </a:p>
        </p:txBody>
      </p:sp>
      <p:sp>
        <p:nvSpPr>
          <p:cNvPr id="48" name="AutoShape 5"/>
          <p:cNvSpPr>
            <a:spLocks noChangeArrowheads="1"/>
          </p:cNvSpPr>
          <p:nvPr/>
        </p:nvSpPr>
        <p:spPr bwMode="gray">
          <a:xfrm>
            <a:off x="899592" y="1618368"/>
            <a:ext cx="1674186" cy="3127093"/>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wrap="none" anchor="ctr"/>
          <a:lstStyle/>
          <a:p>
            <a:pPr>
              <a:lnSpc>
                <a:spcPct val="80000"/>
              </a:lnSpc>
              <a:spcBef>
                <a:spcPct val="20000"/>
              </a:spcBef>
              <a:defRPr/>
            </a:pPr>
            <a:endParaRPr kumimoji="0" lang="en-US" altLang="ja-JP" sz="1125" kern="0">
              <a:solidFill>
                <a:srgbClr val="E27100"/>
              </a:solidFill>
              <a:latin typeface="メイリオ"/>
              <a:ea typeface="メイリオ"/>
            </a:endParaRPr>
          </a:p>
        </p:txBody>
      </p:sp>
      <p:sp>
        <p:nvSpPr>
          <p:cNvPr id="88" name="AutoShape 78"/>
          <p:cNvSpPr>
            <a:spLocks noChangeArrowheads="1"/>
          </p:cNvSpPr>
          <p:nvPr/>
        </p:nvSpPr>
        <p:spPr bwMode="gray">
          <a:xfrm>
            <a:off x="1337268" y="3481574"/>
            <a:ext cx="1121569" cy="257175"/>
          </a:xfrm>
          <a:prstGeom prst="roundRect">
            <a:avLst>
              <a:gd name="adj" fmla="val 10880"/>
            </a:avLst>
          </a:prstGeom>
          <a:solidFill>
            <a:srgbClr val="54C2F0"/>
          </a:solidFill>
          <a:ln w="25400" cap="flat" cmpd="sng" algn="ctr">
            <a:solidFill>
              <a:srgbClr val="54C2F0"/>
            </a:solidFill>
            <a:prstDash val="solid"/>
            <a:headEnd/>
            <a:tailEnd/>
          </a:ln>
          <a:effectLst/>
        </p:spPr>
        <p:txBody>
          <a:bodyPr wrap="none" lIns="0" tIns="0" rIns="0" bIns="0" anchor="ctr"/>
          <a:lstStyle/>
          <a:p>
            <a:pPr algn="ctr">
              <a:defRPr/>
            </a:pPr>
            <a:r>
              <a:rPr kumimoji="0" lang="ja-JP" altLang="en-US" sz="1350" kern="0" dirty="0">
                <a:solidFill>
                  <a:srgbClr val="FFFFFF"/>
                </a:solidFill>
                <a:latin typeface="メイリオ"/>
                <a:ea typeface="メイリオ"/>
              </a:rPr>
              <a:t>事業別予算</a:t>
            </a:r>
          </a:p>
        </p:txBody>
      </p:sp>
      <p:sp>
        <p:nvSpPr>
          <p:cNvPr id="89" name="AutoShape 17"/>
          <p:cNvSpPr>
            <a:spLocks noChangeArrowheads="1"/>
          </p:cNvSpPr>
          <p:nvPr/>
        </p:nvSpPr>
        <p:spPr bwMode="gray">
          <a:xfrm>
            <a:off x="1313382" y="2185432"/>
            <a:ext cx="1121642" cy="227411"/>
          </a:xfrm>
          <a:prstGeom prst="roundRect">
            <a:avLst>
              <a:gd name="adj" fmla="val 10880"/>
            </a:avLst>
          </a:prstGeom>
          <a:solidFill>
            <a:srgbClr val="F9BE00"/>
          </a:solidFill>
          <a:ln w="25400" cap="flat" cmpd="sng" algn="ctr">
            <a:solidFill>
              <a:srgbClr val="F9BE00"/>
            </a:solidFill>
            <a:prstDash val="solid"/>
            <a:headEnd/>
            <a:tailEnd/>
          </a:ln>
          <a:effectLst/>
        </p:spPr>
        <p:txBody>
          <a:bodyPr wrap="none" lIns="0" tIns="0" rIns="0" bIns="0" anchor="ctr"/>
          <a:lstStyle/>
          <a:p>
            <a:pPr algn="ctr">
              <a:defRPr/>
            </a:pPr>
            <a:r>
              <a:rPr kumimoji="0" lang="ja-JP" altLang="en-US" sz="1350" kern="0">
                <a:solidFill>
                  <a:srgbClr val="FFFFFF"/>
                </a:solidFill>
                <a:latin typeface="メイリオ"/>
                <a:ea typeface="メイリオ"/>
              </a:rPr>
              <a:t>当初予算</a:t>
            </a:r>
          </a:p>
        </p:txBody>
      </p:sp>
      <p:sp>
        <p:nvSpPr>
          <p:cNvPr id="90" name="AutoShape 17"/>
          <p:cNvSpPr>
            <a:spLocks noChangeArrowheads="1"/>
          </p:cNvSpPr>
          <p:nvPr/>
        </p:nvSpPr>
        <p:spPr bwMode="gray">
          <a:xfrm>
            <a:off x="1304638" y="2536471"/>
            <a:ext cx="1121642" cy="227411"/>
          </a:xfrm>
          <a:prstGeom prst="roundRect">
            <a:avLst>
              <a:gd name="adj" fmla="val 10880"/>
            </a:avLst>
          </a:prstGeom>
          <a:solidFill>
            <a:srgbClr val="F9BE00"/>
          </a:solidFill>
          <a:ln w="25400" cap="flat" cmpd="sng" algn="ctr">
            <a:solidFill>
              <a:srgbClr val="F9BE00"/>
            </a:solidFill>
            <a:prstDash val="solid"/>
            <a:headEnd/>
            <a:tailEnd/>
          </a:ln>
          <a:effectLst/>
        </p:spPr>
        <p:txBody>
          <a:bodyPr wrap="none" lIns="0" tIns="0" rIns="0" bIns="0" anchor="ctr"/>
          <a:lstStyle/>
          <a:p>
            <a:pPr algn="ctr">
              <a:defRPr/>
            </a:pPr>
            <a:r>
              <a:rPr kumimoji="0" lang="ja-JP" altLang="en-US" sz="1350" kern="0">
                <a:solidFill>
                  <a:srgbClr val="FFFFFF"/>
                </a:solidFill>
                <a:latin typeface="メイリオ"/>
                <a:ea typeface="メイリオ"/>
              </a:rPr>
              <a:t>修正予算</a:t>
            </a:r>
          </a:p>
        </p:txBody>
      </p:sp>
      <p:sp>
        <p:nvSpPr>
          <p:cNvPr id="91" name="AutoShape 17"/>
          <p:cNvSpPr>
            <a:spLocks noChangeArrowheads="1"/>
          </p:cNvSpPr>
          <p:nvPr/>
        </p:nvSpPr>
        <p:spPr bwMode="gray">
          <a:xfrm>
            <a:off x="1304638" y="2887508"/>
            <a:ext cx="1121569" cy="227409"/>
          </a:xfrm>
          <a:prstGeom prst="roundRect">
            <a:avLst>
              <a:gd name="adj" fmla="val 10880"/>
            </a:avLst>
          </a:prstGeom>
          <a:solidFill>
            <a:srgbClr val="F9BE00"/>
          </a:solidFill>
          <a:ln w="25400" cap="flat" cmpd="sng" algn="ctr">
            <a:solidFill>
              <a:srgbClr val="F9BE00"/>
            </a:solidFill>
            <a:prstDash val="solid"/>
            <a:headEnd/>
            <a:tailEnd/>
          </a:ln>
          <a:effectLst/>
        </p:spPr>
        <p:txBody>
          <a:bodyPr wrap="none" lIns="0" tIns="0" rIns="0" bIns="0" anchor="ctr"/>
          <a:lstStyle/>
          <a:p>
            <a:pPr algn="ctr">
              <a:defRPr/>
            </a:pPr>
            <a:r>
              <a:rPr kumimoji="0" lang="ja-JP" altLang="en-US" sz="1350" kern="0">
                <a:solidFill>
                  <a:srgbClr val="FFFFFF"/>
                </a:solidFill>
                <a:latin typeface="メイリオ"/>
                <a:ea typeface="メイリオ"/>
              </a:rPr>
              <a:t>着地見込</a:t>
            </a:r>
          </a:p>
        </p:txBody>
      </p:sp>
      <p:sp>
        <p:nvSpPr>
          <p:cNvPr id="92" name="AutoShape 78"/>
          <p:cNvSpPr>
            <a:spLocks noChangeArrowheads="1"/>
          </p:cNvSpPr>
          <p:nvPr/>
        </p:nvSpPr>
        <p:spPr bwMode="gray">
          <a:xfrm>
            <a:off x="1344412" y="3859616"/>
            <a:ext cx="1121569" cy="257175"/>
          </a:xfrm>
          <a:prstGeom prst="roundRect">
            <a:avLst>
              <a:gd name="adj" fmla="val 10880"/>
            </a:avLst>
          </a:prstGeom>
          <a:solidFill>
            <a:srgbClr val="54C2F0"/>
          </a:solidFill>
          <a:ln w="25400" cap="flat" cmpd="sng" algn="ctr">
            <a:solidFill>
              <a:srgbClr val="54C2F0"/>
            </a:solidFill>
            <a:prstDash val="solid"/>
            <a:headEnd/>
            <a:tailEnd/>
          </a:ln>
          <a:effectLst/>
        </p:spPr>
        <p:txBody>
          <a:bodyPr wrap="none" lIns="0" tIns="0" rIns="0" bIns="0" anchor="ctr"/>
          <a:lstStyle/>
          <a:p>
            <a:pPr algn="ctr">
              <a:defRPr/>
            </a:pPr>
            <a:r>
              <a:rPr kumimoji="0" lang="ja-JP" altLang="en-US" sz="1350" kern="0">
                <a:solidFill>
                  <a:srgbClr val="FFFFFF"/>
                </a:solidFill>
                <a:latin typeface="メイリオ"/>
                <a:ea typeface="メイリオ"/>
              </a:rPr>
              <a:t>製品別予算</a:t>
            </a:r>
          </a:p>
        </p:txBody>
      </p:sp>
      <p:sp>
        <p:nvSpPr>
          <p:cNvPr id="93" name="Text Box 27"/>
          <p:cNvSpPr txBox="1">
            <a:spLocks noChangeArrowheads="1"/>
          </p:cNvSpPr>
          <p:nvPr/>
        </p:nvSpPr>
        <p:spPr bwMode="auto">
          <a:xfrm>
            <a:off x="1149147" y="1672372"/>
            <a:ext cx="1214438" cy="415498"/>
          </a:xfrm>
          <a:prstGeom prst="rect">
            <a:avLst/>
          </a:prstGeom>
          <a:noFill/>
          <a:ln w="9525" algn="ctr">
            <a:noFill/>
            <a:miter lim="800000"/>
            <a:headEnd/>
            <a:tailEnd/>
          </a:ln>
        </p:spPr>
        <p:txBody>
          <a:bodyPr>
            <a:spAutoFit/>
          </a:bodyPr>
          <a:lstStyle/>
          <a:p>
            <a:pPr algn="ctr">
              <a:spcBef>
                <a:spcPct val="50000"/>
              </a:spcBef>
              <a:defRPr/>
            </a:pPr>
            <a:r>
              <a:rPr kumimoji="0" lang="ja-JP" altLang="en-US" sz="1200" kern="0" dirty="0">
                <a:solidFill>
                  <a:prstClr val="black"/>
                </a:solidFill>
              </a:rPr>
              <a:t>予算パターン</a:t>
            </a:r>
            <a:r>
              <a:rPr kumimoji="0" lang="ja-JP" altLang="en-US" sz="900" kern="0" dirty="0">
                <a:solidFill>
                  <a:prstClr val="black"/>
                </a:solidFill>
              </a:rPr>
              <a:t>（任意に作成可能）</a:t>
            </a:r>
            <a:endParaRPr kumimoji="0" lang="en-US" altLang="ja-JP" sz="900" kern="0" dirty="0">
              <a:solidFill>
                <a:prstClr val="black"/>
              </a:solidFill>
            </a:endParaRPr>
          </a:p>
        </p:txBody>
      </p:sp>
      <p:sp>
        <p:nvSpPr>
          <p:cNvPr id="94" name="Text Box 27"/>
          <p:cNvSpPr txBox="1">
            <a:spLocks noChangeArrowheads="1"/>
          </p:cNvSpPr>
          <p:nvPr/>
        </p:nvSpPr>
        <p:spPr bwMode="auto">
          <a:xfrm>
            <a:off x="920311" y="2158426"/>
            <a:ext cx="369332" cy="938213"/>
          </a:xfrm>
          <a:prstGeom prst="rect">
            <a:avLst/>
          </a:prstGeom>
          <a:noFill/>
          <a:ln w="9525" algn="ctr">
            <a:noFill/>
            <a:miter lim="800000"/>
            <a:headEnd/>
            <a:tailEnd/>
          </a:ln>
        </p:spPr>
        <p:txBody>
          <a:bodyPr vert="eaVert">
            <a:spAutoFit/>
          </a:bodyPr>
          <a:lstStyle/>
          <a:p>
            <a:pPr>
              <a:spcBef>
                <a:spcPct val="50000"/>
              </a:spcBef>
              <a:defRPr/>
            </a:pPr>
            <a:r>
              <a:rPr kumimoji="0" lang="ja-JP" altLang="en-US" sz="1200" kern="0" dirty="0">
                <a:solidFill>
                  <a:srgbClr val="EE5500"/>
                </a:solidFill>
              </a:rPr>
              <a:t>科目別予算</a:t>
            </a:r>
            <a:endParaRPr kumimoji="0" lang="en-US" altLang="ja-JP" sz="1200" kern="0" dirty="0">
              <a:solidFill>
                <a:srgbClr val="EE5500"/>
              </a:solidFill>
            </a:endParaRPr>
          </a:p>
        </p:txBody>
      </p:sp>
      <p:sp>
        <p:nvSpPr>
          <p:cNvPr id="95" name="AutoShape 78"/>
          <p:cNvSpPr>
            <a:spLocks noChangeArrowheads="1"/>
          </p:cNvSpPr>
          <p:nvPr/>
        </p:nvSpPr>
        <p:spPr bwMode="gray">
          <a:xfrm>
            <a:off x="1345999" y="4210655"/>
            <a:ext cx="1121569" cy="257175"/>
          </a:xfrm>
          <a:prstGeom prst="roundRect">
            <a:avLst>
              <a:gd name="adj" fmla="val 10880"/>
            </a:avLst>
          </a:prstGeom>
          <a:solidFill>
            <a:srgbClr val="54C2F0"/>
          </a:solidFill>
          <a:ln w="25400" cap="flat" cmpd="sng" algn="ctr">
            <a:solidFill>
              <a:srgbClr val="54C2F0"/>
            </a:solidFill>
            <a:prstDash val="solid"/>
            <a:headEnd/>
            <a:tailEnd/>
          </a:ln>
          <a:effectLst/>
        </p:spPr>
        <p:txBody>
          <a:bodyPr wrap="none" lIns="0" tIns="0" rIns="0" bIns="0" anchor="ctr"/>
          <a:lstStyle/>
          <a:p>
            <a:pPr algn="ctr">
              <a:defRPr/>
            </a:pPr>
            <a:r>
              <a:rPr kumimoji="0" lang="ja-JP" altLang="en-US" sz="1350" kern="0">
                <a:solidFill>
                  <a:srgbClr val="FFFFFF"/>
                </a:solidFill>
                <a:latin typeface="メイリオ"/>
                <a:ea typeface="メイリオ"/>
              </a:rPr>
              <a:t>エリア別予算</a:t>
            </a:r>
          </a:p>
        </p:txBody>
      </p:sp>
      <p:sp>
        <p:nvSpPr>
          <p:cNvPr id="100" name="Text Box 27"/>
          <p:cNvSpPr txBox="1">
            <a:spLocks noChangeArrowheads="1"/>
          </p:cNvSpPr>
          <p:nvPr/>
        </p:nvSpPr>
        <p:spPr bwMode="auto">
          <a:xfrm>
            <a:off x="913919" y="3400565"/>
            <a:ext cx="369332" cy="1377153"/>
          </a:xfrm>
          <a:prstGeom prst="rect">
            <a:avLst/>
          </a:prstGeom>
          <a:noFill/>
          <a:ln w="9525" algn="ctr">
            <a:noFill/>
            <a:miter lim="800000"/>
            <a:headEnd/>
            <a:tailEnd/>
          </a:ln>
        </p:spPr>
        <p:txBody>
          <a:bodyPr vert="eaVert" wrap="square">
            <a:spAutoFit/>
          </a:bodyPr>
          <a:lstStyle/>
          <a:p>
            <a:pPr>
              <a:spcBef>
                <a:spcPct val="50000"/>
              </a:spcBef>
              <a:defRPr/>
            </a:pPr>
            <a:r>
              <a:rPr kumimoji="0" lang="ja-JP" altLang="en-US" sz="1200" kern="0" dirty="0">
                <a:solidFill>
                  <a:srgbClr val="2E7DC2"/>
                </a:solidFill>
              </a:rPr>
              <a:t>セグメント別予算</a:t>
            </a:r>
            <a:endParaRPr kumimoji="0" lang="en-US" altLang="ja-JP" sz="1200" kern="0" dirty="0">
              <a:solidFill>
                <a:srgbClr val="2E7DC2"/>
              </a:solidFill>
            </a:endParaRPr>
          </a:p>
        </p:txBody>
      </p:sp>
      <p:sp>
        <p:nvSpPr>
          <p:cNvPr id="101" name="右矢印 100"/>
          <p:cNvSpPr/>
          <p:nvPr/>
        </p:nvSpPr>
        <p:spPr>
          <a:xfrm rot="1324653">
            <a:off x="2781780" y="2501322"/>
            <a:ext cx="393629" cy="513057"/>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02" name="右矢印 101"/>
          <p:cNvSpPr/>
          <p:nvPr/>
        </p:nvSpPr>
        <p:spPr>
          <a:xfrm rot="19021609">
            <a:off x="2840515" y="3357991"/>
            <a:ext cx="297033" cy="529807"/>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03" name="右矢印 102"/>
          <p:cNvSpPr/>
          <p:nvPr/>
        </p:nvSpPr>
        <p:spPr>
          <a:xfrm>
            <a:off x="5438511" y="3022523"/>
            <a:ext cx="393629" cy="513057"/>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46" name="AutoShape 5"/>
          <p:cNvSpPr>
            <a:spLocks noChangeArrowheads="1"/>
          </p:cNvSpPr>
          <p:nvPr/>
        </p:nvSpPr>
        <p:spPr bwMode="gray">
          <a:xfrm>
            <a:off x="3384016" y="1618367"/>
            <a:ext cx="1836204" cy="3186354"/>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wrap="none" anchor="ctr"/>
          <a:lstStyle/>
          <a:p>
            <a:pPr>
              <a:lnSpc>
                <a:spcPct val="80000"/>
              </a:lnSpc>
              <a:spcBef>
                <a:spcPct val="20000"/>
              </a:spcBef>
              <a:defRPr/>
            </a:pPr>
            <a:endParaRPr kumimoji="0" lang="en-US" altLang="ja-JP" sz="1125" kern="0">
              <a:solidFill>
                <a:srgbClr val="E27100"/>
              </a:solidFill>
              <a:latin typeface="メイリオ"/>
              <a:ea typeface="メイリオ"/>
            </a:endParaRPr>
          </a:p>
        </p:txBody>
      </p:sp>
      <p:sp>
        <p:nvSpPr>
          <p:cNvPr id="47" name="テキスト ボックス 46"/>
          <p:cNvSpPr txBox="1">
            <a:spLocks noChangeArrowheads="1"/>
          </p:cNvSpPr>
          <p:nvPr/>
        </p:nvSpPr>
        <p:spPr bwMode="auto">
          <a:xfrm>
            <a:off x="3383868" y="1635646"/>
            <a:ext cx="1873932" cy="276999"/>
          </a:xfrm>
          <a:prstGeom prst="rect">
            <a:avLst/>
          </a:prstGeom>
          <a:noFill/>
          <a:ln w="9525">
            <a:noFill/>
            <a:miter lim="800000"/>
            <a:headEnd/>
            <a:tailEnd/>
          </a:ln>
        </p:spPr>
        <p:txBody>
          <a:bodyPr wrap="square">
            <a:spAutoFit/>
          </a:bodyPr>
          <a:lstStyle/>
          <a:p>
            <a:pPr algn="ctr">
              <a:defRPr/>
            </a:pPr>
            <a:r>
              <a:rPr kumimoji="0" lang="ja-JP" altLang="en-US" sz="1200" kern="0" dirty="0"/>
              <a:t>予算入力</a:t>
            </a:r>
          </a:p>
        </p:txBody>
      </p:sp>
      <p:sp>
        <p:nvSpPr>
          <p:cNvPr id="96" name="テキスト ボックス 45"/>
          <p:cNvSpPr txBox="1">
            <a:spLocks noChangeArrowheads="1"/>
          </p:cNvSpPr>
          <p:nvPr/>
        </p:nvSpPr>
        <p:spPr bwMode="auto">
          <a:xfrm>
            <a:off x="3639675" y="3907752"/>
            <a:ext cx="392415" cy="842963"/>
          </a:xfrm>
          <a:prstGeom prst="rect">
            <a:avLst/>
          </a:prstGeom>
          <a:noFill/>
          <a:ln w="9525">
            <a:noFill/>
            <a:miter lim="800000"/>
            <a:headEnd/>
            <a:tailEnd/>
          </a:ln>
        </p:spPr>
        <p:txBody>
          <a:bodyPr vert="eaVert">
            <a:spAutoFit/>
          </a:bodyPr>
          <a:lstStyle/>
          <a:p>
            <a:pPr algn="r">
              <a:defRPr/>
            </a:pPr>
            <a:r>
              <a:rPr kumimoji="0" lang="ja-JP" altLang="en-US" sz="1350" kern="0">
                <a:solidFill>
                  <a:sysClr val="windowText" lastClr="000000"/>
                </a:solidFill>
              </a:rPr>
              <a:t>･･･</a:t>
            </a:r>
          </a:p>
        </p:txBody>
      </p:sp>
      <p:sp>
        <p:nvSpPr>
          <p:cNvPr id="97" name="AutoShape 197"/>
          <p:cNvSpPr>
            <a:spLocks noChangeArrowheads="1"/>
          </p:cNvSpPr>
          <p:nvPr/>
        </p:nvSpPr>
        <p:spPr bwMode="auto">
          <a:xfrm>
            <a:off x="3951079" y="4372673"/>
            <a:ext cx="1107123" cy="324036"/>
          </a:xfrm>
          <a:prstGeom prst="roundRect">
            <a:avLst>
              <a:gd name="adj" fmla="val 14412"/>
            </a:avLst>
          </a:prstGeom>
          <a:solidFill>
            <a:srgbClr val="77A233"/>
          </a:solidFill>
          <a:ln w="25400" cap="flat" cmpd="sng" algn="ctr">
            <a:solidFill>
              <a:srgbClr val="77A233"/>
            </a:solidFill>
            <a:prstDash val="solid"/>
            <a:headEnd/>
            <a:tailEnd/>
          </a:ln>
          <a:effectLst/>
        </p:spPr>
        <p:txBody>
          <a:bodyPr wrap="none" lIns="67500" tIns="35100" rIns="67500" bIns="35100" anchor="ctr"/>
          <a:lstStyle/>
          <a:p>
            <a:pPr>
              <a:defRPr/>
            </a:pPr>
            <a:r>
              <a:rPr kumimoji="0" lang="ja-JP" altLang="en-US" sz="788" kern="0" dirty="0">
                <a:solidFill>
                  <a:srgbClr val="FFFFFF"/>
                </a:solidFill>
                <a:latin typeface="メイリオ"/>
                <a:ea typeface="メイリオ"/>
              </a:rPr>
              <a:t>テンプレートへ入力後</a:t>
            </a:r>
            <a:endParaRPr kumimoji="0" lang="en-US" altLang="ja-JP" sz="788" kern="0" dirty="0">
              <a:solidFill>
                <a:srgbClr val="FFFFFF"/>
              </a:solidFill>
              <a:latin typeface="メイリオ"/>
              <a:ea typeface="メイリオ"/>
            </a:endParaRPr>
          </a:p>
          <a:p>
            <a:pPr>
              <a:defRPr/>
            </a:pPr>
            <a:r>
              <a:rPr kumimoji="0" lang="ja-JP" altLang="en-US" sz="788" kern="0" dirty="0">
                <a:solidFill>
                  <a:srgbClr val="FFFFFF"/>
                </a:solidFill>
                <a:latin typeface="メイリオ"/>
                <a:ea typeface="メイリオ"/>
              </a:rPr>
              <a:t>そのまま取込が可能</a:t>
            </a:r>
            <a:endParaRPr kumimoji="0" lang="en-US" altLang="ja-JP" sz="788" kern="0" dirty="0">
              <a:solidFill>
                <a:srgbClr val="FFFFFF"/>
              </a:solidFill>
              <a:latin typeface="メイリオ"/>
              <a:ea typeface="メイリオ"/>
            </a:endParaRPr>
          </a:p>
        </p:txBody>
      </p:sp>
      <p:sp>
        <p:nvSpPr>
          <p:cNvPr id="105" name="テキスト ボックス 120"/>
          <p:cNvSpPr txBox="1">
            <a:spLocks noChangeArrowheads="1"/>
          </p:cNvSpPr>
          <p:nvPr/>
        </p:nvSpPr>
        <p:spPr bwMode="auto">
          <a:xfrm>
            <a:off x="4129375" y="3616592"/>
            <a:ext cx="720000" cy="415498"/>
          </a:xfrm>
          <a:prstGeom prst="rect">
            <a:avLst/>
          </a:prstGeom>
          <a:noFill/>
          <a:ln w="9525">
            <a:noFill/>
            <a:miter lim="800000"/>
            <a:headEnd/>
            <a:tailEnd/>
          </a:ln>
          <a:effectLst>
            <a:glow rad="63500">
              <a:srgbClr val="7D7D7D">
                <a:satMod val="175000"/>
                <a:alpha val="40000"/>
              </a:srgbClr>
            </a:glow>
          </a:effectLst>
        </p:spPr>
        <p:txBody>
          <a:bodyPr>
            <a:spAutoFit/>
          </a:bodyPr>
          <a:lstStyle/>
          <a:p>
            <a:pPr>
              <a:defRPr/>
            </a:pPr>
            <a:r>
              <a:rPr kumimoji="0" lang="en-US" altLang="ja-JP" sz="1050" b="1" kern="0" dirty="0">
                <a:solidFill>
                  <a:srgbClr val="77A233"/>
                </a:solidFill>
              </a:rPr>
              <a:t>CSV</a:t>
            </a:r>
            <a:endParaRPr kumimoji="0" lang="ja-JP" altLang="en-US" sz="1050" b="1" kern="0" dirty="0">
              <a:solidFill>
                <a:srgbClr val="77A233"/>
              </a:solidFill>
            </a:endParaRPr>
          </a:p>
        </p:txBody>
      </p:sp>
      <p:sp>
        <p:nvSpPr>
          <p:cNvPr id="106" name="テキスト ボックス 42"/>
          <p:cNvSpPr txBox="1">
            <a:spLocks noChangeArrowheads="1"/>
          </p:cNvSpPr>
          <p:nvPr/>
        </p:nvSpPr>
        <p:spPr bwMode="auto">
          <a:xfrm>
            <a:off x="4127226" y="3764183"/>
            <a:ext cx="1092994" cy="253916"/>
          </a:xfrm>
          <a:prstGeom prst="rect">
            <a:avLst/>
          </a:prstGeom>
          <a:noFill/>
          <a:ln w="9525">
            <a:noFill/>
            <a:miter lim="800000"/>
            <a:headEnd/>
            <a:tailEnd/>
          </a:ln>
        </p:spPr>
        <p:txBody>
          <a:bodyPr>
            <a:spAutoFit/>
          </a:bodyPr>
          <a:lstStyle/>
          <a:p>
            <a:pPr>
              <a:defRPr/>
            </a:pPr>
            <a:r>
              <a:rPr kumimoji="0" lang="en-US" altLang="ja-JP" sz="1050" kern="0" dirty="0">
                <a:solidFill>
                  <a:sysClr val="windowText" lastClr="000000"/>
                </a:solidFill>
              </a:rPr>
              <a:t>A</a:t>
            </a:r>
            <a:r>
              <a:rPr kumimoji="0" lang="ja-JP" altLang="en-US" sz="1050" kern="0" dirty="0">
                <a:solidFill>
                  <a:sysClr val="windowText" lastClr="000000"/>
                </a:solidFill>
              </a:rPr>
              <a:t>部門入力用</a:t>
            </a:r>
          </a:p>
        </p:txBody>
      </p:sp>
      <p:sp>
        <p:nvSpPr>
          <p:cNvPr id="107" name="Freeform 418"/>
          <p:cNvSpPr>
            <a:spLocks noEditPoints="1"/>
          </p:cNvSpPr>
          <p:nvPr/>
        </p:nvSpPr>
        <p:spPr bwMode="auto">
          <a:xfrm>
            <a:off x="3616318" y="3616592"/>
            <a:ext cx="513057" cy="324036"/>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77A233"/>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109" name="テキスト ボックス 120"/>
          <p:cNvSpPr txBox="1">
            <a:spLocks noChangeArrowheads="1"/>
          </p:cNvSpPr>
          <p:nvPr/>
        </p:nvSpPr>
        <p:spPr bwMode="auto">
          <a:xfrm>
            <a:off x="4129375" y="3994634"/>
            <a:ext cx="720000" cy="415498"/>
          </a:xfrm>
          <a:prstGeom prst="rect">
            <a:avLst/>
          </a:prstGeom>
          <a:noFill/>
          <a:ln w="9525">
            <a:noFill/>
            <a:miter lim="800000"/>
            <a:headEnd/>
            <a:tailEnd/>
          </a:ln>
          <a:effectLst>
            <a:glow rad="63500">
              <a:srgbClr val="7D7D7D">
                <a:satMod val="175000"/>
                <a:alpha val="40000"/>
              </a:srgbClr>
            </a:glow>
          </a:effectLst>
        </p:spPr>
        <p:txBody>
          <a:bodyPr>
            <a:spAutoFit/>
          </a:bodyPr>
          <a:lstStyle/>
          <a:p>
            <a:pPr>
              <a:defRPr/>
            </a:pPr>
            <a:r>
              <a:rPr kumimoji="0" lang="en-US" altLang="ja-JP" sz="1050" b="1" kern="0">
                <a:solidFill>
                  <a:srgbClr val="77A233"/>
                </a:solidFill>
              </a:rPr>
              <a:t>CSV</a:t>
            </a:r>
            <a:endParaRPr kumimoji="0" lang="ja-JP" altLang="en-US" sz="1050" b="1" kern="0">
              <a:solidFill>
                <a:srgbClr val="77A233"/>
              </a:solidFill>
            </a:endParaRPr>
          </a:p>
        </p:txBody>
      </p:sp>
      <p:sp>
        <p:nvSpPr>
          <p:cNvPr id="110" name="テキスト ボックス 42"/>
          <p:cNvSpPr txBox="1">
            <a:spLocks noChangeArrowheads="1"/>
          </p:cNvSpPr>
          <p:nvPr/>
        </p:nvSpPr>
        <p:spPr bwMode="auto">
          <a:xfrm>
            <a:off x="4127226" y="4142225"/>
            <a:ext cx="1092994" cy="253916"/>
          </a:xfrm>
          <a:prstGeom prst="rect">
            <a:avLst/>
          </a:prstGeom>
          <a:noFill/>
          <a:ln w="9525">
            <a:noFill/>
            <a:miter lim="800000"/>
            <a:headEnd/>
            <a:tailEnd/>
          </a:ln>
        </p:spPr>
        <p:txBody>
          <a:bodyPr>
            <a:spAutoFit/>
          </a:bodyPr>
          <a:lstStyle/>
          <a:p>
            <a:pPr>
              <a:defRPr/>
            </a:pPr>
            <a:r>
              <a:rPr kumimoji="0" lang="en-US" altLang="ja-JP" sz="1050" kern="0">
                <a:solidFill>
                  <a:sysClr val="windowText" lastClr="000000"/>
                </a:solidFill>
              </a:rPr>
              <a:t>B</a:t>
            </a:r>
            <a:r>
              <a:rPr kumimoji="0" lang="ja-JP" altLang="en-US" sz="1050" kern="0">
                <a:solidFill>
                  <a:sysClr val="windowText" lastClr="000000"/>
                </a:solidFill>
              </a:rPr>
              <a:t>部門入力用</a:t>
            </a:r>
          </a:p>
        </p:txBody>
      </p:sp>
      <p:sp>
        <p:nvSpPr>
          <p:cNvPr id="111" name="Freeform 418"/>
          <p:cNvSpPr>
            <a:spLocks noEditPoints="1"/>
          </p:cNvSpPr>
          <p:nvPr/>
        </p:nvSpPr>
        <p:spPr bwMode="auto">
          <a:xfrm>
            <a:off x="3616318" y="3994634"/>
            <a:ext cx="513057" cy="324036"/>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77A233"/>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113" name="Freeform 560"/>
          <p:cNvSpPr>
            <a:spLocks/>
          </p:cNvSpPr>
          <p:nvPr/>
        </p:nvSpPr>
        <p:spPr bwMode="auto">
          <a:xfrm>
            <a:off x="3721588" y="2806460"/>
            <a:ext cx="216000" cy="540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rgbClr val="77A233"/>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14" name="Freeform 561"/>
          <p:cNvSpPr>
            <a:spLocks noEditPoints="1"/>
          </p:cNvSpPr>
          <p:nvPr/>
        </p:nvSpPr>
        <p:spPr bwMode="auto">
          <a:xfrm>
            <a:off x="3627088" y="2455460"/>
            <a:ext cx="405000" cy="3105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rgbClr val="77A233"/>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15" name="AutoShape 5"/>
          <p:cNvSpPr>
            <a:spLocks noChangeArrowheads="1"/>
          </p:cNvSpPr>
          <p:nvPr/>
        </p:nvSpPr>
        <p:spPr bwMode="gray">
          <a:xfrm>
            <a:off x="3465025" y="3400566"/>
            <a:ext cx="1674186" cy="1344895"/>
          </a:xfrm>
          <a:prstGeom prst="roundRect">
            <a:avLst>
              <a:gd name="adj" fmla="val 6056"/>
            </a:avLst>
          </a:prstGeom>
          <a:noFill/>
          <a:ln w="25400" cap="flat" cmpd="sng" algn="ctr">
            <a:solidFill>
              <a:srgbClr val="77A233"/>
            </a:solidFill>
            <a:prstDash val="solid"/>
            <a:headEnd/>
            <a:tailEnd/>
          </a:ln>
          <a:effectLst/>
        </p:spPr>
        <p:txBody>
          <a:bodyPr wrap="none" anchor="ctr"/>
          <a:lstStyle/>
          <a:p>
            <a:pPr>
              <a:lnSpc>
                <a:spcPct val="80000"/>
              </a:lnSpc>
              <a:spcBef>
                <a:spcPct val="20000"/>
              </a:spcBef>
              <a:defRPr/>
            </a:pPr>
            <a:endParaRPr kumimoji="0" lang="en-US" altLang="ja-JP" sz="1125" kern="0">
              <a:solidFill>
                <a:srgbClr val="E27100"/>
              </a:solidFill>
              <a:latin typeface="メイリオ"/>
              <a:ea typeface="メイリオ"/>
            </a:endParaRPr>
          </a:p>
        </p:txBody>
      </p:sp>
      <p:sp>
        <p:nvSpPr>
          <p:cNvPr id="116" name="AutoShape 197"/>
          <p:cNvSpPr>
            <a:spLocks noChangeArrowheads="1"/>
          </p:cNvSpPr>
          <p:nvPr/>
        </p:nvSpPr>
        <p:spPr bwMode="auto">
          <a:xfrm>
            <a:off x="3573037" y="3265550"/>
            <a:ext cx="1458162" cy="266607"/>
          </a:xfrm>
          <a:prstGeom prst="roundRect">
            <a:avLst>
              <a:gd name="adj" fmla="val 14412"/>
            </a:avLst>
          </a:prstGeom>
          <a:solidFill>
            <a:srgbClr val="77A233"/>
          </a:solidFill>
          <a:ln w="25400" cap="flat" cmpd="sng" algn="ctr">
            <a:solidFill>
              <a:srgbClr val="77A233"/>
            </a:solidFill>
            <a:prstDash val="solid"/>
            <a:headEnd/>
            <a:tailEnd/>
          </a:ln>
          <a:effectLst/>
        </p:spPr>
        <p:txBody>
          <a:bodyPr wrap="none" lIns="67500" tIns="35100" rIns="67500" bIns="35100" anchor="ctr"/>
          <a:lstStyle/>
          <a:p>
            <a:pPr algn="ctr">
              <a:defRPr/>
            </a:pPr>
            <a:r>
              <a:rPr kumimoji="0" lang="en-US" altLang="ja-JP" sz="900" b="1" kern="0">
                <a:solidFill>
                  <a:srgbClr val="FFFFFF"/>
                </a:solidFill>
                <a:latin typeface="メイリオ"/>
                <a:ea typeface="メイリオ"/>
              </a:rPr>
              <a:t>EXCEL</a:t>
            </a:r>
            <a:r>
              <a:rPr kumimoji="0" lang="ja-JP" altLang="en-US" sz="900" b="1" kern="0">
                <a:solidFill>
                  <a:srgbClr val="FFFFFF"/>
                </a:solidFill>
                <a:latin typeface="メイリオ"/>
                <a:ea typeface="メイリオ"/>
              </a:rPr>
              <a:t>テンプレート出力</a:t>
            </a:r>
            <a:endParaRPr kumimoji="0" lang="en-US" altLang="ja-JP" sz="900" b="1" kern="0">
              <a:solidFill>
                <a:srgbClr val="FFFFFF"/>
              </a:solidFill>
              <a:latin typeface="メイリオ"/>
              <a:ea typeface="メイリオ"/>
            </a:endParaRPr>
          </a:p>
        </p:txBody>
      </p:sp>
      <p:sp>
        <p:nvSpPr>
          <p:cNvPr id="117" name="AutoShape 5"/>
          <p:cNvSpPr>
            <a:spLocks noChangeArrowheads="1"/>
          </p:cNvSpPr>
          <p:nvPr/>
        </p:nvSpPr>
        <p:spPr bwMode="gray">
          <a:xfrm>
            <a:off x="3465025" y="1996409"/>
            <a:ext cx="1674186" cy="1215135"/>
          </a:xfrm>
          <a:prstGeom prst="roundRect">
            <a:avLst>
              <a:gd name="adj" fmla="val 6056"/>
            </a:avLst>
          </a:prstGeom>
          <a:noFill/>
          <a:ln w="25400" cap="flat" cmpd="sng" algn="ctr">
            <a:solidFill>
              <a:srgbClr val="77A233"/>
            </a:solidFill>
            <a:prstDash val="solid"/>
            <a:headEnd/>
            <a:tailEnd/>
          </a:ln>
          <a:effectLst/>
        </p:spPr>
        <p:txBody>
          <a:bodyPr wrap="none" anchor="ctr"/>
          <a:lstStyle/>
          <a:p>
            <a:pPr>
              <a:lnSpc>
                <a:spcPct val="80000"/>
              </a:lnSpc>
              <a:spcBef>
                <a:spcPct val="20000"/>
              </a:spcBef>
              <a:defRPr/>
            </a:pPr>
            <a:endParaRPr kumimoji="0" lang="en-US" altLang="ja-JP" sz="1125" kern="0">
              <a:solidFill>
                <a:srgbClr val="E27100"/>
              </a:solidFill>
              <a:latin typeface="メイリオ"/>
              <a:ea typeface="メイリオ"/>
            </a:endParaRPr>
          </a:p>
        </p:txBody>
      </p:sp>
      <p:sp>
        <p:nvSpPr>
          <p:cNvPr id="118" name="AutoShape 197"/>
          <p:cNvSpPr>
            <a:spLocks noChangeArrowheads="1"/>
          </p:cNvSpPr>
          <p:nvPr/>
        </p:nvSpPr>
        <p:spPr bwMode="auto">
          <a:xfrm>
            <a:off x="3573037" y="1891820"/>
            <a:ext cx="1458162" cy="266607"/>
          </a:xfrm>
          <a:prstGeom prst="roundRect">
            <a:avLst>
              <a:gd name="adj" fmla="val 14412"/>
            </a:avLst>
          </a:prstGeom>
          <a:solidFill>
            <a:srgbClr val="77A233"/>
          </a:solidFill>
          <a:ln w="25400" cap="flat" cmpd="sng" algn="ctr">
            <a:solidFill>
              <a:srgbClr val="77A233"/>
            </a:solidFill>
            <a:prstDash val="solid"/>
            <a:headEnd/>
            <a:tailEnd/>
          </a:ln>
          <a:effectLst/>
        </p:spPr>
        <p:txBody>
          <a:bodyPr wrap="none" lIns="67500" tIns="35100" rIns="67500" bIns="35100" anchor="ctr"/>
          <a:lstStyle/>
          <a:p>
            <a:pPr algn="ctr">
              <a:defRPr/>
            </a:pPr>
            <a:r>
              <a:rPr kumimoji="0" lang="ja-JP" altLang="en-US" sz="900" b="1" kern="0">
                <a:solidFill>
                  <a:srgbClr val="FFFFFF"/>
                </a:solidFill>
                <a:latin typeface="メイリオ"/>
                <a:ea typeface="メイリオ"/>
              </a:rPr>
              <a:t>画面入力</a:t>
            </a:r>
            <a:endParaRPr kumimoji="0" lang="en-US" altLang="ja-JP" sz="900" b="1" kern="0">
              <a:solidFill>
                <a:srgbClr val="FFFFFF"/>
              </a:solidFill>
              <a:latin typeface="メイリオ"/>
              <a:ea typeface="メイリオ"/>
            </a:endParaRPr>
          </a:p>
        </p:txBody>
      </p:sp>
      <p:sp>
        <p:nvSpPr>
          <p:cNvPr id="119" name="AutoShape 197"/>
          <p:cNvSpPr>
            <a:spLocks noChangeArrowheads="1"/>
          </p:cNvSpPr>
          <p:nvPr/>
        </p:nvSpPr>
        <p:spPr bwMode="auto">
          <a:xfrm>
            <a:off x="4086094" y="2320445"/>
            <a:ext cx="459051" cy="324036"/>
          </a:xfrm>
          <a:prstGeom prst="roundRect">
            <a:avLst>
              <a:gd name="adj" fmla="val 14412"/>
            </a:avLst>
          </a:prstGeom>
          <a:solidFill>
            <a:srgbClr val="77A233"/>
          </a:solidFill>
          <a:ln w="25400" cap="flat" cmpd="sng" algn="ctr">
            <a:solidFill>
              <a:srgbClr val="77A233"/>
            </a:solidFill>
            <a:prstDash val="solid"/>
            <a:headEnd/>
            <a:tailEnd/>
          </a:ln>
          <a:effectLst/>
        </p:spPr>
        <p:txBody>
          <a:bodyPr wrap="none" lIns="67500" tIns="35100" rIns="67500" bIns="35100" anchor="ctr"/>
          <a:lstStyle/>
          <a:p>
            <a:pPr algn="ctr">
              <a:defRPr/>
            </a:pPr>
            <a:r>
              <a:rPr kumimoji="0" lang="ja-JP" altLang="en-US" sz="900" kern="0">
                <a:solidFill>
                  <a:srgbClr val="FFFFFF"/>
                </a:solidFill>
                <a:latin typeface="メイリオ"/>
                <a:ea typeface="メイリオ"/>
              </a:rPr>
              <a:t>登録</a:t>
            </a:r>
            <a:endParaRPr kumimoji="0" lang="en-US" altLang="ja-JP" sz="900" kern="0">
              <a:solidFill>
                <a:srgbClr val="FFFFFF"/>
              </a:solidFill>
              <a:latin typeface="メイリオ"/>
              <a:ea typeface="メイリオ"/>
            </a:endParaRPr>
          </a:p>
        </p:txBody>
      </p:sp>
      <p:sp>
        <p:nvSpPr>
          <p:cNvPr id="120" name="AutoShape 197"/>
          <p:cNvSpPr>
            <a:spLocks noChangeArrowheads="1"/>
          </p:cNvSpPr>
          <p:nvPr/>
        </p:nvSpPr>
        <p:spPr bwMode="auto">
          <a:xfrm>
            <a:off x="4599151" y="2320445"/>
            <a:ext cx="459051" cy="324036"/>
          </a:xfrm>
          <a:prstGeom prst="roundRect">
            <a:avLst>
              <a:gd name="adj" fmla="val 14412"/>
            </a:avLst>
          </a:prstGeom>
          <a:solidFill>
            <a:srgbClr val="77A233"/>
          </a:solidFill>
          <a:ln w="25400" cap="flat" cmpd="sng" algn="ctr">
            <a:solidFill>
              <a:srgbClr val="77A233"/>
            </a:solidFill>
            <a:prstDash val="solid"/>
            <a:headEnd/>
            <a:tailEnd/>
          </a:ln>
          <a:effectLst/>
        </p:spPr>
        <p:txBody>
          <a:bodyPr wrap="none" lIns="67500" tIns="35100" rIns="67500" bIns="35100" anchor="ctr"/>
          <a:lstStyle/>
          <a:p>
            <a:pPr algn="ctr">
              <a:defRPr/>
            </a:pPr>
            <a:r>
              <a:rPr kumimoji="0" lang="ja-JP" altLang="en-US" sz="900" kern="0">
                <a:solidFill>
                  <a:srgbClr val="FFFFFF"/>
                </a:solidFill>
                <a:latin typeface="メイリオ"/>
                <a:ea typeface="メイリオ"/>
              </a:rPr>
              <a:t>更新</a:t>
            </a:r>
            <a:endParaRPr kumimoji="0" lang="en-US" altLang="ja-JP" sz="900" kern="0">
              <a:solidFill>
                <a:srgbClr val="FFFFFF"/>
              </a:solidFill>
              <a:latin typeface="メイリオ"/>
              <a:ea typeface="メイリオ"/>
            </a:endParaRPr>
          </a:p>
        </p:txBody>
      </p:sp>
      <p:sp>
        <p:nvSpPr>
          <p:cNvPr id="121" name="AutoShape 197"/>
          <p:cNvSpPr>
            <a:spLocks noChangeArrowheads="1"/>
          </p:cNvSpPr>
          <p:nvPr/>
        </p:nvSpPr>
        <p:spPr bwMode="auto">
          <a:xfrm>
            <a:off x="4086094" y="2698487"/>
            <a:ext cx="459051" cy="324036"/>
          </a:xfrm>
          <a:prstGeom prst="roundRect">
            <a:avLst>
              <a:gd name="adj" fmla="val 14412"/>
            </a:avLst>
          </a:prstGeom>
          <a:solidFill>
            <a:srgbClr val="77A233"/>
          </a:solidFill>
          <a:ln w="25400" cap="flat" cmpd="sng" algn="ctr">
            <a:solidFill>
              <a:srgbClr val="77A233"/>
            </a:solidFill>
            <a:prstDash val="solid"/>
            <a:headEnd/>
            <a:tailEnd/>
          </a:ln>
          <a:effectLst/>
        </p:spPr>
        <p:txBody>
          <a:bodyPr wrap="none" lIns="67500" tIns="35100" rIns="67500" bIns="35100" anchor="ctr"/>
          <a:lstStyle/>
          <a:p>
            <a:pPr algn="ctr">
              <a:defRPr/>
            </a:pPr>
            <a:r>
              <a:rPr kumimoji="0" lang="ja-JP" altLang="en-US" sz="900" kern="0">
                <a:solidFill>
                  <a:srgbClr val="FFFFFF"/>
                </a:solidFill>
                <a:latin typeface="メイリオ"/>
                <a:ea typeface="メイリオ"/>
              </a:rPr>
              <a:t>複写</a:t>
            </a:r>
            <a:endParaRPr kumimoji="0" lang="en-US" altLang="ja-JP" sz="900" kern="0">
              <a:solidFill>
                <a:srgbClr val="FFFFFF"/>
              </a:solidFill>
              <a:latin typeface="メイリオ"/>
              <a:ea typeface="メイリオ"/>
            </a:endParaRPr>
          </a:p>
        </p:txBody>
      </p:sp>
      <p:sp>
        <p:nvSpPr>
          <p:cNvPr id="122" name="AutoShape 197"/>
          <p:cNvSpPr>
            <a:spLocks noChangeArrowheads="1"/>
          </p:cNvSpPr>
          <p:nvPr/>
        </p:nvSpPr>
        <p:spPr bwMode="auto">
          <a:xfrm>
            <a:off x="4599151" y="2698487"/>
            <a:ext cx="459051" cy="324036"/>
          </a:xfrm>
          <a:prstGeom prst="roundRect">
            <a:avLst>
              <a:gd name="adj" fmla="val 14412"/>
            </a:avLst>
          </a:prstGeom>
          <a:solidFill>
            <a:srgbClr val="77A233"/>
          </a:solidFill>
          <a:ln w="25400" cap="flat" cmpd="sng" algn="ctr">
            <a:solidFill>
              <a:srgbClr val="77A233"/>
            </a:solidFill>
            <a:prstDash val="solid"/>
            <a:headEnd/>
            <a:tailEnd/>
          </a:ln>
          <a:effectLst/>
        </p:spPr>
        <p:txBody>
          <a:bodyPr wrap="none" lIns="67500" tIns="35100" rIns="67500" bIns="35100" anchor="ctr"/>
          <a:lstStyle/>
          <a:p>
            <a:pPr algn="ctr">
              <a:defRPr/>
            </a:pPr>
            <a:r>
              <a:rPr kumimoji="0" lang="ja-JP" altLang="en-US" sz="900" kern="0">
                <a:solidFill>
                  <a:srgbClr val="FFFFFF"/>
                </a:solidFill>
                <a:latin typeface="メイリオ"/>
                <a:ea typeface="メイリオ"/>
              </a:rPr>
              <a:t>削除</a:t>
            </a:r>
            <a:endParaRPr kumimoji="0" lang="en-US" altLang="ja-JP" sz="900" kern="0">
              <a:solidFill>
                <a:srgbClr val="FFFFFF"/>
              </a:solidFill>
              <a:latin typeface="メイリオ"/>
              <a:ea typeface="メイリオ"/>
            </a:endParaRPr>
          </a:p>
        </p:txBody>
      </p:sp>
      <p:grpSp>
        <p:nvGrpSpPr>
          <p:cNvPr id="2" name="グループ化 1"/>
          <p:cNvGrpSpPr/>
          <p:nvPr/>
        </p:nvGrpSpPr>
        <p:grpSpPr>
          <a:xfrm>
            <a:off x="5949533" y="1584000"/>
            <a:ext cx="2402887" cy="3244719"/>
            <a:chOff x="5598114" y="1591364"/>
            <a:chExt cx="2402887" cy="3244719"/>
          </a:xfrm>
        </p:grpSpPr>
        <p:sp>
          <p:nvSpPr>
            <p:cNvPr id="98" name="AutoShape 5"/>
            <p:cNvSpPr>
              <a:spLocks noChangeArrowheads="1"/>
            </p:cNvSpPr>
            <p:nvPr/>
          </p:nvSpPr>
          <p:spPr bwMode="gray">
            <a:xfrm>
              <a:off x="5598114" y="1591364"/>
              <a:ext cx="2242175" cy="3213357"/>
            </a:xfrm>
            <a:prstGeom prst="roundRect">
              <a:avLst>
                <a:gd name="adj" fmla="val 5794"/>
              </a:avLst>
            </a:prstGeom>
            <a:solidFill>
              <a:srgbClr val="FFFFFF"/>
            </a:solidFill>
            <a:ln w="25400" cap="flat" cmpd="sng" algn="ctr">
              <a:solidFill>
                <a:srgbClr val="FFFFFF">
                  <a:shade val="50000"/>
                </a:srgbClr>
              </a:solidFill>
              <a:prstDash val="solid"/>
              <a:headEnd/>
              <a:tailEnd/>
            </a:ln>
            <a:effectLst/>
          </p:spPr>
          <p:txBody>
            <a:bodyPr wrap="none" anchor="ctr"/>
            <a:lstStyle/>
            <a:p>
              <a:pPr algn="ctr">
                <a:buClr>
                  <a:srgbClr val="00B4ED"/>
                </a:buClr>
                <a:buSzPct val="80000"/>
                <a:defRPr/>
              </a:pPr>
              <a:endParaRPr kumimoji="0" lang="en-US" altLang="ja-JP" sz="1350" kern="0">
                <a:latin typeface="メイリオ"/>
                <a:ea typeface="メイリオ"/>
                <a:cs typeface="Arial Unicode MS" pitchFamily="50" charset="-128"/>
              </a:endParaRPr>
            </a:p>
          </p:txBody>
        </p:sp>
        <p:sp>
          <p:nvSpPr>
            <p:cNvPr id="99" name="Text Box 27"/>
            <p:cNvSpPr txBox="1">
              <a:spLocks noChangeArrowheads="1"/>
            </p:cNvSpPr>
            <p:nvPr/>
          </p:nvSpPr>
          <p:spPr bwMode="auto">
            <a:xfrm>
              <a:off x="5652120" y="1645371"/>
              <a:ext cx="2085975" cy="452688"/>
            </a:xfrm>
            <a:prstGeom prst="rect">
              <a:avLst/>
            </a:prstGeom>
            <a:noFill/>
            <a:ln w="9525" algn="ctr">
              <a:noFill/>
              <a:miter lim="800000"/>
              <a:headEnd/>
              <a:tailEnd/>
            </a:ln>
          </p:spPr>
          <p:txBody>
            <a:bodyPr>
              <a:spAutoFit/>
            </a:bodyPr>
            <a:lstStyle/>
            <a:p>
              <a:pPr algn="ctr">
                <a:lnSpc>
                  <a:spcPts val="1350"/>
                </a:lnSpc>
                <a:defRPr/>
              </a:pPr>
              <a:r>
                <a:rPr kumimoji="0" lang="ja-JP" altLang="en-US" sz="1200" kern="0" dirty="0">
                  <a:solidFill>
                    <a:srgbClr val="EE5500"/>
                  </a:solidFill>
                  <a:latin typeface="+mn-ea"/>
                </a:rPr>
                <a:t>様々な予算対比帳票</a:t>
              </a:r>
              <a:endParaRPr kumimoji="0" lang="en-US" altLang="ja-JP" sz="1200" kern="0" dirty="0">
                <a:solidFill>
                  <a:srgbClr val="EE5500"/>
                </a:solidFill>
                <a:latin typeface="+mn-ea"/>
              </a:endParaRPr>
            </a:p>
            <a:p>
              <a:pPr algn="ctr">
                <a:lnSpc>
                  <a:spcPts val="1350"/>
                </a:lnSpc>
                <a:defRPr/>
              </a:pPr>
              <a:r>
                <a:rPr kumimoji="0" lang="ja-JP" altLang="en-US" sz="1200" kern="0" dirty="0">
                  <a:solidFill>
                    <a:srgbClr val="EE5500"/>
                  </a:solidFill>
                  <a:latin typeface="+mn-ea"/>
                </a:rPr>
                <a:t>及び画面照会</a:t>
              </a:r>
              <a:endParaRPr kumimoji="0" lang="en-US" altLang="ja-JP" sz="1200" kern="0" dirty="0">
                <a:solidFill>
                  <a:srgbClr val="EE5500"/>
                </a:solidFill>
                <a:latin typeface="+mn-ea"/>
              </a:endParaRPr>
            </a:p>
          </p:txBody>
        </p:sp>
        <p:sp>
          <p:nvSpPr>
            <p:cNvPr id="123" name="Text Box 27"/>
            <p:cNvSpPr txBox="1">
              <a:spLocks noChangeArrowheads="1"/>
            </p:cNvSpPr>
            <p:nvPr/>
          </p:nvSpPr>
          <p:spPr bwMode="auto">
            <a:xfrm>
              <a:off x="5652122" y="2158427"/>
              <a:ext cx="2348879" cy="2677656"/>
            </a:xfrm>
            <a:prstGeom prst="rect">
              <a:avLst/>
            </a:prstGeom>
            <a:noFill/>
            <a:ln w="9525" algn="ctr">
              <a:noFill/>
              <a:miter lim="800000"/>
              <a:headEnd/>
              <a:tailEnd/>
            </a:ln>
          </p:spPr>
          <p:txBody>
            <a:bodyPr wrap="square">
              <a:spAutoFit/>
            </a:bodyPr>
            <a:lstStyle/>
            <a:p>
              <a:pPr>
                <a:spcBef>
                  <a:spcPct val="50000"/>
                </a:spcBef>
                <a:defRPr/>
              </a:pPr>
              <a:r>
                <a:rPr kumimoji="0" lang="ja-JP" altLang="en-US" sz="1050" kern="0" dirty="0"/>
                <a:t>・予算対比貸借対照表</a:t>
              </a:r>
              <a:endParaRPr kumimoji="0" lang="en-US" altLang="ja-JP" sz="1050" kern="0" dirty="0"/>
            </a:p>
            <a:p>
              <a:pPr>
                <a:spcBef>
                  <a:spcPct val="50000"/>
                </a:spcBef>
                <a:defRPr/>
              </a:pPr>
              <a:r>
                <a:rPr kumimoji="0" lang="ja-JP" altLang="en-US" sz="1050" kern="0" dirty="0"/>
                <a:t>・予算対比損益計算書</a:t>
              </a:r>
              <a:endParaRPr kumimoji="0" lang="en-US" altLang="ja-JP" sz="1050" kern="0" dirty="0"/>
            </a:p>
            <a:p>
              <a:pPr>
                <a:spcBef>
                  <a:spcPct val="50000"/>
                </a:spcBef>
                <a:defRPr/>
              </a:pPr>
              <a:r>
                <a:rPr kumimoji="0" lang="ja-JP" altLang="en-US" sz="1050" kern="0" dirty="0"/>
                <a:t>・予算対比製造原価報告書</a:t>
              </a:r>
              <a:endParaRPr kumimoji="0" lang="en-US" altLang="ja-JP" sz="1050" kern="0" dirty="0"/>
            </a:p>
            <a:p>
              <a:pPr>
                <a:spcBef>
                  <a:spcPct val="50000"/>
                </a:spcBef>
                <a:defRPr/>
              </a:pPr>
              <a:r>
                <a:rPr kumimoji="0" lang="ja-JP" altLang="en-US" sz="1050" kern="0" dirty="0"/>
                <a:t>・機能別予算対比損益計算書</a:t>
              </a:r>
              <a:endParaRPr kumimoji="0" lang="en-US" altLang="ja-JP" sz="1050" kern="0" dirty="0"/>
            </a:p>
            <a:p>
              <a:pPr>
                <a:spcBef>
                  <a:spcPct val="50000"/>
                </a:spcBef>
                <a:defRPr/>
              </a:pPr>
              <a:r>
                <a:rPr kumimoji="0" lang="ja-JP" altLang="en-US" sz="1050" kern="0" dirty="0"/>
                <a:t>・プロジェクト別予算対比</a:t>
              </a:r>
              <a:endParaRPr kumimoji="0" lang="en-US" altLang="ja-JP" sz="1050" kern="0" dirty="0"/>
            </a:p>
            <a:p>
              <a:pPr>
                <a:spcBef>
                  <a:spcPct val="50000"/>
                </a:spcBef>
                <a:defRPr/>
              </a:pPr>
              <a:r>
                <a:rPr kumimoji="0" lang="ja-JP" altLang="en-US" sz="1050" kern="0" dirty="0"/>
                <a:t>　損益計算書</a:t>
              </a:r>
              <a:endParaRPr kumimoji="0" lang="en-US" altLang="ja-JP" sz="1050" kern="0" dirty="0"/>
            </a:p>
            <a:p>
              <a:pPr>
                <a:spcBef>
                  <a:spcPct val="50000"/>
                </a:spcBef>
                <a:defRPr/>
              </a:pPr>
              <a:r>
                <a:rPr kumimoji="0" lang="ja-JP" altLang="en-US" sz="1050" kern="0" dirty="0"/>
                <a:t>・複数予算対比貸借対照表</a:t>
              </a:r>
              <a:endParaRPr kumimoji="0" lang="en-US" altLang="ja-JP" sz="1050" kern="0" dirty="0"/>
            </a:p>
            <a:p>
              <a:pPr>
                <a:spcBef>
                  <a:spcPct val="50000"/>
                </a:spcBef>
                <a:defRPr/>
              </a:pPr>
              <a:r>
                <a:rPr kumimoji="0" lang="ja-JP" altLang="en-US" sz="1050" kern="0" dirty="0"/>
                <a:t>・複数予算対比損益計算書　</a:t>
              </a:r>
              <a:endParaRPr kumimoji="0" lang="en-US" altLang="ja-JP" sz="1050" kern="0" dirty="0"/>
            </a:p>
            <a:p>
              <a:pPr>
                <a:spcBef>
                  <a:spcPct val="50000"/>
                </a:spcBef>
                <a:defRPr/>
              </a:pPr>
              <a:r>
                <a:rPr kumimoji="0" lang="ja-JP" altLang="en-US" sz="1050" kern="0" dirty="0"/>
                <a:t>・複数予算対比製造原価報告書</a:t>
              </a:r>
              <a:endParaRPr kumimoji="0" lang="en-US" altLang="ja-JP" sz="1050" kern="0" dirty="0"/>
            </a:p>
            <a:p>
              <a:pPr>
                <a:spcBef>
                  <a:spcPct val="50000"/>
                </a:spcBef>
                <a:defRPr/>
              </a:pPr>
              <a:r>
                <a:rPr kumimoji="0" lang="ja-JP" altLang="en-US" sz="1050" kern="0" dirty="0"/>
                <a:t>・複数予算対比表</a:t>
              </a:r>
              <a:r>
                <a:rPr kumimoji="0" lang="en-US" altLang="ja-JP" sz="1050" kern="0" dirty="0"/>
                <a:t>(</a:t>
              </a:r>
              <a:r>
                <a:rPr kumimoji="0" lang="ja-JP" altLang="en-US" sz="1050" kern="0" dirty="0"/>
                <a:t>配賦前</a:t>
              </a:r>
              <a:r>
                <a:rPr kumimoji="0" lang="en-US" altLang="ja-JP" sz="1050" kern="0" dirty="0"/>
                <a:t>/</a:t>
              </a:r>
              <a:r>
                <a:rPr kumimoji="0" lang="ja-JP" altLang="en-US" sz="1050" kern="0" dirty="0"/>
                <a:t>配賦後）</a:t>
              </a:r>
              <a:endParaRPr kumimoji="0" lang="en-US" altLang="ja-JP" sz="1050" kern="0" dirty="0"/>
            </a:p>
            <a:p>
              <a:pPr>
                <a:spcBef>
                  <a:spcPct val="50000"/>
                </a:spcBef>
                <a:defRPr/>
              </a:pPr>
              <a:r>
                <a:rPr kumimoji="0" lang="ja-JP" altLang="en-US" sz="1050" kern="0" dirty="0"/>
                <a:t>　　　　　　　　　　　　など</a:t>
              </a:r>
              <a:endParaRPr kumimoji="0" lang="en-US" altLang="ja-JP" sz="1050" kern="0" dirty="0"/>
            </a:p>
          </p:txBody>
        </p:sp>
      </p:grpSp>
    </p:spTree>
    <p:extLst>
      <p:ext uri="{BB962C8B-B14F-4D97-AF65-F5344CB8AC3E}">
        <p14:creationId xmlns:p14="http://schemas.microsoft.com/office/powerpoint/2010/main" val="2298085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グループ化 107"/>
          <p:cNvGrpSpPr/>
          <p:nvPr/>
        </p:nvGrpSpPr>
        <p:grpSpPr>
          <a:xfrm>
            <a:off x="1331637" y="2592000"/>
            <a:ext cx="6412227" cy="712939"/>
            <a:chOff x="1331637" y="3484122"/>
            <a:chExt cx="6412227" cy="712939"/>
          </a:xfrm>
        </p:grpSpPr>
        <p:sp>
          <p:nvSpPr>
            <p:cNvPr id="6" name="フリーフォーム 5"/>
            <p:cNvSpPr/>
            <p:nvPr/>
          </p:nvSpPr>
          <p:spPr>
            <a:xfrm>
              <a:off x="6658210" y="3484122"/>
              <a:ext cx="542827" cy="258336"/>
            </a:xfrm>
            <a:custGeom>
              <a:avLst/>
              <a:gdLst/>
              <a:ahLst/>
              <a:cxnLst/>
              <a:rect l="0" t="0" r="0" b="0"/>
              <a:pathLst>
                <a:path>
                  <a:moveTo>
                    <a:pt x="0" y="0"/>
                  </a:moveTo>
                  <a:lnTo>
                    <a:pt x="0" y="176048"/>
                  </a:lnTo>
                  <a:lnTo>
                    <a:pt x="542827" y="176048"/>
                  </a:lnTo>
                  <a:lnTo>
                    <a:pt x="542827" y="258336"/>
                  </a:lnTo>
                </a:path>
              </a:pathLst>
            </a:custGeom>
            <a:noFill/>
            <a:ln w="25400" cap="flat" cmpd="sng" algn="ctr">
              <a:solidFill>
                <a:srgbClr val="0065AE">
                  <a:shade val="8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ja-JP" altLang="en-US"/>
            </a:p>
          </p:txBody>
        </p:sp>
        <p:sp>
          <p:nvSpPr>
            <p:cNvPr id="78" name="フリーフォーム 77"/>
            <p:cNvSpPr/>
            <p:nvPr/>
          </p:nvSpPr>
          <p:spPr>
            <a:xfrm>
              <a:off x="6115383" y="3484122"/>
              <a:ext cx="542827" cy="258336"/>
            </a:xfrm>
            <a:custGeom>
              <a:avLst/>
              <a:gdLst/>
              <a:ahLst/>
              <a:cxnLst/>
              <a:rect l="0" t="0" r="0" b="0"/>
              <a:pathLst>
                <a:path>
                  <a:moveTo>
                    <a:pt x="542827" y="0"/>
                  </a:moveTo>
                  <a:lnTo>
                    <a:pt x="542827" y="176048"/>
                  </a:lnTo>
                  <a:lnTo>
                    <a:pt x="0" y="176048"/>
                  </a:lnTo>
                  <a:lnTo>
                    <a:pt x="0" y="258336"/>
                  </a:lnTo>
                </a:path>
              </a:pathLst>
            </a:custGeom>
            <a:noFill/>
            <a:ln w="25400" cap="flat" cmpd="sng" algn="ctr">
              <a:solidFill>
                <a:srgbClr val="0065AE">
                  <a:shade val="8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ja-JP" altLang="en-US"/>
            </a:p>
          </p:txBody>
        </p:sp>
        <p:sp>
          <p:nvSpPr>
            <p:cNvPr id="80" name="フリーフォーム 79"/>
            <p:cNvSpPr/>
            <p:nvPr/>
          </p:nvSpPr>
          <p:spPr>
            <a:xfrm>
              <a:off x="4486902" y="3484122"/>
              <a:ext cx="542827" cy="258336"/>
            </a:xfrm>
            <a:custGeom>
              <a:avLst/>
              <a:gdLst/>
              <a:ahLst/>
              <a:cxnLst/>
              <a:rect l="0" t="0" r="0" b="0"/>
              <a:pathLst>
                <a:path>
                  <a:moveTo>
                    <a:pt x="0" y="0"/>
                  </a:moveTo>
                  <a:lnTo>
                    <a:pt x="0" y="176048"/>
                  </a:lnTo>
                  <a:lnTo>
                    <a:pt x="542827" y="176048"/>
                  </a:lnTo>
                  <a:lnTo>
                    <a:pt x="542827" y="258336"/>
                  </a:lnTo>
                </a:path>
              </a:pathLst>
            </a:custGeom>
            <a:noFill/>
            <a:ln w="25400" cap="flat" cmpd="sng" algn="ctr">
              <a:solidFill>
                <a:srgbClr val="0065AE">
                  <a:shade val="8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ja-JP" altLang="en-US"/>
            </a:p>
          </p:txBody>
        </p:sp>
        <p:sp>
          <p:nvSpPr>
            <p:cNvPr id="81" name="フリーフォーム 80"/>
            <p:cNvSpPr/>
            <p:nvPr/>
          </p:nvSpPr>
          <p:spPr>
            <a:xfrm>
              <a:off x="3944074" y="3484122"/>
              <a:ext cx="542827" cy="258336"/>
            </a:xfrm>
            <a:custGeom>
              <a:avLst/>
              <a:gdLst/>
              <a:ahLst/>
              <a:cxnLst/>
              <a:rect l="0" t="0" r="0" b="0"/>
              <a:pathLst>
                <a:path>
                  <a:moveTo>
                    <a:pt x="542827" y="0"/>
                  </a:moveTo>
                  <a:lnTo>
                    <a:pt x="542827" y="176048"/>
                  </a:lnTo>
                  <a:lnTo>
                    <a:pt x="0" y="176048"/>
                  </a:lnTo>
                  <a:lnTo>
                    <a:pt x="0" y="258336"/>
                  </a:lnTo>
                </a:path>
              </a:pathLst>
            </a:custGeom>
            <a:noFill/>
            <a:ln w="25400" cap="flat" cmpd="sng" algn="ctr">
              <a:solidFill>
                <a:srgbClr val="0065AE">
                  <a:shade val="8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ja-JP" altLang="en-US"/>
            </a:p>
          </p:txBody>
        </p:sp>
        <p:sp>
          <p:nvSpPr>
            <p:cNvPr id="83" name="フリーフォーム 82"/>
            <p:cNvSpPr/>
            <p:nvPr/>
          </p:nvSpPr>
          <p:spPr>
            <a:xfrm>
              <a:off x="2315593" y="3484122"/>
              <a:ext cx="542827" cy="258336"/>
            </a:xfrm>
            <a:custGeom>
              <a:avLst/>
              <a:gdLst/>
              <a:ahLst/>
              <a:cxnLst/>
              <a:rect l="0" t="0" r="0" b="0"/>
              <a:pathLst>
                <a:path>
                  <a:moveTo>
                    <a:pt x="0" y="0"/>
                  </a:moveTo>
                  <a:lnTo>
                    <a:pt x="0" y="176048"/>
                  </a:lnTo>
                  <a:lnTo>
                    <a:pt x="542827" y="176048"/>
                  </a:lnTo>
                  <a:lnTo>
                    <a:pt x="542827" y="258336"/>
                  </a:lnTo>
                </a:path>
              </a:pathLst>
            </a:custGeom>
            <a:noFill/>
            <a:ln w="25400" cap="flat" cmpd="sng" algn="ctr">
              <a:solidFill>
                <a:srgbClr val="0065AE">
                  <a:shade val="8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ja-JP" altLang="en-US"/>
            </a:p>
          </p:txBody>
        </p:sp>
        <p:sp>
          <p:nvSpPr>
            <p:cNvPr id="84" name="フリーフォーム 83"/>
            <p:cNvSpPr/>
            <p:nvPr/>
          </p:nvSpPr>
          <p:spPr>
            <a:xfrm>
              <a:off x="1775768" y="3484122"/>
              <a:ext cx="539824" cy="259177"/>
            </a:xfrm>
            <a:custGeom>
              <a:avLst/>
              <a:gdLst/>
              <a:ahLst/>
              <a:cxnLst/>
              <a:rect l="0" t="0" r="0" b="0"/>
              <a:pathLst>
                <a:path>
                  <a:moveTo>
                    <a:pt x="539824" y="0"/>
                  </a:moveTo>
                  <a:lnTo>
                    <a:pt x="539824" y="176889"/>
                  </a:lnTo>
                  <a:lnTo>
                    <a:pt x="0" y="176889"/>
                  </a:lnTo>
                  <a:lnTo>
                    <a:pt x="0" y="259177"/>
                  </a:lnTo>
                </a:path>
              </a:pathLst>
            </a:custGeom>
            <a:noFill/>
            <a:ln w="25400" cap="flat" cmpd="sng" algn="ctr">
              <a:solidFill>
                <a:srgbClr val="0065AE">
                  <a:shade val="8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ja-JP" altLang="en-US"/>
            </a:p>
          </p:txBody>
        </p:sp>
        <p:sp>
          <p:nvSpPr>
            <p:cNvPr id="90" name="角丸四角形 89"/>
            <p:cNvSpPr/>
            <p:nvPr/>
          </p:nvSpPr>
          <p:spPr>
            <a:xfrm>
              <a:off x="1331637" y="3743300"/>
              <a:ext cx="888262" cy="360000"/>
            </a:xfrm>
            <a:prstGeom prst="roundRect">
              <a:avLst>
                <a:gd name="adj" fmla="val 10000"/>
              </a:avLst>
            </a:prstGeom>
            <a:solidFill>
              <a:srgbClr val="77A233"/>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91" name="フリーフォーム 90"/>
            <p:cNvSpPr/>
            <p:nvPr/>
          </p:nvSpPr>
          <p:spPr>
            <a:xfrm>
              <a:off x="1430333" y="3837061"/>
              <a:ext cx="888262" cy="360000"/>
            </a:xfrm>
            <a:custGeom>
              <a:avLst/>
              <a:gdLst>
                <a:gd name="connsiteX0" fmla="*/ 0 w 888262"/>
                <a:gd name="connsiteY0" fmla="*/ 56405 h 564046"/>
                <a:gd name="connsiteX1" fmla="*/ 56405 w 888262"/>
                <a:gd name="connsiteY1" fmla="*/ 0 h 564046"/>
                <a:gd name="connsiteX2" fmla="*/ 831857 w 888262"/>
                <a:gd name="connsiteY2" fmla="*/ 0 h 564046"/>
                <a:gd name="connsiteX3" fmla="*/ 888262 w 888262"/>
                <a:gd name="connsiteY3" fmla="*/ 56405 h 564046"/>
                <a:gd name="connsiteX4" fmla="*/ 888262 w 888262"/>
                <a:gd name="connsiteY4" fmla="*/ 507641 h 564046"/>
                <a:gd name="connsiteX5" fmla="*/ 831857 w 888262"/>
                <a:gd name="connsiteY5" fmla="*/ 564046 h 564046"/>
                <a:gd name="connsiteX6" fmla="*/ 56405 w 888262"/>
                <a:gd name="connsiteY6" fmla="*/ 564046 h 564046"/>
                <a:gd name="connsiteX7" fmla="*/ 0 w 888262"/>
                <a:gd name="connsiteY7" fmla="*/ 507641 h 564046"/>
                <a:gd name="connsiteX8" fmla="*/ 0 w 888262"/>
                <a:gd name="connsiteY8" fmla="*/ 56405 h 5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8262" h="564046">
                  <a:moveTo>
                    <a:pt x="0" y="56405"/>
                  </a:moveTo>
                  <a:cubicBezTo>
                    <a:pt x="0" y="25253"/>
                    <a:pt x="25253" y="0"/>
                    <a:pt x="56405" y="0"/>
                  </a:cubicBezTo>
                  <a:lnTo>
                    <a:pt x="831857" y="0"/>
                  </a:lnTo>
                  <a:cubicBezTo>
                    <a:pt x="863009" y="0"/>
                    <a:pt x="888262" y="25253"/>
                    <a:pt x="888262" y="56405"/>
                  </a:cubicBezTo>
                  <a:lnTo>
                    <a:pt x="888262" y="507641"/>
                  </a:lnTo>
                  <a:cubicBezTo>
                    <a:pt x="888262" y="538793"/>
                    <a:pt x="863009" y="564046"/>
                    <a:pt x="831857" y="564046"/>
                  </a:cubicBezTo>
                  <a:lnTo>
                    <a:pt x="56405" y="564046"/>
                  </a:lnTo>
                  <a:cubicBezTo>
                    <a:pt x="25253" y="564046"/>
                    <a:pt x="0" y="538793"/>
                    <a:pt x="0" y="507641"/>
                  </a:cubicBezTo>
                  <a:lnTo>
                    <a:pt x="0" y="56405"/>
                  </a:lnTo>
                  <a:close/>
                </a:path>
              </a:pathLst>
            </a:custGeom>
            <a:solidFill>
              <a:srgbClr val="FFFFFF">
                <a:alpha val="90000"/>
                <a:hueOff val="0"/>
                <a:satOff val="0"/>
                <a:lumOff val="0"/>
                <a:alphaOff val="0"/>
              </a:srgbClr>
            </a:solidFill>
            <a:ln w="25400" cap="flat" cmpd="sng" algn="ctr">
              <a:solidFill>
                <a:srgbClr val="0065A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7480" tIns="77480" rIns="77480" bIns="77480" numCol="1" spcCol="1270" anchor="ctr" anchorCtr="0">
              <a:noAutofit/>
            </a:bodyPr>
            <a:lstStyle/>
            <a:p>
              <a:pPr lvl="0" algn="ctr" defTabSz="711200">
                <a:lnSpc>
                  <a:spcPct val="90000"/>
                </a:lnSpc>
                <a:spcBef>
                  <a:spcPct val="0"/>
                </a:spcBef>
                <a:spcAft>
                  <a:spcPct val="35000"/>
                </a:spcAft>
              </a:pPr>
              <a:r>
                <a:rPr lang="ja-JP" altLang="en-US" sz="1600" kern="1200">
                  <a:solidFill>
                    <a:sysClr val="windowText" lastClr="000000">
                      <a:hueOff val="0"/>
                      <a:satOff val="0"/>
                      <a:lumOff val="0"/>
                      <a:alphaOff val="0"/>
                    </a:sysClr>
                  </a:solidFill>
                  <a:latin typeface="メイリオ"/>
                  <a:ea typeface="メイリオ"/>
                  <a:cs typeface="+mn-cs"/>
                </a:rPr>
                <a:t>営業部</a:t>
              </a:r>
            </a:p>
          </p:txBody>
        </p:sp>
        <p:sp>
          <p:nvSpPr>
            <p:cNvPr id="92" name="角丸四角形 91"/>
            <p:cNvSpPr/>
            <p:nvPr/>
          </p:nvSpPr>
          <p:spPr>
            <a:xfrm>
              <a:off x="2414289" y="3742459"/>
              <a:ext cx="888262" cy="360000"/>
            </a:xfrm>
            <a:prstGeom prst="roundRect">
              <a:avLst>
                <a:gd name="adj" fmla="val 10000"/>
              </a:avLst>
            </a:prstGeom>
            <a:solidFill>
              <a:srgbClr val="EE550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93" name="フリーフォーム 92"/>
            <p:cNvSpPr/>
            <p:nvPr/>
          </p:nvSpPr>
          <p:spPr>
            <a:xfrm>
              <a:off x="2512985" y="3836220"/>
              <a:ext cx="888262" cy="360000"/>
            </a:xfrm>
            <a:custGeom>
              <a:avLst/>
              <a:gdLst>
                <a:gd name="connsiteX0" fmla="*/ 0 w 888262"/>
                <a:gd name="connsiteY0" fmla="*/ 56405 h 564046"/>
                <a:gd name="connsiteX1" fmla="*/ 56405 w 888262"/>
                <a:gd name="connsiteY1" fmla="*/ 0 h 564046"/>
                <a:gd name="connsiteX2" fmla="*/ 831857 w 888262"/>
                <a:gd name="connsiteY2" fmla="*/ 0 h 564046"/>
                <a:gd name="connsiteX3" fmla="*/ 888262 w 888262"/>
                <a:gd name="connsiteY3" fmla="*/ 56405 h 564046"/>
                <a:gd name="connsiteX4" fmla="*/ 888262 w 888262"/>
                <a:gd name="connsiteY4" fmla="*/ 507641 h 564046"/>
                <a:gd name="connsiteX5" fmla="*/ 831857 w 888262"/>
                <a:gd name="connsiteY5" fmla="*/ 564046 h 564046"/>
                <a:gd name="connsiteX6" fmla="*/ 56405 w 888262"/>
                <a:gd name="connsiteY6" fmla="*/ 564046 h 564046"/>
                <a:gd name="connsiteX7" fmla="*/ 0 w 888262"/>
                <a:gd name="connsiteY7" fmla="*/ 507641 h 564046"/>
                <a:gd name="connsiteX8" fmla="*/ 0 w 888262"/>
                <a:gd name="connsiteY8" fmla="*/ 56405 h 5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8262" h="564046">
                  <a:moveTo>
                    <a:pt x="0" y="56405"/>
                  </a:moveTo>
                  <a:cubicBezTo>
                    <a:pt x="0" y="25253"/>
                    <a:pt x="25253" y="0"/>
                    <a:pt x="56405" y="0"/>
                  </a:cubicBezTo>
                  <a:lnTo>
                    <a:pt x="831857" y="0"/>
                  </a:lnTo>
                  <a:cubicBezTo>
                    <a:pt x="863009" y="0"/>
                    <a:pt x="888262" y="25253"/>
                    <a:pt x="888262" y="56405"/>
                  </a:cubicBezTo>
                  <a:lnTo>
                    <a:pt x="888262" y="507641"/>
                  </a:lnTo>
                  <a:cubicBezTo>
                    <a:pt x="888262" y="538793"/>
                    <a:pt x="863009" y="564046"/>
                    <a:pt x="831857" y="564046"/>
                  </a:cubicBezTo>
                  <a:lnTo>
                    <a:pt x="56405" y="564046"/>
                  </a:lnTo>
                  <a:cubicBezTo>
                    <a:pt x="25253" y="564046"/>
                    <a:pt x="0" y="538793"/>
                    <a:pt x="0" y="507641"/>
                  </a:cubicBezTo>
                  <a:lnTo>
                    <a:pt x="0" y="56405"/>
                  </a:lnTo>
                  <a:close/>
                </a:path>
              </a:pathLst>
            </a:custGeom>
            <a:solidFill>
              <a:srgbClr val="FFFFFF">
                <a:alpha val="90000"/>
                <a:hueOff val="0"/>
                <a:satOff val="0"/>
                <a:lumOff val="0"/>
                <a:alphaOff val="0"/>
              </a:srgbClr>
            </a:solidFill>
            <a:ln w="25400" cap="flat" cmpd="sng" algn="ctr">
              <a:solidFill>
                <a:srgbClr val="0065A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7480" tIns="77480" rIns="77480" bIns="77480" numCol="1" spcCol="1270" anchor="ctr" anchorCtr="0">
              <a:noAutofit/>
            </a:bodyPr>
            <a:lstStyle/>
            <a:p>
              <a:pPr lvl="0" algn="ctr" defTabSz="711200">
                <a:lnSpc>
                  <a:spcPct val="90000"/>
                </a:lnSpc>
                <a:spcBef>
                  <a:spcPct val="0"/>
                </a:spcBef>
                <a:spcAft>
                  <a:spcPct val="35000"/>
                </a:spcAft>
              </a:pPr>
              <a:r>
                <a:rPr lang="ja-JP" altLang="en-US" sz="1600" kern="1200">
                  <a:solidFill>
                    <a:sysClr val="windowText" lastClr="000000">
                      <a:hueOff val="0"/>
                      <a:satOff val="0"/>
                      <a:lumOff val="0"/>
                      <a:alphaOff val="0"/>
                    </a:sysClr>
                  </a:solidFill>
                  <a:latin typeface="メイリオ"/>
                  <a:ea typeface="メイリオ"/>
                  <a:cs typeface="+mn-cs"/>
                </a:rPr>
                <a:t>製造部</a:t>
              </a:r>
            </a:p>
          </p:txBody>
        </p:sp>
        <p:sp>
          <p:nvSpPr>
            <p:cNvPr id="96" name="角丸四角形 95"/>
            <p:cNvSpPr/>
            <p:nvPr/>
          </p:nvSpPr>
          <p:spPr>
            <a:xfrm>
              <a:off x="3499943" y="3742459"/>
              <a:ext cx="888262" cy="360000"/>
            </a:xfrm>
            <a:prstGeom prst="roundRect">
              <a:avLst>
                <a:gd name="adj" fmla="val 10000"/>
              </a:avLst>
            </a:prstGeom>
            <a:solidFill>
              <a:srgbClr val="0065AE">
                <a:hueOff val="0"/>
                <a:satOff val="0"/>
                <a:lumOff val="0"/>
                <a:alphaOff val="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97" name="フリーフォーム 96"/>
            <p:cNvSpPr/>
            <p:nvPr/>
          </p:nvSpPr>
          <p:spPr>
            <a:xfrm>
              <a:off x="3598639" y="3836220"/>
              <a:ext cx="888262" cy="360000"/>
            </a:xfrm>
            <a:custGeom>
              <a:avLst/>
              <a:gdLst>
                <a:gd name="connsiteX0" fmla="*/ 0 w 888262"/>
                <a:gd name="connsiteY0" fmla="*/ 56405 h 564046"/>
                <a:gd name="connsiteX1" fmla="*/ 56405 w 888262"/>
                <a:gd name="connsiteY1" fmla="*/ 0 h 564046"/>
                <a:gd name="connsiteX2" fmla="*/ 831857 w 888262"/>
                <a:gd name="connsiteY2" fmla="*/ 0 h 564046"/>
                <a:gd name="connsiteX3" fmla="*/ 888262 w 888262"/>
                <a:gd name="connsiteY3" fmla="*/ 56405 h 564046"/>
                <a:gd name="connsiteX4" fmla="*/ 888262 w 888262"/>
                <a:gd name="connsiteY4" fmla="*/ 507641 h 564046"/>
                <a:gd name="connsiteX5" fmla="*/ 831857 w 888262"/>
                <a:gd name="connsiteY5" fmla="*/ 564046 h 564046"/>
                <a:gd name="connsiteX6" fmla="*/ 56405 w 888262"/>
                <a:gd name="connsiteY6" fmla="*/ 564046 h 564046"/>
                <a:gd name="connsiteX7" fmla="*/ 0 w 888262"/>
                <a:gd name="connsiteY7" fmla="*/ 507641 h 564046"/>
                <a:gd name="connsiteX8" fmla="*/ 0 w 888262"/>
                <a:gd name="connsiteY8" fmla="*/ 56405 h 5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8262" h="564046">
                  <a:moveTo>
                    <a:pt x="0" y="56405"/>
                  </a:moveTo>
                  <a:cubicBezTo>
                    <a:pt x="0" y="25253"/>
                    <a:pt x="25253" y="0"/>
                    <a:pt x="56405" y="0"/>
                  </a:cubicBezTo>
                  <a:lnTo>
                    <a:pt x="831857" y="0"/>
                  </a:lnTo>
                  <a:cubicBezTo>
                    <a:pt x="863009" y="0"/>
                    <a:pt x="888262" y="25253"/>
                    <a:pt x="888262" y="56405"/>
                  </a:cubicBezTo>
                  <a:lnTo>
                    <a:pt x="888262" y="507641"/>
                  </a:lnTo>
                  <a:cubicBezTo>
                    <a:pt x="888262" y="538793"/>
                    <a:pt x="863009" y="564046"/>
                    <a:pt x="831857" y="564046"/>
                  </a:cubicBezTo>
                  <a:lnTo>
                    <a:pt x="56405" y="564046"/>
                  </a:lnTo>
                  <a:cubicBezTo>
                    <a:pt x="25253" y="564046"/>
                    <a:pt x="0" y="538793"/>
                    <a:pt x="0" y="507641"/>
                  </a:cubicBezTo>
                  <a:lnTo>
                    <a:pt x="0" y="56405"/>
                  </a:lnTo>
                  <a:close/>
                </a:path>
              </a:pathLst>
            </a:custGeom>
            <a:solidFill>
              <a:srgbClr val="FFFFFF">
                <a:alpha val="90000"/>
                <a:hueOff val="0"/>
                <a:satOff val="0"/>
                <a:lumOff val="0"/>
                <a:alphaOff val="0"/>
              </a:srgbClr>
            </a:solidFill>
            <a:ln w="25400" cap="flat" cmpd="sng" algn="ctr">
              <a:solidFill>
                <a:srgbClr val="0065A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7480" tIns="77480" rIns="77480" bIns="77480" numCol="1" spcCol="1270" anchor="ctr" anchorCtr="0">
              <a:noAutofit/>
            </a:bodyPr>
            <a:lstStyle/>
            <a:p>
              <a:pPr lvl="0" algn="ctr" defTabSz="711200">
                <a:lnSpc>
                  <a:spcPct val="90000"/>
                </a:lnSpc>
                <a:spcBef>
                  <a:spcPct val="0"/>
                </a:spcBef>
                <a:spcAft>
                  <a:spcPct val="35000"/>
                </a:spcAft>
              </a:pPr>
              <a:r>
                <a:rPr lang="ja-JP" altLang="en-US" sz="1600" kern="1200">
                  <a:solidFill>
                    <a:sysClr val="windowText" lastClr="000000">
                      <a:hueOff val="0"/>
                      <a:satOff val="0"/>
                      <a:lumOff val="0"/>
                      <a:alphaOff val="0"/>
                    </a:sysClr>
                  </a:solidFill>
                  <a:latin typeface="メイリオ"/>
                  <a:ea typeface="メイリオ"/>
                  <a:cs typeface="+mn-cs"/>
                </a:rPr>
                <a:t>経理部</a:t>
              </a:r>
            </a:p>
          </p:txBody>
        </p:sp>
        <p:sp>
          <p:nvSpPr>
            <p:cNvPr id="98" name="角丸四角形 97"/>
            <p:cNvSpPr/>
            <p:nvPr/>
          </p:nvSpPr>
          <p:spPr>
            <a:xfrm>
              <a:off x="4585597" y="3742459"/>
              <a:ext cx="888262" cy="360000"/>
            </a:xfrm>
            <a:prstGeom prst="roundRect">
              <a:avLst>
                <a:gd name="adj" fmla="val 10000"/>
              </a:avLst>
            </a:prstGeom>
            <a:solidFill>
              <a:srgbClr val="0065AE">
                <a:hueOff val="0"/>
                <a:satOff val="0"/>
                <a:lumOff val="0"/>
                <a:alphaOff val="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99" name="フリーフォーム 98"/>
            <p:cNvSpPr/>
            <p:nvPr/>
          </p:nvSpPr>
          <p:spPr>
            <a:xfrm>
              <a:off x="4684293" y="3836220"/>
              <a:ext cx="888262" cy="360000"/>
            </a:xfrm>
            <a:custGeom>
              <a:avLst/>
              <a:gdLst>
                <a:gd name="connsiteX0" fmla="*/ 0 w 888262"/>
                <a:gd name="connsiteY0" fmla="*/ 56405 h 564046"/>
                <a:gd name="connsiteX1" fmla="*/ 56405 w 888262"/>
                <a:gd name="connsiteY1" fmla="*/ 0 h 564046"/>
                <a:gd name="connsiteX2" fmla="*/ 831857 w 888262"/>
                <a:gd name="connsiteY2" fmla="*/ 0 h 564046"/>
                <a:gd name="connsiteX3" fmla="*/ 888262 w 888262"/>
                <a:gd name="connsiteY3" fmla="*/ 56405 h 564046"/>
                <a:gd name="connsiteX4" fmla="*/ 888262 w 888262"/>
                <a:gd name="connsiteY4" fmla="*/ 507641 h 564046"/>
                <a:gd name="connsiteX5" fmla="*/ 831857 w 888262"/>
                <a:gd name="connsiteY5" fmla="*/ 564046 h 564046"/>
                <a:gd name="connsiteX6" fmla="*/ 56405 w 888262"/>
                <a:gd name="connsiteY6" fmla="*/ 564046 h 564046"/>
                <a:gd name="connsiteX7" fmla="*/ 0 w 888262"/>
                <a:gd name="connsiteY7" fmla="*/ 507641 h 564046"/>
                <a:gd name="connsiteX8" fmla="*/ 0 w 888262"/>
                <a:gd name="connsiteY8" fmla="*/ 56405 h 5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8262" h="564046">
                  <a:moveTo>
                    <a:pt x="0" y="56405"/>
                  </a:moveTo>
                  <a:cubicBezTo>
                    <a:pt x="0" y="25253"/>
                    <a:pt x="25253" y="0"/>
                    <a:pt x="56405" y="0"/>
                  </a:cubicBezTo>
                  <a:lnTo>
                    <a:pt x="831857" y="0"/>
                  </a:lnTo>
                  <a:cubicBezTo>
                    <a:pt x="863009" y="0"/>
                    <a:pt x="888262" y="25253"/>
                    <a:pt x="888262" y="56405"/>
                  </a:cubicBezTo>
                  <a:lnTo>
                    <a:pt x="888262" y="507641"/>
                  </a:lnTo>
                  <a:cubicBezTo>
                    <a:pt x="888262" y="538793"/>
                    <a:pt x="863009" y="564046"/>
                    <a:pt x="831857" y="564046"/>
                  </a:cubicBezTo>
                  <a:lnTo>
                    <a:pt x="56405" y="564046"/>
                  </a:lnTo>
                  <a:cubicBezTo>
                    <a:pt x="25253" y="564046"/>
                    <a:pt x="0" y="538793"/>
                    <a:pt x="0" y="507641"/>
                  </a:cubicBezTo>
                  <a:lnTo>
                    <a:pt x="0" y="56405"/>
                  </a:lnTo>
                  <a:close/>
                </a:path>
              </a:pathLst>
            </a:custGeom>
            <a:solidFill>
              <a:srgbClr val="FFFFFF">
                <a:alpha val="90000"/>
                <a:hueOff val="0"/>
                <a:satOff val="0"/>
                <a:lumOff val="0"/>
                <a:alphaOff val="0"/>
              </a:srgbClr>
            </a:solidFill>
            <a:ln w="25400" cap="flat" cmpd="sng" algn="ctr">
              <a:solidFill>
                <a:srgbClr val="0065A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7480" tIns="77480" rIns="77480" bIns="77480" numCol="1" spcCol="1270" anchor="ctr" anchorCtr="0">
              <a:noAutofit/>
            </a:bodyPr>
            <a:lstStyle/>
            <a:p>
              <a:pPr lvl="0" algn="ctr" defTabSz="711200">
                <a:lnSpc>
                  <a:spcPct val="90000"/>
                </a:lnSpc>
                <a:spcBef>
                  <a:spcPct val="0"/>
                </a:spcBef>
                <a:spcAft>
                  <a:spcPct val="35000"/>
                </a:spcAft>
              </a:pPr>
              <a:r>
                <a:rPr lang="ja-JP" altLang="en-US" sz="1600" kern="1200">
                  <a:solidFill>
                    <a:sysClr val="windowText" lastClr="000000">
                      <a:hueOff val="0"/>
                      <a:satOff val="0"/>
                      <a:lumOff val="0"/>
                      <a:alphaOff val="0"/>
                    </a:sysClr>
                  </a:solidFill>
                  <a:latin typeface="メイリオ"/>
                  <a:ea typeface="メイリオ"/>
                  <a:cs typeface="+mn-cs"/>
                </a:rPr>
                <a:t>総務部</a:t>
              </a:r>
            </a:p>
          </p:txBody>
        </p:sp>
        <p:sp>
          <p:nvSpPr>
            <p:cNvPr id="102" name="角丸四角形 101"/>
            <p:cNvSpPr/>
            <p:nvPr/>
          </p:nvSpPr>
          <p:spPr>
            <a:xfrm>
              <a:off x="5671252" y="3742459"/>
              <a:ext cx="888262" cy="360000"/>
            </a:xfrm>
            <a:prstGeom prst="roundRect">
              <a:avLst>
                <a:gd name="adj" fmla="val 10000"/>
              </a:avLst>
            </a:prstGeom>
            <a:solidFill>
              <a:srgbClr val="77A233"/>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103" name="フリーフォーム 102"/>
            <p:cNvSpPr/>
            <p:nvPr/>
          </p:nvSpPr>
          <p:spPr>
            <a:xfrm>
              <a:off x="5769947" y="3836220"/>
              <a:ext cx="888262" cy="360000"/>
            </a:xfrm>
            <a:custGeom>
              <a:avLst/>
              <a:gdLst>
                <a:gd name="connsiteX0" fmla="*/ 0 w 888262"/>
                <a:gd name="connsiteY0" fmla="*/ 56405 h 564046"/>
                <a:gd name="connsiteX1" fmla="*/ 56405 w 888262"/>
                <a:gd name="connsiteY1" fmla="*/ 0 h 564046"/>
                <a:gd name="connsiteX2" fmla="*/ 831857 w 888262"/>
                <a:gd name="connsiteY2" fmla="*/ 0 h 564046"/>
                <a:gd name="connsiteX3" fmla="*/ 888262 w 888262"/>
                <a:gd name="connsiteY3" fmla="*/ 56405 h 564046"/>
                <a:gd name="connsiteX4" fmla="*/ 888262 w 888262"/>
                <a:gd name="connsiteY4" fmla="*/ 507641 h 564046"/>
                <a:gd name="connsiteX5" fmla="*/ 831857 w 888262"/>
                <a:gd name="connsiteY5" fmla="*/ 564046 h 564046"/>
                <a:gd name="connsiteX6" fmla="*/ 56405 w 888262"/>
                <a:gd name="connsiteY6" fmla="*/ 564046 h 564046"/>
                <a:gd name="connsiteX7" fmla="*/ 0 w 888262"/>
                <a:gd name="connsiteY7" fmla="*/ 507641 h 564046"/>
                <a:gd name="connsiteX8" fmla="*/ 0 w 888262"/>
                <a:gd name="connsiteY8" fmla="*/ 56405 h 5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8262" h="564046">
                  <a:moveTo>
                    <a:pt x="0" y="56405"/>
                  </a:moveTo>
                  <a:cubicBezTo>
                    <a:pt x="0" y="25253"/>
                    <a:pt x="25253" y="0"/>
                    <a:pt x="56405" y="0"/>
                  </a:cubicBezTo>
                  <a:lnTo>
                    <a:pt x="831857" y="0"/>
                  </a:lnTo>
                  <a:cubicBezTo>
                    <a:pt x="863009" y="0"/>
                    <a:pt x="888262" y="25253"/>
                    <a:pt x="888262" y="56405"/>
                  </a:cubicBezTo>
                  <a:lnTo>
                    <a:pt x="888262" y="507641"/>
                  </a:lnTo>
                  <a:cubicBezTo>
                    <a:pt x="888262" y="538793"/>
                    <a:pt x="863009" y="564046"/>
                    <a:pt x="831857" y="564046"/>
                  </a:cubicBezTo>
                  <a:lnTo>
                    <a:pt x="56405" y="564046"/>
                  </a:lnTo>
                  <a:cubicBezTo>
                    <a:pt x="25253" y="564046"/>
                    <a:pt x="0" y="538793"/>
                    <a:pt x="0" y="507641"/>
                  </a:cubicBezTo>
                  <a:lnTo>
                    <a:pt x="0" y="56405"/>
                  </a:lnTo>
                  <a:close/>
                </a:path>
              </a:pathLst>
            </a:custGeom>
            <a:solidFill>
              <a:srgbClr val="FFFFFF">
                <a:alpha val="90000"/>
                <a:hueOff val="0"/>
                <a:satOff val="0"/>
                <a:lumOff val="0"/>
                <a:alphaOff val="0"/>
              </a:srgbClr>
            </a:solidFill>
            <a:ln w="25400" cap="flat" cmpd="sng" algn="ctr">
              <a:solidFill>
                <a:srgbClr val="0065A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7480" tIns="77480" rIns="77480" bIns="77480" numCol="1" spcCol="1270" anchor="ctr" anchorCtr="0">
              <a:noAutofit/>
            </a:bodyPr>
            <a:lstStyle/>
            <a:p>
              <a:pPr lvl="0" algn="ctr" defTabSz="711200">
                <a:lnSpc>
                  <a:spcPct val="90000"/>
                </a:lnSpc>
                <a:spcBef>
                  <a:spcPct val="0"/>
                </a:spcBef>
                <a:spcAft>
                  <a:spcPct val="35000"/>
                </a:spcAft>
              </a:pPr>
              <a:r>
                <a:rPr lang="ja-JP" altLang="en-US" sz="1600" kern="1200">
                  <a:solidFill>
                    <a:sysClr val="windowText" lastClr="000000">
                      <a:hueOff val="0"/>
                      <a:satOff val="0"/>
                      <a:lumOff val="0"/>
                      <a:alphaOff val="0"/>
                    </a:sysClr>
                  </a:solidFill>
                  <a:latin typeface="メイリオ"/>
                  <a:ea typeface="メイリオ"/>
                  <a:cs typeface="+mn-cs"/>
                </a:rPr>
                <a:t>営業部</a:t>
              </a:r>
            </a:p>
          </p:txBody>
        </p:sp>
        <p:sp>
          <p:nvSpPr>
            <p:cNvPr id="104" name="角丸四角形 103"/>
            <p:cNvSpPr/>
            <p:nvPr/>
          </p:nvSpPr>
          <p:spPr>
            <a:xfrm>
              <a:off x="6756906" y="3742459"/>
              <a:ext cx="888262" cy="360000"/>
            </a:xfrm>
            <a:prstGeom prst="roundRect">
              <a:avLst>
                <a:gd name="adj" fmla="val 10000"/>
              </a:avLst>
            </a:prstGeom>
            <a:solidFill>
              <a:srgbClr val="EE550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105" name="フリーフォーム 104"/>
            <p:cNvSpPr/>
            <p:nvPr/>
          </p:nvSpPr>
          <p:spPr>
            <a:xfrm>
              <a:off x="6855602" y="3836220"/>
              <a:ext cx="888262" cy="360000"/>
            </a:xfrm>
            <a:custGeom>
              <a:avLst/>
              <a:gdLst>
                <a:gd name="connsiteX0" fmla="*/ 0 w 888262"/>
                <a:gd name="connsiteY0" fmla="*/ 56405 h 564046"/>
                <a:gd name="connsiteX1" fmla="*/ 56405 w 888262"/>
                <a:gd name="connsiteY1" fmla="*/ 0 h 564046"/>
                <a:gd name="connsiteX2" fmla="*/ 831857 w 888262"/>
                <a:gd name="connsiteY2" fmla="*/ 0 h 564046"/>
                <a:gd name="connsiteX3" fmla="*/ 888262 w 888262"/>
                <a:gd name="connsiteY3" fmla="*/ 56405 h 564046"/>
                <a:gd name="connsiteX4" fmla="*/ 888262 w 888262"/>
                <a:gd name="connsiteY4" fmla="*/ 507641 h 564046"/>
                <a:gd name="connsiteX5" fmla="*/ 831857 w 888262"/>
                <a:gd name="connsiteY5" fmla="*/ 564046 h 564046"/>
                <a:gd name="connsiteX6" fmla="*/ 56405 w 888262"/>
                <a:gd name="connsiteY6" fmla="*/ 564046 h 564046"/>
                <a:gd name="connsiteX7" fmla="*/ 0 w 888262"/>
                <a:gd name="connsiteY7" fmla="*/ 507641 h 564046"/>
                <a:gd name="connsiteX8" fmla="*/ 0 w 888262"/>
                <a:gd name="connsiteY8" fmla="*/ 56405 h 5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8262" h="564046">
                  <a:moveTo>
                    <a:pt x="0" y="56405"/>
                  </a:moveTo>
                  <a:cubicBezTo>
                    <a:pt x="0" y="25253"/>
                    <a:pt x="25253" y="0"/>
                    <a:pt x="56405" y="0"/>
                  </a:cubicBezTo>
                  <a:lnTo>
                    <a:pt x="831857" y="0"/>
                  </a:lnTo>
                  <a:cubicBezTo>
                    <a:pt x="863009" y="0"/>
                    <a:pt x="888262" y="25253"/>
                    <a:pt x="888262" y="56405"/>
                  </a:cubicBezTo>
                  <a:lnTo>
                    <a:pt x="888262" y="507641"/>
                  </a:lnTo>
                  <a:cubicBezTo>
                    <a:pt x="888262" y="538793"/>
                    <a:pt x="863009" y="564046"/>
                    <a:pt x="831857" y="564046"/>
                  </a:cubicBezTo>
                  <a:lnTo>
                    <a:pt x="56405" y="564046"/>
                  </a:lnTo>
                  <a:cubicBezTo>
                    <a:pt x="25253" y="564046"/>
                    <a:pt x="0" y="538793"/>
                    <a:pt x="0" y="507641"/>
                  </a:cubicBezTo>
                  <a:lnTo>
                    <a:pt x="0" y="56405"/>
                  </a:lnTo>
                  <a:close/>
                </a:path>
              </a:pathLst>
            </a:custGeom>
            <a:solidFill>
              <a:srgbClr val="FFFFFF">
                <a:alpha val="90000"/>
                <a:hueOff val="0"/>
                <a:satOff val="0"/>
                <a:lumOff val="0"/>
                <a:alphaOff val="0"/>
              </a:srgbClr>
            </a:solidFill>
            <a:ln w="25400" cap="flat" cmpd="sng" algn="ctr">
              <a:solidFill>
                <a:srgbClr val="0065A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7480" tIns="77480" rIns="77480" bIns="77480" numCol="1" spcCol="1270" anchor="ctr" anchorCtr="0">
              <a:noAutofit/>
            </a:bodyPr>
            <a:lstStyle/>
            <a:p>
              <a:pPr lvl="0" algn="ctr" defTabSz="711200">
                <a:lnSpc>
                  <a:spcPct val="90000"/>
                </a:lnSpc>
                <a:spcBef>
                  <a:spcPct val="0"/>
                </a:spcBef>
                <a:spcAft>
                  <a:spcPct val="35000"/>
                </a:spcAft>
              </a:pPr>
              <a:r>
                <a:rPr lang="ja-JP" altLang="en-US" sz="1600" kern="1200">
                  <a:solidFill>
                    <a:sysClr val="windowText" lastClr="000000">
                      <a:hueOff val="0"/>
                      <a:satOff val="0"/>
                      <a:lumOff val="0"/>
                      <a:alphaOff val="0"/>
                    </a:sysClr>
                  </a:solidFill>
                  <a:latin typeface="メイリオ"/>
                  <a:ea typeface="メイリオ"/>
                  <a:cs typeface="+mn-cs"/>
                </a:rPr>
                <a:t>製造部</a:t>
              </a:r>
            </a:p>
          </p:txBody>
        </p:sp>
      </p:grpSp>
      <p:grpSp>
        <p:nvGrpSpPr>
          <p:cNvPr id="107" name="グループ化 106"/>
          <p:cNvGrpSpPr/>
          <p:nvPr/>
        </p:nvGrpSpPr>
        <p:grpSpPr>
          <a:xfrm>
            <a:off x="1636903" y="1944000"/>
            <a:ext cx="5798693" cy="712098"/>
            <a:chOff x="1636903" y="2661739"/>
            <a:chExt cx="5798693" cy="712098"/>
          </a:xfrm>
        </p:grpSpPr>
        <p:sp>
          <p:nvSpPr>
            <p:cNvPr id="79" name="フリーフォーム 78"/>
            <p:cNvSpPr/>
            <p:nvPr/>
          </p:nvSpPr>
          <p:spPr>
            <a:xfrm>
              <a:off x="4486902" y="2661739"/>
              <a:ext cx="2171308" cy="258336"/>
            </a:xfrm>
            <a:custGeom>
              <a:avLst/>
              <a:gdLst/>
              <a:ahLst/>
              <a:cxnLst/>
              <a:rect l="0" t="0" r="0" b="0"/>
              <a:pathLst>
                <a:path>
                  <a:moveTo>
                    <a:pt x="0" y="0"/>
                  </a:moveTo>
                  <a:lnTo>
                    <a:pt x="0" y="176048"/>
                  </a:lnTo>
                  <a:lnTo>
                    <a:pt x="2171308" y="176048"/>
                  </a:lnTo>
                  <a:lnTo>
                    <a:pt x="2171308" y="258336"/>
                  </a:lnTo>
                </a:path>
              </a:pathLst>
            </a:custGeom>
            <a:noFill/>
            <a:ln w="25400" cap="flat" cmpd="sng" algn="ctr">
              <a:solidFill>
                <a:srgbClr val="0065AE">
                  <a:shade val="6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ja-JP" altLang="en-US"/>
            </a:p>
          </p:txBody>
        </p:sp>
        <p:sp>
          <p:nvSpPr>
            <p:cNvPr id="82" name="フリーフォーム 81"/>
            <p:cNvSpPr/>
            <p:nvPr/>
          </p:nvSpPr>
          <p:spPr>
            <a:xfrm>
              <a:off x="4441182" y="2661739"/>
              <a:ext cx="91440" cy="258336"/>
            </a:xfrm>
            <a:custGeom>
              <a:avLst/>
              <a:gdLst/>
              <a:ahLst/>
              <a:cxnLst/>
              <a:rect l="0" t="0" r="0" b="0"/>
              <a:pathLst>
                <a:path>
                  <a:moveTo>
                    <a:pt x="45720" y="0"/>
                  </a:moveTo>
                  <a:lnTo>
                    <a:pt x="45720" y="258336"/>
                  </a:lnTo>
                </a:path>
              </a:pathLst>
            </a:custGeom>
            <a:noFill/>
            <a:ln w="25400" cap="flat" cmpd="sng" algn="ctr">
              <a:solidFill>
                <a:srgbClr val="0065AE">
                  <a:shade val="6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ja-JP" altLang="en-US"/>
            </a:p>
          </p:txBody>
        </p:sp>
        <p:sp>
          <p:nvSpPr>
            <p:cNvPr id="85" name="フリーフォーム 84"/>
            <p:cNvSpPr/>
            <p:nvPr/>
          </p:nvSpPr>
          <p:spPr>
            <a:xfrm>
              <a:off x="2315593" y="2661739"/>
              <a:ext cx="2171308" cy="258336"/>
            </a:xfrm>
            <a:custGeom>
              <a:avLst/>
              <a:gdLst/>
              <a:ahLst/>
              <a:cxnLst/>
              <a:rect l="0" t="0" r="0" b="0"/>
              <a:pathLst>
                <a:path>
                  <a:moveTo>
                    <a:pt x="2171308" y="0"/>
                  </a:moveTo>
                  <a:lnTo>
                    <a:pt x="2171308" y="176048"/>
                  </a:lnTo>
                  <a:lnTo>
                    <a:pt x="0" y="176048"/>
                  </a:lnTo>
                  <a:lnTo>
                    <a:pt x="0" y="258336"/>
                  </a:lnTo>
                </a:path>
              </a:pathLst>
            </a:custGeom>
            <a:noFill/>
            <a:ln w="25400" cap="flat" cmpd="sng" algn="ctr">
              <a:solidFill>
                <a:srgbClr val="0065AE">
                  <a:shade val="6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ja-JP" altLang="en-US"/>
            </a:p>
          </p:txBody>
        </p:sp>
        <p:sp>
          <p:nvSpPr>
            <p:cNvPr id="88" name="角丸四角形 87"/>
            <p:cNvSpPr/>
            <p:nvPr/>
          </p:nvSpPr>
          <p:spPr>
            <a:xfrm>
              <a:off x="1636903" y="2920076"/>
              <a:ext cx="1357380" cy="360000"/>
            </a:xfrm>
            <a:prstGeom prst="roundRect">
              <a:avLst>
                <a:gd name="adj" fmla="val 10000"/>
              </a:avLst>
            </a:prstGeom>
            <a:solidFill>
              <a:srgbClr val="0065AE">
                <a:hueOff val="0"/>
                <a:satOff val="0"/>
                <a:lumOff val="0"/>
                <a:alphaOff val="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89" name="フリーフォーム 88"/>
            <p:cNvSpPr/>
            <p:nvPr/>
          </p:nvSpPr>
          <p:spPr>
            <a:xfrm>
              <a:off x="1735599" y="3013837"/>
              <a:ext cx="1357380" cy="360000"/>
            </a:xfrm>
            <a:custGeom>
              <a:avLst/>
              <a:gdLst>
                <a:gd name="connsiteX0" fmla="*/ 0 w 1357380"/>
                <a:gd name="connsiteY0" fmla="*/ 56405 h 564046"/>
                <a:gd name="connsiteX1" fmla="*/ 56405 w 1357380"/>
                <a:gd name="connsiteY1" fmla="*/ 0 h 564046"/>
                <a:gd name="connsiteX2" fmla="*/ 1300975 w 1357380"/>
                <a:gd name="connsiteY2" fmla="*/ 0 h 564046"/>
                <a:gd name="connsiteX3" fmla="*/ 1357380 w 1357380"/>
                <a:gd name="connsiteY3" fmla="*/ 56405 h 564046"/>
                <a:gd name="connsiteX4" fmla="*/ 1357380 w 1357380"/>
                <a:gd name="connsiteY4" fmla="*/ 507641 h 564046"/>
                <a:gd name="connsiteX5" fmla="*/ 1300975 w 1357380"/>
                <a:gd name="connsiteY5" fmla="*/ 564046 h 564046"/>
                <a:gd name="connsiteX6" fmla="*/ 56405 w 1357380"/>
                <a:gd name="connsiteY6" fmla="*/ 564046 h 564046"/>
                <a:gd name="connsiteX7" fmla="*/ 0 w 1357380"/>
                <a:gd name="connsiteY7" fmla="*/ 507641 h 564046"/>
                <a:gd name="connsiteX8" fmla="*/ 0 w 1357380"/>
                <a:gd name="connsiteY8" fmla="*/ 56405 h 5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7380" h="564046">
                  <a:moveTo>
                    <a:pt x="0" y="56405"/>
                  </a:moveTo>
                  <a:cubicBezTo>
                    <a:pt x="0" y="25253"/>
                    <a:pt x="25253" y="0"/>
                    <a:pt x="56405" y="0"/>
                  </a:cubicBezTo>
                  <a:lnTo>
                    <a:pt x="1300975" y="0"/>
                  </a:lnTo>
                  <a:cubicBezTo>
                    <a:pt x="1332127" y="0"/>
                    <a:pt x="1357380" y="25253"/>
                    <a:pt x="1357380" y="56405"/>
                  </a:cubicBezTo>
                  <a:lnTo>
                    <a:pt x="1357380" y="507641"/>
                  </a:lnTo>
                  <a:cubicBezTo>
                    <a:pt x="1357380" y="538793"/>
                    <a:pt x="1332127" y="564046"/>
                    <a:pt x="1300975" y="564046"/>
                  </a:cubicBezTo>
                  <a:lnTo>
                    <a:pt x="56405" y="564046"/>
                  </a:lnTo>
                  <a:cubicBezTo>
                    <a:pt x="25253" y="564046"/>
                    <a:pt x="0" y="538793"/>
                    <a:pt x="0" y="507641"/>
                  </a:cubicBezTo>
                  <a:lnTo>
                    <a:pt x="0" y="56405"/>
                  </a:lnTo>
                  <a:close/>
                </a:path>
              </a:pathLst>
            </a:custGeom>
            <a:solidFill>
              <a:srgbClr val="FFFFFF">
                <a:alpha val="90000"/>
                <a:hueOff val="0"/>
                <a:satOff val="0"/>
                <a:lumOff val="0"/>
                <a:alphaOff val="0"/>
              </a:srgbClr>
            </a:solidFill>
            <a:ln w="25400" cap="flat" cmpd="sng" algn="ctr">
              <a:solidFill>
                <a:srgbClr val="0065A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7480" tIns="77480" rIns="77480" bIns="77480" numCol="1" spcCol="1270" anchor="ctr" anchorCtr="0">
              <a:noAutofit/>
            </a:bodyPr>
            <a:lstStyle/>
            <a:p>
              <a:pPr lvl="0" algn="ctr" defTabSz="711200">
                <a:lnSpc>
                  <a:spcPct val="90000"/>
                </a:lnSpc>
                <a:spcBef>
                  <a:spcPct val="0"/>
                </a:spcBef>
                <a:spcAft>
                  <a:spcPct val="35000"/>
                </a:spcAft>
              </a:pPr>
              <a:r>
                <a:rPr lang="ja-JP" altLang="en-US" sz="1600" kern="1200">
                  <a:solidFill>
                    <a:sysClr val="windowText" lastClr="000000">
                      <a:hueOff val="0"/>
                      <a:satOff val="0"/>
                      <a:lumOff val="0"/>
                      <a:alphaOff val="0"/>
                    </a:sysClr>
                  </a:solidFill>
                  <a:latin typeface="メイリオ"/>
                  <a:ea typeface="メイリオ"/>
                  <a:cs typeface="+mn-cs"/>
                </a:rPr>
                <a:t>大阪支店</a:t>
              </a:r>
            </a:p>
          </p:txBody>
        </p:sp>
        <p:sp>
          <p:nvSpPr>
            <p:cNvPr id="94" name="角丸四角形 93"/>
            <p:cNvSpPr/>
            <p:nvPr/>
          </p:nvSpPr>
          <p:spPr>
            <a:xfrm>
              <a:off x="3808211" y="2920076"/>
              <a:ext cx="1357380" cy="360000"/>
            </a:xfrm>
            <a:prstGeom prst="roundRect">
              <a:avLst>
                <a:gd name="adj" fmla="val 10000"/>
              </a:avLst>
            </a:prstGeom>
            <a:solidFill>
              <a:srgbClr val="0065AE">
                <a:hueOff val="0"/>
                <a:satOff val="0"/>
                <a:lumOff val="0"/>
                <a:alphaOff val="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95" name="フリーフォーム 94"/>
            <p:cNvSpPr/>
            <p:nvPr/>
          </p:nvSpPr>
          <p:spPr>
            <a:xfrm>
              <a:off x="3906907" y="3013837"/>
              <a:ext cx="1357380" cy="360000"/>
            </a:xfrm>
            <a:custGeom>
              <a:avLst/>
              <a:gdLst>
                <a:gd name="connsiteX0" fmla="*/ 0 w 1357380"/>
                <a:gd name="connsiteY0" fmla="*/ 56405 h 564046"/>
                <a:gd name="connsiteX1" fmla="*/ 56405 w 1357380"/>
                <a:gd name="connsiteY1" fmla="*/ 0 h 564046"/>
                <a:gd name="connsiteX2" fmla="*/ 1300975 w 1357380"/>
                <a:gd name="connsiteY2" fmla="*/ 0 h 564046"/>
                <a:gd name="connsiteX3" fmla="*/ 1357380 w 1357380"/>
                <a:gd name="connsiteY3" fmla="*/ 56405 h 564046"/>
                <a:gd name="connsiteX4" fmla="*/ 1357380 w 1357380"/>
                <a:gd name="connsiteY4" fmla="*/ 507641 h 564046"/>
                <a:gd name="connsiteX5" fmla="*/ 1300975 w 1357380"/>
                <a:gd name="connsiteY5" fmla="*/ 564046 h 564046"/>
                <a:gd name="connsiteX6" fmla="*/ 56405 w 1357380"/>
                <a:gd name="connsiteY6" fmla="*/ 564046 h 564046"/>
                <a:gd name="connsiteX7" fmla="*/ 0 w 1357380"/>
                <a:gd name="connsiteY7" fmla="*/ 507641 h 564046"/>
                <a:gd name="connsiteX8" fmla="*/ 0 w 1357380"/>
                <a:gd name="connsiteY8" fmla="*/ 56405 h 5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7380" h="564046">
                  <a:moveTo>
                    <a:pt x="0" y="56405"/>
                  </a:moveTo>
                  <a:cubicBezTo>
                    <a:pt x="0" y="25253"/>
                    <a:pt x="25253" y="0"/>
                    <a:pt x="56405" y="0"/>
                  </a:cubicBezTo>
                  <a:lnTo>
                    <a:pt x="1300975" y="0"/>
                  </a:lnTo>
                  <a:cubicBezTo>
                    <a:pt x="1332127" y="0"/>
                    <a:pt x="1357380" y="25253"/>
                    <a:pt x="1357380" y="56405"/>
                  </a:cubicBezTo>
                  <a:lnTo>
                    <a:pt x="1357380" y="507641"/>
                  </a:lnTo>
                  <a:cubicBezTo>
                    <a:pt x="1357380" y="538793"/>
                    <a:pt x="1332127" y="564046"/>
                    <a:pt x="1300975" y="564046"/>
                  </a:cubicBezTo>
                  <a:lnTo>
                    <a:pt x="56405" y="564046"/>
                  </a:lnTo>
                  <a:cubicBezTo>
                    <a:pt x="25253" y="564046"/>
                    <a:pt x="0" y="538793"/>
                    <a:pt x="0" y="507641"/>
                  </a:cubicBezTo>
                  <a:lnTo>
                    <a:pt x="0" y="56405"/>
                  </a:lnTo>
                  <a:close/>
                </a:path>
              </a:pathLst>
            </a:custGeom>
            <a:solidFill>
              <a:srgbClr val="FFFFFF">
                <a:alpha val="90000"/>
                <a:hueOff val="0"/>
                <a:satOff val="0"/>
                <a:lumOff val="0"/>
                <a:alphaOff val="0"/>
              </a:srgbClr>
            </a:solidFill>
            <a:ln w="25400" cap="flat" cmpd="sng" algn="ctr">
              <a:solidFill>
                <a:srgbClr val="0065A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7480" tIns="77480" rIns="77480" bIns="77480" numCol="1" spcCol="1270" anchor="ctr" anchorCtr="0">
              <a:noAutofit/>
            </a:bodyPr>
            <a:lstStyle/>
            <a:p>
              <a:pPr lvl="0" algn="ctr" defTabSz="711200">
                <a:lnSpc>
                  <a:spcPct val="90000"/>
                </a:lnSpc>
                <a:spcBef>
                  <a:spcPct val="0"/>
                </a:spcBef>
                <a:spcAft>
                  <a:spcPct val="35000"/>
                </a:spcAft>
              </a:pPr>
              <a:r>
                <a:rPr lang="ja-JP" altLang="en-US" sz="1600" kern="1200">
                  <a:solidFill>
                    <a:sysClr val="windowText" lastClr="000000">
                      <a:hueOff val="0"/>
                      <a:satOff val="0"/>
                      <a:lumOff val="0"/>
                      <a:alphaOff val="0"/>
                    </a:sysClr>
                  </a:solidFill>
                  <a:latin typeface="メイリオ"/>
                  <a:ea typeface="メイリオ"/>
                  <a:cs typeface="+mn-cs"/>
                </a:rPr>
                <a:t>東京本社</a:t>
              </a:r>
            </a:p>
          </p:txBody>
        </p:sp>
        <p:sp>
          <p:nvSpPr>
            <p:cNvPr id="100" name="角丸四角形 99"/>
            <p:cNvSpPr/>
            <p:nvPr/>
          </p:nvSpPr>
          <p:spPr>
            <a:xfrm>
              <a:off x="5979520" y="2920076"/>
              <a:ext cx="1357380" cy="360000"/>
            </a:xfrm>
            <a:prstGeom prst="roundRect">
              <a:avLst>
                <a:gd name="adj" fmla="val 10000"/>
              </a:avLst>
            </a:prstGeom>
            <a:solidFill>
              <a:srgbClr val="0065AE">
                <a:hueOff val="0"/>
                <a:satOff val="0"/>
                <a:lumOff val="0"/>
                <a:alphaOff val="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101" name="フリーフォーム 100"/>
            <p:cNvSpPr/>
            <p:nvPr/>
          </p:nvSpPr>
          <p:spPr>
            <a:xfrm>
              <a:off x="6078216" y="3013837"/>
              <a:ext cx="1357380" cy="360000"/>
            </a:xfrm>
            <a:custGeom>
              <a:avLst/>
              <a:gdLst>
                <a:gd name="connsiteX0" fmla="*/ 0 w 1357380"/>
                <a:gd name="connsiteY0" fmla="*/ 56405 h 564046"/>
                <a:gd name="connsiteX1" fmla="*/ 56405 w 1357380"/>
                <a:gd name="connsiteY1" fmla="*/ 0 h 564046"/>
                <a:gd name="connsiteX2" fmla="*/ 1300975 w 1357380"/>
                <a:gd name="connsiteY2" fmla="*/ 0 h 564046"/>
                <a:gd name="connsiteX3" fmla="*/ 1357380 w 1357380"/>
                <a:gd name="connsiteY3" fmla="*/ 56405 h 564046"/>
                <a:gd name="connsiteX4" fmla="*/ 1357380 w 1357380"/>
                <a:gd name="connsiteY4" fmla="*/ 507641 h 564046"/>
                <a:gd name="connsiteX5" fmla="*/ 1300975 w 1357380"/>
                <a:gd name="connsiteY5" fmla="*/ 564046 h 564046"/>
                <a:gd name="connsiteX6" fmla="*/ 56405 w 1357380"/>
                <a:gd name="connsiteY6" fmla="*/ 564046 h 564046"/>
                <a:gd name="connsiteX7" fmla="*/ 0 w 1357380"/>
                <a:gd name="connsiteY7" fmla="*/ 507641 h 564046"/>
                <a:gd name="connsiteX8" fmla="*/ 0 w 1357380"/>
                <a:gd name="connsiteY8" fmla="*/ 56405 h 5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7380" h="564046">
                  <a:moveTo>
                    <a:pt x="0" y="56405"/>
                  </a:moveTo>
                  <a:cubicBezTo>
                    <a:pt x="0" y="25253"/>
                    <a:pt x="25253" y="0"/>
                    <a:pt x="56405" y="0"/>
                  </a:cubicBezTo>
                  <a:lnTo>
                    <a:pt x="1300975" y="0"/>
                  </a:lnTo>
                  <a:cubicBezTo>
                    <a:pt x="1332127" y="0"/>
                    <a:pt x="1357380" y="25253"/>
                    <a:pt x="1357380" y="56405"/>
                  </a:cubicBezTo>
                  <a:lnTo>
                    <a:pt x="1357380" y="507641"/>
                  </a:lnTo>
                  <a:cubicBezTo>
                    <a:pt x="1357380" y="538793"/>
                    <a:pt x="1332127" y="564046"/>
                    <a:pt x="1300975" y="564046"/>
                  </a:cubicBezTo>
                  <a:lnTo>
                    <a:pt x="56405" y="564046"/>
                  </a:lnTo>
                  <a:cubicBezTo>
                    <a:pt x="25253" y="564046"/>
                    <a:pt x="0" y="538793"/>
                    <a:pt x="0" y="507641"/>
                  </a:cubicBezTo>
                  <a:lnTo>
                    <a:pt x="0" y="56405"/>
                  </a:lnTo>
                  <a:close/>
                </a:path>
              </a:pathLst>
            </a:custGeom>
            <a:solidFill>
              <a:srgbClr val="FFFFFF">
                <a:alpha val="90000"/>
                <a:hueOff val="0"/>
                <a:satOff val="0"/>
                <a:lumOff val="0"/>
                <a:alphaOff val="0"/>
              </a:srgbClr>
            </a:solidFill>
            <a:ln w="25400" cap="flat" cmpd="sng" algn="ctr">
              <a:solidFill>
                <a:srgbClr val="0065A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7480" tIns="77480" rIns="77480" bIns="77480" numCol="1" spcCol="1270" anchor="ctr" anchorCtr="0">
              <a:noAutofit/>
            </a:bodyPr>
            <a:lstStyle/>
            <a:p>
              <a:pPr lvl="0" algn="ctr" defTabSz="711200">
                <a:lnSpc>
                  <a:spcPct val="90000"/>
                </a:lnSpc>
                <a:spcBef>
                  <a:spcPct val="0"/>
                </a:spcBef>
                <a:spcAft>
                  <a:spcPct val="35000"/>
                </a:spcAft>
              </a:pPr>
              <a:r>
                <a:rPr lang="ja-JP" altLang="en-US" sz="1600" kern="1200">
                  <a:solidFill>
                    <a:sysClr val="windowText" lastClr="000000">
                      <a:hueOff val="0"/>
                      <a:satOff val="0"/>
                      <a:lumOff val="0"/>
                      <a:alphaOff val="0"/>
                    </a:sysClr>
                  </a:solidFill>
                  <a:latin typeface="メイリオ"/>
                  <a:ea typeface="メイリオ"/>
                  <a:cs typeface="+mn-cs"/>
                </a:rPr>
                <a:t>名古屋支店</a:t>
              </a:r>
            </a:p>
          </p:txBody>
        </p:sp>
      </p:grpSp>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19</a:t>
            </a:fld>
            <a:endParaRPr lang="ja-JP" altLang="en-US" dirty="0"/>
          </a:p>
        </p:txBody>
      </p:sp>
      <p:sp>
        <p:nvSpPr>
          <p:cNvPr id="5" name="タイトル 4"/>
          <p:cNvSpPr>
            <a:spLocks noGrp="1"/>
          </p:cNvSpPr>
          <p:nvPr>
            <p:ph type="title"/>
          </p:nvPr>
        </p:nvSpPr>
        <p:spPr/>
        <p:txBody>
          <a:bodyPr/>
          <a:lstStyle/>
          <a:p>
            <a:r>
              <a:rPr lang="ja-JP" altLang="en-US" dirty="0"/>
              <a:t>さまざまな角度から収支状況をレポーティング</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管理会計組織の活用による分析</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複数の組織形態による財務諸表を作成できます</a:t>
            </a:r>
          </a:p>
          <a:p>
            <a:r>
              <a:rPr lang="ja-JP" altLang="en-US" dirty="0"/>
              <a:t>財務会計組織や管理会計上の仮想組織を複数（</a:t>
            </a:r>
            <a:r>
              <a:rPr lang="en-US" altLang="ja-JP" dirty="0"/>
              <a:t>9,999</a:t>
            </a:r>
            <a:r>
              <a:rPr lang="ja-JP" altLang="en-US" dirty="0"/>
              <a:t>パターン）作成し、</a:t>
            </a:r>
            <a:endParaRPr lang="en-US" altLang="ja-JP" dirty="0"/>
          </a:p>
          <a:p>
            <a:r>
              <a:rPr lang="ja-JP" altLang="en-US" dirty="0"/>
              <a:t>各種帳票の使用目的に合せて、その都度、組織の切り口を変更することが可能です</a:t>
            </a:r>
          </a:p>
          <a:p>
            <a:endParaRPr lang="ja-JP" altLang="en-US" dirty="0"/>
          </a:p>
        </p:txBody>
      </p:sp>
      <p:sp>
        <p:nvSpPr>
          <p:cNvPr id="86" name="角丸四角形 85"/>
          <p:cNvSpPr/>
          <p:nvPr/>
        </p:nvSpPr>
        <p:spPr>
          <a:xfrm>
            <a:off x="4042770" y="1599642"/>
            <a:ext cx="888262" cy="360000"/>
          </a:xfrm>
          <a:prstGeom prst="roundRect">
            <a:avLst>
              <a:gd name="adj" fmla="val 10000"/>
            </a:avLst>
          </a:prstGeom>
          <a:solidFill>
            <a:srgbClr val="0065AE">
              <a:hueOff val="0"/>
              <a:satOff val="0"/>
              <a:lumOff val="0"/>
              <a:alphaOff val="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87" name="フリーフォーム 86"/>
          <p:cNvSpPr/>
          <p:nvPr/>
        </p:nvSpPr>
        <p:spPr>
          <a:xfrm>
            <a:off x="4141466" y="1693403"/>
            <a:ext cx="888262" cy="360000"/>
          </a:xfrm>
          <a:custGeom>
            <a:avLst/>
            <a:gdLst>
              <a:gd name="connsiteX0" fmla="*/ 0 w 888262"/>
              <a:gd name="connsiteY0" fmla="*/ 56405 h 564046"/>
              <a:gd name="connsiteX1" fmla="*/ 56405 w 888262"/>
              <a:gd name="connsiteY1" fmla="*/ 0 h 564046"/>
              <a:gd name="connsiteX2" fmla="*/ 831857 w 888262"/>
              <a:gd name="connsiteY2" fmla="*/ 0 h 564046"/>
              <a:gd name="connsiteX3" fmla="*/ 888262 w 888262"/>
              <a:gd name="connsiteY3" fmla="*/ 56405 h 564046"/>
              <a:gd name="connsiteX4" fmla="*/ 888262 w 888262"/>
              <a:gd name="connsiteY4" fmla="*/ 507641 h 564046"/>
              <a:gd name="connsiteX5" fmla="*/ 831857 w 888262"/>
              <a:gd name="connsiteY5" fmla="*/ 564046 h 564046"/>
              <a:gd name="connsiteX6" fmla="*/ 56405 w 888262"/>
              <a:gd name="connsiteY6" fmla="*/ 564046 h 564046"/>
              <a:gd name="connsiteX7" fmla="*/ 0 w 888262"/>
              <a:gd name="connsiteY7" fmla="*/ 507641 h 564046"/>
              <a:gd name="connsiteX8" fmla="*/ 0 w 888262"/>
              <a:gd name="connsiteY8" fmla="*/ 56405 h 5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8262" h="564046">
                <a:moveTo>
                  <a:pt x="0" y="56405"/>
                </a:moveTo>
                <a:cubicBezTo>
                  <a:pt x="0" y="25253"/>
                  <a:pt x="25253" y="0"/>
                  <a:pt x="56405" y="0"/>
                </a:cubicBezTo>
                <a:lnTo>
                  <a:pt x="831857" y="0"/>
                </a:lnTo>
                <a:cubicBezTo>
                  <a:pt x="863009" y="0"/>
                  <a:pt x="888262" y="25253"/>
                  <a:pt x="888262" y="56405"/>
                </a:cubicBezTo>
                <a:lnTo>
                  <a:pt x="888262" y="507641"/>
                </a:lnTo>
                <a:cubicBezTo>
                  <a:pt x="888262" y="538793"/>
                  <a:pt x="863009" y="564046"/>
                  <a:pt x="831857" y="564046"/>
                </a:cubicBezTo>
                <a:lnTo>
                  <a:pt x="56405" y="564046"/>
                </a:lnTo>
                <a:cubicBezTo>
                  <a:pt x="25253" y="564046"/>
                  <a:pt x="0" y="538793"/>
                  <a:pt x="0" y="507641"/>
                </a:cubicBezTo>
                <a:lnTo>
                  <a:pt x="0" y="56405"/>
                </a:lnTo>
                <a:close/>
              </a:path>
            </a:pathLst>
          </a:custGeom>
          <a:solidFill>
            <a:srgbClr val="FFFFFF">
              <a:alpha val="90000"/>
              <a:hueOff val="0"/>
              <a:satOff val="0"/>
              <a:lumOff val="0"/>
              <a:alphaOff val="0"/>
            </a:srgbClr>
          </a:solidFill>
          <a:ln w="25400" cap="flat" cmpd="sng" algn="ctr">
            <a:solidFill>
              <a:srgbClr val="0065A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7480" tIns="77480" rIns="77480" bIns="77480" numCol="1" spcCol="1270" anchor="ctr" anchorCtr="0">
            <a:noAutofit/>
          </a:bodyPr>
          <a:lstStyle/>
          <a:p>
            <a:pPr lvl="0" algn="ctr" defTabSz="711200">
              <a:lnSpc>
                <a:spcPct val="90000"/>
              </a:lnSpc>
              <a:spcBef>
                <a:spcPct val="0"/>
              </a:spcBef>
              <a:spcAft>
                <a:spcPct val="35000"/>
              </a:spcAft>
            </a:pPr>
            <a:r>
              <a:rPr lang="ja-JP" altLang="en-US" sz="1600" kern="1200">
                <a:solidFill>
                  <a:sysClr val="windowText" lastClr="000000">
                    <a:hueOff val="0"/>
                    <a:satOff val="0"/>
                    <a:lumOff val="0"/>
                    <a:alphaOff val="0"/>
                  </a:sysClr>
                </a:solidFill>
                <a:latin typeface="メイリオ"/>
                <a:ea typeface="メイリオ"/>
                <a:cs typeface="+mn-cs"/>
              </a:rPr>
              <a:t>全社</a:t>
            </a:r>
          </a:p>
        </p:txBody>
      </p:sp>
      <p:cxnSp>
        <p:nvCxnSpPr>
          <p:cNvPr id="57" name="図形 17"/>
          <p:cNvCxnSpPr/>
          <p:nvPr/>
        </p:nvCxnSpPr>
        <p:spPr>
          <a:xfrm rot="16200000" flipH="1">
            <a:off x="1784533" y="3420000"/>
            <a:ext cx="360000" cy="214313"/>
          </a:xfrm>
          <a:prstGeom prst="bentConnector2">
            <a:avLst/>
          </a:prstGeom>
          <a:noFill/>
          <a:ln w="31750" cap="flat" cmpd="sng" algn="ctr">
            <a:solidFill>
              <a:srgbClr val="67792F">
                <a:lumMod val="75000"/>
              </a:srgbClr>
            </a:solidFill>
            <a:prstDash val="solid"/>
          </a:ln>
          <a:effectLst/>
        </p:spPr>
      </p:cxnSp>
      <p:cxnSp>
        <p:nvCxnSpPr>
          <p:cNvPr id="58" name="直線コネクタ 57"/>
          <p:cNvCxnSpPr/>
          <p:nvPr/>
        </p:nvCxnSpPr>
        <p:spPr>
          <a:xfrm>
            <a:off x="3131840" y="3672000"/>
            <a:ext cx="3024336" cy="0"/>
          </a:xfrm>
          <a:prstGeom prst="line">
            <a:avLst/>
          </a:prstGeom>
          <a:noFill/>
          <a:ln w="31750" cap="flat" cmpd="sng" algn="ctr">
            <a:solidFill>
              <a:srgbClr val="67792F">
                <a:lumMod val="75000"/>
              </a:srgbClr>
            </a:solidFill>
            <a:prstDash val="solid"/>
          </a:ln>
          <a:effectLst/>
        </p:spPr>
      </p:cxnSp>
      <p:cxnSp>
        <p:nvCxnSpPr>
          <p:cNvPr id="59" name="直線コネクタ 58"/>
          <p:cNvCxnSpPr/>
          <p:nvPr/>
        </p:nvCxnSpPr>
        <p:spPr>
          <a:xfrm>
            <a:off x="6156176" y="3312000"/>
            <a:ext cx="0" cy="360000"/>
          </a:xfrm>
          <a:prstGeom prst="line">
            <a:avLst/>
          </a:prstGeom>
          <a:noFill/>
          <a:ln w="31750" cap="flat" cmpd="sng" algn="ctr">
            <a:solidFill>
              <a:srgbClr val="67792F">
                <a:lumMod val="75000"/>
              </a:srgbClr>
            </a:solidFill>
            <a:prstDash val="solid"/>
          </a:ln>
          <a:effectLst/>
        </p:spPr>
      </p:cxnSp>
      <p:cxnSp>
        <p:nvCxnSpPr>
          <p:cNvPr id="60" name="直線コネクタ 59"/>
          <p:cNvCxnSpPr/>
          <p:nvPr/>
        </p:nvCxnSpPr>
        <p:spPr>
          <a:xfrm rot="5400000">
            <a:off x="7037390" y="3535242"/>
            <a:ext cx="357187" cy="1587"/>
          </a:xfrm>
          <a:prstGeom prst="line">
            <a:avLst/>
          </a:prstGeom>
          <a:noFill/>
          <a:ln w="31750" cap="flat" cmpd="sng" algn="ctr">
            <a:solidFill>
              <a:srgbClr val="9E3039"/>
            </a:solidFill>
            <a:prstDash val="solid"/>
          </a:ln>
          <a:effectLst/>
        </p:spPr>
      </p:cxnSp>
      <p:cxnSp>
        <p:nvCxnSpPr>
          <p:cNvPr id="61" name="直線コネクタ 60"/>
          <p:cNvCxnSpPr/>
          <p:nvPr/>
        </p:nvCxnSpPr>
        <p:spPr>
          <a:xfrm flipH="1">
            <a:off x="3275856" y="3780000"/>
            <a:ext cx="3224958" cy="10962"/>
          </a:xfrm>
          <a:prstGeom prst="line">
            <a:avLst/>
          </a:prstGeom>
          <a:noFill/>
          <a:ln w="31750" cap="flat" cmpd="sng" algn="ctr">
            <a:solidFill>
              <a:srgbClr val="9E3039"/>
            </a:solidFill>
            <a:prstDash val="solid"/>
          </a:ln>
          <a:effectLst/>
        </p:spPr>
      </p:cxnSp>
      <p:cxnSp>
        <p:nvCxnSpPr>
          <p:cNvPr id="62" name="直線コネクタ 61"/>
          <p:cNvCxnSpPr/>
          <p:nvPr/>
        </p:nvCxnSpPr>
        <p:spPr>
          <a:xfrm rot="5400000" flipH="1" flipV="1">
            <a:off x="3042650" y="3564000"/>
            <a:ext cx="468000" cy="1587"/>
          </a:xfrm>
          <a:prstGeom prst="line">
            <a:avLst/>
          </a:prstGeom>
          <a:noFill/>
          <a:ln w="31750" cap="flat" cmpd="sng" algn="ctr">
            <a:solidFill>
              <a:srgbClr val="9E3039"/>
            </a:solidFill>
            <a:prstDash val="solid"/>
          </a:ln>
          <a:effectLst/>
        </p:spPr>
      </p:cxnSp>
      <p:sp>
        <p:nvSpPr>
          <p:cNvPr id="63" name="角丸四角形 62"/>
          <p:cNvSpPr/>
          <p:nvPr/>
        </p:nvSpPr>
        <p:spPr>
          <a:xfrm>
            <a:off x="6480000" y="3564000"/>
            <a:ext cx="1214446" cy="360000"/>
          </a:xfrm>
          <a:prstGeom prst="roundRect">
            <a:avLst>
              <a:gd name="adj" fmla="val 10000"/>
            </a:avLst>
          </a:prstGeom>
          <a:solidFill>
            <a:srgbClr val="EE5500"/>
          </a:solidFill>
          <a:ln w="25400" cap="flat" cmpd="sng" algn="ctr">
            <a:solidFill>
              <a:srgbClr val="EE5500"/>
            </a:solidFill>
            <a:prstDash val="solid"/>
          </a:ln>
          <a:effectLst/>
        </p:spPr>
        <p:txBody>
          <a:bodyPr anchor="ctr"/>
          <a:lstStyle/>
          <a:p>
            <a:pPr algn="ctr">
              <a:lnSpc>
                <a:spcPts val="2200"/>
              </a:lnSpc>
              <a:defRPr/>
            </a:pPr>
            <a:r>
              <a:rPr kumimoji="0" lang="ja-JP" altLang="en-US" sz="1700" kern="0" dirty="0">
                <a:solidFill>
                  <a:srgbClr val="FFFFFF"/>
                </a:solidFill>
                <a:latin typeface="メイリオ"/>
                <a:ea typeface="メイリオ"/>
              </a:rPr>
              <a:t>製造部</a:t>
            </a:r>
          </a:p>
        </p:txBody>
      </p:sp>
      <p:cxnSp>
        <p:nvCxnSpPr>
          <p:cNvPr id="64" name="直線コネクタ 63"/>
          <p:cNvCxnSpPr/>
          <p:nvPr/>
        </p:nvCxnSpPr>
        <p:spPr>
          <a:xfrm>
            <a:off x="360000" y="3384000"/>
            <a:ext cx="8280000" cy="0"/>
          </a:xfrm>
          <a:prstGeom prst="line">
            <a:avLst/>
          </a:prstGeom>
          <a:noFill/>
          <a:ln w="38100" cap="flat" cmpd="sng" algn="ctr">
            <a:solidFill>
              <a:sysClr val="windowText" lastClr="000000">
                <a:lumMod val="50000"/>
                <a:lumOff val="50000"/>
              </a:sysClr>
            </a:solidFill>
            <a:prstDash val="sysDash"/>
            <a:headEnd type="oval"/>
            <a:tailEnd type="oval"/>
          </a:ln>
          <a:effectLst>
            <a:outerShdw blurRad="40000" dist="23000" dir="5400000" rotWithShape="0">
              <a:srgbClr val="000000">
                <a:alpha val="35000"/>
              </a:srgbClr>
            </a:outerShdw>
          </a:effectLst>
        </p:spPr>
      </p:cxnSp>
      <p:sp>
        <p:nvSpPr>
          <p:cNvPr id="65" name="AutoShape 10"/>
          <p:cNvSpPr>
            <a:spLocks noChangeArrowheads="1"/>
          </p:cNvSpPr>
          <p:nvPr/>
        </p:nvSpPr>
        <p:spPr bwMode="auto">
          <a:xfrm>
            <a:off x="288000" y="1692000"/>
            <a:ext cx="1692000" cy="360000"/>
          </a:xfrm>
          <a:prstGeom prst="flowChartAlternateProcess">
            <a:avLst/>
          </a:prstGeom>
          <a:solidFill>
            <a:srgbClr val="FFFFFF"/>
          </a:solidFill>
          <a:ln w="25400" cap="flat" cmpd="sng" algn="ctr">
            <a:solidFill>
              <a:srgbClr val="FFFFFF">
                <a:shade val="50000"/>
              </a:srgbClr>
            </a:solidFill>
            <a:prstDash val="solid"/>
            <a:headEnd/>
            <a:tailEnd/>
          </a:ln>
          <a:effectLst/>
        </p:spPr>
        <p:txBody>
          <a:bodyPr vert="horz" anchor="ctr" anchorCtr="1"/>
          <a:lstStyle/>
          <a:p>
            <a:pPr algn="ctr">
              <a:defRPr/>
            </a:pPr>
            <a:r>
              <a:rPr kumimoji="0" lang="ja-JP" altLang="en-US" sz="1600" kern="0" dirty="0">
                <a:solidFill>
                  <a:prstClr val="black"/>
                </a:solidFill>
                <a:latin typeface="メイリオ"/>
                <a:ea typeface="メイリオ"/>
              </a:rPr>
              <a:t>財務会計組織</a:t>
            </a:r>
          </a:p>
        </p:txBody>
      </p:sp>
      <p:sp>
        <p:nvSpPr>
          <p:cNvPr id="66" name="角丸四角形 65"/>
          <p:cNvSpPr/>
          <p:nvPr/>
        </p:nvSpPr>
        <p:spPr>
          <a:xfrm>
            <a:off x="1943708" y="3564000"/>
            <a:ext cx="1214446" cy="360000"/>
          </a:xfrm>
          <a:prstGeom prst="roundRect">
            <a:avLst>
              <a:gd name="adj" fmla="val 10000"/>
            </a:avLst>
          </a:prstGeom>
          <a:solidFill>
            <a:srgbClr val="77A233"/>
          </a:solidFill>
          <a:ln w="25400" cap="flat" cmpd="sng" algn="ctr">
            <a:solidFill>
              <a:srgbClr val="77A233"/>
            </a:solidFill>
            <a:prstDash val="solid"/>
          </a:ln>
          <a:effectLst/>
        </p:spPr>
        <p:txBody>
          <a:bodyPr anchor="ctr"/>
          <a:lstStyle/>
          <a:p>
            <a:pPr algn="ctr">
              <a:lnSpc>
                <a:spcPts val="2200"/>
              </a:lnSpc>
              <a:defRPr/>
            </a:pPr>
            <a:r>
              <a:rPr kumimoji="0" lang="ja-JP" altLang="en-US" sz="1700" kern="0" dirty="0">
                <a:solidFill>
                  <a:srgbClr val="FFFFFF"/>
                </a:solidFill>
                <a:latin typeface="メイリオ"/>
                <a:ea typeface="メイリオ"/>
              </a:rPr>
              <a:t>営業部</a:t>
            </a:r>
          </a:p>
        </p:txBody>
      </p:sp>
      <p:grpSp>
        <p:nvGrpSpPr>
          <p:cNvPr id="67" name="Group 49"/>
          <p:cNvGrpSpPr>
            <a:grpSpLocks/>
          </p:cNvGrpSpPr>
          <p:nvPr/>
        </p:nvGrpSpPr>
        <p:grpSpPr bwMode="auto">
          <a:xfrm>
            <a:off x="1474787" y="4410105"/>
            <a:ext cx="1003300" cy="238125"/>
            <a:chOff x="421" y="1392"/>
            <a:chExt cx="301" cy="177"/>
          </a:xfrm>
        </p:grpSpPr>
        <p:grpSp>
          <p:nvGrpSpPr>
            <p:cNvPr id="68" name="Group 50"/>
            <p:cNvGrpSpPr>
              <a:grpSpLocks/>
            </p:cNvGrpSpPr>
            <p:nvPr/>
          </p:nvGrpSpPr>
          <p:grpSpPr bwMode="auto">
            <a:xfrm>
              <a:off x="421" y="1392"/>
              <a:ext cx="301" cy="177"/>
              <a:chOff x="418" y="1755"/>
              <a:chExt cx="301" cy="177"/>
            </a:xfrm>
          </p:grpSpPr>
          <p:pic>
            <p:nvPicPr>
              <p:cNvPr id="72" name="Picture 51" descr="corner"/>
              <p:cNvPicPr>
                <a:picLocks noChangeAspect="1" noChangeArrowheads="1"/>
              </p:cNvPicPr>
              <p:nvPr/>
            </p:nvPicPr>
            <p:blipFill>
              <a:blip r:embed="rId2" cstate="email"/>
              <a:srcRect/>
              <a:stretch>
                <a:fillRect/>
              </a:stretch>
            </p:blipFill>
            <p:spPr bwMode="auto">
              <a:xfrm>
                <a:off x="418" y="1755"/>
                <a:ext cx="301" cy="177"/>
              </a:xfrm>
              <a:prstGeom prst="rect">
                <a:avLst/>
              </a:prstGeom>
              <a:noFill/>
              <a:ln w="9525">
                <a:noFill/>
                <a:miter lim="800000"/>
                <a:headEnd/>
                <a:tailEnd/>
              </a:ln>
            </p:spPr>
          </p:pic>
          <p:pic>
            <p:nvPicPr>
              <p:cNvPr id="73" name="Picture 52" descr="corner"/>
              <p:cNvPicPr>
                <a:picLocks noChangeAspect="1" noChangeArrowheads="1"/>
              </p:cNvPicPr>
              <p:nvPr/>
            </p:nvPicPr>
            <p:blipFill>
              <a:blip r:embed="rId2" cstate="email"/>
              <a:srcRect/>
              <a:stretch>
                <a:fillRect/>
              </a:stretch>
            </p:blipFill>
            <p:spPr bwMode="auto">
              <a:xfrm>
                <a:off x="418" y="1755"/>
                <a:ext cx="301" cy="177"/>
              </a:xfrm>
              <a:prstGeom prst="rect">
                <a:avLst/>
              </a:prstGeom>
              <a:noFill/>
              <a:ln w="9525">
                <a:noFill/>
                <a:miter lim="800000"/>
                <a:headEnd/>
                <a:tailEnd/>
              </a:ln>
            </p:spPr>
          </p:pic>
        </p:grpSp>
        <p:grpSp>
          <p:nvGrpSpPr>
            <p:cNvPr id="69" name="Group 53"/>
            <p:cNvGrpSpPr>
              <a:grpSpLocks/>
            </p:cNvGrpSpPr>
            <p:nvPr/>
          </p:nvGrpSpPr>
          <p:grpSpPr bwMode="auto">
            <a:xfrm>
              <a:off x="421" y="1392"/>
              <a:ext cx="301" cy="177"/>
              <a:chOff x="418" y="1755"/>
              <a:chExt cx="301" cy="177"/>
            </a:xfrm>
          </p:grpSpPr>
          <p:pic>
            <p:nvPicPr>
              <p:cNvPr id="70" name="Picture 54" descr="corner"/>
              <p:cNvPicPr>
                <a:picLocks noChangeAspect="1" noChangeArrowheads="1"/>
              </p:cNvPicPr>
              <p:nvPr/>
            </p:nvPicPr>
            <p:blipFill>
              <a:blip r:embed="rId2" cstate="email"/>
              <a:srcRect/>
              <a:stretch>
                <a:fillRect/>
              </a:stretch>
            </p:blipFill>
            <p:spPr bwMode="auto">
              <a:xfrm>
                <a:off x="418" y="1755"/>
                <a:ext cx="301" cy="177"/>
              </a:xfrm>
              <a:prstGeom prst="rect">
                <a:avLst/>
              </a:prstGeom>
              <a:noFill/>
              <a:ln w="9525">
                <a:noFill/>
                <a:miter lim="800000"/>
                <a:headEnd/>
                <a:tailEnd/>
              </a:ln>
            </p:spPr>
          </p:pic>
          <p:pic>
            <p:nvPicPr>
              <p:cNvPr id="71" name="Picture 55" descr="corner"/>
              <p:cNvPicPr>
                <a:picLocks noChangeAspect="1" noChangeArrowheads="1"/>
              </p:cNvPicPr>
              <p:nvPr/>
            </p:nvPicPr>
            <p:blipFill>
              <a:blip r:embed="rId2" cstate="email"/>
              <a:srcRect/>
              <a:stretch>
                <a:fillRect/>
              </a:stretch>
            </p:blipFill>
            <p:spPr bwMode="auto">
              <a:xfrm>
                <a:off x="418" y="1755"/>
                <a:ext cx="301" cy="177"/>
              </a:xfrm>
              <a:prstGeom prst="rect">
                <a:avLst/>
              </a:prstGeom>
              <a:noFill/>
              <a:ln w="9525">
                <a:noFill/>
                <a:miter lim="800000"/>
                <a:headEnd/>
                <a:tailEnd/>
              </a:ln>
            </p:spPr>
          </p:pic>
        </p:grpSp>
      </p:grpSp>
      <p:sp>
        <p:nvSpPr>
          <p:cNvPr id="75" name="角丸四角形 74"/>
          <p:cNvSpPr/>
          <p:nvPr/>
        </p:nvSpPr>
        <p:spPr>
          <a:xfrm>
            <a:off x="4319999" y="3996000"/>
            <a:ext cx="1980000" cy="900000"/>
          </a:xfrm>
          <a:prstGeom prst="roundRect">
            <a:avLst/>
          </a:prstGeom>
          <a:solidFill>
            <a:srgbClr val="F9BE00"/>
          </a:solidFill>
          <a:ln w="25400" cap="flat" cmpd="sng" algn="ctr">
            <a:solidFill>
              <a:srgbClr val="F9BE00"/>
            </a:solidFill>
            <a:prstDash val="solid"/>
          </a:ln>
          <a:effectLst/>
        </p:spPr>
        <p:txBody>
          <a:bodyPr anchor="ctr"/>
          <a:lstStyle/>
          <a:p>
            <a:pPr>
              <a:defRPr/>
            </a:pPr>
            <a:r>
              <a:rPr kumimoji="0" lang="ja-JP" altLang="en-US" sz="1400" kern="0" dirty="0">
                <a:solidFill>
                  <a:srgbClr val="FFFFFF"/>
                </a:solidFill>
                <a:latin typeface="メイリオ"/>
                <a:ea typeface="メイリオ"/>
              </a:rPr>
              <a:t>小売業では</a:t>
            </a:r>
            <a:endParaRPr kumimoji="0" lang="en-US" altLang="ja-JP" sz="1400" kern="0" dirty="0">
              <a:solidFill>
                <a:srgbClr val="FFFFFF"/>
              </a:solidFill>
              <a:latin typeface="メイリオ"/>
              <a:ea typeface="メイリオ"/>
            </a:endParaRPr>
          </a:p>
          <a:p>
            <a:pPr>
              <a:defRPr/>
            </a:pPr>
            <a:r>
              <a:rPr kumimoji="0" lang="ja-JP" altLang="en-US" sz="1400" kern="0" dirty="0">
                <a:solidFill>
                  <a:srgbClr val="FFFFFF"/>
                </a:solidFill>
                <a:latin typeface="メイリオ"/>
                <a:ea typeface="メイリオ"/>
              </a:rPr>
              <a:t>・店舗ブロック別</a:t>
            </a:r>
            <a:endParaRPr kumimoji="0" lang="en-US" altLang="ja-JP" sz="1400" kern="0" dirty="0">
              <a:solidFill>
                <a:srgbClr val="FFFFFF"/>
              </a:solidFill>
              <a:latin typeface="メイリオ"/>
              <a:ea typeface="メイリオ"/>
            </a:endParaRPr>
          </a:p>
          <a:p>
            <a:pPr>
              <a:defRPr/>
            </a:pPr>
            <a:r>
              <a:rPr kumimoji="0" lang="ja-JP" altLang="en-US" sz="1400" kern="0" dirty="0">
                <a:solidFill>
                  <a:srgbClr val="FFFFFF"/>
                </a:solidFill>
                <a:latin typeface="メイリオ"/>
                <a:ea typeface="メイリオ"/>
              </a:rPr>
              <a:t>・ブランド別</a:t>
            </a:r>
            <a:endParaRPr kumimoji="0" lang="en-US" altLang="ja-JP" sz="1400" kern="0" dirty="0">
              <a:solidFill>
                <a:srgbClr val="FFFFFF"/>
              </a:solidFill>
              <a:latin typeface="メイリオ"/>
              <a:ea typeface="メイリオ"/>
            </a:endParaRPr>
          </a:p>
          <a:p>
            <a:pPr>
              <a:defRPr/>
            </a:pPr>
            <a:r>
              <a:rPr kumimoji="0" lang="ja-JP" altLang="en-US" sz="1400" kern="0" dirty="0">
                <a:solidFill>
                  <a:srgbClr val="FFFFFF"/>
                </a:solidFill>
                <a:latin typeface="メイリオ"/>
                <a:ea typeface="メイリオ"/>
              </a:rPr>
              <a:t>・新店</a:t>
            </a:r>
            <a:r>
              <a:rPr kumimoji="0" lang="en-US" altLang="ja-JP" sz="1400" kern="0" dirty="0">
                <a:solidFill>
                  <a:srgbClr val="FFFFFF"/>
                </a:solidFill>
                <a:latin typeface="メイリオ"/>
                <a:ea typeface="メイリオ"/>
              </a:rPr>
              <a:t>/</a:t>
            </a:r>
            <a:r>
              <a:rPr kumimoji="0" lang="ja-JP" altLang="en-US" sz="1400" kern="0" dirty="0">
                <a:solidFill>
                  <a:srgbClr val="FFFFFF"/>
                </a:solidFill>
                <a:latin typeface="メイリオ"/>
                <a:ea typeface="メイリオ"/>
              </a:rPr>
              <a:t>既存店別 等</a:t>
            </a:r>
          </a:p>
        </p:txBody>
      </p:sp>
      <p:sp>
        <p:nvSpPr>
          <p:cNvPr id="76" name="角丸四角形 75"/>
          <p:cNvSpPr/>
          <p:nvPr/>
        </p:nvSpPr>
        <p:spPr>
          <a:xfrm>
            <a:off x="2160000" y="3996000"/>
            <a:ext cx="1980000" cy="900000"/>
          </a:xfrm>
          <a:prstGeom prst="roundRect">
            <a:avLst/>
          </a:prstGeom>
          <a:solidFill>
            <a:srgbClr val="54C2F0"/>
          </a:solidFill>
          <a:ln w="25400" cap="flat" cmpd="sng" algn="ctr">
            <a:solidFill>
              <a:srgbClr val="54C2F0"/>
            </a:solidFill>
            <a:prstDash val="solid"/>
          </a:ln>
          <a:effectLst/>
        </p:spPr>
        <p:txBody>
          <a:bodyPr anchor="ctr"/>
          <a:lstStyle/>
          <a:p>
            <a:pPr>
              <a:defRPr/>
            </a:pPr>
            <a:r>
              <a:rPr kumimoji="0" lang="ja-JP" altLang="en-US" sz="1400" kern="0" dirty="0">
                <a:solidFill>
                  <a:srgbClr val="FFFFFF"/>
                </a:solidFill>
                <a:latin typeface="メイリオ"/>
                <a:ea typeface="メイリオ"/>
              </a:rPr>
              <a:t>製造業では</a:t>
            </a:r>
            <a:endParaRPr kumimoji="0" lang="en-US" altLang="ja-JP" sz="1400" kern="0" dirty="0">
              <a:solidFill>
                <a:srgbClr val="FFFFFF"/>
              </a:solidFill>
              <a:latin typeface="メイリオ"/>
              <a:ea typeface="メイリオ"/>
            </a:endParaRPr>
          </a:p>
          <a:p>
            <a:pPr>
              <a:defRPr/>
            </a:pPr>
            <a:r>
              <a:rPr kumimoji="0" lang="ja-JP" altLang="en-US" sz="1400" kern="0" dirty="0">
                <a:solidFill>
                  <a:srgbClr val="FFFFFF"/>
                </a:solidFill>
                <a:latin typeface="メイリオ"/>
                <a:ea typeface="メイリオ"/>
              </a:rPr>
              <a:t>・製品種類別</a:t>
            </a:r>
            <a:endParaRPr kumimoji="0" lang="en-US" altLang="ja-JP" sz="1400" kern="0" dirty="0">
              <a:solidFill>
                <a:srgbClr val="FFFFFF"/>
              </a:solidFill>
              <a:latin typeface="メイリオ"/>
              <a:ea typeface="メイリオ"/>
            </a:endParaRPr>
          </a:p>
          <a:p>
            <a:pPr>
              <a:defRPr/>
            </a:pPr>
            <a:r>
              <a:rPr kumimoji="0" lang="ja-JP" altLang="en-US" sz="1400" kern="0" dirty="0">
                <a:solidFill>
                  <a:srgbClr val="FFFFFF"/>
                </a:solidFill>
                <a:latin typeface="メイリオ"/>
                <a:ea typeface="メイリオ"/>
              </a:rPr>
              <a:t>・事業部別</a:t>
            </a:r>
            <a:endParaRPr kumimoji="0" lang="en-US" altLang="ja-JP" sz="1400" kern="0" dirty="0">
              <a:solidFill>
                <a:srgbClr val="FFFFFF"/>
              </a:solidFill>
              <a:latin typeface="メイリオ"/>
              <a:ea typeface="メイリオ"/>
            </a:endParaRPr>
          </a:p>
          <a:p>
            <a:pPr>
              <a:defRPr/>
            </a:pPr>
            <a:r>
              <a:rPr kumimoji="0" lang="ja-JP" altLang="en-US" sz="1400" kern="0" dirty="0">
                <a:solidFill>
                  <a:srgbClr val="FFFFFF"/>
                </a:solidFill>
                <a:latin typeface="メイリオ"/>
                <a:ea typeface="メイリオ"/>
              </a:rPr>
              <a:t>・ロケーション別 等</a:t>
            </a:r>
          </a:p>
        </p:txBody>
      </p:sp>
      <p:sp>
        <p:nvSpPr>
          <p:cNvPr id="77" name="角丸四角形 76"/>
          <p:cNvSpPr/>
          <p:nvPr/>
        </p:nvSpPr>
        <p:spPr>
          <a:xfrm>
            <a:off x="6479999" y="3996000"/>
            <a:ext cx="1980000" cy="900000"/>
          </a:xfrm>
          <a:prstGeom prst="roundRect">
            <a:avLst/>
          </a:prstGeom>
          <a:solidFill>
            <a:srgbClr val="EE5500"/>
          </a:solidFill>
          <a:ln w="25400" cap="flat" cmpd="sng" algn="ctr">
            <a:solidFill>
              <a:srgbClr val="EE5500"/>
            </a:solidFill>
            <a:prstDash val="solid"/>
          </a:ln>
          <a:effectLst/>
        </p:spPr>
        <p:txBody>
          <a:bodyPr anchor="ctr"/>
          <a:lstStyle/>
          <a:p>
            <a:pPr>
              <a:defRPr/>
            </a:pPr>
            <a:r>
              <a:rPr kumimoji="0" lang="ja-JP" altLang="en-US" sz="1400" kern="0" dirty="0">
                <a:solidFill>
                  <a:srgbClr val="FFFFFF"/>
                </a:solidFill>
                <a:latin typeface="メイリオ"/>
                <a:ea typeface="メイリオ"/>
              </a:rPr>
              <a:t>サービス業では</a:t>
            </a:r>
            <a:endParaRPr kumimoji="0" lang="en-US" altLang="ja-JP" sz="1400" kern="0" dirty="0">
              <a:solidFill>
                <a:srgbClr val="FFFFFF"/>
              </a:solidFill>
              <a:latin typeface="メイリオ"/>
              <a:ea typeface="メイリオ"/>
            </a:endParaRPr>
          </a:p>
          <a:p>
            <a:pPr>
              <a:defRPr/>
            </a:pPr>
            <a:r>
              <a:rPr kumimoji="0" lang="ja-JP" altLang="en-US" sz="1400" kern="0" dirty="0">
                <a:solidFill>
                  <a:srgbClr val="FFFFFF"/>
                </a:solidFill>
                <a:latin typeface="メイリオ"/>
                <a:ea typeface="メイリオ"/>
              </a:rPr>
              <a:t>・事業別</a:t>
            </a:r>
            <a:endParaRPr kumimoji="0" lang="en-US" altLang="ja-JP" sz="1400" kern="0" dirty="0">
              <a:solidFill>
                <a:srgbClr val="FFFFFF"/>
              </a:solidFill>
              <a:latin typeface="メイリオ"/>
              <a:ea typeface="メイリオ"/>
            </a:endParaRPr>
          </a:p>
          <a:p>
            <a:pPr>
              <a:defRPr/>
            </a:pPr>
            <a:r>
              <a:rPr kumimoji="0" lang="ja-JP" altLang="en-US" sz="1400" kern="0" dirty="0">
                <a:solidFill>
                  <a:srgbClr val="FFFFFF"/>
                </a:solidFill>
                <a:latin typeface="メイリオ"/>
                <a:ea typeface="メイリオ"/>
              </a:rPr>
              <a:t>・地域別</a:t>
            </a:r>
            <a:endParaRPr kumimoji="0" lang="en-US" altLang="ja-JP" sz="1400" kern="0" dirty="0">
              <a:solidFill>
                <a:srgbClr val="FFFFFF"/>
              </a:solidFill>
              <a:latin typeface="メイリオ"/>
              <a:ea typeface="メイリオ"/>
            </a:endParaRPr>
          </a:p>
          <a:p>
            <a:pPr>
              <a:defRPr/>
            </a:pPr>
            <a:r>
              <a:rPr kumimoji="0" lang="ja-JP" altLang="en-US" sz="1400" kern="0" dirty="0">
                <a:solidFill>
                  <a:srgbClr val="FFFFFF"/>
                </a:solidFill>
                <a:latin typeface="メイリオ"/>
                <a:ea typeface="メイリオ"/>
              </a:rPr>
              <a:t>・商品別　等</a:t>
            </a:r>
          </a:p>
        </p:txBody>
      </p:sp>
      <p:sp>
        <p:nvSpPr>
          <p:cNvPr id="110" name="AutoShape 10"/>
          <p:cNvSpPr>
            <a:spLocks noChangeArrowheads="1"/>
          </p:cNvSpPr>
          <p:nvPr/>
        </p:nvSpPr>
        <p:spPr bwMode="auto">
          <a:xfrm>
            <a:off x="252000" y="4140000"/>
            <a:ext cx="1728000" cy="360000"/>
          </a:xfrm>
          <a:prstGeom prst="flowChartAlternateProcess">
            <a:avLst/>
          </a:prstGeom>
          <a:solidFill>
            <a:srgbClr val="FFFFFF"/>
          </a:solidFill>
          <a:ln w="25400" cap="flat" cmpd="sng" algn="ctr">
            <a:solidFill>
              <a:srgbClr val="FFFFFF">
                <a:shade val="50000"/>
              </a:srgbClr>
            </a:solidFill>
            <a:prstDash val="solid"/>
            <a:headEnd/>
            <a:tailEnd/>
          </a:ln>
          <a:effectLst/>
        </p:spPr>
        <p:txBody>
          <a:bodyPr vert="horz" anchor="ctr" anchorCtr="1"/>
          <a:lstStyle/>
          <a:p>
            <a:pPr algn="ctr">
              <a:defRPr/>
            </a:pPr>
            <a:r>
              <a:rPr kumimoji="0" lang="ja-JP" altLang="en-US" sz="1600" kern="0" dirty="0">
                <a:solidFill>
                  <a:prstClr val="black"/>
                </a:solidFill>
                <a:latin typeface="メイリオ"/>
                <a:ea typeface="メイリオ"/>
              </a:rPr>
              <a:t>管理会計組織</a:t>
            </a:r>
          </a:p>
        </p:txBody>
      </p:sp>
    </p:spTree>
    <p:extLst>
      <p:ext uri="{BB962C8B-B14F-4D97-AF65-F5344CB8AC3E}">
        <p14:creationId xmlns:p14="http://schemas.microsoft.com/office/powerpoint/2010/main" val="1093049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8" name="テキスト プレースホルダー 6"/>
          <p:cNvSpPr>
            <a:spLocks noGrp="1"/>
          </p:cNvSpPr>
          <p:nvPr>
            <p:ph type="body" sz="quarter" idx="14"/>
          </p:nvPr>
        </p:nvSpPr>
        <p:spPr/>
        <p:txBody>
          <a:bodyPr anchor="t"/>
          <a:lstStyle/>
          <a:p>
            <a:pPr lvl="0">
              <a:lnSpc>
                <a:spcPct val="150000"/>
              </a:lnSpc>
            </a:pPr>
            <a:r>
              <a:rPr lang="en-US" altLang="ja-JP" sz="1650" b="0" dirty="0">
                <a:solidFill>
                  <a:srgbClr val="FABE00"/>
                </a:solidFill>
              </a:rPr>
              <a:t>01</a:t>
            </a:r>
            <a:r>
              <a:rPr lang="ja-JP" altLang="en-US" sz="1650" b="0" dirty="0">
                <a:solidFill>
                  <a:srgbClr val="FABE00"/>
                </a:solidFill>
              </a:rPr>
              <a:t> </a:t>
            </a:r>
            <a:r>
              <a:rPr lang="en-US" altLang="ja-JP" dirty="0"/>
              <a:t>GL</a:t>
            </a:r>
            <a:r>
              <a:rPr lang="ja-JP" altLang="en-US" dirty="0"/>
              <a:t>：一般会計・管理会計</a:t>
            </a:r>
            <a:endParaRPr lang="en-US" altLang="ja-JP" dirty="0"/>
          </a:p>
          <a:p>
            <a:pPr lvl="0">
              <a:lnSpc>
                <a:spcPct val="150000"/>
              </a:lnSpc>
            </a:pPr>
            <a:r>
              <a:rPr lang="en-US" altLang="ja-JP" sz="1650" b="0" dirty="0">
                <a:solidFill>
                  <a:srgbClr val="FABE00"/>
                </a:solidFill>
              </a:rPr>
              <a:t>02 </a:t>
            </a:r>
            <a:r>
              <a:rPr lang="en-US" altLang="ja-JP" dirty="0"/>
              <a:t>AP</a:t>
            </a:r>
            <a:r>
              <a:rPr lang="ja-JP" altLang="en-US" dirty="0"/>
              <a:t>：支払管理・経費精算</a:t>
            </a:r>
            <a:endParaRPr lang="en-US" altLang="ja-JP" dirty="0"/>
          </a:p>
          <a:p>
            <a:pPr lvl="0">
              <a:lnSpc>
                <a:spcPct val="150000"/>
              </a:lnSpc>
            </a:pPr>
            <a:r>
              <a:rPr lang="en-US" altLang="ja-JP" sz="1650" b="0" dirty="0">
                <a:solidFill>
                  <a:srgbClr val="FABE00"/>
                </a:solidFill>
              </a:rPr>
              <a:t>03 </a:t>
            </a:r>
            <a:r>
              <a:rPr lang="en-US" altLang="ja-JP" dirty="0"/>
              <a:t>AR</a:t>
            </a:r>
            <a:r>
              <a:rPr lang="ja-JP" altLang="en-US" dirty="0"/>
              <a:t>：債権管理</a:t>
            </a:r>
            <a:endParaRPr lang="en-US" altLang="ja-JP" dirty="0"/>
          </a:p>
          <a:p>
            <a:pPr lvl="0">
              <a:lnSpc>
                <a:spcPct val="150000"/>
              </a:lnSpc>
            </a:pPr>
            <a:r>
              <a:rPr lang="en-US" altLang="ja-JP" sz="1650" b="0" dirty="0">
                <a:solidFill>
                  <a:srgbClr val="FABE00"/>
                </a:solidFill>
              </a:rPr>
              <a:t>04 </a:t>
            </a:r>
            <a:r>
              <a:rPr lang="en-US" altLang="ja-JP" dirty="0"/>
              <a:t>API</a:t>
            </a:r>
            <a:r>
              <a:rPr lang="ja-JP" altLang="en-US" dirty="0"/>
              <a:t>連携対応</a:t>
            </a:r>
            <a:endParaRPr lang="en-US" altLang="ja-JP" dirty="0"/>
          </a:p>
          <a:p>
            <a:pPr lvl="0">
              <a:lnSpc>
                <a:spcPct val="150000"/>
              </a:lnSpc>
            </a:pPr>
            <a:r>
              <a:rPr lang="en-US" altLang="ja-JP" sz="1650" b="0" dirty="0">
                <a:solidFill>
                  <a:srgbClr val="FABE00"/>
                </a:solidFill>
              </a:rPr>
              <a:t>05 </a:t>
            </a:r>
            <a:r>
              <a:rPr lang="ja-JP" altLang="en-US" dirty="0"/>
              <a:t>グループ向け機能</a:t>
            </a:r>
            <a:endParaRPr lang="en-US" altLang="ja-JP" dirty="0"/>
          </a:p>
          <a:p>
            <a:pPr lvl="0">
              <a:lnSpc>
                <a:spcPct val="150000"/>
              </a:lnSpc>
            </a:pPr>
            <a:r>
              <a:rPr lang="en-US" altLang="ja-JP" sz="1650" b="0" dirty="0">
                <a:solidFill>
                  <a:srgbClr val="FABE00"/>
                </a:solidFill>
              </a:rPr>
              <a:t>06 </a:t>
            </a:r>
            <a:r>
              <a:rPr lang="ja-JP" altLang="en-US" dirty="0"/>
              <a:t>グローバル対応</a:t>
            </a:r>
            <a:endParaRPr lang="en-US" altLang="ja-JP" dirty="0"/>
          </a:p>
          <a:p>
            <a:pPr lvl="0">
              <a:lnSpc>
                <a:spcPct val="150000"/>
              </a:lnSpc>
            </a:pPr>
            <a:r>
              <a:rPr lang="en-US" altLang="ja-JP" sz="1650" b="0" dirty="0">
                <a:solidFill>
                  <a:srgbClr val="FABE00"/>
                </a:solidFill>
              </a:rPr>
              <a:t>07 </a:t>
            </a:r>
            <a:r>
              <a:rPr lang="ja-JP" altLang="en-US" dirty="0"/>
              <a:t>ファクタリングシステム</a:t>
            </a:r>
            <a:endParaRPr lang="en-US" altLang="ja-JP" dirty="0"/>
          </a:p>
          <a:p>
            <a:pPr lvl="0">
              <a:lnSpc>
                <a:spcPct val="150000"/>
              </a:lnSpc>
            </a:pPr>
            <a:r>
              <a:rPr lang="en-US" altLang="ja-JP" sz="1650" b="0" dirty="0">
                <a:solidFill>
                  <a:srgbClr val="FABE00"/>
                </a:solidFill>
              </a:rPr>
              <a:t>08 </a:t>
            </a:r>
            <a:r>
              <a:rPr lang="ja-JP" altLang="en-US" dirty="0"/>
              <a:t>その他資料</a:t>
            </a:r>
            <a:endParaRPr lang="en-US" altLang="ja-JP" dirty="0"/>
          </a:p>
          <a:p>
            <a:pPr lvl="0">
              <a:lnSpc>
                <a:spcPct val="150000"/>
              </a:lnSpc>
            </a:pPr>
            <a:r>
              <a:rPr lang="en-US" altLang="ja-JP" sz="1650" b="0" dirty="0">
                <a:solidFill>
                  <a:srgbClr val="FABE00"/>
                </a:solidFill>
              </a:rPr>
              <a:t>09 </a:t>
            </a:r>
            <a:r>
              <a:rPr lang="ja-JP" altLang="en-US" dirty="0"/>
              <a:t>内部統制</a:t>
            </a:r>
            <a:endParaRPr lang="en-US" altLang="ja-JP" dirty="0"/>
          </a:p>
          <a:p>
            <a:pPr lvl="0">
              <a:lnSpc>
                <a:spcPct val="150000"/>
              </a:lnSpc>
            </a:pPr>
            <a:r>
              <a:rPr lang="en-US" altLang="ja-JP" sz="1650" b="0" dirty="0">
                <a:solidFill>
                  <a:srgbClr val="FABE00"/>
                </a:solidFill>
              </a:rPr>
              <a:t>10 </a:t>
            </a:r>
            <a:r>
              <a:rPr lang="ja-JP" altLang="en-US" dirty="0"/>
              <a:t>稼働環境</a:t>
            </a:r>
          </a:p>
        </p:txBody>
      </p:sp>
      <p:sp>
        <p:nvSpPr>
          <p:cNvPr id="3" name="スライド番号プレースホルダー 2"/>
          <p:cNvSpPr>
            <a:spLocks noGrp="1"/>
          </p:cNvSpPr>
          <p:nvPr>
            <p:ph type="sldNum" sz="quarter" idx="4"/>
          </p:nvPr>
        </p:nvSpPr>
        <p:spPr/>
        <p:txBody>
          <a:bodyPr/>
          <a:lstStyle/>
          <a:p>
            <a:fld id="{78AE49ED-73EF-499C-8307-28EB0E7CF529}" type="slidenum">
              <a:rPr lang="ja-JP" altLang="en-US" smtClean="0"/>
              <a:pPr/>
              <a:t>2</a:t>
            </a:fld>
            <a:endParaRPr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000" y="720000"/>
            <a:ext cx="1980219" cy="322682"/>
          </a:xfrm>
          <a:prstGeom prst="rect">
            <a:avLst/>
          </a:prstGeom>
        </p:spPr>
      </p:pic>
    </p:spTree>
    <p:extLst>
      <p:ext uri="{BB962C8B-B14F-4D97-AF65-F5344CB8AC3E}">
        <p14:creationId xmlns:p14="http://schemas.microsoft.com/office/powerpoint/2010/main" val="1018302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20</a:t>
            </a:fld>
            <a:endParaRPr lang="ja-JP" altLang="en-US" dirty="0"/>
          </a:p>
        </p:txBody>
      </p:sp>
      <p:sp>
        <p:nvSpPr>
          <p:cNvPr id="5" name="タイトル 4"/>
          <p:cNvSpPr>
            <a:spLocks noGrp="1"/>
          </p:cNvSpPr>
          <p:nvPr>
            <p:ph type="title"/>
          </p:nvPr>
        </p:nvSpPr>
        <p:spPr/>
        <p:txBody>
          <a:bodyPr/>
          <a:lstStyle/>
          <a:p>
            <a:r>
              <a:rPr lang="ja-JP" altLang="en-US" dirty="0"/>
              <a:t>勘定科目の管理体系</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管理会計科目・任意集計科目の活用による分析</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一般の勘定科目の他に管理会計科目が設定でき、非会計科目も管理可能です</a:t>
            </a:r>
          </a:p>
          <a:p>
            <a:r>
              <a:rPr lang="ja-JP" altLang="en-US" dirty="0"/>
              <a:t>任意に作成できる任意集計科目を保持しており、柔軟な勘定科目体系を作成できます</a:t>
            </a:r>
          </a:p>
          <a:p>
            <a:endParaRPr lang="ja-JP" altLang="en-US" dirty="0"/>
          </a:p>
        </p:txBody>
      </p:sp>
      <p:sp>
        <p:nvSpPr>
          <p:cNvPr id="19" name="角丸四角形 18"/>
          <p:cNvSpPr/>
          <p:nvPr/>
        </p:nvSpPr>
        <p:spPr>
          <a:xfrm>
            <a:off x="2483600" y="2319634"/>
            <a:ext cx="5580788" cy="540000"/>
          </a:xfrm>
          <a:prstGeom prst="roundRect">
            <a:avLst/>
          </a:prstGeom>
          <a:solidFill>
            <a:srgbClr val="FFFFFF"/>
          </a:solidFill>
          <a:ln w="25400" cap="flat" cmpd="sng" algn="ctr">
            <a:solidFill>
              <a:srgbClr val="F9BE00"/>
            </a:solidFill>
            <a:prstDash val="solid"/>
          </a:ln>
          <a:effectLst/>
        </p:spPr>
        <p:txBody>
          <a:bodyPr rtlCol="0" anchor="ctr"/>
          <a:lstStyle/>
          <a:p>
            <a:pPr>
              <a:defRPr/>
            </a:pPr>
            <a:r>
              <a:rPr kumimoji="0" lang="ja-JP" altLang="en-US" sz="1200" kern="0" dirty="0">
                <a:solidFill>
                  <a:prstClr val="black"/>
                </a:solidFill>
                <a:cs typeface="メイリオ" pitchFamily="50" charset="-128"/>
              </a:rPr>
              <a:t>社内の部門間売上や</a:t>
            </a:r>
            <a:r>
              <a:rPr kumimoji="0" lang="ja-JP" altLang="en-US" sz="1200" kern="0" dirty="0">
                <a:solidFill>
                  <a:srgbClr val="000000"/>
                </a:solidFill>
                <a:cs typeface="メイリオ" pitchFamily="50" charset="-128"/>
              </a:rPr>
              <a:t>付替など、社内管理上の損益として加減する際に利用する勘定科目</a:t>
            </a:r>
          </a:p>
        </p:txBody>
      </p:sp>
      <p:sp>
        <p:nvSpPr>
          <p:cNvPr id="20" name="角丸四角形 19"/>
          <p:cNvSpPr/>
          <p:nvPr/>
        </p:nvSpPr>
        <p:spPr>
          <a:xfrm>
            <a:off x="971600" y="2319634"/>
            <a:ext cx="1440000" cy="540000"/>
          </a:xfrm>
          <a:prstGeom prst="roundRect">
            <a:avLst/>
          </a:prstGeom>
          <a:solidFill>
            <a:srgbClr val="F9BE00"/>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a:defRPr/>
            </a:pPr>
            <a:r>
              <a:rPr kumimoji="0" lang="ja-JP" altLang="en-US" sz="1400" b="1" kern="0" dirty="0">
                <a:solidFill>
                  <a:srgbClr val="FFFFFF"/>
                </a:solidFill>
                <a:cs typeface="メイリオ" pitchFamily="50" charset="-128"/>
              </a:rPr>
              <a:t>管理会計科目</a:t>
            </a:r>
            <a:endParaRPr kumimoji="0" lang="en-US" altLang="ja-JP" sz="1400" b="1" kern="0" dirty="0">
              <a:solidFill>
                <a:srgbClr val="FFFFFF"/>
              </a:solidFill>
              <a:cs typeface="メイリオ" pitchFamily="50" charset="-128"/>
            </a:endParaRPr>
          </a:p>
          <a:p>
            <a:pPr algn="ctr">
              <a:defRPr/>
            </a:pPr>
            <a:r>
              <a:rPr kumimoji="0" lang="en-US" altLang="ja-JP" sz="1400" b="1" kern="0" dirty="0">
                <a:solidFill>
                  <a:srgbClr val="FFFFFF"/>
                </a:solidFill>
                <a:cs typeface="メイリオ" pitchFamily="50" charset="-128"/>
              </a:rPr>
              <a:t>【</a:t>
            </a:r>
            <a:r>
              <a:rPr kumimoji="0" lang="ja-JP" altLang="en-US" sz="1400" b="1" kern="0" dirty="0">
                <a:solidFill>
                  <a:srgbClr val="FFFFFF"/>
                </a:solidFill>
                <a:cs typeface="メイリオ" pitchFamily="50" charset="-128"/>
              </a:rPr>
              <a:t>集計あり</a:t>
            </a:r>
            <a:r>
              <a:rPr kumimoji="0" lang="en-US" altLang="ja-JP" sz="1400" b="1" kern="0" dirty="0">
                <a:solidFill>
                  <a:srgbClr val="FFFFFF"/>
                </a:solidFill>
                <a:cs typeface="メイリオ" pitchFamily="50" charset="-128"/>
              </a:rPr>
              <a:t>】</a:t>
            </a:r>
            <a:endParaRPr kumimoji="0" lang="ja-JP" altLang="en-US" sz="1400" b="1" kern="0" dirty="0">
              <a:solidFill>
                <a:srgbClr val="FFFFFF"/>
              </a:solidFill>
              <a:cs typeface="メイリオ" pitchFamily="50" charset="-128"/>
            </a:endParaRPr>
          </a:p>
        </p:txBody>
      </p:sp>
      <p:sp>
        <p:nvSpPr>
          <p:cNvPr id="33" name="角丸四角形 32"/>
          <p:cNvSpPr/>
          <p:nvPr/>
        </p:nvSpPr>
        <p:spPr>
          <a:xfrm>
            <a:off x="2483600" y="1707634"/>
            <a:ext cx="5580788" cy="540000"/>
          </a:xfrm>
          <a:prstGeom prst="roundRect">
            <a:avLst/>
          </a:prstGeom>
          <a:solidFill>
            <a:srgbClr val="FFFFFF"/>
          </a:solidFill>
          <a:ln w="25400" cap="flat" cmpd="sng" algn="ctr">
            <a:solidFill>
              <a:srgbClr val="54C2F0"/>
            </a:solidFill>
            <a:prstDash val="solid"/>
          </a:ln>
          <a:effectLst/>
        </p:spPr>
        <p:txBody>
          <a:bodyPr rtlCol="0" anchor="ctr"/>
          <a:lstStyle/>
          <a:p>
            <a:pPr>
              <a:defRPr/>
            </a:pPr>
            <a:endParaRPr kumimoji="0" lang="ja-JP" altLang="en-US" sz="1200" kern="0" dirty="0">
              <a:solidFill>
                <a:prstClr val="black"/>
              </a:solidFill>
              <a:cs typeface="メイリオ" pitchFamily="50" charset="-128"/>
            </a:endParaRPr>
          </a:p>
          <a:p>
            <a:pPr>
              <a:defRPr/>
            </a:pPr>
            <a:r>
              <a:rPr kumimoji="0" lang="ja-JP" altLang="en-US" sz="1200" kern="0" dirty="0">
                <a:solidFill>
                  <a:prstClr val="black"/>
                </a:solidFill>
                <a:cs typeface="メイリオ" pitchFamily="50" charset="-128"/>
              </a:rPr>
              <a:t>仕訳伝票入力の際に勘定科目として指定する勘定科目</a:t>
            </a:r>
            <a:endParaRPr kumimoji="0" lang="en-US" altLang="ja-JP" sz="1200" kern="0" dirty="0">
              <a:solidFill>
                <a:prstClr val="black"/>
              </a:solidFill>
              <a:cs typeface="メイリオ" pitchFamily="50" charset="-128"/>
            </a:endParaRPr>
          </a:p>
          <a:p>
            <a:pPr>
              <a:defRPr/>
            </a:pPr>
            <a:r>
              <a:rPr kumimoji="0" lang="ja-JP" altLang="en-US" sz="1200" kern="0" dirty="0">
                <a:solidFill>
                  <a:srgbClr val="000000"/>
                </a:solidFill>
                <a:cs typeface="メイリオ" pitchFamily="50" charset="-128"/>
              </a:rPr>
              <a:t>通常の決算書に出力する勘定科目</a:t>
            </a:r>
          </a:p>
          <a:p>
            <a:pPr>
              <a:defRPr/>
            </a:pPr>
            <a:endParaRPr kumimoji="0" lang="ja-JP" altLang="en-US" sz="1200" kern="0" dirty="0">
              <a:solidFill>
                <a:prstClr val="black"/>
              </a:solidFill>
              <a:cs typeface="メイリオ" pitchFamily="50" charset="-128"/>
            </a:endParaRPr>
          </a:p>
        </p:txBody>
      </p:sp>
      <p:sp>
        <p:nvSpPr>
          <p:cNvPr id="34" name="角丸四角形 33"/>
          <p:cNvSpPr/>
          <p:nvPr/>
        </p:nvSpPr>
        <p:spPr>
          <a:xfrm>
            <a:off x="971600" y="1707634"/>
            <a:ext cx="1440000" cy="540000"/>
          </a:xfrm>
          <a:prstGeom prst="roundRect">
            <a:avLst/>
          </a:prstGeom>
          <a:solidFill>
            <a:srgbClr val="54C2F0"/>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a:defRPr/>
            </a:pPr>
            <a:r>
              <a:rPr kumimoji="0" lang="ja-JP" altLang="en-US" sz="1400" b="1" kern="0" dirty="0">
                <a:solidFill>
                  <a:srgbClr val="FFFFFF"/>
                </a:solidFill>
                <a:cs typeface="メイリオ" pitchFamily="50" charset="-128"/>
              </a:rPr>
              <a:t>一般科目</a:t>
            </a:r>
          </a:p>
        </p:txBody>
      </p:sp>
      <p:sp>
        <p:nvSpPr>
          <p:cNvPr id="35" name="コンテンツ プレースホルダ 3"/>
          <p:cNvSpPr txBox="1">
            <a:spLocks/>
          </p:cNvSpPr>
          <p:nvPr/>
        </p:nvSpPr>
        <p:spPr>
          <a:xfrm>
            <a:off x="1043600" y="3543634"/>
            <a:ext cx="1440000" cy="216000"/>
          </a:xfrm>
          <a:prstGeom prst="rect">
            <a:avLst/>
          </a:prstGeom>
        </p:spPr>
        <p:txBody>
          <a:bodyPr vert="horz" lIns="0" tIns="0" rIns="0" bIns="0" rtlCol="0">
            <a:normAutofit/>
          </a:bodyPr>
          <a:lstStyle/>
          <a:p>
            <a:pPr marL="162000" indent="-162000" fontAlgn="ctr">
              <a:spcBef>
                <a:spcPct val="20000"/>
              </a:spcBef>
              <a:buClr>
                <a:srgbClr val="0065AE">
                  <a:lumMod val="20000"/>
                  <a:lumOff val="80000"/>
                </a:srgbClr>
              </a:buClr>
              <a:buSzPct val="75000"/>
              <a:buFont typeface="Wingdings" pitchFamily="2" charset="2"/>
              <a:buChar char="n"/>
              <a:defRPr/>
            </a:pPr>
            <a:r>
              <a:rPr lang="ja-JP" altLang="en-US" sz="1200" b="1" dirty="0">
                <a:solidFill>
                  <a:srgbClr val="0065AE"/>
                </a:solidFill>
                <a:cs typeface="メイリオ" pitchFamily="50" charset="-128"/>
              </a:rPr>
              <a:t>集計科目の内訳</a:t>
            </a:r>
          </a:p>
        </p:txBody>
      </p:sp>
      <p:sp>
        <p:nvSpPr>
          <p:cNvPr id="36" name="角丸四角形 35"/>
          <p:cNvSpPr/>
          <p:nvPr/>
        </p:nvSpPr>
        <p:spPr>
          <a:xfrm>
            <a:off x="2483600" y="3723634"/>
            <a:ext cx="5580788" cy="540000"/>
          </a:xfrm>
          <a:prstGeom prst="roundRect">
            <a:avLst/>
          </a:prstGeom>
          <a:solidFill>
            <a:srgbClr val="FFFFFF"/>
          </a:solidFill>
          <a:ln w="25400" cap="flat" cmpd="sng" algn="ctr">
            <a:solidFill>
              <a:srgbClr val="77A233"/>
            </a:solidFill>
            <a:prstDash val="solid"/>
          </a:ln>
          <a:effectLst/>
        </p:spPr>
        <p:txBody>
          <a:bodyPr rtlCol="0" anchor="ctr"/>
          <a:lstStyle/>
          <a:p>
            <a:pPr>
              <a:defRPr/>
            </a:pPr>
            <a:r>
              <a:rPr kumimoji="0" lang="ja-JP" altLang="en-US" sz="1200" kern="0" dirty="0">
                <a:solidFill>
                  <a:prstClr val="black"/>
                </a:solidFill>
                <a:cs typeface="メイリオ" pitchFamily="50" charset="-128"/>
              </a:rPr>
              <a:t>一般科目（または集計科目）を合計するための集計科目</a:t>
            </a:r>
            <a:endParaRPr kumimoji="0" lang="en-US" altLang="ja-JP" sz="1200" kern="0" dirty="0">
              <a:solidFill>
                <a:prstClr val="black"/>
              </a:solidFill>
              <a:cs typeface="メイリオ" pitchFamily="50" charset="-128"/>
            </a:endParaRPr>
          </a:p>
          <a:p>
            <a:pPr>
              <a:defRPr/>
            </a:pPr>
            <a:r>
              <a:rPr kumimoji="0" lang="ja-JP" altLang="en-US" sz="1200" kern="0" dirty="0">
                <a:solidFill>
                  <a:prstClr val="black"/>
                </a:solidFill>
                <a:cs typeface="メイリオ" pitchFamily="50" charset="-128"/>
              </a:rPr>
              <a:t>通常の貸借対照表や損益計算書に出力される集計科目</a:t>
            </a:r>
          </a:p>
        </p:txBody>
      </p:sp>
      <p:sp>
        <p:nvSpPr>
          <p:cNvPr id="37" name="角丸四角形 36"/>
          <p:cNvSpPr/>
          <p:nvPr/>
        </p:nvSpPr>
        <p:spPr>
          <a:xfrm>
            <a:off x="971600" y="3723634"/>
            <a:ext cx="1440000" cy="540000"/>
          </a:xfrm>
          <a:prstGeom prst="roundRect">
            <a:avLst/>
          </a:prstGeom>
          <a:solidFill>
            <a:srgbClr val="77A233"/>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a:defRPr/>
            </a:pPr>
            <a:r>
              <a:rPr kumimoji="0" lang="ja-JP" altLang="en-US" sz="1400" b="1" kern="0" dirty="0">
                <a:solidFill>
                  <a:srgbClr val="FFFFFF"/>
                </a:solidFill>
                <a:cs typeface="メイリオ" pitchFamily="50" charset="-128"/>
              </a:rPr>
              <a:t>集計科目</a:t>
            </a:r>
          </a:p>
        </p:txBody>
      </p:sp>
      <p:sp>
        <p:nvSpPr>
          <p:cNvPr id="38" name="角丸四角形 37"/>
          <p:cNvSpPr/>
          <p:nvPr/>
        </p:nvSpPr>
        <p:spPr>
          <a:xfrm>
            <a:off x="2483600" y="4335634"/>
            <a:ext cx="5580788" cy="540000"/>
          </a:xfrm>
          <a:prstGeom prst="roundRect">
            <a:avLst/>
          </a:prstGeom>
          <a:solidFill>
            <a:srgbClr val="FFFFFF"/>
          </a:solidFill>
          <a:ln w="25400" cap="flat" cmpd="sng" algn="ctr">
            <a:solidFill>
              <a:srgbClr val="EE5500"/>
            </a:solidFill>
            <a:prstDash val="solid"/>
          </a:ln>
          <a:effectLst/>
        </p:spPr>
        <p:txBody>
          <a:bodyPr rtlCol="0" anchor="ctr"/>
          <a:lstStyle/>
          <a:p>
            <a:pPr>
              <a:defRPr/>
            </a:pPr>
            <a:r>
              <a:rPr kumimoji="0" lang="ja-JP" altLang="en-US" sz="1200" kern="0" dirty="0">
                <a:solidFill>
                  <a:prstClr val="black"/>
                </a:solidFill>
                <a:cs typeface="メイリオ" pitchFamily="50" charset="-128"/>
              </a:rPr>
              <a:t>一般科目や集計科目を独自に集計する科目</a:t>
            </a:r>
            <a:endParaRPr kumimoji="0" lang="en-US" altLang="ja-JP" sz="1200" kern="0" dirty="0">
              <a:solidFill>
                <a:prstClr val="black"/>
              </a:solidFill>
              <a:cs typeface="メイリオ" pitchFamily="50" charset="-128"/>
            </a:endParaRPr>
          </a:p>
          <a:p>
            <a:pPr>
              <a:defRPr/>
            </a:pPr>
            <a:r>
              <a:rPr kumimoji="0" lang="ja-JP" altLang="en-US" sz="1200" kern="0" dirty="0">
                <a:solidFill>
                  <a:prstClr val="black"/>
                </a:solidFill>
                <a:cs typeface="メイリオ" pitchFamily="50" charset="-128"/>
              </a:rPr>
              <a:t>集計科目は、ユーザー側でどの一般科目を集計するのか決めることが可能</a:t>
            </a:r>
          </a:p>
        </p:txBody>
      </p:sp>
      <p:sp>
        <p:nvSpPr>
          <p:cNvPr id="39" name="角丸四角形 38"/>
          <p:cNvSpPr/>
          <p:nvPr/>
        </p:nvSpPr>
        <p:spPr>
          <a:xfrm>
            <a:off x="971600" y="4335634"/>
            <a:ext cx="1440000" cy="540000"/>
          </a:xfrm>
          <a:prstGeom prst="roundRect">
            <a:avLst/>
          </a:prstGeom>
          <a:solidFill>
            <a:srgbClr val="EE5500"/>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a:defRPr/>
            </a:pPr>
            <a:r>
              <a:rPr kumimoji="0" lang="ja-JP" altLang="en-US" sz="1400" b="1" kern="0">
                <a:solidFill>
                  <a:srgbClr val="FFFFFF"/>
                </a:solidFill>
                <a:cs typeface="メイリオ" pitchFamily="50" charset="-128"/>
              </a:rPr>
              <a:t>任意集計科目</a:t>
            </a:r>
          </a:p>
        </p:txBody>
      </p:sp>
      <p:sp>
        <p:nvSpPr>
          <p:cNvPr id="40" name="角丸四角形 39"/>
          <p:cNvSpPr/>
          <p:nvPr/>
        </p:nvSpPr>
        <p:spPr>
          <a:xfrm>
            <a:off x="971600" y="2931634"/>
            <a:ext cx="1440000" cy="540000"/>
          </a:xfrm>
          <a:prstGeom prst="roundRect">
            <a:avLst/>
          </a:prstGeom>
          <a:solidFill>
            <a:srgbClr val="F9BE00"/>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a:defRPr/>
            </a:pPr>
            <a:r>
              <a:rPr kumimoji="0" lang="ja-JP" altLang="en-US" sz="1400" b="1" kern="0" dirty="0">
                <a:solidFill>
                  <a:srgbClr val="FFFFFF"/>
                </a:solidFill>
                <a:cs typeface="メイリオ" pitchFamily="50" charset="-128"/>
              </a:rPr>
              <a:t>管理会計科目</a:t>
            </a:r>
            <a:endParaRPr kumimoji="0" lang="en-US" altLang="ja-JP" sz="1400" b="1" kern="0" dirty="0">
              <a:solidFill>
                <a:srgbClr val="FFFFFF"/>
              </a:solidFill>
              <a:cs typeface="メイリオ" pitchFamily="50" charset="-128"/>
            </a:endParaRPr>
          </a:p>
          <a:p>
            <a:pPr algn="ctr">
              <a:defRPr/>
            </a:pPr>
            <a:r>
              <a:rPr kumimoji="0" lang="en-US" altLang="ja-JP" sz="1400" b="1" kern="0" dirty="0">
                <a:solidFill>
                  <a:srgbClr val="FFFFFF"/>
                </a:solidFill>
                <a:cs typeface="メイリオ" pitchFamily="50" charset="-128"/>
              </a:rPr>
              <a:t>【</a:t>
            </a:r>
            <a:r>
              <a:rPr kumimoji="0" lang="ja-JP" altLang="en-US" sz="1400" b="1" kern="0" dirty="0">
                <a:solidFill>
                  <a:srgbClr val="FFFFFF"/>
                </a:solidFill>
                <a:cs typeface="メイリオ" pitchFamily="50" charset="-128"/>
              </a:rPr>
              <a:t>集計なし</a:t>
            </a:r>
            <a:r>
              <a:rPr kumimoji="0" lang="en-US" altLang="ja-JP" sz="1400" b="1" kern="0" dirty="0">
                <a:solidFill>
                  <a:srgbClr val="FFFFFF"/>
                </a:solidFill>
                <a:cs typeface="メイリオ" pitchFamily="50" charset="-128"/>
              </a:rPr>
              <a:t>】</a:t>
            </a:r>
            <a:endParaRPr kumimoji="0" lang="ja-JP" altLang="en-US" sz="1400" b="1" kern="0" dirty="0">
              <a:solidFill>
                <a:srgbClr val="FFFFFF"/>
              </a:solidFill>
              <a:cs typeface="メイリオ" pitchFamily="50" charset="-128"/>
            </a:endParaRPr>
          </a:p>
        </p:txBody>
      </p:sp>
      <p:sp>
        <p:nvSpPr>
          <p:cNvPr id="41" name="角丸四角形 40"/>
          <p:cNvSpPr/>
          <p:nvPr/>
        </p:nvSpPr>
        <p:spPr>
          <a:xfrm>
            <a:off x="2483600" y="2931634"/>
            <a:ext cx="5580788" cy="540000"/>
          </a:xfrm>
          <a:prstGeom prst="roundRect">
            <a:avLst/>
          </a:prstGeom>
          <a:solidFill>
            <a:srgbClr val="FFFFFF"/>
          </a:solidFill>
          <a:ln w="25400" cap="flat" cmpd="sng" algn="ctr">
            <a:solidFill>
              <a:srgbClr val="F9BE00"/>
            </a:solidFill>
            <a:prstDash val="solid"/>
          </a:ln>
          <a:effectLst/>
        </p:spPr>
        <p:txBody>
          <a:bodyPr rtlCol="0" anchor="ctr"/>
          <a:lstStyle/>
          <a:p>
            <a:pPr>
              <a:defRPr/>
            </a:pPr>
            <a:r>
              <a:rPr kumimoji="0" lang="ja-JP" altLang="en-US" sz="1200" kern="0" dirty="0">
                <a:solidFill>
                  <a:prstClr val="black"/>
                </a:solidFill>
                <a:cs typeface="メイリオ" pitchFamily="50" charset="-128"/>
              </a:rPr>
              <a:t>売上数量や契約数量といった非会計データに利用する勘定科目</a:t>
            </a:r>
          </a:p>
        </p:txBody>
      </p:sp>
      <p:sp>
        <p:nvSpPr>
          <p:cNvPr id="42" name="コンテンツ プレースホルダ 3"/>
          <p:cNvSpPr txBox="1">
            <a:spLocks/>
          </p:cNvSpPr>
          <p:nvPr/>
        </p:nvSpPr>
        <p:spPr>
          <a:xfrm>
            <a:off x="1043600" y="1527634"/>
            <a:ext cx="1440000" cy="216000"/>
          </a:xfrm>
          <a:prstGeom prst="rect">
            <a:avLst/>
          </a:prstGeom>
        </p:spPr>
        <p:txBody>
          <a:bodyPr vert="horz" lIns="0" tIns="0" rIns="0" bIns="0" rtlCol="0">
            <a:normAutofit/>
          </a:bodyPr>
          <a:lstStyle/>
          <a:p>
            <a:pPr marL="162000" indent="-162000" fontAlgn="ctr">
              <a:spcBef>
                <a:spcPct val="20000"/>
              </a:spcBef>
              <a:buClr>
                <a:srgbClr val="0065AE">
                  <a:lumMod val="20000"/>
                  <a:lumOff val="80000"/>
                </a:srgbClr>
              </a:buClr>
              <a:buSzPct val="75000"/>
              <a:buFont typeface="Wingdings" pitchFamily="2" charset="2"/>
              <a:buChar char="n"/>
              <a:defRPr/>
            </a:pPr>
            <a:r>
              <a:rPr lang="ja-JP" altLang="en-US" sz="1200" b="1" dirty="0">
                <a:solidFill>
                  <a:srgbClr val="0065AE"/>
                </a:solidFill>
                <a:cs typeface="メイリオ" pitchFamily="50" charset="-128"/>
              </a:rPr>
              <a:t>科目の内訳</a:t>
            </a:r>
          </a:p>
        </p:txBody>
      </p:sp>
    </p:spTree>
    <p:extLst>
      <p:ext uri="{BB962C8B-B14F-4D97-AF65-F5344CB8AC3E}">
        <p14:creationId xmlns:p14="http://schemas.microsoft.com/office/powerpoint/2010/main" val="3019498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テーブル&#10;&#10;AI によって生成されたコンテンツは間違っている可能性があります。">
            <a:extLst>
              <a:ext uri="{FF2B5EF4-FFF2-40B4-BE49-F238E27FC236}">
                <a16:creationId xmlns:a16="http://schemas.microsoft.com/office/drawing/2014/main" id="{4A405EC7-F6D1-78A2-57DF-EFFE1DCD91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1549" y="1743854"/>
            <a:ext cx="3766755" cy="1764000"/>
          </a:xfrm>
          <a:prstGeom prst="rect">
            <a:avLst/>
          </a:prstGeom>
          <a:ln>
            <a:solidFill>
              <a:schemeClr val="bg1">
                <a:lumMod val="75000"/>
              </a:schemeClr>
            </a:solidFill>
          </a:ln>
        </p:spPr>
      </p:pic>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21</a:t>
            </a:fld>
            <a:endParaRPr lang="ja-JP" altLang="en-US" dirty="0"/>
          </a:p>
        </p:txBody>
      </p:sp>
      <p:sp>
        <p:nvSpPr>
          <p:cNvPr id="5" name="タイトル 4"/>
          <p:cNvSpPr>
            <a:spLocks noGrp="1"/>
          </p:cNvSpPr>
          <p:nvPr>
            <p:ph type="title"/>
          </p:nvPr>
        </p:nvSpPr>
        <p:spPr/>
        <p:txBody>
          <a:bodyPr/>
          <a:lstStyle/>
          <a:p>
            <a:r>
              <a:rPr lang="ja-JP" altLang="en-US" dirty="0"/>
              <a:t>帳票出力形式の設定</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帳票出力の科目を自由に設定</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出力コントロールマスタ登録を行いますと、勘定科目・補助科目の出力の有無や出力順の</a:t>
            </a:r>
            <a:br>
              <a:rPr lang="en-US" altLang="ja-JP" dirty="0"/>
            </a:br>
            <a:r>
              <a:rPr lang="ja-JP" altLang="en-US" dirty="0"/>
              <a:t>変更など、ユーザ独自の出力形式を帳票単位に設定することが可能です</a:t>
            </a:r>
          </a:p>
          <a:p>
            <a:endParaRPr lang="ja-JP" altLang="en-US" dirty="0"/>
          </a:p>
        </p:txBody>
      </p:sp>
      <p:grpSp>
        <p:nvGrpSpPr>
          <p:cNvPr id="6" name="グループ化 5"/>
          <p:cNvGrpSpPr/>
          <p:nvPr/>
        </p:nvGrpSpPr>
        <p:grpSpPr>
          <a:xfrm>
            <a:off x="971475" y="1618433"/>
            <a:ext cx="2160000" cy="936000"/>
            <a:chOff x="1260000" y="1620000"/>
            <a:chExt cx="2160000" cy="936000"/>
          </a:xfrm>
        </p:grpSpPr>
        <p:sp>
          <p:nvSpPr>
            <p:cNvPr id="20" name="正方形/長方形 19"/>
            <p:cNvSpPr/>
            <p:nvPr/>
          </p:nvSpPr>
          <p:spPr>
            <a:xfrm>
              <a:off x="1260000" y="1836000"/>
              <a:ext cx="2160000" cy="720000"/>
            </a:xfrm>
            <a:prstGeom prst="rect">
              <a:avLst/>
            </a:prstGeom>
            <a:solidFill>
              <a:srgbClr val="FFFFFF"/>
            </a:solidFill>
            <a:ln w="25400" cap="flat" cmpd="sng" algn="ctr">
              <a:solidFill>
                <a:srgbClr val="54C2F0"/>
              </a:solidFill>
              <a:prstDash val="solid"/>
            </a:ln>
            <a:effectLst/>
          </p:spPr>
          <p:txBody>
            <a:bodyPr tIns="135000" rtlCol="0" anchor="t" anchorCtr="0"/>
            <a:lstStyle/>
            <a:p>
              <a:pPr>
                <a:lnSpc>
                  <a:spcPct val="150000"/>
                </a:lnSpc>
                <a:defRPr/>
              </a:pPr>
              <a:r>
                <a:rPr kumimoji="0" lang="ja-JP" altLang="en-US" sz="1200" kern="0" dirty="0">
                  <a:solidFill>
                    <a:prstClr val="black"/>
                  </a:solidFill>
                  <a:latin typeface="メイリオ"/>
                  <a:ea typeface="メイリオ"/>
                  <a:cs typeface="メイリオ" pitchFamily="50" charset="-128"/>
                </a:rPr>
                <a:t>・管理会計科目の出力</a:t>
              </a:r>
              <a:endParaRPr kumimoji="0" lang="en-US" altLang="ja-JP" sz="1200" kern="0" dirty="0">
                <a:solidFill>
                  <a:prstClr val="black"/>
                </a:solidFill>
                <a:latin typeface="メイリオ"/>
                <a:ea typeface="メイリオ"/>
                <a:cs typeface="メイリオ" pitchFamily="50" charset="-128"/>
              </a:endParaRPr>
            </a:p>
            <a:p>
              <a:pPr>
                <a:lnSpc>
                  <a:spcPct val="150000"/>
                </a:lnSpc>
                <a:defRPr/>
              </a:pPr>
              <a:r>
                <a:rPr kumimoji="0" lang="ja-JP" altLang="en-US" sz="1200" kern="0" dirty="0">
                  <a:solidFill>
                    <a:prstClr val="black"/>
                  </a:solidFill>
                  <a:latin typeface="メイリオ"/>
                  <a:ea typeface="メイリオ"/>
                  <a:cs typeface="メイリオ" pitchFamily="50" charset="-128"/>
                </a:rPr>
                <a:t>・任意集計科目の出力</a:t>
              </a:r>
              <a:endParaRPr kumimoji="0" lang="en-US" altLang="ja-JP" sz="1200" kern="0" dirty="0">
                <a:solidFill>
                  <a:prstClr val="black"/>
                </a:solidFill>
                <a:latin typeface="メイリオ"/>
                <a:ea typeface="メイリオ"/>
                <a:cs typeface="メイリオ" pitchFamily="50" charset="-128"/>
              </a:endParaRPr>
            </a:p>
          </p:txBody>
        </p:sp>
        <p:sp>
          <p:nvSpPr>
            <p:cNvPr id="22" name="角丸四角形 21"/>
            <p:cNvSpPr/>
            <p:nvPr/>
          </p:nvSpPr>
          <p:spPr>
            <a:xfrm>
              <a:off x="1260000" y="1620000"/>
              <a:ext cx="2160000" cy="288000"/>
            </a:xfrm>
            <a:prstGeom prst="roundRect">
              <a:avLst>
                <a:gd name="adj" fmla="val 0"/>
              </a:avLst>
            </a:prstGeom>
            <a:solidFill>
              <a:srgbClr val="54C2F0"/>
            </a:solidFill>
            <a:ln w="25400" cap="flat" cmpd="sng" algn="ctr">
              <a:solidFill>
                <a:srgbClr val="54C2F0"/>
              </a:solidFill>
              <a:prstDash val="solid"/>
            </a:ln>
            <a:effectLst/>
          </p:spPr>
          <p:txBody>
            <a:bodyPr rtlCol="0" anchor="ctr"/>
            <a:lstStyle/>
            <a:p>
              <a:pPr algn="ctr">
                <a:defRPr/>
              </a:pPr>
              <a:r>
                <a:rPr kumimoji="0" lang="ja-JP" altLang="en-US" sz="1400" kern="0" dirty="0">
                  <a:solidFill>
                    <a:srgbClr val="FFFFFF"/>
                  </a:solidFill>
                  <a:latin typeface="メイリオ"/>
                  <a:ea typeface="メイリオ"/>
                  <a:cs typeface="メイリオ" pitchFamily="50" charset="-128"/>
                </a:rPr>
                <a:t>自社独自の視点で出力</a:t>
              </a:r>
            </a:p>
          </p:txBody>
        </p:sp>
      </p:grpSp>
      <p:grpSp>
        <p:nvGrpSpPr>
          <p:cNvPr id="29" name="グループ化 28"/>
          <p:cNvGrpSpPr/>
          <p:nvPr/>
        </p:nvGrpSpPr>
        <p:grpSpPr>
          <a:xfrm>
            <a:off x="971600" y="2700000"/>
            <a:ext cx="2160000" cy="936000"/>
            <a:chOff x="1260000" y="2700000"/>
            <a:chExt cx="2160000" cy="936000"/>
          </a:xfrm>
        </p:grpSpPr>
        <p:sp>
          <p:nvSpPr>
            <p:cNvPr id="21" name="正方形/長方形 20"/>
            <p:cNvSpPr/>
            <p:nvPr/>
          </p:nvSpPr>
          <p:spPr>
            <a:xfrm>
              <a:off x="1260000" y="2916000"/>
              <a:ext cx="2160000" cy="720000"/>
            </a:xfrm>
            <a:prstGeom prst="rect">
              <a:avLst/>
            </a:prstGeom>
            <a:solidFill>
              <a:srgbClr val="FFFFFF"/>
            </a:solidFill>
            <a:ln w="25400" cap="flat" cmpd="sng" algn="ctr">
              <a:solidFill>
                <a:srgbClr val="54C2F0"/>
              </a:solidFill>
              <a:prstDash val="solid"/>
            </a:ln>
            <a:effectLst/>
          </p:spPr>
          <p:txBody>
            <a:bodyPr tIns="135000" rtlCol="0" anchor="t" anchorCtr="0"/>
            <a:lstStyle/>
            <a:p>
              <a:pPr>
                <a:lnSpc>
                  <a:spcPct val="150000"/>
                </a:lnSpc>
                <a:defRPr/>
              </a:pPr>
              <a:r>
                <a:rPr kumimoji="0" lang="ja-JP" altLang="en-US" sz="1200" kern="0" dirty="0">
                  <a:solidFill>
                    <a:prstClr val="black"/>
                  </a:solidFill>
                  <a:latin typeface="メイリオ"/>
                  <a:ea typeface="メイリオ"/>
                  <a:cs typeface="メイリオ" pitchFamily="50" charset="-128"/>
                </a:rPr>
                <a:t>・販管費科目のみ出力</a:t>
              </a:r>
              <a:endParaRPr kumimoji="0" lang="en-US" altLang="ja-JP" sz="1200" kern="0" dirty="0">
                <a:solidFill>
                  <a:prstClr val="black"/>
                </a:solidFill>
                <a:latin typeface="メイリオ"/>
                <a:ea typeface="メイリオ"/>
                <a:cs typeface="メイリオ" pitchFamily="50" charset="-128"/>
              </a:endParaRPr>
            </a:p>
            <a:p>
              <a:pPr>
                <a:lnSpc>
                  <a:spcPct val="150000"/>
                </a:lnSpc>
                <a:defRPr/>
              </a:pPr>
              <a:r>
                <a:rPr kumimoji="0" lang="ja-JP" altLang="en-US" sz="1200" kern="0" dirty="0">
                  <a:solidFill>
                    <a:prstClr val="black"/>
                  </a:solidFill>
                  <a:latin typeface="メイリオ"/>
                  <a:ea typeface="メイリオ"/>
                  <a:cs typeface="メイリオ" pitchFamily="50" charset="-128"/>
                </a:rPr>
                <a:t>・役員会報告用</a:t>
              </a:r>
              <a:endParaRPr kumimoji="0" lang="en-US" altLang="ja-JP" sz="1200" kern="0" dirty="0">
                <a:solidFill>
                  <a:prstClr val="black"/>
                </a:solidFill>
                <a:latin typeface="メイリオ"/>
                <a:ea typeface="メイリオ"/>
                <a:cs typeface="メイリオ" pitchFamily="50" charset="-128"/>
              </a:endParaRPr>
            </a:p>
          </p:txBody>
        </p:sp>
        <p:sp>
          <p:nvSpPr>
            <p:cNvPr id="23" name="角丸四角形 22"/>
            <p:cNvSpPr/>
            <p:nvPr/>
          </p:nvSpPr>
          <p:spPr>
            <a:xfrm>
              <a:off x="1260000" y="2700000"/>
              <a:ext cx="2160000" cy="288000"/>
            </a:xfrm>
            <a:prstGeom prst="roundRect">
              <a:avLst>
                <a:gd name="adj" fmla="val 0"/>
              </a:avLst>
            </a:prstGeom>
            <a:solidFill>
              <a:srgbClr val="54C2F0"/>
            </a:solidFill>
            <a:ln w="25400" cap="flat" cmpd="sng" algn="ctr">
              <a:solidFill>
                <a:srgbClr val="54C2F0"/>
              </a:solidFill>
              <a:prstDash val="solid"/>
            </a:ln>
            <a:effectLst/>
          </p:spPr>
          <p:txBody>
            <a:bodyPr rtlCol="0" anchor="ctr"/>
            <a:lstStyle/>
            <a:p>
              <a:pPr algn="ctr">
                <a:defRPr/>
              </a:pPr>
              <a:r>
                <a:rPr kumimoji="0" lang="ja-JP" altLang="en-US" sz="1400" kern="0" dirty="0">
                  <a:solidFill>
                    <a:srgbClr val="FFFFFF"/>
                  </a:solidFill>
                  <a:latin typeface="メイリオ"/>
                  <a:ea typeface="メイリオ"/>
                  <a:cs typeface="メイリオ" pitchFamily="50" charset="-128"/>
                </a:rPr>
                <a:t>用途に応じて出力</a:t>
              </a:r>
            </a:p>
          </p:txBody>
        </p:sp>
      </p:grpSp>
      <p:grpSp>
        <p:nvGrpSpPr>
          <p:cNvPr id="30" name="グループ化 29"/>
          <p:cNvGrpSpPr/>
          <p:nvPr/>
        </p:nvGrpSpPr>
        <p:grpSpPr>
          <a:xfrm>
            <a:off x="971600" y="3780000"/>
            <a:ext cx="2160000" cy="936000"/>
            <a:chOff x="1260000" y="3708000"/>
            <a:chExt cx="2160000" cy="936000"/>
          </a:xfrm>
        </p:grpSpPr>
        <p:sp>
          <p:nvSpPr>
            <p:cNvPr id="24" name="正方形/長方形 23"/>
            <p:cNvSpPr/>
            <p:nvPr/>
          </p:nvSpPr>
          <p:spPr>
            <a:xfrm>
              <a:off x="1260000" y="3924000"/>
              <a:ext cx="2160000" cy="720000"/>
            </a:xfrm>
            <a:prstGeom prst="rect">
              <a:avLst/>
            </a:prstGeom>
            <a:solidFill>
              <a:srgbClr val="FFFFFF"/>
            </a:solidFill>
            <a:ln w="25400" cap="flat" cmpd="sng" algn="ctr">
              <a:solidFill>
                <a:srgbClr val="54C2F0"/>
              </a:solidFill>
              <a:prstDash val="solid"/>
            </a:ln>
            <a:effectLst/>
          </p:spPr>
          <p:txBody>
            <a:bodyPr tIns="135000" rtlCol="0" anchor="t" anchorCtr="0"/>
            <a:lstStyle/>
            <a:p>
              <a:pPr>
                <a:lnSpc>
                  <a:spcPct val="150000"/>
                </a:lnSpc>
                <a:defRPr/>
              </a:pPr>
              <a:r>
                <a:rPr kumimoji="0" lang="ja-JP" altLang="en-US" sz="1200" kern="0" dirty="0">
                  <a:solidFill>
                    <a:prstClr val="black"/>
                  </a:solidFill>
                  <a:latin typeface="メイリオ"/>
                  <a:ea typeface="メイリオ"/>
                  <a:cs typeface="メイリオ" pitchFamily="50" charset="-128"/>
                </a:rPr>
                <a:t>・簡単な操作での設定</a:t>
              </a:r>
              <a:endParaRPr kumimoji="0" lang="en-US" altLang="ja-JP" sz="1200" kern="0" dirty="0">
                <a:solidFill>
                  <a:prstClr val="black"/>
                </a:solidFill>
                <a:latin typeface="メイリオ"/>
                <a:ea typeface="メイリオ"/>
                <a:cs typeface="メイリオ" pitchFamily="50" charset="-128"/>
              </a:endParaRPr>
            </a:p>
            <a:p>
              <a:pPr>
                <a:lnSpc>
                  <a:spcPct val="150000"/>
                </a:lnSpc>
                <a:defRPr/>
              </a:pPr>
              <a:r>
                <a:rPr kumimoji="0" lang="ja-JP" altLang="en-US" sz="1200" kern="0" dirty="0">
                  <a:solidFill>
                    <a:prstClr val="black"/>
                  </a:solidFill>
                  <a:latin typeface="メイリオ"/>
                  <a:ea typeface="メイリオ"/>
                  <a:cs typeface="メイリオ" pitchFamily="50" charset="-128"/>
                </a:rPr>
                <a:t>・短時間での帳票変更</a:t>
              </a:r>
              <a:endParaRPr kumimoji="0" lang="en-US" altLang="ja-JP" sz="1200" kern="0" dirty="0">
                <a:solidFill>
                  <a:prstClr val="black"/>
                </a:solidFill>
                <a:latin typeface="メイリオ"/>
                <a:ea typeface="メイリオ"/>
                <a:cs typeface="メイリオ" pitchFamily="50" charset="-128"/>
              </a:endParaRPr>
            </a:p>
          </p:txBody>
        </p:sp>
        <p:sp>
          <p:nvSpPr>
            <p:cNvPr id="25" name="角丸四角形 24"/>
            <p:cNvSpPr/>
            <p:nvPr/>
          </p:nvSpPr>
          <p:spPr>
            <a:xfrm>
              <a:off x="1260000" y="3708000"/>
              <a:ext cx="2160000" cy="288000"/>
            </a:xfrm>
            <a:prstGeom prst="roundRect">
              <a:avLst>
                <a:gd name="adj" fmla="val 0"/>
              </a:avLst>
            </a:prstGeom>
            <a:solidFill>
              <a:srgbClr val="54C2F0"/>
            </a:solidFill>
            <a:ln w="25400" cap="flat" cmpd="sng" algn="ctr">
              <a:solidFill>
                <a:srgbClr val="54C2F0"/>
              </a:solidFill>
              <a:prstDash val="solid"/>
            </a:ln>
            <a:effectLst/>
          </p:spPr>
          <p:txBody>
            <a:bodyPr rtlCol="0" anchor="ctr"/>
            <a:lstStyle/>
            <a:p>
              <a:pPr algn="ctr">
                <a:defRPr/>
              </a:pPr>
              <a:r>
                <a:rPr kumimoji="0" lang="ja-JP" altLang="en-US" sz="1400" kern="0" dirty="0">
                  <a:solidFill>
                    <a:srgbClr val="FFFFFF"/>
                  </a:solidFill>
                  <a:latin typeface="メイリオ"/>
                  <a:ea typeface="メイリオ"/>
                  <a:cs typeface="メイリオ" pitchFamily="50" charset="-128"/>
                </a:rPr>
                <a:t>効率的に運用可能</a:t>
              </a:r>
            </a:p>
          </p:txBody>
        </p:sp>
      </p:grpSp>
      <p:sp>
        <p:nvSpPr>
          <p:cNvPr id="26" name="正方形/長方形 25"/>
          <p:cNvSpPr/>
          <p:nvPr/>
        </p:nvSpPr>
        <p:spPr>
          <a:xfrm>
            <a:off x="3537781" y="1517278"/>
            <a:ext cx="1260000" cy="216024"/>
          </a:xfrm>
          <a:prstGeom prst="rect">
            <a:avLst/>
          </a:prstGeom>
          <a:solidFill>
            <a:srgbClr val="F9BE00"/>
          </a:solidFill>
          <a:ln w="25400" cap="flat" cmpd="sng" algn="ctr">
            <a:solidFill>
              <a:srgbClr val="F9BE00"/>
            </a:solidFill>
            <a:prstDash val="solid"/>
          </a:ln>
          <a:effectLst/>
        </p:spPr>
        <p:txBody>
          <a:bodyPr rtlCol="0" anchor="ctr"/>
          <a:lstStyle/>
          <a:p>
            <a:pPr algn="ctr">
              <a:defRPr/>
            </a:pPr>
            <a:r>
              <a:rPr kumimoji="0" lang="ja-JP" altLang="en-US" sz="1200" b="1" kern="0" dirty="0">
                <a:solidFill>
                  <a:srgbClr val="FFFFFF"/>
                </a:solidFill>
                <a:latin typeface="メイリオ"/>
                <a:ea typeface="メイリオ"/>
                <a:cs typeface="メイリオ" pitchFamily="50" charset="-128"/>
              </a:rPr>
              <a:t>標準パターン</a:t>
            </a:r>
          </a:p>
        </p:txBody>
      </p:sp>
      <p:pic>
        <p:nvPicPr>
          <p:cNvPr id="11" name="図 10" descr="テーブル&#10;&#10;AI によって生成されたコンテンツは間違っている可能性があります。">
            <a:extLst>
              <a:ext uri="{FF2B5EF4-FFF2-40B4-BE49-F238E27FC236}">
                <a16:creationId xmlns:a16="http://schemas.microsoft.com/office/drawing/2014/main" id="{B61CBADF-853C-61D0-B457-59789679CBC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164926" y="3307396"/>
            <a:ext cx="4283544" cy="1575330"/>
          </a:xfrm>
          <a:prstGeom prst="rect">
            <a:avLst/>
          </a:prstGeom>
          <a:ln>
            <a:solidFill>
              <a:schemeClr val="bg1">
                <a:lumMod val="75000"/>
              </a:schemeClr>
            </a:solidFill>
          </a:ln>
        </p:spPr>
      </p:pic>
      <p:sp>
        <p:nvSpPr>
          <p:cNvPr id="27" name="正方形/長方形 26"/>
          <p:cNvSpPr/>
          <p:nvPr/>
        </p:nvSpPr>
        <p:spPr>
          <a:xfrm>
            <a:off x="4164926" y="3075806"/>
            <a:ext cx="1260000" cy="216024"/>
          </a:xfrm>
          <a:prstGeom prst="rect">
            <a:avLst/>
          </a:prstGeom>
          <a:solidFill>
            <a:srgbClr val="F9BE00"/>
          </a:solidFill>
          <a:ln w="25400" cap="flat" cmpd="sng" algn="ctr">
            <a:solidFill>
              <a:srgbClr val="F9BE00"/>
            </a:solidFill>
            <a:prstDash val="solid"/>
          </a:ln>
          <a:effectLst/>
        </p:spPr>
        <p:txBody>
          <a:bodyPr rtlCol="0" anchor="ctr"/>
          <a:lstStyle/>
          <a:p>
            <a:pPr algn="ctr">
              <a:defRPr/>
            </a:pPr>
            <a:r>
              <a:rPr kumimoji="0" lang="ja-JP" altLang="en-US" sz="1200" b="1" kern="0" dirty="0">
                <a:solidFill>
                  <a:srgbClr val="FFFFFF"/>
                </a:solidFill>
                <a:latin typeface="メイリオ"/>
                <a:ea typeface="メイリオ"/>
                <a:cs typeface="メイリオ" pitchFamily="50" charset="-128"/>
              </a:rPr>
              <a:t>販管費のみ</a:t>
            </a:r>
          </a:p>
        </p:txBody>
      </p:sp>
    </p:spTree>
    <p:extLst>
      <p:ext uri="{BB962C8B-B14F-4D97-AF65-F5344CB8AC3E}">
        <p14:creationId xmlns:p14="http://schemas.microsoft.com/office/powerpoint/2010/main" val="2092302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22</a:t>
            </a:fld>
            <a:endParaRPr lang="ja-JP" altLang="en-US" dirty="0"/>
          </a:p>
        </p:txBody>
      </p:sp>
      <p:sp>
        <p:nvSpPr>
          <p:cNvPr id="5" name="タイトル 4"/>
          <p:cNvSpPr>
            <a:spLocks noGrp="1"/>
          </p:cNvSpPr>
          <p:nvPr>
            <p:ph type="title"/>
          </p:nvPr>
        </p:nvSpPr>
        <p:spPr/>
        <p:txBody>
          <a:bodyPr/>
          <a:lstStyle/>
          <a:p>
            <a:r>
              <a:rPr lang="ja-JP" altLang="en-US" dirty="0"/>
              <a:t>拡張性が高いシステム</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豊富な予備項目を標準装備</a:t>
            </a:r>
          </a:p>
        </p:txBody>
      </p:sp>
      <p:sp>
        <p:nvSpPr>
          <p:cNvPr id="8" name="テキスト プレースホルダー 7"/>
          <p:cNvSpPr>
            <a:spLocks noGrp="1"/>
          </p:cNvSpPr>
          <p:nvPr>
            <p:ph type="body" sz="quarter" idx="17"/>
          </p:nvPr>
        </p:nvSpPr>
        <p:spPr/>
        <p:txBody>
          <a:bodyPr/>
          <a:lstStyle/>
          <a:p>
            <a:r>
              <a:rPr lang="ja-JP" altLang="en-US" dirty="0"/>
              <a:t>上流システムで管理している独自の項目を予備項目に収め、会計システムで管理することが可能です。画面入力、外部データ取込、外部データ連携いずれも対応しております</a:t>
            </a:r>
            <a:endParaRPr lang="en-US" altLang="ja-JP" dirty="0"/>
          </a:p>
        </p:txBody>
      </p:sp>
      <p:sp>
        <p:nvSpPr>
          <p:cNvPr id="38" name="二等辺三角形 37">
            <a:extLst>
              <a:ext uri="{FF2B5EF4-FFF2-40B4-BE49-F238E27FC236}">
                <a16:creationId xmlns:a16="http://schemas.microsoft.com/office/drawing/2014/main" id="{D071AB9E-33D8-B4D2-AFBF-DD62DE345907}"/>
              </a:ext>
            </a:extLst>
          </p:cNvPr>
          <p:cNvSpPr/>
          <p:nvPr/>
        </p:nvSpPr>
        <p:spPr>
          <a:xfrm rot="10800000">
            <a:off x="2341104" y="2306619"/>
            <a:ext cx="1268170" cy="189367"/>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3" name="グループ化 92">
            <a:extLst>
              <a:ext uri="{FF2B5EF4-FFF2-40B4-BE49-F238E27FC236}">
                <a16:creationId xmlns:a16="http://schemas.microsoft.com/office/drawing/2014/main" id="{4C24A556-3911-D6EC-16EA-BCD964C3D788}"/>
              </a:ext>
            </a:extLst>
          </p:cNvPr>
          <p:cNvGrpSpPr/>
          <p:nvPr/>
        </p:nvGrpSpPr>
        <p:grpSpPr>
          <a:xfrm>
            <a:off x="359532" y="1563638"/>
            <a:ext cx="5140525" cy="542021"/>
            <a:chOff x="1568859" y="1563638"/>
            <a:chExt cx="6006283" cy="542021"/>
          </a:xfrm>
        </p:grpSpPr>
        <p:sp>
          <p:nvSpPr>
            <p:cNvPr id="41" name="AutoShape 5">
              <a:extLst>
                <a:ext uri="{FF2B5EF4-FFF2-40B4-BE49-F238E27FC236}">
                  <a16:creationId xmlns:a16="http://schemas.microsoft.com/office/drawing/2014/main" id="{AD7C3641-3C5C-A3A9-8194-6BB046CDD392}"/>
                </a:ext>
              </a:extLst>
            </p:cNvPr>
            <p:cNvSpPr>
              <a:spLocks noChangeArrowheads="1"/>
            </p:cNvSpPr>
            <p:nvPr/>
          </p:nvSpPr>
          <p:spPr bwMode="gray">
            <a:xfrm>
              <a:off x="1568859" y="1563638"/>
              <a:ext cx="6006283" cy="542021"/>
            </a:xfrm>
            <a:prstGeom prst="roundRect">
              <a:avLst>
                <a:gd name="adj" fmla="val 6907"/>
              </a:avLst>
            </a:prstGeom>
            <a:solidFill>
              <a:schemeClr val="bg1"/>
            </a:solidFill>
            <a:ln w="2857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en-US" altLang="ja-JP" sz="1500" b="0" i="0" u="none" strike="noStrike" kern="0" cap="none" spc="0" normalizeH="0" baseline="0" noProof="0">
                <a:ln>
                  <a:noFill/>
                </a:ln>
                <a:solidFill>
                  <a:srgbClr val="E27100"/>
                </a:solidFill>
                <a:effectLst/>
                <a:uLnTx/>
                <a:uFillTx/>
              </a:endParaRPr>
            </a:p>
          </p:txBody>
        </p:sp>
        <p:grpSp>
          <p:nvGrpSpPr>
            <p:cNvPr id="42" name="グループ化 41">
              <a:extLst>
                <a:ext uri="{FF2B5EF4-FFF2-40B4-BE49-F238E27FC236}">
                  <a16:creationId xmlns:a16="http://schemas.microsoft.com/office/drawing/2014/main" id="{8845C4B7-DD28-BCB0-7D13-359F5CD7BBA1}"/>
                </a:ext>
              </a:extLst>
            </p:cNvPr>
            <p:cNvGrpSpPr/>
            <p:nvPr/>
          </p:nvGrpSpPr>
          <p:grpSpPr>
            <a:xfrm>
              <a:off x="1921012" y="1659992"/>
              <a:ext cx="5301976" cy="349313"/>
              <a:chOff x="1921012" y="1568727"/>
              <a:chExt cx="5301976" cy="349313"/>
            </a:xfrm>
          </p:grpSpPr>
          <p:grpSp>
            <p:nvGrpSpPr>
              <p:cNvPr id="30" name="グループ化 29">
                <a:extLst>
                  <a:ext uri="{FF2B5EF4-FFF2-40B4-BE49-F238E27FC236}">
                    <a16:creationId xmlns:a16="http://schemas.microsoft.com/office/drawing/2014/main" id="{9BA275EF-1E7C-20B2-BB72-A48DB8C8C453}"/>
                  </a:ext>
                </a:extLst>
              </p:cNvPr>
              <p:cNvGrpSpPr/>
              <p:nvPr/>
            </p:nvGrpSpPr>
            <p:grpSpPr>
              <a:xfrm>
                <a:off x="1921012" y="1568727"/>
                <a:ext cx="1364163" cy="349313"/>
                <a:chOff x="1545909" y="1678808"/>
                <a:chExt cx="1364163" cy="349313"/>
              </a:xfrm>
            </p:grpSpPr>
            <p:grpSp>
              <p:nvGrpSpPr>
                <p:cNvPr id="31" name="グループ化 525">
                  <a:extLst>
                    <a:ext uri="{FF2B5EF4-FFF2-40B4-BE49-F238E27FC236}">
                      <a16:creationId xmlns:a16="http://schemas.microsoft.com/office/drawing/2014/main" id="{C54CFA6F-B205-6ECC-3B91-69EE3596BD6D}"/>
                    </a:ext>
                  </a:extLst>
                </p:cNvPr>
                <p:cNvGrpSpPr/>
                <p:nvPr/>
              </p:nvGrpSpPr>
              <p:grpSpPr>
                <a:xfrm>
                  <a:off x="1545909" y="1678808"/>
                  <a:ext cx="369497" cy="349313"/>
                  <a:chOff x="3784104" y="1923678"/>
                  <a:chExt cx="381000" cy="381000"/>
                </a:xfrm>
                <a:solidFill>
                  <a:schemeClr val="tx1">
                    <a:lumMod val="50000"/>
                    <a:lumOff val="50000"/>
                  </a:schemeClr>
                </a:solidFill>
              </p:grpSpPr>
              <p:sp>
                <p:nvSpPr>
                  <p:cNvPr id="32" name="Freeform 560">
                    <a:extLst>
                      <a:ext uri="{FF2B5EF4-FFF2-40B4-BE49-F238E27FC236}">
                        <a16:creationId xmlns:a16="http://schemas.microsoft.com/office/drawing/2014/main" id="{9DC135A6-CD2D-6C07-A2AE-5C8B9D33A5E2}"/>
                      </a:ext>
                    </a:extLst>
                  </p:cNvPr>
                  <p:cNvSpPr>
                    <a:spLocks/>
                  </p:cNvSpPr>
                  <p:nvPr/>
                </p:nvSpPr>
                <p:spPr bwMode="auto">
                  <a:xfrm>
                    <a:off x="3873004" y="2253878"/>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33" name="Freeform 561">
                    <a:extLst>
                      <a:ext uri="{FF2B5EF4-FFF2-40B4-BE49-F238E27FC236}">
                        <a16:creationId xmlns:a16="http://schemas.microsoft.com/office/drawing/2014/main" id="{B6A31972-52E4-7542-877F-77161AB48A59}"/>
                      </a:ext>
                    </a:extLst>
                  </p:cNvPr>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grpSp>
            <p:sp>
              <p:nvSpPr>
                <p:cNvPr id="13" name="正方形/長方形 12">
                  <a:extLst>
                    <a:ext uri="{FF2B5EF4-FFF2-40B4-BE49-F238E27FC236}">
                      <a16:creationId xmlns:a16="http://schemas.microsoft.com/office/drawing/2014/main" id="{B3FA9C41-E3E9-0F00-326F-06FCB1E413B0}"/>
                    </a:ext>
                  </a:extLst>
                </p:cNvPr>
                <p:cNvSpPr/>
                <p:nvPr/>
              </p:nvSpPr>
              <p:spPr>
                <a:xfrm>
                  <a:off x="1907704" y="1749289"/>
                  <a:ext cx="1002368" cy="200055"/>
                </a:xfrm>
                <a:prstGeom prst="rect">
                  <a:avLst/>
                </a:prstGeom>
              </p:spPr>
              <p:txBody>
                <a:bodyPr wrap="square" bIns="0">
                  <a:spAutoFit/>
                </a:bodyPr>
                <a:lstStyle/>
                <a:p>
                  <a:pPr>
                    <a:defRPr/>
                  </a:pPr>
                  <a:r>
                    <a:rPr lang="ja-JP" altLang="en-US" sz="1000" dirty="0">
                      <a:cs typeface="メイリオ" pitchFamily="50" charset="-128"/>
                    </a:rPr>
                    <a:t>画面入力</a:t>
                  </a:r>
                  <a:endParaRPr kumimoji="0" lang="en-US" altLang="ja-JP" sz="1000" kern="0" dirty="0">
                    <a:latin typeface="メイリオ"/>
                    <a:ea typeface="メイリオ"/>
                    <a:cs typeface="メイリオ" pitchFamily="50" charset="-128"/>
                  </a:endParaRPr>
                </a:p>
              </p:txBody>
            </p:sp>
          </p:grpSp>
          <p:grpSp>
            <p:nvGrpSpPr>
              <p:cNvPr id="24" name="グループ化 23">
                <a:extLst>
                  <a:ext uri="{FF2B5EF4-FFF2-40B4-BE49-F238E27FC236}">
                    <a16:creationId xmlns:a16="http://schemas.microsoft.com/office/drawing/2014/main" id="{43D7CEA1-64F0-5289-FBE7-E10E36D70040}"/>
                  </a:ext>
                </a:extLst>
              </p:cNvPr>
              <p:cNvGrpSpPr/>
              <p:nvPr/>
            </p:nvGrpSpPr>
            <p:grpSpPr>
              <a:xfrm>
                <a:off x="3692571" y="1575929"/>
                <a:ext cx="1518872" cy="317303"/>
                <a:chOff x="3853246" y="1664243"/>
                <a:chExt cx="1518872" cy="317303"/>
              </a:xfrm>
            </p:grpSpPr>
            <p:sp>
              <p:nvSpPr>
                <p:cNvPr id="36" name="Freeform 393">
                  <a:extLst>
                    <a:ext uri="{FF2B5EF4-FFF2-40B4-BE49-F238E27FC236}">
                      <a16:creationId xmlns:a16="http://schemas.microsoft.com/office/drawing/2014/main" id="{70BB2638-C2E1-64F0-B4CA-761A14E23D23}"/>
                    </a:ext>
                  </a:extLst>
                </p:cNvPr>
                <p:cNvSpPr>
                  <a:spLocks noChangeAspect="1" noEditPoints="1"/>
                </p:cNvSpPr>
                <p:nvPr/>
              </p:nvSpPr>
              <p:spPr bwMode="auto">
                <a:xfrm>
                  <a:off x="3853246" y="1664243"/>
                  <a:ext cx="258623" cy="31730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chemeClr val="tx1">
                    <a:lumMod val="50000"/>
                    <a:lumOff val="50000"/>
                  </a:schemeClr>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 name="正方形/長方形 13">
                  <a:extLst>
                    <a:ext uri="{FF2B5EF4-FFF2-40B4-BE49-F238E27FC236}">
                      <a16:creationId xmlns:a16="http://schemas.microsoft.com/office/drawing/2014/main" id="{BDF7F4AB-F36B-2E4F-37A2-5EB9DF5948D1}"/>
                    </a:ext>
                  </a:extLst>
                </p:cNvPr>
                <p:cNvSpPr/>
                <p:nvPr/>
              </p:nvSpPr>
              <p:spPr>
                <a:xfrm>
                  <a:off x="4103948" y="1737393"/>
                  <a:ext cx="1268170" cy="200055"/>
                </a:xfrm>
                <a:prstGeom prst="rect">
                  <a:avLst/>
                </a:prstGeom>
              </p:spPr>
              <p:txBody>
                <a:bodyPr wrap="square" bIns="0">
                  <a:spAutoFit/>
                </a:bodyPr>
                <a:lstStyle/>
                <a:p>
                  <a:pPr>
                    <a:defRPr/>
                  </a:pPr>
                  <a:r>
                    <a:rPr lang="ja-JP" altLang="en-US" sz="1000" dirty="0">
                      <a:cs typeface="メイリオ" pitchFamily="50" charset="-128"/>
                    </a:rPr>
                    <a:t>外部データ取込</a:t>
                  </a:r>
                  <a:endParaRPr kumimoji="0" lang="en-US" altLang="ja-JP" sz="1000" kern="0" dirty="0">
                    <a:latin typeface="メイリオ"/>
                    <a:ea typeface="メイリオ"/>
                    <a:cs typeface="メイリオ" pitchFamily="50" charset="-128"/>
                  </a:endParaRPr>
                </a:p>
              </p:txBody>
            </p:sp>
          </p:grpSp>
          <p:grpSp>
            <p:nvGrpSpPr>
              <p:cNvPr id="22" name="グループ化 21">
                <a:extLst>
                  <a:ext uri="{FF2B5EF4-FFF2-40B4-BE49-F238E27FC236}">
                    <a16:creationId xmlns:a16="http://schemas.microsoft.com/office/drawing/2014/main" id="{00247B06-7DB7-19EF-BC17-24DD46E5AC7A}"/>
                  </a:ext>
                </a:extLst>
              </p:cNvPr>
              <p:cNvGrpSpPr/>
              <p:nvPr/>
            </p:nvGrpSpPr>
            <p:grpSpPr>
              <a:xfrm>
                <a:off x="5618838" y="1598293"/>
                <a:ext cx="1604150" cy="276999"/>
                <a:chOff x="5856200" y="1643377"/>
                <a:chExt cx="1604150" cy="276999"/>
              </a:xfrm>
            </p:grpSpPr>
            <p:sp>
              <p:nvSpPr>
                <p:cNvPr id="34" name="Freeform 418">
                  <a:extLst>
                    <a:ext uri="{FF2B5EF4-FFF2-40B4-BE49-F238E27FC236}">
                      <a16:creationId xmlns:a16="http://schemas.microsoft.com/office/drawing/2014/main" id="{714571F8-CA1C-7B6E-E306-89EB64B72B97}"/>
                    </a:ext>
                  </a:extLst>
                </p:cNvPr>
                <p:cNvSpPr>
                  <a:spLocks noEditPoints="1"/>
                </p:cNvSpPr>
                <p:nvPr/>
              </p:nvSpPr>
              <p:spPr bwMode="auto">
                <a:xfrm>
                  <a:off x="5856200" y="1643377"/>
                  <a:ext cx="334468" cy="276999"/>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chemeClr val="tx1">
                    <a:lumMod val="50000"/>
                    <a:lumOff val="50000"/>
                  </a:schemeClr>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21" name="正方形/長方形 20">
                  <a:extLst>
                    <a:ext uri="{FF2B5EF4-FFF2-40B4-BE49-F238E27FC236}">
                      <a16:creationId xmlns:a16="http://schemas.microsoft.com/office/drawing/2014/main" id="{CA703642-5F44-7FC4-73A4-D7246B311D7A}"/>
                    </a:ext>
                  </a:extLst>
                </p:cNvPr>
                <p:cNvSpPr/>
                <p:nvPr/>
              </p:nvSpPr>
              <p:spPr>
                <a:xfrm>
                  <a:off x="6192180" y="1694659"/>
                  <a:ext cx="1268170" cy="200055"/>
                </a:xfrm>
                <a:prstGeom prst="rect">
                  <a:avLst/>
                </a:prstGeom>
              </p:spPr>
              <p:txBody>
                <a:bodyPr wrap="square" bIns="0">
                  <a:spAutoFit/>
                </a:bodyPr>
                <a:lstStyle/>
                <a:p>
                  <a:pPr>
                    <a:defRPr/>
                  </a:pPr>
                  <a:r>
                    <a:rPr lang="ja-JP" altLang="en-US" sz="1000" dirty="0">
                      <a:cs typeface="メイリオ" pitchFamily="50" charset="-128"/>
                    </a:rPr>
                    <a:t>外部データ連携</a:t>
                  </a:r>
                  <a:endParaRPr kumimoji="0" lang="en-US" altLang="ja-JP" sz="1000" kern="0" dirty="0">
                    <a:latin typeface="メイリオ"/>
                    <a:ea typeface="メイリオ"/>
                    <a:cs typeface="メイリオ" pitchFamily="50" charset="-128"/>
                  </a:endParaRPr>
                </a:p>
              </p:txBody>
            </p:sp>
          </p:grpSp>
        </p:grpSp>
      </p:grpSp>
      <p:grpSp>
        <p:nvGrpSpPr>
          <p:cNvPr id="95" name="グループ化 94">
            <a:extLst>
              <a:ext uri="{FF2B5EF4-FFF2-40B4-BE49-F238E27FC236}">
                <a16:creationId xmlns:a16="http://schemas.microsoft.com/office/drawing/2014/main" id="{5CB12569-D4BA-A557-7DE4-EDDB8599F07B}"/>
              </a:ext>
            </a:extLst>
          </p:cNvPr>
          <p:cNvGrpSpPr/>
          <p:nvPr/>
        </p:nvGrpSpPr>
        <p:grpSpPr>
          <a:xfrm>
            <a:off x="2081215" y="2677469"/>
            <a:ext cx="1787947" cy="1975191"/>
            <a:chOff x="2846874" y="2677469"/>
            <a:chExt cx="1787947" cy="1975191"/>
          </a:xfrm>
        </p:grpSpPr>
        <p:sp>
          <p:nvSpPr>
            <p:cNvPr id="83" name="角丸四角形 36">
              <a:extLst>
                <a:ext uri="{FF2B5EF4-FFF2-40B4-BE49-F238E27FC236}">
                  <a16:creationId xmlns:a16="http://schemas.microsoft.com/office/drawing/2014/main" id="{887F2977-B135-F49E-4983-7091F6F2C15C}"/>
                </a:ext>
              </a:extLst>
            </p:cNvPr>
            <p:cNvSpPr/>
            <p:nvPr/>
          </p:nvSpPr>
          <p:spPr>
            <a:xfrm>
              <a:off x="2846874" y="2677469"/>
              <a:ext cx="1639963" cy="329019"/>
            </a:xfrm>
            <a:prstGeom prst="roundRect">
              <a:avLst/>
            </a:prstGeom>
            <a:solidFill>
              <a:srgbClr val="00A4F6"/>
            </a:solidFill>
            <a:ln w="25400" cap="flat" cmpd="sng" algn="ctr">
              <a:noFill/>
              <a:prstDash val="solid"/>
            </a:ln>
            <a:effectLst/>
          </p:spPr>
          <p:txBody>
            <a:bodyPr bIns="0" anchor="ctr"/>
            <a:lstStyle/>
            <a:p>
              <a:pPr algn="ctr">
                <a:defRPr/>
              </a:pPr>
              <a:r>
                <a:rPr kumimoji="0" lang="ja-JP" altLang="en-US" sz="1200" b="1" kern="0" spc="300" dirty="0">
                  <a:solidFill>
                    <a:srgbClr val="FFFFFF"/>
                  </a:solidFill>
                  <a:latin typeface="メイリオ"/>
                  <a:ea typeface="メイリオ"/>
                </a:rPr>
                <a:t>入金消込</a:t>
              </a:r>
            </a:p>
          </p:txBody>
        </p:sp>
        <p:sp>
          <p:nvSpPr>
            <p:cNvPr id="66" name="AutoShape 5">
              <a:extLst>
                <a:ext uri="{FF2B5EF4-FFF2-40B4-BE49-F238E27FC236}">
                  <a16:creationId xmlns:a16="http://schemas.microsoft.com/office/drawing/2014/main" id="{6CBC2143-9C16-E2A1-B386-50F3E811F69A}"/>
                </a:ext>
              </a:extLst>
            </p:cNvPr>
            <p:cNvSpPr>
              <a:spLocks noChangeArrowheads="1"/>
            </p:cNvSpPr>
            <p:nvPr/>
          </p:nvSpPr>
          <p:spPr bwMode="gray">
            <a:xfrm>
              <a:off x="3000692" y="3140889"/>
              <a:ext cx="1392322" cy="1354509"/>
            </a:xfrm>
            <a:prstGeom prst="roundRect">
              <a:avLst>
                <a:gd name="adj" fmla="val 1498"/>
              </a:avLst>
            </a:prstGeom>
            <a:solidFill>
              <a:schemeClr val="bg1"/>
            </a:solidFill>
            <a:ln w="2857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en-US" altLang="ja-JP" sz="1500" b="0" i="0" u="none" strike="noStrike" kern="0" cap="none" spc="0" normalizeH="0" baseline="0" noProof="0">
                <a:ln>
                  <a:noFill/>
                </a:ln>
                <a:solidFill>
                  <a:srgbClr val="E27100"/>
                </a:solidFill>
                <a:effectLst/>
                <a:uLnTx/>
                <a:uFillTx/>
              </a:endParaRPr>
            </a:p>
          </p:txBody>
        </p:sp>
        <p:sp>
          <p:nvSpPr>
            <p:cNvPr id="67" name="楕円 66">
              <a:extLst>
                <a:ext uri="{FF2B5EF4-FFF2-40B4-BE49-F238E27FC236}">
                  <a16:creationId xmlns:a16="http://schemas.microsoft.com/office/drawing/2014/main" id="{C78163A6-181B-ABAD-3109-AAA3725C56DA}"/>
                </a:ext>
              </a:extLst>
            </p:cNvPr>
            <p:cNvSpPr/>
            <p:nvPr/>
          </p:nvSpPr>
          <p:spPr>
            <a:xfrm>
              <a:off x="4108478" y="4126317"/>
              <a:ext cx="526343" cy="526343"/>
            </a:xfrm>
            <a:prstGeom prst="ellipse">
              <a:avLst/>
            </a:prstGeom>
            <a:solidFill>
              <a:schemeClr val="bg1"/>
            </a:solidFill>
            <a:ln>
              <a:solidFill>
                <a:srgbClr val="D3D3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Freeform 34">
              <a:extLst>
                <a:ext uri="{FF2B5EF4-FFF2-40B4-BE49-F238E27FC236}">
                  <a16:creationId xmlns:a16="http://schemas.microsoft.com/office/drawing/2014/main" id="{E46E6B87-E4E5-FF35-F309-96F95A40A131}"/>
                </a:ext>
              </a:extLst>
            </p:cNvPr>
            <p:cNvSpPr>
              <a:spLocks noEditPoints="1"/>
            </p:cNvSpPr>
            <p:nvPr/>
          </p:nvSpPr>
          <p:spPr bwMode="auto">
            <a:xfrm>
              <a:off x="4188293" y="4215657"/>
              <a:ext cx="366713" cy="347663"/>
            </a:xfrm>
            <a:custGeom>
              <a:avLst/>
              <a:gdLst>
                <a:gd name="T0" fmla="*/ 309 w 385"/>
                <a:gd name="T1" fmla="*/ 365 h 365"/>
                <a:gd name="T2" fmla="*/ 73 w 385"/>
                <a:gd name="T3" fmla="*/ 362 h 365"/>
                <a:gd name="T4" fmla="*/ 76 w 385"/>
                <a:gd name="T5" fmla="*/ 348 h 365"/>
                <a:gd name="T6" fmla="*/ 313 w 385"/>
                <a:gd name="T7" fmla="*/ 351 h 365"/>
                <a:gd name="T8" fmla="*/ 302 w 385"/>
                <a:gd name="T9" fmla="*/ 354 h 365"/>
                <a:gd name="T10" fmla="*/ 283 w 385"/>
                <a:gd name="T11" fmla="*/ 359 h 365"/>
                <a:gd name="T12" fmla="*/ 302 w 385"/>
                <a:gd name="T13" fmla="*/ 354 h 365"/>
                <a:gd name="T14" fmla="*/ 254 w 385"/>
                <a:gd name="T15" fmla="*/ 354 h 365"/>
                <a:gd name="T16" fmla="*/ 273 w 385"/>
                <a:gd name="T17" fmla="*/ 359 h 365"/>
                <a:gd name="T18" fmla="*/ 311 w 385"/>
                <a:gd name="T19" fmla="*/ 217 h 365"/>
                <a:gd name="T20" fmla="*/ 81 w 385"/>
                <a:gd name="T21" fmla="*/ 210 h 365"/>
                <a:gd name="T22" fmla="*/ 74 w 385"/>
                <a:gd name="T23" fmla="*/ 333 h 365"/>
                <a:gd name="T24" fmla="*/ 304 w 385"/>
                <a:gd name="T25" fmla="*/ 340 h 365"/>
                <a:gd name="T26" fmla="*/ 311 w 385"/>
                <a:gd name="T27" fmla="*/ 217 h 365"/>
                <a:gd name="T28" fmla="*/ 122 w 385"/>
                <a:gd name="T29" fmla="*/ 71 h 365"/>
                <a:gd name="T30" fmla="*/ 263 w 385"/>
                <a:gd name="T31" fmla="*/ 71 h 365"/>
                <a:gd name="T32" fmla="*/ 170 w 385"/>
                <a:gd name="T33" fmla="*/ 154 h 365"/>
                <a:gd name="T34" fmla="*/ 53 w 385"/>
                <a:gd name="T35" fmla="*/ 199 h 365"/>
                <a:gd name="T36" fmla="*/ 46 w 385"/>
                <a:gd name="T37" fmla="*/ 339 h 365"/>
                <a:gd name="T38" fmla="*/ 67 w 385"/>
                <a:gd name="T39" fmla="*/ 333 h 365"/>
                <a:gd name="T40" fmla="*/ 50 w 385"/>
                <a:gd name="T41" fmla="*/ 283 h 365"/>
                <a:gd name="T42" fmla="*/ 67 w 385"/>
                <a:gd name="T43" fmla="*/ 272 h 365"/>
                <a:gd name="T44" fmla="*/ 81 w 385"/>
                <a:gd name="T45" fmla="*/ 203 h 365"/>
                <a:gd name="T46" fmla="*/ 185 w 385"/>
                <a:gd name="T47" fmla="*/ 189 h 365"/>
                <a:gd name="T48" fmla="*/ 375 w 385"/>
                <a:gd name="T49" fmla="*/ 293 h 365"/>
                <a:gd name="T50" fmla="*/ 263 w 385"/>
                <a:gd name="T51" fmla="*/ 154 h 365"/>
                <a:gd name="T52" fmla="*/ 201 w 385"/>
                <a:gd name="T53" fmla="*/ 189 h 365"/>
                <a:gd name="T54" fmla="*/ 304 w 385"/>
                <a:gd name="T55" fmla="*/ 203 h 365"/>
                <a:gd name="T56" fmla="*/ 319 w 385"/>
                <a:gd name="T57" fmla="*/ 272 h 365"/>
                <a:gd name="T58" fmla="*/ 336 w 385"/>
                <a:gd name="T59" fmla="*/ 283 h 365"/>
                <a:gd name="T60" fmla="*/ 319 w 385"/>
                <a:gd name="T61" fmla="*/ 333 h 365"/>
                <a:gd name="T62" fmla="*/ 340 w 385"/>
                <a:gd name="T63" fmla="*/ 339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5" h="365">
                  <a:moveTo>
                    <a:pt x="313" y="362"/>
                  </a:moveTo>
                  <a:cubicBezTo>
                    <a:pt x="313" y="364"/>
                    <a:pt x="311" y="365"/>
                    <a:pt x="309" y="365"/>
                  </a:cubicBezTo>
                  <a:cubicBezTo>
                    <a:pt x="76" y="365"/>
                    <a:pt x="76" y="365"/>
                    <a:pt x="76" y="365"/>
                  </a:cubicBezTo>
                  <a:cubicBezTo>
                    <a:pt x="75" y="365"/>
                    <a:pt x="73" y="364"/>
                    <a:pt x="73" y="362"/>
                  </a:cubicBezTo>
                  <a:cubicBezTo>
                    <a:pt x="73" y="351"/>
                    <a:pt x="73" y="351"/>
                    <a:pt x="73" y="351"/>
                  </a:cubicBezTo>
                  <a:cubicBezTo>
                    <a:pt x="73" y="349"/>
                    <a:pt x="75" y="348"/>
                    <a:pt x="76" y="348"/>
                  </a:cubicBezTo>
                  <a:cubicBezTo>
                    <a:pt x="309" y="348"/>
                    <a:pt x="309" y="348"/>
                    <a:pt x="309" y="348"/>
                  </a:cubicBezTo>
                  <a:cubicBezTo>
                    <a:pt x="311" y="348"/>
                    <a:pt x="313" y="349"/>
                    <a:pt x="313" y="351"/>
                  </a:cubicBezTo>
                  <a:lnTo>
                    <a:pt x="313" y="362"/>
                  </a:lnTo>
                  <a:close/>
                  <a:moveTo>
                    <a:pt x="302" y="354"/>
                  </a:moveTo>
                  <a:cubicBezTo>
                    <a:pt x="283" y="354"/>
                    <a:pt x="283" y="354"/>
                    <a:pt x="283" y="354"/>
                  </a:cubicBezTo>
                  <a:cubicBezTo>
                    <a:pt x="283" y="359"/>
                    <a:pt x="283" y="359"/>
                    <a:pt x="283" y="359"/>
                  </a:cubicBezTo>
                  <a:cubicBezTo>
                    <a:pt x="302" y="359"/>
                    <a:pt x="302" y="359"/>
                    <a:pt x="302" y="359"/>
                  </a:cubicBezTo>
                  <a:lnTo>
                    <a:pt x="302" y="354"/>
                  </a:lnTo>
                  <a:close/>
                  <a:moveTo>
                    <a:pt x="273" y="354"/>
                  </a:moveTo>
                  <a:cubicBezTo>
                    <a:pt x="254" y="354"/>
                    <a:pt x="254" y="354"/>
                    <a:pt x="254" y="354"/>
                  </a:cubicBezTo>
                  <a:cubicBezTo>
                    <a:pt x="254" y="359"/>
                    <a:pt x="254" y="359"/>
                    <a:pt x="254" y="359"/>
                  </a:cubicBezTo>
                  <a:cubicBezTo>
                    <a:pt x="273" y="359"/>
                    <a:pt x="273" y="359"/>
                    <a:pt x="273" y="359"/>
                  </a:cubicBezTo>
                  <a:lnTo>
                    <a:pt x="273" y="354"/>
                  </a:lnTo>
                  <a:close/>
                  <a:moveTo>
                    <a:pt x="311" y="217"/>
                  </a:moveTo>
                  <a:cubicBezTo>
                    <a:pt x="311" y="213"/>
                    <a:pt x="308" y="210"/>
                    <a:pt x="304" y="210"/>
                  </a:cubicBezTo>
                  <a:cubicBezTo>
                    <a:pt x="81" y="210"/>
                    <a:pt x="81" y="210"/>
                    <a:pt x="81" y="210"/>
                  </a:cubicBezTo>
                  <a:cubicBezTo>
                    <a:pt x="77" y="210"/>
                    <a:pt x="74" y="213"/>
                    <a:pt x="74" y="217"/>
                  </a:cubicBezTo>
                  <a:cubicBezTo>
                    <a:pt x="74" y="333"/>
                    <a:pt x="74" y="333"/>
                    <a:pt x="74" y="333"/>
                  </a:cubicBezTo>
                  <a:cubicBezTo>
                    <a:pt x="74" y="337"/>
                    <a:pt x="77" y="340"/>
                    <a:pt x="81" y="340"/>
                  </a:cubicBezTo>
                  <a:cubicBezTo>
                    <a:pt x="304" y="340"/>
                    <a:pt x="304" y="340"/>
                    <a:pt x="304" y="340"/>
                  </a:cubicBezTo>
                  <a:cubicBezTo>
                    <a:pt x="308" y="340"/>
                    <a:pt x="311" y="337"/>
                    <a:pt x="311" y="333"/>
                  </a:cubicBezTo>
                  <a:lnTo>
                    <a:pt x="311" y="217"/>
                  </a:lnTo>
                  <a:close/>
                  <a:moveTo>
                    <a:pt x="193" y="0"/>
                  </a:moveTo>
                  <a:cubicBezTo>
                    <a:pt x="154" y="0"/>
                    <a:pt x="122" y="32"/>
                    <a:pt x="122" y="71"/>
                  </a:cubicBezTo>
                  <a:cubicBezTo>
                    <a:pt x="122" y="110"/>
                    <a:pt x="154" y="141"/>
                    <a:pt x="193" y="141"/>
                  </a:cubicBezTo>
                  <a:cubicBezTo>
                    <a:pt x="232" y="141"/>
                    <a:pt x="263" y="110"/>
                    <a:pt x="263" y="71"/>
                  </a:cubicBezTo>
                  <a:cubicBezTo>
                    <a:pt x="263" y="32"/>
                    <a:pt x="232" y="0"/>
                    <a:pt x="193" y="0"/>
                  </a:cubicBezTo>
                  <a:close/>
                  <a:moveTo>
                    <a:pt x="170" y="154"/>
                  </a:moveTo>
                  <a:cubicBezTo>
                    <a:pt x="122" y="154"/>
                    <a:pt x="122" y="154"/>
                    <a:pt x="122" y="154"/>
                  </a:cubicBezTo>
                  <a:cubicBezTo>
                    <a:pt x="84" y="154"/>
                    <a:pt x="67" y="169"/>
                    <a:pt x="53" y="199"/>
                  </a:cubicBezTo>
                  <a:cubicBezTo>
                    <a:pt x="40" y="228"/>
                    <a:pt x="24" y="262"/>
                    <a:pt x="11" y="293"/>
                  </a:cubicBezTo>
                  <a:cubicBezTo>
                    <a:pt x="0" y="317"/>
                    <a:pt x="20" y="343"/>
                    <a:pt x="46" y="339"/>
                  </a:cubicBezTo>
                  <a:cubicBezTo>
                    <a:pt x="53" y="338"/>
                    <a:pt x="60" y="337"/>
                    <a:pt x="67" y="336"/>
                  </a:cubicBezTo>
                  <a:cubicBezTo>
                    <a:pt x="67" y="335"/>
                    <a:pt x="67" y="334"/>
                    <a:pt x="67" y="333"/>
                  </a:cubicBezTo>
                  <a:cubicBezTo>
                    <a:pt x="67" y="280"/>
                    <a:pt x="67" y="280"/>
                    <a:pt x="67" y="280"/>
                  </a:cubicBezTo>
                  <a:cubicBezTo>
                    <a:pt x="50" y="283"/>
                    <a:pt x="50" y="283"/>
                    <a:pt x="50" y="283"/>
                  </a:cubicBezTo>
                  <a:cubicBezTo>
                    <a:pt x="49" y="275"/>
                    <a:pt x="49" y="275"/>
                    <a:pt x="49" y="275"/>
                  </a:cubicBezTo>
                  <a:cubicBezTo>
                    <a:pt x="67" y="272"/>
                    <a:pt x="67" y="272"/>
                    <a:pt x="67" y="272"/>
                  </a:cubicBezTo>
                  <a:cubicBezTo>
                    <a:pt x="67" y="217"/>
                    <a:pt x="67" y="217"/>
                    <a:pt x="67" y="217"/>
                  </a:cubicBezTo>
                  <a:cubicBezTo>
                    <a:pt x="67" y="209"/>
                    <a:pt x="73" y="203"/>
                    <a:pt x="81" y="203"/>
                  </a:cubicBezTo>
                  <a:cubicBezTo>
                    <a:pt x="180" y="203"/>
                    <a:pt x="180" y="203"/>
                    <a:pt x="180" y="203"/>
                  </a:cubicBezTo>
                  <a:cubicBezTo>
                    <a:pt x="185" y="189"/>
                    <a:pt x="185" y="189"/>
                    <a:pt x="185" y="189"/>
                  </a:cubicBezTo>
                  <a:lnTo>
                    <a:pt x="170" y="154"/>
                  </a:lnTo>
                  <a:close/>
                  <a:moveTo>
                    <a:pt x="375" y="293"/>
                  </a:moveTo>
                  <a:cubicBezTo>
                    <a:pt x="361" y="262"/>
                    <a:pt x="346" y="228"/>
                    <a:pt x="332" y="199"/>
                  </a:cubicBezTo>
                  <a:cubicBezTo>
                    <a:pt x="318" y="169"/>
                    <a:pt x="301" y="154"/>
                    <a:pt x="263" y="154"/>
                  </a:cubicBezTo>
                  <a:cubicBezTo>
                    <a:pt x="216" y="154"/>
                    <a:pt x="216" y="154"/>
                    <a:pt x="216" y="154"/>
                  </a:cubicBezTo>
                  <a:cubicBezTo>
                    <a:pt x="201" y="189"/>
                    <a:pt x="201" y="189"/>
                    <a:pt x="201" y="189"/>
                  </a:cubicBezTo>
                  <a:cubicBezTo>
                    <a:pt x="206" y="203"/>
                    <a:pt x="206" y="203"/>
                    <a:pt x="206" y="203"/>
                  </a:cubicBezTo>
                  <a:cubicBezTo>
                    <a:pt x="304" y="203"/>
                    <a:pt x="304" y="203"/>
                    <a:pt x="304" y="203"/>
                  </a:cubicBezTo>
                  <a:cubicBezTo>
                    <a:pt x="312" y="203"/>
                    <a:pt x="319" y="209"/>
                    <a:pt x="319" y="217"/>
                  </a:cubicBezTo>
                  <a:cubicBezTo>
                    <a:pt x="319" y="272"/>
                    <a:pt x="319" y="272"/>
                    <a:pt x="319" y="272"/>
                  </a:cubicBezTo>
                  <a:cubicBezTo>
                    <a:pt x="337" y="275"/>
                    <a:pt x="337" y="275"/>
                    <a:pt x="337" y="275"/>
                  </a:cubicBezTo>
                  <a:cubicBezTo>
                    <a:pt x="336" y="283"/>
                    <a:pt x="336" y="283"/>
                    <a:pt x="336" y="283"/>
                  </a:cubicBezTo>
                  <a:cubicBezTo>
                    <a:pt x="319" y="280"/>
                    <a:pt x="319" y="280"/>
                    <a:pt x="319" y="280"/>
                  </a:cubicBezTo>
                  <a:cubicBezTo>
                    <a:pt x="319" y="333"/>
                    <a:pt x="319" y="333"/>
                    <a:pt x="319" y="333"/>
                  </a:cubicBezTo>
                  <a:cubicBezTo>
                    <a:pt x="319" y="334"/>
                    <a:pt x="319" y="335"/>
                    <a:pt x="319" y="336"/>
                  </a:cubicBezTo>
                  <a:cubicBezTo>
                    <a:pt x="325" y="337"/>
                    <a:pt x="333" y="338"/>
                    <a:pt x="340" y="339"/>
                  </a:cubicBezTo>
                  <a:cubicBezTo>
                    <a:pt x="365" y="343"/>
                    <a:pt x="385" y="317"/>
                    <a:pt x="375" y="293"/>
                  </a:cubicBezTo>
                  <a:close/>
                </a:path>
              </a:pathLst>
            </a:custGeom>
            <a:solidFill>
              <a:srgbClr val="00A4F6"/>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1" name="正方形/長方形 80">
              <a:extLst>
                <a:ext uri="{FF2B5EF4-FFF2-40B4-BE49-F238E27FC236}">
                  <a16:creationId xmlns:a16="http://schemas.microsoft.com/office/drawing/2014/main" id="{150C1670-F722-4A7C-B8CF-2A6C6D29CA51}"/>
                </a:ext>
              </a:extLst>
            </p:cNvPr>
            <p:cNvSpPr/>
            <p:nvPr/>
          </p:nvSpPr>
          <p:spPr>
            <a:xfrm>
              <a:off x="2994935" y="3506519"/>
              <a:ext cx="1372990" cy="623248"/>
            </a:xfrm>
            <a:prstGeom prst="rect">
              <a:avLst/>
            </a:prstGeom>
          </p:spPr>
          <p:txBody>
            <a:bodyPr wrap="square">
              <a:spAutoFit/>
            </a:bodyPr>
            <a:lstStyle/>
            <a:p>
              <a:pPr algn="ctr">
                <a:lnSpc>
                  <a:spcPct val="150000"/>
                </a:lnSpc>
                <a:defRPr/>
              </a:pPr>
              <a:r>
                <a:rPr kumimoji="0" lang="ja-JP" altLang="en-US" sz="1200" kern="0" dirty="0">
                  <a:solidFill>
                    <a:prstClr val="black"/>
                  </a:solidFill>
                  <a:latin typeface="メイリオ"/>
                  <a:ea typeface="メイリオ"/>
                  <a:cs typeface="メイリオ" pitchFamily="50" charset="-128"/>
                </a:rPr>
                <a:t>予備項目を</a:t>
              </a:r>
              <a:endParaRPr kumimoji="0" lang="en-US" altLang="ja-JP" sz="1200" kern="0" dirty="0">
                <a:solidFill>
                  <a:prstClr val="black"/>
                </a:solidFill>
                <a:latin typeface="メイリオ"/>
                <a:ea typeface="メイリオ"/>
                <a:cs typeface="メイリオ" pitchFamily="50" charset="-128"/>
              </a:endParaRPr>
            </a:p>
            <a:p>
              <a:pPr algn="ctr">
                <a:lnSpc>
                  <a:spcPct val="150000"/>
                </a:lnSpc>
                <a:defRPr/>
              </a:pPr>
              <a:r>
                <a:rPr kumimoji="0" lang="ja-JP" altLang="en-US" sz="1200" kern="0" dirty="0">
                  <a:solidFill>
                    <a:prstClr val="black"/>
                  </a:solidFill>
                  <a:latin typeface="メイリオ"/>
                  <a:ea typeface="メイリオ"/>
                  <a:cs typeface="メイリオ" pitchFamily="50" charset="-128"/>
                </a:rPr>
                <a:t>キーにした消込</a:t>
              </a:r>
              <a:endParaRPr kumimoji="0" lang="en-US" altLang="ja-JP" sz="1200" kern="0" dirty="0">
                <a:solidFill>
                  <a:prstClr val="black"/>
                </a:solidFill>
                <a:latin typeface="メイリオ"/>
                <a:ea typeface="メイリオ"/>
                <a:cs typeface="メイリオ" pitchFamily="50" charset="-128"/>
              </a:endParaRPr>
            </a:p>
          </p:txBody>
        </p:sp>
      </p:grpSp>
      <p:grpSp>
        <p:nvGrpSpPr>
          <p:cNvPr id="96" name="グループ化 95">
            <a:extLst>
              <a:ext uri="{FF2B5EF4-FFF2-40B4-BE49-F238E27FC236}">
                <a16:creationId xmlns:a16="http://schemas.microsoft.com/office/drawing/2014/main" id="{FFF89166-952C-CCB4-240B-B480E56D2274}"/>
              </a:ext>
            </a:extLst>
          </p:cNvPr>
          <p:cNvGrpSpPr/>
          <p:nvPr/>
        </p:nvGrpSpPr>
        <p:grpSpPr>
          <a:xfrm>
            <a:off x="3776846" y="2677469"/>
            <a:ext cx="1823333" cy="1975191"/>
            <a:chOff x="5128143" y="2677469"/>
            <a:chExt cx="1823333" cy="1975191"/>
          </a:xfrm>
        </p:grpSpPr>
        <p:sp>
          <p:nvSpPr>
            <p:cNvPr id="65" name="AutoShape 5">
              <a:extLst>
                <a:ext uri="{FF2B5EF4-FFF2-40B4-BE49-F238E27FC236}">
                  <a16:creationId xmlns:a16="http://schemas.microsoft.com/office/drawing/2014/main" id="{9B3BBEE6-FE33-A670-4351-44ADC5D9BCE3}"/>
                </a:ext>
              </a:extLst>
            </p:cNvPr>
            <p:cNvSpPr>
              <a:spLocks noChangeArrowheads="1"/>
            </p:cNvSpPr>
            <p:nvPr/>
          </p:nvSpPr>
          <p:spPr bwMode="gray">
            <a:xfrm>
              <a:off x="5292258" y="3132409"/>
              <a:ext cx="1392322" cy="1354509"/>
            </a:xfrm>
            <a:prstGeom prst="roundRect">
              <a:avLst>
                <a:gd name="adj" fmla="val 1498"/>
              </a:avLst>
            </a:prstGeom>
            <a:solidFill>
              <a:schemeClr val="bg1"/>
            </a:solidFill>
            <a:ln w="2857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en-US" altLang="ja-JP" sz="1500" b="0" i="0" u="none" strike="noStrike" kern="0" cap="none" spc="0" normalizeH="0" baseline="0" noProof="0">
                <a:ln>
                  <a:noFill/>
                </a:ln>
                <a:solidFill>
                  <a:srgbClr val="E27100"/>
                </a:solidFill>
                <a:effectLst/>
                <a:uLnTx/>
                <a:uFillTx/>
              </a:endParaRPr>
            </a:p>
          </p:txBody>
        </p:sp>
        <p:sp>
          <p:nvSpPr>
            <p:cNvPr id="68" name="楕円 67">
              <a:extLst>
                <a:ext uri="{FF2B5EF4-FFF2-40B4-BE49-F238E27FC236}">
                  <a16:creationId xmlns:a16="http://schemas.microsoft.com/office/drawing/2014/main" id="{B8B0340C-A3C5-B235-CF30-C8EC493E9212}"/>
                </a:ext>
              </a:extLst>
            </p:cNvPr>
            <p:cNvSpPr/>
            <p:nvPr/>
          </p:nvSpPr>
          <p:spPr>
            <a:xfrm>
              <a:off x="6425133" y="4126317"/>
              <a:ext cx="526343" cy="526343"/>
            </a:xfrm>
            <a:prstGeom prst="ellipse">
              <a:avLst/>
            </a:prstGeom>
            <a:solidFill>
              <a:schemeClr val="bg1"/>
            </a:solidFill>
            <a:ln>
              <a:solidFill>
                <a:srgbClr val="D3D3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Freeform 416">
              <a:extLst>
                <a:ext uri="{FF2B5EF4-FFF2-40B4-BE49-F238E27FC236}">
                  <a16:creationId xmlns:a16="http://schemas.microsoft.com/office/drawing/2014/main" id="{2C0287B5-D85B-C2DA-23FE-803C4A18EC70}"/>
                </a:ext>
              </a:extLst>
            </p:cNvPr>
            <p:cNvSpPr>
              <a:spLocks noEditPoints="1"/>
            </p:cNvSpPr>
            <p:nvPr/>
          </p:nvSpPr>
          <p:spPr bwMode="auto">
            <a:xfrm>
              <a:off x="6525254" y="4225369"/>
              <a:ext cx="326100" cy="328238"/>
            </a:xfrm>
            <a:custGeom>
              <a:avLst/>
              <a:gdLst>
                <a:gd name="T0" fmla="*/ 684 w 916"/>
                <a:gd name="T1" fmla="*/ 537 h 923"/>
                <a:gd name="T2" fmla="*/ 719 w 916"/>
                <a:gd name="T3" fmla="*/ 442 h 923"/>
                <a:gd name="T4" fmla="*/ 727 w 916"/>
                <a:gd name="T5" fmla="*/ 364 h 923"/>
                <a:gd name="T6" fmla="*/ 720 w 916"/>
                <a:gd name="T7" fmla="*/ 291 h 923"/>
                <a:gd name="T8" fmla="*/ 699 w 916"/>
                <a:gd name="T9" fmla="*/ 222 h 923"/>
                <a:gd name="T10" fmla="*/ 665 w 916"/>
                <a:gd name="T11" fmla="*/ 161 h 923"/>
                <a:gd name="T12" fmla="*/ 621 w 916"/>
                <a:gd name="T13" fmla="*/ 107 h 923"/>
                <a:gd name="T14" fmla="*/ 567 w 916"/>
                <a:gd name="T15" fmla="*/ 63 h 923"/>
                <a:gd name="T16" fmla="*/ 505 w 916"/>
                <a:gd name="T17" fmla="*/ 29 h 923"/>
                <a:gd name="T18" fmla="*/ 437 w 916"/>
                <a:gd name="T19" fmla="*/ 8 h 923"/>
                <a:gd name="T20" fmla="*/ 364 w 916"/>
                <a:gd name="T21" fmla="*/ 0 h 923"/>
                <a:gd name="T22" fmla="*/ 309 w 916"/>
                <a:gd name="T23" fmla="*/ 4 h 923"/>
                <a:gd name="T24" fmla="*/ 239 w 916"/>
                <a:gd name="T25" fmla="*/ 22 h 923"/>
                <a:gd name="T26" fmla="*/ 175 w 916"/>
                <a:gd name="T27" fmla="*/ 53 h 923"/>
                <a:gd name="T28" fmla="*/ 119 w 916"/>
                <a:gd name="T29" fmla="*/ 95 h 923"/>
                <a:gd name="T30" fmla="*/ 72 w 916"/>
                <a:gd name="T31" fmla="*/ 147 h 923"/>
                <a:gd name="T32" fmla="*/ 36 w 916"/>
                <a:gd name="T33" fmla="*/ 207 h 923"/>
                <a:gd name="T34" fmla="*/ 11 w 916"/>
                <a:gd name="T35" fmla="*/ 274 h 923"/>
                <a:gd name="T36" fmla="*/ 0 w 916"/>
                <a:gd name="T37" fmla="*/ 346 h 923"/>
                <a:gd name="T38" fmla="*/ 1 w 916"/>
                <a:gd name="T39" fmla="*/ 401 h 923"/>
                <a:gd name="T40" fmla="*/ 16 w 916"/>
                <a:gd name="T41" fmla="*/ 472 h 923"/>
                <a:gd name="T42" fmla="*/ 43 w 916"/>
                <a:gd name="T43" fmla="*/ 538 h 923"/>
                <a:gd name="T44" fmla="*/ 83 w 916"/>
                <a:gd name="T45" fmla="*/ 596 h 923"/>
                <a:gd name="T46" fmla="*/ 132 w 916"/>
                <a:gd name="T47" fmla="*/ 645 h 923"/>
                <a:gd name="T48" fmla="*/ 191 w 916"/>
                <a:gd name="T49" fmla="*/ 684 h 923"/>
                <a:gd name="T50" fmla="*/ 256 w 916"/>
                <a:gd name="T51" fmla="*/ 712 h 923"/>
                <a:gd name="T52" fmla="*/ 327 w 916"/>
                <a:gd name="T53" fmla="*/ 726 h 923"/>
                <a:gd name="T54" fmla="*/ 389 w 916"/>
                <a:gd name="T55" fmla="*/ 728 h 923"/>
                <a:gd name="T56" fmla="*/ 485 w 916"/>
                <a:gd name="T57" fmla="*/ 707 h 923"/>
                <a:gd name="T58" fmla="*/ 796 w 916"/>
                <a:gd name="T59" fmla="*/ 923 h 923"/>
                <a:gd name="T60" fmla="*/ 101 w 916"/>
                <a:gd name="T61" fmla="*/ 338 h 923"/>
                <a:gd name="T62" fmla="*/ 132 w 916"/>
                <a:gd name="T63" fmla="*/ 239 h 923"/>
                <a:gd name="T64" fmla="*/ 196 w 916"/>
                <a:gd name="T65" fmla="*/ 161 h 923"/>
                <a:gd name="T66" fmla="*/ 286 w 916"/>
                <a:gd name="T67" fmla="*/ 112 h 923"/>
                <a:gd name="T68" fmla="*/ 364 w 916"/>
                <a:gd name="T69" fmla="*/ 101 h 923"/>
                <a:gd name="T70" fmla="*/ 466 w 916"/>
                <a:gd name="T71" fmla="*/ 122 h 923"/>
                <a:gd name="T72" fmla="*/ 550 w 916"/>
                <a:gd name="T73" fmla="*/ 178 h 923"/>
                <a:gd name="T74" fmla="*/ 606 w 916"/>
                <a:gd name="T75" fmla="*/ 262 h 923"/>
                <a:gd name="T76" fmla="*/ 628 w 916"/>
                <a:gd name="T77" fmla="*/ 364 h 923"/>
                <a:gd name="T78" fmla="*/ 616 w 916"/>
                <a:gd name="T79" fmla="*/ 443 h 923"/>
                <a:gd name="T80" fmla="*/ 567 w 916"/>
                <a:gd name="T81" fmla="*/ 532 h 923"/>
                <a:gd name="T82" fmla="*/ 490 w 916"/>
                <a:gd name="T83" fmla="*/ 596 h 923"/>
                <a:gd name="T84" fmla="*/ 390 w 916"/>
                <a:gd name="T85" fmla="*/ 627 h 923"/>
                <a:gd name="T86" fmla="*/ 311 w 916"/>
                <a:gd name="T87" fmla="*/ 622 h 923"/>
                <a:gd name="T88" fmla="*/ 216 w 916"/>
                <a:gd name="T89" fmla="*/ 582 h 923"/>
                <a:gd name="T90" fmla="*/ 145 w 916"/>
                <a:gd name="T91" fmla="*/ 512 h 923"/>
                <a:gd name="T92" fmla="*/ 106 w 916"/>
                <a:gd name="T93" fmla="*/ 417 h 923"/>
                <a:gd name="T94" fmla="*/ 516 w 916"/>
                <a:gd name="T95" fmla="*/ 407 h 923"/>
                <a:gd name="T96" fmla="*/ 327 w 916"/>
                <a:gd name="T97" fmla="*/ 407 h 923"/>
                <a:gd name="T98" fmla="*/ 327 w 916"/>
                <a:gd name="T99" fmla="*/ 218 h 923"/>
                <a:gd name="T100" fmla="*/ 516 w 916"/>
                <a:gd name="T101" fmla="*/ 407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16" h="923">
                  <a:moveTo>
                    <a:pt x="916" y="803"/>
                  </a:moveTo>
                  <a:lnTo>
                    <a:pt x="671" y="558"/>
                  </a:lnTo>
                  <a:lnTo>
                    <a:pt x="671" y="558"/>
                  </a:lnTo>
                  <a:lnTo>
                    <a:pt x="684" y="537"/>
                  </a:lnTo>
                  <a:lnTo>
                    <a:pt x="695" y="515"/>
                  </a:lnTo>
                  <a:lnTo>
                    <a:pt x="705" y="491"/>
                  </a:lnTo>
                  <a:lnTo>
                    <a:pt x="713" y="467"/>
                  </a:lnTo>
                  <a:lnTo>
                    <a:pt x="719" y="442"/>
                  </a:lnTo>
                  <a:lnTo>
                    <a:pt x="724" y="417"/>
                  </a:lnTo>
                  <a:lnTo>
                    <a:pt x="726" y="390"/>
                  </a:lnTo>
                  <a:lnTo>
                    <a:pt x="727" y="364"/>
                  </a:lnTo>
                  <a:lnTo>
                    <a:pt x="727" y="364"/>
                  </a:lnTo>
                  <a:lnTo>
                    <a:pt x="727" y="346"/>
                  </a:lnTo>
                  <a:lnTo>
                    <a:pt x="726" y="327"/>
                  </a:lnTo>
                  <a:lnTo>
                    <a:pt x="724" y="309"/>
                  </a:lnTo>
                  <a:lnTo>
                    <a:pt x="720" y="291"/>
                  </a:lnTo>
                  <a:lnTo>
                    <a:pt x="717" y="274"/>
                  </a:lnTo>
                  <a:lnTo>
                    <a:pt x="712" y="256"/>
                  </a:lnTo>
                  <a:lnTo>
                    <a:pt x="706" y="239"/>
                  </a:lnTo>
                  <a:lnTo>
                    <a:pt x="699" y="222"/>
                  </a:lnTo>
                  <a:lnTo>
                    <a:pt x="691" y="207"/>
                  </a:lnTo>
                  <a:lnTo>
                    <a:pt x="684" y="191"/>
                  </a:lnTo>
                  <a:lnTo>
                    <a:pt x="675" y="176"/>
                  </a:lnTo>
                  <a:lnTo>
                    <a:pt x="665" y="161"/>
                  </a:lnTo>
                  <a:lnTo>
                    <a:pt x="655" y="147"/>
                  </a:lnTo>
                  <a:lnTo>
                    <a:pt x="645" y="132"/>
                  </a:lnTo>
                  <a:lnTo>
                    <a:pt x="633" y="119"/>
                  </a:lnTo>
                  <a:lnTo>
                    <a:pt x="621" y="107"/>
                  </a:lnTo>
                  <a:lnTo>
                    <a:pt x="609" y="95"/>
                  </a:lnTo>
                  <a:lnTo>
                    <a:pt x="595" y="83"/>
                  </a:lnTo>
                  <a:lnTo>
                    <a:pt x="581" y="72"/>
                  </a:lnTo>
                  <a:lnTo>
                    <a:pt x="567" y="63"/>
                  </a:lnTo>
                  <a:lnTo>
                    <a:pt x="552" y="53"/>
                  </a:lnTo>
                  <a:lnTo>
                    <a:pt x="537" y="45"/>
                  </a:lnTo>
                  <a:lnTo>
                    <a:pt x="521" y="36"/>
                  </a:lnTo>
                  <a:lnTo>
                    <a:pt x="505" y="29"/>
                  </a:lnTo>
                  <a:lnTo>
                    <a:pt x="489" y="22"/>
                  </a:lnTo>
                  <a:lnTo>
                    <a:pt x="472" y="17"/>
                  </a:lnTo>
                  <a:lnTo>
                    <a:pt x="455" y="12"/>
                  </a:lnTo>
                  <a:lnTo>
                    <a:pt x="437" y="8"/>
                  </a:lnTo>
                  <a:lnTo>
                    <a:pt x="419" y="4"/>
                  </a:lnTo>
                  <a:lnTo>
                    <a:pt x="401" y="3"/>
                  </a:lnTo>
                  <a:lnTo>
                    <a:pt x="383" y="0"/>
                  </a:lnTo>
                  <a:lnTo>
                    <a:pt x="364" y="0"/>
                  </a:lnTo>
                  <a:lnTo>
                    <a:pt x="364" y="0"/>
                  </a:lnTo>
                  <a:lnTo>
                    <a:pt x="345" y="0"/>
                  </a:lnTo>
                  <a:lnTo>
                    <a:pt x="327" y="3"/>
                  </a:lnTo>
                  <a:lnTo>
                    <a:pt x="309" y="4"/>
                  </a:lnTo>
                  <a:lnTo>
                    <a:pt x="291" y="8"/>
                  </a:lnTo>
                  <a:lnTo>
                    <a:pt x="273" y="12"/>
                  </a:lnTo>
                  <a:lnTo>
                    <a:pt x="256" y="17"/>
                  </a:lnTo>
                  <a:lnTo>
                    <a:pt x="239" y="22"/>
                  </a:lnTo>
                  <a:lnTo>
                    <a:pt x="222" y="29"/>
                  </a:lnTo>
                  <a:lnTo>
                    <a:pt x="207" y="36"/>
                  </a:lnTo>
                  <a:lnTo>
                    <a:pt x="191" y="45"/>
                  </a:lnTo>
                  <a:lnTo>
                    <a:pt x="175" y="53"/>
                  </a:lnTo>
                  <a:lnTo>
                    <a:pt x="161" y="63"/>
                  </a:lnTo>
                  <a:lnTo>
                    <a:pt x="147" y="72"/>
                  </a:lnTo>
                  <a:lnTo>
                    <a:pt x="132" y="83"/>
                  </a:lnTo>
                  <a:lnTo>
                    <a:pt x="119" y="95"/>
                  </a:lnTo>
                  <a:lnTo>
                    <a:pt x="107" y="107"/>
                  </a:lnTo>
                  <a:lnTo>
                    <a:pt x="95" y="119"/>
                  </a:lnTo>
                  <a:lnTo>
                    <a:pt x="83" y="132"/>
                  </a:lnTo>
                  <a:lnTo>
                    <a:pt x="72" y="147"/>
                  </a:lnTo>
                  <a:lnTo>
                    <a:pt x="63" y="161"/>
                  </a:lnTo>
                  <a:lnTo>
                    <a:pt x="53" y="176"/>
                  </a:lnTo>
                  <a:lnTo>
                    <a:pt x="43" y="191"/>
                  </a:lnTo>
                  <a:lnTo>
                    <a:pt x="36" y="207"/>
                  </a:lnTo>
                  <a:lnTo>
                    <a:pt x="29" y="222"/>
                  </a:lnTo>
                  <a:lnTo>
                    <a:pt x="22" y="239"/>
                  </a:lnTo>
                  <a:lnTo>
                    <a:pt x="16" y="256"/>
                  </a:lnTo>
                  <a:lnTo>
                    <a:pt x="11" y="274"/>
                  </a:lnTo>
                  <a:lnTo>
                    <a:pt x="7" y="291"/>
                  </a:lnTo>
                  <a:lnTo>
                    <a:pt x="4" y="309"/>
                  </a:lnTo>
                  <a:lnTo>
                    <a:pt x="1" y="327"/>
                  </a:lnTo>
                  <a:lnTo>
                    <a:pt x="0" y="346"/>
                  </a:lnTo>
                  <a:lnTo>
                    <a:pt x="0" y="364"/>
                  </a:lnTo>
                  <a:lnTo>
                    <a:pt x="0" y="364"/>
                  </a:lnTo>
                  <a:lnTo>
                    <a:pt x="0" y="383"/>
                  </a:lnTo>
                  <a:lnTo>
                    <a:pt x="1" y="401"/>
                  </a:lnTo>
                  <a:lnTo>
                    <a:pt x="4" y="419"/>
                  </a:lnTo>
                  <a:lnTo>
                    <a:pt x="7" y="437"/>
                  </a:lnTo>
                  <a:lnTo>
                    <a:pt x="11" y="455"/>
                  </a:lnTo>
                  <a:lnTo>
                    <a:pt x="16" y="472"/>
                  </a:lnTo>
                  <a:lnTo>
                    <a:pt x="22" y="489"/>
                  </a:lnTo>
                  <a:lnTo>
                    <a:pt x="29" y="506"/>
                  </a:lnTo>
                  <a:lnTo>
                    <a:pt x="36" y="522"/>
                  </a:lnTo>
                  <a:lnTo>
                    <a:pt x="43" y="538"/>
                  </a:lnTo>
                  <a:lnTo>
                    <a:pt x="53" y="552"/>
                  </a:lnTo>
                  <a:lnTo>
                    <a:pt x="63" y="568"/>
                  </a:lnTo>
                  <a:lnTo>
                    <a:pt x="72" y="582"/>
                  </a:lnTo>
                  <a:lnTo>
                    <a:pt x="83" y="596"/>
                  </a:lnTo>
                  <a:lnTo>
                    <a:pt x="95" y="609"/>
                  </a:lnTo>
                  <a:lnTo>
                    <a:pt x="107" y="622"/>
                  </a:lnTo>
                  <a:lnTo>
                    <a:pt x="119" y="634"/>
                  </a:lnTo>
                  <a:lnTo>
                    <a:pt x="132" y="645"/>
                  </a:lnTo>
                  <a:lnTo>
                    <a:pt x="147" y="656"/>
                  </a:lnTo>
                  <a:lnTo>
                    <a:pt x="161" y="666"/>
                  </a:lnTo>
                  <a:lnTo>
                    <a:pt x="175" y="676"/>
                  </a:lnTo>
                  <a:lnTo>
                    <a:pt x="191" y="684"/>
                  </a:lnTo>
                  <a:lnTo>
                    <a:pt x="207" y="693"/>
                  </a:lnTo>
                  <a:lnTo>
                    <a:pt x="222" y="700"/>
                  </a:lnTo>
                  <a:lnTo>
                    <a:pt x="239" y="706"/>
                  </a:lnTo>
                  <a:lnTo>
                    <a:pt x="256" y="712"/>
                  </a:lnTo>
                  <a:lnTo>
                    <a:pt x="273" y="717"/>
                  </a:lnTo>
                  <a:lnTo>
                    <a:pt x="291" y="720"/>
                  </a:lnTo>
                  <a:lnTo>
                    <a:pt x="309" y="724"/>
                  </a:lnTo>
                  <a:lnTo>
                    <a:pt x="327" y="726"/>
                  </a:lnTo>
                  <a:lnTo>
                    <a:pt x="345" y="728"/>
                  </a:lnTo>
                  <a:lnTo>
                    <a:pt x="364" y="728"/>
                  </a:lnTo>
                  <a:lnTo>
                    <a:pt x="364" y="728"/>
                  </a:lnTo>
                  <a:lnTo>
                    <a:pt x="389" y="728"/>
                  </a:lnTo>
                  <a:lnTo>
                    <a:pt x="414" y="725"/>
                  </a:lnTo>
                  <a:lnTo>
                    <a:pt x="438" y="720"/>
                  </a:lnTo>
                  <a:lnTo>
                    <a:pt x="462" y="714"/>
                  </a:lnTo>
                  <a:lnTo>
                    <a:pt x="485" y="707"/>
                  </a:lnTo>
                  <a:lnTo>
                    <a:pt x="508" y="699"/>
                  </a:lnTo>
                  <a:lnTo>
                    <a:pt x="529" y="688"/>
                  </a:lnTo>
                  <a:lnTo>
                    <a:pt x="550" y="677"/>
                  </a:lnTo>
                  <a:lnTo>
                    <a:pt x="796" y="923"/>
                  </a:lnTo>
                  <a:lnTo>
                    <a:pt x="916" y="803"/>
                  </a:lnTo>
                  <a:close/>
                  <a:moveTo>
                    <a:pt x="100" y="364"/>
                  </a:moveTo>
                  <a:lnTo>
                    <a:pt x="100" y="364"/>
                  </a:lnTo>
                  <a:lnTo>
                    <a:pt x="101" y="338"/>
                  </a:lnTo>
                  <a:lnTo>
                    <a:pt x="106" y="311"/>
                  </a:lnTo>
                  <a:lnTo>
                    <a:pt x="112" y="286"/>
                  </a:lnTo>
                  <a:lnTo>
                    <a:pt x="121" y="262"/>
                  </a:lnTo>
                  <a:lnTo>
                    <a:pt x="132" y="239"/>
                  </a:lnTo>
                  <a:lnTo>
                    <a:pt x="145" y="218"/>
                  </a:lnTo>
                  <a:lnTo>
                    <a:pt x="161" y="197"/>
                  </a:lnTo>
                  <a:lnTo>
                    <a:pt x="178" y="178"/>
                  </a:lnTo>
                  <a:lnTo>
                    <a:pt x="196" y="161"/>
                  </a:lnTo>
                  <a:lnTo>
                    <a:pt x="216" y="146"/>
                  </a:lnTo>
                  <a:lnTo>
                    <a:pt x="238" y="132"/>
                  </a:lnTo>
                  <a:lnTo>
                    <a:pt x="262" y="122"/>
                  </a:lnTo>
                  <a:lnTo>
                    <a:pt x="286" y="112"/>
                  </a:lnTo>
                  <a:lnTo>
                    <a:pt x="311" y="106"/>
                  </a:lnTo>
                  <a:lnTo>
                    <a:pt x="337" y="102"/>
                  </a:lnTo>
                  <a:lnTo>
                    <a:pt x="364" y="101"/>
                  </a:lnTo>
                  <a:lnTo>
                    <a:pt x="364" y="101"/>
                  </a:lnTo>
                  <a:lnTo>
                    <a:pt x="390" y="102"/>
                  </a:lnTo>
                  <a:lnTo>
                    <a:pt x="417" y="106"/>
                  </a:lnTo>
                  <a:lnTo>
                    <a:pt x="442" y="112"/>
                  </a:lnTo>
                  <a:lnTo>
                    <a:pt x="466" y="122"/>
                  </a:lnTo>
                  <a:lnTo>
                    <a:pt x="490" y="132"/>
                  </a:lnTo>
                  <a:lnTo>
                    <a:pt x="511" y="146"/>
                  </a:lnTo>
                  <a:lnTo>
                    <a:pt x="532" y="161"/>
                  </a:lnTo>
                  <a:lnTo>
                    <a:pt x="550" y="178"/>
                  </a:lnTo>
                  <a:lnTo>
                    <a:pt x="567" y="197"/>
                  </a:lnTo>
                  <a:lnTo>
                    <a:pt x="582" y="218"/>
                  </a:lnTo>
                  <a:lnTo>
                    <a:pt x="595" y="239"/>
                  </a:lnTo>
                  <a:lnTo>
                    <a:pt x="606" y="262"/>
                  </a:lnTo>
                  <a:lnTo>
                    <a:pt x="616" y="286"/>
                  </a:lnTo>
                  <a:lnTo>
                    <a:pt x="622" y="311"/>
                  </a:lnTo>
                  <a:lnTo>
                    <a:pt x="627" y="338"/>
                  </a:lnTo>
                  <a:lnTo>
                    <a:pt x="628" y="364"/>
                  </a:lnTo>
                  <a:lnTo>
                    <a:pt x="628" y="364"/>
                  </a:lnTo>
                  <a:lnTo>
                    <a:pt x="627" y="392"/>
                  </a:lnTo>
                  <a:lnTo>
                    <a:pt x="622" y="417"/>
                  </a:lnTo>
                  <a:lnTo>
                    <a:pt x="616" y="443"/>
                  </a:lnTo>
                  <a:lnTo>
                    <a:pt x="606" y="467"/>
                  </a:lnTo>
                  <a:lnTo>
                    <a:pt x="595" y="490"/>
                  </a:lnTo>
                  <a:lnTo>
                    <a:pt x="582" y="512"/>
                  </a:lnTo>
                  <a:lnTo>
                    <a:pt x="567" y="532"/>
                  </a:lnTo>
                  <a:lnTo>
                    <a:pt x="550" y="551"/>
                  </a:lnTo>
                  <a:lnTo>
                    <a:pt x="532" y="568"/>
                  </a:lnTo>
                  <a:lnTo>
                    <a:pt x="511" y="582"/>
                  </a:lnTo>
                  <a:lnTo>
                    <a:pt x="490" y="596"/>
                  </a:lnTo>
                  <a:lnTo>
                    <a:pt x="466" y="608"/>
                  </a:lnTo>
                  <a:lnTo>
                    <a:pt x="442" y="616"/>
                  </a:lnTo>
                  <a:lnTo>
                    <a:pt x="417" y="622"/>
                  </a:lnTo>
                  <a:lnTo>
                    <a:pt x="390" y="627"/>
                  </a:lnTo>
                  <a:lnTo>
                    <a:pt x="364" y="628"/>
                  </a:lnTo>
                  <a:lnTo>
                    <a:pt x="364" y="628"/>
                  </a:lnTo>
                  <a:lnTo>
                    <a:pt x="337" y="627"/>
                  </a:lnTo>
                  <a:lnTo>
                    <a:pt x="311" y="622"/>
                  </a:lnTo>
                  <a:lnTo>
                    <a:pt x="286" y="616"/>
                  </a:lnTo>
                  <a:lnTo>
                    <a:pt x="262" y="608"/>
                  </a:lnTo>
                  <a:lnTo>
                    <a:pt x="238" y="596"/>
                  </a:lnTo>
                  <a:lnTo>
                    <a:pt x="216" y="582"/>
                  </a:lnTo>
                  <a:lnTo>
                    <a:pt x="196" y="568"/>
                  </a:lnTo>
                  <a:lnTo>
                    <a:pt x="178" y="551"/>
                  </a:lnTo>
                  <a:lnTo>
                    <a:pt x="161" y="532"/>
                  </a:lnTo>
                  <a:lnTo>
                    <a:pt x="145" y="512"/>
                  </a:lnTo>
                  <a:lnTo>
                    <a:pt x="132" y="490"/>
                  </a:lnTo>
                  <a:lnTo>
                    <a:pt x="121" y="467"/>
                  </a:lnTo>
                  <a:lnTo>
                    <a:pt x="112" y="443"/>
                  </a:lnTo>
                  <a:lnTo>
                    <a:pt x="106" y="417"/>
                  </a:lnTo>
                  <a:lnTo>
                    <a:pt x="101" y="392"/>
                  </a:lnTo>
                  <a:lnTo>
                    <a:pt x="100" y="364"/>
                  </a:lnTo>
                  <a:lnTo>
                    <a:pt x="100" y="364"/>
                  </a:lnTo>
                  <a:close/>
                  <a:moveTo>
                    <a:pt x="516" y="407"/>
                  </a:moveTo>
                  <a:lnTo>
                    <a:pt x="409" y="407"/>
                  </a:lnTo>
                  <a:lnTo>
                    <a:pt x="409" y="514"/>
                  </a:lnTo>
                  <a:lnTo>
                    <a:pt x="327" y="514"/>
                  </a:lnTo>
                  <a:lnTo>
                    <a:pt x="327" y="407"/>
                  </a:lnTo>
                  <a:lnTo>
                    <a:pt x="220" y="407"/>
                  </a:lnTo>
                  <a:lnTo>
                    <a:pt x="220" y="326"/>
                  </a:lnTo>
                  <a:lnTo>
                    <a:pt x="327" y="326"/>
                  </a:lnTo>
                  <a:lnTo>
                    <a:pt x="327" y="218"/>
                  </a:lnTo>
                  <a:lnTo>
                    <a:pt x="409" y="218"/>
                  </a:lnTo>
                  <a:lnTo>
                    <a:pt x="409" y="326"/>
                  </a:lnTo>
                  <a:lnTo>
                    <a:pt x="516" y="326"/>
                  </a:lnTo>
                  <a:lnTo>
                    <a:pt x="516" y="407"/>
                  </a:lnTo>
                  <a:close/>
                </a:path>
              </a:pathLst>
            </a:custGeom>
            <a:solidFill>
              <a:srgbClr val="00699B"/>
            </a:solidFill>
            <a:ln>
              <a:noFill/>
            </a:ln>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82" name="正方形/長方形 81">
              <a:extLst>
                <a:ext uri="{FF2B5EF4-FFF2-40B4-BE49-F238E27FC236}">
                  <a16:creationId xmlns:a16="http://schemas.microsoft.com/office/drawing/2014/main" id="{AFA57AF5-842C-57AE-88AE-AB4CE9C540C2}"/>
                </a:ext>
              </a:extLst>
            </p:cNvPr>
            <p:cNvSpPr/>
            <p:nvPr/>
          </p:nvSpPr>
          <p:spPr>
            <a:xfrm>
              <a:off x="5302411" y="3368020"/>
              <a:ext cx="1392738" cy="900246"/>
            </a:xfrm>
            <a:prstGeom prst="rect">
              <a:avLst/>
            </a:prstGeom>
          </p:spPr>
          <p:txBody>
            <a:bodyPr wrap="square">
              <a:spAutoFit/>
            </a:bodyPr>
            <a:lstStyle/>
            <a:p>
              <a:pPr algn="ctr">
                <a:lnSpc>
                  <a:spcPct val="150000"/>
                </a:lnSpc>
                <a:defRPr/>
              </a:pPr>
              <a:r>
                <a:rPr kumimoji="0" lang="ja-JP" altLang="en-US" sz="1200" kern="0" dirty="0">
                  <a:solidFill>
                    <a:prstClr val="black"/>
                  </a:solidFill>
                  <a:latin typeface="メイリオ"/>
                  <a:ea typeface="メイリオ"/>
                  <a:cs typeface="メイリオ" pitchFamily="50" charset="-128"/>
                </a:rPr>
                <a:t>予備項目を</a:t>
              </a:r>
              <a:endParaRPr kumimoji="0" lang="en-US" altLang="ja-JP" sz="1200" kern="0" dirty="0">
                <a:solidFill>
                  <a:prstClr val="black"/>
                </a:solidFill>
                <a:latin typeface="メイリオ"/>
                <a:ea typeface="メイリオ"/>
                <a:cs typeface="メイリオ" pitchFamily="50" charset="-128"/>
              </a:endParaRPr>
            </a:p>
            <a:p>
              <a:pPr algn="ctr">
                <a:lnSpc>
                  <a:spcPct val="150000"/>
                </a:lnSpc>
                <a:defRPr/>
              </a:pPr>
              <a:r>
                <a:rPr kumimoji="0" lang="ja-JP" altLang="en-US" sz="1200" kern="0" dirty="0">
                  <a:solidFill>
                    <a:prstClr val="black"/>
                  </a:solidFill>
                  <a:latin typeface="メイリオ"/>
                  <a:ea typeface="メイリオ"/>
                  <a:cs typeface="メイリオ" pitchFamily="50" charset="-128"/>
                </a:rPr>
                <a:t>検索条件として照会</a:t>
              </a:r>
              <a:endParaRPr kumimoji="0" lang="en-US" altLang="ja-JP" sz="1200" kern="0" dirty="0">
                <a:solidFill>
                  <a:prstClr val="black"/>
                </a:solidFill>
                <a:latin typeface="メイリオ"/>
                <a:ea typeface="メイリオ"/>
                <a:cs typeface="メイリオ" pitchFamily="50" charset="-128"/>
              </a:endParaRPr>
            </a:p>
          </p:txBody>
        </p:sp>
        <p:sp>
          <p:nvSpPr>
            <p:cNvPr id="84" name="角丸四角形 36">
              <a:extLst>
                <a:ext uri="{FF2B5EF4-FFF2-40B4-BE49-F238E27FC236}">
                  <a16:creationId xmlns:a16="http://schemas.microsoft.com/office/drawing/2014/main" id="{4C4435EA-F12F-6EEF-57D7-72F8E5C09C57}"/>
                </a:ext>
              </a:extLst>
            </p:cNvPr>
            <p:cNvSpPr/>
            <p:nvPr/>
          </p:nvSpPr>
          <p:spPr>
            <a:xfrm>
              <a:off x="5128143" y="2677469"/>
              <a:ext cx="1639963" cy="329019"/>
            </a:xfrm>
            <a:prstGeom prst="roundRect">
              <a:avLst/>
            </a:prstGeom>
            <a:solidFill>
              <a:srgbClr val="00699B"/>
            </a:solidFill>
            <a:ln w="25400" cap="flat" cmpd="sng" algn="ctr">
              <a:noFill/>
              <a:prstDash val="solid"/>
            </a:ln>
            <a:effectLst/>
          </p:spPr>
          <p:txBody>
            <a:bodyPr bIns="0" anchor="ctr"/>
            <a:lstStyle/>
            <a:p>
              <a:pPr algn="ctr">
                <a:defRPr/>
              </a:pPr>
              <a:r>
                <a:rPr kumimoji="0" lang="ja-JP" altLang="en-US" sz="1200" b="1" kern="0" spc="300" dirty="0">
                  <a:solidFill>
                    <a:srgbClr val="FFFFFF"/>
                  </a:solidFill>
                  <a:latin typeface="メイリオ"/>
                  <a:ea typeface="メイリオ"/>
                </a:rPr>
                <a:t>伝票照会</a:t>
              </a:r>
            </a:p>
          </p:txBody>
        </p:sp>
      </p:grpSp>
      <p:grpSp>
        <p:nvGrpSpPr>
          <p:cNvPr id="94" name="グループ化 93">
            <a:extLst>
              <a:ext uri="{FF2B5EF4-FFF2-40B4-BE49-F238E27FC236}">
                <a16:creationId xmlns:a16="http://schemas.microsoft.com/office/drawing/2014/main" id="{9D81A72C-9961-5180-A380-0915DF1EB734}"/>
              </a:ext>
            </a:extLst>
          </p:cNvPr>
          <p:cNvGrpSpPr/>
          <p:nvPr/>
        </p:nvGrpSpPr>
        <p:grpSpPr>
          <a:xfrm>
            <a:off x="395536" y="2677469"/>
            <a:ext cx="1777996" cy="1975191"/>
            <a:chOff x="575556" y="2677469"/>
            <a:chExt cx="1777996" cy="1975191"/>
          </a:xfrm>
        </p:grpSpPr>
        <p:sp>
          <p:nvSpPr>
            <p:cNvPr id="10" name="角丸四角形 36">
              <a:extLst>
                <a:ext uri="{FF2B5EF4-FFF2-40B4-BE49-F238E27FC236}">
                  <a16:creationId xmlns:a16="http://schemas.microsoft.com/office/drawing/2014/main" id="{5AECE30A-FC8A-02A0-DFB0-B964E222AAA6}"/>
                </a:ext>
              </a:extLst>
            </p:cNvPr>
            <p:cNvSpPr/>
            <p:nvPr/>
          </p:nvSpPr>
          <p:spPr>
            <a:xfrm>
              <a:off x="575556" y="2677469"/>
              <a:ext cx="1639963" cy="329019"/>
            </a:xfrm>
            <a:prstGeom prst="roundRect">
              <a:avLst/>
            </a:prstGeom>
            <a:solidFill>
              <a:srgbClr val="54C2F0"/>
            </a:solidFill>
            <a:ln w="25400" cap="flat" cmpd="sng" algn="ctr">
              <a:noFill/>
              <a:prstDash val="solid"/>
            </a:ln>
            <a:effectLst/>
          </p:spPr>
          <p:txBody>
            <a:bodyPr bIns="0" anchor="ctr"/>
            <a:lstStyle/>
            <a:p>
              <a:pPr algn="ctr">
                <a:defRPr/>
              </a:pPr>
              <a:r>
                <a:rPr kumimoji="0" lang="ja-JP" altLang="en-US" sz="1200" b="1" kern="0" spc="300" dirty="0">
                  <a:solidFill>
                    <a:srgbClr val="FFFFFF"/>
                  </a:solidFill>
                  <a:latin typeface="メイリオ"/>
                  <a:ea typeface="メイリオ"/>
                </a:rPr>
                <a:t>支払通知書</a:t>
              </a:r>
              <a:endParaRPr kumimoji="0" lang="en-US" sz="1200" b="1" kern="0" spc="300" dirty="0">
                <a:solidFill>
                  <a:srgbClr val="FFFFFF"/>
                </a:solidFill>
                <a:latin typeface="メイリオ"/>
                <a:ea typeface="メイリオ"/>
              </a:endParaRPr>
            </a:p>
          </p:txBody>
        </p:sp>
        <p:sp>
          <p:nvSpPr>
            <p:cNvPr id="72" name="AutoShape 5">
              <a:extLst>
                <a:ext uri="{FF2B5EF4-FFF2-40B4-BE49-F238E27FC236}">
                  <a16:creationId xmlns:a16="http://schemas.microsoft.com/office/drawing/2014/main" id="{E8A43278-5531-9E11-BCCA-FE97F66D736F}"/>
                </a:ext>
              </a:extLst>
            </p:cNvPr>
            <p:cNvSpPr>
              <a:spLocks noChangeArrowheads="1"/>
            </p:cNvSpPr>
            <p:nvPr/>
          </p:nvSpPr>
          <p:spPr bwMode="gray">
            <a:xfrm>
              <a:off x="719769" y="3138133"/>
              <a:ext cx="1392322" cy="1354509"/>
            </a:xfrm>
            <a:prstGeom prst="roundRect">
              <a:avLst>
                <a:gd name="adj" fmla="val 1498"/>
              </a:avLst>
            </a:prstGeom>
            <a:solidFill>
              <a:schemeClr val="bg1"/>
            </a:solidFill>
            <a:ln w="2857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en-US" altLang="ja-JP" sz="1500" b="0" i="0" u="none" strike="noStrike" kern="0" cap="none" spc="0" normalizeH="0" baseline="0" noProof="0">
                <a:ln>
                  <a:noFill/>
                </a:ln>
                <a:solidFill>
                  <a:srgbClr val="E27100"/>
                </a:solidFill>
                <a:effectLst/>
                <a:uLnTx/>
                <a:uFillTx/>
              </a:endParaRPr>
            </a:p>
          </p:txBody>
        </p:sp>
        <p:sp>
          <p:nvSpPr>
            <p:cNvPr id="73" name="楕円 72">
              <a:extLst>
                <a:ext uri="{FF2B5EF4-FFF2-40B4-BE49-F238E27FC236}">
                  <a16:creationId xmlns:a16="http://schemas.microsoft.com/office/drawing/2014/main" id="{7B85FD0D-5338-D409-C831-2A57F1B38435}"/>
                </a:ext>
              </a:extLst>
            </p:cNvPr>
            <p:cNvSpPr/>
            <p:nvPr/>
          </p:nvSpPr>
          <p:spPr>
            <a:xfrm>
              <a:off x="1827209" y="4126317"/>
              <a:ext cx="526343" cy="526343"/>
            </a:xfrm>
            <a:prstGeom prst="ellipse">
              <a:avLst/>
            </a:prstGeom>
            <a:solidFill>
              <a:schemeClr val="bg1"/>
            </a:solidFill>
            <a:ln>
              <a:solidFill>
                <a:srgbClr val="D3D3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a:extLst>
                <a:ext uri="{FF2B5EF4-FFF2-40B4-BE49-F238E27FC236}">
                  <a16:creationId xmlns:a16="http://schemas.microsoft.com/office/drawing/2014/main" id="{8396F50B-E40A-9878-4B39-6A32CE35478B}"/>
                </a:ext>
              </a:extLst>
            </p:cNvPr>
            <p:cNvSpPr/>
            <p:nvPr/>
          </p:nvSpPr>
          <p:spPr>
            <a:xfrm>
              <a:off x="713589" y="3368020"/>
              <a:ext cx="1370558" cy="900246"/>
            </a:xfrm>
            <a:prstGeom prst="rect">
              <a:avLst/>
            </a:prstGeom>
          </p:spPr>
          <p:txBody>
            <a:bodyPr wrap="square">
              <a:spAutoFit/>
            </a:bodyPr>
            <a:lstStyle/>
            <a:p>
              <a:pPr algn="ctr">
                <a:lnSpc>
                  <a:spcPct val="150000"/>
                </a:lnSpc>
                <a:defRPr/>
              </a:pPr>
              <a:r>
                <a:rPr kumimoji="0" lang="ja-JP" altLang="en-US" sz="1200" kern="0" dirty="0">
                  <a:latin typeface="メイリオ"/>
                  <a:ea typeface="メイリオ"/>
                  <a:cs typeface="メイリオ" pitchFamily="50" charset="-128"/>
                </a:rPr>
                <a:t>上流システムの</a:t>
              </a:r>
              <a:endParaRPr kumimoji="0" lang="en-US" altLang="ja-JP" sz="1200" kern="0" dirty="0">
                <a:latin typeface="メイリオ"/>
                <a:ea typeface="メイリオ"/>
                <a:cs typeface="メイリオ" pitchFamily="50" charset="-128"/>
              </a:endParaRPr>
            </a:p>
            <a:p>
              <a:pPr algn="ctr">
                <a:lnSpc>
                  <a:spcPct val="150000"/>
                </a:lnSpc>
                <a:defRPr/>
              </a:pPr>
              <a:r>
                <a:rPr kumimoji="0" lang="ja-JP" altLang="en-US" sz="1200" kern="0" dirty="0">
                  <a:latin typeface="メイリオ"/>
                  <a:ea typeface="メイリオ"/>
                  <a:cs typeface="メイリオ" pitchFamily="50" charset="-128"/>
                </a:rPr>
                <a:t>管理コードを</a:t>
              </a:r>
              <a:endParaRPr kumimoji="0" lang="en-US" altLang="ja-JP" sz="1200" kern="0" dirty="0">
                <a:latin typeface="メイリオ"/>
                <a:ea typeface="メイリオ"/>
                <a:cs typeface="メイリオ" pitchFamily="50" charset="-128"/>
              </a:endParaRPr>
            </a:p>
            <a:p>
              <a:pPr algn="ctr">
                <a:lnSpc>
                  <a:spcPct val="150000"/>
                </a:lnSpc>
                <a:defRPr/>
              </a:pPr>
              <a:r>
                <a:rPr kumimoji="0" lang="ja-JP" altLang="en-US" sz="1200" kern="0" dirty="0">
                  <a:latin typeface="メイリオ"/>
                  <a:ea typeface="メイリオ"/>
                  <a:cs typeface="メイリオ" pitchFamily="50" charset="-128"/>
                </a:rPr>
                <a:t>表示</a:t>
              </a:r>
              <a:endParaRPr kumimoji="0" lang="en-US" altLang="ja-JP" sz="1200" kern="0" dirty="0">
                <a:latin typeface="メイリオ"/>
                <a:ea typeface="メイリオ"/>
                <a:cs typeface="メイリオ" pitchFamily="50" charset="-128"/>
              </a:endParaRPr>
            </a:p>
          </p:txBody>
        </p:sp>
        <p:sp>
          <p:nvSpPr>
            <p:cNvPr id="85" name="Freeform 393">
              <a:extLst>
                <a:ext uri="{FF2B5EF4-FFF2-40B4-BE49-F238E27FC236}">
                  <a16:creationId xmlns:a16="http://schemas.microsoft.com/office/drawing/2014/main" id="{63EB3AFF-59F3-09A5-7D6A-25F5861298FB}"/>
                </a:ext>
              </a:extLst>
            </p:cNvPr>
            <p:cNvSpPr>
              <a:spLocks noChangeAspect="1" noEditPoints="1"/>
            </p:cNvSpPr>
            <p:nvPr/>
          </p:nvSpPr>
          <p:spPr bwMode="auto">
            <a:xfrm>
              <a:off x="1948696" y="4215657"/>
              <a:ext cx="283369" cy="34766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aphicFrame>
        <p:nvGraphicFramePr>
          <p:cNvPr id="97" name="表 96">
            <a:extLst>
              <a:ext uri="{FF2B5EF4-FFF2-40B4-BE49-F238E27FC236}">
                <a16:creationId xmlns:a16="http://schemas.microsoft.com/office/drawing/2014/main" id="{7EF4A7A4-CE50-9210-1870-C9EBBB96B4FD}"/>
              </a:ext>
            </a:extLst>
          </p:cNvPr>
          <p:cNvGraphicFramePr>
            <a:graphicFrameLocks noGrp="1"/>
          </p:cNvGraphicFramePr>
          <p:nvPr/>
        </p:nvGraphicFramePr>
        <p:xfrm>
          <a:off x="5760132" y="2079318"/>
          <a:ext cx="3168000" cy="2416078"/>
        </p:xfrm>
        <a:graphic>
          <a:graphicData uri="http://schemas.openxmlformats.org/drawingml/2006/table">
            <a:tbl>
              <a:tblPr firstRow="1" bandRow="1"/>
              <a:tblGrid>
                <a:gridCol w="360000">
                  <a:extLst>
                    <a:ext uri="{9D8B030D-6E8A-4147-A177-3AD203B41FA5}">
                      <a16:colId xmlns:a16="http://schemas.microsoft.com/office/drawing/2014/main" val="20000"/>
                    </a:ext>
                  </a:extLst>
                </a:gridCol>
                <a:gridCol w="972000">
                  <a:extLst>
                    <a:ext uri="{9D8B030D-6E8A-4147-A177-3AD203B41FA5}">
                      <a16:colId xmlns:a16="http://schemas.microsoft.com/office/drawing/2014/main" val="20001"/>
                    </a:ext>
                  </a:extLst>
                </a:gridCol>
                <a:gridCol w="972000">
                  <a:extLst>
                    <a:ext uri="{9D8B030D-6E8A-4147-A177-3AD203B41FA5}">
                      <a16:colId xmlns:a16="http://schemas.microsoft.com/office/drawing/2014/main" val="20002"/>
                    </a:ext>
                  </a:extLst>
                </a:gridCol>
                <a:gridCol w="432000">
                  <a:extLst>
                    <a:ext uri="{9D8B030D-6E8A-4147-A177-3AD203B41FA5}">
                      <a16:colId xmlns:a16="http://schemas.microsoft.com/office/drawing/2014/main" val="20003"/>
                    </a:ext>
                  </a:extLst>
                </a:gridCol>
                <a:gridCol w="432000">
                  <a:extLst>
                    <a:ext uri="{9D8B030D-6E8A-4147-A177-3AD203B41FA5}">
                      <a16:colId xmlns:a16="http://schemas.microsoft.com/office/drawing/2014/main" val="20004"/>
                    </a:ext>
                  </a:extLst>
                </a:gridCol>
              </a:tblGrid>
              <a:tr h="200522">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endParaRPr kumimoji="1" lang="ja-JP" altLang="en-US" sz="800" b="1" dirty="0">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800" b="1" dirty="0">
                          <a:latin typeface="メイリオ" pitchFamily="50" charset="-128"/>
                          <a:ea typeface="メイリオ" pitchFamily="50" charset="-128"/>
                          <a:cs typeface="メイリオ" pitchFamily="50" charset="-128"/>
                        </a:rPr>
                        <a:t>項目名</a:t>
                      </a:r>
                    </a:p>
                  </a:txBody>
                  <a:tcPr marL="68580" marR="68580" marT="3429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800" b="1" dirty="0">
                          <a:latin typeface="メイリオ" pitchFamily="50" charset="-128"/>
                          <a:ea typeface="メイリオ" pitchFamily="50" charset="-128"/>
                          <a:cs typeface="メイリオ" pitchFamily="50" charset="-128"/>
                        </a:rPr>
                        <a:t>データ型</a:t>
                      </a:r>
                    </a:p>
                  </a:txBody>
                  <a:tcPr marL="68580" marR="68580" marT="3429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800" b="1">
                          <a:latin typeface="メイリオ" pitchFamily="50" charset="-128"/>
                          <a:ea typeface="メイリオ" pitchFamily="50" charset="-128"/>
                          <a:cs typeface="メイリオ" pitchFamily="50" charset="-128"/>
                        </a:rPr>
                        <a:t>長さ</a:t>
                      </a:r>
                    </a:p>
                  </a:txBody>
                  <a:tcPr marL="68580" marR="68580" marT="3429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800" b="1" dirty="0">
                          <a:latin typeface="メイリオ" pitchFamily="50" charset="-128"/>
                          <a:ea typeface="メイリオ" pitchFamily="50" charset="-128"/>
                          <a:cs typeface="メイリオ" pitchFamily="50" charset="-128"/>
                        </a:rPr>
                        <a:t>精度</a:t>
                      </a:r>
                      <a:endParaRPr kumimoji="1" lang="en-US" altLang="ja-JP" sz="800" b="1" dirty="0">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205429">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a:solidFill>
                            <a:schemeClr val="bg1"/>
                          </a:solidFill>
                          <a:latin typeface="メイリオ" pitchFamily="50" charset="-128"/>
                          <a:ea typeface="メイリオ" pitchFamily="50" charset="-128"/>
                          <a:cs typeface="メイリオ" pitchFamily="50" charset="-128"/>
                        </a:rPr>
                        <a:t>１</a:t>
                      </a:r>
                    </a:p>
                  </a:txBody>
                  <a:tcPr marL="68580" marR="68580" marT="3429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dirty="0">
                          <a:solidFill>
                            <a:schemeClr val="bg1"/>
                          </a:solidFill>
                          <a:latin typeface="メイリオ" pitchFamily="50" charset="-128"/>
                          <a:ea typeface="メイリオ" pitchFamily="50" charset="-128"/>
                          <a:cs typeface="メイリオ" pitchFamily="50" charset="-128"/>
                        </a:rPr>
                        <a:t>予備文字項目１</a:t>
                      </a:r>
                    </a:p>
                  </a:txBody>
                  <a:tcPr marL="68580" marR="68580" marT="3429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kern="1200" baseline="0">
                          <a:solidFill>
                            <a:schemeClr val="bg1"/>
                          </a:solidFill>
                          <a:latin typeface="メイリオ" pitchFamily="50" charset="-128"/>
                          <a:ea typeface="メイリオ" pitchFamily="50" charset="-128"/>
                          <a:cs typeface="メイリオ" pitchFamily="50" charset="-128"/>
                        </a:rPr>
                        <a:t>NVARCHAR2 </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dirty="0">
                          <a:solidFill>
                            <a:schemeClr val="bg1"/>
                          </a:solidFill>
                          <a:latin typeface="メイリオ" pitchFamily="50" charset="-128"/>
                          <a:ea typeface="メイリオ" pitchFamily="50" charset="-128"/>
                          <a:cs typeface="メイリオ" pitchFamily="50" charset="-128"/>
                        </a:rPr>
                        <a:t>10</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dirty="0">
                          <a:solidFill>
                            <a:schemeClr val="bg1"/>
                          </a:solidFill>
                          <a:latin typeface="メイリオ" pitchFamily="50" charset="-128"/>
                          <a:ea typeface="メイリオ" pitchFamily="50" charset="-128"/>
                          <a:cs typeface="メイリオ" pitchFamily="50" charset="-128"/>
                        </a:rPr>
                        <a:t>0</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extLst>
                  <a:ext uri="{0D108BD9-81ED-4DB2-BD59-A6C34878D82A}">
                    <a16:rowId xmlns:a16="http://schemas.microsoft.com/office/drawing/2014/main" val="10001"/>
                  </a:ext>
                </a:extLst>
              </a:tr>
              <a:tr h="200522">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2</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a:solidFill>
                            <a:schemeClr val="bg1"/>
                          </a:solidFill>
                          <a:latin typeface="メイリオ" pitchFamily="50" charset="-128"/>
                          <a:ea typeface="メイリオ" pitchFamily="50" charset="-128"/>
                          <a:cs typeface="メイリオ" pitchFamily="50" charset="-128"/>
                        </a:rPr>
                        <a:t>予備文字項目２</a:t>
                      </a: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kern="1200" baseline="0">
                          <a:solidFill>
                            <a:schemeClr val="bg1"/>
                          </a:solidFill>
                          <a:latin typeface="メイリオ" pitchFamily="50" charset="-128"/>
                          <a:ea typeface="メイリオ" pitchFamily="50" charset="-128"/>
                          <a:cs typeface="メイリオ" pitchFamily="50" charset="-128"/>
                        </a:rPr>
                        <a:t>NVARCHAR2 </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10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a:solidFill>
                            <a:schemeClr val="bg1"/>
                          </a:solidFill>
                          <a:latin typeface="メイリオ" pitchFamily="50" charset="-128"/>
                          <a:ea typeface="メイリオ" pitchFamily="50" charset="-128"/>
                          <a:cs typeface="メイリオ" pitchFamily="50" charset="-128"/>
                        </a:rPr>
                        <a:t>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extLst>
                  <a:ext uri="{0D108BD9-81ED-4DB2-BD59-A6C34878D82A}">
                    <a16:rowId xmlns:a16="http://schemas.microsoft.com/office/drawing/2014/main" val="10002"/>
                  </a:ext>
                </a:extLst>
              </a:tr>
              <a:tr h="200522">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3</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a:solidFill>
                            <a:schemeClr val="bg1"/>
                          </a:solidFill>
                          <a:latin typeface="メイリオ" pitchFamily="50" charset="-128"/>
                          <a:ea typeface="メイリオ" pitchFamily="50" charset="-128"/>
                          <a:cs typeface="メイリオ" pitchFamily="50" charset="-128"/>
                        </a:rPr>
                        <a:t>予備文字項目</a:t>
                      </a:r>
                      <a:r>
                        <a:rPr kumimoji="1" lang="en-US" altLang="ja-JP" sz="800" b="1">
                          <a:solidFill>
                            <a:schemeClr val="bg1"/>
                          </a:solidFill>
                          <a:latin typeface="メイリオ" pitchFamily="50" charset="-128"/>
                          <a:ea typeface="メイリオ" pitchFamily="50" charset="-128"/>
                          <a:cs typeface="メイリオ" pitchFamily="50" charset="-128"/>
                        </a:rPr>
                        <a:t>3</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kern="1200" baseline="0">
                          <a:solidFill>
                            <a:schemeClr val="bg1"/>
                          </a:solidFill>
                          <a:latin typeface="メイリオ" pitchFamily="50" charset="-128"/>
                          <a:ea typeface="メイリオ" pitchFamily="50" charset="-128"/>
                          <a:cs typeface="メイリオ" pitchFamily="50" charset="-128"/>
                        </a:rPr>
                        <a:t>NVARCHAR2 </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10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a:solidFill>
                            <a:schemeClr val="bg1"/>
                          </a:solidFill>
                          <a:latin typeface="メイリオ" pitchFamily="50" charset="-128"/>
                          <a:ea typeface="メイリオ" pitchFamily="50" charset="-128"/>
                          <a:cs typeface="メイリオ" pitchFamily="50" charset="-128"/>
                        </a:rPr>
                        <a:t>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extLst>
                  <a:ext uri="{0D108BD9-81ED-4DB2-BD59-A6C34878D82A}">
                    <a16:rowId xmlns:a16="http://schemas.microsoft.com/office/drawing/2014/main" val="10003"/>
                  </a:ext>
                </a:extLst>
              </a:tr>
              <a:tr h="200522">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4</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a:solidFill>
                            <a:schemeClr val="bg1"/>
                          </a:solidFill>
                          <a:latin typeface="メイリオ" pitchFamily="50" charset="-128"/>
                          <a:ea typeface="メイリオ" pitchFamily="50" charset="-128"/>
                          <a:cs typeface="メイリオ" pitchFamily="50" charset="-128"/>
                        </a:rPr>
                        <a:t>予備文字項目</a:t>
                      </a:r>
                      <a:r>
                        <a:rPr kumimoji="1" lang="en-US" altLang="ja-JP" sz="800" b="1">
                          <a:solidFill>
                            <a:schemeClr val="bg1"/>
                          </a:solidFill>
                          <a:latin typeface="メイリオ" pitchFamily="50" charset="-128"/>
                          <a:ea typeface="メイリオ" pitchFamily="50" charset="-128"/>
                          <a:cs typeface="メイリオ" pitchFamily="50" charset="-128"/>
                        </a:rPr>
                        <a:t>4</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kern="1200" baseline="0">
                          <a:solidFill>
                            <a:schemeClr val="bg1"/>
                          </a:solidFill>
                          <a:latin typeface="メイリオ" pitchFamily="50" charset="-128"/>
                          <a:ea typeface="メイリオ" pitchFamily="50" charset="-128"/>
                          <a:cs typeface="メイリオ" pitchFamily="50" charset="-128"/>
                        </a:rPr>
                        <a:t>NVARCHAR2 </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10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dirty="0">
                          <a:solidFill>
                            <a:schemeClr val="bg1"/>
                          </a:solidFill>
                          <a:latin typeface="メイリオ" pitchFamily="50" charset="-128"/>
                          <a:ea typeface="メイリオ" pitchFamily="50" charset="-128"/>
                          <a:cs typeface="メイリオ" pitchFamily="50" charset="-128"/>
                        </a:rPr>
                        <a:t>0</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extLst>
                  <a:ext uri="{0D108BD9-81ED-4DB2-BD59-A6C34878D82A}">
                    <a16:rowId xmlns:a16="http://schemas.microsoft.com/office/drawing/2014/main" val="10004"/>
                  </a:ext>
                </a:extLst>
              </a:tr>
              <a:tr h="200522">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5</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dirty="0">
                          <a:solidFill>
                            <a:schemeClr val="bg1"/>
                          </a:solidFill>
                          <a:latin typeface="メイリオ" pitchFamily="50" charset="-128"/>
                          <a:ea typeface="メイリオ" pitchFamily="50" charset="-128"/>
                          <a:cs typeface="メイリオ" pitchFamily="50" charset="-128"/>
                        </a:rPr>
                        <a:t>予備文字項目</a:t>
                      </a:r>
                      <a:r>
                        <a:rPr kumimoji="1" lang="en-US" altLang="ja-JP" sz="800" b="1" dirty="0">
                          <a:solidFill>
                            <a:schemeClr val="bg1"/>
                          </a:solidFill>
                          <a:latin typeface="メイリオ" pitchFamily="50" charset="-128"/>
                          <a:ea typeface="メイリオ" pitchFamily="50" charset="-128"/>
                          <a:cs typeface="メイリオ" pitchFamily="50" charset="-128"/>
                        </a:rPr>
                        <a:t>5</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kern="1200" baseline="0">
                          <a:solidFill>
                            <a:schemeClr val="bg1"/>
                          </a:solidFill>
                          <a:latin typeface="メイリオ" pitchFamily="50" charset="-128"/>
                          <a:ea typeface="メイリオ" pitchFamily="50" charset="-128"/>
                          <a:cs typeface="メイリオ" pitchFamily="50" charset="-128"/>
                        </a:rPr>
                        <a:t>NVARCHAR2 </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20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a:solidFill>
                            <a:schemeClr val="bg1"/>
                          </a:solidFill>
                          <a:latin typeface="メイリオ" pitchFamily="50" charset="-128"/>
                          <a:ea typeface="メイリオ" pitchFamily="50" charset="-128"/>
                          <a:cs typeface="メイリオ" pitchFamily="50" charset="-128"/>
                        </a:rPr>
                        <a:t>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extLst>
                  <a:ext uri="{0D108BD9-81ED-4DB2-BD59-A6C34878D82A}">
                    <a16:rowId xmlns:a16="http://schemas.microsoft.com/office/drawing/2014/main" val="10005"/>
                  </a:ext>
                </a:extLst>
              </a:tr>
              <a:tr h="200522">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6</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a:solidFill>
                            <a:schemeClr val="bg1"/>
                          </a:solidFill>
                          <a:latin typeface="メイリオ" pitchFamily="50" charset="-128"/>
                          <a:ea typeface="メイリオ" pitchFamily="50" charset="-128"/>
                          <a:cs typeface="メイリオ" pitchFamily="50" charset="-128"/>
                        </a:rPr>
                        <a:t>予備文字項目</a:t>
                      </a:r>
                      <a:r>
                        <a:rPr kumimoji="1" lang="en-US" altLang="ja-JP" sz="800" b="1">
                          <a:solidFill>
                            <a:schemeClr val="bg1"/>
                          </a:solidFill>
                          <a:latin typeface="メイリオ" pitchFamily="50" charset="-128"/>
                          <a:ea typeface="メイリオ" pitchFamily="50" charset="-128"/>
                          <a:cs typeface="メイリオ" pitchFamily="50" charset="-128"/>
                        </a:rPr>
                        <a:t>6</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kern="1200" baseline="0" dirty="0">
                          <a:solidFill>
                            <a:schemeClr val="bg1"/>
                          </a:solidFill>
                          <a:latin typeface="メイリオ" pitchFamily="50" charset="-128"/>
                          <a:ea typeface="メイリオ" pitchFamily="50" charset="-128"/>
                          <a:cs typeface="メイリオ" pitchFamily="50" charset="-128"/>
                        </a:rPr>
                        <a:t>NVARCHAR2 </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20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extLst>
                  <a:ext uri="{0D108BD9-81ED-4DB2-BD59-A6C34878D82A}">
                    <a16:rowId xmlns:a16="http://schemas.microsoft.com/office/drawing/2014/main" val="10006"/>
                  </a:ext>
                </a:extLst>
              </a:tr>
              <a:tr h="205429">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7</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a:solidFill>
                            <a:schemeClr val="bg1"/>
                          </a:solidFill>
                          <a:latin typeface="メイリオ" pitchFamily="50" charset="-128"/>
                          <a:ea typeface="メイリオ" pitchFamily="50" charset="-128"/>
                          <a:cs typeface="メイリオ" pitchFamily="50" charset="-128"/>
                        </a:rPr>
                        <a:t>予備文字項目</a:t>
                      </a:r>
                      <a:r>
                        <a:rPr kumimoji="1" lang="en-US" altLang="ja-JP" sz="800" b="1">
                          <a:solidFill>
                            <a:schemeClr val="bg1"/>
                          </a:solidFill>
                          <a:latin typeface="メイリオ" pitchFamily="50" charset="-128"/>
                          <a:ea typeface="メイリオ" pitchFamily="50" charset="-128"/>
                          <a:cs typeface="メイリオ" pitchFamily="50" charset="-128"/>
                        </a:rPr>
                        <a:t>7</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kern="1200" baseline="0">
                          <a:solidFill>
                            <a:schemeClr val="bg1"/>
                          </a:solidFill>
                          <a:latin typeface="メイリオ" pitchFamily="50" charset="-128"/>
                          <a:ea typeface="メイリオ" pitchFamily="50" charset="-128"/>
                          <a:cs typeface="メイリオ" pitchFamily="50" charset="-128"/>
                        </a:rPr>
                        <a:t>NVARCHAR2 </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20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extLst>
                  <a:ext uri="{0D108BD9-81ED-4DB2-BD59-A6C34878D82A}">
                    <a16:rowId xmlns:a16="http://schemas.microsoft.com/office/drawing/2014/main" val="10007"/>
                  </a:ext>
                </a:extLst>
              </a:tr>
              <a:tr h="200522">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8</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dirty="0">
                          <a:solidFill>
                            <a:schemeClr val="bg1"/>
                          </a:solidFill>
                          <a:latin typeface="メイリオ" pitchFamily="50" charset="-128"/>
                          <a:ea typeface="メイリオ" pitchFamily="50" charset="-128"/>
                          <a:cs typeface="メイリオ" pitchFamily="50" charset="-128"/>
                        </a:rPr>
                        <a:t>予備文字項目</a:t>
                      </a:r>
                      <a:r>
                        <a:rPr kumimoji="1" lang="en-US" altLang="ja-JP" sz="800" b="1" dirty="0">
                          <a:solidFill>
                            <a:schemeClr val="bg1"/>
                          </a:solidFill>
                          <a:latin typeface="メイリオ" pitchFamily="50" charset="-128"/>
                          <a:ea typeface="メイリオ" pitchFamily="50" charset="-128"/>
                          <a:cs typeface="メイリオ" pitchFamily="50" charset="-128"/>
                        </a:rPr>
                        <a:t>8</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kern="1200" baseline="0">
                          <a:solidFill>
                            <a:schemeClr val="bg1"/>
                          </a:solidFill>
                          <a:latin typeface="メイリオ" pitchFamily="50" charset="-128"/>
                          <a:ea typeface="メイリオ" pitchFamily="50" charset="-128"/>
                          <a:cs typeface="メイリオ" pitchFamily="50" charset="-128"/>
                        </a:rPr>
                        <a:t>NVARCHAR2 </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20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dirty="0">
                          <a:solidFill>
                            <a:schemeClr val="bg1"/>
                          </a:solidFill>
                          <a:latin typeface="メイリオ" pitchFamily="50" charset="-128"/>
                          <a:ea typeface="メイリオ" pitchFamily="50" charset="-128"/>
                          <a:cs typeface="メイリオ" pitchFamily="50" charset="-128"/>
                        </a:rPr>
                        <a:t>0</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extLst>
                  <a:ext uri="{0D108BD9-81ED-4DB2-BD59-A6C34878D82A}">
                    <a16:rowId xmlns:a16="http://schemas.microsoft.com/office/drawing/2014/main" val="10008"/>
                  </a:ext>
                </a:extLst>
              </a:tr>
              <a:tr h="200522">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dirty="0">
                          <a:solidFill>
                            <a:schemeClr val="bg1"/>
                          </a:solidFill>
                          <a:latin typeface="メイリオ" pitchFamily="50" charset="-128"/>
                          <a:ea typeface="メイリオ" pitchFamily="50" charset="-128"/>
                          <a:cs typeface="メイリオ" pitchFamily="50" charset="-128"/>
                        </a:rPr>
                        <a:t>9</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dirty="0">
                          <a:solidFill>
                            <a:schemeClr val="bg1"/>
                          </a:solidFill>
                          <a:latin typeface="メイリオ" pitchFamily="50" charset="-128"/>
                          <a:ea typeface="メイリオ" pitchFamily="50" charset="-128"/>
                          <a:cs typeface="メイリオ" pitchFamily="50" charset="-128"/>
                        </a:rPr>
                        <a:t>予備数値項目１</a:t>
                      </a: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kern="1200" baseline="0">
                          <a:solidFill>
                            <a:schemeClr val="bg1"/>
                          </a:solidFill>
                          <a:latin typeface="メイリオ" pitchFamily="50" charset="-128"/>
                          <a:ea typeface="メイリオ" pitchFamily="50" charset="-128"/>
                          <a:cs typeface="メイリオ" pitchFamily="50" charset="-128"/>
                        </a:rPr>
                        <a:t>NUMBER </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21</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3</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extLst>
                  <a:ext uri="{0D108BD9-81ED-4DB2-BD59-A6C34878D82A}">
                    <a16:rowId xmlns:a16="http://schemas.microsoft.com/office/drawing/2014/main" val="10009"/>
                  </a:ext>
                </a:extLst>
              </a:tr>
              <a:tr h="200522">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10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dirty="0">
                          <a:solidFill>
                            <a:schemeClr val="bg1"/>
                          </a:solidFill>
                          <a:latin typeface="メイリオ" pitchFamily="50" charset="-128"/>
                          <a:ea typeface="メイリオ" pitchFamily="50" charset="-128"/>
                          <a:cs typeface="メイリオ" pitchFamily="50" charset="-128"/>
                        </a:rPr>
                        <a:t>予備数値項目２</a:t>
                      </a: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kern="1200" baseline="0">
                          <a:solidFill>
                            <a:schemeClr val="bg1"/>
                          </a:solidFill>
                          <a:latin typeface="メイリオ" pitchFamily="50" charset="-128"/>
                          <a:ea typeface="メイリオ" pitchFamily="50" charset="-128"/>
                          <a:cs typeface="メイリオ" pitchFamily="50" charset="-128"/>
                        </a:rPr>
                        <a:t>NUMBER </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21</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dirty="0">
                          <a:solidFill>
                            <a:schemeClr val="bg1"/>
                          </a:solidFill>
                          <a:latin typeface="メイリオ" pitchFamily="50" charset="-128"/>
                          <a:ea typeface="メイリオ" pitchFamily="50" charset="-128"/>
                          <a:cs typeface="メイリオ" pitchFamily="50" charset="-128"/>
                        </a:rPr>
                        <a:t>3</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extLst>
                  <a:ext uri="{0D108BD9-81ED-4DB2-BD59-A6C34878D82A}">
                    <a16:rowId xmlns:a16="http://schemas.microsoft.com/office/drawing/2014/main" val="10010"/>
                  </a:ext>
                </a:extLst>
              </a:tr>
              <a:tr h="200522">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dirty="0">
                          <a:solidFill>
                            <a:schemeClr val="bg1"/>
                          </a:solidFill>
                          <a:latin typeface="メイリオ" pitchFamily="50" charset="-128"/>
                          <a:ea typeface="メイリオ" pitchFamily="50" charset="-128"/>
                          <a:cs typeface="メイリオ" pitchFamily="50" charset="-128"/>
                        </a:rPr>
                        <a:t>11</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dirty="0">
                          <a:solidFill>
                            <a:schemeClr val="bg1"/>
                          </a:solidFill>
                          <a:latin typeface="メイリオ" pitchFamily="50" charset="-128"/>
                          <a:ea typeface="メイリオ" pitchFamily="50" charset="-128"/>
                          <a:cs typeface="メイリオ" pitchFamily="50" charset="-128"/>
                        </a:rPr>
                        <a:t>予備数値項目３</a:t>
                      </a: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kern="1200" baseline="0" dirty="0">
                          <a:solidFill>
                            <a:schemeClr val="bg1"/>
                          </a:solidFill>
                          <a:latin typeface="メイリオ" pitchFamily="50" charset="-128"/>
                          <a:ea typeface="メイリオ" pitchFamily="50" charset="-128"/>
                          <a:cs typeface="メイリオ" pitchFamily="50" charset="-128"/>
                        </a:rPr>
                        <a:t>NUMBER </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dirty="0">
                          <a:solidFill>
                            <a:schemeClr val="bg1"/>
                          </a:solidFill>
                          <a:latin typeface="メイリオ" pitchFamily="50" charset="-128"/>
                          <a:ea typeface="メイリオ" pitchFamily="50" charset="-128"/>
                          <a:cs typeface="メイリオ" pitchFamily="50" charset="-128"/>
                        </a:rPr>
                        <a:t>21</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dirty="0">
                          <a:solidFill>
                            <a:schemeClr val="bg1"/>
                          </a:solidFill>
                          <a:latin typeface="メイリオ" pitchFamily="50" charset="-128"/>
                          <a:ea typeface="メイリオ" pitchFamily="50" charset="-128"/>
                          <a:cs typeface="メイリオ" pitchFamily="50" charset="-128"/>
                        </a:rPr>
                        <a:t>3</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extLst>
                  <a:ext uri="{0D108BD9-81ED-4DB2-BD59-A6C34878D82A}">
                    <a16:rowId xmlns:a16="http://schemas.microsoft.com/office/drawing/2014/main" val="10011"/>
                  </a:ext>
                </a:extLst>
              </a:tr>
            </a:tbl>
          </a:graphicData>
        </a:graphic>
      </p:graphicFrame>
      <p:sp>
        <p:nvSpPr>
          <p:cNvPr id="98" name="テキスト ボックス 97">
            <a:extLst>
              <a:ext uri="{FF2B5EF4-FFF2-40B4-BE49-F238E27FC236}">
                <a16:creationId xmlns:a16="http://schemas.microsoft.com/office/drawing/2014/main" id="{48ED8908-DBE8-4699-CF52-806EBC21611E}"/>
              </a:ext>
            </a:extLst>
          </p:cNvPr>
          <p:cNvSpPr txBox="1"/>
          <p:nvPr/>
        </p:nvSpPr>
        <p:spPr>
          <a:xfrm>
            <a:off x="5796132" y="1660026"/>
            <a:ext cx="3060000" cy="371664"/>
          </a:xfrm>
          <a:prstGeom prst="rect">
            <a:avLst/>
          </a:prstGeom>
        </p:spPr>
        <p:txBody>
          <a:bodyPr wrap="square" lIns="0" tIns="0" rIns="0" bIns="0" rtlCol="0" anchor="ctr" anchorCtr="0">
            <a:noAutofit/>
          </a:bodyPr>
          <a:lstStyle/>
          <a:p>
            <a:pPr algn="ctr">
              <a:spcBef>
                <a:spcPct val="0"/>
              </a:spcBef>
            </a:pPr>
            <a:r>
              <a:rPr lang="ja-JP" altLang="en-US" sz="1100" b="1" dirty="0">
                <a:solidFill>
                  <a:schemeClr val="tx2"/>
                </a:solidFill>
                <a:cs typeface="メイリオ" pitchFamily="50" charset="-128"/>
              </a:rPr>
              <a:t>各種伝票テーブルに用意されている</a:t>
            </a:r>
            <a:endParaRPr lang="en-US" altLang="ja-JP" sz="1100" b="1" dirty="0">
              <a:solidFill>
                <a:schemeClr val="tx2"/>
              </a:solidFill>
              <a:cs typeface="メイリオ" pitchFamily="50" charset="-128"/>
            </a:endParaRPr>
          </a:p>
          <a:p>
            <a:pPr algn="ctr">
              <a:spcBef>
                <a:spcPct val="0"/>
              </a:spcBef>
            </a:pPr>
            <a:r>
              <a:rPr lang="en-US" altLang="ja-JP" sz="1100" b="1" dirty="0">
                <a:solidFill>
                  <a:schemeClr val="tx2"/>
                </a:solidFill>
                <a:cs typeface="メイリオ" pitchFamily="50" charset="-128"/>
              </a:rPr>
              <a:t>11</a:t>
            </a:r>
            <a:r>
              <a:rPr lang="ja-JP" altLang="en-US" sz="1100" b="1" dirty="0">
                <a:solidFill>
                  <a:schemeClr val="tx2"/>
                </a:solidFill>
                <a:cs typeface="メイリオ" pitchFamily="50" charset="-128"/>
              </a:rPr>
              <a:t>個の予備項目</a:t>
            </a:r>
          </a:p>
        </p:txBody>
      </p:sp>
      <p:sp>
        <p:nvSpPr>
          <p:cNvPr id="6" name="テキスト ボックス 5">
            <a:extLst>
              <a:ext uri="{FF2B5EF4-FFF2-40B4-BE49-F238E27FC236}">
                <a16:creationId xmlns:a16="http://schemas.microsoft.com/office/drawing/2014/main" id="{9A4F0C21-97CB-B1FE-E020-6B78BDBD7E5A}"/>
              </a:ext>
            </a:extLst>
          </p:cNvPr>
          <p:cNvSpPr txBox="1"/>
          <p:nvPr/>
        </p:nvSpPr>
        <p:spPr>
          <a:xfrm>
            <a:off x="533569" y="3186897"/>
            <a:ext cx="437001" cy="215444"/>
          </a:xfrm>
          <a:prstGeom prst="rect">
            <a:avLst/>
          </a:prstGeom>
          <a:noFill/>
        </p:spPr>
        <p:txBody>
          <a:bodyPr wrap="square" rtlCol="0">
            <a:spAutoFit/>
          </a:bodyPr>
          <a:lstStyle/>
          <a:p>
            <a:r>
              <a:rPr kumimoji="1" lang="ja-JP" altLang="en-US" sz="800" dirty="0"/>
              <a:t>例</a:t>
            </a:r>
            <a:r>
              <a:rPr lang="ja-JP" altLang="en-US" sz="800" dirty="0"/>
              <a:t>：</a:t>
            </a:r>
            <a:endParaRPr kumimoji="1" lang="en-US" altLang="ja-JP" sz="800" dirty="0"/>
          </a:p>
        </p:txBody>
      </p:sp>
      <p:sp>
        <p:nvSpPr>
          <p:cNvPr id="11" name="テキスト ボックス 10">
            <a:extLst>
              <a:ext uri="{FF2B5EF4-FFF2-40B4-BE49-F238E27FC236}">
                <a16:creationId xmlns:a16="http://schemas.microsoft.com/office/drawing/2014/main" id="{686B2991-E0FC-625B-6B97-AC27DA78BF47}"/>
              </a:ext>
            </a:extLst>
          </p:cNvPr>
          <p:cNvSpPr txBox="1"/>
          <p:nvPr/>
        </p:nvSpPr>
        <p:spPr>
          <a:xfrm>
            <a:off x="2244131" y="3186897"/>
            <a:ext cx="437001" cy="215444"/>
          </a:xfrm>
          <a:prstGeom prst="rect">
            <a:avLst/>
          </a:prstGeom>
          <a:noFill/>
        </p:spPr>
        <p:txBody>
          <a:bodyPr wrap="square" rtlCol="0">
            <a:spAutoFit/>
          </a:bodyPr>
          <a:lstStyle/>
          <a:p>
            <a:r>
              <a:rPr kumimoji="1" lang="ja-JP" altLang="en-US" sz="800" dirty="0"/>
              <a:t>例</a:t>
            </a:r>
            <a:r>
              <a:rPr lang="ja-JP" altLang="en-US" sz="800" dirty="0"/>
              <a:t>：</a:t>
            </a:r>
            <a:endParaRPr kumimoji="1" lang="en-US" altLang="ja-JP" sz="800" dirty="0"/>
          </a:p>
        </p:txBody>
      </p:sp>
      <p:sp>
        <p:nvSpPr>
          <p:cNvPr id="12" name="テキスト ボックス 11">
            <a:extLst>
              <a:ext uri="{FF2B5EF4-FFF2-40B4-BE49-F238E27FC236}">
                <a16:creationId xmlns:a16="http://schemas.microsoft.com/office/drawing/2014/main" id="{A03B9BE7-F39E-ADAD-4202-AE61FA5245D9}"/>
              </a:ext>
            </a:extLst>
          </p:cNvPr>
          <p:cNvSpPr txBox="1"/>
          <p:nvPr/>
        </p:nvSpPr>
        <p:spPr>
          <a:xfrm>
            <a:off x="3948759" y="3186897"/>
            <a:ext cx="437001" cy="215444"/>
          </a:xfrm>
          <a:prstGeom prst="rect">
            <a:avLst/>
          </a:prstGeom>
          <a:noFill/>
        </p:spPr>
        <p:txBody>
          <a:bodyPr wrap="square" rtlCol="0">
            <a:spAutoFit/>
          </a:bodyPr>
          <a:lstStyle/>
          <a:p>
            <a:r>
              <a:rPr kumimoji="1" lang="ja-JP" altLang="en-US" sz="800" dirty="0"/>
              <a:t>例</a:t>
            </a:r>
            <a:r>
              <a:rPr lang="ja-JP" altLang="en-US" sz="800" dirty="0"/>
              <a:t>：</a:t>
            </a:r>
            <a:endParaRPr kumimoji="1" lang="en-US" altLang="ja-JP" sz="800" dirty="0"/>
          </a:p>
        </p:txBody>
      </p:sp>
    </p:spTree>
    <p:extLst>
      <p:ext uri="{BB962C8B-B14F-4D97-AF65-F5344CB8AC3E}">
        <p14:creationId xmlns:p14="http://schemas.microsoft.com/office/powerpoint/2010/main" val="2190335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23</a:t>
            </a:fld>
            <a:endParaRPr lang="ja-JP" altLang="en-US" dirty="0"/>
          </a:p>
        </p:txBody>
      </p:sp>
      <p:sp>
        <p:nvSpPr>
          <p:cNvPr id="5" name="タイトル 4"/>
          <p:cNvSpPr>
            <a:spLocks noGrp="1"/>
          </p:cNvSpPr>
          <p:nvPr>
            <p:ph type="title"/>
          </p:nvPr>
        </p:nvSpPr>
        <p:spPr/>
        <p:txBody>
          <a:bodyPr/>
          <a:lstStyle/>
          <a:p>
            <a:r>
              <a:rPr lang="ja-JP" altLang="en-US" dirty="0"/>
              <a:t>入力締めの設定</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指定した日付以前の伝票入力および外部取込を制限</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所属部門や伝票種類ごとに入力締め日を設定でき、指定した日付以前の伝票入力および外部</a:t>
            </a:r>
          </a:p>
          <a:p>
            <a:r>
              <a:rPr lang="ja-JP" altLang="en-US" dirty="0"/>
              <a:t>取込処理を制限することが可能です</a:t>
            </a:r>
          </a:p>
          <a:p>
            <a:endParaRPr lang="ja-JP" altLang="en-US" dirty="0"/>
          </a:p>
        </p:txBody>
      </p:sp>
      <p:cxnSp>
        <p:nvCxnSpPr>
          <p:cNvPr id="58" name="直線コネクタ 57"/>
          <p:cNvCxnSpPr/>
          <p:nvPr/>
        </p:nvCxnSpPr>
        <p:spPr>
          <a:xfrm flipV="1">
            <a:off x="2708793" y="2336698"/>
            <a:ext cx="4698522" cy="27003"/>
          </a:xfrm>
          <a:prstGeom prst="line">
            <a:avLst/>
          </a:prstGeom>
          <a:noFill/>
          <a:ln w="76200" cap="flat" cmpd="sng" algn="ctr">
            <a:solidFill>
              <a:srgbClr val="77A233"/>
            </a:solidFill>
            <a:prstDash val="solid"/>
          </a:ln>
          <a:effectLst/>
        </p:spPr>
      </p:cxnSp>
      <p:sp>
        <p:nvSpPr>
          <p:cNvPr id="59" name="正方形/長方形 58"/>
          <p:cNvSpPr/>
          <p:nvPr/>
        </p:nvSpPr>
        <p:spPr>
          <a:xfrm>
            <a:off x="3653898" y="1545636"/>
            <a:ext cx="1134126" cy="567063"/>
          </a:xfrm>
          <a:prstGeom prst="rect">
            <a:avLst/>
          </a:prstGeom>
          <a:noFill/>
          <a:ln w="25400" cap="flat" cmpd="sng" algn="ctr">
            <a:noFill/>
            <a:prstDash val="solid"/>
          </a:ln>
          <a:effectLst/>
        </p:spPr>
        <p:txBody>
          <a:bodyPr rtlCol="0" anchor="ctr"/>
          <a:lstStyle/>
          <a:p>
            <a:pPr algn="ctr">
              <a:defRPr/>
            </a:pPr>
            <a:r>
              <a:rPr kumimoji="0" lang="en-US" altLang="ja-JP" sz="1500" kern="0">
                <a:solidFill>
                  <a:srgbClr val="77A233"/>
                </a:solidFill>
              </a:rPr>
              <a:t>25</a:t>
            </a:r>
            <a:r>
              <a:rPr kumimoji="0" lang="ja-JP" altLang="en-US" sz="1500" kern="0">
                <a:solidFill>
                  <a:srgbClr val="77A233"/>
                </a:solidFill>
              </a:rPr>
              <a:t>日</a:t>
            </a:r>
            <a:endParaRPr kumimoji="0" lang="en-US" altLang="ja-JP" sz="1500" kern="0">
              <a:solidFill>
                <a:srgbClr val="77A233"/>
              </a:solidFill>
            </a:endParaRPr>
          </a:p>
        </p:txBody>
      </p:sp>
      <p:sp>
        <p:nvSpPr>
          <p:cNvPr id="111" name="正方形/長方形 110"/>
          <p:cNvSpPr/>
          <p:nvPr/>
        </p:nvSpPr>
        <p:spPr>
          <a:xfrm>
            <a:off x="3383868" y="1977684"/>
            <a:ext cx="1809201" cy="405045"/>
          </a:xfrm>
          <a:prstGeom prst="rect">
            <a:avLst/>
          </a:prstGeom>
          <a:noFill/>
          <a:ln w="25400" cap="flat" cmpd="sng" algn="ctr">
            <a:noFill/>
            <a:prstDash val="solid"/>
          </a:ln>
          <a:effectLst/>
        </p:spPr>
        <p:txBody>
          <a:bodyPr rtlCol="0" anchor="ctr"/>
          <a:lstStyle/>
          <a:p>
            <a:pPr algn="ctr">
              <a:defRPr/>
            </a:pPr>
            <a:r>
              <a:rPr kumimoji="0" lang="ja-JP" altLang="en-US" sz="1500" kern="0">
                <a:solidFill>
                  <a:srgbClr val="77A233"/>
                </a:solidFill>
              </a:rPr>
              <a:t>経費精算締日</a:t>
            </a:r>
          </a:p>
        </p:txBody>
      </p:sp>
      <p:cxnSp>
        <p:nvCxnSpPr>
          <p:cNvPr id="112" name="直線コネクタ 111"/>
          <p:cNvCxnSpPr/>
          <p:nvPr/>
        </p:nvCxnSpPr>
        <p:spPr>
          <a:xfrm>
            <a:off x="4220961" y="2247714"/>
            <a:ext cx="0" cy="243027"/>
          </a:xfrm>
          <a:prstGeom prst="line">
            <a:avLst/>
          </a:prstGeom>
          <a:noFill/>
          <a:ln w="76200" cap="flat" cmpd="sng" algn="ctr">
            <a:solidFill>
              <a:srgbClr val="77A233"/>
            </a:solidFill>
            <a:prstDash val="solid"/>
          </a:ln>
          <a:effectLst/>
        </p:spPr>
      </p:cxnSp>
      <p:sp>
        <p:nvSpPr>
          <p:cNvPr id="113" name="正方形/長方形 112"/>
          <p:cNvSpPr/>
          <p:nvPr/>
        </p:nvSpPr>
        <p:spPr>
          <a:xfrm>
            <a:off x="5490102" y="1518633"/>
            <a:ext cx="1134126" cy="567063"/>
          </a:xfrm>
          <a:prstGeom prst="rect">
            <a:avLst/>
          </a:prstGeom>
          <a:noFill/>
          <a:ln w="25400" cap="flat" cmpd="sng" algn="ctr">
            <a:noFill/>
            <a:prstDash val="solid"/>
          </a:ln>
          <a:effectLst/>
        </p:spPr>
        <p:txBody>
          <a:bodyPr rtlCol="0" anchor="ctr"/>
          <a:lstStyle/>
          <a:p>
            <a:pPr algn="ctr">
              <a:defRPr/>
            </a:pPr>
            <a:r>
              <a:rPr kumimoji="0" lang="ja-JP" altLang="en-US" sz="1500" kern="0">
                <a:solidFill>
                  <a:srgbClr val="77A233"/>
                </a:solidFill>
              </a:rPr>
              <a:t>末日</a:t>
            </a:r>
            <a:endParaRPr kumimoji="0" lang="en-US" altLang="ja-JP" sz="1500" kern="0">
              <a:solidFill>
                <a:srgbClr val="77A233"/>
              </a:solidFill>
            </a:endParaRPr>
          </a:p>
        </p:txBody>
      </p:sp>
      <p:sp>
        <p:nvSpPr>
          <p:cNvPr id="114" name="正方形/長方形 113"/>
          <p:cNvSpPr/>
          <p:nvPr/>
        </p:nvSpPr>
        <p:spPr>
          <a:xfrm>
            <a:off x="3059832" y="2949792"/>
            <a:ext cx="2214246" cy="567063"/>
          </a:xfrm>
          <a:prstGeom prst="rect">
            <a:avLst/>
          </a:prstGeom>
          <a:noFill/>
          <a:ln w="25400" cap="flat" cmpd="sng" algn="ctr">
            <a:noFill/>
            <a:prstDash val="solid"/>
          </a:ln>
          <a:effectLst/>
        </p:spPr>
        <p:txBody>
          <a:bodyPr rtlCol="0" anchor="ctr"/>
          <a:lstStyle/>
          <a:p>
            <a:pPr algn="ctr">
              <a:defRPr/>
            </a:pPr>
            <a:r>
              <a:rPr kumimoji="0" lang="ja-JP" altLang="en-US" sz="1500" b="1" kern="0">
                <a:solidFill>
                  <a:srgbClr val="54C2F0"/>
                </a:solidFill>
              </a:rPr>
              <a:t>入力締め処理</a:t>
            </a:r>
          </a:p>
        </p:txBody>
      </p:sp>
      <p:sp>
        <p:nvSpPr>
          <p:cNvPr id="115" name="正方形/長方形 114"/>
          <p:cNvSpPr/>
          <p:nvPr/>
        </p:nvSpPr>
        <p:spPr>
          <a:xfrm>
            <a:off x="6381201" y="1518633"/>
            <a:ext cx="1134126" cy="567063"/>
          </a:xfrm>
          <a:prstGeom prst="rect">
            <a:avLst/>
          </a:prstGeom>
          <a:noFill/>
          <a:ln w="25400" cap="flat" cmpd="sng" algn="ctr">
            <a:noFill/>
            <a:prstDash val="solid"/>
          </a:ln>
          <a:effectLst/>
        </p:spPr>
        <p:txBody>
          <a:bodyPr rtlCol="0" anchor="ctr"/>
          <a:lstStyle/>
          <a:p>
            <a:pPr algn="ctr">
              <a:defRPr/>
            </a:pPr>
            <a:r>
              <a:rPr kumimoji="0" lang="ja-JP" altLang="en-US" sz="1500" kern="0">
                <a:solidFill>
                  <a:srgbClr val="77A233"/>
                </a:solidFill>
              </a:rPr>
              <a:t>翌月</a:t>
            </a:r>
            <a:endParaRPr kumimoji="0" lang="en-US" altLang="ja-JP" sz="1500" kern="0">
              <a:solidFill>
                <a:srgbClr val="77A233"/>
              </a:solidFill>
            </a:endParaRPr>
          </a:p>
        </p:txBody>
      </p:sp>
      <p:cxnSp>
        <p:nvCxnSpPr>
          <p:cNvPr id="116" name="直線コネクタ 115"/>
          <p:cNvCxnSpPr/>
          <p:nvPr/>
        </p:nvCxnSpPr>
        <p:spPr>
          <a:xfrm>
            <a:off x="6057165" y="2236661"/>
            <a:ext cx="0" cy="243027"/>
          </a:xfrm>
          <a:prstGeom prst="line">
            <a:avLst/>
          </a:prstGeom>
          <a:noFill/>
          <a:ln w="76200" cap="flat" cmpd="sng" algn="ctr">
            <a:solidFill>
              <a:srgbClr val="77A233"/>
            </a:solidFill>
            <a:prstDash val="solid"/>
          </a:ln>
          <a:effectLst/>
        </p:spPr>
      </p:cxnSp>
      <p:sp>
        <p:nvSpPr>
          <p:cNvPr id="117" name="正方形/長方形 116"/>
          <p:cNvSpPr/>
          <p:nvPr/>
        </p:nvSpPr>
        <p:spPr>
          <a:xfrm>
            <a:off x="1285611" y="4362949"/>
            <a:ext cx="1504193" cy="405045"/>
          </a:xfrm>
          <a:prstGeom prst="rect">
            <a:avLst/>
          </a:prstGeom>
          <a:noFill/>
          <a:ln w="25400" cap="flat" cmpd="sng" algn="ctr">
            <a:noFill/>
            <a:prstDash val="solid"/>
          </a:ln>
          <a:effectLst/>
        </p:spPr>
        <p:txBody>
          <a:bodyPr rtlCol="0" anchor="ctr"/>
          <a:lstStyle/>
          <a:p>
            <a:pPr algn="ctr">
              <a:defRPr/>
            </a:pPr>
            <a:r>
              <a:rPr kumimoji="0" lang="ja-JP" altLang="en-US" sz="1500" b="1" kern="0">
                <a:solidFill>
                  <a:srgbClr val="F9BE00"/>
                </a:solidFill>
              </a:rPr>
              <a:t>営業部</a:t>
            </a:r>
            <a:endParaRPr kumimoji="0" lang="en-US" altLang="ja-JP" sz="1500" b="1" kern="0">
              <a:solidFill>
                <a:srgbClr val="F9BE00"/>
              </a:solidFill>
            </a:endParaRPr>
          </a:p>
          <a:p>
            <a:pPr algn="ctr">
              <a:defRPr/>
            </a:pPr>
            <a:r>
              <a:rPr kumimoji="0" lang="en-US" altLang="ja-JP" sz="1500" b="1" kern="0">
                <a:solidFill>
                  <a:srgbClr val="F9BE00"/>
                </a:solidFill>
              </a:rPr>
              <a:t>(</a:t>
            </a:r>
            <a:r>
              <a:rPr kumimoji="0" lang="ja-JP" altLang="en-US" sz="1500" b="1" kern="0">
                <a:solidFill>
                  <a:srgbClr val="F9BE00"/>
                </a:solidFill>
              </a:rPr>
              <a:t>経費精算）</a:t>
            </a:r>
          </a:p>
        </p:txBody>
      </p:sp>
      <p:grpSp>
        <p:nvGrpSpPr>
          <p:cNvPr id="118" name="グループ化 117"/>
          <p:cNvGrpSpPr/>
          <p:nvPr/>
        </p:nvGrpSpPr>
        <p:grpSpPr>
          <a:xfrm>
            <a:off x="3086835" y="3984907"/>
            <a:ext cx="398711" cy="398711"/>
            <a:chOff x="409575" y="2616200"/>
            <a:chExt cx="381000" cy="381000"/>
          </a:xfrm>
          <a:solidFill>
            <a:srgbClr val="F9BE00"/>
          </a:solidFill>
        </p:grpSpPr>
        <p:sp>
          <p:nvSpPr>
            <p:cNvPr id="119" name="Freeform 319"/>
            <p:cNvSpPr>
              <a:spLocks/>
            </p:cNvSpPr>
            <p:nvPr/>
          </p:nvSpPr>
          <p:spPr bwMode="auto">
            <a:xfrm>
              <a:off x="581025" y="2616200"/>
              <a:ext cx="209550" cy="209550"/>
            </a:xfrm>
            <a:custGeom>
              <a:avLst/>
              <a:gdLst/>
              <a:ahLst/>
              <a:cxnLst>
                <a:cxn ang="0">
                  <a:pos x="32" y="132"/>
                </a:cxn>
                <a:cxn ang="0">
                  <a:pos x="0" y="100"/>
                </a:cxn>
                <a:cxn ang="0">
                  <a:pos x="98" y="0"/>
                </a:cxn>
                <a:cxn ang="0">
                  <a:pos x="132" y="34"/>
                </a:cxn>
                <a:cxn ang="0">
                  <a:pos x="32" y="132"/>
                </a:cxn>
              </a:cxnLst>
              <a:rect l="0" t="0" r="r" b="b"/>
              <a:pathLst>
                <a:path w="132" h="132">
                  <a:moveTo>
                    <a:pt x="32" y="132"/>
                  </a:moveTo>
                  <a:lnTo>
                    <a:pt x="0" y="100"/>
                  </a:lnTo>
                  <a:lnTo>
                    <a:pt x="98" y="0"/>
                  </a:lnTo>
                  <a:lnTo>
                    <a:pt x="132" y="34"/>
                  </a:lnTo>
                  <a:lnTo>
                    <a:pt x="32" y="13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0" name="Freeform 320"/>
            <p:cNvSpPr>
              <a:spLocks/>
            </p:cNvSpPr>
            <p:nvPr/>
          </p:nvSpPr>
          <p:spPr bwMode="auto">
            <a:xfrm>
              <a:off x="536575" y="2800350"/>
              <a:ext cx="69850" cy="69850"/>
            </a:xfrm>
            <a:custGeom>
              <a:avLst/>
              <a:gdLst/>
              <a:ahLst/>
              <a:cxnLst>
                <a:cxn ang="0">
                  <a:pos x="0" y="44"/>
                </a:cxn>
                <a:cxn ang="0">
                  <a:pos x="0" y="44"/>
                </a:cxn>
                <a:cxn ang="0">
                  <a:pos x="12" y="0"/>
                </a:cxn>
                <a:cxn ang="0">
                  <a:pos x="44" y="32"/>
                </a:cxn>
                <a:cxn ang="0">
                  <a:pos x="0" y="44"/>
                </a:cxn>
              </a:cxnLst>
              <a:rect l="0" t="0" r="r" b="b"/>
              <a:pathLst>
                <a:path w="44" h="44">
                  <a:moveTo>
                    <a:pt x="0" y="44"/>
                  </a:moveTo>
                  <a:lnTo>
                    <a:pt x="0" y="44"/>
                  </a:lnTo>
                  <a:lnTo>
                    <a:pt x="12" y="0"/>
                  </a:lnTo>
                  <a:lnTo>
                    <a:pt x="44" y="32"/>
                  </a:lnTo>
                  <a:lnTo>
                    <a:pt x="0" y="4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1" name="Freeform 321"/>
            <p:cNvSpPr>
              <a:spLocks/>
            </p:cNvSpPr>
            <p:nvPr/>
          </p:nvSpPr>
          <p:spPr bwMode="auto">
            <a:xfrm>
              <a:off x="409575" y="2616200"/>
              <a:ext cx="381000" cy="381000"/>
            </a:xfrm>
            <a:custGeom>
              <a:avLst/>
              <a:gdLst/>
              <a:ahLst/>
              <a:cxnLst>
                <a:cxn ang="0">
                  <a:pos x="216" y="92"/>
                </a:cxn>
                <a:cxn ang="0">
                  <a:pos x="216" y="216"/>
                </a:cxn>
                <a:cxn ang="0">
                  <a:pos x="24" y="216"/>
                </a:cxn>
                <a:cxn ang="0">
                  <a:pos x="24" y="80"/>
                </a:cxn>
                <a:cxn ang="0">
                  <a:pos x="80" y="80"/>
                </a:cxn>
                <a:cxn ang="0">
                  <a:pos x="80" y="24"/>
                </a:cxn>
                <a:cxn ang="0">
                  <a:pos x="148" y="24"/>
                </a:cxn>
                <a:cxn ang="0">
                  <a:pos x="172" y="0"/>
                </a:cxn>
                <a:cxn ang="0">
                  <a:pos x="80" y="0"/>
                </a:cxn>
                <a:cxn ang="0">
                  <a:pos x="72" y="0"/>
                </a:cxn>
                <a:cxn ang="0">
                  <a:pos x="0" y="72"/>
                </a:cxn>
                <a:cxn ang="0">
                  <a:pos x="0" y="80"/>
                </a:cxn>
                <a:cxn ang="0">
                  <a:pos x="0" y="240"/>
                </a:cxn>
                <a:cxn ang="0">
                  <a:pos x="240" y="240"/>
                </a:cxn>
                <a:cxn ang="0">
                  <a:pos x="240" y="68"/>
                </a:cxn>
                <a:cxn ang="0">
                  <a:pos x="216" y="92"/>
                </a:cxn>
              </a:cxnLst>
              <a:rect l="0" t="0" r="r" b="b"/>
              <a:pathLst>
                <a:path w="240" h="240">
                  <a:moveTo>
                    <a:pt x="216" y="92"/>
                  </a:moveTo>
                  <a:lnTo>
                    <a:pt x="216" y="216"/>
                  </a:lnTo>
                  <a:lnTo>
                    <a:pt x="24" y="216"/>
                  </a:lnTo>
                  <a:lnTo>
                    <a:pt x="24" y="80"/>
                  </a:lnTo>
                  <a:lnTo>
                    <a:pt x="80" y="80"/>
                  </a:lnTo>
                  <a:lnTo>
                    <a:pt x="80" y="24"/>
                  </a:lnTo>
                  <a:lnTo>
                    <a:pt x="148" y="24"/>
                  </a:lnTo>
                  <a:lnTo>
                    <a:pt x="172" y="0"/>
                  </a:lnTo>
                  <a:lnTo>
                    <a:pt x="80" y="0"/>
                  </a:lnTo>
                  <a:lnTo>
                    <a:pt x="72" y="0"/>
                  </a:lnTo>
                  <a:lnTo>
                    <a:pt x="0" y="72"/>
                  </a:lnTo>
                  <a:lnTo>
                    <a:pt x="0" y="8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22" name="Freeform 47"/>
          <p:cNvSpPr>
            <a:spLocks noEditPoints="1"/>
          </p:cNvSpPr>
          <p:nvPr/>
        </p:nvSpPr>
        <p:spPr bwMode="auto">
          <a:xfrm>
            <a:off x="4031942" y="2679762"/>
            <a:ext cx="348359" cy="373242"/>
          </a:xfrm>
          <a:custGeom>
            <a:avLst/>
            <a:gdLst/>
            <a:ahLst/>
            <a:cxnLst>
              <a:cxn ang="0">
                <a:pos x="206" y="18"/>
              </a:cxn>
              <a:cxn ang="0">
                <a:pos x="186" y="4"/>
              </a:cxn>
              <a:cxn ang="0">
                <a:pos x="166" y="0"/>
              </a:cxn>
              <a:cxn ang="0">
                <a:pos x="144" y="4"/>
              </a:cxn>
              <a:cxn ang="0">
                <a:pos x="124" y="18"/>
              </a:cxn>
              <a:cxn ang="0">
                <a:pos x="118" y="24"/>
              </a:cxn>
              <a:cxn ang="0">
                <a:pos x="110" y="42"/>
              </a:cxn>
              <a:cxn ang="0">
                <a:pos x="108" y="60"/>
              </a:cxn>
              <a:cxn ang="0">
                <a:pos x="110" y="78"/>
              </a:cxn>
              <a:cxn ang="0">
                <a:pos x="0" y="198"/>
              </a:cxn>
              <a:cxn ang="0">
                <a:pos x="42" y="240"/>
              </a:cxn>
              <a:cxn ang="0">
                <a:pos x="36" y="210"/>
              </a:cxn>
              <a:cxn ang="0">
                <a:pos x="66" y="216"/>
              </a:cxn>
              <a:cxn ang="0">
                <a:pos x="72" y="176"/>
              </a:cxn>
              <a:cxn ang="0">
                <a:pos x="138" y="110"/>
              </a:cxn>
              <a:cxn ang="0">
                <a:pos x="154" y="116"/>
              </a:cxn>
              <a:cxn ang="0">
                <a:pos x="174" y="116"/>
              </a:cxn>
              <a:cxn ang="0">
                <a:pos x="190" y="110"/>
              </a:cxn>
              <a:cxn ang="0">
                <a:pos x="206" y="100"/>
              </a:cxn>
              <a:cxn ang="0">
                <a:pos x="214" y="90"/>
              </a:cxn>
              <a:cxn ang="0">
                <a:pos x="222" y="70"/>
              </a:cxn>
              <a:cxn ang="0">
                <a:pos x="222" y="46"/>
              </a:cxn>
              <a:cxn ang="0">
                <a:pos x="214" y="26"/>
              </a:cxn>
              <a:cxn ang="0">
                <a:pos x="206" y="18"/>
              </a:cxn>
              <a:cxn ang="0">
                <a:pos x="186" y="78"/>
              </a:cxn>
              <a:cxn ang="0">
                <a:pos x="166" y="88"/>
              </a:cxn>
              <a:cxn ang="0">
                <a:pos x="144" y="78"/>
              </a:cxn>
              <a:cxn ang="0">
                <a:pos x="138" y="70"/>
              </a:cxn>
              <a:cxn ang="0">
                <a:pos x="138" y="48"/>
              </a:cxn>
              <a:cxn ang="0">
                <a:pos x="144" y="38"/>
              </a:cxn>
              <a:cxn ang="0">
                <a:pos x="166" y="30"/>
              </a:cxn>
              <a:cxn ang="0">
                <a:pos x="186" y="38"/>
              </a:cxn>
              <a:cxn ang="0">
                <a:pos x="192" y="48"/>
              </a:cxn>
              <a:cxn ang="0">
                <a:pos x="192" y="70"/>
              </a:cxn>
              <a:cxn ang="0">
                <a:pos x="186" y="78"/>
              </a:cxn>
            </a:cxnLst>
            <a:rect l="0" t="0" r="r" b="b"/>
            <a:pathLst>
              <a:path w="224" h="240">
                <a:moveTo>
                  <a:pt x="206" y="18"/>
                </a:moveTo>
                <a:lnTo>
                  <a:pt x="206" y="18"/>
                </a:lnTo>
                <a:lnTo>
                  <a:pt x="198" y="10"/>
                </a:lnTo>
                <a:lnTo>
                  <a:pt x="186" y="4"/>
                </a:lnTo>
                <a:lnTo>
                  <a:pt x="176" y="2"/>
                </a:lnTo>
                <a:lnTo>
                  <a:pt x="166" y="0"/>
                </a:lnTo>
                <a:lnTo>
                  <a:pt x="154" y="2"/>
                </a:lnTo>
                <a:lnTo>
                  <a:pt x="144" y="4"/>
                </a:lnTo>
                <a:lnTo>
                  <a:pt x="134" y="10"/>
                </a:lnTo>
                <a:lnTo>
                  <a:pt x="124" y="18"/>
                </a:lnTo>
                <a:lnTo>
                  <a:pt x="124" y="18"/>
                </a:lnTo>
                <a:lnTo>
                  <a:pt x="118" y="24"/>
                </a:lnTo>
                <a:lnTo>
                  <a:pt x="112" y="32"/>
                </a:lnTo>
                <a:lnTo>
                  <a:pt x="110" y="42"/>
                </a:lnTo>
                <a:lnTo>
                  <a:pt x="108" y="50"/>
                </a:lnTo>
                <a:lnTo>
                  <a:pt x="108" y="60"/>
                </a:lnTo>
                <a:lnTo>
                  <a:pt x="108" y="68"/>
                </a:lnTo>
                <a:lnTo>
                  <a:pt x="110" y="78"/>
                </a:lnTo>
                <a:lnTo>
                  <a:pt x="114" y="86"/>
                </a:lnTo>
                <a:lnTo>
                  <a:pt x="0" y="198"/>
                </a:lnTo>
                <a:lnTo>
                  <a:pt x="6" y="204"/>
                </a:lnTo>
                <a:lnTo>
                  <a:pt x="42" y="240"/>
                </a:lnTo>
                <a:lnTo>
                  <a:pt x="54" y="228"/>
                </a:lnTo>
                <a:lnTo>
                  <a:pt x="36" y="210"/>
                </a:lnTo>
                <a:lnTo>
                  <a:pt x="48" y="198"/>
                </a:lnTo>
                <a:lnTo>
                  <a:pt x="66" y="216"/>
                </a:lnTo>
                <a:lnTo>
                  <a:pt x="88" y="194"/>
                </a:lnTo>
                <a:lnTo>
                  <a:pt x="72" y="176"/>
                </a:lnTo>
                <a:lnTo>
                  <a:pt x="138" y="110"/>
                </a:lnTo>
                <a:lnTo>
                  <a:pt x="138" y="110"/>
                </a:lnTo>
                <a:lnTo>
                  <a:pt x="146" y="112"/>
                </a:lnTo>
                <a:lnTo>
                  <a:pt x="154" y="116"/>
                </a:lnTo>
                <a:lnTo>
                  <a:pt x="164" y="116"/>
                </a:lnTo>
                <a:lnTo>
                  <a:pt x="174" y="116"/>
                </a:lnTo>
                <a:lnTo>
                  <a:pt x="182" y="114"/>
                </a:lnTo>
                <a:lnTo>
                  <a:pt x="190" y="110"/>
                </a:lnTo>
                <a:lnTo>
                  <a:pt x="198" y="106"/>
                </a:lnTo>
                <a:lnTo>
                  <a:pt x="206" y="100"/>
                </a:lnTo>
                <a:lnTo>
                  <a:pt x="206" y="100"/>
                </a:lnTo>
                <a:lnTo>
                  <a:pt x="214" y="90"/>
                </a:lnTo>
                <a:lnTo>
                  <a:pt x="218" y="80"/>
                </a:lnTo>
                <a:lnTo>
                  <a:pt x="222" y="70"/>
                </a:lnTo>
                <a:lnTo>
                  <a:pt x="224" y="58"/>
                </a:lnTo>
                <a:lnTo>
                  <a:pt x="222" y="46"/>
                </a:lnTo>
                <a:lnTo>
                  <a:pt x="218" y="36"/>
                </a:lnTo>
                <a:lnTo>
                  <a:pt x="214" y="26"/>
                </a:lnTo>
                <a:lnTo>
                  <a:pt x="206" y="18"/>
                </a:lnTo>
                <a:lnTo>
                  <a:pt x="206" y="18"/>
                </a:lnTo>
                <a:close/>
                <a:moveTo>
                  <a:pt x="186" y="78"/>
                </a:moveTo>
                <a:lnTo>
                  <a:pt x="186" y="78"/>
                </a:lnTo>
                <a:lnTo>
                  <a:pt x="176" y="86"/>
                </a:lnTo>
                <a:lnTo>
                  <a:pt x="166" y="88"/>
                </a:lnTo>
                <a:lnTo>
                  <a:pt x="154" y="86"/>
                </a:lnTo>
                <a:lnTo>
                  <a:pt x="144" y="78"/>
                </a:lnTo>
                <a:lnTo>
                  <a:pt x="144" y="78"/>
                </a:lnTo>
                <a:lnTo>
                  <a:pt x="138" y="70"/>
                </a:lnTo>
                <a:lnTo>
                  <a:pt x="136" y="58"/>
                </a:lnTo>
                <a:lnTo>
                  <a:pt x="138" y="48"/>
                </a:lnTo>
                <a:lnTo>
                  <a:pt x="144" y="38"/>
                </a:lnTo>
                <a:lnTo>
                  <a:pt x="144" y="38"/>
                </a:lnTo>
                <a:lnTo>
                  <a:pt x="154" y="32"/>
                </a:lnTo>
                <a:lnTo>
                  <a:pt x="166" y="30"/>
                </a:lnTo>
                <a:lnTo>
                  <a:pt x="176" y="32"/>
                </a:lnTo>
                <a:lnTo>
                  <a:pt x="186" y="38"/>
                </a:lnTo>
                <a:lnTo>
                  <a:pt x="186" y="38"/>
                </a:lnTo>
                <a:lnTo>
                  <a:pt x="192" y="48"/>
                </a:lnTo>
                <a:lnTo>
                  <a:pt x="194" y="58"/>
                </a:lnTo>
                <a:lnTo>
                  <a:pt x="192" y="70"/>
                </a:lnTo>
                <a:lnTo>
                  <a:pt x="186" y="78"/>
                </a:lnTo>
                <a:lnTo>
                  <a:pt x="186" y="78"/>
                </a:lnTo>
                <a:close/>
              </a:path>
            </a:pathLst>
          </a:custGeom>
          <a:solidFill>
            <a:srgbClr val="54C2F0"/>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3" name="Freeform 321"/>
          <p:cNvSpPr>
            <a:spLocks/>
          </p:cNvSpPr>
          <p:nvPr/>
        </p:nvSpPr>
        <p:spPr bwMode="auto">
          <a:xfrm>
            <a:off x="4950042" y="3991241"/>
            <a:ext cx="398711" cy="398711"/>
          </a:xfrm>
          <a:custGeom>
            <a:avLst/>
            <a:gdLst/>
            <a:ahLst/>
            <a:cxnLst>
              <a:cxn ang="0">
                <a:pos x="216" y="92"/>
              </a:cxn>
              <a:cxn ang="0">
                <a:pos x="216" y="216"/>
              </a:cxn>
              <a:cxn ang="0">
                <a:pos x="24" y="216"/>
              </a:cxn>
              <a:cxn ang="0">
                <a:pos x="24" y="80"/>
              </a:cxn>
              <a:cxn ang="0">
                <a:pos x="80" y="80"/>
              </a:cxn>
              <a:cxn ang="0">
                <a:pos x="80" y="24"/>
              </a:cxn>
              <a:cxn ang="0">
                <a:pos x="148" y="24"/>
              </a:cxn>
              <a:cxn ang="0">
                <a:pos x="172" y="0"/>
              </a:cxn>
              <a:cxn ang="0">
                <a:pos x="80" y="0"/>
              </a:cxn>
              <a:cxn ang="0">
                <a:pos x="72" y="0"/>
              </a:cxn>
              <a:cxn ang="0">
                <a:pos x="0" y="72"/>
              </a:cxn>
              <a:cxn ang="0">
                <a:pos x="0" y="80"/>
              </a:cxn>
              <a:cxn ang="0">
                <a:pos x="0" y="240"/>
              </a:cxn>
              <a:cxn ang="0">
                <a:pos x="240" y="240"/>
              </a:cxn>
              <a:cxn ang="0">
                <a:pos x="240" y="68"/>
              </a:cxn>
              <a:cxn ang="0">
                <a:pos x="216" y="92"/>
              </a:cxn>
            </a:cxnLst>
            <a:rect l="0" t="0" r="r" b="b"/>
            <a:pathLst>
              <a:path w="240" h="240">
                <a:moveTo>
                  <a:pt x="216" y="92"/>
                </a:moveTo>
                <a:lnTo>
                  <a:pt x="216" y="216"/>
                </a:lnTo>
                <a:lnTo>
                  <a:pt x="24" y="216"/>
                </a:lnTo>
                <a:lnTo>
                  <a:pt x="24" y="80"/>
                </a:lnTo>
                <a:lnTo>
                  <a:pt x="80" y="80"/>
                </a:lnTo>
                <a:lnTo>
                  <a:pt x="80" y="24"/>
                </a:lnTo>
                <a:lnTo>
                  <a:pt x="148" y="24"/>
                </a:lnTo>
                <a:lnTo>
                  <a:pt x="172" y="0"/>
                </a:lnTo>
                <a:lnTo>
                  <a:pt x="80" y="0"/>
                </a:lnTo>
                <a:lnTo>
                  <a:pt x="72" y="0"/>
                </a:lnTo>
                <a:lnTo>
                  <a:pt x="0" y="72"/>
                </a:lnTo>
                <a:lnTo>
                  <a:pt x="0" y="80"/>
                </a:lnTo>
                <a:lnTo>
                  <a:pt x="0" y="240"/>
                </a:lnTo>
                <a:lnTo>
                  <a:pt x="240" y="240"/>
                </a:lnTo>
                <a:lnTo>
                  <a:pt x="240" y="68"/>
                </a:lnTo>
                <a:lnTo>
                  <a:pt x="216" y="92"/>
                </a:lnTo>
                <a:close/>
              </a:path>
            </a:pathLst>
          </a:custGeom>
          <a:solidFill>
            <a:srgbClr val="FFFFFF">
              <a:lumMod val="75000"/>
            </a:srgbClr>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nvGrpSpPr>
          <p:cNvPr id="124" name="グループ化 123"/>
          <p:cNvGrpSpPr/>
          <p:nvPr/>
        </p:nvGrpSpPr>
        <p:grpSpPr>
          <a:xfrm>
            <a:off x="5031051" y="2706765"/>
            <a:ext cx="398711" cy="398711"/>
            <a:chOff x="409575" y="2616200"/>
            <a:chExt cx="381000" cy="381000"/>
          </a:xfrm>
          <a:solidFill>
            <a:srgbClr val="54C2F0"/>
          </a:solidFill>
        </p:grpSpPr>
        <p:sp>
          <p:nvSpPr>
            <p:cNvPr id="125" name="Freeform 319"/>
            <p:cNvSpPr>
              <a:spLocks/>
            </p:cNvSpPr>
            <p:nvPr/>
          </p:nvSpPr>
          <p:spPr bwMode="auto">
            <a:xfrm>
              <a:off x="581025" y="2616200"/>
              <a:ext cx="209550" cy="209550"/>
            </a:xfrm>
            <a:custGeom>
              <a:avLst/>
              <a:gdLst/>
              <a:ahLst/>
              <a:cxnLst>
                <a:cxn ang="0">
                  <a:pos x="32" y="132"/>
                </a:cxn>
                <a:cxn ang="0">
                  <a:pos x="0" y="100"/>
                </a:cxn>
                <a:cxn ang="0">
                  <a:pos x="98" y="0"/>
                </a:cxn>
                <a:cxn ang="0">
                  <a:pos x="132" y="34"/>
                </a:cxn>
                <a:cxn ang="0">
                  <a:pos x="32" y="132"/>
                </a:cxn>
              </a:cxnLst>
              <a:rect l="0" t="0" r="r" b="b"/>
              <a:pathLst>
                <a:path w="132" h="132">
                  <a:moveTo>
                    <a:pt x="32" y="132"/>
                  </a:moveTo>
                  <a:lnTo>
                    <a:pt x="0" y="100"/>
                  </a:lnTo>
                  <a:lnTo>
                    <a:pt x="98" y="0"/>
                  </a:lnTo>
                  <a:lnTo>
                    <a:pt x="132" y="34"/>
                  </a:lnTo>
                  <a:lnTo>
                    <a:pt x="32" y="13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6" name="Freeform 320"/>
            <p:cNvSpPr>
              <a:spLocks/>
            </p:cNvSpPr>
            <p:nvPr/>
          </p:nvSpPr>
          <p:spPr bwMode="auto">
            <a:xfrm>
              <a:off x="536575" y="2800350"/>
              <a:ext cx="69850" cy="69850"/>
            </a:xfrm>
            <a:custGeom>
              <a:avLst/>
              <a:gdLst/>
              <a:ahLst/>
              <a:cxnLst>
                <a:cxn ang="0">
                  <a:pos x="0" y="44"/>
                </a:cxn>
                <a:cxn ang="0">
                  <a:pos x="0" y="44"/>
                </a:cxn>
                <a:cxn ang="0">
                  <a:pos x="12" y="0"/>
                </a:cxn>
                <a:cxn ang="0">
                  <a:pos x="44" y="32"/>
                </a:cxn>
                <a:cxn ang="0">
                  <a:pos x="0" y="44"/>
                </a:cxn>
              </a:cxnLst>
              <a:rect l="0" t="0" r="r" b="b"/>
              <a:pathLst>
                <a:path w="44" h="44">
                  <a:moveTo>
                    <a:pt x="0" y="44"/>
                  </a:moveTo>
                  <a:lnTo>
                    <a:pt x="0" y="44"/>
                  </a:lnTo>
                  <a:lnTo>
                    <a:pt x="12" y="0"/>
                  </a:lnTo>
                  <a:lnTo>
                    <a:pt x="44" y="32"/>
                  </a:lnTo>
                  <a:lnTo>
                    <a:pt x="0" y="4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7" name="Freeform 321"/>
            <p:cNvSpPr>
              <a:spLocks/>
            </p:cNvSpPr>
            <p:nvPr/>
          </p:nvSpPr>
          <p:spPr bwMode="auto">
            <a:xfrm>
              <a:off x="409575" y="2616200"/>
              <a:ext cx="381000" cy="381000"/>
            </a:xfrm>
            <a:custGeom>
              <a:avLst/>
              <a:gdLst/>
              <a:ahLst/>
              <a:cxnLst>
                <a:cxn ang="0">
                  <a:pos x="216" y="92"/>
                </a:cxn>
                <a:cxn ang="0">
                  <a:pos x="216" y="216"/>
                </a:cxn>
                <a:cxn ang="0">
                  <a:pos x="24" y="216"/>
                </a:cxn>
                <a:cxn ang="0">
                  <a:pos x="24" y="80"/>
                </a:cxn>
                <a:cxn ang="0">
                  <a:pos x="80" y="80"/>
                </a:cxn>
                <a:cxn ang="0">
                  <a:pos x="80" y="24"/>
                </a:cxn>
                <a:cxn ang="0">
                  <a:pos x="148" y="24"/>
                </a:cxn>
                <a:cxn ang="0">
                  <a:pos x="172" y="0"/>
                </a:cxn>
                <a:cxn ang="0">
                  <a:pos x="80" y="0"/>
                </a:cxn>
                <a:cxn ang="0">
                  <a:pos x="72" y="0"/>
                </a:cxn>
                <a:cxn ang="0">
                  <a:pos x="0" y="72"/>
                </a:cxn>
                <a:cxn ang="0">
                  <a:pos x="0" y="80"/>
                </a:cxn>
                <a:cxn ang="0">
                  <a:pos x="0" y="240"/>
                </a:cxn>
                <a:cxn ang="0">
                  <a:pos x="240" y="240"/>
                </a:cxn>
                <a:cxn ang="0">
                  <a:pos x="240" y="68"/>
                </a:cxn>
                <a:cxn ang="0">
                  <a:pos x="216" y="92"/>
                </a:cxn>
              </a:cxnLst>
              <a:rect l="0" t="0" r="r" b="b"/>
              <a:pathLst>
                <a:path w="240" h="240">
                  <a:moveTo>
                    <a:pt x="216" y="92"/>
                  </a:moveTo>
                  <a:lnTo>
                    <a:pt x="216" y="216"/>
                  </a:lnTo>
                  <a:lnTo>
                    <a:pt x="24" y="216"/>
                  </a:lnTo>
                  <a:lnTo>
                    <a:pt x="24" y="80"/>
                  </a:lnTo>
                  <a:lnTo>
                    <a:pt x="80" y="80"/>
                  </a:lnTo>
                  <a:lnTo>
                    <a:pt x="80" y="24"/>
                  </a:lnTo>
                  <a:lnTo>
                    <a:pt x="148" y="24"/>
                  </a:lnTo>
                  <a:lnTo>
                    <a:pt x="172" y="0"/>
                  </a:lnTo>
                  <a:lnTo>
                    <a:pt x="80" y="0"/>
                  </a:lnTo>
                  <a:lnTo>
                    <a:pt x="72" y="0"/>
                  </a:lnTo>
                  <a:lnTo>
                    <a:pt x="0" y="72"/>
                  </a:lnTo>
                  <a:lnTo>
                    <a:pt x="0" y="8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28" name="グループ化 127"/>
          <p:cNvGrpSpPr/>
          <p:nvPr/>
        </p:nvGrpSpPr>
        <p:grpSpPr>
          <a:xfrm>
            <a:off x="6684568" y="2713099"/>
            <a:ext cx="398711" cy="398711"/>
            <a:chOff x="409575" y="2616200"/>
            <a:chExt cx="381000" cy="381000"/>
          </a:xfrm>
          <a:solidFill>
            <a:srgbClr val="54C2F0"/>
          </a:solidFill>
        </p:grpSpPr>
        <p:sp>
          <p:nvSpPr>
            <p:cNvPr id="129" name="Freeform 319"/>
            <p:cNvSpPr>
              <a:spLocks/>
            </p:cNvSpPr>
            <p:nvPr/>
          </p:nvSpPr>
          <p:spPr bwMode="auto">
            <a:xfrm>
              <a:off x="581025" y="2616200"/>
              <a:ext cx="209550" cy="209550"/>
            </a:xfrm>
            <a:custGeom>
              <a:avLst/>
              <a:gdLst/>
              <a:ahLst/>
              <a:cxnLst>
                <a:cxn ang="0">
                  <a:pos x="32" y="132"/>
                </a:cxn>
                <a:cxn ang="0">
                  <a:pos x="0" y="100"/>
                </a:cxn>
                <a:cxn ang="0">
                  <a:pos x="98" y="0"/>
                </a:cxn>
                <a:cxn ang="0">
                  <a:pos x="132" y="34"/>
                </a:cxn>
                <a:cxn ang="0">
                  <a:pos x="32" y="132"/>
                </a:cxn>
              </a:cxnLst>
              <a:rect l="0" t="0" r="r" b="b"/>
              <a:pathLst>
                <a:path w="132" h="132">
                  <a:moveTo>
                    <a:pt x="32" y="132"/>
                  </a:moveTo>
                  <a:lnTo>
                    <a:pt x="0" y="100"/>
                  </a:lnTo>
                  <a:lnTo>
                    <a:pt x="98" y="0"/>
                  </a:lnTo>
                  <a:lnTo>
                    <a:pt x="132" y="34"/>
                  </a:lnTo>
                  <a:lnTo>
                    <a:pt x="32" y="13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0" name="Freeform 320"/>
            <p:cNvSpPr>
              <a:spLocks/>
            </p:cNvSpPr>
            <p:nvPr/>
          </p:nvSpPr>
          <p:spPr bwMode="auto">
            <a:xfrm>
              <a:off x="536575" y="2800350"/>
              <a:ext cx="69850" cy="69850"/>
            </a:xfrm>
            <a:custGeom>
              <a:avLst/>
              <a:gdLst/>
              <a:ahLst/>
              <a:cxnLst>
                <a:cxn ang="0">
                  <a:pos x="0" y="44"/>
                </a:cxn>
                <a:cxn ang="0">
                  <a:pos x="0" y="44"/>
                </a:cxn>
                <a:cxn ang="0">
                  <a:pos x="12" y="0"/>
                </a:cxn>
                <a:cxn ang="0">
                  <a:pos x="44" y="32"/>
                </a:cxn>
                <a:cxn ang="0">
                  <a:pos x="0" y="44"/>
                </a:cxn>
              </a:cxnLst>
              <a:rect l="0" t="0" r="r" b="b"/>
              <a:pathLst>
                <a:path w="44" h="44">
                  <a:moveTo>
                    <a:pt x="0" y="44"/>
                  </a:moveTo>
                  <a:lnTo>
                    <a:pt x="0" y="44"/>
                  </a:lnTo>
                  <a:lnTo>
                    <a:pt x="12" y="0"/>
                  </a:lnTo>
                  <a:lnTo>
                    <a:pt x="44" y="32"/>
                  </a:lnTo>
                  <a:lnTo>
                    <a:pt x="0" y="4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1" name="Freeform 321"/>
            <p:cNvSpPr>
              <a:spLocks/>
            </p:cNvSpPr>
            <p:nvPr/>
          </p:nvSpPr>
          <p:spPr bwMode="auto">
            <a:xfrm>
              <a:off x="409575" y="2616200"/>
              <a:ext cx="381000" cy="381000"/>
            </a:xfrm>
            <a:custGeom>
              <a:avLst/>
              <a:gdLst/>
              <a:ahLst/>
              <a:cxnLst>
                <a:cxn ang="0">
                  <a:pos x="216" y="92"/>
                </a:cxn>
                <a:cxn ang="0">
                  <a:pos x="216" y="216"/>
                </a:cxn>
                <a:cxn ang="0">
                  <a:pos x="24" y="216"/>
                </a:cxn>
                <a:cxn ang="0">
                  <a:pos x="24" y="80"/>
                </a:cxn>
                <a:cxn ang="0">
                  <a:pos x="80" y="80"/>
                </a:cxn>
                <a:cxn ang="0">
                  <a:pos x="80" y="24"/>
                </a:cxn>
                <a:cxn ang="0">
                  <a:pos x="148" y="24"/>
                </a:cxn>
                <a:cxn ang="0">
                  <a:pos x="172" y="0"/>
                </a:cxn>
                <a:cxn ang="0">
                  <a:pos x="80" y="0"/>
                </a:cxn>
                <a:cxn ang="0">
                  <a:pos x="72" y="0"/>
                </a:cxn>
                <a:cxn ang="0">
                  <a:pos x="0" y="72"/>
                </a:cxn>
                <a:cxn ang="0">
                  <a:pos x="0" y="80"/>
                </a:cxn>
                <a:cxn ang="0">
                  <a:pos x="0" y="240"/>
                </a:cxn>
                <a:cxn ang="0">
                  <a:pos x="240" y="240"/>
                </a:cxn>
                <a:cxn ang="0">
                  <a:pos x="240" y="68"/>
                </a:cxn>
                <a:cxn ang="0">
                  <a:pos x="216" y="92"/>
                </a:cxn>
              </a:cxnLst>
              <a:rect l="0" t="0" r="r" b="b"/>
              <a:pathLst>
                <a:path w="240" h="240">
                  <a:moveTo>
                    <a:pt x="216" y="92"/>
                  </a:moveTo>
                  <a:lnTo>
                    <a:pt x="216" y="216"/>
                  </a:lnTo>
                  <a:lnTo>
                    <a:pt x="24" y="216"/>
                  </a:lnTo>
                  <a:lnTo>
                    <a:pt x="24" y="80"/>
                  </a:lnTo>
                  <a:lnTo>
                    <a:pt x="80" y="80"/>
                  </a:lnTo>
                  <a:lnTo>
                    <a:pt x="80" y="24"/>
                  </a:lnTo>
                  <a:lnTo>
                    <a:pt x="148" y="24"/>
                  </a:lnTo>
                  <a:lnTo>
                    <a:pt x="172" y="0"/>
                  </a:lnTo>
                  <a:lnTo>
                    <a:pt x="80" y="0"/>
                  </a:lnTo>
                  <a:lnTo>
                    <a:pt x="72" y="0"/>
                  </a:lnTo>
                  <a:lnTo>
                    <a:pt x="0" y="72"/>
                  </a:lnTo>
                  <a:lnTo>
                    <a:pt x="0" y="8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32" name="グループ化 131"/>
          <p:cNvGrpSpPr/>
          <p:nvPr/>
        </p:nvGrpSpPr>
        <p:grpSpPr>
          <a:xfrm>
            <a:off x="6684568" y="3984907"/>
            <a:ext cx="398711" cy="398711"/>
            <a:chOff x="409575" y="2616200"/>
            <a:chExt cx="381000" cy="381000"/>
          </a:xfrm>
          <a:solidFill>
            <a:srgbClr val="F9BE00"/>
          </a:solidFill>
        </p:grpSpPr>
        <p:sp>
          <p:nvSpPr>
            <p:cNvPr id="133" name="Freeform 319"/>
            <p:cNvSpPr>
              <a:spLocks/>
            </p:cNvSpPr>
            <p:nvPr/>
          </p:nvSpPr>
          <p:spPr bwMode="auto">
            <a:xfrm>
              <a:off x="581025" y="2616200"/>
              <a:ext cx="209550" cy="209550"/>
            </a:xfrm>
            <a:custGeom>
              <a:avLst/>
              <a:gdLst/>
              <a:ahLst/>
              <a:cxnLst>
                <a:cxn ang="0">
                  <a:pos x="32" y="132"/>
                </a:cxn>
                <a:cxn ang="0">
                  <a:pos x="0" y="100"/>
                </a:cxn>
                <a:cxn ang="0">
                  <a:pos x="98" y="0"/>
                </a:cxn>
                <a:cxn ang="0">
                  <a:pos x="132" y="34"/>
                </a:cxn>
                <a:cxn ang="0">
                  <a:pos x="32" y="132"/>
                </a:cxn>
              </a:cxnLst>
              <a:rect l="0" t="0" r="r" b="b"/>
              <a:pathLst>
                <a:path w="132" h="132">
                  <a:moveTo>
                    <a:pt x="32" y="132"/>
                  </a:moveTo>
                  <a:lnTo>
                    <a:pt x="0" y="100"/>
                  </a:lnTo>
                  <a:lnTo>
                    <a:pt x="98" y="0"/>
                  </a:lnTo>
                  <a:lnTo>
                    <a:pt x="132" y="34"/>
                  </a:lnTo>
                  <a:lnTo>
                    <a:pt x="32" y="13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4" name="Freeform 320"/>
            <p:cNvSpPr>
              <a:spLocks/>
            </p:cNvSpPr>
            <p:nvPr/>
          </p:nvSpPr>
          <p:spPr bwMode="auto">
            <a:xfrm>
              <a:off x="536575" y="2800350"/>
              <a:ext cx="69850" cy="69850"/>
            </a:xfrm>
            <a:custGeom>
              <a:avLst/>
              <a:gdLst/>
              <a:ahLst/>
              <a:cxnLst>
                <a:cxn ang="0">
                  <a:pos x="0" y="44"/>
                </a:cxn>
                <a:cxn ang="0">
                  <a:pos x="0" y="44"/>
                </a:cxn>
                <a:cxn ang="0">
                  <a:pos x="12" y="0"/>
                </a:cxn>
                <a:cxn ang="0">
                  <a:pos x="44" y="32"/>
                </a:cxn>
                <a:cxn ang="0">
                  <a:pos x="0" y="44"/>
                </a:cxn>
              </a:cxnLst>
              <a:rect l="0" t="0" r="r" b="b"/>
              <a:pathLst>
                <a:path w="44" h="44">
                  <a:moveTo>
                    <a:pt x="0" y="44"/>
                  </a:moveTo>
                  <a:lnTo>
                    <a:pt x="0" y="44"/>
                  </a:lnTo>
                  <a:lnTo>
                    <a:pt x="12" y="0"/>
                  </a:lnTo>
                  <a:lnTo>
                    <a:pt x="44" y="32"/>
                  </a:lnTo>
                  <a:lnTo>
                    <a:pt x="0" y="4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5" name="Freeform 321"/>
            <p:cNvSpPr>
              <a:spLocks/>
            </p:cNvSpPr>
            <p:nvPr/>
          </p:nvSpPr>
          <p:spPr bwMode="auto">
            <a:xfrm>
              <a:off x="409575" y="2616200"/>
              <a:ext cx="381000" cy="381000"/>
            </a:xfrm>
            <a:custGeom>
              <a:avLst/>
              <a:gdLst/>
              <a:ahLst/>
              <a:cxnLst>
                <a:cxn ang="0">
                  <a:pos x="216" y="92"/>
                </a:cxn>
                <a:cxn ang="0">
                  <a:pos x="216" y="216"/>
                </a:cxn>
                <a:cxn ang="0">
                  <a:pos x="24" y="216"/>
                </a:cxn>
                <a:cxn ang="0">
                  <a:pos x="24" y="80"/>
                </a:cxn>
                <a:cxn ang="0">
                  <a:pos x="80" y="80"/>
                </a:cxn>
                <a:cxn ang="0">
                  <a:pos x="80" y="24"/>
                </a:cxn>
                <a:cxn ang="0">
                  <a:pos x="148" y="24"/>
                </a:cxn>
                <a:cxn ang="0">
                  <a:pos x="172" y="0"/>
                </a:cxn>
                <a:cxn ang="0">
                  <a:pos x="80" y="0"/>
                </a:cxn>
                <a:cxn ang="0">
                  <a:pos x="72" y="0"/>
                </a:cxn>
                <a:cxn ang="0">
                  <a:pos x="0" y="72"/>
                </a:cxn>
                <a:cxn ang="0">
                  <a:pos x="0" y="80"/>
                </a:cxn>
                <a:cxn ang="0">
                  <a:pos x="0" y="240"/>
                </a:cxn>
                <a:cxn ang="0">
                  <a:pos x="240" y="240"/>
                </a:cxn>
                <a:cxn ang="0">
                  <a:pos x="240" y="68"/>
                </a:cxn>
                <a:cxn ang="0">
                  <a:pos x="216" y="92"/>
                </a:cxn>
              </a:cxnLst>
              <a:rect l="0" t="0" r="r" b="b"/>
              <a:pathLst>
                <a:path w="240" h="240">
                  <a:moveTo>
                    <a:pt x="216" y="92"/>
                  </a:moveTo>
                  <a:lnTo>
                    <a:pt x="216" y="216"/>
                  </a:lnTo>
                  <a:lnTo>
                    <a:pt x="24" y="216"/>
                  </a:lnTo>
                  <a:lnTo>
                    <a:pt x="24" y="80"/>
                  </a:lnTo>
                  <a:lnTo>
                    <a:pt x="80" y="80"/>
                  </a:lnTo>
                  <a:lnTo>
                    <a:pt x="80" y="24"/>
                  </a:lnTo>
                  <a:lnTo>
                    <a:pt x="148" y="24"/>
                  </a:lnTo>
                  <a:lnTo>
                    <a:pt x="172" y="0"/>
                  </a:lnTo>
                  <a:lnTo>
                    <a:pt x="80" y="0"/>
                  </a:lnTo>
                  <a:lnTo>
                    <a:pt x="72" y="0"/>
                  </a:lnTo>
                  <a:lnTo>
                    <a:pt x="0" y="72"/>
                  </a:lnTo>
                  <a:lnTo>
                    <a:pt x="0" y="8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cxnSp>
        <p:nvCxnSpPr>
          <p:cNvPr id="136" name="直線コネクタ 135"/>
          <p:cNvCxnSpPr/>
          <p:nvPr/>
        </p:nvCxnSpPr>
        <p:spPr>
          <a:xfrm>
            <a:off x="4166955" y="4281940"/>
            <a:ext cx="1863207" cy="0"/>
          </a:xfrm>
          <a:prstGeom prst="line">
            <a:avLst/>
          </a:prstGeom>
          <a:noFill/>
          <a:ln w="28575" cap="flat" cmpd="sng" algn="ctr">
            <a:solidFill>
              <a:srgbClr val="EE5500"/>
            </a:solidFill>
            <a:prstDash val="sysDot"/>
          </a:ln>
          <a:effectLst/>
        </p:spPr>
      </p:cxnSp>
      <p:cxnSp>
        <p:nvCxnSpPr>
          <p:cNvPr id="137" name="直線コネクタ 136"/>
          <p:cNvCxnSpPr/>
          <p:nvPr/>
        </p:nvCxnSpPr>
        <p:spPr>
          <a:xfrm>
            <a:off x="6030162" y="3579862"/>
            <a:ext cx="0" cy="702078"/>
          </a:xfrm>
          <a:prstGeom prst="line">
            <a:avLst/>
          </a:prstGeom>
          <a:noFill/>
          <a:ln w="28575" cap="flat" cmpd="sng" algn="ctr">
            <a:solidFill>
              <a:srgbClr val="EE5500"/>
            </a:solidFill>
            <a:prstDash val="sysDot"/>
          </a:ln>
          <a:effectLst/>
        </p:spPr>
      </p:cxnSp>
      <p:cxnSp>
        <p:nvCxnSpPr>
          <p:cNvPr id="138" name="直線コネクタ 137"/>
          <p:cNvCxnSpPr/>
          <p:nvPr/>
        </p:nvCxnSpPr>
        <p:spPr>
          <a:xfrm>
            <a:off x="4166955" y="3579862"/>
            <a:ext cx="0" cy="702078"/>
          </a:xfrm>
          <a:prstGeom prst="line">
            <a:avLst/>
          </a:prstGeom>
          <a:noFill/>
          <a:ln w="28575" cap="flat" cmpd="sng" algn="ctr">
            <a:solidFill>
              <a:srgbClr val="EE5500"/>
            </a:solidFill>
            <a:prstDash val="sysDot"/>
          </a:ln>
          <a:effectLst/>
        </p:spPr>
      </p:cxnSp>
      <p:sp>
        <p:nvSpPr>
          <p:cNvPr id="139" name="正方形/長方形 138"/>
          <p:cNvSpPr/>
          <p:nvPr/>
        </p:nvSpPr>
        <p:spPr>
          <a:xfrm>
            <a:off x="4490993" y="4470961"/>
            <a:ext cx="1504193" cy="405045"/>
          </a:xfrm>
          <a:prstGeom prst="rect">
            <a:avLst/>
          </a:prstGeom>
          <a:noFill/>
          <a:ln w="25400" cap="flat" cmpd="sng" algn="ctr">
            <a:noFill/>
            <a:prstDash val="solid"/>
          </a:ln>
          <a:effectLst/>
        </p:spPr>
        <p:txBody>
          <a:bodyPr rtlCol="0" anchor="ctr"/>
          <a:lstStyle/>
          <a:p>
            <a:pPr algn="ctr">
              <a:defRPr/>
            </a:pPr>
            <a:r>
              <a:rPr kumimoji="0" lang="en-US" altLang="ja-JP" sz="1500" b="1" kern="0">
                <a:solidFill>
                  <a:srgbClr val="F9BE00"/>
                </a:solidFill>
              </a:rPr>
              <a:t>26</a:t>
            </a:r>
            <a:r>
              <a:rPr kumimoji="0" lang="ja-JP" altLang="en-US" sz="1500" b="1" kern="0">
                <a:solidFill>
                  <a:srgbClr val="F9BE00"/>
                </a:solidFill>
              </a:rPr>
              <a:t>日</a:t>
            </a:r>
            <a:r>
              <a:rPr kumimoji="0" lang="en-US" altLang="ja-JP" sz="1500" b="1" kern="0">
                <a:solidFill>
                  <a:srgbClr val="F9BE00"/>
                </a:solidFill>
              </a:rPr>
              <a:t>~</a:t>
            </a:r>
            <a:r>
              <a:rPr kumimoji="0" lang="ja-JP" altLang="en-US" sz="1500" b="1" kern="0">
                <a:solidFill>
                  <a:srgbClr val="F9BE00"/>
                </a:solidFill>
              </a:rPr>
              <a:t>末日は入力できない</a:t>
            </a:r>
          </a:p>
        </p:txBody>
      </p:sp>
      <p:grpSp>
        <p:nvGrpSpPr>
          <p:cNvPr id="140" name="グループ化 139"/>
          <p:cNvGrpSpPr/>
          <p:nvPr/>
        </p:nvGrpSpPr>
        <p:grpSpPr>
          <a:xfrm>
            <a:off x="3086835" y="2706765"/>
            <a:ext cx="398711" cy="398711"/>
            <a:chOff x="409575" y="2616200"/>
            <a:chExt cx="381000" cy="381000"/>
          </a:xfrm>
          <a:solidFill>
            <a:srgbClr val="54C2F0"/>
          </a:solidFill>
        </p:grpSpPr>
        <p:sp>
          <p:nvSpPr>
            <p:cNvPr id="141" name="Freeform 319"/>
            <p:cNvSpPr>
              <a:spLocks/>
            </p:cNvSpPr>
            <p:nvPr/>
          </p:nvSpPr>
          <p:spPr bwMode="auto">
            <a:xfrm>
              <a:off x="581025" y="2616200"/>
              <a:ext cx="209550" cy="209550"/>
            </a:xfrm>
            <a:custGeom>
              <a:avLst/>
              <a:gdLst/>
              <a:ahLst/>
              <a:cxnLst>
                <a:cxn ang="0">
                  <a:pos x="32" y="132"/>
                </a:cxn>
                <a:cxn ang="0">
                  <a:pos x="0" y="100"/>
                </a:cxn>
                <a:cxn ang="0">
                  <a:pos x="98" y="0"/>
                </a:cxn>
                <a:cxn ang="0">
                  <a:pos x="132" y="34"/>
                </a:cxn>
                <a:cxn ang="0">
                  <a:pos x="32" y="132"/>
                </a:cxn>
              </a:cxnLst>
              <a:rect l="0" t="0" r="r" b="b"/>
              <a:pathLst>
                <a:path w="132" h="132">
                  <a:moveTo>
                    <a:pt x="32" y="132"/>
                  </a:moveTo>
                  <a:lnTo>
                    <a:pt x="0" y="100"/>
                  </a:lnTo>
                  <a:lnTo>
                    <a:pt x="98" y="0"/>
                  </a:lnTo>
                  <a:lnTo>
                    <a:pt x="132" y="34"/>
                  </a:lnTo>
                  <a:lnTo>
                    <a:pt x="32" y="13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2" name="Freeform 320"/>
            <p:cNvSpPr>
              <a:spLocks/>
            </p:cNvSpPr>
            <p:nvPr/>
          </p:nvSpPr>
          <p:spPr bwMode="auto">
            <a:xfrm>
              <a:off x="536575" y="2800350"/>
              <a:ext cx="69850" cy="69850"/>
            </a:xfrm>
            <a:custGeom>
              <a:avLst/>
              <a:gdLst/>
              <a:ahLst/>
              <a:cxnLst>
                <a:cxn ang="0">
                  <a:pos x="0" y="44"/>
                </a:cxn>
                <a:cxn ang="0">
                  <a:pos x="0" y="44"/>
                </a:cxn>
                <a:cxn ang="0">
                  <a:pos x="12" y="0"/>
                </a:cxn>
                <a:cxn ang="0">
                  <a:pos x="44" y="32"/>
                </a:cxn>
                <a:cxn ang="0">
                  <a:pos x="0" y="44"/>
                </a:cxn>
              </a:cxnLst>
              <a:rect l="0" t="0" r="r" b="b"/>
              <a:pathLst>
                <a:path w="44" h="44">
                  <a:moveTo>
                    <a:pt x="0" y="44"/>
                  </a:moveTo>
                  <a:lnTo>
                    <a:pt x="0" y="44"/>
                  </a:lnTo>
                  <a:lnTo>
                    <a:pt x="12" y="0"/>
                  </a:lnTo>
                  <a:lnTo>
                    <a:pt x="44" y="32"/>
                  </a:lnTo>
                  <a:lnTo>
                    <a:pt x="0" y="4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3" name="Freeform 321"/>
            <p:cNvSpPr>
              <a:spLocks/>
            </p:cNvSpPr>
            <p:nvPr/>
          </p:nvSpPr>
          <p:spPr bwMode="auto">
            <a:xfrm>
              <a:off x="409575" y="2616200"/>
              <a:ext cx="381000" cy="381000"/>
            </a:xfrm>
            <a:custGeom>
              <a:avLst/>
              <a:gdLst/>
              <a:ahLst/>
              <a:cxnLst>
                <a:cxn ang="0">
                  <a:pos x="216" y="92"/>
                </a:cxn>
                <a:cxn ang="0">
                  <a:pos x="216" y="216"/>
                </a:cxn>
                <a:cxn ang="0">
                  <a:pos x="24" y="216"/>
                </a:cxn>
                <a:cxn ang="0">
                  <a:pos x="24" y="80"/>
                </a:cxn>
                <a:cxn ang="0">
                  <a:pos x="80" y="80"/>
                </a:cxn>
                <a:cxn ang="0">
                  <a:pos x="80" y="24"/>
                </a:cxn>
                <a:cxn ang="0">
                  <a:pos x="148" y="24"/>
                </a:cxn>
                <a:cxn ang="0">
                  <a:pos x="172" y="0"/>
                </a:cxn>
                <a:cxn ang="0">
                  <a:pos x="80" y="0"/>
                </a:cxn>
                <a:cxn ang="0">
                  <a:pos x="72" y="0"/>
                </a:cxn>
                <a:cxn ang="0">
                  <a:pos x="0" y="72"/>
                </a:cxn>
                <a:cxn ang="0">
                  <a:pos x="0" y="80"/>
                </a:cxn>
                <a:cxn ang="0">
                  <a:pos x="0" y="240"/>
                </a:cxn>
                <a:cxn ang="0">
                  <a:pos x="240" y="240"/>
                </a:cxn>
                <a:cxn ang="0">
                  <a:pos x="240" y="68"/>
                </a:cxn>
                <a:cxn ang="0">
                  <a:pos x="216" y="92"/>
                </a:cxn>
              </a:cxnLst>
              <a:rect l="0" t="0" r="r" b="b"/>
              <a:pathLst>
                <a:path w="240" h="240">
                  <a:moveTo>
                    <a:pt x="216" y="92"/>
                  </a:moveTo>
                  <a:lnTo>
                    <a:pt x="216" y="216"/>
                  </a:lnTo>
                  <a:lnTo>
                    <a:pt x="24" y="216"/>
                  </a:lnTo>
                  <a:lnTo>
                    <a:pt x="24" y="80"/>
                  </a:lnTo>
                  <a:lnTo>
                    <a:pt x="80" y="80"/>
                  </a:lnTo>
                  <a:lnTo>
                    <a:pt x="80" y="24"/>
                  </a:lnTo>
                  <a:lnTo>
                    <a:pt x="148" y="24"/>
                  </a:lnTo>
                  <a:lnTo>
                    <a:pt x="172" y="0"/>
                  </a:lnTo>
                  <a:lnTo>
                    <a:pt x="80" y="0"/>
                  </a:lnTo>
                  <a:lnTo>
                    <a:pt x="72" y="0"/>
                  </a:lnTo>
                  <a:lnTo>
                    <a:pt x="0" y="72"/>
                  </a:lnTo>
                  <a:lnTo>
                    <a:pt x="0" y="8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44" name="正方形/長方形 143"/>
          <p:cNvSpPr/>
          <p:nvPr/>
        </p:nvSpPr>
        <p:spPr>
          <a:xfrm>
            <a:off x="1250631" y="1869672"/>
            <a:ext cx="1646802" cy="405045"/>
          </a:xfrm>
          <a:prstGeom prst="rect">
            <a:avLst/>
          </a:prstGeom>
          <a:noFill/>
          <a:ln w="25400" cap="flat" cmpd="sng" algn="ctr">
            <a:noFill/>
            <a:prstDash val="solid"/>
          </a:ln>
          <a:effectLst/>
        </p:spPr>
        <p:txBody>
          <a:bodyPr rtlCol="0" anchor="ctr"/>
          <a:lstStyle/>
          <a:p>
            <a:pPr algn="ctr">
              <a:defRPr/>
            </a:pPr>
            <a:r>
              <a:rPr kumimoji="0" lang="ja-JP" altLang="en-US" sz="1500" b="1" kern="0" dirty="0">
                <a:solidFill>
                  <a:srgbClr val="EE5500"/>
                </a:solidFill>
              </a:rPr>
              <a:t>部門</a:t>
            </a:r>
            <a:r>
              <a:rPr kumimoji="0" lang="ja-JP" altLang="en-US" sz="1500" kern="0" dirty="0">
                <a:solidFill>
                  <a:srgbClr val="EE5500"/>
                </a:solidFill>
              </a:rPr>
              <a:t>および</a:t>
            </a:r>
            <a:endParaRPr kumimoji="0" lang="en-US" altLang="ja-JP" sz="1500" kern="0" dirty="0">
              <a:solidFill>
                <a:srgbClr val="EE5500"/>
              </a:solidFill>
            </a:endParaRPr>
          </a:p>
          <a:p>
            <a:pPr algn="ctr">
              <a:defRPr/>
            </a:pPr>
            <a:r>
              <a:rPr kumimoji="0" lang="ja-JP" altLang="en-US" sz="1500" b="1" kern="0" dirty="0">
                <a:solidFill>
                  <a:srgbClr val="EE5500"/>
                </a:solidFill>
              </a:rPr>
              <a:t>伝票種類別</a:t>
            </a:r>
            <a:r>
              <a:rPr kumimoji="0" lang="ja-JP" altLang="en-US" sz="1500" kern="0" dirty="0">
                <a:solidFill>
                  <a:srgbClr val="EE5500"/>
                </a:solidFill>
              </a:rPr>
              <a:t>に</a:t>
            </a:r>
            <a:endParaRPr kumimoji="0" lang="en-US" altLang="ja-JP" sz="1500" kern="0" dirty="0">
              <a:solidFill>
                <a:srgbClr val="EE5500"/>
              </a:solidFill>
            </a:endParaRPr>
          </a:p>
          <a:p>
            <a:pPr algn="ctr">
              <a:defRPr/>
            </a:pPr>
            <a:r>
              <a:rPr kumimoji="0" lang="ja-JP" altLang="en-US" sz="1500" kern="0" dirty="0">
                <a:solidFill>
                  <a:srgbClr val="EE5500"/>
                </a:solidFill>
              </a:rPr>
              <a:t>入力制限</a:t>
            </a:r>
          </a:p>
        </p:txBody>
      </p:sp>
      <p:sp>
        <p:nvSpPr>
          <p:cNvPr id="145" name="正方形/長方形 144"/>
          <p:cNvSpPr/>
          <p:nvPr/>
        </p:nvSpPr>
        <p:spPr>
          <a:xfrm>
            <a:off x="3113838" y="3282829"/>
            <a:ext cx="2214246" cy="405045"/>
          </a:xfrm>
          <a:prstGeom prst="rect">
            <a:avLst/>
          </a:prstGeom>
          <a:noFill/>
          <a:ln w="25400" cap="flat" cmpd="sng" algn="ctr">
            <a:noFill/>
            <a:prstDash val="solid"/>
          </a:ln>
          <a:effectLst/>
        </p:spPr>
        <p:txBody>
          <a:bodyPr rtlCol="0" anchor="ctr"/>
          <a:lstStyle/>
          <a:p>
            <a:pPr algn="ctr">
              <a:defRPr/>
            </a:pPr>
            <a:r>
              <a:rPr kumimoji="0" lang="ja-JP" altLang="en-US" sz="1050" kern="0">
                <a:solidFill>
                  <a:srgbClr val="EE5500"/>
                </a:solidFill>
              </a:rPr>
              <a:t>営業部の経費精算伝票を締め処理</a:t>
            </a:r>
          </a:p>
        </p:txBody>
      </p:sp>
      <p:grpSp>
        <p:nvGrpSpPr>
          <p:cNvPr id="146" name="グループ化 315"/>
          <p:cNvGrpSpPr/>
          <p:nvPr/>
        </p:nvGrpSpPr>
        <p:grpSpPr>
          <a:xfrm>
            <a:off x="1840167" y="3876895"/>
            <a:ext cx="355569" cy="355569"/>
            <a:chOff x="4887516" y="3387725"/>
            <a:chExt cx="381000" cy="381000"/>
          </a:xfrm>
          <a:solidFill>
            <a:srgbClr val="F9BE00"/>
          </a:solidFill>
        </p:grpSpPr>
        <p:sp>
          <p:nvSpPr>
            <p:cNvPr id="147" name="Freeform 239"/>
            <p:cNvSpPr>
              <a:spLocks/>
            </p:cNvSpPr>
            <p:nvPr/>
          </p:nvSpPr>
          <p:spPr bwMode="auto">
            <a:xfrm>
              <a:off x="4916091" y="3413125"/>
              <a:ext cx="73025" cy="69850"/>
            </a:xfrm>
            <a:custGeom>
              <a:avLst/>
              <a:gdLst/>
              <a:ahLst/>
              <a:cxnLst>
                <a:cxn ang="0">
                  <a:pos x="46" y="22"/>
                </a:cxn>
                <a:cxn ang="0">
                  <a:pos x="46" y="22"/>
                </a:cxn>
                <a:cxn ang="0">
                  <a:pos x="44" y="32"/>
                </a:cxn>
                <a:cxn ang="0">
                  <a:pos x="38" y="38"/>
                </a:cxn>
                <a:cxn ang="0">
                  <a:pos x="32" y="44"/>
                </a:cxn>
                <a:cxn ang="0">
                  <a:pos x="24" y="44"/>
                </a:cxn>
                <a:cxn ang="0">
                  <a:pos x="24" y="44"/>
                </a:cxn>
                <a:cxn ang="0">
                  <a:pos x="14" y="44"/>
                </a:cxn>
                <a:cxn ang="0">
                  <a:pos x="8" y="38"/>
                </a:cxn>
                <a:cxn ang="0">
                  <a:pos x="2" y="32"/>
                </a:cxn>
                <a:cxn ang="0">
                  <a:pos x="0" y="22"/>
                </a:cxn>
                <a:cxn ang="0">
                  <a:pos x="0" y="22"/>
                </a:cxn>
                <a:cxn ang="0">
                  <a:pos x="2" y="14"/>
                </a:cxn>
                <a:cxn ang="0">
                  <a:pos x="8" y="6"/>
                </a:cxn>
                <a:cxn ang="0">
                  <a:pos x="14" y="2"/>
                </a:cxn>
                <a:cxn ang="0">
                  <a:pos x="24" y="0"/>
                </a:cxn>
                <a:cxn ang="0">
                  <a:pos x="24"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4" y="44"/>
                  </a:lnTo>
                  <a:lnTo>
                    <a:pt x="24" y="44"/>
                  </a:lnTo>
                  <a:lnTo>
                    <a:pt x="14" y="44"/>
                  </a:lnTo>
                  <a:lnTo>
                    <a:pt x="8" y="38"/>
                  </a:lnTo>
                  <a:lnTo>
                    <a:pt x="2" y="32"/>
                  </a:lnTo>
                  <a:lnTo>
                    <a:pt x="0" y="22"/>
                  </a:lnTo>
                  <a:lnTo>
                    <a:pt x="0" y="22"/>
                  </a:lnTo>
                  <a:lnTo>
                    <a:pt x="2" y="14"/>
                  </a:lnTo>
                  <a:lnTo>
                    <a:pt x="8" y="6"/>
                  </a:lnTo>
                  <a:lnTo>
                    <a:pt x="14" y="2"/>
                  </a:lnTo>
                  <a:lnTo>
                    <a:pt x="24" y="0"/>
                  </a:lnTo>
                  <a:lnTo>
                    <a:pt x="24" y="0"/>
                  </a:lnTo>
                  <a:lnTo>
                    <a:pt x="32" y="2"/>
                  </a:lnTo>
                  <a:lnTo>
                    <a:pt x="38" y="6"/>
                  </a:lnTo>
                  <a:lnTo>
                    <a:pt x="44" y="14"/>
                  </a:lnTo>
                  <a:lnTo>
                    <a:pt x="46" y="2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8" name="Freeform 240"/>
            <p:cNvSpPr>
              <a:spLocks/>
            </p:cNvSpPr>
            <p:nvPr/>
          </p:nvSpPr>
          <p:spPr bwMode="auto">
            <a:xfrm>
              <a:off x="4916091" y="3413125"/>
              <a:ext cx="73025" cy="69850"/>
            </a:xfrm>
            <a:custGeom>
              <a:avLst/>
              <a:gdLst/>
              <a:ahLst/>
              <a:cxnLst>
                <a:cxn ang="0">
                  <a:pos x="46" y="22"/>
                </a:cxn>
                <a:cxn ang="0">
                  <a:pos x="46" y="22"/>
                </a:cxn>
                <a:cxn ang="0">
                  <a:pos x="44" y="32"/>
                </a:cxn>
                <a:cxn ang="0">
                  <a:pos x="38" y="38"/>
                </a:cxn>
                <a:cxn ang="0">
                  <a:pos x="32" y="44"/>
                </a:cxn>
                <a:cxn ang="0">
                  <a:pos x="24" y="44"/>
                </a:cxn>
                <a:cxn ang="0">
                  <a:pos x="24" y="44"/>
                </a:cxn>
                <a:cxn ang="0">
                  <a:pos x="14" y="44"/>
                </a:cxn>
                <a:cxn ang="0">
                  <a:pos x="8" y="38"/>
                </a:cxn>
                <a:cxn ang="0">
                  <a:pos x="2" y="32"/>
                </a:cxn>
                <a:cxn ang="0">
                  <a:pos x="0" y="22"/>
                </a:cxn>
                <a:cxn ang="0">
                  <a:pos x="0" y="22"/>
                </a:cxn>
                <a:cxn ang="0">
                  <a:pos x="2" y="14"/>
                </a:cxn>
                <a:cxn ang="0">
                  <a:pos x="8" y="6"/>
                </a:cxn>
                <a:cxn ang="0">
                  <a:pos x="14" y="2"/>
                </a:cxn>
                <a:cxn ang="0">
                  <a:pos x="24" y="0"/>
                </a:cxn>
                <a:cxn ang="0">
                  <a:pos x="24"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4" y="44"/>
                  </a:lnTo>
                  <a:lnTo>
                    <a:pt x="24" y="44"/>
                  </a:lnTo>
                  <a:lnTo>
                    <a:pt x="14" y="44"/>
                  </a:lnTo>
                  <a:lnTo>
                    <a:pt x="8" y="38"/>
                  </a:lnTo>
                  <a:lnTo>
                    <a:pt x="2" y="32"/>
                  </a:lnTo>
                  <a:lnTo>
                    <a:pt x="0" y="22"/>
                  </a:lnTo>
                  <a:lnTo>
                    <a:pt x="0" y="22"/>
                  </a:lnTo>
                  <a:lnTo>
                    <a:pt x="2" y="14"/>
                  </a:lnTo>
                  <a:lnTo>
                    <a:pt x="8" y="6"/>
                  </a:lnTo>
                  <a:lnTo>
                    <a:pt x="14" y="2"/>
                  </a:lnTo>
                  <a:lnTo>
                    <a:pt x="24" y="0"/>
                  </a:lnTo>
                  <a:lnTo>
                    <a:pt x="24" y="0"/>
                  </a:lnTo>
                  <a:lnTo>
                    <a:pt x="32" y="2"/>
                  </a:lnTo>
                  <a:lnTo>
                    <a:pt x="38" y="6"/>
                  </a:lnTo>
                  <a:lnTo>
                    <a:pt x="44" y="14"/>
                  </a:lnTo>
                  <a:lnTo>
                    <a:pt x="46" y="22"/>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9" name="Freeform 241"/>
            <p:cNvSpPr>
              <a:spLocks/>
            </p:cNvSpPr>
            <p:nvPr/>
          </p:nvSpPr>
          <p:spPr bwMode="auto">
            <a:xfrm>
              <a:off x="4887516" y="3495675"/>
              <a:ext cx="101600" cy="273050"/>
            </a:xfrm>
            <a:custGeom>
              <a:avLst/>
              <a:gdLst/>
              <a:ahLst/>
              <a:cxnLst>
                <a:cxn ang="0">
                  <a:pos x="60" y="84"/>
                </a:cxn>
                <a:cxn ang="0">
                  <a:pos x="60" y="12"/>
                </a:cxn>
                <a:cxn ang="0">
                  <a:pos x="60" y="12"/>
                </a:cxn>
                <a:cxn ang="0">
                  <a:pos x="62" y="0"/>
                </a:cxn>
                <a:cxn ang="0">
                  <a:pos x="62" y="0"/>
                </a:cxn>
                <a:cxn ang="0">
                  <a:pos x="60" y="0"/>
                </a:cxn>
                <a:cxn ang="0">
                  <a:pos x="22" y="0"/>
                </a:cxn>
                <a:cxn ang="0">
                  <a:pos x="22" y="0"/>
                </a:cxn>
                <a:cxn ang="0">
                  <a:pos x="14" y="2"/>
                </a:cxn>
                <a:cxn ang="0">
                  <a:pos x="6" y="6"/>
                </a:cxn>
                <a:cxn ang="0">
                  <a:pos x="2" y="14"/>
                </a:cxn>
                <a:cxn ang="0">
                  <a:pos x="0" y="22"/>
                </a:cxn>
                <a:cxn ang="0">
                  <a:pos x="0" y="38"/>
                </a:cxn>
                <a:cxn ang="0">
                  <a:pos x="0" y="74"/>
                </a:cxn>
                <a:cxn ang="0">
                  <a:pos x="18" y="74"/>
                </a:cxn>
                <a:cxn ang="0">
                  <a:pos x="18" y="172"/>
                </a:cxn>
                <a:cxn ang="0">
                  <a:pos x="64" y="172"/>
                </a:cxn>
                <a:cxn ang="0">
                  <a:pos x="64" y="84"/>
                </a:cxn>
                <a:cxn ang="0">
                  <a:pos x="60" y="84"/>
                </a:cxn>
              </a:cxnLst>
              <a:rect l="0" t="0" r="r" b="b"/>
              <a:pathLst>
                <a:path w="64" h="172">
                  <a:moveTo>
                    <a:pt x="60" y="84"/>
                  </a:moveTo>
                  <a:lnTo>
                    <a:pt x="60" y="12"/>
                  </a:lnTo>
                  <a:lnTo>
                    <a:pt x="60" y="12"/>
                  </a:lnTo>
                  <a:lnTo>
                    <a:pt x="62" y="0"/>
                  </a:lnTo>
                  <a:lnTo>
                    <a:pt x="62" y="0"/>
                  </a:lnTo>
                  <a:lnTo>
                    <a:pt x="60" y="0"/>
                  </a:lnTo>
                  <a:lnTo>
                    <a:pt x="22" y="0"/>
                  </a:lnTo>
                  <a:lnTo>
                    <a:pt x="22" y="0"/>
                  </a:lnTo>
                  <a:lnTo>
                    <a:pt x="14" y="2"/>
                  </a:lnTo>
                  <a:lnTo>
                    <a:pt x="6" y="6"/>
                  </a:lnTo>
                  <a:lnTo>
                    <a:pt x="2" y="14"/>
                  </a:lnTo>
                  <a:lnTo>
                    <a:pt x="0" y="22"/>
                  </a:lnTo>
                  <a:lnTo>
                    <a:pt x="0" y="38"/>
                  </a:lnTo>
                  <a:lnTo>
                    <a:pt x="0" y="74"/>
                  </a:lnTo>
                  <a:lnTo>
                    <a:pt x="18" y="74"/>
                  </a:lnTo>
                  <a:lnTo>
                    <a:pt x="18" y="172"/>
                  </a:lnTo>
                  <a:lnTo>
                    <a:pt x="64" y="172"/>
                  </a:lnTo>
                  <a:lnTo>
                    <a:pt x="64" y="84"/>
                  </a:lnTo>
                  <a:lnTo>
                    <a:pt x="60" y="8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0" name="Freeform 242"/>
            <p:cNvSpPr>
              <a:spLocks/>
            </p:cNvSpPr>
            <p:nvPr/>
          </p:nvSpPr>
          <p:spPr bwMode="auto">
            <a:xfrm>
              <a:off x="5166916" y="3413125"/>
              <a:ext cx="73025" cy="69850"/>
            </a:xfrm>
            <a:custGeom>
              <a:avLst/>
              <a:gdLst/>
              <a:ahLst/>
              <a:cxnLst>
                <a:cxn ang="0">
                  <a:pos x="46" y="22"/>
                </a:cxn>
                <a:cxn ang="0">
                  <a:pos x="46" y="22"/>
                </a:cxn>
                <a:cxn ang="0">
                  <a:pos x="44" y="32"/>
                </a:cxn>
                <a:cxn ang="0">
                  <a:pos x="38" y="38"/>
                </a:cxn>
                <a:cxn ang="0">
                  <a:pos x="32" y="44"/>
                </a:cxn>
                <a:cxn ang="0">
                  <a:pos x="22" y="44"/>
                </a:cxn>
                <a:cxn ang="0">
                  <a:pos x="22" y="44"/>
                </a:cxn>
                <a:cxn ang="0">
                  <a:pos x="14" y="44"/>
                </a:cxn>
                <a:cxn ang="0">
                  <a:pos x="8" y="38"/>
                </a:cxn>
                <a:cxn ang="0">
                  <a:pos x="2" y="32"/>
                </a:cxn>
                <a:cxn ang="0">
                  <a:pos x="0" y="22"/>
                </a:cxn>
                <a:cxn ang="0">
                  <a:pos x="0" y="22"/>
                </a:cxn>
                <a:cxn ang="0">
                  <a:pos x="2" y="14"/>
                </a:cxn>
                <a:cxn ang="0">
                  <a:pos x="8" y="6"/>
                </a:cxn>
                <a:cxn ang="0">
                  <a:pos x="14" y="2"/>
                </a:cxn>
                <a:cxn ang="0">
                  <a:pos x="22" y="0"/>
                </a:cxn>
                <a:cxn ang="0">
                  <a:pos x="22"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2" y="44"/>
                  </a:lnTo>
                  <a:lnTo>
                    <a:pt x="22" y="44"/>
                  </a:lnTo>
                  <a:lnTo>
                    <a:pt x="14" y="44"/>
                  </a:lnTo>
                  <a:lnTo>
                    <a:pt x="8" y="38"/>
                  </a:lnTo>
                  <a:lnTo>
                    <a:pt x="2" y="32"/>
                  </a:lnTo>
                  <a:lnTo>
                    <a:pt x="0" y="22"/>
                  </a:lnTo>
                  <a:lnTo>
                    <a:pt x="0" y="22"/>
                  </a:lnTo>
                  <a:lnTo>
                    <a:pt x="2" y="14"/>
                  </a:lnTo>
                  <a:lnTo>
                    <a:pt x="8" y="6"/>
                  </a:lnTo>
                  <a:lnTo>
                    <a:pt x="14" y="2"/>
                  </a:lnTo>
                  <a:lnTo>
                    <a:pt x="22" y="0"/>
                  </a:lnTo>
                  <a:lnTo>
                    <a:pt x="22" y="0"/>
                  </a:lnTo>
                  <a:lnTo>
                    <a:pt x="32" y="2"/>
                  </a:lnTo>
                  <a:lnTo>
                    <a:pt x="38" y="6"/>
                  </a:lnTo>
                  <a:lnTo>
                    <a:pt x="44" y="14"/>
                  </a:lnTo>
                  <a:lnTo>
                    <a:pt x="46" y="2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1" name="Freeform 243"/>
            <p:cNvSpPr>
              <a:spLocks/>
            </p:cNvSpPr>
            <p:nvPr/>
          </p:nvSpPr>
          <p:spPr bwMode="auto">
            <a:xfrm>
              <a:off x="5166916" y="3413125"/>
              <a:ext cx="73025" cy="69850"/>
            </a:xfrm>
            <a:custGeom>
              <a:avLst/>
              <a:gdLst/>
              <a:ahLst/>
              <a:cxnLst>
                <a:cxn ang="0">
                  <a:pos x="46" y="22"/>
                </a:cxn>
                <a:cxn ang="0">
                  <a:pos x="46" y="22"/>
                </a:cxn>
                <a:cxn ang="0">
                  <a:pos x="44" y="32"/>
                </a:cxn>
                <a:cxn ang="0">
                  <a:pos x="38" y="38"/>
                </a:cxn>
                <a:cxn ang="0">
                  <a:pos x="32" y="44"/>
                </a:cxn>
                <a:cxn ang="0">
                  <a:pos x="22" y="44"/>
                </a:cxn>
                <a:cxn ang="0">
                  <a:pos x="22" y="44"/>
                </a:cxn>
                <a:cxn ang="0">
                  <a:pos x="14" y="44"/>
                </a:cxn>
                <a:cxn ang="0">
                  <a:pos x="8" y="38"/>
                </a:cxn>
                <a:cxn ang="0">
                  <a:pos x="2" y="32"/>
                </a:cxn>
                <a:cxn ang="0">
                  <a:pos x="0" y="22"/>
                </a:cxn>
                <a:cxn ang="0">
                  <a:pos x="0" y="22"/>
                </a:cxn>
                <a:cxn ang="0">
                  <a:pos x="2" y="14"/>
                </a:cxn>
                <a:cxn ang="0">
                  <a:pos x="8" y="6"/>
                </a:cxn>
                <a:cxn ang="0">
                  <a:pos x="14" y="2"/>
                </a:cxn>
                <a:cxn ang="0">
                  <a:pos x="22" y="0"/>
                </a:cxn>
                <a:cxn ang="0">
                  <a:pos x="22"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2" y="44"/>
                  </a:lnTo>
                  <a:lnTo>
                    <a:pt x="22" y="44"/>
                  </a:lnTo>
                  <a:lnTo>
                    <a:pt x="14" y="44"/>
                  </a:lnTo>
                  <a:lnTo>
                    <a:pt x="8" y="38"/>
                  </a:lnTo>
                  <a:lnTo>
                    <a:pt x="2" y="32"/>
                  </a:lnTo>
                  <a:lnTo>
                    <a:pt x="0" y="22"/>
                  </a:lnTo>
                  <a:lnTo>
                    <a:pt x="0" y="22"/>
                  </a:lnTo>
                  <a:lnTo>
                    <a:pt x="2" y="14"/>
                  </a:lnTo>
                  <a:lnTo>
                    <a:pt x="8" y="6"/>
                  </a:lnTo>
                  <a:lnTo>
                    <a:pt x="14" y="2"/>
                  </a:lnTo>
                  <a:lnTo>
                    <a:pt x="22" y="0"/>
                  </a:lnTo>
                  <a:lnTo>
                    <a:pt x="22" y="0"/>
                  </a:lnTo>
                  <a:lnTo>
                    <a:pt x="32" y="2"/>
                  </a:lnTo>
                  <a:lnTo>
                    <a:pt x="38" y="6"/>
                  </a:lnTo>
                  <a:lnTo>
                    <a:pt x="44" y="14"/>
                  </a:lnTo>
                  <a:lnTo>
                    <a:pt x="46" y="22"/>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2" name="Freeform 244"/>
            <p:cNvSpPr>
              <a:spLocks/>
            </p:cNvSpPr>
            <p:nvPr/>
          </p:nvSpPr>
          <p:spPr bwMode="auto">
            <a:xfrm>
              <a:off x="5166916" y="3495675"/>
              <a:ext cx="101600" cy="273050"/>
            </a:xfrm>
            <a:custGeom>
              <a:avLst/>
              <a:gdLst/>
              <a:ahLst/>
              <a:cxnLst>
                <a:cxn ang="0">
                  <a:pos x="42" y="0"/>
                </a:cxn>
                <a:cxn ang="0">
                  <a:pos x="4" y="0"/>
                </a:cxn>
                <a:cxn ang="0">
                  <a:pos x="4" y="0"/>
                </a:cxn>
                <a:cxn ang="0">
                  <a:pos x="2" y="0"/>
                </a:cxn>
                <a:cxn ang="0">
                  <a:pos x="2" y="0"/>
                </a:cxn>
                <a:cxn ang="0">
                  <a:pos x="4" y="12"/>
                </a:cxn>
                <a:cxn ang="0">
                  <a:pos x="4" y="84"/>
                </a:cxn>
                <a:cxn ang="0">
                  <a:pos x="0" y="84"/>
                </a:cxn>
                <a:cxn ang="0">
                  <a:pos x="0" y="172"/>
                </a:cxn>
                <a:cxn ang="0">
                  <a:pos x="46" y="172"/>
                </a:cxn>
                <a:cxn ang="0">
                  <a:pos x="46" y="74"/>
                </a:cxn>
                <a:cxn ang="0">
                  <a:pos x="64" y="74"/>
                </a:cxn>
                <a:cxn ang="0">
                  <a:pos x="64" y="38"/>
                </a:cxn>
                <a:cxn ang="0">
                  <a:pos x="64" y="22"/>
                </a:cxn>
                <a:cxn ang="0">
                  <a:pos x="64" y="22"/>
                </a:cxn>
                <a:cxn ang="0">
                  <a:pos x="62" y="14"/>
                </a:cxn>
                <a:cxn ang="0">
                  <a:pos x="58" y="6"/>
                </a:cxn>
                <a:cxn ang="0">
                  <a:pos x="50" y="2"/>
                </a:cxn>
                <a:cxn ang="0">
                  <a:pos x="42" y="0"/>
                </a:cxn>
              </a:cxnLst>
              <a:rect l="0" t="0" r="r" b="b"/>
              <a:pathLst>
                <a:path w="64" h="172">
                  <a:moveTo>
                    <a:pt x="42" y="0"/>
                  </a:moveTo>
                  <a:lnTo>
                    <a:pt x="4" y="0"/>
                  </a:lnTo>
                  <a:lnTo>
                    <a:pt x="4" y="0"/>
                  </a:lnTo>
                  <a:lnTo>
                    <a:pt x="2" y="0"/>
                  </a:lnTo>
                  <a:lnTo>
                    <a:pt x="2" y="0"/>
                  </a:lnTo>
                  <a:lnTo>
                    <a:pt x="4" y="12"/>
                  </a:lnTo>
                  <a:lnTo>
                    <a:pt x="4" y="84"/>
                  </a:lnTo>
                  <a:lnTo>
                    <a:pt x="0" y="84"/>
                  </a:lnTo>
                  <a:lnTo>
                    <a:pt x="0" y="172"/>
                  </a:lnTo>
                  <a:lnTo>
                    <a:pt x="46" y="172"/>
                  </a:lnTo>
                  <a:lnTo>
                    <a:pt x="46" y="74"/>
                  </a:lnTo>
                  <a:lnTo>
                    <a:pt x="64" y="74"/>
                  </a:lnTo>
                  <a:lnTo>
                    <a:pt x="64" y="38"/>
                  </a:lnTo>
                  <a:lnTo>
                    <a:pt x="64" y="22"/>
                  </a:lnTo>
                  <a:lnTo>
                    <a:pt x="64" y="22"/>
                  </a:lnTo>
                  <a:lnTo>
                    <a:pt x="62" y="14"/>
                  </a:lnTo>
                  <a:lnTo>
                    <a:pt x="58" y="6"/>
                  </a:lnTo>
                  <a:lnTo>
                    <a:pt x="50" y="2"/>
                  </a:lnTo>
                  <a:lnTo>
                    <a:pt x="4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3" name="Freeform 245"/>
            <p:cNvSpPr>
              <a:spLocks/>
            </p:cNvSpPr>
            <p:nvPr/>
          </p:nvSpPr>
          <p:spPr bwMode="auto">
            <a:xfrm>
              <a:off x="5166916" y="3495675"/>
              <a:ext cx="101600" cy="273050"/>
            </a:xfrm>
            <a:custGeom>
              <a:avLst/>
              <a:gdLst/>
              <a:ahLst/>
              <a:cxnLst>
                <a:cxn ang="0">
                  <a:pos x="42" y="0"/>
                </a:cxn>
                <a:cxn ang="0">
                  <a:pos x="4" y="0"/>
                </a:cxn>
                <a:cxn ang="0">
                  <a:pos x="4" y="0"/>
                </a:cxn>
                <a:cxn ang="0">
                  <a:pos x="2" y="0"/>
                </a:cxn>
                <a:cxn ang="0">
                  <a:pos x="2" y="0"/>
                </a:cxn>
                <a:cxn ang="0">
                  <a:pos x="4" y="12"/>
                </a:cxn>
                <a:cxn ang="0">
                  <a:pos x="4" y="84"/>
                </a:cxn>
                <a:cxn ang="0">
                  <a:pos x="0" y="84"/>
                </a:cxn>
                <a:cxn ang="0">
                  <a:pos x="0" y="172"/>
                </a:cxn>
                <a:cxn ang="0">
                  <a:pos x="46" y="172"/>
                </a:cxn>
                <a:cxn ang="0">
                  <a:pos x="46" y="74"/>
                </a:cxn>
                <a:cxn ang="0">
                  <a:pos x="64" y="74"/>
                </a:cxn>
                <a:cxn ang="0">
                  <a:pos x="64" y="38"/>
                </a:cxn>
                <a:cxn ang="0">
                  <a:pos x="64" y="22"/>
                </a:cxn>
                <a:cxn ang="0">
                  <a:pos x="64" y="22"/>
                </a:cxn>
                <a:cxn ang="0">
                  <a:pos x="62" y="14"/>
                </a:cxn>
                <a:cxn ang="0">
                  <a:pos x="58" y="6"/>
                </a:cxn>
                <a:cxn ang="0">
                  <a:pos x="50" y="2"/>
                </a:cxn>
                <a:cxn ang="0">
                  <a:pos x="42" y="0"/>
                </a:cxn>
              </a:cxnLst>
              <a:rect l="0" t="0" r="r" b="b"/>
              <a:pathLst>
                <a:path w="64" h="172">
                  <a:moveTo>
                    <a:pt x="42" y="0"/>
                  </a:moveTo>
                  <a:lnTo>
                    <a:pt x="4" y="0"/>
                  </a:lnTo>
                  <a:lnTo>
                    <a:pt x="4" y="0"/>
                  </a:lnTo>
                  <a:lnTo>
                    <a:pt x="2" y="0"/>
                  </a:lnTo>
                  <a:lnTo>
                    <a:pt x="2" y="0"/>
                  </a:lnTo>
                  <a:lnTo>
                    <a:pt x="4" y="12"/>
                  </a:lnTo>
                  <a:lnTo>
                    <a:pt x="4" y="84"/>
                  </a:lnTo>
                  <a:lnTo>
                    <a:pt x="0" y="84"/>
                  </a:lnTo>
                  <a:lnTo>
                    <a:pt x="0" y="172"/>
                  </a:lnTo>
                  <a:lnTo>
                    <a:pt x="46" y="172"/>
                  </a:lnTo>
                  <a:lnTo>
                    <a:pt x="46" y="74"/>
                  </a:lnTo>
                  <a:lnTo>
                    <a:pt x="64" y="74"/>
                  </a:lnTo>
                  <a:lnTo>
                    <a:pt x="64" y="38"/>
                  </a:lnTo>
                  <a:lnTo>
                    <a:pt x="64" y="22"/>
                  </a:lnTo>
                  <a:lnTo>
                    <a:pt x="64" y="22"/>
                  </a:lnTo>
                  <a:lnTo>
                    <a:pt x="62" y="14"/>
                  </a:lnTo>
                  <a:lnTo>
                    <a:pt x="58" y="6"/>
                  </a:lnTo>
                  <a:lnTo>
                    <a:pt x="50" y="2"/>
                  </a:lnTo>
                  <a:lnTo>
                    <a:pt x="42" y="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4" name="Freeform 246"/>
            <p:cNvSpPr>
              <a:spLocks/>
            </p:cNvSpPr>
            <p:nvPr/>
          </p:nvSpPr>
          <p:spPr bwMode="auto">
            <a:xfrm>
              <a:off x="5039916" y="3387725"/>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5" name="Freeform 247"/>
            <p:cNvSpPr>
              <a:spLocks/>
            </p:cNvSpPr>
            <p:nvPr/>
          </p:nvSpPr>
          <p:spPr bwMode="auto">
            <a:xfrm>
              <a:off x="5039916" y="3387725"/>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6" name="Freeform 248"/>
            <p:cNvSpPr>
              <a:spLocks/>
            </p:cNvSpPr>
            <p:nvPr/>
          </p:nvSpPr>
          <p:spPr bwMode="auto">
            <a:xfrm>
              <a:off x="5008166" y="3476625"/>
              <a:ext cx="139700" cy="292100"/>
            </a:xfrm>
            <a:custGeom>
              <a:avLst/>
              <a:gdLst/>
              <a:ahLst/>
              <a:cxnLst>
                <a:cxn ang="0">
                  <a:pos x="64" y="0"/>
                </a:cxn>
                <a:cxn ang="0">
                  <a:pos x="24" y="0"/>
                </a:cxn>
                <a:cxn ang="0">
                  <a:pos x="24" y="0"/>
                </a:cxn>
                <a:cxn ang="0">
                  <a:pos x="14" y="2"/>
                </a:cxn>
                <a:cxn ang="0">
                  <a:pos x="8" y="8"/>
                </a:cxn>
                <a:cxn ang="0">
                  <a:pos x="2" y="14"/>
                </a:cxn>
                <a:cxn ang="0">
                  <a:pos x="0" y="24"/>
                </a:cxn>
                <a:cxn ang="0">
                  <a:pos x="0" y="40"/>
                </a:cxn>
                <a:cxn ang="0">
                  <a:pos x="0" y="80"/>
                </a:cxn>
                <a:cxn ang="0">
                  <a:pos x="20" y="80"/>
                </a:cxn>
                <a:cxn ang="0">
                  <a:pos x="20" y="184"/>
                </a:cxn>
                <a:cxn ang="0">
                  <a:pos x="68" y="184"/>
                </a:cxn>
                <a:cxn ang="0">
                  <a:pos x="68" y="80"/>
                </a:cxn>
                <a:cxn ang="0">
                  <a:pos x="88" y="80"/>
                </a:cxn>
                <a:cxn ang="0">
                  <a:pos x="88" y="40"/>
                </a:cxn>
                <a:cxn ang="0">
                  <a:pos x="88" y="24"/>
                </a:cxn>
                <a:cxn ang="0">
                  <a:pos x="88" y="24"/>
                </a:cxn>
                <a:cxn ang="0">
                  <a:pos x="86" y="14"/>
                </a:cxn>
                <a:cxn ang="0">
                  <a:pos x="80" y="8"/>
                </a:cxn>
                <a:cxn ang="0">
                  <a:pos x="74" y="2"/>
                </a:cxn>
                <a:cxn ang="0">
                  <a:pos x="64" y="0"/>
                </a:cxn>
              </a:cxnLst>
              <a:rect l="0" t="0" r="r" b="b"/>
              <a:pathLst>
                <a:path w="88" h="184">
                  <a:moveTo>
                    <a:pt x="64" y="0"/>
                  </a:moveTo>
                  <a:lnTo>
                    <a:pt x="24" y="0"/>
                  </a:lnTo>
                  <a:lnTo>
                    <a:pt x="24" y="0"/>
                  </a:lnTo>
                  <a:lnTo>
                    <a:pt x="14" y="2"/>
                  </a:lnTo>
                  <a:lnTo>
                    <a:pt x="8" y="8"/>
                  </a:lnTo>
                  <a:lnTo>
                    <a:pt x="2" y="14"/>
                  </a:lnTo>
                  <a:lnTo>
                    <a:pt x="0" y="24"/>
                  </a:lnTo>
                  <a:lnTo>
                    <a:pt x="0" y="40"/>
                  </a:lnTo>
                  <a:lnTo>
                    <a:pt x="0" y="80"/>
                  </a:lnTo>
                  <a:lnTo>
                    <a:pt x="20" y="80"/>
                  </a:lnTo>
                  <a:lnTo>
                    <a:pt x="20" y="184"/>
                  </a:lnTo>
                  <a:lnTo>
                    <a:pt x="68" y="184"/>
                  </a:lnTo>
                  <a:lnTo>
                    <a:pt x="68" y="80"/>
                  </a:lnTo>
                  <a:lnTo>
                    <a:pt x="88" y="80"/>
                  </a:lnTo>
                  <a:lnTo>
                    <a:pt x="88" y="40"/>
                  </a:lnTo>
                  <a:lnTo>
                    <a:pt x="88" y="24"/>
                  </a:lnTo>
                  <a:lnTo>
                    <a:pt x="88" y="24"/>
                  </a:lnTo>
                  <a:lnTo>
                    <a:pt x="86" y="14"/>
                  </a:lnTo>
                  <a:lnTo>
                    <a:pt x="80" y="8"/>
                  </a:lnTo>
                  <a:lnTo>
                    <a:pt x="74" y="2"/>
                  </a:lnTo>
                  <a:lnTo>
                    <a:pt x="64"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7" name="Freeform 249"/>
            <p:cNvSpPr>
              <a:spLocks/>
            </p:cNvSpPr>
            <p:nvPr/>
          </p:nvSpPr>
          <p:spPr bwMode="auto">
            <a:xfrm>
              <a:off x="5008166" y="3476625"/>
              <a:ext cx="139700" cy="292100"/>
            </a:xfrm>
            <a:custGeom>
              <a:avLst/>
              <a:gdLst/>
              <a:ahLst/>
              <a:cxnLst>
                <a:cxn ang="0">
                  <a:pos x="64" y="0"/>
                </a:cxn>
                <a:cxn ang="0">
                  <a:pos x="24" y="0"/>
                </a:cxn>
                <a:cxn ang="0">
                  <a:pos x="24" y="0"/>
                </a:cxn>
                <a:cxn ang="0">
                  <a:pos x="14" y="2"/>
                </a:cxn>
                <a:cxn ang="0">
                  <a:pos x="8" y="8"/>
                </a:cxn>
                <a:cxn ang="0">
                  <a:pos x="2" y="14"/>
                </a:cxn>
                <a:cxn ang="0">
                  <a:pos x="0" y="24"/>
                </a:cxn>
                <a:cxn ang="0">
                  <a:pos x="0" y="40"/>
                </a:cxn>
                <a:cxn ang="0">
                  <a:pos x="0" y="80"/>
                </a:cxn>
                <a:cxn ang="0">
                  <a:pos x="20" y="80"/>
                </a:cxn>
                <a:cxn ang="0">
                  <a:pos x="20" y="184"/>
                </a:cxn>
                <a:cxn ang="0">
                  <a:pos x="68" y="184"/>
                </a:cxn>
                <a:cxn ang="0">
                  <a:pos x="68" y="80"/>
                </a:cxn>
                <a:cxn ang="0">
                  <a:pos x="88" y="80"/>
                </a:cxn>
                <a:cxn ang="0">
                  <a:pos x="88" y="40"/>
                </a:cxn>
                <a:cxn ang="0">
                  <a:pos x="88" y="24"/>
                </a:cxn>
                <a:cxn ang="0">
                  <a:pos x="88" y="24"/>
                </a:cxn>
                <a:cxn ang="0">
                  <a:pos x="86" y="14"/>
                </a:cxn>
                <a:cxn ang="0">
                  <a:pos x="80" y="8"/>
                </a:cxn>
                <a:cxn ang="0">
                  <a:pos x="74" y="2"/>
                </a:cxn>
                <a:cxn ang="0">
                  <a:pos x="64" y="0"/>
                </a:cxn>
              </a:cxnLst>
              <a:rect l="0" t="0" r="r" b="b"/>
              <a:pathLst>
                <a:path w="88" h="184">
                  <a:moveTo>
                    <a:pt x="64" y="0"/>
                  </a:moveTo>
                  <a:lnTo>
                    <a:pt x="24" y="0"/>
                  </a:lnTo>
                  <a:lnTo>
                    <a:pt x="24" y="0"/>
                  </a:lnTo>
                  <a:lnTo>
                    <a:pt x="14" y="2"/>
                  </a:lnTo>
                  <a:lnTo>
                    <a:pt x="8" y="8"/>
                  </a:lnTo>
                  <a:lnTo>
                    <a:pt x="2" y="14"/>
                  </a:lnTo>
                  <a:lnTo>
                    <a:pt x="0" y="24"/>
                  </a:lnTo>
                  <a:lnTo>
                    <a:pt x="0" y="40"/>
                  </a:lnTo>
                  <a:lnTo>
                    <a:pt x="0" y="80"/>
                  </a:lnTo>
                  <a:lnTo>
                    <a:pt x="20" y="80"/>
                  </a:lnTo>
                  <a:lnTo>
                    <a:pt x="20" y="184"/>
                  </a:lnTo>
                  <a:lnTo>
                    <a:pt x="68" y="184"/>
                  </a:lnTo>
                  <a:lnTo>
                    <a:pt x="68" y="80"/>
                  </a:lnTo>
                  <a:lnTo>
                    <a:pt x="88" y="80"/>
                  </a:lnTo>
                  <a:lnTo>
                    <a:pt x="88" y="40"/>
                  </a:lnTo>
                  <a:lnTo>
                    <a:pt x="88" y="24"/>
                  </a:lnTo>
                  <a:lnTo>
                    <a:pt x="88" y="24"/>
                  </a:lnTo>
                  <a:lnTo>
                    <a:pt x="86" y="14"/>
                  </a:lnTo>
                  <a:lnTo>
                    <a:pt x="80" y="8"/>
                  </a:lnTo>
                  <a:lnTo>
                    <a:pt x="74" y="2"/>
                  </a:lnTo>
                  <a:lnTo>
                    <a:pt x="64" y="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58" name="Freeform 330"/>
          <p:cNvSpPr>
            <a:spLocks noEditPoints="1"/>
          </p:cNvSpPr>
          <p:nvPr/>
        </p:nvSpPr>
        <p:spPr bwMode="auto">
          <a:xfrm>
            <a:off x="1898703" y="2706767"/>
            <a:ext cx="242888" cy="402431"/>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cxnSp>
        <p:nvCxnSpPr>
          <p:cNvPr id="159" name="直線コネクタ 158"/>
          <p:cNvCxnSpPr/>
          <p:nvPr/>
        </p:nvCxnSpPr>
        <p:spPr>
          <a:xfrm>
            <a:off x="1520661" y="3768883"/>
            <a:ext cx="6161528" cy="0"/>
          </a:xfrm>
          <a:prstGeom prst="line">
            <a:avLst/>
          </a:prstGeom>
          <a:noFill/>
          <a:ln w="38100" cap="flat" cmpd="sng" algn="ctr">
            <a:solidFill>
              <a:srgbClr val="FFFFFF">
                <a:lumMod val="75000"/>
              </a:srgbClr>
            </a:solidFill>
            <a:prstDash val="sysDot"/>
            <a:headEnd type="oval"/>
            <a:tailEnd type="oval"/>
          </a:ln>
          <a:effectLst/>
        </p:spPr>
      </p:cxnSp>
    </p:spTree>
    <p:extLst>
      <p:ext uri="{BB962C8B-B14F-4D97-AF65-F5344CB8AC3E}">
        <p14:creationId xmlns:p14="http://schemas.microsoft.com/office/powerpoint/2010/main" val="515296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364"/>
          <p:cNvSpPr>
            <a:spLocks noEditPoints="1"/>
          </p:cNvSpPr>
          <p:nvPr/>
        </p:nvSpPr>
        <p:spPr bwMode="auto">
          <a:xfrm>
            <a:off x="1367644" y="2391730"/>
            <a:ext cx="683882" cy="945105"/>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00AEEB"/>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24</a:t>
            </a:fld>
            <a:endParaRPr lang="ja-JP" altLang="en-US" dirty="0"/>
          </a:p>
        </p:txBody>
      </p:sp>
      <p:sp>
        <p:nvSpPr>
          <p:cNvPr id="5" name="タイトル 4"/>
          <p:cNvSpPr>
            <a:spLocks noGrp="1"/>
          </p:cNvSpPr>
          <p:nvPr>
            <p:ph type="title"/>
          </p:nvPr>
        </p:nvSpPr>
        <p:spPr/>
        <p:txBody>
          <a:bodyPr/>
          <a:lstStyle/>
          <a:p>
            <a:r>
              <a:rPr lang="ja-JP" altLang="en-US" dirty="0"/>
              <a:t>資金繰管理</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入出金予定データを元に資金を可視化</a:t>
            </a:r>
          </a:p>
        </p:txBody>
      </p:sp>
      <p:sp>
        <p:nvSpPr>
          <p:cNvPr id="8" name="テキスト プレースホルダー 7"/>
          <p:cNvSpPr>
            <a:spLocks noGrp="1"/>
          </p:cNvSpPr>
          <p:nvPr>
            <p:ph type="body" sz="quarter" idx="17"/>
          </p:nvPr>
        </p:nvSpPr>
        <p:spPr/>
        <p:txBody>
          <a:bodyPr/>
          <a:lstStyle/>
          <a:p>
            <a:r>
              <a:rPr lang="ja-JP" altLang="en-US" dirty="0"/>
              <a:t>全社・部門別・銀行口座種別毎に、日次・月次の資金繰表を出力できます</a:t>
            </a:r>
          </a:p>
          <a:p>
            <a:r>
              <a:rPr lang="ja-JP" altLang="en-US" dirty="0"/>
              <a:t>実績金額は伝票情報から抽出し、予定金額は支払・債権管理機能からの連携や、</a:t>
            </a:r>
            <a:endParaRPr lang="en-US" altLang="ja-JP" dirty="0"/>
          </a:p>
          <a:p>
            <a:r>
              <a:rPr lang="ja-JP" altLang="en-US" dirty="0"/>
              <a:t>外部からのデータ取込に対応しています</a:t>
            </a:r>
          </a:p>
          <a:p>
            <a:endParaRPr lang="ja-JP" altLang="en-US" dirty="0"/>
          </a:p>
        </p:txBody>
      </p:sp>
      <p:sp>
        <p:nvSpPr>
          <p:cNvPr id="37" name="AutoShape 5"/>
          <p:cNvSpPr>
            <a:spLocks noChangeArrowheads="1"/>
          </p:cNvSpPr>
          <p:nvPr/>
        </p:nvSpPr>
        <p:spPr bwMode="gray">
          <a:xfrm>
            <a:off x="1385646" y="2816690"/>
            <a:ext cx="756084" cy="270030"/>
          </a:xfrm>
          <a:prstGeom prst="roundRect">
            <a:avLst>
              <a:gd name="adj" fmla="val 4086"/>
            </a:avLst>
          </a:prstGeom>
          <a:noFill/>
          <a:ln w="9525" algn="ctr">
            <a:noFill/>
            <a:round/>
            <a:headEnd/>
            <a:tailEnd/>
          </a:ln>
        </p:spPr>
        <p:txBody>
          <a:bodyPr wrap="square" anchor="t" anchorCtr="0"/>
          <a:lstStyle/>
          <a:p>
            <a:pPr>
              <a:buClr>
                <a:srgbClr val="0065AE"/>
              </a:buClr>
              <a:buSzPct val="80000"/>
            </a:pPr>
            <a:r>
              <a:rPr lang="ja-JP" altLang="en-US" sz="1050" b="1">
                <a:solidFill>
                  <a:prstClr val="black"/>
                </a:solidFill>
                <a:cs typeface="メイリオ" pitchFamily="50" charset="-128"/>
              </a:rPr>
              <a:t>統合会計</a:t>
            </a:r>
            <a:endParaRPr lang="en-US" altLang="ja-JP" sz="1050" b="1">
              <a:solidFill>
                <a:prstClr val="black"/>
              </a:solidFill>
              <a:cs typeface="メイリオ" pitchFamily="50" charset="-128"/>
            </a:endParaRPr>
          </a:p>
        </p:txBody>
      </p:sp>
      <p:grpSp>
        <p:nvGrpSpPr>
          <p:cNvPr id="38" name="グループ化 45"/>
          <p:cNvGrpSpPr/>
          <p:nvPr/>
        </p:nvGrpSpPr>
        <p:grpSpPr>
          <a:xfrm>
            <a:off x="4599004" y="2382729"/>
            <a:ext cx="1028025" cy="945105"/>
            <a:chOff x="5256076" y="3284984"/>
            <a:chExt cx="1190683" cy="1224136"/>
          </a:xfrm>
        </p:grpSpPr>
        <p:sp>
          <p:nvSpPr>
            <p:cNvPr id="39" name="Freeform 364"/>
            <p:cNvSpPr>
              <a:spLocks noEditPoints="1"/>
            </p:cNvSpPr>
            <p:nvPr/>
          </p:nvSpPr>
          <p:spPr bwMode="auto">
            <a:xfrm>
              <a:off x="5472100" y="3284984"/>
              <a:ext cx="792088" cy="1224136"/>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00AEEB"/>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40" name="AutoShape 5"/>
            <p:cNvSpPr>
              <a:spLocks noChangeArrowheads="1"/>
            </p:cNvSpPr>
            <p:nvPr/>
          </p:nvSpPr>
          <p:spPr bwMode="gray">
            <a:xfrm>
              <a:off x="5256076" y="3717032"/>
              <a:ext cx="1190683" cy="504056"/>
            </a:xfrm>
            <a:prstGeom prst="roundRect">
              <a:avLst>
                <a:gd name="adj" fmla="val 4086"/>
              </a:avLst>
            </a:prstGeom>
            <a:noFill/>
            <a:ln w="9525" algn="ctr">
              <a:noFill/>
              <a:round/>
              <a:headEnd/>
              <a:tailEnd/>
            </a:ln>
          </p:spPr>
          <p:txBody>
            <a:bodyPr wrap="square" anchor="t" anchorCtr="0"/>
            <a:lstStyle/>
            <a:p>
              <a:pPr algn="ctr">
                <a:buClr>
                  <a:srgbClr val="0065AE"/>
                </a:buClr>
                <a:buSzPct val="80000"/>
                <a:defRPr/>
              </a:pPr>
              <a:r>
                <a:rPr kumimoji="0" lang="ja-JP" altLang="en-US" sz="1050" b="1" kern="0" dirty="0">
                  <a:solidFill>
                    <a:prstClr val="black"/>
                  </a:solidFill>
                  <a:cs typeface="メイリオ" pitchFamily="50" charset="-128"/>
                </a:rPr>
                <a:t>資金繰</a:t>
              </a:r>
              <a:endParaRPr kumimoji="0" lang="en-US" altLang="ja-JP" sz="1050" b="1" kern="0" dirty="0">
                <a:solidFill>
                  <a:prstClr val="black"/>
                </a:solidFill>
                <a:cs typeface="メイリオ" pitchFamily="50" charset="-128"/>
              </a:endParaRPr>
            </a:p>
            <a:p>
              <a:pPr algn="ctr">
                <a:buClr>
                  <a:srgbClr val="0065AE"/>
                </a:buClr>
                <a:buSzPct val="80000"/>
                <a:defRPr/>
              </a:pPr>
              <a:r>
                <a:rPr kumimoji="0" lang="ja-JP" altLang="en-US" sz="1050" b="1" kern="0" dirty="0">
                  <a:solidFill>
                    <a:prstClr val="black"/>
                  </a:solidFill>
                  <a:cs typeface="メイリオ" pitchFamily="50" charset="-128"/>
                </a:rPr>
                <a:t>予定データ</a:t>
              </a:r>
              <a:endParaRPr kumimoji="0" lang="en-US" altLang="ja-JP" sz="1050" b="1" kern="0" dirty="0">
                <a:solidFill>
                  <a:prstClr val="black"/>
                </a:solidFill>
                <a:cs typeface="メイリオ" pitchFamily="50" charset="-128"/>
              </a:endParaRPr>
            </a:p>
          </p:txBody>
        </p:sp>
      </p:grpSp>
      <p:sp>
        <p:nvSpPr>
          <p:cNvPr id="41" name="Freeform 393"/>
          <p:cNvSpPr>
            <a:spLocks noChangeAspect="1" noEditPoints="1"/>
          </p:cNvSpPr>
          <p:nvPr/>
        </p:nvSpPr>
        <p:spPr bwMode="auto">
          <a:xfrm>
            <a:off x="4869035" y="3921900"/>
            <a:ext cx="396716" cy="486728"/>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00B05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42" name="AutoShape 5"/>
          <p:cNvSpPr>
            <a:spLocks noChangeArrowheads="1"/>
          </p:cNvSpPr>
          <p:nvPr/>
        </p:nvSpPr>
        <p:spPr bwMode="gray">
          <a:xfrm>
            <a:off x="4193958" y="4461960"/>
            <a:ext cx="1728192" cy="270030"/>
          </a:xfrm>
          <a:prstGeom prst="roundRect">
            <a:avLst>
              <a:gd name="adj" fmla="val 4086"/>
            </a:avLst>
          </a:prstGeom>
          <a:noFill/>
          <a:ln w="9525" algn="ctr">
            <a:noFill/>
            <a:round/>
            <a:headEnd/>
            <a:tailEnd/>
          </a:ln>
        </p:spPr>
        <p:txBody>
          <a:bodyPr wrap="square" anchor="t" anchorCtr="0"/>
          <a:lstStyle/>
          <a:p>
            <a:pPr algn="ctr">
              <a:buClr>
                <a:srgbClr val="0065AE"/>
              </a:buClr>
              <a:buSzPct val="80000"/>
            </a:pPr>
            <a:r>
              <a:rPr lang="en-US" altLang="ja-JP" sz="1050">
                <a:solidFill>
                  <a:prstClr val="black"/>
                </a:solidFill>
                <a:cs typeface="メイリオ" pitchFamily="50" charset="-128"/>
              </a:rPr>
              <a:t>CSV</a:t>
            </a:r>
            <a:r>
              <a:rPr lang="ja-JP" altLang="en-US" sz="1050">
                <a:solidFill>
                  <a:prstClr val="black"/>
                </a:solidFill>
                <a:cs typeface="メイリオ" pitchFamily="50" charset="-128"/>
              </a:rPr>
              <a:t>形式で</a:t>
            </a:r>
            <a:endParaRPr lang="en-US" altLang="ja-JP" sz="1050">
              <a:solidFill>
                <a:prstClr val="black"/>
              </a:solidFill>
              <a:cs typeface="メイリオ" pitchFamily="50" charset="-128"/>
            </a:endParaRPr>
          </a:p>
          <a:p>
            <a:pPr algn="ctr">
              <a:buClr>
                <a:srgbClr val="0065AE"/>
              </a:buClr>
              <a:buSzPct val="80000"/>
            </a:pPr>
            <a:r>
              <a:rPr lang="ja-JP" altLang="en-US" sz="1050">
                <a:solidFill>
                  <a:prstClr val="black"/>
                </a:solidFill>
                <a:cs typeface="メイリオ" pitchFamily="50" charset="-128"/>
              </a:rPr>
              <a:t>資金繰予定データを作成</a:t>
            </a:r>
            <a:endParaRPr lang="en-US" altLang="ja-JP" sz="1050">
              <a:solidFill>
                <a:prstClr val="black"/>
              </a:solidFill>
              <a:cs typeface="メイリオ" pitchFamily="50" charset="-128"/>
            </a:endParaRPr>
          </a:p>
        </p:txBody>
      </p:sp>
      <p:sp>
        <p:nvSpPr>
          <p:cNvPr id="43" name="右矢印 42"/>
          <p:cNvSpPr/>
          <p:nvPr/>
        </p:nvSpPr>
        <p:spPr>
          <a:xfrm rot="5400000">
            <a:off x="5049693" y="3498217"/>
            <a:ext cx="278393" cy="315673"/>
          </a:xfrm>
          <a:prstGeom prst="rightArrow">
            <a:avLst/>
          </a:prstGeom>
          <a:solidFill>
            <a:sysClr val="window" lastClr="FFFFFF">
              <a:lumMod val="50000"/>
            </a:sysClr>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44" name="AutoShape 5"/>
          <p:cNvSpPr>
            <a:spLocks noChangeArrowheads="1"/>
          </p:cNvSpPr>
          <p:nvPr/>
        </p:nvSpPr>
        <p:spPr bwMode="gray">
          <a:xfrm>
            <a:off x="5220072" y="3489852"/>
            <a:ext cx="513057" cy="270030"/>
          </a:xfrm>
          <a:prstGeom prst="roundRect">
            <a:avLst>
              <a:gd name="adj" fmla="val 4086"/>
            </a:avLst>
          </a:prstGeom>
          <a:noFill/>
          <a:ln w="9525" algn="ctr">
            <a:noFill/>
            <a:round/>
            <a:headEnd/>
            <a:tailEnd/>
          </a:ln>
        </p:spPr>
        <p:txBody>
          <a:bodyPr wrap="square" anchor="t" anchorCtr="0"/>
          <a:lstStyle/>
          <a:p>
            <a:pPr algn="ctr">
              <a:buClr>
                <a:srgbClr val="0065AE"/>
              </a:buClr>
              <a:buSzPct val="80000"/>
            </a:pPr>
            <a:r>
              <a:rPr lang="ja-JP" altLang="en-US" sz="1050">
                <a:solidFill>
                  <a:prstClr val="black"/>
                </a:solidFill>
                <a:cs typeface="メイリオ" pitchFamily="50" charset="-128"/>
              </a:rPr>
              <a:t>雛形</a:t>
            </a:r>
            <a:endParaRPr lang="en-US" altLang="ja-JP" sz="1050">
              <a:solidFill>
                <a:prstClr val="black"/>
              </a:solidFill>
              <a:cs typeface="メイリオ" pitchFamily="50" charset="-128"/>
            </a:endParaRPr>
          </a:p>
          <a:p>
            <a:pPr algn="ctr">
              <a:buClr>
                <a:srgbClr val="0065AE"/>
              </a:buClr>
              <a:buSzPct val="80000"/>
            </a:pPr>
            <a:r>
              <a:rPr lang="ja-JP" altLang="en-US" sz="1050">
                <a:solidFill>
                  <a:prstClr val="black"/>
                </a:solidFill>
                <a:cs typeface="メイリオ" pitchFamily="50" charset="-128"/>
              </a:rPr>
              <a:t>作成</a:t>
            </a:r>
            <a:endParaRPr lang="en-US" altLang="ja-JP" sz="1050">
              <a:solidFill>
                <a:prstClr val="black"/>
              </a:solidFill>
              <a:cs typeface="メイリオ" pitchFamily="50" charset="-128"/>
            </a:endParaRPr>
          </a:p>
        </p:txBody>
      </p:sp>
      <p:sp>
        <p:nvSpPr>
          <p:cNvPr id="45" name="右矢印 44"/>
          <p:cNvSpPr/>
          <p:nvPr/>
        </p:nvSpPr>
        <p:spPr>
          <a:xfrm rot="16200000" flipV="1">
            <a:off x="4671651" y="3484252"/>
            <a:ext cx="278393" cy="315673"/>
          </a:xfrm>
          <a:prstGeom prst="rightArrow">
            <a:avLst/>
          </a:prstGeom>
          <a:solidFill>
            <a:sysClr val="window" lastClr="FFFFFF">
              <a:lumMod val="50000"/>
            </a:sysClr>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46" name="AutoShape 5"/>
          <p:cNvSpPr>
            <a:spLocks noChangeArrowheads="1"/>
          </p:cNvSpPr>
          <p:nvPr/>
        </p:nvSpPr>
        <p:spPr bwMode="gray">
          <a:xfrm>
            <a:off x="4274967" y="3556797"/>
            <a:ext cx="486054" cy="270030"/>
          </a:xfrm>
          <a:prstGeom prst="roundRect">
            <a:avLst>
              <a:gd name="adj" fmla="val 4086"/>
            </a:avLst>
          </a:prstGeom>
          <a:noFill/>
          <a:ln w="9525" algn="ctr">
            <a:noFill/>
            <a:round/>
            <a:headEnd/>
            <a:tailEnd/>
          </a:ln>
        </p:spPr>
        <p:txBody>
          <a:bodyPr wrap="square" anchor="t" anchorCtr="0"/>
          <a:lstStyle/>
          <a:p>
            <a:pPr>
              <a:buClr>
                <a:srgbClr val="0065AE"/>
              </a:buClr>
              <a:buSzPct val="80000"/>
            </a:pPr>
            <a:r>
              <a:rPr lang="ja-JP" altLang="en-US" sz="1050">
                <a:solidFill>
                  <a:prstClr val="black"/>
                </a:solidFill>
                <a:cs typeface="メイリオ" pitchFamily="50" charset="-128"/>
              </a:rPr>
              <a:t>取込</a:t>
            </a:r>
            <a:endParaRPr lang="en-US" altLang="ja-JP" sz="1050">
              <a:solidFill>
                <a:prstClr val="black"/>
              </a:solidFill>
              <a:cs typeface="メイリオ" pitchFamily="50" charset="-128"/>
            </a:endParaRPr>
          </a:p>
        </p:txBody>
      </p:sp>
      <p:sp>
        <p:nvSpPr>
          <p:cNvPr id="47" name="右矢印 46"/>
          <p:cNvSpPr/>
          <p:nvPr/>
        </p:nvSpPr>
        <p:spPr>
          <a:xfrm>
            <a:off x="3383870" y="2904151"/>
            <a:ext cx="278393" cy="315673"/>
          </a:xfrm>
          <a:prstGeom prst="rightArrow">
            <a:avLst/>
          </a:prstGeom>
          <a:solidFill>
            <a:sysClr val="window" lastClr="FFFFFF">
              <a:lumMod val="50000"/>
            </a:sysClr>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48" name="AutoShape 5"/>
          <p:cNvSpPr>
            <a:spLocks noChangeArrowheads="1"/>
          </p:cNvSpPr>
          <p:nvPr/>
        </p:nvSpPr>
        <p:spPr bwMode="gray">
          <a:xfrm>
            <a:off x="3572889" y="2949792"/>
            <a:ext cx="864096" cy="270030"/>
          </a:xfrm>
          <a:prstGeom prst="roundRect">
            <a:avLst>
              <a:gd name="adj" fmla="val 4086"/>
            </a:avLst>
          </a:prstGeom>
          <a:noFill/>
          <a:ln w="9525" algn="ctr">
            <a:noFill/>
            <a:round/>
            <a:headEnd/>
            <a:tailEnd/>
          </a:ln>
        </p:spPr>
        <p:txBody>
          <a:bodyPr wrap="square" anchor="t" anchorCtr="0"/>
          <a:lstStyle/>
          <a:p>
            <a:pPr algn="ctr">
              <a:buClr>
                <a:srgbClr val="0065AE"/>
              </a:buClr>
              <a:buSzPct val="80000"/>
            </a:pPr>
            <a:r>
              <a:rPr lang="ja-JP" altLang="en-US" sz="1050">
                <a:solidFill>
                  <a:prstClr val="black"/>
                </a:solidFill>
                <a:cs typeface="メイリオ" pitchFamily="50" charset="-128"/>
              </a:rPr>
              <a:t>入出金予定</a:t>
            </a:r>
            <a:endParaRPr lang="en-US" altLang="ja-JP" sz="1050">
              <a:solidFill>
                <a:prstClr val="black"/>
              </a:solidFill>
              <a:cs typeface="メイリオ" pitchFamily="50" charset="-128"/>
            </a:endParaRPr>
          </a:p>
          <a:p>
            <a:pPr algn="ctr">
              <a:buClr>
                <a:srgbClr val="0065AE"/>
              </a:buClr>
              <a:buSzPct val="80000"/>
            </a:pPr>
            <a:r>
              <a:rPr lang="ja-JP" altLang="en-US" sz="1050">
                <a:solidFill>
                  <a:prstClr val="black"/>
                </a:solidFill>
                <a:cs typeface="メイリオ" pitchFamily="50" charset="-128"/>
              </a:rPr>
              <a:t>抽出</a:t>
            </a:r>
            <a:endParaRPr lang="en-US" altLang="ja-JP" sz="1050">
              <a:solidFill>
                <a:prstClr val="black"/>
              </a:solidFill>
              <a:cs typeface="メイリオ" pitchFamily="50" charset="-128"/>
            </a:endParaRPr>
          </a:p>
        </p:txBody>
      </p:sp>
      <p:sp>
        <p:nvSpPr>
          <p:cNvPr id="49" name="AutoShape 5"/>
          <p:cNvSpPr>
            <a:spLocks noChangeArrowheads="1"/>
          </p:cNvSpPr>
          <p:nvPr/>
        </p:nvSpPr>
        <p:spPr bwMode="gray">
          <a:xfrm>
            <a:off x="2141730" y="2949792"/>
            <a:ext cx="1566174" cy="270030"/>
          </a:xfrm>
          <a:prstGeom prst="roundRect">
            <a:avLst>
              <a:gd name="adj" fmla="val 4086"/>
            </a:avLst>
          </a:prstGeom>
          <a:noFill/>
          <a:ln w="9525" algn="ctr">
            <a:noFill/>
            <a:round/>
            <a:headEnd/>
            <a:tailEnd/>
          </a:ln>
        </p:spPr>
        <p:txBody>
          <a:bodyPr wrap="square" anchor="t" anchorCtr="0"/>
          <a:lstStyle/>
          <a:p>
            <a:pPr>
              <a:buClr>
                <a:srgbClr val="0065AE"/>
              </a:buClr>
              <a:buSzPct val="80000"/>
            </a:pPr>
            <a:r>
              <a:rPr lang="en-US" altLang="ja-JP" sz="1050" dirty="0">
                <a:solidFill>
                  <a:prstClr val="black"/>
                </a:solidFill>
                <a:cs typeface="メイリオ" pitchFamily="50" charset="-128"/>
              </a:rPr>
              <a:t>※PN</a:t>
            </a:r>
            <a:r>
              <a:rPr lang="ja-JP" altLang="en-US" sz="1050" dirty="0">
                <a:solidFill>
                  <a:prstClr val="black"/>
                </a:solidFill>
                <a:cs typeface="メイリオ" pitchFamily="50" charset="-128"/>
              </a:rPr>
              <a:t>手形管理の</a:t>
            </a:r>
            <a:endParaRPr lang="en-US" altLang="ja-JP" sz="1050" dirty="0">
              <a:solidFill>
                <a:prstClr val="black"/>
              </a:solidFill>
              <a:cs typeface="メイリオ" pitchFamily="50" charset="-128"/>
            </a:endParaRPr>
          </a:p>
          <a:p>
            <a:pPr>
              <a:buClr>
                <a:srgbClr val="0065AE"/>
              </a:buClr>
              <a:buSzPct val="80000"/>
            </a:pPr>
            <a:r>
              <a:rPr lang="ja-JP" altLang="en-US" sz="1050" dirty="0">
                <a:solidFill>
                  <a:prstClr val="black"/>
                </a:solidFill>
                <a:cs typeface="メイリオ" pitchFamily="50" charset="-128"/>
              </a:rPr>
              <a:t>　伝票は対象外</a:t>
            </a:r>
            <a:endParaRPr lang="en-US" altLang="ja-JP" sz="1050" dirty="0">
              <a:solidFill>
                <a:prstClr val="black"/>
              </a:solidFill>
              <a:cs typeface="メイリオ" pitchFamily="50" charset="-128"/>
            </a:endParaRPr>
          </a:p>
        </p:txBody>
      </p:sp>
      <p:sp>
        <p:nvSpPr>
          <p:cNvPr id="50" name="AutoShape 5"/>
          <p:cNvSpPr>
            <a:spLocks noChangeArrowheads="1"/>
          </p:cNvSpPr>
          <p:nvPr/>
        </p:nvSpPr>
        <p:spPr bwMode="gray">
          <a:xfrm>
            <a:off x="2187131" y="2355726"/>
            <a:ext cx="1566174" cy="270030"/>
          </a:xfrm>
          <a:prstGeom prst="roundRect">
            <a:avLst>
              <a:gd name="adj" fmla="val 4086"/>
            </a:avLst>
          </a:prstGeom>
          <a:noFill/>
          <a:ln w="9525" algn="ctr">
            <a:noFill/>
            <a:round/>
            <a:headEnd/>
            <a:tailEnd/>
          </a:ln>
        </p:spPr>
        <p:txBody>
          <a:bodyPr wrap="square" anchor="t" anchorCtr="0"/>
          <a:lstStyle/>
          <a:p>
            <a:pPr>
              <a:buClr>
                <a:srgbClr val="0065AE"/>
              </a:buClr>
              <a:buSzPct val="80000"/>
            </a:pPr>
            <a:r>
              <a:rPr lang="ja-JP" altLang="en-US" sz="1050" dirty="0">
                <a:solidFill>
                  <a:prstClr val="black"/>
                </a:solidFill>
                <a:cs typeface="メイリオ" pitchFamily="50" charset="-128"/>
              </a:rPr>
              <a:t>◆対象伝票</a:t>
            </a:r>
            <a:endParaRPr lang="en-US" altLang="ja-JP" sz="1050" dirty="0">
              <a:solidFill>
                <a:prstClr val="black"/>
              </a:solidFill>
              <a:cs typeface="メイリオ" pitchFamily="50" charset="-128"/>
            </a:endParaRPr>
          </a:p>
          <a:p>
            <a:pPr>
              <a:buClr>
                <a:srgbClr val="0065AE"/>
              </a:buClr>
              <a:buSzPct val="80000"/>
            </a:pPr>
            <a:endParaRPr lang="en-US" altLang="ja-JP" sz="525" dirty="0">
              <a:solidFill>
                <a:prstClr val="black"/>
              </a:solidFill>
              <a:cs typeface="メイリオ" pitchFamily="50" charset="-128"/>
            </a:endParaRPr>
          </a:p>
          <a:p>
            <a:pPr>
              <a:buClr>
                <a:srgbClr val="0065AE"/>
              </a:buClr>
              <a:buSzPct val="80000"/>
            </a:pPr>
            <a:r>
              <a:rPr lang="en-US" altLang="ja-JP" sz="1050" dirty="0">
                <a:solidFill>
                  <a:prstClr val="black"/>
                </a:solidFill>
                <a:cs typeface="メイリオ" pitchFamily="50" charset="-128"/>
              </a:rPr>
              <a:t>- AP</a:t>
            </a:r>
            <a:r>
              <a:rPr lang="ja-JP" altLang="en-US" sz="1050" dirty="0">
                <a:solidFill>
                  <a:prstClr val="black"/>
                </a:solidFill>
                <a:cs typeface="メイリオ" pitchFamily="50" charset="-128"/>
              </a:rPr>
              <a:t>支払伝票</a:t>
            </a:r>
            <a:endParaRPr lang="en-US" altLang="ja-JP" sz="1050" dirty="0">
              <a:solidFill>
                <a:prstClr val="black"/>
              </a:solidFill>
              <a:cs typeface="メイリオ" pitchFamily="50" charset="-128"/>
            </a:endParaRPr>
          </a:p>
          <a:p>
            <a:pPr>
              <a:buClr>
                <a:srgbClr val="0065AE"/>
              </a:buClr>
              <a:buSzPct val="80000"/>
            </a:pPr>
            <a:r>
              <a:rPr lang="en-US" altLang="ja-JP" sz="1050" dirty="0">
                <a:solidFill>
                  <a:prstClr val="black"/>
                </a:solidFill>
                <a:cs typeface="メイリオ" pitchFamily="50" charset="-128"/>
              </a:rPr>
              <a:t>- AR</a:t>
            </a:r>
            <a:r>
              <a:rPr lang="ja-JP" altLang="en-US" sz="1050" dirty="0">
                <a:solidFill>
                  <a:prstClr val="black"/>
                </a:solidFill>
                <a:cs typeface="メイリオ" pitchFamily="50" charset="-128"/>
              </a:rPr>
              <a:t>債権伝票</a:t>
            </a:r>
            <a:endParaRPr lang="en-US" altLang="ja-JP" sz="1050" dirty="0">
              <a:solidFill>
                <a:prstClr val="black"/>
              </a:solidFill>
              <a:cs typeface="メイリオ" pitchFamily="50" charset="-128"/>
            </a:endParaRPr>
          </a:p>
        </p:txBody>
      </p:sp>
      <p:sp>
        <p:nvSpPr>
          <p:cNvPr id="51" name="大かっこ 50"/>
          <p:cNvSpPr/>
          <p:nvPr/>
        </p:nvSpPr>
        <p:spPr>
          <a:xfrm>
            <a:off x="2168733" y="2571750"/>
            <a:ext cx="1134126" cy="756084"/>
          </a:xfrm>
          <a:prstGeom prst="bracketPair">
            <a:avLst/>
          </a:prstGeom>
          <a:noFill/>
          <a:ln w="9525" cap="flat" cmpd="sng" algn="ctr">
            <a:solidFill>
              <a:srgbClr val="F9BE00">
                <a:shade val="95000"/>
                <a:satMod val="105000"/>
              </a:srgbClr>
            </a:solidFill>
            <a:prstDash val="solid"/>
          </a:ln>
          <a:effectLst/>
        </p:spPr>
        <p:txBody>
          <a:bodyPr rtlCol="0" anchor="ctr"/>
          <a:lstStyle/>
          <a:p>
            <a:pPr algn="ctr">
              <a:defRPr/>
            </a:pPr>
            <a:endParaRPr kumimoji="0" lang="ja-JP" altLang="en-US" sz="1350" kern="0">
              <a:solidFill>
                <a:sysClr val="windowText" lastClr="000000"/>
              </a:solidFill>
            </a:endParaRPr>
          </a:p>
        </p:txBody>
      </p:sp>
      <p:sp>
        <p:nvSpPr>
          <p:cNvPr id="52" name="右矢印 51"/>
          <p:cNvSpPr/>
          <p:nvPr/>
        </p:nvSpPr>
        <p:spPr>
          <a:xfrm>
            <a:off x="4409984" y="2904151"/>
            <a:ext cx="278393" cy="315673"/>
          </a:xfrm>
          <a:prstGeom prst="rightArrow">
            <a:avLst/>
          </a:prstGeom>
          <a:solidFill>
            <a:sysClr val="window" lastClr="FFFFFF">
              <a:lumMod val="50000"/>
            </a:sysClr>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cxnSp>
        <p:nvCxnSpPr>
          <p:cNvPr id="53" name="直線コネクタ 52"/>
          <p:cNvCxnSpPr/>
          <p:nvPr/>
        </p:nvCxnSpPr>
        <p:spPr>
          <a:xfrm>
            <a:off x="1308967" y="3433222"/>
            <a:ext cx="4100126" cy="2624"/>
          </a:xfrm>
          <a:prstGeom prst="line">
            <a:avLst/>
          </a:prstGeom>
          <a:noFill/>
          <a:ln w="9525" cap="flat" cmpd="sng" algn="ctr">
            <a:solidFill>
              <a:srgbClr val="FFFFFF">
                <a:lumMod val="50000"/>
              </a:srgbClr>
            </a:solidFill>
            <a:prstDash val="solid"/>
          </a:ln>
          <a:effectLst/>
        </p:spPr>
      </p:cxnSp>
      <p:sp>
        <p:nvSpPr>
          <p:cNvPr id="54" name="右矢印 53"/>
          <p:cNvSpPr/>
          <p:nvPr/>
        </p:nvSpPr>
        <p:spPr>
          <a:xfrm>
            <a:off x="5805777" y="2922791"/>
            <a:ext cx="278393" cy="315673"/>
          </a:xfrm>
          <a:prstGeom prst="rightArrow">
            <a:avLst/>
          </a:prstGeom>
          <a:solidFill>
            <a:sysClr val="window" lastClr="FFFFFF">
              <a:lumMod val="50000"/>
            </a:sysClr>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55" name="Freeform 418"/>
          <p:cNvSpPr>
            <a:spLocks noEditPoints="1"/>
          </p:cNvSpPr>
          <p:nvPr/>
        </p:nvSpPr>
        <p:spPr bwMode="auto">
          <a:xfrm>
            <a:off x="6219183" y="3462849"/>
            <a:ext cx="756084" cy="675075"/>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00AEEB"/>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56" name="Freeform 418"/>
          <p:cNvSpPr>
            <a:spLocks noEditPoints="1"/>
          </p:cNvSpPr>
          <p:nvPr/>
        </p:nvSpPr>
        <p:spPr bwMode="auto">
          <a:xfrm>
            <a:off x="6705237" y="3057804"/>
            <a:ext cx="756084" cy="675075"/>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00AEEB"/>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57" name="AutoShape 5"/>
          <p:cNvSpPr>
            <a:spLocks noChangeArrowheads="1"/>
          </p:cNvSpPr>
          <p:nvPr/>
        </p:nvSpPr>
        <p:spPr bwMode="gray">
          <a:xfrm>
            <a:off x="6165177" y="4218933"/>
            <a:ext cx="1674186" cy="270030"/>
          </a:xfrm>
          <a:prstGeom prst="roundRect">
            <a:avLst>
              <a:gd name="adj" fmla="val 4086"/>
            </a:avLst>
          </a:prstGeom>
          <a:noFill/>
          <a:ln w="9525" algn="ctr">
            <a:noFill/>
            <a:round/>
            <a:headEnd/>
            <a:tailEnd/>
          </a:ln>
        </p:spPr>
        <p:txBody>
          <a:bodyPr wrap="square" anchor="t" anchorCtr="0"/>
          <a:lstStyle/>
          <a:p>
            <a:pPr>
              <a:buClr>
                <a:srgbClr val="0065AE"/>
              </a:buClr>
              <a:buSzPct val="80000"/>
            </a:pPr>
            <a:r>
              <a:rPr lang="ja-JP" altLang="en-US" sz="1050">
                <a:solidFill>
                  <a:prstClr val="black"/>
                </a:solidFill>
                <a:cs typeface="メイリオ" pitchFamily="50" charset="-128"/>
              </a:rPr>
              <a:t>日次・月次、部門別、</a:t>
            </a:r>
            <a:endParaRPr lang="en-US" altLang="ja-JP" sz="1050">
              <a:solidFill>
                <a:prstClr val="black"/>
              </a:solidFill>
              <a:cs typeface="メイリオ" pitchFamily="50" charset="-128"/>
            </a:endParaRPr>
          </a:p>
          <a:p>
            <a:pPr>
              <a:buClr>
                <a:srgbClr val="0065AE"/>
              </a:buClr>
              <a:buSzPct val="80000"/>
            </a:pPr>
            <a:r>
              <a:rPr lang="ja-JP" altLang="en-US" sz="1050">
                <a:solidFill>
                  <a:prstClr val="black"/>
                </a:solidFill>
                <a:cs typeface="メイリオ" pitchFamily="50" charset="-128"/>
              </a:rPr>
              <a:t>銀行口座別の資金繰表</a:t>
            </a:r>
            <a:endParaRPr lang="en-US" altLang="ja-JP" sz="1050">
              <a:solidFill>
                <a:prstClr val="black"/>
              </a:solidFill>
              <a:cs typeface="メイリオ" pitchFamily="50" charset="-128"/>
            </a:endParaRPr>
          </a:p>
        </p:txBody>
      </p:sp>
      <p:grpSp>
        <p:nvGrpSpPr>
          <p:cNvPr id="58" name="グループ化 47"/>
          <p:cNvGrpSpPr/>
          <p:nvPr/>
        </p:nvGrpSpPr>
        <p:grpSpPr>
          <a:xfrm>
            <a:off x="6244274" y="1707654"/>
            <a:ext cx="1028025" cy="945105"/>
            <a:chOff x="5256076" y="1916832"/>
            <a:chExt cx="1190683" cy="1224136"/>
          </a:xfrm>
        </p:grpSpPr>
        <p:sp>
          <p:nvSpPr>
            <p:cNvPr id="59" name="Freeform 364"/>
            <p:cNvSpPr>
              <a:spLocks noEditPoints="1"/>
            </p:cNvSpPr>
            <p:nvPr/>
          </p:nvSpPr>
          <p:spPr bwMode="auto">
            <a:xfrm>
              <a:off x="5472100" y="1916832"/>
              <a:ext cx="792088" cy="1224136"/>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00AEEB"/>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60" name="AutoShape 5"/>
            <p:cNvSpPr>
              <a:spLocks noChangeArrowheads="1"/>
            </p:cNvSpPr>
            <p:nvPr/>
          </p:nvSpPr>
          <p:spPr bwMode="gray">
            <a:xfrm>
              <a:off x="5256076" y="2348880"/>
              <a:ext cx="1190683" cy="504056"/>
            </a:xfrm>
            <a:prstGeom prst="roundRect">
              <a:avLst>
                <a:gd name="adj" fmla="val 4086"/>
              </a:avLst>
            </a:prstGeom>
            <a:noFill/>
            <a:ln w="9525" algn="ctr">
              <a:noFill/>
              <a:round/>
              <a:headEnd/>
              <a:tailEnd/>
            </a:ln>
          </p:spPr>
          <p:txBody>
            <a:bodyPr wrap="square" anchor="t" anchorCtr="0"/>
            <a:lstStyle/>
            <a:p>
              <a:pPr algn="ctr">
                <a:buClr>
                  <a:srgbClr val="0065AE"/>
                </a:buClr>
                <a:buSzPct val="80000"/>
                <a:defRPr/>
              </a:pPr>
              <a:r>
                <a:rPr kumimoji="0" lang="ja-JP" altLang="en-US" sz="1050" b="1" kern="0">
                  <a:solidFill>
                    <a:prstClr val="black"/>
                  </a:solidFill>
                  <a:cs typeface="メイリオ" pitchFamily="50" charset="-128"/>
                </a:rPr>
                <a:t>資金繰</a:t>
              </a:r>
              <a:endParaRPr kumimoji="0" lang="en-US" altLang="ja-JP" sz="1050" b="1" kern="0">
                <a:solidFill>
                  <a:prstClr val="black"/>
                </a:solidFill>
                <a:cs typeface="メイリオ" pitchFamily="50" charset="-128"/>
              </a:endParaRPr>
            </a:p>
            <a:p>
              <a:pPr algn="ctr">
                <a:buClr>
                  <a:srgbClr val="0065AE"/>
                </a:buClr>
                <a:buSzPct val="80000"/>
                <a:defRPr/>
              </a:pPr>
              <a:r>
                <a:rPr kumimoji="0" lang="ja-JP" altLang="en-US" sz="1050" b="1" kern="0">
                  <a:solidFill>
                    <a:prstClr val="black"/>
                  </a:solidFill>
                  <a:cs typeface="メイリオ" pitchFamily="50" charset="-128"/>
                </a:rPr>
                <a:t>実績データ</a:t>
              </a:r>
              <a:endParaRPr kumimoji="0" lang="en-US" altLang="ja-JP" sz="1050" b="1" kern="0">
                <a:solidFill>
                  <a:prstClr val="black"/>
                </a:solidFill>
                <a:cs typeface="メイリオ" pitchFamily="50" charset="-128"/>
              </a:endParaRPr>
            </a:p>
          </p:txBody>
        </p:sp>
      </p:grpSp>
      <p:sp>
        <p:nvSpPr>
          <p:cNvPr id="61" name="右矢印 60"/>
          <p:cNvSpPr/>
          <p:nvPr/>
        </p:nvSpPr>
        <p:spPr>
          <a:xfrm rot="5400000">
            <a:off x="6597227" y="2715130"/>
            <a:ext cx="278393" cy="315673"/>
          </a:xfrm>
          <a:prstGeom prst="rightArrow">
            <a:avLst/>
          </a:prstGeom>
          <a:solidFill>
            <a:sysClr val="window" lastClr="FFFFFF">
              <a:lumMod val="50000"/>
            </a:sysClr>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62" name="正方形/長方形 61"/>
          <p:cNvSpPr/>
          <p:nvPr/>
        </p:nvSpPr>
        <p:spPr>
          <a:xfrm>
            <a:off x="1169622" y="2066287"/>
            <a:ext cx="2031325" cy="276999"/>
          </a:xfrm>
          <a:prstGeom prst="rect">
            <a:avLst/>
          </a:prstGeom>
        </p:spPr>
        <p:txBody>
          <a:bodyPr wrap="none">
            <a:spAutoFit/>
          </a:bodyPr>
          <a:lstStyle/>
          <a:p>
            <a:pPr>
              <a:defRPr/>
            </a:pPr>
            <a:r>
              <a:rPr lang="en-US" altLang="ja-JP" sz="1200" dirty="0">
                <a:solidFill>
                  <a:prstClr val="black"/>
                </a:solidFill>
                <a:cs typeface="メイリオ" pitchFamily="50" charset="-128"/>
              </a:rPr>
              <a:t>【</a:t>
            </a:r>
            <a:r>
              <a:rPr lang="ja-JP" altLang="en-US" sz="1200" dirty="0">
                <a:solidFill>
                  <a:prstClr val="black"/>
                </a:solidFill>
                <a:cs typeface="メイリオ" pitchFamily="50" charset="-128"/>
              </a:rPr>
              <a:t>資金繰入出金予定抽出</a:t>
            </a:r>
            <a:r>
              <a:rPr lang="en-US" altLang="ja-JP" sz="1200" dirty="0">
                <a:solidFill>
                  <a:prstClr val="black"/>
                </a:solidFill>
                <a:cs typeface="メイリオ" pitchFamily="50" charset="-128"/>
              </a:rPr>
              <a:t>】</a:t>
            </a:r>
            <a:endParaRPr lang="ja-JP" altLang="en-US" sz="1200" dirty="0">
              <a:solidFill>
                <a:prstClr val="black"/>
              </a:solidFill>
              <a:cs typeface="メイリオ" pitchFamily="50" charset="-128"/>
            </a:endParaRPr>
          </a:p>
        </p:txBody>
      </p:sp>
    </p:spTree>
    <p:extLst>
      <p:ext uri="{BB962C8B-B14F-4D97-AF65-F5344CB8AC3E}">
        <p14:creationId xmlns:p14="http://schemas.microsoft.com/office/powerpoint/2010/main" val="2415534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25</a:t>
            </a:fld>
            <a:endParaRPr lang="ja-JP" altLang="en-US" dirty="0"/>
          </a:p>
        </p:txBody>
      </p:sp>
      <p:sp>
        <p:nvSpPr>
          <p:cNvPr id="5" name="タイトル 4"/>
          <p:cNvSpPr>
            <a:spLocks noGrp="1"/>
          </p:cNvSpPr>
          <p:nvPr>
            <p:ph type="title"/>
          </p:nvPr>
        </p:nvSpPr>
        <p:spPr/>
        <p:txBody>
          <a:bodyPr/>
          <a:lstStyle/>
          <a:p>
            <a:r>
              <a:rPr lang="ja-JP" altLang="en-US" dirty="0"/>
              <a:t>キャッシュ・フロー計算書</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間接法・直接法での出力が可能</a:t>
            </a:r>
          </a:p>
        </p:txBody>
      </p:sp>
      <p:sp>
        <p:nvSpPr>
          <p:cNvPr id="8" name="テキスト プレースホルダー 7"/>
          <p:cNvSpPr>
            <a:spLocks noGrp="1"/>
          </p:cNvSpPr>
          <p:nvPr>
            <p:ph type="body" sz="quarter" idx="17"/>
          </p:nvPr>
        </p:nvSpPr>
        <p:spPr>
          <a:xfrm>
            <a:off x="359729" y="864000"/>
            <a:ext cx="8784271" cy="279306"/>
          </a:xfrm>
        </p:spPr>
        <p:txBody>
          <a:bodyPr/>
          <a:lstStyle/>
          <a:p>
            <a:r>
              <a:rPr lang="ja-JP" altLang="en-US" dirty="0"/>
              <a:t>財務諸表の一つであるキャッシュ・フロー計算書が、間接法・直接法どちらでも出力可能です</a:t>
            </a:r>
          </a:p>
        </p:txBody>
      </p:sp>
      <p:sp>
        <p:nvSpPr>
          <p:cNvPr id="15" name="角丸四角形 14"/>
          <p:cNvSpPr/>
          <p:nvPr/>
        </p:nvSpPr>
        <p:spPr>
          <a:xfrm>
            <a:off x="1151620" y="3096000"/>
            <a:ext cx="7056784" cy="1872000"/>
          </a:xfrm>
          <a:prstGeom prst="roundRect">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6" name="角丸四角形 15"/>
          <p:cNvSpPr/>
          <p:nvPr/>
        </p:nvSpPr>
        <p:spPr>
          <a:xfrm>
            <a:off x="1151620" y="1152000"/>
            <a:ext cx="7056784" cy="1872000"/>
          </a:xfrm>
          <a:prstGeom prst="round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17" name="図 16"/>
          <p:cNvPicPr preferRelativeResize="0">
            <a:picLocks noChangeAspect="1"/>
          </p:cNvPicPr>
          <p:nvPr/>
        </p:nvPicPr>
        <p:blipFill>
          <a:blip r:embed="rId2"/>
          <a:stretch>
            <a:fillRect/>
          </a:stretch>
        </p:blipFill>
        <p:spPr>
          <a:xfrm>
            <a:off x="4734372" y="1260000"/>
            <a:ext cx="3186000" cy="1674000"/>
          </a:xfrm>
          <a:prstGeom prst="rect">
            <a:avLst/>
          </a:prstGeom>
          <a:ln>
            <a:solidFill>
              <a:schemeClr val="tx1"/>
            </a:solidFill>
          </a:ln>
        </p:spPr>
      </p:pic>
      <p:pic>
        <p:nvPicPr>
          <p:cNvPr id="18" name="図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4372" y="3276000"/>
            <a:ext cx="3186000" cy="15140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角丸四角形 18"/>
          <p:cNvSpPr/>
          <p:nvPr/>
        </p:nvSpPr>
        <p:spPr>
          <a:xfrm flipH="1">
            <a:off x="971600" y="1116000"/>
            <a:ext cx="486000" cy="1944000"/>
          </a:xfrm>
          <a:prstGeom prst="roundRect">
            <a:avLst/>
          </a:prstGeom>
          <a:solidFill>
            <a:srgbClr val="F9BE00"/>
          </a:solidFill>
          <a:ln w="28575" cap="flat" cmpd="sng" algn="ctr">
            <a:solidFill>
              <a:srgbClr val="FFFFFF"/>
            </a:solidFill>
            <a:prstDash val="solid"/>
          </a:ln>
          <a:effectLst>
            <a:outerShdw blurRad="40000" dist="20000" dir="5400000" rotWithShape="0">
              <a:srgbClr val="000000">
                <a:alpha val="38000"/>
              </a:srgbClr>
            </a:outerShdw>
          </a:effectLst>
        </p:spPr>
        <p:txBody>
          <a:bodyPr vert="eaVert" rtlCol="0" anchor="ctr"/>
          <a:lstStyle/>
          <a:p>
            <a:pPr algn="ctr">
              <a:defRPr/>
            </a:pPr>
            <a:r>
              <a:rPr kumimoji="0" lang="ja-JP" altLang="en-US" sz="1400" kern="0" dirty="0">
                <a:solidFill>
                  <a:srgbClr val="FFFFFF"/>
                </a:solidFill>
                <a:latin typeface="メイリオ"/>
                <a:ea typeface="メイリオ"/>
                <a:cs typeface="メイリオ" pitchFamily="50" charset="-128"/>
              </a:rPr>
              <a:t>間接法の作成手順</a:t>
            </a:r>
          </a:p>
        </p:txBody>
      </p:sp>
      <p:sp>
        <p:nvSpPr>
          <p:cNvPr id="20" name="角丸四角形 19"/>
          <p:cNvSpPr/>
          <p:nvPr/>
        </p:nvSpPr>
        <p:spPr>
          <a:xfrm>
            <a:off x="971600" y="3087000"/>
            <a:ext cx="486000" cy="1881000"/>
          </a:xfrm>
          <a:prstGeom prst="roundRect">
            <a:avLst/>
          </a:prstGeom>
          <a:solidFill>
            <a:srgbClr val="54C2F0"/>
          </a:solidFill>
          <a:ln w="28575" cap="flat" cmpd="sng" algn="ctr">
            <a:solidFill>
              <a:srgbClr val="FFFFFF"/>
            </a:solidFill>
            <a:prstDash val="solid"/>
          </a:ln>
          <a:effectLst>
            <a:outerShdw blurRad="40000" dist="20000" dir="5400000" rotWithShape="0">
              <a:srgbClr val="000000">
                <a:alpha val="38000"/>
              </a:srgbClr>
            </a:outerShdw>
          </a:effectLst>
        </p:spPr>
        <p:txBody>
          <a:bodyPr vert="eaVert" rtlCol="0" anchor="ctr"/>
          <a:lstStyle/>
          <a:p>
            <a:pPr algn="ctr">
              <a:defRPr/>
            </a:pPr>
            <a:r>
              <a:rPr kumimoji="0" lang="ja-JP" altLang="en-US" sz="1400" kern="0" dirty="0">
                <a:solidFill>
                  <a:srgbClr val="FFFFFF"/>
                </a:solidFill>
                <a:latin typeface="メイリオ"/>
                <a:ea typeface="メイリオ"/>
                <a:cs typeface="メイリオ" pitchFamily="50" charset="-128"/>
              </a:rPr>
              <a:t>直接法の作成手順</a:t>
            </a:r>
          </a:p>
        </p:txBody>
      </p:sp>
      <p:graphicFrame>
        <p:nvGraphicFramePr>
          <p:cNvPr id="21" name="表 20"/>
          <p:cNvGraphicFramePr>
            <a:graphicFrameLocks noGrp="1"/>
          </p:cNvGraphicFramePr>
          <p:nvPr>
            <p:extLst>
              <p:ext uri="{D42A27DB-BD31-4B8C-83A1-F6EECF244321}">
                <p14:modId xmlns:p14="http://schemas.microsoft.com/office/powerpoint/2010/main" val="3220528280"/>
              </p:ext>
            </p:extLst>
          </p:nvPr>
        </p:nvGraphicFramePr>
        <p:xfrm>
          <a:off x="1727684" y="3204000"/>
          <a:ext cx="2700036" cy="1760220"/>
        </p:xfrm>
        <a:graphic>
          <a:graphicData uri="http://schemas.openxmlformats.org/drawingml/2006/table">
            <a:tbl>
              <a:tblPr firstRow="1" bandRow="1"/>
              <a:tblGrid>
                <a:gridCol w="2700036">
                  <a:extLst>
                    <a:ext uri="{9D8B030D-6E8A-4147-A177-3AD203B41FA5}">
                      <a16:colId xmlns:a16="http://schemas.microsoft.com/office/drawing/2014/main" val="2654958880"/>
                    </a:ext>
                  </a:extLst>
                </a:gridCol>
              </a:tblGrid>
              <a:tr h="243000">
                <a:tc>
                  <a:txBody>
                    <a:bodyPr/>
                    <a:lstStyle/>
                    <a:p>
                      <a:r>
                        <a:rPr kumimoji="1" lang="ja-JP" altLang="en-US" sz="1200" dirty="0">
                          <a:latin typeface="メイリオ本文"/>
                        </a:rPr>
                        <a:t>① </a:t>
                      </a:r>
                      <a:r>
                        <a:rPr kumimoji="1" lang="ja-JP" altLang="en-US" sz="1200" baseline="0" dirty="0">
                          <a:latin typeface="メイリオ本文"/>
                        </a:rPr>
                        <a:t> </a:t>
                      </a:r>
                      <a:r>
                        <a:rPr lang="en-US" altLang="ja-JP" sz="1200" dirty="0"/>
                        <a:t>CF</a:t>
                      </a:r>
                      <a:r>
                        <a:rPr kumimoji="1" lang="ja-JP" altLang="en-US" sz="1200" baseline="0" dirty="0">
                          <a:latin typeface="メイリオ本文"/>
                        </a:rPr>
                        <a:t>科目マスタ登録</a:t>
                      </a:r>
                      <a:endParaRPr kumimoji="1" lang="ja-JP" altLang="en-US" sz="1200" dirty="0">
                        <a:latin typeface="メイリオ本文"/>
                      </a:endParaRP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671347870"/>
                  </a:ext>
                </a:extLst>
              </a:tr>
              <a:tr h="243000">
                <a:tc>
                  <a:txBody>
                    <a:bodyPr/>
                    <a:lstStyle/>
                    <a:p>
                      <a:r>
                        <a:rPr kumimoji="1" lang="ja-JP" altLang="en-US" sz="1200" dirty="0">
                          <a:latin typeface="メイリオ本文"/>
                        </a:rPr>
                        <a:t>　　　↓</a:t>
                      </a: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95128711"/>
                  </a:ext>
                </a:extLst>
              </a:tr>
              <a:tr h="24300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kumimoji="1" lang="ja-JP" altLang="en-US" sz="1200" dirty="0">
                          <a:latin typeface="メイリオ本文"/>
                        </a:rPr>
                        <a:t>② </a:t>
                      </a:r>
                      <a:r>
                        <a:rPr kumimoji="1" lang="ja-JP" altLang="en-US" sz="1200" baseline="0" dirty="0">
                          <a:latin typeface="メイリオ本文"/>
                        </a:rPr>
                        <a:t> </a:t>
                      </a:r>
                      <a:r>
                        <a:rPr lang="en-US" altLang="ja-JP" sz="1200" dirty="0"/>
                        <a:t>CF</a:t>
                      </a:r>
                      <a:r>
                        <a:rPr kumimoji="1" lang="ja-JP" altLang="en-US" sz="1200" baseline="0" dirty="0">
                          <a:latin typeface="メイリオ本文"/>
                        </a:rPr>
                        <a:t>科目コード設定</a:t>
                      </a:r>
                      <a:endParaRPr kumimoji="1" lang="ja-JP" altLang="en-US" sz="1200" dirty="0">
                        <a:latin typeface="メイリオ本文"/>
                      </a:endParaRP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620217163"/>
                  </a:ext>
                </a:extLst>
              </a:tr>
              <a:tr h="243000">
                <a:tc>
                  <a:txBody>
                    <a:bodyPr/>
                    <a:lstStyle/>
                    <a:p>
                      <a:r>
                        <a:rPr kumimoji="1" lang="ja-JP" altLang="en-US" sz="1200" dirty="0">
                          <a:latin typeface="メイリオ本文"/>
                        </a:rPr>
                        <a:t>　　　↓</a:t>
                      </a: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608662062"/>
                  </a:ext>
                </a:extLst>
              </a:tr>
              <a:tr h="243000">
                <a:tc>
                  <a:txBody>
                    <a:bodyPr/>
                    <a:lstStyle/>
                    <a:p>
                      <a:r>
                        <a:rPr kumimoji="1" lang="ja-JP" altLang="en-US" sz="1200" dirty="0">
                          <a:latin typeface="メイリオ本文"/>
                        </a:rPr>
                        <a:t>③ </a:t>
                      </a:r>
                      <a:r>
                        <a:rPr kumimoji="1" lang="ja-JP" altLang="en-US" sz="1200" baseline="0" dirty="0">
                          <a:latin typeface="メイリオ本文"/>
                        </a:rPr>
                        <a:t> </a:t>
                      </a:r>
                      <a:r>
                        <a:rPr lang="en-US" altLang="ja-JP" sz="1200" dirty="0"/>
                        <a:t>CF</a:t>
                      </a:r>
                      <a:r>
                        <a:rPr lang="ja-JP" altLang="en-US" sz="1200" dirty="0"/>
                        <a:t>集計の実行</a:t>
                      </a:r>
                      <a:endParaRPr kumimoji="1" lang="ja-JP" altLang="en-US" sz="1200" dirty="0">
                        <a:latin typeface="メイリオ本文"/>
                      </a:endParaRP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06697628"/>
                  </a:ext>
                </a:extLst>
              </a:tr>
              <a:tr h="243000">
                <a:tc>
                  <a:txBody>
                    <a:bodyPr/>
                    <a:lstStyle/>
                    <a:p>
                      <a:r>
                        <a:rPr kumimoji="1" lang="ja-JP" altLang="en-US" sz="1200" dirty="0">
                          <a:latin typeface="メイリオ本文"/>
                        </a:rPr>
                        <a:t>　　　↓</a:t>
                      </a: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058622356"/>
                  </a:ext>
                </a:extLst>
              </a:tr>
              <a:tr h="243000">
                <a:tc>
                  <a:txBody>
                    <a:bodyPr/>
                    <a:lstStyle/>
                    <a:p>
                      <a:r>
                        <a:rPr kumimoji="1" lang="ja-JP" altLang="en-US" sz="1200" dirty="0">
                          <a:latin typeface="メイリオ本文"/>
                        </a:rPr>
                        <a:t>④ キャッシュ・フロー計算書出力</a:t>
                      </a: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149173410"/>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3714079367"/>
              </p:ext>
            </p:extLst>
          </p:nvPr>
        </p:nvGraphicFramePr>
        <p:xfrm>
          <a:off x="1727684" y="1260000"/>
          <a:ext cx="2700036" cy="1760220"/>
        </p:xfrm>
        <a:graphic>
          <a:graphicData uri="http://schemas.openxmlformats.org/drawingml/2006/table">
            <a:tbl>
              <a:tblPr firstRow="1" bandRow="1"/>
              <a:tblGrid>
                <a:gridCol w="2700036">
                  <a:extLst>
                    <a:ext uri="{9D8B030D-6E8A-4147-A177-3AD203B41FA5}">
                      <a16:colId xmlns:a16="http://schemas.microsoft.com/office/drawing/2014/main" val="2654958880"/>
                    </a:ext>
                  </a:extLst>
                </a:gridCol>
              </a:tblGrid>
              <a:tr h="243000">
                <a:tc>
                  <a:txBody>
                    <a:bodyPr/>
                    <a:lstStyle/>
                    <a:p>
                      <a:r>
                        <a:rPr kumimoji="1" lang="ja-JP" altLang="en-US" sz="1200" dirty="0">
                          <a:latin typeface="メイリオ本文"/>
                        </a:rPr>
                        <a:t>① </a:t>
                      </a:r>
                      <a:r>
                        <a:rPr kumimoji="1" lang="ja-JP" altLang="en-US" sz="1200" baseline="0" dirty="0">
                          <a:latin typeface="メイリオ本文"/>
                        </a:rPr>
                        <a:t> </a:t>
                      </a:r>
                      <a:r>
                        <a:rPr lang="en-US" altLang="ja-JP" sz="1200" dirty="0"/>
                        <a:t>CF</a:t>
                      </a:r>
                      <a:r>
                        <a:rPr kumimoji="1" lang="ja-JP" altLang="en-US" sz="1200" baseline="0" dirty="0">
                          <a:latin typeface="メイリオ本文"/>
                        </a:rPr>
                        <a:t>科目マスタ登録</a:t>
                      </a:r>
                      <a:endParaRPr kumimoji="1" lang="ja-JP" altLang="en-US" sz="1200" dirty="0">
                        <a:latin typeface="メイリオ本文"/>
                      </a:endParaRP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671347870"/>
                  </a:ext>
                </a:extLst>
              </a:tr>
              <a:tr h="243000">
                <a:tc>
                  <a:txBody>
                    <a:bodyPr/>
                    <a:lstStyle/>
                    <a:p>
                      <a:r>
                        <a:rPr kumimoji="1" lang="ja-JP" altLang="en-US" sz="1200" dirty="0">
                          <a:latin typeface="メイリオ本文"/>
                        </a:rPr>
                        <a:t>　　　↓</a:t>
                      </a: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95128711"/>
                  </a:ext>
                </a:extLst>
              </a:tr>
              <a:tr h="24300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kumimoji="1" lang="ja-JP" altLang="en-US" sz="1200" dirty="0">
                          <a:latin typeface="メイリオ本文"/>
                        </a:rPr>
                        <a:t>② </a:t>
                      </a:r>
                      <a:r>
                        <a:rPr kumimoji="1" lang="ja-JP" altLang="en-US" sz="1200" baseline="0" dirty="0">
                          <a:latin typeface="メイリオ本文"/>
                        </a:rPr>
                        <a:t> </a:t>
                      </a:r>
                      <a:r>
                        <a:rPr lang="en-US" altLang="ja-JP" sz="1200" dirty="0"/>
                        <a:t>CF</a:t>
                      </a:r>
                      <a:r>
                        <a:rPr kumimoji="1" lang="ja-JP" altLang="en-US" sz="1200" baseline="0" dirty="0">
                          <a:latin typeface="メイリオ本文"/>
                        </a:rPr>
                        <a:t>科目開始残高の登録</a:t>
                      </a:r>
                      <a:endParaRPr kumimoji="1" lang="ja-JP" altLang="en-US" sz="1200" dirty="0">
                        <a:latin typeface="メイリオ本文"/>
                      </a:endParaRP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620217163"/>
                  </a:ext>
                </a:extLst>
              </a:tr>
              <a:tr h="243000">
                <a:tc>
                  <a:txBody>
                    <a:bodyPr/>
                    <a:lstStyle/>
                    <a:p>
                      <a:r>
                        <a:rPr kumimoji="1" lang="ja-JP" altLang="en-US" sz="1200" dirty="0">
                          <a:latin typeface="メイリオ本文"/>
                        </a:rPr>
                        <a:t>　　　↓</a:t>
                      </a: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608662062"/>
                  </a:ext>
                </a:extLst>
              </a:tr>
              <a:tr h="243000">
                <a:tc>
                  <a:txBody>
                    <a:bodyPr/>
                    <a:lstStyle/>
                    <a:p>
                      <a:r>
                        <a:rPr kumimoji="1" lang="ja-JP" altLang="en-US" sz="1200" dirty="0">
                          <a:latin typeface="メイリオ本文"/>
                        </a:rPr>
                        <a:t>③ </a:t>
                      </a:r>
                      <a:r>
                        <a:rPr kumimoji="1" lang="ja-JP" altLang="en-US" sz="1200" baseline="0" dirty="0">
                          <a:latin typeface="メイリオ本文"/>
                        </a:rPr>
                        <a:t> </a:t>
                      </a:r>
                      <a:r>
                        <a:rPr lang="en-US" altLang="ja-JP" sz="1200" dirty="0"/>
                        <a:t>CF</a:t>
                      </a:r>
                      <a:r>
                        <a:rPr kumimoji="1" lang="ja-JP" altLang="en-US" sz="1200" dirty="0">
                          <a:latin typeface="メイリオ本文"/>
                        </a:rPr>
                        <a:t>増減表の入力</a:t>
                      </a: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06697628"/>
                  </a:ext>
                </a:extLst>
              </a:tr>
              <a:tr h="243000">
                <a:tc>
                  <a:txBody>
                    <a:bodyPr/>
                    <a:lstStyle/>
                    <a:p>
                      <a:r>
                        <a:rPr kumimoji="1" lang="ja-JP" altLang="en-US" sz="1200" dirty="0">
                          <a:latin typeface="メイリオ本文"/>
                        </a:rPr>
                        <a:t>　　　↓</a:t>
                      </a: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058622356"/>
                  </a:ext>
                </a:extLst>
              </a:tr>
              <a:tr h="243000">
                <a:tc>
                  <a:txBody>
                    <a:bodyPr/>
                    <a:lstStyle/>
                    <a:p>
                      <a:r>
                        <a:rPr kumimoji="1" lang="ja-JP" altLang="en-US" sz="1200" dirty="0">
                          <a:latin typeface="メイリオ本文"/>
                        </a:rPr>
                        <a:t>④ キャッシュ・フロー計算書出力</a:t>
                      </a: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149173410"/>
                  </a:ext>
                </a:extLst>
              </a:tr>
            </a:tbl>
          </a:graphicData>
        </a:graphic>
      </p:graphicFrame>
    </p:spTree>
    <p:extLst>
      <p:ext uri="{BB962C8B-B14F-4D97-AF65-F5344CB8AC3E}">
        <p14:creationId xmlns:p14="http://schemas.microsoft.com/office/powerpoint/2010/main" val="300942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26</a:t>
            </a:fld>
            <a:endParaRPr lang="ja-JP" altLang="en-US" dirty="0"/>
          </a:p>
        </p:txBody>
      </p:sp>
      <p:sp>
        <p:nvSpPr>
          <p:cNvPr id="5" name="タイトル 4"/>
          <p:cNvSpPr>
            <a:spLocks noGrp="1"/>
          </p:cNvSpPr>
          <p:nvPr>
            <p:ph type="title"/>
          </p:nvPr>
        </p:nvSpPr>
        <p:spPr/>
        <p:txBody>
          <a:bodyPr/>
          <a:lstStyle/>
          <a:p>
            <a:r>
              <a:rPr lang="ja-JP" altLang="en-US" dirty="0"/>
              <a:t>消費税差額チェックリスト</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消費税額の正誤確認可能</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「伝票明細上の計上額」と「理論上税額」の差額を自動照合し、認識した差額をリストとして確認できます。照会画面からドリルダウンし、赤伝票、黒伝票を起票して修正できます</a:t>
            </a:r>
          </a:p>
          <a:p>
            <a:endParaRPr lang="ja-JP" altLang="en-US" dirty="0"/>
          </a:p>
        </p:txBody>
      </p:sp>
      <p:sp>
        <p:nvSpPr>
          <p:cNvPr id="25" name="テキスト ボックス 24"/>
          <p:cNvSpPr txBox="1"/>
          <p:nvPr/>
        </p:nvSpPr>
        <p:spPr>
          <a:xfrm>
            <a:off x="4680110" y="1383618"/>
            <a:ext cx="4211890" cy="276999"/>
          </a:xfrm>
          <a:prstGeom prst="rect">
            <a:avLst/>
          </a:prstGeom>
          <a:noFill/>
        </p:spPr>
        <p:txBody>
          <a:bodyPr wrap="square" rtlCol="0">
            <a:spAutoFit/>
          </a:bodyPr>
          <a:lstStyle/>
          <a:p>
            <a:pPr algn="ctr">
              <a:defRPr/>
            </a:pPr>
            <a:r>
              <a:rPr kumimoji="0" lang="ja-JP" altLang="en-US" sz="1200" b="1" kern="0" dirty="0">
                <a:solidFill>
                  <a:srgbClr val="008CCF"/>
                </a:solidFill>
              </a:rPr>
              <a:t>＜消費税異常値確認リスト（適格請求書）＞</a:t>
            </a:r>
          </a:p>
        </p:txBody>
      </p:sp>
      <p:sp>
        <p:nvSpPr>
          <p:cNvPr id="38" name="テキスト ボックス 37"/>
          <p:cNvSpPr txBox="1"/>
          <p:nvPr/>
        </p:nvSpPr>
        <p:spPr>
          <a:xfrm>
            <a:off x="416300" y="3064389"/>
            <a:ext cx="3864827" cy="646331"/>
          </a:xfrm>
          <a:prstGeom prst="rect">
            <a:avLst/>
          </a:prstGeom>
          <a:noFill/>
        </p:spPr>
        <p:txBody>
          <a:bodyPr wrap="square" rtlCol="0">
            <a:spAutoFit/>
          </a:bodyPr>
          <a:lstStyle/>
          <a:p>
            <a:pPr marL="171450" indent="-171450">
              <a:buFont typeface="Wingdings" panose="05000000000000000000" pitchFamily="2" charset="2"/>
              <a:buChar char="l"/>
              <a:defRPr/>
            </a:pPr>
            <a:r>
              <a:rPr kumimoji="0" lang="ja-JP" altLang="en-US" sz="1200" b="1" kern="0" dirty="0"/>
              <a:t>税処理コード</a:t>
            </a:r>
            <a:r>
              <a:rPr kumimoji="0" lang="ja-JP" altLang="en-US" sz="1200" kern="0" dirty="0">
                <a:solidFill>
                  <a:prstClr val="black"/>
                </a:solidFill>
              </a:rPr>
              <a:t>から算出される理論値と登録されている消費税額の差額が、画面から入力された基準金額よりも大きい仕訳伝票を確認</a:t>
            </a:r>
          </a:p>
        </p:txBody>
      </p:sp>
      <p:sp>
        <p:nvSpPr>
          <p:cNvPr id="53" name="テキスト ボックス 52"/>
          <p:cNvSpPr txBox="1"/>
          <p:nvPr/>
        </p:nvSpPr>
        <p:spPr>
          <a:xfrm>
            <a:off x="198000" y="1408132"/>
            <a:ext cx="4211890" cy="276999"/>
          </a:xfrm>
          <a:prstGeom prst="rect">
            <a:avLst/>
          </a:prstGeom>
          <a:noFill/>
        </p:spPr>
        <p:txBody>
          <a:bodyPr wrap="square" rtlCol="0">
            <a:spAutoFit/>
          </a:bodyPr>
          <a:lstStyle/>
          <a:p>
            <a:pPr algn="ctr">
              <a:defRPr/>
            </a:pPr>
            <a:r>
              <a:rPr kumimoji="0" lang="ja-JP" altLang="en-US" sz="1200" b="1" kern="0" dirty="0">
                <a:solidFill>
                  <a:srgbClr val="008CCF"/>
                </a:solidFill>
              </a:rPr>
              <a:t>＜消費税異常値確認リスト＞</a:t>
            </a:r>
          </a:p>
        </p:txBody>
      </p:sp>
      <p:grpSp>
        <p:nvGrpSpPr>
          <p:cNvPr id="27" name="グループ化 26"/>
          <p:cNvGrpSpPr/>
          <p:nvPr/>
        </p:nvGrpSpPr>
        <p:grpSpPr>
          <a:xfrm>
            <a:off x="4680110" y="1698549"/>
            <a:ext cx="4284000" cy="1260000"/>
            <a:chOff x="4680110" y="1851810"/>
            <a:chExt cx="4284000" cy="1260000"/>
          </a:xfrm>
        </p:grpSpPr>
        <p:grpSp>
          <p:nvGrpSpPr>
            <p:cNvPr id="13" name="グループ化 12"/>
            <p:cNvGrpSpPr/>
            <p:nvPr/>
          </p:nvGrpSpPr>
          <p:grpSpPr>
            <a:xfrm>
              <a:off x="4680110" y="1851810"/>
              <a:ext cx="4284000" cy="1260000"/>
              <a:chOff x="4638956" y="2174442"/>
              <a:chExt cx="4253914" cy="1139923"/>
            </a:xfrm>
          </p:grpSpPr>
          <p:grpSp>
            <p:nvGrpSpPr>
              <p:cNvPr id="11" name="グループ化 10"/>
              <p:cNvGrpSpPr/>
              <p:nvPr/>
            </p:nvGrpSpPr>
            <p:grpSpPr>
              <a:xfrm>
                <a:off x="4638956" y="2338161"/>
                <a:ext cx="4253044" cy="976204"/>
                <a:chOff x="4638956" y="2338161"/>
                <a:chExt cx="4253044" cy="976204"/>
              </a:xfrm>
            </p:grpSpPr>
            <p:pic>
              <p:nvPicPr>
                <p:cNvPr id="9" name="図 8"/>
                <p:cNvPicPr>
                  <a:picLocks noChangeAspect="1"/>
                </p:cNvPicPr>
                <p:nvPr/>
              </p:nvPicPr>
              <p:blipFill>
                <a:blip r:embed="rId3"/>
                <a:stretch>
                  <a:fillRect/>
                </a:stretch>
              </p:blipFill>
              <p:spPr>
                <a:xfrm>
                  <a:off x="4638956" y="2338161"/>
                  <a:ext cx="3096638" cy="972000"/>
                </a:xfrm>
                <a:prstGeom prst="rect">
                  <a:avLst/>
                </a:prstGeom>
              </p:spPr>
            </p:pic>
            <p:pic>
              <p:nvPicPr>
                <p:cNvPr id="10" name="図 9"/>
                <p:cNvPicPr>
                  <a:picLocks noChangeAspect="1"/>
                </p:cNvPicPr>
                <p:nvPr/>
              </p:nvPicPr>
              <p:blipFill>
                <a:blip r:embed="rId4"/>
                <a:stretch>
                  <a:fillRect/>
                </a:stretch>
              </p:blipFill>
              <p:spPr>
                <a:xfrm>
                  <a:off x="7069493" y="2341580"/>
                  <a:ext cx="1822507" cy="972785"/>
                </a:xfrm>
                <a:prstGeom prst="rect">
                  <a:avLst/>
                </a:prstGeom>
              </p:spPr>
            </p:pic>
          </p:grpSp>
          <p:pic>
            <p:nvPicPr>
              <p:cNvPr id="12" name="図 11"/>
              <p:cNvPicPr>
                <a:picLocks noChangeAspect="1"/>
              </p:cNvPicPr>
              <p:nvPr/>
            </p:nvPicPr>
            <p:blipFill>
              <a:blip r:embed="rId5"/>
              <a:stretch>
                <a:fillRect/>
              </a:stretch>
            </p:blipFill>
            <p:spPr>
              <a:xfrm>
                <a:off x="4641270" y="2174442"/>
                <a:ext cx="4251600" cy="193626"/>
              </a:xfrm>
              <a:prstGeom prst="rect">
                <a:avLst/>
              </a:prstGeom>
            </p:spPr>
          </p:pic>
        </p:grpSp>
        <p:pic>
          <p:nvPicPr>
            <p:cNvPr id="20" name="図 19"/>
            <p:cNvPicPr>
              <a:picLocks noChangeAspect="1"/>
            </p:cNvPicPr>
            <p:nvPr/>
          </p:nvPicPr>
          <p:blipFill>
            <a:blip r:embed="rId6"/>
            <a:stretch>
              <a:fillRect/>
            </a:stretch>
          </p:blipFill>
          <p:spPr>
            <a:xfrm>
              <a:off x="4896036" y="1859253"/>
              <a:ext cx="1452848" cy="83039"/>
            </a:xfrm>
            <a:prstGeom prst="rect">
              <a:avLst/>
            </a:prstGeom>
          </p:spPr>
        </p:pic>
      </p:grpSp>
      <p:grpSp>
        <p:nvGrpSpPr>
          <p:cNvPr id="28" name="グループ化 27"/>
          <p:cNvGrpSpPr/>
          <p:nvPr/>
        </p:nvGrpSpPr>
        <p:grpSpPr>
          <a:xfrm>
            <a:off x="198000" y="1694498"/>
            <a:ext cx="4284000" cy="1260000"/>
            <a:chOff x="198000" y="1847759"/>
            <a:chExt cx="4284000" cy="1260000"/>
          </a:xfrm>
        </p:grpSpPr>
        <p:grpSp>
          <p:nvGrpSpPr>
            <p:cNvPr id="18" name="グループ化 17"/>
            <p:cNvGrpSpPr/>
            <p:nvPr/>
          </p:nvGrpSpPr>
          <p:grpSpPr>
            <a:xfrm>
              <a:off x="198000" y="1847759"/>
              <a:ext cx="4284000" cy="1260000"/>
              <a:chOff x="-842402" y="3201900"/>
              <a:chExt cx="12451245" cy="3759743"/>
            </a:xfrm>
          </p:grpSpPr>
          <p:grpSp>
            <p:nvGrpSpPr>
              <p:cNvPr id="17" name="グループ化 16"/>
              <p:cNvGrpSpPr/>
              <p:nvPr/>
            </p:nvGrpSpPr>
            <p:grpSpPr>
              <a:xfrm>
                <a:off x="-828600" y="3759882"/>
                <a:ext cx="12437443" cy="3201761"/>
                <a:chOff x="-828600" y="3759882"/>
                <a:chExt cx="12437443" cy="3201761"/>
              </a:xfrm>
            </p:grpSpPr>
            <p:pic>
              <p:nvPicPr>
                <p:cNvPr id="14" name="図 13"/>
                <p:cNvPicPr>
                  <a:picLocks noChangeAspect="1"/>
                </p:cNvPicPr>
                <p:nvPr/>
              </p:nvPicPr>
              <p:blipFill>
                <a:blip r:embed="rId7"/>
                <a:stretch>
                  <a:fillRect/>
                </a:stretch>
              </p:blipFill>
              <p:spPr>
                <a:xfrm>
                  <a:off x="-828600" y="3759882"/>
                  <a:ext cx="7410450" cy="3200400"/>
                </a:xfrm>
                <a:prstGeom prst="rect">
                  <a:avLst/>
                </a:prstGeom>
              </p:spPr>
            </p:pic>
            <p:pic>
              <p:nvPicPr>
                <p:cNvPr id="15" name="図 14"/>
                <p:cNvPicPr>
                  <a:picLocks noChangeAspect="1"/>
                </p:cNvPicPr>
                <p:nvPr/>
              </p:nvPicPr>
              <p:blipFill>
                <a:blip r:embed="rId8"/>
                <a:stretch>
                  <a:fillRect/>
                </a:stretch>
              </p:blipFill>
              <p:spPr>
                <a:xfrm>
                  <a:off x="5712868" y="3761243"/>
                  <a:ext cx="5895975" cy="3200400"/>
                </a:xfrm>
                <a:prstGeom prst="rect">
                  <a:avLst/>
                </a:prstGeom>
              </p:spPr>
            </p:pic>
          </p:grpSp>
          <p:pic>
            <p:nvPicPr>
              <p:cNvPr id="16" name="図 15"/>
              <p:cNvPicPr>
                <a:picLocks noChangeAspect="1"/>
              </p:cNvPicPr>
              <p:nvPr/>
            </p:nvPicPr>
            <p:blipFill>
              <a:blip r:embed="rId9"/>
              <a:stretch>
                <a:fillRect/>
              </a:stretch>
            </p:blipFill>
            <p:spPr>
              <a:xfrm>
                <a:off x="-842402" y="3201900"/>
                <a:ext cx="12438000" cy="571497"/>
              </a:xfrm>
              <a:prstGeom prst="rect">
                <a:avLst/>
              </a:prstGeom>
            </p:spPr>
          </p:pic>
        </p:grpSp>
        <p:pic>
          <p:nvPicPr>
            <p:cNvPr id="54" name="図 53"/>
            <p:cNvPicPr>
              <a:picLocks noChangeAspect="1"/>
            </p:cNvPicPr>
            <p:nvPr/>
          </p:nvPicPr>
          <p:blipFill>
            <a:blip r:embed="rId6"/>
            <a:stretch>
              <a:fillRect/>
            </a:stretch>
          </p:blipFill>
          <p:spPr>
            <a:xfrm>
              <a:off x="416300" y="1859215"/>
              <a:ext cx="1452848" cy="83039"/>
            </a:xfrm>
            <a:prstGeom prst="rect">
              <a:avLst/>
            </a:prstGeom>
          </p:spPr>
        </p:pic>
      </p:grpSp>
      <p:sp>
        <p:nvSpPr>
          <p:cNvPr id="29" name="テキスト ボックス 28"/>
          <p:cNvSpPr txBox="1"/>
          <p:nvPr/>
        </p:nvSpPr>
        <p:spPr>
          <a:xfrm>
            <a:off x="4696346" y="3065308"/>
            <a:ext cx="4038359" cy="738664"/>
          </a:xfrm>
          <a:prstGeom prst="rect">
            <a:avLst/>
          </a:prstGeom>
          <a:noFill/>
        </p:spPr>
        <p:txBody>
          <a:bodyPr wrap="square" rtlCol="0">
            <a:spAutoFit/>
          </a:bodyPr>
          <a:lstStyle/>
          <a:p>
            <a:pPr marL="171450" indent="-171450">
              <a:buFont typeface="Wingdings" panose="05000000000000000000" pitchFamily="2" charset="2"/>
              <a:buChar char="l"/>
              <a:defRPr/>
            </a:pPr>
            <a:r>
              <a:rPr kumimoji="0" lang="ja-JP" altLang="en-US" sz="1200" b="1" kern="0" dirty="0"/>
              <a:t>税率</a:t>
            </a:r>
            <a:r>
              <a:rPr kumimoji="0" lang="ja-JP" altLang="en-US" sz="1200" kern="0" dirty="0">
                <a:solidFill>
                  <a:prstClr val="black"/>
                </a:solidFill>
              </a:rPr>
              <a:t>から算出される理論値と登録されている適格請求書記載消費税との差異を、適格請求書単位に確認</a:t>
            </a:r>
            <a:endParaRPr kumimoji="0" lang="en-US" altLang="ja-JP" sz="1200" kern="0" dirty="0">
              <a:solidFill>
                <a:prstClr val="black"/>
              </a:solidFill>
            </a:endParaRPr>
          </a:p>
          <a:p>
            <a:pPr marL="171450" indent="-171450">
              <a:lnSpc>
                <a:spcPct val="150000"/>
              </a:lnSpc>
              <a:buFont typeface="Wingdings" panose="05000000000000000000" pitchFamily="2" charset="2"/>
              <a:buChar char="l"/>
              <a:defRPr/>
            </a:pPr>
            <a:r>
              <a:rPr kumimoji="0" lang="ja-JP" altLang="en-US" sz="1200" kern="0" dirty="0">
                <a:solidFill>
                  <a:prstClr val="black"/>
                </a:solidFill>
              </a:rPr>
              <a:t>伝票単位で元帳との金額差異も確認</a:t>
            </a:r>
          </a:p>
        </p:txBody>
      </p:sp>
      <p:sp>
        <p:nvSpPr>
          <p:cNvPr id="30" name="正方形/長方形 29"/>
          <p:cNvSpPr/>
          <p:nvPr/>
        </p:nvSpPr>
        <p:spPr>
          <a:xfrm>
            <a:off x="4708313" y="2178856"/>
            <a:ext cx="2095935" cy="131621"/>
          </a:xfrm>
          <a:prstGeom prst="rect">
            <a:avLst/>
          </a:prstGeom>
          <a:noFill/>
          <a:ln w="12700" cap="flat" cmpd="sng" algn="ctr">
            <a:solidFill>
              <a:srgbClr val="FF0000"/>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32" name="正方形/長方形 31"/>
          <p:cNvSpPr/>
          <p:nvPr/>
        </p:nvSpPr>
        <p:spPr>
          <a:xfrm>
            <a:off x="215574" y="2121677"/>
            <a:ext cx="2196426" cy="224847"/>
          </a:xfrm>
          <a:prstGeom prst="rect">
            <a:avLst/>
          </a:prstGeom>
          <a:noFill/>
          <a:ln w="12700" cap="flat" cmpd="sng" algn="ctr">
            <a:solidFill>
              <a:srgbClr val="FF0000"/>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graphicFrame>
        <p:nvGraphicFramePr>
          <p:cNvPr id="33" name="表 32"/>
          <p:cNvGraphicFramePr>
            <a:graphicFrameLocks noGrp="1"/>
          </p:cNvGraphicFramePr>
          <p:nvPr>
            <p:extLst>
              <p:ext uri="{D42A27DB-BD31-4B8C-83A1-F6EECF244321}">
                <p14:modId xmlns:p14="http://schemas.microsoft.com/office/powerpoint/2010/main" val="1262737058"/>
              </p:ext>
            </p:extLst>
          </p:nvPr>
        </p:nvGraphicFramePr>
        <p:xfrm>
          <a:off x="4791835" y="4065501"/>
          <a:ext cx="4062880" cy="767766"/>
        </p:xfrm>
        <a:graphic>
          <a:graphicData uri="http://schemas.openxmlformats.org/drawingml/2006/table">
            <a:tbl>
              <a:tblPr>
                <a:tableStyleId>{16D9F66E-5EB9-4882-86FB-DCBF35E3C3E4}</a:tableStyleId>
              </a:tblPr>
              <a:tblGrid>
                <a:gridCol w="714508">
                  <a:extLst>
                    <a:ext uri="{9D8B030D-6E8A-4147-A177-3AD203B41FA5}">
                      <a16:colId xmlns:a16="http://schemas.microsoft.com/office/drawing/2014/main" val="2364541098"/>
                    </a:ext>
                  </a:extLst>
                </a:gridCol>
                <a:gridCol w="3348372">
                  <a:extLst>
                    <a:ext uri="{9D8B030D-6E8A-4147-A177-3AD203B41FA5}">
                      <a16:colId xmlns:a16="http://schemas.microsoft.com/office/drawing/2014/main" val="2690793764"/>
                    </a:ext>
                  </a:extLst>
                </a:gridCol>
              </a:tblGrid>
              <a:tr h="3353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800" dirty="0"/>
                        <a:t>理論値差異</a:t>
                      </a:r>
                    </a:p>
                  </a:txBody>
                  <a:tcPr marL="72000" marT="18000" marB="18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800" dirty="0"/>
                        <a:t>請求書、元帳それぞれ税額の理論値との差異を算出し、いずれかが基準金額より大きい場合に出力する</a:t>
                      </a:r>
                    </a:p>
                  </a:txBody>
                  <a:tcPr marL="72000" marT="18000" marB="18000" anchor="ctr"/>
                </a:tc>
                <a:extLst>
                  <a:ext uri="{0D108BD9-81ED-4DB2-BD59-A6C34878D82A}">
                    <a16:rowId xmlns:a16="http://schemas.microsoft.com/office/drawing/2014/main" val="3364969997"/>
                  </a:ext>
                </a:extLst>
              </a:tr>
              <a:tr h="432381">
                <a:tc>
                  <a:txBody>
                    <a:bodyPr/>
                    <a:lstStyle/>
                    <a:p>
                      <a:r>
                        <a:rPr lang="ja-JP" altLang="en-US" sz="800" dirty="0"/>
                        <a:t>元帳差異</a:t>
                      </a:r>
                    </a:p>
                  </a:txBody>
                  <a:tcPr marL="72000" marT="18000" marB="18000" anchor="ctr"/>
                </a:tc>
                <a:tc>
                  <a:txBody>
                    <a:bodyPr/>
                    <a:lstStyle/>
                    <a:p>
                      <a:r>
                        <a:rPr lang="ja-JP" altLang="en-US" sz="800" dirty="0"/>
                        <a:t>請求書と元帳を比較して、差額項目</a:t>
                      </a:r>
                      <a:r>
                        <a:rPr lang="en-US" altLang="ja-JP" sz="800" dirty="0"/>
                        <a:t>(※)</a:t>
                      </a:r>
                      <a:r>
                        <a:rPr lang="ja-JP" altLang="en-US" sz="800" dirty="0"/>
                        <a:t>で</a:t>
                      </a:r>
                      <a:r>
                        <a:rPr lang="en-US" altLang="ja-JP" sz="800" dirty="0"/>
                        <a:t>1</a:t>
                      </a:r>
                      <a:r>
                        <a:rPr lang="ja-JP" altLang="en-US" sz="800" dirty="0"/>
                        <a:t>つ以上が基準金額より大きいデータがある場合に出力する</a:t>
                      </a:r>
                      <a:endParaRPr lang="en-US" altLang="ja-JP" sz="8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dirty="0"/>
                        <a:t>※</a:t>
                      </a:r>
                      <a:r>
                        <a:rPr lang="ja-JP" altLang="en-US" sz="800" dirty="0"/>
                        <a:t>差額項目：税込金額、税抜金額、税額、理論値</a:t>
                      </a:r>
                      <a:endParaRPr lang="en-US" altLang="ja-JP" sz="800" dirty="0">
                        <a:solidFill>
                          <a:prstClr val="black"/>
                        </a:solidFill>
                      </a:endParaRPr>
                    </a:p>
                  </a:txBody>
                  <a:tcPr marL="72000" marT="18000" marB="18000" anchor="ctr"/>
                </a:tc>
                <a:extLst>
                  <a:ext uri="{0D108BD9-81ED-4DB2-BD59-A6C34878D82A}">
                    <a16:rowId xmlns:a16="http://schemas.microsoft.com/office/drawing/2014/main" val="424151274"/>
                  </a:ext>
                </a:extLst>
              </a:tr>
            </a:tbl>
          </a:graphicData>
        </a:graphic>
      </p:graphicFrame>
      <p:sp>
        <p:nvSpPr>
          <p:cNvPr id="34" name="テキスト ボックス 33"/>
          <p:cNvSpPr txBox="1"/>
          <p:nvPr/>
        </p:nvSpPr>
        <p:spPr>
          <a:xfrm>
            <a:off x="4608004" y="3870402"/>
            <a:ext cx="827514" cy="230832"/>
          </a:xfrm>
          <a:prstGeom prst="rect">
            <a:avLst/>
          </a:prstGeom>
          <a:noFill/>
        </p:spPr>
        <p:txBody>
          <a:bodyPr wrap="square" rtlCol="0">
            <a:spAutoFit/>
          </a:bodyPr>
          <a:lstStyle/>
          <a:p>
            <a:pPr algn="ctr">
              <a:defRPr/>
            </a:pPr>
            <a:r>
              <a:rPr kumimoji="0" lang="ja-JP" altLang="en-US" sz="900" b="1" kern="0" dirty="0"/>
              <a:t>出力条件</a:t>
            </a:r>
          </a:p>
        </p:txBody>
      </p:sp>
      <p:cxnSp>
        <p:nvCxnSpPr>
          <p:cNvPr id="37" name="直線コネクタ 36"/>
          <p:cNvCxnSpPr/>
          <p:nvPr/>
        </p:nvCxnSpPr>
        <p:spPr>
          <a:xfrm>
            <a:off x="4572000" y="1672010"/>
            <a:ext cx="0" cy="324000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11075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27</a:t>
            </a:fld>
            <a:endParaRPr lang="ja-JP" altLang="en-US" dirty="0"/>
          </a:p>
        </p:txBody>
      </p:sp>
      <p:sp>
        <p:nvSpPr>
          <p:cNvPr id="5" name="タイトル 4"/>
          <p:cNvSpPr>
            <a:spLocks noGrp="1"/>
          </p:cNvSpPr>
          <p:nvPr>
            <p:ph type="title"/>
          </p:nvPr>
        </p:nvSpPr>
        <p:spPr/>
        <p:txBody>
          <a:bodyPr/>
          <a:lstStyle/>
          <a:p>
            <a:r>
              <a:rPr lang="ja-JP" altLang="en-US" dirty="0"/>
              <a:t>新収益認識基準への対応</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a:xfrm>
            <a:off x="198000" y="576000"/>
            <a:ext cx="6642000" cy="324000"/>
          </a:xfrm>
        </p:spPr>
        <p:txBody>
          <a:bodyPr/>
          <a:lstStyle/>
          <a:p>
            <a:r>
              <a:rPr lang="ja-JP" altLang="en-US" dirty="0"/>
              <a:t>新収益認識基準対応（課税対象となる売上高の項目を保持）</a:t>
            </a:r>
          </a:p>
          <a:p>
            <a:endParaRPr lang="ja-JP" altLang="en-US" dirty="0"/>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会計上の売上高とは別に、法人税・消費税の課税対象となる売上高の項目を保持できます</a:t>
            </a:r>
          </a:p>
          <a:p>
            <a:endParaRPr lang="ja-JP" altLang="en-US" dirty="0"/>
          </a:p>
        </p:txBody>
      </p:sp>
      <p:sp>
        <p:nvSpPr>
          <p:cNvPr id="18" name="AutoShape 5"/>
          <p:cNvSpPr>
            <a:spLocks noChangeArrowheads="1"/>
          </p:cNvSpPr>
          <p:nvPr/>
        </p:nvSpPr>
        <p:spPr bwMode="gray">
          <a:xfrm>
            <a:off x="720000" y="1188000"/>
            <a:ext cx="6120000" cy="792000"/>
          </a:xfrm>
          <a:prstGeom prst="roundRect">
            <a:avLst>
              <a:gd name="adj" fmla="val 6056"/>
            </a:avLst>
          </a:prstGeom>
          <a:solidFill>
            <a:srgbClr val="FFFFFF">
              <a:lumMod val="95000"/>
            </a:srgbClr>
          </a:solidFill>
          <a:ln w="25400" cap="flat" cmpd="sng" algn="ctr">
            <a:solidFill>
              <a:srgbClr val="FFFFFF"/>
            </a:solidFill>
            <a:prstDash val="solid"/>
            <a:headEnd/>
            <a:tailEnd/>
          </a:ln>
          <a:effectLst/>
        </p:spPr>
        <p:txBody>
          <a:bodyPr wrap="none" anchor="t" anchorCtr="0"/>
          <a:lstStyle/>
          <a:p>
            <a:pPr>
              <a:defRPr/>
            </a:pPr>
            <a:r>
              <a:rPr kumimoji="0" lang="en-US" altLang="ja-JP" sz="1200" b="1" kern="0" dirty="0">
                <a:solidFill>
                  <a:srgbClr val="008CCF"/>
                </a:solidFill>
                <a:latin typeface="+mn-ea"/>
              </a:rPr>
              <a:t>&lt;</a:t>
            </a:r>
            <a:r>
              <a:rPr kumimoji="0" lang="ja-JP" altLang="en-US" sz="1200" b="1" kern="0" dirty="0">
                <a:solidFill>
                  <a:srgbClr val="008CCF"/>
                </a:solidFill>
                <a:latin typeface="+mn-ea"/>
              </a:rPr>
              <a:t>例</a:t>
            </a:r>
            <a:r>
              <a:rPr kumimoji="0" lang="en-US" altLang="ja-JP" sz="1200" b="1" kern="0" dirty="0">
                <a:solidFill>
                  <a:srgbClr val="008CCF"/>
                </a:solidFill>
                <a:latin typeface="+mn-ea"/>
              </a:rPr>
              <a:t>&gt;</a:t>
            </a:r>
          </a:p>
          <a:p>
            <a:pPr>
              <a:defRPr/>
            </a:pPr>
            <a:r>
              <a:rPr kumimoji="0" lang="en-US" altLang="ja-JP" sz="1200" b="1" kern="0" dirty="0">
                <a:solidFill>
                  <a:srgbClr val="008CCF"/>
                </a:solidFill>
                <a:latin typeface="+mn-ea"/>
              </a:rPr>
              <a:t>A</a:t>
            </a:r>
            <a:r>
              <a:rPr kumimoji="0" lang="ja-JP" altLang="en-US" sz="1200" b="1" kern="0" dirty="0">
                <a:solidFill>
                  <a:srgbClr val="008CCF"/>
                </a:solidFill>
                <a:latin typeface="+mn-ea"/>
              </a:rPr>
              <a:t>社は、販売金額に応じて取引先に自社で利用可能なポイントを付与している。</a:t>
            </a:r>
            <a:endParaRPr kumimoji="0" lang="en-US" altLang="ja-JP" sz="1200" b="1" kern="0" dirty="0">
              <a:solidFill>
                <a:srgbClr val="008CCF"/>
              </a:solidFill>
              <a:latin typeface="+mn-ea"/>
            </a:endParaRPr>
          </a:p>
          <a:p>
            <a:pPr>
              <a:defRPr/>
            </a:pPr>
            <a:r>
              <a:rPr kumimoji="0" lang="ja-JP" altLang="en-US" sz="1200" b="1" kern="0" dirty="0">
                <a:solidFill>
                  <a:srgbClr val="008CCF"/>
                </a:solidFill>
                <a:latin typeface="+mn-ea"/>
              </a:rPr>
              <a:t>取引先に</a:t>
            </a:r>
            <a:r>
              <a:rPr kumimoji="0" lang="en-US" altLang="ja-JP" sz="1200" b="1" kern="0" dirty="0">
                <a:solidFill>
                  <a:srgbClr val="008CCF"/>
                </a:solidFill>
                <a:latin typeface="+mn-ea"/>
              </a:rPr>
              <a:t>11,000</a:t>
            </a:r>
            <a:r>
              <a:rPr kumimoji="0" lang="ja-JP" altLang="en-US" sz="1200" b="1" kern="0" dirty="0">
                <a:solidFill>
                  <a:srgbClr val="008CCF"/>
                </a:solidFill>
                <a:latin typeface="+mn-ea"/>
              </a:rPr>
              <a:t>円（税込み）の商品を掛けで販売し、</a:t>
            </a:r>
            <a:r>
              <a:rPr kumimoji="0" lang="en-US" altLang="ja-JP" sz="1200" b="1" kern="0" dirty="0">
                <a:solidFill>
                  <a:srgbClr val="008CCF"/>
                </a:solidFill>
                <a:latin typeface="+mn-ea"/>
              </a:rPr>
              <a:t>1,100</a:t>
            </a:r>
            <a:r>
              <a:rPr kumimoji="0" lang="ja-JP" altLang="en-US" sz="1200" b="1" kern="0" dirty="0">
                <a:solidFill>
                  <a:srgbClr val="008CCF"/>
                </a:solidFill>
                <a:latin typeface="+mn-ea"/>
              </a:rPr>
              <a:t>ポイントを付与した。</a:t>
            </a:r>
            <a:endParaRPr kumimoji="0" lang="en-US" altLang="ja-JP" sz="1200" b="1" kern="0" dirty="0">
              <a:solidFill>
                <a:srgbClr val="008CCF"/>
              </a:solidFill>
              <a:latin typeface="+mn-ea"/>
            </a:endParaRPr>
          </a:p>
          <a:p>
            <a:pPr>
              <a:defRPr/>
            </a:pPr>
            <a:r>
              <a:rPr kumimoji="0" lang="ja-JP" altLang="en-US" sz="1200" b="1" kern="0" dirty="0">
                <a:solidFill>
                  <a:srgbClr val="008CCF"/>
                </a:solidFill>
                <a:latin typeface="+mn-ea"/>
              </a:rPr>
              <a:t>なお、１ポイント１円、消費税率</a:t>
            </a:r>
            <a:r>
              <a:rPr kumimoji="0" lang="en-US" altLang="ja-JP" sz="1200" b="1" kern="0" dirty="0">
                <a:solidFill>
                  <a:srgbClr val="008CCF"/>
                </a:solidFill>
                <a:latin typeface="+mn-ea"/>
              </a:rPr>
              <a:t>10%</a:t>
            </a:r>
            <a:r>
              <a:rPr kumimoji="0" lang="ja-JP" altLang="en-US" sz="1200" b="1" kern="0" dirty="0">
                <a:solidFill>
                  <a:srgbClr val="008CCF"/>
                </a:solidFill>
                <a:latin typeface="+mn-ea"/>
              </a:rPr>
              <a:t>とする。</a:t>
            </a:r>
            <a:endParaRPr kumimoji="0" lang="en-US" altLang="ja-JP" sz="1200" b="1" kern="0" dirty="0">
              <a:solidFill>
                <a:srgbClr val="008CCF"/>
              </a:solidFill>
              <a:latin typeface="+mn-ea"/>
            </a:endParaRPr>
          </a:p>
          <a:p>
            <a:pPr>
              <a:buClr>
                <a:srgbClr val="0065AE"/>
              </a:buClr>
              <a:buSzPct val="80000"/>
              <a:buFont typeface="Wingdings" pitchFamily="2" charset="2"/>
              <a:buNone/>
              <a:defRPr/>
            </a:pPr>
            <a:endParaRPr kumimoji="0" lang="en-US" altLang="ja-JP" sz="1200" kern="0" dirty="0">
              <a:solidFill>
                <a:prstClr val="black">
                  <a:lumMod val="65000"/>
                  <a:lumOff val="35000"/>
                </a:prstClr>
              </a:solidFill>
              <a:latin typeface="+mn-ea"/>
              <a:cs typeface="メイリオ" pitchFamily="50" charset="-128"/>
            </a:endParaRPr>
          </a:p>
        </p:txBody>
      </p:sp>
      <p:graphicFrame>
        <p:nvGraphicFramePr>
          <p:cNvPr id="31" name="表 30"/>
          <p:cNvGraphicFramePr>
            <a:graphicFrameLocks noGrp="1"/>
          </p:cNvGraphicFramePr>
          <p:nvPr/>
        </p:nvGraphicFramePr>
        <p:xfrm>
          <a:off x="3960000" y="2338915"/>
          <a:ext cx="4500000" cy="1322997"/>
        </p:xfrm>
        <a:graphic>
          <a:graphicData uri="http://schemas.openxmlformats.org/drawingml/2006/table">
            <a:tbl>
              <a:tblPr firstRow="1" bandRow="1"/>
              <a:tblGrid>
                <a:gridCol w="1800000">
                  <a:extLst>
                    <a:ext uri="{9D8B030D-6E8A-4147-A177-3AD203B41FA5}">
                      <a16:colId xmlns:a16="http://schemas.microsoft.com/office/drawing/2014/main" val="1083719571"/>
                    </a:ext>
                  </a:extLst>
                </a:gridCol>
                <a:gridCol w="2700000">
                  <a:extLst>
                    <a:ext uri="{9D8B030D-6E8A-4147-A177-3AD203B41FA5}">
                      <a16:colId xmlns:a16="http://schemas.microsoft.com/office/drawing/2014/main" val="1269551770"/>
                    </a:ext>
                  </a:extLst>
                </a:gridCol>
              </a:tblGrid>
              <a:tr h="255160">
                <a:tc>
                  <a:txBody>
                    <a:bodyPr/>
                    <a:lstStyle>
                      <a:lvl1pPr marL="0" algn="l" defTabSz="914378" rtl="0" eaLnBrk="1" latinLnBrk="0" hangingPunct="1">
                        <a:defRPr kumimoji="1" sz="1800" b="1" kern="1200">
                          <a:solidFill>
                            <a:schemeClr val="lt1"/>
                          </a:solidFill>
                          <a:latin typeface="メイリオ"/>
                          <a:ea typeface="メイリオ"/>
                        </a:defRPr>
                      </a:lvl1pPr>
                      <a:lvl2pPr marL="457189" algn="l" defTabSz="914378" rtl="0" eaLnBrk="1" latinLnBrk="0" hangingPunct="1">
                        <a:defRPr kumimoji="1" sz="1800" b="1" kern="1200">
                          <a:solidFill>
                            <a:schemeClr val="lt1"/>
                          </a:solidFill>
                          <a:latin typeface="メイリオ"/>
                          <a:ea typeface="メイリオ"/>
                        </a:defRPr>
                      </a:lvl2pPr>
                      <a:lvl3pPr marL="914378" algn="l" defTabSz="914378" rtl="0" eaLnBrk="1" latinLnBrk="0" hangingPunct="1">
                        <a:defRPr kumimoji="1" sz="1800" b="1" kern="1200">
                          <a:solidFill>
                            <a:schemeClr val="lt1"/>
                          </a:solidFill>
                          <a:latin typeface="メイリオ"/>
                          <a:ea typeface="メイリオ"/>
                        </a:defRPr>
                      </a:lvl3pPr>
                      <a:lvl4pPr marL="1371566" algn="l" defTabSz="914378" rtl="0" eaLnBrk="1" latinLnBrk="0" hangingPunct="1">
                        <a:defRPr kumimoji="1" sz="1800" b="1" kern="1200">
                          <a:solidFill>
                            <a:schemeClr val="lt1"/>
                          </a:solidFill>
                          <a:latin typeface="メイリオ"/>
                          <a:ea typeface="メイリオ"/>
                        </a:defRPr>
                      </a:lvl4pPr>
                      <a:lvl5pPr marL="1828754" algn="l" defTabSz="914378" rtl="0" eaLnBrk="1" latinLnBrk="0" hangingPunct="1">
                        <a:defRPr kumimoji="1" sz="1800" b="1" kern="1200">
                          <a:solidFill>
                            <a:schemeClr val="lt1"/>
                          </a:solidFill>
                          <a:latin typeface="メイリオ"/>
                          <a:ea typeface="メイリオ"/>
                        </a:defRPr>
                      </a:lvl5pPr>
                      <a:lvl6pPr marL="2285943" algn="l" defTabSz="914378" rtl="0" eaLnBrk="1" latinLnBrk="0" hangingPunct="1">
                        <a:defRPr kumimoji="1" sz="1800" b="1" kern="1200">
                          <a:solidFill>
                            <a:schemeClr val="lt1"/>
                          </a:solidFill>
                          <a:latin typeface="メイリオ"/>
                          <a:ea typeface="メイリオ"/>
                        </a:defRPr>
                      </a:lvl6pPr>
                      <a:lvl7pPr marL="2743132" algn="l" defTabSz="914378" rtl="0" eaLnBrk="1" latinLnBrk="0" hangingPunct="1">
                        <a:defRPr kumimoji="1" sz="1800" b="1" kern="1200">
                          <a:solidFill>
                            <a:schemeClr val="lt1"/>
                          </a:solidFill>
                          <a:latin typeface="メイリオ"/>
                          <a:ea typeface="メイリオ"/>
                        </a:defRPr>
                      </a:lvl7pPr>
                      <a:lvl8pPr marL="3200320" algn="l" defTabSz="914378" rtl="0" eaLnBrk="1" latinLnBrk="0" hangingPunct="1">
                        <a:defRPr kumimoji="1" sz="1800" b="1" kern="1200">
                          <a:solidFill>
                            <a:schemeClr val="lt1"/>
                          </a:solidFill>
                          <a:latin typeface="メイリオ"/>
                          <a:ea typeface="メイリオ"/>
                        </a:defRPr>
                      </a:lvl8pPr>
                      <a:lvl9pPr marL="3657509" algn="l" defTabSz="914378" rtl="0" eaLnBrk="1" latinLnBrk="0" hangingPunct="1">
                        <a:defRPr kumimoji="1" sz="1800" b="1" kern="1200">
                          <a:solidFill>
                            <a:schemeClr val="lt1"/>
                          </a:solidFill>
                          <a:latin typeface="メイリオ"/>
                          <a:ea typeface="メイリオ"/>
                        </a:defRPr>
                      </a:lvl9pPr>
                    </a:lstStyle>
                    <a:p>
                      <a:pPr algn="ctr"/>
                      <a:r>
                        <a:rPr kumimoji="1" lang="ja-JP" altLang="en-US" sz="1200" dirty="0"/>
                        <a:t>法人税</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8CCF"/>
                    </a:solidFill>
                  </a:tcPr>
                </a:tc>
                <a:tc>
                  <a:txBody>
                    <a:bodyPr/>
                    <a:lstStyle>
                      <a:lvl1pPr marL="0" algn="l" defTabSz="914378" rtl="0" eaLnBrk="1" latinLnBrk="0" hangingPunct="1">
                        <a:defRPr kumimoji="1" sz="1800" b="1" kern="1200">
                          <a:solidFill>
                            <a:schemeClr val="lt1"/>
                          </a:solidFill>
                          <a:latin typeface="メイリオ"/>
                          <a:ea typeface="メイリオ"/>
                        </a:defRPr>
                      </a:lvl1pPr>
                      <a:lvl2pPr marL="457189" algn="l" defTabSz="914378" rtl="0" eaLnBrk="1" latinLnBrk="0" hangingPunct="1">
                        <a:defRPr kumimoji="1" sz="1800" b="1" kern="1200">
                          <a:solidFill>
                            <a:schemeClr val="lt1"/>
                          </a:solidFill>
                          <a:latin typeface="メイリオ"/>
                          <a:ea typeface="メイリオ"/>
                        </a:defRPr>
                      </a:lvl2pPr>
                      <a:lvl3pPr marL="914378" algn="l" defTabSz="914378" rtl="0" eaLnBrk="1" latinLnBrk="0" hangingPunct="1">
                        <a:defRPr kumimoji="1" sz="1800" b="1" kern="1200">
                          <a:solidFill>
                            <a:schemeClr val="lt1"/>
                          </a:solidFill>
                          <a:latin typeface="メイリオ"/>
                          <a:ea typeface="メイリオ"/>
                        </a:defRPr>
                      </a:lvl3pPr>
                      <a:lvl4pPr marL="1371566" algn="l" defTabSz="914378" rtl="0" eaLnBrk="1" latinLnBrk="0" hangingPunct="1">
                        <a:defRPr kumimoji="1" sz="1800" b="1" kern="1200">
                          <a:solidFill>
                            <a:schemeClr val="lt1"/>
                          </a:solidFill>
                          <a:latin typeface="メイリオ"/>
                          <a:ea typeface="メイリオ"/>
                        </a:defRPr>
                      </a:lvl4pPr>
                      <a:lvl5pPr marL="1828754" algn="l" defTabSz="914378" rtl="0" eaLnBrk="1" latinLnBrk="0" hangingPunct="1">
                        <a:defRPr kumimoji="1" sz="1800" b="1" kern="1200">
                          <a:solidFill>
                            <a:schemeClr val="lt1"/>
                          </a:solidFill>
                          <a:latin typeface="メイリオ"/>
                          <a:ea typeface="メイリオ"/>
                        </a:defRPr>
                      </a:lvl5pPr>
                      <a:lvl6pPr marL="2285943" algn="l" defTabSz="914378" rtl="0" eaLnBrk="1" latinLnBrk="0" hangingPunct="1">
                        <a:defRPr kumimoji="1" sz="1800" b="1" kern="1200">
                          <a:solidFill>
                            <a:schemeClr val="lt1"/>
                          </a:solidFill>
                          <a:latin typeface="メイリオ"/>
                          <a:ea typeface="メイリオ"/>
                        </a:defRPr>
                      </a:lvl6pPr>
                      <a:lvl7pPr marL="2743132" algn="l" defTabSz="914378" rtl="0" eaLnBrk="1" latinLnBrk="0" hangingPunct="1">
                        <a:defRPr kumimoji="1" sz="1800" b="1" kern="1200">
                          <a:solidFill>
                            <a:schemeClr val="lt1"/>
                          </a:solidFill>
                          <a:latin typeface="メイリオ"/>
                          <a:ea typeface="メイリオ"/>
                        </a:defRPr>
                      </a:lvl7pPr>
                      <a:lvl8pPr marL="3200320" algn="l" defTabSz="914378" rtl="0" eaLnBrk="1" latinLnBrk="0" hangingPunct="1">
                        <a:defRPr kumimoji="1" sz="1800" b="1" kern="1200">
                          <a:solidFill>
                            <a:schemeClr val="lt1"/>
                          </a:solidFill>
                          <a:latin typeface="メイリオ"/>
                          <a:ea typeface="メイリオ"/>
                        </a:defRPr>
                      </a:lvl8pPr>
                      <a:lvl9pPr marL="3657509" algn="l" defTabSz="914378" rtl="0" eaLnBrk="1" latinLnBrk="0" hangingPunct="1">
                        <a:defRPr kumimoji="1" sz="1800" b="1" kern="1200">
                          <a:solidFill>
                            <a:schemeClr val="lt1"/>
                          </a:solidFill>
                          <a:latin typeface="メイリオ"/>
                          <a:ea typeface="メイリオ"/>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t>消費税</a:t>
                      </a:r>
                      <a:endParaRPr kumimoji="1" lang="ja-JP" altLang="en-US" sz="800" dirty="0"/>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8CCF"/>
                    </a:solidFill>
                  </a:tcPr>
                </a:tc>
                <a:extLst>
                  <a:ext uri="{0D108BD9-81ED-4DB2-BD59-A6C34878D82A}">
                    <a16:rowId xmlns:a16="http://schemas.microsoft.com/office/drawing/2014/main" val="3123671108"/>
                  </a:ext>
                </a:extLst>
              </a:tr>
              <a:tr h="1067837">
                <a:tc>
                  <a:txBody>
                    <a:bodyPr/>
                    <a:lstStyle>
                      <a:lvl1pPr marL="0" algn="l" defTabSz="914378" rtl="0" eaLnBrk="1" latinLnBrk="0" hangingPunct="1">
                        <a:defRPr kumimoji="1" sz="1800" kern="1200">
                          <a:solidFill>
                            <a:schemeClr val="dk1"/>
                          </a:solidFill>
                          <a:latin typeface="メイリオ"/>
                          <a:ea typeface="メイリオ"/>
                        </a:defRPr>
                      </a:lvl1pPr>
                      <a:lvl2pPr marL="457189" algn="l" defTabSz="914378" rtl="0" eaLnBrk="1" latinLnBrk="0" hangingPunct="1">
                        <a:defRPr kumimoji="1" sz="1800" kern="1200">
                          <a:solidFill>
                            <a:schemeClr val="dk1"/>
                          </a:solidFill>
                          <a:latin typeface="メイリオ"/>
                          <a:ea typeface="メイリオ"/>
                        </a:defRPr>
                      </a:lvl2pPr>
                      <a:lvl3pPr marL="914378" algn="l" defTabSz="914378" rtl="0" eaLnBrk="1" latinLnBrk="0" hangingPunct="1">
                        <a:defRPr kumimoji="1" sz="1800" kern="1200">
                          <a:solidFill>
                            <a:schemeClr val="dk1"/>
                          </a:solidFill>
                          <a:latin typeface="メイリオ"/>
                          <a:ea typeface="メイリオ"/>
                        </a:defRPr>
                      </a:lvl3pPr>
                      <a:lvl4pPr marL="1371566" algn="l" defTabSz="914378" rtl="0" eaLnBrk="1" latinLnBrk="0" hangingPunct="1">
                        <a:defRPr kumimoji="1" sz="1800" kern="1200">
                          <a:solidFill>
                            <a:schemeClr val="dk1"/>
                          </a:solidFill>
                          <a:latin typeface="メイリオ"/>
                          <a:ea typeface="メイリオ"/>
                        </a:defRPr>
                      </a:lvl4pPr>
                      <a:lvl5pPr marL="1828754" algn="l" defTabSz="914378" rtl="0" eaLnBrk="1" latinLnBrk="0" hangingPunct="1">
                        <a:defRPr kumimoji="1" sz="1800" kern="1200">
                          <a:solidFill>
                            <a:schemeClr val="dk1"/>
                          </a:solidFill>
                          <a:latin typeface="メイリオ"/>
                          <a:ea typeface="メイリオ"/>
                        </a:defRPr>
                      </a:lvl5pPr>
                      <a:lvl6pPr marL="2285943" algn="l" defTabSz="914378" rtl="0" eaLnBrk="1" latinLnBrk="0" hangingPunct="1">
                        <a:defRPr kumimoji="1" sz="1800" kern="1200">
                          <a:solidFill>
                            <a:schemeClr val="dk1"/>
                          </a:solidFill>
                          <a:latin typeface="メイリオ"/>
                          <a:ea typeface="メイリオ"/>
                        </a:defRPr>
                      </a:lvl6pPr>
                      <a:lvl7pPr marL="2743132" algn="l" defTabSz="914378" rtl="0" eaLnBrk="1" latinLnBrk="0" hangingPunct="1">
                        <a:defRPr kumimoji="1" sz="1800" kern="1200">
                          <a:solidFill>
                            <a:schemeClr val="dk1"/>
                          </a:solidFill>
                          <a:latin typeface="メイリオ"/>
                          <a:ea typeface="メイリオ"/>
                        </a:defRPr>
                      </a:lvl7pPr>
                      <a:lvl8pPr marL="3200320" algn="l" defTabSz="914378" rtl="0" eaLnBrk="1" latinLnBrk="0" hangingPunct="1">
                        <a:defRPr kumimoji="1" sz="1800" kern="1200">
                          <a:solidFill>
                            <a:schemeClr val="dk1"/>
                          </a:solidFill>
                          <a:latin typeface="メイリオ"/>
                          <a:ea typeface="メイリオ"/>
                        </a:defRPr>
                      </a:lvl8pPr>
                      <a:lvl9pPr marL="3657509" algn="l" defTabSz="914378" rtl="0" eaLnBrk="1" latinLnBrk="0" hangingPunct="1">
                        <a:defRPr kumimoji="1" sz="1800" kern="1200">
                          <a:solidFill>
                            <a:schemeClr val="dk1"/>
                          </a:solidFill>
                          <a:latin typeface="メイリオ"/>
                          <a:ea typeface="メイリオ"/>
                        </a:defRPr>
                      </a:lvl9pPr>
                    </a:lstStyle>
                    <a:p>
                      <a:endParaRPr kumimoji="1" lang="en-US" altLang="ja-JP" sz="1200" dirty="0"/>
                    </a:p>
                    <a:p>
                      <a:r>
                        <a:rPr kumimoji="1" lang="ja-JP" altLang="en-US" sz="1100" b="1" dirty="0">
                          <a:solidFill>
                            <a:schemeClr val="accent3"/>
                          </a:solidFill>
                        </a:rPr>
                        <a:t>売上高　    　　</a:t>
                      </a:r>
                      <a:r>
                        <a:rPr kumimoji="1" lang="en-US" altLang="ja-JP" sz="1100" b="1" dirty="0">
                          <a:solidFill>
                            <a:schemeClr val="accent3"/>
                          </a:solidFill>
                        </a:rPr>
                        <a:t>9,009</a:t>
                      </a:r>
                      <a:r>
                        <a:rPr kumimoji="1" lang="ja-JP" altLang="en-US" sz="1100" b="1" dirty="0">
                          <a:solidFill>
                            <a:schemeClr val="accent3"/>
                          </a:solidFill>
                        </a:rPr>
                        <a:t>円</a:t>
                      </a:r>
                      <a:endParaRPr kumimoji="1" lang="en-US" altLang="ja-JP" sz="1100" b="1" dirty="0">
                        <a:solidFill>
                          <a:schemeClr val="accent3"/>
                        </a:solidFill>
                      </a:endParaRPr>
                    </a:p>
                    <a:p>
                      <a:r>
                        <a:rPr kumimoji="1" lang="ja-JP" altLang="en-US" sz="1100" dirty="0"/>
                        <a:t>契約負債     　  　</a:t>
                      </a:r>
                      <a:r>
                        <a:rPr kumimoji="1" lang="en-US" altLang="ja-JP" sz="1100" dirty="0"/>
                        <a:t>991</a:t>
                      </a:r>
                      <a:r>
                        <a:rPr kumimoji="1" lang="ja-JP" altLang="en-US" sz="1100" dirty="0"/>
                        <a:t>円</a:t>
                      </a:r>
                      <a:endParaRPr kumimoji="1" lang="en-US" altLang="ja-JP" sz="1100" dirty="0"/>
                    </a:p>
                    <a:p>
                      <a:r>
                        <a:rPr kumimoji="1" lang="ja-JP" altLang="en-US" sz="1100" dirty="0"/>
                        <a:t>仮受消費税</a:t>
                      </a:r>
                      <a:r>
                        <a:rPr kumimoji="1" lang="ja-JP" altLang="en-US" sz="1100" baseline="0" dirty="0"/>
                        <a:t> 　　</a:t>
                      </a:r>
                      <a:r>
                        <a:rPr kumimoji="1" lang="en-US" altLang="ja-JP" sz="1100" dirty="0"/>
                        <a:t>1,000</a:t>
                      </a:r>
                      <a:r>
                        <a:rPr kumimoji="1" lang="ja-JP" altLang="en-US" sz="1100" dirty="0"/>
                        <a:t>円</a:t>
                      </a:r>
                      <a:endParaRPr kumimoji="1" lang="en-US" altLang="ja-JP" sz="1100" dirty="0"/>
                    </a:p>
                  </a:txBody>
                  <a:tcPr marL="68580" marR="68580"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E9F9"/>
                    </a:solidFill>
                  </a:tcPr>
                </a:tc>
                <a:tc>
                  <a:txBody>
                    <a:bodyPr/>
                    <a:lstStyle>
                      <a:lvl1pPr marL="0" algn="l" defTabSz="914378" rtl="0" eaLnBrk="1" latinLnBrk="0" hangingPunct="1">
                        <a:defRPr kumimoji="1" sz="1800" kern="1200">
                          <a:solidFill>
                            <a:schemeClr val="dk1"/>
                          </a:solidFill>
                          <a:latin typeface="メイリオ"/>
                          <a:ea typeface="メイリオ"/>
                        </a:defRPr>
                      </a:lvl1pPr>
                      <a:lvl2pPr marL="457189" algn="l" defTabSz="914378" rtl="0" eaLnBrk="1" latinLnBrk="0" hangingPunct="1">
                        <a:defRPr kumimoji="1" sz="1800" kern="1200">
                          <a:solidFill>
                            <a:schemeClr val="dk1"/>
                          </a:solidFill>
                          <a:latin typeface="メイリオ"/>
                          <a:ea typeface="メイリオ"/>
                        </a:defRPr>
                      </a:lvl2pPr>
                      <a:lvl3pPr marL="914378" algn="l" defTabSz="914378" rtl="0" eaLnBrk="1" latinLnBrk="0" hangingPunct="1">
                        <a:defRPr kumimoji="1" sz="1800" kern="1200">
                          <a:solidFill>
                            <a:schemeClr val="dk1"/>
                          </a:solidFill>
                          <a:latin typeface="メイリオ"/>
                          <a:ea typeface="メイリオ"/>
                        </a:defRPr>
                      </a:lvl3pPr>
                      <a:lvl4pPr marL="1371566" algn="l" defTabSz="914378" rtl="0" eaLnBrk="1" latinLnBrk="0" hangingPunct="1">
                        <a:defRPr kumimoji="1" sz="1800" kern="1200">
                          <a:solidFill>
                            <a:schemeClr val="dk1"/>
                          </a:solidFill>
                          <a:latin typeface="メイリオ"/>
                          <a:ea typeface="メイリオ"/>
                        </a:defRPr>
                      </a:lvl4pPr>
                      <a:lvl5pPr marL="1828754" algn="l" defTabSz="914378" rtl="0" eaLnBrk="1" latinLnBrk="0" hangingPunct="1">
                        <a:defRPr kumimoji="1" sz="1800" kern="1200">
                          <a:solidFill>
                            <a:schemeClr val="dk1"/>
                          </a:solidFill>
                          <a:latin typeface="メイリオ"/>
                          <a:ea typeface="メイリオ"/>
                        </a:defRPr>
                      </a:lvl5pPr>
                      <a:lvl6pPr marL="2285943" algn="l" defTabSz="914378" rtl="0" eaLnBrk="1" latinLnBrk="0" hangingPunct="1">
                        <a:defRPr kumimoji="1" sz="1800" kern="1200">
                          <a:solidFill>
                            <a:schemeClr val="dk1"/>
                          </a:solidFill>
                          <a:latin typeface="メイリオ"/>
                          <a:ea typeface="メイリオ"/>
                        </a:defRPr>
                      </a:lvl6pPr>
                      <a:lvl7pPr marL="2743132" algn="l" defTabSz="914378" rtl="0" eaLnBrk="1" latinLnBrk="0" hangingPunct="1">
                        <a:defRPr kumimoji="1" sz="1800" kern="1200">
                          <a:solidFill>
                            <a:schemeClr val="dk1"/>
                          </a:solidFill>
                          <a:latin typeface="メイリオ"/>
                          <a:ea typeface="メイリオ"/>
                        </a:defRPr>
                      </a:lvl7pPr>
                      <a:lvl8pPr marL="3200320" algn="l" defTabSz="914378" rtl="0" eaLnBrk="1" latinLnBrk="0" hangingPunct="1">
                        <a:defRPr kumimoji="1" sz="1800" kern="1200">
                          <a:solidFill>
                            <a:schemeClr val="dk1"/>
                          </a:solidFill>
                          <a:latin typeface="メイリオ"/>
                          <a:ea typeface="メイリオ"/>
                        </a:defRPr>
                      </a:lvl8pPr>
                      <a:lvl9pPr marL="3657509" algn="l" defTabSz="914378" rtl="0" eaLnBrk="1" latinLnBrk="0" hangingPunct="1">
                        <a:defRPr kumimoji="1" sz="1800" kern="1200">
                          <a:solidFill>
                            <a:schemeClr val="dk1"/>
                          </a:solidFill>
                          <a:latin typeface="メイリオ"/>
                          <a:ea typeface="メイリオ"/>
                        </a:defRPr>
                      </a:lvl9pPr>
                    </a:lstStyle>
                    <a:p>
                      <a:endParaRPr kumimoji="1" lang="en-US" altLang="ja-JP" sz="1200" dirty="0"/>
                    </a:p>
                    <a:p>
                      <a:r>
                        <a:rPr kumimoji="1" lang="ja-JP" altLang="en-US" sz="1100" b="1" dirty="0">
                          <a:solidFill>
                            <a:schemeClr val="accent3"/>
                          </a:solidFill>
                        </a:rPr>
                        <a:t>課税売上の対価　　　　　</a:t>
                      </a:r>
                      <a:r>
                        <a:rPr kumimoji="1" lang="en-US" altLang="ja-JP" sz="1100" b="1" dirty="0">
                          <a:solidFill>
                            <a:schemeClr val="accent3"/>
                          </a:solidFill>
                        </a:rPr>
                        <a:t>10,000</a:t>
                      </a:r>
                      <a:r>
                        <a:rPr kumimoji="1" lang="ja-JP" altLang="en-US" sz="1100" b="1" dirty="0">
                          <a:solidFill>
                            <a:schemeClr val="accent3"/>
                          </a:solidFill>
                        </a:rPr>
                        <a:t>円</a:t>
                      </a:r>
                      <a:endParaRPr kumimoji="1" lang="en-US" altLang="ja-JP" sz="1100" b="1" dirty="0">
                        <a:solidFill>
                          <a:schemeClr val="accent3"/>
                        </a:solidFill>
                      </a:endParaRPr>
                    </a:p>
                    <a:p>
                      <a:r>
                        <a:rPr kumimoji="1" lang="ja-JP" altLang="en-US" sz="1100" dirty="0"/>
                        <a:t>課税売上に係る消費税額　　</a:t>
                      </a:r>
                      <a:r>
                        <a:rPr kumimoji="1" lang="en-US" altLang="ja-JP" sz="1100" dirty="0"/>
                        <a:t>1,000</a:t>
                      </a:r>
                      <a:r>
                        <a:rPr kumimoji="1" lang="ja-JP" altLang="en-US" sz="1100" dirty="0"/>
                        <a:t>円</a:t>
                      </a:r>
                    </a:p>
                  </a:txBody>
                  <a:tcPr marL="68580" marR="68580"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E9F9"/>
                    </a:solidFill>
                  </a:tcPr>
                </a:tc>
                <a:extLst>
                  <a:ext uri="{0D108BD9-81ED-4DB2-BD59-A6C34878D82A}">
                    <a16:rowId xmlns:a16="http://schemas.microsoft.com/office/drawing/2014/main" val="4031943779"/>
                  </a:ext>
                </a:extLst>
              </a:tr>
            </a:tbl>
          </a:graphicData>
        </a:graphic>
      </p:graphicFrame>
      <p:sp>
        <p:nvSpPr>
          <p:cNvPr id="32" name="正方形/長方形 31"/>
          <p:cNvSpPr/>
          <p:nvPr/>
        </p:nvSpPr>
        <p:spPr>
          <a:xfrm>
            <a:off x="720000" y="2088000"/>
            <a:ext cx="2520000" cy="253069"/>
          </a:xfrm>
          <a:prstGeom prst="rect">
            <a:avLst/>
          </a:prstGeom>
          <a:noFill/>
          <a:ln w="25400" cap="flat" cmpd="sng" algn="ctr">
            <a:noFill/>
            <a:prstDash val="solid"/>
          </a:ln>
          <a:effectLst/>
        </p:spPr>
        <p:txBody>
          <a:bodyPr rtlCol="0" anchor="ctr"/>
          <a:lstStyle/>
          <a:p>
            <a:pPr>
              <a:defRPr/>
            </a:pPr>
            <a:r>
              <a:rPr kumimoji="0" lang="en-US" altLang="ja-JP" sz="1200" b="1" kern="0" dirty="0">
                <a:solidFill>
                  <a:srgbClr val="008CCF"/>
                </a:solidFill>
              </a:rPr>
              <a:t>&lt;</a:t>
            </a:r>
            <a:r>
              <a:rPr kumimoji="0" lang="ja-JP" altLang="en-US" sz="1200" b="1" kern="0" dirty="0">
                <a:solidFill>
                  <a:srgbClr val="008CCF"/>
                </a:solidFill>
              </a:rPr>
              <a:t>新収益認識基準の会計処理</a:t>
            </a:r>
            <a:r>
              <a:rPr kumimoji="0" lang="en-US" altLang="ja-JP" sz="1200" b="1" kern="0" dirty="0">
                <a:solidFill>
                  <a:srgbClr val="008CCF"/>
                </a:solidFill>
              </a:rPr>
              <a:t>&gt;</a:t>
            </a:r>
          </a:p>
        </p:txBody>
      </p:sp>
      <p:graphicFrame>
        <p:nvGraphicFramePr>
          <p:cNvPr id="33" name="表 32"/>
          <p:cNvGraphicFramePr>
            <a:graphicFrameLocks noGrp="1"/>
          </p:cNvGraphicFramePr>
          <p:nvPr/>
        </p:nvGraphicFramePr>
        <p:xfrm>
          <a:off x="720000" y="2340065"/>
          <a:ext cx="3239884" cy="1330070"/>
        </p:xfrm>
        <a:graphic>
          <a:graphicData uri="http://schemas.openxmlformats.org/drawingml/2006/table">
            <a:tbl>
              <a:tblPr firstRow="1" bandRow="1"/>
              <a:tblGrid>
                <a:gridCol w="3239884">
                  <a:extLst>
                    <a:ext uri="{9D8B030D-6E8A-4147-A177-3AD203B41FA5}">
                      <a16:colId xmlns:a16="http://schemas.microsoft.com/office/drawing/2014/main" val="2461583837"/>
                    </a:ext>
                  </a:extLst>
                </a:gridCol>
              </a:tblGrid>
              <a:tr h="255650">
                <a:tc>
                  <a:txBody>
                    <a:bodyPr/>
                    <a:lstStyle>
                      <a:lvl1pPr marL="0" algn="l" defTabSz="914378" rtl="0" eaLnBrk="1" latinLnBrk="0" hangingPunct="1">
                        <a:defRPr kumimoji="1" sz="1800" b="1" kern="1200">
                          <a:solidFill>
                            <a:schemeClr val="lt1"/>
                          </a:solidFill>
                          <a:latin typeface="メイリオ"/>
                          <a:ea typeface="メイリオ"/>
                        </a:defRPr>
                      </a:lvl1pPr>
                      <a:lvl2pPr marL="457189" algn="l" defTabSz="914378" rtl="0" eaLnBrk="1" latinLnBrk="0" hangingPunct="1">
                        <a:defRPr kumimoji="1" sz="1800" b="1" kern="1200">
                          <a:solidFill>
                            <a:schemeClr val="lt1"/>
                          </a:solidFill>
                          <a:latin typeface="メイリオ"/>
                          <a:ea typeface="メイリオ"/>
                        </a:defRPr>
                      </a:lvl2pPr>
                      <a:lvl3pPr marL="914378" algn="l" defTabSz="914378" rtl="0" eaLnBrk="1" latinLnBrk="0" hangingPunct="1">
                        <a:defRPr kumimoji="1" sz="1800" b="1" kern="1200">
                          <a:solidFill>
                            <a:schemeClr val="lt1"/>
                          </a:solidFill>
                          <a:latin typeface="メイリオ"/>
                          <a:ea typeface="メイリオ"/>
                        </a:defRPr>
                      </a:lvl3pPr>
                      <a:lvl4pPr marL="1371566" algn="l" defTabSz="914378" rtl="0" eaLnBrk="1" latinLnBrk="0" hangingPunct="1">
                        <a:defRPr kumimoji="1" sz="1800" b="1" kern="1200">
                          <a:solidFill>
                            <a:schemeClr val="lt1"/>
                          </a:solidFill>
                          <a:latin typeface="メイリオ"/>
                          <a:ea typeface="メイリオ"/>
                        </a:defRPr>
                      </a:lvl4pPr>
                      <a:lvl5pPr marL="1828754" algn="l" defTabSz="914378" rtl="0" eaLnBrk="1" latinLnBrk="0" hangingPunct="1">
                        <a:defRPr kumimoji="1" sz="1800" b="1" kern="1200">
                          <a:solidFill>
                            <a:schemeClr val="lt1"/>
                          </a:solidFill>
                          <a:latin typeface="メイリオ"/>
                          <a:ea typeface="メイリオ"/>
                        </a:defRPr>
                      </a:lvl5pPr>
                      <a:lvl6pPr marL="2285943" algn="l" defTabSz="914378" rtl="0" eaLnBrk="1" latinLnBrk="0" hangingPunct="1">
                        <a:defRPr kumimoji="1" sz="1800" b="1" kern="1200">
                          <a:solidFill>
                            <a:schemeClr val="lt1"/>
                          </a:solidFill>
                          <a:latin typeface="メイリオ"/>
                          <a:ea typeface="メイリオ"/>
                        </a:defRPr>
                      </a:lvl6pPr>
                      <a:lvl7pPr marL="2743132" algn="l" defTabSz="914378" rtl="0" eaLnBrk="1" latinLnBrk="0" hangingPunct="1">
                        <a:defRPr kumimoji="1" sz="1800" b="1" kern="1200">
                          <a:solidFill>
                            <a:schemeClr val="lt1"/>
                          </a:solidFill>
                          <a:latin typeface="メイリオ"/>
                          <a:ea typeface="メイリオ"/>
                        </a:defRPr>
                      </a:lvl7pPr>
                      <a:lvl8pPr marL="3200320" algn="l" defTabSz="914378" rtl="0" eaLnBrk="1" latinLnBrk="0" hangingPunct="1">
                        <a:defRPr kumimoji="1" sz="1800" b="1" kern="1200">
                          <a:solidFill>
                            <a:schemeClr val="lt1"/>
                          </a:solidFill>
                          <a:latin typeface="メイリオ"/>
                          <a:ea typeface="メイリオ"/>
                        </a:defRPr>
                      </a:lvl8pPr>
                      <a:lvl9pPr marL="3657509" algn="l" defTabSz="914378" rtl="0" eaLnBrk="1" latinLnBrk="0" hangingPunct="1">
                        <a:defRPr kumimoji="1" sz="1800" b="1" kern="1200">
                          <a:solidFill>
                            <a:schemeClr val="lt1"/>
                          </a:solidFill>
                          <a:latin typeface="メイリオ"/>
                          <a:ea typeface="メイリオ"/>
                        </a:defRPr>
                      </a:lvl9pPr>
                    </a:lstStyle>
                    <a:p>
                      <a:pPr algn="ctr"/>
                      <a:r>
                        <a:rPr kumimoji="1" lang="ja-JP" altLang="en-US" sz="1200" dirty="0"/>
                        <a:t>会計上</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8CCF"/>
                    </a:solidFill>
                  </a:tcPr>
                </a:tc>
                <a:extLst>
                  <a:ext uri="{0D108BD9-81ED-4DB2-BD59-A6C34878D82A}">
                    <a16:rowId xmlns:a16="http://schemas.microsoft.com/office/drawing/2014/main" val="3123671108"/>
                  </a:ext>
                </a:extLst>
              </a:tr>
              <a:tr h="1069080">
                <a:tc>
                  <a:txBody>
                    <a:bodyPr/>
                    <a:lstStyle>
                      <a:lvl1pPr marL="0" algn="l" defTabSz="914378" rtl="0" eaLnBrk="1" latinLnBrk="0" hangingPunct="1">
                        <a:defRPr kumimoji="1" sz="1800" kern="1200">
                          <a:solidFill>
                            <a:schemeClr val="dk1"/>
                          </a:solidFill>
                          <a:latin typeface="メイリオ"/>
                          <a:ea typeface="メイリオ"/>
                        </a:defRPr>
                      </a:lvl1pPr>
                      <a:lvl2pPr marL="457189" algn="l" defTabSz="914378" rtl="0" eaLnBrk="1" latinLnBrk="0" hangingPunct="1">
                        <a:defRPr kumimoji="1" sz="1800" kern="1200">
                          <a:solidFill>
                            <a:schemeClr val="dk1"/>
                          </a:solidFill>
                          <a:latin typeface="メイリオ"/>
                          <a:ea typeface="メイリオ"/>
                        </a:defRPr>
                      </a:lvl2pPr>
                      <a:lvl3pPr marL="914378" algn="l" defTabSz="914378" rtl="0" eaLnBrk="1" latinLnBrk="0" hangingPunct="1">
                        <a:defRPr kumimoji="1" sz="1800" kern="1200">
                          <a:solidFill>
                            <a:schemeClr val="dk1"/>
                          </a:solidFill>
                          <a:latin typeface="メイリオ"/>
                          <a:ea typeface="メイリオ"/>
                        </a:defRPr>
                      </a:lvl3pPr>
                      <a:lvl4pPr marL="1371566" algn="l" defTabSz="914378" rtl="0" eaLnBrk="1" latinLnBrk="0" hangingPunct="1">
                        <a:defRPr kumimoji="1" sz="1800" kern="1200">
                          <a:solidFill>
                            <a:schemeClr val="dk1"/>
                          </a:solidFill>
                          <a:latin typeface="メイリオ"/>
                          <a:ea typeface="メイリオ"/>
                        </a:defRPr>
                      </a:lvl4pPr>
                      <a:lvl5pPr marL="1828754" algn="l" defTabSz="914378" rtl="0" eaLnBrk="1" latinLnBrk="0" hangingPunct="1">
                        <a:defRPr kumimoji="1" sz="1800" kern="1200">
                          <a:solidFill>
                            <a:schemeClr val="dk1"/>
                          </a:solidFill>
                          <a:latin typeface="メイリオ"/>
                          <a:ea typeface="メイリオ"/>
                        </a:defRPr>
                      </a:lvl5pPr>
                      <a:lvl6pPr marL="2285943" algn="l" defTabSz="914378" rtl="0" eaLnBrk="1" latinLnBrk="0" hangingPunct="1">
                        <a:defRPr kumimoji="1" sz="1800" kern="1200">
                          <a:solidFill>
                            <a:schemeClr val="dk1"/>
                          </a:solidFill>
                          <a:latin typeface="メイリオ"/>
                          <a:ea typeface="メイリオ"/>
                        </a:defRPr>
                      </a:lvl6pPr>
                      <a:lvl7pPr marL="2743132" algn="l" defTabSz="914378" rtl="0" eaLnBrk="1" latinLnBrk="0" hangingPunct="1">
                        <a:defRPr kumimoji="1" sz="1800" kern="1200">
                          <a:solidFill>
                            <a:schemeClr val="dk1"/>
                          </a:solidFill>
                          <a:latin typeface="メイリオ"/>
                          <a:ea typeface="メイリオ"/>
                        </a:defRPr>
                      </a:lvl7pPr>
                      <a:lvl8pPr marL="3200320" algn="l" defTabSz="914378" rtl="0" eaLnBrk="1" latinLnBrk="0" hangingPunct="1">
                        <a:defRPr kumimoji="1" sz="1800" kern="1200">
                          <a:solidFill>
                            <a:schemeClr val="dk1"/>
                          </a:solidFill>
                          <a:latin typeface="メイリオ"/>
                          <a:ea typeface="メイリオ"/>
                        </a:defRPr>
                      </a:lvl8pPr>
                      <a:lvl9pPr marL="3657509" algn="l" defTabSz="914378" rtl="0" eaLnBrk="1" latinLnBrk="0" hangingPunct="1">
                        <a:defRPr kumimoji="1" sz="1800" kern="1200">
                          <a:solidFill>
                            <a:schemeClr val="dk1"/>
                          </a:solidFill>
                          <a:latin typeface="メイリオ"/>
                          <a:ea typeface="メイリオ"/>
                        </a:defRPr>
                      </a:lvl9pPr>
                    </a:lstStyle>
                    <a:p>
                      <a:r>
                        <a:rPr kumimoji="1" lang="en-US" altLang="ja-JP" sz="1100" dirty="0"/>
                        <a:t>【</a:t>
                      </a:r>
                      <a:r>
                        <a:rPr kumimoji="1" lang="ja-JP" altLang="en-US" sz="1100" dirty="0"/>
                        <a:t>商品販売時</a:t>
                      </a:r>
                      <a:r>
                        <a:rPr kumimoji="1" lang="en-US" altLang="ja-JP" sz="1100" dirty="0"/>
                        <a:t>】</a:t>
                      </a:r>
                    </a:p>
                    <a:p>
                      <a:r>
                        <a:rPr kumimoji="1" lang="ja-JP" altLang="en-US" sz="1100" dirty="0">
                          <a:latin typeface="+mn-ea"/>
                          <a:ea typeface="+mn-ea"/>
                        </a:rPr>
                        <a:t>　売掛金</a:t>
                      </a:r>
                      <a:r>
                        <a:rPr kumimoji="1" lang="ja-JP" altLang="en-US" sz="1100" baseline="0" dirty="0">
                          <a:latin typeface="+mn-ea"/>
                          <a:ea typeface="+mn-ea"/>
                        </a:rPr>
                        <a:t> </a:t>
                      </a:r>
                      <a:r>
                        <a:rPr kumimoji="1" lang="en-US" altLang="ja-JP" sz="1100" dirty="0">
                          <a:latin typeface="+mn-ea"/>
                          <a:ea typeface="+mn-ea"/>
                        </a:rPr>
                        <a:t>11,000</a:t>
                      </a:r>
                      <a:r>
                        <a:rPr kumimoji="1" lang="ja-JP" altLang="en-US" sz="1100" dirty="0">
                          <a:latin typeface="+mn-ea"/>
                          <a:ea typeface="+mn-ea"/>
                        </a:rPr>
                        <a:t>円／</a:t>
                      </a:r>
                      <a:r>
                        <a:rPr kumimoji="1" lang="ja-JP" altLang="en-US" sz="1100" b="1" dirty="0">
                          <a:solidFill>
                            <a:schemeClr val="accent3"/>
                          </a:solidFill>
                          <a:latin typeface="+mn-ea"/>
                          <a:ea typeface="+mn-ea"/>
                        </a:rPr>
                        <a:t>売上高</a:t>
                      </a:r>
                      <a:r>
                        <a:rPr kumimoji="1" lang="en-US" altLang="ja-JP" sz="1100" b="0" dirty="0">
                          <a:solidFill>
                            <a:schemeClr val="tx1"/>
                          </a:solidFill>
                          <a:latin typeface="+mn-ea"/>
                          <a:ea typeface="+mn-ea"/>
                        </a:rPr>
                        <a:t>(※1)</a:t>
                      </a:r>
                      <a:r>
                        <a:rPr kumimoji="1" lang="ja-JP" altLang="en-US" sz="1100" b="0" dirty="0">
                          <a:solidFill>
                            <a:schemeClr val="tx1"/>
                          </a:solidFill>
                          <a:latin typeface="+mn-ea"/>
                          <a:ea typeface="+mn-ea"/>
                        </a:rPr>
                        <a:t>   </a:t>
                      </a:r>
                      <a:r>
                        <a:rPr kumimoji="1" lang="en-US" altLang="ja-JP" sz="1100" b="1" dirty="0">
                          <a:solidFill>
                            <a:schemeClr val="accent3"/>
                          </a:solidFill>
                          <a:latin typeface="+mn-ea"/>
                          <a:ea typeface="+mn-ea"/>
                        </a:rPr>
                        <a:t>9,009</a:t>
                      </a:r>
                      <a:r>
                        <a:rPr kumimoji="1" lang="ja-JP" altLang="en-US" sz="1100" b="1" dirty="0">
                          <a:solidFill>
                            <a:schemeClr val="accent3"/>
                          </a:solidFill>
                          <a:latin typeface="+mn-ea"/>
                          <a:ea typeface="+mn-ea"/>
                        </a:rPr>
                        <a:t>円</a:t>
                      </a:r>
                      <a:endParaRPr kumimoji="1" lang="en-US" altLang="ja-JP" sz="1100" b="1" dirty="0">
                        <a:solidFill>
                          <a:schemeClr val="accent3"/>
                        </a:solidFill>
                        <a:latin typeface="+mn-ea"/>
                        <a:ea typeface="+mn-ea"/>
                      </a:endParaRPr>
                    </a:p>
                    <a:p>
                      <a:r>
                        <a:rPr kumimoji="1" lang="ja-JP" altLang="en-US" sz="1100" b="1" baseline="0" dirty="0">
                          <a:solidFill>
                            <a:schemeClr val="accent3"/>
                          </a:solidFill>
                          <a:latin typeface="+mn-ea"/>
                          <a:ea typeface="+mn-ea"/>
                        </a:rPr>
                        <a:t>　</a:t>
                      </a:r>
                      <a:r>
                        <a:rPr kumimoji="1" lang="en-US" altLang="ja-JP" sz="1100" b="1" baseline="0" dirty="0">
                          <a:solidFill>
                            <a:schemeClr val="accent3"/>
                          </a:solidFill>
                          <a:latin typeface="+mn-ea"/>
                          <a:ea typeface="+mn-ea"/>
                        </a:rPr>
                        <a:t>                       </a:t>
                      </a:r>
                      <a:r>
                        <a:rPr kumimoji="1" lang="ja-JP" altLang="en-US" sz="1100" dirty="0">
                          <a:latin typeface="+mn-ea"/>
                          <a:ea typeface="+mn-ea"/>
                        </a:rPr>
                        <a:t>／契約負債</a:t>
                      </a:r>
                      <a:r>
                        <a:rPr kumimoji="1" lang="en-US" altLang="ja-JP" sz="1100" dirty="0">
                          <a:latin typeface="+mn-ea"/>
                          <a:ea typeface="+mn-ea"/>
                        </a:rPr>
                        <a:t>(※2)    991</a:t>
                      </a:r>
                      <a:r>
                        <a:rPr kumimoji="1" lang="ja-JP" altLang="en-US" sz="1100" dirty="0">
                          <a:latin typeface="+mn-ea"/>
                          <a:ea typeface="+mn-ea"/>
                        </a:rPr>
                        <a:t>円</a:t>
                      </a:r>
                      <a:endParaRPr kumimoji="1" lang="en-US" altLang="ja-JP" sz="1100" dirty="0">
                        <a:latin typeface="+mn-ea"/>
                        <a:ea typeface="+mn-ea"/>
                      </a:endParaRPr>
                    </a:p>
                    <a:p>
                      <a:r>
                        <a:rPr kumimoji="1" lang="ja-JP" altLang="en-US" sz="1100" baseline="0" dirty="0">
                          <a:latin typeface="+mn-ea"/>
                          <a:ea typeface="+mn-ea"/>
                        </a:rPr>
                        <a:t>　</a:t>
                      </a:r>
                      <a:r>
                        <a:rPr kumimoji="1" lang="en-US" altLang="ja-JP" sz="1100" baseline="0" dirty="0">
                          <a:latin typeface="+mn-ea"/>
                          <a:ea typeface="+mn-ea"/>
                        </a:rPr>
                        <a:t>                     </a:t>
                      </a:r>
                      <a:r>
                        <a:rPr kumimoji="1" lang="ja-JP" altLang="en-US" sz="1100" baseline="0" dirty="0">
                          <a:latin typeface="+mn-ea"/>
                          <a:ea typeface="+mn-ea"/>
                        </a:rPr>
                        <a:t> </a:t>
                      </a:r>
                      <a:r>
                        <a:rPr kumimoji="1" lang="ja-JP" altLang="en-US" sz="1100" dirty="0">
                          <a:latin typeface="+mn-ea"/>
                          <a:ea typeface="+mn-ea"/>
                        </a:rPr>
                        <a:t>／仮受消費税</a:t>
                      </a:r>
                      <a:r>
                        <a:rPr kumimoji="1" lang="ja-JP" altLang="en-US" sz="1100" baseline="0" dirty="0">
                          <a:latin typeface="+mn-ea"/>
                          <a:ea typeface="+mn-ea"/>
                        </a:rPr>
                        <a:t>      </a:t>
                      </a:r>
                      <a:r>
                        <a:rPr kumimoji="1" lang="en-US" altLang="ja-JP" sz="1100" dirty="0">
                          <a:latin typeface="+mn-ea"/>
                          <a:ea typeface="+mn-ea"/>
                        </a:rPr>
                        <a:t>1,000</a:t>
                      </a:r>
                      <a:r>
                        <a:rPr kumimoji="1" lang="ja-JP" altLang="en-US" sz="1100" dirty="0">
                          <a:latin typeface="+mn-ea"/>
                          <a:ea typeface="+mn-ea"/>
                        </a:rPr>
                        <a:t>円</a:t>
                      </a:r>
                      <a:endParaRPr kumimoji="1" lang="en-US" altLang="ja-JP" sz="1100" dirty="0">
                        <a:latin typeface="+mn-ea"/>
                        <a:ea typeface="+mn-ea"/>
                      </a:endParaRPr>
                    </a:p>
                    <a:p>
                      <a:endParaRPr kumimoji="1" lang="en-US" altLang="ja-JP" sz="1100" dirty="0">
                        <a:latin typeface="+mn-ea"/>
                        <a:ea typeface="+mn-ea"/>
                      </a:endParaRPr>
                    </a:p>
                    <a:p>
                      <a:endParaRPr kumimoji="1" lang="ja-JP" altLang="en-US" sz="1100" dirty="0">
                        <a:latin typeface="+mn-ea"/>
                        <a:ea typeface="+mn-ea"/>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E9F9"/>
                    </a:solidFill>
                  </a:tcPr>
                </a:tc>
                <a:extLst>
                  <a:ext uri="{0D108BD9-81ED-4DB2-BD59-A6C34878D82A}">
                    <a16:rowId xmlns:a16="http://schemas.microsoft.com/office/drawing/2014/main" val="4031943779"/>
                  </a:ext>
                </a:extLst>
              </a:tr>
            </a:tbl>
          </a:graphicData>
        </a:graphic>
      </p:graphicFrame>
      <p:sp>
        <p:nvSpPr>
          <p:cNvPr id="34" name="テキスト プレースホルダー 2"/>
          <p:cNvSpPr txBox="1">
            <a:spLocks/>
          </p:cNvSpPr>
          <p:nvPr/>
        </p:nvSpPr>
        <p:spPr>
          <a:xfrm>
            <a:off x="828000" y="3347425"/>
            <a:ext cx="2890844" cy="31448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Clr>
                <a:srgbClr val="F9BE00"/>
              </a:buClr>
              <a:buNone/>
              <a:defRPr/>
            </a:pPr>
            <a:r>
              <a:rPr lang="ja-JP" altLang="en-US" sz="675" dirty="0">
                <a:solidFill>
                  <a:prstClr val="black"/>
                </a:solidFill>
                <a:latin typeface="メイリオ"/>
                <a:ea typeface="メイリオ"/>
              </a:rPr>
              <a:t>（</a:t>
            </a:r>
            <a:r>
              <a:rPr lang="en-US" altLang="ja-JP" sz="675" dirty="0">
                <a:solidFill>
                  <a:prstClr val="black"/>
                </a:solidFill>
                <a:latin typeface="メイリオ"/>
                <a:ea typeface="メイリオ"/>
              </a:rPr>
              <a:t>※1</a:t>
            </a:r>
            <a:r>
              <a:rPr lang="ja-JP" altLang="en-US" sz="675" dirty="0">
                <a:solidFill>
                  <a:prstClr val="black"/>
                </a:solidFill>
                <a:latin typeface="メイリオ"/>
                <a:ea typeface="メイリオ"/>
              </a:rPr>
              <a:t>）（商品）</a:t>
            </a:r>
            <a:r>
              <a:rPr lang="en-US" altLang="ja-JP" sz="675" dirty="0">
                <a:solidFill>
                  <a:prstClr val="black"/>
                </a:solidFill>
                <a:latin typeface="メイリオ"/>
                <a:ea typeface="メイリオ"/>
              </a:rPr>
              <a:t>10,000×10,000</a:t>
            </a:r>
            <a:r>
              <a:rPr lang="ja-JP" altLang="en-US" sz="675" dirty="0">
                <a:solidFill>
                  <a:prstClr val="black"/>
                </a:solidFill>
                <a:latin typeface="メイリオ"/>
                <a:ea typeface="メイリオ"/>
              </a:rPr>
              <a:t>／（</a:t>
            </a:r>
            <a:r>
              <a:rPr lang="en-US" altLang="ja-JP" sz="675" dirty="0">
                <a:solidFill>
                  <a:prstClr val="black"/>
                </a:solidFill>
                <a:latin typeface="メイリオ"/>
                <a:ea typeface="メイリオ"/>
              </a:rPr>
              <a:t>10,000</a:t>
            </a:r>
            <a:r>
              <a:rPr lang="ja-JP" altLang="en-US" sz="675" dirty="0">
                <a:solidFill>
                  <a:prstClr val="black"/>
                </a:solidFill>
                <a:latin typeface="メイリオ"/>
                <a:ea typeface="メイリオ"/>
              </a:rPr>
              <a:t>＋</a:t>
            </a:r>
            <a:r>
              <a:rPr lang="en-US" altLang="ja-JP" sz="675" dirty="0">
                <a:solidFill>
                  <a:prstClr val="black"/>
                </a:solidFill>
                <a:latin typeface="メイリオ"/>
                <a:ea typeface="メイリオ"/>
              </a:rPr>
              <a:t>1,100</a:t>
            </a:r>
            <a:r>
              <a:rPr lang="ja-JP" altLang="en-US" sz="675" dirty="0">
                <a:solidFill>
                  <a:prstClr val="black"/>
                </a:solidFill>
                <a:latin typeface="メイリオ"/>
                <a:ea typeface="メイリオ"/>
              </a:rPr>
              <a:t>）＝ </a:t>
            </a:r>
            <a:r>
              <a:rPr lang="en-US" altLang="ja-JP" sz="675" dirty="0">
                <a:solidFill>
                  <a:prstClr val="black"/>
                </a:solidFill>
                <a:latin typeface="メイリオ"/>
                <a:ea typeface="メイリオ"/>
              </a:rPr>
              <a:t>9,009</a:t>
            </a:r>
            <a:r>
              <a:rPr lang="ja-JP" altLang="en-US" sz="675" dirty="0">
                <a:solidFill>
                  <a:prstClr val="black"/>
                </a:solidFill>
                <a:latin typeface="メイリオ"/>
                <a:ea typeface="メイリオ"/>
              </a:rPr>
              <a:t>円</a:t>
            </a:r>
          </a:p>
          <a:p>
            <a:pPr marL="0" indent="0">
              <a:buClr>
                <a:srgbClr val="F9BE00"/>
              </a:buClr>
              <a:buNone/>
              <a:defRPr/>
            </a:pPr>
            <a:r>
              <a:rPr lang="ja-JP" altLang="en-US" sz="675" dirty="0">
                <a:solidFill>
                  <a:prstClr val="black"/>
                </a:solidFill>
                <a:latin typeface="メイリオ"/>
                <a:ea typeface="メイリオ"/>
              </a:rPr>
              <a:t>（</a:t>
            </a:r>
            <a:r>
              <a:rPr lang="en-US" altLang="ja-JP" sz="675" dirty="0">
                <a:solidFill>
                  <a:prstClr val="black"/>
                </a:solidFill>
                <a:latin typeface="メイリオ"/>
                <a:ea typeface="メイリオ"/>
              </a:rPr>
              <a:t>※2</a:t>
            </a:r>
            <a:r>
              <a:rPr lang="ja-JP" altLang="en-US" sz="675" dirty="0">
                <a:solidFill>
                  <a:prstClr val="black"/>
                </a:solidFill>
                <a:latin typeface="メイリオ"/>
                <a:ea typeface="メイリオ"/>
              </a:rPr>
              <a:t>）（ポイント）</a:t>
            </a:r>
            <a:r>
              <a:rPr lang="en-US" altLang="ja-JP" sz="675" dirty="0">
                <a:solidFill>
                  <a:prstClr val="black"/>
                </a:solidFill>
                <a:latin typeface="メイリオ"/>
                <a:ea typeface="メイリオ"/>
              </a:rPr>
              <a:t>10,000×1,100</a:t>
            </a:r>
            <a:r>
              <a:rPr lang="ja-JP" altLang="en-US" sz="675" dirty="0">
                <a:solidFill>
                  <a:prstClr val="black"/>
                </a:solidFill>
                <a:latin typeface="メイリオ"/>
                <a:ea typeface="メイリオ"/>
              </a:rPr>
              <a:t>／（</a:t>
            </a:r>
            <a:r>
              <a:rPr lang="en-US" altLang="ja-JP" sz="675" dirty="0">
                <a:solidFill>
                  <a:prstClr val="black"/>
                </a:solidFill>
                <a:latin typeface="メイリオ"/>
                <a:ea typeface="メイリオ"/>
              </a:rPr>
              <a:t>10,000</a:t>
            </a:r>
            <a:r>
              <a:rPr lang="ja-JP" altLang="en-US" sz="675" dirty="0">
                <a:solidFill>
                  <a:prstClr val="black"/>
                </a:solidFill>
                <a:latin typeface="メイリオ"/>
                <a:ea typeface="メイリオ"/>
              </a:rPr>
              <a:t>＋</a:t>
            </a:r>
            <a:r>
              <a:rPr lang="en-US" altLang="ja-JP" sz="675" dirty="0">
                <a:solidFill>
                  <a:prstClr val="black"/>
                </a:solidFill>
                <a:latin typeface="メイリオ"/>
                <a:ea typeface="メイリオ"/>
              </a:rPr>
              <a:t>1,100</a:t>
            </a:r>
            <a:r>
              <a:rPr lang="ja-JP" altLang="en-US" sz="675" dirty="0">
                <a:solidFill>
                  <a:prstClr val="black"/>
                </a:solidFill>
                <a:latin typeface="メイリオ"/>
                <a:ea typeface="メイリオ"/>
              </a:rPr>
              <a:t>）＝ </a:t>
            </a:r>
            <a:r>
              <a:rPr lang="en-US" altLang="ja-JP" sz="675" dirty="0">
                <a:solidFill>
                  <a:prstClr val="black"/>
                </a:solidFill>
                <a:latin typeface="メイリオ"/>
                <a:ea typeface="メイリオ"/>
              </a:rPr>
              <a:t>991</a:t>
            </a:r>
            <a:r>
              <a:rPr lang="ja-JP" altLang="en-US" sz="675" dirty="0">
                <a:solidFill>
                  <a:prstClr val="black"/>
                </a:solidFill>
                <a:latin typeface="メイリオ"/>
                <a:ea typeface="メイリオ"/>
              </a:rPr>
              <a:t>円</a:t>
            </a:r>
            <a:endParaRPr lang="en-US" altLang="ja-JP" sz="675" dirty="0">
              <a:solidFill>
                <a:prstClr val="black"/>
              </a:solidFill>
              <a:latin typeface="メイリオ"/>
              <a:ea typeface="メイリオ"/>
            </a:endParaRPr>
          </a:p>
        </p:txBody>
      </p:sp>
      <p:sp>
        <p:nvSpPr>
          <p:cNvPr id="35" name="二等辺三角形 34"/>
          <p:cNvSpPr/>
          <p:nvPr/>
        </p:nvSpPr>
        <p:spPr>
          <a:xfrm rot="10800000">
            <a:off x="3456000" y="3708000"/>
            <a:ext cx="2295255" cy="115196"/>
          </a:xfrm>
          <a:prstGeom prst="triangle">
            <a:avLst/>
          </a:prstGeom>
          <a:solidFill>
            <a:srgbClr val="54C2F0">
              <a:lumMod val="60000"/>
              <a:lumOff val="40000"/>
            </a:srgbClr>
          </a:solidFill>
          <a:ln w="25400" cap="flat" cmpd="sng" algn="ctr">
            <a:no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36" name="テキスト プレースホルダー 2"/>
          <p:cNvSpPr txBox="1">
            <a:spLocks/>
          </p:cNvSpPr>
          <p:nvPr/>
        </p:nvSpPr>
        <p:spPr>
          <a:xfrm>
            <a:off x="4140000" y="3348000"/>
            <a:ext cx="1483642" cy="292543"/>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defRPr/>
            </a:pPr>
            <a:r>
              <a:rPr lang="ja-JP" altLang="en-US" sz="675" dirty="0">
                <a:solidFill>
                  <a:prstClr val="black"/>
                </a:solidFill>
                <a:latin typeface="メイリオ"/>
                <a:ea typeface="メイリオ"/>
              </a:rPr>
              <a:t>法人税では新基準を容認。但し、一定の要件を全て満たす必要あり</a:t>
            </a:r>
            <a:endParaRPr lang="ja-JP" altLang="en-US" sz="900" dirty="0">
              <a:solidFill>
                <a:prstClr val="black"/>
              </a:solidFill>
              <a:latin typeface="メイリオ"/>
              <a:ea typeface="メイリオ"/>
            </a:endParaRPr>
          </a:p>
        </p:txBody>
      </p:sp>
      <p:sp>
        <p:nvSpPr>
          <p:cNvPr id="37" name="テキスト プレースホルダー 2"/>
          <p:cNvSpPr txBox="1">
            <a:spLocks/>
          </p:cNvSpPr>
          <p:nvPr/>
        </p:nvSpPr>
        <p:spPr>
          <a:xfrm>
            <a:off x="6156000" y="3348000"/>
            <a:ext cx="1837727" cy="292543"/>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spcBef>
                <a:spcPts val="0"/>
              </a:spcBef>
              <a:buNone/>
              <a:defRPr/>
            </a:pPr>
            <a:r>
              <a:rPr lang="ja-JP" altLang="en-US" sz="675" dirty="0">
                <a:solidFill>
                  <a:prstClr val="black"/>
                </a:solidFill>
                <a:latin typeface="メイリオ"/>
                <a:ea typeface="メイリオ"/>
              </a:rPr>
              <a:t>消費税法では改正前の会計処理が前提</a:t>
            </a:r>
          </a:p>
        </p:txBody>
      </p:sp>
      <p:pic>
        <p:nvPicPr>
          <p:cNvPr id="38" name="図 37"/>
          <p:cNvPicPr>
            <a:picLocks noChangeAspect="1"/>
          </p:cNvPicPr>
          <p:nvPr/>
        </p:nvPicPr>
        <p:blipFill>
          <a:blip r:embed="rId2"/>
          <a:stretch>
            <a:fillRect/>
          </a:stretch>
        </p:blipFill>
        <p:spPr>
          <a:xfrm>
            <a:off x="1440000" y="3852000"/>
            <a:ext cx="3263305" cy="1017368"/>
          </a:xfrm>
          <a:prstGeom prst="rect">
            <a:avLst/>
          </a:prstGeom>
          <a:ln w="12700">
            <a:solidFill>
              <a:sysClr val="window" lastClr="FFFFFF">
                <a:lumMod val="75000"/>
              </a:sysClr>
            </a:solidFill>
          </a:ln>
        </p:spPr>
      </p:pic>
      <p:sp>
        <p:nvSpPr>
          <p:cNvPr id="39" name="テキスト ボックス 38"/>
          <p:cNvSpPr txBox="1"/>
          <p:nvPr/>
        </p:nvSpPr>
        <p:spPr>
          <a:xfrm>
            <a:off x="4860000" y="3924000"/>
            <a:ext cx="3420000" cy="900000"/>
          </a:xfrm>
          <a:prstGeom prst="rect">
            <a:avLst/>
          </a:prstGeom>
          <a:noFill/>
        </p:spPr>
        <p:txBody>
          <a:bodyPr wrap="square" rtlCol="0">
            <a:spAutoFit/>
          </a:bodyPr>
          <a:lstStyle/>
          <a:p>
            <a:pPr>
              <a:defRPr/>
            </a:pPr>
            <a:r>
              <a:rPr kumimoji="0" lang="ja-JP" altLang="en-US" b="1" kern="0" dirty="0">
                <a:solidFill>
                  <a:srgbClr val="EE5500">
                    <a:lumMod val="60000"/>
                    <a:lumOff val="40000"/>
                  </a:srgbClr>
                </a:solidFill>
              </a:rPr>
              <a:t>課税売上高の差異を確認する</a:t>
            </a:r>
            <a:endParaRPr kumimoji="0" lang="en-US" altLang="ja-JP" b="1" kern="0" dirty="0">
              <a:solidFill>
                <a:srgbClr val="EE5500">
                  <a:lumMod val="60000"/>
                  <a:lumOff val="40000"/>
                </a:srgbClr>
              </a:solidFill>
            </a:endParaRPr>
          </a:p>
          <a:p>
            <a:pPr>
              <a:defRPr/>
            </a:pPr>
            <a:r>
              <a:rPr kumimoji="0" lang="ja-JP" altLang="en-US" b="1" kern="0" dirty="0">
                <a:solidFill>
                  <a:srgbClr val="EE5500">
                    <a:lumMod val="60000"/>
                    <a:lumOff val="40000"/>
                  </a:srgbClr>
                </a:solidFill>
              </a:rPr>
              <a:t>売上高確認リストなどの</a:t>
            </a:r>
            <a:endParaRPr kumimoji="0" lang="en-US" altLang="ja-JP" b="1" kern="0" dirty="0">
              <a:solidFill>
                <a:srgbClr val="EE5500">
                  <a:lumMod val="60000"/>
                  <a:lumOff val="40000"/>
                </a:srgbClr>
              </a:solidFill>
            </a:endParaRPr>
          </a:p>
          <a:p>
            <a:pPr>
              <a:defRPr/>
            </a:pPr>
            <a:r>
              <a:rPr kumimoji="0" lang="ja-JP" altLang="en-US" b="1" kern="0" dirty="0">
                <a:solidFill>
                  <a:srgbClr val="EE5500">
                    <a:lumMod val="60000"/>
                    <a:lumOff val="40000"/>
                  </a:srgbClr>
                </a:solidFill>
              </a:rPr>
              <a:t>帳票をご用意</a:t>
            </a:r>
          </a:p>
        </p:txBody>
      </p:sp>
    </p:spTree>
    <p:extLst>
      <p:ext uri="{BB962C8B-B14F-4D97-AF65-F5344CB8AC3E}">
        <p14:creationId xmlns:p14="http://schemas.microsoft.com/office/powerpoint/2010/main" val="3704978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971698" y="2214624"/>
            <a:ext cx="4234537" cy="2210575"/>
          </a:xfrm>
          <a:prstGeom prst="rect">
            <a:avLst/>
          </a:prstGeom>
          <a:ln>
            <a:solidFill>
              <a:schemeClr val="bg1">
                <a:lumMod val="75000"/>
              </a:schemeClr>
            </a:solidFill>
          </a:ln>
        </p:spPr>
      </p:pic>
      <p:grpSp>
        <p:nvGrpSpPr>
          <p:cNvPr id="27" name="グループ化 26">
            <a:extLst>
              <a:ext uri="{FF2B5EF4-FFF2-40B4-BE49-F238E27FC236}">
                <a16:creationId xmlns:a16="http://schemas.microsoft.com/office/drawing/2014/main" id="{BC8817A3-D7A8-DFF2-98F8-FA88E817DF01}"/>
              </a:ext>
            </a:extLst>
          </p:cNvPr>
          <p:cNvGrpSpPr/>
          <p:nvPr/>
        </p:nvGrpSpPr>
        <p:grpSpPr>
          <a:xfrm>
            <a:off x="2777541" y="1683260"/>
            <a:ext cx="4788492" cy="2492808"/>
            <a:chOff x="2777541" y="1683260"/>
            <a:chExt cx="4788492" cy="2492808"/>
          </a:xfrm>
        </p:grpSpPr>
        <p:pic>
          <p:nvPicPr>
            <p:cNvPr id="8" name="図 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77541" y="1683260"/>
              <a:ext cx="4788492" cy="2492808"/>
            </a:xfrm>
            <a:prstGeom prst="rect">
              <a:avLst/>
            </a:prstGeom>
            <a:ln>
              <a:solidFill>
                <a:schemeClr val="bg1">
                  <a:lumMod val="75000"/>
                </a:schemeClr>
              </a:solidFill>
            </a:ln>
          </p:spPr>
        </p:pic>
        <p:pic>
          <p:nvPicPr>
            <p:cNvPr id="25" name="図 24">
              <a:extLst>
                <a:ext uri="{FF2B5EF4-FFF2-40B4-BE49-F238E27FC236}">
                  <a16:creationId xmlns:a16="http://schemas.microsoft.com/office/drawing/2014/main" id="{227435C7-C2F1-B23A-9AA1-D515325EB10D}"/>
                </a:ext>
              </a:extLst>
            </p:cNvPr>
            <p:cNvPicPr>
              <a:picLocks noChangeAspect="1"/>
            </p:cNvPicPr>
            <p:nvPr/>
          </p:nvPicPr>
          <p:blipFill>
            <a:blip r:embed="rId4"/>
            <a:stretch>
              <a:fillRect/>
            </a:stretch>
          </p:blipFill>
          <p:spPr>
            <a:xfrm>
              <a:off x="3088966" y="1712847"/>
              <a:ext cx="2522999" cy="105125"/>
            </a:xfrm>
            <a:prstGeom prst="rect">
              <a:avLst/>
            </a:prstGeom>
          </p:spPr>
        </p:pic>
      </p:gr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lang="ja-JP" altLang="en-US" dirty="0"/>
              <a:t>インボイス制度への対応</a:t>
            </a:r>
            <a:endParaRPr kumimoji="1" lang="ja-JP" altLang="en-US" dirty="0"/>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p:txBody>
          <a:bodyPr/>
          <a:lstStyle/>
          <a:p>
            <a:r>
              <a:rPr kumimoji="1" lang="ja-JP" altLang="en-US" dirty="0"/>
              <a:t>免税事業者等に係る税率管理</a:t>
            </a:r>
          </a:p>
        </p:txBody>
      </p:sp>
      <p:sp>
        <p:nvSpPr>
          <p:cNvPr id="6" name="テキスト プレースホルダー 5"/>
          <p:cNvSpPr>
            <a:spLocks noGrp="1"/>
          </p:cNvSpPr>
          <p:nvPr>
            <p:ph type="body" sz="quarter" idx="17"/>
          </p:nvPr>
        </p:nvSpPr>
        <p:spPr/>
        <p:txBody>
          <a:bodyPr/>
          <a:lstStyle/>
          <a:p>
            <a:r>
              <a:rPr lang="ja-JP" altLang="en-US" dirty="0"/>
              <a:t>免税事業者等との取引においては、経過措置に応じた消費税の計算が可能です</a:t>
            </a:r>
            <a:endParaRPr lang="en-US" altLang="ja-JP" dirty="0"/>
          </a:p>
          <a:p>
            <a:r>
              <a:rPr lang="ja-JP" altLang="en-US" dirty="0"/>
              <a:t>税処理マスタで経過措置の期間ごとに控除割合を設定することで、伝票日付から控除割合を自動判断し計算され、起票者による判断が不要となります</a:t>
            </a:r>
            <a:endParaRPr kumimoji="1" lang="ja-JP" altLang="en-US" dirty="0"/>
          </a:p>
        </p:txBody>
      </p:sp>
      <p:cxnSp>
        <p:nvCxnSpPr>
          <p:cNvPr id="9" name="直線コネクタ 8"/>
          <p:cNvCxnSpPr/>
          <p:nvPr/>
        </p:nvCxnSpPr>
        <p:spPr>
          <a:xfrm>
            <a:off x="4661642" y="3800185"/>
            <a:ext cx="51002" cy="37403"/>
          </a:xfrm>
          <a:prstGeom prst="line">
            <a:avLst/>
          </a:prstGeom>
          <a:noFill/>
          <a:ln w="19050" cap="flat" cmpd="sng" algn="ctr">
            <a:solidFill>
              <a:srgbClr val="FF0000"/>
            </a:solidFill>
            <a:prstDash val="solid"/>
          </a:ln>
          <a:effectLst/>
        </p:spPr>
      </p:cxnSp>
      <p:cxnSp>
        <p:nvCxnSpPr>
          <p:cNvPr id="10" name="直線コネクタ 9"/>
          <p:cNvCxnSpPr/>
          <p:nvPr/>
        </p:nvCxnSpPr>
        <p:spPr>
          <a:xfrm>
            <a:off x="4735509" y="3753453"/>
            <a:ext cx="15851" cy="55152"/>
          </a:xfrm>
          <a:prstGeom prst="line">
            <a:avLst/>
          </a:prstGeom>
          <a:noFill/>
          <a:ln w="19050" cap="flat" cmpd="sng" algn="ctr">
            <a:solidFill>
              <a:srgbClr val="FF0000"/>
            </a:solidFill>
            <a:prstDash val="solid"/>
          </a:ln>
          <a:effectLst/>
        </p:spPr>
      </p:cxnSp>
      <p:sp>
        <p:nvSpPr>
          <p:cNvPr id="12" name="正方形/長方形 11"/>
          <p:cNvSpPr/>
          <p:nvPr/>
        </p:nvSpPr>
        <p:spPr>
          <a:xfrm>
            <a:off x="3337975" y="4213899"/>
            <a:ext cx="1706716" cy="159641"/>
          </a:xfrm>
          <a:prstGeom prst="rect">
            <a:avLst/>
          </a:prstGeom>
          <a:noFill/>
          <a:ln w="381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cxnSp>
        <p:nvCxnSpPr>
          <p:cNvPr id="13" name="カギ線コネクタ 12"/>
          <p:cNvCxnSpPr>
            <a:cxnSpLocks/>
          </p:cNvCxnSpPr>
          <p:nvPr/>
        </p:nvCxnSpPr>
        <p:spPr>
          <a:xfrm flipH="1">
            <a:off x="4900429" y="2355092"/>
            <a:ext cx="203979" cy="1948702"/>
          </a:xfrm>
          <a:prstGeom prst="bentConnector3">
            <a:avLst>
              <a:gd name="adj1" fmla="val -360740"/>
            </a:avLst>
          </a:prstGeom>
          <a:noFill/>
          <a:ln w="28575" cap="flat" cmpd="sng" algn="ctr">
            <a:solidFill>
              <a:srgbClr val="0070C0"/>
            </a:solidFill>
            <a:prstDash val="solid"/>
            <a:tailEnd type="triangle"/>
          </a:ln>
          <a:effectLst/>
        </p:spPr>
      </p:cxnSp>
      <p:sp>
        <p:nvSpPr>
          <p:cNvPr id="14" name="テキスト プレースホルダー 2"/>
          <p:cNvSpPr txBox="1">
            <a:spLocks/>
          </p:cNvSpPr>
          <p:nvPr/>
        </p:nvSpPr>
        <p:spPr>
          <a:xfrm>
            <a:off x="2951820" y="4447616"/>
            <a:ext cx="2880029" cy="239767"/>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b="1" dirty="0">
                <a:solidFill>
                  <a:srgbClr val="0070C0"/>
                </a:solidFill>
                <a:latin typeface="メイリオ"/>
                <a:ea typeface="メイリオ"/>
              </a:rPr>
              <a:t>免税用コードを課税用コードに紐づけ</a:t>
            </a:r>
            <a:endParaRPr lang="en-US" altLang="ja-JP" b="1" dirty="0">
              <a:solidFill>
                <a:srgbClr val="0070C0"/>
              </a:solidFill>
              <a:latin typeface="メイリオ"/>
              <a:ea typeface="メイリオ"/>
            </a:endParaRPr>
          </a:p>
        </p:txBody>
      </p:sp>
      <p:sp>
        <p:nvSpPr>
          <p:cNvPr id="15" name="正方形/長方形 14"/>
          <p:cNvSpPr/>
          <p:nvPr/>
        </p:nvSpPr>
        <p:spPr>
          <a:xfrm>
            <a:off x="4087398" y="2252227"/>
            <a:ext cx="1017010" cy="168300"/>
          </a:xfrm>
          <a:prstGeom prst="rect">
            <a:avLst/>
          </a:prstGeom>
          <a:noFill/>
          <a:ln w="381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70C0"/>
              </a:solidFill>
              <a:effectLst/>
              <a:uLnTx/>
              <a:uFillTx/>
              <a:latin typeface="メイリオ"/>
              <a:ea typeface="メイリオ"/>
              <a:cs typeface="+mn-cs"/>
            </a:endParaRPr>
          </a:p>
        </p:txBody>
      </p:sp>
      <p:sp>
        <p:nvSpPr>
          <p:cNvPr id="16" name="正方形/長方形 15"/>
          <p:cNvSpPr/>
          <p:nvPr/>
        </p:nvSpPr>
        <p:spPr>
          <a:xfrm>
            <a:off x="2808572" y="3872597"/>
            <a:ext cx="2869999" cy="259942"/>
          </a:xfrm>
          <a:prstGeom prst="rect">
            <a:avLst/>
          </a:prstGeom>
          <a:noFill/>
          <a:ln w="38100" cap="flat" cmpd="sng" algn="ctr">
            <a:solidFill>
              <a:schemeClr val="accent3"/>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cxnSp>
        <p:nvCxnSpPr>
          <p:cNvPr id="11" name="直線コネクタ 10"/>
          <p:cNvCxnSpPr/>
          <p:nvPr/>
        </p:nvCxnSpPr>
        <p:spPr>
          <a:xfrm flipH="1">
            <a:off x="4803563" y="3747723"/>
            <a:ext cx="20465" cy="62919"/>
          </a:xfrm>
          <a:prstGeom prst="line">
            <a:avLst/>
          </a:prstGeom>
          <a:noFill/>
          <a:ln w="19050" cap="flat" cmpd="sng" algn="ctr">
            <a:solidFill>
              <a:srgbClr val="FF0000"/>
            </a:solidFill>
            <a:prstDash val="solid"/>
          </a:ln>
          <a:effectLst/>
        </p:spPr>
      </p:cxnSp>
      <p:sp>
        <p:nvSpPr>
          <p:cNvPr id="18" name="正方形/長方形 17"/>
          <p:cNvSpPr/>
          <p:nvPr/>
        </p:nvSpPr>
        <p:spPr>
          <a:xfrm>
            <a:off x="5413062" y="1861502"/>
            <a:ext cx="3001750" cy="1716144"/>
          </a:xfrm>
          <a:prstGeom prst="rect">
            <a:avLst/>
          </a:prstGeom>
          <a:noFill/>
          <a:ln w="38100" cap="flat" cmpd="sng" algn="ctr">
            <a:solidFill>
              <a:schemeClr val="accent3"/>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pic>
        <p:nvPicPr>
          <p:cNvPr id="17" name="図 16"/>
          <p:cNvPicPr>
            <a:picLocks noChangeAspect="1"/>
          </p:cNvPicPr>
          <p:nvPr/>
        </p:nvPicPr>
        <p:blipFill>
          <a:blip r:embed="rId5"/>
          <a:stretch>
            <a:fillRect/>
          </a:stretch>
        </p:blipFill>
        <p:spPr>
          <a:xfrm>
            <a:off x="5458681" y="1881964"/>
            <a:ext cx="2907172" cy="1667174"/>
          </a:xfrm>
          <a:prstGeom prst="rect">
            <a:avLst/>
          </a:prstGeom>
          <a:ln>
            <a:solidFill>
              <a:schemeClr val="accent1"/>
            </a:solidFill>
          </a:ln>
        </p:spPr>
      </p:pic>
      <p:sp>
        <p:nvSpPr>
          <p:cNvPr id="19" name="四角形吹き出し 18"/>
          <p:cNvSpPr/>
          <p:nvPr/>
        </p:nvSpPr>
        <p:spPr>
          <a:xfrm>
            <a:off x="5904148" y="3633356"/>
            <a:ext cx="2802864" cy="1278654"/>
          </a:xfrm>
          <a:prstGeom prst="wedgeRectCallout">
            <a:avLst>
              <a:gd name="adj1" fmla="val -22242"/>
              <a:gd name="adj2" fmla="val -62882"/>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kumimoji="0" lang="ja-JP" altLang="en-US" sz="1600" b="1" kern="0" dirty="0">
                <a:solidFill>
                  <a:schemeClr val="bg1"/>
                </a:solidFill>
              </a:rPr>
              <a:t>免税事業者仕入</a:t>
            </a:r>
          </a:p>
          <a:p>
            <a:pPr lvl="0">
              <a:defRPr/>
            </a:pPr>
            <a:r>
              <a:rPr kumimoji="0" lang="ja-JP" altLang="en-US" sz="1600" kern="0" dirty="0">
                <a:solidFill>
                  <a:schemeClr val="bg1"/>
                </a:solidFill>
              </a:rPr>
              <a:t>経過措置の控除割合を設定</a:t>
            </a:r>
          </a:p>
          <a:p>
            <a:pPr lvl="0">
              <a:defRPr/>
            </a:pPr>
            <a:r>
              <a:rPr kumimoji="0" lang="ja-JP" altLang="en-US" sz="1600" kern="0" dirty="0">
                <a:solidFill>
                  <a:schemeClr val="bg1"/>
                </a:solidFill>
              </a:rPr>
              <a:t>（</a:t>
            </a:r>
            <a:r>
              <a:rPr kumimoji="0" lang="en-US" altLang="ja-JP" sz="1600" kern="0" dirty="0">
                <a:solidFill>
                  <a:schemeClr val="bg1"/>
                </a:solidFill>
              </a:rPr>
              <a:t>80%→50%→0%</a:t>
            </a:r>
            <a:r>
              <a:rPr kumimoji="0" lang="ja-JP" altLang="en-US" sz="1600" kern="0" dirty="0">
                <a:solidFill>
                  <a:schemeClr val="bg1"/>
                </a:solidFill>
              </a:rPr>
              <a:t>）</a:t>
            </a:r>
            <a:endParaRPr kumimoji="0" lang="en-US" altLang="ja-JP" sz="1600" kern="0" dirty="0">
              <a:solidFill>
                <a:schemeClr val="bg1"/>
              </a:solidFill>
            </a:endParaRPr>
          </a:p>
          <a:p>
            <a:pPr lvl="0">
              <a:defRPr/>
            </a:pPr>
            <a:r>
              <a:rPr kumimoji="0" lang="ja-JP" altLang="en-US" sz="1600" b="1" kern="0" dirty="0">
                <a:solidFill>
                  <a:schemeClr val="bg1"/>
                </a:solidFill>
              </a:rPr>
              <a:t>伝票日付で控除割合を判断</a:t>
            </a:r>
            <a:endParaRPr kumimoji="0" lang="en-US" altLang="ja-JP" sz="1600" b="1" kern="0" dirty="0">
              <a:solidFill>
                <a:schemeClr val="bg1"/>
              </a:solidFill>
            </a:endParaRPr>
          </a:p>
        </p:txBody>
      </p:sp>
    </p:spTree>
    <p:extLst>
      <p:ext uri="{BB962C8B-B14F-4D97-AF65-F5344CB8AC3E}">
        <p14:creationId xmlns:p14="http://schemas.microsoft.com/office/powerpoint/2010/main" val="1828700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2"/>
          <a:stretch>
            <a:fillRect/>
          </a:stretch>
        </p:blipFill>
        <p:spPr>
          <a:xfrm>
            <a:off x="6129240" y="1635101"/>
            <a:ext cx="2762760" cy="1930500"/>
          </a:xfrm>
          <a:prstGeom prst="rect">
            <a:avLst/>
          </a:prstGeom>
          <a:ln w="9525" cap="sq">
            <a:solidFill>
              <a:schemeClr val="bg1">
                <a:lumMod val="75000"/>
              </a:schemeClr>
            </a:solidFill>
            <a:prstDash val="solid"/>
            <a:miter lim="800000"/>
          </a:ln>
          <a:effectLst>
            <a:outerShdw blurRad="50800" dist="38100" dir="2700000" algn="tl" rotWithShape="0">
              <a:srgbClr val="000000">
                <a:alpha val="43000"/>
              </a:srgbClr>
            </a:outerShdw>
          </a:effectLst>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lang="ja-JP" altLang="en-US" dirty="0"/>
              <a:t>インボイス制度への対応</a:t>
            </a:r>
            <a:endParaRPr kumimoji="1" lang="ja-JP" altLang="en-US" dirty="0"/>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p:txBody>
          <a:bodyPr/>
          <a:lstStyle/>
          <a:p>
            <a:r>
              <a:rPr kumimoji="1" lang="ja-JP" altLang="en-US" dirty="0"/>
              <a:t>消費税の仕訳処理対応</a:t>
            </a:r>
          </a:p>
        </p:txBody>
      </p:sp>
      <p:sp>
        <p:nvSpPr>
          <p:cNvPr id="6" name="テキスト プレースホルダー 5"/>
          <p:cNvSpPr>
            <a:spLocks noGrp="1"/>
          </p:cNvSpPr>
          <p:nvPr>
            <p:ph type="body" sz="quarter" idx="17"/>
          </p:nvPr>
        </p:nvSpPr>
        <p:spPr/>
        <p:txBody>
          <a:bodyPr/>
          <a:lstStyle/>
          <a:p>
            <a:r>
              <a:rPr lang="ja-JP" altLang="en-US" dirty="0"/>
              <a:t>伝票の種類ごとに「請求書積み上げ計算」とするか、「帳簿積み上げ計算」とするかを選択できます。「割戻し計算」では、インボイス対応消費税帳票を利用することで、その帳票出力時点で元帳を計算元した割戻計算が可能です</a:t>
            </a:r>
            <a:endParaRPr kumimoji="1" lang="ja-JP" altLang="en-US" dirty="0"/>
          </a:p>
        </p:txBody>
      </p:sp>
      <p:graphicFrame>
        <p:nvGraphicFramePr>
          <p:cNvPr id="7" name="表 6"/>
          <p:cNvGraphicFramePr>
            <a:graphicFrameLocks noGrp="1"/>
          </p:cNvGraphicFramePr>
          <p:nvPr>
            <p:extLst>
              <p:ext uri="{D42A27DB-BD31-4B8C-83A1-F6EECF244321}">
                <p14:modId xmlns:p14="http://schemas.microsoft.com/office/powerpoint/2010/main" val="2626253913"/>
              </p:ext>
            </p:extLst>
          </p:nvPr>
        </p:nvGraphicFramePr>
        <p:xfrm>
          <a:off x="294510" y="2137553"/>
          <a:ext cx="4860343" cy="1800200"/>
        </p:xfrm>
        <a:graphic>
          <a:graphicData uri="http://schemas.openxmlformats.org/drawingml/2006/table">
            <a:tbl>
              <a:tblPr firstRow="1" bandRow="1">
                <a:tableStyleId>{21E4AEA4-8DFA-4A89-87EB-49C32662AFE0}</a:tableStyleId>
              </a:tblPr>
              <a:tblGrid>
                <a:gridCol w="1369326">
                  <a:extLst>
                    <a:ext uri="{9D8B030D-6E8A-4147-A177-3AD203B41FA5}">
                      <a16:colId xmlns:a16="http://schemas.microsoft.com/office/drawing/2014/main" val="3494702853"/>
                    </a:ext>
                  </a:extLst>
                </a:gridCol>
                <a:gridCol w="3491017">
                  <a:extLst>
                    <a:ext uri="{9D8B030D-6E8A-4147-A177-3AD203B41FA5}">
                      <a16:colId xmlns:a16="http://schemas.microsoft.com/office/drawing/2014/main" val="2364541098"/>
                    </a:ext>
                  </a:extLst>
                </a:gridCol>
              </a:tblGrid>
              <a:tr h="360040">
                <a:tc>
                  <a:txBody>
                    <a:bodyPr/>
                    <a:lstStyle/>
                    <a:p>
                      <a:r>
                        <a:rPr kumimoji="1" lang="ja-JP" altLang="en-US" sz="1050" dirty="0"/>
                        <a:t>集計条件</a:t>
                      </a:r>
                    </a:p>
                  </a:txBody>
                  <a:tcPr anchor="ctr"/>
                </a:tc>
                <a:tc>
                  <a:txBody>
                    <a:bodyPr/>
                    <a:lstStyle/>
                    <a:p>
                      <a:r>
                        <a:rPr kumimoji="1" lang="ja-JP" altLang="en-US" sz="1050" dirty="0"/>
                        <a:t>計算式</a:t>
                      </a:r>
                    </a:p>
                  </a:txBody>
                  <a:tcPr anchor="ctr"/>
                </a:tc>
                <a:extLst>
                  <a:ext uri="{0D108BD9-81ED-4DB2-BD59-A6C34878D82A}">
                    <a16:rowId xmlns:a16="http://schemas.microsoft.com/office/drawing/2014/main" val="3284721616"/>
                  </a:ext>
                </a:extLst>
              </a:tr>
              <a:tr h="360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dirty="0"/>
                        <a:t>割戻し計算</a:t>
                      </a:r>
                    </a:p>
                  </a:txBody>
                  <a:tcPr marL="72000" marT="18000" marB="18000" anchor="ctr"/>
                </a:tc>
                <a:tc>
                  <a:txBody>
                    <a:bodyPr/>
                    <a:lstStyle/>
                    <a:p>
                      <a:pPr marL="0" lvl="0" indent="0">
                        <a:lnSpc>
                          <a:spcPts val="1900"/>
                        </a:lnSpc>
                        <a:buClr>
                          <a:srgbClr val="F9BE00"/>
                        </a:buClr>
                      </a:pPr>
                      <a:r>
                        <a:rPr lang="zh-CN" altLang="en-US" sz="1050" dirty="0">
                          <a:solidFill>
                            <a:prstClr val="black"/>
                          </a:solidFill>
                        </a:rPr>
                        <a:t>税込金額合計 </a:t>
                      </a:r>
                      <a:r>
                        <a:rPr lang="en-US" altLang="zh-CN" sz="1050" dirty="0">
                          <a:solidFill>
                            <a:prstClr val="black"/>
                          </a:solidFill>
                        </a:rPr>
                        <a:t>× </a:t>
                      </a:r>
                      <a:r>
                        <a:rPr lang="zh-CN" altLang="en-US" sz="1050" dirty="0">
                          <a:solidFill>
                            <a:prstClr val="black"/>
                          </a:solidFill>
                        </a:rPr>
                        <a:t>税率 </a:t>
                      </a:r>
                      <a:r>
                        <a:rPr lang="en-US" altLang="zh-CN" sz="1050" dirty="0">
                          <a:solidFill>
                            <a:prstClr val="black"/>
                          </a:solidFill>
                        </a:rPr>
                        <a:t>/</a:t>
                      </a:r>
                      <a:r>
                        <a:rPr lang="zh-CN" altLang="en-US" sz="1050" dirty="0">
                          <a:solidFill>
                            <a:prstClr val="black"/>
                          </a:solidFill>
                        </a:rPr>
                        <a:t>（ </a:t>
                      </a:r>
                      <a:r>
                        <a:rPr lang="en-US" altLang="zh-CN" sz="1050" dirty="0">
                          <a:solidFill>
                            <a:prstClr val="black"/>
                          </a:solidFill>
                        </a:rPr>
                        <a:t>100 </a:t>
                      </a:r>
                      <a:r>
                        <a:rPr lang="zh-CN" altLang="en-US" sz="1050" dirty="0">
                          <a:solidFill>
                            <a:prstClr val="black"/>
                          </a:solidFill>
                        </a:rPr>
                        <a:t>＋ 税率 ）</a:t>
                      </a:r>
                      <a:endParaRPr lang="en-US" altLang="ja-JP" sz="1050" dirty="0">
                        <a:solidFill>
                          <a:prstClr val="black"/>
                        </a:solidFill>
                      </a:endParaRPr>
                    </a:p>
                  </a:txBody>
                  <a:tcPr marL="72000" marT="18000" marB="18000" anchor="ctr"/>
                </a:tc>
                <a:extLst>
                  <a:ext uri="{0D108BD9-81ED-4DB2-BD59-A6C34878D82A}">
                    <a16:rowId xmlns:a16="http://schemas.microsoft.com/office/drawing/2014/main" val="3364969997"/>
                  </a:ext>
                </a:extLst>
              </a:tr>
              <a:tr h="360040">
                <a:tc>
                  <a:txBody>
                    <a:bodyPr/>
                    <a:lstStyle/>
                    <a:p>
                      <a:r>
                        <a:rPr lang="ja-JP" altLang="en-US" sz="1050" dirty="0"/>
                        <a:t>積上げ計算</a:t>
                      </a:r>
                    </a:p>
                  </a:txBody>
                  <a:tcPr marL="72000" marT="18000" marB="18000" anchor="ctr"/>
                </a:tc>
                <a:tc>
                  <a:txBody>
                    <a:bodyPr/>
                    <a:lstStyle/>
                    <a:p>
                      <a:pPr marL="3175" lvl="0" indent="-3175">
                        <a:lnSpc>
                          <a:spcPts val="1900"/>
                        </a:lnSpc>
                        <a:buClr>
                          <a:srgbClr val="F9BE00"/>
                        </a:buClr>
                        <a:tabLst>
                          <a:tab pos="0" algn="l"/>
                        </a:tabLst>
                      </a:pPr>
                      <a:r>
                        <a:rPr lang="ja-JP" altLang="en-US" sz="1050" dirty="0">
                          <a:solidFill>
                            <a:prstClr val="black"/>
                          </a:solidFill>
                        </a:rPr>
                        <a:t>税額を税率毎に合算</a:t>
                      </a:r>
                      <a:endParaRPr lang="en-US" altLang="ja-JP" sz="1050" dirty="0">
                        <a:solidFill>
                          <a:prstClr val="black"/>
                        </a:solidFill>
                      </a:endParaRPr>
                    </a:p>
                  </a:txBody>
                  <a:tcPr marL="72000" marT="18000" marB="18000" anchor="ctr"/>
                </a:tc>
                <a:extLst>
                  <a:ext uri="{0D108BD9-81ED-4DB2-BD59-A6C34878D82A}">
                    <a16:rowId xmlns:a16="http://schemas.microsoft.com/office/drawing/2014/main" val="424151274"/>
                  </a:ext>
                </a:extLst>
              </a:tr>
              <a:tr h="360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dirty="0"/>
                        <a:t>免税仕入割戻し計算</a:t>
                      </a:r>
                    </a:p>
                  </a:txBody>
                  <a:tcPr marL="72000" marT="18000" marB="18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50" dirty="0"/>
                        <a:t>税込金額合計 </a:t>
                      </a:r>
                      <a:r>
                        <a:rPr lang="en-US" altLang="zh-CN" sz="1050" dirty="0"/>
                        <a:t>× </a:t>
                      </a:r>
                      <a:r>
                        <a:rPr lang="zh-CN" altLang="en-US" sz="1050" dirty="0"/>
                        <a:t>税率 </a:t>
                      </a:r>
                      <a:r>
                        <a:rPr lang="en-US" altLang="zh-CN" sz="1050" dirty="0"/>
                        <a:t>/</a:t>
                      </a:r>
                      <a:r>
                        <a:rPr lang="zh-CN" altLang="en-US" sz="1050" dirty="0"/>
                        <a:t>（ </a:t>
                      </a:r>
                      <a:r>
                        <a:rPr lang="en-US" altLang="zh-CN" sz="1050" dirty="0"/>
                        <a:t>100 </a:t>
                      </a:r>
                      <a:r>
                        <a:rPr lang="zh-CN" altLang="en-US" sz="1050" dirty="0"/>
                        <a:t>＋</a:t>
                      </a:r>
                      <a:r>
                        <a:rPr lang="ja-JP" altLang="en-US" sz="1050" baseline="0" dirty="0"/>
                        <a:t> </a:t>
                      </a:r>
                      <a:r>
                        <a:rPr lang="ja-JP" altLang="en-US" sz="1050" dirty="0"/>
                        <a:t>税率 </a:t>
                      </a:r>
                      <a:r>
                        <a:rPr lang="zh-CN" altLang="en-US" sz="1050" dirty="0"/>
                        <a:t>）</a:t>
                      </a:r>
                      <a:r>
                        <a:rPr lang="en-US" altLang="zh-CN" sz="1050" dirty="0"/>
                        <a:t>× </a:t>
                      </a:r>
                      <a:r>
                        <a:rPr lang="zh-CN" altLang="en-US" sz="1050" dirty="0"/>
                        <a:t>控除割合</a:t>
                      </a:r>
                      <a:endParaRPr lang="ja-JP" altLang="en-US" sz="1050" dirty="0"/>
                    </a:p>
                  </a:txBody>
                  <a:tcPr marL="72000" marT="18000" marB="18000" anchor="ctr"/>
                </a:tc>
                <a:extLst>
                  <a:ext uri="{0D108BD9-81ED-4DB2-BD59-A6C34878D82A}">
                    <a16:rowId xmlns:a16="http://schemas.microsoft.com/office/drawing/2014/main" val="3295008165"/>
                  </a:ext>
                </a:extLst>
              </a:tr>
              <a:tr h="360040">
                <a:tc>
                  <a:txBody>
                    <a:bodyPr/>
                    <a:lstStyle/>
                    <a:p>
                      <a:r>
                        <a:rPr kumimoji="1" lang="ja-JP" altLang="en-US" sz="1050" dirty="0"/>
                        <a:t>免税仕入積上げ計算</a:t>
                      </a:r>
                    </a:p>
                  </a:txBody>
                  <a:tcPr marL="72000" marT="18000" marB="18000" anchor="ctr"/>
                </a:tc>
                <a:tc>
                  <a:txBody>
                    <a:bodyPr/>
                    <a:lstStyle/>
                    <a:p>
                      <a:r>
                        <a:rPr lang="ja-JP" altLang="en-US" sz="1050" dirty="0"/>
                        <a:t>税額を税率毎に合算</a:t>
                      </a:r>
                      <a:endParaRPr lang="en-US" altLang="ja-JP" sz="1050" dirty="0"/>
                    </a:p>
                  </a:txBody>
                  <a:tcPr marL="72000" marT="18000" marB="18000" anchor="ctr"/>
                </a:tc>
                <a:extLst>
                  <a:ext uri="{0D108BD9-81ED-4DB2-BD59-A6C34878D82A}">
                    <a16:rowId xmlns:a16="http://schemas.microsoft.com/office/drawing/2014/main" val="226875049"/>
                  </a:ext>
                </a:extLst>
              </a:tr>
            </a:tbl>
          </a:graphicData>
        </a:graphic>
      </p:graphicFrame>
      <p:sp>
        <p:nvSpPr>
          <p:cNvPr id="8" name="テキスト ボックス 7"/>
          <p:cNvSpPr txBox="1"/>
          <p:nvPr/>
        </p:nvSpPr>
        <p:spPr>
          <a:xfrm>
            <a:off x="252000" y="4021938"/>
            <a:ext cx="5688632" cy="430887"/>
          </a:xfrm>
          <a:prstGeom prst="rect">
            <a:avLst/>
          </a:prstGeom>
          <a:noFill/>
        </p:spPr>
        <p:txBody>
          <a:bodyPr wrap="square" rtlCol="0">
            <a:spAutoFit/>
          </a:bodyPr>
          <a:lstStyle/>
          <a:p>
            <a:r>
              <a:rPr lang="en-US" altLang="ja-JP" sz="1100" dirty="0"/>
              <a:t>※</a:t>
            </a:r>
            <a:r>
              <a:rPr lang="ja-JP" altLang="en-US" sz="1100" dirty="0"/>
              <a:t>免税仕入積上げ計算の場合は、国税分の税額も出力されます</a:t>
            </a:r>
            <a:endParaRPr lang="en-US" altLang="ja-JP" sz="1100" dirty="0"/>
          </a:p>
          <a:p>
            <a:r>
              <a:rPr lang="ja-JP" altLang="en-US" sz="1100" dirty="0"/>
              <a:t>　請求書の税込金額 </a:t>
            </a:r>
            <a:r>
              <a:rPr lang="en-US" altLang="ja-JP" sz="1100" dirty="0"/>
              <a:t>×【</a:t>
            </a:r>
            <a:r>
              <a:rPr lang="ja-JP" altLang="en-US" sz="1100" dirty="0"/>
              <a:t>各税率ごとの国税分の割合</a:t>
            </a:r>
            <a:r>
              <a:rPr lang="en-US" altLang="ja-JP" sz="1100" dirty="0"/>
              <a:t>】× </a:t>
            </a:r>
            <a:r>
              <a:rPr lang="ja-JP" altLang="en-US" sz="1100" dirty="0"/>
              <a:t>控除割合　の合計</a:t>
            </a:r>
          </a:p>
        </p:txBody>
      </p:sp>
      <p:pic>
        <p:nvPicPr>
          <p:cNvPr id="11" name="図 10"/>
          <p:cNvPicPr>
            <a:picLocks noChangeAspect="1"/>
          </p:cNvPicPr>
          <p:nvPr/>
        </p:nvPicPr>
        <p:blipFill>
          <a:blip r:embed="rId3"/>
          <a:stretch>
            <a:fillRect/>
          </a:stretch>
        </p:blipFill>
        <p:spPr>
          <a:xfrm>
            <a:off x="5829416" y="2432769"/>
            <a:ext cx="2816884" cy="1601245"/>
          </a:xfrm>
          <a:prstGeom prst="rect">
            <a:avLst/>
          </a:prstGeom>
          <a:ln w="9525" cap="sq">
            <a:solidFill>
              <a:schemeClr val="bg1">
                <a:lumMod val="75000"/>
              </a:schemeClr>
            </a:solidFill>
            <a:prstDash val="solid"/>
            <a:miter lim="800000"/>
          </a:ln>
          <a:effectLst>
            <a:outerShdw blurRad="50800" dist="38100" dir="2700000" algn="tl" rotWithShape="0">
              <a:srgbClr val="000000">
                <a:alpha val="43000"/>
              </a:srgbClr>
            </a:outerShdw>
          </a:effectLst>
        </p:spPr>
      </p:pic>
      <p:pic>
        <p:nvPicPr>
          <p:cNvPr id="10" name="図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76410" y="3168641"/>
            <a:ext cx="2254435" cy="1566421"/>
          </a:xfrm>
          <a:prstGeom prst="rect">
            <a:avLst/>
          </a:prstGeom>
          <a:ln>
            <a:solidFill>
              <a:schemeClr val="tx1">
                <a:lumMod val="50000"/>
                <a:lumOff val="50000"/>
              </a:schemeClr>
            </a:solidFill>
          </a:ln>
        </p:spPr>
      </p:pic>
    </p:spTree>
    <p:extLst>
      <p:ext uri="{BB962C8B-B14F-4D97-AF65-F5344CB8AC3E}">
        <p14:creationId xmlns:p14="http://schemas.microsoft.com/office/powerpoint/2010/main" val="2417688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8AE49ED-73EF-499C-8307-28EB0E7CF529}" type="slidenum">
              <a:rPr lang="ja-JP" altLang="en-US" smtClean="0"/>
              <a:pPr/>
              <a:t>3</a:t>
            </a:fld>
            <a:endParaRPr lang="ja-JP" altLang="en-US" dirty="0"/>
          </a:p>
        </p:txBody>
      </p:sp>
      <p:sp>
        <p:nvSpPr>
          <p:cNvPr id="5" name="タイトル 4"/>
          <p:cNvSpPr>
            <a:spLocks noGrp="1"/>
          </p:cNvSpPr>
          <p:nvPr>
            <p:ph type="title"/>
          </p:nvPr>
        </p:nvSpPr>
        <p:spPr/>
        <p:txBody>
          <a:bodyPr/>
          <a:lstStyle/>
          <a:p>
            <a:r>
              <a:rPr lang="en-US" altLang="ja-JP" b="0" dirty="0">
                <a:solidFill>
                  <a:srgbClr val="FABE00"/>
                </a:solidFill>
              </a:rPr>
              <a:t>01 </a:t>
            </a:r>
            <a:r>
              <a:rPr kumimoji="1" lang="en-US" altLang="ja-JP" dirty="0"/>
              <a:t>GL</a:t>
            </a:r>
            <a:r>
              <a:rPr kumimoji="1" lang="ja-JP" altLang="en-US" dirty="0"/>
              <a:t>：一般会計・管理会計</a:t>
            </a:r>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291831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30</a:t>
            </a:fld>
            <a:endParaRPr kumimoji="1" lang="ja-JP" altLang="en-US" dirty="0"/>
          </a:p>
        </p:txBody>
      </p:sp>
      <p:sp>
        <p:nvSpPr>
          <p:cNvPr id="3" name="タイトル 2"/>
          <p:cNvSpPr>
            <a:spLocks noGrp="1"/>
          </p:cNvSpPr>
          <p:nvPr>
            <p:ph type="title"/>
          </p:nvPr>
        </p:nvSpPr>
        <p:spPr/>
        <p:txBody>
          <a:bodyPr/>
          <a:lstStyle/>
          <a:p>
            <a:r>
              <a:rPr lang="ja-JP" altLang="en-US" dirty="0"/>
              <a:t>インボイス制度への対応</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5" name="テキスト プレースホルダー 4"/>
          <p:cNvSpPr>
            <a:spLocks noGrp="1"/>
          </p:cNvSpPr>
          <p:nvPr>
            <p:ph type="body" sz="quarter" idx="16"/>
          </p:nvPr>
        </p:nvSpPr>
        <p:spPr>
          <a:xfrm>
            <a:off x="198000" y="576000"/>
            <a:ext cx="6390224" cy="324000"/>
          </a:xfrm>
        </p:spPr>
        <p:txBody>
          <a:bodyPr/>
          <a:lstStyle/>
          <a:p>
            <a:r>
              <a:rPr lang="ja-JP" altLang="en-US" dirty="0"/>
              <a:t>適格請求書発行事業者番号は</a:t>
            </a:r>
            <a:r>
              <a:rPr lang="en-US" altLang="ja-JP" dirty="0"/>
              <a:t>Web-API</a:t>
            </a:r>
            <a:r>
              <a:rPr lang="ja-JP" altLang="en-US" dirty="0"/>
              <a:t>連携で有効性を確認</a:t>
            </a:r>
            <a:endParaRPr kumimoji="1" lang="ja-JP" altLang="en-US" dirty="0"/>
          </a:p>
        </p:txBody>
      </p:sp>
      <p:sp>
        <p:nvSpPr>
          <p:cNvPr id="6" name="テキスト プレースホルダー 5"/>
          <p:cNvSpPr>
            <a:spLocks noGrp="1"/>
          </p:cNvSpPr>
          <p:nvPr>
            <p:ph type="body" sz="quarter" idx="17"/>
          </p:nvPr>
        </p:nvSpPr>
        <p:spPr/>
        <p:txBody>
          <a:bodyPr/>
          <a:lstStyle/>
          <a:p>
            <a:r>
              <a:rPr lang="ja-JP" altLang="en-US" dirty="0"/>
              <a:t>仕入先マスタに登録した適格請求書発行事業者登録番号が、国税庁の適格請求書発行事業者公表システム上で有効な番号、有効な登録事業者となっているかを確認します。適格請求書発行事業者公表システムに登録された名称、住所の値で仕入先マスタの更新も可能です</a:t>
            </a:r>
            <a:endParaRPr lang="en-US" altLang="ja-JP" dirty="0"/>
          </a:p>
          <a:p>
            <a:endParaRPr lang="ja-JP" altLang="en-US" dirty="0"/>
          </a:p>
          <a:p>
            <a:endParaRPr kumimoji="1" lang="ja-JP" altLang="en-US" dirty="0"/>
          </a:p>
        </p:txBody>
      </p:sp>
      <p:sp>
        <p:nvSpPr>
          <p:cNvPr id="41" name="テキスト ボックス 40"/>
          <p:cNvSpPr txBox="1"/>
          <p:nvPr/>
        </p:nvSpPr>
        <p:spPr>
          <a:xfrm>
            <a:off x="4666641" y="4965886"/>
            <a:ext cx="4009209" cy="200055"/>
          </a:xfrm>
          <a:prstGeom prst="rect">
            <a:avLst/>
          </a:prstGeom>
          <a:noFill/>
        </p:spPr>
        <p:txBody>
          <a:bodyPr wrap="square" rtlCol="0">
            <a:spAutoFit/>
          </a:bodyPr>
          <a:lstStyle/>
          <a:p>
            <a:pPr algn="r"/>
            <a:r>
              <a:rPr kumimoji="1" lang="en-US" altLang="ja-JP" sz="700" dirty="0"/>
              <a:t>※</a:t>
            </a:r>
            <a:r>
              <a:rPr lang="ja-JP" altLang="en-US" sz="700" dirty="0"/>
              <a:t>バッチツール実行ツールにも対応しています</a:t>
            </a:r>
            <a:endParaRPr kumimoji="1" lang="ja-JP" altLang="en-US" sz="700" dirty="0"/>
          </a:p>
        </p:txBody>
      </p:sp>
      <p:sp>
        <p:nvSpPr>
          <p:cNvPr id="100" name="角丸四角形 99"/>
          <p:cNvSpPr/>
          <p:nvPr/>
        </p:nvSpPr>
        <p:spPr>
          <a:xfrm>
            <a:off x="683568" y="2126299"/>
            <a:ext cx="2412000" cy="2304000"/>
          </a:xfrm>
          <a:prstGeom prst="roundRect">
            <a:avLst/>
          </a:prstGeom>
          <a:solidFill>
            <a:schemeClr val="accent2">
              <a:lumMod val="20000"/>
              <a:lumOff val="80000"/>
            </a:schemeClr>
          </a:solidFill>
          <a:ln>
            <a:solidFill>
              <a:schemeClr val="tx2">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 </a:t>
            </a:r>
            <a:endParaRPr kumimoji="1" lang="ja-JP" altLang="en-US" dirty="0"/>
          </a:p>
        </p:txBody>
      </p:sp>
      <p:sp>
        <p:nvSpPr>
          <p:cNvPr id="101" name="角丸四角形 100"/>
          <p:cNvSpPr/>
          <p:nvPr/>
        </p:nvSpPr>
        <p:spPr>
          <a:xfrm>
            <a:off x="6135663" y="2114201"/>
            <a:ext cx="2412000" cy="2304000"/>
          </a:xfrm>
          <a:prstGeom prst="roundRect">
            <a:avLst>
              <a:gd name="adj" fmla="val 10387"/>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p:cNvSpPr txBox="1"/>
          <p:nvPr/>
        </p:nvSpPr>
        <p:spPr>
          <a:xfrm>
            <a:off x="6802777" y="1813982"/>
            <a:ext cx="1509760" cy="369332"/>
          </a:xfrm>
          <a:prstGeom prst="rect">
            <a:avLst/>
          </a:prstGeom>
          <a:noFill/>
        </p:spPr>
        <p:txBody>
          <a:bodyPr wrap="square" rtlCol="0">
            <a:spAutoFit/>
          </a:bodyPr>
          <a:lstStyle/>
          <a:p>
            <a:r>
              <a:rPr kumimoji="1" lang="ja-JP" altLang="en-US" b="1" dirty="0">
                <a:solidFill>
                  <a:schemeClr val="tx1">
                    <a:lumMod val="50000"/>
                    <a:lumOff val="50000"/>
                  </a:schemeClr>
                </a:solidFill>
              </a:rPr>
              <a:t>国税庁</a:t>
            </a:r>
          </a:p>
        </p:txBody>
      </p:sp>
      <p:sp>
        <p:nvSpPr>
          <p:cNvPr id="103" name="テキスト ボックス 102"/>
          <p:cNvSpPr txBox="1"/>
          <p:nvPr/>
        </p:nvSpPr>
        <p:spPr>
          <a:xfrm>
            <a:off x="6349211" y="2289832"/>
            <a:ext cx="1998268" cy="830997"/>
          </a:xfrm>
          <a:prstGeom prst="rect">
            <a:avLst/>
          </a:prstGeom>
          <a:noFill/>
        </p:spPr>
        <p:txBody>
          <a:bodyPr wrap="square" rtlCol="0">
            <a:spAutoFit/>
          </a:bodyPr>
          <a:lstStyle/>
          <a:p>
            <a:pPr algn="ctr"/>
            <a:r>
              <a:rPr kumimoji="1" lang="ja-JP" altLang="en-US" sz="1600" b="1" dirty="0"/>
              <a:t>適格請求書</a:t>
            </a:r>
            <a:endParaRPr kumimoji="1" lang="en-US" altLang="ja-JP" sz="1600" b="1" dirty="0"/>
          </a:p>
          <a:p>
            <a:pPr algn="ctr"/>
            <a:r>
              <a:rPr kumimoji="1" lang="ja-JP" altLang="en-US" sz="1600" b="1" dirty="0"/>
              <a:t>発行事業者</a:t>
            </a:r>
            <a:endParaRPr kumimoji="1" lang="en-US" altLang="ja-JP" sz="1600" b="1" dirty="0"/>
          </a:p>
          <a:p>
            <a:pPr algn="ctr"/>
            <a:r>
              <a:rPr kumimoji="1" lang="ja-JP" altLang="en-US" sz="1600" b="1" dirty="0"/>
              <a:t>公表システム</a:t>
            </a:r>
          </a:p>
        </p:txBody>
      </p:sp>
      <p:sp>
        <p:nvSpPr>
          <p:cNvPr id="104" name="テキスト ボックス 103"/>
          <p:cNvSpPr txBox="1"/>
          <p:nvPr/>
        </p:nvSpPr>
        <p:spPr>
          <a:xfrm>
            <a:off x="1380617" y="1834200"/>
            <a:ext cx="1509760" cy="369332"/>
          </a:xfrm>
          <a:prstGeom prst="rect">
            <a:avLst/>
          </a:prstGeom>
          <a:noFill/>
        </p:spPr>
        <p:txBody>
          <a:bodyPr wrap="square" rtlCol="0">
            <a:spAutoFit/>
          </a:bodyPr>
          <a:lstStyle/>
          <a:p>
            <a:r>
              <a:rPr lang="ja-JP" altLang="en-US" b="1" dirty="0">
                <a:solidFill>
                  <a:schemeClr val="tx1">
                    <a:lumMod val="50000"/>
                    <a:lumOff val="50000"/>
                  </a:schemeClr>
                </a:solidFill>
              </a:rPr>
              <a:t>お客様</a:t>
            </a:r>
            <a:endParaRPr kumimoji="1" lang="ja-JP" altLang="en-US" b="1" dirty="0">
              <a:solidFill>
                <a:schemeClr val="tx1">
                  <a:lumMod val="50000"/>
                  <a:lumOff val="50000"/>
                </a:schemeClr>
              </a:solidFill>
            </a:endParaRPr>
          </a:p>
        </p:txBody>
      </p:sp>
      <p:sp>
        <p:nvSpPr>
          <p:cNvPr id="105" name="Freeform 21"/>
          <p:cNvSpPr>
            <a:spLocks noEditPoints="1"/>
          </p:cNvSpPr>
          <p:nvPr/>
        </p:nvSpPr>
        <p:spPr bwMode="auto">
          <a:xfrm>
            <a:off x="1623125" y="2954045"/>
            <a:ext cx="773870" cy="494610"/>
          </a:xfrm>
          <a:custGeom>
            <a:avLst/>
            <a:gdLst>
              <a:gd name="T0" fmla="*/ 10 w 582"/>
              <a:gd name="T1" fmla="*/ 0 h 365"/>
              <a:gd name="T2" fmla="*/ 0 w 582"/>
              <a:gd name="T3" fmla="*/ 294 h 365"/>
              <a:gd name="T4" fmla="*/ 194 w 582"/>
              <a:gd name="T5" fmla="*/ 304 h 365"/>
              <a:gd name="T6" fmla="*/ 127 w 582"/>
              <a:gd name="T7" fmla="*/ 355 h 365"/>
              <a:gd name="T8" fmla="*/ 127 w 582"/>
              <a:gd name="T9" fmla="*/ 365 h 365"/>
              <a:gd name="T10" fmla="*/ 331 w 582"/>
              <a:gd name="T11" fmla="*/ 360 h 365"/>
              <a:gd name="T12" fmla="*/ 264 w 582"/>
              <a:gd name="T13" fmla="*/ 355 h 365"/>
              <a:gd name="T14" fmla="*/ 443 w 582"/>
              <a:gd name="T15" fmla="*/ 304 h 365"/>
              <a:gd name="T16" fmla="*/ 453 w 582"/>
              <a:gd name="T17" fmla="*/ 10 h 365"/>
              <a:gd name="T18" fmla="*/ 422 w 582"/>
              <a:gd name="T19" fmla="*/ 273 h 365"/>
              <a:gd name="T20" fmla="*/ 31 w 582"/>
              <a:gd name="T21" fmla="*/ 31 h 365"/>
              <a:gd name="T22" fmla="*/ 422 w 582"/>
              <a:gd name="T23" fmla="*/ 273 h 365"/>
              <a:gd name="T24" fmla="*/ 484 w 582"/>
              <a:gd name="T25" fmla="*/ 253 h 365"/>
              <a:gd name="T26" fmla="*/ 526 w 582"/>
              <a:gd name="T27" fmla="*/ 48 h 365"/>
              <a:gd name="T28" fmla="*/ 484 w 582"/>
              <a:gd name="T29" fmla="*/ 365 h 365"/>
              <a:gd name="T30" fmla="*/ 582 w 582"/>
              <a:gd name="T31" fmla="*/ 259 h 365"/>
              <a:gd name="T32" fmla="*/ 484 w 582"/>
              <a:gd name="T33" fmla="*/ 365 h 365"/>
              <a:gd name="T34" fmla="*/ 532 w 582"/>
              <a:gd name="T35" fmla="*/ 253 h 365"/>
              <a:gd name="T36" fmla="*/ 582 w 582"/>
              <a:gd name="T37" fmla="*/ 48 h 365"/>
              <a:gd name="T38" fmla="*/ 559 w 582"/>
              <a:gd name="T39" fmla="*/ 325 h 365"/>
              <a:gd name="T40" fmla="*/ 559 w 582"/>
              <a:gd name="T41" fmla="*/ 304 h 365"/>
              <a:gd name="T42" fmla="*/ 559 w 582"/>
              <a:gd name="T43" fmla="*/ 325 h 365"/>
              <a:gd name="T44" fmla="*/ 559 w 582"/>
              <a:gd name="T45" fmla="*/ 319 h 365"/>
              <a:gd name="T46" fmla="*/ 559 w 582"/>
              <a:gd name="T47" fmla="*/ 310 h 365"/>
              <a:gd name="T48" fmla="*/ 559 w 582"/>
              <a:gd name="T49" fmla="*/ 352 h 365"/>
              <a:gd name="T50" fmla="*/ 559 w 582"/>
              <a:gd name="T51" fmla="*/ 332 h 365"/>
              <a:gd name="T52" fmla="*/ 559 w 582"/>
              <a:gd name="T53" fmla="*/ 352 h 365"/>
              <a:gd name="T54" fmla="*/ 559 w 582"/>
              <a:gd name="T55" fmla="*/ 347 h 365"/>
              <a:gd name="T56" fmla="*/ 559 w 582"/>
              <a:gd name="T57" fmla="*/ 337 h 365"/>
              <a:gd name="T58" fmla="*/ 517 w 582"/>
              <a:gd name="T59" fmla="*/ 66 h 365"/>
              <a:gd name="T60" fmla="*/ 494 w 582"/>
              <a:gd name="T61" fmla="*/ 171 h 365"/>
              <a:gd name="T62" fmla="*/ 517 w 582"/>
              <a:gd name="T63" fmla="*/ 66 h 365"/>
              <a:gd name="T64" fmla="*/ 511 w 582"/>
              <a:gd name="T65" fmla="*/ 72 h 365"/>
              <a:gd name="T66" fmla="*/ 499 w 582"/>
              <a:gd name="T67" fmla="*/ 16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2" h="365">
                <a:moveTo>
                  <a:pt x="443" y="0"/>
                </a:moveTo>
                <a:cubicBezTo>
                  <a:pt x="10" y="0"/>
                  <a:pt x="10" y="0"/>
                  <a:pt x="10" y="0"/>
                </a:cubicBezTo>
                <a:cubicBezTo>
                  <a:pt x="5" y="0"/>
                  <a:pt x="0" y="4"/>
                  <a:pt x="0" y="10"/>
                </a:cubicBezTo>
                <a:cubicBezTo>
                  <a:pt x="0" y="294"/>
                  <a:pt x="0" y="294"/>
                  <a:pt x="0" y="294"/>
                </a:cubicBezTo>
                <a:cubicBezTo>
                  <a:pt x="0" y="299"/>
                  <a:pt x="5" y="304"/>
                  <a:pt x="10" y="304"/>
                </a:cubicBezTo>
                <a:cubicBezTo>
                  <a:pt x="194" y="304"/>
                  <a:pt x="194" y="304"/>
                  <a:pt x="194" y="304"/>
                </a:cubicBezTo>
                <a:cubicBezTo>
                  <a:pt x="189" y="355"/>
                  <a:pt x="189" y="355"/>
                  <a:pt x="189" y="355"/>
                </a:cubicBezTo>
                <a:cubicBezTo>
                  <a:pt x="127" y="355"/>
                  <a:pt x="127" y="355"/>
                  <a:pt x="127" y="355"/>
                </a:cubicBezTo>
                <a:cubicBezTo>
                  <a:pt x="125" y="355"/>
                  <a:pt x="123" y="357"/>
                  <a:pt x="123" y="360"/>
                </a:cubicBezTo>
                <a:cubicBezTo>
                  <a:pt x="123" y="362"/>
                  <a:pt x="125" y="365"/>
                  <a:pt x="127" y="365"/>
                </a:cubicBezTo>
                <a:cubicBezTo>
                  <a:pt x="326" y="365"/>
                  <a:pt x="326" y="365"/>
                  <a:pt x="326" y="365"/>
                </a:cubicBezTo>
                <a:cubicBezTo>
                  <a:pt x="329" y="365"/>
                  <a:pt x="331" y="362"/>
                  <a:pt x="331" y="360"/>
                </a:cubicBezTo>
                <a:cubicBezTo>
                  <a:pt x="331" y="357"/>
                  <a:pt x="329" y="355"/>
                  <a:pt x="326" y="355"/>
                </a:cubicBezTo>
                <a:cubicBezTo>
                  <a:pt x="264" y="355"/>
                  <a:pt x="264" y="355"/>
                  <a:pt x="264" y="355"/>
                </a:cubicBezTo>
                <a:cubicBezTo>
                  <a:pt x="259" y="304"/>
                  <a:pt x="259" y="304"/>
                  <a:pt x="259" y="304"/>
                </a:cubicBezTo>
                <a:cubicBezTo>
                  <a:pt x="443" y="304"/>
                  <a:pt x="443" y="304"/>
                  <a:pt x="443" y="304"/>
                </a:cubicBezTo>
                <a:cubicBezTo>
                  <a:pt x="449" y="304"/>
                  <a:pt x="453" y="299"/>
                  <a:pt x="453" y="294"/>
                </a:cubicBezTo>
                <a:cubicBezTo>
                  <a:pt x="453" y="10"/>
                  <a:pt x="453" y="10"/>
                  <a:pt x="453" y="10"/>
                </a:cubicBezTo>
                <a:cubicBezTo>
                  <a:pt x="453" y="4"/>
                  <a:pt x="449" y="0"/>
                  <a:pt x="443" y="0"/>
                </a:cubicBezTo>
                <a:close/>
                <a:moveTo>
                  <a:pt x="422" y="273"/>
                </a:moveTo>
                <a:cubicBezTo>
                  <a:pt x="31" y="273"/>
                  <a:pt x="31" y="273"/>
                  <a:pt x="31" y="273"/>
                </a:cubicBezTo>
                <a:cubicBezTo>
                  <a:pt x="31" y="31"/>
                  <a:pt x="31" y="31"/>
                  <a:pt x="31" y="31"/>
                </a:cubicBezTo>
                <a:cubicBezTo>
                  <a:pt x="422" y="31"/>
                  <a:pt x="422" y="31"/>
                  <a:pt x="422" y="31"/>
                </a:cubicBezTo>
                <a:lnTo>
                  <a:pt x="422" y="273"/>
                </a:lnTo>
                <a:close/>
                <a:moveTo>
                  <a:pt x="526" y="253"/>
                </a:moveTo>
                <a:cubicBezTo>
                  <a:pt x="484" y="253"/>
                  <a:pt x="484" y="253"/>
                  <a:pt x="484" y="253"/>
                </a:cubicBezTo>
                <a:cubicBezTo>
                  <a:pt x="484" y="48"/>
                  <a:pt x="484" y="48"/>
                  <a:pt x="484" y="48"/>
                </a:cubicBezTo>
                <a:cubicBezTo>
                  <a:pt x="526" y="48"/>
                  <a:pt x="526" y="48"/>
                  <a:pt x="526" y="48"/>
                </a:cubicBezTo>
                <a:lnTo>
                  <a:pt x="526" y="253"/>
                </a:lnTo>
                <a:close/>
                <a:moveTo>
                  <a:pt x="484" y="365"/>
                </a:moveTo>
                <a:cubicBezTo>
                  <a:pt x="582" y="365"/>
                  <a:pt x="582" y="365"/>
                  <a:pt x="582" y="365"/>
                </a:cubicBezTo>
                <a:cubicBezTo>
                  <a:pt x="582" y="259"/>
                  <a:pt x="582" y="259"/>
                  <a:pt x="582" y="259"/>
                </a:cubicBezTo>
                <a:cubicBezTo>
                  <a:pt x="484" y="259"/>
                  <a:pt x="484" y="259"/>
                  <a:pt x="484" y="259"/>
                </a:cubicBezTo>
                <a:lnTo>
                  <a:pt x="484" y="365"/>
                </a:lnTo>
                <a:close/>
                <a:moveTo>
                  <a:pt x="532" y="48"/>
                </a:moveTo>
                <a:cubicBezTo>
                  <a:pt x="532" y="253"/>
                  <a:pt x="532" y="253"/>
                  <a:pt x="532" y="253"/>
                </a:cubicBezTo>
                <a:cubicBezTo>
                  <a:pt x="582" y="253"/>
                  <a:pt x="582" y="253"/>
                  <a:pt x="582" y="253"/>
                </a:cubicBezTo>
                <a:cubicBezTo>
                  <a:pt x="582" y="48"/>
                  <a:pt x="582" y="48"/>
                  <a:pt x="582" y="48"/>
                </a:cubicBezTo>
                <a:lnTo>
                  <a:pt x="532" y="48"/>
                </a:lnTo>
                <a:close/>
                <a:moveTo>
                  <a:pt x="559" y="325"/>
                </a:moveTo>
                <a:cubicBezTo>
                  <a:pt x="554" y="325"/>
                  <a:pt x="549" y="320"/>
                  <a:pt x="549" y="315"/>
                </a:cubicBezTo>
                <a:cubicBezTo>
                  <a:pt x="549" y="309"/>
                  <a:pt x="554" y="304"/>
                  <a:pt x="559" y="304"/>
                </a:cubicBezTo>
                <a:cubicBezTo>
                  <a:pt x="565" y="304"/>
                  <a:pt x="570" y="309"/>
                  <a:pt x="570" y="315"/>
                </a:cubicBezTo>
                <a:cubicBezTo>
                  <a:pt x="570" y="320"/>
                  <a:pt x="565" y="325"/>
                  <a:pt x="559" y="325"/>
                </a:cubicBezTo>
                <a:close/>
                <a:moveTo>
                  <a:pt x="564" y="315"/>
                </a:moveTo>
                <a:cubicBezTo>
                  <a:pt x="564" y="317"/>
                  <a:pt x="562" y="319"/>
                  <a:pt x="559" y="319"/>
                </a:cubicBezTo>
                <a:cubicBezTo>
                  <a:pt x="557" y="319"/>
                  <a:pt x="555" y="317"/>
                  <a:pt x="555" y="315"/>
                </a:cubicBezTo>
                <a:cubicBezTo>
                  <a:pt x="555" y="312"/>
                  <a:pt x="557" y="310"/>
                  <a:pt x="559" y="310"/>
                </a:cubicBezTo>
                <a:cubicBezTo>
                  <a:pt x="562" y="310"/>
                  <a:pt x="564" y="312"/>
                  <a:pt x="564" y="315"/>
                </a:cubicBezTo>
                <a:close/>
                <a:moveTo>
                  <a:pt x="559" y="352"/>
                </a:moveTo>
                <a:cubicBezTo>
                  <a:pt x="554" y="352"/>
                  <a:pt x="549" y="348"/>
                  <a:pt x="549" y="342"/>
                </a:cubicBezTo>
                <a:cubicBezTo>
                  <a:pt x="549" y="336"/>
                  <a:pt x="554" y="332"/>
                  <a:pt x="559" y="332"/>
                </a:cubicBezTo>
                <a:cubicBezTo>
                  <a:pt x="565" y="332"/>
                  <a:pt x="570" y="336"/>
                  <a:pt x="570" y="342"/>
                </a:cubicBezTo>
                <a:cubicBezTo>
                  <a:pt x="570" y="348"/>
                  <a:pt x="565" y="352"/>
                  <a:pt x="559" y="352"/>
                </a:cubicBezTo>
                <a:close/>
                <a:moveTo>
                  <a:pt x="564" y="342"/>
                </a:moveTo>
                <a:cubicBezTo>
                  <a:pt x="564" y="345"/>
                  <a:pt x="562" y="347"/>
                  <a:pt x="559" y="347"/>
                </a:cubicBezTo>
                <a:cubicBezTo>
                  <a:pt x="557" y="347"/>
                  <a:pt x="555" y="345"/>
                  <a:pt x="555" y="342"/>
                </a:cubicBezTo>
                <a:cubicBezTo>
                  <a:pt x="555" y="339"/>
                  <a:pt x="557" y="337"/>
                  <a:pt x="559" y="337"/>
                </a:cubicBezTo>
                <a:cubicBezTo>
                  <a:pt x="562" y="337"/>
                  <a:pt x="564" y="339"/>
                  <a:pt x="564" y="342"/>
                </a:cubicBezTo>
                <a:close/>
                <a:moveTo>
                  <a:pt x="517" y="66"/>
                </a:moveTo>
                <a:cubicBezTo>
                  <a:pt x="494" y="66"/>
                  <a:pt x="494" y="66"/>
                  <a:pt x="494" y="66"/>
                </a:cubicBezTo>
                <a:cubicBezTo>
                  <a:pt x="494" y="171"/>
                  <a:pt x="494" y="171"/>
                  <a:pt x="494" y="171"/>
                </a:cubicBezTo>
                <a:cubicBezTo>
                  <a:pt x="517" y="171"/>
                  <a:pt x="517" y="171"/>
                  <a:pt x="517" y="171"/>
                </a:cubicBezTo>
                <a:lnTo>
                  <a:pt x="517" y="66"/>
                </a:lnTo>
                <a:close/>
                <a:moveTo>
                  <a:pt x="499" y="72"/>
                </a:moveTo>
                <a:cubicBezTo>
                  <a:pt x="511" y="72"/>
                  <a:pt x="511" y="72"/>
                  <a:pt x="511" y="72"/>
                </a:cubicBezTo>
                <a:cubicBezTo>
                  <a:pt x="511" y="165"/>
                  <a:pt x="511" y="165"/>
                  <a:pt x="511" y="165"/>
                </a:cubicBezTo>
                <a:cubicBezTo>
                  <a:pt x="499" y="165"/>
                  <a:pt x="499" y="165"/>
                  <a:pt x="499" y="165"/>
                </a:cubicBezTo>
                <a:lnTo>
                  <a:pt x="499" y="72"/>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6" name="右矢印 105"/>
          <p:cNvSpPr/>
          <p:nvPr/>
        </p:nvSpPr>
        <p:spPr>
          <a:xfrm>
            <a:off x="3087186" y="2383211"/>
            <a:ext cx="3029623" cy="463167"/>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右矢印 106"/>
          <p:cNvSpPr/>
          <p:nvPr/>
        </p:nvSpPr>
        <p:spPr>
          <a:xfrm rot="10800000">
            <a:off x="3085372" y="3004472"/>
            <a:ext cx="3037854" cy="46316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テキスト ボックス 107"/>
          <p:cNvSpPr txBox="1"/>
          <p:nvPr/>
        </p:nvSpPr>
        <p:spPr>
          <a:xfrm>
            <a:off x="1187882" y="2659930"/>
            <a:ext cx="1752729" cy="338554"/>
          </a:xfrm>
          <a:prstGeom prst="rect">
            <a:avLst/>
          </a:prstGeom>
          <a:noFill/>
        </p:spPr>
        <p:txBody>
          <a:bodyPr wrap="square" rtlCol="0">
            <a:spAutoFit/>
          </a:bodyPr>
          <a:lstStyle/>
          <a:p>
            <a:r>
              <a:rPr kumimoji="1" lang="ja-JP" altLang="en-US" sz="1600" b="1" dirty="0">
                <a:solidFill>
                  <a:schemeClr val="tx2"/>
                </a:solidFill>
              </a:rPr>
              <a:t>仕入先マスタ</a:t>
            </a:r>
          </a:p>
        </p:txBody>
      </p:sp>
      <p:sp>
        <p:nvSpPr>
          <p:cNvPr id="109" name="テキスト ボックス 108"/>
          <p:cNvSpPr txBox="1"/>
          <p:nvPr/>
        </p:nvSpPr>
        <p:spPr>
          <a:xfrm>
            <a:off x="3807422" y="1779051"/>
            <a:ext cx="2292030" cy="400110"/>
          </a:xfrm>
          <a:prstGeom prst="rect">
            <a:avLst/>
          </a:prstGeom>
          <a:noFill/>
        </p:spPr>
        <p:txBody>
          <a:bodyPr wrap="square" rtlCol="0">
            <a:spAutoFit/>
          </a:bodyPr>
          <a:lstStyle/>
          <a:p>
            <a:r>
              <a:rPr kumimoji="1" lang="en-US" altLang="ja-JP" sz="2000" b="1" dirty="0">
                <a:solidFill>
                  <a:schemeClr val="tx2"/>
                </a:solidFill>
              </a:rPr>
              <a:t>Web-API</a:t>
            </a:r>
            <a:endParaRPr kumimoji="1" lang="ja-JP" altLang="en-US" sz="2000" b="1" dirty="0">
              <a:solidFill>
                <a:schemeClr val="tx2"/>
              </a:solidFill>
            </a:endParaRPr>
          </a:p>
        </p:txBody>
      </p:sp>
      <p:sp>
        <p:nvSpPr>
          <p:cNvPr id="110" name="正方形/長方形 109"/>
          <p:cNvSpPr/>
          <p:nvPr/>
        </p:nvSpPr>
        <p:spPr>
          <a:xfrm>
            <a:off x="3337939" y="2272725"/>
            <a:ext cx="259721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00" cap="none" spc="0" normalizeH="0" baseline="0" noProof="0" dirty="0">
                <a:ln>
                  <a:noFill/>
                </a:ln>
                <a:solidFill>
                  <a:schemeClr val="tx2">
                    <a:lumMod val="50000"/>
                  </a:schemeClr>
                </a:solidFill>
                <a:effectLst/>
                <a:uLnTx/>
                <a:uFillTx/>
                <a:latin typeface="メイリオ"/>
                <a:ea typeface="メイリオ"/>
                <a:cs typeface="メイリオ" panose="020B0604030504040204" pitchFamily="50" charset="-128"/>
              </a:rPr>
              <a:t>問い合わせ</a:t>
            </a:r>
          </a:p>
        </p:txBody>
      </p:sp>
      <p:sp>
        <p:nvSpPr>
          <p:cNvPr id="111" name="正方形/長方形 110"/>
          <p:cNvSpPr/>
          <p:nvPr/>
        </p:nvSpPr>
        <p:spPr>
          <a:xfrm>
            <a:off x="3349093" y="2867428"/>
            <a:ext cx="259721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00" cap="none" spc="0" normalizeH="0" baseline="0" noProof="0" dirty="0">
                <a:ln>
                  <a:noFill/>
                </a:ln>
                <a:solidFill>
                  <a:schemeClr val="tx2">
                    <a:lumMod val="50000"/>
                  </a:schemeClr>
                </a:solidFill>
                <a:effectLst/>
                <a:uLnTx/>
                <a:uFillTx/>
                <a:latin typeface="メイリオ"/>
                <a:ea typeface="メイリオ"/>
                <a:cs typeface="メイリオ" panose="020B0604030504040204" pitchFamily="50" charset="-128"/>
              </a:rPr>
              <a:t>結果</a:t>
            </a:r>
          </a:p>
        </p:txBody>
      </p:sp>
      <p:sp>
        <p:nvSpPr>
          <p:cNvPr id="112" name="Freeform 370"/>
          <p:cNvSpPr>
            <a:spLocks noEditPoints="1"/>
          </p:cNvSpPr>
          <p:nvPr/>
        </p:nvSpPr>
        <p:spPr bwMode="auto">
          <a:xfrm>
            <a:off x="7331415" y="3327359"/>
            <a:ext cx="562771" cy="556177"/>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13" name="Freeform 364"/>
          <p:cNvSpPr>
            <a:spLocks noEditPoints="1"/>
          </p:cNvSpPr>
          <p:nvPr/>
        </p:nvSpPr>
        <p:spPr bwMode="auto">
          <a:xfrm>
            <a:off x="6768244" y="3324357"/>
            <a:ext cx="491433" cy="550812"/>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14" name="角丸四角形 113"/>
          <p:cNvSpPr/>
          <p:nvPr/>
        </p:nvSpPr>
        <p:spPr>
          <a:xfrm>
            <a:off x="719572" y="3520111"/>
            <a:ext cx="943648" cy="28864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400" b="1" dirty="0"/>
              <a:t>登録状況</a:t>
            </a:r>
          </a:p>
        </p:txBody>
      </p:sp>
      <p:sp>
        <p:nvSpPr>
          <p:cNvPr id="115" name="角丸四角形 114"/>
          <p:cNvSpPr/>
          <p:nvPr/>
        </p:nvSpPr>
        <p:spPr>
          <a:xfrm>
            <a:off x="727668" y="3903898"/>
            <a:ext cx="943648" cy="28864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400" b="1" dirty="0"/>
              <a:t>確認結果</a:t>
            </a:r>
          </a:p>
        </p:txBody>
      </p:sp>
      <p:sp>
        <p:nvSpPr>
          <p:cNvPr id="116" name="テキスト ボックス 115"/>
          <p:cNvSpPr txBox="1"/>
          <p:nvPr/>
        </p:nvSpPr>
        <p:spPr>
          <a:xfrm>
            <a:off x="1628138" y="3550469"/>
            <a:ext cx="1521179" cy="307777"/>
          </a:xfrm>
          <a:prstGeom prst="rect">
            <a:avLst/>
          </a:prstGeom>
          <a:noFill/>
        </p:spPr>
        <p:txBody>
          <a:bodyPr wrap="square" rtlCol="0">
            <a:spAutoFit/>
          </a:bodyPr>
          <a:lstStyle/>
          <a:p>
            <a:r>
              <a:rPr kumimoji="1" lang="ja-JP" altLang="en-US" sz="1400" dirty="0"/>
              <a:t>登録なし・失効</a:t>
            </a:r>
          </a:p>
        </p:txBody>
      </p:sp>
      <p:sp>
        <p:nvSpPr>
          <p:cNvPr id="117" name="テキスト ボックス 116"/>
          <p:cNvSpPr txBox="1"/>
          <p:nvPr/>
        </p:nvSpPr>
        <p:spPr>
          <a:xfrm>
            <a:off x="1716306" y="3922232"/>
            <a:ext cx="1521179" cy="307777"/>
          </a:xfrm>
          <a:prstGeom prst="rect">
            <a:avLst/>
          </a:prstGeom>
          <a:noFill/>
        </p:spPr>
        <p:txBody>
          <a:bodyPr wrap="square" rtlCol="0">
            <a:spAutoFit/>
          </a:bodyPr>
          <a:lstStyle/>
          <a:p>
            <a:r>
              <a:rPr kumimoji="1" lang="ja-JP" altLang="en-US" sz="1400" dirty="0"/>
              <a:t>一致・不一致</a:t>
            </a:r>
          </a:p>
        </p:txBody>
      </p:sp>
      <p:grpSp>
        <p:nvGrpSpPr>
          <p:cNvPr id="118" name="グループ化 117"/>
          <p:cNvGrpSpPr/>
          <p:nvPr/>
        </p:nvGrpSpPr>
        <p:grpSpPr>
          <a:xfrm>
            <a:off x="3722027" y="1755157"/>
            <a:ext cx="187778" cy="119113"/>
            <a:chOff x="8208404" y="4155926"/>
            <a:chExt cx="187778" cy="119113"/>
          </a:xfrm>
        </p:grpSpPr>
        <p:cxnSp>
          <p:nvCxnSpPr>
            <p:cNvPr id="119" name="直線コネクタ 118"/>
            <p:cNvCxnSpPr/>
            <p:nvPr/>
          </p:nvCxnSpPr>
          <p:spPr>
            <a:xfrm>
              <a:off x="8208404" y="4225463"/>
              <a:ext cx="58978" cy="4957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a:off x="8293822" y="4163521"/>
              <a:ext cx="18330" cy="7310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flipH="1">
              <a:off x="8372517" y="4155926"/>
              <a:ext cx="23665" cy="833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22" name="図 1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2219262"/>
            <a:ext cx="2146958" cy="411092"/>
          </a:xfrm>
          <a:prstGeom prst="rect">
            <a:avLst/>
          </a:prstGeom>
        </p:spPr>
      </p:pic>
      <p:sp>
        <p:nvSpPr>
          <p:cNvPr id="123" name="Freeform 9"/>
          <p:cNvSpPr>
            <a:spLocks noEditPoints="1"/>
          </p:cNvSpPr>
          <p:nvPr/>
        </p:nvSpPr>
        <p:spPr bwMode="auto">
          <a:xfrm>
            <a:off x="3159592" y="4289133"/>
            <a:ext cx="274638" cy="449263"/>
          </a:xfrm>
          <a:custGeom>
            <a:avLst/>
            <a:gdLst>
              <a:gd name="T0" fmla="*/ 0 w 173"/>
              <a:gd name="T1" fmla="*/ 283 h 283"/>
              <a:gd name="T2" fmla="*/ 61 w 173"/>
              <a:gd name="T3" fmla="*/ 243 h 283"/>
              <a:gd name="T4" fmla="*/ 113 w 173"/>
              <a:gd name="T5" fmla="*/ 283 h 283"/>
              <a:gd name="T6" fmla="*/ 173 w 173"/>
              <a:gd name="T7" fmla="*/ 0 h 283"/>
              <a:gd name="T8" fmla="*/ 93 w 173"/>
              <a:gd name="T9" fmla="*/ 64 h 283"/>
              <a:gd name="T10" fmla="*/ 117 w 173"/>
              <a:gd name="T11" fmla="*/ 95 h 283"/>
              <a:gd name="T12" fmla="*/ 93 w 173"/>
              <a:gd name="T13" fmla="*/ 64 h 283"/>
              <a:gd name="T14" fmla="*/ 80 w 173"/>
              <a:gd name="T15" fmla="*/ 64 h 283"/>
              <a:gd name="T16" fmla="*/ 56 w 173"/>
              <a:gd name="T17" fmla="*/ 95 h 283"/>
              <a:gd name="T18" fmla="*/ 20 w 173"/>
              <a:gd name="T19" fmla="*/ 64 h 283"/>
              <a:gd name="T20" fmla="*/ 43 w 173"/>
              <a:gd name="T21" fmla="*/ 95 h 283"/>
              <a:gd name="T22" fmla="*/ 20 w 173"/>
              <a:gd name="T23" fmla="*/ 64 h 283"/>
              <a:gd name="T24" fmla="*/ 117 w 173"/>
              <a:gd name="T25" fmla="*/ 108 h 283"/>
              <a:gd name="T26" fmla="*/ 93 w 173"/>
              <a:gd name="T27" fmla="*/ 138 h 283"/>
              <a:gd name="T28" fmla="*/ 56 w 173"/>
              <a:gd name="T29" fmla="*/ 108 h 283"/>
              <a:gd name="T30" fmla="*/ 80 w 173"/>
              <a:gd name="T31" fmla="*/ 138 h 283"/>
              <a:gd name="T32" fmla="*/ 56 w 173"/>
              <a:gd name="T33" fmla="*/ 108 h 283"/>
              <a:gd name="T34" fmla="*/ 43 w 173"/>
              <a:gd name="T35" fmla="*/ 108 h 283"/>
              <a:gd name="T36" fmla="*/ 20 w 173"/>
              <a:gd name="T37" fmla="*/ 138 h 283"/>
              <a:gd name="T38" fmla="*/ 93 w 173"/>
              <a:gd name="T39" fmla="*/ 151 h 283"/>
              <a:gd name="T40" fmla="*/ 117 w 173"/>
              <a:gd name="T41" fmla="*/ 182 h 283"/>
              <a:gd name="T42" fmla="*/ 93 w 173"/>
              <a:gd name="T43" fmla="*/ 151 h 283"/>
              <a:gd name="T44" fmla="*/ 80 w 173"/>
              <a:gd name="T45" fmla="*/ 151 h 283"/>
              <a:gd name="T46" fmla="*/ 56 w 173"/>
              <a:gd name="T47" fmla="*/ 182 h 283"/>
              <a:gd name="T48" fmla="*/ 20 w 173"/>
              <a:gd name="T49" fmla="*/ 151 h 283"/>
              <a:gd name="T50" fmla="*/ 43 w 173"/>
              <a:gd name="T51" fmla="*/ 182 h 283"/>
              <a:gd name="T52" fmla="*/ 20 w 173"/>
              <a:gd name="T53" fmla="*/ 151 h 283"/>
              <a:gd name="T54" fmla="*/ 117 w 173"/>
              <a:gd name="T55" fmla="*/ 195 h 283"/>
              <a:gd name="T56" fmla="*/ 93 w 173"/>
              <a:gd name="T57" fmla="*/ 225 h 283"/>
              <a:gd name="T58" fmla="*/ 131 w 173"/>
              <a:gd name="T59" fmla="*/ 64 h 283"/>
              <a:gd name="T60" fmla="*/ 154 w 173"/>
              <a:gd name="T61" fmla="*/ 95 h 283"/>
              <a:gd name="T62" fmla="*/ 131 w 173"/>
              <a:gd name="T63" fmla="*/ 64 h 283"/>
              <a:gd name="T64" fmla="*/ 117 w 173"/>
              <a:gd name="T65" fmla="*/ 21 h 283"/>
              <a:gd name="T66" fmla="*/ 93 w 173"/>
              <a:gd name="T67" fmla="*/ 51 h 283"/>
              <a:gd name="T68" fmla="*/ 56 w 173"/>
              <a:gd name="T69" fmla="*/ 21 h 283"/>
              <a:gd name="T70" fmla="*/ 80 w 173"/>
              <a:gd name="T71" fmla="*/ 51 h 283"/>
              <a:gd name="T72" fmla="*/ 56 w 173"/>
              <a:gd name="T73" fmla="*/ 21 h 283"/>
              <a:gd name="T74" fmla="*/ 43 w 173"/>
              <a:gd name="T75" fmla="*/ 21 h 283"/>
              <a:gd name="T76" fmla="*/ 20 w 173"/>
              <a:gd name="T77" fmla="*/ 51 h 283"/>
              <a:gd name="T78" fmla="*/ 131 w 173"/>
              <a:gd name="T79" fmla="*/ 21 h 283"/>
              <a:gd name="T80" fmla="*/ 154 w 173"/>
              <a:gd name="T81" fmla="*/ 51 h 283"/>
              <a:gd name="T82" fmla="*/ 131 w 173"/>
              <a:gd name="T83" fmla="*/ 21 h 283"/>
              <a:gd name="T84" fmla="*/ 154 w 173"/>
              <a:gd name="T85" fmla="*/ 108 h 283"/>
              <a:gd name="T86" fmla="*/ 131 w 173"/>
              <a:gd name="T87" fmla="*/ 138 h 283"/>
              <a:gd name="T88" fmla="*/ 131 w 173"/>
              <a:gd name="T89" fmla="*/ 151 h 283"/>
              <a:gd name="T90" fmla="*/ 154 w 173"/>
              <a:gd name="T91" fmla="*/ 182 h 283"/>
              <a:gd name="T92" fmla="*/ 131 w 173"/>
              <a:gd name="T93" fmla="*/ 151 h 283"/>
              <a:gd name="T94" fmla="*/ 154 w 173"/>
              <a:gd name="T95" fmla="*/ 195 h 283"/>
              <a:gd name="T96" fmla="*/ 131 w 173"/>
              <a:gd name="T97" fmla="*/ 225 h 283"/>
              <a:gd name="T98" fmla="*/ 56 w 173"/>
              <a:gd name="T99" fmla="*/ 195 h 283"/>
              <a:gd name="T100" fmla="*/ 80 w 173"/>
              <a:gd name="T101" fmla="*/ 225 h 283"/>
              <a:gd name="T102" fmla="*/ 56 w 173"/>
              <a:gd name="T103" fmla="*/ 195 h 283"/>
              <a:gd name="T104" fmla="*/ 43 w 173"/>
              <a:gd name="T105" fmla="*/ 195 h 283"/>
              <a:gd name="T106" fmla="*/ 20 w 173"/>
              <a:gd name="T107" fmla="*/ 22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3" h="283">
                <a:moveTo>
                  <a:pt x="0" y="0"/>
                </a:moveTo>
                <a:lnTo>
                  <a:pt x="0" y="283"/>
                </a:lnTo>
                <a:lnTo>
                  <a:pt x="61" y="283"/>
                </a:lnTo>
                <a:lnTo>
                  <a:pt x="61" y="243"/>
                </a:lnTo>
                <a:lnTo>
                  <a:pt x="113" y="243"/>
                </a:lnTo>
                <a:lnTo>
                  <a:pt x="113" y="283"/>
                </a:lnTo>
                <a:lnTo>
                  <a:pt x="173" y="283"/>
                </a:lnTo>
                <a:lnTo>
                  <a:pt x="173" y="0"/>
                </a:lnTo>
                <a:lnTo>
                  <a:pt x="0" y="0"/>
                </a:lnTo>
                <a:close/>
                <a:moveTo>
                  <a:pt x="93" y="64"/>
                </a:moveTo>
                <a:lnTo>
                  <a:pt x="117" y="64"/>
                </a:lnTo>
                <a:lnTo>
                  <a:pt x="117" y="95"/>
                </a:lnTo>
                <a:lnTo>
                  <a:pt x="93" y="95"/>
                </a:lnTo>
                <a:lnTo>
                  <a:pt x="93" y="64"/>
                </a:lnTo>
                <a:close/>
                <a:moveTo>
                  <a:pt x="56" y="64"/>
                </a:moveTo>
                <a:lnTo>
                  <a:pt x="80" y="64"/>
                </a:lnTo>
                <a:lnTo>
                  <a:pt x="80" y="95"/>
                </a:lnTo>
                <a:lnTo>
                  <a:pt x="56" y="95"/>
                </a:lnTo>
                <a:lnTo>
                  <a:pt x="56" y="64"/>
                </a:lnTo>
                <a:close/>
                <a:moveTo>
                  <a:pt x="20" y="64"/>
                </a:moveTo>
                <a:lnTo>
                  <a:pt x="43" y="64"/>
                </a:lnTo>
                <a:lnTo>
                  <a:pt x="43" y="95"/>
                </a:lnTo>
                <a:lnTo>
                  <a:pt x="20" y="95"/>
                </a:lnTo>
                <a:lnTo>
                  <a:pt x="20" y="64"/>
                </a:lnTo>
                <a:close/>
                <a:moveTo>
                  <a:pt x="93" y="108"/>
                </a:moveTo>
                <a:lnTo>
                  <a:pt x="117" y="108"/>
                </a:lnTo>
                <a:lnTo>
                  <a:pt x="117" y="138"/>
                </a:lnTo>
                <a:lnTo>
                  <a:pt x="93" y="138"/>
                </a:lnTo>
                <a:lnTo>
                  <a:pt x="93" y="108"/>
                </a:lnTo>
                <a:close/>
                <a:moveTo>
                  <a:pt x="56" y="108"/>
                </a:moveTo>
                <a:lnTo>
                  <a:pt x="80" y="108"/>
                </a:lnTo>
                <a:lnTo>
                  <a:pt x="80" y="138"/>
                </a:lnTo>
                <a:lnTo>
                  <a:pt x="56" y="138"/>
                </a:lnTo>
                <a:lnTo>
                  <a:pt x="56" y="108"/>
                </a:lnTo>
                <a:close/>
                <a:moveTo>
                  <a:pt x="20" y="108"/>
                </a:moveTo>
                <a:lnTo>
                  <a:pt x="43" y="108"/>
                </a:lnTo>
                <a:lnTo>
                  <a:pt x="43" y="138"/>
                </a:lnTo>
                <a:lnTo>
                  <a:pt x="20" y="138"/>
                </a:lnTo>
                <a:lnTo>
                  <a:pt x="20" y="108"/>
                </a:lnTo>
                <a:close/>
                <a:moveTo>
                  <a:pt x="93" y="151"/>
                </a:moveTo>
                <a:lnTo>
                  <a:pt x="117" y="151"/>
                </a:lnTo>
                <a:lnTo>
                  <a:pt x="117" y="182"/>
                </a:lnTo>
                <a:lnTo>
                  <a:pt x="93" y="182"/>
                </a:lnTo>
                <a:lnTo>
                  <a:pt x="93" y="151"/>
                </a:lnTo>
                <a:close/>
                <a:moveTo>
                  <a:pt x="56" y="151"/>
                </a:moveTo>
                <a:lnTo>
                  <a:pt x="80" y="151"/>
                </a:lnTo>
                <a:lnTo>
                  <a:pt x="80" y="182"/>
                </a:lnTo>
                <a:lnTo>
                  <a:pt x="56" y="182"/>
                </a:lnTo>
                <a:lnTo>
                  <a:pt x="56" y="151"/>
                </a:lnTo>
                <a:close/>
                <a:moveTo>
                  <a:pt x="20" y="151"/>
                </a:moveTo>
                <a:lnTo>
                  <a:pt x="43" y="151"/>
                </a:lnTo>
                <a:lnTo>
                  <a:pt x="43" y="182"/>
                </a:lnTo>
                <a:lnTo>
                  <a:pt x="20" y="182"/>
                </a:lnTo>
                <a:lnTo>
                  <a:pt x="20" y="151"/>
                </a:lnTo>
                <a:close/>
                <a:moveTo>
                  <a:pt x="93" y="195"/>
                </a:moveTo>
                <a:lnTo>
                  <a:pt x="117" y="195"/>
                </a:lnTo>
                <a:lnTo>
                  <a:pt x="117" y="225"/>
                </a:lnTo>
                <a:lnTo>
                  <a:pt x="93" y="225"/>
                </a:lnTo>
                <a:lnTo>
                  <a:pt x="93" y="195"/>
                </a:lnTo>
                <a:close/>
                <a:moveTo>
                  <a:pt x="131" y="64"/>
                </a:moveTo>
                <a:lnTo>
                  <a:pt x="154" y="64"/>
                </a:lnTo>
                <a:lnTo>
                  <a:pt x="154" y="95"/>
                </a:lnTo>
                <a:lnTo>
                  <a:pt x="131" y="95"/>
                </a:lnTo>
                <a:lnTo>
                  <a:pt x="131" y="64"/>
                </a:lnTo>
                <a:close/>
                <a:moveTo>
                  <a:pt x="93" y="21"/>
                </a:moveTo>
                <a:lnTo>
                  <a:pt x="117" y="21"/>
                </a:lnTo>
                <a:lnTo>
                  <a:pt x="117" y="51"/>
                </a:lnTo>
                <a:lnTo>
                  <a:pt x="93" y="51"/>
                </a:lnTo>
                <a:lnTo>
                  <a:pt x="93" y="21"/>
                </a:lnTo>
                <a:close/>
                <a:moveTo>
                  <a:pt x="56" y="21"/>
                </a:moveTo>
                <a:lnTo>
                  <a:pt x="80" y="21"/>
                </a:lnTo>
                <a:lnTo>
                  <a:pt x="80" y="51"/>
                </a:lnTo>
                <a:lnTo>
                  <a:pt x="56" y="51"/>
                </a:lnTo>
                <a:lnTo>
                  <a:pt x="56" y="21"/>
                </a:lnTo>
                <a:close/>
                <a:moveTo>
                  <a:pt x="20" y="21"/>
                </a:moveTo>
                <a:lnTo>
                  <a:pt x="43" y="21"/>
                </a:lnTo>
                <a:lnTo>
                  <a:pt x="43" y="51"/>
                </a:lnTo>
                <a:lnTo>
                  <a:pt x="20" y="51"/>
                </a:lnTo>
                <a:lnTo>
                  <a:pt x="20" y="21"/>
                </a:lnTo>
                <a:close/>
                <a:moveTo>
                  <a:pt x="131" y="21"/>
                </a:moveTo>
                <a:lnTo>
                  <a:pt x="154" y="21"/>
                </a:lnTo>
                <a:lnTo>
                  <a:pt x="154" y="51"/>
                </a:lnTo>
                <a:lnTo>
                  <a:pt x="131" y="51"/>
                </a:lnTo>
                <a:lnTo>
                  <a:pt x="131" y="21"/>
                </a:lnTo>
                <a:close/>
                <a:moveTo>
                  <a:pt x="131" y="108"/>
                </a:moveTo>
                <a:lnTo>
                  <a:pt x="154" y="108"/>
                </a:lnTo>
                <a:lnTo>
                  <a:pt x="154" y="138"/>
                </a:lnTo>
                <a:lnTo>
                  <a:pt x="131" y="138"/>
                </a:lnTo>
                <a:lnTo>
                  <a:pt x="131" y="108"/>
                </a:lnTo>
                <a:close/>
                <a:moveTo>
                  <a:pt x="131" y="151"/>
                </a:moveTo>
                <a:lnTo>
                  <a:pt x="154" y="151"/>
                </a:lnTo>
                <a:lnTo>
                  <a:pt x="154" y="182"/>
                </a:lnTo>
                <a:lnTo>
                  <a:pt x="131" y="182"/>
                </a:lnTo>
                <a:lnTo>
                  <a:pt x="131" y="151"/>
                </a:lnTo>
                <a:close/>
                <a:moveTo>
                  <a:pt x="131" y="195"/>
                </a:moveTo>
                <a:lnTo>
                  <a:pt x="154" y="195"/>
                </a:lnTo>
                <a:lnTo>
                  <a:pt x="154" y="225"/>
                </a:lnTo>
                <a:lnTo>
                  <a:pt x="131" y="225"/>
                </a:lnTo>
                <a:lnTo>
                  <a:pt x="131" y="195"/>
                </a:lnTo>
                <a:close/>
                <a:moveTo>
                  <a:pt x="56" y="195"/>
                </a:moveTo>
                <a:lnTo>
                  <a:pt x="80" y="195"/>
                </a:lnTo>
                <a:lnTo>
                  <a:pt x="80" y="225"/>
                </a:lnTo>
                <a:lnTo>
                  <a:pt x="56" y="225"/>
                </a:lnTo>
                <a:lnTo>
                  <a:pt x="56" y="195"/>
                </a:lnTo>
                <a:close/>
                <a:moveTo>
                  <a:pt x="20" y="195"/>
                </a:moveTo>
                <a:lnTo>
                  <a:pt x="43" y="195"/>
                </a:lnTo>
                <a:lnTo>
                  <a:pt x="43" y="225"/>
                </a:lnTo>
                <a:lnTo>
                  <a:pt x="20" y="225"/>
                </a:lnTo>
                <a:lnTo>
                  <a:pt x="20" y="195"/>
                </a:lnTo>
                <a:close/>
              </a:path>
            </a:pathLst>
          </a:custGeom>
          <a:solidFill>
            <a:srgbClr val="3BC1D5"/>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4" name="正方形/長方形 123"/>
          <p:cNvSpPr/>
          <p:nvPr/>
        </p:nvSpPr>
        <p:spPr>
          <a:xfrm>
            <a:off x="3537409" y="3582131"/>
            <a:ext cx="2786226" cy="52322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400" b="1" kern="100" dirty="0">
                <a:solidFill>
                  <a:srgbClr val="FABE00"/>
                </a:solidFill>
                <a:latin typeface="メイリオ"/>
                <a:ea typeface="メイリオ"/>
                <a:cs typeface="メイリオ" panose="020B0604030504040204" pitchFamily="50" charset="-128"/>
              </a:rPr>
              <a:t>登録番号</a:t>
            </a:r>
            <a:r>
              <a:rPr lang="en-US" altLang="ja-JP" sz="1400" b="1" kern="100" dirty="0">
                <a:solidFill>
                  <a:srgbClr val="FABE00"/>
                </a:solidFill>
                <a:latin typeface="メイリオ"/>
                <a:ea typeface="メイリオ"/>
                <a:cs typeface="メイリオ" panose="020B0604030504040204" pitchFamily="50" charset="-128"/>
              </a:rPr>
              <a:t>(T+13</a:t>
            </a:r>
            <a:r>
              <a:rPr lang="ja-JP" altLang="en-US" sz="1400" b="1" kern="100" dirty="0">
                <a:solidFill>
                  <a:srgbClr val="FABE00"/>
                </a:solidFill>
                <a:latin typeface="メイリオ"/>
                <a:ea typeface="メイリオ"/>
                <a:cs typeface="メイリオ" panose="020B0604030504040204" pitchFamily="50" charset="-128"/>
              </a:rPr>
              <a:t>桁</a:t>
            </a:r>
            <a:r>
              <a:rPr lang="en-US" altLang="ja-JP" sz="1400" b="1" kern="100" dirty="0">
                <a:solidFill>
                  <a:srgbClr val="FABE00"/>
                </a:solidFill>
                <a:latin typeface="メイリオ"/>
                <a:ea typeface="メイリオ"/>
                <a:cs typeface="メイリオ" panose="020B0604030504040204" pitchFamily="50" charset="-128"/>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FABE00"/>
                </a:solidFill>
                <a:effectLst/>
                <a:uLnTx/>
                <a:uFillTx/>
                <a:latin typeface="メイリオ"/>
                <a:ea typeface="メイリオ"/>
                <a:cs typeface="メイリオ" panose="020B0604030504040204" pitchFamily="50" charset="-128"/>
              </a:rPr>
              <a:t>登録年月日、更新年月日</a:t>
            </a:r>
            <a:r>
              <a:rPr lang="en-US" altLang="ja-JP" sz="1400" b="1" kern="100" noProof="0" dirty="0">
                <a:solidFill>
                  <a:srgbClr val="FABE00"/>
                </a:solidFill>
                <a:latin typeface="メイリオ"/>
                <a:ea typeface="メイリオ"/>
                <a:cs typeface="メイリオ" panose="020B0604030504040204" pitchFamily="50" charset="-128"/>
              </a:rPr>
              <a:t>…</a:t>
            </a:r>
            <a:r>
              <a:rPr kumimoji="1" lang="en-US" altLang="ja-JP" sz="1400" b="1" i="0" u="none" strike="noStrike" kern="100" cap="none" spc="0" normalizeH="0" baseline="0" noProof="0" dirty="0" err="1">
                <a:ln>
                  <a:noFill/>
                </a:ln>
                <a:solidFill>
                  <a:srgbClr val="FABE00"/>
                </a:solidFill>
                <a:effectLst/>
                <a:uLnTx/>
                <a:uFillTx/>
                <a:latin typeface="メイリオ"/>
                <a:ea typeface="メイリオ"/>
                <a:cs typeface="メイリオ" panose="020B0604030504040204" pitchFamily="50" charset="-128"/>
              </a:rPr>
              <a:t>etc</a:t>
            </a:r>
            <a:endParaRPr kumimoji="1" lang="ja-JP" altLang="en-US" sz="1400" b="1" i="0" u="none" strike="noStrike" kern="100" cap="none" spc="0" normalizeH="0" baseline="0" noProof="0" dirty="0">
              <a:ln>
                <a:noFill/>
              </a:ln>
              <a:solidFill>
                <a:srgbClr val="FABE00"/>
              </a:solidFill>
              <a:effectLst/>
              <a:uLnTx/>
              <a:uFillTx/>
              <a:latin typeface="メイリオ"/>
              <a:ea typeface="メイリオ"/>
              <a:cs typeface="メイリオ" panose="020B0604030504040204" pitchFamily="50" charset="-128"/>
            </a:endParaRPr>
          </a:p>
        </p:txBody>
      </p:sp>
      <p:sp>
        <p:nvSpPr>
          <p:cNvPr id="125" name="テキスト ボックス 124"/>
          <p:cNvSpPr txBox="1"/>
          <p:nvPr/>
        </p:nvSpPr>
        <p:spPr>
          <a:xfrm>
            <a:off x="3331008" y="4289133"/>
            <a:ext cx="4921002" cy="461665"/>
          </a:xfrm>
          <a:prstGeom prst="rect">
            <a:avLst/>
          </a:prstGeom>
          <a:noFill/>
        </p:spPr>
        <p:txBody>
          <a:bodyPr wrap="square" rtlCol="0">
            <a:spAutoFit/>
          </a:bodyPr>
          <a:lstStyle/>
          <a:p>
            <a:r>
              <a:rPr lang="ja-JP" altLang="en-US" sz="1200" b="1" dirty="0">
                <a:solidFill>
                  <a:srgbClr val="3BC1D5"/>
                </a:solidFill>
              </a:rPr>
              <a:t>・取引先名は法人格を削除して一致確認</a:t>
            </a:r>
          </a:p>
          <a:p>
            <a:r>
              <a:rPr lang="ja-JP" altLang="en-US" sz="1200" b="1" dirty="0">
                <a:solidFill>
                  <a:srgbClr val="3BC1D5"/>
                </a:solidFill>
              </a:rPr>
              <a:t>・半角スペース、全角スペースを削除した文字列で比較</a:t>
            </a:r>
          </a:p>
        </p:txBody>
      </p:sp>
      <p:sp>
        <p:nvSpPr>
          <p:cNvPr id="126" name="星 4 125"/>
          <p:cNvSpPr/>
          <p:nvPr/>
        </p:nvSpPr>
        <p:spPr>
          <a:xfrm>
            <a:off x="3095836" y="3759882"/>
            <a:ext cx="140372" cy="136793"/>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星 4 126"/>
          <p:cNvSpPr/>
          <p:nvPr/>
        </p:nvSpPr>
        <p:spPr>
          <a:xfrm>
            <a:off x="3190636" y="3876282"/>
            <a:ext cx="140372" cy="136793"/>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Freeform 32"/>
          <p:cNvSpPr>
            <a:spLocks noEditPoints="1"/>
          </p:cNvSpPr>
          <p:nvPr/>
        </p:nvSpPr>
        <p:spPr bwMode="auto">
          <a:xfrm>
            <a:off x="3216830" y="3584935"/>
            <a:ext cx="325168" cy="376505"/>
          </a:xfrm>
          <a:custGeom>
            <a:avLst/>
            <a:gdLst/>
            <a:ahLst/>
            <a:cxnLst>
              <a:cxn ang="0">
                <a:pos x="186" y="152"/>
              </a:cxn>
              <a:cxn ang="0">
                <a:pos x="192" y="140"/>
              </a:cxn>
              <a:cxn ang="0">
                <a:pos x="200" y="114"/>
              </a:cxn>
              <a:cxn ang="0">
                <a:pos x="200" y="100"/>
              </a:cxn>
              <a:cxn ang="0">
                <a:pos x="192" y="62"/>
              </a:cxn>
              <a:cxn ang="0">
                <a:pos x="170" y="30"/>
              </a:cxn>
              <a:cxn ang="0">
                <a:pos x="138" y="8"/>
              </a:cxn>
              <a:cxn ang="0">
                <a:pos x="100" y="0"/>
              </a:cxn>
              <a:cxn ang="0">
                <a:pos x="80" y="2"/>
              </a:cxn>
              <a:cxn ang="0">
                <a:pos x="44" y="18"/>
              </a:cxn>
              <a:cxn ang="0">
                <a:pos x="18" y="44"/>
              </a:cxn>
              <a:cxn ang="0">
                <a:pos x="2" y="80"/>
              </a:cxn>
              <a:cxn ang="0">
                <a:pos x="0" y="100"/>
              </a:cxn>
              <a:cxn ang="0">
                <a:pos x="8" y="138"/>
              </a:cxn>
              <a:cxn ang="0">
                <a:pos x="30" y="170"/>
              </a:cxn>
              <a:cxn ang="0">
                <a:pos x="62" y="192"/>
              </a:cxn>
              <a:cxn ang="0">
                <a:pos x="100" y="200"/>
              </a:cxn>
              <a:cxn ang="0">
                <a:pos x="114" y="200"/>
              </a:cxn>
              <a:cxn ang="0">
                <a:pos x="140" y="192"/>
              </a:cxn>
              <a:cxn ang="0">
                <a:pos x="200" y="232"/>
              </a:cxn>
              <a:cxn ang="0">
                <a:pos x="206" y="238"/>
              </a:cxn>
              <a:cxn ang="0">
                <a:pos x="216" y="240"/>
              </a:cxn>
              <a:cxn ang="0">
                <a:pos x="232" y="232"/>
              </a:cxn>
              <a:cxn ang="0">
                <a:pos x="238" y="226"/>
              </a:cxn>
              <a:cxn ang="0">
                <a:pos x="238" y="206"/>
              </a:cxn>
              <a:cxn ang="0">
                <a:pos x="232" y="200"/>
              </a:cxn>
              <a:cxn ang="0">
                <a:pos x="100" y="176"/>
              </a:cxn>
              <a:cxn ang="0">
                <a:pos x="70" y="170"/>
              </a:cxn>
              <a:cxn ang="0">
                <a:pos x="46" y="154"/>
              </a:cxn>
              <a:cxn ang="0">
                <a:pos x="30" y="130"/>
              </a:cxn>
              <a:cxn ang="0">
                <a:pos x="24" y="100"/>
              </a:cxn>
              <a:cxn ang="0">
                <a:pos x="26" y="84"/>
              </a:cxn>
              <a:cxn ang="0">
                <a:pos x="36" y="58"/>
              </a:cxn>
              <a:cxn ang="0">
                <a:pos x="58" y="36"/>
              </a:cxn>
              <a:cxn ang="0">
                <a:pos x="84" y="26"/>
              </a:cxn>
              <a:cxn ang="0">
                <a:pos x="100" y="24"/>
              </a:cxn>
              <a:cxn ang="0">
                <a:pos x="130" y="30"/>
              </a:cxn>
              <a:cxn ang="0">
                <a:pos x="154" y="46"/>
              </a:cxn>
              <a:cxn ang="0">
                <a:pos x="170" y="70"/>
              </a:cxn>
              <a:cxn ang="0">
                <a:pos x="176" y="100"/>
              </a:cxn>
              <a:cxn ang="0">
                <a:pos x="174" y="116"/>
              </a:cxn>
              <a:cxn ang="0">
                <a:pos x="164" y="142"/>
              </a:cxn>
              <a:cxn ang="0">
                <a:pos x="142" y="164"/>
              </a:cxn>
              <a:cxn ang="0">
                <a:pos x="116" y="174"/>
              </a:cxn>
              <a:cxn ang="0">
                <a:pos x="100" y="176"/>
              </a:cxn>
            </a:cxnLst>
            <a:rect l="0" t="0" r="r" b="b"/>
            <a:pathLst>
              <a:path w="240" h="240">
                <a:moveTo>
                  <a:pt x="232" y="200"/>
                </a:moveTo>
                <a:lnTo>
                  <a:pt x="186" y="152"/>
                </a:lnTo>
                <a:lnTo>
                  <a:pt x="186" y="152"/>
                </a:lnTo>
                <a:lnTo>
                  <a:pt x="192" y="140"/>
                </a:lnTo>
                <a:lnTo>
                  <a:pt x="196" y="128"/>
                </a:lnTo>
                <a:lnTo>
                  <a:pt x="200" y="114"/>
                </a:lnTo>
                <a:lnTo>
                  <a:pt x="200" y="100"/>
                </a:lnTo>
                <a:lnTo>
                  <a:pt x="200" y="100"/>
                </a:lnTo>
                <a:lnTo>
                  <a:pt x="198" y="80"/>
                </a:lnTo>
                <a:lnTo>
                  <a:pt x="192" y="62"/>
                </a:lnTo>
                <a:lnTo>
                  <a:pt x="182" y="44"/>
                </a:lnTo>
                <a:lnTo>
                  <a:pt x="170" y="30"/>
                </a:lnTo>
                <a:lnTo>
                  <a:pt x="156" y="18"/>
                </a:lnTo>
                <a:lnTo>
                  <a:pt x="138" y="8"/>
                </a:lnTo>
                <a:lnTo>
                  <a:pt x="120" y="2"/>
                </a:lnTo>
                <a:lnTo>
                  <a:pt x="100" y="0"/>
                </a:lnTo>
                <a:lnTo>
                  <a:pt x="100" y="0"/>
                </a:lnTo>
                <a:lnTo>
                  <a:pt x="80" y="2"/>
                </a:lnTo>
                <a:lnTo>
                  <a:pt x="62" y="8"/>
                </a:lnTo>
                <a:lnTo>
                  <a:pt x="44" y="18"/>
                </a:lnTo>
                <a:lnTo>
                  <a:pt x="30" y="30"/>
                </a:lnTo>
                <a:lnTo>
                  <a:pt x="18" y="44"/>
                </a:lnTo>
                <a:lnTo>
                  <a:pt x="8" y="62"/>
                </a:lnTo>
                <a:lnTo>
                  <a:pt x="2" y="80"/>
                </a:lnTo>
                <a:lnTo>
                  <a:pt x="0" y="100"/>
                </a:lnTo>
                <a:lnTo>
                  <a:pt x="0" y="100"/>
                </a:lnTo>
                <a:lnTo>
                  <a:pt x="2" y="120"/>
                </a:lnTo>
                <a:lnTo>
                  <a:pt x="8" y="138"/>
                </a:lnTo>
                <a:lnTo>
                  <a:pt x="18" y="156"/>
                </a:lnTo>
                <a:lnTo>
                  <a:pt x="30" y="170"/>
                </a:lnTo>
                <a:lnTo>
                  <a:pt x="44" y="182"/>
                </a:lnTo>
                <a:lnTo>
                  <a:pt x="62" y="192"/>
                </a:lnTo>
                <a:lnTo>
                  <a:pt x="80" y="198"/>
                </a:lnTo>
                <a:lnTo>
                  <a:pt x="100" y="200"/>
                </a:lnTo>
                <a:lnTo>
                  <a:pt x="100" y="200"/>
                </a:lnTo>
                <a:lnTo>
                  <a:pt x="114" y="200"/>
                </a:lnTo>
                <a:lnTo>
                  <a:pt x="128" y="196"/>
                </a:lnTo>
                <a:lnTo>
                  <a:pt x="140" y="192"/>
                </a:lnTo>
                <a:lnTo>
                  <a:pt x="152" y="186"/>
                </a:lnTo>
                <a:lnTo>
                  <a:pt x="200" y="232"/>
                </a:lnTo>
                <a:lnTo>
                  <a:pt x="200" y="232"/>
                </a:lnTo>
                <a:lnTo>
                  <a:pt x="206" y="238"/>
                </a:lnTo>
                <a:lnTo>
                  <a:pt x="216" y="240"/>
                </a:lnTo>
                <a:lnTo>
                  <a:pt x="216" y="240"/>
                </a:lnTo>
                <a:lnTo>
                  <a:pt x="226" y="238"/>
                </a:lnTo>
                <a:lnTo>
                  <a:pt x="232" y="232"/>
                </a:lnTo>
                <a:lnTo>
                  <a:pt x="232" y="232"/>
                </a:lnTo>
                <a:lnTo>
                  <a:pt x="238" y="226"/>
                </a:lnTo>
                <a:lnTo>
                  <a:pt x="240" y="216"/>
                </a:lnTo>
                <a:lnTo>
                  <a:pt x="238" y="206"/>
                </a:lnTo>
                <a:lnTo>
                  <a:pt x="232" y="200"/>
                </a:lnTo>
                <a:lnTo>
                  <a:pt x="232" y="200"/>
                </a:lnTo>
                <a:close/>
                <a:moveTo>
                  <a:pt x="100" y="176"/>
                </a:moveTo>
                <a:lnTo>
                  <a:pt x="100" y="176"/>
                </a:lnTo>
                <a:lnTo>
                  <a:pt x="84" y="174"/>
                </a:lnTo>
                <a:lnTo>
                  <a:pt x="70" y="170"/>
                </a:lnTo>
                <a:lnTo>
                  <a:pt x="58" y="164"/>
                </a:lnTo>
                <a:lnTo>
                  <a:pt x="46" y="154"/>
                </a:lnTo>
                <a:lnTo>
                  <a:pt x="36" y="142"/>
                </a:lnTo>
                <a:lnTo>
                  <a:pt x="30" y="130"/>
                </a:lnTo>
                <a:lnTo>
                  <a:pt x="26" y="116"/>
                </a:lnTo>
                <a:lnTo>
                  <a:pt x="24" y="100"/>
                </a:lnTo>
                <a:lnTo>
                  <a:pt x="24" y="100"/>
                </a:lnTo>
                <a:lnTo>
                  <a:pt x="26" y="84"/>
                </a:lnTo>
                <a:lnTo>
                  <a:pt x="30" y="70"/>
                </a:lnTo>
                <a:lnTo>
                  <a:pt x="36" y="58"/>
                </a:lnTo>
                <a:lnTo>
                  <a:pt x="46" y="46"/>
                </a:lnTo>
                <a:lnTo>
                  <a:pt x="58" y="36"/>
                </a:lnTo>
                <a:lnTo>
                  <a:pt x="70" y="30"/>
                </a:lnTo>
                <a:lnTo>
                  <a:pt x="84" y="26"/>
                </a:lnTo>
                <a:lnTo>
                  <a:pt x="100" y="24"/>
                </a:lnTo>
                <a:lnTo>
                  <a:pt x="100" y="24"/>
                </a:lnTo>
                <a:lnTo>
                  <a:pt x="116" y="26"/>
                </a:lnTo>
                <a:lnTo>
                  <a:pt x="130" y="30"/>
                </a:lnTo>
                <a:lnTo>
                  <a:pt x="142" y="36"/>
                </a:lnTo>
                <a:lnTo>
                  <a:pt x="154" y="46"/>
                </a:lnTo>
                <a:lnTo>
                  <a:pt x="164" y="58"/>
                </a:lnTo>
                <a:lnTo>
                  <a:pt x="170" y="70"/>
                </a:lnTo>
                <a:lnTo>
                  <a:pt x="174" y="84"/>
                </a:lnTo>
                <a:lnTo>
                  <a:pt x="176" y="100"/>
                </a:lnTo>
                <a:lnTo>
                  <a:pt x="176" y="100"/>
                </a:lnTo>
                <a:lnTo>
                  <a:pt x="174" y="116"/>
                </a:lnTo>
                <a:lnTo>
                  <a:pt x="170" y="130"/>
                </a:lnTo>
                <a:lnTo>
                  <a:pt x="164" y="142"/>
                </a:lnTo>
                <a:lnTo>
                  <a:pt x="154" y="154"/>
                </a:lnTo>
                <a:lnTo>
                  <a:pt x="142" y="164"/>
                </a:lnTo>
                <a:lnTo>
                  <a:pt x="130" y="170"/>
                </a:lnTo>
                <a:lnTo>
                  <a:pt x="116" y="174"/>
                </a:lnTo>
                <a:lnTo>
                  <a:pt x="100" y="176"/>
                </a:lnTo>
                <a:lnTo>
                  <a:pt x="100" y="176"/>
                </a:lnTo>
                <a:close/>
              </a:path>
            </a:pathLst>
          </a:custGeom>
          <a:solidFill>
            <a:srgbClr val="FABE00"/>
          </a:solid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3713598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8CA76B6-0BFC-ED65-2E15-963FB0C119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a:extLst>
              <a:ext uri="{FF2B5EF4-FFF2-40B4-BE49-F238E27FC236}">
                <a16:creationId xmlns:a16="http://schemas.microsoft.com/office/drawing/2014/main" id="{F507485C-60EA-0363-877F-B6E656136F56}"/>
              </a:ext>
            </a:extLst>
          </p:cNvPr>
          <p:cNvSpPr>
            <a:spLocks noGrp="1"/>
          </p:cNvSpPr>
          <p:nvPr>
            <p:ph type="title"/>
          </p:nvPr>
        </p:nvSpPr>
        <p:spPr/>
        <p:txBody>
          <a:bodyPr/>
          <a:lstStyle/>
          <a:p>
            <a:r>
              <a:rPr lang="ja-JP" altLang="en-US" dirty="0"/>
              <a:t>インボイス制度への対応</a:t>
            </a:r>
            <a:endParaRPr kumimoji="1" lang="ja-JP" altLang="en-US" dirty="0"/>
          </a:p>
        </p:txBody>
      </p:sp>
      <p:sp>
        <p:nvSpPr>
          <p:cNvPr id="4" name="フッター プレースホルダー 3">
            <a:extLst>
              <a:ext uri="{FF2B5EF4-FFF2-40B4-BE49-F238E27FC236}">
                <a16:creationId xmlns:a16="http://schemas.microsoft.com/office/drawing/2014/main" id="{B2723BD7-67C8-90F0-5DD4-CD60A1D07CF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a:extLst>
              <a:ext uri="{FF2B5EF4-FFF2-40B4-BE49-F238E27FC236}">
                <a16:creationId xmlns:a16="http://schemas.microsoft.com/office/drawing/2014/main" id="{A45EEFF6-72A3-FB70-CAA5-8430769B8F51}"/>
              </a:ext>
            </a:extLst>
          </p:cNvPr>
          <p:cNvSpPr>
            <a:spLocks noGrp="1"/>
          </p:cNvSpPr>
          <p:nvPr>
            <p:ph type="body" sz="quarter" idx="16"/>
          </p:nvPr>
        </p:nvSpPr>
        <p:spPr/>
        <p:txBody>
          <a:bodyPr/>
          <a:lstStyle/>
          <a:p>
            <a:r>
              <a:rPr lang="ja-JP" altLang="en-US" dirty="0"/>
              <a:t>適格請求書発行事業者番号の確認</a:t>
            </a:r>
            <a:endParaRPr kumimoji="1" lang="ja-JP" altLang="en-US" dirty="0"/>
          </a:p>
        </p:txBody>
      </p:sp>
      <p:sp>
        <p:nvSpPr>
          <p:cNvPr id="6" name="テキスト プレースホルダー 5">
            <a:extLst>
              <a:ext uri="{FF2B5EF4-FFF2-40B4-BE49-F238E27FC236}">
                <a16:creationId xmlns:a16="http://schemas.microsoft.com/office/drawing/2014/main" id="{35ABE9AE-8336-40EE-483A-EEAD51399C7A}"/>
              </a:ext>
            </a:extLst>
          </p:cNvPr>
          <p:cNvSpPr>
            <a:spLocks noGrp="1"/>
          </p:cNvSpPr>
          <p:nvPr>
            <p:ph type="body" sz="quarter" idx="17"/>
          </p:nvPr>
        </p:nvSpPr>
        <p:spPr>
          <a:xfrm>
            <a:off x="359729" y="863999"/>
            <a:ext cx="8640763" cy="545747"/>
          </a:xfrm>
        </p:spPr>
        <p:txBody>
          <a:bodyPr/>
          <a:lstStyle/>
          <a:p>
            <a:r>
              <a:rPr lang="ja-JP" altLang="en-US" dirty="0"/>
              <a:t>仕入先マスタで登録した適格請求書発行事業者登録番号を、仕訳入力時に画面より確認できます。また、支払関連帳票でも確認が可能です</a:t>
            </a:r>
            <a:endParaRPr kumimoji="1" lang="ja-JP" altLang="en-US" dirty="0"/>
          </a:p>
        </p:txBody>
      </p:sp>
      <p:pic>
        <p:nvPicPr>
          <p:cNvPr id="8" name="図 7">
            <a:extLst>
              <a:ext uri="{FF2B5EF4-FFF2-40B4-BE49-F238E27FC236}">
                <a16:creationId xmlns:a16="http://schemas.microsoft.com/office/drawing/2014/main" id="{A256AAB6-8895-3059-6E6F-7371136B0687}"/>
              </a:ext>
            </a:extLst>
          </p:cNvPr>
          <p:cNvPicPr>
            <a:picLocks noChangeAspect="1"/>
          </p:cNvPicPr>
          <p:nvPr/>
        </p:nvPicPr>
        <p:blipFill rotWithShape="1">
          <a:blip r:embed="rId2"/>
          <a:srcRect r="10172" b="32216"/>
          <a:stretch/>
        </p:blipFill>
        <p:spPr>
          <a:xfrm>
            <a:off x="431540" y="1417318"/>
            <a:ext cx="6975491" cy="3510182"/>
          </a:xfrm>
          <a:prstGeom prst="rect">
            <a:avLst/>
          </a:prstGeom>
          <a:ln>
            <a:solidFill>
              <a:schemeClr val="bg1">
                <a:lumMod val="75000"/>
              </a:schemeClr>
            </a:solidFill>
          </a:ln>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8ADA1686-EF62-FA32-486C-EEEC446879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V="1">
            <a:off x="833500" y="1417317"/>
            <a:ext cx="3070565" cy="146320"/>
          </a:xfrm>
          <a:prstGeom prst="rect">
            <a:avLst/>
          </a:prstGeom>
        </p:spPr>
      </p:pic>
      <p:pic>
        <p:nvPicPr>
          <p:cNvPr id="10" name="図 9">
            <a:extLst>
              <a:ext uri="{FF2B5EF4-FFF2-40B4-BE49-F238E27FC236}">
                <a16:creationId xmlns:a16="http://schemas.microsoft.com/office/drawing/2014/main" id="{56BB7D64-A064-C86D-8BDB-9207713D75DE}"/>
              </a:ext>
            </a:extLst>
          </p:cNvPr>
          <p:cNvPicPr>
            <a:picLocks noChangeAspect="1"/>
          </p:cNvPicPr>
          <p:nvPr/>
        </p:nvPicPr>
        <p:blipFill rotWithShape="1">
          <a:blip r:embed="rId4"/>
          <a:srcRect t="2" b="-14607"/>
          <a:stretch/>
        </p:blipFill>
        <p:spPr>
          <a:xfrm rot="10800000" flipV="1">
            <a:off x="6578939" y="1595134"/>
            <a:ext cx="684076" cy="102611"/>
          </a:xfrm>
          <a:prstGeom prst="rect">
            <a:avLst/>
          </a:prstGeom>
        </p:spPr>
      </p:pic>
      <p:pic>
        <p:nvPicPr>
          <p:cNvPr id="11" name="図 10">
            <a:extLst>
              <a:ext uri="{FF2B5EF4-FFF2-40B4-BE49-F238E27FC236}">
                <a16:creationId xmlns:a16="http://schemas.microsoft.com/office/drawing/2014/main" id="{455E3A25-6F98-232B-7DDB-B2D729E1D321}"/>
              </a:ext>
            </a:extLst>
          </p:cNvPr>
          <p:cNvPicPr>
            <a:picLocks noChangeAspect="1"/>
          </p:cNvPicPr>
          <p:nvPr/>
        </p:nvPicPr>
        <p:blipFill>
          <a:blip r:embed="rId5"/>
          <a:stretch>
            <a:fillRect/>
          </a:stretch>
        </p:blipFill>
        <p:spPr>
          <a:xfrm>
            <a:off x="3641013" y="2164635"/>
            <a:ext cx="1029714" cy="119083"/>
          </a:xfrm>
          <a:prstGeom prst="rect">
            <a:avLst/>
          </a:prstGeom>
          <a:ln w="6350">
            <a:solidFill>
              <a:srgbClr val="77B0F3"/>
            </a:solidFill>
          </a:ln>
        </p:spPr>
      </p:pic>
      <p:sp>
        <p:nvSpPr>
          <p:cNvPr id="12" name="正方形/長方形 11">
            <a:extLst>
              <a:ext uri="{FF2B5EF4-FFF2-40B4-BE49-F238E27FC236}">
                <a16:creationId xmlns:a16="http://schemas.microsoft.com/office/drawing/2014/main" id="{EEE9B04C-A957-41E1-E8F0-76A89750B4AB}"/>
              </a:ext>
            </a:extLst>
          </p:cNvPr>
          <p:cNvSpPr/>
          <p:nvPr/>
        </p:nvSpPr>
        <p:spPr>
          <a:xfrm>
            <a:off x="3590607" y="2103697"/>
            <a:ext cx="1512168" cy="216025"/>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144879A4-A64D-05F8-7D9F-6731DD1A3C3B}"/>
              </a:ext>
            </a:extLst>
          </p:cNvPr>
          <p:cNvSpPr/>
          <p:nvPr/>
        </p:nvSpPr>
        <p:spPr>
          <a:xfrm>
            <a:off x="5462861" y="2494523"/>
            <a:ext cx="3239874" cy="893158"/>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t>適格請求書発行事業者番号と</a:t>
            </a:r>
            <a:endParaRPr kumimoji="1" lang="en-US" altLang="ja-JP" sz="1600" dirty="0"/>
          </a:p>
          <a:p>
            <a:pPr algn="ctr"/>
            <a:r>
              <a:rPr kumimoji="1" lang="ja-JP" altLang="en-US" sz="1600" dirty="0"/>
              <a:t>免税事業者等の区分が表示</a:t>
            </a:r>
          </a:p>
        </p:txBody>
      </p:sp>
      <p:cxnSp>
        <p:nvCxnSpPr>
          <p:cNvPr id="15" name="直線コネクタ 14">
            <a:extLst>
              <a:ext uri="{FF2B5EF4-FFF2-40B4-BE49-F238E27FC236}">
                <a16:creationId xmlns:a16="http://schemas.microsoft.com/office/drawing/2014/main" id="{C8818C44-0EF4-59A7-F4E8-C5C0BB6AD335}"/>
              </a:ext>
            </a:extLst>
          </p:cNvPr>
          <p:cNvCxnSpPr>
            <a:cxnSpLocks/>
          </p:cNvCxnSpPr>
          <p:nvPr/>
        </p:nvCxnSpPr>
        <p:spPr>
          <a:xfrm>
            <a:off x="4860032" y="2429152"/>
            <a:ext cx="602829" cy="576949"/>
          </a:xfrm>
          <a:prstGeom prst="line">
            <a:avLst/>
          </a:prstGeom>
          <a:ln w="28575"/>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57403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32</a:t>
            </a:fld>
            <a:endParaRPr lang="ja-JP" altLang="en-US" dirty="0"/>
          </a:p>
        </p:txBody>
      </p:sp>
      <p:sp>
        <p:nvSpPr>
          <p:cNvPr id="5" name="タイトル 4"/>
          <p:cNvSpPr>
            <a:spLocks noGrp="1"/>
          </p:cNvSpPr>
          <p:nvPr>
            <p:ph type="title"/>
          </p:nvPr>
        </p:nvSpPr>
        <p:spPr/>
        <p:txBody>
          <a:bodyPr/>
          <a:lstStyle/>
          <a:p>
            <a:r>
              <a:rPr lang="ja-JP" altLang="en-US" dirty="0"/>
              <a:t>法人税等の電子申告義務化に対応</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申告に必要なデータを出力し、申告システムに連携</a:t>
            </a:r>
          </a:p>
          <a:p>
            <a:endParaRPr kumimoji="1" lang="en-US" altLang="ja-JP" dirty="0"/>
          </a:p>
        </p:txBody>
      </p:sp>
      <p:sp>
        <p:nvSpPr>
          <p:cNvPr id="8" name="テキスト プレースホルダー 7"/>
          <p:cNvSpPr>
            <a:spLocks noGrp="1"/>
          </p:cNvSpPr>
          <p:nvPr>
            <p:ph type="body" sz="quarter" idx="17"/>
          </p:nvPr>
        </p:nvSpPr>
        <p:spPr/>
        <p:txBody>
          <a:bodyPr/>
          <a:lstStyle/>
          <a:p>
            <a:r>
              <a:rPr lang="en-US" altLang="ja-JP" dirty="0" err="1"/>
              <a:t>SuperStream</a:t>
            </a:r>
            <a:r>
              <a:rPr lang="en-US" altLang="ja-JP" dirty="0"/>
              <a:t>-NX</a:t>
            </a:r>
            <a:r>
              <a:rPr lang="ja-JP" altLang="en-US" dirty="0"/>
              <a:t>から連携データを出力し、</a:t>
            </a:r>
            <a:r>
              <a:rPr lang="en-US" altLang="ja-JP" dirty="0"/>
              <a:t>2</a:t>
            </a:r>
            <a:r>
              <a:rPr lang="ja-JP" altLang="en-US" dirty="0"/>
              <a:t>社の申告システムにシームレスに連携します</a:t>
            </a:r>
            <a:endParaRPr lang="en-US" altLang="ja-JP" dirty="0"/>
          </a:p>
        </p:txBody>
      </p:sp>
      <p:grpSp>
        <p:nvGrpSpPr>
          <p:cNvPr id="13" name="グループ化 12"/>
          <p:cNvGrpSpPr/>
          <p:nvPr/>
        </p:nvGrpSpPr>
        <p:grpSpPr>
          <a:xfrm>
            <a:off x="720000" y="1224000"/>
            <a:ext cx="7560000" cy="3795726"/>
            <a:chOff x="180000" y="1224000"/>
            <a:chExt cx="7560000" cy="3795726"/>
          </a:xfrm>
        </p:grpSpPr>
        <p:grpSp>
          <p:nvGrpSpPr>
            <p:cNvPr id="10" name="グループ化 9"/>
            <p:cNvGrpSpPr/>
            <p:nvPr/>
          </p:nvGrpSpPr>
          <p:grpSpPr>
            <a:xfrm>
              <a:off x="180000" y="1224000"/>
              <a:ext cx="3240000" cy="3492000"/>
              <a:chOff x="180000" y="1224000"/>
              <a:chExt cx="3240000" cy="3492000"/>
            </a:xfrm>
          </p:grpSpPr>
          <p:pic>
            <p:nvPicPr>
              <p:cNvPr id="113" name="図 112"/>
              <p:cNvPicPr>
                <a:picLocks noChangeAspect="1"/>
              </p:cNvPicPr>
              <p:nvPr/>
            </p:nvPicPr>
            <p:blipFill>
              <a:blip r:embed="rId2"/>
              <a:stretch>
                <a:fillRect/>
              </a:stretch>
            </p:blipFill>
            <p:spPr>
              <a:xfrm>
                <a:off x="1080000" y="1296000"/>
                <a:ext cx="1495383" cy="360000"/>
              </a:xfrm>
              <a:prstGeom prst="rect">
                <a:avLst/>
              </a:prstGeom>
            </p:spPr>
          </p:pic>
          <p:grpSp>
            <p:nvGrpSpPr>
              <p:cNvPr id="9" name="グループ化 8"/>
              <p:cNvGrpSpPr/>
              <p:nvPr/>
            </p:nvGrpSpPr>
            <p:grpSpPr>
              <a:xfrm>
                <a:off x="720000" y="1800000"/>
                <a:ext cx="1080000" cy="898330"/>
                <a:chOff x="576000" y="1836000"/>
                <a:chExt cx="1080000" cy="898330"/>
              </a:xfrm>
            </p:grpSpPr>
            <p:pic>
              <p:nvPicPr>
                <p:cNvPr id="112" name="図 1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000" y="1980000"/>
                  <a:ext cx="443738" cy="441197"/>
                </a:xfrm>
                <a:prstGeom prst="rect">
                  <a:avLst/>
                </a:prstGeom>
              </p:spPr>
            </p:pic>
            <p:grpSp>
              <p:nvGrpSpPr>
                <p:cNvPr id="114" name="グループ化 525"/>
                <p:cNvGrpSpPr/>
                <p:nvPr/>
              </p:nvGrpSpPr>
              <p:grpSpPr>
                <a:xfrm>
                  <a:off x="576000" y="1836000"/>
                  <a:ext cx="1080000" cy="898330"/>
                  <a:chOff x="3784104" y="1923678"/>
                  <a:chExt cx="381000" cy="357461"/>
                </a:xfrm>
                <a:solidFill>
                  <a:srgbClr val="008CCF"/>
                </a:solidFill>
              </p:grpSpPr>
              <p:sp>
                <p:nvSpPr>
                  <p:cNvPr id="115" name="Freeform 560"/>
                  <p:cNvSpPr>
                    <a:spLocks/>
                  </p:cNvSpPr>
                  <p:nvPr/>
                </p:nvSpPr>
                <p:spPr bwMode="auto">
                  <a:xfrm>
                    <a:off x="3873004" y="2230339"/>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16"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sp>
            <p:nvSpPr>
              <p:cNvPr id="117" name="テキスト ボックス 116"/>
              <p:cNvSpPr txBox="1"/>
              <p:nvPr/>
            </p:nvSpPr>
            <p:spPr>
              <a:xfrm>
                <a:off x="2376000" y="2952000"/>
                <a:ext cx="900000" cy="252000"/>
              </a:xfrm>
              <a:prstGeom prst="rect">
                <a:avLst/>
              </a:prstGeom>
              <a:noFill/>
            </p:spPr>
            <p:txBody>
              <a:bodyPr wrap="square" rtlCol="0">
                <a:spAutoFit/>
              </a:bodyPr>
              <a:lstStyle/>
              <a:p>
                <a:pPr>
                  <a:defRPr/>
                </a:pPr>
                <a:r>
                  <a:rPr kumimoji="0" lang="ja-JP" altLang="en-US" sz="900" kern="0" dirty="0">
                    <a:solidFill>
                      <a:srgbClr val="008CCF">
                        <a:lumMod val="75000"/>
                      </a:srgbClr>
                    </a:solidFill>
                  </a:rPr>
                  <a:t>連携データ</a:t>
                </a:r>
              </a:p>
            </p:txBody>
          </p:sp>
          <p:sp>
            <p:nvSpPr>
              <p:cNvPr id="118" name="テキスト ボックス 117"/>
              <p:cNvSpPr txBox="1"/>
              <p:nvPr/>
            </p:nvSpPr>
            <p:spPr>
              <a:xfrm>
                <a:off x="938328" y="4422191"/>
                <a:ext cx="1262487" cy="230832"/>
              </a:xfrm>
              <a:prstGeom prst="rect">
                <a:avLst/>
              </a:prstGeom>
              <a:noFill/>
            </p:spPr>
            <p:txBody>
              <a:bodyPr wrap="square" rtlCol="0">
                <a:spAutoFit/>
              </a:bodyPr>
              <a:lstStyle/>
              <a:p>
                <a:pPr>
                  <a:defRPr/>
                </a:pPr>
                <a:r>
                  <a:rPr kumimoji="0" lang="ja-JP" altLang="en-US" sz="900" kern="0" dirty="0">
                    <a:solidFill>
                      <a:srgbClr val="008CCF">
                        <a:lumMod val="75000"/>
                      </a:srgbClr>
                    </a:solidFill>
                  </a:rPr>
                  <a:t>申告用データ出力</a:t>
                </a:r>
              </a:p>
            </p:txBody>
          </p:sp>
          <p:sp>
            <p:nvSpPr>
              <p:cNvPr id="119" name="角丸四角形 118"/>
              <p:cNvSpPr/>
              <p:nvPr/>
            </p:nvSpPr>
            <p:spPr>
              <a:xfrm>
                <a:off x="180000" y="1224000"/>
                <a:ext cx="3240000" cy="3492000"/>
              </a:xfrm>
              <a:prstGeom prst="roundRect">
                <a:avLst/>
              </a:prstGeom>
              <a:noFill/>
              <a:ln w="25400" cap="flat" cmpd="sng" algn="ctr">
                <a:solidFill>
                  <a:srgbClr val="FFFFFF">
                    <a:lumMod val="85000"/>
                  </a:srgbClr>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120" name="フローチャート: 磁気ディスク 119"/>
              <p:cNvSpPr/>
              <p:nvPr/>
            </p:nvSpPr>
            <p:spPr>
              <a:xfrm>
                <a:off x="360000" y="3600000"/>
                <a:ext cx="864000" cy="720000"/>
              </a:xfrm>
              <a:prstGeom prst="flowChartMagneticDisk">
                <a:avLst/>
              </a:prstGeom>
              <a:solidFill>
                <a:sysClr val="window" lastClr="FFFFFF"/>
              </a:solidFill>
              <a:ln w="25400" cap="flat" cmpd="sng" algn="ctr">
                <a:solidFill>
                  <a:sysClr val="windowText" lastClr="000000">
                    <a:lumMod val="50000"/>
                    <a:lumOff val="50000"/>
                  </a:sysClr>
                </a:solidFill>
                <a:prstDash val="solid"/>
              </a:ln>
              <a:effectLst/>
            </p:spPr>
            <p:txBody>
              <a:bodyPr rtlCol="0" anchor="ctr"/>
              <a:lstStyle/>
              <a:p>
                <a:pPr algn="ctr">
                  <a:defRPr/>
                </a:pPr>
                <a:r>
                  <a:rPr kumimoji="0" lang="ja-JP" altLang="en-US" sz="1050" kern="0" dirty="0">
                    <a:solidFill>
                      <a:prstClr val="black"/>
                    </a:solidFill>
                    <a:latin typeface="+mn-ea"/>
                  </a:rPr>
                  <a:t>仕訳データ</a:t>
                </a:r>
              </a:p>
            </p:txBody>
          </p:sp>
          <p:sp>
            <p:nvSpPr>
              <p:cNvPr id="121" name="フローチャート: 磁気ディスク 120"/>
              <p:cNvSpPr/>
              <p:nvPr/>
            </p:nvSpPr>
            <p:spPr>
              <a:xfrm>
                <a:off x="1368000" y="3600000"/>
                <a:ext cx="864000" cy="720000"/>
              </a:xfrm>
              <a:prstGeom prst="flowChartMagneticDisk">
                <a:avLst/>
              </a:prstGeom>
              <a:solidFill>
                <a:sysClr val="window" lastClr="FFFFFF"/>
              </a:solidFill>
              <a:ln w="25400" cap="flat" cmpd="sng" algn="ctr">
                <a:solidFill>
                  <a:sysClr val="windowText" lastClr="000000">
                    <a:lumMod val="50000"/>
                    <a:lumOff val="50000"/>
                  </a:sysClr>
                </a:solidFill>
                <a:prstDash val="solid"/>
              </a:ln>
              <a:effectLst/>
            </p:spPr>
            <p:txBody>
              <a:bodyPr rtlCol="0" anchor="ctr"/>
              <a:lstStyle/>
              <a:p>
                <a:pPr algn="ctr">
                  <a:defRPr/>
                </a:pPr>
                <a:endParaRPr kumimoji="0" lang="en-US" altLang="ja-JP" sz="1050" kern="0" dirty="0">
                  <a:solidFill>
                    <a:prstClr val="black"/>
                  </a:solidFill>
                  <a:latin typeface="+mn-ea"/>
                </a:endParaRPr>
              </a:p>
              <a:p>
                <a:pPr algn="ctr">
                  <a:defRPr/>
                </a:pPr>
                <a:r>
                  <a:rPr kumimoji="0" lang="ja-JP" altLang="en-US" sz="1050" kern="0" dirty="0">
                    <a:solidFill>
                      <a:prstClr val="black"/>
                    </a:solidFill>
                    <a:latin typeface="+mn-ea"/>
                  </a:rPr>
                  <a:t>消費税</a:t>
                </a:r>
                <a:br>
                  <a:rPr kumimoji="0" lang="en-US" altLang="ja-JP" sz="1050" kern="0" dirty="0">
                    <a:solidFill>
                      <a:prstClr val="black"/>
                    </a:solidFill>
                    <a:latin typeface="+mn-ea"/>
                  </a:rPr>
                </a:br>
                <a:r>
                  <a:rPr kumimoji="0" lang="ja-JP" altLang="en-US" sz="1050" kern="0" dirty="0">
                    <a:solidFill>
                      <a:prstClr val="black"/>
                    </a:solidFill>
                    <a:latin typeface="+mn-ea"/>
                  </a:rPr>
                  <a:t>申告関連</a:t>
                </a:r>
                <a:br>
                  <a:rPr kumimoji="0" lang="en-US" altLang="ja-JP" sz="1050" kern="0" dirty="0">
                    <a:solidFill>
                      <a:prstClr val="black"/>
                    </a:solidFill>
                    <a:latin typeface="+mn-ea"/>
                  </a:rPr>
                </a:br>
                <a:r>
                  <a:rPr kumimoji="0" lang="ja-JP" altLang="en-US" sz="1050" kern="0" dirty="0">
                    <a:solidFill>
                      <a:prstClr val="black"/>
                    </a:solidFill>
                    <a:latin typeface="+mn-ea"/>
                  </a:rPr>
                  <a:t>マスタ</a:t>
                </a:r>
              </a:p>
            </p:txBody>
          </p:sp>
          <p:sp>
            <p:nvSpPr>
              <p:cNvPr id="124" name="上矢印 123"/>
              <p:cNvSpPr/>
              <p:nvPr/>
            </p:nvSpPr>
            <p:spPr>
              <a:xfrm>
                <a:off x="1080000" y="2772000"/>
                <a:ext cx="360000" cy="720000"/>
              </a:xfrm>
              <a:prstGeom prst="upArrow">
                <a:avLst/>
              </a:prstGeom>
              <a:solidFill>
                <a:srgbClr val="FFFFFF">
                  <a:lumMod val="75000"/>
                </a:srgbClr>
              </a:solidFill>
              <a:ln>
                <a:noFill/>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126" name="テキスト ボックス 120"/>
              <p:cNvSpPr txBox="1">
                <a:spLocks noChangeArrowheads="1"/>
              </p:cNvSpPr>
              <p:nvPr/>
            </p:nvSpPr>
            <p:spPr bwMode="auto">
              <a:xfrm>
                <a:off x="2520000" y="1980000"/>
                <a:ext cx="540000" cy="252000"/>
              </a:xfrm>
              <a:prstGeom prst="rect">
                <a:avLst/>
              </a:prstGeom>
              <a:noFill/>
              <a:ln w="9525">
                <a:noFill/>
                <a:miter lim="800000"/>
                <a:headEnd/>
                <a:tailEnd/>
              </a:ln>
              <a:effectLst>
                <a:glow rad="63500">
                  <a:srgbClr val="7D7D7D">
                    <a:satMod val="175000"/>
                    <a:alpha val="40000"/>
                  </a:srgbClr>
                </a:glow>
              </a:effectLst>
            </p:spPr>
            <p:txBody>
              <a:bodyPr wrap="square">
                <a:spAutoFit/>
              </a:bodyPr>
              <a:lstStyle/>
              <a:p>
                <a:pPr>
                  <a:defRPr/>
                </a:pPr>
                <a:r>
                  <a:rPr kumimoji="0" lang="en-US" altLang="ja-JP" sz="1050" b="1" kern="0" dirty="0">
                    <a:solidFill>
                      <a:srgbClr val="77A233"/>
                    </a:solidFill>
                  </a:rPr>
                  <a:t>XML</a:t>
                </a:r>
                <a:endParaRPr kumimoji="0" lang="ja-JP" altLang="en-US" sz="1050" b="1" kern="0" dirty="0">
                  <a:solidFill>
                    <a:srgbClr val="77A233"/>
                  </a:solidFill>
                </a:endParaRPr>
              </a:p>
            </p:txBody>
          </p:sp>
          <p:sp>
            <p:nvSpPr>
              <p:cNvPr id="127" name="Freeform 418"/>
              <p:cNvSpPr>
                <a:spLocks noEditPoints="1"/>
              </p:cNvSpPr>
              <p:nvPr/>
            </p:nvSpPr>
            <p:spPr bwMode="auto">
              <a:xfrm>
                <a:off x="2520000" y="1656000"/>
                <a:ext cx="432000" cy="288000"/>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9BC954"/>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dirty="0">
                  <a:solidFill>
                    <a:srgbClr val="EE5500"/>
                  </a:solidFill>
                </a:endParaRPr>
              </a:p>
            </p:txBody>
          </p:sp>
          <p:sp>
            <p:nvSpPr>
              <p:cNvPr id="128" name="Freeform 418"/>
              <p:cNvSpPr>
                <a:spLocks noEditPoints="1"/>
              </p:cNvSpPr>
              <p:nvPr/>
            </p:nvSpPr>
            <p:spPr bwMode="auto">
              <a:xfrm>
                <a:off x="2520000" y="2376000"/>
                <a:ext cx="432000" cy="288000"/>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9BC954"/>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dirty="0">
                  <a:solidFill>
                    <a:srgbClr val="EE5500"/>
                  </a:solidFill>
                </a:endParaRPr>
              </a:p>
            </p:txBody>
          </p:sp>
          <p:sp>
            <p:nvSpPr>
              <p:cNvPr id="129" name="テキスト ボックス 120"/>
              <p:cNvSpPr txBox="1">
                <a:spLocks noChangeArrowheads="1"/>
              </p:cNvSpPr>
              <p:nvPr/>
            </p:nvSpPr>
            <p:spPr bwMode="auto">
              <a:xfrm>
                <a:off x="2520000" y="2700000"/>
                <a:ext cx="540000" cy="252000"/>
              </a:xfrm>
              <a:prstGeom prst="rect">
                <a:avLst/>
              </a:prstGeom>
              <a:noFill/>
              <a:ln w="9525">
                <a:noFill/>
                <a:miter lim="800000"/>
                <a:headEnd/>
                <a:tailEnd/>
              </a:ln>
              <a:effectLst>
                <a:glow rad="63500">
                  <a:srgbClr val="7D7D7D">
                    <a:satMod val="175000"/>
                    <a:alpha val="40000"/>
                  </a:srgbClr>
                </a:glow>
              </a:effectLst>
            </p:spPr>
            <p:txBody>
              <a:bodyPr wrap="square">
                <a:spAutoFit/>
              </a:bodyPr>
              <a:lstStyle/>
              <a:p>
                <a:pPr>
                  <a:defRPr/>
                </a:pPr>
                <a:r>
                  <a:rPr kumimoji="0" lang="en-US" altLang="ja-JP" sz="1050" b="1" kern="0" dirty="0">
                    <a:solidFill>
                      <a:srgbClr val="77A233"/>
                    </a:solidFill>
                  </a:rPr>
                  <a:t>CSV</a:t>
                </a:r>
                <a:endParaRPr kumimoji="0" lang="ja-JP" altLang="en-US" sz="1050" b="1" kern="0" dirty="0">
                  <a:solidFill>
                    <a:srgbClr val="77A233"/>
                  </a:solidFill>
                </a:endParaRPr>
              </a:p>
            </p:txBody>
          </p:sp>
          <p:sp>
            <p:nvSpPr>
              <p:cNvPr id="130" name="右矢印 129"/>
              <p:cNvSpPr/>
              <p:nvPr/>
            </p:nvSpPr>
            <p:spPr>
              <a:xfrm>
                <a:off x="1980000" y="1908000"/>
                <a:ext cx="360000" cy="577278"/>
              </a:xfrm>
              <a:prstGeom prst="rightArrow">
                <a:avLst/>
              </a:prstGeom>
              <a:solidFill>
                <a:srgbClr val="FFFFFF">
                  <a:lumMod val="65000"/>
                </a:srgbClr>
              </a:solidFill>
              <a:ln>
                <a:noFill/>
              </a:ln>
              <a:effectLst/>
            </p:spPr>
            <p:txBody>
              <a:bodyPr rtlCol="0" anchor="ctr"/>
              <a:lstStyle/>
              <a:p>
                <a:pPr algn="ctr">
                  <a:defRPr/>
                </a:pPr>
                <a:endParaRPr kumimoji="0" lang="ja-JP" altLang="en-US" sz="1350" kern="0">
                  <a:solidFill>
                    <a:prstClr val="white"/>
                  </a:solidFill>
                  <a:latin typeface="メイリオ"/>
                  <a:ea typeface="メイリオ"/>
                </a:endParaRPr>
              </a:p>
            </p:txBody>
          </p:sp>
        </p:grpSp>
        <p:sp>
          <p:nvSpPr>
            <p:cNvPr id="133" name="テキスト ボックス 132"/>
            <p:cNvSpPr txBox="1"/>
            <p:nvPr/>
          </p:nvSpPr>
          <p:spPr>
            <a:xfrm>
              <a:off x="5148000" y="3204000"/>
              <a:ext cx="828000" cy="216000"/>
            </a:xfrm>
            <a:prstGeom prst="rect">
              <a:avLst/>
            </a:prstGeom>
            <a:noFill/>
          </p:spPr>
          <p:txBody>
            <a:bodyPr wrap="square" rtlCol="0">
              <a:spAutoFit/>
            </a:bodyPr>
            <a:lstStyle/>
            <a:p>
              <a:pPr>
                <a:defRPr/>
              </a:pPr>
              <a:r>
                <a:rPr kumimoji="0" lang="ja-JP" altLang="en-US" sz="900" kern="0" dirty="0">
                  <a:solidFill>
                    <a:srgbClr val="008CCF">
                      <a:lumMod val="75000"/>
                    </a:srgbClr>
                  </a:solidFill>
                </a:rPr>
                <a:t>申告書作成</a:t>
              </a:r>
            </a:p>
          </p:txBody>
        </p:sp>
        <p:sp>
          <p:nvSpPr>
            <p:cNvPr id="134" name="テキスト ボックス 133"/>
            <p:cNvSpPr txBox="1"/>
            <p:nvPr/>
          </p:nvSpPr>
          <p:spPr>
            <a:xfrm>
              <a:off x="6480000" y="3204000"/>
              <a:ext cx="1260000" cy="216000"/>
            </a:xfrm>
            <a:prstGeom prst="rect">
              <a:avLst/>
            </a:prstGeom>
            <a:noFill/>
          </p:spPr>
          <p:txBody>
            <a:bodyPr wrap="square" rtlCol="0">
              <a:spAutoFit/>
            </a:bodyPr>
            <a:lstStyle/>
            <a:p>
              <a:pPr>
                <a:defRPr/>
              </a:pPr>
              <a:r>
                <a:rPr kumimoji="0" lang="ja-JP" altLang="en-US" sz="900" kern="0" dirty="0">
                  <a:solidFill>
                    <a:srgbClr val="008CCF">
                      <a:lumMod val="75000"/>
                    </a:srgbClr>
                  </a:solidFill>
                </a:rPr>
                <a:t>申告用データ変換</a:t>
              </a:r>
            </a:p>
          </p:txBody>
        </p:sp>
        <p:sp>
          <p:nvSpPr>
            <p:cNvPr id="135" name="角丸四角形 134"/>
            <p:cNvSpPr/>
            <p:nvPr/>
          </p:nvSpPr>
          <p:spPr>
            <a:xfrm>
              <a:off x="4428000" y="1224000"/>
              <a:ext cx="3276000" cy="2196000"/>
            </a:xfrm>
            <a:prstGeom prst="roundRect">
              <a:avLst/>
            </a:prstGeom>
            <a:noFill/>
            <a:ln w="25400" cap="flat" cmpd="sng" algn="ctr">
              <a:solidFill>
                <a:srgbClr val="FFFFFF">
                  <a:lumMod val="85000"/>
                </a:srgbClr>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grpSp>
          <p:nvGrpSpPr>
            <p:cNvPr id="136" name="グループ化 525"/>
            <p:cNvGrpSpPr/>
            <p:nvPr/>
          </p:nvGrpSpPr>
          <p:grpSpPr>
            <a:xfrm>
              <a:off x="5027668" y="3838685"/>
              <a:ext cx="697838" cy="605396"/>
              <a:chOff x="3784104" y="1923678"/>
              <a:chExt cx="381000" cy="354059"/>
            </a:xfrm>
            <a:solidFill>
              <a:srgbClr val="008CCF"/>
            </a:solidFill>
          </p:grpSpPr>
          <p:sp>
            <p:nvSpPr>
              <p:cNvPr id="137" name="Freeform 560"/>
              <p:cNvSpPr>
                <a:spLocks/>
              </p:cNvSpPr>
              <p:nvPr/>
            </p:nvSpPr>
            <p:spPr bwMode="auto">
              <a:xfrm>
                <a:off x="3871163" y="2226937"/>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8"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pic>
          <p:nvPicPr>
            <p:cNvPr id="139" name="図 138"/>
            <p:cNvPicPr>
              <a:picLocks noChangeAspect="1"/>
            </p:cNvPicPr>
            <p:nvPr/>
          </p:nvPicPr>
          <p:blipFill>
            <a:blip r:embed="rId4">
              <a:clrChange>
                <a:clrFrom>
                  <a:srgbClr val="FFFFFF"/>
                </a:clrFrom>
                <a:clrTo>
                  <a:srgbClr val="FFFFFF">
                    <a:alpha val="0"/>
                  </a:srgbClr>
                </a:clrTo>
              </a:clrChange>
            </a:blip>
            <a:stretch>
              <a:fillRect/>
            </a:stretch>
          </p:blipFill>
          <p:spPr>
            <a:xfrm>
              <a:off x="5688000" y="3492000"/>
              <a:ext cx="844485" cy="396000"/>
            </a:xfrm>
            <a:prstGeom prst="rect">
              <a:avLst/>
            </a:prstGeom>
          </p:spPr>
        </p:pic>
        <p:grpSp>
          <p:nvGrpSpPr>
            <p:cNvPr id="140" name="グループ化 525"/>
            <p:cNvGrpSpPr/>
            <p:nvPr/>
          </p:nvGrpSpPr>
          <p:grpSpPr>
            <a:xfrm>
              <a:off x="6464962" y="3856653"/>
              <a:ext cx="697838" cy="607771"/>
              <a:chOff x="3784104" y="1923678"/>
              <a:chExt cx="381000" cy="355448"/>
            </a:xfrm>
            <a:solidFill>
              <a:srgbClr val="008CCF"/>
            </a:solidFill>
          </p:grpSpPr>
          <p:sp>
            <p:nvSpPr>
              <p:cNvPr id="141" name="Freeform 560"/>
              <p:cNvSpPr>
                <a:spLocks/>
              </p:cNvSpPr>
              <p:nvPr/>
            </p:nvSpPr>
            <p:spPr bwMode="auto">
              <a:xfrm>
                <a:off x="3867935" y="2228326"/>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2"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pic>
          <p:nvPicPr>
            <p:cNvPr id="143" name="図 142"/>
            <p:cNvPicPr>
              <a:picLocks noChangeAspect="1"/>
            </p:cNvPicPr>
            <p:nvPr/>
          </p:nvPicPr>
          <p:blipFill>
            <a:blip r:embed="rId5"/>
            <a:stretch>
              <a:fillRect/>
            </a:stretch>
          </p:blipFill>
          <p:spPr>
            <a:xfrm>
              <a:off x="4950779" y="3935540"/>
              <a:ext cx="839556" cy="252243"/>
            </a:xfrm>
            <a:prstGeom prst="rect">
              <a:avLst/>
            </a:prstGeom>
          </p:spPr>
        </p:pic>
        <p:pic>
          <p:nvPicPr>
            <p:cNvPr id="144" name="図 143"/>
            <p:cNvPicPr>
              <a:picLocks noChangeAspect="1"/>
            </p:cNvPicPr>
            <p:nvPr/>
          </p:nvPicPr>
          <p:blipFill>
            <a:blip r:embed="rId6"/>
            <a:stretch>
              <a:fillRect/>
            </a:stretch>
          </p:blipFill>
          <p:spPr>
            <a:xfrm>
              <a:off x="6381115" y="3947881"/>
              <a:ext cx="909761" cy="255038"/>
            </a:xfrm>
            <a:prstGeom prst="rect">
              <a:avLst/>
            </a:prstGeom>
          </p:spPr>
        </p:pic>
        <p:sp>
          <p:nvSpPr>
            <p:cNvPr id="146" name="ストライプ矢印 145"/>
            <p:cNvSpPr/>
            <p:nvPr/>
          </p:nvSpPr>
          <p:spPr>
            <a:xfrm>
              <a:off x="3600000" y="2052000"/>
              <a:ext cx="576000" cy="540000"/>
            </a:xfrm>
            <a:prstGeom prst="stripedRightArrow">
              <a:avLst/>
            </a:prstGeom>
            <a:solidFill>
              <a:srgbClr val="F9BE00"/>
            </a:solidFill>
            <a:ln>
              <a:noFill/>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147" name="ストライプ矢印 146"/>
            <p:cNvSpPr/>
            <p:nvPr/>
          </p:nvSpPr>
          <p:spPr>
            <a:xfrm>
              <a:off x="3600000" y="3780000"/>
              <a:ext cx="576000" cy="540000"/>
            </a:xfrm>
            <a:prstGeom prst="stripedRightArrow">
              <a:avLst/>
            </a:prstGeom>
            <a:solidFill>
              <a:srgbClr val="F9BE00"/>
            </a:solidFill>
            <a:ln>
              <a:noFill/>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148" name="テキスト ボックス 147"/>
            <p:cNvSpPr txBox="1"/>
            <p:nvPr/>
          </p:nvSpPr>
          <p:spPr>
            <a:xfrm>
              <a:off x="4788000" y="4500000"/>
              <a:ext cx="1260000" cy="216000"/>
            </a:xfrm>
            <a:prstGeom prst="rect">
              <a:avLst/>
            </a:prstGeom>
            <a:noFill/>
          </p:spPr>
          <p:txBody>
            <a:bodyPr wrap="square" rtlCol="0">
              <a:spAutoFit/>
            </a:bodyPr>
            <a:lstStyle/>
            <a:p>
              <a:pPr>
                <a:defRPr/>
              </a:pPr>
              <a:r>
                <a:rPr kumimoji="0" lang="ja-JP" altLang="en-US" sz="900" kern="0" dirty="0">
                  <a:solidFill>
                    <a:srgbClr val="008CCF">
                      <a:lumMod val="75000"/>
                    </a:srgbClr>
                  </a:solidFill>
                </a:rPr>
                <a:t>申告書作成～連携</a:t>
              </a:r>
            </a:p>
          </p:txBody>
        </p:sp>
        <p:sp>
          <p:nvSpPr>
            <p:cNvPr id="149" name="テキスト ボックス 148"/>
            <p:cNvSpPr txBox="1"/>
            <p:nvPr/>
          </p:nvSpPr>
          <p:spPr>
            <a:xfrm>
              <a:off x="6300000" y="4500000"/>
              <a:ext cx="1260000" cy="216000"/>
            </a:xfrm>
            <a:prstGeom prst="rect">
              <a:avLst/>
            </a:prstGeom>
            <a:noFill/>
          </p:spPr>
          <p:txBody>
            <a:bodyPr wrap="square" rtlCol="0">
              <a:spAutoFit/>
            </a:bodyPr>
            <a:lstStyle/>
            <a:p>
              <a:pPr>
                <a:defRPr/>
              </a:pPr>
              <a:r>
                <a:rPr kumimoji="0" lang="ja-JP" altLang="en-US" sz="900" kern="0" dirty="0">
                  <a:solidFill>
                    <a:srgbClr val="008CCF">
                      <a:lumMod val="75000"/>
                    </a:srgbClr>
                  </a:solidFill>
                </a:rPr>
                <a:t>連結納税申告業務</a:t>
              </a:r>
            </a:p>
          </p:txBody>
        </p:sp>
        <p:grpSp>
          <p:nvGrpSpPr>
            <p:cNvPr id="11" name="グループ化 10"/>
            <p:cNvGrpSpPr/>
            <p:nvPr/>
          </p:nvGrpSpPr>
          <p:grpSpPr>
            <a:xfrm>
              <a:off x="5148000" y="1296000"/>
              <a:ext cx="2052000" cy="454942"/>
              <a:chOff x="5148000" y="1296000"/>
              <a:chExt cx="2052000" cy="454942"/>
            </a:xfrm>
          </p:grpSpPr>
          <p:pic>
            <p:nvPicPr>
              <p:cNvPr id="131" name="図 130"/>
              <p:cNvPicPr>
                <a:picLocks noChangeAspect="1"/>
              </p:cNvPicPr>
              <p:nvPr/>
            </p:nvPicPr>
            <p:blipFill>
              <a:blip r:embed="rId7"/>
              <a:stretch>
                <a:fillRect/>
              </a:stretch>
            </p:blipFill>
            <p:spPr>
              <a:xfrm>
                <a:off x="5148000" y="1440000"/>
                <a:ext cx="705495" cy="310942"/>
              </a:xfrm>
              <a:prstGeom prst="rect">
                <a:avLst/>
              </a:prstGeom>
            </p:spPr>
          </p:pic>
          <p:sp>
            <p:nvSpPr>
              <p:cNvPr id="132" name="テキスト ボックス 131"/>
              <p:cNvSpPr txBox="1">
                <a:spLocks/>
              </p:cNvSpPr>
              <p:nvPr/>
            </p:nvSpPr>
            <p:spPr>
              <a:xfrm>
                <a:off x="5760000" y="1476000"/>
                <a:ext cx="1440000" cy="252000"/>
              </a:xfrm>
              <a:prstGeom prst="rect">
                <a:avLst/>
              </a:prstGeom>
              <a:noFill/>
            </p:spPr>
            <p:txBody>
              <a:bodyPr wrap="square" rtlCol="0">
                <a:spAutoFit/>
              </a:bodyPr>
              <a:lstStyle/>
              <a:p>
                <a:pPr>
                  <a:defRPr/>
                </a:pPr>
                <a:r>
                  <a:rPr kumimoji="0" lang="ja-JP" altLang="en-US" sz="1200" b="1" kern="0" dirty="0">
                    <a:solidFill>
                      <a:prstClr val="black"/>
                    </a:solidFill>
                  </a:rPr>
                  <a:t>達人</a:t>
                </a:r>
                <a:r>
                  <a:rPr kumimoji="0" lang="en-US" altLang="ja-JP" sz="1200" b="1" kern="0" baseline="30000" dirty="0">
                    <a:solidFill>
                      <a:prstClr val="black"/>
                    </a:solidFill>
                  </a:rPr>
                  <a:t>®</a:t>
                </a:r>
                <a:r>
                  <a:rPr kumimoji="0" lang="ja-JP" altLang="en-US" sz="1200" b="1" kern="0" dirty="0">
                    <a:solidFill>
                      <a:prstClr val="black"/>
                    </a:solidFill>
                  </a:rPr>
                  <a:t>シリーズ</a:t>
                </a:r>
              </a:p>
            </p:txBody>
          </p:sp>
          <p:sp>
            <p:nvSpPr>
              <p:cNvPr id="150" name="テキスト ボックス 149"/>
              <p:cNvSpPr txBox="1"/>
              <p:nvPr/>
            </p:nvSpPr>
            <p:spPr>
              <a:xfrm>
                <a:off x="5400000" y="1296000"/>
                <a:ext cx="1800000" cy="216000"/>
              </a:xfrm>
              <a:prstGeom prst="rect">
                <a:avLst/>
              </a:prstGeom>
              <a:noFill/>
            </p:spPr>
            <p:txBody>
              <a:bodyPr wrap="square" rtlCol="0">
                <a:spAutoFit/>
              </a:bodyPr>
              <a:lstStyle/>
              <a:p>
                <a:pPr>
                  <a:defRPr/>
                </a:pPr>
                <a:r>
                  <a:rPr kumimoji="0" lang="ja-JP" altLang="en-US" sz="1050" kern="0" dirty="0">
                    <a:solidFill>
                      <a:prstClr val="black"/>
                    </a:solidFill>
                  </a:rPr>
                  <a:t>株式会社</a:t>
                </a:r>
                <a:r>
                  <a:rPr kumimoji="0" lang="en-US" altLang="ja-JP" sz="1050" kern="0" dirty="0">
                    <a:solidFill>
                      <a:prstClr val="black"/>
                    </a:solidFill>
                  </a:rPr>
                  <a:t>NTT</a:t>
                </a:r>
                <a:r>
                  <a:rPr kumimoji="0" lang="ja-JP" altLang="en-US" sz="1050" kern="0" dirty="0">
                    <a:solidFill>
                      <a:prstClr val="black"/>
                    </a:solidFill>
                  </a:rPr>
                  <a:t>データ</a:t>
                </a:r>
              </a:p>
            </p:txBody>
          </p:sp>
        </p:grpSp>
        <p:grpSp>
          <p:nvGrpSpPr>
            <p:cNvPr id="12" name="グループ化 11"/>
            <p:cNvGrpSpPr/>
            <p:nvPr/>
          </p:nvGrpSpPr>
          <p:grpSpPr>
            <a:xfrm>
              <a:off x="5040000" y="1764000"/>
              <a:ext cx="831048" cy="640194"/>
              <a:chOff x="5000952" y="1764000"/>
              <a:chExt cx="831048" cy="640194"/>
            </a:xfrm>
          </p:grpSpPr>
          <p:sp>
            <p:nvSpPr>
              <p:cNvPr id="157" name="Freeform 561"/>
              <p:cNvSpPr>
                <a:spLocks noEditPoints="1"/>
              </p:cNvSpPr>
              <p:nvPr/>
            </p:nvSpPr>
            <p:spPr bwMode="auto">
              <a:xfrm>
                <a:off x="5004000" y="1764000"/>
                <a:ext cx="828000" cy="5040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rgbClr val="008CC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8" name="テキスト ボックス 157"/>
              <p:cNvSpPr txBox="1"/>
              <p:nvPr/>
            </p:nvSpPr>
            <p:spPr>
              <a:xfrm>
                <a:off x="5000952" y="1844092"/>
                <a:ext cx="828000" cy="360000"/>
              </a:xfrm>
              <a:prstGeom prst="rect">
                <a:avLst/>
              </a:prstGeom>
              <a:noFill/>
              <a:ln>
                <a:noFill/>
              </a:ln>
            </p:spPr>
            <p:txBody>
              <a:bodyPr wrap="square" rtlCol="0">
                <a:spAutoFit/>
              </a:bodyPr>
              <a:lstStyle/>
              <a:p>
                <a:pPr algn="ctr">
                  <a:defRPr/>
                </a:pPr>
                <a:r>
                  <a:rPr kumimoji="0" lang="ja-JP" altLang="en-US" sz="900" b="1" kern="0" dirty="0">
                    <a:solidFill>
                      <a:prstClr val="black">
                        <a:lumMod val="65000"/>
                        <a:lumOff val="35000"/>
                      </a:prstClr>
                    </a:solidFill>
                  </a:rPr>
                  <a:t>法人税</a:t>
                </a:r>
                <a:endParaRPr kumimoji="0" lang="en-US" altLang="ja-JP" sz="900" b="1" kern="0" dirty="0">
                  <a:solidFill>
                    <a:prstClr val="black">
                      <a:lumMod val="65000"/>
                      <a:lumOff val="35000"/>
                    </a:prstClr>
                  </a:solidFill>
                </a:endParaRPr>
              </a:p>
              <a:p>
                <a:pPr algn="ctr">
                  <a:defRPr/>
                </a:pPr>
                <a:r>
                  <a:rPr kumimoji="0" lang="ja-JP" altLang="en-US" sz="900" b="1" kern="0" dirty="0">
                    <a:solidFill>
                      <a:prstClr val="black">
                        <a:lumMod val="65000"/>
                        <a:lumOff val="35000"/>
                      </a:prstClr>
                    </a:solidFill>
                  </a:rPr>
                  <a:t>の達人</a:t>
                </a:r>
              </a:p>
            </p:txBody>
          </p:sp>
          <p:sp>
            <p:nvSpPr>
              <p:cNvPr id="159" name="Freeform 560"/>
              <p:cNvSpPr>
                <a:spLocks/>
              </p:cNvSpPr>
              <p:nvPr/>
            </p:nvSpPr>
            <p:spPr bwMode="auto">
              <a:xfrm>
                <a:off x="5184000" y="2304000"/>
                <a:ext cx="420156" cy="100194"/>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rgbClr val="008CC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63" name="テキスト ボックス 162"/>
            <p:cNvSpPr txBox="1"/>
            <p:nvPr/>
          </p:nvSpPr>
          <p:spPr>
            <a:xfrm>
              <a:off x="4680000" y="4742727"/>
              <a:ext cx="3060000" cy="276999"/>
            </a:xfrm>
            <a:prstGeom prst="rect">
              <a:avLst/>
            </a:prstGeom>
            <a:noFill/>
          </p:spPr>
          <p:txBody>
            <a:bodyPr wrap="square" rtlCol="0">
              <a:spAutoFit/>
            </a:bodyPr>
            <a:lstStyle/>
            <a:p>
              <a:r>
                <a:rPr lang="en-US" altLang="ja-JP" sz="600" dirty="0"/>
                <a:t>※</a:t>
              </a:r>
              <a:r>
                <a:rPr lang="ja-JP" altLang="en-US" sz="600" dirty="0"/>
                <a:t>電子申告の達人は「報酬、料金、契約金及び賞金の支払調書」も連携可能です</a:t>
              </a:r>
              <a:endParaRPr lang="en-US" altLang="ja-JP" sz="600" dirty="0"/>
            </a:p>
            <a:p>
              <a:r>
                <a:rPr lang="en-US" altLang="ja-JP" sz="600" dirty="0"/>
                <a:t>※NTT</a:t>
              </a:r>
              <a:r>
                <a:rPr lang="ja-JP" altLang="en-US" sz="600" dirty="0"/>
                <a:t>データ様、</a:t>
              </a:r>
              <a:r>
                <a:rPr lang="en-US" altLang="ja-JP" sz="600" dirty="0"/>
                <a:t>TKC</a:t>
              </a:r>
              <a:r>
                <a:rPr lang="ja-JP" altLang="en-US" sz="600" dirty="0"/>
                <a:t>様の対応バージョンについては別途ご確認ください</a:t>
              </a:r>
            </a:p>
          </p:txBody>
        </p:sp>
        <p:grpSp>
          <p:nvGrpSpPr>
            <p:cNvPr id="164" name="グループ化 163"/>
            <p:cNvGrpSpPr/>
            <p:nvPr/>
          </p:nvGrpSpPr>
          <p:grpSpPr>
            <a:xfrm>
              <a:off x="4572000" y="2484000"/>
              <a:ext cx="831048" cy="640194"/>
              <a:chOff x="5000952" y="1764000"/>
              <a:chExt cx="831048" cy="640194"/>
            </a:xfrm>
          </p:grpSpPr>
          <p:sp>
            <p:nvSpPr>
              <p:cNvPr id="165" name="Freeform 561"/>
              <p:cNvSpPr>
                <a:spLocks noEditPoints="1"/>
              </p:cNvSpPr>
              <p:nvPr/>
            </p:nvSpPr>
            <p:spPr bwMode="auto">
              <a:xfrm>
                <a:off x="5004000" y="1764000"/>
                <a:ext cx="828000" cy="5040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rgbClr val="008CC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66" name="テキスト ボックス 165"/>
              <p:cNvSpPr txBox="1"/>
              <p:nvPr/>
            </p:nvSpPr>
            <p:spPr>
              <a:xfrm>
                <a:off x="5000952" y="1844092"/>
                <a:ext cx="828000" cy="369332"/>
              </a:xfrm>
              <a:prstGeom prst="rect">
                <a:avLst/>
              </a:prstGeom>
              <a:noFill/>
              <a:ln>
                <a:noFill/>
              </a:ln>
            </p:spPr>
            <p:txBody>
              <a:bodyPr wrap="square" rtlCol="0">
                <a:spAutoFit/>
              </a:bodyPr>
              <a:lstStyle/>
              <a:p>
                <a:pPr algn="ctr">
                  <a:defRPr/>
                </a:pPr>
                <a:r>
                  <a:rPr kumimoji="0" lang="ja-JP" altLang="en-US" sz="900" b="1" kern="0" dirty="0">
                    <a:solidFill>
                      <a:prstClr val="black">
                        <a:lumMod val="65000"/>
                        <a:lumOff val="35000"/>
                      </a:prstClr>
                    </a:solidFill>
                  </a:rPr>
                  <a:t>内訳概況書</a:t>
                </a:r>
                <a:endParaRPr kumimoji="0" lang="en-US" altLang="ja-JP" sz="900" b="1" kern="0" dirty="0">
                  <a:solidFill>
                    <a:prstClr val="black">
                      <a:lumMod val="65000"/>
                      <a:lumOff val="35000"/>
                    </a:prstClr>
                  </a:solidFill>
                </a:endParaRPr>
              </a:p>
              <a:p>
                <a:pPr algn="ctr">
                  <a:defRPr/>
                </a:pPr>
                <a:r>
                  <a:rPr kumimoji="0" lang="ja-JP" altLang="en-US" sz="900" b="1" kern="0" dirty="0">
                    <a:solidFill>
                      <a:prstClr val="black">
                        <a:lumMod val="65000"/>
                        <a:lumOff val="35000"/>
                      </a:prstClr>
                    </a:solidFill>
                  </a:rPr>
                  <a:t>の達人</a:t>
                </a:r>
              </a:p>
            </p:txBody>
          </p:sp>
          <p:sp>
            <p:nvSpPr>
              <p:cNvPr id="167" name="Freeform 560"/>
              <p:cNvSpPr>
                <a:spLocks/>
              </p:cNvSpPr>
              <p:nvPr/>
            </p:nvSpPr>
            <p:spPr bwMode="auto">
              <a:xfrm>
                <a:off x="5184000" y="2304000"/>
                <a:ext cx="420156" cy="100194"/>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rgbClr val="008CC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68" name="グループ化 167"/>
            <p:cNvGrpSpPr/>
            <p:nvPr/>
          </p:nvGrpSpPr>
          <p:grpSpPr>
            <a:xfrm>
              <a:off x="5508000" y="2484000"/>
              <a:ext cx="831048" cy="640194"/>
              <a:chOff x="5000952" y="1764000"/>
              <a:chExt cx="831048" cy="640194"/>
            </a:xfrm>
          </p:grpSpPr>
          <p:sp>
            <p:nvSpPr>
              <p:cNvPr id="169" name="Freeform 561"/>
              <p:cNvSpPr>
                <a:spLocks noEditPoints="1"/>
              </p:cNvSpPr>
              <p:nvPr/>
            </p:nvSpPr>
            <p:spPr bwMode="auto">
              <a:xfrm>
                <a:off x="5004000" y="1764000"/>
                <a:ext cx="828000" cy="5040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rgbClr val="008CC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70" name="テキスト ボックス 169"/>
              <p:cNvSpPr txBox="1"/>
              <p:nvPr/>
            </p:nvSpPr>
            <p:spPr>
              <a:xfrm>
                <a:off x="5000952" y="1844092"/>
                <a:ext cx="828000" cy="369332"/>
              </a:xfrm>
              <a:prstGeom prst="rect">
                <a:avLst/>
              </a:prstGeom>
              <a:noFill/>
              <a:ln>
                <a:noFill/>
              </a:ln>
            </p:spPr>
            <p:txBody>
              <a:bodyPr wrap="square" rtlCol="0">
                <a:spAutoFit/>
              </a:bodyPr>
              <a:lstStyle/>
              <a:p>
                <a:pPr algn="ctr">
                  <a:defRPr/>
                </a:pPr>
                <a:r>
                  <a:rPr kumimoji="0" lang="ja-JP" altLang="en-US" sz="900" b="1" kern="0" dirty="0">
                    <a:solidFill>
                      <a:prstClr val="black">
                        <a:lumMod val="65000"/>
                        <a:lumOff val="35000"/>
                      </a:prstClr>
                    </a:solidFill>
                  </a:rPr>
                  <a:t>消費税</a:t>
                </a:r>
                <a:endParaRPr kumimoji="0" lang="en-US" altLang="ja-JP" sz="900" b="1" kern="0" dirty="0">
                  <a:solidFill>
                    <a:prstClr val="black">
                      <a:lumMod val="65000"/>
                      <a:lumOff val="35000"/>
                    </a:prstClr>
                  </a:solidFill>
                </a:endParaRPr>
              </a:p>
              <a:p>
                <a:pPr algn="ctr">
                  <a:defRPr/>
                </a:pPr>
                <a:r>
                  <a:rPr kumimoji="0" lang="ja-JP" altLang="en-US" sz="900" b="1" kern="0" dirty="0">
                    <a:solidFill>
                      <a:prstClr val="black">
                        <a:lumMod val="65000"/>
                        <a:lumOff val="35000"/>
                      </a:prstClr>
                    </a:solidFill>
                  </a:rPr>
                  <a:t>の達人</a:t>
                </a:r>
              </a:p>
            </p:txBody>
          </p:sp>
          <p:sp>
            <p:nvSpPr>
              <p:cNvPr id="171" name="Freeform 560"/>
              <p:cNvSpPr>
                <a:spLocks/>
              </p:cNvSpPr>
              <p:nvPr/>
            </p:nvSpPr>
            <p:spPr bwMode="auto">
              <a:xfrm>
                <a:off x="5184000" y="2304000"/>
                <a:ext cx="420156" cy="100194"/>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rgbClr val="008CC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72" name="グループ化 171"/>
            <p:cNvGrpSpPr/>
            <p:nvPr/>
          </p:nvGrpSpPr>
          <p:grpSpPr>
            <a:xfrm>
              <a:off x="6624000" y="2484000"/>
              <a:ext cx="831048" cy="640194"/>
              <a:chOff x="5000952" y="1764000"/>
              <a:chExt cx="831048" cy="640194"/>
            </a:xfrm>
          </p:grpSpPr>
          <p:sp>
            <p:nvSpPr>
              <p:cNvPr id="173" name="Freeform 561"/>
              <p:cNvSpPr>
                <a:spLocks noEditPoints="1"/>
              </p:cNvSpPr>
              <p:nvPr/>
            </p:nvSpPr>
            <p:spPr bwMode="auto">
              <a:xfrm>
                <a:off x="5004000" y="1764000"/>
                <a:ext cx="828000" cy="5040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rgbClr val="008CC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74" name="テキスト ボックス 173"/>
              <p:cNvSpPr txBox="1"/>
              <p:nvPr/>
            </p:nvSpPr>
            <p:spPr>
              <a:xfrm>
                <a:off x="5000952" y="1844092"/>
                <a:ext cx="828000" cy="369332"/>
              </a:xfrm>
              <a:prstGeom prst="rect">
                <a:avLst/>
              </a:prstGeom>
              <a:noFill/>
              <a:ln>
                <a:noFill/>
              </a:ln>
            </p:spPr>
            <p:txBody>
              <a:bodyPr wrap="square" rtlCol="0">
                <a:spAutoFit/>
              </a:bodyPr>
              <a:lstStyle/>
              <a:p>
                <a:pPr algn="ctr">
                  <a:defRPr/>
                </a:pPr>
                <a:r>
                  <a:rPr kumimoji="0" lang="ja-JP" altLang="en-US" sz="900" b="1" kern="0" dirty="0">
                    <a:solidFill>
                      <a:prstClr val="black">
                        <a:lumMod val="65000"/>
                        <a:lumOff val="35000"/>
                      </a:prstClr>
                    </a:solidFill>
                  </a:rPr>
                  <a:t>電子申告</a:t>
                </a:r>
                <a:endParaRPr kumimoji="0" lang="en-US" altLang="ja-JP" sz="900" b="1" kern="0" dirty="0">
                  <a:solidFill>
                    <a:prstClr val="black">
                      <a:lumMod val="65000"/>
                      <a:lumOff val="35000"/>
                    </a:prstClr>
                  </a:solidFill>
                </a:endParaRPr>
              </a:p>
              <a:p>
                <a:pPr algn="ctr">
                  <a:defRPr/>
                </a:pPr>
                <a:r>
                  <a:rPr kumimoji="0" lang="ja-JP" altLang="en-US" sz="900" b="1" kern="0" dirty="0">
                    <a:solidFill>
                      <a:prstClr val="black">
                        <a:lumMod val="65000"/>
                        <a:lumOff val="35000"/>
                      </a:prstClr>
                    </a:solidFill>
                  </a:rPr>
                  <a:t>の達人</a:t>
                </a:r>
              </a:p>
            </p:txBody>
          </p:sp>
          <p:sp>
            <p:nvSpPr>
              <p:cNvPr id="175" name="Freeform 560"/>
              <p:cNvSpPr>
                <a:spLocks/>
              </p:cNvSpPr>
              <p:nvPr/>
            </p:nvSpPr>
            <p:spPr bwMode="auto">
              <a:xfrm>
                <a:off x="5184000" y="2304000"/>
                <a:ext cx="420156" cy="100194"/>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rgbClr val="008CC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76" name="角丸四角形 175"/>
            <p:cNvSpPr/>
            <p:nvPr/>
          </p:nvSpPr>
          <p:spPr>
            <a:xfrm>
              <a:off x="4427984" y="3528000"/>
              <a:ext cx="3276000" cy="1187888"/>
            </a:xfrm>
            <a:prstGeom prst="roundRect">
              <a:avLst/>
            </a:prstGeom>
            <a:noFill/>
            <a:ln w="25400" cap="flat" cmpd="sng" algn="ctr">
              <a:solidFill>
                <a:srgbClr val="FFFFFF">
                  <a:lumMod val="85000"/>
                </a:srgbClr>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grpSp>
    </p:spTree>
    <p:extLst>
      <p:ext uri="{BB962C8B-B14F-4D97-AF65-F5344CB8AC3E}">
        <p14:creationId xmlns:p14="http://schemas.microsoft.com/office/powerpoint/2010/main" val="2013911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8AE49ED-73EF-499C-8307-28EB0E7CF529}" type="slidenum">
              <a:rPr lang="ja-JP" altLang="en-US" smtClean="0"/>
              <a:pPr/>
              <a:t>33</a:t>
            </a:fld>
            <a:endParaRPr lang="ja-JP" altLang="en-US" dirty="0"/>
          </a:p>
        </p:txBody>
      </p:sp>
      <p:sp>
        <p:nvSpPr>
          <p:cNvPr id="5" name="タイトル 4"/>
          <p:cNvSpPr>
            <a:spLocks noGrp="1"/>
          </p:cNvSpPr>
          <p:nvPr>
            <p:ph type="title"/>
          </p:nvPr>
        </p:nvSpPr>
        <p:spPr>
          <a:prstGeom prst="rect">
            <a:avLst/>
          </a:prstGeom>
        </p:spPr>
        <p:txBody>
          <a:bodyPr/>
          <a:lstStyle/>
          <a:p>
            <a:r>
              <a:rPr lang="en-US" altLang="ja-JP" b="0" dirty="0">
                <a:solidFill>
                  <a:srgbClr val="FABE00"/>
                </a:solidFill>
              </a:rPr>
              <a:t>02 </a:t>
            </a:r>
            <a:r>
              <a:rPr lang="en-US" altLang="ja-JP" dirty="0"/>
              <a:t>AP</a:t>
            </a:r>
            <a:r>
              <a:rPr lang="ja-JP" altLang="en-US" dirty="0"/>
              <a:t>：支払管理・経費精算</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268096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支払管理・経費精算管理システムフロー</a:t>
            </a:r>
            <a:endParaRPr kumimoji="1" lang="ja-JP" altLang="en-US" dirty="0"/>
          </a:p>
        </p:txBody>
      </p:sp>
      <p:sp>
        <p:nvSpPr>
          <p:cNvPr id="61" name="スライド番号プレースホルダー 1"/>
          <p:cNvSpPr txBox="1">
            <a:spLocks/>
          </p:cNvSpPr>
          <p:nvPr/>
        </p:nvSpPr>
        <p:spPr>
          <a:xfrm>
            <a:off x="8532000" y="4932000"/>
            <a:ext cx="360000" cy="135000"/>
          </a:xfrm>
          <a:prstGeom prst="rect">
            <a:avLst/>
          </a:prstGeom>
        </p:spPr>
        <p:txBody>
          <a:bodyPr vert="horz" lIns="0" tIns="0" rIns="0" bIns="0" rtlCol="0" anchor="b" anchorCtr="0"/>
          <a:lstStyle>
            <a:defPPr>
              <a:defRPr lang="ja-JP"/>
            </a:defPPr>
            <a:lvl1pPr marL="0" algn="r" defTabSz="914400" rtl="0" eaLnBrk="1" latinLnBrk="0" hangingPunct="1">
              <a:defRPr kumimoji="1" sz="900"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78AE49ED-73EF-499C-8307-28EB0E7CF529}" type="slidenum">
              <a:rPr lang="ja-JP" altLang="en-US" smtClean="0"/>
              <a:pPr/>
              <a:t>34</a:t>
            </a:fld>
            <a:endParaRPr lang="ja-JP" altLang="en-US"/>
          </a:p>
        </p:txBody>
      </p:sp>
      <p:sp>
        <p:nvSpPr>
          <p:cNvPr id="68" name="テキスト ボックス 67"/>
          <p:cNvSpPr txBox="1"/>
          <p:nvPr/>
        </p:nvSpPr>
        <p:spPr>
          <a:xfrm>
            <a:off x="2903796" y="4379992"/>
            <a:ext cx="1200152" cy="428628"/>
          </a:xfrm>
          <a:prstGeom prst="rect">
            <a:avLst/>
          </a:prstGeom>
        </p:spPr>
        <p:txBody>
          <a:bodyPr wrap="none" lIns="0" tIns="0" rIns="0" bIns="0" rtlCol="0" anchor="t" anchorCtr="0">
            <a:norm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rPr>
              <a:t>支払仕訳</a:t>
            </a:r>
          </a:p>
        </p:txBody>
      </p:sp>
      <p:sp>
        <p:nvSpPr>
          <p:cNvPr id="70" name="テキスト ボックス 69"/>
          <p:cNvSpPr txBox="1"/>
          <p:nvPr/>
        </p:nvSpPr>
        <p:spPr>
          <a:xfrm>
            <a:off x="1677315" y="4379992"/>
            <a:ext cx="1200152" cy="428628"/>
          </a:xfrm>
          <a:prstGeom prst="rect">
            <a:avLst/>
          </a:prstGeom>
        </p:spPr>
        <p:txBody>
          <a:bodyPr wrap="none" lIns="0" tIns="0" rIns="0" bIns="0" rtlCol="0" anchor="t" anchorCtr="0">
            <a:norm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rPr>
              <a:t>計上仕訳</a:t>
            </a:r>
          </a:p>
        </p:txBody>
      </p:sp>
      <p:sp>
        <p:nvSpPr>
          <p:cNvPr id="72" name="額縁 71"/>
          <p:cNvSpPr/>
          <p:nvPr/>
        </p:nvSpPr>
        <p:spPr>
          <a:xfrm>
            <a:off x="4355976" y="3939903"/>
            <a:ext cx="1404156"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支払確定</a:t>
            </a:r>
          </a:p>
        </p:txBody>
      </p:sp>
      <p:sp>
        <p:nvSpPr>
          <p:cNvPr id="73" name="額縁 72"/>
          <p:cNvSpPr/>
          <p:nvPr/>
        </p:nvSpPr>
        <p:spPr>
          <a:xfrm>
            <a:off x="5688124" y="3579862"/>
            <a:ext cx="1296144"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支払分割</a:t>
            </a:r>
          </a:p>
        </p:txBody>
      </p:sp>
      <p:sp>
        <p:nvSpPr>
          <p:cNvPr id="74" name="額縁 73"/>
          <p:cNvSpPr/>
          <p:nvPr/>
        </p:nvSpPr>
        <p:spPr>
          <a:xfrm>
            <a:off x="6228184" y="4299943"/>
            <a:ext cx="1236156" cy="288032"/>
          </a:xfrm>
          <a:prstGeom prst="bevel">
            <a:avLst>
              <a:gd name="adj" fmla="val 0"/>
            </a:avLst>
          </a:prstGeom>
          <a:solidFill>
            <a:srgbClr val="77A233"/>
          </a:solidFill>
          <a:ln>
            <a:solidFill>
              <a:srgbClr val="77A233"/>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手形管理</a:t>
            </a:r>
            <a:endParaRPr kumimoji="0" lang="en-US" altLang="ja-JP" sz="8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77" name="角丸四角形 76"/>
          <p:cNvSpPr/>
          <p:nvPr/>
        </p:nvSpPr>
        <p:spPr>
          <a:xfrm>
            <a:off x="107504" y="2747265"/>
            <a:ext cx="8820980" cy="324036"/>
          </a:xfrm>
          <a:prstGeom prst="roundRect">
            <a:avLst/>
          </a:prstGeom>
          <a:solidFill>
            <a:srgbClr val="EE550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ysClr val="window" lastClr="FFFFFF"/>
                </a:solidFill>
                <a:effectLst/>
                <a:uLnTx/>
                <a:uFillTx/>
              </a:rPr>
              <a:t>ワークフロー承認（承認・差戻）</a:t>
            </a:r>
          </a:p>
        </p:txBody>
      </p:sp>
      <p:sp>
        <p:nvSpPr>
          <p:cNvPr id="87" name="額縁 86"/>
          <p:cNvSpPr/>
          <p:nvPr/>
        </p:nvSpPr>
        <p:spPr>
          <a:xfrm>
            <a:off x="854208" y="3312460"/>
            <a:ext cx="1368152"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締め処理</a:t>
            </a:r>
          </a:p>
        </p:txBody>
      </p:sp>
      <p:sp>
        <p:nvSpPr>
          <p:cNvPr id="88" name="テキスト ボックス 87"/>
          <p:cNvSpPr txBox="1"/>
          <p:nvPr/>
        </p:nvSpPr>
        <p:spPr>
          <a:xfrm>
            <a:off x="971600" y="4371952"/>
            <a:ext cx="1200152" cy="428628"/>
          </a:xfrm>
          <a:prstGeom prst="rect">
            <a:avLst/>
          </a:prstGeom>
        </p:spPr>
        <p:txBody>
          <a:bodyPr wrap="none" lIns="0" tIns="0" rIns="0" bIns="0" rtlCol="0" anchor="t" anchorCtr="0">
            <a:norm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ja-JP" sz="1100" b="0" i="0" u="none" strike="noStrike" kern="0" cap="none" spc="0" normalizeH="0" baseline="0" noProof="0">
              <a:ln>
                <a:noFill/>
              </a:ln>
              <a:solidFill>
                <a:prstClr val="black"/>
              </a:solidFill>
              <a:effectLst/>
              <a:uLnTx/>
              <a:uFillTx/>
            </a:endParaRPr>
          </a:p>
        </p:txBody>
      </p:sp>
      <p:sp>
        <p:nvSpPr>
          <p:cNvPr id="89" name="角丸四角形 88"/>
          <p:cNvSpPr/>
          <p:nvPr/>
        </p:nvSpPr>
        <p:spPr>
          <a:xfrm>
            <a:off x="515197" y="3988905"/>
            <a:ext cx="1770549" cy="491059"/>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algn="r" defTabSz="914400" eaLnBrk="1" fontAlgn="auto" latinLnBrk="0" hangingPunct="1">
              <a:lnSpc>
                <a:spcPct val="100000"/>
              </a:lnSpc>
              <a:spcBef>
                <a:spcPct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締次残高帳票</a:t>
            </a:r>
            <a:endParaRPr kumimoji="0" lang="en-US" altLang="ja-JP" sz="1100" b="0" i="0" u="none" strike="noStrike" kern="0" cap="none" spc="0" normalizeH="0" baseline="0" noProof="0" dirty="0">
              <a:ln>
                <a:noFill/>
              </a:ln>
              <a:solidFill>
                <a:prstClr val="black"/>
              </a:solidFill>
              <a:effectLst/>
              <a:uLnTx/>
              <a:uFillTx/>
            </a:endParaRPr>
          </a:p>
          <a:p>
            <a:pPr marL="0" marR="0" lvl="0" indent="0" algn="r" defTabSz="914400" eaLnBrk="1" fontAlgn="auto" latinLnBrk="0" hangingPunct="1">
              <a:lnSpc>
                <a:spcPct val="100000"/>
              </a:lnSpc>
              <a:spcBef>
                <a:spcPct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支払通知書</a:t>
            </a:r>
            <a:endParaRPr kumimoji="0" lang="en-US" altLang="ja-JP" sz="1100" b="0" i="0" u="none" strike="noStrike" kern="0" cap="none" spc="0" normalizeH="0" baseline="0" noProof="0" dirty="0">
              <a:ln>
                <a:noFill/>
              </a:ln>
              <a:solidFill>
                <a:prstClr val="black"/>
              </a:solidFill>
              <a:effectLst/>
              <a:uLnTx/>
              <a:uFillTx/>
            </a:endParaRPr>
          </a:p>
        </p:txBody>
      </p:sp>
      <p:sp>
        <p:nvSpPr>
          <p:cNvPr id="90" name="Freeform 393"/>
          <p:cNvSpPr>
            <a:spLocks noEditPoints="1"/>
          </p:cNvSpPr>
          <p:nvPr/>
        </p:nvSpPr>
        <p:spPr bwMode="auto">
          <a:xfrm>
            <a:off x="611560" y="4052416"/>
            <a:ext cx="305817" cy="391542"/>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91" name="Freeform 401"/>
          <p:cNvSpPr>
            <a:spLocks noEditPoints="1"/>
          </p:cNvSpPr>
          <p:nvPr/>
        </p:nvSpPr>
        <p:spPr bwMode="auto">
          <a:xfrm>
            <a:off x="2377140" y="3172967"/>
            <a:ext cx="324036" cy="491356"/>
          </a:xfrm>
          <a:custGeom>
            <a:avLst/>
            <a:gdLst/>
            <a:ahLst/>
            <a:cxnLst>
              <a:cxn ang="0">
                <a:pos x="240" y="120"/>
              </a:cxn>
              <a:cxn ang="0">
                <a:pos x="120" y="0"/>
              </a:cxn>
              <a:cxn ang="0">
                <a:pos x="120" y="64"/>
              </a:cxn>
              <a:cxn ang="0">
                <a:pos x="0" y="64"/>
              </a:cxn>
              <a:cxn ang="0">
                <a:pos x="0" y="176"/>
              </a:cxn>
              <a:cxn ang="0">
                <a:pos x="120" y="176"/>
              </a:cxn>
              <a:cxn ang="0">
                <a:pos x="120" y="240"/>
              </a:cxn>
              <a:cxn ang="0">
                <a:pos x="240" y="120"/>
              </a:cxn>
              <a:cxn ang="0">
                <a:pos x="24" y="152"/>
              </a:cxn>
              <a:cxn ang="0">
                <a:pos x="24" y="88"/>
              </a:cxn>
              <a:cxn ang="0">
                <a:pos x="120" y="88"/>
              </a:cxn>
              <a:cxn ang="0">
                <a:pos x="120" y="88"/>
              </a:cxn>
              <a:cxn ang="0">
                <a:pos x="130" y="86"/>
              </a:cxn>
              <a:cxn ang="0">
                <a:pos x="136" y="80"/>
              </a:cxn>
              <a:cxn ang="0">
                <a:pos x="142" y="74"/>
              </a:cxn>
              <a:cxn ang="0">
                <a:pos x="144" y="64"/>
              </a:cxn>
              <a:cxn ang="0">
                <a:pos x="144" y="58"/>
              </a:cxn>
              <a:cxn ang="0">
                <a:pos x="206" y="120"/>
              </a:cxn>
              <a:cxn ang="0">
                <a:pos x="144" y="182"/>
              </a:cxn>
              <a:cxn ang="0">
                <a:pos x="144" y="176"/>
              </a:cxn>
              <a:cxn ang="0">
                <a:pos x="144" y="176"/>
              </a:cxn>
              <a:cxn ang="0">
                <a:pos x="142" y="166"/>
              </a:cxn>
              <a:cxn ang="0">
                <a:pos x="136" y="160"/>
              </a:cxn>
              <a:cxn ang="0">
                <a:pos x="130" y="154"/>
              </a:cxn>
              <a:cxn ang="0">
                <a:pos x="120" y="152"/>
              </a:cxn>
              <a:cxn ang="0">
                <a:pos x="24" y="152"/>
              </a:cxn>
            </a:cxnLst>
            <a:rect l="0" t="0" r="r" b="b"/>
            <a:pathLst>
              <a:path w="240" h="240">
                <a:moveTo>
                  <a:pt x="240" y="120"/>
                </a:moveTo>
                <a:lnTo>
                  <a:pt x="120" y="0"/>
                </a:lnTo>
                <a:lnTo>
                  <a:pt x="120" y="64"/>
                </a:lnTo>
                <a:lnTo>
                  <a:pt x="0" y="64"/>
                </a:lnTo>
                <a:lnTo>
                  <a:pt x="0" y="176"/>
                </a:lnTo>
                <a:lnTo>
                  <a:pt x="120" y="176"/>
                </a:lnTo>
                <a:lnTo>
                  <a:pt x="120" y="240"/>
                </a:lnTo>
                <a:lnTo>
                  <a:pt x="240" y="120"/>
                </a:lnTo>
                <a:close/>
                <a:moveTo>
                  <a:pt x="24" y="152"/>
                </a:moveTo>
                <a:lnTo>
                  <a:pt x="24" y="88"/>
                </a:lnTo>
                <a:lnTo>
                  <a:pt x="120" y="88"/>
                </a:lnTo>
                <a:lnTo>
                  <a:pt x="120" y="88"/>
                </a:lnTo>
                <a:lnTo>
                  <a:pt x="130" y="86"/>
                </a:lnTo>
                <a:lnTo>
                  <a:pt x="136" y="80"/>
                </a:lnTo>
                <a:lnTo>
                  <a:pt x="142" y="74"/>
                </a:lnTo>
                <a:lnTo>
                  <a:pt x="144" y="64"/>
                </a:lnTo>
                <a:lnTo>
                  <a:pt x="144" y="58"/>
                </a:lnTo>
                <a:lnTo>
                  <a:pt x="206" y="120"/>
                </a:lnTo>
                <a:lnTo>
                  <a:pt x="144" y="182"/>
                </a:lnTo>
                <a:lnTo>
                  <a:pt x="144" y="176"/>
                </a:lnTo>
                <a:lnTo>
                  <a:pt x="144" y="176"/>
                </a:lnTo>
                <a:lnTo>
                  <a:pt x="142" y="166"/>
                </a:lnTo>
                <a:lnTo>
                  <a:pt x="136" y="160"/>
                </a:lnTo>
                <a:lnTo>
                  <a:pt x="130" y="154"/>
                </a:lnTo>
                <a:lnTo>
                  <a:pt x="120" y="152"/>
                </a:lnTo>
                <a:lnTo>
                  <a:pt x="24" y="152"/>
                </a:lnTo>
                <a:close/>
              </a:path>
            </a:pathLst>
          </a:custGeom>
          <a:solidFill>
            <a:srgbClr val="54C2F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92" name="テキスト ボックス 91"/>
          <p:cNvSpPr txBox="1"/>
          <p:nvPr/>
        </p:nvSpPr>
        <p:spPr>
          <a:xfrm>
            <a:off x="3023828" y="3903899"/>
            <a:ext cx="1200152" cy="428628"/>
          </a:xfrm>
          <a:prstGeom prst="rect">
            <a:avLst/>
          </a:prstGeom>
        </p:spPr>
        <p:txBody>
          <a:bodyPr wrap="none" lIns="0" tIns="0" rIns="0" bIns="0" rtlCol="0" anchor="t" anchorCtr="0">
            <a:norm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ja-JP" sz="1100" b="0" i="0" u="none" strike="noStrike" kern="0" cap="none" spc="0" normalizeH="0" baseline="0" noProof="0">
              <a:ln>
                <a:noFill/>
              </a:ln>
              <a:solidFill>
                <a:prstClr val="black"/>
              </a:solidFill>
              <a:effectLst/>
              <a:uLnTx/>
              <a:uFillTx/>
            </a:endParaRPr>
          </a:p>
        </p:txBody>
      </p:sp>
      <p:sp>
        <p:nvSpPr>
          <p:cNvPr id="93" name="角丸四角形 92"/>
          <p:cNvSpPr/>
          <p:nvPr/>
        </p:nvSpPr>
        <p:spPr>
          <a:xfrm>
            <a:off x="2539158" y="3983533"/>
            <a:ext cx="1404156" cy="496431"/>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ja-JP" sz="1100" b="0" i="0" u="none" strike="noStrike" kern="0" cap="none" spc="0" normalizeH="0" baseline="0" noProof="0">
              <a:ln>
                <a:noFill/>
              </a:ln>
              <a:solidFill>
                <a:prstClr val="black"/>
              </a:solidFill>
              <a:effectLst/>
              <a:uLnTx/>
              <a:uFillTx/>
            </a:endParaRPr>
          </a:p>
          <a:p>
            <a:pPr marL="0" marR="0" lvl="0" indent="0" algn="r" defTabSz="914400" eaLnBrk="1" fontAlgn="auto" latinLnBrk="0" hangingPunct="1">
              <a:lnSpc>
                <a:spcPct val="100000"/>
              </a:lnSpc>
              <a:spcBef>
                <a:spcPct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rPr>
              <a:t>支払予定帳票</a:t>
            </a:r>
            <a:endParaRPr kumimoji="0" lang="en-US" altLang="ja-JP" sz="1100" b="0" i="0" u="none" strike="noStrike" kern="0" cap="none" spc="0" normalizeH="0" baseline="0" noProof="0">
              <a:ln>
                <a:noFill/>
              </a:ln>
              <a:solidFill>
                <a:prstClr val="black"/>
              </a:solidFill>
              <a:effectLst/>
              <a:uLnTx/>
              <a:uFillTx/>
            </a:endParaRPr>
          </a:p>
          <a:p>
            <a:pPr marL="0" marR="0" lvl="0" indent="0" algn="r" defTabSz="914400" eaLnBrk="1" fontAlgn="auto" latinLnBrk="0" hangingPunct="1">
              <a:lnSpc>
                <a:spcPct val="100000"/>
              </a:lnSpc>
              <a:spcBef>
                <a:spcPct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rPr>
              <a:t>支払検索照会</a:t>
            </a:r>
            <a:endParaRPr kumimoji="0" lang="en-US" altLang="ja-JP" sz="1100" b="0" i="0" u="none" strike="noStrike" kern="0" cap="none" spc="0" normalizeH="0" baseline="0" noProof="0">
              <a:ln>
                <a:noFill/>
              </a:ln>
              <a:solidFill>
                <a:prstClr val="black"/>
              </a:solidFill>
              <a:effectLst/>
              <a:uLnTx/>
              <a:uFillTx/>
            </a:endParaRPr>
          </a:p>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ja-JP" sz="1100" b="0" i="0" u="none" strike="noStrike" kern="0" cap="none" spc="0" normalizeH="0" baseline="0" noProof="0">
              <a:ln>
                <a:noFill/>
              </a:ln>
              <a:solidFill>
                <a:prstClr val="black"/>
              </a:solidFill>
              <a:effectLst/>
              <a:uLnTx/>
              <a:uFillTx/>
            </a:endParaRPr>
          </a:p>
        </p:txBody>
      </p:sp>
      <p:sp>
        <p:nvSpPr>
          <p:cNvPr id="94" name="Freeform 393"/>
          <p:cNvSpPr>
            <a:spLocks noEditPoints="1"/>
          </p:cNvSpPr>
          <p:nvPr/>
        </p:nvSpPr>
        <p:spPr bwMode="auto">
          <a:xfrm>
            <a:off x="2627784" y="4011911"/>
            <a:ext cx="305817" cy="391542"/>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95" name="Freeform 364"/>
          <p:cNvSpPr>
            <a:spLocks noEditPoints="1"/>
          </p:cNvSpPr>
          <p:nvPr/>
        </p:nvSpPr>
        <p:spPr bwMode="auto">
          <a:xfrm>
            <a:off x="4898380" y="4551970"/>
            <a:ext cx="573720" cy="540060"/>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F9BE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96" name="テキスト ボックス 95"/>
          <p:cNvSpPr txBox="1"/>
          <p:nvPr/>
        </p:nvSpPr>
        <p:spPr>
          <a:xfrm>
            <a:off x="4608004" y="4587974"/>
            <a:ext cx="162018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a:ln>
                  <a:noFill/>
                </a:ln>
                <a:solidFill>
                  <a:prstClr val="black"/>
                </a:solidFill>
                <a:effectLst/>
                <a:uLnTx/>
                <a:uFillTx/>
              </a:rPr>
              <a:t>総勘定元帳</a:t>
            </a:r>
          </a:p>
        </p:txBody>
      </p:sp>
      <p:sp>
        <p:nvSpPr>
          <p:cNvPr id="97" name="額縁 96"/>
          <p:cNvSpPr/>
          <p:nvPr/>
        </p:nvSpPr>
        <p:spPr>
          <a:xfrm>
            <a:off x="7056276" y="3579862"/>
            <a:ext cx="1224136"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支払変更入力</a:t>
            </a:r>
          </a:p>
        </p:txBody>
      </p:sp>
      <p:sp>
        <p:nvSpPr>
          <p:cNvPr id="98" name="角丸四角形 97"/>
          <p:cNvSpPr/>
          <p:nvPr/>
        </p:nvSpPr>
        <p:spPr>
          <a:xfrm>
            <a:off x="2856040" y="3297254"/>
            <a:ext cx="6035960" cy="265389"/>
          </a:xfrm>
          <a:prstGeom prst="roundRect">
            <a:avLst/>
          </a:prstGeom>
          <a:solidFill>
            <a:srgbClr val="EE550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ysClr val="window" lastClr="FFFFFF"/>
                </a:solidFill>
                <a:effectLst/>
                <a:uLnTx/>
                <a:uFillTx/>
              </a:rPr>
              <a:t>支払承認</a:t>
            </a:r>
          </a:p>
        </p:txBody>
      </p:sp>
      <p:sp>
        <p:nvSpPr>
          <p:cNvPr id="99" name="額縁 98"/>
          <p:cNvSpPr/>
          <p:nvPr/>
        </p:nvSpPr>
        <p:spPr>
          <a:xfrm>
            <a:off x="6228184" y="4659983"/>
            <a:ext cx="1223656" cy="288032"/>
          </a:xfrm>
          <a:prstGeom prst="bevel">
            <a:avLst>
              <a:gd name="adj" fmla="val 0"/>
            </a:avLst>
          </a:prstGeom>
          <a:solidFill>
            <a:srgbClr val="77A233"/>
          </a:solidFill>
          <a:ln>
            <a:solidFill>
              <a:srgbClr val="77A233"/>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電債オプション</a:t>
            </a:r>
            <a:endParaRPr kumimoji="0" lang="en-US" altLang="ja-JP" sz="8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100" name="額縁 99"/>
          <p:cNvSpPr/>
          <p:nvPr/>
        </p:nvSpPr>
        <p:spPr>
          <a:xfrm>
            <a:off x="7526672" y="4299652"/>
            <a:ext cx="1185788" cy="288032"/>
          </a:xfrm>
          <a:prstGeom prst="bevel">
            <a:avLst>
              <a:gd name="adj" fmla="val 0"/>
            </a:avLst>
          </a:prstGeom>
          <a:solidFill>
            <a:srgbClr val="77A233"/>
          </a:solidFill>
          <a:ln>
            <a:solidFill>
              <a:srgbClr val="77A233"/>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ファクタリング</a:t>
            </a:r>
            <a:endParaRPr kumimoji="0" lang="en-US" altLang="ja-JP" sz="8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101" name="額縁 100"/>
          <p:cNvSpPr/>
          <p:nvPr/>
        </p:nvSpPr>
        <p:spPr>
          <a:xfrm>
            <a:off x="6228184" y="3939903"/>
            <a:ext cx="1440160"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1" i="0" u="none" strike="noStrike" kern="0" cap="none" spc="0" normalizeH="0" baseline="0" noProof="0">
                <a:ln>
                  <a:noFill/>
                </a:ln>
                <a:solidFill>
                  <a:srgbClr val="FFFFFF"/>
                </a:solidFill>
                <a:effectLst/>
                <a:uLnTx/>
                <a:uFillTx/>
                <a:latin typeface="メイリオ"/>
                <a:ea typeface="メイリオ"/>
                <a:cs typeface="メイリオ" pitchFamily="50" charset="-128"/>
              </a:rPr>
              <a:t>FB</a:t>
            </a: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支払データ</a:t>
            </a:r>
          </a:p>
        </p:txBody>
      </p:sp>
      <p:sp>
        <p:nvSpPr>
          <p:cNvPr id="102" name="角丸四角形 101"/>
          <p:cNvSpPr/>
          <p:nvPr/>
        </p:nvSpPr>
        <p:spPr>
          <a:xfrm>
            <a:off x="1763688" y="4695986"/>
            <a:ext cx="1080120" cy="324036"/>
          </a:xfrm>
          <a:prstGeom prst="roundRect">
            <a:avLst/>
          </a:prstGeom>
          <a:solidFill>
            <a:srgbClr val="F9BE0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a:ln>
                  <a:noFill/>
                </a:ln>
                <a:solidFill>
                  <a:sysClr val="window" lastClr="FFFFFF"/>
                </a:solidFill>
                <a:effectLst/>
                <a:uLnTx/>
                <a:uFillTx/>
              </a:rPr>
              <a:t>仕入／買掛金</a:t>
            </a:r>
            <a:endParaRPr kumimoji="0" lang="en-US" altLang="ja-JP" sz="1000" b="1" i="0" u="none" strike="noStrike" kern="0" cap="none" spc="0" normalizeH="0" baseline="0" noProof="0">
              <a:ln>
                <a:noFill/>
              </a:ln>
              <a:solidFill>
                <a:sysClr val="window" lastClr="FFFFFF"/>
              </a:solidFill>
              <a:effectLst/>
              <a:uLnTx/>
              <a:uFillTx/>
            </a:endParaRPr>
          </a:p>
        </p:txBody>
      </p:sp>
      <p:sp>
        <p:nvSpPr>
          <p:cNvPr id="109" name="角丸四角形 108"/>
          <p:cNvSpPr/>
          <p:nvPr/>
        </p:nvSpPr>
        <p:spPr>
          <a:xfrm>
            <a:off x="3023828" y="4692566"/>
            <a:ext cx="1080120" cy="324036"/>
          </a:xfrm>
          <a:prstGeom prst="roundRect">
            <a:avLst/>
          </a:prstGeom>
          <a:solidFill>
            <a:srgbClr val="F9BE0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a:ln>
                  <a:noFill/>
                </a:ln>
                <a:solidFill>
                  <a:sysClr val="window" lastClr="FFFFFF"/>
                </a:solidFill>
                <a:effectLst/>
                <a:uLnTx/>
                <a:uFillTx/>
              </a:rPr>
              <a:t>買掛金／預金</a:t>
            </a:r>
            <a:endParaRPr kumimoji="0" lang="en-US" altLang="ja-JP" sz="1000" b="1" i="0" u="none" strike="noStrike" kern="0" cap="none" spc="0" normalizeH="0" baseline="0" noProof="0">
              <a:ln>
                <a:noFill/>
              </a:ln>
              <a:solidFill>
                <a:sysClr val="window" lastClr="FFFFFF"/>
              </a:solidFill>
              <a:effectLst/>
              <a:uLnTx/>
              <a:uFillTx/>
            </a:endParaRPr>
          </a:p>
        </p:txBody>
      </p:sp>
      <p:sp>
        <p:nvSpPr>
          <p:cNvPr id="110" name="正方形/長方形 109"/>
          <p:cNvSpPr/>
          <p:nvPr/>
        </p:nvSpPr>
        <p:spPr>
          <a:xfrm>
            <a:off x="7649570" y="4928056"/>
            <a:ext cx="1224460" cy="20005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700" b="0" i="0" u="none" strike="noStrike" kern="0" cap="none" spc="0" normalizeH="0" baseline="0" noProof="0">
                <a:ln>
                  <a:noFill/>
                </a:ln>
                <a:solidFill>
                  <a:prstClr val="black"/>
                </a:solidFill>
                <a:effectLst/>
                <a:uLnTx/>
                <a:uFillTx/>
              </a:rPr>
              <a:t>※1</a:t>
            </a:r>
            <a:r>
              <a:rPr kumimoji="0" lang="ja-JP" altLang="en-US" sz="700" kern="0" noProof="0">
                <a:solidFill>
                  <a:prstClr val="black"/>
                </a:solidFill>
              </a:rPr>
              <a:t> </a:t>
            </a:r>
            <a:r>
              <a:rPr kumimoji="0" lang="ja-JP" altLang="en-US" sz="700" b="0" i="0" u="none" strike="noStrike" kern="0" cap="none" spc="0" normalizeH="0" baseline="0" noProof="0">
                <a:ln>
                  <a:noFill/>
                </a:ln>
                <a:solidFill>
                  <a:prstClr val="black"/>
                </a:solidFill>
                <a:effectLst/>
                <a:uLnTx/>
                <a:uFillTx/>
              </a:rPr>
              <a:t>オプション製品</a:t>
            </a:r>
          </a:p>
        </p:txBody>
      </p:sp>
      <p:sp>
        <p:nvSpPr>
          <p:cNvPr id="111" name="テキスト ボックス 110"/>
          <p:cNvSpPr txBox="1"/>
          <p:nvPr/>
        </p:nvSpPr>
        <p:spPr>
          <a:xfrm>
            <a:off x="7161436" y="4420943"/>
            <a:ext cx="57657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a:ln>
                  <a:noFill/>
                </a:ln>
                <a:solidFill>
                  <a:srgbClr val="FFFFFF"/>
                </a:solidFill>
                <a:effectLst/>
                <a:uLnTx/>
                <a:uFillTx/>
              </a:rPr>
              <a:t>※1</a:t>
            </a:r>
            <a:endParaRPr kumimoji="0" lang="ja-JP" altLang="en-US" sz="800" b="0" i="0" u="none" strike="noStrike" kern="0" cap="none" spc="0" normalizeH="0" baseline="0" noProof="0">
              <a:ln>
                <a:noFill/>
              </a:ln>
              <a:solidFill>
                <a:srgbClr val="FFFFFF"/>
              </a:solidFill>
              <a:effectLst/>
              <a:uLnTx/>
              <a:uFillTx/>
            </a:endParaRPr>
          </a:p>
        </p:txBody>
      </p:sp>
      <p:sp>
        <p:nvSpPr>
          <p:cNvPr id="112" name="テキスト ボックス 111"/>
          <p:cNvSpPr txBox="1"/>
          <p:nvPr/>
        </p:nvSpPr>
        <p:spPr>
          <a:xfrm>
            <a:off x="7164288" y="4804578"/>
            <a:ext cx="57657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a:ln>
                  <a:noFill/>
                </a:ln>
                <a:solidFill>
                  <a:srgbClr val="FFFFFF"/>
                </a:solidFill>
                <a:effectLst/>
                <a:uLnTx/>
                <a:uFillTx/>
              </a:rPr>
              <a:t>※1</a:t>
            </a:r>
            <a:endParaRPr kumimoji="0" lang="ja-JP" altLang="en-US" sz="800" b="0" i="0" u="none" strike="noStrike" kern="0" cap="none" spc="0" normalizeH="0" baseline="0" noProof="0">
              <a:ln>
                <a:noFill/>
              </a:ln>
              <a:solidFill>
                <a:srgbClr val="FFFFFF"/>
              </a:solidFill>
              <a:effectLst/>
              <a:uLnTx/>
              <a:uFillTx/>
            </a:endParaRPr>
          </a:p>
        </p:txBody>
      </p:sp>
      <p:sp>
        <p:nvSpPr>
          <p:cNvPr id="113" name="テキスト ボックス 112"/>
          <p:cNvSpPr txBox="1"/>
          <p:nvPr/>
        </p:nvSpPr>
        <p:spPr>
          <a:xfrm>
            <a:off x="8459924" y="4444538"/>
            <a:ext cx="57657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a:ln>
                  <a:noFill/>
                </a:ln>
                <a:solidFill>
                  <a:srgbClr val="FFFFFF"/>
                </a:solidFill>
                <a:effectLst/>
                <a:uLnTx/>
                <a:uFillTx/>
              </a:rPr>
              <a:t>※1</a:t>
            </a:r>
            <a:endParaRPr kumimoji="0" lang="ja-JP" altLang="en-US" sz="800" b="0" i="0" u="none" strike="noStrike" kern="0" cap="none" spc="0" normalizeH="0" baseline="0" noProof="0">
              <a:ln>
                <a:noFill/>
              </a:ln>
              <a:solidFill>
                <a:srgbClr val="FFFFFF"/>
              </a:solidFill>
              <a:effectLst/>
              <a:uLnTx/>
              <a:uFillTx/>
            </a:endParaRPr>
          </a:p>
        </p:txBody>
      </p:sp>
      <p:sp>
        <p:nvSpPr>
          <p:cNvPr id="117" name="AutoShape 93"/>
          <p:cNvSpPr>
            <a:spLocks noChangeArrowheads="1"/>
          </p:cNvSpPr>
          <p:nvPr/>
        </p:nvSpPr>
        <p:spPr bwMode="auto">
          <a:xfrm>
            <a:off x="1358264" y="3646356"/>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18" name="AutoShape 93"/>
          <p:cNvSpPr>
            <a:spLocks noChangeArrowheads="1"/>
          </p:cNvSpPr>
          <p:nvPr/>
        </p:nvSpPr>
        <p:spPr bwMode="auto">
          <a:xfrm>
            <a:off x="3095836" y="3615866"/>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19" name="AutoShape 93"/>
          <p:cNvSpPr>
            <a:spLocks noChangeArrowheads="1"/>
          </p:cNvSpPr>
          <p:nvPr/>
        </p:nvSpPr>
        <p:spPr bwMode="auto">
          <a:xfrm>
            <a:off x="4838930" y="3593930"/>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20" name="AutoShape 93"/>
          <p:cNvSpPr>
            <a:spLocks noChangeArrowheads="1"/>
          </p:cNvSpPr>
          <p:nvPr/>
        </p:nvSpPr>
        <p:spPr bwMode="auto">
          <a:xfrm>
            <a:off x="5016068" y="4242001"/>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25" name="AutoShape 93"/>
          <p:cNvSpPr>
            <a:spLocks noChangeArrowheads="1"/>
          </p:cNvSpPr>
          <p:nvPr/>
        </p:nvSpPr>
        <p:spPr bwMode="auto">
          <a:xfrm rot="16200000">
            <a:off x="5832140" y="3939903"/>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26" name="AutoShape 93"/>
          <p:cNvSpPr>
            <a:spLocks noChangeArrowheads="1"/>
          </p:cNvSpPr>
          <p:nvPr/>
        </p:nvSpPr>
        <p:spPr bwMode="auto">
          <a:xfrm rot="16200000">
            <a:off x="4247964" y="4695986"/>
            <a:ext cx="360040" cy="288032"/>
          </a:xfrm>
          <a:prstGeom prst="downArrow">
            <a:avLst>
              <a:gd name="adj1" fmla="val 50000"/>
              <a:gd name="adj2" fmla="val 49104"/>
            </a:avLst>
          </a:prstGeom>
          <a:solidFill>
            <a:srgbClr val="F9BE00"/>
          </a:solidFill>
          <a:ln w="25400" cap="flat" cmpd="sng" algn="ctr">
            <a:solidFill>
              <a:srgbClr val="F9BE0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34" name="額縁 133"/>
          <p:cNvSpPr/>
          <p:nvPr/>
        </p:nvSpPr>
        <p:spPr>
          <a:xfrm>
            <a:off x="7526672" y="4659692"/>
            <a:ext cx="1185788" cy="288032"/>
          </a:xfrm>
          <a:prstGeom prst="bevel">
            <a:avLst>
              <a:gd name="adj" fmla="val 0"/>
            </a:avLst>
          </a:prstGeom>
          <a:solidFill>
            <a:srgbClr val="77A233"/>
          </a:solidFill>
          <a:ln>
            <a:solidFill>
              <a:srgbClr val="77A233"/>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外貨建支払</a:t>
            </a:r>
            <a:endParaRPr kumimoji="0" lang="en-US" altLang="ja-JP" sz="8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137" name="Freeform 408"/>
          <p:cNvSpPr>
            <a:spLocks noEditPoints="1"/>
          </p:cNvSpPr>
          <p:nvPr/>
        </p:nvSpPr>
        <p:spPr bwMode="auto">
          <a:xfrm>
            <a:off x="959225" y="4168585"/>
            <a:ext cx="324036" cy="252028"/>
          </a:xfrm>
          <a:custGeom>
            <a:avLst/>
            <a:gdLst>
              <a:gd name="T0" fmla="*/ 249 w 853"/>
              <a:gd name="T1" fmla="*/ 280 h 632"/>
              <a:gd name="T2" fmla="*/ 0 w 853"/>
              <a:gd name="T3" fmla="*/ 88 h 632"/>
              <a:gd name="T4" fmla="*/ 0 w 853"/>
              <a:gd name="T5" fmla="*/ 530 h 632"/>
              <a:gd name="T6" fmla="*/ 249 w 853"/>
              <a:gd name="T7" fmla="*/ 280 h 632"/>
              <a:gd name="T8" fmla="*/ 850 w 853"/>
              <a:gd name="T9" fmla="*/ 0 h 632"/>
              <a:gd name="T10" fmla="*/ 3 w 853"/>
              <a:gd name="T11" fmla="*/ 0 h 632"/>
              <a:gd name="T12" fmla="*/ 427 w 853"/>
              <a:gd name="T13" fmla="*/ 325 h 632"/>
              <a:gd name="T14" fmla="*/ 850 w 853"/>
              <a:gd name="T15" fmla="*/ 0 h 632"/>
              <a:gd name="T16" fmla="*/ 546 w 853"/>
              <a:gd name="T17" fmla="*/ 325 h 632"/>
              <a:gd name="T18" fmla="*/ 427 w 853"/>
              <a:gd name="T19" fmla="*/ 416 h 632"/>
              <a:gd name="T20" fmla="*/ 307 w 853"/>
              <a:gd name="T21" fmla="*/ 325 h 632"/>
              <a:gd name="T22" fmla="*/ 1 w 853"/>
              <a:gd name="T23" fmla="*/ 632 h 632"/>
              <a:gd name="T24" fmla="*/ 852 w 853"/>
              <a:gd name="T25" fmla="*/ 632 h 632"/>
              <a:gd name="T26" fmla="*/ 546 w 853"/>
              <a:gd name="T27" fmla="*/ 325 h 632"/>
              <a:gd name="T28" fmla="*/ 603 w 853"/>
              <a:gd name="T29" fmla="*/ 280 h 632"/>
              <a:gd name="T30" fmla="*/ 853 w 853"/>
              <a:gd name="T31" fmla="*/ 531 h 632"/>
              <a:gd name="T32" fmla="*/ 853 w 853"/>
              <a:gd name="T33" fmla="*/ 90 h 632"/>
              <a:gd name="T34" fmla="*/ 603 w 853"/>
              <a:gd name="T35" fmla="*/ 28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3" h="632">
                <a:moveTo>
                  <a:pt x="249" y="280"/>
                </a:moveTo>
                <a:lnTo>
                  <a:pt x="0" y="88"/>
                </a:lnTo>
                <a:lnTo>
                  <a:pt x="0" y="530"/>
                </a:lnTo>
                <a:lnTo>
                  <a:pt x="249" y="280"/>
                </a:lnTo>
                <a:close/>
                <a:moveTo>
                  <a:pt x="850" y="0"/>
                </a:moveTo>
                <a:lnTo>
                  <a:pt x="3" y="0"/>
                </a:lnTo>
                <a:lnTo>
                  <a:pt x="427" y="325"/>
                </a:lnTo>
                <a:lnTo>
                  <a:pt x="850" y="0"/>
                </a:lnTo>
                <a:close/>
                <a:moveTo>
                  <a:pt x="546" y="325"/>
                </a:moveTo>
                <a:lnTo>
                  <a:pt x="427" y="416"/>
                </a:lnTo>
                <a:lnTo>
                  <a:pt x="307" y="325"/>
                </a:lnTo>
                <a:lnTo>
                  <a:pt x="1" y="632"/>
                </a:lnTo>
                <a:lnTo>
                  <a:pt x="852" y="632"/>
                </a:lnTo>
                <a:lnTo>
                  <a:pt x="546" y="325"/>
                </a:lnTo>
                <a:close/>
                <a:moveTo>
                  <a:pt x="603" y="280"/>
                </a:moveTo>
                <a:lnTo>
                  <a:pt x="853" y="531"/>
                </a:lnTo>
                <a:lnTo>
                  <a:pt x="853" y="90"/>
                </a:lnTo>
                <a:lnTo>
                  <a:pt x="603" y="2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38" name="テキスト ボックス 137"/>
          <p:cNvSpPr txBox="1"/>
          <p:nvPr/>
        </p:nvSpPr>
        <p:spPr>
          <a:xfrm>
            <a:off x="481905" y="4509806"/>
            <a:ext cx="1025010" cy="365520"/>
          </a:xfrm>
          <a:prstGeom prst="rect">
            <a:avLst/>
          </a:prstGeom>
        </p:spPr>
        <p:txBody>
          <a:bodyPr wrap="none" lIns="0" tIns="0" rIns="0" bIns="0" rtlCol="0" anchor="t" anchorCtr="0">
            <a:norm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支払通知書</a:t>
            </a:r>
            <a:endParaRPr kumimoji="0" lang="en-US" altLang="ja-JP" sz="11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1100" kern="0" dirty="0">
                <a:solidFill>
                  <a:prstClr val="black"/>
                </a:solidFill>
              </a:rPr>
              <a:t>一括配信</a:t>
            </a:r>
            <a:endParaRPr kumimoji="0" lang="en-US" altLang="ja-JP" sz="1100" b="0" i="0" u="none" strike="noStrike" kern="0" cap="none" spc="0" normalizeH="0" baseline="0" noProof="0" dirty="0">
              <a:ln>
                <a:noFill/>
              </a:ln>
              <a:solidFill>
                <a:prstClr val="black"/>
              </a:solidFill>
              <a:effectLst/>
              <a:uLnTx/>
              <a:uFillTx/>
            </a:endParaRPr>
          </a:p>
        </p:txBody>
      </p:sp>
      <p:sp>
        <p:nvSpPr>
          <p:cNvPr id="139" name="AutoShape 93"/>
          <p:cNvSpPr>
            <a:spLocks noChangeArrowheads="1"/>
          </p:cNvSpPr>
          <p:nvPr/>
        </p:nvSpPr>
        <p:spPr bwMode="auto">
          <a:xfrm>
            <a:off x="4247964" y="2476552"/>
            <a:ext cx="360040" cy="273767"/>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40" name="AutoShape 93"/>
          <p:cNvSpPr>
            <a:spLocks noChangeArrowheads="1"/>
          </p:cNvSpPr>
          <p:nvPr/>
        </p:nvSpPr>
        <p:spPr bwMode="auto">
          <a:xfrm>
            <a:off x="7254746" y="2476552"/>
            <a:ext cx="360040" cy="273767"/>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41" name="AutoShape 93"/>
          <p:cNvSpPr>
            <a:spLocks noChangeArrowheads="1"/>
          </p:cNvSpPr>
          <p:nvPr/>
        </p:nvSpPr>
        <p:spPr bwMode="auto">
          <a:xfrm>
            <a:off x="1348696" y="2476552"/>
            <a:ext cx="360040" cy="273767"/>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42" name="AutoShape 93"/>
          <p:cNvSpPr>
            <a:spLocks noChangeArrowheads="1"/>
          </p:cNvSpPr>
          <p:nvPr/>
        </p:nvSpPr>
        <p:spPr bwMode="auto">
          <a:xfrm>
            <a:off x="4247964" y="3075966"/>
            <a:ext cx="360040" cy="209204"/>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43" name="AutoShape 93"/>
          <p:cNvSpPr>
            <a:spLocks noChangeArrowheads="1"/>
          </p:cNvSpPr>
          <p:nvPr/>
        </p:nvSpPr>
        <p:spPr bwMode="auto">
          <a:xfrm>
            <a:off x="7272300" y="3083386"/>
            <a:ext cx="360040" cy="215446"/>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44" name="AutoShape 93"/>
          <p:cNvSpPr>
            <a:spLocks noChangeArrowheads="1"/>
          </p:cNvSpPr>
          <p:nvPr/>
        </p:nvSpPr>
        <p:spPr bwMode="auto">
          <a:xfrm>
            <a:off x="1366250" y="3083385"/>
            <a:ext cx="360040" cy="230184"/>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15" name="テキスト ボックス 114"/>
          <p:cNvSpPr txBox="1"/>
          <p:nvPr/>
        </p:nvSpPr>
        <p:spPr>
          <a:xfrm>
            <a:off x="8459924" y="4804578"/>
            <a:ext cx="57657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a:ln>
                  <a:noFill/>
                </a:ln>
                <a:solidFill>
                  <a:srgbClr val="FFFFFF"/>
                </a:solidFill>
                <a:effectLst/>
                <a:uLnTx/>
                <a:uFillTx/>
              </a:rPr>
              <a:t>※1</a:t>
            </a:r>
            <a:endParaRPr kumimoji="0" lang="ja-JP" altLang="en-US" sz="800" b="0" i="0" u="none" strike="noStrike" kern="0" cap="none" spc="0" normalizeH="0" baseline="0" noProof="0">
              <a:ln>
                <a:noFill/>
              </a:ln>
              <a:solidFill>
                <a:srgbClr val="FFFFFF"/>
              </a:solidFill>
              <a:effectLst/>
              <a:uLnTx/>
              <a:uFillTx/>
            </a:endParaRPr>
          </a:p>
        </p:txBody>
      </p:sp>
      <p:sp>
        <p:nvSpPr>
          <p:cNvPr id="4" name="フッター プレースホルダー 3">
            <a:extLst>
              <a:ext uri="{FF2B5EF4-FFF2-40B4-BE49-F238E27FC236}">
                <a16:creationId xmlns:a16="http://schemas.microsoft.com/office/drawing/2014/main" id="{35FE7567-1D0C-99A9-39F5-A8F75B9477A9}"/>
              </a:ext>
            </a:extLst>
          </p:cNvPr>
          <p:cNvSpPr txBox="1">
            <a:spLocks/>
          </p:cNvSpPr>
          <p:nvPr/>
        </p:nvSpPr>
        <p:spPr>
          <a:xfrm>
            <a:off x="252000" y="4993034"/>
            <a:ext cx="2160000" cy="135000"/>
          </a:xfrm>
          <a:prstGeom prst="rect">
            <a:avLst/>
          </a:prstGeom>
        </p:spPr>
        <p:txBody>
          <a:bodyPr vert="horz" lIns="0" tIns="0" rIns="0" bIns="0" rtlCol="0" anchor="b" anchorCtr="0"/>
          <a:lstStyle>
            <a:defPPr>
              <a:defRPr lang="ja-JP"/>
            </a:defPPr>
            <a:lvl1pPr marL="0" algn="l" defTabSz="914400" rtl="0" eaLnBrk="1" latinLnBrk="0" hangingPunct="1">
              <a:defRPr kumimoji="1" sz="6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a:t>©Canon IT Solutions Inc.  All rights reserved.</a:t>
            </a:r>
            <a:endParaRPr lang="ja-JP" altLang="en-US"/>
          </a:p>
        </p:txBody>
      </p:sp>
      <p:sp>
        <p:nvSpPr>
          <p:cNvPr id="6" name="AutoShape 5">
            <a:extLst>
              <a:ext uri="{FF2B5EF4-FFF2-40B4-BE49-F238E27FC236}">
                <a16:creationId xmlns:a16="http://schemas.microsoft.com/office/drawing/2014/main" id="{38731816-6A69-7FB3-EF25-0F9C9DA336E6}"/>
              </a:ext>
            </a:extLst>
          </p:cNvPr>
          <p:cNvSpPr>
            <a:spLocks noChangeArrowheads="1"/>
          </p:cNvSpPr>
          <p:nvPr/>
        </p:nvSpPr>
        <p:spPr bwMode="gray">
          <a:xfrm>
            <a:off x="107504" y="928800"/>
            <a:ext cx="2700300" cy="1555200"/>
          </a:xfrm>
          <a:prstGeom prst="roundRect">
            <a:avLst>
              <a:gd name="adj" fmla="val 6907"/>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en-US" altLang="ja-JP" sz="1500" b="0" i="0" u="none" strike="noStrike" kern="0" cap="none" spc="0" normalizeH="0" baseline="0" noProof="0">
              <a:ln>
                <a:noFill/>
              </a:ln>
              <a:solidFill>
                <a:srgbClr val="E27100"/>
              </a:solidFill>
              <a:effectLst/>
              <a:uLnTx/>
              <a:uFillTx/>
            </a:endParaRPr>
          </a:p>
        </p:txBody>
      </p:sp>
      <p:sp>
        <p:nvSpPr>
          <p:cNvPr id="7" name="AutoShape 5">
            <a:extLst>
              <a:ext uri="{FF2B5EF4-FFF2-40B4-BE49-F238E27FC236}">
                <a16:creationId xmlns:a16="http://schemas.microsoft.com/office/drawing/2014/main" id="{FD70850A-F9D3-B1A7-6F2A-1232D3113030}"/>
              </a:ext>
            </a:extLst>
          </p:cNvPr>
          <p:cNvSpPr>
            <a:spLocks noChangeArrowheads="1"/>
          </p:cNvSpPr>
          <p:nvPr/>
        </p:nvSpPr>
        <p:spPr bwMode="gray">
          <a:xfrm>
            <a:off x="5921484" y="929911"/>
            <a:ext cx="3047318" cy="1555092"/>
          </a:xfrm>
          <a:prstGeom prst="roundRect">
            <a:avLst>
              <a:gd name="adj" fmla="val 6907"/>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en-US" altLang="ja-JP" sz="1500" b="0" i="0" u="none" strike="noStrike" kern="0" cap="none" spc="0" normalizeH="0" baseline="0" noProof="0">
              <a:ln>
                <a:noFill/>
              </a:ln>
              <a:solidFill>
                <a:srgbClr val="E27100"/>
              </a:solidFill>
              <a:effectLst/>
              <a:uLnTx/>
              <a:uFillTx/>
            </a:endParaRPr>
          </a:p>
        </p:txBody>
      </p:sp>
      <p:sp>
        <p:nvSpPr>
          <p:cNvPr id="8" name="AutoShape 5">
            <a:extLst>
              <a:ext uri="{FF2B5EF4-FFF2-40B4-BE49-F238E27FC236}">
                <a16:creationId xmlns:a16="http://schemas.microsoft.com/office/drawing/2014/main" id="{3E061F7A-AEEB-8219-D3B8-F572FD7AF65D}"/>
              </a:ext>
            </a:extLst>
          </p:cNvPr>
          <p:cNvSpPr>
            <a:spLocks noChangeArrowheads="1"/>
          </p:cNvSpPr>
          <p:nvPr/>
        </p:nvSpPr>
        <p:spPr bwMode="gray">
          <a:xfrm>
            <a:off x="2866790" y="928800"/>
            <a:ext cx="2988332" cy="1556152"/>
          </a:xfrm>
          <a:prstGeom prst="roundRect">
            <a:avLst>
              <a:gd name="adj" fmla="val 6907"/>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en-US" altLang="ja-JP" sz="1500" b="0" i="0" u="none" strike="noStrike" kern="0" cap="none" spc="0" normalizeH="0" baseline="0" noProof="0">
              <a:ln>
                <a:noFill/>
              </a:ln>
              <a:solidFill>
                <a:srgbClr val="E27100"/>
              </a:solidFill>
              <a:effectLst/>
              <a:uLnTx/>
              <a:uFillTx/>
            </a:endParaRPr>
          </a:p>
        </p:txBody>
      </p:sp>
      <p:sp>
        <p:nvSpPr>
          <p:cNvPr id="9" name="Text Box 76">
            <a:extLst>
              <a:ext uri="{FF2B5EF4-FFF2-40B4-BE49-F238E27FC236}">
                <a16:creationId xmlns:a16="http://schemas.microsoft.com/office/drawing/2014/main" id="{BC838D00-BE15-7A2A-83B8-16449887F825}"/>
              </a:ext>
            </a:extLst>
          </p:cNvPr>
          <p:cNvSpPr txBox="1">
            <a:spLocks noChangeArrowheads="1"/>
          </p:cNvSpPr>
          <p:nvPr/>
        </p:nvSpPr>
        <p:spPr bwMode="auto">
          <a:xfrm>
            <a:off x="2651797" y="627534"/>
            <a:ext cx="3420380" cy="309958"/>
          </a:xfrm>
          <a:prstGeom prst="rect">
            <a:avLst/>
          </a:prstGeom>
          <a:noFill/>
          <a:ln w="9525" algn="ctr">
            <a:noFill/>
            <a:miter lim="800000"/>
            <a:headEnd/>
            <a:tailEnd/>
          </a:ln>
        </p:spPr>
        <p:txBody>
          <a:bodyPr wrap="square" lIns="90000" tIns="46800" rIns="90000" bIns="468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rgbClr val="B91B17">
                    <a:lumMod val="60000"/>
                    <a:lumOff val="40000"/>
                  </a:srgbClr>
                </a:solidFill>
                <a:effectLst/>
                <a:uLnTx/>
                <a:uFillTx/>
              </a:rPr>
              <a:t>【 </a:t>
            </a:r>
            <a:r>
              <a:rPr kumimoji="0" lang="ja-JP" altLang="en-US" sz="1400" b="1" i="0" u="none" strike="noStrike" kern="0" cap="none" spc="0" normalizeH="0" baseline="0" noProof="0">
                <a:ln>
                  <a:noFill/>
                </a:ln>
                <a:solidFill>
                  <a:srgbClr val="B91B17">
                    <a:lumMod val="60000"/>
                    <a:lumOff val="40000"/>
                  </a:srgbClr>
                </a:solidFill>
                <a:effectLst/>
                <a:uLnTx/>
                <a:uFillTx/>
              </a:rPr>
              <a:t> 支払依頼 </a:t>
            </a:r>
            <a:r>
              <a:rPr kumimoji="0" lang="en-US" altLang="ja-JP" sz="1400" b="1" i="0" u="none" strike="noStrike" kern="0" cap="none" spc="0" normalizeH="0" baseline="0" noProof="0">
                <a:ln>
                  <a:noFill/>
                </a:ln>
                <a:solidFill>
                  <a:srgbClr val="B91B17">
                    <a:lumMod val="60000"/>
                    <a:lumOff val="40000"/>
                  </a:srgbClr>
                </a:solidFill>
                <a:effectLst/>
                <a:uLnTx/>
                <a:uFillTx/>
              </a:rPr>
              <a:t>】</a:t>
            </a:r>
            <a:endParaRPr kumimoji="0" lang="ja-JP" altLang="en-US" sz="1400" b="1" i="0" u="none" strike="noStrike" kern="0" cap="none" spc="0" normalizeH="0" baseline="0" noProof="0">
              <a:ln>
                <a:noFill/>
              </a:ln>
              <a:solidFill>
                <a:srgbClr val="B91B17">
                  <a:lumMod val="60000"/>
                  <a:lumOff val="40000"/>
                </a:srgbClr>
              </a:solidFill>
              <a:effectLst/>
              <a:uLnTx/>
              <a:uFillTx/>
            </a:endParaRPr>
          </a:p>
        </p:txBody>
      </p:sp>
      <p:sp>
        <p:nvSpPr>
          <p:cNvPr id="10" name="Text Box 76">
            <a:extLst>
              <a:ext uri="{FF2B5EF4-FFF2-40B4-BE49-F238E27FC236}">
                <a16:creationId xmlns:a16="http://schemas.microsoft.com/office/drawing/2014/main" id="{1EB2CC15-0D63-8E97-4CB7-B024D01B15EF}"/>
              </a:ext>
            </a:extLst>
          </p:cNvPr>
          <p:cNvSpPr txBox="1">
            <a:spLocks noChangeArrowheads="1"/>
          </p:cNvSpPr>
          <p:nvPr/>
        </p:nvSpPr>
        <p:spPr bwMode="auto">
          <a:xfrm>
            <a:off x="5904148" y="627534"/>
            <a:ext cx="2952328" cy="309958"/>
          </a:xfrm>
          <a:prstGeom prst="rect">
            <a:avLst/>
          </a:prstGeom>
          <a:noFill/>
          <a:ln w="9525" algn="ctr">
            <a:noFill/>
            <a:miter lim="800000"/>
            <a:headEnd/>
            <a:tailEnd/>
          </a:ln>
        </p:spPr>
        <p:txBody>
          <a:bodyPr wrap="square" lIns="90000" tIns="46800" rIns="90000" bIns="468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rgbClr val="B91B17">
                    <a:lumMod val="60000"/>
                    <a:lumOff val="40000"/>
                  </a:srgbClr>
                </a:solidFill>
                <a:effectLst/>
                <a:uLnTx/>
                <a:uFillTx/>
              </a:rPr>
              <a:t>【  </a:t>
            </a:r>
            <a:r>
              <a:rPr kumimoji="0" lang="ja-JP" altLang="en-US" sz="1400" b="1" i="0" u="none" strike="noStrike" kern="0" cap="none" spc="0" normalizeH="0" baseline="0" noProof="0">
                <a:ln>
                  <a:noFill/>
                </a:ln>
                <a:solidFill>
                  <a:srgbClr val="B91B17">
                    <a:lumMod val="60000"/>
                    <a:lumOff val="40000"/>
                  </a:srgbClr>
                </a:solidFill>
                <a:effectLst/>
                <a:uLnTx/>
                <a:uFillTx/>
              </a:rPr>
              <a:t>社員経費  </a:t>
            </a:r>
            <a:r>
              <a:rPr kumimoji="0" lang="en-US" altLang="ja-JP" sz="1400" b="1" i="0" u="none" strike="noStrike" kern="0" cap="none" spc="0" normalizeH="0" baseline="0" noProof="0">
                <a:ln>
                  <a:noFill/>
                </a:ln>
                <a:solidFill>
                  <a:srgbClr val="B91B17">
                    <a:lumMod val="60000"/>
                    <a:lumOff val="40000"/>
                  </a:srgbClr>
                </a:solidFill>
                <a:effectLst/>
                <a:uLnTx/>
                <a:uFillTx/>
              </a:rPr>
              <a:t>】</a:t>
            </a:r>
            <a:endParaRPr kumimoji="0" lang="ja-JP" altLang="en-US" sz="1400" b="1" i="0" u="none" strike="noStrike" kern="0" cap="none" spc="0" normalizeH="0" baseline="0" noProof="0">
              <a:ln>
                <a:noFill/>
              </a:ln>
              <a:solidFill>
                <a:srgbClr val="B91B17">
                  <a:lumMod val="60000"/>
                  <a:lumOff val="40000"/>
                </a:srgbClr>
              </a:solidFill>
              <a:effectLst/>
              <a:uLnTx/>
              <a:uFillTx/>
            </a:endParaRPr>
          </a:p>
        </p:txBody>
      </p:sp>
      <p:sp>
        <p:nvSpPr>
          <p:cNvPr id="11" name="額縁 70">
            <a:extLst>
              <a:ext uri="{FF2B5EF4-FFF2-40B4-BE49-F238E27FC236}">
                <a16:creationId xmlns:a16="http://schemas.microsoft.com/office/drawing/2014/main" id="{B5BB7DAC-C976-4A45-BCE6-352B29E79F8D}"/>
              </a:ext>
            </a:extLst>
          </p:cNvPr>
          <p:cNvSpPr/>
          <p:nvPr/>
        </p:nvSpPr>
        <p:spPr>
          <a:xfrm>
            <a:off x="4608004" y="1039930"/>
            <a:ext cx="1110673" cy="252027"/>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定例支払</a:t>
            </a:r>
          </a:p>
        </p:txBody>
      </p:sp>
      <p:sp>
        <p:nvSpPr>
          <p:cNvPr id="12" name="額縁 74">
            <a:extLst>
              <a:ext uri="{FF2B5EF4-FFF2-40B4-BE49-F238E27FC236}">
                <a16:creationId xmlns:a16="http://schemas.microsoft.com/office/drawing/2014/main" id="{8A6370C9-5D38-93D0-70CB-1ECBC7421BD9}"/>
              </a:ext>
            </a:extLst>
          </p:cNvPr>
          <p:cNvSpPr/>
          <p:nvPr/>
        </p:nvSpPr>
        <p:spPr>
          <a:xfrm>
            <a:off x="4602553" y="1323971"/>
            <a:ext cx="1116124" cy="252027"/>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前払金振替</a:t>
            </a:r>
          </a:p>
        </p:txBody>
      </p:sp>
      <p:sp>
        <p:nvSpPr>
          <p:cNvPr id="13" name="額縁 75">
            <a:extLst>
              <a:ext uri="{FF2B5EF4-FFF2-40B4-BE49-F238E27FC236}">
                <a16:creationId xmlns:a16="http://schemas.microsoft.com/office/drawing/2014/main" id="{6904056D-32FF-273C-175E-C21E22438B51}"/>
              </a:ext>
            </a:extLst>
          </p:cNvPr>
          <p:cNvSpPr/>
          <p:nvPr/>
        </p:nvSpPr>
        <p:spPr>
          <a:xfrm>
            <a:off x="4602553" y="1608496"/>
            <a:ext cx="1116124" cy="245448"/>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会社間支払</a:t>
            </a:r>
            <a:endParaRPr kumimoji="0" lang="en-US" altLang="ja-JP"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endParaRPr>
          </a:p>
        </p:txBody>
      </p:sp>
      <p:sp>
        <p:nvSpPr>
          <p:cNvPr id="14" name="角丸四角形 78">
            <a:extLst>
              <a:ext uri="{FF2B5EF4-FFF2-40B4-BE49-F238E27FC236}">
                <a16:creationId xmlns:a16="http://schemas.microsoft.com/office/drawing/2014/main" id="{FB0CFEC4-85D4-F2DF-04F1-1896D84EBDBD}"/>
              </a:ext>
            </a:extLst>
          </p:cNvPr>
          <p:cNvSpPr/>
          <p:nvPr/>
        </p:nvSpPr>
        <p:spPr>
          <a:xfrm>
            <a:off x="2951820" y="1004400"/>
            <a:ext cx="1548172" cy="346332"/>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ysClr val="window" lastClr="FFFFFF"/>
                </a:solidFill>
                <a:effectLst/>
                <a:uLnTx/>
                <a:uFillTx/>
              </a:rPr>
              <a:t>支払伝票入力</a:t>
            </a:r>
          </a:p>
        </p:txBody>
      </p:sp>
      <p:sp>
        <p:nvSpPr>
          <p:cNvPr id="15" name="角丸四角形 79">
            <a:extLst>
              <a:ext uri="{FF2B5EF4-FFF2-40B4-BE49-F238E27FC236}">
                <a16:creationId xmlns:a16="http://schemas.microsoft.com/office/drawing/2014/main" id="{75A9175A-79EE-E76E-A80B-18338812FC9A}"/>
              </a:ext>
            </a:extLst>
          </p:cNvPr>
          <p:cNvSpPr/>
          <p:nvPr/>
        </p:nvSpPr>
        <p:spPr>
          <a:xfrm>
            <a:off x="2951820" y="1333906"/>
            <a:ext cx="1548172" cy="1036968"/>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a:defRPr/>
            </a:pPr>
            <a:r>
              <a:rPr kumimoji="0" lang="ja-JP" altLang="en-US" sz="1100" b="0" i="0" u="none" strike="noStrike" kern="0" cap="none" spc="0" normalizeH="0" baseline="0" noProof="0" dirty="0">
                <a:ln>
                  <a:noFill/>
                </a:ln>
                <a:solidFill>
                  <a:prstClr val="black"/>
                </a:solidFill>
                <a:effectLst/>
                <a:uLnTx/>
                <a:uFillTx/>
              </a:rPr>
              <a:t>・一覧入力</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・過去伝票複写</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・仕訳パターン</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・証憑データ添付</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・スポット支払</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・源泉支払</a:t>
            </a:r>
          </a:p>
        </p:txBody>
      </p:sp>
      <p:sp>
        <p:nvSpPr>
          <p:cNvPr id="16" name="角丸四角形 80">
            <a:extLst>
              <a:ext uri="{FF2B5EF4-FFF2-40B4-BE49-F238E27FC236}">
                <a16:creationId xmlns:a16="http://schemas.microsoft.com/office/drawing/2014/main" id="{118ACB52-9756-B3EC-CE44-878DA300E67B}"/>
              </a:ext>
            </a:extLst>
          </p:cNvPr>
          <p:cNvSpPr/>
          <p:nvPr/>
        </p:nvSpPr>
        <p:spPr>
          <a:xfrm>
            <a:off x="6009484" y="1283630"/>
            <a:ext cx="2880320" cy="1137784"/>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600" b="0" i="0" u="none" strike="noStrike" kern="0" cap="none" spc="0" normalizeH="0" baseline="0" noProof="0">
              <a:ln>
                <a:noFill/>
              </a:ln>
              <a:solidFill>
                <a:prstClr val="black"/>
              </a:solidFill>
              <a:effectLst/>
              <a:uLnTx/>
              <a:uFillTx/>
            </a:endParaRPr>
          </a:p>
        </p:txBody>
      </p:sp>
      <p:sp>
        <p:nvSpPr>
          <p:cNvPr id="17" name="角丸四角形 81">
            <a:extLst>
              <a:ext uri="{FF2B5EF4-FFF2-40B4-BE49-F238E27FC236}">
                <a16:creationId xmlns:a16="http://schemas.microsoft.com/office/drawing/2014/main" id="{763CCCC0-7CA9-64CC-D453-A405CEFEFAFB}"/>
              </a:ext>
            </a:extLst>
          </p:cNvPr>
          <p:cNvSpPr/>
          <p:nvPr/>
        </p:nvSpPr>
        <p:spPr>
          <a:xfrm>
            <a:off x="6000419" y="1003926"/>
            <a:ext cx="2916000" cy="324036"/>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rPr>
              <a:t>経費・仮払精算入力</a:t>
            </a:r>
          </a:p>
        </p:txBody>
      </p:sp>
      <p:sp>
        <p:nvSpPr>
          <p:cNvPr id="18" name="Text Box 76">
            <a:extLst>
              <a:ext uri="{FF2B5EF4-FFF2-40B4-BE49-F238E27FC236}">
                <a16:creationId xmlns:a16="http://schemas.microsoft.com/office/drawing/2014/main" id="{5231CFAA-1153-B7B7-8D68-FDB362EE7E4D}"/>
              </a:ext>
            </a:extLst>
          </p:cNvPr>
          <p:cNvSpPr txBox="1">
            <a:spLocks noChangeArrowheads="1"/>
          </p:cNvSpPr>
          <p:nvPr/>
        </p:nvSpPr>
        <p:spPr bwMode="auto">
          <a:xfrm>
            <a:off x="359532" y="627534"/>
            <a:ext cx="1800200" cy="309958"/>
          </a:xfrm>
          <a:prstGeom prst="rect">
            <a:avLst/>
          </a:prstGeom>
          <a:noFill/>
          <a:ln w="9525" algn="ctr">
            <a:noFill/>
            <a:miter lim="800000"/>
            <a:headEnd/>
            <a:tailEnd/>
          </a:ln>
        </p:spPr>
        <p:txBody>
          <a:bodyPr wrap="square" lIns="90000" tIns="46800" rIns="90000" bIns="468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rgbClr val="B91B17">
                    <a:lumMod val="60000"/>
                    <a:lumOff val="40000"/>
                  </a:srgbClr>
                </a:solidFill>
                <a:effectLst/>
                <a:uLnTx/>
                <a:uFillTx/>
              </a:rPr>
              <a:t>【 </a:t>
            </a:r>
            <a:r>
              <a:rPr kumimoji="0" lang="ja-JP" altLang="en-US" sz="1400" b="1" i="0" u="none" strike="noStrike" kern="0" cap="none" spc="0" normalizeH="0" baseline="0" noProof="0">
                <a:ln>
                  <a:noFill/>
                </a:ln>
                <a:solidFill>
                  <a:srgbClr val="B91B17">
                    <a:lumMod val="60000"/>
                    <a:lumOff val="40000"/>
                  </a:srgbClr>
                </a:solidFill>
                <a:effectLst/>
                <a:uLnTx/>
                <a:uFillTx/>
              </a:rPr>
              <a:t> 債務計上 </a:t>
            </a:r>
            <a:r>
              <a:rPr kumimoji="0" lang="en-US" altLang="ja-JP" sz="1400" b="1" i="0" u="none" strike="noStrike" kern="0" cap="none" spc="0" normalizeH="0" baseline="0" noProof="0">
                <a:ln>
                  <a:noFill/>
                </a:ln>
                <a:solidFill>
                  <a:srgbClr val="B91B17">
                    <a:lumMod val="60000"/>
                    <a:lumOff val="40000"/>
                  </a:srgbClr>
                </a:solidFill>
                <a:effectLst/>
                <a:uLnTx/>
                <a:uFillTx/>
              </a:rPr>
              <a:t>】</a:t>
            </a:r>
            <a:endParaRPr kumimoji="0" lang="ja-JP" altLang="en-US" sz="1400" b="1" i="0" u="none" strike="noStrike" kern="0" cap="none" spc="0" normalizeH="0" baseline="0" noProof="0">
              <a:ln>
                <a:noFill/>
              </a:ln>
              <a:solidFill>
                <a:srgbClr val="B91B17">
                  <a:lumMod val="60000"/>
                  <a:lumOff val="40000"/>
                </a:srgbClr>
              </a:solidFill>
              <a:effectLst/>
              <a:uLnTx/>
              <a:uFillTx/>
            </a:endParaRPr>
          </a:p>
        </p:txBody>
      </p:sp>
      <p:sp>
        <p:nvSpPr>
          <p:cNvPr id="19" name="角丸四角形 83">
            <a:extLst>
              <a:ext uri="{FF2B5EF4-FFF2-40B4-BE49-F238E27FC236}">
                <a16:creationId xmlns:a16="http://schemas.microsoft.com/office/drawing/2014/main" id="{B4AFA5C9-E8E2-F125-AD45-021B3A7E1238}"/>
              </a:ext>
            </a:extLst>
          </p:cNvPr>
          <p:cNvSpPr/>
          <p:nvPr/>
        </p:nvSpPr>
        <p:spPr>
          <a:xfrm>
            <a:off x="179512" y="1004400"/>
            <a:ext cx="1404156" cy="324036"/>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ysClr val="window" lastClr="FFFFFF"/>
                </a:solidFill>
                <a:effectLst/>
                <a:uLnTx/>
                <a:uFillTx/>
              </a:rPr>
              <a:t>債務計上入力</a:t>
            </a:r>
          </a:p>
        </p:txBody>
      </p:sp>
      <p:sp>
        <p:nvSpPr>
          <p:cNvPr id="20" name="角丸四角形 84">
            <a:extLst>
              <a:ext uri="{FF2B5EF4-FFF2-40B4-BE49-F238E27FC236}">
                <a16:creationId xmlns:a16="http://schemas.microsoft.com/office/drawing/2014/main" id="{BE8136D5-DB38-C993-5CAD-5CA9CC6EAE48}"/>
              </a:ext>
            </a:extLst>
          </p:cNvPr>
          <p:cNvSpPr/>
          <p:nvPr/>
        </p:nvSpPr>
        <p:spPr>
          <a:xfrm>
            <a:off x="179512" y="1311610"/>
            <a:ext cx="1404156" cy="1036800"/>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t"/>
          <a:lstStyle/>
          <a:p>
            <a:pPr>
              <a:defRPr/>
            </a:pPr>
            <a:r>
              <a:rPr kumimoji="0" lang="ja-JP" altLang="en-US" sz="1100" b="0" i="0" u="none" strike="noStrike" kern="0" cap="none" spc="0" normalizeH="0" baseline="0" noProof="0" dirty="0">
                <a:ln>
                  <a:noFill/>
                </a:ln>
                <a:solidFill>
                  <a:prstClr val="black"/>
                </a:solidFill>
                <a:effectLst/>
                <a:uLnTx/>
                <a:uFillTx/>
              </a:rPr>
              <a:t>・一覧入力</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・過去伝票複写</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・証憑データ添付</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・源泉支払</a:t>
            </a:r>
            <a:endParaRPr kumimoji="0" lang="en-US" altLang="ja-JP" sz="1100" b="0" i="0" u="none" strike="noStrike" kern="0" cap="none" spc="0" normalizeH="0" baseline="0" noProof="0" dirty="0">
              <a:ln>
                <a:noFill/>
              </a:ln>
              <a:solidFill>
                <a:prstClr val="black"/>
              </a:solidFill>
              <a:effectLst/>
              <a:uLnTx/>
              <a:uFillTx/>
            </a:endParaRPr>
          </a:p>
        </p:txBody>
      </p:sp>
      <p:sp>
        <p:nvSpPr>
          <p:cNvPr id="21" name="額縁 85">
            <a:extLst>
              <a:ext uri="{FF2B5EF4-FFF2-40B4-BE49-F238E27FC236}">
                <a16:creationId xmlns:a16="http://schemas.microsoft.com/office/drawing/2014/main" id="{3484BD38-0DD3-E526-7378-6A8DEE405EDB}"/>
              </a:ext>
            </a:extLst>
          </p:cNvPr>
          <p:cNvSpPr/>
          <p:nvPr/>
        </p:nvSpPr>
        <p:spPr>
          <a:xfrm>
            <a:off x="1697483" y="1075934"/>
            <a:ext cx="1038313"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債務振替入力</a:t>
            </a:r>
          </a:p>
        </p:txBody>
      </p:sp>
      <p:grpSp>
        <p:nvGrpSpPr>
          <p:cNvPr id="22" name="グループ化 70">
            <a:extLst>
              <a:ext uri="{FF2B5EF4-FFF2-40B4-BE49-F238E27FC236}">
                <a16:creationId xmlns:a16="http://schemas.microsoft.com/office/drawing/2014/main" id="{18C9AC8D-4E6E-4382-DD7F-ACE0248A62D4}"/>
              </a:ext>
            </a:extLst>
          </p:cNvPr>
          <p:cNvGrpSpPr/>
          <p:nvPr/>
        </p:nvGrpSpPr>
        <p:grpSpPr>
          <a:xfrm>
            <a:off x="4600785" y="2155639"/>
            <a:ext cx="1117892" cy="292313"/>
            <a:chOff x="1979712" y="2672916"/>
            <a:chExt cx="1117892" cy="288032"/>
          </a:xfrm>
        </p:grpSpPr>
        <p:sp>
          <p:nvSpPr>
            <p:cNvPr id="23" name="角丸四角形 103">
              <a:extLst>
                <a:ext uri="{FF2B5EF4-FFF2-40B4-BE49-F238E27FC236}">
                  <a16:creationId xmlns:a16="http://schemas.microsoft.com/office/drawing/2014/main" id="{75DD2702-1677-DC33-075F-1309F93C74DD}"/>
                </a:ext>
              </a:extLst>
            </p:cNvPr>
            <p:cNvSpPr/>
            <p:nvPr/>
          </p:nvSpPr>
          <p:spPr>
            <a:xfrm>
              <a:off x="1979712" y="2672916"/>
              <a:ext cx="1117892" cy="288032"/>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　　外部</a:t>
              </a:r>
              <a:r>
                <a:rPr kumimoji="0" lang="ja-JP" altLang="en-US" sz="900" b="0" i="0" u="none" strike="noStrike" kern="0" cap="none" spc="0" normalizeH="0" baseline="0" noProof="0" dirty="0">
                  <a:ln>
                    <a:noFill/>
                  </a:ln>
                  <a:solidFill>
                    <a:prstClr val="black"/>
                  </a:solidFill>
                  <a:effectLst/>
                  <a:uLnTx/>
                  <a:uFillTx/>
                </a:rPr>
                <a:t>データ</a:t>
              </a:r>
              <a:endParaRPr kumimoji="0" lang="en-US" altLang="ja-JP" sz="900" b="0" i="0" u="none" strike="noStrike" kern="0" cap="none" spc="0" normalizeH="0" baseline="0" noProof="0" dirty="0">
                <a:ln>
                  <a:noFill/>
                </a:ln>
                <a:solidFill>
                  <a:prstClr val="black"/>
                </a:solidFill>
                <a:effectLst/>
                <a:uLnTx/>
                <a:uFillTx/>
              </a:endParaRPr>
            </a:p>
          </p:txBody>
        </p:sp>
        <p:sp>
          <p:nvSpPr>
            <p:cNvPr id="24" name="Freeform 418">
              <a:extLst>
                <a:ext uri="{FF2B5EF4-FFF2-40B4-BE49-F238E27FC236}">
                  <a16:creationId xmlns:a16="http://schemas.microsoft.com/office/drawing/2014/main" id="{B57DD58A-4831-AC36-E114-DA399116972B}"/>
                </a:ext>
              </a:extLst>
            </p:cNvPr>
            <p:cNvSpPr>
              <a:spLocks noEditPoints="1"/>
            </p:cNvSpPr>
            <p:nvPr/>
          </p:nvSpPr>
          <p:spPr bwMode="auto">
            <a:xfrm>
              <a:off x="2051720" y="2744924"/>
              <a:ext cx="252028" cy="178755"/>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grpSp>
      <p:grpSp>
        <p:nvGrpSpPr>
          <p:cNvPr id="25" name="グループ化 73">
            <a:extLst>
              <a:ext uri="{FF2B5EF4-FFF2-40B4-BE49-F238E27FC236}">
                <a16:creationId xmlns:a16="http://schemas.microsoft.com/office/drawing/2014/main" id="{C0B0A82C-02C3-ACB1-A74C-C4EA13083555}"/>
              </a:ext>
            </a:extLst>
          </p:cNvPr>
          <p:cNvGrpSpPr/>
          <p:nvPr/>
        </p:nvGrpSpPr>
        <p:grpSpPr>
          <a:xfrm>
            <a:off x="1697483" y="1443633"/>
            <a:ext cx="1051076" cy="264729"/>
            <a:chOff x="2008756" y="2672916"/>
            <a:chExt cx="1051076" cy="264729"/>
          </a:xfrm>
        </p:grpSpPr>
        <p:sp>
          <p:nvSpPr>
            <p:cNvPr id="26" name="角丸四角形 106">
              <a:extLst>
                <a:ext uri="{FF2B5EF4-FFF2-40B4-BE49-F238E27FC236}">
                  <a16:creationId xmlns:a16="http://schemas.microsoft.com/office/drawing/2014/main" id="{50A3F8BF-2DAF-5155-2CE2-11F61F5DB8F7}"/>
                </a:ext>
              </a:extLst>
            </p:cNvPr>
            <p:cNvSpPr/>
            <p:nvPr/>
          </p:nvSpPr>
          <p:spPr>
            <a:xfrm>
              <a:off x="2008756" y="2672916"/>
              <a:ext cx="1051076" cy="264729"/>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　　外部</a:t>
              </a:r>
              <a:r>
                <a:rPr kumimoji="0" lang="ja-JP" altLang="en-US" sz="800" b="0" i="0" u="none" strike="noStrike" kern="0" cap="none" spc="0" normalizeH="0" baseline="0" noProof="0" dirty="0">
                  <a:ln>
                    <a:noFill/>
                  </a:ln>
                  <a:solidFill>
                    <a:prstClr val="black"/>
                  </a:solidFill>
                  <a:effectLst/>
                  <a:uLnTx/>
                  <a:uFillTx/>
                </a:rPr>
                <a:t>データ</a:t>
              </a:r>
              <a:endParaRPr kumimoji="0" lang="en-US" altLang="ja-JP" sz="800" b="0" i="0" u="none" strike="noStrike" kern="0" cap="none" spc="0" normalizeH="0" baseline="0" noProof="0" dirty="0">
                <a:ln>
                  <a:noFill/>
                </a:ln>
                <a:solidFill>
                  <a:prstClr val="black"/>
                </a:solidFill>
                <a:effectLst/>
                <a:uLnTx/>
                <a:uFillTx/>
              </a:endParaRPr>
            </a:p>
          </p:txBody>
        </p:sp>
        <p:sp>
          <p:nvSpPr>
            <p:cNvPr id="27" name="Freeform 418">
              <a:extLst>
                <a:ext uri="{FF2B5EF4-FFF2-40B4-BE49-F238E27FC236}">
                  <a16:creationId xmlns:a16="http://schemas.microsoft.com/office/drawing/2014/main" id="{ABFAB95C-4507-B6CA-C500-FE3D7EFA9B4D}"/>
                </a:ext>
              </a:extLst>
            </p:cNvPr>
            <p:cNvSpPr>
              <a:spLocks noEditPoints="1"/>
            </p:cNvSpPr>
            <p:nvPr/>
          </p:nvSpPr>
          <p:spPr bwMode="auto">
            <a:xfrm>
              <a:off x="2051720" y="2720913"/>
              <a:ext cx="252028" cy="178755"/>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grpSp>
      <p:sp>
        <p:nvSpPr>
          <p:cNvPr id="28" name="額縁 113">
            <a:extLst>
              <a:ext uri="{FF2B5EF4-FFF2-40B4-BE49-F238E27FC236}">
                <a16:creationId xmlns:a16="http://schemas.microsoft.com/office/drawing/2014/main" id="{C765D502-BB33-EB62-8F19-D7DD24C37234}"/>
              </a:ext>
            </a:extLst>
          </p:cNvPr>
          <p:cNvSpPr/>
          <p:nvPr/>
        </p:nvSpPr>
        <p:spPr>
          <a:xfrm>
            <a:off x="6063613" y="1673924"/>
            <a:ext cx="1116375" cy="303519"/>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会社間経費</a:t>
            </a:r>
            <a:endParaRPr kumimoji="0" lang="en-US" altLang="ja-JP" sz="1000" b="1" i="0" u="none" strike="noStrike" kern="0" cap="none" spc="0" normalizeH="0" baseline="0" noProof="0" dirty="0">
              <a:ln>
                <a:noFill/>
              </a:ln>
              <a:solidFill>
                <a:srgbClr val="FFFFFF"/>
              </a:solidFill>
              <a:effectLst/>
              <a:uLnTx/>
              <a:uFillTx/>
              <a:latin typeface="メイリオ"/>
              <a:ea typeface="メイリオ"/>
              <a:cs typeface="メイリオ"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精算入力</a:t>
            </a:r>
          </a:p>
        </p:txBody>
      </p:sp>
      <p:sp>
        <p:nvSpPr>
          <p:cNvPr id="29" name="額縁 126">
            <a:extLst>
              <a:ext uri="{FF2B5EF4-FFF2-40B4-BE49-F238E27FC236}">
                <a16:creationId xmlns:a16="http://schemas.microsoft.com/office/drawing/2014/main" id="{A8C94C80-BABF-444D-228B-7FBFE81F0ED6}"/>
              </a:ext>
            </a:extLst>
          </p:cNvPr>
          <p:cNvSpPr/>
          <p:nvPr/>
        </p:nvSpPr>
        <p:spPr>
          <a:xfrm>
            <a:off x="6063614" y="1343207"/>
            <a:ext cx="781051" cy="278657"/>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交通費</a:t>
            </a:r>
          </a:p>
        </p:txBody>
      </p:sp>
      <p:sp>
        <p:nvSpPr>
          <p:cNvPr id="30" name="角丸四角形 127">
            <a:extLst>
              <a:ext uri="{FF2B5EF4-FFF2-40B4-BE49-F238E27FC236}">
                <a16:creationId xmlns:a16="http://schemas.microsoft.com/office/drawing/2014/main" id="{4EA33758-8C13-5907-4828-126E186608F6}"/>
              </a:ext>
            </a:extLst>
          </p:cNvPr>
          <p:cNvSpPr/>
          <p:nvPr/>
        </p:nvSpPr>
        <p:spPr>
          <a:xfrm>
            <a:off x="7249762" y="1677126"/>
            <a:ext cx="1516038" cy="592434"/>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・過去伝票複写</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・証憑データ添付</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・駅すぱあと連携 </a:t>
            </a:r>
            <a:r>
              <a:rPr kumimoji="0" lang="en-US" altLang="ja-JP" sz="600" b="0" i="0" u="none" strike="noStrike" kern="0" cap="none" spc="0" normalizeH="0" baseline="0" noProof="0" dirty="0">
                <a:ln>
                  <a:noFill/>
                </a:ln>
                <a:solidFill>
                  <a:prstClr val="black"/>
                </a:solidFill>
                <a:effectLst/>
                <a:uLnTx/>
                <a:uFillTx/>
              </a:rPr>
              <a:t>※1</a:t>
            </a:r>
          </a:p>
        </p:txBody>
      </p:sp>
      <p:sp>
        <p:nvSpPr>
          <p:cNvPr id="31" name="額縁 128">
            <a:extLst>
              <a:ext uri="{FF2B5EF4-FFF2-40B4-BE49-F238E27FC236}">
                <a16:creationId xmlns:a16="http://schemas.microsoft.com/office/drawing/2014/main" id="{FE93209F-8A53-A40A-2D4C-4AC04569AAA4}"/>
              </a:ext>
            </a:extLst>
          </p:cNvPr>
          <p:cNvSpPr/>
          <p:nvPr/>
        </p:nvSpPr>
        <p:spPr>
          <a:xfrm>
            <a:off x="6939914" y="1343207"/>
            <a:ext cx="949911" cy="278657"/>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経費</a:t>
            </a:r>
            <a:r>
              <a:rPr kumimoji="0" lang="en-US" altLang="ja-JP" sz="1100" b="1" i="0" u="none" strike="noStrike" kern="0" cap="none" spc="0" normalizeH="0" baseline="0" noProof="0">
                <a:ln>
                  <a:noFill/>
                </a:ln>
                <a:solidFill>
                  <a:srgbClr val="FFFFFF"/>
                </a:solidFill>
                <a:effectLst/>
                <a:uLnTx/>
                <a:uFillTx/>
                <a:latin typeface="メイリオ"/>
                <a:ea typeface="メイリオ"/>
                <a:cs typeface="メイリオ" pitchFamily="50" charset="-128"/>
              </a:rPr>
              <a:t>/</a:t>
            </a: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手当</a:t>
            </a:r>
          </a:p>
        </p:txBody>
      </p:sp>
      <p:sp>
        <p:nvSpPr>
          <p:cNvPr id="32" name="額縁 129">
            <a:extLst>
              <a:ext uri="{FF2B5EF4-FFF2-40B4-BE49-F238E27FC236}">
                <a16:creationId xmlns:a16="http://schemas.microsoft.com/office/drawing/2014/main" id="{D903D105-C897-A47D-8ADA-317F6725B3FE}"/>
              </a:ext>
            </a:extLst>
          </p:cNvPr>
          <p:cNvSpPr/>
          <p:nvPr/>
        </p:nvSpPr>
        <p:spPr>
          <a:xfrm>
            <a:off x="8006715" y="1343207"/>
            <a:ext cx="759085" cy="278657"/>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仮払</a:t>
            </a:r>
          </a:p>
        </p:txBody>
      </p:sp>
      <p:grpSp>
        <p:nvGrpSpPr>
          <p:cNvPr id="33" name="グループ化 70">
            <a:extLst>
              <a:ext uri="{FF2B5EF4-FFF2-40B4-BE49-F238E27FC236}">
                <a16:creationId xmlns:a16="http://schemas.microsoft.com/office/drawing/2014/main" id="{3A7F14E5-BF12-3C5A-0F2C-1D9714273F09}"/>
              </a:ext>
            </a:extLst>
          </p:cNvPr>
          <p:cNvGrpSpPr/>
          <p:nvPr/>
        </p:nvGrpSpPr>
        <p:grpSpPr>
          <a:xfrm>
            <a:off x="6063613" y="2038343"/>
            <a:ext cx="1116375" cy="288032"/>
            <a:chOff x="1979712" y="2672916"/>
            <a:chExt cx="1152128" cy="288032"/>
          </a:xfrm>
        </p:grpSpPr>
        <p:sp>
          <p:nvSpPr>
            <p:cNvPr id="34" name="角丸四角形 131">
              <a:extLst>
                <a:ext uri="{FF2B5EF4-FFF2-40B4-BE49-F238E27FC236}">
                  <a16:creationId xmlns:a16="http://schemas.microsoft.com/office/drawing/2014/main" id="{C1FB0422-8354-3E6B-81B3-856AFCBA9AB7}"/>
                </a:ext>
              </a:extLst>
            </p:cNvPr>
            <p:cNvSpPr/>
            <p:nvPr/>
          </p:nvSpPr>
          <p:spPr>
            <a:xfrm>
              <a:off x="1979712" y="2672916"/>
              <a:ext cx="1152128" cy="288032"/>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　　外部</a:t>
              </a:r>
              <a:r>
                <a:rPr kumimoji="0" lang="ja-JP" altLang="en-US" sz="900" b="0" i="0" u="none" strike="noStrike" kern="0" cap="none" spc="0" normalizeH="0" baseline="0" noProof="0" dirty="0">
                  <a:ln>
                    <a:noFill/>
                  </a:ln>
                  <a:solidFill>
                    <a:prstClr val="black"/>
                  </a:solidFill>
                  <a:effectLst/>
                  <a:uLnTx/>
                  <a:uFillTx/>
                </a:rPr>
                <a:t>データ</a:t>
              </a:r>
              <a:endParaRPr kumimoji="0" lang="en-US" altLang="ja-JP" sz="900" b="0" i="0" u="none" strike="noStrike" kern="0" cap="none" spc="0" normalizeH="0" baseline="0" noProof="0" dirty="0">
                <a:ln>
                  <a:noFill/>
                </a:ln>
                <a:solidFill>
                  <a:prstClr val="black"/>
                </a:solidFill>
                <a:effectLst/>
                <a:uLnTx/>
                <a:uFillTx/>
              </a:endParaRPr>
            </a:p>
          </p:txBody>
        </p:sp>
        <p:sp>
          <p:nvSpPr>
            <p:cNvPr id="35" name="Freeform 418">
              <a:extLst>
                <a:ext uri="{FF2B5EF4-FFF2-40B4-BE49-F238E27FC236}">
                  <a16:creationId xmlns:a16="http://schemas.microsoft.com/office/drawing/2014/main" id="{F5A67A00-0817-764B-EC5C-F3973696D93D}"/>
                </a:ext>
              </a:extLst>
            </p:cNvPr>
            <p:cNvSpPr>
              <a:spLocks noEditPoints="1"/>
            </p:cNvSpPr>
            <p:nvPr/>
          </p:nvSpPr>
          <p:spPr bwMode="auto">
            <a:xfrm>
              <a:off x="2051720" y="2744924"/>
              <a:ext cx="252028" cy="178755"/>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grpSp>
      <p:sp>
        <p:nvSpPr>
          <p:cNvPr id="36" name="額縁 134">
            <a:extLst>
              <a:ext uri="{FF2B5EF4-FFF2-40B4-BE49-F238E27FC236}">
                <a16:creationId xmlns:a16="http://schemas.microsoft.com/office/drawing/2014/main" id="{1466E32B-2AF4-BEEF-358A-29C9DF63B8B7}"/>
              </a:ext>
            </a:extLst>
          </p:cNvPr>
          <p:cNvSpPr/>
          <p:nvPr/>
        </p:nvSpPr>
        <p:spPr>
          <a:xfrm>
            <a:off x="4602553" y="1875173"/>
            <a:ext cx="1116124" cy="245448"/>
          </a:xfrm>
          <a:prstGeom prst="bevel">
            <a:avLst>
              <a:gd name="adj" fmla="val 0"/>
            </a:avLst>
          </a:prstGeom>
          <a:solidFill>
            <a:srgbClr val="5CCFF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1" kern="0" dirty="0">
                <a:solidFill>
                  <a:srgbClr val="FFFFFF"/>
                </a:solidFill>
                <a:latin typeface="メイリオ"/>
                <a:ea typeface="メイリオ"/>
                <a:cs typeface="メイリオ" pitchFamily="50" charset="-128"/>
              </a:rPr>
              <a:t>AI</a:t>
            </a:r>
            <a:r>
              <a:rPr kumimoji="0" lang="ja-JP" altLang="en-US"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支払伝票</a:t>
            </a:r>
            <a:endParaRPr kumimoji="0" lang="en-US" altLang="ja-JP"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endParaRPr>
          </a:p>
        </p:txBody>
      </p:sp>
      <p:sp>
        <p:nvSpPr>
          <p:cNvPr id="37" name="テキスト ボックス 36">
            <a:extLst>
              <a:ext uri="{FF2B5EF4-FFF2-40B4-BE49-F238E27FC236}">
                <a16:creationId xmlns:a16="http://schemas.microsoft.com/office/drawing/2014/main" id="{65837742-268F-3DA5-184A-CF4D48A7CB25}"/>
              </a:ext>
            </a:extLst>
          </p:cNvPr>
          <p:cNvSpPr txBox="1"/>
          <p:nvPr/>
        </p:nvSpPr>
        <p:spPr>
          <a:xfrm>
            <a:off x="5454344" y="1959682"/>
            <a:ext cx="57657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srgbClr val="FFFFFF"/>
                </a:solidFill>
                <a:effectLst/>
                <a:uLnTx/>
                <a:uFillTx/>
              </a:rPr>
              <a:t>※1</a:t>
            </a:r>
            <a:endParaRPr kumimoji="0" lang="ja-JP" altLang="en-US" sz="800" b="0"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2905265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35</a:t>
            </a:fld>
            <a:endParaRPr lang="ja-JP" altLang="en-US" dirty="0"/>
          </a:p>
        </p:txBody>
      </p:sp>
      <p:sp>
        <p:nvSpPr>
          <p:cNvPr id="5" name="タイトル 4"/>
          <p:cNvSpPr>
            <a:spLocks noGrp="1"/>
          </p:cNvSpPr>
          <p:nvPr>
            <p:ph type="title"/>
          </p:nvPr>
        </p:nvSpPr>
        <p:spPr/>
        <p:txBody>
          <a:bodyPr/>
          <a:lstStyle/>
          <a:p>
            <a:r>
              <a:rPr lang="ja-JP" altLang="en-US" dirty="0"/>
              <a:t>債務計上処理の概要</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pPr lvl="0">
              <a:defRPr/>
            </a:pPr>
            <a:r>
              <a:rPr lang="ja-JP" altLang="en-US" dirty="0">
                <a:solidFill>
                  <a:srgbClr val="008CCF"/>
                </a:solidFill>
              </a:rPr>
              <a:t>納品書ベースの計上と請求書ベースの計上</a:t>
            </a:r>
          </a:p>
        </p:txBody>
      </p:sp>
      <p:sp>
        <p:nvSpPr>
          <p:cNvPr id="2" name="テキスト プレースホルダー 1"/>
          <p:cNvSpPr>
            <a:spLocks noGrp="1"/>
          </p:cNvSpPr>
          <p:nvPr>
            <p:ph type="body" sz="quarter" idx="17"/>
          </p:nvPr>
        </p:nvSpPr>
        <p:spPr/>
        <p:txBody>
          <a:bodyPr/>
          <a:lstStyle/>
          <a:p>
            <a:r>
              <a:rPr lang="ja-JP" altLang="en-US" dirty="0">
                <a:solidFill>
                  <a:sysClr val="windowText" lastClr="000000"/>
                </a:solidFill>
              </a:rPr>
              <a:t>業務に合わせて、２つの債務計上方法をご用意しています</a:t>
            </a:r>
          </a:p>
        </p:txBody>
      </p:sp>
      <p:sp>
        <p:nvSpPr>
          <p:cNvPr id="77" name="AutoShape 5"/>
          <p:cNvSpPr>
            <a:spLocks noChangeArrowheads="1"/>
          </p:cNvSpPr>
          <p:nvPr/>
        </p:nvSpPr>
        <p:spPr bwMode="gray">
          <a:xfrm>
            <a:off x="575556" y="1260000"/>
            <a:ext cx="8100000" cy="1728000"/>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wrap="none" anchor="ctr"/>
          <a:lstStyle/>
          <a:p>
            <a:pPr>
              <a:lnSpc>
                <a:spcPct val="80000"/>
              </a:lnSpc>
              <a:spcBef>
                <a:spcPct val="20000"/>
              </a:spcBef>
              <a:defRPr/>
            </a:pPr>
            <a:endParaRPr kumimoji="0" lang="ja-JP" altLang="ja-JP" sz="1125" kern="0">
              <a:solidFill>
                <a:srgbClr val="E27100"/>
              </a:solidFill>
              <a:latin typeface="メイリオ"/>
              <a:ea typeface="メイリオ"/>
            </a:endParaRPr>
          </a:p>
        </p:txBody>
      </p:sp>
      <p:sp>
        <p:nvSpPr>
          <p:cNvPr id="78" name="AutoShape 5"/>
          <p:cNvSpPr>
            <a:spLocks noChangeArrowheads="1"/>
          </p:cNvSpPr>
          <p:nvPr/>
        </p:nvSpPr>
        <p:spPr bwMode="gray">
          <a:xfrm>
            <a:off x="575556" y="3060000"/>
            <a:ext cx="8100000" cy="1728000"/>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wrap="none" anchor="ctr"/>
          <a:lstStyle/>
          <a:p>
            <a:pPr>
              <a:lnSpc>
                <a:spcPct val="80000"/>
              </a:lnSpc>
              <a:spcBef>
                <a:spcPct val="20000"/>
              </a:spcBef>
              <a:defRPr/>
            </a:pPr>
            <a:endParaRPr kumimoji="0" lang="ja-JP" altLang="ja-JP" sz="1125" kern="0">
              <a:solidFill>
                <a:srgbClr val="E27100"/>
              </a:solidFill>
              <a:latin typeface="メイリオ"/>
              <a:ea typeface="メイリオ"/>
            </a:endParaRPr>
          </a:p>
        </p:txBody>
      </p:sp>
      <p:sp>
        <p:nvSpPr>
          <p:cNvPr id="80" name="Text Box 4"/>
          <p:cNvSpPr txBox="1">
            <a:spLocks noChangeArrowheads="1"/>
          </p:cNvSpPr>
          <p:nvPr/>
        </p:nvSpPr>
        <p:spPr bwMode="auto">
          <a:xfrm>
            <a:off x="647556" y="1332000"/>
            <a:ext cx="8100000" cy="553998"/>
          </a:xfrm>
          <a:prstGeom prst="rect">
            <a:avLst/>
          </a:prstGeom>
          <a:noFill/>
          <a:ln w="9525">
            <a:noFill/>
            <a:miter lim="800000"/>
            <a:headEnd/>
            <a:tailEnd/>
          </a:ln>
        </p:spPr>
        <p:txBody>
          <a:bodyPr wrap="square">
            <a:spAutoFit/>
          </a:bodyPr>
          <a:lstStyle/>
          <a:p>
            <a:pPr>
              <a:defRPr/>
            </a:pPr>
            <a:r>
              <a:rPr lang="ja-JP" altLang="en-US" sz="1400" b="1" dirty="0">
                <a:solidFill>
                  <a:srgbClr val="EE5500"/>
                </a:solidFill>
                <a:cs typeface="メイリオ" pitchFamily="50" charset="-128"/>
              </a:rPr>
              <a:t>債務計上入力、取込</a:t>
            </a:r>
            <a:endParaRPr lang="en-US" altLang="ja-JP" sz="1400" b="1" dirty="0">
              <a:solidFill>
                <a:srgbClr val="EE5500"/>
              </a:solidFill>
              <a:cs typeface="メイリオ" pitchFamily="50" charset="-128"/>
            </a:endParaRPr>
          </a:p>
          <a:p>
            <a:pPr>
              <a:defRPr/>
            </a:pPr>
            <a:endParaRPr lang="ja-JP" altLang="en-US" sz="600" b="1" dirty="0">
              <a:solidFill>
                <a:srgbClr val="B91B17"/>
              </a:solidFill>
              <a:cs typeface="メイリオ" pitchFamily="50" charset="-128"/>
            </a:endParaRPr>
          </a:p>
          <a:p>
            <a:pPr>
              <a:defRPr/>
            </a:pPr>
            <a:r>
              <a:rPr lang="ja-JP" altLang="en-US" sz="1000" dirty="0">
                <a:solidFill>
                  <a:prstClr val="black">
                    <a:lumMod val="65000"/>
                    <a:lumOff val="35000"/>
                  </a:prstClr>
                </a:solidFill>
                <a:cs typeface="メイリオ" pitchFamily="50" charset="-128"/>
              </a:rPr>
              <a:t>債務伝票を日々の仕入発生の都度計上、締日のタイミングで締次処理を行うことにより仕入先マスタ情報を参照して支払予定データを作成</a:t>
            </a:r>
          </a:p>
        </p:txBody>
      </p:sp>
      <p:sp>
        <p:nvSpPr>
          <p:cNvPr id="81" name="Text Box 4"/>
          <p:cNvSpPr txBox="1">
            <a:spLocks noChangeArrowheads="1"/>
          </p:cNvSpPr>
          <p:nvPr/>
        </p:nvSpPr>
        <p:spPr bwMode="auto">
          <a:xfrm>
            <a:off x="647556" y="3131998"/>
            <a:ext cx="7750840" cy="553998"/>
          </a:xfrm>
          <a:prstGeom prst="rect">
            <a:avLst/>
          </a:prstGeom>
          <a:noFill/>
          <a:ln w="9525">
            <a:noFill/>
            <a:miter lim="800000"/>
            <a:headEnd/>
            <a:tailEnd/>
          </a:ln>
        </p:spPr>
        <p:txBody>
          <a:bodyPr wrap="none">
            <a:spAutoFit/>
          </a:bodyPr>
          <a:lstStyle/>
          <a:p>
            <a:pPr>
              <a:defRPr/>
            </a:pPr>
            <a:r>
              <a:rPr lang="ja-JP" altLang="en-US" sz="1400" b="1" dirty="0">
                <a:solidFill>
                  <a:srgbClr val="EE5500"/>
                </a:solidFill>
                <a:cs typeface="メイリオ" pitchFamily="50" charset="-128"/>
              </a:rPr>
              <a:t>支払伝票入力、取込</a:t>
            </a:r>
            <a:endParaRPr lang="en-US" altLang="ja-JP" sz="1400" b="1" dirty="0">
              <a:solidFill>
                <a:srgbClr val="EE5500"/>
              </a:solidFill>
              <a:cs typeface="メイリオ" pitchFamily="50" charset="-128"/>
            </a:endParaRPr>
          </a:p>
          <a:p>
            <a:pPr>
              <a:defRPr/>
            </a:pPr>
            <a:endParaRPr lang="ja-JP" altLang="en-US" sz="600" b="1" dirty="0">
              <a:solidFill>
                <a:srgbClr val="B91B17"/>
              </a:solidFill>
              <a:cs typeface="メイリオ" pitchFamily="50" charset="-128"/>
            </a:endParaRPr>
          </a:p>
          <a:p>
            <a:pPr>
              <a:defRPr/>
            </a:pPr>
            <a:r>
              <a:rPr lang="ja-JP" altLang="en-US" sz="1000" dirty="0">
                <a:solidFill>
                  <a:prstClr val="black">
                    <a:lumMod val="65000"/>
                    <a:lumOff val="35000"/>
                  </a:prstClr>
                </a:solidFill>
                <a:cs typeface="メイリオ" pitchFamily="50" charset="-128"/>
              </a:rPr>
              <a:t>債務伝票を外部システム等で締処理を行った集計済みの単位で計上、計上時に支払予定データ（支払日や支払方法）も合わせて登録</a:t>
            </a:r>
          </a:p>
        </p:txBody>
      </p:sp>
      <p:grpSp>
        <p:nvGrpSpPr>
          <p:cNvPr id="151" name="グループ化 150"/>
          <p:cNvGrpSpPr/>
          <p:nvPr/>
        </p:nvGrpSpPr>
        <p:grpSpPr>
          <a:xfrm>
            <a:off x="1151556" y="1836000"/>
            <a:ext cx="7092360" cy="1135406"/>
            <a:chOff x="1260000" y="1836000"/>
            <a:chExt cx="7092360" cy="1135406"/>
          </a:xfrm>
        </p:grpSpPr>
        <p:grpSp>
          <p:nvGrpSpPr>
            <p:cNvPr id="8" name="グループ化 7"/>
            <p:cNvGrpSpPr/>
            <p:nvPr/>
          </p:nvGrpSpPr>
          <p:grpSpPr>
            <a:xfrm>
              <a:off x="2340000" y="2232000"/>
              <a:ext cx="648072" cy="639282"/>
              <a:chOff x="2303748" y="2228470"/>
              <a:chExt cx="648072" cy="639282"/>
            </a:xfrm>
          </p:grpSpPr>
          <p:sp>
            <p:nvSpPr>
              <p:cNvPr id="79" name="テキスト ボックス 78"/>
              <p:cNvSpPr txBox="1"/>
              <p:nvPr/>
            </p:nvSpPr>
            <p:spPr>
              <a:xfrm>
                <a:off x="2303748" y="2518939"/>
                <a:ext cx="648072" cy="348813"/>
              </a:xfrm>
              <a:prstGeom prst="rect">
                <a:avLst/>
              </a:prstGeom>
            </p:spPr>
            <p:txBody>
              <a:bodyPr wrap="square" rtlCol="0" anchor="ctr" anchorCtr="0">
                <a:spAutoFit/>
              </a:bodyPr>
              <a:lstStyle/>
              <a:p>
                <a:pPr>
                  <a:lnSpc>
                    <a:spcPts val="1950"/>
                  </a:lnSpc>
                </a:pPr>
                <a:r>
                  <a:rPr lang="ja-JP" altLang="en-US" sz="1050" b="1">
                    <a:solidFill>
                      <a:srgbClr val="F9BE00"/>
                    </a:solidFill>
                    <a:cs typeface="メイリオ" pitchFamily="50" charset="-128"/>
                  </a:rPr>
                  <a:t>仕入先</a:t>
                </a:r>
              </a:p>
            </p:txBody>
          </p:sp>
          <p:sp>
            <p:nvSpPr>
              <p:cNvPr id="86" name="Freeform 370"/>
              <p:cNvSpPr>
                <a:spLocks noEditPoints="1"/>
              </p:cNvSpPr>
              <p:nvPr/>
            </p:nvSpPr>
            <p:spPr bwMode="auto">
              <a:xfrm>
                <a:off x="2438763" y="2228470"/>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grpSp>
          <p:nvGrpSpPr>
            <p:cNvPr id="6" name="グループ化 5"/>
            <p:cNvGrpSpPr/>
            <p:nvPr/>
          </p:nvGrpSpPr>
          <p:grpSpPr>
            <a:xfrm>
              <a:off x="1260000" y="2160000"/>
              <a:ext cx="508257" cy="673881"/>
              <a:chOff x="1606470" y="2193708"/>
              <a:chExt cx="508257" cy="673881"/>
            </a:xfrm>
          </p:grpSpPr>
          <p:grpSp>
            <p:nvGrpSpPr>
              <p:cNvPr id="82" name="グループ化 57"/>
              <p:cNvGrpSpPr/>
              <p:nvPr/>
            </p:nvGrpSpPr>
            <p:grpSpPr>
              <a:xfrm>
                <a:off x="1606470" y="2193708"/>
                <a:ext cx="373242" cy="373244"/>
                <a:chOff x="395536" y="2225153"/>
                <a:chExt cx="381000" cy="381001"/>
              </a:xfrm>
              <a:solidFill>
                <a:srgbClr val="F9BE00"/>
              </a:solidFill>
            </p:grpSpPr>
            <p:sp>
              <p:nvSpPr>
                <p:cNvPr id="83" name="Freeform 57"/>
                <p:cNvSpPr>
                  <a:spLocks/>
                </p:cNvSpPr>
                <p:nvPr/>
              </p:nvSpPr>
              <p:spPr bwMode="auto">
                <a:xfrm>
                  <a:off x="395536" y="2225153"/>
                  <a:ext cx="381000" cy="285750"/>
                </a:xfrm>
                <a:custGeom>
                  <a:avLst/>
                  <a:gdLst/>
                  <a:ahLst/>
                  <a:cxnLst>
                    <a:cxn ang="0">
                      <a:pos x="228" y="180"/>
                    </a:cxn>
                    <a:cxn ang="0">
                      <a:pos x="56" y="180"/>
                    </a:cxn>
                    <a:cxn ang="0">
                      <a:pos x="56" y="180"/>
                    </a:cxn>
                    <a:cxn ang="0">
                      <a:pos x="52" y="180"/>
                    </a:cxn>
                    <a:cxn ang="0">
                      <a:pos x="48" y="176"/>
                    </a:cxn>
                    <a:cxn ang="0">
                      <a:pos x="46" y="174"/>
                    </a:cxn>
                    <a:cxn ang="0">
                      <a:pos x="44" y="170"/>
                    </a:cxn>
                    <a:cxn ang="0">
                      <a:pos x="30" y="24"/>
                    </a:cxn>
                    <a:cxn ang="0">
                      <a:pos x="0" y="24"/>
                    </a:cxn>
                    <a:cxn ang="0">
                      <a:pos x="0" y="0"/>
                    </a:cxn>
                    <a:cxn ang="0">
                      <a:pos x="40" y="0"/>
                    </a:cxn>
                    <a:cxn ang="0">
                      <a:pos x="40" y="0"/>
                    </a:cxn>
                    <a:cxn ang="0">
                      <a:pos x="44" y="0"/>
                    </a:cxn>
                    <a:cxn ang="0">
                      <a:pos x="48" y="4"/>
                    </a:cxn>
                    <a:cxn ang="0">
                      <a:pos x="50" y="6"/>
                    </a:cxn>
                    <a:cxn ang="0">
                      <a:pos x="52" y="10"/>
                    </a:cxn>
                    <a:cxn ang="0">
                      <a:pos x="66" y="156"/>
                    </a:cxn>
                    <a:cxn ang="0">
                      <a:pos x="216" y="156"/>
                    </a:cxn>
                    <a:cxn ang="0">
                      <a:pos x="216" y="90"/>
                    </a:cxn>
                    <a:cxn ang="0">
                      <a:pos x="240" y="90"/>
                    </a:cxn>
                    <a:cxn ang="0">
                      <a:pos x="240" y="168"/>
                    </a:cxn>
                    <a:cxn ang="0">
                      <a:pos x="240" y="168"/>
                    </a:cxn>
                    <a:cxn ang="0">
                      <a:pos x="240" y="172"/>
                    </a:cxn>
                    <a:cxn ang="0">
                      <a:pos x="236" y="176"/>
                    </a:cxn>
                    <a:cxn ang="0">
                      <a:pos x="232" y="180"/>
                    </a:cxn>
                    <a:cxn ang="0">
                      <a:pos x="228" y="180"/>
                    </a:cxn>
                    <a:cxn ang="0">
                      <a:pos x="228" y="180"/>
                    </a:cxn>
                  </a:cxnLst>
                  <a:rect l="0" t="0" r="r" b="b"/>
                  <a:pathLst>
                    <a:path w="240" h="180">
                      <a:moveTo>
                        <a:pt x="228" y="180"/>
                      </a:moveTo>
                      <a:lnTo>
                        <a:pt x="56" y="180"/>
                      </a:lnTo>
                      <a:lnTo>
                        <a:pt x="56" y="180"/>
                      </a:lnTo>
                      <a:lnTo>
                        <a:pt x="52" y="180"/>
                      </a:lnTo>
                      <a:lnTo>
                        <a:pt x="48" y="176"/>
                      </a:lnTo>
                      <a:lnTo>
                        <a:pt x="46" y="174"/>
                      </a:lnTo>
                      <a:lnTo>
                        <a:pt x="44" y="170"/>
                      </a:lnTo>
                      <a:lnTo>
                        <a:pt x="30" y="24"/>
                      </a:lnTo>
                      <a:lnTo>
                        <a:pt x="0" y="24"/>
                      </a:lnTo>
                      <a:lnTo>
                        <a:pt x="0" y="0"/>
                      </a:lnTo>
                      <a:lnTo>
                        <a:pt x="40" y="0"/>
                      </a:lnTo>
                      <a:lnTo>
                        <a:pt x="40" y="0"/>
                      </a:lnTo>
                      <a:lnTo>
                        <a:pt x="44" y="0"/>
                      </a:lnTo>
                      <a:lnTo>
                        <a:pt x="48" y="4"/>
                      </a:lnTo>
                      <a:lnTo>
                        <a:pt x="50" y="6"/>
                      </a:lnTo>
                      <a:lnTo>
                        <a:pt x="52" y="10"/>
                      </a:lnTo>
                      <a:lnTo>
                        <a:pt x="66" y="156"/>
                      </a:lnTo>
                      <a:lnTo>
                        <a:pt x="216" y="156"/>
                      </a:lnTo>
                      <a:lnTo>
                        <a:pt x="216" y="90"/>
                      </a:lnTo>
                      <a:lnTo>
                        <a:pt x="240" y="90"/>
                      </a:lnTo>
                      <a:lnTo>
                        <a:pt x="240" y="168"/>
                      </a:lnTo>
                      <a:lnTo>
                        <a:pt x="240" y="168"/>
                      </a:lnTo>
                      <a:lnTo>
                        <a:pt x="240" y="172"/>
                      </a:lnTo>
                      <a:lnTo>
                        <a:pt x="236" y="176"/>
                      </a:lnTo>
                      <a:lnTo>
                        <a:pt x="232" y="180"/>
                      </a:lnTo>
                      <a:lnTo>
                        <a:pt x="228" y="180"/>
                      </a:lnTo>
                      <a:lnTo>
                        <a:pt x="228" y="18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84" name="Freeform 58"/>
                <p:cNvSpPr>
                  <a:spLocks/>
                </p:cNvSpPr>
                <p:nvPr/>
              </p:nvSpPr>
              <p:spPr bwMode="auto">
                <a:xfrm>
                  <a:off x="5034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85" name="Freeform 59"/>
                <p:cNvSpPr>
                  <a:spLocks/>
                </p:cNvSpPr>
                <p:nvPr/>
              </p:nvSpPr>
              <p:spPr bwMode="auto">
                <a:xfrm>
                  <a:off x="6685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sp>
            <p:nvSpPr>
              <p:cNvPr id="95" name="テキスト ボックス 94"/>
              <p:cNvSpPr txBox="1"/>
              <p:nvPr/>
            </p:nvSpPr>
            <p:spPr>
              <a:xfrm>
                <a:off x="1628673" y="2518776"/>
                <a:ext cx="486054" cy="348813"/>
              </a:xfrm>
              <a:prstGeom prst="rect">
                <a:avLst/>
              </a:prstGeom>
            </p:spPr>
            <p:txBody>
              <a:bodyPr wrap="square" rtlCol="0" anchor="ctr" anchorCtr="0">
                <a:spAutoFit/>
              </a:bodyPr>
              <a:lstStyle/>
              <a:p>
                <a:pPr>
                  <a:lnSpc>
                    <a:spcPts val="1950"/>
                  </a:lnSpc>
                </a:pPr>
                <a:r>
                  <a:rPr lang="ja-JP" altLang="en-US" sz="1050" b="1">
                    <a:solidFill>
                      <a:srgbClr val="F9BE00"/>
                    </a:solidFill>
                    <a:cs typeface="メイリオ" pitchFamily="50" charset="-128"/>
                  </a:rPr>
                  <a:t>発注</a:t>
                </a:r>
              </a:p>
            </p:txBody>
          </p:sp>
        </p:grpSp>
        <p:grpSp>
          <p:nvGrpSpPr>
            <p:cNvPr id="145" name="グループ化 144"/>
            <p:cNvGrpSpPr/>
            <p:nvPr/>
          </p:nvGrpSpPr>
          <p:grpSpPr>
            <a:xfrm>
              <a:off x="3420000" y="2196000"/>
              <a:ext cx="1296144" cy="685105"/>
              <a:chOff x="3032829" y="2193708"/>
              <a:chExt cx="1296144" cy="685105"/>
            </a:xfrm>
          </p:grpSpPr>
          <p:grpSp>
            <p:nvGrpSpPr>
              <p:cNvPr id="87" name="グループ化 77"/>
              <p:cNvGrpSpPr/>
              <p:nvPr/>
            </p:nvGrpSpPr>
            <p:grpSpPr>
              <a:xfrm>
                <a:off x="3253653" y="2220711"/>
                <a:ext cx="373242" cy="373244"/>
                <a:chOff x="1297236" y="2225153"/>
                <a:chExt cx="381000" cy="381001"/>
              </a:xfrm>
              <a:solidFill>
                <a:srgbClr val="F9BE00"/>
              </a:solidFill>
            </p:grpSpPr>
            <p:sp>
              <p:nvSpPr>
                <p:cNvPr id="88" name="Freeform 49"/>
                <p:cNvSpPr>
                  <a:spLocks/>
                </p:cNvSpPr>
                <p:nvPr/>
              </p:nvSpPr>
              <p:spPr bwMode="auto">
                <a:xfrm>
                  <a:off x="1297236" y="2225153"/>
                  <a:ext cx="381000" cy="285750"/>
                </a:xfrm>
                <a:custGeom>
                  <a:avLst/>
                  <a:gdLst/>
                  <a:ahLst/>
                  <a:cxnLst>
                    <a:cxn ang="0">
                      <a:pos x="228" y="180"/>
                    </a:cxn>
                    <a:cxn ang="0">
                      <a:pos x="56" y="180"/>
                    </a:cxn>
                    <a:cxn ang="0">
                      <a:pos x="56" y="180"/>
                    </a:cxn>
                    <a:cxn ang="0">
                      <a:pos x="52" y="180"/>
                    </a:cxn>
                    <a:cxn ang="0">
                      <a:pos x="48" y="176"/>
                    </a:cxn>
                    <a:cxn ang="0">
                      <a:pos x="46" y="174"/>
                    </a:cxn>
                    <a:cxn ang="0">
                      <a:pos x="44" y="170"/>
                    </a:cxn>
                    <a:cxn ang="0">
                      <a:pos x="30" y="24"/>
                    </a:cxn>
                    <a:cxn ang="0">
                      <a:pos x="0" y="24"/>
                    </a:cxn>
                    <a:cxn ang="0">
                      <a:pos x="0" y="0"/>
                    </a:cxn>
                    <a:cxn ang="0">
                      <a:pos x="40" y="0"/>
                    </a:cxn>
                    <a:cxn ang="0">
                      <a:pos x="40" y="0"/>
                    </a:cxn>
                    <a:cxn ang="0">
                      <a:pos x="44" y="0"/>
                    </a:cxn>
                    <a:cxn ang="0">
                      <a:pos x="48" y="4"/>
                    </a:cxn>
                    <a:cxn ang="0">
                      <a:pos x="50" y="6"/>
                    </a:cxn>
                    <a:cxn ang="0">
                      <a:pos x="52" y="10"/>
                    </a:cxn>
                    <a:cxn ang="0">
                      <a:pos x="66" y="156"/>
                    </a:cxn>
                    <a:cxn ang="0">
                      <a:pos x="216" y="156"/>
                    </a:cxn>
                    <a:cxn ang="0">
                      <a:pos x="216" y="90"/>
                    </a:cxn>
                    <a:cxn ang="0">
                      <a:pos x="240" y="90"/>
                    </a:cxn>
                    <a:cxn ang="0">
                      <a:pos x="240" y="168"/>
                    </a:cxn>
                    <a:cxn ang="0">
                      <a:pos x="240" y="168"/>
                    </a:cxn>
                    <a:cxn ang="0">
                      <a:pos x="240" y="172"/>
                    </a:cxn>
                    <a:cxn ang="0">
                      <a:pos x="236" y="176"/>
                    </a:cxn>
                    <a:cxn ang="0">
                      <a:pos x="232" y="180"/>
                    </a:cxn>
                    <a:cxn ang="0">
                      <a:pos x="228" y="180"/>
                    </a:cxn>
                    <a:cxn ang="0">
                      <a:pos x="228" y="180"/>
                    </a:cxn>
                  </a:cxnLst>
                  <a:rect l="0" t="0" r="r" b="b"/>
                  <a:pathLst>
                    <a:path w="240" h="180">
                      <a:moveTo>
                        <a:pt x="228" y="180"/>
                      </a:moveTo>
                      <a:lnTo>
                        <a:pt x="56" y="180"/>
                      </a:lnTo>
                      <a:lnTo>
                        <a:pt x="56" y="180"/>
                      </a:lnTo>
                      <a:lnTo>
                        <a:pt x="52" y="180"/>
                      </a:lnTo>
                      <a:lnTo>
                        <a:pt x="48" y="176"/>
                      </a:lnTo>
                      <a:lnTo>
                        <a:pt x="46" y="174"/>
                      </a:lnTo>
                      <a:lnTo>
                        <a:pt x="44" y="170"/>
                      </a:lnTo>
                      <a:lnTo>
                        <a:pt x="30" y="24"/>
                      </a:lnTo>
                      <a:lnTo>
                        <a:pt x="0" y="24"/>
                      </a:lnTo>
                      <a:lnTo>
                        <a:pt x="0" y="0"/>
                      </a:lnTo>
                      <a:lnTo>
                        <a:pt x="40" y="0"/>
                      </a:lnTo>
                      <a:lnTo>
                        <a:pt x="40" y="0"/>
                      </a:lnTo>
                      <a:lnTo>
                        <a:pt x="44" y="0"/>
                      </a:lnTo>
                      <a:lnTo>
                        <a:pt x="48" y="4"/>
                      </a:lnTo>
                      <a:lnTo>
                        <a:pt x="50" y="6"/>
                      </a:lnTo>
                      <a:lnTo>
                        <a:pt x="52" y="10"/>
                      </a:lnTo>
                      <a:lnTo>
                        <a:pt x="66" y="156"/>
                      </a:lnTo>
                      <a:lnTo>
                        <a:pt x="216" y="156"/>
                      </a:lnTo>
                      <a:lnTo>
                        <a:pt x="216" y="90"/>
                      </a:lnTo>
                      <a:lnTo>
                        <a:pt x="240" y="90"/>
                      </a:lnTo>
                      <a:lnTo>
                        <a:pt x="240" y="168"/>
                      </a:lnTo>
                      <a:lnTo>
                        <a:pt x="240" y="168"/>
                      </a:lnTo>
                      <a:lnTo>
                        <a:pt x="240" y="172"/>
                      </a:lnTo>
                      <a:lnTo>
                        <a:pt x="236" y="176"/>
                      </a:lnTo>
                      <a:lnTo>
                        <a:pt x="232" y="180"/>
                      </a:lnTo>
                      <a:lnTo>
                        <a:pt x="228" y="180"/>
                      </a:lnTo>
                      <a:lnTo>
                        <a:pt x="228" y="18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89" name="Freeform 50"/>
                <p:cNvSpPr>
                  <a:spLocks/>
                </p:cNvSpPr>
                <p:nvPr/>
              </p:nvSpPr>
              <p:spPr bwMode="auto">
                <a:xfrm>
                  <a:off x="14051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90" name="Freeform 51"/>
                <p:cNvSpPr>
                  <a:spLocks/>
                </p:cNvSpPr>
                <p:nvPr/>
              </p:nvSpPr>
              <p:spPr bwMode="auto">
                <a:xfrm>
                  <a:off x="15702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91" name="Rectangle 52"/>
                <p:cNvSpPr>
                  <a:spLocks noChangeArrowheads="1"/>
                </p:cNvSpPr>
                <p:nvPr/>
              </p:nvSpPr>
              <p:spPr bwMode="auto">
                <a:xfrm>
                  <a:off x="1436936" y="23775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92" name="Rectangle 53"/>
                <p:cNvSpPr>
                  <a:spLocks noChangeArrowheads="1"/>
                </p:cNvSpPr>
                <p:nvPr/>
              </p:nvSpPr>
              <p:spPr bwMode="auto">
                <a:xfrm>
                  <a:off x="1538536" y="23775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93" name="Rectangle 54"/>
                <p:cNvSpPr>
                  <a:spLocks noChangeArrowheads="1"/>
                </p:cNvSpPr>
                <p:nvPr/>
              </p:nvSpPr>
              <p:spPr bwMode="auto">
                <a:xfrm>
                  <a:off x="1411536" y="22759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94" name="Rectangle 55"/>
                <p:cNvSpPr>
                  <a:spLocks noChangeArrowheads="1"/>
                </p:cNvSpPr>
                <p:nvPr/>
              </p:nvSpPr>
              <p:spPr bwMode="auto">
                <a:xfrm>
                  <a:off x="1513136" y="22759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sp>
            <p:nvSpPr>
              <p:cNvPr id="96" name="テキスト ボックス 95"/>
              <p:cNvSpPr txBox="1"/>
              <p:nvPr/>
            </p:nvSpPr>
            <p:spPr>
              <a:xfrm>
                <a:off x="3032829" y="2530000"/>
                <a:ext cx="1296144" cy="348813"/>
              </a:xfrm>
              <a:prstGeom prst="rect">
                <a:avLst/>
              </a:prstGeom>
            </p:spPr>
            <p:txBody>
              <a:bodyPr wrap="square" rtlCol="0" anchor="ctr" anchorCtr="0">
                <a:spAutoFit/>
              </a:bodyPr>
              <a:lstStyle/>
              <a:p>
                <a:pPr>
                  <a:lnSpc>
                    <a:spcPts val="1950"/>
                  </a:lnSpc>
                </a:pPr>
                <a:r>
                  <a:rPr lang="ja-JP" altLang="en-US" sz="1050" b="1" dirty="0">
                    <a:solidFill>
                      <a:srgbClr val="F9BE00"/>
                    </a:solidFill>
                    <a:cs typeface="メイリオ" pitchFamily="50" charset="-128"/>
                  </a:rPr>
                  <a:t>検収・納品書受領</a:t>
                </a:r>
              </a:p>
            </p:txBody>
          </p:sp>
          <p:sp>
            <p:nvSpPr>
              <p:cNvPr id="97" name="Freeform 393"/>
              <p:cNvSpPr>
                <a:spLocks noEditPoints="1"/>
              </p:cNvSpPr>
              <p:nvPr/>
            </p:nvSpPr>
            <p:spPr bwMode="auto">
              <a:xfrm>
                <a:off x="3680903" y="2193708"/>
                <a:ext cx="283369" cy="34766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sp>
          <p:nvSpPr>
            <p:cNvPr id="98" name="AutoShape 93"/>
            <p:cNvSpPr>
              <a:spLocks noChangeArrowheads="1"/>
            </p:cNvSpPr>
            <p:nvPr/>
          </p:nvSpPr>
          <p:spPr bwMode="auto">
            <a:xfrm rot="16200000">
              <a:off x="1980000" y="22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99" name="AutoShape 93"/>
            <p:cNvSpPr>
              <a:spLocks noChangeArrowheads="1"/>
            </p:cNvSpPr>
            <p:nvPr/>
          </p:nvSpPr>
          <p:spPr bwMode="auto">
            <a:xfrm rot="16200000">
              <a:off x="3023814" y="22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grpSp>
          <p:nvGrpSpPr>
            <p:cNvPr id="147" name="グループ化 146"/>
            <p:cNvGrpSpPr/>
            <p:nvPr/>
          </p:nvGrpSpPr>
          <p:grpSpPr>
            <a:xfrm>
              <a:off x="7452000" y="2160000"/>
              <a:ext cx="864096" cy="672813"/>
              <a:chOff x="7452000" y="2160000"/>
              <a:chExt cx="864096" cy="672813"/>
            </a:xfrm>
          </p:grpSpPr>
          <p:sp>
            <p:nvSpPr>
              <p:cNvPr id="123" name="テキスト ボックス 122"/>
              <p:cNvSpPr txBox="1"/>
              <p:nvPr/>
            </p:nvSpPr>
            <p:spPr>
              <a:xfrm>
                <a:off x="7452000" y="2484000"/>
                <a:ext cx="864096" cy="348813"/>
              </a:xfrm>
              <a:prstGeom prst="rect">
                <a:avLst/>
              </a:prstGeom>
            </p:spPr>
            <p:txBody>
              <a:bodyPr wrap="square" rtlCol="0" anchor="ctr" anchorCtr="0">
                <a:spAutoFit/>
              </a:bodyPr>
              <a:lstStyle/>
              <a:p>
                <a:pPr>
                  <a:lnSpc>
                    <a:spcPts val="1950"/>
                  </a:lnSpc>
                </a:pPr>
                <a:r>
                  <a:rPr lang="ja-JP" altLang="en-US" sz="1050" b="1" dirty="0">
                    <a:solidFill>
                      <a:srgbClr val="007BC7"/>
                    </a:solidFill>
                    <a:cs typeface="メイリオ" pitchFamily="50" charset="-128"/>
                  </a:rPr>
                  <a:t>支払通知書</a:t>
                </a:r>
              </a:p>
            </p:txBody>
          </p:sp>
          <p:sp>
            <p:nvSpPr>
              <p:cNvPr id="124" name="Freeform 393"/>
              <p:cNvSpPr>
                <a:spLocks noEditPoints="1"/>
              </p:cNvSpPr>
              <p:nvPr/>
            </p:nvSpPr>
            <p:spPr bwMode="auto">
              <a:xfrm>
                <a:off x="7740000" y="2160000"/>
                <a:ext cx="283369" cy="34766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49" name="グループ化 148"/>
            <p:cNvGrpSpPr/>
            <p:nvPr/>
          </p:nvGrpSpPr>
          <p:grpSpPr>
            <a:xfrm>
              <a:off x="5148000" y="2160000"/>
              <a:ext cx="999111" cy="811406"/>
              <a:chOff x="5256000" y="2160000"/>
              <a:chExt cx="999111" cy="811406"/>
            </a:xfrm>
          </p:grpSpPr>
          <p:grpSp>
            <p:nvGrpSpPr>
              <p:cNvPr id="119" name="グループ化 250"/>
              <p:cNvGrpSpPr/>
              <p:nvPr/>
            </p:nvGrpSpPr>
            <p:grpSpPr>
              <a:xfrm>
                <a:off x="5580000" y="2160000"/>
                <a:ext cx="301563" cy="301563"/>
                <a:chOff x="2182416" y="3387725"/>
                <a:chExt cx="381000" cy="381000"/>
              </a:xfrm>
              <a:solidFill>
                <a:srgbClr val="00A3EC"/>
              </a:solidFill>
            </p:grpSpPr>
            <p:sp>
              <p:nvSpPr>
                <p:cNvPr id="120" name="Freeform 220"/>
                <p:cNvSpPr>
                  <a:spLocks/>
                </p:cNvSpPr>
                <p:nvPr/>
              </p:nvSpPr>
              <p:spPr bwMode="auto">
                <a:xfrm>
                  <a:off x="2341166" y="3394075"/>
                  <a:ext cx="215900" cy="215900"/>
                </a:xfrm>
                <a:custGeom>
                  <a:avLst/>
                  <a:gdLst/>
                  <a:ahLst/>
                  <a:cxnLst>
                    <a:cxn ang="0">
                      <a:pos x="34" y="136"/>
                    </a:cxn>
                    <a:cxn ang="0">
                      <a:pos x="0" y="102"/>
                    </a:cxn>
                    <a:cxn ang="0">
                      <a:pos x="102" y="0"/>
                    </a:cxn>
                    <a:cxn ang="0">
                      <a:pos x="136" y="34"/>
                    </a:cxn>
                    <a:cxn ang="0">
                      <a:pos x="34" y="136"/>
                    </a:cxn>
                  </a:cxnLst>
                  <a:rect l="0" t="0" r="r" b="b"/>
                  <a:pathLst>
                    <a:path w="136" h="136">
                      <a:moveTo>
                        <a:pt x="34" y="136"/>
                      </a:moveTo>
                      <a:lnTo>
                        <a:pt x="0" y="102"/>
                      </a:lnTo>
                      <a:lnTo>
                        <a:pt x="102" y="0"/>
                      </a:lnTo>
                      <a:lnTo>
                        <a:pt x="136" y="34"/>
                      </a:lnTo>
                      <a:lnTo>
                        <a:pt x="34"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1" name="Freeform 221"/>
                <p:cNvSpPr>
                  <a:spLocks/>
                </p:cNvSpPr>
                <p:nvPr/>
              </p:nvSpPr>
              <p:spPr bwMode="auto">
                <a:xfrm>
                  <a:off x="2296716" y="3581400"/>
                  <a:ext cx="73025" cy="73025"/>
                </a:xfrm>
                <a:custGeom>
                  <a:avLst/>
                  <a:gdLst/>
                  <a:ahLst/>
                  <a:cxnLst>
                    <a:cxn ang="0">
                      <a:pos x="0" y="46"/>
                    </a:cxn>
                    <a:cxn ang="0">
                      <a:pos x="0" y="46"/>
                    </a:cxn>
                    <a:cxn ang="0">
                      <a:pos x="12" y="0"/>
                    </a:cxn>
                    <a:cxn ang="0">
                      <a:pos x="46" y="34"/>
                    </a:cxn>
                    <a:cxn ang="0">
                      <a:pos x="0" y="46"/>
                    </a:cxn>
                  </a:cxnLst>
                  <a:rect l="0" t="0" r="r" b="b"/>
                  <a:pathLst>
                    <a:path w="46" h="46">
                      <a:moveTo>
                        <a:pt x="0" y="46"/>
                      </a:moveTo>
                      <a:lnTo>
                        <a:pt x="0" y="46"/>
                      </a:lnTo>
                      <a:lnTo>
                        <a:pt x="12" y="0"/>
                      </a:lnTo>
                      <a:lnTo>
                        <a:pt x="46" y="34"/>
                      </a:lnTo>
                      <a:lnTo>
                        <a:pt x="0" y="4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2" name="Freeform 222"/>
                <p:cNvSpPr>
                  <a:spLocks/>
                </p:cNvSpPr>
                <p:nvPr/>
              </p:nvSpPr>
              <p:spPr bwMode="auto">
                <a:xfrm>
                  <a:off x="2182416" y="3387725"/>
                  <a:ext cx="381000" cy="381000"/>
                </a:xfrm>
                <a:custGeom>
                  <a:avLst/>
                  <a:gdLst/>
                  <a:ahLst/>
                  <a:cxnLst>
                    <a:cxn ang="0">
                      <a:pos x="216" y="92"/>
                    </a:cxn>
                    <a:cxn ang="0">
                      <a:pos x="216" y="216"/>
                    </a:cxn>
                    <a:cxn ang="0">
                      <a:pos x="24" y="216"/>
                    </a:cxn>
                    <a:cxn ang="0">
                      <a:pos x="24" y="24"/>
                    </a:cxn>
                    <a:cxn ang="0">
                      <a:pos x="148" y="24"/>
                    </a:cxn>
                    <a:cxn ang="0">
                      <a:pos x="172" y="0"/>
                    </a:cxn>
                    <a:cxn ang="0">
                      <a:pos x="0" y="0"/>
                    </a:cxn>
                    <a:cxn ang="0">
                      <a:pos x="0" y="240"/>
                    </a:cxn>
                    <a:cxn ang="0">
                      <a:pos x="240" y="240"/>
                    </a:cxn>
                    <a:cxn ang="0">
                      <a:pos x="240" y="68"/>
                    </a:cxn>
                    <a:cxn ang="0">
                      <a:pos x="216" y="92"/>
                    </a:cxn>
                  </a:cxnLst>
                  <a:rect l="0" t="0" r="r" b="b"/>
                  <a:pathLst>
                    <a:path w="240" h="240">
                      <a:moveTo>
                        <a:pt x="216" y="92"/>
                      </a:moveTo>
                      <a:lnTo>
                        <a:pt x="216" y="216"/>
                      </a:lnTo>
                      <a:lnTo>
                        <a:pt x="24" y="216"/>
                      </a:lnTo>
                      <a:lnTo>
                        <a:pt x="24" y="24"/>
                      </a:lnTo>
                      <a:lnTo>
                        <a:pt x="148" y="24"/>
                      </a:lnTo>
                      <a:lnTo>
                        <a:pt x="172" y="0"/>
                      </a:lnTo>
                      <a:lnTo>
                        <a:pt x="0" y="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25" name="テキスト ボックス 124"/>
              <p:cNvSpPr txBox="1"/>
              <p:nvPr/>
            </p:nvSpPr>
            <p:spPr>
              <a:xfrm>
                <a:off x="5256000" y="2520000"/>
                <a:ext cx="999111" cy="451406"/>
              </a:xfrm>
              <a:prstGeom prst="rect">
                <a:avLst/>
              </a:prstGeom>
            </p:spPr>
            <p:txBody>
              <a:bodyPr wrap="square" rtlCol="0" anchor="ctr" anchorCtr="0">
                <a:spAutoFit/>
              </a:bodyPr>
              <a:lstStyle/>
              <a:p>
                <a:pPr>
                  <a:lnSpc>
                    <a:spcPts val="1350"/>
                  </a:lnSpc>
                </a:pPr>
                <a:r>
                  <a:rPr lang="ja-JP" altLang="en-US" sz="1050" b="1" dirty="0">
                    <a:solidFill>
                      <a:srgbClr val="007BC7"/>
                    </a:solidFill>
                    <a:cs typeface="メイリオ" pitchFamily="50" charset="-128"/>
                  </a:rPr>
                  <a:t>債務計上入力</a:t>
                </a:r>
                <a:endParaRPr lang="en-US" altLang="ja-JP" sz="1050" b="1" dirty="0">
                  <a:solidFill>
                    <a:srgbClr val="007BC7"/>
                  </a:solidFill>
                  <a:cs typeface="メイリオ" pitchFamily="50" charset="-128"/>
                </a:endParaRPr>
              </a:p>
              <a:p>
                <a:pPr>
                  <a:lnSpc>
                    <a:spcPts val="1350"/>
                  </a:lnSpc>
                </a:pPr>
                <a:r>
                  <a:rPr lang="ja-JP" altLang="en-US" sz="1050" b="1" dirty="0">
                    <a:solidFill>
                      <a:srgbClr val="007BC7"/>
                    </a:solidFill>
                    <a:cs typeface="メイリオ" pitchFamily="50" charset="-128"/>
                  </a:rPr>
                  <a:t>   </a:t>
                </a:r>
                <a:r>
                  <a:rPr lang="en-US" altLang="ja-JP" sz="1050" b="1" dirty="0">
                    <a:solidFill>
                      <a:srgbClr val="007BC7"/>
                    </a:solidFill>
                    <a:cs typeface="メイリオ" pitchFamily="50" charset="-128"/>
                  </a:rPr>
                  <a:t>or</a:t>
                </a:r>
                <a:r>
                  <a:rPr lang="ja-JP" altLang="en-US" sz="1050" b="1" dirty="0">
                    <a:solidFill>
                      <a:srgbClr val="007BC7"/>
                    </a:solidFill>
                    <a:cs typeface="メイリオ" pitchFamily="50" charset="-128"/>
                  </a:rPr>
                  <a:t> 取込</a:t>
                </a:r>
              </a:p>
            </p:txBody>
          </p:sp>
        </p:grpSp>
        <p:sp>
          <p:nvSpPr>
            <p:cNvPr id="126" name="角丸四角形 125"/>
            <p:cNvSpPr/>
            <p:nvPr/>
          </p:nvSpPr>
          <p:spPr>
            <a:xfrm>
              <a:off x="5112000" y="1836000"/>
              <a:ext cx="3240360" cy="1080000"/>
            </a:xfrm>
            <a:prstGeom prst="roundRect">
              <a:avLst>
                <a:gd name="adj" fmla="val 6304"/>
              </a:avLst>
            </a:prstGeom>
            <a:noFill/>
            <a:ln w="127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pic>
          <p:nvPicPr>
            <p:cNvPr id="127" name="Picture 2"/>
            <p:cNvPicPr>
              <a:picLocks noChangeAspect="1" noChangeArrowheads="1"/>
            </p:cNvPicPr>
            <p:nvPr/>
          </p:nvPicPr>
          <p:blipFill>
            <a:blip r:embed="rId2" cstate="email"/>
            <a:srcRect/>
            <a:stretch>
              <a:fillRect/>
            </a:stretch>
          </p:blipFill>
          <p:spPr bwMode="auto">
            <a:xfrm>
              <a:off x="5256000" y="1908000"/>
              <a:ext cx="965267" cy="135014"/>
            </a:xfrm>
            <a:prstGeom prst="rect">
              <a:avLst/>
            </a:prstGeom>
            <a:noFill/>
            <a:ln w="9525">
              <a:noFill/>
              <a:miter lim="800000"/>
              <a:headEnd/>
              <a:tailEnd/>
            </a:ln>
            <a:effectLst/>
          </p:spPr>
        </p:pic>
        <p:grpSp>
          <p:nvGrpSpPr>
            <p:cNvPr id="148" name="グループ化 147"/>
            <p:cNvGrpSpPr/>
            <p:nvPr/>
          </p:nvGrpSpPr>
          <p:grpSpPr>
            <a:xfrm>
              <a:off x="6300000" y="2160000"/>
              <a:ext cx="999111" cy="811406"/>
              <a:chOff x="6300000" y="2160000"/>
              <a:chExt cx="999111" cy="811406"/>
            </a:xfrm>
          </p:grpSpPr>
          <p:sp>
            <p:nvSpPr>
              <p:cNvPr id="128" name="テキスト ボックス 127"/>
              <p:cNvSpPr txBox="1"/>
              <p:nvPr/>
            </p:nvSpPr>
            <p:spPr>
              <a:xfrm>
                <a:off x="6300000" y="2520000"/>
                <a:ext cx="999111" cy="451406"/>
              </a:xfrm>
              <a:prstGeom prst="rect">
                <a:avLst/>
              </a:prstGeom>
            </p:spPr>
            <p:txBody>
              <a:bodyPr wrap="square" rtlCol="0" anchor="ctr" anchorCtr="0">
                <a:spAutoFit/>
              </a:bodyPr>
              <a:lstStyle/>
              <a:p>
                <a:pPr algn="ctr">
                  <a:lnSpc>
                    <a:spcPts val="1350"/>
                  </a:lnSpc>
                </a:pPr>
                <a:r>
                  <a:rPr lang="ja-JP" altLang="en-US" sz="1050" b="1" dirty="0">
                    <a:solidFill>
                      <a:srgbClr val="007BC7"/>
                    </a:solidFill>
                    <a:cs typeface="メイリオ" pitchFamily="50" charset="-128"/>
                  </a:rPr>
                  <a:t>締処理</a:t>
                </a:r>
                <a:endParaRPr lang="en-US" altLang="ja-JP" sz="1050" b="1" dirty="0">
                  <a:solidFill>
                    <a:srgbClr val="007BC7"/>
                  </a:solidFill>
                  <a:cs typeface="メイリオ" pitchFamily="50" charset="-128"/>
                </a:endParaRPr>
              </a:p>
              <a:p>
                <a:pPr algn="ctr">
                  <a:lnSpc>
                    <a:spcPts val="1350"/>
                  </a:lnSpc>
                </a:pPr>
                <a:r>
                  <a:rPr lang="ja-JP" altLang="en-US" sz="1050" b="1" dirty="0">
                    <a:solidFill>
                      <a:srgbClr val="007BC7"/>
                    </a:solidFill>
                    <a:cs typeface="メイリオ" pitchFamily="50" charset="-128"/>
                  </a:rPr>
                  <a:t>（締日毎）</a:t>
                </a:r>
              </a:p>
            </p:txBody>
          </p:sp>
          <p:sp>
            <p:nvSpPr>
              <p:cNvPr id="129" name="Freeform 47"/>
              <p:cNvSpPr>
                <a:spLocks noEditPoints="1"/>
              </p:cNvSpPr>
              <p:nvPr/>
            </p:nvSpPr>
            <p:spPr bwMode="auto">
              <a:xfrm>
                <a:off x="6660000" y="2160000"/>
                <a:ext cx="348359" cy="373242"/>
              </a:xfrm>
              <a:custGeom>
                <a:avLst/>
                <a:gdLst/>
                <a:ahLst/>
                <a:cxnLst>
                  <a:cxn ang="0">
                    <a:pos x="206" y="18"/>
                  </a:cxn>
                  <a:cxn ang="0">
                    <a:pos x="186" y="4"/>
                  </a:cxn>
                  <a:cxn ang="0">
                    <a:pos x="166" y="0"/>
                  </a:cxn>
                  <a:cxn ang="0">
                    <a:pos x="144" y="4"/>
                  </a:cxn>
                  <a:cxn ang="0">
                    <a:pos x="124" y="18"/>
                  </a:cxn>
                  <a:cxn ang="0">
                    <a:pos x="118" y="24"/>
                  </a:cxn>
                  <a:cxn ang="0">
                    <a:pos x="110" y="42"/>
                  </a:cxn>
                  <a:cxn ang="0">
                    <a:pos x="108" y="60"/>
                  </a:cxn>
                  <a:cxn ang="0">
                    <a:pos x="110" y="78"/>
                  </a:cxn>
                  <a:cxn ang="0">
                    <a:pos x="0" y="198"/>
                  </a:cxn>
                  <a:cxn ang="0">
                    <a:pos x="42" y="240"/>
                  </a:cxn>
                  <a:cxn ang="0">
                    <a:pos x="36" y="210"/>
                  </a:cxn>
                  <a:cxn ang="0">
                    <a:pos x="66" y="216"/>
                  </a:cxn>
                  <a:cxn ang="0">
                    <a:pos x="72" y="176"/>
                  </a:cxn>
                  <a:cxn ang="0">
                    <a:pos x="138" y="110"/>
                  </a:cxn>
                  <a:cxn ang="0">
                    <a:pos x="154" y="116"/>
                  </a:cxn>
                  <a:cxn ang="0">
                    <a:pos x="174" y="116"/>
                  </a:cxn>
                  <a:cxn ang="0">
                    <a:pos x="190" y="110"/>
                  </a:cxn>
                  <a:cxn ang="0">
                    <a:pos x="206" y="100"/>
                  </a:cxn>
                  <a:cxn ang="0">
                    <a:pos x="214" y="90"/>
                  </a:cxn>
                  <a:cxn ang="0">
                    <a:pos x="222" y="70"/>
                  </a:cxn>
                  <a:cxn ang="0">
                    <a:pos x="222" y="46"/>
                  </a:cxn>
                  <a:cxn ang="0">
                    <a:pos x="214" y="26"/>
                  </a:cxn>
                  <a:cxn ang="0">
                    <a:pos x="206" y="18"/>
                  </a:cxn>
                  <a:cxn ang="0">
                    <a:pos x="186" y="78"/>
                  </a:cxn>
                  <a:cxn ang="0">
                    <a:pos x="166" y="88"/>
                  </a:cxn>
                  <a:cxn ang="0">
                    <a:pos x="144" y="78"/>
                  </a:cxn>
                  <a:cxn ang="0">
                    <a:pos x="138" y="70"/>
                  </a:cxn>
                  <a:cxn ang="0">
                    <a:pos x="138" y="48"/>
                  </a:cxn>
                  <a:cxn ang="0">
                    <a:pos x="144" y="38"/>
                  </a:cxn>
                  <a:cxn ang="0">
                    <a:pos x="166" y="30"/>
                  </a:cxn>
                  <a:cxn ang="0">
                    <a:pos x="186" y="38"/>
                  </a:cxn>
                  <a:cxn ang="0">
                    <a:pos x="192" y="48"/>
                  </a:cxn>
                  <a:cxn ang="0">
                    <a:pos x="192" y="70"/>
                  </a:cxn>
                  <a:cxn ang="0">
                    <a:pos x="186" y="78"/>
                  </a:cxn>
                </a:cxnLst>
                <a:rect l="0" t="0" r="r" b="b"/>
                <a:pathLst>
                  <a:path w="224" h="240">
                    <a:moveTo>
                      <a:pt x="206" y="18"/>
                    </a:moveTo>
                    <a:lnTo>
                      <a:pt x="206" y="18"/>
                    </a:lnTo>
                    <a:lnTo>
                      <a:pt x="198" y="10"/>
                    </a:lnTo>
                    <a:lnTo>
                      <a:pt x="186" y="4"/>
                    </a:lnTo>
                    <a:lnTo>
                      <a:pt x="176" y="2"/>
                    </a:lnTo>
                    <a:lnTo>
                      <a:pt x="166" y="0"/>
                    </a:lnTo>
                    <a:lnTo>
                      <a:pt x="154" y="2"/>
                    </a:lnTo>
                    <a:lnTo>
                      <a:pt x="144" y="4"/>
                    </a:lnTo>
                    <a:lnTo>
                      <a:pt x="134" y="10"/>
                    </a:lnTo>
                    <a:lnTo>
                      <a:pt x="124" y="18"/>
                    </a:lnTo>
                    <a:lnTo>
                      <a:pt x="124" y="18"/>
                    </a:lnTo>
                    <a:lnTo>
                      <a:pt x="118" y="24"/>
                    </a:lnTo>
                    <a:lnTo>
                      <a:pt x="112" y="32"/>
                    </a:lnTo>
                    <a:lnTo>
                      <a:pt x="110" y="42"/>
                    </a:lnTo>
                    <a:lnTo>
                      <a:pt x="108" y="50"/>
                    </a:lnTo>
                    <a:lnTo>
                      <a:pt x="108" y="60"/>
                    </a:lnTo>
                    <a:lnTo>
                      <a:pt x="108" y="68"/>
                    </a:lnTo>
                    <a:lnTo>
                      <a:pt x="110" y="78"/>
                    </a:lnTo>
                    <a:lnTo>
                      <a:pt x="114" y="86"/>
                    </a:lnTo>
                    <a:lnTo>
                      <a:pt x="0" y="198"/>
                    </a:lnTo>
                    <a:lnTo>
                      <a:pt x="6" y="204"/>
                    </a:lnTo>
                    <a:lnTo>
                      <a:pt x="42" y="240"/>
                    </a:lnTo>
                    <a:lnTo>
                      <a:pt x="54" y="228"/>
                    </a:lnTo>
                    <a:lnTo>
                      <a:pt x="36" y="210"/>
                    </a:lnTo>
                    <a:lnTo>
                      <a:pt x="48" y="198"/>
                    </a:lnTo>
                    <a:lnTo>
                      <a:pt x="66" y="216"/>
                    </a:lnTo>
                    <a:lnTo>
                      <a:pt x="88" y="194"/>
                    </a:lnTo>
                    <a:lnTo>
                      <a:pt x="72" y="176"/>
                    </a:lnTo>
                    <a:lnTo>
                      <a:pt x="138" y="110"/>
                    </a:lnTo>
                    <a:lnTo>
                      <a:pt x="138" y="110"/>
                    </a:lnTo>
                    <a:lnTo>
                      <a:pt x="146" y="112"/>
                    </a:lnTo>
                    <a:lnTo>
                      <a:pt x="154" y="116"/>
                    </a:lnTo>
                    <a:lnTo>
                      <a:pt x="164" y="116"/>
                    </a:lnTo>
                    <a:lnTo>
                      <a:pt x="174" y="116"/>
                    </a:lnTo>
                    <a:lnTo>
                      <a:pt x="182" y="114"/>
                    </a:lnTo>
                    <a:lnTo>
                      <a:pt x="190" y="110"/>
                    </a:lnTo>
                    <a:lnTo>
                      <a:pt x="198" y="106"/>
                    </a:lnTo>
                    <a:lnTo>
                      <a:pt x="206" y="100"/>
                    </a:lnTo>
                    <a:lnTo>
                      <a:pt x="206" y="100"/>
                    </a:lnTo>
                    <a:lnTo>
                      <a:pt x="214" y="90"/>
                    </a:lnTo>
                    <a:lnTo>
                      <a:pt x="218" y="80"/>
                    </a:lnTo>
                    <a:lnTo>
                      <a:pt x="222" y="70"/>
                    </a:lnTo>
                    <a:lnTo>
                      <a:pt x="224" y="58"/>
                    </a:lnTo>
                    <a:lnTo>
                      <a:pt x="222" y="46"/>
                    </a:lnTo>
                    <a:lnTo>
                      <a:pt x="218" y="36"/>
                    </a:lnTo>
                    <a:lnTo>
                      <a:pt x="214" y="26"/>
                    </a:lnTo>
                    <a:lnTo>
                      <a:pt x="206" y="18"/>
                    </a:lnTo>
                    <a:lnTo>
                      <a:pt x="206" y="18"/>
                    </a:lnTo>
                    <a:close/>
                    <a:moveTo>
                      <a:pt x="186" y="78"/>
                    </a:moveTo>
                    <a:lnTo>
                      <a:pt x="186" y="78"/>
                    </a:lnTo>
                    <a:lnTo>
                      <a:pt x="176" y="86"/>
                    </a:lnTo>
                    <a:lnTo>
                      <a:pt x="166" y="88"/>
                    </a:lnTo>
                    <a:lnTo>
                      <a:pt x="154" y="86"/>
                    </a:lnTo>
                    <a:lnTo>
                      <a:pt x="144" y="78"/>
                    </a:lnTo>
                    <a:lnTo>
                      <a:pt x="144" y="78"/>
                    </a:lnTo>
                    <a:lnTo>
                      <a:pt x="138" y="70"/>
                    </a:lnTo>
                    <a:lnTo>
                      <a:pt x="136" y="58"/>
                    </a:lnTo>
                    <a:lnTo>
                      <a:pt x="138" y="48"/>
                    </a:lnTo>
                    <a:lnTo>
                      <a:pt x="144" y="38"/>
                    </a:lnTo>
                    <a:lnTo>
                      <a:pt x="144" y="38"/>
                    </a:lnTo>
                    <a:lnTo>
                      <a:pt x="154" y="32"/>
                    </a:lnTo>
                    <a:lnTo>
                      <a:pt x="166" y="30"/>
                    </a:lnTo>
                    <a:lnTo>
                      <a:pt x="176" y="32"/>
                    </a:lnTo>
                    <a:lnTo>
                      <a:pt x="186" y="38"/>
                    </a:lnTo>
                    <a:lnTo>
                      <a:pt x="186" y="38"/>
                    </a:lnTo>
                    <a:lnTo>
                      <a:pt x="192" y="48"/>
                    </a:lnTo>
                    <a:lnTo>
                      <a:pt x="194" y="58"/>
                    </a:lnTo>
                    <a:lnTo>
                      <a:pt x="192" y="70"/>
                    </a:lnTo>
                    <a:lnTo>
                      <a:pt x="186" y="78"/>
                    </a:lnTo>
                    <a:lnTo>
                      <a:pt x="186" y="78"/>
                    </a:lnTo>
                    <a:close/>
                  </a:path>
                </a:pathLst>
              </a:custGeom>
              <a:solidFill>
                <a:srgbClr val="00A3EC"/>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30" name="AutoShape 93"/>
            <p:cNvSpPr>
              <a:spLocks noChangeArrowheads="1"/>
            </p:cNvSpPr>
            <p:nvPr/>
          </p:nvSpPr>
          <p:spPr bwMode="auto">
            <a:xfrm rot="16200000">
              <a:off x="4680000" y="22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31" name="AutoShape 93"/>
            <p:cNvSpPr>
              <a:spLocks noChangeArrowheads="1"/>
            </p:cNvSpPr>
            <p:nvPr/>
          </p:nvSpPr>
          <p:spPr bwMode="auto">
            <a:xfrm rot="16200000">
              <a:off x="6120158" y="22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32" name="AutoShape 93"/>
            <p:cNvSpPr>
              <a:spLocks noChangeArrowheads="1"/>
            </p:cNvSpPr>
            <p:nvPr/>
          </p:nvSpPr>
          <p:spPr bwMode="auto">
            <a:xfrm rot="16200000">
              <a:off x="7146272" y="22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grpSp>
      <p:grpSp>
        <p:nvGrpSpPr>
          <p:cNvPr id="153" name="グループ化 152"/>
          <p:cNvGrpSpPr/>
          <p:nvPr/>
        </p:nvGrpSpPr>
        <p:grpSpPr>
          <a:xfrm>
            <a:off x="2231188" y="4032000"/>
            <a:ext cx="648072" cy="639282"/>
            <a:chOff x="2303748" y="2228470"/>
            <a:chExt cx="648072" cy="639282"/>
          </a:xfrm>
        </p:grpSpPr>
        <p:sp>
          <p:nvSpPr>
            <p:cNvPr id="190" name="テキスト ボックス 189"/>
            <p:cNvSpPr txBox="1"/>
            <p:nvPr/>
          </p:nvSpPr>
          <p:spPr>
            <a:xfrm>
              <a:off x="2303748" y="2518939"/>
              <a:ext cx="648072" cy="348813"/>
            </a:xfrm>
            <a:prstGeom prst="rect">
              <a:avLst/>
            </a:prstGeom>
          </p:spPr>
          <p:txBody>
            <a:bodyPr wrap="square" rtlCol="0" anchor="ctr" anchorCtr="0">
              <a:spAutoFit/>
            </a:bodyPr>
            <a:lstStyle/>
            <a:p>
              <a:pPr>
                <a:lnSpc>
                  <a:spcPts val="1950"/>
                </a:lnSpc>
              </a:pPr>
              <a:r>
                <a:rPr lang="ja-JP" altLang="en-US" sz="1050" b="1">
                  <a:solidFill>
                    <a:srgbClr val="F9BE00"/>
                  </a:solidFill>
                  <a:cs typeface="メイリオ" pitchFamily="50" charset="-128"/>
                </a:rPr>
                <a:t>仕入先</a:t>
              </a:r>
            </a:p>
          </p:txBody>
        </p:sp>
        <p:sp>
          <p:nvSpPr>
            <p:cNvPr id="191" name="Freeform 370"/>
            <p:cNvSpPr>
              <a:spLocks noEditPoints="1"/>
            </p:cNvSpPr>
            <p:nvPr/>
          </p:nvSpPr>
          <p:spPr bwMode="auto">
            <a:xfrm>
              <a:off x="2438763" y="2228470"/>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grpSp>
        <p:nvGrpSpPr>
          <p:cNvPr id="154" name="グループ化 153"/>
          <p:cNvGrpSpPr/>
          <p:nvPr/>
        </p:nvGrpSpPr>
        <p:grpSpPr>
          <a:xfrm>
            <a:off x="1151188" y="3960000"/>
            <a:ext cx="508257" cy="673881"/>
            <a:chOff x="1606470" y="2193708"/>
            <a:chExt cx="508257" cy="673881"/>
          </a:xfrm>
        </p:grpSpPr>
        <p:grpSp>
          <p:nvGrpSpPr>
            <p:cNvPr id="185" name="グループ化 57"/>
            <p:cNvGrpSpPr/>
            <p:nvPr/>
          </p:nvGrpSpPr>
          <p:grpSpPr>
            <a:xfrm>
              <a:off x="1606470" y="2193708"/>
              <a:ext cx="373242" cy="373244"/>
              <a:chOff x="395536" y="2225153"/>
              <a:chExt cx="381000" cy="381001"/>
            </a:xfrm>
            <a:solidFill>
              <a:srgbClr val="F9BE00"/>
            </a:solidFill>
          </p:grpSpPr>
          <p:sp>
            <p:nvSpPr>
              <p:cNvPr id="187" name="Freeform 57"/>
              <p:cNvSpPr>
                <a:spLocks/>
              </p:cNvSpPr>
              <p:nvPr/>
            </p:nvSpPr>
            <p:spPr bwMode="auto">
              <a:xfrm>
                <a:off x="395536" y="2225153"/>
                <a:ext cx="381000" cy="285750"/>
              </a:xfrm>
              <a:custGeom>
                <a:avLst/>
                <a:gdLst/>
                <a:ahLst/>
                <a:cxnLst>
                  <a:cxn ang="0">
                    <a:pos x="228" y="180"/>
                  </a:cxn>
                  <a:cxn ang="0">
                    <a:pos x="56" y="180"/>
                  </a:cxn>
                  <a:cxn ang="0">
                    <a:pos x="56" y="180"/>
                  </a:cxn>
                  <a:cxn ang="0">
                    <a:pos x="52" y="180"/>
                  </a:cxn>
                  <a:cxn ang="0">
                    <a:pos x="48" y="176"/>
                  </a:cxn>
                  <a:cxn ang="0">
                    <a:pos x="46" y="174"/>
                  </a:cxn>
                  <a:cxn ang="0">
                    <a:pos x="44" y="170"/>
                  </a:cxn>
                  <a:cxn ang="0">
                    <a:pos x="30" y="24"/>
                  </a:cxn>
                  <a:cxn ang="0">
                    <a:pos x="0" y="24"/>
                  </a:cxn>
                  <a:cxn ang="0">
                    <a:pos x="0" y="0"/>
                  </a:cxn>
                  <a:cxn ang="0">
                    <a:pos x="40" y="0"/>
                  </a:cxn>
                  <a:cxn ang="0">
                    <a:pos x="40" y="0"/>
                  </a:cxn>
                  <a:cxn ang="0">
                    <a:pos x="44" y="0"/>
                  </a:cxn>
                  <a:cxn ang="0">
                    <a:pos x="48" y="4"/>
                  </a:cxn>
                  <a:cxn ang="0">
                    <a:pos x="50" y="6"/>
                  </a:cxn>
                  <a:cxn ang="0">
                    <a:pos x="52" y="10"/>
                  </a:cxn>
                  <a:cxn ang="0">
                    <a:pos x="66" y="156"/>
                  </a:cxn>
                  <a:cxn ang="0">
                    <a:pos x="216" y="156"/>
                  </a:cxn>
                  <a:cxn ang="0">
                    <a:pos x="216" y="90"/>
                  </a:cxn>
                  <a:cxn ang="0">
                    <a:pos x="240" y="90"/>
                  </a:cxn>
                  <a:cxn ang="0">
                    <a:pos x="240" y="168"/>
                  </a:cxn>
                  <a:cxn ang="0">
                    <a:pos x="240" y="168"/>
                  </a:cxn>
                  <a:cxn ang="0">
                    <a:pos x="240" y="172"/>
                  </a:cxn>
                  <a:cxn ang="0">
                    <a:pos x="236" y="176"/>
                  </a:cxn>
                  <a:cxn ang="0">
                    <a:pos x="232" y="180"/>
                  </a:cxn>
                  <a:cxn ang="0">
                    <a:pos x="228" y="180"/>
                  </a:cxn>
                  <a:cxn ang="0">
                    <a:pos x="228" y="180"/>
                  </a:cxn>
                </a:cxnLst>
                <a:rect l="0" t="0" r="r" b="b"/>
                <a:pathLst>
                  <a:path w="240" h="180">
                    <a:moveTo>
                      <a:pt x="228" y="180"/>
                    </a:moveTo>
                    <a:lnTo>
                      <a:pt x="56" y="180"/>
                    </a:lnTo>
                    <a:lnTo>
                      <a:pt x="56" y="180"/>
                    </a:lnTo>
                    <a:lnTo>
                      <a:pt x="52" y="180"/>
                    </a:lnTo>
                    <a:lnTo>
                      <a:pt x="48" y="176"/>
                    </a:lnTo>
                    <a:lnTo>
                      <a:pt x="46" y="174"/>
                    </a:lnTo>
                    <a:lnTo>
                      <a:pt x="44" y="170"/>
                    </a:lnTo>
                    <a:lnTo>
                      <a:pt x="30" y="24"/>
                    </a:lnTo>
                    <a:lnTo>
                      <a:pt x="0" y="24"/>
                    </a:lnTo>
                    <a:lnTo>
                      <a:pt x="0" y="0"/>
                    </a:lnTo>
                    <a:lnTo>
                      <a:pt x="40" y="0"/>
                    </a:lnTo>
                    <a:lnTo>
                      <a:pt x="40" y="0"/>
                    </a:lnTo>
                    <a:lnTo>
                      <a:pt x="44" y="0"/>
                    </a:lnTo>
                    <a:lnTo>
                      <a:pt x="48" y="4"/>
                    </a:lnTo>
                    <a:lnTo>
                      <a:pt x="50" y="6"/>
                    </a:lnTo>
                    <a:lnTo>
                      <a:pt x="52" y="10"/>
                    </a:lnTo>
                    <a:lnTo>
                      <a:pt x="66" y="156"/>
                    </a:lnTo>
                    <a:lnTo>
                      <a:pt x="216" y="156"/>
                    </a:lnTo>
                    <a:lnTo>
                      <a:pt x="216" y="90"/>
                    </a:lnTo>
                    <a:lnTo>
                      <a:pt x="240" y="90"/>
                    </a:lnTo>
                    <a:lnTo>
                      <a:pt x="240" y="168"/>
                    </a:lnTo>
                    <a:lnTo>
                      <a:pt x="240" y="168"/>
                    </a:lnTo>
                    <a:lnTo>
                      <a:pt x="240" y="172"/>
                    </a:lnTo>
                    <a:lnTo>
                      <a:pt x="236" y="176"/>
                    </a:lnTo>
                    <a:lnTo>
                      <a:pt x="232" y="180"/>
                    </a:lnTo>
                    <a:lnTo>
                      <a:pt x="228" y="180"/>
                    </a:lnTo>
                    <a:lnTo>
                      <a:pt x="228" y="18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88" name="Freeform 58"/>
              <p:cNvSpPr>
                <a:spLocks/>
              </p:cNvSpPr>
              <p:nvPr/>
            </p:nvSpPr>
            <p:spPr bwMode="auto">
              <a:xfrm>
                <a:off x="5034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89" name="Freeform 59"/>
              <p:cNvSpPr>
                <a:spLocks/>
              </p:cNvSpPr>
              <p:nvPr/>
            </p:nvSpPr>
            <p:spPr bwMode="auto">
              <a:xfrm>
                <a:off x="6685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sp>
          <p:nvSpPr>
            <p:cNvPr id="186" name="テキスト ボックス 185"/>
            <p:cNvSpPr txBox="1"/>
            <p:nvPr/>
          </p:nvSpPr>
          <p:spPr>
            <a:xfrm>
              <a:off x="1628673" y="2518776"/>
              <a:ext cx="486054" cy="348813"/>
            </a:xfrm>
            <a:prstGeom prst="rect">
              <a:avLst/>
            </a:prstGeom>
          </p:spPr>
          <p:txBody>
            <a:bodyPr wrap="square" rtlCol="0" anchor="ctr" anchorCtr="0">
              <a:spAutoFit/>
            </a:bodyPr>
            <a:lstStyle/>
            <a:p>
              <a:pPr>
                <a:lnSpc>
                  <a:spcPts val="1950"/>
                </a:lnSpc>
              </a:pPr>
              <a:r>
                <a:rPr lang="ja-JP" altLang="en-US" sz="1050" b="1">
                  <a:solidFill>
                    <a:srgbClr val="F9BE00"/>
                  </a:solidFill>
                  <a:cs typeface="メイリオ" pitchFamily="50" charset="-128"/>
                </a:rPr>
                <a:t>発注</a:t>
              </a:r>
            </a:p>
          </p:txBody>
        </p:sp>
      </p:grpSp>
      <p:grpSp>
        <p:nvGrpSpPr>
          <p:cNvPr id="155" name="グループ化 154"/>
          <p:cNvGrpSpPr/>
          <p:nvPr/>
        </p:nvGrpSpPr>
        <p:grpSpPr>
          <a:xfrm>
            <a:off x="3311188" y="3996000"/>
            <a:ext cx="1296144" cy="685105"/>
            <a:chOff x="3032829" y="2193708"/>
            <a:chExt cx="1296144" cy="685105"/>
          </a:xfrm>
        </p:grpSpPr>
        <p:grpSp>
          <p:nvGrpSpPr>
            <p:cNvPr id="175" name="グループ化 77"/>
            <p:cNvGrpSpPr/>
            <p:nvPr/>
          </p:nvGrpSpPr>
          <p:grpSpPr>
            <a:xfrm>
              <a:off x="3253653" y="2220711"/>
              <a:ext cx="373242" cy="373244"/>
              <a:chOff x="1297236" y="2225153"/>
              <a:chExt cx="381000" cy="381001"/>
            </a:xfrm>
            <a:solidFill>
              <a:srgbClr val="F9BE00"/>
            </a:solidFill>
          </p:grpSpPr>
          <p:sp>
            <p:nvSpPr>
              <p:cNvPr id="178" name="Freeform 49"/>
              <p:cNvSpPr>
                <a:spLocks/>
              </p:cNvSpPr>
              <p:nvPr/>
            </p:nvSpPr>
            <p:spPr bwMode="auto">
              <a:xfrm>
                <a:off x="1297236" y="2225153"/>
                <a:ext cx="381000" cy="285750"/>
              </a:xfrm>
              <a:custGeom>
                <a:avLst/>
                <a:gdLst/>
                <a:ahLst/>
                <a:cxnLst>
                  <a:cxn ang="0">
                    <a:pos x="228" y="180"/>
                  </a:cxn>
                  <a:cxn ang="0">
                    <a:pos x="56" y="180"/>
                  </a:cxn>
                  <a:cxn ang="0">
                    <a:pos x="56" y="180"/>
                  </a:cxn>
                  <a:cxn ang="0">
                    <a:pos x="52" y="180"/>
                  </a:cxn>
                  <a:cxn ang="0">
                    <a:pos x="48" y="176"/>
                  </a:cxn>
                  <a:cxn ang="0">
                    <a:pos x="46" y="174"/>
                  </a:cxn>
                  <a:cxn ang="0">
                    <a:pos x="44" y="170"/>
                  </a:cxn>
                  <a:cxn ang="0">
                    <a:pos x="30" y="24"/>
                  </a:cxn>
                  <a:cxn ang="0">
                    <a:pos x="0" y="24"/>
                  </a:cxn>
                  <a:cxn ang="0">
                    <a:pos x="0" y="0"/>
                  </a:cxn>
                  <a:cxn ang="0">
                    <a:pos x="40" y="0"/>
                  </a:cxn>
                  <a:cxn ang="0">
                    <a:pos x="40" y="0"/>
                  </a:cxn>
                  <a:cxn ang="0">
                    <a:pos x="44" y="0"/>
                  </a:cxn>
                  <a:cxn ang="0">
                    <a:pos x="48" y="4"/>
                  </a:cxn>
                  <a:cxn ang="0">
                    <a:pos x="50" y="6"/>
                  </a:cxn>
                  <a:cxn ang="0">
                    <a:pos x="52" y="10"/>
                  </a:cxn>
                  <a:cxn ang="0">
                    <a:pos x="66" y="156"/>
                  </a:cxn>
                  <a:cxn ang="0">
                    <a:pos x="216" y="156"/>
                  </a:cxn>
                  <a:cxn ang="0">
                    <a:pos x="216" y="90"/>
                  </a:cxn>
                  <a:cxn ang="0">
                    <a:pos x="240" y="90"/>
                  </a:cxn>
                  <a:cxn ang="0">
                    <a:pos x="240" y="168"/>
                  </a:cxn>
                  <a:cxn ang="0">
                    <a:pos x="240" y="168"/>
                  </a:cxn>
                  <a:cxn ang="0">
                    <a:pos x="240" y="172"/>
                  </a:cxn>
                  <a:cxn ang="0">
                    <a:pos x="236" y="176"/>
                  </a:cxn>
                  <a:cxn ang="0">
                    <a:pos x="232" y="180"/>
                  </a:cxn>
                  <a:cxn ang="0">
                    <a:pos x="228" y="180"/>
                  </a:cxn>
                  <a:cxn ang="0">
                    <a:pos x="228" y="180"/>
                  </a:cxn>
                </a:cxnLst>
                <a:rect l="0" t="0" r="r" b="b"/>
                <a:pathLst>
                  <a:path w="240" h="180">
                    <a:moveTo>
                      <a:pt x="228" y="180"/>
                    </a:moveTo>
                    <a:lnTo>
                      <a:pt x="56" y="180"/>
                    </a:lnTo>
                    <a:lnTo>
                      <a:pt x="56" y="180"/>
                    </a:lnTo>
                    <a:lnTo>
                      <a:pt x="52" y="180"/>
                    </a:lnTo>
                    <a:lnTo>
                      <a:pt x="48" y="176"/>
                    </a:lnTo>
                    <a:lnTo>
                      <a:pt x="46" y="174"/>
                    </a:lnTo>
                    <a:lnTo>
                      <a:pt x="44" y="170"/>
                    </a:lnTo>
                    <a:lnTo>
                      <a:pt x="30" y="24"/>
                    </a:lnTo>
                    <a:lnTo>
                      <a:pt x="0" y="24"/>
                    </a:lnTo>
                    <a:lnTo>
                      <a:pt x="0" y="0"/>
                    </a:lnTo>
                    <a:lnTo>
                      <a:pt x="40" y="0"/>
                    </a:lnTo>
                    <a:lnTo>
                      <a:pt x="40" y="0"/>
                    </a:lnTo>
                    <a:lnTo>
                      <a:pt x="44" y="0"/>
                    </a:lnTo>
                    <a:lnTo>
                      <a:pt x="48" y="4"/>
                    </a:lnTo>
                    <a:lnTo>
                      <a:pt x="50" y="6"/>
                    </a:lnTo>
                    <a:lnTo>
                      <a:pt x="52" y="10"/>
                    </a:lnTo>
                    <a:lnTo>
                      <a:pt x="66" y="156"/>
                    </a:lnTo>
                    <a:lnTo>
                      <a:pt x="216" y="156"/>
                    </a:lnTo>
                    <a:lnTo>
                      <a:pt x="216" y="90"/>
                    </a:lnTo>
                    <a:lnTo>
                      <a:pt x="240" y="90"/>
                    </a:lnTo>
                    <a:lnTo>
                      <a:pt x="240" y="168"/>
                    </a:lnTo>
                    <a:lnTo>
                      <a:pt x="240" y="168"/>
                    </a:lnTo>
                    <a:lnTo>
                      <a:pt x="240" y="172"/>
                    </a:lnTo>
                    <a:lnTo>
                      <a:pt x="236" y="176"/>
                    </a:lnTo>
                    <a:lnTo>
                      <a:pt x="232" y="180"/>
                    </a:lnTo>
                    <a:lnTo>
                      <a:pt x="228" y="180"/>
                    </a:lnTo>
                    <a:lnTo>
                      <a:pt x="228" y="18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79" name="Freeform 50"/>
              <p:cNvSpPr>
                <a:spLocks/>
              </p:cNvSpPr>
              <p:nvPr/>
            </p:nvSpPr>
            <p:spPr bwMode="auto">
              <a:xfrm>
                <a:off x="14051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80" name="Freeform 51"/>
              <p:cNvSpPr>
                <a:spLocks/>
              </p:cNvSpPr>
              <p:nvPr/>
            </p:nvSpPr>
            <p:spPr bwMode="auto">
              <a:xfrm>
                <a:off x="15702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81" name="Rectangle 52"/>
              <p:cNvSpPr>
                <a:spLocks noChangeArrowheads="1"/>
              </p:cNvSpPr>
              <p:nvPr/>
            </p:nvSpPr>
            <p:spPr bwMode="auto">
              <a:xfrm>
                <a:off x="1436936" y="23775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82" name="Rectangle 53"/>
              <p:cNvSpPr>
                <a:spLocks noChangeArrowheads="1"/>
              </p:cNvSpPr>
              <p:nvPr/>
            </p:nvSpPr>
            <p:spPr bwMode="auto">
              <a:xfrm>
                <a:off x="1538536" y="23775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83" name="Rectangle 54"/>
              <p:cNvSpPr>
                <a:spLocks noChangeArrowheads="1"/>
              </p:cNvSpPr>
              <p:nvPr/>
            </p:nvSpPr>
            <p:spPr bwMode="auto">
              <a:xfrm>
                <a:off x="1411536" y="22759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84" name="Rectangle 55"/>
              <p:cNvSpPr>
                <a:spLocks noChangeArrowheads="1"/>
              </p:cNvSpPr>
              <p:nvPr/>
            </p:nvSpPr>
            <p:spPr bwMode="auto">
              <a:xfrm>
                <a:off x="1513136" y="22759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sp>
          <p:nvSpPr>
            <p:cNvPr id="176" name="テキスト ボックス 175"/>
            <p:cNvSpPr txBox="1"/>
            <p:nvPr/>
          </p:nvSpPr>
          <p:spPr>
            <a:xfrm>
              <a:off x="3032829" y="2530000"/>
              <a:ext cx="1296144" cy="348813"/>
            </a:xfrm>
            <a:prstGeom prst="rect">
              <a:avLst/>
            </a:prstGeom>
          </p:spPr>
          <p:txBody>
            <a:bodyPr wrap="square" rtlCol="0" anchor="ctr" anchorCtr="0">
              <a:spAutoFit/>
            </a:bodyPr>
            <a:lstStyle/>
            <a:p>
              <a:pPr>
                <a:lnSpc>
                  <a:spcPts val="1950"/>
                </a:lnSpc>
              </a:pPr>
              <a:r>
                <a:rPr lang="ja-JP" altLang="en-US" sz="1050" b="1" dirty="0">
                  <a:solidFill>
                    <a:srgbClr val="F9BE00"/>
                  </a:solidFill>
                  <a:cs typeface="メイリオ" pitchFamily="50" charset="-128"/>
                </a:rPr>
                <a:t>検収・納品書受領</a:t>
              </a:r>
            </a:p>
          </p:txBody>
        </p:sp>
        <p:sp>
          <p:nvSpPr>
            <p:cNvPr id="177" name="Freeform 393"/>
            <p:cNvSpPr>
              <a:spLocks noEditPoints="1"/>
            </p:cNvSpPr>
            <p:nvPr/>
          </p:nvSpPr>
          <p:spPr bwMode="auto">
            <a:xfrm>
              <a:off x="3680903" y="2193708"/>
              <a:ext cx="283369" cy="34766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sp>
        <p:nvSpPr>
          <p:cNvPr id="156" name="AutoShape 93"/>
          <p:cNvSpPr>
            <a:spLocks noChangeArrowheads="1"/>
          </p:cNvSpPr>
          <p:nvPr/>
        </p:nvSpPr>
        <p:spPr bwMode="auto">
          <a:xfrm rot="16200000">
            <a:off x="1871188" y="40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57" name="AutoShape 93"/>
          <p:cNvSpPr>
            <a:spLocks noChangeArrowheads="1"/>
          </p:cNvSpPr>
          <p:nvPr/>
        </p:nvSpPr>
        <p:spPr bwMode="auto">
          <a:xfrm rot="16200000">
            <a:off x="2915002" y="40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60" name="角丸四角形 159"/>
          <p:cNvSpPr/>
          <p:nvPr/>
        </p:nvSpPr>
        <p:spPr>
          <a:xfrm>
            <a:off x="7042164" y="3636000"/>
            <a:ext cx="1201384" cy="1080000"/>
          </a:xfrm>
          <a:prstGeom prst="roundRect">
            <a:avLst>
              <a:gd name="adj" fmla="val 6304"/>
            </a:avLst>
          </a:prstGeom>
          <a:noFill/>
          <a:ln w="127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pic>
        <p:nvPicPr>
          <p:cNvPr id="161" name="Picture 2"/>
          <p:cNvPicPr>
            <a:picLocks noChangeAspect="1" noChangeArrowheads="1"/>
          </p:cNvPicPr>
          <p:nvPr/>
        </p:nvPicPr>
        <p:blipFill>
          <a:blip r:embed="rId2" cstate="email"/>
          <a:srcRect/>
          <a:stretch>
            <a:fillRect/>
          </a:stretch>
        </p:blipFill>
        <p:spPr bwMode="auto">
          <a:xfrm>
            <a:off x="7171129" y="3708000"/>
            <a:ext cx="965267" cy="135014"/>
          </a:xfrm>
          <a:prstGeom prst="rect">
            <a:avLst/>
          </a:prstGeom>
          <a:noFill/>
          <a:ln w="9525">
            <a:noFill/>
            <a:miter lim="800000"/>
            <a:headEnd/>
            <a:tailEnd/>
          </a:ln>
          <a:effectLst/>
        </p:spPr>
      </p:pic>
      <p:sp>
        <p:nvSpPr>
          <p:cNvPr id="163" name="AutoShape 93"/>
          <p:cNvSpPr>
            <a:spLocks noChangeArrowheads="1"/>
          </p:cNvSpPr>
          <p:nvPr/>
        </p:nvSpPr>
        <p:spPr bwMode="auto">
          <a:xfrm rot="16200000">
            <a:off x="4557287" y="40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grpSp>
        <p:nvGrpSpPr>
          <p:cNvPr id="192" name="グループ化 191"/>
          <p:cNvGrpSpPr/>
          <p:nvPr/>
        </p:nvGrpSpPr>
        <p:grpSpPr>
          <a:xfrm>
            <a:off x="7173289" y="3996000"/>
            <a:ext cx="999111" cy="739406"/>
            <a:chOff x="5760000" y="4068000"/>
            <a:chExt cx="999111" cy="739406"/>
          </a:xfrm>
        </p:grpSpPr>
        <p:grpSp>
          <p:nvGrpSpPr>
            <p:cNvPr id="193" name="グループ化 250"/>
            <p:cNvGrpSpPr/>
            <p:nvPr/>
          </p:nvGrpSpPr>
          <p:grpSpPr>
            <a:xfrm>
              <a:off x="6084000" y="4068000"/>
              <a:ext cx="301563" cy="301563"/>
              <a:chOff x="2182416" y="3387725"/>
              <a:chExt cx="381000" cy="381000"/>
            </a:xfrm>
            <a:solidFill>
              <a:srgbClr val="00A3EC"/>
            </a:solidFill>
          </p:grpSpPr>
          <p:sp>
            <p:nvSpPr>
              <p:cNvPr id="195" name="Freeform 220"/>
              <p:cNvSpPr>
                <a:spLocks/>
              </p:cNvSpPr>
              <p:nvPr/>
            </p:nvSpPr>
            <p:spPr bwMode="auto">
              <a:xfrm>
                <a:off x="2341166" y="3394075"/>
                <a:ext cx="215900" cy="215900"/>
              </a:xfrm>
              <a:custGeom>
                <a:avLst/>
                <a:gdLst/>
                <a:ahLst/>
                <a:cxnLst>
                  <a:cxn ang="0">
                    <a:pos x="34" y="136"/>
                  </a:cxn>
                  <a:cxn ang="0">
                    <a:pos x="0" y="102"/>
                  </a:cxn>
                  <a:cxn ang="0">
                    <a:pos x="102" y="0"/>
                  </a:cxn>
                  <a:cxn ang="0">
                    <a:pos x="136" y="34"/>
                  </a:cxn>
                  <a:cxn ang="0">
                    <a:pos x="34" y="136"/>
                  </a:cxn>
                </a:cxnLst>
                <a:rect l="0" t="0" r="r" b="b"/>
                <a:pathLst>
                  <a:path w="136" h="136">
                    <a:moveTo>
                      <a:pt x="34" y="136"/>
                    </a:moveTo>
                    <a:lnTo>
                      <a:pt x="0" y="102"/>
                    </a:lnTo>
                    <a:lnTo>
                      <a:pt x="102" y="0"/>
                    </a:lnTo>
                    <a:lnTo>
                      <a:pt x="136" y="34"/>
                    </a:lnTo>
                    <a:lnTo>
                      <a:pt x="34"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96" name="Freeform 221"/>
              <p:cNvSpPr>
                <a:spLocks/>
              </p:cNvSpPr>
              <p:nvPr/>
            </p:nvSpPr>
            <p:spPr bwMode="auto">
              <a:xfrm>
                <a:off x="2296716" y="3581400"/>
                <a:ext cx="73025" cy="73025"/>
              </a:xfrm>
              <a:custGeom>
                <a:avLst/>
                <a:gdLst/>
                <a:ahLst/>
                <a:cxnLst>
                  <a:cxn ang="0">
                    <a:pos x="0" y="46"/>
                  </a:cxn>
                  <a:cxn ang="0">
                    <a:pos x="0" y="46"/>
                  </a:cxn>
                  <a:cxn ang="0">
                    <a:pos x="12" y="0"/>
                  </a:cxn>
                  <a:cxn ang="0">
                    <a:pos x="46" y="34"/>
                  </a:cxn>
                  <a:cxn ang="0">
                    <a:pos x="0" y="46"/>
                  </a:cxn>
                </a:cxnLst>
                <a:rect l="0" t="0" r="r" b="b"/>
                <a:pathLst>
                  <a:path w="46" h="46">
                    <a:moveTo>
                      <a:pt x="0" y="46"/>
                    </a:moveTo>
                    <a:lnTo>
                      <a:pt x="0" y="46"/>
                    </a:lnTo>
                    <a:lnTo>
                      <a:pt x="12" y="0"/>
                    </a:lnTo>
                    <a:lnTo>
                      <a:pt x="46" y="34"/>
                    </a:lnTo>
                    <a:lnTo>
                      <a:pt x="0" y="4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97" name="Freeform 222"/>
              <p:cNvSpPr>
                <a:spLocks/>
              </p:cNvSpPr>
              <p:nvPr/>
            </p:nvSpPr>
            <p:spPr bwMode="auto">
              <a:xfrm>
                <a:off x="2182416" y="3387725"/>
                <a:ext cx="381000" cy="381000"/>
              </a:xfrm>
              <a:custGeom>
                <a:avLst/>
                <a:gdLst/>
                <a:ahLst/>
                <a:cxnLst>
                  <a:cxn ang="0">
                    <a:pos x="216" y="92"/>
                  </a:cxn>
                  <a:cxn ang="0">
                    <a:pos x="216" y="216"/>
                  </a:cxn>
                  <a:cxn ang="0">
                    <a:pos x="24" y="216"/>
                  </a:cxn>
                  <a:cxn ang="0">
                    <a:pos x="24" y="24"/>
                  </a:cxn>
                  <a:cxn ang="0">
                    <a:pos x="148" y="24"/>
                  </a:cxn>
                  <a:cxn ang="0">
                    <a:pos x="172" y="0"/>
                  </a:cxn>
                  <a:cxn ang="0">
                    <a:pos x="0" y="0"/>
                  </a:cxn>
                  <a:cxn ang="0">
                    <a:pos x="0" y="240"/>
                  </a:cxn>
                  <a:cxn ang="0">
                    <a:pos x="240" y="240"/>
                  </a:cxn>
                  <a:cxn ang="0">
                    <a:pos x="240" y="68"/>
                  </a:cxn>
                  <a:cxn ang="0">
                    <a:pos x="216" y="92"/>
                  </a:cxn>
                </a:cxnLst>
                <a:rect l="0" t="0" r="r" b="b"/>
                <a:pathLst>
                  <a:path w="240" h="240">
                    <a:moveTo>
                      <a:pt x="216" y="92"/>
                    </a:moveTo>
                    <a:lnTo>
                      <a:pt x="216" y="216"/>
                    </a:lnTo>
                    <a:lnTo>
                      <a:pt x="24" y="216"/>
                    </a:lnTo>
                    <a:lnTo>
                      <a:pt x="24" y="24"/>
                    </a:lnTo>
                    <a:lnTo>
                      <a:pt x="148" y="24"/>
                    </a:lnTo>
                    <a:lnTo>
                      <a:pt x="172" y="0"/>
                    </a:lnTo>
                    <a:lnTo>
                      <a:pt x="0" y="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94" name="テキスト ボックス 193"/>
            <p:cNvSpPr txBox="1"/>
            <p:nvPr/>
          </p:nvSpPr>
          <p:spPr>
            <a:xfrm>
              <a:off x="5760000" y="4356000"/>
              <a:ext cx="999111" cy="451406"/>
            </a:xfrm>
            <a:prstGeom prst="rect">
              <a:avLst/>
            </a:prstGeom>
          </p:spPr>
          <p:txBody>
            <a:bodyPr wrap="square" rtlCol="0" anchor="ctr" anchorCtr="0">
              <a:spAutoFit/>
            </a:bodyPr>
            <a:lstStyle/>
            <a:p>
              <a:pPr>
                <a:lnSpc>
                  <a:spcPts val="1350"/>
                </a:lnSpc>
              </a:pPr>
              <a:r>
                <a:rPr lang="ja-JP" altLang="en-US" sz="1050" b="1" dirty="0">
                  <a:solidFill>
                    <a:srgbClr val="007BC7"/>
                  </a:solidFill>
                  <a:cs typeface="メイリオ" pitchFamily="50" charset="-128"/>
                </a:rPr>
                <a:t>支払伝票入力</a:t>
              </a:r>
              <a:endParaRPr lang="en-US" altLang="ja-JP" sz="1050" b="1" dirty="0">
                <a:solidFill>
                  <a:srgbClr val="007BC7"/>
                </a:solidFill>
                <a:cs typeface="メイリオ" pitchFamily="50" charset="-128"/>
              </a:endParaRPr>
            </a:p>
            <a:p>
              <a:pPr>
                <a:lnSpc>
                  <a:spcPts val="1350"/>
                </a:lnSpc>
              </a:pPr>
              <a:r>
                <a:rPr lang="ja-JP" altLang="en-US" sz="1050" b="1" dirty="0">
                  <a:solidFill>
                    <a:srgbClr val="007BC7"/>
                  </a:solidFill>
                  <a:cs typeface="メイリオ" pitchFamily="50" charset="-128"/>
                </a:rPr>
                <a:t>   </a:t>
              </a:r>
              <a:r>
                <a:rPr lang="en-US" altLang="ja-JP" sz="1050" b="1" dirty="0">
                  <a:solidFill>
                    <a:srgbClr val="007BC7"/>
                  </a:solidFill>
                  <a:cs typeface="メイリオ" pitchFamily="50" charset="-128"/>
                </a:rPr>
                <a:t>or</a:t>
              </a:r>
              <a:r>
                <a:rPr lang="ja-JP" altLang="en-US" sz="1050" b="1" dirty="0">
                  <a:solidFill>
                    <a:srgbClr val="007BC7"/>
                  </a:solidFill>
                  <a:cs typeface="メイリオ" pitchFamily="50" charset="-128"/>
                </a:rPr>
                <a:t> 取込</a:t>
              </a:r>
            </a:p>
          </p:txBody>
        </p:sp>
      </p:grpSp>
      <p:sp>
        <p:nvSpPr>
          <p:cNvPr id="100" name="Freeform 47"/>
          <p:cNvSpPr>
            <a:spLocks noEditPoints="1"/>
          </p:cNvSpPr>
          <p:nvPr/>
        </p:nvSpPr>
        <p:spPr bwMode="auto">
          <a:xfrm>
            <a:off x="5062873" y="4007378"/>
            <a:ext cx="348359" cy="373242"/>
          </a:xfrm>
          <a:custGeom>
            <a:avLst/>
            <a:gdLst/>
            <a:ahLst/>
            <a:cxnLst>
              <a:cxn ang="0">
                <a:pos x="206" y="18"/>
              </a:cxn>
              <a:cxn ang="0">
                <a:pos x="186" y="4"/>
              </a:cxn>
              <a:cxn ang="0">
                <a:pos x="166" y="0"/>
              </a:cxn>
              <a:cxn ang="0">
                <a:pos x="144" y="4"/>
              </a:cxn>
              <a:cxn ang="0">
                <a:pos x="124" y="18"/>
              </a:cxn>
              <a:cxn ang="0">
                <a:pos x="118" y="24"/>
              </a:cxn>
              <a:cxn ang="0">
                <a:pos x="110" y="42"/>
              </a:cxn>
              <a:cxn ang="0">
                <a:pos x="108" y="60"/>
              </a:cxn>
              <a:cxn ang="0">
                <a:pos x="110" y="78"/>
              </a:cxn>
              <a:cxn ang="0">
                <a:pos x="0" y="198"/>
              </a:cxn>
              <a:cxn ang="0">
                <a:pos x="42" y="240"/>
              </a:cxn>
              <a:cxn ang="0">
                <a:pos x="36" y="210"/>
              </a:cxn>
              <a:cxn ang="0">
                <a:pos x="66" y="216"/>
              </a:cxn>
              <a:cxn ang="0">
                <a:pos x="72" y="176"/>
              </a:cxn>
              <a:cxn ang="0">
                <a:pos x="138" y="110"/>
              </a:cxn>
              <a:cxn ang="0">
                <a:pos x="154" y="116"/>
              </a:cxn>
              <a:cxn ang="0">
                <a:pos x="174" y="116"/>
              </a:cxn>
              <a:cxn ang="0">
                <a:pos x="190" y="110"/>
              </a:cxn>
              <a:cxn ang="0">
                <a:pos x="206" y="100"/>
              </a:cxn>
              <a:cxn ang="0">
                <a:pos x="214" y="90"/>
              </a:cxn>
              <a:cxn ang="0">
                <a:pos x="222" y="70"/>
              </a:cxn>
              <a:cxn ang="0">
                <a:pos x="222" y="46"/>
              </a:cxn>
              <a:cxn ang="0">
                <a:pos x="214" y="26"/>
              </a:cxn>
              <a:cxn ang="0">
                <a:pos x="206" y="18"/>
              </a:cxn>
              <a:cxn ang="0">
                <a:pos x="186" y="78"/>
              </a:cxn>
              <a:cxn ang="0">
                <a:pos x="166" y="88"/>
              </a:cxn>
              <a:cxn ang="0">
                <a:pos x="144" y="78"/>
              </a:cxn>
              <a:cxn ang="0">
                <a:pos x="138" y="70"/>
              </a:cxn>
              <a:cxn ang="0">
                <a:pos x="138" y="48"/>
              </a:cxn>
              <a:cxn ang="0">
                <a:pos x="144" y="38"/>
              </a:cxn>
              <a:cxn ang="0">
                <a:pos x="166" y="30"/>
              </a:cxn>
              <a:cxn ang="0">
                <a:pos x="186" y="38"/>
              </a:cxn>
              <a:cxn ang="0">
                <a:pos x="192" y="48"/>
              </a:cxn>
              <a:cxn ang="0">
                <a:pos x="192" y="70"/>
              </a:cxn>
              <a:cxn ang="0">
                <a:pos x="186" y="78"/>
              </a:cxn>
            </a:cxnLst>
            <a:rect l="0" t="0" r="r" b="b"/>
            <a:pathLst>
              <a:path w="224" h="240">
                <a:moveTo>
                  <a:pt x="206" y="18"/>
                </a:moveTo>
                <a:lnTo>
                  <a:pt x="206" y="18"/>
                </a:lnTo>
                <a:lnTo>
                  <a:pt x="198" y="10"/>
                </a:lnTo>
                <a:lnTo>
                  <a:pt x="186" y="4"/>
                </a:lnTo>
                <a:lnTo>
                  <a:pt x="176" y="2"/>
                </a:lnTo>
                <a:lnTo>
                  <a:pt x="166" y="0"/>
                </a:lnTo>
                <a:lnTo>
                  <a:pt x="154" y="2"/>
                </a:lnTo>
                <a:lnTo>
                  <a:pt x="144" y="4"/>
                </a:lnTo>
                <a:lnTo>
                  <a:pt x="134" y="10"/>
                </a:lnTo>
                <a:lnTo>
                  <a:pt x="124" y="18"/>
                </a:lnTo>
                <a:lnTo>
                  <a:pt x="124" y="18"/>
                </a:lnTo>
                <a:lnTo>
                  <a:pt x="118" y="24"/>
                </a:lnTo>
                <a:lnTo>
                  <a:pt x="112" y="32"/>
                </a:lnTo>
                <a:lnTo>
                  <a:pt x="110" y="42"/>
                </a:lnTo>
                <a:lnTo>
                  <a:pt x="108" y="50"/>
                </a:lnTo>
                <a:lnTo>
                  <a:pt x="108" y="60"/>
                </a:lnTo>
                <a:lnTo>
                  <a:pt x="108" y="68"/>
                </a:lnTo>
                <a:lnTo>
                  <a:pt x="110" y="78"/>
                </a:lnTo>
                <a:lnTo>
                  <a:pt x="114" y="86"/>
                </a:lnTo>
                <a:lnTo>
                  <a:pt x="0" y="198"/>
                </a:lnTo>
                <a:lnTo>
                  <a:pt x="6" y="204"/>
                </a:lnTo>
                <a:lnTo>
                  <a:pt x="42" y="240"/>
                </a:lnTo>
                <a:lnTo>
                  <a:pt x="54" y="228"/>
                </a:lnTo>
                <a:lnTo>
                  <a:pt x="36" y="210"/>
                </a:lnTo>
                <a:lnTo>
                  <a:pt x="48" y="198"/>
                </a:lnTo>
                <a:lnTo>
                  <a:pt x="66" y="216"/>
                </a:lnTo>
                <a:lnTo>
                  <a:pt x="88" y="194"/>
                </a:lnTo>
                <a:lnTo>
                  <a:pt x="72" y="176"/>
                </a:lnTo>
                <a:lnTo>
                  <a:pt x="138" y="110"/>
                </a:lnTo>
                <a:lnTo>
                  <a:pt x="138" y="110"/>
                </a:lnTo>
                <a:lnTo>
                  <a:pt x="146" y="112"/>
                </a:lnTo>
                <a:lnTo>
                  <a:pt x="154" y="116"/>
                </a:lnTo>
                <a:lnTo>
                  <a:pt x="164" y="116"/>
                </a:lnTo>
                <a:lnTo>
                  <a:pt x="174" y="116"/>
                </a:lnTo>
                <a:lnTo>
                  <a:pt x="182" y="114"/>
                </a:lnTo>
                <a:lnTo>
                  <a:pt x="190" y="110"/>
                </a:lnTo>
                <a:lnTo>
                  <a:pt x="198" y="106"/>
                </a:lnTo>
                <a:lnTo>
                  <a:pt x="206" y="100"/>
                </a:lnTo>
                <a:lnTo>
                  <a:pt x="206" y="100"/>
                </a:lnTo>
                <a:lnTo>
                  <a:pt x="214" y="90"/>
                </a:lnTo>
                <a:lnTo>
                  <a:pt x="218" y="80"/>
                </a:lnTo>
                <a:lnTo>
                  <a:pt x="222" y="70"/>
                </a:lnTo>
                <a:lnTo>
                  <a:pt x="224" y="58"/>
                </a:lnTo>
                <a:lnTo>
                  <a:pt x="222" y="46"/>
                </a:lnTo>
                <a:lnTo>
                  <a:pt x="218" y="36"/>
                </a:lnTo>
                <a:lnTo>
                  <a:pt x="214" y="26"/>
                </a:lnTo>
                <a:lnTo>
                  <a:pt x="206" y="18"/>
                </a:lnTo>
                <a:lnTo>
                  <a:pt x="206" y="18"/>
                </a:lnTo>
                <a:close/>
                <a:moveTo>
                  <a:pt x="186" y="78"/>
                </a:moveTo>
                <a:lnTo>
                  <a:pt x="186" y="78"/>
                </a:lnTo>
                <a:lnTo>
                  <a:pt x="176" y="86"/>
                </a:lnTo>
                <a:lnTo>
                  <a:pt x="166" y="88"/>
                </a:lnTo>
                <a:lnTo>
                  <a:pt x="154" y="86"/>
                </a:lnTo>
                <a:lnTo>
                  <a:pt x="144" y="78"/>
                </a:lnTo>
                <a:lnTo>
                  <a:pt x="144" y="78"/>
                </a:lnTo>
                <a:lnTo>
                  <a:pt x="138" y="70"/>
                </a:lnTo>
                <a:lnTo>
                  <a:pt x="136" y="58"/>
                </a:lnTo>
                <a:lnTo>
                  <a:pt x="138" y="48"/>
                </a:lnTo>
                <a:lnTo>
                  <a:pt x="144" y="38"/>
                </a:lnTo>
                <a:lnTo>
                  <a:pt x="144" y="38"/>
                </a:lnTo>
                <a:lnTo>
                  <a:pt x="154" y="32"/>
                </a:lnTo>
                <a:lnTo>
                  <a:pt x="166" y="30"/>
                </a:lnTo>
                <a:lnTo>
                  <a:pt x="176" y="32"/>
                </a:lnTo>
                <a:lnTo>
                  <a:pt x="186" y="38"/>
                </a:lnTo>
                <a:lnTo>
                  <a:pt x="186" y="38"/>
                </a:lnTo>
                <a:lnTo>
                  <a:pt x="192" y="48"/>
                </a:lnTo>
                <a:lnTo>
                  <a:pt x="194" y="58"/>
                </a:lnTo>
                <a:lnTo>
                  <a:pt x="192" y="70"/>
                </a:lnTo>
                <a:lnTo>
                  <a:pt x="186" y="78"/>
                </a:lnTo>
                <a:lnTo>
                  <a:pt x="186" y="78"/>
                </a:lnTo>
                <a:close/>
              </a:path>
            </a:pathLst>
          </a:custGeom>
          <a:solidFill>
            <a:srgbClr val="FAC828"/>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01" name="テキスト ボックス 100"/>
          <p:cNvSpPr txBox="1"/>
          <p:nvPr/>
        </p:nvSpPr>
        <p:spPr>
          <a:xfrm>
            <a:off x="4689013" y="4388113"/>
            <a:ext cx="999111" cy="271869"/>
          </a:xfrm>
          <a:prstGeom prst="rect">
            <a:avLst/>
          </a:prstGeom>
        </p:spPr>
        <p:txBody>
          <a:bodyPr wrap="square" rtlCol="0" anchor="ctr" anchorCtr="0">
            <a:spAutoFit/>
          </a:bodyPr>
          <a:lstStyle/>
          <a:p>
            <a:pPr algn="ctr">
              <a:lnSpc>
                <a:spcPts val="1350"/>
              </a:lnSpc>
            </a:pPr>
            <a:r>
              <a:rPr lang="ja-JP" altLang="en-US" sz="1050" b="1" dirty="0">
                <a:solidFill>
                  <a:srgbClr val="F9BE00"/>
                </a:solidFill>
                <a:cs typeface="メイリオ" pitchFamily="50" charset="-128"/>
              </a:rPr>
              <a:t>締処理</a:t>
            </a:r>
            <a:endParaRPr lang="en-US" altLang="ja-JP" sz="1050" b="1" dirty="0">
              <a:solidFill>
                <a:srgbClr val="F9BE00"/>
              </a:solidFill>
              <a:cs typeface="メイリオ" pitchFamily="50" charset="-128"/>
            </a:endParaRPr>
          </a:p>
        </p:txBody>
      </p:sp>
      <p:sp>
        <p:nvSpPr>
          <p:cNvPr id="102" name="AutoShape 93"/>
          <p:cNvSpPr>
            <a:spLocks noChangeArrowheads="1"/>
          </p:cNvSpPr>
          <p:nvPr/>
        </p:nvSpPr>
        <p:spPr bwMode="auto">
          <a:xfrm rot="16200000">
            <a:off x="5579339" y="4074998"/>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07" name="テキスト ボックス 106"/>
          <p:cNvSpPr txBox="1"/>
          <p:nvPr/>
        </p:nvSpPr>
        <p:spPr>
          <a:xfrm>
            <a:off x="5780894" y="4367186"/>
            <a:ext cx="1296144" cy="348813"/>
          </a:xfrm>
          <a:prstGeom prst="rect">
            <a:avLst/>
          </a:prstGeom>
        </p:spPr>
        <p:txBody>
          <a:bodyPr wrap="square" rtlCol="0" anchor="ctr" anchorCtr="0">
            <a:spAutoFit/>
          </a:bodyPr>
          <a:lstStyle/>
          <a:p>
            <a:pPr>
              <a:lnSpc>
                <a:spcPts val="1950"/>
              </a:lnSpc>
            </a:pPr>
            <a:r>
              <a:rPr lang="ja-JP" altLang="en-US" sz="1050" b="1" dirty="0">
                <a:solidFill>
                  <a:srgbClr val="F9BE00"/>
                </a:solidFill>
                <a:cs typeface="メイリオ" pitchFamily="50" charset="-128"/>
              </a:rPr>
              <a:t>請求書受領</a:t>
            </a:r>
          </a:p>
        </p:txBody>
      </p:sp>
      <p:sp>
        <p:nvSpPr>
          <p:cNvPr id="108" name="Freeform 393"/>
          <p:cNvSpPr>
            <a:spLocks noEditPoints="1"/>
          </p:cNvSpPr>
          <p:nvPr/>
        </p:nvSpPr>
        <p:spPr bwMode="auto">
          <a:xfrm>
            <a:off x="6084168" y="4055837"/>
            <a:ext cx="283369" cy="34766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33" name="AutoShape 93"/>
          <p:cNvSpPr>
            <a:spLocks noChangeArrowheads="1"/>
          </p:cNvSpPr>
          <p:nvPr/>
        </p:nvSpPr>
        <p:spPr bwMode="auto">
          <a:xfrm rot="16200000">
            <a:off x="6696250" y="4083932"/>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Tree>
    <p:extLst>
      <p:ext uri="{BB962C8B-B14F-4D97-AF65-F5344CB8AC3E}">
        <p14:creationId xmlns:p14="http://schemas.microsoft.com/office/powerpoint/2010/main" val="3412323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36</a:t>
            </a:fld>
            <a:endParaRPr lang="ja-JP" altLang="en-US" dirty="0"/>
          </a:p>
        </p:txBody>
      </p:sp>
      <p:sp>
        <p:nvSpPr>
          <p:cNvPr id="5" name="タイトル 4"/>
          <p:cNvSpPr>
            <a:spLocks noGrp="1"/>
          </p:cNvSpPr>
          <p:nvPr>
            <p:ph type="title"/>
          </p:nvPr>
        </p:nvSpPr>
        <p:spPr/>
        <p:txBody>
          <a:bodyPr/>
          <a:lstStyle/>
          <a:p>
            <a:r>
              <a:rPr lang="ja-JP" altLang="en-US" dirty="0"/>
              <a:t>多彩な支払方法への対応</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各種支払方法</a:t>
            </a:r>
          </a:p>
          <a:p>
            <a:endParaRPr lang="ja-JP" altLang="en-US" dirty="0"/>
          </a:p>
          <a:p>
            <a:endParaRPr kumimoji="1" lang="en-US" altLang="ja-JP" dirty="0"/>
          </a:p>
        </p:txBody>
      </p:sp>
      <p:sp>
        <p:nvSpPr>
          <p:cNvPr id="6" name="テキスト プレースホルダー 5"/>
          <p:cNvSpPr>
            <a:spLocks noGrp="1"/>
          </p:cNvSpPr>
          <p:nvPr>
            <p:ph type="body" sz="quarter" idx="17"/>
          </p:nvPr>
        </p:nvSpPr>
        <p:spPr/>
        <p:txBody>
          <a:bodyPr/>
          <a:lstStyle/>
          <a:p>
            <a:r>
              <a:rPr kumimoji="1" lang="ja-JP" altLang="en-US" dirty="0"/>
              <a:t>様々な支払方法に対応可能です</a:t>
            </a:r>
          </a:p>
        </p:txBody>
      </p:sp>
      <p:sp>
        <p:nvSpPr>
          <p:cNvPr id="45" name="Text Box 17"/>
          <p:cNvSpPr txBox="1">
            <a:spLocks noChangeArrowheads="1"/>
          </p:cNvSpPr>
          <p:nvPr/>
        </p:nvSpPr>
        <p:spPr bwMode="auto">
          <a:xfrm>
            <a:off x="1295328" y="1512000"/>
            <a:ext cx="7704856" cy="461665"/>
          </a:xfrm>
          <a:prstGeom prst="rect">
            <a:avLst/>
          </a:prstGeom>
          <a:noFill/>
          <a:ln w="9525" algn="ctr">
            <a:noFill/>
            <a:miter lim="800000"/>
            <a:headEnd/>
            <a:tailEnd/>
          </a:ln>
        </p:spPr>
        <p:txBody>
          <a:bodyPr wrap="square">
            <a:spAutoFit/>
          </a:bodyPr>
          <a:lstStyle/>
          <a:p>
            <a:pPr lvl="0">
              <a:defRPr/>
            </a:pPr>
            <a:r>
              <a:rPr kumimoji="0" lang="ja-JP" altLang="en-US" sz="1200" kern="0" dirty="0">
                <a:solidFill>
                  <a:srgbClr val="000000"/>
                </a:solidFill>
              </a:rPr>
              <a:t>・</a:t>
            </a:r>
            <a:r>
              <a:rPr kumimoji="0" lang="en-US" altLang="ja-JP" sz="1200" kern="0" dirty="0">
                <a:solidFill>
                  <a:srgbClr val="000000"/>
                </a:solidFill>
              </a:rPr>
              <a:t>FB</a:t>
            </a:r>
            <a:r>
              <a:rPr kumimoji="0" lang="ja-JP" altLang="en-US" sz="1200" kern="0" dirty="0">
                <a:solidFill>
                  <a:srgbClr val="000000"/>
                </a:solidFill>
              </a:rPr>
              <a:t>データ、一括振込依頼書を自動作成。銀行休日の自動調整、振込手数料の自動控除に対応</a:t>
            </a:r>
            <a:endParaRPr kumimoji="0" lang="en-US" altLang="ja-JP" sz="1200" kern="0" dirty="0">
              <a:solidFill>
                <a:srgbClr val="000000"/>
              </a:solidFill>
            </a:endParaRPr>
          </a:p>
          <a:p>
            <a:pPr lvl="0">
              <a:defRPr/>
            </a:pPr>
            <a:r>
              <a:rPr kumimoji="0" lang="ja-JP" altLang="en-US" sz="1200" kern="0" dirty="0">
                <a:solidFill>
                  <a:srgbClr val="000000"/>
                </a:solidFill>
              </a:rPr>
              <a:t>・</a:t>
            </a:r>
            <a:r>
              <a:rPr kumimoji="0" lang="en-US" altLang="zh-TW" sz="1200" kern="0" dirty="0" err="1">
                <a:solidFill>
                  <a:srgbClr val="000000"/>
                </a:solidFill>
              </a:rPr>
              <a:t>Navio</a:t>
            </a:r>
            <a:r>
              <a:rPr kumimoji="0" lang="zh-TW" altLang="en-US" sz="1200" kern="0" dirty="0">
                <a:solidFill>
                  <a:srgbClr val="000000"/>
                </a:solidFill>
              </a:rPr>
              <a:t>外貨建支払機能</a:t>
            </a:r>
            <a:r>
              <a:rPr kumimoji="0" lang="ja-JP" altLang="en-US" sz="1200" kern="0" dirty="0">
                <a:solidFill>
                  <a:srgbClr val="000000"/>
                </a:solidFill>
              </a:rPr>
              <a:t>との連携により、外国送金依頼データ作成、外貨支払予約 等が可能</a:t>
            </a:r>
            <a:endParaRPr kumimoji="0" lang="en-US" altLang="ja-JP" sz="1200" kern="0" dirty="0">
              <a:solidFill>
                <a:srgbClr val="000000"/>
              </a:solidFill>
            </a:endParaRPr>
          </a:p>
        </p:txBody>
      </p:sp>
      <p:sp>
        <p:nvSpPr>
          <p:cNvPr id="47" name="Freeform 340"/>
          <p:cNvSpPr>
            <a:spLocks noChangeAspect="1" noEditPoints="1"/>
          </p:cNvSpPr>
          <p:nvPr/>
        </p:nvSpPr>
        <p:spPr bwMode="auto">
          <a:xfrm>
            <a:off x="978268" y="1548000"/>
            <a:ext cx="309496" cy="288000"/>
          </a:xfrm>
          <a:custGeom>
            <a:avLst/>
            <a:gdLst>
              <a:gd name="T0" fmla="*/ 309 w 1081"/>
              <a:gd name="T1" fmla="*/ 153 h 1003"/>
              <a:gd name="T2" fmla="*/ 381 w 1081"/>
              <a:gd name="T3" fmla="*/ 445 h 1003"/>
              <a:gd name="T4" fmla="*/ 680 w 1081"/>
              <a:gd name="T5" fmla="*/ 459 h 1003"/>
              <a:gd name="T6" fmla="*/ 780 w 1081"/>
              <a:gd name="T7" fmla="*/ 176 h 1003"/>
              <a:gd name="T8" fmla="*/ 541 w 1081"/>
              <a:gd name="T9" fmla="*/ 0 h 1003"/>
              <a:gd name="T10" fmla="*/ 344 w 1081"/>
              <a:gd name="T11" fmla="*/ 333 h 1003"/>
              <a:gd name="T12" fmla="*/ 405 w 1081"/>
              <a:gd name="T13" fmla="*/ 86 h 1003"/>
              <a:gd name="T14" fmla="*/ 660 w 1081"/>
              <a:gd name="T15" fmla="*/ 74 h 1003"/>
              <a:gd name="T16" fmla="*/ 744 w 1081"/>
              <a:gd name="T17" fmla="*/ 314 h 1003"/>
              <a:gd name="T18" fmla="*/ 541 w 1081"/>
              <a:gd name="T19" fmla="*/ 464 h 1003"/>
              <a:gd name="T20" fmla="*/ 361 w 1081"/>
              <a:gd name="T21" fmla="*/ 175 h 1003"/>
              <a:gd name="T22" fmla="*/ 416 w 1081"/>
              <a:gd name="T23" fmla="*/ 402 h 1003"/>
              <a:gd name="T24" fmla="*/ 649 w 1081"/>
              <a:gd name="T25" fmla="*/ 412 h 1003"/>
              <a:gd name="T26" fmla="*/ 727 w 1081"/>
              <a:gd name="T27" fmla="*/ 193 h 1003"/>
              <a:gd name="T28" fmla="*/ 541 w 1081"/>
              <a:gd name="T29" fmla="*/ 56 h 1003"/>
              <a:gd name="T30" fmla="*/ 628 w 1081"/>
              <a:gd name="T31" fmla="*/ 346 h 1003"/>
              <a:gd name="T32" fmla="*/ 200 w 1081"/>
              <a:gd name="T33" fmla="*/ 507 h 1003"/>
              <a:gd name="T34" fmla="*/ 0 w 1081"/>
              <a:gd name="T35" fmla="*/ 753 h 1003"/>
              <a:gd name="T36" fmla="*/ 176 w 1081"/>
              <a:gd name="T37" fmla="*/ 992 h 1003"/>
              <a:gd name="T38" fmla="*/ 458 w 1081"/>
              <a:gd name="T39" fmla="*/ 892 h 1003"/>
              <a:gd name="T40" fmla="*/ 444 w 1081"/>
              <a:gd name="T41" fmla="*/ 594 h 1003"/>
              <a:gd name="T42" fmla="*/ 207 w 1081"/>
              <a:gd name="T43" fmla="*/ 962 h 1003"/>
              <a:gd name="T44" fmla="*/ 37 w 1081"/>
              <a:gd name="T45" fmla="*/ 753 h 1003"/>
              <a:gd name="T46" fmla="*/ 187 w 1081"/>
              <a:gd name="T47" fmla="*/ 549 h 1003"/>
              <a:gd name="T48" fmla="*/ 427 w 1081"/>
              <a:gd name="T49" fmla="*/ 633 h 1003"/>
              <a:gd name="T50" fmla="*/ 415 w 1081"/>
              <a:gd name="T51" fmla="*/ 888 h 1003"/>
              <a:gd name="T52" fmla="*/ 442 w 1081"/>
              <a:gd name="T53" fmla="*/ 792 h 1003"/>
              <a:gd name="T54" fmla="*/ 250 w 1081"/>
              <a:gd name="T55" fmla="*/ 948 h 1003"/>
              <a:gd name="T56" fmla="*/ 64 w 1081"/>
              <a:gd name="T57" fmla="*/ 811 h 1003"/>
              <a:gd name="T58" fmla="*/ 141 w 1081"/>
              <a:gd name="T59" fmla="*/ 591 h 1003"/>
              <a:gd name="T60" fmla="*/ 375 w 1081"/>
              <a:gd name="T61" fmla="*/ 602 h 1003"/>
              <a:gd name="T62" fmla="*/ 300 w 1081"/>
              <a:gd name="T63" fmla="*/ 638 h 1003"/>
              <a:gd name="T64" fmla="*/ 165 w 1081"/>
              <a:gd name="T65" fmla="*/ 693 h 1003"/>
              <a:gd name="T66" fmla="*/ 206 w 1081"/>
              <a:gd name="T67" fmla="*/ 819 h 1003"/>
              <a:gd name="T68" fmla="*/ 265 w 1081"/>
              <a:gd name="T69" fmla="*/ 898 h 1003"/>
              <a:gd name="T70" fmla="*/ 333 w 1081"/>
              <a:gd name="T71" fmla="*/ 775 h 1003"/>
              <a:gd name="T72" fmla="*/ 237 w 1081"/>
              <a:gd name="T73" fmla="*/ 722 h 1003"/>
              <a:gd name="T74" fmla="*/ 206 w 1081"/>
              <a:gd name="T75" fmla="*/ 700 h 1003"/>
              <a:gd name="T76" fmla="*/ 289 w 1081"/>
              <a:gd name="T77" fmla="*/ 822 h 1003"/>
              <a:gd name="T78" fmla="*/ 264 w 1081"/>
              <a:gd name="T79" fmla="*/ 769 h 1003"/>
              <a:gd name="T80" fmla="*/ 609 w 1081"/>
              <a:gd name="T81" fmla="*/ 633 h 1003"/>
              <a:gd name="T82" fmla="*/ 652 w 1081"/>
              <a:gd name="T83" fmla="*/ 930 h 1003"/>
              <a:gd name="T84" fmla="*/ 950 w 1081"/>
              <a:gd name="T85" fmla="*/ 973 h 1003"/>
              <a:gd name="T86" fmla="*/ 1076 w 1081"/>
              <a:gd name="T87" fmla="*/ 702 h 1003"/>
              <a:gd name="T88" fmla="*/ 830 w 1081"/>
              <a:gd name="T89" fmla="*/ 502 h 1003"/>
              <a:gd name="T90" fmla="*/ 643 w 1081"/>
              <a:gd name="T91" fmla="*/ 854 h 1003"/>
              <a:gd name="T92" fmla="*/ 679 w 1081"/>
              <a:gd name="T93" fmla="*/ 602 h 1003"/>
              <a:gd name="T94" fmla="*/ 932 w 1081"/>
              <a:gd name="T95" fmla="*/ 565 h 1003"/>
              <a:gd name="T96" fmla="*/ 1039 w 1081"/>
              <a:gd name="T97" fmla="*/ 795 h 1003"/>
              <a:gd name="T98" fmla="*/ 830 w 1081"/>
              <a:gd name="T99" fmla="*/ 966 h 1003"/>
              <a:gd name="T100" fmla="*/ 922 w 1081"/>
              <a:gd name="T101" fmla="*/ 925 h 1003"/>
              <a:gd name="T102" fmla="*/ 692 w 1081"/>
              <a:gd name="T103" fmla="*/ 890 h 1003"/>
              <a:gd name="T104" fmla="*/ 658 w 1081"/>
              <a:gd name="T105" fmla="*/ 660 h 1003"/>
              <a:gd name="T106" fmla="*/ 870 w 1081"/>
              <a:gd name="T107" fmla="*/ 561 h 1003"/>
              <a:gd name="T108" fmla="*/ 1026 w 1081"/>
              <a:gd name="T109" fmla="*/ 753 h 1003"/>
              <a:gd name="T110" fmla="*/ 818 w 1081"/>
              <a:gd name="T111" fmla="*/ 626 h 1003"/>
              <a:gd name="T112" fmla="*/ 729 w 1081"/>
              <a:gd name="T113" fmla="*/ 744 h 1003"/>
              <a:gd name="T114" fmla="*/ 786 w 1081"/>
              <a:gd name="T115" fmla="*/ 866 h 1003"/>
              <a:gd name="T116" fmla="*/ 914 w 1081"/>
              <a:gd name="T117" fmla="*/ 840 h 1003"/>
              <a:gd name="T118" fmla="*/ 810 w 1081"/>
              <a:gd name="T119" fmla="*/ 834 h 1003"/>
              <a:gd name="T120" fmla="*/ 856 w 1081"/>
              <a:gd name="T121" fmla="*/ 706 h 1003"/>
              <a:gd name="T122" fmla="*/ 859 w 1081"/>
              <a:gd name="T123" fmla="*/ 668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1" h="1003">
                <a:moveTo>
                  <a:pt x="541" y="0"/>
                </a:moveTo>
                <a:lnTo>
                  <a:pt x="541" y="0"/>
                </a:lnTo>
                <a:lnTo>
                  <a:pt x="514" y="2"/>
                </a:lnTo>
                <a:lnTo>
                  <a:pt x="489" y="6"/>
                </a:lnTo>
                <a:lnTo>
                  <a:pt x="465" y="12"/>
                </a:lnTo>
                <a:lnTo>
                  <a:pt x="442" y="20"/>
                </a:lnTo>
                <a:lnTo>
                  <a:pt x="421" y="31"/>
                </a:lnTo>
                <a:lnTo>
                  <a:pt x="400" y="43"/>
                </a:lnTo>
                <a:lnTo>
                  <a:pt x="381" y="57"/>
                </a:lnTo>
                <a:lnTo>
                  <a:pt x="363" y="74"/>
                </a:lnTo>
                <a:lnTo>
                  <a:pt x="346" y="91"/>
                </a:lnTo>
                <a:lnTo>
                  <a:pt x="332" y="111"/>
                </a:lnTo>
                <a:lnTo>
                  <a:pt x="320" y="132"/>
                </a:lnTo>
                <a:lnTo>
                  <a:pt x="309" y="153"/>
                </a:lnTo>
                <a:lnTo>
                  <a:pt x="301" y="176"/>
                </a:lnTo>
                <a:lnTo>
                  <a:pt x="295" y="200"/>
                </a:lnTo>
                <a:lnTo>
                  <a:pt x="291" y="225"/>
                </a:lnTo>
                <a:lnTo>
                  <a:pt x="290" y="250"/>
                </a:lnTo>
                <a:lnTo>
                  <a:pt x="290" y="250"/>
                </a:lnTo>
                <a:lnTo>
                  <a:pt x="291" y="277"/>
                </a:lnTo>
                <a:lnTo>
                  <a:pt x="295" y="302"/>
                </a:lnTo>
                <a:lnTo>
                  <a:pt x="301" y="326"/>
                </a:lnTo>
                <a:lnTo>
                  <a:pt x="309" y="349"/>
                </a:lnTo>
                <a:lnTo>
                  <a:pt x="320" y="370"/>
                </a:lnTo>
                <a:lnTo>
                  <a:pt x="332" y="391"/>
                </a:lnTo>
                <a:lnTo>
                  <a:pt x="346" y="410"/>
                </a:lnTo>
                <a:lnTo>
                  <a:pt x="363" y="428"/>
                </a:lnTo>
                <a:lnTo>
                  <a:pt x="381" y="445"/>
                </a:lnTo>
                <a:lnTo>
                  <a:pt x="400" y="459"/>
                </a:lnTo>
                <a:lnTo>
                  <a:pt x="421" y="471"/>
                </a:lnTo>
                <a:lnTo>
                  <a:pt x="442" y="482"/>
                </a:lnTo>
                <a:lnTo>
                  <a:pt x="465" y="490"/>
                </a:lnTo>
                <a:lnTo>
                  <a:pt x="489" y="496"/>
                </a:lnTo>
                <a:lnTo>
                  <a:pt x="514" y="500"/>
                </a:lnTo>
                <a:lnTo>
                  <a:pt x="541" y="501"/>
                </a:lnTo>
                <a:lnTo>
                  <a:pt x="541" y="501"/>
                </a:lnTo>
                <a:lnTo>
                  <a:pt x="566" y="500"/>
                </a:lnTo>
                <a:lnTo>
                  <a:pt x="591" y="496"/>
                </a:lnTo>
                <a:lnTo>
                  <a:pt x="615" y="490"/>
                </a:lnTo>
                <a:lnTo>
                  <a:pt x="638" y="482"/>
                </a:lnTo>
                <a:lnTo>
                  <a:pt x="660" y="471"/>
                </a:lnTo>
                <a:lnTo>
                  <a:pt x="680" y="459"/>
                </a:lnTo>
                <a:lnTo>
                  <a:pt x="700" y="445"/>
                </a:lnTo>
                <a:lnTo>
                  <a:pt x="717" y="428"/>
                </a:lnTo>
                <a:lnTo>
                  <a:pt x="734" y="410"/>
                </a:lnTo>
                <a:lnTo>
                  <a:pt x="748" y="391"/>
                </a:lnTo>
                <a:lnTo>
                  <a:pt x="760" y="370"/>
                </a:lnTo>
                <a:lnTo>
                  <a:pt x="771" y="349"/>
                </a:lnTo>
                <a:lnTo>
                  <a:pt x="780" y="326"/>
                </a:lnTo>
                <a:lnTo>
                  <a:pt x="786" y="302"/>
                </a:lnTo>
                <a:lnTo>
                  <a:pt x="789" y="277"/>
                </a:lnTo>
                <a:lnTo>
                  <a:pt x="792" y="250"/>
                </a:lnTo>
                <a:lnTo>
                  <a:pt x="792" y="250"/>
                </a:lnTo>
                <a:lnTo>
                  <a:pt x="789" y="225"/>
                </a:lnTo>
                <a:lnTo>
                  <a:pt x="786" y="200"/>
                </a:lnTo>
                <a:lnTo>
                  <a:pt x="780" y="176"/>
                </a:lnTo>
                <a:lnTo>
                  <a:pt x="771" y="153"/>
                </a:lnTo>
                <a:lnTo>
                  <a:pt x="760" y="132"/>
                </a:lnTo>
                <a:lnTo>
                  <a:pt x="748" y="111"/>
                </a:lnTo>
                <a:lnTo>
                  <a:pt x="734" y="91"/>
                </a:lnTo>
                <a:lnTo>
                  <a:pt x="717" y="74"/>
                </a:lnTo>
                <a:lnTo>
                  <a:pt x="700" y="57"/>
                </a:lnTo>
                <a:lnTo>
                  <a:pt x="680" y="43"/>
                </a:lnTo>
                <a:lnTo>
                  <a:pt x="660" y="31"/>
                </a:lnTo>
                <a:lnTo>
                  <a:pt x="638" y="20"/>
                </a:lnTo>
                <a:lnTo>
                  <a:pt x="615" y="12"/>
                </a:lnTo>
                <a:lnTo>
                  <a:pt x="591" y="6"/>
                </a:lnTo>
                <a:lnTo>
                  <a:pt x="566" y="2"/>
                </a:lnTo>
                <a:lnTo>
                  <a:pt x="541" y="0"/>
                </a:lnTo>
                <a:lnTo>
                  <a:pt x="541" y="0"/>
                </a:lnTo>
                <a:close/>
                <a:moveTo>
                  <a:pt x="541" y="464"/>
                </a:moveTo>
                <a:lnTo>
                  <a:pt x="541" y="464"/>
                </a:lnTo>
                <a:lnTo>
                  <a:pt x="518" y="463"/>
                </a:lnTo>
                <a:lnTo>
                  <a:pt x="498" y="459"/>
                </a:lnTo>
                <a:lnTo>
                  <a:pt x="477" y="454"/>
                </a:lnTo>
                <a:lnTo>
                  <a:pt x="457" y="447"/>
                </a:lnTo>
                <a:lnTo>
                  <a:pt x="439" y="439"/>
                </a:lnTo>
                <a:lnTo>
                  <a:pt x="421" y="428"/>
                </a:lnTo>
                <a:lnTo>
                  <a:pt x="405" y="415"/>
                </a:lnTo>
                <a:lnTo>
                  <a:pt x="390" y="402"/>
                </a:lnTo>
                <a:lnTo>
                  <a:pt x="376" y="386"/>
                </a:lnTo>
                <a:lnTo>
                  <a:pt x="363" y="370"/>
                </a:lnTo>
                <a:lnTo>
                  <a:pt x="352" y="352"/>
                </a:lnTo>
                <a:lnTo>
                  <a:pt x="344" y="333"/>
                </a:lnTo>
                <a:lnTo>
                  <a:pt x="337" y="314"/>
                </a:lnTo>
                <a:lnTo>
                  <a:pt x="332" y="294"/>
                </a:lnTo>
                <a:lnTo>
                  <a:pt x="328" y="273"/>
                </a:lnTo>
                <a:lnTo>
                  <a:pt x="327" y="250"/>
                </a:lnTo>
                <a:lnTo>
                  <a:pt x="327" y="250"/>
                </a:lnTo>
                <a:lnTo>
                  <a:pt x="328" y="229"/>
                </a:lnTo>
                <a:lnTo>
                  <a:pt x="332" y="208"/>
                </a:lnTo>
                <a:lnTo>
                  <a:pt x="337" y="188"/>
                </a:lnTo>
                <a:lnTo>
                  <a:pt x="344" y="168"/>
                </a:lnTo>
                <a:lnTo>
                  <a:pt x="352" y="150"/>
                </a:lnTo>
                <a:lnTo>
                  <a:pt x="363" y="132"/>
                </a:lnTo>
                <a:lnTo>
                  <a:pt x="376" y="115"/>
                </a:lnTo>
                <a:lnTo>
                  <a:pt x="390" y="100"/>
                </a:lnTo>
                <a:lnTo>
                  <a:pt x="405" y="86"/>
                </a:lnTo>
                <a:lnTo>
                  <a:pt x="421" y="74"/>
                </a:lnTo>
                <a:lnTo>
                  <a:pt x="439" y="63"/>
                </a:lnTo>
                <a:lnTo>
                  <a:pt x="457" y="55"/>
                </a:lnTo>
                <a:lnTo>
                  <a:pt x="477" y="48"/>
                </a:lnTo>
                <a:lnTo>
                  <a:pt x="498" y="42"/>
                </a:lnTo>
                <a:lnTo>
                  <a:pt x="518" y="39"/>
                </a:lnTo>
                <a:lnTo>
                  <a:pt x="541" y="38"/>
                </a:lnTo>
                <a:lnTo>
                  <a:pt x="541" y="38"/>
                </a:lnTo>
                <a:lnTo>
                  <a:pt x="562" y="39"/>
                </a:lnTo>
                <a:lnTo>
                  <a:pt x="583" y="42"/>
                </a:lnTo>
                <a:lnTo>
                  <a:pt x="603" y="48"/>
                </a:lnTo>
                <a:lnTo>
                  <a:pt x="624" y="55"/>
                </a:lnTo>
                <a:lnTo>
                  <a:pt x="642" y="63"/>
                </a:lnTo>
                <a:lnTo>
                  <a:pt x="660" y="74"/>
                </a:lnTo>
                <a:lnTo>
                  <a:pt x="675" y="86"/>
                </a:lnTo>
                <a:lnTo>
                  <a:pt x="691" y="100"/>
                </a:lnTo>
                <a:lnTo>
                  <a:pt x="705" y="115"/>
                </a:lnTo>
                <a:lnTo>
                  <a:pt x="717" y="132"/>
                </a:lnTo>
                <a:lnTo>
                  <a:pt x="728" y="150"/>
                </a:lnTo>
                <a:lnTo>
                  <a:pt x="736" y="168"/>
                </a:lnTo>
                <a:lnTo>
                  <a:pt x="744" y="188"/>
                </a:lnTo>
                <a:lnTo>
                  <a:pt x="748" y="208"/>
                </a:lnTo>
                <a:lnTo>
                  <a:pt x="752" y="229"/>
                </a:lnTo>
                <a:lnTo>
                  <a:pt x="753" y="250"/>
                </a:lnTo>
                <a:lnTo>
                  <a:pt x="753" y="250"/>
                </a:lnTo>
                <a:lnTo>
                  <a:pt x="752" y="273"/>
                </a:lnTo>
                <a:lnTo>
                  <a:pt x="748" y="294"/>
                </a:lnTo>
                <a:lnTo>
                  <a:pt x="744" y="314"/>
                </a:lnTo>
                <a:lnTo>
                  <a:pt x="736" y="333"/>
                </a:lnTo>
                <a:lnTo>
                  <a:pt x="728" y="352"/>
                </a:lnTo>
                <a:lnTo>
                  <a:pt x="717" y="370"/>
                </a:lnTo>
                <a:lnTo>
                  <a:pt x="705" y="386"/>
                </a:lnTo>
                <a:lnTo>
                  <a:pt x="691" y="402"/>
                </a:lnTo>
                <a:lnTo>
                  <a:pt x="675" y="415"/>
                </a:lnTo>
                <a:lnTo>
                  <a:pt x="660" y="428"/>
                </a:lnTo>
                <a:lnTo>
                  <a:pt x="642" y="439"/>
                </a:lnTo>
                <a:lnTo>
                  <a:pt x="624" y="447"/>
                </a:lnTo>
                <a:lnTo>
                  <a:pt x="603" y="454"/>
                </a:lnTo>
                <a:lnTo>
                  <a:pt x="583" y="459"/>
                </a:lnTo>
                <a:lnTo>
                  <a:pt x="562" y="463"/>
                </a:lnTo>
                <a:lnTo>
                  <a:pt x="541" y="464"/>
                </a:lnTo>
                <a:lnTo>
                  <a:pt x="541" y="464"/>
                </a:lnTo>
                <a:close/>
                <a:moveTo>
                  <a:pt x="541" y="56"/>
                </a:moveTo>
                <a:lnTo>
                  <a:pt x="541" y="56"/>
                </a:lnTo>
                <a:lnTo>
                  <a:pt x="520" y="57"/>
                </a:lnTo>
                <a:lnTo>
                  <a:pt x="501" y="60"/>
                </a:lnTo>
                <a:lnTo>
                  <a:pt x="482" y="64"/>
                </a:lnTo>
                <a:lnTo>
                  <a:pt x="464" y="72"/>
                </a:lnTo>
                <a:lnTo>
                  <a:pt x="447" y="79"/>
                </a:lnTo>
                <a:lnTo>
                  <a:pt x="432" y="90"/>
                </a:lnTo>
                <a:lnTo>
                  <a:pt x="416" y="100"/>
                </a:lnTo>
                <a:lnTo>
                  <a:pt x="403" y="112"/>
                </a:lnTo>
                <a:lnTo>
                  <a:pt x="390" y="127"/>
                </a:lnTo>
                <a:lnTo>
                  <a:pt x="379" y="142"/>
                </a:lnTo>
                <a:lnTo>
                  <a:pt x="369" y="158"/>
                </a:lnTo>
                <a:lnTo>
                  <a:pt x="361" y="175"/>
                </a:lnTo>
                <a:lnTo>
                  <a:pt x="354" y="193"/>
                </a:lnTo>
                <a:lnTo>
                  <a:pt x="349" y="212"/>
                </a:lnTo>
                <a:lnTo>
                  <a:pt x="346" y="231"/>
                </a:lnTo>
                <a:lnTo>
                  <a:pt x="345" y="250"/>
                </a:lnTo>
                <a:lnTo>
                  <a:pt x="345" y="250"/>
                </a:lnTo>
                <a:lnTo>
                  <a:pt x="346" y="271"/>
                </a:lnTo>
                <a:lnTo>
                  <a:pt x="349" y="290"/>
                </a:lnTo>
                <a:lnTo>
                  <a:pt x="354" y="309"/>
                </a:lnTo>
                <a:lnTo>
                  <a:pt x="361" y="327"/>
                </a:lnTo>
                <a:lnTo>
                  <a:pt x="369" y="344"/>
                </a:lnTo>
                <a:lnTo>
                  <a:pt x="379" y="360"/>
                </a:lnTo>
                <a:lnTo>
                  <a:pt x="390" y="375"/>
                </a:lnTo>
                <a:lnTo>
                  <a:pt x="403" y="388"/>
                </a:lnTo>
                <a:lnTo>
                  <a:pt x="416" y="402"/>
                </a:lnTo>
                <a:lnTo>
                  <a:pt x="432" y="412"/>
                </a:lnTo>
                <a:lnTo>
                  <a:pt x="447" y="422"/>
                </a:lnTo>
                <a:lnTo>
                  <a:pt x="464" y="430"/>
                </a:lnTo>
                <a:lnTo>
                  <a:pt x="482" y="438"/>
                </a:lnTo>
                <a:lnTo>
                  <a:pt x="501" y="442"/>
                </a:lnTo>
                <a:lnTo>
                  <a:pt x="520" y="445"/>
                </a:lnTo>
                <a:lnTo>
                  <a:pt x="541" y="446"/>
                </a:lnTo>
                <a:lnTo>
                  <a:pt x="541" y="446"/>
                </a:lnTo>
                <a:lnTo>
                  <a:pt x="560" y="445"/>
                </a:lnTo>
                <a:lnTo>
                  <a:pt x="579" y="442"/>
                </a:lnTo>
                <a:lnTo>
                  <a:pt x="598" y="438"/>
                </a:lnTo>
                <a:lnTo>
                  <a:pt x="616" y="430"/>
                </a:lnTo>
                <a:lnTo>
                  <a:pt x="633" y="422"/>
                </a:lnTo>
                <a:lnTo>
                  <a:pt x="649" y="412"/>
                </a:lnTo>
                <a:lnTo>
                  <a:pt x="664" y="402"/>
                </a:lnTo>
                <a:lnTo>
                  <a:pt x="679" y="388"/>
                </a:lnTo>
                <a:lnTo>
                  <a:pt x="691" y="375"/>
                </a:lnTo>
                <a:lnTo>
                  <a:pt x="702" y="360"/>
                </a:lnTo>
                <a:lnTo>
                  <a:pt x="712" y="344"/>
                </a:lnTo>
                <a:lnTo>
                  <a:pt x="720" y="327"/>
                </a:lnTo>
                <a:lnTo>
                  <a:pt x="727" y="309"/>
                </a:lnTo>
                <a:lnTo>
                  <a:pt x="732" y="290"/>
                </a:lnTo>
                <a:lnTo>
                  <a:pt x="734" y="271"/>
                </a:lnTo>
                <a:lnTo>
                  <a:pt x="735" y="250"/>
                </a:lnTo>
                <a:lnTo>
                  <a:pt x="735" y="250"/>
                </a:lnTo>
                <a:lnTo>
                  <a:pt x="734" y="231"/>
                </a:lnTo>
                <a:lnTo>
                  <a:pt x="732" y="212"/>
                </a:lnTo>
                <a:lnTo>
                  <a:pt x="727" y="193"/>
                </a:lnTo>
                <a:lnTo>
                  <a:pt x="720" y="175"/>
                </a:lnTo>
                <a:lnTo>
                  <a:pt x="712" y="158"/>
                </a:lnTo>
                <a:lnTo>
                  <a:pt x="702" y="142"/>
                </a:lnTo>
                <a:lnTo>
                  <a:pt x="691" y="127"/>
                </a:lnTo>
                <a:lnTo>
                  <a:pt x="679" y="112"/>
                </a:lnTo>
                <a:lnTo>
                  <a:pt x="664" y="100"/>
                </a:lnTo>
                <a:lnTo>
                  <a:pt x="649" y="90"/>
                </a:lnTo>
                <a:lnTo>
                  <a:pt x="633" y="79"/>
                </a:lnTo>
                <a:lnTo>
                  <a:pt x="616" y="72"/>
                </a:lnTo>
                <a:lnTo>
                  <a:pt x="598" y="64"/>
                </a:lnTo>
                <a:lnTo>
                  <a:pt x="579" y="60"/>
                </a:lnTo>
                <a:lnTo>
                  <a:pt x="560" y="57"/>
                </a:lnTo>
                <a:lnTo>
                  <a:pt x="541" y="56"/>
                </a:lnTo>
                <a:lnTo>
                  <a:pt x="541" y="56"/>
                </a:lnTo>
                <a:close/>
                <a:moveTo>
                  <a:pt x="452" y="259"/>
                </a:moveTo>
                <a:lnTo>
                  <a:pt x="507" y="259"/>
                </a:lnTo>
                <a:lnTo>
                  <a:pt x="426" y="138"/>
                </a:lnTo>
                <a:lnTo>
                  <a:pt x="476" y="138"/>
                </a:lnTo>
                <a:lnTo>
                  <a:pt x="541" y="240"/>
                </a:lnTo>
                <a:lnTo>
                  <a:pt x="604" y="138"/>
                </a:lnTo>
                <a:lnTo>
                  <a:pt x="654" y="138"/>
                </a:lnTo>
                <a:lnTo>
                  <a:pt x="572" y="259"/>
                </a:lnTo>
                <a:lnTo>
                  <a:pt x="628" y="259"/>
                </a:lnTo>
                <a:lnTo>
                  <a:pt x="628" y="290"/>
                </a:lnTo>
                <a:lnTo>
                  <a:pt x="560" y="290"/>
                </a:lnTo>
                <a:lnTo>
                  <a:pt x="560" y="315"/>
                </a:lnTo>
                <a:lnTo>
                  <a:pt x="628" y="315"/>
                </a:lnTo>
                <a:lnTo>
                  <a:pt x="628" y="346"/>
                </a:lnTo>
                <a:lnTo>
                  <a:pt x="560" y="346"/>
                </a:lnTo>
                <a:lnTo>
                  <a:pt x="560" y="382"/>
                </a:lnTo>
                <a:lnTo>
                  <a:pt x="519" y="382"/>
                </a:lnTo>
                <a:lnTo>
                  <a:pt x="519" y="346"/>
                </a:lnTo>
                <a:lnTo>
                  <a:pt x="452" y="346"/>
                </a:lnTo>
                <a:lnTo>
                  <a:pt x="452" y="315"/>
                </a:lnTo>
                <a:lnTo>
                  <a:pt x="519" y="315"/>
                </a:lnTo>
                <a:lnTo>
                  <a:pt x="519" y="290"/>
                </a:lnTo>
                <a:lnTo>
                  <a:pt x="452" y="290"/>
                </a:lnTo>
                <a:lnTo>
                  <a:pt x="452" y="259"/>
                </a:lnTo>
                <a:close/>
                <a:moveTo>
                  <a:pt x="250" y="502"/>
                </a:moveTo>
                <a:lnTo>
                  <a:pt x="250" y="502"/>
                </a:lnTo>
                <a:lnTo>
                  <a:pt x="225" y="504"/>
                </a:lnTo>
                <a:lnTo>
                  <a:pt x="200" y="507"/>
                </a:lnTo>
                <a:lnTo>
                  <a:pt x="176" y="513"/>
                </a:lnTo>
                <a:lnTo>
                  <a:pt x="153" y="522"/>
                </a:lnTo>
                <a:lnTo>
                  <a:pt x="132" y="532"/>
                </a:lnTo>
                <a:lnTo>
                  <a:pt x="110" y="544"/>
                </a:lnTo>
                <a:lnTo>
                  <a:pt x="91" y="559"/>
                </a:lnTo>
                <a:lnTo>
                  <a:pt x="73" y="576"/>
                </a:lnTo>
                <a:lnTo>
                  <a:pt x="57" y="594"/>
                </a:lnTo>
                <a:lnTo>
                  <a:pt x="43" y="613"/>
                </a:lnTo>
                <a:lnTo>
                  <a:pt x="30" y="633"/>
                </a:lnTo>
                <a:lnTo>
                  <a:pt x="20" y="655"/>
                </a:lnTo>
                <a:lnTo>
                  <a:pt x="12" y="678"/>
                </a:lnTo>
                <a:lnTo>
                  <a:pt x="4" y="702"/>
                </a:lnTo>
                <a:lnTo>
                  <a:pt x="1" y="727"/>
                </a:lnTo>
                <a:lnTo>
                  <a:pt x="0" y="753"/>
                </a:lnTo>
                <a:lnTo>
                  <a:pt x="0" y="753"/>
                </a:lnTo>
                <a:lnTo>
                  <a:pt x="1" y="778"/>
                </a:lnTo>
                <a:lnTo>
                  <a:pt x="4" y="804"/>
                </a:lnTo>
                <a:lnTo>
                  <a:pt x="12" y="828"/>
                </a:lnTo>
                <a:lnTo>
                  <a:pt x="20" y="850"/>
                </a:lnTo>
                <a:lnTo>
                  <a:pt x="30" y="872"/>
                </a:lnTo>
                <a:lnTo>
                  <a:pt x="43" y="892"/>
                </a:lnTo>
                <a:lnTo>
                  <a:pt x="57" y="912"/>
                </a:lnTo>
                <a:lnTo>
                  <a:pt x="73" y="930"/>
                </a:lnTo>
                <a:lnTo>
                  <a:pt x="91" y="946"/>
                </a:lnTo>
                <a:lnTo>
                  <a:pt x="110" y="961"/>
                </a:lnTo>
                <a:lnTo>
                  <a:pt x="132" y="973"/>
                </a:lnTo>
                <a:lnTo>
                  <a:pt x="153" y="984"/>
                </a:lnTo>
                <a:lnTo>
                  <a:pt x="176" y="992"/>
                </a:lnTo>
                <a:lnTo>
                  <a:pt x="200" y="998"/>
                </a:lnTo>
                <a:lnTo>
                  <a:pt x="225" y="1002"/>
                </a:lnTo>
                <a:lnTo>
                  <a:pt x="250" y="1003"/>
                </a:lnTo>
                <a:lnTo>
                  <a:pt x="250" y="1003"/>
                </a:lnTo>
                <a:lnTo>
                  <a:pt x="277" y="1002"/>
                </a:lnTo>
                <a:lnTo>
                  <a:pt x="301" y="998"/>
                </a:lnTo>
                <a:lnTo>
                  <a:pt x="325" y="992"/>
                </a:lnTo>
                <a:lnTo>
                  <a:pt x="348" y="984"/>
                </a:lnTo>
                <a:lnTo>
                  <a:pt x="370" y="973"/>
                </a:lnTo>
                <a:lnTo>
                  <a:pt x="391" y="961"/>
                </a:lnTo>
                <a:lnTo>
                  <a:pt x="410" y="946"/>
                </a:lnTo>
                <a:lnTo>
                  <a:pt x="428" y="930"/>
                </a:lnTo>
                <a:lnTo>
                  <a:pt x="444" y="912"/>
                </a:lnTo>
                <a:lnTo>
                  <a:pt x="458" y="892"/>
                </a:lnTo>
                <a:lnTo>
                  <a:pt x="471" y="872"/>
                </a:lnTo>
                <a:lnTo>
                  <a:pt x="482" y="850"/>
                </a:lnTo>
                <a:lnTo>
                  <a:pt x="490" y="828"/>
                </a:lnTo>
                <a:lnTo>
                  <a:pt x="496" y="804"/>
                </a:lnTo>
                <a:lnTo>
                  <a:pt x="500" y="778"/>
                </a:lnTo>
                <a:lnTo>
                  <a:pt x="501" y="753"/>
                </a:lnTo>
                <a:lnTo>
                  <a:pt x="501" y="753"/>
                </a:lnTo>
                <a:lnTo>
                  <a:pt x="500" y="727"/>
                </a:lnTo>
                <a:lnTo>
                  <a:pt x="496" y="702"/>
                </a:lnTo>
                <a:lnTo>
                  <a:pt x="490" y="678"/>
                </a:lnTo>
                <a:lnTo>
                  <a:pt x="482" y="655"/>
                </a:lnTo>
                <a:lnTo>
                  <a:pt x="471" y="633"/>
                </a:lnTo>
                <a:lnTo>
                  <a:pt x="458" y="613"/>
                </a:lnTo>
                <a:lnTo>
                  <a:pt x="444" y="594"/>
                </a:lnTo>
                <a:lnTo>
                  <a:pt x="428" y="576"/>
                </a:lnTo>
                <a:lnTo>
                  <a:pt x="410" y="559"/>
                </a:lnTo>
                <a:lnTo>
                  <a:pt x="391" y="544"/>
                </a:lnTo>
                <a:lnTo>
                  <a:pt x="370" y="532"/>
                </a:lnTo>
                <a:lnTo>
                  <a:pt x="348" y="522"/>
                </a:lnTo>
                <a:lnTo>
                  <a:pt x="325" y="513"/>
                </a:lnTo>
                <a:lnTo>
                  <a:pt x="301" y="507"/>
                </a:lnTo>
                <a:lnTo>
                  <a:pt x="277" y="504"/>
                </a:lnTo>
                <a:lnTo>
                  <a:pt x="250" y="502"/>
                </a:lnTo>
                <a:lnTo>
                  <a:pt x="250" y="502"/>
                </a:lnTo>
                <a:close/>
                <a:moveTo>
                  <a:pt x="250" y="966"/>
                </a:moveTo>
                <a:lnTo>
                  <a:pt x="250" y="966"/>
                </a:lnTo>
                <a:lnTo>
                  <a:pt x="229" y="964"/>
                </a:lnTo>
                <a:lnTo>
                  <a:pt x="207" y="962"/>
                </a:lnTo>
                <a:lnTo>
                  <a:pt x="187" y="956"/>
                </a:lnTo>
                <a:lnTo>
                  <a:pt x="168" y="949"/>
                </a:lnTo>
                <a:lnTo>
                  <a:pt x="150" y="940"/>
                </a:lnTo>
                <a:lnTo>
                  <a:pt x="132" y="930"/>
                </a:lnTo>
                <a:lnTo>
                  <a:pt x="115" y="918"/>
                </a:lnTo>
                <a:lnTo>
                  <a:pt x="100" y="903"/>
                </a:lnTo>
                <a:lnTo>
                  <a:pt x="86" y="888"/>
                </a:lnTo>
                <a:lnTo>
                  <a:pt x="74" y="872"/>
                </a:lnTo>
                <a:lnTo>
                  <a:pt x="63" y="854"/>
                </a:lnTo>
                <a:lnTo>
                  <a:pt x="54" y="836"/>
                </a:lnTo>
                <a:lnTo>
                  <a:pt x="46" y="816"/>
                </a:lnTo>
                <a:lnTo>
                  <a:pt x="42" y="795"/>
                </a:lnTo>
                <a:lnTo>
                  <a:pt x="38" y="775"/>
                </a:lnTo>
                <a:lnTo>
                  <a:pt x="37" y="753"/>
                </a:lnTo>
                <a:lnTo>
                  <a:pt x="37" y="753"/>
                </a:lnTo>
                <a:lnTo>
                  <a:pt x="38" y="730"/>
                </a:lnTo>
                <a:lnTo>
                  <a:pt x="42" y="710"/>
                </a:lnTo>
                <a:lnTo>
                  <a:pt x="46" y="690"/>
                </a:lnTo>
                <a:lnTo>
                  <a:pt x="54" y="669"/>
                </a:lnTo>
                <a:lnTo>
                  <a:pt x="63" y="651"/>
                </a:lnTo>
                <a:lnTo>
                  <a:pt x="74" y="633"/>
                </a:lnTo>
                <a:lnTo>
                  <a:pt x="86" y="618"/>
                </a:lnTo>
                <a:lnTo>
                  <a:pt x="100" y="602"/>
                </a:lnTo>
                <a:lnTo>
                  <a:pt x="115" y="589"/>
                </a:lnTo>
                <a:lnTo>
                  <a:pt x="132" y="576"/>
                </a:lnTo>
                <a:lnTo>
                  <a:pt x="150" y="565"/>
                </a:lnTo>
                <a:lnTo>
                  <a:pt x="168" y="556"/>
                </a:lnTo>
                <a:lnTo>
                  <a:pt x="187" y="549"/>
                </a:lnTo>
                <a:lnTo>
                  <a:pt x="207" y="544"/>
                </a:lnTo>
                <a:lnTo>
                  <a:pt x="229" y="541"/>
                </a:lnTo>
                <a:lnTo>
                  <a:pt x="250" y="540"/>
                </a:lnTo>
                <a:lnTo>
                  <a:pt x="250" y="540"/>
                </a:lnTo>
                <a:lnTo>
                  <a:pt x="272" y="541"/>
                </a:lnTo>
                <a:lnTo>
                  <a:pt x="294" y="544"/>
                </a:lnTo>
                <a:lnTo>
                  <a:pt x="314" y="549"/>
                </a:lnTo>
                <a:lnTo>
                  <a:pt x="333" y="556"/>
                </a:lnTo>
                <a:lnTo>
                  <a:pt x="352" y="565"/>
                </a:lnTo>
                <a:lnTo>
                  <a:pt x="369" y="576"/>
                </a:lnTo>
                <a:lnTo>
                  <a:pt x="386" y="589"/>
                </a:lnTo>
                <a:lnTo>
                  <a:pt x="402" y="602"/>
                </a:lnTo>
                <a:lnTo>
                  <a:pt x="415" y="618"/>
                </a:lnTo>
                <a:lnTo>
                  <a:pt x="427" y="633"/>
                </a:lnTo>
                <a:lnTo>
                  <a:pt x="438" y="651"/>
                </a:lnTo>
                <a:lnTo>
                  <a:pt x="447" y="669"/>
                </a:lnTo>
                <a:lnTo>
                  <a:pt x="454" y="690"/>
                </a:lnTo>
                <a:lnTo>
                  <a:pt x="459" y="710"/>
                </a:lnTo>
                <a:lnTo>
                  <a:pt x="463" y="730"/>
                </a:lnTo>
                <a:lnTo>
                  <a:pt x="464" y="753"/>
                </a:lnTo>
                <a:lnTo>
                  <a:pt x="464" y="753"/>
                </a:lnTo>
                <a:lnTo>
                  <a:pt x="463" y="775"/>
                </a:lnTo>
                <a:lnTo>
                  <a:pt x="459" y="795"/>
                </a:lnTo>
                <a:lnTo>
                  <a:pt x="454" y="816"/>
                </a:lnTo>
                <a:lnTo>
                  <a:pt x="447" y="836"/>
                </a:lnTo>
                <a:lnTo>
                  <a:pt x="438" y="854"/>
                </a:lnTo>
                <a:lnTo>
                  <a:pt x="427" y="872"/>
                </a:lnTo>
                <a:lnTo>
                  <a:pt x="415" y="888"/>
                </a:lnTo>
                <a:lnTo>
                  <a:pt x="402" y="903"/>
                </a:lnTo>
                <a:lnTo>
                  <a:pt x="386" y="918"/>
                </a:lnTo>
                <a:lnTo>
                  <a:pt x="369" y="930"/>
                </a:lnTo>
                <a:lnTo>
                  <a:pt x="352" y="940"/>
                </a:lnTo>
                <a:lnTo>
                  <a:pt x="333" y="949"/>
                </a:lnTo>
                <a:lnTo>
                  <a:pt x="314" y="956"/>
                </a:lnTo>
                <a:lnTo>
                  <a:pt x="294" y="962"/>
                </a:lnTo>
                <a:lnTo>
                  <a:pt x="272" y="964"/>
                </a:lnTo>
                <a:lnTo>
                  <a:pt x="250" y="966"/>
                </a:lnTo>
                <a:lnTo>
                  <a:pt x="250" y="966"/>
                </a:lnTo>
                <a:close/>
                <a:moveTo>
                  <a:pt x="446" y="753"/>
                </a:moveTo>
                <a:lnTo>
                  <a:pt x="446" y="753"/>
                </a:lnTo>
                <a:lnTo>
                  <a:pt x="445" y="772"/>
                </a:lnTo>
                <a:lnTo>
                  <a:pt x="442" y="792"/>
                </a:lnTo>
                <a:lnTo>
                  <a:pt x="436" y="811"/>
                </a:lnTo>
                <a:lnTo>
                  <a:pt x="430" y="829"/>
                </a:lnTo>
                <a:lnTo>
                  <a:pt x="422" y="846"/>
                </a:lnTo>
                <a:lnTo>
                  <a:pt x="412" y="861"/>
                </a:lnTo>
                <a:lnTo>
                  <a:pt x="402" y="877"/>
                </a:lnTo>
                <a:lnTo>
                  <a:pt x="388" y="890"/>
                </a:lnTo>
                <a:lnTo>
                  <a:pt x="375" y="903"/>
                </a:lnTo>
                <a:lnTo>
                  <a:pt x="360" y="914"/>
                </a:lnTo>
                <a:lnTo>
                  <a:pt x="344" y="925"/>
                </a:lnTo>
                <a:lnTo>
                  <a:pt x="326" y="932"/>
                </a:lnTo>
                <a:lnTo>
                  <a:pt x="308" y="939"/>
                </a:lnTo>
                <a:lnTo>
                  <a:pt x="290" y="944"/>
                </a:lnTo>
                <a:lnTo>
                  <a:pt x="271" y="946"/>
                </a:lnTo>
                <a:lnTo>
                  <a:pt x="250" y="948"/>
                </a:lnTo>
                <a:lnTo>
                  <a:pt x="250" y="948"/>
                </a:lnTo>
                <a:lnTo>
                  <a:pt x="231" y="946"/>
                </a:lnTo>
                <a:lnTo>
                  <a:pt x="211" y="944"/>
                </a:lnTo>
                <a:lnTo>
                  <a:pt x="193" y="939"/>
                </a:lnTo>
                <a:lnTo>
                  <a:pt x="175" y="932"/>
                </a:lnTo>
                <a:lnTo>
                  <a:pt x="158" y="925"/>
                </a:lnTo>
                <a:lnTo>
                  <a:pt x="141" y="914"/>
                </a:lnTo>
                <a:lnTo>
                  <a:pt x="127" y="903"/>
                </a:lnTo>
                <a:lnTo>
                  <a:pt x="112" y="890"/>
                </a:lnTo>
                <a:lnTo>
                  <a:pt x="100" y="877"/>
                </a:lnTo>
                <a:lnTo>
                  <a:pt x="88" y="861"/>
                </a:lnTo>
                <a:lnTo>
                  <a:pt x="79" y="846"/>
                </a:lnTo>
                <a:lnTo>
                  <a:pt x="70" y="829"/>
                </a:lnTo>
                <a:lnTo>
                  <a:pt x="64" y="811"/>
                </a:lnTo>
                <a:lnTo>
                  <a:pt x="60" y="792"/>
                </a:lnTo>
                <a:lnTo>
                  <a:pt x="56" y="772"/>
                </a:lnTo>
                <a:lnTo>
                  <a:pt x="55" y="753"/>
                </a:lnTo>
                <a:lnTo>
                  <a:pt x="55" y="753"/>
                </a:lnTo>
                <a:lnTo>
                  <a:pt x="56" y="733"/>
                </a:lnTo>
                <a:lnTo>
                  <a:pt x="60" y="714"/>
                </a:lnTo>
                <a:lnTo>
                  <a:pt x="64" y="694"/>
                </a:lnTo>
                <a:lnTo>
                  <a:pt x="70" y="676"/>
                </a:lnTo>
                <a:lnTo>
                  <a:pt x="79" y="660"/>
                </a:lnTo>
                <a:lnTo>
                  <a:pt x="88" y="644"/>
                </a:lnTo>
                <a:lnTo>
                  <a:pt x="100" y="628"/>
                </a:lnTo>
                <a:lnTo>
                  <a:pt x="112" y="615"/>
                </a:lnTo>
                <a:lnTo>
                  <a:pt x="127" y="602"/>
                </a:lnTo>
                <a:lnTo>
                  <a:pt x="141" y="591"/>
                </a:lnTo>
                <a:lnTo>
                  <a:pt x="158" y="582"/>
                </a:lnTo>
                <a:lnTo>
                  <a:pt x="175" y="573"/>
                </a:lnTo>
                <a:lnTo>
                  <a:pt x="193" y="566"/>
                </a:lnTo>
                <a:lnTo>
                  <a:pt x="211" y="561"/>
                </a:lnTo>
                <a:lnTo>
                  <a:pt x="231" y="559"/>
                </a:lnTo>
                <a:lnTo>
                  <a:pt x="250" y="558"/>
                </a:lnTo>
                <a:lnTo>
                  <a:pt x="250" y="558"/>
                </a:lnTo>
                <a:lnTo>
                  <a:pt x="271" y="559"/>
                </a:lnTo>
                <a:lnTo>
                  <a:pt x="290" y="561"/>
                </a:lnTo>
                <a:lnTo>
                  <a:pt x="308" y="566"/>
                </a:lnTo>
                <a:lnTo>
                  <a:pt x="326" y="573"/>
                </a:lnTo>
                <a:lnTo>
                  <a:pt x="344" y="582"/>
                </a:lnTo>
                <a:lnTo>
                  <a:pt x="360" y="591"/>
                </a:lnTo>
                <a:lnTo>
                  <a:pt x="375" y="602"/>
                </a:lnTo>
                <a:lnTo>
                  <a:pt x="388" y="615"/>
                </a:lnTo>
                <a:lnTo>
                  <a:pt x="402" y="628"/>
                </a:lnTo>
                <a:lnTo>
                  <a:pt x="412" y="644"/>
                </a:lnTo>
                <a:lnTo>
                  <a:pt x="422" y="660"/>
                </a:lnTo>
                <a:lnTo>
                  <a:pt x="430" y="676"/>
                </a:lnTo>
                <a:lnTo>
                  <a:pt x="436" y="694"/>
                </a:lnTo>
                <a:lnTo>
                  <a:pt x="442" y="714"/>
                </a:lnTo>
                <a:lnTo>
                  <a:pt x="445" y="733"/>
                </a:lnTo>
                <a:lnTo>
                  <a:pt x="446" y="753"/>
                </a:lnTo>
                <a:lnTo>
                  <a:pt x="446" y="753"/>
                </a:lnTo>
                <a:close/>
                <a:moveTo>
                  <a:pt x="328" y="655"/>
                </a:moveTo>
                <a:lnTo>
                  <a:pt x="328" y="655"/>
                </a:lnTo>
                <a:lnTo>
                  <a:pt x="314" y="645"/>
                </a:lnTo>
                <a:lnTo>
                  <a:pt x="300" y="638"/>
                </a:lnTo>
                <a:lnTo>
                  <a:pt x="283" y="632"/>
                </a:lnTo>
                <a:lnTo>
                  <a:pt x="265" y="628"/>
                </a:lnTo>
                <a:lnTo>
                  <a:pt x="265" y="608"/>
                </a:lnTo>
                <a:lnTo>
                  <a:pt x="236" y="608"/>
                </a:lnTo>
                <a:lnTo>
                  <a:pt x="236" y="628"/>
                </a:lnTo>
                <a:lnTo>
                  <a:pt x="236" y="628"/>
                </a:lnTo>
                <a:lnTo>
                  <a:pt x="220" y="631"/>
                </a:lnTo>
                <a:lnTo>
                  <a:pt x="207" y="634"/>
                </a:lnTo>
                <a:lnTo>
                  <a:pt x="195" y="640"/>
                </a:lnTo>
                <a:lnTo>
                  <a:pt x="184" y="649"/>
                </a:lnTo>
                <a:lnTo>
                  <a:pt x="176" y="657"/>
                </a:lnTo>
                <a:lnTo>
                  <a:pt x="170" y="668"/>
                </a:lnTo>
                <a:lnTo>
                  <a:pt x="166" y="680"/>
                </a:lnTo>
                <a:lnTo>
                  <a:pt x="165" y="693"/>
                </a:lnTo>
                <a:lnTo>
                  <a:pt x="165" y="693"/>
                </a:lnTo>
                <a:lnTo>
                  <a:pt x="165" y="693"/>
                </a:lnTo>
                <a:lnTo>
                  <a:pt x="165" y="706"/>
                </a:lnTo>
                <a:lnTo>
                  <a:pt x="169" y="718"/>
                </a:lnTo>
                <a:lnTo>
                  <a:pt x="175" y="729"/>
                </a:lnTo>
                <a:lnTo>
                  <a:pt x="182" y="738"/>
                </a:lnTo>
                <a:lnTo>
                  <a:pt x="193" y="745"/>
                </a:lnTo>
                <a:lnTo>
                  <a:pt x="205" y="752"/>
                </a:lnTo>
                <a:lnTo>
                  <a:pt x="220" y="758"/>
                </a:lnTo>
                <a:lnTo>
                  <a:pt x="237" y="763"/>
                </a:lnTo>
                <a:lnTo>
                  <a:pt x="237" y="830"/>
                </a:lnTo>
                <a:lnTo>
                  <a:pt x="237" y="830"/>
                </a:lnTo>
                <a:lnTo>
                  <a:pt x="222" y="825"/>
                </a:lnTo>
                <a:lnTo>
                  <a:pt x="206" y="819"/>
                </a:lnTo>
                <a:lnTo>
                  <a:pt x="192" y="811"/>
                </a:lnTo>
                <a:lnTo>
                  <a:pt x="177" y="800"/>
                </a:lnTo>
                <a:lnTo>
                  <a:pt x="156" y="831"/>
                </a:lnTo>
                <a:lnTo>
                  <a:pt x="156" y="831"/>
                </a:lnTo>
                <a:lnTo>
                  <a:pt x="164" y="837"/>
                </a:lnTo>
                <a:lnTo>
                  <a:pt x="174" y="843"/>
                </a:lnTo>
                <a:lnTo>
                  <a:pt x="183" y="849"/>
                </a:lnTo>
                <a:lnTo>
                  <a:pt x="193" y="853"/>
                </a:lnTo>
                <a:lnTo>
                  <a:pt x="204" y="858"/>
                </a:lnTo>
                <a:lnTo>
                  <a:pt x="214" y="860"/>
                </a:lnTo>
                <a:lnTo>
                  <a:pt x="225" y="862"/>
                </a:lnTo>
                <a:lnTo>
                  <a:pt x="236" y="865"/>
                </a:lnTo>
                <a:lnTo>
                  <a:pt x="236" y="898"/>
                </a:lnTo>
                <a:lnTo>
                  <a:pt x="265" y="898"/>
                </a:lnTo>
                <a:lnTo>
                  <a:pt x="265" y="865"/>
                </a:lnTo>
                <a:lnTo>
                  <a:pt x="265" y="865"/>
                </a:lnTo>
                <a:lnTo>
                  <a:pt x="280" y="862"/>
                </a:lnTo>
                <a:lnTo>
                  <a:pt x="295" y="859"/>
                </a:lnTo>
                <a:lnTo>
                  <a:pt x="307" y="853"/>
                </a:lnTo>
                <a:lnTo>
                  <a:pt x="318" y="844"/>
                </a:lnTo>
                <a:lnTo>
                  <a:pt x="326" y="835"/>
                </a:lnTo>
                <a:lnTo>
                  <a:pt x="332" y="825"/>
                </a:lnTo>
                <a:lnTo>
                  <a:pt x="336" y="813"/>
                </a:lnTo>
                <a:lnTo>
                  <a:pt x="337" y="800"/>
                </a:lnTo>
                <a:lnTo>
                  <a:pt x="337" y="799"/>
                </a:lnTo>
                <a:lnTo>
                  <a:pt x="337" y="799"/>
                </a:lnTo>
                <a:lnTo>
                  <a:pt x="337" y="786"/>
                </a:lnTo>
                <a:lnTo>
                  <a:pt x="333" y="775"/>
                </a:lnTo>
                <a:lnTo>
                  <a:pt x="327" y="764"/>
                </a:lnTo>
                <a:lnTo>
                  <a:pt x="320" y="756"/>
                </a:lnTo>
                <a:lnTo>
                  <a:pt x="309" y="747"/>
                </a:lnTo>
                <a:lnTo>
                  <a:pt x="297" y="740"/>
                </a:lnTo>
                <a:lnTo>
                  <a:pt x="282" y="735"/>
                </a:lnTo>
                <a:lnTo>
                  <a:pt x="264" y="729"/>
                </a:lnTo>
                <a:lnTo>
                  <a:pt x="264" y="664"/>
                </a:lnTo>
                <a:lnTo>
                  <a:pt x="264" y="664"/>
                </a:lnTo>
                <a:lnTo>
                  <a:pt x="276" y="668"/>
                </a:lnTo>
                <a:lnTo>
                  <a:pt x="288" y="673"/>
                </a:lnTo>
                <a:lnTo>
                  <a:pt x="298" y="679"/>
                </a:lnTo>
                <a:lnTo>
                  <a:pt x="310" y="686"/>
                </a:lnTo>
                <a:lnTo>
                  <a:pt x="328" y="655"/>
                </a:lnTo>
                <a:close/>
                <a:moveTo>
                  <a:pt x="237" y="722"/>
                </a:moveTo>
                <a:lnTo>
                  <a:pt x="237" y="662"/>
                </a:lnTo>
                <a:lnTo>
                  <a:pt x="237" y="662"/>
                </a:lnTo>
                <a:lnTo>
                  <a:pt x="230" y="663"/>
                </a:lnTo>
                <a:lnTo>
                  <a:pt x="223" y="666"/>
                </a:lnTo>
                <a:lnTo>
                  <a:pt x="217" y="668"/>
                </a:lnTo>
                <a:lnTo>
                  <a:pt x="213" y="672"/>
                </a:lnTo>
                <a:lnTo>
                  <a:pt x="210" y="675"/>
                </a:lnTo>
                <a:lnTo>
                  <a:pt x="207" y="680"/>
                </a:lnTo>
                <a:lnTo>
                  <a:pt x="205" y="685"/>
                </a:lnTo>
                <a:lnTo>
                  <a:pt x="205" y="691"/>
                </a:lnTo>
                <a:lnTo>
                  <a:pt x="205" y="691"/>
                </a:lnTo>
                <a:lnTo>
                  <a:pt x="205" y="691"/>
                </a:lnTo>
                <a:lnTo>
                  <a:pt x="205" y="696"/>
                </a:lnTo>
                <a:lnTo>
                  <a:pt x="206" y="700"/>
                </a:lnTo>
                <a:lnTo>
                  <a:pt x="208" y="705"/>
                </a:lnTo>
                <a:lnTo>
                  <a:pt x="211" y="709"/>
                </a:lnTo>
                <a:lnTo>
                  <a:pt x="216" y="712"/>
                </a:lnTo>
                <a:lnTo>
                  <a:pt x="222" y="716"/>
                </a:lnTo>
                <a:lnTo>
                  <a:pt x="229" y="720"/>
                </a:lnTo>
                <a:lnTo>
                  <a:pt x="237" y="722"/>
                </a:lnTo>
                <a:lnTo>
                  <a:pt x="237" y="722"/>
                </a:lnTo>
                <a:close/>
                <a:moveTo>
                  <a:pt x="264" y="769"/>
                </a:moveTo>
                <a:lnTo>
                  <a:pt x="264" y="831"/>
                </a:lnTo>
                <a:lnTo>
                  <a:pt x="264" y="831"/>
                </a:lnTo>
                <a:lnTo>
                  <a:pt x="272" y="830"/>
                </a:lnTo>
                <a:lnTo>
                  <a:pt x="278" y="828"/>
                </a:lnTo>
                <a:lnTo>
                  <a:pt x="284" y="825"/>
                </a:lnTo>
                <a:lnTo>
                  <a:pt x="289" y="822"/>
                </a:lnTo>
                <a:lnTo>
                  <a:pt x="292" y="818"/>
                </a:lnTo>
                <a:lnTo>
                  <a:pt x="295" y="813"/>
                </a:lnTo>
                <a:lnTo>
                  <a:pt x="297" y="807"/>
                </a:lnTo>
                <a:lnTo>
                  <a:pt x="297" y="802"/>
                </a:lnTo>
                <a:lnTo>
                  <a:pt x="297" y="801"/>
                </a:lnTo>
                <a:lnTo>
                  <a:pt x="297" y="801"/>
                </a:lnTo>
                <a:lnTo>
                  <a:pt x="297" y="796"/>
                </a:lnTo>
                <a:lnTo>
                  <a:pt x="296" y="790"/>
                </a:lnTo>
                <a:lnTo>
                  <a:pt x="294" y="787"/>
                </a:lnTo>
                <a:lnTo>
                  <a:pt x="290" y="782"/>
                </a:lnTo>
                <a:lnTo>
                  <a:pt x="286" y="778"/>
                </a:lnTo>
                <a:lnTo>
                  <a:pt x="280" y="776"/>
                </a:lnTo>
                <a:lnTo>
                  <a:pt x="273" y="772"/>
                </a:lnTo>
                <a:lnTo>
                  <a:pt x="264" y="769"/>
                </a:lnTo>
                <a:lnTo>
                  <a:pt x="264" y="769"/>
                </a:lnTo>
                <a:close/>
                <a:moveTo>
                  <a:pt x="830" y="502"/>
                </a:moveTo>
                <a:lnTo>
                  <a:pt x="830" y="502"/>
                </a:lnTo>
                <a:lnTo>
                  <a:pt x="805" y="504"/>
                </a:lnTo>
                <a:lnTo>
                  <a:pt x="780" y="507"/>
                </a:lnTo>
                <a:lnTo>
                  <a:pt x="756" y="513"/>
                </a:lnTo>
                <a:lnTo>
                  <a:pt x="733" y="522"/>
                </a:lnTo>
                <a:lnTo>
                  <a:pt x="710" y="532"/>
                </a:lnTo>
                <a:lnTo>
                  <a:pt x="690" y="544"/>
                </a:lnTo>
                <a:lnTo>
                  <a:pt x="670" y="559"/>
                </a:lnTo>
                <a:lnTo>
                  <a:pt x="652" y="576"/>
                </a:lnTo>
                <a:lnTo>
                  <a:pt x="637" y="594"/>
                </a:lnTo>
                <a:lnTo>
                  <a:pt x="622" y="613"/>
                </a:lnTo>
                <a:lnTo>
                  <a:pt x="609" y="633"/>
                </a:lnTo>
                <a:lnTo>
                  <a:pt x="598" y="655"/>
                </a:lnTo>
                <a:lnTo>
                  <a:pt x="590" y="678"/>
                </a:lnTo>
                <a:lnTo>
                  <a:pt x="584" y="702"/>
                </a:lnTo>
                <a:lnTo>
                  <a:pt x="580" y="727"/>
                </a:lnTo>
                <a:lnTo>
                  <a:pt x="579" y="753"/>
                </a:lnTo>
                <a:lnTo>
                  <a:pt x="579" y="753"/>
                </a:lnTo>
                <a:lnTo>
                  <a:pt x="580" y="778"/>
                </a:lnTo>
                <a:lnTo>
                  <a:pt x="584" y="804"/>
                </a:lnTo>
                <a:lnTo>
                  <a:pt x="590" y="828"/>
                </a:lnTo>
                <a:lnTo>
                  <a:pt x="598" y="850"/>
                </a:lnTo>
                <a:lnTo>
                  <a:pt x="609" y="872"/>
                </a:lnTo>
                <a:lnTo>
                  <a:pt x="622" y="892"/>
                </a:lnTo>
                <a:lnTo>
                  <a:pt x="637" y="912"/>
                </a:lnTo>
                <a:lnTo>
                  <a:pt x="652" y="930"/>
                </a:lnTo>
                <a:lnTo>
                  <a:pt x="670" y="946"/>
                </a:lnTo>
                <a:lnTo>
                  <a:pt x="690" y="961"/>
                </a:lnTo>
                <a:lnTo>
                  <a:pt x="710" y="973"/>
                </a:lnTo>
                <a:lnTo>
                  <a:pt x="733" y="984"/>
                </a:lnTo>
                <a:lnTo>
                  <a:pt x="756" y="992"/>
                </a:lnTo>
                <a:lnTo>
                  <a:pt x="780" y="998"/>
                </a:lnTo>
                <a:lnTo>
                  <a:pt x="805" y="1002"/>
                </a:lnTo>
                <a:lnTo>
                  <a:pt x="830" y="1003"/>
                </a:lnTo>
                <a:lnTo>
                  <a:pt x="830" y="1003"/>
                </a:lnTo>
                <a:lnTo>
                  <a:pt x="855" y="1002"/>
                </a:lnTo>
                <a:lnTo>
                  <a:pt x="880" y="998"/>
                </a:lnTo>
                <a:lnTo>
                  <a:pt x="904" y="992"/>
                </a:lnTo>
                <a:lnTo>
                  <a:pt x="927" y="984"/>
                </a:lnTo>
                <a:lnTo>
                  <a:pt x="950" y="973"/>
                </a:lnTo>
                <a:lnTo>
                  <a:pt x="970" y="961"/>
                </a:lnTo>
                <a:lnTo>
                  <a:pt x="990" y="946"/>
                </a:lnTo>
                <a:lnTo>
                  <a:pt x="1008" y="930"/>
                </a:lnTo>
                <a:lnTo>
                  <a:pt x="1023" y="912"/>
                </a:lnTo>
                <a:lnTo>
                  <a:pt x="1038" y="892"/>
                </a:lnTo>
                <a:lnTo>
                  <a:pt x="1051" y="872"/>
                </a:lnTo>
                <a:lnTo>
                  <a:pt x="1062" y="850"/>
                </a:lnTo>
                <a:lnTo>
                  <a:pt x="1070" y="828"/>
                </a:lnTo>
                <a:lnTo>
                  <a:pt x="1076" y="804"/>
                </a:lnTo>
                <a:lnTo>
                  <a:pt x="1080" y="778"/>
                </a:lnTo>
                <a:lnTo>
                  <a:pt x="1081" y="753"/>
                </a:lnTo>
                <a:lnTo>
                  <a:pt x="1081" y="753"/>
                </a:lnTo>
                <a:lnTo>
                  <a:pt x="1080" y="727"/>
                </a:lnTo>
                <a:lnTo>
                  <a:pt x="1076" y="702"/>
                </a:lnTo>
                <a:lnTo>
                  <a:pt x="1070" y="678"/>
                </a:lnTo>
                <a:lnTo>
                  <a:pt x="1062" y="655"/>
                </a:lnTo>
                <a:lnTo>
                  <a:pt x="1051" y="633"/>
                </a:lnTo>
                <a:lnTo>
                  <a:pt x="1038" y="613"/>
                </a:lnTo>
                <a:lnTo>
                  <a:pt x="1023" y="594"/>
                </a:lnTo>
                <a:lnTo>
                  <a:pt x="1008" y="576"/>
                </a:lnTo>
                <a:lnTo>
                  <a:pt x="990" y="559"/>
                </a:lnTo>
                <a:lnTo>
                  <a:pt x="970" y="544"/>
                </a:lnTo>
                <a:lnTo>
                  <a:pt x="950" y="532"/>
                </a:lnTo>
                <a:lnTo>
                  <a:pt x="927" y="522"/>
                </a:lnTo>
                <a:lnTo>
                  <a:pt x="904" y="513"/>
                </a:lnTo>
                <a:lnTo>
                  <a:pt x="880" y="507"/>
                </a:lnTo>
                <a:lnTo>
                  <a:pt x="855" y="504"/>
                </a:lnTo>
                <a:lnTo>
                  <a:pt x="830" y="502"/>
                </a:lnTo>
                <a:lnTo>
                  <a:pt x="830" y="502"/>
                </a:lnTo>
                <a:close/>
                <a:moveTo>
                  <a:pt x="830" y="966"/>
                </a:moveTo>
                <a:lnTo>
                  <a:pt x="830" y="966"/>
                </a:lnTo>
                <a:lnTo>
                  <a:pt x="808" y="964"/>
                </a:lnTo>
                <a:lnTo>
                  <a:pt x="787" y="962"/>
                </a:lnTo>
                <a:lnTo>
                  <a:pt x="766" y="956"/>
                </a:lnTo>
                <a:lnTo>
                  <a:pt x="747" y="949"/>
                </a:lnTo>
                <a:lnTo>
                  <a:pt x="728" y="940"/>
                </a:lnTo>
                <a:lnTo>
                  <a:pt x="711" y="930"/>
                </a:lnTo>
                <a:lnTo>
                  <a:pt x="694" y="918"/>
                </a:lnTo>
                <a:lnTo>
                  <a:pt x="679" y="903"/>
                </a:lnTo>
                <a:lnTo>
                  <a:pt x="666" y="888"/>
                </a:lnTo>
                <a:lnTo>
                  <a:pt x="654" y="872"/>
                </a:lnTo>
                <a:lnTo>
                  <a:pt x="643" y="854"/>
                </a:lnTo>
                <a:lnTo>
                  <a:pt x="633" y="836"/>
                </a:lnTo>
                <a:lnTo>
                  <a:pt x="626" y="816"/>
                </a:lnTo>
                <a:lnTo>
                  <a:pt x="621" y="795"/>
                </a:lnTo>
                <a:lnTo>
                  <a:pt x="618" y="775"/>
                </a:lnTo>
                <a:lnTo>
                  <a:pt x="616" y="753"/>
                </a:lnTo>
                <a:lnTo>
                  <a:pt x="616" y="753"/>
                </a:lnTo>
                <a:lnTo>
                  <a:pt x="618" y="730"/>
                </a:lnTo>
                <a:lnTo>
                  <a:pt x="621" y="710"/>
                </a:lnTo>
                <a:lnTo>
                  <a:pt x="626" y="690"/>
                </a:lnTo>
                <a:lnTo>
                  <a:pt x="633" y="669"/>
                </a:lnTo>
                <a:lnTo>
                  <a:pt x="643" y="651"/>
                </a:lnTo>
                <a:lnTo>
                  <a:pt x="654" y="633"/>
                </a:lnTo>
                <a:lnTo>
                  <a:pt x="666" y="618"/>
                </a:lnTo>
                <a:lnTo>
                  <a:pt x="679" y="602"/>
                </a:lnTo>
                <a:lnTo>
                  <a:pt x="694" y="589"/>
                </a:lnTo>
                <a:lnTo>
                  <a:pt x="711" y="576"/>
                </a:lnTo>
                <a:lnTo>
                  <a:pt x="728" y="565"/>
                </a:lnTo>
                <a:lnTo>
                  <a:pt x="747" y="556"/>
                </a:lnTo>
                <a:lnTo>
                  <a:pt x="766" y="549"/>
                </a:lnTo>
                <a:lnTo>
                  <a:pt x="787" y="544"/>
                </a:lnTo>
                <a:lnTo>
                  <a:pt x="808" y="541"/>
                </a:lnTo>
                <a:lnTo>
                  <a:pt x="830" y="540"/>
                </a:lnTo>
                <a:lnTo>
                  <a:pt x="830" y="540"/>
                </a:lnTo>
                <a:lnTo>
                  <a:pt x="852" y="541"/>
                </a:lnTo>
                <a:lnTo>
                  <a:pt x="873" y="544"/>
                </a:lnTo>
                <a:lnTo>
                  <a:pt x="894" y="549"/>
                </a:lnTo>
                <a:lnTo>
                  <a:pt x="913" y="556"/>
                </a:lnTo>
                <a:lnTo>
                  <a:pt x="932" y="565"/>
                </a:lnTo>
                <a:lnTo>
                  <a:pt x="949" y="576"/>
                </a:lnTo>
                <a:lnTo>
                  <a:pt x="966" y="589"/>
                </a:lnTo>
                <a:lnTo>
                  <a:pt x="980" y="602"/>
                </a:lnTo>
                <a:lnTo>
                  <a:pt x="994" y="618"/>
                </a:lnTo>
                <a:lnTo>
                  <a:pt x="1006" y="633"/>
                </a:lnTo>
                <a:lnTo>
                  <a:pt x="1017" y="651"/>
                </a:lnTo>
                <a:lnTo>
                  <a:pt x="1027" y="669"/>
                </a:lnTo>
                <a:lnTo>
                  <a:pt x="1034" y="690"/>
                </a:lnTo>
                <a:lnTo>
                  <a:pt x="1039" y="710"/>
                </a:lnTo>
                <a:lnTo>
                  <a:pt x="1042" y="730"/>
                </a:lnTo>
                <a:lnTo>
                  <a:pt x="1044" y="753"/>
                </a:lnTo>
                <a:lnTo>
                  <a:pt x="1044" y="753"/>
                </a:lnTo>
                <a:lnTo>
                  <a:pt x="1042" y="775"/>
                </a:lnTo>
                <a:lnTo>
                  <a:pt x="1039" y="795"/>
                </a:lnTo>
                <a:lnTo>
                  <a:pt x="1034" y="816"/>
                </a:lnTo>
                <a:lnTo>
                  <a:pt x="1027" y="836"/>
                </a:lnTo>
                <a:lnTo>
                  <a:pt x="1017" y="854"/>
                </a:lnTo>
                <a:lnTo>
                  <a:pt x="1006" y="872"/>
                </a:lnTo>
                <a:lnTo>
                  <a:pt x="994" y="888"/>
                </a:lnTo>
                <a:lnTo>
                  <a:pt x="980" y="903"/>
                </a:lnTo>
                <a:lnTo>
                  <a:pt x="966" y="918"/>
                </a:lnTo>
                <a:lnTo>
                  <a:pt x="949" y="930"/>
                </a:lnTo>
                <a:lnTo>
                  <a:pt x="932" y="940"/>
                </a:lnTo>
                <a:lnTo>
                  <a:pt x="913" y="949"/>
                </a:lnTo>
                <a:lnTo>
                  <a:pt x="894" y="956"/>
                </a:lnTo>
                <a:lnTo>
                  <a:pt x="873" y="962"/>
                </a:lnTo>
                <a:lnTo>
                  <a:pt x="852" y="964"/>
                </a:lnTo>
                <a:lnTo>
                  <a:pt x="830" y="966"/>
                </a:lnTo>
                <a:lnTo>
                  <a:pt x="830" y="966"/>
                </a:lnTo>
                <a:close/>
                <a:moveTo>
                  <a:pt x="1026" y="753"/>
                </a:moveTo>
                <a:lnTo>
                  <a:pt x="1026" y="753"/>
                </a:lnTo>
                <a:lnTo>
                  <a:pt x="1024" y="772"/>
                </a:lnTo>
                <a:lnTo>
                  <a:pt x="1021" y="792"/>
                </a:lnTo>
                <a:lnTo>
                  <a:pt x="1016" y="811"/>
                </a:lnTo>
                <a:lnTo>
                  <a:pt x="1010" y="829"/>
                </a:lnTo>
                <a:lnTo>
                  <a:pt x="1002" y="846"/>
                </a:lnTo>
                <a:lnTo>
                  <a:pt x="992" y="861"/>
                </a:lnTo>
                <a:lnTo>
                  <a:pt x="980" y="877"/>
                </a:lnTo>
                <a:lnTo>
                  <a:pt x="968" y="890"/>
                </a:lnTo>
                <a:lnTo>
                  <a:pt x="954" y="903"/>
                </a:lnTo>
                <a:lnTo>
                  <a:pt x="939" y="914"/>
                </a:lnTo>
                <a:lnTo>
                  <a:pt x="922" y="925"/>
                </a:lnTo>
                <a:lnTo>
                  <a:pt x="906" y="932"/>
                </a:lnTo>
                <a:lnTo>
                  <a:pt x="888" y="939"/>
                </a:lnTo>
                <a:lnTo>
                  <a:pt x="870" y="944"/>
                </a:lnTo>
                <a:lnTo>
                  <a:pt x="850" y="946"/>
                </a:lnTo>
                <a:lnTo>
                  <a:pt x="830" y="948"/>
                </a:lnTo>
                <a:lnTo>
                  <a:pt x="830" y="948"/>
                </a:lnTo>
                <a:lnTo>
                  <a:pt x="810" y="946"/>
                </a:lnTo>
                <a:lnTo>
                  <a:pt x="790" y="944"/>
                </a:lnTo>
                <a:lnTo>
                  <a:pt x="772" y="939"/>
                </a:lnTo>
                <a:lnTo>
                  <a:pt x="754" y="932"/>
                </a:lnTo>
                <a:lnTo>
                  <a:pt x="738" y="925"/>
                </a:lnTo>
                <a:lnTo>
                  <a:pt x="721" y="914"/>
                </a:lnTo>
                <a:lnTo>
                  <a:pt x="706" y="903"/>
                </a:lnTo>
                <a:lnTo>
                  <a:pt x="692" y="890"/>
                </a:lnTo>
                <a:lnTo>
                  <a:pt x="680" y="877"/>
                </a:lnTo>
                <a:lnTo>
                  <a:pt x="668" y="861"/>
                </a:lnTo>
                <a:lnTo>
                  <a:pt x="658" y="846"/>
                </a:lnTo>
                <a:lnTo>
                  <a:pt x="650" y="829"/>
                </a:lnTo>
                <a:lnTo>
                  <a:pt x="644" y="811"/>
                </a:lnTo>
                <a:lnTo>
                  <a:pt x="639" y="792"/>
                </a:lnTo>
                <a:lnTo>
                  <a:pt x="636" y="772"/>
                </a:lnTo>
                <a:lnTo>
                  <a:pt x="634" y="753"/>
                </a:lnTo>
                <a:lnTo>
                  <a:pt x="634" y="753"/>
                </a:lnTo>
                <a:lnTo>
                  <a:pt x="636" y="733"/>
                </a:lnTo>
                <a:lnTo>
                  <a:pt x="639" y="714"/>
                </a:lnTo>
                <a:lnTo>
                  <a:pt x="644" y="694"/>
                </a:lnTo>
                <a:lnTo>
                  <a:pt x="650" y="676"/>
                </a:lnTo>
                <a:lnTo>
                  <a:pt x="658" y="660"/>
                </a:lnTo>
                <a:lnTo>
                  <a:pt x="668" y="644"/>
                </a:lnTo>
                <a:lnTo>
                  <a:pt x="680" y="628"/>
                </a:lnTo>
                <a:lnTo>
                  <a:pt x="692" y="615"/>
                </a:lnTo>
                <a:lnTo>
                  <a:pt x="706" y="602"/>
                </a:lnTo>
                <a:lnTo>
                  <a:pt x="721" y="591"/>
                </a:lnTo>
                <a:lnTo>
                  <a:pt x="738" y="582"/>
                </a:lnTo>
                <a:lnTo>
                  <a:pt x="754" y="573"/>
                </a:lnTo>
                <a:lnTo>
                  <a:pt x="772" y="566"/>
                </a:lnTo>
                <a:lnTo>
                  <a:pt x="790" y="561"/>
                </a:lnTo>
                <a:lnTo>
                  <a:pt x="810" y="559"/>
                </a:lnTo>
                <a:lnTo>
                  <a:pt x="830" y="558"/>
                </a:lnTo>
                <a:lnTo>
                  <a:pt x="830" y="558"/>
                </a:lnTo>
                <a:lnTo>
                  <a:pt x="850" y="559"/>
                </a:lnTo>
                <a:lnTo>
                  <a:pt x="870" y="561"/>
                </a:lnTo>
                <a:lnTo>
                  <a:pt x="888" y="566"/>
                </a:lnTo>
                <a:lnTo>
                  <a:pt x="906" y="573"/>
                </a:lnTo>
                <a:lnTo>
                  <a:pt x="922" y="582"/>
                </a:lnTo>
                <a:lnTo>
                  <a:pt x="939" y="591"/>
                </a:lnTo>
                <a:lnTo>
                  <a:pt x="954" y="602"/>
                </a:lnTo>
                <a:lnTo>
                  <a:pt x="968" y="615"/>
                </a:lnTo>
                <a:lnTo>
                  <a:pt x="980" y="628"/>
                </a:lnTo>
                <a:lnTo>
                  <a:pt x="992" y="644"/>
                </a:lnTo>
                <a:lnTo>
                  <a:pt x="1002" y="660"/>
                </a:lnTo>
                <a:lnTo>
                  <a:pt x="1010" y="676"/>
                </a:lnTo>
                <a:lnTo>
                  <a:pt x="1016" y="694"/>
                </a:lnTo>
                <a:lnTo>
                  <a:pt x="1021" y="714"/>
                </a:lnTo>
                <a:lnTo>
                  <a:pt x="1024" y="733"/>
                </a:lnTo>
                <a:lnTo>
                  <a:pt x="1026" y="753"/>
                </a:lnTo>
                <a:lnTo>
                  <a:pt x="1026" y="753"/>
                </a:lnTo>
                <a:close/>
                <a:moveTo>
                  <a:pt x="921" y="670"/>
                </a:moveTo>
                <a:lnTo>
                  <a:pt x="921" y="670"/>
                </a:lnTo>
                <a:lnTo>
                  <a:pt x="914" y="661"/>
                </a:lnTo>
                <a:lnTo>
                  <a:pt x="906" y="652"/>
                </a:lnTo>
                <a:lnTo>
                  <a:pt x="897" y="644"/>
                </a:lnTo>
                <a:lnTo>
                  <a:pt x="888" y="638"/>
                </a:lnTo>
                <a:lnTo>
                  <a:pt x="877" y="632"/>
                </a:lnTo>
                <a:lnTo>
                  <a:pt x="865" y="628"/>
                </a:lnTo>
                <a:lnTo>
                  <a:pt x="850" y="626"/>
                </a:lnTo>
                <a:lnTo>
                  <a:pt x="836" y="625"/>
                </a:lnTo>
                <a:lnTo>
                  <a:pt x="836" y="625"/>
                </a:lnTo>
                <a:lnTo>
                  <a:pt x="826" y="625"/>
                </a:lnTo>
                <a:lnTo>
                  <a:pt x="818" y="626"/>
                </a:lnTo>
                <a:lnTo>
                  <a:pt x="810" y="628"/>
                </a:lnTo>
                <a:lnTo>
                  <a:pt x="801" y="631"/>
                </a:lnTo>
                <a:lnTo>
                  <a:pt x="793" y="634"/>
                </a:lnTo>
                <a:lnTo>
                  <a:pt x="786" y="638"/>
                </a:lnTo>
                <a:lnTo>
                  <a:pt x="772" y="648"/>
                </a:lnTo>
                <a:lnTo>
                  <a:pt x="760" y="660"/>
                </a:lnTo>
                <a:lnTo>
                  <a:pt x="751" y="673"/>
                </a:lnTo>
                <a:lnTo>
                  <a:pt x="742" y="688"/>
                </a:lnTo>
                <a:lnTo>
                  <a:pt x="736" y="706"/>
                </a:lnTo>
                <a:lnTo>
                  <a:pt x="703" y="706"/>
                </a:lnTo>
                <a:lnTo>
                  <a:pt x="703" y="735"/>
                </a:lnTo>
                <a:lnTo>
                  <a:pt x="730" y="735"/>
                </a:lnTo>
                <a:lnTo>
                  <a:pt x="730" y="735"/>
                </a:lnTo>
                <a:lnTo>
                  <a:pt x="729" y="744"/>
                </a:lnTo>
                <a:lnTo>
                  <a:pt x="729" y="752"/>
                </a:lnTo>
                <a:lnTo>
                  <a:pt x="729" y="752"/>
                </a:lnTo>
                <a:lnTo>
                  <a:pt x="730" y="765"/>
                </a:lnTo>
                <a:lnTo>
                  <a:pt x="703" y="765"/>
                </a:lnTo>
                <a:lnTo>
                  <a:pt x="703" y="795"/>
                </a:lnTo>
                <a:lnTo>
                  <a:pt x="735" y="795"/>
                </a:lnTo>
                <a:lnTo>
                  <a:pt x="735" y="795"/>
                </a:lnTo>
                <a:lnTo>
                  <a:pt x="741" y="813"/>
                </a:lnTo>
                <a:lnTo>
                  <a:pt x="750" y="830"/>
                </a:lnTo>
                <a:lnTo>
                  <a:pt x="759" y="843"/>
                </a:lnTo>
                <a:lnTo>
                  <a:pt x="765" y="850"/>
                </a:lnTo>
                <a:lnTo>
                  <a:pt x="771" y="855"/>
                </a:lnTo>
                <a:lnTo>
                  <a:pt x="778" y="861"/>
                </a:lnTo>
                <a:lnTo>
                  <a:pt x="786" y="866"/>
                </a:lnTo>
                <a:lnTo>
                  <a:pt x="793" y="870"/>
                </a:lnTo>
                <a:lnTo>
                  <a:pt x="801" y="873"/>
                </a:lnTo>
                <a:lnTo>
                  <a:pt x="810" y="876"/>
                </a:lnTo>
                <a:lnTo>
                  <a:pt x="818" y="877"/>
                </a:lnTo>
                <a:lnTo>
                  <a:pt x="828" y="878"/>
                </a:lnTo>
                <a:lnTo>
                  <a:pt x="837" y="879"/>
                </a:lnTo>
                <a:lnTo>
                  <a:pt x="837" y="879"/>
                </a:lnTo>
                <a:lnTo>
                  <a:pt x="852" y="878"/>
                </a:lnTo>
                <a:lnTo>
                  <a:pt x="865" y="876"/>
                </a:lnTo>
                <a:lnTo>
                  <a:pt x="876" y="871"/>
                </a:lnTo>
                <a:lnTo>
                  <a:pt x="886" y="865"/>
                </a:lnTo>
                <a:lnTo>
                  <a:pt x="897" y="858"/>
                </a:lnTo>
                <a:lnTo>
                  <a:pt x="906" y="849"/>
                </a:lnTo>
                <a:lnTo>
                  <a:pt x="914" y="840"/>
                </a:lnTo>
                <a:lnTo>
                  <a:pt x="922" y="829"/>
                </a:lnTo>
                <a:lnTo>
                  <a:pt x="891" y="806"/>
                </a:lnTo>
                <a:lnTo>
                  <a:pt x="891" y="806"/>
                </a:lnTo>
                <a:lnTo>
                  <a:pt x="879" y="820"/>
                </a:lnTo>
                <a:lnTo>
                  <a:pt x="873" y="826"/>
                </a:lnTo>
                <a:lnTo>
                  <a:pt x="867" y="831"/>
                </a:lnTo>
                <a:lnTo>
                  <a:pt x="860" y="835"/>
                </a:lnTo>
                <a:lnTo>
                  <a:pt x="853" y="837"/>
                </a:lnTo>
                <a:lnTo>
                  <a:pt x="846" y="840"/>
                </a:lnTo>
                <a:lnTo>
                  <a:pt x="837" y="840"/>
                </a:lnTo>
                <a:lnTo>
                  <a:pt x="837" y="840"/>
                </a:lnTo>
                <a:lnTo>
                  <a:pt x="828" y="840"/>
                </a:lnTo>
                <a:lnTo>
                  <a:pt x="818" y="837"/>
                </a:lnTo>
                <a:lnTo>
                  <a:pt x="810" y="834"/>
                </a:lnTo>
                <a:lnTo>
                  <a:pt x="802" y="828"/>
                </a:lnTo>
                <a:lnTo>
                  <a:pt x="795" y="822"/>
                </a:lnTo>
                <a:lnTo>
                  <a:pt x="789" y="814"/>
                </a:lnTo>
                <a:lnTo>
                  <a:pt x="784" y="805"/>
                </a:lnTo>
                <a:lnTo>
                  <a:pt x="780" y="795"/>
                </a:lnTo>
                <a:lnTo>
                  <a:pt x="856" y="795"/>
                </a:lnTo>
                <a:lnTo>
                  <a:pt x="856" y="765"/>
                </a:lnTo>
                <a:lnTo>
                  <a:pt x="774" y="765"/>
                </a:lnTo>
                <a:lnTo>
                  <a:pt x="774" y="765"/>
                </a:lnTo>
                <a:lnTo>
                  <a:pt x="774" y="751"/>
                </a:lnTo>
                <a:lnTo>
                  <a:pt x="774" y="751"/>
                </a:lnTo>
                <a:lnTo>
                  <a:pt x="774" y="735"/>
                </a:lnTo>
                <a:lnTo>
                  <a:pt x="856" y="735"/>
                </a:lnTo>
                <a:lnTo>
                  <a:pt x="856" y="706"/>
                </a:lnTo>
                <a:lnTo>
                  <a:pt x="781" y="706"/>
                </a:lnTo>
                <a:lnTo>
                  <a:pt x="781" y="706"/>
                </a:lnTo>
                <a:lnTo>
                  <a:pt x="784" y="697"/>
                </a:lnTo>
                <a:lnTo>
                  <a:pt x="789" y="688"/>
                </a:lnTo>
                <a:lnTo>
                  <a:pt x="795" y="681"/>
                </a:lnTo>
                <a:lnTo>
                  <a:pt x="802" y="675"/>
                </a:lnTo>
                <a:lnTo>
                  <a:pt x="810" y="669"/>
                </a:lnTo>
                <a:lnTo>
                  <a:pt x="817" y="666"/>
                </a:lnTo>
                <a:lnTo>
                  <a:pt x="825" y="664"/>
                </a:lnTo>
                <a:lnTo>
                  <a:pt x="835" y="663"/>
                </a:lnTo>
                <a:lnTo>
                  <a:pt x="835" y="663"/>
                </a:lnTo>
                <a:lnTo>
                  <a:pt x="843" y="663"/>
                </a:lnTo>
                <a:lnTo>
                  <a:pt x="852" y="666"/>
                </a:lnTo>
                <a:lnTo>
                  <a:pt x="859" y="668"/>
                </a:lnTo>
                <a:lnTo>
                  <a:pt x="865" y="672"/>
                </a:lnTo>
                <a:lnTo>
                  <a:pt x="871" y="676"/>
                </a:lnTo>
                <a:lnTo>
                  <a:pt x="877" y="681"/>
                </a:lnTo>
                <a:lnTo>
                  <a:pt x="889" y="696"/>
                </a:lnTo>
                <a:lnTo>
                  <a:pt x="921" y="670"/>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54C2F0"/>
              </a:solidFill>
            </a:endParaRPr>
          </a:p>
        </p:txBody>
      </p:sp>
      <p:sp>
        <p:nvSpPr>
          <p:cNvPr id="64" name="角丸四角形 63"/>
          <p:cNvSpPr/>
          <p:nvPr/>
        </p:nvSpPr>
        <p:spPr>
          <a:xfrm>
            <a:off x="719912" y="1260000"/>
            <a:ext cx="3060000" cy="252000"/>
          </a:xfrm>
          <a:prstGeom prst="roundRect">
            <a:avLst/>
          </a:prstGeom>
          <a:solidFill>
            <a:srgbClr val="F9BE00"/>
          </a:solidFill>
          <a:ln w="25400" cap="flat" cmpd="sng" algn="ctr">
            <a:solidFill>
              <a:sysClr val="window" lastClr="FFFFFF">
                <a:lumMod val="85000"/>
              </a:sysClr>
            </a:solidFill>
            <a:prstDash val="solid"/>
          </a:ln>
          <a:effectLst/>
        </p:spPr>
        <p:txBody>
          <a:bodyPr rtlCol="0" anchor="ctr"/>
          <a:lstStyle/>
          <a:p>
            <a:pPr>
              <a:lnSpc>
                <a:spcPts val="1900"/>
              </a:lnSpc>
              <a:defRPr/>
            </a:pPr>
            <a:r>
              <a:rPr kumimoji="0" lang="ja-JP" altLang="en-US" sz="1400" b="1" kern="0" dirty="0">
                <a:solidFill>
                  <a:schemeClr val="bg1"/>
                </a:solidFill>
              </a:rPr>
              <a:t>振込</a:t>
            </a:r>
            <a:r>
              <a:rPr kumimoji="0" lang="ja-JP" altLang="en-US" sz="1400" b="1" kern="0" dirty="0" err="1">
                <a:solidFill>
                  <a:schemeClr val="bg1"/>
                </a:solidFill>
              </a:rPr>
              <a:t>、</a:t>
            </a:r>
            <a:r>
              <a:rPr kumimoji="0" lang="ja-JP" altLang="en-US" sz="1400" b="1" kern="0" dirty="0">
                <a:solidFill>
                  <a:schemeClr val="bg1"/>
                </a:solidFill>
              </a:rPr>
              <a:t>外貨送金</a:t>
            </a:r>
          </a:p>
        </p:txBody>
      </p:sp>
      <p:sp>
        <p:nvSpPr>
          <p:cNvPr id="46" name="Text Box 17"/>
          <p:cNvSpPr txBox="1">
            <a:spLocks noChangeArrowheads="1"/>
          </p:cNvSpPr>
          <p:nvPr/>
        </p:nvSpPr>
        <p:spPr bwMode="auto">
          <a:xfrm>
            <a:off x="1295328" y="2232000"/>
            <a:ext cx="7704856" cy="461665"/>
          </a:xfrm>
          <a:prstGeom prst="rect">
            <a:avLst/>
          </a:prstGeom>
          <a:noFill/>
          <a:ln w="9525" algn="ctr">
            <a:noFill/>
            <a:miter lim="800000"/>
            <a:headEnd/>
            <a:tailEnd/>
          </a:ln>
        </p:spPr>
        <p:txBody>
          <a:bodyPr wrap="square">
            <a:spAutoFit/>
          </a:bodyPr>
          <a:lstStyle/>
          <a:p>
            <a:pPr>
              <a:defRPr/>
            </a:pPr>
            <a:r>
              <a:rPr kumimoji="0" lang="ja-JP" altLang="en-US" sz="1200" kern="0" dirty="0">
                <a:solidFill>
                  <a:srgbClr val="000000"/>
                </a:solidFill>
              </a:rPr>
              <a:t>・支払予定一覧表、支払確定一覧表にて、各支払方法ごとの支払金額を確認</a:t>
            </a:r>
            <a:endParaRPr kumimoji="0" lang="en-US" altLang="ja-JP" sz="1200" kern="0" dirty="0">
              <a:solidFill>
                <a:srgbClr val="000000"/>
              </a:solidFill>
            </a:endParaRPr>
          </a:p>
          <a:p>
            <a:pPr>
              <a:defRPr/>
            </a:pPr>
            <a:r>
              <a:rPr kumimoji="0" lang="ja-JP" altLang="en-US" sz="1200" kern="0" dirty="0"/>
              <a:t>・手形管理システムとの連携により、</a:t>
            </a:r>
            <a:r>
              <a:rPr kumimoji="0" lang="ja-JP" altLang="en-US" sz="1200" kern="0" dirty="0">
                <a:solidFill>
                  <a:srgbClr val="000000"/>
                </a:solidFill>
              </a:rPr>
              <a:t>支払手形の印紙税分割処理、満期での決済処理が可能</a:t>
            </a:r>
          </a:p>
        </p:txBody>
      </p:sp>
      <p:grpSp>
        <p:nvGrpSpPr>
          <p:cNvPr id="48" name="グループ化 250"/>
          <p:cNvGrpSpPr>
            <a:grpSpLocks noChangeAspect="1"/>
          </p:cNvGrpSpPr>
          <p:nvPr/>
        </p:nvGrpSpPr>
        <p:grpSpPr>
          <a:xfrm>
            <a:off x="978268" y="2268000"/>
            <a:ext cx="288000" cy="288000"/>
            <a:chOff x="2182416" y="3387725"/>
            <a:chExt cx="381000" cy="381000"/>
          </a:xfrm>
          <a:solidFill>
            <a:srgbClr val="54C2F0"/>
          </a:solidFill>
        </p:grpSpPr>
        <p:sp>
          <p:nvSpPr>
            <p:cNvPr id="61" name="Freeform 220"/>
            <p:cNvSpPr>
              <a:spLocks/>
            </p:cNvSpPr>
            <p:nvPr/>
          </p:nvSpPr>
          <p:spPr bwMode="auto">
            <a:xfrm>
              <a:off x="2341166" y="3394075"/>
              <a:ext cx="215900" cy="215900"/>
            </a:xfrm>
            <a:custGeom>
              <a:avLst/>
              <a:gdLst/>
              <a:ahLst/>
              <a:cxnLst>
                <a:cxn ang="0">
                  <a:pos x="34" y="136"/>
                </a:cxn>
                <a:cxn ang="0">
                  <a:pos x="0" y="102"/>
                </a:cxn>
                <a:cxn ang="0">
                  <a:pos x="102" y="0"/>
                </a:cxn>
                <a:cxn ang="0">
                  <a:pos x="136" y="34"/>
                </a:cxn>
                <a:cxn ang="0">
                  <a:pos x="34" y="136"/>
                </a:cxn>
              </a:cxnLst>
              <a:rect l="0" t="0" r="r" b="b"/>
              <a:pathLst>
                <a:path w="136" h="136">
                  <a:moveTo>
                    <a:pt x="34" y="136"/>
                  </a:moveTo>
                  <a:lnTo>
                    <a:pt x="0" y="102"/>
                  </a:lnTo>
                  <a:lnTo>
                    <a:pt x="102" y="0"/>
                  </a:lnTo>
                  <a:lnTo>
                    <a:pt x="136" y="34"/>
                  </a:lnTo>
                  <a:lnTo>
                    <a:pt x="34"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54C2F0"/>
                </a:solidFill>
              </a:endParaRPr>
            </a:p>
          </p:txBody>
        </p:sp>
        <p:sp>
          <p:nvSpPr>
            <p:cNvPr id="62" name="Freeform 221"/>
            <p:cNvSpPr>
              <a:spLocks/>
            </p:cNvSpPr>
            <p:nvPr/>
          </p:nvSpPr>
          <p:spPr bwMode="auto">
            <a:xfrm>
              <a:off x="2296716" y="3581400"/>
              <a:ext cx="73025" cy="73025"/>
            </a:xfrm>
            <a:custGeom>
              <a:avLst/>
              <a:gdLst/>
              <a:ahLst/>
              <a:cxnLst>
                <a:cxn ang="0">
                  <a:pos x="0" y="46"/>
                </a:cxn>
                <a:cxn ang="0">
                  <a:pos x="0" y="46"/>
                </a:cxn>
                <a:cxn ang="0">
                  <a:pos x="12" y="0"/>
                </a:cxn>
                <a:cxn ang="0">
                  <a:pos x="46" y="34"/>
                </a:cxn>
                <a:cxn ang="0">
                  <a:pos x="0" y="46"/>
                </a:cxn>
              </a:cxnLst>
              <a:rect l="0" t="0" r="r" b="b"/>
              <a:pathLst>
                <a:path w="46" h="46">
                  <a:moveTo>
                    <a:pt x="0" y="46"/>
                  </a:moveTo>
                  <a:lnTo>
                    <a:pt x="0" y="46"/>
                  </a:lnTo>
                  <a:lnTo>
                    <a:pt x="12" y="0"/>
                  </a:lnTo>
                  <a:lnTo>
                    <a:pt x="46" y="34"/>
                  </a:lnTo>
                  <a:lnTo>
                    <a:pt x="0" y="4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54C2F0"/>
                </a:solidFill>
              </a:endParaRPr>
            </a:p>
          </p:txBody>
        </p:sp>
        <p:sp>
          <p:nvSpPr>
            <p:cNvPr id="63" name="Freeform 222"/>
            <p:cNvSpPr>
              <a:spLocks/>
            </p:cNvSpPr>
            <p:nvPr/>
          </p:nvSpPr>
          <p:spPr bwMode="auto">
            <a:xfrm>
              <a:off x="2182416" y="3387725"/>
              <a:ext cx="381000" cy="381000"/>
            </a:xfrm>
            <a:custGeom>
              <a:avLst/>
              <a:gdLst/>
              <a:ahLst/>
              <a:cxnLst>
                <a:cxn ang="0">
                  <a:pos x="216" y="92"/>
                </a:cxn>
                <a:cxn ang="0">
                  <a:pos x="216" y="216"/>
                </a:cxn>
                <a:cxn ang="0">
                  <a:pos x="24" y="216"/>
                </a:cxn>
                <a:cxn ang="0">
                  <a:pos x="24" y="24"/>
                </a:cxn>
                <a:cxn ang="0">
                  <a:pos x="148" y="24"/>
                </a:cxn>
                <a:cxn ang="0">
                  <a:pos x="172" y="0"/>
                </a:cxn>
                <a:cxn ang="0">
                  <a:pos x="0" y="0"/>
                </a:cxn>
                <a:cxn ang="0">
                  <a:pos x="0" y="240"/>
                </a:cxn>
                <a:cxn ang="0">
                  <a:pos x="240" y="240"/>
                </a:cxn>
                <a:cxn ang="0">
                  <a:pos x="240" y="68"/>
                </a:cxn>
                <a:cxn ang="0">
                  <a:pos x="216" y="92"/>
                </a:cxn>
              </a:cxnLst>
              <a:rect l="0" t="0" r="r" b="b"/>
              <a:pathLst>
                <a:path w="240" h="240">
                  <a:moveTo>
                    <a:pt x="216" y="92"/>
                  </a:moveTo>
                  <a:lnTo>
                    <a:pt x="216" y="216"/>
                  </a:lnTo>
                  <a:lnTo>
                    <a:pt x="24" y="216"/>
                  </a:lnTo>
                  <a:lnTo>
                    <a:pt x="24" y="24"/>
                  </a:lnTo>
                  <a:lnTo>
                    <a:pt x="148" y="24"/>
                  </a:lnTo>
                  <a:lnTo>
                    <a:pt x="172" y="0"/>
                  </a:lnTo>
                  <a:lnTo>
                    <a:pt x="0" y="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54C2F0"/>
                </a:solidFill>
              </a:endParaRPr>
            </a:p>
          </p:txBody>
        </p:sp>
      </p:grpSp>
      <p:sp>
        <p:nvSpPr>
          <p:cNvPr id="65" name="角丸四角形 64"/>
          <p:cNvSpPr/>
          <p:nvPr/>
        </p:nvSpPr>
        <p:spPr>
          <a:xfrm>
            <a:off x="719912" y="1980000"/>
            <a:ext cx="3060000" cy="252000"/>
          </a:xfrm>
          <a:prstGeom prst="roundRect">
            <a:avLst/>
          </a:prstGeom>
          <a:solidFill>
            <a:srgbClr val="F9BE00"/>
          </a:solidFill>
          <a:ln w="25400" cap="flat" cmpd="sng" algn="ctr">
            <a:solidFill>
              <a:sysClr val="window" lastClr="FFFFFF">
                <a:lumMod val="85000"/>
              </a:sysClr>
            </a:solidFill>
            <a:prstDash val="solid"/>
          </a:ln>
          <a:effectLst/>
        </p:spPr>
        <p:txBody>
          <a:bodyPr rtlCol="0" anchor="ctr"/>
          <a:lstStyle/>
          <a:p>
            <a:pPr>
              <a:lnSpc>
                <a:spcPts val="1900"/>
              </a:lnSpc>
              <a:defRPr/>
            </a:pPr>
            <a:r>
              <a:rPr kumimoji="0" lang="ja-JP" altLang="en-US" sz="1400" b="1" kern="0" dirty="0">
                <a:solidFill>
                  <a:sysClr val="window" lastClr="FFFFFF"/>
                </a:solidFill>
              </a:rPr>
              <a:t>支払手形、小切手、現金、口座引落</a:t>
            </a:r>
          </a:p>
        </p:txBody>
      </p:sp>
      <p:sp>
        <p:nvSpPr>
          <p:cNvPr id="50" name="Text Box 17"/>
          <p:cNvSpPr txBox="1">
            <a:spLocks noChangeArrowheads="1"/>
          </p:cNvSpPr>
          <p:nvPr/>
        </p:nvSpPr>
        <p:spPr bwMode="auto">
          <a:xfrm>
            <a:off x="1295328" y="2952000"/>
            <a:ext cx="7704856" cy="461665"/>
          </a:xfrm>
          <a:prstGeom prst="rect">
            <a:avLst/>
          </a:prstGeom>
          <a:noFill/>
          <a:ln w="9525" algn="ctr">
            <a:noFill/>
            <a:miter lim="800000"/>
            <a:headEnd/>
            <a:tailEnd/>
          </a:ln>
        </p:spPr>
        <p:txBody>
          <a:bodyPr wrap="square">
            <a:spAutoFit/>
          </a:bodyPr>
          <a:lstStyle/>
          <a:p>
            <a:pPr>
              <a:defRPr/>
            </a:pPr>
            <a:r>
              <a:rPr kumimoji="0" lang="ja-JP" altLang="en-US" sz="1200" kern="0" dirty="0">
                <a:solidFill>
                  <a:srgbClr val="000000"/>
                </a:solidFill>
              </a:rPr>
              <a:t>・支払日を期日振替として、そこからさらにサイト計算した日付を実支払日</a:t>
            </a:r>
            <a:endParaRPr kumimoji="0" lang="en-US" altLang="ja-JP" sz="1200" kern="0" dirty="0">
              <a:solidFill>
                <a:srgbClr val="000000"/>
              </a:solidFill>
            </a:endParaRPr>
          </a:p>
          <a:p>
            <a:pPr>
              <a:defRPr/>
            </a:pPr>
            <a:r>
              <a:rPr kumimoji="0" lang="ja-JP" altLang="en-US" sz="1200" kern="0" dirty="0">
                <a:solidFill>
                  <a:srgbClr val="000000"/>
                </a:solidFill>
              </a:rPr>
              <a:t>・振込支払、現金支払、小切手支払に対応</a:t>
            </a:r>
            <a:endParaRPr kumimoji="0" lang="en-US" altLang="ja-JP" sz="1200" kern="0" dirty="0">
              <a:solidFill>
                <a:srgbClr val="000000"/>
              </a:solidFill>
            </a:endParaRPr>
          </a:p>
        </p:txBody>
      </p:sp>
      <p:grpSp>
        <p:nvGrpSpPr>
          <p:cNvPr id="51" name="グループ化 278"/>
          <p:cNvGrpSpPr>
            <a:grpSpLocks noChangeAspect="1"/>
          </p:cNvGrpSpPr>
          <p:nvPr/>
        </p:nvGrpSpPr>
        <p:grpSpPr>
          <a:xfrm>
            <a:off x="978268" y="2988000"/>
            <a:ext cx="314144" cy="288000"/>
            <a:chOff x="3084116" y="682625"/>
            <a:chExt cx="381000" cy="381000"/>
          </a:xfrm>
          <a:solidFill>
            <a:srgbClr val="54C2F0"/>
          </a:solidFill>
        </p:grpSpPr>
        <p:sp>
          <p:nvSpPr>
            <p:cNvPr id="52" name="Freeform 191"/>
            <p:cNvSpPr>
              <a:spLocks noEditPoints="1"/>
            </p:cNvSpPr>
            <p:nvPr/>
          </p:nvSpPr>
          <p:spPr bwMode="auto">
            <a:xfrm>
              <a:off x="3084116" y="682625"/>
              <a:ext cx="381000" cy="381000"/>
            </a:xfrm>
            <a:custGeom>
              <a:avLst/>
              <a:gdLst/>
              <a:ahLst/>
              <a:cxnLst>
                <a:cxn ang="0">
                  <a:pos x="0" y="240"/>
                </a:cxn>
                <a:cxn ang="0">
                  <a:pos x="240" y="240"/>
                </a:cxn>
                <a:cxn ang="0">
                  <a:pos x="240" y="0"/>
                </a:cxn>
                <a:cxn ang="0">
                  <a:pos x="0" y="0"/>
                </a:cxn>
                <a:cxn ang="0">
                  <a:pos x="0" y="240"/>
                </a:cxn>
                <a:cxn ang="0">
                  <a:pos x="216" y="216"/>
                </a:cxn>
                <a:cxn ang="0">
                  <a:pos x="24" y="216"/>
                </a:cxn>
                <a:cxn ang="0">
                  <a:pos x="24" y="72"/>
                </a:cxn>
                <a:cxn ang="0">
                  <a:pos x="216" y="72"/>
                </a:cxn>
                <a:cxn ang="0">
                  <a:pos x="216" y="216"/>
                </a:cxn>
              </a:cxnLst>
              <a:rect l="0" t="0" r="r" b="b"/>
              <a:pathLst>
                <a:path w="240" h="240">
                  <a:moveTo>
                    <a:pt x="0" y="240"/>
                  </a:moveTo>
                  <a:lnTo>
                    <a:pt x="240" y="240"/>
                  </a:lnTo>
                  <a:lnTo>
                    <a:pt x="240" y="0"/>
                  </a:lnTo>
                  <a:lnTo>
                    <a:pt x="0" y="0"/>
                  </a:lnTo>
                  <a:lnTo>
                    <a:pt x="0" y="240"/>
                  </a:lnTo>
                  <a:close/>
                  <a:moveTo>
                    <a:pt x="216" y="216"/>
                  </a:moveTo>
                  <a:lnTo>
                    <a:pt x="24" y="216"/>
                  </a:lnTo>
                  <a:lnTo>
                    <a:pt x="24" y="72"/>
                  </a:lnTo>
                  <a:lnTo>
                    <a:pt x="216" y="72"/>
                  </a:lnTo>
                  <a:lnTo>
                    <a:pt x="216" y="21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53" name="Freeform 192"/>
            <p:cNvSpPr>
              <a:spLocks/>
            </p:cNvSpPr>
            <p:nvPr/>
          </p:nvSpPr>
          <p:spPr bwMode="auto">
            <a:xfrm>
              <a:off x="3217466" y="835025"/>
              <a:ext cx="114300" cy="152400"/>
            </a:xfrm>
            <a:custGeom>
              <a:avLst/>
              <a:gdLst/>
              <a:ahLst/>
              <a:cxnLst>
                <a:cxn ang="0">
                  <a:pos x="58" y="32"/>
                </a:cxn>
                <a:cxn ang="0">
                  <a:pos x="58" y="32"/>
                </a:cxn>
                <a:cxn ang="0">
                  <a:pos x="52" y="42"/>
                </a:cxn>
                <a:cxn ang="0">
                  <a:pos x="46" y="54"/>
                </a:cxn>
                <a:cxn ang="0">
                  <a:pos x="46" y="54"/>
                </a:cxn>
                <a:cxn ang="0">
                  <a:pos x="40" y="76"/>
                </a:cxn>
                <a:cxn ang="0">
                  <a:pos x="40" y="76"/>
                </a:cxn>
                <a:cxn ang="0">
                  <a:pos x="38" y="96"/>
                </a:cxn>
                <a:cxn ang="0">
                  <a:pos x="14" y="96"/>
                </a:cxn>
                <a:cxn ang="0">
                  <a:pos x="14" y="96"/>
                </a:cxn>
                <a:cxn ang="0">
                  <a:pos x="18" y="74"/>
                </a:cxn>
                <a:cxn ang="0">
                  <a:pos x="26" y="54"/>
                </a:cxn>
                <a:cxn ang="0">
                  <a:pos x="26" y="54"/>
                </a:cxn>
                <a:cxn ang="0">
                  <a:pos x="36" y="36"/>
                </a:cxn>
                <a:cxn ang="0">
                  <a:pos x="50" y="18"/>
                </a:cxn>
                <a:cxn ang="0">
                  <a:pos x="0" y="18"/>
                </a:cxn>
                <a:cxn ang="0">
                  <a:pos x="0" y="0"/>
                </a:cxn>
                <a:cxn ang="0">
                  <a:pos x="72" y="0"/>
                </a:cxn>
                <a:cxn ang="0">
                  <a:pos x="72" y="16"/>
                </a:cxn>
                <a:cxn ang="0">
                  <a:pos x="72" y="16"/>
                </a:cxn>
                <a:cxn ang="0">
                  <a:pos x="64" y="24"/>
                </a:cxn>
                <a:cxn ang="0">
                  <a:pos x="58" y="32"/>
                </a:cxn>
              </a:cxnLst>
              <a:rect l="0" t="0" r="r" b="b"/>
              <a:pathLst>
                <a:path w="72" h="96">
                  <a:moveTo>
                    <a:pt x="58" y="32"/>
                  </a:moveTo>
                  <a:lnTo>
                    <a:pt x="58" y="32"/>
                  </a:lnTo>
                  <a:lnTo>
                    <a:pt x="52" y="42"/>
                  </a:lnTo>
                  <a:lnTo>
                    <a:pt x="46" y="54"/>
                  </a:lnTo>
                  <a:lnTo>
                    <a:pt x="46" y="54"/>
                  </a:lnTo>
                  <a:lnTo>
                    <a:pt x="40" y="76"/>
                  </a:lnTo>
                  <a:lnTo>
                    <a:pt x="40" y="76"/>
                  </a:lnTo>
                  <a:lnTo>
                    <a:pt x="38" y="96"/>
                  </a:lnTo>
                  <a:lnTo>
                    <a:pt x="14" y="96"/>
                  </a:lnTo>
                  <a:lnTo>
                    <a:pt x="14" y="96"/>
                  </a:lnTo>
                  <a:lnTo>
                    <a:pt x="18" y="74"/>
                  </a:lnTo>
                  <a:lnTo>
                    <a:pt x="26" y="54"/>
                  </a:lnTo>
                  <a:lnTo>
                    <a:pt x="26" y="54"/>
                  </a:lnTo>
                  <a:lnTo>
                    <a:pt x="36" y="36"/>
                  </a:lnTo>
                  <a:lnTo>
                    <a:pt x="50" y="18"/>
                  </a:lnTo>
                  <a:lnTo>
                    <a:pt x="0" y="18"/>
                  </a:lnTo>
                  <a:lnTo>
                    <a:pt x="0" y="0"/>
                  </a:lnTo>
                  <a:lnTo>
                    <a:pt x="72" y="0"/>
                  </a:lnTo>
                  <a:lnTo>
                    <a:pt x="72" y="16"/>
                  </a:lnTo>
                  <a:lnTo>
                    <a:pt x="72" y="16"/>
                  </a:lnTo>
                  <a:lnTo>
                    <a:pt x="64" y="24"/>
                  </a:lnTo>
                  <a:lnTo>
                    <a:pt x="58" y="3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54" name="Freeform 193"/>
            <p:cNvSpPr>
              <a:spLocks/>
            </p:cNvSpPr>
            <p:nvPr/>
          </p:nvSpPr>
          <p:spPr bwMode="auto">
            <a:xfrm>
              <a:off x="3217466" y="835025"/>
              <a:ext cx="114300" cy="152400"/>
            </a:xfrm>
            <a:custGeom>
              <a:avLst/>
              <a:gdLst/>
              <a:ahLst/>
              <a:cxnLst>
                <a:cxn ang="0">
                  <a:pos x="58" y="32"/>
                </a:cxn>
                <a:cxn ang="0">
                  <a:pos x="58" y="32"/>
                </a:cxn>
                <a:cxn ang="0">
                  <a:pos x="52" y="42"/>
                </a:cxn>
                <a:cxn ang="0">
                  <a:pos x="46" y="54"/>
                </a:cxn>
                <a:cxn ang="0">
                  <a:pos x="46" y="54"/>
                </a:cxn>
                <a:cxn ang="0">
                  <a:pos x="40" y="76"/>
                </a:cxn>
                <a:cxn ang="0">
                  <a:pos x="40" y="76"/>
                </a:cxn>
                <a:cxn ang="0">
                  <a:pos x="38" y="96"/>
                </a:cxn>
                <a:cxn ang="0">
                  <a:pos x="14" y="96"/>
                </a:cxn>
                <a:cxn ang="0">
                  <a:pos x="14" y="96"/>
                </a:cxn>
                <a:cxn ang="0">
                  <a:pos x="18" y="74"/>
                </a:cxn>
                <a:cxn ang="0">
                  <a:pos x="26" y="54"/>
                </a:cxn>
                <a:cxn ang="0">
                  <a:pos x="26" y="54"/>
                </a:cxn>
                <a:cxn ang="0">
                  <a:pos x="36" y="36"/>
                </a:cxn>
                <a:cxn ang="0">
                  <a:pos x="50" y="18"/>
                </a:cxn>
                <a:cxn ang="0">
                  <a:pos x="0" y="18"/>
                </a:cxn>
                <a:cxn ang="0">
                  <a:pos x="0" y="0"/>
                </a:cxn>
                <a:cxn ang="0">
                  <a:pos x="72" y="0"/>
                </a:cxn>
                <a:cxn ang="0">
                  <a:pos x="72" y="16"/>
                </a:cxn>
                <a:cxn ang="0">
                  <a:pos x="72" y="16"/>
                </a:cxn>
                <a:cxn ang="0">
                  <a:pos x="64" y="24"/>
                </a:cxn>
                <a:cxn ang="0">
                  <a:pos x="58" y="32"/>
                </a:cxn>
              </a:cxnLst>
              <a:rect l="0" t="0" r="r" b="b"/>
              <a:pathLst>
                <a:path w="72" h="96">
                  <a:moveTo>
                    <a:pt x="58" y="32"/>
                  </a:moveTo>
                  <a:lnTo>
                    <a:pt x="58" y="32"/>
                  </a:lnTo>
                  <a:lnTo>
                    <a:pt x="52" y="42"/>
                  </a:lnTo>
                  <a:lnTo>
                    <a:pt x="46" y="54"/>
                  </a:lnTo>
                  <a:lnTo>
                    <a:pt x="46" y="54"/>
                  </a:lnTo>
                  <a:lnTo>
                    <a:pt x="40" y="76"/>
                  </a:lnTo>
                  <a:lnTo>
                    <a:pt x="40" y="76"/>
                  </a:lnTo>
                  <a:lnTo>
                    <a:pt x="38" y="96"/>
                  </a:lnTo>
                  <a:lnTo>
                    <a:pt x="14" y="96"/>
                  </a:lnTo>
                  <a:lnTo>
                    <a:pt x="14" y="96"/>
                  </a:lnTo>
                  <a:lnTo>
                    <a:pt x="18" y="74"/>
                  </a:lnTo>
                  <a:lnTo>
                    <a:pt x="26" y="54"/>
                  </a:lnTo>
                  <a:lnTo>
                    <a:pt x="26" y="54"/>
                  </a:lnTo>
                  <a:lnTo>
                    <a:pt x="36" y="36"/>
                  </a:lnTo>
                  <a:lnTo>
                    <a:pt x="50" y="18"/>
                  </a:lnTo>
                  <a:lnTo>
                    <a:pt x="0" y="18"/>
                  </a:lnTo>
                  <a:lnTo>
                    <a:pt x="0" y="0"/>
                  </a:lnTo>
                  <a:lnTo>
                    <a:pt x="72" y="0"/>
                  </a:lnTo>
                  <a:lnTo>
                    <a:pt x="72" y="16"/>
                  </a:lnTo>
                  <a:lnTo>
                    <a:pt x="72" y="16"/>
                  </a:lnTo>
                  <a:lnTo>
                    <a:pt x="64" y="24"/>
                  </a:lnTo>
                  <a:lnTo>
                    <a:pt x="58" y="32"/>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66" name="角丸四角形 65"/>
          <p:cNvSpPr/>
          <p:nvPr/>
        </p:nvSpPr>
        <p:spPr>
          <a:xfrm>
            <a:off x="719912" y="2700000"/>
            <a:ext cx="3060000" cy="252000"/>
          </a:xfrm>
          <a:prstGeom prst="roundRect">
            <a:avLst/>
          </a:prstGeom>
          <a:solidFill>
            <a:srgbClr val="F9BE00"/>
          </a:solidFill>
          <a:ln w="25400" cap="flat" cmpd="sng" algn="ctr">
            <a:solidFill>
              <a:sysClr val="window" lastClr="FFFFFF">
                <a:lumMod val="85000"/>
              </a:sysClr>
            </a:solidFill>
            <a:prstDash val="solid"/>
          </a:ln>
          <a:effectLst/>
        </p:spPr>
        <p:txBody>
          <a:bodyPr rtlCol="0" anchor="ctr"/>
          <a:lstStyle/>
          <a:p>
            <a:pPr>
              <a:lnSpc>
                <a:spcPts val="1900"/>
              </a:lnSpc>
              <a:defRPr/>
            </a:pPr>
            <a:r>
              <a:rPr kumimoji="0" lang="ja-JP" altLang="en-US" sz="1400" b="1" kern="0" dirty="0">
                <a:solidFill>
                  <a:sysClr val="window" lastClr="FFFFFF"/>
                </a:solidFill>
              </a:rPr>
              <a:t>期日払（振込、現金、小切手）</a:t>
            </a:r>
          </a:p>
        </p:txBody>
      </p:sp>
      <p:sp>
        <p:nvSpPr>
          <p:cNvPr id="57" name="Text Box 17"/>
          <p:cNvSpPr txBox="1">
            <a:spLocks noChangeArrowheads="1"/>
          </p:cNvSpPr>
          <p:nvPr/>
        </p:nvSpPr>
        <p:spPr bwMode="auto">
          <a:xfrm>
            <a:off x="1295328" y="3672000"/>
            <a:ext cx="7704856" cy="461665"/>
          </a:xfrm>
          <a:prstGeom prst="rect">
            <a:avLst/>
          </a:prstGeom>
          <a:noFill/>
          <a:ln w="9525" algn="ctr">
            <a:noFill/>
            <a:miter lim="800000"/>
            <a:headEnd/>
            <a:tailEnd/>
          </a:ln>
        </p:spPr>
        <p:txBody>
          <a:bodyPr wrap="square">
            <a:spAutoFit/>
          </a:bodyPr>
          <a:lstStyle/>
          <a:p>
            <a:pPr>
              <a:defRPr/>
            </a:pPr>
            <a:r>
              <a:rPr kumimoji="0" lang="ja-JP" altLang="en-US" sz="1200" kern="0" dirty="0">
                <a:solidFill>
                  <a:srgbClr val="000000"/>
                </a:solidFill>
              </a:rPr>
              <a:t>・支払予定一覧表、支払確定一覧表にて、支払金額の確認</a:t>
            </a:r>
            <a:endParaRPr kumimoji="0" lang="en-US" altLang="ja-JP" sz="1200" kern="0" dirty="0">
              <a:solidFill>
                <a:srgbClr val="000000"/>
              </a:solidFill>
            </a:endParaRPr>
          </a:p>
          <a:p>
            <a:pPr>
              <a:defRPr/>
            </a:pPr>
            <a:r>
              <a:rPr kumimoji="0" lang="ja-JP" altLang="en-US" sz="1200" kern="0" dirty="0">
                <a:solidFill>
                  <a:srgbClr val="000000"/>
                </a:solidFill>
              </a:rPr>
              <a:t>・ファクタリングシステムとの連携により、信託業務の委託先に提出する信託データを作成</a:t>
            </a:r>
          </a:p>
        </p:txBody>
      </p:sp>
      <p:sp>
        <p:nvSpPr>
          <p:cNvPr id="58" name="Freeform 348"/>
          <p:cNvSpPr>
            <a:spLocks noChangeAspect="1" noEditPoints="1"/>
          </p:cNvSpPr>
          <p:nvPr/>
        </p:nvSpPr>
        <p:spPr bwMode="auto">
          <a:xfrm>
            <a:off x="978268" y="3708000"/>
            <a:ext cx="317368" cy="288000"/>
          </a:xfrm>
          <a:custGeom>
            <a:avLst/>
            <a:gdLst>
              <a:gd name="T0" fmla="*/ 195 w 876"/>
              <a:gd name="T1" fmla="*/ 0 h 827"/>
              <a:gd name="T2" fmla="*/ 195 w 876"/>
              <a:gd name="T3" fmla="*/ 634 h 827"/>
              <a:gd name="T4" fmla="*/ 876 w 876"/>
              <a:gd name="T5" fmla="*/ 634 h 827"/>
              <a:gd name="T6" fmla="*/ 876 w 876"/>
              <a:gd name="T7" fmla="*/ 0 h 827"/>
              <a:gd name="T8" fmla="*/ 195 w 876"/>
              <a:gd name="T9" fmla="*/ 0 h 827"/>
              <a:gd name="T10" fmla="*/ 769 w 876"/>
              <a:gd name="T11" fmla="*/ 528 h 827"/>
              <a:gd name="T12" fmla="*/ 300 w 876"/>
              <a:gd name="T13" fmla="*/ 528 h 827"/>
              <a:gd name="T14" fmla="*/ 300 w 876"/>
              <a:gd name="T15" fmla="*/ 207 h 827"/>
              <a:gd name="T16" fmla="*/ 769 w 876"/>
              <a:gd name="T17" fmla="*/ 207 h 827"/>
              <a:gd name="T18" fmla="*/ 769 w 876"/>
              <a:gd name="T19" fmla="*/ 528 h 827"/>
              <a:gd name="T20" fmla="*/ 769 w 876"/>
              <a:gd name="T21" fmla="*/ 827 h 827"/>
              <a:gd name="T22" fmla="*/ 769 w 876"/>
              <a:gd name="T23" fmla="*/ 720 h 827"/>
              <a:gd name="T24" fmla="*/ 106 w 876"/>
              <a:gd name="T25" fmla="*/ 720 h 827"/>
              <a:gd name="T26" fmla="*/ 106 w 876"/>
              <a:gd name="T27" fmla="*/ 206 h 827"/>
              <a:gd name="T28" fmla="*/ 0 w 876"/>
              <a:gd name="T29" fmla="*/ 206 h 827"/>
              <a:gd name="T30" fmla="*/ 0 w 876"/>
              <a:gd name="T31" fmla="*/ 827 h 827"/>
              <a:gd name="T32" fmla="*/ 769 w 876"/>
              <a:gd name="T33" fmla="*/ 82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6" h="827">
                <a:moveTo>
                  <a:pt x="195" y="0"/>
                </a:moveTo>
                <a:lnTo>
                  <a:pt x="195" y="634"/>
                </a:lnTo>
                <a:lnTo>
                  <a:pt x="876" y="634"/>
                </a:lnTo>
                <a:lnTo>
                  <a:pt x="876" y="0"/>
                </a:lnTo>
                <a:lnTo>
                  <a:pt x="195" y="0"/>
                </a:lnTo>
                <a:close/>
                <a:moveTo>
                  <a:pt x="769" y="528"/>
                </a:moveTo>
                <a:lnTo>
                  <a:pt x="300" y="528"/>
                </a:lnTo>
                <a:lnTo>
                  <a:pt x="300" y="207"/>
                </a:lnTo>
                <a:lnTo>
                  <a:pt x="769" y="207"/>
                </a:lnTo>
                <a:lnTo>
                  <a:pt x="769" y="528"/>
                </a:lnTo>
                <a:close/>
                <a:moveTo>
                  <a:pt x="769" y="827"/>
                </a:moveTo>
                <a:lnTo>
                  <a:pt x="769" y="720"/>
                </a:lnTo>
                <a:lnTo>
                  <a:pt x="106" y="720"/>
                </a:lnTo>
                <a:lnTo>
                  <a:pt x="106" y="206"/>
                </a:lnTo>
                <a:lnTo>
                  <a:pt x="0" y="206"/>
                </a:lnTo>
                <a:lnTo>
                  <a:pt x="0" y="827"/>
                </a:lnTo>
                <a:lnTo>
                  <a:pt x="769" y="827"/>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67" name="角丸四角形 66"/>
          <p:cNvSpPr/>
          <p:nvPr/>
        </p:nvSpPr>
        <p:spPr>
          <a:xfrm>
            <a:off x="719912" y="3420000"/>
            <a:ext cx="3060000" cy="252000"/>
          </a:xfrm>
          <a:prstGeom prst="roundRect">
            <a:avLst/>
          </a:prstGeom>
          <a:solidFill>
            <a:srgbClr val="F9BE00"/>
          </a:solidFill>
          <a:ln w="25400" cap="flat" cmpd="sng" algn="ctr">
            <a:solidFill>
              <a:sysClr val="window" lastClr="FFFFFF">
                <a:lumMod val="85000"/>
              </a:sysClr>
            </a:solidFill>
            <a:prstDash val="solid"/>
          </a:ln>
          <a:effectLst/>
        </p:spPr>
        <p:txBody>
          <a:bodyPr rtlCol="0" anchor="ctr"/>
          <a:lstStyle/>
          <a:p>
            <a:pPr>
              <a:lnSpc>
                <a:spcPts val="1900"/>
              </a:lnSpc>
              <a:defRPr/>
            </a:pPr>
            <a:r>
              <a:rPr kumimoji="0" lang="ja-JP" altLang="en-US" sz="1400" b="1" kern="0" dirty="0">
                <a:solidFill>
                  <a:sysClr val="window" lastClr="FFFFFF"/>
                </a:solidFill>
              </a:rPr>
              <a:t>ファクタリング</a:t>
            </a:r>
          </a:p>
        </p:txBody>
      </p:sp>
      <p:sp>
        <p:nvSpPr>
          <p:cNvPr id="59" name="Text Box 17"/>
          <p:cNvSpPr txBox="1">
            <a:spLocks noChangeArrowheads="1"/>
          </p:cNvSpPr>
          <p:nvPr/>
        </p:nvSpPr>
        <p:spPr bwMode="auto">
          <a:xfrm>
            <a:off x="1295328" y="4392000"/>
            <a:ext cx="7704856" cy="461665"/>
          </a:xfrm>
          <a:prstGeom prst="rect">
            <a:avLst/>
          </a:prstGeom>
          <a:noFill/>
          <a:ln w="9525" algn="ctr">
            <a:noFill/>
            <a:miter lim="800000"/>
            <a:headEnd/>
            <a:tailEnd/>
          </a:ln>
        </p:spPr>
        <p:txBody>
          <a:bodyPr wrap="square">
            <a:spAutoFit/>
          </a:bodyPr>
          <a:lstStyle/>
          <a:p>
            <a:pPr>
              <a:defRPr/>
            </a:pPr>
            <a:r>
              <a:rPr kumimoji="0" lang="ja-JP" altLang="en-US" sz="1200" kern="0" dirty="0">
                <a:solidFill>
                  <a:srgbClr val="000000"/>
                </a:solidFill>
              </a:rPr>
              <a:t>・電債送付予定一覧表、支払確定一覧表にて、支払金額の確認</a:t>
            </a:r>
            <a:endParaRPr kumimoji="0" lang="en-US" altLang="ja-JP" sz="1200" kern="0" dirty="0">
              <a:solidFill>
                <a:srgbClr val="000000"/>
              </a:solidFill>
            </a:endParaRPr>
          </a:p>
          <a:p>
            <a:pPr>
              <a:defRPr/>
            </a:pPr>
            <a:r>
              <a:rPr kumimoji="0" lang="ja-JP" altLang="en-US" sz="1200" kern="0" dirty="0">
                <a:solidFill>
                  <a:srgbClr val="000000"/>
                </a:solidFill>
              </a:rPr>
              <a:t>・電債オプションとの連携により、でん</a:t>
            </a:r>
            <a:r>
              <a:rPr kumimoji="0" lang="ja-JP" altLang="en-US" sz="1200" kern="0" dirty="0" err="1">
                <a:solidFill>
                  <a:srgbClr val="000000"/>
                </a:solidFill>
              </a:rPr>
              <a:t>さい</a:t>
            </a:r>
            <a:r>
              <a:rPr kumimoji="0" lang="ja-JP" altLang="en-US" sz="1200" kern="0" dirty="0">
                <a:solidFill>
                  <a:srgbClr val="000000"/>
                </a:solidFill>
              </a:rPr>
              <a:t>ネット</a:t>
            </a:r>
            <a:r>
              <a:rPr kumimoji="0" lang="en-US" altLang="ja-JP" sz="1200" kern="0" dirty="0">
                <a:solidFill>
                  <a:srgbClr val="000000"/>
                </a:solidFill>
              </a:rPr>
              <a:t>JEMCO</a:t>
            </a:r>
            <a:r>
              <a:rPr kumimoji="0" lang="ja-JP" altLang="en-US" sz="1200" kern="0" dirty="0">
                <a:solidFill>
                  <a:srgbClr val="000000"/>
                </a:solidFill>
              </a:rPr>
              <a:t>向けの送信ファイルを作成</a:t>
            </a:r>
          </a:p>
        </p:txBody>
      </p:sp>
      <p:sp>
        <p:nvSpPr>
          <p:cNvPr id="60" name="Freeform 348"/>
          <p:cNvSpPr>
            <a:spLocks noChangeAspect="1" noEditPoints="1"/>
          </p:cNvSpPr>
          <p:nvPr/>
        </p:nvSpPr>
        <p:spPr bwMode="auto">
          <a:xfrm>
            <a:off x="978268" y="4428000"/>
            <a:ext cx="317368" cy="288000"/>
          </a:xfrm>
          <a:custGeom>
            <a:avLst/>
            <a:gdLst>
              <a:gd name="T0" fmla="*/ 195 w 876"/>
              <a:gd name="T1" fmla="*/ 0 h 827"/>
              <a:gd name="T2" fmla="*/ 195 w 876"/>
              <a:gd name="T3" fmla="*/ 634 h 827"/>
              <a:gd name="T4" fmla="*/ 876 w 876"/>
              <a:gd name="T5" fmla="*/ 634 h 827"/>
              <a:gd name="T6" fmla="*/ 876 w 876"/>
              <a:gd name="T7" fmla="*/ 0 h 827"/>
              <a:gd name="T8" fmla="*/ 195 w 876"/>
              <a:gd name="T9" fmla="*/ 0 h 827"/>
              <a:gd name="T10" fmla="*/ 769 w 876"/>
              <a:gd name="T11" fmla="*/ 528 h 827"/>
              <a:gd name="T12" fmla="*/ 300 w 876"/>
              <a:gd name="T13" fmla="*/ 528 h 827"/>
              <a:gd name="T14" fmla="*/ 300 w 876"/>
              <a:gd name="T15" fmla="*/ 207 h 827"/>
              <a:gd name="T16" fmla="*/ 769 w 876"/>
              <a:gd name="T17" fmla="*/ 207 h 827"/>
              <a:gd name="T18" fmla="*/ 769 w 876"/>
              <a:gd name="T19" fmla="*/ 528 h 827"/>
              <a:gd name="T20" fmla="*/ 769 w 876"/>
              <a:gd name="T21" fmla="*/ 827 h 827"/>
              <a:gd name="T22" fmla="*/ 769 w 876"/>
              <a:gd name="T23" fmla="*/ 720 h 827"/>
              <a:gd name="T24" fmla="*/ 106 w 876"/>
              <a:gd name="T25" fmla="*/ 720 h 827"/>
              <a:gd name="T26" fmla="*/ 106 w 876"/>
              <a:gd name="T27" fmla="*/ 206 h 827"/>
              <a:gd name="T28" fmla="*/ 0 w 876"/>
              <a:gd name="T29" fmla="*/ 206 h 827"/>
              <a:gd name="T30" fmla="*/ 0 w 876"/>
              <a:gd name="T31" fmla="*/ 827 h 827"/>
              <a:gd name="T32" fmla="*/ 769 w 876"/>
              <a:gd name="T33" fmla="*/ 82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6" h="827">
                <a:moveTo>
                  <a:pt x="195" y="0"/>
                </a:moveTo>
                <a:lnTo>
                  <a:pt x="195" y="634"/>
                </a:lnTo>
                <a:lnTo>
                  <a:pt x="876" y="634"/>
                </a:lnTo>
                <a:lnTo>
                  <a:pt x="876" y="0"/>
                </a:lnTo>
                <a:lnTo>
                  <a:pt x="195" y="0"/>
                </a:lnTo>
                <a:close/>
                <a:moveTo>
                  <a:pt x="769" y="528"/>
                </a:moveTo>
                <a:lnTo>
                  <a:pt x="300" y="528"/>
                </a:lnTo>
                <a:lnTo>
                  <a:pt x="300" y="207"/>
                </a:lnTo>
                <a:lnTo>
                  <a:pt x="769" y="207"/>
                </a:lnTo>
                <a:lnTo>
                  <a:pt x="769" y="528"/>
                </a:lnTo>
                <a:close/>
                <a:moveTo>
                  <a:pt x="769" y="827"/>
                </a:moveTo>
                <a:lnTo>
                  <a:pt x="769" y="720"/>
                </a:lnTo>
                <a:lnTo>
                  <a:pt x="106" y="720"/>
                </a:lnTo>
                <a:lnTo>
                  <a:pt x="106" y="206"/>
                </a:lnTo>
                <a:lnTo>
                  <a:pt x="0" y="206"/>
                </a:lnTo>
                <a:lnTo>
                  <a:pt x="0" y="827"/>
                </a:lnTo>
                <a:lnTo>
                  <a:pt x="769" y="827"/>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68" name="角丸四角形 67"/>
          <p:cNvSpPr/>
          <p:nvPr/>
        </p:nvSpPr>
        <p:spPr>
          <a:xfrm>
            <a:off x="719912" y="4140000"/>
            <a:ext cx="3060000" cy="252000"/>
          </a:xfrm>
          <a:prstGeom prst="roundRect">
            <a:avLst/>
          </a:prstGeom>
          <a:solidFill>
            <a:srgbClr val="F9BE00"/>
          </a:solidFill>
          <a:ln w="25400" cap="flat" cmpd="sng" algn="ctr">
            <a:solidFill>
              <a:sysClr val="window" lastClr="FFFFFF">
                <a:lumMod val="85000"/>
              </a:sysClr>
            </a:solidFill>
            <a:prstDash val="solid"/>
          </a:ln>
          <a:effectLst/>
        </p:spPr>
        <p:txBody>
          <a:bodyPr rtlCol="0" anchor="ctr"/>
          <a:lstStyle/>
          <a:p>
            <a:pPr>
              <a:lnSpc>
                <a:spcPts val="1900"/>
              </a:lnSpc>
              <a:defRPr/>
            </a:pPr>
            <a:r>
              <a:rPr kumimoji="0" lang="ja-JP" altLang="en-US" sz="1400" b="1" kern="0" dirty="0">
                <a:solidFill>
                  <a:sysClr val="window" lastClr="FFFFFF"/>
                </a:solidFill>
              </a:rPr>
              <a:t>電子記録債務</a:t>
            </a:r>
          </a:p>
        </p:txBody>
      </p:sp>
    </p:spTree>
    <p:extLst>
      <p:ext uri="{BB962C8B-B14F-4D97-AF65-F5344CB8AC3E}">
        <p14:creationId xmlns:p14="http://schemas.microsoft.com/office/powerpoint/2010/main" val="30571956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37</a:t>
            </a:fld>
            <a:endParaRPr lang="ja-JP" altLang="en-US" dirty="0"/>
          </a:p>
        </p:txBody>
      </p:sp>
      <p:sp>
        <p:nvSpPr>
          <p:cNvPr id="5" name="タイトル 4"/>
          <p:cNvSpPr>
            <a:spLocks noGrp="1"/>
          </p:cNvSpPr>
          <p:nvPr>
            <p:ph type="title"/>
          </p:nvPr>
        </p:nvSpPr>
        <p:spPr/>
        <p:txBody>
          <a:bodyPr/>
          <a:lstStyle/>
          <a:p>
            <a:r>
              <a:rPr lang="ja-JP" altLang="en-US" dirty="0"/>
              <a:t>債務計上仕訳と支払仕訳</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伝票入力時と支払確定時に作成される仕訳例</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債務の入力を行うと計上仕訳が、支払確定を行うと決済仕訳が自動で作成されます</a:t>
            </a:r>
          </a:p>
          <a:p>
            <a:r>
              <a:rPr lang="ja-JP" altLang="en-US" dirty="0"/>
              <a:t>処理区分により作成される仕訳が以下のように異なります</a:t>
            </a:r>
          </a:p>
        </p:txBody>
      </p:sp>
      <p:graphicFrame>
        <p:nvGraphicFramePr>
          <p:cNvPr id="15" name="表 14"/>
          <p:cNvGraphicFramePr>
            <a:graphicFrameLocks noGrp="1"/>
          </p:cNvGraphicFramePr>
          <p:nvPr>
            <p:extLst>
              <p:ext uri="{D42A27DB-BD31-4B8C-83A1-F6EECF244321}">
                <p14:modId xmlns:p14="http://schemas.microsoft.com/office/powerpoint/2010/main" val="3786546578"/>
              </p:ext>
            </p:extLst>
          </p:nvPr>
        </p:nvGraphicFramePr>
        <p:xfrm>
          <a:off x="360000" y="1620000"/>
          <a:ext cx="8435207" cy="1152000"/>
        </p:xfrm>
        <a:graphic>
          <a:graphicData uri="http://schemas.openxmlformats.org/drawingml/2006/table">
            <a:tbl>
              <a:tblPr firstRow="1" bandRow="1"/>
              <a:tblGrid>
                <a:gridCol w="1979752">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2134975">
                  <a:extLst>
                    <a:ext uri="{9D8B030D-6E8A-4147-A177-3AD203B41FA5}">
                      <a16:colId xmlns:a16="http://schemas.microsoft.com/office/drawing/2014/main" val="20003"/>
                    </a:ext>
                  </a:extLst>
                </a:gridCol>
              </a:tblGrid>
              <a:tr h="432000">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1100" b="1" dirty="0">
                          <a:latin typeface="+mn-ea"/>
                          <a:ea typeface="+mn-ea"/>
                        </a:rPr>
                        <a:t>処理</a:t>
                      </a:r>
                    </a:p>
                  </a:txBody>
                  <a:tcPr marL="68580" marR="68580" marT="34290" marB="3429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E5500"/>
                    </a:solidFill>
                  </a:tcPr>
                </a:tc>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1100" b="1" dirty="0">
                          <a:latin typeface="+mn-ea"/>
                          <a:ea typeface="+mn-ea"/>
                        </a:rPr>
                        <a:t>買掛取引</a:t>
                      </a:r>
                      <a:endParaRPr kumimoji="1" lang="en-US" altLang="ja-JP" sz="1100" b="1" dirty="0">
                        <a:latin typeface="+mn-ea"/>
                        <a:ea typeface="+mn-ea"/>
                      </a:endParaRPr>
                    </a:p>
                    <a:p>
                      <a:pPr algn="ctr"/>
                      <a:r>
                        <a:rPr kumimoji="1" lang="ja-JP" altLang="en-US" sz="1100" b="1" dirty="0">
                          <a:latin typeface="+mn-ea"/>
                          <a:ea typeface="+mn-ea"/>
                        </a:rPr>
                        <a:t>計上</a:t>
                      </a:r>
                      <a:r>
                        <a:rPr kumimoji="1" lang="en-US" altLang="ja-JP" sz="1100" b="1" dirty="0">
                          <a:latin typeface="+mn-ea"/>
                          <a:ea typeface="+mn-ea"/>
                        </a:rPr>
                        <a:t>/</a:t>
                      </a:r>
                      <a:r>
                        <a:rPr kumimoji="1" lang="ja-JP" altLang="en-US" sz="1100" b="1" dirty="0">
                          <a:latin typeface="+mn-ea"/>
                          <a:ea typeface="+mn-ea"/>
                        </a:rPr>
                        <a:t>支払（掛有）</a:t>
                      </a:r>
                    </a:p>
                  </a:txBody>
                  <a:tcPr marL="68580" marR="68580" marT="34290" marB="3429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E5500"/>
                    </a:solidFill>
                  </a:tcPr>
                </a:tc>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1100" b="1">
                          <a:latin typeface="+mn-ea"/>
                          <a:ea typeface="+mn-ea"/>
                        </a:rPr>
                        <a:t>現金取引</a:t>
                      </a:r>
                      <a:endParaRPr kumimoji="1" lang="en-US" altLang="ja-JP" sz="1100" b="1">
                        <a:latin typeface="+mn-ea"/>
                        <a:ea typeface="+mn-ea"/>
                      </a:endParaRPr>
                    </a:p>
                    <a:p>
                      <a:pPr algn="ctr"/>
                      <a:r>
                        <a:rPr kumimoji="1" lang="ja-JP" altLang="en-US" sz="1100" b="1">
                          <a:latin typeface="+mn-ea"/>
                          <a:ea typeface="+mn-ea"/>
                        </a:rPr>
                        <a:t>計上</a:t>
                      </a:r>
                      <a:r>
                        <a:rPr kumimoji="1" lang="en-US" altLang="ja-JP" sz="1100" b="1">
                          <a:latin typeface="+mn-ea"/>
                          <a:ea typeface="+mn-ea"/>
                        </a:rPr>
                        <a:t>/</a:t>
                      </a:r>
                      <a:r>
                        <a:rPr kumimoji="1" lang="ja-JP" altLang="en-US" sz="1100" b="1">
                          <a:latin typeface="+mn-ea"/>
                          <a:ea typeface="+mn-ea"/>
                        </a:rPr>
                        <a:t>支払（掛無）</a:t>
                      </a:r>
                    </a:p>
                  </a:txBody>
                  <a:tcPr marL="68580" marR="68580" marT="34290" marB="3429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E5500"/>
                    </a:solidFill>
                  </a:tcPr>
                </a:tc>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1100" b="1" dirty="0">
                          <a:latin typeface="+mn-ea"/>
                          <a:ea typeface="+mn-ea"/>
                        </a:rPr>
                        <a:t>前渡金の支払など</a:t>
                      </a:r>
                      <a:endParaRPr kumimoji="1" lang="en-US" altLang="ja-JP" sz="1100" b="1" dirty="0">
                        <a:latin typeface="+mn-ea"/>
                        <a:ea typeface="+mn-ea"/>
                      </a:endParaRPr>
                    </a:p>
                    <a:p>
                      <a:pPr algn="ctr"/>
                      <a:r>
                        <a:rPr kumimoji="1" lang="ja-JP" altLang="en-US" sz="1100" b="1" dirty="0">
                          <a:latin typeface="+mn-ea"/>
                          <a:ea typeface="+mn-ea"/>
                        </a:rPr>
                        <a:t>支払のみ</a:t>
                      </a:r>
                    </a:p>
                  </a:txBody>
                  <a:tcPr marL="68580" marR="68580" marT="34290" marB="3429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E5500"/>
                    </a:solidFill>
                  </a:tcPr>
                </a:tc>
                <a:extLst>
                  <a:ext uri="{0D108BD9-81ED-4DB2-BD59-A6C34878D82A}">
                    <a16:rowId xmlns:a16="http://schemas.microsoft.com/office/drawing/2014/main" val="10000"/>
                  </a:ext>
                </a:extLst>
              </a:tr>
              <a:tr h="360000">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solidFill>
                            <a:schemeClr val="bg1"/>
                          </a:solidFill>
                          <a:latin typeface="+mn-ea"/>
                          <a:ea typeface="+mn-ea"/>
                        </a:rPr>
                        <a:t>伝票入力時（計上仕訳）</a:t>
                      </a:r>
                      <a:endParaRPr kumimoji="1" lang="en-US" altLang="ja-JP" sz="1100" b="0" dirty="0">
                        <a:solidFill>
                          <a:schemeClr val="bg1"/>
                        </a:solidFill>
                        <a:latin typeface="+mn-ea"/>
                        <a:ea typeface="+mn-ea"/>
                      </a:endParaRPr>
                    </a:p>
                  </a:txBody>
                  <a:tcPr marL="68580" marR="68580" marT="34290" marB="34290" anchor="ctr" anchorCtr="1">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E550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仕入 </a:t>
                      </a:r>
                      <a:r>
                        <a:rPr kumimoji="1" lang="en-US" altLang="ja-JP" sz="1100" b="0" dirty="0">
                          <a:latin typeface="+mn-ea"/>
                          <a:ea typeface="+mn-ea"/>
                        </a:rPr>
                        <a:t>/ </a:t>
                      </a:r>
                      <a:r>
                        <a:rPr kumimoji="1" lang="ja-JP" altLang="en-US" sz="1100" b="0" dirty="0">
                          <a:latin typeface="+mn-ea"/>
                          <a:ea typeface="+mn-ea"/>
                        </a:rPr>
                        <a:t>買掛金</a:t>
                      </a:r>
                    </a:p>
                  </a:txBody>
                  <a:tcPr marL="68580" marR="68580" marT="34290" marB="34290" anchor="ctr" anchorCtr="1">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C8B00">
                        <a:tint val="4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a:latin typeface="+mn-ea"/>
                          <a:ea typeface="+mn-ea"/>
                        </a:rPr>
                        <a:t>なし</a:t>
                      </a:r>
                    </a:p>
                  </a:txBody>
                  <a:tcPr marL="68580" marR="68580" marT="34290" marB="34290" anchor="ctr" anchorCtr="1">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C8B00">
                        <a:tint val="4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なし</a:t>
                      </a:r>
                    </a:p>
                  </a:txBody>
                  <a:tcPr marL="68580" marR="68580" marT="34290" marB="34290" anchor="ctr" anchorCtr="1">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C8B00">
                        <a:tint val="40000"/>
                      </a:srgbClr>
                    </a:solidFill>
                  </a:tcPr>
                </a:tc>
                <a:extLst>
                  <a:ext uri="{0D108BD9-81ED-4DB2-BD59-A6C34878D82A}">
                    <a16:rowId xmlns:a16="http://schemas.microsoft.com/office/drawing/2014/main" val="10001"/>
                  </a:ext>
                </a:extLst>
              </a:tr>
              <a:tr h="360000">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solidFill>
                            <a:schemeClr val="bg1"/>
                          </a:solidFill>
                          <a:latin typeface="+mn-ea"/>
                          <a:ea typeface="+mn-ea"/>
                        </a:rPr>
                        <a:t>支払確定時（支決済仕訳）</a:t>
                      </a:r>
                    </a:p>
                  </a:txBody>
                  <a:tcPr marL="68580" marR="68580" marT="34290" marB="34290" anchor="ctr" anchorCtr="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E550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買掛金 </a:t>
                      </a:r>
                      <a:r>
                        <a:rPr kumimoji="1" lang="en-US" altLang="ja-JP" sz="1100" b="0" dirty="0">
                          <a:latin typeface="+mn-ea"/>
                          <a:ea typeface="+mn-ea"/>
                        </a:rPr>
                        <a:t>/ </a:t>
                      </a:r>
                      <a:r>
                        <a:rPr kumimoji="1" lang="ja-JP" altLang="en-US" sz="1100" b="0" dirty="0">
                          <a:latin typeface="+mn-ea"/>
                          <a:ea typeface="+mn-ea"/>
                        </a:rPr>
                        <a:t>当座預金</a:t>
                      </a:r>
                    </a:p>
                  </a:txBody>
                  <a:tcPr marL="68580" marR="68580" marT="34290" marB="34290" anchor="ctr" anchorCtr="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C8B00">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消耗品費 </a:t>
                      </a:r>
                      <a:r>
                        <a:rPr kumimoji="1" lang="en-US" altLang="ja-JP" sz="1100" b="0" dirty="0">
                          <a:latin typeface="+mn-ea"/>
                          <a:ea typeface="+mn-ea"/>
                        </a:rPr>
                        <a:t>/ </a:t>
                      </a:r>
                      <a:r>
                        <a:rPr kumimoji="1" lang="ja-JP" altLang="en-US" sz="1100" b="0" dirty="0">
                          <a:latin typeface="+mn-ea"/>
                          <a:ea typeface="+mn-ea"/>
                        </a:rPr>
                        <a:t>当座預金</a:t>
                      </a:r>
                    </a:p>
                  </a:txBody>
                  <a:tcPr marL="68580" marR="68580" marT="34290" marB="34290" anchor="ctr" anchorCtr="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C8B00">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前渡金 </a:t>
                      </a:r>
                      <a:r>
                        <a:rPr kumimoji="1" lang="en-US" altLang="ja-JP" sz="1100" b="0" dirty="0">
                          <a:latin typeface="+mn-ea"/>
                          <a:ea typeface="+mn-ea"/>
                        </a:rPr>
                        <a:t>/ </a:t>
                      </a:r>
                      <a:r>
                        <a:rPr kumimoji="1" lang="ja-JP" altLang="en-US" sz="1100" b="0" dirty="0">
                          <a:latin typeface="+mn-ea"/>
                          <a:ea typeface="+mn-ea"/>
                        </a:rPr>
                        <a:t>当座預金</a:t>
                      </a:r>
                    </a:p>
                  </a:txBody>
                  <a:tcPr marL="68580" marR="68580" marT="34290" marB="34290" anchor="ctr" anchorCtr="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C8B00">
                        <a:tint val="20000"/>
                      </a:srgbClr>
                    </a:solidFill>
                  </a:tcPr>
                </a:tc>
                <a:extLst>
                  <a:ext uri="{0D108BD9-81ED-4DB2-BD59-A6C34878D82A}">
                    <a16:rowId xmlns:a16="http://schemas.microsoft.com/office/drawing/2014/main" val="10002"/>
                  </a:ext>
                </a:extLst>
              </a:tr>
            </a:tbl>
          </a:graphicData>
        </a:graphic>
      </p:graphicFrame>
      <p:sp>
        <p:nvSpPr>
          <p:cNvPr id="16" name="Rectangle 60"/>
          <p:cNvSpPr>
            <a:spLocks noChangeArrowheads="1"/>
          </p:cNvSpPr>
          <p:nvPr/>
        </p:nvSpPr>
        <p:spPr bwMode="auto">
          <a:xfrm>
            <a:off x="5400000" y="2808000"/>
            <a:ext cx="3240000" cy="216000"/>
          </a:xfrm>
          <a:prstGeom prst="rect">
            <a:avLst/>
          </a:prstGeom>
          <a:noFill/>
          <a:ln w="9525">
            <a:noFill/>
            <a:miter lim="800000"/>
            <a:headEnd/>
            <a:tailEnd/>
          </a:ln>
          <a:effectLst/>
        </p:spPr>
        <p:txBody>
          <a:bodyPr wrap="square">
            <a:spAutoFit/>
          </a:bodyPr>
          <a:lstStyle/>
          <a:p>
            <a:pPr>
              <a:defRPr/>
            </a:pPr>
            <a:r>
              <a:rPr kumimoji="0" lang="en-US" altLang="ja-JP" sz="750" kern="0" dirty="0">
                <a:solidFill>
                  <a:prstClr val="black"/>
                </a:solidFill>
              </a:rPr>
              <a:t>※</a:t>
            </a:r>
            <a:r>
              <a:rPr kumimoji="0" lang="ja-JP" altLang="en-US" sz="750" kern="0" dirty="0">
                <a:solidFill>
                  <a:prstClr val="black"/>
                </a:solidFill>
              </a:rPr>
              <a:t>科目名は「買掛金」以外に「未払金」など任意の科目を使用可能</a:t>
            </a:r>
          </a:p>
        </p:txBody>
      </p:sp>
      <p:sp>
        <p:nvSpPr>
          <p:cNvPr id="17" name="コンテンツ プレースホルダ 6"/>
          <p:cNvSpPr txBox="1">
            <a:spLocks/>
          </p:cNvSpPr>
          <p:nvPr/>
        </p:nvSpPr>
        <p:spPr>
          <a:xfrm>
            <a:off x="180000" y="1440000"/>
            <a:ext cx="1980000" cy="180000"/>
          </a:xfrm>
          <a:prstGeom prst="rect">
            <a:avLst/>
          </a:prstGeom>
        </p:spPr>
        <p:txBody>
          <a:bodyPr vert="horz" wrap="square" lIns="0" tIns="0" rIns="0" bIns="0" rtlCol="0">
            <a:normAutofit/>
          </a:bodyPr>
          <a:lstStyle/>
          <a:p>
            <a:pPr marL="189000" lvl="1" fontAlgn="ctr">
              <a:spcBef>
                <a:spcPct val="20000"/>
              </a:spcBef>
              <a:buClr>
                <a:srgbClr val="0065AE">
                  <a:lumMod val="20000"/>
                  <a:lumOff val="80000"/>
                </a:srgbClr>
              </a:buClr>
              <a:buSzPct val="75000"/>
              <a:defRPr/>
            </a:pPr>
            <a:r>
              <a:rPr kumimoji="0" lang="en-US" altLang="ja-JP" sz="1100" b="1" kern="0" dirty="0">
                <a:solidFill>
                  <a:srgbClr val="0065AE"/>
                </a:solidFill>
                <a:latin typeface="+mn-ea"/>
              </a:rPr>
              <a:t>【</a:t>
            </a:r>
            <a:r>
              <a:rPr kumimoji="0" lang="ja-JP" altLang="en-US" sz="1100" b="1" kern="0" dirty="0">
                <a:solidFill>
                  <a:srgbClr val="0065AE"/>
                </a:solidFill>
                <a:latin typeface="+mn-ea"/>
              </a:rPr>
              <a:t>仕入先向けの支払い</a:t>
            </a:r>
            <a:r>
              <a:rPr kumimoji="0" lang="en-US" altLang="ja-JP" sz="1100" b="1" kern="0" dirty="0">
                <a:solidFill>
                  <a:srgbClr val="0065AE"/>
                </a:solidFill>
                <a:latin typeface="+mn-ea"/>
              </a:rPr>
              <a:t>】</a:t>
            </a:r>
            <a:endParaRPr kumimoji="0" lang="ja-JP" altLang="en-US" sz="1100" b="1" kern="0" dirty="0">
              <a:solidFill>
                <a:srgbClr val="0065AE"/>
              </a:solidFill>
              <a:latin typeface="+mn-ea"/>
            </a:endParaRPr>
          </a:p>
        </p:txBody>
      </p:sp>
      <p:sp>
        <p:nvSpPr>
          <p:cNvPr id="18" name="コンテンツ プレースホルダ 6"/>
          <p:cNvSpPr txBox="1">
            <a:spLocks/>
          </p:cNvSpPr>
          <p:nvPr/>
        </p:nvSpPr>
        <p:spPr>
          <a:xfrm>
            <a:off x="180000" y="2880000"/>
            <a:ext cx="1980000" cy="180000"/>
          </a:xfrm>
          <a:prstGeom prst="rect">
            <a:avLst/>
          </a:prstGeom>
        </p:spPr>
        <p:txBody>
          <a:bodyPr vert="horz" wrap="square" lIns="0" tIns="0" rIns="0" bIns="0" rtlCol="0">
            <a:noAutofit/>
          </a:bodyPr>
          <a:lstStyle/>
          <a:p>
            <a:pPr marL="189000" lvl="1" fontAlgn="ctr">
              <a:spcBef>
                <a:spcPct val="20000"/>
              </a:spcBef>
              <a:buClr>
                <a:srgbClr val="0065AE">
                  <a:lumMod val="20000"/>
                  <a:lumOff val="80000"/>
                </a:srgbClr>
              </a:buClr>
              <a:buSzPct val="75000"/>
              <a:defRPr/>
            </a:pPr>
            <a:r>
              <a:rPr kumimoji="0" lang="en-US" altLang="ja-JP" sz="1100" b="1" kern="0" dirty="0">
                <a:solidFill>
                  <a:srgbClr val="0065AE"/>
                </a:solidFill>
                <a:latin typeface="+mn-ea"/>
              </a:rPr>
              <a:t>【</a:t>
            </a:r>
            <a:r>
              <a:rPr kumimoji="0" lang="ja-JP" altLang="en-US" sz="1100" b="1" kern="0" dirty="0">
                <a:solidFill>
                  <a:srgbClr val="0065AE"/>
                </a:solidFill>
                <a:latin typeface="+mn-ea"/>
              </a:rPr>
              <a:t>社員向けの支払い</a:t>
            </a:r>
            <a:r>
              <a:rPr kumimoji="0" lang="en-US" altLang="ja-JP" sz="1100" b="1" kern="0" dirty="0">
                <a:solidFill>
                  <a:srgbClr val="0065AE"/>
                </a:solidFill>
                <a:latin typeface="+mn-ea"/>
              </a:rPr>
              <a:t>】</a:t>
            </a:r>
          </a:p>
        </p:txBody>
      </p:sp>
      <p:graphicFrame>
        <p:nvGraphicFramePr>
          <p:cNvPr id="19" name="表 18"/>
          <p:cNvGraphicFramePr>
            <a:graphicFrameLocks noGrp="1"/>
          </p:cNvGraphicFramePr>
          <p:nvPr>
            <p:extLst>
              <p:ext uri="{D42A27DB-BD31-4B8C-83A1-F6EECF244321}">
                <p14:modId xmlns:p14="http://schemas.microsoft.com/office/powerpoint/2010/main" val="1076031420"/>
              </p:ext>
            </p:extLst>
          </p:nvPr>
        </p:nvGraphicFramePr>
        <p:xfrm>
          <a:off x="360000" y="3060000"/>
          <a:ext cx="8460000" cy="1691012"/>
        </p:xfrm>
        <a:graphic>
          <a:graphicData uri="http://schemas.openxmlformats.org/drawingml/2006/table">
            <a:tbl>
              <a:tblPr firstRow="1" bandRow="1"/>
              <a:tblGrid>
                <a:gridCol w="1980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160000">
                  <a:extLst>
                    <a:ext uri="{9D8B030D-6E8A-4147-A177-3AD203B41FA5}">
                      <a16:colId xmlns:a16="http://schemas.microsoft.com/office/drawing/2014/main" val="20002"/>
                    </a:ext>
                  </a:extLst>
                </a:gridCol>
                <a:gridCol w="2160000">
                  <a:extLst>
                    <a:ext uri="{9D8B030D-6E8A-4147-A177-3AD203B41FA5}">
                      <a16:colId xmlns:a16="http://schemas.microsoft.com/office/drawing/2014/main" val="20003"/>
                    </a:ext>
                  </a:extLst>
                </a:gridCol>
              </a:tblGrid>
              <a:tr h="270196">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1100" b="1" dirty="0">
                          <a:latin typeface="+mn-ea"/>
                          <a:ea typeface="+mn-ea"/>
                        </a:rPr>
                        <a:t>取引</a:t>
                      </a:r>
                    </a:p>
                  </a:txBody>
                  <a:tcPr marL="68580" marR="68580" marT="34290" marB="3429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1100" b="1" dirty="0">
                          <a:latin typeface="+mn-ea"/>
                          <a:ea typeface="+mn-ea"/>
                        </a:rPr>
                        <a:t>精算パターン</a:t>
                      </a:r>
                    </a:p>
                  </a:txBody>
                  <a:tcPr marL="68580" marR="68580" marT="34290" marB="3429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1100" b="1" dirty="0">
                          <a:latin typeface="+mn-ea"/>
                          <a:ea typeface="+mn-ea"/>
                        </a:rPr>
                        <a:t>伝票入力時（計上）</a:t>
                      </a:r>
                    </a:p>
                  </a:txBody>
                  <a:tcPr marL="68580" marR="68580" marT="34290" marB="3429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1100" b="1" dirty="0">
                          <a:latin typeface="+mn-ea"/>
                          <a:ea typeface="+mn-ea"/>
                        </a:rPr>
                        <a:t>支払確定時（支払）</a:t>
                      </a:r>
                    </a:p>
                  </a:txBody>
                  <a:tcPr marL="68580" marR="68580" marT="34290" marB="3429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4C2F0"/>
                    </a:solidFill>
                  </a:tcPr>
                </a:tc>
                <a:extLst>
                  <a:ext uri="{0D108BD9-81ED-4DB2-BD59-A6C34878D82A}">
                    <a16:rowId xmlns:a16="http://schemas.microsoft.com/office/drawing/2014/main" val="10000"/>
                  </a:ext>
                </a:extLst>
              </a:tr>
              <a:tr h="342900">
                <a:tc rowSpan="3">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仮払金の精算</a:t>
                      </a:r>
                      <a:endParaRPr kumimoji="1" lang="en-US" altLang="ja-JP" sz="1100" b="0" dirty="0">
                        <a:latin typeface="+mn-ea"/>
                        <a:ea typeface="+mn-ea"/>
                      </a:endParaRPr>
                    </a:p>
                    <a:p>
                      <a:pPr algn="ctr"/>
                      <a:r>
                        <a:rPr kumimoji="1" lang="en-US" altLang="ja-JP" sz="1100" b="0" dirty="0">
                          <a:latin typeface="+mn-ea"/>
                          <a:ea typeface="+mn-ea"/>
                        </a:rPr>
                        <a:t>(</a:t>
                      </a:r>
                      <a:r>
                        <a:rPr kumimoji="1" lang="ja-JP" altLang="en-US" sz="1100" b="0" dirty="0">
                          <a:latin typeface="+mn-ea"/>
                          <a:ea typeface="+mn-ea"/>
                        </a:rPr>
                        <a:t>仮払金</a:t>
                      </a:r>
                      <a:r>
                        <a:rPr kumimoji="1" lang="en-US" altLang="ja-JP" sz="1100" b="0" dirty="0">
                          <a:latin typeface="+mn-ea"/>
                          <a:ea typeface="+mn-ea"/>
                        </a:rPr>
                        <a:t>100</a:t>
                      </a:r>
                      <a:r>
                        <a:rPr kumimoji="1" lang="ja-JP" altLang="en-US" sz="1100" b="0" dirty="0">
                          <a:latin typeface="+mn-ea"/>
                          <a:ea typeface="+mn-ea"/>
                        </a:rPr>
                        <a:t>に対する精算）</a:t>
                      </a:r>
                    </a:p>
                  </a:txBody>
                  <a:tcPr marL="68580" marR="68580" marT="34290" marB="3429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4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精算額　＜　仮払金</a:t>
                      </a:r>
                    </a:p>
                  </a:txBody>
                  <a:tcPr marL="68580" marR="68580" marT="34290" marB="3429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4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l"/>
                      <a:r>
                        <a:rPr kumimoji="1" lang="ja-JP" altLang="en-US" sz="1100" b="0" dirty="0">
                          <a:latin typeface="+mn-ea"/>
                          <a:ea typeface="+mn-ea"/>
                        </a:rPr>
                        <a:t>　出張旅費  </a:t>
                      </a:r>
                      <a:r>
                        <a:rPr kumimoji="1" lang="en-US" altLang="ja-JP" sz="1100" b="0" dirty="0">
                          <a:latin typeface="+mn-ea"/>
                          <a:ea typeface="+mn-ea"/>
                        </a:rPr>
                        <a:t>80 / </a:t>
                      </a:r>
                      <a:r>
                        <a:rPr kumimoji="1" lang="ja-JP" altLang="en-US" sz="1100" b="0" dirty="0">
                          <a:latin typeface="+mn-ea"/>
                          <a:ea typeface="+mn-ea"/>
                        </a:rPr>
                        <a:t>仮払金</a:t>
                      </a:r>
                      <a:r>
                        <a:rPr kumimoji="1" lang="en-US" altLang="ja-JP" sz="1100" b="0" dirty="0">
                          <a:latin typeface="+mn-ea"/>
                          <a:ea typeface="+mn-ea"/>
                        </a:rPr>
                        <a:t>100</a:t>
                      </a:r>
                    </a:p>
                    <a:p>
                      <a:pPr algn="l"/>
                      <a:r>
                        <a:rPr kumimoji="1" lang="ja-JP" altLang="en-US" sz="1100" b="0" dirty="0">
                          <a:latin typeface="+mn-ea"/>
                          <a:ea typeface="+mn-ea"/>
                        </a:rPr>
                        <a:t>　当座預金  </a:t>
                      </a:r>
                      <a:r>
                        <a:rPr kumimoji="1" lang="en-US" altLang="ja-JP" sz="1100" b="0" dirty="0">
                          <a:latin typeface="+mn-ea"/>
                          <a:ea typeface="+mn-ea"/>
                        </a:rPr>
                        <a:t>20</a:t>
                      </a:r>
                      <a:endParaRPr kumimoji="1" lang="ja-JP" altLang="en-US" sz="1100" b="0" dirty="0">
                        <a:latin typeface="+mn-ea"/>
                        <a:ea typeface="+mn-ea"/>
                      </a:endParaRPr>
                    </a:p>
                  </a:txBody>
                  <a:tcPr marL="68580" marR="68580" marT="34290" marB="3429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4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なし</a:t>
                      </a:r>
                    </a:p>
                  </a:txBody>
                  <a:tcPr marL="68580" marR="68580" marT="34290" marB="3429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40000"/>
                      </a:srgbClr>
                    </a:solidFill>
                  </a:tcPr>
                </a:tc>
                <a:extLst>
                  <a:ext uri="{0D108BD9-81ED-4DB2-BD59-A6C34878D82A}">
                    <a16:rowId xmlns:a16="http://schemas.microsoft.com/office/drawing/2014/main" val="10001"/>
                  </a:ext>
                </a:extLst>
              </a:tr>
              <a:tr h="342900">
                <a:tc vMerge="1">
                  <a:txBody>
                    <a:bodyPr/>
                    <a:lstStyle/>
                    <a:p>
                      <a:endParaRPr kumimoji="1" lang="ja-JP" altLang="en-US" b="0">
                        <a:latin typeface="メイリオ" pitchFamily="50" charset="-128"/>
                        <a:ea typeface="メイリオ" pitchFamily="50" charset="-128"/>
                      </a:endParaRPr>
                    </a:p>
                  </a:txBody>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精算額　＞　仮払金</a:t>
                      </a: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l"/>
                      <a:r>
                        <a:rPr kumimoji="1" lang="ja-JP" altLang="en-US" sz="1100" b="0" dirty="0">
                          <a:latin typeface="+mn-ea"/>
                          <a:ea typeface="+mn-ea"/>
                        </a:rPr>
                        <a:t>　出張旅費</a:t>
                      </a:r>
                      <a:r>
                        <a:rPr kumimoji="1" lang="en-US" altLang="ja-JP" sz="1100" b="0" dirty="0">
                          <a:latin typeface="+mn-ea"/>
                          <a:ea typeface="+mn-ea"/>
                        </a:rPr>
                        <a:t>120 / </a:t>
                      </a:r>
                      <a:r>
                        <a:rPr kumimoji="1" lang="ja-JP" altLang="en-US" sz="1100" b="0" dirty="0">
                          <a:latin typeface="+mn-ea"/>
                          <a:ea typeface="+mn-ea"/>
                        </a:rPr>
                        <a:t>仮払金</a:t>
                      </a:r>
                      <a:r>
                        <a:rPr kumimoji="1" lang="en-US" altLang="ja-JP" sz="1100" b="0" dirty="0">
                          <a:latin typeface="+mn-ea"/>
                          <a:ea typeface="+mn-ea"/>
                        </a:rPr>
                        <a:t>100</a:t>
                      </a:r>
                    </a:p>
                    <a:p>
                      <a:pPr algn="l"/>
                      <a:r>
                        <a:rPr kumimoji="1" lang="ja-JP" altLang="en-US" sz="1100" b="0" dirty="0">
                          <a:latin typeface="+mn-ea"/>
                          <a:ea typeface="+mn-ea"/>
                        </a:rPr>
                        <a:t>　　　　　　　</a:t>
                      </a:r>
                      <a:r>
                        <a:rPr kumimoji="1" lang="ja-JP" altLang="en-US" sz="1100" b="0" baseline="0" dirty="0">
                          <a:latin typeface="+mn-ea"/>
                          <a:ea typeface="+mn-ea"/>
                        </a:rPr>
                        <a:t>   </a:t>
                      </a:r>
                      <a:r>
                        <a:rPr kumimoji="1" lang="ja-JP" altLang="en-US" sz="1100" b="0" dirty="0">
                          <a:latin typeface="+mn-ea"/>
                          <a:ea typeface="+mn-ea"/>
                        </a:rPr>
                        <a:t>未払金  </a:t>
                      </a:r>
                      <a:r>
                        <a:rPr kumimoji="1" lang="en-US" altLang="ja-JP" sz="1100" b="0" dirty="0">
                          <a:latin typeface="+mn-ea"/>
                          <a:ea typeface="+mn-ea"/>
                        </a:rPr>
                        <a:t>20</a:t>
                      </a:r>
                      <a:endParaRPr kumimoji="1" lang="ja-JP" altLang="en-US" sz="1100" b="0" dirty="0">
                        <a:latin typeface="+mn-ea"/>
                        <a:ea typeface="+mn-ea"/>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　未払金  </a:t>
                      </a:r>
                      <a:r>
                        <a:rPr kumimoji="1" lang="en-US" altLang="ja-JP" sz="1100" b="0" dirty="0">
                          <a:latin typeface="+mn-ea"/>
                          <a:ea typeface="+mn-ea"/>
                        </a:rPr>
                        <a:t>20 / </a:t>
                      </a:r>
                      <a:r>
                        <a:rPr kumimoji="1" lang="ja-JP" altLang="en-US" sz="1100" b="0" dirty="0">
                          <a:latin typeface="+mn-ea"/>
                          <a:ea typeface="+mn-ea"/>
                        </a:rPr>
                        <a:t>当座預金  </a:t>
                      </a:r>
                      <a:r>
                        <a:rPr kumimoji="1" lang="en-US" altLang="ja-JP" sz="1100" b="0" dirty="0">
                          <a:latin typeface="+mn-ea"/>
                          <a:ea typeface="+mn-ea"/>
                        </a:rPr>
                        <a:t>20</a:t>
                      </a:r>
                      <a:endParaRPr kumimoji="1" lang="ja-JP" altLang="en-US" sz="1100" b="0" dirty="0">
                        <a:latin typeface="+mn-ea"/>
                        <a:ea typeface="+mn-ea"/>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20000"/>
                      </a:srgbClr>
                    </a:solidFill>
                  </a:tcPr>
                </a:tc>
                <a:extLst>
                  <a:ext uri="{0D108BD9-81ED-4DB2-BD59-A6C34878D82A}">
                    <a16:rowId xmlns:a16="http://schemas.microsoft.com/office/drawing/2014/main" val="10002"/>
                  </a:ext>
                </a:extLst>
              </a:tr>
              <a:tr h="270196">
                <a:tc vMerge="1">
                  <a:txBody>
                    <a:bodyPr/>
                    <a:lstStyle/>
                    <a:p>
                      <a:endParaRPr kumimoji="1" lang="ja-JP" altLang="en-US" b="0">
                        <a:latin typeface="メイリオ" pitchFamily="50" charset="-128"/>
                        <a:ea typeface="メイリオ" pitchFamily="50" charset="-128"/>
                      </a:endParaRPr>
                    </a:p>
                  </a:txBody>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仮払金を全額戻す場合</a:t>
                      </a: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4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l"/>
                      <a:r>
                        <a:rPr kumimoji="1" lang="ja-JP" altLang="en-US" sz="1100" b="0" dirty="0">
                          <a:latin typeface="+mn-ea"/>
                          <a:ea typeface="+mn-ea"/>
                        </a:rPr>
                        <a:t>　当座預金</a:t>
                      </a:r>
                      <a:r>
                        <a:rPr kumimoji="1" lang="en-US" altLang="ja-JP" sz="1100" b="0" dirty="0">
                          <a:latin typeface="+mn-ea"/>
                          <a:ea typeface="+mn-ea"/>
                        </a:rPr>
                        <a:t>100 / </a:t>
                      </a:r>
                      <a:r>
                        <a:rPr kumimoji="1" lang="ja-JP" altLang="en-US" sz="1100" b="0" dirty="0">
                          <a:latin typeface="+mn-ea"/>
                          <a:ea typeface="+mn-ea"/>
                        </a:rPr>
                        <a:t>仮払金</a:t>
                      </a:r>
                      <a:r>
                        <a:rPr kumimoji="1" lang="en-US" altLang="ja-JP" sz="1100" b="0" dirty="0">
                          <a:latin typeface="+mn-ea"/>
                          <a:ea typeface="+mn-ea"/>
                        </a:rPr>
                        <a:t>100</a:t>
                      </a:r>
                      <a:endParaRPr kumimoji="1" lang="ja-JP" altLang="en-US" sz="1100" b="0" dirty="0">
                        <a:latin typeface="+mn-ea"/>
                        <a:ea typeface="+mn-ea"/>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4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なし</a:t>
                      </a: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40000"/>
                      </a:srgbClr>
                    </a:solidFill>
                  </a:tcPr>
                </a:tc>
                <a:extLst>
                  <a:ext uri="{0D108BD9-81ED-4DB2-BD59-A6C34878D82A}">
                    <a16:rowId xmlns:a16="http://schemas.microsoft.com/office/drawing/2014/main" val="10003"/>
                  </a:ext>
                </a:extLst>
              </a:tr>
              <a:tr h="342900">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立替金の精算</a:t>
                      </a: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仮払金なし（掛有入力の場合）</a:t>
                      </a: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l"/>
                      <a:r>
                        <a:rPr kumimoji="1" lang="ja-JP" altLang="en-US" sz="1100" b="0" dirty="0">
                          <a:latin typeface="+mn-ea"/>
                          <a:ea typeface="+mn-ea"/>
                        </a:rPr>
                        <a:t>　出張旅費</a:t>
                      </a:r>
                      <a:r>
                        <a:rPr kumimoji="1" lang="en-US" altLang="ja-JP" sz="1100" b="0" dirty="0">
                          <a:latin typeface="+mn-ea"/>
                          <a:ea typeface="+mn-ea"/>
                        </a:rPr>
                        <a:t>120 / </a:t>
                      </a:r>
                      <a:r>
                        <a:rPr kumimoji="1" lang="ja-JP" altLang="en-US" sz="1100" b="0" dirty="0">
                          <a:latin typeface="+mn-ea"/>
                          <a:ea typeface="+mn-ea"/>
                        </a:rPr>
                        <a:t>未払金</a:t>
                      </a:r>
                      <a:r>
                        <a:rPr kumimoji="1" lang="en-US" altLang="ja-JP" sz="1100" b="0" dirty="0">
                          <a:latin typeface="+mn-ea"/>
                          <a:ea typeface="+mn-ea"/>
                        </a:rPr>
                        <a:t>120</a:t>
                      </a:r>
                      <a:endParaRPr kumimoji="1" lang="ja-JP" altLang="en-US" sz="1100" b="0" dirty="0">
                        <a:latin typeface="+mn-ea"/>
                        <a:ea typeface="+mn-ea"/>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　未払金</a:t>
                      </a:r>
                      <a:r>
                        <a:rPr kumimoji="1" lang="en-US" altLang="ja-JP" sz="1100" b="0" dirty="0">
                          <a:latin typeface="+mn-ea"/>
                          <a:ea typeface="+mn-ea"/>
                        </a:rPr>
                        <a:t>120 / </a:t>
                      </a:r>
                      <a:r>
                        <a:rPr kumimoji="1" lang="ja-JP" altLang="en-US" sz="1100" b="0" dirty="0">
                          <a:latin typeface="+mn-ea"/>
                          <a:ea typeface="+mn-ea"/>
                        </a:rPr>
                        <a:t>当座預金</a:t>
                      </a:r>
                      <a:r>
                        <a:rPr kumimoji="1" lang="en-US" altLang="ja-JP" sz="1100" b="0" dirty="0">
                          <a:latin typeface="+mn-ea"/>
                          <a:ea typeface="+mn-ea"/>
                        </a:rPr>
                        <a:t>120</a:t>
                      </a:r>
                      <a:endParaRPr kumimoji="1" lang="ja-JP" altLang="en-US" sz="1100" b="0" dirty="0">
                        <a:latin typeface="+mn-ea"/>
                        <a:ea typeface="+mn-ea"/>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20000"/>
                      </a:srgbClr>
                    </a:solidFill>
                  </a:tcPr>
                </a:tc>
                <a:extLst>
                  <a:ext uri="{0D108BD9-81ED-4DB2-BD59-A6C34878D82A}">
                    <a16:rowId xmlns:a16="http://schemas.microsoft.com/office/drawing/2014/main" val="10004"/>
                  </a:ext>
                </a:extLst>
              </a:tr>
            </a:tbl>
          </a:graphicData>
        </a:graphic>
      </p:graphicFrame>
      <p:sp>
        <p:nvSpPr>
          <p:cNvPr id="12" name="Rectangle 60"/>
          <p:cNvSpPr>
            <a:spLocks noChangeArrowheads="1"/>
          </p:cNvSpPr>
          <p:nvPr/>
        </p:nvSpPr>
        <p:spPr bwMode="auto">
          <a:xfrm>
            <a:off x="6588224" y="4737632"/>
            <a:ext cx="2303776" cy="207749"/>
          </a:xfrm>
          <a:prstGeom prst="rect">
            <a:avLst/>
          </a:prstGeom>
          <a:noFill/>
          <a:ln w="9525">
            <a:noFill/>
            <a:miter lim="800000"/>
            <a:headEnd/>
            <a:tailEnd/>
          </a:ln>
          <a:effectLst/>
        </p:spPr>
        <p:txBody>
          <a:bodyPr wrap="square">
            <a:spAutoFit/>
          </a:bodyPr>
          <a:lstStyle/>
          <a:p>
            <a:pPr>
              <a:defRPr/>
            </a:pPr>
            <a:r>
              <a:rPr kumimoji="0" lang="en-US" altLang="ja-JP" sz="750" kern="0" dirty="0">
                <a:solidFill>
                  <a:prstClr val="black"/>
                </a:solidFill>
              </a:rPr>
              <a:t>※</a:t>
            </a:r>
            <a:r>
              <a:rPr kumimoji="0" lang="ja-JP" altLang="en-US" sz="750" kern="0" dirty="0">
                <a:solidFill>
                  <a:prstClr val="black"/>
                </a:solidFill>
              </a:rPr>
              <a:t>決済仕訳の作成タイミングは自動</a:t>
            </a:r>
            <a:r>
              <a:rPr kumimoji="0" lang="en-US" altLang="ja-JP" sz="750" kern="0" dirty="0">
                <a:solidFill>
                  <a:prstClr val="black"/>
                </a:solidFill>
              </a:rPr>
              <a:t>/</a:t>
            </a:r>
            <a:r>
              <a:rPr kumimoji="0" lang="ja-JP" altLang="en-US" sz="750" kern="0" dirty="0">
                <a:solidFill>
                  <a:prstClr val="black"/>
                </a:solidFill>
              </a:rPr>
              <a:t>手動 選択可</a:t>
            </a:r>
          </a:p>
        </p:txBody>
      </p:sp>
    </p:spTree>
    <p:extLst>
      <p:ext uri="{BB962C8B-B14F-4D97-AF65-F5344CB8AC3E}">
        <p14:creationId xmlns:p14="http://schemas.microsoft.com/office/powerpoint/2010/main" val="291603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a:t>経過勘定（前払金）の振替機能</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煩雑な経過勘定の取崩を一括処理</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前払金として計上した金額の取り崩し仕訳（前払金を相手科目とした費用計上仕訳）を、</a:t>
            </a:r>
            <a:endParaRPr lang="en-US" altLang="ja-JP" dirty="0"/>
          </a:p>
          <a:p>
            <a:r>
              <a:rPr lang="ja-JP" altLang="en-US" dirty="0"/>
              <a:t>毎月発生させる機能です。前払金の残金、償却予定の管理が可能です</a:t>
            </a:r>
          </a:p>
        </p:txBody>
      </p:sp>
      <p:sp>
        <p:nvSpPr>
          <p:cNvPr id="38" name="AutoShape 5"/>
          <p:cNvSpPr>
            <a:spLocks noChangeArrowheads="1"/>
          </p:cNvSpPr>
          <p:nvPr/>
        </p:nvSpPr>
        <p:spPr bwMode="gray">
          <a:xfrm>
            <a:off x="251520" y="2561117"/>
            <a:ext cx="8640480" cy="2376264"/>
          </a:xfrm>
          <a:prstGeom prst="roundRect">
            <a:avLst>
              <a:gd name="adj" fmla="val 1652"/>
            </a:avLst>
          </a:prstGeom>
          <a:noFill/>
          <a:ln w="60325" cap="flat" cmpd="sng" algn="ctr">
            <a:solidFill>
              <a:srgbClr val="FFFFFF">
                <a:lumMod val="85000"/>
              </a:srgbClr>
            </a:solidFill>
            <a:prstDash val="solid"/>
            <a:headEnd/>
            <a:tailEnd/>
          </a:ln>
          <a:effectLst/>
        </p:spPr>
        <p:txBody>
          <a:bodyPr wrap="none" anchor="t" anchorCtr="0"/>
          <a:lstStyle/>
          <a:p>
            <a:pPr marL="0" marR="0" lvl="0" indent="0" defTabSz="914400" eaLnBrk="1" fontAlgn="auto" latinLnBrk="0" hangingPunct="1">
              <a:lnSpc>
                <a:spcPct val="100000"/>
              </a:lnSpc>
              <a:spcBef>
                <a:spcPts val="0"/>
              </a:spcBef>
              <a:spcAft>
                <a:spcPts val="0"/>
              </a:spcAft>
              <a:buClr>
                <a:srgbClr val="0065AE"/>
              </a:buClr>
              <a:buSzPct val="80000"/>
              <a:buFont typeface="Wingdings" pitchFamily="2" charset="2"/>
              <a:buNone/>
              <a:tabLst/>
              <a:defRPr/>
            </a:pPr>
            <a:endParaRPr kumimoji="0" lang="en-US" altLang="ja-JP" sz="1600" b="0" i="0" u="none" strike="noStrike" kern="0" cap="none" spc="0" normalizeH="0" baseline="0" noProof="0">
              <a:ln>
                <a:noFill/>
              </a:ln>
              <a:solidFill>
                <a:prstClr val="black">
                  <a:lumMod val="65000"/>
                  <a:lumOff val="35000"/>
                </a:prstClr>
              </a:solidFill>
              <a:effectLst/>
              <a:uLnTx/>
              <a:uFillTx/>
              <a:latin typeface="メイリオ"/>
              <a:ea typeface="メイリオ"/>
              <a:cs typeface="メイリオ" pitchFamily="50" charset="-128"/>
            </a:endParaRPr>
          </a:p>
        </p:txBody>
      </p:sp>
      <p:sp>
        <p:nvSpPr>
          <p:cNvPr id="62" name="AutoShape 5"/>
          <p:cNvSpPr>
            <a:spLocks noChangeArrowheads="1"/>
          </p:cNvSpPr>
          <p:nvPr/>
        </p:nvSpPr>
        <p:spPr bwMode="gray">
          <a:xfrm>
            <a:off x="251520" y="1455626"/>
            <a:ext cx="8640480" cy="1002412"/>
          </a:xfrm>
          <a:prstGeom prst="roundRect">
            <a:avLst>
              <a:gd name="adj" fmla="val 6056"/>
            </a:avLst>
          </a:prstGeom>
          <a:solidFill>
            <a:srgbClr val="FFFFFF">
              <a:lumMod val="95000"/>
            </a:srgbClr>
          </a:solidFill>
          <a:ln w="25400" cap="flat" cmpd="sng" algn="ctr">
            <a:solidFill>
              <a:srgbClr val="FFFFFF"/>
            </a:solidFill>
            <a:prstDash val="solid"/>
            <a:headEnd/>
            <a:tailEnd/>
          </a:ln>
          <a:effectLst/>
        </p:spPr>
        <p:txBody>
          <a:bodyPr wrap="none" anchor="t" anchorCtr="0"/>
          <a:lstStyle/>
          <a:p>
            <a:pPr marL="0" marR="0" lvl="0" indent="0" defTabSz="914400" eaLnBrk="1" fontAlgn="auto" latinLnBrk="0" hangingPunct="1">
              <a:lnSpc>
                <a:spcPct val="100000"/>
              </a:lnSpc>
              <a:spcBef>
                <a:spcPts val="0"/>
              </a:spcBef>
              <a:spcAft>
                <a:spcPts val="0"/>
              </a:spcAft>
              <a:buClr>
                <a:srgbClr val="0065AE"/>
              </a:buClr>
              <a:buSzPct val="80000"/>
              <a:buFont typeface="Wingdings" pitchFamily="2" charset="2"/>
              <a:buNone/>
              <a:tabLst/>
              <a:defRPr/>
            </a:pPr>
            <a:endParaRPr kumimoji="0" lang="en-US" altLang="ja-JP" sz="1600" b="0" i="0" u="none" strike="noStrike" kern="0" cap="none" spc="0" normalizeH="0" baseline="0" noProof="0">
              <a:ln>
                <a:noFill/>
              </a:ln>
              <a:solidFill>
                <a:prstClr val="black">
                  <a:lumMod val="65000"/>
                  <a:lumOff val="35000"/>
                </a:prstClr>
              </a:solidFill>
              <a:effectLst/>
              <a:uLnTx/>
              <a:uFillTx/>
              <a:latin typeface="メイリオ"/>
              <a:ea typeface="メイリオ"/>
              <a:cs typeface="メイリオ" pitchFamily="50" charset="-128"/>
            </a:endParaRPr>
          </a:p>
        </p:txBody>
      </p:sp>
      <p:sp>
        <p:nvSpPr>
          <p:cNvPr id="63" name="Freeform 326"/>
          <p:cNvSpPr>
            <a:spLocks noEditPoints="1"/>
          </p:cNvSpPr>
          <p:nvPr/>
        </p:nvSpPr>
        <p:spPr bwMode="auto">
          <a:xfrm>
            <a:off x="647564" y="1602388"/>
            <a:ext cx="900100" cy="819646"/>
          </a:xfrm>
          <a:custGeom>
            <a:avLst/>
            <a:gdLst/>
            <a:ahLst/>
            <a:cxnLst>
              <a:cxn ang="0">
                <a:pos x="240" y="200"/>
              </a:cxn>
              <a:cxn ang="0">
                <a:pos x="240" y="0"/>
              </a:cxn>
              <a:cxn ang="0">
                <a:pos x="0" y="0"/>
              </a:cxn>
              <a:cxn ang="0">
                <a:pos x="0" y="200"/>
              </a:cxn>
              <a:cxn ang="0">
                <a:pos x="108" y="200"/>
              </a:cxn>
              <a:cxn ang="0">
                <a:pos x="108" y="216"/>
              </a:cxn>
              <a:cxn ang="0">
                <a:pos x="48" y="216"/>
              </a:cxn>
              <a:cxn ang="0">
                <a:pos x="48" y="240"/>
              </a:cxn>
              <a:cxn ang="0">
                <a:pos x="192" y="240"/>
              </a:cxn>
              <a:cxn ang="0">
                <a:pos x="192" y="216"/>
              </a:cxn>
              <a:cxn ang="0">
                <a:pos x="132" y="216"/>
              </a:cxn>
              <a:cxn ang="0">
                <a:pos x="132" y="200"/>
              </a:cxn>
              <a:cxn ang="0">
                <a:pos x="240" y="200"/>
              </a:cxn>
              <a:cxn ang="0">
                <a:pos x="24" y="24"/>
              </a:cxn>
              <a:cxn ang="0">
                <a:pos x="216" y="24"/>
              </a:cxn>
              <a:cxn ang="0">
                <a:pos x="216" y="160"/>
              </a:cxn>
              <a:cxn ang="0">
                <a:pos x="24" y="160"/>
              </a:cxn>
              <a:cxn ang="0">
                <a:pos x="24" y="24"/>
              </a:cxn>
              <a:cxn ang="0">
                <a:pos x="80" y="176"/>
              </a:cxn>
              <a:cxn ang="0">
                <a:pos x="160" y="176"/>
              </a:cxn>
              <a:cxn ang="0">
                <a:pos x="160" y="184"/>
              </a:cxn>
              <a:cxn ang="0">
                <a:pos x="80" y="184"/>
              </a:cxn>
              <a:cxn ang="0">
                <a:pos x="80" y="176"/>
              </a:cxn>
            </a:cxnLst>
            <a:rect l="0" t="0" r="r" b="b"/>
            <a:pathLst>
              <a:path w="240" h="240">
                <a:moveTo>
                  <a:pt x="240" y="200"/>
                </a:moveTo>
                <a:lnTo>
                  <a:pt x="240" y="0"/>
                </a:lnTo>
                <a:lnTo>
                  <a:pt x="0" y="0"/>
                </a:lnTo>
                <a:lnTo>
                  <a:pt x="0" y="200"/>
                </a:lnTo>
                <a:lnTo>
                  <a:pt x="108" y="200"/>
                </a:lnTo>
                <a:lnTo>
                  <a:pt x="108" y="216"/>
                </a:lnTo>
                <a:lnTo>
                  <a:pt x="48" y="216"/>
                </a:lnTo>
                <a:lnTo>
                  <a:pt x="48" y="240"/>
                </a:lnTo>
                <a:lnTo>
                  <a:pt x="192" y="240"/>
                </a:lnTo>
                <a:lnTo>
                  <a:pt x="192" y="216"/>
                </a:lnTo>
                <a:lnTo>
                  <a:pt x="132" y="216"/>
                </a:lnTo>
                <a:lnTo>
                  <a:pt x="132" y="200"/>
                </a:lnTo>
                <a:lnTo>
                  <a:pt x="240" y="200"/>
                </a:lnTo>
                <a:close/>
                <a:moveTo>
                  <a:pt x="24" y="24"/>
                </a:moveTo>
                <a:lnTo>
                  <a:pt x="216" y="24"/>
                </a:lnTo>
                <a:lnTo>
                  <a:pt x="216" y="160"/>
                </a:lnTo>
                <a:lnTo>
                  <a:pt x="24" y="160"/>
                </a:lnTo>
                <a:lnTo>
                  <a:pt x="24" y="24"/>
                </a:lnTo>
                <a:close/>
                <a:moveTo>
                  <a:pt x="80" y="176"/>
                </a:moveTo>
                <a:lnTo>
                  <a:pt x="160" y="176"/>
                </a:lnTo>
                <a:lnTo>
                  <a:pt x="160" y="184"/>
                </a:lnTo>
                <a:lnTo>
                  <a:pt x="80" y="184"/>
                </a:lnTo>
                <a:lnTo>
                  <a:pt x="80" y="1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64" name="正方形/長方形 63"/>
          <p:cNvSpPr/>
          <p:nvPr/>
        </p:nvSpPr>
        <p:spPr>
          <a:xfrm>
            <a:off x="2951820" y="1629946"/>
            <a:ext cx="4320480" cy="756084"/>
          </a:xfrm>
          <a:prstGeom prst="rect">
            <a:avLst/>
          </a:prstGeom>
          <a:no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chemeClr val="tx2"/>
                </a:solidFill>
                <a:effectLst/>
                <a:uLnTx/>
                <a:uFillTx/>
                <a:latin typeface="メイリオ"/>
                <a:ea typeface="メイリオ"/>
                <a:cs typeface="+mn-cs"/>
              </a:rPr>
              <a:t>広告宣伝：</a:t>
            </a:r>
            <a:r>
              <a:rPr kumimoji="0" lang="en-US" altLang="ja-JP" sz="2000" b="1" i="0" u="none" strike="noStrike" kern="0" cap="none" spc="0" normalizeH="0" baseline="0" noProof="0" dirty="0">
                <a:ln>
                  <a:noFill/>
                </a:ln>
                <a:solidFill>
                  <a:schemeClr val="tx2"/>
                </a:solidFill>
                <a:effectLst/>
                <a:uLnTx/>
                <a:uFillTx/>
                <a:latin typeface="メイリオ"/>
                <a:ea typeface="メイリオ"/>
                <a:cs typeface="+mn-cs"/>
              </a:rPr>
              <a:t>4</a:t>
            </a:r>
            <a:r>
              <a:rPr kumimoji="0" lang="ja-JP" altLang="en-US" sz="2000" b="1" i="0" u="none" strike="noStrike" kern="0" cap="none" spc="0" normalizeH="0" baseline="0" noProof="0" dirty="0">
                <a:ln>
                  <a:noFill/>
                </a:ln>
                <a:solidFill>
                  <a:schemeClr val="tx2"/>
                </a:solidFill>
                <a:effectLst/>
                <a:uLnTx/>
                <a:uFillTx/>
                <a:latin typeface="メイリオ"/>
                <a:ea typeface="メイリオ"/>
                <a:cs typeface="+mn-cs"/>
              </a:rPr>
              <a:t>月～</a:t>
            </a:r>
            <a:r>
              <a:rPr kumimoji="0" lang="en-US" altLang="ja-JP" sz="2000" b="1" i="0" u="none" strike="noStrike" kern="0" cap="none" spc="0" normalizeH="0" baseline="0" noProof="0" dirty="0">
                <a:ln>
                  <a:noFill/>
                </a:ln>
                <a:solidFill>
                  <a:schemeClr val="tx2"/>
                </a:solidFill>
                <a:effectLst/>
                <a:uLnTx/>
                <a:uFillTx/>
                <a:latin typeface="メイリオ"/>
                <a:ea typeface="メイリオ"/>
                <a:cs typeface="+mn-cs"/>
              </a:rPr>
              <a:t>7</a:t>
            </a:r>
            <a:r>
              <a:rPr kumimoji="0" lang="ja-JP" altLang="en-US" sz="2000" b="1" i="0" u="none" strike="noStrike" kern="0" cap="none" spc="0" normalizeH="0" baseline="0" noProof="0" dirty="0">
                <a:ln>
                  <a:noFill/>
                </a:ln>
                <a:solidFill>
                  <a:schemeClr val="tx2"/>
                </a:solidFill>
                <a:effectLst/>
                <a:uLnTx/>
                <a:uFillTx/>
                <a:latin typeface="メイリオ"/>
                <a:ea typeface="メイリオ"/>
                <a:cs typeface="+mn-cs"/>
              </a:rPr>
              <a:t>月掲載</a:t>
            </a:r>
            <a:endParaRPr kumimoji="0" lang="en-US" altLang="ja-JP" sz="2000" b="1" i="0" u="none" strike="noStrike" kern="0" cap="none" spc="0" normalizeH="0" baseline="0" noProof="0" dirty="0">
              <a:ln>
                <a:noFill/>
              </a:ln>
              <a:solidFill>
                <a:schemeClr val="tx2"/>
              </a:solidFill>
              <a:effectLst/>
              <a:uLnTx/>
              <a:uFillTx/>
              <a:latin typeface="メイリオ"/>
              <a:ea typeface="メイリオ"/>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chemeClr val="tx2"/>
                </a:solidFill>
                <a:effectLst/>
                <a:uLnTx/>
                <a:uFillTx/>
                <a:latin typeface="メイリオ"/>
                <a:ea typeface="メイリオ"/>
                <a:cs typeface="+mn-cs"/>
              </a:rPr>
              <a:t>契約金額：</a:t>
            </a:r>
            <a:r>
              <a:rPr kumimoji="0" lang="en-US" altLang="ja-JP" sz="2000" b="1" i="0" u="none" strike="noStrike" kern="0" cap="none" spc="0" normalizeH="0" baseline="0" noProof="0" dirty="0">
                <a:ln>
                  <a:noFill/>
                </a:ln>
                <a:solidFill>
                  <a:schemeClr val="tx2"/>
                </a:solidFill>
                <a:effectLst/>
                <a:uLnTx/>
                <a:uFillTx/>
                <a:latin typeface="メイリオ"/>
                <a:ea typeface="メイリオ"/>
                <a:cs typeface="+mn-cs"/>
              </a:rPr>
              <a:t>1,200,000</a:t>
            </a:r>
            <a:r>
              <a:rPr kumimoji="0" lang="ja-JP" altLang="en-US" sz="2000" b="1" i="0" u="none" strike="noStrike" kern="0" cap="none" spc="0" normalizeH="0" baseline="0" noProof="0" dirty="0">
                <a:ln>
                  <a:noFill/>
                </a:ln>
                <a:solidFill>
                  <a:schemeClr val="tx2"/>
                </a:solidFill>
                <a:effectLst/>
                <a:uLnTx/>
                <a:uFillTx/>
                <a:latin typeface="メイリオ"/>
                <a:ea typeface="メイリオ"/>
                <a:cs typeface="+mn-cs"/>
              </a:rPr>
              <a:t>円</a:t>
            </a:r>
            <a:endParaRPr kumimoji="0" lang="en-US" altLang="ja-JP" sz="2000" b="1" i="0" u="none" strike="noStrike" kern="0" cap="none" spc="0" normalizeH="0" baseline="0" noProof="0" dirty="0">
              <a:ln>
                <a:noFill/>
              </a:ln>
              <a:solidFill>
                <a:schemeClr val="tx2"/>
              </a:solidFill>
              <a:effectLst/>
              <a:uLnTx/>
              <a:uFillTx/>
              <a:latin typeface="メイリオ"/>
              <a:ea typeface="メイリオ"/>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chemeClr val="tx2"/>
                </a:solidFill>
                <a:effectLst/>
                <a:uLnTx/>
                <a:uFillTx/>
                <a:latin typeface="メイリオ"/>
                <a:ea typeface="メイリオ"/>
                <a:cs typeface="+mn-cs"/>
              </a:rPr>
              <a:t>支  払 日：２月</a:t>
            </a:r>
          </a:p>
        </p:txBody>
      </p:sp>
      <p:cxnSp>
        <p:nvCxnSpPr>
          <p:cNvPr id="65" name="直線コネクタ 64"/>
          <p:cNvCxnSpPr/>
          <p:nvPr/>
        </p:nvCxnSpPr>
        <p:spPr>
          <a:xfrm flipV="1">
            <a:off x="2015208" y="3399842"/>
            <a:ext cx="6264696" cy="36004"/>
          </a:xfrm>
          <a:prstGeom prst="line">
            <a:avLst/>
          </a:prstGeom>
          <a:noFill/>
          <a:ln w="76200" cap="flat" cmpd="sng" algn="ctr">
            <a:solidFill>
              <a:schemeClr val="tx2"/>
            </a:solidFill>
            <a:prstDash val="solid"/>
          </a:ln>
          <a:effectLst/>
        </p:spPr>
      </p:cxnSp>
      <p:sp>
        <p:nvSpPr>
          <p:cNvPr id="66" name="正方形/長方形 65"/>
          <p:cNvSpPr/>
          <p:nvPr/>
        </p:nvSpPr>
        <p:spPr>
          <a:xfrm>
            <a:off x="1799184" y="2607754"/>
            <a:ext cx="1512168" cy="756084"/>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a:ln>
                  <a:noFill/>
                </a:ln>
                <a:solidFill>
                  <a:schemeClr val="tx2"/>
                </a:solidFill>
                <a:effectLst/>
                <a:uLnTx/>
                <a:uFillTx/>
                <a:latin typeface="メイリオ"/>
                <a:ea typeface="メイリオ"/>
                <a:cs typeface="+mn-cs"/>
              </a:rPr>
              <a:t>2</a:t>
            </a:r>
            <a:r>
              <a:rPr kumimoji="0" lang="ja-JP" altLang="en-US" sz="2000" b="0" i="0" u="none" strike="noStrike" kern="0" cap="none" spc="0" normalizeH="0" baseline="0" noProof="0">
                <a:ln>
                  <a:noFill/>
                </a:ln>
                <a:solidFill>
                  <a:schemeClr val="tx2"/>
                </a:solidFill>
                <a:effectLst/>
                <a:uLnTx/>
                <a:uFillTx/>
                <a:latin typeface="メイリオ"/>
                <a:ea typeface="メイリオ"/>
                <a:cs typeface="+mn-cs"/>
              </a:rPr>
              <a:t>月</a:t>
            </a:r>
            <a:endParaRPr kumimoji="0" lang="en-US" altLang="ja-JP" sz="2000" b="0" i="0" u="none" strike="noStrike" kern="0" cap="none" spc="0" normalizeH="0" baseline="0" noProof="0">
              <a:ln>
                <a:noFill/>
              </a:ln>
              <a:solidFill>
                <a:schemeClr val="tx2"/>
              </a:solidFill>
              <a:effectLst/>
              <a:uLnTx/>
              <a:uFillTx/>
              <a:latin typeface="メイリオ"/>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chemeClr val="tx2"/>
                </a:solidFill>
                <a:effectLst/>
                <a:uLnTx/>
                <a:uFillTx/>
                <a:latin typeface="メイリオ"/>
                <a:ea typeface="メイリオ"/>
                <a:cs typeface="+mn-cs"/>
              </a:rPr>
              <a:t>支払</a:t>
            </a:r>
          </a:p>
        </p:txBody>
      </p:sp>
      <p:sp>
        <p:nvSpPr>
          <p:cNvPr id="67" name="正方形/長方形 66"/>
          <p:cNvSpPr/>
          <p:nvPr/>
        </p:nvSpPr>
        <p:spPr>
          <a:xfrm>
            <a:off x="1619672" y="3533225"/>
            <a:ext cx="2412268" cy="540060"/>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a:ln>
                  <a:noFill/>
                </a:ln>
                <a:solidFill>
                  <a:schemeClr val="tx2"/>
                </a:solidFill>
                <a:effectLst/>
                <a:uLnTx/>
                <a:uFillTx/>
                <a:latin typeface="メイリオ"/>
                <a:ea typeface="メイリオ"/>
                <a:cs typeface="+mn-cs"/>
              </a:rPr>
              <a:t>1,200,000</a:t>
            </a:r>
            <a:endParaRPr kumimoji="0" lang="ja-JP" altLang="en-US" sz="2000" b="0" i="0" u="none" strike="noStrike" kern="0" cap="none" spc="0" normalizeH="0" baseline="0" noProof="0">
              <a:ln>
                <a:noFill/>
              </a:ln>
              <a:solidFill>
                <a:schemeClr val="tx2"/>
              </a:solidFill>
              <a:effectLst/>
              <a:uLnTx/>
              <a:uFillTx/>
              <a:latin typeface="メイリオ"/>
              <a:ea typeface="メイリオ"/>
              <a:cs typeface="+mn-cs"/>
            </a:endParaRPr>
          </a:p>
        </p:txBody>
      </p:sp>
      <p:cxnSp>
        <p:nvCxnSpPr>
          <p:cNvPr id="68" name="直線コネクタ 67"/>
          <p:cNvCxnSpPr/>
          <p:nvPr/>
        </p:nvCxnSpPr>
        <p:spPr>
          <a:xfrm>
            <a:off x="2555776" y="3291830"/>
            <a:ext cx="0" cy="324036"/>
          </a:xfrm>
          <a:prstGeom prst="line">
            <a:avLst/>
          </a:prstGeom>
          <a:noFill/>
          <a:ln w="76200" cap="flat" cmpd="sng" algn="ctr">
            <a:solidFill>
              <a:schemeClr val="tx2"/>
            </a:solidFill>
            <a:prstDash val="solid"/>
          </a:ln>
          <a:effectLst/>
        </p:spPr>
      </p:cxnSp>
      <p:sp>
        <p:nvSpPr>
          <p:cNvPr id="69" name="正方形/長方形 68"/>
          <p:cNvSpPr/>
          <p:nvPr/>
        </p:nvSpPr>
        <p:spPr>
          <a:xfrm>
            <a:off x="3131332" y="2571750"/>
            <a:ext cx="1512168" cy="756084"/>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chemeClr val="tx2"/>
                </a:solidFill>
                <a:effectLst/>
                <a:uLnTx/>
                <a:uFillTx/>
                <a:latin typeface="メイリオ"/>
                <a:ea typeface="メイリオ"/>
                <a:cs typeface="+mn-cs"/>
              </a:rPr>
              <a:t>4</a:t>
            </a:r>
            <a:r>
              <a:rPr kumimoji="0" lang="ja-JP" altLang="en-US" sz="2000" b="0" i="0" u="none" strike="noStrike" kern="0" cap="none" spc="0" normalizeH="0" baseline="0" noProof="0" dirty="0">
                <a:ln>
                  <a:noFill/>
                </a:ln>
                <a:solidFill>
                  <a:schemeClr val="tx2"/>
                </a:solidFill>
                <a:effectLst/>
                <a:uLnTx/>
                <a:uFillTx/>
                <a:latin typeface="メイリオ"/>
                <a:ea typeface="メイリオ"/>
                <a:cs typeface="+mn-cs"/>
              </a:rPr>
              <a:t>月</a:t>
            </a:r>
            <a:endParaRPr kumimoji="0" lang="en-US" altLang="ja-JP" sz="2000" b="0" i="0" u="none" strike="noStrike" kern="0" cap="none" spc="0" normalizeH="0" baseline="0" noProof="0" dirty="0">
              <a:ln>
                <a:noFill/>
              </a:ln>
              <a:solidFill>
                <a:schemeClr val="tx2"/>
              </a:solidFill>
              <a:effectLst/>
              <a:uLnTx/>
              <a:uFillTx/>
              <a:latin typeface="メイリオ"/>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chemeClr val="accent3"/>
                </a:solidFill>
                <a:effectLst/>
                <a:uLnTx/>
                <a:uFillTx/>
                <a:latin typeface="メイリオ"/>
                <a:ea typeface="メイリオ"/>
                <a:cs typeface="+mn-cs"/>
              </a:rPr>
              <a:t>費用計上</a:t>
            </a:r>
            <a:endParaRPr kumimoji="0" lang="en-US" altLang="ja-JP" sz="2000" b="0" i="0" u="none" strike="noStrike" kern="0" cap="none" spc="0" normalizeH="0" baseline="0" noProof="0" dirty="0">
              <a:ln>
                <a:noFill/>
              </a:ln>
              <a:solidFill>
                <a:schemeClr val="accent3"/>
              </a:solidFill>
              <a:effectLst/>
              <a:uLnTx/>
              <a:uFillTx/>
              <a:latin typeface="メイリオ"/>
              <a:ea typeface="メイリオ"/>
              <a:cs typeface="+mn-cs"/>
            </a:endParaRPr>
          </a:p>
        </p:txBody>
      </p:sp>
      <p:sp>
        <p:nvSpPr>
          <p:cNvPr id="70" name="正方形/長方形 69"/>
          <p:cNvSpPr/>
          <p:nvPr/>
        </p:nvSpPr>
        <p:spPr>
          <a:xfrm>
            <a:off x="2375248" y="3867894"/>
            <a:ext cx="2952328" cy="756084"/>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a:ln>
                  <a:noFill/>
                </a:ln>
                <a:solidFill>
                  <a:schemeClr val="accent3"/>
                </a:solidFill>
                <a:effectLst/>
                <a:uLnTx/>
                <a:uFillTx/>
                <a:latin typeface="メイリオ"/>
                <a:ea typeface="メイリオ"/>
                <a:cs typeface="+mn-cs"/>
              </a:rPr>
              <a:t>300,000</a:t>
            </a:r>
            <a:endParaRPr kumimoji="0" lang="ja-JP" altLang="en-US" sz="2000" b="0" i="0" u="none" strike="noStrike" kern="0" cap="none" spc="0" normalizeH="0" baseline="0" noProof="0">
              <a:ln>
                <a:noFill/>
              </a:ln>
              <a:solidFill>
                <a:schemeClr val="accent3"/>
              </a:solidFill>
              <a:effectLst/>
              <a:uLnTx/>
              <a:uFillTx/>
              <a:latin typeface="メイリオ"/>
              <a:ea typeface="メイリオ"/>
              <a:cs typeface="+mn-cs"/>
            </a:endParaRPr>
          </a:p>
        </p:txBody>
      </p:sp>
      <p:sp>
        <p:nvSpPr>
          <p:cNvPr id="71" name="正方形/長方形 70"/>
          <p:cNvSpPr/>
          <p:nvPr/>
        </p:nvSpPr>
        <p:spPr>
          <a:xfrm>
            <a:off x="3743400" y="3867894"/>
            <a:ext cx="2952328" cy="756084"/>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chemeClr val="accent3"/>
                </a:solidFill>
                <a:effectLst/>
                <a:uLnTx/>
                <a:uFillTx/>
                <a:latin typeface="メイリオ"/>
                <a:ea typeface="メイリオ"/>
                <a:cs typeface="+mn-cs"/>
              </a:rPr>
              <a:t>300,000</a:t>
            </a:r>
            <a:endParaRPr kumimoji="0" lang="ja-JP" altLang="en-US" sz="2000" b="0" i="0" u="none" strike="noStrike" kern="0" cap="none" spc="0" normalizeH="0" baseline="0" noProof="0" dirty="0">
              <a:ln>
                <a:noFill/>
              </a:ln>
              <a:solidFill>
                <a:schemeClr val="accent3"/>
              </a:solidFill>
              <a:effectLst/>
              <a:uLnTx/>
              <a:uFillTx/>
              <a:latin typeface="メイリオ"/>
              <a:ea typeface="メイリオ"/>
              <a:cs typeface="+mn-cs"/>
            </a:endParaRPr>
          </a:p>
        </p:txBody>
      </p:sp>
      <p:sp>
        <p:nvSpPr>
          <p:cNvPr id="72" name="正方形/長方形 71"/>
          <p:cNvSpPr/>
          <p:nvPr/>
        </p:nvSpPr>
        <p:spPr>
          <a:xfrm>
            <a:off x="4535488" y="2571750"/>
            <a:ext cx="1512168" cy="756084"/>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a:ln>
                  <a:noFill/>
                </a:ln>
                <a:solidFill>
                  <a:schemeClr val="tx2"/>
                </a:solidFill>
                <a:effectLst/>
                <a:uLnTx/>
                <a:uFillTx/>
                <a:latin typeface="メイリオ"/>
                <a:ea typeface="メイリオ"/>
                <a:cs typeface="+mn-cs"/>
              </a:rPr>
              <a:t>5</a:t>
            </a:r>
            <a:r>
              <a:rPr kumimoji="0" lang="ja-JP" altLang="en-US" sz="2000" b="0" i="0" u="none" strike="noStrike" kern="0" cap="none" spc="0" normalizeH="0" baseline="0" noProof="0">
                <a:ln>
                  <a:noFill/>
                </a:ln>
                <a:solidFill>
                  <a:schemeClr val="tx2"/>
                </a:solidFill>
                <a:effectLst/>
                <a:uLnTx/>
                <a:uFillTx/>
                <a:latin typeface="メイリオ"/>
                <a:ea typeface="メイリオ"/>
                <a:cs typeface="+mn-cs"/>
              </a:rPr>
              <a:t>月</a:t>
            </a:r>
            <a:endParaRPr kumimoji="0" lang="en-US" altLang="ja-JP" sz="2000" b="0" i="0" u="none" strike="noStrike" kern="0" cap="none" spc="0" normalizeH="0" baseline="0" noProof="0">
              <a:ln>
                <a:noFill/>
              </a:ln>
              <a:solidFill>
                <a:schemeClr val="tx2"/>
              </a:solidFill>
              <a:effectLst/>
              <a:uLnTx/>
              <a:uFillTx/>
              <a:latin typeface="メイリオ"/>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chemeClr val="accent3"/>
                </a:solidFill>
                <a:effectLst/>
                <a:uLnTx/>
                <a:uFillTx/>
                <a:latin typeface="メイリオ"/>
                <a:ea typeface="メイリオ"/>
                <a:cs typeface="+mn-cs"/>
              </a:rPr>
              <a:t>費用計上</a:t>
            </a:r>
            <a:endParaRPr kumimoji="0" lang="en-US" altLang="ja-JP" sz="2000" b="0" i="0" u="none" strike="noStrike" kern="0" cap="none" spc="0" normalizeH="0" baseline="0" noProof="0">
              <a:ln>
                <a:noFill/>
              </a:ln>
              <a:solidFill>
                <a:schemeClr val="accent3"/>
              </a:solidFill>
              <a:effectLst/>
              <a:uLnTx/>
              <a:uFillTx/>
              <a:latin typeface="メイリオ"/>
              <a:ea typeface="メイリオ"/>
              <a:cs typeface="+mn-cs"/>
            </a:endParaRPr>
          </a:p>
        </p:txBody>
      </p:sp>
      <p:cxnSp>
        <p:nvCxnSpPr>
          <p:cNvPr id="73" name="直線コネクタ 72"/>
          <p:cNvCxnSpPr/>
          <p:nvPr/>
        </p:nvCxnSpPr>
        <p:spPr>
          <a:xfrm>
            <a:off x="3815408" y="3277092"/>
            <a:ext cx="0" cy="324036"/>
          </a:xfrm>
          <a:prstGeom prst="line">
            <a:avLst/>
          </a:prstGeom>
          <a:noFill/>
          <a:ln w="76200" cap="flat" cmpd="sng" algn="ctr">
            <a:solidFill>
              <a:schemeClr val="accent3"/>
            </a:solidFill>
            <a:prstDash val="solid"/>
          </a:ln>
          <a:effectLst/>
        </p:spPr>
      </p:cxnSp>
      <p:cxnSp>
        <p:nvCxnSpPr>
          <p:cNvPr id="74" name="直線コネクタ 73"/>
          <p:cNvCxnSpPr/>
          <p:nvPr/>
        </p:nvCxnSpPr>
        <p:spPr>
          <a:xfrm>
            <a:off x="5183560" y="3255826"/>
            <a:ext cx="0" cy="324036"/>
          </a:xfrm>
          <a:prstGeom prst="line">
            <a:avLst/>
          </a:prstGeom>
          <a:noFill/>
          <a:ln w="76200" cap="flat" cmpd="sng" algn="ctr">
            <a:solidFill>
              <a:schemeClr val="accent3"/>
            </a:solidFill>
            <a:prstDash val="solid"/>
          </a:ln>
          <a:effectLst/>
        </p:spPr>
      </p:cxnSp>
      <p:sp>
        <p:nvSpPr>
          <p:cNvPr id="75" name="正方形/長方形 74"/>
          <p:cNvSpPr/>
          <p:nvPr/>
        </p:nvSpPr>
        <p:spPr>
          <a:xfrm>
            <a:off x="5003540" y="3857261"/>
            <a:ext cx="2952328" cy="756084"/>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a:ln>
                  <a:noFill/>
                </a:ln>
                <a:solidFill>
                  <a:schemeClr val="accent3"/>
                </a:solidFill>
                <a:effectLst/>
                <a:uLnTx/>
                <a:uFillTx/>
                <a:latin typeface="メイリオ"/>
                <a:ea typeface="メイリオ"/>
                <a:cs typeface="+mn-cs"/>
              </a:rPr>
              <a:t>300,000</a:t>
            </a:r>
            <a:endParaRPr kumimoji="0" lang="ja-JP" altLang="en-US" sz="2000" b="0" i="0" u="none" strike="noStrike" kern="0" cap="none" spc="0" normalizeH="0" baseline="0" noProof="0">
              <a:ln>
                <a:noFill/>
              </a:ln>
              <a:solidFill>
                <a:schemeClr val="accent3"/>
              </a:solidFill>
              <a:effectLst/>
              <a:uLnTx/>
              <a:uFillTx/>
              <a:latin typeface="メイリオ"/>
              <a:ea typeface="メイリオ"/>
              <a:cs typeface="+mn-cs"/>
            </a:endParaRPr>
          </a:p>
        </p:txBody>
      </p:sp>
      <p:sp>
        <p:nvSpPr>
          <p:cNvPr id="76" name="正方形/長方形 75"/>
          <p:cNvSpPr/>
          <p:nvPr/>
        </p:nvSpPr>
        <p:spPr>
          <a:xfrm>
            <a:off x="5795628" y="2561117"/>
            <a:ext cx="1512168" cy="756084"/>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a:ln>
                  <a:noFill/>
                </a:ln>
                <a:solidFill>
                  <a:schemeClr val="tx2"/>
                </a:solidFill>
                <a:effectLst/>
                <a:uLnTx/>
                <a:uFillTx/>
                <a:latin typeface="メイリオ"/>
                <a:ea typeface="メイリオ"/>
                <a:cs typeface="+mn-cs"/>
              </a:rPr>
              <a:t>6</a:t>
            </a:r>
            <a:r>
              <a:rPr kumimoji="0" lang="ja-JP" altLang="en-US" sz="2000" b="0" i="0" u="none" strike="noStrike" kern="0" cap="none" spc="0" normalizeH="0" baseline="0" noProof="0">
                <a:ln>
                  <a:noFill/>
                </a:ln>
                <a:solidFill>
                  <a:schemeClr val="tx2"/>
                </a:solidFill>
                <a:effectLst/>
                <a:uLnTx/>
                <a:uFillTx/>
                <a:latin typeface="メイリオ"/>
                <a:ea typeface="メイリオ"/>
                <a:cs typeface="+mn-cs"/>
              </a:rPr>
              <a:t>月</a:t>
            </a:r>
            <a:endParaRPr kumimoji="0" lang="en-US" altLang="ja-JP" sz="2000" b="0" i="0" u="none" strike="noStrike" kern="0" cap="none" spc="0" normalizeH="0" baseline="0" noProof="0">
              <a:ln>
                <a:noFill/>
              </a:ln>
              <a:solidFill>
                <a:schemeClr val="tx2"/>
              </a:solidFill>
              <a:effectLst/>
              <a:uLnTx/>
              <a:uFillTx/>
              <a:latin typeface="メイリオ"/>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chemeClr val="accent3"/>
                </a:solidFill>
                <a:effectLst/>
                <a:uLnTx/>
                <a:uFillTx/>
                <a:latin typeface="メイリオ"/>
                <a:ea typeface="メイリオ"/>
                <a:cs typeface="+mn-cs"/>
              </a:rPr>
              <a:t>費用計上</a:t>
            </a:r>
            <a:endParaRPr kumimoji="0" lang="en-US" altLang="ja-JP" sz="2000" b="0" i="0" u="none" strike="noStrike" kern="0" cap="none" spc="0" normalizeH="0" baseline="0" noProof="0">
              <a:ln>
                <a:noFill/>
              </a:ln>
              <a:solidFill>
                <a:schemeClr val="accent3"/>
              </a:solidFill>
              <a:effectLst/>
              <a:uLnTx/>
              <a:uFillTx/>
              <a:latin typeface="メイリオ"/>
              <a:ea typeface="メイリオ"/>
              <a:cs typeface="+mn-cs"/>
            </a:endParaRPr>
          </a:p>
        </p:txBody>
      </p:sp>
      <p:cxnSp>
        <p:nvCxnSpPr>
          <p:cNvPr id="77" name="直線コネクタ 76"/>
          <p:cNvCxnSpPr/>
          <p:nvPr/>
        </p:nvCxnSpPr>
        <p:spPr>
          <a:xfrm>
            <a:off x="6443700" y="3245193"/>
            <a:ext cx="0" cy="324036"/>
          </a:xfrm>
          <a:prstGeom prst="line">
            <a:avLst/>
          </a:prstGeom>
          <a:noFill/>
          <a:ln w="76200" cap="flat" cmpd="sng" algn="ctr">
            <a:solidFill>
              <a:schemeClr val="accent3"/>
            </a:solidFill>
            <a:prstDash val="solid"/>
          </a:ln>
          <a:effectLst/>
        </p:spPr>
      </p:cxnSp>
      <p:sp>
        <p:nvSpPr>
          <p:cNvPr id="78" name="正方形/長方形 77"/>
          <p:cNvSpPr/>
          <p:nvPr/>
        </p:nvSpPr>
        <p:spPr>
          <a:xfrm>
            <a:off x="6767736" y="3867894"/>
            <a:ext cx="2232248" cy="756084"/>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a:ln>
                  <a:noFill/>
                </a:ln>
                <a:solidFill>
                  <a:schemeClr val="accent3"/>
                </a:solidFill>
                <a:effectLst/>
                <a:uLnTx/>
                <a:uFillTx/>
                <a:latin typeface="メイリオ"/>
                <a:ea typeface="メイリオ"/>
                <a:cs typeface="+mn-cs"/>
              </a:rPr>
              <a:t>300,000</a:t>
            </a:r>
            <a:endParaRPr kumimoji="0" lang="ja-JP" altLang="en-US" sz="2000" b="0" i="0" u="none" strike="noStrike" kern="0" cap="none" spc="0" normalizeH="0" baseline="0" noProof="0">
              <a:ln>
                <a:noFill/>
              </a:ln>
              <a:solidFill>
                <a:schemeClr val="accent3"/>
              </a:solidFill>
              <a:effectLst/>
              <a:uLnTx/>
              <a:uFillTx/>
              <a:latin typeface="メイリオ"/>
              <a:ea typeface="メイリオ"/>
              <a:cs typeface="+mn-cs"/>
            </a:endParaRPr>
          </a:p>
        </p:txBody>
      </p:sp>
      <p:sp>
        <p:nvSpPr>
          <p:cNvPr id="79" name="正方形/長方形 78"/>
          <p:cNvSpPr/>
          <p:nvPr/>
        </p:nvSpPr>
        <p:spPr>
          <a:xfrm>
            <a:off x="7163780" y="2571750"/>
            <a:ext cx="1512168" cy="756084"/>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a:ln>
                  <a:noFill/>
                </a:ln>
                <a:solidFill>
                  <a:schemeClr val="tx2"/>
                </a:solidFill>
                <a:effectLst/>
                <a:uLnTx/>
                <a:uFillTx/>
                <a:latin typeface="メイリオ"/>
                <a:ea typeface="メイリオ"/>
                <a:cs typeface="+mn-cs"/>
              </a:rPr>
              <a:t>7</a:t>
            </a:r>
            <a:r>
              <a:rPr kumimoji="0" lang="ja-JP" altLang="en-US" sz="2000" b="0" i="0" u="none" strike="noStrike" kern="0" cap="none" spc="0" normalizeH="0" baseline="0" noProof="0">
                <a:ln>
                  <a:noFill/>
                </a:ln>
                <a:solidFill>
                  <a:schemeClr val="tx2"/>
                </a:solidFill>
                <a:effectLst/>
                <a:uLnTx/>
                <a:uFillTx/>
                <a:latin typeface="メイリオ"/>
                <a:ea typeface="メイリオ"/>
                <a:cs typeface="+mn-cs"/>
              </a:rPr>
              <a:t>月</a:t>
            </a:r>
            <a:endParaRPr kumimoji="0" lang="en-US" altLang="ja-JP" sz="2000" b="0" i="0" u="none" strike="noStrike" kern="0" cap="none" spc="0" normalizeH="0" baseline="0" noProof="0">
              <a:ln>
                <a:noFill/>
              </a:ln>
              <a:solidFill>
                <a:schemeClr val="tx2"/>
              </a:solidFill>
              <a:effectLst/>
              <a:uLnTx/>
              <a:uFillTx/>
              <a:latin typeface="メイリオ"/>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chemeClr val="accent3"/>
                </a:solidFill>
                <a:effectLst/>
                <a:uLnTx/>
                <a:uFillTx/>
                <a:latin typeface="メイリオ"/>
                <a:ea typeface="メイリオ"/>
                <a:cs typeface="+mn-cs"/>
              </a:rPr>
              <a:t>費用計上</a:t>
            </a:r>
            <a:endParaRPr kumimoji="0" lang="en-US" altLang="ja-JP" sz="2000" b="0" i="0" u="none" strike="noStrike" kern="0" cap="none" spc="0" normalizeH="0" baseline="0" noProof="0">
              <a:ln>
                <a:noFill/>
              </a:ln>
              <a:solidFill>
                <a:schemeClr val="accent3"/>
              </a:solidFill>
              <a:effectLst/>
              <a:uLnTx/>
              <a:uFillTx/>
              <a:latin typeface="メイリオ"/>
              <a:ea typeface="メイリオ"/>
              <a:cs typeface="+mn-cs"/>
            </a:endParaRPr>
          </a:p>
        </p:txBody>
      </p:sp>
      <p:cxnSp>
        <p:nvCxnSpPr>
          <p:cNvPr id="80" name="直線コネクタ 79"/>
          <p:cNvCxnSpPr/>
          <p:nvPr/>
        </p:nvCxnSpPr>
        <p:spPr>
          <a:xfrm>
            <a:off x="7811852" y="3255826"/>
            <a:ext cx="0" cy="324036"/>
          </a:xfrm>
          <a:prstGeom prst="line">
            <a:avLst/>
          </a:prstGeom>
          <a:noFill/>
          <a:ln w="76200" cap="flat" cmpd="sng" algn="ctr">
            <a:solidFill>
              <a:schemeClr val="accent3"/>
            </a:solidFill>
            <a:prstDash val="solid"/>
          </a:ln>
          <a:effectLst/>
        </p:spPr>
      </p:cxnSp>
      <p:sp>
        <p:nvSpPr>
          <p:cNvPr id="81" name="正方形/長方形 80"/>
          <p:cNvSpPr/>
          <p:nvPr/>
        </p:nvSpPr>
        <p:spPr>
          <a:xfrm>
            <a:off x="107504" y="3533225"/>
            <a:ext cx="2195736" cy="540060"/>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chemeClr val="tx2"/>
                </a:solidFill>
                <a:effectLst/>
                <a:uLnTx/>
                <a:uFillTx/>
                <a:latin typeface="メイリオ"/>
                <a:ea typeface="メイリオ"/>
                <a:cs typeface="+mn-cs"/>
              </a:rPr>
              <a:t>前払金／預　金</a:t>
            </a:r>
          </a:p>
        </p:txBody>
      </p:sp>
      <p:sp>
        <p:nvSpPr>
          <p:cNvPr id="82" name="正方形/長方形 81"/>
          <p:cNvSpPr/>
          <p:nvPr/>
        </p:nvSpPr>
        <p:spPr>
          <a:xfrm>
            <a:off x="226149" y="4047914"/>
            <a:ext cx="2005591" cy="540060"/>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chemeClr val="accent3"/>
                </a:solidFill>
                <a:effectLst/>
                <a:uLnTx/>
                <a:uFillTx/>
                <a:latin typeface="メイリオ"/>
                <a:ea typeface="メイリオ"/>
                <a:cs typeface="+mn-cs"/>
              </a:rPr>
              <a:t>広告費／前払金</a:t>
            </a:r>
          </a:p>
        </p:txBody>
      </p:sp>
      <p:sp>
        <p:nvSpPr>
          <p:cNvPr id="83" name="正方形/長方形 82"/>
          <p:cNvSpPr/>
          <p:nvPr/>
        </p:nvSpPr>
        <p:spPr>
          <a:xfrm>
            <a:off x="4957454" y="4443958"/>
            <a:ext cx="2005591" cy="540060"/>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chemeClr val="accent3"/>
                </a:solidFill>
                <a:effectLst/>
                <a:uLnTx/>
                <a:uFillTx/>
                <a:latin typeface="メイリオ"/>
                <a:ea typeface="メイリオ"/>
                <a:cs typeface="+mn-cs"/>
              </a:rPr>
              <a:t>自動起票</a:t>
            </a:r>
          </a:p>
        </p:txBody>
      </p:sp>
      <p:sp>
        <p:nvSpPr>
          <p:cNvPr id="84" name="右大かっこ 83"/>
          <p:cNvSpPr/>
          <p:nvPr/>
        </p:nvSpPr>
        <p:spPr>
          <a:xfrm rot="5400000">
            <a:off x="5741622" y="1679019"/>
            <a:ext cx="252027" cy="5328592"/>
          </a:xfrm>
          <a:prstGeom prst="rightBracket">
            <a:avLst>
              <a:gd name="adj" fmla="val 27126"/>
            </a:avLst>
          </a:prstGeom>
          <a:noFill/>
          <a:ln w="9525"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accent3"/>
              </a:solidFill>
              <a:effectLst/>
              <a:uLnTx/>
              <a:uFillTx/>
              <a:latin typeface="メイリオ"/>
              <a:ea typeface="メイリオ"/>
              <a:cs typeface="+mn-cs"/>
            </a:endParaRPr>
          </a:p>
        </p:txBody>
      </p:sp>
      <p:sp>
        <p:nvSpPr>
          <p:cNvPr id="85" name="Freeform 549"/>
          <p:cNvSpPr>
            <a:spLocks noEditPoints="1"/>
          </p:cNvSpPr>
          <p:nvPr/>
        </p:nvSpPr>
        <p:spPr bwMode="auto">
          <a:xfrm>
            <a:off x="1655676" y="1989986"/>
            <a:ext cx="396044" cy="396044"/>
          </a:xfrm>
          <a:custGeom>
            <a:avLst/>
            <a:gdLst/>
            <a:ahLst/>
            <a:cxnLst>
              <a:cxn ang="0">
                <a:pos x="152" y="0"/>
              </a:cxn>
              <a:cxn ang="0">
                <a:pos x="152" y="0"/>
              </a:cxn>
              <a:cxn ang="0">
                <a:pos x="142" y="0"/>
              </a:cxn>
              <a:cxn ang="0">
                <a:pos x="134" y="4"/>
              </a:cxn>
              <a:cxn ang="0">
                <a:pos x="126" y="8"/>
              </a:cxn>
              <a:cxn ang="0">
                <a:pos x="120" y="12"/>
              </a:cxn>
              <a:cxn ang="0">
                <a:pos x="120" y="12"/>
              </a:cxn>
              <a:cxn ang="0">
                <a:pos x="114" y="8"/>
              </a:cxn>
              <a:cxn ang="0">
                <a:pos x="106" y="4"/>
              </a:cxn>
              <a:cxn ang="0">
                <a:pos x="98" y="0"/>
              </a:cxn>
              <a:cxn ang="0">
                <a:pos x="88" y="0"/>
              </a:cxn>
              <a:cxn ang="0">
                <a:pos x="0" y="0"/>
              </a:cxn>
              <a:cxn ang="0">
                <a:pos x="0" y="224"/>
              </a:cxn>
              <a:cxn ang="0">
                <a:pos x="88" y="224"/>
              </a:cxn>
              <a:cxn ang="0">
                <a:pos x="88" y="224"/>
              </a:cxn>
              <a:cxn ang="0">
                <a:pos x="98" y="226"/>
              </a:cxn>
              <a:cxn ang="0">
                <a:pos x="104" y="230"/>
              </a:cxn>
              <a:cxn ang="0">
                <a:pos x="108" y="236"/>
              </a:cxn>
              <a:cxn ang="0">
                <a:pos x="108" y="240"/>
              </a:cxn>
              <a:cxn ang="0">
                <a:pos x="132" y="240"/>
              </a:cxn>
              <a:cxn ang="0">
                <a:pos x="132" y="240"/>
              </a:cxn>
              <a:cxn ang="0">
                <a:pos x="132" y="236"/>
              </a:cxn>
              <a:cxn ang="0">
                <a:pos x="134" y="230"/>
              </a:cxn>
              <a:cxn ang="0">
                <a:pos x="140" y="226"/>
              </a:cxn>
              <a:cxn ang="0">
                <a:pos x="146" y="224"/>
              </a:cxn>
              <a:cxn ang="0">
                <a:pos x="152" y="224"/>
              </a:cxn>
              <a:cxn ang="0">
                <a:pos x="240" y="224"/>
              </a:cxn>
              <a:cxn ang="0">
                <a:pos x="240" y="0"/>
              </a:cxn>
              <a:cxn ang="0">
                <a:pos x="152" y="0"/>
              </a:cxn>
              <a:cxn ang="0">
                <a:pos x="108" y="204"/>
              </a:cxn>
              <a:cxn ang="0">
                <a:pos x="108" y="204"/>
              </a:cxn>
              <a:cxn ang="0">
                <a:pos x="98" y="200"/>
              </a:cxn>
              <a:cxn ang="0">
                <a:pos x="88" y="200"/>
              </a:cxn>
              <a:cxn ang="0">
                <a:pos x="24" y="200"/>
              </a:cxn>
              <a:cxn ang="0">
                <a:pos x="24" y="24"/>
              </a:cxn>
              <a:cxn ang="0">
                <a:pos x="88" y="24"/>
              </a:cxn>
              <a:cxn ang="0">
                <a:pos x="88" y="24"/>
              </a:cxn>
              <a:cxn ang="0">
                <a:pos x="98" y="26"/>
              </a:cxn>
              <a:cxn ang="0">
                <a:pos x="104" y="30"/>
              </a:cxn>
              <a:cxn ang="0">
                <a:pos x="108" y="36"/>
              </a:cxn>
              <a:cxn ang="0">
                <a:pos x="108" y="40"/>
              </a:cxn>
              <a:cxn ang="0">
                <a:pos x="108" y="204"/>
              </a:cxn>
              <a:cxn ang="0">
                <a:pos x="216" y="200"/>
              </a:cxn>
              <a:cxn ang="0">
                <a:pos x="152" y="200"/>
              </a:cxn>
              <a:cxn ang="0">
                <a:pos x="152" y="200"/>
              </a:cxn>
              <a:cxn ang="0">
                <a:pos x="142" y="200"/>
              </a:cxn>
              <a:cxn ang="0">
                <a:pos x="132" y="204"/>
              </a:cxn>
              <a:cxn ang="0">
                <a:pos x="132" y="40"/>
              </a:cxn>
              <a:cxn ang="0">
                <a:pos x="132" y="40"/>
              </a:cxn>
              <a:cxn ang="0">
                <a:pos x="132" y="36"/>
              </a:cxn>
              <a:cxn ang="0">
                <a:pos x="134" y="30"/>
              </a:cxn>
              <a:cxn ang="0">
                <a:pos x="140" y="26"/>
              </a:cxn>
              <a:cxn ang="0">
                <a:pos x="146" y="24"/>
              </a:cxn>
              <a:cxn ang="0">
                <a:pos x="152" y="24"/>
              </a:cxn>
              <a:cxn ang="0">
                <a:pos x="216" y="24"/>
              </a:cxn>
              <a:cxn ang="0">
                <a:pos x="216" y="200"/>
              </a:cxn>
            </a:cxnLst>
            <a:rect l="0" t="0" r="r" b="b"/>
            <a:pathLst>
              <a:path w="240" h="240">
                <a:moveTo>
                  <a:pt x="152" y="0"/>
                </a:moveTo>
                <a:lnTo>
                  <a:pt x="152" y="0"/>
                </a:lnTo>
                <a:lnTo>
                  <a:pt x="142" y="0"/>
                </a:lnTo>
                <a:lnTo>
                  <a:pt x="134" y="4"/>
                </a:lnTo>
                <a:lnTo>
                  <a:pt x="126" y="8"/>
                </a:lnTo>
                <a:lnTo>
                  <a:pt x="120" y="12"/>
                </a:lnTo>
                <a:lnTo>
                  <a:pt x="120" y="12"/>
                </a:lnTo>
                <a:lnTo>
                  <a:pt x="114" y="8"/>
                </a:lnTo>
                <a:lnTo>
                  <a:pt x="106" y="4"/>
                </a:lnTo>
                <a:lnTo>
                  <a:pt x="98" y="0"/>
                </a:lnTo>
                <a:lnTo>
                  <a:pt x="88" y="0"/>
                </a:lnTo>
                <a:lnTo>
                  <a:pt x="0" y="0"/>
                </a:lnTo>
                <a:lnTo>
                  <a:pt x="0" y="224"/>
                </a:lnTo>
                <a:lnTo>
                  <a:pt x="88" y="224"/>
                </a:lnTo>
                <a:lnTo>
                  <a:pt x="88" y="224"/>
                </a:lnTo>
                <a:lnTo>
                  <a:pt x="98" y="226"/>
                </a:lnTo>
                <a:lnTo>
                  <a:pt x="104" y="230"/>
                </a:lnTo>
                <a:lnTo>
                  <a:pt x="108" y="236"/>
                </a:lnTo>
                <a:lnTo>
                  <a:pt x="108" y="240"/>
                </a:lnTo>
                <a:lnTo>
                  <a:pt x="132" y="240"/>
                </a:lnTo>
                <a:lnTo>
                  <a:pt x="132" y="240"/>
                </a:lnTo>
                <a:lnTo>
                  <a:pt x="132" y="236"/>
                </a:lnTo>
                <a:lnTo>
                  <a:pt x="134" y="230"/>
                </a:lnTo>
                <a:lnTo>
                  <a:pt x="140" y="226"/>
                </a:lnTo>
                <a:lnTo>
                  <a:pt x="146" y="224"/>
                </a:lnTo>
                <a:lnTo>
                  <a:pt x="152" y="224"/>
                </a:lnTo>
                <a:lnTo>
                  <a:pt x="240" y="224"/>
                </a:lnTo>
                <a:lnTo>
                  <a:pt x="240" y="0"/>
                </a:lnTo>
                <a:lnTo>
                  <a:pt x="152" y="0"/>
                </a:lnTo>
                <a:close/>
                <a:moveTo>
                  <a:pt x="108" y="204"/>
                </a:moveTo>
                <a:lnTo>
                  <a:pt x="108" y="204"/>
                </a:lnTo>
                <a:lnTo>
                  <a:pt x="98" y="200"/>
                </a:lnTo>
                <a:lnTo>
                  <a:pt x="88" y="200"/>
                </a:lnTo>
                <a:lnTo>
                  <a:pt x="24" y="200"/>
                </a:lnTo>
                <a:lnTo>
                  <a:pt x="24" y="24"/>
                </a:lnTo>
                <a:lnTo>
                  <a:pt x="88" y="24"/>
                </a:lnTo>
                <a:lnTo>
                  <a:pt x="88" y="24"/>
                </a:lnTo>
                <a:lnTo>
                  <a:pt x="98" y="26"/>
                </a:lnTo>
                <a:lnTo>
                  <a:pt x="104" y="30"/>
                </a:lnTo>
                <a:lnTo>
                  <a:pt x="108" y="36"/>
                </a:lnTo>
                <a:lnTo>
                  <a:pt x="108" y="40"/>
                </a:lnTo>
                <a:lnTo>
                  <a:pt x="108" y="204"/>
                </a:lnTo>
                <a:close/>
                <a:moveTo>
                  <a:pt x="216" y="200"/>
                </a:moveTo>
                <a:lnTo>
                  <a:pt x="152" y="200"/>
                </a:lnTo>
                <a:lnTo>
                  <a:pt x="152" y="200"/>
                </a:lnTo>
                <a:lnTo>
                  <a:pt x="142" y="200"/>
                </a:lnTo>
                <a:lnTo>
                  <a:pt x="132" y="204"/>
                </a:lnTo>
                <a:lnTo>
                  <a:pt x="132" y="40"/>
                </a:lnTo>
                <a:lnTo>
                  <a:pt x="132" y="40"/>
                </a:lnTo>
                <a:lnTo>
                  <a:pt x="132" y="36"/>
                </a:lnTo>
                <a:lnTo>
                  <a:pt x="134" y="30"/>
                </a:lnTo>
                <a:lnTo>
                  <a:pt x="140" y="26"/>
                </a:lnTo>
                <a:lnTo>
                  <a:pt x="146" y="24"/>
                </a:lnTo>
                <a:lnTo>
                  <a:pt x="152" y="24"/>
                </a:lnTo>
                <a:lnTo>
                  <a:pt x="216" y="24"/>
                </a:lnTo>
                <a:lnTo>
                  <a:pt x="216" y="20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38</a:t>
            </a:fld>
            <a:endParaRPr lang="ja-JP" altLang="en-US" dirty="0"/>
          </a:p>
        </p:txBody>
      </p:sp>
    </p:spTree>
    <p:extLst>
      <p:ext uri="{BB962C8B-B14F-4D97-AF65-F5344CB8AC3E}">
        <p14:creationId xmlns:p14="http://schemas.microsoft.com/office/powerpoint/2010/main" val="3019427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39</a:t>
            </a:fld>
            <a:endParaRPr lang="ja-JP" altLang="en-US" dirty="0"/>
          </a:p>
        </p:txBody>
      </p:sp>
      <p:sp>
        <p:nvSpPr>
          <p:cNvPr id="5" name="タイトル 4"/>
          <p:cNvSpPr>
            <a:spLocks noGrp="1"/>
          </p:cNvSpPr>
          <p:nvPr>
            <p:ph type="title"/>
          </p:nvPr>
        </p:nvSpPr>
        <p:spPr/>
        <p:txBody>
          <a:bodyPr/>
          <a:lstStyle/>
          <a:p>
            <a:r>
              <a:rPr lang="ja-JP" altLang="en-US" dirty="0"/>
              <a:t>ワークフロー承認のルート設定</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柔軟な承認ルート設定とワークフロー承認機能</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システム区分と承認ユーザグループごとに承認ルートを設定可能です</a:t>
            </a:r>
          </a:p>
          <a:p>
            <a:r>
              <a:rPr lang="ja-JP" altLang="en-US" dirty="0"/>
              <a:t>部門内承認と主管部門承認が可能で、共に最大</a:t>
            </a:r>
            <a:r>
              <a:rPr lang="en-US" altLang="ja-JP" dirty="0"/>
              <a:t>99</a:t>
            </a:r>
            <a:r>
              <a:rPr lang="ja-JP" altLang="en-US" dirty="0"/>
              <a:t>段階の承認ルートを設定できます</a:t>
            </a:r>
          </a:p>
        </p:txBody>
      </p:sp>
      <p:sp>
        <p:nvSpPr>
          <p:cNvPr id="75" name="Rectangle 77"/>
          <p:cNvSpPr>
            <a:spLocks noChangeArrowheads="1"/>
          </p:cNvSpPr>
          <p:nvPr/>
        </p:nvSpPr>
        <p:spPr bwMode="auto">
          <a:xfrm>
            <a:off x="1619652" y="2023141"/>
            <a:ext cx="864096" cy="324036"/>
          </a:xfrm>
          <a:prstGeom prst="rect">
            <a:avLst/>
          </a:prstGeom>
          <a:solidFill>
            <a:srgbClr val="54C2F0"/>
          </a:solidFill>
          <a:ln w="25400" cap="flat" cmpd="sng" algn="ctr">
            <a:solidFill>
              <a:srgbClr val="54C2F0"/>
            </a:solidFill>
            <a:prstDash val="solid"/>
            <a:headEnd/>
            <a:tailEnd/>
          </a:ln>
          <a:effectLst/>
        </p:spPr>
        <p:txBody>
          <a:bodyPr wrap="none" anchor="ctr"/>
          <a:lstStyle/>
          <a:p>
            <a:pPr algn="ctr">
              <a:defRPr/>
            </a:pPr>
            <a:r>
              <a:rPr kumimoji="0" lang="en-US" altLang="ja-JP" sz="825" b="1" kern="0" dirty="0">
                <a:solidFill>
                  <a:srgbClr val="FFFFFF"/>
                </a:solidFill>
                <a:latin typeface="メイリオ"/>
                <a:ea typeface="メイリオ"/>
              </a:rPr>
              <a:t>100,000</a:t>
            </a:r>
            <a:r>
              <a:rPr kumimoji="0" lang="ja-JP" altLang="en-US" sz="825" b="1" kern="0" dirty="0">
                <a:solidFill>
                  <a:srgbClr val="FFFFFF"/>
                </a:solidFill>
                <a:latin typeface="メイリオ"/>
                <a:ea typeface="メイリオ"/>
              </a:rPr>
              <a:t>円以上</a:t>
            </a:r>
            <a:endParaRPr kumimoji="0" lang="en-US" altLang="ja-JP" sz="825" b="1" kern="0" dirty="0">
              <a:solidFill>
                <a:srgbClr val="FFFFFF"/>
              </a:solidFill>
              <a:latin typeface="メイリオ"/>
              <a:ea typeface="メイリオ"/>
            </a:endParaRPr>
          </a:p>
        </p:txBody>
      </p:sp>
      <p:sp>
        <p:nvSpPr>
          <p:cNvPr id="76" name="Rectangle 77"/>
          <p:cNvSpPr>
            <a:spLocks noChangeArrowheads="1"/>
          </p:cNvSpPr>
          <p:nvPr/>
        </p:nvSpPr>
        <p:spPr bwMode="auto">
          <a:xfrm>
            <a:off x="5021762" y="2023141"/>
            <a:ext cx="1080000" cy="324036"/>
          </a:xfrm>
          <a:prstGeom prst="rect">
            <a:avLst/>
          </a:prstGeom>
          <a:solidFill>
            <a:srgbClr val="F9BE00"/>
          </a:solidFill>
          <a:ln w="25400" cap="flat" cmpd="sng" algn="ctr">
            <a:solidFill>
              <a:srgbClr val="F9BE00"/>
            </a:solidFill>
            <a:prstDash val="solid"/>
            <a:headEnd/>
            <a:tailEnd/>
          </a:ln>
          <a:effectLst/>
        </p:spPr>
        <p:txBody>
          <a:bodyPr wrap="none" anchor="ctr"/>
          <a:lstStyle/>
          <a:p>
            <a:pPr algn="ctr">
              <a:defRPr/>
            </a:pPr>
            <a:r>
              <a:rPr kumimoji="0" lang="ja-JP" altLang="en-US" sz="1200" b="1" kern="0" dirty="0">
                <a:solidFill>
                  <a:srgbClr val="FFFFFF"/>
                </a:solidFill>
                <a:latin typeface="メイリオ"/>
                <a:ea typeface="メイリオ"/>
              </a:rPr>
              <a:t>主管部門承認</a:t>
            </a:r>
            <a:endParaRPr kumimoji="0" lang="en-US" altLang="ja-JP" sz="1200" b="1" kern="0" dirty="0">
              <a:solidFill>
                <a:srgbClr val="FFFFFF"/>
              </a:solidFill>
              <a:latin typeface="メイリオ"/>
              <a:ea typeface="メイリオ"/>
            </a:endParaRPr>
          </a:p>
        </p:txBody>
      </p:sp>
      <p:sp>
        <p:nvSpPr>
          <p:cNvPr id="80" name="山形 79"/>
          <p:cNvSpPr/>
          <p:nvPr/>
        </p:nvSpPr>
        <p:spPr>
          <a:xfrm>
            <a:off x="2861762" y="2059141"/>
            <a:ext cx="360000" cy="216000"/>
          </a:xfrm>
          <a:prstGeom prst="chevron">
            <a:avLst>
              <a:gd name="adj" fmla="val 59433"/>
            </a:avLst>
          </a:prstGeom>
          <a:solidFill>
            <a:srgbClr val="FFFFFF">
              <a:lumMod val="85000"/>
            </a:srgbClr>
          </a:solidFill>
          <a:ln w="25400" cap="flat" cmpd="sng" algn="ctr">
            <a:solidFill>
              <a:srgbClr val="FFFFFF">
                <a:lumMod val="85000"/>
              </a:srgbClr>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81" name="山形 80"/>
          <p:cNvSpPr/>
          <p:nvPr/>
        </p:nvSpPr>
        <p:spPr>
          <a:xfrm>
            <a:off x="4625762" y="2059141"/>
            <a:ext cx="360000" cy="216000"/>
          </a:xfrm>
          <a:prstGeom prst="chevron">
            <a:avLst>
              <a:gd name="adj" fmla="val 59433"/>
            </a:avLst>
          </a:prstGeom>
          <a:solidFill>
            <a:srgbClr val="FFFFFF">
              <a:lumMod val="85000"/>
            </a:srgbClr>
          </a:solidFill>
          <a:ln w="25400" cap="flat" cmpd="sng" algn="ctr">
            <a:solidFill>
              <a:srgbClr val="FFFFFF">
                <a:lumMod val="85000"/>
              </a:srgbClr>
            </a:solidFill>
            <a:prstDash val="solid"/>
          </a:ln>
          <a:effectLst/>
        </p:spPr>
        <p:txBody>
          <a:bodyPr rtlCol="0" anchor="ctr"/>
          <a:lstStyle/>
          <a:p>
            <a:pPr algn="ctr">
              <a:defRPr/>
            </a:pPr>
            <a:endParaRPr kumimoji="0" lang="ja-JP" altLang="en-US" sz="1350" kern="0" dirty="0">
              <a:solidFill>
                <a:srgbClr val="FFFFFF"/>
              </a:solidFill>
              <a:latin typeface="メイリオ"/>
              <a:ea typeface="メイリオ"/>
            </a:endParaRPr>
          </a:p>
        </p:txBody>
      </p:sp>
      <p:sp>
        <p:nvSpPr>
          <p:cNvPr id="82" name="山形 81"/>
          <p:cNvSpPr/>
          <p:nvPr/>
        </p:nvSpPr>
        <p:spPr>
          <a:xfrm>
            <a:off x="6389762" y="2059141"/>
            <a:ext cx="360000" cy="216000"/>
          </a:xfrm>
          <a:prstGeom prst="chevron">
            <a:avLst>
              <a:gd name="adj" fmla="val 59433"/>
            </a:avLst>
          </a:prstGeom>
          <a:solidFill>
            <a:srgbClr val="FFFFFF">
              <a:lumMod val="85000"/>
            </a:srgbClr>
          </a:solidFill>
          <a:ln w="25400" cap="flat" cmpd="sng" algn="ctr">
            <a:solidFill>
              <a:srgbClr val="FFFFFF">
                <a:lumMod val="85000"/>
              </a:srgbClr>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grpSp>
        <p:nvGrpSpPr>
          <p:cNvPr id="16" name="グループ化 15">
            <a:extLst>
              <a:ext uri="{FF2B5EF4-FFF2-40B4-BE49-F238E27FC236}">
                <a16:creationId xmlns:a16="http://schemas.microsoft.com/office/drawing/2014/main" id="{FAF634E5-207B-184D-1F4E-E31E57ADB84F}"/>
              </a:ext>
            </a:extLst>
          </p:cNvPr>
          <p:cNvGrpSpPr/>
          <p:nvPr/>
        </p:nvGrpSpPr>
        <p:grpSpPr>
          <a:xfrm>
            <a:off x="255562" y="4457861"/>
            <a:ext cx="4331785" cy="276999"/>
            <a:chOff x="1620000" y="4099900"/>
            <a:chExt cx="4331785" cy="276999"/>
          </a:xfrm>
        </p:grpSpPr>
        <p:sp>
          <p:nvSpPr>
            <p:cNvPr id="78" name="角丸四角形 77"/>
            <p:cNvSpPr/>
            <p:nvPr/>
          </p:nvSpPr>
          <p:spPr>
            <a:xfrm>
              <a:off x="1620000" y="4099900"/>
              <a:ext cx="1346552" cy="252000"/>
            </a:xfrm>
            <a:prstGeom prst="roundRect">
              <a:avLst>
                <a:gd name="adj" fmla="val 27084"/>
              </a:avLst>
            </a:prstGeom>
            <a:solidFill>
              <a:srgbClr val="F9BE00"/>
            </a:solidFill>
            <a:ln w="25400" cap="flat" cmpd="sng" algn="ctr">
              <a:noFill/>
              <a:prstDash val="solid"/>
            </a:ln>
            <a:effectLst/>
          </p:spPr>
          <p:txBody>
            <a:bodyPr rtlCol="0" anchor="ctr"/>
            <a:lstStyle/>
            <a:p>
              <a:pPr algn="ctr">
                <a:lnSpc>
                  <a:spcPts val="1800"/>
                </a:lnSpc>
                <a:defRPr/>
              </a:pPr>
              <a:r>
                <a:rPr kumimoji="0" lang="ja-JP" altLang="en-US" sz="1200" kern="0" dirty="0">
                  <a:solidFill>
                    <a:srgbClr val="FFFFFF"/>
                  </a:solidFill>
                  <a:latin typeface="メイリオ"/>
                  <a:ea typeface="メイリオ"/>
                  <a:cs typeface="メイリオ" pitchFamily="50" charset="-128"/>
                </a:rPr>
                <a:t>連続承認</a:t>
              </a:r>
            </a:p>
          </p:txBody>
        </p:sp>
        <p:sp>
          <p:nvSpPr>
            <p:cNvPr id="87" name="正方形/長方形 86"/>
            <p:cNvSpPr/>
            <p:nvPr/>
          </p:nvSpPr>
          <p:spPr>
            <a:xfrm>
              <a:off x="2943553" y="4099900"/>
              <a:ext cx="3008232" cy="276999"/>
            </a:xfrm>
            <a:prstGeom prst="rect">
              <a:avLst/>
            </a:prstGeom>
          </p:spPr>
          <p:txBody>
            <a:bodyPr wrap="square">
              <a:spAutoFit/>
            </a:bodyPr>
            <a:lstStyle/>
            <a:p>
              <a:pPr>
                <a:defRPr/>
              </a:pPr>
              <a:r>
                <a:rPr lang="ja-JP" altLang="en-US" sz="1200" dirty="0">
                  <a:solidFill>
                    <a:prstClr val="black"/>
                  </a:solidFill>
                  <a:cs typeface="メイリオ" pitchFamily="50" charset="-128"/>
                </a:rPr>
                <a:t>承認画面で仕訳と証憑を同時表示・切替</a:t>
              </a:r>
            </a:p>
          </p:txBody>
        </p:sp>
      </p:grpSp>
      <p:grpSp>
        <p:nvGrpSpPr>
          <p:cNvPr id="17" name="グループ化 16">
            <a:extLst>
              <a:ext uri="{FF2B5EF4-FFF2-40B4-BE49-F238E27FC236}">
                <a16:creationId xmlns:a16="http://schemas.microsoft.com/office/drawing/2014/main" id="{6BE44F03-6B77-E338-7F4F-4FBF9FA87666}"/>
              </a:ext>
            </a:extLst>
          </p:cNvPr>
          <p:cNvGrpSpPr/>
          <p:nvPr/>
        </p:nvGrpSpPr>
        <p:grpSpPr>
          <a:xfrm>
            <a:off x="4604116" y="4008743"/>
            <a:ext cx="4017286" cy="276999"/>
            <a:chOff x="1620000" y="4387900"/>
            <a:chExt cx="4017286" cy="276999"/>
          </a:xfrm>
        </p:grpSpPr>
        <p:sp>
          <p:nvSpPr>
            <p:cNvPr id="77" name="角丸四角形 76"/>
            <p:cNvSpPr/>
            <p:nvPr/>
          </p:nvSpPr>
          <p:spPr>
            <a:xfrm>
              <a:off x="1620000" y="4387900"/>
              <a:ext cx="1350118" cy="252000"/>
            </a:xfrm>
            <a:prstGeom prst="roundRect">
              <a:avLst>
                <a:gd name="adj" fmla="val 27084"/>
              </a:avLst>
            </a:prstGeom>
            <a:solidFill>
              <a:srgbClr val="F9BE00"/>
            </a:solidFill>
            <a:ln w="25400" cap="flat" cmpd="sng" algn="ctr">
              <a:noFill/>
              <a:prstDash val="solid"/>
            </a:ln>
            <a:effectLst/>
          </p:spPr>
          <p:txBody>
            <a:bodyPr rtlCol="0" anchor="ctr"/>
            <a:lstStyle/>
            <a:p>
              <a:pPr algn="ctr">
                <a:lnSpc>
                  <a:spcPts val="1800"/>
                </a:lnSpc>
                <a:defRPr/>
              </a:pPr>
              <a:r>
                <a:rPr kumimoji="0" lang="ja-JP" altLang="en-US" sz="1200" kern="0" dirty="0">
                  <a:solidFill>
                    <a:srgbClr val="FFFFFF"/>
                  </a:solidFill>
                  <a:latin typeface="メイリオ"/>
                  <a:ea typeface="メイリオ"/>
                  <a:cs typeface="メイリオ" pitchFamily="50" charset="-128"/>
                </a:rPr>
                <a:t>強制・代理承認</a:t>
              </a:r>
            </a:p>
          </p:txBody>
        </p:sp>
        <p:sp>
          <p:nvSpPr>
            <p:cNvPr id="88" name="正方形/長方形 87"/>
            <p:cNvSpPr/>
            <p:nvPr/>
          </p:nvSpPr>
          <p:spPr>
            <a:xfrm>
              <a:off x="2937050" y="4387900"/>
              <a:ext cx="2700236" cy="276999"/>
            </a:xfrm>
            <a:prstGeom prst="rect">
              <a:avLst/>
            </a:prstGeom>
          </p:spPr>
          <p:txBody>
            <a:bodyPr wrap="square">
              <a:spAutoFit/>
            </a:bodyPr>
            <a:lstStyle/>
            <a:p>
              <a:pPr>
                <a:defRPr/>
              </a:pPr>
              <a:r>
                <a:rPr lang="ja-JP" altLang="en-US" sz="1200" dirty="0">
                  <a:solidFill>
                    <a:prstClr val="black"/>
                  </a:solidFill>
                  <a:cs typeface="メイリオ" pitchFamily="50" charset="-128"/>
                </a:rPr>
                <a:t>承認者不在等による承認権限を設定</a:t>
              </a:r>
            </a:p>
          </p:txBody>
        </p:sp>
      </p:grpSp>
      <p:sp>
        <p:nvSpPr>
          <p:cNvPr id="95" name="Rectangle 77"/>
          <p:cNvSpPr>
            <a:spLocks noChangeArrowheads="1"/>
          </p:cNvSpPr>
          <p:nvPr/>
        </p:nvSpPr>
        <p:spPr bwMode="auto">
          <a:xfrm>
            <a:off x="1619652" y="2383141"/>
            <a:ext cx="864096" cy="324036"/>
          </a:xfrm>
          <a:prstGeom prst="rect">
            <a:avLst/>
          </a:prstGeom>
          <a:solidFill>
            <a:srgbClr val="54C2F0"/>
          </a:solidFill>
          <a:ln w="25400" cap="flat" cmpd="sng" algn="ctr">
            <a:solidFill>
              <a:srgbClr val="54C2F0"/>
            </a:solidFill>
            <a:prstDash val="solid"/>
            <a:headEnd/>
            <a:tailEnd/>
          </a:ln>
          <a:effectLst/>
        </p:spPr>
        <p:txBody>
          <a:bodyPr wrap="none" anchor="ctr"/>
          <a:lstStyle/>
          <a:p>
            <a:pPr algn="ctr">
              <a:defRPr/>
            </a:pPr>
            <a:r>
              <a:rPr kumimoji="0" lang="en-US" altLang="ja-JP" sz="825" b="1" kern="0" dirty="0">
                <a:solidFill>
                  <a:srgbClr val="FFFFFF"/>
                </a:solidFill>
                <a:latin typeface="メイリオ"/>
                <a:ea typeface="メイリオ"/>
              </a:rPr>
              <a:t>100,000</a:t>
            </a:r>
            <a:r>
              <a:rPr kumimoji="0" lang="ja-JP" altLang="en-US" sz="825" b="1" kern="0" dirty="0">
                <a:solidFill>
                  <a:srgbClr val="FFFFFF"/>
                </a:solidFill>
                <a:latin typeface="メイリオ"/>
                <a:ea typeface="メイリオ"/>
              </a:rPr>
              <a:t>円未満</a:t>
            </a:r>
            <a:endParaRPr kumimoji="0" lang="en-US" altLang="ja-JP" sz="825" b="1" kern="0" dirty="0">
              <a:solidFill>
                <a:srgbClr val="FFFFFF"/>
              </a:solidFill>
              <a:latin typeface="メイリオ"/>
              <a:ea typeface="メイリオ"/>
            </a:endParaRPr>
          </a:p>
        </p:txBody>
      </p:sp>
      <p:sp>
        <p:nvSpPr>
          <p:cNvPr id="98" name="Rectangle 77"/>
          <p:cNvSpPr>
            <a:spLocks noChangeArrowheads="1"/>
          </p:cNvSpPr>
          <p:nvPr/>
        </p:nvSpPr>
        <p:spPr bwMode="auto">
          <a:xfrm>
            <a:off x="6785762" y="2023141"/>
            <a:ext cx="1080000" cy="324036"/>
          </a:xfrm>
          <a:prstGeom prst="rect">
            <a:avLst/>
          </a:prstGeom>
          <a:solidFill>
            <a:srgbClr val="54C2F0"/>
          </a:solidFill>
          <a:ln w="25400" cap="flat" cmpd="sng" algn="ctr">
            <a:solidFill>
              <a:srgbClr val="54C2F0"/>
            </a:solidFill>
            <a:prstDash val="solid"/>
            <a:headEnd/>
            <a:tailEnd/>
          </a:ln>
          <a:effectLst/>
        </p:spPr>
        <p:txBody>
          <a:bodyPr wrap="none" anchor="ctr"/>
          <a:lstStyle/>
          <a:p>
            <a:pPr algn="ctr">
              <a:defRPr/>
            </a:pPr>
            <a:r>
              <a:rPr kumimoji="0" lang="ja-JP" altLang="en-US" sz="1200" b="1" kern="0" dirty="0">
                <a:solidFill>
                  <a:srgbClr val="FFFFFF"/>
                </a:solidFill>
                <a:latin typeface="メイリオ"/>
                <a:ea typeface="メイリオ"/>
              </a:rPr>
              <a:t>承認済伝票</a:t>
            </a:r>
            <a:endParaRPr kumimoji="0" lang="en-US" altLang="ja-JP" sz="1200" b="1" kern="0" dirty="0">
              <a:solidFill>
                <a:srgbClr val="FFFFFF"/>
              </a:solidFill>
              <a:latin typeface="メイリオ"/>
              <a:ea typeface="メイリオ"/>
            </a:endParaRPr>
          </a:p>
        </p:txBody>
      </p:sp>
      <p:cxnSp>
        <p:nvCxnSpPr>
          <p:cNvPr id="99" name="直線矢印コネクタ 68"/>
          <p:cNvCxnSpPr>
            <a:cxnSpLocks noChangeShapeType="1"/>
          </p:cNvCxnSpPr>
          <p:nvPr/>
        </p:nvCxnSpPr>
        <p:spPr bwMode="auto">
          <a:xfrm flipV="1">
            <a:off x="1439652" y="2707141"/>
            <a:ext cx="0" cy="360000"/>
          </a:xfrm>
          <a:prstGeom prst="straightConnector1">
            <a:avLst/>
          </a:prstGeom>
          <a:noFill/>
          <a:ln w="25400" algn="ctr">
            <a:solidFill>
              <a:srgbClr val="0063AE"/>
            </a:solidFill>
            <a:round/>
            <a:headEnd/>
            <a:tailEnd type="arrow" w="med" len="med"/>
          </a:ln>
        </p:spPr>
      </p:cxnSp>
      <p:cxnSp>
        <p:nvCxnSpPr>
          <p:cNvPr id="100" name="直線コネクタ 99"/>
          <p:cNvCxnSpPr>
            <a:cxnSpLocks/>
          </p:cNvCxnSpPr>
          <p:nvPr/>
        </p:nvCxnSpPr>
        <p:spPr>
          <a:xfrm>
            <a:off x="1439652" y="3067141"/>
            <a:ext cx="4122110" cy="0"/>
          </a:xfrm>
          <a:prstGeom prst="line">
            <a:avLst/>
          </a:prstGeom>
          <a:noFill/>
          <a:ln w="28575" cap="flat" cmpd="sng" algn="ctr">
            <a:solidFill>
              <a:srgbClr val="0065AE">
                <a:shade val="95000"/>
                <a:satMod val="105000"/>
              </a:srgbClr>
            </a:solidFill>
            <a:prstDash val="solid"/>
          </a:ln>
          <a:effectLst/>
        </p:spPr>
      </p:cxnSp>
      <p:cxnSp>
        <p:nvCxnSpPr>
          <p:cNvPr id="101" name="直線コネクタ 100"/>
          <p:cNvCxnSpPr/>
          <p:nvPr/>
        </p:nvCxnSpPr>
        <p:spPr>
          <a:xfrm>
            <a:off x="5561886" y="2707141"/>
            <a:ext cx="0" cy="360000"/>
          </a:xfrm>
          <a:prstGeom prst="line">
            <a:avLst/>
          </a:prstGeom>
          <a:noFill/>
          <a:ln w="28575" cap="flat" cmpd="sng" algn="ctr">
            <a:solidFill>
              <a:srgbClr val="0065AE">
                <a:shade val="95000"/>
                <a:satMod val="105000"/>
              </a:srgbClr>
            </a:solidFill>
            <a:prstDash val="solid"/>
          </a:ln>
          <a:effectLst/>
        </p:spPr>
      </p:cxnSp>
      <p:cxnSp>
        <p:nvCxnSpPr>
          <p:cNvPr id="102" name="直線コネクタ 101"/>
          <p:cNvCxnSpPr/>
          <p:nvPr/>
        </p:nvCxnSpPr>
        <p:spPr>
          <a:xfrm>
            <a:off x="3797762" y="2347141"/>
            <a:ext cx="0" cy="720000"/>
          </a:xfrm>
          <a:prstGeom prst="line">
            <a:avLst/>
          </a:prstGeom>
          <a:noFill/>
          <a:ln w="28575" cap="flat" cmpd="sng" algn="ctr">
            <a:solidFill>
              <a:srgbClr val="0065AE">
                <a:shade val="95000"/>
                <a:satMod val="105000"/>
              </a:srgbClr>
            </a:solidFill>
            <a:prstDash val="solid"/>
          </a:ln>
          <a:effectLst/>
        </p:spPr>
      </p:cxnSp>
      <p:sp>
        <p:nvSpPr>
          <p:cNvPr id="103" name="山形 102"/>
          <p:cNvSpPr/>
          <p:nvPr/>
        </p:nvSpPr>
        <p:spPr>
          <a:xfrm>
            <a:off x="2861762" y="2455141"/>
            <a:ext cx="2124000" cy="216000"/>
          </a:xfrm>
          <a:prstGeom prst="chevron">
            <a:avLst>
              <a:gd name="adj" fmla="val 59433"/>
            </a:avLst>
          </a:prstGeom>
          <a:solidFill>
            <a:srgbClr val="FFFFFF">
              <a:lumMod val="85000"/>
            </a:srgbClr>
          </a:solidFill>
          <a:ln w="25400" cap="flat" cmpd="sng" algn="ctr">
            <a:solidFill>
              <a:srgbClr val="FFFFFF">
                <a:lumMod val="85000"/>
              </a:srgbClr>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104" name="Rectangle 77"/>
          <p:cNvSpPr>
            <a:spLocks noChangeArrowheads="1"/>
          </p:cNvSpPr>
          <p:nvPr/>
        </p:nvSpPr>
        <p:spPr bwMode="auto">
          <a:xfrm>
            <a:off x="3257762" y="2023141"/>
            <a:ext cx="1080000" cy="324036"/>
          </a:xfrm>
          <a:prstGeom prst="rect">
            <a:avLst/>
          </a:prstGeom>
          <a:solidFill>
            <a:srgbClr val="F9BE00"/>
          </a:solidFill>
          <a:ln w="25400" cap="flat" cmpd="sng" algn="ctr">
            <a:noFill/>
            <a:prstDash val="solid"/>
            <a:headEnd/>
            <a:tailEnd/>
          </a:ln>
          <a:effectLst/>
        </p:spPr>
        <p:txBody>
          <a:bodyPr wrap="none" anchor="ctr"/>
          <a:lstStyle/>
          <a:p>
            <a:pPr algn="ctr">
              <a:defRPr/>
            </a:pPr>
            <a:r>
              <a:rPr kumimoji="0" lang="ja-JP" altLang="en-US" sz="1200" b="1" kern="0" dirty="0">
                <a:solidFill>
                  <a:srgbClr val="FFFFFF"/>
                </a:solidFill>
                <a:latin typeface="メイリオ"/>
                <a:ea typeface="メイリオ"/>
              </a:rPr>
              <a:t>部門内承認</a:t>
            </a:r>
            <a:endParaRPr kumimoji="0" lang="en-US" altLang="ja-JP" sz="1200" b="1" kern="0" dirty="0">
              <a:solidFill>
                <a:srgbClr val="FFFFFF"/>
              </a:solidFill>
              <a:latin typeface="メイリオ"/>
              <a:ea typeface="メイリオ"/>
            </a:endParaRPr>
          </a:p>
        </p:txBody>
      </p:sp>
      <p:sp>
        <p:nvSpPr>
          <p:cNvPr id="106" name="テキスト ボックス 105"/>
          <p:cNvSpPr txBox="1"/>
          <p:nvPr/>
        </p:nvSpPr>
        <p:spPr>
          <a:xfrm>
            <a:off x="6425981" y="2743141"/>
            <a:ext cx="360000" cy="288000"/>
          </a:xfrm>
          <a:prstGeom prst="rect">
            <a:avLst/>
          </a:prstGeom>
        </p:spPr>
        <p:txBody>
          <a:bodyPr wrap="square" lIns="0" tIns="0" rIns="0" bIns="0" rtlCol="0" anchor="t" anchorCtr="0">
            <a:normAutofit/>
          </a:bodyPr>
          <a:lstStyle/>
          <a:p>
            <a:pPr>
              <a:lnSpc>
                <a:spcPts val="2100"/>
              </a:lnSpc>
              <a:spcBef>
                <a:spcPct val="0"/>
              </a:spcBef>
              <a:defRPr/>
            </a:pPr>
            <a:r>
              <a:rPr lang="ja-JP" altLang="en-US" sz="900" b="1" dirty="0">
                <a:solidFill>
                  <a:srgbClr val="EE5500"/>
                </a:solidFill>
                <a:cs typeface="メイリオ" pitchFamily="50" charset="-128"/>
              </a:rPr>
              <a:t>修正</a:t>
            </a:r>
          </a:p>
        </p:txBody>
      </p:sp>
      <p:sp>
        <p:nvSpPr>
          <p:cNvPr id="107" name="Rectangle 77"/>
          <p:cNvSpPr>
            <a:spLocks noChangeArrowheads="1"/>
          </p:cNvSpPr>
          <p:nvPr/>
        </p:nvSpPr>
        <p:spPr bwMode="auto">
          <a:xfrm>
            <a:off x="971652" y="2023141"/>
            <a:ext cx="612000" cy="684000"/>
          </a:xfrm>
          <a:prstGeom prst="rect">
            <a:avLst/>
          </a:prstGeom>
          <a:solidFill>
            <a:srgbClr val="54C2F0"/>
          </a:solidFill>
          <a:ln w="25400" cap="flat" cmpd="sng" algn="ctr">
            <a:solidFill>
              <a:srgbClr val="54C2F0"/>
            </a:solidFill>
            <a:prstDash val="solid"/>
            <a:headEnd/>
            <a:tailEnd/>
          </a:ln>
          <a:effectLst/>
        </p:spPr>
        <p:txBody>
          <a:bodyPr wrap="none" anchor="ctr"/>
          <a:lstStyle/>
          <a:p>
            <a:pPr algn="ctr">
              <a:defRPr/>
            </a:pPr>
            <a:r>
              <a:rPr kumimoji="0" lang="ja-JP" altLang="en-US" sz="1200" b="1" kern="0">
                <a:solidFill>
                  <a:srgbClr val="FFFFFF"/>
                </a:solidFill>
                <a:latin typeface="メイリオ"/>
                <a:ea typeface="メイリオ"/>
              </a:rPr>
              <a:t>入力</a:t>
            </a:r>
            <a:endParaRPr kumimoji="0" lang="en-US" altLang="ja-JP" sz="1200" b="1" kern="0">
              <a:solidFill>
                <a:srgbClr val="FFFFFF"/>
              </a:solidFill>
              <a:latin typeface="メイリオ"/>
              <a:ea typeface="メイリオ"/>
            </a:endParaRPr>
          </a:p>
        </p:txBody>
      </p:sp>
      <p:pic>
        <p:nvPicPr>
          <p:cNvPr id="108" name="Picture 11"/>
          <p:cNvPicPr>
            <a:picLocks noChangeAspect="1" noChangeArrowheads="1"/>
          </p:cNvPicPr>
          <p:nvPr/>
        </p:nvPicPr>
        <p:blipFill>
          <a:blip r:embed="rId2" cstate="email"/>
          <a:srcRect/>
          <a:stretch>
            <a:fillRect/>
          </a:stretch>
        </p:blipFill>
        <p:spPr bwMode="auto">
          <a:xfrm>
            <a:off x="4373762" y="2023141"/>
            <a:ext cx="264074" cy="288000"/>
          </a:xfrm>
          <a:prstGeom prst="rect">
            <a:avLst/>
          </a:prstGeom>
          <a:noFill/>
          <a:ln w="9525">
            <a:noFill/>
            <a:miter lim="800000"/>
            <a:headEnd/>
            <a:tailEnd/>
          </a:ln>
          <a:effectLst/>
        </p:spPr>
      </p:pic>
      <p:pic>
        <p:nvPicPr>
          <p:cNvPr id="109" name="Picture 11"/>
          <p:cNvPicPr>
            <a:picLocks noChangeAspect="1" noChangeArrowheads="1"/>
          </p:cNvPicPr>
          <p:nvPr/>
        </p:nvPicPr>
        <p:blipFill>
          <a:blip r:embed="rId2" cstate="email"/>
          <a:srcRect/>
          <a:stretch>
            <a:fillRect/>
          </a:stretch>
        </p:blipFill>
        <p:spPr bwMode="auto">
          <a:xfrm>
            <a:off x="6137950" y="2023141"/>
            <a:ext cx="264074" cy="288000"/>
          </a:xfrm>
          <a:prstGeom prst="rect">
            <a:avLst/>
          </a:prstGeom>
          <a:noFill/>
          <a:ln w="9525">
            <a:noFill/>
            <a:miter lim="800000"/>
            <a:headEnd/>
            <a:tailEnd/>
          </a:ln>
          <a:effectLst/>
        </p:spPr>
      </p:pic>
      <p:grpSp>
        <p:nvGrpSpPr>
          <p:cNvPr id="66" name="グループ化 65"/>
          <p:cNvGrpSpPr/>
          <p:nvPr/>
        </p:nvGrpSpPr>
        <p:grpSpPr>
          <a:xfrm>
            <a:off x="1439652" y="1303141"/>
            <a:ext cx="1152000" cy="684000"/>
            <a:chOff x="1908000" y="1440000"/>
            <a:chExt cx="1152000" cy="684000"/>
          </a:xfrm>
        </p:grpSpPr>
        <p:sp>
          <p:nvSpPr>
            <p:cNvPr id="84" name="テキスト ボックス 83"/>
            <p:cNvSpPr txBox="1"/>
            <p:nvPr/>
          </p:nvSpPr>
          <p:spPr>
            <a:xfrm>
              <a:off x="1908000" y="1440000"/>
              <a:ext cx="540000" cy="288000"/>
            </a:xfrm>
            <a:prstGeom prst="rect">
              <a:avLst/>
            </a:prstGeom>
          </p:spPr>
          <p:txBody>
            <a:bodyPr wrap="square" lIns="0" tIns="0" rIns="0" bIns="0" rtlCol="0" anchor="t" anchorCtr="0">
              <a:normAutofit/>
            </a:bodyPr>
            <a:lstStyle/>
            <a:p>
              <a:pPr>
                <a:lnSpc>
                  <a:spcPts val="2100"/>
                </a:lnSpc>
                <a:spcBef>
                  <a:spcPct val="0"/>
                </a:spcBef>
                <a:defRPr/>
              </a:pPr>
              <a:r>
                <a:rPr lang="ja-JP" altLang="en-US" sz="1050" b="1" dirty="0">
                  <a:solidFill>
                    <a:prstClr val="black"/>
                  </a:solidFill>
                  <a:cs typeface="メイリオ" pitchFamily="50" charset="-128"/>
                </a:rPr>
                <a:t>申請者</a:t>
              </a:r>
            </a:p>
          </p:txBody>
        </p:sp>
        <p:sp>
          <p:nvSpPr>
            <p:cNvPr id="85" name="テキスト ボックス 84"/>
            <p:cNvSpPr txBox="1"/>
            <p:nvPr/>
          </p:nvSpPr>
          <p:spPr>
            <a:xfrm>
              <a:off x="2340000" y="1800000"/>
              <a:ext cx="720000" cy="324000"/>
            </a:xfrm>
            <a:prstGeom prst="rect">
              <a:avLst/>
            </a:prstGeom>
          </p:spPr>
          <p:txBody>
            <a:bodyPr wrap="square" lIns="0" tIns="0" rIns="0" bIns="0" rtlCol="0" anchor="t" anchorCtr="0">
              <a:normAutofit/>
            </a:bodyPr>
            <a:lstStyle/>
            <a:p>
              <a:pPr>
                <a:lnSpc>
                  <a:spcPts val="2100"/>
                </a:lnSpc>
                <a:spcBef>
                  <a:spcPct val="0"/>
                </a:spcBef>
                <a:defRPr/>
              </a:pPr>
              <a:r>
                <a:rPr lang="ja-JP" altLang="en-US" sz="1050" b="1" dirty="0">
                  <a:solidFill>
                    <a:srgbClr val="FFFFFF">
                      <a:lumMod val="50000"/>
                    </a:srgbClr>
                  </a:solidFill>
                  <a:cs typeface="メイリオ" pitchFamily="50" charset="-128"/>
                </a:rPr>
                <a:t>Ａ</a:t>
              </a:r>
              <a:r>
                <a:rPr lang="ja-JP" altLang="en-US" sz="900" b="1" dirty="0">
                  <a:solidFill>
                    <a:srgbClr val="FFFFFF">
                      <a:lumMod val="50000"/>
                    </a:srgbClr>
                  </a:solidFill>
                  <a:cs typeface="メイリオ" pitchFamily="50" charset="-128"/>
                </a:rPr>
                <a:t>さん</a:t>
              </a:r>
            </a:p>
          </p:txBody>
        </p:sp>
        <p:sp>
          <p:nvSpPr>
            <p:cNvPr id="110" name="Freeform 330"/>
            <p:cNvSpPr>
              <a:spLocks noEditPoints="1"/>
            </p:cNvSpPr>
            <p:nvPr/>
          </p:nvSpPr>
          <p:spPr bwMode="auto">
            <a:xfrm>
              <a:off x="1980000" y="1692000"/>
              <a:ext cx="242888" cy="402431"/>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42" name="グループ化 141"/>
          <p:cNvGrpSpPr/>
          <p:nvPr/>
        </p:nvGrpSpPr>
        <p:grpSpPr>
          <a:xfrm>
            <a:off x="3221762" y="1303141"/>
            <a:ext cx="1152000" cy="684000"/>
            <a:chOff x="3348000" y="1440000"/>
            <a:chExt cx="1152000" cy="684000"/>
          </a:xfrm>
        </p:grpSpPr>
        <p:sp>
          <p:nvSpPr>
            <p:cNvPr id="90" name="テキスト ボックス 89"/>
            <p:cNvSpPr txBox="1"/>
            <p:nvPr/>
          </p:nvSpPr>
          <p:spPr>
            <a:xfrm>
              <a:off x="3780000" y="1800000"/>
              <a:ext cx="720000" cy="324000"/>
            </a:xfrm>
            <a:prstGeom prst="rect">
              <a:avLst/>
            </a:prstGeom>
          </p:spPr>
          <p:txBody>
            <a:bodyPr wrap="square" lIns="0" tIns="0" rIns="0" bIns="0" rtlCol="0" anchor="t" anchorCtr="0">
              <a:normAutofit/>
            </a:bodyPr>
            <a:lstStyle/>
            <a:p>
              <a:pPr>
                <a:lnSpc>
                  <a:spcPts val="2100"/>
                </a:lnSpc>
                <a:spcBef>
                  <a:spcPct val="0"/>
                </a:spcBef>
                <a:defRPr/>
              </a:pPr>
              <a:r>
                <a:rPr lang="en-US" altLang="ja-JP" sz="1050" b="1" dirty="0">
                  <a:solidFill>
                    <a:srgbClr val="FFFFFF">
                      <a:lumMod val="50000"/>
                    </a:srgbClr>
                  </a:solidFill>
                  <a:cs typeface="メイリオ" pitchFamily="50" charset="-128"/>
                </a:rPr>
                <a:t>B</a:t>
              </a:r>
              <a:r>
                <a:rPr lang="ja-JP" altLang="en-US" sz="1050" b="1" dirty="0">
                  <a:solidFill>
                    <a:srgbClr val="FFFFFF">
                      <a:lumMod val="50000"/>
                    </a:srgbClr>
                  </a:solidFill>
                  <a:cs typeface="メイリオ" pitchFamily="50" charset="-128"/>
                </a:rPr>
                <a:t>営業課長</a:t>
              </a:r>
              <a:endParaRPr lang="ja-JP" altLang="en-US" sz="900" b="1" dirty="0">
                <a:solidFill>
                  <a:srgbClr val="FFFFFF">
                    <a:lumMod val="50000"/>
                  </a:srgbClr>
                </a:solidFill>
                <a:cs typeface="メイリオ" pitchFamily="50" charset="-128"/>
              </a:endParaRPr>
            </a:p>
          </p:txBody>
        </p:sp>
        <p:sp>
          <p:nvSpPr>
            <p:cNvPr id="91" name="テキスト ボックス 90"/>
            <p:cNvSpPr txBox="1"/>
            <p:nvPr/>
          </p:nvSpPr>
          <p:spPr>
            <a:xfrm>
              <a:off x="3348000" y="1440000"/>
              <a:ext cx="540000" cy="288000"/>
            </a:xfrm>
            <a:prstGeom prst="rect">
              <a:avLst/>
            </a:prstGeom>
          </p:spPr>
          <p:txBody>
            <a:bodyPr wrap="square" lIns="0" tIns="0" rIns="0" bIns="0" rtlCol="0" anchor="t" anchorCtr="0">
              <a:normAutofit/>
            </a:bodyPr>
            <a:lstStyle/>
            <a:p>
              <a:pPr>
                <a:lnSpc>
                  <a:spcPts val="2100"/>
                </a:lnSpc>
                <a:spcBef>
                  <a:spcPct val="0"/>
                </a:spcBef>
                <a:defRPr/>
              </a:pPr>
              <a:r>
                <a:rPr lang="ja-JP" altLang="en-US" sz="1050" b="1" dirty="0">
                  <a:solidFill>
                    <a:prstClr val="black"/>
                  </a:solidFill>
                  <a:cs typeface="メイリオ" pitchFamily="50" charset="-128"/>
                </a:rPr>
                <a:t>承認者</a:t>
              </a:r>
            </a:p>
          </p:txBody>
        </p:sp>
        <p:sp>
          <p:nvSpPr>
            <p:cNvPr id="111" name="Freeform 330"/>
            <p:cNvSpPr>
              <a:spLocks noEditPoints="1"/>
            </p:cNvSpPr>
            <p:nvPr/>
          </p:nvSpPr>
          <p:spPr bwMode="auto">
            <a:xfrm>
              <a:off x="3420000" y="1692000"/>
              <a:ext cx="242888" cy="402431"/>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43" name="グループ化 142"/>
          <p:cNvGrpSpPr/>
          <p:nvPr/>
        </p:nvGrpSpPr>
        <p:grpSpPr>
          <a:xfrm>
            <a:off x="4949762" y="1303141"/>
            <a:ext cx="1152000" cy="684000"/>
            <a:chOff x="5076000" y="1440000"/>
            <a:chExt cx="1152000" cy="684000"/>
          </a:xfrm>
        </p:grpSpPr>
        <p:sp>
          <p:nvSpPr>
            <p:cNvPr id="93" name="テキスト ボックス 92"/>
            <p:cNvSpPr txBox="1"/>
            <p:nvPr/>
          </p:nvSpPr>
          <p:spPr>
            <a:xfrm>
              <a:off x="5076000" y="1440000"/>
              <a:ext cx="540000" cy="288000"/>
            </a:xfrm>
            <a:prstGeom prst="rect">
              <a:avLst/>
            </a:prstGeom>
          </p:spPr>
          <p:txBody>
            <a:bodyPr wrap="square" lIns="0" tIns="0" rIns="0" bIns="0" rtlCol="0" anchor="t" anchorCtr="0">
              <a:normAutofit/>
            </a:bodyPr>
            <a:lstStyle/>
            <a:p>
              <a:pPr>
                <a:lnSpc>
                  <a:spcPts val="2100"/>
                </a:lnSpc>
                <a:spcBef>
                  <a:spcPct val="0"/>
                </a:spcBef>
                <a:defRPr/>
              </a:pPr>
              <a:r>
                <a:rPr lang="ja-JP" altLang="en-US" sz="1050" b="1" dirty="0">
                  <a:solidFill>
                    <a:prstClr val="black"/>
                  </a:solidFill>
                  <a:cs typeface="メイリオ" pitchFamily="50" charset="-128"/>
                </a:rPr>
                <a:t>承認者</a:t>
              </a:r>
            </a:p>
          </p:txBody>
        </p:sp>
        <p:sp>
          <p:nvSpPr>
            <p:cNvPr id="94" name="テキスト ボックス 93"/>
            <p:cNvSpPr txBox="1"/>
            <p:nvPr/>
          </p:nvSpPr>
          <p:spPr>
            <a:xfrm>
              <a:off x="5508000" y="1800000"/>
              <a:ext cx="720000" cy="324000"/>
            </a:xfrm>
            <a:prstGeom prst="rect">
              <a:avLst/>
            </a:prstGeom>
          </p:spPr>
          <p:txBody>
            <a:bodyPr wrap="square" lIns="0" tIns="0" rIns="0" bIns="0" rtlCol="0" anchor="t" anchorCtr="0">
              <a:normAutofit/>
            </a:bodyPr>
            <a:lstStyle/>
            <a:p>
              <a:pPr>
                <a:lnSpc>
                  <a:spcPts val="2100"/>
                </a:lnSpc>
                <a:spcBef>
                  <a:spcPct val="0"/>
                </a:spcBef>
                <a:defRPr/>
              </a:pPr>
              <a:r>
                <a:rPr lang="en-US" altLang="ja-JP" sz="1050" b="1" dirty="0">
                  <a:solidFill>
                    <a:srgbClr val="FFFFFF">
                      <a:lumMod val="50000"/>
                    </a:srgbClr>
                  </a:solidFill>
                  <a:cs typeface="メイリオ" pitchFamily="50" charset="-128"/>
                </a:rPr>
                <a:t>C</a:t>
              </a:r>
              <a:r>
                <a:rPr lang="ja-JP" altLang="en-US" sz="1050" b="1" dirty="0">
                  <a:solidFill>
                    <a:srgbClr val="FFFFFF">
                      <a:lumMod val="50000"/>
                    </a:srgbClr>
                  </a:solidFill>
                  <a:cs typeface="メイリオ" pitchFamily="50" charset="-128"/>
                </a:rPr>
                <a:t>経理担当</a:t>
              </a:r>
              <a:endParaRPr lang="ja-JP" altLang="en-US" sz="900" b="1" dirty="0">
                <a:solidFill>
                  <a:srgbClr val="FFFFFF">
                    <a:lumMod val="50000"/>
                  </a:srgbClr>
                </a:solidFill>
                <a:cs typeface="メイリオ" pitchFamily="50" charset="-128"/>
              </a:endParaRPr>
            </a:p>
          </p:txBody>
        </p:sp>
        <p:sp>
          <p:nvSpPr>
            <p:cNvPr id="112" name="Freeform 330"/>
            <p:cNvSpPr>
              <a:spLocks noEditPoints="1"/>
            </p:cNvSpPr>
            <p:nvPr/>
          </p:nvSpPr>
          <p:spPr bwMode="auto">
            <a:xfrm>
              <a:off x="5148000" y="1692000"/>
              <a:ext cx="242888" cy="402431"/>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14" name="グループ化 433"/>
          <p:cNvGrpSpPr/>
          <p:nvPr/>
        </p:nvGrpSpPr>
        <p:grpSpPr>
          <a:xfrm>
            <a:off x="6723456" y="2752577"/>
            <a:ext cx="297033" cy="297033"/>
            <a:chOff x="1727200" y="1806426"/>
            <a:chExt cx="381000" cy="381000"/>
          </a:xfrm>
          <a:solidFill>
            <a:srgbClr val="FFFFFF"/>
          </a:solidFill>
        </p:grpSpPr>
        <p:sp>
          <p:nvSpPr>
            <p:cNvPr id="115" name="Freeform 388"/>
            <p:cNvSpPr>
              <a:spLocks/>
            </p:cNvSpPr>
            <p:nvPr/>
          </p:nvSpPr>
          <p:spPr bwMode="auto">
            <a:xfrm>
              <a:off x="1727200" y="2047726"/>
              <a:ext cx="139700" cy="139700"/>
            </a:xfrm>
            <a:custGeom>
              <a:avLst/>
              <a:gdLst/>
              <a:ahLst/>
              <a:cxnLst>
                <a:cxn ang="0">
                  <a:pos x="22" y="0"/>
                </a:cxn>
                <a:cxn ang="0">
                  <a:pos x="0" y="88"/>
                </a:cxn>
                <a:cxn ang="0">
                  <a:pos x="88" y="66"/>
                </a:cxn>
                <a:cxn ang="0">
                  <a:pos x="22" y="0"/>
                </a:cxn>
              </a:cxnLst>
              <a:rect l="0" t="0" r="r" b="b"/>
              <a:pathLst>
                <a:path w="88" h="88">
                  <a:moveTo>
                    <a:pt x="22" y="0"/>
                  </a:moveTo>
                  <a:lnTo>
                    <a:pt x="0" y="88"/>
                  </a:lnTo>
                  <a:lnTo>
                    <a:pt x="88" y="66"/>
                  </a:lnTo>
                  <a:lnTo>
                    <a:pt x="2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16" name="Freeform 389"/>
            <p:cNvSpPr>
              <a:spLocks/>
            </p:cNvSpPr>
            <p:nvPr/>
          </p:nvSpPr>
          <p:spPr bwMode="auto">
            <a:xfrm>
              <a:off x="1978025" y="1806426"/>
              <a:ext cx="130175" cy="130175"/>
            </a:xfrm>
            <a:custGeom>
              <a:avLst/>
              <a:gdLst/>
              <a:ahLst/>
              <a:cxnLst>
                <a:cxn ang="0">
                  <a:pos x="66" y="82"/>
                </a:cxn>
                <a:cxn ang="0">
                  <a:pos x="82" y="66"/>
                </a:cxn>
                <a:cxn ang="0">
                  <a:pos x="16" y="0"/>
                </a:cxn>
                <a:cxn ang="0">
                  <a:pos x="0" y="16"/>
                </a:cxn>
                <a:cxn ang="0">
                  <a:pos x="66" y="82"/>
                </a:cxn>
              </a:cxnLst>
              <a:rect l="0" t="0" r="r" b="b"/>
              <a:pathLst>
                <a:path w="82" h="82">
                  <a:moveTo>
                    <a:pt x="66" y="82"/>
                  </a:moveTo>
                  <a:lnTo>
                    <a:pt x="82" y="66"/>
                  </a:lnTo>
                  <a:lnTo>
                    <a:pt x="16" y="0"/>
                  </a:lnTo>
                  <a:lnTo>
                    <a:pt x="0" y="16"/>
                  </a:lnTo>
                  <a:lnTo>
                    <a:pt x="66" y="8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17" name="Freeform 390"/>
            <p:cNvSpPr>
              <a:spLocks/>
            </p:cNvSpPr>
            <p:nvPr/>
          </p:nvSpPr>
          <p:spPr bwMode="auto">
            <a:xfrm>
              <a:off x="1797050" y="1857226"/>
              <a:ext cx="233134" cy="260350"/>
            </a:xfrm>
            <a:custGeom>
              <a:avLst/>
              <a:gdLst/>
              <a:ahLst/>
              <a:cxnLst>
                <a:cxn ang="0">
                  <a:pos x="98" y="0"/>
                </a:cxn>
                <a:cxn ang="0">
                  <a:pos x="0" y="98"/>
                </a:cxn>
                <a:cxn ang="0">
                  <a:pos x="66" y="164"/>
                </a:cxn>
                <a:cxn ang="0">
                  <a:pos x="164" y="66"/>
                </a:cxn>
                <a:cxn ang="0">
                  <a:pos x="98" y="0"/>
                </a:cxn>
              </a:cxnLst>
              <a:rect l="0" t="0" r="r" b="b"/>
              <a:pathLst>
                <a:path w="164" h="164">
                  <a:moveTo>
                    <a:pt x="98" y="0"/>
                  </a:moveTo>
                  <a:lnTo>
                    <a:pt x="0" y="98"/>
                  </a:lnTo>
                  <a:lnTo>
                    <a:pt x="66" y="164"/>
                  </a:lnTo>
                  <a:lnTo>
                    <a:pt x="164" y="66"/>
                  </a:lnTo>
                  <a:lnTo>
                    <a:pt x="98"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2" name="グループ化 1"/>
          <p:cNvGrpSpPr/>
          <p:nvPr/>
        </p:nvGrpSpPr>
        <p:grpSpPr>
          <a:xfrm>
            <a:off x="4373762" y="3103141"/>
            <a:ext cx="864000" cy="504000"/>
            <a:chOff x="6804000" y="3600000"/>
            <a:chExt cx="864000" cy="504000"/>
          </a:xfrm>
        </p:grpSpPr>
        <p:sp>
          <p:nvSpPr>
            <p:cNvPr id="113" name="Freeform 406"/>
            <p:cNvSpPr>
              <a:spLocks noEditPoints="1"/>
            </p:cNvSpPr>
            <p:nvPr/>
          </p:nvSpPr>
          <p:spPr bwMode="auto">
            <a:xfrm>
              <a:off x="7092280" y="3600000"/>
              <a:ext cx="297033" cy="243027"/>
            </a:xfrm>
            <a:custGeom>
              <a:avLst/>
              <a:gdLst>
                <a:gd name="T0" fmla="*/ 606 w 836"/>
                <a:gd name="T1" fmla="*/ 423 h 692"/>
                <a:gd name="T2" fmla="*/ 606 w 836"/>
                <a:gd name="T3" fmla="*/ 608 h 692"/>
                <a:gd name="T4" fmla="*/ 84 w 836"/>
                <a:gd name="T5" fmla="*/ 608 h 692"/>
                <a:gd name="T6" fmla="*/ 84 w 836"/>
                <a:gd name="T7" fmla="*/ 85 h 692"/>
                <a:gd name="T8" fmla="*/ 559 w 836"/>
                <a:gd name="T9" fmla="*/ 85 h 692"/>
                <a:gd name="T10" fmla="*/ 643 w 836"/>
                <a:gd name="T11" fmla="*/ 2 h 692"/>
                <a:gd name="T12" fmla="*/ 0 w 836"/>
                <a:gd name="T13" fmla="*/ 2 h 692"/>
                <a:gd name="T14" fmla="*/ 0 w 836"/>
                <a:gd name="T15" fmla="*/ 692 h 692"/>
                <a:gd name="T16" fmla="*/ 690 w 836"/>
                <a:gd name="T17" fmla="*/ 692 h 692"/>
                <a:gd name="T18" fmla="*/ 690 w 836"/>
                <a:gd name="T19" fmla="*/ 340 h 692"/>
                <a:gd name="T20" fmla="*/ 606 w 836"/>
                <a:gd name="T21" fmla="*/ 423 h 692"/>
                <a:gd name="T22" fmla="*/ 730 w 836"/>
                <a:gd name="T23" fmla="*/ 0 h 692"/>
                <a:gd name="T24" fmla="*/ 398 w 836"/>
                <a:gd name="T25" fmla="*/ 332 h 692"/>
                <a:gd name="T26" fmla="*/ 254 w 836"/>
                <a:gd name="T27" fmla="*/ 188 h 692"/>
                <a:gd name="T28" fmla="*/ 148 w 836"/>
                <a:gd name="T29" fmla="*/ 295 h 692"/>
                <a:gd name="T30" fmla="*/ 398 w 836"/>
                <a:gd name="T31" fmla="*/ 544 h 692"/>
                <a:gd name="T32" fmla="*/ 836 w 836"/>
                <a:gd name="T33" fmla="*/ 106 h 692"/>
                <a:gd name="T34" fmla="*/ 730 w 836"/>
                <a:gd name="T3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6" h="692">
                  <a:moveTo>
                    <a:pt x="606" y="423"/>
                  </a:moveTo>
                  <a:lnTo>
                    <a:pt x="606" y="608"/>
                  </a:lnTo>
                  <a:lnTo>
                    <a:pt x="84" y="608"/>
                  </a:lnTo>
                  <a:lnTo>
                    <a:pt x="84" y="85"/>
                  </a:lnTo>
                  <a:lnTo>
                    <a:pt x="559" y="85"/>
                  </a:lnTo>
                  <a:lnTo>
                    <a:pt x="643" y="2"/>
                  </a:lnTo>
                  <a:lnTo>
                    <a:pt x="0" y="2"/>
                  </a:lnTo>
                  <a:lnTo>
                    <a:pt x="0" y="692"/>
                  </a:lnTo>
                  <a:lnTo>
                    <a:pt x="690" y="692"/>
                  </a:lnTo>
                  <a:lnTo>
                    <a:pt x="690" y="340"/>
                  </a:lnTo>
                  <a:lnTo>
                    <a:pt x="606" y="423"/>
                  </a:lnTo>
                  <a:close/>
                  <a:moveTo>
                    <a:pt x="730" y="0"/>
                  </a:moveTo>
                  <a:lnTo>
                    <a:pt x="398" y="332"/>
                  </a:lnTo>
                  <a:lnTo>
                    <a:pt x="254" y="188"/>
                  </a:lnTo>
                  <a:lnTo>
                    <a:pt x="148" y="295"/>
                  </a:lnTo>
                  <a:lnTo>
                    <a:pt x="398" y="544"/>
                  </a:lnTo>
                  <a:lnTo>
                    <a:pt x="836" y="106"/>
                  </a:lnTo>
                  <a:lnTo>
                    <a:pt x="730" y="0"/>
                  </a:lnTo>
                  <a:close/>
                </a:path>
              </a:pathLst>
            </a:custGeom>
            <a:solidFill>
              <a:srgbClr val="EE55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19" name="テキスト ボックス 118"/>
            <p:cNvSpPr txBox="1"/>
            <p:nvPr/>
          </p:nvSpPr>
          <p:spPr>
            <a:xfrm>
              <a:off x="7128000" y="3780000"/>
              <a:ext cx="540000" cy="324000"/>
            </a:xfrm>
            <a:prstGeom prst="rect">
              <a:avLst/>
            </a:prstGeom>
          </p:spPr>
          <p:txBody>
            <a:bodyPr wrap="square" lIns="0" tIns="0" rIns="0" bIns="0" rtlCol="0" anchor="t" anchorCtr="0">
              <a:normAutofit/>
            </a:bodyPr>
            <a:lstStyle/>
            <a:p>
              <a:pPr>
                <a:lnSpc>
                  <a:spcPts val="2100"/>
                </a:lnSpc>
                <a:spcBef>
                  <a:spcPct val="0"/>
                </a:spcBef>
                <a:defRPr/>
              </a:pPr>
              <a:r>
                <a:rPr lang="ja-JP" altLang="en-US" sz="900" b="1" dirty="0">
                  <a:solidFill>
                    <a:srgbClr val="EE5500"/>
                  </a:solidFill>
                  <a:cs typeface="メイリオ" pitchFamily="50" charset="-128"/>
                </a:rPr>
                <a:t>差戻</a:t>
              </a:r>
            </a:p>
          </p:txBody>
        </p:sp>
        <p:sp>
          <p:nvSpPr>
            <p:cNvPr id="120" name="Freeform 408"/>
            <p:cNvSpPr>
              <a:spLocks noEditPoints="1"/>
            </p:cNvSpPr>
            <p:nvPr/>
          </p:nvSpPr>
          <p:spPr bwMode="auto">
            <a:xfrm>
              <a:off x="6804000" y="3708000"/>
              <a:ext cx="243027" cy="189021"/>
            </a:xfrm>
            <a:custGeom>
              <a:avLst/>
              <a:gdLst>
                <a:gd name="T0" fmla="*/ 249 w 853"/>
                <a:gd name="T1" fmla="*/ 280 h 632"/>
                <a:gd name="T2" fmla="*/ 0 w 853"/>
                <a:gd name="T3" fmla="*/ 88 h 632"/>
                <a:gd name="T4" fmla="*/ 0 w 853"/>
                <a:gd name="T5" fmla="*/ 530 h 632"/>
                <a:gd name="T6" fmla="*/ 249 w 853"/>
                <a:gd name="T7" fmla="*/ 280 h 632"/>
                <a:gd name="T8" fmla="*/ 850 w 853"/>
                <a:gd name="T9" fmla="*/ 0 h 632"/>
                <a:gd name="T10" fmla="*/ 3 w 853"/>
                <a:gd name="T11" fmla="*/ 0 h 632"/>
                <a:gd name="T12" fmla="*/ 427 w 853"/>
                <a:gd name="T13" fmla="*/ 325 h 632"/>
                <a:gd name="T14" fmla="*/ 850 w 853"/>
                <a:gd name="T15" fmla="*/ 0 h 632"/>
                <a:gd name="T16" fmla="*/ 546 w 853"/>
                <a:gd name="T17" fmla="*/ 325 h 632"/>
                <a:gd name="T18" fmla="*/ 427 w 853"/>
                <a:gd name="T19" fmla="*/ 416 h 632"/>
                <a:gd name="T20" fmla="*/ 307 w 853"/>
                <a:gd name="T21" fmla="*/ 325 h 632"/>
                <a:gd name="T22" fmla="*/ 1 w 853"/>
                <a:gd name="T23" fmla="*/ 632 h 632"/>
                <a:gd name="T24" fmla="*/ 852 w 853"/>
                <a:gd name="T25" fmla="*/ 632 h 632"/>
                <a:gd name="T26" fmla="*/ 546 w 853"/>
                <a:gd name="T27" fmla="*/ 325 h 632"/>
                <a:gd name="T28" fmla="*/ 603 w 853"/>
                <a:gd name="T29" fmla="*/ 280 h 632"/>
                <a:gd name="T30" fmla="*/ 853 w 853"/>
                <a:gd name="T31" fmla="*/ 531 h 632"/>
                <a:gd name="T32" fmla="*/ 853 w 853"/>
                <a:gd name="T33" fmla="*/ 90 h 632"/>
                <a:gd name="T34" fmla="*/ 603 w 853"/>
                <a:gd name="T35" fmla="*/ 28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3" h="632">
                  <a:moveTo>
                    <a:pt x="249" y="280"/>
                  </a:moveTo>
                  <a:lnTo>
                    <a:pt x="0" y="88"/>
                  </a:lnTo>
                  <a:lnTo>
                    <a:pt x="0" y="530"/>
                  </a:lnTo>
                  <a:lnTo>
                    <a:pt x="249" y="280"/>
                  </a:lnTo>
                  <a:close/>
                  <a:moveTo>
                    <a:pt x="850" y="0"/>
                  </a:moveTo>
                  <a:lnTo>
                    <a:pt x="3" y="0"/>
                  </a:lnTo>
                  <a:lnTo>
                    <a:pt x="427" y="325"/>
                  </a:lnTo>
                  <a:lnTo>
                    <a:pt x="850" y="0"/>
                  </a:lnTo>
                  <a:close/>
                  <a:moveTo>
                    <a:pt x="546" y="325"/>
                  </a:moveTo>
                  <a:lnTo>
                    <a:pt x="427" y="416"/>
                  </a:lnTo>
                  <a:lnTo>
                    <a:pt x="307" y="325"/>
                  </a:lnTo>
                  <a:lnTo>
                    <a:pt x="1" y="632"/>
                  </a:lnTo>
                  <a:lnTo>
                    <a:pt x="852" y="632"/>
                  </a:lnTo>
                  <a:lnTo>
                    <a:pt x="546" y="325"/>
                  </a:lnTo>
                  <a:close/>
                  <a:moveTo>
                    <a:pt x="603" y="280"/>
                  </a:moveTo>
                  <a:lnTo>
                    <a:pt x="853" y="531"/>
                  </a:lnTo>
                  <a:lnTo>
                    <a:pt x="853" y="90"/>
                  </a:lnTo>
                  <a:lnTo>
                    <a:pt x="603" y="280"/>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0" name="グループ化 9"/>
          <p:cNvGrpSpPr/>
          <p:nvPr/>
        </p:nvGrpSpPr>
        <p:grpSpPr>
          <a:xfrm>
            <a:off x="971652" y="2887141"/>
            <a:ext cx="540000" cy="507370"/>
            <a:chOff x="1409374" y="2997450"/>
            <a:chExt cx="540000" cy="507370"/>
          </a:xfrm>
        </p:grpSpPr>
        <p:grpSp>
          <p:nvGrpSpPr>
            <p:cNvPr id="122" name="グループ化 250"/>
            <p:cNvGrpSpPr/>
            <p:nvPr/>
          </p:nvGrpSpPr>
          <p:grpSpPr>
            <a:xfrm>
              <a:off x="1463040" y="2997450"/>
              <a:ext cx="242578" cy="240413"/>
              <a:chOff x="2182416" y="3387725"/>
              <a:chExt cx="381000" cy="381000"/>
            </a:xfrm>
            <a:solidFill>
              <a:srgbClr val="EE5500"/>
            </a:solidFill>
          </p:grpSpPr>
          <p:sp>
            <p:nvSpPr>
              <p:cNvPr id="123" name="Freeform 220"/>
              <p:cNvSpPr>
                <a:spLocks/>
              </p:cNvSpPr>
              <p:nvPr/>
            </p:nvSpPr>
            <p:spPr bwMode="auto">
              <a:xfrm>
                <a:off x="2341166" y="3394075"/>
                <a:ext cx="215900" cy="215900"/>
              </a:xfrm>
              <a:custGeom>
                <a:avLst/>
                <a:gdLst/>
                <a:ahLst/>
                <a:cxnLst>
                  <a:cxn ang="0">
                    <a:pos x="34" y="136"/>
                  </a:cxn>
                  <a:cxn ang="0">
                    <a:pos x="0" y="102"/>
                  </a:cxn>
                  <a:cxn ang="0">
                    <a:pos x="102" y="0"/>
                  </a:cxn>
                  <a:cxn ang="0">
                    <a:pos x="136" y="34"/>
                  </a:cxn>
                  <a:cxn ang="0">
                    <a:pos x="34" y="136"/>
                  </a:cxn>
                </a:cxnLst>
                <a:rect l="0" t="0" r="r" b="b"/>
                <a:pathLst>
                  <a:path w="136" h="136">
                    <a:moveTo>
                      <a:pt x="34" y="136"/>
                    </a:moveTo>
                    <a:lnTo>
                      <a:pt x="0" y="102"/>
                    </a:lnTo>
                    <a:lnTo>
                      <a:pt x="102" y="0"/>
                    </a:lnTo>
                    <a:lnTo>
                      <a:pt x="136" y="34"/>
                    </a:lnTo>
                    <a:lnTo>
                      <a:pt x="34"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4" name="Freeform 221"/>
              <p:cNvSpPr>
                <a:spLocks/>
              </p:cNvSpPr>
              <p:nvPr/>
            </p:nvSpPr>
            <p:spPr bwMode="auto">
              <a:xfrm>
                <a:off x="2296716" y="3581400"/>
                <a:ext cx="73025" cy="73025"/>
              </a:xfrm>
              <a:custGeom>
                <a:avLst/>
                <a:gdLst/>
                <a:ahLst/>
                <a:cxnLst>
                  <a:cxn ang="0">
                    <a:pos x="0" y="46"/>
                  </a:cxn>
                  <a:cxn ang="0">
                    <a:pos x="0" y="46"/>
                  </a:cxn>
                  <a:cxn ang="0">
                    <a:pos x="12" y="0"/>
                  </a:cxn>
                  <a:cxn ang="0">
                    <a:pos x="46" y="34"/>
                  </a:cxn>
                  <a:cxn ang="0">
                    <a:pos x="0" y="46"/>
                  </a:cxn>
                </a:cxnLst>
                <a:rect l="0" t="0" r="r" b="b"/>
                <a:pathLst>
                  <a:path w="46" h="46">
                    <a:moveTo>
                      <a:pt x="0" y="46"/>
                    </a:moveTo>
                    <a:lnTo>
                      <a:pt x="0" y="46"/>
                    </a:lnTo>
                    <a:lnTo>
                      <a:pt x="12" y="0"/>
                    </a:lnTo>
                    <a:lnTo>
                      <a:pt x="46" y="34"/>
                    </a:lnTo>
                    <a:lnTo>
                      <a:pt x="0" y="4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5" name="Freeform 222"/>
              <p:cNvSpPr>
                <a:spLocks/>
              </p:cNvSpPr>
              <p:nvPr/>
            </p:nvSpPr>
            <p:spPr bwMode="auto">
              <a:xfrm>
                <a:off x="2182416" y="3387725"/>
                <a:ext cx="381000" cy="381000"/>
              </a:xfrm>
              <a:custGeom>
                <a:avLst/>
                <a:gdLst/>
                <a:ahLst/>
                <a:cxnLst>
                  <a:cxn ang="0">
                    <a:pos x="216" y="92"/>
                  </a:cxn>
                  <a:cxn ang="0">
                    <a:pos x="216" y="216"/>
                  </a:cxn>
                  <a:cxn ang="0">
                    <a:pos x="24" y="216"/>
                  </a:cxn>
                  <a:cxn ang="0">
                    <a:pos x="24" y="24"/>
                  </a:cxn>
                  <a:cxn ang="0">
                    <a:pos x="148" y="24"/>
                  </a:cxn>
                  <a:cxn ang="0">
                    <a:pos x="172" y="0"/>
                  </a:cxn>
                  <a:cxn ang="0">
                    <a:pos x="0" y="0"/>
                  </a:cxn>
                  <a:cxn ang="0">
                    <a:pos x="0" y="240"/>
                  </a:cxn>
                  <a:cxn ang="0">
                    <a:pos x="240" y="240"/>
                  </a:cxn>
                  <a:cxn ang="0">
                    <a:pos x="240" y="68"/>
                  </a:cxn>
                  <a:cxn ang="0">
                    <a:pos x="216" y="92"/>
                  </a:cxn>
                </a:cxnLst>
                <a:rect l="0" t="0" r="r" b="b"/>
                <a:pathLst>
                  <a:path w="240" h="240">
                    <a:moveTo>
                      <a:pt x="216" y="92"/>
                    </a:moveTo>
                    <a:lnTo>
                      <a:pt x="216" y="216"/>
                    </a:lnTo>
                    <a:lnTo>
                      <a:pt x="24" y="216"/>
                    </a:lnTo>
                    <a:lnTo>
                      <a:pt x="24" y="24"/>
                    </a:lnTo>
                    <a:lnTo>
                      <a:pt x="148" y="24"/>
                    </a:lnTo>
                    <a:lnTo>
                      <a:pt x="172" y="0"/>
                    </a:lnTo>
                    <a:lnTo>
                      <a:pt x="0" y="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26" name="テキスト ボックス 125"/>
            <p:cNvSpPr txBox="1"/>
            <p:nvPr/>
          </p:nvSpPr>
          <p:spPr>
            <a:xfrm>
              <a:off x="1409374" y="3180820"/>
              <a:ext cx="540000" cy="324000"/>
            </a:xfrm>
            <a:prstGeom prst="rect">
              <a:avLst/>
            </a:prstGeom>
          </p:spPr>
          <p:txBody>
            <a:bodyPr wrap="square" lIns="0" tIns="0" rIns="0" bIns="0" rtlCol="0" anchor="t" anchorCtr="0">
              <a:normAutofit/>
            </a:bodyPr>
            <a:lstStyle/>
            <a:p>
              <a:pPr>
                <a:lnSpc>
                  <a:spcPts val="2100"/>
                </a:lnSpc>
                <a:spcBef>
                  <a:spcPct val="0"/>
                </a:spcBef>
                <a:defRPr/>
              </a:pPr>
              <a:r>
                <a:rPr lang="ja-JP" altLang="en-US" sz="900" b="1" dirty="0">
                  <a:solidFill>
                    <a:srgbClr val="EE5500"/>
                  </a:solidFill>
                  <a:cs typeface="メイリオ" pitchFamily="50" charset="-128"/>
                </a:rPr>
                <a:t>再提出</a:t>
              </a:r>
              <a:r>
                <a:rPr lang="en-US" altLang="ja-JP" sz="900" b="1" dirty="0">
                  <a:solidFill>
                    <a:srgbClr val="EE5500"/>
                  </a:solidFill>
                  <a:cs typeface="メイリオ" pitchFamily="50" charset="-128"/>
                </a:rPr>
                <a:t>*</a:t>
              </a:r>
              <a:endParaRPr lang="ja-JP" altLang="en-US" sz="825" b="1" dirty="0">
                <a:solidFill>
                  <a:srgbClr val="EE5500"/>
                </a:solidFill>
                <a:cs typeface="メイリオ" pitchFamily="50" charset="-128"/>
              </a:endParaRPr>
            </a:p>
          </p:txBody>
        </p:sp>
      </p:grpSp>
      <p:sp>
        <p:nvSpPr>
          <p:cNvPr id="127" name="Rectangle 77"/>
          <p:cNvSpPr>
            <a:spLocks noChangeArrowheads="1"/>
          </p:cNvSpPr>
          <p:nvPr/>
        </p:nvSpPr>
        <p:spPr bwMode="auto">
          <a:xfrm>
            <a:off x="6785762" y="2743141"/>
            <a:ext cx="1080000" cy="324036"/>
          </a:xfrm>
          <a:prstGeom prst="rect">
            <a:avLst/>
          </a:prstGeom>
          <a:solidFill>
            <a:srgbClr val="77A233"/>
          </a:solidFill>
          <a:ln w="25400" cap="flat" cmpd="sng" algn="ctr">
            <a:solidFill>
              <a:srgbClr val="77A233"/>
            </a:solidFill>
            <a:prstDash val="solid"/>
            <a:headEnd/>
            <a:tailEnd/>
          </a:ln>
          <a:effectLst/>
        </p:spPr>
        <p:txBody>
          <a:bodyPr wrap="none" anchor="ctr"/>
          <a:lstStyle/>
          <a:p>
            <a:pPr algn="ctr">
              <a:defRPr/>
            </a:pPr>
            <a:r>
              <a:rPr kumimoji="0" lang="ja-JP" altLang="en-US" sz="1200" b="1" kern="0" dirty="0">
                <a:solidFill>
                  <a:srgbClr val="FFFFFF"/>
                </a:solidFill>
                <a:latin typeface="メイリオ"/>
                <a:ea typeface="メイリオ"/>
              </a:rPr>
              <a:t>承認履歴照会</a:t>
            </a:r>
            <a:endParaRPr kumimoji="0" lang="en-US" altLang="ja-JP" sz="1200" b="1" kern="0" dirty="0">
              <a:solidFill>
                <a:srgbClr val="FFFFFF"/>
              </a:solidFill>
              <a:latin typeface="メイリオ"/>
              <a:ea typeface="メイリオ"/>
            </a:endParaRPr>
          </a:p>
        </p:txBody>
      </p:sp>
      <p:sp>
        <p:nvSpPr>
          <p:cNvPr id="128" name="Freeform 393"/>
          <p:cNvSpPr>
            <a:spLocks noEditPoints="1"/>
          </p:cNvSpPr>
          <p:nvPr/>
        </p:nvSpPr>
        <p:spPr bwMode="auto">
          <a:xfrm>
            <a:off x="7925376" y="2743141"/>
            <a:ext cx="241065" cy="324867"/>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77A233"/>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grpSp>
        <p:nvGrpSpPr>
          <p:cNvPr id="24" name="グループ化 23">
            <a:extLst>
              <a:ext uri="{FF2B5EF4-FFF2-40B4-BE49-F238E27FC236}">
                <a16:creationId xmlns:a16="http://schemas.microsoft.com/office/drawing/2014/main" id="{9315DC67-3804-6821-683D-24A13C5123CE}"/>
              </a:ext>
            </a:extLst>
          </p:cNvPr>
          <p:cNvGrpSpPr/>
          <p:nvPr/>
        </p:nvGrpSpPr>
        <p:grpSpPr>
          <a:xfrm>
            <a:off x="4604116" y="4451587"/>
            <a:ext cx="4396376" cy="388415"/>
            <a:chOff x="4604116" y="4451587"/>
            <a:chExt cx="4396376" cy="388415"/>
          </a:xfrm>
        </p:grpSpPr>
        <p:sp>
          <p:nvSpPr>
            <p:cNvPr id="79" name="角丸四角形 78"/>
            <p:cNvSpPr/>
            <p:nvPr/>
          </p:nvSpPr>
          <p:spPr>
            <a:xfrm>
              <a:off x="4604116" y="4451587"/>
              <a:ext cx="1350114" cy="252000"/>
            </a:xfrm>
            <a:prstGeom prst="roundRect">
              <a:avLst>
                <a:gd name="adj" fmla="val 27084"/>
              </a:avLst>
            </a:prstGeom>
            <a:solidFill>
              <a:srgbClr val="F9BE00"/>
            </a:solidFill>
            <a:ln w="25400" cap="flat" cmpd="sng" algn="ctr">
              <a:noFill/>
              <a:prstDash val="solid"/>
            </a:ln>
            <a:effectLst/>
          </p:spPr>
          <p:txBody>
            <a:bodyPr rtlCol="0" anchor="ctr"/>
            <a:lstStyle/>
            <a:p>
              <a:pPr algn="ctr">
                <a:lnSpc>
                  <a:spcPts val="1800"/>
                </a:lnSpc>
                <a:defRPr/>
              </a:pPr>
              <a:r>
                <a:rPr kumimoji="0" lang="ja-JP" altLang="en-US" sz="1200" kern="0" dirty="0">
                  <a:solidFill>
                    <a:srgbClr val="FFFFFF"/>
                  </a:solidFill>
                  <a:latin typeface="メイリオ"/>
                  <a:ea typeface="メイリオ"/>
                  <a:cs typeface="メイリオ" pitchFamily="50" charset="-128"/>
                </a:rPr>
                <a:t>メール送信</a:t>
              </a:r>
            </a:p>
          </p:txBody>
        </p:sp>
        <p:sp>
          <p:nvSpPr>
            <p:cNvPr id="86" name="正方形/長方形 85"/>
            <p:cNvSpPr/>
            <p:nvPr/>
          </p:nvSpPr>
          <p:spPr>
            <a:xfrm>
              <a:off x="5921622" y="4451587"/>
              <a:ext cx="3078870" cy="276999"/>
            </a:xfrm>
            <a:prstGeom prst="rect">
              <a:avLst/>
            </a:prstGeom>
          </p:spPr>
          <p:txBody>
            <a:bodyPr wrap="square">
              <a:spAutoFit/>
            </a:bodyPr>
            <a:lstStyle/>
            <a:p>
              <a:pPr>
                <a:defRPr/>
              </a:pPr>
              <a:r>
                <a:rPr lang="ja-JP" altLang="en-US" sz="1200" dirty="0">
                  <a:solidFill>
                    <a:prstClr val="black"/>
                  </a:solidFill>
                  <a:cs typeface="メイリオ" pitchFamily="50" charset="-128"/>
                </a:rPr>
                <a:t>提出・承認・差戻・修正時にメールを送信</a:t>
              </a:r>
            </a:p>
          </p:txBody>
        </p:sp>
        <p:sp>
          <p:nvSpPr>
            <p:cNvPr id="129" name="正方形/長方形 128"/>
            <p:cNvSpPr/>
            <p:nvPr/>
          </p:nvSpPr>
          <p:spPr>
            <a:xfrm>
              <a:off x="5940432" y="4696002"/>
              <a:ext cx="2520000" cy="144000"/>
            </a:xfrm>
            <a:prstGeom prst="rect">
              <a:avLst/>
            </a:prstGeom>
            <a:noFill/>
            <a:ln w="12700" cap="flat" cmpd="sng" algn="ctr">
              <a:noFill/>
              <a:prstDash val="dash"/>
            </a:ln>
            <a:effectLst/>
          </p:spPr>
          <p:txBody>
            <a:bodyPr rtlCol="0" anchor="ctr"/>
            <a:lstStyle/>
            <a:p>
              <a:pPr>
                <a:defRPr/>
              </a:pPr>
              <a:r>
                <a:rPr kumimoji="0" lang="en-US" altLang="ja-JP" sz="600" kern="0" dirty="0">
                  <a:solidFill>
                    <a:prstClr val="black"/>
                  </a:solidFill>
                  <a:latin typeface="メイリオ"/>
                  <a:ea typeface="メイリオ"/>
                </a:rPr>
                <a:t>*</a:t>
              </a:r>
              <a:r>
                <a:rPr kumimoji="0" lang="ja-JP" altLang="en-US" sz="600" kern="0" dirty="0">
                  <a:solidFill>
                    <a:prstClr val="black"/>
                  </a:solidFill>
                  <a:latin typeface="メイリオ"/>
                  <a:ea typeface="メイリオ"/>
                </a:rPr>
                <a:t>差戻伝票を「未提出にする」か「差戻にする」かの選択が可能</a:t>
              </a:r>
            </a:p>
          </p:txBody>
        </p:sp>
      </p:grpSp>
      <p:grpSp>
        <p:nvGrpSpPr>
          <p:cNvPr id="9" name="グループ化 8"/>
          <p:cNvGrpSpPr/>
          <p:nvPr/>
        </p:nvGrpSpPr>
        <p:grpSpPr>
          <a:xfrm>
            <a:off x="2681566" y="3103141"/>
            <a:ext cx="576000" cy="504000"/>
            <a:chOff x="2988000" y="3168000"/>
            <a:chExt cx="576000" cy="504000"/>
          </a:xfrm>
        </p:grpSpPr>
        <p:grpSp>
          <p:nvGrpSpPr>
            <p:cNvPr id="6" name="グループ化 5"/>
            <p:cNvGrpSpPr/>
            <p:nvPr/>
          </p:nvGrpSpPr>
          <p:grpSpPr>
            <a:xfrm>
              <a:off x="2988000" y="3168000"/>
              <a:ext cx="576000" cy="504000"/>
              <a:chOff x="2988000" y="3168000"/>
              <a:chExt cx="576000" cy="504000"/>
            </a:xfrm>
          </p:grpSpPr>
          <p:sp>
            <p:nvSpPr>
              <p:cNvPr id="130" name="テキスト ボックス 129"/>
              <p:cNvSpPr txBox="1"/>
              <p:nvPr/>
            </p:nvSpPr>
            <p:spPr>
              <a:xfrm>
                <a:off x="3024000" y="3348000"/>
                <a:ext cx="540000" cy="324000"/>
              </a:xfrm>
              <a:prstGeom prst="rect">
                <a:avLst/>
              </a:prstGeom>
            </p:spPr>
            <p:txBody>
              <a:bodyPr wrap="square" lIns="0" tIns="0" rIns="0" bIns="0" rtlCol="0" anchor="t" anchorCtr="0">
                <a:normAutofit/>
              </a:bodyPr>
              <a:lstStyle/>
              <a:p>
                <a:pPr>
                  <a:lnSpc>
                    <a:spcPts val="2100"/>
                  </a:lnSpc>
                  <a:spcBef>
                    <a:spcPct val="0"/>
                  </a:spcBef>
                  <a:defRPr/>
                </a:pPr>
                <a:r>
                  <a:rPr lang="ja-JP" altLang="en-US" sz="900" b="1" dirty="0">
                    <a:solidFill>
                      <a:srgbClr val="EE5500"/>
                    </a:solidFill>
                    <a:cs typeface="メイリオ" pitchFamily="50" charset="-128"/>
                  </a:rPr>
                  <a:t>取下</a:t>
                </a:r>
              </a:p>
            </p:txBody>
          </p:sp>
          <p:sp>
            <p:nvSpPr>
              <p:cNvPr id="131" name="Freeform 222"/>
              <p:cNvSpPr>
                <a:spLocks/>
              </p:cNvSpPr>
              <p:nvPr/>
            </p:nvSpPr>
            <p:spPr bwMode="auto">
              <a:xfrm>
                <a:off x="2988000" y="3168000"/>
                <a:ext cx="294331" cy="247247"/>
              </a:xfrm>
              <a:custGeom>
                <a:avLst/>
                <a:gdLst/>
                <a:ahLst/>
                <a:cxnLst>
                  <a:cxn ang="0">
                    <a:pos x="216" y="92"/>
                  </a:cxn>
                  <a:cxn ang="0">
                    <a:pos x="216" y="216"/>
                  </a:cxn>
                  <a:cxn ang="0">
                    <a:pos x="24" y="216"/>
                  </a:cxn>
                  <a:cxn ang="0">
                    <a:pos x="24" y="24"/>
                  </a:cxn>
                  <a:cxn ang="0">
                    <a:pos x="148" y="24"/>
                  </a:cxn>
                  <a:cxn ang="0">
                    <a:pos x="172" y="0"/>
                  </a:cxn>
                  <a:cxn ang="0">
                    <a:pos x="0" y="0"/>
                  </a:cxn>
                  <a:cxn ang="0">
                    <a:pos x="0" y="240"/>
                  </a:cxn>
                  <a:cxn ang="0">
                    <a:pos x="240" y="240"/>
                  </a:cxn>
                  <a:cxn ang="0">
                    <a:pos x="240" y="68"/>
                  </a:cxn>
                  <a:cxn ang="0">
                    <a:pos x="216" y="92"/>
                  </a:cxn>
                </a:cxnLst>
                <a:rect l="0" t="0" r="r" b="b"/>
                <a:pathLst>
                  <a:path w="240" h="240">
                    <a:moveTo>
                      <a:pt x="216" y="92"/>
                    </a:moveTo>
                    <a:lnTo>
                      <a:pt x="216" y="216"/>
                    </a:lnTo>
                    <a:lnTo>
                      <a:pt x="24" y="216"/>
                    </a:lnTo>
                    <a:lnTo>
                      <a:pt x="24" y="24"/>
                    </a:lnTo>
                    <a:lnTo>
                      <a:pt x="148" y="24"/>
                    </a:lnTo>
                    <a:lnTo>
                      <a:pt x="172" y="0"/>
                    </a:lnTo>
                    <a:lnTo>
                      <a:pt x="0" y="0"/>
                    </a:lnTo>
                    <a:lnTo>
                      <a:pt x="0" y="240"/>
                    </a:lnTo>
                    <a:lnTo>
                      <a:pt x="240" y="240"/>
                    </a:lnTo>
                    <a:lnTo>
                      <a:pt x="240" y="68"/>
                    </a:lnTo>
                    <a:lnTo>
                      <a:pt x="216" y="92"/>
                    </a:lnTo>
                    <a:close/>
                  </a:path>
                </a:pathLst>
              </a:custGeom>
              <a:solidFill>
                <a:srgbClr val="EE5500"/>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32" name="グループ化 496"/>
            <p:cNvGrpSpPr/>
            <p:nvPr/>
          </p:nvGrpSpPr>
          <p:grpSpPr>
            <a:xfrm rot="2700000">
              <a:off x="3119679" y="3113517"/>
              <a:ext cx="111742" cy="299518"/>
              <a:chOff x="4432176" y="1923678"/>
              <a:chExt cx="381000" cy="381000"/>
            </a:xfrm>
            <a:solidFill>
              <a:srgbClr val="EE5500"/>
            </a:solidFill>
          </p:grpSpPr>
          <p:sp>
            <p:nvSpPr>
              <p:cNvPr id="133" name="Rectangle 518"/>
              <p:cNvSpPr>
                <a:spLocks noChangeArrowheads="1"/>
              </p:cNvSpPr>
              <p:nvPr/>
            </p:nvSpPr>
            <p:spPr bwMode="auto">
              <a:xfrm>
                <a:off x="4508376" y="1923678"/>
                <a:ext cx="228600" cy="635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4" name="Rectangle 519"/>
              <p:cNvSpPr>
                <a:spLocks noChangeArrowheads="1"/>
              </p:cNvSpPr>
              <p:nvPr/>
            </p:nvSpPr>
            <p:spPr bwMode="auto">
              <a:xfrm>
                <a:off x="4508376" y="2025278"/>
                <a:ext cx="228600" cy="635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5" name="Freeform 520"/>
              <p:cNvSpPr>
                <a:spLocks/>
              </p:cNvSpPr>
              <p:nvPr/>
            </p:nvSpPr>
            <p:spPr bwMode="auto">
              <a:xfrm>
                <a:off x="4432176" y="2126878"/>
                <a:ext cx="381000" cy="177800"/>
              </a:xfrm>
              <a:custGeom>
                <a:avLst/>
                <a:gdLst/>
                <a:ahLst/>
                <a:cxnLst>
                  <a:cxn ang="0">
                    <a:pos x="240" y="0"/>
                  </a:cxn>
                  <a:cxn ang="0">
                    <a:pos x="0" y="0"/>
                  </a:cxn>
                  <a:cxn ang="0">
                    <a:pos x="120" y="112"/>
                  </a:cxn>
                  <a:cxn ang="0">
                    <a:pos x="120" y="112"/>
                  </a:cxn>
                  <a:cxn ang="0">
                    <a:pos x="240" y="0"/>
                  </a:cxn>
                </a:cxnLst>
                <a:rect l="0" t="0" r="r" b="b"/>
                <a:pathLst>
                  <a:path w="240" h="112">
                    <a:moveTo>
                      <a:pt x="240" y="0"/>
                    </a:moveTo>
                    <a:lnTo>
                      <a:pt x="0" y="0"/>
                    </a:lnTo>
                    <a:lnTo>
                      <a:pt x="120" y="112"/>
                    </a:lnTo>
                    <a:lnTo>
                      <a:pt x="120" y="112"/>
                    </a:lnTo>
                    <a:lnTo>
                      <a:pt x="24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grpSp>
        <p:nvGrpSpPr>
          <p:cNvPr id="15" name="グループ化 14">
            <a:extLst>
              <a:ext uri="{FF2B5EF4-FFF2-40B4-BE49-F238E27FC236}">
                <a16:creationId xmlns:a16="http://schemas.microsoft.com/office/drawing/2014/main" id="{3886ECC8-7C95-A697-4B32-6878570F16CF}"/>
              </a:ext>
            </a:extLst>
          </p:cNvPr>
          <p:cNvGrpSpPr/>
          <p:nvPr/>
        </p:nvGrpSpPr>
        <p:grpSpPr>
          <a:xfrm>
            <a:off x="252000" y="4014735"/>
            <a:ext cx="3939303" cy="276999"/>
            <a:chOff x="1620000" y="3811900"/>
            <a:chExt cx="3939303" cy="276999"/>
          </a:xfrm>
        </p:grpSpPr>
        <p:sp>
          <p:nvSpPr>
            <p:cNvPr id="136" name="角丸四角形 135"/>
            <p:cNvSpPr/>
            <p:nvPr/>
          </p:nvSpPr>
          <p:spPr>
            <a:xfrm>
              <a:off x="1620000" y="3811900"/>
              <a:ext cx="1350114" cy="252000"/>
            </a:xfrm>
            <a:prstGeom prst="roundRect">
              <a:avLst>
                <a:gd name="adj" fmla="val 27084"/>
              </a:avLst>
            </a:prstGeom>
            <a:solidFill>
              <a:srgbClr val="F9BE00"/>
            </a:solidFill>
            <a:ln w="25400" cap="flat" cmpd="sng" algn="ctr">
              <a:noFill/>
              <a:prstDash val="solid"/>
            </a:ln>
            <a:effectLst/>
          </p:spPr>
          <p:txBody>
            <a:bodyPr rtlCol="0" anchor="ctr"/>
            <a:lstStyle/>
            <a:p>
              <a:pPr algn="ctr">
                <a:lnSpc>
                  <a:spcPts val="1800"/>
                </a:lnSpc>
                <a:defRPr/>
              </a:pPr>
              <a:r>
                <a:rPr kumimoji="0" lang="ja-JP" altLang="en-US" sz="1200" kern="0" dirty="0">
                  <a:solidFill>
                    <a:srgbClr val="FFFFFF"/>
                  </a:solidFill>
                  <a:latin typeface="メイリオ"/>
                  <a:ea typeface="メイリオ"/>
                  <a:cs typeface="メイリオ" pitchFamily="50" charset="-128"/>
                </a:rPr>
                <a:t>提出取下</a:t>
              </a:r>
            </a:p>
          </p:txBody>
        </p:sp>
        <p:sp>
          <p:nvSpPr>
            <p:cNvPr id="137" name="正方形/長方形 136"/>
            <p:cNvSpPr/>
            <p:nvPr/>
          </p:nvSpPr>
          <p:spPr>
            <a:xfrm>
              <a:off x="2925240" y="3811900"/>
              <a:ext cx="2634063" cy="276999"/>
            </a:xfrm>
            <a:prstGeom prst="rect">
              <a:avLst/>
            </a:prstGeom>
          </p:spPr>
          <p:txBody>
            <a:bodyPr wrap="square">
              <a:spAutoFit/>
            </a:bodyPr>
            <a:lstStyle/>
            <a:p>
              <a:pPr>
                <a:defRPr/>
              </a:pPr>
              <a:r>
                <a:rPr lang="ja-JP" altLang="en-US" sz="1200" dirty="0">
                  <a:solidFill>
                    <a:prstClr val="black"/>
                  </a:solidFill>
                  <a:cs typeface="メイリオ" pitchFamily="50" charset="-128"/>
                </a:rPr>
                <a:t>申請者による、承認依頼の取り下げ</a:t>
              </a:r>
            </a:p>
          </p:txBody>
        </p:sp>
      </p:grpSp>
      <p:sp>
        <p:nvSpPr>
          <p:cNvPr id="138" name="Rectangle 77"/>
          <p:cNvSpPr>
            <a:spLocks noChangeArrowheads="1"/>
          </p:cNvSpPr>
          <p:nvPr/>
        </p:nvSpPr>
        <p:spPr bwMode="auto">
          <a:xfrm>
            <a:off x="5021826" y="2383141"/>
            <a:ext cx="1080000" cy="324036"/>
          </a:xfrm>
          <a:prstGeom prst="rect">
            <a:avLst/>
          </a:prstGeom>
          <a:solidFill>
            <a:srgbClr val="F9BE00"/>
          </a:solidFill>
          <a:ln w="25400" cap="flat" cmpd="sng" algn="ctr">
            <a:solidFill>
              <a:srgbClr val="F9BE00"/>
            </a:solidFill>
            <a:prstDash val="solid"/>
            <a:headEnd/>
            <a:tailEnd/>
          </a:ln>
          <a:effectLst/>
        </p:spPr>
        <p:txBody>
          <a:bodyPr wrap="none" anchor="ctr"/>
          <a:lstStyle/>
          <a:p>
            <a:pPr algn="ctr">
              <a:defRPr/>
            </a:pPr>
            <a:r>
              <a:rPr kumimoji="0" lang="ja-JP" altLang="en-US" sz="1200" b="1" kern="0" dirty="0">
                <a:solidFill>
                  <a:srgbClr val="FFFFFF"/>
                </a:solidFill>
                <a:latin typeface="メイリオ"/>
                <a:ea typeface="メイリオ"/>
              </a:rPr>
              <a:t>主管部門承認</a:t>
            </a:r>
            <a:endParaRPr kumimoji="0" lang="en-US" altLang="ja-JP" sz="1200" b="1" kern="0" dirty="0">
              <a:solidFill>
                <a:srgbClr val="FFFFFF"/>
              </a:solidFill>
              <a:latin typeface="メイリオ"/>
              <a:ea typeface="メイリオ"/>
            </a:endParaRPr>
          </a:p>
        </p:txBody>
      </p:sp>
      <p:sp>
        <p:nvSpPr>
          <p:cNvPr id="139" name="山形 138"/>
          <p:cNvSpPr/>
          <p:nvPr/>
        </p:nvSpPr>
        <p:spPr>
          <a:xfrm>
            <a:off x="6389826" y="2419141"/>
            <a:ext cx="360000" cy="216000"/>
          </a:xfrm>
          <a:prstGeom prst="chevron">
            <a:avLst>
              <a:gd name="adj" fmla="val 59433"/>
            </a:avLst>
          </a:prstGeom>
          <a:solidFill>
            <a:srgbClr val="FFFFFF">
              <a:lumMod val="85000"/>
            </a:srgbClr>
          </a:solidFill>
          <a:ln w="25400" cap="flat" cmpd="sng" algn="ctr">
            <a:solidFill>
              <a:srgbClr val="FFFFFF">
                <a:lumMod val="85000"/>
              </a:srgbClr>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140" name="Rectangle 77"/>
          <p:cNvSpPr>
            <a:spLocks noChangeArrowheads="1"/>
          </p:cNvSpPr>
          <p:nvPr/>
        </p:nvSpPr>
        <p:spPr bwMode="auto">
          <a:xfrm>
            <a:off x="6785826" y="2383141"/>
            <a:ext cx="1080000" cy="324036"/>
          </a:xfrm>
          <a:prstGeom prst="rect">
            <a:avLst/>
          </a:prstGeom>
          <a:solidFill>
            <a:srgbClr val="54C2F0"/>
          </a:solidFill>
          <a:ln w="25400" cap="flat" cmpd="sng" algn="ctr">
            <a:solidFill>
              <a:srgbClr val="54C2F0"/>
            </a:solidFill>
            <a:prstDash val="solid"/>
            <a:headEnd/>
            <a:tailEnd/>
          </a:ln>
          <a:effectLst/>
        </p:spPr>
        <p:txBody>
          <a:bodyPr wrap="none" anchor="ctr"/>
          <a:lstStyle/>
          <a:p>
            <a:pPr algn="ctr">
              <a:defRPr/>
            </a:pPr>
            <a:r>
              <a:rPr kumimoji="0" lang="ja-JP" altLang="en-US" sz="1200" b="1" kern="0" dirty="0">
                <a:solidFill>
                  <a:srgbClr val="FFFFFF"/>
                </a:solidFill>
                <a:latin typeface="メイリオ"/>
                <a:ea typeface="メイリオ"/>
              </a:rPr>
              <a:t>承認済伝票</a:t>
            </a:r>
            <a:endParaRPr kumimoji="0" lang="en-US" altLang="ja-JP" sz="1200" b="1" kern="0" dirty="0">
              <a:solidFill>
                <a:srgbClr val="FFFFFF"/>
              </a:solidFill>
              <a:latin typeface="メイリオ"/>
              <a:ea typeface="メイリオ"/>
            </a:endParaRPr>
          </a:p>
        </p:txBody>
      </p:sp>
      <p:pic>
        <p:nvPicPr>
          <p:cNvPr id="141" name="Picture 11"/>
          <p:cNvPicPr>
            <a:picLocks noChangeAspect="1" noChangeArrowheads="1"/>
          </p:cNvPicPr>
          <p:nvPr/>
        </p:nvPicPr>
        <p:blipFill>
          <a:blip r:embed="rId2" cstate="email"/>
          <a:srcRect/>
          <a:stretch>
            <a:fillRect/>
          </a:stretch>
        </p:blipFill>
        <p:spPr bwMode="auto">
          <a:xfrm>
            <a:off x="6138014" y="2383141"/>
            <a:ext cx="264074" cy="288000"/>
          </a:xfrm>
          <a:prstGeom prst="rect">
            <a:avLst/>
          </a:prstGeom>
          <a:noFill/>
          <a:ln w="9525">
            <a:noFill/>
            <a:miter lim="800000"/>
            <a:headEnd/>
            <a:tailEnd/>
          </a:ln>
          <a:effectLst/>
        </p:spPr>
      </p:pic>
      <p:grpSp>
        <p:nvGrpSpPr>
          <p:cNvPr id="14" name="グループ化 13">
            <a:extLst>
              <a:ext uri="{FF2B5EF4-FFF2-40B4-BE49-F238E27FC236}">
                <a16:creationId xmlns:a16="http://schemas.microsoft.com/office/drawing/2014/main" id="{F8D8439C-A9F5-B844-EBE6-7F31823D105A}"/>
              </a:ext>
            </a:extLst>
          </p:cNvPr>
          <p:cNvGrpSpPr/>
          <p:nvPr/>
        </p:nvGrpSpPr>
        <p:grpSpPr>
          <a:xfrm>
            <a:off x="251999" y="3580417"/>
            <a:ext cx="3795288" cy="276999"/>
            <a:chOff x="1619999" y="3541355"/>
            <a:chExt cx="3795288" cy="276999"/>
          </a:xfrm>
        </p:grpSpPr>
        <p:sp>
          <p:nvSpPr>
            <p:cNvPr id="12" name="角丸四角形 135">
              <a:extLst>
                <a:ext uri="{FF2B5EF4-FFF2-40B4-BE49-F238E27FC236}">
                  <a16:creationId xmlns:a16="http://schemas.microsoft.com/office/drawing/2014/main" id="{2E64F418-C7CE-2FA1-D131-797EB99C6556}"/>
                </a:ext>
              </a:extLst>
            </p:cNvPr>
            <p:cNvSpPr/>
            <p:nvPr/>
          </p:nvSpPr>
          <p:spPr>
            <a:xfrm>
              <a:off x="1619999" y="3541355"/>
              <a:ext cx="1350115" cy="252000"/>
            </a:xfrm>
            <a:prstGeom prst="roundRect">
              <a:avLst>
                <a:gd name="adj" fmla="val 27084"/>
              </a:avLst>
            </a:prstGeom>
            <a:solidFill>
              <a:srgbClr val="F9BE00"/>
            </a:solidFill>
            <a:ln w="25400" cap="flat" cmpd="sng" algn="ctr">
              <a:noFill/>
              <a:prstDash val="solid"/>
            </a:ln>
            <a:effectLst/>
          </p:spPr>
          <p:txBody>
            <a:bodyPr rtlCol="0" anchor="ctr"/>
            <a:lstStyle/>
            <a:p>
              <a:pPr algn="ctr">
                <a:lnSpc>
                  <a:spcPts val="1800"/>
                </a:lnSpc>
                <a:defRPr/>
              </a:pPr>
              <a:r>
                <a:rPr kumimoji="0" lang="ja-JP" altLang="en-US" sz="1200" kern="0" dirty="0">
                  <a:solidFill>
                    <a:srgbClr val="FFFFFF"/>
                  </a:solidFill>
                  <a:latin typeface="メイリオ"/>
                  <a:ea typeface="メイリオ"/>
                  <a:cs typeface="メイリオ" pitchFamily="50" charset="-128"/>
                </a:rPr>
                <a:t>申し送り事項</a:t>
              </a:r>
            </a:p>
          </p:txBody>
        </p:sp>
        <p:sp>
          <p:nvSpPr>
            <p:cNvPr id="13" name="正方形/長方形 12">
              <a:extLst>
                <a:ext uri="{FF2B5EF4-FFF2-40B4-BE49-F238E27FC236}">
                  <a16:creationId xmlns:a16="http://schemas.microsoft.com/office/drawing/2014/main" id="{903DF7A3-CC4B-36C1-7153-6EAFE209F71B}"/>
                </a:ext>
              </a:extLst>
            </p:cNvPr>
            <p:cNvSpPr/>
            <p:nvPr/>
          </p:nvSpPr>
          <p:spPr>
            <a:xfrm>
              <a:off x="2943494" y="3541355"/>
              <a:ext cx="2471793" cy="276999"/>
            </a:xfrm>
            <a:prstGeom prst="rect">
              <a:avLst/>
            </a:prstGeom>
          </p:spPr>
          <p:txBody>
            <a:bodyPr wrap="square">
              <a:spAutoFit/>
            </a:bodyPr>
            <a:lstStyle/>
            <a:p>
              <a:pPr>
                <a:defRPr/>
              </a:pPr>
              <a:r>
                <a:rPr lang="ja-JP" altLang="en-US" sz="1200" dirty="0">
                  <a:solidFill>
                    <a:prstClr val="black"/>
                  </a:solidFill>
                  <a:cs typeface="メイリオ" pitchFamily="50" charset="-128"/>
                </a:rPr>
                <a:t>次の承認者へ申し送り事項を添付</a:t>
              </a:r>
            </a:p>
          </p:txBody>
        </p:sp>
      </p:grpSp>
      <p:sp>
        <p:nvSpPr>
          <p:cNvPr id="19" name="正方形/長方形 18">
            <a:extLst>
              <a:ext uri="{FF2B5EF4-FFF2-40B4-BE49-F238E27FC236}">
                <a16:creationId xmlns:a16="http://schemas.microsoft.com/office/drawing/2014/main" id="{2FB90B63-5F63-D482-348C-354AFAC9143D}"/>
              </a:ext>
            </a:extLst>
          </p:cNvPr>
          <p:cNvSpPr/>
          <p:nvPr/>
        </p:nvSpPr>
        <p:spPr>
          <a:xfrm>
            <a:off x="2514010" y="2018777"/>
            <a:ext cx="287104" cy="684000"/>
          </a:xfrm>
          <a:prstGeom prst="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E2E1ECA5-0DD3-01CC-2673-F8DBB97F0C8C}"/>
              </a:ext>
            </a:extLst>
          </p:cNvPr>
          <p:cNvSpPr txBox="1"/>
          <p:nvPr/>
        </p:nvSpPr>
        <p:spPr>
          <a:xfrm>
            <a:off x="2480591" y="2020455"/>
            <a:ext cx="353943" cy="680645"/>
          </a:xfrm>
          <a:prstGeom prst="rect">
            <a:avLst/>
          </a:prstGeom>
          <a:noFill/>
        </p:spPr>
        <p:txBody>
          <a:bodyPr vert="eaVert" wrap="square" rtlCol="0">
            <a:spAutoFit/>
          </a:bodyPr>
          <a:lstStyle/>
          <a:p>
            <a:r>
              <a:rPr kumimoji="1" lang="ja-JP" altLang="en-US" sz="1100" b="1" dirty="0">
                <a:solidFill>
                  <a:srgbClr val="C00000"/>
                </a:solidFill>
              </a:rPr>
              <a:t>申し送り</a:t>
            </a:r>
          </a:p>
        </p:txBody>
      </p:sp>
      <p:grpSp>
        <p:nvGrpSpPr>
          <p:cNvPr id="21" name="グループ化 20">
            <a:extLst>
              <a:ext uri="{FF2B5EF4-FFF2-40B4-BE49-F238E27FC236}">
                <a16:creationId xmlns:a16="http://schemas.microsoft.com/office/drawing/2014/main" id="{BF5A93D2-DA9B-A420-232F-8C0B65F3A7DD}"/>
              </a:ext>
            </a:extLst>
          </p:cNvPr>
          <p:cNvGrpSpPr/>
          <p:nvPr/>
        </p:nvGrpSpPr>
        <p:grpSpPr>
          <a:xfrm>
            <a:off x="4604115" y="3565100"/>
            <a:ext cx="4161303" cy="276999"/>
            <a:chOff x="1619999" y="3541355"/>
            <a:chExt cx="4161303" cy="276999"/>
          </a:xfrm>
        </p:grpSpPr>
        <p:sp>
          <p:nvSpPr>
            <p:cNvPr id="22" name="角丸四角形 135">
              <a:extLst>
                <a:ext uri="{FF2B5EF4-FFF2-40B4-BE49-F238E27FC236}">
                  <a16:creationId xmlns:a16="http://schemas.microsoft.com/office/drawing/2014/main" id="{BAF8CFEE-4C85-A5FD-D593-EDD4AF697F9B}"/>
                </a:ext>
              </a:extLst>
            </p:cNvPr>
            <p:cNvSpPr/>
            <p:nvPr/>
          </p:nvSpPr>
          <p:spPr>
            <a:xfrm>
              <a:off x="1619999" y="3541355"/>
              <a:ext cx="1350115" cy="252000"/>
            </a:xfrm>
            <a:prstGeom prst="roundRect">
              <a:avLst>
                <a:gd name="adj" fmla="val 27084"/>
              </a:avLst>
            </a:prstGeom>
            <a:solidFill>
              <a:srgbClr val="F9BE00"/>
            </a:solidFill>
            <a:ln w="25400" cap="flat" cmpd="sng" algn="ctr">
              <a:noFill/>
              <a:prstDash val="solid"/>
            </a:ln>
            <a:effectLst/>
          </p:spPr>
          <p:txBody>
            <a:bodyPr rtlCol="0" anchor="ctr"/>
            <a:lstStyle/>
            <a:p>
              <a:pPr algn="ctr">
                <a:lnSpc>
                  <a:spcPts val="1800"/>
                </a:lnSpc>
                <a:defRPr/>
              </a:pPr>
              <a:r>
                <a:rPr kumimoji="0" lang="ja-JP" altLang="en-US" sz="1200" kern="0" dirty="0">
                  <a:solidFill>
                    <a:srgbClr val="FFFFFF"/>
                  </a:solidFill>
                  <a:latin typeface="メイリオ"/>
                  <a:ea typeface="メイリオ"/>
                  <a:cs typeface="メイリオ" pitchFamily="50" charset="-128"/>
                </a:rPr>
                <a:t>一括承認</a:t>
              </a:r>
            </a:p>
          </p:txBody>
        </p:sp>
        <p:sp>
          <p:nvSpPr>
            <p:cNvPr id="23" name="正方形/長方形 22">
              <a:extLst>
                <a:ext uri="{FF2B5EF4-FFF2-40B4-BE49-F238E27FC236}">
                  <a16:creationId xmlns:a16="http://schemas.microsoft.com/office/drawing/2014/main" id="{BBEB6B87-9910-7E99-A29F-7FFB0C2DBF93}"/>
                </a:ext>
              </a:extLst>
            </p:cNvPr>
            <p:cNvSpPr/>
            <p:nvPr/>
          </p:nvSpPr>
          <p:spPr>
            <a:xfrm>
              <a:off x="2937422" y="3541355"/>
              <a:ext cx="2843880" cy="276999"/>
            </a:xfrm>
            <a:prstGeom prst="rect">
              <a:avLst/>
            </a:prstGeom>
          </p:spPr>
          <p:txBody>
            <a:bodyPr wrap="square">
              <a:spAutoFit/>
            </a:bodyPr>
            <a:lstStyle/>
            <a:p>
              <a:pPr>
                <a:defRPr/>
              </a:pPr>
              <a:r>
                <a:rPr lang="ja-JP" altLang="en-US" sz="1200" dirty="0">
                  <a:solidFill>
                    <a:prstClr val="black"/>
                  </a:solidFill>
                  <a:cs typeface="メイリオ" pitchFamily="50" charset="-128"/>
                </a:rPr>
                <a:t>複数の承認依頼伝票を、まとめて承認</a:t>
              </a:r>
            </a:p>
          </p:txBody>
        </p:sp>
      </p:grpSp>
    </p:spTree>
    <p:extLst>
      <p:ext uri="{BB962C8B-B14F-4D97-AF65-F5344CB8AC3E}">
        <p14:creationId xmlns:p14="http://schemas.microsoft.com/office/powerpoint/2010/main" val="3604321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一般会計・管理会計システムフロー</a:t>
            </a:r>
            <a:endParaRPr kumimoji="1" lang="ja-JP" altLang="en-US" dirty="0"/>
          </a:p>
        </p:txBody>
      </p:sp>
      <p:sp>
        <p:nvSpPr>
          <p:cNvPr id="7" name="フッター プレースホルダー 3"/>
          <p:cNvSpPr txBox="1">
            <a:spLocks/>
          </p:cNvSpPr>
          <p:nvPr/>
        </p:nvSpPr>
        <p:spPr>
          <a:xfrm>
            <a:off x="252000" y="4319932"/>
            <a:ext cx="2160000" cy="135000"/>
          </a:xfrm>
          <a:prstGeom prst="rect">
            <a:avLst/>
          </a:prstGeom>
        </p:spPr>
        <p:txBody>
          <a:bodyPr vert="horz" lIns="0" tIns="0" rIns="0" bIns="0" rtlCol="0" anchor="b" anchorCtr="0"/>
          <a:lstStyle>
            <a:defPPr>
              <a:defRPr lang="ja-JP"/>
            </a:defPPr>
            <a:lvl1pPr marL="0" algn="l" defTabSz="914400" rtl="0" eaLnBrk="1" latinLnBrk="0" hangingPunct="1">
              <a:defRPr kumimoji="1" sz="6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©Canon IT Solutions Inc.  All rights reserved.</a:t>
            </a:r>
            <a:endParaRPr lang="ja-JP" altLang="en-US" dirty="0"/>
          </a:p>
        </p:txBody>
      </p:sp>
      <p:sp>
        <p:nvSpPr>
          <p:cNvPr id="8" name="AutoShape 5"/>
          <p:cNvSpPr>
            <a:spLocks noChangeArrowheads="1"/>
          </p:cNvSpPr>
          <p:nvPr/>
        </p:nvSpPr>
        <p:spPr bwMode="gray">
          <a:xfrm>
            <a:off x="6300192" y="663538"/>
            <a:ext cx="2700300" cy="4461012"/>
          </a:xfrm>
          <a:prstGeom prst="roundRect">
            <a:avLst>
              <a:gd name="adj" fmla="val 2670"/>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ja-JP" altLang="ja-JP" sz="1500" b="0" i="0" u="none" strike="noStrike" kern="0" cap="none" spc="0" normalizeH="0" baseline="0" noProof="0">
              <a:ln>
                <a:noFill/>
              </a:ln>
              <a:solidFill>
                <a:srgbClr val="E27100"/>
              </a:solidFill>
              <a:effectLst/>
              <a:uLnTx/>
              <a:uFillTx/>
            </a:endParaRPr>
          </a:p>
        </p:txBody>
      </p:sp>
      <p:sp>
        <p:nvSpPr>
          <p:cNvPr id="9" name="AutoShape 5"/>
          <p:cNvSpPr>
            <a:spLocks noChangeArrowheads="1"/>
          </p:cNvSpPr>
          <p:nvPr/>
        </p:nvSpPr>
        <p:spPr bwMode="gray">
          <a:xfrm>
            <a:off x="107504" y="663538"/>
            <a:ext cx="6156684" cy="4461013"/>
          </a:xfrm>
          <a:prstGeom prst="roundRect">
            <a:avLst>
              <a:gd name="adj" fmla="val 1541"/>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ja-JP" altLang="ja-JP" sz="1500" b="0" i="0" u="none" strike="noStrike" kern="0" cap="none" spc="0" normalizeH="0" baseline="0" noProof="0">
              <a:ln>
                <a:noFill/>
              </a:ln>
              <a:solidFill>
                <a:srgbClr val="E27100"/>
              </a:solidFill>
              <a:effectLst/>
              <a:uLnTx/>
              <a:uFillTx/>
            </a:endParaRPr>
          </a:p>
        </p:txBody>
      </p:sp>
      <p:sp>
        <p:nvSpPr>
          <p:cNvPr id="10" name="Text Box 76"/>
          <p:cNvSpPr txBox="1">
            <a:spLocks noChangeArrowheads="1"/>
          </p:cNvSpPr>
          <p:nvPr/>
        </p:nvSpPr>
        <p:spPr bwMode="auto">
          <a:xfrm>
            <a:off x="215516" y="749624"/>
            <a:ext cx="2838513" cy="309958"/>
          </a:xfrm>
          <a:prstGeom prst="rect">
            <a:avLst/>
          </a:prstGeom>
          <a:noFill/>
          <a:ln w="9525" algn="ctr">
            <a:noFill/>
            <a:miter lim="800000"/>
            <a:headEnd/>
            <a:tailEnd/>
          </a:ln>
        </p:spPr>
        <p:txBody>
          <a:bodyPr wrap="square" lIns="90000" tIns="46800" rIns="90000" bIns="46800">
            <a:spAutoFit/>
          </a:bodyPr>
          <a:lstStyle/>
          <a:p>
            <a:pPr lvl="0" algn="ctr">
              <a:defRPr/>
            </a:pPr>
            <a:r>
              <a:rPr kumimoji="0" lang="en-US" altLang="ja-JP" sz="1400" b="1" i="0" u="none" strike="noStrike" kern="0" cap="none" spc="0" normalizeH="0" baseline="0" noProof="0" dirty="0">
                <a:ln>
                  <a:noFill/>
                </a:ln>
                <a:solidFill>
                  <a:srgbClr val="EE5500"/>
                </a:solidFill>
                <a:effectLst/>
                <a:uLnTx/>
                <a:uFillTx/>
              </a:rPr>
              <a:t>【 </a:t>
            </a:r>
            <a:r>
              <a:rPr kumimoji="0" lang="ja-JP" altLang="en-US" sz="1400" b="1" kern="0" dirty="0">
                <a:solidFill>
                  <a:srgbClr val="EE5500"/>
                </a:solidFill>
              </a:rPr>
              <a:t>日次</a:t>
            </a:r>
            <a:r>
              <a:rPr kumimoji="0" lang="ja-JP" altLang="en-US" sz="1400" b="1" i="0" u="none" strike="noStrike" kern="0" cap="none" spc="0" normalizeH="0" baseline="0" noProof="0" dirty="0">
                <a:ln>
                  <a:noFill/>
                </a:ln>
                <a:solidFill>
                  <a:srgbClr val="EE5500"/>
                </a:solidFill>
                <a:effectLst/>
                <a:uLnTx/>
                <a:uFillTx/>
              </a:rPr>
              <a:t>処理</a:t>
            </a:r>
            <a:r>
              <a:rPr kumimoji="0" lang="ja-JP" altLang="en-US" sz="1400" b="1" i="0" u="none" strike="noStrike" kern="0" cap="none" spc="0" normalizeH="0" noProof="0" dirty="0">
                <a:ln>
                  <a:noFill/>
                </a:ln>
                <a:solidFill>
                  <a:srgbClr val="EE5500"/>
                </a:solidFill>
                <a:effectLst/>
                <a:uLnTx/>
                <a:uFillTx/>
              </a:rPr>
              <a:t> </a:t>
            </a:r>
            <a:r>
              <a:rPr kumimoji="0" lang="en-US" altLang="ja-JP" sz="1400" b="1" i="0" u="none" strike="noStrike" kern="0" cap="none" spc="0" normalizeH="0" baseline="0" noProof="0" dirty="0">
                <a:ln>
                  <a:noFill/>
                </a:ln>
                <a:solidFill>
                  <a:srgbClr val="EE5500"/>
                </a:solidFill>
                <a:effectLst/>
                <a:uLnTx/>
                <a:uFillTx/>
              </a:rPr>
              <a:t>】</a:t>
            </a:r>
            <a:endParaRPr kumimoji="0" lang="ja-JP" altLang="en-US" sz="1400" b="1" i="0" u="none" strike="noStrike" kern="0" cap="none" spc="0" normalizeH="0" baseline="0" noProof="0" dirty="0">
              <a:ln>
                <a:noFill/>
              </a:ln>
              <a:solidFill>
                <a:srgbClr val="EE5500"/>
              </a:solidFill>
              <a:effectLst/>
              <a:uLnTx/>
              <a:uFillTx/>
            </a:endParaRPr>
          </a:p>
        </p:txBody>
      </p:sp>
      <p:sp>
        <p:nvSpPr>
          <p:cNvPr id="11" name="Text Box 76"/>
          <p:cNvSpPr txBox="1">
            <a:spLocks noChangeArrowheads="1"/>
          </p:cNvSpPr>
          <p:nvPr/>
        </p:nvSpPr>
        <p:spPr bwMode="auto">
          <a:xfrm>
            <a:off x="3615282" y="746032"/>
            <a:ext cx="1928826" cy="309958"/>
          </a:xfrm>
          <a:prstGeom prst="rect">
            <a:avLst/>
          </a:prstGeom>
          <a:noFill/>
          <a:ln w="9525" algn="ctr">
            <a:noFill/>
            <a:miter lim="800000"/>
            <a:headEnd/>
            <a:tailEnd/>
          </a:ln>
        </p:spPr>
        <p:txBody>
          <a:bodyPr wrap="square" lIns="90000" tIns="46800" rIns="90000" bIns="468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rgbClr val="EE5500"/>
                </a:solidFill>
                <a:effectLst/>
                <a:uLnTx/>
                <a:uFillTx/>
              </a:rPr>
              <a:t>【 </a:t>
            </a:r>
            <a:r>
              <a:rPr kumimoji="0" lang="ja-JP" altLang="en-US" sz="1400" b="1" i="0" u="none" strike="noStrike" kern="0" cap="none" spc="0" normalizeH="0" baseline="0" noProof="0">
                <a:ln>
                  <a:noFill/>
                </a:ln>
                <a:solidFill>
                  <a:srgbClr val="EE5500"/>
                </a:solidFill>
                <a:effectLst/>
                <a:uLnTx/>
                <a:uFillTx/>
              </a:rPr>
              <a:t>月次・決算処理 </a:t>
            </a:r>
            <a:r>
              <a:rPr kumimoji="0" lang="en-US" altLang="ja-JP" sz="1400" b="1" i="0" u="none" strike="noStrike" kern="0" cap="none" spc="0" normalizeH="0" baseline="0" noProof="0">
                <a:ln>
                  <a:noFill/>
                </a:ln>
                <a:solidFill>
                  <a:srgbClr val="EE5500"/>
                </a:solidFill>
                <a:effectLst/>
                <a:uLnTx/>
                <a:uFillTx/>
              </a:rPr>
              <a:t>】</a:t>
            </a:r>
            <a:endParaRPr kumimoji="0" lang="ja-JP" altLang="en-US" sz="1400" b="1" i="0" u="none" strike="noStrike" kern="0" cap="none" spc="0" normalizeH="0" baseline="0" noProof="0">
              <a:ln>
                <a:noFill/>
              </a:ln>
              <a:solidFill>
                <a:srgbClr val="EE5500"/>
              </a:solidFill>
              <a:effectLst/>
              <a:uLnTx/>
              <a:uFillTx/>
            </a:endParaRPr>
          </a:p>
        </p:txBody>
      </p:sp>
      <p:sp>
        <p:nvSpPr>
          <p:cNvPr id="12" name="Text Box 76"/>
          <p:cNvSpPr txBox="1">
            <a:spLocks noChangeArrowheads="1"/>
          </p:cNvSpPr>
          <p:nvPr/>
        </p:nvSpPr>
        <p:spPr bwMode="auto">
          <a:xfrm>
            <a:off x="7020272" y="749624"/>
            <a:ext cx="1409691" cy="309958"/>
          </a:xfrm>
          <a:prstGeom prst="rect">
            <a:avLst/>
          </a:prstGeom>
          <a:noFill/>
          <a:ln w="9525" algn="ctr">
            <a:noFill/>
            <a:miter lim="800000"/>
            <a:headEnd/>
            <a:tailEnd/>
          </a:ln>
        </p:spPr>
        <p:txBody>
          <a:bodyPr wrap="square"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dirty="0">
                <a:ln>
                  <a:noFill/>
                </a:ln>
                <a:solidFill>
                  <a:srgbClr val="EE5500"/>
                </a:solidFill>
                <a:effectLst/>
                <a:uLnTx/>
                <a:uFillTx/>
              </a:rPr>
              <a:t>【 </a:t>
            </a:r>
            <a:r>
              <a:rPr kumimoji="0" lang="ja-JP" altLang="en-US" sz="1400" b="1" i="0" u="none" strike="noStrike" kern="0" cap="none" spc="0" normalizeH="0" baseline="0" noProof="0" dirty="0">
                <a:ln>
                  <a:noFill/>
                </a:ln>
                <a:solidFill>
                  <a:srgbClr val="EE5500"/>
                </a:solidFill>
                <a:effectLst/>
                <a:uLnTx/>
                <a:uFillTx/>
              </a:rPr>
              <a:t>管理会計</a:t>
            </a:r>
            <a:r>
              <a:rPr kumimoji="0" lang="en-US" altLang="ja-JP" sz="1400" b="1" i="0" u="none" strike="noStrike" kern="0" cap="none" spc="0" normalizeH="0" baseline="0" noProof="0" dirty="0">
                <a:ln>
                  <a:noFill/>
                </a:ln>
                <a:solidFill>
                  <a:srgbClr val="EE5500"/>
                </a:solidFill>
                <a:effectLst/>
                <a:uLnTx/>
                <a:uFillTx/>
              </a:rPr>
              <a:t>】</a:t>
            </a:r>
            <a:endParaRPr kumimoji="0" lang="ja-JP" altLang="en-US" sz="1400" b="1" i="0" u="none" strike="noStrike" kern="0" cap="none" spc="0" normalizeH="0" baseline="0" noProof="0" dirty="0">
              <a:ln>
                <a:noFill/>
              </a:ln>
              <a:solidFill>
                <a:srgbClr val="EE5500"/>
              </a:solidFill>
              <a:effectLst/>
              <a:uLnTx/>
              <a:uFillTx/>
            </a:endParaRPr>
          </a:p>
        </p:txBody>
      </p:sp>
      <p:sp>
        <p:nvSpPr>
          <p:cNvPr id="14" name="角丸四角形 13"/>
          <p:cNvSpPr/>
          <p:nvPr/>
        </p:nvSpPr>
        <p:spPr>
          <a:xfrm>
            <a:off x="215516" y="1035044"/>
            <a:ext cx="1548172" cy="324000"/>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rPr>
              <a:t>仕訳入力</a:t>
            </a:r>
          </a:p>
        </p:txBody>
      </p:sp>
      <p:sp>
        <p:nvSpPr>
          <p:cNvPr id="15" name="角丸四角形 14"/>
          <p:cNvSpPr/>
          <p:nvPr/>
        </p:nvSpPr>
        <p:spPr>
          <a:xfrm>
            <a:off x="215516" y="1338472"/>
            <a:ext cx="1548172" cy="939689"/>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・一覧入力</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・過去伝票複写</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・仕訳パターン</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・自動洗替</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・証憑データ添付</a:t>
            </a:r>
            <a:endParaRPr kumimoji="0" lang="en-US" altLang="ja-JP" sz="1100" b="0" i="0" u="none" strike="noStrike" kern="0" cap="none" spc="0" normalizeH="0" baseline="0" noProof="0" dirty="0">
              <a:ln>
                <a:noFill/>
              </a:ln>
              <a:solidFill>
                <a:prstClr val="black"/>
              </a:solidFill>
              <a:effectLst/>
              <a:uLnTx/>
              <a:uFillTx/>
            </a:endParaRPr>
          </a:p>
        </p:txBody>
      </p:sp>
      <p:sp>
        <p:nvSpPr>
          <p:cNvPr id="16" name="額縁 15"/>
          <p:cNvSpPr/>
          <p:nvPr/>
        </p:nvSpPr>
        <p:spPr>
          <a:xfrm>
            <a:off x="1871700" y="1077318"/>
            <a:ext cx="1182329"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会社間仕訳入力</a:t>
            </a:r>
          </a:p>
        </p:txBody>
      </p:sp>
      <p:sp>
        <p:nvSpPr>
          <p:cNvPr id="17" name="額縁 16"/>
          <p:cNvSpPr/>
          <p:nvPr/>
        </p:nvSpPr>
        <p:spPr>
          <a:xfrm>
            <a:off x="1874580" y="1522419"/>
            <a:ext cx="1188132"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本支店仕訳入力</a:t>
            </a:r>
          </a:p>
        </p:txBody>
      </p:sp>
      <p:grpSp>
        <p:nvGrpSpPr>
          <p:cNvPr id="18" name="グループ化 58"/>
          <p:cNvGrpSpPr/>
          <p:nvPr/>
        </p:nvGrpSpPr>
        <p:grpSpPr>
          <a:xfrm>
            <a:off x="6372200" y="2463738"/>
            <a:ext cx="1296144" cy="1104157"/>
            <a:chOff x="-1476672" y="1592796"/>
            <a:chExt cx="1262035" cy="1104157"/>
          </a:xfrm>
        </p:grpSpPr>
        <p:sp>
          <p:nvSpPr>
            <p:cNvPr id="19" name="角丸四角形 18"/>
            <p:cNvSpPr/>
            <p:nvPr/>
          </p:nvSpPr>
          <p:spPr>
            <a:xfrm>
              <a:off x="-1476672" y="1592796"/>
              <a:ext cx="1262035" cy="324036"/>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rPr>
                <a:t>配賦処理</a:t>
              </a:r>
            </a:p>
          </p:txBody>
        </p:sp>
        <p:sp>
          <p:nvSpPr>
            <p:cNvPr id="20" name="角丸四角形 19"/>
            <p:cNvSpPr/>
            <p:nvPr/>
          </p:nvSpPr>
          <p:spPr>
            <a:xfrm>
              <a:off x="-1476672" y="1916832"/>
              <a:ext cx="1262035" cy="780121"/>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・配賦処理登録</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・配賦</a:t>
              </a:r>
              <a:r>
                <a:rPr kumimoji="0" lang="ja-JP" altLang="en-US" sz="1000" b="0" i="0" u="none" strike="noStrike" kern="0" cap="none" spc="0" normalizeH="0" baseline="0" noProof="0" dirty="0">
                  <a:ln>
                    <a:noFill/>
                  </a:ln>
                  <a:solidFill>
                    <a:prstClr val="black"/>
                  </a:solidFill>
                  <a:effectLst/>
                  <a:uLnTx/>
                  <a:uFillTx/>
                </a:rPr>
                <a:t>データ</a:t>
              </a:r>
              <a:r>
                <a:rPr kumimoji="0" lang="ja-JP" altLang="en-US" sz="1100" b="0" i="0" u="none" strike="noStrike" kern="0" cap="none" spc="0" normalizeH="0" baseline="0" noProof="0" dirty="0">
                  <a:ln>
                    <a:noFill/>
                  </a:ln>
                  <a:solidFill>
                    <a:prstClr val="black"/>
                  </a:solidFill>
                  <a:effectLst/>
                  <a:uLnTx/>
                  <a:uFillTx/>
                </a:rPr>
                <a:t>作成</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a:t>
              </a:r>
              <a:r>
                <a:rPr kumimoji="0" lang="ja-JP" altLang="en-US" sz="1000" b="0" i="0" u="none" strike="noStrike" kern="0" cap="none" spc="0" normalizeH="0" baseline="0" noProof="0" dirty="0">
                  <a:ln>
                    <a:noFill/>
                  </a:ln>
                  <a:solidFill>
                    <a:prstClr val="black"/>
                  </a:solidFill>
                  <a:effectLst/>
                  <a:uLnTx/>
                  <a:uFillTx/>
                </a:rPr>
                <a:t>セグメント</a:t>
              </a:r>
              <a:r>
                <a:rPr kumimoji="0" lang="ja-JP" altLang="en-US" sz="1100" b="0" i="0" u="none" strike="noStrike" kern="0" cap="none" spc="0" normalizeH="0" baseline="0" noProof="0" dirty="0">
                  <a:ln>
                    <a:noFill/>
                  </a:ln>
                  <a:solidFill>
                    <a:prstClr val="black"/>
                  </a:solidFill>
                  <a:effectLst/>
                  <a:uLnTx/>
                  <a:uFillTx/>
                </a:rPr>
                <a:t>配賦</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a:t>
              </a:r>
              <a:r>
                <a:rPr kumimoji="0" lang="ja-JP" altLang="en-US" sz="900" b="0" i="0" u="none" strike="noStrike" kern="0" cap="none" spc="0" normalizeH="0" baseline="0" noProof="0" dirty="0">
                  <a:ln>
                    <a:noFill/>
                  </a:ln>
                  <a:solidFill>
                    <a:prstClr val="black"/>
                  </a:solidFill>
                  <a:effectLst/>
                  <a:uLnTx/>
                  <a:uFillTx/>
                </a:rPr>
                <a:t>プロジェクト</a:t>
              </a:r>
              <a:r>
                <a:rPr kumimoji="0" lang="ja-JP" altLang="en-US" sz="1100" b="0" i="0" u="none" strike="noStrike" kern="0" cap="none" spc="0" normalizeH="0" baseline="0" noProof="0" dirty="0">
                  <a:ln>
                    <a:noFill/>
                  </a:ln>
                  <a:solidFill>
                    <a:prstClr val="black"/>
                  </a:solidFill>
                  <a:effectLst/>
                  <a:uLnTx/>
                  <a:uFillTx/>
                </a:rPr>
                <a:t>配賦</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100" b="0" i="0" u="none" strike="noStrike" kern="0" cap="none" spc="0" normalizeH="0" baseline="0" noProof="0" dirty="0">
                <a:ln>
                  <a:noFill/>
                </a:ln>
                <a:solidFill>
                  <a:prstClr val="black"/>
                </a:solidFill>
                <a:effectLst/>
                <a:uLnTx/>
                <a:uFillTx/>
              </a:endParaRPr>
            </a:p>
          </p:txBody>
        </p:sp>
      </p:grpSp>
      <p:sp>
        <p:nvSpPr>
          <p:cNvPr id="22" name="角丸四角形 21"/>
          <p:cNvSpPr/>
          <p:nvPr/>
        </p:nvSpPr>
        <p:spPr>
          <a:xfrm>
            <a:off x="3372682" y="1035044"/>
            <a:ext cx="1476164" cy="324000"/>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ysClr val="window" lastClr="FFFFFF"/>
                </a:solidFill>
                <a:effectLst/>
                <a:uLnTx/>
                <a:uFillTx/>
              </a:rPr>
              <a:t>決算仕訳入力</a:t>
            </a:r>
          </a:p>
        </p:txBody>
      </p:sp>
      <p:sp>
        <p:nvSpPr>
          <p:cNvPr id="23" name="角丸四角形 22"/>
          <p:cNvSpPr/>
          <p:nvPr/>
        </p:nvSpPr>
        <p:spPr>
          <a:xfrm>
            <a:off x="3372682" y="1338472"/>
            <a:ext cx="1476164" cy="939689"/>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a:defRPr/>
            </a:pPr>
            <a:r>
              <a:rPr kumimoji="0" lang="ja-JP" altLang="en-US" sz="1100" b="0" i="0" u="none" strike="noStrike" kern="0" cap="none" spc="0" normalizeH="0" baseline="0" noProof="0" dirty="0">
                <a:ln>
                  <a:noFill/>
                </a:ln>
                <a:solidFill>
                  <a:prstClr val="black"/>
                </a:solidFill>
                <a:effectLst/>
                <a:uLnTx/>
                <a:uFillTx/>
              </a:rPr>
              <a:t>・一覧入力</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・過去伝票複写</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・仕訳パターン</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・自動洗替</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・証憑データ添付</a:t>
            </a:r>
            <a:endParaRPr kumimoji="0" lang="en-US" altLang="ja-JP" sz="1100" b="0" i="0" u="none" strike="noStrike" kern="0" cap="none" spc="0" normalizeH="0" baseline="0" noProof="0" dirty="0">
              <a:ln>
                <a:noFill/>
              </a:ln>
              <a:solidFill>
                <a:prstClr val="black"/>
              </a:solidFill>
              <a:effectLst/>
              <a:uLnTx/>
              <a:uFillTx/>
            </a:endParaRPr>
          </a:p>
        </p:txBody>
      </p:sp>
      <p:sp>
        <p:nvSpPr>
          <p:cNvPr id="24" name="額縁 23"/>
          <p:cNvSpPr/>
          <p:nvPr/>
        </p:nvSpPr>
        <p:spPr>
          <a:xfrm>
            <a:off x="4952943" y="1063501"/>
            <a:ext cx="1182329"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遡及仕訳入力</a:t>
            </a:r>
          </a:p>
        </p:txBody>
      </p:sp>
      <p:sp>
        <p:nvSpPr>
          <p:cNvPr id="25" name="額縁 24"/>
          <p:cNvSpPr/>
          <p:nvPr/>
        </p:nvSpPr>
        <p:spPr>
          <a:xfrm>
            <a:off x="4947140" y="1517132"/>
            <a:ext cx="1188132"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IFRS</a:t>
            </a:r>
            <a:r>
              <a:rPr kumimoji="0" lang="ja-JP" altLang="en-US"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仕訳入力</a:t>
            </a:r>
          </a:p>
        </p:txBody>
      </p:sp>
      <p:sp>
        <p:nvSpPr>
          <p:cNvPr id="26" name="角丸四角形 25"/>
          <p:cNvSpPr/>
          <p:nvPr/>
        </p:nvSpPr>
        <p:spPr>
          <a:xfrm>
            <a:off x="431540" y="2612253"/>
            <a:ext cx="5472608" cy="324036"/>
          </a:xfrm>
          <a:prstGeom prst="roundRect">
            <a:avLst/>
          </a:prstGeom>
          <a:solidFill>
            <a:srgbClr val="EE550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ysClr val="window" lastClr="FFFFFF"/>
                </a:solidFill>
                <a:effectLst/>
                <a:uLnTx/>
                <a:uFillTx/>
              </a:rPr>
              <a:t>ワークフロー承認（承認・差戻）</a:t>
            </a:r>
          </a:p>
        </p:txBody>
      </p:sp>
      <p:sp>
        <p:nvSpPr>
          <p:cNvPr id="27" name="Freeform 364"/>
          <p:cNvSpPr>
            <a:spLocks noEditPoints="1"/>
          </p:cNvSpPr>
          <p:nvPr/>
        </p:nvSpPr>
        <p:spPr bwMode="auto">
          <a:xfrm>
            <a:off x="2879812" y="3070430"/>
            <a:ext cx="576064" cy="488894"/>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F9BE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28" name="テキスト ボックス 27"/>
          <p:cNvSpPr txBox="1"/>
          <p:nvPr/>
        </p:nvSpPr>
        <p:spPr>
          <a:xfrm>
            <a:off x="2555776" y="2964311"/>
            <a:ext cx="1476164"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lumMod val="95000"/>
                    <a:lumOff val="5000"/>
                  </a:prstClr>
                </a:solidFill>
                <a:effectLst/>
                <a:uLnTx/>
                <a:uFillTx/>
              </a:rPr>
              <a:t>総勘定元帳</a:t>
            </a:r>
          </a:p>
        </p:txBody>
      </p:sp>
      <p:grpSp>
        <p:nvGrpSpPr>
          <p:cNvPr id="29" name="グループ化 76"/>
          <p:cNvGrpSpPr/>
          <p:nvPr/>
        </p:nvGrpSpPr>
        <p:grpSpPr>
          <a:xfrm>
            <a:off x="1865897" y="1967519"/>
            <a:ext cx="1188132" cy="324036"/>
            <a:chOff x="1979712" y="2672916"/>
            <a:chExt cx="1188132" cy="324036"/>
          </a:xfrm>
        </p:grpSpPr>
        <p:sp>
          <p:nvSpPr>
            <p:cNvPr id="30" name="角丸四角形 29"/>
            <p:cNvSpPr/>
            <p:nvPr/>
          </p:nvSpPr>
          <p:spPr>
            <a:xfrm>
              <a:off x="1979712" y="2672916"/>
              <a:ext cx="1188132" cy="324036"/>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rPr>
                <a:t>　　外部データ</a:t>
              </a:r>
              <a:endParaRPr kumimoji="0" lang="en-US" altLang="ja-JP" sz="1100" b="0" i="0" u="none" strike="noStrike" kern="0" cap="none" spc="0" normalizeH="0" baseline="0" noProof="0">
                <a:ln>
                  <a:noFill/>
                </a:ln>
                <a:solidFill>
                  <a:prstClr val="black"/>
                </a:solidFill>
                <a:effectLst/>
                <a:uLnTx/>
                <a:uFillTx/>
              </a:endParaRPr>
            </a:p>
          </p:txBody>
        </p:sp>
        <p:sp>
          <p:nvSpPr>
            <p:cNvPr id="31" name="Freeform 418"/>
            <p:cNvSpPr>
              <a:spLocks noEditPoints="1"/>
            </p:cNvSpPr>
            <p:nvPr/>
          </p:nvSpPr>
          <p:spPr bwMode="auto">
            <a:xfrm>
              <a:off x="2051720" y="2744924"/>
              <a:ext cx="252028" cy="178755"/>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grpSp>
      <p:grpSp>
        <p:nvGrpSpPr>
          <p:cNvPr id="32" name="グループ化 77"/>
          <p:cNvGrpSpPr/>
          <p:nvPr/>
        </p:nvGrpSpPr>
        <p:grpSpPr>
          <a:xfrm>
            <a:off x="4938856" y="1970763"/>
            <a:ext cx="1188132" cy="324036"/>
            <a:chOff x="1979712" y="2672916"/>
            <a:chExt cx="1188132" cy="324036"/>
          </a:xfrm>
        </p:grpSpPr>
        <p:sp>
          <p:nvSpPr>
            <p:cNvPr id="33" name="角丸四角形 32"/>
            <p:cNvSpPr/>
            <p:nvPr/>
          </p:nvSpPr>
          <p:spPr>
            <a:xfrm>
              <a:off x="1979712" y="2672916"/>
              <a:ext cx="1188132" cy="324036"/>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rPr>
                <a:t>　　外部データ</a:t>
              </a:r>
              <a:endParaRPr kumimoji="0" lang="en-US" altLang="ja-JP" sz="1100" b="0" i="0" u="none" strike="noStrike" kern="0" cap="none" spc="0" normalizeH="0" baseline="0" noProof="0">
                <a:ln>
                  <a:noFill/>
                </a:ln>
                <a:solidFill>
                  <a:prstClr val="black"/>
                </a:solidFill>
                <a:effectLst/>
                <a:uLnTx/>
                <a:uFillTx/>
              </a:endParaRPr>
            </a:p>
          </p:txBody>
        </p:sp>
        <p:sp>
          <p:nvSpPr>
            <p:cNvPr id="34" name="Freeform 418"/>
            <p:cNvSpPr>
              <a:spLocks noEditPoints="1"/>
            </p:cNvSpPr>
            <p:nvPr/>
          </p:nvSpPr>
          <p:spPr bwMode="auto">
            <a:xfrm>
              <a:off x="2051720" y="2744924"/>
              <a:ext cx="252028" cy="178755"/>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grpSp>
      <p:sp>
        <p:nvSpPr>
          <p:cNvPr id="36" name="フローチャート : 書類 33"/>
          <p:cNvSpPr/>
          <p:nvPr/>
        </p:nvSpPr>
        <p:spPr>
          <a:xfrm>
            <a:off x="287524" y="3928059"/>
            <a:ext cx="1764196" cy="990007"/>
          </a:xfrm>
          <a:prstGeom prst="flowChartDocument">
            <a:avLst/>
          </a:prstGeom>
          <a:solidFill>
            <a:srgbClr val="FFFFFF"/>
          </a:solidFill>
          <a:ln w="25400" cap="flat" cmpd="sng" algn="ctr">
            <a:solidFill>
              <a:srgbClr val="FFFFFF">
                <a:lumMod val="85000"/>
              </a:srgbClr>
            </a:solidFill>
            <a:prstDash val="solid"/>
          </a:ln>
          <a:effectLst/>
        </p:spPr>
        <p:txBody>
          <a:bodyPr rtlCol="0" anchor="ctr"/>
          <a:lstStyle/>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　</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・仕訳伝票</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・仕訳チェックリスト</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・仕訳日記帳</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・日計表</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　　　</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p:txBody>
      </p:sp>
      <p:sp>
        <p:nvSpPr>
          <p:cNvPr id="37" name="角丸四角形 36"/>
          <p:cNvSpPr/>
          <p:nvPr/>
        </p:nvSpPr>
        <p:spPr>
          <a:xfrm>
            <a:off x="287524" y="3615866"/>
            <a:ext cx="1764196" cy="324000"/>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rPr>
              <a:t>仕訳帳票</a:t>
            </a:r>
          </a:p>
        </p:txBody>
      </p:sp>
      <p:sp>
        <p:nvSpPr>
          <p:cNvPr id="38" name="屈折矢印 37"/>
          <p:cNvSpPr/>
          <p:nvPr/>
        </p:nvSpPr>
        <p:spPr>
          <a:xfrm rot="5400000">
            <a:off x="1622621" y="2748821"/>
            <a:ext cx="498158" cy="1080120"/>
          </a:xfrm>
          <a:prstGeom prst="bentUpArrow">
            <a:avLst/>
          </a:prstGeom>
          <a:solidFill>
            <a:srgbClr val="54C2F0"/>
          </a:solidFill>
          <a:ln w="381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39" name="屈折矢印 38"/>
          <p:cNvSpPr/>
          <p:nvPr/>
        </p:nvSpPr>
        <p:spPr>
          <a:xfrm rot="16200000" flipH="1">
            <a:off x="4214909" y="2748821"/>
            <a:ext cx="498158" cy="1080120"/>
          </a:xfrm>
          <a:prstGeom prst="bentUpArrow">
            <a:avLst/>
          </a:prstGeom>
          <a:solidFill>
            <a:srgbClr val="54C2F0"/>
          </a:solidFill>
          <a:ln w="381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メイリオ"/>
              <a:ea typeface="メイリオ"/>
              <a:cs typeface="+mn-cs"/>
            </a:endParaRPr>
          </a:p>
        </p:txBody>
      </p:sp>
      <p:grpSp>
        <p:nvGrpSpPr>
          <p:cNvPr id="40" name="グループ化 89"/>
          <p:cNvGrpSpPr/>
          <p:nvPr/>
        </p:nvGrpSpPr>
        <p:grpSpPr>
          <a:xfrm>
            <a:off x="2303748" y="3615866"/>
            <a:ext cx="1764196" cy="1311610"/>
            <a:chOff x="719572" y="4833156"/>
            <a:chExt cx="1764196" cy="1311610"/>
          </a:xfrm>
        </p:grpSpPr>
        <p:sp>
          <p:nvSpPr>
            <p:cNvPr id="41" name="フローチャート : 書類 38"/>
            <p:cNvSpPr/>
            <p:nvPr/>
          </p:nvSpPr>
          <p:spPr>
            <a:xfrm>
              <a:off x="719572" y="5121188"/>
              <a:ext cx="1764196" cy="1023578"/>
            </a:xfrm>
            <a:prstGeom prst="flowChartDocument">
              <a:avLst/>
            </a:prstGeom>
            <a:solidFill>
              <a:srgbClr val="FFFFFF"/>
            </a:solidFill>
            <a:ln w="25400" cap="flat" cmpd="sng" algn="ctr">
              <a:solidFill>
                <a:srgbClr val="FFFFFF">
                  <a:lumMod val="85000"/>
                </a:srgbClr>
              </a:solidFill>
              <a:prstDash val="solid"/>
            </a:ln>
            <a:effectLst/>
          </p:spPr>
          <p:txBody>
            <a:bodyPr rtlCol="0" anchor="ctr"/>
            <a:lstStyle/>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　</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・各種元帳</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・合計残高試算表</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・月次推移表</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・相手先</a:t>
              </a:r>
              <a:r>
                <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rPr>
                <a:t>/</a:t>
              </a: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科目別残高表</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・外貨残高表</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　　　</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p:txBody>
        </p:sp>
        <p:sp>
          <p:nvSpPr>
            <p:cNvPr id="42" name="角丸四角形 41"/>
            <p:cNvSpPr/>
            <p:nvPr/>
          </p:nvSpPr>
          <p:spPr>
            <a:xfrm>
              <a:off x="719572" y="4833156"/>
              <a:ext cx="1764196" cy="324036"/>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ysClr val="window" lastClr="FFFFFF"/>
                  </a:solidFill>
                  <a:effectLst/>
                  <a:uLnTx/>
                  <a:uFillTx/>
                </a:rPr>
                <a:t>  一般会計帳票</a:t>
              </a:r>
            </a:p>
          </p:txBody>
        </p:sp>
      </p:grpSp>
      <p:grpSp>
        <p:nvGrpSpPr>
          <p:cNvPr id="43" name="グループ化 92"/>
          <p:cNvGrpSpPr/>
          <p:nvPr/>
        </p:nvGrpSpPr>
        <p:grpSpPr>
          <a:xfrm>
            <a:off x="4283968" y="3615866"/>
            <a:ext cx="1765198" cy="1287883"/>
            <a:chOff x="719572" y="4833156"/>
            <a:chExt cx="1765198" cy="1576779"/>
          </a:xfrm>
        </p:grpSpPr>
        <p:sp>
          <p:nvSpPr>
            <p:cNvPr id="44" name="フローチャート : 書類 41"/>
            <p:cNvSpPr/>
            <p:nvPr/>
          </p:nvSpPr>
          <p:spPr>
            <a:xfrm>
              <a:off x="720574" y="5185799"/>
              <a:ext cx="1764196" cy="1224136"/>
            </a:xfrm>
            <a:prstGeom prst="flowChartDocument">
              <a:avLst/>
            </a:prstGeom>
            <a:solidFill>
              <a:srgbClr val="FFFFFF"/>
            </a:solidFill>
            <a:ln w="25400" cap="flat" cmpd="sng" algn="ctr">
              <a:solidFill>
                <a:srgbClr val="FFFFFF">
                  <a:lumMod val="85000"/>
                </a:srgbClr>
              </a:solidFill>
              <a:prstDash val="solid"/>
            </a:ln>
            <a:effectLst/>
          </p:spPr>
          <p:txBody>
            <a:bodyPr rtlCol="0" anchor="ctr"/>
            <a:lstStyle/>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　</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・貸借対照表</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・損益計算書</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・包括利益計算書</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a:t>
              </a:r>
              <a:r>
                <a:rPr kumimoji="0" lang="ja-JP" altLang="en-US" sz="1000" b="0" i="0" u="none" strike="noStrike" kern="0" cap="none" spc="0" normalizeH="0" baseline="0" noProof="0" dirty="0">
                  <a:ln>
                    <a:noFill/>
                  </a:ln>
                  <a:solidFill>
                    <a:srgbClr val="000000"/>
                  </a:solidFill>
                  <a:effectLst/>
                  <a:uLnTx/>
                  <a:uFillTx/>
                  <a:latin typeface="メイリオ"/>
                  <a:ea typeface="メイリオ"/>
                  <a:cs typeface="+mn-cs"/>
                </a:rPr>
                <a:t>キャッシュフロー</a:t>
              </a: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計算書</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a:t>
              </a:r>
              <a:r>
                <a:rPr kumimoji="0" lang="ja-JP" altLang="en-US" sz="1000" b="0" i="0" u="none" strike="noStrike" kern="0" cap="none" spc="0" normalizeH="0" baseline="0" noProof="0" dirty="0">
                  <a:ln>
                    <a:noFill/>
                  </a:ln>
                  <a:solidFill>
                    <a:srgbClr val="000000"/>
                  </a:solidFill>
                  <a:effectLst/>
                  <a:uLnTx/>
                  <a:uFillTx/>
                  <a:latin typeface="メイリオ"/>
                  <a:ea typeface="メイリオ"/>
                  <a:cs typeface="+mn-cs"/>
                </a:rPr>
                <a:t>株主資本等変動計算書</a:t>
              </a:r>
              <a:endParaRPr kumimoji="0" lang="en-US" altLang="ja-JP" sz="10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　　　</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p:txBody>
        </p:sp>
        <p:sp>
          <p:nvSpPr>
            <p:cNvPr id="45" name="角丸四角形 44"/>
            <p:cNvSpPr/>
            <p:nvPr/>
          </p:nvSpPr>
          <p:spPr>
            <a:xfrm>
              <a:off x="719572" y="4833156"/>
              <a:ext cx="1764196" cy="396679"/>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rPr>
                <a:t>決算帳票</a:t>
              </a:r>
            </a:p>
          </p:txBody>
        </p:sp>
      </p:grpSp>
      <p:sp>
        <p:nvSpPr>
          <p:cNvPr id="46" name="Freeform 393"/>
          <p:cNvSpPr>
            <a:spLocks noEditPoints="1"/>
          </p:cNvSpPr>
          <p:nvPr/>
        </p:nvSpPr>
        <p:spPr bwMode="auto">
          <a:xfrm>
            <a:off x="395536" y="3651870"/>
            <a:ext cx="216024" cy="252028"/>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47" name="Freeform 393"/>
          <p:cNvSpPr>
            <a:spLocks noEditPoints="1"/>
          </p:cNvSpPr>
          <p:nvPr/>
        </p:nvSpPr>
        <p:spPr bwMode="auto">
          <a:xfrm>
            <a:off x="2411760" y="3651870"/>
            <a:ext cx="216024" cy="252028"/>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48" name="Freeform 393"/>
          <p:cNvSpPr>
            <a:spLocks noEditPoints="1"/>
          </p:cNvSpPr>
          <p:nvPr/>
        </p:nvSpPr>
        <p:spPr bwMode="auto">
          <a:xfrm>
            <a:off x="4391980" y="3651870"/>
            <a:ext cx="216024" cy="252028"/>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grpSp>
        <p:nvGrpSpPr>
          <p:cNvPr id="49" name="グループ化 99"/>
          <p:cNvGrpSpPr/>
          <p:nvPr/>
        </p:nvGrpSpPr>
        <p:grpSpPr>
          <a:xfrm>
            <a:off x="6624228" y="1023577"/>
            <a:ext cx="2160240" cy="1280615"/>
            <a:chOff x="-1476672" y="1592795"/>
            <a:chExt cx="2160240" cy="1368153"/>
          </a:xfrm>
        </p:grpSpPr>
        <p:sp>
          <p:nvSpPr>
            <p:cNvPr id="50" name="角丸四角形 49"/>
            <p:cNvSpPr/>
            <p:nvPr/>
          </p:nvSpPr>
          <p:spPr>
            <a:xfrm>
              <a:off x="-1476672" y="1592795"/>
              <a:ext cx="2160240" cy="346147"/>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rPr>
                <a:t>管理会計用マスタ</a:t>
              </a:r>
            </a:p>
          </p:txBody>
        </p:sp>
        <p:sp>
          <p:nvSpPr>
            <p:cNvPr id="51" name="角丸四角形 50"/>
            <p:cNvSpPr/>
            <p:nvPr/>
          </p:nvSpPr>
          <p:spPr>
            <a:xfrm>
              <a:off x="-1476672" y="1916832"/>
              <a:ext cx="2160240" cy="1044116"/>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・セグメントマスタ登録</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・プロジェクトマスタ登録</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・管理会計組織登録</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・管理会計科目管理</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・予算パターン登録</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100" b="0" i="0" u="none" strike="noStrike" kern="0" cap="none" spc="0" normalizeH="0" baseline="0" noProof="0" dirty="0">
                <a:ln>
                  <a:noFill/>
                </a:ln>
                <a:solidFill>
                  <a:prstClr val="black"/>
                </a:solidFill>
                <a:effectLst/>
                <a:uLnTx/>
                <a:uFillTx/>
              </a:endParaRPr>
            </a:p>
          </p:txBody>
        </p:sp>
      </p:grpSp>
      <p:grpSp>
        <p:nvGrpSpPr>
          <p:cNvPr id="52" name="グループ化 102"/>
          <p:cNvGrpSpPr/>
          <p:nvPr/>
        </p:nvGrpSpPr>
        <p:grpSpPr>
          <a:xfrm>
            <a:off x="7740860" y="2463736"/>
            <a:ext cx="1187624" cy="1110902"/>
            <a:chOff x="-1476672" y="1592796"/>
            <a:chExt cx="1548172" cy="1159167"/>
          </a:xfrm>
        </p:grpSpPr>
        <p:sp>
          <p:nvSpPr>
            <p:cNvPr id="53" name="角丸四角形 52"/>
            <p:cNvSpPr/>
            <p:nvPr/>
          </p:nvSpPr>
          <p:spPr>
            <a:xfrm>
              <a:off x="-1476672" y="1592796"/>
              <a:ext cx="1548172" cy="338076"/>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rPr>
                <a:t>予算管理</a:t>
              </a:r>
            </a:p>
          </p:txBody>
        </p:sp>
        <p:sp>
          <p:nvSpPr>
            <p:cNvPr id="54" name="角丸四角形 53"/>
            <p:cNvSpPr/>
            <p:nvPr/>
          </p:nvSpPr>
          <p:spPr>
            <a:xfrm>
              <a:off x="-1476672" y="1923871"/>
              <a:ext cx="1548172" cy="828092"/>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・予算登録</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・予算配賦</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・予算一覧表</a:t>
              </a:r>
              <a:endParaRPr kumimoji="0" lang="en-US" altLang="ja-JP" sz="1100" b="0" i="0" u="none" strike="noStrike" kern="0" cap="none" spc="0" normalizeH="0" baseline="0" noProof="0" dirty="0">
                <a:ln>
                  <a:noFill/>
                </a:ln>
                <a:solidFill>
                  <a:prstClr val="black"/>
                </a:solidFill>
                <a:effectLst/>
                <a:uLnTx/>
                <a:uFillTx/>
              </a:endParaRPr>
            </a:p>
          </p:txBody>
        </p:sp>
      </p:grpSp>
      <p:grpSp>
        <p:nvGrpSpPr>
          <p:cNvPr id="55" name="グループ化 106"/>
          <p:cNvGrpSpPr/>
          <p:nvPr/>
        </p:nvGrpSpPr>
        <p:grpSpPr>
          <a:xfrm>
            <a:off x="6732240" y="3651870"/>
            <a:ext cx="1908212" cy="1296144"/>
            <a:chOff x="719572" y="4833156"/>
            <a:chExt cx="1908212" cy="1296144"/>
          </a:xfrm>
        </p:grpSpPr>
        <p:sp>
          <p:nvSpPr>
            <p:cNvPr id="56" name="フローチャート : 書類 53"/>
            <p:cNvSpPr/>
            <p:nvPr/>
          </p:nvSpPr>
          <p:spPr>
            <a:xfrm>
              <a:off x="719572" y="5121188"/>
              <a:ext cx="1908212" cy="1008112"/>
            </a:xfrm>
            <a:prstGeom prst="flowChartDocument">
              <a:avLst/>
            </a:prstGeom>
            <a:solidFill>
              <a:srgbClr val="FFFFFF"/>
            </a:solidFill>
            <a:ln w="25400" cap="flat" cmpd="sng" algn="ctr">
              <a:solidFill>
                <a:srgbClr val="FFFFFF">
                  <a:lumMod val="85000"/>
                </a:srgbClr>
              </a:solidFill>
              <a:prstDash val="solid"/>
            </a:ln>
            <a:effectLst/>
          </p:spPr>
          <p:txBody>
            <a:bodyPr rtlCol="0" anchor="ctr"/>
            <a:lstStyle/>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　</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・部門別帳票</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・セグメント別帳票</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・プロジェクト別帳票</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a:t>
              </a:r>
              <a:r>
                <a:rPr kumimoji="0" lang="ja-JP" altLang="en-US" sz="1000" b="0" i="0" u="none" strike="noStrike" kern="0" cap="none" spc="0" normalizeH="0" baseline="0" noProof="0" dirty="0">
                  <a:ln>
                    <a:noFill/>
                  </a:ln>
                  <a:solidFill>
                    <a:srgbClr val="000000"/>
                  </a:solidFill>
                  <a:effectLst/>
                  <a:uLnTx/>
                  <a:uFillTx/>
                  <a:latin typeface="メイリオ"/>
                  <a:ea typeface="メイリオ"/>
                  <a:cs typeface="+mn-cs"/>
                </a:rPr>
                <a:t>各種予算対比帳票</a:t>
              </a:r>
              <a:endParaRPr kumimoji="0" lang="en-US" altLang="ja-JP" sz="10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000" b="0" i="0" u="none" strike="noStrike" kern="0" cap="none" spc="0" normalizeH="0" baseline="0" noProof="0" dirty="0">
                  <a:ln>
                    <a:noFill/>
                  </a:ln>
                  <a:solidFill>
                    <a:srgbClr val="000000"/>
                  </a:solidFill>
                  <a:effectLst/>
                  <a:uLnTx/>
                  <a:uFillTx/>
                  <a:latin typeface="メイリオ"/>
                  <a:ea typeface="メイリオ"/>
                  <a:cs typeface="+mn-cs"/>
                </a:rPr>
                <a:t>　（配賦前／配賦後）</a:t>
              </a:r>
              <a:endParaRPr kumimoji="0" lang="en-US" altLang="ja-JP" sz="10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　　　</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p:txBody>
        </p:sp>
        <p:sp>
          <p:nvSpPr>
            <p:cNvPr id="57" name="角丸四角形 56"/>
            <p:cNvSpPr/>
            <p:nvPr/>
          </p:nvSpPr>
          <p:spPr>
            <a:xfrm>
              <a:off x="719572" y="4833156"/>
              <a:ext cx="1908212" cy="324036"/>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rPr>
                <a:t>管理会計帳票</a:t>
              </a:r>
            </a:p>
          </p:txBody>
        </p:sp>
      </p:grpSp>
      <p:sp>
        <p:nvSpPr>
          <p:cNvPr id="58" name="Freeform 393"/>
          <p:cNvSpPr>
            <a:spLocks noEditPoints="1"/>
          </p:cNvSpPr>
          <p:nvPr/>
        </p:nvSpPr>
        <p:spPr bwMode="auto">
          <a:xfrm>
            <a:off x="6840252" y="3687874"/>
            <a:ext cx="216024" cy="252028"/>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59" name="AutoShape 93"/>
          <p:cNvSpPr>
            <a:spLocks noChangeArrowheads="1"/>
          </p:cNvSpPr>
          <p:nvPr/>
        </p:nvSpPr>
        <p:spPr bwMode="auto">
          <a:xfrm>
            <a:off x="899592" y="2327106"/>
            <a:ext cx="360040" cy="257681"/>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60" name="AutoShape 93"/>
          <p:cNvSpPr>
            <a:spLocks noChangeArrowheads="1"/>
          </p:cNvSpPr>
          <p:nvPr/>
        </p:nvSpPr>
        <p:spPr bwMode="auto">
          <a:xfrm>
            <a:off x="2231740" y="2329097"/>
            <a:ext cx="360040" cy="253698"/>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61" name="AutoShape 93"/>
          <p:cNvSpPr>
            <a:spLocks noChangeArrowheads="1"/>
          </p:cNvSpPr>
          <p:nvPr/>
        </p:nvSpPr>
        <p:spPr bwMode="auto">
          <a:xfrm>
            <a:off x="3779912" y="2329097"/>
            <a:ext cx="360040" cy="253698"/>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62" name="AutoShape 93"/>
          <p:cNvSpPr>
            <a:spLocks noChangeArrowheads="1"/>
          </p:cNvSpPr>
          <p:nvPr/>
        </p:nvSpPr>
        <p:spPr bwMode="auto">
          <a:xfrm>
            <a:off x="5292080" y="2329097"/>
            <a:ext cx="360040" cy="253698"/>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63" name="AutoShape 93"/>
          <p:cNvSpPr>
            <a:spLocks noChangeArrowheads="1"/>
          </p:cNvSpPr>
          <p:nvPr/>
        </p:nvSpPr>
        <p:spPr bwMode="auto">
          <a:xfrm rot="5400000">
            <a:off x="5904148" y="2625258"/>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5" name="フッター プレースホルダー 4"/>
          <p:cNvSpPr>
            <a:spLocks noGrp="1"/>
          </p:cNvSpPr>
          <p:nvPr>
            <p:ph type="ftr" sz="quarter" idx="3"/>
          </p:nvPr>
        </p:nvSpPr>
        <p:spPr>
          <a:xfrm>
            <a:off x="179632" y="4980109"/>
            <a:ext cx="2160000" cy="135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Tree>
    <p:extLst>
      <p:ext uri="{BB962C8B-B14F-4D97-AF65-F5344CB8AC3E}">
        <p14:creationId xmlns:p14="http://schemas.microsoft.com/office/powerpoint/2010/main" val="1571642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lang="ja-JP" altLang="en-US" dirty="0"/>
              <a:t>インボイス制度対応</a:t>
            </a:r>
            <a:endParaRPr kumimoji="1" lang="ja-JP" altLang="en-US" dirty="0"/>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p:txBody>
          <a:bodyPr/>
          <a:lstStyle/>
          <a:p>
            <a:r>
              <a:rPr lang="ja-JP" altLang="en-US" dirty="0"/>
              <a:t>仕入税額への対応</a:t>
            </a:r>
            <a:endParaRPr kumimoji="1" lang="ja-JP" altLang="en-US" dirty="0"/>
          </a:p>
        </p:txBody>
      </p:sp>
      <p:sp>
        <p:nvSpPr>
          <p:cNvPr id="6" name="テキスト プレースホルダー 5"/>
          <p:cNvSpPr>
            <a:spLocks noGrp="1"/>
          </p:cNvSpPr>
          <p:nvPr>
            <p:ph type="body" sz="quarter" idx="17"/>
          </p:nvPr>
        </p:nvSpPr>
        <p:spPr/>
        <p:txBody>
          <a:bodyPr/>
          <a:lstStyle/>
          <a:p>
            <a:r>
              <a:rPr lang="ja-JP" altLang="en-US" dirty="0"/>
              <a:t>書類の種類に応じた入力・処理画面をご用意しております</a:t>
            </a:r>
            <a:endParaRPr lang="en-US" altLang="ja-JP" dirty="0"/>
          </a:p>
        </p:txBody>
      </p:sp>
      <p:graphicFrame>
        <p:nvGraphicFramePr>
          <p:cNvPr id="7" name="表 6"/>
          <p:cNvGraphicFramePr>
            <a:graphicFrameLocks noGrp="1"/>
          </p:cNvGraphicFramePr>
          <p:nvPr>
            <p:extLst>
              <p:ext uri="{D42A27DB-BD31-4B8C-83A1-F6EECF244321}">
                <p14:modId xmlns:p14="http://schemas.microsoft.com/office/powerpoint/2010/main" val="743680063"/>
              </p:ext>
            </p:extLst>
          </p:nvPr>
        </p:nvGraphicFramePr>
        <p:xfrm>
          <a:off x="405158" y="1204472"/>
          <a:ext cx="8316925" cy="2775789"/>
        </p:xfrm>
        <a:graphic>
          <a:graphicData uri="http://schemas.openxmlformats.org/drawingml/2006/table">
            <a:tbl>
              <a:tblPr firstRow="1" firstCol="1" bandRow="1">
                <a:tableStyleId>{72833802-FEF1-4C79-8D5D-14CF1EAF98D9}</a:tableStyleId>
              </a:tblPr>
              <a:tblGrid>
                <a:gridCol w="1572171">
                  <a:extLst>
                    <a:ext uri="{9D8B030D-6E8A-4147-A177-3AD203B41FA5}">
                      <a16:colId xmlns:a16="http://schemas.microsoft.com/office/drawing/2014/main" val="1759516322"/>
                    </a:ext>
                  </a:extLst>
                </a:gridCol>
                <a:gridCol w="4036849">
                  <a:extLst>
                    <a:ext uri="{9D8B030D-6E8A-4147-A177-3AD203B41FA5}">
                      <a16:colId xmlns:a16="http://schemas.microsoft.com/office/drawing/2014/main" val="3688298310"/>
                    </a:ext>
                  </a:extLst>
                </a:gridCol>
                <a:gridCol w="2707905">
                  <a:extLst>
                    <a:ext uri="{9D8B030D-6E8A-4147-A177-3AD203B41FA5}">
                      <a16:colId xmlns:a16="http://schemas.microsoft.com/office/drawing/2014/main" val="1137446124"/>
                    </a:ext>
                  </a:extLst>
                </a:gridCol>
              </a:tblGrid>
              <a:tr h="522567">
                <a:tc>
                  <a:txBody>
                    <a:bodyPr/>
                    <a:lstStyle/>
                    <a:p>
                      <a:pPr algn="ctr"/>
                      <a:r>
                        <a:rPr kumimoji="1" lang="ja-JP" altLang="en-US" sz="1400" dirty="0"/>
                        <a:t>基づく書類</a:t>
                      </a:r>
                      <a:endParaRPr kumimoji="1" lang="ja-JP" altLang="en-US" sz="1400" dirty="0">
                        <a:solidFill>
                          <a:schemeClr val="bg1"/>
                        </a:solidFill>
                      </a:endParaRPr>
                    </a:p>
                  </a:txBody>
                  <a:tcPr marL="68580" marR="68580" marT="34290" marB="34290" anchor="ctr">
                    <a:lnR w="12700" cap="flat" cmpd="sng" algn="ctr">
                      <a:solidFill>
                        <a:schemeClr val="accent2"/>
                      </a:solidFill>
                      <a:prstDash val="solid"/>
                      <a:round/>
                      <a:headEnd type="none" w="med" len="med"/>
                      <a:tailEnd type="none" w="med" len="med"/>
                    </a:lnR>
                  </a:tcPr>
                </a:tc>
                <a:tc>
                  <a:txBody>
                    <a:bodyPr/>
                    <a:lstStyle/>
                    <a:p>
                      <a:pPr algn="ctr"/>
                      <a:r>
                        <a:rPr kumimoji="1" lang="ja-JP" altLang="en-US" sz="1400" dirty="0"/>
                        <a:t>適格請求書</a:t>
                      </a:r>
                      <a:endParaRPr kumimoji="1" lang="en-US" altLang="ja-JP" sz="1400" dirty="0"/>
                    </a:p>
                    <a:p>
                      <a:pPr algn="ctr"/>
                      <a:r>
                        <a:rPr kumimoji="1" lang="ja-JP" altLang="en-US" sz="1400" dirty="0"/>
                        <a:t>（仕入税額記載書類）</a:t>
                      </a:r>
                      <a:endParaRPr kumimoji="1" lang="ja-JP" altLang="en-US" sz="1400" dirty="0">
                        <a:solidFill>
                          <a:schemeClr val="bg1"/>
                        </a:solidFill>
                      </a:endParaRPr>
                    </a:p>
                  </a:txBody>
                  <a:tcPr marL="68580" marR="68580" marT="3429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l"/>
                      <a:r>
                        <a:rPr kumimoji="1" lang="en-US" altLang="ja-JP" sz="1400" dirty="0"/>
                        <a:t>SuperStream-NX </a:t>
                      </a:r>
                      <a:r>
                        <a:rPr kumimoji="1" lang="ja-JP" altLang="en-US" sz="1400" dirty="0"/>
                        <a:t>統合会計の処理機能・画面</a:t>
                      </a:r>
                    </a:p>
                  </a:txBody>
                  <a:tcPr marL="68580" marR="68580" marT="3429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extLst>
                  <a:ext uri="{0D108BD9-81ED-4DB2-BD59-A6C34878D82A}">
                    <a16:rowId xmlns:a16="http://schemas.microsoft.com/office/drawing/2014/main" val="2621735733"/>
                  </a:ext>
                </a:extLst>
              </a:tr>
              <a:tr h="375537">
                <a:tc>
                  <a:txBody>
                    <a:bodyPr/>
                    <a:lstStyle/>
                    <a:p>
                      <a:pPr algn="l"/>
                      <a:r>
                        <a:rPr kumimoji="1" lang="ja-JP" altLang="en-US" sz="1400" dirty="0"/>
                        <a:t>請求書</a:t>
                      </a:r>
                    </a:p>
                  </a:txBody>
                  <a:tcPr marL="108000" marR="108000" marT="36000" marB="34290" anchor="ctr">
                    <a:lnR w="12700" cap="flat" cmpd="sng" algn="ctr">
                      <a:solidFill>
                        <a:schemeClr val="accent2"/>
                      </a:solidFill>
                      <a:prstDash val="solid"/>
                      <a:round/>
                      <a:headEnd type="none" w="med" len="med"/>
                      <a:tailEnd type="none" w="med" len="med"/>
                    </a:lnR>
                  </a:tcPr>
                </a:tc>
                <a:tc>
                  <a:txBody>
                    <a:bodyPr/>
                    <a:lstStyle/>
                    <a:p>
                      <a:pPr algn="l"/>
                      <a:r>
                        <a:rPr kumimoji="1" lang="ja-JP" altLang="en-US" sz="1400" dirty="0"/>
                        <a:t>請求書</a:t>
                      </a:r>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l"/>
                      <a:r>
                        <a:rPr kumimoji="1" lang="ja-JP" altLang="en-US" sz="1400" dirty="0"/>
                        <a:t>支払伝票入力</a:t>
                      </a:r>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extLst>
                  <a:ext uri="{0D108BD9-81ED-4DB2-BD59-A6C34878D82A}">
                    <a16:rowId xmlns:a16="http://schemas.microsoft.com/office/drawing/2014/main" val="1590020734"/>
                  </a:ext>
                </a:extLst>
              </a:tr>
              <a:tr h="375537">
                <a:tc rowSpan="3">
                  <a:txBody>
                    <a:bodyPr/>
                    <a:lstStyle/>
                    <a:p>
                      <a:pPr algn="l"/>
                      <a:r>
                        <a:rPr kumimoji="1" lang="ja-JP" altLang="en-US" sz="1400" dirty="0"/>
                        <a:t>領収書</a:t>
                      </a:r>
                    </a:p>
                  </a:txBody>
                  <a:tcPr marL="108000" marR="108000" marT="36000" marB="34290" anchor="ctr">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rowSpan="3">
                  <a:txBody>
                    <a:bodyPr/>
                    <a:lstStyle/>
                    <a:p>
                      <a:pPr algn="l"/>
                      <a:r>
                        <a:rPr kumimoji="1" lang="ja-JP" altLang="en-US" sz="1400" dirty="0"/>
                        <a:t>領収書</a:t>
                      </a:r>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l"/>
                      <a:r>
                        <a:rPr kumimoji="1" lang="ja-JP" altLang="en-US" sz="1400" dirty="0"/>
                        <a:t>経費・仮払精算入力</a:t>
                      </a:r>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extLst>
                  <a:ext uri="{0D108BD9-81ED-4DB2-BD59-A6C34878D82A}">
                    <a16:rowId xmlns:a16="http://schemas.microsoft.com/office/drawing/2014/main" val="2623448012"/>
                  </a:ext>
                </a:extLst>
              </a:tr>
              <a:tr h="375537">
                <a:tc vMerge="1">
                  <a:txBody>
                    <a:bodyPr/>
                    <a:lstStyle/>
                    <a:p>
                      <a:pPr algn="l"/>
                      <a:endParaRPr kumimoji="1" lang="ja-JP" altLang="en-US" sz="1400" dirty="0"/>
                    </a:p>
                  </a:txBody>
                  <a:tcPr marL="108000" marR="108000" marT="36000" marB="34290" anchor="ctr"/>
                </a:tc>
                <a:tc vMerge="1">
                  <a:txBody>
                    <a:bodyPr/>
                    <a:lstStyle/>
                    <a:p>
                      <a:pPr algn="l"/>
                      <a:endParaRPr kumimoji="1" lang="ja-JP" altLang="en-US" sz="1400" dirty="0"/>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l"/>
                      <a:r>
                        <a:rPr kumimoji="1" lang="ja-JP" altLang="en-US" sz="1400" dirty="0"/>
                        <a:t>仕訳入力</a:t>
                      </a:r>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extLst>
                  <a:ext uri="{0D108BD9-81ED-4DB2-BD59-A6C34878D82A}">
                    <a16:rowId xmlns:a16="http://schemas.microsoft.com/office/drawing/2014/main" val="457793529"/>
                  </a:ext>
                </a:extLst>
              </a:tr>
              <a:tr h="375537">
                <a:tc vMerge="1">
                  <a:txBody>
                    <a:bodyPr/>
                    <a:lstStyle/>
                    <a:p>
                      <a:pPr algn="l"/>
                      <a:endParaRPr kumimoji="1" lang="ja-JP" altLang="en-US" sz="1400" dirty="0"/>
                    </a:p>
                  </a:txBody>
                  <a:tcPr marL="108000" marR="108000" marT="36000" marB="34290" anchor="ctr">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vMerge="1">
                  <a:txBody>
                    <a:bodyPr/>
                    <a:lstStyle/>
                    <a:p>
                      <a:pPr algn="l"/>
                      <a:endParaRPr kumimoji="1" lang="ja-JP" altLang="en-US" sz="1400" dirty="0"/>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l"/>
                      <a:r>
                        <a:rPr kumimoji="1" lang="ja-JP" altLang="en-US" sz="1400" dirty="0"/>
                        <a:t>入出金伝票入力</a:t>
                      </a:r>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extLst>
                  <a:ext uri="{0D108BD9-81ED-4DB2-BD59-A6C34878D82A}">
                    <a16:rowId xmlns:a16="http://schemas.microsoft.com/office/drawing/2014/main" val="188301116"/>
                  </a:ext>
                </a:extLst>
              </a:tr>
              <a:tr h="375537">
                <a:tc rowSpan="2">
                  <a:txBody>
                    <a:bodyPr/>
                    <a:lstStyle/>
                    <a:p>
                      <a:pPr algn="l"/>
                      <a:r>
                        <a:rPr kumimoji="1" lang="ja-JP" altLang="en-US" sz="1400" dirty="0"/>
                        <a:t>納品書</a:t>
                      </a:r>
                    </a:p>
                  </a:txBody>
                  <a:tcPr marL="108000" marR="108000" marT="36000" marB="34290" anchor="ctr">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pPr algn="l"/>
                      <a:r>
                        <a:rPr kumimoji="1" lang="ja-JP" altLang="en-US" sz="1400" dirty="0"/>
                        <a:t>納品書</a:t>
                      </a:r>
                      <a:endParaRPr kumimoji="1" lang="en-US" altLang="ja-JP" sz="1400" dirty="0"/>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債務計上入力</a:t>
                      </a:r>
                      <a:endParaRPr kumimoji="1" lang="en-US" altLang="ja-JP" sz="1400" dirty="0"/>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extLst>
                  <a:ext uri="{0D108BD9-81ED-4DB2-BD59-A6C34878D82A}">
                    <a16:rowId xmlns:a16="http://schemas.microsoft.com/office/drawing/2014/main" val="2412404910"/>
                  </a:ext>
                </a:extLst>
              </a:tr>
              <a:tr h="375537">
                <a:tc vMerge="1">
                  <a:txBody>
                    <a:bodyPr/>
                    <a:lstStyle/>
                    <a:p>
                      <a:pPr algn="l"/>
                      <a:endParaRPr kumimoji="1" lang="ja-JP" altLang="en-US" sz="1400" dirty="0"/>
                    </a:p>
                  </a:txBody>
                  <a:tcPr marL="108000" marR="108000" marT="36000" marB="34290" anchor="ctr"/>
                </a:tc>
                <a:tc>
                  <a:txBody>
                    <a:bodyPr/>
                    <a:lstStyle/>
                    <a:p>
                      <a:pPr algn="l"/>
                      <a:r>
                        <a:rPr kumimoji="1" lang="ja-JP" altLang="en-US" sz="1400" dirty="0"/>
                        <a:t>合計請求書</a:t>
                      </a:r>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kumimoji="1" lang="ja-JP" altLang="en-US" sz="1400" dirty="0"/>
                        <a:t>債務締次残高更新</a:t>
                      </a:r>
                      <a:endParaRPr kumimoji="1" lang="en-US" altLang="ja-JP" sz="1400" dirty="0"/>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extLst>
                  <a:ext uri="{0D108BD9-81ED-4DB2-BD59-A6C34878D82A}">
                    <a16:rowId xmlns:a16="http://schemas.microsoft.com/office/drawing/2014/main" val="2110573087"/>
                  </a:ext>
                </a:extLst>
              </a:tr>
            </a:tbl>
          </a:graphicData>
        </a:graphic>
      </p:graphicFrame>
      <p:sp>
        <p:nvSpPr>
          <p:cNvPr id="10" name="テキスト ボックス 9"/>
          <p:cNvSpPr txBox="1"/>
          <p:nvPr/>
        </p:nvSpPr>
        <p:spPr>
          <a:xfrm>
            <a:off x="198000" y="4039670"/>
            <a:ext cx="9073008" cy="832920"/>
          </a:xfrm>
          <a:prstGeom prst="rect">
            <a:avLst/>
          </a:prstGeom>
          <a:noFill/>
        </p:spPr>
        <p:txBody>
          <a:bodyPr wrap="square" rtlCol="0">
            <a:spAutoFit/>
          </a:bodyPr>
          <a:lstStyle/>
          <a:p>
            <a:pPr marL="285750" indent="-285750">
              <a:lnSpc>
                <a:spcPct val="150000"/>
              </a:lnSpc>
              <a:buClr>
                <a:schemeClr val="accent2"/>
              </a:buClr>
              <a:buSzPct val="120000"/>
              <a:buFont typeface="Wingdings" panose="05000000000000000000" pitchFamily="2" charset="2"/>
              <a:buChar char="ü"/>
            </a:pPr>
            <a:r>
              <a:rPr lang="ja-JP" altLang="en-US" sz="1100" dirty="0"/>
              <a:t>受領する請求書または領収書を適格請求書とする場合：各種伝票入力やそのデータ取込時に適格請求書記載の消費税額を入力または算出</a:t>
            </a:r>
          </a:p>
          <a:p>
            <a:pPr marL="285750" indent="-285750">
              <a:lnSpc>
                <a:spcPct val="150000"/>
              </a:lnSpc>
              <a:buClr>
                <a:schemeClr val="accent2"/>
              </a:buClr>
              <a:buSzPct val="120000"/>
              <a:buFont typeface="Wingdings" panose="05000000000000000000" pitchFamily="2" charset="2"/>
              <a:buChar char="ü"/>
            </a:pPr>
            <a:r>
              <a:rPr lang="ja-JP" altLang="en-US" sz="1100" dirty="0"/>
              <a:t>受領する単一の納品書を適格請求書とする場：債務計上伝票入力やそのデータ取込時に適格請求書記載の消費税額を入力または算出</a:t>
            </a:r>
          </a:p>
          <a:p>
            <a:pPr marL="285750" indent="-285750">
              <a:lnSpc>
                <a:spcPct val="150000"/>
              </a:lnSpc>
              <a:buClr>
                <a:schemeClr val="accent2"/>
              </a:buClr>
              <a:buSzPct val="120000"/>
              <a:buFont typeface="Wingdings" panose="05000000000000000000" pitchFamily="2" charset="2"/>
              <a:buChar char="ü"/>
            </a:pPr>
            <a:r>
              <a:rPr lang="ja-JP" altLang="en-US" sz="1100" dirty="0"/>
              <a:t>複数の納品を締日でまとめた合計請求書を適格請求書とする場合：債務締次残高更新で消費税額を算出</a:t>
            </a:r>
          </a:p>
        </p:txBody>
      </p:sp>
    </p:spTree>
    <p:extLst>
      <p:ext uri="{BB962C8B-B14F-4D97-AF65-F5344CB8AC3E}">
        <p14:creationId xmlns:p14="http://schemas.microsoft.com/office/powerpoint/2010/main" val="1904928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41</a:t>
            </a:fld>
            <a:endParaRPr kumimoji="1" lang="ja-JP" altLang="en-US" dirty="0"/>
          </a:p>
        </p:txBody>
      </p:sp>
      <p:sp>
        <p:nvSpPr>
          <p:cNvPr id="3" name="タイトル 2"/>
          <p:cNvSpPr>
            <a:spLocks noGrp="1"/>
          </p:cNvSpPr>
          <p:nvPr>
            <p:ph type="title"/>
          </p:nvPr>
        </p:nvSpPr>
        <p:spPr/>
        <p:txBody>
          <a:bodyPr/>
          <a:lstStyle/>
          <a:p>
            <a:r>
              <a:rPr lang="ja-JP" altLang="en-US" dirty="0"/>
              <a:t>インボイス制度対応</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5" name="テキスト プレースホルダー 4"/>
          <p:cNvSpPr>
            <a:spLocks noGrp="1"/>
          </p:cNvSpPr>
          <p:nvPr>
            <p:ph type="body" sz="quarter" idx="16"/>
          </p:nvPr>
        </p:nvSpPr>
        <p:spPr/>
        <p:txBody>
          <a:bodyPr/>
          <a:lstStyle/>
          <a:p>
            <a:r>
              <a:rPr lang="ja-JP" altLang="en-US" dirty="0"/>
              <a:t>必要事項を記載した適格請求書の発行に対応</a:t>
            </a:r>
            <a:endParaRPr kumimoji="1" lang="ja-JP" altLang="en-US" dirty="0"/>
          </a:p>
        </p:txBody>
      </p:sp>
      <p:sp>
        <p:nvSpPr>
          <p:cNvPr id="7" name="テキスト プレースホルダー 6"/>
          <p:cNvSpPr>
            <a:spLocks noGrp="1"/>
          </p:cNvSpPr>
          <p:nvPr>
            <p:ph type="body" sz="quarter" idx="17"/>
          </p:nvPr>
        </p:nvSpPr>
        <p:spPr/>
        <p:txBody>
          <a:bodyPr/>
          <a:lstStyle/>
          <a:p>
            <a:r>
              <a:rPr lang="ja-JP" altLang="en-US" dirty="0"/>
              <a:t>取引先毎に支払通知書を発行するか否かを選択できます</a:t>
            </a:r>
            <a:endParaRPr lang="en-US" altLang="ja-JP" dirty="0"/>
          </a:p>
          <a:p>
            <a:r>
              <a:rPr lang="ja-JP" altLang="en-US" dirty="0"/>
              <a:t>タイムスタンプを付与する場合は「証憑管理</a:t>
            </a:r>
            <a:r>
              <a:rPr lang="en-US" altLang="ja-JP" dirty="0"/>
              <a:t>e</a:t>
            </a:r>
            <a:r>
              <a:rPr lang="ja-JP" altLang="en-US" dirty="0"/>
              <a:t>文書対応オプション」にて対応します</a:t>
            </a:r>
          </a:p>
          <a:p>
            <a:endParaRPr kumimoji="1" lang="ja-JP" altLang="en-US" dirty="0"/>
          </a:p>
        </p:txBody>
      </p:sp>
      <p:pic>
        <p:nvPicPr>
          <p:cNvPr id="29" name="図 28"/>
          <p:cNvPicPr>
            <a:picLocks noChangeAspect="1"/>
          </p:cNvPicPr>
          <p:nvPr/>
        </p:nvPicPr>
        <p:blipFill>
          <a:blip r:embed="rId3"/>
          <a:stretch>
            <a:fillRect/>
          </a:stretch>
        </p:blipFill>
        <p:spPr>
          <a:xfrm>
            <a:off x="2519960" y="1491630"/>
            <a:ext cx="4079107" cy="3368739"/>
          </a:xfrm>
          <a:prstGeom prst="rect">
            <a:avLst/>
          </a:prstGeom>
        </p:spPr>
      </p:pic>
      <p:sp>
        <p:nvSpPr>
          <p:cNvPr id="30" name="テキスト ボックス 29"/>
          <p:cNvSpPr txBox="1"/>
          <p:nvPr/>
        </p:nvSpPr>
        <p:spPr>
          <a:xfrm>
            <a:off x="6811245" y="2280515"/>
            <a:ext cx="1968663" cy="395869"/>
          </a:xfrm>
          <a:prstGeom prst="rect">
            <a:avLst/>
          </a:prstGeom>
          <a:noFill/>
          <a:ln>
            <a:solidFill>
              <a:srgbClr val="FF0000"/>
            </a:solidFill>
          </a:ln>
        </p:spPr>
        <p:txBody>
          <a:bodyPr wrap="squar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① 適格請求書発行事業者氏名、</a:t>
            </a:r>
            <a:endParaRPr kumimoji="0" lang="en-US" altLang="ja-JP" sz="1050" b="1" i="0" u="none" strike="noStrike" kern="0" cap="none" spc="0" normalizeH="0" baseline="0" noProof="0" dirty="0">
              <a:ln>
                <a:noFill/>
              </a:ln>
              <a:solidFill>
                <a:prstClr val="black"/>
              </a:solidFill>
              <a:effectLst/>
              <a:uLnTx/>
              <a:uFillTx/>
            </a:endParaRPr>
          </a:p>
          <a:p>
            <a:pPr lvl="0">
              <a:defRPr/>
            </a:pPr>
            <a:r>
              <a:rPr kumimoji="0" lang="ja-JP" altLang="en-US" sz="1050" b="1" kern="0" dirty="0">
                <a:solidFill>
                  <a:prstClr val="black"/>
                </a:solidFill>
              </a:rPr>
              <a:t>　 又は登録</a:t>
            </a:r>
            <a:r>
              <a:rPr kumimoji="0" lang="ja-JP" altLang="en-US" sz="1050" b="1" i="0" u="none" strike="noStrike" kern="0" cap="none" spc="0" normalizeH="0" baseline="0" noProof="0" dirty="0">
                <a:ln>
                  <a:noFill/>
                </a:ln>
                <a:solidFill>
                  <a:prstClr val="black"/>
                </a:solidFill>
                <a:effectLst/>
                <a:uLnTx/>
                <a:uFillTx/>
              </a:rPr>
              <a:t>番号</a:t>
            </a:r>
          </a:p>
        </p:txBody>
      </p:sp>
      <p:cxnSp>
        <p:nvCxnSpPr>
          <p:cNvPr id="31" name="直線コネクタ 30"/>
          <p:cNvCxnSpPr>
            <a:stCxn id="32" idx="1"/>
          </p:cNvCxnSpPr>
          <p:nvPr/>
        </p:nvCxnSpPr>
        <p:spPr>
          <a:xfrm flipH="1">
            <a:off x="6444208" y="3065061"/>
            <a:ext cx="295029" cy="174216"/>
          </a:xfrm>
          <a:prstGeom prst="line">
            <a:avLst/>
          </a:prstGeom>
          <a:noFill/>
          <a:ln w="9525" cap="flat" cmpd="sng" algn="ctr">
            <a:solidFill>
              <a:srgbClr val="008CCF"/>
            </a:solidFill>
            <a:prstDash val="solid"/>
          </a:ln>
          <a:effectLst/>
        </p:spPr>
      </p:cxnSp>
      <p:sp>
        <p:nvSpPr>
          <p:cNvPr id="32" name="正方形/長方形 31"/>
          <p:cNvSpPr/>
          <p:nvPr/>
        </p:nvSpPr>
        <p:spPr>
          <a:xfrm>
            <a:off x="6739237" y="2947918"/>
            <a:ext cx="2261255" cy="234286"/>
          </a:xfrm>
          <a:prstGeom prst="rect">
            <a:avLst/>
          </a:prstGeom>
          <a:ln>
            <a:solidFill>
              <a:srgbClr val="008CCF"/>
            </a:solidFill>
          </a:ln>
        </p:spPr>
        <p:txBody>
          <a:bodyPr wrap="square" lIns="36000" tIns="36000" r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税抜金額、税込金額のいずれか</a:t>
            </a:r>
          </a:p>
        </p:txBody>
      </p:sp>
      <p:sp>
        <p:nvSpPr>
          <p:cNvPr id="33" name="正方形/長方形 32"/>
          <p:cNvSpPr/>
          <p:nvPr/>
        </p:nvSpPr>
        <p:spPr>
          <a:xfrm>
            <a:off x="6811244" y="3763354"/>
            <a:ext cx="2261255" cy="719034"/>
          </a:xfrm>
          <a:prstGeom prst="rect">
            <a:avLst/>
          </a:prstGeom>
          <a:ln>
            <a:solidFill>
              <a:srgbClr val="FF0000"/>
            </a:solidFill>
          </a:ln>
        </p:spPr>
        <p:txBody>
          <a:bodyPr wrap="square" lIns="36000" tIns="36000" r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④</a:t>
            </a:r>
            <a:r>
              <a:rPr kumimoji="0" lang="ja-JP" altLang="en-US" sz="1050" b="1" i="0" u="none" strike="noStrike" kern="0" cap="none" spc="0" normalizeH="0" noProof="0" dirty="0">
                <a:ln>
                  <a:noFill/>
                </a:ln>
                <a:solidFill>
                  <a:prstClr val="black"/>
                </a:solidFill>
                <a:effectLst/>
                <a:uLnTx/>
                <a:uFillTx/>
              </a:rPr>
              <a:t> </a:t>
            </a:r>
            <a:r>
              <a:rPr kumimoji="0" lang="ja-JP" altLang="en-US" sz="1050" b="1" i="0" u="none" strike="noStrike" kern="0" cap="none" spc="0" normalizeH="0" baseline="0" noProof="0" dirty="0">
                <a:ln>
                  <a:noFill/>
                </a:ln>
                <a:solidFill>
                  <a:prstClr val="black"/>
                </a:solidFill>
                <a:effectLst/>
                <a:uLnTx/>
                <a:uFillTx/>
              </a:rPr>
              <a:t>税率ごとに区分して合計した</a:t>
            </a:r>
            <a:endParaRPr kumimoji="0" lang="en-US" altLang="ja-JP" sz="105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　 対価の額（税抜きまたは税込み）</a:t>
            </a:r>
            <a:endParaRPr kumimoji="0" lang="en-US" altLang="ja-JP" sz="105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　 </a:t>
            </a:r>
            <a:r>
              <a:rPr kumimoji="0" lang="ja-JP" altLang="en-US" sz="1050" b="1" kern="0" dirty="0">
                <a:solidFill>
                  <a:prstClr val="black"/>
                </a:solidFill>
              </a:rPr>
              <a:t>及び</a:t>
            </a:r>
            <a:r>
              <a:rPr kumimoji="0" lang="ja-JP" altLang="en-US" sz="1050" b="1" i="0" u="none" strike="noStrike" kern="0" cap="none" spc="0" normalizeH="0" baseline="0" noProof="0" dirty="0">
                <a:ln>
                  <a:noFill/>
                </a:ln>
                <a:solidFill>
                  <a:prstClr val="black"/>
                </a:solidFill>
                <a:effectLst/>
                <a:uLnTx/>
                <a:uFillTx/>
              </a:rPr>
              <a:t>適用税率</a:t>
            </a:r>
            <a:endParaRPr kumimoji="0" lang="en-US" altLang="ja-JP" sz="105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⑤</a:t>
            </a:r>
            <a:r>
              <a:rPr kumimoji="0" lang="ja-JP" altLang="en-US" sz="1050" b="1" i="0" u="none" strike="noStrike" kern="0" cap="none" spc="0" normalizeH="0" noProof="0" dirty="0">
                <a:ln>
                  <a:noFill/>
                </a:ln>
                <a:solidFill>
                  <a:prstClr val="black"/>
                </a:solidFill>
                <a:effectLst/>
                <a:uLnTx/>
                <a:uFillTx/>
              </a:rPr>
              <a:t> </a:t>
            </a:r>
            <a:r>
              <a:rPr kumimoji="0" lang="ja-JP" altLang="en-US" sz="1050" b="1" i="0" u="none" strike="noStrike" kern="0" cap="none" spc="0" normalizeH="0" baseline="0" noProof="0" dirty="0">
                <a:ln>
                  <a:noFill/>
                </a:ln>
                <a:solidFill>
                  <a:prstClr val="black"/>
                </a:solidFill>
                <a:effectLst/>
                <a:uLnTx/>
                <a:uFillTx/>
              </a:rPr>
              <a:t>税率ごとに区分した消費税額等</a:t>
            </a:r>
            <a:endParaRPr kumimoji="0" lang="en-US" altLang="ja-JP" sz="1050" b="1" i="0" u="none" strike="noStrike" kern="0" cap="none" spc="0" normalizeH="0" baseline="0" noProof="0" dirty="0">
              <a:ln>
                <a:noFill/>
              </a:ln>
              <a:solidFill>
                <a:prstClr val="black"/>
              </a:solidFill>
              <a:effectLst/>
              <a:uLnTx/>
              <a:uFillTx/>
            </a:endParaRPr>
          </a:p>
        </p:txBody>
      </p:sp>
      <p:cxnSp>
        <p:nvCxnSpPr>
          <p:cNvPr id="34" name="直線コネクタ 33"/>
          <p:cNvCxnSpPr/>
          <p:nvPr/>
        </p:nvCxnSpPr>
        <p:spPr>
          <a:xfrm flipH="1">
            <a:off x="6476176" y="2405353"/>
            <a:ext cx="425863" cy="5498"/>
          </a:xfrm>
          <a:prstGeom prst="line">
            <a:avLst/>
          </a:prstGeom>
          <a:noFill/>
          <a:ln w="9525" cap="flat" cmpd="sng" algn="ctr">
            <a:solidFill>
              <a:srgbClr val="FF0000"/>
            </a:solidFill>
            <a:prstDash val="solid"/>
          </a:ln>
          <a:effectLst/>
        </p:spPr>
      </p:cxnSp>
      <p:cxnSp>
        <p:nvCxnSpPr>
          <p:cNvPr id="35" name="直線コネクタ 34"/>
          <p:cNvCxnSpPr/>
          <p:nvPr/>
        </p:nvCxnSpPr>
        <p:spPr>
          <a:xfrm flipH="1">
            <a:off x="6516215" y="4074693"/>
            <a:ext cx="295030" cy="518161"/>
          </a:xfrm>
          <a:prstGeom prst="line">
            <a:avLst/>
          </a:prstGeom>
          <a:noFill/>
          <a:ln w="9525" cap="flat" cmpd="sng" algn="ctr">
            <a:solidFill>
              <a:srgbClr val="FF0000"/>
            </a:solidFill>
            <a:prstDash val="solid"/>
          </a:ln>
          <a:effectLst/>
        </p:spPr>
      </p:cxnSp>
      <p:sp>
        <p:nvSpPr>
          <p:cNvPr id="36" name="正方形/長方形 35"/>
          <p:cNvSpPr/>
          <p:nvPr/>
        </p:nvSpPr>
        <p:spPr>
          <a:xfrm>
            <a:off x="5328084" y="2322222"/>
            <a:ext cx="1148092" cy="254655"/>
          </a:xfrm>
          <a:prstGeom prst="rect">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sp>
        <p:nvSpPr>
          <p:cNvPr id="37" name="正方形/長方形 36"/>
          <p:cNvSpPr/>
          <p:nvPr/>
        </p:nvSpPr>
        <p:spPr>
          <a:xfrm>
            <a:off x="5628765" y="3013759"/>
            <a:ext cx="810000" cy="594000"/>
          </a:xfrm>
          <a:prstGeom prst="rect">
            <a:avLst/>
          </a:prstGeom>
          <a:noFill/>
          <a:ln w="19050" cap="flat" cmpd="sng" algn="ctr">
            <a:solidFill>
              <a:srgbClr val="008C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sp>
        <p:nvSpPr>
          <p:cNvPr id="38" name="正方形/長方形 37"/>
          <p:cNvSpPr/>
          <p:nvPr/>
        </p:nvSpPr>
        <p:spPr>
          <a:xfrm>
            <a:off x="2688097" y="3025349"/>
            <a:ext cx="390785" cy="576000"/>
          </a:xfrm>
          <a:prstGeom prst="rect">
            <a:avLst/>
          </a:prstGeom>
          <a:noFill/>
          <a:ln w="19050" cap="flat" cmpd="sng" algn="ctr">
            <a:solidFill>
              <a:srgbClr val="008C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sp>
        <p:nvSpPr>
          <p:cNvPr id="39" name="テキスト ボックス 38"/>
          <p:cNvSpPr txBox="1"/>
          <p:nvPr/>
        </p:nvSpPr>
        <p:spPr>
          <a:xfrm>
            <a:off x="1365548" y="3000582"/>
            <a:ext cx="941826" cy="234286"/>
          </a:xfrm>
          <a:prstGeom prst="rect">
            <a:avLst/>
          </a:prstGeom>
          <a:noFill/>
          <a:ln>
            <a:solidFill>
              <a:srgbClr val="008CCF"/>
            </a:solidFill>
          </a:ln>
        </p:spPr>
        <p:txBody>
          <a:bodyPr wrap="squar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② 取引年月日</a:t>
            </a:r>
          </a:p>
        </p:txBody>
      </p:sp>
      <p:sp>
        <p:nvSpPr>
          <p:cNvPr id="40" name="正方形/長方形 39"/>
          <p:cNvSpPr/>
          <p:nvPr/>
        </p:nvSpPr>
        <p:spPr>
          <a:xfrm>
            <a:off x="2618442" y="2129841"/>
            <a:ext cx="740913" cy="153263"/>
          </a:xfrm>
          <a:prstGeom prst="rect">
            <a:avLst/>
          </a:prstGeom>
          <a:noFill/>
          <a:ln w="19050" cap="flat" cmpd="sng" algn="ctr">
            <a:solidFill>
              <a:srgbClr val="008C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cxnSp>
        <p:nvCxnSpPr>
          <p:cNvPr id="41" name="直線コネクタ 40"/>
          <p:cNvCxnSpPr>
            <a:endCxn id="40" idx="1"/>
          </p:cNvCxnSpPr>
          <p:nvPr/>
        </p:nvCxnSpPr>
        <p:spPr>
          <a:xfrm>
            <a:off x="2391772" y="1997500"/>
            <a:ext cx="226670" cy="208973"/>
          </a:xfrm>
          <a:prstGeom prst="line">
            <a:avLst/>
          </a:prstGeom>
          <a:noFill/>
          <a:ln w="9525" cap="flat" cmpd="sng" algn="ctr">
            <a:solidFill>
              <a:srgbClr val="008CCF"/>
            </a:solidFill>
            <a:prstDash val="solid"/>
          </a:ln>
          <a:effectLst/>
        </p:spPr>
      </p:cxnSp>
      <p:sp>
        <p:nvSpPr>
          <p:cNvPr id="42" name="テキスト ボックス 41"/>
          <p:cNvSpPr txBox="1"/>
          <p:nvPr/>
        </p:nvSpPr>
        <p:spPr>
          <a:xfrm>
            <a:off x="823912" y="1820381"/>
            <a:ext cx="1567579" cy="395869"/>
          </a:xfrm>
          <a:prstGeom prst="rect">
            <a:avLst/>
          </a:prstGeom>
          <a:noFill/>
          <a:ln>
            <a:solidFill>
              <a:srgbClr val="008CCF"/>
            </a:solidFill>
          </a:ln>
        </p:spPr>
        <p:txBody>
          <a:bodyPr wrap="squar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⑥ 書類の交付を受ける</a:t>
            </a:r>
            <a:endParaRPr kumimoji="0" lang="en-US" altLang="ja-JP" sz="105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kern="0" dirty="0">
                <a:solidFill>
                  <a:prstClr val="black"/>
                </a:solidFill>
              </a:rPr>
              <a:t>　</a:t>
            </a:r>
            <a:r>
              <a:rPr kumimoji="0" lang="ja-JP" altLang="en-US" sz="1050" b="1" i="0" u="none" strike="noStrike" kern="0" cap="none" spc="0" normalizeH="0" baseline="0" noProof="0" dirty="0">
                <a:ln>
                  <a:noFill/>
                </a:ln>
                <a:solidFill>
                  <a:prstClr val="black"/>
                </a:solidFill>
                <a:effectLst/>
                <a:uLnTx/>
                <a:uFillTx/>
              </a:rPr>
              <a:t>事業者の氏名又は名称</a:t>
            </a:r>
          </a:p>
        </p:txBody>
      </p:sp>
      <p:cxnSp>
        <p:nvCxnSpPr>
          <p:cNvPr id="43" name="直線コネクタ 42"/>
          <p:cNvCxnSpPr/>
          <p:nvPr/>
        </p:nvCxnSpPr>
        <p:spPr>
          <a:xfrm>
            <a:off x="2301652" y="3109752"/>
            <a:ext cx="336572" cy="125116"/>
          </a:xfrm>
          <a:prstGeom prst="line">
            <a:avLst/>
          </a:prstGeom>
          <a:noFill/>
          <a:ln w="9525" cap="flat" cmpd="sng" algn="ctr">
            <a:solidFill>
              <a:srgbClr val="008CCF"/>
            </a:solidFill>
            <a:prstDash val="solid"/>
          </a:ln>
          <a:effectLst/>
        </p:spPr>
      </p:cxnSp>
      <p:sp>
        <p:nvSpPr>
          <p:cNvPr id="46" name="正方形/長方形 45"/>
          <p:cNvSpPr/>
          <p:nvPr/>
        </p:nvSpPr>
        <p:spPr>
          <a:xfrm>
            <a:off x="3374591" y="3027445"/>
            <a:ext cx="2232000" cy="576000"/>
          </a:xfrm>
          <a:prstGeom prst="rect">
            <a:avLst/>
          </a:prstGeom>
          <a:noFill/>
          <a:ln w="19050" cap="flat" cmpd="sng" algn="ctr">
            <a:solidFill>
              <a:srgbClr val="008C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cxnSp>
        <p:nvCxnSpPr>
          <p:cNvPr id="47" name="直線コネクタ 46"/>
          <p:cNvCxnSpPr/>
          <p:nvPr/>
        </p:nvCxnSpPr>
        <p:spPr>
          <a:xfrm flipV="1">
            <a:off x="3303295" y="3542745"/>
            <a:ext cx="2287010" cy="667791"/>
          </a:xfrm>
          <a:prstGeom prst="line">
            <a:avLst/>
          </a:prstGeom>
          <a:noFill/>
          <a:ln w="9525" cap="flat" cmpd="sng" algn="ctr">
            <a:solidFill>
              <a:srgbClr val="008CCF"/>
            </a:solidFill>
            <a:prstDash val="solid"/>
          </a:ln>
          <a:effectLst/>
        </p:spPr>
      </p:cxnSp>
      <p:sp>
        <p:nvSpPr>
          <p:cNvPr id="49" name="テキスト ボックス 48"/>
          <p:cNvSpPr txBox="1"/>
          <p:nvPr/>
        </p:nvSpPr>
        <p:spPr>
          <a:xfrm>
            <a:off x="395775" y="4032378"/>
            <a:ext cx="2922899" cy="234286"/>
          </a:xfrm>
          <a:prstGeom prst="rect">
            <a:avLst/>
          </a:prstGeom>
          <a:noFill/>
          <a:ln>
            <a:solidFill>
              <a:srgbClr val="008CCF"/>
            </a:solidFill>
          </a:ln>
        </p:spPr>
        <p:txBody>
          <a:bodyPr wrap="squar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③ 取引内容（軽減税率の対象品目である旨）</a:t>
            </a:r>
          </a:p>
        </p:txBody>
      </p:sp>
      <p:cxnSp>
        <p:nvCxnSpPr>
          <p:cNvPr id="50" name="直線コネクタ 49"/>
          <p:cNvCxnSpPr/>
          <p:nvPr/>
        </p:nvCxnSpPr>
        <p:spPr>
          <a:xfrm>
            <a:off x="3311101" y="4091927"/>
            <a:ext cx="2405454" cy="707297"/>
          </a:xfrm>
          <a:prstGeom prst="line">
            <a:avLst/>
          </a:prstGeom>
          <a:noFill/>
          <a:ln w="9525" cap="flat" cmpd="sng" algn="ctr">
            <a:solidFill>
              <a:srgbClr val="008CCF"/>
            </a:solidFill>
            <a:prstDash val="solid"/>
          </a:ln>
          <a:effectLst/>
        </p:spPr>
      </p:cxnSp>
      <p:sp>
        <p:nvSpPr>
          <p:cNvPr id="51" name="正方形/長方形 50"/>
          <p:cNvSpPr/>
          <p:nvPr/>
        </p:nvSpPr>
        <p:spPr>
          <a:xfrm>
            <a:off x="5724128" y="4732570"/>
            <a:ext cx="792088" cy="95807"/>
          </a:xfrm>
          <a:prstGeom prst="rect">
            <a:avLst/>
          </a:prstGeom>
          <a:noFill/>
          <a:ln w="19050" cap="flat" cmpd="sng" algn="ctr">
            <a:solidFill>
              <a:srgbClr val="008C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sp>
        <p:nvSpPr>
          <p:cNvPr id="52" name="正方形/長方形 51"/>
          <p:cNvSpPr/>
          <p:nvPr/>
        </p:nvSpPr>
        <p:spPr>
          <a:xfrm>
            <a:off x="4032216" y="4550295"/>
            <a:ext cx="2484000" cy="180000"/>
          </a:xfrm>
          <a:prstGeom prst="rect">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sp>
        <p:nvSpPr>
          <p:cNvPr id="53" name="正方形/長方形 52"/>
          <p:cNvSpPr/>
          <p:nvPr/>
        </p:nvSpPr>
        <p:spPr>
          <a:xfrm>
            <a:off x="391299" y="1491631"/>
            <a:ext cx="3172589" cy="415498"/>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black"/>
                </a:solidFill>
                <a:effectLst/>
                <a:uLnTx/>
                <a:uFillTx/>
              </a:rPr>
              <a:t>【</a:t>
            </a:r>
            <a:r>
              <a:rPr kumimoji="0" lang="ja-JP" altLang="en-US" sz="1200" b="1" i="0" u="none" strike="noStrike" kern="0" cap="none" spc="0" normalizeH="0" baseline="0" noProof="0" dirty="0">
                <a:ln>
                  <a:noFill/>
                </a:ln>
                <a:solidFill>
                  <a:prstClr val="black"/>
                </a:solidFill>
                <a:effectLst/>
                <a:uLnTx/>
                <a:uFillTx/>
              </a:rPr>
              <a:t>レイアウトイメージ</a:t>
            </a:r>
            <a:r>
              <a:rPr kumimoji="0" lang="en-US" altLang="ja-JP" sz="1200" b="1" i="0" u="none" strike="noStrike" kern="0" cap="none" spc="0" normalizeH="0" baseline="0" noProof="0" dirty="0">
                <a:ln>
                  <a:noFill/>
                </a:ln>
                <a:solidFill>
                  <a:prstClr val="black"/>
                </a:solidFill>
                <a:effectLst/>
                <a:uLnTx/>
                <a:uFillTx/>
              </a:rPr>
              <a:t>】</a:t>
            </a:r>
          </a:p>
          <a:p>
            <a:pPr marL="0" marR="0" lvl="0" indent="0" defTabSz="68580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rPr>
              <a:t>　</a:t>
            </a:r>
            <a:endParaRPr kumimoji="0" lang="en-US" altLang="ja-JP" sz="1200" b="1" i="0" u="none" strike="noStrike" kern="0" cap="none" spc="0" normalizeH="0" baseline="0" noProof="0" dirty="0">
              <a:ln>
                <a:noFill/>
              </a:ln>
              <a:solidFill>
                <a:prstClr val="black"/>
              </a:solidFill>
              <a:effectLst/>
              <a:uLnTx/>
              <a:uFillTx/>
            </a:endParaRPr>
          </a:p>
        </p:txBody>
      </p:sp>
      <p:sp>
        <p:nvSpPr>
          <p:cNvPr id="54" name="正方形/長方形 53"/>
          <p:cNvSpPr/>
          <p:nvPr/>
        </p:nvSpPr>
        <p:spPr>
          <a:xfrm>
            <a:off x="2519960" y="1491630"/>
            <a:ext cx="4219277" cy="3486813"/>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427937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42</a:t>
            </a:fld>
            <a:endParaRPr kumimoji="1" lang="ja-JP" altLang="en-US" dirty="0"/>
          </a:p>
        </p:txBody>
      </p:sp>
      <p:sp>
        <p:nvSpPr>
          <p:cNvPr id="3" name="タイトル 2"/>
          <p:cNvSpPr>
            <a:spLocks noGrp="1"/>
          </p:cNvSpPr>
          <p:nvPr>
            <p:ph type="title"/>
          </p:nvPr>
        </p:nvSpPr>
        <p:spPr/>
        <p:txBody>
          <a:bodyPr/>
          <a:lstStyle/>
          <a:p>
            <a:r>
              <a:rPr lang="ja-JP" altLang="en-US" dirty="0"/>
              <a:t>インボイス制度対応</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5" name="テキスト プレースホルダー 4"/>
          <p:cNvSpPr>
            <a:spLocks noGrp="1"/>
          </p:cNvSpPr>
          <p:nvPr>
            <p:ph type="body" sz="quarter" idx="16"/>
          </p:nvPr>
        </p:nvSpPr>
        <p:spPr/>
        <p:txBody>
          <a:bodyPr/>
          <a:lstStyle/>
          <a:p>
            <a:r>
              <a:rPr lang="ja-JP" altLang="en-US" dirty="0"/>
              <a:t>支払通知書の発行およびメール一括配信に対応</a:t>
            </a:r>
            <a:endParaRPr kumimoji="1" lang="ja-JP" altLang="en-US" dirty="0"/>
          </a:p>
        </p:txBody>
      </p:sp>
      <p:sp>
        <p:nvSpPr>
          <p:cNvPr id="7" name="テキスト プレースホルダー 6"/>
          <p:cNvSpPr>
            <a:spLocks noGrp="1"/>
          </p:cNvSpPr>
          <p:nvPr>
            <p:ph type="body" sz="quarter" idx="17"/>
          </p:nvPr>
        </p:nvSpPr>
        <p:spPr/>
        <p:txBody>
          <a:bodyPr/>
          <a:lstStyle/>
          <a:p>
            <a:r>
              <a:rPr lang="en-US" altLang="ja-JP" dirty="0"/>
              <a:t>NX</a:t>
            </a:r>
            <a:r>
              <a:rPr lang="ja-JP" altLang="en-US" dirty="0"/>
              <a:t>から支払通知書を発行し、メール送信機能で送付した</a:t>
            </a:r>
            <a:r>
              <a:rPr lang="en-US" altLang="ja-JP" dirty="0"/>
              <a:t>PDF </a:t>
            </a:r>
            <a:r>
              <a:rPr lang="ja-JP" altLang="en-US" dirty="0"/>
              <a:t>の保存・検索が可能です</a:t>
            </a:r>
          </a:p>
          <a:p>
            <a:r>
              <a:rPr lang="ja-JP" altLang="en-US" dirty="0"/>
              <a:t>タイムスタンプを付与して管理する場合は「証憑管理</a:t>
            </a:r>
            <a:r>
              <a:rPr lang="en-US" altLang="ja-JP" dirty="0"/>
              <a:t>e</a:t>
            </a:r>
            <a:r>
              <a:rPr lang="ja-JP" altLang="en-US" dirty="0"/>
              <a:t>文書対応オプション」にて対応します</a:t>
            </a:r>
            <a:endParaRPr lang="en-US" altLang="ja-JP" dirty="0"/>
          </a:p>
          <a:p>
            <a:endParaRPr kumimoji="1" lang="ja-JP" altLang="en-US" dirty="0"/>
          </a:p>
        </p:txBody>
      </p:sp>
      <p:sp>
        <p:nvSpPr>
          <p:cNvPr id="46" name="Freeform 36"/>
          <p:cNvSpPr>
            <a:spLocks noEditPoints="1"/>
          </p:cNvSpPr>
          <p:nvPr/>
        </p:nvSpPr>
        <p:spPr bwMode="auto">
          <a:xfrm>
            <a:off x="2937951" y="1765980"/>
            <a:ext cx="647509" cy="531606"/>
          </a:xfrm>
          <a:custGeom>
            <a:avLst/>
            <a:gdLst>
              <a:gd name="T0" fmla="*/ 9 w 454"/>
              <a:gd name="T1" fmla="*/ 0 h 303"/>
              <a:gd name="T2" fmla="*/ 313 w 454"/>
              <a:gd name="T3" fmla="*/ 106 h 303"/>
              <a:gd name="T4" fmla="*/ 140 w 454"/>
              <a:gd name="T5" fmla="*/ 106 h 303"/>
              <a:gd name="T6" fmla="*/ 327 w 454"/>
              <a:gd name="T7" fmla="*/ 156 h 303"/>
              <a:gd name="T8" fmla="*/ 127 w 454"/>
              <a:gd name="T9" fmla="*/ 156 h 303"/>
              <a:gd name="T10" fmla="*/ 0 w 454"/>
              <a:gd name="T11" fmla="*/ 8 h 303"/>
              <a:gd name="T12" fmla="*/ 454 w 454"/>
              <a:gd name="T13" fmla="*/ 303 h 303"/>
              <a:gd name="T14" fmla="*/ 319 w 454"/>
              <a:gd name="T15" fmla="*/ 116 h 303"/>
              <a:gd name="T16" fmla="*/ 227 w 454"/>
              <a:gd name="T17" fmla="*/ 245 h 303"/>
              <a:gd name="T18" fmla="*/ 227 w 454"/>
              <a:gd name="T19" fmla="*/ 67 h 303"/>
              <a:gd name="T20" fmla="*/ 277 w 454"/>
              <a:gd name="T21" fmla="*/ 121 h 303"/>
              <a:gd name="T22" fmla="*/ 229 w 454"/>
              <a:gd name="T23" fmla="*/ 96 h 303"/>
              <a:gd name="T24" fmla="*/ 173 w 454"/>
              <a:gd name="T25" fmla="*/ 127 h 303"/>
              <a:gd name="T26" fmla="*/ 181 w 454"/>
              <a:gd name="T27" fmla="*/ 200 h 303"/>
              <a:gd name="T28" fmla="*/ 258 w 454"/>
              <a:gd name="T29" fmla="*/ 208 h 303"/>
              <a:gd name="T30" fmla="*/ 240 w 454"/>
              <a:gd name="T31" fmla="*/ 199 h 303"/>
              <a:gd name="T32" fmla="*/ 192 w 454"/>
              <a:gd name="T33" fmla="*/ 190 h 303"/>
              <a:gd name="T34" fmla="*/ 187 w 454"/>
              <a:gd name="T35" fmla="*/ 133 h 303"/>
              <a:gd name="T36" fmla="*/ 229 w 454"/>
              <a:gd name="T37" fmla="*/ 109 h 303"/>
              <a:gd name="T38" fmla="*/ 263 w 454"/>
              <a:gd name="T39" fmla="*/ 128 h 303"/>
              <a:gd name="T40" fmla="*/ 265 w 454"/>
              <a:gd name="T41" fmla="*/ 166 h 303"/>
              <a:gd name="T42" fmla="*/ 252 w 454"/>
              <a:gd name="T43" fmla="*/ 163 h 303"/>
              <a:gd name="T44" fmla="*/ 242 w 454"/>
              <a:gd name="T45" fmla="*/ 124 h 303"/>
              <a:gd name="T46" fmla="*/ 202 w 454"/>
              <a:gd name="T47" fmla="*/ 133 h 303"/>
              <a:gd name="T48" fmla="*/ 200 w 454"/>
              <a:gd name="T49" fmla="*/ 178 h 303"/>
              <a:gd name="T50" fmla="*/ 240 w 454"/>
              <a:gd name="T51" fmla="*/ 177 h 303"/>
              <a:gd name="T52" fmla="*/ 247 w 454"/>
              <a:gd name="T53" fmla="*/ 184 h 303"/>
              <a:gd name="T54" fmla="*/ 271 w 454"/>
              <a:gd name="T55" fmla="*/ 181 h 303"/>
              <a:gd name="T56" fmla="*/ 284 w 454"/>
              <a:gd name="T57" fmla="*/ 148 h 303"/>
              <a:gd name="T58" fmla="*/ 214 w 454"/>
              <a:gd name="T59" fmla="*/ 142 h 303"/>
              <a:gd name="T60" fmla="*/ 237 w 454"/>
              <a:gd name="T61" fmla="*/ 137 h 303"/>
              <a:gd name="T62" fmla="*/ 232 w 454"/>
              <a:gd name="T63" fmla="*/ 168 h 303"/>
              <a:gd name="T64" fmla="*/ 209 w 454"/>
              <a:gd name="T65" fmla="*/ 15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4" h="303">
                <a:moveTo>
                  <a:pt x="140" y="106"/>
                </a:moveTo>
                <a:cubicBezTo>
                  <a:pt x="9" y="0"/>
                  <a:pt x="9" y="0"/>
                  <a:pt x="9" y="0"/>
                </a:cubicBezTo>
                <a:cubicBezTo>
                  <a:pt x="444" y="0"/>
                  <a:pt x="444" y="0"/>
                  <a:pt x="444" y="0"/>
                </a:cubicBezTo>
                <a:cubicBezTo>
                  <a:pt x="313" y="106"/>
                  <a:pt x="313" y="106"/>
                  <a:pt x="313" y="106"/>
                </a:cubicBezTo>
                <a:cubicBezTo>
                  <a:pt x="296" y="76"/>
                  <a:pt x="264" y="56"/>
                  <a:pt x="227" y="56"/>
                </a:cubicBezTo>
                <a:cubicBezTo>
                  <a:pt x="190" y="56"/>
                  <a:pt x="158" y="76"/>
                  <a:pt x="140" y="106"/>
                </a:cubicBezTo>
                <a:close/>
                <a:moveTo>
                  <a:pt x="319" y="116"/>
                </a:moveTo>
                <a:cubicBezTo>
                  <a:pt x="324" y="128"/>
                  <a:pt x="327" y="142"/>
                  <a:pt x="327" y="156"/>
                </a:cubicBezTo>
                <a:cubicBezTo>
                  <a:pt x="327" y="211"/>
                  <a:pt x="282" y="256"/>
                  <a:pt x="227" y="256"/>
                </a:cubicBezTo>
                <a:cubicBezTo>
                  <a:pt x="171" y="256"/>
                  <a:pt x="127" y="211"/>
                  <a:pt x="127" y="156"/>
                </a:cubicBezTo>
                <a:cubicBezTo>
                  <a:pt x="127" y="142"/>
                  <a:pt x="130" y="128"/>
                  <a:pt x="135" y="116"/>
                </a:cubicBezTo>
                <a:cubicBezTo>
                  <a:pt x="0" y="8"/>
                  <a:pt x="0" y="8"/>
                  <a:pt x="0" y="8"/>
                </a:cubicBezTo>
                <a:cubicBezTo>
                  <a:pt x="0" y="303"/>
                  <a:pt x="0" y="303"/>
                  <a:pt x="0" y="303"/>
                </a:cubicBezTo>
                <a:cubicBezTo>
                  <a:pt x="454" y="303"/>
                  <a:pt x="454" y="303"/>
                  <a:pt x="454" y="303"/>
                </a:cubicBezTo>
                <a:cubicBezTo>
                  <a:pt x="454" y="8"/>
                  <a:pt x="454" y="8"/>
                  <a:pt x="454" y="8"/>
                </a:cubicBezTo>
                <a:lnTo>
                  <a:pt x="319" y="116"/>
                </a:lnTo>
                <a:close/>
                <a:moveTo>
                  <a:pt x="315" y="156"/>
                </a:moveTo>
                <a:cubicBezTo>
                  <a:pt x="315" y="205"/>
                  <a:pt x="276" y="245"/>
                  <a:pt x="227" y="245"/>
                </a:cubicBezTo>
                <a:cubicBezTo>
                  <a:pt x="178" y="245"/>
                  <a:pt x="138" y="205"/>
                  <a:pt x="138" y="156"/>
                </a:cubicBezTo>
                <a:cubicBezTo>
                  <a:pt x="138" y="107"/>
                  <a:pt x="178" y="67"/>
                  <a:pt x="227" y="67"/>
                </a:cubicBezTo>
                <a:cubicBezTo>
                  <a:pt x="276" y="67"/>
                  <a:pt x="315" y="107"/>
                  <a:pt x="315" y="156"/>
                </a:cubicBezTo>
                <a:close/>
                <a:moveTo>
                  <a:pt x="277" y="121"/>
                </a:moveTo>
                <a:cubicBezTo>
                  <a:pt x="272" y="113"/>
                  <a:pt x="266" y="106"/>
                  <a:pt x="258" y="102"/>
                </a:cubicBezTo>
                <a:cubicBezTo>
                  <a:pt x="249" y="98"/>
                  <a:pt x="240" y="96"/>
                  <a:pt x="229" y="96"/>
                </a:cubicBezTo>
                <a:cubicBezTo>
                  <a:pt x="216" y="96"/>
                  <a:pt x="205" y="98"/>
                  <a:pt x="196" y="104"/>
                </a:cubicBezTo>
                <a:cubicBezTo>
                  <a:pt x="186" y="109"/>
                  <a:pt x="178" y="117"/>
                  <a:pt x="173" y="127"/>
                </a:cubicBezTo>
                <a:cubicBezTo>
                  <a:pt x="168" y="137"/>
                  <a:pt x="165" y="147"/>
                  <a:pt x="165" y="159"/>
                </a:cubicBezTo>
                <a:cubicBezTo>
                  <a:pt x="165" y="177"/>
                  <a:pt x="170" y="190"/>
                  <a:pt x="181" y="200"/>
                </a:cubicBezTo>
                <a:cubicBezTo>
                  <a:pt x="191" y="209"/>
                  <a:pt x="205" y="214"/>
                  <a:pt x="224" y="214"/>
                </a:cubicBezTo>
                <a:cubicBezTo>
                  <a:pt x="236" y="214"/>
                  <a:pt x="248" y="212"/>
                  <a:pt x="258" y="208"/>
                </a:cubicBezTo>
                <a:cubicBezTo>
                  <a:pt x="258" y="194"/>
                  <a:pt x="258" y="194"/>
                  <a:pt x="258" y="194"/>
                </a:cubicBezTo>
                <a:cubicBezTo>
                  <a:pt x="252" y="196"/>
                  <a:pt x="246" y="198"/>
                  <a:pt x="240" y="199"/>
                </a:cubicBezTo>
                <a:cubicBezTo>
                  <a:pt x="234" y="200"/>
                  <a:pt x="228" y="200"/>
                  <a:pt x="223" y="200"/>
                </a:cubicBezTo>
                <a:cubicBezTo>
                  <a:pt x="210" y="200"/>
                  <a:pt x="199" y="197"/>
                  <a:pt x="192" y="190"/>
                </a:cubicBezTo>
                <a:cubicBezTo>
                  <a:pt x="185" y="183"/>
                  <a:pt x="181" y="172"/>
                  <a:pt x="181" y="159"/>
                </a:cubicBezTo>
                <a:cubicBezTo>
                  <a:pt x="181" y="149"/>
                  <a:pt x="183" y="140"/>
                  <a:pt x="187" y="133"/>
                </a:cubicBezTo>
                <a:cubicBezTo>
                  <a:pt x="191" y="125"/>
                  <a:pt x="196" y="119"/>
                  <a:pt x="204" y="115"/>
                </a:cubicBezTo>
                <a:cubicBezTo>
                  <a:pt x="211" y="111"/>
                  <a:pt x="219" y="109"/>
                  <a:pt x="229" y="109"/>
                </a:cubicBezTo>
                <a:cubicBezTo>
                  <a:pt x="237" y="109"/>
                  <a:pt x="243" y="111"/>
                  <a:pt x="249" y="114"/>
                </a:cubicBezTo>
                <a:cubicBezTo>
                  <a:pt x="255" y="117"/>
                  <a:pt x="260" y="122"/>
                  <a:pt x="263" y="128"/>
                </a:cubicBezTo>
                <a:cubicBezTo>
                  <a:pt x="266" y="134"/>
                  <a:pt x="268" y="141"/>
                  <a:pt x="268" y="148"/>
                </a:cubicBezTo>
                <a:cubicBezTo>
                  <a:pt x="268" y="156"/>
                  <a:pt x="267" y="162"/>
                  <a:pt x="265" y="166"/>
                </a:cubicBezTo>
                <a:cubicBezTo>
                  <a:pt x="263" y="171"/>
                  <a:pt x="261" y="173"/>
                  <a:pt x="258" y="173"/>
                </a:cubicBezTo>
                <a:cubicBezTo>
                  <a:pt x="254" y="173"/>
                  <a:pt x="252" y="170"/>
                  <a:pt x="252" y="163"/>
                </a:cubicBezTo>
                <a:cubicBezTo>
                  <a:pt x="254" y="127"/>
                  <a:pt x="254" y="127"/>
                  <a:pt x="254" y="127"/>
                </a:cubicBezTo>
                <a:cubicBezTo>
                  <a:pt x="251" y="126"/>
                  <a:pt x="247" y="125"/>
                  <a:pt x="242" y="124"/>
                </a:cubicBezTo>
                <a:cubicBezTo>
                  <a:pt x="237" y="124"/>
                  <a:pt x="232" y="123"/>
                  <a:pt x="228" y="123"/>
                </a:cubicBezTo>
                <a:cubicBezTo>
                  <a:pt x="217" y="123"/>
                  <a:pt x="209" y="126"/>
                  <a:pt x="202" y="133"/>
                </a:cubicBezTo>
                <a:cubicBezTo>
                  <a:pt x="196" y="139"/>
                  <a:pt x="193" y="147"/>
                  <a:pt x="193" y="157"/>
                </a:cubicBezTo>
                <a:cubicBezTo>
                  <a:pt x="193" y="166"/>
                  <a:pt x="195" y="173"/>
                  <a:pt x="200" y="178"/>
                </a:cubicBezTo>
                <a:cubicBezTo>
                  <a:pt x="205" y="184"/>
                  <a:pt x="212" y="186"/>
                  <a:pt x="220" y="186"/>
                </a:cubicBezTo>
                <a:cubicBezTo>
                  <a:pt x="228" y="186"/>
                  <a:pt x="235" y="183"/>
                  <a:pt x="240" y="177"/>
                </a:cubicBezTo>
                <a:cubicBezTo>
                  <a:pt x="241" y="177"/>
                  <a:pt x="241" y="177"/>
                  <a:pt x="241" y="177"/>
                </a:cubicBezTo>
                <a:cubicBezTo>
                  <a:pt x="243" y="180"/>
                  <a:pt x="245" y="182"/>
                  <a:pt x="247" y="184"/>
                </a:cubicBezTo>
                <a:cubicBezTo>
                  <a:pt x="250" y="185"/>
                  <a:pt x="253" y="186"/>
                  <a:pt x="257" y="186"/>
                </a:cubicBezTo>
                <a:cubicBezTo>
                  <a:pt x="262" y="186"/>
                  <a:pt x="267" y="185"/>
                  <a:pt x="271" y="181"/>
                </a:cubicBezTo>
                <a:cubicBezTo>
                  <a:pt x="275" y="178"/>
                  <a:pt x="278" y="173"/>
                  <a:pt x="281" y="168"/>
                </a:cubicBezTo>
                <a:cubicBezTo>
                  <a:pt x="283" y="162"/>
                  <a:pt x="284" y="155"/>
                  <a:pt x="284" y="148"/>
                </a:cubicBezTo>
                <a:cubicBezTo>
                  <a:pt x="284" y="138"/>
                  <a:pt x="282" y="129"/>
                  <a:pt x="277" y="121"/>
                </a:cubicBezTo>
                <a:close/>
                <a:moveTo>
                  <a:pt x="214" y="142"/>
                </a:moveTo>
                <a:cubicBezTo>
                  <a:pt x="218" y="138"/>
                  <a:pt x="223" y="136"/>
                  <a:pt x="229" y="136"/>
                </a:cubicBezTo>
                <a:cubicBezTo>
                  <a:pt x="232" y="136"/>
                  <a:pt x="235" y="137"/>
                  <a:pt x="237" y="137"/>
                </a:cubicBezTo>
                <a:cubicBezTo>
                  <a:pt x="236" y="153"/>
                  <a:pt x="236" y="153"/>
                  <a:pt x="236" y="153"/>
                </a:cubicBezTo>
                <a:cubicBezTo>
                  <a:pt x="236" y="160"/>
                  <a:pt x="234" y="165"/>
                  <a:pt x="232" y="168"/>
                </a:cubicBezTo>
                <a:cubicBezTo>
                  <a:pt x="230" y="171"/>
                  <a:pt x="226" y="173"/>
                  <a:pt x="222" y="173"/>
                </a:cubicBezTo>
                <a:cubicBezTo>
                  <a:pt x="214" y="173"/>
                  <a:pt x="209" y="168"/>
                  <a:pt x="209" y="158"/>
                </a:cubicBezTo>
                <a:cubicBezTo>
                  <a:pt x="209" y="151"/>
                  <a:pt x="211" y="146"/>
                  <a:pt x="214" y="14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grpSp>
        <p:nvGrpSpPr>
          <p:cNvPr id="51" name="グループ化 50"/>
          <p:cNvGrpSpPr/>
          <p:nvPr/>
        </p:nvGrpSpPr>
        <p:grpSpPr>
          <a:xfrm>
            <a:off x="741382" y="1635646"/>
            <a:ext cx="421949" cy="542029"/>
            <a:chOff x="755650" y="3768725"/>
            <a:chExt cx="287338" cy="379413"/>
          </a:xfrm>
        </p:grpSpPr>
        <p:sp>
          <p:nvSpPr>
            <p:cNvPr id="52"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53"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54"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55"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56"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grpSp>
      <p:sp>
        <p:nvSpPr>
          <p:cNvPr id="57" name="テキスト ボックス 56"/>
          <p:cNvSpPr txBox="1"/>
          <p:nvPr/>
        </p:nvSpPr>
        <p:spPr>
          <a:xfrm>
            <a:off x="537130" y="2373183"/>
            <a:ext cx="1875056" cy="338554"/>
          </a:xfrm>
          <a:prstGeom prst="rect">
            <a:avLst/>
          </a:prstGeom>
          <a:noFill/>
        </p:spPr>
        <p:txBody>
          <a:bodyPr wrap="square" rtlCol="0">
            <a:spAutoFit/>
          </a:bodyPr>
          <a:lstStyle/>
          <a:p>
            <a:r>
              <a:rPr kumimoji="1" lang="ja-JP" altLang="en-US" sz="1600" b="1" dirty="0"/>
              <a:t>適格請求書</a:t>
            </a:r>
          </a:p>
        </p:txBody>
      </p:sp>
      <p:grpSp>
        <p:nvGrpSpPr>
          <p:cNvPr id="58" name="グループ化 57"/>
          <p:cNvGrpSpPr/>
          <p:nvPr/>
        </p:nvGrpSpPr>
        <p:grpSpPr>
          <a:xfrm>
            <a:off x="945695" y="1735229"/>
            <a:ext cx="421949" cy="542029"/>
            <a:chOff x="755650" y="3768725"/>
            <a:chExt cx="287338" cy="379413"/>
          </a:xfrm>
        </p:grpSpPr>
        <p:sp>
          <p:nvSpPr>
            <p:cNvPr id="59"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60"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61"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62"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63"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grpSp>
      <p:grpSp>
        <p:nvGrpSpPr>
          <p:cNvPr id="64" name="グループ化 63"/>
          <p:cNvGrpSpPr/>
          <p:nvPr/>
        </p:nvGrpSpPr>
        <p:grpSpPr>
          <a:xfrm>
            <a:off x="1125715" y="1879245"/>
            <a:ext cx="421949" cy="542029"/>
            <a:chOff x="755650" y="3768725"/>
            <a:chExt cx="287338" cy="379413"/>
          </a:xfrm>
        </p:grpSpPr>
        <p:sp>
          <p:nvSpPr>
            <p:cNvPr id="65"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66"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67"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68"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69"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grpSp>
      <p:sp>
        <p:nvSpPr>
          <p:cNvPr id="70" name="右矢印 69"/>
          <p:cNvSpPr/>
          <p:nvPr/>
        </p:nvSpPr>
        <p:spPr>
          <a:xfrm>
            <a:off x="2095220" y="1740054"/>
            <a:ext cx="432000" cy="720000"/>
          </a:xfrm>
          <a:prstGeom prst="rightArrow">
            <a:avLst/>
          </a:prstGeom>
          <a:solidFill>
            <a:sysClr val="window" lastClr="FFFFFF">
              <a:lumMod val="5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ysClr val="window" lastClr="FFFFFF"/>
              </a:solidFill>
              <a:effectLst/>
              <a:uLnTx/>
              <a:uFillTx/>
              <a:latin typeface="メイリオ"/>
              <a:ea typeface="メイリオ"/>
            </a:endParaRPr>
          </a:p>
        </p:txBody>
      </p:sp>
      <p:sp>
        <p:nvSpPr>
          <p:cNvPr id="71" name="テキスト ボックス 70"/>
          <p:cNvSpPr txBox="1"/>
          <p:nvPr/>
        </p:nvSpPr>
        <p:spPr>
          <a:xfrm>
            <a:off x="2454975" y="2325336"/>
            <a:ext cx="1875056" cy="338554"/>
          </a:xfrm>
          <a:prstGeom prst="rect">
            <a:avLst/>
          </a:prstGeom>
          <a:noFill/>
        </p:spPr>
        <p:txBody>
          <a:bodyPr wrap="square" rtlCol="0">
            <a:spAutoFit/>
          </a:bodyPr>
          <a:lstStyle/>
          <a:p>
            <a:r>
              <a:rPr kumimoji="1" lang="ja-JP" altLang="en-US" sz="1600" b="1" dirty="0"/>
              <a:t>メール一括配信</a:t>
            </a:r>
          </a:p>
        </p:txBody>
      </p:sp>
      <p:pic>
        <p:nvPicPr>
          <p:cNvPr id="77" name="図 76"/>
          <p:cNvPicPr>
            <a:picLocks noChangeAspect="1"/>
          </p:cNvPicPr>
          <p:nvPr/>
        </p:nvPicPr>
        <p:blipFill>
          <a:blip r:embed="rId3"/>
          <a:stretch>
            <a:fillRect/>
          </a:stretch>
        </p:blipFill>
        <p:spPr>
          <a:xfrm>
            <a:off x="2572360" y="2711737"/>
            <a:ext cx="1415770" cy="1359577"/>
          </a:xfrm>
          <a:prstGeom prst="rect">
            <a:avLst/>
          </a:prstGeom>
          <a:ln>
            <a:solidFill>
              <a:schemeClr val="bg2">
                <a:lumMod val="75000"/>
              </a:schemeClr>
            </a:solidFill>
          </a:ln>
        </p:spPr>
      </p:pic>
      <p:sp>
        <p:nvSpPr>
          <p:cNvPr id="78" name="右矢印 77"/>
          <p:cNvSpPr/>
          <p:nvPr/>
        </p:nvSpPr>
        <p:spPr>
          <a:xfrm>
            <a:off x="4211960" y="1856268"/>
            <a:ext cx="432000" cy="720000"/>
          </a:xfrm>
          <a:prstGeom prst="rightArrow">
            <a:avLst/>
          </a:prstGeom>
          <a:solidFill>
            <a:sysClr val="window" lastClr="FFFFFF">
              <a:lumMod val="5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ysClr val="window" lastClr="FFFFFF"/>
              </a:solidFill>
              <a:effectLst/>
              <a:uLnTx/>
              <a:uFillTx/>
              <a:latin typeface="メイリオ"/>
              <a:ea typeface="メイリオ"/>
            </a:endParaRPr>
          </a:p>
        </p:txBody>
      </p:sp>
      <p:sp>
        <p:nvSpPr>
          <p:cNvPr id="79" name="テキスト ボックス 78"/>
          <p:cNvSpPr txBox="1"/>
          <p:nvPr/>
        </p:nvSpPr>
        <p:spPr>
          <a:xfrm>
            <a:off x="5480746" y="2301269"/>
            <a:ext cx="2703148" cy="338554"/>
          </a:xfrm>
          <a:prstGeom prst="rect">
            <a:avLst/>
          </a:prstGeom>
          <a:noFill/>
        </p:spPr>
        <p:txBody>
          <a:bodyPr wrap="square" rtlCol="0">
            <a:spAutoFit/>
          </a:bodyPr>
          <a:lstStyle/>
          <a:p>
            <a:r>
              <a:rPr lang="ja-JP" altLang="en-US" sz="1600" b="1" dirty="0"/>
              <a:t>自社発行分</a:t>
            </a:r>
            <a:r>
              <a:rPr kumimoji="1" lang="ja-JP" altLang="en-US" sz="1600" b="1" dirty="0"/>
              <a:t>の履歴管理</a:t>
            </a:r>
          </a:p>
        </p:txBody>
      </p:sp>
      <p:sp>
        <p:nvSpPr>
          <p:cNvPr id="81" name="Freeform 416"/>
          <p:cNvSpPr>
            <a:spLocks noEditPoints="1"/>
          </p:cNvSpPr>
          <p:nvPr/>
        </p:nvSpPr>
        <p:spPr bwMode="auto">
          <a:xfrm>
            <a:off x="4911829" y="1855394"/>
            <a:ext cx="484188" cy="487363"/>
          </a:xfrm>
          <a:custGeom>
            <a:avLst/>
            <a:gdLst>
              <a:gd name="T0" fmla="*/ 684 w 916"/>
              <a:gd name="T1" fmla="*/ 537 h 923"/>
              <a:gd name="T2" fmla="*/ 719 w 916"/>
              <a:gd name="T3" fmla="*/ 442 h 923"/>
              <a:gd name="T4" fmla="*/ 727 w 916"/>
              <a:gd name="T5" fmla="*/ 364 h 923"/>
              <a:gd name="T6" fmla="*/ 720 w 916"/>
              <a:gd name="T7" fmla="*/ 291 h 923"/>
              <a:gd name="T8" fmla="*/ 699 w 916"/>
              <a:gd name="T9" fmla="*/ 222 h 923"/>
              <a:gd name="T10" fmla="*/ 665 w 916"/>
              <a:gd name="T11" fmla="*/ 161 h 923"/>
              <a:gd name="T12" fmla="*/ 621 w 916"/>
              <a:gd name="T13" fmla="*/ 107 h 923"/>
              <a:gd name="T14" fmla="*/ 567 w 916"/>
              <a:gd name="T15" fmla="*/ 63 h 923"/>
              <a:gd name="T16" fmla="*/ 505 w 916"/>
              <a:gd name="T17" fmla="*/ 29 h 923"/>
              <a:gd name="T18" fmla="*/ 437 w 916"/>
              <a:gd name="T19" fmla="*/ 8 h 923"/>
              <a:gd name="T20" fmla="*/ 364 w 916"/>
              <a:gd name="T21" fmla="*/ 0 h 923"/>
              <a:gd name="T22" fmla="*/ 309 w 916"/>
              <a:gd name="T23" fmla="*/ 4 h 923"/>
              <a:gd name="T24" fmla="*/ 239 w 916"/>
              <a:gd name="T25" fmla="*/ 22 h 923"/>
              <a:gd name="T26" fmla="*/ 175 w 916"/>
              <a:gd name="T27" fmla="*/ 53 h 923"/>
              <a:gd name="T28" fmla="*/ 119 w 916"/>
              <a:gd name="T29" fmla="*/ 95 h 923"/>
              <a:gd name="T30" fmla="*/ 72 w 916"/>
              <a:gd name="T31" fmla="*/ 147 h 923"/>
              <a:gd name="T32" fmla="*/ 36 w 916"/>
              <a:gd name="T33" fmla="*/ 207 h 923"/>
              <a:gd name="T34" fmla="*/ 11 w 916"/>
              <a:gd name="T35" fmla="*/ 274 h 923"/>
              <a:gd name="T36" fmla="*/ 0 w 916"/>
              <a:gd name="T37" fmla="*/ 346 h 923"/>
              <a:gd name="T38" fmla="*/ 1 w 916"/>
              <a:gd name="T39" fmla="*/ 401 h 923"/>
              <a:gd name="T40" fmla="*/ 16 w 916"/>
              <a:gd name="T41" fmla="*/ 472 h 923"/>
              <a:gd name="T42" fmla="*/ 43 w 916"/>
              <a:gd name="T43" fmla="*/ 538 h 923"/>
              <a:gd name="T44" fmla="*/ 83 w 916"/>
              <a:gd name="T45" fmla="*/ 596 h 923"/>
              <a:gd name="T46" fmla="*/ 132 w 916"/>
              <a:gd name="T47" fmla="*/ 645 h 923"/>
              <a:gd name="T48" fmla="*/ 191 w 916"/>
              <a:gd name="T49" fmla="*/ 684 h 923"/>
              <a:gd name="T50" fmla="*/ 256 w 916"/>
              <a:gd name="T51" fmla="*/ 712 h 923"/>
              <a:gd name="T52" fmla="*/ 327 w 916"/>
              <a:gd name="T53" fmla="*/ 726 h 923"/>
              <a:gd name="T54" fmla="*/ 389 w 916"/>
              <a:gd name="T55" fmla="*/ 728 h 923"/>
              <a:gd name="T56" fmla="*/ 485 w 916"/>
              <a:gd name="T57" fmla="*/ 707 h 923"/>
              <a:gd name="T58" fmla="*/ 796 w 916"/>
              <a:gd name="T59" fmla="*/ 923 h 923"/>
              <a:gd name="T60" fmla="*/ 101 w 916"/>
              <a:gd name="T61" fmla="*/ 338 h 923"/>
              <a:gd name="T62" fmla="*/ 132 w 916"/>
              <a:gd name="T63" fmla="*/ 239 h 923"/>
              <a:gd name="T64" fmla="*/ 196 w 916"/>
              <a:gd name="T65" fmla="*/ 161 h 923"/>
              <a:gd name="T66" fmla="*/ 286 w 916"/>
              <a:gd name="T67" fmla="*/ 112 h 923"/>
              <a:gd name="T68" fmla="*/ 364 w 916"/>
              <a:gd name="T69" fmla="*/ 101 h 923"/>
              <a:gd name="T70" fmla="*/ 466 w 916"/>
              <a:gd name="T71" fmla="*/ 122 h 923"/>
              <a:gd name="T72" fmla="*/ 550 w 916"/>
              <a:gd name="T73" fmla="*/ 178 h 923"/>
              <a:gd name="T74" fmla="*/ 606 w 916"/>
              <a:gd name="T75" fmla="*/ 262 h 923"/>
              <a:gd name="T76" fmla="*/ 628 w 916"/>
              <a:gd name="T77" fmla="*/ 364 h 923"/>
              <a:gd name="T78" fmla="*/ 616 w 916"/>
              <a:gd name="T79" fmla="*/ 443 h 923"/>
              <a:gd name="T80" fmla="*/ 567 w 916"/>
              <a:gd name="T81" fmla="*/ 532 h 923"/>
              <a:gd name="T82" fmla="*/ 490 w 916"/>
              <a:gd name="T83" fmla="*/ 596 h 923"/>
              <a:gd name="T84" fmla="*/ 390 w 916"/>
              <a:gd name="T85" fmla="*/ 627 h 923"/>
              <a:gd name="T86" fmla="*/ 311 w 916"/>
              <a:gd name="T87" fmla="*/ 622 h 923"/>
              <a:gd name="T88" fmla="*/ 216 w 916"/>
              <a:gd name="T89" fmla="*/ 582 h 923"/>
              <a:gd name="T90" fmla="*/ 145 w 916"/>
              <a:gd name="T91" fmla="*/ 512 h 923"/>
              <a:gd name="T92" fmla="*/ 106 w 916"/>
              <a:gd name="T93" fmla="*/ 417 h 923"/>
              <a:gd name="T94" fmla="*/ 516 w 916"/>
              <a:gd name="T95" fmla="*/ 407 h 923"/>
              <a:gd name="T96" fmla="*/ 327 w 916"/>
              <a:gd name="T97" fmla="*/ 407 h 923"/>
              <a:gd name="T98" fmla="*/ 327 w 916"/>
              <a:gd name="T99" fmla="*/ 218 h 923"/>
              <a:gd name="T100" fmla="*/ 516 w 916"/>
              <a:gd name="T101" fmla="*/ 407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16" h="923">
                <a:moveTo>
                  <a:pt x="916" y="803"/>
                </a:moveTo>
                <a:lnTo>
                  <a:pt x="671" y="558"/>
                </a:lnTo>
                <a:lnTo>
                  <a:pt x="671" y="558"/>
                </a:lnTo>
                <a:lnTo>
                  <a:pt x="684" y="537"/>
                </a:lnTo>
                <a:lnTo>
                  <a:pt x="695" y="515"/>
                </a:lnTo>
                <a:lnTo>
                  <a:pt x="705" y="491"/>
                </a:lnTo>
                <a:lnTo>
                  <a:pt x="713" y="467"/>
                </a:lnTo>
                <a:lnTo>
                  <a:pt x="719" y="442"/>
                </a:lnTo>
                <a:lnTo>
                  <a:pt x="724" y="417"/>
                </a:lnTo>
                <a:lnTo>
                  <a:pt x="726" y="390"/>
                </a:lnTo>
                <a:lnTo>
                  <a:pt x="727" y="364"/>
                </a:lnTo>
                <a:lnTo>
                  <a:pt x="727" y="364"/>
                </a:lnTo>
                <a:lnTo>
                  <a:pt x="727" y="346"/>
                </a:lnTo>
                <a:lnTo>
                  <a:pt x="726" y="327"/>
                </a:lnTo>
                <a:lnTo>
                  <a:pt x="724" y="309"/>
                </a:lnTo>
                <a:lnTo>
                  <a:pt x="720" y="291"/>
                </a:lnTo>
                <a:lnTo>
                  <a:pt x="717" y="274"/>
                </a:lnTo>
                <a:lnTo>
                  <a:pt x="712" y="256"/>
                </a:lnTo>
                <a:lnTo>
                  <a:pt x="706" y="239"/>
                </a:lnTo>
                <a:lnTo>
                  <a:pt x="699" y="222"/>
                </a:lnTo>
                <a:lnTo>
                  <a:pt x="691" y="207"/>
                </a:lnTo>
                <a:lnTo>
                  <a:pt x="684" y="191"/>
                </a:lnTo>
                <a:lnTo>
                  <a:pt x="675" y="176"/>
                </a:lnTo>
                <a:lnTo>
                  <a:pt x="665" y="161"/>
                </a:lnTo>
                <a:lnTo>
                  <a:pt x="655" y="147"/>
                </a:lnTo>
                <a:lnTo>
                  <a:pt x="645" y="132"/>
                </a:lnTo>
                <a:lnTo>
                  <a:pt x="633" y="119"/>
                </a:lnTo>
                <a:lnTo>
                  <a:pt x="621" y="107"/>
                </a:lnTo>
                <a:lnTo>
                  <a:pt x="609" y="95"/>
                </a:lnTo>
                <a:lnTo>
                  <a:pt x="595" y="83"/>
                </a:lnTo>
                <a:lnTo>
                  <a:pt x="581" y="72"/>
                </a:lnTo>
                <a:lnTo>
                  <a:pt x="567" y="63"/>
                </a:lnTo>
                <a:lnTo>
                  <a:pt x="552" y="53"/>
                </a:lnTo>
                <a:lnTo>
                  <a:pt x="537" y="45"/>
                </a:lnTo>
                <a:lnTo>
                  <a:pt x="521" y="36"/>
                </a:lnTo>
                <a:lnTo>
                  <a:pt x="505" y="29"/>
                </a:lnTo>
                <a:lnTo>
                  <a:pt x="489" y="22"/>
                </a:lnTo>
                <a:lnTo>
                  <a:pt x="472" y="17"/>
                </a:lnTo>
                <a:lnTo>
                  <a:pt x="455" y="12"/>
                </a:lnTo>
                <a:lnTo>
                  <a:pt x="437" y="8"/>
                </a:lnTo>
                <a:lnTo>
                  <a:pt x="419" y="4"/>
                </a:lnTo>
                <a:lnTo>
                  <a:pt x="401" y="3"/>
                </a:lnTo>
                <a:lnTo>
                  <a:pt x="383" y="0"/>
                </a:lnTo>
                <a:lnTo>
                  <a:pt x="364" y="0"/>
                </a:lnTo>
                <a:lnTo>
                  <a:pt x="364" y="0"/>
                </a:lnTo>
                <a:lnTo>
                  <a:pt x="345" y="0"/>
                </a:lnTo>
                <a:lnTo>
                  <a:pt x="327" y="3"/>
                </a:lnTo>
                <a:lnTo>
                  <a:pt x="309" y="4"/>
                </a:lnTo>
                <a:lnTo>
                  <a:pt x="291" y="8"/>
                </a:lnTo>
                <a:lnTo>
                  <a:pt x="273" y="12"/>
                </a:lnTo>
                <a:lnTo>
                  <a:pt x="256" y="17"/>
                </a:lnTo>
                <a:lnTo>
                  <a:pt x="239" y="22"/>
                </a:lnTo>
                <a:lnTo>
                  <a:pt x="222" y="29"/>
                </a:lnTo>
                <a:lnTo>
                  <a:pt x="207" y="36"/>
                </a:lnTo>
                <a:lnTo>
                  <a:pt x="191" y="45"/>
                </a:lnTo>
                <a:lnTo>
                  <a:pt x="175" y="53"/>
                </a:lnTo>
                <a:lnTo>
                  <a:pt x="161" y="63"/>
                </a:lnTo>
                <a:lnTo>
                  <a:pt x="147" y="72"/>
                </a:lnTo>
                <a:lnTo>
                  <a:pt x="132" y="83"/>
                </a:lnTo>
                <a:lnTo>
                  <a:pt x="119" y="95"/>
                </a:lnTo>
                <a:lnTo>
                  <a:pt x="107" y="107"/>
                </a:lnTo>
                <a:lnTo>
                  <a:pt x="95" y="119"/>
                </a:lnTo>
                <a:lnTo>
                  <a:pt x="83" y="132"/>
                </a:lnTo>
                <a:lnTo>
                  <a:pt x="72" y="147"/>
                </a:lnTo>
                <a:lnTo>
                  <a:pt x="63" y="161"/>
                </a:lnTo>
                <a:lnTo>
                  <a:pt x="53" y="176"/>
                </a:lnTo>
                <a:lnTo>
                  <a:pt x="43" y="191"/>
                </a:lnTo>
                <a:lnTo>
                  <a:pt x="36" y="207"/>
                </a:lnTo>
                <a:lnTo>
                  <a:pt x="29" y="222"/>
                </a:lnTo>
                <a:lnTo>
                  <a:pt x="22" y="239"/>
                </a:lnTo>
                <a:lnTo>
                  <a:pt x="16" y="256"/>
                </a:lnTo>
                <a:lnTo>
                  <a:pt x="11" y="274"/>
                </a:lnTo>
                <a:lnTo>
                  <a:pt x="7" y="291"/>
                </a:lnTo>
                <a:lnTo>
                  <a:pt x="4" y="309"/>
                </a:lnTo>
                <a:lnTo>
                  <a:pt x="1" y="327"/>
                </a:lnTo>
                <a:lnTo>
                  <a:pt x="0" y="346"/>
                </a:lnTo>
                <a:lnTo>
                  <a:pt x="0" y="364"/>
                </a:lnTo>
                <a:lnTo>
                  <a:pt x="0" y="364"/>
                </a:lnTo>
                <a:lnTo>
                  <a:pt x="0" y="383"/>
                </a:lnTo>
                <a:lnTo>
                  <a:pt x="1" y="401"/>
                </a:lnTo>
                <a:lnTo>
                  <a:pt x="4" y="419"/>
                </a:lnTo>
                <a:lnTo>
                  <a:pt x="7" y="437"/>
                </a:lnTo>
                <a:lnTo>
                  <a:pt x="11" y="455"/>
                </a:lnTo>
                <a:lnTo>
                  <a:pt x="16" y="472"/>
                </a:lnTo>
                <a:lnTo>
                  <a:pt x="22" y="489"/>
                </a:lnTo>
                <a:lnTo>
                  <a:pt x="29" y="506"/>
                </a:lnTo>
                <a:lnTo>
                  <a:pt x="36" y="522"/>
                </a:lnTo>
                <a:lnTo>
                  <a:pt x="43" y="538"/>
                </a:lnTo>
                <a:lnTo>
                  <a:pt x="53" y="552"/>
                </a:lnTo>
                <a:lnTo>
                  <a:pt x="63" y="568"/>
                </a:lnTo>
                <a:lnTo>
                  <a:pt x="72" y="582"/>
                </a:lnTo>
                <a:lnTo>
                  <a:pt x="83" y="596"/>
                </a:lnTo>
                <a:lnTo>
                  <a:pt x="95" y="609"/>
                </a:lnTo>
                <a:lnTo>
                  <a:pt x="107" y="622"/>
                </a:lnTo>
                <a:lnTo>
                  <a:pt x="119" y="634"/>
                </a:lnTo>
                <a:lnTo>
                  <a:pt x="132" y="645"/>
                </a:lnTo>
                <a:lnTo>
                  <a:pt x="147" y="656"/>
                </a:lnTo>
                <a:lnTo>
                  <a:pt x="161" y="666"/>
                </a:lnTo>
                <a:lnTo>
                  <a:pt x="175" y="676"/>
                </a:lnTo>
                <a:lnTo>
                  <a:pt x="191" y="684"/>
                </a:lnTo>
                <a:lnTo>
                  <a:pt x="207" y="693"/>
                </a:lnTo>
                <a:lnTo>
                  <a:pt x="222" y="700"/>
                </a:lnTo>
                <a:lnTo>
                  <a:pt x="239" y="706"/>
                </a:lnTo>
                <a:lnTo>
                  <a:pt x="256" y="712"/>
                </a:lnTo>
                <a:lnTo>
                  <a:pt x="273" y="717"/>
                </a:lnTo>
                <a:lnTo>
                  <a:pt x="291" y="720"/>
                </a:lnTo>
                <a:lnTo>
                  <a:pt x="309" y="724"/>
                </a:lnTo>
                <a:lnTo>
                  <a:pt x="327" y="726"/>
                </a:lnTo>
                <a:lnTo>
                  <a:pt x="345" y="728"/>
                </a:lnTo>
                <a:lnTo>
                  <a:pt x="364" y="728"/>
                </a:lnTo>
                <a:lnTo>
                  <a:pt x="364" y="728"/>
                </a:lnTo>
                <a:lnTo>
                  <a:pt x="389" y="728"/>
                </a:lnTo>
                <a:lnTo>
                  <a:pt x="414" y="725"/>
                </a:lnTo>
                <a:lnTo>
                  <a:pt x="438" y="720"/>
                </a:lnTo>
                <a:lnTo>
                  <a:pt x="462" y="714"/>
                </a:lnTo>
                <a:lnTo>
                  <a:pt x="485" y="707"/>
                </a:lnTo>
                <a:lnTo>
                  <a:pt x="508" y="699"/>
                </a:lnTo>
                <a:lnTo>
                  <a:pt x="529" y="688"/>
                </a:lnTo>
                <a:lnTo>
                  <a:pt x="550" y="677"/>
                </a:lnTo>
                <a:lnTo>
                  <a:pt x="796" y="923"/>
                </a:lnTo>
                <a:lnTo>
                  <a:pt x="916" y="803"/>
                </a:lnTo>
                <a:close/>
                <a:moveTo>
                  <a:pt x="100" y="364"/>
                </a:moveTo>
                <a:lnTo>
                  <a:pt x="100" y="364"/>
                </a:lnTo>
                <a:lnTo>
                  <a:pt x="101" y="338"/>
                </a:lnTo>
                <a:lnTo>
                  <a:pt x="106" y="311"/>
                </a:lnTo>
                <a:lnTo>
                  <a:pt x="112" y="286"/>
                </a:lnTo>
                <a:lnTo>
                  <a:pt x="121" y="262"/>
                </a:lnTo>
                <a:lnTo>
                  <a:pt x="132" y="239"/>
                </a:lnTo>
                <a:lnTo>
                  <a:pt x="145" y="218"/>
                </a:lnTo>
                <a:lnTo>
                  <a:pt x="161" y="197"/>
                </a:lnTo>
                <a:lnTo>
                  <a:pt x="178" y="178"/>
                </a:lnTo>
                <a:lnTo>
                  <a:pt x="196" y="161"/>
                </a:lnTo>
                <a:lnTo>
                  <a:pt x="216" y="146"/>
                </a:lnTo>
                <a:lnTo>
                  <a:pt x="238" y="132"/>
                </a:lnTo>
                <a:lnTo>
                  <a:pt x="262" y="122"/>
                </a:lnTo>
                <a:lnTo>
                  <a:pt x="286" y="112"/>
                </a:lnTo>
                <a:lnTo>
                  <a:pt x="311" y="106"/>
                </a:lnTo>
                <a:lnTo>
                  <a:pt x="337" y="102"/>
                </a:lnTo>
                <a:lnTo>
                  <a:pt x="364" y="101"/>
                </a:lnTo>
                <a:lnTo>
                  <a:pt x="364" y="101"/>
                </a:lnTo>
                <a:lnTo>
                  <a:pt x="390" y="102"/>
                </a:lnTo>
                <a:lnTo>
                  <a:pt x="417" y="106"/>
                </a:lnTo>
                <a:lnTo>
                  <a:pt x="442" y="112"/>
                </a:lnTo>
                <a:lnTo>
                  <a:pt x="466" y="122"/>
                </a:lnTo>
                <a:lnTo>
                  <a:pt x="490" y="132"/>
                </a:lnTo>
                <a:lnTo>
                  <a:pt x="511" y="146"/>
                </a:lnTo>
                <a:lnTo>
                  <a:pt x="532" y="161"/>
                </a:lnTo>
                <a:lnTo>
                  <a:pt x="550" y="178"/>
                </a:lnTo>
                <a:lnTo>
                  <a:pt x="567" y="197"/>
                </a:lnTo>
                <a:lnTo>
                  <a:pt x="582" y="218"/>
                </a:lnTo>
                <a:lnTo>
                  <a:pt x="595" y="239"/>
                </a:lnTo>
                <a:lnTo>
                  <a:pt x="606" y="262"/>
                </a:lnTo>
                <a:lnTo>
                  <a:pt x="616" y="286"/>
                </a:lnTo>
                <a:lnTo>
                  <a:pt x="622" y="311"/>
                </a:lnTo>
                <a:lnTo>
                  <a:pt x="627" y="338"/>
                </a:lnTo>
                <a:lnTo>
                  <a:pt x="628" y="364"/>
                </a:lnTo>
                <a:lnTo>
                  <a:pt x="628" y="364"/>
                </a:lnTo>
                <a:lnTo>
                  <a:pt x="627" y="392"/>
                </a:lnTo>
                <a:lnTo>
                  <a:pt x="622" y="417"/>
                </a:lnTo>
                <a:lnTo>
                  <a:pt x="616" y="443"/>
                </a:lnTo>
                <a:lnTo>
                  <a:pt x="606" y="467"/>
                </a:lnTo>
                <a:lnTo>
                  <a:pt x="595" y="490"/>
                </a:lnTo>
                <a:lnTo>
                  <a:pt x="582" y="512"/>
                </a:lnTo>
                <a:lnTo>
                  <a:pt x="567" y="532"/>
                </a:lnTo>
                <a:lnTo>
                  <a:pt x="550" y="551"/>
                </a:lnTo>
                <a:lnTo>
                  <a:pt x="532" y="568"/>
                </a:lnTo>
                <a:lnTo>
                  <a:pt x="511" y="582"/>
                </a:lnTo>
                <a:lnTo>
                  <a:pt x="490" y="596"/>
                </a:lnTo>
                <a:lnTo>
                  <a:pt x="466" y="608"/>
                </a:lnTo>
                <a:lnTo>
                  <a:pt x="442" y="616"/>
                </a:lnTo>
                <a:lnTo>
                  <a:pt x="417" y="622"/>
                </a:lnTo>
                <a:lnTo>
                  <a:pt x="390" y="627"/>
                </a:lnTo>
                <a:lnTo>
                  <a:pt x="364" y="628"/>
                </a:lnTo>
                <a:lnTo>
                  <a:pt x="364" y="628"/>
                </a:lnTo>
                <a:lnTo>
                  <a:pt x="337" y="627"/>
                </a:lnTo>
                <a:lnTo>
                  <a:pt x="311" y="622"/>
                </a:lnTo>
                <a:lnTo>
                  <a:pt x="286" y="616"/>
                </a:lnTo>
                <a:lnTo>
                  <a:pt x="262" y="608"/>
                </a:lnTo>
                <a:lnTo>
                  <a:pt x="238" y="596"/>
                </a:lnTo>
                <a:lnTo>
                  <a:pt x="216" y="582"/>
                </a:lnTo>
                <a:lnTo>
                  <a:pt x="196" y="568"/>
                </a:lnTo>
                <a:lnTo>
                  <a:pt x="178" y="551"/>
                </a:lnTo>
                <a:lnTo>
                  <a:pt x="161" y="532"/>
                </a:lnTo>
                <a:lnTo>
                  <a:pt x="145" y="512"/>
                </a:lnTo>
                <a:lnTo>
                  <a:pt x="132" y="490"/>
                </a:lnTo>
                <a:lnTo>
                  <a:pt x="121" y="467"/>
                </a:lnTo>
                <a:lnTo>
                  <a:pt x="112" y="443"/>
                </a:lnTo>
                <a:lnTo>
                  <a:pt x="106" y="417"/>
                </a:lnTo>
                <a:lnTo>
                  <a:pt x="101" y="392"/>
                </a:lnTo>
                <a:lnTo>
                  <a:pt x="100" y="364"/>
                </a:lnTo>
                <a:lnTo>
                  <a:pt x="100" y="364"/>
                </a:lnTo>
                <a:close/>
                <a:moveTo>
                  <a:pt x="516" y="407"/>
                </a:moveTo>
                <a:lnTo>
                  <a:pt x="409" y="407"/>
                </a:lnTo>
                <a:lnTo>
                  <a:pt x="409" y="514"/>
                </a:lnTo>
                <a:lnTo>
                  <a:pt x="327" y="514"/>
                </a:lnTo>
                <a:lnTo>
                  <a:pt x="327" y="407"/>
                </a:lnTo>
                <a:lnTo>
                  <a:pt x="220" y="407"/>
                </a:lnTo>
                <a:lnTo>
                  <a:pt x="220" y="326"/>
                </a:lnTo>
                <a:lnTo>
                  <a:pt x="327" y="326"/>
                </a:lnTo>
                <a:lnTo>
                  <a:pt x="327" y="218"/>
                </a:lnTo>
                <a:lnTo>
                  <a:pt x="409" y="218"/>
                </a:lnTo>
                <a:lnTo>
                  <a:pt x="409" y="326"/>
                </a:lnTo>
                <a:lnTo>
                  <a:pt x="516" y="326"/>
                </a:lnTo>
                <a:lnTo>
                  <a:pt x="516" y="40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grpSp>
        <p:nvGrpSpPr>
          <p:cNvPr id="6" name="グループ化 5"/>
          <p:cNvGrpSpPr/>
          <p:nvPr/>
        </p:nvGrpSpPr>
        <p:grpSpPr>
          <a:xfrm>
            <a:off x="5027927" y="2622184"/>
            <a:ext cx="3504073" cy="2371356"/>
            <a:chOff x="347847" y="1095586"/>
            <a:chExt cx="6708429" cy="3708412"/>
          </a:xfrm>
        </p:grpSpPr>
        <p:pic>
          <p:nvPicPr>
            <p:cNvPr id="44" name="図 43"/>
            <p:cNvPicPr>
              <a:picLocks noChangeAspect="1"/>
            </p:cNvPicPr>
            <p:nvPr/>
          </p:nvPicPr>
          <p:blipFill>
            <a:blip r:embed="rId4"/>
            <a:stretch>
              <a:fillRect/>
            </a:stretch>
          </p:blipFill>
          <p:spPr>
            <a:xfrm>
              <a:off x="347847" y="1095586"/>
              <a:ext cx="6708429" cy="3708412"/>
            </a:xfrm>
            <a:prstGeom prst="rect">
              <a:avLst/>
            </a:prstGeom>
            <a:ln>
              <a:solidFill>
                <a:schemeClr val="tx2"/>
              </a:solidFill>
            </a:ln>
          </p:spPr>
        </p:pic>
        <p:sp>
          <p:nvSpPr>
            <p:cNvPr id="45" name="正方形/長方形 44"/>
            <p:cNvSpPr/>
            <p:nvPr/>
          </p:nvSpPr>
          <p:spPr>
            <a:xfrm>
              <a:off x="503548" y="2148280"/>
              <a:ext cx="6156684" cy="144016"/>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48" name="正方形/長方形 47"/>
            <p:cNvSpPr/>
            <p:nvPr/>
          </p:nvSpPr>
          <p:spPr>
            <a:xfrm>
              <a:off x="500639" y="2828437"/>
              <a:ext cx="4357698" cy="32403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73" name="正方形/長方形 72"/>
            <p:cNvSpPr/>
            <p:nvPr/>
          </p:nvSpPr>
          <p:spPr>
            <a:xfrm>
              <a:off x="1835697" y="3941895"/>
              <a:ext cx="900100" cy="32403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83" name="図 82"/>
            <p:cNvPicPr>
              <a:picLocks noChangeAspect="1"/>
            </p:cNvPicPr>
            <p:nvPr/>
          </p:nvPicPr>
          <p:blipFill>
            <a:blip r:embed="rId5"/>
            <a:stretch>
              <a:fillRect/>
            </a:stretch>
          </p:blipFill>
          <p:spPr>
            <a:xfrm>
              <a:off x="2267744" y="4287882"/>
              <a:ext cx="4122094" cy="315741"/>
            </a:xfrm>
            <a:prstGeom prst="rect">
              <a:avLst/>
            </a:prstGeom>
          </p:spPr>
        </p:pic>
      </p:grpSp>
      <p:pic>
        <p:nvPicPr>
          <p:cNvPr id="42" name="図 41"/>
          <p:cNvPicPr>
            <a:picLocks noChangeAspect="1"/>
          </p:cNvPicPr>
          <p:nvPr/>
        </p:nvPicPr>
        <p:blipFill>
          <a:blip r:embed="rId6"/>
          <a:stretch>
            <a:fillRect/>
          </a:stretch>
        </p:blipFill>
        <p:spPr>
          <a:xfrm>
            <a:off x="654304" y="2715766"/>
            <a:ext cx="915476" cy="643297"/>
          </a:xfrm>
          <a:prstGeom prst="rect">
            <a:avLst/>
          </a:prstGeom>
          <a:ln>
            <a:solidFill>
              <a:schemeClr val="tx1"/>
            </a:solidFill>
          </a:ln>
        </p:spPr>
      </p:pic>
      <p:sp>
        <p:nvSpPr>
          <p:cNvPr id="43" name="テキスト ボックス 42"/>
          <p:cNvSpPr txBox="1"/>
          <p:nvPr/>
        </p:nvSpPr>
        <p:spPr>
          <a:xfrm>
            <a:off x="575556" y="3064732"/>
            <a:ext cx="1334673" cy="307777"/>
          </a:xfrm>
          <a:prstGeom prst="rect">
            <a:avLst/>
          </a:prstGeom>
          <a:noFill/>
        </p:spPr>
        <p:txBody>
          <a:bodyPr wrap="square" rtlCol="0">
            <a:spAutoFit/>
          </a:bodyPr>
          <a:lstStyle/>
          <a:p>
            <a:r>
              <a:rPr kumimoji="1" lang="ja-JP" altLang="en-US" sz="1400" b="1" dirty="0">
                <a:solidFill>
                  <a:schemeClr val="tx2"/>
                </a:solidFill>
              </a:rPr>
              <a:t>支払通知書</a:t>
            </a:r>
          </a:p>
        </p:txBody>
      </p:sp>
    </p:spTree>
    <p:extLst>
      <p:ext uri="{BB962C8B-B14F-4D97-AF65-F5344CB8AC3E}">
        <p14:creationId xmlns:p14="http://schemas.microsoft.com/office/powerpoint/2010/main" val="3060681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8" name="直線矢印コネクタ 187"/>
          <p:cNvCxnSpPr/>
          <p:nvPr/>
        </p:nvCxnSpPr>
        <p:spPr>
          <a:xfrm>
            <a:off x="1728550" y="3443220"/>
            <a:ext cx="1581404"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直線矢印コネクタ 185"/>
          <p:cNvCxnSpPr/>
          <p:nvPr/>
        </p:nvCxnSpPr>
        <p:spPr>
          <a:xfrm>
            <a:off x="1727684" y="4379324"/>
            <a:ext cx="1581404"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直線矢印コネクタ 184"/>
          <p:cNvCxnSpPr/>
          <p:nvPr/>
        </p:nvCxnSpPr>
        <p:spPr>
          <a:xfrm>
            <a:off x="1720310" y="1779662"/>
            <a:ext cx="1581404"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直線矢印コネクタ 183"/>
          <p:cNvCxnSpPr/>
          <p:nvPr/>
        </p:nvCxnSpPr>
        <p:spPr>
          <a:xfrm>
            <a:off x="1727684" y="2715766"/>
            <a:ext cx="1581404"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1" name="直線矢印コネクタ 380"/>
          <p:cNvCxnSpPr/>
          <p:nvPr/>
        </p:nvCxnSpPr>
        <p:spPr>
          <a:xfrm flipH="1">
            <a:off x="5634044" y="2283718"/>
            <a:ext cx="249" cy="720000"/>
          </a:xfrm>
          <a:prstGeom prst="straightConnector1">
            <a:avLst/>
          </a:prstGeom>
          <a:ln w="381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7" name="直線矢印コネクタ 116"/>
          <p:cNvCxnSpPr/>
          <p:nvPr/>
        </p:nvCxnSpPr>
        <p:spPr>
          <a:xfrm>
            <a:off x="1634420" y="3903898"/>
            <a:ext cx="1666800"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43</a:t>
            </a:fld>
            <a:endParaRPr kumimoji="1" lang="ja-JP" altLang="en-US" dirty="0"/>
          </a:p>
        </p:txBody>
      </p:sp>
      <p:sp>
        <p:nvSpPr>
          <p:cNvPr id="3" name="タイトル 2"/>
          <p:cNvSpPr>
            <a:spLocks noGrp="1"/>
          </p:cNvSpPr>
          <p:nvPr>
            <p:ph type="title"/>
          </p:nvPr>
        </p:nvSpPr>
        <p:spPr/>
        <p:txBody>
          <a:bodyPr/>
          <a:lstStyle/>
          <a:p>
            <a:r>
              <a:rPr lang="ja-JP" altLang="en-US" dirty="0"/>
              <a:t>適格請求書</a:t>
            </a:r>
            <a:r>
              <a:rPr lang="en-US" altLang="ja-JP" dirty="0"/>
              <a:t>(</a:t>
            </a:r>
            <a:r>
              <a:rPr lang="ja-JP" altLang="en-US" dirty="0"/>
              <a:t>インボイス</a:t>
            </a:r>
            <a:r>
              <a:rPr lang="en-US" altLang="ja-JP" dirty="0"/>
              <a:t>)</a:t>
            </a:r>
            <a:r>
              <a:rPr lang="ja-JP" altLang="en-US" dirty="0"/>
              <a:t>の発行・保存</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5" name="テキスト プレースホルダー 4"/>
          <p:cNvSpPr>
            <a:spLocks noGrp="1"/>
          </p:cNvSpPr>
          <p:nvPr>
            <p:ph type="body" sz="quarter" idx="16"/>
          </p:nvPr>
        </p:nvSpPr>
        <p:spPr>
          <a:xfrm>
            <a:off x="198000" y="576000"/>
            <a:ext cx="7290000" cy="324000"/>
          </a:xfrm>
        </p:spPr>
        <p:txBody>
          <a:bodyPr/>
          <a:lstStyle/>
          <a:p>
            <a:r>
              <a:rPr lang="ja-JP" altLang="en-US" dirty="0"/>
              <a:t>証憑管理</a:t>
            </a:r>
            <a:r>
              <a:rPr lang="en-US" altLang="ja-JP" dirty="0"/>
              <a:t>e</a:t>
            </a:r>
            <a:r>
              <a:rPr lang="ja-JP" altLang="en-US" dirty="0"/>
              <a:t>文書オプション利用イメージ</a:t>
            </a:r>
          </a:p>
          <a:p>
            <a:endParaRPr kumimoji="1" lang="ja-JP" altLang="en-US" dirty="0"/>
          </a:p>
        </p:txBody>
      </p:sp>
      <p:sp>
        <p:nvSpPr>
          <p:cNvPr id="9" name="テキスト プレースホルダー 2"/>
          <p:cNvSpPr txBox="1">
            <a:spLocks/>
          </p:cNvSpPr>
          <p:nvPr/>
        </p:nvSpPr>
        <p:spPr>
          <a:xfrm>
            <a:off x="472883" y="1008701"/>
            <a:ext cx="1260000" cy="200794"/>
          </a:xfrm>
          <a:prstGeom prst="rect">
            <a:avLst/>
          </a:prstGeom>
          <a:solidFill>
            <a:schemeClr val="bg1">
              <a:lumMod val="95000"/>
            </a:schemeClr>
          </a:solidFill>
          <a:ln>
            <a:solidFill>
              <a:schemeClr val="bg1">
                <a:lumMod val="50000"/>
              </a:schemeClr>
            </a:solidFill>
          </a:ln>
        </p:spPr>
        <p:txBody>
          <a:bodyPr tIns="27000" bIns="0" anchor="ctr">
            <a:noAutofit/>
          </a:bodyPr>
          <a:lstStyle>
            <a:lvl1pPr marL="342892" indent="-342892" algn="l" defTabSz="914378"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1200" dirty="0"/>
              <a:t>伝票入力</a:t>
            </a:r>
          </a:p>
        </p:txBody>
      </p:sp>
      <p:cxnSp>
        <p:nvCxnSpPr>
          <p:cNvPr id="10" name="直線コネクタ 9"/>
          <p:cNvCxnSpPr>
            <a:endCxn id="67" idx="2"/>
          </p:cNvCxnSpPr>
          <p:nvPr/>
        </p:nvCxnSpPr>
        <p:spPr>
          <a:xfrm>
            <a:off x="2272579" y="1268942"/>
            <a:ext cx="981724" cy="194368"/>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テキスト プレースホルダー 2"/>
          <p:cNvSpPr txBox="1">
            <a:spLocks/>
          </p:cNvSpPr>
          <p:nvPr/>
        </p:nvSpPr>
        <p:spPr>
          <a:xfrm>
            <a:off x="1790192" y="1008000"/>
            <a:ext cx="1440000" cy="200794"/>
          </a:xfrm>
          <a:prstGeom prst="rect">
            <a:avLst/>
          </a:prstGeom>
          <a:solidFill>
            <a:schemeClr val="bg1">
              <a:lumMod val="95000"/>
            </a:schemeClr>
          </a:solidFill>
          <a:ln>
            <a:solidFill>
              <a:schemeClr val="bg1">
                <a:lumMod val="50000"/>
              </a:schemeClr>
            </a:solidFill>
          </a:ln>
        </p:spPr>
        <p:txBody>
          <a:bodyPr lIns="0" tIns="27000" rIns="0" bIns="0" anchor="ctr">
            <a:noAutofit/>
          </a:bodyP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ctr"/>
            <a:r>
              <a:rPr lang="ja-JP" altLang="en-US" dirty="0"/>
              <a:t>帳票出力画面</a:t>
            </a:r>
          </a:p>
        </p:txBody>
      </p:sp>
      <p:sp>
        <p:nvSpPr>
          <p:cNvPr id="15" name="角丸四角形 14"/>
          <p:cNvSpPr/>
          <p:nvPr/>
        </p:nvSpPr>
        <p:spPr>
          <a:xfrm>
            <a:off x="470706" y="1302726"/>
            <a:ext cx="5740099" cy="3501272"/>
          </a:xfrm>
          <a:prstGeom prst="roundRect">
            <a:avLst>
              <a:gd name="adj" fmla="val 754"/>
            </a:avLst>
          </a:prstGeom>
          <a:noFill/>
          <a:ln w="12700">
            <a:solidFill>
              <a:srgbClr val="54C3F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8" name="正方形/長方形 17"/>
          <p:cNvSpPr/>
          <p:nvPr/>
        </p:nvSpPr>
        <p:spPr>
          <a:xfrm>
            <a:off x="355849" y="933041"/>
            <a:ext cx="8441692" cy="3915437"/>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p>
        </p:txBody>
      </p:sp>
      <p:sp>
        <p:nvSpPr>
          <p:cNvPr id="67" name="角丸四角形 66"/>
          <p:cNvSpPr/>
          <p:nvPr/>
        </p:nvSpPr>
        <p:spPr>
          <a:xfrm>
            <a:off x="463564" y="1255414"/>
            <a:ext cx="5728615" cy="234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200" b="1" dirty="0">
                <a:latin typeface="+mn-ea"/>
              </a:rPr>
              <a:t>統合会計</a:t>
            </a:r>
          </a:p>
        </p:txBody>
      </p:sp>
      <p:sp>
        <p:nvSpPr>
          <p:cNvPr id="189" name="テキスト ボックス 188"/>
          <p:cNvSpPr txBox="1"/>
          <p:nvPr/>
        </p:nvSpPr>
        <p:spPr>
          <a:xfrm>
            <a:off x="503114" y="3990029"/>
            <a:ext cx="992579" cy="661720"/>
          </a:xfrm>
          <a:prstGeom prst="rect">
            <a:avLst/>
          </a:prstGeom>
          <a:noFill/>
        </p:spPr>
        <p:txBody>
          <a:bodyPr wrap="none" rtlCol="0">
            <a:spAutoFit/>
          </a:bodyPr>
          <a:lstStyle/>
          <a:p>
            <a:r>
              <a:rPr lang="en-US" altLang="ja-JP" sz="1000" b="1" dirty="0">
                <a:latin typeface="+mn-ea"/>
              </a:rPr>
              <a:t>AP</a:t>
            </a:r>
          </a:p>
          <a:p>
            <a:r>
              <a:rPr lang="ja-JP" altLang="en-US" sz="900" dirty="0">
                <a:latin typeface="+mn-ea"/>
              </a:rPr>
              <a:t>債務計上入力</a:t>
            </a:r>
            <a:endParaRPr lang="en-US" altLang="ja-JP" sz="900" dirty="0">
              <a:latin typeface="+mn-ea"/>
            </a:endParaRPr>
          </a:p>
          <a:p>
            <a:r>
              <a:rPr lang="ja-JP" altLang="en-US" sz="900" dirty="0">
                <a:latin typeface="+mn-ea"/>
              </a:rPr>
              <a:t>支払伝票入力</a:t>
            </a:r>
            <a:endParaRPr lang="en-US" altLang="ja-JP" sz="900" dirty="0">
              <a:latin typeface="+mn-ea"/>
            </a:endParaRPr>
          </a:p>
          <a:p>
            <a:r>
              <a:rPr lang="ja-JP" altLang="en-US" sz="900" dirty="0">
                <a:latin typeface="+mn-ea"/>
              </a:rPr>
              <a:t>外部データ連携</a:t>
            </a:r>
          </a:p>
        </p:txBody>
      </p:sp>
      <p:grpSp>
        <p:nvGrpSpPr>
          <p:cNvPr id="192" name="グループ化 191"/>
          <p:cNvGrpSpPr/>
          <p:nvPr/>
        </p:nvGrpSpPr>
        <p:grpSpPr>
          <a:xfrm>
            <a:off x="857357" y="1830325"/>
            <a:ext cx="371714" cy="345465"/>
            <a:chOff x="956243" y="1696224"/>
            <a:chExt cx="389005" cy="371626"/>
          </a:xfrm>
        </p:grpSpPr>
        <p:sp>
          <p:nvSpPr>
            <p:cNvPr id="194" name="Freeform 560"/>
            <p:cNvSpPr>
              <a:spLocks noChangeAspect="1"/>
            </p:cNvSpPr>
            <p:nvPr/>
          </p:nvSpPr>
          <p:spPr bwMode="auto">
            <a:xfrm>
              <a:off x="1039140" y="2004100"/>
              <a:ext cx="223211" cy="6375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rgbClr val="007BC7"/>
            </a:solidFill>
            <a:ln w="9525">
              <a:noFill/>
              <a:round/>
              <a:headEnd/>
              <a:tailEnd/>
            </a:ln>
          </p:spPr>
          <p:txBody>
            <a:bodyPr vert="horz" wrap="square" lIns="28932" tIns="14467" rIns="28932" bIns="14467" numCol="1" anchor="t" anchorCtr="0" compatLnSpc="1">
              <a:prstTxWarp prst="textNoShape">
                <a:avLst/>
              </a:prstTxWarp>
            </a:bodyPr>
            <a:lstStyle/>
            <a:p>
              <a:pPr defTabSz="385734">
                <a:defRPr/>
              </a:pPr>
              <a:endParaRPr kumimoji="0" lang="ja-JP" altLang="en-US" sz="1200" kern="0">
                <a:solidFill>
                  <a:srgbClr val="9BC954">
                    <a:lumMod val="40000"/>
                    <a:lumOff val="60000"/>
                  </a:srgbClr>
                </a:solidFill>
              </a:endParaRPr>
            </a:p>
          </p:txBody>
        </p:sp>
        <p:sp>
          <p:nvSpPr>
            <p:cNvPr id="195" name="Freeform 561"/>
            <p:cNvSpPr>
              <a:spLocks noChangeAspect="1" noEditPoints="1"/>
            </p:cNvSpPr>
            <p:nvPr/>
          </p:nvSpPr>
          <p:spPr bwMode="auto">
            <a:xfrm>
              <a:off x="956243" y="1696224"/>
              <a:ext cx="389005" cy="274647"/>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rgbClr val="007BC7"/>
            </a:solidFill>
            <a:ln w="9525">
              <a:noFill/>
              <a:round/>
              <a:headEnd/>
              <a:tailEnd/>
            </a:ln>
          </p:spPr>
          <p:txBody>
            <a:bodyPr vert="horz" wrap="square" lIns="28932" tIns="14467" rIns="28932" bIns="14467" numCol="1" anchor="t" anchorCtr="0" compatLnSpc="1">
              <a:prstTxWarp prst="textNoShape">
                <a:avLst/>
              </a:prstTxWarp>
            </a:bodyPr>
            <a:lstStyle/>
            <a:p>
              <a:pPr defTabSz="385734">
                <a:defRPr/>
              </a:pPr>
              <a:endParaRPr kumimoji="0" lang="ja-JP" altLang="en-US" sz="1200" kern="0">
                <a:solidFill>
                  <a:srgbClr val="9BC954">
                    <a:lumMod val="40000"/>
                    <a:lumOff val="60000"/>
                  </a:srgbClr>
                </a:solidFill>
              </a:endParaRPr>
            </a:p>
          </p:txBody>
        </p:sp>
      </p:grpSp>
      <p:sp>
        <p:nvSpPr>
          <p:cNvPr id="193" name="テキスト ボックス 192"/>
          <p:cNvSpPr txBox="1"/>
          <p:nvPr/>
        </p:nvSpPr>
        <p:spPr>
          <a:xfrm>
            <a:off x="537497" y="1697500"/>
            <a:ext cx="634029" cy="276999"/>
          </a:xfrm>
          <a:prstGeom prst="rect">
            <a:avLst/>
          </a:prstGeom>
          <a:noFill/>
        </p:spPr>
        <p:txBody>
          <a:bodyPr wrap="square" rtlCol="0">
            <a:spAutoFit/>
          </a:bodyPr>
          <a:lstStyle/>
          <a:p>
            <a:r>
              <a:rPr lang="ja-JP" altLang="en-US" sz="1200"/>
              <a:t>①</a:t>
            </a:r>
            <a:endParaRPr lang="ja-JP" altLang="en-US" sz="1000" dirty="0"/>
          </a:p>
        </p:txBody>
      </p:sp>
      <p:sp>
        <p:nvSpPr>
          <p:cNvPr id="242" name="テキスト ボックス 241"/>
          <p:cNvSpPr txBox="1"/>
          <p:nvPr/>
        </p:nvSpPr>
        <p:spPr>
          <a:xfrm>
            <a:off x="517384" y="3301222"/>
            <a:ext cx="309633" cy="276999"/>
          </a:xfrm>
          <a:prstGeom prst="rect">
            <a:avLst/>
          </a:prstGeom>
          <a:noFill/>
        </p:spPr>
        <p:txBody>
          <a:bodyPr wrap="square" rtlCol="0">
            <a:spAutoFit/>
          </a:bodyPr>
          <a:lstStyle/>
          <a:p>
            <a:r>
              <a:rPr lang="ja-JP" altLang="en-US" sz="1200" dirty="0"/>
              <a:t>②</a:t>
            </a:r>
          </a:p>
        </p:txBody>
      </p:sp>
      <p:cxnSp>
        <p:nvCxnSpPr>
          <p:cNvPr id="353" name="直線矢印コネクタ 352"/>
          <p:cNvCxnSpPr/>
          <p:nvPr/>
        </p:nvCxnSpPr>
        <p:spPr>
          <a:xfrm>
            <a:off x="1641112" y="2253920"/>
            <a:ext cx="1666800"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2" name="テキスト プレースホルダー 2"/>
          <p:cNvSpPr txBox="1">
            <a:spLocks/>
          </p:cNvSpPr>
          <p:nvPr/>
        </p:nvSpPr>
        <p:spPr>
          <a:xfrm>
            <a:off x="3286745" y="1008000"/>
            <a:ext cx="2905435" cy="200794"/>
          </a:xfrm>
          <a:prstGeom prst="rect">
            <a:avLst/>
          </a:prstGeom>
          <a:solidFill>
            <a:schemeClr val="bg1">
              <a:lumMod val="95000"/>
            </a:schemeClr>
          </a:solidFill>
          <a:ln>
            <a:solidFill>
              <a:schemeClr val="bg1">
                <a:lumMod val="50000"/>
              </a:schemeClr>
            </a:solidFill>
          </a:ln>
        </p:spPr>
        <p:txBody>
          <a:bodyPr lIns="0" tIns="27000" rIns="0" bIns="0" anchor="ctr">
            <a:noAutofit/>
          </a:bodyP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ctr"/>
            <a:r>
              <a:rPr lang="ja-JP" altLang="en-US" dirty="0"/>
              <a:t>メール配信実行・履歴・検索画面</a:t>
            </a:r>
          </a:p>
        </p:txBody>
      </p:sp>
      <p:sp>
        <p:nvSpPr>
          <p:cNvPr id="202" name="テキスト プレースホルダー 2"/>
          <p:cNvSpPr txBox="1">
            <a:spLocks/>
          </p:cNvSpPr>
          <p:nvPr/>
        </p:nvSpPr>
        <p:spPr>
          <a:xfrm>
            <a:off x="6363172" y="1008701"/>
            <a:ext cx="2308305" cy="200794"/>
          </a:xfrm>
          <a:prstGeom prst="rect">
            <a:avLst/>
          </a:prstGeom>
          <a:solidFill>
            <a:schemeClr val="bg1">
              <a:lumMod val="95000"/>
            </a:schemeClr>
          </a:solidFill>
          <a:ln>
            <a:solidFill>
              <a:schemeClr val="bg1">
                <a:lumMod val="50000"/>
              </a:schemeClr>
            </a:solidFill>
          </a:ln>
        </p:spPr>
        <p:txBody>
          <a:bodyPr lIns="0" tIns="27000" rIns="0" bIns="0" anchor="ctr">
            <a:noAutofit/>
          </a:bodyP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ctr"/>
            <a:r>
              <a:rPr lang="ja-JP" altLang="en-US" dirty="0"/>
              <a:t>証憑保管・管理画面</a:t>
            </a:r>
          </a:p>
        </p:txBody>
      </p:sp>
      <p:sp>
        <p:nvSpPr>
          <p:cNvPr id="204" name="角丸四角形 203"/>
          <p:cNvSpPr/>
          <p:nvPr/>
        </p:nvSpPr>
        <p:spPr>
          <a:xfrm>
            <a:off x="6344546" y="1308620"/>
            <a:ext cx="2336194" cy="3495377"/>
          </a:xfrm>
          <a:prstGeom prst="roundRect">
            <a:avLst>
              <a:gd name="adj" fmla="val 754"/>
            </a:avLst>
          </a:prstGeom>
          <a:noFill/>
          <a:ln w="12700">
            <a:solidFill>
              <a:srgbClr val="EE7B4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205" name="角丸四角形 204"/>
          <p:cNvSpPr/>
          <p:nvPr/>
        </p:nvSpPr>
        <p:spPr>
          <a:xfrm>
            <a:off x="6363172" y="1256400"/>
            <a:ext cx="2319267" cy="2342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sz="1200" b="1" dirty="0">
                <a:latin typeface="+mn-ea"/>
              </a:rPr>
              <a:t>証憑管理</a:t>
            </a:r>
            <a:r>
              <a:rPr lang="en-US" altLang="ja-JP" sz="1200" b="1" dirty="0">
                <a:latin typeface="+mn-ea"/>
              </a:rPr>
              <a:t>e</a:t>
            </a:r>
            <a:r>
              <a:rPr lang="ja-JP" altLang="en-US" sz="1200" b="1" dirty="0">
                <a:latin typeface="+mn-ea"/>
              </a:rPr>
              <a:t>文書対応オプション　</a:t>
            </a:r>
          </a:p>
        </p:txBody>
      </p:sp>
      <p:cxnSp>
        <p:nvCxnSpPr>
          <p:cNvPr id="206" name="直線矢印コネクタ 205"/>
          <p:cNvCxnSpPr/>
          <p:nvPr/>
        </p:nvCxnSpPr>
        <p:spPr>
          <a:xfrm flipV="1">
            <a:off x="3960224" y="1810620"/>
            <a:ext cx="2448000" cy="10154"/>
          </a:xfrm>
          <a:prstGeom prst="straightConnector1">
            <a:avLst/>
          </a:prstGeom>
          <a:ln w="38100">
            <a:solidFill>
              <a:schemeClr val="accent6"/>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7" name="直線矢印コネクタ 206"/>
          <p:cNvCxnSpPr/>
          <p:nvPr/>
        </p:nvCxnSpPr>
        <p:spPr>
          <a:xfrm>
            <a:off x="3350704" y="1693115"/>
            <a:ext cx="3024000" cy="7324"/>
          </a:xfrm>
          <a:prstGeom prst="straightConnector1">
            <a:avLst/>
          </a:prstGeom>
          <a:ln w="38100">
            <a:solidFill>
              <a:srgbClr val="FF0000"/>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208" name="正方形/長方形 207"/>
          <p:cNvSpPr/>
          <p:nvPr/>
        </p:nvSpPr>
        <p:spPr>
          <a:xfrm>
            <a:off x="7308304" y="3667839"/>
            <a:ext cx="1351652" cy="200055"/>
          </a:xfrm>
          <a:prstGeom prst="rect">
            <a:avLst/>
          </a:prstGeom>
        </p:spPr>
        <p:txBody>
          <a:bodyPr wrap="none">
            <a:spAutoFit/>
          </a:bodyPr>
          <a:lstStyle/>
          <a:p>
            <a:r>
              <a:rPr lang="en-US" altLang="ja-JP" sz="700" dirty="0">
                <a:latin typeface="+mn-ea"/>
                <a:cs typeface="ＭＳ 明朝" panose="02020609040205080304" pitchFamily="17" charset="-128"/>
              </a:rPr>
              <a:t>※</a:t>
            </a:r>
            <a:r>
              <a:rPr lang="ja-JP" altLang="ja-JP" sz="700" dirty="0">
                <a:latin typeface="+mn-ea"/>
                <a:cs typeface="ＭＳ 明朝" panose="02020609040205080304" pitchFamily="17" charset="-128"/>
              </a:rPr>
              <a:t>証憑管理</a:t>
            </a:r>
            <a:r>
              <a:rPr lang="ja-JP" altLang="ja-JP" sz="700" dirty="0">
                <a:latin typeface="+mn-ea"/>
                <a:cs typeface="Malgun Gothic Semilight" panose="020B0502040204020203" pitchFamily="50" charset="-128"/>
              </a:rPr>
              <a:t>オプションサーバ</a:t>
            </a:r>
            <a:endParaRPr lang="ja-JP" altLang="en-US" sz="700" dirty="0">
              <a:latin typeface="+mn-ea"/>
            </a:endParaRPr>
          </a:p>
        </p:txBody>
      </p:sp>
      <p:sp>
        <p:nvSpPr>
          <p:cNvPr id="273" name="テキスト ボックス 272"/>
          <p:cNvSpPr txBox="1"/>
          <p:nvPr/>
        </p:nvSpPr>
        <p:spPr>
          <a:xfrm>
            <a:off x="7205942" y="2370590"/>
            <a:ext cx="1362058" cy="246221"/>
          </a:xfrm>
          <a:prstGeom prst="rect">
            <a:avLst/>
          </a:prstGeom>
          <a:solidFill>
            <a:schemeClr val="bg1"/>
          </a:solidFill>
          <a:ln>
            <a:solidFill>
              <a:schemeClr val="tx1">
                <a:lumMod val="50000"/>
                <a:lumOff val="50000"/>
              </a:schemeClr>
            </a:solidFill>
          </a:ln>
        </p:spPr>
        <p:txBody>
          <a:bodyPr wrap="square" rtlCol="0">
            <a:spAutoFit/>
          </a:bodyPr>
          <a:lstStyle/>
          <a:p>
            <a:pPr algn="ctr"/>
            <a:r>
              <a:rPr lang="ja-JP" altLang="en-US" sz="1000" dirty="0">
                <a:latin typeface="+mn-ea"/>
              </a:rPr>
              <a:t>タイムスタンプ検証</a:t>
            </a:r>
          </a:p>
        </p:txBody>
      </p:sp>
      <p:sp>
        <p:nvSpPr>
          <p:cNvPr id="274" name="テキスト ボックス 273"/>
          <p:cNvSpPr txBox="1"/>
          <p:nvPr/>
        </p:nvSpPr>
        <p:spPr>
          <a:xfrm>
            <a:off x="7205942" y="1815666"/>
            <a:ext cx="1362058" cy="246221"/>
          </a:xfrm>
          <a:prstGeom prst="rect">
            <a:avLst/>
          </a:prstGeom>
          <a:noFill/>
          <a:ln>
            <a:solidFill>
              <a:schemeClr val="bg1">
                <a:lumMod val="50000"/>
              </a:schemeClr>
            </a:solidFill>
          </a:ln>
        </p:spPr>
        <p:txBody>
          <a:bodyPr wrap="square" rtlCol="0">
            <a:spAutoFit/>
          </a:bodyPr>
          <a:lstStyle/>
          <a:p>
            <a:pPr algn="ctr"/>
            <a:r>
              <a:rPr lang="ja-JP" altLang="en-US" sz="1000" dirty="0">
                <a:latin typeface="+mn-ea"/>
              </a:rPr>
              <a:t>検索機能</a:t>
            </a:r>
          </a:p>
        </p:txBody>
      </p:sp>
      <p:sp>
        <p:nvSpPr>
          <p:cNvPr id="279" name="円柱 278"/>
          <p:cNvSpPr/>
          <p:nvPr/>
        </p:nvSpPr>
        <p:spPr>
          <a:xfrm>
            <a:off x="7272448" y="3903714"/>
            <a:ext cx="1332000" cy="819085"/>
          </a:xfrm>
          <a:prstGeom prst="can">
            <a:avLst/>
          </a:prstGeom>
        </p:spPr>
        <p:style>
          <a:lnRef idx="2">
            <a:schemeClr val="accent3">
              <a:shade val="50000"/>
            </a:schemeClr>
          </a:lnRef>
          <a:fillRef idx="1">
            <a:schemeClr val="accent3"/>
          </a:fillRef>
          <a:effectRef idx="0">
            <a:schemeClr val="accent3"/>
          </a:effectRef>
          <a:fontRef idx="minor">
            <a:schemeClr val="lt1"/>
          </a:fontRef>
        </p:style>
        <p:txBody>
          <a:bodyPr tIns="81000" rtlCol="0" anchor="ctr"/>
          <a:lstStyle/>
          <a:p>
            <a:pPr algn="ctr"/>
            <a:r>
              <a:rPr lang="ja-JP" altLang="en-US" sz="1100" b="1" dirty="0"/>
              <a:t>電子データ</a:t>
            </a:r>
            <a:endParaRPr lang="en-US" altLang="ja-JP" sz="1100" b="1" dirty="0"/>
          </a:p>
          <a:p>
            <a:pPr algn="ctr"/>
            <a:r>
              <a:rPr lang="ja-JP" altLang="en-US" sz="1100" b="1" dirty="0"/>
              <a:t>（電子取引文書）</a:t>
            </a:r>
            <a:endParaRPr lang="en-US" altLang="ja-JP" sz="1100" b="1" dirty="0"/>
          </a:p>
          <a:p>
            <a:pPr algn="ctr"/>
            <a:r>
              <a:rPr lang="ja-JP" altLang="en-US" sz="1100" b="1" dirty="0"/>
              <a:t>保管</a:t>
            </a:r>
          </a:p>
        </p:txBody>
      </p:sp>
      <p:grpSp>
        <p:nvGrpSpPr>
          <p:cNvPr id="43" name="グループ化 42"/>
          <p:cNvGrpSpPr/>
          <p:nvPr/>
        </p:nvGrpSpPr>
        <p:grpSpPr>
          <a:xfrm>
            <a:off x="6716040" y="1638014"/>
            <a:ext cx="452539" cy="630561"/>
            <a:chOff x="6150963" y="3481690"/>
            <a:chExt cx="452539" cy="630561"/>
          </a:xfrm>
        </p:grpSpPr>
        <p:sp>
          <p:nvSpPr>
            <p:cNvPr id="313" name="Freeform 9"/>
            <p:cNvSpPr>
              <a:spLocks noEditPoints="1"/>
            </p:cNvSpPr>
            <p:nvPr/>
          </p:nvSpPr>
          <p:spPr bwMode="auto">
            <a:xfrm>
              <a:off x="6238299" y="3570512"/>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314" name="楕円 313"/>
            <p:cNvSpPr/>
            <p:nvPr/>
          </p:nvSpPr>
          <p:spPr>
            <a:xfrm>
              <a:off x="6381361" y="3481690"/>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315" name="Freeform 9"/>
            <p:cNvSpPr>
              <a:spLocks noEditPoints="1"/>
            </p:cNvSpPr>
            <p:nvPr/>
          </p:nvSpPr>
          <p:spPr bwMode="auto">
            <a:xfrm>
              <a:off x="6150963" y="3734982"/>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316" name="楕円 315"/>
            <p:cNvSpPr/>
            <p:nvPr/>
          </p:nvSpPr>
          <p:spPr>
            <a:xfrm>
              <a:off x="6293505" y="3623246"/>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grpSp>
      <p:sp>
        <p:nvSpPr>
          <p:cNvPr id="324" name="テキスト ボックス 323"/>
          <p:cNvSpPr txBox="1"/>
          <p:nvPr/>
        </p:nvSpPr>
        <p:spPr>
          <a:xfrm>
            <a:off x="6973994" y="2679762"/>
            <a:ext cx="1313180" cy="338554"/>
          </a:xfrm>
          <a:prstGeom prst="rect">
            <a:avLst/>
          </a:prstGeom>
          <a:noFill/>
        </p:spPr>
        <p:txBody>
          <a:bodyPr wrap="none" rtlCol="0">
            <a:spAutoFit/>
          </a:bodyPr>
          <a:lstStyle/>
          <a:p>
            <a:pPr algn="ctr"/>
            <a:r>
              <a:rPr lang="ja-JP" altLang="en-US" sz="800" dirty="0">
                <a:latin typeface="+mn-ea"/>
              </a:rPr>
              <a:t>・有効期限の確認、</a:t>
            </a:r>
            <a:endParaRPr lang="en-US" altLang="ja-JP" sz="800" dirty="0">
              <a:latin typeface="+mn-ea"/>
            </a:endParaRPr>
          </a:p>
          <a:p>
            <a:pPr algn="ctr"/>
            <a:r>
              <a:rPr lang="ja-JP" altLang="en-US" sz="800" dirty="0">
                <a:latin typeface="+mn-ea"/>
              </a:rPr>
              <a:t>　　ステータス変更など</a:t>
            </a:r>
          </a:p>
        </p:txBody>
      </p:sp>
      <p:grpSp>
        <p:nvGrpSpPr>
          <p:cNvPr id="47" name="グループ化 46"/>
          <p:cNvGrpSpPr/>
          <p:nvPr/>
        </p:nvGrpSpPr>
        <p:grpSpPr>
          <a:xfrm>
            <a:off x="7236990" y="3072797"/>
            <a:ext cx="553034" cy="559837"/>
            <a:chOff x="7239504" y="3577930"/>
            <a:chExt cx="553034" cy="559837"/>
          </a:xfrm>
        </p:grpSpPr>
        <p:sp>
          <p:nvSpPr>
            <p:cNvPr id="325" name="Freeform 9"/>
            <p:cNvSpPr>
              <a:spLocks noEditPoints="1"/>
            </p:cNvSpPr>
            <p:nvPr/>
          </p:nvSpPr>
          <p:spPr bwMode="auto">
            <a:xfrm>
              <a:off x="7438354" y="3577930"/>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326" name="楕円 325"/>
            <p:cNvSpPr/>
            <p:nvPr/>
          </p:nvSpPr>
          <p:spPr>
            <a:xfrm>
              <a:off x="7570397" y="3617026"/>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327" name="Freeform 9"/>
            <p:cNvSpPr>
              <a:spLocks noEditPoints="1"/>
            </p:cNvSpPr>
            <p:nvPr/>
          </p:nvSpPr>
          <p:spPr bwMode="auto">
            <a:xfrm>
              <a:off x="7346970" y="3693199"/>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328" name="楕円 327"/>
            <p:cNvSpPr/>
            <p:nvPr/>
          </p:nvSpPr>
          <p:spPr>
            <a:xfrm>
              <a:off x="7435230" y="3721510"/>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329" name="Freeform 9"/>
            <p:cNvSpPr>
              <a:spLocks noEditPoints="1"/>
            </p:cNvSpPr>
            <p:nvPr/>
          </p:nvSpPr>
          <p:spPr bwMode="auto">
            <a:xfrm>
              <a:off x="7239504" y="3760498"/>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330" name="楕円 329"/>
            <p:cNvSpPr/>
            <p:nvPr/>
          </p:nvSpPr>
          <p:spPr>
            <a:xfrm>
              <a:off x="7367172" y="3825975"/>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grpSp>
      <p:sp>
        <p:nvSpPr>
          <p:cNvPr id="331" name="Freeform 37"/>
          <p:cNvSpPr>
            <a:spLocks noEditPoints="1"/>
          </p:cNvSpPr>
          <p:nvPr/>
        </p:nvSpPr>
        <p:spPr bwMode="auto">
          <a:xfrm>
            <a:off x="8092226" y="3130177"/>
            <a:ext cx="515759" cy="467812"/>
          </a:xfrm>
          <a:custGeom>
            <a:avLst/>
            <a:gdLst>
              <a:gd name="T0" fmla="*/ 397 w 567"/>
              <a:gd name="T1" fmla="*/ 128 h 529"/>
              <a:gd name="T2" fmla="*/ 170 w 567"/>
              <a:gd name="T3" fmla="*/ 193 h 529"/>
              <a:gd name="T4" fmla="*/ 170 w 567"/>
              <a:gd name="T5" fmla="*/ 435 h 529"/>
              <a:gd name="T6" fmla="*/ 397 w 567"/>
              <a:gd name="T7" fmla="*/ 200 h 529"/>
              <a:gd name="T8" fmla="*/ 170 w 567"/>
              <a:gd name="T9" fmla="*/ 435 h 529"/>
              <a:gd name="T10" fmla="*/ 170 w 567"/>
              <a:gd name="T11" fmla="*/ 121 h 529"/>
              <a:gd name="T12" fmla="*/ 397 w 567"/>
              <a:gd name="T13" fmla="*/ 0 h 529"/>
              <a:gd name="T14" fmla="*/ 200 w 567"/>
              <a:gd name="T15" fmla="*/ 53 h 529"/>
              <a:gd name="T16" fmla="*/ 367 w 567"/>
              <a:gd name="T17" fmla="*/ 23 h 529"/>
              <a:gd name="T18" fmla="*/ 200 w 567"/>
              <a:gd name="T19" fmla="*/ 53 h 529"/>
              <a:gd name="T20" fmla="*/ 208 w 567"/>
              <a:gd name="T21" fmla="*/ 30 h 529"/>
              <a:gd name="T22" fmla="*/ 359 w 567"/>
              <a:gd name="T23" fmla="*/ 45 h 529"/>
              <a:gd name="T24" fmla="*/ 200 w 567"/>
              <a:gd name="T25" fmla="*/ 98 h 529"/>
              <a:gd name="T26" fmla="*/ 367 w 567"/>
              <a:gd name="T27" fmla="*/ 68 h 529"/>
              <a:gd name="T28" fmla="*/ 200 w 567"/>
              <a:gd name="T29" fmla="*/ 98 h 529"/>
              <a:gd name="T30" fmla="*/ 208 w 567"/>
              <a:gd name="T31" fmla="*/ 76 h 529"/>
              <a:gd name="T32" fmla="*/ 359 w 567"/>
              <a:gd name="T33" fmla="*/ 91 h 529"/>
              <a:gd name="T34" fmla="*/ 283 w 567"/>
              <a:gd name="T35" fmla="*/ 259 h 529"/>
              <a:gd name="T36" fmla="*/ 283 w 567"/>
              <a:gd name="T37" fmla="*/ 225 h 529"/>
              <a:gd name="T38" fmla="*/ 283 w 567"/>
              <a:gd name="T39" fmla="*/ 259 h 529"/>
              <a:gd name="T40" fmla="*/ 283 w 567"/>
              <a:gd name="T41" fmla="*/ 251 h 529"/>
              <a:gd name="T42" fmla="*/ 283 w 567"/>
              <a:gd name="T43" fmla="*/ 232 h 529"/>
              <a:gd name="T44" fmla="*/ 367 w 567"/>
              <a:gd name="T45" fmla="*/ 404 h 529"/>
              <a:gd name="T46" fmla="*/ 200 w 567"/>
              <a:gd name="T47" fmla="*/ 397 h 529"/>
              <a:gd name="T48" fmla="*/ 367 w 567"/>
              <a:gd name="T49" fmla="*/ 404 h 529"/>
              <a:gd name="T50" fmla="*/ 200 w 567"/>
              <a:gd name="T51" fmla="*/ 385 h 529"/>
              <a:gd name="T52" fmla="*/ 367 w 567"/>
              <a:gd name="T53" fmla="*/ 378 h 529"/>
              <a:gd name="T54" fmla="*/ 367 w 567"/>
              <a:gd name="T55" fmla="*/ 367 h 529"/>
              <a:gd name="T56" fmla="*/ 200 w 567"/>
              <a:gd name="T57" fmla="*/ 359 h 529"/>
              <a:gd name="T58" fmla="*/ 367 w 567"/>
              <a:gd name="T59" fmla="*/ 367 h 529"/>
              <a:gd name="T60" fmla="*/ 200 w 567"/>
              <a:gd name="T61" fmla="*/ 348 h 529"/>
              <a:gd name="T62" fmla="*/ 367 w 567"/>
              <a:gd name="T63" fmla="*/ 340 h 529"/>
              <a:gd name="T64" fmla="*/ 367 w 567"/>
              <a:gd name="T65" fmla="*/ 329 h 529"/>
              <a:gd name="T66" fmla="*/ 200 w 567"/>
              <a:gd name="T67" fmla="*/ 321 h 529"/>
              <a:gd name="T68" fmla="*/ 367 w 567"/>
              <a:gd name="T69" fmla="*/ 329 h 529"/>
              <a:gd name="T70" fmla="*/ 200 w 567"/>
              <a:gd name="T71" fmla="*/ 310 h 529"/>
              <a:gd name="T72" fmla="*/ 367 w 567"/>
              <a:gd name="T73" fmla="*/ 302 h 529"/>
              <a:gd name="T74" fmla="*/ 367 w 567"/>
              <a:gd name="T75" fmla="*/ 291 h 529"/>
              <a:gd name="T76" fmla="*/ 200 w 567"/>
              <a:gd name="T77" fmla="*/ 283 h 529"/>
              <a:gd name="T78" fmla="*/ 367 w 567"/>
              <a:gd name="T79" fmla="*/ 291 h 529"/>
              <a:gd name="T80" fmla="*/ 438 w 567"/>
              <a:gd name="T81" fmla="*/ 320 h 529"/>
              <a:gd name="T82" fmla="*/ 404 w 567"/>
              <a:gd name="T83" fmla="*/ 212 h 529"/>
              <a:gd name="T84" fmla="*/ 162 w 567"/>
              <a:gd name="T85" fmla="*/ 442 h 529"/>
              <a:gd name="T86" fmla="*/ 147 w 567"/>
              <a:gd name="T87" fmla="*/ 264 h 529"/>
              <a:gd name="T88" fmla="*/ 82 w 567"/>
              <a:gd name="T89" fmla="*/ 355 h 529"/>
              <a:gd name="T90" fmla="*/ 87 w 567"/>
              <a:gd name="T91" fmla="*/ 529 h 529"/>
              <a:gd name="T92" fmla="*/ 567 w 567"/>
              <a:gd name="T93" fmla="*/ 423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7" h="529">
                <a:moveTo>
                  <a:pt x="170" y="128"/>
                </a:moveTo>
                <a:cubicBezTo>
                  <a:pt x="397" y="128"/>
                  <a:pt x="397" y="128"/>
                  <a:pt x="397" y="128"/>
                </a:cubicBezTo>
                <a:cubicBezTo>
                  <a:pt x="397" y="193"/>
                  <a:pt x="397" y="193"/>
                  <a:pt x="397" y="193"/>
                </a:cubicBezTo>
                <a:cubicBezTo>
                  <a:pt x="170" y="193"/>
                  <a:pt x="170" y="193"/>
                  <a:pt x="170" y="193"/>
                </a:cubicBezTo>
                <a:lnTo>
                  <a:pt x="170" y="128"/>
                </a:lnTo>
                <a:close/>
                <a:moveTo>
                  <a:pt x="170" y="435"/>
                </a:moveTo>
                <a:cubicBezTo>
                  <a:pt x="397" y="435"/>
                  <a:pt x="397" y="435"/>
                  <a:pt x="397" y="435"/>
                </a:cubicBezTo>
                <a:cubicBezTo>
                  <a:pt x="397" y="200"/>
                  <a:pt x="397" y="200"/>
                  <a:pt x="397" y="200"/>
                </a:cubicBezTo>
                <a:cubicBezTo>
                  <a:pt x="170" y="200"/>
                  <a:pt x="170" y="200"/>
                  <a:pt x="170" y="200"/>
                </a:cubicBezTo>
                <a:lnTo>
                  <a:pt x="170" y="435"/>
                </a:lnTo>
                <a:close/>
                <a:moveTo>
                  <a:pt x="170" y="0"/>
                </a:moveTo>
                <a:cubicBezTo>
                  <a:pt x="170" y="121"/>
                  <a:pt x="170" y="121"/>
                  <a:pt x="170" y="121"/>
                </a:cubicBezTo>
                <a:cubicBezTo>
                  <a:pt x="397" y="121"/>
                  <a:pt x="397" y="121"/>
                  <a:pt x="397" y="121"/>
                </a:cubicBezTo>
                <a:cubicBezTo>
                  <a:pt x="397" y="0"/>
                  <a:pt x="397" y="0"/>
                  <a:pt x="397" y="0"/>
                </a:cubicBezTo>
                <a:lnTo>
                  <a:pt x="170" y="0"/>
                </a:lnTo>
                <a:close/>
                <a:moveTo>
                  <a:pt x="200" y="53"/>
                </a:moveTo>
                <a:cubicBezTo>
                  <a:pt x="200" y="23"/>
                  <a:pt x="200" y="23"/>
                  <a:pt x="200" y="23"/>
                </a:cubicBezTo>
                <a:cubicBezTo>
                  <a:pt x="367" y="23"/>
                  <a:pt x="367" y="23"/>
                  <a:pt x="367" y="23"/>
                </a:cubicBezTo>
                <a:cubicBezTo>
                  <a:pt x="367" y="53"/>
                  <a:pt x="367" y="53"/>
                  <a:pt x="367" y="53"/>
                </a:cubicBezTo>
                <a:lnTo>
                  <a:pt x="200" y="53"/>
                </a:lnTo>
                <a:close/>
                <a:moveTo>
                  <a:pt x="359" y="30"/>
                </a:moveTo>
                <a:cubicBezTo>
                  <a:pt x="208" y="30"/>
                  <a:pt x="208" y="30"/>
                  <a:pt x="208" y="30"/>
                </a:cubicBezTo>
                <a:cubicBezTo>
                  <a:pt x="208" y="45"/>
                  <a:pt x="208" y="45"/>
                  <a:pt x="208" y="45"/>
                </a:cubicBezTo>
                <a:cubicBezTo>
                  <a:pt x="359" y="45"/>
                  <a:pt x="359" y="45"/>
                  <a:pt x="359" y="45"/>
                </a:cubicBezTo>
                <a:lnTo>
                  <a:pt x="359" y="30"/>
                </a:lnTo>
                <a:close/>
                <a:moveTo>
                  <a:pt x="200" y="98"/>
                </a:moveTo>
                <a:cubicBezTo>
                  <a:pt x="200" y="68"/>
                  <a:pt x="200" y="68"/>
                  <a:pt x="200" y="68"/>
                </a:cubicBezTo>
                <a:cubicBezTo>
                  <a:pt x="367" y="68"/>
                  <a:pt x="367" y="68"/>
                  <a:pt x="367" y="68"/>
                </a:cubicBezTo>
                <a:cubicBezTo>
                  <a:pt x="367" y="98"/>
                  <a:pt x="367" y="98"/>
                  <a:pt x="367" y="98"/>
                </a:cubicBezTo>
                <a:lnTo>
                  <a:pt x="200" y="98"/>
                </a:lnTo>
                <a:close/>
                <a:moveTo>
                  <a:pt x="359" y="76"/>
                </a:moveTo>
                <a:cubicBezTo>
                  <a:pt x="208" y="76"/>
                  <a:pt x="208" y="76"/>
                  <a:pt x="208" y="76"/>
                </a:cubicBezTo>
                <a:cubicBezTo>
                  <a:pt x="208" y="91"/>
                  <a:pt x="208" y="91"/>
                  <a:pt x="208" y="91"/>
                </a:cubicBezTo>
                <a:cubicBezTo>
                  <a:pt x="359" y="91"/>
                  <a:pt x="359" y="91"/>
                  <a:pt x="359" y="91"/>
                </a:cubicBezTo>
                <a:lnTo>
                  <a:pt x="359" y="76"/>
                </a:lnTo>
                <a:close/>
                <a:moveTo>
                  <a:pt x="283" y="259"/>
                </a:moveTo>
                <a:cubicBezTo>
                  <a:pt x="274" y="259"/>
                  <a:pt x="266" y="251"/>
                  <a:pt x="266" y="242"/>
                </a:cubicBezTo>
                <a:cubicBezTo>
                  <a:pt x="266" y="233"/>
                  <a:pt x="274" y="225"/>
                  <a:pt x="283" y="225"/>
                </a:cubicBezTo>
                <a:cubicBezTo>
                  <a:pt x="293" y="225"/>
                  <a:pt x="300" y="233"/>
                  <a:pt x="300" y="242"/>
                </a:cubicBezTo>
                <a:cubicBezTo>
                  <a:pt x="300" y="251"/>
                  <a:pt x="293" y="259"/>
                  <a:pt x="283" y="259"/>
                </a:cubicBezTo>
                <a:close/>
                <a:moveTo>
                  <a:pt x="293" y="242"/>
                </a:moveTo>
                <a:cubicBezTo>
                  <a:pt x="293" y="247"/>
                  <a:pt x="289" y="251"/>
                  <a:pt x="283" y="251"/>
                </a:cubicBezTo>
                <a:cubicBezTo>
                  <a:pt x="278" y="251"/>
                  <a:pt x="274" y="247"/>
                  <a:pt x="274" y="242"/>
                </a:cubicBezTo>
                <a:cubicBezTo>
                  <a:pt x="274" y="237"/>
                  <a:pt x="278" y="232"/>
                  <a:pt x="283" y="232"/>
                </a:cubicBezTo>
                <a:cubicBezTo>
                  <a:pt x="289" y="232"/>
                  <a:pt x="293" y="237"/>
                  <a:pt x="293" y="242"/>
                </a:cubicBezTo>
                <a:close/>
                <a:moveTo>
                  <a:pt x="367" y="404"/>
                </a:moveTo>
                <a:cubicBezTo>
                  <a:pt x="200" y="404"/>
                  <a:pt x="200" y="404"/>
                  <a:pt x="200" y="404"/>
                </a:cubicBezTo>
                <a:cubicBezTo>
                  <a:pt x="200" y="397"/>
                  <a:pt x="200" y="397"/>
                  <a:pt x="200" y="397"/>
                </a:cubicBezTo>
                <a:cubicBezTo>
                  <a:pt x="367" y="397"/>
                  <a:pt x="367" y="397"/>
                  <a:pt x="367" y="397"/>
                </a:cubicBezTo>
                <a:lnTo>
                  <a:pt x="367" y="404"/>
                </a:lnTo>
                <a:close/>
                <a:moveTo>
                  <a:pt x="367" y="385"/>
                </a:moveTo>
                <a:cubicBezTo>
                  <a:pt x="200" y="385"/>
                  <a:pt x="200" y="385"/>
                  <a:pt x="200" y="385"/>
                </a:cubicBezTo>
                <a:cubicBezTo>
                  <a:pt x="200" y="378"/>
                  <a:pt x="200" y="378"/>
                  <a:pt x="200" y="378"/>
                </a:cubicBezTo>
                <a:cubicBezTo>
                  <a:pt x="367" y="378"/>
                  <a:pt x="367" y="378"/>
                  <a:pt x="367" y="378"/>
                </a:cubicBezTo>
                <a:lnTo>
                  <a:pt x="367" y="385"/>
                </a:lnTo>
                <a:close/>
                <a:moveTo>
                  <a:pt x="367" y="367"/>
                </a:moveTo>
                <a:cubicBezTo>
                  <a:pt x="200" y="367"/>
                  <a:pt x="200" y="367"/>
                  <a:pt x="200" y="367"/>
                </a:cubicBezTo>
                <a:cubicBezTo>
                  <a:pt x="200" y="359"/>
                  <a:pt x="200" y="359"/>
                  <a:pt x="200" y="359"/>
                </a:cubicBezTo>
                <a:cubicBezTo>
                  <a:pt x="367" y="359"/>
                  <a:pt x="367" y="359"/>
                  <a:pt x="367" y="359"/>
                </a:cubicBezTo>
                <a:lnTo>
                  <a:pt x="367" y="367"/>
                </a:lnTo>
                <a:close/>
                <a:moveTo>
                  <a:pt x="367" y="348"/>
                </a:moveTo>
                <a:cubicBezTo>
                  <a:pt x="200" y="348"/>
                  <a:pt x="200" y="348"/>
                  <a:pt x="200" y="348"/>
                </a:cubicBezTo>
                <a:cubicBezTo>
                  <a:pt x="200" y="340"/>
                  <a:pt x="200" y="340"/>
                  <a:pt x="200" y="340"/>
                </a:cubicBezTo>
                <a:cubicBezTo>
                  <a:pt x="367" y="340"/>
                  <a:pt x="367" y="340"/>
                  <a:pt x="367" y="340"/>
                </a:cubicBezTo>
                <a:lnTo>
                  <a:pt x="367" y="348"/>
                </a:lnTo>
                <a:close/>
                <a:moveTo>
                  <a:pt x="367" y="329"/>
                </a:moveTo>
                <a:cubicBezTo>
                  <a:pt x="200" y="329"/>
                  <a:pt x="200" y="329"/>
                  <a:pt x="200" y="329"/>
                </a:cubicBezTo>
                <a:cubicBezTo>
                  <a:pt x="200" y="321"/>
                  <a:pt x="200" y="321"/>
                  <a:pt x="200" y="321"/>
                </a:cubicBezTo>
                <a:cubicBezTo>
                  <a:pt x="367" y="321"/>
                  <a:pt x="367" y="321"/>
                  <a:pt x="367" y="321"/>
                </a:cubicBezTo>
                <a:lnTo>
                  <a:pt x="367" y="329"/>
                </a:lnTo>
                <a:close/>
                <a:moveTo>
                  <a:pt x="367" y="310"/>
                </a:moveTo>
                <a:cubicBezTo>
                  <a:pt x="200" y="310"/>
                  <a:pt x="200" y="310"/>
                  <a:pt x="200" y="310"/>
                </a:cubicBezTo>
                <a:cubicBezTo>
                  <a:pt x="200" y="302"/>
                  <a:pt x="200" y="302"/>
                  <a:pt x="200" y="302"/>
                </a:cubicBezTo>
                <a:cubicBezTo>
                  <a:pt x="367" y="302"/>
                  <a:pt x="367" y="302"/>
                  <a:pt x="367" y="302"/>
                </a:cubicBezTo>
                <a:lnTo>
                  <a:pt x="367" y="310"/>
                </a:lnTo>
                <a:close/>
                <a:moveTo>
                  <a:pt x="367" y="291"/>
                </a:moveTo>
                <a:cubicBezTo>
                  <a:pt x="200" y="291"/>
                  <a:pt x="200" y="291"/>
                  <a:pt x="200" y="291"/>
                </a:cubicBezTo>
                <a:cubicBezTo>
                  <a:pt x="200" y="283"/>
                  <a:pt x="200" y="283"/>
                  <a:pt x="200" y="283"/>
                </a:cubicBezTo>
                <a:cubicBezTo>
                  <a:pt x="367" y="283"/>
                  <a:pt x="367" y="283"/>
                  <a:pt x="367" y="283"/>
                </a:cubicBezTo>
                <a:lnTo>
                  <a:pt x="367" y="291"/>
                </a:lnTo>
                <a:close/>
                <a:moveTo>
                  <a:pt x="461" y="317"/>
                </a:moveTo>
                <a:cubicBezTo>
                  <a:pt x="453" y="317"/>
                  <a:pt x="445" y="318"/>
                  <a:pt x="438" y="320"/>
                </a:cubicBezTo>
                <a:cubicBezTo>
                  <a:pt x="439" y="313"/>
                  <a:pt x="439" y="307"/>
                  <a:pt x="439" y="300"/>
                </a:cubicBezTo>
                <a:cubicBezTo>
                  <a:pt x="439" y="266"/>
                  <a:pt x="426" y="235"/>
                  <a:pt x="404" y="212"/>
                </a:cubicBezTo>
                <a:cubicBezTo>
                  <a:pt x="404" y="442"/>
                  <a:pt x="404" y="442"/>
                  <a:pt x="404" y="442"/>
                </a:cubicBezTo>
                <a:cubicBezTo>
                  <a:pt x="162" y="442"/>
                  <a:pt x="162" y="442"/>
                  <a:pt x="162" y="442"/>
                </a:cubicBezTo>
                <a:cubicBezTo>
                  <a:pt x="162" y="265"/>
                  <a:pt x="162" y="265"/>
                  <a:pt x="162" y="265"/>
                </a:cubicBezTo>
                <a:cubicBezTo>
                  <a:pt x="158" y="264"/>
                  <a:pt x="152" y="264"/>
                  <a:pt x="147" y="264"/>
                </a:cubicBezTo>
                <a:cubicBezTo>
                  <a:pt x="109" y="264"/>
                  <a:pt x="78" y="294"/>
                  <a:pt x="78" y="332"/>
                </a:cubicBezTo>
                <a:cubicBezTo>
                  <a:pt x="78" y="340"/>
                  <a:pt x="80" y="348"/>
                  <a:pt x="82" y="355"/>
                </a:cubicBezTo>
                <a:cubicBezTo>
                  <a:pt x="36" y="358"/>
                  <a:pt x="0" y="395"/>
                  <a:pt x="0" y="442"/>
                </a:cubicBezTo>
                <a:cubicBezTo>
                  <a:pt x="0" y="490"/>
                  <a:pt x="39" y="529"/>
                  <a:pt x="87" y="529"/>
                </a:cubicBezTo>
                <a:cubicBezTo>
                  <a:pt x="461" y="529"/>
                  <a:pt x="461" y="529"/>
                  <a:pt x="461" y="529"/>
                </a:cubicBezTo>
                <a:cubicBezTo>
                  <a:pt x="519" y="529"/>
                  <a:pt x="567" y="482"/>
                  <a:pt x="567" y="423"/>
                </a:cubicBezTo>
                <a:cubicBezTo>
                  <a:pt x="567" y="365"/>
                  <a:pt x="519" y="317"/>
                  <a:pt x="461" y="317"/>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332" name="右矢印 331"/>
          <p:cNvSpPr/>
          <p:nvPr/>
        </p:nvSpPr>
        <p:spPr>
          <a:xfrm>
            <a:off x="7871961" y="3249733"/>
            <a:ext cx="163027" cy="1202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sp>
        <p:nvSpPr>
          <p:cNvPr id="333" name="右矢印 332"/>
          <p:cNvSpPr/>
          <p:nvPr/>
        </p:nvSpPr>
        <p:spPr>
          <a:xfrm flipH="1">
            <a:off x="7851270" y="3447413"/>
            <a:ext cx="163027" cy="1202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pic>
        <p:nvPicPr>
          <p:cNvPr id="335" name="図 3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215" y="2683138"/>
            <a:ext cx="321376" cy="306636"/>
          </a:xfrm>
          <a:prstGeom prst="rect">
            <a:avLst/>
          </a:prstGeom>
        </p:spPr>
      </p:pic>
      <p:sp>
        <p:nvSpPr>
          <p:cNvPr id="187" name="テキスト ボックス 186"/>
          <p:cNvSpPr txBox="1"/>
          <p:nvPr/>
        </p:nvSpPr>
        <p:spPr>
          <a:xfrm>
            <a:off x="1810388" y="1671544"/>
            <a:ext cx="1314000" cy="247554"/>
          </a:xfrm>
          <a:prstGeom prst="rect">
            <a:avLst/>
          </a:prstGeom>
        </p:spPr>
        <p:style>
          <a:lnRef idx="2">
            <a:schemeClr val="accent2"/>
          </a:lnRef>
          <a:fillRef idx="1">
            <a:schemeClr val="lt1"/>
          </a:fillRef>
          <a:effectRef idx="0">
            <a:schemeClr val="accent2"/>
          </a:effectRef>
          <a:fontRef idx="minor">
            <a:schemeClr val="dk1"/>
          </a:fontRef>
        </p:style>
        <p:txBody>
          <a:bodyPr vert="horz" wrap="none" tIns="72000" bIns="36000" rtlCol="0" anchor="ctr">
            <a:spAutoFit/>
          </a:bodyPr>
          <a:lstStyle/>
          <a:p>
            <a:pPr algn="ctr"/>
            <a:r>
              <a:rPr lang="ja-JP" altLang="en-US" sz="900" dirty="0"/>
              <a:t>請求書・取引内訳書</a:t>
            </a:r>
          </a:p>
        </p:txBody>
      </p:sp>
      <p:sp>
        <p:nvSpPr>
          <p:cNvPr id="345" name="テキスト ボックス 344"/>
          <p:cNvSpPr txBox="1"/>
          <p:nvPr/>
        </p:nvSpPr>
        <p:spPr>
          <a:xfrm>
            <a:off x="1813577" y="3332308"/>
            <a:ext cx="1314000" cy="247554"/>
          </a:xfrm>
          <a:prstGeom prst="rect">
            <a:avLst/>
          </a:prstGeom>
        </p:spPr>
        <p:style>
          <a:lnRef idx="2">
            <a:schemeClr val="accent2"/>
          </a:lnRef>
          <a:fillRef idx="1">
            <a:schemeClr val="lt1"/>
          </a:fillRef>
          <a:effectRef idx="0">
            <a:schemeClr val="accent2"/>
          </a:effectRef>
          <a:fontRef idx="minor">
            <a:schemeClr val="dk1"/>
          </a:fontRef>
        </p:style>
        <p:txBody>
          <a:bodyPr vert="horz" wrap="square" tIns="72000" bIns="36000" rtlCol="0" anchor="ctr">
            <a:spAutoFit/>
          </a:bodyPr>
          <a:lstStyle/>
          <a:p>
            <a:pPr algn="ctr"/>
            <a:r>
              <a:rPr lang="ja-JP" altLang="en-US" sz="900" dirty="0"/>
              <a:t>支払通知書</a:t>
            </a:r>
          </a:p>
        </p:txBody>
      </p:sp>
      <p:sp>
        <p:nvSpPr>
          <p:cNvPr id="348" name="テキスト ボックス 347"/>
          <p:cNvSpPr txBox="1"/>
          <p:nvPr/>
        </p:nvSpPr>
        <p:spPr>
          <a:xfrm>
            <a:off x="509192" y="2434255"/>
            <a:ext cx="1288664" cy="661720"/>
          </a:xfrm>
          <a:prstGeom prst="rect">
            <a:avLst/>
          </a:prstGeom>
          <a:noFill/>
        </p:spPr>
        <p:txBody>
          <a:bodyPr wrap="square" rtlCol="0">
            <a:spAutoFit/>
          </a:bodyPr>
          <a:lstStyle/>
          <a:p>
            <a:r>
              <a:rPr lang="en-US" altLang="ja-JP" sz="1000" b="1" dirty="0">
                <a:latin typeface="+mn-ea"/>
              </a:rPr>
              <a:t>AR</a:t>
            </a:r>
            <a:endParaRPr lang="ja-JP" altLang="en-US" sz="1000" b="1" dirty="0"/>
          </a:p>
          <a:p>
            <a:r>
              <a:rPr lang="ja-JP" altLang="en-US" sz="900" dirty="0">
                <a:latin typeface="+mn-ea"/>
              </a:rPr>
              <a:t>債権計上入力</a:t>
            </a:r>
            <a:endParaRPr lang="en-US" altLang="ja-JP" sz="900" dirty="0">
              <a:latin typeface="+mn-ea"/>
            </a:endParaRPr>
          </a:p>
          <a:p>
            <a:r>
              <a:rPr lang="ja-JP" altLang="en-US" sz="900" dirty="0">
                <a:latin typeface="+mn-ea"/>
              </a:rPr>
              <a:t>債権伝票入力</a:t>
            </a:r>
            <a:endParaRPr lang="en-US" altLang="ja-JP" sz="900" dirty="0">
              <a:latin typeface="+mn-ea"/>
            </a:endParaRPr>
          </a:p>
          <a:p>
            <a:r>
              <a:rPr lang="ja-JP" altLang="en-US" sz="900" dirty="0">
                <a:latin typeface="+mn-ea"/>
              </a:rPr>
              <a:t>外部データ連携</a:t>
            </a:r>
          </a:p>
        </p:txBody>
      </p:sp>
      <p:grpSp>
        <p:nvGrpSpPr>
          <p:cNvPr id="349" name="グループ化 348"/>
          <p:cNvGrpSpPr/>
          <p:nvPr/>
        </p:nvGrpSpPr>
        <p:grpSpPr>
          <a:xfrm>
            <a:off x="863835" y="3377675"/>
            <a:ext cx="371714" cy="345465"/>
            <a:chOff x="956243" y="1696224"/>
            <a:chExt cx="389005" cy="371626"/>
          </a:xfrm>
        </p:grpSpPr>
        <p:sp>
          <p:nvSpPr>
            <p:cNvPr id="350" name="Freeform 560"/>
            <p:cNvSpPr>
              <a:spLocks noChangeAspect="1"/>
            </p:cNvSpPr>
            <p:nvPr/>
          </p:nvSpPr>
          <p:spPr bwMode="auto">
            <a:xfrm>
              <a:off x="1039140" y="2004100"/>
              <a:ext cx="223211" cy="6375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rgbClr val="007BC7"/>
            </a:solidFill>
            <a:ln w="9525">
              <a:noFill/>
              <a:round/>
              <a:headEnd/>
              <a:tailEnd/>
            </a:ln>
          </p:spPr>
          <p:txBody>
            <a:bodyPr vert="horz" wrap="square" lIns="28932" tIns="14467" rIns="28932" bIns="14467" numCol="1" anchor="t" anchorCtr="0" compatLnSpc="1">
              <a:prstTxWarp prst="textNoShape">
                <a:avLst/>
              </a:prstTxWarp>
            </a:bodyPr>
            <a:lstStyle/>
            <a:p>
              <a:pPr defTabSz="385734">
                <a:defRPr/>
              </a:pPr>
              <a:endParaRPr kumimoji="0" lang="ja-JP" altLang="en-US" sz="1200" kern="0">
                <a:solidFill>
                  <a:srgbClr val="9BC954">
                    <a:lumMod val="40000"/>
                    <a:lumOff val="60000"/>
                  </a:srgbClr>
                </a:solidFill>
              </a:endParaRPr>
            </a:p>
          </p:txBody>
        </p:sp>
        <p:sp>
          <p:nvSpPr>
            <p:cNvPr id="351" name="Freeform 561"/>
            <p:cNvSpPr>
              <a:spLocks noChangeAspect="1" noEditPoints="1"/>
            </p:cNvSpPr>
            <p:nvPr/>
          </p:nvSpPr>
          <p:spPr bwMode="auto">
            <a:xfrm>
              <a:off x="956243" y="1696224"/>
              <a:ext cx="389005" cy="274647"/>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rgbClr val="007BC7"/>
            </a:solidFill>
            <a:ln w="9525">
              <a:noFill/>
              <a:round/>
              <a:headEnd/>
              <a:tailEnd/>
            </a:ln>
          </p:spPr>
          <p:txBody>
            <a:bodyPr vert="horz" wrap="square" lIns="28932" tIns="14467" rIns="28932" bIns="14467" numCol="1" anchor="t" anchorCtr="0" compatLnSpc="1">
              <a:prstTxWarp prst="textNoShape">
                <a:avLst/>
              </a:prstTxWarp>
            </a:bodyPr>
            <a:lstStyle/>
            <a:p>
              <a:pPr defTabSz="385734">
                <a:defRPr/>
              </a:pPr>
              <a:endParaRPr kumimoji="0" lang="ja-JP" altLang="en-US" sz="1200" kern="0">
                <a:solidFill>
                  <a:srgbClr val="9BC954">
                    <a:lumMod val="40000"/>
                    <a:lumOff val="60000"/>
                  </a:srgbClr>
                </a:solidFill>
              </a:endParaRPr>
            </a:p>
          </p:txBody>
        </p:sp>
      </p:grpSp>
      <p:sp>
        <p:nvSpPr>
          <p:cNvPr id="99" name="テキスト ボックス 98"/>
          <p:cNvSpPr txBox="1"/>
          <p:nvPr/>
        </p:nvSpPr>
        <p:spPr>
          <a:xfrm>
            <a:off x="1331640" y="1870486"/>
            <a:ext cx="307777" cy="822356"/>
          </a:xfrm>
          <a:prstGeom prst="rect">
            <a:avLst/>
          </a:prstGeom>
          <a:noFill/>
          <a:ln>
            <a:solidFill>
              <a:schemeClr val="bg1">
                <a:lumMod val="50000"/>
              </a:schemeClr>
            </a:solidFill>
          </a:ln>
        </p:spPr>
        <p:txBody>
          <a:bodyPr vert="eaVert" wrap="square" rtlCol="0">
            <a:spAutoFit/>
          </a:bodyPr>
          <a:lstStyle/>
          <a:p>
            <a:pPr algn="ctr"/>
            <a:r>
              <a:rPr lang="ja-JP" altLang="en-US" sz="800" dirty="0">
                <a:latin typeface="+mn-ea"/>
              </a:rPr>
              <a:t>伝票最終承認</a:t>
            </a:r>
          </a:p>
        </p:txBody>
      </p:sp>
      <p:sp>
        <p:nvSpPr>
          <p:cNvPr id="118" name="テキスト ボックス 117"/>
          <p:cNvSpPr txBox="1"/>
          <p:nvPr/>
        </p:nvSpPr>
        <p:spPr>
          <a:xfrm>
            <a:off x="1331640" y="3484588"/>
            <a:ext cx="307777" cy="822356"/>
          </a:xfrm>
          <a:prstGeom prst="rect">
            <a:avLst/>
          </a:prstGeom>
          <a:noFill/>
          <a:ln>
            <a:solidFill>
              <a:schemeClr val="bg1">
                <a:lumMod val="50000"/>
              </a:schemeClr>
            </a:solidFill>
          </a:ln>
        </p:spPr>
        <p:txBody>
          <a:bodyPr vert="eaVert" wrap="square" rtlCol="0">
            <a:spAutoFit/>
          </a:bodyPr>
          <a:lstStyle/>
          <a:p>
            <a:pPr algn="ctr"/>
            <a:r>
              <a:rPr lang="ja-JP" altLang="en-US" sz="800" dirty="0">
                <a:latin typeface="+mn-ea"/>
              </a:rPr>
              <a:t>伝票最終承認</a:t>
            </a:r>
          </a:p>
        </p:txBody>
      </p:sp>
      <p:sp>
        <p:nvSpPr>
          <p:cNvPr id="150" name="Freeform 364"/>
          <p:cNvSpPr>
            <a:spLocks noEditPoints="1"/>
          </p:cNvSpPr>
          <p:nvPr/>
        </p:nvSpPr>
        <p:spPr bwMode="auto">
          <a:xfrm>
            <a:off x="660934" y="2227522"/>
            <a:ext cx="191059" cy="162715"/>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51" name="Freeform 364"/>
          <p:cNvSpPr>
            <a:spLocks noEditPoints="1"/>
          </p:cNvSpPr>
          <p:nvPr/>
        </p:nvSpPr>
        <p:spPr bwMode="auto">
          <a:xfrm>
            <a:off x="667561" y="3729765"/>
            <a:ext cx="191059" cy="162715"/>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grpSp>
        <p:nvGrpSpPr>
          <p:cNvPr id="14" name="グループ化 13"/>
          <p:cNvGrpSpPr/>
          <p:nvPr/>
        </p:nvGrpSpPr>
        <p:grpSpPr>
          <a:xfrm>
            <a:off x="3904659" y="2692842"/>
            <a:ext cx="842633" cy="753954"/>
            <a:chOff x="3452040" y="2568686"/>
            <a:chExt cx="602307" cy="642200"/>
          </a:xfrm>
        </p:grpSpPr>
        <p:grpSp>
          <p:nvGrpSpPr>
            <p:cNvPr id="212" name="グループ化 525"/>
            <p:cNvGrpSpPr/>
            <p:nvPr/>
          </p:nvGrpSpPr>
          <p:grpSpPr>
            <a:xfrm>
              <a:off x="3452040" y="2568686"/>
              <a:ext cx="602307" cy="642200"/>
              <a:chOff x="3752906" y="1923678"/>
              <a:chExt cx="381000" cy="381000"/>
            </a:xfrm>
            <a:solidFill>
              <a:schemeClr val="bg1">
                <a:lumMod val="65000"/>
              </a:schemeClr>
            </a:solidFill>
          </p:grpSpPr>
          <p:sp>
            <p:nvSpPr>
              <p:cNvPr id="214" name="Freeform 560"/>
              <p:cNvSpPr>
                <a:spLocks/>
              </p:cNvSpPr>
              <p:nvPr/>
            </p:nvSpPr>
            <p:spPr bwMode="auto">
              <a:xfrm>
                <a:off x="3835346" y="2253878"/>
                <a:ext cx="203199"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chemeClr val="accent6"/>
              </a:solidFill>
              <a:ln w="9525">
                <a:solidFill>
                  <a:schemeClr val="bg1">
                    <a:lumMod val="65000"/>
                  </a:schemeClr>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cs typeface="メイリオ" pitchFamily="50" charset="-128"/>
                </a:endParaRPr>
              </a:p>
            </p:txBody>
          </p:sp>
          <p:sp>
            <p:nvSpPr>
              <p:cNvPr id="216" name="Freeform 561"/>
              <p:cNvSpPr>
                <a:spLocks noEditPoints="1"/>
              </p:cNvSpPr>
              <p:nvPr/>
            </p:nvSpPr>
            <p:spPr bwMode="auto">
              <a:xfrm>
                <a:off x="3752906"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chemeClr val="accent6"/>
              </a:solidFill>
              <a:ln w="9525">
                <a:solidFill>
                  <a:schemeClr val="bg1">
                    <a:lumMod val="65000"/>
                  </a:schemeClr>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cs typeface="メイリオ" pitchFamily="50" charset="-128"/>
                </a:endParaRPr>
              </a:p>
            </p:txBody>
          </p:sp>
        </p:grpSp>
        <p:pic>
          <p:nvPicPr>
            <p:cNvPr id="220" name="図 2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96227" y="2657246"/>
              <a:ext cx="293227" cy="291074"/>
            </a:xfrm>
            <a:prstGeom prst="rect">
              <a:avLst/>
            </a:prstGeom>
            <a:noFill/>
            <a:ln>
              <a:noFill/>
            </a:ln>
          </p:spPr>
        </p:pic>
      </p:grpSp>
      <p:grpSp>
        <p:nvGrpSpPr>
          <p:cNvPr id="221" name="グループ化 220"/>
          <p:cNvGrpSpPr/>
          <p:nvPr/>
        </p:nvGrpSpPr>
        <p:grpSpPr>
          <a:xfrm>
            <a:off x="2929662" y="1519358"/>
            <a:ext cx="189115" cy="224300"/>
            <a:chOff x="755650" y="3768725"/>
            <a:chExt cx="287338" cy="379413"/>
          </a:xfrm>
        </p:grpSpPr>
        <p:sp>
          <p:nvSpPr>
            <p:cNvPr id="222"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23"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24"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25"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26"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sp>
        <p:nvSpPr>
          <p:cNvPr id="16" name="正方形/長方形 15"/>
          <p:cNvSpPr/>
          <p:nvPr/>
        </p:nvSpPr>
        <p:spPr>
          <a:xfrm>
            <a:off x="3768163" y="2084246"/>
            <a:ext cx="1574133" cy="2047114"/>
          </a:xfrm>
          <a:prstGeom prst="rect">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1" name="Freeform 111"/>
          <p:cNvSpPr>
            <a:spLocks/>
          </p:cNvSpPr>
          <p:nvPr/>
        </p:nvSpPr>
        <p:spPr bwMode="auto">
          <a:xfrm>
            <a:off x="6408204" y="1575496"/>
            <a:ext cx="294362" cy="281888"/>
          </a:xfrm>
          <a:custGeom>
            <a:avLst/>
            <a:gdLst>
              <a:gd name="T0" fmla="*/ 164 w 194"/>
              <a:gd name="T1" fmla="*/ 144 h 288"/>
              <a:gd name="T2" fmla="*/ 134 w 194"/>
              <a:gd name="T3" fmla="*/ 141 h 288"/>
              <a:gd name="T4" fmla="*/ 128 w 194"/>
              <a:gd name="T5" fmla="*/ 137 h 288"/>
              <a:gd name="T6" fmla="*/ 127 w 194"/>
              <a:gd name="T7" fmla="*/ 125 h 288"/>
              <a:gd name="T8" fmla="*/ 142 w 194"/>
              <a:gd name="T9" fmla="*/ 84 h 288"/>
              <a:gd name="T10" fmla="*/ 150 w 194"/>
              <a:gd name="T11" fmla="*/ 43 h 288"/>
              <a:gd name="T12" fmla="*/ 97 w 194"/>
              <a:gd name="T13" fmla="*/ 0 h 288"/>
              <a:gd name="T14" fmla="*/ 44 w 194"/>
              <a:gd name="T15" fmla="*/ 43 h 288"/>
              <a:gd name="T16" fmla="*/ 53 w 194"/>
              <a:gd name="T17" fmla="*/ 83 h 288"/>
              <a:gd name="T18" fmla="*/ 67 w 194"/>
              <a:gd name="T19" fmla="*/ 125 h 288"/>
              <a:gd name="T20" fmla="*/ 67 w 194"/>
              <a:gd name="T21" fmla="*/ 137 h 288"/>
              <a:gd name="T22" fmla="*/ 61 w 194"/>
              <a:gd name="T23" fmla="*/ 141 h 288"/>
              <a:gd name="T24" fmla="*/ 30 w 194"/>
              <a:gd name="T25" fmla="*/ 144 h 288"/>
              <a:gd name="T26" fmla="*/ 0 w 194"/>
              <a:gd name="T27" fmla="*/ 173 h 288"/>
              <a:gd name="T28" fmla="*/ 0 w 194"/>
              <a:gd name="T29" fmla="*/ 240 h 288"/>
              <a:gd name="T30" fmla="*/ 0 w 194"/>
              <a:gd name="T31" fmla="*/ 246 h 288"/>
              <a:gd name="T32" fmla="*/ 0 w 194"/>
              <a:gd name="T33" fmla="*/ 252 h 288"/>
              <a:gd name="T34" fmla="*/ 36 w 194"/>
              <a:gd name="T35" fmla="*/ 288 h 288"/>
              <a:gd name="T36" fmla="*/ 159 w 194"/>
              <a:gd name="T37" fmla="*/ 288 h 288"/>
              <a:gd name="T38" fmla="*/ 194 w 194"/>
              <a:gd name="T39" fmla="*/ 252 h 288"/>
              <a:gd name="T40" fmla="*/ 194 w 194"/>
              <a:gd name="T41" fmla="*/ 246 h 288"/>
              <a:gd name="T42" fmla="*/ 194 w 194"/>
              <a:gd name="T43" fmla="*/ 240 h 288"/>
              <a:gd name="T44" fmla="*/ 194 w 194"/>
              <a:gd name="T45" fmla="*/ 173 h 288"/>
              <a:gd name="T46" fmla="*/ 164 w 194"/>
              <a:gd name="T47" fmla="*/ 1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4" h="288">
                <a:moveTo>
                  <a:pt x="164" y="144"/>
                </a:moveTo>
                <a:cubicBezTo>
                  <a:pt x="134" y="141"/>
                  <a:pt x="134" y="141"/>
                  <a:pt x="134" y="141"/>
                </a:cubicBezTo>
                <a:cubicBezTo>
                  <a:pt x="130" y="140"/>
                  <a:pt x="128" y="138"/>
                  <a:pt x="128" y="137"/>
                </a:cubicBezTo>
                <a:cubicBezTo>
                  <a:pt x="126" y="135"/>
                  <a:pt x="126" y="131"/>
                  <a:pt x="127" y="125"/>
                </a:cubicBezTo>
                <a:cubicBezTo>
                  <a:pt x="142" y="84"/>
                  <a:pt x="142" y="84"/>
                  <a:pt x="142" y="84"/>
                </a:cubicBezTo>
                <a:cubicBezTo>
                  <a:pt x="148" y="69"/>
                  <a:pt x="150" y="55"/>
                  <a:pt x="150" y="43"/>
                </a:cubicBezTo>
                <a:cubicBezTo>
                  <a:pt x="150" y="22"/>
                  <a:pt x="132" y="0"/>
                  <a:pt x="97" y="0"/>
                </a:cubicBezTo>
                <a:cubicBezTo>
                  <a:pt x="63" y="0"/>
                  <a:pt x="44" y="22"/>
                  <a:pt x="44" y="43"/>
                </a:cubicBezTo>
                <a:cubicBezTo>
                  <a:pt x="44" y="55"/>
                  <a:pt x="47" y="69"/>
                  <a:pt x="53" y="83"/>
                </a:cubicBezTo>
                <a:cubicBezTo>
                  <a:pt x="67" y="125"/>
                  <a:pt x="67" y="125"/>
                  <a:pt x="67" y="125"/>
                </a:cubicBezTo>
                <a:cubicBezTo>
                  <a:pt x="68" y="131"/>
                  <a:pt x="68" y="135"/>
                  <a:pt x="67" y="137"/>
                </a:cubicBezTo>
                <a:cubicBezTo>
                  <a:pt x="66" y="138"/>
                  <a:pt x="65" y="140"/>
                  <a:pt x="61" y="141"/>
                </a:cubicBezTo>
                <a:cubicBezTo>
                  <a:pt x="30" y="144"/>
                  <a:pt x="30" y="144"/>
                  <a:pt x="30" y="144"/>
                </a:cubicBezTo>
                <a:cubicBezTo>
                  <a:pt x="12" y="147"/>
                  <a:pt x="0" y="158"/>
                  <a:pt x="0" y="173"/>
                </a:cubicBezTo>
                <a:cubicBezTo>
                  <a:pt x="0" y="240"/>
                  <a:pt x="0" y="240"/>
                  <a:pt x="0" y="240"/>
                </a:cubicBezTo>
                <a:cubicBezTo>
                  <a:pt x="0" y="246"/>
                  <a:pt x="0" y="246"/>
                  <a:pt x="0" y="246"/>
                </a:cubicBezTo>
                <a:cubicBezTo>
                  <a:pt x="0" y="252"/>
                  <a:pt x="0" y="252"/>
                  <a:pt x="0" y="252"/>
                </a:cubicBezTo>
                <a:cubicBezTo>
                  <a:pt x="0" y="272"/>
                  <a:pt x="16" y="288"/>
                  <a:pt x="36" y="288"/>
                </a:cubicBezTo>
                <a:cubicBezTo>
                  <a:pt x="159" y="288"/>
                  <a:pt x="159" y="288"/>
                  <a:pt x="159" y="288"/>
                </a:cubicBezTo>
                <a:cubicBezTo>
                  <a:pt x="178" y="288"/>
                  <a:pt x="194" y="272"/>
                  <a:pt x="194" y="252"/>
                </a:cubicBezTo>
                <a:cubicBezTo>
                  <a:pt x="194" y="246"/>
                  <a:pt x="194" y="246"/>
                  <a:pt x="194" y="246"/>
                </a:cubicBezTo>
                <a:cubicBezTo>
                  <a:pt x="194" y="240"/>
                  <a:pt x="194" y="240"/>
                  <a:pt x="194" y="240"/>
                </a:cubicBezTo>
                <a:cubicBezTo>
                  <a:pt x="194" y="173"/>
                  <a:pt x="194" y="173"/>
                  <a:pt x="194" y="173"/>
                </a:cubicBezTo>
                <a:cubicBezTo>
                  <a:pt x="194" y="158"/>
                  <a:pt x="183" y="147"/>
                  <a:pt x="164" y="144"/>
                </a:cubicBezTo>
                <a:close/>
              </a:path>
            </a:pathLst>
          </a:custGeom>
          <a:solidFill>
            <a:srgbClr val="D5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32" name="Freeform 112"/>
          <p:cNvSpPr>
            <a:spLocks/>
          </p:cNvSpPr>
          <p:nvPr/>
        </p:nvSpPr>
        <p:spPr bwMode="auto">
          <a:xfrm>
            <a:off x="6408204" y="1775913"/>
            <a:ext cx="294362" cy="81471"/>
          </a:xfrm>
          <a:custGeom>
            <a:avLst/>
            <a:gdLst>
              <a:gd name="T0" fmla="*/ 159 w 194"/>
              <a:gd name="T1" fmla="*/ 84 h 84"/>
              <a:gd name="T2" fmla="*/ 36 w 194"/>
              <a:gd name="T3" fmla="*/ 84 h 84"/>
              <a:gd name="T4" fmla="*/ 0 w 194"/>
              <a:gd name="T5" fmla="*/ 48 h 84"/>
              <a:gd name="T6" fmla="*/ 0 w 194"/>
              <a:gd name="T7" fmla="*/ 36 h 84"/>
              <a:gd name="T8" fmla="*/ 36 w 194"/>
              <a:gd name="T9" fmla="*/ 0 h 84"/>
              <a:gd name="T10" fmla="*/ 159 w 194"/>
              <a:gd name="T11" fmla="*/ 0 h 84"/>
              <a:gd name="T12" fmla="*/ 194 w 194"/>
              <a:gd name="T13" fmla="*/ 36 h 84"/>
              <a:gd name="T14" fmla="*/ 194 w 194"/>
              <a:gd name="T15" fmla="*/ 48 h 84"/>
              <a:gd name="T16" fmla="*/ 159 w 194"/>
              <a:gd name="T1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84">
                <a:moveTo>
                  <a:pt x="159" y="84"/>
                </a:moveTo>
                <a:cubicBezTo>
                  <a:pt x="36" y="84"/>
                  <a:pt x="36" y="84"/>
                  <a:pt x="36" y="84"/>
                </a:cubicBezTo>
                <a:cubicBezTo>
                  <a:pt x="16" y="84"/>
                  <a:pt x="0" y="68"/>
                  <a:pt x="0" y="48"/>
                </a:cubicBezTo>
                <a:cubicBezTo>
                  <a:pt x="0" y="36"/>
                  <a:pt x="0" y="36"/>
                  <a:pt x="0" y="36"/>
                </a:cubicBezTo>
                <a:cubicBezTo>
                  <a:pt x="0" y="16"/>
                  <a:pt x="16" y="0"/>
                  <a:pt x="36" y="0"/>
                </a:cubicBezTo>
                <a:cubicBezTo>
                  <a:pt x="159" y="0"/>
                  <a:pt x="159" y="0"/>
                  <a:pt x="159" y="0"/>
                </a:cubicBezTo>
                <a:cubicBezTo>
                  <a:pt x="178" y="0"/>
                  <a:pt x="194" y="16"/>
                  <a:pt x="194" y="36"/>
                </a:cubicBezTo>
                <a:cubicBezTo>
                  <a:pt x="194" y="48"/>
                  <a:pt x="194" y="48"/>
                  <a:pt x="194" y="48"/>
                </a:cubicBezTo>
                <a:cubicBezTo>
                  <a:pt x="194" y="68"/>
                  <a:pt x="178" y="84"/>
                  <a:pt x="159" y="84"/>
                </a:cubicBezTo>
                <a:close/>
              </a:path>
            </a:pathLst>
          </a:custGeom>
          <a:solidFill>
            <a:srgbClr val="E947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33" name="Freeform 113"/>
          <p:cNvSpPr>
            <a:spLocks/>
          </p:cNvSpPr>
          <p:nvPr/>
        </p:nvSpPr>
        <p:spPr bwMode="auto">
          <a:xfrm>
            <a:off x="6425967" y="1787319"/>
            <a:ext cx="261374" cy="58659"/>
          </a:xfrm>
          <a:custGeom>
            <a:avLst/>
            <a:gdLst>
              <a:gd name="T0" fmla="*/ 24 w 171"/>
              <a:gd name="T1" fmla="*/ 0 h 61"/>
              <a:gd name="T2" fmla="*/ 0 w 171"/>
              <a:gd name="T3" fmla="*/ 24 h 61"/>
              <a:gd name="T4" fmla="*/ 0 w 171"/>
              <a:gd name="T5" fmla="*/ 36 h 61"/>
              <a:gd name="T6" fmla="*/ 24 w 171"/>
              <a:gd name="T7" fmla="*/ 61 h 61"/>
              <a:gd name="T8" fmla="*/ 147 w 171"/>
              <a:gd name="T9" fmla="*/ 61 h 61"/>
              <a:gd name="T10" fmla="*/ 171 w 171"/>
              <a:gd name="T11" fmla="*/ 36 h 61"/>
              <a:gd name="T12" fmla="*/ 171 w 171"/>
              <a:gd name="T13" fmla="*/ 24 h 61"/>
              <a:gd name="T14" fmla="*/ 147 w 171"/>
              <a:gd name="T15" fmla="*/ 0 h 61"/>
              <a:gd name="T16" fmla="*/ 24 w 171"/>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61">
                <a:moveTo>
                  <a:pt x="24" y="0"/>
                </a:moveTo>
                <a:cubicBezTo>
                  <a:pt x="11" y="0"/>
                  <a:pt x="0" y="11"/>
                  <a:pt x="0" y="24"/>
                </a:cubicBezTo>
                <a:cubicBezTo>
                  <a:pt x="0" y="36"/>
                  <a:pt x="0" y="36"/>
                  <a:pt x="0" y="36"/>
                </a:cubicBezTo>
                <a:cubicBezTo>
                  <a:pt x="0" y="50"/>
                  <a:pt x="11" y="61"/>
                  <a:pt x="24" y="61"/>
                </a:cubicBezTo>
                <a:cubicBezTo>
                  <a:pt x="147" y="61"/>
                  <a:pt x="147" y="61"/>
                  <a:pt x="147" y="61"/>
                </a:cubicBezTo>
                <a:cubicBezTo>
                  <a:pt x="160" y="61"/>
                  <a:pt x="171" y="50"/>
                  <a:pt x="171" y="36"/>
                </a:cubicBezTo>
                <a:cubicBezTo>
                  <a:pt x="171" y="24"/>
                  <a:pt x="171" y="24"/>
                  <a:pt x="171" y="24"/>
                </a:cubicBezTo>
                <a:cubicBezTo>
                  <a:pt x="171" y="11"/>
                  <a:pt x="160" y="0"/>
                  <a:pt x="147" y="0"/>
                </a:cubicBez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grpSp>
        <p:nvGrpSpPr>
          <p:cNvPr id="24" name="グループ化 23"/>
          <p:cNvGrpSpPr/>
          <p:nvPr/>
        </p:nvGrpSpPr>
        <p:grpSpPr>
          <a:xfrm>
            <a:off x="6418958" y="1894091"/>
            <a:ext cx="294362" cy="190641"/>
            <a:chOff x="5344347" y="1892638"/>
            <a:chExt cx="294362" cy="190641"/>
          </a:xfrm>
        </p:grpSpPr>
        <p:sp>
          <p:nvSpPr>
            <p:cNvPr id="229" name="Freeform 108"/>
            <p:cNvSpPr>
              <a:spLocks/>
            </p:cNvSpPr>
            <p:nvPr/>
          </p:nvSpPr>
          <p:spPr bwMode="auto">
            <a:xfrm>
              <a:off x="5344347" y="1892638"/>
              <a:ext cx="294362" cy="190641"/>
            </a:xfrm>
            <a:custGeom>
              <a:avLst/>
              <a:gdLst>
                <a:gd name="T0" fmla="*/ 159 w 194"/>
                <a:gd name="T1" fmla="*/ 195 h 195"/>
                <a:gd name="T2" fmla="*/ 36 w 194"/>
                <a:gd name="T3" fmla="*/ 195 h 195"/>
                <a:gd name="T4" fmla="*/ 0 w 194"/>
                <a:gd name="T5" fmla="*/ 159 h 195"/>
                <a:gd name="T6" fmla="*/ 0 w 194"/>
                <a:gd name="T7" fmla="*/ 36 h 195"/>
                <a:gd name="T8" fmla="*/ 36 w 194"/>
                <a:gd name="T9" fmla="*/ 0 h 195"/>
                <a:gd name="T10" fmla="*/ 159 w 194"/>
                <a:gd name="T11" fmla="*/ 0 h 195"/>
                <a:gd name="T12" fmla="*/ 194 w 194"/>
                <a:gd name="T13" fmla="*/ 36 h 195"/>
                <a:gd name="T14" fmla="*/ 194 w 194"/>
                <a:gd name="T15" fmla="*/ 159 h 195"/>
                <a:gd name="T16" fmla="*/ 159 w 194"/>
                <a:gd name="T1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95">
                  <a:moveTo>
                    <a:pt x="159" y="195"/>
                  </a:moveTo>
                  <a:cubicBezTo>
                    <a:pt x="36" y="195"/>
                    <a:pt x="36" y="195"/>
                    <a:pt x="36" y="195"/>
                  </a:cubicBezTo>
                  <a:cubicBezTo>
                    <a:pt x="16" y="195"/>
                    <a:pt x="0" y="178"/>
                    <a:pt x="0" y="159"/>
                  </a:cubicBezTo>
                  <a:cubicBezTo>
                    <a:pt x="0" y="36"/>
                    <a:pt x="0" y="36"/>
                    <a:pt x="0" y="36"/>
                  </a:cubicBezTo>
                  <a:cubicBezTo>
                    <a:pt x="0" y="16"/>
                    <a:pt x="16" y="0"/>
                    <a:pt x="36" y="0"/>
                  </a:cubicBezTo>
                  <a:cubicBezTo>
                    <a:pt x="159" y="0"/>
                    <a:pt x="159" y="0"/>
                    <a:pt x="159" y="0"/>
                  </a:cubicBezTo>
                  <a:cubicBezTo>
                    <a:pt x="178" y="0"/>
                    <a:pt x="194" y="16"/>
                    <a:pt x="194" y="36"/>
                  </a:cubicBezTo>
                  <a:cubicBezTo>
                    <a:pt x="194" y="159"/>
                    <a:pt x="194" y="159"/>
                    <a:pt x="194" y="159"/>
                  </a:cubicBezTo>
                  <a:cubicBezTo>
                    <a:pt x="194" y="178"/>
                    <a:pt x="178" y="195"/>
                    <a:pt x="159" y="195"/>
                  </a:cubicBezTo>
                  <a:close/>
                </a:path>
              </a:pathLst>
            </a:custGeom>
            <a:solidFill>
              <a:srgbClr val="E947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30" name="Freeform 109"/>
            <p:cNvSpPr>
              <a:spLocks/>
            </p:cNvSpPr>
            <p:nvPr/>
          </p:nvSpPr>
          <p:spPr bwMode="auto">
            <a:xfrm>
              <a:off x="5360832" y="1905305"/>
              <a:ext cx="261374" cy="167830"/>
            </a:xfrm>
            <a:custGeom>
              <a:avLst/>
              <a:gdLst>
                <a:gd name="T0" fmla="*/ 24 w 171"/>
                <a:gd name="T1" fmla="*/ 0 h 171"/>
                <a:gd name="T2" fmla="*/ 0 w 171"/>
                <a:gd name="T3" fmla="*/ 24 h 171"/>
                <a:gd name="T4" fmla="*/ 0 w 171"/>
                <a:gd name="T5" fmla="*/ 147 h 171"/>
                <a:gd name="T6" fmla="*/ 24 w 171"/>
                <a:gd name="T7" fmla="*/ 171 h 171"/>
                <a:gd name="T8" fmla="*/ 147 w 171"/>
                <a:gd name="T9" fmla="*/ 171 h 171"/>
                <a:gd name="T10" fmla="*/ 171 w 171"/>
                <a:gd name="T11" fmla="*/ 147 h 171"/>
                <a:gd name="T12" fmla="*/ 171 w 171"/>
                <a:gd name="T13" fmla="*/ 24 h 171"/>
                <a:gd name="T14" fmla="*/ 147 w 171"/>
                <a:gd name="T15" fmla="*/ 0 h 171"/>
                <a:gd name="T16" fmla="*/ 24 w 171"/>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71">
                  <a:moveTo>
                    <a:pt x="24" y="0"/>
                  </a:moveTo>
                  <a:cubicBezTo>
                    <a:pt x="11" y="0"/>
                    <a:pt x="0" y="11"/>
                    <a:pt x="0" y="24"/>
                  </a:cubicBezTo>
                  <a:cubicBezTo>
                    <a:pt x="0" y="147"/>
                    <a:pt x="0" y="147"/>
                    <a:pt x="0" y="147"/>
                  </a:cubicBezTo>
                  <a:cubicBezTo>
                    <a:pt x="0" y="160"/>
                    <a:pt x="11" y="171"/>
                    <a:pt x="24" y="171"/>
                  </a:cubicBezTo>
                  <a:cubicBezTo>
                    <a:pt x="147" y="171"/>
                    <a:pt x="147" y="171"/>
                    <a:pt x="147" y="171"/>
                  </a:cubicBezTo>
                  <a:cubicBezTo>
                    <a:pt x="160" y="171"/>
                    <a:pt x="171" y="160"/>
                    <a:pt x="171" y="147"/>
                  </a:cubicBezTo>
                  <a:cubicBezTo>
                    <a:pt x="171" y="24"/>
                    <a:pt x="171" y="24"/>
                    <a:pt x="171" y="24"/>
                  </a:cubicBezTo>
                  <a:cubicBezTo>
                    <a:pt x="171" y="11"/>
                    <a:pt x="160" y="0"/>
                    <a:pt x="147" y="0"/>
                  </a:cubicBez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pic>
          <p:nvPicPr>
            <p:cNvPr id="234" name="図 233"/>
            <p:cNvPicPr>
              <a:picLocks noChangeAspect="1"/>
            </p:cNvPicPr>
            <p:nvPr/>
          </p:nvPicPr>
          <p:blipFill>
            <a:blip r:embed="rId5"/>
            <a:stretch>
              <a:fillRect/>
            </a:stretch>
          </p:blipFill>
          <p:spPr>
            <a:xfrm>
              <a:off x="5394813" y="1920802"/>
              <a:ext cx="193411" cy="146106"/>
            </a:xfrm>
            <a:prstGeom prst="rect">
              <a:avLst/>
            </a:prstGeom>
          </p:spPr>
        </p:pic>
      </p:grpSp>
      <p:pic>
        <p:nvPicPr>
          <p:cNvPr id="235" name="図 234"/>
          <p:cNvPicPr>
            <a:picLocks noChangeAspect="1"/>
          </p:cNvPicPr>
          <p:nvPr/>
        </p:nvPicPr>
        <p:blipFill>
          <a:blip r:embed="rId5"/>
          <a:stretch>
            <a:fillRect/>
          </a:stretch>
        </p:blipFill>
        <p:spPr>
          <a:xfrm flipV="1">
            <a:off x="6475020" y="1792823"/>
            <a:ext cx="160709" cy="52198"/>
          </a:xfrm>
          <a:prstGeom prst="rect">
            <a:avLst/>
          </a:prstGeom>
        </p:spPr>
      </p:pic>
      <p:grpSp>
        <p:nvGrpSpPr>
          <p:cNvPr id="262" name="グループ化 261"/>
          <p:cNvGrpSpPr/>
          <p:nvPr/>
        </p:nvGrpSpPr>
        <p:grpSpPr>
          <a:xfrm>
            <a:off x="6408204" y="4131360"/>
            <a:ext cx="294362" cy="524670"/>
            <a:chOff x="7067266" y="412078"/>
            <a:chExt cx="537378" cy="1491690"/>
          </a:xfrm>
        </p:grpSpPr>
        <p:sp>
          <p:nvSpPr>
            <p:cNvPr id="263" name="Freeform 108"/>
            <p:cNvSpPr>
              <a:spLocks/>
            </p:cNvSpPr>
            <p:nvPr/>
          </p:nvSpPr>
          <p:spPr bwMode="auto">
            <a:xfrm>
              <a:off x="7067266" y="1361755"/>
              <a:ext cx="537378" cy="542013"/>
            </a:xfrm>
            <a:custGeom>
              <a:avLst/>
              <a:gdLst>
                <a:gd name="T0" fmla="*/ 159 w 194"/>
                <a:gd name="T1" fmla="*/ 195 h 195"/>
                <a:gd name="T2" fmla="*/ 36 w 194"/>
                <a:gd name="T3" fmla="*/ 195 h 195"/>
                <a:gd name="T4" fmla="*/ 0 w 194"/>
                <a:gd name="T5" fmla="*/ 159 h 195"/>
                <a:gd name="T6" fmla="*/ 0 w 194"/>
                <a:gd name="T7" fmla="*/ 36 h 195"/>
                <a:gd name="T8" fmla="*/ 36 w 194"/>
                <a:gd name="T9" fmla="*/ 0 h 195"/>
                <a:gd name="T10" fmla="*/ 159 w 194"/>
                <a:gd name="T11" fmla="*/ 0 h 195"/>
                <a:gd name="T12" fmla="*/ 194 w 194"/>
                <a:gd name="T13" fmla="*/ 36 h 195"/>
                <a:gd name="T14" fmla="*/ 194 w 194"/>
                <a:gd name="T15" fmla="*/ 159 h 195"/>
                <a:gd name="T16" fmla="*/ 159 w 194"/>
                <a:gd name="T1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95">
                  <a:moveTo>
                    <a:pt x="159" y="195"/>
                  </a:moveTo>
                  <a:cubicBezTo>
                    <a:pt x="36" y="195"/>
                    <a:pt x="36" y="195"/>
                    <a:pt x="36" y="195"/>
                  </a:cubicBezTo>
                  <a:cubicBezTo>
                    <a:pt x="16" y="195"/>
                    <a:pt x="0" y="178"/>
                    <a:pt x="0" y="159"/>
                  </a:cubicBezTo>
                  <a:cubicBezTo>
                    <a:pt x="0" y="36"/>
                    <a:pt x="0" y="36"/>
                    <a:pt x="0" y="36"/>
                  </a:cubicBezTo>
                  <a:cubicBezTo>
                    <a:pt x="0" y="16"/>
                    <a:pt x="16" y="0"/>
                    <a:pt x="36" y="0"/>
                  </a:cubicBezTo>
                  <a:cubicBezTo>
                    <a:pt x="159" y="0"/>
                    <a:pt x="159" y="0"/>
                    <a:pt x="159" y="0"/>
                  </a:cubicBezTo>
                  <a:cubicBezTo>
                    <a:pt x="178" y="0"/>
                    <a:pt x="194" y="16"/>
                    <a:pt x="194" y="36"/>
                  </a:cubicBezTo>
                  <a:cubicBezTo>
                    <a:pt x="194" y="159"/>
                    <a:pt x="194" y="159"/>
                    <a:pt x="194" y="159"/>
                  </a:cubicBezTo>
                  <a:cubicBezTo>
                    <a:pt x="194" y="178"/>
                    <a:pt x="178" y="195"/>
                    <a:pt x="159" y="195"/>
                  </a:cubicBezTo>
                  <a:close/>
                </a:path>
              </a:pathLst>
            </a:custGeom>
            <a:solidFill>
              <a:srgbClr val="E947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64" name="Freeform 109"/>
            <p:cNvSpPr>
              <a:spLocks/>
            </p:cNvSpPr>
            <p:nvPr/>
          </p:nvSpPr>
          <p:spPr bwMode="auto">
            <a:xfrm>
              <a:off x="7097360" y="1397771"/>
              <a:ext cx="477156" cy="477157"/>
            </a:xfrm>
            <a:custGeom>
              <a:avLst/>
              <a:gdLst>
                <a:gd name="T0" fmla="*/ 24 w 171"/>
                <a:gd name="T1" fmla="*/ 0 h 171"/>
                <a:gd name="T2" fmla="*/ 0 w 171"/>
                <a:gd name="T3" fmla="*/ 24 h 171"/>
                <a:gd name="T4" fmla="*/ 0 w 171"/>
                <a:gd name="T5" fmla="*/ 147 h 171"/>
                <a:gd name="T6" fmla="*/ 24 w 171"/>
                <a:gd name="T7" fmla="*/ 171 h 171"/>
                <a:gd name="T8" fmla="*/ 147 w 171"/>
                <a:gd name="T9" fmla="*/ 171 h 171"/>
                <a:gd name="T10" fmla="*/ 171 w 171"/>
                <a:gd name="T11" fmla="*/ 147 h 171"/>
                <a:gd name="T12" fmla="*/ 171 w 171"/>
                <a:gd name="T13" fmla="*/ 24 h 171"/>
                <a:gd name="T14" fmla="*/ 147 w 171"/>
                <a:gd name="T15" fmla="*/ 0 h 171"/>
                <a:gd name="T16" fmla="*/ 24 w 171"/>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71">
                  <a:moveTo>
                    <a:pt x="24" y="0"/>
                  </a:moveTo>
                  <a:cubicBezTo>
                    <a:pt x="11" y="0"/>
                    <a:pt x="0" y="11"/>
                    <a:pt x="0" y="24"/>
                  </a:cubicBezTo>
                  <a:cubicBezTo>
                    <a:pt x="0" y="147"/>
                    <a:pt x="0" y="147"/>
                    <a:pt x="0" y="147"/>
                  </a:cubicBezTo>
                  <a:cubicBezTo>
                    <a:pt x="0" y="160"/>
                    <a:pt x="11" y="171"/>
                    <a:pt x="24" y="171"/>
                  </a:cubicBezTo>
                  <a:cubicBezTo>
                    <a:pt x="147" y="171"/>
                    <a:pt x="147" y="171"/>
                    <a:pt x="147" y="171"/>
                  </a:cubicBezTo>
                  <a:cubicBezTo>
                    <a:pt x="160" y="171"/>
                    <a:pt x="171" y="160"/>
                    <a:pt x="171" y="147"/>
                  </a:cubicBezTo>
                  <a:cubicBezTo>
                    <a:pt x="171" y="24"/>
                    <a:pt x="171" y="24"/>
                    <a:pt x="171" y="24"/>
                  </a:cubicBezTo>
                  <a:cubicBezTo>
                    <a:pt x="171" y="11"/>
                    <a:pt x="160" y="0"/>
                    <a:pt x="147" y="0"/>
                  </a:cubicBez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66" name="Freeform 111"/>
            <p:cNvSpPr>
              <a:spLocks/>
            </p:cNvSpPr>
            <p:nvPr/>
          </p:nvSpPr>
          <p:spPr bwMode="auto">
            <a:xfrm>
              <a:off x="7067266" y="412078"/>
              <a:ext cx="537378" cy="801437"/>
            </a:xfrm>
            <a:custGeom>
              <a:avLst/>
              <a:gdLst>
                <a:gd name="T0" fmla="*/ 164 w 194"/>
                <a:gd name="T1" fmla="*/ 144 h 288"/>
                <a:gd name="T2" fmla="*/ 134 w 194"/>
                <a:gd name="T3" fmla="*/ 141 h 288"/>
                <a:gd name="T4" fmla="*/ 128 w 194"/>
                <a:gd name="T5" fmla="*/ 137 h 288"/>
                <a:gd name="T6" fmla="*/ 127 w 194"/>
                <a:gd name="T7" fmla="*/ 125 h 288"/>
                <a:gd name="T8" fmla="*/ 142 w 194"/>
                <a:gd name="T9" fmla="*/ 84 h 288"/>
                <a:gd name="T10" fmla="*/ 150 w 194"/>
                <a:gd name="T11" fmla="*/ 43 h 288"/>
                <a:gd name="T12" fmla="*/ 97 w 194"/>
                <a:gd name="T13" fmla="*/ 0 h 288"/>
                <a:gd name="T14" fmla="*/ 44 w 194"/>
                <a:gd name="T15" fmla="*/ 43 h 288"/>
                <a:gd name="T16" fmla="*/ 53 w 194"/>
                <a:gd name="T17" fmla="*/ 83 h 288"/>
                <a:gd name="T18" fmla="*/ 67 w 194"/>
                <a:gd name="T19" fmla="*/ 125 h 288"/>
                <a:gd name="T20" fmla="*/ 67 w 194"/>
                <a:gd name="T21" fmla="*/ 137 h 288"/>
                <a:gd name="T22" fmla="*/ 61 w 194"/>
                <a:gd name="T23" fmla="*/ 141 h 288"/>
                <a:gd name="T24" fmla="*/ 30 w 194"/>
                <a:gd name="T25" fmla="*/ 144 h 288"/>
                <a:gd name="T26" fmla="*/ 0 w 194"/>
                <a:gd name="T27" fmla="*/ 173 h 288"/>
                <a:gd name="T28" fmla="*/ 0 w 194"/>
                <a:gd name="T29" fmla="*/ 240 h 288"/>
                <a:gd name="T30" fmla="*/ 0 w 194"/>
                <a:gd name="T31" fmla="*/ 246 h 288"/>
                <a:gd name="T32" fmla="*/ 0 w 194"/>
                <a:gd name="T33" fmla="*/ 252 h 288"/>
                <a:gd name="T34" fmla="*/ 36 w 194"/>
                <a:gd name="T35" fmla="*/ 288 h 288"/>
                <a:gd name="T36" fmla="*/ 159 w 194"/>
                <a:gd name="T37" fmla="*/ 288 h 288"/>
                <a:gd name="T38" fmla="*/ 194 w 194"/>
                <a:gd name="T39" fmla="*/ 252 h 288"/>
                <a:gd name="T40" fmla="*/ 194 w 194"/>
                <a:gd name="T41" fmla="*/ 246 h 288"/>
                <a:gd name="T42" fmla="*/ 194 w 194"/>
                <a:gd name="T43" fmla="*/ 240 h 288"/>
                <a:gd name="T44" fmla="*/ 194 w 194"/>
                <a:gd name="T45" fmla="*/ 173 h 288"/>
                <a:gd name="T46" fmla="*/ 164 w 194"/>
                <a:gd name="T47" fmla="*/ 1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4" h="288">
                  <a:moveTo>
                    <a:pt x="164" y="144"/>
                  </a:moveTo>
                  <a:cubicBezTo>
                    <a:pt x="134" y="141"/>
                    <a:pt x="134" y="141"/>
                    <a:pt x="134" y="141"/>
                  </a:cubicBezTo>
                  <a:cubicBezTo>
                    <a:pt x="130" y="140"/>
                    <a:pt x="128" y="138"/>
                    <a:pt x="128" y="137"/>
                  </a:cubicBezTo>
                  <a:cubicBezTo>
                    <a:pt x="126" y="135"/>
                    <a:pt x="126" y="131"/>
                    <a:pt x="127" y="125"/>
                  </a:cubicBezTo>
                  <a:cubicBezTo>
                    <a:pt x="142" y="84"/>
                    <a:pt x="142" y="84"/>
                    <a:pt x="142" y="84"/>
                  </a:cubicBezTo>
                  <a:cubicBezTo>
                    <a:pt x="148" y="69"/>
                    <a:pt x="150" y="55"/>
                    <a:pt x="150" y="43"/>
                  </a:cubicBezTo>
                  <a:cubicBezTo>
                    <a:pt x="150" y="22"/>
                    <a:pt x="132" y="0"/>
                    <a:pt x="97" y="0"/>
                  </a:cubicBezTo>
                  <a:cubicBezTo>
                    <a:pt x="63" y="0"/>
                    <a:pt x="44" y="22"/>
                    <a:pt x="44" y="43"/>
                  </a:cubicBezTo>
                  <a:cubicBezTo>
                    <a:pt x="44" y="55"/>
                    <a:pt x="47" y="69"/>
                    <a:pt x="53" y="83"/>
                  </a:cubicBezTo>
                  <a:cubicBezTo>
                    <a:pt x="67" y="125"/>
                    <a:pt x="67" y="125"/>
                    <a:pt x="67" y="125"/>
                  </a:cubicBezTo>
                  <a:cubicBezTo>
                    <a:pt x="68" y="131"/>
                    <a:pt x="68" y="135"/>
                    <a:pt x="67" y="137"/>
                  </a:cubicBezTo>
                  <a:cubicBezTo>
                    <a:pt x="66" y="138"/>
                    <a:pt x="65" y="140"/>
                    <a:pt x="61" y="141"/>
                  </a:cubicBezTo>
                  <a:cubicBezTo>
                    <a:pt x="30" y="144"/>
                    <a:pt x="30" y="144"/>
                    <a:pt x="30" y="144"/>
                  </a:cubicBezTo>
                  <a:cubicBezTo>
                    <a:pt x="12" y="147"/>
                    <a:pt x="0" y="158"/>
                    <a:pt x="0" y="173"/>
                  </a:cubicBezTo>
                  <a:cubicBezTo>
                    <a:pt x="0" y="240"/>
                    <a:pt x="0" y="240"/>
                    <a:pt x="0" y="240"/>
                  </a:cubicBezTo>
                  <a:cubicBezTo>
                    <a:pt x="0" y="246"/>
                    <a:pt x="0" y="246"/>
                    <a:pt x="0" y="246"/>
                  </a:cubicBezTo>
                  <a:cubicBezTo>
                    <a:pt x="0" y="252"/>
                    <a:pt x="0" y="252"/>
                    <a:pt x="0" y="252"/>
                  </a:cubicBezTo>
                  <a:cubicBezTo>
                    <a:pt x="0" y="272"/>
                    <a:pt x="16" y="288"/>
                    <a:pt x="36" y="288"/>
                  </a:cubicBezTo>
                  <a:cubicBezTo>
                    <a:pt x="159" y="288"/>
                    <a:pt x="159" y="288"/>
                    <a:pt x="159" y="288"/>
                  </a:cubicBezTo>
                  <a:cubicBezTo>
                    <a:pt x="178" y="288"/>
                    <a:pt x="194" y="272"/>
                    <a:pt x="194" y="252"/>
                  </a:cubicBezTo>
                  <a:cubicBezTo>
                    <a:pt x="194" y="246"/>
                    <a:pt x="194" y="246"/>
                    <a:pt x="194" y="246"/>
                  </a:cubicBezTo>
                  <a:cubicBezTo>
                    <a:pt x="194" y="240"/>
                    <a:pt x="194" y="240"/>
                    <a:pt x="194" y="240"/>
                  </a:cubicBezTo>
                  <a:cubicBezTo>
                    <a:pt x="194" y="173"/>
                    <a:pt x="194" y="173"/>
                    <a:pt x="194" y="173"/>
                  </a:cubicBezTo>
                  <a:cubicBezTo>
                    <a:pt x="194" y="158"/>
                    <a:pt x="183" y="147"/>
                    <a:pt x="164" y="144"/>
                  </a:cubicBezTo>
                  <a:close/>
                </a:path>
              </a:pathLst>
            </a:custGeom>
            <a:solidFill>
              <a:srgbClr val="D5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68" name="Freeform 112"/>
            <p:cNvSpPr>
              <a:spLocks/>
            </p:cNvSpPr>
            <p:nvPr/>
          </p:nvSpPr>
          <p:spPr bwMode="auto">
            <a:xfrm>
              <a:off x="7067266" y="981884"/>
              <a:ext cx="537378" cy="231629"/>
            </a:xfrm>
            <a:custGeom>
              <a:avLst/>
              <a:gdLst>
                <a:gd name="T0" fmla="*/ 159 w 194"/>
                <a:gd name="T1" fmla="*/ 84 h 84"/>
                <a:gd name="T2" fmla="*/ 36 w 194"/>
                <a:gd name="T3" fmla="*/ 84 h 84"/>
                <a:gd name="T4" fmla="*/ 0 w 194"/>
                <a:gd name="T5" fmla="*/ 48 h 84"/>
                <a:gd name="T6" fmla="*/ 0 w 194"/>
                <a:gd name="T7" fmla="*/ 36 h 84"/>
                <a:gd name="T8" fmla="*/ 36 w 194"/>
                <a:gd name="T9" fmla="*/ 0 h 84"/>
                <a:gd name="T10" fmla="*/ 159 w 194"/>
                <a:gd name="T11" fmla="*/ 0 h 84"/>
                <a:gd name="T12" fmla="*/ 194 w 194"/>
                <a:gd name="T13" fmla="*/ 36 h 84"/>
                <a:gd name="T14" fmla="*/ 194 w 194"/>
                <a:gd name="T15" fmla="*/ 48 h 84"/>
                <a:gd name="T16" fmla="*/ 159 w 194"/>
                <a:gd name="T1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84">
                  <a:moveTo>
                    <a:pt x="159" y="84"/>
                  </a:moveTo>
                  <a:cubicBezTo>
                    <a:pt x="36" y="84"/>
                    <a:pt x="36" y="84"/>
                    <a:pt x="36" y="84"/>
                  </a:cubicBezTo>
                  <a:cubicBezTo>
                    <a:pt x="16" y="84"/>
                    <a:pt x="0" y="68"/>
                    <a:pt x="0" y="48"/>
                  </a:cubicBezTo>
                  <a:cubicBezTo>
                    <a:pt x="0" y="36"/>
                    <a:pt x="0" y="36"/>
                    <a:pt x="0" y="36"/>
                  </a:cubicBezTo>
                  <a:cubicBezTo>
                    <a:pt x="0" y="16"/>
                    <a:pt x="16" y="0"/>
                    <a:pt x="36" y="0"/>
                  </a:cubicBezTo>
                  <a:cubicBezTo>
                    <a:pt x="159" y="0"/>
                    <a:pt x="159" y="0"/>
                    <a:pt x="159" y="0"/>
                  </a:cubicBezTo>
                  <a:cubicBezTo>
                    <a:pt x="178" y="0"/>
                    <a:pt x="194" y="16"/>
                    <a:pt x="194" y="36"/>
                  </a:cubicBezTo>
                  <a:cubicBezTo>
                    <a:pt x="194" y="48"/>
                    <a:pt x="194" y="48"/>
                    <a:pt x="194" y="48"/>
                  </a:cubicBezTo>
                  <a:cubicBezTo>
                    <a:pt x="194" y="68"/>
                    <a:pt x="178" y="84"/>
                    <a:pt x="159" y="84"/>
                  </a:cubicBezTo>
                  <a:close/>
                </a:path>
              </a:pathLst>
            </a:custGeom>
            <a:solidFill>
              <a:srgbClr val="E947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69" name="Freeform 113"/>
            <p:cNvSpPr>
              <a:spLocks/>
            </p:cNvSpPr>
            <p:nvPr/>
          </p:nvSpPr>
          <p:spPr bwMode="auto">
            <a:xfrm>
              <a:off x="7099693" y="1014313"/>
              <a:ext cx="477156" cy="166773"/>
            </a:xfrm>
            <a:custGeom>
              <a:avLst/>
              <a:gdLst>
                <a:gd name="T0" fmla="*/ 24 w 171"/>
                <a:gd name="T1" fmla="*/ 0 h 61"/>
                <a:gd name="T2" fmla="*/ 0 w 171"/>
                <a:gd name="T3" fmla="*/ 24 h 61"/>
                <a:gd name="T4" fmla="*/ 0 w 171"/>
                <a:gd name="T5" fmla="*/ 36 h 61"/>
                <a:gd name="T6" fmla="*/ 24 w 171"/>
                <a:gd name="T7" fmla="*/ 61 h 61"/>
                <a:gd name="T8" fmla="*/ 147 w 171"/>
                <a:gd name="T9" fmla="*/ 61 h 61"/>
                <a:gd name="T10" fmla="*/ 171 w 171"/>
                <a:gd name="T11" fmla="*/ 36 h 61"/>
                <a:gd name="T12" fmla="*/ 171 w 171"/>
                <a:gd name="T13" fmla="*/ 24 h 61"/>
                <a:gd name="T14" fmla="*/ 147 w 171"/>
                <a:gd name="T15" fmla="*/ 0 h 61"/>
                <a:gd name="T16" fmla="*/ 24 w 171"/>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61">
                  <a:moveTo>
                    <a:pt x="24" y="0"/>
                  </a:moveTo>
                  <a:cubicBezTo>
                    <a:pt x="11" y="0"/>
                    <a:pt x="0" y="11"/>
                    <a:pt x="0" y="24"/>
                  </a:cubicBezTo>
                  <a:cubicBezTo>
                    <a:pt x="0" y="36"/>
                    <a:pt x="0" y="36"/>
                    <a:pt x="0" y="36"/>
                  </a:cubicBezTo>
                  <a:cubicBezTo>
                    <a:pt x="0" y="50"/>
                    <a:pt x="11" y="61"/>
                    <a:pt x="24" y="61"/>
                  </a:cubicBezTo>
                  <a:cubicBezTo>
                    <a:pt x="147" y="61"/>
                    <a:pt x="147" y="61"/>
                    <a:pt x="147" y="61"/>
                  </a:cubicBezTo>
                  <a:cubicBezTo>
                    <a:pt x="160" y="61"/>
                    <a:pt x="171" y="50"/>
                    <a:pt x="171" y="36"/>
                  </a:cubicBezTo>
                  <a:cubicBezTo>
                    <a:pt x="171" y="24"/>
                    <a:pt x="171" y="24"/>
                    <a:pt x="171" y="24"/>
                  </a:cubicBezTo>
                  <a:cubicBezTo>
                    <a:pt x="171" y="11"/>
                    <a:pt x="160" y="0"/>
                    <a:pt x="147" y="0"/>
                  </a:cubicBez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pic>
          <p:nvPicPr>
            <p:cNvPr id="275" name="図 274"/>
            <p:cNvPicPr>
              <a:picLocks noChangeAspect="1"/>
            </p:cNvPicPr>
            <p:nvPr/>
          </p:nvPicPr>
          <p:blipFill>
            <a:blip r:embed="rId5"/>
            <a:stretch>
              <a:fillRect/>
            </a:stretch>
          </p:blipFill>
          <p:spPr>
            <a:xfrm>
              <a:off x="7159395" y="1441828"/>
              <a:ext cx="353085" cy="415394"/>
            </a:xfrm>
            <a:prstGeom prst="rect">
              <a:avLst/>
            </a:prstGeom>
          </p:spPr>
        </p:pic>
        <p:pic>
          <p:nvPicPr>
            <p:cNvPr id="276" name="図 275"/>
            <p:cNvPicPr>
              <a:picLocks noChangeAspect="1"/>
            </p:cNvPicPr>
            <p:nvPr/>
          </p:nvPicPr>
          <p:blipFill>
            <a:blip r:embed="rId5"/>
            <a:stretch>
              <a:fillRect/>
            </a:stretch>
          </p:blipFill>
          <p:spPr>
            <a:xfrm flipV="1">
              <a:off x="7189244" y="1029962"/>
              <a:ext cx="293385" cy="148405"/>
            </a:xfrm>
            <a:prstGeom prst="rect">
              <a:avLst/>
            </a:prstGeom>
          </p:spPr>
        </p:pic>
      </p:grpSp>
      <p:grpSp>
        <p:nvGrpSpPr>
          <p:cNvPr id="291" name="グループ化 290"/>
          <p:cNvGrpSpPr/>
          <p:nvPr/>
        </p:nvGrpSpPr>
        <p:grpSpPr>
          <a:xfrm>
            <a:off x="2902519" y="3235027"/>
            <a:ext cx="189115" cy="224300"/>
            <a:chOff x="755650" y="3768725"/>
            <a:chExt cx="287338" cy="379413"/>
          </a:xfrm>
        </p:grpSpPr>
        <p:sp>
          <p:nvSpPr>
            <p:cNvPr id="292"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3"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4"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5"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6"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sp>
        <p:nvSpPr>
          <p:cNvPr id="357" name="角丸四角形 356"/>
          <p:cNvSpPr/>
          <p:nvPr/>
        </p:nvSpPr>
        <p:spPr>
          <a:xfrm>
            <a:off x="3856493" y="2405395"/>
            <a:ext cx="1332000" cy="238363"/>
          </a:xfrm>
          <a:prstGeom prst="roundRect">
            <a:avLst/>
          </a:prstGeom>
          <a:noFill/>
          <a:ln>
            <a:solidFill>
              <a:schemeClr val="bg1">
                <a:lumMod val="65000"/>
              </a:schemeClr>
            </a:solidFill>
          </a:ln>
        </p:spPr>
        <p:txBody>
          <a:bodyPr wrap="square">
            <a:spAutoFit/>
          </a:bodyPr>
          <a:lstStyle/>
          <a:p>
            <a:pPr algn="ctr"/>
            <a:r>
              <a:rPr lang="ja-JP" altLang="en-US" sz="800" dirty="0">
                <a:latin typeface="+mn-ea"/>
                <a:cs typeface="ＭＳ 明朝" panose="02020609040205080304" pitchFamily="17" charset="-128"/>
              </a:rPr>
              <a:t>作成日／送信日</a:t>
            </a:r>
            <a:endParaRPr lang="ja-JP" altLang="en-US" sz="800" dirty="0">
              <a:latin typeface="+mn-ea"/>
            </a:endParaRPr>
          </a:p>
        </p:txBody>
      </p:sp>
      <p:sp>
        <p:nvSpPr>
          <p:cNvPr id="358" name="角丸四角形 357"/>
          <p:cNvSpPr/>
          <p:nvPr/>
        </p:nvSpPr>
        <p:spPr>
          <a:xfrm>
            <a:off x="3854338" y="2139702"/>
            <a:ext cx="1332000" cy="238363"/>
          </a:xfrm>
          <a:prstGeom prst="roundRect">
            <a:avLst/>
          </a:prstGeom>
          <a:noFill/>
          <a:ln>
            <a:solidFill>
              <a:schemeClr val="bg1">
                <a:lumMod val="65000"/>
              </a:schemeClr>
            </a:solidFill>
          </a:ln>
        </p:spPr>
        <p:txBody>
          <a:bodyPr wrap="square">
            <a:spAutoFit/>
          </a:bodyPr>
          <a:lstStyle/>
          <a:p>
            <a:pPr algn="ctr"/>
            <a:r>
              <a:rPr lang="ja-JP" altLang="en-US" sz="800" dirty="0">
                <a:latin typeface="+mn-ea"/>
              </a:rPr>
              <a:t>スタンプ発行状況</a:t>
            </a:r>
          </a:p>
        </p:txBody>
      </p:sp>
      <p:sp>
        <p:nvSpPr>
          <p:cNvPr id="360" name="角丸四角形 359"/>
          <p:cNvSpPr/>
          <p:nvPr/>
        </p:nvSpPr>
        <p:spPr>
          <a:xfrm>
            <a:off x="3851920" y="3543858"/>
            <a:ext cx="612000" cy="238363"/>
          </a:xfrm>
          <a:prstGeom prst="roundRect">
            <a:avLst/>
          </a:prstGeom>
          <a:noFill/>
          <a:ln>
            <a:solidFill>
              <a:schemeClr val="bg1">
                <a:lumMod val="65000"/>
              </a:schemeClr>
            </a:solidFill>
          </a:ln>
        </p:spPr>
        <p:txBody>
          <a:bodyPr wrap="square">
            <a:spAutoFit/>
          </a:bodyPr>
          <a:lstStyle/>
          <a:p>
            <a:pPr algn="ctr"/>
            <a:r>
              <a:rPr lang="ja-JP" altLang="en-US" sz="800" dirty="0">
                <a:latin typeface="+mn-ea"/>
              </a:rPr>
              <a:t>取引先</a:t>
            </a:r>
          </a:p>
        </p:txBody>
      </p:sp>
      <p:sp>
        <p:nvSpPr>
          <p:cNvPr id="361" name="角丸四角形 360"/>
          <p:cNvSpPr/>
          <p:nvPr/>
        </p:nvSpPr>
        <p:spPr>
          <a:xfrm>
            <a:off x="4499992" y="3544300"/>
            <a:ext cx="684000" cy="238363"/>
          </a:xfrm>
          <a:prstGeom prst="roundRect">
            <a:avLst/>
          </a:prstGeom>
          <a:noFill/>
          <a:ln>
            <a:solidFill>
              <a:schemeClr val="bg1">
                <a:lumMod val="65000"/>
              </a:schemeClr>
            </a:solidFill>
          </a:ln>
        </p:spPr>
        <p:txBody>
          <a:bodyPr wrap="square">
            <a:spAutoFit/>
          </a:bodyPr>
          <a:lstStyle/>
          <a:p>
            <a:pPr algn="ctr"/>
            <a:r>
              <a:rPr lang="ja-JP" altLang="en-US" sz="800" dirty="0">
                <a:latin typeface="+mn-ea"/>
              </a:rPr>
              <a:t>取引金額</a:t>
            </a:r>
            <a:endParaRPr lang="en-US" altLang="ja-JP" sz="800" dirty="0">
              <a:latin typeface="+mn-ea"/>
            </a:endParaRPr>
          </a:p>
        </p:txBody>
      </p:sp>
      <p:sp>
        <p:nvSpPr>
          <p:cNvPr id="373" name="Freeform 10"/>
          <p:cNvSpPr>
            <a:spLocks noEditPoints="1"/>
          </p:cNvSpPr>
          <p:nvPr/>
        </p:nvSpPr>
        <p:spPr bwMode="auto">
          <a:xfrm>
            <a:off x="5837352" y="3894147"/>
            <a:ext cx="329247" cy="239845"/>
          </a:xfrm>
          <a:custGeom>
            <a:avLst/>
            <a:gdLst>
              <a:gd name="T0" fmla="*/ 227 w 227"/>
              <a:gd name="T1" fmla="*/ 21 h 127"/>
              <a:gd name="T2" fmla="*/ 0 w 227"/>
              <a:gd name="T3" fmla="*/ 21 h 127"/>
              <a:gd name="T4" fmla="*/ 0 w 227"/>
              <a:gd name="T5" fmla="*/ 0 h 127"/>
              <a:gd name="T6" fmla="*/ 227 w 227"/>
              <a:gd name="T7" fmla="*/ 0 h 127"/>
              <a:gd name="T8" fmla="*/ 227 w 227"/>
              <a:gd name="T9" fmla="*/ 21 h 127"/>
              <a:gd name="T10" fmla="*/ 11 w 227"/>
              <a:gd name="T11" fmla="*/ 25 h 127"/>
              <a:gd name="T12" fmla="*/ 11 w 227"/>
              <a:gd name="T13" fmla="*/ 127 h 127"/>
              <a:gd name="T14" fmla="*/ 33 w 227"/>
              <a:gd name="T15" fmla="*/ 127 h 127"/>
              <a:gd name="T16" fmla="*/ 33 w 227"/>
              <a:gd name="T17" fmla="*/ 62 h 127"/>
              <a:gd name="T18" fmla="*/ 80 w 227"/>
              <a:gd name="T19" fmla="*/ 62 h 127"/>
              <a:gd name="T20" fmla="*/ 80 w 227"/>
              <a:gd name="T21" fmla="*/ 127 h 127"/>
              <a:gd name="T22" fmla="*/ 215 w 227"/>
              <a:gd name="T23" fmla="*/ 127 h 127"/>
              <a:gd name="T24" fmla="*/ 215 w 227"/>
              <a:gd name="T25" fmla="*/ 25 h 127"/>
              <a:gd name="T26" fmla="*/ 11 w 227"/>
              <a:gd name="T27" fmla="*/ 25 h 127"/>
              <a:gd name="T28" fmla="*/ 80 w 227"/>
              <a:gd name="T29" fmla="*/ 52 h 127"/>
              <a:gd name="T30" fmla="*/ 33 w 227"/>
              <a:gd name="T31" fmla="*/ 52 h 127"/>
              <a:gd name="T32" fmla="*/ 33 w 227"/>
              <a:gd name="T33" fmla="*/ 37 h 127"/>
              <a:gd name="T34" fmla="*/ 80 w 227"/>
              <a:gd name="T35" fmla="*/ 37 h 127"/>
              <a:gd name="T36" fmla="*/ 80 w 227"/>
              <a:gd name="T37" fmla="*/ 52 h 127"/>
              <a:gd name="T38" fmla="*/ 137 w 227"/>
              <a:gd name="T39" fmla="*/ 52 h 127"/>
              <a:gd name="T40" fmla="*/ 90 w 227"/>
              <a:gd name="T41" fmla="*/ 52 h 127"/>
              <a:gd name="T42" fmla="*/ 90 w 227"/>
              <a:gd name="T43" fmla="*/ 37 h 127"/>
              <a:gd name="T44" fmla="*/ 137 w 227"/>
              <a:gd name="T45" fmla="*/ 37 h 127"/>
              <a:gd name="T46" fmla="*/ 137 w 227"/>
              <a:gd name="T47" fmla="*/ 52 h 127"/>
              <a:gd name="T48" fmla="*/ 194 w 227"/>
              <a:gd name="T49" fmla="*/ 52 h 127"/>
              <a:gd name="T50" fmla="*/ 147 w 227"/>
              <a:gd name="T51" fmla="*/ 52 h 127"/>
              <a:gd name="T52" fmla="*/ 147 w 227"/>
              <a:gd name="T53" fmla="*/ 37 h 127"/>
              <a:gd name="T54" fmla="*/ 194 w 227"/>
              <a:gd name="T55" fmla="*/ 37 h 127"/>
              <a:gd name="T56" fmla="*/ 194 w 227"/>
              <a:gd name="T57" fmla="*/ 52 h 127"/>
              <a:gd name="T58" fmla="*/ 137 w 227"/>
              <a:gd name="T59" fmla="*/ 94 h 127"/>
              <a:gd name="T60" fmla="*/ 90 w 227"/>
              <a:gd name="T61" fmla="*/ 94 h 127"/>
              <a:gd name="T62" fmla="*/ 90 w 227"/>
              <a:gd name="T63" fmla="*/ 62 h 127"/>
              <a:gd name="T64" fmla="*/ 137 w 227"/>
              <a:gd name="T65" fmla="*/ 62 h 127"/>
              <a:gd name="T66" fmla="*/ 137 w 227"/>
              <a:gd name="T67" fmla="*/ 94 h 127"/>
              <a:gd name="T68" fmla="*/ 194 w 227"/>
              <a:gd name="T69" fmla="*/ 94 h 127"/>
              <a:gd name="T70" fmla="*/ 147 w 227"/>
              <a:gd name="T71" fmla="*/ 94 h 127"/>
              <a:gd name="T72" fmla="*/ 147 w 227"/>
              <a:gd name="T73" fmla="*/ 62 h 127"/>
              <a:gd name="T74" fmla="*/ 194 w 227"/>
              <a:gd name="T75" fmla="*/ 62 h 127"/>
              <a:gd name="T76" fmla="*/ 194 w 227"/>
              <a:gd name="T77" fmla="*/ 9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7" h="127">
                <a:moveTo>
                  <a:pt x="227" y="21"/>
                </a:moveTo>
                <a:lnTo>
                  <a:pt x="0" y="21"/>
                </a:lnTo>
                <a:lnTo>
                  <a:pt x="0" y="0"/>
                </a:lnTo>
                <a:lnTo>
                  <a:pt x="227" y="0"/>
                </a:lnTo>
                <a:lnTo>
                  <a:pt x="227" y="21"/>
                </a:lnTo>
                <a:close/>
                <a:moveTo>
                  <a:pt x="11" y="25"/>
                </a:moveTo>
                <a:lnTo>
                  <a:pt x="11" y="127"/>
                </a:lnTo>
                <a:lnTo>
                  <a:pt x="33" y="127"/>
                </a:lnTo>
                <a:lnTo>
                  <a:pt x="33" y="62"/>
                </a:lnTo>
                <a:lnTo>
                  <a:pt x="80" y="62"/>
                </a:lnTo>
                <a:lnTo>
                  <a:pt x="80" y="127"/>
                </a:lnTo>
                <a:lnTo>
                  <a:pt x="215" y="127"/>
                </a:lnTo>
                <a:lnTo>
                  <a:pt x="215" y="25"/>
                </a:lnTo>
                <a:lnTo>
                  <a:pt x="11" y="25"/>
                </a:lnTo>
                <a:close/>
                <a:moveTo>
                  <a:pt x="80" y="52"/>
                </a:moveTo>
                <a:lnTo>
                  <a:pt x="33" y="52"/>
                </a:lnTo>
                <a:lnTo>
                  <a:pt x="33" y="37"/>
                </a:lnTo>
                <a:lnTo>
                  <a:pt x="80" y="37"/>
                </a:lnTo>
                <a:lnTo>
                  <a:pt x="80" y="52"/>
                </a:lnTo>
                <a:close/>
                <a:moveTo>
                  <a:pt x="137" y="52"/>
                </a:moveTo>
                <a:lnTo>
                  <a:pt x="90" y="52"/>
                </a:lnTo>
                <a:lnTo>
                  <a:pt x="90" y="37"/>
                </a:lnTo>
                <a:lnTo>
                  <a:pt x="137" y="37"/>
                </a:lnTo>
                <a:lnTo>
                  <a:pt x="137" y="52"/>
                </a:lnTo>
                <a:close/>
                <a:moveTo>
                  <a:pt x="194" y="52"/>
                </a:moveTo>
                <a:lnTo>
                  <a:pt x="147" y="52"/>
                </a:lnTo>
                <a:lnTo>
                  <a:pt x="147" y="37"/>
                </a:lnTo>
                <a:lnTo>
                  <a:pt x="194" y="37"/>
                </a:lnTo>
                <a:lnTo>
                  <a:pt x="194" y="52"/>
                </a:lnTo>
                <a:close/>
                <a:moveTo>
                  <a:pt x="137" y="94"/>
                </a:moveTo>
                <a:lnTo>
                  <a:pt x="90" y="94"/>
                </a:lnTo>
                <a:lnTo>
                  <a:pt x="90" y="62"/>
                </a:lnTo>
                <a:lnTo>
                  <a:pt x="137" y="62"/>
                </a:lnTo>
                <a:lnTo>
                  <a:pt x="137" y="94"/>
                </a:lnTo>
                <a:close/>
                <a:moveTo>
                  <a:pt x="194" y="94"/>
                </a:moveTo>
                <a:lnTo>
                  <a:pt x="147" y="94"/>
                </a:lnTo>
                <a:lnTo>
                  <a:pt x="147" y="62"/>
                </a:lnTo>
                <a:lnTo>
                  <a:pt x="194" y="62"/>
                </a:lnTo>
                <a:lnTo>
                  <a:pt x="194" y="94"/>
                </a:lnTo>
                <a:close/>
              </a:path>
            </a:pathLst>
          </a:custGeom>
          <a:solidFill>
            <a:srgbClr val="A6A6A6"/>
          </a:solidFill>
          <a:ln>
            <a:noFill/>
          </a:ln>
        </p:spPr>
        <p:txBody>
          <a:bodyPr vert="horz" wrap="square" lIns="91440" tIns="45720" rIns="91440" bIns="45720" numCol="1" anchor="t" anchorCtr="0" compatLnSpc="1">
            <a:prstTxWarp prst="textNoShape">
              <a:avLst/>
            </a:prstTxWarp>
          </a:bodyPr>
          <a:lstStyle/>
          <a:p>
            <a:endParaRPr lang="ja-JP" altLang="en-US"/>
          </a:p>
        </p:txBody>
      </p:sp>
      <p:cxnSp>
        <p:nvCxnSpPr>
          <p:cNvPr id="379" name="直線矢印コネクタ 378"/>
          <p:cNvCxnSpPr/>
          <p:nvPr/>
        </p:nvCxnSpPr>
        <p:spPr>
          <a:xfrm>
            <a:off x="5617508" y="2283718"/>
            <a:ext cx="252000" cy="3044"/>
          </a:xfrm>
          <a:prstGeom prst="straightConnector1">
            <a:avLst/>
          </a:prstGeom>
          <a:ln w="38100">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80" name="直線矢印コネクタ 379"/>
          <p:cNvCxnSpPr/>
          <p:nvPr/>
        </p:nvCxnSpPr>
        <p:spPr>
          <a:xfrm>
            <a:off x="5171012" y="3018060"/>
            <a:ext cx="486000" cy="0"/>
          </a:xfrm>
          <a:prstGeom prst="straightConnector1">
            <a:avLst/>
          </a:prstGeom>
          <a:ln w="381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82" name="直線矢印コネクタ 381"/>
          <p:cNvCxnSpPr/>
          <p:nvPr/>
        </p:nvCxnSpPr>
        <p:spPr>
          <a:xfrm flipH="1">
            <a:off x="5636396" y="3037612"/>
            <a:ext cx="249" cy="945636"/>
          </a:xfrm>
          <a:prstGeom prst="straightConnector1">
            <a:avLst/>
          </a:prstGeom>
          <a:ln w="381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83" name="直線矢印コネクタ 382"/>
          <p:cNvCxnSpPr/>
          <p:nvPr/>
        </p:nvCxnSpPr>
        <p:spPr>
          <a:xfrm flipV="1">
            <a:off x="5619239" y="3975906"/>
            <a:ext cx="213041" cy="2883"/>
          </a:xfrm>
          <a:prstGeom prst="straightConnector1">
            <a:avLst/>
          </a:prstGeom>
          <a:ln w="38100">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6" name="グループ化 45"/>
          <p:cNvGrpSpPr/>
          <p:nvPr/>
        </p:nvGrpSpPr>
        <p:grpSpPr>
          <a:xfrm>
            <a:off x="5439219" y="2571750"/>
            <a:ext cx="616573" cy="432048"/>
            <a:chOff x="5314720" y="2571750"/>
            <a:chExt cx="616573" cy="432048"/>
          </a:xfrm>
        </p:grpSpPr>
        <p:sp>
          <p:nvSpPr>
            <p:cNvPr id="364" name="Freeform 408"/>
            <p:cNvSpPr>
              <a:spLocks noEditPoints="1"/>
            </p:cNvSpPr>
            <p:nvPr/>
          </p:nvSpPr>
          <p:spPr bwMode="auto">
            <a:xfrm>
              <a:off x="5314720" y="2571750"/>
              <a:ext cx="367606" cy="254666"/>
            </a:xfrm>
            <a:custGeom>
              <a:avLst/>
              <a:gdLst>
                <a:gd name="T0" fmla="*/ 249 w 853"/>
                <a:gd name="T1" fmla="*/ 280 h 632"/>
                <a:gd name="T2" fmla="*/ 0 w 853"/>
                <a:gd name="T3" fmla="*/ 88 h 632"/>
                <a:gd name="T4" fmla="*/ 0 w 853"/>
                <a:gd name="T5" fmla="*/ 530 h 632"/>
                <a:gd name="T6" fmla="*/ 249 w 853"/>
                <a:gd name="T7" fmla="*/ 280 h 632"/>
                <a:gd name="T8" fmla="*/ 850 w 853"/>
                <a:gd name="T9" fmla="*/ 0 h 632"/>
                <a:gd name="T10" fmla="*/ 3 w 853"/>
                <a:gd name="T11" fmla="*/ 0 h 632"/>
                <a:gd name="T12" fmla="*/ 427 w 853"/>
                <a:gd name="T13" fmla="*/ 325 h 632"/>
                <a:gd name="T14" fmla="*/ 850 w 853"/>
                <a:gd name="T15" fmla="*/ 0 h 632"/>
                <a:gd name="T16" fmla="*/ 546 w 853"/>
                <a:gd name="T17" fmla="*/ 325 h 632"/>
                <a:gd name="T18" fmla="*/ 427 w 853"/>
                <a:gd name="T19" fmla="*/ 416 h 632"/>
                <a:gd name="T20" fmla="*/ 307 w 853"/>
                <a:gd name="T21" fmla="*/ 325 h 632"/>
                <a:gd name="T22" fmla="*/ 1 w 853"/>
                <a:gd name="T23" fmla="*/ 632 h 632"/>
                <a:gd name="T24" fmla="*/ 852 w 853"/>
                <a:gd name="T25" fmla="*/ 632 h 632"/>
                <a:gd name="T26" fmla="*/ 546 w 853"/>
                <a:gd name="T27" fmla="*/ 325 h 632"/>
                <a:gd name="T28" fmla="*/ 603 w 853"/>
                <a:gd name="T29" fmla="*/ 280 h 632"/>
                <a:gd name="T30" fmla="*/ 853 w 853"/>
                <a:gd name="T31" fmla="*/ 531 h 632"/>
                <a:gd name="T32" fmla="*/ 853 w 853"/>
                <a:gd name="T33" fmla="*/ 90 h 632"/>
                <a:gd name="T34" fmla="*/ 603 w 853"/>
                <a:gd name="T35" fmla="*/ 28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3" h="632">
                  <a:moveTo>
                    <a:pt x="249" y="280"/>
                  </a:moveTo>
                  <a:lnTo>
                    <a:pt x="0" y="88"/>
                  </a:lnTo>
                  <a:lnTo>
                    <a:pt x="0" y="530"/>
                  </a:lnTo>
                  <a:lnTo>
                    <a:pt x="249" y="280"/>
                  </a:lnTo>
                  <a:close/>
                  <a:moveTo>
                    <a:pt x="850" y="0"/>
                  </a:moveTo>
                  <a:lnTo>
                    <a:pt x="3" y="0"/>
                  </a:lnTo>
                  <a:lnTo>
                    <a:pt x="427" y="325"/>
                  </a:lnTo>
                  <a:lnTo>
                    <a:pt x="850" y="0"/>
                  </a:lnTo>
                  <a:close/>
                  <a:moveTo>
                    <a:pt x="546" y="325"/>
                  </a:moveTo>
                  <a:lnTo>
                    <a:pt x="427" y="416"/>
                  </a:lnTo>
                  <a:lnTo>
                    <a:pt x="307" y="325"/>
                  </a:lnTo>
                  <a:lnTo>
                    <a:pt x="1" y="632"/>
                  </a:lnTo>
                  <a:lnTo>
                    <a:pt x="852" y="632"/>
                  </a:lnTo>
                  <a:lnTo>
                    <a:pt x="546" y="325"/>
                  </a:lnTo>
                  <a:close/>
                  <a:moveTo>
                    <a:pt x="603" y="280"/>
                  </a:moveTo>
                  <a:lnTo>
                    <a:pt x="853" y="531"/>
                  </a:lnTo>
                  <a:lnTo>
                    <a:pt x="853" y="90"/>
                  </a:lnTo>
                  <a:lnTo>
                    <a:pt x="603" y="280"/>
                  </a:ln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107" name="Freeform 29"/>
            <p:cNvSpPr>
              <a:spLocks noEditPoints="1"/>
            </p:cNvSpPr>
            <p:nvPr/>
          </p:nvSpPr>
          <p:spPr bwMode="auto">
            <a:xfrm>
              <a:off x="5656186" y="2747171"/>
              <a:ext cx="189115" cy="224300"/>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08" name="Freeform 30"/>
            <p:cNvSpPr>
              <a:spLocks/>
            </p:cNvSpPr>
            <p:nvPr/>
          </p:nvSpPr>
          <p:spPr bwMode="auto">
            <a:xfrm>
              <a:off x="5676038" y="2827881"/>
              <a:ext cx="149411" cy="62879"/>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09" name="Freeform 31"/>
            <p:cNvSpPr>
              <a:spLocks noEditPoints="1"/>
            </p:cNvSpPr>
            <p:nvPr/>
          </p:nvSpPr>
          <p:spPr bwMode="auto">
            <a:xfrm>
              <a:off x="5697979" y="2839143"/>
              <a:ext cx="32390" cy="40355"/>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10" name="Freeform 32"/>
            <p:cNvSpPr>
              <a:spLocks noEditPoints="1"/>
            </p:cNvSpPr>
            <p:nvPr/>
          </p:nvSpPr>
          <p:spPr bwMode="auto">
            <a:xfrm>
              <a:off x="5735593" y="2839143"/>
              <a:ext cx="37614" cy="40355"/>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11" name="Freeform 33"/>
            <p:cNvSpPr>
              <a:spLocks/>
            </p:cNvSpPr>
            <p:nvPr/>
          </p:nvSpPr>
          <p:spPr bwMode="auto">
            <a:xfrm>
              <a:off x="5780521" y="2839143"/>
              <a:ext cx="26121" cy="40355"/>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52" name="Freeform 24"/>
            <p:cNvSpPr>
              <a:spLocks noEditPoints="1"/>
            </p:cNvSpPr>
            <p:nvPr/>
          </p:nvSpPr>
          <p:spPr bwMode="auto">
            <a:xfrm>
              <a:off x="5786180" y="2845257"/>
              <a:ext cx="145113" cy="158541"/>
            </a:xfrm>
            <a:custGeom>
              <a:avLst/>
              <a:gdLst>
                <a:gd name="T0" fmla="*/ 276 w 340"/>
                <a:gd name="T1" fmla="*/ 176 h 446"/>
                <a:gd name="T2" fmla="*/ 276 w 340"/>
                <a:gd name="T3" fmla="*/ 107 h 446"/>
                <a:gd name="T4" fmla="*/ 170 w 340"/>
                <a:gd name="T5" fmla="*/ 0 h 446"/>
                <a:gd name="T6" fmla="*/ 63 w 340"/>
                <a:gd name="T7" fmla="*/ 107 h 446"/>
                <a:gd name="T8" fmla="*/ 63 w 340"/>
                <a:gd name="T9" fmla="*/ 176 h 446"/>
                <a:gd name="T10" fmla="*/ 0 w 340"/>
                <a:gd name="T11" fmla="*/ 176 h 446"/>
                <a:gd name="T12" fmla="*/ 0 w 340"/>
                <a:gd name="T13" fmla="*/ 446 h 446"/>
                <a:gd name="T14" fmla="*/ 340 w 340"/>
                <a:gd name="T15" fmla="*/ 446 h 446"/>
                <a:gd name="T16" fmla="*/ 340 w 340"/>
                <a:gd name="T17" fmla="*/ 176 h 446"/>
                <a:gd name="T18" fmla="*/ 276 w 340"/>
                <a:gd name="T19" fmla="*/ 176 h 446"/>
                <a:gd name="T20" fmla="*/ 100 w 340"/>
                <a:gd name="T21" fmla="*/ 107 h 446"/>
                <a:gd name="T22" fmla="*/ 170 w 340"/>
                <a:gd name="T23" fmla="*/ 37 h 446"/>
                <a:gd name="T24" fmla="*/ 240 w 340"/>
                <a:gd name="T25" fmla="*/ 107 h 446"/>
                <a:gd name="T26" fmla="*/ 240 w 340"/>
                <a:gd name="T27" fmla="*/ 176 h 446"/>
                <a:gd name="T28" fmla="*/ 100 w 340"/>
                <a:gd name="T29" fmla="*/ 176 h 446"/>
                <a:gd name="T30" fmla="*/ 100 w 340"/>
                <a:gd name="T31" fmla="*/ 107 h 446"/>
                <a:gd name="T32" fmla="*/ 184 w 340"/>
                <a:gd name="T33" fmla="*/ 315 h 446"/>
                <a:gd name="T34" fmla="*/ 196 w 340"/>
                <a:gd name="T35" fmla="*/ 370 h 446"/>
                <a:gd name="T36" fmla="*/ 143 w 340"/>
                <a:gd name="T37" fmla="*/ 370 h 446"/>
                <a:gd name="T38" fmla="*/ 156 w 340"/>
                <a:gd name="T39" fmla="*/ 315 h 446"/>
                <a:gd name="T40" fmla="*/ 137 w 340"/>
                <a:gd name="T41" fmla="*/ 285 h 446"/>
                <a:gd name="T42" fmla="*/ 170 w 340"/>
                <a:gd name="T43" fmla="*/ 252 h 446"/>
                <a:gd name="T44" fmla="*/ 203 w 340"/>
                <a:gd name="T45" fmla="*/ 285 h 446"/>
                <a:gd name="T46" fmla="*/ 184 w 340"/>
                <a:gd name="T47" fmla="*/ 31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0" h="446">
                  <a:moveTo>
                    <a:pt x="276" y="176"/>
                  </a:moveTo>
                  <a:cubicBezTo>
                    <a:pt x="276" y="107"/>
                    <a:pt x="276" y="107"/>
                    <a:pt x="276" y="107"/>
                  </a:cubicBezTo>
                  <a:cubicBezTo>
                    <a:pt x="276" y="48"/>
                    <a:pt x="229" y="0"/>
                    <a:pt x="170" y="0"/>
                  </a:cubicBezTo>
                  <a:cubicBezTo>
                    <a:pt x="111" y="0"/>
                    <a:pt x="63" y="48"/>
                    <a:pt x="63" y="107"/>
                  </a:cubicBezTo>
                  <a:cubicBezTo>
                    <a:pt x="63" y="176"/>
                    <a:pt x="63" y="176"/>
                    <a:pt x="63" y="176"/>
                  </a:cubicBezTo>
                  <a:cubicBezTo>
                    <a:pt x="0" y="176"/>
                    <a:pt x="0" y="176"/>
                    <a:pt x="0" y="176"/>
                  </a:cubicBezTo>
                  <a:cubicBezTo>
                    <a:pt x="0" y="446"/>
                    <a:pt x="0" y="446"/>
                    <a:pt x="0" y="446"/>
                  </a:cubicBezTo>
                  <a:cubicBezTo>
                    <a:pt x="340" y="446"/>
                    <a:pt x="340" y="446"/>
                    <a:pt x="340" y="446"/>
                  </a:cubicBezTo>
                  <a:cubicBezTo>
                    <a:pt x="340" y="176"/>
                    <a:pt x="340" y="176"/>
                    <a:pt x="340" y="176"/>
                  </a:cubicBezTo>
                  <a:lnTo>
                    <a:pt x="276" y="176"/>
                  </a:lnTo>
                  <a:close/>
                  <a:moveTo>
                    <a:pt x="100" y="107"/>
                  </a:moveTo>
                  <a:cubicBezTo>
                    <a:pt x="100" y="68"/>
                    <a:pt x="131" y="37"/>
                    <a:pt x="170" y="37"/>
                  </a:cubicBezTo>
                  <a:cubicBezTo>
                    <a:pt x="209" y="37"/>
                    <a:pt x="240" y="68"/>
                    <a:pt x="240" y="107"/>
                  </a:cubicBezTo>
                  <a:cubicBezTo>
                    <a:pt x="240" y="176"/>
                    <a:pt x="240" y="176"/>
                    <a:pt x="240" y="176"/>
                  </a:cubicBezTo>
                  <a:cubicBezTo>
                    <a:pt x="100" y="176"/>
                    <a:pt x="100" y="176"/>
                    <a:pt x="100" y="176"/>
                  </a:cubicBezTo>
                  <a:lnTo>
                    <a:pt x="100" y="107"/>
                  </a:lnTo>
                  <a:close/>
                  <a:moveTo>
                    <a:pt x="184" y="315"/>
                  </a:moveTo>
                  <a:cubicBezTo>
                    <a:pt x="196" y="370"/>
                    <a:pt x="196" y="370"/>
                    <a:pt x="196" y="370"/>
                  </a:cubicBezTo>
                  <a:cubicBezTo>
                    <a:pt x="143" y="370"/>
                    <a:pt x="143" y="370"/>
                    <a:pt x="143" y="370"/>
                  </a:cubicBezTo>
                  <a:cubicBezTo>
                    <a:pt x="156" y="315"/>
                    <a:pt x="156" y="315"/>
                    <a:pt x="156" y="315"/>
                  </a:cubicBezTo>
                  <a:cubicBezTo>
                    <a:pt x="145" y="310"/>
                    <a:pt x="137" y="299"/>
                    <a:pt x="137" y="285"/>
                  </a:cubicBezTo>
                  <a:cubicBezTo>
                    <a:pt x="137" y="267"/>
                    <a:pt x="152" y="252"/>
                    <a:pt x="170" y="252"/>
                  </a:cubicBezTo>
                  <a:cubicBezTo>
                    <a:pt x="188" y="252"/>
                    <a:pt x="203" y="267"/>
                    <a:pt x="203" y="285"/>
                  </a:cubicBezTo>
                  <a:cubicBezTo>
                    <a:pt x="203" y="299"/>
                    <a:pt x="195" y="310"/>
                    <a:pt x="184" y="31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ja-JP" altLang="en-US"/>
            </a:p>
          </p:txBody>
        </p:sp>
        <p:pic>
          <p:nvPicPr>
            <p:cNvPr id="366" name="図 365"/>
            <p:cNvPicPr>
              <a:picLocks noChangeAspect="1"/>
            </p:cNvPicPr>
            <p:nvPr/>
          </p:nvPicPr>
          <p:blipFill rotWithShape="1">
            <a:blip r:embed="rId6" cstate="print">
              <a:extLst>
                <a:ext uri="{28A0092B-C50C-407E-A947-70E740481C1C}">
                  <a14:useLocalDpi xmlns:a14="http://schemas.microsoft.com/office/drawing/2010/main" val="0"/>
                </a:ext>
              </a:extLst>
            </a:blip>
            <a:srcRect l="-1475"/>
            <a:stretch/>
          </p:blipFill>
          <p:spPr>
            <a:xfrm>
              <a:off x="5652120" y="2572882"/>
              <a:ext cx="198765" cy="181497"/>
            </a:xfrm>
            <a:prstGeom prst="rect">
              <a:avLst/>
            </a:prstGeom>
            <a:solidFill>
              <a:srgbClr val="00B0F0"/>
            </a:solidFill>
          </p:spPr>
        </p:pic>
      </p:grpSp>
      <p:sp>
        <p:nvSpPr>
          <p:cNvPr id="394" name="Freeform 7"/>
          <p:cNvSpPr>
            <a:spLocks noEditPoints="1"/>
          </p:cNvSpPr>
          <p:nvPr/>
        </p:nvSpPr>
        <p:spPr bwMode="auto">
          <a:xfrm>
            <a:off x="5901277" y="2121093"/>
            <a:ext cx="244846" cy="433741"/>
          </a:xfrm>
          <a:custGeom>
            <a:avLst/>
            <a:gdLst>
              <a:gd name="T0" fmla="*/ 0 w 135"/>
              <a:gd name="T1" fmla="*/ 239 h 239"/>
              <a:gd name="T2" fmla="*/ 41 w 135"/>
              <a:gd name="T3" fmla="*/ 199 h 239"/>
              <a:gd name="T4" fmla="*/ 93 w 135"/>
              <a:gd name="T5" fmla="*/ 239 h 239"/>
              <a:gd name="T6" fmla="*/ 135 w 135"/>
              <a:gd name="T7" fmla="*/ 0 h 239"/>
              <a:gd name="T8" fmla="*/ 93 w 135"/>
              <a:gd name="T9" fmla="*/ 21 h 239"/>
              <a:gd name="T10" fmla="*/ 117 w 135"/>
              <a:gd name="T11" fmla="*/ 51 h 239"/>
              <a:gd name="T12" fmla="*/ 93 w 135"/>
              <a:gd name="T13" fmla="*/ 21 h 239"/>
              <a:gd name="T14" fmla="*/ 79 w 135"/>
              <a:gd name="T15" fmla="*/ 21 h 239"/>
              <a:gd name="T16" fmla="*/ 55 w 135"/>
              <a:gd name="T17" fmla="*/ 51 h 239"/>
              <a:gd name="T18" fmla="*/ 18 w 135"/>
              <a:gd name="T19" fmla="*/ 21 h 239"/>
              <a:gd name="T20" fmla="*/ 42 w 135"/>
              <a:gd name="T21" fmla="*/ 51 h 239"/>
              <a:gd name="T22" fmla="*/ 18 w 135"/>
              <a:gd name="T23" fmla="*/ 21 h 239"/>
              <a:gd name="T24" fmla="*/ 117 w 135"/>
              <a:gd name="T25" fmla="*/ 64 h 239"/>
              <a:gd name="T26" fmla="*/ 93 w 135"/>
              <a:gd name="T27" fmla="*/ 95 h 239"/>
              <a:gd name="T28" fmla="*/ 55 w 135"/>
              <a:gd name="T29" fmla="*/ 64 h 239"/>
              <a:gd name="T30" fmla="*/ 79 w 135"/>
              <a:gd name="T31" fmla="*/ 95 h 239"/>
              <a:gd name="T32" fmla="*/ 55 w 135"/>
              <a:gd name="T33" fmla="*/ 64 h 239"/>
              <a:gd name="T34" fmla="*/ 42 w 135"/>
              <a:gd name="T35" fmla="*/ 64 h 239"/>
              <a:gd name="T36" fmla="*/ 18 w 135"/>
              <a:gd name="T37" fmla="*/ 95 h 239"/>
              <a:gd name="T38" fmla="*/ 93 w 135"/>
              <a:gd name="T39" fmla="*/ 108 h 239"/>
              <a:gd name="T40" fmla="*/ 117 w 135"/>
              <a:gd name="T41" fmla="*/ 138 h 239"/>
              <a:gd name="T42" fmla="*/ 93 w 135"/>
              <a:gd name="T43" fmla="*/ 108 h 239"/>
              <a:gd name="T44" fmla="*/ 79 w 135"/>
              <a:gd name="T45" fmla="*/ 108 h 239"/>
              <a:gd name="T46" fmla="*/ 55 w 135"/>
              <a:gd name="T47" fmla="*/ 138 h 239"/>
              <a:gd name="T48" fmla="*/ 18 w 135"/>
              <a:gd name="T49" fmla="*/ 108 h 239"/>
              <a:gd name="T50" fmla="*/ 42 w 135"/>
              <a:gd name="T51" fmla="*/ 138 h 239"/>
              <a:gd name="T52" fmla="*/ 18 w 135"/>
              <a:gd name="T53" fmla="*/ 108 h 239"/>
              <a:gd name="T54" fmla="*/ 117 w 135"/>
              <a:gd name="T55" fmla="*/ 151 h 239"/>
              <a:gd name="T56" fmla="*/ 93 w 135"/>
              <a:gd name="T57" fmla="*/ 182 h 239"/>
              <a:gd name="T58" fmla="*/ 55 w 135"/>
              <a:gd name="T59" fmla="*/ 151 h 239"/>
              <a:gd name="T60" fmla="*/ 79 w 135"/>
              <a:gd name="T61" fmla="*/ 182 h 239"/>
              <a:gd name="T62" fmla="*/ 55 w 135"/>
              <a:gd name="T63" fmla="*/ 151 h 239"/>
              <a:gd name="T64" fmla="*/ 42 w 135"/>
              <a:gd name="T65" fmla="*/ 151 h 239"/>
              <a:gd name="T66" fmla="*/ 18 w 135"/>
              <a:gd name="T67" fmla="*/ 1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239">
                <a:moveTo>
                  <a:pt x="0" y="0"/>
                </a:moveTo>
                <a:lnTo>
                  <a:pt x="0" y="239"/>
                </a:lnTo>
                <a:lnTo>
                  <a:pt x="41" y="239"/>
                </a:lnTo>
                <a:lnTo>
                  <a:pt x="41" y="199"/>
                </a:lnTo>
                <a:lnTo>
                  <a:pt x="93" y="199"/>
                </a:lnTo>
                <a:lnTo>
                  <a:pt x="93" y="239"/>
                </a:lnTo>
                <a:lnTo>
                  <a:pt x="135" y="239"/>
                </a:lnTo>
                <a:lnTo>
                  <a:pt x="135" y="0"/>
                </a:lnTo>
                <a:lnTo>
                  <a:pt x="0" y="0"/>
                </a:lnTo>
                <a:close/>
                <a:moveTo>
                  <a:pt x="93" y="21"/>
                </a:moveTo>
                <a:lnTo>
                  <a:pt x="117" y="21"/>
                </a:lnTo>
                <a:lnTo>
                  <a:pt x="117" y="51"/>
                </a:lnTo>
                <a:lnTo>
                  <a:pt x="93" y="51"/>
                </a:lnTo>
                <a:lnTo>
                  <a:pt x="93" y="21"/>
                </a:lnTo>
                <a:close/>
                <a:moveTo>
                  <a:pt x="55" y="21"/>
                </a:moveTo>
                <a:lnTo>
                  <a:pt x="79" y="21"/>
                </a:lnTo>
                <a:lnTo>
                  <a:pt x="79" y="51"/>
                </a:lnTo>
                <a:lnTo>
                  <a:pt x="55" y="51"/>
                </a:lnTo>
                <a:lnTo>
                  <a:pt x="55" y="21"/>
                </a:lnTo>
                <a:close/>
                <a:moveTo>
                  <a:pt x="18" y="21"/>
                </a:moveTo>
                <a:lnTo>
                  <a:pt x="42" y="21"/>
                </a:lnTo>
                <a:lnTo>
                  <a:pt x="42" y="51"/>
                </a:lnTo>
                <a:lnTo>
                  <a:pt x="18" y="51"/>
                </a:lnTo>
                <a:lnTo>
                  <a:pt x="18" y="21"/>
                </a:lnTo>
                <a:close/>
                <a:moveTo>
                  <a:pt x="93" y="64"/>
                </a:moveTo>
                <a:lnTo>
                  <a:pt x="117" y="64"/>
                </a:lnTo>
                <a:lnTo>
                  <a:pt x="117" y="95"/>
                </a:lnTo>
                <a:lnTo>
                  <a:pt x="93" y="95"/>
                </a:lnTo>
                <a:lnTo>
                  <a:pt x="93" y="64"/>
                </a:lnTo>
                <a:close/>
                <a:moveTo>
                  <a:pt x="55" y="64"/>
                </a:moveTo>
                <a:lnTo>
                  <a:pt x="79" y="64"/>
                </a:lnTo>
                <a:lnTo>
                  <a:pt x="79" y="95"/>
                </a:lnTo>
                <a:lnTo>
                  <a:pt x="55" y="95"/>
                </a:lnTo>
                <a:lnTo>
                  <a:pt x="55" y="64"/>
                </a:lnTo>
                <a:close/>
                <a:moveTo>
                  <a:pt x="18" y="64"/>
                </a:moveTo>
                <a:lnTo>
                  <a:pt x="42" y="64"/>
                </a:lnTo>
                <a:lnTo>
                  <a:pt x="42" y="95"/>
                </a:lnTo>
                <a:lnTo>
                  <a:pt x="18" y="95"/>
                </a:lnTo>
                <a:lnTo>
                  <a:pt x="18" y="64"/>
                </a:lnTo>
                <a:close/>
                <a:moveTo>
                  <a:pt x="93" y="108"/>
                </a:moveTo>
                <a:lnTo>
                  <a:pt x="117" y="108"/>
                </a:lnTo>
                <a:lnTo>
                  <a:pt x="117" y="138"/>
                </a:lnTo>
                <a:lnTo>
                  <a:pt x="93" y="138"/>
                </a:lnTo>
                <a:lnTo>
                  <a:pt x="93" y="108"/>
                </a:lnTo>
                <a:close/>
                <a:moveTo>
                  <a:pt x="55" y="108"/>
                </a:moveTo>
                <a:lnTo>
                  <a:pt x="79" y="108"/>
                </a:lnTo>
                <a:lnTo>
                  <a:pt x="79" y="138"/>
                </a:lnTo>
                <a:lnTo>
                  <a:pt x="55" y="138"/>
                </a:lnTo>
                <a:lnTo>
                  <a:pt x="55" y="108"/>
                </a:lnTo>
                <a:close/>
                <a:moveTo>
                  <a:pt x="18" y="108"/>
                </a:moveTo>
                <a:lnTo>
                  <a:pt x="42" y="108"/>
                </a:lnTo>
                <a:lnTo>
                  <a:pt x="42" y="138"/>
                </a:lnTo>
                <a:lnTo>
                  <a:pt x="18" y="138"/>
                </a:lnTo>
                <a:lnTo>
                  <a:pt x="18" y="108"/>
                </a:lnTo>
                <a:close/>
                <a:moveTo>
                  <a:pt x="93" y="151"/>
                </a:moveTo>
                <a:lnTo>
                  <a:pt x="117" y="151"/>
                </a:lnTo>
                <a:lnTo>
                  <a:pt x="117" y="182"/>
                </a:lnTo>
                <a:lnTo>
                  <a:pt x="93" y="182"/>
                </a:lnTo>
                <a:lnTo>
                  <a:pt x="93" y="151"/>
                </a:lnTo>
                <a:close/>
                <a:moveTo>
                  <a:pt x="55" y="151"/>
                </a:moveTo>
                <a:lnTo>
                  <a:pt x="79" y="151"/>
                </a:lnTo>
                <a:lnTo>
                  <a:pt x="79" y="182"/>
                </a:lnTo>
                <a:lnTo>
                  <a:pt x="55" y="182"/>
                </a:lnTo>
                <a:lnTo>
                  <a:pt x="55" y="151"/>
                </a:lnTo>
                <a:close/>
                <a:moveTo>
                  <a:pt x="18" y="151"/>
                </a:moveTo>
                <a:lnTo>
                  <a:pt x="42" y="151"/>
                </a:lnTo>
                <a:lnTo>
                  <a:pt x="42" y="182"/>
                </a:lnTo>
                <a:lnTo>
                  <a:pt x="18" y="182"/>
                </a:lnTo>
                <a:lnTo>
                  <a:pt x="18" y="151"/>
                </a:lnTo>
                <a:close/>
              </a:path>
            </a:pathLst>
          </a:custGeom>
          <a:solidFill>
            <a:srgbClr val="A6A6A6"/>
          </a:solidFill>
          <a:ln>
            <a:noFill/>
          </a:ln>
        </p:spPr>
        <p:txBody>
          <a:bodyPr vert="horz" wrap="square" lIns="91440" tIns="45720" rIns="91440" bIns="45720" numCol="1" anchor="t" anchorCtr="0" compatLnSpc="1">
            <a:prstTxWarp prst="textNoShape">
              <a:avLst/>
            </a:prstTxWarp>
          </a:bodyPr>
          <a:lstStyle/>
          <a:p>
            <a:endParaRPr lang="ja-JP" altLang="en-US"/>
          </a:p>
        </p:txBody>
      </p:sp>
      <p:cxnSp>
        <p:nvCxnSpPr>
          <p:cNvPr id="396" name="直線矢印コネクタ 395"/>
          <p:cNvCxnSpPr/>
          <p:nvPr/>
        </p:nvCxnSpPr>
        <p:spPr>
          <a:xfrm>
            <a:off x="3384204" y="4554021"/>
            <a:ext cx="3024000" cy="4947"/>
          </a:xfrm>
          <a:prstGeom prst="straightConnector1">
            <a:avLst/>
          </a:prstGeom>
          <a:ln w="38100">
            <a:solidFill>
              <a:srgbClr val="FF0000"/>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05" name="グループ化 404"/>
          <p:cNvGrpSpPr/>
          <p:nvPr/>
        </p:nvGrpSpPr>
        <p:grpSpPr>
          <a:xfrm>
            <a:off x="5439219" y="3399842"/>
            <a:ext cx="616573" cy="430916"/>
            <a:chOff x="5314720" y="2572882"/>
            <a:chExt cx="616573" cy="430916"/>
          </a:xfrm>
        </p:grpSpPr>
        <p:sp>
          <p:nvSpPr>
            <p:cNvPr id="406" name="Freeform 408"/>
            <p:cNvSpPr>
              <a:spLocks noEditPoints="1"/>
            </p:cNvSpPr>
            <p:nvPr/>
          </p:nvSpPr>
          <p:spPr bwMode="auto">
            <a:xfrm>
              <a:off x="5314720" y="2572882"/>
              <a:ext cx="367606" cy="254666"/>
            </a:xfrm>
            <a:custGeom>
              <a:avLst/>
              <a:gdLst>
                <a:gd name="T0" fmla="*/ 249 w 853"/>
                <a:gd name="T1" fmla="*/ 280 h 632"/>
                <a:gd name="T2" fmla="*/ 0 w 853"/>
                <a:gd name="T3" fmla="*/ 88 h 632"/>
                <a:gd name="T4" fmla="*/ 0 w 853"/>
                <a:gd name="T5" fmla="*/ 530 h 632"/>
                <a:gd name="T6" fmla="*/ 249 w 853"/>
                <a:gd name="T7" fmla="*/ 280 h 632"/>
                <a:gd name="T8" fmla="*/ 850 w 853"/>
                <a:gd name="T9" fmla="*/ 0 h 632"/>
                <a:gd name="T10" fmla="*/ 3 w 853"/>
                <a:gd name="T11" fmla="*/ 0 h 632"/>
                <a:gd name="T12" fmla="*/ 427 w 853"/>
                <a:gd name="T13" fmla="*/ 325 h 632"/>
                <a:gd name="T14" fmla="*/ 850 w 853"/>
                <a:gd name="T15" fmla="*/ 0 h 632"/>
                <a:gd name="T16" fmla="*/ 546 w 853"/>
                <a:gd name="T17" fmla="*/ 325 h 632"/>
                <a:gd name="T18" fmla="*/ 427 w 853"/>
                <a:gd name="T19" fmla="*/ 416 h 632"/>
                <a:gd name="T20" fmla="*/ 307 w 853"/>
                <a:gd name="T21" fmla="*/ 325 h 632"/>
                <a:gd name="T22" fmla="*/ 1 w 853"/>
                <a:gd name="T23" fmla="*/ 632 h 632"/>
                <a:gd name="T24" fmla="*/ 852 w 853"/>
                <a:gd name="T25" fmla="*/ 632 h 632"/>
                <a:gd name="T26" fmla="*/ 546 w 853"/>
                <a:gd name="T27" fmla="*/ 325 h 632"/>
                <a:gd name="T28" fmla="*/ 603 w 853"/>
                <a:gd name="T29" fmla="*/ 280 h 632"/>
                <a:gd name="T30" fmla="*/ 853 w 853"/>
                <a:gd name="T31" fmla="*/ 531 h 632"/>
                <a:gd name="T32" fmla="*/ 853 w 853"/>
                <a:gd name="T33" fmla="*/ 90 h 632"/>
                <a:gd name="T34" fmla="*/ 603 w 853"/>
                <a:gd name="T35" fmla="*/ 28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3" h="632">
                  <a:moveTo>
                    <a:pt x="249" y="280"/>
                  </a:moveTo>
                  <a:lnTo>
                    <a:pt x="0" y="88"/>
                  </a:lnTo>
                  <a:lnTo>
                    <a:pt x="0" y="530"/>
                  </a:lnTo>
                  <a:lnTo>
                    <a:pt x="249" y="280"/>
                  </a:lnTo>
                  <a:close/>
                  <a:moveTo>
                    <a:pt x="850" y="0"/>
                  </a:moveTo>
                  <a:lnTo>
                    <a:pt x="3" y="0"/>
                  </a:lnTo>
                  <a:lnTo>
                    <a:pt x="427" y="325"/>
                  </a:lnTo>
                  <a:lnTo>
                    <a:pt x="850" y="0"/>
                  </a:lnTo>
                  <a:close/>
                  <a:moveTo>
                    <a:pt x="546" y="325"/>
                  </a:moveTo>
                  <a:lnTo>
                    <a:pt x="427" y="416"/>
                  </a:lnTo>
                  <a:lnTo>
                    <a:pt x="307" y="325"/>
                  </a:lnTo>
                  <a:lnTo>
                    <a:pt x="1" y="632"/>
                  </a:lnTo>
                  <a:lnTo>
                    <a:pt x="852" y="632"/>
                  </a:lnTo>
                  <a:lnTo>
                    <a:pt x="546" y="325"/>
                  </a:lnTo>
                  <a:close/>
                  <a:moveTo>
                    <a:pt x="603" y="280"/>
                  </a:moveTo>
                  <a:lnTo>
                    <a:pt x="853" y="531"/>
                  </a:lnTo>
                  <a:lnTo>
                    <a:pt x="853" y="90"/>
                  </a:lnTo>
                  <a:lnTo>
                    <a:pt x="603" y="280"/>
                  </a:ln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pic>
          <p:nvPicPr>
            <p:cNvPr id="407" name="図 406"/>
            <p:cNvPicPr>
              <a:picLocks noChangeAspect="1"/>
            </p:cNvPicPr>
            <p:nvPr/>
          </p:nvPicPr>
          <p:blipFill rotWithShape="1">
            <a:blip r:embed="rId6" cstate="print">
              <a:extLst>
                <a:ext uri="{28A0092B-C50C-407E-A947-70E740481C1C}">
                  <a14:useLocalDpi xmlns:a14="http://schemas.microsoft.com/office/drawing/2010/main" val="0"/>
                </a:ext>
              </a:extLst>
            </a:blip>
            <a:srcRect l="-1475"/>
            <a:stretch/>
          </p:blipFill>
          <p:spPr>
            <a:xfrm>
              <a:off x="5652120" y="2572882"/>
              <a:ext cx="198765" cy="181497"/>
            </a:xfrm>
            <a:prstGeom prst="rect">
              <a:avLst/>
            </a:prstGeom>
            <a:solidFill>
              <a:srgbClr val="00B0F0"/>
            </a:solidFill>
          </p:spPr>
        </p:pic>
        <p:sp>
          <p:nvSpPr>
            <p:cNvPr id="408" name="Freeform 29"/>
            <p:cNvSpPr>
              <a:spLocks noEditPoints="1"/>
            </p:cNvSpPr>
            <p:nvPr/>
          </p:nvSpPr>
          <p:spPr bwMode="auto">
            <a:xfrm>
              <a:off x="5656186" y="2747171"/>
              <a:ext cx="189115" cy="224300"/>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09" name="Freeform 30"/>
            <p:cNvSpPr>
              <a:spLocks/>
            </p:cNvSpPr>
            <p:nvPr/>
          </p:nvSpPr>
          <p:spPr bwMode="auto">
            <a:xfrm>
              <a:off x="5676038" y="2827881"/>
              <a:ext cx="149411" cy="62879"/>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0" name="Freeform 31"/>
            <p:cNvSpPr>
              <a:spLocks noEditPoints="1"/>
            </p:cNvSpPr>
            <p:nvPr/>
          </p:nvSpPr>
          <p:spPr bwMode="auto">
            <a:xfrm>
              <a:off x="5697979" y="2839143"/>
              <a:ext cx="32390" cy="40355"/>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1" name="Freeform 32"/>
            <p:cNvSpPr>
              <a:spLocks noEditPoints="1"/>
            </p:cNvSpPr>
            <p:nvPr/>
          </p:nvSpPr>
          <p:spPr bwMode="auto">
            <a:xfrm>
              <a:off x="5735593" y="2839143"/>
              <a:ext cx="37614" cy="40355"/>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2" name="Freeform 33"/>
            <p:cNvSpPr>
              <a:spLocks/>
            </p:cNvSpPr>
            <p:nvPr/>
          </p:nvSpPr>
          <p:spPr bwMode="auto">
            <a:xfrm>
              <a:off x="5780521" y="2839143"/>
              <a:ext cx="26121" cy="40355"/>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3" name="Freeform 24"/>
            <p:cNvSpPr>
              <a:spLocks noEditPoints="1"/>
            </p:cNvSpPr>
            <p:nvPr/>
          </p:nvSpPr>
          <p:spPr bwMode="auto">
            <a:xfrm>
              <a:off x="5786180" y="2845257"/>
              <a:ext cx="145113" cy="158541"/>
            </a:xfrm>
            <a:custGeom>
              <a:avLst/>
              <a:gdLst>
                <a:gd name="T0" fmla="*/ 276 w 340"/>
                <a:gd name="T1" fmla="*/ 176 h 446"/>
                <a:gd name="T2" fmla="*/ 276 w 340"/>
                <a:gd name="T3" fmla="*/ 107 h 446"/>
                <a:gd name="T4" fmla="*/ 170 w 340"/>
                <a:gd name="T5" fmla="*/ 0 h 446"/>
                <a:gd name="T6" fmla="*/ 63 w 340"/>
                <a:gd name="T7" fmla="*/ 107 h 446"/>
                <a:gd name="T8" fmla="*/ 63 w 340"/>
                <a:gd name="T9" fmla="*/ 176 h 446"/>
                <a:gd name="T10" fmla="*/ 0 w 340"/>
                <a:gd name="T11" fmla="*/ 176 h 446"/>
                <a:gd name="T12" fmla="*/ 0 w 340"/>
                <a:gd name="T13" fmla="*/ 446 h 446"/>
                <a:gd name="T14" fmla="*/ 340 w 340"/>
                <a:gd name="T15" fmla="*/ 446 h 446"/>
                <a:gd name="T16" fmla="*/ 340 w 340"/>
                <a:gd name="T17" fmla="*/ 176 h 446"/>
                <a:gd name="T18" fmla="*/ 276 w 340"/>
                <a:gd name="T19" fmla="*/ 176 h 446"/>
                <a:gd name="T20" fmla="*/ 100 w 340"/>
                <a:gd name="T21" fmla="*/ 107 h 446"/>
                <a:gd name="T22" fmla="*/ 170 w 340"/>
                <a:gd name="T23" fmla="*/ 37 h 446"/>
                <a:gd name="T24" fmla="*/ 240 w 340"/>
                <a:gd name="T25" fmla="*/ 107 h 446"/>
                <a:gd name="T26" fmla="*/ 240 w 340"/>
                <a:gd name="T27" fmla="*/ 176 h 446"/>
                <a:gd name="T28" fmla="*/ 100 w 340"/>
                <a:gd name="T29" fmla="*/ 176 h 446"/>
                <a:gd name="T30" fmla="*/ 100 w 340"/>
                <a:gd name="T31" fmla="*/ 107 h 446"/>
                <a:gd name="T32" fmla="*/ 184 w 340"/>
                <a:gd name="T33" fmla="*/ 315 h 446"/>
                <a:gd name="T34" fmla="*/ 196 w 340"/>
                <a:gd name="T35" fmla="*/ 370 h 446"/>
                <a:gd name="T36" fmla="*/ 143 w 340"/>
                <a:gd name="T37" fmla="*/ 370 h 446"/>
                <a:gd name="T38" fmla="*/ 156 w 340"/>
                <a:gd name="T39" fmla="*/ 315 h 446"/>
                <a:gd name="T40" fmla="*/ 137 w 340"/>
                <a:gd name="T41" fmla="*/ 285 h 446"/>
                <a:gd name="T42" fmla="*/ 170 w 340"/>
                <a:gd name="T43" fmla="*/ 252 h 446"/>
                <a:gd name="T44" fmla="*/ 203 w 340"/>
                <a:gd name="T45" fmla="*/ 285 h 446"/>
                <a:gd name="T46" fmla="*/ 184 w 340"/>
                <a:gd name="T47" fmla="*/ 31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0" h="446">
                  <a:moveTo>
                    <a:pt x="276" y="176"/>
                  </a:moveTo>
                  <a:cubicBezTo>
                    <a:pt x="276" y="107"/>
                    <a:pt x="276" y="107"/>
                    <a:pt x="276" y="107"/>
                  </a:cubicBezTo>
                  <a:cubicBezTo>
                    <a:pt x="276" y="48"/>
                    <a:pt x="229" y="0"/>
                    <a:pt x="170" y="0"/>
                  </a:cubicBezTo>
                  <a:cubicBezTo>
                    <a:pt x="111" y="0"/>
                    <a:pt x="63" y="48"/>
                    <a:pt x="63" y="107"/>
                  </a:cubicBezTo>
                  <a:cubicBezTo>
                    <a:pt x="63" y="176"/>
                    <a:pt x="63" y="176"/>
                    <a:pt x="63" y="176"/>
                  </a:cubicBezTo>
                  <a:cubicBezTo>
                    <a:pt x="0" y="176"/>
                    <a:pt x="0" y="176"/>
                    <a:pt x="0" y="176"/>
                  </a:cubicBezTo>
                  <a:cubicBezTo>
                    <a:pt x="0" y="446"/>
                    <a:pt x="0" y="446"/>
                    <a:pt x="0" y="446"/>
                  </a:cubicBezTo>
                  <a:cubicBezTo>
                    <a:pt x="340" y="446"/>
                    <a:pt x="340" y="446"/>
                    <a:pt x="340" y="446"/>
                  </a:cubicBezTo>
                  <a:cubicBezTo>
                    <a:pt x="340" y="176"/>
                    <a:pt x="340" y="176"/>
                    <a:pt x="340" y="176"/>
                  </a:cubicBezTo>
                  <a:lnTo>
                    <a:pt x="276" y="176"/>
                  </a:lnTo>
                  <a:close/>
                  <a:moveTo>
                    <a:pt x="100" y="107"/>
                  </a:moveTo>
                  <a:cubicBezTo>
                    <a:pt x="100" y="68"/>
                    <a:pt x="131" y="37"/>
                    <a:pt x="170" y="37"/>
                  </a:cubicBezTo>
                  <a:cubicBezTo>
                    <a:pt x="209" y="37"/>
                    <a:pt x="240" y="68"/>
                    <a:pt x="240" y="107"/>
                  </a:cubicBezTo>
                  <a:cubicBezTo>
                    <a:pt x="240" y="176"/>
                    <a:pt x="240" y="176"/>
                    <a:pt x="240" y="176"/>
                  </a:cubicBezTo>
                  <a:cubicBezTo>
                    <a:pt x="100" y="176"/>
                    <a:pt x="100" y="176"/>
                    <a:pt x="100" y="176"/>
                  </a:cubicBezTo>
                  <a:lnTo>
                    <a:pt x="100" y="107"/>
                  </a:lnTo>
                  <a:close/>
                  <a:moveTo>
                    <a:pt x="184" y="315"/>
                  </a:moveTo>
                  <a:cubicBezTo>
                    <a:pt x="196" y="370"/>
                    <a:pt x="196" y="370"/>
                    <a:pt x="196" y="370"/>
                  </a:cubicBezTo>
                  <a:cubicBezTo>
                    <a:pt x="143" y="370"/>
                    <a:pt x="143" y="370"/>
                    <a:pt x="143" y="370"/>
                  </a:cubicBezTo>
                  <a:cubicBezTo>
                    <a:pt x="156" y="315"/>
                    <a:pt x="156" y="315"/>
                    <a:pt x="156" y="315"/>
                  </a:cubicBezTo>
                  <a:cubicBezTo>
                    <a:pt x="145" y="310"/>
                    <a:pt x="137" y="299"/>
                    <a:pt x="137" y="285"/>
                  </a:cubicBezTo>
                  <a:cubicBezTo>
                    <a:pt x="137" y="267"/>
                    <a:pt x="152" y="252"/>
                    <a:pt x="170" y="252"/>
                  </a:cubicBezTo>
                  <a:cubicBezTo>
                    <a:pt x="188" y="252"/>
                    <a:pt x="203" y="267"/>
                    <a:pt x="203" y="285"/>
                  </a:cubicBezTo>
                  <a:cubicBezTo>
                    <a:pt x="203" y="299"/>
                    <a:pt x="195" y="310"/>
                    <a:pt x="184" y="31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423" name="グループ化 422"/>
          <p:cNvGrpSpPr/>
          <p:nvPr/>
        </p:nvGrpSpPr>
        <p:grpSpPr>
          <a:xfrm>
            <a:off x="6721192" y="3966169"/>
            <a:ext cx="452539" cy="630561"/>
            <a:chOff x="6150963" y="3481690"/>
            <a:chExt cx="452539" cy="630561"/>
          </a:xfrm>
        </p:grpSpPr>
        <p:sp>
          <p:nvSpPr>
            <p:cNvPr id="424" name="Freeform 9"/>
            <p:cNvSpPr>
              <a:spLocks noEditPoints="1"/>
            </p:cNvSpPr>
            <p:nvPr/>
          </p:nvSpPr>
          <p:spPr bwMode="auto">
            <a:xfrm>
              <a:off x="6238299" y="3570512"/>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425" name="楕円 424"/>
            <p:cNvSpPr/>
            <p:nvPr/>
          </p:nvSpPr>
          <p:spPr>
            <a:xfrm>
              <a:off x="6381361" y="3481690"/>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426" name="Freeform 9"/>
            <p:cNvSpPr>
              <a:spLocks noEditPoints="1"/>
            </p:cNvSpPr>
            <p:nvPr/>
          </p:nvSpPr>
          <p:spPr bwMode="auto">
            <a:xfrm>
              <a:off x="6150963" y="3734982"/>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427" name="楕円 426"/>
            <p:cNvSpPr/>
            <p:nvPr/>
          </p:nvSpPr>
          <p:spPr>
            <a:xfrm>
              <a:off x="6293505" y="3623246"/>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grpSp>
      <p:pic>
        <p:nvPicPr>
          <p:cNvPr id="431" name="図 430"/>
          <p:cNvPicPr>
            <a:picLocks noChangeAspect="1"/>
          </p:cNvPicPr>
          <p:nvPr/>
        </p:nvPicPr>
        <p:blipFill>
          <a:blip r:embed="rId7"/>
          <a:stretch>
            <a:fillRect/>
          </a:stretch>
        </p:blipFill>
        <p:spPr>
          <a:xfrm>
            <a:off x="3688649" y="1729001"/>
            <a:ext cx="248801" cy="345586"/>
          </a:xfrm>
          <a:prstGeom prst="rect">
            <a:avLst/>
          </a:prstGeom>
          <a:ln>
            <a:solidFill>
              <a:sysClr val="window" lastClr="FFFFFF">
                <a:lumMod val="50000"/>
              </a:sysClr>
            </a:solidFill>
          </a:ln>
        </p:spPr>
      </p:pic>
      <p:pic>
        <p:nvPicPr>
          <p:cNvPr id="433" name="図 432"/>
          <p:cNvPicPr>
            <a:picLocks noChangeAspect="1"/>
          </p:cNvPicPr>
          <p:nvPr/>
        </p:nvPicPr>
        <p:blipFill rotWithShape="1">
          <a:blip r:embed="rId8">
            <a:extLst>
              <a:ext uri="{28A0092B-C50C-407E-A947-70E740481C1C}">
                <a14:useLocalDpi xmlns:a14="http://schemas.microsoft.com/office/drawing/2010/main" val="0"/>
              </a:ext>
            </a:extLst>
          </a:blip>
          <a:srcRect l="-1475"/>
          <a:stretch/>
        </p:blipFill>
        <p:spPr>
          <a:xfrm>
            <a:off x="3686088" y="1736039"/>
            <a:ext cx="179354" cy="163773"/>
          </a:xfrm>
          <a:prstGeom prst="rect">
            <a:avLst/>
          </a:prstGeom>
          <a:ln>
            <a:solidFill>
              <a:srgbClr val="FF0000"/>
            </a:solidFill>
          </a:ln>
        </p:spPr>
      </p:pic>
      <p:pic>
        <p:nvPicPr>
          <p:cNvPr id="434" name="図 433"/>
          <p:cNvPicPr>
            <a:picLocks noChangeAspect="1"/>
          </p:cNvPicPr>
          <p:nvPr/>
        </p:nvPicPr>
        <p:blipFill>
          <a:blip r:embed="rId7"/>
          <a:stretch>
            <a:fillRect/>
          </a:stretch>
        </p:blipFill>
        <p:spPr>
          <a:xfrm>
            <a:off x="3711131" y="4169897"/>
            <a:ext cx="248801" cy="345586"/>
          </a:xfrm>
          <a:prstGeom prst="rect">
            <a:avLst/>
          </a:prstGeom>
          <a:ln>
            <a:solidFill>
              <a:sysClr val="window" lastClr="FFFFFF">
                <a:lumMod val="50000"/>
              </a:sysClr>
            </a:solidFill>
          </a:ln>
        </p:spPr>
      </p:pic>
      <p:pic>
        <p:nvPicPr>
          <p:cNvPr id="435" name="図 434"/>
          <p:cNvPicPr>
            <a:picLocks noChangeAspect="1"/>
          </p:cNvPicPr>
          <p:nvPr/>
        </p:nvPicPr>
        <p:blipFill rotWithShape="1">
          <a:blip r:embed="rId8">
            <a:extLst>
              <a:ext uri="{28A0092B-C50C-407E-A947-70E740481C1C}">
                <a14:useLocalDpi xmlns:a14="http://schemas.microsoft.com/office/drawing/2010/main" val="0"/>
              </a:ext>
            </a:extLst>
          </a:blip>
          <a:srcRect l="-1475"/>
          <a:stretch/>
        </p:blipFill>
        <p:spPr>
          <a:xfrm>
            <a:off x="3708570" y="4176935"/>
            <a:ext cx="179354" cy="163773"/>
          </a:xfrm>
          <a:prstGeom prst="rect">
            <a:avLst/>
          </a:prstGeom>
          <a:ln>
            <a:solidFill>
              <a:srgbClr val="FF0000"/>
            </a:solidFill>
          </a:ln>
        </p:spPr>
      </p:pic>
      <p:sp>
        <p:nvSpPr>
          <p:cNvPr id="177" name="正方形/長方形 176"/>
          <p:cNvSpPr/>
          <p:nvPr/>
        </p:nvSpPr>
        <p:spPr>
          <a:xfrm>
            <a:off x="6363173" y="4869343"/>
            <a:ext cx="1620957" cy="200055"/>
          </a:xfrm>
          <a:prstGeom prst="rect">
            <a:avLst/>
          </a:prstGeom>
        </p:spPr>
        <p:txBody>
          <a:bodyPr wrap="none">
            <a:spAutoFit/>
          </a:bodyPr>
          <a:lstStyle/>
          <a:p>
            <a:r>
              <a:rPr lang="en-US" altLang="ja-JP" sz="700" dirty="0">
                <a:latin typeface="+mn-ea"/>
                <a:cs typeface="ＭＳ 明朝" panose="02020609040205080304" pitchFamily="17" charset="-128"/>
              </a:rPr>
              <a:t>※</a:t>
            </a:r>
            <a:r>
              <a:rPr lang="ja-JP" altLang="en-US" sz="700" dirty="0">
                <a:latin typeface="+mn-ea"/>
                <a:cs typeface="ＭＳ 明朝" panose="02020609040205080304" pitchFamily="17" charset="-128"/>
              </a:rPr>
              <a:t>タイムスタンプ発行有無は選択可</a:t>
            </a:r>
            <a:endParaRPr lang="ja-JP" altLang="en-US" sz="700" dirty="0">
              <a:latin typeface="+mn-ea"/>
            </a:endParaRPr>
          </a:p>
        </p:txBody>
      </p:sp>
      <p:sp>
        <p:nvSpPr>
          <p:cNvPr id="178" name="角丸四角形 177"/>
          <p:cNvSpPr/>
          <p:nvPr/>
        </p:nvSpPr>
        <p:spPr>
          <a:xfrm>
            <a:off x="3851920" y="3814478"/>
            <a:ext cx="1332000" cy="238363"/>
          </a:xfrm>
          <a:prstGeom prst="roundRect">
            <a:avLst/>
          </a:prstGeom>
          <a:noFill/>
          <a:ln>
            <a:solidFill>
              <a:schemeClr val="bg1">
                <a:lumMod val="65000"/>
              </a:schemeClr>
            </a:solidFill>
          </a:ln>
        </p:spPr>
        <p:txBody>
          <a:bodyPr wrap="square">
            <a:spAutoFit/>
          </a:bodyPr>
          <a:lstStyle/>
          <a:p>
            <a:pPr algn="ctr"/>
            <a:r>
              <a:rPr lang="ja-JP" altLang="en-US" sz="800" dirty="0">
                <a:latin typeface="+mn-ea"/>
              </a:rPr>
              <a:t>締日／支払日／伝票日付</a:t>
            </a:r>
            <a:endParaRPr lang="en-US" altLang="ja-JP" sz="800" dirty="0">
              <a:latin typeface="+mn-ea"/>
            </a:endParaRPr>
          </a:p>
        </p:txBody>
      </p:sp>
      <p:cxnSp>
        <p:nvCxnSpPr>
          <p:cNvPr id="179" name="直線矢印コネクタ 178"/>
          <p:cNvCxnSpPr/>
          <p:nvPr/>
        </p:nvCxnSpPr>
        <p:spPr>
          <a:xfrm flipV="1">
            <a:off x="3960224" y="4407954"/>
            <a:ext cx="2448000" cy="10154"/>
          </a:xfrm>
          <a:prstGeom prst="straightConnector1">
            <a:avLst/>
          </a:prstGeom>
          <a:ln w="38100">
            <a:solidFill>
              <a:schemeClr val="accent6"/>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183" name="テキスト ボックス 182"/>
          <p:cNvSpPr txBox="1"/>
          <p:nvPr/>
        </p:nvSpPr>
        <p:spPr>
          <a:xfrm>
            <a:off x="4141224" y="1912501"/>
            <a:ext cx="877425" cy="246221"/>
          </a:xfrm>
          <a:prstGeom prst="rect">
            <a:avLst/>
          </a:prstGeom>
          <a:noFill/>
        </p:spPr>
        <p:txBody>
          <a:bodyPr wrap="square" rtlCol="0">
            <a:spAutoFit/>
          </a:bodyPr>
          <a:lstStyle/>
          <a:p>
            <a:r>
              <a:rPr lang="ja-JP" altLang="en-US" sz="1000" b="1" dirty="0">
                <a:solidFill>
                  <a:srgbClr val="7CB1E0"/>
                </a:solidFill>
                <a:latin typeface="+mn-ea"/>
              </a:rPr>
              <a:t>検索・履歴</a:t>
            </a:r>
            <a:endParaRPr lang="en-US" altLang="ja-JP" sz="1000" b="1" dirty="0">
              <a:solidFill>
                <a:srgbClr val="7CB1E0"/>
              </a:solidFill>
              <a:latin typeface="+mn-ea"/>
            </a:endParaRPr>
          </a:p>
        </p:txBody>
      </p:sp>
      <p:sp>
        <p:nvSpPr>
          <p:cNvPr id="363" name="角丸四角形 362"/>
          <p:cNvSpPr/>
          <p:nvPr/>
        </p:nvSpPr>
        <p:spPr>
          <a:xfrm>
            <a:off x="4860032" y="2658865"/>
            <a:ext cx="357545" cy="708940"/>
          </a:xfrm>
          <a:prstGeom prst="roundRect">
            <a:avLst/>
          </a:prstGeom>
          <a:solidFill>
            <a:schemeClr val="accent6"/>
          </a:solidFill>
          <a:ln>
            <a:solidFill>
              <a:schemeClr val="accent6"/>
            </a:solidFill>
          </a:ln>
        </p:spPr>
        <p:txBody>
          <a:bodyPr vert="eaVert" wrap="square">
            <a:spAutoFit/>
          </a:bodyPr>
          <a:lstStyle/>
          <a:p>
            <a:r>
              <a:rPr lang="ja-JP" altLang="en-US" sz="900" b="1" dirty="0">
                <a:solidFill>
                  <a:schemeClr val="bg1"/>
                </a:solidFill>
                <a:latin typeface="+mn-ea"/>
              </a:rPr>
              <a:t>配 信 実 行</a:t>
            </a:r>
          </a:p>
        </p:txBody>
      </p:sp>
      <p:sp>
        <p:nvSpPr>
          <p:cNvPr id="170" name="テキスト ボックス 169"/>
          <p:cNvSpPr txBox="1"/>
          <p:nvPr/>
        </p:nvSpPr>
        <p:spPr>
          <a:xfrm>
            <a:off x="3311896" y="1593363"/>
            <a:ext cx="324000" cy="3096000"/>
          </a:xfrm>
          <a:prstGeom prst="rect">
            <a:avLst/>
          </a:prstGeom>
          <a:ln>
            <a:solidFill>
              <a:srgbClr val="7CB1E0"/>
            </a:solidFill>
          </a:ln>
        </p:spPr>
        <p:style>
          <a:lnRef idx="2">
            <a:schemeClr val="accent6"/>
          </a:lnRef>
          <a:fillRef idx="1">
            <a:schemeClr val="lt1"/>
          </a:fillRef>
          <a:effectRef idx="0">
            <a:schemeClr val="accent6"/>
          </a:effectRef>
          <a:fontRef idx="minor">
            <a:schemeClr val="dk1"/>
          </a:fontRef>
        </p:style>
        <p:txBody>
          <a:bodyPr vert="eaVert" wrap="square" rtlCol="0">
            <a:spAutoFit/>
          </a:bodyPr>
          <a:lstStyle/>
          <a:p>
            <a:pPr algn="ctr"/>
            <a:r>
              <a:rPr lang="ja-JP" altLang="en-US" sz="1000" dirty="0">
                <a:latin typeface="+mn-ea"/>
              </a:rPr>
              <a:t>タイムスタンプ発行</a:t>
            </a:r>
          </a:p>
        </p:txBody>
      </p:sp>
      <p:sp>
        <p:nvSpPr>
          <p:cNvPr id="171" name="テキスト ボックス 170"/>
          <p:cNvSpPr txBox="1"/>
          <p:nvPr/>
        </p:nvSpPr>
        <p:spPr>
          <a:xfrm>
            <a:off x="1813577" y="2144176"/>
            <a:ext cx="1314000" cy="247554"/>
          </a:xfrm>
          <a:prstGeom prst="rect">
            <a:avLst/>
          </a:prstGeom>
        </p:spPr>
        <p:style>
          <a:lnRef idx="2">
            <a:schemeClr val="accent2"/>
          </a:lnRef>
          <a:fillRef idx="1">
            <a:schemeClr val="lt1"/>
          </a:fillRef>
          <a:effectRef idx="0">
            <a:schemeClr val="accent2"/>
          </a:effectRef>
          <a:fontRef idx="minor">
            <a:schemeClr val="dk1"/>
          </a:fontRef>
        </p:style>
        <p:txBody>
          <a:bodyPr vert="horz" wrap="none" tIns="72000" bIns="36000" rtlCol="0" anchor="ctr">
            <a:spAutoFit/>
          </a:bodyPr>
          <a:lstStyle/>
          <a:p>
            <a:pPr algn="ctr"/>
            <a:r>
              <a:rPr lang="ja-JP" altLang="en-US" sz="900" dirty="0"/>
              <a:t>請求書</a:t>
            </a:r>
            <a:r>
              <a:rPr lang="en-US" altLang="ja-JP" sz="900" dirty="0"/>
              <a:t>(</a:t>
            </a:r>
            <a:r>
              <a:rPr lang="ja-JP" altLang="en-US" sz="900" dirty="0"/>
              <a:t>伝票単位</a:t>
            </a:r>
            <a:r>
              <a:rPr lang="en-US" altLang="ja-JP" sz="900" dirty="0"/>
              <a:t>)</a:t>
            </a:r>
            <a:endParaRPr lang="ja-JP" altLang="en-US" sz="900" dirty="0"/>
          </a:p>
        </p:txBody>
      </p:sp>
      <p:sp>
        <p:nvSpPr>
          <p:cNvPr id="172" name="テキスト ボックス 171"/>
          <p:cNvSpPr txBox="1"/>
          <p:nvPr/>
        </p:nvSpPr>
        <p:spPr>
          <a:xfrm>
            <a:off x="1810388" y="2612228"/>
            <a:ext cx="1314000" cy="247554"/>
          </a:xfrm>
          <a:prstGeom prst="rect">
            <a:avLst/>
          </a:prstGeom>
        </p:spPr>
        <p:style>
          <a:lnRef idx="2">
            <a:schemeClr val="accent2"/>
          </a:lnRef>
          <a:fillRef idx="1">
            <a:schemeClr val="lt1"/>
          </a:fillRef>
          <a:effectRef idx="0">
            <a:schemeClr val="accent2"/>
          </a:effectRef>
          <a:fontRef idx="minor">
            <a:schemeClr val="dk1"/>
          </a:fontRef>
        </p:style>
        <p:txBody>
          <a:bodyPr vert="horz" wrap="none" tIns="72000" bIns="36000" rtlCol="0" anchor="ctr">
            <a:spAutoFit/>
          </a:bodyPr>
          <a:lstStyle/>
          <a:p>
            <a:pPr algn="ctr"/>
            <a:r>
              <a:rPr lang="ja-JP" altLang="en-US" sz="900" dirty="0"/>
              <a:t>請求書</a:t>
            </a:r>
            <a:r>
              <a:rPr lang="en-US" altLang="ja-JP" sz="900" dirty="0"/>
              <a:t>(</a:t>
            </a:r>
            <a:r>
              <a:rPr lang="ja-JP" altLang="en-US" sz="900" dirty="0"/>
              <a:t>締次更新</a:t>
            </a:r>
            <a:r>
              <a:rPr lang="en-US" altLang="ja-JP" sz="900" dirty="0"/>
              <a:t>)</a:t>
            </a:r>
            <a:endParaRPr lang="ja-JP" altLang="en-US" sz="900" dirty="0"/>
          </a:p>
        </p:txBody>
      </p:sp>
      <p:sp>
        <p:nvSpPr>
          <p:cNvPr id="173" name="テキスト ボックス 172"/>
          <p:cNvSpPr txBox="1"/>
          <p:nvPr/>
        </p:nvSpPr>
        <p:spPr>
          <a:xfrm>
            <a:off x="1815728" y="3804834"/>
            <a:ext cx="1314000" cy="247554"/>
          </a:xfrm>
          <a:prstGeom prst="rect">
            <a:avLst/>
          </a:prstGeom>
        </p:spPr>
        <p:style>
          <a:lnRef idx="2">
            <a:schemeClr val="accent2"/>
          </a:lnRef>
          <a:fillRef idx="1">
            <a:schemeClr val="lt1"/>
          </a:fillRef>
          <a:effectRef idx="0">
            <a:schemeClr val="accent2"/>
          </a:effectRef>
          <a:fontRef idx="minor">
            <a:schemeClr val="dk1"/>
          </a:fontRef>
        </p:style>
        <p:txBody>
          <a:bodyPr vert="horz" wrap="square" tIns="72000" bIns="36000" rtlCol="0" anchor="ctr">
            <a:spAutoFit/>
          </a:bodyPr>
          <a:lstStyle/>
          <a:p>
            <a:pPr algn="ctr"/>
            <a:r>
              <a:rPr lang="ja-JP" altLang="en-US" sz="900" dirty="0"/>
              <a:t>支払通知書</a:t>
            </a:r>
            <a:r>
              <a:rPr lang="en-US" altLang="ja-JP" sz="900" dirty="0"/>
              <a:t>(</a:t>
            </a:r>
            <a:r>
              <a:rPr lang="ja-JP" altLang="en-US" sz="900" dirty="0"/>
              <a:t>伝票単位</a:t>
            </a:r>
            <a:r>
              <a:rPr lang="en-US" altLang="ja-JP" sz="900" dirty="0"/>
              <a:t>)</a:t>
            </a:r>
            <a:endParaRPr lang="ja-JP" altLang="en-US" sz="900" dirty="0"/>
          </a:p>
        </p:txBody>
      </p:sp>
      <p:sp>
        <p:nvSpPr>
          <p:cNvPr id="174" name="テキスト ボックス 173"/>
          <p:cNvSpPr txBox="1"/>
          <p:nvPr/>
        </p:nvSpPr>
        <p:spPr>
          <a:xfrm>
            <a:off x="1820166" y="4268412"/>
            <a:ext cx="1314000" cy="247554"/>
          </a:xfrm>
          <a:prstGeom prst="rect">
            <a:avLst/>
          </a:prstGeom>
        </p:spPr>
        <p:style>
          <a:lnRef idx="2">
            <a:schemeClr val="accent2"/>
          </a:lnRef>
          <a:fillRef idx="1">
            <a:schemeClr val="lt1"/>
          </a:fillRef>
          <a:effectRef idx="0">
            <a:schemeClr val="accent2"/>
          </a:effectRef>
          <a:fontRef idx="minor">
            <a:schemeClr val="dk1"/>
          </a:fontRef>
        </p:style>
        <p:txBody>
          <a:bodyPr vert="horz" wrap="square" tIns="72000" bIns="36000" rtlCol="0" anchor="ctr">
            <a:spAutoFit/>
          </a:bodyPr>
          <a:lstStyle/>
          <a:p>
            <a:pPr algn="ctr"/>
            <a:r>
              <a:rPr lang="ja-JP" altLang="en-US" sz="900" dirty="0"/>
              <a:t>支払通知書</a:t>
            </a:r>
            <a:r>
              <a:rPr lang="en-US" altLang="ja-JP" sz="900" dirty="0"/>
              <a:t>(</a:t>
            </a:r>
            <a:r>
              <a:rPr lang="ja-JP" altLang="en-US" sz="900" dirty="0"/>
              <a:t>締単位</a:t>
            </a:r>
            <a:r>
              <a:rPr lang="en-US" altLang="ja-JP" sz="900" dirty="0"/>
              <a:t>)</a:t>
            </a:r>
            <a:endParaRPr lang="ja-JP" altLang="en-US" sz="900" dirty="0"/>
          </a:p>
        </p:txBody>
      </p:sp>
      <p:cxnSp>
        <p:nvCxnSpPr>
          <p:cNvPr id="28" name="直線コネクタ 27"/>
          <p:cNvCxnSpPr/>
          <p:nvPr/>
        </p:nvCxnSpPr>
        <p:spPr>
          <a:xfrm>
            <a:off x="1735924" y="1772288"/>
            <a:ext cx="0" cy="954000"/>
          </a:xfrm>
          <a:prstGeom prst="line">
            <a:avLst/>
          </a:prstGeom>
          <a:ln w="28575">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p:cNvCxnSpPr/>
          <p:nvPr/>
        </p:nvCxnSpPr>
        <p:spPr>
          <a:xfrm>
            <a:off x="1727684" y="3430400"/>
            <a:ext cx="0" cy="972000"/>
          </a:xfrm>
          <a:prstGeom prst="line">
            <a:avLst/>
          </a:prstGeom>
          <a:ln w="28575">
            <a:solidFill>
              <a:srgbClr val="A6A6A6"/>
            </a:solidFill>
          </a:ln>
        </p:spPr>
        <p:style>
          <a:lnRef idx="1">
            <a:schemeClr val="accent1"/>
          </a:lnRef>
          <a:fillRef idx="0">
            <a:schemeClr val="accent1"/>
          </a:fillRef>
          <a:effectRef idx="0">
            <a:schemeClr val="accent1"/>
          </a:effectRef>
          <a:fontRef idx="minor">
            <a:schemeClr val="tx1"/>
          </a:fontRef>
        </p:style>
      </p:cxnSp>
      <p:grpSp>
        <p:nvGrpSpPr>
          <p:cNvPr id="236" name="グループ化 235"/>
          <p:cNvGrpSpPr/>
          <p:nvPr/>
        </p:nvGrpSpPr>
        <p:grpSpPr>
          <a:xfrm>
            <a:off x="2919007" y="2037286"/>
            <a:ext cx="189115" cy="224300"/>
            <a:chOff x="755650" y="3768725"/>
            <a:chExt cx="287338" cy="379413"/>
          </a:xfrm>
        </p:grpSpPr>
        <p:sp>
          <p:nvSpPr>
            <p:cNvPr id="237"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38"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39"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40"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41"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grpSp>
        <p:nvGrpSpPr>
          <p:cNvPr id="155" name="グループ化 154"/>
          <p:cNvGrpSpPr/>
          <p:nvPr/>
        </p:nvGrpSpPr>
        <p:grpSpPr>
          <a:xfrm>
            <a:off x="2909287" y="2463543"/>
            <a:ext cx="189115" cy="224300"/>
            <a:chOff x="755650" y="3768725"/>
            <a:chExt cx="287338" cy="379413"/>
          </a:xfrm>
        </p:grpSpPr>
        <p:sp>
          <p:nvSpPr>
            <p:cNvPr id="157"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58"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59"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60"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61"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grpSp>
        <p:nvGrpSpPr>
          <p:cNvPr id="297" name="グループ化 296"/>
          <p:cNvGrpSpPr/>
          <p:nvPr/>
        </p:nvGrpSpPr>
        <p:grpSpPr>
          <a:xfrm>
            <a:off x="2896022" y="3632632"/>
            <a:ext cx="189115" cy="224300"/>
            <a:chOff x="755650" y="3768725"/>
            <a:chExt cx="287338" cy="379413"/>
          </a:xfrm>
        </p:grpSpPr>
        <p:sp>
          <p:nvSpPr>
            <p:cNvPr id="298"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9"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300"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301"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302"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grpSp>
        <p:nvGrpSpPr>
          <p:cNvPr id="285" name="グループ化 284"/>
          <p:cNvGrpSpPr/>
          <p:nvPr/>
        </p:nvGrpSpPr>
        <p:grpSpPr>
          <a:xfrm>
            <a:off x="2913016" y="4106649"/>
            <a:ext cx="189115" cy="224300"/>
            <a:chOff x="755650" y="3768725"/>
            <a:chExt cx="287338" cy="379413"/>
          </a:xfrm>
        </p:grpSpPr>
        <p:sp>
          <p:nvSpPr>
            <p:cNvPr id="286"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87"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88"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89"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0"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sp>
        <p:nvSpPr>
          <p:cNvPr id="181" name="Freeform 20"/>
          <p:cNvSpPr>
            <a:spLocks noEditPoints="1"/>
          </p:cNvSpPr>
          <p:nvPr/>
        </p:nvSpPr>
        <p:spPr bwMode="auto">
          <a:xfrm>
            <a:off x="936569" y="2211710"/>
            <a:ext cx="214899" cy="282504"/>
          </a:xfrm>
          <a:custGeom>
            <a:avLst/>
            <a:gdLst>
              <a:gd name="T0" fmla="*/ 302 w 302"/>
              <a:gd name="T1" fmla="*/ 76 h 397"/>
              <a:gd name="T2" fmla="*/ 0 w 302"/>
              <a:gd name="T3" fmla="*/ 397 h 397"/>
              <a:gd name="T4" fmla="*/ 226 w 302"/>
              <a:gd name="T5" fmla="*/ 0 h 397"/>
              <a:gd name="T6" fmla="*/ 234 w 302"/>
              <a:gd name="T7" fmla="*/ 0 h 397"/>
              <a:gd name="T8" fmla="*/ 302 w 302"/>
              <a:gd name="T9" fmla="*/ 68 h 397"/>
              <a:gd name="T10" fmla="*/ 270 w 302"/>
              <a:gd name="T11" fmla="*/ 244 h 397"/>
              <a:gd name="T12" fmla="*/ 258 w 302"/>
              <a:gd name="T13" fmla="*/ 142 h 397"/>
              <a:gd name="T14" fmla="*/ 32 w 302"/>
              <a:gd name="T15" fmla="*/ 153 h 397"/>
              <a:gd name="T16" fmla="*/ 43 w 302"/>
              <a:gd name="T17" fmla="*/ 256 h 397"/>
              <a:gd name="T18" fmla="*/ 270 w 302"/>
              <a:gd name="T19" fmla="*/ 244 h 397"/>
              <a:gd name="T20" fmla="*/ 86 w 302"/>
              <a:gd name="T21" fmla="*/ 184 h 397"/>
              <a:gd name="T22" fmla="*/ 98 w 302"/>
              <a:gd name="T23" fmla="*/ 219 h 397"/>
              <a:gd name="T24" fmla="*/ 116 w 302"/>
              <a:gd name="T25" fmla="*/ 215 h 397"/>
              <a:gd name="T26" fmla="*/ 96 w 302"/>
              <a:gd name="T27" fmla="*/ 235 h 397"/>
              <a:gd name="T28" fmla="*/ 62 w 302"/>
              <a:gd name="T29" fmla="*/ 199 h 397"/>
              <a:gd name="T30" fmla="*/ 78 w 302"/>
              <a:gd name="T31" fmla="*/ 167 h 397"/>
              <a:gd name="T32" fmla="*/ 119 w 302"/>
              <a:gd name="T33" fmla="*/ 167 h 397"/>
              <a:gd name="T34" fmla="*/ 105 w 302"/>
              <a:gd name="T35" fmla="*/ 179 h 397"/>
              <a:gd name="T36" fmla="*/ 174 w 302"/>
              <a:gd name="T37" fmla="*/ 213 h 397"/>
              <a:gd name="T38" fmla="*/ 161 w 302"/>
              <a:gd name="T39" fmla="*/ 232 h 397"/>
              <a:gd name="T40" fmla="*/ 134 w 302"/>
              <a:gd name="T41" fmla="*/ 234 h 397"/>
              <a:gd name="T42" fmla="*/ 124 w 302"/>
              <a:gd name="T43" fmla="*/ 214 h 397"/>
              <a:gd name="T44" fmla="*/ 146 w 302"/>
              <a:gd name="T45" fmla="*/ 219 h 397"/>
              <a:gd name="T46" fmla="*/ 155 w 302"/>
              <a:gd name="T47" fmla="*/ 214 h 397"/>
              <a:gd name="T48" fmla="*/ 151 w 302"/>
              <a:gd name="T49" fmla="*/ 209 h 397"/>
              <a:gd name="T50" fmla="*/ 132 w 302"/>
              <a:gd name="T51" fmla="*/ 199 h 397"/>
              <a:gd name="T52" fmla="*/ 125 w 302"/>
              <a:gd name="T53" fmla="*/ 183 h 397"/>
              <a:gd name="T54" fmla="*/ 151 w 302"/>
              <a:gd name="T55" fmla="*/ 162 h 397"/>
              <a:gd name="T56" fmla="*/ 168 w 302"/>
              <a:gd name="T57" fmla="*/ 182 h 397"/>
              <a:gd name="T58" fmla="*/ 145 w 302"/>
              <a:gd name="T59" fmla="*/ 179 h 397"/>
              <a:gd name="T60" fmla="*/ 146 w 302"/>
              <a:gd name="T61" fmla="*/ 186 h 397"/>
              <a:gd name="T62" fmla="*/ 170 w 302"/>
              <a:gd name="T63" fmla="*/ 201 h 397"/>
              <a:gd name="T64" fmla="*/ 223 w 302"/>
              <a:gd name="T65" fmla="*/ 163 h 397"/>
              <a:gd name="T66" fmla="*/ 221 w 302"/>
              <a:gd name="T67" fmla="*/ 234 h 397"/>
              <a:gd name="T68" fmla="*/ 175 w 302"/>
              <a:gd name="T69" fmla="*/ 163 h 397"/>
              <a:gd name="T70" fmla="*/ 206 w 302"/>
              <a:gd name="T71" fmla="*/ 199 h 397"/>
              <a:gd name="T72" fmla="*/ 211 w 302"/>
              <a:gd name="T73" fmla="*/ 207 h 397"/>
              <a:gd name="T74" fmla="*/ 223 w 302"/>
              <a:gd name="T75" fmla="*/ 1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2" h="397">
                <a:moveTo>
                  <a:pt x="226" y="76"/>
                </a:moveTo>
                <a:cubicBezTo>
                  <a:pt x="302" y="76"/>
                  <a:pt x="302" y="76"/>
                  <a:pt x="302" y="76"/>
                </a:cubicBezTo>
                <a:cubicBezTo>
                  <a:pt x="302" y="397"/>
                  <a:pt x="302" y="397"/>
                  <a:pt x="302" y="397"/>
                </a:cubicBezTo>
                <a:cubicBezTo>
                  <a:pt x="0" y="397"/>
                  <a:pt x="0" y="397"/>
                  <a:pt x="0" y="397"/>
                </a:cubicBezTo>
                <a:cubicBezTo>
                  <a:pt x="0" y="0"/>
                  <a:pt x="0" y="0"/>
                  <a:pt x="0" y="0"/>
                </a:cubicBezTo>
                <a:cubicBezTo>
                  <a:pt x="226" y="0"/>
                  <a:pt x="226" y="0"/>
                  <a:pt x="226" y="0"/>
                </a:cubicBezTo>
                <a:lnTo>
                  <a:pt x="226" y="76"/>
                </a:lnTo>
                <a:close/>
                <a:moveTo>
                  <a:pt x="234" y="0"/>
                </a:moveTo>
                <a:cubicBezTo>
                  <a:pt x="234" y="68"/>
                  <a:pt x="234" y="68"/>
                  <a:pt x="234" y="68"/>
                </a:cubicBezTo>
                <a:cubicBezTo>
                  <a:pt x="302" y="68"/>
                  <a:pt x="302" y="68"/>
                  <a:pt x="302" y="68"/>
                </a:cubicBezTo>
                <a:lnTo>
                  <a:pt x="234" y="0"/>
                </a:lnTo>
                <a:close/>
                <a:moveTo>
                  <a:pt x="270" y="244"/>
                </a:moveTo>
                <a:cubicBezTo>
                  <a:pt x="270" y="153"/>
                  <a:pt x="270" y="153"/>
                  <a:pt x="270" y="153"/>
                </a:cubicBezTo>
                <a:cubicBezTo>
                  <a:pt x="270" y="147"/>
                  <a:pt x="265" y="142"/>
                  <a:pt x="258" y="142"/>
                </a:cubicBezTo>
                <a:cubicBezTo>
                  <a:pt x="43" y="142"/>
                  <a:pt x="43" y="142"/>
                  <a:pt x="43" y="142"/>
                </a:cubicBezTo>
                <a:cubicBezTo>
                  <a:pt x="37" y="142"/>
                  <a:pt x="32" y="147"/>
                  <a:pt x="32" y="153"/>
                </a:cubicBezTo>
                <a:cubicBezTo>
                  <a:pt x="32" y="244"/>
                  <a:pt x="32" y="244"/>
                  <a:pt x="32" y="244"/>
                </a:cubicBezTo>
                <a:cubicBezTo>
                  <a:pt x="32" y="250"/>
                  <a:pt x="37" y="256"/>
                  <a:pt x="43" y="256"/>
                </a:cubicBezTo>
                <a:cubicBezTo>
                  <a:pt x="258" y="256"/>
                  <a:pt x="258" y="256"/>
                  <a:pt x="258" y="256"/>
                </a:cubicBezTo>
                <a:cubicBezTo>
                  <a:pt x="265" y="256"/>
                  <a:pt x="270" y="250"/>
                  <a:pt x="270" y="244"/>
                </a:cubicBezTo>
                <a:close/>
                <a:moveTo>
                  <a:pt x="97" y="178"/>
                </a:moveTo>
                <a:cubicBezTo>
                  <a:pt x="92" y="178"/>
                  <a:pt x="88" y="180"/>
                  <a:pt x="86" y="184"/>
                </a:cubicBezTo>
                <a:cubicBezTo>
                  <a:pt x="83" y="187"/>
                  <a:pt x="82" y="192"/>
                  <a:pt x="82" y="199"/>
                </a:cubicBezTo>
                <a:cubicBezTo>
                  <a:pt x="82" y="213"/>
                  <a:pt x="87" y="219"/>
                  <a:pt x="98" y="219"/>
                </a:cubicBezTo>
                <a:cubicBezTo>
                  <a:pt x="101" y="219"/>
                  <a:pt x="104" y="219"/>
                  <a:pt x="107" y="218"/>
                </a:cubicBezTo>
                <a:cubicBezTo>
                  <a:pt x="110" y="217"/>
                  <a:pt x="113" y="216"/>
                  <a:pt x="116" y="215"/>
                </a:cubicBezTo>
                <a:cubicBezTo>
                  <a:pt x="116" y="231"/>
                  <a:pt x="116" y="231"/>
                  <a:pt x="116" y="231"/>
                </a:cubicBezTo>
                <a:cubicBezTo>
                  <a:pt x="110" y="234"/>
                  <a:pt x="103" y="235"/>
                  <a:pt x="96" y="235"/>
                </a:cubicBezTo>
                <a:cubicBezTo>
                  <a:pt x="85" y="235"/>
                  <a:pt x="77" y="232"/>
                  <a:pt x="71" y="226"/>
                </a:cubicBezTo>
                <a:cubicBezTo>
                  <a:pt x="65" y="220"/>
                  <a:pt x="62" y="211"/>
                  <a:pt x="62" y="199"/>
                </a:cubicBezTo>
                <a:cubicBezTo>
                  <a:pt x="62" y="192"/>
                  <a:pt x="64" y="185"/>
                  <a:pt x="67" y="180"/>
                </a:cubicBezTo>
                <a:cubicBezTo>
                  <a:pt x="69" y="174"/>
                  <a:pt x="73" y="170"/>
                  <a:pt x="78" y="167"/>
                </a:cubicBezTo>
                <a:cubicBezTo>
                  <a:pt x="84" y="164"/>
                  <a:pt x="90" y="162"/>
                  <a:pt x="97" y="162"/>
                </a:cubicBezTo>
                <a:cubicBezTo>
                  <a:pt x="104" y="162"/>
                  <a:pt x="112" y="164"/>
                  <a:pt x="119" y="167"/>
                </a:cubicBezTo>
                <a:cubicBezTo>
                  <a:pt x="113" y="182"/>
                  <a:pt x="113" y="182"/>
                  <a:pt x="113" y="182"/>
                </a:cubicBezTo>
                <a:cubicBezTo>
                  <a:pt x="110" y="181"/>
                  <a:pt x="108" y="180"/>
                  <a:pt x="105" y="179"/>
                </a:cubicBezTo>
                <a:cubicBezTo>
                  <a:pt x="102" y="178"/>
                  <a:pt x="100" y="178"/>
                  <a:pt x="97" y="178"/>
                </a:cubicBezTo>
                <a:close/>
                <a:moveTo>
                  <a:pt x="174" y="213"/>
                </a:moveTo>
                <a:cubicBezTo>
                  <a:pt x="174" y="217"/>
                  <a:pt x="173" y="221"/>
                  <a:pt x="171" y="224"/>
                </a:cubicBezTo>
                <a:cubicBezTo>
                  <a:pt x="168" y="228"/>
                  <a:pt x="165" y="230"/>
                  <a:pt x="161" y="232"/>
                </a:cubicBezTo>
                <a:cubicBezTo>
                  <a:pt x="157" y="234"/>
                  <a:pt x="152" y="235"/>
                  <a:pt x="146" y="235"/>
                </a:cubicBezTo>
                <a:cubicBezTo>
                  <a:pt x="141" y="235"/>
                  <a:pt x="137" y="235"/>
                  <a:pt x="134" y="234"/>
                </a:cubicBezTo>
                <a:cubicBezTo>
                  <a:pt x="131" y="233"/>
                  <a:pt x="128" y="232"/>
                  <a:pt x="124" y="231"/>
                </a:cubicBezTo>
                <a:cubicBezTo>
                  <a:pt x="124" y="214"/>
                  <a:pt x="124" y="214"/>
                  <a:pt x="124" y="214"/>
                </a:cubicBezTo>
                <a:cubicBezTo>
                  <a:pt x="128" y="215"/>
                  <a:pt x="132" y="217"/>
                  <a:pt x="136" y="218"/>
                </a:cubicBezTo>
                <a:cubicBezTo>
                  <a:pt x="140" y="219"/>
                  <a:pt x="143" y="219"/>
                  <a:pt x="146" y="219"/>
                </a:cubicBezTo>
                <a:cubicBezTo>
                  <a:pt x="149" y="219"/>
                  <a:pt x="151" y="219"/>
                  <a:pt x="153" y="218"/>
                </a:cubicBezTo>
                <a:cubicBezTo>
                  <a:pt x="154" y="217"/>
                  <a:pt x="155" y="216"/>
                  <a:pt x="155" y="214"/>
                </a:cubicBezTo>
                <a:cubicBezTo>
                  <a:pt x="155" y="213"/>
                  <a:pt x="154" y="212"/>
                  <a:pt x="154" y="212"/>
                </a:cubicBezTo>
                <a:cubicBezTo>
                  <a:pt x="153" y="211"/>
                  <a:pt x="153" y="210"/>
                  <a:pt x="151" y="209"/>
                </a:cubicBezTo>
                <a:cubicBezTo>
                  <a:pt x="150" y="209"/>
                  <a:pt x="147" y="207"/>
                  <a:pt x="142" y="205"/>
                </a:cubicBezTo>
                <a:cubicBezTo>
                  <a:pt x="137" y="203"/>
                  <a:pt x="134" y="201"/>
                  <a:pt x="132" y="199"/>
                </a:cubicBezTo>
                <a:cubicBezTo>
                  <a:pt x="129" y="197"/>
                  <a:pt x="128" y="195"/>
                  <a:pt x="126" y="192"/>
                </a:cubicBezTo>
                <a:cubicBezTo>
                  <a:pt x="125" y="189"/>
                  <a:pt x="125" y="186"/>
                  <a:pt x="125" y="183"/>
                </a:cubicBezTo>
                <a:cubicBezTo>
                  <a:pt x="125" y="176"/>
                  <a:pt x="127" y="171"/>
                  <a:pt x="132" y="168"/>
                </a:cubicBezTo>
                <a:cubicBezTo>
                  <a:pt x="137" y="164"/>
                  <a:pt x="143" y="162"/>
                  <a:pt x="151" y="162"/>
                </a:cubicBezTo>
                <a:cubicBezTo>
                  <a:pt x="159" y="162"/>
                  <a:pt x="166" y="164"/>
                  <a:pt x="174" y="167"/>
                </a:cubicBezTo>
                <a:cubicBezTo>
                  <a:pt x="168" y="182"/>
                  <a:pt x="168" y="182"/>
                  <a:pt x="168" y="182"/>
                </a:cubicBezTo>
                <a:cubicBezTo>
                  <a:pt x="161" y="179"/>
                  <a:pt x="156" y="178"/>
                  <a:pt x="151" y="178"/>
                </a:cubicBezTo>
                <a:cubicBezTo>
                  <a:pt x="148" y="178"/>
                  <a:pt x="147" y="178"/>
                  <a:pt x="145" y="179"/>
                </a:cubicBezTo>
                <a:cubicBezTo>
                  <a:pt x="144" y="180"/>
                  <a:pt x="144" y="181"/>
                  <a:pt x="144" y="182"/>
                </a:cubicBezTo>
                <a:cubicBezTo>
                  <a:pt x="144" y="183"/>
                  <a:pt x="144" y="185"/>
                  <a:pt x="146" y="186"/>
                </a:cubicBezTo>
                <a:cubicBezTo>
                  <a:pt x="147" y="187"/>
                  <a:pt x="151" y="189"/>
                  <a:pt x="158" y="192"/>
                </a:cubicBezTo>
                <a:cubicBezTo>
                  <a:pt x="164" y="195"/>
                  <a:pt x="168" y="198"/>
                  <a:pt x="170" y="201"/>
                </a:cubicBezTo>
                <a:cubicBezTo>
                  <a:pt x="173" y="204"/>
                  <a:pt x="174" y="208"/>
                  <a:pt x="174" y="213"/>
                </a:cubicBezTo>
                <a:close/>
                <a:moveTo>
                  <a:pt x="223" y="163"/>
                </a:moveTo>
                <a:cubicBezTo>
                  <a:pt x="244" y="163"/>
                  <a:pt x="244" y="163"/>
                  <a:pt x="244" y="163"/>
                </a:cubicBezTo>
                <a:cubicBezTo>
                  <a:pt x="221" y="234"/>
                  <a:pt x="221" y="234"/>
                  <a:pt x="221" y="234"/>
                </a:cubicBezTo>
                <a:cubicBezTo>
                  <a:pt x="198" y="234"/>
                  <a:pt x="198" y="234"/>
                  <a:pt x="198" y="234"/>
                </a:cubicBezTo>
                <a:cubicBezTo>
                  <a:pt x="175" y="163"/>
                  <a:pt x="175" y="163"/>
                  <a:pt x="175" y="163"/>
                </a:cubicBezTo>
                <a:cubicBezTo>
                  <a:pt x="197" y="163"/>
                  <a:pt x="197" y="163"/>
                  <a:pt x="197" y="163"/>
                </a:cubicBezTo>
                <a:cubicBezTo>
                  <a:pt x="206" y="199"/>
                  <a:pt x="206" y="199"/>
                  <a:pt x="206" y="199"/>
                </a:cubicBezTo>
                <a:cubicBezTo>
                  <a:pt x="208" y="207"/>
                  <a:pt x="210" y="213"/>
                  <a:pt x="210" y="216"/>
                </a:cubicBezTo>
                <a:cubicBezTo>
                  <a:pt x="210" y="214"/>
                  <a:pt x="210" y="211"/>
                  <a:pt x="211" y="207"/>
                </a:cubicBezTo>
                <a:cubicBezTo>
                  <a:pt x="212" y="204"/>
                  <a:pt x="212" y="201"/>
                  <a:pt x="213" y="199"/>
                </a:cubicBezTo>
                <a:lnTo>
                  <a:pt x="223" y="163"/>
                </a:lnTo>
                <a:close/>
              </a:path>
            </a:pathLst>
          </a:custGeom>
          <a:solidFill>
            <a:srgbClr val="00B050"/>
          </a:solidFill>
          <a:ln>
            <a:noFill/>
          </a:ln>
        </p:spPr>
        <p:txBody>
          <a:bodyPr vert="horz" wrap="square" lIns="68580" tIns="34290" rIns="68580" bIns="34290" numCol="1" anchor="t" anchorCtr="0" compatLnSpc="1">
            <a:prstTxWarp prst="textNoShape">
              <a:avLst/>
            </a:prstTxWarp>
          </a:bodyPr>
          <a:lstStyle/>
          <a:p>
            <a:endParaRPr lang="ja-JP" altLang="en-US" sz="1013"/>
          </a:p>
        </p:txBody>
      </p:sp>
      <p:sp>
        <p:nvSpPr>
          <p:cNvPr id="190" name="Freeform 20"/>
          <p:cNvSpPr>
            <a:spLocks noEditPoints="1"/>
          </p:cNvSpPr>
          <p:nvPr/>
        </p:nvSpPr>
        <p:spPr bwMode="auto">
          <a:xfrm>
            <a:off x="936721" y="3759882"/>
            <a:ext cx="214899" cy="282504"/>
          </a:xfrm>
          <a:custGeom>
            <a:avLst/>
            <a:gdLst>
              <a:gd name="T0" fmla="*/ 302 w 302"/>
              <a:gd name="T1" fmla="*/ 76 h 397"/>
              <a:gd name="T2" fmla="*/ 0 w 302"/>
              <a:gd name="T3" fmla="*/ 397 h 397"/>
              <a:gd name="T4" fmla="*/ 226 w 302"/>
              <a:gd name="T5" fmla="*/ 0 h 397"/>
              <a:gd name="T6" fmla="*/ 234 w 302"/>
              <a:gd name="T7" fmla="*/ 0 h 397"/>
              <a:gd name="T8" fmla="*/ 302 w 302"/>
              <a:gd name="T9" fmla="*/ 68 h 397"/>
              <a:gd name="T10" fmla="*/ 270 w 302"/>
              <a:gd name="T11" fmla="*/ 244 h 397"/>
              <a:gd name="T12" fmla="*/ 258 w 302"/>
              <a:gd name="T13" fmla="*/ 142 h 397"/>
              <a:gd name="T14" fmla="*/ 32 w 302"/>
              <a:gd name="T15" fmla="*/ 153 h 397"/>
              <a:gd name="T16" fmla="*/ 43 w 302"/>
              <a:gd name="T17" fmla="*/ 256 h 397"/>
              <a:gd name="T18" fmla="*/ 270 w 302"/>
              <a:gd name="T19" fmla="*/ 244 h 397"/>
              <a:gd name="T20" fmla="*/ 86 w 302"/>
              <a:gd name="T21" fmla="*/ 184 h 397"/>
              <a:gd name="T22" fmla="*/ 98 w 302"/>
              <a:gd name="T23" fmla="*/ 219 h 397"/>
              <a:gd name="T24" fmla="*/ 116 w 302"/>
              <a:gd name="T25" fmla="*/ 215 h 397"/>
              <a:gd name="T26" fmla="*/ 96 w 302"/>
              <a:gd name="T27" fmla="*/ 235 h 397"/>
              <a:gd name="T28" fmla="*/ 62 w 302"/>
              <a:gd name="T29" fmla="*/ 199 h 397"/>
              <a:gd name="T30" fmla="*/ 78 w 302"/>
              <a:gd name="T31" fmla="*/ 167 h 397"/>
              <a:gd name="T32" fmla="*/ 119 w 302"/>
              <a:gd name="T33" fmla="*/ 167 h 397"/>
              <a:gd name="T34" fmla="*/ 105 w 302"/>
              <a:gd name="T35" fmla="*/ 179 h 397"/>
              <a:gd name="T36" fmla="*/ 174 w 302"/>
              <a:gd name="T37" fmla="*/ 213 h 397"/>
              <a:gd name="T38" fmla="*/ 161 w 302"/>
              <a:gd name="T39" fmla="*/ 232 h 397"/>
              <a:gd name="T40" fmla="*/ 134 w 302"/>
              <a:gd name="T41" fmla="*/ 234 h 397"/>
              <a:gd name="T42" fmla="*/ 124 w 302"/>
              <a:gd name="T43" fmla="*/ 214 h 397"/>
              <a:gd name="T44" fmla="*/ 146 w 302"/>
              <a:gd name="T45" fmla="*/ 219 h 397"/>
              <a:gd name="T46" fmla="*/ 155 w 302"/>
              <a:gd name="T47" fmla="*/ 214 h 397"/>
              <a:gd name="T48" fmla="*/ 151 w 302"/>
              <a:gd name="T49" fmla="*/ 209 h 397"/>
              <a:gd name="T50" fmla="*/ 132 w 302"/>
              <a:gd name="T51" fmla="*/ 199 h 397"/>
              <a:gd name="T52" fmla="*/ 125 w 302"/>
              <a:gd name="T53" fmla="*/ 183 h 397"/>
              <a:gd name="T54" fmla="*/ 151 w 302"/>
              <a:gd name="T55" fmla="*/ 162 h 397"/>
              <a:gd name="T56" fmla="*/ 168 w 302"/>
              <a:gd name="T57" fmla="*/ 182 h 397"/>
              <a:gd name="T58" fmla="*/ 145 w 302"/>
              <a:gd name="T59" fmla="*/ 179 h 397"/>
              <a:gd name="T60" fmla="*/ 146 w 302"/>
              <a:gd name="T61" fmla="*/ 186 h 397"/>
              <a:gd name="T62" fmla="*/ 170 w 302"/>
              <a:gd name="T63" fmla="*/ 201 h 397"/>
              <a:gd name="T64" fmla="*/ 223 w 302"/>
              <a:gd name="T65" fmla="*/ 163 h 397"/>
              <a:gd name="T66" fmla="*/ 221 w 302"/>
              <a:gd name="T67" fmla="*/ 234 h 397"/>
              <a:gd name="T68" fmla="*/ 175 w 302"/>
              <a:gd name="T69" fmla="*/ 163 h 397"/>
              <a:gd name="T70" fmla="*/ 206 w 302"/>
              <a:gd name="T71" fmla="*/ 199 h 397"/>
              <a:gd name="T72" fmla="*/ 211 w 302"/>
              <a:gd name="T73" fmla="*/ 207 h 397"/>
              <a:gd name="T74" fmla="*/ 223 w 302"/>
              <a:gd name="T75" fmla="*/ 1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2" h="397">
                <a:moveTo>
                  <a:pt x="226" y="76"/>
                </a:moveTo>
                <a:cubicBezTo>
                  <a:pt x="302" y="76"/>
                  <a:pt x="302" y="76"/>
                  <a:pt x="302" y="76"/>
                </a:cubicBezTo>
                <a:cubicBezTo>
                  <a:pt x="302" y="397"/>
                  <a:pt x="302" y="397"/>
                  <a:pt x="302" y="397"/>
                </a:cubicBezTo>
                <a:cubicBezTo>
                  <a:pt x="0" y="397"/>
                  <a:pt x="0" y="397"/>
                  <a:pt x="0" y="397"/>
                </a:cubicBezTo>
                <a:cubicBezTo>
                  <a:pt x="0" y="0"/>
                  <a:pt x="0" y="0"/>
                  <a:pt x="0" y="0"/>
                </a:cubicBezTo>
                <a:cubicBezTo>
                  <a:pt x="226" y="0"/>
                  <a:pt x="226" y="0"/>
                  <a:pt x="226" y="0"/>
                </a:cubicBezTo>
                <a:lnTo>
                  <a:pt x="226" y="76"/>
                </a:lnTo>
                <a:close/>
                <a:moveTo>
                  <a:pt x="234" y="0"/>
                </a:moveTo>
                <a:cubicBezTo>
                  <a:pt x="234" y="68"/>
                  <a:pt x="234" y="68"/>
                  <a:pt x="234" y="68"/>
                </a:cubicBezTo>
                <a:cubicBezTo>
                  <a:pt x="302" y="68"/>
                  <a:pt x="302" y="68"/>
                  <a:pt x="302" y="68"/>
                </a:cubicBezTo>
                <a:lnTo>
                  <a:pt x="234" y="0"/>
                </a:lnTo>
                <a:close/>
                <a:moveTo>
                  <a:pt x="270" y="244"/>
                </a:moveTo>
                <a:cubicBezTo>
                  <a:pt x="270" y="153"/>
                  <a:pt x="270" y="153"/>
                  <a:pt x="270" y="153"/>
                </a:cubicBezTo>
                <a:cubicBezTo>
                  <a:pt x="270" y="147"/>
                  <a:pt x="265" y="142"/>
                  <a:pt x="258" y="142"/>
                </a:cubicBezTo>
                <a:cubicBezTo>
                  <a:pt x="43" y="142"/>
                  <a:pt x="43" y="142"/>
                  <a:pt x="43" y="142"/>
                </a:cubicBezTo>
                <a:cubicBezTo>
                  <a:pt x="37" y="142"/>
                  <a:pt x="32" y="147"/>
                  <a:pt x="32" y="153"/>
                </a:cubicBezTo>
                <a:cubicBezTo>
                  <a:pt x="32" y="244"/>
                  <a:pt x="32" y="244"/>
                  <a:pt x="32" y="244"/>
                </a:cubicBezTo>
                <a:cubicBezTo>
                  <a:pt x="32" y="250"/>
                  <a:pt x="37" y="256"/>
                  <a:pt x="43" y="256"/>
                </a:cubicBezTo>
                <a:cubicBezTo>
                  <a:pt x="258" y="256"/>
                  <a:pt x="258" y="256"/>
                  <a:pt x="258" y="256"/>
                </a:cubicBezTo>
                <a:cubicBezTo>
                  <a:pt x="265" y="256"/>
                  <a:pt x="270" y="250"/>
                  <a:pt x="270" y="244"/>
                </a:cubicBezTo>
                <a:close/>
                <a:moveTo>
                  <a:pt x="97" y="178"/>
                </a:moveTo>
                <a:cubicBezTo>
                  <a:pt x="92" y="178"/>
                  <a:pt x="88" y="180"/>
                  <a:pt x="86" y="184"/>
                </a:cubicBezTo>
                <a:cubicBezTo>
                  <a:pt x="83" y="187"/>
                  <a:pt x="82" y="192"/>
                  <a:pt x="82" y="199"/>
                </a:cubicBezTo>
                <a:cubicBezTo>
                  <a:pt x="82" y="213"/>
                  <a:pt x="87" y="219"/>
                  <a:pt x="98" y="219"/>
                </a:cubicBezTo>
                <a:cubicBezTo>
                  <a:pt x="101" y="219"/>
                  <a:pt x="104" y="219"/>
                  <a:pt x="107" y="218"/>
                </a:cubicBezTo>
                <a:cubicBezTo>
                  <a:pt x="110" y="217"/>
                  <a:pt x="113" y="216"/>
                  <a:pt x="116" y="215"/>
                </a:cubicBezTo>
                <a:cubicBezTo>
                  <a:pt x="116" y="231"/>
                  <a:pt x="116" y="231"/>
                  <a:pt x="116" y="231"/>
                </a:cubicBezTo>
                <a:cubicBezTo>
                  <a:pt x="110" y="234"/>
                  <a:pt x="103" y="235"/>
                  <a:pt x="96" y="235"/>
                </a:cubicBezTo>
                <a:cubicBezTo>
                  <a:pt x="85" y="235"/>
                  <a:pt x="77" y="232"/>
                  <a:pt x="71" y="226"/>
                </a:cubicBezTo>
                <a:cubicBezTo>
                  <a:pt x="65" y="220"/>
                  <a:pt x="62" y="211"/>
                  <a:pt x="62" y="199"/>
                </a:cubicBezTo>
                <a:cubicBezTo>
                  <a:pt x="62" y="192"/>
                  <a:pt x="64" y="185"/>
                  <a:pt x="67" y="180"/>
                </a:cubicBezTo>
                <a:cubicBezTo>
                  <a:pt x="69" y="174"/>
                  <a:pt x="73" y="170"/>
                  <a:pt x="78" y="167"/>
                </a:cubicBezTo>
                <a:cubicBezTo>
                  <a:pt x="84" y="164"/>
                  <a:pt x="90" y="162"/>
                  <a:pt x="97" y="162"/>
                </a:cubicBezTo>
                <a:cubicBezTo>
                  <a:pt x="104" y="162"/>
                  <a:pt x="112" y="164"/>
                  <a:pt x="119" y="167"/>
                </a:cubicBezTo>
                <a:cubicBezTo>
                  <a:pt x="113" y="182"/>
                  <a:pt x="113" y="182"/>
                  <a:pt x="113" y="182"/>
                </a:cubicBezTo>
                <a:cubicBezTo>
                  <a:pt x="110" y="181"/>
                  <a:pt x="108" y="180"/>
                  <a:pt x="105" y="179"/>
                </a:cubicBezTo>
                <a:cubicBezTo>
                  <a:pt x="102" y="178"/>
                  <a:pt x="100" y="178"/>
                  <a:pt x="97" y="178"/>
                </a:cubicBezTo>
                <a:close/>
                <a:moveTo>
                  <a:pt x="174" y="213"/>
                </a:moveTo>
                <a:cubicBezTo>
                  <a:pt x="174" y="217"/>
                  <a:pt x="173" y="221"/>
                  <a:pt x="171" y="224"/>
                </a:cubicBezTo>
                <a:cubicBezTo>
                  <a:pt x="168" y="228"/>
                  <a:pt x="165" y="230"/>
                  <a:pt x="161" y="232"/>
                </a:cubicBezTo>
                <a:cubicBezTo>
                  <a:pt x="157" y="234"/>
                  <a:pt x="152" y="235"/>
                  <a:pt x="146" y="235"/>
                </a:cubicBezTo>
                <a:cubicBezTo>
                  <a:pt x="141" y="235"/>
                  <a:pt x="137" y="235"/>
                  <a:pt x="134" y="234"/>
                </a:cubicBezTo>
                <a:cubicBezTo>
                  <a:pt x="131" y="233"/>
                  <a:pt x="128" y="232"/>
                  <a:pt x="124" y="231"/>
                </a:cubicBezTo>
                <a:cubicBezTo>
                  <a:pt x="124" y="214"/>
                  <a:pt x="124" y="214"/>
                  <a:pt x="124" y="214"/>
                </a:cubicBezTo>
                <a:cubicBezTo>
                  <a:pt x="128" y="215"/>
                  <a:pt x="132" y="217"/>
                  <a:pt x="136" y="218"/>
                </a:cubicBezTo>
                <a:cubicBezTo>
                  <a:pt x="140" y="219"/>
                  <a:pt x="143" y="219"/>
                  <a:pt x="146" y="219"/>
                </a:cubicBezTo>
                <a:cubicBezTo>
                  <a:pt x="149" y="219"/>
                  <a:pt x="151" y="219"/>
                  <a:pt x="153" y="218"/>
                </a:cubicBezTo>
                <a:cubicBezTo>
                  <a:pt x="154" y="217"/>
                  <a:pt x="155" y="216"/>
                  <a:pt x="155" y="214"/>
                </a:cubicBezTo>
                <a:cubicBezTo>
                  <a:pt x="155" y="213"/>
                  <a:pt x="154" y="212"/>
                  <a:pt x="154" y="212"/>
                </a:cubicBezTo>
                <a:cubicBezTo>
                  <a:pt x="153" y="211"/>
                  <a:pt x="153" y="210"/>
                  <a:pt x="151" y="209"/>
                </a:cubicBezTo>
                <a:cubicBezTo>
                  <a:pt x="150" y="209"/>
                  <a:pt x="147" y="207"/>
                  <a:pt x="142" y="205"/>
                </a:cubicBezTo>
                <a:cubicBezTo>
                  <a:pt x="137" y="203"/>
                  <a:pt x="134" y="201"/>
                  <a:pt x="132" y="199"/>
                </a:cubicBezTo>
                <a:cubicBezTo>
                  <a:pt x="129" y="197"/>
                  <a:pt x="128" y="195"/>
                  <a:pt x="126" y="192"/>
                </a:cubicBezTo>
                <a:cubicBezTo>
                  <a:pt x="125" y="189"/>
                  <a:pt x="125" y="186"/>
                  <a:pt x="125" y="183"/>
                </a:cubicBezTo>
                <a:cubicBezTo>
                  <a:pt x="125" y="176"/>
                  <a:pt x="127" y="171"/>
                  <a:pt x="132" y="168"/>
                </a:cubicBezTo>
                <a:cubicBezTo>
                  <a:pt x="137" y="164"/>
                  <a:pt x="143" y="162"/>
                  <a:pt x="151" y="162"/>
                </a:cubicBezTo>
                <a:cubicBezTo>
                  <a:pt x="159" y="162"/>
                  <a:pt x="166" y="164"/>
                  <a:pt x="174" y="167"/>
                </a:cubicBezTo>
                <a:cubicBezTo>
                  <a:pt x="168" y="182"/>
                  <a:pt x="168" y="182"/>
                  <a:pt x="168" y="182"/>
                </a:cubicBezTo>
                <a:cubicBezTo>
                  <a:pt x="161" y="179"/>
                  <a:pt x="156" y="178"/>
                  <a:pt x="151" y="178"/>
                </a:cubicBezTo>
                <a:cubicBezTo>
                  <a:pt x="148" y="178"/>
                  <a:pt x="147" y="178"/>
                  <a:pt x="145" y="179"/>
                </a:cubicBezTo>
                <a:cubicBezTo>
                  <a:pt x="144" y="180"/>
                  <a:pt x="144" y="181"/>
                  <a:pt x="144" y="182"/>
                </a:cubicBezTo>
                <a:cubicBezTo>
                  <a:pt x="144" y="183"/>
                  <a:pt x="144" y="185"/>
                  <a:pt x="146" y="186"/>
                </a:cubicBezTo>
                <a:cubicBezTo>
                  <a:pt x="147" y="187"/>
                  <a:pt x="151" y="189"/>
                  <a:pt x="158" y="192"/>
                </a:cubicBezTo>
                <a:cubicBezTo>
                  <a:pt x="164" y="195"/>
                  <a:pt x="168" y="198"/>
                  <a:pt x="170" y="201"/>
                </a:cubicBezTo>
                <a:cubicBezTo>
                  <a:pt x="173" y="204"/>
                  <a:pt x="174" y="208"/>
                  <a:pt x="174" y="213"/>
                </a:cubicBezTo>
                <a:close/>
                <a:moveTo>
                  <a:pt x="223" y="163"/>
                </a:moveTo>
                <a:cubicBezTo>
                  <a:pt x="244" y="163"/>
                  <a:pt x="244" y="163"/>
                  <a:pt x="244" y="163"/>
                </a:cubicBezTo>
                <a:cubicBezTo>
                  <a:pt x="221" y="234"/>
                  <a:pt x="221" y="234"/>
                  <a:pt x="221" y="234"/>
                </a:cubicBezTo>
                <a:cubicBezTo>
                  <a:pt x="198" y="234"/>
                  <a:pt x="198" y="234"/>
                  <a:pt x="198" y="234"/>
                </a:cubicBezTo>
                <a:cubicBezTo>
                  <a:pt x="175" y="163"/>
                  <a:pt x="175" y="163"/>
                  <a:pt x="175" y="163"/>
                </a:cubicBezTo>
                <a:cubicBezTo>
                  <a:pt x="197" y="163"/>
                  <a:pt x="197" y="163"/>
                  <a:pt x="197" y="163"/>
                </a:cubicBezTo>
                <a:cubicBezTo>
                  <a:pt x="206" y="199"/>
                  <a:pt x="206" y="199"/>
                  <a:pt x="206" y="199"/>
                </a:cubicBezTo>
                <a:cubicBezTo>
                  <a:pt x="208" y="207"/>
                  <a:pt x="210" y="213"/>
                  <a:pt x="210" y="216"/>
                </a:cubicBezTo>
                <a:cubicBezTo>
                  <a:pt x="210" y="214"/>
                  <a:pt x="210" y="211"/>
                  <a:pt x="211" y="207"/>
                </a:cubicBezTo>
                <a:cubicBezTo>
                  <a:pt x="212" y="204"/>
                  <a:pt x="212" y="201"/>
                  <a:pt x="213" y="199"/>
                </a:cubicBezTo>
                <a:lnTo>
                  <a:pt x="223" y="163"/>
                </a:lnTo>
                <a:close/>
              </a:path>
            </a:pathLst>
          </a:custGeom>
          <a:solidFill>
            <a:srgbClr val="00B050"/>
          </a:solidFill>
          <a:ln>
            <a:noFill/>
          </a:ln>
        </p:spPr>
        <p:txBody>
          <a:bodyPr vert="horz" wrap="square" lIns="68580" tIns="34290" rIns="68580" bIns="34290" numCol="1" anchor="t" anchorCtr="0" compatLnSpc="1">
            <a:prstTxWarp prst="textNoShape">
              <a:avLst/>
            </a:prstTxWarp>
          </a:bodyPr>
          <a:lstStyle/>
          <a:p>
            <a:endParaRPr lang="ja-JP" altLang="en-US" sz="1013"/>
          </a:p>
        </p:txBody>
      </p:sp>
    </p:spTree>
    <p:extLst>
      <p:ext uri="{BB962C8B-B14F-4D97-AF65-F5344CB8AC3E}">
        <p14:creationId xmlns:p14="http://schemas.microsoft.com/office/powerpoint/2010/main" val="3589197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BE7E33-362B-1AB5-B098-7E0C0F19E30F}"/>
              </a:ext>
            </a:extLst>
          </p:cNvPr>
          <p:cNvSpPr>
            <a:spLocks noGrp="1"/>
          </p:cNvSpPr>
          <p:nvPr>
            <p:ph type="title"/>
          </p:nvPr>
        </p:nvSpPr>
        <p:spPr/>
        <p:txBody>
          <a:bodyPr/>
          <a:lstStyle/>
          <a:p>
            <a:r>
              <a:rPr kumimoji="1" lang="ja-JP" altLang="en-US" dirty="0"/>
              <a:t>デジタルインボイスへの対応</a:t>
            </a:r>
          </a:p>
        </p:txBody>
      </p:sp>
      <p:sp>
        <p:nvSpPr>
          <p:cNvPr id="3" name="テキスト プレースホルダー 2">
            <a:extLst>
              <a:ext uri="{FF2B5EF4-FFF2-40B4-BE49-F238E27FC236}">
                <a16:creationId xmlns:a16="http://schemas.microsoft.com/office/drawing/2014/main" id="{82FE95C4-91C1-15C4-6207-6597D405D1C1}"/>
              </a:ext>
            </a:extLst>
          </p:cNvPr>
          <p:cNvSpPr>
            <a:spLocks noGrp="1"/>
          </p:cNvSpPr>
          <p:nvPr>
            <p:ph type="body" sz="quarter" idx="16"/>
          </p:nvPr>
        </p:nvSpPr>
        <p:spPr/>
        <p:txBody>
          <a:bodyPr/>
          <a:lstStyle/>
          <a:p>
            <a:r>
              <a:rPr lang="en-US" altLang="ja-JP" dirty="0" err="1"/>
              <a:t>SuperStram</a:t>
            </a:r>
            <a:r>
              <a:rPr lang="en-US" altLang="ja-JP" dirty="0"/>
              <a:t>-NX </a:t>
            </a:r>
            <a:r>
              <a:rPr lang="ja-JP" altLang="en-US" dirty="0"/>
              <a:t>デジタルインボイスオプション概要図</a:t>
            </a:r>
            <a:endParaRPr kumimoji="1" lang="ja-JP" altLang="en-US" dirty="0"/>
          </a:p>
        </p:txBody>
      </p:sp>
      <p:sp>
        <p:nvSpPr>
          <p:cNvPr id="5" name="スライド番号プレースホルダー 4">
            <a:extLst>
              <a:ext uri="{FF2B5EF4-FFF2-40B4-BE49-F238E27FC236}">
                <a16:creationId xmlns:a16="http://schemas.microsoft.com/office/drawing/2014/main" id="{04C42531-7580-771C-CCD5-729973D91F00}"/>
              </a:ext>
            </a:extLst>
          </p:cNvPr>
          <p:cNvSpPr>
            <a:spLocks noGrp="1"/>
          </p:cNvSpPr>
          <p:nvPr>
            <p:ph type="sldNum" sz="quarter" idx="10"/>
          </p:nvPr>
        </p:nvSpPr>
        <p:spPr>
          <a:xfrm>
            <a:off x="8532000" y="4932000"/>
            <a:ext cx="360000" cy="135000"/>
          </a:xfrm>
          <a:prstGeom prst="rect">
            <a:avLst/>
          </a:prstGeom>
        </p:spPr>
        <p:txBody>
          <a:bodyPr vert="horz" lIns="0" tIns="0" rIns="0" bIns="0" rtlCol="0" anchor="b" anchorCtr="0"/>
          <a:lstStyle>
            <a:defPPr>
              <a:defRPr lang="ja-JP"/>
            </a:defPPr>
            <a:lvl1pPr marL="0" algn="r" defTabSz="685800" rtl="0" eaLnBrk="1" latinLnBrk="0" hangingPunct="1">
              <a:defRPr kumimoji="1" sz="900" kern="1200">
                <a:solidFill>
                  <a:schemeClr val="tx1">
                    <a:lumMod val="50000"/>
                    <a:lumOff val="50000"/>
                  </a:schemeClr>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lang="ja-JP" altLang="en-US" smtClean="0">
                <a:solidFill>
                  <a:prstClr val="black">
                    <a:lumMod val="50000"/>
                    <a:lumOff val="50000"/>
                  </a:prstClr>
                </a:solidFill>
                <a:latin typeface="メイリオ"/>
                <a:ea typeface="メイリオ"/>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6" name="フッター プレースホルダー 5">
            <a:extLst>
              <a:ext uri="{FF2B5EF4-FFF2-40B4-BE49-F238E27FC236}">
                <a16:creationId xmlns:a16="http://schemas.microsoft.com/office/drawing/2014/main" id="{A12C5D6E-2196-17DC-F352-9C90EBB495C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169" name="正方形/長方形 168">
            <a:extLst>
              <a:ext uri="{FF2B5EF4-FFF2-40B4-BE49-F238E27FC236}">
                <a16:creationId xmlns:a16="http://schemas.microsoft.com/office/drawing/2014/main" id="{62E4CD0A-0C6E-A460-DA7B-AEFC0D7B7DBE}"/>
              </a:ext>
            </a:extLst>
          </p:cNvPr>
          <p:cNvSpPr/>
          <p:nvPr/>
        </p:nvSpPr>
        <p:spPr>
          <a:xfrm>
            <a:off x="203728" y="979747"/>
            <a:ext cx="3101303" cy="3924000"/>
          </a:xfrm>
          <a:prstGeom prst="rect">
            <a:avLst/>
          </a:prstGeom>
          <a:noFill/>
          <a:ln w="38100">
            <a:solidFill>
              <a:srgbClr val="008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Rectangle 8">
            <a:extLst>
              <a:ext uri="{FF2B5EF4-FFF2-40B4-BE49-F238E27FC236}">
                <a16:creationId xmlns:a16="http://schemas.microsoft.com/office/drawing/2014/main" id="{ED5297BC-4077-F2E0-F1FC-77A4D9E4A37F}"/>
              </a:ext>
            </a:extLst>
          </p:cNvPr>
          <p:cNvSpPr>
            <a:spLocks noChangeArrowheads="1"/>
          </p:cNvSpPr>
          <p:nvPr/>
        </p:nvSpPr>
        <p:spPr bwMode="auto">
          <a:xfrm>
            <a:off x="306923" y="1347569"/>
            <a:ext cx="1167404" cy="4032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71" name="Freeform 9">
            <a:extLst>
              <a:ext uri="{FF2B5EF4-FFF2-40B4-BE49-F238E27FC236}">
                <a16:creationId xmlns:a16="http://schemas.microsoft.com/office/drawing/2014/main" id="{0FED13AC-C6C9-B327-371A-2B85588566A7}"/>
              </a:ext>
            </a:extLst>
          </p:cNvPr>
          <p:cNvSpPr>
            <a:spLocks noEditPoints="1"/>
          </p:cNvSpPr>
          <p:nvPr/>
        </p:nvSpPr>
        <p:spPr bwMode="auto">
          <a:xfrm>
            <a:off x="465160" y="1428411"/>
            <a:ext cx="787828" cy="269520"/>
          </a:xfrm>
          <a:custGeom>
            <a:avLst/>
            <a:gdLst>
              <a:gd name="T0" fmla="*/ 49 w 1267"/>
              <a:gd name="T1" fmla="*/ 97 h 434"/>
              <a:gd name="T2" fmla="*/ 71 w 1267"/>
              <a:gd name="T3" fmla="*/ 7 h 434"/>
              <a:gd name="T4" fmla="*/ 62 w 1267"/>
              <a:gd name="T5" fmla="*/ 61 h 434"/>
              <a:gd name="T6" fmla="*/ 100 w 1267"/>
              <a:gd name="T7" fmla="*/ 109 h 434"/>
              <a:gd name="T8" fmla="*/ 149 w 1267"/>
              <a:gd name="T9" fmla="*/ 72 h 434"/>
              <a:gd name="T10" fmla="*/ 212 w 1267"/>
              <a:gd name="T11" fmla="*/ 118 h 434"/>
              <a:gd name="T12" fmla="*/ 263 w 1267"/>
              <a:gd name="T13" fmla="*/ 39 h 434"/>
              <a:gd name="T14" fmla="*/ 217 w 1267"/>
              <a:gd name="T15" fmla="*/ 95 h 434"/>
              <a:gd name="T16" fmla="*/ 288 w 1267"/>
              <a:gd name="T17" fmla="*/ 73 h 434"/>
              <a:gd name="T18" fmla="*/ 331 w 1267"/>
              <a:gd name="T19" fmla="*/ 102 h 434"/>
              <a:gd name="T20" fmla="*/ 307 w 1267"/>
              <a:gd name="T21" fmla="*/ 63 h 434"/>
              <a:gd name="T22" fmla="*/ 409 w 1267"/>
              <a:gd name="T23" fmla="*/ 52 h 434"/>
              <a:gd name="T24" fmla="*/ 413 w 1267"/>
              <a:gd name="T25" fmla="*/ 32 h 434"/>
              <a:gd name="T26" fmla="*/ 480 w 1267"/>
              <a:gd name="T27" fmla="*/ 101 h 434"/>
              <a:gd name="T28" fmla="*/ 486 w 1267"/>
              <a:gd name="T29" fmla="*/ 0 h 434"/>
              <a:gd name="T30" fmla="*/ 490 w 1267"/>
              <a:gd name="T31" fmla="*/ 51 h 434"/>
              <a:gd name="T32" fmla="*/ 567 w 1267"/>
              <a:gd name="T33" fmla="*/ 116 h 434"/>
              <a:gd name="T34" fmla="*/ 560 w 1267"/>
              <a:gd name="T35" fmla="*/ 29 h 434"/>
              <a:gd name="T36" fmla="*/ 655 w 1267"/>
              <a:gd name="T37" fmla="*/ 28 h 434"/>
              <a:gd name="T38" fmla="*/ 616 w 1267"/>
              <a:gd name="T39" fmla="*/ 29 h 434"/>
              <a:gd name="T40" fmla="*/ 676 w 1267"/>
              <a:gd name="T41" fmla="*/ 40 h 434"/>
              <a:gd name="T42" fmla="*/ 723 w 1267"/>
              <a:gd name="T43" fmla="*/ 101 h 434"/>
              <a:gd name="T44" fmla="*/ 724 w 1267"/>
              <a:gd name="T45" fmla="*/ 63 h 434"/>
              <a:gd name="T46" fmla="*/ 763 w 1267"/>
              <a:gd name="T47" fmla="*/ 110 h 434"/>
              <a:gd name="T48" fmla="*/ 782 w 1267"/>
              <a:gd name="T49" fmla="*/ 43 h 434"/>
              <a:gd name="T50" fmla="*/ 816 w 1267"/>
              <a:gd name="T51" fmla="*/ 115 h 434"/>
              <a:gd name="T52" fmla="*/ 778 w 1267"/>
              <a:gd name="T53" fmla="*/ 99 h 434"/>
              <a:gd name="T54" fmla="*/ 872 w 1267"/>
              <a:gd name="T55" fmla="*/ 72 h 434"/>
              <a:gd name="T56" fmla="*/ 897 w 1267"/>
              <a:gd name="T57" fmla="*/ 28 h 434"/>
              <a:gd name="T58" fmla="*/ 962 w 1267"/>
              <a:gd name="T59" fmla="*/ 115 h 434"/>
              <a:gd name="T60" fmla="*/ 999 w 1267"/>
              <a:gd name="T61" fmla="*/ 52 h 434"/>
              <a:gd name="T62" fmla="*/ 1075 w 1267"/>
              <a:gd name="T63" fmla="*/ 30 h 434"/>
              <a:gd name="T64" fmla="*/ 1137 w 1267"/>
              <a:gd name="T65" fmla="*/ 78 h 434"/>
              <a:gd name="T66" fmla="*/ 1188 w 1267"/>
              <a:gd name="T67" fmla="*/ 115 h 434"/>
              <a:gd name="T68" fmla="*/ 1229 w 1267"/>
              <a:gd name="T69" fmla="*/ 56 h 434"/>
              <a:gd name="T70" fmla="*/ 241 w 1267"/>
              <a:gd name="T71" fmla="*/ 434 h 434"/>
              <a:gd name="T72" fmla="*/ 196 w 1267"/>
              <a:gd name="T73" fmla="*/ 257 h 434"/>
              <a:gd name="T74" fmla="*/ 223 w 1267"/>
              <a:gd name="T75" fmla="*/ 320 h 434"/>
              <a:gd name="T76" fmla="*/ 255 w 1267"/>
              <a:gd name="T77" fmla="*/ 401 h 434"/>
              <a:gd name="T78" fmla="*/ 293 w 1267"/>
              <a:gd name="T79" fmla="*/ 336 h 434"/>
              <a:gd name="T80" fmla="*/ 314 w 1267"/>
              <a:gd name="T81" fmla="*/ 222 h 434"/>
              <a:gd name="T82" fmla="*/ 342 w 1267"/>
              <a:gd name="T83" fmla="*/ 286 h 434"/>
              <a:gd name="T84" fmla="*/ 376 w 1267"/>
              <a:gd name="T85" fmla="*/ 381 h 434"/>
              <a:gd name="T86" fmla="*/ 364 w 1267"/>
              <a:gd name="T87" fmla="*/ 409 h 434"/>
              <a:gd name="T88" fmla="*/ 460 w 1267"/>
              <a:gd name="T89" fmla="*/ 303 h 434"/>
              <a:gd name="T90" fmla="*/ 562 w 1267"/>
              <a:gd name="T91" fmla="*/ 434 h 434"/>
              <a:gd name="T92" fmla="*/ 471 w 1267"/>
              <a:gd name="T93" fmla="*/ 295 h 434"/>
              <a:gd name="T94" fmla="*/ 652 w 1267"/>
              <a:gd name="T95" fmla="*/ 321 h 434"/>
              <a:gd name="T96" fmla="*/ 690 w 1267"/>
              <a:gd name="T97" fmla="*/ 315 h 434"/>
              <a:gd name="T98" fmla="*/ 761 w 1267"/>
              <a:gd name="T99" fmla="*/ 373 h 434"/>
              <a:gd name="T100" fmla="*/ 703 w 1267"/>
              <a:gd name="T101" fmla="*/ 359 h 434"/>
              <a:gd name="T102" fmla="*/ 864 w 1267"/>
              <a:gd name="T103" fmla="*/ 281 h 434"/>
              <a:gd name="T104" fmla="*/ 874 w 1267"/>
              <a:gd name="T105" fmla="*/ 353 h 434"/>
              <a:gd name="T106" fmla="*/ 875 w 1267"/>
              <a:gd name="T107" fmla="*/ 322 h 434"/>
              <a:gd name="T108" fmla="*/ 948 w 1267"/>
              <a:gd name="T109" fmla="*/ 229 h 434"/>
              <a:gd name="T110" fmla="*/ 1031 w 1267"/>
              <a:gd name="T111" fmla="*/ 325 h 434"/>
              <a:gd name="T112" fmla="*/ 1031 w 1267"/>
              <a:gd name="T113" fmla="*/ 22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7" h="434">
                <a:moveTo>
                  <a:pt x="73" y="84"/>
                </a:moveTo>
                <a:cubicBezTo>
                  <a:pt x="73" y="94"/>
                  <a:pt x="69" y="102"/>
                  <a:pt x="62" y="108"/>
                </a:cubicBezTo>
                <a:cubicBezTo>
                  <a:pt x="55" y="114"/>
                  <a:pt x="45" y="116"/>
                  <a:pt x="32" y="116"/>
                </a:cubicBezTo>
                <a:cubicBezTo>
                  <a:pt x="19" y="116"/>
                  <a:pt x="9" y="114"/>
                  <a:pt x="0" y="110"/>
                </a:cubicBezTo>
                <a:cubicBezTo>
                  <a:pt x="0" y="93"/>
                  <a:pt x="0" y="93"/>
                  <a:pt x="0" y="93"/>
                </a:cubicBezTo>
                <a:cubicBezTo>
                  <a:pt x="6" y="95"/>
                  <a:pt x="11" y="97"/>
                  <a:pt x="17" y="99"/>
                </a:cubicBezTo>
                <a:cubicBezTo>
                  <a:pt x="23" y="100"/>
                  <a:pt x="28" y="101"/>
                  <a:pt x="33" y="101"/>
                </a:cubicBezTo>
                <a:cubicBezTo>
                  <a:pt x="40" y="101"/>
                  <a:pt x="46" y="99"/>
                  <a:pt x="49" y="97"/>
                </a:cubicBezTo>
                <a:cubicBezTo>
                  <a:pt x="53" y="94"/>
                  <a:pt x="55" y="90"/>
                  <a:pt x="55" y="85"/>
                </a:cubicBezTo>
                <a:cubicBezTo>
                  <a:pt x="55" y="81"/>
                  <a:pt x="53" y="78"/>
                  <a:pt x="50" y="75"/>
                </a:cubicBezTo>
                <a:cubicBezTo>
                  <a:pt x="47" y="72"/>
                  <a:pt x="40" y="68"/>
                  <a:pt x="30" y="64"/>
                </a:cubicBezTo>
                <a:cubicBezTo>
                  <a:pt x="20" y="60"/>
                  <a:pt x="12" y="55"/>
                  <a:pt x="8" y="50"/>
                </a:cubicBezTo>
                <a:cubicBezTo>
                  <a:pt x="4" y="44"/>
                  <a:pt x="2" y="38"/>
                  <a:pt x="2" y="30"/>
                </a:cubicBezTo>
                <a:cubicBezTo>
                  <a:pt x="2" y="21"/>
                  <a:pt x="5" y="14"/>
                  <a:pt x="12" y="8"/>
                </a:cubicBezTo>
                <a:cubicBezTo>
                  <a:pt x="19" y="3"/>
                  <a:pt x="28" y="0"/>
                  <a:pt x="39" y="0"/>
                </a:cubicBezTo>
                <a:cubicBezTo>
                  <a:pt x="50" y="0"/>
                  <a:pt x="61" y="2"/>
                  <a:pt x="71" y="7"/>
                </a:cubicBezTo>
                <a:cubicBezTo>
                  <a:pt x="65" y="22"/>
                  <a:pt x="65" y="22"/>
                  <a:pt x="65" y="22"/>
                </a:cubicBezTo>
                <a:cubicBezTo>
                  <a:pt x="55" y="18"/>
                  <a:pt x="46" y="16"/>
                  <a:pt x="38" y="16"/>
                </a:cubicBezTo>
                <a:cubicBezTo>
                  <a:pt x="32" y="16"/>
                  <a:pt x="28" y="17"/>
                  <a:pt x="25" y="20"/>
                </a:cubicBezTo>
                <a:cubicBezTo>
                  <a:pt x="22" y="22"/>
                  <a:pt x="20" y="26"/>
                  <a:pt x="20" y="30"/>
                </a:cubicBezTo>
                <a:cubicBezTo>
                  <a:pt x="20" y="33"/>
                  <a:pt x="21" y="36"/>
                  <a:pt x="22" y="38"/>
                </a:cubicBezTo>
                <a:cubicBezTo>
                  <a:pt x="23" y="40"/>
                  <a:pt x="25" y="42"/>
                  <a:pt x="28" y="44"/>
                </a:cubicBezTo>
                <a:cubicBezTo>
                  <a:pt x="31" y="45"/>
                  <a:pt x="36" y="48"/>
                  <a:pt x="43" y="51"/>
                </a:cubicBezTo>
                <a:cubicBezTo>
                  <a:pt x="52" y="54"/>
                  <a:pt x="58" y="58"/>
                  <a:pt x="62" y="61"/>
                </a:cubicBezTo>
                <a:cubicBezTo>
                  <a:pt x="66" y="64"/>
                  <a:pt x="68" y="67"/>
                  <a:pt x="70" y="71"/>
                </a:cubicBezTo>
                <a:cubicBezTo>
                  <a:pt x="72" y="75"/>
                  <a:pt x="73" y="79"/>
                  <a:pt x="73" y="84"/>
                </a:cubicBezTo>
                <a:close/>
                <a:moveTo>
                  <a:pt x="153" y="115"/>
                </a:moveTo>
                <a:cubicBezTo>
                  <a:pt x="151" y="104"/>
                  <a:pt x="151" y="104"/>
                  <a:pt x="151" y="104"/>
                </a:cubicBezTo>
                <a:cubicBezTo>
                  <a:pt x="150" y="104"/>
                  <a:pt x="150" y="104"/>
                  <a:pt x="150" y="104"/>
                </a:cubicBezTo>
                <a:cubicBezTo>
                  <a:pt x="147" y="108"/>
                  <a:pt x="144" y="111"/>
                  <a:pt x="139" y="113"/>
                </a:cubicBezTo>
                <a:cubicBezTo>
                  <a:pt x="134" y="115"/>
                  <a:pt x="129" y="116"/>
                  <a:pt x="123" y="116"/>
                </a:cubicBezTo>
                <a:cubicBezTo>
                  <a:pt x="113" y="116"/>
                  <a:pt x="105" y="114"/>
                  <a:pt x="100" y="109"/>
                </a:cubicBezTo>
                <a:cubicBezTo>
                  <a:pt x="95" y="104"/>
                  <a:pt x="92" y="96"/>
                  <a:pt x="92" y="85"/>
                </a:cubicBezTo>
                <a:cubicBezTo>
                  <a:pt x="92" y="29"/>
                  <a:pt x="92" y="29"/>
                  <a:pt x="92" y="29"/>
                </a:cubicBezTo>
                <a:cubicBezTo>
                  <a:pt x="111" y="29"/>
                  <a:pt x="111" y="29"/>
                  <a:pt x="111" y="29"/>
                </a:cubicBezTo>
                <a:cubicBezTo>
                  <a:pt x="111" y="82"/>
                  <a:pt x="111" y="82"/>
                  <a:pt x="111" y="82"/>
                </a:cubicBezTo>
                <a:cubicBezTo>
                  <a:pt x="111" y="89"/>
                  <a:pt x="112" y="93"/>
                  <a:pt x="115" y="97"/>
                </a:cubicBezTo>
                <a:cubicBezTo>
                  <a:pt x="117" y="100"/>
                  <a:pt x="122" y="102"/>
                  <a:pt x="127" y="102"/>
                </a:cubicBezTo>
                <a:cubicBezTo>
                  <a:pt x="135" y="102"/>
                  <a:pt x="141" y="99"/>
                  <a:pt x="144" y="95"/>
                </a:cubicBezTo>
                <a:cubicBezTo>
                  <a:pt x="148" y="90"/>
                  <a:pt x="149" y="83"/>
                  <a:pt x="149" y="72"/>
                </a:cubicBezTo>
                <a:cubicBezTo>
                  <a:pt x="149" y="29"/>
                  <a:pt x="149" y="29"/>
                  <a:pt x="149" y="29"/>
                </a:cubicBezTo>
                <a:cubicBezTo>
                  <a:pt x="168" y="29"/>
                  <a:pt x="168" y="29"/>
                  <a:pt x="168" y="29"/>
                </a:cubicBezTo>
                <a:cubicBezTo>
                  <a:pt x="168" y="115"/>
                  <a:pt x="168" y="115"/>
                  <a:pt x="168" y="115"/>
                </a:cubicBezTo>
                <a:lnTo>
                  <a:pt x="153" y="115"/>
                </a:lnTo>
                <a:close/>
                <a:moveTo>
                  <a:pt x="237" y="116"/>
                </a:moveTo>
                <a:cubicBezTo>
                  <a:pt x="226" y="116"/>
                  <a:pt x="218" y="113"/>
                  <a:pt x="212" y="105"/>
                </a:cubicBezTo>
                <a:cubicBezTo>
                  <a:pt x="211" y="105"/>
                  <a:pt x="211" y="105"/>
                  <a:pt x="211" y="105"/>
                </a:cubicBezTo>
                <a:cubicBezTo>
                  <a:pt x="212" y="112"/>
                  <a:pt x="212" y="116"/>
                  <a:pt x="212" y="118"/>
                </a:cubicBezTo>
                <a:cubicBezTo>
                  <a:pt x="212" y="153"/>
                  <a:pt x="212" y="153"/>
                  <a:pt x="212" y="153"/>
                </a:cubicBezTo>
                <a:cubicBezTo>
                  <a:pt x="194" y="153"/>
                  <a:pt x="194" y="153"/>
                  <a:pt x="194" y="153"/>
                </a:cubicBezTo>
                <a:cubicBezTo>
                  <a:pt x="194" y="29"/>
                  <a:pt x="194" y="29"/>
                  <a:pt x="194" y="29"/>
                </a:cubicBezTo>
                <a:cubicBezTo>
                  <a:pt x="208" y="29"/>
                  <a:pt x="208" y="29"/>
                  <a:pt x="208" y="29"/>
                </a:cubicBezTo>
                <a:cubicBezTo>
                  <a:pt x="209" y="31"/>
                  <a:pt x="210" y="35"/>
                  <a:pt x="211" y="41"/>
                </a:cubicBezTo>
                <a:cubicBezTo>
                  <a:pt x="212" y="41"/>
                  <a:pt x="212" y="41"/>
                  <a:pt x="212" y="41"/>
                </a:cubicBezTo>
                <a:cubicBezTo>
                  <a:pt x="218" y="32"/>
                  <a:pt x="226" y="28"/>
                  <a:pt x="238" y="28"/>
                </a:cubicBezTo>
                <a:cubicBezTo>
                  <a:pt x="248" y="28"/>
                  <a:pt x="257" y="31"/>
                  <a:pt x="263" y="39"/>
                </a:cubicBezTo>
                <a:cubicBezTo>
                  <a:pt x="268" y="47"/>
                  <a:pt x="271" y="58"/>
                  <a:pt x="271" y="72"/>
                </a:cubicBezTo>
                <a:cubicBezTo>
                  <a:pt x="271" y="86"/>
                  <a:pt x="268" y="97"/>
                  <a:pt x="262" y="105"/>
                </a:cubicBezTo>
                <a:cubicBezTo>
                  <a:pt x="256" y="112"/>
                  <a:pt x="248" y="116"/>
                  <a:pt x="237" y="116"/>
                </a:cubicBezTo>
                <a:close/>
                <a:moveTo>
                  <a:pt x="233" y="42"/>
                </a:moveTo>
                <a:cubicBezTo>
                  <a:pt x="226" y="42"/>
                  <a:pt x="220" y="45"/>
                  <a:pt x="217" y="49"/>
                </a:cubicBezTo>
                <a:cubicBezTo>
                  <a:pt x="214" y="53"/>
                  <a:pt x="212" y="60"/>
                  <a:pt x="212" y="69"/>
                </a:cubicBezTo>
                <a:cubicBezTo>
                  <a:pt x="212" y="72"/>
                  <a:pt x="212" y="72"/>
                  <a:pt x="212" y="72"/>
                </a:cubicBezTo>
                <a:cubicBezTo>
                  <a:pt x="212" y="82"/>
                  <a:pt x="214" y="90"/>
                  <a:pt x="217" y="95"/>
                </a:cubicBezTo>
                <a:cubicBezTo>
                  <a:pt x="220" y="99"/>
                  <a:pt x="226" y="102"/>
                  <a:pt x="233" y="102"/>
                </a:cubicBezTo>
                <a:cubicBezTo>
                  <a:pt x="239" y="102"/>
                  <a:pt x="244" y="99"/>
                  <a:pt x="248" y="94"/>
                </a:cubicBezTo>
                <a:cubicBezTo>
                  <a:pt x="251" y="89"/>
                  <a:pt x="253" y="81"/>
                  <a:pt x="253" y="72"/>
                </a:cubicBezTo>
                <a:cubicBezTo>
                  <a:pt x="253" y="62"/>
                  <a:pt x="251" y="55"/>
                  <a:pt x="248" y="50"/>
                </a:cubicBezTo>
                <a:cubicBezTo>
                  <a:pt x="244" y="45"/>
                  <a:pt x="239" y="42"/>
                  <a:pt x="233" y="42"/>
                </a:cubicBezTo>
                <a:close/>
                <a:moveTo>
                  <a:pt x="330" y="116"/>
                </a:moveTo>
                <a:cubicBezTo>
                  <a:pt x="317" y="116"/>
                  <a:pt x="306" y="113"/>
                  <a:pt x="299" y="105"/>
                </a:cubicBezTo>
                <a:cubicBezTo>
                  <a:pt x="291" y="97"/>
                  <a:pt x="288" y="86"/>
                  <a:pt x="288" y="73"/>
                </a:cubicBezTo>
                <a:cubicBezTo>
                  <a:pt x="288" y="59"/>
                  <a:pt x="291" y="48"/>
                  <a:pt x="298" y="40"/>
                </a:cubicBezTo>
                <a:cubicBezTo>
                  <a:pt x="305" y="32"/>
                  <a:pt x="315" y="28"/>
                  <a:pt x="327" y="28"/>
                </a:cubicBezTo>
                <a:cubicBezTo>
                  <a:pt x="338" y="28"/>
                  <a:pt x="347" y="31"/>
                  <a:pt x="354" y="38"/>
                </a:cubicBezTo>
                <a:cubicBezTo>
                  <a:pt x="360" y="45"/>
                  <a:pt x="363" y="54"/>
                  <a:pt x="363" y="66"/>
                </a:cubicBezTo>
                <a:cubicBezTo>
                  <a:pt x="363" y="76"/>
                  <a:pt x="363" y="76"/>
                  <a:pt x="363" y="76"/>
                </a:cubicBezTo>
                <a:cubicBezTo>
                  <a:pt x="306" y="76"/>
                  <a:pt x="306" y="76"/>
                  <a:pt x="306" y="76"/>
                </a:cubicBezTo>
                <a:cubicBezTo>
                  <a:pt x="307" y="84"/>
                  <a:pt x="309" y="91"/>
                  <a:pt x="313" y="95"/>
                </a:cubicBezTo>
                <a:cubicBezTo>
                  <a:pt x="317" y="100"/>
                  <a:pt x="323" y="102"/>
                  <a:pt x="331" y="102"/>
                </a:cubicBezTo>
                <a:cubicBezTo>
                  <a:pt x="336" y="102"/>
                  <a:pt x="341" y="102"/>
                  <a:pt x="345" y="101"/>
                </a:cubicBezTo>
                <a:cubicBezTo>
                  <a:pt x="349" y="100"/>
                  <a:pt x="354" y="98"/>
                  <a:pt x="359" y="96"/>
                </a:cubicBezTo>
                <a:cubicBezTo>
                  <a:pt x="359" y="111"/>
                  <a:pt x="359" y="111"/>
                  <a:pt x="359" y="111"/>
                </a:cubicBezTo>
                <a:cubicBezTo>
                  <a:pt x="355" y="113"/>
                  <a:pt x="350" y="114"/>
                  <a:pt x="346" y="115"/>
                </a:cubicBezTo>
                <a:cubicBezTo>
                  <a:pt x="341" y="116"/>
                  <a:pt x="336" y="116"/>
                  <a:pt x="330" y="116"/>
                </a:cubicBezTo>
                <a:close/>
                <a:moveTo>
                  <a:pt x="327" y="41"/>
                </a:moveTo>
                <a:cubicBezTo>
                  <a:pt x="321" y="41"/>
                  <a:pt x="316" y="43"/>
                  <a:pt x="313" y="47"/>
                </a:cubicBezTo>
                <a:cubicBezTo>
                  <a:pt x="309" y="51"/>
                  <a:pt x="307" y="56"/>
                  <a:pt x="307" y="63"/>
                </a:cubicBezTo>
                <a:cubicBezTo>
                  <a:pt x="346" y="63"/>
                  <a:pt x="346" y="63"/>
                  <a:pt x="346" y="63"/>
                </a:cubicBezTo>
                <a:cubicBezTo>
                  <a:pt x="345" y="56"/>
                  <a:pt x="344" y="51"/>
                  <a:pt x="340" y="47"/>
                </a:cubicBezTo>
                <a:cubicBezTo>
                  <a:pt x="337" y="43"/>
                  <a:pt x="333" y="41"/>
                  <a:pt x="327" y="41"/>
                </a:cubicBezTo>
                <a:close/>
                <a:moveTo>
                  <a:pt x="428" y="28"/>
                </a:moveTo>
                <a:cubicBezTo>
                  <a:pt x="431" y="28"/>
                  <a:pt x="434" y="28"/>
                  <a:pt x="437" y="28"/>
                </a:cubicBezTo>
                <a:cubicBezTo>
                  <a:pt x="435" y="45"/>
                  <a:pt x="435" y="45"/>
                  <a:pt x="435" y="45"/>
                </a:cubicBezTo>
                <a:cubicBezTo>
                  <a:pt x="432" y="45"/>
                  <a:pt x="430" y="44"/>
                  <a:pt x="427" y="44"/>
                </a:cubicBezTo>
                <a:cubicBezTo>
                  <a:pt x="420" y="44"/>
                  <a:pt x="414" y="47"/>
                  <a:pt x="409" y="52"/>
                </a:cubicBezTo>
                <a:cubicBezTo>
                  <a:pt x="405" y="56"/>
                  <a:pt x="402" y="62"/>
                  <a:pt x="402" y="70"/>
                </a:cubicBezTo>
                <a:cubicBezTo>
                  <a:pt x="402" y="115"/>
                  <a:pt x="402" y="115"/>
                  <a:pt x="402" y="115"/>
                </a:cubicBezTo>
                <a:cubicBezTo>
                  <a:pt x="384" y="115"/>
                  <a:pt x="384" y="115"/>
                  <a:pt x="384" y="115"/>
                </a:cubicBezTo>
                <a:cubicBezTo>
                  <a:pt x="384" y="29"/>
                  <a:pt x="384" y="29"/>
                  <a:pt x="384" y="29"/>
                </a:cubicBezTo>
                <a:cubicBezTo>
                  <a:pt x="398" y="29"/>
                  <a:pt x="398" y="29"/>
                  <a:pt x="398" y="29"/>
                </a:cubicBezTo>
                <a:cubicBezTo>
                  <a:pt x="401" y="44"/>
                  <a:pt x="401" y="44"/>
                  <a:pt x="401" y="44"/>
                </a:cubicBezTo>
                <a:cubicBezTo>
                  <a:pt x="402" y="44"/>
                  <a:pt x="402" y="44"/>
                  <a:pt x="402" y="44"/>
                </a:cubicBezTo>
                <a:cubicBezTo>
                  <a:pt x="405" y="39"/>
                  <a:pt x="408" y="35"/>
                  <a:pt x="413" y="32"/>
                </a:cubicBezTo>
                <a:cubicBezTo>
                  <a:pt x="417" y="29"/>
                  <a:pt x="422" y="28"/>
                  <a:pt x="428" y="28"/>
                </a:cubicBezTo>
                <a:close/>
                <a:moveTo>
                  <a:pt x="520" y="84"/>
                </a:moveTo>
                <a:cubicBezTo>
                  <a:pt x="520" y="94"/>
                  <a:pt x="516" y="102"/>
                  <a:pt x="509" y="108"/>
                </a:cubicBezTo>
                <a:cubicBezTo>
                  <a:pt x="502" y="114"/>
                  <a:pt x="492" y="116"/>
                  <a:pt x="479" y="116"/>
                </a:cubicBezTo>
                <a:cubicBezTo>
                  <a:pt x="466" y="116"/>
                  <a:pt x="455" y="114"/>
                  <a:pt x="447" y="110"/>
                </a:cubicBezTo>
                <a:cubicBezTo>
                  <a:pt x="447" y="93"/>
                  <a:pt x="447" y="93"/>
                  <a:pt x="447" y="93"/>
                </a:cubicBezTo>
                <a:cubicBezTo>
                  <a:pt x="452" y="95"/>
                  <a:pt x="458" y="97"/>
                  <a:pt x="464" y="99"/>
                </a:cubicBezTo>
                <a:cubicBezTo>
                  <a:pt x="470" y="100"/>
                  <a:pt x="475" y="101"/>
                  <a:pt x="480" y="101"/>
                </a:cubicBezTo>
                <a:cubicBezTo>
                  <a:pt x="487" y="101"/>
                  <a:pt x="493" y="99"/>
                  <a:pt x="496" y="97"/>
                </a:cubicBezTo>
                <a:cubicBezTo>
                  <a:pt x="500" y="94"/>
                  <a:pt x="501" y="90"/>
                  <a:pt x="501" y="85"/>
                </a:cubicBezTo>
                <a:cubicBezTo>
                  <a:pt x="501" y="81"/>
                  <a:pt x="500" y="78"/>
                  <a:pt x="497" y="75"/>
                </a:cubicBezTo>
                <a:cubicBezTo>
                  <a:pt x="493" y="72"/>
                  <a:pt x="487" y="68"/>
                  <a:pt x="477" y="64"/>
                </a:cubicBezTo>
                <a:cubicBezTo>
                  <a:pt x="466" y="60"/>
                  <a:pt x="459" y="55"/>
                  <a:pt x="455" y="50"/>
                </a:cubicBezTo>
                <a:cubicBezTo>
                  <a:pt x="451" y="44"/>
                  <a:pt x="449" y="38"/>
                  <a:pt x="449" y="30"/>
                </a:cubicBezTo>
                <a:cubicBezTo>
                  <a:pt x="449" y="21"/>
                  <a:pt x="452" y="14"/>
                  <a:pt x="459" y="8"/>
                </a:cubicBezTo>
                <a:cubicBezTo>
                  <a:pt x="465" y="3"/>
                  <a:pt x="474" y="0"/>
                  <a:pt x="486" y="0"/>
                </a:cubicBezTo>
                <a:cubicBezTo>
                  <a:pt x="497" y="0"/>
                  <a:pt x="507" y="2"/>
                  <a:pt x="518" y="7"/>
                </a:cubicBezTo>
                <a:cubicBezTo>
                  <a:pt x="512" y="22"/>
                  <a:pt x="512" y="22"/>
                  <a:pt x="512" y="22"/>
                </a:cubicBezTo>
                <a:cubicBezTo>
                  <a:pt x="502" y="18"/>
                  <a:pt x="493" y="16"/>
                  <a:pt x="485" y="16"/>
                </a:cubicBezTo>
                <a:cubicBezTo>
                  <a:pt x="479" y="16"/>
                  <a:pt x="475" y="17"/>
                  <a:pt x="472" y="20"/>
                </a:cubicBezTo>
                <a:cubicBezTo>
                  <a:pt x="469" y="22"/>
                  <a:pt x="467" y="26"/>
                  <a:pt x="467" y="30"/>
                </a:cubicBezTo>
                <a:cubicBezTo>
                  <a:pt x="467" y="33"/>
                  <a:pt x="468" y="36"/>
                  <a:pt x="469" y="38"/>
                </a:cubicBezTo>
                <a:cubicBezTo>
                  <a:pt x="470" y="40"/>
                  <a:pt x="472" y="42"/>
                  <a:pt x="475" y="44"/>
                </a:cubicBezTo>
                <a:cubicBezTo>
                  <a:pt x="478" y="45"/>
                  <a:pt x="483" y="48"/>
                  <a:pt x="490" y="51"/>
                </a:cubicBezTo>
                <a:cubicBezTo>
                  <a:pt x="499" y="54"/>
                  <a:pt x="505" y="58"/>
                  <a:pt x="509" y="61"/>
                </a:cubicBezTo>
                <a:cubicBezTo>
                  <a:pt x="512" y="64"/>
                  <a:pt x="515" y="67"/>
                  <a:pt x="517" y="71"/>
                </a:cubicBezTo>
                <a:cubicBezTo>
                  <a:pt x="519" y="75"/>
                  <a:pt x="520" y="79"/>
                  <a:pt x="520" y="84"/>
                </a:cubicBezTo>
                <a:close/>
                <a:moveTo>
                  <a:pt x="572" y="102"/>
                </a:moveTo>
                <a:cubicBezTo>
                  <a:pt x="576" y="102"/>
                  <a:pt x="581" y="101"/>
                  <a:pt x="585" y="100"/>
                </a:cubicBezTo>
                <a:cubicBezTo>
                  <a:pt x="585" y="113"/>
                  <a:pt x="585" y="113"/>
                  <a:pt x="585" y="113"/>
                </a:cubicBezTo>
                <a:cubicBezTo>
                  <a:pt x="583" y="114"/>
                  <a:pt x="580" y="115"/>
                  <a:pt x="577" y="116"/>
                </a:cubicBezTo>
                <a:cubicBezTo>
                  <a:pt x="574" y="116"/>
                  <a:pt x="571" y="116"/>
                  <a:pt x="567" y="116"/>
                </a:cubicBezTo>
                <a:cubicBezTo>
                  <a:pt x="550" y="116"/>
                  <a:pt x="542" y="107"/>
                  <a:pt x="542" y="89"/>
                </a:cubicBezTo>
                <a:cubicBezTo>
                  <a:pt x="542" y="43"/>
                  <a:pt x="542" y="43"/>
                  <a:pt x="542" y="43"/>
                </a:cubicBezTo>
                <a:cubicBezTo>
                  <a:pt x="530" y="43"/>
                  <a:pt x="530" y="43"/>
                  <a:pt x="530" y="43"/>
                </a:cubicBezTo>
                <a:cubicBezTo>
                  <a:pt x="530" y="35"/>
                  <a:pt x="530" y="35"/>
                  <a:pt x="530" y="35"/>
                </a:cubicBezTo>
                <a:cubicBezTo>
                  <a:pt x="542" y="28"/>
                  <a:pt x="542" y="28"/>
                  <a:pt x="542" y="28"/>
                </a:cubicBezTo>
                <a:cubicBezTo>
                  <a:pt x="549" y="10"/>
                  <a:pt x="549" y="10"/>
                  <a:pt x="549" y="10"/>
                </a:cubicBezTo>
                <a:cubicBezTo>
                  <a:pt x="560" y="10"/>
                  <a:pt x="560" y="10"/>
                  <a:pt x="560" y="10"/>
                </a:cubicBezTo>
                <a:cubicBezTo>
                  <a:pt x="560" y="29"/>
                  <a:pt x="560" y="29"/>
                  <a:pt x="560" y="29"/>
                </a:cubicBezTo>
                <a:cubicBezTo>
                  <a:pt x="584" y="29"/>
                  <a:pt x="584" y="29"/>
                  <a:pt x="584" y="29"/>
                </a:cubicBezTo>
                <a:cubicBezTo>
                  <a:pt x="584" y="43"/>
                  <a:pt x="584" y="43"/>
                  <a:pt x="584" y="43"/>
                </a:cubicBezTo>
                <a:cubicBezTo>
                  <a:pt x="560" y="43"/>
                  <a:pt x="560" y="43"/>
                  <a:pt x="560" y="43"/>
                </a:cubicBezTo>
                <a:cubicBezTo>
                  <a:pt x="560" y="89"/>
                  <a:pt x="560" y="89"/>
                  <a:pt x="560" y="89"/>
                </a:cubicBezTo>
                <a:cubicBezTo>
                  <a:pt x="560" y="93"/>
                  <a:pt x="561" y="96"/>
                  <a:pt x="563" y="99"/>
                </a:cubicBezTo>
                <a:cubicBezTo>
                  <a:pt x="565" y="101"/>
                  <a:pt x="568" y="102"/>
                  <a:pt x="572" y="102"/>
                </a:cubicBezTo>
                <a:close/>
                <a:moveTo>
                  <a:pt x="646" y="28"/>
                </a:moveTo>
                <a:cubicBezTo>
                  <a:pt x="649" y="28"/>
                  <a:pt x="652" y="28"/>
                  <a:pt x="655" y="28"/>
                </a:cubicBezTo>
                <a:cubicBezTo>
                  <a:pt x="653" y="45"/>
                  <a:pt x="653" y="45"/>
                  <a:pt x="653" y="45"/>
                </a:cubicBezTo>
                <a:cubicBezTo>
                  <a:pt x="650" y="45"/>
                  <a:pt x="648" y="44"/>
                  <a:pt x="645" y="44"/>
                </a:cubicBezTo>
                <a:cubicBezTo>
                  <a:pt x="638" y="44"/>
                  <a:pt x="632" y="47"/>
                  <a:pt x="627" y="52"/>
                </a:cubicBezTo>
                <a:cubicBezTo>
                  <a:pt x="623" y="56"/>
                  <a:pt x="620" y="62"/>
                  <a:pt x="620" y="70"/>
                </a:cubicBezTo>
                <a:cubicBezTo>
                  <a:pt x="620" y="115"/>
                  <a:pt x="620" y="115"/>
                  <a:pt x="620" y="115"/>
                </a:cubicBezTo>
                <a:cubicBezTo>
                  <a:pt x="602" y="115"/>
                  <a:pt x="602" y="115"/>
                  <a:pt x="602" y="115"/>
                </a:cubicBezTo>
                <a:cubicBezTo>
                  <a:pt x="602" y="29"/>
                  <a:pt x="602" y="29"/>
                  <a:pt x="602" y="29"/>
                </a:cubicBezTo>
                <a:cubicBezTo>
                  <a:pt x="616" y="29"/>
                  <a:pt x="616" y="29"/>
                  <a:pt x="616" y="29"/>
                </a:cubicBezTo>
                <a:cubicBezTo>
                  <a:pt x="619" y="44"/>
                  <a:pt x="619" y="44"/>
                  <a:pt x="619" y="44"/>
                </a:cubicBezTo>
                <a:cubicBezTo>
                  <a:pt x="620" y="44"/>
                  <a:pt x="620" y="44"/>
                  <a:pt x="620" y="44"/>
                </a:cubicBezTo>
                <a:cubicBezTo>
                  <a:pt x="623" y="39"/>
                  <a:pt x="626" y="35"/>
                  <a:pt x="631" y="32"/>
                </a:cubicBezTo>
                <a:cubicBezTo>
                  <a:pt x="636" y="29"/>
                  <a:pt x="640" y="28"/>
                  <a:pt x="646" y="28"/>
                </a:cubicBezTo>
                <a:close/>
                <a:moveTo>
                  <a:pt x="708" y="116"/>
                </a:moveTo>
                <a:cubicBezTo>
                  <a:pt x="695" y="116"/>
                  <a:pt x="684" y="113"/>
                  <a:pt x="677" y="105"/>
                </a:cubicBezTo>
                <a:cubicBezTo>
                  <a:pt x="669" y="97"/>
                  <a:pt x="666" y="86"/>
                  <a:pt x="666" y="73"/>
                </a:cubicBezTo>
                <a:cubicBezTo>
                  <a:pt x="666" y="59"/>
                  <a:pt x="669" y="48"/>
                  <a:pt x="676" y="40"/>
                </a:cubicBezTo>
                <a:cubicBezTo>
                  <a:pt x="683" y="32"/>
                  <a:pt x="693" y="28"/>
                  <a:pt x="705" y="28"/>
                </a:cubicBezTo>
                <a:cubicBezTo>
                  <a:pt x="716" y="28"/>
                  <a:pt x="725" y="31"/>
                  <a:pt x="732" y="38"/>
                </a:cubicBezTo>
                <a:cubicBezTo>
                  <a:pt x="738" y="45"/>
                  <a:pt x="741" y="54"/>
                  <a:pt x="741" y="66"/>
                </a:cubicBezTo>
                <a:cubicBezTo>
                  <a:pt x="741" y="76"/>
                  <a:pt x="741" y="76"/>
                  <a:pt x="741" y="76"/>
                </a:cubicBezTo>
                <a:cubicBezTo>
                  <a:pt x="684" y="76"/>
                  <a:pt x="684" y="76"/>
                  <a:pt x="684" y="76"/>
                </a:cubicBezTo>
                <a:cubicBezTo>
                  <a:pt x="685" y="84"/>
                  <a:pt x="687" y="91"/>
                  <a:pt x="691" y="95"/>
                </a:cubicBezTo>
                <a:cubicBezTo>
                  <a:pt x="695" y="100"/>
                  <a:pt x="701" y="102"/>
                  <a:pt x="709" y="102"/>
                </a:cubicBezTo>
                <a:cubicBezTo>
                  <a:pt x="714" y="102"/>
                  <a:pt x="719" y="102"/>
                  <a:pt x="723" y="101"/>
                </a:cubicBezTo>
                <a:cubicBezTo>
                  <a:pt x="727" y="100"/>
                  <a:pt x="732" y="98"/>
                  <a:pt x="737" y="96"/>
                </a:cubicBezTo>
                <a:cubicBezTo>
                  <a:pt x="737" y="111"/>
                  <a:pt x="737" y="111"/>
                  <a:pt x="737" y="111"/>
                </a:cubicBezTo>
                <a:cubicBezTo>
                  <a:pt x="733" y="113"/>
                  <a:pt x="728" y="114"/>
                  <a:pt x="724" y="115"/>
                </a:cubicBezTo>
                <a:cubicBezTo>
                  <a:pt x="719" y="116"/>
                  <a:pt x="714" y="116"/>
                  <a:pt x="708" y="116"/>
                </a:cubicBezTo>
                <a:close/>
                <a:moveTo>
                  <a:pt x="705" y="41"/>
                </a:moveTo>
                <a:cubicBezTo>
                  <a:pt x="699" y="41"/>
                  <a:pt x="694" y="43"/>
                  <a:pt x="691" y="47"/>
                </a:cubicBezTo>
                <a:cubicBezTo>
                  <a:pt x="687" y="51"/>
                  <a:pt x="685" y="56"/>
                  <a:pt x="685" y="63"/>
                </a:cubicBezTo>
                <a:cubicBezTo>
                  <a:pt x="724" y="63"/>
                  <a:pt x="724" y="63"/>
                  <a:pt x="724" y="63"/>
                </a:cubicBezTo>
                <a:cubicBezTo>
                  <a:pt x="723" y="56"/>
                  <a:pt x="722" y="51"/>
                  <a:pt x="718" y="47"/>
                </a:cubicBezTo>
                <a:cubicBezTo>
                  <a:pt x="715" y="43"/>
                  <a:pt x="711" y="41"/>
                  <a:pt x="705" y="41"/>
                </a:cubicBezTo>
                <a:close/>
                <a:moveTo>
                  <a:pt x="816" y="115"/>
                </a:moveTo>
                <a:cubicBezTo>
                  <a:pt x="812" y="103"/>
                  <a:pt x="812" y="103"/>
                  <a:pt x="812" y="103"/>
                </a:cubicBezTo>
                <a:cubicBezTo>
                  <a:pt x="811" y="103"/>
                  <a:pt x="811" y="103"/>
                  <a:pt x="811" y="103"/>
                </a:cubicBezTo>
                <a:cubicBezTo>
                  <a:pt x="807" y="108"/>
                  <a:pt x="803" y="112"/>
                  <a:pt x="799" y="114"/>
                </a:cubicBezTo>
                <a:cubicBezTo>
                  <a:pt x="795" y="115"/>
                  <a:pt x="789" y="116"/>
                  <a:pt x="783" y="116"/>
                </a:cubicBezTo>
                <a:cubicBezTo>
                  <a:pt x="774" y="116"/>
                  <a:pt x="768" y="114"/>
                  <a:pt x="763" y="110"/>
                </a:cubicBezTo>
                <a:cubicBezTo>
                  <a:pt x="758" y="105"/>
                  <a:pt x="756" y="99"/>
                  <a:pt x="756" y="90"/>
                </a:cubicBezTo>
                <a:cubicBezTo>
                  <a:pt x="756" y="81"/>
                  <a:pt x="759" y="75"/>
                  <a:pt x="766" y="70"/>
                </a:cubicBezTo>
                <a:cubicBezTo>
                  <a:pt x="772" y="66"/>
                  <a:pt x="782" y="63"/>
                  <a:pt x="796" y="63"/>
                </a:cubicBezTo>
                <a:cubicBezTo>
                  <a:pt x="811" y="62"/>
                  <a:pt x="811" y="62"/>
                  <a:pt x="811" y="62"/>
                </a:cubicBezTo>
                <a:cubicBezTo>
                  <a:pt x="811" y="58"/>
                  <a:pt x="811" y="58"/>
                  <a:pt x="811" y="58"/>
                </a:cubicBezTo>
                <a:cubicBezTo>
                  <a:pt x="811" y="52"/>
                  <a:pt x="809" y="48"/>
                  <a:pt x="807" y="46"/>
                </a:cubicBezTo>
                <a:cubicBezTo>
                  <a:pt x="804" y="43"/>
                  <a:pt x="800" y="42"/>
                  <a:pt x="795" y="42"/>
                </a:cubicBezTo>
                <a:cubicBezTo>
                  <a:pt x="791" y="42"/>
                  <a:pt x="786" y="42"/>
                  <a:pt x="782" y="43"/>
                </a:cubicBezTo>
                <a:cubicBezTo>
                  <a:pt x="778" y="45"/>
                  <a:pt x="774" y="46"/>
                  <a:pt x="771" y="48"/>
                </a:cubicBezTo>
                <a:cubicBezTo>
                  <a:pt x="765" y="35"/>
                  <a:pt x="765" y="35"/>
                  <a:pt x="765" y="35"/>
                </a:cubicBezTo>
                <a:cubicBezTo>
                  <a:pt x="769" y="33"/>
                  <a:pt x="775" y="31"/>
                  <a:pt x="780" y="30"/>
                </a:cubicBezTo>
                <a:cubicBezTo>
                  <a:pt x="786" y="28"/>
                  <a:pt x="791" y="28"/>
                  <a:pt x="796" y="28"/>
                </a:cubicBezTo>
                <a:cubicBezTo>
                  <a:pt x="807" y="28"/>
                  <a:pt x="815" y="30"/>
                  <a:pt x="820" y="35"/>
                </a:cubicBezTo>
                <a:cubicBezTo>
                  <a:pt x="826" y="39"/>
                  <a:pt x="829" y="47"/>
                  <a:pt x="829" y="57"/>
                </a:cubicBezTo>
                <a:cubicBezTo>
                  <a:pt x="829" y="115"/>
                  <a:pt x="829" y="115"/>
                  <a:pt x="829" y="115"/>
                </a:cubicBezTo>
                <a:lnTo>
                  <a:pt x="816" y="115"/>
                </a:lnTo>
                <a:close/>
                <a:moveTo>
                  <a:pt x="789" y="102"/>
                </a:moveTo>
                <a:cubicBezTo>
                  <a:pt x="795" y="102"/>
                  <a:pt x="801" y="101"/>
                  <a:pt x="805" y="97"/>
                </a:cubicBezTo>
                <a:cubicBezTo>
                  <a:pt x="809" y="93"/>
                  <a:pt x="811" y="88"/>
                  <a:pt x="811" y="81"/>
                </a:cubicBezTo>
                <a:cubicBezTo>
                  <a:pt x="811" y="74"/>
                  <a:pt x="811" y="74"/>
                  <a:pt x="811" y="74"/>
                </a:cubicBezTo>
                <a:cubicBezTo>
                  <a:pt x="800" y="74"/>
                  <a:pt x="800" y="74"/>
                  <a:pt x="800" y="74"/>
                </a:cubicBezTo>
                <a:cubicBezTo>
                  <a:pt x="791" y="75"/>
                  <a:pt x="785" y="76"/>
                  <a:pt x="781" y="79"/>
                </a:cubicBezTo>
                <a:cubicBezTo>
                  <a:pt x="777" y="81"/>
                  <a:pt x="775" y="85"/>
                  <a:pt x="775" y="90"/>
                </a:cubicBezTo>
                <a:cubicBezTo>
                  <a:pt x="775" y="94"/>
                  <a:pt x="776" y="97"/>
                  <a:pt x="778" y="99"/>
                </a:cubicBezTo>
                <a:cubicBezTo>
                  <a:pt x="781" y="101"/>
                  <a:pt x="784" y="102"/>
                  <a:pt x="789" y="102"/>
                </a:cubicBezTo>
                <a:close/>
                <a:moveTo>
                  <a:pt x="926" y="115"/>
                </a:moveTo>
                <a:cubicBezTo>
                  <a:pt x="908" y="115"/>
                  <a:pt x="908" y="115"/>
                  <a:pt x="908" y="115"/>
                </a:cubicBezTo>
                <a:cubicBezTo>
                  <a:pt x="908" y="62"/>
                  <a:pt x="908" y="62"/>
                  <a:pt x="908" y="62"/>
                </a:cubicBezTo>
                <a:cubicBezTo>
                  <a:pt x="908" y="55"/>
                  <a:pt x="907" y="51"/>
                  <a:pt x="904" y="47"/>
                </a:cubicBezTo>
                <a:cubicBezTo>
                  <a:pt x="902" y="44"/>
                  <a:pt x="898" y="42"/>
                  <a:pt x="893" y="42"/>
                </a:cubicBezTo>
                <a:cubicBezTo>
                  <a:pt x="886" y="42"/>
                  <a:pt x="881" y="45"/>
                  <a:pt x="877" y="49"/>
                </a:cubicBezTo>
                <a:cubicBezTo>
                  <a:pt x="874" y="54"/>
                  <a:pt x="872" y="62"/>
                  <a:pt x="872" y="72"/>
                </a:cubicBezTo>
                <a:cubicBezTo>
                  <a:pt x="872" y="115"/>
                  <a:pt x="872" y="115"/>
                  <a:pt x="872" y="115"/>
                </a:cubicBezTo>
                <a:cubicBezTo>
                  <a:pt x="854" y="115"/>
                  <a:pt x="854" y="115"/>
                  <a:pt x="854" y="115"/>
                </a:cubicBezTo>
                <a:cubicBezTo>
                  <a:pt x="854" y="29"/>
                  <a:pt x="854" y="29"/>
                  <a:pt x="854" y="29"/>
                </a:cubicBezTo>
                <a:cubicBezTo>
                  <a:pt x="868" y="29"/>
                  <a:pt x="868" y="29"/>
                  <a:pt x="868" y="29"/>
                </a:cubicBezTo>
                <a:cubicBezTo>
                  <a:pt x="871" y="40"/>
                  <a:pt x="871" y="40"/>
                  <a:pt x="871" y="40"/>
                </a:cubicBezTo>
                <a:cubicBezTo>
                  <a:pt x="872" y="40"/>
                  <a:pt x="872" y="40"/>
                  <a:pt x="872" y="40"/>
                </a:cubicBezTo>
                <a:cubicBezTo>
                  <a:pt x="874" y="36"/>
                  <a:pt x="878" y="33"/>
                  <a:pt x="882" y="31"/>
                </a:cubicBezTo>
                <a:cubicBezTo>
                  <a:pt x="887" y="29"/>
                  <a:pt x="892" y="28"/>
                  <a:pt x="897" y="28"/>
                </a:cubicBezTo>
                <a:cubicBezTo>
                  <a:pt x="910" y="28"/>
                  <a:pt x="919" y="32"/>
                  <a:pt x="923" y="41"/>
                </a:cubicBezTo>
                <a:cubicBezTo>
                  <a:pt x="925" y="41"/>
                  <a:pt x="925" y="41"/>
                  <a:pt x="925" y="41"/>
                </a:cubicBezTo>
                <a:cubicBezTo>
                  <a:pt x="927" y="37"/>
                  <a:pt x="931" y="34"/>
                  <a:pt x="935" y="31"/>
                </a:cubicBezTo>
                <a:cubicBezTo>
                  <a:pt x="940" y="29"/>
                  <a:pt x="945" y="28"/>
                  <a:pt x="951" y="28"/>
                </a:cubicBezTo>
                <a:cubicBezTo>
                  <a:pt x="961" y="28"/>
                  <a:pt x="969" y="30"/>
                  <a:pt x="973" y="35"/>
                </a:cubicBezTo>
                <a:cubicBezTo>
                  <a:pt x="978" y="41"/>
                  <a:pt x="981" y="48"/>
                  <a:pt x="981" y="59"/>
                </a:cubicBezTo>
                <a:cubicBezTo>
                  <a:pt x="981" y="115"/>
                  <a:pt x="981" y="115"/>
                  <a:pt x="981" y="115"/>
                </a:cubicBezTo>
                <a:cubicBezTo>
                  <a:pt x="962" y="115"/>
                  <a:pt x="962" y="115"/>
                  <a:pt x="962" y="115"/>
                </a:cubicBezTo>
                <a:cubicBezTo>
                  <a:pt x="962" y="62"/>
                  <a:pt x="962" y="62"/>
                  <a:pt x="962" y="62"/>
                </a:cubicBezTo>
                <a:cubicBezTo>
                  <a:pt x="962" y="55"/>
                  <a:pt x="961" y="51"/>
                  <a:pt x="959" y="47"/>
                </a:cubicBezTo>
                <a:cubicBezTo>
                  <a:pt x="956" y="44"/>
                  <a:pt x="952" y="42"/>
                  <a:pt x="947" y="42"/>
                </a:cubicBezTo>
                <a:cubicBezTo>
                  <a:pt x="940" y="42"/>
                  <a:pt x="935" y="45"/>
                  <a:pt x="931" y="49"/>
                </a:cubicBezTo>
                <a:cubicBezTo>
                  <a:pt x="928" y="54"/>
                  <a:pt x="926" y="60"/>
                  <a:pt x="926" y="69"/>
                </a:cubicBezTo>
                <a:lnTo>
                  <a:pt x="926" y="115"/>
                </a:lnTo>
                <a:close/>
                <a:moveTo>
                  <a:pt x="999" y="68"/>
                </a:moveTo>
                <a:cubicBezTo>
                  <a:pt x="999" y="52"/>
                  <a:pt x="999" y="52"/>
                  <a:pt x="999" y="52"/>
                </a:cubicBezTo>
                <a:cubicBezTo>
                  <a:pt x="1038" y="52"/>
                  <a:pt x="1038" y="52"/>
                  <a:pt x="1038" y="52"/>
                </a:cubicBezTo>
                <a:cubicBezTo>
                  <a:pt x="1038" y="68"/>
                  <a:pt x="1038" y="68"/>
                  <a:pt x="1038" y="68"/>
                </a:cubicBezTo>
                <a:lnTo>
                  <a:pt x="999" y="68"/>
                </a:lnTo>
                <a:close/>
                <a:moveTo>
                  <a:pt x="1153" y="115"/>
                </a:moveTo>
                <a:cubicBezTo>
                  <a:pt x="1131" y="115"/>
                  <a:pt x="1131" y="115"/>
                  <a:pt x="1131" y="115"/>
                </a:cubicBezTo>
                <a:cubicBezTo>
                  <a:pt x="1075" y="25"/>
                  <a:pt x="1075" y="25"/>
                  <a:pt x="1075" y="25"/>
                </a:cubicBezTo>
                <a:cubicBezTo>
                  <a:pt x="1074" y="25"/>
                  <a:pt x="1074" y="25"/>
                  <a:pt x="1074" y="25"/>
                </a:cubicBezTo>
                <a:cubicBezTo>
                  <a:pt x="1075" y="30"/>
                  <a:pt x="1075" y="30"/>
                  <a:pt x="1075" y="30"/>
                </a:cubicBezTo>
                <a:cubicBezTo>
                  <a:pt x="1075" y="39"/>
                  <a:pt x="1076" y="48"/>
                  <a:pt x="1076" y="56"/>
                </a:cubicBezTo>
                <a:cubicBezTo>
                  <a:pt x="1076" y="115"/>
                  <a:pt x="1076" y="115"/>
                  <a:pt x="1076" y="115"/>
                </a:cubicBezTo>
                <a:cubicBezTo>
                  <a:pt x="1059" y="115"/>
                  <a:pt x="1059" y="115"/>
                  <a:pt x="1059" y="115"/>
                </a:cubicBezTo>
                <a:cubicBezTo>
                  <a:pt x="1059" y="2"/>
                  <a:pt x="1059" y="2"/>
                  <a:pt x="1059" y="2"/>
                </a:cubicBezTo>
                <a:cubicBezTo>
                  <a:pt x="1081" y="2"/>
                  <a:pt x="1081" y="2"/>
                  <a:pt x="1081" y="2"/>
                </a:cubicBezTo>
                <a:cubicBezTo>
                  <a:pt x="1137" y="91"/>
                  <a:pt x="1137" y="91"/>
                  <a:pt x="1137" y="91"/>
                </a:cubicBezTo>
                <a:cubicBezTo>
                  <a:pt x="1137" y="91"/>
                  <a:pt x="1137" y="91"/>
                  <a:pt x="1137" y="91"/>
                </a:cubicBezTo>
                <a:cubicBezTo>
                  <a:pt x="1137" y="90"/>
                  <a:pt x="1137" y="86"/>
                  <a:pt x="1137" y="78"/>
                </a:cubicBezTo>
                <a:cubicBezTo>
                  <a:pt x="1137" y="71"/>
                  <a:pt x="1136" y="65"/>
                  <a:pt x="1136" y="61"/>
                </a:cubicBezTo>
                <a:cubicBezTo>
                  <a:pt x="1136" y="2"/>
                  <a:pt x="1136" y="2"/>
                  <a:pt x="1136" y="2"/>
                </a:cubicBezTo>
                <a:cubicBezTo>
                  <a:pt x="1153" y="2"/>
                  <a:pt x="1153" y="2"/>
                  <a:pt x="1153" y="2"/>
                </a:cubicBezTo>
                <a:lnTo>
                  <a:pt x="1153" y="115"/>
                </a:lnTo>
                <a:close/>
                <a:moveTo>
                  <a:pt x="1267" y="115"/>
                </a:moveTo>
                <a:cubicBezTo>
                  <a:pt x="1245" y="115"/>
                  <a:pt x="1245" y="115"/>
                  <a:pt x="1245" y="115"/>
                </a:cubicBezTo>
                <a:cubicBezTo>
                  <a:pt x="1217" y="69"/>
                  <a:pt x="1217" y="69"/>
                  <a:pt x="1217" y="69"/>
                </a:cubicBezTo>
                <a:cubicBezTo>
                  <a:pt x="1188" y="115"/>
                  <a:pt x="1188" y="115"/>
                  <a:pt x="1188" y="115"/>
                </a:cubicBezTo>
                <a:cubicBezTo>
                  <a:pt x="1169" y="115"/>
                  <a:pt x="1169" y="115"/>
                  <a:pt x="1169" y="115"/>
                </a:cubicBezTo>
                <a:cubicBezTo>
                  <a:pt x="1206" y="56"/>
                  <a:pt x="1206" y="56"/>
                  <a:pt x="1206" y="56"/>
                </a:cubicBezTo>
                <a:cubicBezTo>
                  <a:pt x="1171" y="2"/>
                  <a:pt x="1171" y="2"/>
                  <a:pt x="1171" y="2"/>
                </a:cubicBezTo>
                <a:cubicBezTo>
                  <a:pt x="1192" y="2"/>
                  <a:pt x="1192" y="2"/>
                  <a:pt x="1192" y="2"/>
                </a:cubicBezTo>
                <a:cubicBezTo>
                  <a:pt x="1218" y="44"/>
                  <a:pt x="1218" y="44"/>
                  <a:pt x="1218" y="44"/>
                </a:cubicBezTo>
                <a:cubicBezTo>
                  <a:pt x="1244" y="2"/>
                  <a:pt x="1244" y="2"/>
                  <a:pt x="1244" y="2"/>
                </a:cubicBezTo>
                <a:cubicBezTo>
                  <a:pt x="1264" y="2"/>
                  <a:pt x="1264" y="2"/>
                  <a:pt x="1264" y="2"/>
                </a:cubicBezTo>
                <a:cubicBezTo>
                  <a:pt x="1229" y="56"/>
                  <a:pt x="1229" y="56"/>
                  <a:pt x="1229" y="56"/>
                </a:cubicBezTo>
                <a:lnTo>
                  <a:pt x="1267" y="115"/>
                </a:lnTo>
                <a:close/>
                <a:moveTo>
                  <a:pt x="215" y="359"/>
                </a:moveTo>
                <a:cubicBezTo>
                  <a:pt x="212" y="380"/>
                  <a:pt x="208" y="403"/>
                  <a:pt x="201" y="417"/>
                </a:cubicBezTo>
                <a:cubicBezTo>
                  <a:pt x="196" y="414"/>
                  <a:pt x="186" y="409"/>
                  <a:pt x="180" y="407"/>
                </a:cubicBezTo>
                <a:cubicBezTo>
                  <a:pt x="187" y="394"/>
                  <a:pt x="191" y="374"/>
                  <a:pt x="192" y="355"/>
                </a:cubicBezTo>
                <a:lnTo>
                  <a:pt x="215" y="359"/>
                </a:lnTo>
                <a:close/>
                <a:moveTo>
                  <a:pt x="241" y="341"/>
                </a:moveTo>
                <a:cubicBezTo>
                  <a:pt x="241" y="434"/>
                  <a:pt x="241" y="434"/>
                  <a:pt x="241" y="434"/>
                </a:cubicBezTo>
                <a:cubicBezTo>
                  <a:pt x="218" y="434"/>
                  <a:pt x="218" y="434"/>
                  <a:pt x="218" y="434"/>
                </a:cubicBezTo>
                <a:cubicBezTo>
                  <a:pt x="218" y="343"/>
                  <a:pt x="218" y="343"/>
                  <a:pt x="218" y="343"/>
                </a:cubicBezTo>
                <a:cubicBezTo>
                  <a:pt x="185" y="345"/>
                  <a:pt x="185" y="345"/>
                  <a:pt x="185" y="345"/>
                </a:cubicBezTo>
                <a:cubicBezTo>
                  <a:pt x="183" y="322"/>
                  <a:pt x="183" y="322"/>
                  <a:pt x="183" y="322"/>
                </a:cubicBezTo>
                <a:cubicBezTo>
                  <a:pt x="199" y="321"/>
                  <a:pt x="199" y="321"/>
                  <a:pt x="199" y="321"/>
                </a:cubicBezTo>
                <a:cubicBezTo>
                  <a:pt x="202" y="317"/>
                  <a:pt x="206" y="312"/>
                  <a:pt x="210" y="306"/>
                </a:cubicBezTo>
                <a:cubicBezTo>
                  <a:pt x="203" y="297"/>
                  <a:pt x="192" y="285"/>
                  <a:pt x="183" y="276"/>
                </a:cubicBezTo>
                <a:cubicBezTo>
                  <a:pt x="196" y="257"/>
                  <a:pt x="196" y="257"/>
                  <a:pt x="196" y="257"/>
                </a:cubicBezTo>
                <a:cubicBezTo>
                  <a:pt x="197" y="259"/>
                  <a:pt x="199" y="260"/>
                  <a:pt x="201" y="262"/>
                </a:cubicBezTo>
                <a:cubicBezTo>
                  <a:pt x="207" y="249"/>
                  <a:pt x="214" y="234"/>
                  <a:pt x="218" y="222"/>
                </a:cubicBezTo>
                <a:cubicBezTo>
                  <a:pt x="241" y="231"/>
                  <a:pt x="241" y="231"/>
                  <a:pt x="241" y="231"/>
                </a:cubicBezTo>
                <a:cubicBezTo>
                  <a:pt x="233" y="246"/>
                  <a:pt x="224" y="264"/>
                  <a:pt x="216" y="277"/>
                </a:cubicBezTo>
                <a:cubicBezTo>
                  <a:pt x="218" y="280"/>
                  <a:pt x="221" y="283"/>
                  <a:pt x="223" y="286"/>
                </a:cubicBezTo>
                <a:cubicBezTo>
                  <a:pt x="231" y="273"/>
                  <a:pt x="238" y="260"/>
                  <a:pt x="243" y="249"/>
                </a:cubicBezTo>
                <a:cubicBezTo>
                  <a:pt x="265" y="259"/>
                  <a:pt x="265" y="259"/>
                  <a:pt x="265" y="259"/>
                </a:cubicBezTo>
                <a:cubicBezTo>
                  <a:pt x="253" y="279"/>
                  <a:pt x="237" y="302"/>
                  <a:pt x="223" y="320"/>
                </a:cubicBezTo>
                <a:cubicBezTo>
                  <a:pt x="245" y="319"/>
                  <a:pt x="245" y="319"/>
                  <a:pt x="245" y="319"/>
                </a:cubicBezTo>
                <a:cubicBezTo>
                  <a:pt x="242" y="314"/>
                  <a:pt x="240" y="308"/>
                  <a:pt x="237" y="303"/>
                </a:cubicBezTo>
                <a:cubicBezTo>
                  <a:pt x="255" y="295"/>
                  <a:pt x="255" y="295"/>
                  <a:pt x="255" y="295"/>
                </a:cubicBezTo>
                <a:cubicBezTo>
                  <a:pt x="263" y="311"/>
                  <a:pt x="272" y="331"/>
                  <a:pt x="275" y="343"/>
                </a:cubicBezTo>
                <a:cubicBezTo>
                  <a:pt x="256" y="352"/>
                  <a:pt x="256" y="352"/>
                  <a:pt x="256" y="352"/>
                </a:cubicBezTo>
                <a:cubicBezTo>
                  <a:pt x="255" y="349"/>
                  <a:pt x="254" y="345"/>
                  <a:pt x="253" y="341"/>
                </a:cubicBezTo>
                <a:lnTo>
                  <a:pt x="241" y="341"/>
                </a:lnTo>
                <a:close/>
                <a:moveTo>
                  <a:pt x="255" y="401"/>
                </a:moveTo>
                <a:cubicBezTo>
                  <a:pt x="253" y="390"/>
                  <a:pt x="247" y="372"/>
                  <a:pt x="242" y="359"/>
                </a:cubicBezTo>
                <a:cubicBezTo>
                  <a:pt x="261" y="353"/>
                  <a:pt x="261" y="353"/>
                  <a:pt x="261" y="353"/>
                </a:cubicBezTo>
                <a:cubicBezTo>
                  <a:pt x="266" y="366"/>
                  <a:pt x="272" y="382"/>
                  <a:pt x="275" y="394"/>
                </a:cubicBezTo>
                <a:lnTo>
                  <a:pt x="255" y="401"/>
                </a:lnTo>
                <a:close/>
                <a:moveTo>
                  <a:pt x="319" y="336"/>
                </a:moveTo>
                <a:cubicBezTo>
                  <a:pt x="317" y="384"/>
                  <a:pt x="311" y="416"/>
                  <a:pt x="270" y="434"/>
                </a:cubicBezTo>
                <a:cubicBezTo>
                  <a:pt x="267" y="428"/>
                  <a:pt x="260" y="419"/>
                  <a:pt x="255" y="414"/>
                </a:cubicBezTo>
                <a:cubicBezTo>
                  <a:pt x="289" y="400"/>
                  <a:pt x="292" y="376"/>
                  <a:pt x="293" y="336"/>
                </a:cubicBezTo>
                <a:lnTo>
                  <a:pt x="319" y="336"/>
                </a:lnTo>
                <a:close/>
                <a:moveTo>
                  <a:pt x="270" y="306"/>
                </a:moveTo>
                <a:cubicBezTo>
                  <a:pt x="275" y="306"/>
                  <a:pt x="281" y="305"/>
                  <a:pt x="287" y="305"/>
                </a:cubicBezTo>
                <a:cubicBezTo>
                  <a:pt x="292" y="295"/>
                  <a:pt x="296" y="283"/>
                  <a:pt x="299" y="272"/>
                </a:cubicBezTo>
                <a:cubicBezTo>
                  <a:pt x="268" y="272"/>
                  <a:pt x="268" y="272"/>
                  <a:pt x="268" y="272"/>
                </a:cubicBezTo>
                <a:cubicBezTo>
                  <a:pt x="268" y="248"/>
                  <a:pt x="268" y="248"/>
                  <a:pt x="268" y="248"/>
                </a:cubicBezTo>
                <a:cubicBezTo>
                  <a:pt x="314" y="248"/>
                  <a:pt x="314" y="248"/>
                  <a:pt x="314" y="248"/>
                </a:cubicBezTo>
                <a:cubicBezTo>
                  <a:pt x="314" y="222"/>
                  <a:pt x="314" y="222"/>
                  <a:pt x="314" y="222"/>
                </a:cubicBezTo>
                <a:cubicBezTo>
                  <a:pt x="342" y="222"/>
                  <a:pt x="342" y="222"/>
                  <a:pt x="342" y="222"/>
                </a:cubicBezTo>
                <a:cubicBezTo>
                  <a:pt x="342" y="248"/>
                  <a:pt x="342" y="248"/>
                  <a:pt x="342" y="248"/>
                </a:cubicBezTo>
                <a:cubicBezTo>
                  <a:pt x="392" y="248"/>
                  <a:pt x="392" y="248"/>
                  <a:pt x="392" y="248"/>
                </a:cubicBezTo>
                <a:cubicBezTo>
                  <a:pt x="392" y="272"/>
                  <a:pt x="392" y="272"/>
                  <a:pt x="392" y="272"/>
                </a:cubicBezTo>
                <a:cubicBezTo>
                  <a:pt x="329" y="272"/>
                  <a:pt x="329" y="272"/>
                  <a:pt x="329" y="272"/>
                </a:cubicBezTo>
                <a:cubicBezTo>
                  <a:pt x="324" y="283"/>
                  <a:pt x="319" y="294"/>
                  <a:pt x="315" y="303"/>
                </a:cubicBezTo>
                <a:cubicBezTo>
                  <a:pt x="327" y="302"/>
                  <a:pt x="340" y="301"/>
                  <a:pt x="353" y="300"/>
                </a:cubicBezTo>
                <a:cubicBezTo>
                  <a:pt x="349" y="295"/>
                  <a:pt x="346" y="291"/>
                  <a:pt x="342" y="286"/>
                </a:cubicBezTo>
                <a:cubicBezTo>
                  <a:pt x="363" y="275"/>
                  <a:pt x="363" y="275"/>
                  <a:pt x="363" y="275"/>
                </a:cubicBezTo>
                <a:cubicBezTo>
                  <a:pt x="376" y="291"/>
                  <a:pt x="391" y="312"/>
                  <a:pt x="397" y="327"/>
                </a:cubicBezTo>
                <a:cubicBezTo>
                  <a:pt x="375" y="339"/>
                  <a:pt x="375" y="339"/>
                  <a:pt x="375" y="339"/>
                </a:cubicBezTo>
                <a:cubicBezTo>
                  <a:pt x="373" y="334"/>
                  <a:pt x="370" y="328"/>
                  <a:pt x="367" y="323"/>
                </a:cubicBezTo>
                <a:cubicBezTo>
                  <a:pt x="333" y="325"/>
                  <a:pt x="297" y="328"/>
                  <a:pt x="272" y="330"/>
                </a:cubicBezTo>
                <a:lnTo>
                  <a:pt x="270" y="306"/>
                </a:lnTo>
                <a:close/>
                <a:moveTo>
                  <a:pt x="371" y="409"/>
                </a:moveTo>
                <a:cubicBezTo>
                  <a:pt x="375" y="409"/>
                  <a:pt x="376" y="405"/>
                  <a:pt x="376" y="381"/>
                </a:cubicBezTo>
                <a:cubicBezTo>
                  <a:pt x="381" y="385"/>
                  <a:pt x="392" y="389"/>
                  <a:pt x="399" y="391"/>
                </a:cubicBezTo>
                <a:cubicBezTo>
                  <a:pt x="397" y="424"/>
                  <a:pt x="390" y="432"/>
                  <a:pt x="374" y="432"/>
                </a:cubicBezTo>
                <a:cubicBezTo>
                  <a:pt x="359" y="432"/>
                  <a:pt x="359" y="432"/>
                  <a:pt x="359" y="432"/>
                </a:cubicBezTo>
                <a:cubicBezTo>
                  <a:pt x="339" y="432"/>
                  <a:pt x="335" y="425"/>
                  <a:pt x="335" y="402"/>
                </a:cubicBezTo>
                <a:cubicBezTo>
                  <a:pt x="335" y="336"/>
                  <a:pt x="335" y="336"/>
                  <a:pt x="335" y="336"/>
                </a:cubicBezTo>
                <a:cubicBezTo>
                  <a:pt x="360" y="336"/>
                  <a:pt x="360" y="336"/>
                  <a:pt x="360" y="336"/>
                </a:cubicBezTo>
                <a:cubicBezTo>
                  <a:pt x="360" y="402"/>
                  <a:pt x="360" y="402"/>
                  <a:pt x="360" y="402"/>
                </a:cubicBezTo>
                <a:cubicBezTo>
                  <a:pt x="360" y="408"/>
                  <a:pt x="361" y="409"/>
                  <a:pt x="364" y="409"/>
                </a:cubicBezTo>
                <a:lnTo>
                  <a:pt x="371" y="409"/>
                </a:lnTo>
                <a:close/>
                <a:moveTo>
                  <a:pt x="529" y="222"/>
                </a:moveTo>
                <a:cubicBezTo>
                  <a:pt x="553" y="257"/>
                  <a:pt x="590" y="286"/>
                  <a:pt x="626" y="300"/>
                </a:cubicBezTo>
                <a:cubicBezTo>
                  <a:pt x="619" y="307"/>
                  <a:pt x="613" y="316"/>
                  <a:pt x="608" y="325"/>
                </a:cubicBezTo>
                <a:cubicBezTo>
                  <a:pt x="597" y="319"/>
                  <a:pt x="585" y="311"/>
                  <a:pt x="573" y="303"/>
                </a:cubicBezTo>
                <a:cubicBezTo>
                  <a:pt x="573" y="319"/>
                  <a:pt x="573" y="319"/>
                  <a:pt x="573" y="319"/>
                </a:cubicBezTo>
                <a:cubicBezTo>
                  <a:pt x="460" y="319"/>
                  <a:pt x="460" y="319"/>
                  <a:pt x="460" y="319"/>
                </a:cubicBezTo>
                <a:cubicBezTo>
                  <a:pt x="460" y="303"/>
                  <a:pt x="460" y="303"/>
                  <a:pt x="460" y="303"/>
                </a:cubicBezTo>
                <a:cubicBezTo>
                  <a:pt x="449" y="311"/>
                  <a:pt x="437" y="318"/>
                  <a:pt x="425" y="325"/>
                </a:cubicBezTo>
                <a:cubicBezTo>
                  <a:pt x="422" y="318"/>
                  <a:pt x="414" y="309"/>
                  <a:pt x="408" y="303"/>
                </a:cubicBezTo>
                <a:cubicBezTo>
                  <a:pt x="447" y="284"/>
                  <a:pt x="484" y="250"/>
                  <a:pt x="501" y="222"/>
                </a:cubicBezTo>
                <a:lnTo>
                  <a:pt x="529" y="222"/>
                </a:lnTo>
                <a:close/>
                <a:moveTo>
                  <a:pt x="446" y="341"/>
                </a:moveTo>
                <a:cubicBezTo>
                  <a:pt x="589" y="341"/>
                  <a:pt x="589" y="341"/>
                  <a:pt x="589" y="341"/>
                </a:cubicBezTo>
                <a:cubicBezTo>
                  <a:pt x="589" y="434"/>
                  <a:pt x="589" y="434"/>
                  <a:pt x="589" y="434"/>
                </a:cubicBezTo>
                <a:cubicBezTo>
                  <a:pt x="562" y="434"/>
                  <a:pt x="562" y="434"/>
                  <a:pt x="562" y="434"/>
                </a:cubicBezTo>
                <a:cubicBezTo>
                  <a:pt x="562" y="426"/>
                  <a:pt x="562" y="426"/>
                  <a:pt x="562" y="426"/>
                </a:cubicBezTo>
                <a:cubicBezTo>
                  <a:pt x="472" y="426"/>
                  <a:pt x="472" y="426"/>
                  <a:pt x="472" y="426"/>
                </a:cubicBezTo>
                <a:cubicBezTo>
                  <a:pt x="472" y="434"/>
                  <a:pt x="472" y="434"/>
                  <a:pt x="472" y="434"/>
                </a:cubicBezTo>
                <a:cubicBezTo>
                  <a:pt x="446" y="434"/>
                  <a:pt x="446" y="434"/>
                  <a:pt x="446" y="434"/>
                </a:cubicBezTo>
                <a:lnTo>
                  <a:pt x="446" y="341"/>
                </a:lnTo>
                <a:close/>
                <a:moveTo>
                  <a:pt x="562" y="295"/>
                </a:moveTo>
                <a:cubicBezTo>
                  <a:pt x="543" y="280"/>
                  <a:pt x="527" y="264"/>
                  <a:pt x="516" y="249"/>
                </a:cubicBezTo>
                <a:cubicBezTo>
                  <a:pt x="505" y="264"/>
                  <a:pt x="489" y="280"/>
                  <a:pt x="471" y="295"/>
                </a:cubicBezTo>
                <a:lnTo>
                  <a:pt x="562" y="295"/>
                </a:lnTo>
                <a:close/>
                <a:moveTo>
                  <a:pt x="472" y="365"/>
                </a:moveTo>
                <a:cubicBezTo>
                  <a:pt x="472" y="402"/>
                  <a:pt x="472" y="402"/>
                  <a:pt x="472" y="402"/>
                </a:cubicBezTo>
                <a:cubicBezTo>
                  <a:pt x="562" y="402"/>
                  <a:pt x="562" y="402"/>
                  <a:pt x="562" y="402"/>
                </a:cubicBezTo>
                <a:cubicBezTo>
                  <a:pt x="562" y="365"/>
                  <a:pt x="562" y="365"/>
                  <a:pt x="562" y="365"/>
                </a:cubicBezTo>
                <a:lnTo>
                  <a:pt x="472" y="365"/>
                </a:lnTo>
                <a:close/>
                <a:moveTo>
                  <a:pt x="690" y="298"/>
                </a:moveTo>
                <a:cubicBezTo>
                  <a:pt x="678" y="307"/>
                  <a:pt x="665" y="315"/>
                  <a:pt x="652" y="321"/>
                </a:cubicBezTo>
                <a:cubicBezTo>
                  <a:pt x="649" y="314"/>
                  <a:pt x="642" y="304"/>
                  <a:pt x="636" y="298"/>
                </a:cubicBezTo>
                <a:cubicBezTo>
                  <a:pt x="675" y="281"/>
                  <a:pt x="711" y="249"/>
                  <a:pt x="728" y="222"/>
                </a:cubicBezTo>
                <a:cubicBezTo>
                  <a:pt x="756" y="222"/>
                  <a:pt x="756" y="222"/>
                  <a:pt x="756" y="222"/>
                </a:cubicBezTo>
                <a:cubicBezTo>
                  <a:pt x="780" y="256"/>
                  <a:pt x="816" y="282"/>
                  <a:pt x="852" y="294"/>
                </a:cubicBezTo>
                <a:cubicBezTo>
                  <a:pt x="845" y="301"/>
                  <a:pt x="839" y="311"/>
                  <a:pt x="834" y="319"/>
                </a:cubicBezTo>
                <a:cubicBezTo>
                  <a:pt x="822" y="313"/>
                  <a:pt x="809" y="306"/>
                  <a:pt x="796" y="297"/>
                </a:cubicBezTo>
                <a:cubicBezTo>
                  <a:pt x="796" y="315"/>
                  <a:pt x="796" y="315"/>
                  <a:pt x="796" y="315"/>
                </a:cubicBezTo>
                <a:cubicBezTo>
                  <a:pt x="690" y="315"/>
                  <a:pt x="690" y="315"/>
                  <a:pt x="690" y="315"/>
                </a:cubicBezTo>
                <a:lnTo>
                  <a:pt x="690" y="298"/>
                </a:lnTo>
                <a:close/>
                <a:moveTo>
                  <a:pt x="650" y="334"/>
                </a:moveTo>
                <a:cubicBezTo>
                  <a:pt x="838" y="334"/>
                  <a:pt x="838" y="334"/>
                  <a:pt x="838" y="334"/>
                </a:cubicBezTo>
                <a:cubicBezTo>
                  <a:pt x="838" y="359"/>
                  <a:pt x="838" y="359"/>
                  <a:pt x="838" y="359"/>
                </a:cubicBezTo>
                <a:cubicBezTo>
                  <a:pt x="736" y="359"/>
                  <a:pt x="736" y="359"/>
                  <a:pt x="736" y="359"/>
                </a:cubicBezTo>
                <a:cubicBezTo>
                  <a:pt x="730" y="372"/>
                  <a:pt x="722" y="386"/>
                  <a:pt x="715" y="399"/>
                </a:cubicBezTo>
                <a:cubicBezTo>
                  <a:pt x="737" y="398"/>
                  <a:pt x="761" y="397"/>
                  <a:pt x="784" y="396"/>
                </a:cubicBezTo>
                <a:cubicBezTo>
                  <a:pt x="777" y="388"/>
                  <a:pt x="769" y="380"/>
                  <a:pt x="761" y="373"/>
                </a:cubicBezTo>
                <a:cubicBezTo>
                  <a:pt x="785" y="361"/>
                  <a:pt x="785" y="361"/>
                  <a:pt x="785" y="361"/>
                </a:cubicBezTo>
                <a:cubicBezTo>
                  <a:pt x="805" y="378"/>
                  <a:pt x="827" y="402"/>
                  <a:pt x="837" y="419"/>
                </a:cubicBezTo>
                <a:cubicBezTo>
                  <a:pt x="812" y="434"/>
                  <a:pt x="812" y="434"/>
                  <a:pt x="812" y="434"/>
                </a:cubicBezTo>
                <a:cubicBezTo>
                  <a:pt x="810" y="430"/>
                  <a:pt x="807" y="425"/>
                  <a:pt x="803" y="420"/>
                </a:cubicBezTo>
                <a:cubicBezTo>
                  <a:pt x="750" y="423"/>
                  <a:pt x="694" y="425"/>
                  <a:pt x="655" y="427"/>
                </a:cubicBezTo>
                <a:cubicBezTo>
                  <a:pt x="651" y="401"/>
                  <a:pt x="651" y="401"/>
                  <a:pt x="651" y="401"/>
                </a:cubicBezTo>
                <a:cubicBezTo>
                  <a:pt x="686" y="400"/>
                  <a:pt x="686" y="400"/>
                  <a:pt x="686" y="400"/>
                </a:cubicBezTo>
                <a:cubicBezTo>
                  <a:pt x="692" y="387"/>
                  <a:pt x="698" y="372"/>
                  <a:pt x="703" y="359"/>
                </a:cubicBezTo>
                <a:cubicBezTo>
                  <a:pt x="650" y="359"/>
                  <a:pt x="650" y="359"/>
                  <a:pt x="650" y="359"/>
                </a:cubicBezTo>
                <a:lnTo>
                  <a:pt x="650" y="334"/>
                </a:lnTo>
                <a:close/>
                <a:moveTo>
                  <a:pt x="787" y="290"/>
                </a:moveTo>
                <a:cubicBezTo>
                  <a:pt x="769" y="277"/>
                  <a:pt x="753" y="262"/>
                  <a:pt x="743" y="248"/>
                </a:cubicBezTo>
                <a:cubicBezTo>
                  <a:pt x="733" y="262"/>
                  <a:pt x="719" y="277"/>
                  <a:pt x="702" y="290"/>
                </a:cubicBezTo>
                <a:lnTo>
                  <a:pt x="787" y="290"/>
                </a:lnTo>
                <a:close/>
                <a:moveTo>
                  <a:pt x="957" y="281"/>
                </a:moveTo>
                <a:cubicBezTo>
                  <a:pt x="864" y="281"/>
                  <a:pt x="864" y="281"/>
                  <a:pt x="864" y="281"/>
                </a:cubicBezTo>
                <a:cubicBezTo>
                  <a:pt x="864" y="260"/>
                  <a:pt x="864" y="260"/>
                  <a:pt x="864" y="260"/>
                </a:cubicBezTo>
                <a:cubicBezTo>
                  <a:pt x="957" y="260"/>
                  <a:pt x="957" y="260"/>
                  <a:pt x="957" y="260"/>
                </a:cubicBezTo>
                <a:lnTo>
                  <a:pt x="957" y="281"/>
                </a:lnTo>
                <a:close/>
                <a:moveTo>
                  <a:pt x="947" y="422"/>
                </a:moveTo>
                <a:cubicBezTo>
                  <a:pt x="898" y="422"/>
                  <a:pt x="898" y="422"/>
                  <a:pt x="898" y="422"/>
                </a:cubicBezTo>
                <a:cubicBezTo>
                  <a:pt x="898" y="431"/>
                  <a:pt x="898" y="431"/>
                  <a:pt x="898" y="431"/>
                </a:cubicBezTo>
                <a:cubicBezTo>
                  <a:pt x="874" y="431"/>
                  <a:pt x="874" y="431"/>
                  <a:pt x="874" y="431"/>
                </a:cubicBezTo>
                <a:cubicBezTo>
                  <a:pt x="874" y="353"/>
                  <a:pt x="874" y="353"/>
                  <a:pt x="874" y="353"/>
                </a:cubicBezTo>
                <a:cubicBezTo>
                  <a:pt x="947" y="353"/>
                  <a:pt x="947" y="353"/>
                  <a:pt x="947" y="353"/>
                </a:cubicBezTo>
                <a:lnTo>
                  <a:pt x="947" y="422"/>
                </a:lnTo>
                <a:close/>
                <a:moveTo>
                  <a:pt x="875" y="291"/>
                </a:moveTo>
                <a:cubicBezTo>
                  <a:pt x="948" y="291"/>
                  <a:pt x="948" y="291"/>
                  <a:pt x="948" y="291"/>
                </a:cubicBezTo>
                <a:cubicBezTo>
                  <a:pt x="948" y="312"/>
                  <a:pt x="948" y="312"/>
                  <a:pt x="948" y="312"/>
                </a:cubicBezTo>
                <a:cubicBezTo>
                  <a:pt x="875" y="312"/>
                  <a:pt x="875" y="312"/>
                  <a:pt x="875" y="312"/>
                </a:cubicBezTo>
                <a:lnTo>
                  <a:pt x="875" y="291"/>
                </a:lnTo>
                <a:close/>
                <a:moveTo>
                  <a:pt x="875" y="322"/>
                </a:moveTo>
                <a:cubicBezTo>
                  <a:pt x="948" y="322"/>
                  <a:pt x="948" y="322"/>
                  <a:pt x="948" y="322"/>
                </a:cubicBezTo>
                <a:cubicBezTo>
                  <a:pt x="948" y="342"/>
                  <a:pt x="948" y="342"/>
                  <a:pt x="948" y="342"/>
                </a:cubicBezTo>
                <a:cubicBezTo>
                  <a:pt x="875" y="342"/>
                  <a:pt x="875" y="342"/>
                  <a:pt x="875" y="342"/>
                </a:cubicBezTo>
                <a:lnTo>
                  <a:pt x="875" y="322"/>
                </a:lnTo>
                <a:close/>
                <a:moveTo>
                  <a:pt x="948" y="250"/>
                </a:moveTo>
                <a:cubicBezTo>
                  <a:pt x="876" y="250"/>
                  <a:pt x="876" y="250"/>
                  <a:pt x="876" y="250"/>
                </a:cubicBezTo>
                <a:cubicBezTo>
                  <a:pt x="876" y="229"/>
                  <a:pt x="876" y="229"/>
                  <a:pt x="876" y="229"/>
                </a:cubicBezTo>
                <a:cubicBezTo>
                  <a:pt x="948" y="229"/>
                  <a:pt x="948" y="229"/>
                  <a:pt x="948" y="229"/>
                </a:cubicBezTo>
                <a:lnTo>
                  <a:pt x="948" y="250"/>
                </a:lnTo>
                <a:close/>
                <a:moveTo>
                  <a:pt x="898" y="375"/>
                </a:moveTo>
                <a:cubicBezTo>
                  <a:pt x="898" y="401"/>
                  <a:pt x="898" y="401"/>
                  <a:pt x="898" y="401"/>
                </a:cubicBezTo>
                <a:cubicBezTo>
                  <a:pt x="924" y="401"/>
                  <a:pt x="924" y="401"/>
                  <a:pt x="924" y="401"/>
                </a:cubicBezTo>
                <a:cubicBezTo>
                  <a:pt x="924" y="375"/>
                  <a:pt x="924" y="375"/>
                  <a:pt x="924" y="375"/>
                </a:cubicBezTo>
                <a:lnTo>
                  <a:pt x="898" y="375"/>
                </a:lnTo>
                <a:close/>
                <a:moveTo>
                  <a:pt x="1078" y="325"/>
                </a:moveTo>
                <a:cubicBezTo>
                  <a:pt x="1031" y="325"/>
                  <a:pt x="1031" y="325"/>
                  <a:pt x="1031" y="325"/>
                </a:cubicBezTo>
                <a:cubicBezTo>
                  <a:pt x="1031" y="434"/>
                  <a:pt x="1031" y="434"/>
                  <a:pt x="1031" y="434"/>
                </a:cubicBezTo>
                <a:cubicBezTo>
                  <a:pt x="1003" y="434"/>
                  <a:pt x="1003" y="434"/>
                  <a:pt x="1003" y="434"/>
                </a:cubicBezTo>
                <a:cubicBezTo>
                  <a:pt x="1003" y="325"/>
                  <a:pt x="1003" y="325"/>
                  <a:pt x="1003" y="325"/>
                </a:cubicBezTo>
                <a:cubicBezTo>
                  <a:pt x="956" y="325"/>
                  <a:pt x="956" y="325"/>
                  <a:pt x="956" y="325"/>
                </a:cubicBezTo>
                <a:cubicBezTo>
                  <a:pt x="956" y="298"/>
                  <a:pt x="956" y="298"/>
                  <a:pt x="956" y="298"/>
                </a:cubicBezTo>
                <a:cubicBezTo>
                  <a:pt x="1003" y="298"/>
                  <a:pt x="1003" y="298"/>
                  <a:pt x="1003" y="298"/>
                </a:cubicBezTo>
                <a:cubicBezTo>
                  <a:pt x="1003" y="223"/>
                  <a:pt x="1003" y="223"/>
                  <a:pt x="1003" y="223"/>
                </a:cubicBezTo>
                <a:cubicBezTo>
                  <a:pt x="1031" y="223"/>
                  <a:pt x="1031" y="223"/>
                  <a:pt x="1031" y="223"/>
                </a:cubicBezTo>
                <a:cubicBezTo>
                  <a:pt x="1031" y="298"/>
                  <a:pt x="1031" y="298"/>
                  <a:pt x="1031" y="298"/>
                </a:cubicBezTo>
                <a:cubicBezTo>
                  <a:pt x="1078" y="298"/>
                  <a:pt x="1078" y="298"/>
                  <a:pt x="1078" y="298"/>
                </a:cubicBezTo>
                <a:lnTo>
                  <a:pt x="1078"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nvGrpSpPr>
          <p:cNvPr id="172" name="グループ化 171">
            <a:extLst>
              <a:ext uri="{FF2B5EF4-FFF2-40B4-BE49-F238E27FC236}">
                <a16:creationId xmlns:a16="http://schemas.microsoft.com/office/drawing/2014/main" id="{8EEE7D0E-5F3D-EAB0-17B6-11A9FBBCB89E}"/>
              </a:ext>
            </a:extLst>
          </p:cNvPr>
          <p:cNvGrpSpPr/>
          <p:nvPr/>
        </p:nvGrpSpPr>
        <p:grpSpPr>
          <a:xfrm>
            <a:off x="427503" y="1874399"/>
            <a:ext cx="1000361" cy="364807"/>
            <a:chOff x="930561" y="1504111"/>
            <a:chExt cx="1000361" cy="364807"/>
          </a:xfrm>
        </p:grpSpPr>
        <p:sp>
          <p:nvSpPr>
            <p:cNvPr id="173" name="Freeform 61">
              <a:extLst>
                <a:ext uri="{FF2B5EF4-FFF2-40B4-BE49-F238E27FC236}">
                  <a16:creationId xmlns:a16="http://schemas.microsoft.com/office/drawing/2014/main" id="{A0AD5666-F0A9-FD5A-FCE6-03D0854E08C1}"/>
                </a:ext>
              </a:extLst>
            </p:cNvPr>
            <p:cNvSpPr>
              <a:spLocks noEditPoints="1"/>
            </p:cNvSpPr>
            <p:nvPr/>
          </p:nvSpPr>
          <p:spPr bwMode="auto">
            <a:xfrm>
              <a:off x="930561" y="1504111"/>
              <a:ext cx="515711" cy="364807"/>
            </a:xfrm>
            <a:custGeom>
              <a:avLst/>
              <a:gdLst>
                <a:gd name="T0" fmla="*/ 699 w 1172"/>
                <a:gd name="T1" fmla="*/ 832 h 832"/>
                <a:gd name="T2" fmla="*/ 845 w 1172"/>
                <a:gd name="T3" fmla="*/ 692 h 832"/>
                <a:gd name="T4" fmla="*/ 1026 w 1172"/>
                <a:gd name="T5" fmla="*/ 832 h 832"/>
                <a:gd name="T6" fmla="*/ 1172 w 1172"/>
                <a:gd name="T7" fmla="*/ 0 h 832"/>
                <a:gd name="T8" fmla="*/ 1022 w 1172"/>
                <a:gd name="T9" fmla="*/ 72 h 832"/>
                <a:gd name="T10" fmla="*/ 1106 w 1172"/>
                <a:gd name="T11" fmla="*/ 178 h 832"/>
                <a:gd name="T12" fmla="*/ 1022 w 1172"/>
                <a:gd name="T13" fmla="*/ 72 h 832"/>
                <a:gd name="T14" fmla="*/ 977 w 1172"/>
                <a:gd name="T15" fmla="*/ 72 h 832"/>
                <a:gd name="T16" fmla="*/ 894 w 1172"/>
                <a:gd name="T17" fmla="*/ 178 h 832"/>
                <a:gd name="T18" fmla="*/ 765 w 1172"/>
                <a:gd name="T19" fmla="*/ 72 h 832"/>
                <a:gd name="T20" fmla="*/ 849 w 1172"/>
                <a:gd name="T21" fmla="*/ 178 h 832"/>
                <a:gd name="T22" fmla="*/ 765 w 1172"/>
                <a:gd name="T23" fmla="*/ 72 h 832"/>
                <a:gd name="T24" fmla="*/ 1106 w 1172"/>
                <a:gd name="T25" fmla="*/ 223 h 832"/>
                <a:gd name="T26" fmla="*/ 1022 w 1172"/>
                <a:gd name="T27" fmla="*/ 329 h 832"/>
                <a:gd name="T28" fmla="*/ 894 w 1172"/>
                <a:gd name="T29" fmla="*/ 223 h 832"/>
                <a:gd name="T30" fmla="*/ 977 w 1172"/>
                <a:gd name="T31" fmla="*/ 329 h 832"/>
                <a:gd name="T32" fmla="*/ 894 w 1172"/>
                <a:gd name="T33" fmla="*/ 223 h 832"/>
                <a:gd name="T34" fmla="*/ 849 w 1172"/>
                <a:gd name="T35" fmla="*/ 223 h 832"/>
                <a:gd name="T36" fmla="*/ 765 w 1172"/>
                <a:gd name="T37" fmla="*/ 329 h 832"/>
                <a:gd name="T38" fmla="*/ 1022 w 1172"/>
                <a:gd name="T39" fmla="*/ 375 h 832"/>
                <a:gd name="T40" fmla="*/ 1106 w 1172"/>
                <a:gd name="T41" fmla="*/ 480 h 832"/>
                <a:gd name="T42" fmla="*/ 1022 w 1172"/>
                <a:gd name="T43" fmla="*/ 375 h 832"/>
                <a:gd name="T44" fmla="*/ 977 w 1172"/>
                <a:gd name="T45" fmla="*/ 375 h 832"/>
                <a:gd name="T46" fmla="*/ 894 w 1172"/>
                <a:gd name="T47" fmla="*/ 480 h 832"/>
                <a:gd name="T48" fmla="*/ 765 w 1172"/>
                <a:gd name="T49" fmla="*/ 375 h 832"/>
                <a:gd name="T50" fmla="*/ 849 w 1172"/>
                <a:gd name="T51" fmla="*/ 480 h 832"/>
                <a:gd name="T52" fmla="*/ 765 w 1172"/>
                <a:gd name="T53" fmla="*/ 375 h 832"/>
                <a:gd name="T54" fmla="*/ 1106 w 1172"/>
                <a:gd name="T55" fmla="*/ 526 h 832"/>
                <a:gd name="T56" fmla="*/ 1022 w 1172"/>
                <a:gd name="T57" fmla="*/ 632 h 832"/>
                <a:gd name="T58" fmla="*/ 894 w 1172"/>
                <a:gd name="T59" fmla="*/ 526 h 832"/>
                <a:gd name="T60" fmla="*/ 977 w 1172"/>
                <a:gd name="T61" fmla="*/ 632 h 832"/>
                <a:gd name="T62" fmla="*/ 894 w 1172"/>
                <a:gd name="T63" fmla="*/ 526 h 832"/>
                <a:gd name="T64" fmla="*/ 849 w 1172"/>
                <a:gd name="T65" fmla="*/ 526 h 832"/>
                <a:gd name="T66" fmla="*/ 765 w 1172"/>
                <a:gd name="T67" fmla="*/ 632 h 832"/>
                <a:gd name="T68" fmla="*/ 236 w 1172"/>
                <a:gd name="T69" fmla="*/ 232 h 832"/>
                <a:gd name="T70" fmla="*/ 236 w 1172"/>
                <a:gd name="T71" fmla="*/ 600 h 832"/>
                <a:gd name="T72" fmla="*/ 236 w 1172"/>
                <a:gd name="T73" fmla="*/ 232 h 832"/>
                <a:gd name="T74" fmla="*/ 320 w 1172"/>
                <a:gd name="T75" fmla="*/ 453 h 832"/>
                <a:gd name="T76" fmla="*/ 256 w 1172"/>
                <a:gd name="T77" fmla="*/ 477 h 832"/>
                <a:gd name="T78" fmla="*/ 320 w 1172"/>
                <a:gd name="T79" fmla="*/ 506 h 832"/>
                <a:gd name="T80" fmla="*/ 256 w 1172"/>
                <a:gd name="T81" fmla="*/ 540 h 832"/>
                <a:gd name="T82" fmla="*/ 217 w 1172"/>
                <a:gd name="T83" fmla="*/ 506 h 832"/>
                <a:gd name="T84" fmla="*/ 153 w 1172"/>
                <a:gd name="T85" fmla="*/ 477 h 832"/>
                <a:gd name="T86" fmla="*/ 217 w 1172"/>
                <a:gd name="T87" fmla="*/ 453 h 832"/>
                <a:gd name="T88" fmla="*/ 153 w 1172"/>
                <a:gd name="T89" fmla="*/ 423 h 832"/>
                <a:gd name="T90" fmla="*/ 130 w 1172"/>
                <a:gd name="T91" fmla="*/ 308 h 832"/>
                <a:gd name="T92" fmla="*/ 236 w 1172"/>
                <a:gd name="T93" fmla="*/ 405 h 832"/>
                <a:gd name="T94" fmla="*/ 344 w 1172"/>
                <a:gd name="T95" fmla="*/ 308 h 832"/>
                <a:gd name="T96" fmla="*/ 320 w 1172"/>
                <a:gd name="T97" fmla="*/ 423 h 832"/>
                <a:gd name="T98" fmla="*/ 540 w 1172"/>
                <a:gd name="T99" fmla="*/ 330 h 832"/>
                <a:gd name="T100" fmla="*/ 471 w 1172"/>
                <a:gd name="T101" fmla="*/ 396 h 832"/>
                <a:gd name="T102" fmla="*/ 0 w 1172"/>
                <a:gd name="T103" fmla="*/ 416 h 832"/>
                <a:gd name="T104" fmla="*/ 471 w 1172"/>
                <a:gd name="T105" fmla="*/ 436 h 832"/>
                <a:gd name="T106" fmla="*/ 540 w 1172"/>
                <a:gd name="T107" fmla="*/ 501 h 832"/>
                <a:gd name="T108" fmla="*/ 684 w 1172"/>
                <a:gd name="T109" fmla="*/ 416 h 832"/>
                <a:gd name="T110" fmla="*/ 236 w 1172"/>
                <a:gd name="T111" fmla="*/ 617 h 832"/>
                <a:gd name="T112" fmla="*/ 236 w 1172"/>
                <a:gd name="T113" fmla="*/ 215 h 832"/>
                <a:gd name="T114" fmla="*/ 236 w 1172"/>
                <a:gd name="T115" fmla="*/ 61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2" h="832">
                  <a:moveTo>
                    <a:pt x="699" y="0"/>
                  </a:moveTo>
                  <a:cubicBezTo>
                    <a:pt x="699" y="832"/>
                    <a:pt x="699" y="832"/>
                    <a:pt x="699" y="832"/>
                  </a:cubicBezTo>
                  <a:cubicBezTo>
                    <a:pt x="845" y="832"/>
                    <a:pt x="845" y="832"/>
                    <a:pt x="845" y="832"/>
                  </a:cubicBezTo>
                  <a:cubicBezTo>
                    <a:pt x="845" y="692"/>
                    <a:pt x="845" y="692"/>
                    <a:pt x="845" y="692"/>
                  </a:cubicBezTo>
                  <a:cubicBezTo>
                    <a:pt x="1026" y="692"/>
                    <a:pt x="1026" y="692"/>
                    <a:pt x="1026" y="692"/>
                  </a:cubicBezTo>
                  <a:cubicBezTo>
                    <a:pt x="1026" y="832"/>
                    <a:pt x="1026" y="832"/>
                    <a:pt x="1026" y="832"/>
                  </a:cubicBezTo>
                  <a:cubicBezTo>
                    <a:pt x="1172" y="832"/>
                    <a:pt x="1172" y="832"/>
                    <a:pt x="1172" y="832"/>
                  </a:cubicBezTo>
                  <a:cubicBezTo>
                    <a:pt x="1172" y="0"/>
                    <a:pt x="1172" y="0"/>
                    <a:pt x="1172" y="0"/>
                  </a:cubicBezTo>
                  <a:lnTo>
                    <a:pt x="699" y="0"/>
                  </a:lnTo>
                  <a:close/>
                  <a:moveTo>
                    <a:pt x="1022" y="72"/>
                  </a:moveTo>
                  <a:cubicBezTo>
                    <a:pt x="1106" y="72"/>
                    <a:pt x="1106" y="72"/>
                    <a:pt x="1106" y="72"/>
                  </a:cubicBezTo>
                  <a:cubicBezTo>
                    <a:pt x="1106" y="178"/>
                    <a:pt x="1106" y="178"/>
                    <a:pt x="1106" y="178"/>
                  </a:cubicBezTo>
                  <a:cubicBezTo>
                    <a:pt x="1022" y="178"/>
                    <a:pt x="1022" y="178"/>
                    <a:pt x="1022" y="178"/>
                  </a:cubicBezTo>
                  <a:lnTo>
                    <a:pt x="1022" y="72"/>
                  </a:lnTo>
                  <a:close/>
                  <a:moveTo>
                    <a:pt x="894" y="72"/>
                  </a:moveTo>
                  <a:cubicBezTo>
                    <a:pt x="977" y="72"/>
                    <a:pt x="977" y="72"/>
                    <a:pt x="977" y="72"/>
                  </a:cubicBezTo>
                  <a:cubicBezTo>
                    <a:pt x="977" y="178"/>
                    <a:pt x="977" y="178"/>
                    <a:pt x="977" y="178"/>
                  </a:cubicBezTo>
                  <a:cubicBezTo>
                    <a:pt x="894" y="178"/>
                    <a:pt x="894" y="178"/>
                    <a:pt x="894" y="178"/>
                  </a:cubicBezTo>
                  <a:lnTo>
                    <a:pt x="894" y="72"/>
                  </a:lnTo>
                  <a:close/>
                  <a:moveTo>
                    <a:pt x="765" y="72"/>
                  </a:moveTo>
                  <a:cubicBezTo>
                    <a:pt x="849" y="72"/>
                    <a:pt x="849" y="72"/>
                    <a:pt x="849" y="72"/>
                  </a:cubicBezTo>
                  <a:cubicBezTo>
                    <a:pt x="849" y="178"/>
                    <a:pt x="849" y="178"/>
                    <a:pt x="849" y="178"/>
                  </a:cubicBezTo>
                  <a:cubicBezTo>
                    <a:pt x="765" y="178"/>
                    <a:pt x="765" y="178"/>
                    <a:pt x="765" y="178"/>
                  </a:cubicBezTo>
                  <a:lnTo>
                    <a:pt x="765" y="72"/>
                  </a:lnTo>
                  <a:close/>
                  <a:moveTo>
                    <a:pt x="1022" y="223"/>
                  </a:moveTo>
                  <a:cubicBezTo>
                    <a:pt x="1106" y="223"/>
                    <a:pt x="1106" y="223"/>
                    <a:pt x="1106" y="223"/>
                  </a:cubicBezTo>
                  <a:cubicBezTo>
                    <a:pt x="1106" y="329"/>
                    <a:pt x="1106" y="329"/>
                    <a:pt x="1106" y="329"/>
                  </a:cubicBezTo>
                  <a:cubicBezTo>
                    <a:pt x="1022" y="329"/>
                    <a:pt x="1022" y="329"/>
                    <a:pt x="1022" y="329"/>
                  </a:cubicBezTo>
                  <a:lnTo>
                    <a:pt x="1022" y="223"/>
                  </a:lnTo>
                  <a:close/>
                  <a:moveTo>
                    <a:pt x="894" y="223"/>
                  </a:moveTo>
                  <a:cubicBezTo>
                    <a:pt x="977" y="223"/>
                    <a:pt x="977" y="223"/>
                    <a:pt x="977" y="223"/>
                  </a:cubicBezTo>
                  <a:cubicBezTo>
                    <a:pt x="977" y="329"/>
                    <a:pt x="977" y="329"/>
                    <a:pt x="977" y="329"/>
                  </a:cubicBezTo>
                  <a:cubicBezTo>
                    <a:pt x="894" y="329"/>
                    <a:pt x="894" y="329"/>
                    <a:pt x="894" y="329"/>
                  </a:cubicBezTo>
                  <a:lnTo>
                    <a:pt x="894" y="223"/>
                  </a:lnTo>
                  <a:close/>
                  <a:moveTo>
                    <a:pt x="765" y="223"/>
                  </a:moveTo>
                  <a:cubicBezTo>
                    <a:pt x="849" y="223"/>
                    <a:pt x="849" y="223"/>
                    <a:pt x="849" y="223"/>
                  </a:cubicBezTo>
                  <a:cubicBezTo>
                    <a:pt x="849" y="329"/>
                    <a:pt x="849" y="329"/>
                    <a:pt x="849" y="329"/>
                  </a:cubicBezTo>
                  <a:cubicBezTo>
                    <a:pt x="765" y="329"/>
                    <a:pt x="765" y="329"/>
                    <a:pt x="765" y="329"/>
                  </a:cubicBezTo>
                  <a:lnTo>
                    <a:pt x="765" y="223"/>
                  </a:lnTo>
                  <a:close/>
                  <a:moveTo>
                    <a:pt x="1022" y="375"/>
                  </a:moveTo>
                  <a:cubicBezTo>
                    <a:pt x="1106" y="375"/>
                    <a:pt x="1106" y="375"/>
                    <a:pt x="1106" y="375"/>
                  </a:cubicBezTo>
                  <a:cubicBezTo>
                    <a:pt x="1106" y="480"/>
                    <a:pt x="1106" y="480"/>
                    <a:pt x="1106" y="480"/>
                  </a:cubicBezTo>
                  <a:cubicBezTo>
                    <a:pt x="1022" y="480"/>
                    <a:pt x="1022" y="480"/>
                    <a:pt x="1022" y="480"/>
                  </a:cubicBezTo>
                  <a:lnTo>
                    <a:pt x="1022" y="375"/>
                  </a:lnTo>
                  <a:close/>
                  <a:moveTo>
                    <a:pt x="894" y="375"/>
                  </a:moveTo>
                  <a:cubicBezTo>
                    <a:pt x="977" y="375"/>
                    <a:pt x="977" y="375"/>
                    <a:pt x="977" y="375"/>
                  </a:cubicBezTo>
                  <a:cubicBezTo>
                    <a:pt x="977" y="480"/>
                    <a:pt x="977" y="480"/>
                    <a:pt x="977" y="480"/>
                  </a:cubicBezTo>
                  <a:cubicBezTo>
                    <a:pt x="894" y="480"/>
                    <a:pt x="894" y="480"/>
                    <a:pt x="894" y="480"/>
                  </a:cubicBezTo>
                  <a:lnTo>
                    <a:pt x="894" y="375"/>
                  </a:lnTo>
                  <a:close/>
                  <a:moveTo>
                    <a:pt x="765" y="375"/>
                  </a:moveTo>
                  <a:cubicBezTo>
                    <a:pt x="849" y="375"/>
                    <a:pt x="849" y="375"/>
                    <a:pt x="849" y="375"/>
                  </a:cubicBezTo>
                  <a:cubicBezTo>
                    <a:pt x="849" y="480"/>
                    <a:pt x="849" y="480"/>
                    <a:pt x="849" y="480"/>
                  </a:cubicBezTo>
                  <a:cubicBezTo>
                    <a:pt x="765" y="480"/>
                    <a:pt x="765" y="480"/>
                    <a:pt x="765" y="480"/>
                  </a:cubicBezTo>
                  <a:lnTo>
                    <a:pt x="765" y="375"/>
                  </a:lnTo>
                  <a:close/>
                  <a:moveTo>
                    <a:pt x="1022" y="526"/>
                  </a:moveTo>
                  <a:cubicBezTo>
                    <a:pt x="1106" y="526"/>
                    <a:pt x="1106" y="526"/>
                    <a:pt x="1106" y="526"/>
                  </a:cubicBezTo>
                  <a:cubicBezTo>
                    <a:pt x="1106" y="632"/>
                    <a:pt x="1106" y="632"/>
                    <a:pt x="1106" y="632"/>
                  </a:cubicBezTo>
                  <a:cubicBezTo>
                    <a:pt x="1022" y="632"/>
                    <a:pt x="1022" y="632"/>
                    <a:pt x="1022" y="632"/>
                  </a:cubicBezTo>
                  <a:lnTo>
                    <a:pt x="1022" y="526"/>
                  </a:lnTo>
                  <a:close/>
                  <a:moveTo>
                    <a:pt x="894" y="526"/>
                  </a:moveTo>
                  <a:cubicBezTo>
                    <a:pt x="977" y="526"/>
                    <a:pt x="977" y="526"/>
                    <a:pt x="977" y="526"/>
                  </a:cubicBezTo>
                  <a:cubicBezTo>
                    <a:pt x="977" y="632"/>
                    <a:pt x="977" y="632"/>
                    <a:pt x="977" y="632"/>
                  </a:cubicBezTo>
                  <a:cubicBezTo>
                    <a:pt x="894" y="632"/>
                    <a:pt x="894" y="632"/>
                    <a:pt x="894" y="632"/>
                  </a:cubicBezTo>
                  <a:lnTo>
                    <a:pt x="894" y="526"/>
                  </a:lnTo>
                  <a:close/>
                  <a:moveTo>
                    <a:pt x="765" y="526"/>
                  </a:moveTo>
                  <a:cubicBezTo>
                    <a:pt x="849" y="526"/>
                    <a:pt x="849" y="526"/>
                    <a:pt x="849" y="526"/>
                  </a:cubicBezTo>
                  <a:cubicBezTo>
                    <a:pt x="849" y="632"/>
                    <a:pt x="849" y="632"/>
                    <a:pt x="849" y="632"/>
                  </a:cubicBezTo>
                  <a:cubicBezTo>
                    <a:pt x="765" y="632"/>
                    <a:pt x="765" y="632"/>
                    <a:pt x="765" y="632"/>
                  </a:cubicBezTo>
                  <a:lnTo>
                    <a:pt x="765" y="526"/>
                  </a:lnTo>
                  <a:close/>
                  <a:moveTo>
                    <a:pt x="236" y="232"/>
                  </a:moveTo>
                  <a:cubicBezTo>
                    <a:pt x="135" y="232"/>
                    <a:pt x="52" y="314"/>
                    <a:pt x="52" y="416"/>
                  </a:cubicBezTo>
                  <a:cubicBezTo>
                    <a:pt x="52" y="517"/>
                    <a:pt x="135" y="600"/>
                    <a:pt x="236" y="600"/>
                  </a:cubicBezTo>
                  <a:cubicBezTo>
                    <a:pt x="338" y="600"/>
                    <a:pt x="420" y="517"/>
                    <a:pt x="420" y="416"/>
                  </a:cubicBezTo>
                  <a:cubicBezTo>
                    <a:pt x="420" y="314"/>
                    <a:pt x="338" y="232"/>
                    <a:pt x="236" y="232"/>
                  </a:cubicBezTo>
                  <a:close/>
                  <a:moveTo>
                    <a:pt x="320" y="423"/>
                  </a:moveTo>
                  <a:cubicBezTo>
                    <a:pt x="320" y="453"/>
                    <a:pt x="320" y="453"/>
                    <a:pt x="320" y="453"/>
                  </a:cubicBezTo>
                  <a:cubicBezTo>
                    <a:pt x="256" y="453"/>
                    <a:pt x="256" y="453"/>
                    <a:pt x="256" y="453"/>
                  </a:cubicBezTo>
                  <a:cubicBezTo>
                    <a:pt x="256" y="477"/>
                    <a:pt x="256" y="477"/>
                    <a:pt x="256" y="477"/>
                  </a:cubicBezTo>
                  <a:cubicBezTo>
                    <a:pt x="320" y="477"/>
                    <a:pt x="320" y="477"/>
                    <a:pt x="320" y="477"/>
                  </a:cubicBezTo>
                  <a:cubicBezTo>
                    <a:pt x="320" y="506"/>
                    <a:pt x="320" y="506"/>
                    <a:pt x="320" y="506"/>
                  </a:cubicBezTo>
                  <a:cubicBezTo>
                    <a:pt x="256" y="506"/>
                    <a:pt x="256" y="506"/>
                    <a:pt x="256" y="506"/>
                  </a:cubicBezTo>
                  <a:cubicBezTo>
                    <a:pt x="256" y="540"/>
                    <a:pt x="256" y="540"/>
                    <a:pt x="256" y="540"/>
                  </a:cubicBezTo>
                  <a:cubicBezTo>
                    <a:pt x="217" y="540"/>
                    <a:pt x="217" y="540"/>
                    <a:pt x="217" y="540"/>
                  </a:cubicBezTo>
                  <a:cubicBezTo>
                    <a:pt x="217" y="506"/>
                    <a:pt x="217" y="506"/>
                    <a:pt x="217" y="506"/>
                  </a:cubicBezTo>
                  <a:cubicBezTo>
                    <a:pt x="153" y="506"/>
                    <a:pt x="153" y="506"/>
                    <a:pt x="153" y="506"/>
                  </a:cubicBezTo>
                  <a:cubicBezTo>
                    <a:pt x="153" y="477"/>
                    <a:pt x="153" y="477"/>
                    <a:pt x="153" y="477"/>
                  </a:cubicBezTo>
                  <a:cubicBezTo>
                    <a:pt x="217" y="477"/>
                    <a:pt x="217" y="477"/>
                    <a:pt x="217" y="477"/>
                  </a:cubicBezTo>
                  <a:cubicBezTo>
                    <a:pt x="217" y="453"/>
                    <a:pt x="217" y="453"/>
                    <a:pt x="217" y="453"/>
                  </a:cubicBezTo>
                  <a:cubicBezTo>
                    <a:pt x="153" y="453"/>
                    <a:pt x="153" y="453"/>
                    <a:pt x="153" y="453"/>
                  </a:cubicBezTo>
                  <a:cubicBezTo>
                    <a:pt x="153" y="423"/>
                    <a:pt x="153" y="423"/>
                    <a:pt x="153" y="423"/>
                  </a:cubicBezTo>
                  <a:cubicBezTo>
                    <a:pt x="206" y="423"/>
                    <a:pt x="206" y="423"/>
                    <a:pt x="206" y="423"/>
                  </a:cubicBezTo>
                  <a:cubicBezTo>
                    <a:pt x="130" y="308"/>
                    <a:pt x="130" y="308"/>
                    <a:pt x="130" y="308"/>
                  </a:cubicBezTo>
                  <a:cubicBezTo>
                    <a:pt x="175" y="308"/>
                    <a:pt x="175" y="308"/>
                    <a:pt x="175" y="308"/>
                  </a:cubicBezTo>
                  <a:cubicBezTo>
                    <a:pt x="236" y="405"/>
                    <a:pt x="236" y="405"/>
                    <a:pt x="236" y="405"/>
                  </a:cubicBezTo>
                  <a:cubicBezTo>
                    <a:pt x="296" y="308"/>
                    <a:pt x="296" y="308"/>
                    <a:pt x="296" y="308"/>
                  </a:cubicBezTo>
                  <a:cubicBezTo>
                    <a:pt x="344" y="308"/>
                    <a:pt x="344" y="308"/>
                    <a:pt x="344" y="308"/>
                  </a:cubicBezTo>
                  <a:cubicBezTo>
                    <a:pt x="268" y="423"/>
                    <a:pt x="268" y="423"/>
                    <a:pt x="268" y="423"/>
                  </a:cubicBezTo>
                  <a:lnTo>
                    <a:pt x="320" y="423"/>
                  </a:lnTo>
                  <a:close/>
                  <a:moveTo>
                    <a:pt x="599" y="330"/>
                  </a:moveTo>
                  <a:cubicBezTo>
                    <a:pt x="540" y="330"/>
                    <a:pt x="540" y="330"/>
                    <a:pt x="540" y="330"/>
                  </a:cubicBezTo>
                  <a:cubicBezTo>
                    <a:pt x="605" y="396"/>
                    <a:pt x="605" y="396"/>
                    <a:pt x="605" y="396"/>
                  </a:cubicBezTo>
                  <a:cubicBezTo>
                    <a:pt x="471" y="396"/>
                    <a:pt x="471" y="396"/>
                    <a:pt x="471" y="396"/>
                  </a:cubicBezTo>
                  <a:cubicBezTo>
                    <a:pt x="461" y="275"/>
                    <a:pt x="360" y="180"/>
                    <a:pt x="236" y="180"/>
                  </a:cubicBezTo>
                  <a:cubicBezTo>
                    <a:pt x="106" y="180"/>
                    <a:pt x="0" y="285"/>
                    <a:pt x="0" y="416"/>
                  </a:cubicBezTo>
                  <a:cubicBezTo>
                    <a:pt x="0" y="546"/>
                    <a:pt x="106" y="652"/>
                    <a:pt x="236" y="652"/>
                  </a:cubicBezTo>
                  <a:cubicBezTo>
                    <a:pt x="360" y="652"/>
                    <a:pt x="461" y="557"/>
                    <a:pt x="471" y="436"/>
                  </a:cubicBezTo>
                  <a:cubicBezTo>
                    <a:pt x="605" y="436"/>
                    <a:pt x="605" y="436"/>
                    <a:pt x="605" y="436"/>
                  </a:cubicBezTo>
                  <a:cubicBezTo>
                    <a:pt x="540" y="501"/>
                    <a:pt x="540" y="501"/>
                    <a:pt x="540" y="501"/>
                  </a:cubicBezTo>
                  <a:cubicBezTo>
                    <a:pt x="599" y="501"/>
                    <a:pt x="599" y="501"/>
                    <a:pt x="599" y="501"/>
                  </a:cubicBezTo>
                  <a:cubicBezTo>
                    <a:pt x="684" y="416"/>
                    <a:pt x="684" y="416"/>
                    <a:pt x="684" y="416"/>
                  </a:cubicBezTo>
                  <a:lnTo>
                    <a:pt x="599" y="330"/>
                  </a:lnTo>
                  <a:close/>
                  <a:moveTo>
                    <a:pt x="236" y="617"/>
                  </a:moveTo>
                  <a:cubicBezTo>
                    <a:pt x="126" y="617"/>
                    <a:pt x="35" y="526"/>
                    <a:pt x="35" y="416"/>
                  </a:cubicBezTo>
                  <a:cubicBezTo>
                    <a:pt x="35" y="305"/>
                    <a:pt x="126" y="215"/>
                    <a:pt x="236" y="215"/>
                  </a:cubicBezTo>
                  <a:cubicBezTo>
                    <a:pt x="347" y="215"/>
                    <a:pt x="437" y="305"/>
                    <a:pt x="437" y="416"/>
                  </a:cubicBezTo>
                  <a:cubicBezTo>
                    <a:pt x="437" y="526"/>
                    <a:pt x="347" y="617"/>
                    <a:pt x="236" y="617"/>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nvGrpSpPr>
            <p:cNvPr id="174" name="グループ化 173">
              <a:extLst>
                <a:ext uri="{FF2B5EF4-FFF2-40B4-BE49-F238E27FC236}">
                  <a16:creationId xmlns:a16="http://schemas.microsoft.com/office/drawing/2014/main" id="{ECEECEB2-0D7D-8F90-6495-6CD8A6A2B410}"/>
                </a:ext>
              </a:extLst>
            </p:cNvPr>
            <p:cNvGrpSpPr/>
            <p:nvPr/>
          </p:nvGrpSpPr>
          <p:grpSpPr>
            <a:xfrm>
              <a:off x="1518172" y="1576183"/>
              <a:ext cx="412750" cy="220662"/>
              <a:chOff x="1518172" y="1536274"/>
              <a:chExt cx="412750" cy="220662"/>
            </a:xfrm>
          </p:grpSpPr>
          <p:sp>
            <p:nvSpPr>
              <p:cNvPr id="175" name="Freeform 59">
                <a:extLst>
                  <a:ext uri="{FF2B5EF4-FFF2-40B4-BE49-F238E27FC236}">
                    <a16:creationId xmlns:a16="http://schemas.microsoft.com/office/drawing/2014/main" id="{75389FBA-B445-9946-1EA0-21ACB15A11B7}"/>
                  </a:ext>
                </a:extLst>
              </p:cNvPr>
              <p:cNvSpPr>
                <a:spLocks noEditPoints="1"/>
              </p:cNvSpPr>
              <p:nvPr/>
            </p:nvSpPr>
            <p:spPr bwMode="auto">
              <a:xfrm>
                <a:off x="1634059" y="1536274"/>
                <a:ext cx="177800" cy="107950"/>
              </a:xfrm>
              <a:custGeom>
                <a:avLst/>
                <a:gdLst>
                  <a:gd name="T0" fmla="*/ 142 w 372"/>
                  <a:gd name="T1" fmla="*/ 147 h 227"/>
                  <a:gd name="T2" fmla="*/ 49 w 372"/>
                  <a:gd name="T3" fmla="*/ 147 h 227"/>
                  <a:gd name="T4" fmla="*/ 18 w 372"/>
                  <a:gd name="T5" fmla="*/ 227 h 227"/>
                  <a:gd name="T6" fmla="*/ 0 w 372"/>
                  <a:gd name="T7" fmla="*/ 227 h 227"/>
                  <a:gd name="T8" fmla="*/ 91 w 372"/>
                  <a:gd name="T9" fmla="*/ 0 h 227"/>
                  <a:gd name="T10" fmla="*/ 102 w 372"/>
                  <a:gd name="T11" fmla="*/ 0 h 227"/>
                  <a:gd name="T12" fmla="*/ 191 w 372"/>
                  <a:gd name="T13" fmla="*/ 227 h 227"/>
                  <a:gd name="T14" fmla="*/ 173 w 372"/>
                  <a:gd name="T15" fmla="*/ 227 h 227"/>
                  <a:gd name="T16" fmla="*/ 142 w 372"/>
                  <a:gd name="T17" fmla="*/ 147 h 227"/>
                  <a:gd name="T18" fmla="*/ 55 w 372"/>
                  <a:gd name="T19" fmla="*/ 133 h 227"/>
                  <a:gd name="T20" fmla="*/ 136 w 372"/>
                  <a:gd name="T21" fmla="*/ 133 h 227"/>
                  <a:gd name="T22" fmla="*/ 105 w 372"/>
                  <a:gd name="T23" fmla="*/ 51 h 227"/>
                  <a:gd name="T24" fmla="*/ 96 w 372"/>
                  <a:gd name="T25" fmla="*/ 25 h 227"/>
                  <a:gd name="T26" fmla="*/ 87 w 372"/>
                  <a:gd name="T27" fmla="*/ 52 h 227"/>
                  <a:gd name="T28" fmla="*/ 55 w 372"/>
                  <a:gd name="T29" fmla="*/ 133 h 227"/>
                  <a:gd name="T30" fmla="*/ 239 w 372"/>
                  <a:gd name="T31" fmla="*/ 129 h 227"/>
                  <a:gd name="T32" fmla="*/ 239 w 372"/>
                  <a:gd name="T33" fmla="*/ 227 h 227"/>
                  <a:gd name="T34" fmla="*/ 223 w 372"/>
                  <a:gd name="T35" fmla="*/ 227 h 227"/>
                  <a:gd name="T36" fmla="*/ 223 w 372"/>
                  <a:gd name="T37" fmla="*/ 1 h 227"/>
                  <a:gd name="T38" fmla="*/ 277 w 372"/>
                  <a:gd name="T39" fmla="*/ 1 h 227"/>
                  <a:gd name="T40" fmla="*/ 339 w 372"/>
                  <a:gd name="T41" fmla="*/ 16 h 227"/>
                  <a:gd name="T42" fmla="*/ 359 w 372"/>
                  <a:gd name="T43" fmla="*/ 63 h 227"/>
                  <a:gd name="T44" fmla="*/ 347 w 372"/>
                  <a:gd name="T45" fmla="*/ 102 h 227"/>
                  <a:gd name="T46" fmla="*/ 311 w 372"/>
                  <a:gd name="T47" fmla="*/ 124 h 227"/>
                  <a:gd name="T48" fmla="*/ 372 w 372"/>
                  <a:gd name="T49" fmla="*/ 227 h 227"/>
                  <a:gd name="T50" fmla="*/ 353 w 372"/>
                  <a:gd name="T51" fmla="*/ 227 h 227"/>
                  <a:gd name="T52" fmla="*/ 295 w 372"/>
                  <a:gd name="T53" fmla="*/ 129 h 227"/>
                  <a:gd name="T54" fmla="*/ 239 w 372"/>
                  <a:gd name="T55" fmla="*/ 129 h 227"/>
                  <a:gd name="T56" fmla="*/ 239 w 372"/>
                  <a:gd name="T57" fmla="*/ 115 h 227"/>
                  <a:gd name="T58" fmla="*/ 282 w 372"/>
                  <a:gd name="T59" fmla="*/ 115 h 227"/>
                  <a:gd name="T60" fmla="*/ 326 w 372"/>
                  <a:gd name="T61" fmla="*/ 102 h 227"/>
                  <a:gd name="T62" fmla="*/ 342 w 372"/>
                  <a:gd name="T63" fmla="*/ 64 h 227"/>
                  <a:gd name="T64" fmla="*/ 327 w 372"/>
                  <a:gd name="T65" fmla="*/ 27 h 227"/>
                  <a:gd name="T66" fmla="*/ 276 w 372"/>
                  <a:gd name="T67" fmla="*/ 15 h 227"/>
                  <a:gd name="T68" fmla="*/ 239 w 372"/>
                  <a:gd name="T69" fmla="*/ 15 h 227"/>
                  <a:gd name="T70" fmla="*/ 239 w 372"/>
                  <a:gd name="T71" fmla="*/ 11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2" h="227">
                    <a:moveTo>
                      <a:pt x="142" y="147"/>
                    </a:moveTo>
                    <a:cubicBezTo>
                      <a:pt x="49" y="147"/>
                      <a:pt x="49" y="147"/>
                      <a:pt x="49" y="147"/>
                    </a:cubicBezTo>
                    <a:cubicBezTo>
                      <a:pt x="18" y="227"/>
                      <a:pt x="18" y="227"/>
                      <a:pt x="18" y="227"/>
                    </a:cubicBezTo>
                    <a:cubicBezTo>
                      <a:pt x="0" y="227"/>
                      <a:pt x="0" y="227"/>
                      <a:pt x="0" y="227"/>
                    </a:cubicBezTo>
                    <a:cubicBezTo>
                      <a:pt x="91" y="0"/>
                      <a:pt x="91" y="0"/>
                      <a:pt x="91" y="0"/>
                    </a:cubicBezTo>
                    <a:cubicBezTo>
                      <a:pt x="102" y="0"/>
                      <a:pt x="102" y="0"/>
                      <a:pt x="102" y="0"/>
                    </a:cubicBezTo>
                    <a:cubicBezTo>
                      <a:pt x="191" y="227"/>
                      <a:pt x="191" y="227"/>
                      <a:pt x="191" y="227"/>
                    </a:cubicBezTo>
                    <a:cubicBezTo>
                      <a:pt x="173" y="227"/>
                      <a:pt x="173" y="227"/>
                      <a:pt x="173" y="227"/>
                    </a:cubicBezTo>
                    <a:lnTo>
                      <a:pt x="142" y="147"/>
                    </a:lnTo>
                    <a:close/>
                    <a:moveTo>
                      <a:pt x="55" y="133"/>
                    </a:moveTo>
                    <a:cubicBezTo>
                      <a:pt x="136" y="133"/>
                      <a:pt x="136" y="133"/>
                      <a:pt x="136" y="133"/>
                    </a:cubicBezTo>
                    <a:cubicBezTo>
                      <a:pt x="105" y="51"/>
                      <a:pt x="105" y="51"/>
                      <a:pt x="105" y="51"/>
                    </a:cubicBezTo>
                    <a:cubicBezTo>
                      <a:pt x="103" y="45"/>
                      <a:pt x="100" y="36"/>
                      <a:pt x="96" y="25"/>
                    </a:cubicBezTo>
                    <a:cubicBezTo>
                      <a:pt x="93" y="35"/>
                      <a:pt x="90" y="44"/>
                      <a:pt x="87" y="52"/>
                    </a:cubicBezTo>
                    <a:lnTo>
                      <a:pt x="55" y="133"/>
                    </a:lnTo>
                    <a:close/>
                    <a:moveTo>
                      <a:pt x="239" y="129"/>
                    </a:moveTo>
                    <a:cubicBezTo>
                      <a:pt x="239" y="227"/>
                      <a:pt x="239" y="227"/>
                      <a:pt x="239" y="227"/>
                    </a:cubicBezTo>
                    <a:cubicBezTo>
                      <a:pt x="223" y="227"/>
                      <a:pt x="223" y="227"/>
                      <a:pt x="223" y="227"/>
                    </a:cubicBezTo>
                    <a:cubicBezTo>
                      <a:pt x="223" y="1"/>
                      <a:pt x="223" y="1"/>
                      <a:pt x="223" y="1"/>
                    </a:cubicBezTo>
                    <a:cubicBezTo>
                      <a:pt x="277" y="1"/>
                      <a:pt x="277" y="1"/>
                      <a:pt x="277" y="1"/>
                    </a:cubicBezTo>
                    <a:cubicBezTo>
                      <a:pt x="305" y="1"/>
                      <a:pt x="326" y="6"/>
                      <a:pt x="339" y="16"/>
                    </a:cubicBezTo>
                    <a:cubicBezTo>
                      <a:pt x="353" y="27"/>
                      <a:pt x="359" y="42"/>
                      <a:pt x="359" y="63"/>
                    </a:cubicBezTo>
                    <a:cubicBezTo>
                      <a:pt x="359" y="78"/>
                      <a:pt x="355" y="91"/>
                      <a:pt x="347" y="102"/>
                    </a:cubicBezTo>
                    <a:cubicBezTo>
                      <a:pt x="339" y="112"/>
                      <a:pt x="327" y="119"/>
                      <a:pt x="311" y="124"/>
                    </a:cubicBezTo>
                    <a:cubicBezTo>
                      <a:pt x="372" y="227"/>
                      <a:pt x="372" y="227"/>
                      <a:pt x="372" y="227"/>
                    </a:cubicBezTo>
                    <a:cubicBezTo>
                      <a:pt x="353" y="227"/>
                      <a:pt x="353" y="227"/>
                      <a:pt x="353" y="227"/>
                    </a:cubicBezTo>
                    <a:cubicBezTo>
                      <a:pt x="295" y="129"/>
                      <a:pt x="295" y="129"/>
                      <a:pt x="295" y="129"/>
                    </a:cubicBezTo>
                    <a:lnTo>
                      <a:pt x="239" y="129"/>
                    </a:lnTo>
                    <a:close/>
                    <a:moveTo>
                      <a:pt x="239" y="115"/>
                    </a:moveTo>
                    <a:cubicBezTo>
                      <a:pt x="282" y="115"/>
                      <a:pt x="282" y="115"/>
                      <a:pt x="282" y="115"/>
                    </a:cubicBezTo>
                    <a:cubicBezTo>
                      <a:pt x="301" y="115"/>
                      <a:pt x="316" y="111"/>
                      <a:pt x="326" y="102"/>
                    </a:cubicBezTo>
                    <a:cubicBezTo>
                      <a:pt x="337" y="94"/>
                      <a:pt x="342" y="81"/>
                      <a:pt x="342" y="64"/>
                    </a:cubicBezTo>
                    <a:cubicBezTo>
                      <a:pt x="342" y="47"/>
                      <a:pt x="337" y="35"/>
                      <a:pt x="327" y="27"/>
                    </a:cubicBezTo>
                    <a:cubicBezTo>
                      <a:pt x="316" y="19"/>
                      <a:pt x="300" y="15"/>
                      <a:pt x="276" y="15"/>
                    </a:cubicBezTo>
                    <a:cubicBezTo>
                      <a:pt x="239" y="15"/>
                      <a:pt x="239" y="15"/>
                      <a:pt x="239" y="15"/>
                    </a:cubicBezTo>
                    <a:lnTo>
                      <a:pt x="239" y="11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76" name="Freeform 60">
                <a:extLst>
                  <a:ext uri="{FF2B5EF4-FFF2-40B4-BE49-F238E27FC236}">
                    <a16:creationId xmlns:a16="http://schemas.microsoft.com/office/drawing/2014/main" id="{AB5769A7-CDD0-C531-1A36-70EBDD96DFAC}"/>
                  </a:ext>
                </a:extLst>
              </p:cNvPr>
              <p:cNvSpPr>
                <a:spLocks noEditPoints="1"/>
              </p:cNvSpPr>
              <p:nvPr/>
            </p:nvSpPr>
            <p:spPr bwMode="auto">
              <a:xfrm>
                <a:off x="1518172" y="1680736"/>
                <a:ext cx="412750" cy="76200"/>
              </a:xfrm>
              <a:custGeom>
                <a:avLst/>
                <a:gdLst>
                  <a:gd name="T0" fmla="*/ 11 w 864"/>
                  <a:gd name="T1" fmla="*/ 151 h 161"/>
                  <a:gd name="T2" fmla="*/ 151 w 864"/>
                  <a:gd name="T3" fmla="*/ 7 h 161"/>
                  <a:gd name="T4" fmla="*/ 104 w 864"/>
                  <a:gd name="T5" fmla="*/ 84 h 161"/>
                  <a:gd name="T6" fmla="*/ 158 w 864"/>
                  <a:gd name="T7" fmla="*/ 160 h 161"/>
                  <a:gd name="T8" fmla="*/ 153 w 864"/>
                  <a:gd name="T9" fmla="*/ 22 h 161"/>
                  <a:gd name="T10" fmla="*/ 210 w 864"/>
                  <a:gd name="T11" fmla="*/ 9 h 161"/>
                  <a:gd name="T12" fmla="*/ 246 w 864"/>
                  <a:gd name="T13" fmla="*/ 27 h 161"/>
                  <a:gd name="T14" fmla="*/ 255 w 864"/>
                  <a:gd name="T15" fmla="*/ 58 h 161"/>
                  <a:gd name="T16" fmla="*/ 156 w 864"/>
                  <a:gd name="T17" fmla="*/ 39 h 161"/>
                  <a:gd name="T18" fmla="*/ 256 w 864"/>
                  <a:gd name="T19" fmla="*/ 151 h 161"/>
                  <a:gd name="T20" fmla="*/ 157 w 864"/>
                  <a:gd name="T21" fmla="*/ 64 h 161"/>
                  <a:gd name="T22" fmla="*/ 224 w 864"/>
                  <a:gd name="T23" fmla="*/ 83 h 161"/>
                  <a:gd name="T24" fmla="*/ 224 w 864"/>
                  <a:gd name="T25" fmla="*/ 100 h 161"/>
                  <a:gd name="T26" fmla="*/ 224 w 864"/>
                  <a:gd name="T27" fmla="*/ 117 h 161"/>
                  <a:gd name="T28" fmla="*/ 309 w 864"/>
                  <a:gd name="T29" fmla="*/ 79 h 161"/>
                  <a:gd name="T30" fmla="*/ 266 w 864"/>
                  <a:gd name="T31" fmla="*/ 112 h 161"/>
                  <a:gd name="T32" fmla="*/ 290 w 864"/>
                  <a:gd name="T33" fmla="*/ 1 h 161"/>
                  <a:gd name="T34" fmla="*/ 309 w 864"/>
                  <a:gd name="T35" fmla="*/ 55 h 161"/>
                  <a:gd name="T36" fmla="*/ 362 w 864"/>
                  <a:gd name="T37" fmla="*/ 154 h 161"/>
                  <a:gd name="T38" fmla="*/ 320 w 864"/>
                  <a:gd name="T39" fmla="*/ 98 h 161"/>
                  <a:gd name="T40" fmla="*/ 327 w 864"/>
                  <a:gd name="T41" fmla="*/ 38 h 161"/>
                  <a:gd name="T42" fmla="*/ 422 w 864"/>
                  <a:gd name="T43" fmla="*/ 34 h 161"/>
                  <a:gd name="T44" fmla="*/ 395 w 864"/>
                  <a:gd name="T45" fmla="*/ 63 h 161"/>
                  <a:gd name="T46" fmla="*/ 397 w 864"/>
                  <a:gd name="T47" fmla="*/ 89 h 161"/>
                  <a:gd name="T48" fmla="*/ 397 w 864"/>
                  <a:gd name="T49" fmla="*/ 118 h 161"/>
                  <a:gd name="T50" fmla="*/ 426 w 864"/>
                  <a:gd name="T51" fmla="*/ 140 h 161"/>
                  <a:gd name="T52" fmla="*/ 344 w 864"/>
                  <a:gd name="T53" fmla="*/ 46 h 161"/>
                  <a:gd name="T54" fmla="*/ 379 w 864"/>
                  <a:gd name="T55" fmla="*/ 97 h 161"/>
                  <a:gd name="T56" fmla="*/ 379 w 864"/>
                  <a:gd name="T57" fmla="*/ 118 h 161"/>
                  <a:gd name="T58" fmla="*/ 362 w 864"/>
                  <a:gd name="T59" fmla="*/ 131 h 161"/>
                  <a:gd name="T60" fmla="*/ 386 w 864"/>
                  <a:gd name="T61" fmla="*/ 63 h 161"/>
                  <a:gd name="T62" fmla="*/ 556 w 864"/>
                  <a:gd name="T63" fmla="*/ 45 h 161"/>
                  <a:gd name="T64" fmla="*/ 591 w 864"/>
                  <a:gd name="T65" fmla="*/ 48 h 161"/>
                  <a:gd name="T66" fmla="*/ 463 w 864"/>
                  <a:gd name="T67" fmla="*/ 82 h 161"/>
                  <a:gd name="T68" fmla="*/ 514 w 864"/>
                  <a:gd name="T69" fmla="*/ 36 h 161"/>
                  <a:gd name="T70" fmla="*/ 477 w 864"/>
                  <a:gd name="T71" fmla="*/ 45 h 161"/>
                  <a:gd name="T72" fmla="*/ 462 w 864"/>
                  <a:gd name="T73" fmla="*/ 0 h 161"/>
                  <a:gd name="T74" fmla="*/ 531 w 864"/>
                  <a:gd name="T75" fmla="*/ 0 h 161"/>
                  <a:gd name="T76" fmla="*/ 490 w 864"/>
                  <a:gd name="T77" fmla="*/ 116 h 161"/>
                  <a:gd name="T78" fmla="*/ 490 w 864"/>
                  <a:gd name="T79" fmla="*/ 155 h 161"/>
                  <a:gd name="T80" fmla="*/ 564 w 864"/>
                  <a:gd name="T81" fmla="*/ 108 h 161"/>
                  <a:gd name="T82" fmla="*/ 544 w 864"/>
                  <a:gd name="T83" fmla="*/ 94 h 161"/>
                  <a:gd name="T84" fmla="*/ 557 w 864"/>
                  <a:gd name="T85" fmla="*/ 140 h 161"/>
                  <a:gd name="T86" fmla="*/ 606 w 864"/>
                  <a:gd name="T87" fmla="*/ 124 h 161"/>
                  <a:gd name="T88" fmla="*/ 627 w 864"/>
                  <a:gd name="T89" fmla="*/ 59 h 161"/>
                  <a:gd name="T90" fmla="*/ 665 w 864"/>
                  <a:gd name="T91" fmla="*/ 29 h 161"/>
                  <a:gd name="T92" fmla="*/ 646 w 864"/>
                  <a:gd name="T93" fmla="*/ 78 h 161"/>
                  <a:gd name="T94" fmla="*/ 767 w 864"/>
                  <a:gd name="T95" fmla="*/ 154 h 161"/>
                  <a:gd name="T96" fmla="*/ 670 w 864"/>
                  <a:gd name="T97" fmla="*/ 120 h 161"/>
                  <a:gd name="T98" fmla="*/ 671 w 864"/>
                  <a:gd name="T99" fmla="*/ 8 h 161"/>
                  <a:gd name="T100" fmla="*/ 762 w 864"/>
                  <a:gd name="T101" fmla="*/ 102 h 161"/>
                  <a:gd name="T102" fmla="*/ 689 w 864"/>
                  <a:gd name="T103" fmla="*/ 39 h 161"/>
                  <a:gd name="T104" fmla="*/ 689 w 864"/>
                  <a:gd name="T105" fmla="*/ 70 h 161"/>
                  <a:gd name="T106" fmla="*/ 741 w 864"/>
                  <a:gd name="T107" fmla="*/ 25 h 161"/>
                  <a:gd name="T108" fmla="*/ 741 w 864"/>
                  <a:gd name="T109" fmla="*/ 55 h 161"/>
                  <a:gd name="T110" fmla="*/ 864 w 864"/>
                  <a:gd name="T111" fmla="*/ 160 h 161"/>
                  <a:gd name="T112" fmla="*/ 821 w 864"/>
                  <a:gd name="T113" fmla="*/ 1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64" h="161">
                    <a:moveTo>
                      <a:pt x="0" y="1"/>
                    </a:moveTo>
                    <a:cubicBezTo>
                      <a:pt x="43" y="1"/>
                      <a:pt x="43" y="1"/>
                      <a:pt x="43" y="1"/>
                    </a:cubicBezTo>
                    <a:cubicBezTo>
                      <a:pt x="43" y="10"/>
                      <a:pt x="43" y="10"/>
                      <a:pt x="43" y="10"/>
                    </a:cubicBezTo>
                    <a:cubicBezTo>
                      <a:pt x="11" y="10"/>
                      <a:pt x="11" y="10"/>
                      <a:pt x="11" y="10"/>
                    </a:cubicBezTo>
                    <a:cubicBezTo>
                      <a:pt x="11" y="151"/>
                      <a:pt x="11" y="151"/>
                      <a:pt x="11" y="151"/>
                    </a:cubicBezTo>
                    <a:cubicBezTo>
                      <a:pt x="43" y="151"/>
                      <a:pt x="43" y="151"/>
                      <a:pt x="43" y="151"/>
                    </a:cubicBezTo>
                    <a:cubicBezTo>
                      <a:pt x="43" y="160"/>
                      <a:pt x="43" y="160"/>
                      <a:pt x="43" y="160"/>
                    </a:cubicBezTo>
                    <a:cubicBezTo>
                      <a:pt x="0" y="160"/>
                      <a:pt x="0" y="160"/>
                      <a:pt x="0" y="160"/>
                    </a:cubicBezTo>
                    <a:lnTo>
                      <a:pt x="0" y="1"/>
                    </a:lnTo>
                    <a:close/>
                    <a:moveTo>
                      <a:pt x="151" y="7"/>
                    </a:moveTo>
                    <a:cubicBezTo>
                      <a:pt x="147" y="17"/>
                      <a:pt x="142" y="28"/>
                      <a:pt x="136" y="38"/>
                    </a:cubicBezTo>
                    <a:cubicBezTo>
                      <a:pt x="136" y="159"/>
                      <a:pt x="136" y="159"/>
                      <a:pt x="136" y="159"/>
                    </a:cubicBezTo>
                    <a:cubicBezTo>
                      <a:pt x="117" y="159"/>
                      <a:pt x="117" y="159"/>
                      <a:pt x="117" y="159"/>
                    </a:cubicBezTo>
                    <a:cubicBezTo>
                      <a:pt x="117" y="69"/>
                      <a:pt x="117" y="69"/>
                      <a:pt x="117" y="69"/>
                    </a:cubicBezTo>
                    <a:cubicBezTo>
                      <a:pt x="113" y="74"/>
                      <a:pt x="109" y="79"/>
                      <a:pt x="104" y="84"/>
                    </a:cubicBezTo>
                    <a:cubicBezTo>
                      <a:pt x="103" y="79"/>
                      <a:pt x="97" y="68"/>
                      <a:pt x="94" y="63"/>
                    </a:cubicBezTo>
                    <a:cubicBezTo>
                      <a:pt x="109" y="48"/>
                      <a:pt x="124" y="24"/>
                      <a:pt x="132" y="1"/>
                    </a:cubicBezTo>
                    <a:lnTo>
                      <a:pt x="151" y="7"/>
                    </a:lnTo>
                    <a:close/>
                    <a:moveTo>
                      <a:pt x="197" y="137"/>
                    </a:moveTo>
                    <a:cubicBezTo>
                      <a:pt x="187" y="146"/>
                      <a:pt x="171" y="155"/>
                      <a:pt x="158" y="160"/>
                    </a:cubicBezTo>
                    <a:cubicBezTo>
                      <a:pt x="154" y="156"/>
                      <a:pt x="147" y="149"/>
                      <a:pt x="142" y="146"/>
                    </a:cubicBezTo>
                    <a:cubicBezTo>
                      <a:pt x="155" y="142"/>
                      <a:pt x="169" y="136"/>
                      <a:pt x="177" y="130"/>
                    </a:cubicBezTo>
                    <a:lnTo>
                      <a:pt x="197" y="137"/>
                    </a:lnTo>
                    <a:close/>
                    <a:moveTo>
                      <a:pt x="190" y="22"/>
                    </a:moveTo>
                    <a:cubicBezTo>
                      <a:pt x="153" y="22"/>
                      <a:pt x="153" y="22"/>
                      <a:pt x="153" y="22"/>
                    </a:cubicBezTo>
                    <a:cubicBezTo>
                      <a:pt x="153" y="9"/>
                      <a:pt x="153" y="9"/>
                      <a:pt x="153" y="9"/>
                    </a:cubicBezTo>
                    <a:cubicBezTo>
                      <a:pt x="190" y="9"/>
                      <a:pt x="190" y="9"/>
                      <a:pt x="190" y="9"/>
                    </a:cubicBezTo>
                    <a:cubicBezTo>
                      <a:pt x="190" y="1"/>
                      <a:pt x="190" y="1"/>
                      <a:pt x="190" y="1"/>
                    </a:cubicBezTo>
                    <a:cubicBezTo>
                      <a:pt x="210" y="1"/>
                      <a:pt x="210" y="1"/>
                      <a:pt x="210" y="1"/>
                    </a:cubicBezTo>
                    <a:cubicBezTo>
                      <a:pt x="210" y="9"/>
                      <a:pt x="210" y="9"/>
                      <a:pt x="210" y="9"/>
                    </a:cubicBezTo>
                    <a:cubicBezTo>
                      <a:pt x="249" y="9"/>
                      <a:pt x="249" y="9"/>
                      <a:pt x="249" y="9"/>
                    </a:cubicBezTo>
                    <a:cubicBezTo>
                      <a:pt x="249" y="22"/>
                      <a:pt x="249" y="22"/>
                      <a:pt x="249" y="22"/>
                    </a:cubicBezTo>
                    <a:cubicBezTo>
                      <a:pt x="210" y="22"/>
                      <a:pt x="210" y="22"/>
                      <a:pt x="210" y="22"/>
                    </a:cubicBezTo>
                    <a:cubicBezTo>
                      <a:pt x="210" y="27"/>
                      <a:pt x="210" y="27"/>
                      <a:pt x="210" y="27"/>
                    </a:cubicBezTo>
                    <a:cubicBezTo>
                      <a:pt x="246" y="27"/>
                      <a:pt x="246" y="27"/>
                      <a:pt x="246" y="27"/>
                    </a:cubicBezTo>
                    <a:cubicBezTo>
                      <a:pt x="246" y="39"/>
                      <a:pt x="246" y="39"/>
                      <a:pt x="246" y="39"/>
                    </a:cubicBezTo>
                    <a:cubicBezTo>
                      <a:pt x="210" y="39"/>
                      <a:pt x="210" y="39"/>
                      <a:pt x="210" y="39"/>
                    </a:cubicBezTo>
                    <a:cubicBezTo>
                      <a:pt x="210" y="45"/>
                      <a:pt x="210" y="45"/>
                      <a:pt x="210" y="45"/>
                    </a:cubicBezTo>
                    <a:cubicBezTo>
                      <a:pt x="255" y="45"/>
                      <a:pt x="255" y="45"/>
                      <a:pt x="255" y="45"/>
                    </a:cubicBezTo>
                    <a:cubicBezTo>
                      <a:pt x="255" y="58"/>
                      <a:pt x="255" y="58"/>
                      <a:pt x="255" y="58"/>
                    </a:cubicBezTo>
                    <a:cubicBezTo>
                      <a:pt x="145" y="58"/>
                      <a:pt x="145" y="58"/>
                      <a:pt x="145" y="58"/>
                    </a:cubicBezTo>
                    <a:cubicBezTo>
                      <a:pt x="145" y="45"/>
                      <a:pt x="145" y="45"/>
                      <a:pt x="145" y="45"/>
                    </a:cubicBezTo>
                    <a:cubicBezTo>
                      <a:pt x="190" y="45"/>
                      <a:pt x="190" y="45"/>
                      <a:pt x="190" y="45"/>
                    </a:cubicBezTo>
                    <a:cubicBezTo>
                      <a:pt x="190" y="39"/>
                      <a:pt x="190" y="39"/>
                      <a:pt x="190" y="39"/>
                    </a:cubicBezTo>
                    <a:cubicBezTo>
                      <a:pt x="156" y="39"/>
                      <a:pt x="156" y="39"/>
                      <a:pt x="156" y="39"/>
                    </a:cubicBezTo>
                    <a:cubicBezTo>
                      <a:pt x="156" y="27"/>
                      <a:pt x="156" y="27"/>
                      <a:pt x="156" y="27"/>
                    </a:cubicBezTo>
                    <a:cubicBezTo>
                      <a:pt x="190" y="27"/>
                      <a:pt x="190" y="27"/>
                      <a:pt x="190" y="27"/>
                    </a:cubicBezTo>
                    <a:lnTo>
                      <a:pt x="190" y="22"/>
                    </a:lnTo>
                    <a:close/>
                    <a:moveTo>
                      <a:pt x="226" y="130"/>
                    </a:moveTo>
                    <a:cubicBezTo>
                      <a:pt x="237" y="136"/>
                      <a:pt x="249" y="144"/>
                      <a:pt x="256" y="151"/>
                    </a:cubicBezTo>
                    <a:cubicBezTo>
                      <a:pt x="238" y="161"/>
                      <a:pt x="238" y="161"/>
                      <a:pt x="238" y="161"/>
                    </a:cubicBezTo>
                    <a:cubicBezTo>
                      <a:pt x="232" y="154"/>
                      <a:pt x="218" y="144"/>
                      <a:pt x="207" y="137"/>
                    </a:cubicBezTo>
                    <a:cubicBezTo>
                      <a:pt x="224" y="130"/>
                      <a:pt x="224" y="130"/>
                      <a:pt x="224" y="130"/>
                    </a:cubicBezTo>
                    <a:cubicBezTo>
                      <a:pt x="157" y="130"/>
                      <a:pt x="157" y="130"/>
                      <a:pt x="157" y="130"/>
                    </a:cubicBezTo>
                    <a:cubicBezTo>
                      <a:pt x="157" y="64"/>
                      <a:pt x="157" y="64"/>
                      <a:pt x="157" y="64"/>
                    </a:cubicBezTo>
                    <a:cubicBezTo>
                      <a:pt x="245" y="64"/>
                      <a:pt x="245" y="64"/>
                      <a:pt x="245" y="64"/>
                    </a:cubicBezTo>
                    <a:cubicBezTo>
                      <a:pt x="245" y="130"/>
                      <a:pt x="245" y="130"/>
                      <a:pt x="245" y="130"/>
                    </a:cubicBezTo>
                    <a:lnTo>
                      <a:pt x="226" y="130"/>
                    </a:lnTo>
                    <a:close/>
                    <a:moveTo>
                      <a:pt x="177" y="83"/>
                    </a:moveTo>
                    <a:cubicBezTo>
                      <a:pt x="224" y="83"/>
                      <a:pt x="224" y="83"/>
                      <a:pt x="224" y="83"/>
                    </a:cubicBezTo>
                    <a:cubicBezTo>
                      <a:pt x="224" y="76"/>
                      <a:pt x="224" y="76"/>
                      <a:pt x="224" y="76"/>
                    </a:cubicBezTo>
                    <a:cubicBezTo>
                      <a:pt x="177" y="76"/>
                      <a:pt x="177" y="76"/>
                      <a:pt x="177" y="76"/>
                    </a:cubicBezTo>
                    <a:lnTo>
                      <a:pt x="177" y="83"/>
                    </a:lnTo>
                    <a:close/>
                    <a:moveTo>
                      <a:pt x="177" y="100"/>
                    </a:moveTo>
                    <a:cubicBezTo>
                      <a:pt x="224" y="100"/>
                      <a:pt x="224" y="100"/>
                      <a:pt x="224" y="100"/>
                    </a:cubicBezTo>
                    <a:cubicBezTo>
                      <a:pt x="224" y="93"/>
                      <a:pt x="224" y="93"/>
                      <a:pt x="224" y="93"/>
                    </a:cubicBezTo>
                    <a:cubicBezTo>
                      <a:pt x="177" y="93"/>
                      <a:pt x="177" y="93"/>
                      <a:pt x="177" y="93"/>
                    </a:cubicBezTo>
                    <a:lnTo>
                      <a:pt x="177" y="100"/>
                    </a:lnTo>
                    <a:close/>
                    <a:moveTo>
                      <a:pt x="177" y="117"/>
                    </a:moveTo>
                    <a:cubicBezTo>
                      <a:pt x="224" y="117"/>
                      <a:pt x="224" y="117"/>
                      <a:pt x="224" y="117"/>
                    </a:cubicBezTo>
                    <a:cubicBezTo>
                      <a:pt x="224" y="110"/>
                      <a:pt x="224" y="110"/>
                      <a:pt x="224" y="110"/>
                    </a:cubicBezTo>
                    <a:cubicBezTo>
                      <a:pt x="177" y="110"/>
                      <a:pt x="177" y="110"/>
                      <a:pt x="177" y="110"/>
                    </a:cubicBezTo>
                    <a:lnTo>
                      <a:pt x="177" y="117"/>
                    </a:lnTo>
                    <a:close/>
                    <a:moveTo>
                      <a:pt x="318" y="98"/>
                    </a:moveTo>
                    <a:cubicBezTo>
                      <a:pt x="316" y="93"/>
                      <a:pt x="312" y="86"/>
                      <a:pt x="309" y="79"/>
                    </a:cubicBezTo>
                    <a:cubicBezTo>
                      <a:pt x="309" y="160"/>
                      <a:pt x="309" y="160"/>
                      <a:pt x="309" y="160"/>
                    </a:cubicBezTo>
                    <a:cubicBezTo>
                      <a:pt x="290" y="160"/>
                      <a:pt x="290" y="160"/>
                      <a:pt x="290" y="160"/>
                    </a:cubicBezTo>
                    <a:cubicBezTo>
                      <a:pt x="290" y="96"/>
                      <a:pt x="290" y="96"/>
                      <a:pt x="290" y="96"/>
                    </a:cubicBezTo>
                    <a:cubicBezTo>
                      <a:pt x="286" y="109"/>
                      <a:pt x="281" y="121"/>
                      <a:pt x="275" y="129"/>
                    </a:cubicBezTo>
                    <a:cubicBezTo>
                      <a:pt x="273" y="124"/>
                      <a:pt x="269" y="116"/>
                      <a:pt x="266" y="112"/>
                    </a:cubicBezTo>
                    <a:cubicBezTo>
                      <a:pt x="276" y="98"/>
                      <a:pt x="285" y="75"/>
                      <a:pt x="289" y="55"/>
                    </a:cubicBezTo>
                    <a:cubicBezTo>
                      <a:pt x="270" y="55"/>
                      <a:pt x="270" y="55"/>
                      <a:pt x="270" y="55"/>
                    </a:cubicBezTo>
                    <a:cubicBezTo>
                      <a:pt x="270" y="36"/>
                      <a:pt x="270" y="36"/>
                      <a:pt x="270" y="36"/>
                    </a:cubicBezTo>
                    <a:cubicBezTo>
                      <a:pt x="290" y="36"/>
                      <a:pt x="290" y="36"/>
                      <a:pt x="290" y="36"/>
                    </a:cubicBezTo>
                    <a:cubicBezTo>
                      <a:pt x="290" y="1"/>
                      <a:pt x="290" y="1"/>
                      <a:pt x="290" y="1"/>
                    </a:cubicBezTo>
                    <a:cubicBezTo>
                      <a:pt x="309" y="1"/>
                      <a:pt x="309" y="1"/>
                      <a:pt x="309" y="1"/>
                    </a:cubicBezTo>
                    <a:cubicBezTo>
                      <a:pt x="309" y="36"/>
                      <a:pt x="309" y="36"/>
                      <a:pt x="309" y="36"/>
                    </a:cubicBezTo>
                    <a:cubicBezTo>
                      <a:pt x="326" y="36"/>
                      <a:pt x="326" y="36"/>
                      <a:pt x="326" y="36"/>
                    </a:cubicBezTo>
                    <a:cubicBezTo>
                      <a:pt x="326" y="55"/>
                      <a:pt x="326" y="55"/>
                      <a:pt x="326" y="55"/>
                    </a:cubicBezTo>
                    <a:cubicBezTo>
                      <a:pt x="309" y="55"/>
                      <a:pt x="309" y="55"/>
                      <a:pt x="309" y="55"/>
                    </a:cubicBezTo>
                    <a:cubicBezTo>
                      <a:pt x="309" y="56"/>
                      <a:pt x="309" y="56"/>
                      <a:pt x="309" y="56"/>
                    </a:cubicBezTo>
                    <a:cubicBezTo>
                      <a:pt x="314" y="63"/>
                      <a:pt x="326" y="79"/>
                      <a:pt x="328" y="83"/>
                    </a:cubicBezTo>
                    <a:lnTo>
                      <a:pt x="318" y="98"/>
                    </a:lnTo>
                    <a:close/>
                    <a:moveTo>
                      <a:pt x="426" y="154"/>
                    </a:moveTo>
                    <a:cubicBezTo>
                      <a:pt x="362" y="154"/>
                      <a:pt x="362" y="154"/>
                      <a:pt x="362" y="154"/>
                    </a:cubicBezTo>
                    <a:cubicBezTo>
                      <a:pt x="362" y="160"/>
                      <a:pt x="362" y="160"/>
                      <a:pt x="362" y="160"/>
                    </a:cubicBezTo>
                    <a:cubicBezTo>
                      <a:pt x="343" y="160"/>
                      <a:pt x="343" y="160"/>
                      <a:pt x="343" y="160"/>
                    </a:cubicBezTo>
                    <a:cubicBezTo>
                      <a:pt x="343" y="104"/>
                      <a:pt x="343" y="104"/>
                      <a:pt x="343" y="104"/>
                    </a:cubicBezTo>
                    <a:cubicBezTo>
                      <a:pt x="340" y="107"/>
                      <a:pt x="337" y="110"/>
                      <a:pt x="334" y="113"/>
                    </a:cubicBezTo>
                    <a:cubicBezTo>
                      <a:pt x="331" y="109"/>
                      <a:pt x="324" y="102"/>
                      <a:pt x="320" y="98"/>
                    </a:cubicBezTo>
                    <a:cubicBezTo>
                      <a:pt x="332" y="90"/>
                      <a:pt x="342" y="77"/>
                      <a:pt x="350" y="63"/>
                    </a:cubicBezTo>
                    <a:cubicBezTo>
                      <a:pt x="329" y="63"/>
                      <a:pt x="329" y="63"/>
                      <a:pt x="329" y="63"/>
                    </a:cubicBezTo>
                    <a:cubicBezTo>
                      <a:pt x="329" y="46"/>
                      <a:pt x="329" y="46"/>
                      <a:pt x="329" y="46"/>
                    </a:cubicBezTo>
                    <a:cubicBezTo>
                      <a:pt x="340" y="46"/>
                      <a:pt x="340" y="46"/>
                      <a:pt x="340" y="46"/>
                    </a:cubicBezTo>
                    <a:cubicBezTo>
                      <a:pt x="336" y="43"/>
                      <a:pt x="331" y="39"/>
                      <a:pt x="327" y="38"/>
                    </a:cubicBezTo>
                    <a:cubicBezTo>
                      <a:pt x="336" y="28"/>
                      <a:pt x="344" y="14"/>
                      <a:pt x="348" y="0"/>
                    </a:cubicBezTo>
                    <a:cubicBezTo>
                      <a:pt x="366" y="4"/>
                      <a:pt x="366" y="4"/>
                      <a:pt x="366" y="4"/>
                    </a:cubicBezTo>
                    <a:cubicBezTo>
                      <a:pt x="365" y="8"/>
                      <a:pt x="363" y="13"/>
                      <a:pt x="361" y="17"/>
                    </a:cubicBezTo>
                    <a:cubicBezTo>
                      <a:pt x="422" y="17"/>
                      <a:pt x="422" y="17"/>
                      <a:pt x="422" y="17"/>
                    </a:cubicBezTo>
                    <a:cubicBezTo>
                      <a:pt x="422" y="34"/>
                      <a:pt x="422" y="34"/>
                      <a:pt x="422" y="34"/>
                    </a:cubicBezTo>
                    <a:cubicBezTo>
                      <a:pt x="384" y="34"/>
                      <a:pt x="384" y="34"/>
                      <a:pt x="384" y="34"/>
                    </a:cubicBezTo>
                    <a:cubicBezTo>
                      <a:pt x="382" y="38"/>
                      <a:pt x="381" y="42"/>
                      <a:pt x="379" y="46"/>
                    </a:cubicBezTo>
                    <a:cubicBezTo>
                      <a:pt x="426" y="46"/>
                      <a:pt x="426" y="46"/>
                      <a:pt x="426" y="46"/>
                    </a:cubicBezTo>
                    <a:cubicBezTo>
                      <a:pt x="426" y="63"/>
                      <a:pt x="426" y="63"/>
                      <a:pt x="426" y="63"/>
                    </a:cubicBezTo>
                    <a:cubicBezTo>
                      <a:pt x="395" y="63"/>
                      <a:pt x="395" y="63"/>
                      <a:pt x="395" y="63"/>
                    </a:cubicBezTo>
                    <a:cubicBezTo>
                      <a:pt x="406" y="65"/>
                      <a:pt x="406" y="65"/>
                      <a:pt x="406" y="65"/>
                    </a:cubicBezTo>
                    <a:cubicBezTo>
                      <a:pt x="404" y="69"/>
                      <a:pt x="402" y="72"/>
                      <a:pt x="400" y="75"/>
                    </a:cubicBezTo>
                    <a:cubicBezTo>
                      <a:pt x="423" y="75"/>
                      <a:pt x="423" y="75"/>
                      <a:pt x="423" y="75"/>
                    </a:cubicBezTo>
                    <a:cubicBezTo>
                      <a:pt x="423" y="89"/>
                      <a:pt x="423" y="89"/>
                      <a:pt x="423" y="89"/>
                    </a:cubicBezTo>
                    <a:cubicBezTo>
                      <a:pt x="397" y="89"/>
                      <a:pt x="397" y="89"/>
                      <a:pt x="397" y="89"/>
                    </a:cubicBezTo>
                    <a:cubicBezTo>
                      <a:pt x="397" y="97"/>
                      <a:pt x="397" y="97"/>
                      <a:pt x="397" y="97"/>
                    </a:cubicBezTo>
                    <a:cubicBezTo>
                      <a:pt x="420" y="97"/>
                      <a:pt x="420" y="97"/>
                      <a:pt x="420" y="97"/>
                    </a:cubicBezTo>
                    <a:cubicBezTo>
                      <a:pt x="420" y="110"/>
                      <a:pt x="420" y="110"/>
                      <a:pt x="420" y="110"/>
                    </a:cubicBezTo>
                    <a:cubicBezTo>
                      <a:pt x="397" y="110"/>
                      <a:pt x="397" y="110"/>
                      <a:pt x="397" y="110"/>
                    </a:cubicBezTo>
                    <a:cubicBezTo>
                      <a:pt x="397" y="118"/>
                      <a:pt x="397" y="118"/>
                      <a:pt x="397" y="118"/>
                    </a:cubicBezTo>
                    <a:cubicBezTo>
                      <a:pt x="420" y="118"/>
                      <a:pt x="420" y="118"/>
                      <a:pt x="420" y="118"/>
                    </a:cubicBezTo>
                    <a:cubicBezTo>
                      <a:pt x="420" y="131"/>
                      <a:pt x="420" y="131"/>
                      <a:pt x="420" y="131"/>
                    </a:cubicBezTo>
                    <a:cubicBezTo>
                      <a:pt x="397" y="131"/>
                      <a:pt x="397" y="131"/>
                      <a:pt x="397" y="131"/>
                    </a:cubicBezTo>
                    <a:cubicBezTo>
                      <a:pt x="397" y="140"/>
                      <a:pt x="397" y="140"/>
                      <a:pt x="397" y="140"/>
                    </a:cubicBezTo>
                    <a:cubicBezTo>
                      <a:pt x="426" y="140"/>
                      <a:pt x="426" y="140"/>
                      <a:pt x="426" y="140"/>
                    </a:cubicBezTo>
                    <a:lnTo>
                      <a:pt x="426" y="154"/>
                    </a:lnTo>
                    <a:close/>
                    <a:moveTo>
                      <a:pt x="359" y="46"/>
                    </a:moveTo>
                    <a:cubicBezTo>
                      <a:pt x="360" y="42"/>
                      <a:pt x="362" y="38"/>
                      <a:pt x="364" y="34"/>
                    </a:cubicBezTo>
                    <a:cubicBezTo>
                      <a:pt x="353" y="34"/>
                      <a:pt x="353" y="34"/>
                      <a:pt x="353" y="34"/>
                    </a:cubicBezTo>
                    <a:cubicBezTo>
                      <a:pt x="350" y="38"/>
                      <a:pt x="347" y="42"/>
                      <a:pt x="344" y="46"/>
                    </a:cubicBezTo>
                    <a:lnTo>
                      <a:pt x="359" y="46"/>
                    </a:lnTo>
                    <a:close/>
                    <a:moveTo>
                      <a:pt x="379" y="89"/>
                    </a:moveTo>
                    <a:cubicBezTo>
                      <a:pt x="362" y="89"/>
                      <a:pt x="362" y="89"/>
                      <a:pt x="362" y="89"/>
                    </a:cubicBezTo>
                    <a:cubicBezTo>
                      <a:pt x="362" y="97"/>
                      <a:pt x="362" y="97"/>
                      <a:pt x="362" y="97"/>
                    </a:cubicBezTo>
                    <a:cubicBezTo>
                      <a:pt x="379" y="97"/>
                      <a:pt x="379" y="97"/>
                      <a:pt x="379" y="97"/>
                    </a:cubicBezTo>
                    <a:lnTo>
                      <a:pt x="379" y="89"/>
                    </a:lnTo>
                    <a:close/>
                    <a:moveTo>
                      <a:pt x="379" y="110"/>
                    </a:moveTo>
                    <a:cubicBezTo>
                      <a:pt x="362" y="110"/>
                      <a:pt x="362" y="110"/>
                      <a:pt x="362" y="110"/>
                    </a:cubicBezTo>
                    <a:cubicBezTo>
                      <a:pt x="362" y="118"/>
                      <a:pt x="362" y="118"/>
                      <a:pt x="362" y="118"/>
                    </a:cubicBezTo>
                    <a:cubicBezTo>
                      <a:pt x="379" y="118"/>
                      <a:pt x="379" y="118"/>
                      <a:pt x="379" y="118"/>
                    </a:cubicBezTo>
                    <a:lnTo>
                      <a:pt x="379" y="110"/>
                    </a:lnTo>
                    <a:close/>
                    <a:moveTo>
                      <a:pt x="362" y="140"/>
                    </a:moveTo>
                    <a:cubicBezTo>
                      <a:pt x="379" y="140"/>
                      <a:pt x="379" y="140"/>
                      <a:pt x="379" y="140"/>
                    </a:cubicBezTo>
                    <a:cubicBezTo>
                      <a:pt x="379" y="131"/>
                      <a:pt x="379" y="131"/>
                      <a:pt x="379" y="131"/>
                    </a:cubicBezTo>
                    <a:cubicBezTo>
                      <a:pt x="362" y="131"/>
                      <a:pt x="362" y="131"/>
                      <a:pt x="362" y="131"/>
                    </a:cubicBezTo>
                    <a:lnTo>
                      <a:pt x="362" y="140"/>
                    </a:lnTo>
                    <a:close/>
                    <a:moveTo>
                      <a:pt x="372" y="63"/>
                    </a:moveTo>
                    <a:cubicBezTo>
                      <a:pt x="370" y="67"/>
                      <a:pt x="367" y="71"/>
                      <a:pt x="365" y="75"/>
                    </a:cubicBezTo>
                    <a:cubicBezTo>
                      <a:pt x="381" y="75"/>
                      <a:pt x="381" y="75"/>
                      <a:pt x="381" y="75"/>
                    </a:cubicBezTo>
                    <a:cubicBezTo>
                      <a:pt x="383" y="71"/>
                      <a:pt x="385" y="67"/>
                      <a:pt x="386" y="63"/>
                    </a:cubicBezTo>
                    <a:lnTo>
                      <a:pt x="372" y="63"/>
                    </a:lnTo>
                    <a:close/>
                    <a:moveTo>
                      <a:pt x="595" y="29"/>
                    </a:moveTo>
                    <a:cubicBezTo>
                      <a:pt x="567" y="29"/>
                      <a:pt x="567" y="29"/>
                      <a:pt x="567" y="29"/>
                    </a:cubicBezTo>
                    <a:cubicBezTo>
                      <a:pt x="570" y="33"/>
                      <a:pt x="573" y="37"/>
                      <a:pt x="574" y="40"/>
                    </a:cubicBezTo>
                    <a:cubicBezTo>
                      <a:pt x="556" y="45"/>
                      <a:pt x="556" y="45"/>
                      <a:pt x="556" y="45"/>
                    </a:cubicBezTo>
                    <a:cubicBezTo>
                      <a:pt x="554" y="41"/>
                      <a:pt x="549" y="34"/>
                      <a:pt x="545" y="29"/>
                    </a:cubicBezTo>
                    <a:cubicBezTo>
                      <a:pt x="535" y="29"/>
                      <a:pt x="535" y="29"/>
                      <a:pt x="535" y="29"/>
                    </a:cubicBezTo>
                    <a:cubicBezTo>
                      <a:pt x="532" y="33"/>
                      <a:pt x="529" y="36"/>
                      <a:pt x="526" y="39"/>
                    </a:cubicBezTo>
                    <a:cubicBezTo>
                      <a:pt x="526" y="48"/>
                      <a:pt x="526" y="48"/>
                      <a:pt x="526" y="48"/>
                    </a:cubicBezTo>
                    <a:cubicBezTo>
                      <a:pt x="591" y="48"/>
                      <a:pt x="591" y="48"/>
                      <a:pt x="591" y="48"/>
                    </a:cubicBezTo>
                    <a:cubicBezTo>
                      <a:pt x="591" y="82"/>
                      <a:pt x="591" y="82"/>
                      <a:pt x="591" y="82"/>
                    </a:cubicBezTo>
                    <a:cubicBezTo>
                      <a:pt x="572" y="82"/>
                      <a:pt x="572" y="82"/>
                      <a:pt x="572" y="82"/>
                    </a:cubicBezTo>
                    <a:cubicBezTo>
                      <a:pt x="572" y="63"/>
                      <a:pt x="572" y="63"/>
                      <a:pt x="572" y="63"/>
                    </a:cubicBezTo>
                    <a:cubicBezTo>
                      <a:pt x="463" y="63"/>
                      <a:pt x="463" y="63"/>
                      <a:pt x="463" y="63"/>
                    </a:cubicBezTo>
                    <a:cubicBezTo>
                      <a:pt x="463" y="82"/>
                      <a:pt x="463" y="82"/>
                      <a:pt x="463" y="82"/>
                    </a:cubicBezTo>
                    <a:cubicBezTo>
                      <a:pt x="444" y="82"/>
                      <a:pt x="444" y="82"/>
                      <a:pt x="444" y="82"/>
                    </a:cubicBezTo>
                    <a:cubicBezTo>
                      <a:pt x="444" y="48"/>
                      <a:pt x="444" y="48"/>
                      <a:pt x="444" y="48"/>
                    </a:cubicBezTo>
                    <a:cubicBezTo>
                      <a:pt x="507" y="48"/>
                      <a:pt x="507" y="48"/>
                      <a:pt x="507" y="48"/>
                    </a:cubicBezTo>
                    <a:cubicBezTo>
                      <a:pt x="507" y="36"/>
                      <a:pt x="507" y="36"/>
                      <a:pt x="507" y="36"/>
                    </a:cubicBezTo>
                    <a:cubicBezTo>
                      <a:pt x="514" y="36"/>
                      <a:pt x="514" y="36"/>
                      <a:pt x="514" y="36"/>
                    </a:cubicBezTo>
                    <a:cubicBezTo>
                      <a:pt x="511" y="35"/>
                      <a:pt x="508" y="33"/>
                      <a:pt x="506" y="32"/>
                    </a:cubicBezTo>
                    <a:cubicBezTo>
                      <a:pt x="507" y="31"/>
                      <a:pt x="509" y="30"/>
                      <a:pt x="510" y="29"/>
                    </a:cubicBezTo>
                    <a:cubicBezTo>
                      <a:pt x="490" y="29"/>
                      <a:pt x="490" y="29"/>
                      <a:pt x="490" y="29"/>
                    </a:cubicBezTo>
                    <a:cubicBezTo>
                      <a:pt x="492" y="33"/>
                      <a:pt x="494" y="37"/>
                      <a:pt x="496" y="40"/>
                    </a:cubicBezTo>
                    <a:cubicBezTo>
                      <a:pt x="477" y="45"/>
                      <a:pt x="477" y="45"/>
                      <a:pt x="477" y="45"/>
                    </a:cubicBezTo>
                    <a:cubicBezTo>
                      <a:pt x="476" y="41"/>
                      <a:pt x="473" y="34"/>
                      <a:pt x="470" y="29"/>
                    </a:cubicBezTo>
                    <a:cubicBezTo>
                      <a:pt x="467" y="29"/>
                      <a:pt x="467" y="29"/>
                      <a:pt x="467" y="29"/>
                    </a:cubicBezTo>
                    <a:cubicBezTo>
                      <a:pt x="462" y="35"/>
                      <a:pt x="458" y="41"/>
                      <a:pt x="453" y="45"/>
                    </a:cubicBezTo>
                    <a:cubicBezTo>
                      <a:pt x="449" y="42"/>
                      <a:pt x="441" y="36"/>
                      <a:pt x="437" y="34"/>
                    </a:cubicBezTo>
                    <a:cubicBezTo>
                      <a:pt x="447" y="26"/>
                      <a:pt x="457" y="12"/>
                      <a:pt x="462" y="0"/>
                    </a:cubicBezTo>
                    <a:cubicBezTo>
                      <a:pt x="481" y="5"/>
                      <a:pt x="481" y="5"/>
                      <a:pt x="481" y="5"/>
                    </a:cubicBezTo>
                    <a:cubicBezTo>
                      <a:pt x="480" y="7"/>
                      <a:pt x="478" y="10"/>
                      <a:pt x="477" y="13"/>
                    </a:cubicBezTo>
                    <a:cubicBezTo>
                      <a:pt x="515" y="13"/>
                      <a:pt x="515" y="13"/>
                      <a:pt x="515" y="13"/>
                    </a:cubicBezTo>
                    <a:cubicBezTo>
                      <a:pt x="515" y="24"/>
                      <a:pt x="515" y="24"/>
                      <a:pt x="515" y="24"/>
                    </a:cubicBezTo>
                    <a:cubicBezTo>
                      <a:pt x="521" y="17"/>
                      <a:pt x="527" y="8"/>
                      <a:pt x="531" y="0"/>
                    </a:cubicBezTo>
                    <a:cubicBezTo>
                      <a:pt x="550" y="4"/>
                      <a:pt x="550" y="4"/>
                      <a:pt x="550" y="4"/>
                    </a:cubicBezTo>
                    <a:cubicBezTo>
                      <a:pt x="549" y="7"/>
                      <a:pt x="547" y="10"/>
                      <a:pt x="546" y="13"/>
                    </a:cubicBezTo>
                    <a:cubicBezTo>
                      <a:pt x="595" y="13"/>
                      <a:pt x="595" y="13"/>
                      <a:pt x="595" y="13"/>
                    </a:cubicBezTo>
                    <a:lnTo>
                      <a:pt x="595" y="29"/>
                    </a:lnTo>
                    <a:close/>
                    <a:moveTo>
                      <a:pt x="490" y="116"/>
                    </a:moveTo>
                    <a:cubicBezTo>
                      <a:pt x="577" y="116"/>
                      <a:pt x="577" y="116"/>
                      <a:pt x="577" y="116"/>
                    </a:cubicBezTo>
                    <a:cubicBezTo>
                      <a:pt x="577" y="160"/>
                      <a:pt x="577" y="160"/>
                      <a:pt x="577" y="160"/>
                    </a:cubicBezTo>
                    <a:cubicBezTo>
                      <a:pt x="557" y="160"/>
                      <a:pt x="557" y="160"/>
                      <a:pt x="557" y="160"/>
                    </a:cubicBezTo>
                    <a:cubicBezTo>
                      <a:pt x="557" y="155"/>
                      <a:pt x="557" y="155"/>
                      <a:pt x="557" y="155"/>
                    </a:cubicBezTo>
                    <a:cubicBezTo>
                      <a:pt x="490" y="155"/>
                      <a:pt x="490" y="155"/>
                      <a:pt x="490" y="155"/>
                    </a:cubicBezTo>
                    <a:cubicBezTo>
                      <a:pt x="490" y="160"/>
                      <a:pt x="490" y="160"/>
                      <a:pt x="490" y="160"/>
                    </a:cubicBezTo>
                    <a:cubicBezTo>
                      <a:pt x="470" y="160"/>
                      <a:pt x="470" y="160"/>
                      <a:pt x="470" y="160"/>
                    </a:cubicBezTo>
                    <a:cubicBezTo>
                      <a:pt x="470" y="70"/>
                      <a:pt x="470" y="70"/>
                      <a:pt x="470" y="70"/>
                    </a:cubicBezTo>
                    <a:cubicBezTo>
                      <a:pt x="564" y="70"/>
                      <a:pt x="564" y="70"/>
                      <a:pt x="564" y="70"/>
                    </a:cubicBezTo>
                    <a:cubicBezTo>
                      <a:pt x="564" y="108"/>
                      <a:pt x="564" y="108"/>
                      <a:pt x="564" y="108"/>
                    </a:cubicBezTo>
                    <a:cubicBezTo>
                      <a:pt x="490" y="108"/>
                      <a:pt x="490" y="108"/>
                      <a:pt x="490" y="108"/>
                    </a:cubicBezTo>
                    <a:lnTo>
                      <a:pt x="490" y="116"/>
                    </a:lnTo>
                    <a:close/>
                    <a:moveTo>
                      <a:pt x="490" y="85"/>
                    </a:moveTo>
                    <a:cubicBezTo>
                      <a:pt x="490" y="94"/>
                      <a:pt x="490" y="94"/>
                      <a:pt x="490" y="94"/>
                    </a:cubicBezTo>
                    <a:cubicBezTo>
                      <a:pt x="544" y="94"/>
                      <a:pt x="544" y="94"/>
                      <a:pt x="544" y="94"/>
                    </a:cubicBezTo>
                    <a:cubicBezTo>
                      <a:pt x="544" y="85"/>
                      <a:pt x="544" y="85"/>
                      <a:pt x="544" y="85"/>
                    </a:cubicBezTo>
                    <a:lnTo>
                      <a:pt x="490" y="85"/>
                    </a:lnTo>
                    <a:close/>
                    <a:moveTo>
                      <a:pt x="490" y="131"/>
                    </a:moveTo>
                    <a:cubicBezTo>
                      <a:pt x="490" y="140"/>
                      <a:pt x="490" y="140"/>
                      <a:pt x="490" y="140"/>
                    </a:cubicBezTo>
                    <a:cubicBezTo>
                      <a:pt x="557" y="140"/>
                      <a:pt x="557" y="140"/>
                      <a:pt x="557" y="140"/>
                    </a:cubicBezTo>
                    <a:cubicBezTo>
                      <a:pt x="557" y="131"/>
                      <a:pt x="557" y="131"/>
                      <a:pt x="557" y="131"/>
                    </a:cubicBezTo>
                    <a:lnTo>
                      <a:pt x="490" y="131"/>
                    </a:lnTo>
                    <a:close/>
                    <a:moveTo>
                      <a:pt x="666" y="126"/>
                    </a:moveTo>
                    <a:cubicBezTo>
                      <a:pt x="648" y="132"/>
                      <a:pt x="627" y="139"/>
                      <a:pt x="611" y="144"/>
                    </a:cubicBezTo>
                    <a:cubicBezTo>
                      <a:pt x="606" y="124"/>
                      <a:pt x="606" y="124"/>
                      <a:pt x="606" y="124"/>
                    </a:cubicBezTo>
                    <a:cubicBezTo>
                      <a:pt x="612" y="122"/>
                      <a:pt x="619" y="120"/>
                      <a:pt x="627" y="118"/>
                    </a:cubicBezTo>
                    <a:cubicBezTo>
                      <a:pt x="627" y="78"/>
                      <a:pt x="627" y="78"/>
                      <a:pt x="627" y="78"/>
                    </a:cubicBezTo>
                    <a:cubicBezTo>
                      <a:pt x="610" y="78"/>
                      <a:pt x="610" y="78"/>
                      <a:pt x="610" y="78"/>
                    </a:cubicBezTo>
                    <a:cubicBezTo>
                      <a:pt x="610" y="59"/>
                      <a:pt x="610" y="59"/>
                      <a:pt x="610" y="59"/>
                    </a:cubicBezTo>
                    <a:cubicBezTo>
                      <a:pt x="627" y="59"/>
                      <a:pt x="627" y="59"/>
                      <a:pt x="627" y="59"/>
                    </a:cubicBezTo>
                    <a:cubicBezTo>
                      <a:pt x="627" y="29"/>
                      <a:pt x="627" y="29"/>
                      <a:pt x="627" y="29"/>
                    </a:cubicBezTo>
                    <a:cubicBezTo>
                      <a:pt x="608" y="29"/>
                      <a:pt x="608" y="29"/>
                      <a:pt x="608" y="29"/>
                    </a:cubicBezTo>
                    <a:cubicBezTo>
                      <a:pt x="608" y="11"/>
                      <a:pt x="608" y="11"/>
                      <a:pt x="608" y="11"/>
                    </a:cubicBezTo>
                    <a:cubicBezTo>
                      <a:pt x="665" y="11"/>
                      <a:pt x="665" y="11"/>
                      <a:pt x="665" y="11"/>
                    </a:cubicBezTo>
                    <a:cubicBezTo>
                      <a:pt x="665" y="29"/>
                      <a:pt x="665" y="29"/>
                      <a:pt x="665" y="29"/>
                    </a:cubicBezTo>
                    <a:cubicBezTo>
                      <a:pt x="646" y="29"/>
                      <a:pt x="646" y="29"/>
                      <a:pt x="646" y="29"/>
                    </a:cubicBezTo>
                    <a:cubicBezTo>
                      <a:pt x="646" y="59"/>
                      <a:pt x="646" y="59"/>
                      <a:pt x="646" y="59"/>
                    </a:cubicBezTo>
                    <a:cubicBezTo>
                      <a:pt x="662" y="59"/>
                      <a:pt x="662" y="59"/>
                      <a:pt x="662" y="59"/>
                    </a:cubicBezTo>
                    <a:cubicBezTo>
                      <a:pt x="662" y="78"/>
                      <a:pt x="662" y="78"/>
                      <a:pt x="662" y="78"/>
                    </a:cubicBezTo>
                    <a:cubicBezTo>
                      <a:pt x="646" y="78"/>
                      <a:pt x="646" y="78"/>
                      <a:pt x="646" y="78"/>
                    </a:cubicBezTo>
                    <a:cubicBezTo>
                      <a:pt x="646" y="112"/>
                      <a:pt x="646" y="112"/>
                      <a:pt x="646" y="112"/>
                    </a:cubicBezTo>
                    <a:cubicBezTo>
                      <a:pt x="652" y="110"/>
                      <a:pt x="658" y="109"/>
                      <a:pt x="663" y="107"/>
                    </a:cubicBezTo>
                    <a:lnTo>
                      <a:pt x="666" y="126"/>
                    </a:lnTo>
                    <a:close/>
                    <a:moveTo>
                      <a:pt x="767" y="136"/>
                    </a:moveTo>
                    <a:cubicBezTo>
                      <a:pt x="767" y="154"/>
                      <a:pt x="767" y="154"/>
                      <a:pt x="767" y="154"/>
                    </a:cubicBezTo>
                    <a:cubicBezTo>
                      <a:pt x="658" y="154"/>
                      <a:pt x="658" y="154"/>
                      <a:pt x="658" y="154"/>
                    </a:cubicBezTo>
                    <a:cubicBezTo>
                      <a:pt x="658" y="136"/>
                      <a:pt x="658" y="136"/>
                      <a:pt x="658" y="136"/>
                    </a:cubicBezTo>
                    <a:cubicBezTo>
                      <a:pt x="705" y="136"/>
                      <a:pt x="705" y="136"/>
                      <a:pt x="705" y="136"/>
                    </a:cubicBezTo>
                    <a:cubicBezTo>
                      <a:pt x="705" y="120"/>
                      <a:pt x="705" y="120"/>
                      <a:pt x="705" y="120"/>
                    </a:cubicBezTo>
                    <a:cubicBezTo>
                      <a:pt x="670" y="120"/>
                      <a:pt x="670" y="120"/>
                      <a:pt x="670" y="120"/>
                    </a:cubicBezTo>
                    <a:cubicBezTo>
                      <a:pt x="670" y="102"/>
                      <a:pt x="670" y="102"/>
                      <a:pt x="670" y="102"/>
                    </a:cubicBezTo>
                    <a:cubicBezTo>
                      <a:pt x="705" y="102"/>
                      <a:pt x="705" y="102"/>
                      <a:pt x="705" y="102"/>
                    </a:cubicBezTo>
                    <a:cubicBezTo>
                      <a:pt x="705" y="87"/>
                      <a:pt x="705" y="87"/>
                      <a:pt x="705" y="87"/>
                    </a:cubicBezTo>
                    <a:cubicBezTo>
                      <a:pt x="671" y="87"/>
                      <a:pt x="671" y="87"/>
                      <a:pt x="671" y="87"/>
                    </a:cubicBezTo>
                    <a:cubicBezTo>
                      <a:pt x="671" y="8"/>
                      <a:pt x="671" y="8"/>
                      <a:pt x="671" y="8"/>
                    </a:cubicBezTo>
                    <a:cubicBezTo>
                      <a:pt x="760" y="8"/>
                      <a:pt x="760" y="8"/>
                      <a:pt x="760" y="8"/>
                    </a:cubicBezTo>
                    <a:cubicBezTo>
                      <a:pt x="760" y="87"/>
                      <a:pt x="760" y="87"/>
                      <a:pt x="760" y="87"/>
                    </a:cubicBezTo>
                    <a:cubicBezTo>
                      <a:pt x="726" y="87"/>
                      <a:pt x="726" y="87"/>
                      <a:pt x="726" y="87"/>
                    </a:cubicBezTo>
                    <a:cubicBezTo>
                      <a:pt x="726" y="102"/>
                      <a:pt x="726" y="102"/>
                      <a:pt x="726" y="102"/>
                    </a:cubicBezTo>
                    <a:cubicBezTo>
                      <a:pt x="762" y="102"/>
                      <a:pt x="762" y="102"/>
                      <a:pt x="762" y="102"/>
                    </a:cubicBezTo>
                    <a:cubicBezTo>
                      <a:pt x="762" y="120"/>
                      <a:pt x="762" y="120"/>
                      <a:pt x="762" y="120"/>
                    </a:cubicBezTo>
                    <a:cubicBezTo>
                      <a:pt x="726" y="120"/>
                      <a:pt x="726" y="120"/>
                      <a:pt x="726" y="120"/>
                    </a:cubicBezTo>
                    <a:cubicBezTo>
                      <a:pt x="726" y="136"/>
                      <a:pt x="726" y="136"/>
                      <a:pt x="726" y="136"/>
                    </a:cubicBezTo>
                    <a:lnTo>
                      <a:pt x="767" y="136"/>
                    </a:lnTo>
                    <a:close/>
                    <a:moveTo>
                      <a:pt x="689" y="39"/>
                    </a:moveTo>
                    <a:cubicBezTo>
                      <a:pt x="707" y="39"/>
                      <a:pt x="707" y="39"/>
                      <a:pt x="707" y="39"/>
                    </a:cubicBezTo>
                    <a:cubicBezTo>
                      <a:pt x="707" y="25"/>
                      <a:pt x="707" y="25"/>
                      <a:pt x="707" y="25"/>
                    </a:cubicBezTo>
                    <a:cubicBezTo>
                      <a:pt x="689" y="25"/>
                      <a:pt x="689" y="25"/>
                      <a:pt x="689" y="25"/>
                    </a:cubicBezTo>
                    <a:lnTo>
                      <a:pt x="689" y="39"/>
                    </a:lnTo>
                    <a:close/>
                    <a:moveTo>
                      <a:pt x="689" y="70"/>
                    </a:moveTo>
                    <a:cubicBezTo>
                      <a:pt x="707" y="70"/>
                      <a:pt x="707" y="70"/>
                      <a:pt x="707" y="70"/>
                    </a:cubicBezTo>
                    <a:cubicBezTo>
                      <a:pt x="707" y="55"/>
                      <a:pt x="707" y="55"/>
                      <a:pt x="707" y="55"/>
                    </a:cubicBezTo>
                    <a:cubicBezTo>
                      <a:pt x="689" y="55"/>
                      <a:pt x="689" y="55"/>
                      <a:pt x="689" y="55"/>
                    </a:cubicBezTo>
                    <a:lnTo>
                      <a:pt x="689" y="70"/>
                    </a:lnTo>
                    <a:close/>
                    <a:moveTo>
                      <a:pt x="741" y="25"/>
                    </a:moveTo>
                    <a:cubicBezTo>
                      <a:pt x="724" y="25"/>
                      <a:pt x="724" y="25"/>
                      <a:pt x="724" y="25"/>
                    </a:cubicBezTo>
                    <a:cubicBezTo>
                      <a:pt x="724" y="39"/>
                      <a:pt x="724" y="39"/>
                      <a:pt x="724" y="39"/>
                    </a:cubicBezTo>
                    <a:cubicBezTo>
                      <a:pt x="741" y="39"/>
                      <a:pt x="741" y="39"/>
                      <a:pt x="741" y="39"/>
                    </a:cubicBezTo>
                    <a:lnTo>
                      <a:pt x="741" y="25"/>
                    </a:lnTo>
                    <a:close/>
                    <a:moveTo>
                      <a:pt x="741" y="55"/>
                    </a:moveTo>
                    <a:cubicBezTo>
                      <a:pt x="724" y="55"/>
                      <a:pt x="724" y="55"/>
                      <a:pt x="724" y="55"/>
                    </a:cubicBezTo>
                    <a:cubicBezTo>
                      <a:pt x="724" y="70"/>
                      <a:pt x="724" y="70"/>
                      <a:pt x="724" y="70"/>
                    </a:cubicBezTo>
                    <a:cubicBezTo>
                      <a:pt x="741" y="70"/>
                      <a:pt x="741" y="70"/>
                      <a:pt x="741" y="70"/>
                    </a:cubicBezTo>
                    <a:lnTo>
                      <a:pt x="741" y="55"/>
                    </a:lnTo>
                    <a:close/>
                    <a:moveTo>
                      <a:pt x="864" y="160"/>
                    </a:moveTo>
                    <a:cubicBezTo>
                      <a:pt x="821" y="160"/>
                      <a:pt x="821" y="160"/>
                      <a:pt x="821" y="160"/>
                    </a:cubicBezTo>
                    <a:cubicBezTo>
                      <a:pt x="821" y="151"/>
                      <a:pt x="821" y="151"/>
                      <a:pt x="821" y="151"/>
                    </a:cubicBezTo>
                    <a:cubicBezTo>
                      <a:pt x="852" y="151"/>
                      <a:pt x="852" y="151"/>
                      <a:pt x="852" y="151"/>
                    </a:cubicBezTo>
                    <a:cubicBezTo>
                      <a:pt x="852" y="10"/>
                      <a:pt x="852" y="10"/>
                      <a:pt x="852" y="10"/>
                    </a:cubicBezTo>
                    <a:cubicBezTo>
                      <a:pt x="821" y="10"/>
                      <a:pt x="821" y="10"/>
                      <a:pt x="821" y="10"/>
                    </a:cubicBezTo>
                    <a:cubicBezTo>
                      <a:pt x="821" y="1"/>
                      <a:pt x="821" y="1"/>
                      <a:pt x="821" y="1"/>
                    </a:cubicBezTo>
                    <a:cubicBezTo>
                      <a:pt x="864" y="1"/>
                      <a:pt x="864" y="1"/>
                      <a:pt x="864" y="1"/>
                    </a:cubicBezTo>
                    <a:lnTo>
                      <a:pt x="864" y="16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sp>
        <p:nvSpPr>
          <p:cNvPr id="177" name="Rectangle 83">
            <a:extLst>
              <a:ext uri="{FF2B5EF4-FFF2-40B4-BE49-F238E27FC236}">
                <a16:creationId xmlns:a16="http://schemas.microsoft.com/office/drawing/2014/main" id="{4CEA333A-E983-1538-52CA-EFE2A540F81B}"/>
              </a:ext>
            </a:extLst>
          </p:cNvPr>
          <p:cNvSpPr>
            <a:spLocks noChangeArrowheads="1"/>
          </p:cNvSpPr>
          <p:nvPr/>
        </p:nvSpPr>
        <p:spPr bwMode="auto">
          <a:xfrm>
            <a:off x="1639525" y="1347569"/>
            <a:ext cx="1574947" cy="404707"/>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78" name="Freeform 87">
            <a:extLst>
              <a:ext uri="{FF2B5EF4-FFF2-40B4-BE49-F238E27FC236}">
                <a16:creationId xmlns:a16="http://schemas.microsoft.com/office/drawing/2014/main" id="{FE38136A-9326-8C4F-11AD-CF601EAC36CB}"/>
              </a:ext>
            </a:extLst>
          </p:cNvPr>
          <p:cNvSpPr>
            <a:spLocks noEditPoints="1"/>
          </p:cNvSpPr>
          <p:nvPr/>
        </p:nvSpPr>
        <p:spPr bwMode="auto">
          <a:xfrm>
            <a:off x="1743869" y="1428411"/>
            <a:ext cx="1366259" cy="271594"/>
          </a:xfrm>
          <a:custGeom>
            <a:avLst/>
            <a:gdLst>
              <a:gd name="T0" fmla="*/ 348 w 1487"/>
              <a:gd name="T1" fmla="*/ 50 h 296"/>
              <a:gd name="T2" fmla="*/ 327 w 1487"/>
              <a:gd name="T3" fmla="*/ 20 h 296"/>
              <a:gd name="T4" fmla="*/ 408 w 1487"/>
              <a:gd name="T5" fmla="*/ 77 h 296"/>
              <a:gd name="T6" fmla="*/ 415 w 1487"/>
              <a:gd name="T7" fmla="*/ 49 h 296"/>
              <a:gd name="T8" fmla="*/ 445 w 1487"/>
              <a:gd name="T9" fmla="*/ 104 h 296"/>
              <a:gd name="T10" fmla="*/ 472 w 1487"/>
              <a:gd name="T11" fmla="*/ 29 h 296"/>
              <a:gd name="T12" fmla="*/ 538 w 1487"/>
              <a:gd name="T13" fmla="*/ 79 h 296"/>
              <a:gd name="T14" fmla="*/ 538 w 1487"/>
              <a:gd name="T15" fmla="*/ 69 h 296"/>
              <a:gd name="T16" fmla="*/ 545 w 1487"/>
              <a:gd name="T17" fmla="*/ 32 h 296"/>
              <a:gd name="T18" fmla="*/ 574 w 1487"/>
              <a:gd name="T19" fmla="*/ 20 h 296"/>
              <a:gd name="T20" fmla="*/ 617 w 1487"/>
              <a:gd name="T21" fmla="*/ 63 h 296"/>
              <a:gd name="T22" fmla="*/ 643 w 1487"/>
              <a:gd name="T23" fmla="*/ 0 h 296"/>
              <a:gd name="T24" fmla="*/ 665 w 1487"/>
              <a:gd name="T25" fmla="*/ 48 h 296"/>
              <a:gd name="T26" fmla="*/ 673 w 1487"/>
              <a:gd name="T27" fmla="*/ 24 h 296"/>
              <a:gd name="T28" fmla="*/ 702 w 1487"/>
              <a:gd name="T29" fmla="*/ 69 h 296"/>
              <a:gd name="T30" fmla="*/ 732 w 1487"/>
              <a:gd name="T31" fmla="*/ 20 h 296"/>
              <a:gd name="T32" fmla="*/ 810 w 1487"/>
              <a:gd name="T33" fmla="*/ 26 h 296"/>
              <a:gd name="T34" fmla="*/ 794 w 1487"/>
              <a:gd name="T35" fmla="*/ 79 h 296"/>
              <a:gd name="T36" fmla="*/ 856 w 1487"/>
              <a:gd name="T37" fmla="*/ 77 h 296"/>
              <a:gd name="T38" fmla="*/ 845 w 1487"/>
              <a:gd name="T39" fmla="*/ 29 h 296"/>
              <a:gd name="T40" fmla="*/ 860 w 1487"/>
              <a:gd name="T41" fmla="*/ 66 h 296"/>
              <a:gd name="T42" fmla="*/ 930 w 1487"/>
              <a:gd name="T43" fmla="*/ 42 h 296"/>
              <a:gd name="T44" fmla="*/ 905 w 1487"/>
              <a:gd name="T45" fmla="*/ 27 h 296"/>
              <a:gd name="T46" fmla="*/ 967 w 1487"/>
              <a:gd name="T47" fmla="*/ 78 h 296"/>
              <a:gd name="T48" fmla="*/ 1018 w 1487"/>
              <a:gd name="T49" fmla="*/ 46 h 296"/>
              <a:gd name="T50" fmla="*/ 1032 w 1487"/>
              <a:gd name="T51" fmla="*/ 1 h 296"/>
              <a:gd name="T52" fmla="*/ 1159 w 1487"/>
              <a:gd name="T53" fmla="*/ 78 h 296"/>
              <a:gd name="T54" fmla="*/ 1147 w 1487"/>
              <a:gd name="T55" fmla="*/ 38 h 296"/>
              <a:gd name="T56" fmla="*/ 48 w 1487"/>
              <a:gd name="T57" fmla="*/ 258 h 296"/>
              <a:gd name="T58" fmla="*/ 35 w 1487"/>
              <a:gd name="T59" fmla="*/ 166 h 296"/>
              <a:gd name="T60" fmla="*/ 111 w 1487"/>
              <a:gd name="T61" fmla="*/ 181 h 296"/>
              <a:gd name="T62" fmla="*/ 195 w 1487"/>
              <a:gd name="T63" fmla="*/ 217 h 296"/>
              <a:gd name="T64" fmla="*/ 173 w 1487"/>
              <a:gd name="T65" fmla="*/ 177 h 296"/>
              <a:gd name="T66" fmla="*/ 259 w 1487"/>
              <a:gd name="T67" fmla="*/ 161 h 296"/>
              <a:gd name="T68" fmla="*/ 306 w 1487"/>
              <a:gd name="T69" fmla="*/ 276 h 296"/>
              <a:gd name="T70" fmla="*/ 347 w 1487"/>
              <a:gd name="T71" fmla="*/ 152 h 296"/>
              <a:gd name="T72" fmla="*/ 460 w 1487"/>
              <a:gd name="T73" fmla="*/ 164 h 296"/>
              <a:gd name="T74" fmla="*/ 525 w 1487"/>
              <a:gd name="T75" fmla="*/ 163 h 296"/>
              <a:gd name="T76" fmla="*/ 645 w 1487"/>
              <a:gd name="T77" fmla="*/ 288 h 296"/>
              <a:gd name="T78" fmla="*/ 784 w 1487"/>
              <a:gd name="T79" fmla="*/ 246 h 296"/>
              <a:gd name="T80" fmla="*/ 744 w 1487"/>
              <a:gd name="T81" fmla="*/ 164 h 296"/>
              <a:gd name="T82" fmla="*/ 902 w 1487"/>
              <a:gd name="T83" fmla="*/ 288 h 296"/>
              <a:gd name="T84" fmla="*/ 923 w 1487"/>
              <a:gd name="T85" fmla="*/ 185 h 296"/>
              <a:gd name="T86" fmla="*/ 943 w 1487"/>
              <a:gd name="T87" fmla="*/ 204 h 296"/>
              <a:gd name="T88" fmla="*/ 973 w 1487"/>
              <a:gd name="T89" fmla="*/ 182 h 296"/>
              <a:gd name="T90" fmla="*/ 1076 w 1487"/>
              <a:gd name="T91" fmla="*/ 217 h 296"/>
              <a:gd name="T92" fmla="*/ 1232 w 1487"/>
              <a:gd name="T93" fmla="*/ 228 h 296"/>
              <a:gd name="T94" fmla="*/ 1161 w 1487"/>
              <a:gd name="T95" fmla="*/ 168 h 296"/>
              <a:gd name="T96" fmla="*/ 1337 w 1487"/>
              <a:gd name="T97" fmla="*/ 209 h 296"/>
              <a:gd name="T98" fmla="*/ 1301 w 1487"/>
              <a:gd name="T99" fmla="*/ 174 h 296"/>
              <a:gd name="T100" fmla="*/ 1345 w 1487"/>
              <a:gd name="T101" fmla="*/ 165 h 296"/>
              <a:gd name="T102" fmla="*/ 1377 w 1487"/>
              <a:gd name="T103" fmla="*/ 217 h 296"/>
              <a:gd name="T104" fmla="*/ 1422 w 1487"/>
              <a:gd name="T105" fmla="*/ 152 h 296"/>
              <a:gd name="T106" fmla="*/ 1349 w 1487"/>
              <a:gd name="T107" fmla="*/ 246 h 296"/>
              <a:gd name="T108" fmla="*/ 1325 w 1487"/>
              <a:gd name="T109" fmla="*/ 240 h 296"/>
              <a:gd name="T110" fmla="*/ 1400 w 1487"/>
              <a:gd name="T111" fmla="*/ 274 h 296"/>
              <a:gd name="T112" fmla="*/ 1375 w 1487"/>
              <a:gd name="T113" fmla="*/ 247 h 296"/>
              <a:gd name="T114" fmla="*/ 1424 w 1487"/>
              <a:gd name="T115" fmla="*/ 28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7" h="296">
                <a:moveTo>
                  <a:pt x="363" y="57"/>
                </a:moveTo>
                <a:cubicBezTo>
                  <a:pt x="363" y="64"/>
                  <a:pt x="361" y="69"/>
                  <a:pt x="356" y="73"/>
                </a:cubicBezTo>
                <a:cubicBezTo>
                  <a:pt x="351" y="77"/>
                  <a:pt x="344" y="79"/>
                  <a:pt x="335" y="79"/>
                </a:cubicBezTo>
                <a:cubicBezTo>
                  <a:pt x="327" y="79"/>
                  <a:pt x="320" y="78"/>
                  <a:pt x="314" y="75"/>
                </a:cubicBezTo>
                <a:cubicBezTo>
                  <a:pt x="314" y="63"/>
                  <a:pt x="314" y="63"/>
                  <a:pt x="314" y="63"/>
                </a:cubicBezTo>
                <a:cubicBezTo>
                  <a:pt x="318" y="65"/>
                  <a:pt x="321" y="66"/>
                  <a:pt x="325" y="67"/>
                </a:cubicBezTo>
                <a:cubicBezTo>
                  <a:pt x="329" y="68"/>
                  <a:pt x="333" y="68"/>
                  <a:pt x="336" y="68"/>
                </a:cubicBezTo>
                <a:cubicBezTo>
                  <a:pt x="341" y="68"/>
                  <a:pt x="345" y="67"/>
                  <a:pt x="347" y="65"/>
                </a:cubicBezTo>
                <a:cubicBezTo>
                  <a:pt x="350" y="64"/>
                  <a:pt x="351" y="61"/>
                  <a:pt x="351" y="58"/>
                </a:cubicBezTo>
                <a:cubicBezTo>
                  <a:pt x="351" y="55"/>
                  <a:pt x="350" y="52"/>
                  <a:pt x="348" y="50"/>
                </a:cubicBezTo>
                <a:cubicBezTo>
                  <a:pt x="345" y="48"/>
                  <a:pt x="341" y="46"/>
                  <a:pt x="334" y="43"/>
                </a:cubicBezTo>
                <a:cubicBezTo>
                  <a:pt x="327" y="41"/>
                  <a:pt x="322" y="37"/>
                  <a:pt x="319" y="34"/>
                </a:cubicBezTo>
                <a:cubicBezTo>
                  <a:pt x="316" y="30"/>
                  <a:pt x="315" y="26"/>
                  <a:pt x="315" y="21"/>
                </a:cubicBezTo>
                <a:cubicBezTo>
                  <a:pt x="315" y="14"/>
                  <a:pt x="317" y="9"/>
                  <a:pt x="322" y="5"/>
                </a:cubicBezTo>
                <a:cubicBezTo>
                  <a:pt x="326" y="2"/>
                  <a:pt x="332" y="0"/>
                  <a:pt x="340" y="0"/>
                </a:cubicBezTo>
                <a:cubicBezTo>
                  <a:pt x="348" y="0"/>
                  <a:pt x="355" y="1"/>
                  <a:pt x="362" y="5"/>
                </a:cubicBezTo>
                <a:cubicBezTo>
                  <a:pt x="358" y="15"/>
                  <a:pt x="358" y="15"/>
                  <a:pt x="358" y="15"/>
                </a:cubicBezTo>
                <a:cubicBezTo>
                  <a:pt x="351" y="12"/>
                  <a:pt x="345" y="11"/>
                  <a:pt x="340" y="11"/>
                </a:cubicBezTo>
                <a:cubicBezTo>
                  <a:pt x="336" y="11"/>
                  <a:pt x="333" y="12"/>
                  <a:pt x="331" y="13"/>
                </a:cubicBezTo>
                <a:cubicBezTo>
                  <a:pt x="328" y="15"/>
                  <a:pt x="327" y="17"/>
                  <a:pt x="327" y="20"/>
                </a:cubicBezTo>
                <a:cubicBezTo>
                  <a:pt x="327" y="22"/>
                  <a:pt x="328" y="24"/>
                  <a:pt x="329" y="25"/>
                </a:cubicBezTo>
                <a:cubicBezTo>
                  <a:pt x="330" y="27"/>
                  <a:pt x="331" y="28"/>
                  <a:pt x="333" y="29"/>
                </a:cubicBezTo>
                <a:cubicBezTo>
                  <a:pt x="335" y="31"/>
                  <a:pt x="338" y="32"/>
                  <a:pt x="343" y="34"/>
                </a:cubicBezTo>
                <a:cubicBezTo>
                  <a:pt x="349" y="37"/>
                  <a:pt x="353" y="39"/>
                  <a:pt x="356" y="41"/>
                </a:cubicBezTo>
                <a:cubicBezTo>
                  <a:pt x="358" y="43"/>
                  <a:pt x="360" y="45"/>
                  <a:pt x="361" y="48"/>
                </a:cubicBezTo>
                <a:cubicBezTo>
                  <a:pt x="363" y="50"/>
                  <a:pt x="363" y="53"/>
                  <a:pt x="363" y="57"/>
                </a:cubicBezTo>
                <a:close/>
                <a:moveTo>
                  <a:pt x="418" y="78"/>
                </a:moveTo>
                <a:cubicBezTo>
                  <a:pt x="416" y="70"/>
                  <a:pt x="416" y="70"/>
                  <a:pt x="416" y="70"/>
                </a:cubicBezTo>
                <a:cubicBezTo>
                  <a:pt x="416" y="70"/>
                  <a:pt x="416" y="70"/>
                  <a:pt x="416" y="70"/>
                </a:cubicBezTo>
                <a:cubicBezTo>
                  <a:pt x="414" y="73"/>
                  <a:pt x="411" y="75"/>
                  <a:pt x="408" y="77"/>
                </a:cubicBezTo>
                <a:cubicBezTo>
                  <a:pt x="405" y="78"/>
                  <a:pt x="401" y="79"/>
                  <a:pt x="397" y="79"/>
                </a:cubicBezTo>
                <a:cubicBezTo>
                  <a:pt x="390" y="79"/>
                  <a:pt x="385" y="77"/>
                  <a:pt x="382" y="74"/>
                </a:cubicBezTo>
                <a:cubicBezTo>
                  <a:pt x="378" y="70"/>
                  <a:pt x="376" y="65"/>
                  <a:pt x="376" y="58"/>
                </a:cubicBezTo>
                <a:cubicBezTo>
                  <a:pt x="376" y="20"/>
                  <a:pt x="376" y="20"/>
                  <a:pt x="376" y="20"/>
                </a:cubicBezTo>
                <a:cubicBezTo>
                  <a:pt x="389" y="20"/>
                  <a:pt x="389" y="20"/>
                  <a:pt x="389" y="20"/>
                </a:cubicBezTo>
                <a:cubicBezTo>
                  <a:pt x="389" y="56"/>
                  <a:pt x="389" y="56"/>
                  <a:pt x="389" y="56"/>
                </a:cubicBezTo>
                <a:cubicBezTo>
                  <a:pt x="389" y="60"/>
                  <a:pt x="390" y="63"/>
                  <a:pt x="392" y="66"/>
                </a:cubicBezTo>
                <a:cubicBezTo>
                  <a:pt x="393" y="68"/>
                  <a:pt x="396" y="69"/>
                  <a:pt x="400" y="69"/>
                </a:cubicBezTo>
                <a:cubicBezTo>
                  <a:pt x="405" y="69"/>
                  <a:pt x="409" y="67"/>
                  <a:pt x="412" y="64"/>
                </a:cubicBezTo>
                <a:cubicBezTo>
                  <a:pt x="414" y="61"/>
                  <a:pt x="415" y="56"/>
                  <a:pt x="415" y="49"/>
                </a:cubicBezTo>
                <a:cubicBezTo>
                  <a:pt x="415" y="20"/>
                  <a:pt x="415" y="20"/>
                  <a:pt x="415" y="20"/>
                </a:cubicBezTo>
                <a:cubicBezTo>
                  <a:pt x="428" y="20"/>
                  <a:pt x="428" y="20"/>
                  <a:pt x="428" y="20"/>
                </a:cubicBezTo>
                <a:cubicBezTo>
                  <a:pt x="428" y="78"/>
                  <a:pt x="428" y="78"/>
                  <a:pt x="428" y="78"/>
                </a:cubicBezTo>
                <a:lnTo>
                  <a:pt x="418" y="78"/>
                </a:lnTo>
                <a:close/>
                <a:moveTo>
                  <a:pt x="475" y="79"/>
                </a:moveTo>
                <a:cubicBezTo>
                  <a:pt x="467" y="79"/>
                  <a:pt x="462" y="76"/>
                  <a:pt x="458" y="71"/>
                </a:cubicBezTo>
                <a:cubicBezTo>
                  <a:pt x="457" y="71"/>
                  <a:pt x="457" y="71"/>
                  <a:pt x="457" y="71"/>
                </a:cubicBezTo>
                <a:cubicBezTo>
                  <a:pt x="457" y="76"/>
                  <a:pt x="458" y="79"/>
                  <a:pt x="458" y="80"/>
                </a:cubicBezTo>
                <a:cubicBezTo>
                  <a:pt x="458" y="104"/>
                  <a:pt x="458" y="104"/>
                  <a:pt x="458" y="104"/>
                </a:cubicBezTo>
                <a:cubicBezTo>
                  <a:pt x="445" y="104"/>
                  <a:pt x="445" y="104"/>
                  <a:pt x="445" y="104"/>
                </a:cubicBezTo>
                <a:cubicBezTo>
                  <a:pt x="445" y="20"/>
                  <a:pt x="445" y="20"/>
                  <a:pt x="445" y="20"/>
                </a:cubicBezTo>
                <a:cubicBezTo>
                  <a:pt x="455" y="20"/>
                  <a:pt x="455" y="20"/>
                  <a:pt x="455" y="20"/>
                </a:cubicBezTo>
                <a:cubicBezTo>
                  <a:pt x="455" y="21"/>
                  <a:pt x="456" y="23"/>
                  <a:pt x="457" y="27"/>
                </a:cubicBezTo>
                <a:cubicBezTo>
                  <a:pt x="458" y="27"/>
                  <a:pt x="458" y="27"/>
                  <a:pt x="458" y="27"/>
                </a:cubicBezTo>
                <a:cubicBezTo>
                  <a:pt x="461" y="22"/>
                  <a:pt x="467" y="19"/>
                  <a:pt x="475" y="19"/>
                </a:cubicBezTo>
                <a:cubicBezTo>
                  <a:pt x="482" y="19"/>
                  <a:pt x="488" y="21"/>
                  <a:pt x="492" y="27"/>
                </a:cubicBezTo>
                <a:cubicBezTo>
                  <a:pt x="496" y="32"/>
                  <a:pt x="498" y="39"/>
                  <a:pt x="498" y="49"/>
                </a:cubicBezTo>
                <a:cubicBezTo>
                  <a:pt x="498" y="58"/>
                  <a:pt x="496" y="66"/>
                  <a:pt x="492" y="71"/>
                </a:cubicBezTo>
                <a:cubicBezTo>
                  <a:pt x="488" y="76"/>
                  <a:pt x="482" y="79"/>
                  <a:pt x="475" y="79"/>
                </a:cubicBezTo>
                <a:close/>
                <a:moveTo>
                  <a:pt x="472" y="29"/>
                </a:moveTo>
                <a:cubicBezTo>
                  <a:pt x="467" y="29"/>
                  <a:pt x="463" y="30"/>
                  <a:pt x="461" y="33"/>
                </a:cubicBezTo>
                <a:cubicBezTo>
                  <a:pt x="459" y="36"/>
                  <a:pt x="458" y="40"/>
                  <a:pt x="458" y="47"/>
                </a:cubicBezTo>
                <a:cubicBezTo>
                  <a:pt x="458" y="49"/>
                  <a:pt x="458" y="49"/>
                  <a:pt x="458" y="49"/>
                </a:cubicBezTo>
                <a:cubicBezTo>
                  <a:pt x="458" y="56"/>
                  <a:pt x="459" y="61"/>
                  <a:pt x="461" y="64"/>
                </a:cubicBezTo>
                <a:cubicBezTo>
                  <a:pt x="463" y="67"/>
                  <a:pt x="467" y="69"/>
                  <a:pt x="472" y="69"/>
                </a:cubicBezTo>
                <a:cubicBezTo>
                  <a:pt x="476" y="69"/>
                  <a:pt x="480" y="67"/>
                  <a:pt x="482" y="64"/>
                </a:cubicBezTo>
                <a:cubicBezTo>
                  <a:pt x="484" y="60"/>
                  <a:pt x="485" y="55"/>
                  <a:pt x="485" y="49"/>
                </a:cubicBezTo>
                <a:cubicBezTo>
                  <a:pt x="485" y="42"/>
                  <a:pt x="484" y="37"/>
                  <a:pt x="482" y="34"/>
                </a:cubicBezTo>
                <a:cubicBezTo>
                  <a:pt x="480" y="30"/>
                  <a:pt x="476" y="29"/>
                  <a:pt x="472" y="29"/>
                </a:cubicBezTo>
                <a:close/>
                <a:moveTo>
                  <a:pt x="538" y="79"/>
                </a:moveTo>
                <a:cubicBezTo>
                  <a:pt x="529" y="79"/>
                  <a:pt x="522" y="76"/>
                  <a:pt x="516" y="71"/>
                </a:cubicBezTo>
                <a:cubicBezTo>
                  <a:pt x="511" y="66"/>
                  <a:pt x="509" y="58"/>
                  <a:pt x="509" y="49"/>
                </a:cubicBezTo>
                <a:cubicBezTo>
                  <a:pt x="509" y="40"/>
                  <a:pt x="511" y="32"/>
                  <a:pt x="516" y="27"/>
                </a:cubicBezTo>
                <a:cubicBezTo>
                  <a:pt x="521" y="21"/>
                  <a:pt x="527" y="19"/>
                  <a:pt x="535" y="19"/>
                </a:cubicBezTo>
                <a:cubicBezTo>
                  <a:pt x="543" y="19"/>
                  <a:pt x="549" y="21"/>
                  <a:pt x="554" y="26"/>
                </a:cubicBezTo>
                <a:cubicBezTo>
                  <a:pt x="558" y="30"/>
                  <a:pt x="560" y="37"/>
                  <a:pt x="560" y="45"/>
                </a:cubicBezTo>
                <a:cubicBezTo>
                  <a:pt x="560" y="52"/>
                  <a:pt x="560" y="52"/>
                  <a:pt x="560" y="52"/>
                </a:cubicBezTo>
                <a:cubicBezTo>
                  <a:pt x="522" y="52"/>
                  <a:pt x="522" y="52"/>
                  <a:pt x="522" y="52"/>
                </a:cubicBezTo>
                <a:cubicBezTo>
                  <a:pt x="522" y="57"/>
                  <a:pt x="523" y="62"/>
                  <a:pt x="526" y="65"/>
                </a:cubicBezTo>
                <a:cubicBezTo>
                  <a:pt x="529" y="68"/>
                  <a:pt x="533" y="69"/>
                  <a:pt x="538" y="69"/>
                </a:cubicBezTo>
                <a:cubicBezTo>
                  <a:pt x="542" y="69"/>
                  <a:pt x="545" y="69"/>
                  <a:pt x="548" y="68"/>
                </a:cubicBezTo>
                <a:cubicBezTo>
                  <a:pt x="551" y="67"/>
                  <a:pt x="554" y="66"/>
                  <a:pt x="557" y="65"/>
                </a:cubicBezTo>
                <a:cubicBezTo>
                  <a:pt x="557" y="75"/>
                  <a:pt x="557" y="75"/>
                  <a:pt x="557" y="75"/>
                </a:cubicBezTo>
                <a:cubicBezTo>
                  <a:pt x="554" y="76"/>
                  <a:pt x="551" y="77"/>
                  <a:pt x="548" y="78"/>
                </a:cubicBezTo>
                <a:cubicBezTo>
                  <a:pt x="545" y="79"/>
                  <a:pt x="542" y="79"/>
                  <a:pt x="538" y="79"/>
                </a:cubicBezTo>
                <a:close/>
                <a:moveTo>
                  <a:pt x="535" y="28"/>
                </a:moveTo>
                <a:cubicBezTo>
                  <a:pt x="532" y="28"/>
                  <a:pt x="528" y="29"/>
                  <a:pt x="526" y="32"/>
                </a:cubicBezTo>
                <a:cubicBezTo>
                  <a:pt x="524" y="34"/>
                  <a:pt x="522" y="38"/>
                  <a:pt x="522" y="43"/>
                </a:cubicBezTo>
                <a:cubicBezTo>
                  <a:pt x="548" y="43"/>
                  <a:pt x="548" y="43"/>
                  <a:pt x="548" y="43"/>
                </a:cubicBezTo>
                <a:cubicBezTo>
                  <a:pt x="548" y="38"/>
                  <a:pt x="547" y="34"/>
                  <a:pt x="545" y="32"/>
                </a:cubicBezTo>
                <a:cubicBezTo>
                  <a:pt x="542" y="29"/>
                  <a:pt x="539" y="28"/>
                  <a:pt x="535" y="28"/>
                </a:cubicBezTo>
                <a:close/>
                <a:moveTo>
                  <a:pt x="604" y="19"/>
                </a:moveTo>
                <a:cubicBezTo>
                  <a:pt x="606" y="19"/>
                  <a:pt x="608" y="19"/>
                  <a:pt x="610" y="19"/>
                </a:cubicBezTo>
                <a:cubicBezTo>
                  <a:pt x="609" y="31"/>
                  <a:pt x="609" y="31"/>
                  <a:pt x="609" y="31"/>
                </a:cubicBezTo>
                <a:cubicBezTo>
                  <a:pt x="607" y="30"/>
                  <a:pt x="605" y="30"/>
                  <a:pt x="603" y="30"/>
                </a:cubicBezTo>
                <a:cubicBezTo>
                  <a:pt x="598" y="30"/>
                  <a:pt x="594" y="32"/>
                  <a:pt x="591" y="35"/>
                </a:cubicBezTo>
                <a:cubicBezTo>
                  <a:pt x="588" y="38"/>
                  <a:pt x="587" y="42"/>
                  <a:pt x="587" y="47"/>
                </a:cubicBezTo>
                <a:cubicBezTo>
                  <a:pt x="587" y="78"/>
                  <a:pt x="587" y="78"/>
                  <a:pt x="587" y="78"/>
                </a:cubicBezTo>
                <a:cubicBezTo>
                  <a:pt x="574" y="78"/>
                  <a:pt x="574" y="78"/>
                  <a:pt x="574" y="78"/>
                </a:cubicBezTo>
                <a:cubicBezTo>
                  <a:pt x="574" y="20"/>
                  <a:pt x="574" y="20"/>
                  <a:pt x="574" y="20"/>
                </a:cubicBezTo>
                <a:cubicBezTo>
                  <a:pt x="584" y="20"/>
                  <a:pt x="584" y="20"/>
                  <a:pt x="584" y="20"/>
                </a:cubicBezTo>
                <a:cubicBezTo>
                  <a:pt x="586" y="30"/>
                  <a:pt x="586" y="30"/>
                  <a:pt x="586" y="30"/>
                </a:cubicBezTo>
                <a:cubicBezTo>
                  <a:pt x="586" y="30"/>
                  <a:pt x="586" y="30"/>
                  <a:pt x="586" y="30"/>
                </a:cubicBezTo>
                <a:cubicBezTo>
                  <a:pt x="588" y="26"/>
                  <a:pt x="591" y="24"/>
                  <a:pt x="594" y="22"/>
                </a:cubicBezTo>
                <a:cubicBezTo>
                  <a:pt x="597" y="20"/>
                  <a:pt x="600" y="19"/>
                  <a:pt x="604" y="19"/>
                </a:cubicBezTo>
                <a:close/>
                <a:moveTo>
                  <a:pt x="666" y="57"/>
                </a:moveTo>
                <a:cubicBezTo>
                  <a:pt x="666" y="64"/>
                  <a:pt x="664" y="69"/>
                  <a:pt x="659" y="73"/>
                </a:cubicBezTo>
                <a:cubicBezTo>
                  <a:pt x="654" y="77"/>
                  <a:pt x="647" y="79"/>
                  <a:pt x="639" y="79"/>
                </a:cubicBezTo>
                <a:cubicBezTo>
                  <a:pt x="630" y="79"/>
                  <a:pt x="623" y="78"/>
                  <a:pt x="617" y="75"/>
                </a:cubicBezTo>
                <a:cubicBezTo>
                  <a:pt x="617" y="63"/>
                  <a:pt x="617" y="63"/>
                  <a:pt x="617" y="63"/>
                </a:cubicBezTo>
                <a:cubicBezTo>
                  <a:pt x="621" y="65"/>
                  <a:pt x="624" y="66"/>
                  <a:pt x="628" y="67"/>
                </a:cubicBezTo>
                <a:cubicBezTo>
                  <a:pt x="632" y="68"/>
                  <a:pt x="636" y="68"/>
                  <a:pt x="639" y="68"/>
                </a:cubicBezTo>
                <a:cubicBezTo>
                  <a:pt x="644" y="68"/>
                  <a:pt x="648" y="67"/>
                  <a:pt x="650" y="65"/>
                </a:cubicBezTo>
                <a:cubicBezTo>
                  <a:pt x="653" y="64"/>
                  <a:pt x="654" y="61"/>
                  <a:pt x="654" y="58"/>
                </a:cubicBezTo>
                <a:cubicBezTo>
                  <a:pt x="654" y="55"/>
                  <a:pt x="653" y="52"/>
                  <a:pt x="651" y="50"/>
                </a:cubicBezTo>
                <a:cubicBezTo>
                  <a:pt x="649" y="48"/>
                  <a:pt x="644" y="46"/>
                  <a:pt x="637" y="43"/>
                </a:cubicBezTo>
                <a:cubicBezTo>
                  <a:pt x="630" y="41"/>
                  <a:pt x="625" y="37"/>
                  <a:pt x="622" y="34"/>
                </a:cubicBezTo>
                <a:cubicBezTo>
                  <a:pt x="620" y="30"/>
                  <a:pt x="618" y="26"/>
                  <a:pt x="618" y="21"/>
                </a:cubicBezTo>
                <a:cubicBezTo>
                  <a:pt x="618" y="14"/>
                  <a:pt x="620" y="9"/>
                  <a:pt x="625" y="5"/>
                </a:cubicBezTo>
                <a:cubicBezTo>
                  <a:pt x="630" y="2"/>
                  <a:pt x="636" y="0"/>
                  <a:pt x="643" y="0"/>
                </a:cubicBezTo>
                <a:cubicBezTo>
                  <a:pt x="651" y="0"/>
                  <a:pt x="658" y="1"/>
                  <a:pt x="665" y="5"/>
                </a:cubicBezTo>
                <a:cubicBezTo>
                  <a:pt x="661" y="15"/>
                  <a:pt x="661" y="15"/>
                  <a:pt x="661" y="15"/>
                </a:cubicBezTo>
                <a:cubicBezTo>
                  <a:pt x="654" y="12"/>
                  <a:pt x="648" y="11"/>
                  <a:pt x="643" y="11"/>
                </a:cubicBezTo>
                <a:cubicBezTo>
                  <a:pt x="639" y="11"/>
                  <a:pt x="636" y="12"/>
                  <a:pt x="634" y="13"/>
                </a:cubicBezTo>
                <a:cubicBezTo>
                  <a:pt x="632" y="15"/>
                  <a:pt x="631" y="17"/>
                  <a:pt x="631" y="20"/>
                </a:cubicBezTo>
                <a:cubicBezTo>
                  <a:pt x="631" y="22"/>
                  <a:pt x="631" y="24"/>
                  <a:pt x="632" y="25"/>
                </a:cubicBezTo>
                <a:cubicBezTo>
                  <a:pt x="633" y="27"/>
                  <a:pt x="634" y="28"/>
                  <a:pt x="636" y="29"/>
                </a:cubicBezTo>
                <a:cubicBezTo>
                  <a:pt x="638" y="31"/>
                  <a:pt x="641" y="32"/>
                  <a:pt x="646" y="34"/>
                </a:cubicBezTo>
                <a:cubicBezTo>
                  <a:pt x="652" y="37"/>
                  <a:pt x="656" y="39"/>
                  <a:pt x="659" y="41"/>
                </a:cubicBezTo>
                <a:cubicBezTo>
                  <a:pt x="661" y="43"/>
                  <a:pt x="663" y="45"/>
                  <a:pt x="665" y="48"/>
                </a:cubicBezTo>
                <a:cubicBezTo>
                  <a:pt x="666" y="50"/>
                  <a:pt x="666" y="53"/>
                  <a:pt x="666" y="57"/>
                </a:cubicBezTo>
                <a:close/>
                <a:moveTo>
                  <a:pt x="702" y="69"/>
                </a:moveTo>
                <a:cubicBezTo>
                  <a:pt x="705" y="69"/>
                  <a:pt x="708" y="68"/>
                  <a:pt x="711" y="67"/>
                </a:cubicBezTo>
                <a:cubicBezTo>
                  <a:pt x="711" y="77"/>
                  <a:pt x="711" y="77"/>
                  <a:pt x="711" y="77"/>
                </a:cubicBezTo>
                <a:cubicBezTo>
                  <a:pt x="709" y="77"/>
                  <a:pt x="708" y="78"/>
                  <a:pt x="705" y="78"/>
                </a:cubicBezTo>
                <a:cubicBezTo>
                  <a:pt x="703" y="79"/>
                  <a:pt x="701" y="79"/>
                  <a:pt x="699" y="79"/>
                </a:cubicBezTo>
                <a:cubicBezTo>
                  <a:pt x="687" y="79"/>
                  <a:pt x="681" y="73"/>
                  <a:pt x="681" y="60"/>
                </a:cubicBezTo>
                <a:cubicBezTo>
                  <a:pt x="681" y="29"/>
                  <a:pt x="681" y="29"/>
                  <a:pt x="681" y="29"/>
                </a:cubicBezTo>
                <a:cubicBezTo>
                  <a:pt x="673" y="29"/>
                  <a:pt x="673" y="29"/>
                  <a:pt x="673" y="29"/>
                </a:cubicBezTo>
                <a:cubicBezTo>
                  <a:pt x="673" y="24"/>
                  <a:pt x="673" y="24"/>
                  <a:pt x="673" y="24"/>
                </a:cubicBezTo>
                <a:cubicBezTo>
                  <a:pt x="682" y="19"/>
                  <a:pt x="682" y="19"/>
                  <a:pt x="682" y="19"/>
                </a:cubicBezTo>
                <a:cubicBezTo>
                  <a:pt x="686" y="7"/>
                  <a:pt x="686" y="7"/>
                  <a:pt x="686" y="7"/>
                </a:cubicBezTo>
                <a:cubicBezTo>
                  <a:pt x="694" y="7"/>
                  <a:pt x="694" y="7"/>
                  <a:pt x="694" y="7"/>
                </a:cubicBezTo>
                <a:cubicBezTo>
                  <a:pt x="694" y="20"/>
                  <a:pt x="694" y="20"/>
                  <a:pt x="694" y="20"/>
                </a:cubicBezTo>
                <a:cubicBezTo>
                  <a:pt x="710" y="20"/>
                  <a:pt x="710" y="20"/>
                  <a:pt x="710" y="20"/>
                </a:cubicBezTo>
                <a:cubicBezTo>
                  <a:pt x="710" y="29"/>
                  <a:pt x="710" y="29"/>
                  <a:pt x="710" y="29"/>
                </a:cubicBezTo>
                <a:cubicBezTo>
                  <a:pt x="694" y="29"/>
                  <a:pt x="694" y="29"/>
                  <a:pt x="694" y="29"/>
                </a:cubicBezTo>
                <a:cubicBezTo>
                  <a:pt x="694" y="60"/>
                  <a:pt x="694" y="60"/>
                  <a:pt x="694" y="60"/>
                </a:cubicBezTo>
                <a:cubicBezTo>
                  <a:pt x="694" y="63"/>
                  <a:pt x="694" y="65"/>
                  <a:pt x="696" y="67"/>
                </a:cubicBezTo>
                <a:cubicBezTo>
                  <a:pt x="697" y="68"/>
                  <a:pt x="699" y="69"/>
                  <a:pt x="702" y="69"/>
                </a:cubicBezTo>
                <a:close/>
                <a:moveTo>
                  <a:pt x="752" y="19"/>
                </a:moveTo>
                <a:cubicBezTo>
                  <a:pt x="754" y="19"/>
                  <a:pt x="756" y="19"/>
                  <a:pt x="758" y="19"/>
                </a:cubicBezTo>
                <a:cubicBezTo>
                  <a:pt x="757" y="31"/>
                  <a:pt x="757" y="31"/>
                  <a:pt x="757" y="31"/>
                </a:cubicBezTo>
                <a:cubicBezTo>
                  <a:pt x="755" y="30"/>
                  <a:pt x="753" y="30"/>
                  <a:pt x="751" y="30"/>
                </a:cubicBezTo>
                <a:cubicBezTo>
                  <a:pt x="746" y="30"/>
                  <a:pt x="742" y="32"/>
                  <a:pt x="739" y="35"/>
                </a:cubicBezTo>
                <a:cubicBezTo>
                  <a:pt x="736" y="38"/>
                  <a:pt x="735" y="42"/>
                  <a:pt x="735" y="47"/>
                </a:cubicBezTo>
                <a:cubicBezTo>
                  <a:pt x="735" y="78"/>
                  <a:pt x="735" y="78"/>
                  <a:pt x="735" y="78"/>
                </a:cubicBezTo>
                <a:cubicBezTo>
                  <a:pt x="722" y="78"/>
                  <a:pt x="722" y="78"/>
                  <a:pt x="722" y="78"/>
                </a:cubicBezTo>
                <a:cubicBezTo>
                  <a:pt x="722" y="20"/>
                  <a:pt x="722" y="20"/>
                  <a:pt x="722" y="20"/>
                </a:cubicBezTo>
                <a:cubicBezTo>
                  <a:pt x="732" y="20"/>
                  <a:pt x="732" y="20"/>
                  <a:pt x="732" y="20"/>
                </a:cubicBezTo>
                <a:cubicBezTo>
                  <a:pt x="734" y="30"/>
                  <a:pt x="734" y="30"/>
                  <a:pt x="734" y="30"/>
                </a:cubicBezTo>
                <a:cubicBezTo>
                  <a:pt x="734" y="30"/>
                  <a:pt x="734" y="30"/>
                  <a:pt x="734" y="30"/>
                </a:cubicBezTo>
                <a:cubicBezTo>
                  <a:pt x="736" y="26"/>
                  <a:pt x="739" y="24"/>
                  <a:pt x="742" y="22"/>
                </a:cubicBezTo>
                <a:cubicBezTo>
                  <a:pt x="745" y="20"/>
                  <a:pt x="748" y="19"/>
                  <a:pt x="752" y="19"/>
                </a:cubicBezTo>
                <a:close/>
                <a:moveTo>
                  <a:pt x="794" y="79"/>
                </a:moveTo>
                <a:cubicBezTo>
                  <a:pt x="785" y="79"/>
                  <a:pt x="778" y="76"/>
                  <a:pt x="773" y="71"/>
                </a:cubicBezTo>
                <a:cubicBezTo>
                  <a:pt x="768" y="66"/>
                  <a:pt x="765" y="58"/>
                  <a:pt x="765" y="49"/>
                </a:cubicBezTo>
                <a:cubicBezTo>
                  <a:pt x="765" y="40"/>
                  <a:pt x="768" y="32"/>
                  <a:pt x="772" y="27"/>
                </a:cubicBezTo>
                <a:cubicBezTo>
                  <a:pt x="777" y="21"/>
                  <a:pt x="784" y="19"/>
                  <a:pt x="792" y="19"/>
                </a:cubicBezTo>
                <a:cubicBezTo>
                  <a:pt x="800" y="19"/>
                  <a:pt x="806" y="21"/>
                  <a:pt x="810" y="26"/>
                </a:cubicBezTo>
                <a:cubicBezTo>
                  <a:pt x="815" y="30"/>
                  <a:pt x="817" y="37"/>
                  <a:pt x="817" y="45"/>
                </a:cubicBezTo>
                <a:cubicBezTo>
                  <a:pt x="817" y="52"/>
                  <a:pt x="817" y="52"/>
                  <a:pt x="817" y="52"/>
                </a:cubicBezTo>
                <a:cubicBezTo>
                  <a:pt x="778" y="52"/>
                  <a:pt x="778" y="52"/>
                  <a:pt x="778" y="52"/>
                </a:cubicBezTo>
                <a:cubicBezTo>
                  <a:pt x="778" y="57"/>
                  <a:pt x="780" y="62"/>
                  <a:pt x="783" y="65"/>
                </a:cubicBezTo>
                <a:cubicBezTo>
                  <a:pt x="785" y="68"/>
                  <a:pt x="790" y="69"/>
                  <a:pt x="795" y="69"/>
                </a:cubicBezTo>
                <a:cubicBezTo>
                  <a:pt x="798" y="69"/>
                  <a:pt x="801" y="69"/>
                  <a:pt x="804" y="68"/>
                </a:cubicBezTo>
                <a:cubicBezTo>
                  <a:pt x="807" y="67"/>
                  <a:pt x="810" y="66"/>
                  <a:pt x="814" y="65"/>
                </a:cubicBezTo>
                <a:cubicBezTo>
                  <a:pt x="814" y="75"/>
                  <a:pt x="814" y="75"/>
                  <a:pt x="814" y="75"/>
                </a:cubicBezTo>
                <a:cubicBezTo>
                  <a:pt x="811" y="76"/>
                  <a:pt x="808" y="77"/>
                  <a:pt x="805" y="78"/>
                </a:cubicBezTo>
                <a:cubicBezTo>
                  <a:pt x="802" y="79"/>
                  <a:pt x="798" y="79"/>
                  <a:pt x="794" y="79"/>
                </a:cubicBezTo>
                <a:close/>
                <a:moveTo>
                  <a:pt x="792" y="28"/>
                </a:moveTo>
                <a:cubicBezTo>
                  <a:pt x="788" y="28"/>
                  <a:pt x="785" y="29"/>
                  <a:pt x="782" y="32"/>
                </a:cubicBezTo>
                <a:cubicBezTo>
                  <a:pt x="780" y="34"/>
                  <a:pt x="779" y="38"/>
                  <a:pt x="778" y="43"/>
                </a:cubicBezTo>
                <a:cubicBezTo>
                  <a:pt x="805" y="43"/>
                  <a:pt x="805" y="43"/>
                  <a:pt x="805" y="43"/>
                </a:cubicBezTo>
                <a:cubicBezTo>
                  <a:pt x="805" y="38"/>
                  <a:pt x="803" y="34"/>
                  <a:pt x="801" y="32"/>
                </a:cubicBezTo>
                <a:cubicBezTo>
                  <a:pt x="799" y="29"/>
                  <a:pt x="796" y="28"/>
                  <a:pt x="792" y="28"/>
                </a:cubicBezTo>
                <a:close/>
                <a:moveTo>
                  <a:pt x="867" y="78"/>
                </a:moveTo>
                <a:cubicBezTo>
                  <a:pt x="865" y="70"/>
                  <a:pt x="865" y="70"/>
                  <a:pt x="865" y="70"/>
                </a:cubicBezTo>
                <a:cubicBezTo>
                  <a:pt x="864" y="70"/>
                  <a:pt x="864" y="70"/>
                  <a:pt x="864" y="70"/>
                </a:cubicBezTo>
                <a:cubicBezTo>
                  <a:pt x="861" y="73"/>
                  <a:pt x="859" y="76"/>
                  <a:pt x="856" y="77"/>
                </a:cubicBezTo>
                <a:cubicBezTo>
                  <a:pt x="853" y="78"/>
                  <a:pt x="849" y="79"/>
                  <a:pt x="845" y="79"/>
                </a:cubicBezTo>
                <a:cubicBezTo>
                  <a:pt x="839" y="79"/>
                  <a:pt x="835" y="77"/>
                  <a:pt x="832" y="74"/>
                </a:cubicBezTo>
                <a:cubicBezTo>
                  <a:pt x="828" y="71"/>
                  <a:pt x="827" y="67"/>
                  <a:pt x="827" y="61"/>
                </a:cubicBezTo>
                <a:cubicBezTo>
                  <a:pt x="827" y="55"/>
                  <a:pt x="829" y="51"/>
                  <a:pt x="833" y="48"/>
                </a:cubicBezTo>
                <a:cubicBezTo>
                  <a:pt x="838" y="45"/>
                  <a:pt x="845" y="43"/>
                  <a:pt x="854" y="43"/>
                </a:cubicBezTo>
                <a:cubicBezTo>
                  <a:pt x="864" y="42"/>
                  <a:pt x="864" y="42"/>
                  <a:pt x="864" y="42"/>
                </a:cubicBezTo>
                <a:cubicBezTo>
                  <a:pt x="864" y="39"/>
                  <a:pt x="864" y="39"/>
                  <a:pt x="864" y="39"/>
                </a:cubicBezTo>
                <a:cubicBezTo>
                  <a:pt x="864" y="35"/>
                  <a:pt x="863" y="33"/>
                  <a:pt x="861" y="31"/>
                </a:cubicBezTo>
                <a:cubicBezTo>
                  <a:pt x="859" y="29"/>
                  <a:pt x="857" y="28"/>
                  <a:pt x="853" y="28"/>
                </a:cubicBezTo>
                <a:cubicBezTo>
                  <a:pt x="850" y="28"/>
                  <a:pt x="847" y="29"/>
                  <a:pt x="845" y="29"/>
                </a:cubicBezTo>
                <a:cubicBezTo>
                  <a:pt x="842" y="30"/>
                  <a:pt x="839" y="31"/>
                  <a:pt x="837" y="33"/>
                </a:cubicBezTo>
                <a:cubicBezTo>
                  <a:pt x="833" y="24"/>
                  <a:pt x="833" y="24"/>
                  <a:pt x="833" y="24"/>
                </a:cubicBezTo>
                <a:cubicBezTo>
                  <a:pt x="836" y="22"/>
                  <a:pt x="839" y="21"/>
                  <a:pt x="843" y="20"/>
                </a:cubicBezTo>
                <a:cubicBezTo>
                  <a:pt x="847" y="19"/>
                  <a:pt x="850" y="19"/>
                  <a:pt x="854" y="19"/>
                </a:cubicBezTo>
                <a:cubicBezTo>
                  <a:pt x="861" y="19"/>
                  <a:pt x="867" y="20"/>
                  <a:pt x="870" y="23"/>
                </a:cubicBezTo>
                <a:cubicBezTo>
                  <a:pt x="874" y="27"/>
                  <a:pt x="876" y="32"/>
                  <a:pt x="876" y="39"/>
                </a:cubicBezTo>
                <a:cubicBezTo>
                  <a:pt x="876" y="78"/>
                  <a:pt x="876" y="78"/>
                  <a:pt x="876" y="78"/>
                </a:cubicBezTo>
                <a:lnTo>
                  <a:pt x="867" y="78"/>
                </a:lnTo>
                <a:close/>
                <a:moveTo>
                  <a:pt x="849" y="69"/>
                </a:moveTo>
                <a:cubicBezTo>
                  <a:pt x="853" y="69"/>
                  <a:pt x="857" y="68"/>
                  <a:pt x="860" y="66"/>
                </a:cubicBezTo>
                <a:cubicBezTo>
                  <a:pt x="862" y="63"/>
                  <a:pt x="864" y="60"/>
                  <a:pt x="864" y="55"/>
                </a:cubicBezTo>
                <a:cubicBezTo>
                  <a:pt x="864" y="50"/>
                  <a:pt x="864" y="50"/>
                  <a:pt x="864" y="50"/>
                </a:cubicBezTo>
                <a:cubicBezTo>
                  <a:pt x="856" y="50"/>
                  <a:pt x="856" y="50"/>
                  <a:pt x="856" y="50"/>
                </a:cubicBezTo>
                <a:cubicBezTo>
                  <a:pt x="850" y="51"/>
                  <a:pt x="846" y="52"/>
                  <a:pt x="844" y="53"/>
                </a:cubicBezTo>
                <a:cubicBezTo>
                  <a:pt x="841" y="55"/>
                  <a:pt x="840" y="58"/>
                  <a:pt x="840" y="61"/>
                </a:cubicBezTo>
                <a:cubicBezTo>
                  <a:pt x="840" y="64"/>
                  <a:pt x="840" y="66"/>
                  <a:pt x="842" y="67"/>
                </a:cubicBezTo>
                <a:cubicBezTo>
                  <a:pt x="843" y="69"/>
                  <a:pt x="846" y="69"/>
                  <a:pt x="849" y="69"/>
                </a:cubicBezTo>
                <a:close/>
                <a:moveTo>
                  <a:pt x="942" y="78"/>
                </a:moveTo>
                <a:cubicBezTo>
                  <a:pt x="930" y="78"/>
                  <a:pt x="930" y="78"/>
                  <a:pt x="930" y="78"/>
                </a:cubicBezTo>
                <a:cubicBezTo>
                  <a:pt x="930" y="42"/>
                  <a:pt x="930" y="42"/>
                  <a:pt x="930" y="42"/>
                </a:cubicBezTo>
                <a:cubicBezTo>
                  <a:pt x="930" y="38"/>
                  <a:pt x="929" y="34"/>
                  <a:pt x="927" y="32"/>
                </a:cubicBezTo>
                <a:cubicBezTo>
                  <a:pt x="926" y="30"/>
                  <a:pt x="923" y="29"/>
                  <a:pt x="919" y="29"/>
                </a:cubicBezTo>
                <a:cubicBezTo>
                  <a:pt x="915" y="29"/>
                  <a:pt x="911" y="30"/>
                  <a:pt x="909" y="33"/>
                </a:cubicBezTo>
                <a:cubicBezTo>
                  <a:pt x="907" y="36"/>
                  <a:pt x="906" y="42"/>
                  <a:pt x="906" y="49"/>
                </a:cubicBezTo>
                <a:cubicBezTo>
                  <a:pt x="906" y="78"/>
                  <a:pt x="906" y="78"/>
                  <a:pt x="906" y="78"/>
                </a:cubicBezTo>
                <a:cubicBezTo>
                  <a:pt x="893" y="78"/>
                  <a:pt x="893" y="78"/>
                  <a:pt x="893" y="78"/>
                </a:cubicBezTo>
                <a:cubicBezTo>
                  <a:pt x="893" y="20"/>
                  <a:pt x="893" y="20"/>
                  <a:pt x="893" y="20"/>
                </a:cubicBezTo>
                <a:cubicBezTo>
                  <a:pt x="903" y="20"/>
                  <a:pt x="903" y="20"/>
                  <a:pt x="903" y="20"/>
                </a:cubicBezTo>
                <a:cubicBezTo>
                  <a:pt x="905" y="27"/>
                  <a:pt x="905" y="27"/>
                  <a:pt x="905" y="27"/>
                </a:cubicBezTo>
                <a:cubicBezTo>
                  <a:pt x="905" y="27"/>
                  <a:pt x="905" y="27"/>
                  <a:pt x="905" y="27"/>
                </a:cubicBezTo>
                <a:cubicBezTo>
                  <a:pt x="907" y="25"/>
                  <a:pt x="909" y="22"/>
                  <a:pt x="912" y="21"/>
                </a:cubicBezTo>
                <a:cubicBezTo>
                  <a:pt x="915" y="19"/>
                  <a:pt x="919" y="19"/>
                  <a:pt x="922" y="19"/>
                </a:cubicBezTo>
                <a:cubicBezTo>
                  <a:pt x="931" y="19"/>
                  <a:pt x="937" y="22"/>
                  <a:pt x="940" y="28"/>
                </a:cubicBezTo>
                <a:cubicBezTo>
                  <a:pt x="941" y="28"/>
                  <a:pt x="941" y="28"/>
                  <a:pt x="941" y="28"/>
                </a:cubicBezTo>
                <a:cubicBezTo>
                  <a:pt x="943" y="25"/>
                  <a:pt x="945" y="23"/>
                  <a:pt x="948" y="21"/>
                </a:cubicBezTo>
                <a:cubicBezTo>
                  <a:pt x="951" y="19"/>
                  <a:pt x="955" y="19"/>
                  <a:pt x="959" y="19"/>
                </a:cubicBezTo>
                <a:cubicBezTo>
                  <a:pt x="966" y="19"/>
                  <a:pt x="971" y="20"/>
                  <a:pt x="974" y="24"/>
                </a:cubicBezTo>
                <a:cubicBezTo>
                  <a:pt x="977" y="27"/>
                  <a:pt x="979" y="33"/>
                  <a:pt x="979" y="40"/>
                </a:cubicBezTo>
                <a:cubicBezTo>
                  <a:pt x="979" y="78"/>
                  <a:pt x="979" y="78"/>
                  <a:pt x="979" y="78"/>
                </a:cubicBezTo>
                <a:cubicBezTo>
                  <a:pt x="967" y="78"/>
                  <a:pt x="967" y="78"/>
                  <a:pt x="967" y="78"/>
                </a:cubicBezTo>
                <a:cubicBezTo>
                  <a:pt x="967" y="42"/>
                  <a:pt x="967" y="42"/>
                  <a:pt x="967" y="42"/>
                </a:cubicBezTo>
                <a:cubicBezTo>
                  <a:pt x="967" y="38"/>
                  <a:pt x="966" y="34"/>
                  <a:pt x="964" y="32"/>
                </a:cubicBezTo>
                <a:cubicBezTo>
                  <a:pt x="962" y="30"/>
                  <a:pt x="960" y="29"/>
                  <a:pt x="956" y="29"/>
                </a:cubicBezTo>
                <a:cubicBezTo>
                  <a:pt x="951" y="29"/>
                  <a:pt x="948" y="30"/>
                  <a:pt x="946" y="33"/>
                </a:cubicBezTo>
                <a:cubicBezTo>
                  <a:pt x="943" y="36"/>
                  <a:pt x="942" y="41"/>
                  <a:pt x="942" y="47"/>
                </a:cubicBezTo>
                <a:lnTo>
                  <a:pt x="942" y="78"/>
                </a:lnTo>
                <a:close/>
                <a:moveTo>
                  <a:pt x="991" y="46"/>
                </a:moveTo>
                <a:cubicBezTo>
                  <a:pt x="991" y="35"/>
                  <a:pt x="991" y="35"/>
                  <a:pt x="991" y="35"/>
                </a:cubicBezTo>
                <a:cubicBezTo>
                  <a:pt x="1018" y="35"/>
                  <a:pt x="1018" y="35"/>
                  <a:pt x="1018" y="35"/>
                </a:cubicBezTo>
                <a:cubicBezTo>
                  <a:pt x="1018" y="46"/>
                  <a:pt x="1018" y="46"/>
                  <a:pt x="1018" y="46"/>
                </a:cubicBezTo>
                <a:lnTo>
                  <a:pt x="991" y="46"/>
                </a:lnTo>
                <a:close/>
                <a:moveTo>
                  <a:pt x="1096" y="78"/>
                </a:moveTo>
                <a:cubicBezTo>
                  <a:pt x="1081" y="78"/>
                  <a:pt x="1081" y="78"/>
                  <a:pt x="1081" y="78"/>
                </a:cubicBezTo>
                <a:cubicBezTo>
                  <a:pt x="1043" y="17"/>
                  <a:pt x="1043" y="17"/>
                  <a:pt x="1043" y="17"/>
                </a:cubicBezTo>
                <a:cubicBezTo>
                  <a:pt x="1043" y="17"/>
                  <a:pt x="1043" y="17"/>
                  <a:pt x="1043" y="17"/>
                </a:cubicBezTo>
                <a:cubicBezTo>
                  <a:pt x="1043" y="20"/>
                  <a:pt x="1043" y="20"/>
                  <a:pt x="1043" y="20"/>
                </a:cubicBezTo>
                <a:cubicBezTo>
                  <a:pt x="1043" y="27"/>
                  <a:pt x="1044" y="32"/>
                  <a:pt x="1044" y="38"/>
                </a:cubicBezTo>
                <a:cubicBezTo>
                  <a:pt x="1044" y="78"/>
                  <a:pt x="1044" y="78"/>
                  <a:pt x="1044" y="78"/>
                </a:cubicBezTo>
                <a:cubicBezTo>
                  <a:pt x="1032" y="78"/>
                  <a:pt x="1032" y="78"/>
                  <a:pt x="1032" y="78"/>
                </a:cubicBezTo>
                <a:cubicBezTo>
                  <a:pt x="1032" y="1"/>
                  <a:pt x="1032" y="1"/>
                  <a:pt x="1032" y="1"/>
                </a:cubicBezTo>
                <a:cubicBezTo>
                  <a:pt x="1047" y="1"/>
                  <a:pt x="1047" y="1"/>
                  <a:pt x="1047" y="1"/>
                </a:cubicBezTo>
                <a:cubicBezTo>
                  <a:pt x="1085" y="62"/>
                  <a:pt x="1085" y="62"/>
                  <a:pt x="1085" y="62"/>
                </a:cubicBezTo>
                <a:cubicBezTo>
                  <a:pt x="1085" y="62"/>
                  <a:pt x="1085" y="62"/>
                  <a:pt x="1085" y="62"/>
                </a:cubicBezTo>
                <a:cubicBezTo>
                  <a:pt x="1085" y="61"/>
                  <a:pt x="1085" y="58"/>
                  <a:pt x="1085" y="53"/>
                </a:cubicBezTo>
                <a:cubicBezTo>
                  <a:pt x="1085" y="48"/>
                  <a:pt x="1085" y="44"/>
                  <a:pt x="1085" y="41"/>
                </a:cubicBezTo>
                <a:cubicBezTo>
                  <a:pt x="1085" y="1"/>
                  <a:pt x="1085" y="1"/>
                  <a:pt x="1085" y="1"/>
                </a:cubicBezTo>
                <a:cubicBezTo>
                  <a:pt x="1096" y="1"/>
                  <a:pt x="1096" y="1"/>
                  <a:pt x="1096" y="1"/>
                </a:cubicBezTo>
                <a:lnTo>
                  <a:pt x="1096" y="78"/>
                </a:lnTo>
                <a:close/>
                <a:moveTo>
                  <a:pt x="1173" y="78"/>
                </a:moveTo>
                <a:cubicBezTo>
                  <a:pt x="1159" y="78"/>
                  <a:pt x="1159" y="78"/>
                  <a:pt x="1159" y="78"/>
                </a:cubicBezTo>
                <a:cubicBezTo>
                  <a:pt x="1139" y="46"/>
                  <a:pt x="1139" y="46"/>
                  <a:pt x="1139" y="46"/>
                </a:cubicBezTo>
                <a:cubicBezTo>
                  <a:pt x="1120" y="78"/>
                  <a:pt x="1120" y="78"/>
                  <a:pt x="1120" y="78"/>
                </a:cubicBezTo>
                <a:cubicBezTo>
                  <a:pt x="1107" y="78"/>
                  <a:pt x="1107" y="78"/>
                  <a:pt x="1107" y="78"/>
                </a:cubicBezTo>
                <a:cubicBezTo>
                  <a:pt x="1132" y="38"/>
                  <a:pt x="1132" y="38"/>
                  <a:pt x="1132" y="38"/>
                </a:cubicBezTo>
                <a:cubicBezTo>
                  <a:pt x="1108" y="1"/>
                  <a:pt x="1108" y="1"/>
                  <a:pt x="1108" y="1"/>
                </a:cubicBezTo>
                <a:cubicBezTo>
                  <a:pt x="1122" y="1"/>
                  <a:pt x="1122" y="1"/>
                  <a:pt x="1122" y="1"/>
                </a:cubicBezTo>
                <a:cubicBezTo>
                  <a:pt x="1140" y="30"/>
                  <a:pt x="1140" y="30"/>
                  <a:pt x="1140" y="30"/>
                </a:cubicBezTo>
                <a:cubicBezTo>
                  <a:pt x="1158" y="1"/>
                  <a:pt x="1158" y="1"/>
                  <a:pt x="1158" y="1"/>
                </a:cubicBezTo>
                <a:cubicBezTo>
                  <a:pt x="1171" y="1"/>
                  <a:pt x="1171" y="1"/>
                  <a:pt x="1171" y="1"/>
                </a:cubicBezTo>
                <a:cubicBezTo>
                  <a:pt x="1147" y="38"/>
                  <a:pt x="1147" y="38"/>
                  <a:pt x="1147" y="38"/>
                </a:cubicBezTo>
                <a:lnTo>
                  <a:pt x="1173" y="78"/>
                </a:lnTo>
                <a:close/>
                <a:moveTo>
                  <a:pt x="116" y="205"/>
                </a:moveTo>
                <a:cubicBezTo>
                  <a:pt x="119" y="205"/>
                  <a:pt x="126" y="205"/>
                  <a:pt x="130" y="204"/>
                </a:cubicBezTo>
                <a:cubicBezTo>
                  <a:pt x="130" y="224"/>
                  <a:pt x="130" y="224"/>
                  <a:pt x="130" y="224"/>
                </a:cubicBezTo>
                <a:cubicBezTo>
                  <a:pt x="126" y="224"/>
                  <a:pt x="120" y="224"/>
                  <a:pt x="116" y="224"/>
                </a:cubicBezTo>
                <a:cubicBezTo>
                  <a:pt x="79" y="224"/>
                  <a:pt x="79" y="224"/>
                  <a:pt x="79" y="224"/>
                </a:cubicBezTo>
                <a:cubicBezTo>
                  <a:pt x="78" y="240"/>
                  <a:pt x="75" y="252"/>
                  <a:pt x="69" y="263"/>
                </a:cubicBezTo>
                <a:cubicBezTo>
                  <a:pt x="64" y="274"/>
                  <a:pt x="52" y="286"/>
                  <a:pt x="38" y="293"/>
                </a:cubicBezTo>
                <a:cubicBezTo>
                  <a:pt x="20" y="280"/>
                  <a:pt x="20" y="280"/>
                  <a:pt x="20" y="280"/>
                </a:cubicBezTo>
                <a:cubicBezTo>
                  <a:pt x="31" y="276"/>
                  <a:pt x="42" y="267"/>
                  <a:pt x="48" y="258"/>
                </a:cubicBezTo>
                <a:cubicBezTo>
                  <a:pt x="54" y="248"/>
                  <a:pt x="57" y="237"/>
                  <a:pt x="58" y="224"/>
                </a:cubicBezTo>
                <a:cubicBezTo>
                  <a:pt x="15" y="224"/>
                  <a:pt x="15" y="224"/>
                  <a:pt x="15" y="224"/>
                </a:cubicBezTo>
                <a:cubicBezTo>
                  <a:pt x="11" y="224"/>
                  <a:pt x="5" y="224"/>
                  <a:pt x="0" y="224"/>
                </a:cubicBezTo>
                <a:cubicBezTo>
                  <a:pt x="0" y="204"/>
                  <a:pt x="0" y="204"/>
                  <a:pt x="0" y="204"/>
                </a:cubicBezTo>
                <a:cubicBezTo>
                  <a:pt x="5" y="205"/>
                  <a:pt x="10" y="205"/>
                  <a:pt x="15" y="205"/>
                </a:cubicBezTo>
                <a:lnTo>
                  <a:pt x="116" y="205"/>
                </a:lnTo>
                <a:close/>
                <a:moveTo>
                  <a:pt x="35" y="184"/>
                </a:moveTo>
                <a:cubicBezTo>
                  <a:pt x="30" y="184"/>
                  <a:pt x="23" y="184"/>
                  <a:pt x="18" y="185"/>
                </a:cubicBezTo>
                <a:cubicBezTo>
                  <a:pt x="18" y="165"/>
                  <a:pt x="18" y="165"/>
                  <a:pt x="18" y="165"/>
                </a:cubicBezTo>
                <a:cubicBezTo>
                  <a:pt x="23" y="166"/>
                  <a:pt x="30" y="166"/>
                  <a:pt x="35" y="166"/>
                </a:cubicBezTo>
                <a:cubicBezTo>
                  <a:pt x="85" y="166"/>
                  <a:pt x="85" y="166"/>
                  <a:pt x="85" y="166"/>
                </a:cubicBezTo>
                <a:cubicBezTo>
                  <a:pt x="90" y="166"/>
                  <a:pt x="96" y="166"/>
                  <a:pt x="102" y="165"/>
                </a:cubicBezTo>
                <a:cubicBezTo>
                  <a:pt x="102" y="185"/>
                  <a:pt x="102" y="185"/>
                  <a:pt x="102" y="185"/>
                </a:cubicBezTo>
                <a:cubicBezTo>
                  <a:pt x="96" y="184"/>
                  <a:pt x="90" y="184"/>
                  <a:pt x="85" y="184"/>
                </a:cubicBezTo>
                <a:lnTo>
                  <a:pt x="35" y="184"/>
                </a:lnTo>
                <a:close/>
                <a:moveTo>
                  <a:pt x="111" y="181"/>
                </a:moveTo>
                <a:cubicBezTo>
                  <a:pt x="108" y="174"/>
                  <a:pt x="103" y="165"/>
                  <a:pt x="99" y="159"/>
                </a:cubicBezTo>
                <a:cubicBezTo>
                  <a:pt x="111" y="154"/>
                  <a:pt x="111" y="154"/>
                  <a:pt x="111" y="154"/>
                </a:cubicBezTo>
                <a:cubicBezTo>
                  <a:pt x="115" y="160"/>
                  <a:pt x="120" y="170"/>
                  <a:pt x="123" y="175"/>
                </a:cubicBezTo>
                <a:lnTo>
                  <a:pt x="111" y="181"/>
                </a:lnTo>
                <a:close/>
                <a:moveTo>
                  <a:pt x="129" y="174"/>
                </a:moveTo>
                <a:cubicBezTo>
                  <a:pt x="126" y="167"/>
                  <a:pt x="121" y="158"/>
                  <a:pt x="117" y="152"/>
                </a:cubicBezTo>
                <a:cubicBezTo>
                  <a:pt x="129" y="147"/>
                  <a:pt x="129" y="147"/>
                  <a:pt x="129" y="147"/>
                </a:cubicBezTo>
                <a:cubicBezTo>
                  <a:pt x="133" y="153"/>
                  <a:pt x="139" y="163"/>
                  <a:pt x="141" y="168"/>
                </a:cubicBezTo>
                <a:lnTo>
                  <a:pt x="129" y="174"/>
                </a:lnTo>
                <a:close/>
                <a:moveTo>
                  <a:pt x="195" y="217"/>
                </a:moveTo>
                <a:cubicBezTo>
                  <a:pt x="184" y="234"/>
                  <a:pt x="184" y="234"/>
                  <a:pt x="184" y="234"/>
                </a:cubicBezTo>
                <a:cubicBezTo>
                  <a:pt x="175" y="228"/>
                  <a:pt x="159" y="217"/>
                  <a:pt x="149" y="212"/>
                </a:cubicBezTo>
                <a:cubicBezTo>
                  <a:pt x="160" y="195"/>
                  <a:pt x="160" y="195"/>
                  <a:pt x="160" y="195"/>
                </a:cubicBezTo>
                <a:cubicBezTo>
                  <a:pt x="170" y="200"/>
                  <a:pt x="187" y="211"/>
                  <a:pt x="195" y="217"/>
                </a:cubicBezTo>
                <a:close/>
                <a:moveTo>
                  <a:pt x="208" y="252"/>
                </a:moveTo>
                <a:cubicBezTo>
                  <a:pt x="234" y="237"/>
                  <a:pt x="255" y="216"/>
                  <a:pt x="267" y="194"/>
                </a:cubicBezTo>
                <a:cubicBezTo>
                  <a:pt x="279" y="215"/>
                  <a:pt x="279" y="215"/>
                  <a:pt x="279" y="215"/>
                </a:cubicBezTo>
                <a:cubicBezTo>
                  <a:pt x="265" y="236"/>
                  <a:pt x="243" y="256"/>
                  <a:pt x="218" y="270"/>
                </a:cubicBezTo>
                <a:cubicBezTo>
                  <a:pt x="202" y="279"/>
                  <a:pt x="180" y="287"/>
                  <a:pt x="167" y="289"/>
                </a:cubicBezTo>
                <a:cubicBezTo>
                  <a:pt x="155" y="269"/>
                  <a:pt x="155" y="269"/>
                  <a:pt x="155" y="269"/>
                </a:cubicBezTo>
                <a:cubicBezTo>
                  <a:pt x="172" y="266"/>
                  <a:pt x="191" y="261"/>
                  <a:pt x="208" y="252"/>
                </a:cubicBezTo>
                <a:close/>
                <a:moveTo>
                  <a:pt x="219" y="182"/>
                </a:moveTo>
                <a:cubicBezTo>
                  <a:pt x="207" y="199"/>
                  <a:pt x="207" y="199"/>
                  <a:pt x="207" y="199"/>
                </a:cubicBezTo>
                <a:cubicBezTo>
                  <a:pt x="199" y="193"/>
                  <a:pt x="183" y="182"/>
                  <a:pt x="173" y="177"/>
                </a:cubicBezTo>
                <a:cubicBezTo>
                  <a:pt x="184" y="160"/>
                  <a:pt x="184" y="160"/>
                  <a:pt x="184" y="160"/>
                </a:cubicBezTo>
                <a:cubicBezTo>
                  <a:pt x="194" y="165"/>
                  <a:pt x="211" y="176"/>
                  <a:pt x="219" y="182"/>
                </a:cubicBezTo>
                <a:close/>
                <a:moveTo>
                  <a:pt x="265" y="187"/>
                </a:moveTo>
                <a:cubicBezTo>
                  <a:pt x="251" y="192"/>
                  <a:pt x="251" y="192"/>
                  <a:pt x="251" y="192"/>
                </a:cubicBezTo>
                <a:cubicBezTo>
                  <a:pt x="247" y="183"/>
                  <a:pt x="243" y="176"/>
                  <a:pt x="238" y="168"/>
                </a:cubicBezTo>
                <a:cubicBezTo>
                  <a:pt x="250" y="163"/>
                  <a:pt x="250" y="163"/>
                  <a:pt x="250" y="163"/>
                </a:cubicBezTo>
                <a:cubicBezTo>
                  <a:pt x="255" y="169"/>
                  <a:pt x="261" y="180"/>
                  <a:pt x="265" y="187"/>
                </a:cubicBezTo>
                <a:close/>
                <a:moveTo>
                  <a:pt x="286" y="178"/>
                </a:moveTo>
                <a:cubicBezTo>
                  <a:pt x="273" y="184"/>
                  <a:pt x="273" y="184"/>
                  <a:pt x="273" y="184"/>
                </a:cubicBezTo>
                <a:cubicBezTo>
                  <a:pt x="268" y="174"/>
                  <a:pt x="264" y="168"/>
                  <a:pt x="259" y="161"/>
                </a:cubicBezTo>
                <a:cubicBezTo>
                  <a:pt x="272" y="155"/>
                  <a:pt x="272" y="155"/>
                  <a:pt x="272" y="155"/>
                </a:cubicBezTo>
                <a:cubicBezTo>
                  <a:pt x="276" y="162"/>
                  <a:pt x="282" y="172"/>
                  <a:pt x="286" y="178"/>
                </a:cubicBezTo>
                <a:close/>
                <a:moveTo>
                  <a:pt x="420" y="183"/>
                </a:moveTo>
                <a:cubicBezTo>
                  <a:pt x="418" y="186"/>
                  <a:pt x="416" y="190"/>
                  <a:pt x="415" y="194"/>
                </a:cubicBezTo>
                <a:cubicBezTo>
                  <a:pt x="411" y="206"/>
                  <a:pt x="404" y="221"/>
                  <a:pt x="394" y="236"/>
                </a:cubicBezTo>
                <a:cubicBezTo>
                  <a:pt x="400" y="239"/>
                  <a:pt x="405" y="243"/>
                  <a:pt x="409" y="246"/>
                </a:cubicBezTo>
                <a:cubicBezTo>
                  <a:pt x="395" y="264"/>
                  <a:pt x="395" y="264"/>
                  <a:pt x="395" y="264"/>
                </a:cubicBezTo>
                <a:cubicBezTo>
                  <a:pt x="391" y="260"/>
                  <a:pt x="386" y="257"/>
                  <a:pt x="380" y="253"/>
                </a:cubicBezTo>
                <a:cubicBezTo>
                  <a:pt x="367" y="268"/>
                  <a:pt x="348" y="282"/>
                  <a:pt x="324" y="291"/>
                </a:cubicBezTo>
                <a:cubicBezTo>
                  <a:pt x="306" y="276"/>
                  <a:pt x="306" y="276"/>
                  <a:pt x="306" y="276"/>
                </a:cubicBezTo>
                <a:cubicBezTo>
                  <a:pt x="333" y="267"/>
                  <a:pt x="350" y="254"/>
                  <a:pt x="363" y="241"/>
                </a:cubicBezTo>
                <a:cubicBezTo>
                  <a:pt x="353" y="234"/>
                  <a:pt x="342" y="228"/>
                  <a:pt x="334" y="224"/>
                </a:cubicBezTo>
                <a:cubicBezTo>
                  <a:pt x="347" y="209"/>
                  <a:pt x="347" y="209"/>
                  <a:pt x="347" y="209"/>
                </a:cubicBezTo>
                <a:cubicBezTo>
                  <a:pt x="355" y="213"/>
                  <a:pt x="366" y="219"/>
                  <a:pt x="376" y="225"/>
                </a:cubicBezTo>
                <a:cubicBezTo>
                  <a:pt x="384" y="214"/>
                  <a:pt x="390" y="202"/>
                  <a:pt x="392" y="192"/>
                </a:cubicBezTo>
                <a:cubicBezTo>
                  <a:pt x="348" y="192"/>
                  <a:pt x="348" y="192"/>
                  <a:pt x="348" y="192"/>
                </a:cubicBezTo>
                <a:cubicBezTo>
                  <a:pt x="337" y="207"/>
                  <a:pt x="323" y="221"/>
                  <a:pt x="307" y="232"/>
                </a:cubicBezTo>
                <a:cubicBezTo>
                  <a:pt x="291" y="219"/>
                  <a:pt x="291" y="219"/>
                  <a:pt x="291" y="219"/>
                </a:cubicBezTo>
                <a:cubicBezTo>
                  <a:pt x="318" y="203"/>
                  <a:pt x="332" y="182"/>
                  <a:pt x="340" y="168"/>
                </a:cubicBezTo>
                <a:cubicBezTo>
                  <a:pt x="342" y="164"/>
                  <a:pt x="345" y="157"/>
                  <a:pt x="347" y="152"/>
                </a:cubicBezTo>
                <a:cubicBezTo>
                  <a:pt x="369" y="159"/>
                  <a:pt x="369" y="159"/>
                  <a:pt x="369" y="159"/>
                </a:cubicBezTo>
                <a:cubicBezTo>
                  <a:pt x="365" y="164"/>
                  <a:pt x="362" y="171"/>
                  <a:pt x="360" y="175"/>
                </a:cubicBezTo>
                <a:cubicBezTo>
                  <a:pt x="360" y="175"/>
                  <a:pt x="360" y="175"/>
                  <a:pt x="360" y="175"/>
                </a:cubicBezTo>
                <a:cubicBezTo>
                  <a:pt x="391" y="175"/>
                  <a:pt x="391" y="175"/>
                  <a:pt x="391" y="175"/>
                </a:cubicBezTo>
                <a:cubicBezTo>
                  <a:pt x="396" y="175"/>
                  <a:pt x="401" y="174"/>
                  <a:pt x="404" y="173"/>
                </a:cubicBezTo>
                <a:lnTo>
                  <a:pt x="420" y="183"/>
                </a:lnTo>
                <a:close/>
                <a:moveTo>
                  <a:pt x="431" y="275"/>
                </a:moveTo>
                <a:cubicBezTo>
                  <a:pt x="444" y="266"/>
                  <a:pt x="452" y="252"/>
                  <a:pt x="457" y="238"/>
                </a:cubicBezTo>
                <a:cubicBezTo>
                  <a:pt x="461" y="225"/>
                  <a:pt x="461" y="196"/>
                  <a:pt x="461" y="178"/>
                </a:cubicBezTo>
                <a:cubicBezTo>
                  <a:pt x="461" y="171"/>
                  <a:pt x="461" y="167"/>
                  <a:pt x="460" y="164"/>
                </a:cubicBezTo>
                <a:cubicBezTo>
                  <a:pt x="482" y="164"/>
                  <a:pt x="482" y="164"/>
                  <a:pt x="482" y="164"/>
                </a:cubicBezTo>
                <a:cubicBezTo>
                  <a:pt x="482" y="164"/>
                  <a:pt x="481" y="171"/>
                  <a:pt x="481" y="177"/>
                </a:cubicBezTo>
                <a:cubicBezTo>
                  <a:pt x="481" y="196"/>
                  <a:pt x="481" y="228"/>
                  <a:pt x="477" y="244"/>
                </a:cubicBezTo>
                <a:cubicBezTo>
                  <a:pt x="472" y="261"/>
                  <a:pt x="463" y="276"/>
                  <a:pt x="449" y="288"/>
                </a:cubicBezTo>
                <a:lnTo>
                  <a:pt x="431" y="275"/>
                </a:lnTo>
                <a:close/>
                <a:moveTo>
                  <a:pt x="502" y="278"/>
                </a:moveTo>
                <a:cubicBezTo>
                  <a:pt x="502" y="275"/>
                  <a:pt x="503" y="270"/>
                  <a:pt x="503" y="266"/>
                </a:cubicBezTo>
                <a:cubicBezTo>
                  <a:pt x="503" y="176"/>
                  <a:pt x="503" y="176"/>
                  <a:pt x="503" y="176"/>
                </a:cubicBezTo>
                <a:cubicBezTo>
                  <a:pt x="503" y="170"/>
                  <a:pt x="502" y="164"/>
                  <a:pt x="502" y="163"/>
                </a:cubicBezTo>
                <a:cubicBezTo>
                  <a:pt x="525" y="163"/>
                  <a:pt x="525" y="163"/>
                  <a:pt x="525" y="163"/>
                </a:cubicBezTo>
                <a:cubicBezTo>
                  <a:pt x="525" y="164"/>
                  <a:pt x="524" y="170"/>
                  <a:pt x="524" y="177"/>
                </a:cubicBezTo>
                <a:cubicBezTo>
                  <a:pt x="524" y="257"/>
                  <a:pt x="524" y="257"/>
                  <a:pt x="524" y="257"/>
                </a:cubicBezTo>
                <a:cubicBezTo>
                  <a:pt x="536" y="252"/>
                  <a:pt x="551" y="240"/>
                  <a:pt x="562" y="225"/>
                </a:cubicBezTo>
                <a:cubicBezTo>
                  <a:pt x="573" y="242"/>
                  <a:pt x="573" y="242"/>
                  <a:pt x="573" y="242"/>
                </a:cubicBezTo>
                <a:cubicBezTo>
                  <a:pt x="561" y="258"/>
                  <a:pt x="539" y="275"/>
                  <a:pt x="521" y="284"/>
                </a:cubicBezTo>
                <a:cubicBezTo>
                  <a:pt x="518" y="285"/>
                  <a:pt x="517" y="287"/>
                  <a:pt x="515" y="288"/>
                </a:cubicBezTo>
                <a:lnTo>
                  <a:pt x="502" y="278"/>
                </a:lnTo>
                <a:close/>
                <a:moveTo>
                  <a:pt x="667" y="268"/>
                </a:moveTo>
                <a:cubicBezTo>
                  <a:pt x="667" y="274"/>
                  <a:pt x="668" y="284"/>
                  <a:pt x="669" y="288"/>
                </a:cubicBezTo>
                <a:cubicBezTo>
                  <a:pt x="645" y="288"/>
                  <a:pt x="645" y="288"/>
                  <a:pt x="645" y="288"/>
                </a:cubicBezTo>
                <a:cubicBezTo>
                  <a:pt x="645" y="284"/>
                  <a:pt x="646" y="274"/>
                  <a:pt x="646" y="268"/>
                </a:cubicBezTo>
                <a:cubicBezTo>
                  <a:pt x="646" y="217"/>
                  <a:pt x="646" y="217"/>
                  <a:pt x="646" y="217"/>
                </a:cubicBezTo>
                <a:cubicBezTo>
                  <a:pt x="630" y="225"/>
                  <a:pt x="611" y="233"/>
                  <a:pt x="593" y="238"/>
                </a:cubicBezTo>
                <a:cubicBezTo>
                  <a:pt x="582" y="219"/>
                  <a:pt x="582" y="219"/>
                  <a:pt x="582" y="219"/>
                </a:cubicBezTo>
                <a:cubicBezTo>
                  <a:pt x="609" y="213"/>
                  <a:pt x="634" y="202"/>
                  <a:pt x="652" y="191"/>
                </a:cubicBezTo>
                <a:cubicBezTo>
                  <a:pt x="667" y="182"/>
                  <a:pt x="683" y="168"/>
                  <a:pt x="692" y="157"/>
                </a:cubicBezTo>
                <a:cubicBezTo>
                  <a:pt x="708" y="172"/>
                  <a:pt x="708" y="172"/>
                  <a:pt x="708" y="172"/>
                </a:cubicBezTo>
                <a:cubicBezTo>
                  <a:pt x="697" y="183"/>
                  <a:pt x="683" y="195"/>
                  <a:pt x="667" y="205"/>
                </a:cubicBezTo>
                <a:lnTo>
                  <a:pt x="667" y="268"/>
                </a:lnTo>
                <a:close/>
                <a:moveTo>
                  <a:pt x="784" y="246"/>
                </a:moveTo>
                <a:cubicBezTo>
                  <a:pt x="810" y="231"/>
                  <a:pt x="830" y="207"/>
                  <a:pt x="840" y="186"/>
                </a:cubicBezTo>
                <a:cubicBezTo>
                  <a:pt x="852" y="208"/>
                  <a:pt x="852" y="208"/>
                  <a:pt x="852" y="208"/>
                </a:cubicBezTo>
                <a:cubicBezTo>
                  <a:pt x="840" y="229"/>
                  <a:pt x="820" y="250"/>
                  <a:pt x="795" y="265"/>
                </a:cubicBezTo>
                <a:cubicBezTo>
                  <a:pt x="780" y="274"/>
                  <a:pt x="760" y="283"/>
                  <a:pt x="738" y="287"/>
                </a:cubicBezTo>
                <a:cubicBezTo>
                  <a:pt x="725" y="266"/>
                  <a:pt x="725" y="266"/>
                  <a:pt x="725" y="266"/>
                </a:cubicBezTo>
                <a:cubicBezTo>
                  <a:pt x="749" y="263"/>
                  <a:pt x="769" y="255"/>
                  <a:pt x="784" y="246"/>
                </a:cubicBezTo>
                <a:close/>
                <a:moveTo>
                  <a:pt x="784" y="196"/>
                </a:moveTo>
                <a:cubicBezTo>
                  <a:pt x="768" y="213"/>
                  <a:pt x="768" y="213"/>
                  <a:pt x="768" y="213"/>
                </a:cubicBezTo>
                <a:cubicBezTo>
                  <a:pt x="760" y="204"/>
                  <a:pt x="741" y="187"/>
                  <a:pt x="730" y="179"/>
                </a:cubicBezTo>
                <a:cubicBezTo>
                  <a:pt x="744" y="164"/>
                  <a:pt x="744" y="164"/>
                  <a:pt x="744" y="164"/>
                </a:cubicBezTo>
                <a:cubicBezTo>
                  <a:pt x="755" y="171"/>
                  <a:pt x="775" y="187"/>
                  <a:pt x="784" y="196"/>
                </a:cubicBezTo>
                <a:close/>
                <a:moveTo>
                  <a:pt x="909" y="226"/>
                </a:moveTo>
                <a:cubicBezTo>
                  <a:pt x="901" y="239"/>
                  <a:pt x="887" y="260"/>
                  <a:pt x="879" y="269"/>
                </a:cubicBezTo>
                <a:cubicBezTo>
                  <a:pt x="862" y="257"/>
                  <a:pt x="862" y="257"/>
                  <a:pt x="862" y="257"/>
                </a:cubicBezTo>
                <a:cubicBezTo>
                  <a:pt x="873" y="247"/>
                  <a:pt x="885" y="230"/>
                  <a:pt x="891" y="218"/>
                </a:cubicBezTo>
                <a:lnTo>
                  <a:pt x="909" y="226"/>
                </a:lnTo>
                <a:close/>
                <a:moveTo>
                  <a:pt x="943" y="204"/>
                </a:moveTo>
                <a:cubicBezTo>
                  <a:pt x="943" y="275"/>
                  <a:pt x="943" y="275"/>
                  <a:pt x="943" y="275"/>
                </a:cubicBezTo>
                <a:cubicBezTo>
                  <a:pt x="943" y="284"/>
                  <a:pt x="938" y="290"/>
                  <a:pt x="927" y="290"/>
                </a:cubicBezTo>
                <a:cubicBezTo>
                  <a:pt x="919" y="290"/>
                  <a:pt x="910" y="289"/>
                  <a:pt x="902" y="288"/>
                </a:cubicBezTo>
                <a:cubicBezTo>
                  <a:pt x="900" y="269"/>
                  <a:pt x="900" y="269"/>
                  <a:pt x="900" y="269"/>
                </a:cubicBezTo>
                <a:cubicBezTo>
                  <a:pt x="907" y="271"/>
                  <a:pt x="914" y="271"/>
                  <a:pt x="917" y="271"/>
                </a:cubicBezTo>
                <a:cubicBezTo>
                  <a:pt x="921" y="271"/>
                  <a:pt x="923" y="270"/>
                  <a:pt x="923" y="266"/>
                </a:cubicBezTo>
                <a:cubicBezTo>
                  <a:pt x="923" y="260"/>
                  <a:pt x="923" y="211"/>
                  <a:pt x="923" y="204"/>
                </a:cubicBezTo>
                <a:cubicBezTo>
                  <a:pt x="923" y="204"/>
                  <a:pt x="923" y="204"/>
                  <a:pt x="923" y="204"/>
                </a:cubicBezTo>
                <a:cubicBezTo>
                  <a:pt x="884" y="204"/>
                  <a:pt x="884" y="204"/>
                  <a:pt x="884" y="204"/>
                </a:cubicBezTo>
                <a:cubicBezTo>
                  <a:pt x="880" y="204"/>
                  <a:pt x="874" y="204"/>
                  <a:pt x="869" y="204"/>
                </a:cubicBezTo>
                <a:cubicBezTo>
                  <a:pt x="869" y="184"/>
                  <a:pt x="869" y="184"/>
                  <a:pt x="869" y="184"/>
                </a:cubicBezTo>
                <a:cubicBezTo>
                  <a:pt x="874" y="185"/>
                  <a:pt x="879" y="185"/>
                  <a:pt x="884" y="185"/>
                </a:cubicBezTo>
                <a:cubicBezTo>
                  <a:pt x="923" y="185"/>
                  <a:pt x="923" y="185"/>
                  <a:pt x="923" y="185"/>
                </a:cubicBezTo>
                <a:cubicBezTo>
                  <a:pt x="923" y="173"/>
                  <a:pt x="923" y="173"/>
                  <a:pt x="923" y="173"/>
                </a:cubicBezTo>
                <a:cubicBezTo>
                  <a:pt x="923" y="169"/>
                  <a:pt x="923" y="162"/>
                  <a:pt x="922" y="160"/>
                </a:cubicBezTo>
                <a:cubicBezTo>
                  <a:pt x="945" y="160"/>
                  <a:pt x="945" y="160"/>
                  <a:pt x="945" y="160"/>
                </a:cubicBezTo>
                <a:cubicBezTo>
                  <a:pt x="944" y="162"/>
                  <a:pt x="943" y="169"/>
                  <a:pt x="943" y="173"/>
                </a:cubicBezTo>
                <a:cubicBezTo>
                  <a:pt x="943" y="185"/>
                  <a:pt x="943" y="185"/>
                  <a:pt x="943" y="185"/>
                </a:cubicBezTo>
                <a:cubicBezTo>
                  <a:pt x="979" y="185"/>
                  <a:pt x="979" y="185"/>
                  <a:pt x="979" y="185"/>
                </a:cubicBezTo>
                <a:cubicBezTo>
                  <a:pt x="984" y="185"/>
                  <a:pt x="990" y="185"/>
                  <a:pt x="994" y="184"/>
                </a:cubicBezTo>
                <a:cubicBezTo>
                  <a:pt x="994" y="204"/>
                  <a:pt x="994" y="204"/>
                  <a:pt x="994" y="204"/>
                </a:cubicBezTo>
                <a:cubicBezTo>
                  <a:pt x="989" y="204"/>
                  <a:pt x="984" y="204"/>
                  <a:pt x="979" y="204"/>
                </a:cubicBezTo>
                <a:lnTo>
                  <a:pt x="943" y="204"/>
                </a:lnTo>
                <a:close/>
                <a:moveTo>
                  <a:pt x="975" y="217"/>
                </a:moveTo>
                <a:cubicBezTo>
                  <a:pt x="983" y="227"/>
                  <a:pt x="995" y="246"/>
                  <a:pt x="1001" y="258"/>
                </a:cubicBezTo>
                <a:cubicBezTo>
                  <a:pt x="983" y="267"/>
                  <a:pt x="983" y="267"/>
                  <a:pt x="983" y="267"/>
                </a:cubicBezTo>
                <a:cubicBezTo>
                  <a:pt x="976" y="254"/>
                  <a:pt x="965" y="236"/>
                  <a:pt x="958" y="226"/>
                </a:cubicBezTo>
                <a:lnTo>
                  <a:pt x="975" y="217"/>
                </a:lnTo>
                <a:close/>
                <a:moveTo>
                  <a:pt x="973" y="182"/>
                </a:moveTo>
                <a:cubicBezTo>
                  <a:pt x="970" y="176"/>
                  <a:pt x="966" y="167"/>
                  <a:pt x="962" y="162"/>
                </a:cubicBezTo>
                <a:cubicBezTo>
                  <a:pt x="974" y="156"/>
                  <a:pt x="974" y="156"/>
                  <a:pt x="974" y="156"/>
                </a:cubicBezTo>
                <a:cubicBezTo>
                  <a:pt x="978" y="162"/>
                  <a:pt x="983" y="171"/>
                  <a:pt x="985" y="177"/>
                </a:cubicBezTo>
                <a:lnTo>
                  <a:pt x="973" y="182"/>
                </a:lnTo>
                <a:close/>
                <a:moveTo>
                  <a:pt x="994" y="177"/>
                </a:moveTo>
                <a:cubicBezTo>
                  <a:pt x="990" y="171"/>
                  <a:pt x="986" y="163"/>
                  <a:pt x="982" y="157"/>
                </a:cubicBezTo>
                <a:cubicBezTo>
                  <a:pt x="994" y="152"/>
                  <a:pt x="994" y="152"/>
                  <a:pt x="994" y="152"/>
                </a:cubicBezTo>
                <a:cubicBezTo>
                  <a:pt x="998" y="158"/>
                  <a:pt x="1003" y="167"/>
                  <a:pt x="1006" y="172"/>
                </a:cubicBezTo>
                <a:lnTo>
                  <a:pt x="994" y="177"/>
                </a:lnTo>
                <a:close/>
                <a:moveTo>
                  <a:pt x="1097" y="268"/>
                </a:moveTo>
                <a:cubicBezTo>
                  <a:pt x="1097" y="274"/>
                  <a:pt x="1098" y="284"/>
                  <a:pt x="1099" y="288"/>
                </a:cubicBezTo>
                <a:cubicBezTo>
                  <a:pt x="1075" y="288"/>
                  <a:pt x="1075" y="288"/>
                  <a:pt x="1075" y="288"/>
                </a:cubicBezTo>
                <a:cubicBezTo>
                  <a:pt x="1075" y="284"/>
                  <a:pt x="1076" y="274"/>
                  <a:pt x="1076" y="268"/>
                </a:cubicBezTo>
                <a:cubicBezTo>
                  <a:pt x="1076" y="217"/>
                  <a:pt x="1076" y="217"/>
                  <a:pt x="1076" y="217"/>
                </a:cubicBezTo>
                <a:cubicBezTo>
                  <a:pt x="1060" y="225"/>
                  <a:pt x="1041" y="233"/>
                  <a:pt x="1023" y="238"/>
                </a:cubicBezTo>
                <a:cubicBezTo>
                  <a:pt x="1012" y="219"/>
                  <a:pt x="1012" y="219"/>
                  <a:pt x="1012" y="219"/>
                </a:cubicBezTo>
                <a:cubicBezTo>
                  <a:pt x="1039" y="213"/>
                  <a:pt x="1064" y="202"/>
                  <a:pt x="1082" y="191"/>
                </a:cubicBezTo>
                <a:cubicBezTo>
                  <a:pt x="1097" y="182"/>
                  <a:pt x="1113" y="168"/>
                  <a:pt x="1122" y="157"/>
                </a:cubicBezTo>
                <a:cubicBezTo>
                  <a:pt x="1138" y="172"/>
                  <a:pt x="1138" y="172"/>
                  <a:pt x="1138" y="172"/>
                </a:cubicBezTo>
                <a:cubicBezTo>
                  <a:pt x="1127" y="183"/>
                  <a:pt x="1113" y="195"/>
                  <a:pt x="1097" y="205"/>
                </a:cubicBezTo>
                <a:lnTo>
                  <a:pt x="1097" y="268"/>
                </a:lnTo>
                <a:close/>
                <a:moveTo>
                  <a:pt x="1261" y="177"/>
                </a:moveTo>
                <a:cubicBezTo>
                  <a:pt x="1260" y="178"/>
                  <a:pt x="1257" y="183"/>
                  <a:pt x="1256" y="186"/>
                </a:cubicBezTo>
                <a:cubicBezTo>
                  <a:pt x="1251" y="198"/>
                  <a:pt x="1242" y="215"/>
                  <a:pt x="1232" y="228"/>
                </a:cubicBezTo>
                <a:cubicBezTo>
                  <a:pt x="1247" y="242"/>
                  <a:pt x="1266" y="261"/>
                  <a:pt x="1275" y="272"/>
                </a:cubicBezTo>
                <a:cubicBezTo>
                  <a:pt x="1257" y="288"/>
                  <a:pt x="1257" y="288"/>
                  <a:pt x="1257" y="288"/>
                </a:cubicBezTo>
                <a:cubicBezTo>
                  <a:pt x="1247" y="274"/>
                  <a:pt x="1233" y="258"/>
                  <a:pt x="1219" y="244"/>
                </a:cubicBezTo>
                <a:cubicBezTo>
                  <a:pt x="1202" y="261"/>
                  <a:pt x="1182" y="277"/>
                  <a:pt x="1161" y="287"/>
                </a:cubicBezTo>
                <a:cubicBezTo>
                  <a:pt x="1145" y="271"/>
                  <a:pt x="1145" y="271"/>
                  <a:pt x="1145" y="271"/>
                </a:cubicBezTo>
                <a:cubicBezTo>
                  <a:pt x="1170" y="261"/>
                  <a:pt x="1193" y="243"/>
                  <a:pt x="1208" y="227"/>
                </a:cubicBezTo>
                <a:cubicBezTo>
                  <a:pt x="1218" y="215"/>
                  <a:pt x="1227" y="200"/>
                  <a:pt x="1231" y="189"/>
                </a:cubicBezTo>
                <a:cubicBezTo>
                  <a:pt x="1179" y="189"/>
                  <a:pt x="1179" y="189"/>
                  <a:pt x="1179" y="189"/>
                </a:cubicBezTo>
                <a:cubicBezTo>
                  <a:pt x="1172" y="189"/>
                  <a:pt x="1164" y="190"/>
                  <a:pt x="1161" y="190"/>
                </a:cubicBezTo>
                <a:cubicBezTo>
                  <a:pt x="1161" y="168"/>
                  <a:pt x="1161" y="168"/>
                  <a:pt x="1161" y="168"/>
                </a:cubicBezTo>
                <a:cubicBezTo>
                  <a:pt x="1165" y="169"/>
                  <a:pt x="1174" y="169"/>
                  <a:pt x="1179" y="169"/>
                </a:cubicBezTo>
                <a:cubicBezTo>
                  <a:pt x="1233" y="169"/>
                  <a:pt x="1233" y="169"/>
                  <a:pt x="1233" y="169"/>
                </a:cubicBezTo>
                <a:cubicBezTo>
                  <a:pt x="1240" y="169"/>
                  <a:pt x="1246" y="168"/>
                  <a:pt x="1249" y="167"/>
                </a:cubicBezTo>
                <a:lnTo>
                  <a:pt x="1261" y="177"/>
                </a:lnTo>
                <a:close/>
                <a:moveTo>
                  <a:pt x="1345" y="165"/>
                </a:moveTo>
                <a:cubicBezTo>
                  <a:pt x="1348" y="165"/>
                  <a:pt x="1352" y="165"/>
                  <a:pt x="1353" y="164"/>
                </a:cubicBezTo>
                <a:cubicBezTo>
                  <a:pt x="1353" y="175"/>
                  <a:pt x="1353" y="175"/>
                  <a:pt x="1353" y="175"/>
                </a:cubicBezTo>
                <a:cubicBezTo>
                  <a:pt x="1351" y="174"/>
                  <a:pt x="1348" y="174"/>
                  <a:pt x="1346" y="174"/>
                </a:cubicBezTo>
                <a:cubicBezTo>
                  <a:pt x="1336" y="174"/>
                  <a:pt x="1336" y="174"/>
                  <a:pt x="1336" y="174"/>
                </a:cubicBezTo>
                <a:cubicBezTo>
                  <a:pt x="1336" y="186"/>
                  <a:pt x="1337" y="198"/>
                  <a:pt x="1337" y="209"/>
                </a:cubicBezTo>
                <a:cubicBezTo>
                  <a:pt x="1337" y="214"/>
                  <a:pt x="1334" y="217"/>
                  <a:pt x="1328" y="217"/>
                </a:cubicBezTo>
                <a:cubicBezTo>
                  <a:pt x="1323" y="217"/>
                  <a:pt x="1319" y="216"/>
                  <a:pt x="1315" y="216"/>
                </a:cubicBezTo>
                <a:cubicBezTo>
                  <a:pt x="1314" y="206"/>
                  <a:pt x="1314" y="206"/>
                  <a:pt x="1314" y="206"/>
                </a:cubicBezTo>
                <a:cubicBezTo>
                  <a:pt x="1317" y="207"/>
                  <a:pt x="1322" y="207"/>
                  <a:pt x="1324" y="207"/>
                </a:cubicBezTo>
                <a:cubicBezTo>
                  <a:pt x="1326" y="207"/>
                  <a:pt x="1327" y="206"/>
                  <a:pt x="1327" y="204"/>
                </a:cubicBezTo>
                <a:cubicBezTo>
                  <a:pt x="1327" y="199"/>
                  <a:pt x="1327" y="191"/>
                  <a:pt x="1327" y="183"/>
                </a:cubicBezTo>
                <a:cubicBezTo>
                  <a:pt x="1320" y="192"/>
                  <a:pt x="1307" y="203"/>
                  <a:pt x="1295" y="209"/>
                </a:cubicBezTo>
                <a:cubicBezTo>
                  <a:pt x="1288" y="201"/>
                  <a:pt x="1288" y="201"/>
                  <a:pt x="1288" y="201"/>
                </a:cubicBezTo>
                <a:cubicBezTo>
                  <a:pt x="1303" y="194"/>
                  <a:pt x="1316" y="183"/>
                  <a:pt x="1322" y="174"/>
                </a:cubicBezTo>
                <a:cubicBezTo>
                  <a:pt x="1301" y="174"/>
                  <a:pt x="1301" y="174"/>
                  <a:pt x="1301" y="174"/>
                </a:cubicBezTo>
                <a:cubicBezTo>
                  <a:pt x="1298" y="174"/>
                  <a:pt x="1295" y="174"/>
                  <a:pt x="1292" y="175"/>
                </a:cubicBezTo>
                <a:cubicBezTo>
                  <a:pt x="1292" y="164"/>
                  <a:pt x="1292" y="164"/>
                  <a:pt x="1292" y="164"/>
                </a:cubicBezTo>
                <a:cubicBezTo>
                  <a:pt x="1294" y="165"/>
                  <a:pt x="1298" y="165"/>
                  <a:pt x="1301" y="165"/>
                </a:cubicBezTo>
                <a:cubicBezTo>
                  <a:pt x="1326" y="165"/>
                  <a:pt x="1326" y="165"/>
                  <a:pt x="1326" y="165"/>
                </a:cubicBezTo>
                <a:cubicBezTo>
                  <a:pt x="1326" y="163"/>
                  <a:pt x="1326" y="161"/>
                  <a:pt x="1326" y="159"/>
                </a:cubicBezTo>
                <a:cubicBezTo>
                  <a:pt x="1326" y="157"/>
                  <a:pt x="1326" y="154"/>
                  <a:pt x="1325" y="152"/>
                </a:cubicBezTo>
                <a:cubicBezTo>
                  <a:pt x="1336" y="152"/>
                  <a:pt x="1336" y="152"/>
                  <a:pt x="1336" y="152"/>
                </a:cubicBezTo>
                <a:cubicBezTo>
                  <a:pt x="1336" y="154"/>
                  <a:pt x="1336" y="157"/>
                  <a:pt x="1336" y="159"/>
                </a:cubicBezTo>
                <a:cubicBezTo>
                  <a:pt x="1336" y="165"/>
                  <a:pt x="1336" y="165"/>
                  <a:pt x="1336" y="165"/>
                </a:cubicBezTo>
                <a:lnTo>
                  <a:pt x="1345" y="165"/>
                </a:lnTo>
                <a:close/>
                <a:moveTo>
                  <a:pt x="1408" y="159"/>
                </a:moveTo>
                <a:cubicBezTo>
                  <a:pt x="1409" y="159"/>
                  <a:pt x="1411" y="158"/>
                  <a:pt x="1412" y="158"/>
                </a:cubicBezTo>
                <a:cubicBezTo>
                  <a:pt x="1412" y="158"/>
                  <a:pt x="1412" y="157"/>
                  <a:pt x="1412" y="157"/>
                </a:cubicBezTo>
                <a:cubicBezTo>
                  <a:pt x="1412" y="152"/>
                  <a:pt x="1416" y="148"/>
                  <a:pt x="1422" y="148"/>
                </a:cubicBezTo>
                <a:cubicBezTo>
                  <a:pt x="1427" y="148"/>
                  <a:pt x="1431" y="152"/>
                  <a:pt x="1431" y="157"/>
                </a:cubicBezTo>
                <a:cubicBezTo>
                  <a:pt x="1431" y="162"/>
                  <a:pt x="1427" y="166"/>
                  <a:pt x="1422" y="166"/>
                </a:cubicBezTo>
                <a:cubicBezTo>
                  <a:pt x="1421" y="166"/>
                  <a:pt x="1421" y="166"/>
                  <a:pt x="1421" y="166"/>
                </a:cubicBezTo>
                <a:cubicBezTo>
                  <a:pt x="1420" y="168"/>
                  <a:pt x="1420" y="168"/>
                  <a:pt x="1420" y="168"/>
                </a:cubicBezTo>
                <a:cubicBezTo>
                  <a:pt x="1418" y="176"/>
                  <a:pt x="1415" y="188"/>
                  <a:pt x="1408" y="196"/>
                </a:cubicBezTo>
                <a:cubicBezTo>
                  <a:pt x="1401" y="205"/>
                  <a:pt x="1391" y="213"/>
                  <a:pt x="1377" y="217"/>
                </a:cubicBezTo>
                <a:cubicBezTo>
                  <a:pt x="1369" y="208"/>
                  <a:pt x="1369" y="208"/>
                  <a:pt x="1369" y="208"/>
                </a:cubicBezTo>
                <a:cubicBezTo>
                  <a:pt x="1384" y="205"/>
                  <a:pt x="1393" y="198"/>
                  <a:pt x="1399" y="190"/>
                </a:cubicBezTo>
                <a:cubicBezTo>
                  <a:pt x="1404" y="184"/>
                  <a:pt x="1407" y="175"/>
                  <a:pt x="1408" y="169"/>
                </a:cubicBezTo>
                <a:cubicBezTo>
                  <a:pt x="1372" y="169"/>
                  <a:pt x="1372" y="169"/>
                  <a:pt x="1372" y="169"/>
                </a:cubicBezTo>
                <a:cubicBezTo>
                  <a:pt x="1369" y="169"/>
                  <a:pt x="1365" y="169"/>
                  <a:pt x="1363" y="169"/>
                </a:cubicBezTo>
                <a:cubicBezTo>
                  <a:pt x="1363" y="158"/>
                  <a:pt x="1363" y="158"/>
                  <a:pt x="1363" y="158"/>
                </a:cubicBezTo>
                <a:cubicBezTo>
                  <a:pt x="1366" y="158"/>
                  <a:pt x="1370" y="159"/>
                  <a:pt x="1372" y="159"/>
                </a:cubicBezTo>
                <a:lnTo>
                  <a:pt x="1408" y="159"/>
                </a:lnTo>
                <a:close/>
                <a:moveTo>
                  <a:pt x="1426" y="157"/>
                </a:moveTo>
                <a:cubicBezTo>
                  <a:pt x="1426" y="154"/>
                  <a:pt x="1424" y="152"/>
                  <a:pt x="1422" y="152"/>
                </a:cubicBezTo>
                <a:cubicBezTo>
                  <a:pt x="1419" y="152"/>
                  <a:pt x="1417" y="154"/>
                  <a:pt x="1417" y="157"/>
                </a:cubicBezTo>
                <a:cubicBezTo>
                  <a:pt x="1417" y="159"/>
                  <a:pt x="1419" y="161"/>
                  <a:pt x="1422" y="161"/>
                </a:cubicBezTo>
                <a:cubicBezTo>
                  <a:pt x="1424" y="161"/>
                  <a:pt x="1426" y="159"/>
                  <a:pt x="1426" y="157"/>
                </a:cubicBezTo>
                <a:close/>
                <a:moveTo>
                  <a:pt x="1313" y="258"/>
                </a:moveTo>
                <a:cubicBezTo>
                  <a:pt x="1307" y="266"/>
                  <a:pt x="1307" y="266"/>
                  <a:pt x="1307" y="266"/>
                </a:cubicBezTo>
                <a:cubicBezTo>
                  <a:pt x="1303" y="263"/>
                  <a:pt x="1295" y="258"/>
                  <a:pt x="1290" y="255"/>
                </a:cubicBezTo>
                <a:cubicBezTo>
                  <a:pt x="1295" y="247"/>
                  <a:pt x="1295" y="247"/>
                  <a:pt x="1295" y="247"/>
                </a:cubicBezTo>
                <a:cubicBezTo>
                  <a:pt x="1300" y="250"/>
                  <a:pt x="1309" y="255"/>
                  <a:pt x="1313" y="258"/>
                </a:cubicBezTo>
                <a:close/>
                <a:moveTo>
                  <a:pt x="1319" y="275"/>
                </a:moveTo>
                <a:cubicBezTo>
                  <a:pt x="1332" y="268"/>
                  <a:pt x="1343" y="257"/>
                  <a:pt x="1349" y="246"/>
                </a:cubicBezTo>
                <a:cubicBezTo>
                  <a:pt x="1355" y="257"/>
                  <a:pt x="1355" y="257"/>
                  <a:pt x="1355" y="257"/>
                </a:cubicBezTo>
                <a:cubicBezTo>
                  <a:pt x="1348" y="267"/>
                  <a:pt x="1337" y="277"/>
                  <a:pt x="1324" y="284"/>
                </a:cubicBezTo>
                <a:cubicBezTo>
                  <a:pt x="1316" y="289"/>
                  <a:pt x="1305" y="293"/>
                  <a:pt x="1298" y="294"/>
                </a:cubicBezTo>
                <a:cubicBezTo>
                  <a:pt x="1293" y="284"/>
                  <a:pt x="1293" y="284"/>
                  <a:pt x="1293" y="284"/>
                </a:cubicBezTo>
                <a:cubicBezTo>
                  <a:pt x="1301" y="282"/>
                  <a:pt x="1311" y="280"/>
                  <a:pt x="1319" y="275"/>
                </a:cubicBezTo>
                <a:close/>
                <a:moveTo>
                  <a:pt x="1325" y="240"/>
                </a:moveTo>
                <a:cubicBezTo>
                  <a:pt x="1319" y="249"/>
                  <a:pt x="1319" y="249"/>
                  <a:pt x="1319" y="249"/>
                </a:cubicBezTo>
                <a:cubicBezTo>
                  <a:pt x="1314" y="246"/>
                  <a:pt x="1306" y="241"/>
                  <a:pt x="1301" y="238"/>
                </a:cubicBezTo>
                <a:cubicBezTo>
                  <a:pt x="1307" y="229"/>
                  <a:pt x="1307" y="229"/>
                  <a:pt x="1307" y="229"/>
                </a:cubicBezTo>
                <a:cubicBezTo>
                  <a:pt x="1312" y="232"/>
                  <a:pt x="1321" y="237"/>
                  <a:pt x="1325" y="240"/>
                </a:cubicBezTo>
                <a:close/>
                <a:moveTo>
                  <a:pt x="1409" y="291"/>
                </a:moveTo>
                <a:cubicBezTo>
                  <a:pt x="1409" y="292"/>
                  <a:pt x="1410" y="295"/>
                  <a:pt x="1410" y="296"/>
                </a:cubicBezTo>
                <a:cubicBezTo>
                  <a:pt x="1400" y="296"/>
                  <a:pt x="1400" y="296"/>
                  <a:pt x="1400" y="296"/>
                </a:cubicBezTo>
                <a:cubicBezTo>
                  <a:pt x="1400" y="295"/>
                  <a:pt x="1400" y="294"/>
                  <a:pt x="1400" y="293"/>
                </a:cubicBezTo>
                <a:cubicBezTo>
                  <a:pt x="1371" y="293"/>
                  <a:pt x="1371" y="293"/>
                  <a:pt x="1371" y="293"/>
                </a:cubicBezTo>
                <a:cubicBezTo>
                  <a:pt x="1369" y="293"/>
                  <a:pt x="1365" y="293"/>
                  <a:pt x="1364" y="293"/>
                </a:cubicBezTo>
                <a:cubicBezTo>
                  <a:pt x="1364" y="284"/>
                  <a:pt x="1364" y="284"/>
                  <a:pt x="1364" y="284"/>
                </a:cubicBezTo>
                <a:cubicBezTo>
                  <a:pt x="1365" y="284"/>
                  <a:pt x="1368" y="284"/>
                  <a:pt x="1371" y="284"/>
                </a:cubicBezTo>
                <a:cubicBezTo>
                  <a:pt x="1400" y="284"/>
                  <a:pt x="1400" y="284"/>
                  <a:pt x="1400" y="284"/>
                </a:cubicBezTo>
                <a:cubicBezTo>
                  <a:pt x="1400" y="274"/>
                  <a:pt x="1400" y="274"/>
                  <a:pt x="1400" y="274"/>
                </a:cubicBezTo>
                <a:cubicBezTo>
                  <a:pt x="1375" y="274"/>
                  <a:pt x="1375" y="274"/>
                  <a:pt x="1375" y="274"/>
                </a:cubicBezTo>
                <a:cubicBezTo>
                  <a:pt x="1372" y="274"/>
                  <a:pt x="1369" y="274"/>
                  <a:pt x="1367" y="274"/>
                </a:cubicBezTo>
                <a:cubicBezTo>
                  <a:pt x="1367" y="265"/>
                  <a:pt x="1367" y="265"/>
                  <a:pt x="1367" y="265"/>
                </a:cubicBezTo>
                <a:cubicBezTo>
                  <a:pt x="1369" y="265"/>
                  <a:pt x="1372" y="265"/>
                  <a:pt x="1375" y="265"/>
                </a:cubicBezTo>
                <a:cubicBezTo>
                  <a:pt x="1400" y="265"/>
                  <a:pt x="1400" y="265"/>
                  <a:pt x="1400" y="265"/>
                </a:cubicBezTo>
                <a:cubicBezTo>
                  <a:pt x="1400" y="256"/>
                  <a:pt x="1400" y="256"/>
                  <a:pt x="1400" y="256"/>
                </a:cubicBezTo>
                <a:cubicBezTo>
                  <a:pt x="1375" y="256"/>
                  <a:pt x="1375" y="256"/>
                  <a:pt x="1375" y="256"/>
                </a:cubicBezTo>
                <a:cubicBezTo>
                  <a:pt x="1372" y="256"/>
                  <a:pt x="1367" y="256"/>
                  <a:pt x="1365" y="256"/>
                </a:cubicBezTo>
                <a:cubicBezTo>
                  <a:pt x="1365" y="247"/>
                  <a:pt x="1365" y="247"/>
                  <a:pt x="1365" y="247"/>
                </a:cubicBezTo>
                <a:cubicBezTo>
                  <a:pt x="1367" y="247"/>
                  <a:pt x="1372" y="247"/>
                  <a:pt x="1375" y="247"/>
                </a:cubicBezTo>
                <a:cubicBezTo>
                  <a:pt x="1404" y="247"/>
                  <a:pt x="1404" y="247"/>
                  <a:pt x="1404" y="247"/>
                </a:cubicBezTo>
                <a:cubicBezTo>
                  <a:pt x="1405" y="247"/>
                  <a:pt x="1408" y="247"/>
                  <a:pt x="1410" y="247"/>
                </a:cubicBezTo>
                <a:cubicBezTo>
                  <a:pt x="1409" y="248"/>
                  <a:pt x="1409" y="250"/>
                  <a:pt x="1409" y="252"/>
                </a:cubicBezTo>
                <a:lnTo>
                  <a:pt x="1409" y="291"/>
                </a:lnTo>
                <a:close/>
                <a:moveTo>
                  <a:pt x="1453" y="273"/>
                </a:moveTo>
                <a:cubicBezTo>
                  <a:pt x="1466" y="265"/>
                  <a:pt x="1476" y="253"/>
                  <a:pt x="1481" y="243"/>
                </a:cubicBezTo>
                <a:cubicBezTo>
                  <a:pt x="1487" y="254"/>
                  <a:pt x="1487" y="254"/>
                  <a:pt x="1487" y="254"/>
                </a:cubicBezTo>
                <a:cubicBezTo>
                  <a:pt x="1481" y="264"/>
                  <a:pt x="1471" y="275"/>
                  <a:pt x="1459" y="282"/>
                </a:cubicBezTo>
                <a:cubicBezTo>
                  <a:pt x="1451" y="287"/>
                  <a:pt x="1441" y="291"/>
                  <a:pt x="1430" y="293"/>
                </a:cubicBezTo>
                <a:cubicBezTo>
                  <a:pt x="1424" y="283"/>
                  <a:pt x="1424" y="283"/>
                  <a:pt x="1424" y="283"/>
                </a:cubicBezTo>
                <a:cubicBezTo>
                  <a:pt x="1436" y="281"/>
                  <a:pt x="1446" y="277"/>
                  <a:pt x="1453" y="273"/>
                </a:cubicBezTo>
                <a:close/>
                <a:moveTo>
                  <a:pt x="1453" y="248"/>
                </a:moveTo>
                <a:cubicBezTo>
                  <a:pt x="1445" y="256"/>
                  <a:pt x="1445" y="256"/>
                  <a:pt x="1445" y="256"/>
                </a:cubicBezTo>
                <a:cubicBezTo>
                  <a:pt x="1441" y="252"/>
                  <a:pt x="1432" y="243"/>
                  <a:pt x="1426" y="239"/>
                </a:cubicBezTo>
                <a:cubicBezTo>
                  <a:pt x="1433" y="232"/>
                  <a:pt x="1433" y="232"/>
                  <a:pt x="1433" y="232"/>
                </a:cubicBezTo>
                <a:cubicBezTo>
                  <a:pt x="1439" y="235"/>
                  <a:pt x="1449" y="243"/>
                  <a:pt x="1453"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nvGrpSpPr>
          <p:cNvPr id="179" name="グループ化 178">
            <a:extLst>
              <a:ext uri="{FF2B5EF4-FFF2-40B4-BE49-F238E27FC236}">
                <a16:creationId xmlns:a16="http://schemas.microsoft.com/office/drawing/2014/main" id="{8EEDB96E-C8B3-BB6F-683E-BB2EFFC45F00}"/>
              </a:ext>
            </a:extLst>
          </p:cNvPr>
          <p:cNvGrpSpPr/>
          <p:nvPr/>
        </p:nvGrpSpPr>
        <p:grpSpPr>
          <a:xfrm>
            <a:off x="1867663" y="1890103"/>
            <a:ext cx="1000361" cy="349103"/>
            <a:chOff x="2467463" y="1484723"/>
            <a:chExt cx="1082664" cy="377825"/>
          </a:xfrm>
        </p:grpSpPr>
        <p:grpSp>
          <p:nvGrpSpPr>
            <p:cNvPr id="180" name="グループ化 179">
              <a:extLst>
                <a:ext uri="{FF2B5EF4-FFF2-40B4-BE49-F238E27FC236}">
                  <a16:creationId xmlns:a16="http://schemas.microsoft.com/office/drawing/2014/main" id="{B0152DC9-A1E9-D8BA-3F5C-2928C152CB58}"/>
                </a:ext>
              </a:extLst>
            </p:cNvPr>
            <p:cNvGrpSpPr/>
            <p:nvPr/>
          </p:nvGrpSpPr>
          <p:grpSpPr>
            <a:xfrm>
              <a:off x="2467463" y="1484723"/>
              <a:ext cx="288926" cy="377825"/>
              <a:chOff x="757238" y="4846638"/>
              <a:chExt cx="288926" cy="377825"/>
            </a:xfrm>
          </p:grpSpPr>
          <p:sp>
            <p:nvSpPr>
              <p:cNvPr id="205" name="Freeform 33">
                <a:extLst>
                  <a:ext uri="{FF2B5EF4-FFF2-40B4-BE49-F238E27FC236}">
                    <a16:creationId xmlns:a16="http://schemas.microsoft.com/office/drawing/2014/main" id="{5B3A3537-FAB2-1948-CBC9-36F2F618793F}"/>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6" name="Freeform 34">
                <a:extLst>
                  <a:ext uri="{FF2B5EF4-FFF2-40B4-BE49-F238E27FC236}">
                    <a16:creationId xmlns:a16="http://schemas.microsoft.com/office/drawing/2014/main" id="{39058FE9-AB95-5734-6B98-C1FCF4012110}"/>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7" name="Rectangle 35">
                <a:extLst>
                  <a:ext uri="{FF2B5EF4-FFF2-40B4-BE49-F238E27FC236}">
                    <a16:creationId xmlns:a16="http://schemas.microsoft.com/office/drawing/2014/main" id="{C6F9680E-D4DD-A160-19B5-B3F15C12B3D1}"/>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8" name="Rectangle 36">
                <a:extLst>
                  <a:ext uri="{FF2B5EF4-FFF2-40B4-BE49-F238E27FC236}">
                    <a16:creationId xmlns:a16="http://schemas.microsoft.com/office/drawing/2014/main" id="{31F17E3E-53C3-10AD-5118-9FF506C37071}"/>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9" name="Rectangle 37">
                <a:extLst>
                  <a:ext uri="{FF2B5EF4-FFF2-40B4-BE49-F238E27FC236}">
                    <a16:creationId xmlns:a16="http://schemas.microsoft.com/office/drawing/2014/main" id="{2E229E59-A8F8-31B1-3FF6-B7BE421A31D4}"/>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0" name="Freeform 38">
                <a:extLst>
                  <a:ext uri="{FF2B5EF4-FFF2-40B4-BE49-F238E27FC236}">
                    <a16:creationId xmlns:a16="http://schemas.microsoft.com/office/drawing/2014/main" id="{F3CCFDB4-3AC8-544C-EC34-45450ED75885}"/>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1" name="Freeform 39">
                <a:extLst>
                  <a:ext uri="{FF2B5EF4-FFF2-40B4-BE49-F238E27FC236}">
                    <a16:creationId xmlns:a16="http://schemas.microsoft.com/office/drawing/2014/main" id="{BE6D6DFA-37C5-C76F-921D-2F86CA3BED64}"/>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2" name="Freeform 40">
                <a:extLst>
                  <a:ext uri="{FF2B5EF4-FFF2-40B4-BE49-F238E27FC236}">
                    <a16:creationId xmlns:a16="http://schemas.microsoft.com/office/drawing/2014/main" id="{FF913582-8FB4-A859-44BE-83048664A732}"/>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3" name="Freeform 41">
                <a:extLst>
                  <a:ext uri="{FF2B5EF4-FFF2-40B4-BE49-F238E27FC236}">
                    <a16:creationId xmlns:a16="http://schemas.microsoft.com/office/drawing/2014/main" id="{1DE587EB-5BB5-F12D-3ECF-55E2F5A2F397}"/>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4" name="Rectangle 42">
                <a:extLst>
                  <a:ext uri="{FF2B5EF4-FFF2-40B4-BE49-F238E27FC236}">
                    <a16:creationId xmlns:a16="http://schemas.microsoft.com/office/drawing/2014/main" id="{6E13A5A1-1E99-8961-A5B8-B5AA8BBC74B7}"/>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5" name="Freeform 43">
                <a:extLst>
                  <a:ext uri="{FF2B5EF4-FFF2-40B4-BE49-F238E27FC236}">
                    <a16:creationId xmlns:a16="http://schemas.microsoft.com/office/drawing/2014/main" id="{4C535EF8-E8F5-95AF-6635-DE8BBFBA8852}"/>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nvGrpSpPr>
            <p:cNvPr id="181" name="グループ化 180">
              <a:extLst>
                <a:ext uri="{FF2B5EF4-FFF2-40B4-BE49-F238E27FC236}">
                  <a16:creationId xmlns:a16="http://schemas.microsoft.com/office/drawing/2014/main" id="{D65E56A6-E23C-9995-9E8C-5293BC29C2EE}"/>
                </a:ext>
              </a:extLst>
            </p:cNvPr>
            <p:cNvGrpSpPr/>
            <p:nvPr/>
          </p:nvGrpSpPr>
          <p:grpSpPr>
            <a:xfrm>
              <a:off x="2864332" y="1484723"/>
              <a:ext cx="288926" cy="377825"/>
              <a:chOff x="757238" y="4846638"/>
              <a:chExt cx="288926" cy="377825"/>
            </a:xfrm>
          </p:grpSpPr>
          <p:sp>
            <p:nvSpPr>
              <p:cNvPr id="194" name="Freeform 33">
                <a:extLst>
                  <a:ext uri="{FF2B5EF4-FFF2-40B4-BE49-F238E27FC236}">
                    <a16:creationId xmlns:a16="http://schemas.microsoft.com/office/drawing/2014/main" id="{E7CD63CB-98B4-EECA-6298-A9F8906CB643}"/>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5" name="Freeform 34">
                <a:extLst>
                  <a:ext uri="{FF2B5EF4-FFF2-40B4-BE49-F238E27FC236}">
                    <a16:creationId xmlns:a16="http://schemas.microsoft.com/office/drawing/2014/main" id="{F7B84C8D-D46A-4497-240B-DCAF149BFA75}"/>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6" name="Rectangle 35">
                <a:extLst>
                  <a:ext uri="{FF2B5EF4-FFF2-40B4-BE49-F238E27FC236}">
                    <a16:creationId xmlns:a16="http://schemas.microsoft.com/office/drawing/2014/main" id="{F989D996-DA0E-FD25-2A00-D7E143CC06E5}"/>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7" name="Rectangle 36">
                <a:extLst>
                  <a:ext uri="{FF2B5EF4-FFF2-40B4-BE49-F238E27FC236}">
                    <a16:creationId xmlns:a16="http://schemas.microsoft.com/office/drawing/2014/main" id="{CAF86FCB-E19D-35BD-31D3-3832DE4D0178}"/>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8" name="Rectangle 37">
                <a:extLst>
                  <a:ext uri="{FF2B5EF4-FFF2-40B4-BE49-F238E27FC236}">
                    <a16:creationId xmlns:a16="http://schemas.microsoft.com/office/drawing/2014/main" id="{81584758-0322-786C-B65D-BE9AB26D85F1}"/>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9" name="Freeform 38">
                <a:extLst>
                  <a:ext uri="{FF2B5EF4-FFF2-40B4-BE49-F238E27FC236}">
                    <a16:creationId xmlns:a16="http://schemas.microsoft.com/office/drawing/2014/main" id="{867AC74E-0689-17EF-46B4-B46017B55A2A}"/>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0" name="Freeform 39">
                <a:extLst>
                  <a:ext uri="{FF2B5EF4-FFF2-40B4-BE49-F238E27FC236}">
                    <a16:creationId xmlns:a16="http://schemas.microsoft.com/office/drawing/2014/main" id="{C3C35B18-1E8B-3663-117A-7BC316C1417B}"/>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1" name="Freeform 40">
                <a:extLst>
                  <a:ext uri="{FF2B5EF4-FFF2-40B4-BE49-F238E27FC236}">
                    <a16:creationId xmlns:a16="http://schemas.microsoft.com/office/drawing/2014/main" id="{73247140-95D7-115A-86D8-CE68AB7C71DD}"/>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2" name="Freeform 41">
                <a:extLst>
                  <a:ext uri="{FF2B5EF4-FFF2-40B4-BE49-F238E27FC236}">
                    <a16:creationId xmlns:a16="http://schemas.microsoft.com/office/drawing/2014/main" id="{43F59D0B-12C9-E461-7709-9C18E1ABC627}"/>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3" name="Rectangle 42">
                <a:extLst>
                  <a:ext uri="{FF2B5EF4-FFF2-40B4-BE49-F238E27FC236}">
                    <a16:creationId xmlns:a16="http://schemas.microsoft.com/office/drawing/2014/main" id="{023B7E41-1FA7-1E07-830D-E84ACD1EC8DE}"/>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4" name="Freeform 43">
                <a:extLst>
                  <a:ext uri="{FF2B5EF4-FFF2-40B4-BE49-F238E27FC236}">
                    <a16:creationId xmlns:a16="http://schemas.microsoft.com/office/drawing/2014/main" id="{9AB335E1-28D7-31A2-7526-BCC1005CBE9C}"/>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nvGrpSpPr>
            <p:cNvPr id="182" name="グループ化 181">
              <a:extLst>
                <a:ext uri="{FF2B5EF4-FFF2-40B4-BE49-F238E27FC236}">
                  <a16:creationId xmlns:a16="http://schemas.microsoft.com/office/drawing/2014/main" id="{7B5D4A79-D0CF-9DAE-1E7B-843C671DF1B6}"/>
                </a:ext>
              </a:extLst>
            </p:cNvPr>
            <p:cNvGrpSpPr/>
            <p:nvPr/>
          </p:nvGrpSpPr>
          <p:grpSpPr>
            <a:xfrm>
              <a:off x="3261201" y="1484723"/>
              <a:ext cx="288926" cy="377825"/>
              <a:chOff x="757238" y="4846638"/>
              <a:chExt cx="288926" cy="377825"/>
            </a:xfrm>
          </p:grpSpPr>
          <p:sp>
            <p:nvSpPr>
              <p:cNvPr id="183" name="Freeform 33">
                <a:extLst>
                  <a:ext uri="{FF2B5EF4-FFF2-40B4-BE49-F238E27FC236}">
                    <a16:creationId xmlns:a16="http://schemas.microsoft.com/office/drawing/2014/main" id="{B3A4814D-AEAB-2928-91FF-729A21A9CC4F}"/>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84" name="Freeform 34">
                <a:extLst>
                  <a:ext uri="{FF2B5EF4-FFF2-40B4-BE49-F238E27FC236}">
                    <a16:creationId xmlns:a16="http://schemas.microsoft.com/office/drawing/2014/main" id="{2A40A5FD-6887-6F31-4012-076D272ADF0C}"/>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85" name="Rectangle 35">
                <a:extLst>
                  <a:ext uri="{FF2B5EF4-FFF2-40B4-BE49-F238E27FC236}">
                    <a16:creationId xmlns:a16="http://schemas.microsoft.com/office/drawing/2014/main" id="{776E38A2-6F94-B1B4-7D01-65F0ED631DC2}"/>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86" name="Rectangle 36">
                <a:extLst>
                  <a:ext uri="{FF2B5EF4-FFF2-40B4-BE49-F238E27FC236}">
                    <a16:creationId xmlns:a16="http://schemas.microsoft.com/office/drawing/2014/main" id="{1ACDCBC7-813D-9536-B367-D7A815B6226B}"/>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87" name="Rectangle 37">
                <a:extLst>
                  <a:ext uri="{FF2B5EF4-FFF2-40B4-BE49-F238E27FC236}">
                    <a16:creationId xmlns:a16="http://schemas.microsoft.com/office/drawing/2014/main" id="{87A7371F-B90D-4219-C64D-4B82F801CFAC}"/>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88" name="Freeform 38">
                <a:extLst>
                  <a:ext uri="{FF2B5EF4-FFF2-40B4-BE49-F238E27FC236}">
                    <a16:creationId xmlns:a16="http://schemas.microsoft.com/office/drawing/2014/main" id="{57E7EF5A-521E-6D07-0B63-AFDD1F1AAB06}"/>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89" name="Freeform 39">
                <a:extLst>
                  <a:ext uri="{FF2B5EF4-FFF2-40B4-BE49-F238E27FC236}">
                    <a16:creationId xmlns:a16="http://schemas.microsoft.com/office/drawing/2014/main" id="{C303CCCF-A20C-6862-0810-ABE24F9EDE65}"/>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0" name="Freeform 40">
                <a:extLst>
                  <a:ext uri="{FF2B5EF4-FFF2-40B4-BE49-F238E27FC236}">
                    <a16:creationId xmlns:a16="http://schemas.microsoft.com/office/drawing/2014/main" id="{54C6DB4F-27B3-53E0-C3BD-02D5E4768ED2}"/>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1" name="Freeform 41">
                <a:extLst>
                  <a:ext uri="{FF2B5EF4-FFF2-40B4-BE49-F238E27FC236}">
                    <a16:creationId xmlns:a16="http://schemas.microsoft.com/office/drawing/2014/main" id="{794D022C-CFE1-4762-3CFD-63307A711CD6}"/>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2" name="Rectangle 42">
                <a:extLst>
                  <a:ext uri="{FF2B5EF4-FFF2-40B4-BE49-F238E27FC236}">
                    <a16:creationId xmlns:a16="http://schemas.microsoft.com/office/drawing/2014/main" id="{9329C587-D2A6-D210-A90F-B0E1BC672C45}"/>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3" name="Freeform 43">
                <a:extLst>
                  <a:ext uri="{FF2B5EF4-FFF2-40B4-BE49-F238E27FC236}">
                    <a16:creationId xmlns:a16="http://schemas.microsoft.com/office/drawing/2014/main" id="{A5A91862-31CC-D6B6-81F5-66D3ECD9045E}"/>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sp>
        <p:nvSpPr>
          <p:cNvPr id="216" name="正方形/長方形 215">
            <a:extLst>
              <a:ext uri="{FF2B5EF4-FFF2-40B4-BE49-F238E27FC236}">
                <a16:creationId xmlns:a16="http://schemas.microsoft.com/office/drawing/2014/main" id="{289037CA-874B-88A7-DF9D-4D60020DBC34}"/>
              </a:ext>
            </a:extLst>
          </p:cNvPr>
          <p:cNvSpPr/>
          <p:nvPr/>
        </p:nvSpPr>
        <p:spPr>
          <a:xfrm>
            <a:off x="203728" y="979749"/>
            <a:ext cx="3101303" cy="266660"/>
          </a:xfrm>
          <a:prstGeom prst="rect">
            <a:avLst/>
          </a:prstGeom>
          <a:solidFill>
            <a:srgbClr val="008CCF"/>
          </a:solidFill>
          <a:ln w="19050">
            <a:solidFill>
              <a:srgbClr val="008CCF"/>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algn="ctr"/>
            <a:r>
              <a:rPr lang="ja-JP" altLang="en-US" sz="1300" b="1" dirty="0">
                <a:solidFill>
                  <a:schemeClr val="bg1"/>
                </a:solidFill>
                <a:latin typeface="BIZ UDPゴシック" panose="020B0400000000000000" pitchFamily="50" charset="-128"/>
                <a:ea typeface="BIZ UDPゴシック" panose="020B0400000000000000" pitchFamily="50" charset="-128"/>
              </a:rPr>
              <a:t>請求書発行（売り手）</a:t>
            </a:r>
            <a:endParaRPr kumimoji="1" lang="ja-JP" altLang="en-US" sz="1300" b="1" dirty="0">
              <a:solidFill>
                <a:schemeClr val="bg1"/>
              </a:solidFill>
              <a:latin typeface="BIZ UDPゴシック" panose="020B0400000000000000" pitchFamily="50" charset="-128"/>
              <a:ea typeface="BIZ UDPゴシック" panose="020B0400000000000000" pitchFamily="50" charset="-128"/>
            </a:endParaRPr>
          </a:p>
        </p:txBody>
      </p:sp>
      <p:sp>
        <p:nvSpPr>
          <p:cNvPr id="217" name="正方形/長方形 216">
            <a:extLst>
              <a:ext uri="{FF2B5EF4-FFF2-40B4-BE49-F238E27FC236}">
                <a16:creationId xmlns:a16="http://schemas.microsoft.com/office/drawing/2014/main" id="{20E7C32D-6925-0BC3-779A-FE0F219C86BF}"/>
              </a:ext>
            </a:extLst>
          </p:cNvPr>
          <p:cNvSpPr/>
          <p:nvPr/>
        </p:nvSpPr>
        <p:spPr>
          <a:xfrm>
            <a:off x="5317726" y="978596"/>
            <a:ext cx="3709524" cy="3903130"/>
          </a:xfrm>
          <a:prstGeom prst="rect">
            <a:avLst/>
          </a:prstGeom>
          <a:noFill/>
          <a:ln w="38100">
            <a:solidFill>
              <a:srgbClr val="008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Freeform 9">
            <a:extLst>
              <a:ext uri="{FF2B5EF4-FFF2-40B4-BE49-F238E27FC236}">
                <a16:creationId xmlns:a16="http://schemas.microsoft.com/office/drawing/2014/main" id="{9DB88A84-2CB1-CF96-07BF-01ECA0C0F574}"/>
              </a:ext>
            </a:extLst>
          </p:cNvPr>
          <p:cNvSpPr>
            <a:spLocks noEditPoints="1"/>
          </p:cNvSpPr>
          <p:nvPr/>
        </p:nvSpPr>
        <p:spPr bwMode="auto">
          <a:xfrm>
            <a:off x="7525498" y="1430955"/>
            <a:ext cx="787828" cy="269520"/>
          </a:xfrm>
          <a:custGeom>
            <a:avLst/>
            <a:gdLst>
              <a:gd name="T0" fmla="*/ 49 w 1267"/>
              <a:gd name="T1" fmla="*/ 97 h 434"/>
              <a:gd name="T2" fmla="*/ 71 w 1267"/>
              <a:gd name="T3" fmla="*/ 7 h 434"/>
              <a:gd name="T4" fmla="*/ 62 w 1267"/>
              <a:gd name="T5" fmla="*/ 61 h 434"/>
              <a:gd name="T6" fmla="*/ 100 w 1267"/>
              <a:gd name="T7" fmla="*/ 109 h 434"/>
              <a:gd name="T8" fmla="*/ 149 w 1267"/>
              <a:gd name="T9" fmla="*/ 72 h 434"/>
              <a:gd name="T10" fmla="*/ 212 w 1267"/>
              <a:gd name="T11" fmla="*/ 118 h 434"/>
              <a:gd name="T12" fmla="*/ 263 w 1267"/>
              <a:gd name="T13" fmla="*/ 39 h 434"/>
              <a:gd name="T14" fmla="*/ 217 w 1267"/>
              <a:gd name="T15" fmla="*/ 95 h 434"/>
              <a:gd name="T16" fmla="*/ 288 w 1267"/>
              <a:gd name="T17" fmla="*/ 73 h 434"/>
              <a:gd name="T18" fmla="*/ 331 w 1267"/>
              <a:gd name="T19" fmla="*/ 102 h 434"/>
              <a:gd name="T20" fmla="*/ 307 w 1267"/>
              <a:gd name="T21" fmla="*/ 63 h 434"/>
              <a:gd name="T22" fmla="*/ 409 w 1267"/>
              <a:gd name="T23" fmla="*/ 52 h 434"/>
              <a:gd name="T24" fmla="*/ 413 w 1267"/>
              <a:gd name="T25" fmla="*/ 32 h 434"/>
              <a:gd name="T26" fmla="*/ 480 w 1267"/>
              <a:gd name="T27" fmla="*/ 101 h 434"/>
              <a:gd name="T28" fmla="*/ 486 w 1267"/>
              <a:gd name="T29" fmla="*/ 0 h 434"/>
              <a:gd name="T30" fmla="*/ 490 w 1267"/>
              <a:gd name="T31" fmla="*/ 51 h 434"/>
              <a:gd name="T32" fmla="*/ 567 w 1267"/>
              <a:gd name="T33" fmla="*/ 116 h 434"/>
              <a:gd name="T34" fmla="*/ 560 w 1267"/>
              <a:gd name="T35" fmla="*/ 29 h 434"/>
              <a:gd name="T36" fmla="*/ 655 w 1267"/>
              <a:gd name="T37" fmla="*/ 28 h 434"/>
              <a:gd name="T38" fmla="*/ 616 w 1267"/>
              <a:gd name="T39" fmla="*/ 29 h 434"/>
              <a:gd name="T40" fmla="*/ 676 w 1267"/>
              <a:gd name="T41" fmla="*/ 40 h 434"/>
              <a:gd name="T42" fmla="*/ 723 w 1267"/>
              <a:gd name="T43" fmla="*/ 101 h 434"/>
              <a:gd name="T44" fmla="*/ 724 w 1267"/>
              <a:gd name="T45" fmla="*/ 63 h 434"/>
              <a:gd name="T46" fmla="*/ 763 w 1267"/>
              <a:gd name="T47" fmla="*/ 110 h 434"/>
              <a:gd name="T48" fmla="*/ 782 w 1267"/>
              <a:gd name="T49" fmla="*/ 43 h 434"/>
              <a:gd name="T50" fmla="*/ 816 w 1267"/>
              <a:gd name="T51" fmla="*/ 115 h 434"/>
              <a:gd name="T52" fmla="*/ 778 w 1267"/>
              <a:gd name="T53" fmla="*/ 99 h 434"/>
              <a:gd name="T54" fmla="*/ 872 w 1267"/>
              <a:gd name="T55" fmla="*/ 72 h 434"/>
              <a:gd name="T56" fmla="*/ 897 w 1267"/>
              <a:gd name="T57" fmla="*/ 28 h 434"/>
              <a:gd name="T58" fmla="*/ 962 w 1267"/>
              <a:gd name="T59" fmla="*/ 115 h 434"/>
              <a:gd name="T60" fmla="*/ 999 w 1267"/>
              <a:gd name="T61" fmla="*/ 52 h 434"/>
              <a:gd name="T62" fmla="*/ 1075 w 1267"/>
              <a:gd name="T63" fmla="*/ 30 h 434"/>
              <a:gd name="T64" fmla="*/ 1137 w 1267"/>
              <a:gd name="T65" fmla="*/ 78 h 434"/>
              <a:gd name="T66" fmla="*/ 1188 w 1267"/>
              <a:gd name="T67" fmla="*/ 115 h 434"/>
              <a:gd name="T68" fmla="*/ 1229 w 1267"/>
              <a:gd name="T69" fmla="*/ 56 h 434"/>
              <a:gd name="T70" fmla="*/ 241 w 1267"/>
              <a:gd name="T71" fmla="*/ 434 h 434"/>
              <a:gd name="T72" fmla="*/ 196 w 1267"/>
              <a:gd name="T73" fmla="*/ 257 h 434"/>
              <a:gd name="T74" fmla="*/ 223 w 1267"/>
              <a:gd name="T75" fmla="*/ 320 h 434"/>
              <a:gd name="T76" fmla="*/ 255 w 1267"/>
              <a:gd name="T77" fmla="*/ 401 h 434"/>
              <a:gd name="T78" fmla="*/ 293 w 1267"/>
              <a:gd name="T79" fmla="*/ 336 h 434"/>
              <a:gd name="T80" fmla="*/ 314 w 1267"/>
              <a:gd name="T81" fmla="*/ 222 h 434"/>
              <a:gd name="T82" fmla="*/ 342 w 1267"/>
              <a:gd name="T83" fmla="*/ 286 h 434"/>
              <a:gd name="T84" fmla="*/ 376 w 1267"/>
              <a:gd name="T85" fmla="*/ 381 h 434"/>
              <a:gd name="T86" fmla="*/ 364 w 1267"/>
              <a:gd name="T87" fmla="*/ 409 h 434"/>
              <a:gd name="T88" fmla="*/ 460 w 1267"/>
              <a:gd name="T89" fmla="*/ 303 h 434"/>
              <a:gd name="T90" fmla="*/ 562 w 1267"/>
              <a:gd name="T91" fmla="*/ 434 h 434"/>
              <a:gd name="T92" fmla="*/ 471 w 1267"/>
              <a:gd name="T93" fmla="*/ 295 h 434"/>
              <a:gd name="T94" fmla="*/ 652 w 1267"/>
              <a:gd name="T95" fmla="*/ 321 h 434"/>
              <a:gd name="T96" fmla="*/ 690 w 1267"/>
              <a:gd name="T97" fmla="*/ 315 h 434"/>
              <a:gd name="T98" fmla="*/ 761 w 1267"/>
              <a:gd name="T99" fmla="*/ 373 h 434"/>
              <a:gd name="T100" fmla="*/ 703 w 1267"/>
              <a:gd name="T101" fmla="*/ 359 h 434"/>
              <a:gd name="T102" fmla="*/ 864 w 1267"/>
              <a:gd name="T103" fmla="*/ 281 h 434"/>
              <a:gd name="T104" fmla="*/ 874 w 1267"/>
              <a:gd name="T105" fmla="*/ 353 h 434"/>
              <a:gd name="T106" fmla="*/ 875 w 1267"/>
              <a:gd name="T107" fmla="*/ 322 h 434"/>
              <a:gd name="T108" fmla="*/ 948 w 1267"/>
              <a:gd name="T109" fmla="*/ 229 h 434"/>
              <a:gd name="T110" fmla="*/ 1031 w 1267"/>
              <a:gd name="T111" fmla="*/ 325 h 434"/>
              <a:gd name="T112" fmla="*/ 1031 w 1267"/>
              <a:gd name="T113" fmla="*/ 22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7" h="434">
                <a:moveTo>
                  <a:pt x="73" y="84"/>
                </a:moveTo>
                <a:cubicBezTo>
                  <a:pt x="73" y="94"/>
                  <a:pt x="69" y="102"/>
                  <a:pt x="62" y="108"/>
                </a:cubicBezTo>
                <a:cubicBezTo>
                  <a:pt x="55" y="114"/>
                  <a:pt x="45" y="116"/>
                  <a:pt x="32" y="116"/>
                </a:cubicBezTo>
                <a:cubicBezTo>
                  <a:pt x="19" y="116"/>
                  <a:pt x="9" y="114"/>
                  <a:pt x="0" y="110"/>
                </a:cubicBezTo>
                <a:cubicBezTo>
                  <a:pt x="0" y="93"/>
                  <a:pt x="0" y="93"/>
                  <a:pt x="0" y="93"/>
                </a:cubicBezTo>
                <a:cubicBezTo>
                  <a:pt x="6" y="95"/>
                  <a:pt x="11" y="97"/>
                  <a:pt x="17" y="99"/>
                </a:cubicBezTo>
                <a:cubicBezTo>
                  <a:pt x="23" y="100"/>
                  <a:pt x="28" y="101"/>
                  <a:pt x="33" y="101"/>
                </a:cubicBezTo>
                <a:cubicBezTo>
                  <a:pt x="40" y="101"/>
                  <a:pt x="46" y="99"/>
                  <a:pt x="49" y="97"/>
                </a:cubicBezTo>
                <a:cubicBezTo>
                  <a:pt x="53" y="94"/>
                  <a:pt x="55" y="90"/>
                  <a:pt x="55" y="85"/>
                </a:cubicBezTo>
                <a:cubicBezTo>
                  <a:pt x="55" y="81"/>
                  <a:pt x="53" y="78"/>
                  <a:pt x="50" y="75"/>
                </a:cubicBezTo>
                <a:cubicBezTo>
                  <a:pt x="47" y="72"/>
                  <a:pt x="40" y="68"/>
                  <a:pt x="30" y="64"/>
                </a:cubicBezTo>
                <a:cubicBezTo>
                  <a:pt x="20" y="60"/>
                  <a:pt x="12" y="55"/>
                  <a:pt x="8" y="50"/>
                </a:cubicBezTo>
                <a:cubicBezTo>
                  <a:pt x="4" y="44"/>
                  <a:pt x="2" y="38"/>
                  <a:pt x="2" y="30"/>
                </a:cubicBezTo>
                <a:cubicBezTo>
                  <a:pt x="2" y="21"/>
                  <a:pt x="5" y="14"/>
                  <a:pt x="12" y="8"/>
                </a:cubicBezTo>
                <a:cubicBezTo>
                  <a:pt x="19" y="3"/>
                  <a:pt x="28" y="0"/>
                  <a:pt x="39" y="0"/>
                </a:cubicBezTo>
                <a:cubicBezTo>
                  <a:pt x="50" y="0"/>
                  <a:pt x="61" y="2"/>
                  <a:pt x="71" y="7"/>
                </a:cubicBezTo>
                <a:cubicBezTo>
                  <a:pt x="65" y="22"/>
                  <a:pt x="65" y="22"/>
                  <a:pt x="65" y="22"/>
                </a:cubicBezTo>
                <a:cubicBezTo>
                  <a:pt x="55" y="18"/>
                  <a:pt x="46" y="16"/>
                  <a:pt x="38" y="16"/>
                </a:cubicBezTo>
                <a:cubicBezTo>
                  <a:pt x="32" y="16"/>
                  <a:pt x="28" y="17"/>
                  <a:pt x="25" y="20"/>
                </a:cubicBezTo>
                <a:cubicBezTo>
                  <a:pt x="22" y="22"/>
                  <a:pt x="20" y="26"/>
                  <a:pt x="20" y="30"/>
                </a:cubicBezTo>
                <a:cubicBezTo>
                  <a:pt x="20" y="33"/>
                  <a:pt x="21" y="36"/>
                  <a:pt x="22" y="38"/>
                </a:cubicBezTo>
                <a:cubicBezTo>
                  <a:pt x="23" y="40"/>
                  <a:pt x="25" y="42"/>
                  <a:pt x="28" y="44"/>
                </a:cubicBezTo>
                <a:cubicBezTo>
                  <a:pt x="31" y="45"/>
                  <a:pt x="36" y="48"/>
                  <a:pt x="43" y="51"/>
                </a:cubicBezTo>
                <a:cubicBezTo>
                  <a:pt x="52" y="54"/>
                  <a:pt x="58" y="58"/>
                  <a:pt x="62" y="61"/>
                </a:cubicBezTo>
                <a:cubicBezTo>
                  <a:pt x="66" y="64"/>
                  <a:pt x="68" y="67"/>
                  <a:pt x="70" y="71"/>
                </a:cubicBezTo>
                <a:cubicBezTo>
                  <a:pt x="72" y="75"/>
                  <a:pt x="73" y="79"/>
                  <a:pt x="73" y="84"/>
                </a:cubicBezTo>
                <a:close/>
                <a:moveTo>
                  <a:pt x="153" y="115"/>
                </a:moveTo>
                <a:cubicBezTo>
                  <a:pt x="151" y="104"/>
                  <a:pt x="151" y="104"/>
                  <a:pt x="151" y="104"/>
                </a:cubicBezTo>
                <a:cubicBezTo>
                  <a:pt x="150" y="104"/>
                  <a:pt x="150" y="104"/>
                  <a:pt x="150" y="104"/>
                </a:cubicBezTo>
                <a:cubicBezTo>
                  <a:pt x="147" y="108"/>
                  <a:pt x="144" y="111"/>
                  <a:pt x="139" y="113"/>
                </a:cubicBezTo>
                <a:cubicBezTo>
                  <a:pt x="134" y="115"/>
                  <a:pt x="129" y="116"/>
                  <a:pt x="123" y="116"/>
                </a:cubicBezTo>
                <a:cubicBezTo>
                  <a:pt x="113" y="116"/>
                  <a:pt x="105" y="114"/>
                  <a:pt x="100" y="109"/>
                </a:cubicBezTo>
                <a:cubicBezTo>
                  <a:pt x="95" y="104"/>
                  <a:pt x="92" y="96"/>
                  <a:pt x="92" y="85"/>
                </a:cubicBezTo>
                <a:cubicBezTo>
                  <a:pt x="92" y="29"/>
                  <a:pt x="92" y="29"/>
                  <a:pt x="92" y="29"/>
                </a:cubicBezTo>
                <a:cubicBezTo>
                  <a:pt x="111" y="29"/>
                  <a:pt x="111" y="29"/>
                  <a:pt x="111" y="29"/>
                </a:cubicBezTo>
                <a:cubicBezTo>
                  <a:pt x="111" y="82"/>
                  <a:pt x="111" y="82"/>
                  <a:pt x="111" y="82"/>
                </a:cubicBezTo>
                <a:cubicBezTo>
                  <a:pt x="111" y="89"/>
                  <a:pt x="112" y="93"/>
                  <a:pt x="115" y="97"/>
                </a:cubicBezTo>
                <a:cubicBezTo>
                  <a:pt x="117" y="100"/>
                  <a:pt x="122" y="102"/>
                  <a:pt x="127" y="102"/>
                </a:cubicBezTo>
                <a:cubicBezTo>
                  <a:pt x="135" y="102"/>
                  <a:pt x="141" y="99"/>
                  <a:pt x="144" y="95"/>
                </a:cubicBezTo>
                <a:cubicBezTo>
                  <a:pt x="148" y="90"/>
                  <a:pt x="149" y="83"/>
                  <a:pt x="149" y="72"/>
                </a:cubicBezTo>
                <a:cubicBezTo>
                  <a:pt x="149" y="29"/>
                  <a:pt x="149" y="29"/>
                  <a:pt x="149" y="29"/>
                </a:cubicBezTo>
                <a:cubicBezTo>
                  <a:pt x="168" y="29"/>
                  <a:pt x="168" y="29"/>
                  <a:pt x="168" y="29"/>
                </a:cubicBezTo>
                <a:cubicBezTo>
                  <a:pt x="168" y="115"/>
                  <a:pt x="168" y="115"/>
                  <a:pt x="168" y="115"/>
                </a:cubicBezTo>
                <a:lnTo>
                  <a:pt x="153" y="115"/>
                </a:lnTo>
                <a:close/>
                <a:moveTo>
                  <a:pt x="237" y="116"/>
                </a:moveTo>
                <a:cubicBezTo>
                  <a:pt x="226" y="116"/>
                  <a:pt x="218" y="113"/>
                  <a:pt x="212" y="105"/>
                </a:cubicBezTo>
                <a:cubicBezTo>
                  <a:pt x="211" y="105"/>
                  <a:pt x="211" y="105"/>
                  <a:pt x="211" y="105"/>
                </a:cubicBezTo>
                <a:cubicBezTo>
                  <a:pt x="212" y="112"/>
                  <a:pt x="212" y="116"/>
                  <a:pt x="212" y="118"/>
                </a:cubicBezTo>
                <a:cubicBezTo>
                  <a:pt x="212" y="153"/>
                  <a:pt x="212" y="153"/>
                  <a:pt x="212" y="153"/>
                </a:cubicBezTo>
                <a:cubicBezTo>
                  <a:pt x="194" y="153"/>
                  <a:pt x="194" y="153"/>
                  <a:pt x="194" y="153"/>
                </a:cubicBezTo>
                <a:cubicBezTo>
                  <a:pt x="194" y="29"/>
                  <a:pt x="194" y="29"/>
                  <a:pt x="194" y="29"/>
                </a:cubicBezTo>
                <a:cubicBezTo>
                  <a:pt x="208" y="29"/>
                  <a:pt x="208" y="29"/>
                  <a:pt x="208" y="29"/>
                </a:cubicBezTo>
                <a:cubicBezTo>
                  <a:pt x="209" y="31"/>
                  <a:pt x="210" y="35"/>
                  <a:pt x="211" y="41"/>
                </a:cubicBezTo>
                <a:cubicBezTo>
                  <a:pt x="212" y="41"/>
                  <a:pt x="212" y="41"/>
                  <a:pt x="212" y="41"/>
                </a:cubicBezTo>
                <a:cubicBezTo>
                  <a:pt x="218" y="32"/>
                  <a:pt x="226" y="28"/>
                  <a:pt x="238" y="28"/>
                </a:cubicBezTo>
                <a:cubicBezTo>
                  <a:pt x="248" y="28"/>
                  <a:pt x="257" y="31"/>
                  <a:pt x="263" y="39"/>
                </a:cubicBezTo>
                <a:cubicBezTo>
                  <a:pt x="268" y="47"/>
                  <a:pt x="271" y="58"/>
                  <a:pt x="271" y="72"/>
                </a:cubicBezTo>
                <a:cubicBezTo>
                  <a:pt x="271" y="86"/>
                  <a:pt x="268" y="97"/>
                  <a:pt x="262" y="105"/>
                </a:cubicBezTo>
                <a:cubicBezTo>
                  <a:pt x="256" y="112"/>
                  <a:pt x="248" y="116"/>
                  <a:pt x="237" y="116"/>
                </a:cubicBezTo>
                <a:close/>
                <a:moveTo>
                  <a:pt x="233" y="42"/>
                </a:moveTo>
                <a:cubicBezTo>
                  <a:pt x="226" y="42"/>
                  <a:pt x="220" y="45"/>
                  <a:pt x="217" y="49"/>
                </a:cubicBezTo>
                <a:cubicBezTo>
                  <a:pt x="214" y="53"/>
                  <a:pt x="212" y="60"/>
                  <a:pt x="212" y="69"/>
                </a:cubicBezTo>
                <a:cubicBezTo>
                  <a:pt x="212" y="72"/>
                  <a:pt x="212" y="72"/>
                  <a:pt x="212" y="72"/>
                </a:cubicBezTo>
                <a:cubicBezTo>
                  <a:pt x="212" y="82"/>
                  <a:pt x="214" y="90"/>
                  <a:pt x="217" y="95"/>
                </a:cubicBezTo>
                <a:cubicBezTo>
                  <a:pt x="220" y="99"/>
                  <a:pt x="226" y="102"/>
                  <a:pt x="233" y="102"/>
                </a:cubicBezTo>
                <a:cubicBezTo>
                  <a:pt x="239" y="102"/>
                  <a:pt x="244" y="99"/>
                  <a:pt x="248" y="94"/>
                </a:cubicBezTo>
                <a:cubicBezTo>
                  <a:pt x="251" y="89"/>
                  <a:pt x="253" y="81"/>
                  <a:pt x="253" y="72"/>
                </a:cubicBezTo>
                <a:cubicBezTo>
                  <a:pt x="253" y="62"/>
                  <a:pt x="251" y="55"/>
                  <a:pt x="248" y="50"/>
                </a:cubicBezTo>
                <a:cubicBezTo>
                  <a:pt x="244" y="45"/>
                  <a:pt x="239" y="42"/>
                  <a:pt x="233" y="42"/>
                </a:cubicBezTo>
                <a:close/>
                <a:moveTo>
                  <a:pt x="330" y="116"/>
                </a:moveTo>
                <a:cubicBezTo>
                  <a:pt x="317" y="116"/>
                  <a:pt x="306" y="113"/>
                  <a:pt x="299" y="105"/>
                </a:cubicBezTo>
                <a:cubicBezTo>
                  <a:pt x="291" y="97"/>
                  <a:pt x="288" y="86"/>
                  <a:pt x="288" y="73"/>
                </a:cubicBezTo>
                <a:cubicBezTo>
                  <a:pt x="288" y="59"/>
                  <a:pt x="291" y="48"/>
                  <a:pt x="298" y="40"/>
                </a:cubicBezTo>
                <a:cubicBezTo>
                  <a:pt x="305" y="32"/>
                  <a:pt x="315" y="28"/>
                  <a:pt x="327" y="28"/>
                </a:cubicBezTo>
                <a:cubicBezTo>
                  <a:pt x="338" y="28"/>
                  <a:pt x="347" y="31"/>
                  <a:pt x="354" y="38"/>
                </a:cubicBezTo>
                <a:cubicBezTo>
                  <a:pt x="360" y="45"/>
                  <a:pt x="363" y="54"/>
                  <a:pt x="363" y="66"/>
                </a:cubicBezTo>
                <a:cubicBezTo>
                  <a:pt x="363" y="76"/>
                  <a:pt x="363" y="76"/>
                  <a:pt x="363" y="76"/>
                </a:cubicBezTo>
                <a:cubicBezTo>
                  <a:pt x="306" y="76"/>
                  <a:pt x="306" y="76"/>
                  <a:pt x="306" y="76"/>
                </a:cubicBezTo>
                <a:cubicBezTo>
                  <a:pt x="307" y="84"/>
                  <a:pt x="309" y="91"/>
                  <a:pt x="313" y="95"/>
                </a:cubicBezTo>
                <a:cubicBezTo>
                  <a:pt x="317" y="100"/>
                  <a:pt x="323" y="102"/>
                  <a:pt x="331" y="102"/>
                </a:cubicBezTo>
                <a:cubicBezTo>
                  <a:pt x="336" y="102"/>
                  <a:pt x="341" y="102"/>
                  <a:pt x="345" y="101"/>
                </a:cubicBezTo>
                <a:cubicBezTo>
                  <a:pt x="349" y="100"/>
                  <a:pt x="354" y="98"/>
                  <a:pt x="359" y="96"/>
                </a:cubicBezTo>
                <a:cubicBezTo>
                  <a:pt x="359" y="111"/>
                  <a:pt x="359" y="111"/>
                  <a:pt x="359" y="111"/>
                </a:cubicBezTo>
                <a:cubicBezTo>
                  <a:pt x="355" y="113"/>
                  <a:pt x="350" y="114"/>
                  <a:pt x="346" y="115"/>
                </a:cubicBezTo>
                <a:cubicBezTo>
                  <a:pt x="341" y="116"/>
                  <a:pt x="336" y="116"/>
                  <a:pt x="330" y="116"/>
                </a:cubicBezTo>
                <a:close/>
                <a:moveTo>
                  <a:pt x="327" y="41"/>
                </a:moveTo>
                <a:cubicBezTo>
                  <a:pt x="321" y="41"/>
                  <a:pt x="316" y="43"/>
                  <a:pt x="313" y="47"/>
                </a:cubicBezTo>
                <a:cubicBezTo>
                  <a:pt x="309" y="51"/>
                  <a:pt x="307" y="56"/>
                  <a:pt x="307" y="63"/>
                </a:cubicBezTo>
                <a:cubicBezTo>
                  <a:pt x="346" y="63"/>
                  <a:pt x="346" y="63"/>
                  <a:pt x="346" y="63"/>
                </a:cubicBezTo>
                <a:cubicBezTo>
                  <a:pt x="345" y="56"/>
                  <a:pt x="344" y="51"/>
                  <a:pt x="340" y="47"/>
                </a:cubicBezTo>
                <a:cubicBezTo>
                  <a:pt x="337" y="43"/>
                  <a:pt x="333" y="41"/>
                  <a:pt x="327" y="41"/>
                </a:cubicBezTo>
                <a:close/>
                <a:moveTo>
                  <a:pt x="428" y="28"/>
                </a:moveTo>
                <a:cubicBezTo>
                  <a:pt x="431" y="28"/>
                  <a:pt x="434" y="28"/>
                  <a:pt x="437" y="28"/>
                </a:cubicBezTo>
                <a:cubicBezTo>
                  <a:pt x="435" y="45"/>
                  <a:pt x="435" y="45"/>
                  <a:pt x="435" y="45"/>
                </a:cubicBezTo>
                <a:cubicBezTo>
                  <a:pt x="432" y="45"/>
                  <a:pt x="430" y="44"/>
                  <a:pt x="427" y="44"/>
                </a:cubicBezTo>
                <a:cubicBezTo>
                  <a:pt x="420" y="44"/>
                  <a:pt x="414" y="47"/>
                  <a:pt x="409" y="52"/>
                </a:cubicBezTo>
                <a:cubicBezTo>
                  <a:pt x="405" y="56"/>
                  <a:pt x="402" y="62"/>
                  <a:pt x="402" y="70"/>
                </a:cubicBezTo>
                <a:cubicBezTo>
                  <a:pt x="402" y="115"/>
                  <a:pt x="402" y="115"/>
                  <a:pt x="402" y="115"/>
                </a:cubicBezTo>
                <a:cubicBezTo>
                  <a:pt x="384" y="115"/>
                  <a:pt x="384" y="115"/>
                  <a:pt x="384" y="115"/>
                </a:cubicBezTo>
                <a:cubicBezTo>
                  <a:pt x="384" y="29"/>
                  <a:pt x="384" y="29"/>
                  <a:pt x="384" y="29"/>
                </a:cubicBezTo>
                <a:cubicBezTo>
                  <a:pt x="398" y="29"/>
                  <a:pt x="398" y="29"/>
                  <a:pt x="398" y="29"/>
                </a:cubicBezTo>
                <a:cubicBezTo>
                  <a:pt x="401" y="44"/>
                  <a:pt x="401" y="44"/>
                  <a:pt x="401" y="44"/>
                </a:cubicBezTo>
                <a:cubicBezTo>
                  <a:pt x="402" y="44"/>
                  <a:pt x="402" y="44"/>
                  <a:pt x="402" y="44"/>
                </a:cubicBezTo>
                <a:cubicBezTo>
                  <a:pt x="405" y="39"/>
                  <a:pt x="408" y="35"/>
                  <a:pt x="413" y="32"/>
                </a:cubicBezTo>
                <a:cubicBezTo>
                  <a:pt x="417" y="29"/>
                  <a:pt x="422" y="28"/>
                  <a:pt x="428" y="28"/>
                </a:cubicBezTo>
                <a:close/>
                <a:moveTo>
                  <a:pt x="520" y="84"/>
                </a:moveTo>
                <a:cubicBezTo>
                  <a:pt x="520" y="94"/>
                  <a:pt x="516" y="102"/>
                  <a:pt x="509" y="108"/>
                </a:cubicBezTo>
                <a:cubicBezTo>
                  <a:pt x="502" y="114"/>
                  <a:pt x="492" y="116"/>
                  <a:pt x="479" y="116"/>
                </a:cubicBezTo>
                <a:cubicBezTo>
                  <a:pt x="466" y="116"/>
                  <a:pt x="455" y="114"/>
                  <a:pt x="447" y="110"/>
                </a:cubicBezTo>
                <a:cubicBezTo>
                  <a:pt x="447" y="93"/>
                  <a:pt x="447" y="93"/>
                  <a:pt x="447" y="93"/>
                </a:cubicBezTo>
                <a:cubicBezTo>
                  <a:pt x="452" y="95"/>
                  <a:pt x="458" y="97"/>
                  <a:pt x="464" y="99"/>
                </a:cubicBezTo>
                <a:cubicBezTo>
                  <a:pt x="470" y="100"/>
                  <a:pt x="475" y="101"/>
                  <a:pt x="480" y="101"/>
                </a:cubicBezTo>
                <a:cubicBezTo>
                  <a:pt x="487" y="101"/>
                  <a:pt x="493" y="99"/>
                  <a:pt x="496" y="97"/>
                </a:cubicBezTo>
                <a:cubicBezTo>
                  <a:pt x="500" y="94"/>
                  <a:pt x="501" y="90"/>
                  <a:pt x="501" y="85"/>
                </a:cubicBezTo>
                <a:cubicBezTo>
                  <a:pt x="501" y="81"/>
                  <a:pt x="500" y="78"/>
                  <a:pt x="497" y="75"/>
                </a:cubicBezTo>
                <a:cubicBezTo>
                  <a:pt x="493" y="72"/>
                  <a:pt x="487" y="68"/>
                  <a:pt x="477" y="64"/>
                </a:cubicBezTo>
                <a:cubicBezTo>
                  <a:pt x="466" y="60"/>
                  <a:pt x="459" y="55"/>
                  <a:pt x="455" y="50"/>
                </a:cubicBezTo>
                <a:cubicBezTo>
                  <a:pt x="451" y="44"/>
                  <a:pt x="449" y="38"/>
                  <a:pt x="449" y="30"/>
                </a:cubicBezTo>
                <a:cubicBezTo>
                  <a:pt x="449" y="21"/>
                  <a:pt x="452" y="14"/>
                  <a:pt x="459" y="8"/>
                </a:cubicBezTo>
                <a:cubicBezTo>
                  <a:pt x="465" y="3"/>
                  <a:pt x="474" y="0"/>
                  <a:pt x="486" y="0"/>
                </a:cubicBezTo>
                <a:cubicBezTo>
                  <a:pt x="497" y="0"/>
                  <a:pt x="507" y="2"/>
                  <a:pt x="518" y="7"/>
                </a:cubicBezTo>
                <a:cubicBezTo>
                  <a:pt x="512" y="22"/>
                  <a:pt x="512" y="22"/>
                  <a:pt x="512" y="22"/>
                </a:cubicBezTo>
                <a:cubicBezTo>
                  <a:pt x="502" y="18"/>
                  <a:pt x="493" y="16"/>
                  <a:pt x="485" y="16"/>
                </a:cubicBezTo>
                <a:cubicBezTo>
                  <a:pt x="479" y="16"/>
                  <a:pt x="475" y="17"/>
                  <a:pt x="472" y="20"/>
                </a:cubicBezTo>
                <a:cubicBezTo>
                  <a:pt x="469" y="22"/>
                  <a:pt x="467" y="26"/>
                  <a:pt x="467" y="30"/>
                </a:cubicBezTo>
                <a:cubicBezTo>
                  <a:pt x="467" y="33"/>
                  <a:pt x="468" y="36"/>
                  <a:pt x="469" y="38"/>
                </a:cubicBezTo>
                <a:cubicBezTo>
                  <a:pt x="470" y="40"/>
                  <a:pt x="472" y="42"/>
                  <a:pt x="475" y="44"/>
                </a:cubicBezTo>
                <a:cubicBezTo>
                  <a:pt x="478" y="45"/>
                  <a:pt x="483" y="48"/>
                  <a:pt x="490" y="51"/>
                </a:cubicBezTo>
                <a:cubicBezTo>
                  <a:pt x="499" y="54"/>
                  <a:pt x="505" y="58"/>
                  <a:pt x="509" y="61"/>
                </a:cubicBezTo>
                <a:cubicBezTo>
                  <a:pt x="512" y="64"/>
                  <a:pt x="515" y="67"/>
                  <a:pt x="517" y="71"/>
                </a:cubicBezTo>
                <a:cubicBezTo>
                  <a:pt x="519" y="75"/>
                  <a:pt x="520" y="79"/>
                  <a:pt x="520" y="84"/>
                </a:cubicBezTo>
                <a:close/>
                <a:moveTo>
                  <a:pt x="572" y="102"/>
                </a:moveTo>
                <a:cubicBezTo>
                  <a:pt x="576" y="102"/>
                  <a:pt x="581" y="101"/>
                  <a:pt x="585" y="100"/>
                </a:cubicBezTo>
                <a:cubicBezTo>
                  <a:pt x="585" y="113"/>
                  <a:pt x="585" y="113"/>
                  <a:pt x="585" y="113"/>
                </a:cubicBezTo>
                <a:cubicBezTo>
                  <a:pt x="583" y="114"/>
                  <a:pt x="580" y="115"/>
                  <a:pt x="577" y="116"/>
                </a:cubicBezTo>
                <a:cubicBezTo>
                  <a:pt x="574" y="116"/>
                  <a:pt x="571" y="116"/>
                  <a:pt x="567" y="116"/>
                </a:cubicBezTo>
                <a:cubicBezTo>
                  <a:pt x="550" y="116"/>
                  <a:pt x="542" y="107"/>
                  <a:pt x="542" y="89"/>
                </a:cubicBezTo>
                <a:cubicBezTo>
                  <a:pt x="542" y="43"/>
                  <a:pt x="542" y="43"/>
                  <a:pt x="542" y="43"/>
                </a:cubicBezTo>
                <a:cubicBezTo>
                  <a:pt x="530" y="43"/>
                  <a:pt x="530" y="43"/>
                  <a:pt x="530" y="43"/>
                </a:cubicBezTo>
                <a:cubicBezTo>
                  <a:pt x="530" y="35"/>
                  <a:pt x="530" y="35"/>
                  <a:pt x="530" y="35"/>
                </a:cubicBezTo>
                <a:cubicBezTo>
                  <a:pt x="542" y="28"/>
                  <a:pt x="542" y="28"/>
                  <a:pt x="542" y="28"/>
                </a:cubicBezTo>
                <a:cubicBezTo>
                  <a:pt x="549" y="10"/>
                  <a:pt x="549" y="10"/>
                  <a:pt x="549" y="10"/>
                </a:cubicBezTo>
                <a:cubicBezTo>
                  <a:pt x="560" y="10"/>
                  <a:pt x="560" y="10"/>
                  <a:pt x="560" y="10"/>
                </a:cubicBezTo>
                <a:cubicBezTo>
                  <a:pt x="560" y="29"/>
                  <a:pt x="560" y="29"/>
                  <a:pt x="560" y="29"/>
                </a:cubicBezTo>
                <a:cubicBezTo>
                  <a:pt x="584" y="29"/>
                  <a:pt x="584" y="29"/>
                  <a:pt x="584" y="29"/>
                </a:cubicBezTo>
                <a:cubicBezTo>
                  <a:pt x="584" y="43"/>
                  <a:pt x="584" y="43"/>
                  <a:pt x="584" y="43"/>
                </a:cubicBezTo>
                <a:cubicBezTo>
                  <a:pt x="560" y="43"/>
                  <a:pt x="560" y="43"/>
                  <a:pt x="560" y="43"/>
                </a:cubicBezTo>
                <a:cubicBezTo>
                  <a:pt x="560" y="89"/>
                  <a:pt x="560" y="89"/>
                  <a:pt x="560" y="89"/>
                </a:cubicBezTo>
                <a:cubicBezTo>
                  <a:pt x="560" y="93"/>
                  <a:pt x="561" y="96"/>
                  <a:pt x="563" y="99"/>
                </a:cubicBezTo>
                <a:cubicBezTo>
                  <a:pt x="565" y="101"/>
                  <a:pt x="568" y="102"/>
                  <a:pt x="572" y="102"/>
                </a:cubicBezTo>
                <a:close/>
                <a:moveTo>
                  <a:pt x="646" y="28"/>
                </a:moveTo>
                <a:cubicBezTo>
                  <a:pt x="649" y="28"/>
                  <a:pt x="652" y="28"/>
                  <a:pt x="655" y="28"/>
                </a:cubicBezTo>
                <a:cubicBezTo>
                  <a:pt x="653" y="45"/>
                  <a:pt x="653" y="45"/>
                  <a:pt x="653" y="45"/>
                </a:cubicBezTo>
                <a:cubicBezTo>
                  <a:pt x="650" y="45"/>
                  <a:pt x="648" y="44"/>
                  <a:pt x="645" y="44"/>
                </a:cubicBezTo>
                <a:cubicBezTo>
                  <a:pt x="638" y="44"/>
                  <a:pt x="632" y="47"/>
                  <a:pt x="627" y="52"/>
                </a:cubicBezTo>
                <a:cubicBezTo>
                  <a:pt x="623" y="56"/>
                  <a:pt x="620" y="62"/>
                  <a:pt x="620" y="70"/>
                </a:cubicBezTo>
                <a:cubicBezTo>
                  <a:pt x="620" y="115"/>
                  <a:pt x="620" y="115"/>
                  <a:pt x="620" y="115"/>
                </a:cubicBezTo>
                <a:cubicBezTo>
                  <a:pt x="602" y="115"/>
                  <a:pt x="602" y="115"/>
                  <a:pt x="602" y="115"/>
                </a:cubicBezTo>
                <a:cubicBezTo>
                  <a:pt x="602" y="29"/>
                  <a:pt x="602" y="29"/>
                  <a:pt x="602" y="29"/>
                </a:cubicBezTo>
                <a:cubicBezTo>
                  <a:pt x="616" y="29"/>
                  <a:pt x="616" y="29"/>
                  <a:pt x="616" y="29"/>
                </a:cubicBezTo>
                <a:cubicBezTo>
                  <a:pt x="619" y="44"/>
                  <a:pt x="619" y="44"/>
                  <a:pt x="619" y="44"/>
                </a:cubicBezTo>
                <a:cubicBezTo>
                  <a:pt x="620" y="44"/>
                  <a:pt x="620" y="44"/>
                  <a:pt x="620" y="44"/>
                </a:cubicBezTo>
                <a:cubicBezTo>
                  <a:pt x="623" y="39"/>
                  <a:pt x="626" y="35"/>
                  <a:pt x="631" y="32"/>
                </a:cubicBezTo>
                <a:cubicBezTo>
                  <a:pt x="636" y="29"/>
                  <a:pt x="640" y="28"/>
                  <a:pt x="646" y="28"/>
                </a:cubicBezTo>
                <a:close/>
                <a:moveTo>
                  <a:pt x="708" y="116"/>
                </a:moveTo>
                <a:cubicBezTo>
                  <a:pt x="695" y="116"/>
                  <a:pt x="684" y="113"/>
                  <a:pt x="677" y="105"/>
                </a:cubicBezTo>
                <a:cubicBezTo>
                  <a:pt x="669" y="97"/>
                  <a:pt x="666" y="86"/>
                  <a:pt x="666" y="73"/>
                </a:cubicBezTo>
                <a:cubicBezTo>
                  <a:pt x="666" y="59"/>
                  <a:pt x="669" y="48"/>
                  <a:pt x="676" y="40"/>
                </a:cubicBezTo>
                <a:cubicBezTo>
                  <a:pt x="683" y="32"/>
                  <a:pt x="693" y="28"/>
                  <a:pt x="705" y="28"/>
                </a:cubicBezTo>
                <a:cubicBezTo>
                  <a:pt x="716" y="28"/>
                  <a:pt x="725" y="31"/>
                  <a:pt x="732" y="38"/>
                </a:cubicBezTo>
                <a:cubicBezTo>
                  <a:pt x="738" y="45"/>
                  <a:pt x="741" y="54"/>
                  <a:pt x="741" y="66"/>
                </a:cubicBezTo>
                <a:cubicBezTo>
                  <a:pt x="741" y="76"/>
                  <a:pt x="741" y="76"/>
                  <a:pt x="741" y="76"/>
                </a:cubicBezTo>
                <a:cubicBezTo>
                  <a:pt x="684" y="76"/>
                  <a:pt x="684" y="76"/>
                  <a:pt x="684" y="76"/>
                </a:cubicBezTo>
                <a:cubicBezTo>
                  <a:pt x="685" y="84"/>
                  <a:pt x="687" y="91"/>
                  <a:pt x="691" y="95"/>
                </a:cubicBezTo>
                <a:cubicBezTo>
                  <a:pt x="695" y="100"/>
                  <a:pt x="701" y="102"/>
                  <a:pt x="709" y="102"/>
                </a:cubicBezTo>
                <a:cubicBezTo>
                  <a:pt x="714" y="102"/>
                  <a:pt x="719" y="102"/>
                  <a:pt x="723" y="101"/>
                </a:cubicBezTo>
                <a:cubicBezTo>
                  <a:pt x="727" y="100"/>
                  <a:pt x="732" y="98"/>
                  <a:pt x="737" y="96"/>
                </a:cubicBezTo>
                <a:cubicBezTo>
                  <a:pt x="737" y="111"/>
                  <a:pt x="737" y="111"/>
                  <a:pt x="737" y="111"/>
                </a:cubicBezTo>
                <a:cubicBezTo>
                  <a:pt x="733" y="113"/>
                  <a:pt x="728" y="114"/>
                  <a:pt x="724" y="115"/>
                </a:cubicBezTo>
                <a:cubicBezTo>
                  <a:pt x="719" y="116"/>
                  <a:pt x="714" y="116"/>
                  <a:pt x="708" y="116"/>
                </a:cubicBezTo>
                <a:close/>
                <a:moveTo>
                  <a:pt x="705" y="41"/>
                </a:moveTo>
                <a:cubicBezTo>
                  <a:pt x="699" y="41"/>
                  <a:pt x="694" y="43"/>
                  <a:pt x="691" y="47"/>
                </a:cubicBezTo>
                <a:cubicBezTo>
                  <a:pt x="687" y="51"/>
                  <a:pt x="685" y="56"/>
                  <a:pt x="685" y="63"/>
                </a:cubicBezTo>
                <a:cubicBezTo>
                  <a:pt x="724" y="63"/>
                  <a:pt x="724" y="63"/>
                  <a:pt x="724" y="63"/>
                </a:cubicBezTo>
                <a:cubicBezTo>
                  <a:pt x="723" y="56"/>
                  <a:pt x="722" y="51"/>
                  <a:pt x="718" y="47"/>
                </a:cubicBezTo>
                <a:cubicBezTo>
                  <a:pt x="715" y="43"/>
                  <a:pt x="711" y="41"/>
                  <a:pt x="705" y="41"/>
                </a:cubicBezTo>
                <a:close/>
                <a:moveTo>
                  <a:pt x="816" y="115"/>
                </a:moveTo>
                <a:cubicBezTo>
                  <a:pt x="812" y="103"/>
                  <a:pt x="812" y="103"/>
                  <a:pt x="812" y="103"/>
                </a:cubicBezTo>
                <a:cubicBezTo>
                  <a:pt x="811" y="103"/>
                  <a:pt x="811" y="103"/>
                  <a:pt x="811" y="103"/>
                </a:cubicBezTo>
                <a:cubicBezTo>
                  <a:pt x="807" y="108"/>
                  <a:pt x="803" y="112"/>
                  <a:pt x="799" y="114"/>
                </a:cubicBezTo>
                <a:cubicBezTo>
                  <a:pt x="795" y="115"/>
                  <a:pt x="789" y="116"/>
                  <a:pt x="783" y="116"/>
                </a:cubicBezTo>
                <a:cubicBezTo>
                  <a:pt x="774" y="116"/>
                  <a:pt x="768" y="114"/>
                  <a:pt x="763" y="110"/>
                </a:cubicBezTo>
                <a:cubicBezTo>
                  <a:pt x="758" y="105"/>
                  <a:pt x="756" y="99"/>
                  <a:pt x="756" y="90"/>
                </a:cubicBezTo>
                <a:cubicBezTo>
                  <a:pt x="756" y="81"/>
                  <a:pt x="759" y="75"/>
                  <a:pt x="766" y="70"/>
                </a:cubicBezTo>
                <a:cubicBezTo>
                  <a:pt x="772" y="66"/>
                  <a:pt x="782" y="63"/>
                  <a:pt x="796" y="63"/>
                </a:cubicBezTo>
                <a:cubicBezTo>
                  <a:pt x="811" y="62"/>
                  <a:pt x="811" y="62"/>
                  <a:pt x="811" y="62"/>
                </a:cubicBezTo>
                <a:cubicBezTo>
                  <a:pt x="811" y="58"/>
                  <a:pt x="811" y="58"/>
                  <a:pt x="811" y="58"/>
                </a:cubicBezTo>
                <a:cubicBezTo>
                  <a:pt x="811" y="52"/>
                  <a:pt x="809" y="48"/>
                  <a:pt x="807" y="46"/>
                </a:cubicBezTo>
                <a:cubicBezTo>
                  <a:pt x="804" y="43"/>
                  <a:pt x="800" y="42"/>
                  <a:pt x="795" y="42"/>
                </a:cubicBezTo>
                <a:cubicBezTo>
                  <a:pt x="791" y="42"/>
                  <a:pt x="786" y="42"/>
                  <a:pt x="782" y="43"/>
                </a:cubicBezTo>
                <a:cubicBezTo>
                  <a:pt x="778" y="45"/>
                  <a:pt x="774" y="46"/>
                  <a:pt x="771" y="48"/>
                </a:cubicBezTo>
                <a:cubicBezTo>
                  <a:pt x="765" y="35"/>
                  <a:pt x="765" y="35"/>
                  <a:pt x="765" y="35"/>
                </a:cubicBezTo>
                <a:cubicBezTo>
                  <a:pt x="769" y="33"/>
                  <a:pt x="775" y="31"/>
                  <a:pt x="780" y="30"/>
                </a:cubicBezTo>
                <a:cubicBezTo>
                  <a:pt x="786" y="28"/>
                  <a:pt x="791" y="28"/>
                  <a:pt x="796" y="28"/>
                </a:cubicBezTo>
                <a:cubicBezTo>
                  <a:pt x="807" y="28"/>
                  <a:pt x="815" y="30"/>
                  <a:pt x="820" y="35"/>
                </a:cubicBezTo>
                <a:cubicBezTo>
                  <a:pt x="826" y="39"/>
                  <a:pt x="829" y="47"/>
                  <a:pt x="829" y="57"/>
                </a:cubicBezTo>
                <a:cubicBezTo>
                  <a:pt x="829" y="115"/>
                  <a:pt x="829" y="115"/>
                  <a:pt x="829" y="115"/>
                </a:cubicBezTo>
                <a:lnTo>
                  <a:pt x="816" y="115"/>
                </a:lnTo>
                <a:close/>
                <a:moveTo>
                  <a:pt x="789" y="102"/>
                </a:moveTo>
                <a:cubicBezTo>
                  <a:pt x="795" y="102"/>
                  <a:pt x="801" y="101"/>
                  <a:pt x="805" y="97"/>
                </a:cubicBezTo>
                <a:cubicBezTo>
                  <a:pt x="809" y="93"/>
                  <a:pt x="811" y="88"/>
                  <a:pt x="811" y="81"/>
                </a:cubicBezTo>
                <a:cubicBezTo>
                  <a:pt x="811" y="74"/>
                  <a:pt x="811" y="74"/>
                  <a:pt x="811" y="74"/>
                </a:cubicBezTo>
                <a:cubicBezTo>
                  <a:pt x="800" y="74"/>
                  <a:pt x="800" y="74"/>
                  <a:pt x="800" y="74"/>
                </a:cubicBezTo>
                <a:cubicBezTo>
                  <a:pt x="791" y="75"/>
                  <a:pt x="785" y="76"/>
                  <a:pt x="781" y="79"/>
                </a:cubicBezTo>
                <a:cubicBezTo>
                  <a:pt x="777" y="81"/>
                  <a:pt x="775" y="85"/>
                  <a:pt x="775" y="90"/>
                </a:cubicBezTo>
                <a:cubicBezTo>
                  <a:pt x="775" y="94"/>
                  <a:pt x="776" y="97"/>
                  <a:pt x="778" y="99"/>
                </a:cubicBezTo>
                <a:cubicBezTo>
                  <a:pt x="781" y="101"/>
                  <a:pt x="784" y="102"/>
                  <a:pt x="789" y="102"/>
                </a:cubicBezTo>
                <a:close/>
                <a:moveTo>
                  <a:pt x="926" y="115"/>
                </a:moveTo>
                <a:cubicBezTo>
                  <a:pt x="908" y="115"/>
                  <a:pt x="908" y="115"/>
                  <a:pt x="908" y="115"/>
                </a:cubicBezTo>
                <a:cubicBezTo>
                  <a:pt x="908" y="62"/>
                  <a:pt x="908" y="62"/>
                  <a:pt x="908" y="62"/>
                </a:cubicBezTo>
                <a:cubicBezTo>
                  <a:pt x="908" y="55"/>
                  <a:pt x="907" y="51"/>
                  <a:pt x="904" y="47"/>
                </a:cubicBezTo>
                <a:cubicBezTo>
                  <a:pt x="902" y="44"/>
                  <a:pt x="898" y="42"/>
                  <a:pt x="893" y="42"/>
                </a:cubicBezTo>
                <a:cubicBezTo>
                  <a:pt x="886" y="42"/>
                  <a:pt x="881" y="45"/>
                  <a:pt x="877" y="49"/>
                </a:cubicBezTo>
                <a:cubicBezTo>
                  <a:pt x="874" y="54"/>
                  <a:pt x="872" y="62"/>
                  <a:pt x="872" y="72"/>
                </a:cubicBezTo>
                <a:cubicBezTo>
                  <a:pt x="872" y="115"/>
                  <a:pt x="872" y="115"/>
                  <a:pt x="872" y="115"/>
                </a:cubicBezTo>
                <a:cubicBezTo>
                  <a:pt x="854" y="115"/>
                  <a:pt x="854" y="115"/>
                  <a:pt x="854" y="115"/>
                </a:cubicBezTo>
                <a:cubicBezTo>
                  <a:pt x="854" y="29"/>
                  <a:pt x="854" y="29"/>
                  <a:pt x="854" y="29"/>
                </a:cubicBezTo>
                <a:cubicBezTo>
                  <a:pt x="868" y="29"/>
                  <a:pt x="868" y="29"/>
                  <a:pt x="868" y="29"/>
                </a:cubicBezTo>
                <a:cubicBezTo>
                  <a:pt x="871" y="40"/>
                  <a:pt x="871" y="40"/>
                  <a:pt x="871" y="40"/>
                </a:cubicBezTo>
                <a:cubicBezTo>
                  <a:pt x="872" y="40"/>
                  <a:pt x="872" y="40"/>
                  <a:pt x="872" y="40"/>
                </a:cubicBezTo>
                <a:cubicBezTo>
                  <a:pt x="874" y="36"/>
                  <a:pt x="878" y="33"/>
                  <a:pt x="882" y="31"/>
                </a:cubicBezTo>
                <a:cubicBezTo>
                  <a:pt x="887" y="29"/>
                  <a:pt x="892" y="28"/>
                  <a:pt x="897" y="28"/>
                </a:cubicBezTo>
                <a:cubicBezTo>
                  <a:pt x="910" y="28"/>
                  <a:pt x="919" y="32"/>
                  <a:pt x="923" y="41"/>
                </a:cubicBezTo>
                <a:cubicBezTo>
                  <a:pt x="925" y="41"/>
                  <a:pt x="925" y="41"/>
                  <a:pt x="925" y="41"/>
                </a:cubicBezTo>
                <a:cubicBezTo>
                  <a:pt x="927" y="37"/>
                  <a:pt x="931" y="34"/>
                  <a:pt x="935" y="31"/>
                </a:cubicBezTo>
                <a:cubicBezTo>
                  <a:pt x="940" y="29"/>
                  <a:pt x="945" y="28"/>
                  <a:pt x="951" y="28"/>
                </a:cubicBezTo>
                <a:cubicBezTo>
                  <a:pt x="961" y="28"/>
                  <a:pt x="969" y="30"/>
                  <a:pt x="973" y="35"/>
                </a:cubicBezTo>
                <a:cubicBezTo>
                  <a:pt x="978" y="41"/>
                  <a:pt x="981" y="48"/>
                  <a:pt x="981" y="59"/>
                </a:cubicBezTo>
                <a:cubicBezTo>
                  <a:pt x="981" y="115"/>
                  <a:pt x="981" y="115"/>
                  <a:pt x="981" y="115"/>
                </a:cubicBezTo>
                <a:cubicBezTo>
                  <a:pt x="962" y="115"/>
                  <a:pt x="962" y="115"/>
                  <a:pt x="962" y="115"/>
                </a:cubicBezTo>
                <a:cubicBezTo>
                  <a:pt x="962" y="62"/>
                  <a:pt x="962" y="62"/>
                  <a:pt x="962" y="62"/>
                </a:cubicBezTo>
                <a:cubicBezTo>
                  <a:pt x="962" y="55"/>
                  <a:pt x="961" y="51"/>
                  <a:pt x="959" y="47"/>
                </a:cubicBezTo>
                <a:cubicBezTo>
                  <a:pt x="956" y="44"/>
                  <a:pt x="952" y="42"/>
                  <a:pt x="947" y="42"/>
                </a:cubicBezTo>
                <a:cubicBezTo>
                  <a:pt x="940" y="42"/>
                  <a:pt x="935" y="45"/>
                  <a:pt x="931" y="49"/>
                </a:cubicBezTo>
                <a:cubicBezTo>
                  <a:pt x="928" y="54"/>
                  <a:pt x="926" y="60"/>
                  <a:pt x="926" y="69"/>
                </a:cubicBezTo>
                <a:lnTo>
                  <a:pt x="926" y="115"/>
                </a:lnTo>
                <a:close/>
                <a:moveTo>
                  <a:pt x="999" y="68"/>
                </a:moveTo>
                <a:cubicBezTo>
                  <a:pt x="999" y="52"/>
                  <a:pt x="999" y="52"/>
                  <a:pt x="999" y="52"/>
                </a:cubicBezTo>
                <a:cubicBezTo>
                  <a:pt x="1038" y="52"/>
                  <a:pt x="1038" y="52"/>
                  <a:pt x="1038" y="52"/>
                </a:cubicBezTo>
                <a:cubicBezTo>
                  <a:pt x="1038" y="68"/>
                  <a:pt x="1038" y="68"/>
                  <a:pt x="1038" y="68"/>
                </a:cubicBezTo>
                <a:lnTo>
                  <a:pt x="999" y="68"/>
                </a:lnTo>
                <a:close/>
                <a:moveTo>
                  <a:pt x="1153" y="115"/>
                </a:moveTo>
                <a:cubicBezTo>
                  <a:pt x="1131" y="115"/>
                  <a:pt x="1131" y="115"/>
                  <a:pt x="1131" y="115"/>
                </a:cubicBezTo>
                <a:cubicBezTo>
                  <a:pt x="1075" y="25"/>
                  <a:pt x="1075" y="25"/>
                  <a:pt x="1075" y="25"/>
                </a:cubicBezTo>
                <a:cubicBezTo>
                  <a:pt x="1074" y="25"/>
                  <a:pt x="1074" y="25"/>
                  <a:pt x="1074" y="25"/>
                </a:cubicBezTo>
                <a:cubicBezTo>
                  <a:pt x="1075" y="30"/>
                  <a:pt x="1075" y="30"/>
                  <a:pt x="1075" y="30"/>
                </a:cubicBezTo>
                <a:cubicBezTo>
                  <a:pt x="1075" y="39"/>
                  <a:pt x="1076" y="48"/>
                  <a:pt x="1076" y="56"/>
                </a:cubicBezTo>
                <a:cubicBezTo>
                  <a:pt x="1076" y="115"/>
                  <a:pt x="1076" y="115"/>
                  <a:pt x="1076" y="115"/>
                </a:cubicBezTo>
                <a:cubicBezTo>
                  <a:pt x="1059" y="115"/>
                  <a:pt x="1059" y="115"/>
                  <a:pt x="1059" y="115"/>
                </a:cubicBezTo>
                <a:cubicBezTo>
                  <a:pt x="1059" y="2"/>
                  <a:pt x="1059" y="2"/>
                  <a:pt x="1059" y="2"/>
                </a:cubicBezTo>
                <a:cubicBezTo>
                  <a:pt x="1081" y="2"/>
                  <a:pt x="1081" y="2"/>
                  <a:pt x="1081" y="2"/>
                </a:cubicBezTo>
                <a:cubicBezTo>
                  <a:pt x="1137" y="91"/>
                  <a:pt x="1137" y="91"/>
                  <a:pt x="1137" y="91"/>
                </a:cubicBezTo>
                <a:cubicBezTo>
                  <a:pt x="1137" y="91"/>
                  <a:pt x="1137" y="91"/>
                  <a:pt x="1137" y="91"/>
                </a:cubicBezTo>
                <a:cubicBezTo>
                  <a:pt x="1137" y="90"/>
                  <a:pt x="1137" y="86"/>
                  <a:pt x="1137" y="78"/>
                </a:cubicBezTo>
                <a:cubicBezTo>
                  <a:pt x="1137" y="71"/>
                  <a:pt x="1136" y="65"/>
                  <a:pt x="1136" y="61"/>
                </a:cubicBezTo>
                <a:cubicBezTo>
                  <a:pt x="1136" y="2"/>
                  <a:pt x="1136" y="2"/>
                  <a:pt x="1136" y="2"/>
                </a:cubicBezTo>
                <a:cubicBezTo>
                  <a:pt x="1153" y="2"/>
                  <a:pt x="1153" y="2"/>
                  <a:pt x="1153" y="2"/>
                </a:cubicBezTo>
                <a:lnTo>
                  <a:pt x="1153" y="115"/>
                </a:lnTo>
                <a:close/>
                <a:moveTo>
                  <a:pt x="1267" y="115"/>
                </a:moveTo>
                <a:cubicBezTo>
                  <a:pt x="1245" y="115"/>
                  <a:pt x="1245" y="115"/>
                  <a:pt x="1245" y="115"/>
                </a:cubicBezTo>
                <a:cubicBezTo>
                  <a:pt x="1217" y="69"/>
                  <a:pt x="1217" y="69"/>
                  <a:pt x="1217" y="69"/>
                </a:cubicBezTo>
                <a:cubicBezTo>
                  <a:pt x="1188" y="115"/>
                  <a:pt x="1188" y="115"/>
                  <a:pt x="1188" y="115"/>
                </a:cubicBezTo>
                <a:cubicBezTo>
                  <a:pt x="1169" y="115"/>
                  <a:pt x="1169" y="115"/>
                  <a:pt x="1169" y="115"/>
                </a:cubicBezTo>
                <a:cubicBezTo>
                  <a:pt x="1206" y="56"/>
                  <a:pt x="1206" y="56"/>
                  <a:pt x="1206" y="56"/>
                </a:cubicBezTo>
                <a:cubicBezTo>
                  <a:pt x="1171" y="2"/>
                  <a:pt x="1171" y="2"/>
                  <a:pt x="1171" y="2"/>
                </a:cubicBezTo>
                <a:cubicBezTo>
                  <a:pt x="1192" y="2"/>
                  <a:pt x="1192" y="2"/>
                  <a:pt x="1192" y="2"/>
                </a:cubicBezTo>
                <a:cubicBezTo>
                  <a:pt x="1218" y="44"/>
                  <a:pt x="1218" y="44"/>
                  <a:pt x="1218" y="44"/>
                </a:cubicBezTo>
                <a:cubicBezTo>
                  <a:pt x="1244" y="2"/>
                  <a:pt x="1244" y="2"/>
                  <a:pt x="1244" y="2"/>
                </a:cubicBezTo>
                <a:cubicBezTo>
                  <a:pt x="1264" y="2"/>
                  <a:pt x="1264" y="2"/>
                  <a:pt x="1264" y="2"/>
                </a:cubicBezTo>
                <a:cubicBezTo>
                  <a:pt x="1229" y="56"/>
                  <a:pt x="1229" y="56"/>
                  <a:pt x="1229" y="56"/>
                </a:cubicBezTo>
                <a:lnTo>
                  <a:pt x="1267" y="115"/>
                </a:lnTo>
                <a:close/>
                <a:moveTo>
                  <a:pt x="215" y="359"/>
                </a:moveTo>
                <a:cubicBezTo>
                  <a:pt x="212" y="380"/>
                  <a:pt x="208" y="403"/>
                  <a:pt x="201" y="417"/>
                </a:cubicBezTo>
                <a:cubicBezTo>
                  <a:pt x="196" y="414"/>
                  <a:pt x="186" y="409"/>
                  <a:pt x="180" y="407"/>
                </a:cubicBezTo>
                <a:cubicBezTo>
                  <a:pt x="187" y="394"/>
                  <a:pt x="191" y="374"/>
                  <a:pt x="192" y="355"/>
                </a:cubicBezTo>
                <a:lnTo>
                  <a:pt x="215" y="359"/>
                </a:lnTo>
                <a:close/>
                <a:moveTo>
                  <a:pt x="241" y="341"/>
                </a:moveTo>
                <a:cubicBezTo>
                  <a:pt x="241" y="434"/>
                  <a:pt x="241" y="434"/>
                  <a:pt x="241" y="434"/>
                </a:cubicBezTo>
                <a:cubicBezTo>
                  <a:pt x="218" y="434"/>
                  <a:pt x="218" y="434"/>
                  <a:pt x="218" y="434"/>
                </a:cubicBezTo>
                <a:cubicBezTo>
                  <a:pt x="218" y="343"/>
                  <a:pt x="218" y="343"/>
                  <a:pt x="218" y="343"/>
                </a:cubicBezTo>
                <a:cubicBezTo>
                  <a:pt x="185" y="345"/>
                  <a:pt x="185" y="345"/>
                  <a:pt x="185" y="345"/>
                </a:cubicBezTo>
                <a:cubicBezTo>
                  <a:pt x="183" y="322"/>
                  <a:pt x="183" y="322"/>
                  <a:pt x="183" y="322"/>
                </a:cubicBezTo>
                <a:cubicBezTo>
                  <a:pt x="199" y="321"/>
                  <a:pt x="199" y="321"/>
                  <a:pt x="199" y="321"/>
                </a:cubicBezTo>
                <a:cubicBezTo>
                  <a:pt x="202" y="317"/>
                  <a:pt x="206" y="312"/>
                  <a:pt x="210" y="306"/>
                </a:cubicBezTo>
                <a:cubicBezTo>
                  <a:pt x="203" y="297"/>
                  <a:pt x="192" y="285"/>
                  <a:pt x="183" y="276"/>
                </a:cubicBezTo>
                <a:cubicBezTo>
                  <a:pt x="196" y="257"/>
                  <a:pt x="196" y="257"/>
                  <a:pt x="196" y="257"/>
                </a:cubicBezTo>
                <a:cubicBezTo>
                  <a:pt x="197" y="259"/>
                  <a:pt x="199" y="260"/>
                  <a:pt x="201" y="262"/>
                </a:cubicBezTo>
                <a:cubicBezTo>
                  <a:pt x="207" y="249"/>
                  <a:pt x="214" y="234"/>
                  <a:pt x="218" y="222"/>
                </a:cubicBezTo>
                <a:cubicBezTo>
                  <a:pt x="241" y="231"/>
                  <a:pt x="241" y="231"/>
                  <a:pt x="241" y="231"/>
                </a:cubicBezTo>
                <a:cubicBezTo>
                  <a:pt x="233" y="246"/>
                  <a:pt x="224" y="264"/>
                  <a:pt x="216" y="277"/>
                </a:cubicBezTo>
                <a:cubicBezTo>
                  <a:pt x="218" y="280"/>
                  <a:pt x="221" y="283"/>
                  <a:pt x="223" y="286"/>
                </a:cubicBezTo>
                <a:cubicBezTo>
                  <a:pt x="231" y="273"/>
                  <a:pt x="238" y="260"/>
                  <a:pt x="243" y="249"/>
                </a:cubicBezTo>
                <a:cubicBezTo>
                  <a:pt x="265" y="259"/>
                  <a:pt x="265" y="259"/>
                  <a:pt x="265" y="259"/>
                </a:cubicBezTo>
                <a:cubicBezTo>
                  <a:pt x="253" y="279"/>
                  <a:pt x="237" y="302"/>
                  <a:pt x="223" y="320"/>
                </a:cubicBezTo>
                <a:cubicBezTo>
                  <a:pt x="245" y="319"/>
                  <a:pt x="245" y="319"/>
                  <a:pt x="245" y="319"/>
                </a:cubicBezTo>
                <a:cubicBezTo>
                  <a:pt x="242" y="314"/>
                  <a:pt x="240" y="308"/>
                  <a:pt x="237" y="303"/>
                </a:cubicBezTo>
                <a:cubicBezTo>
                  <a:pt x="255" y="295"/>
                  <a:pt x="255" y="295"/>
                  <a:pt x="255" y="295"/>
                </a:cubicBezTo>
                <a:cubicBezTo>
                  <a:pt x="263" y="311"/>
                  <a:pt x="272" y="331"/>
                  <a:pt x="275" y="343"/>
                </a:cubicBezTo>
                <a:cubicBezTo>
                  <a:pt x="256" y="352"/>
                  <a:pt x="256" y="352"/>
                  <a:pt x="256" y="352"/>
                </a:cubicBezTo>
                <a:cubicBezTo>
                  <a:pt x="255" y="349"/>
                  <a:pt x="254" y="345"/>
                  <a:pt x="253" y="341"/>
                </a:cubicBezTo>
                <a:lnTo>
                  <a:pt x="241" y="341"/>
                </a:lnTo>
                <a:close/>
                <a:moveTo>
                  <a:pt x="255" y="401"/>
                </a:moveTo>
                <a:cubicBezTo>
                  <a:pt x="253" y="390"/>
                  <a:pt x="247" y="372"/>
                  <a:pt x="242" y="359"/>
                </a:cubicBezTo>
                <a:cubicBezTo>
                  <a:pt x="261" y="353"/>
                  <a:pt x="261" y="353"/>
                  <a:pt x="261" y="353"/>
                </a:cubicBezTo>
                <a:cubicBezTo>
                  <a:pt x="266" y="366"/>
                  <a:pt x="272" y="382"/>
                  <a:pt x="275" y="394"/>
                </a:cubicBezTo>
                <a:lnTo>
                  <a:pt x="255" y="401"/>
                </a:lnTo>
                <a:close/>
                <a:moveTo>
                  <a:pt x="319" y="336"/>
                </a:moveTo>
                <a:cubicBezTo>
                  <a:pt x="317" y="384"/>
                  <a:pt x="311" y="416"/>
                  <a:pt x="270" y="434"/>
                </a:cubicBezTo>
                <a:cubicBezTo>
                  <a:pt x="267" y="428"/>
                  <a:pt x="260" y="419"/>
                  <a:pt x="255" y="414"/>
                </a:cubicBezTo>
                <a:cubicBezTo>
                  <a:pt x="289" y="400"/>
                  <a:pt x="292" y="376"/>
                  <a:pt x="293" y="336"/>
                </a:cubicBezTo>
                <a:lnTo>
                  <a:pt x="319" y="336"/>
                </a:lnTo>
                <a:close/>
                <a:moveTo>
                  <a:pt x="270" y="306"/>
                </a:moveTo>
                <a:cubicBezTo>
                  <a:pt x="275" y="306"/>
                  <a:pt x="281" y="305"/>
                  <a:pt x="287" y="305"/>
                </a:cubicBezTo>
                <a:cubicBezTo>
                  <a:pt x="292" y="295"/>
                  <a:pt x="296" y="283"/>
                  <a:pt x="299" y="272"/>
                </a:cubicBezTo>
                <a:cubicBezTo>
                  <a:pt x="268" y="272"/>
                  <a:pt x="268" y="272"/>
                  <a:pt x="268" y="272"/>
                </a:cubicBezTo>
                <a:cubicBezTo>
                  <a:pt x="268" y="248"/>
                  <a:pt x="268" y="248"/>
                  <a:pt x="268" y="248"/>
                </a:cubicBezTo>
                <a:cubicBezTo>
                  <a:pt x="314" y="248"/>
                  <a:pt x="314" y="248"/>
                  <a:pt x="314" y="248"/>
                </a:cubicBezTo>
                <a:cubicBezTo>
                  <a:pt x="314" y="222"/>
                  <a:pt x="314" y="222"/>
                  <a:pt x="314" y="222"/>
                </a:cubicBezTo>
                <a:cubicBezTo>
                  <a:pt x="342" y="222"/>
                  <a:pt x="342" y="222"/>
                  <a:pt x="342" y="222"/>
                </a:cubicBezTo>
                <a:cubicBezTo>
                  <a:pt x="342" y="248"/>
                  <a:pt x="342" y="248"/>
                  <a:pt x="342" y="248"/>
                </a:cubicBezTo>
                <a:cubicBezTo>
                  <a:pt x="392" y="248"/>
                  <a:pt x="392" y="248"/>
                  <a:pt x="392" y="248"/>
                </a:cubicBezTo>
                <a:cubicBezTo>
                  <a:pt x="392" y="272"/>
                  <a:pt x="392" y="272"/>
                  <a:pt x="392" y="272"/>
                </a:cubicBezTo>
                <a:cubicBezTo>
                  <a:pt x="329" y="272"/>
                  <a:pt x="329" y="272"/>
                  <a:pt x="329" y="272"/>
                </a:cubicBezTo>
                <a:cubicBezTo>
                  <a:pt x="324" y="283"/>
                  <a:pt x="319" y="294"/>
                  <a:pt x="315" y="303"/>
                </a:cubicBezTo>
                <a:cubicBezTo>
                  <a:pt x="327" y="302"/>
                  <a:pt x="340" y="301"/>
                  <a:pt x="353" y="300"/>
                </a:cubicBezTo>
                <a:cubicBezTo>
                  <a:pt x="349" y="295"/>
                  <a:pt x="346" y="291"/>
                  <a:pt x="342" y="286"/>
                </a:cubicBezTo>
                <a:cubicBezTo>
                  <a:pt x="363" y="275"/>
                  <a:pt x="363" y="275"/>
                  <a:pt x="363" y="275"/>
                </a:cubicBezTo>
                <a:cubicBezTo>
                  <a:pt x="376" y="291"/>
                  <a:pt x="391" y="312"/>
                  <a:pt x="397" y="327"/>
                </a:cubicBezTo>
                <a:cubicBezTo>
                  <a:pt x="375" y="339"/>
                  <a:pt x="375" y="339"/>
                  <a:pt x="375" y="339"/>
                </a:cubicBezTo>
                <a:cubicBezTo>
                  <a:pt x="373" y="334"/>
                  <a:pt x="370" y="328"/>
                  <a:pt x="367" y="323"/>
                </a:cubicBezTo>
                <a:cubicBezTo>
                  <a:pt x="333" y="325"/>
                  <a:pt x="297" y="328"/>
                  <a:pt x="272" y="330"/>
                </a:cubicBezTo>
                <a:lnTo>
                  <a:pt x="270" y="306"/>
                </a:lnTo>
                <a:close/>
                <a:moveTo>
                  <a:pt x="371" y="409"/>
                </a:moveTo>
                <a:cubicBezTo>
                  <a:pt x="375" y="409"/>
                  <a:pt x="376" y="405"/>
                  <a:pt x="376" y="381"/>
                </a:cubicBezTo>
                <a:cubicBezTo>
                  <a:pt x="381" y="385"/>
                  <a:pt x="392" y="389"/>
                  <a:pt x="399" y="391"/>
                </a:cubicBezTo>
                <a:cubicBezTo>
                  <a:pt x="397" y="424"/>
                  <a:pt x="390" y="432"/>
                  <a:pt x="374" y="432"/>
                </a:cubicBezTo>
                <a:cubicBezTo>
                  <a:pt x="359" y="432"/>
                  <a:pt x="359" y="432"/>
                  <a:pt x="359" y="432"/>
                </a:cubicBezTo>
                <a:cubicBezTo>
                  <a:pt x="339" y="432"/>
                  <a:pt x="335" y="425"/>
                  <a:pt x="335" y="402"/>
                </a:cubicBezTo>
                <a:cubicBezTo>
                  <a:pt x="335" y="336"/>
                  <a:pt x="335" y="336"/>
                  <a:pt x="335" y="336"/>
                </a:cubicBezTo>
                <a:cubicBezTo>
                  <a:pt x="360" y="336"/>
                  <a:pt x="360" y="336"/>
                  <a:pt x="360" y="336"/>
                </a:cubicBezTo>
                <a:cubicBezTo>
                  <a:pt x="360" y="402"/>
                  <a:pt x="360" y="402"/>
                  <a:pt x="360" y="402"/>
                </a:cubicBezTo>
                <a:cubicBezTo>
                  <a:pt x="360" y="408"/>
                  <a:pt x="361" y="409"/>
                  <a:pt x="364" y="409"/>
                </a:cubicBezTo>
                <a:lnTo>
                  <a:pt x="371" y="409"/>
                </a:lnTo>
                <a:close/>
                <a:moveTo>
                  <a:pt x="529" y="222"/>
                </a:moveTo>
                <a:cubicBezTo>
                  <a:pt x="553" y="257"/>
                  <a:pt x="590" y="286"/>
                  <a:pt x="626" y="300"/>
                </a:cubicBezTo>
                <a:cubicBezTo>
                  <a:pt x="619" y="307"/>
                  <a:pt x="613" y="316"/>
                  <a:pt x="608" y="325"/>
                </a:cubicBezTo>
                <a:cubicBezTo>
                  <a:pt x="597" y="319"/>
                  <a:pt x="585" y="311"/>
                  <a:pt x="573" y="303"/>
                </a:cubicBezTo>
                <a:cubicBezTo>
                  <a:pt x="573" y="319"/>
                  <a:pt x="573" y="319"/>
                  <a:pt x="573" y="319"/>
                </a:cubicBezTo>
                <a:cubicBezTo>
                  <a:pt x="460" y="319"/>
                  <a:pt x="460" y="319"/>
                  <a:pt x="460" y="319"/>
                </a:cubicBezTo>
                <a:cubicBezTo>
                  <a:pt x="460" y="303"/>
                  <a:pt x="460" y="303"/>
                  <a:pt x="460" y="303"/>
                </a:cubicBezTo>
                <a:cubicBezTo>
                  <a:pt x="449" y="311"/>
                  <a:pt x="437" y="318"/>
                  <a:pt x="425" y="325"/>
                </a:cubicBezTo>
                <a:cubicBezTo>
                  <a:pt x="422" y="318"/>
                  <a:pt x="414" y="309"/>
                  <a:pt x="408" y="303"/>
                </a:cubicBezTo>
                <a:cubicBezTo>
                  <a:pt x="447" y="284"/>
                  <a:pt x="484" y="250"/>
                  <a:pt x="501" y="222"/>
                </a:cubicBezTo>
                <a:lnTo>
                  <a:pt x="529" y="222"/>
                </a:lnTo>
                <a:close/>
                <a:moveTo>
                  <a:pt x="446" y="341"/>
                </a:moveTo>
                <a:cubicBezTo>
                  <a:pt x="589" y="341"/>
                  <a:pt x="589" y="341"/>
                  <a:pt x="589" y="341"/>
                </a:cubicBezTo>
                <a:cubicBezTo>
                  <a:pt x="589" y="434"/>
                  <a:pt x="589" y="434"/>
                  <a:pt x="589" y="434"/>
                </a:cubicBezTo>
                <a:cubicBezTo>
                  <a:pt x="562" y="434"/>
                  <a:pt x="562" y="434"/>
                  <a:pt x="562" y="434"/>
                </a:cubicBezTo>
                <a:cubicBezTo>
                  <a:pt x="562" y="426"/>
                  <a:pt x="562" y="426"/>
                  <a:pt x="562" y="426"/>
                </a:cubicBezTo>
                <a:cubicBezTo>
                  <a:pt x="472" y="426"/>
                  <a:pt x="472" y="426"/>
                  <a:pt x="472" y="426"/>
                </a:cubicBezTo>
                <a:cubicBezTo>
                  <a:pt x="472" y="434"/>
                  <a:pt x="472" y="434"/>
                  <a:pt x="472" y="434"/>
                </a:cubicBezTo>
                <a:cubicBezTo>
                  <a:pt x="446" y="434"/>
                  <a:pt x="446" y="434"/>
                  <a:pt x="446" y="434"/>
                </a:cubicBezTo>
                <a:lnTo>
                  <a:pt x="446" y="341"/>
                </a:lnTo>
                <a:close/>
                <a:moveTo>
                  <a:pt x="562" y="295"/>
                </a:moveTo>
                <a:cubicBezTo>
                  <a:pt x="543" y="280"/>
                  <a:pt x="527" y="264"/>
                  <a:pt x="516" y="249"/>
                </a:cubicBezTo>
                <a:cubicBezTo>
                  <a:pt x="505" y="264"/>
                  <a:pt x="489" y="280"/>
                  <a:pt x="471" y="295"/>
                </a:cubicBezTo>
                <a:lnTo>
                  <a:pt x="562" y="295"/>
                </a:lnTo>
                <a:close/>
                <a:moveTo>
                  <a:pt x="472" y="365"/>
                </a:moveTo>
                <a:cubicBezTo>
                  <a:pt x="472" y="402"/>
                  <a:pt x="472" y="402"/>
                  <a:pt x="472" y="402"/>
                </a:cubicBezTo>
                <a:cubicBezTo>
                  <a:pt x="562" y="402"/>
                  <a:pt x="562" y="402"/>
                  <a:pt x="562" y="402"/>
                </a:cubicBezTo>
                <a:cubicBezTo>
                  <a:pt x="562" y="365"/>
                  <a:pt x="562" y="365"/>
                  <a:pt x="562" y="365"/>
                </a:cubicBezTo>
                <a:lnTo>
                  <a:pt x="472" y="365"/>
                </a:lnTo>
                <a:close/>
                <a:moveTo>
                  <a:pt x="690" y="298"/>
                </a:moveTo>
                <a:cubicBezTo>
                  <a:pt x="678" y="307"/>
                  <a:pt x="665" y="315"/>
                  <a:pt x="652" y="321"/>
                </a:cubicBezTo>
                <a:cubicBezTo>
                  <a:pt x="649" y="314"/>
                  <a:pt x="642" y="304"/>
                  <a:pt x="636" y="298"/>
                </a:cubicBezTo>
                <a:cubicBezTo>
                  <a:pt x="675" y="281"/>
                  <a:pt x="711" y="249"/>
                  <a:pt x="728" y="222"/>
                </a:cubicBezTo>
                <a:cubicBezTo>
                  <a:pt x="756" y="222"/>
                  <a:pt x="756" y="222"/>
                  <a:pt x="756" y="222"/>
                </a:cubicBezTo>
                <a:cubicBezTo>
                  <a:pt x="780" y="256"/>
                  <a:pt x="816" y="282"/>
                  <a:pt x="852" y="294"/>
                </a:cubicBezTo>
                <a:cubicBezTo>
                  <a:pt x="845" y="301"/>
                  <a:pt x="839" y="311"/>
                  <a:pt x="834" y="319"/>
                </a:cubicBezTo>
                <a:cubicBezTo>
                  <a:pt x="822" y="313"/>
                  <a:pt x="809" y="306"/>
                  <a:pt x="796" y="297"/>
                </a:cubicBezTo>
                <a:cubicBezTo>
                  <a:pt x="796" y="315"/>
                  <a:pt x="796" y="315"/>
                  <a:pt x="796" y="315"/>
                </a:cubicBezTo>
                <a:cubicBezTo>
                  <a:pt x="690" y="315"/>
                  <a:pt x="690" y="315"/>
                  <a:pt x="690" y="315"/>
                </a:cubicBezTo>
                <a:lnTo>
                  <a:pt x="690" y="298"/>
                </a:lnTo>
                <a:close/>
                <a:moveTo>
                  <a:pt x="650" y="334"/>
                </a:moveTo>
                <a:cubicBezTo>
                  <a:pt x="838" y="334"/>
                  <a:pt x="838" y="334"/>
                  <a:pt x="838" y="334"/>
                </a:cubicBezTo>
                <a:cubicBezTo>
                  <a:pt x="838" y="359"/>
                  <a:pt x="838" y="359"/>
                  <a:pt x="838" y="359"/>
                </a:cubicBezTo>
                <a:cubicBezTo>
                  <a:pt x="736" y="359"/>
                  <a:pt x="736" y="359"/>
                  <a:pt x="736" y="359"/>
                </a:cubicBezTo>
                <a:cubicBezTo>
                  <a:pt x="730" y="372"/>
                  <a:pt x="722" y="386"/>
                  <a:pt x="715" y="399"/>
                </a:cubicBezTo>
                <a:cubicBezTo>
                  <a:pt x="737" y="398"/>
                  <a:pt x="761" y="397"/>
                  <a:pt x="784" y="396"/>
                </a:cubicBezTo>
                <a:cubicBezTo>
                  <a:pt x="777" y="388"/>
                  <a:pt x="769" y="380"/>
                  <a:pt x="761" y="373"/>
                </a:cubicBezTo>
                <a:cubicBezTo>
                  <a:pt x="785" y="361"/>
                  <a:pt x="785" y="361"/>
                  <a:pt x="785" y="361"/>
                </a:cubicBezTo>
                <a:cubicBezTo>
                  <a:pt x="805" y="378"/>
                  <a:pt x="827" y="402"/>
                  <a:pt x="837" y="419"/>
                </a:cubicBezTo>
                <a:cubicBezTo>
                  <a:pt x="812" y="434"/>
                  <a:pt x="812" y="434"/>
                  <a:pt x="812" y="434"/>
                </a:cubicBezTo>
                <a:cubicBezTo>
                  <a:pt x="810" y="430"/>
                  <a:pt x="807" y="425"/>
                  <a:pt x="803" y="420"/>
                </a:cubicBezTo>
                <a:cubicBezTo>
                  <a:pt x="750" y="423"/>
                  <a:pt x="694" y="425"/>
                  <a:pt x="655" y="427"/>
                </a:cubicBezTo>
                <a:cubicBezTo>
                  <a:pt x="651" y="401"/>
                  <a:pt x="651" y="401"/>
                  <a:pt x="651" y="401"/>
                </a:cubicBezTo>
                <a:cubicBezTo>
                  <a:pt x="686" y="400"/>
                  <a:pt x="686" y="400"/>
                  <a:pt x="686" y="400"/>
                </a:cubicBezTo>
                <a:cubicBezTo>
                  <a:pt x="692" y="387"/>
                  <a:pt x="698" y="372"/>
                  <a:pt x="703" y="359"/>
                </a:cubicBezTo>
                <a:cubicBezTo>
                  <a:pt x="650" y="359"/>
                  <a:pt x="650" y="359"/>
                  <a:pt x="650" y="359"/>
                </a:cubicBezTo>
                <a:lnTo>
                  <a:pt x="650" y="334"/>
                </a:lnTo>
                <a:close/>
                <a:moveTo>
                  <a:pt x="787" y="290"/>
                </a:moveTo>
                <a:cubicBezTo>
                  <a:pt x="769" y="277"/>
                  <a:pt x="753" y="262"/>
                  <a:pt x="743" y="248"/>
                </a:cubicBezTo>
                <a:cubicBezTo>
                  <a:pt x="733" y="262"/>
                  <a:pt x="719" y="277"/>
                  <a:pt x="702" y="290"/>
                </a:cubicBezTo>
                <a:lnTo>
                  <a:pt x="787" y="290"/>
                </a:lnTo>
                <a:close/>
                <a:moveTo>
                  <a:pt x="957" y="281"/>
                </a:moveTo>
                <a:cubicBezTo>
                  <a:pt x="864" y="281"/>
                  <a:pt x="864" y="281"/>
                  <a:pt x="864" y="281"/>
                </a:cubicBezTo>
                <a:cubicBezTo>
                  <a:pt x="864" y="260"/>
                  <a:pt x="864" y="260"/>
                  <a:pt x="864" y="260"/>
                </a:cubicBezTo>
                <a:cubicBezTo>
                  <a:pt x="957" y="260"/>
                  <a:pt x="957" y="260"/>
                  <a:pt x="957" y="260"/>
                </a:cubicBezTo>
                <a:lnTo>
                  <a:pt x="957" y="281"/>
                </a:lnTo>
                <a:close/>
                <a:moveTo>
                  <a:pt x="947" y="422"/>
                </a:moveTo>
                <a:cubicBezTo>
                  <a:pt x="898" y="422"/>
                  <a:pt x="898" y="422"/>
                  <a:pt x="898" y="422"/>
                </a:cubicBezTo>
                <a:cubicBezTo>
                  <a:pt x="898" y="431"/>
                  <a:pt x="898" y="431"/>
                  <a:pt x="898" y="431"/>
                </a:cubicBezTo>
                <a:cubicBezTo>
                  <a:pt x="874" y="431"/>
                  <a:pt x="874" y="431"/>
                  <a:pt x="874" y="431"/>
                </a:cubicBezTo>
                <a:cubicBezTo>
                  <a:pt x="874" y="353"/>
                  <a:pt x="874" y="353"/>
                  <a:pt x="874" y="353"/>
                </a:cubicBezTo>
                <a:cubicBezTo>
                  <a:pt x="947" y="353"/>
                  <a:pt x="947" y="353"/>
                  <a:pt x="947" y="353"/>
                </a:cubicBezTo>
                <a:lnTo>
                  <a:pt x="947" y="422"/>
                </a:lnTo>
                <a:close/>
                <a:moveTo>
                  <a:pt x="875" y="291"/>
                </a:moveTo>
                <a:cubicBezTo>
                  <a:pt x="948" y="291"/>
                  <a:pt x="948" y="291"/>
                  <a:pt x="948" y="291"/>
                </a:cubicBezTo>
                <a:cubicBezTo>
                  <a:pt x="948" y="312"/>
                  <a:pt x="948" y="312"/>
                  <a:pt x="948" y="312"/>
                </a:cubicBezTo>
                <a:cubicBezTo>
                  <a:pt x="875" y="312"/>
                  <a:pt x="875" y="312"/>
                  <a:pt x="875" y="312"/>
                </a:cubicBezTo>
                <a:lnTo>
                  <a:pt x="875" y="291"/>
                </a:lnTo>
                <a:close/>
                <a:moveTo>
                  <a:pt x="875" y="322"/>
                </a:moveTo>
                <a:cubicBezTo>
                  <a:pt x="948" y="322"/>
                  <a:pt x="948" y="322"/>
                  <a:pt x="948" y="322"/>
                </a:cubicBezTo>
                <a:cubicBezTo>
                  <a:pt x="948" y="342"/>
                  <a:pt x="948" y="342"/>
                  <a:pt x="948" y="342"/>
                </a:cubicBezTo>
                <a:cubicBezTo>
                  <a:pt x="875" y="342"/>
                  <a:pt x="875" y="342"/>
                  <a:pt x="875" y="342"/>
                </a:cubicBezTo>
                <a:lnTo>
                  <a:pt x="875" y="322"/>
                </a:lnTo>
                <a:close/>
                <a:moveTo>
                  <a:pt x="948" y="250"/>
                </a:moveTo>
                <a:cubicBezTo>
                  <a:pt x="876" y="250"/>
                  <a:pt x="876" y="250"/>
                  <a:pt x="876" y="250"/>
                </a:cubicBezTo>
                <a:cubicBezTo>
                  <a:pt x="876" y="229"/>
                  <a:pt x="876" y="229"/>
                  <a:pt x="876" y="229"/>
                </a:cubicBezTo>
                <a:cubicBezTo>
                  <a:pt x="948" y="229"/>
                  <a:pt x="948" y="229"/>
                  <a:pt x="948" y="229"/>
                </a:cubicBezTo>
                <a:lnTo>
                  <a:pt x="948" y="250"/>
                </a:lnTo>
                <a:close/>
                <a:moveTo>
                  <a:pt x="898" y="375"/>
                </a:moveTo>
                <a:cubicBezTo>
                  <a:pt x="898" y="401"/>
                  <a:pt x="898" y="401"/>
                  <a:pt x="898" y="401"/>
                </a:cubicBezTo>
                <a:cubicBezTo>
                  <a:pt x="924" y="401"/>
                  <a:pt x="924" y="401"/>
                  <a:pt x="924" y="401"/>
                </a:cubicBezTo>
                <a:cubicBezTo>
                  <a:pt x="924" y="375"/>
                  <a:pt x="924" y="375"/>
                  <a:pt x="924" y="375"/>
                </a:cubicBezTo>
                <a:lnTo>
                  <a:pt x="898" y="375"/>
                </a:lnTo>
                <a:close/>
                <a:moveTo>
                  <a:pt x="1078" y="325"/>
                </a:moveTo>
                <a:cubicBezTo>
                  <a:pt x="1031" y="325"/>
                  <a:pt x="1031" y="325"/>
                  <a:pt x="1031" y="325"/>
                </a:cubicBezTo>
                <a:cubicBezTo>
                  <a:pt x="1031" y="434"/>
                  <a:pt x="1031" y="434"/>
                  <a:pt x="1031" y="434"/>
                </a:cubicBezTo>
                <a:cubicBezTo>
                  <a:pt x="1003" y="434"/>
                  <a:pt x="1003" y="434"/>
                  <a:pt x="1003" y="434"/>
                </a:cubicBezTo>
                <a:cubicBezTo>
                  <a:pt x="1003" y="325"/>
                  <a:pt x="1003" y="325"/>
                  <a:pt x="1003" y="325"/>
                </a:cubicBezTo>
                <a:cubicBezTo>
                  <a:pt x="956" y="325"/>
                  <a:pt x="956" y="325"/>
                  <a:pt x="956" y="325"/>
                </a:cubicBezTo>
                <a:cubicBezTo>
                  <a:pt x="956" y="298"/>
                  <a:pt x="956" y="298"/>
                  <a:pt x="956" y="298"/>
                </a:cubicBezTo>
                <a:cubicBezTo>
                  <a:pt x="1003" y="298"/>
                  <a:pt x="1003" y="298"/>
                  <a:pt x="1003" y="298"/>
                </a:cubicBezTo>
                <a:cubicBezTo>
                  <a:pt x="1003" y="223"/>
                  <a:pt x="1003" y="223"/>
                  <a:pt x="1003" y="223"/>
                </a:cubicBezTo>
                <a:cubicBezTo>
                  <a:pt x="1031" y="223"/>
                  <a:pt x="1031" y="223"/>
                  <a:pt x="1031" y="223"/>
                </a:cubicBezTo>
                <a:cubicBezTo>
                  <a:pt x="1031" y="298"/>
                  <a:pt x="1031" y="298"/>
                  <a:pt x="1031" y="298"/>
                </a:cubicBezTo>
                <a:cubicBezTo>
                  <a:pt x="1078" y="298"/>
                  <a:pt x="1078" y="298"/>
                  <a:pt x="1078" y="298"/>
                </a:cubicBezTo>
                <a:lnTo>
                  <a:pt x="1078"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9" name="Rectangle 83">
            <a:extLst>
              <a:ext uri="{FF2B5EF4-FFF2-40B4-BE49-F238E27FC236}">
                <a16:creationId xmlns:a16="http://schemas.microsoft.com/office/drawing/2014/main" id="{18BE3368-DA7A-F587-A7DB-017269E7B356}"/>
              </a:ext>
            </a:extLst>
          </p:cNvPr>
          <p:cNvSpPr>
            <a:spLocks noChangeArrowheads="1"/>
          </p:cNvSpPr>
          <p:nvPr/>
        </p:nvSpPr>
        <p:spPr bwMode="auto">
          <a:xfrm>
            <a:off x="5469725" y="1347569"/>
            <a:ext cx="3371403" cy="404707"/>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0" name="Freeform 87">
            <a:extLst>
              <a:ext uri="{FF2B5EF4-FFF2-40B4-BE49-F238E27FC236}">
                <a16:creationId xmlns:a16="http://schemas.microsoft.com/office/drawing/2014/main" id="{141F912A-4FAC-C2C2-8A61-EDA01AE8BA7E}"/>
              </a:ext>
            </a:extLst>
          </p:cNvPr>
          <p:cNvSpPr>
            <a:spLocks noEditPoints="1"/>
          </p:cNvSpPr>
          <p:nvPr/>
        </p:nvSpPr>
        <p:spPr bwMode="auto">
          <a:xfrm>
            <a:off x="6493236" y="1428411"/>
            <a:ext cx="1366259" cy="271594"/>
          </a:xfrm>
          <a:custGeom>
            <a:avLst/>
            <a:gdLst>
              <a:gd name="T0" fmla="*/ 348 w 1487"/>
              <a:gd name="T1" fmla="*/ 50 h 296"/>
              <a:gd name="T2" fmla="*/ 327 w 1487"/>
              <a:gd name="T3" fmla="*/ 20 h 296"/>
              <a:gd name="T4" fmla="*/ 408 w 1487"/>
              <a:gd name="T5" fmla="*/ 77 h 296"/>
              <a:gd name="T6" fmla="*/ 415 w 1487"/>
              <a:gd name="T7" fmla="*/ 49 h 296"/>
              <a:gd name="T8" fmla="*/ 445 w 1487"/>
              <a:gd name="T9" fmla="*/ 104 h 296"/>
              <a:gd name="T10" fmla="*/ 472 w 1487"/>
              <a:gd name="T11" fmla="*/ 29 h 296"/>
              <a:gd name="T12" fmla="*/ 538 w 1487"/>
              <a:gd name="T13" fmla="*/ 79 h 296"/>
              <a:gd name="T14" fmla="*/ 538 w 1487"/>
              <a:gd name="T15" fmla="*/ 69 h 296"/>
              <a:gd name="T16" fmla="*/ 545 w 1487"/>
              <a:gd name="T17" fmla="*/ 32 h 296"/>
              <a:gd name="T18" fmla="*/ 574 w 1487"/>
              <a:gd name="T19" fmla="*/ 20 h 296"/>
              <a:gd name="T20" fmla="*/ 617 w 1487"/>
              <a:gd name="T21" fmla="*/ 63 h 296"/>
              <a:gd name="T22" fmla="*/ 643 w 1487"/>
              <a:gd name="T23" fmla="*/ 0 h 296"/>
              <a:gd name="T24" fmla="*/ 665 w 1487"/>
              <a:gd name="T25" fmla="*/ 48 h 296"/>
              <a:gd name="T26" fmla="*/ 673 w 1487"/>
              <a:gd name="T27" fmla="*/ 24 h 296"/>
              <a:gd name="T28" fmla="*/ 702 w 1487"/>
              <a:gd name="T29" fmla="*/ 69 h 296"/>
              <a:gd name="T30" fmla="*/ 732 w 1487"/>
              <a:gd name="T31" fmla="*/ 20 h 296"/>
              <a:gd name="T32" fmla="*/ 810 w 1487"/>
              <a:gd name="T33" fmla="*/ 26 h 296"/>
              <a:gd name="T34" fmla="*/ 794 w 1487"/>
              <a:gd name="T35" fmla="*/ 79 h 296"/>
              <a:gd name="T36" fmla="*/ 856 w 1487"/>
              <a:gd name="T37" fmla="*/ 77 h 296"/>
              <a:gd name="T38" fmla="*/ 845 w 1487"/>
              <a:gd name="T39" fmla="*/ 29 h 296"/>
              <a:gd name="T40" fmla="*/ 860 w 1487"/>
              <a:gd name="T41" fmla="*/ 66 h 296"/>
              <a:gd name="T42" fmla="*/ 930 w 1487"/>
              <a:gd name="T43" fmla="*/ 42 h 296"/>
              <a:gd name="T44" fmla="*/ 905 w 1487"/>
              <a:gd name="T45" fmla="*/ 27 h 296"/>
              <a:gd name="T46" fmla="*/ 967 w 1487"/>
              <a:gd name="T47" fmla="*/ 78 h 296"/>
              <a:gd name="T48" fmla="*/ 1018 w 1487"/>
              <a:gd name="T49" fmla="*/ 46 h 296"/>
              <a:gd name="T50" fmla="*/ 1032 w 1487"/>
              <a:gd name="T51" fmla="*/ 1 h 296"/>
              <a:gd name="T52" fmla="*/ 1159 w 1487"/>
              <a:gd name="T53" fmla="*/ 78 h 296"/>
              <a:gd name="T54" fmla="*/ 1147 w 1487"/>
              <a:gd name="T55" fmla="*/ 38 h 296"/>
              <a:gd name="T56" fmla="*/ 48 w 1487"/>
              <a:gd name="T57" fmla="*/ 258 h 296"/>
              <a:gd name="T58" fmla="*/ 35 w 1487"/>
              <a:gd name="T59" fmla="*/ 166 h 296"/>
              <a:gd name="T60" fmla="*/ 111 w 1487"/>
              <a:gd name="T61" fmla="*/ 181 h 296"/>
              <a:gd name="T62" fmla="*/ 195 w 1487"/>
              <a:gd name="T63" fmla="*/ 217 h 296"/>
              <a:gd name="T64" fmla="*/ 173 w 1487"/>
              <a:gd name="T65" fmla="*/ 177 h 296"/>
              <a:gd name="T66" fmla="*/ 259 w 1487"/>
              <a:gd name="T67" fmla="*/ 161 h 296"/>
              <a:gd name="T68" fmla="*/ 306 w 1487"/>
              <a:gd name="T69" fmla="*/ 276 h 296"/>
              <a:gd name="T70" fmla="*/ 347 w 1487"/>
              <a:gd name="T71" fmla="*/ 152 h 296"/>
              <a:gd name="T72" fmla="*/ 460 w 1487"/>
              <a:gd name="T73" fmla="*/ 164 h 296"/>
              <a:gd name="T74" fmla="*/ 525 w 1487"/>
              <a:gd name="T75" fmla="*/ 163 h 296"/>
              <a:gd name="T76" fmla="*/ 645 w 1487"/>
              <a:gd name="T77" fmla="*/ 288 h 296"/>
              <a:gd name="T78" fmla="*/ 784 w 1487"/>
              <a:gd name="T79" fmla="*/ 246 h 296"/>
              <a:gd name="T80" fmla="*/ 744 w 1487"/>
              <a:gd name="T81" fmla="*/ 164 h 296"/>
              <a:gd name="T82" fmla="*/ 902 w 1487"/>
              <a:gd name="T83" fmla="*/ 288 h 296"/>
              <a:gd name="T84" fmla="*/ 923 w 1487"/>
              <a:gd name="T85" fmla="*/ 185 h 296"/>
              <a:gd name="T86" fmla="*/ 943 w 1487"/>
              <a:gd name="T87" fmla="*/ 204 h 296"/>
              <a:gd name="T88" fmla="*/ 973 w 1487"/>
              <a:gd name="T89" fmla="*/ 182 h 296"/>
              <a:gd name="T90" fmla="*/ 1076 w 1487"/>
              <a:gd name="T91" fmla="*/ 217 h 296"/>
              <a:gd name="T92" fmla="*/ 1232 w 1487"/>
              <a:gd name="T93" fmla="*/ 228 h 296"/>
              <a:gd name="T94" fmla="*/ 1161 w 1487"/>
              <a:gd name="T95" fmla="*/ 168 h 296"/>
              <a:gd name="T96" fmla="*/ 1337 w 1487"/>
              <a:gd name="T97" fmla="*/ 209 h 296"/>
              <a:gd name="T98" fmla="*/ 1301 w 1487"/>
              <a:gd name="T99" fmla="*/ 174 h 296"/>
              <a:gd name="T100" fmla="*/ 1345 w 1487"/>
              <a:gd name="T101" fmla="*/ 165 h 296"/>
              <a:gd name="T102" fmla="*/ 1377 w 1487"/>
              <a:gd name="T103" fmla="*/ 217 h 296"/>
              <a:gd name="T104" fmla="*/ 1422 w 1487"/>
              <a:gd name="T105" fmla="*/ 152 h 296"/>
              <a:gd name="T106" fmla="*/ 1349 w 1487"/>
              <a:gd name="T107" fmla="*/ 246 h 296"/>
              <a:gd name="T108" fmla="*/ 1325 w 1487"/>
              <a:gd name="T109" fmla="*/ 240 h 296"/>
              <a:gd name="T110" fmla="*/ 1400 w 1487"/>
              <a:gd name="T111" fmla="*/ 274 h 296"/>
              <a:gd name="T112" fmla="*/ 1375 w 1487"/>
              <a:gd name="T113" fmla="*/ 247 h 296"/>
              <a:gd name="T114" fmla="*/ 1424 w 1487"/>
              <a:gd name="T115" fmla="*/ 28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7" h="296">
                <a:moveTo>
                  <a:pt x="363" y="57"/>
                </a:moveTo>
                <a:cubicBezTo>
                  <a:pt x="363" y="64"/>
                  <a:pt x="361" y="69"/>
                  <a:pt x="356" y="73"/>
                </a:cubicBezTo>
                <a:cubicBezTo>
                  <a:pt x="351" y="77"/>
                  <a:pt x="344" y="79"/>
                  <a:pt x="335" y="79"/>
                </a:cubicBezTo>
                <a:cubicBezTo>
                  <a:pt x="327" y="79"/>
                  <a:pt x="320" y="78"/>
                  <a:pt x="314" y="75"/>
                </a:cubicBezTo>
                <a:cubicBezTo>
                  <a:pt x="314" y="63"/>
                  <a:pt x="314" y="63"/>
                  <a:pt x="314" y="63"/>
                </a:cubicBezTo>
                <a:cubicBezTo>
                  <a:pt x="318" y="65"/>
                  <a:pt x="321" y="66"/>
                  <a:pt x="325" y="67"/>
                </a:cubicBezTo>
                <a:cubicBezTo>
                  <a:pt x="329" y="68"/>
                  <a:pt x="333" y="68"/>
                  <a:pt x="336" y="68"/>
                </a:cubicBezTo>
                <a:cubicBezTo>
                  <a:pt x="341" y="68"/>
                  <a:pt x="345" y="67"/>
                  <a:pt x="347" y="65"/>
                </a:cubicBezTo>
                <a:cubicBezTo>
                  <a:pt x="350" y="64"/>
                  <a:pt x="351" y="61"/>
                  <a:pt x="351" y="58"/>
                </a:cubicBezTo>
                <a:cubicBezTo>
                  <a:pt x="351" y="55"/>
                  <a:pt x="350" y="52"/>
                  <a:pt x="348" y="50"/>
                </a:cubicBezTo>
                <a:cubicBezTo>
                  <a:pt x="345" y="48"/>
                  <a:pt x="341" y="46"/>
                  <a:pt x="334" y="43"/>
                </a:cubicBezTo>
                <a:cubicBezTo>
                  <a:pt x="327" y="41"/>
                  <a:pt x="322" y="37"/>
                  <a:pt x="319" y="34"/>
                </a:cubicBezTo>
                <a:cubicBezTo>
                  <a:pt x="316" y="30"/>
                  <a:pt x="315" y="26"/>
                  <a:pt x="315" y="21"/>
                </a:cubicBezTo>
                <a:cubicBezTo>
                  <a:pt x="315" y="14"/>
                  <a:pt x="317" y="9"/>
                  <a:pt x="322" y="5"/>
                </a:cubicBezTo>
                <a:cubicBezTo>
                  <a:pt x="326" y="2"/>
                  <a:pt x="332" y="0"/>
                  <a:pt x="340" y="0"/>
                </a:cubicBezTo>
                <a:cubicBezTo>
                  <a:pt x="348" y="0"/>
                  <a:pt x="355" y="1"/>
                  <a:pt x="362" y="5"/>
                </a:cubicBezTo>
                <a:cubicBezTo>
                  <a:pt x="358" y="15"/>
                  <a:pt x="358" y="15"/>
                  <a:pt x="358" y="15"/>
                </a:cubicBezTo>
                <a:cubicBezTo>
                  <a:pt x="351" y="12"/>
                  <a:pt x="345" y="11"/>
                  <a:pt x="340" y="11"/>
                </a:cubicBezTo>
                <a:cubicBezTo>
                  <a:pt x="336" y="11"/>
                  <a:pt x="333" y="12"/>
                  <a:pt x="331" y="13"/>
                </a:cubicBezTo>
                <a:cubicBezTo>
                  <a:pt x="328" y="15"/>
                  <a:pt x="327" y="17"/>
                  <a:pt x="327" y="20"/>
                </a:cubicBezTo>
                <a:cubicBezTo>
                  <a:pt x="327" y="22"/>
                  <a:pt x="328" y="24"/>
                  <a:pt x="329" y="25"/>
                </a:cubicBezTo>
                <a:cubicBezTo>
                  <a:pt x="330" y="27"/>
                  <a:pt x="331" y="28"/>
                  <a:pt x="333" y="29"/>
                </a:cubicBezTo>
                <a:cubicBezTo>
                  <a:pt x="335" y="31"/>
                  <a:pt x="338" y="32"/>
                  <a:pt x="343" y="34"/>
                </a:cubicBezTo>
                <a:cubicBezTo>
                  <a:pt x="349" y="37"/>
                  <a:pt x="353" y="39"/>
                  <a:pt x="356" y="41"/>
                </a:cubicBezTo>
                <a:cubicBezTo>
                  <a:pt x="358" y="43"/>
                  <a:pt x="360" y="45"/>
                  <a:pt x="361" y="48"/>
                </a:cubicBezTo>
                <a:cubicBezTo>
                  <a:pt x="363" y="50"/>
                  <a:pt x="363" y="53"/>
                  <a:pt x="363" y="57"/>
                </a:cubicBezTo>
                <a:close/>
                <a:moveTo>
                  <a:pt x="418" y="78"/>
                </a:moveTo>
                <a:cubicBezTo>
                  <a:pt x="416" y="70"/>
                  <a:pt x="416" y="70"/>
                  <a:pt x="416" y="70"/>
                </a:cubicBezTo>
                <a:cubicBezTo>
                  <a:pt x="416" y="70"/>
                  <a:pt x="416" y="70"/>
                  <a:pt x="416" y="70"/>
                </a:cubicBezTo>
                <a:cubicBezTo>
                  <a:pt x="414" y="73"/>
                  <a:pt x="411" y="75"/>
                  <a:pt x="408" y="77"/>
                </a:cubicBezTo>
                <a:cubicBezTo>
                  <a:pt x="405" y="78"/>
                  <a:pt x="401" y="79"/>
                  <a:pt x="397" y="79"/>
                </a:cubicBezTo>
                <a:cubicBezTo>
                  <a:pt x="390" y="79"/>
                  <a:pt x="385" y="77"/>
                  <a:pt x="382" y="74"/>
                </a:cubicBezTo>
                <a:cubicBezTo>
                  <a:pt x="378" y="70"/>
                  <a:pt x="376" y="65"/>
                  <a:pt x="376" y="58"/>
                </a:cubicBezTo>
                <a:cubicBezTo>
                  <a:pt x="376" y="20"/>
                  <a:pt x="376" y="20"/>
                  <a:pt x="376" y="20"/>
                </a:cubicBezTo>
                <a:cubicBezTo>
                  <a:pt x="389" y="20"/>
                  <a:pt x="389" y="20"/>
                  <a:pt x="389" y="20"/>
                </a:cubicBezTo>
                <a:cubicBezTo>
                  <a:pt x="389" y="56"/>
                  <a:pt x="389" y="56"/>
                  <a:pt x="389" y="56"/>
                </a:cubicBezTo>
                <a:cubicBezTo>
                  <a:pt x="389" y="60"/>
                  <a:pt x="390" y="63"/>
                  <a:pt x="392" y="66"/>
                </a:cubicBezTo>
                <a:cubicBezTo>
                  <a:pt x="393" y="68"/>
                  <a:pt x="396" y="69"/>
                  <a:pt x="400" y="69"/>
                </a:cubicBezTo>
                <a:cubicBezTo>
                  <a:pt x="405" y="69"/>
                  <a:pt x="409" y="67"/>
                  <a:pt x="412" y="64"/>
                </a:cubicBezTo>
                <a:cubicBezTo>
                  <a:pt x="414" y="61"/>
                  <a:pt x="415" y="56"/>
                  <a:pt x="415" y="49"/>
                </a:cubicBezTo>
                <a:cubicBezTo>
                  <a:pt x="415" y="20"/>
                  <a:pt x="415" y="20"/>
                  <a:pt x="415" y="20"/>
                </a:cubicBezTo>
                <a:cubicBezTo>
                  <a:pt x="428" y="20"/>
                  <a:pt x="428" y="20"/>
                  <a:pt x="428" y="20"/>
                </a:cubicBezTo>
                <a:cubicBezTo>
                  <a:pt x="428" y="78"/>
                  <a:pt x="428" y="78"/>
                  <a:pt x="428" y="78"/>
                </a:cubicBezTo>
                <a:lnTo>
                  <a:pt x="418" y="78"/>
                </a:lnTo>
                <a:close/>
                <a:moveTo>
                  <a:pt x="475" y="79"/>
                </a:moveTo>
                <a:cubicBezTo>
                  <a:pt x="467" y="79"/>
                  <a:pt x="462" y="76"/>
                  <a:pt x="458" y="71"/>
                </a:cubicBezTo>
                <a:cubicBezTo>
                  <a:pt x="457" y="71"/>
                  <a:pt x="457" y="71"/>
                  <a:pt x="457" y="71"/>
                </a:cubicBezTo>
                <a:cubicBezTo>
                  <a:pt x="457" y="76"/>
                  <a:pt x="458" y="79"/>
                  <a:pt x="458" y="80"/>
                </a:cubicBezTo>
                <a:cubicBezTo>
                  <a:pt x="458" y="104"/>
                  <a:pt x="458" y="104"/>
                  <a:pt x="458" y="104"/>
                </a:cubicBezTo>
                <a:cubicBezTo>
                  <a:pt x="445" y="104"/>
                  <a:pt x="445" y="104"/>
                  <a:pt x="445" y="104"/>
                </a:cubicBezTo>
                <a:cubicBezTo>
                  <a:pt x="445" y="20"/>
                  <a:pt x="445" y="20"/>
                  <a:pt x="445" y="20"/>
                </a:cubicBezTo>
                <a:cubicBezTo>
                  <a:pt x="455" y="20"/>
                  <a:pt x="455" y="20"/>
                  <a:pt x="455" y="20"/>
                </a:cubicBezTo>
                <a:cubicBezTo>
                  <a:pt x="455" y="21"/>
                  <a:pt x="456" y="23"/>
                  <a:pt x="457" y="27"/>
                </a:cubicBezTo>
                <a:cubicBezTo>
                  <a:pt x="458" y="27"/>
                  <a:pt x="458" y="27"/>
                  <a:pt x="458" y="27"/>
                </a:cubicBezTo>
                <a:cubicBezTo>
                  <a:pt x="461" y="22"/>
                  <a:pt x="467" y="19"/>
                  <a:pt x="475" y="19"/>
                </a:cubicBezTo>
                <a:cubicBezTo>
                  <a:pt x="482" y="19"/>
                  <a:pt x="488" y="21"/>
                  <a:pt x="492" y="27"/>
                </a:cubicBezTo>
                <a:cubicBezTo>
                  <a:pt x="496" y="32"/>
                  <a:pt x="498" y="39"/>
                  <a:pt x="498" y="49"/>
                </a:cubicBezTo>
                <a:cubicBezTo>
                  <a:pt x="498" y="58"/>
                  <a:pt x="496" y="66"/>
                  <a:pt x="492" y="71"/>
                </a:cubicBezTo>
                <a:cubicBezTo>
                  <a:pt x="488" y="76"/>
                  <a:pt x="482" y="79"/>
                  <a:pt x="475" y="79"/>
                </a:cubicBezTo>
                <a:close/>
                <a:moveTo>
                  <a:pt x="472" y="29"/>
                </a:moveTo>
                <a:cubicBezTo>
                  <a:pt x="467" y="29"/>
                  <a:pt x="463" y="30"/>
                  <a:pt x="461" y="33"/>
                </a:cubicBezTo>
                <a:cubicBezTo>
                  <a:pt x="459" y="36"/>
                  <a:pt x="458" y="40"/>
                  <a:pt x="458" y="47"/>
                </a:cubicBezTo>
                <a:cubicBezTo>
                  <a:pt x="458" y="49"/>
                  <a:pt x="458" y="49"/>
                  <a:pt x="458" y="49"/>
                </a:cubicBezTo>
                <a:cubicBezTo>
                  <a:pt x="458" y="56"/>
                  <a:pt x="459" y="61"/>
                  <a:pt x="461" y="64"/>
                </a:cubicBezTo>
                <a:cubicBezTo>
                  <a:pt x="463" y="67"/>
                  <a:pt x="467" y="69"/>
                  <a:pt x="472" y="69"/>
                </a:cubicBezTo>
                <a:cubicBezTo>
                  <a:pt x="476" y="69"/>
                  <a:pt x="480" y="67"/>
                  <a:pt x="482" y="64"/>
                </a:cubicBezTo>
                <a:cubicBezTo>
                  <a:pt x="484" y="60"/>
                  <a:pt x="485" y="55"/>
                  <a:pt x="485" y="49"/>
                </a:cubicBezTo>
                <a:cubicBezTo>
                  <a:pt x="485" y="42"/>
                  <a:pt x="484" y="37"/>
                  <a:pt x="482" y="34"/>
                </a:cubicBezTo>
                <a:cubicBezTo>
                  <a:pt x="480" y="30"/>
                  <a:pt x="476" y="29"/>
                  <a:pt x="472" y="29"/>
                </a:cubicBezTo>
                <a:close/>
                <a:moveTo>
                  <a:pt x="538" y="79"/>
                </a:moveTo>
                <a:cubicBezTo>
                  <a:pt x="529" y="79"/>
                  <a:pt x="522" y="76"/>
                  <a:pt x="516" y="71"/>
                </a:cubicBezTo>
                <a:cubicBezTo>
                  <a:pt x="511" y="66"/>
                  <a:pt x="509" y="58"/>
                  <a:pt x="509" y="49"/>
                </a:cubicBezTo>
                <a:cubicBezTo>
                  <a:pt x="509" y="40"/>
                  <a:pt x="511" y="32"/>
                  <a:pt x="516" y="27"/>
                </a:cubicBezTo>
                <a:cubicBezTo>
                  <a:pt x="521" y="21"/>
                  <a:pt x="527" y="19"/>
                  <a:pt x="535" y="19"/>
                </a:cubicBezTo>
                <a:cubicBezTo>
                  <a:pt x="543" y="19"/>
                  <a:pt x="549" y="21"/>
                  <a:pt x="554" y="26"/>
                </a:cubicBezTo>
                <a:cubicBezTo>
                  <a:pt x="558" y="30"/>
                  <a:pt x="560" y="37"/>
                  <a:pt x="560" y="45"/>
                </a:cubicBezTo>
                <a:cubicBezTo>
                  <a:pt x="560" y="52"/>
                  <a:pt x="560" y="52"/>
                  <a:pt x="560" y="52"/>
                </a:cubicBezTo>
                <a:cubicBezTo>
                  <a:pt x="522" y="52"/>
                  <a:pt x="522" y="52"/>
                  <a:pt x="522" y="52"/>
                </a:cubicBezTo>
                <a:cubicBezTo>
                  <a:pt x="522" y="57"/>
                  <a:pt x="523" y="62"/>
                  <a:pt x="526" y="65"/>
                </a:cubicBezTo>
                <a:cubicBezTo>
                  <a:pt x="529" y="68"/>
                  <a:pt x="533" y="69"/>
                  <a:pt x="538" y="69"/>
                </a:cubicBezTo>
                <a:cubicBezTo>
                  <a:pt x="542" y="69"/>
                  <a:pt x="545" y="69"/>
                  <a:pt x="548" y="68"/>
                </a:cubicBezTo>
                <a:cubicBezTo>
                  <a:pt x="551" y="67"/>
                  <a:pt x="554" y="66"/>
                  <a:pt x="557" y="65"/>
                </a:cubicBezTo>
                <a:cubicBezTo>
                  <a:pt x="557" y="75"/>
                  <a:pt x="557" y="75"/>
                  <a:pt x="557" y="75"/>
                </a:cubicBezTo>
                <a:cubicBezTo>
                  <a:pt x="554" y="76"/>
                  <a:pt x="551" y="77"/>
                  <a:pt x="548" y="78"/>
                </a:cubicBezTo>
                <a:cubicBezTo>
                  <a:pt x="545" y="79"/>
                  <a:pt x="542" y="79"/>
                  <a:pt x="538" y="79"/>
                </a:cubicBezTo>
                <a:close/>
                <a:moveTo>
                  <a:pt x="535" y="28"/>
                </a:moveTo>
                <a:cubicBezTo>
                  <a:pt x="532" y="28"/>
                  <a:pt x="528" y="29"/>
                  <a:pt x="526" y="32"/>
                </a:cubicBezTo>
                <a:cubicBezTo>
                  <a:pt x="524" y="34"/>
                  <a:pt x="522" y="38"/>
                  <a:pt x="522" y="43"/>
                </a:cubicBezTo>
                <a:cubicBezTo>
                  <a:pt x="548" y="43"/>
                  <a:pt x="548" y="43"/>
                  <a:pt x="548" y="43"/>
                </a:cubicBezTo>
                <a:cubicBezTo>
                  <a:pt x="548" y="38"/>
                  <a:pt x="547" y="34"/>
                  <a:pt x="545" y="32"/>
                </a:cubicBezTo>
                <a:cubicBezTo>
                  <a:pt x="542" y="29"/>
                  <a:pt x="539" y="28"/>
                  <a:pt x="535" y="28"/>
                </a:cubicBezTo>
                <a:close/>
                <a:moveTo>
                  <a:pt x="604" y="19"/>
                </a:moveTo>
                <a:cubicBezTo>
                  <a:pt x="606" y="19"/>
                  <a:pt x="608" y="19"/>
                  <a:pt x="610" y="19"/>
                </a:cubicBezTo>
                <a:cubicBezTo>
                  <a:pt x="609" y="31"/>
                  <a:pt x="609" y="31"/>
                  <a:pt x="609" y="31"/>
                </a:cubicBezTo>
                <a:cubicBezTo>
                  <a:pt x="607" y="30"/>
                  <a:pt x="605" y="30"/>
                  <a:pt x="603" y="30"/>
                </a:cubicBezTo>
                <a:cubicBezTo>
                  <a:pt x="598" y="30"/>
                  <a:pt x="594" y="32"/>
                  <a:pt x="591" y="35"/>
                </a:cubicBezTo>
                <a:cubicBezTo>
                  <a:pt x="588" y="38"/>
                  <a:pt x="587" y="42"/>
                  <a:pt x="587" y="47"/>
                </a:cubicBezTo>
                <a:cubicBezTo>
                  <a:pt x="587" y="78"/>
                  <a:pt x="587" y="78"/>
                  <a:pt x="587" y="78"/>
                </a:cubicBezTo>
                <a:cubicBezTo>
                  <a:pt x="574" y="78"/>
                  <a:pt x="574" y="78"/>
                  <a:pt x="574" y="78"/>
                </a:cubicBezTo>
                <a:cubicBezTo>
                  <a:pt x="574" y="20"/>
                  <a:pt x="574" y="20"/>
                  <a:pt x="574" y="20"/>
                </a:cubicBezTo>
                <a:cubicBezTo>
                  <a:pt x="584" y="20"/>
                  <a:pt x="584" y="20"/>
                  <a:pt x="584" y="20"/>
                </a:cubicBezTo>
                <a:cubicBezTo>
                  <a:pt x="586" y="30"/>
                  <a:pt x="586" y="30"/>
                  <a:pt x="586" y="30"/>
                </a:cubicBezTo>
                <a:cubicBezTo>
                  <a:pt x="586" y="30"/>
                  <a:pt x="586" y="30"/>
                  <a:pt x="586" y="30"/>
                </a:cubicBezTo>
                <a:cubicBezTo>
                  <a:pt x="588" y="26"/>
                  <a:pt x="591" y="24"/>
                  <a:pt x="594" y="22"/>
                </a:cubicBezTo>
                <a:cubicBezTo>
                  <a:pt x="597" y="20"/>
                  <a:pt x="600" y="19"/>
                  <a:pt x="604" y="19"/>
                </a:cubicBezTo>
                <a:close/>
                <a:moveTo>
                  <a:pt x="666" y="57"/>
                </a:moveTo>
                <a:cubicBezTo>
                  <a:pt x="666" y="64"/>
                  <a:pt x="664" y="69"/>
                  <a:pt x="659" y="73"/>
                </a:cubicBezTo>
                <a:cubicBezTo>
                  <a:pt x="654" y="77"/>
                  <a:pt x="647" y="79"/>
                  <a:pt x="639" y="79"/>
                </a:cubicBezTo>
                <a:cubicBezTo>
                  <a:pt x="630" y="79"/>
                  <a:pt x="623" y="78"/>
                  <a:pt x="617" y="75"/>
                </a:cubicBezTo>
                <a:cubicBezTo>
                  <a:pt x="617" y="63"/>
                  <a:pt x="617" y="63"/>
                  <a:pt x="617" y="63"/>
                </a:cubicBezTo>
                <a:cubicBezTo>
                  <a:pt x="621" y="65"/>
                  <a:pt x="624" y="66"/>
                  <a:pt x="628" y="67"/>
                </a:cubicBezTo>
                <a:cubicBezTo>
                  <a:pt x="632" y="68"/>
                  <a:pt x="636" y="68"/>
                  <a:pt x="639" y="68"/>
                </a:cubicBezTo>
                <a:cubicBezTo>
                  <a:pt x="644" y="68"/>
                  <a:pt x="648" y="67"/>
                  <a:pt x="650" y="65"/>
                </a:cubicBezTo>
                <a:cubicBezTo>
                  <a:pt x="653" y="64"/>
                  <a:pt x="654" y="61"/>
                  <a:pt x="654" y="58"/>
                </a:cubicBezTo>
                <a:cubicBezTo>
                  <a:pt x="654" y="55"/>
                  <a:pt x="653" y="52"/>
                  <a:pt x="651" y="50"/>
                </a:cubicBezTo>
                <a:cubicBezTo>
                  <a:pt x="649" y="48"/>
                  <a:pt x="644" y="46"/>
                  <a:pt x="637" y="43"/>
                </a:cubicBezTo>
                <a:cubicBezTo>
                  <a:pt x="630" y="41"/>
                  <a:pt x="625" y="37"/>
                  <a:pt x="622" y="34"/>
                </a:cubicBezTo>
                <a:cubicBezTo>
                  <a:pt x="620" y="30"/>
                  <a:pt x="618" y="26"/>
                  <a:pt x="618" y="21"/>
                </a:cubicBezTo>
                <a:cubicBezTo>
                  <a:pt x="618" y="14"/>
                  <a:pt x="620" y="9"/>
                  <a:pt x="625" y="5"/>
                </a:cubicBezTo>
                <a:cubicBezTo>
                  <a:pt x="630" y="2"/>
                  <a:pt x="636" y="0"/>
                  <a:pt x="643" y="0"/>
                </a:cubicBezTo>
                <a:cubicBezTo>
                  <a:pt x="651" y="0"/>
                  <a:pt x="658" y="1"/>
                  <a:pt x="665" y="5"/>
                </a:cubicBezTo>
                <a:cubicBezTo>
                  <a:pt x="661" y="15"/>
                  <a:pt x="661" y="15"/>
                  <a:pt x="661" y="15"/>
                </a:cubicBezTo>
                <a:cubicBezTo>
                  <a:pt x="654" y="12"/>
                  <a:pt x="648" y="11"/>
                  <a:pt x="643" y="11"/>
                </a:cubicBezTo>
                <a:cubicBezTo>
                  <a:pt x="639" y="11"/>
                  <a:pt x="636" y="12"/>
                  <a:pt x="634" y="13"/>
                </a:cubicBezTo>
                <a:cubicBezTo>
                  <a:pt x="632" y="15"/>
                  <a:pt x="631" y="17"/>
                  <a:pt x="631" y="20"/>
                </a:cubicBezTo>
                <a:cubicBezTo>
                  <a:pt x="631" y="22"/>
                  <a:pt x="631" y="24"/>
                  <a:pt x="632" y="25"/>
                </a:cubicBezTo>
                <a:cubicBezTo>
                  <a:pt x="633" y="27"/>
                  <a:pt x="634" y="28"/>
                  <a:pt x="636" y="29"/>
                </a:cubicBezTo>
                <a:cubicBezTo>
                  <a:pt x="638" y="31"/>
                  <a:pt x="641" y="32"/>
                  <a:pt x="646" y="34"/>
                </a:cubicBezTo>
                <a:cubicBezTo>
                  <a:pt x="652" y="37"/>
                  <a:pt x="656" y="39"/>
                  <a:pt x="659" y="41"/>
                </a:cubicBezTo>
                <a:cubicBezTo>
                  <a:pt x="661" y="43"/>
                  <a:pt x="663" y="45"/>
                  <a:pt x="665" y="48"/>
                </a:cubicBezTo>
                <a:cubicBezTo>
                  <a:pt x="666" y="50"/>
                  <a:pt x="666" y="53"/>
                  <a:pt x="666" y="57"/>
                </a:cubicBezTo>
                <a:close/>
                <a:moveTo>
                  <a:pt x="702" y="69"/>
                </a:moveTo>
                <a:cubicBezTo>
                  <a:pt x="705" y="69"/>
                  <a:pt x="708" y="68"/>
                  <a:pt x="711" y="67"/>
                </a:cubicBezTo>
                <a:cubicBezTo>
                  <a:pt x="711" y="77"/>
                  <a:pt x="711" y="77"/>
                  <a:pt x="711" y="77"/>
                </a:cubicBezTo>
                <a:cubicBezTo>
                  <a:pt x="709" y="77"/>
                  <a:pt x="708" y="78"/>
                  <a:pt x="705" y="78"/>
                </a:cubicBezTo>
                <a:cubicBezTo>
                  <a:pt x="703" y="79"/>
                  <a:pt x="701" y="79"/>
                  <a:pt x="699" y="79"/>
                </a:cubicBezTo>
                <a:cubicBezTo>
                  <a:pt x="687" y="79"/>
                  <a:pt x="681" y="73"/>
                  <a:pt x="681" y="60"/>
                </a:cubicBezTo>
                <a:cubicBezTo>
                  <a:pt x="681" y="29"/>
                  <a:pt x="681" y="29"/>
                  <a:pt x="681" y="29"/>
                </a:cubicBezTo>
                <a:cubicBezTo>
                  <a:pt x="673" y="29"/>
                  <a:pt x="673" y="29"/>
                  <a:pt x="673" y="29"/>
                </a:cubicBezTo>
                <a:cubicBezTo>
                  <a:pt x="673" y="24"/>
                  <a:pt x="673" y="24"/>
                  <a:pt x="673" y="24"/>
                </a:cubicBezTo>
                <a:cubicBezTo>
                  <a:pt x="682" y="19"/>
                  <a:pt x="682" y="19"/>
                  <a:pt x="682" y="19"/>
                </a:cubicBezTo>
                <a:cubicBezTo>
                  <a:pt x="686" y="7"/>
                  <a:pt x="686" y="7"/>
                  <a:pt x="686" y="7"/>
                </a:cubicBezTo>
                <a:cubicBezTo>
                  <a:pt x="694" y="7"/>
                  <a:pt x="694" y="7"/>
                  <a:pt x="694" y="7"/>
                </a:cubicBezTo>
                <a:cubicBezTo>
                  <a:pt x="694" y="20"/>
                  <a:pt x="694" y="20"/>
                  <a:pt x="694" y="20"/>
                </a:cubicBezTo>
                <a:cubicBezTo>
                  <a:pt x="710" y="20"/>
                  <a:pt x="710" y="20"/>
                  <a:pt x="710" y="20"/>
                </a:cubicBezTo>
                <a:cubicBezTo>
                  <a:pt x="710" y="29"/>
                  <a:pt x="710" y="29"/>
                  <a:pt x="710" y="29"/>
                </a:cubicBezTo>
                <a:cubicBezTo>
                  <a:pt x="694" y="29"/>
                  <a:pt x="694" y="29"/>
                  <a:pt x="694" y="29"/>
                </a:cubicBezTo>
                <a:cubicBezTo>
                  <a:pt x="694" y="60"/>
                  <a:pt x="694" y="60"/>
                  <a:pt x="694" y="60"/>
                </a:cubicBezTo>
                <a:cubicBezTo>
                  <a:pt x="694" y="63"/>
                  <a:pt x="694" y="65"/>
                  <a:pt x="696" y="67"/>
                </a:cubicBezTo>
                <a:cubicBezTo>
                  <a:pt x="697" y="68"/>
                  <a:pt x="699" y="69"/>
                  <a:pt x="702" y="69"/>
                </a:cubicBezTo>
                <a:close/>
                <a:moveTo>
                  <a:pt x="752" y="19"/>
                </a:moveTo>
                <a:cubicBezTo>
                  <a:pt x="754" y="19"/>
                  <a:pt x="756" y="19"/>
                  <a:pt x="758" y="19"/>
                </a:cubicBezTo>
                <a:cubicBezTo>
                  <a:pt x="757" y="31"/>
                  <a:pt x="757" y="31"/>
                  <a:pt x="757" y="31"/>
                </a:cubicBezTo>
                <a:cubicBezTo>
                  <a:pt x="755" y="30"/>
                  <a:pt x="753" y="30"/>
                  <a:pt x="751" y="30"/>
                </a:cubicBezTo>
                <a:cubicBezTo>
                  <a:pt x="746" y="30"/>
                  <a:pt x="742" y="32"/>
                  <a:pt x="739" y="35"/>
                </a:cubicBezTo>
                <a:cubicBezTo>
                  <a:pt x="736" y="38"/>
                  <a:pt x="735" y="42"/>
                  <a:pt x="735" y="47"/>
                </a:cubicBezTo>
                <a:cubicBezTo>
                  <a:pt x="735" y="78"/>
                  <a:pt x="735" y="78"/>
                  <a:pt x="735" y="78"/>
                </a:cubicBezTo>
                <a:cubicBezTo>
                  <a:pt x="722" y="78"/>
                  <a:pt x="722" y="78"/>
                  <a:pt x="722" y="78"/>
                </a:cubicBezTo>
                <a:cubicBezTo>
                  <a:pt x="722" y="20"/>
                  <a:pt x="722" y="20"/>
                  <a:pt x="722" y="20"/>
                </a:cubicBezTo>
                <a:cubicBezTo>
                  <a:pt x="732" y="20"/>
                  <a:pt x="732" y="20"/>
                  <a:pt x="732" y="20"/>
                </a:cubicBezTo>
                <a:cubicBezTo>
                  <a:pt x="734" y="30"/>
                  <a:pt x="734" y="30"/>
                  <a:pt x="734" y="30"/>
                </a:cubicBezTo>
                <a:cubicBezTo>
                  <a:pt x="734" y="30"/>
                  <a:pt x="734" y="30"/>
                  <a:pt x="734" y="30"/>
                </a:cubicBezTo>
                <a:cubicBezTo>
                  <a:pt x="736" y="26"/>
                  <a:pt x="739" y="24"/>
                  <a:pt x="742" y="22"/>
                </a:cubicBezTo>
                <a:cubicBezTo>
                  <a:pt x="745" y="20"/>
                  <a:pt x="748" y="19"/>
                  <a:pt x="752" y="19"/>
                </a:cubicBezTo>
                <a:close/>
                <a:moveTo>
                  <a:pt x="794" y="79"/>
                </a:moveTo>
                <a:cubicBezTo>
                  <a:pt x="785" y="79"/>
                  <a:pt x="778" y="76"/>
                  <a:pt x="773" y="71"/>
                </a:cubicBezTo>
                <a:cubicBezTo>
                  <a:pt x="768" y="66"/>
                  <a:pt x="765" y="58"/>
                  <a:pt x="765" y="49"/>
                </a:cubicBezTo>
                <a:cubicBezTo>
                  <a:pt x="765" y="40"/>
                  <a:pt x="768" y="32"/>
                  <a:pt x="772" y="27"/>
                </a:cubicBezTo>
                <a:cubicBezTo>
                  <a:pt x="777" y="21"/>
                  <a:pt x="784" y="19"/>
                  <a:pt x="792" y="19"/>
                </a:cubicBezTo>
                <a:cubicBezTo>
                  <a:pt x="800" y="19"/>
                  <a:pt x="806" y="21"/>
                  <a:pt x="810" y="26"/>
                </a:cubicBezTo>
                <a:cubicBezTo>
                  <a:pt x="815" y="30"/>
                  <a:pt x="817" y="37"/>
                  <a:pt x="817" y="45"/>
                </a:cubicBezTo>
                <a:cubicBezTo>
                  <a:pt x="817" y="52"/>
                  <a:pt x="817" y="52"/>
                  <a:pt x="817" y="52"/>
                </a:cubicBezTo>
                <a:cubicBezTo>
                  <a:pt x="778" y="52"/>
                  <a:pt x="778" y="52"/>
                  <a:pt x="778" y="52"/>
                </a:cubicBezTo>
                <a:cubicBezTo>
                  <a:pt x="778" y="57"/>
                  <a:pt x="780" y="62"/>
                  <a:pt x="783" y="65"/>
                </a:cubicBezTo>
                <a:cubicBezTo>
                  <a:pt x="785" y="68"/>
                  <a:pt x="790" y="69"/>
                  <a:pt x="795" y="69"/>
                </a:cubicBezTo>
                <a:cubicBezTo>
                  <a:pt x="798" y="69"/>
                  <a:pt x="801" y="69"/>
                  <a:pt x="804" y="68"/>
                </a:cubicBezTo>
                <a:cubicBezTo>
                  <a:pt x="807" y="67"/>
                  <a:pt x="810" y="66"/>
                  <a:pt x="814" y="65"/>
                </a:cubicBezTo>
                <a:cubicBezTo>
                  <a:pt x="814" y="75"/>
                  <a:pt x="814" y="75"/>
                  <a:pt x="814" y="75"/>
                </a:cubicBezTo>
                <a:cubicBezTo>
                  <a:pt x="811" y="76"/>
                  <a:pt x="808" y="77"/>
                  <a:pt x="805" y="78"/>
                </a:cubicBezTo>
                <a:cubicBezTo>
                  <a:pt x="802" y="79"/>
                  <a:pt x="798" y="79"/>
                  <a:pt x="794" y="79"/>
                </a:cubicBezTo>
                <a:close/>
                <a:moveTo>
                  <a:pt x="792" y="28"/>
                </a:moveTo>
                <a:cubicBezTo>
                  <a:pt x="788" y="28"/>
                  <a:pt x="785" y="29"/>
                  <a:pt x="782" y="32"/>
                </a:cubicBezTo>
                <a:cubicBezTo>
                  <a:pt x="780" y="34"/>
                  <a:pt x="779" y="38"/>
                  <a:pt x="778" y="43"/>
                </a:cubicBezTo>
                <a:cubicBezTo>
                  <a:pt x="805" y="43"/>
                  <a:pt x="805" y="43"/>
                  <a:pt x="805" y="43"/>
                </a:cubicBezTo>
                <a:cubicBezTo>
                  <a:pt x="805" y="38"/>
                  <a:pt x="803" y="34"/>
                  <a:pt x="801" y="32"/>
                </a:cubicBezTo>
                <a:cubicBezTo>
                  <a:pt x="799" y="29"/>
                  <a:pt x="796" y="28"/>
                  <a:pt x="792" y="28"/>
                </a:cubicBezTo>
                <a:close/>
                <a:moveTo>
                  <a:pt x="867" y="78"/>
                </a:moveTo>
                <a:cubicBezTo>
                  <a:pt x="865" y="70"/>
                  <a:pt x="865" y="70"/>
                  <a:pt x="865" y="70"/>
                </a:cubicBezTo>
                <a:cubicBezTo>
                  <a:pt x="864" y="70"/>
                  <a:pt x="864" y="70"/>
                  <a:pt x="864" y="70"/>
                </a:cubicBezTo>
                <a:cubicBezTo>
                  <a:pt x="861" y="73"/>
                  <a:pt x="859" y="76"/>
                  <a:pt x="856" y="77"/>
                </a:cubicBezTo>
                <a:cubicBezTo>
                  <a:pt x="853" y="78"/>
                  <a:pt x="849" y="79"/>
                  <a:pt x="845" y="79"/>
                </a:cubicBezTo>
                <a:cubicBezTo>
                  <a:pt x="839" y="79"/>
                  <a:pt x="835" y="77"/>
                  <a:pt x="832" y="74"/>
                </a:cubicBezTo>
                <a:cubicBezTo>
                  <a:pt x="828" y="71"/>
                  <a:pt x="827" y="67"/>
                  <a:pt x="827" y="61"/>
                </a:cubicBezTo>
                <a:cubicBezTo>
                  <a:pt x="827" y="55"/>
                  <a:pt x="829" y="51"/>
                  <a:pt x="833" y="48"/>
                </a:cubicBezTo>
                <a:cubicBezTo>
                  <a:pt x="838" y="45"/>
                  <a:pt x="845" y="43"/>
                  <a:pt x="854" y="43"/>
                </a:cubicBezTo>
                <a:cubicBezTo>
                  <a:pt x="864" y="42"/>
                  <a:pt x="864" y="42"/>
                  <a:pt x="864" y="42"/>
                </a:cubicBezTo>
                <a:cubicBezTo>
                  <a:pt x="864" y="39"/>
                  <a:pt x="864" y="39"/>
                  <a:pt x="864" y="39"/>
                </a:cubicBezTo>
                <a:cubicBezTo>
                  <a:pt x="864" y="35"/>
                  <a:pt x="863" y="33"/>
                  <a:pt x="861" y="31"/>
                </a:cubicBezTo>
                <a:cubicBezTo>
                  <a:pt x="859" y="29"/>
                  <a:pt x="857" y="28"/>
                  <a:pt x="853" y="28"/>
                </a:cubicBezTo>
                <a:cubicBezTo>
                  <a:pt x="850" y="28"/>
                  <a:pt x="847" y="29"/>
                  <a:pt x="845" y="29"/>
                </a:cubicBezTo>
                <a:cubicBezTo>
                  <a:pt x="842" y="30"/>
                  <a:pt x="839" y="31"/>
                  <a:pt x="837" y="33"/>
                </a:cubicBezTo>
                <a:cubicBezTo>
                  <a:pt x="833" y="24"/>
                  <a:pt x="833" y="24"/>
                  <a:pt x="833" y="24"/>
                </a:cubicBezTo>
                <a:cubicBezTo>
                  <a:pt x="836" y="22"/>
                  <a:pt x="839" y="21"/>
                  <a:pt x="843" y="20"/>
                </a:cubicBezTo>
                <a:cubicBezTo>
                  <a:pt x="847" y="19"/>
                  <a:pt x="850" y="19"/>
                  <a:pt x="854" y="19"/>
                </a:cubicBezTo>
                <a:cubicBezTo>
                  <a:pt x="861" y="19"/>
                  <a:pt x="867" y="20"/>
                  <a:pt x="870" y="23"/>
                </a:cubicBezTo>
                <a:cubicBezTo>
                  <a:pt x="874" y="27"/>
                  <a:pt x="876" y="32"/>
                  <a:pt x="876" y="39"/>
                </a:cubicBezTo>
                <a:cubicBezTo>
                  <a:pt x="876" y="78"/>
                  <a:pt x="876" y="78"/>
                  <a:pt x="876" y="78"/>
                </a:cubicBezTo>
                <a:lnTo>
                  <a:pt x="867" y="78"/>
                </a:lnTo>
                <a:close/>
                <a:moveTo>
                  <a:pt x="849" y="69"/>
                </a:moveTo>
                <a:cubicBezTo>
                  <a:pt x="853" y="69"/>
                  <a:pt x="857" y="68"/>
                  <a:pt x="860" y="66"/>
                </a:cubicBezTo>
                <a:cubicBezTo>
                  <a:pt x="862" y="63"/>
                  <a:pt x="864" y="60"/>
                  <a:pt x="864" y="55"/>
                </a:cubicBezTo>
                <a:cubicBezTo>
                  <a:pt x="864" y="50"/>
                  <a:pt x="864" y="50"/>
                  <a:pt x="864" y="50"/>
                </a:cubicBezTo>
                <a:cubicBezTo>
                  <a:pt x="856" y="50"/>
                  <a:pt x="856" y="50"/>
                  <a:pt x="856" y="50"/>
                </a:cubicBezTo>
                <a:cubicBezTo>
                  <a:pt x="850" y="51"/>
                  <a:pt x="846" y="52"/>
                  <a:pt x="844" y="53"/>
                </a:cubicBezTo>
                <a:cubicBezTo>
                  <a:pt x="841" y="55"/>
                  <a:pt x="840" y="58"/>
                  <a:pt x="840" y="61"/>
                </a:cubicBezTo>
                <a:cubicBezTo>
                  <a:pt x="840" y="64"/>
                  <a:pt x="840" y="66"/>
                  <a:pt x="842" y="67"/>
                </a:cubicBezTo>
                <a:cubicBezTo>
                  <a:pt x="843" y="69"/>
                  <a:pt x="846" y="69"/>
                  <a:pt x="849" y="69"/>
                </a:cubicBezTo>
                <a:close/>
                <a:moveTo>
                  <a:pt x="942" y="78"/>
                </a:moveTo>
                <a:cubicBezTo>
                  <a:pt x="930" y="78"/>
                  <a:pt x="930" y="78"/>
                  <a:pt x="930" y="78"/>
                </a:cubicBezTo>
                <a:cubicBezTo>
                  <a:pt x="930" y="42"/>
                  <a:pt x="930" y="42"/>
                  <a:pt x="930" y="42"/>
                </a:cubicBezTo>
                <a:cubicBezTo>
                  <a:pt x="930" y="38"/>
                  <a:pt x="929" y="34"/>
                  <a:pt x="927" y="32"/>
                </a:cubicBezTo>
                <a:cubicBezTo>
                  <a:pt x="926" y="30"/>
                  <a:pt x="923" y="29"/>
                  <a:pt x="919" y="29"/>
                </a:cubicBezTo>
                <a:cubicBezTo>
                  <a:pt x="915" y="29"/>
                  <a:pt x="911" y="30"/>
                  <a:pt x="909" y="33"/>
                </a:cubicBezTo>
                <a:cubicBezTo>
                  <a:pt x="907" y="36"/>
                  <a:pt x="906" y="42"/>
                  <a:pt x="906" y="49"/>
                </a:cubicBezTo>
                <a:cubicBezTo>
                  <a:pt x="906" y="78"/>
                  <a:pt x="906" y="78"/>
                  <a:pt x="906" y="78"/>
                </a:cubicBezTo>
                <a:cubicBezTo>
                  <a:pt x="893" y="78"/>
                  <a:pt x="893" y="78"/>
                  <a:pt x="893" y="78"/>
                </a:cubicBezTo>
                <a:cubicBezTo>
                  <a:pt x="893" y="20"/>
                  <a:pt x="893" y="20"/>
                  <a:pt x="893" y="20"/>
                </a:cubicBezTo>
                <a:cubicBezTo>
                  <a:pt x="903" y="20"/>
                  <a:pt x="903" y="20"/>
                  <a:pt x="903" y="20"/>
                </a:cubicBezTo>
                <a:cubicBezTo>
                  <a:pt x="905" y="27"/>
                  <a:pt x="905" y="27"/>
                  <a:pt x="905" y="27"/>
                </a:cubicBezTo>
                <a:cubicBezTo>
                  <a:pt x="905" y="27"/>
                  <a:pt x="905" y="27"/>
                  <a:pt x="905" y="27"/>
                </a:cubicBezTo>
                <a:cubicBezTo>
                  <a:pt x="907" y="25"/>
                  <a:pt x="909" y="22"/>
                  <a:pt x="912" y="21"/>
                </a:cubicBezTo>
                <a:cubicBezTo>
                  <a:pt x="915" y="19"/>
                  <a:pt x="919" y="19"/>
                  <a:pt x="922" y="19"/>
                </a:cubicBezTo>
                <a:cubicBezTo>
                  <a:pt x="931" y="19"/>
                  <a:pt x="937" y="22"/>
                  <a:pt x="940" y="28"/>
                </a:cubicBezTo>
                <a:cubicBezTo>
                  <a:pt x="941" y="28"/>
                  <a:pt x="941" y="28"/>
                  <a:pt x="941" y="28"/>
                </a:cubicBezTo>
                <a:cubicBezTo>
                  <a:pt x="943" y="25"/>
                  <a:pt x="945" y="23"/>
                  <a:pt x="948" y="21"/>
                </a:cubicBezTo>
                <a:cubicBezTo>
                  <a:pt x="951" y="19"/>
                  <a:pt x="955" y="19"/>
                  <a:pt x="959" y="19"/>
                </a:cubicBezTo>
                <a:cubicBezTo>
                  <a:pt x="966" y="19"/>
                  <a:pt x="971" y="20"/>
                  <a:pt x="974" y="24"/>
                </a:cubicBezTo>
                <a:cubicBezTo>
                  <a:pt x="977" y="27"/>
                  <a:pt x="979" y="33"/>
                  <a:pt x="979" y="40"/>
                </a:cubicBezTo>
                <a:cubicBezTo>
                  <a:pt x="979" y="78"/>
                  <a:pt x="979" y="78"/>
                  <a:pt x="979" y="78"/>
                </a:cubicBezTo>
                <a:cubicBezTo>
                  <a:pt x="967" y="78"/>
                  <a:pt x="967" y="78"/>
                  <a:pt x="967" y="78"/>
                </a:cubicBezTo>
                <a:cubicBezTo>
                  <a:pt x="967" y="42"/>
                  <a:pt x="967" y="42"/>
                  <a:pt x="967" y="42"/>
                </a:cubicBezTo>
                <a:cubicBezTo>
                  <a:pt x="967" y="38"/>
                  <a:pt x="966" y="34"/>
                  <a:pt x="964" y="32"/>
                </a:cubicBezTo>
                <a:cubicBezTo>
                  <a:pt x="962" y="30"/>
                  <a:pt x="960" y="29"/>
                  <a:pt x="956" y="29"/>
                </a:cubicBezTo>
                <a:cubicBezTo>
                  <a:pt x="951" y="29"/>
                  <a:pt x="948" y="30"/>
                  <a:pt x="946" y="33"/>
                </a:cubicBezTo>
                <a:cubicBezTo>
                  <a:pt x="943" y="36"/>
                  <a:pt x="942" y="41"/>
                  <a:pt x="942" y="47"/>
                </a:cubicBezTo>
                <a:lnTo>
                  <a:pt x="942" y="78"/>
                </a:lnTo>
                <a:close/>
                <a:moveTo>
                  <a:pt x="991" y="46"/>
                </a:moveTo>
                <a:cubicBezTo>
                  <a:pt x="991" y="35"/>
                  <a:pt x="991" y="35"/>
                  <a:pt x="991" y="35"/>
                </a:cubicBezTo>
                <a:cubicBezTo>
                  <a:pt x="1018" y="35"/>
                  <a:pt x="1018" y="35"/>
                  <a:pt x="1018" y="35"/>
                </a:cubicBezTo>
                <a:cubicBezTo>
                  <a:pt x="1018" y="46"/>
                  <a:pt x="1018" y="46"/>
                  <a:pt x="1018" y="46"/>
                </a:cubicBezTo>
                <a:lnTo>
                  <a:pt x="991" y="46"/>
                </a:lnTo>
                <a:close/>
                <a:moveTo>
                  <a:pt x="1096" y="78"/>
                </a:moveTo>
                <a:cubicBezTo>
                  <a:pt x="1081" y="78"/>
                  <a:pt x="1081" y="78"/>
                  <a:pt x="1081" y="78"/>
                </a:cubicBezTo>
                <a:cubicBezTo>
                  <a:pt x="1043" y="17"/>
                  <a:pt x="1043" y="17"/>
                  <a:pt x="1043" y="17"/>
                </a:cubicBezTo>
                <a:cubicBezTo>
                  <a:pt x="1043" y="17"/>
                  <a:pt x="1043" y="17"/>
                  <a:pt x="1043" y="17"/>
                </a:cubicBezTo>
                <a:cubicBezTo>
                  <a:pt x="1043" y="20"/>
                  <a:pt x="1043" y="20"/>
                  <a:pt x="1043" y="20"/>
                </a:cubicBezTo>
                <a:cubicBezTo>
                  <a:pt x="1043" y="27"/>
                  <a:pt x="1044" y="32"/>
                  <a:pt x="1044" y="38"/>
                </a:cubicBezTo>
                <a:cubicBezTo>
                  <a:pt x="1044" y="78"/>
                  <a:pt x="1044" y="78"/>
                  <a:pt x="1044" y="78"/>
                </a:cubicBezTo>
                <a:cubicBezTo>
                  <a:pt x="1032" y="78"/>
                  <a:pt x="1032" y="78"/>
                  <a:pt x="1032" y="78"/>
                </a:cubicBezTo>
                <a:cubicBezTo>
                  <a:pt x="1032" y="1"/>
                  <a:pt x="1032" y="1"/>
                  <a:pt x="1032" y="1"/>
                </a:cubicBezTo>
                <a:cubicBezTo>
                  <a:pt x="1047" y="1"/>
                  <a:pt x="1047" y="1"/>
                  <a:pt x="1047" y="1"/>
                </a:cubicBezTo>
                <a:cubicBezTo>
                  <a:pt x="1085" y="62"/>
                  <a:pt x="1085" y="62"/>
                  <a:pt x="1085" y="62"/>
                </a:cubicBezTo>
                <a:cubicBezTo>
                  <a:pt x="1085" y="62"/>
                  <a:pt x="1085" y="62"/>
                  <a:pt x="1085" y="62"/>
                </a:cubicBezTo>
                <a:cubicBezTo>
                  <a:pt x="1085" y="61"/>
                  <a:pt x="1085" y="58"/>
                  <a:pt x="1085" y="53"/>
                </a:cubicBezTo>
                <a:cubicBezTo>
                  <a:pt x="1085" y="48"/>
                  <a:pt x="1085" y="44"/>
                  <a:pt x="1085" y="41"/>
                </a:cubicBezTo>
                <a:cubicBezTo>
                  <a:pt x="1085" y="1"/>
                  <a:pt x="1085" y="1"/>
                  <a:pt x="1085" y="1"/>
                </a:cubicBezTo>
                <a:cubicBezTo>
                  <a:pt x="1096" y="1"/>
                  <a:pt x="1096" y="1"/>
                  <a:pt x="1096" y="1"/>
                </a:cubicBezTo>
                <a:lnTo>
                  <a:pt x="1096" y="78"/>
                </a:lnTo>
                <a:close/>
                <a:moveTo>
                  <a:pt x="1173" y="78"/>
                </a:moveTo>
                <a:cubicBezTo>
                  <a:pt x="1159" y="78"/>
                  <a:pt x="1159" y="78"/>
                  <a:pt x="1159" y="78"/>
                </a:cubicBezTo>
                <a:cubicBezTo>
                  <a:pt x="1139" y="46"/>
                  <a:pt x="1139" y="46"/>
                  <a:pt x="1139" y="46"/>
                </a:cubicBezTo>
                <a:cubicBezTo>
                  <a:pt x="1120" y="78"/>
                  <a:pt x="1120" y="78"/>
                  <a:pt x="1120" y="78"/>
                </a:cubicBezTo>
                <a:cubicBezTo>
                  <a:pt x="1107" y="78"/>
                  <a:pt x="1107" y="78"/>
                  <a:pt x="1107" y="78"/>
                </a:cubicBezTo>
                <a:cubicBezTo>
                  <a:pt x="1132" y="38"/>
                  <a:pt x="1132" y="38"/>
                  <a:pt x="1132" y="38"/>
                </a:cubicBezTo>
                <a:cubicBezTo>
                  <a:pt x="1108" y="1"/>
                  <a:pt x="1108" y="1"/>
                  <a:pt x="1108" y="1"/>
                </a:cubicBezTo>
                <a:cubicBezTo>
                  <a:pt x="1122" y="1"/>
                  <a:pt x="1122" y="1"/>
                  <a:pt x="1122" y="1"/>
                </a:cubicBezTo>
                <a:cubicBezTo>
                  <a:pt x="1140" y="30"/>
                  <a:pt x="1140" y="30"/>
                  <a:pt x="1140" y="30"/>
                </a:cubicBezTo>
                <a:cubicBezTo>
                  <a:pt x="1158" y="1"/>
                  <a:pt x="1158" y="1"/>
                  <a:pt x="1158" y="1"/>
                </a:cubicBezTo>
                <a:cubicBezTo>
                  <a:pt x="1171" y="1"/>
                  <a:pt x="1171" y="1"/>
                  <a:pt x="1171" y="1"/>
                </a:cubicBezTo>
                <a:cubicBezTo>
                  <a:pt x="1147" y="38"/>
                  <a:pt x="1147" y="38"/>
                  <a:pt x="1147" y="38"/>
                </a:cubicBezTo>
                <a:lnTo>
                  <a:pt x="1173" y="78"/>
                </a:lnTo>
                <a:close/>
                <a:moveTo>
                  <a:pt x="116" y="205"/>
                </a:moveTo>
                <a:cubicBezTo>
                  <a:pt x="119" y="205"/>
                  <a:pt x="126" y="205"/>
                  <a:pt x="130" y="204"/>
                </a:cubicBezTo>
                <a:cubicBezTo>
                  <a:pt x="130" y="224"/>
                  <a:pt x="130" y="224"/>
                  <a:pt x="130" y="224"/>
                </a:cubicBezTo>
                <a:cubicBezTo>
                  <a:pt x="126" y="224"/>
                  <a:pt x="120" y="224"/>
                  <a:pt x="116" y="224"/>
                </a:cubicBezTo>
                <a:cubicBezTo>
                  <a:pt x="79" y="224"/>
                  <a:pt x="79" y="224"/>
                  <a:pt x="79" y="224"/>
                </a:cubicBezTo>
                <a:cubicBezTo>
                  <a:pt x="78" y="240"/>
                  <a:pt x="75" y="252"/>
                  <a:pt x="69" y="263"/>
                </a:cubicBezTo>
                <a:cubicBezTo>
                  <a:pt x="64" y="274"/>
                  <a:pt x="52" y="286"/>
                  <a:pt x="38" y="293"/>
                </a:cubicBezTo>
                <a:cubicBezTo>
                  <a:pt x="20" y="280"/>
                  <a:pt x="20" y="280"/>
                  <a:pt x="20" y="280"/>
                </a:cubicBezTo>
                <a:cubicBezTo>
                  <a:pt x="31" y="276"/>
                  <a:pt x="42" y="267"/>
                  <a:pt x="48" y="258"/>
                </a:cubicBezTo>
                <a:cubicBezTo>
                  <a:pt x="54" y="248"/>
                  <a:pt x="57" y="237"/>
                  <a:pt x="58" y="224"/>
                </a:cubicBezTo>
                <a:cubicBezTo>
                  <a:pt x="15" y="224"/>
                  <a:pt x="15" y="224"/>
                  <a:pt x="15" y="224"/>
                </a:cubicBezTo>
                <a:cubicBezTo>
                  <a:pt x="11" y="224"/>
                  <a:pt x="5" y="224"/>
                  <a:pt x="0" y="224"/>
                </a:cubicBezTo>
                <a:cubicBezTo>
                  <a:pt x="0" y="204"/>
                  <a:pt x="0" y="204"/>
                  <a:pt x="0" y="204"/>
                </a:cubicBezTo>
                <a:cubicBezTo>
                  <a:pt x="5" y="205"/>
                  <a:pt x="10" y="205"/>
                  <a:pt x="15" y="205"/>
                </a:cubicBezTo>
                <a:lnTo>
                  <a:pt x="116" y="205"/>
                </a:lnTo>
                <a:close/>
                <a:moveTo>
                  <a:pt x="35" y="184"/>
                </a:moveTo>
                <a:cubicBezTo>
                  <a:pt x="30" y="184"/>
                  <a:pt x="23" y="184"/>
                  <a:pt x="18" y="185"/>
                </a:cubicBezTo>
                <a:cubicBezTo>
                  <a:pt x="18" y="165"/>
                  <a:pt x="18" y="165"/>
                  <a:pt x="18" y="165"/>
                </a:cubicBezTo>
                <a:cubicBezTo>
                  <a:pt x="23" y="166"/>
                  <a:pt x="30" y="166"/>
                  <a:pt x="35" y="166"/>
                </a:cubicBezTo>
                <a:cubicBezTo>
                  <a:pt x="85" y="166"/>
                  <a:pt x="85" y="166"/>
                  <a:pt x="85" y="166"/>
                </a:cubicBezTo>
                <a:cubicBezTo>
                  <a:pt x="90" y="166"/>
                  <a:pt x="96" y="166"/>
                  <a:pt x="102" y="165"/>
                </a:cubicBezTo>
                <a:cubicBezTo>
                  <a:pt x="102" y="185"/>
                  <a:pt x="102" y="185"/>
                  <a:pt x="102" y="185"/>
                </a:cubicBezTo>
                <a:cubicBezTo>
                  <a:pt x="96" y="184"/>
                  <a:pt x="90" y="184"/>
                  <a:pt x="85" y="184"/>
                </a:cubicBezTo>
                <a:lnTo>
                  <a:pt x="35" y="184"/>
                </a:lnTo>
                <a:close/>
                <a:moveTo>
                  <a:pt x="111" y="181"/>
                </a:moveTo>
                <a:cubicBezTo>
                  <a:pt x="108" y="174"/>
                  <a:pt x="103" y="165"/>
                  <a:pt x="99" y="159"/>
                </a:cubicBezTo>
                <a:cubicBezTo>
                  <a:pt x="111" y="154"/>
                  <a:pt x="111" y="154"/>
                  <a:pt x="111" y="154"/>
                </a:cubicBezTo>
                <a:cubicBezTo>
                  <a:pt x="115" y="160"/>
                  <a:pt x="120" y="170"/>
                  <a:pt x="123" y="175"/>
                </a:cubicBezTo>
                <a:lnTo>
                  <a:pt x="111" y="181"/>
                </a:lnTo>
                <a:close/>
                <a:moveTo>
                  <a:pt x="129" y="174"/>
                </a:moveTo>
                <a:cubicBezTo>
                  <a:pt x="126" y="167"/>
                  <a:pt x="121" y="158"/>
                  <a:pt x="117" y="152"/>
                </a:cubicBezTo>
                <a:cubicBezTo>
                  <a:pt x="129" y="147"/>
                  <a:pt x="129" y="147"/>
                  <a:pt x="129" y="147"/>
                </a:cubicBezTo>
                <a:cubicBezTo>
                  <a:pt x="133" y="153"/>
                  <a:pt x="139" y="163"/>
                  <a:pt x="141" y="168"/>
                </a:cubicBezTo>
                <a:lnTo>
                  <a:pt x="129" y="174"/>
                </a:lnTo>
                <a:close/>
                <a:moveTo>
                  <a:pt x="195" y="217"/>
                </a:moveTo>
                <a:cubicBezTo>
                  <a:pt x="184" y="234"/>
                  <a:pt x="184" y="234"/>
                  <a:pt x="184" y="234"/>
                </a:cubicBezTo>
                <a:cubicBezTo>
                  <a:pt x="175" y="228"/>
                  <a:pt x="159" y="217"/>
                  <a:pt x="149" y="212"/>
                </a:cubicBezTo>
                <a:cubicBezTo>
                  <a:pt x="160" y="195"/>
                  <a:pt x="160" y="195"/>
                  <a:pt x="160" y="195"/>
                </a:cubicBezTo>
                <a:cubicBezTo>
                  <a:pt x="170" y="200"/>
                  <a:pt x="187" y="211"/>
                  <a:pt x="195" y="217"/>
                </a:cubicBezTo>
                <a:close/>
                <a:moveTo>
                  <a:pt x="208" y="252"/>
                </a:moveTo>
                <a:cubicBezTo>
                  <a:pt x="234" y="237"/>
                  <a:pt x="255" y="216"/>
                  <a:pt x="267" y="194"/>
                </a:cubicBezTo>
                <a:cubicBezTo>
                  <a:pt x="279" y="215"/>
                  <a:pt x="279" y="215"/>
                  <a:pt x="279" y="215"/>
                </a:cubicBezTo>
                <a:cubicBezTo>
                  <a:pt x="265" y="236"/>
                  <a:pt x="243" y="256"/>
                  <a:pt x="218" y="270"/>
                </a:cubicBezTo>
                <a:cubicBezTo>
                  <a:pt x="202" y="279"/>
                  <a:pt x="180" y="287"/>
                  <a:pt x="167" y="289"/>
                </a:cubicBezTo>
                <a:cubicBezTo>
                  <a:pt x="155" y="269"/>
                  <a:pt x="155" y="269"/>
                  <a:pt x="155" y="269"/>
                </a:cubicBezTo>
                <a:cubicBezTo>
                  <a:pt x="172" y="266"/>
                  <a:pt x="191" y="261"/>
                  <a:pt x="208" y="252"/>
                </a:cubicBezTo>
                <a:close/>
                <a:moveTo>
                  <a:pt x="219" y="182"/>
                </a:moveTo>
                <a:cubicBezTo>
                  <a:pt x="207" y="199"/>
                  <a:pt x="207" y="199"/>
                  <a:pt x="207" y="199"/>
                </a:cubicBezTo>
                <a:cubicBezTo>
                  <a:pt x="199" y="193"/>
                  <a:pt x="183" y="182"/>
                  <a:pt x="173" y="177"/>
                </a:cubicBezTo>
                <a:cubicBezTo>
                  <a:pt x="184" y="160"/>
                  <a:pt x="184" y="160"/>
                  <a:pt x="184" y="160"/>
                </a:cubicBezTo>
                <a:cubicBezTo>
                  <a:pt x="194" y="165"/>
                  <a:pt x="211" y="176"/>
                  <a:pt x="219" y="182"/>
                </a:cubicBezTo>
                <a:close/>
                <a:moveTo>
                  <a:pt x="265" y="187"/>
                </a:moveTo>
                <a:cubicBezTo>
                  <a:pt x="251" y="192"/>
                  <a:pt x="251" y="192"/>
                  <a:pt x="251" y="192"/>
                </a:cubicBezTo>
                <a:cubicBezTo>
                  <a:pt x="247" y="183"/>
                  <a:pt x="243" y="176"/>
                  <a:pt x="238" y="168"/>
                </a:cubicBezTo>
                <a:cubicBezTo>
                  <a:pt x="250" y="163"/>
                  <a:pt x="250" y="163"/>
                  <a:pt x="250" y="163"/>
                </a:cubicBezTo>
                <a:cubicBezTo>
                  <a:pt x="255" y="169"/>
                  <a:pt x="261" y="180"/>
                  <a:pt x="265" y="187"/>
                </a:cubicBezTo>
                <a:close/>
                <a:moveTo>
                  <a:pt x="286" y="178"/>
                </a:moveTo>
                <a:cubicBezTo>
                  <a:pt x="273" y="184"/>
                  <a:pt x="273" y="184"/>
                  <a:pt x="273" y="184"/>
                </a:cubicBezTo>
                <a:cubicBezTo>
                  <a:pt x="268" y="174"/>
                  <a:pt x="264" y="168"/>
                  <a:pt x="259" y="161"/>
                </a:cubicBezTo>
                <a:cubicBezTo>
                  <a:pt x="272" y="155"/>
                  <a:pt x="272" y="155"/>
                  <a:pt x="272" y="155"/>
                </a:cubicBezTo>
                <a:cubicBezTo>
                  <a:pt x="276" y="162"/>
                  <a:pt x="282" y="172"/>
                  <a:pt x="286" y="178"/>
                </a:cubicBezTo>
                <a:close/>
                <a:moveTo>
                  <a:pt x="420" y="183"/>
                </a:moveTo>
                <a:cubicBezTo>
                  <a:pt x="418" y="186"/>
                  <a:pt x="416" y="190"/>
                  <a:pt x="415" y="194"/>
                </a:cubicBezTo>
                <a:cubicBezTo>
                  <a:pt x="411" y="206"/>
                  <a:pt x="404" y="221"/>
                  <a:pt x="394" y="236"/>
                </a:cubicBezTo>
                <a:cubicBezTo>
                  <a:pt x="400" y="239"/>
                  <a:pt x="405" y="243"/>
                  <a:pt x="409" y="246"/>
                </a:cubicBezTo>
                <a:cubicBezTo>
                  <a:pt x="395" y="264"/>
                  <a:pt x="395" y="264"/>
                  <a:pt x="395" y="264"/>
                </a:cubicBezTo>
                <a:cubicBezTo>
                  <a:pt x="391" y="260"/>
                  <a:pt x="386" y="257"/>
                  <a:pt x="380" y="253"/>
                </a:cubicBezTo>
                <a:cubicBezTo>
                  <a:pt x="367" y="268"/>
                  <a:pt x="348" y="282"/>
                  <a:pt x="324" y="291"/>
                </a:cubicBezTo>
                <a:cubicBezTo>
                  <a:pt x="306" y="276"/>
                  <a:pt x="306" y="276"/>
                  <a:pt x="306" y="276"/>
                </a:cubicBezTo>
                <a:cubicBezTo>
                  <a:pt x="333" y="267"/>
                  <a:pt x="350" y="254"/>
                  <a:pt x="363" y="241"/>
                </a:cubicBezTo>
                <a:cubicBezTo>
                  <a:pt x="353" y="234"/>
                  <a:pt x="342" y="228"/>
                  <a:pt x="334" y="224"/>
                </a:cubicBezTo>
                <a:cubicBezTo>
                  <a:pt x="347" y="209"/>
                  <a:pt x="347" y="209"/>
                  <a:pt x="347" y="209"/>
                </a:cubicBezTo>
                <a:cubicBezTo>
                  <a:pt x="355" y="213"/>
                  <a:pt x="366" y="219"/>
                  <a:pt x="376" y="225"/>
                </a:cubicBezTo>
                <a:cubicBezTo>
                  <a:pt x="384" y="214"/>
                  <a:pt x="390" y="202"/>
                  <a:pt x="392" y="192"/>
                </a:cubicBezTo>
                <a:cubicBezTo>
                  <a:pt x="348" y="192"/>
                  <a:pt x="348" y="192"/>
                  <a:pt x="348" y="192"/>
                </a:cubicBezTo>
                <a:cubicBezTo>
                  <a:pt x="337" y="207"/>
                  <a:pt x="323" y="221"/>
                  <a:pt x="307" y="232"/>
                </a:cubicBezTo>
                <a:cubicBezTo>
                  <a:pt x="291" y="219"/>
                  <a:pt x="291" y="219"/>
                  <a:pt x="291" y="219"/>
                </a:cubicBezTo>
                <a:cubicBezTo>
                  <a:pt x="318" y="203"/>
                  <a:pt x="332" y="182"/>
                  <a:pt x="340" y="168"/>
                </a:cubicBezTo>
                <a:cubicBezTo>
                  <a:pt x="342" y="164"/>
                  <a:pt x="345" y="157"/>
                  <a:pt x="347" y="152"/>
                </a:cubicBezTo>
                <a:cubicBezTo>
                  <a:pt x="369" y="159"/>
                  <a:pt x="369" y="159"/>
                  <a:pt x="369" y="159"/>
                </a:cubicBezTo>
                <a:cubicBezTo>
                  <a:pt x="365" y="164"/>
                  <a:pt x="362" y="171"/>
                  <a:pt x="360" y="175"/>
                </a:cubicBezTo>
                <a:cubicBezTo>
                  <a:pt x="360" y="175"/>
                  <a:pt x="360" y="175"/>
                  <a:pt x="360" y="175"/>
                </a:cubicBezTo>
                <a:cubicBezTo>
                  <a:pt x="391" y="175"/>
                  <a:pt x="391" y="175"/>
                  <a:pt x="391" y="175"/>
                </a:cubicBezTo>
                <a:cubicBezTo>
                  <a:pt x="396" y="175"/>
                  <a:pt x="401" y="174"/>
                  <a:pt x="404" y="173"/>
                </a:cubicBezTo>
                <a:lnTo>
                  <a:pt x="420" y="183"/>
                </a:lnTo>
                <a:close/>
                <a:moveTo>
                  <a:pt x="431" y="275"/>
                </a:moveTo>
                <a:cubicBezTo>
                  <a:pt x="444" y="266"/>
                  <a:pt x="452" y="252"/>
                  <a:pt x="457" y="238"/>
                </a:cubicBezTo>
                <a:cubicBezTo>
                  <a:pt x="461" y="225"/>
                  <a:pt x="461" y="196"/>
                  <a:pt x="461" y="178"/>
                </a:cubicBezTo>
                <a:cubicBezTo>
                  <a:pt x="461" y="171"/>
                  <a:pt x="461" y="167"/>
                  <a:pt x="460" y="164"/>
                </a:cubicBezTo>
                <a:cubicBezTo>
                  <a:pt x="482" y="164"/>
                  <a:pt x="482" y="164"/>
                  <a:pt x="482" y="164"/>
                </a:cubicBezTo>
                <a:cubicBezTo>
                  <a:pt x="482" y="164"/>
                  <a:pt x="481" y="171"/>
                  <a:pt x="481" y="177"/>
                </a:cubicBezTo>
                <a:cubicBezTo>
                  <a:pt x="481" y="196"/>
                  <a:pt x="481" y="228"/>
                  <a:pt x="477" y="244"/>
                </a:cubicBezTo>
                <a:cubicBezTo>
                  <a:pt x="472" y="261"/>
                  <a:pt x="463" y="276"/>
                  <a:pt x="449" y="288"/>
                </a:cubicBezTo>
                <a:lnTo>
                  <a:pt x="431" y="275"/>
                </a:lnTo>
                <a:close/>
                <a:moveTo>
                  <a:pt x="502" y="278"/>
                </a:moveTo>
                <a:cubicBezTo>
                  <a:pt x="502" y="275"/>
                  <a:pt x="503" y="270"/>
                  <a:pt x="503" y="266"/>
                </a:cubicBezTo>
                <a:cubicBezTo>
                  <a:pt x="503" y="176"/>
                  <a:pt x="503" y="176"/>
                  <a:pt x="503" y="176"/>
                </a:cubicBezTo>
                <a:cubicBezTo>
                  <a:pt x="503" y="170"/>
                  <a:pt x="502" y="164"/>
                  <a:pt x="502" y="163"/>
                </a:cubicBezTo>
                <a:cubicBezTo>
                  <a:pt x="525" y="163"/>
                  <a:pt x="525" y="163"/>
                  <a:pt x="525" y="163"/>
                </a:cubicBezTo>
                <a:cubicBezTo>
                  <a:pt x="525" y="164"/>
                  <a:pt x="524" y="170"/>
                  <a:pt x="524" y="177"/>
                </a:cubicBezTo>
                <a:cubicBezTo>
                  <a:pt x="524" y="257"/>
                  <a:pt x="524" y="257"/>
                  <a:pt x="524" y="257"/>
                </a:cubicBezTo>
                <a:cubicBezTo>
                  <a:pt x="536" y="252"/>
                  <a:pt x="551" y="240"/>
                  <a:pt x="562" y="225"/>
                </a:cubicBezTo>
                <a:cubicBezTo>
                  <a:pt x="573" y="242"/>
                  <a:pt x="573" y="242"/>
                  <a:pt x="573" y="242"/>
                </a:cubicBezTo>
                <a:cubicBezTo>
                  <a:pt x="561" y="258"/>
                  <a:pt x="539" y="275"/>
                  <a:pt x="521" y="284"/>
                </a:cubicBezTo>
                <a:cubicBezTo>
                  <a:pt x="518" y="285"/>
                  <a:pt x="517" y="287"/>
                  <a:pt x="515" y="288"/>
                </a:cubicBezTo>
                <a:lnTo>
                  <a:pt x="502" y="278"/>
                </a:lnTo>
                <a:close/>
                <a:moveTo>
                  <a:pt x="667" y="268"/>
                </a:moveTo>
                <a:cubicBezTo>
                  <a:pt x="667" y="274"/>
                  <a:pt x="668" y="284"/>
                  <a:pt x="669" y="288"/>
                </a:cubicBezTo>
                <a:cubicBezTo>
                  <a:pt x="645" y="288"/>
                  <a:pt x="645" y="288"/>
                  <a:pt x="645" y="288"/>
                </a:cubicBezTo>
                <a:cubicBezTo>
                  <a:pt x="645" y="284"/>
                  <a:pt x="646" y="274"/>
                  <a:pt x="646" y="268"/>
                </a:cubicBezTo>
                <a:cubicBezTo>
                  <a:pt x="646" y="217"/>
                  <a:pt x="646" y="217"/>
                  <a:pt x="646" y="217"/>
                </a:cubicBezTo>
                <a:cubicBezTo>
                  <a:pt x="630" y="225"/>
                  <a:pt x="611" y="233"/>
                  <a:pt x="593" y="238"/>
                </a:cubicBezTo>
                <a:cubicBezTo>
                  <a:pt x="582" y="219"/>
                  <a:pt x="582" y="219"/>
                  <a:pt x="582" y="219"/>
                </a:cubicBezTo>
                <a:cubicBezTo>
                  <a:pt x="609" y="213"/>
                  <a:pt x="634" y="202"/>
                  <a:pt x="652" y="191"/>
                </a:cubicBezTo>
                <a:cubicBezTo>
                  <a:pt x="667" y="182"/>
                  <a:pt x="683" y="168"/>
                  <a:pt x="692" y="157"/>
                </a:cubicBezTo>
                <a:cubicBezTo>
                  <a:pt x="708" y="172"/>
                  <a:pt x="708" y="172"/>
                  <a:pt x="708" y="172"/>
                </a:cubicBezTo>
                <a:cubicBezTo>
                  <a:pt x="697" y="183"/>
                  <a:pt x="683" y="195"/>
                  <a:pt x="667" y="205"/>
                </a:cubicBezTo>
                <a:lnTo>
                  <a:pt x="667" y="268"/>
                </a:lnTo>
                <a:close/>
                <a:moveTo>
                  <a:pt x="784" y="246"/>
                </a:moveTo>
                <a:cubicBezTo>
                  <a:pt x="810" y="231"/>
                  <a:pt x="830" y="207"/>
                  <a:pt x="840" y="186"/>
                </a:cubicBezTo>
                <a:cubicBezTo>
                  <a:pt x="852" y="208"/>
                  <a:pt x="852" y="208"/>
                  <a:pt x="852" y="208"/>
                </a:cubicBezTo>
                <a:cubicBezTo>
                  <a:pt x="840" y="229"/>
                  <a:pt x="820" y="250"/>
                  <a:pt x="795" y="265"/>
                </a:cubicBezTo>
                <a:cubicBezTo>
                  <a:pt x="780" y="274"/>
                  <a:pt x="760" y="283"/>
                  <a:pt x="738" y="287"/>
                </a:cubicBezTo>
                <a:cubicBezTo>
                  <a:pt x="725" y="266"/>
                  <a:pt x="725" y="266"/>
                  <a:pt x="725" y="266"/>
                </a:cubicBezTo>
                <a:cubicBezTo>
                  <a:pt x="749" y="263"/>
                  <a:pt x="769" y="255"/>
                  <a:pt x="784" y="246"/>
                </a:cubicBezTo>
                <a:close/>
                <a:moveTo>
                  <a:pt x="784" y="196"/>
                </a:moveTo>
                <a:cubicBezTo>
                  <a:pt x="768" y="213"/>
                  <a:pt x="768" y="213"/>
                  <a:pt x="768" y="213"/>
                </a:cubicBezTo>
                <a:cubicBezTo>
                  <a:pt x="760" y="204"/>
                  <a:pt x="741" y="187"/>
                  <a:pt x="730" y="179"/>
                </a:cubicBezTo>
                <a:cubicBezTo>
                  <a:pt x="744" y="164"/>
                  <a:pt x="744" y="164"/>
                  <a:pt x="744" y="164"/>
                </a:cubicBezTo>
                <a:cubicBezTo>
                  <a:pt x="755" y="171"/>
                  <a:pt x="775" y="187"/>
                  <a:pt x="784" y="196"/>
                </a:cubicBezTo>
                <a:close/>
                <a:moveTo>
                  <a:pt x="909" y="226"/>
                </a:moveTo>
                <a:cubicBezTo>
                  <a:pt x="901" y="239"/>
                  <a:pt x="887" y="260"/>
                  <a:pt x="879" y="269"/>
                </a:cubicBezTo>
                <a:cubicBezTo>
                  <a:pt x="862" y="257"/>
                  <a:pt x="862" y="257"/>
                  <a:pt x="862" y="257"/>
                </a:cubicBezTo>
                <a:cubicBezTo>
                  <a:pt x="873" y="247"/>
                  <a:pt x="885" y="230"/>
                  <a:pt x="891" y="218"/>
                </a:cubicBezTo>
                <a:lnTo>
                  <a:pt x="909" y="226"/>
                </a:lnTo>
                <a:close/>
                <a:moveTo>
                  <a:pt x="943" y="204"/>
                </a:moveTo>
                <a:cubicBezTo>
                  <a:pt x="943" y="275"/>
                  <a:pt x="943" y="275"/>
                  <a:pt x="943" y="275"/>
                </a:cubicBezTo>
                <a:cubicBezTo>
                  <a:pt x="943" y="284"/>
                  <a:pt x="938" y="290"/>
                  <a:pt x="927" y="290"/>
                </a:cubicBezTo>
                <a:cubicBezTo>
                  <a:pt x="919" y="290"/>
                  <a:pt x="910" y="289"/>
                  <a:pt x="902" y="288"/>
                </a:cubicBezTo>
                <a:cubicBezTo>
                  <a:pt x="900" y="269"/>
                  <a:pt x="900" y="269"/>
                  <a:pt x="900" y="269"/>
                </a:cubicBezTo>
                <a:cubicBezTo>
                  <a:pt x="907" y="271"/>
                  <a:pt x="914" y="271"/>
                  <a:pt x="917" y="271"/>
                </a:cubicBezTo>
                <a:cubicBezTo>
                  <a:pt x="921" y="271"/>
                  <a:pt x="923" y="270"/>
                  <a:pt x="923" y="266"/>
                </a:cubicBezTo>
                <a:cubicBezTo>
                  <a:pt x="923" y="260"/>
                  <a:pt x="923" y="211"/>
                  <a:pt x="923" y="204"/>
                </a:cubicBezTo>
                <a:cubicBezTo>
                  <a:pt x="923" y="204"/>
                  <a:pt x="923" y="204"/>
                  <a:pt x="923" y="204"/>
                </a:cubicBezTo>
                <a:cubicBezTo>
                  <a:pt x="884" y="204"/>
                  <a:pt x="884" y="204"/>
                  <a:pt x="884" y="204"/>
                </a:cubicBezTo>
                <a:cubicBezTo>
                  <a:pt x="880" y="204"/>
                  <a:pt x="874" y="204"/>
                  <a:pt x="869" y="204"/>
                </a:cubicBezTo>
                <a:cubicBezTo>
                  <a:pt x="869" y="184"/>
                  <a:pt x="869" y="184"/>
                  <a:pt x="869" y="184"/>
                </a:cubicBezTo>
                <a:cubicBezTo>
                  <a:pt x="874" y="185"/>
                  <a:pt x="879" y="185"/>
                  <a:pt x="884" y="185"/>
                </a:cubicBezTo>
                <a:cubicBezTo>
                  <a:pt x="923" y="185"/>
                  <a:pt x="923" y="185"/>
                  <a:pt x="923" y="185"/>
                </a:cubicBezTo>
                <a:cubicBezTo>
                  <a:pt x="923" y="173"/>
                  <a:pt x="923" y="173"/>
                  <a:pt x="923" y="173"/>
                </a:cubicBezTo>
                <a:cubicBezTo>
                  <a:pt x="923" y="169"/>
                  <a:pt x="923" y="162"/>
                  <a:pt x="922" y="160"/>
                </a:cubicBezTo>
                <a:cubicBezTo>
                  <a:pt x="945" y="160"/>
                  <a:pt x="945" y="160"/>
                  <a:pt x="945" y="160"/>
                </a:cubicBezTo>
                <a:cubicBezTo>
                  <a:pt x="944" y="162"/>
                  <a:pt x="943" y="169"/>
                  <a:pt x="943" y="173"/>
                </a:cubicBezTo>
                <a:cubicBezTo>
                  <a:pt x="943" y="185"/>
                  <a:pt x="943" y="185"/>
                  <a:pt x="943" y="185"/>
                </a:cubicBezTo>
                <a:cubicBezTo>
                  <a:pt x="979" y="185"/>
                  <a:pt x="979" y="185"/>
                  <a:pt x="979" y="185"/>
                </a:cubicBezTo>
                <a:cubicBezTo>
                  <a:pt x="984" y="185"/>
                  <a:pt x="990" y="185"/>
                  <a:pt x="994" y="184"/>
                </a:cubicBezTo>
                <a:cubicBezTo>
                  <a:pt x="994" y="204"/>
                  <a:pt x="994" y="204"/>
                  <a:pt x="994" y="204"/>
                </a:cubicBezTo>
                <a:cubicBezTo>
                  <a:pt x="989" y="204"/>
                  <a:pt x="984" y="204"/>
                  <a:pt x="979" y="204"/>
                </a:cubicBezTo>
                <a:lnTo>
                  <a:pt x="943" y="204"/>
                </a:lnTo>
                <a:close/>
                <a:moveTo>
                  <a:pt x="975" y="217"/>
                </a:moveTo>
                <a:cubicBezTo>
                  <a:pt x="983" y="227"/>
                  <a:pt x="995" y="246"/>
                  <a:pt x="1001" y="258"/>
                </a:cubicBezTo>
                <a:cubicBezTo>
                  <a:pt x="983" y="267"/>
                  <a:pt x="983" y="267"/>
                  <a:pt x="983" y="267"/>
                </a:cubicBezTo>
                <a:cubicBezTo>
                  <a:pt x="976" y="254"/>
                  <a:pt x="965" y="236"/>
                  <a:pt x="958" y="226"/>
                </a:cubicBezTo>
                <a:lnTo>
                  <a:pt x="975" y="217"/>
                </a:lnTo>
                <a:close/>
                <a:moveTo>
                  <a:pt x="973" y="182"/>
                </a:moveTo>
                <a:cubicBezTo>
                  <a:pt x="970" y="176"/>
                  <a:pt x="966" y="167"/>
                  <a:pt x="962" y="162"/>
                </a:cubicBezTo>
                <a:cubicBezTo>
                  <a:pt x="974" y="156"/>
                  <a:pt x="974" y="156"/>
                  <a:pt x="974" y="156"/>
                </a:cubicBezTo>
                <a:cubicBezTo>
                  <a:pt x="978" y="162"/>
                  <a:pt x="983" y="171"/>
                  <a:pt x="985" y="177"/>
                </a:cubicBezTo>
                <a:lnTo>
                  <a:pt x="973" y="182"/>
                </a:lnTo>
                <a:close/>
                <a:moveTo>
                  <a:pt x="994" y="177"/>
                </a:moveTo>
                <a:cubicBezTo>
                  <a:pt x="990" y="171"/>
                  <a:pt x="986" y="163"/>
                  <a:pt x="982" y="157"/>
                </a:cubicBezTo>
                <a:cubicBezTo>
                  <a:pt x="994" y="152"/>
                  <a:pt x="994" y="152"/>
                  <a:pt x="994" y="152"/>
                </a:cubicBezTo>
                <a:cubicBezTo>
                  <a:pt x="998" y="158"/>
                  <a:pt x="1003" y="167"/>
                  <a:pt x="1006" y="172"/>
                </a:cubicBezTo>
                <a:lnTo>
                  <a:pt x="994" y="177"/>
                </a:lnTo>
                <a:close/>
                <a:moveTo>
                  <a:pt x="1097" y="268"/>
                </a:moveTo>
                <a:cubicBezTo>
                  <a:pt x="1097" y="274"/>
                  <a:pt x="1098" y="284"/>
                  <a:pt x="1099" y="288"/>
                </a:cubicBezTo>
                <a:cubicBezTo>
                  <a:pt x="1075" y="288"/>
                  <a:pt x="1075" y="288"/>
                  <a:pt x="1075" y="288"/>
                </a:cubicBezTo>
                <a:cubicBezTo>
                  <a:pt x="1075" y="284"/>
                  <a:pt x="1076" y="274"/>
                  <a:pt x="1076" y="268"/>
                </a:cubicBezTo>
                <a:cubicBezTo>
                  <a:pt x="1076" y="217"/>
                  <a:pt x="1076" y="217"/>
                  <a:pt x="1076" y="217"/>
                </a:cubicBezTo>
                <a:cubicBezTo>
                  <a:pt x="1060" y="225"/>
                  <a:pt x="1041" y="233"/>
                  <a:pt x="1023" y="238"/>
                </a:cubicBezTo>
                <a:cubicBezTo>
                  <a:pt x="1012" y="219"/>
                  <a:pt x="1012" y="219"/>
                  <a:pt x="1012" y="219"/>
                </a:cubicBezTo>
                <a:cubicBezTo>
                  <a:pt x="1039" y="213"/>
                  <a:pt x="1064" y="202"/>
                  <a:pt x="1082" y="191"/>
                </a:cubicBezTo>
                <a:cubicBezTo>
                  <a:pt x="1097" y="182"/>
                  <a:pt x="1113" y="168"/>
                  <a:pt x="1122" y="157"/>
                </a:cubicBezTo>
                <a:cubicBezTo>
                  <a:pt x="1138" y="172"/>
                  <a:pt x="1138" y="172"/>
                  <a:pt x="1138" y="172"/>
                </a:cubicBezTo>
                <a:cubicBezTo>
                  <a:pt x="1127" y="183"/>
                  <a:pt x="1113" y="195"/>
                  <a:pt x="1097" y="205"/>
                </a:cubicBezTo>
                <a:lnTo>
                  <a:pt x="1097" y="268"/>
                </a:lnTo>
                <a:close/>
                <a:moveTo>
                  <a:pt x="1261" y="177"/>
                </a:moveTo>
                <a:cubicBezTo>
                  <a:pt x="1260" y="178"/>
                  <a:pt x="1257" y="183"/>
                  <a:pt x="1256" y="186"/>
                </a:cubicBezTo>
                <a:cubicBezTo>
                  <a:pt x="1251" y="198"/>
                  <a:pt x="1242" y="215"/>
                  <a:pt x="1232" y="228"/>
                </a:cubicBezTo>
                <a:cubicBezTo>
                  <a:pt x="1247" y="242"/>
                  <a:pt x="1266" y="261"/>
                  <a:pt x="1275" y="272"/>
                </a:cubicBezTo>
                <a:cubicBezTo>
                  <a:pt x="1257" y="288"/>
                  <a:pt x="1257" y="288"/>
                  <a:pt x="1257" y="288"/>
                </a:cubicBezTo>
                <a:cubicBezTo>
                  <a:pt x="1247" y="274"/>
                  <a:pt x="1233" y="258"/>
                  <a:pt x="1219" y="244"/>
                </a:cubicBezTo>
                <a:cubicBezTo>
                  <a:pt x="1202" y="261"/>
                  <a:pt x="1182" y="277"/>
                  <a:pt x="1161" y="287"/>
                </a:cubicBezTo>
                <a:cubicBezTo>
                  <a:pt x="1145" y="271"/>
                  <a:pt x="1145" y="271"/>
                  <a:pt x="1145" y="271"/>
                </a:cubicBezTo>
                <a:cubicBezTo>
                  <a:pt x="1170" y="261"/>
                  <a:pt x="1193" y="243"/>
                  <a:pt x="1208" y="227"/>
                </a:cubicBezTo>
                <a:cubicBezTo>
                  <a:pt x="1218" y="215"/>
                  <a:pt x="1227" y="200"/>
                  <a:pt x="1231" y="189"/>
                </a:cubicBezTo>
                <a:cubicBezTo>
                  <a:pt x="1179" y="189"/>
                  <a:pt x="1179" y="189"/>
                  <a:pt x="1179" y="189"/>
                </a:cubicBezTo>
                <a:cubicBezTo>
                  <a:pt x="1172" y="189"/>
                  <a:pt x="1164" y="190"/>
                  <a:pt x="1161" y="190"/>
                </a:cubicBezTo>
                <a:cubicBezTo>
                  <a:pt x="1161" y="168"/>
                  <a:pt x="1161" y="168"/>
                  <a:pt x="1161" y="168"/>
                </a:cubicBezTo>
                <a:cubicBezTo>
                  <a:pt x="1165" y="169"/>
                  <a:pt x="1174" y="169"/>
                  <a:pt x="1179" y="169"/>
                </a:cubicBezTo>
                <a:cubicBezTo>
                  <a:pt x="1233" y="169"/>
                  <a:pt x="1233" y="169"/>
                  <a:pt x="1233" y="169"/>
                </a:cubicBezTo>
                <a:cubicBezTo>
                  <a:pt x="1240" y="169"/>
                  <a:pt x="1246" y="168"/>
                  <a:pt x="1249" y="167"/>
                </a:cubicBezTo>
                <a:lnTo>
                  <a:pt x="1261" y="177"/>
                </a:lnTo>
                <a:close/>
                <a:moveTo>
                  <a:pt x="1345" y="165"/>
                </a:moveTo>
                <a:cubicBezTo>
                  <a:pt x="1348" y="165"/>
                  <a:pt x="1352" y="165"/>
                  <a:pt x="1353" y="164"/>
                </a:cubicBezTo>
                <a:cubicBezTo>
                  <a:pt x="1353" y="175"/>
                  <a:pt x="1353" y="175"/>
                  <a:pt x="1353" y="175"/>
                </a:cubicBezTo>
                <a:cubicBezTo>
                  <a:pt x="1351" y="174"/>
                  <a:pt x="1348" y="174"/>
                  <a:pt x="1346" y="174"/>
                </a:cubicBezTo>
                <a:cubicBezTo>
                  <a:pt x="1336" y="174"/>
                  <a:pt x="1336" y="174"/>
                  <a:pt x="1336" y="174"/>
                </a:cubicBezTo>
                <a:cubicBezTo>
                  <a:pt x="1336" y="186"/>
                  <a:pt x="1337" y="198"/>
                  <a:pt x="1337" y="209"/>
                </a:cubicBezTo>
                <a:cubicBezTo>
                  <a:pt x="1337" y="214"/>
                  <a:pt x="1334" y="217"/>
                  <a:pt x="1328" y="217"/>
                </a:cubicBezTo>
                <a:cubicBezTo>
                  <a:pt x="1323" y="217"/>
                  <a:pt x="1319" y="216"/>
                  <a:pt x="1315" y="216"/>
                </a:cubicBezTo>
                <a:cubicBezTo>
                  <a:pt x="1314" y="206"/>
                  <a:pt x="1314" y="206"/>
                  <a:pt x="1314" y="206"/>
                </a:cubicBezTo>
                <a:cubicBezTo>
                  <a:pt x="1317" y="207"/>
                  <a:pt x="1322" y="207"/>
                  <a:pt x="1324" y="207"/>
                </a:cubicBezTo>
                <a:cubicBezTo>
                  <a:pt x="1326" y="207"/>
                  <a:pt x="1327" y="206"/>
                  <a:pt x="1327" y="204"/>
                </a:cubicBezTo>
                <a:cubicBezTo>
                  <a:pt x="1327" y="199"/>
                  <a:pt x="1327" y="191"/>
                  <a:pt x="1327" y="183"/>
                </a:cubicBezTo>
                <a:cubicBezTo>
                  <a:pt x="1320" y="192"/>
                  <a:pt x="1307" y="203"/>
                  <a:pt x="1295" y="209"/>
                </a:cubicBezTo>
                <a:cubicBezTo>
                  <a:pt x="1288" y="201"/>
                  <a:pt x="1288" y="201"/>
                  <a:pt x="1288" y="201"/>
                </a:cubicBezTo>
                <a:cubicBezTo>
                  <a:pt x="1303" y="194"/>
                  <a:pt x="1316" y="183"/>
                  <a:pt x="1322" y="174"/>
                </a:cubicBezTo>
                <a:cubicBezTo>
                  <a:pt x="1301" y="174"/>
                  <a:pt x="1301" y="174"/>
                  <a:pt x="1301" y="174"/>
                </a:cubicBezTo>
                <a:cubicBezTo>
                  <a:pt x="1298" y="174"/>
                  <a:pt x="1295" y="174"/>
                  <a:pt x="1292" y="175"/>
                </a:cubicBezTo>
                <a:cubicBezTo>
                  <a:pt x="1292" y="164"/>
                  <a:pt x="1292" y="164"/>
                  <a:pt x="1292" y="164"/>
                </a:cubicBezTo>
                <a:cubicBezTo>
                  <a:pt x="1294" y="165"/>
                  <a:pt x="1298" y="165"/>
                  <a:pt x="1301" y="165"/>
                </a:cubicBezTo>
                <a:cubicBezTo>
                  <a:pt x="1326" y="165"/>
                  <a:pt x="1326" y="165"/>
                  <a:pt x="1326" y="165"/>
                </a:cubicBezTo>
                <a:cubicBezTo>
                  <a:pt x="1326" y="163"/>
                  <a:pt x="1326" y="161"/>
                  <a:pt x="1326" y="159"/>
                </a:cubicBezTo>
                <a:cubicBezTo>
                  <a:pt x="1326" y="157"/>
                  <a:pt x="1326" y="154"/>
                  <a:pt x="1325" y="152"/>
                </a:cubicBezTo>
                <a:cubicBezTo>
                  <a:pt x="1336" y="152"/>
                  <a:pt x="1336" y="152"/>
                  <a:pt x="1336" y="152"/>
                </a:cubicBezTo>
                <a:cubicBezTo>
                  <a:pt x="1336" y="154"/>
                  <a:pt x="1336" y="157"/>
                  <a:pt x="1336" y="159"/>
                </a:cubicBezTo>
                <a:cubicBezTo>
                  <a:pt x="1336" y="165"/>
                  <a:pt x="1336" y="165"/>
                  <a:pt x="1336" y="165"/>
                </a:cubicBezTo>
                <a:lnTo>
                  <a:pt x="1345" y="165"/>
                </a:lnTo>
                <a:close/>
                <a:moveTo>
                  <a:pt x="1408" y="159"/>
                </a:moveTo>
                <a:cubicBezTo>
                  <a:pt x="1409" y="159"/>
                  <a:pt x="1411" y="158"/>
                  <a:pt x="1412" y="158"/>
                </a:cubicBezTo>
                <a:cubicBezTo>
                  <a:pt x="1412" y="158"/>
                  <a:pt x="1412" y="157"/>
                  <a:pt x="1412" y="157"/>
                </a:cubicBezTo>
                <a:cubicBezTo>
                  <a:pt x="1412" y="152"/>
                  <a:pt x="1416" y="148"/>
                  <a:pt x="1422" y="148"/>
                </a:cubicBezTo>
                <a:cubicBezTo>
                  <a:pt x="1427" y="148"/>
                  <a:pt x="1431" y="152"/>
                  <a:pt x="1431" y="157"/>
                </a:cubicBezTo>
                <a:cubicBezTo>
                  <a:pt x="1431" y="162"/>
                  <a:pt x="1427" y="166"/>
                  <a:pt x="1422" y="166"/>
                </a:cubicBezTo>
                <a:cubicBezTo>
                  <a:pt x="1421" y="166"/>
                  <a:pt x="1421" y="166"/>
                  <a:pt x="1421" y="166"/>
                </a:cubicBezTo>
                <a:cubicBezTo>
                  <a:pt x="1420" y="168"/>
                  <a:pt x="1420" y="168"/>
                  <a:pt x="1420" y="168"/>
                </a:cubicBezTo>
                <a:cubicBezTo>
                  <a:pt x="1418" y="176"/>
                  <a:pt x="1415" y="188"/>
                  <a:pt x="1408" y="196"/>
                </a:cubicBezTo>
                <a:cubicBezTo>
                  <a:pt x="1401" y="205"/>
                  <a:pt x="1391" y="213"/>
                  <a:pt x="1377" y="217"/>
                </a:cubicBezTo>
                <a:cubicBezTo>
                  <a:pt x="1369" y="208"/>
                  <a:pt x="1369" y="208"/>
                  <a:pt x="1369" y="208"/>
                </a:cubicBezTo>
                <a:cubicBezTo>
                  <a:pt x="1384" y="205"/>
                  <a:pt x="1393" y="198"/>
                  <a:pt x="1399" y="190"/>
                </a:cubicBezTo>
                <a:cubicBezTo>
                  <a:pt x="1404" y="184"/>
                  <a:pt x="1407" y="175"/>
                  <a:pt x="1408" y="169"/>
                </a:cubicBezTo>
                <a:cubicBezTo>
                  <a:pt x="1372" y="169"/>
                  <a:pt x="1372" y="169"/>
                  <a:pt x="1372" y="169"/>
                </a:cubicBezTo>
                <a:cubicBezTo>
                  <a:pt x="1369" y="169"/>
                  <a:pt x="1365" y="169"/>
                  <a:pt x="1363" y="169"/>
                </a:cubicBezTo>
                <a:cubicBezTo>
                  <a:pt x="1363" y="158"/>
                  <a:pt x="1363" y="158"/>
                  <a:pt x="1363" y="158"/>
                </a:cubicBezTo>
                <a:cubicBezTo>
                  <a:pt x="1366" y="158"/>
                  <a:pt x="1370" y="159"/>
                  <a:pt x="1372" y="159"/>
                </a:cubicBezTo>
                <a:lnTo>
                  <a:pt x="1408" y="159"/>
                </a:lnTo>
                <a:close/>
                <a:moveTo>
                  <a:pt x="1426" y="157"/>
                </a:moveTo>
                <a:cubicBezTo>
                  <a:pt x="1426" y="154"/>
                  <a:pt x="1424" y="152"/>
                  <a:pt x="1422" y="152"/>
                </a:cubicBezTo>
                <a:cubicBezTo>
                  <a:pt x="1419" y="152"/>
                  <a:pt x="1417" y="154"/>
                  <a:pt x="1417" y="157"/>
                </a:cubicBezTo>
                <a:cubicBezTo>
                  <a:pt x="1417" y="159"/>
                  <a:pt x="1419" y="161"/>
                  <a:pt x="1422" y="161"/>
                </a:cubicBezTo>
                <a:cubicBezTo>
                  <a:pt x="1424" y="161"/>
                  <a:pt x="1426" y="159"/>
                  <a:pt x="1426" y="157"/>
                </a:cubicBezTo>
                <a:close/>
                <a:moveTo>
                  <a:pt x="1313" y="258"/>
                </a:moveTo>
                <a:cubicBezTo>
                  <a:pt x="1307" y="266"/>
                  <a:pt x="1307" y="266"/>
                  <a:pt x="1307" y="266"/>
                </a:cubicBezTo>
                <a:cubicBezTo>
                  <a:pt x="1303" y="263"/>
                  <a:pt x="1295" y="258"/>
                  <a:pt x="1290" y="255"/>
                </a:cubicBezTo>
                <a:cubicBezTo>
                  <a:pt x="1295" y="247"/>
                  <a:pt x="1295" y="247"/>
                  <a:pt x="1295" y="247"/>
                </a:cubicBezTo>
                <a:cubicBezTo>
                  <a:pt x="1300" y="250"/>
                  <a:pt x="1309" y="255"/>
                  <a:pt x="1313" y="258"/>
                </a:cubicBezTo>
                <a:close/>
                <a:moveTo>
                  <a:pt x="1319" y="275"/>
                </a:moveTo>
                <a:cubicBezTo>
                  <a:pt x="1332" y="268"/>
                  <a:pt x="1343" y="257"/>
                  <a:pt x="1349" y="246"/>
                </a:cubicBezTo>
                <a:cubicBezTo>
                  <a:pt x="1355" y="257"/>
                  <a:pt x="1355" y="257"/>
                  <a:pt x="1355" y="257"/>
                </a:cubicBezTo>
                <a:cubicBezTo>
                  <a:pt x="1348" y="267"/>
                  <a:pt x="1337" y="277"/>
                  <a:pt x="1324" y="284"/>
                </a:cubicBezTo>
                <a:cubicBezTo>
                  <a:pt x="1316" y="289"/>
                  <a:pt x="1305" y="293"/>
                  <a:pt x="1298" y="294"/>
                </a:cubicBezTo>
                <a:cubicBezTo>
                  <a:pt x="1293" y="284"/>
                  <a:pt x="1293" y="284"/>
                  <a:pt x="1293" y="284"/>
                </a:cubicBezTo>
                <a:cubicBezTo>
                  <a:pt x="1301" y="282"/>
                  <a:pt x="1311" y="280"/>
                  <a:pt x="1319" y="275"/>
                </a:cubicBezTo>
                <a:close/>
                <a:moveTo>
                  <a:pt x="1325" y="240"/>
                </a:moveTo>
                <a:cubicBezTo>
                  <a:pt x="1319" y="249"/>
                  <a:pt x="1319" y="249"/>
                  <a:pt x="1319" y="249"/>
                </a:cubicBezTo>
                <a:cubicBezTo>
                  <a:pt x="1314" y="246"/>
                  <a:pt x="1306" y="241"/>
                  <a:pt x="1301" y="238"/>
                </a:cubicBezTo>
                <a:cubicBezTo>
                  <a:pt x="1307" y="229"/>
                  <a:pt x="1307" y="229"/>
                  <a:pt x="1307" y="229"/>
                </a:cubicBezTo>
                <a:cubicBezTo>
                  <a:pt x="1312" y="232"/>
                  <a:pt x="1321" y="237"/>
                  <a:pt x="1325" y="240"/>
                </a:cubicBezTo>
                <a:close/>
                <a:moveTo>
                  <a:pt x="1409" y="291"/>
                </a:moveTo>
                <a:cubicBezTo>
                  <a:pt x="1409" y="292"/>
                  <a:pt x="1410" y="295"/>
                  <a:pt x="1410" y="296"/>
                </a:cubicBezTo>
                <a:cubicBezTo>
                  <a:pt x="1400" y="296"/>
                  <a:pt x="1400" y="296"/>
                  <a:pt x="1400" y="296"/>
                </a:cubicBezTo>
                <a:cubicBezTo>
                  <a:pt x="1400" y="295"/>
                  <a:pt x="1400" y="294"/>
                  <a:pt x="1400" y="293"/>
                </a:cubicBezTo>
                <a:cubicBezTo>
                  <a:pt x="1371" y="293"/>
                  <a:pt x="1371" y="293"/>
                  <a:pt x="1371" y="293"/>
                </a:cubicBezTo>
                <a:cubicBezTo>
                  <a:pt x="1369" y="293"/>
                  <a:pt x="1365" y="293"/>
                  <a:pt x="1364" y="293"/>
                </a:cubicBezTo>
                <a:cubicBezTo>
                  <a:pt x="1364" y="284"/>
                  <a:pt x="1364" y="284"/>
                  <a:pt x="1364" y="284"/>
                </a:cubicBezTo>
                <a:cubicBezTo>
                  <a:pt x="1365" y="284"/>
                  <a:pt x="1368" y="284"/>
                  <a:pt x="1371" y="284"/>
                </a:cubicBezTo>
                <a:cubicBezTo>
                  <a:pt x="1400" y="284"/>
                  <a:pt x="1400" y="284"/>
                  <a:pt x="1400" y="284"/>
                </a:cubicBezTo>
                <a:cubicBezTo>
                  <a:pt x="1400" y="274"/>
                  <a:pt x="1400" y="274"/>
                  <a:pt x="1400" y="274"/>
                </a:cubicBezTo>
                <a:cubicBezTo>
                  <a:pt x="1375" y="274"/>
                  <a:pt x="1375" y="274"/>
                  <a:pt x="1375" y="274"/>
                </a:cubicBezTo>
                <a:cubicBezTo>
                  <a:pt x="1372" y="274"/>
                  <a:pt x="1369" y="274"/>
                  <a:pt x="1367" y="274"/>
                </a:cubicBezTo>
                <a:cubicBezTo>
                  <a:pt x="1367" y="265"/>
                  <a:pt x="1367" y="265"/>
                  <a:pt x="1367" y="265"/>
                </a:cubicBezTo>
                <a:cubicBezTo>
                  <a:pt x="1369" y="265"/>
                  <a:pt x="1372" y="265"/>
                  <a:pt x="1375" y="265"/>
                </a:cubicBezTo>
                <a:cubicBezTo>
                  <a:pt x="1400" y="265"/>
                  <a:pt x="1400" y="265"/>
                  <a:pt x="1400" y="265"/>
                </a:cubicBezTo>
                <a:cubicBezTo>
                  <a:pt x="1400" y="256"/>
                  <a:pt x="1400" y="256"/>
                  <a:pt x="1400" y="256"/>
                </a:cubicBezTo>
                <a:cubicBezTo>
                  <a:pt x="1375" y="256"/>
                  <a:pt x="1375" y="256"/>
                  <a:pt x="1375" y="256"/>
                </a:cubicBezTo>
                <a:cubicBezTo>
                  <a:pt x="1372" y="256"/>
                  <a:pt x="1367" y="256"/>
                  <a:pt x="1365" y="256"/>
                </a:cubicBezTo>
                <a:cubicBezTo>
                  <a:pt x="1365" y="247"/>
                  <a:pt x="1365" y="247"/>
                  <a:pt x="1365" y="247"/>
                </a:cubicBezTo>
                <a:cubicBezTo>
                  <a:pt x="1367" y="247"/>
                  <a:pt x="1372" y="247"/>
                  <a:pt x="1375" y="247"/>
                </a:cubicBezTo>
                <a:cubicBezTo>
                  <a:pt x="1404" y="247"/>
                  <a:pt x="1404" y="247"/>
                  <a:pt x="1404" y="247"/>
                </a:cubicBezTo>
                <a:cubicBezTo>
                  <a:pt x="1405" y="247"/>
                  <a:pt x="1408" y="247"/>
                  <a:pt x="1410" y="247"/>
                </a:cubicBezTo>
                <a:cubicBezTo>
                  <a:pt x="1409" y="248"/>
                  <a:pt x="1409" y="250"/>
                  <a:pt x="1409" y="252"/>
                </a:cubicBezTo>
                <a:lnTo>
                  <a:pt x="1409" y="291"/>
                </a:lnTo>
                <a:close/>
                <a:moveTo>
                  <a:pt x="1453" y="273"/>
                </a:moveTo>
                <a:cubicBezTo>
                  <a:pt x="1466" y="265"/>
                  <a:pt x="1476" y="253"/>
                  <a:pt x="1481" y="243"/>
                </a:cubicBezTo>
                <a:cubicBezTo>
                  <a:pt x="1487" y="254"/>
                  <a:pt x="1487" y="254"/>
                  <a:pt x="1487" y="254"/>
                </a:cubicBezTo>
                <a:cubicBezTo>
                  <a:pt x="1481" y="264"/>
                  <a:pt x="1471" y="275"/>
                  <a:pt x="1459" y="282"/>
                </a:cubicBezTo>
                <a:cubicBezTo>
                  <a:pt x="1451" y="287"/>
                  <a:pt x="1441" y="291"/>
                  <a:pt x="1430" y="293"/>
                </a:cubicBezTo>
                <a:cubicBezTo>
                  <a:pt x="1424" y="283"/>
                  <a:pt x="1424" y="283"/>
                  <a:pt x="1424" y="283"/>
                </a:cubicBezTo>
                <a:cubicBezTo>
                  <a:pt x="1436" y="281"/>
                  <a:pt x="1446" y="277"/>
                  <a:pt x="1453" y="273"/>
                </a:cubicBezTo>
                <a:close/>
                <a:moveTo>
                  <a:pt x="1453" y="248"/>
                </a:moveTo>
                <a:cubicBezTo>
                  <a:pt x="1445" y="256"/>
                  <a:pt x="1445" y="256"/>
                  <a:pt x="1445" y="256"/>
                </a:cubicBezTo>
                <a:cubicBezTo>
                  <a:pt x="1441" y="252"/>
                  <a:pt x="1432" y="243"/>
                  <a:pt x="1426" y="239"/>
                </a:cubicBezTo>
                <a:cubicBezTo>
                  <a:pt x="1433" y="232"/>
                  <a:pt x="1433" y="232"/>
                  <a:pt x="1433" y="232"/>
                </a:cubicBezTo>
                <a:cubicBezTo>
                  <a:pt x="1439" y="235"/>
                  <a:pt x="1449" y="243"/>
                  <a:pt x="1453"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1" name="正方形/長方形 220">
            <a:extLst>
              <a:ext uri="{FF2B5EF4-FFF2-40B4-BE49-F238E27FC236}">
                <a16:creationId xmlns:a16="http://schemas.microsoft.com/office/drawing/2014/main" id="{CCC61FB3-DAC5-B582-D171-D3024D0089D8}"/>
              </a:ext>
            </a:extLst>
          </p:cNvPr>
          <p:cNvSpPr/>
          <p:nvPr/>
        </p:nvSpPr>
        <p:spPr>
          <a:xfrm>
            <a:off x="5312470" y="978595"/>
            <a:ext cx="3722400" cy="266660"/>
          </a:xfrm>
          <a:prstGeom prst="rect">
            <a:avLst/>
          </a:prstGeom>
          <a:solidFill>
            <a:srgbClr val="008CCF"/>
          </a:solidFill>
          <a:ln w="19050">
            <a:solidFill>
              <a:srgbClr val="008CCF"/>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algn="ctr"/>
            <a:r>
              <a:rPr lang="ja-JP" altLang="en-US" sz="1300" b="1" dirty="0">
                <a:solidFill>
                  <a:schemeClr val="bg1"/>
                </a:solidFill>
                <a:latin typeface="BIZ UDPゴシック" panose="020B0400000000000000" pitchFamily="50" charset="-128"/>
                <a:ea typeface="BIZ UDPゴシック" panose="020B0400000000000000" pitchFamily="50" charset="-128"/>
              </a:rPr>
              <a:t>請求書受取（買い手）</a:t>
            </a:r>
            <a:endParaRPr kumimoji="1" lang="ja-JP" altLang="en-US" sz="1300" b="1" dirty="0">
              <a:solidFill>
                <a:schemeClr val="bg1"/>
              </a:solidFill>
              <a:latin typeface="BIZ UDPゴシック" panose="020B0400000000000000" pitchFamily="50" charset="-128"/>
              <a:ea typeface="BIZ UDPゴシック" panose="020B0400000000000000" pitchFamily="50" charset="-128"/>
            </a:endParaRPr>
          </a:p>
        </p:txBody>
      </p:sp>
      <p:sp>
        <p:nvSpPr>
          <p:cNvPr id="222" name="正方形/長方形 221">
            <a:extLst>
              <a:ext uri="{FF2B5EF4-FFF2-40B4-BE49-F238E27FC236}">
                <a16:creationId xmlns:a16="http://schemas.microsoft.com/office/drawing/2014/main" id="{30EA1ABE-2759-339D-D045-A5829BF1DB17}"/>
              </a:ext>
            </a:extLst>
          </p:cNvPr>
          <p:cNvSpPr/>
          <p:nvPr/>
        </p:nvSpPr>
        <p:spPr>
          <a:xfrm>
            <a:off x="3388392" y="979065"/>
            <a:ext cx="1819169" cy="3924000"/>
          </a:xfrm>
          <a:prstGeom prst="rect">
            <a:avLst/>
          </a:prstGeom>
          <a:solidFill>
            <a:srgbClr val="BA83B7">
              <a:alpha val="20000"/>
            </a:srgbClr>
          </a:solidFill>
          <a:ln w="19050">
            <a:solidFill>
              <a:srgbClr val="BA83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テキスト ボックス 222">
            <a:extLst>
              <a:ext uri="{FF2B5EF4-FFF2-40B4-BE49-F238E27FC236}">
                <a16:creationId xmlns:a16="http://schemas.microsoft.com/office/drawing/2014/main" id="{EE284583-D26E-C5AA-9B61-EC3BA376DC2F}"/>
              </a:ext>
            </a:extLst>
          </p:cNvPr>
          <p:cNvSpPr txBox="1"/>
          <p:nvPr/>
        </p:nvSpPr>
        <p:spPr>
          <a:xfrm>
            <a:off x="3372080" y="1136023"/>
            <a:ext cx="1768433" cy="292388"/>
          </a:xfrm>
          <a:prstGeom prst="rect">
            <a:avLst/>
          </a:prstGeom>
          <a:noFill/>
        </p:spPr>
        <p:txBody>
          <a:bodyPr wrap="none" rtlCol="0">
            <a:spAutoFit/>
          </a:bodyPr>
          <a:lstStyle/>
          <a:p>
            <a:pPr algn="ctr"/>
            <a:r>
              <a:rPr kumimoji="1" lang="en-US" altLang="ja-JP" sz="1300" b="1">
                <a:solidFill>
                  <a:srgbClr val="BA83B7"/>
                </a:solidFill>
                <a:latin typeface="BIZ UDPゴシック" panose="020B0400000000000000" pitchFamily="50" charset="-128"/>
                <a:ea typeface="BIZ UDPゴシック" panose="020B0400000000000000" pitchFamily="50" charset="-128"/>
              </a:rPr>
              <a:t>Peppol</a:t>
            </a:r>
            <a:r>
              <a:rPr kumimoji="1" lang="ja-JP" altLang="en-US" sz="1300" b="1">
                <a:solidFill>
                  <a:srgbClr val="BA83B7"/>
                </a:solidFill>
                <a:latin typeface="BIZ UDPゴシック" panose="020B0400000000000000" pitchFamily="50" charset="-128"/>
                <a:ea typeface="BIZ UDPゴシック" panose="020B0400000000000000" pitchFamily="50" charset="-128"/>
              </a:rPr>
              <a:t>ネットワーク</a:t>
            </a:r>
          </a:p>
        </p:txBody>
      </p:sp>
      <p:grpSp>
        <p:nvGrpSpPr>
          <p:cNvPr id="224" name="グループ化 223">
            <a:extLst>
              <a:ext uri="{FF2B5EF4-FFF2-40B4-BE49-F238E27FC236}">
                <a16:creationId xmlns:a16="http://schemas.microsoft.com/office/drawing/2014/main" id="{402F4248-9DB1-FDCF-169C-4BF5168250D2}"/>
              </a:ext>
            </a:extLst>
          </p:cNvPr>
          <p:cNvGrpSpPr>
            <a:grpSpLocks noChangeAspect="1"/>
          </p:cNvGrpSpPr>
          <p:nvPr/>
        </p:nvGrpSpPr>
        <p:grpSpPr>
          <a:xfrm>
            <a:off x="3938856" y="1712068"/>
            <a:ext cx="696302" cy="477425"/>
            <a:chOff x="0" y="114300"/>
            <a:chExt cx="10691813" cy="7331075"/>
          </a:xfrm>
        </p:grpSpPr>
        <p:sp>
          <p:nvSpPr>
            <p:cNvPr id="225" name="Freeform 101">
              <a:extLst>
                <a:ext uri="{FF2B5EF4-FFF2-40B4-BE49-F238E27FC236}">
                  <a16:creationId xmlns:a16="http://schemas.microsoft.com/office/drawing/2014/main" id="{635108C4-E1A9-3E23-433D-DF5B751DC55A}"/>
                </a:ext>
              </a:extLst>
            </p:cNvPr>
            <p:cNvSpPr>
              <a:spLocks/>
            </p:cNvSpPr>
            <p:nvPr/>
          </p:nvSpPr>
          <p:spPr bwMode="auto">
            <a:xfrm>
              <a:off x="0" y="114300"/>
              <a:ext cx="10691813" cy="7331075"/>
            </a:xfrm>
            <a:custGeom>
              <a:avLst/>
              <a:gdLst>
                <a:gd name="T0" fmla="*/ 1337 w 1701"/>
                <a:gd name="T1" fmla="*/ 438 h 1166"/>
                <a:gd name="T2" fmla="*/ 1299 w 1701"/>
                <a:gd name="T3" fmla="*/ 440 h 1166"/>
                <a:gd name="T4" fmla="*/ 1305 w 1701"/>
                <a:gd name="T5" fmla="*/ 377 h 1166"/>
                <a:gd name="T6" fmla="*/ 927 w 1701"/>
                <a:gd name="T7" fmla="*/ 0 h 1166"/>
                <a:gd name="T8" fmla="*/ 554 w 1701"/>
                <a:gd name="T9" fmla="*/ 327 h 1166"/>
                <a:gd name="T10" fmla="*/ 459 w 1701"/>
                <a:gd name="T11" fmla="*/ 306 h 1166"/>
                <a:gd name="T12" fmla="*/ 235 w 1701"/>
                <a:gd name="T13" fmla="*/ 530 h 1166"/>
                <a:gd name="T14" fmla="*/ 253 w 1701"/>
                <a:gd name="T15" fmla="*/ 618 h 1166"/>
                <a:gd name="T16" fmla="*/ 0 w 1701"/>
                <a:gd name="T17" fmla="*/ 891 h 1166"/>
                <a:gd name="T18" fmla="*/ 275 w 1701"/>
                <a:gd name="T19" fmla="*/ 1166 h 1166"/>
                <a:gd name="T20" fmla="*/ 286 w 1701"/>
                <a:gd name="T21" fmla="*/ 1166 h 1166"/>
                <a:gd name="T22" fmla="*/ 286 w 1701"/>
                <a:gd name="T23" fmla="*/ 1166 h 1166"/>
                <a:gd name="T24" fmla="*/ 1337 w 1701"/>
                <a:gd name="T25" fmla="*/ 1166 h 1166"/>
                <a:gd name="T26" fmla="*/ 1701 w 1701"/>
                <a:gd name="T27" fmla="*/ 802 h 1166"/>
                <a:gd name="T28" fmla="*/ 1337 w 1701"/>
                <a:gd name="T29" fmla="*/ 438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01" h="1166">
                  <a:moveTo>
                    <a:pt x="1337" y="438"/>
                  </a:moveTo>
                  <a:cubicBezTo>
                    <a:pt x="1324" y="438"/>
                    <a:pt x="1312" y="439"/>
                    <a:pt x="1299" y="440"/>
                  </a:cubicBezTo>
                  <a:cubicBezTo>
                    <a:pt x="1302" y="420"/>
                    <a:pt x="1305" y="399"/>
                    <a:pt x="1305" y="377"/>
                  </a:cubicBezTo>
                  <a:cubicBezTo>
                    <a:pt x="1305" y="169"/>
                    <a:pt x="1136" y="0"/>
                    <a:pt x="927" y="0"/>
                  </a:cubicBezTo>
                  <a:cubicBezTo>
                    <a:pt x="736" y="0"/>
                    <a:pt x="578" y="143"/>
                    <a:pt x="554" y="327"/>
                  </a:cubicBezTo>
                  <a:cubicBezTo>
                    <a:pt x="525" y="314"/>
                    <a:pt x="493" y="306"/>
                    <a:pt x="459" y="306"/>
                  </a:cubicBezTo>
                  <a:cubicBezTo>
                    <a:pt x="335" y="306"/>
                    <a:pt x="235" y="406"/>
                    <a:pt x="235" y="530"/>
                  </a:cubicBezTo>
                  <a:cubicBezTo>
                    <a:pt x="235" y="561"/>
                    <a:pt x="241" y="591"/>
                    <a:pt x="253" y="618"/>
                  </a:cubicBezTo>
                  <a:cubicBezTo>
                    <a:pt x="111" y="629"/>
                    <a:pt x="0" y="747"/>
                    <a:pt x="0" y="891"/>
                  </a:cubicBezTo>
                  <a:cubicBezTo>
                    <a:pt x="0" y="1043"/>
                    <a:pt x="123" y="1166"/>
                    <a:pt x="275" y="1166"/>
                  </a:cubicBezTo>
                  <a:cubicBezTo>
                    <a:pt x="279" y="1166"/>
                    <a:pt x="282" y="1166"/>
                    <a:pt x="286" y="1166"/>
                  </a:cubicBezTo>
                  <a:cubicBezTo>
                    <a:pt x="286" y="1166"/>
                    <a:pt x="286" y="1166"/>
                    <a:pt x="286" y="1166"/>
                  </a:cubicBezTo>
                  <a:cubicBezTo>
                    <a:pt x="1337" y="1166"/>
                    <a:pt x="1337" y="1166"/>
                    <a:pt x="1337" y="1166"/>
                  </a:cubicBezTo>
                  <a:cubicBezTo>
                    <a:pt x="1538" y="1166"/>
                    <a:pt x="1701" y="1003"/>
                    <a:pt x="1701" y="802"/>
                  </a:cubicBezTo>
                  <a:cubicBezTo>
                    <a:pt x="1701" y="601"/>
                    <a:pt x="1538" y="438"/>
                    <a:pt x="1337" y="438"/>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6" name="Freeform 102">
              <a:extLst>
                <a:ext uri="{FF2B5EF4-FFF2-40B4-BE49-F238E27FC236}">
                  <a16:creationId xmlns:a16="http://schemas.microsoft.com/office/drawing/2014/main" id="{036BFF4C-49C8-CB89-2921-3D949590108E}"/>
                </a:ext>
              </a:extLst>
            </p:cNvPr>
            <p:cNvSpPr>
              <a:spLocks noEditPoints="1"/>
            </p:cNvSpPr>
            <p:nvPr/>
          </p:nvSpPr>
          <p:spPr bwMode="auto">
            <a:xfrm>
              <a:off x="3092450" y="2006600"/>
              <a:ext cx="4545013" cy="4954588"/>
            </a:xfrm>
            <a:custGeom>
              <a:avLst/>
              <a:gdLst>
                <a:gd name="T0" fmla="*/ 692 w 723"/>
                <a:gd name="T1" fmla="*/ 394 h 788"/>
                <a:gd name="T2" fmla="*/ 702 w 723"/>
                <a:gd name="T3" fmla="*/ 197 h 788"/>
                <a:gd name="T4" fmla="*/ 437 w 723"/>
                <a:gd name="T5" fmla="*/ 72 h 788"/>
                <a:gd name="T6" fmla="*/ 285 w 723"/>
                <a:gd name="T7" fmla="*/ 72 h 788"/>
                <a:gd name="T8" fmla="*/ 20 w 723"/>
                <a:gd name="T9" fmla="*/ 197 h 788"/>
                <a:gd name="T10" fmla="*/ 30 w 723"/>
                <a:gd name="T11" fmla="*/ 394 h 788"/>
                <a:gd name="T12" fmla="*/ 20 w 723"/>
                <a:gd name="T13" fmla="*/ 591 h 788"/>
                <a:gd name="T14" fmla="*/ 285 w 723"/>
                <a:gd name="T15" fmla="*/ 716 h 788"/>
                <a:gd name="T16" fmla="*/ 437 w 723"/>
                <a:gd name="T17" fmla="*/ 716 h 788"/>
                <a:gd name="T18" fmla="*/ 702 w 723"/>
                <a:gd name="T19" fmla="*/ 591 h 788"/>
                <a:gd name="T20" fmla="*/ 434 w 723"/>
                <a:gd name="T21" fmla="*/ 99 h 788"/>
                <a:gd name="T22" fmla="*/ 564 w 723"/>
                <a:gd name="T23" fmla="*/ 261 h 788"/>
                <a:gd name="T24" fmla="*/ 375 w 723"/>
                <a:gd name="T25" fmla="*/ 318 h 788"/>
                <a:gd name="T26" fmla="*/ 434 w 723"/>
                <a:gd name="T27" fmla="*/ 99 h 788"/>
                <a:gd name="T28" fmla="*/ 348 w 723"/>
                <a:gd name="T29" fmla="*/ 151 h 788"/>
                <a:gd name="T30" fmla="*/ 303 w 723"/>
                <a:gd name="T31" fmla="*/ 344 h 788"/>
                <a:gd name="T32" fmla="*/ 143 w 723"/>
                <a:gd name="T33" fmla="*/ 183 h 788"/>
                <a:gd name="T34" fmla="*/ 70 w 723"/>
                <a:gd name="T35" fmla="*/ 478 h 788"/>
                <a:gd name="T36" fmla="*/ 70 w 723"/>
                <a:gd name="T37" fmla="*/ 309 h 788"/>
                <a:gd name="T38" fmla="*/ 289 w 723"/>
                <a:gd name="T39" fmla="*/ 368 h 788"/>
                <a:gd name="T40" fmla="*/ 289 w 723"/>
                <a:gd name="T41" fmla="*/ 419 h 788"/>
                <a:gd name="T42" fmla="*/ 70 w 723"/>
                <a:gd name="T43" fmla="*/ 478 h 788"/>
                <a:gd name="T44" fmla="*/ 143 w 723"/>
                <a:gd name="T45" fmla="*/ 604 h 788"/>
                <a:gd name="T46" fmla="*/ 303 w 723"/>
                <a:gd name="T47" fmla="*/ 443 h 788"/>
                <a:gd name="T48" fmla="*/ 348 w 723"/>
                <a:gd name="T49" fmla="*/ 636 h 788"/>
                <a:gd name="T50" fmla="*/ 434 w 723"/>
                <a:gd name="T51" fmla="*/ 688 h 788"/>
                <a:gd name="T52" fmla="*/ 375 w 723"/>
                <a:gd name="T53" fmla="*/ 469 h 788"/>
                <a:gd name="T54" fmla="*/ 564 w 723"/>
                <a:gd name="T55" fmla="*/ 527 h 788"/>
                <a:gd name="T56" fmla="*/ 434 w 723"/>
                <a:gd name="T57" fmla="*/ 688 h 788"/>
                <a:gd name="T58" fmla="*/ 578 w 723"/>
                <a:gd name="T59" fmla="*/ 503 h 788"/>
                <a:gd name="T60" fmla="*/ 438 w 723"/>
                <a:gd name="T61" fmla="*/ 394 h 788"/>
                <a:gd name="T62" fmla="*/ 578 w 723"/>
                <a:gd name="T63" fmla="*/ 284 h 788"/>
                <a:gd name="T64" fmla="*/ 665 w 723"/>
                <a:gd name="T65" fmla="*/ 39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3" h="788">
                  <a:moveTo>
                    <a:pt x="678" y="489"/>
                  </a:moveTo>
                  <a:cubicBezTo>
                    <a:pt x="687" y="459"/>
                    <a:pt x="692" y="427"/>
                    <a:pt x="692" y="394"/>
                  </a:cubicBezTo>
                  <a:cubicBezTo>
                    <a:pt x="692" y="360"/>
                    <a:pt x="687" y="329"/>
                    <a:pt x="678" y="298"/>
                  </a:cubicBezTo>
                  <a:cubicBezTo>
                    <a:pt x="712" y="276"/>
                    <a:pt x="723" y="232"/>
                    <a:pt x="702" y="197"/>
                  </a:cubicBezTo>
                  <a:cubicBezTo>
                    <a:pt x="682" y="161"/>
                    <a:pt x="638" y="149"/>
                    <a:pt x="602" y="167"/>
                  </a:cubicBezTo>
                  <a:cubicBezTo>
                    <a:pt x="558" y="120"/>
                    <a:pt x="501" y="87"/>
                    <a:pt x="437" y="72"/>
                  </a:cubicBezTo>
                  <a:cubicBezTo>
                    <a:pt x="435" y="32"/>
                    <a:pt x="402" y="0"/>
                    <a:pt x="361" y="0"/>
                  </a:cubicBezTo>
                  <a:cubicBezTo>
                    <a:pt x="321" y="0"/>
                    <a:pt x="288" y="32"/>
                    <a:pt x="285" y="72"/>
                  </a:cubicBezTo>
                  <a:cubicBezTo>
                    <a:pt x="221" y="87"/>
                    <a:pt x="164" y="120"/>
                    <a:pt x="121" y="167"/>
                  </a:cubicBezTo>
                  <a:cubicBezTo>
                    <a:pt x="85" y="149"/>
                    <a:pt x="41" y="161"/>
                    <a:pt x="20" y="197"/>
                  </a:cubicBezTo>
                  <a:cubicBezTo>
                    <a:pt x="0" y="232"/>
                    <a:pt x="11" y="276"/>
                    <a:pt x="44" y="298"/>
                  </a:cubicBezTo>
                  <a:cubicBezTo>
                    <a:pt x="35" y="329"/>
                    <a:pt x="30" y="360"/>
                    <a:pt x="30" y="394"/>
                  </a:cubicBezTo>
                  <a:cubicBezTo>
                    <a:pt x="30" y="427"/>
                    <a:pt x="35" y="459"/>
                    <a:pt x="44" y="489"/>
                  </a:cubicBezTo>
                  <a:cubicBezTo>
                    <a:pt x="11" y="511"/>
                    <a:pt x="0" y="555"/>
                    <a:pt x="20" y="591"/>
                  </a:cubicBezTo>
                  <a:cubicBezTo>
                    <a:pt x="41" y="626"/>
                    <a:pt x="85" y="638"/>
                    <a:pt x="121" y="620"/>
                  </a:cubicBezTo>
                  <a:cubicBezTo>
                    <a:pt x="164" y="667"/>
                    <a:pt x="221" y="700"/>
                    <a:pt x="285" y="716"/>
                  </a:cubicBezTo>
                  <a:cubicBezTo>
                    <a:pt x="288" y="756"/>
                    <a:pt x="321" y="788"/>
                    <a:pt x="361" y="788"/>
                  </a:cubicBezTo>
                  <a:cubicBezTo>
                    <a:pt x="402" y="788"/>
                    <a:pt x="435" y="756"/>
                    <a:pt x="437" y="716"/>
                  </a:cubicBezTo>
                  <a:cubicBezTo>
                    <a:pt x="501" y="700"/>
                    <a:pt x="558" y="667"/>
                    <a:pt x="602" y="620"/>
                  </a:cubicBezTo>
                  <a:cubicBezTo>
                    <a:pt x="638" y="638"/>
                    <a:pt x="682" y="626"/>
                    <a:pt x="702" y="591"/>
                  </a:cubicBezTo>
                  <a:cubicBezTo>
                    <a:pt x="723" y="555"/>
                    <a:pt x="712" y="511"/>
                    <a:pt x="678" y="489"/>
                  </a:cubicBezTo>
                  <a:close/>
                  <a:moveTo>
                    <a:pt x="434" y="99"/>
                  </a:moveTo>
                  <a:cubicBezTo>
                    <a:pt x="491" y="113"/>
                    <a:pt x="541" y="143"/>
                    <a:pt x="580" y="183"/>
                  </a:cubicBezTo>
                  <a:cubicBezTo>
                    <a:pt x="561" y="204"/>
                    <a:pt x="555" y="234"/>
                    <a:pt x="564" y="261"/>
                  </a:cubicBezTo>
                  <a:cubicBezTo>
                    <a:pt x="419" y="344"/>
                    <a:pt x="419" y="344"/>
                    <a:pt x="419" y="344"/>
                  </a:cubicBezTo>
                  <a:cubicBezTo>
                    <a:pt x="408" y="331"/>
                    <a:pt x="393" y="322"/>
                    <a:pt x="375" y="318"/>
                  </a:cubicBezTo>
                  <a:cubicBezTo>
                    <a:pt x="375" y="151"/>
                    <a:pt x="375" y="151"/>
                    <a:pt x="375" y="151"/>
                  </a:cubicBezTo>
                  <a:cubicBezTo>
                    <a:pt x="403" y="146"/>
                    <a:pt x="426" y="126"/>
                    <a:pt x="434" y="99"/>
                  </a:cubicBezTo>
                  <a:close/>
                  <a:moveTo>
                    <a:pt x="289" y="99"/>
                  </a:moveTo>
                  <a:cubicBezTo>
                    <a:pt x="297" y="126"/>
                    <a:pt x="320" y="146"/>
                    <a:pt x="348" y="151"/>
                  </a:cubicBezTo>
                  <a:cubicBezTo>
                    <a:pt x="348" y="318"/>
                    <a:pt x="348" y="318"/>
                    <a:pt x="348" y="318"/>
                  </a:cubicBezTo>
                  <a:cubicBezTo>
                    <a:pt x="330" y="322"/>
                    <a:pt x="314" y="331"/>
                    <a:pt x="303" y="344"/>
                  </a:cubicBezTo>
                  <a:cubicBezTo>
                    <a:pt x="158" y="261"/>
                    <a:pt x="158" y="261"/>
                    <a:pt x="158" y="261"/>
                  </a:cubicBezTo>
                  <a:cubicBezTo>
                    <a:pt x="168" y="234"/>
                    <a:pt x="161" y="204"/>
                    <a:pt x="143" y="183"/>
                  </a:cubicBezTo>
                  <a:cubicBezTo>
                    <a:pt x="182" y="143"/>
                    <a:pt x="232" y="113"/>
                    <a:pt x="289" y="99"/>
                  </a:cubicBezTo>
                  <a:close/>
                  <a:moveTo>
                    <a:pt x="70" y="478"/>
                  </a:moveTo>
                  <a:cubicBezTo>
                    <a:pt x="62" y="451"/>
                    <a:pt x="58" y="423"/>
                    <a:pt x="58" y="394"/>
                  </a:cubicBezTo>
                  <a:cubicBezTo>
                    <a:pt x="58" y="364"/>
                    <a:pt x="62" y="336"/>
                    <a:pt x="70" y="309"/>
                  </a:cubicBezTo>
                  <a:cubicBezTo>
                    <a:pt x="97" y="315"/>
                    <a:pt x="126" y="306"/>
                    <a:pt x="145" y="284"/>
                  </a:cubicBezTo>
                  <a:cubicBezTo>
                    <a:pt x="289" y="368"/>
                    <a:pt x="289" y="368"/>
                    <a:pt x="289" y="368"/>
                  </a:cubicBezTo>
                  <a:cubicBezTo>
                    <a:pt x="287" y="376"/>
                    <a:pt x="285" y="385"/>
                    <a:pt x="285" y="394"/>
                  </a:cubicBezTo>
                  <a:cubicBezTo>
                    <a:pt x="285" y="403"/>
                    <a:pt x="287" y="411"/>
                    <a:pt x="289" y="419"/>
                  </a:cubicBezTo>
                  <a:cubicBezTo>
                    <a:pt x="145" y="503"/>
                    <a:pt x="145" y="503"/>
                    <a:pt x="145" y="503"/>
                  </a:cubicBezTo>
                  <a:cubicBezTo>
                    <a:pt x="126" y="481"/>
                    <a:pt x="97" y="472"/>
                    <a:pt x="70" y="478"/>
                  </a:cubicBezTo>
                  <a:close/>
                  <a:moveTo>
                    <a:pt x="289" y="688"/>
                  </a:moveTo>
                  <a:cubicBezTo>
                    <a:pt x="232" y="674"/>
                    <a:pt x="182" y="645"/>
                    <a:pt x="143" y="604"/>
                  </a:cubicBezTo>
                  <a:cubicBezTo>
                    <a:pt x="161" y="583"/>
                    <a:pt x="168" y="553"/>
                    <a:pt x="158" y="527"/>
                  </a:cubicBezTo>
                  <a:cubicBezTo>
                    <a:pt x="303" y="443"/>
                    <a:pt x="303" y="443"/>
                    <a:pt x="303" y="443"/>
                  </a:cubicBezTo>
                  <a:cubicBezTo>
                    <a:pt x="314" y="456"/>
                    <a:pt x="330" y="466"/>
                    <a:pt x="348" y="469"/>
                  </a:cubicBezTo>
                  <a:cubicBezTo>
                    <a:pt x="348" y="636"/>
                    <a:pt x="348" y="636"/>
                    <a:pt x="348" y="636"/>
                  </a:cubicBezTo>
                  <a:cubicBezTo>
                    <a:pt x="320" y="641"/>
                    <a:pt x="297" y="661"/>
                    <a:pt x="289" y="688"/>
                  </a:cubicBezTo>
                  <a:close/>
                  <a:moveTo>
                    <a:pt x="434" y="688"/>
                  </a:moveTo>
                  <a:cubicBezTo>
                    <a:pt x="426" y="661"/>
                    <a:pt x="403" y="641"/>
                    <a:pt x="375" y="636"/>
                  </a:cubicBezTo>
                  <a:cubicBezTo>
                    <a:pt x="375" y="469"/>
                    <a:pt x="375" y="469"/>
                    <a:pt x="375" y="469"/>
                  </a:cubicBezTo>
                  <a:cubicBezTo>
                    <a:pt x="393" y="466"/>
                    <a:pt x="408" y="456"/>
                    <a:pt x="419" y="443"/>
                  </a:cubicBezTo>
                  <a:cubicBezTo>
                    <a:pt x="564" y="527"/>
                    <a:pt x="564" y="527"/>
                    <a:pt x="564" y="527"/>
                  </a:cubicBezTo>
                  <a:cubicBezTo>
                    <a:pt x="555" y="553"/>
                    <a:pt x="561" y="583"/>
                    <a:pt x="580" y="604"/>
                  </a:cubicBezTo>
                  <a:cubicBezTo>
                    <a:pt x="541" y="645"/>
                    <a:pt x="491" y="674"/>
                    <a:pt x="434" y="688"/>
                  </a:cubicBezTo>
                  <a:close/>
                  <a:moveTo>
                    <a:pt x="653" y="478"/>
                  </a:moveTo>
                  <a:cubicBezTo>
                    <a:pt x="625" y="472"/>
                    <a:pt x="596" y="481"/>
                    <a:pt x="578" y="503"/>
                  </a:cubicBezTo>
                  <a:cubicBezTo>
                    <a:pt x="433" y="419"/>
                    <a:pt x="433" y="419"/>
                    <a:pt x="433" y="419"/>
                  </a:cubicBezTo>
                  <a:cubicBezTo>
                    <a:pt x="436" y="411"/>
                    <a:pt x="438" y="403"/>
                    <a:pt x="438" y="394"/>
                  </a:cubicBezTo>
                  <a:cubicBezTo>
                    <a:pt x="438" y="385"/>
                    <a:pt x="436" y="376"/>
                    <a:pt x="433" y="368"/>
                  </a:cubicBezTo>
                  <a:cubicBezTo>
                    <a:pt x="578" y="284"/>
                    <a:pt x="578" y="284"/>
                    <a:pt x="578" y="284"/>
                  </a:cubicBezTo>
                  <a:cubicBezTo>
                    <a:pt x="596" y="306"/>
                    <a:pt x="625" y="315"/>
                    <a:pt x="653" y="309"/>
                  </a:cubicBezTo>
                  <a:cubicBezTo>
                    <a:pt x="661" y="336"/>
                    <a:pt x="665" y="364"/>
                    <a:pt x="665" y="394"/>
                  </a:cubicBezTo>
                  <a:cubicBezTo>
                    <a:pt x="665" y="423"/>
                    <a:pt x="661" y="451"/>
                    <a:pt x="653" y="4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7" name="Oval 103">
              <a:extLst>
                <a:ext uri="{FF2B5EF4-FFF2-40B4-BE49-F238E27FC236}">
                  <a16:creationId xmlns:a16="http://schemas.microsoft.com/office/drawing/2014/main" id="{A71A088F-A64B-20DC-C028-1DD403CD53F9}"/>
                </a:ext>
              </a:extLst>
            </p:cNvPr>
            <p:cNvSpPr>
              <a:spLocks noChangeArrowheads="1"/>
            </p:cNvSpPr>
            <p:nvPr/>
          </p:nvSpPr>
          <p:spPr bwMode="auto">
            <a:xfrm>
              <a:off x="5122863" y="2246313"/>
              <a:ext cx="484188" cy="477838"/>
            </a:xfrm>
            <a:prstGeom prst="ellipse">
              <a:avLst/>
            </a:pr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8" name="Oval 104">
              <a:extLst>
                <a:ext uri="{FF2B5EF4-FFF2-40B4-BE49-F238E27FC236}">
                  <a16:creationId xmlns:a16="http://schemas.microsoft.com/office/drawing/2014/main" id="{B3D5BF0B-8411-947A-9412-5811D573FC57}"/>
                </a:ext>
              </a:extLst>
            </p:cNvPr>
            <p:cNvSpPr>
              <a:spLocks noChangeArrowheads="1"/>
            </p:cNvSpPr>
            <p:nvPr/>
          </p:nvSpPr>
          <p:spPr bwMode="auto">
            <a:xfrm>
              <a:off x="5122863" y="4238625"/>
              <a:ext cx="484188" cy="484188"/>
            </a:xfrm>
            <a:prstGeom prst="ellipse">
              <a:avLst/>
            </a:pr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9" name="Freeform 105">
              <a:extLst>
                <a:ext uri="{FF2B5EF4-FFF2-40B4-BE49-F238E27FC236}">
                  <a16:creationId xmlns:a16="http://schemas.microsoft.com/office/drawing/2014/main" id="{39C9FA06-75C0-C729-2D5B-20F0B9C0B0C9}"/>
                </a:ext>
              </a:extLst>
            </p:cNvPr>
            <p:cNvSpPr>
              <a:spLocks/>
            </p:cNvSpPr>
            <p:nvPr/>
          </p:nvSpPr>
          <p:spPr bwMode="auto">
            <a:xfrm>
              <a:off x="3362325" y="3208338"/>
              <a:ext cx="547688" cy="552450"/>
            </a:xfrm>
            <a:custGeom>
              <a:avLst/>
              <a:gdLst>
                <a:gd name="T0" fmla="*/ 63 w 87"/>
                <a:gd name="T1" fmla="*/ 11 h 88"/>
                <a:gd name="T2" fmla="*/ 77 w 87"/>
                <a:gd name="T3" fmla="*/ 63 h 88"/>
                <a:gd name="T4" fmla="*/ 24 w 87"/>
                <a:gd name="T5" fmla="*/ 77 h 88"/>
                <a:gd name="T6" fmla="*/ 10 w 87"/>
                <a:gd name="T7" fmla="*/ 25 h 88"/>
                <a:gd name="T8" fmla="*/ 63 w 87"/>
                <a:gd name="T9" fmla="*/ 11 h 88"/>
              </a:gdLst>
              <a:ahLst/>
              <a:cxnLst>
                <a:cxn ang="0">
                  <a:pos x="T0" y="T1"/>
                </a:cxn>
                <a:cxn ang="0">
                  <a:pos x="T2" y="T3"/>
                </a:cxn>
                <a:cxn ang="0">
                  <a:pos x="T4" y="T5"/>
                </a:cxn>
                <a:cxn ang="0">
                  <a:pos x="T6" y="T7"/>
                </a:cxn>
                <a:cxn ang="0">
                  <a:pos x="T8" y="T9"/>
                </a:cxn>
              </a:cxnLst>
              <a:rect l="0" t="0" r="r" b="b"/>
              <a:pathLst>
                <a:path w="87" h="88">
                  <a:moveTo>
                    <a:pt x="63" y="11"/>
                  </a:moveTo>
                  <a:cubicBezTo>
                    <a:pt x="81" y="21"/>
                    <a:pt x="87" y="45"/>
                    <a:pt x="77" y="63"/>
                  </a:cubicBezTo>
                  <a:cubicBezTo>
                    <a:pt x="66" y="81"/>
                    <a:pt x="43" y="88"/>
                    <a:pt x="24" y="77"/>
                  </a:cubicBezTo>
                  <a:cubicBezTo>
                    <a:pt x="6" y="66"/>
                    <a:pt x="0" y="43"/>
                    <a:pt x="10" y="25"/>
                  </a:cubicBezTo>
                  <a:cubicBezTo>
                    <a:pt x="21" y="6"/>
                    <a:pt x="44" y="0"/>
                    <a:pt x="63" y="11"/>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30" name="Freeform 106">
              <a:extLst>
                <a:ext uri="{FF2B5EF4-FFF2-40B4-BE49-F238E27FC236}">
                  <a16:creationId xmlns:a16="http://schemas.microsoft.com/office/drawing/2014/main" id="{9B7CAE54-1352-A796-9348-DA5A98A333A8}"/>
                </a:ext>
              </a:extLst>
            </p:cNvPr>
            <p:cNvSpPr>
              <a:spLocks/>
            </p:cNvSpPr>
            <p:nvPr/>
          </p:nvSpPr>
          <p:spPr bwMode="auto">
            <a:xfrm>
              <a:off x="3362325" y="5207000"/>
              <a:ext cx="547688" cy="547688"/>
            </a:xfrm>
            <a:custGeom>
              <a:avLst/>
              <a:gdLst>
                <a:gd name="T0" fmla="*/ 24 w 87"/>
                <a:gd name="T1" fmla="*/ 10 h 87"/>
                <a:gd name="T2" fmla="*/ 77 w 87"/>
                <a:gd name="T3" fmla="*/ 24 h 87"/>
                <a:gd name="T4" fmla="*/ 63 w 87"/>
                <a:gd name="T5" fmla="*/ 76 h 87"/>
                <a:gd name="T6" fmla="*/ 10 w 87"/>
                <a:gd name="T7" fmla="*/ 62 h 87"/>
                <a:gd name="T8" fmla="*/ 24 w 87"/>
                <a:gd name="T9" fmla="*/ 10 h 87"/>
              </a:gdLst>
              <a:ahLst/>
              <a:cxnLst>
                <a:cxn ang="0">
                  <a:pos x="T0" y="T1"/>
                </a:cxn>
                <a:cxn ang="0">
                  <a:pos x="T2" y="T3"/>
                </a:cxn>
                <a:cxn ang="0">
                  <a:pos x="T4" y="T5"/>
                </a:cxn>
                <a:cxn ang="0">
                  <a:pos x="T6" y="T7"/>
                </a:cxn>
                <a:cxn ang="0">
                  <a:pos x="T8" y="T9"/>
                </a:cxn>
              </a:cxnLst>
              <a:rect l="0" t="0" r="r" b="b"/>
              <a:pathLst>
                <a:path w="87" h="87">
                  <a:moveTo>
                    <a:pt x="24" y="10"/>
                  </a:moveTo>
                  <a:cubicBezTo>
                    <a:pt x="43" y="0"/>
                    <a:pt x="66" y="6"/>
                    <a:pt x="77" y="24"/>
                  </a:cubicBezTo>
                  <a:cubicBezTo>
                    <a:pt x="87" y="42"/>
                    <a:pt x="81" y="66"/>
                    <a:pt x="63" y="76"/>
                  </a:cubicBezTo>
                  <a:cubicBezTo>
                    <a:pt x="44" y="87"/>
                    <a:pt x="21" y="81"/>
                    <a:pt x="10" y="62"/>
                  </a:cubicBezTo>
                  <a:cubicBezTo>
                    <a:pt x="0" y="44"/>
                    <a:pt x="6" y="21"/>
                    <a:pt x="24" y="10"/>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31" name="Oval 107">
              <a:extLst>
                <a:ext uri="{FF2B5EF4-FFF2-40B4-BE49-F238E27FC236}">
                  <a16:creationId xmlns:a16="http://schemas.microsoft.com/office/drawing/2014/main" id="{98F31A22-B95D-8092-B96D-71D2F15ADE77}"/>
                </a:ext>
              </a:extLst>
            </p:cNvPr>
            <p:cNvSpPr>
              <a:spLocks noChangeArrowheads="1"/>
            </p:cNvSpPr>
            <p:nvPr/>
          </p:nvSpPr>
          <p:spPr bwMode="auto">
            <a:xfrm>
              <a:off x="5122863" y="6238875"/>
              <a:ext cx="484188" cy="477838"/>
            </a:xfrm>
            <a:prstGeom prst="ellipse">
              <a:avLst/>
            </a:pr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32" name="Freeform 108">
              <a:extLst>
                <a:ext uri="{FF2B5EF4-FFF2-40B4-BE49-F238E27FC236}">
                  <a16:creationId xmlns:a16="http://schemas.microsoft.com/office/drawing/2014/main" id="{CFB3D935-76D1-354B-CDFD-29B4EF49335D}"/>
                </a:ext>
              </a:extLst>
            </p:cNvPr>
            <p:cNvSpPr>
              <a:spLocks/>
            </p:cNvSpPr>
            <p:nvPr/>
          </p:nvSpPr>
          <p:spPr bwMode="auto">
            <a:xfrm>
              <a:off x="6813550" y="5207000"/>
              <a:ext cx="552450" cy="547688"/>
            </a:xfrm>
            <a:custGeom>
              <a:avLst/>
              <a:gdLst>
                <a:gd name="T0" fmla="*/ 25 w 88"/>
                <a:gd name="T1" fmla="*/ 76 h 87"/>
                <a:gd name="T2" fmla="*/ 11 w 88"/>
                <a:gd name="T3" fmla="*/ 24 h 87"/>
                <a:gd name="T4" fmla="*/ 63 w 88"/>
                <a:gd name="T5" fmla="*/ 10 h 87"/>
                <a:gd name="T6" fmla="*/ 77 w 88"/>
                <a:gd name="T7" fmla="*/ 62 h 87"/>
                <a:gd name="T8" fmla="*/ 25 w 88"/>
                <a:gd name="T9" fmla="*/ 76 h 87"/>
              </a:gdLst>
              <a:ahLst/>
              <a:cxnLst>
                <a:cxn ang="0">
                  <a:pos x="T0" y="T1"/>
                </a:cxn>
                <a:cxn ang="0">
                  <a:pos x="T2" y="T3"/>
                </a:cxn>
                <a:cxn ang="0">
                  <a:pos x="T4" y="T5"/>
                </a:cxn>
                <a:cxn ang="0">
                  <a:pos x="T6" y="T7"/>
                </a:cxn>
                <a:cxn ang="0">
                  <a:pos x="T8" y="T9"/>
                </a:cxn>
              </a:cxnLst>
              <a:rect l="0" t="0" r="r" b="b"/>
              <a:pathLst>
                <a:path w="88" h="87">
                  <a:moveTo>
                    <a:pt x="25" y="76"/>
                  </a:moveTo>
                  <a:cubicBezTo>
                    <a:pt x="7" y="66"/>
                    <a:pt x="0" y="42"/>
                    <a:pt x="11" y="24"/>
                  </a:cubicBezTo>
                  <a:cubicBezTo>
                    <a:pt x="22" y="6"/>
                    <a:pt x="45" y="0"/>
                    <a:pt x="63" y="10"/>
                  </a:cubicBezTo>
                  <a:cubicBezTo>
                    <a:pt x="82" y="21"/>
                    <a:pt x="88" y="44"/>
                    <a:pt x="77" y="62"/>
                  </a:cubicBezTo>
                  <a:cubicBezTo>
                    <a:pt x="67" y="81"/>
                    <a:pt x="43" y="87"/>
                    <a:pt x="25" y="76"/>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33" name="Freeform 109">
              <a:extLst>
                <a:ext uri="{FF2B5EF4-FFF2-40B4-BE49-F238E27FC236}">
                  <a16:creationId xmlns:a16="http://schemas.microsoft.com/office/drawing/2014/main" id="{4B62D780-04D8-F218-8D5F-D32F059CDE0F}"/>
                </a:ext>
              </a:extLst>
            </p:cNvPr>
            <p:cNvSpPr>
              <a:spLocks/>
            </p:cNvSpPr>
            <p:nvPr/>
          </p:nvSpPr>
          <p:spPr bwMode="auto">
            <a:xfrm>
              <a:off x="6813550" y="3208338"/>
              <a:ext cx="552450" cy="552450"/>
            </a:xfrm>
            <a:custGeom>
              <a:avLst/>
              <a:gdLst>
                <a:gd name="T0" fmla="*/ 63 w 88"/>
                <a:gd name="T1" fmla="*/ 77 h 88"/>
                <a:gd name="T2" fmla="*/ 11 w 88"/>
                <a:gd name="T3" fmla="*/ 63 h 88"/>
                <a:gd name="T4" fmla="*/ 25 w 88"/>
                <a:gd name="T5" fmla="*/ 11 h 88"/>
                <a:gd name="T6" fmla="*/ 77 w 88"/>
                <a:gd name="T7" fmla="*/ 25 h 88"/>
                <a:gd name="T8" fmla="*/ 63 w 88"/>
                <a:gd name="T9" fmla="*/ 77 h 88"/>
              </a:gdLst>
              <a:ahLst/>
              <a:cxnLst>
                <a:cxn ang="0">
                  <a:pos x="T0" y="T1"/>
                </a:cxn>
                <a:cxn ang="0">
                  <a:pos x="T2" y="T3"/>
                </a:cxn>
                <a:cxn ang="0">
                  <a:pos x="T4" y="T5"/>
                </a:cxn>
                <a:cxn ang="0">
                  <a:pos x="T6" y="T7"/>
                </a:cxn>
                <a:cxn ang="0">
                  <a:pos x="T8" y="T9"/>
                </a:cxn>
              </a:cxnLst>
              <a:rect l="0" t="0" r="r" b="b"/>
              <a:pathLst>
                <a:path w="88" h="88">
                  <a:moveTo>
                    <a:pt x="63" y="77"/>
                  </a:moveTo>
                  <a:cubicBezTo>
                    <a:pt x="45" y="88"/>
                    <a:pt x="22" y="81"/>
                    <a:pt x="11" y="63"/>
                  </a:cubicBezTo>
                  <a:cubicBezTo>
                    <a:pt x="0" y="45"/>
                    <a:pt x="7" y="21"/>
                    <a:pt x="25" y="11"/>
                  </a:cubicBezTo>
                  <a:cubicBezTo>
                    <a:pt x="43" y="0"/>
                    <a:pt x="67" y="6"/>
                    <a:pt x="77" y="25"/>
                  </a:cubicBezTo>
                  <a:cubicBezTo>
                    <a:pt x="88" y="43"/>
                    <a:pt x="82" y="66"/>
                    <a:pt x="63" y="77"/>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234" name="テキスト ボックス 233">
            <a:extLst>
              <a:ext uri="{FF2B5EF4-FFF2-40B4-BE49-F238E27FC236}">
                <a16:creationId xmlns:a16="http://schemas.microsoft.com/office/drawing/2014/main" id="{3C369868-1A4C-815D-92C9-EC500830540D}"/>
              </a:ext>
            </a:extLst>
          </p:cNvPr>
          <p:cNvSpPr txBox="1"/>
          <p:nvPr/>
        </p:nvSpPr>
        <p:spPr>
          <a:xfrm>
            <a:off x="3640837" y="2185807"/>
            <a:ext cx="1292340" cy="261610"/>
          </a:xfrm>
          <a:prstGeom prst="rect">
            <a:avLst/>
          </a:prstGeom>
          <a:noFill/>
        </p:spPr>
        <p:txBody>
          <a:bodyPr wrap="none" rtlCol="0">
            <a:spAutoFit/>
          </a:bodyPr>
          <a:lstStyle/>
          <a:p>
            <a:pPr algn="ctr"/>
            <a:r>
              <a:rPr kumimoji="1" lang="en-US" altLang="ja-JP" sz="1100">
                <a:latin typeface="BIZ UDPゴシック" panose="020B0400000000000000" pitchFamily="50" charset="-128"/>
                <a:ea typeface="BIZ UDPゴシック" panose="020B0400000000000000" pitchFamily="50" charset="-128"/>
              </a:rPr>
              <a:t>Peppol</a:t>
            </a:r>
            <a:r>
              <a:rPr kumimoji="1" lang="ja-JP" altLang="en-US" sz="1100">
                <a:latin typeface="BIZ UDPゴシック" panose="020B0400000000000000" pitchFamily="50" charset="-128"/>
                <a:ea typeface="BIZ UDPゴシック" panose="020B0400000000000000" pitchFamily="50" charset="-128"/>
              </a:rPr>
              <a:t>登録情報</a:t>
            </a:r>
          </a:p>
        </p:txBody>
      </p:sp>
      <p:grpSp>
        <p:nvGrpSpPr>
          <p:cNvPr id="235" name="グループ化 234">
            <a:extLst>
              <a:ext uri="{FF2B5EF4-FFF2-40B4-BE49-F238E27FC236}">
                <a16:creationId xmlns:a16="http://schemas.microsoft.com/office/drawing/2014/main" id="{7656351C-6DAE-97C2-C148-3276950DAB71}"/>
              </a:ext>
            </a:extLst>
          </p:cNvPr>
          <p:cNvGrpSpPr/>
          <p:nvPr/>
        </p:nvGrpSpPr>
        <p:grpSpPr>
          <a:xfrm>
            <a:off x="3534074" y="2798041"/>
            <a:ext cx="479452" cy="486867"/>
            <a:chOff x="8092581" y="1917941"/>
            <a:chExt cx="479452" cy="486867"/>
          </a:xfrm>
        </p:grpSpPr>
        <p:sp>
          <p:nvSpPr>
            <p:cNvPr id="236" name="楕円 235">
              <a:extLst>
                <a:ext uri="{FF2B5EF4-FFF2-40B4-BE49-F238E27FC236}">
                  <a16:creationId xmlns:a16="http://schemas.microsoft.com/office/drawing/2014/main" id="{44EE3EFA-1E1A-95B6-888A-A327472863EE}"/>
                </a:ext>
              </a:extLst>
            </p:cNvPr>
            <p:cNvSpPr/>
            <p:nvPr/>
          </p:nvSpPr>
          <p:spPr>
            <a:xfrm>
              <a:off x="8092581" y="1917941"/>
              <a:ext cx="479452" cy="486867"/>
            </a:xfrm>
            <a:prstGeom prst="ellipse">
              <a:avLst/>
            </a:prstGeom>
            <a:solidFill>
              <a:srgbClr val="008CCF">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grpSp>
          <p:nvGrpSpPr>
            <p:cNvPr id="237" name="グループ化 236">
              <a:extLst>
                <a:ext uri="{FF2B5EF4-FFF2-40B4-BE49-F238E27FC236}">
                  <a16:creationId xmlns:a16="http://schemas.microsoft.com/office/drawing/2014/main" id="{EBF7D9AA-C3B7-54DB-B4CD-CFFABBB82A7D}"/>
                </a:ext>
              </a:extLst>
            </p:cNvPr>
            <p:cNvGrpSpPr>
              <a:grpSpLocks noChangeAspect="1"/>
            </p:cNvGrpSpPr>
            <p:nvPr/>
          </p:nvGrpSpPr>
          <p:grpSpPr>
            <a:xfrm rot="1363381">
              <a:off x="8134825" y="1969804"/>
              <a:ext cx="383140" cy="383140"/>
              <a:chOff x="704850" y="2319338"/>
              <a:chExt cx="7559675" cy="7559675"/>
            </a:xfrm>
          </p:grpSpPr>
          <p:sp>
            <p:nvSpPr>
              <p:cNvPr id="238" name="Freeform 123">
                <a:extLst>
                  <a:ext uri="{FF2B5EF4-FFF2-40B4-BE49-F238E27FC236}">
                    <a16:creationId xmlns:a16="http://schemas.microsoft.com/office/drawing/2014/main" id="{D45BC0DE-1C1F-6639-ADE6-C26FD8034E41}"/>
                  </a:ext>
                </a:extLst>
              </p:cNvPr>
              <p:cNvSpPr>
                <a:spLocks/>
              </p:cNvSpPr>
              <p:nvPr/>
            </p:nvSpPr>
            <p:spPr bwMode="auto">
              <a:xfrm>
                <a:off x="704850" y="2319338"/>
                <a:ext cx="7559675" cy="7559675"/>
              </a:xfrm>
              <a:custGeom>
                <a:avLst/>
                <a:gdLst>
                  <a:gd name="T0" fmla="*/ 1198 w 1323"/>
                  <a:gd name="T1" fmla="*/ 536 h 1323"/>
                  <a:gd name="T2" fmla="*/ 1075 w 1323"/>
                  <a:gd name="T3" fmla="*/ 637 h 1323"/>
                  <a:gd name="T4" fmla="*/ 960 w 1323"/>
                  <a:gd name="T5" fmla="*/ 637 h 1323"/>
                  <a:gd name="T6" fmla="*/ 686 w 1323"/>
                  <a:gd name="T7" fmla="*/ 363 h 1323"/>
                  <a:gd name="T8" fmla="*/ 686 w 1323"/>
                  <a:gd name="T9" fmla="*/ 248 h 1323"/>
                  <a:gd name="T10" fmla="*/ 786 w 1323"/>
                  <a:gd name="T11" fmla="*/ 125 h 1323"/>
                  <a:gd name="T12" fmla="*/ 661 w 1323"/>
                  <a:gd name="T13" fmla="*/ 0 h 1323"/>
                  <a:gd name="T14" fmla="*/ 536 w 1323"/>
                  <a:gd name="T15" fmla="*/ 125 h 1323"/>
                  <a:gd name="T16" fmla="*/ 636 w 1323"/>
                  <a:gd name="T17" fmla="*/ 248 h 1323"/>
                  <a:gd name="T18" fmla="*/ 636 w 1323"/>
                  <a:gd name="T19" fmla="*/ 363 h 1323"/>
                  <a:gd name="T20" fmla="*/ 362 w 1323"/>
                  <a:gd name="T21" fmla="*/ 637 h 1323"/>
                  <a:gd name="T22" fmla="*/ 248 w 1323"/>
                  <a:gd name="T23" fmla="*/ 637 h 1323"/>
                  <a:gd name="T24" fmla="*/ 125 w 1323"/>
                  <a:gd name="T25" fmla="*/ 536 h 1323"/>
                  <a:gd name="T26" fmla="*/ 0 w 1323"/>
                  <a:gd name="T27" fmla="*/ 662 h 1323"/>
                  <a:gd name="T28" fmla="*/ 125 w 1323"/>
                  <a:gd name="T29" fmla="*/ 787 h 1323"/>
                  <a:gd name="T30" fmla="*/ 248 w 1323"/>
                  <a:gd name="T31" fmla="*/ 687 h 1323"/>
                  <a:gd name="T32" fmla="*/ 362 w 1323"/>
                  <a:gd name="T33" fmla="*/ 687 h 1323"/>
                  <a:gd name="T34" fmla="*/ 636 w 1323"/>
                  <a:gd name="T35" fmla="*/ 961 h 1323"/>
                  <a:gd name="T36" fmla="*/ 636 w 1323"/>
                  <a:gd name="T37" fmla="*/ 1075 h 1323"/>
                  <a:gd name="T38" fmla="*/ 536 w 1323"/>
                  <a:gd name="T39" fmla="*/ 1198 h 1323"/>
                  <a:gd name="T40" fmla="*/ 661 w 1323"/>
                  <a:gd name="T41" fmla="*/ 1323 h 1323"/>
                  <a:gd name="T42" fmla="*/ 786 w 1323"/>
                  <a:gd name="T43" fmla="*/ 1198 h 1323"/>
                  <a:gd name="T44" fmla="*/ 686 w 1323"/>
                  <a:gd name="T45" fmla="*/ 1075 h 1323"/>
                  <a:gd name="T46" fmla="*/ 686 w 1323"/>
                  <a:gd name="T47" fmla="*/ 961 h 1323"/>
                  <a:gd name="T48" fmla="*/ 960 w 1323"/>
                  <a:gd name="T49" fmla="*/ 687 h 1323"/>
                  <a:gd name="T50" fmla="*/ 1075 w 1323"/>
                  <a:gd name="T51" fmla="*/ 687 h 1323"/>
                  <a:gd name="T52" fmla="*/ 1198 w 1323"/>
                  <a:gd name="T53" fmla="*/ 787 h 1323"/>
                  <a:gd name="T54" fmla="*/ 1323 w 1323"/>
                  <a:gd name="T55" fmla="*/ 662 h 1323"/>
                  <a:gd name="T56" fmla="*/ 1198 w 1323"/>
                  <a:gd name="T57" fmla="*/ 536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3" h="1323">
                    <a:moveTo>
                      <a:pt x="1198" y="536"/>
                    </a:moveTo>
                    <a:cubicBezTo>
                      <a:pt x="1137" y="536"/>
                      <a:pt x="1087" y="579"/>
                      <a:pt x="1075" y="637"/>
                    </a:cubicBezTo>
                    <a:cubicBezTo>
                      <a:pt x="960" y="637"/>
                      <a:pt x="960" y="637"/>
                      <a:pt x="960" y="637"/>
                    </a:cubicBezTo>
                    <a:cubicBezTo>
                      <a:pt x="948" y="491"/>
                      <a:pt x="832" y="375"/>
                      <a:pt x="686" y="363"/>
                    </a:cubicBezTo>
                    <a:cubicBezTo>
                      <a:pt x="686" y="248"/>
                      <a:pt x="686" y="248"/>
                      <a:pt x="686" y="248"/>
                    </a:cubicBezTo>
                    <a:cubicBezTo>
                      <a:pt x="743" y="236"/>
                      <a:pt x="786" y="186"/>
                      <a:pt x="786" y="125"/>
                    </a:cubicBezTo>
                    <a:cubicBezTo>
                      <a:pt x="786" y="56"/>
                      <a:pt x="730" y="0"/>
                      <a:pt x="661" y="0"/>
                    </a:cubicBezTo>
                    <a:cubicBezTo>
                      <a:pt x="592" y="0"/>
                      <a:pt x="536" y="56"/>
                      <a:pt x="536" y="125"/>
                    </a:cubicBezTo>
                    <a:cubicBezTo>
                      <a:pt x="536" y="186"/>
                      <a:pt x="579" y="236"/>
                      <a:pt x="636" y="248"/>
                    </a:cubicBezTo>
                    <a:cubicBezTo>
                      <a:pt x="636" y="363"/>
                      <a:pt x="636" y="363"/>
                      <a:pt x="636" y="363"/>
                    </a:cubicBezTo>
                    <a:cubicBezTo>
                      <a:pt x="490" y="375"/>
                      <a:pt x="374" y="491"/>
                      <a:pt x="362" y="637"/>
                    </a:cubicBezTo>
                    <a:cubicBezTo>
                      <a:pt x="248" y="637"/>
                      <a:pt x="248" y="637"/>
                      <a:pt x="248" y="637"/>
                    </a:cubicBezTo>
                    <a:cubicBezTo>
                      <a:pt x="236" y="579"/>
                      <a:pt x="186" y="536"/>
                      <a:pt x="125" y="536"/>
                    </a:cubicBezTo>
                    <a:cubicBezTo>
                      <a:pt x="56" y="536"/>
                      <a:pt x="0" y="592"/>
                      <a:pt x="0" y="662"/>
                    </a:cubicBezTo>
                    <a:cubicBezTo>
                      <a:pt x="0" y="731"/>
                      <a:pt x="56" y="787"/>
                      <a:pt x="125" y="787"/>
                    </a:cubicBezTo>
                    <a:cubicBezTo>
                      <a:pt x="185" y="787"/>
                      <a:pt x="236" y="744"/>
                      <a:pt x="248" y="687"/>
                    </a:cubicBezTo>
                    <a:cubicBezTo>
                      <a:pt x="362" y="687"/>
                      <a:pt x="362" y="687"/>
                      <a:pt x="362" y="687"/>
                    </a:cubicBezTo>
                    <a:cubicBezTo>
                      <a:pt x="374" y="832"/>
                      <a:pt x="490" y="949"/>
                      <a:pt x="636" y="961"/>
                    </a:cubicBezTo>
                    <a:cubicBezTo>
                      <a:pt x="636" y="1075"/>
                      <a:pt x="636" y="1075"/>
                      <a:pt x="636" y="1075"/>
                    </a:cubicBezTo>
                    <a:cubicBezTo>
                      <a:pt x="579" y="1087"/>
                      <a:pt x="536" y="1137"/>
                      <a:pt x="536" y="1198"/>
                    </a:cubicBezTo>
                    <a:cubicBezTo>
                      <a:pt x="536" y="1267"/>
                      <a:pt x="592" y="1323"/>
                      <a:pt x="661" y="1323"/>
                    </a:cubicBezTo>
                    <a:cubicBezTo>
                      <a:pt x="730" y="1323"/>
                      <a:pt x="786" y="1267"/>
                      <a:pt x="786" y="1198"/>
                    </a:cubicBezTo>
                    <a:cubicBezTo>
                      <a:pt x="786" y="1137"/>
                      <a:pt x="743" y="1087"/>
                      <a:pt x="686" y="1075"/>
                    </a:cubicBezTo>
                    <a:cubicBezTo>
                      <a:pt x="686" y="961"/>
                      <a:pt x="686" y="961"/>
                      <a:pt x="686" y="961"/>
                    </a:cubicBezTo>
                    <a:cubicBezTo>
                      <a:pt x="832" y="949"/>
                      <a:pt x="948" y="832"/>
                      <a:pt x="960" y="687"/>
                    </a:cubicBezTo>
                    <a:cubicBezTo>
                      <a:pt x="1075" y="687"/>
                      <a:pt x="1075" y="687"/>
                      <a:pt x="1075" y="687"/>
                    </a:cubicBezTo>
                    <a:cubicBezTo>
                      <a:pt x="1087" y="744"/>
                      <a:pt x="1137" y="787"/>
                      <a:pt x="1198" y="787"/>
                    </a:cubicBezTo>
                    <a:cubicBezTo>
                      <a:pt x="1267" y="787"/>
                      <a:pt x="1323" y="731"/>
                      <a:pt x="1323" y="662"/>
                    </a:cubicBezTo>
                    <a:cubicBezTo>
                      <a:pt x="1323" y="592"/>
                      <a:pt x="1267" y="536"/>
                      <a:pt x="1198" y="536"/>
                    </a:cubicBezTo>
                    <a:close/>
                  </a:path>
                </a:pathLst>
              </a:cu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39" name="Oval 124">
                <a:extLst>
                  <a:ext uri="{FF2B5EF4-FFF2-40B4-BE49-F238E27FC236}">
                    <a16:creationId xmlns:a16="http://schemas.microsoft.com/office/drawing/2014/main" id="{CF77DD7B-5176-6158-EBE9-D56267A26ED7}"/>
                  </a:ext>
                </a:extLst>
              </p:cNvPr>
              <p:cNvSpPr>
                <a:spLocks noChangeArrowheads="1"/>
              </p:cNvSpPr>
              <p:nvPr/>
            </p:nvSpPr>
            <p:spPr bwMode="auto">
              <a:xfrm>
                <a:off x="4219575" y="2770188"/>
                <a:ext cx="530225" cy="531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40" name="Oval 125">
                <a:extLst>
                  <a:ext uri="{FF2B5EF4-FFF2-40B4-BE49-F238E27FC236}">
                    <a16:creationId xmlns:a16="http://schemas.microsoft.com/office/drawing/2014/main" id="{0BE7EE19-9825-28A1-6750-A013E1293783}"/>
                  </a:ext>
                </a:extLst>
              </p:cNvPr>
              <p:cNvSpPr>
                <a:spLocks noChangeArrowheads="1"/>
              </p:cNvSpPr>
              <p:nvPr/>
            </p:nvSpPr>
            <p:spPr bwMode="auto">
              <a:xfrm>
                <a:off x="1155700" y="5834063"/>
                <a:ext cx="52546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41" name="Oval 126">
                <a:extLst>
                  <a:ext uri="{FF2B5EF4-FFF2-40B4-BE49-F238E27FC236}">
                    <a16:creationId xmlns:a16="http://schemas.microsoft.com/office/drawing/2014/main" id="{38846365-AFAF-C788-F36D-E6CB772AC478}"/>
                  </a:ext>
                </a:extLst>
              </p:cNvPr>
              <p:cNvSpPr>
                <a:spLocks noChangeArrowheads="1"/>
              </p:cNvSpPr>
              <p:nvPr/>
            </p:nvSpPr>
            <p:spPr bwMode="auto">
              <a:xfrm>
                <a:off x="4219575" y="8901113"/>
                <a:ext cx="530225" cy="527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42" name="Oval 127">
                <a:extLst>
                  <a:ext uri="{FF2B5EF4-FFF2-40B4-BE49-F238E27FC236}">
                    <a16:creationId xmlns:a16="http://schemas.microsoft.com/office/drawing/2014/main" id="{40A1C9BE-9FE6-71BD-2301-184C4B4A867E}"/>
                  </a:ext>
                </a:extLst>
              </p:cNvPr>
              <p:cNvSpPr>
                <a:spLocks noChangeArrowheads="1"/>
              </p:cNvSpPr>
              <p:nvPr/>
            </p:nvSpPr>
            <p:spPr bwMode="auto">
              <a:xfrm>
                <a:off x="7281863" y="5834063"/>
                <a:ext cx="53181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43" name="Oval 128">
                <a:extLst>
                  <a:ext uri="{FF2B5EF4-FFF2-40B4-BE49-F238E27FC236}">
                    <a16:creationId xmlns:a16="http://schemas.microsoft.com/office/drawing/2014/main" id="{4F33CC3A-4EB6-5E9A-7FC4-58EB65684EBE}"/>
                  </a:ext>
                </a:extLst>
              </p:cNvPr>
              <p:cNvSpPr>
                <a:spLocks noChangeArrowheads="1"/>
              </p:cNvSpPr>
              <p:nvPr/>
            </p:nvSpPr>
            <p:spPr bwMode="auto">
              <a:xfrm>
                <a:off x="3481388" y="5095876"/>
                <a:ext cx="2000250" cy="20066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44" name="Oval 129">
                <a:extLst>
                  <a:ext uri="{FF2B5EF4-FFF2-40B4-BE49-F238E27FC236}">
                    <a16:creationId xmlns:a16="http://schemas.microsoft.com/office/drawing/2014/main" id="{32D72416-06A4-7FB0-BA3B-5F62DFBED57E}"/>
                  </a:ext>
                </a:extLst>
              </p:cNvPr>
              <p:cNvSpPr>
                <a:spLocks noChangeArrowheads="1"/>
              </p:cNvSpPr>
              <p:nvPr/>
            </p:nvSpPr>
            <p:spPr bwMode="auto">
              <a:xfrm>
                <a:off x="3767138" y="5381626"/>
                <a:ext cx="1428750" cy="1435100"/>
              </a:xfrm>
              <a:prstGeom prst="ellipse">
                <a:avLst/>
              </a:pr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grpSp>
      </p:grpSp>
      <p:grpSp>
        <p:nvGrpSpPr>
          <p:cNvPr id="245" name="グループ化 244">
            <a:extLst>
              <a:ext uri="{FF2B5EF4-FFF2-40B4-BE49-F238E27FC236}">
                <a16:creationId xmlns:a16="http://schemas.microsoft.com/office/drawing/2014/main" id="{980541D0-DBD3-9775-827A-01038FFB318A}"/>
              </a:ext>
            </a:extLst>
          </p:cNvPr>
          <p:cNvGrpSpPr/>
          <p:nvPr/>
        </p:nvGrpSpPr>
        <p:grpSpPr>
          <a:xfrm>
            <a:off x="4569125" y="2832459"/>
            <a:ext cx="479452" cy="486867"/>
            <a:chOff x="8092581" y="1917941"/>
            <a:chExt cx="479452" cy="486867"/>
          </a:xfrm>
        </p:grpSpPr>
        <p:sp>
          <p:nvSpPr>
            <p:cNvPr id="246" name="楕円 245">
              <a:extLst>
                <a:ext uri="{FF2B5EF4-FFF2-40B4-BE49-F238E27FC236}">
                  <a16:creationId xmlns:a16="http://schemas.microsoft.com/office/drawing/2014/main" id="{5960021A-3B97-2A5D-BB6D-A69F6134EF3C}"/>
                </a:ext>
              </a:extLst>
            </p:cNvPr>
            <p:cNvSpPr/>
            <p:nvPr/>
          </p:nvSpPr>
          <p:spPr>
            <a:xfrm>
              <a:off x="8092581" y="1917941"/>
              <a:ext cx="479452" cy="486867"/>
            </a:xfrm>
            <a:prstGeom prst="ellipse">
              <a:avLst/>
            </a:prstGeom>
            <a:solidFill>
              <a:srgbClr val="008CCF">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grpSp>
          <p:nvGrpSpPr>
            <p:cNvPr id="247" name="グループ化 246">
              <a:extLst>
                <a:ext uri="{FF2B5EF4-FFF2-40B4-BE49-F238E27FC236}">
                  <a16:creationId xmlns:a16="http://schemas.microsoft.com/office/drawing/2014/main" id="{9FDBC748-76B7-0A8F-DBAF-BA6927B42881}"/>
                </a:ext>
              </a:extLst>
            </p:cNvPr>
            <p:cNvGrpSpPr>
              <a:grpSpLocks noChangeAspect="1"/>
            </p:cNvGrpSpPr>
            <p:nvPr/>
          </p:nvGrpSpPr>
          <p:grpSpPr>
            <a:xfrm rot="1363381">
              <a:off x="8134825" y="1969804"/>
              <a:ext cx="383140" cy="383140"/>
              <a:chOff x="704850" y="2319338"/>
              <a:chExt cx="7559675" cy="7559675"/>
            </a:xfrm>
          </p:grpSpPr>
          <p:sp>
            <p:nvSpPr>
              <p:cNvPr id="248" name="Freeform 123">
                <a:extLst>
                  <a:ext uri="{FF2B5EF4-FFF2-40B4-BE49-F238E27FC236}">
                    <a16:creationId xmlns:a16="http://schemas.microsoft.com/office/drawing/2014/main" id="{DBD94398-F853-73EC-13C1-A43BBBE39309}"/>
                  </a:ext>
                </a:extLst>
              </p:cNvPr>
              <p:cNvSpPr>
                <a:spLocks/>
              </p:cNvSpPr>
              <p:nvPr/>
            </p:nvSpPr>
            <p:spPr bwMode="auto">
              <a:xfrm>
                <a:off x="704850" y="2319338"/>
                <a:ext cx="7559675" cy="7559675"/>
              </a:xfrm>
              <a:custGeom>
                <a:avLst/>
                <a:gdLst>
                  <a:gd name="T0" fmla="*/ 1198 w 1323"/>
                  <a:gd name="T1" fmla="*/ 536 h 1323"/>
                  <a:gd name="T2" fmla="*/ 1075 w 1323"/>
                  <a:gd name="T3" fmla="*/ 637 h 1323"/>
                  <a:gd name="T4" fmla="*/ 960 w 1323"/>
                  <a:gd name="T5" fmla="*/ 637 h 1323"/>
                  <a:gd name="T6" fmla="*/ 686 w 1323"/>
                  <a:gd name="T7" fmla="*/ 363 h 1323"/>
                  <a:gd name="T8" fmla="*/ 686 w 1323"/>
                  <a:gd name="T9" fmla="*/ 248 h 1323"/>
                  <a:gd name="T10" fmla="*/ 786 w 1323"/>
                  <a:gd name="T11" fmla="*/ 125 h 1323"/>
                  <a:gd name="T12" fmla="*/ 661 w 1323"/>
                  <a:gd name="T13" fmla="*/ 0 h 1323"/>
                  <a:gd name="T14" fmla="*/ 536 w 1323"/>
                  <a:gd name="T15" fmla="*/ 125 h 1323"/>
                  <a:gd name="T16" fmla="*/ 636 w 1323"/>
                  <a:gd name="T17" fmla="*/ 248 h 1323"/>
                  <a:gd name="T18" fmla="*/ 636 w 1323"/>
                  <a:gd name="T19" fmla="*/ 363 h 1323"/>
                  <a:gd name="T20" fmla="*/ 362 w 1323"/>
                  <a:gd name="T21" fmla="*/ 637 h 1323"/>
                  <a:gd name="T22" fmla="*/ 248 w 1323"/>
                  <a:gd name="T23" fmla="*/ 637 h 1323"/>
                  <a:gd name="T24" fmla="*/ 125 w 1323"/>
                  <a:gd name="T25" fmla="*/ 536 h 1323"/>
                  <a:gd name="T26" fmla="*/ 0 w 1323"/>
                  <a:gd name="T27" fmla="*/ 662 h 1323"/>
                  <a:gd name="T28" fmla="*/ 125 w 1323"/>
                  <a:gd name="T29" fmla="*/ 787 h 1323"/>
                  <a:gd name="T30" fmla="*/ 248 w 1323"/>
                  <a:gd name="T31" fmla="*/ 687 h 1323"/>
                  <a:gd name="T32" fmla="*/ 362 w 1323"/>
                  <a:gd name="T33" fmla="*/ 687 h 1323"/>
                  <a:gd name="T34" fmla="*/ 636 w 1323"/>
                  <a:gd name="T35" fmla="*/ 961 h 1323"/>
                  <a:gd name="T36" fmla="*/ 636 w 1323"/>
                  <a:gd name="T37" fmla="*/ 1075 h 1323"/>
                  <a:gd name="T38" fmla="*/ 536 w 1323"/>
                  <a:gd name="T39" fmla="*/ 1198 h 1323"/>
                  <a:gd name="T40" fmla="*/ 661 w 1323"/>
                  <a:gd name="T41" fmla="*/ 1323 h 1323"/>
                  <a:gd name="T42" fmla="*/ 786 w 1323"/>
                  <a:gd name="T43" fmla="*/ 1198 h 1323"/>
                  <a:gd name="T44" fmla="*/ 686 w 1323"/>
                  <a:gd name="T45" fmla="*/ 1075 h 1323"/>
                  <a:gd name="T46" fmla="*/ 686 w 1323"/>
                  <a:gd name="T47" fmla="*/ 961 h 1323"/>
                  <a:gd name="T48" fmla="*/ 960 w 1323"/>
                  <a:gd name="T49" fmla="*/ 687 h 1323"/>
                  <a:gd name="T50" fmla="*/ 1075 w 1323"/>
                  <a:gd name="T51" fmla="*/ 687 h 1323"/>
                  <a:gd name="T52" fmla="*/ 1198 w 1323"/>
                  <a:gd name="T53" fmla="*/ 787 h 1323"/>
                  <a:gd name="T54" fmla="*/ 1323 w 1323"/>
                  <a:gd name="T55" fmla="*/ 662 h 1323"/>
                  <a:gd name="T56" fmla="*/ 1198 w 1323"/>
                  <a:gd name="T57" fmla="*/ 536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3" h="1323">
                    <a:moveTo>
                      <a:pt x="1198" y="536"/>
                    </a:moveTo>
                    <a:cubicBezTo>
                      <a:pt x="1137" y="536"/>
                      <a:pt x="1087" y="579"/>
                      <a:pt x="1075" y="637"/>
                    </a:cubicBezTo>
                    <a:cubicBezTo>
                      <a:pt x="960" y="637"/>
                      <a:pt x="960" y="637"/>
                      <a:pt x="960" y="637"/>
                    </a:cubicBezTo>
                    <a:cubicBezTo>
                      <a:pt x="948" y="491"/>
                      <a:pt x="832" y="375"/>
                      <a:pt x="686" y="363"/>
                    </a:cubicBezTo>
                    <a:cubicBezTo>
                      <a:pt x="686" y="248"/>
                      <a:pt x="686" y="248"/>
                      <a:pt x="686" y="248"/>
                    </a:cubicBezTo>
                    <a:cubicBezTo>
                      <a:pt x="743" y="236"/>
                      <a:pt x="786" y="186"/>
                      <a:pt x="786" y="125"/>
                    </a:cubicBezTo>
                    <a:cubicBezTo>
                      <a:pt x="786" y="56"/>
                      <a:pt x="730" y="0"/>
                      <a:pt x="661" y="0"/>
                    </a:cubicBezTo>
                    <a:cubicBezTo>
                      <a:pt x="592" y="0"/>
                      <a:pt x="536" y="56"/>
                      <a:pt x="536" y="125"/>
                    </a:cubicBezTo>
                    <a:cubicBezTo>
                      <a:pt x="536" y="186"/>
                      <a:pt x="579" y="236"/>
                      <a:pt x="636" y="248"/>
                    </a:cubicBezTo>
                    <a:cubicBezTo>
                      <a:pt x="636" y="363"/>
                      <a:pt x="636" y="363"/>
                      <a:pt x="636" y="363"/>
                    </a:cubicBezTo>
                    <a:cubicBezTo>
                      <a:pt x="490" y="375"/>
                      <a:pt x="374" y="491"/>
                      <a:pt x="362" y="637"/>
                    </a:cubicBezTo>
                    <a:cubicBezTo>
                      <a:pt x="248" y="637"/>
                      <a:pt x="248" y="637"/>
                      <a:pt x="248" y="637"/>
                    </a:cubicBezTo>
                    <a:cubicBezTo>
                      <a:pt x="236" y="579"/>
                      <a:pt x="186" y="536"/>
                      <a:pt x="125" y="536"/>
                    </a:cubicBezTo>
                    <a:cubicBezTo>
                      <a:pt x="56" y="536"/>
                      <a:pt x="0" y="592"/>
                      <a:pt x="0" y="662"/>
                    </a:cubicBezTo>
                    <a:cubicBezTo>
                      <a:pt x="0" y="731"/>
                      <a:pt x="56" y="787"/>
                      <a:pt x="125" y="787"/>
                    </a:cubicBezTo>
                    <a:cubicBezTo>
                      <a:pt x="185" y="787"/>
                      <a:pt x="236" y="744"/>
                      <a:pt x="248" y="687"/>
                    </a:cubicBezTo>
                    <a:cubicBezTo>
                      <a:pt x="362" y="687"/>
                      <a:pt x="362" y="687"/>
                      <a:pt x="362" y="687"/>
                    </a:cubicBezTo>
                    <a:cubicBezTo>
                      <a:pt x="374" y="832"/>
                      <a:pt x="490" y="949"/>
                      <a:pt x="636" y="961"/>
                    </a:cubicBezTo>
                    <a:cubicBezTo>
                      <a:pt x="636" y="1075"/>
                      <a:pt x="636" y="1075"/>
                      <a:pt x="636" y="1075"/>
                    </a:cubicBezTo>
                    <a:cubicBezTo>
                      <a:pt x="579" y="1087"/>
                      <a:pt x="536" y="1137"/>
                      <a:pt x="536" y="1198"/>
                    </a:cubicBezTo>
                    <a:cubicBezTo>
                      <a:pt x="536" y="1267"/>
                      <a:pt x="592" y="1323"/>
                      <a:pt x="661" y="1323"/>
                    </a:cubicBezTo>
                    <a:cubicBezTo>
                      <a:pt x="730" y="1323"/>
                      <a:pt x="786" y="1267"/>
                      <a:pt x="786" y="1198"/>
                    </a:cubicBezTo>
                    <a:cubicBezTo>
                      <a:pt x="786" y="1137"/>
                      <a:pt x="743" y="1087"/>
                      <a:pt x="686" y="1075"/>
                    </a:cubicBezTo>
                    <a:cubicBezTo>
                      <a:pt x="686" y="961"/>
                      <a:pt x="686" y="961"/>
                      <a:pt x="686" y="961"/>
                    </a:cubicBezTo>
                    <a:cubicBezTo>
                      <a:pt x="832" y="949"/>
                      <a:pt x="948" y="832"/>
                      <a:pt x="960" y="687"/>
                    </a:cubicBezTo>
                    <a:cubicBezTo>
                      <a:pt x="1075" y="687"/>
                      <a:pt x="1075" y="687"/>
                      <a:pt x="1075" y="687"/>
                    </a:cubicBezTo>
                    <a:cubicBezTo>
                      <a:pt x="1087" y="744"/>
                      <a:pt x="1137" y="787"/>
                      <a:pt x="1198" y="787"/>
                    </a:cubicBezTo>
                    <a:cubicBezTo>
                      <a:pt x="1267" y="787"/>
                      <a:pt x="1323" y="731"/>
                      <a:pt x="1323" y="662"/>
                    </a:cubicBezTo>
                    <a:cubicBezTo>
                      <a:pt x="1323" y="592"/>
                      <a:pt x="1267" y="536"/>
                      <a:pt x="1198" y="536"/>
                    </a:cubicBezTo>
                    <a:close/>
                  </a:path>
                </a:pathLst>
              </a:cu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49" name="Oval 124">
                <a:extLst>
                  <a:ext uri="{FF2B5EF4-FFF2-40B4-BE49-F238E27FC236}">
                    <a16:creationId xmlns:a16="http://schemas.microsoft.com/office/drawing/2014/main" id="{ADA77850-A79E-A16B-C6F8-481F261EB39D}"/>
                  </a:ext>
                </a:extLst>
              </p:cNvPr>
              <p:cNvSpPr>
                <a:spLocks noChangeArrowheads="1"/>
              </p:cNvSpPr>
              <p:nvPr/>
            </p:nvSpPr>
            <p:spPr bwMode="auto">
              <a:xfrm>
                <a:off x="4219575" y="2770188"/>
                <a:ext cx="530225" cy="531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50" name="Oval 125">
                <a:extLst>
                  <a:ext uri="{FF2B5EF4-FFF2-40B4-BE49-F238E27FC236}">
                    <a16:creationId xmlns:a16="http://schemas.microsoft.com/office/drawing/2014/main" id="{115A05CF-9D5D-9221-CCC0-890527879EF4}"/>
                  </a:ext>
                </a:extLst>
              </p:cNvPr>
              <p:cNvSpPr>
                <a:spLocks noChangeArrowheads="1"/>
              </p:cNvSpPr>
              <p:nvPr/>
            </p:nvSpPr>
            <p:spPr bwMode="auto">
              <a:xfrm>
                <a:off x="1155700" y="5834063"/>
                <a:ext cx="52546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51" name="Oval 126">
                <a:extLst>
                  <a:ext uri="{FF2B5EF4-FFF2-40B4-BE49-F238E27FC236}">
                    <a16:creationId xmlns:a16="http://schemas.microsoft.com/office/drawing/2014/main" id="{C2B91D2A-2C07-D0D9-A70F-8690746DAE5B}"/>
                  </a:ext>
                </a:extLst>
              </p:cNvPr>
              <p:cNvSpPr>
                <a:spLocks noChangeArrowheads="1"/>
              </p:cNvSpPr>
              <p:nvPr/>
            </p:nvSpPr>
            <p:spPr bwMode="auto">
              <a:xfrm>
                <a:off x="4219575" y="8901113"/>
                <a:ext cx="530225" cy="527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52" name="Oval 127">
                <a:extLst>
                  <a:ext uri="{FF2B5EF4-FFF2-40B4-BE49-F238E27FC236}">
                    <a16:creationId xmlns:a16="http://schemas.microsoft.com/office/drawing/2014/main" id="{199CC651-BB00-BC86-ABAA-4358EDA51E4C}"/>
                  </a:ext>
                </a:extLst>
              </p:cNvPr>
              <p:cNvSpPr>
                <a:spLocks noChangeArrowheads="1"/>
              </p:cNvSpPr>
              <p:nvPr/>
            </p:nvSpPr>
            <p:spPr bwMode="auto">
              <a:xfrm>
                <a:off x="7281863" y="5834063"/>
                <a:ext cx="53181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53" name="Oval 128">
                <a:extLst>
                  <a:ext uri="{FF2B5EF4-FFF2-40B4-BE49-F238E27FC236}">
                    <a16:creationId xmlns:a16="http://schemas.microsoft.com/office/drawing/2014/main" id="{8D7A981B-6387-6C5E-B5B4-26F890987A90}"/>
                  </a:ext>
                </a:extLst>
              </p:cNvPr>
              <p:cNvSpPr>
                <a:spLocks noChangeArrowheads="1"/>
              </p:cNvSpPr>
              <p:nvPr/>
            </p:nvSpPr>
            <p:spPr bwMode="auto">
              <a:xfrm>
                <a:off x="3481388" y="5095876"/>
                <a:ext cx="2000250" cy="20066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54" name="Oval 129">
                <a:extLst>
                  <a:ext uri="{FF2B5EF4-FFF2-40B4-BE49-F238E27FC236}">
                    <a16:creationId xmlns:a16="http://schemas.microsoft.com/office/drawing/2014/main" id="{8C9A8DFC-3B64-7807-486E-C96D90D6071B}"/>
                  </a:ext>
                </a:extLst>
              </p:cNvPr>
              <p:cNvSpPr>
                <a:spLocks noChangeArrowheads="1"/>
              </p:cNvSpPr>
              <p:nvPr/>
            </p:nvSpPr>
            <p:spPr bwMode="auto">
              <a:xfrm>
                <a:off x="3767138" y="5381626"/>
                <a:ext cx="1428750" cy="1435100"/>
              </a:xfrm>
              <a:prstGeom prst="ellipse">
                <a:avLst/>
              </a:pr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grpSp>
      </p:grpSp>
      <p:sp>
        <p:nvSpPr>
          <p:cNvPr id="255" name="矢印: 右 254">
            <a:extLst>
              <a:ext uri="{FF2B5EF4-FFF2-40B4-BE49-F238E27FC236}">
                <a16:creationId xmlns:a16="http://schemas.microsoft.com/office/drawing/2014/main" id="{5F260234-7565-5A20-7977-76DEA85F0947}"/>
              </a:ext>
            </a:extLst>
          </p:cNvPr>
          <p:cNvSpPr/>
          <p:nvPr/>
        </p:nvSpPr>
        <p:spPr>
          <a:xfrm>
            <a:off x="1504648" y="2913572"/>
            <a:ext cx="223534"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 name="正方形/長方形 255">
            <a:extLst>
              <a:ext uri="{FF2B5EF4-FFF2-40B4-BE49-F238E27FC236}">
                <a16:creationId xmlns:a16="http://schemas.microsoft.com/office/drawing/2014/main" id="{A6AC51E6-872B-92E4-D5B4-04B0A51631D4}"/>
              </a:ext>
            </a:extLst>
          </p:cNvPr>
          <p:cNvSpPr/>
          <p:nvPr/>
        </p:nvSpPr>
        <p:spPr>
          <a:xfrm>
            <a:off x="356911" y="2781910"/>
            <a:ext cx="1104302" cy="720000"/>
          </a:xfrm>
          <a:prstGeom prst="rect">
            <a:avLst/>
          </a:prstGeom>
          <a:solidFill>
            <a:srgbClr val="F2F7FC">
              <a:alpha val="60000"/>
            </a:srgbClr>
          </a:solidFill>
          <a:ln w="25400" cap="flat" cmpd="sng" algn="ctr">
            <a:solidFill>
              <a:schemeClr val="bg1">
                <a:lumMod val="85000"/>
              </a:schemeClr>
            </a:solidFill>
            <a:prstDash val="solid"/>
          </a:ln>
          <a:effectLst/>
        </p:spPr>
        <p:txBody>
          <a:bodyPr lIns="51435" tIns="25718" rIns="51435" bIns="25718"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0" cap="none" spc="0" normalizeH="0" baseline="0" noProof="0">
              <a:ln>
                <a:noFill/>
              </a:ln>
              <a:solidFill>
                <a:srgbClr val="0070C0"/>
              </a:solidFill>
              <a:effectLst/>
              <a:uLnTx/>
              <a:uFillTx/>
              <a:latin typeface="メイリオ"/>
              <a:ea typeface="メイリオ"/>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a:ln>
                  <a:noFill/>
                </a:ln>
                <a:solidFill>
                  <a:srgbClr val="0070C0"/>
                </a:solidFill>
                <a:effectLst/>
                <a:uLnTx/>
                <a:uFillTx/>
                <a:latin typeface="メイリオ"/>
                <a:ea typeface="メイリオ"/>
                <a:cs typeface="+mn-cs"/>
              </a:rPr>
              <a:t>伝票登録</a:t>
            </a:r>
            <a:endParaRPr kumimoji="0" lang="en-US" altLang="ja-JP" sz="800" b="1" i="0" u="none" strike="noStrike" kern="0" cap="none" spc="0" normalizeH="0" baseline="0" noProof="0">
              <a:ln>
                <a:noFill/>
              </a:ln>
              <a:solidFill>
                <a:srgbClr val="0070C0"/>
              </a:solidFill>
              <a:effectLst/>
              <a:uLnTx/>
              <a:uFillTx/>
              <a:latin typeface="メイリオ"/>
              <a:ea typeface="メイリオ"/>
              <a:cs typeface="+mn-cs"/>
            </a:endParaRPr>
          </a:p>
        </p:txBody>
      </p:sp>
      <p:sp>
        <p:nvSpPr>
          <p:cNvPr id="257" name="テキスト プレースホルダー 2">
            <a:extLst>
              <a:ext uri="{FF2B5EF4-FFF2-40B4-BE49-F238E27FC236}">
                <a16:creationId xmlns:a16="http://schemas.microsoft.com/office/drawing/2014/main" id="{25D02DCF-D77A-01EE-4FA2-751439C3CF33}"/>
              </a:ext>
            </a:extLst>
          </p:cNvPr>
          <p:cNvSpPr txBox="1">
            <a:spLocks/>
          </p:cNvSpPr>
          <p:nvPr/>
        </p:nvSpPr>
        <p:spPr>
          <a:xfrm>
            <a:off x="347744" y="2433531"/>
            <a:ext cx="1119758" cy="38789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ts val="1700"/>
              </a:lnSpc>
              <a:spcBef>
                <a:spcPts val="0"/>
              </a:spcBef>
              <a:spcAft>
                <a:spcPts val="0"/>
              </a:spcAft>
              <a:buClrTx/>
              <a:buSzTx/>
              <a:buFont typeface="Arial" panose="020B0604020202020204" pitchFamily="34" charset="0"/>
              <a:buNone/>
              <a:tabLst/>
              <a:defRPr/>
            </a:pPr>
            <a:r>
              <a:rPr kumimoji="1" lang="ja-JP" altLang="en-US" sz="1050" b="0" i="0" u="none" strike="noStrike" kern="1200" cap="none" spc="0" normalizeH="0" baseline="0" noProof="0">
                <a:ln>
                  <a:noFill/>
                </a:ln>
                <a:solidFill>
                  <a:prstClr val="black"/>
                </a:solidFill>
                <a:effectLst/>
                <a:uLnTx/>
                <a:uFillTx/>
                <a:latin typeface="メイリオ"/>
                <a:ea typeface="メイリオ"/>
                <a:cs typeface="+mn-cs"/>
              </a:rPr>
              <a:t>債権伝票入力</a:t>
            </a:r>
          </a:p>
        </p:txBody>
      </p:sp>
      <p:sp>
        <p:nvSpPr>
          <p:cNvPr id="258" name="円柱 257">
            <a:extLst>
              <a:ext uri="{FF2B5EF4-FFF2-40B4-BE49-F238E27FC236}">
                <a16:creationId xmlns:a16="http://schemas.microsoft.com/office/drawing/2014/main" id="{7F99C563-8867-354D-804B-3DA55AAD7CD3}"/>
              </a:ext>
            </a:extLst>
          </p:cNvPr>
          <p:cNvSpPr/>
          <p:nvPr/>
        </p:nvSpPr>
        <p:spPr>
          <a:xfrm>
            <a:off x="443733" y="3911622"/>
            <a:ext cx="889242" cy="485107"/>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a:ea typeface="メイリオ"/>
                <a:cs typeface="+mn-cs"/>
              </a:rPr>
              <a:t>得意先マスタ</a:t>
            </a:r>
          </a:p>
        </p:txBody>
      </p:sp>
      <p:sp>
        <p:nvSpPr>
          <p:cNvPr id="259" name="円柱 258">
            <a:extLst>
              <a:ext uri="{FF2B5EF4-FFF2-40B4-BE49-F238E27FC236}">
                <a16:creationId xmlns:a16="http://schemas.microsoft.com/office/drawing/2014/main" id="{E15AC377-6565-F5C6-5592-52A6B447E7B0}"/>
              </a:ext>
            </a:extLst>
          </p:cNvPr>
          <p:cNvSpPr/>
          <p:nvPr/>
        </p:nvSpPr>
        <p:spPr>
          <a:xfrm>
            <a:off x="1705212" y="3911622"/>
            <a:ext cx="1235282" cy="496332"/>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a:ea typeface="メイリオ"/>
                <a:cs typeface="+mn-cs"/>
              </a:rPr>
              <a:t>デジタルインボイス項目対応マスタ</a:t>
            </a:r>
          </a:p>
        </p:txBody>
      </p:sp>
      <p:sp>
        <p:nvSpPr>
          <p:cNvPr id="260" name="正方形/長方形 259">
            <a:extLst>
              <a:ext uri="{FF2B5EF4-FFF2-40B4-BE49-F238E27FC236}">
                <a16:creationId xmlns:a16="http://schemas.microsoft.com/office/drawing/2014/main" id="{AFC1102E-9523-DF9B-AC4A-B73BCD4F9712}"/>
              </a:ext>
            </a:extLst>
          </p:cNvPr>
          <p:cNvSpPr/>
          <p:nvPr/>
        </p:nvSpPr>
        <p:spPr>
          <a:xfrm>
            <a:off x="1749451" y="2782800"/>
            <a:ext cx="1235282" cy="720000"/>
          </a:xfrm>
          <a:prstGeom prst="rect">
            <a:avLst/>
          </a:prstGeom>
          <a:solidFill>
            <a:srgbClr val="F2F7FC">
              <a:alpha val="60000"/>
            </a:srgbClr>
          </a:solidFill>
          <a:ln w="25400" cap="flat" cmpd="sng" algn="ctr">
            <a:solidFill>
              <a:schemeClr val="bg1">
                <a:lumMod val="85000"/>
              </a:schemeClr>
            </a:solidFill>
            <a:prstDash val="solid"/>
          </a:ln>
          <a:effectLst/>
        </p:spPr>
        <p:txBody>
          <a:bodyPr lIns="51435" tIns="25718" rIns="51435" bIns="25718" rtlCol="0" anchor="ctr"/>
          <a:lstStyle/>
          <a:p>
            <a:pPr marL="0" marR="0" lvl="0" indent="0" defTabSz="6858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①デジタル</a:t>
            </a: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インボイスの</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作成と送信</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endParaRPr kumimoji="0" lang="en-US" altLang="ja-JP" sz="800" b="1" kern="0" dirty="0">
              <a:solidFill>
                <a:srgbClr val="0070C0"/>
              </a:solidFill>
              <a:latin typeface="メイリオ"/>
              <a:ea typeface="メイリオ"/>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②デジタル</a:t>
            </a: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インボイスの</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発行履歴管理</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p:txBody>
      </p:sp>
      <p:sp>
        <p:nvSpPr>
          <p:cNvPr id="261" name="テキスト プレースホルダー 2">
            <a:extLst>
              <a:ext uri="{FF2B5EF4-FFF2-40B4-BE49-F238E27FC236}">
                <a16:creationId xmlns:a16="http://schemas.microsoft.com/office/drawing/2014/main" id="{C6A69B21-CB73-5601-5505-F10093D0179B}"/>
              </a:ext>
            </a:extLst>
          </p:cNvPr>
          <p:cNvSpPr txBox="1">
            <a:spLocks/>
          </p:cNvSpPr>
          <p:nvPr/>
        </p:nvSpPr>
        <p:spPr>
          <a:xfrm>
            <a:off x="1740284" y="2442265"/>
            <a:ext cx="1255053" cy="365765"/>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ja-JP" altLang="en-US" sz="1050" dirty="0">
                <a:solidFill>
                  <a:prstClr val="black"/>
                </a:solidFill>
                <a:latin typeface="メイリオ"/>
                <a:ea typeface="メイリオ"/>
              </a:rPr>
              <a:t>デジタルインボイス作成・送信</a:t>
            </a:r>
            <a:endParaRPr kumimoji="1" lang="ja-JP" altLang="en-US" sz="1050" b="0" i="0" u="none" strike="noStrike" kern="1200" cap="none" spc="0" normalizeH="0" baseline="0" noProof="0" dirty="0">
              <a:ln>
                <a:noFill/>
              </a:ln>
              <a:solidFill>
                <a:prstClr val="black"/>
              </a:solidFill>
              <a:effectLst/>
              <a:uLnTx/>
              <a:uFillTx/>
              <a:latin typeface="メイリオ"/>
              <a:ea typeface="メイリオ"/>
              <a:cs typeface="+mn-cs"/>
            </a:endParaRPr>
          </a:p>
        </p:txBody>
      </p:sp>
      <p:cxnSp>
        <p:nvCxnSpPr>
          <p:cNvPr id="262" name="直線矢印コネクタ 261">
            <a:extLst>
              <a:ext uri="{FF2B5EF4-FFF2-40B4-BE49-F238E27FC236}">
                <a16:creationId xmlns:a16="http://schemas.microsoft.com/office/drawing/2014/main" id="{4808B713-2861-A692-BA89-4926D7BAAB5C}"/>
              </a:ext>
            </a:extLst>
          </p:cNvPr>
          <p:cNvCxnSpPr>
            <a:cxnSpLocks/>
            <a:stCxn id="258" idx="1"/>
          </p:cNvCxnSpPr>
          <p:nvPr/>
        </p:nvCxnSpPr>
        <p:spPr>
          <a:xfrm flipV="1">
            <a:off x="888354" y="3566421"/>
            <a:ext cx="9909" cy="345201"/>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63" name="テキスト ボックス 262">
            <a:extLst>
              <a:ext uri="{FF2B5EF4-FFF2-40B4-BE49-F238E27FC236}">
                <a16:creationId xmlns:a16="http://schemas.microsoft.com/office/drawing/2014/main" id="{43885EDF-1769-81A3-0B4D-DDF14400B16D}"/>
              </a:ext>
            </a:extLst>
          </p:cNvPr>
          <p:cNvSpPr txBox="1"/>
          <p:nvPr/>
        </p:nvSpPr>
        <p:spPr>
          <a:xfrm>
            <a:off x="743788" y="3652450"/>
            <a:ext cx="7305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参照</a:t>
            </a:r>
            <a:endParaRPr kumimoji="1" lang="en-US" altLang="ja-JP" sz="700" b="0" i="0" u="none" strike="noStrike" kern="1200" cap="none" spc="0" normalizeH="0" baseline="0" noProof="0">
              <a:ln>
                <a:noFill/>
              </a:ln>
              <a:solidFill>
                <a:prstClr val="black"/>
              </a:solidFill>
              <a:effectLst/>
              <a:uLnTx/>
              <a:uFillTx/>
              <a:latin typeface="メイリオ"/>
              <a:ea typeface="メイリオ"/>
              <a:cs typeface="+mn-cs"/>
            </a:endParaRPr>
          </a:p>
        </p:txBody>
      </p:sp>
      <p:cxnSp>
        <p:nvCxnSpPr>
          <p:cNvPr id="264" name="直線矢印コネクタ 263">
            <a:extLst>
              <a:ext uri="{FF2B5EF4-FFF2-40B4-BE49-F238E27FC236}">
                <a16:creationId xmlns:a16="http://schemas.microsoft.com/office/drawing/2014/main" id="{0F949408-EAA4-1553-007B-4C50AE339D49}"/>
              </a:ext>
            </a:extLst>
          </p:cNvPr>
          <p:cNvCxnSpPr>
            <a:cxnSpLocks/>
          </p:cNvCxnSpPr>
          <p:nvPr/>
        </p:nvCxnSpPr>
        <p:spPr>
          <a:xfrm flipV="1">
            <a:off x="2327964" y="3579862"/>
            <a:ext cx="0" cy="288032"/>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65" name="テキスト ボックス 264">
            <a:extLst>
              <a:ext uri="{FF2B5EF4-FFF2-40B4-BE49-F238E27FC236}">
                <a16:creationId xmlns:a16="http://schemas.microsoft.com/office/drawing/2014/main" id="{33E925E9-F8A3-3185-BCEE-6EAB23F981C1}"/>
              </a:ext>
            </a:extLst>
          </p:cNvPr>
          <p:cNvSpPr txBox="1"/>
          <p:nvPr/>
        </p:nvSpPr>
        <p:spPr>
          <a:xfrm>
            <a:off x="2173489" y="3665891"/>
            <a:ext cx="7305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参照</a:t>
            </a:r>
            <a:endParaRPr kumimoji="1" lang="en-US" altLang="ja-JP" sz="7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66" name="矢印: 右 265">
            <a:extLst>
              <a:ext uri="{FF2B5EF4-FFF2-40B4-BE49-F238E27FC236}">
                <a16:creationId xmlns:a16="http://schemas.microsoft.com/office/drawing/2014/main" id="{D491F135-2D66-71C7-D653-CD71D0D74229}"/>
              </a:ext>
            </a:extLst>
          </p:cNvPr>
          <p:cNvSpPr/>
          <p:nvPr/>
        </p:nvSpPr>
        <p:spPr>
          <a:xfrm>
            <a:off x="3074644" y="2913572"/>
            <a:ext cx="357289"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矢印: 右 266">
            <a:extLst>
              <a:ext uri="{FF2B5EF4-FFF2-40B4-BE49-F238E27FC236}">
                <a16:creationId xmlns:a16="http://schemas.microsoft.com/office/drawing/2014/main" id="{9C30437D-2593-87C6-5359-81AF4EDF1756}"/>
              </a:ext>
            </a:extLst>
          </p:cNvPr>
          <p:cNvSpPr/>
          <p:nvPr/>
        </p:nvSpPr>
        <p:spPr>
          <a:xfrm>
            <a:off x="4133792" y="2913572"/>
            <a:ext cx="345350"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正方形/長方形 267">
            <a:extLst>
              <a:ext uri="{FF2B5EF4-FFF2-40B4-BE49-F238E27FC236}">
                <a16:creationId xmlns:a16="http://schemas.microsoft.com/office/drawing/2014/main" id="{DDB34D7F-0DB1-16A2-6CE1-8F35DFD0F73F}"/>
              </a:ext>
            </a:extLst>
          </p:cNvPr>
          <p:cNvSpPr/>
          <p:nvPr/>
        </p:nvSpPr>
        <p:spPr>
          <a:xfrm>
            <a:off x="5582355" y="2781327"/>
            <a:ext cx="1477432" cy="1288078"/>
          </a:xfrm>
          <a:prstGeom prst="rect">
            <a:avLst/>
          </a:prstGeom>
          <a:solidFill>
            <a:srgbClr val="F2F7FC">
              <a:alpha val="60000"/>
            </a:srgbClr>
          </a:solidFill>
          <a:ln w="25400" cap="flat" cmpd="sng" algn="ctr">
            <a:solidFill>
              <a:schemeClr val="bg1">
                <a:lumMod val="85000"/>
              </a:schemeClr>
            </a:solidFill>
            <a:prstDash val="solid"/>
          </a:ln>
          <a:effectLst/>
        </p:spPr>
        <p:txBody>
          <a:bodyPr lIns="51435" tIns="25718" rIns="51435" bIns="25718"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①</a:t>
            </a:r>
            <a:r>
              <a:rPr kumimoji="0" lang="ja-JP" altLang="en-US" sz="800" b="1" kern="0" dirty="0">
                <a:solidFill>
                  <a:srgbClr val="0070C0"/>
                </a:solidFill>
                <a:latin typeface="メイリオ"/>
                <a:ea typeface="メイリオ"/>
              </a:rPr>
              <a:t>アクセスポイント</a:t>
            </a: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に問合せ</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②デジタルインボイスの記載内容と各マスタ設定内容に従い、支払伝票を一括自動作成</a:t>
            </a:r>
            <a:endParaRPr kumimoji="0" lang="en-US" altLang="ja-JP" sz="800" b="1" kern="0" dirty="0">
              <a:solidFill>
                <a:srgbClr val="0070C0"/>
              </a:solidFill>
              <a:latin typeface="メイリオ"/>
              <a:ea typeface="メイリオ"/>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kern="0" dirty="0">
              <a:solidFill>
                <a:srgbClr val="0070C0"/>
              </a:solidFill>
              <a:latin typeface="メイリオ"/>
              <a:ea typeface="メイリオ"/>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③各伝票には</a:t>
            </a:r>
            <a:endParaRPr kumimoji="0" lang="en-US" altLang="ja-JP" sz="800" b="1" kern="0" dirty="0">
              <a:solidFill>
                <a:srgbClr val="0070C0"/>
              </a:solidFill>
              <a:latin typeface="メイリオ"/>
              <a:ea typeface="メイリオ"/>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証憑が自動添付</a:t>
            </a:r>
          </a:p>
        </p:txBody>
      </p:sp>
      <p:sp>
        <p:nvSpPr>
          <p:cNvPr id="269" name="テキスト プレースホルダー 2">
            <a:extLst>
              <a:ext uri="{FF2B5EF4-FFF2-40B4-BE49-F238E27FC236}">
                <a16:creationId xmlns:a16="http://schemas.microsoft.com/office/drawing/2014/main" id="{B7A28FAD-3674-9E79-533F-59C420F3487C}"/>
              </a:ext>
            </a:extLst>
          </p:cNvPr>
          <p:cNvSpPr txBox="1">
            <a:spLocks/>
          </p:cNvSpPr>
          <p:nvPr/>
        </p:nvSpPr>
        <p:spPr>
          <a:xfrm>
            <a:off x="5573188" y="2436880"/>
            <a:ext cx="1494219" cy="326255"/>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ja-JP" altLang="en-US" sz="1050" dirty="0">
                <a:solidFill>
                  <a:prstClr val="black"/>
                </a:solidFill>
                <a:latin typeface="メイリオ"/>
                <a:ea typeface="メイリオ"/>
              </a:rPr>
              <a:t>デジタルインボイス</a:t>
            </a:r>
            <a:endParaRPr lang="en-US" altLang="ja-JP" sz="1050" dirty="0">
              <a:solidFill>
                <a:prstClr val="black"/>
              </a:solidFill>
              <a:latin typeface="メイリオ"/>
              <a:ea typeface="メイリオ"/>
            </a:endParaRPr>
          </a:p>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kumimoji="1" lang="ja-JP" altLang="en-US" sz="1050" b="0" i="0" u="none" strike="noStrike" kern="1200" cap="none" spc="0" normalizeH="0" baseline="0" noProof="0" dirty="0">
                <a:ln>
                  <a:noFill/>
                </a:ln>
                <a:solidFill>
                  <a:prstClr val="black"/>
                </a:solidFill>
                <a:effectLst/>
                <a:uLnTx/>
                <a:uFillTx/>
                <a:latin typeface="メイリオ"/>
                <a:ea typeface="メイリオ"/>
                <a:cs typeface="+mn-cs"/>
              </a:rPr>
              <a:t>一覧</a:t>
            </a:r>
          </a:p>
        </p:txBody>
      </p:sp>
      <p:sp>
        <p:nvSpPr>
          <p:cNvPr id="270" name="テキスト ボックス 269">
            <a:extLst>
              <a:ext uri="{FF2B5EF4-FFF2-40B4-BE49-F238E27FC236}">
                <a16:creationId xmlns:a16="http://schemas.microsoft.com/office/drawing/2014/main" id="{FC50B2F1-F937-974E-7715-E4319483C519}"/>
              </a:ext>
            </a:extLst>
          </p:cNvPr>
          <p:cNvSpPr txBox="1"/>
          <p:nvPr/>
        </p:nvSpPr>
        <p:spPr>
          <a:xfrm>
            <a:off x="3228064" y="3391334"/>
            <a:ext cx="1238322" cy="338554"/>
          </a:xfrm>
          <a:prstGeom prst="rect">
            <a:avLst/>
          </a:prstGeom>
          <a:noFill/>
        </p:spPr>
        <p:txBody>
          <a:bodyPr wrap="square" rtlCol="0">
            <a:spAutoFit/>
          </a:bodyPr>
          <a:lstStyle/>
          <a:p>
            <a:pPr algn="ctr"/>
            <a:r>
              <a:rPr lang="ja-JP" altLang="en-US" sz="800" dirty="0"/>
              <a:t>売り手</a:t>
            </a:r>
            <a:endParaRPr kumimoji="1" lang="en-US" altLang="ja-JP" sz="800" dirty="0"/>
          </a:p>
          <a:p>
            <a:pPr algn="ctr"/>
            <a:r>
              <a:rPr kumimoji="1" lang="ja-JP" altLang="en-US" sz="800" dirty="0"/>
              <a:t>アクセスポイント</a:t>
            </a:r>
          </a:p>
        </p:txBody>
      </p:sp>
      <p:sp>
        <p:nvSpPr>
          <p:cNvPr id="271" name="テキスト ボックス 270">
            <a:extLst>
              <a:ext uri="{FF2B5EF4-FFF2-40B4-BE49-F238E27FC236}">
                <a16:creationId xmlns:a16="http://schemas.microsoft.com/office/drawing/2014/main" id="{A14EBC35-7745-E900-2F08-24231D9C7732}"/>
              </a:ext>
            </a:extLst>
          </p:cNvPr>
          <p:cNvSpPr txBox="1"/>
          <p:nvPr/>
        </p:nvSpPr>
        <p:spPr>
          <a:xfrm>
            <a:off x="4164168" y="3391334"/>
            <a:ext cx="1238322" cy="338554"/>
          </a:xfrm>
          <a:prstGeom prst="rect">
            <a:avLst/>
          </a:prstGeom>
          <a:noFill/>
        </p:spPr>
        <p:txBody>
          <a:bodyPr wrap="square" rtlCol="0">
            <a:spAutoFit/>
          </a:bodyPr>
          <a:lstStyle/>
          <a:p>
            <a:pPr algn="ctr"/>
            <a:r>
              <a:rPr kumimoji="1" lang="ja-JP" altLang="en-US" sz="800"/>
              <a:t>買い手</a:t>
            </a:r>
            <a:endParaRPr kumimoji="1" lang="en-US" altLang="ja-JP" sz="800"/>
          </a:p>
          <a:p>
            <a:pPr algn="ctr"/>
            <a:r>
              <a:rPr kumimoji="1" lang="ja-JP" altLang="en-US" sz="800"/>
              <a:t>アクセスポイント</a:t>
            </a:r>
          </a:p>
        </p:txBody>
      </p:sp>
      <p:sp>
        <p:nvSpPr>
          <p:cNvPr id="272" name="矢印: 右 271">
            <a:extLst>
              <a:ext uri="{FF2B5EF4-FFF2-40B4-BE49-F238E27FC236}">
                <a16:creationId xmlns:a16="http://schemas.microsoft.com/office/drawing/2014/main" id="{7365194E-8C79-3469-E08F-DCB1DC359429}"/>
              </a:ext>
            </a:extLst>
          </p:cNvPr>
          <p:cNvSpPr/>
          <p:nvPr/>
        </p:nvSpPr>
        <p:spPr>
          <a:xfrm>
            <a:off x="7121834" y="2913572"/>
            <a:ext cx="291427"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3" name="正方形/長方形 272">
            <a:extLst>
              <a:ext uri="{FF2B5EF4-FFF2-40B4-BE49-F238E27FC236}">
                <a16:creationId xmlns:a16="http://schemas.microsoft.com/office/drawing/2014/main" id="{07C033AF-B3DC-2EDC-DF5E-164C7D539AEB}"/>
              </a:ext>
            </a:extLst>
          </p:cNvPr>
          <p:cNvSpPr/>
          <p:nvPr/>
        </p:nvSpPr>
        <p:spPr>
          <a:xfrm>
            <a:off x="7453466" y="2782800"/>
            <a:ext cx="1332000" cy="1288800"/>
          </a:xfrm>
          <a:prstGeom prst="rect">
            <a:avLst/>
          </a:prstGeom>
          <a:solidFill>
            <a:srgbClr val="F2F7FC">
              <a:alpha val="60000"/>
            </a:srgbClr>
          </a:solidFill>
          <a:ln w="25400" cap="flat" cmpd="sng" algn="ctr">
            <a:solidFill>
              <a:schemeClr val="bg1">
                <a:lumMod val="85000"/>
              </a:schemeClr>
            </a:solidFill>
            <a:prstDash val="solid"/>
          </a:ln>
          <a:effectLst/>
        </p:spPr>
        <p:txBody>
          <a:bodyPr lIns="51435" tIns="25718" rIns="51435" bIns="25718"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①デジタルインボイス一覧から、支払伝票を個別作成</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kern="0" dirty="0">
              <a:solidFill>
                <a:srgbClr val="0070C0"/>
              </a:solidFill>
              <a:latin typeface="メイリオ"/>
              <a:ea typeface="メイリオ"/>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②伝票には証憑が自動添付</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p:txBody>
      </p:sp>
      <p:sp>
        <p:nvSpPr>
          <p:cNvPr id="274" name="テキスト プレースホルダー 2">
            <a:extLst>
              <a:ext uri="{FF2B5EF4-FFF2-40B4-BE49-F238E27FC236}">
                <a16:creationId xmlns:a16="http://schemas.microsoft.com/office/drawing/2014/main" id="{3BFD169A-085B-F320-A737-CC6908496F31}"/>
              </a:ext>
            </a:extLst>
          </p:cNvPr>
          <p:cNvSpPr txBox="1">
            <a:spLocks/>
          </p:cNvSpPr>
          <p:nvPr/>
        </p:nvSpPr>
        <p:spPr>
          <a:xfrm>
            <a:off x="7452660" y="2436880"/>
            <a:ext cx="1329509" cy="326255"/>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ja-JP" altLang="en-US" sz="1050" dirty="0">
                <a:solidFill>
                  <a:prstClr val="black"/>
                </a:solidFill>
                <a:latin typeface="メイリオ"/>
                <a:ea typeface="メイリオ"/>
              </a:rPr>
              <a:t>デジタルインボイス</a:t>
            </a:r>
            <a:endParaRPr lang="en-US" altLang="ja-JP" sz="1050" dirty="0">
              <a:solidFill>
                <a:prstClr val="black"/>
              </a:solidFill>
              <a:latin typeface="メイリオ"/>
              <a:ea typeface="メイリオ"/>
            </a:endParaRPr>
          </a:p>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ja-JP" altLang="en-US" sz="1050" dirty="0">
                <a:solidFill>
                  <a:prstClr val="black"/>
                </a:solidFill>
                <a:latin typeface="メイリオ"/>
                <a:ea typeface="メイリオ"/>
              </a:rPr>
              <a:t>支払伝票入力</a:t>
            </a:r>
            <a:endParaRPr kumimoji="1" lang="ja-JP" altLang="en-US" sz="1050" b="0" i="0" u="none" strike="noStrike" kern="1200" cap="none" spc="0" normalizeH="0" baseline="0" noProof="0" dirty="0">
              <a:ln>
                <a:noFill/>
              </a:ln>
              <a:solidFill>
                <a:prstClr val="black"/>
              </a:solidFill>
              <a:effectLst/>
              <a:uLnTx/>
              <a:uFillTx/>
              <a:latin typeface="メイリオ"/>
              <a:ea typeface="メイリオ"/>
              <a:cs typeface="+mn-cs"/>
            </a:endParaRPr>
          </a:p>
        </p:txBody>
      </p:sp>
      <p:cxnSp>
        <p:nvCxnSpPr>
          <p:cNvPr id="275" name="直線矢印コネクタ 274">
            <a:extLst>
              <a:ext uri="{FF2B5EF4-FFF2-40B4-BE49-F238E27FC236}">
                <a16:creationId xmlns:a16="http://schemas.microsoft.com/office/drawing/2014/main" id="{E50D3CC5-914E-86E3-8E1F-20499241BBDE}"/>
              </a:ext>
            </a:extLst>
          </p:cNvPr>
          <p:cNvCxnSpPr>
            <a:cxnSpLocks/>
          </p:cNvCxnSpPr>
          <p:nvPr/>
        </p:nvCxnSpPr>
        <p:spPr>
          <a:xfrm flipH="1">
            <a:off x="6297137" y="2095190"/>
            <a:ext cx="196099" cy="235297"/>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76" name="テキスト ボックス 275">
            <a:extLst>
              <a:ext uri="{FF2B5EF4-FFF2-40B4-BE49-F238E27FC236}">
                <a16:creationId xmlns:a16="http://schemas.microsoft.com/office/drawing/2014/main" id="{821FCF28-846A-4A20-8D42-EED2A5709656}"/>
              </a:ext>
            </a:extLst>
          </p:cNvPr>
          <p:cNvSpPr txBox="1"/>
          <p:nvPr/>
        </p:nvSpPr>
        <p:spPr>
          <a:xfrm>
            <a:off x="7709777" y="1996678"/>
            <a:ext cx="7305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参照</a:t>
            </a:r>
            <a:endParaRPr kumimoji="1" lang="en-US" altLang="ja-JP" sz="7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77" name="円柱 276">
            <a:extLst>
              <a:ext uri="{FF2B5EF4-FFF2-40B4-BE49-F238E27FC236}">
                <a16:creationId xmlns:a16="http://schemas.microsoft.com/office/drawing/2014/main" id="{52B1DDC8-B028-183F-F6FC-41A97F0B50FF}"/>
              </a:ext>
            </a:extLst>
          </p:cNvPr>
          <p:cNvSpPr/>
          <p:nvPr/>
        </p:nvSpPr>
        <p:spPr>
          <a:xfrm>
            <a:off x="6539903" y="1834155"/>
            <a:ext cx="1235282" cy="496332"/>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a:ea typeface="メイリオ"/>
                <a:cs typeface="+mn-cs"/>
              </a:rPr>
              <a:t>デジタルインボイス</a:t>
            </a:r>
            <a:r>
              <a:rPr lang="ja-JP" altLang="en-US" sz="900">
                <a:solidFill>
                  <a:prstClr val="black"/>
                </a:solidFill>
                <a:latin typeface="メイリオ"/>
                <a:ea typeface="メイリオ"/>
              </a:rPr>
              <a:t>支払伝票作成</a:t>
            </a:r>
            <a:r>
              <a:rPr kumimoji="1" lang="ja-JP" altLang="en-US" sz="900" b="0" i="0" u="none" strike="noStrike" kern="1200" cap="none" spc="0" normalizeH="0" baseline="0" noProof="0">
                <a:ln>
                  <a:noFill/>
                </a:ln>
                <a:solidFill>
                  <a:prstClr val="black"/>
                </a:solidFill>
                <a:effectLst/>
                <a:uLnTx/>
                <a:uFillTx/>
                <a:latin typeface="メイリオ"/>
                <a:ea typeface="メイリオ"/>
                <a:cs typeface="+mn-cs"/>
              </a:rPr>
              <a:t>マスタ</a:t>
            </a:r>
          </a:p>
        </p:txBody>
      </p:sp>
      <p:sp>
        <p:nvSpPr>
          <p:cNvPr id="280" name="矢印: 右 279">
            <a:extLst>
              <a:ext uri="{FF2B5EF4-FFF2-40B4-BE49-F238E27FC236}">
                <a16:creationId xmlns:a16="http://schemas.microsoft.com/office/drawing/2014/main" id="{4F7B29F3-9EC0-7046-6C9A-F38A66F23827}"/>
              </a:ext>
            </a:extLst>
          </p:cNvPr>
          <p:cNvSpPr/>
          <p:nvPr/>
        </p:nvSpPr>
        <p:spPr>
          <a:xfrm rot="5400000">
            <a:off x="6184935" y="4076113"/>
            <a:ext cx="295917"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1" name="グループ化 280">
            <a:extLst>
              <a:ext uri="{FF2B5EF4-FFF2-40B4-BE49-F238E27FC236}">
                <a16:creationId xmlns:a16="http://schemas.microsoft.com/office/drawing/2014/main" id="{ECC61EF6-D015-1976-06E7-EBAC0A7CB741}"/>
              </a:ext>
            </a:extLst>
          </p:cNvPr>
          <p:cNvGrpSpPr/>
          <p:nvPr/>
        </p:nvGrpSpPr>
        <p:grpSpPr>
          <a:xfrm>
            <a:off x="7633545" y="4431579"/>
            <a:ext cx="679781" cy="302299"/>
            <a:chOff x="7801233" y="1971196"/>
            <a:chExt cx="992990" cy="358198"/>
          </a:xfrm>
          <a:solidFill>
            <a:schemeClr val="bg1"/>
          </a:solidFill>
        </p:grpSpPr>
        <p:grpSp>
          <p:nvGrpSpPr>
            <p:cNvPr id="282" name="グループ化 281">
              <a:extLst>
                <a:ext uri="{FF2B5EF4-FFF2-40B4-BE49-F238E27FC236}">
                  <a16:creationId xmlns:a16="http://schemas.microsoft.com/office/drawing/2014/main" id="{666B05F5-47EA-B5EB-16D9-EA11B9BD1C8C}"/>
                </a:ext>
              </a:extLst>
            </p:cNvPr>
            <p:cNvGrpSpPr/>
            <p:nvPr/>
          </p:nvGrpSpPr>
          <p:grpSpPr>
            <a:xfrm>
              <a:off x="8376710" y="2043268"/>
              <a:ext cx="417513" cy="220662"/>
              <a:chOff x="2952747" y="5937614"/>
              <a:chExt cx="417513" cy="220662"/>
            </a:xfrm>
            <a:grpFill/>
          </p:grpSpPr>
          <p:sp>
            <p:nvSpPr>
              <p:cNvPr id="284" name="Freeform 52">
                <a:extLst>
                  <a:ext uri="{FF2B5EF4-FFF2-40B4-BE49-F238E27FC236}">
                    <a16:creationId xmlns:a16="http://schemas.microsoft.com/office/drawing/2014/main" id="{DEA95E4D-93D6-69E1-0927-364019AA87F8}"/>
                  </a:ext>
                </a:extLst>
              </p:cNvPr>
              <p:cNvSpPr>
                <a:spLocks noEditPoints="1"/>
              </p:cNvSpPr>
              <p:nvPr/>
            </p:nvSpPr>
            <p:spPr bwMode="auto">
              <a:xfrm>
                <a:off x="3071810" y="5937614"/>
                <a:ext cx="171450" cy="107950"/>
              </a:xfrm>
              <a:custGeom>
                <a:avLst/>
                <a:gdLst>
                  <a:gd name="T0" fmla="*/ 141 w 359"/>
                  <a:gd name="T1" fmla="*/ 147 h 227"/>
                  <a:gd name="T2" fmla="*/ 49 w 359"/>
                  <a:gd name="T3" fmla="*/ 147 h 227"/>
                  <a:gd name="T4" fmla="*/ 17 w 359"/>
                  <a:gd name="T5" fmla="*/ 227 h 227"/>
                  <a:gd name="T6" fmla="*/ 0 w 359"/>
                  <a:gd name="T7" fmla="*/ 227 h 227"/>
                  <a:gd name="T8" fmla="*/ 91 w 359"/>
                  <a:gd name="T9" fmla="*/ 0 h 227"/>
                  <a:gd name="T10" fmla="*/ 101 w 359"/>
                  <a:gd name="T11" fmla="*/ 0 h 227"/>
                  <a:gd name="T12" fmla="*/ 190 w 359"/>
                  <a:gd name="T13" fmla="*/ 227 h 227"/>
                  <a:gd name="T14" fmla="*/ 172 w 359"/>
                  <a:gd name="T15" fmla="*/ 227 h 227"/>
                  <a:gd name="T16" fmla="*/ 141 w 359"/>
                  <a:gd name="T17" fmla="*/ 147 h 227"/>
                  <a:gd name="T18" fmla="*/ 54 w 359"/>
                  <a:gd name="T19" fmla="*/ 133 h 227"/>
                  <a:gd name="T20" fmla="*/ 135 w 359"/>
                  <a:gd name="T21" fmla="*/ 133 h 227"/>
                  <a:gd name="T22" fmla="*/ 105 w 359"/>
                  <a:gd name="T23" fmla="*/ 51 h 227"/>
                  <a:gd name="T24" fmla="*/ 95 w 359"/>
                  <a:gd name="T25" fmla="*/ 25 h 227"/>
                  <a:gd name="T26" fmla="*/ 86 w 359"/>
                  <a:gd name="T27" fmla="*/ 52 h 227"/>
                  <a:gd name="T28" fmla="*/ 54 w 359"/>
                  <a:gd name="T29" fmla="*/ 133 h 227"/>
                  <a:gd name="T30" fmla="*/ 359 w 359"/>
                  <a:gd name="T31" fmla="*/ 66 h 227"/>
                  <a:gd name="T32" fmla="*/ 336 w 359"/>
                  <a:gd name="T33" fmla="*/ 116 h 227"/>
                  <a:gd name="T34" fmla="*/ 273 w 359"/>
                  <a:gd name="T35" fmla="*/ 134 h 227"/>
                  <a:gd name="T36" fmla="*/ 238 w 359"/>
                  <a:gd name="T37" fmla="*/ 134 h 227"/>
                  <a:gd name="T38" fmla="*/ 238 w 359"/>
                  <a:gd name="T39" fmla="*/ 227 h 227"/>
                  <a:gd name="T40" fmla="*/ 222 w 359"/>
                  <a:gd name="T41" fmla="*/ 227 h 227"/>
                  <a:gd name="T42" fmla="*/ 222 w 359"/>
                  <a:gd name="T43" fmla="*/ 1 h 227"/>
                  <a:gd name="T44" fmla="*/ 278 w 359"/>
                  <a:gd name="T45" fmla="*/ 1 h 227"/>
                  <a:gd name="T46" fmla="*/ 359 w 359"/>
                  <a:gd name="T47" fmla="*/ 66 h 227"/>
                  <a:gd name="T48" fmla="*/ 238 w 359"/>
                  <a:gd name="T49" fmla="*/ 120 h 227"/>
                  <a:gd name="T50" fmla="*/ 269 w 359"/>
                  <a:gd name="T51" fmla="*/ 120 h 227"/>
                  <a:gd name="T52" fmla="*/ 324 w 359"/>
                  <a:gd name="T53" fmla="*/ 107 h 227"/>
                  <a:gd name="T54" fmla="*/ 342 w 359"/>
                  <a:gd name="T55" fmla="*/ 66 h 227"/>
                  <a:gd name="T56" fmla="*/ 325 w 359"/>
                  <a:gd name="T57" fmla="*/ 28 h 227"/>
                  <a:gd name="T58" fmla="*/ 275 w 359"/>
                  <a:gd name="T59" fmla="*/ 15 h 227"/>
                  <a:gd name="T60" fmla="*/ 238 w 359"/>
                  <a:gd name="T61" fmla="*/ 15 h 227"/>
                  <a:gd name="T62" fmla="*/ 238 w 359"/>
                  <a:gd name="T63" fmla="*/ 1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9" h="227">
                    <a:moveTo>
                      <a:pt x="141" y="147"/>
                    </a:moveTo>
                    <a:cubicBezTo>
                      <a:pt x="49" y="147"/>
                      <a:pt x="49" y="147"/>
                      <a:pt x="49" y="147"/>
                    </a:cubicBezTo>
                    <a:cubicBezTo>
                      <a:pt x="17" y="227"/>
                      <a:pt x="17" y="227"/>
                      <a:pt x="17" y="227"/>
                    </a:cubicBezTo>
                    <a:cubicBezTo>
                      <a:pt x="0" y="227"/>
                      <a:pt x="0" y="227"/>
                      <a:pt x="0" y="227"/>
                    </a:cubicBezTo>
                    <a:cubicBezTo>
                      <a:pt x="91" y="0"/>
                      <a:pt x="91" y="0"/>
                      <a:pt x="91" y="0"/>
                    </a:cubicBezTo>
                    <a:cubicBezTo>
                      <a:pt x="101" y="0"/>
                      <a:pt x="101" y="0"/>
                      <a:pt x="101" y="0"/>
                    </a:cubicBezTo>
                    <a:cubicBezTo>
                      <a:pt x="190" y="227"/>
                      <a:pt x="190" y="227"/>
                      <a:pt x="190" y="227"/>
                    </a:cubicBezTo>
                    <a:cubicBezTo>
                      <a:pt x="172" y="227"/>
                      <a:pt x="172" y="227"/>
                      <a:pt x="172" y="227"/>
                    </a:cubicBezTo>
                    <a:lnTo>
                      <a:pt x="141" y="147"/>
                    </a:lnTo>
                    <a:close/>
                    <a:moveTo>
                      <a:pt x="54" y="133"/>
                    </a:moveTo>
                    <a:cubicBezTo>
                      <a:pt x="135" y="133"/>
                      <a:pt x="135" y="133"/>
                      <a:pt x="135" y="133"/>
                    </a:cubicBezTo>
                    <a:cubicBezTo>
                      <a:pt x="105" y="51"/>
                      <a:pt x="105" y="51"/>
                      <a:pt x="105" y="51"/>
                    </a:cubicBezTo>
                    <a:cubicBezTo>
                      <a:pt x="102" y="45"/>
                      <a:pt x="99" y="36"/>
                      <a:pt x="95" y="25"/>
                    </a:cubicBezTo>
                    <a:cubicBezTo>
                      <a:pt x="93" y="35"/>
                      <a:pt x="90" y="44"/>
                      <a:pt x="86" y="52"/>
                    </a:cubicBezTo>
                    <a:lnTo>
                      <a:pt x="54" y="133"/>
                    </a:lnTo>
                    <a:close/>
                    <a:moveTo>
                      <a:pt x="359" y="66"/>
                    </a:moveTo>
                    <a:cubicBezTo>
                      <a:pt x="359" y="88"/>
                      <a:pt x="351" y="104"/>
                      <a:pt x="336" y="116"/>
                    </a:cubicBezTo>
                    <a:cubicBezTo>
                      <a:pt x="321" y="128"/>
                      <a:pt x="300" y="134"/>
                      <a:pt x="273" y="134"/>
                    </a:cubicBezTo>
                    <a:cubicBezTo>
                      <a:pt x="238" y="134"/>
                      <a:pt x="238" y="134"/>
                      <a:pt x="238" y="134"/>
                    </a:cubicBezTo>
                    <a:cubicBezTo>
                      <a:pt x="238" y="227"/>
                      <a:pt x="238" y="227"/>
                      <a:pt x="238" y="227"/>
                    </a:cubicBezTo>
                    <a:cubicBezTo>
                      <a:pt x="222" y="227"/>
                      <a:pt x="222" y="227"/>
                      <a:pt x="222" y="227"/>
                    </a:cubicBezTo>
                    <a:cubicBezTo>
                      <a:pt x="222" y="1"/>
                      <a:pt x="222" y="1"/>
                      <a:pt x="222" y="1"/>
                    </a:cubicBezTo>
                    <a:cubicBezTo>
                      <a:pt x="278" y="1"/>
                      <a:pt x="278" y="1"/>
                      <a:pt x="278" y="1"/>
                    </a:cubicBezTo>
                    <a:cubicBezTo>
                      <a:pt x="332" y="1"/>
                      <a:pt x="359" y="22"/>
                      <a:pt x="359" y="66"/>
                    </a:cubicBezTo>
                    <a:close/>
                    <a:moveTo>
                      <a:pt x="238" y="120"/>
                    </a:moveTo>
                    <a:cubicBezTo>
                      <a:pt x="269" y="120"/>
                      <a:pt x="269" y="120"/>
                      <a:pt x="269" y="120"/>
                    </a:cubicBezTo>
                    <a:cubicBezTo>
                      <a:pt x="295" y="120"/>
                      <a:pt x="313" y="116"/>
                      <a:pt x="324" y="107"/>
                    </a:cubicBezTo>
                    <a:cubicBezTo>
                      <a:pt x="336" y="99"/>
                      <a:pt x="342" y="85"/>
                      <a:pt x="342" y="66"/>
                    </a:cubicBezTo>
                    <a:cubicBezTo>
                      <a:pt x="342" y="49"/>
                      <a:pt x="336" y="36"/>
                      <a:pt x="325" y="28"/>
                    </a:cubicBezTo>
                    <a:cubicBezTo>
                      <a:pt x="315" y="19"/>
                      <a:pt x="298" y="15"/>
                      <a:pt x="275" y="15"/>
                    </a:cubicBezTo>
                    <a:cubicBezTo>
                      <a:pt x="238" y="15"/>
                      <a:pt x="238" y="15"/>
                      <a:pt x="238" y="15"/>
                    </a:cubicBezTo>
                    <a:lnTo>
                      <a:pt x="238"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solidFill>
                    <a:prstClr val="black"/>
                  </a:solidFill>
                  <a:latin typeface="メイリオ"/>
                  <a:ea typeface="メイリオ"/>
                </a:endParaRPr>
              </a:p>
            </p:txBody>
          </p:sp>
          <p:sp>
            <p:nvSpPr>
              <p:cNvPr id="285" name="Freeform 53">
                <a:extLst>
                  <a:ext uri="{FF2B5EF4-FFF2-40B4-BE49-F238E27FC236}">
                    <a16:creationId xmlns:a16="http://schemas.microsoft.com/office/drawing/2014/main" id="{C73B7DF9-DA3A-D1C1-76C2-889BCBC512DE}"/>
                  </a:ext>
                </a:extLst>
              </p:cNvPr>
              <p:cNvSpPr>
                <a:spLocks noEditPoints="1"/>
              </p:cNvSpPr>
              <p:nvPr/>
            </p:nvSpPr>
            <p:spPr bwMode="auto">
              <a:xfrm>
                <a:off x="2952747" y="6082076"/>
                <a:ext cx="417513" cy="76200"/>
              </a:xfrm>
              <a:custGeom>
                <a:avLst/>
                <a:gdLst>
                  <a:gd name="T0" fmla="*/ 11 w 878"/>
                  <a:gd name="T1" fmla="*/ 10 h 160"/>
                  <a:gd name="T2" fmla="*/ 0 w 878"/>
                  <a:gd name="T3" fmla="*/ 160 h 160"/>
                  <a:gd name="T4" fmla="*/ 257 w 878"/>
                  <a:gd name="T5" fmla="*/ 140 h 160"/>
                  <a:gd name="T6" fmla="*/ 97 w 878"/>
                  <a:gd name="T7" fmla="*/ 140 h 160"/>
                  <a:gd name="T8" fmla="*/ 112 w 878"/>
                  <a:gd name="T9" fmla="*/ 83 h 160"/>
                  <a:gd name="T10" fmla="*/ 104 w 878"/>
                  <a:gd name="T11" fmla="*/ 43 h 160"/>
                  <a:gd name="T12" fmla="*/ 187 w 878"/>
                  <a:gd name="T13" fmla="*/ 1 h 160"/>
                  <a:gd name="T14" fmla="*/ 187 w 878"/>
                  <a:gd name="T15" fmla="*/ 43 h 160"/>
                  <a:gd name="T16" fmla="*/ 236 w 878"/>
                  <a:gd name="T17" fmla="*/ 70 h 160"/>
                  <a:gd name="T18" fmla="*/ 149 w 878"/>
                  <a:gd name="T19" fmla="*/ 83 h 160"/>
                  <a:gd name="T20" fmla="*/ 277 w 878"/>
                  <a:gd name="T21" fmla="*/ 160 h 160"/>
                  <a:gd name="T22" fmla="*/ 293 w 878"/>
                  <a:gd name="T23" fmla="*/ 101 h 160"/>
                  <a:gd name="T24" fmla="*/ 293 w 878"/>
                  <a:gd name="T25" fmla="*/ 52 h 160"/>
                  <a:gd name="T26" fmla="*/ 293 w 878"/>
                  <a:gd name="T27" fmla="*/ 1 h 160"/>
                  <a:gd name="T28" fmla="*/ 335 w 878"/>
                  <a:gd name="T29" fmla="*/ 52 h 160"/>
                  <a:gd name="T30" fmla="*/ 337 w 878"/>
                  <a:gd name="T31" fmla="*/ 91 h 160"/>
                  <a:gd name="T32" fmla="*/ 322 w 878"/>
                  <a:gd name="T33" fmla="*/ 156 h 160"/>
                  <a:gd name="T34" fmla="*/ 382 w 878"/>
                  <a:gd name="T35" fmla="*/ 9 h 160"/>
                  <a:gd name="T36" fmla="*/ 397 w 878"/>
                  <a:gd name="T37" fmla="*/ 77 h 160"/>
                  <a:gd name="T38" fmla="*/ 567 w 878"/>
                  <a:gd name="T39" fmla="*/ 29 h 160"/>
                  <a:gd name="T40" fmla="*/ 535 w 878"/>
                  <a:gd name="T41" fmla="*/ 29 h 160"/>
                  <a:gd name="T42" fmla="*/ 591 w 878"/>
                  <a:gd name="T43" fmla="*/ 82 h 160"/>
                  <a:gd name="T44" fmla="*/ 463 w 878"/>
                  <a:gd name="T45" fmla="*/ 82 h 160"/>
                  <a:gd name="T46" fmla="*/ 507 w 878"/>
                  <a:gd name="T47" fmla="*/ 36 h 160"/>
                  <a:gd name="T48" fmla="*/ 490 w 878"/>
                  <a:gd name="T49" fmla="*/ 29 h 160"/>
                  <a:gd name="T50" fmla="*/ 467 w 878"/>
                  <a:gd name="T51" fmla="*/ 29 h 160"/>
                  <a:gd name="T52" fmla="*/ 481 w 878"/>
                  <a:gd name="T53" fmla="*/ 5 h 160"/>
                  <a:gd name="T54" fmla="*/ 531 w 878"/>
                  <a:gd name="T55" fmla="*/ 0 h 160"/>
                  <a:gd name="T56" fmla="*/ 595 w 878"/>
                  <a:gd name="T57" fmla="*/ 29 h 160"/>
                  <a:gd name="T58" fmla="*/ 557 w 878"/>
                  <a:gd name="T59" fmla="*/ 160 h 160"/>
                  <a:gd name="T60" fmla="*/ 470 w 878"/>
                  <a:gd name="T61" fmla="*/ 160 h 160"/>
                  <a:gd name="T62" fmla="*/ 490 w 878"/>
                  <a:gd name="T63" fmla="*/ 108 h 160"/>
                  <a:gd name="T64" fmla="*/ 544 w 878"/>
                  <a:gd name="T65" fmla="*/ 94 h 160"/>
                  <a:gd name="T66" fmla="*/ 490 w 878"/>
                  <a:gd name="T67" fmla="*/ 140 h 160"/>
                  <a:gd name="T68" fmla="*/ 666 w 878"/>
                  <a:gd name="T69" fmla="*/ 126 h 160"/>
                  <a:gd name="T70" fmla="*/ 627 w 878"/>
                  <a:gd name="T71" fmla="*/ 78 h 160"/>
                  <a:gd name="T72" fmla="*/ 627 w 878"/>
                  <a:gd name="T73" fmla="*/ 29 h 160"/>
                  <a:gd name="T74" fmla="*/ 665 w 878"/>
                  <a:gd name="T75" fmla="*/ 29 h 160"/>
                  <a:gd name="T76" fmla="*/ 662 w 878"/>
                  <a:gd name="T77" fmla="*/ 78 h 160"/>
                  <a:gd name="T78" fmla="*/ 666 w 878"/>
                  <a:gd name="T79" fmla="*/ 126 h 160"/>
                  <a:gd name="T80" fmla="*/ 658 w 878"/>
                  <a:gd name="T81" fmla="*/ 136 h 160"/>
                  <a:gd name="T82" fmla="*/ 670 w 878"/>
                  <a:gd name="T83" fmla="*/ 102 h 160"/>
                  <a:gd name="T84" fmla="*/ 671 w 878"/>
                  <a:gd name="T85" fmla="*/ 8 h 160"/>
                  <a:gd name="T86" fmla="*/ 726 w 878"/>
                  <a:gd name="T87" fmla="*/ 102 h 160"/>
                  <a:gd name="T88" fmla="*/ 726 w 878"/>
                  <a:gd name="T89" fmla="*/ 136 h 160"/>
                  <a:gd name="T90" fmla="*/ 707 w 878"/>
                  <a:gd name="T91" fmla="*/ 25 h 160"/>
                  <a:gd name="T92" fmla="*/ 707 w 878"/>
                  <a:gd name="T93" fmla="*/ 70 h 160"/>
                  <a:gd name="T94" fmla="*/ 741 w 878"/>
                  <a:gd name="T95" fmla="*/ 25 h 160"/>
                  <a:gd name="T96" fmla="*/ 741 w 878"/>
                  <a:gd name="T97" fmla="*/ 25 h 160"/>
                  <a:gd name="T98" fmla="*/ 741 w 878"/>
                  <a:gd name="T99" fmla="*/ 70 h 160"/>
                  <a:gd name="T100" fmla="*/ 835 w 878"/>
                  <a:gd name="T101" fmla="*/ 151 h 160"/>
                  <a:gd name="T102" fmla="*/ 835 w 878"/>
                  <a:gd name="T103"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8" h="160">
                    <a:moveTo>
                      <a:pt x="0" y="1"/>
                    </a:moveTo>
                    <a:cubicBezTo>
                      <a:pt x="43" y="1"/>
                      <a:pt x="43" y="1"/>
                      <a:pt x="43" y="1"/>
                    </a:cubicBezTo>
                    <a:cubicBezTo>
                      <a:pt x="43" y="10"/>
                      <a:pt x="43" y="10"/>
                      <a:pt x="43" y="10"/>
                    </a:cubicBezTo>
                    <a:cubicBezTo>
                      <a:pt x="11" y="10"/>
                      <a:pt x="11" y="10"/>
                      <a:pt x="11" y="10"/>
                    </a:cubicBezTo>
                    <a:cubicBezTo>
                      <a:pt x="11" y="151"/>
                      <a:pt x="11" y="151"/>
                      <a:pt x="11" y="151"/>
                    </a:cubicBezTo>
                    <a:cubicBezTo>
                      <a:pt x="43" y="151"/>
                      <a:pt x="43" y="151"/>
                      <a:pt x="43" y="151"/>
                    </a:cubicBezTo>
                    <a:cubicBezTo>
                      <a:pt x="43" y="160"/>
                      <a:pt x="43" y="160"/>
                      <a:pt x="43" y="160"/>
                    </a:cubicBezTo>
                    <a:cubicBezTo>
                      <a:pt x="0" y="160"/>
                      <a:pt x="0" y="160"/>
                      <a:pt x="0" y="160"/>
                    </a:cubicBezTo>
                    <a:lnTo>
                      <a:pt x="0" y="1"/>
                    </a:lnTo>
                    <a:close/>
                    <a:moveTo>
                      <a:pt x="236" y="70"/>
                    </a:moveTo>
                    <a:cubicBezTo>
                      <a:pt x="228" y="94"/>
                      <a:pt x="214" y="111"/>
                      <a:pt x="196" y="125"/>
                    </a:cubicBezTo>
                    <a:cubicBezTo>
                      <a:pt x="213" y="133"/>
                      <a:pt x="233" y="138"/>
                      <a:pt x="257" y="140"/>
                    </a:cubicBezTo>
                    <a:cubicBezTo>
                      <a:pt x="252" y="145"/>
                      <a:pt x="246" y="154"/>
                      <a:pt x="244" y="160"/>
                    </a:cubicBezTo>
                    <a:cubicBezTo>
                      <a:pt x="217" y="156"/>
                      <a:pt x="194" y="149"/>
                      <a:pt x="176" y="138"/>
                    </a:cubicBezTo>
                    <a:cubicBezTo>
                      <a:pt x="156" y="149"/>
                      <a:pt x="133" y="155"/>
                      <a:pt x="108" y="160"/>
                    </a:cubicBezTo>
                    <a:cubicBezTo>
                      <a:pt x="106" y="154"/>
                      <a:pt x="101" y="145"/>
                      <a:pt x="97" y="140"/>
                    </a:cubicBezTo>
                    <a:cubicBezTo>
                      <a:pt x="119" y="137"/>
                      <a:pt x="140" y="132"/>
                      <a:pt x="157" y="125"/>
                    </a:cubicBezTo>
                    <a:cubicBezTo>
                      <a:pt x="146" y="115"/>
                      <a:pt x="137" y="102"/>
                      <a:pt x="129" y="88"/>
                    </a:cubicBezTo>
                    <a:cubicBezTo>
                      <a:pt x="144" y="83"/>
                      <a:pt x="144" y="83"/>
                      <a:pt x="144" y="83"/>
                    </a:cubicBezTo>
                    <a:cubicBezTo>
                      <a:pt x="112" y="83"/>
                      <a:pt x="112" y="83"/>
                      <a:pt x="112" y="83"/>
                    </a:cubicBezTo>
                    <a:cubicBezTo>
                      <a:pt x="112" y="63"/>
                      <a:pt x="112" y="63"/>
                      <a:pt x="112" y="63"/>
                    </a:cubicBezTo>
                    <a:cubicBezTo>
                      <a:pt x="166" y="63"/>
                      <a:pt x="166" y="63"/>
                      <a:pt x="166" y="63"/>
                    </a:cubicBezTo>
                    <a:cubicBezTo>
                      <a:pt x="166" y="43"/>
                      <a:pt x="166" y="43"/>
                      <a:pt x="166" y="43"/>
                    </a:cubicBezTo>
                    <a:cubicBezTo>
                      <a:pt x="104" y="43"/>
                      <a:pt x="104" y="43"/>
                      <a:pt x="104" y="43"/>
                    </a:cubicBezTo>
                    <a:cubicBezTo>
                      <a:pt x="104" y="23"/>
                      <a:pt x="104" y="23"/>
                      <a:pt x="104" y="23"/>
                    </a:cubicBezTo>
                    <a:cubicBezTo>
                      <a:pt x="166" y="23"/>
                      <a:pt x="166" y="23"/>
                      <a:pt x="166" y="23"/>
                    </a:cubicBezTo>
                    <a:cubicBezTo>
                      <a:pt x="166" y="1"/>
                      <a:pt x="166" y="1"/>
                      <a:pt x="166" y="1"/>
                    </a:cubicBezTo>
                    <a:cubicBezTo>
                      <a:pt x="187" y="1"/>
                      <a:pt x="187" y="1"/>
                      <a:pt x="187" y="1"/>
                    </a:cubicBezTo>
                    <a:cubicBezTo>
                      <a:pt x="187" y="23"/>
                      <a:pt x="187" y="23"/>
                      <a:pt x="187" y="23"/>
                    </a:cubicBezTo>
                    <a:cubicBezTo>
                      <a:pt x="249" y="23"/>
                      <a:pt x="249" y="23"/>
                      <a:pt x="249" y="23"/>
                    </a:cubicBezTo>
                    <a:cubicBezTo>
                      <a:pt x="249" y="43"/>
                      <a:pt x="249" y="43"/>
                      <a:pt x="249" y="43"/>
                    </a:cubicBezTo>
                    <a:cubicBezTo>
                      <a:pt x="187" y="43"/>
                      <a:pt x="187" y="43"/>
                      <a:pt x="187" y="43"/>
                    </a:cubicBezTo>
                    <a:cubicBezTo>
                      <a:pt x="187" y="63"/>
                      <a:pt x="187" y="63"/>
                      <a:pt x="187" y="63"/>
                    </a:cubicBezTo>
                    <a:cubicBezTo>
                      <a:pt x="218" y="63"/>
                      <a:pt x="218" y="63"/>
                      <a:pt x="218" y="63"/>
                    </a:cubicBezTo>
                    <a:cubicBezTo>
                      <a:pt x="222" y="62"/>
                      <a:pt x="222" y="62"/>
                      <a:pt x="222" y="62"/>
                    </a:cubicBezTo>
                    <a:lnTo>
                      <a:pt x="236" y="70"/>
                    </a:lnTo>
                    <a:close/>
                    <a:moveTo>
                      <a:pt x="149" y="83"/>
                    </a:moveTo>
                    <a:cubicBezTo>
                      <a:pt x="155" y="95"/>
                      <a:pt x="165" y="106"/>
                      <a:pt x="177" y="114"/>
                    </a:cubicBezTo>
                    <a:cubicBezTo>
                      <a:pt x="190" y="106"/>
                      <a:pt x="200" y="96"/>
                      <a:pt x="207" y="83"/>
                    </a:cubicBezTo>
                    <a:lnTo>
                      <a:pt x="149" y="83"/>
                    </a:lnTo>
                    <a:close/>
                    <a:moveTo>
                      <a:pt x="313" y="97"/>
                    </a:moveTo>
                    <a:cubicBezTo>
                      <a:pt x="313" y="137"/>
                      <a:pt x="313" y="137"/>
                      <a:pt x="313" y="137"/>
                    </a:cubicBezTo>
                    <a:cubicBezTo>
                      <a:pt x="313" y="148"/>
                      <a:pt x="311" y="153"/>
                      <a:pt x="305" y="156"/>
                    </a:cubicBezTo>
                    <a:cubicBezTo>
                      <a:pt x="299" y="159"/>
                      <a:pt x="290" y="160"/>
                      <a:pt x="277" y="160"/>
                    </a:cubicBezTo>
                    <a:cubicBezTo>
                      <a:pt x="276" y="154"/>
                      <a:pt x="274" y="146"/>
                      <a:pt x="271" y="141"/>
                    </a:cubicBezTo>
                    <a:cubicBezTo>
                      <a:pt x="279" y="141"/>
                      <a:pt x="287" y="141"/>
                      <a:pt x="290" y="141"/>
                    </a:cubicBezTo>
                    <a:cubicBezTo>
                      <a:pt x="292" y="141"/>
                      <a:pt x="293" y="140"/>
                      <a:pt x="293" y="137"/>
                    </a:cubicBezTo>
                    <a:cubicBezTo>
                      <a:pt x="293" y="101"/>
                      <a:pt x="293" y="101"/>
                      <a:pt x="293" y="101"/>
                    </a:cubicBezTo>
                    <a:cubicBezTo>
                      <a:pt x="285" y="103"/>
                      <a:pt x="278" y="105"/>
                      <a:pt x="271" y="106"/>
                    </a:cubicBezTo>
                    <a:cubicBezTo>
                      <a:pt x="267" y="86"/>
                      <a:pt x="267" y="86"/>
                      <a:pt x="267" y="86"/>
                    </a:cubicBezTo>
                    <a:cubicBezTo>
                      <a:pt x="274" y="85"/>
                      <a:pt x="283" y="83"/>
                      <a:pt x="293" y="82"/>
                    </a:cubicBezTo>
                    <a:cubicBezTo>
                      <a:pt x="293" y="52"/>
                      <a:pt x="293" y="52"/>
                      <a:pt x="293" y="52"/>
                    </a:cubicBezTo>
                    <a:cubicBezTo>
                      <a:pt x="269" y="52"/>
                      <a:pt x="269" y="52"/>
                      <a:pt x="269" y="52"/>
                    </a:cubicBezTo>
                    <a:cubicBezTo>
                      <a:pt x="269" y="33"/>
                      <a:pt x="269" y="33"/>
                      <a:pt x="269" y="33"/>
                    </a:cubicBezTo>
                    <a:cubicBezTo>
                      <a:pt x="293" y="33"/>
                      <a:pt x="293" y="33"/>
                      <a:pt x="293" y="33"/>
                    </a:cubicBezTo>
                    <a:cubicBezTo>
                      <a:pt x="293" y="1"/>
                      <a:pt x="293" y="1"/>
                      <a:pt x="293" y="1"/>
                    </a:cubicBezTo>
                    <a:cubicBezTo>
                      <a:pt x="313" y="1"/>
                      <a:pt x="313" y="1"/>
                      <a:pt x="313" y="1"/>
                    </a:cubicBezTo>
                    <a:cubicBezTo>
                      <a:pt x="313" y="33"/>
                      <a:pt x="313" y="33"/>
                      <a:pt x="313" y="33"/>
                    </a:cubicBezTo>
                    <a:cubicBezTo>
                      <a:pt x="335" y="33"/>
                      <a:pt x="335" y="33"/>
                      <a:pt x="335" y="33"/>
                    </a:cubicBezTo>
                    <a:cubicBezTo>
                      <a:pt x="335" y="52"/>
                      <a:pt x="335" y="52"/>
                      <a:pt x="335" y="52"/>
                    </a:cubicBezTo>
                    <a:cubicBezTo>
                      <a:pt x="313" y="52"/>
                      <a:pt x="313" y="52"/>
                      <a:pt x="313" y="52"/>
                    </a:cubicBezTo>
                    <a:cubicBezTo>
                      <a:pt x="313" y="78"/>
                      <a:pt x="313" y="78"/>
                      <a:pt x="313" y="78"/>
                    </a:cubicBezTo>
                    <a:cubicBezTo>
                      <a:pt x="320" y="76"/>
                      <a:pt x="328" y="75"/>
                      <a:pt x="335" y="74"/>
                    </a:cubicBezTo>
                    <a:cubicBezTo>
                      <a:pt x="337" y="91"/>
                      <a:pt x="337" y="91"/>
                      <a:pt x="337" y="91"/>
                    </a:cubicBezTo>
                    <a:lnTo>
                      <a:pt x="313" y="97"/>
                    </a:lnTo>
                    <a:close/>
                    <a:moveTo>
                      <a:pt x="408" y="160"/>
                    </a:moveTo>
                    <a:cubicBezTo>
                      <a:pt x="407" y="155"/>
                      <a:pt x="406" y="150"/>
                      <a:pt x="404" y="145"/>
                    </a:cubicBezTo>
                    <a:cubicBezTo>
                      <a:pt x="375" y="149"/>
                      <a:pt x="344" y="153"/>
                      <a:pt x="322" y="156"/>
                    </a:cubicBezTo>
                    <a:cubicBezTo>
                      <a:pt x="317" y="135"/>
                      <a:pt x="317" y="135"/>
                      <a:pt x="317" y="135"/>
                    </a:cubicBezTo>
                    <a:cubicBezTo>
                      <a:pt x="323" y="135"/>
                      <a:pt x="329" y="134"/>
                      <a:pt x="335" y="133"/>
                    </a:cubicBezTo>
                    <a:cubicBezTo>
                      <a:pt x="345" y="98"/>
                      <a:pt x="356" y="46"/>
                      <a:pt x="360" y="5"/>
                    </a:cubicBezTo>
                    <a:cubicBezTo>
                      <a:pt x="382" y="9"/>
                      <a:pt x="382" y="9"/>
                      <a:pt x="382" y="9"/>
                    </a:cubicBezTo>
                    <a:cubicBezTo>
                      <a:pt x="376" y="50"/>
                      <a:pt x="366" y="97"/>
                      <a:pt x="356" y="131"/>
                    </a:cubicBezTo>
                    <a:cubicBezTo>
                      <a:pt x="369" y="130"/>
                      <a:pt x="384" y="128"/>
                      <a:pt x="398" y="126"/>
                    </a:cubicBezTo>
                    <a:cubicBezTo>
                      <a:pt x="393" y="112"/>
                      <a:pt x="386" y="97"/>
                      <a:pt x="379" y="84"/>
                    </a:cubicBezTo>
                    <a:cubicBezTo>
                      <a:pt x="397" y="77"/>
                      <a:pt x="397" y="77"/>
                      <a:pt x="397" y="77"/>
                    </a:cubicBezTo>
                    <a:cubicBezTo>
                      <a:pt x="410" y="101"/>
                      <a:pt x="423" y="132"/>
                      <a:pt x="428" y="152"/>
                    </a:cubicBezTo>
                    <a:lnTo>
                      <a:pt x="408" y="160"/>
                    </a:lnTo>
                    <a:close/>
                    <a:moveTo>
                      <a:pt x="595" y="29"/>
                    </a:moveTo>
                    <a:cubicBezTo>
                      <a:pt x="567" y="29"/>
                      <a:pt x="567" y="29"/>
                      <a:pt x="567" y="29"/>
                    </a:cubicBezTo>
                    <a:cubicBezTo>
                      <a:pt x="570" y="33"/>
                      <a:pt x="573" y="37"/>
                      <a:pt x="574" y="40"/>
                    </a:cubicBezTo>
                    <a:cubicBezTo>
                      <a:pt x="556" y="45"/>
                      <a:pt x="556" y="45"/>
                      <a:pt x="556" y="45"/>
                    </a:cubicBezTo>
                    <a:cubicBezTo>
                      <a:pt x="554" y="41"/>
                      <a:pt x="549" y="34"/>
                      <a:pt x="545" y="29"/>
                    </a:cubicBezTo>
                    <a:cubicBezTo>
                      <a:pt x="535" y="29"/>
                      <a:pt x="535" y="29"/>
                      <a:pt x="535" y="29"/>
                    </a:cubicBezTo>
                    <a:cubicBezTo>
                      <a:pt x="532" y="33"/>
                      <a:pt x="529" y="36"/>
                      <a:pt x="526" y="39"/>
                    </a:cubicBezTo>
                    <a:cubicBezTo>
                      <a:pt x="526" y="48"/>
                      <a:pt x="526" y="48"/>
                      <a:pt x="526" y="48"/>
                    </a:cubicBezTo>
                    <a:cubicBezTo>
                      <a:pt x="591" y="48"/>
                      <a:pt x="591" y="48"/>
                      <a:pt x="591" y="48"/>
                    </a:cubicBezTo>
                    <a:cubicBezTo>
                      <a:pt x="591" y="82"/>
                      <a:pt x="591" y="82"/>
                      <a:pt x="591" y="82"/>
                    </a:cubicBezTo>
                    <a:cubicBezTo>
                      <a:pt x="572" y="82"/>
                      <a:pt x="572" y="82"/>
                      <a:pt x="572" y="82"/>
                    </a:cubicBezTo>
                    <a:cubicBezTo>
                      <a:pt x="572" y="63"/>
                      <a:pt x="572" y="63"/>
                      <a:pt x="572" y="63"/>
                    </a:cubicBezTo>
                    <a:cubicBezTo>
                      <a:pt x="463" y="63"/>
                      <a:pt x="463" y="63"/>
                      <a:pt x="463" y="63"/>
                    </a:cubicBezTo>
                    <a:cubicBezTo>
                      <a:pt x="463" y="82"/>
                      <a:pt x="463" y="82"/>
                      <a:pt x="463" y="82"/>
                    </a:cubicBezTo>
                    <a:cubicBezTo>
                      <a:pt x="444" y="82"/>
                      <a:pt x="444" y="82"/>
                      <a:pt x="444" y="82"/>
                    </a:cubicBezTo>
                    <a:cubicBezTo>
                      <a:pt x="444" y="48"/>
                      <a:pt x="444" y="48"/>
                      <a:pt x="444" y="48"/>
                    </a:cubicBezTo>
                    <a:cubicBezTo>
                      <a:pt x="507" y="48"/>
                      <a:pt x="507" y="48"/>
                      <a:pt x="507" y="48"/>
                    </a:cubicBezTo>
                    <a:cubicBezTo>
                      <a:pt x="507" y="36"/>
                      <a:pt x="507" y="36"/>
                      <a:pt x="507" y="36"/>
                    </a:cubicBezTo>
                    <a:cubicBezTo>
                      <a:pt x="514" y="36"/>
                      <a:pt x="514" y="36"/>
                      <a:pt x="514" y="36"/>
                    </a:cubicBezTo>
                    <a:cubicBezTo>
                      <a:pt x="511" y="35"/>
                      <a:pt x="508" y="33"/>
                      <a:pt x="506" y="32"/>
                    </a:cubicBezTo>
                    <a:cubicBezTo>
                      <a:pt x="507" y="31"/>
                      <a:pt x="509" y="30"/>
                      <a:pt x="510" y="29"/>
                    </a:cubicBezTo>
                    <a:cubicBezTo>
                      <a:pt x="490" y="29"/>
                      <a:pt x="490" y="29"/>
                      <a:pt x="490" y="29"/>
                    </a:cubicBezTo>
                    <a:cubicBezTo>
                      <a:pt x="492" y="33"/>
                      <a:pt x="494" y="37"/>
                      <a:pt x="496" y="40"/>
                    </a:cubicBezTo>
                    <a:cubicBezTo>
                      <a:pt x="477" y="45"/>
                      <a:pt x="477" y="45"/>
                      <a:pt x="477" y="45"/>
                    </a:cubicBezTo>
                    <a:cubicBezTo>
                      <a:pt x="476" y="41"/>
                      <a:pt x="473" y="34"/>
                      <a:pt x="470" y="29"/>
                    </a:cubicBezTo>
                    <a:cubicBezTo>
                      <a:pt x="467" y="29"/>
                      <a:pt x="467" y="29"/>
                      <a:pt x="467" y="29"/>
                    </a:cubicBezTo>
                    <a:cubicBezTo>
                      <a:pt x="462" y="35"/>
                      <a:pt x="458" y="41"/>
                      <a:pt x="453" y="45"/>
                    </a:cubicBezTo>
                    <a:cubicBezTo>
                      <a:pt x="449" y="42"/>
                      <a:pt x="441" y="36"/>
                      <a:pt x="437" y="34"/>
                    </a:cubicBezTo>
                    <a:cubicBezTo>
                      <a:pt x="447" y="26"/>
                      <a:pt x="457" y="12"/>
                      <a:pt x="462" y="0"/>
                    </a:cubicBezTo>
                    <a:cubicBezTo>
                      <a:pt x="481" y="5"/>
                      <a:pt x="481" y="5"/>
                      <a:pt x="481" y="5"/>
                    </a:cubicBezTo>
                    <a:cubicBezTo>
                      <a:pt x="480" y="7"/>
                      <a:pt x="478" y="10"/>
                      <a:pt x="477" y="13"/>
                    </a:cubicBezTo>
                    <a:cubicBezTo>
                      <a:pt x="515" y="13"/>
                      <a:pt x="515" y="13"/>
                      <a:pt x="515" y="13"/>
                    </a:cubicBezTo>
                    <a:cubicBezTo>
                      <a:pt x="515" y="24"/>
                      <a:pt x="515" y="24"/>
                      <a:pt x="515" y="24"/>
                    </a:cubicBezTo>
                    <a:cubicBezTo>
                      <a:pt x="521" y="17"/>
                      <a:pt x="527" y="8"/>
                      <a:pt x="531" y="0"/>
                    </a:cubicBezTo>
                    <a:cubicBezTo>
                      <a:pt x="550" y="4"/>
                      <a:pt x="550" y="4"/>
                      <a:pt x="550" y="4"/>
                    </a:cubicBezTo>
                    <a:cubicBezTo>
                      <a:pt x="549" y="7"/>
                      <a:pt x="547" y="10"/>
                      <a:pt x="546" y="13"/>
                    </a:cubicBezTo>
                    <a:cubicBezTo>
                      <a:pt x="595" y="13"/>
                      <a:pt x="595" y="13"/>
                      <a:pt x="595" y="13"/>
                    </a:cubicBezTo>
                    <a:lnTo>
                      <a:pt x="595" y="29"/>
                    </a:lnTo>
                    <a:close/>
                    <a:moveTo>
                      <a:pt x="490" y="116"/>
                    </a:moveTo>
                    <a:cubicBezTo>
                      <a:pt x="577" y="116"/>
                      <a:pt x="577" y="116"/>
                      <a:pt x="577" y="116"/>
                    </a:cubicBezTo>
                    <a:cubicBezTo>
                      <a:pt x="577" y="160"/>
                      <a:pt x="577" y="160"/>
                      <a:pt x="577" y="160"/>
                    </a:cubicBezTo>
                    <a:cubicBezTo>
                      <a:pt x="557" y="160"/>
                      <a:pt x="557" y="160"/>
                      <a:pt x="557" y="160"/>
                    </a:cubicBezTo>
                    <a:cubicBezTo>
                      <a:pt x="557" y="155"/>
                      <a:pt x="557" y="155"/>
                      <a:pt x="557" y="155"/>
                    </a:cubicBezTo>
                    <a:cubicBezTo>
                      <a:pt x="490" y="155"/>
                      <a:pt x="490" y="155"/>
                      <a:pt x="490" y="155"/>
                    </a:cubicBezTo>
                    <a:cubicBezTo>
                      <a:pt x="490" y="160"/>
                      <a:pt x="490" y="160"/>
                      <a:pt x="490" y="160"/>
                    </a:cubicBezTo>
                    <a:cubicBezTo>
                      <a:pt x="470" y="160"/>
                      <a:pt x="470" y="160"/>
                      <a:pt x="470" y="160"/>
                    </a:cubicBezTo>
                    <a:cubicBezTo>
                      <a:pt x="470" y="70"/>
                      <a:pt x="470" y="70"/>
                      <a:pt x="470" y="70"/>
                    </a:cubicBezTo>
                    <a:cubicBezTo>
                      <a:pt x="564" y="70"/>
                      <a:pt x="564" y="70"/>
                      <a:pt x="564" y="70"/>
                    </a:cubicBezTo>
                    <a:cubicBezTo>
                      <a:pt x="564" y="108"/>
                      <a:pt x="564" y="108"/>
                      <a:pt x="564" y="108"/>
                    </a:cubicBezTo>
                    <a:cubicBezTo>
                      <a:pt x="490" y="108"/>
                      <a:pt x="490" y="108"/>
                      <a:pt x="490" y="108"/>
                    </a:cubicBezTo>
                    <a:lnTo>
                      <a:pt x="490" y="116"/>
                    </a:lnTo>
                    <a:close/>
                    <a:moveTo>
                      <a:pt x="490" y="85"/>
                    </a:moveTo>
                    <a:cubicBezTo>
                      <a:pt x="490" y="94"/>
                      <a:pt x="490" y="94"/>
                      <a:pt x="490" y="94"/>
                    </a:cubicBezTo>
                    <a:cubicBezTo>
                      <a:pt x="544" y="94"/>
                      <a:pt x="544" y="94"/>
                      <a:pt x="544" y="94"/>
                    </a:cubicBezTo>
                    <a:cubicBezTo>
                      <a:pt x="544" y="85"/>
                      <a:pt x="544" y="85"/>
                      <a:pt x="544" y="85"/>
                    </a:cubicBezTo>
                    <a:lnTo>
                      <a:pt x="490" y="85"/>
                    </a:lnTo>
                    <a:close/>
                    <a:moveTo>
                      <a:pt x="490" y="131"/>
                    </a:moveTo>
                    <a:cubicBezTo>
                      <a:pt x="490" y="140"/>
                      <a:pt x="490" y="140"/>
                      <a:pt x="490" y="140"/>
                    </a:cubicBezTo>
                    <a:cubicBezTo>
                      <a:pt x="557" y="140"/>
                      <a:pt x="557" y="140"/>
                      <a:pt x="557" y="140"/>
                    </a:cubicBezTo>
                    <a:cubicBezTo>
                      <a:pt x="557" y="131"/>
                      <a:pt x="557" y="131"/>
                      <a:pt x="557" y="131"/>
                    </a:cubicBezTo>
                    <a:lnTo>
                      <a:pt x="490" y="131"/>
                    </a:lnTo>
                    <a:close/>
                    <a:moveTo>
                      <a:pt x="666" y="126"/>
                    </a:moveTo>
                    <a:cubicBezTo>
                      <a:pt x="648" y="132"/>
                      <a:pt x="627" y="139"/>
                      <a:pt x="611" y="144"/>
                    </a:cubicBezTo>
                    <a:cubicBezTo>
                      <a:pt x="606" y="124"/>
                      <a:pt x="606" y="124"/>
                      <a:pt x="606" y="124"/>
                    </a:cubicBezTo>
                    <a:cubicBezTo>
                      <a:pt x="612" y="122"/>
                      <a:pt x="619" y="120"/>
                      <a:pt x="627" y="118"/>
                    </a:cubicBezTo>
                    <a:cubicBezTo>
                      <a:pt x="627" y="78"/>
                      <a:pt x="627" y="78"/>
                      <a:pt x="627" y="78"/>
                    </a:cubicBezTo>
                    <a:cubicBezTo>
                      <a:pt x="610" y="78"/>
                      <a:pt x="610" y="78"/>
                      <a:pt x="610" y="78"/>
                    </a:cubicBezTo>
                    <a:cubicBezTo>
                      <a:pt x="610" y="59"/>
                      <a:pt x="610" y="59"/>
                      <a:pt x="610" y="59"/>
                    </a:cubicBezTo>
                    <a:cubicBezTo>
                      <a:pt x="627" y="59"/>
                      <a:pt x="627" y="59"/>
                      <a:pt x="627" y="59"/>
                    </a:cubicBezTo>
                    <a:cubicBezTo>
                      <a:pt x="627" y="29"/>
                      <a:pt x="627" y="29"/>
                      <a:pt x="627" y="29"/>
                    </a:cubicBezTo>
                    <a:cubicBezTo>
                      <a:pt x="608" y="29"/>
                      <a:pt x="608" y="29"/>
                      <a:pt x="608" y="29"/>
                    </a:cubicBezTo>
                    <a:cubicBezTo>
                      <a:pt x="608" y="11"/>
                      <a:pt x="608" y="11"/>
                      <a:pt x="608" y="11"/>
                    </a:cubicBezTo>
                    <a:cubicBezTo>
                      <a:pt x="665" y="11"/>
                      <a:pt x="665" y="11"/>
                      <a:pt x="665" y="11"/>
                    </a:cubicBezTo>
                    <a:cubicBezTo>
                      <a:pt x="665" y="29"/>
                      <a:pt x="665" y="29"/>
                      <a:pt x="665" y="29"/>
                    </a:cubicBezTo>
                    <a:cubicBezTo>
                      <a:pt x="646" y="29"/>
                      <a:pt x="646" y="29"/>
                      <a:pt x="646" y="29"/>
                    </a:cubicBezTo>
                    <a:cubicBezTo>
                      <a:pt x="646" y="59"/>
                      <a:pt x="646" y="59"/>
                      <a:pt x="646" y="59"/>
                    </a:cubicBezTo>
                    <a:cubicBezTo>
                      <a:pt x="662" y="59"/>
                      <a:pt x="662" y="59"/>
                      <a:pt x="662" y="59"/>
                    </a:cubicBezTo>
                    <a:cubicBezTo>
                      <a:pt x="662" y="78"/>
                      <a:pt x="662" y="78"/>
                      <a:pt x="662" y="78"/>
                    </a:cubicBezTo>
                    <a:cubicBezTo>
                      <a:pt x="646" y="78"/>
                      <a:pt x="646" y="78"/>
                      <a:pt x="646" y="78"/>
                    </a:cubicBezTo>
                    <a:cubicBezTo>
                      <a:pt x="646" y="112"/>
                      <a:pt x="646" y="112"/>
                      <a:pt x="646" y="112"/>
                    </a:cubicBezTo>
                    <a:cubicBezTo>
                      <a:pt x="652" y="110"/>
                      <a:pt x="658" y="109"/>
                      <a:pt x="663" y="107"/>
                    </a:cubicBezTo>
                    <a:lnTo>
                      <a:pt x="666" y="126"/>
                    </a:lnTo>
                    <a:close/>
                    <a:moveTo>
                      <a:pt x="767" y="136"/>
                    </a:moveTo>
                    <a:cubicBezTo>
                      <a:pt x="767" y="154"/>
                      <a:pt x="767" y="154"/>
                      <a:pt x="767" y="154"/>
                    </a:cubicBezTo>
                    <a:cubicBezTo>
                      <a:pt x="658" y="154"/>
                      <a:pt x="658" y="154"/>
                      <a:pt x="658" y="154"/>
                    </a:cubicBezTo>
                    <a:cubicBezTo>
                      <a:pt x="658" y="136"/>
                      <a:pt x="658" y="136"/>
                      <a:pt x="658" y="136"/>
                    </a:cubicBezTo>
                    <a:cubicBezTo>
                      <a:pt x="705" y="136"/>
                      <a:pt x="705" y="136"/>
                      <a:pt x="705" y="136"/>
                    </a:cubicBezTo>
                    <a:cubicBezTo>
                      <a:pt x="705" y="120"/>
                      <a:pt x="705" y="120"/>
                      <a:pt x="705" y="120"/>
                    </a:cubicBezTo>
                    <a:cubicBezTo>
                      <a:pt x="670" y="120"/>
                      <a:pt x="670" y="120"/>
                      <a:pt x="670" y="120"/>
                    </a:cubicBezTo>
                    <a:cubicBezTo>
                      <a:pt x="670" y="102"/>
                      <a:pt x="670" y="102"/>
                      <a:pt x="670" y="102"/>
                    </a:cubicBezTo>
                    <a:cubicBezTo>
                      <a:pt x="705" y="102"/>
                      <a:pt x="705" y="102"/>
                      <a:pt x="705" y="102"/>
                    </a:cubicBezTo>
                    <a:cubicBezTo>
                      <a:pt x="705" y="87"/>
                      <a:pt x="705" y="87"/>
                      <a:pt x="705" y="87"/>
                    </a:cubicBezTo>
                    <a:cubicBezTo>
                      <a:pt x="671" y="87"/>
                      <a:pt x="671" y="87"/>
                      <a:pt x="671" y="87"/>
                    </a:cubicBezTo>
                    <a:cubicBezTo>
                      <a:pt x="671" y="8"/>
                      <a:pt x="671" y="8"/>
                      <a:pt x="671" y="8"/>
                    </a:cubicBezTo>
                    <a:cubicBezTo>
                      <a:pt x="760" y="8"/>
                      <a:pt x="760" y="8"/>
                      <a:pt x="760" y="8"/>
                    </a:cubicBezTo>
                    <a:cubicBezTo>
                      <a:pt x="760" y="87"/>
                      <a:pt x="760" y="87"/>
                      <a:pt x="760" y="87"/>
                    </a:cubicBezTo>
                    <a:cubicBezTo>
                      <a:pt x="726" y="87"/>
                      <a:pt x="726" y="87"/>
                      <a:pt x="726" y="87"/>
                    </a:cubicBezTo>
                    <a:cubicBezTo>
                      <a:pt x="726" y="102"/>
                      <a:pt x="726" y="102"/>
                      <a:pt x="726" y="102"/>
                    </a:cubicBezTo>
                    <a:cubicBezTo>
                      <a:pt x="762" y="102"/>
                      <a:pt x="762" y="102"/>
                      <a:pt x="762" y="102"/>
                    </a:cubicBezTo>
                    <a:cubicBezTo>
                      <a:pt x="762" y="120"/>
                      <a:pt x="762" y="120"/>
                      <a:pt x="762" y="120"/>
                    </a:cubicBezTo>
                    <a:cubicBezTo>
                      <a:pt x="726" y="120"/>
                      <a:pt x="726" y="120"/>
                      <a:pt x="726" y="120"/>
                    </a:cubicBezTo>
                    <a:cubicBezTo>
                      <a:pt x="726" y="136"/>
                      <a:pt x="726" y="136"/>
                      <a:pt x="726" y="136"/>
                    </a:cubicBezTo>
                    <a:lnTo>
                      <a:pt x="767" y="136"/>
                    </a:lnTo>
                    <a:close/>
                    <a:moveTo>
                      <a:pt x="689" y="39"/>
                    </a:moveTo>
                    <a:cubicBezTo>
                      <a:pt x="707" y="39"/>
                      <a:pt x="707" y="39"/>
                      <a:pt x="707" y="39"/>
                    </a:cubicBezTo>
                    <a:cubicBezTo>
                      <a:pt x="707" y="25"/>
                      <a:pt x="707" y="25"/>
                      <a:pt x="707" y="25"/>
                    </a:cubicBezTo>
                    <a:cubicBezTo>
                      <a:pt x="689" y="25"/>
                      <a:pt x="689" y="25"/>
                      <a:pt x="689" y="25"/>
                    </a:cubicBezTo>
                    <a:lnTo>
                      <a:pt x="689" y="39"/>
                    </a:lnTo>
                    <a:close/>
                    <a:moveTo>
                      <a:pt x="689" y="70"/>
                    </a:moveTo>
                    <a:cubicBezTo>
                      <a:pt x="707" y="70"/>
                      <a:pt x="707" y="70"/>
                      <a:pt x="707" y="70"/>
                    </a:cubicBezTo>
                    <a:cubicBezTo>
                      <a:pt x="707" y="55"/>
                      <a:pt x="707" y="55"/>
                      <a:pt x="707" y="55"/>
                    </a:cubicBezTo>
                    <a:cubicBezTo>
                      <a:pt x="689" y="55"/>
                      <a:pt x="689" y="55"/>
                      <a:pt x="689" y="55"/>
                    </a:cubicBezTo>
                    <a:lnTo>
                      <a:pt x="689" y="70"/>
                    </a:lnTo>
                    <a:close/>
                    <a:moveTo>
                      <a:pt x="741" y="25"/>
                    </a:moveTo>
                    <a:cubicBezTo>
                      <a:pt x="724" y="25"/>
                      <a:pt x="724" y="25"/>
                      <a:pt x="724" y="25"/>
                    </a:cubicBezTo>
                    <a:cubicBezTo>
                      <a:pt x="724" y="39"/>
                      <a:pt x="724" y="39"/>
                      <a:pt x="724" y="39"/>
                    </a:cubicBezTo>
                    <a:cubicBezTo>
                      <a:pt x="741" y="39"/>
                      <a:pt x="741" y="39"/>
                      <a:pt x="741" y="39"/>
                    </a:cubicBezTo>
                    <a:lnTo>
                      <a:pt x="741" y="25"/>
                    </a:lnTo>
                    <a:close/>
                    <a:moveTo>
                      <a:pt x="741" y="55"/>
                    </a:moveTo>
                    <a:cubicBezTo>
                      <a:pt x="724" y="55"/>
                      <a:pt x="724" y="55"/>
                      <a:pt x="724" y="55"/>
                    </a:cubicBezTo>
                    <a:cubicBezTo>
                      <a:pt x="724" y="70"/>
                      <a:pt x="724" y="70"/>
                      <a:pt x="724" y="70"/>
                    </a:cubicBezTo>
                    <a:cubicBezTo>
                      <a:pt x="741" y="70"/>
                      <a:pt x="741" y="70"/>
                      <a:pt x="741" y="70"/>
                    </a:cubicBezTo>
                    <a:lnTo>
                      <a:pt x="741" y="55"/>
                    </a:lnTo>
                    <a:close/>
                    <a:moveTo>
                      <a:pt x="878" y="160"/>
                    </a:moveTo>
                    <a:cubicBezTo>
                      <a:pt x="835" y="160"/>
                      <a:pt x="835" y="160"/>
                      <a:pt x="835" y="160"/>
                    </a:cubicBezTo>
                    <a:cubicBezTo>
                      <a:pt x="835" y="151"/>
                      <a:pt x="835" y="151"/>
                      <a:pt x="835" y="151"/>
                    </a:cubicBezTo>
                    <a:cubicBezTo>
                      <a:pt x="866" y="151"/>
                      <a:pt x="866" y="151"/>
                      <a:pt x="866" y="151"/>
                    </a:cubicBezTo>
                    <a:cubicBezTo>
                      <a:pt x="866" y="10"/>
                      <a:pt x="866" y="10"/>
                      <a:pt x="866" y="10"/>
                    </a:cubicBezTo>
                    <a:cubicBezTo>
                      <a:pt x="835" y="10"/>
                      <a:pt x="835" y="10"/>
                      <a:pt x="835" y="10"/>
                    </a:cubicBezTo>
                    <a:cubicBezTo>
                      <a:pt x="835" y="1"/>
                      <a:pt x="835" y="1"/>
                      <a:pt x="835" y="1"/>
                    </a:cubicBezTo>
                    <a:cubicBezTo>
                      <a:pt x="878" y="1"/>
                      <a:pt x="878" y="1"/>
                      <a:pt x="878" y="1"/>
                    </a:cubicBezTo>
                    <a:lnTo>
                      <a:pt x="878"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283" name="Freeform 54">
              <a:extLst>
                <a:ext uri="{FF2B5EF4-FFF2-40B4-BE49-F238E27FC236}">
                  <a16:creationId xmlns:a16="http://schemas.microsoft.com/office/drawing/2014/main" id="{868BCD55-F2C2-3AA7-63CF-96F8054D8A73}"/>
                </a:ext>
              </a:extLst>
            </p:cNvPr>
            <p:cNvSpPr>
              <a:spLocks noEditPoints="1"/>
            </p:cNvSpPr>
            <p:nvPr/>
          </p:nvSpPr>
          <p:spPr bwMode="auto">
            <a:xfrm>
              <a:off x="7801233" y="1971196"/>
              <a:ext cx="506368" cy="358198"/>
            </a:xfrm>
            <a:custGeom>
              <a:avLst/>
              <a:gdLst>
                <a:gd name="T0" fmla="*/ 904 w 1172"/>
                <a:gd name="T1" fmla="*/ 423 h 832"/>
                <a:gd name="T2" fmla="*/ 875 w 1172"/>
                <a:gd name="T3" fmla="*/ 308 h 832"/>
                <a:gd name="T4" fmla="*/ 996 w 1172"/>
                <a:gd name="T5" fmla="*/ 308 h 832"/>
                <a:gd name="T6" fmla="*/ 965 w 1172"/>
                <a:gd name="T7" fmla="*/ 423 h 832"/>
                <a:gd name="T8" fmla="*/ 1018 w 1172"/>
                <a:gd name="T9" fmla="*/ 453 h 832"/>
                <a:gd name="T10" fmla="*/ 954 w 1172"/>
                <a:gd name="T11" fmla="*/ 477 h 832"/>
                <a:gd name="T12" fmla="*/ 1018 w 1172"/>
                <a:gd name="T13" fmla="*/ 506 h 832"/>
                <a:gd name="T14" fmla="*/ 954 w 1172"/>
                <a:gd name="T15" fmla="*/ 540 h 832"/>
                <a:gd name="T16" fmla="*/ 915 w 1172"/>
                <a:gd name="T17" fmla="*/ 506 h 832"/>
                <a:gd name="T18" fmla="*/ 852 w 1172"/>
                <a:gd name="T19" fmla="*/ 477 h 832"/>
                <a:gd name="T20" fmla="*/ 915 w 1172"/>
                <a:gd name="T21" fmla="*/ 453 h 832"/>
                <a:gd name="T22" fmla="*/ 852 w 1172"/>
                <a:gd name="T23" fmla="*/ 423 h 832"/>
                <a:gd name="T24" fmla="*/ 751 w 1172"/>
                <a:gd name="T25" fmla="*/ 416 h 832"/>
                <a:gd name="T26" fmla="*/ 1119 w 1172"/>
                <a:gd name="T27" fmla="*/ 416 h 832"/>
                <a:gd name="T28" fmla="*/ 935 w 1172"/>
                <a:gd name="T29" fmla="*/ 617 h 832"/>
                <a:gd name="T30" fmla="*/ 935 w 1172"/>
                <a:gd name="T31" fmla="*/ 215 h 832"/>
                <a:gd name="T32" fmla="*/ 935 w 1172"/>
                <a:gd name="T33" fmla="*/ 617 h 832"/>
                <a:gd name="T34" fmla="*/ 699 w 1172"/>
                <a:gd name="T35" fmla="*/ 416 h 832"/>
                <a:gd name="T36" fmla="*/ 1172 w 1172"/>
                <a:gd name="T37" fmla="*/ 416 h 832"/>
                <a:gd name="T38" fmla="*/ 599 w 1172"/>
                <a:gd name="T39" fmla="*/ 330 h 832"/>
                <a:gd name="T40" fmla="*/ 605 w 1172"/>
                <a:gd name="T41" fmla="*/ 396 h 832"/>
                <a:gd name="T42" fmla="*/ 472 w 1172"/>
                <a:gd name="T43" fmla="*/ 0 h 832"/>
                <a:gd name="T44" fmla="*/ 0 w 1172"/>
                <a:gd name="T45" fmla="*/ 832 h 832"/>
                <a:gd name="T46" fmla="*/ 145 w 1172"/>
                <a:gd name="T47" fmla="*/ 692 h 832"/>
                <a:gd name="T48" fmla="*/ 327 w 1172"/>
                <a:gd name="T49" fmla="*/ 832 h 832"/>
                <a:gd name="T50" fmla="*/ 472 w 1172"/>
                <a:gd name="T51" fmla="*/ 436 h 832"/>
                <a:gd name="T52" fmla="*/ 540 w 1172"/>
                <a:gd name="T53" fmla="*/ 501 h 832"/>
                <a:gd name="T54" fmla="*/ 684 w 1172"/>
                <a:gd name="T55" fmla="*/ 416 h 832"/>
                <a:gd name="T56" fmla="*/ 149 w 1172"/>
                <a:gd name="T57" fmla="*/ 632 h 832"/>
                <a:gd name="T58" fmla="*/ 66 w 1172"/>
                <a:gd name="T59" fmla="*/ 526 h 832"/>
                <a:gd name="T60" fmla="*/ 149 w 1172"/>
                <a:gd name="T61" fmla="*/ 632 h 832"/>
                <a:gd name="T62" fmla="*/ 66 w 1172"/>
                <a:gd name="T63" fmla="*/ 480 h 832"/>
                <a:gd name="T64" fmla="*/ 149 w 1172"/>
                <a:gd name="T65" fmla="*/ 375 h 832"/>
                <a:gd name="T66" fmla="*/ 149 w 1172"/>
                <a:gd name="T67" fmla="*/ 329 h 832"/>
                <a:gd name="T68" fmla="*/ 66 w 1172"/>
                <a:gd name="T69" fmla="*/ 223 h 832"/>
                <a:gd name="T70" fmla="*/ 149 w 1172"/>
                <a:gd name="T71" fmla="*/ 329 h 832"/>
                <a:gd name="T72" fmla="*/ 66 w 1172"/>
                <a:gd name="T73" fmla="*/ 178 h 832"/>
                <a:gd name="T74" fmla="*/ 149 w 1172"/>
                <a:gd name="T75" fmla="*/ 72 h 832"/>
                <a:gd name="T76" fmla="*/ 278 w 1172"/>
                <a:gd name="T77" fmla="*/ 632 h 832"/>
                <a:gd name="T78" fmla="*/ 194 w 1172"/>
                <a:gd name="T79" fmla="*/ 526 h 832"/>
                <a:gd name="T80" fmla="*/ 278 w 1172"/>
                <a:gd name="T81" fmla="*/ 632 h 832"/>
                <a:gd name="T82" fmla="*/ 194 w 1172"/>
                <a:gd name="T83" fmla="*/ 480 h 832"/>
                <a:gd name="T84" fmla="*/ 278 w 1172"/>
                <a:gd name="T85" fmla="*/ 375 h 832"/>
                <a:gd name="T86" fmla="*/ 278 w 1172"/>
                <a:gd name="T87" fmla="*/ 329 h 832"/>
                <a:gd name="T88" fmla="*/ 194 w 1172"/>
                <a:gd name="T89" fmla="*/ 223 h 832"/>
                <a:gd name="T90" fmla="*/ 278 w 1172"/>
                <a:gd name="T91" fmla="*/ 329 h 832"/>
                <a:gd name="T92" fmla="*/ 194 w 1172"/>
                <a:gd name="T93" fmla="*/ 178 h 832"/>
                <a:gd name="T94" fmla="*/ 278 w 1172"/>
                <a:gd name="T95" fmla="*/ 72 h 832"/>
                <a:gd name="T96" fmla="*/ 406 w 1172"/>
                <a:gd name="T97" fmla="*/ 632 h 832"/>
                <a:gd name="T98" fmla="*/ 323 w 1172"/>
                <a:gd name="T99" fmla="*/ 526 h 832"/>
                <a:gd name="T100" fmla="*/ 406 w 1172"/>
                <a:gd name="T101" fmla="*/ 632 h 832"/>
                <a:gd name="T102" fmla="*/ 323 w 1172"/>
                <a:gd name="T103" fmla="*/ 480 h 832"/>
                <a:gd name="T104" fmla="*/ 406 w 1172"/>
                <a:gd name="T105" fmla="*/ 375 h 832"/>
                <a:gd name="T106" fmla="*/ 406 w 1172"/>
                <a:gd name="T107" fmla="*/ 329 h 832"/>
                <a:gd name="T108" fmla="*/ 323 w 1172"/>
                <a:gd name="T109" fmla="*/ 223 h 832"/>
                <a:gd name="T110" fmla="*/ 406 w 1172"/>
                <a:gd name="T111" fmla="*/ 329 h 832"/>
                <a:gd name="T112" fmla="*/ 323 w 1172"/>
                <a:gd name="T113" fmla="*/ 178 h 832"/>
                <a:gd name="T114" fmla="*/ 406 w 1172"/>
                <a:gd name="T115" fmla="*/ 7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2" h="832">
                  <a:moveTo>
                    <a:pt x="852" y="423"/>
                  </a:moveTo>
                  <a:cubicBezTo>
                    <a:pt x="904" y="423"/>
                    <a:pt x="904" y="423"/>
                    <a:pt x="904" y="423"/>
                  </a:cubicBezTo>
                  <a:cubicBezTo>
                    <a:pt x="828" y="308"/>
                    <a:pt x="828" y="308"/>
                    <a:pt x="828" y="308"/>
                  </a:cubicBezTo>
                  <a:cubicBezTo>
                    <a:pt x="875" y="308"/>
                    <a:pt x="875" y="308"/>
                    <a:pt x="875" y="308"/>
                  </a:cubicBezTo>
                  <a:cubicBezTo>
                    <a:pt x="935" y="405"/>
                    <a:pt x="935" y="405"/>
                    <a:pt x="935" y="405"/>
                  </a:cubicBezTo>
                  <a:cubicBezTo>
                    <a:pt x="996" y="308"/>
                    <a:pt x="996" y="308"/>
                    <a:pt x="996" y="308"/>
                  </a:cubicBezTo>
                  <a:cubicBezTo>
                    <a:pt x="1042" y="308"/>
                    <a:pt x="1042" y="308"/>
                    <a:pt x="1042" y="308"/>
                  </a:cubicBezTo>
                  <a:cubicBezTo>
                    <a:pt x="965" y="423"/>
                    <a:pt x="965" y="423"/>
                    <a:pt x="965" y="423"/>
                  </a:cubicBezTo>
                  <a:cubicBezTo>
                    <a:pt x="1018" y="423"/>
                    <a:pt x="1018" y="423"/>
                    <a:pt x="1018" y="423"/>
                  </a:cubicBezTo>
                  <a:cubicBezTo>
                    <a:pt x="1018" y="453"/>
                    <a:pt x="1018" y="453"/>
                    <a:pt x="1018" y="453"/>
                  </a:cubicBezTo>
                  <a:cubicBezTo>
                    <a:pt x="954" y="453"/>
                    <a:pt x="954" y="453"/>
                    <a:pt x="954" y="453"/>
                  </a:cubicBezTo>
                  <a:cubicBezTo>
                    <a:pt x="954" y="477"/>
                    <a:pt x="954" y="477"/>
                    <a:pt x="954" y="477"/>
                  </a:cubicBezTo>
                  <a:cubicBezTo>
                    <a:pt x="1018" y="477"/>
                    <a:pt x="1018" y="477"/>
                    <a:pt x="1018" y="477"/>
                  </a:cubicBezTo>
                  <a:cubicBezTo>
                    <a:pt x="1018" y="506"/>
                    <a:pt x="1018" y="506"/>
                    <a:pt x="1018" y="506"/>
                  </a:cubicBezTo>
                  <a:cubicBezTo>
                    <a:pt x="954" y="506"/>
                    <a:pt x="954" y="506"/>
                    <a:pt x="954" y="506"/>
                  </a:cubicBezTo>
                  <a:cubicBezTo>
                    <a:pt x="954" y="540"/>
                    <a:pt x="954" y="540"/>
                    <a:pt x="954" y="540"/>
                  </a:cubicBezTo>
                  <a:cubicBezTo>
                    <a:pt x="915" y="540"/>
                    <a:pt x="915" y="540"/>
                    <a:pt x="915" y="540"/>
                  </a:cubicBezTo>
                  <a:cubicBezTo>
                    <a:pt x="915" y="506"/>
                    <a:pt x="915" y="506"/>
                    <a:pt x="915" y="506"/>
                  </a:cubicBezTo>
                  <a:cubicBezTo>
                    <a:pt x="852" y="506"/>
                    <a:pt x="852" y="506"/>
                    <a:pt x="852" y="506"/>
                  </a:cubicBezTo>
                  <a:cubicBezTo>
                    <a:pt x="852" y="477"/>
                    <a:pt x="852" y="477"/>
                    <a:pt x="852" y="477"/>
                  </a:cubicBezTo>
                  <a:cubicBezTo>
                    <a:pt x="915" y="477"/>
                    <a:pt x="915" y="477"/>
                    <a:pt x="915" y="477"/>
                  </a:cubicBezTo>
                  <a:cubicBezTo>
                    <a:pt x="915" y="453"/>
                    <a:pt x="915" y="453"/>
                    <a:pt x="915" y="453"/>
                  </a:cubicBezTo>
                  <a:cubicBezTo>
                    <a:pt x="852" y="453"/>
                    <a:pt x="852" y="453"/>
                    <a:pt x="852" y="453"/>
                  </a:cubicBezTo>
                  <a:lnTo>
                    <a:pt x="852" y="423"/>
                  </a:lnTo>
                  <a:close/>
                  <a:moveTo>
                    <a:pt x="935" y="232"/>
                  </a:moveTo>
                  <a:cubicBezTo>
                    <a:pt x="834" y="232"/>
                    <a:pt x="751" y="314"/>
                    <a:pt x="751" y="416"/>
                  </a:cubicBezTo>
                  <a:cubicBezTo>
                    <a:pt x="751" y="517"/>
                    <a:pt x="834" y="600"/>
                    <a:pt x="935" y="600"/>
                  </a:cubicBezTo>
                  <a:cubicBezTo>
                    <a:pt x="1037" y="600"/>
                    <a:pt x="1119" y="517"/>
                    <a:pt x="1119" y="416"/>
                  </a:cubicBezTo>
                  <a:cubicBezTo>
                    <a:pt x="1119" y="314"/>
                    <a:pt x="1037" y="232"/>
                    <a:pt x="935" y="232"/>
                  </a:cubicBezTo>
                  <a:moveTo>
                    <a:pt x="935" y="617"/>
                  </a:moveTo>
                  <a:cubicBezTo>
                    <a:pt x="825" y="617"/>
                    <a:pt x="734" y="526"/>
                    <a:pt x="734" y="416"/>
                  </a:cubicBezTo>
                  <a:cubicBezTo>
                    <a:pt x="734" y="305"/>
                    <a:pt x="825" y="215"/>
                    <a:pt x="935" y="215"/>
                  </a:cubicBezTo>
                  <a:cubicBezTo>
                    <a:pt x="1046" y="215"/>
                    <a:pt x="1136" y="305"/>
                    <a:pt x="1136" y="416"/>
                  </a:cubicBezTo>
                  <a:cubicBezTo>
                    <a:pt x="1136" y="526"/>
                    <a:pt x="1046" y="617"/>
                    <a:pt x="935" y="617"/>
                  </a:cubicBezTo>
                  <a:moveTo>
                    <a:pt x="935" y="180"/>
                  </a:moveTo>
                  <a:cubicBezTo>
                    <a:pt x="805" y="180"/>
                    <a:pt x="699" y="285"/>
                    <a:pt x="699" y="416"/>
                  </a:cubicBezTo>
                  <a:cubicBezTo>
                    <a:pt x="699" y="546"/>
                    <a:pt x="805" y="652"/>
                    <a:pt x="935" y="652"/>
                  </a:cubicBezTo>
                  <a:cubicBezTo>
                    <a:pt x="1066" y="652"/>
                    <a:pt x="1172" y="546"/>
                    <a:pt x="1172" y="416"/>
                  </a:cubicBezTo>
                  <a:cubicBezTo>
                    <a:pt x="1172" y="285"/>
                    <a:pt x="1066" y="180"/>
                    <a:pt x="935" y="180"/>
                  </a:cubicBezTo>
                  <a:moveTo>
                    <a:pt x="599" y="330"/>
                  </a:moveTo>
                  <a:cubicBezTo>
                    <a:pt x="540" y="330"/>
                    <a:pt x="540" y="330"/>
                    <a:pt x="540" y="330"/>
                  </a:cubicBezTo>
                  <a:cubicBezTo>
                    <a:pt x="605" y="396"/>
                    <a:pt x="605" y="396"/>
                    <a:pt x="605" y="396"/>
                  </a:cubicBezTo>
                  <a:cubicBezTo>
                    <a:pt x="472" y="396"/>
                    <a:pt x="472" y="396"/>
                    <a:pt x="472" y="396"/>
                  </a:cubicBezTo>
                  <a:cubicBezTo>
                    <a:pt x="472" y="0"/>
                    <a:pt x="472" y="0"/>
                    <a:pt x="472" y="0"/>
                  </a:cubicBezTo>
                  <a:cubicBezTo>
                    <a:pt x="0" y="0"/>
                    <a:pt x="0" y="0"/>
                    <a:pt x="0" y="0"/>
                  </a:cubicBezTo>
                  <a:cubicBezTo>
                    <a:pt x="0" y="832"/>
                    <a:pt x="0" y="832"/>
                    <a:pt x="0" y="832"/>
                  </a:cubicBezTo>
                  <a:cubicBezTo>
                    <a:pt x="145" y="832"/>
                    <a:pt x="145" y="832"/>
                    <a:pt x="145" y="832"/>
                  </a:cubicBezTo>
                  <a:cubicBezTo>
                    <a:pt x="145" y="692"/>
                    <a:pt x="145" y="692"/>
                    <a:pt x="145" y="692"/>
                  </a:cubicBezTo>
                  <a:cubicBezTo>
                    <a:pt x="327" y="692"/>
                    <a:pt x="327" y="692"/>
                    <a:pt x="327" y="692"/>
                  </a:cubicBezTo>
                  <a:cubicBezTo>
                    <a:pt x="327" y="832"/>
                    <a:pt x="327" y="832"/>
                    <a:pt x="327" y="832"/>
                  </a:cubicBezTo>
                  <a:cubicBezTo>
                    <a:pt x="472" y="832"/>
                    <a:pt x="472" y="832"/>
                    <a:pt x="472" y="832"/>
                  </a:cubicBezTo>
                  <a:cubicBezTo>
                    <a:pt x="472" y="436"/>
                    <a:pt x="472" y="436"/>
                    <a:pt x="472" y="436"/>
                  </a:cubicBezTo>
                  <a:cubicBezTo>
                    <a:pt x="605" y="436"/>
                    <a:pt x="605" y="436"/>
                    <a:pt x="605" y="436"/>
                  </a:cubicBezTo>
                  <a:cubicBezTo>
                    <a:pt x="540" y="501"/>
                    <a:pt x="540" y="501"/>
                    <a:pt x="540" y="501"/>
                  </a:cubicBezTo>
                  <a:cubicBezTo>
                    <a:pt x="599" y="501"/>
                    <a:pt x="599" y="501"/>
                    <a:pt x="599" y="501"/>
                  </a:cubicBezTo>
                  <a:cubicBezTo>
                    <a:pt x="684" y="416"/>
                    <a:pt x="684" y="416"/>
                    <a:pt x="684" y="416"/>
                  </a:cubicBezTo>
                  <a:lnTo>
                    <a:pt x="599" y="330"/>
                  </a:lnTo>
                  <a:close/>
                  <a:moveTo>
                    <a:pt x="149" y="632"/>
                  </a:moveTo>
                  <a:cubicBezTo>
                    <a:pt x="66" y="632"/>
                    <a:pt x="66" y="632"/>
                    <a:pt x="66" y="632"/>
                  </a:cubicBezTo>
                  <a:cubicBezTo>
                    <a:pt x="66" y="526"/>
                    <a:pt x="66" y="526"/>
                    <a:pt x="66" y="526"/>
                  </a:cubicBezTo>
                  <a:cubicBezTo>
                    <a:pt x="149" y="526"/>
                    <a:pt x="149" y="526"/>
                    <a:pt x="149" y="526"/>
                  </a:cubicBezTo>
                  <a:lnTo>
                    <a:pt x="149" y="632"/>
                  </a:lnTo>
                  <a:close/>
                  <a:moveTo>
                    <a:pt x="149" y="480"/>
                  </a:moveTo>
                  <a:cubicBezTo>
                    <a:pt x="66" y="480"/>
                    <a:pt x="66" y="480"/>
                    <a:pt x="66" y="480"/>
                  </a:cubicBezTo>
                  <a:cubicBezTo>
                    <a:pt x="66" y="375"/>
                    <a:pt x="66" y="375"/>
                    <a:pt x="66" y="375"/>
                  </a:cubicBezTo>
                  <a:cubicBezTo>
                    <a:pt x="149" y="375"/>
                    <a:pt x="149" y="375"/>
                    <a:pt x="149" y="375"/>
                  </a:cubicBezTo>
                  <a:lnTo>
                    <a:pt x="149" y="480"/>
                  </a:lnTo>
                  <a:close/>
                  <a:moveTo>
                    <a:pt x="149" y="329"/>
                  </a:moveTo>
                  <a:cubicBezTo>
                    <a:pt x="66" y="329"/>
                    <a:pt x="66" y="329"/>
                    <a:pt x="66" y="329"/>
                  </a:cubicBezTo>
                  <a:cubicBezTo>
                    <a:pt x="66" y="223"/>
                    <a:pt x="66" y="223"/>
                    <a:pt x="66" y="223"/>
                  </a:cubicBezTo>
                  <a:cubicBezTo>
                    <a:pt x="149" y="223"/>
                    <a:pt x="149" y="223"/>
                    <a:pt x="149" y="223"/>
                  </a:cubicBezTo>
                  <a:lnTo>
                    <a:pt x="149" y="329"/>
                  </a:lnTo>
                  <a:close/>
                  <a:moveTo>
                    <a:pt x="149" y="178"/>
                  </a:moveTo>
                  <a:cubicBezTo>
                    <a:pt x="66" y="178"/>
                    <a:pt x="66" y="178"/>
                    <a:pt x="66" y="178"/>
                  </a:cubicBezTo>
                  <a:cubicBezTo>
                    <a:pt x="66" y="72"/>
                    <a:pt x="66" y="72"/>
                    <a:pt x="66" y="72"/>
                  </a:cubicBezTo>
                  <a:cubicBezTo>
                    <a:pt x="149" y="72"/>
                    <a:pt x="149" y="72"/>
                    <a:pt x="149" y="72"/>
                  </a:cubicBezTo>
                  <a:lnTo>
                    <a:pt x="149" y="178"/>
                  </a:lnTo>
                  <a:close/>
                  <a:moveTo>
                    <a:pt x="278" y="632"/>
                  </a:moveTo>
                  <a:cubicBezTo>
                    <a:pt x="194" y="632"/>
                    <a:pt x="194" y="632"/>
                    <a:pt x="194" y="632"/>
                  </a:cubicBezTo>
                  <a:cubicBezTo>
                    <a:pt x="194" y="526"/>
                    <a:pt x="194" y="526"/>
                    <a:pt x="194" y="526"/>
                  </a:cubicBezTo>
                  <a:cubicBezTo>
                    <a:pt x="278" y="526"/>
                    <a:pt x="278" y="526"/>
                    <a:pt x="278" y="526"/>
                  </a:cubicBezTo>
                  <a:lnTo>
                    <a:pt x="278" y="632"/>
                  </a:lnTo>
                  <a:close/>
                  <a:moveTo>
                    <a:pt x="278" y="480"/>
                  </a:moveTo>
                  <a:cubicBezTo>
                    <a:pt x="194" y="480"/>
                    <a:pt x="194" y="480"/>
                    <a:pt x="194" y="480"/>
                  </a:cubicBezTo>
                  <a:cubicBezTo>
                    <a:pt x="194" y="375"/>
                    <a:pt x="194" y="375"/>
                    <a:pt x="194" y="375"/>
                  </a:cubicBezTo>
                  <a:cubicBezTo>
                    <a:pt x="278" y="375"/>
                    <a:pt x="278" y="375"/>
                    <a:pt x="278" y="375"/>
                  </a:cubicBezTo>
                  <a:lnTo>
                    <a:pt x="278" y="480"/>
                  </a:lnTo>
                  <a:close/>
                  <a:moveTo>
                    <a:pt x="278" y="329"/>
                  </a:moveTo>
                  <a:cubicBezTo>
                    <a:pt x="194" y="329"/>
                    <a:pt x="194" y="329"/>
                    <a:pt x="194" y="329"/>
                  </a:cubicBezTo>
                  <a:cubicBezTo>
                    <a:pt x="194" y="223"/>
                    <a:pt x="194" y="223"/>
                    <a:pt x="194" y="223"/>
                  </a:cubicBezTo>
                  <a:cubicBezTo>
                    <a:pt x="278" y="223"/>
                    <a:pt x="278" y="223"/>
                    <a:pt x="278" y="223"/>
                  </a:cubicBezTo>
                  <a:lnTo>
                    <a:pt x="278" y="329"/>
                  </a:lnTo>
                  <a:close/>
                  <a:moveTo>
                    <a:pt x="278" y="178"/>
                  </a:moveTo>
                  <a:cubicBezTo>
                    <a:pt x="194" y="178"/>
                    <a:pt x="194" y="178"/>
                    <a:pt x="194" y="178"/>
                  </a:cubicBezTo>
                  <a:cubicBezTo>
                    <a:pt x="194" y="72"/>
                    <a:pt x="194" y="72"/>
                    <a:pt x="194" y="72"/>
                  </a:cubicBezTo>
                  <a:cubicBezTo>
                    <a:pt x="278" y="72"/>
                    <a:pt x="278" y="72"/>
                    <a:pt x="278" y="72"/>
                  </a:cubicBezTo>
                  <a:lnTo>
                    <a:pt x="278" y="178"/>
                  </a:lnTo>
                  <a:close/>
                  <a:moveTo>
                    <a:pt x="406" y="632"/>
                  </a:moveTo>
                  <a:cubicBezTo>
                    <a:pt x="323" y="632"/>
                    <a:pt x="323" y="632"/>
                    <a:pt x="323" y="632"/>
                  </a:cubicBezTo>
                  <a:cubicBezTo>
                    <a:pt x="323" y="526"/>
                    <a:pt x="323" y="526"/>
                    <a:pt x="323" y="526"/>
                  </a:cubicBezTo>
                  <a:cubicBezTo>
                    <a:pt x="406" y="526"/>
                    <a:pt x="406" y="526"/>
                    <a:pt x="406" y="526"/>
                  </a:cubicBezTo>
                  <a:lnTo>
                    <a:pt x="406" y="632"/>
                  </a:lnTo>
                  <a:close/>
                  <a:moveTo>
                    <a:pt x="406" y="480"/>
                  </a:moveTo>
                  <a:cubicBezTo>
                    <a:pt x="323" y="480"/>
                    <a:pt x="323" y="480"/>
                    <a:pt x="323" y="480"/>
                  </a:cubicBezTo>
                  <a:cubicBezTo>
                    <a:pt x="323" y="375"/>
                    <a:pt x="323" y="375"/>
                    <a:pt x="323" y="375"/>
                  </a:cubicBezTo>
                  <a:cubicBezTo>
                    <a:pt x="406" y="375"/>
                    <a:pt x="406" y="375"/>
                    <a:pt x="406" y="375"/>
                  </a:cubicBezTo>
                  <a:lnTo>
                    <a:pt x="406" y="480"/>
                  </a:lnTo>
                  <a:close/>
                  <a:moveTo>
                    <a:pt x="406" y="329"/>
                  </a:moveTo>
                  <a:cubicBezTo>
                    <a:pt x="323" y="329"/>
                    <a:pt x="323" y="329"/>
                    <a:pt x="323" y="329"/>
                  </a:cubicBezTo>
                  <a:cubicBezTo>
                    <a:pt x="323" y="223"/>
                    <a:pt x="323" y="223"/>
                    <a:pt x="323" y="223"/>
                  </a:cubicBezTo>
                  <a:cubicBezTo>
                    <a:pt x="406" y="223"/>
                    <a:pt x="406" y="223"/>
                    <a:pt x="406" y="223"/>
                  </a:cubicBezTo>
                  <a:lnTo>
                    <a:pt x="406" y="329"/>
                  </a:lnTo>
                  <a:close/>
                  <a:moveTo>
                    <a:pt x="406" y="178"/>
                  </a:moveTo>
                  <a:cubicBezTo>
                    <a:pt x="323" y="178"/>
                    <a:pt x="323" y="178"/>
                    <a:pt x="323" y="178"/>
                  </a:cubicBezTo>
                  <a:cubicBezTo>
                    <a:pt x="323" y="72"/>
                    <a:pt x="323" y="72"/>
                    <a:pt x="323" y="72"/>
                  </a:cubicBezTo>
                  <a:cubicBezTo>
                    <a:pt x="406" y="72"/>
                    <a:pt x="406" y="72"/>
                    <a:pt x="406" y="72"/>
                  </a:cubicBezTo>
                  <a:lnTo>
                    <a:pt x="406"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286" name="テキスト ボックス 285">
            <a:extLst>
              <a:ext uri="{FF2B5EF4-FFF2-40B4-BE49-F238E27FC236}">
                <a16:creationId xmlns:a16="http://schemas.microsoft.com/office/drawing/2014/main" id="{536B5D8A-6B36-2828-C334-97E0752ED8D7}"/>
              </a:ext>
            </a:extLst>
          </p:cNvPr>
          <p:cNvSpPr txBox="1"/>
          <p:nvPr/>
        </p:nvSpPr>
        <p:spPr>
          <a:xfrm>
            <a:off x="5901093" y="1996678"/>
            <a:ext cx="7305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参照</a:t>
            </a:r>
            <a:endParaRPr kumimoji="1" lang="en-US" altLang="ja-JP" sz="700" b="0" i="0" u="none" strike="noStrike" kern="1200" cap="none" spc="0" normalizeH="0" baseline="0" noProof="0">
              <a:ln>
                <a:noFill/>
              </a:ln>
              <a:solidFill>
                <a:prstClr val="black"/>
              </a:solidFill>
              <a:effectLst/>
              <a:uLnTx/>
              <a:uFillTx/>
              <a:latin typeface="メイリオ"/>
              <a:ea typeface="メイリオ"/>
              <a:cs typeface="+mn-cs"/>
            </a:endParaRPr>
          </a:p>
        </p:txBody>
      </p:sp>
      <p:cxnSp>
        <p:nvCxnSpPr>
          <p:cNvPr id="287" name="直線矢印コネクタ 286">
            <a:extLst>
              <a:ext uri="{FF2B5EF4-FFF2-40B4-BE49-F238E27FC236}">
                <a16:creationId xmlns:a16="http://schemas.microsoft.com/office/drawing/2014/main" id="{F9FB462A-356C-A6CC-F972-85880FE0C7A3}"/>
              </a:ext>
            </a:extLst>
          </p:cNvPr>
          <p:cNvCxnSpPr>
            <a:cxnSpLocks/>
          </p:cNvCxnSpPr>
          <p:nvPr/>
        </p:nvCxnSpPr>
        <p:spPr>
          <a:xfrm>
            <a:off x="7821679" y="2121839"/>
            <a:ext cx="324037" cy="225379"/>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88" name="フローチャート: 複数書類 287">
            <a:extLst>
              <a:ext uri="{FF2B5EF4-FFF2-40B4-BE49-F238E27FC236}">
                <a16:creationId xmlns:a16="http://schemas.microsoft.com/office/drawing/2014/main" id="{E976C282-10B5-2483-7BBB-DFFD9E0CEDD0}"/>
              </a:ext>
            </a:extLst>
          </p:cNvPr>
          <p:cNvSpPr/>
          <p:nvPr/>
        </p:nvSpPr>
        <p:spPr>
          <a:xfrm>
            <a:off x="6405149" y="3568360"/>
            <a:ext cx="609404" cy="434728"/>
          </a:xfrm>
          <a:prstGeom prst="flowChartMultidocument">
            <a:avLst/>
          </a:prstGeom>
          <a:solidFill>
            <a:schemeClr val="bg1"/>
          </a:solidFill>
          <a:ln w="952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t>支払伝票</a:t>
            </a:r>
          </a:p>
        </p:txBody>
      </p:sp>
      <p:grpSp>
        <p:nvGrpSpPr>
          <p:cNvPr id="289" name="グループ化 288">
            <a:extLst>
              <a:ext uri="{FF2B5EF4-FFF2-40B4-BE49-F238E27FC236}">
                <a16:creationId xmlns:a16="http://schemas.microsoft.com/office/drawing/2014/main" id="{08C60061-2279-A31E-7F59-477E38015483}"/>
              </a:ext>
            </a:extLst>
          </p:cNvPr>
          <p:cNvGrpSpPr/>
          <p:nvPr/>
        </p:nvGrpSpPr>
        <p:grpSpPr>
          <a:xfrm>
            <a:off x="6710924" y="3472842"/>
            <a:ext cx="168732" cy="218632"/>
            <a:chOff x="755650" y="3768725"/>
            <a:chExt cx="287338" cy="379413"/>
          </a:xfrm>
        </p:grpSpPr>
        <p:sp>
          <p:nvSpPr>
            <p:cNvPr id="290" name="Freeform 29">
              <a:extLst>
                <a:ext uri="{FF2B5EF4-FFF2-40B4-BE49-F238E27FC236}">
                  <a16:creationId xmlns:a16="http://schemas.microsoft.com/office/drawing/2014/main" id="{FF42DD48-BBE5-CDDA-B364-AF43062F4C5F}"/>
                </a:ext>
              </a:extLst>
            </p:cNvPr>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1" name="Freeform 30">
              <a:extLst>
                <a:ext uri="{FF2B5EF4-FFF2-40B4-BE49-F238E27FC236}">
                  <a16:creationId xmlns:a16="http://schemas.microsoft.com/office/drawing/2014/main" id="{49C1AABA-6C16-4192-6536-3F819D63A91A}"/>
                </a:ext>
              </a:extLst>
            </p:cNvPr>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2" name="Freeform 31">
              <a:extLst>
                <a:ext uri="{FF2B5EF4-FFF2-40B4-BE49-F238E27FC236}">
                  <a16:creationId xmlns:a16="http://schemas.microsoft.com/office/drawing/2014/main" id="{7885A3C3-234A-E8A0-8D10-1370AFA0BD05}"/>
                </a:ext>
              </a:extLst>
            </p:cNvPr>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3" name="Freeform 32">
              <a:extLst>
                <a:ext uri="{FF2B5EF4-FFF2-40B4-BE49-F238E27FC236}">
                  <a16:creationId xmlns:a16="http://schemas.microsoft.com/office/drawing/2014/main" id="{C505041A-342B-0F9D-1F91-1964E33FD7E2}"/>
                </a:ext>
              </a:extLst>
            </p:cNvPr>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4" name="Freeform 33">
              <a:extLst>
                <a:ext uri="{FF2B5EF4-FFF2-40B4-BE49-F238E27FC236}">
                  <a16:creationId xmlns:a16="http://schemas.microsoft.com/office/drawing/2014/main" id="{D38CCD09-CBE7-8E2E-7B45-E319D3F9A3C7}"/>
                </a:ext>
              </a:extLst>
            </p:cNvPr>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95" name="グループ化 294">
            <a:extLst>
              <a:ext uri="{FF2B5EF4-FFF2-40B4-BE49-F238E27FC236}">
                <a16:creationId xmlns:a16="http://schemas.microsoft.com/office/drawing/2014/main" id="{26857842-1159-5CC9-25F7-0EA51DB424D3}"/>
              </a:ext>
            </a:extLst>
          </p:cNvPr>
          <p:cNvGrpSpPr/>
          <p:nvPr/>
        </p:nvGrpSpPr>
        <p:grpSpPr>
          <a:xfrm>
            <a:off x="6906078" y="3480854"/>
            <a:ext cx="171721" cy="210619"/>
            <a:chOff x="757238" y="4846638"/>
            <a:chExt cx="288926" cy="377825"/>
          </a:xfrm>
        </p:grpSpPr>
        <p:sp>
          <p:nvSpPr>
            <p:cNvPr id="296" name="Freeform 33">
              <a:extLst>
                <a:ext uri="{FF2B5EF4-FFF2-40B4-BE49-F238E27FC236}">
                  <a16:creationId xmlns:a16="http://schemas.microsoft.com/office/drawing/2014/main" id="{86447B1C-1387-C55E-BFFC-A29C7D5BA25B}"/>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7" name="Freeform 34">
              <a:extLst>
                <a:ext uri="{FF2B5EF4-FFF2-40B4-BE49-F238E27FC236}">
                  <a16:creationId xmlns:a16="http://schemas.microsoft.com/office/drawing/2014/main" id="{13C879E5-8194-8964-A1D1-1DA640C17977}"/>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8" name="Rectangle 35">
              <a:extLst>
                <a:ext uri="{FF2B5EF4-FFF2-40B4-BE49-F238E27FC236}">
                  <a16:creationId xmlns:a16="http://schemas.microsoft.com/office/drawing/2014/main" id="{BD91171F-2B98-D94B-8B35-FC9C20766C64}"/>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9" name="Rectangle 36">
              <a:extLst>
                <a:ext uri="{FF2B5EF4-FFF2-40B4-BE49-F238E27FC236}">
                  <a16:creationId xmlns:a16="http://schemas.microsoft.com/office/drawing/2014/main" id="{9BFC99B4-6E7E-C7CB-972B-20DF4E8A967F}"/>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0" name="Rectangle 37">
              <a:extLst>
                <a:ext uri="{FF2B5EF4-FFF2-40B4-BE49-F238E27FC236}">
                  <a16:creationId xmlns:a16="http://schemas.microsoft.com/office/drawing/2014/main" id="{6C401094-0142-A94B-56F1-074A1CF9D249}"/>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1" name="Freeform 38">
              <a:extLst>
                <a:ext uri="{FF2B5EF4-FFF2-40B4-BE49-F238E27FC236}">
                  <a16:creationId xmlns:a16="http://schemas.microsoft.com/office/drawing/2014/main" id="{9D968458-B5D7-4EB2-FE9E-751526CA9820}"/>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2" name="Freeform 39">
              <a:extLst>
                <a:ext uri="{FF2B5EF4-FFF2-40B4-BE49-F238E27FC236}">
                  <a16:creationId xmlns:a16="http://schemas.microsoft.com/office/drawing/2014/main" id="{1E984DF5-E617-3B71-09C7-1171E3C78D9C}"/>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3" name="Freeform 40">
              <a:extLst>
                <a:ext uri="{FF2B5EF4-FFF2-40B4-BE49-F238E27FC236}">
                  <a16:creationId xmlns:a16="http://schemas.microsoft.com/office/drawing/2014/main" id="{E477BF5E-26A3-EE52-E86F-058E33A97E98}"/>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4" name="Freeform 41">
              <a:extLst>
                <a:ext uri="{FF2B5EF4-FFF2-40B4-BE49-F238E27FC236}">
                  <a16:creationId xmlns:a16="http://schemas.microsoft.com/office/drawing/2014/main" id="{B76707C2-A27C-F9C5-4F3A-82BEF9E36A82}"/>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5" name="Rectangle 42">
              <a:extLst>
                <a:ext uri="{FF2B5EF4-FFF2-40B4-BE49-F238E27FC236}">
                  <a16:creationId xmlns:a16="http://schemas.microsoft.com/office/drawing/2014/main" id="{B145493B-18D6-0A78-FC2E-013BCBA7A78D}"/>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6" name="Freeform 43">
              <a:extLst>
                <a:ext uri="{FF2B5EF4-FFF2-40B4-BE49-F238E27FC236}">
                  <a16:creationId xmlns:a16="http://schemas.microsoft.com/office/drawing/2014/main" id="{287A9D90-68A9-80F8-DF00-44F88FAC1940}"/>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07" name="フローチャート: 書類 306">
            <a:extLst>
              <a:ext uri="{FF2B5EF4-FFF2-40B4-BE49-F238E27FC236}">
                <a16:creationId xmlns:a16="http://schemas.microsoft.com/office/drawing/2014/main" id="{8094C6EA-FA03-3412-A8F2-BE854C146466}"/>
              </a:ext>
            </a:extLst>
          </p:cNvPr>
          <p:cNvSpPr/>
          <p:nvPr/>
        </p:nvSpPr>
        <p:spPr>
          <a:xfrm>
            <a:off x="8183058" y="3655755"/>
            <a:ext cx="552996" cy="347331"/>
          </a:xfrm>
          <a:prstGeom prst="flowChartDocument">
            <a:avLst/>
          </a:prstGeom>
          <a:solidFill>
            <a:schemeClr val="bg1"/>
          </a:solidFill>
          <a:ln w="9525">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r>
              <a:rPr kumimoji="1" lang="ja-JP" altLang="en-US" sz="600"/>
              <a:t>支払伝票</a:t>
            </a:r>
          </a:p>
        </p:txBody>
      </p:sp>
      <p:sp>
        <p:nvSpPr>
          <p:cNvPr id="308" name="矢印: 右 307">
            <a:extLst>
              <a:ext uri="{FF2B5EF4-FFF2-40B4-BE49-F238E27FC236}">
                <a16:creationId xmlns:a16="http://schemas.microsoft.com/office/drawing/2014/main" id="{EE140DF8-43CE-1FF5-AC4C-9E00A471C3B2}"/>
              </a:ext>
            </a:extLst>
          </p:cNvPr>
          <p:cNvSpPr/>
          <p:nvPr/>
        </p:nvSpPr>
        <p:spPr>
          <a:xfrm rot="5400000">
            <a:off x="8052535" y="4076113"/>
            <a:ext cx="295918"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9" name="グループ化 308">
            <a:extLst>
              <a:ext uri="{FF2B5EF4-FFF2-40B4-BE49-F238E27FC236}">
                <a16:creationId xmlns:a16="http://schemas.microsoft.com/office/drawing/2014/main" id="{DC48D4D4-A4C2-5E17-0431-27034EF75C19}"/>
              </a:ext>
            </a:extLst>
          </p:cNvPr>
          <p:cNvGrpSpPr/>
          <p:nvPr/>
        </p:nvGrpSpPr>
        <p:grpSpPr>
          <a:xfrm>
            <a:off x="8378534" y="3472842"/>
            <a:ext cx="168732" cy="218632"/>
            <a:chOff x="755650" y="3768725"/>
            <a:chExt cx="287338" cy="379413"/>
          </a:xfrm>
        </p:grpSpPr>
        <p:sp>
          <p:nvSpPr>
            <p:cNvPr id="310" name="Freeform 29">
              <a:extLst>
                <a:ext uri="{FF2B5EF4-FFF2-40B4-BE49-F238E27FC236}">
                  <a16:creationId xmlns:a16="http://schemas.microsoft.com/office/drawing/2014/main" id="{83A38CB6-3C1B-D676-3686-18F52E69DFF8}"/>
                </a:ext>
              </a:extLst>
            </p:cNvPr>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1" name="Freeform 30">
              <a:extLst>
                <a:ext uri="{FF2B5EF4-FFF2-40B4-BE49-F238E27FC236}">
                  <a16:creationId xmlns:a16="http://schemas.microsoft.com/office/drawing/2014/main" id="{45D9943C-5960-D9D4-D7D3-0B78071B6880}"/>
                </a:ext>
              </a:extLst>
            </p:cNvPr>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2" name="Freeform 31">
              <a:extLst>
                <a:ext uri="{FF2B5EF4-FFF2-40B4-BE49-F238E27FC236}">
                  <a16:creationId xmlns:a16="http://schemas.microsoft.com/office/drawing/2014/main" id="{4D013946-18F9-8A23-687B-76CA434C0E4B}"/>
                </a:ext>
              </a:extLst>
            </p:cNvPr>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3" name="Freeform 32">
              <a:extLst>
                <a:ext uri="{FF2B5EF4-FFF2-40B4-BE49-F238E27FC236}">
                  <a16:creationId xmlns:a16="http://schemas.microsoft.com/office/drawing/2014/main" id="{0ADFBC70-19D2-B059-5016-6086616C5379}"/>
                </a:ext>
              </a:extLst>
            </p:cNvPr>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4" name="Freeform 33">
              <a:extLst>
                <a:ext uri="{FF2B5EF4-FFF2-40B4-BE49-F238E27FC236}">
                  <a16:creationId xmlns:a16="http://schemas.microsoft.com/office/drawing/2014/main" id="{5834AF21-9CD4-45FC-1FF3-73B4368F9473}"/>
                </a:ext>
              </a:extLst>
            </p:cNvPr>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315" name="グループ化 314">
            <a:extLst>
              <a:ext uri="{FF2B5EF4-FFF2-40B4-BE49-F238E27FC236}">
                <a16:creationId xmlns:a16="http://schemas.microsoft.com/office/drawing/2014/main" id="{721F91B2-10D2-4F2B-DDF3-B47436728199}"/>
              </a:ext>
            </a:extLst>
          </p:cNvPr>
          <p:cNvGrpSpPr/>
          <p:nvPr/>
        </p:nvGrpSpPr>
        <p:grpSpPr>
          <a:xfrm>
            <a:off x="8573688" y="3480854"/>
            <a:ext cx="171721" cy="210619"/>
            <a:chOff x="757238" y="4846638"/>
            <a:chExt cx="288926" cy="377825"/>
          </a:xfrm>
        </p:grpSpPr>
        <p:sp>
          <p:nvSpPr>
            <p:cNvPr id="316" name="Freeform 33">
              <a:extLst>
                <a:ext uri="{FF2B5EF4-FFF2-40B4-BE49-F238E27FC236}">
                  <a16:creationId xmlns:a16="http://schemas.microsoft.com/office/drawing/2014/main" id="{D2084664-43B6-DDDB-EF80-8373198DEE0A}"/>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7" name="Freeform 34">
              <a:extLst>
                <a:ext uri="{FF2B5EF4-FFF2-40B4-BE49-F238E27FC236}">
                  <a16:creationId xmlns:a16="http://schemas.microsoft.com/office/drawing/2014/main" id="{DE421308-E9E2-294B-D852-F5BA02EB6EE8}"/>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8" name="Rectangle 35">
              <a:extLst>
                <a:ext uri="{FF2B5EF4-FFF2-40B4-BE49-F238E27FC236}">
                  <a16:creationId xmlns:a16="http://schemas.microsoft.com/office/drawing/2014/main" id="{04573997-8080-AE8E-5F88-4606BF16BFDE}"/>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9" name="Rectangle 36">
              <a:extLst>
                <a:ext uri="{FF2B5EF4-FFF2-40B4-BE49-F238E27FC236}">
                  <a16:creationId xmlns:a16="http://schemas.microsoft.com/office/drawing/2014/main" id="{015C26C1-1F3D-6C7A-7402-9217252DF5E9}"/>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0" name="Rectangle 37">
              <a:extLst>
                <a:ext uri="{FF2B5EF4-FFF2-40B4-BE49-F238E27FC236}">
                  <a16:creationId xmlns:a16="http://schemas.microsoft.com/office/drawing/2014/main" id="{E68EDE95-BEF1-E599-574F-1DB97B68EDFD}"/>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1" name="Freeform 38">
              <a:extLst>
                <a:ext uri="{FF2B5EF4-FFF2-40B4-BE49-F238E27FC236}">
                  <a16:creationId xmlns:a16="http://schemas.microsoft.com/office/drawing/2014/main" id="{F4E3605E-1D26-ADBC-F3CA-AE6D971E7610}"/>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2" name="Freeform 39">
              <a:extLst>
                <a:ext uri="{FF2B5EF4-FFF2-40B4-BE49-F238E27FC236}">
                  <a16:creationId xmlns:a16="http://schemas.microsoft.com/office/drawing/2014/main" id="{E8552426-4F2E-5C7F-1789-3A29CB564233}"/>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3" name="Freeform 40">
              <a:extLst>
                <a:ext uri="{FF2B5EF4-FFF2-40B4-BE49-F238E27FC236}">
                  <a16:creationId xmlns:a16="http://schemas.microsoft.com/office/drawing/2014/main" id="{3D747C18-87DD-42A1-1B9E-AE2A2F0E7C8C}"/>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4" name="Freeform 41">
              <a:extLst>
                <a:ext uri="{FF2B5EF4-FFF2-40B4-BE49-F238E27FC236}">
                  <a16:creationId xmlns:a16="http://schemas.microsoft.com/office/drawing/2014/main" id="{B0770BEB-1E35-5770-1BE0-A9264E8C37D7}"/>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5" name="Rectangle 42">
              <a:extLst>
                <a:ext uri="{FF2B5EF4-FFF2-40B4-BE49-F238E27FC236}">
                  <a16:creationId xmlns:a16="http://schemas.microsoft.com/office/drawing/2014/main" id="{2C4C2F5B-FDE5-21B4-2E7B-2BB3CDCFEA7A}"/>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6" name="Freeform 43">
              <a:extLst>
                <a:ext uri="{FF2B5EF4-FFF2-40B4-BE49-F238E27FC236}">
                  <a16:creationId xmlns:a16="http://schemas.microsoft.com/office/drawing/2014/main" id="{F3B8FAA7-D680-D1F5-A233-2734B47F691E}"/>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27" name="矢印: 右 326">
            <a:extLst>
              <a:ext uri="{FF2B5EF4-FFF2-40B4-BE49-F238E27FC236}">
                <a16:creationId xmlns:a16="http://schemas.microsoft.com/office/drawing/2014/main" id="{757FB6B5-366E-0AC2-7881-EE14C9CFF03B}"/>
              </a:ext>
            </a:extLst>
          </p:cNvPr>
          <p:cNvSpPr/>
          <p:nvPr/>
        </p:nvSpPr>
        <p:spPr>
          <a:xfrm>
            <a:off x="5136276" y="2913572"/>
            <a:ext cx="345350"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9" name="グループ化 328">
            <a:extLst>
              <a:ext uri="{FF2B5EF4-FFF2-40B4-BE49-F238E27FC236}">
                <a16:creationId xmlns:a16="http://schemas.microsoft.com/office/drawing/2014/main" id="{1D9432F2-BF5E-B9F1-7A6D-D0E784229B68}"/>
              </a:ext>
            </a:extLst>
          </p:cNvPr>
          <p:cNvGrpSpPr/>
          <p:nvPr/>
        </p:nvGrpSpPr>
        <p:grpSpPr>
          <a:xfrm>
            <a:off x="7342070" y="4424382"/>
            <a:ext cx="992990" cy="358198"/>
            <a:chOff x="7801233" y="1971196"/>
            <a:chExt cx="992990" cy="358198"/>
          </a:xfrm>
        </p:grpSpPr>
        <p:grpSp>
          <p:nvGrpSpPr>
            <p:cNvPr id="330" name="グループ化 329">
              <a:extLst>
                <a:ext uri="{FF2B5EF4-FFF2-40B4-BE49-F238E27FC236}">
                  <a16:creationId xmlns:a16="http://schemas.microsoft.com/office/drawing/2014/main" id="{404232EF-79F2-2A70-7BBE-1DBBF96BCB91}"/>
                </a:ext>
              </a:extLst>
            </p:cNvPr>
            <p:cNvGrpSpPr/>
            <p:nvPr/>
          </p:nvGrpSpPr>
          <p:grpSpPr>
            <a:xfrm>
              <a:off x="8376710" y="2043268"/>
              <a:ext cx="417513" cy="220662"/>
              <a:chOff x="2952747" y="5937614"/>
              <a:chExt cx="417513" cy="220662"/>
            </a:xfrm>
          </p:grpSpPr>
          <p:sp>
            <p:nvSpPr>
              <p:cNvPr id="332" name="Freeform 52">
                <a:extLst>
                  <a:ext uri="{FF2B5EF4-FFF2-40B4-BE49-F238E27FC236}">
                    <a16:creationId xmlns:a16="http://schemas.microsoft.com/office/drawing/2014/main" id="{68EC8966-4F58-4CDA-18C5-10E3F23C3964}"/>
                  </a:ext>
                </a:extLst>
              </p:cNvPr>
              <p:cNvSpPr>
                <a:spLocks noEditPoints="1"/>
              </p:cNvSpPr>
              <p:nvPr/>
            </p:nvSpPr>
            <p:spPr bwMode="auto">
              <a:xfrm>
                <a:off x="3071810" y="5937614"/>
                <a:ext cx="171450" cy="107950"/>
              </a:xfrm>
              <a:custGeom>
                <a:avLst/>
                <a:gdLst>
                  <a:gd name="T0" fmla="*/ 141 w 359"/>
                  <a:gd name="T1" fmla="*/ 147 h 227"/>
                  <a:gd name="T2" fmla="*/ 49 w 359"/>
                  <a:gd name="T3" fmla="*/ 147 h 227"/>
                  <a:gd name="T4" fmla="*/ 17 w 359"/>
                  <a:gd name="T5" fmla="*/ 227 h 227"/>
                  <a:gd name="T6" fmla="*/ 0 w 359"/>
                  <a:gd name="T7" fmla="*/ 227 h 227"/>
                  <a:gd name="T8" fmla="*/ 91 w 359"/>
                  <a:gd name="T9" fmla="*/ 0 h 227"/>
                  <a:gd name="T10" fmla="*/ 101 w 359"/>
                  <a:gd name="T11" fmla="*/ 0 h 227"/>
                  <a:gd name="T12" fmla="*/ 190 w 359"/>
                  <a:gd name="T13" fmla="*/ 227 h 227"/>
                  <a:gd name="T14" fmla="*/ 172 w 359"/>
                  <a:gd name="T15" fmla="*/ 227 h 227"/>
                  <a:gd name="T16" fmla="*/ 141 w 359"/>
                  <a:gd name="T17" fmla="*/ 147 h 227"/>
                  <a:gd name="T18" fmla="*/ 54 w 359"/>
                  <a:gd name="T19" fmla="*/ 133 h 227"/>
                  <a:gd name="T20" fmla="*/ 135 w 359"/>
                  <a:gd name="T21" fmla="*/ 133 h 227"/>
                  <a:gd name="T22" fmla="*/ 105 w 359"/>
                  <a:gd name="T23" fmla="*/ 51 h 227"/>
                  <a:gd name="T24" fmla="*/ 95 w 359"/>
                  <a:gd name="T25" fmla="*/ 25 h 227"/>
                  <a:gd name="T26" fmla="*/ 86 w 359"/>
                  <a:gd name="T27" fmla="*/ 52 h 227"/>
                  <a:gd name="T28" fmla="*/ 54 w 359"/>
                  <a:gd name="T29" fmla="*/ 133 h 227"/>
                  <a:gd name="T30" fmla="*/ 359 w 359"/>
                  <a:gd name="T31" fmla="*/ 66 h 227"/>
                  <a:gd name="T32" fmla="*/ 336 w 359"/>
                  <a:gd name="T33" fmla="*/ 116 h 227"/>
                  <a:gd name="T34" fmla="*/ 273 w 359"/>
                  <a:gd name="T35" fmla="*/ 134 h 227"/>
                  <a:gd name="T36" fmla="*/ 238 w 359"/>
                  <a:gd name="T37" fmla="*/ 134 h 227"/>
                  <a:gd name="T38" fmla="*/ 238 w 359"/>
                  <a:gd name="T39" fmla="*/ 227 h 227"/>
                  <a:gd name="T40" fmla="*/ 222 w 359"/>
                  <a:gd name="T41" fmla="*/ 227 h 227"/>
                  <a:gd name="T42" fmla="*/ 222 w 359"/>
                  <a:gd name="T43" fmla="*/ 1 h 227"/>
                  <a:gd name="T44" fmla="*/ 278 w 359"/>
                  <a:gd name="T45" fmla="*/ 1 h 227"/>
                  <a:gd name="T46" fmla="*/ 359 w 359"/>
                  <a:gd name="T47" fmla="*/ 66 h 227"/>
                  <a:gd name="T48" fmla="*/ 238 w 359"/>
                  <a:gd name="T49" fmla="*/ 120 h 227"/>
                  <a:gd name="T50" fmla="*/ 269 w 359"/>
                  <a:gd name="T51" fmla="*/ 120 h 227"/>
                  <a:gd name="T52" fmla="*/ 324 w 359"/>
                  <a:gd name="T53" fmla="*/ 107 h 227"/>
                  <a:gd name="T54" fmla="*/ 342 w 359"/>
                  <a:gd name="T55" fmla="*/ 66 h 227"/>
                  <a:gd name="T56" fmla="*/ 325 w 359"/>
                  <a:gd name="T57" fmla="*/ 28 h 227"/>
                  <a:gd name="T58" fmla="*/ 275 w 359"/>
                  <a:gd name="T59" fmla="*/ 15 h 227"/>
                  <a:gd name="T60" fmla="*/ 238 w 359"/>
                  <a:gd name="T61" fmla="*/ 15 h 227"/>
                  <a:gd name="T62" fmla="*/ 238 w 359"/>
                  <a:gd name="T63" fmla="*/ 1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9" h="227">
                    <a:moveTo>
                      <a:pt x="141" y="147"/>
                    </a:moveTo>
                    <a:cubicBezTo>
                      <a:pt x="49" y="147"/>
                      <a:pt x="49" y="147"/>
                      <a:pt x="49" y="147"/>
                    </a:cubicBezTo>
                    <a:cubicBezTo>
                      <a:pt x="17" y="227"/>
                      <a:pt x="17" y="227"/>
                      <a:pt x="17" y="227"/>
                    </a:cubicBezTo>
                    <a:cubicBezTo>
                      <a:pt x="0" y="227"/>
                      <a:pt x="0" y="227"/>
                      <a:pt x="0" y="227"/>
                    </a:cubicBezTo>
                    <a:cubicBezTo>
                      <a:pt x="91" y="0"/>
                      <a:pt x="91" y="0"/>
                      <a:pt x="91" y="0"/>
                    </a:cubicBezTo>
                    <a:cubicBezTo>
                      <a:pt x="101" y="0"/>
                      <a:pt x="101" y="0"/>
                      <a:pt x="101" y="0"/>
                    </a:cubicBezTo>
                    <a:cubicBezTo>
                      <a:pt x="190" y="227"/>
                      <a:pt x="190" y="227"/>
                      <a:pt x="190" y="227"/>
                    </a:cubicBezTo>
                    <a:cubicBezTo>
                      <a:pt x="172" y="227"/>
                      <a:pt x="172" y="227"/>
                      <a:pt x="172" y="227"/>
                    </a:cubicBezTo>
                    <a:lnTo>
                      <a:pt x="141" y="147"/>
                    </a:lnTo>
                    <a:close/>
                    <a:moveTo>
                      <a:pt x="54" y="133"/>
                    </a:moveTo>
                    <a:cubicBezTo>
                      <a:pt x="135" y="133"/>
                      <a:pt x="135" y="133"/>
                      <a:pt x="135" y="133"/>
                    </a:cubicBezTo>
                    <a:cubicBezTo>
                      <a:pt x="105" y="51"/>
                      <a:pt x="105" y="51"/>
                      <a:pt x="105" y="51"/>
                    </a:cubicBezTo>
                    <a:cubicBezTo>
                      <a:pt x="102" y="45"/>
                      <a:pt x="99" y="36"/>
                      <a:pt x="95" y="25"/>
                    </a:cubicBezTo>
                    <a:cubicBezTo>
                      <a:pt x="93" y="35"/>
                      <a:pt x="90" y="44"/>
                      <a:pt x="86" y="52"/>
                    </a:cubicBezTo>
                    <a:lnTo>
                      <a:pt x="54" y="133"/>
                    </a:lnTo>
                    <a:close/>
                    <a:moveTo>
                      <a:pt x="359" y="66"/>
                    </a:moveTo>
                    <a:cubicBezTo>
                      <a:pt x="359" y="88"/>
                      <a:pt x="351" y="104"/>
                      <a:pt x="336" y="116"/>
                    </a:cubicBezTo>
                    <a:cubicBezTo>
                      <a:pt x="321" y="128"/>
                      <a:pt x="300" y="134"/>
                      <a:pt x="273" y="134"/>
                    </a:cubicBezTo>
                    <a:cubicBezTo>
                      <a:pt x="238" y="134"/>
                      <a:pt x="238" y="134"/>
                      <a:pt x="238" y="134"/>
                    </a:cubicBezTo>
                    <a:cubicBezTo>
                      <a:pt x="238" y="227"/>
                      <a:pt x="238" y="227"/>
                      <a:pt x="238" y="227"/>
                    </a:cubicBezTo>
                    <a:cubicBezTo>
                      <a:pt x="222" y="227"/>
                      <a:pt x="222" y="227"/>
                      <a:pt x="222" y="227"/>
                    </a:cubicBezTo>
                    <a:cubicBezTo>
                      <a:pt x="222" y="1"/>
                      <a:pt x="222" y="1"/>
                      <a:pt x="222" y="1"/>
                    </a:cubicBezTo>
                    <a:cubicBezTo>
                      <a:pt x="278" y="1"/>
                      <a:pt x="278" y="1"/>
                      <a:pt x="278" y="1"/>
                    </a:cubicBezTo>
                    <a:cubicBezTo>
                      <a:pt x="332" y="1"/>
                      <a:pt x="359" y="22"/>
                      <a:pt x="359" y="66"/>
                    </a:cubicBezTo>
                    <a:close/>
                    <a:moveTo>
                      <a:pt x="238" y="120"/>
                    </a:moveTo>
                    <a:cubicBezTo>
                      <a:pt x="269" y="120"/>
                      <a:pt x="269" y="120"/>
                      <a:pt x="269" y="120"/>
                    </a:cubicBezTo>
                    <a:cubicBezTo>
                      <a:pt x="295" y="120"/>
                      <a:pt x="313" y="116"/>
                      <a:pt x="324" y="107"/>
                    </a:cubicBezTo>
                    <a:cubicBezTo>
                      <a:pt x="336" y="99"/>
                      <a:pt x="342" y="85"/>
                      <a:pt x="342" y="66"/>
                    </a:cubicBezTo>
                    <a:cubicBezTo>
                      <a:pt x="342" y="49"/>
                      <a:pt x="336" y="36"/>
                      <a:pt x="325" y="28"/>
                    </a:cubicBezTo>
                    <a:cubicBezTo>
                      <a:pt x="315" y="19"/>
                      <a:pt x="298" y="15"/>
                      <a:pt x="275" y="15"/>
                    </a:cubicBezTo>
                    <a:cubicBezTo>
                      <a:pt x="238" y="15"/>
                      <a:pt x="238" y="15"/>
                      <a:pt x="238" y="15"/>
                    </a:cubicBezTo>
                    <a:lnTo>
                      <a:pt x="238" y="12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dirty="0">
                  <a:solidFill>
                    <a:prstClr val="black"/>
                  </a:solidFill>
                  <a:latin typeface="メイリオ"/>
                  <a:ea typeface="メイリオ"/>
                </a:endParaRPr>
              </a:p>
            </p:txBody>
          </p:sp>
          <p:sp>
            <p:nvSpPr>
              <p:cNvPr id="333" name="Freeform 53">
                <a:extLst>
                  <a:ext uri="{FF2B5EF4-FFF2-40B4-BE49-F238E27FC236}">
                    <a16:creationId xmlns:a16="http://schemas.microsoft.com/office/drawing/2014/main" id="{F1D0980A-DBE4-6375-D33E-18D40A4D88F1}"/>
                  </a:ext>
                </a:extLst>
              </p:cNvPr>
              <p:cNvSpPr>
                <a:spLocks noEditPoints="1"/>
              </p:cNvSpPr>
              <p:nvPr/>
            </p:nvSpPr>
            <p:spPr bwMode="auto">
              <a:xfrm>
                <a:off x="2952747" y="6082076"/>
                <a:ext cx="417513" cy="76200"/>
              </a:xfrm>
              <a:custGeom>
                <a:avLst/>
                <a:gdLst>
                  <a:gd name="T0" fmla="*/ 11 w 878"/>
                  <a:gd name="T1" fmla="*/ 10 h 160"/>
                  <a:gd name="T2" fmla="*/ 0 w 878"/>
                  <a:gd name="T3" fmla="*/ 160 h 160"/>
                  <a:gd name="T4" fmla="*/ 257 w 878"/>
                  <a:gd name="T5" fmla="*/ 140 h 160"/>
                  <a:gd name="T6" fmla="*/ 97 w 878"/>
                  <a:gd name="T7" fmla="*/ 140 h 160"/>
                  <a:gd name="T8" fmla="*/ 112 w 878"/>
                  <a:gd name="T9" fmla="*/ 83 h 160"/>
                  <a:gd name="T10" fmla="*/ 104 w 878"/>
                  <a:gd name="T11" fmla="*/ 43 h 160"/>
                  <a:gd name="T12" fmla="*/ 187 w 878"/>
                  <a:gd name="T13" fmla="*/ 1 h 160"/>
                  <a:gd name="T14" fmla="*/ 187 w 878"/>
                  <a:gd name="T15" fmla="*/ 43 h 160"/>
                  <a:gd name="T16" fmla="*/ 236 w 878"/>
                  <a:gd name="T17" fmla="*/ 70 h 160"/>
                  <a:gd name="T18" fmla="*/ 149 w 878"/>
                  <a:gd name="T19" fmla="*/ 83 h 160"/>
                  <a:gd name="T20" fmla="*/ 277 w 878"/>
                  <a:gd name="T21" fmla="*/ 160 h 160"/>
                  <a:gd name="T22" fmla="*/ 293 w 878"/>
                  <a:gd name="T23" fmla="*/ 101 h 160"/>
                  <a:gd name="T24" fmla="*/ 293 w 878"/>
                  <a:gd name="T25" fmla="*/ 52 h 160"/>
                  <a:gd name="T26" fmla="*/ 293 w 878"/>
                  <a:gd name="T27" fmla="*/ 1 h 160"/>
                  <a:gd name="T28" fmla="*/ 335 w 878"/>
                  <a:gd name="T29" fmla="*/ 52 h 160"/>
                  <a:gd name="T30" fmla="*/ 337 w 878"/>
                  <a:gd name="T31" fmla="*/ 91 h 160"/>
                  <a:gd name="T32" fmla="*/ 322 w 878"/>
                  <a:gd name="T33" fmla="*/ 156 h 160"/>
                  <a:gd name="T34" fmla="*/ 382 w 878"/>
                  <a:gd name="T35" fmla="*/ 9 h 160"/>
                  <a:gd name="T36" fmla="*/ 397 w 878"/>
                  <a:gd name="T37" fmla="*/ 77 h 160"/>
                  <a:gd name="T38" fmla="*/ 567 w 878"/>
                  <a:gd name="T39" fmla="*/ 29 h 160"/>
                  <a:gd name="T40" fmla="*/ 535 w 878"/>
                  <a:gd name="T41" fmla="*/ 29 h 160"/>
                  <a:gd name="T42" fmla="*/ 591 w 878"/>
                  <a:gd name="T43" fmla="*/ 82 h 160"/>
                  <a:gd name="T44" fmla="*/ 463 w 878"/>
                  <a:gd name="T45" fmla="*/ 82 h 160"/>
                  <a:gd name="T46" fmla="*/ 507 w 878"/>
                  <a:gd name="T47" fmla="*/ 36 h 160"/>
                  <a:gd name="T48" fmla="*/ 490 w 878"/>
                  <a:gd name="T49" fmla="*/ 29 h 160"/>
                  <a:gd name="T50" fmla="*/ 467 w 878"/>
                  <a:gd name="T51" fmla="*/ 29 h 160"/>
                  <a:gd name="T52" fmla="*/ 481 w 878"/>
                  <a:gd name="T53" fmla="*/ 5 h 160"/>
                  <a:gd name="T54" fmla="*/ 531 w 878"/>
                  <a:gd name="T55" fmla="*/ 0 h 160"/>
                  <a:gd name="T56" fmla="*/ 595 w 878"/>
                  <a:gd name="T57" fmla="*/ 29 h 160"/>
                  <a:gd name="T58" fmla="*/ 557 w 878"/>
                  <a:gd name="T59" fmla="*/ 160 h 160"/>
                  <a:gd name="T60" fmla="*/ 470 w 878"/>
                  <a:gd name="T61" fmla="*/ 160 h 160"/>
                  <a:gd name="T62" fmla="*/ 490 w 878"/>
                  <a:gd name="T63" fmla="*/ 108 h 160"/>
                  <a:gd name="T64" fmla="*/ 544 w 878"/>
                  <a:gd name="T65" fmla="*/ 94 h 160"/>
                  <a:gd name="T66" fmla="*/ 490 w 878"/>
                  <a:gd name="T67" fmla="*/ 140 h 160"/>
                  <a:gd name="T68" fmla="*/ 666 w 878"/>
                  <a:gd name="T69" fmla="*/ 126 h 160"/>
                  <a:gd name="T70" fmla="*/ 627 w 878"/>
                  <a:gd name="T71" fmla="*/ 78 h 160"/>
                  <a:gd name="T72" fmla="*/ 627 w 878"/>
                  <a:gd name="T73" fmla="*/ 29 h 160"/>
                  <a:gd name="T74" fmla="*/ 665 w 878"/>
                  <a:gd name="T75" fmla="*/ 29 h 160"/>
                  <a:gd name="T76" fmla="*/ 662 w 878"/>
                  <a:gd name="T77" fmla="*/ 78 h 160"/>
                  <a:gd name="T78" fmla="*/ 666 w 878"/>
                  <a:gd name="T79" fmla="*/ 126 h 160"/>
                  <a:gd name="T80" fmla="*/ 658 w 878"/>
                  <a:gd name="T81" fmla="*/ 136 h 160"/>
                  <a:gd name="T82" fmla="*/ 670 w 878"/>
                  <a:gd name="T83" fmla="*/ 102 h 160"/>
                  <a:gd name="T84" fmla="*/ 671 w 878"/>
                  <a:gd name="T85" fmla="*/ 8 h 160"/>
                  <a:gd name="T86" fmla="*/ 726 w 878"/>
                  <a:gd name="T87" fmla="*/ 102 h 160"/>
                  <a:gd name="T88" fmla="*/ 726 w 878"/>
                  <a:gd name="T89" fmla="*/ 136 h 160"/>
                  <a:gd name="T90" fmla="*/ 707 w 878"/>
                  <a:gd name="T91" fmla="*/ 25 h 160"/>
                  <a:gd name="T92" fmla="*/ 707 w 878"/>
                  <a:gd name="T93" fmla="*/ 70 h 160"/>
                  <a:gd name="T94" fmla="*/ 741 w 878"/>
                  <a:gd name="T95" fmla="*/ 25 h 160"/>
                  <a:gd name="T96" fmla="*/ 741 w 878"/>
                  <a:gd name="T97" fmla="*/ 25 h 160"/>
                  <a:gd name="T98" fmla="*/ 741 w 878"/>
                  <a:gd name="T99" fmla="*/ 70 h 160"/>
                  <a:gd name="T100" fmla="*/ 835 w 878"/>
                  <a:gd name="T101" fmla="*/ 151 h 160"/>
                  <a:gd name="T102" fmla="*/ 835 w 878"/>
                  <a:gd name="T103"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8" h="160">
                    <a:moveTo>
                      <a:pt x="0" y="1"/>
                    </a:moveTo>
                    <a:cubicBezTo>
                      <a:pt x="43" y="1"/>
                      <a:pt x="43" y="1"/>
                      <a:pt x="43" y="1"/>
                    </a:cubicBezTo>
                    <a:cubicBezTo>
                      <a:pt x="43" y="10"/>
                      <a:pt x="43" y="10"/>
                      <a:pt x="43" y="10"/>
                    </a:cubicBezTo>
                    <a:cubicBezTo>
                      <a:pt x="11" y="10"/>
                      <a:pt x="11" y="10"/>
                      <a:pt x="11" y="10"/>
                    </a:cubicBezTo>
                    <a:cubicBezTo>
                      <a:pt x="11" y="151"/>
                      <a:pt x="11" y="151"/>
                      <a:pt x="11" y="151"/>
                    </a:cubicBezTo>
                    <a:cubicBezTo>
                      <a:pt x="43" y="151"/>
                      <a:pt x="43" y="151"/>
                      <a:pt x="43" y="151"/>
                    </a:cubicBezTo>
                    <a:cubicBezTo>
                      <a:pt x="43" y="160"/>
                      <a:pt x="43" y="160"/>
                      <a:pt x="43" y="160"/>
                    </a:cubicBezTo>
                    <a:cubicBezTo>
                      <a:pt x="0" y="160"/>
                      <a:pt x="0" y="160"/>
                      <a:pt x="0" y="160"/>
                    </a:cubicBezTo>
                    <a:lnTo>
                      <a:pt x="0" y="1"/>
                    </a:lnTo>
                    <a:close/>
                    <a:moveTo>
                      <a:pt x="236" y="70"/>
                    </a:moveTo>
                    <a:cubicBezTo>
                      <a:pt x="228" y="94"/>
                      <a:pt x="214" y="111"/>
                      <a:pt x="196" y="125"/>
                    </a:cubicBezTo>
                    <a:cubicBezTo>
                      <a:pt x="213" y="133"/>
                      <a:pt x="233" y="138"/>
                      <a:pt x="257" y="140"/>
                    </a:cubicBezTo>
                    <a:cubicBezTo>
                      <a:pt x="252" y="145"/>
                      <a:pt x="246" y="154"/>
                      <a:pt x="244" y="160"/>
                    </a:cubicBezTo>
                    <a:cubicBezTo>
                      <a:pt x="217" y="156"/>
                      <a:pt x="194" y="149"/>
                      <a:pt x="176" y="138"/>
                    </a:cubicBezTo>
                    <a:cubicBezTo>
                      <a:pt x="156" y="149"/>
                      <a:pt x="133" y="155"/>
                      <a:pt x="108" y="160"/>
                    </a:cubicBezTo>
                    <a:cubicBezTo>
                      <a:pt x="106" y="154"/>
                      <a:pt x="101" y="145"/>
                      <a:pt x="97" y="140"/>
                    </a:cubicBezTo>
                    <a:cubicBezTo>
                      <a:pt x="119" y="137"/>
                      <a:pt x="140" y="132"/>
                      <a:pt x="157" y="125"/>
                    </a:cubicBezTo>
                    <a:cubicBezTo>
                      <a:pt x="146" y="115"/>
                      <a:pt x="137" y="102"/>
                      <a:pt x="129" y="88"/>
                    </a:cubicBezTo>
                    <a:cubicBezTo>
                      <a:pt x="144" y="83"/>
                      <a:pt x="144" y="83"/>
                      <a:pt x="144" y="83"/>
                    </a:cubicBezTo>
                    <a:cubicBezTo>
                      <a:pt x="112" y="83"/>
                      <a:pt x="112" y="83"/>
                      <a:pt x="112" y="83"/>
                    </a:cubicBezTo>
                    <a:cubicBezTo>
                      <a:pt x="112" y="63"/>
                      <a:pt x="112" y="63"/>
                      <a:pt x="112" y="63"/>
                    </a:cubicBezTo>
                    <a:cubicBezTo>
                      <a:pt x="166" y="63"/>
                      <a:pt x="166" y="63"/>
                      <a:pt x="166" y="63"/>
                    </a:cubicBezTo>
                    <a:cubicBezTo>
                      <a:pt x="166" y="43"/>
                      <a:pt x="166" y="43"/>
                      <a:pt x="166" y="43"/>
                    </a:cubicBezTo>
                    <a:cubicBezTo>
                      <a:pt x="104" y="43"/>
                      <a:pt x="104" y="43"/>
                      <a:pt x="104" y="43"/>
                    </a:cubicBezTo>
                    <a:cubicBezTo>
                      <a:pt x="104" y="23"/>
                      <a:pt x="104" y="23"/>
                      <a:pt x="104" y="23"/>
                    </a:cubicBezTo>
                    <a:cubicBezTo>
                      <a:pt x="166" y="23"/>
                      <a:pt x="166" y="23"/>
                      <a:pt x="166" y="23"/>
                    </a:cubicBezTo>
                    <a:cubicBezTo>
                      <a:pt x="166" y="1"/>
                      <a:pt x="166" y="1"/>
                      <a:pt x="166" y="1"/>
                    </a:cubicBezTo>
                    <a:cubicBezTo>
                      <a:pt x="187" y="1"/>
                      <a:pt x="187" y="1"/>
                      <a:pt x="187" y="1"/>
                    </a:cubicBezTo>
                    <a:cubicBezTo>
                      <a:pt x="187" y="23"/>
                      <a:pt x="187" y="23"/>
                      <a:pt x="187" y="23"/>
                    </a:cubicBezTo>
                    <a:cubicBezTo>
                      <a:pt x="249" y="23"/>
                      <a:pt x="249" y="23"/>
                      <a:pt x="249" y="23"/>
                    </a:cubicBezTo>
                    <a:cubicBezTo>
                      <a:pt x="249" y="43"/>
                      <a:pt x="249" y="43"/>
                      <a:pt x="249" y="43"/>
                    </a:cubicBezTo>
                    <a:cubicBezTo>
                      <a:pt x="187" y="43"/>
                      <a:pt x="187" y="43"/>
                      <a:pt x="187" y="43"/>
                    </a:cubicBezTo>
                    <a:cubicBezTo>
                      <a:pt x="187" y="63"/>
                      <a:pt x="187" y="63"/>
                      <a:pt x="187" y="63"/>
                    </a:cubicBezTo>
                    <a:cubicBezTo>
                      <a:pt x="218" y="63"/>
                      <a:pt x="218" y="63"/>
                      <a:pt x="218" y="63"/>
                    </a:cubicBezTo>
                    <a:cubicBezTo>
                      <a:pt x="222" y="62"/>
                      <a:pt x="222" y="62"/>
                      <a:pt x="222" y="62"/>
                    </a:cubicBezTo>
                    <a:lnTo>
                      <a:pt x="236" y="70"/>
                    </a:lnTo>
                    <a:close/>
                    <a:moveTo>
                      <a:pt x="149" y="83"/>
                    </a:moveTo>
                    <a:cubicBezTo>
                      <a:pt x="155" y="95"/>
                      <a:pt x="165" y="106"/>
                      <a:pt x="177" y="114"/>
                    </a:cubicBezTo>
                    <a:cubicBezTo>
                      <a:pt x="190" y="106"/>
                      <a:pt x="200" y="96"/>
                      <a:pt x="207" y="83"/>
                    </a:cubicBezTo>
                    <a:lnTo>
                      <a:pt x="149" y="83"/>
                    </a:lnTo>
                    <a:close/>
                    <a:moveTo>
                      <a:pt x="313" y="97"/>
                    </a:moveTo>
                    <a:cubicBezTo>
                      <a:pt x="313" y="137"/>
                      <a:pt x="313" y="137"/>
                      <a:pt x="313" y="137"/>
                    </a:cubicBezTo>
                    <a:cubicBezTo>
                      <a:pt x="313" y="148"/>
                      <a:pt x="311" y="153"/>
                      <a:pt x="305" y="156"/>
                    </a:cubicBezTo>
                    <a:cubicBezTo>
                      <a:pt x="299" y="159"/>
                      <a:pt x="290" y="160"/>
                      <a:pt x="277" y="160"/>
                    </a:cubicBezTo>
                    <a:cubicBezTo>
                      <a:pt x="276" y="154"/>
                      <a:pt x="274" y="146"/>
                      <a:pt x="271" y="141"/>
                    </a:cubicBezTo>
                    <a:cubicBezTo>
                      <a:pt x="279" y="141"/>
                      <a:pt x="287" y="141"/>
                      <a:pt x="290" y="141"/>
                    </a:cubicBezTo>
                    <a:cubicBezTo>
                      <a:pt x="292" y="141"/>
                      <a:pt x="293" y="140"/>
                      <a:pt x="293" y="137"/>
                    </a:cubicBezTo>
                    <a:cubicBezTo>
                      <a:pt x="293" y="101"/>
                      <a:pt x="293" y="101"/>
                      <a:pt x="293" y="101"/>
                    </a:cubicBezTo>
                    <a:cubicBezTo>
                      <a:pt x="285" y="103"/>
                      <a:pt x="278" y="105"/>
                      <a:pt x="271" y="106"/>
                    </a:cubicBezTo>
                    <a:cubicBezTo>
                      <a:pt x="267" y="86"/>
                      <a:pt x="267" y="86"/>
                      <a:pt x="267" y="86"/>
                    </a:cubicBezTo>
                    <a:cubicBezTo>
                      <a:pt x="274" y="85"/>
                      <a:pt x="283" y="83"/>
                      <a:pt x="293" y="82"/>
                    </a:cubicBezTo>
                    <a:cubicBezTo>
                      <a:pt x="293" y="52"/>
                      <a:pt x="293" y="52"/>
                      <a:pt x="293" y="52"/>
                    </a:cubicBezTo>
                    <a:cubicBezTo>
                      <a:pt x="269" y="52"/>
                      <a:pt x="269" y="52"/>
                      <a:pt x="269" y="52"/>
                    </a:cubicBezTo>
                    <a:cubicBezTo>
                      <a:pt x="269" y="33"/>
                      <a:pt x="269" y="33"/>
                      <a:pt x="269" y="33"/>
                    </a:cubicBezTo>
                    <a:cubicBezTo>
                      <a:pt x="293" y="33"/>
                      <a:pt x="293" y="33"/>
                      <a:pt x="293" y="33"/>
                    </a:cubicBezTo>
                    <a:cubicBezTo>
                      <a:pt x="293" y="1"/>
                      <a:pt x="293" y="1"/>
                      <a:pt x="293" y="1"/>
                    </a:cubicBezTo>
                    <a:cubicBezTo>
                      <a:pt x="313" y="1"/>
                      <a:pt x="313" y="1"/>
                      <a:pt x="313" y="1"/>
                    </a:cubicBezTo>
                    <a:cubicBezTo>
                      <a:pt x="313" y="33"/>
                      <a:pt x="313" y="33"/>
                      <a:pt x="313" y="33"/>
                    </a:cubicBezTo>
                    <a:cubicBezTo>
                      <a:pt x="335" y="33"/>
                      <a:pt x="335" y="33"/>
                      <a:pt x="335" y="33"/>
                    </a:cubicBezTo>
                    <a:cubicBezTo>
                      <a:pt x="335" y="52"/>
                      <a:pt x="335" y="52"/>
                      <a:pt x="335" y="52"/>
                    </a:cubicBezTo>
                    <a:cubicBezTo>
                      <a:pt x="313" y="52"/>
                      <a:pt x="313" y="52"/>
                      <a:pt x="313" y="52"/>
                    </a:cubicBezTo>
                    <a:cubicBezTo>
                      <a:pt x="313" y="78"/>
                      <a:pt x="313" y="78"/>
                      <a:pt x="313" y="78"/>
                    </a:cubicBezTo>
                    <a:cubicBezTo>
                      <a:pt x="320" y="76"/>
                      <a:pt x="328" y="75"/>
                      <a:pt x="335" y="74"/>
                    </a:cubicBezTo>
                    <a:cubicBezTo>
                      <a:pt x="337" y="91"/>
                      <a:pt x="337" y="91"/>
                      <a:pt x="337" y="91"/>
                    </a:cubicBezTo>
                    <a:lnTo>
                      <a:pt x="313" y="97"/>
                    </a:lnTo>
                    <a:close/>
                    <a:moveTo>
                      <a:pt x="408" y="160"/>
                    </a:moveTo>
                    <a:cubicBezTo>
                      <a:pt x="407" y="155"/>
                      <a:pt x="406" y="150"/>
                      <a:pt x="404" y="145"/>
                    </a:cubicBezTo>
                    <a:cubicBezTo>
                      <a:pt x="375" y="149"/>
                      <a:pt x="344" y="153"/>
                      <a:pt x="322" y="156"/>
                    </a:cubicBezTo>
                    <a:cubicBezTo>
                      <a:pt x="317" y="135"/>
                      <a:pt x="317" y="135"/>
                      <a:pt x="317" y="135"/>
                    </a:cubicBezTo>
                    <a:cubicBezTo>
                      <a:pt x="323" y="135"/>
                      <a:pt x="329" y="134"/>
                      <a:pt x="335" y="133"/>
                    </a:cubicBezTo>
                    <a:cubicBezTo>
                      <a:pt x="345" y="98"/>
                      <a:pt x="356" y="46"/>
                      <a:pt x="360" y="5"/>
                    </a:cubicBezTo>
                    <a:cubicBezTo>
                      <a:pt x="382" y="9"/>
                      <a:pt x="382" y="9"/>
                      <a:pt x="382" y="9"/>
                    </a:cubicBezTo>
                    <a:cubicBezTo>
                      <a:pt x="376" y="50"/>
                      <a:pt x="366" y="97"/>
                      <a:pt x="356" y="131"/>
                    </a:cubicBezTo>
                    <a:cubicBezTo>
                      <a:pt x="369" y="130"/>
                      <a:pt x="384" y="128"/>
                      <a:pt x="398" y="126"/>
                    </a:cubicBezTo>
                    <a:cubicBezTo>
                      <a:pt x="393" y="112"/>
                      <a:pt x="386" y="97"/>
                      <a:pt x="379" y="84"/>
                    </a:cubicBezTo>
                    <a:cubicBezTo>
                      <a:pt x="397" y="77"/>
                      <a:pt x="397" y="77"/>
                      <a:pt x="397" y="77"/>
                    </a:cubicBezTo>
                    <a:cubicBezTo>
                      <a:pt x="410" y="101"/>
                      <a:pt x="423" y="132"/>
                      <a:pt x="428" y="152"/>
                    </a:cubicBezTo>
                    <a:lnTo>
                      <a:pt x="408" y="160"/>
                    </a:lnTo>
                    <a:close/>
                    <a:moveTo>
                      <a:pt x="595" y="29"/>
                    </a:moveTo>
                    <a:cubicBezTo>
                      <a:pt x="567" y="29"/>
                      <a:pt x="567" y="29"/>
                      <a:pt x="567" y="29"/>
                    </a:cubicBezTo>
                    <a:cubicBezTo>
                      <a:pt x="570" y="33"/>
                      <a:pt x="573" y="37"/>
                      <a:pt x="574" y="40"/>
                    </a:cubicBezTo>
                    <a:cubicBezTo>
                      <a:pt x="556" y="45"/>
                      <a:pt x="556" y="45"/>
                      <a:pt x="556" y="45"/>
                    </a:cubicBezTo>
                    <a:cubicBezTo>
                      <a:pt x="554" y="41"/>
                      <a:pt x="549" y="34"/>
                      <a:pt x="545" y="29"/>
                    </a:cubicBezTo>
                    <a:cubicBezTo>
                      <a:pt x="535" y="29"/>
                      <a:pt x="535" y="29"/>
                      <a:pt x="535" y="29"/>
                    </a:cubicBezTo>
                    <a:cubicBezTo>
                      <a:pt x="532" y="33"/>
                      <a:pt x="529" y="36"/>
                      <a:pt x="526" y="39"/>
                    </a:cubicBezTo>
                    <a:cubicBezTo>
                      <a:pt x="526" y="48"/>
                      <a:pt x="526" y="48"/>
                      <a:pt x="526" y="48"/>
                    </a:cubicBezTo>
                    <a:cubicBezTo>
                      <a:pt x="591" y="48"/>
                      <a:pt x="591" y="48"/>
                      <a:pt x="591" y="48"/>
                    </a:cubicBezTo>
                    <a:cubicBezTo>
                      <a:pt x="591" y="82"/>
                      <a:pt x="591" y="82"/>
                      <a:pt x="591" y="82"/>
                    </a:cubicBezTo>
                    <a:cubicBezTo>
                      <a:pt x="572" y="82"/>
                      <a:pt x="572" y="82"/>
                      <a:pt x="572" y="82"/>
                    </a:cubicBezTo>
                    <a:cubicBezTo>
                      <a:pt x="572" y="63"/>
                      <a:pt x="572" y="63"/>
                      <a:pt x="572" y="63"/>
                    </a:cubicBezTo>
                    <a:cubicBezTo>
                      <a:pt x="463" y="63"/>
                      <a:pt x="463" y="63"/>
                      <a:pt x="463" y="63"/>
                    </a:cubicBezTo>
                    <a:cubicBezTo>
                      <a:pt x="463" y="82"/>
                      <a:pt x="463" y="82"/>
                      <a:pt x="463" y="82"/>
                    </a:cubicBezTo>
                    <a:cubicBezTo>
                      <a:pt x="444" y="82"/>
                      <a:pt x="444" y="82"/>
                      <a:pt x="444" y="82"/>
                    </a:cubicBezTo>
                    <a:cubicBezTo>
                      <a:pt x="444" y="48"/>
                      <a:pt x="444" y="48"/>
                      <a:pt x="444" y="48"/>
                    </a:cubicBezTo>
                    <a:cubicBezTo>
                      <a:pt x="507" y="48"/>
                      <a:pt x="507" y="48"/>
                      <a:pt x="507" y="48"/>
                    </a:cubicBezTo>
                    <a:cubicBezTo>
                      <a:pt x="507" y="36"/>
                      <a:pt x="507" y="36"/>
                      <a:pt x="507" y="36"/>
                    </a:cubicBezTo>
                    <a:cubicBezTo>
                      <a:pt x="514" y="36"/>
                      <a:pt x="514" y="36"/>
                      <a:pt x="514" y="36"/>
                    </a:cubicBezTo>
                    <a:cubicBezTo>
                      <a:pt x="511" y="35"/>
                      <a:pt x="508" y="33"/>
                      <a:pt x="506" y="32"/>
                    </a:cubicBezTo>
                    <a:cubicBezTo>
                      <a:pt x="507" y="31"/>
                      <a:pt x="509" y="30"/>
                      <a:pt x="510" y="29"/>
                    </a:cubicBezTo>
                    <a:cubicBezTo>
                      <a:pt x="490" y="29"/>
                      <a:pt x="490" y="29"/>
                      <a:pt x="490" y="29"/>
                    </a:cubicBezTo>
                    <a:cubicBezTo>
                      <a:pt x="492" y="33"/>
                      <a:pt x="494" y="37"/>
                      <a:pt x="496" y="40"/>
                    </a:cubicBezTo>
                    <a:cubicBezTo>
                      <a:pt x="477" y="45"/>
                      <a:pt x="477" y="45"/>
                      <a:pt x="477" y="45"/>
                    </a:cubicBezTo>
                    <a:cubicBezTo>
                      <a:pt x="476" y="41"/>
                      <a:pt x="473" y="34"/>
                      <a:pt x="470" y="29"/>
                    </a:cubicBezTo>
                    <a:cubicBezTo>
                      <a:pt x="467" y="29"/>
                      <a:pt x="467" y="29"/>
                      <a:pt x="467" y="29"/>
                    </a:cubicBezTo>
                    <a:cubicBezTo>
                      <a:pt x="462" y="35"/>
                      <a:pt x="458" y="41"/>
                      <a:pt x="453" y="45"/>
                    </a:cubicBezTo>
                    <a:cubicBezTo>
                      <a:pt x="449" y="42"/>
                      <a:pt x="441" y="36"/>
                      <a:pt x="437" y="34"/>
                    </a:cubicBezTo>
                    <a:cubicBezTo>
                      <a:pt x="447" y="26"/>
                      <a:pt x="457" y="12"/>
                      <a:pt x="462" y="0"/>
                    </a:cubicBezTo>
                    <a:cubicBezTo>
                      <a:pt x="481" y="5"/>
                      <a:pt x="481" y="5"/>
                      <a:pt x="481" y="5"/>
                    </a:cubicBezTo>
                    <a:cubicBezTo>
                      <a:pt x="480" y="7"/>
                      <a:pt x="478" y="10"/>
                      <a:pt x="477" y="13"/>
                    </a:cubicBezTo>
                    <a:cubicBezTo>
                      <a:pt x="515" y="13"/>
                      <a:pt x="515" y="13"/>
                      <a:pt x="515" y="13"/>
                    </a:cubicBezTo>
                    <a:cubicBezTo>
                      <a:pt x="515" y="24"/>
                      <a:pt x="515" y="24"/>
                      <a:pt x="515" y="24"/>
                    </a:cubicBezTo>
                    <a:cubicBezTo>
                      <a:pt x="521" y="17"/>
                      <a:pt x="527" y="8"/>
                      <a:pt x="531" y="0"/>
                    </a:cubicBezTo>
                    <a:cubicBezTo>
                      <a:pt x="550" y="4"/>
                      <a:pt x="550" y="4"/>
                      <a:pt x="550" y="4"/>
                    </a:cubicBezTo>
                    <a:cubicBezTo>
                      <a:pt x="549" y="7"/>
                      <a:pt x="547" y="10"/>
                      <a:pt x="546" y="13"/>
                    </a:cubicBezTo>
                    <a:cubicBezTo>
                      <a:pt x="595" y="13"/>
                      <a:pt x="595" y="13"/>
                      <a:pt x="595" y="13"/>
                    </a:cubicBezTo>
                    <a:lnTo>
                      <a:pt x="595" y="29"/>
                    </a:lnTo>
                    <a:close/>
                    <a:moveTo>
                      <a:pt x="490" y="116"/>
                    </a:moveTo>
                    <a:cubicBezTo>
                      <a:pt x="577" y="116"/>
                      <a:pt x="577" y="116"/>
                      <a:pt x="577" y="116"/>
                    </a:cubicBezTo>
                    <a:cubicBezTo>
                      <a:pt x="577" y="160"/>
                      <a:pt x="577" y="160"/>
                      <a:pt x="577" y="160"/>
                    </a:cubicBezTo>
                    <a:cubicBezTo>
                      <a:pt x="557" y="160"/>
                      <a:pt x="557" y="160"/>
                      <a:pt x="557" y="160"/>
                    </a:cubicBezTo>
                    <a:cubicBezTo>
                      <a:pt x="557" y="155"/>
                      <a:pt x="557" y="155"/>
                      <a:pt x="557" y="155"/>
                    </a:cubicBezTo>
                    <a:cubicBezTo>
                      <a:pt x="490" y="155"/>
                      <a:pt x="490" y="155"/>
                      <a:pt x="490" y="155"/>
                    </a:cubicBezTo>
                    <a:cubicBezTo>
                      <a:pt x="490" y="160"/>
                      <a:pt x="490" y="160"/>
                      <a:pt x="490" y="160"/>
                    </a:cubicBezTo>
                    <a:cubicBezTo>
                      <a:pt x="470" y="160"/>
                      <a:pt x="470" y="160"/>
                      <a:pt x="470" y="160"/>
                    </a:cubicBezTo>
                    <a:cubicBezTo>
                      <a:pt x="470" y="70"/>
                      <a:pt x="470" y="70"/>
                      <a:pt x="470" y="70"/>
                    </a:cubicBezTo>
                    <a:cubicBezTo>
                      <a:pt x="564" y="70"/>
                      <a:pt x="564" y="70"/>
                      <a:pt x="564" y="70"/>
                    </a:cubicBezTo>
                    <a:cubicBezTo>
                      <a:pt x="564" y="108"/>
                      <a:pt x="564" y="108"/>
                      <a:pt x="564" y="108"/>
                    </a:cubicBezTo>
                    <a:cubicBezTo>
                      <a:pt x="490" y="108"/>
                      <a:pt x="490" y="108"/>
                      <a:pt x="490" y="108"/>
                    </a:cubicBezTo>
                    <a:lnTo>
                      <a:pt x="490" y="116"/>
                    </a:lnTo>
                    <a:close/>
                    <a:moveTo>
                      <a:pt x="490" y="85"/>
                    </a:moveTo>
                    <a:cubicBezTo>
                      <a:pt x="490" y="94"/>
                      <a:pt x="490" y="94"/>
                      <a:pt x="490" y="94"/>
                    </a:cubicBezTo>
                    <a:cubicBezTo>
                      <a:pt x="544" y="94"/>
                      <a:pt x="544" y="94"/>
                      <a:pt x="544" y="94"/>
                    </a:cubicBezTo>
                    <a:cubicBezTo>
                      <a:pt x="544" y="85"/>
                      <a:pt x="544" y="85"/>
                      <a:pt x="544" y="85"/>
                    </a:cubicBezTo>
                    <a:lnTo>
                      <a:pt x="490" y="85"/>
                    </a:lnTo>
                    <a:close/>
                    <a:moveTo>
                      <a:pt x="490" y="131"/>
                    </a:moveTo>
                    <a:cubicBezTo>
                      <a:pt x="490" y="140"/>
                      <a:pt x="490" y="140"/>
                      <a:pt x="490" y="140"/>
                    </a:cubicBezTo>
                    <a:cubicBezTo>
                      <a:pt x="557" y="140"/>
                      <a:pt x="557" y="140"/>
                      <a:pt x="557" y="140"/>
                    </a:cubicBezTo>
                    <a:cubicBezTo>
                      <a:pt x="557" y="131"/>
                      <a:pt x="557" y="131"/>
                      <a:pt x="557" y="131"/>
                    </a:cubicBezTo>
                    <a:lnTo>
                      <a:pt x="490" y="131"/>
                    </a:lnTo>
                    <a:close/>
                    <a:moveTo>
                      <a:pt x="666" y="126"/>
                    </a:moveTo>
                    <a:cubicBezTo>
                      <a:pt x="648" y="132"/>
                      <a:pt x="627" y="139"/>
                      <a:pt x="611" y="144"/>
                    </a:cubicBezTo>
                    <a:cubicBezTo>
                      <a:pt x="606" y="124"/>
                      <a:pt x="606" y="124"/>
                      <a:pt x="606" y="124"/>
                    </a:cubicBezTo>
                    <a:cubicBezTo>
                      <a:pt x="612" y="122"/>
                      <a:pt x="619" y="120"/>
                      <a:pt x="627" y="118"/>
                    </a:cubicBezTo>
                    <a:cubicBezTo>
                      <a:pt x="627" y="78"/>
                      <a:pt x="627" y="78"/>
                      <a:pt x="627" y="78"/>
                    </a:cubicBezTo>
                    <a:cubicBezTo>
                      <a:pt x="610" y="78"/>
                      <a:pt x="610" y="78"/>
                      <a:pt x="610" y="78"/>
                    </a:cubicBezTo>
                    <a:cubicBezTo>
                      <a:pt x="610" y="59"/>
                      <a:pt x="610" y="59"/>
                      <a:pt x="610" y="59"/>
                    </a:cubicBezTo>
                    <a:cubicBezTo>
                      <a:pt x="627" y="59"/>
                      <a:pt x="627" y="59"/>
                      <a:pt x="627" y="59"/>
                    </a:cubicBezTo>
                    <a:cubicBezTo>
                      <a:pt x="627" y="29"/>
                      <a:pt x="627" y="29"/>
                      <a:pt x="627" y="29"/>
                    </a:cubicBezTo>
                    <a:cubicBezTo>
                      <a:pt x="608" y="29"/>
                      <a:pt x="608" y="29"/>
                      <a:pt x="608" y="29"/>
                    </a:cubicBezTo>
                    <a:cubicBezTo>
                      <a:pt x="608" y="11"/>
                      <a:pt x="608" y="11"/>
                      <a:pt x="608" y="11"/>
                    </a:cubicBezTo>
                    <a:cubicBezTo>
                      <a:pt x="665" y="11"/>
                      <a:pt x="665" y="11"/>
                      <a:pt x="665" y="11"/>
                    </a:cubicBezTo>
                    <a:cubicBezTo>
                      <a:pt x="665" y="29"/>
                      <a:pt x="665" y="29"/>
                      <a:pt x="665" y="29"/>
                    </a:cubicBezTo>
                    <a:cubicBezTo>
                      <a:pt x="646" y="29"/>
                      <a:pt x="646" y="29"/>
                      <a:pt x="646" y="29"/>
                    </a:cubicBezTo>
                    <a:cubicBezTo>
                      <a:pt x="646" y="59"/>
                      <a:pt x="646" y="59"/>
                      <a:pt x="646" y="59"/>
                    </a:cubicBezTo>
                    <a:cubicBezTo>
                      <a:pt x="662" y="59"/>
                      <a:pt x="662" y="59"/>
                      <a:pt x="662" y="59"/>
                    </a:cubicBezTo>
                    <a:cubicBezTo>
                      <a:pt x="662" y="78"/>
                      <a:pt x="662" y="78"/>
                      <a:pt x="662" y="78"/>
                    </a:cubicBezTo>
                    <a:cubicBezTo>
                      <a:pt x="646" y="78"/>
                      <a:pt x="646" y="78"/>
                      <a:pt x="646" y="78"/>
                    </a:cubicBezTo>
                    <a:cubicBezTo>
                      <a:pt x="646" y="112"/>
                      <a:pt x="646" y="112"/>
                      <a:pt x="646" y="112"/>
                    </a:cubicBezTo>
                    <a:cubicBezTo>
                      <a:pt x="652" y="110"/>
                      <a:pt x="658" y="109"/>
                      <a:pt x="663" y="107"/>
                    </a:cubicBezTo>
                    <a:lnTo>
                      <a:pt x="666" y="126"/>
                    </a:lnTo>
                    <a:close/>
                    <a:moveTo>
                      <a:pt x="767" y="136"/>
                    </a:moveTo>
                    <a:cubicBezTo>
                      <a:pt x="767" y="154"/>
                      <a:pt x="767" y="154"/>
                      <a:pt x="767" y="154"/>
                    </a:cubicBezTo>
                    <a:cubicBezTo>
                      <a:pt x="658" y="154"/>
                      <a:pt x="658" y="154"/>
                      <a:pt x="658" y="154"/>
                    </a:cubicBezTo>
                    <a:cubicBezTo>
                      <a:pt x="658" y="136"/>
                      <a:pt x="658" y="136"/>
                      <a:pt x="658" y="136"/>
                    </a:cubicBezTo>
                    <a:cubicBezTo>
                      <a:pt x="705" y="136"/>
                      <a:pt x="705" y="136"/>
                      <a:pt x="705" y="136"/>
                    </a:cubicBezTo>
                    <a:cubicBezTo>
                      <a:pt x="705" y="120"/>
                      <a:pt x="705" y="120"/>
                      <a:pt x="705" y="120"/>
                    </a:cubicBezTo>
                    <a:cubicBezTo>
                      <a:pt x="670" y="120"/>
                      <a:pt x="670" y="120"/>
                      <a:pt x="670" y="120"/>
                    </a:cubicBezTo>
                    <a:cubicBezTo>
                      <a:pt x="670" y="102"/>
                      <a:pt x="670" y="102"/>
                      <a:pt x="670" y="102"/>
                    </a:cubicBezTo>
                    <a:cubicBezTo>
                      <a:pt x="705" y="102"/>
                      <a:pt x="705" y="102"/>
                      <a:pt x="705" y="102"/>
                    </a:cubicBezTo>
                    <a:cubicBezTo>
                      <a:pt x="705" y="87"/>
                      <a:pt x="705" y="87"/>
                      <a:pt x="705" y="87"/>
                    </a:cubicBezTo>
                    <a:cubicBezTo>
                      <a:pt x="671" y="87"/>
                      <a:pt x="671" y="87"/>
                      <a:pt x="671" y="87"/>
                    </a:cubicBezTo>
                    <a:cubicBezTo>
                      <a:pt x="671" y="8"/>
                      <a:pt x="671" y="8"/>
                      <a:pt x="671" y="8"/>
                    </a:cubicBezTo>
                    <a:cubicBezTo>
                      <a:pt x="760" y="8"/>
                      <a:pt x="760" y="8"/>
                      <a:pt x="760" y="8"/>
                    </a:cubicBezTo>
                    <a:cubicBezTo>
                      <a:pt x="760" y="87"/>
                      <a:pt x="760" y="87"/>
                      <a:pt x="760" y="87"/>
                    </a:cubicBezTo>
                    <a:cubicBezTo>
                      <a:pt x="726" y="87"/>
                      <a:pt x="726" y="87"/>
                      <a:pt x="726" y="87"/>
                    </a:cubicBezTo>
                    <a:cubicBezTo>
                      <a:pt x="726" y="102"/>
                      <a:pt x="726" y="102"/>
                      <a:pt x="726" y="102"/>
                    </a:cubicBezTo>
                    <a:cubicBezTo>
                      <a:pt x="762" y="102"/>
                      <a:pt x="762" y="102"/>
                      <a:pt x="762" y="102"/>
                    </a:cubicBezTo>
                    <a:cubicBezTo>
                      <a:pt x="762" y="120"/>
                      <a:pt x="762" y="120"/>
                      <a:pt x="762" y="120"/>
                    </a:cubicBezTo>
                    <a:cubicBezTo>
                      <a:pt x="726" y="120"/>
                      <a:pt x="726" y="120"/>
                      <a:pt x="726" y="120"/>
                    </a:cubicBezTo>
                    <a:cubicBezTo>
                      <a:pt x="726" y="136"/>
                      <a:pt x="726" y="136"/>
                      <a:pt x="726" y="136"/>
                    </a:cubicBezTo>
                    <a:lnTo>
                      <a:pt x="767" y="136"/>
                    </a:lnTo>
                    <a:close/>
                    <a:moveTo>
                      <a:pt x="689" y="39"/>
                    </a:moveTo>
                    <a:cubicBezTo>
                      <a:pt x="707" y="39"/>
                      <a:pt x="707" y="39"/>
                      <a:pt x="707" y="39"/>
                    </a:cubicBezTo>
                    <a:cubicBezTo>
                      <a:pt x="707" y="25"/>
                      <a:pt x="707" y="25"/>
                      <a:pt x="707" y="25"/>
                    </a:cubicBezTo>
                    <a:cubicBezTo>
                      <a:pt x="689" y="25"/>
                      <a:pt x="689" y="25"/>
                      <a:pt x="689" y="25"/>
                    </a:cubicBezTo>
                    <a:lnTo>
                      <a:pt x="689" y="39"/>
                    </a:lnTo>
                    <a:close/>
                    <a:moveTo>
                      <a:pt x="689" y="70"/>
                    </a:moveTo>
                    <a:cubicBezTo>
                      <a:pt x="707" y="70"/>
                      <a:pt x="707" y="70"/>
                      <a:pt x="707" y="70"/>
                    </a:cubicBezTo>
                    <a:cubicBezTo>
                      <a:pt x="707" y="55"/>
                      <a:pt x="707" y="55"/>
                      <a:pt x="707" y="55"/>
                    </a:cubicBezTo>
                    <a:cubicBezTo>
                      <a:pt x="689" y="55"/>
                      <a:pt x="689" y="55"/>
                      <a:pt x="689" y="55"/>
                    </a:cubicBezTo>
                    <a:lnTo>
                      <a:pt x="689" y="70"/>
                    </a:lnTo>
                    <a:close/>
                    <a:moveTo>
                      <a:pt x="741" y="25"/>
                    </a:moveTo>
                    <a:cubicBezTo>
                      <a:pt x="724" y="25"/>
                      <a:pt x="724" y="25"/>
                      <a:pt x="724" y="25"/>
                    </a:cubicBezTo>
                    <a:cubicBezTo>
                      <a:pt x="724" y="39"/>
                      <a:pt x="724" y="39"/>
                      <a:pt x="724" y="39"/>
                    </a:cubicBezTo>
                    <a:cubicBezTo>
                      <a:pt x="741" y="39"/>
                      <a:pt x="741" y="39"/>
                      <a:pt x="741" y="39"/>
                    </a:cubicBezTo>
                    <a:lnTo>
                      <a:pt x="741" y="25"/>
                    </a:lnTo>
                    <a:close/>
                    <a:moveTo>
                      <a:pt x="741" y="55"/>
                    </a:moveTo>
                    <a:cubicBezTo>
                      <a:pt x="724" y="55"/>
                      <a:pt x="724" y="55"/>
                      <a:pt x="724" y="55"/>
                    </a:cubicBezTo>
                    <a:cubicBezTo>
                      <a:pt x="724" y="70"/>
                      <a:pt x="724" y="70"/>
                      <a:pt x="724" y="70"/>
                    </a:cubicBezTo>
                    <a:cubicBezTo>
                      <a:pt x="741" y="70"/>
                      <a:pt x="741" y="70"/>
                      <a:pt x="741" y="70"/>
                    </a:cubicBezTo>
                    <a:lnTo>
                      <a:pt x="741" y="55"/>
                    </a:lnTo>
                    <a:close/>
                    <a:moveTo>
                      <a:pt x="878" y="160"/>
                    </a:moveTo>
                    <a:cubicBezTo>
                      <a:pt x="835" y="160"/>
                      <a:pt x="835" y="160"/>
                      <a:pt x="835" y="160"/>
                    </a:cubicBezTo>
                    <a:cubicBezTo>
                      <a:pt x="835" y="151"/>
                      <a:pt x="835" y="151"/>
                      <a:pt x="835" y="151"/>
                    </a:cubicBezTo>
                    <a:cubicBezTo>
                      <a:pt x="866" y="151"/>
                      <a:pt x="866" y="151"/>
                      <a:pt x="866" y="151"/>
                    </a:cubicBezTo>
                    <a:cubicBezTo>
                      <a:pt x="866" y="10"/>
                      <a:pt x="866" y="10"/>
                      <a:pt x="866" y="10"/>
                    </a:cubicBezTo>
                    <a:cubicBezTo>
                      <a:pt x="835" y="10"/>
                      <a:pt x="835" y="10"/>
                      <a:pt x="835" y="10"/>
                    </a:cubicBezTo>
                    <a:cubicBezTo>
                      <a:pt x="835" y="1"/>
                      <a:pt x="835" y="1"/>
                      <a:pt x="835" y="1"/>
                    </a:cubicBezTo>
                    <a:cubicBezTo>
                      <a:pt x="878" y="1"/>
                      <a:pt x="878" y="1"/>
                      <a:pt x="878" y="1"/>
                    </a:cubicBezTo>
                    <a:lnTo>
                      <a:pt x="878" y="16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331" name="Freeform 54">
              <a:extLst>
                <a:ext uri="{FF2B5EF4-FFF2-40B4-BE49-F238E27FC236}">
                  <a16:creationId xmlns:a16="http://schemas.microsoft.com/office/drawing/2014/main" id="{E087CE62-B1E5-B8EA-9C15-B738497F1927}"/>
                </a:ext>
              </a:extLst>
            </p:cNvPr>
            <p:cNvSpPr>
              <a:spLocks noEditPoints="1"/>
            </p:cNvSpPr>
            <p:nvPr/>
          </p:nvSpPr>
          <p:spPr bwMode="auto">
            <a:xfrm>
              <a:off x="7801233" y="1971196"/>
              <a:ext cx="506368" cy="358198"/>
            </a:xfrm>
            <a:custGeom>
              <a:avLst/>
              <a:gdLst>
                <a:gd name="T0" fmla="*/ 904 w 1172"/>
                <a:gd name="T1" fmla="*/ 423 h 832"/>
                <a:gd name="T2" fmla="*/ 875 w 1172"/>
                <a:gd name="T3" fmla="*/ 308 h 832"/>
                <a:gd name="T4" fmla="*/ 996 w 1172"/>
                <a:gd name="T5" fmla="*/ 308 h 832"/>
                <a:gd name="T6" fmla="*/ 965 w 1172"/>
                <a:gd name="T7" fmla="*/ 423 h 832"/>
                <a:gd name="T8" fmla="*/ 1018 w 1172"/>
                <a:gd name="T9" fmla="*/ 453 h 832"/>
                <a:gd name="T10" fmla="*/ 954 w 1172"/>
                <a:gd name="T11" fmla="*/ 477 h 832"/>
                <a:gd name="T12" fmla="*/ 1018 w 1172"/>
                <a:gd name="T13" fmla="*/ 506 h 832"/>
                <a:gd name="T14" fmla="*/ 954 w 1172"/>
                <a:gd name="T15" fmla="*/ 540 h 832"/>
                <a:gd name="T16" fmla="*/ 915 w 1172"/>
                <a:gd name="T17" fmla="*/ 506 h 832"/>
                <a:gd name="T18" fmla="*/ 852 w 1172"/>
                <a:gd name="T19" fmla="*/ 477 h 832"/>
                <a:gd name="T20" fmla="*/ 915 w 1172"/>
                <a:gd name="T21" fmla="*/ 453 h 832"/>
                <a:gd name="T22" fmla="*/ 852 w 1172"/>
                <a:gd name="T23" fmla="*/ 423 h 832"/>
                <a:gd name="T24" fmla="*/ 751 w 1172"/>
                <a:gd name="T25" fmla="*/ 416 h 832"/>
                <a:gd name="T26" fmla="*/ 1119 w 1172"/>
                <a:gd name="T27" fmla="*/ 416 h 832"/>
                <a:gd name="T28" fmla="*/ 935 w 1172"/>
                <a:gd name="T29" fmla="*/ 617 h 832"/>
                <a:gd name="T30" fmla="*/ 935 w 1172"/>
                <a:gd name="T31" fmla="*/ 215 h 832"/>
                <a:gd name="T32" fmla="*/ 935 w 1172"/>
                <a:gd name="T33" fmla="*/ 617 h 832"/>
                <a:gd name="T34" fmla="*/ 699 w 1172"/>
                <a:gd name="T35" fmla="*/ 416 h 832"/>
                <a:gd name="T36" fmla="*/ 1172 w 1172"/>
                <a:gd name="T37" fmla="*/ 416 h 832"/>
                <a:gd name="T38" fmla="*/ 599 w 1172"/>
                <a:gd name="T39" fmla="*/ 330 h 832"/>
                <a:gd name="T40" fmla="*/ 605 w 1172"/>
                <a:gd name="T41" fmla="*/ 396 h 832"/>
                <a:gd name="T42" fmla="*/ 472 w 1172"/>
                <a:gd name="T43" fmla="*/ 0 h 832"/>
                <a:gd name="T44" fmla="*/ 0 w 1172"/>
                <a:gd name="T45" fmla="*/ 832 h 832"/>
                <a:gd name="T46" fmla="*/ 145 w 1172"/>
                <a:gd name="T47" fmla="*/ 692 h 832"/>
                <a:gd name="T48" fmla="*/ 327 w 1172"/>
                <a:gd name="T49" fmla="*/ 832 h 832"/>
                <a:gd name="T50" fmla="*/ 472 w 1172"/>
                <a:gd name="T51" fmla="*/ 436 h 832"/>
                <a:gd name="T52" fmla="*/ 540 w 1172"/>
                <a:gd name="T53" fmla="*/ 501 h 832"/>
                <a:gd name="T54" fmla="*/ 684 w 1172"/>
                <a:gd name="T55" fmla="*/ 416 h 832"/>
                <a:gd name="T56" fmla="*/ 149 w 1172"/>
                <a:gd name="T57" fmla="*/ 632 h 832"/>
                <a:gd name="T58" fmla="*/ 66 w 1172"/>
                <a:gd name="T59" fmla="*/ 526 h 832"/>
                <a:gd name="T60" fmla="*/ 149 w 1172"/>
                <a:gd name="T61" fmla="*/ 632 h 832"/>
                <a:gd name="T62" fmla="*/ 66 w 1172"/>
                <a:gd name="T63" fmla="*/ 480 h 832"/>
                <a:gd name="T64" fmla="*/ 149 w 1172"/>
                <a:gd name="T65" fmla="*/ 375 h 832"/>
                <a:gd name="T66" fmla="*/ 149 w 1172"/>
                <a:gd name="T67" fmla="*/ 329 h 832"/>
                <a:gd name="T68" fmla="*/ 66 w 1172"/>
                <a:gd name="T69" fmla="*/ 223 h 832"/>
                <a:gd name="T70" fmla="*/ 149 w 1172"/>
                <a:gd name="T71" fmla="*/ 329 h 832"/>
                <a:gd name="T72" fmla="*/ 66 w 1172"/>
                <a:gd name="T73" fmla="*/ 178 h 832"/>
                <a:gd name="T74" fmla="*/ 149 w 1172"/>
                <a:gd name="T75" fmla="*/ 72 h 832"/>
                <a:gd name="T76" fmla="*/ 278 w 1172"/>
                <a:gd name="T77" fmla="*/ 632 h 832"/>
                <a:gd name="T78" fmla="*/ 194 w 1172"/>
                <a:gd name="T79" fmla="*/ 526 h 832"/>
                <a:gd name="T80" fmla="*/ 278 w 1172"/>
                <a:gd name="T81" fmla="*/ 632 h 832"/>
                <a:gd name="T82" fmla="*/ 194 w 1172"/>
                <a:gd name="T83" fmla="*/ 480 h 832"/>
                <a:gd name="T84" fmla="*/ 278 w 1172"/>
                <a:gd name="T85" fmla="*/ 375 h 832"/>
                <a:gd name="T86" fmla="*/ 278 w 1172"/>
                <a:gd name="T87" fmla="*/ 329 h 832"/>
                <a:gd name="T88" fmla="*/ 194 w 1172"/>
                <a:gd name="T89" fmla="*/ 223 h 832"/>
                <a:gd name="T90" fmla="*/ 278 w 1172"/>
                <a:gd name="T91" fmla="*/ 329 h 832"/>
                <a:gd name="T92" fmla="*/ 194 w 1172"/>
                <a:gd name="T93" fmla="*/ 178 h 832"/>
                <a:gd name="T94" fmla="*/ 278 w 1172"/>
                <a:gd name="T95" fmla="*/ 72 h 832"/>
                <a:gd name="T96" fmla="*/ 406 w 1172"/>
                <a:gd name="T97" fmla="*/ 632 h 832"/>
                <a:gd name="T98" fmla="*/ 323 w 1172"/>
                <a:gd name="T99" fmla="*/ 526 h 832"/>
                <a:gd name="T100" fmla="*/ 406 w 1172"/>
                <a:gd name="T101" fmla="*/ 632 h 832"/>
                <a:gd name="T102" fmla="*/ 323 w 1172"/>
                <a:gd name="T103" fmla="*/ 480 h 832"/>
                <a:gd name="T104" fmla="*/ 406 w 1172"/>
                <a:gd name="T105" fmla="*/ 375 h 832"/>
                <a:gd name="T106" fmla="*/ 406 w 1172"/>
                <a:gd name="T107" fmla="*/ 329 h 832"/>
                <a:gd name="T108" fmla="*/ 323 w 1172"/>
                <a:gd name="T109" fmla="*/ 223 h 832"/>
                <a:gd name="T110" fmla="*/ 406 w 1172"/>
                <a:gd name="T111" fmla="*/ 329 h 832"/>
                <a:gd name="T112" fmla="*/ 323 w 1172"/>
                <a:gd name="T113" fmla="*/ 178 h 832"/>
                <a:gd name="T114" fmla="*/ 406 w 1172"/>
                <a:gd name="T115" fmla="*/ 7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2" h="832">
                  <a:moveTo>
                    <a:pt x="852" y="423"/>
                  </a:moveTo>
                  <a:cubicBezTo>
                    <a:pt x="904" y="423"/>
                    <a:pt x="904" y="423"/>
                    <a:pt x="904" y="423"/>
                  </a:cubicBezTo>
                  <a:cubicBezTo>
                    <a:pt x="828" y="308"/>
                    <a:pt x="828" y="308"/>
                    <a:pt x="828" y="308"/>
                  </a:cubicBezTo>
                  <a:cubicBezTo>
                    <a:pt x="875" y="308"/>
                    <a:pt x="875" y="308"/>
                    <a:pt x="875" y="308"/>
                  </a:cubicBezTo>
                  <a:cubicBezTo>
                    <a:pt x="935" y="405"/>
                    <a:pt x="935" y="405"/>
                    <a:pt x="935" y="405"/>
                  </a:cubicBezTo>
                  <a:cubicBezTo>
                    <a:pt x="996" y="308"/>
                    <a:pt x="996" y="308"/>
                    <a:pt x="996" y="308"/>
                  </a:cubicBezTo>
                  <a:cubicBezTo>
                    <a:pt x="1042" y="308"/>
                    <a:pt x="1042" y="308"/>
                    <a:pt x="1042" y="308"/>
                  </a:cubicBezTo>
                  <a:cubicBezTo>
                    <a:pt x="965" y="423"/>
                    <a:pt x="965" y="423"/>
                    <a:pt x="965" y="423"/>
                  </a:cubicBezTo>
                  <a:cubicBezTo>
                    <a:pt x="1018" y="423"/>
                    <a:pt x="1018" y="423"/>
                    <a:pt x="1018" y="423"/>
                  </a:cubicBezTo>
                  <a:cubicBezTo>
                    <a:pt x="1018" y="453"/>
                    <a:pt x="1018" y="453"/>
                    <a:pt x="1018" y="453"/>
                  </a:cubicBezTo>
                  <a:cubicBezTo>
                    <a:pt x="954" y="453"/>
                    <a:pt x="954" y="453"/>
                    <a:pt x="954" y="453"/>
                  </a:cubicBezTo>
                  <a:cubicBezTo>
                    <a:pt x="954" y="477"/>
                    <a:pt x="954" y="477"/>
                    <a:pt x="954" y="477"/>
                  </a:cubicBezTo>
                  <a:cubicBezTo>
                    <a:pt x="1018" y="477"/>
                    <a:pt x="1018" y="477"/>
                    <a:pt x="1018" y="477"/>
                  </a:cubicBezTo>
                  <a:cubicBezTo>
                    <a:pt x="1018" y="506"/>
                    <a:pt x="1018" y="506"/>
                    <a:pt x="1018" y="506"/>
                  </a:cubicBezTo>
                  <a:cubicBezTo>
                    <a:pt x="954" y="506"/>
                    <a:pt x="954" y="506"/>
                    <a:pt x="954" y="506"/>
                  </a:cubicBezTo>
                  <a:cubicBezTo>
                    <a:pt x="954" y="540"/>
                    <a:pt x="954" y="540"/>
                    <a:pt x="954" y="540"/>
                  </a:cubicBezTo>
                  <a:cubicBezTo>
                    <a:pt x="915" y="540"/>
                    <a:pt x="915" y="540"/>
                    <a:pt x="915" y="540"/>
                  </a:cubicBezTo>
                  <a:cubicBezTo>
                    <a:pt x="915" y="506"/>
                    <a:pt x="915" y="506"/>
                    <a:pt x="915" y="506"/>
                  </a:cubicBezTo>
                  <a:cubicBezTo>
                    <a:pt x="852" y="506"/>
                    <a:pt x="852" y="506"/>
                    <a:pt x="852" y="506"/>
                  </a:cubicBezTo>
                  <a:cubicBezTo>
                    <a:pt x="852" y="477"/>
                    <a:pt x="852" y="477"/>
                    <a:pt x="852" y="477"/>
                  </a:cubicBezTo>
                  <a:cubicBezTo>
                    <a:pt x="915" y="477"/>
                    <a:pt x="915" y="477"/>
                    <a:pt x="915" y="477"/>
                  </a:cubicBezTo>
                  <a:cubicBezTo>
                    <a:pt x="915" y="453"/>
                    <a:pt x="915" y="453"/>
                    <a:pt x="915" y="453"/>
                  </a:cubicBezTo>
                  <a:cubicBezTo>
                    <a:pt x="852" y="453"/>
                    <a:pt x="852" y="453"/>
                    <a:pt x="852" y="453"/>
                  </a:cubicBezTo>
                  <a:lnTo>
                    <a:pt x="852" y="423"/>
                  </a:lnTo>
                  <a:close/>
                  <a:moveTo>
                    <a:pt x="935" y="232"/>
                  </a:moveTo>
                  <a:cubicBezTo>
                    <a:pt x="834" y="232"/>
                    <a:pt x="751" y="314"/>
                    <a:pt x="751" y="416"/>
                  </a:cubicBezTo>
                  <a:cubicBezTo>
                    <a:pt x="751" y="517"/>
                    <a:pt x="834" y="600"/>
                    <a:pt x="935" y="600"/>
                  </a:cubicBezTo>
                  <a:cubicBezTo>
                    <a:pt x="1037" y="600"/>
                    <a:pt x="1119" y="517"/>
                    <a:pt x="1119" y="416"/>
                  </a:cubicBezTo>
                  <a:cubicBezTo>
                    <a:pt x="1119" y="314"/>
                    <a:pt x="1037" y="232"/>
                    <a:pt x="935" y="232"/>
                  </a:cubicBezTo>
                  <a:moveTo>
                    <a:pt x="935" y="617"/>
                  </a:moveTo>
                  <a:cubicBezTo>
                    <a:pt x="825" y="617"/>
                    <a:pt x="734" y="526"/>
                    <a:pt x="734" y="416"/>
                  </a:cubicBezTo>
                  <a:cubicBezTo>
                    <a:pt x="734" y="305"/>
                    <a:pt x="825" y="215"/>
                    <a:pt x="935" y="215"/>
                  </a:cubicBezTo>
                  <a:cubicBezTo>
                    <a:pt x="1046" y="215"/>
                    <a:pt x="1136" y="305"/>
                    <a:pt x="1136" y="416"/>
                  </a:cubicBezTo>
                  <a:cubicBezTo>
                    <a:pt x="1136" y="526"/>
                    <a:pt x="1046" y="617"/>
                    <a:pt x="935" y="617"/>
                  </a:cubicBezTo>
                  <a:moveTo>
                    <a:pt x="935" y="180"/>
                  </a:moveTo>
                  <a:cubicBezTo>
                    <a:pt x="805" y="180"/>
                    <a:pt x="699" y="285"/>
                    <a:pt x="699" y="416"/>
                  </a:cubicBezTo>
                  <a:cubicBezTo>
                    <a:pt x="699" y="546"/>
                    <a:pt x="805" y="652"/>
                    <a:pt x="935" y="652"/>
                  </a:cubicBezTo>
                  <a:cubicBezTo>
                    <a:pt x="1066" y="652"/>
                    <a:pt x="1172" y="546"/>
                    <a:pt x="1172" y="416"/>
                  </a:cubicBezTo>
                  <a:cubicBezTo>
                    <a:pt x="1172" y="285"/>
                    <a:pt x="1066" y="180"/>
                    <a:pt x="935" y="180"/>
                  </a:cubicBezTo>
                  <a:moveTo>
                    <a:pt x="599" y="330"/>
                  </a:moveTo>
                  <a:cubicBezTo>
                    <a:pt x="540" y="330"/>
                    <a:pt x="540" y="330"/>
                    <a:pt x="540" y="330"/>
                  </a:cubicBezTo>
                  <a:cubicBezTo>
                    <a:pt x="605" y="396"/>
                    <a:pt x="605" y="396"/>
                    <a:pt x="605" y="396"/>
                  </a:cubicBezTo>
                  <a:cubicBezTo>
                    <a:pt x="472" y="396"/>
                    <a:pt x="472" y="396"/>
                    <a:pt x="472" y="396"/>
                  </a:cubicBezTo>
                  <a:cubicBezTo>
                    <a:pt x="472" y="0"/>
                    <a:pt x="472" y="0"/>
                    <a:pt x="472" y="0"/>
                  </a:cubicBezTo>
                  <a:cubicBezTo>
                    <a:pt x="0" y="0"/>
                    <a:pt x="0" y="0"/>
                    <a:pt x="0" y="0"/>
                  </a:cubicBezTo>
                  <a:cubicBezTo>
                    <a:pt x="0" y="832"/>
                    <a:pt x="0" y="832"/>
                    <a:pt x="0" y="832"/>
                  </a:cubicBezTo>
                  <a:cubicBezTo>
                    <a:pt x="145" y="832"/>
                    <a:pt x="145" y="832"/>
                    <a:pt x="145" y="832"/>
                  </a:cubicBezTo>
                  <a:cubicBezTo>
                    <a:pt x="145" y="692"/>
                    <a:pt x="145" y="692"/>
                    <a:pt x="145" y="692"/>
                  </a:cubicBezTo>
                  <a:cubicBezTo>
                    <a:pt x="327" y="692"/>
                    <a:pt x="327" y="692"/>
                    <a:pt x="327" y="692"/>
                  </a:cubicBezTo>
                  <a:cubicBezTo>
                    <a:pt x="327" y="832"/>
                    <a:pt x="327" y="832"/>
                    <a:pt x="327" y="832"/>
                  </a:cubicBezTo>
                  <a:cubicBezTo>
                    <a:pt x="472" y="832"/>
                    <a:pt x="472" y="832"/>
                    <a:pt x="472" y="832"/>
                  </a:cubicBezTo>
                  <a:cubicBezTo>
                    <a:pt x="472" y="436"/>
                    <a:pt x="472" y="436"/>
                    <a:pt x="472" y="436"/>
                  </a:cubicBezTo>
                  <a:cubicBezTo>
                    <a:pt x="605" y="436"/>
                    <a:pt x="605" y="436"/>
                    <a:pt x="605" y="436"/>
                  </a:cubicBezTo>
                  <a:cubicBezTo>
                    <a:pt x="540" y="501"/>
                    <a:pt x="540" y="501"/>
                    <a:pt x="540" y="501"/>
                  </a:cubicBezTo>
                  <a:cubicBezTo>
                    <a:pt x="599" y="501"/>
                    <a:pt x="599" y="501"/>
                    <a:pt x="599" y="501"/>
                  </a:cubicBezTo>
                  <a:cubicBezTo>
                    <a:pt x="684" y="416"/>
                    <a:pt x="684" y="416"/>
                    <a:pt x="684" y="416"/>
                  </a:cubicBezTo>
                  <a:lnTo>
                    <a:pt x="599" y="330"/>
                  </a:lnTo>
                  <a:close/>
                  <a:moveTo>
                    <a:pt x="149" y="632"/>
                  </a:moveTo>
                  <a:cubicBezTo>
                    <a:pt x="66" y="632"/>
                    <a:pt x="66" y="632"/>
                    <a:pt x="66" y="632"/>
                  </a:cubicBezTo>
                  <a:cubicBezTo>
                    <a:pt x="66" y="526"/>
                    <a:pt x="66" y="526"/>
                    <a:pt x="66" y="526"/>
                  </a:cubicBezTo>
                  <a:cubicBezTo>
                    <a:pt x="149" y="526"/>
                    <a:pt x="149" y="526"/>
                    <a:pt x="149" y="526"/>
                  </a:cubicBezTo>
                  <a:lnTo>
                    <a:pt x="149" y="632"/>
                  </a:lnTo>
                  <a:close/>
                  <a:moveTo>
                    <a:pt x="149" y="480"/>
                  </a:moveTo>
                  <a:cubicBezTo>
                    <a:pt x="66" y="480"/>
                    <a:pt x="66" y="480"/>
                    <a:pt x="66" y="480"/>
                  </a:cubicBezTo>
                  <a:cubicBezTo>
                    <a:pt x="66" y="375"/>
                    <a:pt x="66" y="375"/>
                    <a:pt x="66" y="375"/>
                  </a:cubicBezTo>
                  <a:cubicBezTo>
                    <a:pt x="149" y="375"/>
                    <a:pt x="149" y="375"/>
                    <a:pt x="149" y="375"/>
                  </a:cubicBezTo>
                  <a:lnTo>
                    <a:pt x="149" y="480"/>
                  </a:lnTo>
                  <a:close/>
                  <a:moveTo>
                    <a:pt x="149" y="329"/>
                  </a:moveTo>
                  <a:cubicBezTo>
                    <a:pt x="66" y="329"/>
                    <a:pt x="66" y="329"/>
                    <a:pt x="66" y="329"/>
                  </a:cubicBezTo>
                  <a:cubicBezTo>
                    <a:pt x="66" y="223"/>
                    <a:pt x="66" y="223"/>
                    <a:pt x="66" y="223"/>
                  </a:cubicBezTo>
                  <a:cubicBezTo>
                    <a:pt x="149" y="223"/>
                    <a:pt x="149" y="223"/>
                    <a:pt x="149" y="223"/>
                  </a:cubicBezTo>
                  <a:lnTo>
                    <a:pt x="149" y="329"/>
                  </a:lnTo>
                  <a:close/>
                  <a:moveTo>
                    <a:pt x="149" y="178"/>
                  </a:moveTo>
                  <a:cubicBezTo>
                    <a:pt x="66" y="178"/>
                    <a:pt x="66" y="178"/>
                    <a:pt x="66" y="178"/>
                  </a:cubicBezTo>
                  <a:cubicBezTo>
                    <a:pt x="66" y="72"/>
                    <a:pt x="66" y="72"/>
                    <a:pt x="66" y="72"/>
                  </a:cubicBezTo>
                  <a:cubicBezTo>
                    <a:pt x="149" y="72"/>
                    <a:pt x="149" y="72"/>
                    <a:pt x="149" y="72"/>
                  </a:cubicBezTo>
                  <a:lnTo>
                    <a:pt x="149" y="178"/>
                  </a:lnTo>
                  <a:close/>
                  <a:moveTo>
                    <a:pt x="278" y="632"/>
                  </a:moveTo>
                  <a:cubicBezTo>
                    <a:pt x="194" y="632"/>
                    <a:pt x="194" y="632"/>
                    <a:pt x="194" y="632"/>
                  </a:cubicBezTo>
                  <a:cubicBezTo>
                    <a:pt x="194" y="526"/>
                    <a:pt x="194" y="526"/>
                    <a:pt x="194" y="526"/>
                  </a:cubicBezTo>
                  <a:cubicBezTo>
                    <a:pt x="278" y="526"/>
                    <a:pt x="278" y="526"/>
                    <a:pt x="278" y="526"/>
                  </a:cubicBezTo>
                  <a:lnTo>
                    <a:pt x="278" y="632"/>
                  </a:lnTo>
                  <a:close/>
                  <a:moveTo>
                    <a:pt x="278" y="480"/>
                  </a:moveTo>
                  <a:cubicBezTo>
                    <a:pt x="194" y="480"/>
                    <a:pt x="194" y="480"/>
                    <a:pt x="194" y="480"/>
                  </a:cubicBezTo>
                  <a:cubicBezTo>
                    <a:pt x="194" y="375"/>
                    <a:pt x="194" y="375"/>
                    <a:pt x="194" y="375"/>
                  </a:cubicBezTo>
                  <a:cubicBezTo>
                    <a:pt x="278" y="375"/>
                    <a:pt x="278" y="375"/>
                    <a:pt x="278" y="375"/>
                  </a:cubicBezTo>
                  <a:lnTo>
                    <a:pt x="278" y="480"/>
                  </a:lnTo>
                  <a:close/>
                  <a:moveTo>
                    <a:pt x="278" y="329"/>
                  </a:moveTo>
                  <a:cubicBezTo>
                    <a:pt x="194" y="329"/>
                    <a:pt x="194" y="329"/>
                    <a:pt x="194" y="329"/>
                  </a:cubicBezTo>
                  <a:cubicBezTo>
                    <a:pt x="194" y="223"/>
                    <a:pt x="194" y="223"/>
                    <a:pt x="194" y="223"/>
                  </a:cubicBezTo>
                  <a:cubicBezTo>
                    <a:pt x="278" y="223"/>
                    <a:pt x="278" y="223"/>
                    <a:pt x="278" y="223"/>
                  </a:cubicBezTo>
                  <a:lnTo>
                    <a:pt x="278" y="329"/>
                  </a:lnTo>
                  <a:close/>
                  <a:moveTo>
                    <a:pt x="278" y="178"/>
                  </a:moveTo>
                  <a:cubicBezTo>
                    <a:pt x="194" y="178"/>
                    <a:pt x="194" y="178"/>
                    <a:pt x="194" y="178"/>
                  </a:cubicBezTo>
                  <a:cubicBezTo>
                    <a:pt x="194" y="72"/>
                    <a:pt x="194" y="72"/>
                    <a:pt x="194" y="72"/>
                  </a:cubicBezTo>
                  <a:cubicBezTo>
                    <a:pt x="278" y="72"/>
                    <a:pt x="278" y="72"/>
                    <a:pt x="278" y="72"/>
                  </a:cubicBezTo>
                  <a:lnTo>
                    <a:pt x="278" y="178"/>
                  </a:lnTo>
                  <a:close/>
                  <a:moveTo>
                    <a:pt x="406" y="632"/>
                  </a:moveTo>
                  <a:cubicBezTo>
                    <a:pt x="323" y="632"/>
                    <a:pt x="323" y="632"/>
                    <a:pt x="323" y="632"/>
                  </a:cubicBezTo>
                  <a:cubicBezTo>
                    <a:pt x="323" y="526"/>
                    <a:pt x="323" y="526"/>
                    <a:pt x="323" y="526"/>
                  </a:cubicBezTo>
                  <a:cubicBezTo>
                    <a:pt x="406" y="526"/>
                    <a:pt x="406" y="526"/>
                    <a:pt x="406" y="526"/>
                  </a:cubicBezTo>
                  <a:lnTo>
                    <a:pt x="406" y="632"/>
                  </a:lnTo>
                  <a:close/>
                  <a:moveTo>
                    <a:pt x="406" y="480"/>
                  </a:moveTo>
                  <a:cubicBezTo>
                    <a:pt x="323" y="480"/>
                    <a:pt x="323" y="480"/>
                    <a:pt x="323" y="480"/>
                  </a:cubicBezTo>
                  <a:cubicBezTo>
                    <a:pt x="323" y="375"/>
                    <a:pt x="323" y="375"/>
                    <a:pt x="323" y="375"/>
                  </a:cubicBezTo>
                  <a:cubicBezTo>
                    <a:pt x="406" y="375"/>
                    <a:pt x="406" y="375"/>
                    <a:pt x="406" y="375"/>
                  </a:cubicBezTo>
                  <a:lnTo>
                    <a:pt x="406" y="480"/>
                  </a:lnTo>
                  <a:close/>
                  <a:moveTo>
                    <a:pt x="406" y="329"/>
                  </a:moveTo>
                  <a:cubicBezTo>
                    <a:pt x="323" y="329"/>
                    <a:pt x="323" y="329"/>
                    <a:pt x="323" y="329"/>
                  </a:cubicBezTo>
                  <a:cubicBezTo>
                    <a:pt x="323" y="223"/>
                    <a:pt x="323" y="223"/>
                    <a:pt x="323" y="223"/>
                  </a:cubicBezTo>
                  <a:cubicBezTo>
                    <a:pt x="406" y="223"/>
                    <a:pt x="406" y="223"/>
                    <a:pt x="406" y="223"/>
                  </a:cubicBezTo>
                  <a:lnTo>
                    <a:pt x="406" y="329"/>
                  </a:lnTo>
                  <a:close/>
                  <a:moveTo>
                    <a:pt x="406" y="178"/>
                  </a:moveTo>
                  <a:cubicBezTo>
                    <a:pt x="323" y="178"/>
                    <a:pt x="323" y="178"/>
                    <a:pt x="323" y="178"/>
                  </a:cubicBezTo>
                  <a:cubicBezTo>
                    <a:pt x="323" y="72"/>
                    <a:pt x="323" y="72"/>
                    <a:pt x="323" y="72"/>
                  </a:cubicBezTo>
                  <a:cubicBezTo>
                    <a:pt x="406" y="72"/>
                    <a:pt x="406" y="72"/>
                    <a:pt x="406" y="72"/>
                  </a:cubicBezTo>
                  <a:lnTo>
                    <a:pt x="406" y="178"/>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335" name="Rectangle 8">
            <a:extLst>
              <a:ext uri="{FF2B5EF4-FFF2-40B4-BE49-F238E27FC236}">
                <a16:creationId xmlns:a16="http://schemas.microsoft.com/office/drawing/2014/main" id="{2C5F4CFA-AA5A-BE93-A28E-DE7E496815B2}"/>
              </a:ext>
            </a:extLst>
          </p:cNvPr>
          <p:cNvSpPr>
            <a:spLocks noChangeArrowheads="1"/>
          </p:cNvSpPr>
          <p:nvPr/>
        </p:nvSpPr>
        <p:spPr bwMode="auto">
          <a:xfrm>
            <a:off x="6039644" y="4400798"/>
            <a:ext cx="1167404" cy="4032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336" name="Freeform 9">
            <a:extLst>
              <a:ext uri="{FF2B5EF4-FFF2-40B4-BE49-F238E27FC236}">
                <a16:creationId xmlns:a16="http://schemas.microsoft.com/office/drawing/2014/main" id="{DDDE09B9-65E1-69C8-3C51-75E636FEE81E}"/>
              </a:ext>
            </a:extLst>
          </p:cNvPr>
          <p:cNvSpPr>
            <a:spLocks noEditPoints="1"/>
          </p:cNvSpPr>
          <p:nvPr/>
        </p:nvSpPr>
        <p:spPr bwMode="auto">
          <a:xfrm>
            <a:off x="6197881" y="4481640"/>
            <a:ext cx="787828" cy="269520"/>
          </a:xfrm>
          <a:custGeom>
            <a:avLst/>
            <a:gdLst>
              <a:gd name="T0" fmla="*/ 49 w 1267"/>
              <a:gd name="T1" fmla="*/ 97 h 434"/>
              <a:gd name="T2" fmla="*/ 71 w 1267"/>
              <a:gd name="T3" fmla="*/ 7 h 434"/>
              <a:gd name="T4" fmla="*/ 62 w 1267"/>
              <a:gd name="T5" fmla="*/ 61 h 434"/>
              <a:gd name="T6" fmla="*/ 100 w 1267"/>
              <a:gd name="T7" fmla="*/ 109 h 434"/>
              <a:gd name="T8" fmla="*/ 149 w 1267"/>
              <a:gd name="T9" fmla="*/ 72 h 434"/>
              <a:gd name="T10" fmla="*/ 212 w 1267"/>
              <a:gd name="T11" fmla="*/ 118 h 434"/>
              <a:gd name="T12" fmla="*/ 263 w 1267"/>
              <a:gd name="T13" fmla="*/ 39 h 434"/>
              <a:gd name="T14" fmla="*/ 217 w 1267"/>
              <a:gd name="T15" fmla="*/ 95 h 434"/>
              <a:gd name="T16" fmla="*/ 288 w 1267"/>
              <a:gd name="T17" fmla="*/ 73 h 434"/>
              <a:gd name="T18" fmla="*/ 331 w 1267"/>
              <a:gd name="T19" fmla="*/ 102 h 434"/>
              <a:gd name="T20" fmla="*/ 307 w 1267"/>
              <a:gd name="T21" fmla="*/ 63 h 434"/>
              <a:gd name="T22" fmla="*/ 409 w 1267"/>
              <a:gd name="T23" fmla="*/ 52 h 434"/>
              <a:gd name="T24" fmla="*/ 413 w 1267"/>
              <a:gd name="T25" fmla="*/ 32 h 434"/>
              <a:gd name="T26" fmla="*/ 480 w 1267"/>
              <a:gd name="T27" fmla="*/ 101 h 434"/>
              <a:gd name="T28" fmla="*/ 486 w 1267"/>
              <a:gd name="T29" fmla="*/ 0 h 434"/>
              <a:gd name="T30" fmla="*/ 490 w 1267"/>
              <a:gd name="T31" fmla="*/ 51 h 434"/>
              <a:gd name="T32" fmla="*/ 567 w 1267"/>
              <a:gd name="T33" fmla="*/ 116 h 434"/>
              <a:gd name="T34" fmla="*/ 560 w 1267"/>
              <a:gd name="T35" fmla="*/ 29 h 434"/>
              <a:gd name="T36" fmla="*/ 655 w 1267"/>
              <a:gd name="T37" fmla="*/ 28 h 434"/>
              <a:gd name="T38" fmla="*/ 616 w 1267"/>
              <a:gd name="T39" fmla="*/ 29 h 434"/>
              <a:gd name="T40" fmla="*/ 676 w 1267"/>
              <a:gd name="T41" fmla="*/ 40 h 434"/>
              <a:gd name="T42" fmla="*/ 723 w 1267"/>
              <a:gd name="T43" fmla="*/ 101 h 434"/>
              <a:gd name="T44" fmla="*/ 724 w 1267"/>
              <a:gd name="T45" fmla="*/ 63 h 434"/>
              <a:gd name="T46" fmla="*/ 763 w 1267"/>
              <a:gd name="T47" fmla="*/ 110 h 434"/>
              <a:gd name="T48" fmla="*/ 782 w 1267"/>
              <a:gd name="T49" fmla="*/ 43 h 434"/>
              <a:gd name="T50" fmla="*/ 816 w 1267"/>
              <a:gd name="T51" fmla="*/ 115 h 434"/>
              <a:gd name="T52" fmla="*/ 778 w 1267"/>
              <a:gd name="T53" fmla="*/ 99 h 434"/>
              <a:gd name="T54" fmla="*/ 872 w 1267"/>
              <a:gd name="T55" fmla="*/ 72 h 434"/>
              <a:gd name="T56" fmla="*/ 897 w 1267"/>
              <a:gd name="T57" fmla="*/ 28 h 434"/>
              <a:gd name="T58" fmla="*/ 962 w 1267"/>
              <a:gd name="T59" fmla="*/ 115 h 434"/>
              <a:gd name="T60" fmla="*/ 999 w 1267"/>
              <a:gd name="T61" fmla="*/ 52 h 434"/>
              <a:gd name="T62" fmla="*/ 1075 w 1267"/>
              <a:gd name="T63" fmla="*/ 30 h 434"/>
              <a:gd name="T64" fmla="*/ 1137 w 1267"/>
              <a:gd name="T65" fmla="*/ 78 h 434"/>
              <a:gd name="T66" fmla="*/ 1188 w 1267"/>
              <a:gd name="T67" fmla="*/ 115 h 434"/>
              <a:gd name="T68" fmla="*/ 1229 w 1267"/>
              <a:gd name="T69" fmla="*/ 56 h 434"/>
              <a:gd name="T70" fmla="*/ 241 w 1267"/>
              <a:gd name="T71" fmla="*/ 434 h 434"/>
              <a:gd name="T72" fmla="*/ 196 w 1267"/>
              <a:gd name="T73" fmla="*/ 257 h 434"/>
              <a:gd name="T74" fmla="*/ 223 w 1267"/>
              <a:gd name="T75" fmla="*/ 320 h 434"/>
              <a:gd name="T76" fmla="*/ 255 w 1267"/>
              <a:gd name="T77" fmla="*/ 401 h 434"/>
              <a:gd name="T78" fmla="*/ 293 w 1267"/>
              <a:gd name="T79" fmla="*/ 336 h 434"/>
              <a:gd name="T80" fmla="*/ 314 w 1267"/>
              <a:gd name="T81" fmla="*/ 222 h 434"/>
              <a:gd name="T82" fmla="*/ 342 w 1267"/>
              <a:gd name="T83" fmla="*/ 286 h 434"/>
              <a:gd name="T84" fmla="*/ 376 w 1267"/>
              <a:gd name="T85" fmla="*/ 381 h 434"/>
              <a:gd name="T86" fmla="*/ 364 w 1267"/>
              <a:gd name="T87" fmla="*/ 409 h 434"/>
              <a:gd name="T88" fmla="*/ 460 w 1267"/>
              <a:gd name="T89" fmla="*/ 303 h 434"/>
              <a:gd name="T90" fmla="*/ 562 w 1267"/>
              <a:gd name="T91" fmla="*/ 434 h 434"/>
              <a:gd name="T92" fmla="*/ 471 w 1267"/>
              <a:gd name="T93" fmla="*/ 295 h 434"/>
              <a:gd name="T94" fmla="*/ 652 w 1267"/>
              <a:gd name="T95" fmla="*/ 321 h 434"/>
              <a:gd name="T96" fmla="*/ 690 w 1267"/>
              <a:gd name="T97" fmla="*/ 315 h 434"/>
              <a:gd name="T98" fmla="*/ 761 w 1267"/>
              <a:gd name="T99" fmla="*/ 373 h 434"/>
              <a:gd name="T100" fmla="*/ 703 w 1267"/>
              <a:gd name="T101" fmla="*/ 359 h 434"/>
              <a:gd name="T102" fmla="*/ 864 w 1267"/>
              <a:gd name="T103" fmla="*/ 281 h 434"/>
              <a:gd name="T104" fmla="*/ 874 w 1267"/>
              <a:gd name="T105" fmla="*/ 353 h 434"/>
              <a:gd name="T106" fmla="*/ 875 w 1267"/>
              <a:gd name="T107" fmla="*/ 322 h 434"/>
              <a:gd name="T108" fmla="*/ 948 w 1267"/>
              <a:gd name="T109" fmla="*/ 229 h 434"/>
              <a:gd name="T110" fmla="*/ 1031 w 1267"/>
              <a:gd name="T111" fmla="*/ 325 h 434"/>
              <a:gd name="T112" fmla="*/ 1031 w 1267"/>
              <a:gd name="T113" fmla="*/ 22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7" h="434">
                <a:moveTo>
                  <a:pt x="73" y="84"/>
                </a:moveTo>
                <a:cubicBezTo>
                  <a:pt x="73" y="94"/>
                  <a:pt x="69" y="102"/>
                  <a:pt x="62" y="108"/>
                </a:cubicBezTo>
                <a:cubicBezTo>
                  <a:pt x="55" y="114"/>
                  <a:pt x="45" y="116"/>
                  <a:pt x="32" y="116"/>
                </a:cubicBezTo>
                <a:cubicBezTo>
                  <a:pt x="19" y="116"/>
                  <a:pt x="9" y="114"/>
                  <a:pt x="0" y="110"/>
                </a:cubicBezTo>
                <a:cubicBezTo>
                  <a:pt x="0" y="93"/>
                  <a:pt x="0" y="93"/>
                  <a:pt x="0" y="93"/>
                </a:cubicBezTo>
                <a:cubicBezTo>
                  <a:pt x="6" y="95"/>
                  <a:pt x="11" y="97"/>
                  <a:pt x="17" y="99"/>
                </a:cubicBezTo>
                <a:cubicBezTo>
                  <a:pt x="23" y="100"/>
                  <a:pt x="28" y="101"/>
                  <a:pt x="33" y="101"/>
                </a:cubicBezTo>
                <a:cubicBezTo>
                  <a:pt x="40" y="101"/>
                  <a:pt x="46" y="99"/>
                  <a:pt x="49" y="97"/>
                </a:cubicBezTo>
                <a:cubicBezTo>
                  <a:pt x="53" y="94"/>
                  <a:pt x="55" y="90"/>
                  <a:pt x="55" y="85"/>
                </a:cubicBezTo>
                <a:cubicBezTo>
                  <a:pt x="55" y="81"/>
                  <a:pt x="53" y="78"/>
                  <a:pt x="50" y="75"/>
                </a:cubicBezTo>
                <a:cubicBezTo>
                  <a:pt x="47" y="72"/>
                  <a:pt x="40" y="68"/>
                  <a:pt x="30" y="64"/>
                </a:cubicBezTo>
                <a:cubicBezTo>
                  <a:pt x="20" y="60"/>
                  <a:pt x="12" y="55"/>
                  <a:pt x="8" y="50"/>
                </a:cubicBezTo>
                <a:cubicBezTo>
                  <a:pt x="4" y="44"/>
                  <a:pt x="2" y="38"/>
                  <a:pt x="2" y="30"/>
                </a:cubicBezTo>
                <a:cubicBezTo>
                  <a:pt x="2" y="21"/>
                  <a:pt x="5" y="14"/>
                  <a:pt x="12" y="8"/>
                </a:cubicBezTo>
                <a:cubicBezTo>
                  <a:pt x="19" y="3"/>
                  <a:pt x="28" y="0"/>
                  <a:pt x="39" y="0"/>
                </a:cubicBezTo>
                <a:cubicBezTo>
                  <a:pt x="50" y="0"/>
                  <a:pt x="61" y="2"/>
                  <a:pt x="71" y="7"/>
                </a:cubicBezTo>
                <a:cubicBezTo>
                  <a:pt x="65" y="22"/>
                  <a:pt x="65" y="22"/>
                  <a:pt x="65" y="22"/>
                </a:cubicBezTo>
                <a:cubicBezTo>
                  <a:pt x="55" y="18"/>
                  <a:pt x="46" y="16"/>
                  <a:pt x="38" y="16"/>
                </a:cubicBezTo>
                <a:cubicBezTo>
                  <a:pt x="32" y="16"/>
                  <a:pt x="28" y="17"/>
                  <a:pt x="25" y="20"/>
                </a:cubicBezTo>
                <a:cubicBezTo>
                  <a:pt x="22" y="22"/>
                  <a:pt x="20" y="26"/>
                  <a:pt x="20" y="30"/>
                </a:cubicBezTo>
                <a:cubicBezTo>
                  <a:pt x="20" y="33"/>
                  <a:pt x="21" y="36"/>
                  <a:pt x="22" y="38"/>
                </a:cubicBezTo>
                <a:cubicBezTo>
                  <a:pt x="23" y="40"/>
                  <a:pt x="25" y="42"/>
                  <a:pt x="28" y="44"/>
                </a:cubicBezTo>
                <a:cubicBezTo>
                  <a:pt x="31" y="45"/>
                  <a:pt x="36" y="48"/>
                  <a:pt x="43" y="51"/>
                </a:cubicBezTo>
                <a:cubicBezTo>
                  <a:pt x="52" y="54"/>
                  <a:pt x="58" y="58"/>
                  <a:pt x="62" y="61"/>
                </a:cubicBezTo>
                <a:cubicBezTo>
                  <a:pt x="66" y="64"/>
                  <a:pt x="68" y="67"/>
                  <a:pt x="70" y="71"/>
                </a:cubicBezTo>
                <a:cubicBezTo>
                  <a:pt x="72" y="75"/>
                  <a:pt x="73" y="79"/>
                  <a:pt x="73" y="84"/>
                </a:cubicBezTo>
                <a:close/>
                <a:moveTo>
                  <a:pt x="153" y="115"/>
                </a:moveTo>
                <a:cubicBezTo>
                  <a:pt x="151" y="104"/>
                  <a:pt x="151" y="104"/>
                  <a:pt x="151" y="104"/>
                </a:cubicBezTo>
                <a:cubicBezTo>
                  <a:pt x="150" y="104"/>
                  <a:pt x="150" y="104"/>
                  <a:pt x="150" y="104"/>
                </a:cubicBezTo>
                <a:cubicBezTo>
                  <a:pt x="147" y="108"/>
                  <a:pt x="144" y="111"/>
                  <a:pt x="139" y="113"/>
                </a:cubicBezTo>
                <a:cubicBezTo>
                  <a:pt x="134" y="115"/>
                  <a:pt x="129" y="116"/>
                  <a:pt x="123" y="116"/>
                </a:cubicBezTo>
                <a:cubicBezTo>
                  <a:pt x="113" y="116"/>
                  <a:pt x="105" y="114"/>
                  <a:pt x="100" y="109"/>
                </a:cubicBezTo>
                <a:cubicBezTo>
                  <a:pt x="95" y="104"/>
                  <a:pt x="92" y="96"/>
                  <a:pt x="92" y="85"/>
                </a:cubicBezTo>
                <a:cubicBezTo>
                  <a:pt x="92" y="29"/>
                  <a:pt x="92" y="29"/>
                  <a:pt x="92" y="29"/>
                </a:cubicBezTo>
                <a:cubicBezTo>
                  <a:pt x="111" y="29"/>
                  <a:pt x="111" y="29"/>
                  <a:pt x="111" y="29"/>
                </a:cubicBezTo>
                <a:cubicBezTo>
                  <a:pt x="111" y="82"/>
                  <a:pt x="111" y="82"/>
                  <a:pt x="111" y="82"/>
                </a:cubicBezTo>
                <a:cubicBezTo>
                  <a:pt x="111" y="89"/>
                  <a:pt x="112" y="93"/>
                  <a:pt x="115" y="97"/>
                </a:cubicBezTo>
                <a:cubicBezTo>
                  <a:pt x="117" y="100"/>
                  <a:pt x="122" y="102"/>
                  <a:pt x="127" y="102"/>
                </a:cubicBezTo>
                <a:cubicBezTo>
                  <a:pt x="135" y="102"/>
                  <a:pt x="141" y="99"/>
                  <a:pt x="144" y="95"/>
                </a:cubicBezTo>
                <a:cubicBezTo>
                  <a:pt x="148" y="90"/>
                  <a:pt x="149" y="83"/>
                  <a:pt x="149" y="72"/>
                </a:cubicBezTo>
                <a:cubicBezTo>
                  <a:pt x="149" y="29"/>
                  <a:pt x="149" y="29"/>
                  <a:pt x="149" y="29"/>
                </a:cubicBezTo>
                <a:cubicBezTo>
                  <a:pt x="168" y="29"/>
                  <a:pt x="168" y="29"/>
                  <a:pt x="168" y="29"/>
                </a:cubicBezTo>
                <a:cubicBezTo>
                  <a:pt x="168" y="115"/>
                  <a:pt x="168" y="115"/>
                  <a:pt x="168" y="115"/>
                </a:cubicBezTo>
                <a:lnTo>
                  <a:pt x="153" y="115"/>
                </a:lnTo>
                <a:close/>
                <a:moveTo>
                  <a:pt x="237" y="116"/>
                </a:moveTo>
                <a:cubicBezTo>
                  <a:pt x="226" y="116"/>
                  <a:pt x="218" y="113"/>
                  <a:pt x="212" y="105"/>
                </a:cubicBezTo>
                <a:cubicBezTo>
                  <a:pt x="211" y="105"/>
                  <a:pt x="211" y="105"/>
                  <a:pt x="211" y="105"/>
                </a:cubicBezTo>
                <a:cubicBezTo>
                  <a:pt x="212" y="112"/>
                  <a:pt x="212" y="116"/>
                  <a:pt x="212" y="118"/>
                </a:cubicBezTo>
                <a:cubicBezTo>
                  <a:pt x="212" y="153"/>
                  <a:pt x="212" y="153"/>
                  <a:pt x="212" y="153"/>
                </a:cubicBezTo>
                <a:cubicBezTo>
                  <a:pt x="194" y="153"/>
                  <a:pt x="194" y="153"/>
                  <a:pt x="194" y="153"/>
                </a:cubicBezTo>
                <a:cubicBezTo>
                  <a:pt x="194" y="29"/>
                  <a:pt x="194" y="29"/>
                  <a:pt x="194" y="29"/>
                </a:cubicBezTo>
                <a:cubicBezTo>
                  <a:pt x="208" y="29"/>
                  <a:pt x="208" y="29"/>
                  <a:pt x="208" y="29"/>
                </a:cubicBezTo>
                <a:cubicBezTo>
                  <a:pt x="209" y="31"/>
                  <a:pt x="210" y="35"/>
                  <a:pt x="211" y="41"/>
                </a:cubicBezTo>
                <a:cubicBezTo>
                  <a:pt x="212" y="41"/>
                  <a:pt x="212" y="41"/>
                  <a:pt x="212" y="41"/>
                </a:cubicBezTo>
                <a:cubicBezTo>
                  <a:pt x="218" y="32"/>
                  <a:pt x="226" y="28"/>
                  <a:pt x="238" y="28"/>
                </a:cubicBezTo>
                <a:cubicBezTo>
                  <a:pt x="248" y="28"/>
                  <a:pt x="257" y="31"/>
                  <a:pt x="263" y="39"/>
                </a:cubicBezTo>
                <a:cubicBezTo>
                  <a:pt x="268" y="47"/>
                  <a:pt x="271" y="58"/>
                  <a:pt x="271" y="72"/>
                </a:cubicBezTo>
                <a:cubicBezTo>
                  <a:pt x="271" y="86"/>
                  <a:pt x="268" y="97"/>
                  <a:pt x="262" y="105"/>
                </a:cubicBezTo>
                <a:cubicBezTo>
                  <a:pt x="256" y="112"/>
                  <a:pt x="248" y="116"/>
                  <a:pt x="237" y="116"/>
                </a:cubicBezTo>
                <a:close/>
                <a:moveTo>
                  <a:pt x="233" y="42"/>
                </a:moveTo>
                <a:cubicBezTo>
                  <a:pt x="226" y="42"/>
                  <a:pt x="220" y="45"/>
                  <a:pt x="217" y="49"/>
                </a:cubicBezTo>
                <a:cubicBezTo>
                  <a:pt x="214" y="53"/>
                  <a:pt x="212" y="60"/>
                  <a:pt x="212" y="69"/>
                </a:cubicBezTo>
                <a:cubicBezTo>
                  <a:pt x="212" y="72"/>
                  <a:pt x="212" y="72"/>
                  <a:pt x="212" y="72"/>
                </a:cubicBezTo>
                <a:cubicBezTo>
                  <a:pt x="212" y="82"/>
                  <a:pt x="214" y="90"/>
                  <a:pt x="217" y="95"/>
                </a:cubicBezTo>
                <a:cubicBezTo>
                  <a:pt x="220" y="99"/>
                  <a:pt x="226" y="102"/>
                  <a:pt x="233" y="102"/>
                </a:cubicBezTo>
                <a:cubicBezTo>
                  <a:pt x="239" y="102"/>
                  <a:pt x="244" y="99"/>
                  <a:pt x="248" y="94"/>
                </a:cubicBezTo>
                <a:cubicBezTo>
                  <a:pt x="251" y="89"/>
                  <a:pt x="253" y="81"/>
                  <a:pt x="253" y="72"/>
                </a:cubicBezTo>
                <a:cubicBezTo>
                  <a:pt x="253" y="62"/>
                  <a:pt x="251" y="55"/>
                  <a:pt x="248" y="50"/>
                </a:cubicBezTo>
                <a:cubicBezTo>
                  <a:pt x="244" y="45"/>
                  <a:pt x="239" y="42"/>
                  <a:pt x="233" y="42"/>
                </a:cubicBezTo>
                <a:close/>
                <a:moveTo>
                  <a:pt x="330" y="116"/>
                </a:moveTo>
                <a:cubicBezTo>
                  <a:pt x="317" y="116"/>
                  <a:pt x="306" y="113"/>
                  <a:pt x="299" y="105"/>
                </a:cubicBezTo>
                <a:cubicBezTo>
                  <a:pt x="291" y="97"/>
                  <a:pt x="288" y="86"/>
                  <a:pt x="288" y="73"/>
                </a:cubicBezTo>
                <a:cubicBezTo>
                  <a:pt x="288" y="59"/>
                  <a:pt x="291" y="48"/>
                  <a:pt x="298" y="40"/>
                </a:cubicBezTo>
                <a:cubicBezTo>
                  <a:pt x="305" y="32"/>
                  <a:pt x="315" y="28"/>
                  <a:pt x="327" y="28"/>
                </a:cubicBezTo>
                <a:cubicBezTo>
                  <a:pt x="338" y="28"/>
                  <a:pt x="347" y="31"/>
                  <a:pt x="354" y="38"/>
                </a:cubicBezTo>
                <a:cubicBezTo>
                  <a:pt x="360" y="45"/>
                  <a:pt x="363" y="54"/>
                  <a:pt x="363" y="66"/>
                </a:cubicBezTo>
                <a:cubicBezTo>
                  <a:pt x="363" y="76"/>
                  <a:pt x="363" y="76"/>
                  <a:pt x="363" y="76"/>
                </a:cubicBezTo>
                <a:cubicBezTo>
                  <a:pt x="306" y="76"/>
                  <a:pt x="306" y="76"/>
                  <a:pt x="306" y="76"/>
                </a:cubicBezTo>
                <a:cubicBezTo>
                  <a:pt x="307" y="84"/>
                  <a:pt x="309" y="91"/>
                  <a:pt x="313" y="95"/>
                </a:cubicBezTo>
                <a:cubicBezTo>
                  <a:pt x="317" y="100"/>
                  <a:pt x="323" y="102"/>
                  <a:pt x="331" y="102"/>
                </a:cubicBezTo>
                <a:cubicBezTo>
                  <a:pt x="336" y="102"/>
                  <a:pt x="341" y="102"/>
                  <a:pt x="345" y="101"/>
                </a:cubicBezTo>
                <a:cubicBezTo>
                  <a:pt x="349" y="100"/>
                  <a:pt x="354" y="98"/>
                  <a:pt x="359" y="96"/>
                </a:cubicBezTo>
                <a:cubicBezTo>
                  <a:pt x="359" y="111"/>
                  <a:pt x="359" y="111"/>
                  <a:pt x="359" y="111"/>
                </a:cubicBezTo>
                <a:cubicBezTo>
                  <a:pt x="355" y="113"/>
                  <a:pt x="350" y="114"/>
                  <a:pt x="346" y="115"/>
                </a:cubicBezTo>
                <a:cubicBezTo>
                  <a:pt x="341" y="116"/>
                  <a:pt x="336" y="116"/>
                  <a:pt x="330" y="116"/>
                </a:cubicBezTo>
                <a:close/>
                <a:moveTo>
                  <a:pt x="327" y="41"/>
                </a:moveTo>
                <a:cubicBezTo>
                  <a:pt x="321" y="41"/>
                  <a:pt x="316" y="43"/>
                  <a:pt x="313" y="47"/>
                </a:cubicBezTo>
                <a:cubicBezTo>
                  <a:pt x="309" y="51"/>
                  <a:pt x="307" y="56"/>
                  <a:pt x="307" y="63"/>
                </a:cubicBezTo>
                <a:cubicBezTo>
                  <a:pt x="346" y="63"/>
                  <a:pt x="346" y="63"/>
                  <a:pt x="346" y="63"/>
                </a:cubicBezTo>
                <a:cubicBezTo>
                  <a:pt x="345" y="56"/>
                  <a:pt x="344" y="51"/>
                  <a:pt x="340" y="47"/>
                </a:cubicBezTo>
                <a:cubicBezTo>
                  <a:pt x="337" y="43"/>
                  <a:pt x="333" y="41"/>
                  <a:pt x="327" y="41"/>
                </a:cubicBezTo>
                <a:close/>
                <a:moveTo>
                  <a:pt x="428" y="28"/>
                </a:moveTo>
                <a:cubicBezTo>
                  <a:pt x="431" y="28"/>
                  <a:pt x="434" y="28"/>
                  <a:pt x="437" y="28"/>
                </a:cubicBezTo>
                <a:cubicBezTo>
                  <a:pt x="435" y="45"/>
                  <a:pt x="435" y="45"/>
                  <a:pt x="435" y="45"/>
                </a:cubicBezTo>
                <a:cubicBezTo>
                  <a:pt x="432" y="45"/>
                  <a:pt x="430" y="44"/>
                  <a:pt x="427" y="44"/>
                </a:cubicBezTo>
                <a:cubicBezTo>
                  <a:pt x="420" y="44"/>
                  <a:pt x="414" y="47"/>
                  <a:pt x="409" y="52"/>
                </a:cubicBezTo>
                <a:cubicBezTo>
                  <a:pt x="405" y="56"/>
                  <a:pt x="402" y="62"/>
                  <a:pt x="402" y="70"/>
                </a:cubicBezTo>
                <a:cubicBezTo>
                  <a:pt x="402" y="115"/>
                  <a:pt x="402" y="115"/>
                  <a:pt x="402" y="115"/>
                </a:cubicBezTo>
                <a:cubicBezTo>
                  <a:pt x="384" y="115"/>
                  <a:pt x="384" y="115"/>
                  <a:pt x="384" y="115"/>
                </a:cubicBezTo>
                <a:cubicBezTo>
                  <a:pt x="384" y="29"/>
                  <a:pt x="384" y="29"/>
                  <a:pt x="384" y="29"/>
                </a:cubicBezTo>
                <a:cubicBezTo>
                  <a:pt x="398" y="29"/>
                  <a:pt x="398" y="29"/>
                  <a:pt x="398" y="29"/>
                </a:cubicBezTo>
                <a:cubicBezTo>
                  <a:pt x="401" y="44"/>
                  <a:pt x="401" y="44"/>
                  <a:pt x="401" y="44"/>
                </a:cubicBezTo>
                <a:cubicBezTo>
                  <a:pt x="402" y="44"/>
                  <a:pt x="402" y="44"/>
                  <a:pt x="402" y="44"/>
                </a:cubicBezTo>
                <a:cubicBezTo>
                  <a:pt x="405" y="39"/>
                  <a:pt x="408" y="35"/>
                  <a:pt x="413" y="32"/>
                </a:cubicBezTo>
                <a:cubicBezTo>
                  <a:pt x="417" y="29"/>
                  <a:pt x="422" y="28"/>
                  <a:pt x="428" y="28"/>
                </a:cubicBezTo>
                <a:close/>
                <a:moveTo>
                  <a:pt x="520" y="84"/>
                </a:moveTo>
                <a:cubicBezTo>
                  <a:pt x="520" y="94"/>
                  <a:pt x="516" y="102"/>
                  <a:pt x="509" y="108"/>
                </a:cubicBezTo>
                <a:cubicBezTo>
                  <a:pt x="502" y="114"/>
                  <a:pt x="492" y="116"/>
                  <a:pt x="479" y="116"/>
                </a:cubicBezTo>
                <a:cubicBezTo>
                  <a:pt x="466" y="116"/>
                  <a:pt x="455" y="114"/>
                  <a:pt x="447" y="110"/>
                </a:cubicBezTo>
                <a:cubicBezTo>
                  <a:pt x="447" y="93"/>
                  <a:pt x="447" y="93"/>
                  <a:pt x="447" y="93"/>
                </a:cubicBezTo>
                <a:cubicBezTo>
                  <a:pt x="452" y="95"/>
                  <a:pt x="458" y="97"/>
                  <a:pt x="464" y="99"/>
                </a:cubicBezTo>
                <a:cubicBezTo>
                  <a:pt x="470" y="100"/>
                  <a:pt x="475" y="101"/>
                  <a:pt x="480" y="101"/>
                </a:cubicBezTo>
                <a:cubicBezTo>
                  <a:pt x="487" y="101"/>
                  <a:pt x="493" y="99"/>
                  <a:pt x="496" y="97"/>
                </a:cubicBezTo>
                <a:cubicBezTo>
                  <a:pt x="500" y="94"/>
                  <a:pt x="501" y="90"/>
                  <a:pt x="501" y="85"/>
                </a:cubicBezTo>
                <a:cubicBezTo>
                  <a:pt x="501" y="81"/>
                  <a:pt x="500" y="78"/>
                  <a:pt x="497" y="75"/>
                </a:cubicBezTo>
                <a:cubicBezTo>
                  <a:pt x="493" y="72"/>
                  <a:pt x="487" y="68"/>
                  <a:pt x="477" y="64"/>
                </a:cubicBezTo>
                <a:cubicBezTo>
                  <a:pt x="466" y="60"/>
                  <a:pt x="459" y="55"/>
                  <a:pt x="455" y="50"/>
                </a:cubicBezTo>
                <a:cubicBezTo>
                  <a:pt x="451" y="44"/>
                  <a:pt x="449" y="38"/>
                  <a:pt x="449" y="30"/>
                </a:cubicBezTo>
                <a:cubicBezTo>
                  <a:pt x="449" y="21"/>
                  <a:pt x="452" y="14"/>
                  <a:pt x="459" y="8"/>
                </a:cubicBezTo>
                <a:cubicBezTo>
                  <a:pt x="465" y="3"/>
                  <a:pt x="474" y="0"/>
                  <a:pt x="486" y="0"/>
                </a:cubicBezTo>
                <a:cubicBezTo>
                  <a:pt x="497" y="0"/>
                  <a:pt x="507" y="2"/>
                  <a:pt x="518" y="7"/>
                </a:cubicBezTo>
                <a:cubicBezTo>
                  <a:pt x="512" y="22"/>
                  <a:pt x="512" y="22"/>
                  <a:pt x="512" y="22"/>
                </a:cubicBezTo>
                <a:cubicBezTo>
                  <a:pt x="502" y="18"/>
                  <a:pt x="493" y="16"/>
                  <a:pt x="485" y="16"/>
                </a:cubicBezTo>
                <a:cubicBezTo>
                  <a:pt x="479" y="16"/>
                  <a:pt x="475" y="17"/>
                  <a:pt x="472" y="20"/>
                </a:cubicBezTo>
                <a:cubicBezTo>
                  <a:pt x="469" y="22"/>
                  <a:pt x="467" y="26"/>
                  <a:pt x="467" y="30"/>
                </a:cubicBezTo>
                <a:cubicBezTo>
                  <a:pt x="467" y="33"/>
                  <a:pt x="468" y="36"/>
                  <a:pt x="469" y="38"/>
                </a:cubicBezTo>
                <a:cubicBezTo>
                  <a:pt x="470" y="40"/>
                  <a:pt x="472" y="42"/>
                  <a:pt x="475" y="44"/>
                </a:cubicBezTo>
                <a:cubicBezTo>
                  <a:pt x="478" y="45"/>
                  <a:pt x="483" y="48"/>
                  <a:pt x="490" y="51"/>
                </a:cubicBezTo>
                <a:cubicBezTo>
                  <a:pt x="499" y="54"/>
                  <a:pt x="505" y="58"/>
                  <a:pt x="509" y="61"/>
                </a:cubicBezTo>
                <a:cubicBezTo>
                  <a:pt x="512" y="64"/>
                  <a:pt x="515" y="67"/>
                  <a:pt x="517" y="71"/>
                </a:cubicBezTo>
                <a:cubicBezTo>
                  <a:pt x="519" y="75"/>
                  <a:pt x="520" y="79"/>
                  <a:pt x="520" y="84"/>
                </a:cubicBezTo>
                <a:close/>
                <a:moveTo>
                  <a:pt x="572" y="102"/>
                </a:moveTo>
                <a:cubicBezTo>
                  <a:pt x="576" y="102"/>
                  <a:pt x="581" y="101"/>
                  <a:pt x="585" y="100"/>
                </a:cubicBezTo>
                <a:cubicBezTo>
                  <a:pt x="585" y="113"/>
                  <a:pt x="585" y="113"/>
                  <a:pt x="585" y="113"/>
                </a:cubicBezTo>
                <a:cubicBezTo>
                  <a:pt x="583" y="114"/>
                  <a:pt x="580" y="115"/>
                  <a:pt x="577" y="116"/>
                </a:cubicBezTo>
                <a:cubicBezTo>
                  <a:pt x="574" y="116"/>
                  <a:pt x="571" y="116"/>
                  <a:pt x="567" y="116"/>
                </a:cubicBezTo>
                <a:cubicBezTo>
                  <a:pt x="550" y="116"/>
                  <a:pt x="542" y="107"/>
                  <a:pt x="542" y="89"/>
                </a:cubicBezTo>
                <a:cubicBezTo>
                  <a:pt x="542" y="43"/>
                  <a:pt x="542" y="43"/>
                  <a:pt x="542" y="43"/>
                </a:cubicBezTo>
                <a:cubicBezTo>
                  <a:pt x="530" y="43"/>
                  <a:pt x="530" y="43"/>
                  <a:pt x="530" y="43"/>
                </a:cubicBezTo>
                <a:cubicBezTo>
                  <a:pt x="530" y="35"/>
                  <a:pt x="530" y="35"/>
                  <a:pt x="530" y="35"/>
                </a:cubicBezTo>
                <a:cubicBezTo>
                  <a:pt x="542" y="28"/>
                  <a:pt x="542" y="28"/>
                  <a:pt x="542" y="28"/>
                </a:cubicBezTo>
                <a:cubicBezTo>
                  <a:pt x="549" y="10"/>
                  <a:pt x="549" y="10"/>
                  <a:pt x="549" y="10"/>
                </a:cubicBezTo>
                <a:cubicBezTo>
                  <a:pt x="560" y="10"/>
                  <a:pt x="560" y="10"/>
                  <a:pt x="560" y="10"/>
                </a:cubicBezTo>
                <a:cubicBezTo>
                  <a:pt x="560" y="29"/>
                  <a:pt x="560" y="29"/>
                  <a:pt x="560" y="29"/>
                </a:cubicBezTo>
                <a:cubicBezTo>
                  <a:pt x="584" y="29"/>
                  <a:pt x="584" y="29"/>
                  <a:pt x="584" y="29"/>
                </a:cubicBezTo>
                <a:cubicBezTo>
                  <a:pt x="584" y="43"/>
                  <a:pt x="584" y="43"/>
                  <a:pt x="584" y="43"/>
                </a:cubicBezTo>
                <a:cubicBezTo>
                  <a:pt x="560" y="43"/>
                  <a:pt x="560" y="43"/>
                  <a:pt x="560" y="43"/>
                </a:cubicBezTo>
                <a:cubicBezTo>
                  <a:pt x="560" y="89"/>
                  <a:pt x="560" y="89"/>
                  <a:pt x="560" y="89"/>
                </a:cubicBezTo>
                <a:cubicBezTo>
                  <a:pt x="560" y="93"/>
                  <a:pt x="561" y="96"/>
                  <a:pt x="563" y="99"/>
                </a:cubicBezTo>
                <a:cubicBezTo>
                  <a:pt x="565" y="101"/>
                  <a:pt x="568" y="102"/>
                  <a:pt x="572" y="102"/>
                </a:cubicBezTo>
                <a:close/>
                <a:moveTo>
                  <a:pt x="646" y="28"/>
                </a:moveTo>
                <a:cubicBezTo>
                  <a:pt x="649" y="28"/>
                  <a:pt x="652" y="28"/>
                  <a:pt x="655" y="28"/>
                </a:cubicBezTo>
                <a:cubicBezTo>
                  <a:pt x="653" y="45"/>
                  <a:pt x="653" y="45"/>
                  <a:pt x="653" y="45"/>
                </a:cubicBezTo>
                <a:cubicBezTo>
                  <a:pt x="650" y="45"/>
                  <a:pt x="648" y="44"/>
                  <a:pt x="645" y="44"/>
                </a:cubicBezTo>
                <a:cubicBezTo>
                  <a:pt x="638" y="44"/>
                  <a:pt x="632" y="47"/>
                  <a:pt x="627" y="52"/>
                </a:cubicBezTo>
                <a:cubicBezTo>
                  <a:pt x="623" y="56"/>
                  <a:pt x="620" y="62"/>
                  <a:pt x="620" y="70"/>
                </a:cubicBezTo>
                <a:cubicBezTo>
                  <a:pt x="620" y="115"/>
                  <a:pt x="620" y="115"/>
                  <a:pt x="620" y="115"/>
                </a:cubicBezTo>
                <a:cubicBezTo>
                  <a:pt x="602" y="115"/>
                  <a:pt x="602" y="115"/>
                  <a:pt x="602" y="115"/>
                </a:cubicBezTo>
                <a:cubicBezTo>
                  <a:pt x="602" y="29"/>
                  <a:pt x="602" y="29"/>
                  <a:pt x="602" y="29"/>
                </a:cubicBezTo>
                <a:cubicBezTo>
                  <a:pt x="616" y="29"/>
                  <a:pt x="616" y="29"/>
                  <a:pt x="616" y="29"/>
                </a:cubicBezTo>
                <a:cubicBezTo>
                  <a:pt x="619" y="44"/>
                  <a:pt x="619" y="44"/>
                  <a:pt x="619" y="44"/>
                </a:cubicBezTo>
                <a:cubicBezTo>
                  <a:pt x="620" y="44"/>
                  <a:pt x="620" y="44"/>
                  <a:pt x="620" y="44"/>
                </a:cubicBezTo>
                <a:cubicBezTo>
                  <a:pt x="623" y="39"/>
                  <a:pt x="626" y="35"/>
                  <a:pt x="631" y="32"/>
                </a:cubicBezTo>
                <a:cubicBezTo>
                  <a:pt x="636" y="29"/>
                  <a:pt x="640" y="28"/>
                  <a:pt x="646" y="28"/>
                </a:cubicBezTo>
                <a:close/>
                <a:moveTo>
                  <a:pt x="708" y="116"/>
                </a:moveTo>
                <a:cubicBezTo>
                  <a:pt x="695" y="116"/>
                  <a:pt x="684" y="113"/>
                  <a:pt x="677" y="105"/>
                </a:cubicBezTo>
                <a:cubicBezTo>
                  <a:pt x="669" y="97"/>
                  <a:pt x="666" y="86"/>
                  <a:pt x="666" y="73"/>
                </a:cubicBezTo>
                <a:cubicBezTo>
                  <a:pt x="666" y="59"/>
                  <a:pt x="669" y="48"/>
                  <a:pt x="676" y="40"/>
                </a:cubicBezTo>
                <a:cubicBezTo>
                  <a:pt x="683" y="32"/>
                  <a:pt x="693" y="28"/>
                  <a:pt x="705" y="28"/>
                </a:cubicBezTo>
                <a:cubicBezTo>
                  <a:pt x="716" y="28"/>
                  <a:pt x="725" y="31"/>
                  <a:pt x="732" y="38"/>
                </a:cubicBezTo>
                <a:cubicBezTo>
                  <a:pt x="738" y="45"/>
                  <a:pt x="741" y="54"/>
                  <a:pt x="741" y="66"/>
                </a:cubicBezTo>
                <a:cubicBezTo>
                  <a:pt x="741" y="76"/>
                  <a:pt x="741" y="76"/>
                  <a:pt x="741" y="76"/>
                </a:cubicBezTo>
                <a:cubicBezTo>
                  <a:pt x="684" y="76"/>
                  <a:pt x="684" y="76"/>
                  <a:pt x="684" y="76"/>
                </a:cubicBezTo>
                <a:cubicBezTo>
                  <a:pt x="685" y="84"/>
                  <a:pt x="687" y="91"/>
                  <a:pt x="691" y="95"/>
                </a:cubicBezTo>
                <a:cubicBezTo>
                  <a:pt x="695" y="100"/>
                  <a:pt x="701" y="102"/>
                  <a:pt x="709" y="102"/>
                </a:cubicBezTo>
                <a:cubicBezTo>
                  <a:pt x="714" y="102"/>
                  <a:pt x="719" y="102"/>
                  <a:pt x="723" y="101"/>
                </a:cubicBezTo>
                <a:cubicBezTo>
                  <a:pt x="727" y="100"/>
                  <a:pt x="732" y="98"/>
                  <a:pt x="737" y="96"/>
                </a:cubicBezTo>
                <a:cubicBezTo>
                  <a:pt x="737" y="111"/>
                  <a:pt x="737" y="111"/>
                  <a:pt x="737" y="111"/>
                </a:cubicBezTo>
                <a:cubicBezTo>
                  <a:pt x="733" y="113"/>
                  <a:pt x="728" y="114"/>
                  <a:pt x="724" y="115"/>
                </a:cubicBezTo>
                <a:cubicBezTo>
                  <a:pt x="719" y="116"/>
                  <a:pt x="714" y="116"/>
                  <a:pt x="708" y="116"/>
                </a:cubicBezTo>
                <a:close/>
                <a:moveTo>
                  <a:pt x="705" y="41"/>
                </a:moveTo>
                <a:cubicBezTo>
                  <a:pt x="699" y="41"/>
                  <a:pt x="694" y="43"/>
                  <a:pt x="691" y="47"/>
                </a:cubicBezTo>
                <a:cubicBezTo>
                  <a:pt x="687" y="51"/>
                  <a:pt x="685" y="56"/>
                  <a:pt x="685" y="63"/>
                </a:cubicBezTo>
                <a:cubicBezTo>
                  <a:pt x="724" y="63"/>
                  <a:pt x="724" y="63"/>
                  <a:pt x="724" y="63"/>
                </a:cubicBezTo>
                <a:cubicBezTo>
                  <a:pt x="723" y="56"/>
                  <a:pt x="722" y="51"/>
                  <a:pt x="718" y="47"/>
                </a:cubicBezTo>
                <a:cubicBezTo>
                  <a:pt x="715" y="43"/>
                  <a:pt x="711" y="41"/>
                  <a:pt x="705" y="41"/>
                </a:cubicBezTo>
                <a:close/>
                <a:moveTo>
                  <a:pt x="816" y="115"/>
                </a:moveTo>
                <a:cubicBezTo>
                  <a:pt x="812" y="103"/>
                  <a:pt x="812" y="103"/>
                  <a:pt x="812" y="103"/>
                </a:cubicBezTo>
                <a:cubicBezTo>
                  <a:pt x="811" y="103"/>
                  <a:pt x="811" y="103"/>
                  <a:pt x="811" y="103"/>
                </a:cubicBezTo>
                <a:cubicBezTo>
                  <a:pt x="807" y="108"/>
                  <a:pt x="803" y="112"/>
                  <a:pt x="799" y="114"/>
                </a:cubicBezTo>
                <a:cubicBezTo>
                  <a:pt x="795" y="115"/>
                  <a:pt x="789" y="116"/>
                  <a:pt x="783" y="116"/>
                </a:cubicBezTo>
                <a:cubicBezTo>
                  <a:pt x="774" y="116"/>
                  <a:pt x="768" y="114"/>
                  <a:pt x="763" y="110"/>
                </a:cubicBezTo>
                <a:cubicBezTo>
                  <a:pt x="758" y="105"/>
                  <a:pt x="756" y="99"/>
                  <a:pt x="756" y="90"/>
                </a:cubicBezTo>
                <a:cubicBezTo>
                  <a:pt x="756" y="81"/>
                  <a:pt x="759" y="75"/>
                  <a:pt x="766" y="70"/>
                </a:cubicBezTo>
                <a:cubicBezTo>
                  <a:pt x="772" y="66"/>
                  <a:pt x="782" y="63"/>
                  <a:pt x="796" y="63"/>
                </a:cubicBezTo>
                <a:cubicBezTo>
                  <a:pt x="811" y="62"/>
                  <a:pt x="811" y="62"/>
                  <a:pt x="811" y="62"/>
                </a:cubicBezTo>
                <a:cubicBezTo>
                  <a:pt x="811" y="58"/>
                  <a:pt x="811" y="58"/>
                  <a:pt x="811" y="58"/>
                </a:cubicBezTo>
                <a:cubicBezTo>
                  <a:pt x="811" y="52"/>
                  <a:pt x="809" y="48"/>
                  <a:pt x="807" y="46"/>
                </a:cubicBezTo>
                <a:cubicBezTo>
                  <a:pt x="804" y="43"/>
                  <a:pt x="800" y="42"/>
                  <a:pt x="795" y="42"/>
                </a:cubicBezTo>
                <a:cubicBezTo>
                  <a:pt x="791" y="42"/>
                  <a:pt x="786" y="42"/>
                  <a:pt x="782" y="43"/>
                </a:cubicBezTo>
                <a:cubicBezTo>
                  <a:pt x="778" y="45"/>
                  <a:pt x="774" y="46"/>
                  <a:pt x="771" y="48"/>
                </a:cubicBezTo>
                <a:cubicBezTo>
                  <a:pt x="765" y="35"/>
                  <a:pt x="765" y="35"/>
                  <a:pt x="765" y="35"/>
                </a:cubicBezTo>
                <a:cubicBezTo>
                  <a:pt x="769" y="33"/>
                  <a:pt x="775" y="31"/>
                  <a:pt x="780" y="30"/>
                </a:cubicBezTo>
                <a:cubicBezTo>
                  <a:pt x="786" y="28"/>
                  <a:pt x="791" y="28"/>
                  <a:pt x="796" y="28"/>
                </a:cubicBezTo>
                <a:cubicBezTo>
                  <a:pt x="807" y="28"/>
                  <a:pt x="815" y="30"/>
                  <a:pt x="820" y="35"/>
                </a:cubicBezTo>
                <a:cubicBezTo>
                  <a:pt x="826" y="39"/>
                  <a:pt x="829" y="47"/>
                  <a:pt x="829" y="57"/>
                </a:cubicBezTo>
                <a:cubicBezTo>
                  <a:pt x="829" y="115"/>
                  <a:pt x="829" y="115"/>
                  <a:pt x="829" y="115"/>
                </a:cubicBezTo>
                <a:lnTo>
                  <a:pt x="816" y="115"/>
                </a:lnTo>
                <a:close/>
                <a:moveTo>
                  <a:pt x="789" y="102"/>
                </a:moveTo>
                <a:cubicBezTo>
                  <a:pt x="795" y="102"/>
                  <a:pt x="801" y="101"/>
                  <a:pt x="805" y="97"/>
                </a:cubicBezTo>
                <a:cubicBezTo>
                  <a:pt x="809" y="93"/>
                  <a:pt x="811" y="88"/>
                  <a:pt x="811" y="81"/>
                </a:cubicBezTo>
                <a:cubicBezTo>
                  <a:pt x="811" y="74"/>
                  <a:pt x="811" y="74"/>
                  <a:pt x="811" y="74"/>
                </a:cubicBezTo>
                <a:cubicBezTo>
                  <a:pt x="800" y="74"/>
                  <a:pt x="800" y="74"/>
                  <a:pt x="800" y="74"/>
                </a:cubicBezTo>
                <a:cubicBezTo>
                  <a:pt x="791" y="75"/>
                  <a:pt x="785" y="76"/>
                  <a:pt x="781" y="79"/>
                </a:cubicBezTo>
                <a:cubicBezTo>
                  <a:pt x="777" y="81"/>
                  <a:pt x="775" y="85"/>
                  <a:pt x="775" y="90"/>
                </a:cubicBezTo>
                <a:cubicBezTo>
                  <a:pt x="775" y="94"/>
                  <a:pt x="776" y="97"/>
                  <a:pt x="778" y="99"/>
                </a:cubicBezTo>
                <a:cubicBezTo>
                  <a:pt x="781" y="101"/>
                  <a:pt x="784" y="102"/>
                  <a:pt x="789" y="102"/>
                </a:cubicBezTo>
                <a:close/>
                <a:moveTo>
                  <a:pt x="926" y="115"/>
                </a:moveTo>
                <a:cubicBezTo>
                  <a:pt x="908" y="115"/>
                  <a:pt x="908" y="115"/>
                  <a:pt x="908" y="115"/>
                </a:cubicBezTo>
                <a:cubicBezTo>
                  <a:pt x="908" y="62"/>
                  <a:pt x="908" y="62"/>
                  <a:pt x="908" y="62"/>
                </a:cubicBezTo>
                <a:cubicBezTo>
                  <a:pt x="908" y="55"/>
                  <a:pt x="907" y="51"/>
                  <a:pt x="904" y="47"/>
                </a:cubicBezTo>
                <a:cubicBezTo>
                  <a:pt x="902" y="44"/>
                  <a:pt x="898" y="42"/>
                  <a:pt x="893" y="42"/>
                </a:cubicBezTo>
                <a:cubicBezTo>
                  <a:pt x="886" y="42"/>
                  <a:pt x="881" y="45"/>
                  <a:pt x="877" y="49"/>
                </a:cubicBezTo>
                <a:cubicBezTo>
                  <a:pt x="874" y="54"/>
                  <a:pt x="872" y="62"/>
                  <a:pt x="872" y="72"/>
                </a:cubicBezTo>
                <a:cubicBezTo>
                  <a:pt x="872" y="115"/>
                  <a:pt x="872" y="115"/>
                  <a:pt x="872" y="115"/>
                </a:cubicBezTo>
                <a:cubicBezTo>
                  <a:pt x="854" y="115"/>
                  <a:pt x="854" y="115"/>
                  <a:pt x="854" y="115"/>
                </a:cubicBezTo>
                <a:cubicBezTo>
                  <a:pt x="854" y="29"/>
                  <a:pt x="854" y="29"/>
                  <a:pt x="854" y="29"/>
                </a:cubicBezTo>
                <a:cubicBezTo>
                  <a:pt x="868" y="29"/>
                  <a:pt x="868" y="29"/>
                  <a:pt x="868" y="29"/>
                </a:cubicBezTo>
                <a:cubicBezTo>
                  <a:pt x="871" y="40"/>
                  <a:pt x="871" y="40"/>
                  <a:pt x="871" y="40"/>
                </a:cubicBezTo>
                <a:cubicBezTo>
                  <a:pt x="872" y="40"/>
                  <a:pt x="872" y="40"/>
                  <a:pt x="872" y="40"/>
                </a:cubicBezTo>
                <a:cubicBezTo>
                  <a:pt x="874" y="36"/>
                  <a:pt x="878" y="33"/>
                  <a:pt x="882" y="31"/>
                </a:cubicBezTo>
                <a:cubicBezTo>
                  <a:pt x="887" y="29"/>
                  <a:pt x="892" y="28"/>
                  <a:pt x="897" y="28"/>
                </a:cubicBezTo>
                <a:cubicBezTo>
                  <a:pt x="910" y="28"/>
                  <a:pt x="919" y="32"/>
                  <a:pt x="923" y="41"/>
                </a:cubicBezTo>
                <a:cubicBezTo>
                  <a:pt x="925" y="41"/>
                  <a:pt x="925" y="41"/>
                  <a:pt x="925" y="41"/>
                </a:cubicBezTo>
                <a:cubicBezTo>
                  <a:pt x="927" y="37"/>
                  <a:pt x="931" y="34"/>
                  <a:pt x="935" y="31"/>
                </a:cubicBezTo>
                <a:cubicBezTo>
                  <a:pt x="940" y="29"/>
                  <a:pt x="945" y="28"/>
                  <a:pt x="951" y="28"/>
                </a:cubicBezTo>
                <a:cubicBezTo>
                  <a:pt x="961" y="28"/>
                  <a:pt x="969" y="30"/>
                  <a:pt x="973" y="35"/>
                </a:cubicBezTo>
                <a:cubicBezTo>
                  <a:pt x="978" y="41"/>
                  <a:pt x="981" y="48"/>
                  <a:pt x="981" y="59"/>
                </a:cubicBezTo>
                <a:cubicBezTo>
                  <a:pt x="981" y="115"/>
                  <a:pt x="981" y="115"/>
                  <a:pt x="981" y="115"/>
                </a:cubicBezTo>
                <a:cubicBezTo>
                  <a:pt x="962" y="115"/>
                  <a:pt x="962" y="115"/>
                  <a:pt x="962" y="115"/>
                </a:cubicBezTo>
                <a:cubicBezTo>
                  <a:pt x="962" y="62"/>
                  <a:pt x="962" y="62"/>
                  <a:pt x="962" y="62"/>
                </a:cubicBezTo>
                <a:cubicBezTo>
                  <a:pt x="962" y="55"/>
                  <a:pt x="961" y="51"/>
                  <a:pt x="959" y="47"/>
                </a:cubicBezTo>
                <a:cubicBezTo>
                  <a:pt x="956" y="44"/>
                  <a:pt x="952" y="42"/>
                  <a:pt x="947" y="42"/>
                </a:cubicBezTo>
                <a:cubicBezTo>
                  <a:pt x="940" y="42"/>
                  <a:pt x="935" y="45"/>
                  <a:pt x="931" y="49"/>
                </a:cubicBezTo>
                <a:cubicBezTo>
                  <a:pt x="928" y="54"/>
                  <a:pt x="926" y="60"/>
                  <a:pt x="926" y="69"/>
                </a:cubicBezTo>
                <a:lnTo>
                  <a:pt x="926" y="115"/>
                </a:lnTo>
                <a:close/>
                <a:moveTo>
                  <a:pt x="999" y="68"/>
                </a:moveTo>
                <a:cubicBezTo>
                  <a:pt x="999" y="52"/>
                  <a:pt x="999" y="52"/>
                  <a:pt x="999" y="52"/>
                </a:cubicBezTo>
                <a:cubicBezTo>
                  <a:pt x="1038" y="52"/>
                  <a:pt x="1038" y="52"/>
                  <a:pt x="1038" y="52"/>
                </a:cubicBezTo>
                <a:cubicBezTo>
                  <a:pt x="1038" y="68"/>
                  <a:pt x="1038" y="68"/>
                  <a:pt x="1038" y="68"/>
                </a:cubicBezTo>
                <a:lnTo>
                  <a:pt x="999" y="68"/>
                </a:lnTo>
                <a:close/>
                <a:moveTo>
                  <a:pt x="1153" y="115"/>
                </a:moveTo>
                <a:cubicBezTo>
                  <a:pt x="1131" y="115"/>
                  <a:pt x="1131" y="115"/>
                  <a:pt x="1131" y="115"/>
                </a:cubicBezTo>
                <a:cubicBezTo>
                  <a:pt x="1075" y="25"/>
                  <a:pt x="1075" y="25"/>
                  <a:pt x="1075" y="25"/>
                </a:cubicBezTo>
                <a:cubicBezTo>
                  <a:pt x="1074" y="25"/>
                  <a:pt x="1074" y="25"/>
                  <a:pt x="1074" y="25"/>
                </a:cubicBezTo>
                <a:cubicBezTo>
                  <a:pt x="1075" y="30"/>
                  <a:pt x="1075" y="30"/>
                  <a:pt x="1075" y="30"/>
                </a:cubicBezTo>
                <a:cubicBezTo>
                  <a:pt x="1075" y="39"/>
                  <a:pt x="1076" y="48"/>
                  <a:pt x="1076" y="56"/>
                </a:cubicBezTo>
                <a:cubicBezTo>
                  <a:pt x="1076" y="115"/>
                  <a:pt x="1076" y="115"/>
                  <a:pt x="1076" y="115"/>
                </a:cubicBezTo>
                <a:cubicBezTo>
                  <a:pt x="1059" y="115"/>
                  <a:pt x="1059" y="115"/>
                  <a:pt x="1059" y="115"/>
                </a:cubicBezTo>
                <a:cubicBezTo>
                  <a:pt x="1059" y="2"/>
                  <a:pt x="1059" y="2"/>
                  <a:pt x="1059" y="2"/>
                </a:cubicBezTo>
                <a:cubicBezTo>
                  <a:pt x="1081" y="2"/>
                  <a:pt x="1081" y="2"/>
                  <a:pt x="1081" y="2"/>
                </a:cubicBezTo>
                <a:cubicBezTo>
                  <a:pt x="1137" y="91"/>
                  <a:pt x="1137" y="91"/>
                  <a:pt x="1137" y="91"/>
                </a:cubicBezTo>
                <a:cubicBezTo>
                  <a:pt x="1137" y="91"/>
                  <a:pt x="1137" y="91"/>
                  <a:pt x="1137" y="91"/>
                </a:cubicBezTo>
                <a:cubicBezTo>
                  <a:pt x="1137" y="90"/>
                  <a:pt x="1137" y="86"/>
                  <a:pt x="1137" y="78"/>
                </a:cubicBezTo>
                <a:cubicBezTo>
                  <a:pt x="1137" y="71"/>
                  <a:pt x="1136" y="65"/>
                  <a:pt x="1136" y="61"/>
                </a:cubicBezTo>
                <a:cubicBezTo>
                  <a:pt x="1136" y="2"/>
                  <a:pt x="1136" y="2"/>
                  <a:pt x="1136" y="2"/>
                </a:cubicBezTo>
                <a:cubicBezTo>
                  <a:pt x="1153" y="2"/>
                  <a:pt x="1153" y="2"/>
                  <a:pt x="1153" y="2"/>
                </a:cubicBezTo>
                <a:lnTo>
                  <a:pt x="1153" y="115"/>
                </a:lnTo>
                <a:close/>
                <a:moveTo>
                  <a:pt x="1267" y="115"/>
                </a:moveTo>
                <a:cubicBezTo>
                  <a:pt x="1245" y="115"/>
                  <a:pt x="1245" y="115"/>
                  <a:pt x="1245" y="115"/>
                </a:cubicBezTo>
                <a:cubicBezTo>
                  <a:pt x="1217" y="69"/>
                  <a:pt x="1217" y="69"/>
                  <a:pt x="1217" y="69"/>
                </a:cubicBezTo>
                <a:cubicBezTo>
                  <a:pt x="1188" y="115"/>
                  <a:pt x="1188" y="115"/>
                  <a:pt x="1188" y="115"/>
                </a:cubicBezTo>
                <a:cubicBezTo>
                  <a:pt x="1169" y="115"/>
                  <a:pt x="1169" y="115"/>
                  <a:pt x="1169" y="115"/>
                </a:cubicBezTo>
                <a:cubicBezTo>
                  <a:pt x="1206" y="56"/>
                  <a:pt x="1206" y="56"/>
                  <a:pt x="1206" y="56"/>
                </a:cubicBezTo>
                <a:cubicBezTo>
                  <a:pt x="1171" y="2"/>
                  <a:pt x="1171" y="2"/>
                  <a:pt x="1171" y="2"/>
                </a:cubicBezTo>
                <a:cubicBezTo>
                  <a:pt x="1192" y="2"/>
                  <a:pt x="1192" y="2"/>
                  <a:pt x="1192" y="2"/>
                </a:cubicBezTo>
                <a:cubicBezTo>
                  <a:pt x="1218" y="44"/>
                  <a:pt x="1218" y="44"/>
                  <a:pt x="1218" y="44"/>
                </a:cubicBezTo>
                <a:cubicBezTo>
                  <a:pt x="1244" y="2"/>
                  <a:pt x="1244" y="2"/>
                  <a:pt x="1244" y="2"/>
                </a:cubicBezTo>
                <a:cubicBezTo>
                  <a:pt x="1264" y="2"/>
                  <a:pt x="1264" y="2"/>
                  <a:pt x="1264" y="2"/>
                </a:cubicBezTo>
                <a:cubicBezTo>
                  <a:pt x="1229" y="56"/>
                  <a:pt x="1229" y="56"/>
                  <a:pt x="1229" y="56"/>
                </a:cubicBezTo>
                <a:lnTo>
                  <a:pt x="1267" y="115"/>
                </a:lnTo>
                <a:close/>
                <a:moveTo>
                  <a:pt x="215" y="359"/>
                </a:moveTo>
                <a:cubicBezTo>
                  <a:pt x="212" y="380"/>
                  <a:pt x="208" y="403"/>
                  <a:pt x="201" y="417"/>
                </a:cubicBezTo>
                <a:cubicBezTo>
                  <a:pt x="196" y="414"/>
                  <a:pt x="186" y="409"/>
                  <a:pt x="180" y="407"/>
                </a:cubicBezTo>
                <a:cubicBezTo>
                  <a:pt x="187" y="394"/>
                  <a:pt x="191" y="374"/>
                  <a:pt x="192" y="355"/>
                </a:cubicBezTo>
                <a:lnTo>
                  <a:pt x="215" y="359"/>
                </a:lnTo>
                <a:close/>
                <a:moveTo>
                  <a:pt x="241" y="341"/>
                </a:moveTo>
                <a:cubicBezTo>
                  <a:pt x="241" y="434"/>
                  <a:pt x="241" y="434"/>
                  <a:pt x="241" y="434"/>
                </a:cubicBezTo>
                <a:cubicBezTo>
                  <a:pt x="218" y="434"/>
                  <a:pt x="218" y="434"/>
                  <a:pt x="218" y="434"/>
                </a:cubicBezTo>
                <a:cubicBezTo>
                  <a:pt x="218" y="343"/>
                  <a:pt x="218" y="343"/>
                  <a:pt x="218" y="343"/>
                </a:cubicBezTo>
                <a:cubicBezTo>
                  <a:pt x="185" y="345"/>
                  <a:pt x="185" y="345"/>
                  <a:pt x="185" y="345"/>
                </a:cubicBezTo>
                <a:cubicBezTo>
                  <a:pt x="183" y="322"/>
                  <a:pt x="183" y="322"/>
                  <a:pt x="183" y="322"/>
                </a:cubicBezTo>
                <a:cubicBezTo>
                  <a:pt x="199" y="321"/>
                  <a:pt x="199" y="321"/>
                  <a:pt x="199" y="321"/>
                </a:cubicBezTo>
                <a:cubicBezTo>
                  <a:pt x="202" y="317"/>
                  <a:pt x="206" y="312"/>
                  <a:pt x="210" y="306"/>
                </a:cubicBezTo>
                <a:cubicBezTo>
                  <a:pt x="203" y="297"/>
                  <a:pt x="192" y="285"/>
                  <a:pt x="183" y="276"/>
                </a:cubicBezTo>
                <a:cubicBezTo>
                  <a:pt x="196" y="257"/>
                  <a:pt x="196" y="257"/>
                  <a:pt x="196" y="257"/>
                </a:cubicBezTo>
                <a:cubicBezTo>
                  <a:pt x="197" y="259"/>
                  <a:pt x="199" y="260"/>
                  <a:pt x="201" y="262"/>
                </a:cubicBezTo>
                <a:cubicBezTo>
                  <a:pt x="207" y="249"/>
                  <a:pt x="214" y="234"/>
                  <a:pt x="218" y="222"/>
                </a:cubicBezTo>
                <a:cubicBezTo>
                  <a:pt x="241" y="231"/>
                  <a:pt x="241" y="231"/>
                  <a:pt x="241" y="231"/>
                </a:cubicBezTo>
                <a:cubicBezTo>
                  <a:pt x="233" y="246"/>
                  <a:pt x="224" y="264"/>
                  <a:pt x="216" y="277"/>
                </a:cubicBezTo>
                <a:cubicBezTo>
                  <a:pt x="218" y="280"/>
                  <a:pt x="221" y="283"/>
                  <a:pt x="223" y="286"/>
                </a:cubicBezTo>
                <a:cubicBezTo>
                  <a:pt x="231" y="273"/>
                  <a:pt x="238" y="260"/>
                  <a:pt x="243" y="249"/>
                </a:cubicBezTo>
                <a:cubicBezTo>
                  <a:pt x="265" y="259"/>
                  <a:pt x="265" y="259"/>
                  <a:pt x="265" y="259"/>
                </a:cubicBezTo>
                <a:cubicBezTo>
                  <a:pt x="253" y="279"/>
                  <a:pt x="237" y="302"/>
                  <a:pt x="223" y="320"/>
                </a:cubicBezTo>
                <a:cubicBezTo>
                  <a:pt x="245" y="319"/>
                  <a:pt x="245" y="319"/>
                  <a:pt x="245" y="319"/>
                </a:cubicBezTo>
                <a:cubicBezTo>
                  <a:pt x="242" y="314"/>
                  <a:pt x="240" y="308"/>
                  <a:pt x="237" y="303"/>
                </a:cubicBezTo>
                <a:cubicBezTo>
                  <a:pt x="255" y="295"/>
                  <a:pt x="255" y="295"/>
                  <a:pt x="255" y="295"/>
                </a:cubicBezTo>
                <a:cubicBezTo>
                  <a:pt x="263" y="311"/>
                  <a:pt x="272" y="331"/>
                  <a:pt x="275" y="343"/>
                </a:cubicBezTo>
                <a:cubicBezTo>
                  <a:pt x="256" y="352"/>
                  <a:pt x="256" y="352"/>
                  <a:pt x="256" y="352"/>
                </a:cubicBezTo>
                <a:cubicBezTo>
                  <a:pt x="255" y="349"/>
                  <a:pt x="254" y="345"/>
                  <a:pt x="253" y="341"/>
                </a:cubicBezTo>
                <a:lnTo>
                  <a:pt x="241" y="341"/>
                </a:lnTo>
                <a:close/>
                <a:moveTo>
                  <a:pt x="255" y="401"/>
                </a:moveTo>
                <a:cubicBezTo>
                  <a:pt x="253" y="390"/>
                  <a:pt x="247" y="372"/>
                  <a:pt x="242" y="359"/>
                </a:cubicBezTo>
                <a:cubicBezTo>
                  <a:pt x="261" y="353"/>
                  <a:pt x="261" y="353"/>
                  <a:pt x="261" y="353"/>
                </a:cubicBezTo>
                <a:cubicBezTo>
                  <a:pt x="266" y="366"/>
                  <a:pt x="272" y="382"/>
                  <a:pt x="275" y="394"/>
                </a:cubicBezTo>
                <a:lnTo>
                  <a:pt x="255" y="401"/>
                </a:lnTo>
                <a:close/>
                <a:moveTo>
                  <a:pt x="319" y="336"/>
                </a:moveTo>
                <a:cubicBezTo>
                  <a:pt x="317" y="384"/>
                  <a:pt x="311" y="416"/>
                  <a:pt x="270" y="434"/>
                </a:cubicBezTo>
                <a:cubicBezTo>
                  <a:pt x="267" y="428"/>
                  <a:pt x="260" y="419"/>
                  <a:pt x="255" y="414"/>
                </a:cubicBezTo>
                <a:cubicBezTo>
                  <a:pt x="289" y="400"/>
                  <a:pt x="292" y="376"/>
                  <a:pt x="293" y="336"/>
                </a:cubicBezTo>
                <a:lnTo>
                  <a:pt x="319" y="336"/>
                </a:lnTo>
                <a:close/>
                <a:moveTo>
                  <a:pt x="270" y="306"/>
                </a:moveTo>
                <a:cubicBezTo>
                  <a:pt x="275" y="306"/>
                  <a:pt x="281" y="305"/>
                  <a:pt x="287" y="305"/>
                </a:cubicBezTo>
                <a:cubicBezTo>
                  <a:pt x="292" y="295"/>
                  <a:pt x="296" y="283"/>
                  <a:pt x="299" y="272"/>
                </a:cubicBezTo>
                <a:cubicBezTo>
                  <a:pt x="268" y="272"/>
                  <a:pt x="268" y="272"/>
                  <a:pt x="268" y="272"/>
                </a:cubicBezTo>
                <a:cubicBezTo>
                  <a:pt x="268" y="248"/>
                  <a:pt x="268" y="248"/>
                  <a:pt x="268" y="248"/>
                </a:cubicBezTo>
                <a:cubicBezTo>
                  <a:pt x="314" y="248"/>
                  <a:pt x="314" y="248"/>
                  <a:pt x="314" y="248"/>
                </a:cubicBezTo>
                <a:cubicBezTo>
                  <a:pt x="314" y="222"/>
                  <a:pt x="314" y="222"/>
                  <a:pt x="314" y="222"/>
                </a:cubicBezTo>
                <a:cubicBezTo>
                  <a:pt x="342" y="222"/>
                  <a:pt x="342" y="222"/>
                  <a:pt x="342" y="222"/>
                </a:cubicBezTo>
                <a:cubicBezTo>
                  <a:pt x="342" y="248"/>
                  <a:pt x="342" y="248"/>
                  <a:pt x="342" y="248"/>
                </a:cubicBezTo>
                <a:cubicBezTo>
                  <a:pt x="392" y="248"/>
                  <a:pt x="392" y="248"/>
                  <a:pt x="392" y="248"/>
                </a:cubicBezTo>
                <a:cubicBezTo>
                  <a:pt x="392" y="272"/>
                  <a:pt x="392" y="272"/>
                  <a:pt x="392" y="272"/>
                </a:cubicBezTo>
                <a:cubicBezTo>
                  <a:pt x="329" y="272"/>
                  <a:pt x="329" y="272"/>
                  <a:pt x="329" y="272"/>
                </a:cubicBezTo>
                <a:cubicBezTo>
                  <a:pt x="324" y="283"/>
                  <a:pt x="319" y="294"/>
                  <a:pt x="315" y="303"/>
                </a:cubicBezTo>
                <a:cubicBezTo>
                  <a:pt x="327" y="302"/>
                  <a:pt x="340" y="301"/>
                  <a:pt x="353" y="300"/>
                </a:cubicBezTo>
                <a:cubicBezTo>
                  <a:pt x="349" y="295"/>
                  <a:pt x="346" y="291"/>
                  <a:pt x="342" y="286"/>
                </a:cubicBezTo>
                <a:cubicBezTo>
                  <a:pt x="363" y="275"/>
                  <a:pt x="363" y="275"/>
                  <a:pt x="363" y="275"/>
                </a:cubicBezTo>
                <a:cubicBezTo>
                  <a:pt x="376" y="291"/>
                  <a:pt x="391" y="312"/>
                  <a:pt x="397" y="327"/>
                </a:cubicBezTo>
                <a:cubicBezTo>
                  <a:pt x="375" y="339"/>
                  <a:pt x="375" y="339"/>
                  <a:pt x="375" y="339"/>
                </a:cubicBezTo>
                <a:cubicBezTo>
                  <a:pt x="373" y="334"/>
                  <a:pt x="370" y="328"/>
                  <a:pt x="367" y="323"/>
                </a:cubicBezTo>
                <a:cubicBezTo>
                  <a:pt x="333" y="325"/>
                  <a:pt x="297" y="328"/>
                  <a:pt x="272" y="330"/>
                </a:cubicBezTo>
                <a:lnTo>
                  <a:pt x="270" y="306"/>
                </a:lnTo>
                <a:close/>
                <a:moveTo>
                  <a:pt x="371" y="409"/>
                </a:moveTo>
                <a:cubicBezTo>
                  <a:pt x="375" y="409"/>
                  <a:pt x="376" y="405"/>
                  <a:pt x="376" y="381"/>
                </a:cubicBezTo>
                <a:cubicBezTo>
                  <a:pt x="381" y="385"/>
                  <a:pt x="392" y="389"/>
                  <a:pt x="399" y="391"/>
                </a:cubicBezTo>
                <a:cubicBezTo>
                  <a:pt x="397" y="424"/>
                  <a:pt x="390" y="432"/>
                  <a:pt x="374" y="432"/>
                </a:cubicBezTo>
                <a:cubicBezTo>
                  <a:pt x="359" y="432"/>
                  <a:pt x="359" y="432"/>
                  <a:pt x="359" y="432"/>
                </a:cubicBezTo>
                <a:cubicBezTo>
                  <a:pt x="339" y="432"/>
                  <a:pt x="335" y="425"/>
                  <a:pt x="335" y="402"/>
                </a:cubicBezTo>
                <a:cubicBezTo>
                  <a:pt x="335" y="336"/>
                  <a:pt x="335" y="336"/>
                  <a:pt x="335" y="336"/>
                </a:cubicBezTo>
                <a:cubicBezTo>
                  <a:pt x="360" y="336"/>
                  <a:pt x="360" y="336"/>
                  <a:pt x="360" y="336"/>
                </a:cubicBezTo>
                <a:cubicBezTo>
                  <a:pt x="360" y="402"/>
                  <a:pt x="360" y="402"/>
                  <a:pt x="360" y="402"/>
                </a:cubicBezTo>
                <a:cubicBezTo>
                  <a:pt x="360" y="408"/>
                  <a:pt x="361" y="409"/>
                  <a:pt x="364" y="409"/>
                </a:cubicBezTo>
                <a:lnTo>
                  <a:pt x="371" y="409"/>
                </a:lnTo>
                <a:close/>
                <a:moveTo>
                  <a:pt x="529" y="222"/>
                </a:moveTo>
                <a:cubicBezTo>
                  <a:pt x="553" y="257"/>
                  <a:pt x="590" y="286"/>
                  <a:pt x="626" y="300"/>
                </a:cubicBezTo>
                <a:cubicBezTo>
                  <a:pt x="619" y="307"/>
                  <a:pt x="613" y="316"/>
                  <a:pt x="608" y="325"/>
                </a:cubicBezTo>
                <a:cubicBezTo>
                  <a:pt x="597" y="319"/>
                  <a:pt x="585" y="311"/>
                  <a:pt x="573" y="303"/>
                </a:cubicBezTo>
                <a:cubicBezTo>
                  <a:pt x="573" y="319"/>
                  <a:pt x="573" y="319"/>
                  <a:pt x="573" y="319"/>
                </a:cubicBezTo>
                <a:cubicBezTo>
                  <a:pt x="460" y="319"/>
                  <a:pt x="460" y="319"/>
                  <a:pt x="460" y="319"/>
                </a:cubicBezTo>
                <a:cubicBezTo>
                  <a:pt x="460" y="303"/>
                  <a:pt x="460" y="303"/>
                  <a:pt x="460" y="303"/>
                </a:cubicBezTo>
                <a:cubicBezTo>
                  <a:pt x="449" y="311"/>
                  <a:pt x="437" y="318"/>
                  <a:pt x="425" y="325"/>
                </a:cubicBezTo>
                <a:cubicBezTo>
                  <a:pt x="422" y="318"/>
                  <a:pt x="414" y="309"/>
                  <a:pt x="408" y="303"/>
                </a:cubicBezTo>
                <a:cubicBezTo>
                  <a:pt x="447" y="284"/>
                  <a:pt x="484" y="250"/>
                  <a:pt x="501" y="222"/>
                </a:cubicBezTo>
                <a:lnTo>
                  <a:pt x="529" y="222"/>
                </a:lnTo>
                <a:close/>
                <a:moveTo>
                  <a:pt x="446" y="341"/>
                </a:moveTo>
                <a:cubicBezTo>
                  <a:pt x="589" y="341"/>
                  <a:pt x="589" y="341"/>
                  <a:pt x="589" y="341"/>
                </a:cubicBezTo>
                <a:cubicBezTo>
                  <a:pt x="589" y="434"/>
                  <a:pt x="589" y="434"/>
                  <a:pt x="589" y="434"/>
                </a:cubicBezTo>
                <a:cubicBezTo>
                  <a:pt x="562" y="434"/>
                  <a:pt x="562" y="434"/>
                  <a:pt x="562" y="434"/>
                </a:cubicBezTo>
                <a:cubicBezTo>
                  <a:pt x="562" y="426"/>
                  <a:pt x="562" y="426"/>
                  <a:pt x="562" y="426"/>
                </a:cubicBezTo>
                <a:cubicBezTo>
                  <a:pt x="472" y="426"/>
                  <a:pt x="472" y="426"/>
                  <a:pt x="472" y="426"/>
                </a:cubicBezTo>
                <a:cubicBezTo>
                  <a:pt x="472" y="434"/>
                  <a:pt x="472" y="434"/>
                  <a:pt x="472" y="434"/>
                </a:cubicBezTo>
                <a:cubicBezTo>
                  <a:pt x="446" y="434"/>
                  <a:pt x="446" y="434"/>
                  <a:pt x="446" y="434"/>
                </a:cubicBezTo>
                <a:lnTo>
                  <a:pt x="446" y="341"/>
                </a:lnTo>
                <a:close/>
                <a:moveTo>
                  <a:pt x="562" y="295"/>
                </a:moveTo>
                <a:cubicBezTo>
                  <a:pt x="543" y="280"/>
                  <a:pt x="527" y="264"/>
                  <a:pt x="516" y="249"/>
                </a:cubicBezTo>
                <a:cubicBezTo>
                  <a:pt x="505" y="264"/>
                  <a:pt x="489" y="280"/>
                  <a:pt x="471" y="295"/>
                </a:cubicBezTo>
                <a:lnTo>
                  <a:pt x="562" y="295"/>
                </a:lnTo>
                <a:close/>
                <a:moveTo>
                  <a:pt x="472" y="365"/>
                </a:moveTo>
                <a:cubicBezTo>
                  <a:pt x="472" y="402"/>
                  <a:pt x="472" y="402"/>
                  <a:pt x="472" y="402"/>
                </a:cubicBezTo>
                <a:cubicBezTo>
                  <a:pt x="562" y="402"/>
                  <a:pt x="562" y="402"/>
                  <a:pt x="562" y="402"/>
                </a:cubicBezTo>
                <a:cubicBezTo>
                  <a:pt x="562" y="365"/>
                  <a:pt x="562" y="365"/>
                  <a:pt x="562" y="365"/>
                </a:cubicBezTo>
                <a:lnTo>
                  <a:pt x="472" y="365"/>
                </a:lnTo>
                <a:close/>
                <a:moveTo>
                  <a:pt x="690" y="298"/>
                </a:moveTo>
                <a:cubicBezTo>
                  <a:pt x="678" y="307"/>
                  <a:pt x="665" y="315"/>
                  <a:pt x="652" y="321"/>
                </a:cubicBezTo>
                <a:cubicBezTo>
                  <a:pt x="649" y="314"/>
                  <a:pt x="642" y="304"/>
                  <a:pt x="636" y="298"/>
                </a:cubicBezTo>
                <a:cubicBezTo>
                  <a:pt x="675" y="281"/>
                  <a:pt x="711" y="249"/>
                  <a:pt x="728" y="222"/>
                </a:cubicBezTo>
                <a:cubicBezTo>
                  <a:pt x="756" y="222"/>
                  <a:pt x="756" y="222"/>
                  <a:pt x="756" y="222"/>
                </a:cubicBezTo>
                <a:cubicBezTo>
                  <a:pt x="780" y="256"/>
                  <a:pt x="816" y="282"/>
                  <a:pt x="852" y="294"/>
                </a:cubicBezTo>
                <a:cubicBezTo>
                  <a:pt x="845" y="301"/>
                  <a:pt x="839" y="311"/>
                  <a:pt x="834" y="319"/>
                </a:cubicBezTo>
                <a:cubicBezTo>
                  <a:pt x="822" y="313"/>
                  <a:pt x="809" y="306"/>
                  <a:pt x="796" y="297"/>
                </a:cubicBezTo>
                <a:cubicBezTo>
                  <a:pt x="796" y="315"/>
                  <a:pt x="796" y="315"/>
                  <a:pt x="796" y="315"/>
                </a:cubicBezTo>
                <a:cubicBezTo>
                  <a:pt x="690" y="315"/>
                  <a:pt x="690" y="315"/>
                  <a:pt x="690" y="315"/>
                </a:cubicBezTo>
                <a:lnTo>
                  <a:pt x="690" y="298"/>
                </a:lnTo>
                <a:close/>
                <a:moveTo>
                  <a:pt x="650" y="334"/>
                </a:moveTo>
                <a:cubicBezTo>
                  <a:pt x="838" y="334"/>
                  <a:pt x="838" y="334"/>
                  <a:pt x="838" y="334"/>
                </a:cubicBezTo>
                <a:cubicBezTo>
                  <a:pt x="838" y="359"/>
                  <a:pt x="838" y="359"/>
                  <a:pt x="838" y="359"/>
                </a:cubicBezTo>
                <a:cubicBezTo>
                  <a:pt x="736" y="359"/>
                  <a:pt x="736" y="359"/>
                  <a:pt x="736" y="359"/>
                </a:cubicBezTo>
                <a:cubicBezTo>
                  <a:pt x="730" y="372"/>
                  <a:pt x="722" y="386"/>
                  <a:pt x="715" y="399"/>
                </a:cubicBezTo>
                <a:cubicBezTo>
                  <a:pt x="737" y="398"/>
                  <a:pt x="761" y="397"/>
                  <a:pt x="784" y="396"/>
                </a:cubicBezTo>
                <a:cubicBezTo>
                  <a:pt x="777" y="388"/>
                  <a:pt x="769" y="380"/>
                  <a:pt x="761" y="373"/>
                </a:cubicBezTo>
                <a:cubicBezTo>
                  <a:pt x="785" y="361"/>
                  <a:pt x="785" y="361"/>
                  <a:pt x="785" y="361"/>
                </a:cubicBezTo>
                <a:cubicBezTo>
                  <a:pt x="805" y="378"/>
                  <a:pt x="827" y="402"/>
                  <a:pt x="837" y="419"/>
                </a:cubicBezTo>
                <a:cubicBezTo>
                  <a:pt x="812" y="434"/>
                  <a:pt x="812" y="434"/>
                  <a:pt x="812" y="434"/>
                </a:cubicBezTo>
                <a:cubicBezTo>
                  <a:pt x="810" y="430"/>
                  <a:pt x="807" y="425"/>
                  <a:pt x="803" y="420"/>
                </a:cubicBezTo>
                <a:cubicBezTo>
                  <a:pt x="750" y="423"/>
                  <a:pt x="694" y="425"/>
                  <a:pt x="655" y="427"/>
                </a:cubicBezTo>
                <a:cubicBezTo>
                  <a:pt x="651" y="401"/>
                  <a:pt x="651" y="401"/>
                  <a:pt x="651" y="401"/>
                </a:cubicBezTo>
                <a:cubicBezTo>
                  <a:pt x="686" y="400"/>
                  <a:pt x="686" y="400"/>
                  <a:pt x="686" y="400"/>
                </a:cubicBezTo>
                <a:cubicBezTo>
                  <a:pt x="692" y="387"/>
                  <a:pt x="698" y="372"/>
                  <a:pt x="703" y="359"/>
                </a:cubicBezTo>
                <a:cubicBezTo>
                  <a:pt x="650" y="359"/>
                  <a:pt x="650" y="359"/>
                  <a:pt x="650" y="359"/>
                </a:cubicBezTo>
                <a:lnTo>
                  <a:pt x="650" y="334"/>
                </a:lnTo>
                <a:close/>
                <a:moveTo>
                  <a:pt x="787" y="290"/>
                </a:moveTo>
                <a:cubicBezTo>
                  <a:pt x="769" y="277"/>
                  <a:pt x="753" y="262"/>
                  <a:pt x="743" y="248"/>
                </a:cubicBezTo>
                <a:cubicBezTo>
                  <a:pt x="733" y="262"/>
                  <a:pt x="719" y="277"/>
                  <a:pt x="702" y="290"/>
                </a:cubicBezTo>
                <a:lnTo>
                  <a:pt x="787" y="290"/>
                </a:lnTo>
                <a:close/>
                <a:moveTo>
                  <a:pt x="957" y="281"/>
                </a:moveTo>
                <a:cubicBezTo>
                  <a:pt x="864" y="281"/>
                  <a:pt x="864" y="281"/>
                  <a:pt x="864" y="281"/>
                </a:cubicBezTo>
                <a:cubicBezTo>
                  <a:pt x="864" y="260"/>
                  <a:pt x="864" y="260"/>
                  <a:pt x="864" y="260"/>
                </a:cubicBezTo>
                <a:cubicBezTo>
                  <a:pt x="957" y="260"/>
                  <a:pt x="957" y="260"/>
                  <a:pt x="957" y="260"/>
                </a:cubicBezTo>
                <a:lnTo>
                  <a:pt x="957" y="281"/>
                </a:lnTo>
                <a:close/>
                <a:moveTo>
                  <a:pt x="947" y="422"/>
                </a:moveTo>
                <a:cubicBezTo>
                  <a:pt x="898" y="422"/>
                  <a:pt x="898" y="422"/>
                  <a:pt x="898" y="422"/>
                </a:cubicBezTo>
                <a:cubicBezTo>
                  <a:pt x="898" y="431"/>
                  <a:pt x="898" y="431"/>
                  <a:pt x="898" y="431"/>
                </a:cubicBezTo>
                <a:cubicBezTo>
                  <a:pt x="874" y="431"/>
                  <a:pt x="874" y="431"/>
                  <a:pt x="874" y="431"/>
                </a:cubicBezTo>
                <a:cubicBezTo>
                  <a:pt x="874" y="353"/>
                  <a:pt x="874" y="353"/>
                  <a:pt x="874" y="353"/>
                </a:cubicBezTo>
                <a:cubicBezTo>
                  <a:pt x="947" y="353"/>
                  <a:pt x="947" y="353"/>
                  <a:pt x="947" y="353"/>
                </a:cubicBezTo>
                <a:lnTo>
                  <a:pt x="947" y="422"/>
                </a:lnTo>
                <a:close/>
                <a:moveTo>
                  <a:pt x="875" y="291"/>
                </a:moveTo>
                <a:cubicBezTo>
                  <a:pt x="948" y="291"/>
                  <a:pt x="948" y="291"/>
                  <a:pt x="948" y="291"/>
                </a:cubicBezTo>
                <a:cubicBezTo>
                  <a:pt x="948" y="312"/>
                  <a:pt x="948" y="312"/>
                  <a:pt x="948" y="312"/>
                </a:cubicBezTo>
                <a:cubicBezTo>
                  <a:pt x="875" y="312"/>
                  <a:pt x="875" y="312"/>
                  <a:pt x="875" y="312"/>
                </a:cubicBezTo>
                <a:lnTo>
                  <a:pt x="875" y="291"/>
                </a:lnTo>
                <a:close/>
                <a:moveTo>
                  <a:pt x="875" y="322"/>
                </a:moveTo>
                <a:cubicBezTo>
                  <a:pt x="948" y="322"/>
                  <a:pt x="948" y="322"/>
                  <a:pt x="948" y="322"/>
                </a:cubicBezTo>
                <a:cubicBezTo>
                  <a:pt x="948" y="342"/>
                  <a:pt x="948" y="342"/>
                  <a:pt x="948" y="342"/>
                </a:cubicBezTo>
                <a:cubicBezTo>
                  <a:pt x="875" y="342"/>
                  <a:pt x="875" y="342"/>
                  <a:pt x="875" y="342"/>
                </a:cubicBezTo>
                <a:lnTo>
                  <a:pt x="875" y="322"/>
                </a:lnTo>
                <a:close/>
                <a:moveTo>
                  <a:pt x="948" y="250"/>
                </a:moveTo>
                <a:cubicBezTo>
                  <a:pt x="876" y="250"/>
                  <a:pt x="876" y="250"/>
                  <a:pt x="876" y="250"/>
                </a:cubicBezTo>
                <a:cubicBezTo>
                  <a:pt x="876" y="229"/>
                  <a:pt x="876" y="229"/>
                  <a:pt x="876" y="229"/>
                </a:cubicBezTo>
                <a:cubicBezTo>
                  <a:pt x="948" y="229"/>
                  <a:pt x="948" y="229"/>
                  <a:pt x="948" y="229"/>
                </a:cubicBezTo>
                <a:lnTo>
                  <a:pt x="948" y="250"/>
                </a:lnTo>
                <a:close/>
                <a:moveTo>
                  <a:pt x="898" y="375"/>
                </a:moveTo>
                <a:cubicBezTo>
                  <a:pt x="898" y="401"/>
                  <a:pt x="898" y="401"/>
                  <a:pt x="898" y="401"/>
                </a:cubicBezTo>
                <a:cubicBezTo>
                  <a:pt x="924" y="401"/>
                  <a:pt x="924" y="401"/>
                  <a:pt x="924" y="401"/>
                </a:cubicBezTo>
                <a:cubicBezTo>
                  <a:pt x="924" y="375"/>
                  <a:pt x="924" y="375"/>
                  <a:pt x="924" y="375"/>
                </a:cubicBezTo>
                <a:lnTo>
                  <a:pt x="898" y="375"/>
                </a:lnTo>
                <a:close/>
                <a:moveTo>
                  <a:pt x="1078" y="325"/>
                </a:moveTo>
                <a:cubicBezTo>
                  <a:pt x="1031" y="325"/>
                  <a:pt x="1031" y="325"/>
                  <a:pt x="1031" y="325"/>
                </a:cubicBezTo>
                <a:cubicBezTo>
                  <a:pt x="1031" y="434"/>
                  <a:pt x="1031" y="434"/>
                  <a:pt x="1031" y="434"/>
                </a:cubicBezTo>
                <a:cubicBezTo>
                  <a:pt x="1003" y="434"/>
                  <a:pt x="1003" y="434"/>
                  <a:pt x="1003" y="434"/>
                </a:cubicBezTo>
                <a:cubicBezTo>
                  <a:pt x="1003" y="325"/>
                  <a:pt x="1003" y="325"/>
                  <a:pt x="1003" y="325"/>
                </a:cubicBezTo>
                <a:cubicBezTo>
                  <a:pt x="956" y="325"/>
                  <a:pt x="956" y="325"/>
                  <a:pt x="956" y="325"/>
                </a:cubicBezTo>
                <a:cubicBezTo>
                  <a:pt x="956" y="298"/>
                  <a:pt x="956" y="298"/>
                  <a:pt x="956" y="298"/>
                </a:cubicBezTo>
                <a:cubicBezTo>
                  <a:pt x="1003" y="298"/>
                  <a:pt x="1003" y="298"/>
                  <a:pt x="1003" y="298"/>
                </a:cubicBezTo>
                <a:cubicBezTo>
                  <a:pt x="1003" y="223"/>
                  <a:pt x="1003" y="223"/>
                  <a:pt x="1003" y="223"/>
                </a:cubicBezTo>
                <a:cubicBezTo>
                  <a:pt x="1031" y="223"/>
                  <a:pt x="1031" y="223"/>
                  <a:pt x="1031" y="223"/>
                </a:cubicBezTo>
                <a:cubicBezTo>
                  <a:pt x="1031" y="298"/>
                  <a:pt x="1031" y="298"/>
                  <a:pt x="1031" y="298"/>
                </a:cubicBezTo>
                <a:cubicBezTo>
                  <a:pt x="1078" y="298"/>
                  <a:pt x="1078" y="298"/>
                  <a:pt x="1078" y="298"/>
                </a:cubicBezTo>
                <a:lnTo>
                  <a:pt x="1078"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4" name="正方形/長方形 3">
            <a:extLst>
              <a:ext uri="{FF2B5EF4-FFF2-40B4-BE49-F238E27FC236}">
                <a16:creationId xmlns:a16="http://schemas.microsoft.com/office/drawing/2014/main" id="{806C4340-6F42-6BDA-0779-608F62D2310D}"/>
              </a:ext>
            </a:extLst>
          </p:cNvPr>
          <p:cNvSpPr/>
          <p:nvPr/>
        </p:nvSpPr>
        <p:spPr>
          <a:xfrm>
            <a:off x="172484" y="966810"/>
            <a:ext cx="3168000" cy="3950234"/>
          </a:xfrm>
          <a:prstGeom prst="rect">
            <a:avLst/>
          </a:prstGeom>
          <a:solidFill>
            <a:schemeClr val="bg1">
              <a:lumMod val="6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Tree>
    <p:extLst>
      <p:ext uri="{BB962C8B-B14F-4D97-AF65-F5344CB8AC3E}">
        <p14:creationId xmlns:p14="http://schemas.microsoft.com/office/powerpoint/2010/main" val="30221748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F0EFBB5-BBE0-A252-F0DC-A58A9925F434}"/>
              </a:ext>
            </a:extLst>
          </p:cNvPr>
          <p:cNvSpPr>
            <a:spLocks noGrp="1"/>
          </p:cNvSpPr>
          <p:nvPr>
            <p:ph type="title"/>
          </p:nvPr>
        </p:nvSpPr>
        <p:spPr/>
        <p:txBody>
          <a:bodyPr/>
          <a:lstStyle/>
          <a:p>
            <a:r>
              <a:rPr kumimoji="1" lang="ja-JP" altLang="en-US" dirty="0"/>
              <a:t>デジタルインボイスオプション</a:t>
            </a:r>
            <a:endParaRPr lang="ja-JP" altLang="en-US" dirty="0"/>
          </a:p>
        </p:txBody>
      </p:sp>
      <p:sp>
        <p:nvSpPr>
          <p:cNvPr id="6" name="テキスト プレースホルダー 5">
            <a:extLst>
              <a:ext uri="{FF2B5EF4-FFF2-40B4-BE49-F238E27FC236}">
                <a16:creationId xmlns:a16="http://schemas.microsoft.com/office/drawing/2014/main" id="{28E1459C-C4D5-CB83-54CA-1AC5DD7B5FF3}"/>
              </a:ext>
            </a:extLst>
          </p:cNvPr>
          <p:cNvSpPr>
            <a:spLocks noGrp="1"/>
          </p:cNvSpPr>
          <p:nvPr>
            <p:ph type="body" sz="quarter" idx="16"/>
          </p:nvPr>
        </p:nvSpPr>
        <p:spPr/>
        <p:txBody>
          <a:bodyPr/>
          <a:lstStyle/>
          <a:p>
            <a:r>
              <a:rPr kumimoji="1" lang="ja-JP" altLang="en-US" dirty="0"/>
              <a:t>買い手：デジタルインボイスの受信、支払伝票自動作成</a:t>
            </a:r>
          </a:p>
          <a:p>
            <a:endParaRPr lang="ja-JP" altLang="en-US" dirty="0"/>
          </a:p>
        </p:txBody>
      </p:sp>
      <p:sp>
        <p:nvSpPr>
          <p:cNvPr id="3" name="スライド番号プレースホルダー 2">
            <a:extLst>
              <a:ext uri="{FF2B5EF4-FFF2-40B4-BE49-F238E27FC236}">
                <a16:creationId xmlns:a16="http://schemas.microsoft.com/office/drawing/2014/main" id="{05835113-CED9-4666-20E3-BDEEA5EBB6BF}"/>
              </a:ext>
            </a:extLst>
          </p:cNvPr>
          <p:cNvSpPr>
            <a:spLocks noGrp="1"/>
          </p:cNvSpPr>
          <p:nvPr>
            <p:ph type="sldNum" sz="quarter" idx="10"/>
          </p:nvPr>
        </p:nvSpPr>
        <p:spPr>
          <a:xfrm>
            <a:off x="8532000" y="4932000"/>
            <a:ext cx="360000" cy="135000"/>
          </a:xfrm>
          <a:prstGeom prst="rect">
            <a:avLst/>
          </a:prstGeom>
        </p:spPr>
        <p:txBody>
          <a:bodyPr vert="horz" lIns="0" tIns="0" rIns="0" bIns="0" rtlCol="0" anchor="b" anchorCtr="0"/>
          <a:lstStyle>
            <a:defPPr>
              <a:defRPr lang="ja-JP"/>
            </a:defPPr>
            <a:lvl1pPr marL="0" algn="r" defTabSz="685800" rtl="0" eaLnBrk="1" latinLnBrk="0" hangingPunct="1">
              <a:defRPr kumimoji="1" sz="900" kern="1200">
                <a:solidFill>
                  <a:schemeClr val="tx1">
                    <a:lumMod val="50000"/>
                    <a:lumOff val="50000"/>
                  </a:schemeClr>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lang="ja-JP" altLang="en-US" smtClean="0">
                <a:solidFill>
                  <a:prstClr val="black">
                    <a:lumMod val="50000"/>
                    <a:lumOff val="50000"/>
                  </a:prstClr>
                </a:solidFill>
                <a:latin typeface="メイリオ"/>
                <a:ea typeface="メイリオ"/>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4" name="フッター プレースホルダー 3">
            <a:extLst>
              <a:ext uri="{FF2B5EF4-FFF2-40B4-BE49-F238E27FC236}">
                <a16:creationId xmlns:a16="http://schemas.microsoft.com/office/drawing/2014/main" id="{3E3133D5-D0FF-0909-351D-9A9FEB4CBE0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18" name="テキスト ボックス 17">
            <a:extLst>
              <a:ext uri="{FF2B5EF4-FFF2-40B4-BE49-F238E27FC236}">
                <a16:creationId xmlns:a16="http://schemas.microsoft.com/office/drawing/2014/main" id="{1F8489DB-B094-420F-CBDA-A04E506ABF7E}"/>
              </a:ext>
            </a:extLst>
          </p:cNvPr>
          <p:cNvSpPr txBox="1"/>
          <p:nvPr/>
        </p:nvSpPr>
        <p:spPr>
          <a:xfrm>
            <a:off x="336806" y="1059582"/>
            <a:ext cx="20751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メイリオ"/>
                <a:ea typeface="メイリオ"/>
                <a:cs typeface="+mn-cs"/>
              </a:rPr>
              <a:t>受信側の機能</a:t>
            </a:r>
          </a:p>
        </p:txBody>
      </p:sp>
      <p:sp>
        <p:nvSpPr>
          <p:cNvPr id="19" name="正方形/長方形 18">
            <a:extLst>
              <a:ext uri="{FF2B5EF4-FFF2-40B4-BE49-F238E27FC236}">
                <a16:creationId xmlns:a16="http://schemas.microsoft.com/office/drawing/2014/main" id="{18ADD58E-1E50-EEE9-FD1A-2FF34455368B}"/>
              </a:ext>
            </a:extLst>
          </p:cNvPr>
          <p:cNvSpPr/>
          <p:nvPr/>
        </p:nvSpPr>
        <p:spPr>
          <a:xfrm>
            <a:off x="5436840" y="1296739"/>
            <a:ext cx="3534950" cy="3566567"/>
          </a:xfrm>
          <a:prstGeom prst="rect">
            <a:avLst/>
          </a:prstGeom>
          <a:noFill/>
          <a:ln w="38100">
            <a:solidFill>
              <a:srgbClr val="008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Freeform 9">
            <a:extLst>
              <a:ext uri="{FF2B5EF4-FFF2-40B4-BE49-F238E27FC236}">
                <a16:creationId xmlns:a16="http://schemas.microsoft.com/office/drawing/2014/main" id="{213C85FC-9AF9-6905-894E-27C8C1EB4CAB}"/>
              </a:ext>
            </a:extLst>
          </p:cNvPr>
          <p:cNvSpPr>
            <a:spLocks noEditPoints="1"/>
          </p:cNvSpPr>
          <p:nvPr/>
        </p:nvSpPr>
        <p:spPr bwMode="auto">
          <a:xfrm>
            <a:off x="7584338" y="1716891"/>
            <a:ext cx="787828" cy="269520"/>
          </a:xfrm>
          <a:custGeom>
            <a:avLst/>
            <a:gdLst>
              <a:gd name="T0" fmla="*/ 49 w 1267"/>
              <a:gd name="T1" fmla="*/ 97 h 434"/>
              <a:gd name="T2" fmla="*/ 71 w 1267"/>
              <a:gd name="T3" fmla="*/ 7 h 434"/>
              <a:gd name="T4" fmla="*/ 62 w 1267"/>
              <a:gd name="T5" fmla="*/ 61 h 434"/>
              <a:gd name="T6" fmla="*/ 100 w 1267"/>
              <a:gd name="T7" fmla="*/ 109 h 434"/>
              <a:gd name="T8" fmla="*/ 149 w 1267"/>
              <a:gd name="T9" fmla="*/ 72 h 434"/>
              <a:gd name="T10" fmla="*/ 212 w 1267"/>
              <a:gd name="T11" fmla="*/ 118 h 434"/>
              <a:gd name="T12" fmla="*/ 263 w 1267"/>
              <a:gd name="T13" fmla="*/ 39 h 434"/>
              <a:gd name="T14" fmla="*/ 217 w 1267"/>
              <a:gd name="T15" fmla="*/ 95 h 434"/>
              <a:gd name="T16" fmla="*/ 288 w 1267"/>
              <a:gd name="T17" fmla="*/ 73 h 434"/>
              <a:gd name="T18" fmla="*/ 331 w 1267"/>
              <a:gd name="T19" fmla="*/ 102 h 434"/>
              <a:gd name="T20" fmla="*/ 307 w 1267"/>
              <a:gd name="T21" fmla="*/ 63 h 434"/>
              <a:gd name="T22" fmla="*/ 409 w 1267"/>
              <a:gd name="T23" fmla="*/ 52 h 434"/>
              <a:gd name="T24" fmla="*/ 413 w 1267"/>
              <a:gd name="T25" fmla="*/ 32 h 434"/>
              <a:gd name="T26" fmla="*/ 480 w 1267"/>
              <a:gd name="T27" fmla="*/ 101 h 434"/>
              <a:gd name="T28" fmla="*/ 486 w 1267"/>
              <a:gd name="T29" fmla="*/ 0 h 434"/>
              <a:gd name="T30" fmla="*/ 490 w 1267"/>
              <a:gd name="T31" fmla="*/ 51 h 434"/>
              <a:gd name="T32" fmla="*/ 567 w 1267"/>
              <a:gd name="T33" fmla="*/ 116 h 434"/>
              <a:gd name="T34" fmla="*/ 560 w 1267"/>
              <a:gd name="T35" fmla="*/ 29 h 434"/>
              <a:gd name="T36" fmla="*/ 655 w 1267"/>
              <a:gd name="T37" fmla="*/ 28 h 434"/>
              <a:gd name="T38" fmla="*/ 616 w 1267"/>
              <a:gd name="T39" fmla="*/ 29 h 434"/>
              <a:gd name="T40" fmla="*/ 676 w 1267"/>
              <a:gd name="T41" fmla="*/ 40 h 434"/>
              <a:gd name="T42" fmla="*/ 723 w 1267"/>
              <a:gd name="T43" fmla="*/ 101 h 434"/>
              <a:gd name="T44" fmla="*/ 724 w 1267"/>
              <a:gd name="T45" fmla="*/ 63 h 434"/>
              <a:gd name="T46" fmla="*/ 763 w 1267"/>
              <a:gd name="T47" fmla="*/ 110 h 434"/>
              <a:gd name="T48" fmla="*/ 782 w 1267"/>
              <a:gd name="T49" fmla="*/ 43 h 434"/>
              <a:gd name="T50" fmla="*/ 816 w 1267"/>
              <a:gd name="T51" fmla="*/ 115 h 434"/>
              <a:gd name="T52" fmla="*/ 778 w 1267"/>
              <a:gd name="T53" fmla="*/ 99 h 434"/>
              <a:gd name="T54" fmla="*/ 872 w 1267"/>
              <a:gd name="T55" fmla="*/ 72 h 434"/>
              <a:gd name="T56" fmla="*/ 897 w 1267"/>
              <a:gd name="T57" fmla="*/ 28 h 434"/>
              <a:gd name="T58" fmla="*/ 962 w 1267"/>
              <a:gd name="T59" fmla="*/ 115 h 434"/>
              <a:gd name="T60" fmla="*/ 999 w 1267"/>
              <a:gd name="T61" fmla="*/ 52 h 434"/>
              <a:gd name="T62" fmla="*/ 1075 w 1267"/>
              <a:gd name="T63" fmla="*/ 30 h 434"/>
              <a:gd name="T64" fmla="*/ 1137 w 1267"/>
              <a:gd name="T65" fmla="*/ 78 h 434"/>
              <a:gd name="T66" fmla="*/ 1188 w 1267"/>
              <a:gd name="T67" fmla="*/ 115 h 434"/>
              <a:gd name="T68" fmla="*/ 1229 w 1267"/>
              <a:gd name="T69" fmla="*/ 56 h 434"/>
              <a:gd name="T70" fmla="*/ 241 w 1267"/>
              <a:gd name="T71" fmla="*/ 434 h 434"/>
              <a:gd name="T72" fmla="*/ 196 w 1267"/>
              <a:gd name="T73" fmla="*/ 257 h 434"/>
              <a:gd name="T74" fmla="*/ 223 w 1267"/>
              <a:gd name="T75" fmla="*/ 320 h 434"/>
              <a:gd name="T76" fmla="*/ 255 w 1267"/>
              <a:gd name="T77" fmla="*/ 401 h 434"/>
              <a:gd name="T78" fmla="*/ 293 w 1267"/>
              <a:gd name="T79" fmla="*/ 336 h 434"/>
              <a:gd name="T80" fmla="*/ 314 w 1267"/>
              <a:gd name="T81" fmla="*/ 222 h 434"/>
              <a:gd name="T82" fmla="*/ 342 w 1267"/>
              <a:gd name="T83" fmla="*/ 286 h 434"/>
              <a:gd name="T84" fmla="*/ 376 w 1267"/>
              <a:gd name="T85" fmla="*/ 381 h 434"/>
              <a:gd name="T86" fmla="*/ 364 w 1267"/>
              <a:gd name="T87" fmla="*/ 409 h 434"/>
              <a:gd name="T88" fmla="*/ 460 w 1267"/>
              <a:gd name="T89" fmla="*/ 303 h 434"/>
              <a:gd name="T90" fmla="*/ 562 w 1267"/>
              <a:gd name="T91" fmla="*/ 434 h 434"/>
              <a:gd name="T92" fmla="*/ 471 w 1267"/>
              <a:gd name="T93" fmla="*/ 295 h 434"/>
              <a:gd name="T94" fmla="*/ 652 w 1267"/>
              <a:gd name="T95" fmla="*/ 321 h 434"/>
              <a:gd name="T96" fmla="*/ 690 w 1267"/>
              <a:gd name="T97" fmla="*/ 315 h 434"/>
              <a:gd name="T98" fmla="*/ 761 w 1267"/>
              <a:gd name="T99" fmla="*/ 373 h 434"/>
              <a:gd name="T100" fmla="*/ 703 w 1267"/>
              <a:gd name="T101" fmla="*/ 359 h 434"/>
              <a:gd name="T102" fmla="*/ 864 w 1267"/>
              <a:gd name="T103" fmla="*/ 281 h 434"/>
              <a:gd name="T104" fmla="*/ 874 w 1267"/>
              <a:gd name="T105" fmla="*/ 353 h 434"/>
              <a:gd name="T106" fmla="*/ 875 w 1267"/>
              <a:gd name="T107" fmla="*/ 322 h 434"/>
              <a:gd name="T108" fmla="*/ 948 w 1267"/>
              <a:gd name="T109" fmla="*/ 229 h 434"/>
              <a:gd name="T110" fmla="*/ 1031 w 1267"/>
              <a:gd name="T111" fmla="*/ 325 h 434"/>
              <a:gd name="T112" fmla="*/ 1031 w 1267"/>
              <a:gd name="T113" fmla="*/ 22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7" h="434">
                <a:moveTo>
                  <a:pt x="73" y="84"/>
                </a:moveTo>
                <a:cubicBezTo>
                  <a:pt x="73" y="94"/>
                  <a:pt x="69" y="102"/>
                  <a:pt x="62" y="108"/>
                </a:cubicBezTo>
                <a:cubicBezTo>
                  <a:pt x="55" y="114"/>
                  <a:pt x="45" y="116"/>
                  <a:pt x="32" y="116"/>
                </a:cubicBezTo>
                <a:cubicBezTo>
                  <a:pt x="19" y="116"/>
                  <a:pt x="9" y="114"/>
                  <a:pt x="0" y="110"/>
                </a:cubicBezTo>
                <a:cubicBezTo>
                  <a:pt x="0" y="93"/>
                  <a:pt x="0" y="93"/>
                  <a:pt x="0" y="93"/>
                </a:cubicBezTo>
                <a:cubicBezTo>
                  <a:pt x="6" y="95"/>
                  <a:pt x="11" y="97"/>
                  <a:pt x="17" y="99"/>
                </a:cubicBezTo>
                <a:cubicBezTo>
                  <a:pt x="23" y="100"/>
                  <a:pt x="28" y="101"/>
                  <a:pt x="33" y="101"/>
                </a:cubicBezTo>
                <a:cubicBezTo>
                  <a:pt x="40" y="101"/>
                  <a:pt x="46" y="99"/>
                  <a:pt x="49" y="97"/>
                </a:cubicBezTo>
                <a:cubicBezTo>
                  <a:pt x="53" y="94"/>
                  <a:pt x="55" y="90"/>
                  <a:pt x="55" y="85"/>
                </a:cubicBezTo>
                <a:cubicBezTo>
                  <a:pt x="55" y="81"/>
                  <a:pt x="53" y="78"/>
                  <a:pt x="50" y="75"/>
                </a:cubicBezTo>
                <a:cubicBezTo>
                  <a:pt x="47" y="72"/>
                  <a:pt x="40" y="68"/>
                  <a:pt x="30" y="64"/>
                </a:cubicBezTo>
                <a:cubicBezTo>
                  <a:pt x="20" y="60"/>
                  <a:pt x="12" y="55"/>
                  <a:pt x="8" y="50"/>
                </a:cubicBezTo>
                <a:cubicBezTo>
                  <a:pt x="4" y="44"/>
                  <a:pt x="2" y="38"/>
                  <a:pt x="2" y="30"/>
                </a:cubicBezTo>
                <a:cubicBezTo>
                  <a:pt x="2" y="21"/>
                  <a:pt x="5" y="14"/>
                  <a:pt x="12" y="8"/>
                </a:cubicBezTo>
                <a:cubicBezTo>
                  <a:pt x="19" y="3"/>
                  <a:pt x="28" y="0"/>
                  <a:pt x="39" y="0"/>
                </a:cubicBezTo>
                <a:cubicBezTo>
                  <a:pt x="50" y="0"/>
                  <a:pt x="61" y="2"/>
                  <a:pt x="71" y="7"/>
                </a:cubicBezTo>
                <a:cubicBezTo>
                  <a:pt x="65" y="22"/>
                  <a:pt x="65" y="22"/>
                  <a:pt x="65" y="22"/>
                </a:cubicBezTo>
                <a:cubicBezTo>
                  <a:pt x="55" y="18"/>
                  <a:pt x="46" y="16"/>
                  <a:pt x="38" y="16"/>
                </a:cubicBezTo>
                <a:cubicBezTo>
                  <a:pt x="32" y="16"/>
                  <a:pt x="28" y="17"/>
                  <a:pt x="25" y="20"/>
                </a:cubicBezTo>
                <a:cubicBezTo>
                  <a:pt x="22" y="22"/>
                  <a:pt x="20" y="26"/>
                  <a:pt x="20" y="30"/>
                </a:cubicBezTo>
                <a:cubicBezTo>
                  <a:pt x="20" y="33"/>
                  <a:pt x="21" y="36"/>
                  <a:pt x="22" y="38"/>
                </a:cubicBezTo>
                <a:cubicBezTo>
                  <a:pt x="23" y="40"/>
                  <a:pt x="25" y="42"/>
                  <a:pt x="28" y="44"/>
                </a:cubicBezTo>
                <a:cubicBezTo>
                  <a:pt x="31" y="45"/>
                  <a:pt x="36" y="48"/>
                  <a:pt x="43" y="51"/>
                </a:cubicBezTo>
                <a:cubicBezTo>
                  <a:pt x="52" y="54"/>
                  <a:pt x="58" y="58"/>
                  <a:pt x="62" y="61"/>
                </a:cubicBezTo>
                <a:cubicBezTo>
                  <a:pt x="66" y="64"/>
                  <a:pt x="68" y="67"/>
                  <a:pt x="70" y="71"/>
                </a:cubicBezTo>
                <a:cubicBezTo>
                  <a:pt x="72" y="75"/>
                  <a:pt x="73" y="79"/>
                  <a:pt x="73" y="84"/>
                </a:cubicBezTo>
                <a:close/>
                <a:moveTo>
                  <a:pt x="153" y="115"/>
                </a:moveTo>
                <a:cubicBezTo>
                  <a:pt x="151" y="104"/>
                  <a:pt x="151" y="104"/>
                  <a:pt x="151" y="104"/>
                </a:cubicBezTo>
                <a:cubicBezTo>
                  <a:pt x="150" y="104"/>
                  <a:pt x="150" y="104"/>
                  <a:pt x="150" y="104"/>
                </a:cubicBezTo>
                <a:cubicBezTo>
                  <a:pt x="147" y="108"/>
                  <a:pt x="144" y="111"/>
                  <a:pt x="139" y="113"/>
                </a:cubicBezTo>
                <a:cubicBezTo>
                  <a:pt x="134" y="115"/>
                  <a:pt x="129" y="116"/>
                  <a:pt x="123" y="116"/>
                </a:cubicBezTo>
                <a:cubicBezTo>
                  <a:pt x="113" y="116"/>
                  <a:pt x="105" y="114"/>
                  <a:pt x="100" y="109"/>
                </a:cubicBezTo>
                <a:cubicBezTo>
                  <a:pt x="95" y="104"/>
                  <a:pt x="92" y="96"/>
                  <a:pt x="92" y="85"/>
                </a:cubicBezTo>
                <a:cubicBezTo>
                  <a:pt x="92" y="29"/>
                  <a:pt x="92" y="29"/>
                  <a:pt x="92" y="29"/>
                </a:cubicBezTo>
                <a:cubicBezTo>
                  <a:pt x="111" y="29"/>
                  <a:pt x="111" y="29"/>
                  <a:pt x="111" y="29"/>
                </a:cubicBezTo>
                <a:cubicBezTo>
                  <a:pt x="111" y="82"/>
                  <a:pt x="111" y="82"/>
                  <a:pt x="111" y="82"/>
                </a:cubicBezTo>
                <a:cubicBezTo>
                  <a:pt x="111" y="89"/>
                  <a:pt x="112" y="93"/>
                  <a:pt x="115" y="97"/>
                </a:cubicBezTo>
                <a:cubicBezTo>
                  <a:pt x="117" y="100"/>
                  <a:pt x="122" y="102"/>
                  <a:pt x="127" y="102"/>
                </a:cubicBezTo>
                <a:cubicBezTo>
                  <a:pt x="135" y="102"/>
                  <a:pt x="141" y="99"/>
                  <a:pt x="144" y="95"/>
                </a:cubicBezTo>
                <a:cubicBezTo>
                  <a:pt x="148" y="90"/>
                  <a:pt x="149" y="83"/>
                  <a:pt x="149" y="72"/>
                </a:cubicBezTo>
                <a:cubicBezTo>
                  <a:pt x="149" y="29"/>
                  <a:pt x="149" y="29"/>
                  <a:pt x="149" y="29"/>
                </a:cubicBezTo>
                <a:cubicBezTo>
                  <a:pt x="168" y="29"/>
                  <a:pt x="168" y="29"/>
                  <a:pt x="168" y="29"/>
                </a:cubicBezTo>
                <a:cubicBezTo>
                  <a:pt x="168" y="115"/>
                  <a:pt x="168" y="115"/>
                  <a:pt x="168" y="115"/>
                </a:cubicBezTo>
                <a:lnTo>
                  <a:pt x="153" y="115"/>
                </a:lnTo>
                <a:close/>
                <a:moveTo>
                  <a:pt x="237" y="116"/>
                </a:moveTo>
                <a:cubicBezTo>
                  <a:pt x="226" y="116"/>
                  <a:pt x="218" y="113"/>
                  <a:pt x="212" y="105"/>
                </a:cubicBezTo>
                <a:cubicBezTo>
                  <a:pt x="211" y="105"/>
                  <a:pt x="211" y="105"/>
                  <a:pt x="211" y="105"/>
                </a:cubicBezTo>
                <a:cubicBezTo>
                  <a:pt x="212" y="112"/>
                  <a:pt x="212" y="116"/>
                  <a:pt x="212" y="118"/>
                </a:cubicBezTo>
                <a:cubicBezTo>
                  <a:pt x="212" y="153"/>
                  <a:pt x="212" y="153"/>
                  <a:pt x="212" y="153"/>
                </a:cubicBezTo>
                <a:cubicBezTo>
                  <a:pt x="194" y="153"/>
                  <a:pt x="194" y="153"/>
                  <a:pt x="194" y="153"/>
                </a:cubicBezTo>
                <a:cubicBezTo>
                  <a:pt x="194" y="29"/>
                  <a:pt x="194" y="29"/>
                  <a:pt x="194" y="29"/>
                </a:cubicBezTo>
                <a:cubicBezTo>
                  <a:pt x="208" y="29"/>
                  <a:pt x="208" y="29"/>
                  <a:pt x="208" y="29"/>
                </a:cubicBezTo>
                <a:cubicBezTo>
                  <a:pt x="209" y="31"/>
                  <a:pt x="210" y="35"/>
                  <a:pt x="211" y="41"/>
                </a:cubicBezTo>
                <a:cubicBezTo>
                  <a:pt x="212" y="41"/>
                  <a:pt x="212" y="41"/>
                  <a:pt x="212" y="41"/>
                </a:cubicBezTo>
                <a:cubicBezTo>
                  <a:pt x="218" y="32"/>
                  <a:pt x="226" y="28"/>
                  <a:pt x="238" y="28"/>
                </a:cubicBezTo>
                <a:cubicBezTo>
                  <a:pt x="248" y="28"/>
                  <a:pt x="257" y="31"/>
                  <a:pt x="263" y="39"/>
                </a:cubicBezTo>
                <a:cubicBezTo>
                  <a:pt x="268" y="47"/>
                  <a:pt x="271" y="58"/>
                  <a:pt x="271" y="72"/>
                </a:cubicBezTo>
                <a:cubicBezTo>
                  <a:pt x="271" y="86"/>
                  <a:pt x="268" y="97"/>
                  <a:pt x="262" y="105"/>
                </a:cubicBezTo>
                <a:cubicBezTo>
                  <a:pt x="256" y="112"/>
                  <a:pt x="248" y="116"/>
                  <a:pt x="237" y="116"/>
                </a:cubicBezTo>
                <a:close/>
                <a:moveTo>
                  <a:pt x="233" y="42"/>
                </a:moveTo>
                <a:cubicBezTo>
                  <a:pt x="226" y="42"/>
                  <a:pt x="220" y="45"/>
                  <a:pt x="217" y="49"/>
                </a:cubicBezTo>
                <a:cubicBezTo>
                  <a:pt x="214" y="53"/>
                  <a:pt x="212" y="60"/>
                  <a:pt x="212" y="69"/>
                </a:cubicBezTo>
                <a:cubicBezTo>
                  <a:pt x="212" y="72"/>
                  <a:pt x="212" y="72"/>
                  <a:pt x="212" y="72"/>
                </a:cubicBezTo>
                <a:cubicBezTo>
                  <a:pt x="212" y="82"/>
                  <a:pt x="214" y="90"/>
                  <a:pt x="217" y="95"/>
                </a:cubicBezTo>
                <a:cubicBezTo>
                  <a:pt x="220" y="99"/>
                  <a:pt x="226" y="102"/>
                  <a:pt x="233" y="102"/>
                </a:cubicBezTo>
                <a:cubicBezTo>
                  <a:pt x="239" y="102"/>
                  <a:pt x="244" y="99"/>
                  <a:pt x="248" y="94"/>
                </a:cubicBezTo>
                <a:cubicBezTo>
                  <a:pt x="251" y="89"/>
                  <a:pt x="253" y="81"/>
                  <a:pt x="253" y="72"/>
                </a:cubicBezTo>
                <a:cubicBezTo>
                  <a:pt x="253" y="62"/>
                  <a:pt x="251" y="55"/>
                  <a:pt x="248" y="50"/>
                </a:cubicBezTo>
                <a:cubicBezTo>
                  <a:pt x="244" y="45"/>
                  <a:pt x="239" y="42"/>
                  <a:pt x="233" y="42"/>
                </a:cubicBezTo>
                <a:close/>
                <a:moveTo>
                  <a:pt x="330" y="116"/>
                </a:moveTo>
                <a:cubicBezTo>
                  <a:pt x="317" y="116"/>
                  <a:pt x="306" y="113"/>
                  <a:pt x="299" y="105"/>
                </a:cubicBezTo>
                <a:cubicBezTo>
                  <a:pt x="291" y="97"/>
                  <a:pt x="288" y="86"/>
                  <a:pt x="288" y="73"/>
                </a:cubicBezTo>
                <a:cubicBezTo>
                  <a:pt x="288" y="59"/>
                  <a:pt x="291" y="48"/>
                  <a:pt x="298" y="40"/>
                </a:cubicBezTo>
                <a:cubicBezTo>
                  <a:pt x="305" y="32"/>
                  <a:pt x="315" y="28"/>
                  <a:pt x="327" y="28"/>
                </a:cubicBezTo>
                <a:cubicBezTo>
                  <a:pt x="338" y="28"/>
                  <a:pt x="347" y="31"/>
                  <a:pt x="354" y="38"/>
                </a:cubicBezTo>
                <a:cubicBezTo>
                  <a:pt x="360" y="45"/>
                  <a:pt x="363" y="54"/>
                  <a:pt x="363" y="66"/>
                </a:cubicBezTo>
                <a:cubicBezTo>
                  <a:pt x="363" y="76"/>
                  <a:pt x="363" y="76"/>
                  <a:pt x="363" y="76"/>
                </a:cubicBezTo>
                <a:cubicBezTo>
                  <a:pt x="306" y="76"/>
                  <a:pt x="306" y="76"/>
                  <a:pt x="306" y="76"/>
                </a:cubicBezTo>
                <a:cubicBezTo>
                  <a:pt x="307" y="84"/>
                  <a:pt x="309" y="91"/>
                  <a:pt x="313" y="95"/>
                </a:cubicBezTo>
                <a:cubicBezTo>
                  <a:pt x="317" y="100"/>
                  <a:pt x="323" y="102"/>
                  <a:pt x="331" y="102"/>
                </a:cubicBezTo>
                <a:cubicBezTo>
                  <a:pt x="336" y="102"/>
                  <a:pt x="341" y="102"/>
                  <a:pt x="345" y="101"/>
                </a:cubicBezTo>
                <a:cubicBezTo>
                  <a:pt x="349" y="100"/>
                  <a:pt x="354" y="98"/>
                  <a:pt x="359" y="96"/>
                </a:cubicBezTo>
                <a:cubicBezTo>
                  <a:pt x="359" y="111"/>
                  <a:pt x="359" y="111"/>
                  <a:pt x="359" y="111"/>
                </a:cubicBezTo>
                <a:cubicBezTo>
                  <a:pt x="355" y="113"/>
                  <a:pt x="350" y="114"/>
                  <a:pt x="346" y="115"/>
                </a:cubicBezTo>
                <a:cubicBezTo>
                  <a:pt x="341" y="116"/>
                  <a:pt x="336" y="116"/>
                  <a:pt x="330" y="116"/>
                </a:cubicBezTo>
                <a:close/>
                <a:moveTo>
                  <a:pt x="327" y="41"/>
                </a:moveTo>
                <a:cubicBezTo>
                  <a:pt x="321" y="41"/>
                  <a:pt x="316" y="43"/>
                  <a:pt x="313" y="47"/>
                </a:cubicBezTo>
                <a:cubicBezTo>
                  <a:pt x="309" y="51"/>
                  <a:pt x="307" y="56"/>
                  <a:pt x="307" y="63"/>
                </a:cubicBezTo>
                <a:cubicBezTo>
                  <a:pt x="346" y="63"/>
                  <a:pt x="346" y="63"/>
                  <a:pt x="346" y="63"/>
                </a:cubicBezTo>
                <a:cubicBezTo>
                  <a:pt x="345" y="56"/>
                  <a:pt x="344" y="51"/>
                  <a:pt x="340" y="47"/>
                </a:cubicBezTo>
                <a:cubicBezTo>
                  <a:pt x="337" y="43"/>
                  <a:pt x="333" y="41"/>
                  <a:pt x="327" y="41"/>
                </a:cubicBezTo>
                <a:close/>
                <a:moveTo>
                  <a:pt x="428" y="28"/>
                </a:moveTo>
                <a:cubicBezTo>
                  <a:pt x="431" y="28"/>
                  <a:pt x="434" y="28"/>
                  <a:pt x="437" y="28"/>
                </a:cubicBezTo>
                <a:cubicBezTo>
                  <a:pt x="435" y="45"/>
                  <a:pt x="435" y="45"/>
                  <a:pt x="435" y="45"/>
                </a:cubicBezTo>
                <a:cubicBezTo>
                  <a:pt x="432" y="45"/>
                  <a:pt x="430" y="44"/>
                  <a:pt x="427" y="44"/>
                </a:cubicBezTo>
                <a:cubicBezTo>
                  <a:pt x="420" y="44"/>
                  <a:pt x="414" y="47"/>
                  <a:pt x="409" y="52"/>
                </a:cubicBezTo>
                <a:cubicBezTo>
                  <a:pt x="405" y="56"/>
                  <a:pt x="402" y="62"/>
                  <a:pt x="402" y="70"/>
                </a:cubicBezTo>
                <a:cubicBezTo>
                  <a:pt x="402" y="115"/>
                  <a:pt x="402" y="115"/>
                  <a:pt x="402" y="115"/>
                </a:cubicBezTo>
                <a:cubicBezTo>
                  <a:pt x="384" y="115"/>
                  <a:pt x="384" y="115"/>
                  <a:pt x="384" y="115"/>
                </a:cubicBezTo>
                <a:cubicBezTo>
                  <a:pt x="384" y="29"/>
                  <a:pt x="384" y="29"/>
                  <a:pt x="384" y="29"/>
                </a:cubicBezTo>
                <a:cubicBezTo>
                  <a:pt x="398" y="29"/>
                  <a:pt x="398" y="29"/>
                  <a:pt x="398" y="29"/>
                </a:cubicBezTo>
                <a:cubicBezTo>
                  <a:pt x="401" y="44"/>
                  <a:pt x="401" y="44"/>
                  <a:pt x="401" y="44"/>
                </a:cubicBezTo>
                <a:cubicBezTo>
                  <a:pt x="402" y="44"/>
                  <a:pt x="402" y="44"/>
                  <a:pt x="402" y="44"/>
                </a:cubicBezTo>
                <a:cubicBezTo>
                  <a:pt x="405" y="39"/>
                  <a:pt x="408" y="35"/>
                  <a:pt x="413" y="32"/>
                </a:cubicBezTo>
                <a:cubicBezTo>
                  <a:pt x="417" y="29"/>
                  <a:pt x="422" y="28"/>
                  <a:pt x="428" y="28"/>
                </a:cubicBezTo>
                <a:close/>
                <a:moveTo>
                  <a:pt x="520" y="84"/>
                </a:moveTo>
                <a:cubicBezTo>
                  <a:pt x="520" y="94"/>
                  <a:pt x="516" y="102"/>
                  <a:pt x="509" y="108"/>
                </a:cubicBezTo>
                <a:cubicBezTo>
                  <a:pt x="502" y="114"/>
                  <a:pt x="492" y="116"/>
                  <a:pt x="479" y="116"/>
                </a:cubicBezTo>
                <a:cubicBezTo>
                  <a:pt x="466" y="116"/>
                  <a:pt x="455" y="114"/>
                  <a:pt x="447" y="110"/>
                </a:cubicBezTo>
                <a:cubicBezTo>
                  <a:pt x="447" y="93"/>
                  <a:pt x="447" y="93"/>
                  <a:pt x="447" y="93"/>
                </a:cubicBezTo>
                <a:cubicBezTo>
                  <a:pt x="452" y="95"/>
                  <a:pt x="458" y="97"/>
                  <a:pt x="464" y="99"/>
                </a:cubicBezTo>
                <a:cubicBezTo>
                  <a:pt x="470" y="100"/>
                  <a:pt x="475" y="101"/>
                  <a:pt x="480" y="101"/>
                </a:cubicBezTo>
                <a:cubicBezTo>
                  <a:pt x="487" y="101"/>
                  <a:pt x="493" y="99"/>
                  <a:pt x="496" y="97"/>
                </a:cubicBezTo>
                <a:cubicBezTo>
                  <a:pt x="500" y="94"/>
                  <a:pt x="501" y="90"/>
                  <a:pt x="501" y="85"/>
                </a:cubicBezTo>
                <a:cubicBezTo>
                  <a:pt x="501" y="81"/>
                  <a:pt x="500" y="78"/>
                  <a:pt x="497" y="75"/>
                </a:cubicBezTo>
                <a:cubicBezTo>
                  <a:pt x="493" y="72"/>
                  <a:pt x="487" y="68"/>
                  <a:pt x="477" y="64"/>
                </a:cubicBezTo>
                <a:cubicBezTo>
                  <a:pt x="466" y="60"/>
                  <a:pt x="459" y="55"/>
                  <a:pt x="455" y="50"/>
                </a:cubicBezTo>
                <a:cubicBezTo>
                  <a:pt x="451" y="44"/>
                  <a:pt x="449" y="38"/>
                  <a:pt x="449" y="30"/>
                </a:cubicBezTo>
                <a:cubicBezTo>
                  <a:pt x="449" y="21"/>
                  <a:pt x="452" y="14"/>
                  <a:pt x="459" y="8"/>
                </a:cubicBezTo>
                <a:cubicBezTo>
                  <a:pt x="465" y="3"/>
                  <a:pt x="474" y="0"/>
                  <a:pt x="486" y="0"/>
                </a:cubicBezTo>
                <a:cubicBezTo>
                  <a:pt x="497" y="0"/>
                  <a:pt x="507" y="2"/>
                  <a:pt x="518" y="7"/>
                </a:cubicBezTo>
                <a:cubicBezTo>
                  <a:pt x="512" y="22"/>
                  <a:pt x="512" y="22"/>
                  <a:pt x="512" y="22"/>
                </a:cubicBezTo>
                <a:cubicBezTo>
                  <a:pt x="502" y="18"/>
                  <a:pt x="493" y="16"/>
                  <a:pt x="485" y="16"/>
                </a:cubicBezTo>
                <a:cubicBezTo>
                  <a:pt x="479" y="16"/>
                  <a:pt x="475" y="17"/>
                  <a:pt x="472" y="20"/>
                </a:cubicBezTo>
                <a:cubicBezTo>
                  <a:pt x="469" y="22"/>
                  <a:pt x="467" y="26"/>
                  <a:pt x="467" y="30"/>
                </a:cubicBezTo>
                <a:cubicBezTo>
                  <a:pt x="467" y="33"/>
                  <a:pt x="468" y="36"/>
                  <a:pt x="469" y="38"/>
                </a:cubicBezTo>
                <a:cubicBezTo>
                  <a:pt x="470" y="40"/>
                  <a:pt x="472" y="42"/>
                  <a:pt x="475" y="44"/>
                </a:cubicBezTo>
                <a:cubicBezTo>
                  <a:pt x="478" y="45"/>
                  <a:pt x="483" y="48"/>
                  <a:pt x="490" y="51"/>
                </a:cubicBezTo>
                <a:cubicBezTo>
                  <a:pt x="499" y="54"/>
                  <a:pt x="505" y="58"/>
                  <a:pt x="509" y="61"/>
                </a:cubicBezTo>
                <a:cubicBezTo>
                  <a:pt x="512" y="64"/>
                  <a:pt x="515" y="67"/>
                  <a:pt x="517" y="71"/>
                </a:cubicBezTo>
                <a:cubicBezTo>
                  <a:pt x="519" y="75"/>
                  <a:pt x="520" y="79"/>
                  <a:pt x="520" y="84"/>
                </a:cubicBezTo>
                <a:close/>
                <a:moveTo>
                  <a:pt x="572" y="102"/>
                </a:moveTo>
                <a:cubicBezTo>
                  <a:pt x="576" y="102"/>
                  <a:pt x="581" y="101"/>
                  <a:pt x="585" y="100"/>
                </a:cubicBezTo>
                <a:cubicBezTo>
                  <a:pt x="585" y="113"/>
                  <a:pt x="585" y="113"/>
                  <a:pt x="585" y="113"/>
                </a:cubicBezTo>
                <a:cubicBezTo>
                  <a:pt x="583" y="114"/>
                  <a:pt x="580" y="115"/>
                  <a:pt x="577" y="116"/>
                </a:cubicBezTo>
                <a:cubicBezTo>
                  <a:pt x="574" y="116"/>
                  <a:pt x="571" y="116"/>
                  <a:pt x="567" y="116"/>
                </a:cubicBezTo>
                <a:cubicBezTo>
                  <a:pt x="550" y="116"/>
                  <a:pt x="542" y="107"/>
                  <a:pt x="542" y="89"/>
                </a:cubicBezTo>
                <a:cubicBezTo>
                  <a:pt x="542" y="43"/>
                  <a:pt x="542" y="43"/>
                  <a:pt x="542" y="43"/>
                </a:cubicBezTo>
                <a:cubicBezTo>
                  <a:pt x="530" y="43"/>
                  <a:pt x="530" y="43"/>
                  <a:pt x="530" y="43"/>
                </a:cubicBezTo>
                <a:cubicBezTo>
                  <a:pt x="530" y="35"/>
                  <a:pt x="530" y="35"/>
                  <a:pt x="530" y="35"/>
                </a:cubicBezTo>
                <a:cubicBezTo>
                  <a:pt x="542" y="28"/>
                  <a:pt x="542" y="28"/>
                  <a:pt x="542" y="28"/>
                </a:cubicBezTo>
                <a:cubicBezTo>
                  <a:pt x="549" y="10"/>
                  <a:pt x="549" y="10"/>
                  <a:pt x="549" y="10"/>
                </a:cubicBezTo>
                <a:cubicBezTo>
                  <a:pt x="560" y="10"/>
                  <a:pt x="560" y="10"/>
                  <a:pt x="560" y="10"/>
                </a:cubicBezTo>
                <a:cubicBezTo>
                  <a:pt x="560" y="29"/>
                  <a:pt x="560" y="29"/>
                  <a:pt x="560" y="29"/>
                </a:cubicBezTo>
                <a:cubicBezTo>
                  <a:pt x="584" y="29"/>
                  <a:pt x="584" y="29"/>
                  <a:pt x="584" y="29"/>
                </a:cubicBezTo>
                <a:cubicBezTo>
                  <a:pt x="584" y="43"/>
                  <a:pt x="584" y="43"/>
                  <a:pt x="584" y="43"/>
                </a:cubicBezTo>
                <a:cubicBezTo>
                  <a:pt x="560" y="43"/>
                  <a:pt x="560" y="43"/>
                  <a:pt x="560" y="43"/>
                </a:cubicBezTo>
                <a:cubicBezTo>
                  <a:pt x="560" y="89"/>
                  <a:pt x="560" y="89"/>
                  <a:pt x="560" y="89"/>
                </a:cubicBezTo>
                <a:cubicBezTo>
                  <a:pt x="560" y="93"/>
                  <a:pt x="561" y="96"/>
                  <a:pt x="563" y="99"/>
                </a:cubicBezTo>
                <a:cubicBezTo>
                  <a:pt x="565" y="101"/>
                  <a:pt x="568" y="102"/>
                  <a:pt x="572" y="102"/>
                </a:cubicBezTo>
                <a:close/>
                <a:moveTo>
                  <a:pt x="646" y="28"/>
                </a:moveTo>
                <a:cubicBezTo>
                  <a:pt x="649" y="28"/>
                  <a:pt x="652" y="28"/>
                  <a:pt x="655" y="28"/>
                </a:cubicBezTo>
                <a:cubicBezTo>
                  <a:pt x="653" y="45"/>
                  <a:pt x="653" y="45"/>
                  <a:pt x="653" y="45"/>
                </a:cubicBezTo>
                <a:cubicBezTo>
                  <a:pt x="650" y="45"/>
                  <a:pt x="648" y="44"/>
                  <a:pt x="645" y="44"/>
                </a:cubicBezTo>
                <a:cubicBezTo>
                  <a:pt x="638" y="44"/>
                  <a:pt x="632" y="47"/>
                  <a:pt x="627" y="52"/>
                </a:cubicBezTo>
                <a:cubicBezTo>
                  <a:pt x="623" y="56"/>
                  <a:pt x="620" y="62"/>
                  <a:pt x="620" y="70"/>
                </a:cubicBezTo>
                <a:cubicBezTo>
                  <a:pt x="620" y="115"/>
                  <a:pt x="620" y="115"/>
                  <a:pt x="620" y="115"/>
                </a:cubicBezTo>
                <a:cubicBezTo>
                  <a:pt x="602" y="115"/>
                  <a:pt x="602" y="115"/>
                  <a:pt x="602" y="115"/>
                </a:cubicBezTo>
                <a:cubicBezTo>
                  <a:pt x="602" y="29"/>
                  <a:pt x="602" y="29"/>
                  <a:pt x="602" y="29"/>
                </a:cubicBezTo>
                <a:cubicBezTo>
                  <a:pt x="616" y="29"/>
                  <a:pt x="616" y="29"/>
                  <a:pt x="616" y="29"/>
                </a:cubicBezTo>
                <a:cubicBezTo>
                  <a:pt x="619" y="44"/>
                  <a:pt x="619" y="44"/>
                  <a:pt x="619" y="44"/>
                </a:cubicBezTo>
                <a:cubicBezTo>
                  <a:pt x="620" y="44"/>
                  <a:pt x="620" y="44"/>
                  <a:pt x="620" y="44"/>
                </a:cubicBezTo>
                <a:cubicBezTo>
                  <a:pt x="623" y="39"/>
                  <a:pt x="626" y="35"/>
                  <a:pt x="631" y="32"/>
                </a:cubicBezTo>
                <a:cubicBezTo>
                  <a:pt x="636" y="29"/>
                  <a:pt x="640" y="28"/>
                  <a:pt x="646" y="28"/>
                </a:cubicBezTo>
                <a:close/>
                <a:moveTo>
                  <a:pt x="708" y="116"/>
                </a:moveTo>
                <a:cubicBezTo>
                  <a:pt x="695" y="116"/>
                  <a:pt x="684" y="113"/>
                  <a:pt x="677" y="105"/>
                </a:cubicBezTo>
                <a:cubicBezTo>
                  <a:pt x="669" y="97"/>
                  <a:pt x="666" y="86"/>
                  <a:pt x="666" y="73"/>
                </a:cubicBezTo>
                <a:cubicBezTo>
                  <a:pt x="666" y="59"/>
                  <a:pt x="669" y="48"/>
                  <a:pt x="676" y="40"/>
                </a:cubicBezTo>
                <a:cubicBezTo>
                  <a:pt x="683" y="32"/>
                  <a:pt x="693" y="28"/>
                  <a:pt x="705" y="28"/>
                </a:cubicBezTo>
                <a:cubicBezTo>
                  <a:pt x="716" y="28"/>
                  <a:pt x="725" y="31"/>
                  <a:pt x="732" y="38"/>
                </a:cubicBezTo>
                <a:cubicBezTo>
                  <a:pt x="738" y="45"/>
                  <a:pt x="741" y="54"/>
                  <a:pt x="741" y="66"/>
                </a:cubicBezTo>
                <a:cubicBezTo>
                  <a:pt x="741" y="76"/>
                  <a:pt x="741" y="76"/>
                  <a:pt x="741" y="76"/>
                </a:cubicBezTo>
                <a:cubicBezTo>
                  <a:pt x="684" y="76"/>
                  <a:pt x="684" y="76"/>
                  <a:pt x="684" y="76"/>
                </a:cubicBezTo>
                <a:cubicBezTo>
                  <a:pt x="685" y="84"/>
                  <a:pt x="687" y="91"/>
                  <a:pt x="691" y="95"/>
                </a:cubicBezTo>
                <a:cubicBezTo>
                  <a:pt x="695" y="100"/>
                  <a:pt x="701" y="102"/>
                  <a:pt x="709" y="102"/>
                </a:cubicBezTo>
                <a:cubicBezTo>
                  <a:pt x="714" y="102"/>
                  <a:pt x="719" y="102"/>
                  <a:pt x="723" y="101"/>
                </a:cubicBezTo>
                <a:cubicBezTo>
                  <a:pt x="727" y="100"/>
                  <a:pt x="732" y="98"/>
                  <a:pt x="737" y="96"/>
                </a:cubicBezTo>
                <a:cubicBezTo>
                  <a:pt x="737" y="111"/>
                  <a:pt x="737" y="111"/>
                  <a:pt x="737" y="111"/>
                </a:cubicBezTo>
                <a:cubicBezTo>
                  <a:pt x="733" y="113"/>
                  <a:pt x="728" y="114"/>
                  <a:pt x="724" y="115"/>
                </a:cubicBezTo>
                <a:cubicBezTo>
                  <a:pt x="719" y="116"/>
                  <a:pt x="714" y="116"/>
                  <a:pt x="708" y="116"/>
                </a:cubicBezTo>
                <a:close/>
                <a:moveTo>
                  <a:pt x="705" y="41"/>
                </a:moveTo>
                <a:cubicBezTo>
                  <a:pt x="699" y="41"/>
                  <a:pt x="694" y="43"/>
                  <a:pt x="691" y="47"/>
                </a:cubicBezTo>
                <a:cubicBezTo>
                  <a:pt x="687" y="51"/>
                  <a:pt x="685" y="56"/>
                  <a:pt x="685" y="63"/>
                </a:cubicBezTo>
                <a:cubicBezTo>
                  <a:pt x="724" y="63"/>
                  <a:pt x="724" y="63"/>
                  <a:pt x="724" y="63"/>
                </a:cubicBezTo>
                <a:cubicBezTo>
                  <a:pt x="723" y="56"/>
                  <a:pt x="722" y="51"/>
                  <a:pt x="718" y="47"/>
                </a:cubicBezTo>
                <a:cubicBezTo>
                  <a:pt x="715" y="43"/>
                  <a:pt x="711" y="41"/>
                  <a:pt x="705" y="41"/>
                </a:cubicBezTo>
                <a:close/>
                <a:moveTo>
                  <a:pt x="816" y="115"/>
                </a:moveTo>
                <a:cubicBezTo>
                  <a:pt x="812" y="103"/>
                  <a:pt x="812" y="103"/>
                  <a:pt x="812" y="103"/>
                </a:cubicBezTo>
                <a:cubicBezTo>
                  <a:pt x="811" y="103"/>
                  <a:pt x="811" y="103"/>
                  <a:pt x="811" y="103"/>
                </a:cubicBezTo>
                <a:cubicBezTo>
                  <a:pt x="807" y="108"/>
                  <a:pt x="803" y="112"/>
                  <a:pt x="799" y="114"/>
                </a:cubicBezTo>
                <a:cubicBezTo>
                  <a:pt x="795" y="115"/>
                  <a:pt x="789" y="116"/>
                  <a:pt x="783" y="116"/>
                </a:cubicBezTo>
                <a:cubicBezTo>
                  <a:pt x="774" y="116"/>
                  <a:pt x="768" y="114"/>
                  <a:pt x="763" y="110"/>
                </a:cubicBezTo>
                <a:cubicBezTo>
                  <a:pt x="758" y="105"/>
                  <a:pt x="756" y="99"/>
                  <a:pt x="756" y="90"/>
                </a:cubicBezTo>
                <a:cubicBezTo>
                  <a:pt x="756" y="81"/>
                  <a:pt x="759" y="75"/>
                  <a:pt x="766" y="70"/>
                </a:cubicBezTo>
                <a:cubicBezTo>
                  <a:pt x="772" y="66"/>
                  <a:pt x="782" y="63"/>
                  <a:pt x="796" y="63"/>
                </a:cubicBezTo>
                <a:cubicBezTo>
                  <a:pt x="811" y="62"/>
                  <a:pt x="811" y="62"/>
                  <a:pt x="811" y="62"/>
                </a:cubicBezTo>
                <a:cubicBezTo>
                  <a:pt x="811" y="58"/>
                  <a:pt x="811" y="58"/>
                  <a:pt x="811" y="58"/>
                </a:cubicBezTo>
                <a:cubicBezTo>
                  <a:pt x="811" y="52"/>
                  <a:pt x="809" y="48"/>
                  <a:pt x="807" y="46"/>
                </a:cubicBezTo>
                <a:cubicBezTo>
                  <a:pt x="804" y="43"/>
                  <a:pt x="800" y="42"/>
                  <a:pt x="795" y="42"/>
                </a:cubicBezTo>
                <a:cubicBezTo>
                  <a:pt x="791" y="42"/>
                  <a:pt x="786" y="42"/>
                  <a:pt x="782" y="43"/>
                </a:cubicBezTo>
                <a:cubicBezTo>
                  <a:pt x="778" y="45"/>
                  <a:pt x="774" y="46"/>
                  <a:pt x="771" y="48"/>
                </a:cubicBezTo>
                <a:cubicBezTo>
                  <a:pt x="765" y="35"/>
                  <a:pt x="765" y="35"/>
                  <a:pt x="765" y="35"/>
                </a:cubicBezTo>
                <a:cubicBezTo>
                  <a:pt x="769" y="33"/>
                  <a:pt x="775" y="31"/>
                  <a:pt x="780" y="30"/>
                </a:cubicBezTo>
                <a:cubicBezTo>
                  <a:pt x="786" y="28"/>
                  <a:pt x="791" y="28"/>
                  <a:pt x="796" y="28"/>
                </a:cubicBezTo>
                <a:cubicBezTo>
                  <a:pt x="807" y="28"/>
                  <a:pt x="815" y="30"/>
                  <a:pt x="820" y="35"/>
                </a:cubicBezTo>
                <a:cubicBezTo>
                  <a:pt x="826" y="39"/>
                  <a:pt x="829" y="47"/>
                  <a:pt x="829" y="57"/>
                </a:cubicBezTo>
                <a:cubicBezTo>
                  <a:pt x="829" y="115"/>
                  <a:pt x="829" y="115"/>
                  <a:pt x="829" y="115"/>
                </a:cubicBezTo>
                <a:lnTo>
                  <a:pt x="816" y="115"/>
                </a:lnTo>
                <a:close/>
                <a:moveTo>
                  <a:pt x="789" y="102"/>
                </a:moveTo>
                <a:cubicBezTo>
                  <a:pt x="795" y="102"/>
                  <a:pt x="801" y="101"/>
                  <a:pt x="805" y="97"/>
                </a:cubicBezTo>
                <a:cubicBezTo>
                  <a:pt x="809" y="93"/>
                  <a:pt x="811" y="88"/>
                  <a:pt x="811" y="81"/>
                </a:cubicBezTo>
                <a:cubicBezTo>
                  <a:pt x="811" y="74"/>
                  <a:pt x="811" y="74"/>
                  <a:pt x="811" y="74"/>
                </a:cubicBezTo>
                <a:cubicBezTo>
                  <a:pt x="800" y="74"/>
                  <a:pt x="800" y="74"/>
                  <a:pt x="800" y="74"/>
                </a:cubicBezTo>
                <a:cubicBezTo>
                  <a:pt x="791" y="75"/>
                  <a:pt x="785" y="76"/>
                  <a:pt x="781" y="79"/>
                </a:cubicBezTo>
                <a:cubicBezTo>
                  <a:pt x="777" y="81"/>
                  <a:pt x="775" y="85"/>
                  <a:pt x="775" y="90"/>
                </a:cubicBezTo>
                <a:cubicBezTo>
                  <a:pt x="775" y="94"/>
                  <a:pt x="776" y="97"/>
                  <a:pt x="778" y="99"/>
                </a:cubicBezTo>
                <a:cubicBezTo>
                  <a:pt x="781" y="101"/>
                  <a:pt x="784" y="102"/>
                  <a:pt x="789" y="102"/>
                </a:cubicBezTo>
                <a:close/>
                <a:moveTo>
                  <a:pt x="926" y="115"/>
                </a:moveTo>
                <a:cubicBezTo>
                  <a:pt x="908" y="115"/>
                  <a:pt x="908" y="115"/>
                  <a:pt x="908" y="115"/>
                </a:cubicBezTo>
                <a:cubicBezTo>
                  <a:pt x="908" y="62"/>
                  <a:pt x="908" y="62"/>
                  <a:pt x="908" y="62"/>
                </a:cubicBezTo>
                <a:cubicBezTo>
                  <a:pt x="908" y="55"/>
                  <a:pt x="907" y="51"/>
                  <a:pt x="904" y="47"/>
                </a:cubicBezTo>
                <a:cubicBezTo>
                  <a:pt x="902" y="44"/>
                  <a:pt x="898" y="42"/>
                  <a:pt x="893" y="42"/>
                </a:cubicBezTo>
                <a:cubicBezTo>
                  <a:pt x="886" y="42"/>
                  <a:pt x="881" y="45"/>
                  <a:pt x="877" y="49"/>
                </a:cubicBezTo>
                <a:cubicBezTo>
                  <a:pt x="874" y="54"/>
                  <a:pt x="872" y="62"/>
                  <a:pt x="872" y="72"/>
                </a:cubicBezTo>
                <a:cubicBezTo>
                  <a:pt x="872" y="115"/>
                  <a:pt x="872" y="115"/>
                  <a:pt x="872" y="115"/>
                </a:cubicBezTo>
                <a:cubicBezTo>
                  <a:pt x="854" y="115"/>
                  <a:pt x="854" y="115"/>
                  <a:pt x="854" y="115"/>
                </a:cubicBezTo>
                <a:cubicBezTo>
                  <a:pt x="854" y="29"/>
                  <a:pt x="854" y="29"/>
                  <a:pt x="854" y="29"/>
                </a:cubicBezTo>
                <a:cubicBezTo>
                  <a:pt x="868" y="29"/>
                  <a:pt x="868" y="29"/>
                  <a:pt x="868" y="29"/>
                </a:cubicBezTo>
                <a:cubicBezTo>
                  <a:pt x="871" y="40"/>
                  <a:pt x="871" y="40"/>
                  <a:pt x="871" y="40"/>
                </a:cubicBezTo>
                <a:cubicBezTo>
                  <a:pt x="872" y="40"/>
                  <a:pt x="872" y="40"/>
                  <a:pt x="872" y="40"/>
                </a:cubicBezTo>
                <a:cubicBezTo>
                  <a:pt x="874" y="36"/>
                  <a:pt x="878" y="33"/>
                  <a:pt x="882" y="31"/>
                </a:cubicBezTo>
                <a:cubicBezTo>
                  <a:pt x="887" y="29"/>
                  <a:pt x="892" y="28"/>
                  <a:pt x="897" y="28"/>
                </a:cubicBezTo>
                <a:cubicBezTo>
                  <a:pt x="910" y="28"/>
                  <a:pt x="919" y="32"/>
                  <a:pt x="923" y="41"/>
                </a:cubicBezTo>
                <a:cubicBezTo>
                  <a:pt x="925" y="41"/>
                  <a:pt x="925" y="41"/>
                  <a:pt x="925" y="41"/>
                </a:cubicBezTo>
                <a:cubicBezTo>
                  <a:pt x="927" y="37"/>
                  <a:pt x="931" y="34"/>
                  <a:pt x="935" y="31"/>
                </a:cubicBezTo>
                <a:cubicBezTo>
                  <a:pt x="940" y="29"/>
                  <a:pt x="945" y="28"/>
                  <a:pt x="951" y="28"/>
                </a:cubicBezTo>
                <a:cubicBezTo>
                  <a:pt x="961" y="28"/>
                  <a:pt x="969" y="30"/>
                  <a:pt x="973" y="35"/>
                </a:cubicBezTo>
                <a:cubicBezTo>
                  <a:pt x="978" y="41"/>
                  <a:pt x="981" y="48"/>
                  <a:pt x="981" y="59"/>
                </a:cubicBezTo>
                <a:cubicBezTo>
                  <a:pt x="981" y="115"/>
                  <a:pt x="981" y="115"/>
                  <a:pt x="981" y="115"/>
                </a:cubicBezTo>
                <a:cubicBezTo>
                  <a:pt x="962" y="115"/>
                  <a:pt x="962" y="115"/>
                  <a:pt x="962" y="115"/>
                </a:cubicBezTo>
                <a:cubicBezTo>
                  <a:pt x="962" y="62"/>
                  <a:pt x="962" y="62"/>
                  <a:pt x="962" y="62"/>
                </a:cubicBezTo>
                <a:cubicBezTo>
                  <a:pt x="962" y="55"/>
                  <a:pt x="961" y="51"/>
                  <a:pt x="959" y="47"/>
                </a:cubicBezTo>
                <a:cubicBezTo>
                  <a:pt x="956" y="44"/>
                  <a:pt x="952" y="42"/>
                  <a:pt x="947" y="42"/>
                </a:cubicBezTo>
                <a:cubicBezTo>
                  <a:pt x="940" y="42"/>
                  <a:pt x="935" y="45"/>
                  <a:pt x="931" y="49"/>
                </a:cubicBezTo>
                <a:cubicBezTo>
                  <a:pt x="928" y="54"/>
                  <a:pt x="926" y="60"/>
                  <a:pt x="926" y="69"/>
                </a:cubicBezTo>
                <a:lnTo>
                  <a:pt x="926" y="115"/>
                </a:lnTo>
                <a:close/>
                <a:moveTo>
                  <a:pt x="999" y="68"/>
                </a:moveTo>
                <a:cubicBezTo>
                  <a:pt x="999" y="52"/>
                  <a:pt x="999" y="52"/>
                  <a:pt x="999" y="52"/>
                </a:cubicBezTo>
                <a:cubicBezTo>
                  <a:pt x="1038" y="52"/>
                  <a:pt x="1038" y="52"/>
                  <a:pt x="1038" y="52"/>
                </a:cubicBezTo>
                <a:cubicBezTo>
                  <a:pt x="1038" y="68"/>
                  <a:pt x="1038" y="68"/>
                  <a:pt x="1038" y="68"/>
                </a:cubicBezTo>
                <a:lnTo>
                  <a:pt x="999" y="68"/>
                </a:lnTo>
                <a:close/>
                <a:moveTo>
                  <a:pt x="1153" y="115"/>
                </a:moveTo>
                <a:cubicBezTo>
                  <a:pt x="1131" y="115"/>
                  <a:pt x="1131" y="115"/>
                  <a:pt x="1131" y="115"/>
                </a:cubicBezTo>
                <a:cubicBezTo>
                  <a:pt x="1075" y="25"/>
                  <a:pt x="1075" y="25"/>
                  <a:pt x="1075" y="25"/>
                </a:cubicBezTo>
                <a:cubicBezTo>
                  <a:pt x="1074" y="25"/>
                  <a:pt x="1074" y="25"/>
                  <a:pt x="1074" y="25"/>
                </a:cubicBezTo>
                <a:cubicBezTo>
                  <a:pt x="1075" y="30"/>
                  <a:pt x="1075" y="30"/>
                  <a:pt x="1075" y="30"/>
                </a:cubicBezTo>
                <a:cubicBezTo>
                  <a:pt x="1075" y="39"/>
                  <a:pt x="1076" y="48"/>
                  <a:pt x="1076" y="56"/>
                </a:cubicBezTo>
                <a:cubicBezTo>
                  <a:pt x="1076" y="115"/>
                  <a:pt x="1076" y="115"/>
                  <a:pt x="1076" y="115"/>
                </a:cubicBezTo>
                <a:cubicBezTo>
                  <a:pt x="1059" y="115"/>
                  <a:pt x="1059" y="115"/>
                  <a:pt x="1059" y="115"/>
                </a:cubicBezTo>
                <a:cubicBezTo>
                  <a:pt x="1059" y="2"/>
                  <a:pt x="1059" y="2"/>
                  <a:pt x="1059" y="2"/>
                </a:cubicBezTo>
                <a:cubicBezTo>
                  <a:pt x="1081" y="2"/>
                  <a:pt x="1081" y="2"/>
                  <a:pt x="1081" y="2"/>
                </a:cubicBezTo>
                <a:cubicBezTo>
                  <a:pt x="1137" y="91"/>
                  <a:pt x="1137" y="91"/>
                  <a:pt x="1137" y="91"/>
                </a:cubicBezTo>
                <a:cubicBezTo>
                  <a:pt x="1137" y="91"/>
                  <a:pt x="1137" y="91"/>
                  <a:pt x="1137" y="91"/>
                </a:cubicBezTo>
                <a:cubicBezTo>
                  <a:pt x="1137" y="90"/>
                  <a:pt x="1137" y="86"/>
                  <a:pt x="1137" y="78"/>
                </a:cubicBezTo>
                <a:cubicBezTo>
                  <a:pt x="1137" y="71"/>
                  <a:pt x="1136" y="65"/>
                  <a:pt x="1136" y="61"/>
                </a:cubicBezTo>
                <a:cubicBezTo>
                  <a:pt x="1136" y="2"/>
                  <a:pt x="1136" y="2"/>
                  <a:pt x="1136" y="2"/>
                </a:cubicBezTo>
                <a:cubicBezTo>
                  <a:pt x="1153" y="2"/>
                  <a:pt x="1153" y="2"/>
                  <a:pt x="1153" y="2"/>
                </a:cubicBezTo>
                <a:lnTo>
                  <a:pt x="1153" y="115"/>
                </a:lnTo>
                <a:close/>
                <a:moveTo>
                  <a:pt x="1267" y="115"/>
                </a:moveTo>
                <a:cubicBezTo>
                  <a:pt x="1245" y="115"/>
                  <a:pt x="1245" y="115"/>
                  <a:pt x="1245" y="115"/>
                </a:cubicBezTo>
                <a:cubicBezTo>
                  <a:pt x="1217" y="69"/>
                  <a:pt x="1217" y="69"/>
                  <a:pt x="1217" y="69"/>
                </a:cubicBezTo>
                <a:cubicBezTo>
                  <a:pt x="1188" y="115"/>
                  <a:pt x="1188" y="115"/>
                  <a:pt x="1188" y="115"/>
                </a:cubicBezTo>
                <a:cubicBezTo>
                  <a:pt x="1169" y="115"/>
                  <a:pt x="1169" y="115"/>
                  <a:pt x="1169" y="115"/>
                </a:cubicBezTo>
                <a:cubicBezTo>
                  <a:pt x="1206" y="56"/>
                  <a:pt x="1206" y="56"/>
                  <a:pt x="1206" y="56"/>
                </a:cubicBezTo>
                <a:cubicBezTo>
                  <a:pt x="1171" y="2"/>
                  <a:pt x="1171" y="2"/>
                  <a:pt x="1171" y="2"/>
                </a:cubicBezTo>
                <a:cubicBezTo>
                  <a:pt x="1192" y="2"/>
                  <a:pt x="1192" y="2"/>
                  <a:pt x="1192" y="2"/>
                </a:cubicBezTo>
                <a:cubicBezTo>
                  <a:pt x="1218" y="44"/>
                  <a:pt x="1218" y="44"/>
                  <a:pt x="1218" y="44"/>
                </a:cubicBezTo>
                <a:cubicBezTo>
                  <a:pt x="1244" y="2"/>
                  <a:pt x="1244" y="2"/>
                  <a:pt x="1244" y="2"/>
                </a:cubicBezTo>
                <a:cubicBezTo>
                  <a:pt x="1264" y="2"/>
                  <a:pt x="1264" y="2"/>
                  <a:pt x="1264" y="2"/>
                </a:cubicBezTo>
                <a:cubicBezTo>
                  <a:pt x="1229" y="56"/>
                  <a:pt x="1229" y="56"/>
                  <a:pt x="1229" y="56"/>
                </a:cubicBezTo>
                <a:lnTo>
                  <a:pt x="1267" y="115"/>
                </a:lnTo>
                <a:close/>
                <a:moveTo>
                  <a:pt x="215" y="359"/>
                </a:moveTo>
                <a:cubicBezTo>
                  <a:pt x="212" y="380"/>
                  <a:pt x="208" y="403"/>
                  <a:pt x="201" y="417"/>
                </a:cubicBezTo>
                <a:cubicBezTo>
                  <a:pt x="196" y="414"/>
                  <a:pt x="186" y="409"/>
                  <a:pt x="180" y="407"/>
                </a:cubicBezTo>
                <a:cubicBezTo>
                  <a:pt x="187" y="394"/>
                  <a:pt x="191" y="374"/>
                  <a:pt x="192" y="355"/>
                </a:cubicBezTo>
                <a:lnTo>
                  <a:pt x="215" y="359"/>
                </a:lnTo>
                <a:close/>
                <a:moveTo>
                  <a:pt x="241" y="341"/>
                </a:moveTo>
                <a:cubicBezTo>
                  <a:pt x="241" y="434"/>
                  <a:pt x="241" y="434"/>
                  <a:pt x="241" y="434"/>
                </a:cubicBezTo>
                <a:cubicBezTo>
                  <a:pt x="218" y="434"/>
                  <a:pt x="218" y="434"/>
                  <a:pt x="218" y="434"/>
                </a:cubicBezTo>
                <a:cubicBezTo>
                  <a:pt x="218" y="343"/>
                  <a:pt x="218" y="343"/>
                  <a:pt x="218" y="343"/>
                </a:cubicBezTo>
                <a:cubicBezTo>
                  <a:pt x="185" y="345"/>
                  <a:pt x="185" y="345"/>
                  <a:pt x="185" y="345"/>
                </a:cubicBezTo>
                <a:cubicBezTo>
                  <a:pt x="183" y="322"/>
                  <a:pt x="183" y="322"/>
                  <a:pt x="183" y="322"/>
                </a:cubicBezTo>
                <a:cubicBezTo>
                  <a:pt x="199" y="321"/>
                  <a:pt x="199" y="321"/>
                  <a:pt x="199" y="321"/>
                </a:cubicBezTo>
                <a:cubicBezTo>
                  <a:pt x="202" y="317"/>
                  <a:pt x="206" y="312"/>
                  <a:pt x="210" y="306"/>
                </a:cubicBezTo>
                <a:cubicBezTo>
                  <a:pt x="203" y="297"/>
                  <a:pt x="192" y="285"/>
                  <a:pt x="183" y="276"/>
                </a:cubicBezTo>
                <a:cubicBezTo>
                  <a:pt x="196" y="257"/>
                  <a:pt x="196" y="257"/>
                  <a:pt x="196" y="257"/>
                </a:cubicBezTo>
                <a:cubicBezTo>
                  <a:pt x="197" y="259"/>
                  <a:pt x="199" y="260"/>
                  <a:pt x="201" y="262"/>
                </a:cubicBezTo>
                <a:cubicBezTo>
                  <a:pt x="207" y="249"/>
                  <a:pt x="214" y="234"/>
                  <a:pt x="218" y="222"/>
                </a:cubicBezTo>
                <a:cubicBezTo>
                  <a:pt x="241" y="231"/>
                  <a:pt x="241" y="231"/>
                  <a:pt x="241" y="231"/>
                </a:cubicBezTo>
                <a:cubicBezTo>
                  <a:pt x="233" y="246"/>
                  <a:pt x="224" y="264"/>
                  <a:pt x="216" y="277"/>
                </a:cubicBezTo>
                <a:cubicBezTo>
                  <a:pt x="218" y="280"/>
                  <a:pt x="221" y="283"/>
                  <a:pt x="223" y="286"/>
                </a:cubicBezTo>
                <a:cubicBezTo>
                  <a:pt x="231" y="273"/>
                  <a:pt x="238" y="260"/>
                  <a:pt x="243" y="249"/>
                </a:cubicBezTo>
                <a:cubicBezTo>
                  <a:pt x="265" y="259"/>
                  <a:pt x="265" y="259"/>
                  <a:pt x="265" y="259"/>
                </a:cubicBezTo>
                <a:cubicBezTo>
                  <a:pt x="253" y="279"/>
                  <a:pt x="237" y="302"/>
                  <a:pt x="223" y="320"/>
                </a:cubicBezTo>
                <a:cubicBezTo>
                  <a:pt x="245" y="319"/>
                  <a:pt x="245" y="319"/>
                  <a:pt x="245" y="319"/>
                </a:cubicBezTo>
                <a:cubicBezTo>
                  <a:pt x="242" y="314"/>
                  <a:pt x="240" y="308"/>
                  <a:pt x="237" y="303"/>
                </a:cubicBezTo>
                <a:cubicBezTo>
                  <a:pt x="255" y="295"/>
                  <a:pt x="255" y="295"/>
                  <a:pt x="255" y="295"/>
                </a:cubicBezTo>
                <a:cubicBezTo>
                  <a:pt x="263" y="311"/>
                  <a:pt x="272" y="331"/>
                  <a:pt x="275" y="343"/>
                </a:cubicBezTo>
                <a:cubicBezTo>
                  <a:pt x="256" y="352"/>
                  <a:pt x="256" y="352"/>
                  <a:pt x="256" y="352"/>
                </a:cubicBezTo>
                <a:cubicBezTo>
                  <a:pt x="255" y="349"/>
                  <a:pt x="254" y="345"/>
                  <a:pt x="253" y="341"/>
                </a:cubicBezTo>
                <a:lnTo>
                  <a:pt x="241" y="341"/>
                </a:lnTo>
                <a:close/>
                <a:moveTo>
                  <a:pt x="255" y="401"/>
                </a:moveTo>
                <a:cubicBezTo>
                  <a:pt x="253" y="390"/>
                  <a:pt x="247" y="372"/>
                  <a:pt x="242" y="359"/>
                </a:cubicBezTo>
                <a:cubicBezTo>
                  <a:pt x="261" y="353"/>
                  <a:pt x="261" y="353"/>
                  <a:pt x="261" y="353"/>
                </a:cubicBezTo>
                <a:cubicBezTo>
                  <a:pt x="266" y="366"/>
                  <a:pt x="272" y="382"/>
                  <a:pt x="275" y="394"/>
                </a:cubicBezTo>
                <a:lnTo>
                  <a:pt x="255" y="401"/>
                </a:lnTo>
                <a:close/>
                <a:moveTo>
                  <a:pt x="319" y="336"/>
                </a:moveTo>
                <a:cubicBezTo>
                  <a:pt x="317" y="384"/>
                  <a:pt x="311" y="416"/>
                  <a:pt x="270" y="434"/>
                </a:cubicBezTo>
                <a:cubicBezTo>
                  <a:pt x="267" y="428"/>
                  <a:pt x="260" y="419"/>
                  <a:pt x="255" y="414"/>
                </a:cubicBezTo>
                <a:cubicBezTo>
                  <a:pt x="289" y="400"/>
                  <a:pt x="292" y="376"/>
                  <a:pt x="293" y="336"/>
                </a:cubicBezTo>
                <a:lnTo>
                  <a:pt x="319" y="336"/>
                </a:lnTo>
                <a:close/>
                <a:moveTo>
                  <a:pt x="270" y="306"/>
                </a:moveTo>
                <a:cubicBezTo>
                  <a:pt x="275" y="306"/>
                  <a:pt x="281" y="305"/>
                  <a:pt x="287" y="305"/>
                </a:cubicBezTo>
                <a:cubicBezTo>
                  <a:pt x="292" y="295"/>
                  <a:pt x="296" y="283"/>
                  <a:pt x="299" y="272"/>
                </a:cubicBezTo>
                <a:cubicBezTo>
                  <a:pt x="268" y="272"/>
                  <a:pt x="268" y="272"/>
                  <a:pt x="268" y="272"/>
                </a:cubicBezTo>
                <a:cubicBezTo>
                  <a:pt x="268" y="248"/>
                  <a:pt x="268" y="248"/>
                  <a:pt x="268" y="248"/>
                </a:cubicBezTo>
                <a:cubicBezTo>
                  <a:pt x="314" y="248"/>
                  <a:pt x="314" y="248"/>
                  <a:pt x="314" y="248"/>
                </a:cubicBezTo>
                <a:cubicBezTo>
                  <a:pt x="314" y="222"/>
                  <a:pt x="314" y="222"/>
                  <a:pt x="314" y="222"/>
                </a:cubicBezTo>
                <a:cubicBezTo>
                  <a:pt x="342" y="222"/>
                  <a:pt x="342" y="222"/>
                  <a:pt x="342" y="222"/>
                </a:cubicBezTo>
                <a:cubicBezTo>
                  <a:pt x="342" y="248"/>
                  <a:pt x="342" y="248"/>
                  <a:pt x="342" y="248"/>
                </a:cubicBezTo>
                <a:cubicBezTo>
                  <a:pt x="392" y="248"/>
                  <a:pt x="392" y="248"/>
                  <a:pt x="392" y="248"/>
                </a:cubicBezTo>
                <a:cubicBezTo>
                  <a:pt x="392" y="272"/>
                  <a:pt x="392" y="272"/>
                  <a:pt x="392" y="272"/>
                </a:cubicBezTo>
                <a:cubicBezTo>
                  <a:pt x="329" y="272"/>
                  <a:pt x="329" y="272"/>
                  <a:pt x="329" y="272"/>
                </a:cubicBezTo>
                <a:cubicBezTo>
                  <a:pt x="324" y="283"/>
                  <a:pt x="319" y="294"/>
                  <a:pt x="315" y="303"/>
                </a:cubicBezTo>
                <a:cubicBezTo>
                  <a:pt x="327" y="302"/>
                  <a:pt x="340" y="301"/>
                  <a:pt x="353" y="300"/>
                </a:cubicBezTo>
                <a:cubicBezTo>
                  <a:pt x="349" y="295"/>
                  <a:pt x="346" y="291"/>
                  <a:pt x="342" y="286"/>
                </a:cubicBezTo>
                <a:cubicBezTo>
                  <a:pt x="363" y="275"/>
                  <a:pt x="363" y="275"/>
                  <a:pt x="363" y="275"/>
                </a:cubicBezTo>
                <a:cubicBezTo>
                  <a:pt x="376" y="291"/>
                  <a:pt x="391" y="312"/>
                  <a:pt x="397" y="327"/>
                </a:cubicBezTo>
                <a:cubicBezTo>
                  <a:pt x="375" y="339"/>
                  <a:pt x="375" y="339"/>
                  <a:pt x="375" y="339"/>
                </a:cubicBezTo>
                <a:cubicBezTo>
                  <a:pt x="373" y="334"/>
                  <a:pt x="370" y="328"/>
                  <a:pt x="367" y="323"/>
                </a:cubicBezTo>
                <a:cubicBezTo>
                  <a:pt x="333" y="325"/>
                  <a:pt x="297" y="328"/>
                  <a:pt x="272" y="330"/>
                </a:cubicBezTo>
                <a:lnTo>
                  <a:pt x="270" y="306"/>
                </a:lnTo>
                <a:close/>
                <a:moveTo>
                  <a:pt x="371" y="409"/>
                </a:moveTo>
                <a:cubicBezTo>
                  <a:pt x="375" y="409"/>
                  <a:pt x="376" y="405"/>
                  <a:pt x="376" y="381"/>
                </a:cubicBezTo>
                <a:cubicBezTo>
                  <a:pt x="381" y="385"/>
                  <a:pt x="392" y="389"/>
                  <a:pt x="399" y="391"/>
                </a:cubicBezTo>
                <a:cubicBezTo>
                  <a:pt x="397" y="424"/>
                  <a:pt x="390" y="432"/>
                  <a:pt x="374" y="432"/>
                </a:cubicBezTo>
                <a:cubicBezTo>
                  <a:pt x="359" y="432"/>
                  <a:pt x="359" y="432"/>
                  <a:pt x="359" y="432"/>
                </a:cubicBezTo>
                <a:cubicBezTo>
                  <a:pt x="339" y="432"/>
                  <a:pt x="335" y="425"/>
                  <a:pt x="335" y="402"/>
                </a:cubicBezTo>
                <a:cubicBezTo>
                  <a:pt x="335" y="336"/>
                  <a:pt x="335" y="336"/>
                  <a:pt x="335" y="336"/>
                </a:cubicBezTo>
                <a:cubicBezTo>
                  <a:pt x="360" y="336"/>
                  <a:pt x="360" y="336"/>
                  <a:pt x="360" y="336"/>
                </a:cubicBezTo>
                <a:cubicBezTo>
                  <a:pt x="360" y="402"/>
                  <a:pt x="360" y="402"/>
                  <a:pt x="360" y="402"/>
                </a:cubicBezTo>
                <a:cubicBezTo>
                  <a:pt x="360" y="408"/>
                  <a:pt x="361" y="409"/>
                  <a:pt x="364" y="409"/>
                </a:cubicBezTo>
                <a:lnTo>
                  <a:pt x="371" y="409"/>
                </a:lnTo>
                <a:close/>
                <a:moveTo>
                  <a:pt x="529" y="222"/>
                </a:moveTo>
                <a:cubicBezTo>
                  <a:pt x="553" y="257"/>
                  <a:pt x="590" y="286"/>
                  <a:pt x="626" y="300"/>
                </a:cubicBezTo>
                <a:cubicBezTo>
                  <a:pt x="619" y="307"/>
                  <a:pt x="613" y="316"/>
                  <a:pt x="608" y="325"/>
                </a:cubicBezTo>
                <a:cubicBezTo>
                  <a:pt x="597" y="319"/>
                  <a:pt x="585" y="311"/>
                  <a:pt x="573" y="303"/>
                </a:cubicBezTo>
                <a:cubicBezTo>
                  <a:pt x="573" y="319"/>
                  <a:pt x="573" y="319"/>
                  <a:pt x="573" y="319"/>
                </a:cubicBezTo>
                <a:cubicBezTo>
                  <a:pt x="460" y="319"/>
                  <a:pt x="460" y="319"/>
                  <a:pt x="460" y="319"/>
                </a:cubicBezTo>
                <a:cubicBezTo>
                  <a:pt x="460" y="303"/>
                  <a:pt x="460" y="303"/>
                  <a:pt x="460" y="303"/>
                </a:cubicBezTo>
                <a:cubicBezTo>
                  <a:pt x="449" y="311"/>
                  <a:pt x="437" y="318"/>
                  <a:pt x="425" y="325"/>
                </a:cubicBezTo>
                <a:cubicBezTo>
                  <a:pt x="422" y="318"/>
                  <a:pt x="414" y="309"/>
                  <a:pt x="408" y="303"/>
                </a:cubicBezTo>
                <a:cubicBezTo>
                  <a:pt x="447" y="284"/>
                  <a:pt x="484" y="250"/>
                  <a:pt x="501" y="222"/>
                </a:cubicBezTo>
                <a:lnTo>
                  <a:pt x="529" y="222"/>
                </a:lnTo>
                <a:close/>
                <a:moveTo>
                  <a:pt x="446" y="341"/>
                </a:moveTo>
                <a:cubicBezTo>
                  <a:pt x="589" y="341"/>
                  <a:pt x="589" y="341"/>
                  <a:pt x="589" y="341"/>
                </a:cubicBezTo>
                <a:cubicBezTo>
                  <a:pt x="589" y="434"/>
                  <a:pt x="589" y="434"/>
                  <a:pt x="589" y="434"/>
                </a:cubicBezTo>
                <a:cubicBezTo>
                  <a:pt x="562" y="434"/>
                  <a:pt x="562" y="434"/>
                  <a:pt x="562" y="434"/>
                </a:cubicBezTo>
                <a:cubicBezTo>
                  <a:pt x="562" y="426"/>
                  <a:pt x="562" y="426"/>
                  <a:pt x="562" y="426"/>
                </a:cubicBezTo>
                <a:cubicBezTo>
                  <a:pt x="472" y="426"/>
                  <a:pt x="472" y="426"/>
                  <a:pt x="472" y="426"/>
                </a:cubicBezTo>
                <a:cubicBezTo>
                  <a:pt x="472" y="434"/>
                  <a:pt x="472" y="434"/>
                  <a:pt x="472" y="434"/>
                </a:cubicBezTo>
                <a:cubicBezTo>
                  <a:pt x="446" y="434"/>
                  <a:pt x="446" y="434"/>
                  <a:pt x="446" y="434"/>
                </a:cubicBezTo>
                <a:lnTo>
                  <a:pt x="446" y="341"/>
                </a:lnTo>
                <a:close/>
                <a:moveTo>
                  <a:pt x="562" y="295"/>
                </a:moveTo>
                <a:cubicBezTo>
                  <a:pt x="543" y="280"/>
                  <a:pt x="527" y="264"/>
                  <a:pt x="516" y="249"/>
                </a:cubicBezTo>
                <a:cubicBezTo>
                  <a:pt x="505" y="264"/>
                  <a:pt x="489" y="280"/>
                  <a:pt x="471" y="295"/>
                </a:cubicBezTo>
                <a:lnTo>
                  <a:pt x="562" y="295"/>
                </a:lnTo>
                <a:close/>
                <a:moveTo>
                  <a:pt x="472" y="365"/>
                </a:moveTo>
                <a:cubicBezTo>
                  <a:pt x="472" y="402"/>
                  <a:pt x="472" y="402"/>
                  <a:pt x="472" y="402"/>
                </a:cubicBezTo>
                <a:cubicBezTo>
                  <a:pt x="562" y="402"/>
                  <a:pt x="562" y="402"/>
                  <a:pt x="562" y="402"/>
                </a:cubicBezTo>
                <a:cubicBezTo>
                  <a:pt x="562" y="365"/>
                  <a:pt x="562" y="365"/>
                  <a:pt x="562" y="365"/>
                </a:cubicBezTo>
                <a:lnTo>
                  <a:pt x="472" y="365"/>
                </a:lnTo>
                <a:close/>
                <a:moveTo>
                  <a:pt x="690" y="298"/>
                </a:moveTo>
                <a:cubicBezTo>
                  <a:pt x="678" y="307"/>
                  <a:pt x="665" y="315"/>
                  <a:pt x="652" y="321"/>
                </a:cubicBezTo>
                <a:cubicBezTo>
                  <a:pt x="649" y="314"/>
                  <a:pt x="642" y="304"/>
                  <a:pt x="636" y="298"/>
                </a:cubicBezTo>
                <a:cubicBezTo>
                  <a:pt x="675" y="281"/>
                  <a:pt x="711" y="249"/>
                  <a:pt x="728" y="222"/>
                </a:cubicBezTo>
                <a:cubicBezTo>
                  <a:pt x="756" y="222"/>
                  <a:pt x="756" y="222"/>
                  <a:pt x="756" y="222"/>
                </a:cubicBezTo>
                <a:cubicBezTo>
                  <a:pt x="780" y="256"/>
                  <a:pt x="816" y="282"/>
                  <a:pt x="852" y="294"/>
                </a:cubicBezTo>
                <a:cubicBezTo>
                  <a:pt x="845" y="301"/>
                  <a:pt x="839" y="311"/>
                  <a:pt x="834" y="319"/>
                </a:cubicBezTo>
                <a:cubicBezTo>
                  <a:pt x="822" y="313"/>
                  <a:pt x="809" y="306"/>
                  <a:pt x="796" y="297"/>
                </a:cubicBezTo>
                <a:cubicBezTo>
                  <a:pt x="796" y="315"/>
                  <a:pt x="796" y="315"/>
                  <a:pt x="796" y="315"/>
                </a:cubicBezTo>
                <a:cubicBezTo>
                  <a:pt x="690" y="315"/>
                  <a:pt x="690" y="315"/>
                  <a:pt x="690" y="315"/>
                </a:cubicBezTo>
                <a:lnTo>
                  <a:pt x="690" y="298"/>
                </a:lnTo>
                <a:close/>
                <a:moveTo>
                  <a:pt x="650" y="334"/>
                </a:moveTo>
                <a:cubicBezTo>
                  <a:pt x="838" y="334"/>
                  <a:pt x="838" y="334"/>
                  <a:pt x="838" y="334"/>
                </a:cubicBezTo>
                <a:cubicBezTo>
                  <a:pt x="838" y="359"/>
                  <a:pt x="838" y="359"/>
                  <a:pt x="838" y="359"/>
                </a:cubicBezTo>
                <a:cubicBezTo>
                  <a:pt x="736" y="359"/>
                  <a:pt x="736" y="359"/>
                  <a:pt x="736" y="359"/>
                </a:cubicBezTo>
                <a:cubicBezTo>
                  <a:pt x="730" y="372"/>
                  <a:pt x="722" y="386"/>
                  <a:pt x="715" y="399"/>
                </a:cubicBezTo>
                <a:cubicBezTo>
                  <a:pt x="737" y="398"/>
                  <a:pt x="761" y="397"/>
                  <a:pt x="784" y="396"/>
                </a:cubicBezTo>
                <a:cubicBezTo>
                  <a:pt x="777" y="388"/>
                  <a:pt x="769" y="380"/>
                  <a:pt x="761" y="373"/>
                </a:cubicBezTo>
                <a:cubicBezTo>
                  <a:pt x="785" y="361"/>
                  <a:pt x="785" y="361"/>
                  <a:pt x="785" y="361"/>
                </a:cubicBezTo>
                <a:cubicBezTo>
                  <a:pt x="805" y="378"/>
                  <a:pt x="827" y="402"/>
                  <a:pt x="837" y="419"/>
                </a:cubicBezTo>
                <a:cubicBezTo>
                  <a:pt x="812" y="434"/>
                  <a:pt x="812" y="434"/>
                  <a:pt x="812" y="434"/>
                </a:cubicBezTo>
                <a:cubicBezTo>
                  <a:pt x="810" y="430"/>
                  <a:pt x="807" y="425"/>
                  <a:pt x="803" y="420"/>
                </a:cubicBezTo>
                <a:cubicBezTo>
                  <a:pt x="750" y="423"/>
                  <a:pt x="694" y="425"/>
                  <a:pt x="655" y="427"/>
                </a:cubicBezTo>
                <a:cubicBezTo>
                  <a:pt x="651" y="401"/>
                  <a:pt x="651" y="401"/>
                  <a:pt x="651" y="401"/>
                </a:cubicBezTo>
                <a:cubicBezTo>
                  <a:pt x="686" y="400"/>
                  <a:pt x="686" y="400"/>
                  <a:pt x="686" y="400"/>
                </a:cubicBezTo>
                <a:cubicBezTo>
                  <a:pt x="692" y="387"/>
                  <a:pt x="698" y="372"/>
                  <a:pt x="703" y="359"/>
                </a:cubicBezTo>
                <a:cubicBezTo>
                  <a:pt x="650" y="359"/>
                  <a:pt x="650" y="359"/>
                  <a:pt x="650" y="359"/>
                </a:cubicBezTo>
                <a:lnTo>
                  <a:pt x="650" y="334"/>
                </a:lnTo>
                <a:close/>
                <a:moveTo>
                  <a:pt x="787" y="290"/>
                </a:moveTo>
                <a:cubicBezTo>
                  <a:pt x="769" y="277"/>
                  <a:pt x="753" y="262"/>
                  <a:pt x="743" y="248"/>
                </a:cubicBezTo>
                <a:cubicBezTo>
                  <a:pt x="733" y="262"/>
                  <a:pt x="719" y="277"/>
                  <a:pt x="702" y="290"/>
                </a:cubicBezTo>
                <a:lnTo>
                  <a:pt x="787" y="290"/>
                </a:lnTo>
                <a:close/>
                <a:moveTo>
                  <a:pt x="957" y="281"/>
                </a:moveTo>
                <a:cubicBezTo>
                  <a:pt x="864" y="281"/>
                  <a:pt x="864" y="281"/>
                  <a:pt x="864" y="281"/>
                </a:cubicBezTo>
                <a:cubicBezTo>
                  <a:pt x="864" y="260"/>
                  <a:pt x="864" y="260"/>
                  <a:pt x="864" y="260"/>
                </a:cubicBezTo>
                <a:cubicBezTo>
                  <a:pt x="957" y="260"/>
                  <a:pt x="957" y="260"/>
                  <a:pt x="957" y="260"/>
                </a:cubicBezTo>
                <a:lnTo>
                  <a:pt x="957" y="281"/>
                </a:lnTo>
                <a:close/>
                <a:moveTo>
                  <a:pt x="947" y="422"/>
                </a:moveTo>
                <a:cubicBezTo>
                  <a:pt x="898" y="422"/>
                  <a:pt x="898" y="422"/>
                  <a:pt x="898" y="422"/>
                </a:cubicBezTo>
                <a:cubicBezTo>
                  <a:pt x="898" y="431"/>
                  <a:pt x="898" y="431"/>
                  <a:pt x="898" y="431"/>
                </a:cubicBezTo>
                <a:cubicBezTo>
                  <a:pt x="874" y="431"/>
                  <a:pt x="874" y="431"/>
                  <a:pt x="874" y="431"/>
                </a:cubicBezTo>
                <a:cubicBezTo>
                  <a:pt x="874" y="353"/>
                  <a:pt x="874" y="353"/>
                  <a:pt x="874" y="353"/>
                </a:cubicBezTo>
                <a:cubicBezTo>
                  <a:pt x="947" y="353"/>
                  <a:pt x="947" y="353"/>
                  <a:pt x="947" y="353"/>
                </a:cubicBezTo>
                <a:lnTo>
                  <a:pt x="947" y="422"/>
                </a:lnTo>
                <a:close/>
                <a:moveTo>
                  <a:pt x="875" y="291"/>
                </a:moveTo>
                <a:cubicBezTo>
                  <a:pt x="948" y="291"/>
                  <a:pt x="948" y="291"/>
                  <a:pt x="948" y="291"/>
                </a:cubicBezTo>
                <a:cubicBezTo>
                  <a:pt x="948" y="312"/>
                  <a:pt x="948" y="312"/>
                  <a:pt x="948" y="312"/>
                </a:cubicBezTo>
                <a:cubicBezTo>
                  <a:pt x="875" y="312"/>
                  <a:pt x="875" y="312"/>
                  <a:pt x="875" y="312"/>
                </a:cubicBezTo>
                <a:lnTo>
                  <a:pt x="875" y="291"/>
                </a:lnTo>
                <a:close/>
                <a:moveTo>
                  <a:pt x="875" y="322"/>
                </a:moveTo>
                <a:cubicBezTo>
                  <a:pt x="948" y="322"/>
                  <a:pt x="948" y="322"/>
                  <a:pt x="948" y="322"/>
                </a:cubicBezTo>
                <a:cubicBezTo>
                  <a:pt x="948" y="342"/>
                  <a:pt x="948" y="342"/>
                  <a:pt x="948" y="342"/>
                </a:cubicBezTo>
                <a:cubicBezTo>
                  <a:pt x="875" y="342"/>
                  <a:pt x="875" y="342"/>
                  <a:pt x="875" y="342"/>
                </a:cubicBezTo>
                <a:lnTo>
                  <a:pt x="875" y="322"/>
                </a:lnTo>
                <a:close/>
                <a:moveTo>
                  <a:pt x="948" y="250"/>
                </a:moveTo>
                <a:cubicBezTo>
                  <a:pt x="876" y="250"/>
                  <a:pt x="876" y="250"/>
                  <a:pt x="876" y="250"/>
                </a:cubicBezTo>
                <a:cubicBezTo>
                  <a:pt x="876" y="229"/>
                  <a:pt x="876" y="229"/>
                  <a:pt x="876" y="229"/>
                </a:cubicBezTo>
                <a:cubicBezTo>
                  <a:pt x="948" y="229"/>
                  <a:pt x="948" y="229"/>
                  <a:pt x="948" y="229"/>
                </a:cubicBezTo>
                <a:lnTo>
                  <a:pt x="948" y="250"/>
                </a:lnTo>
                <a:close/>
                <a:moveTo>
                  <a:pt x="898" y="375"/>
                </a:moveTo>
                <a:cubicBezTo>
                  <a:pt x="898" y="401"/>
                  <a:pt x="898" y="401"/>
                  <a:pt x="898" y="401"/>
                </a:cubicBezTo>
                <a:cubicBezTo>
                  <a:pt x="924" y="401"/>
                  <a:pt x="924" y="401"/>
                  <a:pt x="924" y="401"/>
                </a:cubicBezTo>
                <a:cubicBezTo>
                  <a:pt x="924" y="375"/>
                  <a:pt x="924" y="375"/>
                  <a:pt x="924" y="375"/>
                </a:cubicBezTo>
                <a:lnTo>
                  <a:pt x="898" y="375"/>
                </a:lnTo>
                <a:close/>
                <a:moveTo>
                  <a:pt x="1078" y="325"/>
                </a:moveTo>
                <a:cubicBezTo>
                  <a:pt x="1031" y="325"/>
                  <a:pt x="1031" y="325"/>
                  <a:pt x="1031" y="325"/>
                </a:cubicBezTo>
                <a:cubicBezTo>
                  <a:pt x="1031" y="434"/>
                  <a:pt x="1031" y="434"/>
                  <a:pt x="1031" y="434"/>
                </a:cubicBezTo>
                <a:cubicBezTo>
                  <a:pt x="1003" y="434"/>
                  <a:pt x="1003" y="434"/>
                  <a:pt x="1003" y="434"/>
                </a:cubicBezTo>
                <a:cubicBezTo>
                  <a:pt x="1003" y="325"/>
                  <a:pt x="1003" y="325"/>
                  <a:pt x="1003" y="325"/>
                </a:cubicBezTo>
                <a:cubicBezTo>
                  <a:pt x="956" y="325"/>
                  <a:pt x="956" y="325"/>
                  <a:pt x="956" y="325"/>
                </a:cubicBezTo>
                <a:cubicBezTo>
                  <a:pt x="956" y="298"/>
                  <a:pt x="956" y="298"/>
                  <a:pt x="956" y="298"/>
                </a:cubicBezTo>
                <a:cubicBezTo>
                  <a:pt x="1003" y="298"/>
                  <a:pt x="1003" y="298"/>
                  <a:pt x="1003" y="298"/>
                </a:cubicBezTo>
                <a:cubicBezTo>
                  <a:pt x="1003" y="223"/>
                  <a:pt x="1003" y="223"/>
                  <a:pt x="1003" y="223"/>
                </a:cubicBezTo>
                <a:cubicBezTo>
                  <a:pt x="1031" y="223"/>
                  <a:pt x="1031" y="223"/>
                  <a:pt x="1031" y="223"/>
                </a:cubicBezTo>
                <a:cubicBezTo>
                  <a:pt x="1031" y="298"/>
                  <a:pt x="1031" y="298"/>
                  <a:pt x="1031" y="298"/>
                </a:cubicBezTo>
                <a:cubicBezTo>
                  <a:pt x="1078" y="298"/>
                  <a:pt x="1078" y="298"/>
                  <a:pt x="1078" y="298"/>
                </a:cubicBezTo>
                <a:lnTo>
                  <a:pt x="1078"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 name="Rectangle 83">
            <a:extLst>
              <a:ext uri="{FF2B5EF4-FFF2-40B4-BE49-F238E27FC236}">
                <a16:creationId xmlns:a16="http://schemas.microsoft.com/office/drawing/2014/main" id="{2D1C2497-0BD9-EF25-6225-1D70CFD5397E}"/>
              </a:ext>
            </a:extLst>
          </p:cNvPr>
          <p:cNvSpPr>
            <a:spLocks noChangeArrowheads="1"/>
          </p:cNvSpPr>
          <p:nvPr/>
        </p:nvSpPr>
        <p:spPr bwMode="auto">
          <a:xfrm>
            <a:off x="5519040" y="1634542"/>
            <a:ext cx="3371403" cy="404707"/>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 name="Freeform 87">
            <a:extLst>
              <a:ext uri="{FF2B5EF4-FFF2-40B4-BE49-F238E27FC236}">
                <a16:creationId xmlns:a16="http://schemas.microsoft.com/office/drawing/2014/main" id="{46CB7E52-9201-EBA5-4C9B-8FD7696361C5}"/>
              </a:ext>
            </a:extLst>
          </p:cNvPr>
          <p:cNvSpPr>
            <a:spLocks noEditPoints="1"/>
          </p:cNvSpPr>
          <p:nvPr/>
        </p:nvSpPr>
        <p:spPr bwMode="auto">
          <a:xfrm>
            <a:off x="6552076" y="1715384"/>
            <a:ext cx="1366259" cy="271594"/>
          </a:xfrm>
          <a:custGeom>
            <a:avLst/>
            <a:gdLst>
              <a:gd name="T0" fmla="*/ 348 w 1487"/>
              <a:gd name="T1" fmla="*/ 50 h 296"/>
              <a:gd name="T2" fmla="*/ 327 w 1487"/>
              <a:gd name="T3" fmla="*/ 20 h 296"/>
              <a:gd name="T4" fmla="*/ 408 w 1487"/>
              <a:gd name="T5" fmla="*/ 77 h 296"/>
              <a:gd name="T6" fmla="*/ 415 w 1487"/>
              <a:gd name="T7" fmla="*/ 49 h 296"/>
              <a:gd name="T8" fmla="*/ 445 w 1487"/>
              <a:gd name="T9" fmla="*/ 104 h 296"/>
              <a:gd name="T10" fmla="*/ 472 w 1487"/>
              <a:gd name="T11" fmla="*/ 29 h 296"/>
              <a:gd name="T12" fmla="*/ 538 w 1487"/>
              <a:gd name="T13" fmla="*/ 79 h 296"/>
              <a:gd name="T14" fmla="*/ 538 w 1487"/>
              <a:gd name="T15" fmla="*/ 69 h 296"/>
              <a:gd name="T16" fmla="*/ 545 w 1487"/>
              <a:gd name="T17" fmla="*/ 32 h 296"/>
              <a:gd name="T18" fmla="*/ 574 w 1487"/>
              <a:gd name="T19" fmla="*/ 20 h 296"/>
              <a:gd name="T20" fmla="*/ 617 w 1487"/>
              <a:gd name="T21" fmla="*/ 63 h 296"/>
              <a:gd name="T22" fmla="*/ 643 w 1487"/>
              <a:gd name="T23" fmla="*/ 0 h 296"/>
              <a:gd name="T24" fmla="*/ 665 w 1487"/>
              <a:gd name="T25" fmla="*/ 48 h 296"/>
              <a:gd name="T26" fmla="*/ 673 w 1487"/>
              <a:gd name="T27" fmla="*/ 24 h 296"/>
              <a:gd name="T28" fmla="*/ 702 w 1487"/>
              <a:gd name="T29" fmla="*/ 69 h 296"/>
              <a:gd name="T30" fmla="*/ 732 w 1487"/>
              <a:gd name="T31" fmla="*/ 20 h 296"/>
              <a:gd name="T32" fmla="*/ 810 w 1487"/>
              <a:gd name="T33" fmla="*/ 26 h 296"/>
              <a:gd name="T34" fmla="*/ 794 w 1487"/>
              <a:gd name="T35" fmla="*/ 79 h 296"/>
              <a:gd name="T36" fmla="*/ 856 w 1487"/>
              <a:gd name="T37" fmla="*/ 77 h 296"/>
              <a:gd name="T38" fmla="*/ 845 w 1487"/>
              <a:gd name="T39" fmla="*/ 29 h 296"/>
              <a:gd name="T40" fmla="*/ 860 w 1487"/>
              <a:gd name="T41" fmla="*/ 66 h 296"/>
              <a:gd name="T42" fmla="*/ 930 w 1487"/>
              <a:gd name="T43" fmla="*/ 42 h 296"/>
              <a:gd name="T44" fmla="*/ 905 w 1487"/>
              <a:gd name="T45" fmla="*/ 27 h 296"/>
              <a:gd name="T46" fmla="*/ 967 w 1487"/>
              <a:gd name="T47" fmla="*/ 78 h 296"/>
              <a:gd name="T48" fmla="*/ 1018 w 1487"/>
              <a:gd name="T49" fmla="*/ 46 h 296"/>
              <a:gd name="T50" fmla="*/ 1032 w 1487"/>
              <a:gd name="T51" fmla="*/ 1 h 296"/>
              <a:gd name="T52" fmla="*/ 1159 w 1487"/>
              <a:gd name="T53" fmla="*/ 78 h 296"/>
              <a:gd name="T54" fmla="*/ 1147 w 1487"/>
              <a:gd name="T55" fmla="*/ 38 h 296"/>
              <a:gd name="T56" fmla="*/ 48 w 1487"/>
              <a:gd name="T57" fmla="*/ 258 h 296"/>
              <a:gd name="T58" fmla="*/ 35 w 1487"/>
              <a:gd name="T59" fmla="*/ 166 h 296"/>
              <a:gd name="T60" fmla="*/ 111 w 1487"/>
              <a:gd name="T61" fmla="*/ 181 h 296"/>
              <a:gd name="T62" fmla="*/ 195 w 1487"/>
              <a:gd name="T63" fmla="*/ 217 h 296"/>
              <a:gd name="T64" fmla="*/ 173 w 1487"/>
              <a:gd name="T65" fmla="*/ 177 h 296"/>
              <a:gd name="T66" fmla="*/ 259 w 1487"/>
              <a:gd name="T67" fmla="*/ 161 h 296"/>
              <a:gd name="T68" fmla="*/ 306 w 1487"/>
              <a:gd name="T69" fmla="*/ 276 h 296"/>
              <a:gd name="T70" fmla="*/ 347 w 1487"/>
              <a:gd name="T71" fmla="*/ 152 h 296"/>
              <a:gd name="T72" fmla="*/ 460 w 1487"/>
              <a:gd name="T73" fmla="*/ 164 h 296"/>
              <a:gd name="T74" fmla="*/ 525 w 1487"/>
              <a:gd name="T75" fmla="*/ 163 h 296"/>
              <a:gd name="T76" fmla="*/ 645 w 1487"/>
              <a:gd name="T77" fmla="*/ 288 h 296"/>
              <a:gd name="T78" fmla="*/ 784 w 1487"/>
              <a:gd name="T79" fmla="*/ 246 h 296"/>
              <a:gd name="T80" fmla="*/ 744 w 1487"/>
              <a:gd name="T81" fmla="*/ 164 h 296"/>
              <a:gd name="T82" fmla="*/ 902 w 1487"/>
              <a:gd name="T83" fmla="*/ 288 h 296"/>
              <a:gd name="T84" fmla="*/ 923 w 1487"/>
              <a:gd name="T85" fmla="*/ 185 h 296"/>
              <a:gd name="T86" fmla="*/ 943 w 1487"/>
              <a:gd name="T87" fmla="*/ 204 h 296"/>
              <a:gd name="T88" fmla="*/ 973 w 1487"/>
              <a:gd name="T89" fmla="*/ 182 h 296"/>
              <a:gd name="T90" fmla="*/ 1076 w 1487"/>
              <a:gd name="T91" fmla="*/ 217 h 296"/>
              <a:gd name="T92" fmla="*/ 1232 w 1487"/>
              <a:gd name="T93" fmla="*/ 228 h 296"/>
              <a:gd name="T94" fmla="*/ 1161 w 1487"/>
              <a:gd name="T95" fmla="*/ 168 h 296"/>
              <a:gd name="T96" fmla="*/ 1337 w 1487"/>
              <a:gd name="T97" fmla="*/ 209 h 296"/>
              <a:gd name="T98" fmla="*/ 1301 w 1487"/>
              <a:gd name="T99" fmla="*/ 174 h 296"/>
              <a:gd name="T100" fmla="*/ 1345 w 1487"/>
              <a:gd name="T101" fmla="*/ 165 h 296"/>
              <a:gd name="T102" fmla="*/ 1377 w 1487"/>
              <a:gd name="T103" fmla="*/ 217 h 296"/>
              <a:gd name="T104" fmla="*/ 1422 w 1487"/>
              <a:gd name="T105" fmla="*/ 152 h 296"/>
              <a:gd name="T106" fmla="*/ 1349 w 1487"/>
              <a:gd name="T107" fmla="*/ 246 h 296"/>
              <a:gd name="T108" fmla="*/ 1325 w 1487"/>
              <a:gd name="T109" fmla="*/ 240 h 296"/>
              <a:gd name="T110" fmla="*/ 1400 w 1487"/>
              <a:gd name="T111" fmla="*/ 274 h 296"/>
              <a:gd name="T112" fmla="*/ 1375 w 1487"/>
              <a:gd name="T113" fmla="*/ 247 h 296"/>
              <a:gd name="T114" fmla="*/ 1424 w 1487"/>
              <a:gd name="T115" fmla="*/ 28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7" h="296">
                <a:moveTo>
                  <a:pt x="363" y="57"/>
                </a:moveTo>
                <a:cubicBezTo>
                  <a:pt x="363" y="64"/>
                  <a:pt x="361" y="69"/>
                  <a:pt x="356" y="73"/>
                </a:cubicBezTo>
                <a:cubicBezTo>
                  <a:pt x="351" y="77"/>
                  <a:pt x="344" y="79"/>
                  <a:pt x="335" y="79"/>
                </a:cubicBezTo>
                <a:cubicBezTo>
                  <a:pt x="327" y="79"/>
                  <a:pt x="320" y="78"/>
                  <a:pt x="314" y="75"/>
                </a:cubicBezTo>
                <a:cubicBezTo>
                  <a:pt x="314" y="63"/>
                  <a:pt x="314" y="63"/>
                  <a:pt x="314" y="63"/>
                </a:cubicBezTo>
                <a:cubicBezTo>
                  <a:pt x="318" y="65"/>
                  <a:pt x="321" y="66"/>
                  <a:pt x="325" y="67"/>
                </a:cubicBezTo>
                <a:cubicBezTo>
                  <a:pt x="329" y="68"/>
                  <a:pt x="333" y="68"/>
                  <a:pt x="336" y="68"/>
                </a:cubicBezTo>
                <a:cubicBezTo>
                  <a:pt x="341" y="68"/>
                  <a:pt x="345" y="67"/>
                  <a:pt x="347" y="65"/>
                </a:cubicBezTo>
                <a:cubicBezTo>
                  <a:pt x="350" y="64"/>
                  <a:pt x="351" y="61"/>
                  <a:pt x="351" y="58"/>
                </a:cubicBezTo>
                <a:cubicBezTo>
                  <a:pt x="351" y="55"/>
                  <a:pt x="350" y="52"/>
                  <a:pt x="348" y="50"/>
                </a:cubicBezTo>
                <a:cubicBezTo>
                  <a:pt x="345" y="48"/>
                  <a:pt x="341" y="46"/>
                  <a:pt x="334" y="43"/>
                </a:cubicBezTo>
                <a:cubicBezTo>
                  <a:pt x="327" y="41"/>
                  <a:pt x="322" y="37"/>
                  <a:pt x="319" y="34"/>
                </a:cubicBezTo>
                <a:cubicBezTo>
                  <a:pt x="316" y="30"/>
                  <a:pt x="315" y="26"/>
                  <a:pt x="315" y="21"/>
                </a:cubicBezTo>
                <a:cubicBezTo>
                  <a:pt x="315" y="14"/>
                  <a:pt x="317" y="9"/>
                  <a:pt x="322" y="5"/>
                </a:cubicBezTo>
                <a:cubicBezTo>
                  <a:pt x="326" y="2"/>
                  <a:pt x="332" y="0"/>
                  <a:pt x="340" y="0"/>
                </a:cubicBezTo>
                <a:cubicBezTo>
                  <a:pt x="348" y="0"/>
                  <a:pt x="355" y="1"/>
                  <a:pt x="362" y="5"/>
                </a:cubicBezTo>
                <a:cubicBezTo>
                  <a:pt x="358" y="15"/>
                  <a:pt x="358" y="15"/>
                  <a:pt x="358" y="15"/>
                </a:cubicBezTo>
                <a:cubicBezTo>
                  <a:pt x="351" y="12"/>
                  <a:pt x="345" y="11"/>
                  <a:pt x="340" y="11"/>
                </a:cubicBezTo>
                <a:cubicBezTo>
                  <a:pt x="336" y="11"/>
                  <a:pt x="333" y="12"/>
                  <a:pt x="331" y="13"/>
                </a:cubicBezTo>
                <a:cubicBezTo>
                  <a:pt x="328" y="15"/>
                  <a:pt x="327" y="17"/>
                  <a:pt x="327" y="20"/>
                </a:cubicBezTo>
                <a:cubicBezTo>
                  <a:pt x="327" y="22"/>
                  <a:pt x="328" y="24"/>
                  <a:pt x="329" y="25"/>
                </a:cubicBezTo>
                <a:cubicBezTo>
                  <a:pt x="330" y="27"/>
                  <a:pt x="331" y="28"/>
                  <a:pt x="333" y="29"/>
                </a:cubicBezTo>
                <a:cubicBezTo>
                  <a:pt x="335" y="31"/>
                  <a:pt x="338" y="32"/>
                  <a:pt x="343" y="34"/>
                </a:cubicBezTo>
                <a:cubicBezTo>
                  <a:pt x="349" y="37"/>
                  <a:pt x="353" y="39"/>
                  <a:pt x="356" y="41"/>
                </a:cubicBezTo>
                <a:cubicBezTo>
                  <a:pt x="358" y="43"/>
                  <a:pt x="360" y="45"/>
                  <a:pt x="361" y="48"/>
                </a:cubicBezTo>
                <a:cubicBezTo>
                  <a:pt x="363" y="50"/>
                  <a:pt x="363" y="53"/>
                  <a:pt x="363" y="57"/>
                </a:cubicBezTo>
                <a:close/>
                <a:moveTo>
                  <a:pt x="418" y="78"/>
                </a:moveTo>
                <a:cubicBezTo>
                  <a:pt x="416" y="70"/>
                  <a:pt x="416" y="70"/>
                  <a:pt x="416" y="70"/>
                </a:cubicBezTo>
                <a:cubicBezTo>
                  <a:pt x="416" y="70"/>
                  <a:pt x="416" y="70"/>
                  <a:pt x="416" y="70"/>
                </a:cubicBezTo>
                <a:cubicBezTo>
                  <a:pt x="414" y="73"/>
                  <a:pt x="411" y="75"/>
                  <a:pt x="408" y="77"/>
                </a:cubicBezTo>
                <a:cubicBezTo>
                  <a:pt x="405" y="78"/>
                  <a:pt x="401" y="79"/>
                  <a:pt x="397" y="79"/>
                </a:cubicBezTo>
                <a:cubicBezTo>
                  <a:pt x="390" y="79"/>
                  <a:pt x="385" y="77"/>
                  <a:pt x="382" y="74"/>
                </a:cubicBezTo>
                <a:cubicBezTo>
                  <a:pt x="378" y="70"/>
                  <a:pt x="376" y="65"/>
                  <a:pt x="376" y="58"/>
                </a:cubicBezTo>
                <a:cubicBezTo>
                  <a:pt x="376" y="20"/>
                  <a:pt x="376" y="20"/>
                  <a:pt x="376" y="20"/>
                </a:cubicBezTo>
                <a:cubicBezTo>
                  <a:pt x="389" y="20"/>
                  <a:pt x="389" y="20"/>
                  <a:pt x="389" y="20"/>
                </a:cubicBezTo>
                <a:cubicBezTo>
                  <a:pt x="389" y="56"/>
                  <a:pt x="389" y="56"/>
                  <a:pt x="389" y="56"/>
                </a:cubicBezTo>
                <a:cubicBezTo>
                  <a:pt x="389" y="60"/>
                  <a:pt x="390" y="63"/>
                  <a:pt x="392" y="66"/>
                </a:cubicBezTo>
                <a:cubicBezTo>
                  <a:pt x="393" y="68"/>
                  <a:pt x="396" y="69"/>
                  <a:pt x="400" y="69"/>
                </a:cubicBezTo>
                <a:cubicBezTo>
                  <a:pt x="405" y="69"/>
                  <a:pt x="409" y="67"/>
                  <a:pt x="412" y="64"/>
                </a:cubicBezTo>
                <a:cubicBezTo>
                  <a:pt x="414" y="61"/>
                  <a:pt x="415" y="56"/>
                  <a:pt x="415" y="49"/>
                </a:cubicBezTo>
                <a:cubicBezTo>
                  <a:pt x="415" y="20"/>
                  <a:pt x="415" y="20"/>
                  <a:pt x="415" y="20"/>
                </a:cubicBezTo>
                <a:cubicBezTo>
                  <a:pt x="428" y="20"/>
                  <a:pt x="428" y="20"/>
                  <a:pt x="428" y="20"/>
                </a:cubicBezTo>
                <a:cubicBezTo>
                  <a:pt x="428" y="78"/>
                  <a:pt x="428" y="78"/>
                  <a:pt x="428" y="78"/>
                </a:cubicBezTo>
                <a:lnTo>
                  <a:pt x="418" y="78"/>
                </a:lnTo>
                <a:close/>
                <a:moveTo>
                  <a:pt x="475" y="79"/>
                </a:moveTo>
                <a:cubicBezTo>
                  <a:pt x="467" y="79"/>
                  <a:pt x="462" y="76"/>
                  <a:pt x="458" y="71"/>
                </a:cubicBezTo>
                <a:cubicBezTo>
                  <a:pt x="457" y="71"/>
                  <a:pt x="457" y="71"/>
                  <a:pt x="457" y="71"/>
                </a:cubicBezTo>
                <a:cubicBezTo>
                  <a:pt x="457" y="76"/>
                  <a:pt x="458" y="79"/>
                  <a:pt x="458" y="80"/>
                </a:cubicBezTo>
                <a:cubicBezTo>
                  <a:pt x="458" y="104"/>
                  <a:pt x="458" y="104"/>
                  <a:pt x="458" y="104"/>
                </a:cubicBezTo>
                <a:cubicBezTo>
                  <a:pt x="445" y="104"/>
                  <a:pt x="445" y="104"/>
                  <a:pt x="445" y="104"/>
                </a:cubicBezTo>
                <a:cubicBezTo>
                  <a:pt x="445" y="20"/>
                  <a:pt x="445" y="20"/>
                  <a:pt x="445" y="20"/>
                </a:cubicBezTo>
                <a:cubicBezTo>
                  <a:pt x="455" y="20"/>
                  <a:pt x="455" y="20"/>
                  <a:pt x="455" y="20"/>
                </a:cubicBezTo>
                <a:cubicBezTo>
                  <a:pt x="455" y="21"/>
                  <a:pt x="456" y="23"/>
                  <a:pt x="457" y="27"/>
                </a:cubicBezTo>
                <a:cubicBezTo>
                  <a:pt x="458" y="27"/>
                  <a:pt x="458" y="27"/>
                  <a:pt x="458" y="27"/>
                </a:cubicBezTo>
                <a:cubicBezTo>
                  <a:pt x="461" y="22"/>
                  <a:pt x="467" y="19"/>
                  <a:pt x="475" y="19"/>
                </a:cubicBezTo>
                <a:cubicBezTo>
                  <a:pt x="482" y="19"/>
                  <a:pt x="488" y="21"/>
                  <a:pt x="492" y="27"/>
                </a:cubicBezTo>
                <a:cubicBezTo>
                  <a:pt x="496" y="32"/>
                  <a:pt x="498" y="39"/>
                  <a:pt x="498" y="49"/>
                </a:cubicBezTo>
                <a:cubicBezTo>
                  <a:pt x="498" y="58"/>
                  <a:pt x="496" y="66"/>
                  <a:pt x="492" y="71"/>
                </a:cubicBezTo>
                <a:cubicBezTo>
                  <a:pt x="488" y="76"/>
                  <a:pt x="482" y="79"/>
                  <a:pt x="475" y="79"/>
                </a:cubicBezTo>
                <a:close/>
                <a:moveTo>
                  <a:pt x="472" y="29"/>
                </a:moveTo>
                <a:cubicBezTo>
                  <a:pt x="467" y="29"/>
                  <a:pt x="463" y="30"/>
                  <a:pt x="461" y="33"/>
                </a:cubicBezTo>
                <a:cubicBezTo>
                  <a:pt x="459" y="36"/>
                  <a:pt x="458" y="40"/>
                  <a:pt x="458" y="47"/>
                </a:cubicBezTo>
                <a:cubicBezTo>
                  <a:pt x="458" y="49"/>
                  <a:pt x="458" y="49"/>
                  <a:pt x="458" y="49"/>
                </a:cubicBezTo>
                <a:cubicBezTo>
                  <a:pt x="458" y="56"/>
                  <a:pt x="459" y="61"/>
                  <a:pt x="461" y="64"/>
                </a:cubicBezTo>
                <a:cubicBezTo>
                  <a:pt x="463" y="67"/>
                  <a:pt x="467" y="69"/>
                  <a:pt x="472" y="69"/>
                </a:cubicBezTo>
                <a:cubicBezTo>
                  <a:pt x="476" y="69"/>
                  <a:pt x="480" y="67"/>
                  <a:pt x="482" y="64"/>
                </a:cubicBezTo>
                <a:cubicBezTo>
                  <a:pt x="484" y="60"/>
                  <a:pt x="485" y="55"/>
                  <a:pt x="485" y="49"/>
                </a:cubicBezTo>
                <a:cubicBezTo>
                  <a:pt x="485" y="42"/>
                  <a:pt x="484" y="37"/>
                  <a:pt x="482" y="34"/>
                </a:cubicBezTo>
                <a:cubicBezTo>
                  <a:pt x="480" y="30"/>
                  <a:pt x="476" y="29"/>
                  <a:pt x="472" y="29"/>
                </a:cubicBezTo>
                <a:close/>
                <a:moveTo>
                  <a:pt x="538" y="79"/>
                </a:moveTo>
                <a:cubicBezTo>
                  <a:pt x="529" y="79"/>
                  <a:pt x="522" y="76"/>
                  <a:pt x="516" y="71"/>
                </a:cubicBezTo>
                <a:cubicBezTo>
                  <a:pt x="511" y="66"/>
                  <a:pt x="509" y="58"/>
                  <a:pt x="509" y="49"/>
                </a:cubicBezTo>
                <a:cubicBezTo>
                  <a:pt x="509" y="40"/>
                  <a:pt x="511" y="32"/>
                  <a:pt x="516" y="27"/>
                </a:cubicBezTo>
                <a:cubicBezTo>
                  <a:pt x="521" y="21"/>
                  <a:pt x="527" y="19"/>
                  <a:pt x="535" y="19"/>
                </a:cubicBezTo>
                <a:cubicBezTo>
                  <a:pt x="543" y="19"/>
                  <a:pt x="549" y="21"/>
                  <a:pt x="554" y="26"/>
                </a:cubicBezTo>
                <a:cubicBezTo>
                  <a:pt x="558" y="30"/>
                  <a:pt x="560" y="37"/>
                  <a:pt x="560" y="45"/>
                </a:cubicBezTo>
                <a:cubicBezTo>
                  <a:pt x="560" y="52"/>
                  <a:pt x="560" y="52"/>
                  <a:pt x="560" y="52"/>
                </a:cubicBezTo>
                <a:cubicBezTo>
                  <a:pt x="522" y="52"/>
                  <a:pt x="522" y="52"/>
                  <a:pt x="522" y="52"/>
                </a:cubicBezTo>
                <a:cubicBezTo>
                  <a:pt x="522" y="57"/>
                  <a:pt x="523" y="62"/>
                  <a:pt x="526" y="65"/>
                </a:cubicBezTo>
                <a:cubicBezTo>
                  <a:pt x="529" y="68"/>
                  <a:pt x="533" y="69"/>
                  <a:pt x="538" y="69"/>
                </a:cubicBezTo>
                <a:cubicBezTo>
                  <a:pt x="542" y="69"/>
                  <a:pt x="545" y="69"/>
                  <a:pt x="548" y="68"/>
                </a:cubicBezTo>
                <a:cubicBezTo>
                  <a:pt x="551" y="67"/>
                  <a:pt x="554" y="66"/>
                  <a:pt x="557" y="65"/>
                </a:cubicBezTo>
                <a:cubicBezTo>
                  <a:pt x="557" y="75"/>
                  <a:pt x="557" y="75"/>
                  <a:pt x="557" y="75"/>
                </a:cubicBezTo>
                <a:cubicBezTo>
                  <a:pt x="554" y="76"/>
                  <a:pt x="551" y="77"/>
                  <a:pt x="548" y="78"/>
                </a:cubicBezTo>
                <a:cubicBezTo>
                  <a:pt x="545" y="79"/>
                  <a:pt x="542" y="79"/>
                  <a:pt x="538" y="79"/>
                </a:cubicBezTo>
                <a:close/>
                <a:moveTo>
                  <a:pt x="535" y="28"/>
                </a:moveTo>
                <a:cubicBezTo>
                  <a:pt x="532" y="28"/>
                  <a:pt x="528" y="29"/>
                  <a:pt x="526" y="32"/>
                </a:cubicBezTo>
                <a:cubicBezTo>
                  <a:pt x="524" y="34"/>
                  <a:pt x="522" y="38"/>
                  <a:pt x="522" y="43"/>
                </a:cubicBezTo>
                <a:cubicBezTo>
                  <a:pt x="548" y="43"/>
                  <a:pt x="548" y="43"/>
                  <a:pt x="548" y="43"/>
                </a:cubicBezTo>
                <a:cubicBezTo>
                  <a:pt x="548" y="38"/>
                  <a:pt x="547" y="34"/>
                  <a:pt x="545" y="32"/>
                </a:cubicBezTo>
                <a:cubicBezTo>
                  <a:pt x="542" y="29"/>
                  <a:pt x="539" y="28"/>
                  <a:pt x="535" y="28"/>
                </a:cubicBezTo>
                <a:close/>
                <a:moveTo>
                  <a:pt x="604" y="19"/>
                </a:moveTo>
                <a:cubicBezTo>
                  <a:pt x="606" y="19"/>
                  <a:pt x="608" y="19"/>
                  <a:pt x="610" y="19"/>
                </a:cubicBezTo>
                <a:cubicBezTo>
                  <a:pt x="609" y="31"/>
                  <a:pt x="609" y="31"/>
                  <a:pt x="609" y="31"/>
                </a:cubicBezTo>
                <a:cubicBezTo>
                  <a:pt x="607" y="30"/>
                  <a:pt x="605" y="30"/>
                  <a:pt x="603" y="30"/>
                </a:cubicBezTo>
                <a:cubicBezTo>
                  <a:pt x="598" y="30"/>
                  <a:pt x="594" y="32"/>
                  <a:pt x="591" y="35"/>
                </a:cubicBezTo>
                <a:cubicBezTo>
                  <a:pt x="588" y="38"/>
                  <a:pt x="587" y="42"/>
                  <a:pt x="587" y="47"/>
                </a:cubicBezTo>
                <a:cubicBezTo>
                  <a:pt x="587" y="78"/>
                  <a:pt x="587" y="78"/>
                  <a:pt x="587" y="78"/>
                </a:cubicBezTo>
                <a:cubicBezTo>
                  <a:pt x="574" y="78"/>
                  <a:pt x="574" y="78"/>
                  <a:pt x="574" y="78"/>
                </a:cubicBezTo>
                <a:cubicBezTo>
                  <a:pt x="574" y="20"/>
                  <a:pt x="574" y="20"/>
                  <a:pt x="574" y="20"/>
                </a:cubicBezTo>
                <a:cubicBezTo>
                  <a:pt x="584" y="20"/>
                  <a:pt x="584" y="20"/>
                  <a:pt x="584" y="20"/>
                </a:cubicBezTo>
                <a:cubicBezTo>
                  <a:pt x="586" y="30"/>
                  <a:pt x="586" y="30"/>
                  <a:pt x="586" y="30"/>
                </a:cubicBezTo>
                <a:cubicBezTo>
                  <a:pt x="586" y="30"/>
                  <a:pt x="586" y="30"/>
                  <a:pt x="586" y="30"/>
                </a:cubicBezTo>
                <a:cubicBezTo>
                  <a:pt x="588" y="26"/>
                  <a:pt x="591" y="24"/>
                  <a:pt x="594" y="22"/>
                </a:cubicBezTo>
                <a:cubicBezTo>
                  <a:pt x="597" y="20"/>
                  <a:pt x="600" y="19"/>
                  <a:pt x="604" y="19"/>
                </a:cubicBezTo>
                <a:close/>
                <a:moveTo>
                  <a:pt x="666" y="57"/>
                </a:moveTo>
                <a:cubicBezTo>
                  <a:pt x="666" y="64"/>
                  <a:pt x="664" y="69"/>
                  <a:pt x="659" y="73"/>
                </a:cubicBezTo>
                <a:cubicBezTo>
                  <a:pt x="654" y="77"/>
                  <a:pt x="647" y="79"/>
                  <a:pt x="639" y="79"/>
                </a:cubicBezTo>
                <a:cubicBezTo>
                  <a:pt x="630" y="79"/>
                  <a:pt x="623" y="78"/>
                  <a:pt x="617" y="75"/>
                </a:cubicBezTo>
                <a:cubicBezTo>
                  <a:pt x="617" y="63"/>
                  <a:pt x="617" y="63"/>
                  <a:pt x="617" y="63"/>
                </a:cubicBezTo>
                <a:cubicBezTo>
                  <a:pt x="621" y="65"/>
                  <a:pt x="624" y="66"/>
                  <a:pt x="628" y="67"/>
                </a:cubicBezTo>
                <a:cubicBezTo>
                  <a:pt x="632" y="68"/>
                  <a:pt x="636" y="68"/>
                  <a:pt x="639" y="68"/>
                </a:cubicBezTo>
                <a:cubicBezTo>
                  <a:pt x="644" y="68"/>
                  <a:pt x="648" y="67"/>
                  <a:pt x="650" y="65"/>
                </a:cubicBezTo>
                <a:cubicBezTo>
                  <a:pt x="653" y="64"/>
                  <a:pt x="654" y="61"/>
                  <a:pt x="654" y="58"/>
                </a:cubicBezTo>
                <a:cubicBezTo>
                  <a:pt x="654" y="55"/>
                  <a:pt x="653" y="52"/>
                  <a:pt x="651" y="50"/>
                </a:cubicBezTo>
                <a:cubicBezTo>
                  <a:pt x="649" y="48"/>
                  <a:pt x="644" y="46"/>
                  <a:pt x="637" y="43"/>
                </a:cubicBezTo>
                <a:cubicBezTo>
                  <a:pt x="630" y="41"/>
                  <a:pt x="625" y="37"/>
                  <a:pt x="622" y="34"/>
                </a:cubicBezTo>
                <a:cubicBezTo>
                  <a:pt x="620" y="30"/>
                  <a:pt x="618" y="26"/>
                  <a:pt x="618" y="21"/>
                </a:cubicBezTo>
                <a:cubicBezTo>
                  <a:pt x="618" y="14"/>
                  <a:pt x="620" y="9"/>
                  <a:pt x="625" y="5"/>
                </a:cubicBezTo>
                <a:cubicBezTo>
                  <a:pt x="630" y="2"/>
                  <a:pt x="636" y="0"/>
                  <a:pt x="643" y="0"/>
                </a:cubicBezTo>
                <a:cubicBezTo>
                  <a:pt x="651" y="0"/>
                  <a:pt x="658" y="1"/>
                  <a:pt x="665" y="5"/>
                </a:cubicBezTo>
                <a:cubicBezTo>
                  <a:pt x="661" y="15"/>
                  <a:pt x="661" y="15"/>
                  <a:pt x="661" y="15"/>
                </a:cubicBezTo>
                <a:cubicBezTo>
                  <a:pt x="654" y="12"/>
                  <a:pt x="648" y="11"/>
                  <a:pt x="643" y="11"/>
                </a:cubicBezTo>
                <a:cubicBezTo>
                  <a:pt x="639" y="11"/>
                  <a:pt x="636" y="12"/>
                  <a:pt x="634" y="13"/>
                </a:cubicBezTo>
                <a:cubicBezTo>
                  <a:pt x="632" y="15"/>
                  <a:pt x="631" y="17"/>
                  <a:pt x="631" y="20"/>
                </a:cubicBezTo>
                <a:cubicBezTo>
                  <a:pt x="631" y="22"/>
                  <a:pt x="631" y="24"/>
                  <a:pt x="632" y="25"/>
                </a:cubicBezTo>
                <a:cubicBezTo>
                  <a:pt x="633" y="27"/>
                  <a:pt x="634" y="28"/>
                  <a:pt x="636" y="29"/>
                </a:cubicBezTo>
                <a:cubicBezTo>
                  <a:pt x="638" y="31"/>
                  <a:pt x="641" y="32"/>
                  <a:pt x="646" y="34"/>
                </a:cubicBezTo>
                <a:cubicBezTo>
                  <a:pt x="652" y="37"/>
                  <a:pt x="656" y="39"/>
                  <a:pt x="659" y="41"/>
                </a:cubicBezTo>
                <a:cubicBezTo>
                  <a:pt x="661" y="43"/>
                  <a:pt x="663" y="45"/>
                  <a:pt x="665" y="48"/>
                </a:cubicBezTo>
                <a:cubicBezTo>
                  <a:pt x="666" y="50"/>
                  <a:pt x="666" y="53"/>
                  <a:pt x="666" y="57"/>
                </a:cubicBezTo>
                <a:close/>
                <a:moveTo>
                  <a:pt x="702" y="69"/>
                </a:moveTo>
                <a:cubicBezTo>
                  <a:pt x="705" y="69"/>
                  <a:pt x="708" y="68"/>
                  <a:pt x="711" y="67"/>
                </a:cubicBezTo>
                <a:cubicBezTo>
                  <a:pt x="711" y="77"/>
                  <a:pt x="711" y="77"/>
                  <a:pt x="711" y="77"/>
                </a:cubicBezTo>
                <a:cubicBezTo>
                  <a:pt x="709" y="77"/>
                  <a:pt x="708" y="78"/>
                  <a:pt x="705" y="78"/>
                </a:cubicBezTo>
                <a:cubicBezTo>
                  <a:pt x="703" y="79"/>
                  <a:pt x="701" y="79"/>
                  <a:pt x="699" y="79"/>
                </a:cubicBezTo>
                <a:cubicBezTo>
                  <a:pt x="687" y="79"/>
                  <a:pt x="681" y="73"/>
                  <a:pt x="681" y="60"/>
                </a:cubicBezTo>
                <a:cubicBezTo>
                  <a:pt x="681" y="29"/>
                  <a:pt x="681" y="29"/>
                  <a:pt x="681" y="29"/>
                </a:cubicBezTo>
                <a:cubicBezTo>
                  <a:pt x="673" y="29"/>
                  <a:pt x="673" y="29"/>
                  <a:pt x="673" y="29"/>
                </a:cubicBezTo>
                <a:cubicBezTo>
                  <a:pt x="673" y="24"/>
                  <a:pt x="673" y="24"/>
                  <a:pt x="673" y="24"/>
                </a:cubicBezTo>
                <a:cubicBezTo>
                  <a:pt x="682" y="19"/>
                  <a:pt x="682" y="19"/>
                  <a:pt x="682" y="19"/>
                </a:cubicBezTo>
                <a:cubicBezTo>
                  <a:pt x="686" y="7"/>
                  <a:pt x="686" y="7"/>
                  <a:pt x="686" y="7"/>
                </a:cubicBezTo>
                <a:cubicBezTo>
                  <a:pt x="694" y="7"/>
                  <a:pt x="694" y="7"/>
                  <a:pt x="694" y="7"/>
                </a:cubicBezTo>
                <a:cubicBezTo>
                  <a:pt x="694" y="20"/>
                  <a:pt x="694" y="20"/>
                  <a:pt x="694" y="20"/>
                </a:cubicBezTo>
                <a:cubicBezTo>
                  <a:pt x="710" y="20"/>
                  <a:pt x="710" y="20"/>
                  <a:pt x="710" y="20"/>
                </a:cubicBezTo>
                <a:cubicBezTo>
                  <a:pt x="710" y="29"/>
                  <a:pt x="710" y="29"/>
                  <a:pt x="710" y="29"/>
                </a:cubicBezTo>
                <a:cubicBezTo>
                  <a:pt x="694" y="29"/>
                  <a:pt x="694" y="29"/>
                  <a:pt x="694" y="29"/>
                </a:cubicBezTo>
                <a:cubicBezTo>
                  <a:pt x="694" y="60"/>
                  <a:pt x="694" y="60"/>
                  <a:pt x="694" y="60"/>
                </a:cubicBezTo>
                <a:cubicBezTo>
                  <a:pt x="694" y="63"/>
                  <a:pt x="694" y="65"/>
                  <a:pt x="696" y="67"/>
                </a:cubicBezTo>
                <a:cubicBezTo>
                  <a:pt x="697" y="68"/>
                  <a:pt x="699" y="69"/>
                  <a:pt x="702" y="69"/>
                </a:cubicBezTo>
                <a:close/>
                <a:moveTo>
                  <a:pt x="752" y="19"/>
                </a:moveTo>
                <a:cubicBezTo>
                  <a:pt x="754" y="19"/>
                  <a:pt x="756" y="19"/>
                  <a:pt x="758" y="19"/>
                </a:cubicBezTo>
                <a:cubicBezTo>
                  <a:pt x="757" y="31"/>
                  <a:pt x="757" y="31"/>
                  <a:pt x="757" y="31"/>
                </a:cubicBezTo>
                <a:cubicBezTo>
                  <a:pt x="755" y="30"/>
                  <a:pt x="753" y="30"/>
                  <a:pt x="751" y="30"/>
                </a:cubicBezTo>
                <a:cubicBezTo>
                  <a:pt x="746" y="30"/>
                  <a:pt x="742" y="32"/>
                  <a:pt x="739" y="35"/>
                </a:cubicBezTo>
                <a:cubicBezTo>
                  <a:pt x="736" y="38"/>
                  <a:pt x="735" y="42"/>
                  <a:pt x="735" y="47"/>
                </a:cubicBezTo>
                <a:cubicBezTo>
                  <a:pt x="735" y="78"/>
                  <a:pt x="735" y="78"/>
                  <a:pt x="735" y="78"/>
                </a:cubicBezTo>
                <a:cubicBezTo>
                  <a:pt x="722" y="78"/>
                  <a:pt x="722" y="78"/>
                  <a:pt x="722" y="78"/>
                </a:cubicBezTo>
                <a:cubicBezTo>
                  <a:pt x="722" y="20"/>
                  <a:pt x="722" y="20"/>
                  <a:pt x="722" y="20"/>
                </a:cubicBezTo>
                <a:cubicBezTo>
                  <a:pt x="732" y="20"/>
                  <a:pt x="732" y="20"/>
                  <a:pt x="732" y="20"/>
                </a:cubicBezTo>
                <a:cubicBezTo>
                  <a:pt x="734" y="30"/>
                  <a:pt x="734" y="30"/>
                  <a:pt x="734" y="30"/>
                </a:cubicBezTo>
                <a:cubicBezTo>
                  <a:pt x="734" y="30"/>
                  <a:pt x="734" y="30"/>
                  <a:pt x="734" y="30"/>
                </a:cubicBezTo>
                <a:cubicBezTo>
                  <a:pt x="736" y="26"/>
                  <a:pt x="739" y="24"/>
                  <a:pt x="742" y="22"/>
                </a:cubicBezTo>
                <a:cubicBezTo>
                  <a:pt x="745" y="20"/>
                  <a:pt x="748" y="19"/>
                  <a:pt x="752" y="19"/>
                </a:cubicBezTo>
                <a:close/>
                <a:moveTo>
                  <a:pt x="794" y="79"/>
                </a:moveTo>
                <a:cubicBezTo>
                  <a:pt x="785" y="79"/>
                  <a:pt x="778" y="76"/>
                  <a:pt x="773" y="71"/>
                </a:cubicBezTo>
                <a:cubicBezTo>
                  <a:pt x="768" y="66"/>
                  <a:pt x="765" y="58"/>
                  <a:pt x="765" y="49"/>
                </a:cubicBezTo>
                <a:cubicBezTo>
                  <a:pt x="765" y="40"/>
                  <a:pt x="768" y="32"/>
                  <a:pt x="772" y="27"/>
                </a:cubicBezTo>
                <a:cubicBezTo>
                  <a:pt x="777" y="21"/>
                  <a:pt x="784" y="19"/>
                  <a:pt x="792" y="19"/>
                </a:cubicBezTo>
                <a:cubicBezTo>
                  <a:pt x="800" y="19"/>
                  <a:pt x="806" y="21"/>
                  <a:pt x="810" y="26"/>
                </a:cubicBezTo>
                <a:cubicBezTo>
                  <a:pt x="815" y="30"/>
                  <a:pt x="817" y="37"/>
                  <a:pt x="817" y="45"/>
                </a:cubicBezTo>
                <a:cubicBezTo>
                  <a:pt x="817" y="52"/>
                  <a:pt x="817" y="52"/>
                  <a:pt x="817" y="52"/>
                </a:cubicBezTo>
                <a:cubicBezTo>
                  <a:pt x="778" y="52"/>
                  <a:pt x="778" y="52"/>
                  <a:pt x="778" y="52"/>
                </a:cubicBezTo>
                <a:cubicBezTo>
                  <a:pt x="778" y="57"/>
                  <a:pt x="780" y="62"/>
                  <a:pt x="783" y="65"/>
                </a:cubicBezTo>
                <a:cubicBezTo>
                  <a:pt x="785" y="68"/>
                  <a:pt x="790" y="69"/>
                  <a:pt x="795" y="69"/>
                </a:cubicBezTo>
                <a:cubicBezTo>
                  <a:pt x="798" y="69"/>
                  <a:pt x="801" y="69"/>
                  <a:pt x="804" y="68"/>
                </a:cubicBezTo>
                <a:cubicBezTo>
                  <a:pt x="807" y="67"/>
                  <a:pt x="810" y="66"/>
                  <a:pt x="814" y="65"/>
                </a:cubicBezTo>
                <a:cubicBezTo>
                  <a:pt x="814" y="75"/>
                  <a:pt x="814" y="75"/>
                  <a:pt x="814" y="75"/>
                </a:cubicBezTo>
                <a:cubicBezTo>
                  <a:pt x="811" y="76"/>
                  <a:pt x="808" y="77"/>
                  <a:pt x="805" y="78"/>
                </a:cubicBezTo>
                <a:cubicBezTo>
                  <a:pt x="802" y="79"/>
                  <a:pt x="798" y="79"/>
                  <a:pt x="794" y="79"/>
                </a:cubicBezTo>
                <a:close/>
                <a:moveTo>
                  <a:pt x="792" y="28"/>
                </a:moveTo>
                <a:cubicBezTo>
                  <a:pt x="788" y="28"/>
                  <a:pt x="785" y="29"/>
                  <a:pt x="782" y="32"/>
                </a:cubicBezTo>
                <a:cubicBezTo>
                  <a:pt x="780" y="34"/>
                  <a:pt x="779" y="38"/>
                  <a:pt x="778" y="43"/>
                </a:cubicBezTo>
                <a:cubicBezTo>
                  <a:pt x="805" y="43"/>
                  <a:pt x="805" y="43"/>
                  <a:pt x="805" y="43"/>
                </a:cubicBezTo>
                <a:cubicBezTo>
                  <a:pt x="805" y="38"/>
                  <a:pt x="803" y="34"/>
                  <a:pt x="801" y="32"/>
                </a:cubicBezTo>
                <a:cubicBezTo>
                  <a:pt x="799" y="29"/>
                  <a:pt x="796" y="28"/>
                  <a:pt x="792" y="28"/>
                </a:cubicBezTo>
                <a:close/>
                <a:moveTo>
                  <a:pt x="867" y="78"/>
                </a:moveTo>
                <a:cubicBezTo>
                  <a:pt x="865" y="70"/>
                  <a:pt x="865" y="70"/>
                  <a:pt x="865" y="70"/>
                </a:cubicBezTo>
                <a:cubicBezTo>
                  <a:pt x="864" y="70"/>
                  <a:pt x="864" y="70"/>
                  <a:pt x="864" y="70"/>
                </a:cubicBezTo>
                <a:cubicBezTo>
                  <a:pt x="861" y="73"/>
                  <a:pt x="859" y="76"/>
                  <a:pt x="856" y="77"/>
                </a:cubicBezTo>
                <a:cubicBezTo>
                  <a:pt x="853" y="78"/>
                  <a:pt x="849" y="79"/>
                  <a:pt x="845" y="79"/>
                </a:cubicBezTo>
                <a:cubicBezTo>
                  <a:pt x="839" y="79"/>
                  <a:pt x="835" y="77"/>
                  <a:pt x="832" y="74"/>
                </a:cubicBezTo>
                <a:cubicBezTo>
                  <a:pt x="828" y="71"/>
                  <a:pt x="827" y="67"/>
                  <a:pt x="827" y="61"/>
                </a:cubicBezTo>
                <a:cubicBezTo>
                  <a:pt x="827" y="55"/>
                  <a:pt x="829" y="51"/>
                  <a:pt x="833" y="48"/>
                </a:cubicBezTo>
                <a:cubicBezTo>
                  <a:pt x="838" y="45"/>
                  <a:pt x="845" y="43"/>
                  <a:pt x="854" y="43"/>
                </a:cubicBezTo>
                <a:cubicBezTo>
                  <a:pt x="864" y="42"/>
                  <a:pt x="864" y="42"/>
                  <a:pt x="864" y="42"/>
                </a:cubicBezTo>
                <a:cubicBezTo>
                  <a:pt x="864" y="39"/>
                  <a:pt x="864" y="39"/>
                  <a:pt x="864" y="39"/>
                </a:cubicBezTo>
                <a:cubicBezTo>
                  <a:pt x="864" y="35"/>
                  <a:pt x="863" y="33"/>
                  <a:pt x="861" y="31"/>
                </a:cubicBezTo>
                <a:cubicBezTo>
                  <a:pt x="859" y="29"/>
                  <a:pt x="857" y="28"/>
                  <a:pt x="853" y="28"/>
                </a:cubicBezTo>
                <a:cubicBezTo>
                  <a:pt x="850" y="28"/>
                  <a:pt x="847" y="29"/>
                  <a:pt x="845" y="29"/>
                </a:cubicBezTo>
                <a:cubicBezTo>
                  <a:pt x="842" y="30"/>
                  <a:pt x="839" y="31"/>
                  <a:pt x="837" y="33"/>
                </a:cubicBezTo>
                <a:cubicBezTo>
                  <a:pt x="833" y="24"/>
                  <a:pt x="833" y="24"/>
                  <a:pt x="833" y="24"/>
                </a:cubicBezTo>
                <a:cubicBezTo>
                  <a:pt x="836" y="22"/>
                  <a:pt x="839" y="21"/>
                  <a:pt x="843" y="20"/>
                </a:cubicBezTo>
                <a:cubicBezTo>
                  <a:pt x="847" y="19"/>
                  <a:pt x="850" y="19"/>
                  <a:pt x="854" y="19"/>
                </a:cubicBezTo>
                <a:cubicBezTo>
                  <a:pt x="861" y="19"/>
                  <a:pt x="867" y="20"/>
                  <a:pt x="870" y="23"/>
                </a:cubicBezTo>
                <a:cubicBezTo>
                  <a:pt x="874" y="27"/>
                  <a:pt x="876" y="32"/>
                  <a:pt x="876" y="39"/>
                </a:cubicBezTo>
                <a:cubicBezTo>
                  <a:pt x="876" y="78"/>
                  <a:pt x="876" y="78"/>
                  <a:pt x="876" y="78"/>
                </a:cubicBezTo>
                <a:lnTo>
                  <a:pt x="867" y="78"/>
                </a:lnTo>
                <a:close/>
                <a:moveTo>
                  <a:pt x="849" y="69"/>
                </a:moveTo>
                <a:cubicBezTo>
                  <a:pt x="853" y="69"/>
                  <a:pt x="857" y="68"/>
                  <a:pt x="860" y="66"/>
                </a:cubicBezTo>
                <a:cubicBezTo>
                  <a:pt x="862" y="63"/>
                  <a:pt x="864" y="60"/>
                  <a:pt x="864" y="55"/>
                </a:cubicBezTo>
                <a:cubicBezTo>
                  <a:pt x="864" y="50"/>
                  <a:pt x="864" y="50"/>
                  <a:pt x="864" y="50"/>
                </a:cubicBezTo>
                <a:cubicBezTo>
                  <a:pt x="856" y="50"/>
                  <a:pt x="856" y="50"/>
                  <a:pt x="856" y="50"/>
                </a:cubicBezTo>
                <a:cubicBezTo>
                  <a:pt x="850" y="51"/>
                  <a:pt x="846" y="52"/>
                  <a:pt x="844" y="53"/>
                </a:cubicBezTo>
                <a:cubicBezTo>
                  <a:pt x="841" y="55"/>
                  <a:pt x="840" y="58"/>
                  <a:pt x="840" y="61"/>
                </a:cubicBezTo>
                <a:cubicBezTo>
                  <a:pt x="840" y="64"/>
                  <a:pt x="840" y="66"/>
                  <a:pt x="842" y="67"/>
                </a:cubicBezTo>
                <a:cubicBezTo>
                  <a:pt x="843" y="69"/>
                  <a:pt x="846" y="69"/>
                  <a:pt x="849" y="69"/>
                </a:cubicBezTo>
                <a:close/>
                <a:moveTo>
                  <a:pt x="942" y="78"/>
                </a:moveTo>
                <a:cubicBezTo>
                  <a:pt x="930" y="78"/>
                  <a:pt x="930" y="78"/>
                  <a:pt x="930" y="78"/>
                </a:cubicBezTo>
                <a:cubicBezTo>
                  <a:pt x="930" y="42"/>
                  <a:pt x="930" y="42"/>
                  <a:pt x="930" y="42"/>
                </a:cubicBezTo>
                <a:cubicBezTo>
                  <a:pt x="930" y="38"/>
                  <a:pt x="929" y="34"/>
                  <a:pt x="927" y="32"/>
                </a:cubicBezTo>
                <a:cubicBezTo>
                  <a:pt x="926" y="30"/>
                  <a:pt x="923" y="29"/>
                  <a:pt x="919" y="29"/>
                </a:cubicBezTo>
                <a:cubicBezTo>
                  <a:pt x="915" y="29"/>
                  <a:pt x="911" y="30"/>
                  <a:pt x="909" y="33"/>
                </a:cubicBezTo>
                <a:cubicBezTo>
                  <a:pt x="907" y="36"/>
                  <a:pt x="906" y="42"/>
                  <a:pt x="906" y="49"/>
                </a:cubicBezTo>
                <a:cubicBezTo>
                  <a:pt x="906" y="78"/>
                  <a:pt x="906" y="78"/>
                  <a:pt x="906" y="78"/>
                </a:cubicBezTo>
                <a:cubicBezTo>
                  <a:pt x="893" y="78"/>
                  <a:pt x="893" y="78"/>
                  <a:pt x="893" y="78"/>
                </a:cubicBezTo>
                <a:cubicBezTo>
                  <a:pt x="893" y="20"/>
                  <a:pt x="893" y="20"/>
                  <a:pt x="893" y="20"/>
                </a:cubicBezTo>
                <a:cubicBezTo>
                  <a:pt x="903" y="20"/>
                  <a:pt x="903" y="20"/>
                  <a:pt x="903" y="20"/>
                </a:cubicBezTo>
                <a:cubicBezTo>
                  <a:pt x="905" y="27"/>
                  <a:pt x="905" y="27"/>
                  <a:pt x="905" y="27"/>
                </a:cubicBezTo>
                <a:cubicBezTo>
                  <a:pt x="905" y="27"/>
                  <a:pt x="905" y="27"/>
                  <a:pt x="905" y="27"/>
                </a:cubicBezTo>
                <a:cubicBezTo>
                  <a:pt x="907" y="25"/>
                  <a:pt x="909" y="22"/>
                  <a:pt x="912" y="21"/>
                </a:cubicBezTo>
                <a:cubicBezTo>
                  <a:pt x="915" y="19"/>
                  <a:pt x="919" y="19"/>
                  <a:pt x="922" y="19"/>
                </a:cubicBezTo>
                <a:cubicBezTo>
                  <a:pt x="931" y="19"/>
                  <a:pt x="937" y="22"/>
                  <a:pt x="940" y="28"/>
                </a:cubicBezTo>
                <a:cubicBezTo>
                  <a:pt x="941" y="28"/>
                  <a:pt x="941" y="28"/>
                  <a:pt x="941" y="28"/>
                </a:cubicBezTo>
                <a:cubicBezTo>
                  <a:pt x="943" y="25"/>
                  <a:pt x="945" y="23"/>
                  <a:pt x="948" y="21"/>
                </a:cubicBezTo>
                <a:cubicBezTo>
                  <a:pt x="951" y="19"/>
                  <a:pt x="955" y="19"/>
                  <a:pt x="959" y="19"/>
                </a:cubicBezTo>
                <a:cubicBezTo>
                  <a:pt x="966" y="19"/>
                  <a:pt x="971" y="20"/>
                  <a:pt x="974" y="24"/>
                </a:cubicBezTo>
                <a:cubicBezTo>
                  <a:pt x="977" y="27"/>
                  <a:pt x="979" y="33"/>
                  <a:pt x="979" y="40"/>
                </a:cubicBezTo>
                <a:cubicBezTo>
                  <a:pt x="979" y="78"/>
                  <a:pt x="979" y="78"/>
                  <a:pt x="979" y="78"/>
                </a:cubicBezTo>
                <a:cubicBezTo>
                  <a:pt x="967" y="78"/>
                  <a:pt x="967" y="78"/>
                  <a:pt x="967" y="78"/>
                </a:cubicBezTo>
                <a:cubicBezTo>
                  <a:pt x="967" y="42"/>
                  <a:pt x="967" y="42"/>
                  <a:pt x="967" y="42"/>
                </a:cubicBezTo>
                <a:cubicBezTo>
                  <a:pt x="967" y="38"/>
                  <a:pt x="966" y="34"/>
                  <a:pt x="964" y="32"/>
                </a:cubicBezTo>
                <a:cubicBezTo>
                  <a:pt x="962" y="30"/>
                  <a:pt x="960" y="29"/>
                  <a:pt x="956" y="29"/>
                </a:cubicBezTo>
                <a:cubicBezTo>
                  <a:pt x="951" y="29"/>
                  <a:pt x="948" y="30"/>
                  <a:pt x="946" y="33"/>
                </a:cubicBezTo>
                <a:cubicBezTo>
                  <a:pt x="943" y="36"/>
                  <a:pt x="942" y="41"/>
                  <a:pt x="942" y="47"/>
                </a:cubicBezTo>
                <a:lnTo>
                  <a:pt x="942" y="78"/>
                </a:lnTo>
                <a:close/>
                <a:moveTo>
                  <a:pt x="991" y="46"/>
                </a:moveTo>
                <a:cubicBezTo>
                  <a:pt x="991" y="35"/>
                  <a:pt x="991" y="35"/>
                  <a:pt x="991" y="35"/>
                </a:cubicBezTo>
                <a:cubicBezTo>
                  <a:pt x="1018" y="35"/>
                  <a:pt x="1018" y="35"/>
                  <a:pt x="1018" y="35"/>
                </a:cubicBezTo>
                <a:cubicBezTo>
                  <a:pt x="1018" y="46"/>
                  <a:pt x="1018" y="46"/>
                  <a:pt x="1018" y="46"/>
                </a:cubicBezTo>
                <a:lnTo>
                  <a:pt x="991" y="46"/>
                </a:lnTo>
                <a:close/>
                <a:moveTo>
                  <a:pt x="1096" y="78"/>
                </a:moveTo>
                <a:cubicBezTo>
                  <a:pt x="1081" y="78"/>
                  <a:pt x="1081" y="78"/>
                  <a:pt x="1081" y="78"/>
                </a:cubicBezTo>
                <a:cubicBezTo>
                  <a:pt x="1043" y="17"/>
                  <a:pt x="1043" y="17"/>
                  <a:pt x="1043" y="17"/>
                </a:cubicBezTo>
                <a:cubicBezTo>
                  <a:pt x="1043" y="17"/>
                  <a:pt x="1043" y="17"/>
                  <a:pt x="1043" y="17"/>
                </a:cubicBezTo>
                <a:cubicBezTo>
                  <a:pt x="1043" y="20"/>
                  <a:pt x="1043" y="20"/>
                  <a:pt x="1043" y="20"/>
                </a:cubicBezTo>
                <a:cubicBezTo>
                  <a:pt x="1043" y="27"/>
                  <a:pt x="1044" y="32"/>
                  <a:pt x="1044" y="38"/>
                </a:cubicBezTo>
                <a:cubicBezTo>
                  <a:pt x="1044" y="78"/>
                  <a:pt x="1044" y="78"/>
                  <a:pt x="1044" y="78"/>
                </a:cubicBezTo>
                <a:cubicBezTo>
                  <a:pt x="1032" y="78"/>
                  <a:pt x="1032" y="78"/>
                  <a:pt x="1032" y="78"/>
                </a:cubicBezTo>
                <a:cubicBezTo>
                  <a:pt x="1032" y="1"/>
                  <a:pt x="1032" y="1"/>
                  <a:pt x="1032" y="1"/>
                </a:cubicBezTo>
                <a:cubicBezTo>
                  <a:pt x="1047" y="1"/>
                  <a:pt x="1047" y="1"/>
                  <a:pt x="1047" y="1"/>
                </a:cubicBezTo>
                <a:cubicBezTo>
                  <a:pt x="1085" y="62"/>
                  <a:pt x="1085" y="62"/>
                  <a:pt x="1085" y="62"/>
                </a:cubicBezTo>
                <a:cubicBezTo>
                  <a:pt x="1085" y="62"/>
                  <a:pt x="1085" y="62"/>
                  <a:pt x="1085" y="62"/>
                </a:cubicBezTo>
                <a:cubicBezTo>
                  <a:pt x="1085" y="61"/>
                  <a:pt x="1085" y="58"/>
                  <a:pt x="1085" y="53"/>
                </a:cubicBezTo>
                <a:cubicBezTo>
                  <a:pt x="1085" y="48"/>
                  <a:pt x="1085" y="44"/>
                  <a:pt x="1085" y="41"/>
                </a:cubicBezTo>
                <a:cubicBezTo>
                  <a:pt x="1085" y="1"/>
                  <a:pt x="1085" y="1"/>
                  <a:pt x="1085" y="1"/>
                </a:cubicBezTo>
                <a:cubicBezTo>
                  <a:pt x="1096" y="1"/>
                  <a:pt x="1096" y="1"/>
                  <a:pt x="1096" y="1"/>
                </a:cubicBezTo>
                <a:lnTo>
                  <a:pt x="1096" y="78"/>
                </a:lnTo>
                <a:close/>
                <a:moveTo>
                  <a:pt x="1173" y="78"/>
                </a:moveTo>
                <a:cubicBezTo>
                  <a:pt x="1159" y="78"/>
                  <a:pt x="1159" y="78"/>
                  <a:pt x="1159" y="78"/>
                </a:cubicBezTo>
                <a:cubicBezTo>
                  <a:pt x="1139" y="46"/>
                  <a:pt x="1139" y="46"/>
                  <a:pt x="1139" y="46"/>
                </a:cubicBezTo>
                <a:cubicBezTo>
                  <a:pt x="1120" y="78"/>
                  <a:pt x="1120" y="78"/>
                  <a:pt x="1120" y="78"/>
                </a:cubicBezTo>
                <a:cubicBezTo>
                  <a:pt x="1107" y="78"/>
                  <a:pt x="1107" y="78"/>
                  <a:pt x="1107" y="78"/>
                </a:cubicBezTo>
                <a:cubicBezTo>
                  <a:pt x="1132" y="38"/>
                  <a:pt x="1132" y="38"/>
                  <a:pt x="1132" y="38"/>
                </a:cubicBezTo>
                <a:cubicBezTo>
                  <a:pt x="1108" y="1"/>
                  <a:pt x="1108" y="1"/>
                  <a:pt x="1108" y="1"/>
                </a:cubicBezTo>
                <a:cubicBezTo>
                  <a:pt x="1122" y="1"/>
                  <a:pt x="1122" y="1"/>
                  <a:pt x="1122" y="1"/>
                </a:cubicBezTo>
                <a:cubicBezTo>
                  <a:pt x="1140" y="30"/>
                  <a:pt x="1140" y="30"/>
                  <a:pt x="1140" y="30"/>
                </a:cubicBezTo>
                <a:cubicBezTo>
                  <a:pt x="1158" y="1"/>
                  <a:pt x="1158" y="1"/>
                  <a:pt x="1158" y="1"/>
                </a:cubicBezTo>
                <a:cubicBezTo>
                  <a:pt x="1171" y="1"/>
                  <a:pt x="1171" y="1"/>
                  <a:pt x="1171" y="1"/>
                </a:cubicBezTo>
                <a:cubicBezTo>
                  <a:pt x="1147" y="38"/>
                  <a:pt x="1147" y="38"/>
                  <a:pt x="1147" y="38"/>
                </a:cubicBezTo>
                <a:lnTo>
                  <a:pt x="1173" y="78"/>
                </a:lnTo>
                <a:close/>
                <a:moveTo>
                  <a:pt x="116" y="205"/>
                </a:moveTo>
                <a:cubicBezTo>
                  <a:pt x="119" y="205"/>
                  <a:pt x="126" y="205"/>
                  <a:pt x="130" y="204"/>
                </a:cubicBezTo>
                <a:cubicBezTo>
                  <a:pt x="130" y="224"/>
                  <a:pt x="130" y="224"/>
                  <a:pt x="130" y="224"/>
                </a:cubicBezTo>
                <a:cubicBezTo>
                  <a:pt x="126" y="224"/>
                  <a:pt x="120" y="224"/>
                  <a:pt x="116" y="224"/>
                </a:cubicBezTo>
                <a:cubicBezTo>
                  <a:pt x="79" y="224"/>
                  <a:pt x="79" y="224"/>
                  <a:pt x="79" y="224"/>
                </a:cubicBezTo>
                <a:cubicBezTo>
                  <a:pt x="78" y="240"/>
                  <a:pt x="75" y="252"/>
                  <a:pt x="69" y="263"/>
                </a:cubicBezTo>
                <a:cubicBezTo>
                  <a:pt x="64" y="274"/>
                  <a:pt x="52" y="286"/>
                  <a:pt x="38" y="293"/>
                </a:cubicBezTo>
                <a:cubicBezTo>
                  <a:pt x="20" y="280"/>
                  <a:pt x="20" y="280"/>
                  <a:pt x="20" y="280"/>
                </a:cubicBezTo>
                <a:cubicBezTo>
                  <a:pt x="31" y="276"/>
                  <a:pt x="42" y="267"/>
                  <a:pt x="48" y="258"/>
                </a:cubicBezTo>
                <a:cubicBezTo>
                  <a:pt x="54" y="248"/>
                  <a:pt x="57" y="237"/>
                  <a:pt x="58" y="224"/>
                </a:cubicBezTo>
                <a:cubicBezTo>
                  <a:pt x="15" y="224"/>
                  <a:pt x="15" y="224"/>
                  <a:pt x="15" y="224"/>
                </a:cubicBezTo>
                <a:cubicBezTo>
                  <a:pt x="11" y="224"/>
                  <a:pt x="5" y="224"/>
                  <a:pt x="0" y="224"/>
                </a:cubicBezTo>
                <a:cubicBezTo>
                  <a:pt x="0" y="204"/>
                  <a:pt x="0" y="204"/>
                  <a:pt x="0" y="204"/>
                </a:cubicBezTo>
                <a:cubicBezTo>
                  <a:pt x="5" y="205"/>
                  <a:pt x="10" y="205"/>
                  <a:pt x="15" y="205"/>
                </a:cubicBezTo>
                <a:lnTo>
                  <a:pt x="116" y="205"/>
                </a:lnTo>
                <a:close/>
                <a:moveTo>
                  <a:pt x="35" y="184"/>
                </a:moveTo>
                <a:cubicBezTo>
                  <a:pt x="30" y="184"/>
                  <a:pt x="23" y="184"/>
                  <a:pt x="18" y="185"/>
                </a:cubicBezTo>
                <a:cubicBezTo>
                  <a:pt x="18" y="165"/>
                  <a:pt x="18" y="165"/>
                  <a:pt x="18" y="165"/>
                </a:cubicBezTo>
                <a:cubicBezTo>
                  <a:pt x="23" y="166"/>
                  <a:pt x="30" y="166"/>
                  <a:pt x="35" y="166"/>
                </a:cubicBezTo>
                <a:cubicBezTo>
                  <a:pt x="85" y="166"/>
                  <a:pt x="85" y="166"/>
                  <a:pt x="85" y="166"/>
                </a:cubicBezTo>
                <a:cubicBezTo>
                  <a:pt x="90" y="166"/>
                  <a:pt x="96" y="166"/>
                  <a:pt x="102" y="165"/>
                </a:cubicBezTo>
                <a:cubicBezTo>
                  <a:pt x="102" y="185"/>
                  <a:pt x="102" y="185"/>
                  <a:pt x="102" y="185"/>
                </a:cubicBezTo>
                <a:cubicBezTo>
                  <a:pt x="96" y="184"/>
                  <a:pt x="90" y="184"/>
                  <a:pt x="85" y="184"/>
                </a:cubicBezTo>
                <a:lnTo>
                  <a:pt x="35" y="184"/>
                </a:lnTo>
                <a:close/>
                <a:moveTo>
                  <a:pt x="111" y="181"/>
                </a:moveTo>
                <a:cubicBezTo>
                  <a:pt x="108" y="174"/>
                  <a:pt x="103" y="165"/>
                  <a:pt x="99" y="159"/>
                </a:cubicBezTo>
                <a:cubicBezTo>
                  <a:pt x="111" y="154"/>
                  <a:pt x="111" y="154"/>
                  <a:pt x="111" y="154"/>
                </a:cubicBezTo>
                <a:cubicBezTo>
                  <a:pt x="115" y="160"/>
                  <a:pt x="120" y="170"/>
                  <a:pt x="123" y="175"/>
                </a:cubicBezTo>
                <a:lnTo>
                  <a:pt x="111" y="181"/>
                </a:lnTo>
                <a:close/>
                <a:moveTo>
                  <a:pt x="129" y="174"/>
                </a:moveTo>
                <a:cubicBezTo>
                  <a:pt x="126" y="167"/>
                  <a:pt x="121" y="158"/>
                  <a:pt x="117" y="152"/>
                </a:cubicBezTo>
                <a:cubicBezTo>
                  <a:pt x="129" y="147"/>
                  <a:pt x="129" y="147"/>
                  <a:pt x="129" y="147"/>
                </a:cubicBezTo>
                <a:cubicBezTo>
                  <a:pt x="133" y="153"/>
                  <a:pt x="139" y="163"/>
                  <a:pt x="141" y="168"/>
                </a:cubicBezTo>
                <a:lnTo>
                  <a:pt x="129" y="174"/>
                </a:lnTo>
                <a:close/>
                <a:moveTo>
                  <a:pt x="195" y="217"/>
                </a:moveTo>
                <a:cubicBezTo>
                  <a:pt x="184" y="234"/>
                  <a:pt x="184" y="234"/>
                  <a:pt x="184" y="234"/>
                </a:cubicBezTo>
                <a:cubicBezTo>
                  <a:pt x="175" y="228"/>
                  <a:pt x="159" y="217"/>
                  <a:pt x="149" y="212"/>
                </a:cubicBezTo>
                <a:cubicBezTo>
                  <a:pt x="160" y="195"/>
                  <a:pt x="160" y="195"/>
                  <a:pt x="160" y="195"/>
                </a:cubicBezTo>
                <a:cubicBezTo>
                  <a:pt x="170" y="200"/>
                  <a:pt x="187" y="211"/>
                  <a:pt x="195" y="217"/>
                </a:cubicBezTo>
                <a:close/>
                <a:moveTo>
                  <a:pt x="208" y="252"/>
                </a:moveTo>
                <a:cubicBezTo>
                  <a:pt x="234" y="237"/>
                  <a:pt x="255" y="216"/>
                  <a:pt x="267" y="194"/>
                </a:cubicBezTo>
                <a:cubicBezTo>
                  <a:pt x="279" y="215"/>
                  <a:pt x="279" y="215"/>
                  <a:pt x="279" y="215"/>
                </a:cubicBezTo>
                <a:cubicBezTo>
                  <a:pt x="265" y="236"/>
                  <a:pt x="243" y="256"/>
                  <a:pt x="218" y="270"/>
                </a:cubicBezTo>
                <a:cubicBezTo>
                  <a:pt x="202" y="279"/>
                  <a:pt x="180" y="287"/>
                  <a:pt x="167" y="289"/>
                </a:cubicBezTo>
                <a:cubicBezTo>
                  <a:pt x="155" y="269"/>
                  <a:pt x="155" y="269"/>
                  <a:pt x="155" y="269"/>
                </a:cubicBezTo>
                <a:cubicBezTo>
                  <a:pt x="172" y="266"/>
                  <a:pt x="191" y="261"/>
                  <a:pt x="208" y="252"/>
                </a:cubicBezTo>
                <a:close/>
                <a:moveTo>
                  <a:pt x="219" y="182"/>
                </a:moveTo>
                <a:cubicBezTo>
                  <a:pt x="207" y="199"/>
                  <a:pt x="207" y="199"/>
                  <a:pt x="207" y="199"/>
                </a:cubicBezTo>
                <a:cubicBezTo>
                  <a:pt x="199" y="193"/>
                  <a:pt x="183" y="182"/>
                  <a:pt x="173" y="177"/>
                </a:cubicBezTo>
                <a:cubicBezTo>
                  <a:pt x="184" y="160"/>
                  <a:pt x="184" y="160"/>
                  <a:pt x="184" y="160"/>
                </a:cubicBezTo>
                <a:cubicBezTo>
                  <a:pt x="194" y="165"/>
                  <a:pt x="211" y="176"/>
                  <a:pt x="219" y="182"/>
                </a:cubicBezTo>
                <a:close/>
                <a:moveTo>
                  <a:pt x="265" y="187"/>
                </a:moveTo>
                <a:cubicBezTo>
                  <a:pt x="251" y="192"/>
                  <a:pt x="251" y="192"/>
                  <a:pt x="251" y="192"/>
                </a:cubicBezTo>
                <a:cubicBezTo>
                  <a:pt x="247" y="183"/>
                  <a:pt x="243" y="176"/>
                  <a:pt x="238" y="168"/>
                </a:cubicBezTo>
                <a:cubicBezTo>
                  <a:pt x="250" y="163"/>
                  <a:pt x="250" y="163"/>
                  <a:pt x="250" y="163"/>
                </a:cubicBezTo>
                <a:cubicBezTo>
                  <a:pt x="255" y="169"/>
                  <a:pt x="261" y="180"/>
                  <a:pt x="265" y="187"/>
                </a:cubicBezTo>
                <a:close/>
                <a:moveTo>
                  <a:pt x="286" y="178"/>
                </a:moveTo>
                <a:cubicBezTo>
                  <a:pt x="273" y="184"/>
                  <a:pt x="273" y="184"/>
                  <a:pt x="273" y="184"/>
                </a:cubicBezTo>
                <a:cubicBezTo>
                  <a:pt x="268" y="174"/>
                  <a:pt x="264" y="168"/>
                  <a:pt x="259" y="161"/>
                </a:cubicBezTo>
                <a:cubicBezTo>
                  <a:pt x="272" y="155"/>
                  <a:pt x="272" y="155"/>
                  <a:pt x="272" y="155"/>
                </a:cubicBezTo>
                <a:cubicBezTo>
                  <a:pt x="276" y="162"/>
                  <a:pt x="282" y="172"/>
                  <a:pt x="286" y="178"/>
                </a:cubicBezTo>
                <a:close/>
                <a:moveTo>
                  <a:pt x="420" y="183"/>
                </a:moveTo>
                <a:cubicBezTo>
                  <a:pt x="418" y="186"/>
                  <a:pt x="416" y="190"/>
                  <a:pt x="415" y="194"/>
                </a:cubicBezTo>
                <a:cubicBezTo>
                  <a:pt x="411" y="206"/>
                  <a:pt x="404" y="221"/>
                  <a:pt x="394" y="236"/>
                </a:cubicBezTo>
                <a:cubicBezTo>
                  <a:pt x="400" y="239"/>
                  <a:pt x="405" y="243"/>
                  <a:pt x="409" y="246"/>
                </a:cubicBezTo>
                <a:cubicBezTo>
                  <a:pt x="395" y="264"/>
                  <a:pt x="395" y="264"/>
                  <a:pt x="395" y="264"/>
                </a:cubicBezTo>
                <a:cubicBezTo>
                  <a:pt x="391" y="260"/>
                  <a:pt x="386" y="257"/>
                  <a:pt x="380" y="253"/>
                </a:cubicBezTo>
                <a:cubicBezTo>
                  <a:pt x="367" y="268"/>
                  <a:pt x="348" y="282"/>
                  <a:pt x="324" y="291"/>
                </a:cubicBezTo>
                <a:cubicBezTo>
                  <a:pt x="306" y="276"/>
                  <a:pt x="306" y="276"/>
                  <a:pt x="306" y="276"/>
                </a:cubicBezTo>
                <a:cubicBezTo>
                  <a:pt x="333" y="267"/>
                  <a:pt x="350" y="254"/>
                  <a:pt x="363" y="241"/>
                </a:cubicBezTo>
                <a:cubicBezTo>
                  <a:pt x="353" y="234"/>
                  <a:pt x="342" y="228"/>
                  <a:pt x="334" y="224"/>
                </a:cubicBezTo>
                <a:cubicBezTo>
                  <a:pt x="347" y="209"/>
                  <a:pt x="347" y="209"/>
                  <a:pt x="347" y="209"/>
                </a:cubicBezTo>
                <a:cubicBezTo>
                  <a:pt x="355" y="213"/>
                  <a:pt x="366" y="219"/>
                  <a:pt x="376" y="225"/>
                </a:cubicBezTo>
                <a:cubicBezTo>
                  <a:pt x="384" y="214"/>
                  <a:pt x="390" y="202"/>
                  <a:pt x="392" y="192"/>
                </a:cubicBezTo>
                <a:cubicBezTo>
                  <a:pt x="348" y="192"/>
                  <a:pt x="348" y="192"/>
                  <a:pt x="348" y="192"/>
                </a:cubicBezTo>
                <a:cubicBezTo>
                  <a:pt x="337" y="207"/>
                  <a:pt x="323" y="221"/>
                  <a:pt x="307" y="232"/>
                </a:cubicBezTo>
                <a:cubicBezTo>
                  <a:pt x="291" y="219"/>
                  <a:pt x="291" y="219"/>
                  <a:pt x="291" y="219"/>
                </a:cubicBezTo>
                <a:cubicBezTo>
                  <a:pt x="318" y="203"/>
                  <a:pt x="332" y="182"/>
                  <a:pt x="340" y="168"/>
                </a:cubicBezTo>
                <a:cubicBezTo>
                  <a:pt x="342" y="164"/>
                  <a:pt x="345" y="157"/>
                  <a:pt x="347" y="152"/>
                </a:cubicBezTo>
                <a:cubicBezTo>
                  <a:pt x="369" y="159"/>
                  <a:pt x="369" y="159"/>
                  <a:pt x="369" y="159"/>
                </a:cubicBezTo>
                <a:cubicBezTo>
                  <a:pt x="365" y="164"/>
                  <a:pt x="362" y="171"/>
                  <a:pt x="360" y="175"/>
                </a:cubicBezTo>
                <a:cubicBezTo>
                  <a:pt x="360" y="175"/>
                  <a:pt x="360" y="175"/>
                  <a:pt x="360" y="175"/>
                </a:cubicBezTo>
                <a:cubicBezTo>
                  <a:pt x="391" y="175"/>
                  <a:pt x="391" y="175"/>
                  <a:pt x="391" y="175"/>
                </a:cubicBezTo>
                <a:cubicBezTo>
                  <a:pt x="396" y="175"/>
                  <a:pt x="401" y="174"/>
                  <a:pt x="404" y="173"/>
                </a:cubicBezTo>
                <a:lnTo>
                  <a:pt x="420" y="183"/>
                </a:lnTo>
                <a:close/>
                <a:moveTo>
                  <a:pt x="431" y="275"/>
                </a:moveTo>
                <a:cubicBezTo>
                  <a:pt x="444" y="266"/>
                  <a:pt x="452" y="252"/>
                  <a:pt x="457" y="238"/>
                </a:cubicBezTo>
                <a:cubicBezTo>
                  <a:pt x="461" y="225"/>
                  <a:pt x="461" y="196"/>
                  <a:pt x="461" y="178"/>
                </a:cubicBezTo>
                <a:cubicBezTo>
                  <a:pt x="461" y="171"/>
                  <a:pt x="461" y="167"/>
                  <a:pt x="460" y="164"/>
                </a:cubicBezTo>
                <a:cubicBezTo>
                  <a:pt x="482" y="164"/>
                  <a:pt x="482" y="164"/>
                  <a:pt x="482" y="164"/>
                </a:cubicBezTo>
                <a:cubicBezTo>
                  <a:pt x="482" y="164"/>
                  <a:pt x="481" y="171"/>
                  <a:pt x="481" y="177"/>
                </a:cubicBezTo>
                <a:cubicBezTo>
                  <a:pt x="481" y="196"/>
                  <a:pt x="481" y="228"/>
                  <a:pt x="477" y="244"/>
                </a:cubicBezTo>
                <a:cubicBezTo>
                  <a:pt x="472" y="261"/>
                  <a:pt x="463" y="276"/>
                  <a:pt x="449" y="288"/>
                </a:cubicBezTo>
                <a:lnTo>
                  <a:pt x="431" y="275"/>
                </a:lnTo>
                <a:close/>
                <a:moveTo>
                  <a:pt x="502" y="278"/>
                </a:moveTo>
                <a:cubicBezTo>
                  <a:pt x="502" y="275"/>
                  <a:pt x="503" y="270"/>
                  <a:pt x="503" y="266"/>
                </a:cubicBezTo>
                <a:cubicBezTo>
                  <a:pt x="503" y="176"/>
                  <a:pt x="503" y="176"/>
                  <a:pt x="503" y="176"/>
                </a:cubicBezTo>
                <a:cubicBezTo>
                  <a:pt x="503" y="170"/>
                  <a:pt x="502" y="164"/>
                  <a:pt x="502" y="163"/>
                </a:cubicBezTo>
                <a:cubicBezTo>
                  <a:pt x="525" y="163"/>
                  <a:pt x="525" y="163"/>
                  <a:pt x="525" y="163"/>
                </a:cubicBezTo>
                <a:cubicBezTo>
                  <a:pt x="525" y="164"/>
                  <a:pt x="524" y="170"/>
                  <a:pt x="524" y="177"/>
                </a:cubicBezTo>
                <a:cubicBezTo>
                  <a:pt x="524" y="257"/>
                  <a:pt x="524" y="257"/>
                  <a:pt x="524" y="257"/>
                </a:cubicBezTo>
                <a:cubicBezTo>
                  <a:pt x="536" y="252"/>
                  <a:pt x="551" y="240"/>
                  <a:pt x="562" y="225"/>
                </a:cubicBezTo>
                <a:cubicBezTo>
                  <a:pt x="573" y="242"/>
                  <a:pt x="573" y="242"/>
                  <a:pt x="573" y="242"/>
                </a:cubicBezTo>
                <a:cubicBezTo>
                  <a:pt x="561" y="258"/>
                  <a:pt x="539" y="275"/>
                  <a:pt x="521" y="284"/>
                </a:cubicBezTo>
                <a:cubicBezTo>
                  <a:pt x="518" y="285"/>
                  <a:pt x="517" y="287"/>
                  <a:pt x="515" y="288"/>
                </a:cubicBezTo>
                <a:lnTo>
                  <a:pt x="502" y="278"/>
                </a:lnTo>
                <a:close/>
                <a:moveTo>
                  <a:pt x="667" y="268"/>
                </a:moveTo>
                <a:cubicBezTo>
                  <a:pt x="667" y="274"/>
                  <a:pt x="668" y="284"/>
                  <a:pt x="669" y="288"/>
                </a:cubicBezTo>
                <a:cubicBezTo>
                  <a:pt x="645" y="288"/>
                  <a:pt x="645" y="288"/>
                  <a:pt x="645" y="288"/>
                </a:cubicBezTo>
                <a:cubicBezTo>
                  <a:pt x="645" y="284"/>
                  <a:pt x="646" y="274"/>
                  <a:pt x="646" y="268"/>
                </a:cubicBezTo>
                <a:cubicBezTo>
                  <a:pt x="646" y="217"/>
                  <a:pt x="646" y="217"/>
                  <a:pt x="646" y="217"/>
                </a:cubicBezTo>
                <a:cubicBezTo>
                  <a:pt x="630" y="225"/>
                  <a:pt x="611" y="233"/>
                  <a:pt x="593" y="238"/>
                </a:cubicBezTo>
                <a:cubicBezTo>
                  <a:pt x="582" y="219"/>
                  <a:pt x="582" y="219"/>
                  <a:pt x="582" y="219"/>
                </a:cubicBezTo>
                <a:cubicBezTo>
                  <a:pt x="609" y="213"/>
                  <a:pt x="634" y="202"/>
                  <a:pt x="652" y="191"/>
                </a:cubicBezTo>
                <a:cubicBezTo>
                  <a:pt x="667" y="182"/>
                  <a:pt x="683" y="168"/>
                  <a:pt x="692" y="157"/>
                </a:cubicBezTo>
                <a:cubicBezTo>
                  <a:pt x="708" y="172"/>
                  <a:pt x="708" y="172"/>
                  <a:pt x="708" y="172"/>
                </a:cubicBezTo>
                <a:cubicBezTo>
                  <a:pt x="697" y="183"/>
                  <a:pt x="683" y="195"/>
                  <a:pt x="667" y="205"/>
                </a:cubicBezTo>
                <a:lnTo>
                  <a:pt x="667" y="268"/>
                </a:lnTo>
                <a:close/>
                <a:moveTo>
                  <a:pt x="784" y="246"/>
                </a:moveTo>
                <a:cubicBezTo>
                  <a:pt x="810" y="231"/>
                  <a:pt x="830" y="207"/>
                  <a:pt x="840" y="186"/>
                </a:cubicBezTo>
                <a:cubicBezTo>
                  <a:pt x="852" y="208"/>
                  <a:pt x="852" y="208"/>
                  <a:pt x="852" y="208"/>
                </a:cubicBezTo>
                <a:cubicBezTo>
                  <a:pt x="840" y="229"/>
                  <a:pt x="820" y="250"/>
                  <a:pt x="795" y="265"/>
                </a:cubicBezTo>
                <a:cubicBezTo>
                  <a:pt x="780" y="274"/>
                  <a:pt x="760" y="283"/>
                  <a:pt x="738" y="287"/>
                </a:cubicBezTo>
                <a:cubicBezTo>
                  <a:pt x="725" y="266"/>
                  <a:pt x="725" y="266"/>
                  <a:pt x="725" y="266"/>
                </a:cubicBezTo>
                <a:cubicBezTo>
                  <a:pt x="749" y="263"/>
                  <a:pt x="769" y="255"/>
                  <a:pt x="784" y="246"/>
                </a:cubicBezTo>
                <a:close/>
                <a:moveTo>
                  <a:pt x="784" y="196"/>
                </a:moveTo>
                <a:cubicBezTo>
                  <a:pt x="768" y="213"/>
                  <a:pt x="768" y="213"/>
                  <a:pt x="768" y="213"/>
                </a:cubicBezTo>
                <a:cubicBezTo>
                  <a:pt x="760" y="204"/>
                  <a:pt x="741" y="187"/>
                  <a:pt x="730" y="179"/>
                </a:cubicBezTo>
                <a:cubicBezTo>
                  <a:pt x="744" y="164"/>
                  <a:pt x="744" y="164"/>
                  <a:pt x="744" y="164"/>
                </a:cubicBezTo>
                <a:cubicBezTo>
                  <a:pt x="755" y="171"/>
                  <a:pt x="775" y="187"/>
                  <a:pt x="784" y="196"/>
                </a:cubicBezTo>
                <a:close/>
                <a:moveTo>
                  <a:pt x="909" y="226"/>
                </a:moveTo>
                <a:cubicBezTo>
                  <a:pt x="901" y="239"/>
                  <a:pt x="887" y="260"/>
                  <a:pt x="879" y="269"/>
                </a:cubicBezTo>
                <a:cubicBezTo>
                  <a:pt x="862" y="257"/>
                  <a:pt x="862" y="257"/>
                  <a:pt x="862" y="257"/>
                </a:cubicBezTo>
                <a:cubicBezTo>
                  <a:pt x="873" y="247"/>
                  <a:pt x="885" y="230"/>
                  <a:pt x="891" y="218"/>
                </a:cubicBezTo>
                <a:lnTo>
                  <a:pt x="909" y="226"/>
                </a:lnTo>
                <a:close/>
                <a:moveTo>
                  <a:pt x="943" y="204"/>
                </a:moveTo>
                <a:cubicBezTo>
                  <a:pt x="943" y="275"/>
                  <a:pt x="943" y="275"/>
                  <a:pt x="943" y="275"/>
                </a:cubicBezTo>
                <a:cubicBezTo>
                  <a:pt x="943" y="284"/>
                  <a:pt x="938" y="290"/>
                  <a:pt x="927" y="290"/>
                </a:cubicBezTo>
                <a:cubicBezTo>
                  <a:pt x="919" y="290"/>
                  <a:pt x="910" y="289"/>
                  <a:pt x="902" y="288"/>
                </a:cubicBezTo>
                <a:cubicBezTo>
                  <a:pt x="900" y="269"/>
                  <a:pt x="900" y="269"/>
                  <a:pt x="900" y="269"/>
                </a:cubicBezTo>
                <a:cubicBezTo>
                  <a:pt x="907" y="271"/>
                  <a:pt x="914" y="271"/>
                  <a:pt x="917" y="271"/>
                </a:cubicBezTo>
                <a:cubicBezTo>
                  <a:pt x="921" y="271"/>
                  <a:pt x="923" y="270"/>
                  <a:pt x="923" y="266"/>
                </a:cubicBezTo>
                <a:cubicBezTo>
                  <a:pt x="923" y="260"/>
                  <a:pt x="923" y="211"/>
                  <a:pt x="923" y="204"/>
                </a:cubicBezTo>
                <a:cubicBezTo>
                  <a:pt x="923" y="204"/>
                  <a:pt x="923" y="204"/>
                  <a:pt x="923" y="204"/>
                </a:cubicBezTo>
                <a:cubicBezTo>
                  <a:pt x="884" y="204"/>
                  <a:pt x="884" y="204"/>
                  <a:pt x="884" y="204"/>
                </a:cubicBezTo>
                <a:cubicBezTo>
                  <a:pt x="880" y="204"/>
                  <a:pt x="874" y="204"/>
                  <a:pt x="869" y="204"/>
                </a:cubicBezTo>
                <a:cubicBezTo>
                  <a:pt x="869" y="184"/>
                  <a:pt x="869" y="184"/>
                  <a:pt x="869" y="184"/>
                </a:cubicBezTo>
                <a:cubicBezTo>
                  <a:pt x="874" y="185"/>
                  <a:pt x="879" y="185"/>
                  <a:pt x="884" y="185"/>
                </a:cubicBezTo>
                <a:cubicBezTo>
                  <a:pt x="923" y="185"/>
                  <a:pt x="923" y="185"/>
                  <a:pt x="923" y="185"/>
                </a:cubicBezTo>
                <a:cubicBezTo>
                  <a:pt x="923" y="173"/>
                  <a:pt x="923" y="173"/>
                  <a:pt x="923" y="173"/>
                </a:cubicBezTo>
                <a:cubicBezTo>
                  <a:pt x="923" y="169"/>
                  <a:pt x="923" y="162"/>
                  <a:pt x="922" y="160"/>
                </a:cubicBezTo>
                <a:cubicBezTo>
                  <a:pt x="945" y="160"/>
                  <a:pt x="945" y="160"/>
                  <a:pt x="945" y="160"/>
                </a:cubicBezTo>
                <a:cubicBezTo>
                  <a:pt x="944" y="162"/>
                  <a:pt x="943" y="169"/>
                  <a:pt x="943" y="173"/>
                </a:cubicBezTo>
                <a:cubicBezTo>
                  <a:pt x="943" y="185"/>
                  <a:pt x="943" y="185"/>
                  <a:pt x="943" y="185"/>
                </a:cubicBezTo>
                <a:cubicBezTo>
                  <a:pt x="979" y="185"/>
                  <a:pt x="979" y="185"/>
                  <a:pt x="979" y="185"/>
                </a:cubicBezTo>
                <a:cubicBezTo>
                  <a:pt x="984" y="185"/>
                  <a:pt x="990" y="185"/>
                  <a:pt x="994" y="184"/>
                </a:cubicBezTo>
                <a:cubicBezTo>
                  <a:pt x="994" y="204"/>
                  <a:pt x="994" y="204"/>
                  <a:pt x="994" y="204"/>
                </a:cubicBezTo>
                <a:cubicBezTo>
                  <a:pt x="989" y="204"/>
                  <a:pt x="984" y="204"/>
                  <a:pt x="979" y="204"/>
                </a:cubicBezTo>
                <a:lnTo>
                  <a:pt x="943" y="204"/>
                </a:lnTo>
                <a:close/>
                <a:moveTo>
                  <a:pt x="975" y="217"/>
                </a:moveTo>
                <a:cubicBezTo>
                  <a:pt x="983" y="227"/>
                  <a:pt x="995" y="246"/>
                  <a:pt x="1001" y="258"/>
                </a:cubicBezTo>
                <a:cubicBezTo>
                  <a:pt x="983" y="267"/>
                  <a:pt x="983" y="267"/>
                  <a:pt x="983" y="267"/>
                </a:cubicBezTo>
                <a:cubicBezTo>
                  <a:pt x="976" y="254"/>
                  <a:pt x="965" y="236"/>
                  <a:pt x="958" y="226"/>
                </a:cubicBezTo>
                <a:lnTo>
                  <a:pt x="975" y="217"/>
                </a:lnTo>
                <a:close/>
                <a:moveTo>
                  <a:pt x="973" y="182"/>
                </a:moveTo>
                <a:cubicBezTo>
                  <a:pt x="970" y="176"/>
                  <a:pt x="966" y="167"/>
                  <a:pt x="962" y="162"/>
                </a:cubicBezTo>
                <a:cubicBezTo>
                  <a:pt x="974" y="156"/>
                  <a:pt x="974" y="156"/>
                  <a:pt x="974" y="156"/>
                </a:cubicBezTo>
                <a:cubicBezTo>
                  <a:pt x="978" y="162"/>
                  <a:pt x="983" y="171"/>
                  <a:pt x="985" y="177"/>
                </a:cubicBezTo>
                <a:lnTo>
                  <a:pt x="973" y="182"/>
                </a:lnTo>
                <a:close/>
                <a:moveTo>
                  <a:pt x="994" y="177"/>
                </a:moveTo>
                <a:cubicBezTo>
                  <a:pt x="990" y="171"/>
                  <a:pt x="986" y="163"/>
                  <a:pt x="982" y="157"/>
                </a:cubicBezTo>
                <a:cubicBezTo>
                  <a:pt x="994" y="152"/>
                  <a:pt x="994" y="152"/>
                  <a:pt x="994" y="152"/>
                </a:cubicBezTo>
                <a:cubicBezTo>
                  <a:pt x="998" y="158"/>
                  <a:pt x="1003" y="167"/>
                  <a:pt x="1006" y="172"/>
                </a:cubicBezTo>
                <a:lnTo>
                  <a:pt x="994" y="177"/>
                </a:lnTo>
                <a:close/>
                <a:moveTo>
                  <a:pt x="1097" y="268"/>
                </a:moveTo>
                <a:cubicBezTo>
                  <a:pt x="1097" y="274"/>
                  <a:pt x="1098" y="284"/>
                  <a:pt x="1099" y="288"/>
                </a:cubicBezTo>
                <a:cubicBezTo>
                  <a:pt x="1075" y="288"/>
                  <a:pt x="1075" y="288"/>
                  <a:pt x="1075" y="288"/>
                </a:cubicBezTo>
                <a:cubicBezTo>
                  <a:pt x="1075" y="284"/>
                  <a:pt x="1076" y="274"/>
                  <a:pt x="1076" y="268"/>
                </a:cubicBezTo>
                <a:cubicBezTo>
                  <a:pt x="1076" y="217"/>
                  <a:pt x="1076" y="217"/>
                  <a:pt x="1076" y="217"/>
                </a:cubicBezTo>
                <a:cubicBezTo>
                  <a:pt x="1060" y="225"/>
                  <a:pt x="1041" y="233"/>
                  <a:pt x="1023" y="238"/>
                </a:cubicBezTo>
                <a:cubicBezTo>
                  <a:pt x="1012" y="219"/>
                  <a:pt x="1012" y="219"/>
                  <a:pt x="1012" y="219"/>
                </a:cubicBezTo>
                <a:cubicBezTo>
                  <a:pt x="1039" y="213"/>
                  <a:pt x="1064" y="202"/>
                  <a:pt x="1082" y="191"/>
                </a:cubicBezTo>
                <a:cubicBezTo>
                  <a:pt x="1097" y="182"/>
                  <a:pt x="1113" y="168"/>
                  <a:pt x="1122" y="157"/>
                </a:cubicBezTo>
                <a:cubicBezTo>
                  <a:pt x="1138" y="172"/>
                  <a:pt x="1138" y="172"/>
                  <a:pt x="1138" y="172"/>
                </a:cubicBezTo>
                <a:cubicBezTo>
                  <a:pt x="1127" y="183"/>
                  <a:pt x="1113" y="195"/>
                  <a:pt x="1097" y="205"/>
                </a:cubicBezTo>
                <a:lnTo>
                  <a:pt x="1097" y="268"/>
                </a:lnTo>
                <a:close/>
                <a:moveTo>
                  <a:pt x="1261" y="177"/>
                </a:moveTo>
                <a:cubicBezTo>
                  <a:pt x="1260" y="178"/>
                  <a:pt x="1257" y="183"/>
                  <a:pt x="1256" y="186"/>
                </a:cubicBezTo>
                <a:cubicBezTo>
                  <a:pt x="1251" y="198"/>
                  <a:pt x="1242" y="215"/>
                  <a:pt x="1232" y="228"/>
                </a:cubicBezTo>
                <a:cubicBezTo>
                  <a:pt x="1247" y="242"/>
                  <a:pt x="1266" y="261"/>
                  <a:pt x="1275" y="272"/>
                </a:cubicBezTo>
                <a:cubicBezTo>
                  <a:pt x="1257" y="288"/>
                  <a:pt x="1257" y="288"/>
                  <a:pt x="1257" y="288"/>
                </a:cubicBezTo>
                <a:cubicBezTo>
                  <a:pt x="1247" y="274"/>
                  <a:pt x="1233" y="258"/>
                  <a:pt x="1219" y="244"/>
                </a:cubicBezTo>
                <a:cubicBezTo>
                  <a:pt x="1202" y="261"/>
                  <a:pt x="1182" y="277"/>
                  <a:pt x="1161" y="287"/>
                </a:cubicBezTo>
                <a:cubicBezTo>
                  <a:pt x="1145" y="271"/>
                  <a:pt x="1145" y="271"/>
                  <a:pt x="1145" y="271"/>
                </a:cubicBezTo>
                <a:cubicBezTo>
                  <a:pt x="1170" y="261"/>
                  <a:pt x="1193" y="243"/>
                  <a:pt x="1208" y="227"/>
                </a:cubicBezTo>
                <a:cubicBezTo>
                  <a:pt x="1218" y="215"/>
                  <a:pt x="1227" y="200"/>
                  <a:pt x="1231" y="189"/>
                </a:cubicBezTo>
                <a:cubicBezTo>
                  <a:pt x="1179" y="189"/>
                  <a:pt x="1179" y="189"/>
                  <a:pt x="1179" y="189"/>
                </a:cubicBezTo>
                <a:cubicBezTo>
                  <a:pt x="1172" y="189"/>
                  <a:pt x="1164" y="190"/>
                  <a:pt x="1161" y="190"/>
                </a:cubicBezTo>
                <a:cubicBezTo>
                  <a:pt x="1161" y="168"/>
                  <a:pt x="1161" y="168"/>
                  <a:pt x="1161" y="168"/>
                </a:cubicBezTo>
                <a:cubicBezTo>
                  <a:pt x="1165" y="169"/>
                  <a:pt x="1174" y="169"/>
                  <a:pt x="1179" y="169"/>
                </a:cubicBezTo>
                <a:cubicBezTo>
                  <a:pt x="1233" y="169"/>
                  <a:pt x="1233" y="169"/>
                  <a:pt x="1233" y="169"/>
                </a:cubicBezTo>
                <a:cubicBezTo>
                  <a:pt x="1240" y="169"/>
                  <a:pt x="1246" y="168"/>
                  <a:pt x="1249" y="167"/>
                </a:cubicBezTo>
                <a:lnTo>
                  <a:pt x="1261" y="177"/>
                </a:lnTo>
                <a:close/>
                <a:moveTo>
                  <a:pt x="1345" y="165"/>
                </a:moveTo>
                <a:cubicBezTo>
                  <a:pt x="1348" y="165"/>
                  <a:pt x="1352" y="165"/>
                  <a:pt x="1353" y="164"/>
                </a:cubicBezTo>
                <a:cubicBezTo>
                  <a:pt x="1353" y="175"/>
                  <a:pt x="1353" y="175"/>
                  <a:pt x="1353" y="175"/>
                </a:cubicBezTo>
                <a:cubicBezTo>
                  <a:pt x="1351" y="174"/>
                  <a:pt x="1348" y="174"/>
                  <a:pt x="1346" y="174"/>
                </a:cubicBezTo>
                <a:cubicBezTo>
                  <a:pt x="1336" y="174"/>
                  <a:pt x="1336" y="174"/>
                  <a:pt x="1336" y="174"/>
                </a:cubicBezTo>
                <a:cubicBezTo>
                  <a:pt x="1336" y="186"/>
                  <a:pt x="1337" y="198"/>
                  <a:pt x="1337" y="209"/>
                </a:cubicBezTo>
                <a:cubicBezTo>
                  <a:pt x="1337" y="214"/>
                  <a:pt x="1334" y="217"/>
                  <a:pt x="1328" y="217"/>
                </a:cubicBezTo>
                <a:cubicBezTo>
                  <a:pt x="1323" y="217"/>
                  <a:pt x="1319" y="216"/>
                  <a:pt x="1315" y="216"/>
                </a:cubicBezTo>
                <a:cubicBezTo>
                  <a:pt x="1314" y="206"/>
                  <a:pt x="1314" y="206"/>
                  <a:pt x="1314" y="206"/>
                </a:cubicBezTo>
                <a:cubicBezTo>
                  <a:pt x="1317" y="207"/>
                  <a:pt x="1322" y="207"/>
                  <a:pt x="1324" y="207"/>
                </a:cubicBezTo>
                <a:cubicBezTo>
                  <a:pt x="1326" y="207"/>
                  <a:pt x="1327" y="206"/>
                  <a:pt x="1327" y="204"/>
                </a:cubicBezTo>
                <a:cubicBezTo>
                  <a:pt x="1327" y="199"/>
                  <a:pt x="1327" y="191"/>
                  <a:pt x="1327" y="183"/>
                </a:cubicBezTo>
                <a:cubicBezTo>
                  <a:pt x="1320" y="192"/>
                  <a:pt x="1307" y="203"/>
                  <a:pt x="1295" y="209"/>
                </a:cubicBezTo>
                <a:cubicBezTo>
                  <a:pt x="1288" y="201"/>
                  <a:pt x="1288" y="201"/>
                  <a:pt x="1288" y="201"/>
                </a:cubicBezTo>
                <a:cubicBezTo>
                  <a:pt x="1303" y="194"/>
                  <a:pt x="1316" y="183"/>
                  <a:pt x="1322" y="174"/>
                </a:cubicBezTo>
                <a:cubicBezTo>
                  <a:pt x="1301" y="174"/>
                  <a:pt x="1301" y="174"/>
                  <a:pt x="1301" y="174"/>
                </a:cubicBezTo>
                <a:cubicBezTo>
                  <a:pt x="1298" y="174"/>
                  <a:pt x="1295" y="174"/>
                  <a:pt x="1292" y="175"/>
                </a:cubicBezTo>
                <a:cubicBezTo>
                  <a:pt x="1292" y="164"/>
                  <a:pt x="1292" y="164"/>
                  <a:pt x="1292" y="164"/>
                </a:cubicBezTo>
                <a:cubicBezTo>
                  <a:pt x="1294" y="165"/>
                  <a:pt x="1298" y="165"/>
                  <a:pt x="1301" y="165"/>
                </a:cubicBezTo>
                <a:cubicBezTo>
                  <a:pt x="1326" y="165"/>
                  <a:pt x="1326" y="165"/>
                  <a:pt x="1326" y="165"/>
                </a:cubicBezTo>
                <a:cubicBezTo>
                  <a:pt x="1326" y="163"/>
                  <a:pt x="1326" y="161"/>
                  <a:pt x="1326" y="159"/>
                </a:cubicBezTo>
                <a:cubicBezTo>
                  <a:pt x="1326" y="157"/>
                  <a:pt x="1326" y="154"/>
                  <a:pt x="1325" y="152"/>
                </a:cubicBezTo>
                <a:cubicBezTo>
                  <a:pt x="1336" y="152"/>
                  <a:pt x="1336" y="152"/>
                  <a:pt x="1336" y="152"/>
                </a:cubicBezTo>
                <a:cubicBezTo>
                  <a:pt x="1336" y="154"/>
                  <a:pt x="1336" y="157"/>
                  <a:pt x="1336" y="159"/>
                </a:cubicBezTo>
                <a:cubicBezTo>
                  <a:pt x="1336" y="165"/>
                  <a:pt x="1336" y="165"/>
                  <a:pt x="1336" y="165"/>
                </a:cubicBezTo>
                <a:lnTo>
                  <a:pt x="1345" y="165"/>
                </a:lnTo>
                <a:close/>
                <a:moveTo>
                  <a:pt x="1408" y="159"/>
                </a:moveTo>
                <a:cubicBezTo>
                  <a:pt x="1409" y="159"/>
                  <a:pt x="1411" y="158"/>
                  <a:pt x="1412" y="158"/>
                </a:cubicBezTo>
                <a:cubicBezTo>
                  <a:pt x="1412" y="158"/>
                  <a:pt x="1412" y="157"/>
                  <a:pt x="1412" y="157"/>
                </a:cubicBezTo>
                <a:cubicBezTo>
                  <a:pt x="1412" y="152"/>
                  <a:pt x="1416" y="148"/>
                  <a:pt x="1422" y="148"/>
                </a:cubicBezTo>
                <a:cubicBezTo>
                  <a:pt x="1427" y="148"/>
                  <a:pt x="1431" y="152"/>
                  <a:pt x="1431" y="157"/>
                </a:cubicBezTo>
                <a:cubicBezTo>
                  <a:pt x="1431" y="162"/>
                  <a:pt x="1427" y="166"/>
                  <a:pt x="1422" y="166"/>
                </a:cubicBezTo>
                <a:cubicBezTo>
                  <a:pt x="1421" y="166"/>
                  <a:pt x="1421" y="166"/>
                  <a:pt x="1421" y="166"/>
                </a:cubicBezTo>
                <a:cubicBezTo>
                  <a:pt x="1420" y="168"/>
                  <a:pt x="1420" y="168"/>
                  <a:pt x="1420" y="168"/>
                </a:cubicBezTo>
                <a:cubicBezTo>
                  <a:pt x="1418" y="176"/>
                  <a:pt x="1415" y="188"/>
                  <a:pt x="1408" y="196"/>
                </a:cubicBezTo>
                <a:cubicBezTo>
                  <a:pt x="1401" y="205"/>
                  <a:pt x="1391" y="213"/>
                  <a:pt x="1377" y="217"/>
                </a:cubicBezTo>
                <a:cubicBezTo>
                  <a:pt x="1369" y="208"/>
                  <a:pt x="1369" y="208"/>
                  <a:pt x="1369" y="208"/>
                </a:cubicBezTo>
                <a:cubicBezTo>
                  <a:pt x="1384" y="205"/>
                  <a:pt x="1393" y="198"/>
                  <a:pt x="1399" y="190"/>
                </a:cubicBezTo>
                <a:cubicBezTo>
                  <a:pt x="1404" y="184"/>
                  <a:pt x="1407" y="175"/>
                  <a:pt x="1408" y="169"/>
                </a:cubicBezTo>
                <a:cubicBezTo>
                  <a:pt x="1372" y="169"/>
                  <a:pt x="1372" y="169"/>
                  <a:pt x="1372" y="169"/>
                </a:cubicBezTo>
                <a:cubicBezTo>
                  <a:pt x="1369" y="169"/>
                  <a:pt x="1365" y="169"/>
                  <a:pt x="1363" y="169"/>
                </a:cubicBezTo>
                <a:cubicBezTo>
                  <a:pt x="1363" y="158"/>
                  <a:pt x="1363" y="158"/>
                  <a:pt x="1363" y="158"/>
                </a:cubicBezTo>
                <a:cubicBezTo>
                  <a:pt x="1366" y="158"/>
                  <a:pt x="1370" y="159"/>
                  <a:pt x="1372" y="159"/>
                </a:cubicBezTo>
                <a:lnTo>
                  <a:pt x="1408" y="159"/>
                </a:lnTo>
                <a:close/>
                <a:moveTo>
                  <a:pt x="1426" y="157"/>
                </a:moveTo>
                <a:cubicBezTo>
                  <a:pt x="1426" y="154"/>
                  <a:pt x="1424" y="152"/>
                  <a:pt x="1422" y="152"/>
                </a:cubicBezTo>
                <a:cubicBezTo>
                  <a:pt x="1419" y="152"/>
                  <a:pt x="1417" y="154"/>
                  <a:pt x="1417" y="157"/>
                </a:cubicBezTo>
                <a:cubicBezTo>
                  <a:pt x="1417" y="159"/>
                  <a:pt x="1419" y="161"/>
                  <a:pt x="1422" y="161"/>
                </a:cubicBezTo>
                <a:cubicBezTo>
                  <a:pt x="1424" y="161"/>
                  <a:pt x="1426" y="159"/>
                  <a:pt x="1426" y="157"/>
                </a:cubicBezTo>
                <a:close/>
                <a:moveTo>
                  <a:pt x="1313" y="258"/>
                </a:moveTo>
                <a:cubicBezTo>
                  <a:pt x="1307" y="266"/>
                  <a:pt x="1307" y="266"/>
                  <a:pt x="1307" y="266"/>
                </a:cubicBezTo>
                <a:cubicBezTo>
                  <a:pt x="1303" y="263"/>
                  <a:pt x="1295" y="258"/>
                  <a:pt x="1290" y="255"/>
                </a:cubicBezTo>
                <a:cubicBezTo>
                  <a:pt x="1295" y="247"/>
                  <a:pt x="1295" y="247"/>
                  <a:pt x="1295" y="247"/>
                </a:cubicBezTo>
                <a:cubicBezTo>
                  <a:pt x="1300" y="250"/>
                  <a:pt x="1309" y="255"/>
                  <a:pt x="1313" y="258"/>
                </a:cubicBezTo>
                <a:close/>
                <a:moveTo>
                  <a:pt x="1319" y="275"/>
                </a:moveTo>
                <a:cubicBezTo>
                  <a:pt x="1332" y="268"/>
                  <a:pt x="1343" y="257"/>
                  <a:pt x="1349" y="246"/>
                </a:cubicBezTo>
                <a:cubicBezTo>
                  <a:pt x="1355" y="257"/>
                  <a:pt x="1355" y="257"/>
                  <a:pt x="1355" y="257"/>
                </a:cubicBezTo>
                <a:cubicBezTo>
                  <a:pt x="1348" y="267"/>
                  <a:pt x="1337" y="277"/>
                  <a:pt x="1324" y="284"/>
                </a:cubicBezTo>
                <a:cubicBezTo>
                  <a:pt x="1316" y="289"/>
                  <a:pt x="1305" y="293"/>
                  <a:pt x="1298" y="294"/>
                </a:cubicBezTo>
                <a:cubicBezTo>
                  <a:pt x="1293" y="284"/>
                  <a:pt x="1293" y="284"/>
                  <a:pt x="1293" y="284"/>
                </a:cubicBezTo>
                <a:cubicBezTo>
                  <a:pt x="1301" y="282"/>
                  <a:pt x="1311" y="280"/>
                  <a:pt x="1319" y="275"/>
                </a:cubicBezTo>
                <a:close/>
                <a:moveTo>
                  <a:pt x="1325" y="240"/>
                </a:moveTo>
                <a:cubicBezTo>
                  <a:pt x="1319" y="249"/>
                  <a:pt x="1319" y="249"/>
                  <a:pt x="1319" y="249"/>
                </a:cubicBezTo>
                <a:cubicBezTo>
                  <a:pt x="1314" y="246"/>
                  <a:pt x="1306" y="241"/>
                  <a:pt x="1301" y="238"/>
                </a:cubicBezTo>
                <a:cubicBezTo>
                  <a:pt x="1307" y="229"/>
                  <a:pt x="1307" y="229"/>
                  <a:pt x="1307" y="229"/>
                </a:cubicBezTo>
                <a:cubicBezTo>
                  <a:pt x="1312" y="232"/>
                  <a:pt x="1321" y="237"/>
                  <a:pt x="1325" y="240"/>
                </a:cubicBezTo>
                <a:close/>
                <a:moveTo>
                  <a:pt x="1409" y="291"/>
                </a:moveTo>
                <a:cubicBezTo>
                  <a:pt x="1409" y="292"/>
                  <a:pt x="1410" y="295"/>
                  <a:pt x="1410" y="296"/>
                </a:cubicBezTo>
                <a:cubicBezTo>
                  <a:pt x="1400" y="296"/>
                  <a:pt x="1400" y="296"/>
                  <a:pt x="1400" y="296"/>
                </a:cubicBezTo>
                <a:cubicBezTo>
                  <a:pt x="1400" y="295"/>
                  <a:pt x="1400" y="294"/>
                  <a:pt x="1400" y="293"/>
                </a:cubicBezTo>
                <a:cubicBezTo>
                  <a:pt x="1371" y="293"/>
                  <a:pt x="1371" y="293"/>
                  <a:pt x="1371" y="293"/>
                </a:cubicBezTo>
                <a:cubicBezTo>
                  <a:pt x="1369" y="293"/>
                  <a:pt x="1365" y="293"/>
                  <a:pt x="1364" y="293"/>
                </a:cubicBezTo>
                <a:cubicBezTo>
                  <a:pt x="1364" y="284"/>
                  <a:pt x="1364" y="284"/>
                  <a:pt x="1364" y="284"/>
                </a:cubicBezTo>
                <a:cubicBezTo>
                  <a:pt x="1365" y="284"/>
                  <a:pt x="1368" y="284"/>
                  <a:pt x="1371" y="284"/>
                </a:cubicBezTo>
                <a:cubicBezTo>
                  <a:pt x="1400" y="284"/>
                  <a:pt x="1400" y="284"/>
                  <a:pt x="1400" y="284"/>
                </a:cubicBezTo>
                <a:cubicBezTo>
                  <a:pt x="1400" y="274"/>
                  <a:pt x="1400" y="274"/>
                  <a:pt x="1400" y="274"/>
                </a:cubicBezTo>
                <a:cubicBezTo>
                  <a:pt x="1375" y="274"/>
                  <a:pt x="1375" y="274"/>
                  <a:pt x="1375" y="274"/>
                </a:cubicBezTo>
                <a:cubicBezTo>
                  <a:pt x="1372" y="274"/>
                  <a:pt x="1369" y="274"/>
                  <a:pt x="1367" y="274"/>
                </a:cubicBezTo>
                <a:cubicBezTo>
                  <a:pt x="1367" y="265"/>
                  <a:pt x="1367" y="265"/>
                  <a:pt x="1367" y="265"/>
                </a:cubicBezTo>
                <a:cubicBezTo>
                  <a:pt x="1369" y="265"/>
                  <a:pt x="1372" y="265"/>
                  <a:pt x="1375" y="265"/>
                </a:cubicBezTo>
                <a:cubicBezTo>
                  <a:pt x="1400" y="265"/>
                  <a:pt x="1400" y="265"/>
                  <a:pt x="1400" y="265"/>
                </a:cubicBezTo>
                <a:cubicBezTo>
                  <a:pt x="1400" y="256"/>
                  <a:pt x="1400" y="256"/>
                  <a:pt x="1400" y="256"/>
                </a:cubicBezTo>
                <a:cubicBezTo>
                  <a:pt x="1375" y="256"/>
                  <a:pt x="1375" y="256"/>
                  <a:pt x="1375" y="256"/>
                </a:cubicBezTo>
                <a:cubicBezTo>
                  <a:pt x="1372" y="256"/>
                  <a:pt x="1367" y="256"/>
                  <a:pt x="1365" y="256"/>
                </a:cubicBezTo>
                <a:cubicBezTo>
                  <a:pt x="1365" y="247"/>
                  <a:pt x="1365" y="247"/>
                  <a:pt x="1365" y="247"/>
                </a:cubicBezTo>
                <a:cubicBezTo>
                  <a:pt x="1367" y="247"/>
                  <a:pt x="1372" y="247"/>
                  <a:pt x="1375" y="247"/>
                </a:cubicBezTo>
                <a:cubicBezTo>
                  <a:pt x="1404" y="247"/>
                  <a:pt x="1404" y="247"/>
                  <a:pt x="1404" y="247"/>
                </a:cubicBezTo>
                <a:cubicBezTo>
                  <a:pt x="1405" y="247"/>
                  <a:pt x="1408" y="247"/>
                  <a:pt x="1410" y="247"/>
                </a:cubicBezTo>
                <a:cubicBezTo>
                  <a:pt x="1409" y="248"/>
                  <a:pt x="1409" y="250"/>
                  <a:pt x="1409" y="252"/>
                </a:cubicBezTo>
                <a:lnTo>
                  <a:pt x="1409" y="291"/>
                </a:lnTo>
                <a:close/>
                <a:moveTo>
                  <a:pt x="1453" y="273"/>
                </a:moveTo>
                <a:cubicBezTo>
                  <a:pt x="1466" y="265"/>
                  <a:pt x="1476" y="253"/>
                  <a:pt x="1481" y="243"/>
                </a:cubicBezTo>
                <a:cubicBezTo>
                  <a:pt x="1487" y="254"/>
                  <a:pt x="1487" y="254"/>
                  <a:pt x="1487" y="254"/>
                </a:cubicBezTo>
                <a:cubicBezTo>
                  <a:pt x="1481" y="264"/>
                  <a:pt x="1471" y="275"/>
                  <a:pt x="1459" y="282"/>
                </a:cubicBezTo>
                <a:cubicBezTo>
                  <a:pt x="1451" y="287"/>
                  <a:pt x="1441" y="291"/>
                  <a:pt x="1430" y="293"/>
                </a:cubicBezTo>
                <a:cubicBezTo>
                  <a:pt x="1424" y="283"/>
                  <a:pt x="1424" y="283"/>
                  <a:pt x="1424" y="283"/>
                </a:cubicBezTo>
                <a:cubicBezTo>
                  <a:pt x="1436" y="281"/>
                  <a:pt x="1446" y="277"/>
                  <a:pt x="1453" y="273"/>
                </a:cubicBezTo>
                <a:close/>
                <a:moveTo>
                  <a:pt x="1453" y="248"/>
                </a:moveTo>
                <a:cubicBezTo>
                  <a:pt x="1445" y="256"/>
                  <a:pt x="1445" y="256"/>
                  <a:pt x="1445" y="256"/>
                </a:cubicBezTo>
                <a:cubicBezTo>
                  <a:pt x="1441" y="252"/>
                  <a:pt x="1432" y="243"/>
                  <a:pt x="1426" y="239"/>
                </a:cubicBezTo>
                <a:cubicBezTo>
                  <a:pt x="1433" y="232"/>
                  <a:pt x="1433" y="232"/>
                  <a:pt x="1433" y="232"/>
                </a:cubicBezTo>
                <a:cubicBezTo>
                  <a:pt x="1439" y="235"/>
                  <a:pt x="1449" y="243"/>
                  <a:pt x="1453"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3" name="正方形/長方形 22">
            <a:extLst>
              <a:ext uri="{FF2B5EF4-FFF2-40B4-BE49-F238E27FC236}">
                <a16:creationId xmlns:a16="http://schemas.microsoft.com/office/drawing/2014/main" id="{4A22B6B7-02A5-AB36-F981-95833B550372}"/>
              </a:ext>
            </a:extLst>
          </p:cNvPr>
          <p:cNvSpPr/>
          <p:nvPr/>
        </p:nvSpPr>
        <p:spPr>
          <a:xfrm>
            <a:off x="5433217" y="1296739"/>
            <a:ext cx="3542400" cy="266660"/>
          </a:xfrm>
          <a:prstGeom prst="rect">
            <a:avLst/>
          </a:prstGeom>
          <a:solidFill>
            <a:srgbClr val="008CCF"/>
          </a:solidFill>
          <a:ln w="19050">
            <a:solidFill>
              <a:srgbClr val="008CCF"/>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algn="ctr"/>
            <a:r>
              <a:rPr lang="ja-JP" altLang="en-US" sz="1300" b="1" dirty="0">
                <a:solidFill>
                  <a:schemeClr val="bg1"/>
                </a:solidFill>
                <a:latin typeface="BIZ UDPゴシック" panose="020B0400000000000000" pitchFamily="50" charset="-128"/>
                <a:ea typeface="BIZ UDPゴシック" panose="020B0400000000000000" pitchFamily="50" charset="-128"/>
              </a:rPr>
              <a:t>請求書受取（買い手）</a:t>
            </a:r>
            <a:endParaRPr kumimoji="1" lang="ja-JP" altLang="en-US" sz="1300" b="1" dirty="0">
              <a:solidFill>
                <a:schemeClr val="bg1"/>
              </a:solidFill>
              <a:latin typeface="BIZ UDPゴシック" panose="020B0400000000000000" pitchFamily="50" charset="-128"/>
              <a:ea typeface="BIZ UDPゴシック" panose="020B0400000000000000" pitchFamily="50" charset="-128"/>
            </a:endParaRPr>
          </a:p>
        </p:txBody>
      </p:sp>
      <p:sp>
        <p:nvSpPr>
          <p:cNvPr id="24" name="正方形/長方形 23">
            <a:extLst>
              <a:ext uri="{FF2B5EF4-FFF2-40B4-BE49-F238E27FC236}">
                <a16:creationId xmlns:a16="http://schemas.microsoft.com/office/drawing/2014/main" id="{BEACCCA6-0892-4560-1CDE-2DD503B1AB57}"/>
              </a:ext>
            </a:extLst>
          </p:cNvPr>
          <p:cNvSpPr/>
          <p:nvPr/>
        </p:nvSpPr>
        <p:spPr>
          <a:xfrm>
            <a:off x="5641195" y="2955874"/>
            <a:ext cx="1477432" cy="1151347"/>
          </a:xfrm>
          <a:prstGeom prst="rect">
            <a:avLst/>
          </a:prstGeom>
          <a:solidFill>
            <a:srgbClr val="F2F7FC">
              <a:alpha val="60000"/>
            </a:srgbClr>
          </a:solidFill>
          <a:ln w="25400" cap="flat" cmpd="sng" algn="ctr">
            <a:solidFill>
              <a:schemeClr val="bg1">
                <a:lumMod val="85000"/>
              </a:schemeClr>
            </a:solidFill>
            <a:prstDash val="solid"/>
          </a:ln>
          <a:effectLst/>
        </p:spPr>
        <p:txBody>
          <a:bodyPr lIns="51435" tIns="25718" rIns="51435" bIns="25718"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①</a:t>
            </a:r>
            <a:r>
              <a:rPr kumimoji="0" lang="ja-JP" altLang="en-US" sz="800" b="1" kern="0" dirty="0">
                <a:solidFill>
                  <a:srgbClr val="0070C0"/>
                </a:solidFill>
                <a:latin typeface="メイリオ"/>
                <a:ea typeface="メイリオ"/>
              </a:rPr>
              <a:t>アクセスポイント</a:t>
            </a: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に問合せ</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②デジタルインボイスの記載内容と各マスタ設定内容に従い、支払伝票を一括自動作成</a:t>
            </a:r>
            <a:endParaRPr kumimoji="0" lang="en-US" altLang="ja-JP" sz="800" b="1" kern="0" dirty="0">
              <a:solidFill>
                <a:srgbClr val="0070C0"/>
              </a:solidFill>
              <a:latin typeface="メイリオ"/>
              <a:ea typeface="メイリオ"/>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kern="0" dirty="0">
              <a:solidFill>
                <a:srgbClr val="0070C0"/>
              </a:solidFill>
              <a:latin typeface="メイリオ"/>
              <a:ea typeface="メイリオ"/>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③各伝票には</a:t>
            </a:r>
            <a:endParaRPr kumimoji="0" lang="en-US" altLang="ja-JP" sz="800" b="1" kern="0" dirty="0">
              <a:solidFill>
                <a:srgbClr val="0070C0"/>
              </a:solidFill>
              <a:latin typeface="メイリオ"/>
              <a:ea typeface="メイリオ"/>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証憑が自動添付</a:t>
            </a:r>
          </a:p>
        </p:txBody>
      </p:sp>
      <p:sp>
        <p:nvSpPr>
          <p:cNvPr id="25" name="テキスト プレースホルダー 2">
            <a:extLst>
              <a:ext uri="{FF2B5EF4-FFF2-40B4-BE49-F238E27FC236}">
                <a16:creationId xmlns:a16="http://schemas.microsoft.com/office/drawing/2014/main" id="{873B597E-CED6-373D-342E-670F57BAD735}"/>
              </a:ext>
            </a:extLst>
          </p:cNvPr>
          <p:cNvSpPr txBox="1">
            <a:spLocks/>
          </p:cNvSpPr>
          <p:nvPr/>
        </p:nvSpPr>
        <p:spPr>
          <a:xfrm>
            <a:off x="5632028" y="2626668"/>
            <a:ext cx="1494219" cy="326255"/>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ja-JP" altLang="en-US" sz="1050">
                <a:solidFill>
                  <a:prstClr val="black"/>
                </a:solidFill>
                <a:latin typeface="メイリオ"/>
                <a:ea typeface="メイリオ"/>
              </a:rPr>
              <a:t>デジタルインボイス</a:t>
            </a:r>
            <a:endParaRPr lang="en-US" altLang="ja-JP" sz="1050">
              <a:solidFill>
                <a:prstClr val="black"/>
              </a:solidFill>
              <a:latin typeface="メイリオ"/>
              <a:ea typeface="メイリオ"/>
            </a:endParaRPr>
          </a:p>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kumimoji="1" lang="ja-JP" altLang="en-US" sz="1050" b="0" i="0" u="none" strike="noStrike" kern="1200" cap="none" spc="0" normalizeH="0" baseline="0" noProof="0">
                <a:ln>
                  <a:noFill/>
                </a:ln>
                <a:solidFill>
                  <a:prstClr val="black"/>
                </a:solidFill>
                <a:effectLst/>
                <a:uLnTx/>
                <a:uFillTx/>
                <a:latin typeface="メイリオ"/>
                <a:ea typeface="メイリオ"/>
                <a:cs typeface="+mn-cs"/>
              </a:rPr>
              <a:t>一覧</a:t>
            </a:r>
          </a:p>
        </p:txBody>
      </p:sp>
      <p:sp>
        <p:nvSpPr>
          <p:cNvPr id="26" name="矢印: 右 25">
            <a:extLst>
              <a:ext uri="{FF2B5EF4-FFF2-40B4-BE49-F238E27FC236}">
                <a16:creationId xmlns:a16="http://schemas.microsoft.com/office/drawing/2014/main" id="{D865AD64-5310-F1D8-9DD7-D7A9DAFEDDC4}"/>
              </a:ext>
            </a:extLst>
          </p:cNvPr>
          <p:cNvSpPr/>
          <p:nvPr/>
        </p:nvSpPr>
        <p:spPr>
          <a:xfrm>
            <a:off x="7180674" y="3229026"/>
            <a:ext cx="291427"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4CA5890B-B5D3-5A63-287C-9FF72F34149B}"/>
              </a:ext>
            </a:extLst>
          </p:cNvPr>
          <p:cNvSpPr/>
          <p:nvPr/>
        </p:nvSpPr>
        <p:spPr>
          <a:xfrm>
            <a:off x="7510906" y="2959703"/>
            <a:ext cx="1338229" cy="1147519"/>
          </a:xfrm>
          <a:prstGeom prst="rect">
            <a:avLst/>
          </a:prstGeom>
          <a:solidFill>
            <a:srgbClr val="F2F7FC">
              <a:alpha val="60000"/>
            </a:srgbClr>
          </a:solidFill>
          <a:ln w="25400" cap="flat" cmpd="sng" algn="ctr">
            <a:solidFill>
              <a:schemeClr val="bg1">
                <a:lumMod val="85000"/>
              </a:schemeClr>
            </a:solidFill>
            <a:prstDash val="solid"/>
          </a:ln>
          <a:effectLst/>
        </p:spPr>
        <p:txBody>
          <a:bodyPr lIns="51435" tIns="25718" rIns="51435" bIns="25718"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①デジタルインボイス一覧から、支払伝票を個別作成</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kern="0" dirty="0">
              <a:solidFill>
                <a:srgbClr val="0070C0"/>
              </a:solidFill>
              <a:latin typeface="メイリオ"/>
              <a:ea typeface="メイリオ"/>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②伝票には証憑が自動添付</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p:txBody>
      </p:sp>
      <p:sp>
        <p:nvSpPr>
          <p:cNvPr id="28" name="テキスト プレースホルダー 2">
            <a:extLst>
              <a:ext uri="{FF2B5EF4-FFF2-40B4-BE49-F238E27FC236}">
                <a16:creationId xmlns:a16="http://schemas.microsoft.com/office/drawing/2014/main" id="{9F0F40DE-655C-2907-6AE6-28D21BED21EE}"/>
              </a:ext>
            </a:extLst>
          </p:cNvPr>
          <p:cNvSpPr txBox="1">
            <a:spLocks/>
          </p:cNvSpPr>
          <p:nvPr/>
        </p:nvSpPr>
        <p:spPr>
          <a:xfrm>
            <a:off x="7511500" y="2626668"/>
            <a:ext cx="1329509" cy="326255"/>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ja-JP" altLang="en-US" sz="1050">
                <a:solidFill>
                  <a:prstClr val="black"/>
                </a:solidFill>
                <a:latin typeface="メイリオ"/>
                <a:ea typeface="メイリオ"/>
              </a:rPr>
              <a:t>デジタルインボイス</a:t>
            </a:r>
            <a:endParaRPr lang="en-US" altLang="ja-JP" sz="1050">
              <a:solidFill>
                <a:prstClr val="black"/>
              </a:solidFill>
              <a:latin typeface="メイリオ"/>
              <a:ea typeface="メイリオ"/>
            </a:endParaRPr>
          </a:p>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ja-JP" altLang="en-US" sz="1050">
                <a:solidFill>
                  <a:prstClr val="black"/>
                </a:solidFill>
                <a:latin typeface="メイリオ"/>
                <a:ea typeface="メイリオ"/>
              </a:rPr>
              <a:t>支払伝票入力</a:t>
            </a:r>
            <a:endParaRPr kumimoji="1" lang="ja-JP" altLang="en-US" sz="1050" b="0" i="0" u="none" strike="noStrike" kern="1200" cap="none" spc="0" normalizeH="0" baseline="0" noProof="0">
              <a:ln>
                <a:noFill/>
              </a:ln>
              <a:solidFill>
                <a:prstClr val="black"/>
              </a:solidFill>
              <a:effectLst/>
              <a:uLnTx/>
              <a:uFillTx/>
              <a:latin typeface="メイリオ"/>
              <a:ea typeface="メイリオ"/>
              <a:cs typeface="+mn-cs"/>
            </a:endParaRPr>
          </a:p>
        </p:txBody>
      </p:sp>
      <p:cxnSp>
        <p:nvCxnSpPr>
          <p:cNvPr id="29" name="直線矢印コネクタ 28">
            <a:extLst>
              <a:ext uri="{FF2B5EF4-FFF2-40B4-BE49-F238E27FC236}">
                <a16:creationId xmlns:a16="http://schemas.microsoft.com/office/drawing/2014/main" id="{85777373-D1C9-E31D-8D73-09050D240B9C}"/>
              </a:ext>
            </a:extLst>
          </p:cNvPr>
          <p:cNvCxnSpPr>
            <a:cxnSpLocks/>
          </p:cNvCxnSpPr>
          <p:nvPr/>
        </p:nvCxnSpPr>
        <p:spPr>
          <a:xfrm flipH="1">
            <a:off x="6355977" y="2343026"/>
            <a:ext cx="196099" cy="235297"/>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30" name="テキスト ボックス 29">
            <a:extLst>
              <a:ext uri="{FF2B5EF4-FFF2-40B4-BE49-F238E27FC236}">
                <a16:creationId xmlns:a16="http://schemas.microsoft.com/office/drawing/2014/main" id="{CEEFA6A0-6ED0-111B-41A6-D70C4300E6C9}"/>
              </a:ext>
            </a:extLst>
          </p:cNvPr>
          <p:cNvSpPr txBox="1"/>
          <p:nvPr/>
        </p:nvSpPr>
        <p:spPr>
          <a:xfrm>
            <a:off x="7768617" y="2244514"/>
            <a:ext cx="7305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参照</a:t>
            </a:r>
            <a:endParaRPr kumimoji="1" lang="en-US" altLang="ja-JP" sz="7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31" name="円柱 30">
            <a:extLst>
              <a:ext uri="{FF2B5EF4-FFF2-40B4-BE49-F238E27FC236}">
                <a16:creationId xmlns:a16="http://schemas.microsoft.com/office/drawing/2014/main" id="{D1D420D9-5E84-188A-A401-3181FE23DFFA}"/>
              </a:ext>
            </a:extLst>
          </p:cNvPr>
          <p:cNvSpPr/>
          <p:nvPr/>
        </p:nvSpPr>
        <p:spPr>
          <a:xfrm>
            <a:off x="6598743" y="2081991"/>
            <a:ext cx="1235282" cy="496332"/>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a:ea typeface="メイリオ"/>
                <a:cs typeface="+mn-cs"/>
              </a:rPr>
              <a:t>デジタルインボイス</a:t>
            </a:r>
            <a:r>
              <a:rPr lang="ja-JP" altLang="en-US" sz="900">
                <a:solidFill>
                  <a:prstClr val="black"/>
                </a:solidFill>
                <a:latin typeface="メイリオ"/>
                <a:ea typeface="メイリオ"/>
              </a:rPr>
              <a:t>支払伝票作成</a:t>
            </a:r>
            <a:r>
              <a:rPr kumimoji="1" lang="ja-JP" altLang="en-US" sz="900" b="0" i="0" u="none" strike="noStrike" kern="1200" cap="none" spc="0" normalizeH="0" baseline="0" noProof="0">
                <a:ln>
                  <a:noFill/>
                </a:ln>
                <a:solidFill>
                  <a:prstClr val="black"/>
                </a:solidFill>
                <a:effectLst/>
                <a:uLnTx/>
                <a:uFillTx/>
                <a:latin typeface="メイリオ"/>
                <a:ea typeface="メイリオ"/>
                <a:cs typeface="+mn-cs"/>
              </a:rPr>
              <a:t>マスタ</a:t>
            </a:r>
          </a:p>
        </p:txBody>
      </p:sp>
      <p:sp>
        <p:nvSpPr>
          <p:cNvPr id="46" name="Freeform 9">
            <a:extLst>
              <a:ext uri="{FF2B5EF4-FFF2-40B4-BE49-F238E27FC236}">
                <a16:creationId xmlns:a16="http://schemas.microsoft.com/office/drawing/2014/main" id="{C20FA9B5-7CC5-08E2-166E-755C93B36738}"/>
              </a:ext>
            </a:extLst>
          </p:cNvPr>
          <p:cNvSpPr>
            <a:spLocks noEditPoints="1"/>
          </p:cNvSpPr>
          <p:nvPr/>
        </p:nvSpPr>
        <p:spPr bwMode="auto">
          <a:xfrm>
            <a:off x="6355977" y="4469686"/>
            <a:ext cx="787828" cy="269520"/>
          </a:xfrm>
          <a:custGeom>
            <a:avLst/>
            <a:gdLst>
              <a:gd name="T0" fmla="*/ 49 w 1267"/>
              <a:gd name="T1" fmla="*/ 97 h 434"/>
              <a:gd name="T2" fmla="*/ 71 w 1267"/>
              <a:gd name="T3" fmla="*/ 7 h 434"/>
              <a:gd name="T4" fmla="*/ 62 w 1267"/>
              <a:gd name="T5" fmla="*/ 61 h 434"/>
              <a:gd name="T6" fmla="*/ 100 w 1267"/>
              <a:gd name="T7" fmla="*/ 109 h 434"/>
              <a:gd name="T8" fmla="*/ 149 w 1267"/>
              <a:gd name="T9" fmla="*/ 72 h 434"/>
              <a:gd name="T10" fmla="*/ 212 w 1267"/>
              <a:gd name="T11" fmla="*/ 118 h 434"/>
              <a:gd name="T12" fmla="*/ 263 w 1267"/>
              <a:gd name="T13" fmla="*/ 39 h 434"/>
              <a:gd name="T14" fmla="*/ 217 w 1267"/>
              <a:gd name="T15" fmla="*/ 95 h 434"/>
              <a:gd name="T16" fmla="*/ 288 w 1267"/>
              <a:gd name="T17" fmla="*/ 73 h 434"/>
              <a:gd name="T18" fmla="*/ 331 w 1267"/>
              <a:gd name="T19" fmla="*/ 102 h 434"/>
              <a:gd name="T20" fmla="*/ 307 w 1267"/>
              <a:gd name="T21" fmla="*/ 63 h 434"/>
              <a:gd name="T22" fmla="*/ 409 w 1267"/>
              <a:gd name="T23" fmla="*/ 52 h 434"/>
              <a:gd name="T24" fmla="*/ 413 w 1267"/>
              <a:gd name="T25" fmla="*/ 32 h 434"/>
              <a:gd name="T26" fmla="*/ 480 w 1267"/>
              <a:gd name="T27" fmla="*/ 101 h 434"/>
              <a:gd name="T28" fmla="*/ 486 w 1267"/>
              <a:gd name="T29" fmla="*/ 0 h 434"/>
              <a:gd name="T30" fmla="*/ 490 w 1267"/>
              <a:gd name="T31" fmla="*/ 51 h 434"/>
              <a:gd name="T32" fmla="*/ 567 w 1267"/>
              <a:gd name="T33" fmla="*/ 116 h 434"/>
              <a:gd name="T34" fmla="*/ 560 w 1267"/>
              <a:gd name="T35" fmla="*/ 29 h 434"/>
              <a:gd name="T36" fmla="*/ 655 w 1267"/>
              <a:gd name="T37" fmla="*/ 28 h 434"/>
              <a:gd name="T38" fmla="*/ 616 w 1267"/>
              <a:gd name="T39" fmla="*/ 29 h 434"/>
              <a:gd name="T40" fmla="*/ 676 w 1267"/>
              <a:gd name="T41" fmla="*/ 40 h 434"/>
              <a:gd name="T42" fmla="*/ 723 w 1267"/>
              <a:gd name="T43" fmla="*/ 101 h 434"/>
              <a:gd name="T44" fmla="*/ 724 w 1267"/>
              <a:gd name="T45" fmla="*/ 63 h 434"/>
              <a:gd name="T46" fmla="*/ 763 w 1267"/>
              <a:gd name="T47" fmla="*/ 110 h 434"/>
              <a:gd name="T48" fmla="*/ 782 w 1267"/>
              <a:gd name="T49" fmla="*/ 43 h 434"/>
              <a:gd name="T50" fmla="*/ 816 w 1267"/>
              <a:gd name="T51" fmla="*/ 115 h 434"/>
              <a:gd name="T52" fmla="*/ 778 w 1267"/>
              <a:gd name="T53" fmla="*/ 99 h 434"/>
              <a:gd name="T54" fmla="*/ 872 w 1267"/>
              <a:gd name="T55" fmla="*/ 72 h 434"/>
              <a:gd name="T56" fmla="*/ 897 w 1267"/>
              <a:gd name="T57" fmla="*/ 28 h 434"/>
              <a:gd name="T58" fmla="*/ 962 w 1267"/>
              <a:gd name="T59" fmla="*/ 115 h 434"/>
              <a:gd name="T60" fmla="*/ 999 w 1267"/>
              <a:gd name="T61" fmla="*/ 52 h 434"/>
              <a:gd name="T62" fmla="*/ 1075 w 1267"/>
              <a:gd name="T63" fmla="*/ 30 h 434"/>
              <a:gd name="T64" fmla="*/ 1137 w 1267"/>
              <a:gd name="T65" fmla="*/ 78 h 434"/>
              <a:gd name="T66" fmla="*/ 1188 w 1267"/>
              <a:gd name="T67" fmla="*/ 115 h 434"/>
              <a:gd name="T68" fmla="*/ 1229 w 1267"/>
              <a:gd name="T69" fmla="*/ 56 h 434"/>
              <a:gd name="T70" fmla="*/ 241 w 1267"/>
              <a:gd name="T71" fmla="*/ 434 h 434"/>
              <a:gd name="T72" fmla="*/ 196 w 1267"/>
              <a:gd name="T73" fmla="*/ 257 h 434"/>
              <a:gd name="T74" fmla="*/ 223 w 1267"/>
              <a:gd name="T75" fmla="*/ 320 h 434"/>
              <a:gd name="T76" fmla="*/ 255 w 1267"/>
              <a:gd name="T77" fmla="*/ 401 h 434"/>
              <a:gd name="T78" fmla="*/ 293 w 1267"/>
              <a:gd name="T79" fmla="*/ 336 h 434"/>
              <a:gd name="T80" fmla="*/ 314 w 1267"/>
              <a:gd name="T81" fmla="*/ 222 h 434"/>
              <a:gd name="T82" fmla="*/ 342 w 1267"/>
              <a:gd name="T83" fmla="*/ 286 h 434"/>
              <a:gd name="T84" fmla="*/ 376 w 1267"/>
              <a:gd name="T85" fmla="*/ 381 h 434"/>
              <a:gd name="T86" fmla="*/ 364 w 1267"/>
              <a:gd name="T87" fmla="*/ 409 h 434"/>
              <a:gd name="T88" fmla="*/ 460 w 1267"/>
              <a:gd name="T89" fmla="*/ 303 h 434"/>
              <a:gd name="T90" fmla="*/ 562 w 1267"/>
              <a:gd name="T91" fmla="*/ 434 h 434"/>
              <a:gd name="T92" fmla="*/ 471 w 1267"/>
              <a:gd name="T93" fmla="*/ 295 h 434"/>
              <a:gd name="T94" fmla="*/ 652 w 1267"/>
              <a:gd name="T95" fmla="*/ 321 h 434"/>
              <a:gd name="T96" fmla="*/ 690 w 1267"/>
              <a:gd name="T97" fmla="*/ 315 h 434"/>
              <a:gd name="T98" fmla="*/ 761 w 1267"/>
              <a:gd name="T99" fmla="*/ 373 h 434"/>
              <a:gd name="T100" fmla="*/ 703 w 1267"/>
              <a:gd name="T101" fmla="*/ 359 h 434"/>
              <a:gd name="T102" fmla="*/ 864 w 1267"/>
              <a:gd name="T103" fmla="*/ 281 h 434"/>
              <a:gd name="T104" fmla="*/ 874 w 1267"/>
              <a:gd name="T105" fmla="*/ 353 h 434"/>
              <a:gd name="T106" fmla="*/ 875 w 1267"/>
              <a:gd name="T107" fmla="*/ 322 h 434"/>
              <a:gd name="T108" fmla="*/ 948 w 1267"/>
              <a:gd name="T109" fmla="*/ 229 h 434"/>
              <a:gd name="T110" fmla="*/ 1031 w 1267"/>
              <a:gd name="T111" fmla="*/ 325 h 434"/>
              <a:gd name="T112" fmla="*/ 1031 w 1267"/>
              <a:gd name="T113" fmla="*/ 22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7" h="434">
                <a:moveTo>
                  <a:pt x="73" y="84"/>
                </a:moveTo>
                <a:cubicBezTo>
                  <a:pt x="73" y="94"/>
                  <a:pt x="69" y="102"/>
                  <a:pt x="62" y="108"/>
                </a:cubicBezTo>
                <a:cubicBezTo>
                  <a:pt x="55" y="114"/>
                  <a:pt x="45" y="116"/>
                  <a:pt x="32" y="116"/>
                </a:cubicBezTo>
                <a:cubicBezTo>
                  <a:pt x="19" y="116"/>
                  <a:pt x="9" y="114"/>
                  <a:pt x="0" y="110"/>
                </a:cubicBezTo>
                <a:cubicBezTo>
                  <a:pt x="0" y="93"/>
                  <a:pt x="0" y="93"/>
                  <a:pt x="0" y="93"/>
                </a:cubicBezTo>
                <a:cubicBezTo>
                  <a:pt x="6" y="95"/>
                  <a:pt x="11" y="97"/>
                  <a:pt x="17" y="99"/>
                </a:cubicBezTo>
                <a:cubicBezTo>
                  <a:pt x="23" y="100"/>
                  <a:pt x="28" y="101"/>
                  <a:pt x="33" y="101"/>
                </a:cubicBezTo>
                <a:cubicBezTo>
                  <a:pt x="40" y="101"/>
                  <a:pt x="46" y="99"/>
                  <a:pt x="49" y="97"/>
                </a:cubicBezTo>
                <a:cubicBezTo>
                  <a:pt x="53" y="94"/>
                  <a:pt x="55" y="90"/>
                  <a:pt x="55" y="85"/>
                </a:cubicBezTo>
                <a:cubicBezTo>
                  <a:pt x="55" y="81"/>
                  <a:pt x="53" y="78"/>
                  <a:pt x="50" y="75"/>
                </a:cubicBezTo>
                <a:cubicBezTo>
                  <a:pt x="47" y="72"/>
                  <a:pt x="40" y="68"/>
                  <a:pt x="30" y="64"/>
                </a:cubicBezTo>
                <a:cubicBezTo>
                  <a:pt x="20" y="60"/>
                  <a:pt x="12" y="55"/>
                  <a:pt x="8" y="50"/>
                </a:cubicBezTo>
                <a:cubicBezTo>
                  <a:pt x="4" y="44"/>
                  <a:pt x="2" y="38"/>
                  <a:pt x="2" y="30"/>
                </a:cubicBezTo>
                <a:cubicBezTo>
                  <a:pt x="2" y="21"/>
                  <a:pt x="5" y="14"/>
                  <a:pt x="12" y="8"/>
                </a:cubicBezTo>
                <a:cubicBezTo>
                  <a:pt x="19" y="3"/>
                  <a:pt x="28" y="0"/>
                  <a:pt x="39" y="0"/>
                </a:cubicBezTo>
                <a:cubicBezTo>
                  <a:pt x="50" y="0"/>
                  <a:pt x="61" y="2"/>
                  <a:pt x="71" y="7"/>
                </a:cubicBezTo>
                <a:cubicBezTo>
                  <a:pt x="65" y="22"/>
                  <a:pt x="65" y="22"/>
                  <a:pt x="65" y="22"/>
                </a:cubicBezTo>
                <a:cubicBezTo>
                  <a:pt x="55" y="18"/>
                  <a:pt x="46" y="16"/>
                  <a:pt x="38" y="16"/>
                </a:cubicBezTo>
                <a:cubicBezTo>
                  <a:pt x="32" y="16"/>
                  <a:pt x="28" y="17"/>
                  <a:pt x="25" y="20"/>
                </a:cubicBezTo>
                <a:cubicBezTo>
                  <a:pt x="22" y="22"/>
                  <a:pt x="20" y="26"/>
                  <a:pt x="20" y="30"/>
                </a:cubicBezTo>
                <a:cubicBezTo>
                  <a:pt x="20" y="33"/>
                  <a:pt x="21" y="36"/>
                  <a:pt x="22" y="38"/>
                </a:cubicBezTo>
                <a:cubicBezTo>
                  <a:pt x="23" y="40"/>
                  <a:pt x="25" y="42"/>
                  <a:pt x="28" y="44"/>
                </a:cubicBezTo>
                <a:cubicBezTo>
                  <a:pt x="31" y="45"/>
                  <a:pt x="36" y="48"/>
                  <a:pt x="43" y="51"/>
                </a:cubicBezTo>
                <a:cubicBezTo>
                  <a:pt x="52" y="54"/>
                  <a:pt x="58" y="58"/>
                  <a:pt x="62" y="61"/>
                </a:cubicBezTo>
                <a:cubicBezTo>
                  <a:pt x="66" y="64"/>
                  <a:pt x="68" y="67"/>
                  <a:pt x="70" y="71"/>
                </a:cubicBezTo>
                <a:cubicBezTo>
                  <a:pt x="72" y="75"/>
                  <a:pt x="73" y="79"/>
                  <a:pt x="73" y="84"/>
                </a:cubicBezTo>
                <a:close/>
                <a:moveTo>
                  <a:pt x="153" y="115"/>
                </a:moveTo>
                <a:cubicBezTo>
                  <a:pt x="151" y="104"/>
                  <a:pt x="151" y="104"/>
                  <a:pt x="151" y="104"/>
                </a:cubicBezTo>
                <a:cubicBezTo>
                  <a:pt x="150" y="104"/>
                  <a:pt x="150" y="104"/>
                  <a:pt x="150" y="104"/>
                </a:cubicBezTo>
                <a:cubicBezTo>
                  <a:pt x="147" y="108"/>
                  <a:pt x="144" y="111"/>
                  <a:pt x="139" y="113"/>
                </a:cubicBezTo>
                <a:cubicBezTo>
                  <a:pt x="134" y="115"/>
                  <a:pt x="129" y="116"/>
                  <a:pt x="123" y="116"/>
                </a:cubicBezTo>
                <a:cubicBezTo>
                  <a:pt x="113" y="116"/>
                  <a:pt x="105" y="114"/>
                  <a:pt x="100" y="109"/>
                </a:cubicBezTo>
                <a:cubicBezTo>
                  <a:pt x="95" y="104"/>
                  <a:pt x="92" y="96"/>
                  <a:pt x="92" y="85"/>
                </a:cubicBezTo>
                <a:cubicBezTo>
                  <a:pt x="92" y="29"/>
                  <a:pt x="92" y="29"/>
                  <a:pt x="92" y="29"/>
                </a:cubicBezTo>
                <a:cubicBezTo>
                  <a:pt x="111" y="29"/>
                  <a:pt x="111" y="29"/>
                  <a:pt x="111" y="29"/>
                </a:cubicBezTo>
                <a:cubicBezTo>
                  <a:pt x="111" y="82"/>
                  <a:pt x="111" y="82"/>
                  <a:pt x="111" y="82"/>
                </a:cubicBezTo>
                <a:cubicBezTo>
                  <a:pt x="111" y="89"/>
                  <a:pt x="112" y="93"/>
                  <a:pt x="115" y="97"/>
                </a:cubicBezTo>
                <a:cubicBezTo>
                  <a:pt x="117" y="100"/>
                  <a:pt x="122" y="102"/>
                  <a:pt x="127" y="102"/>
                </a:cubicBezTo>
                <a:cubicBezTo>
                  <a:pt x="135" y="102"/>
                  <a:pt x="141" y="99"/>
                  <a:pt x="144" y="95"/>
                </a:cubicBezTo>
                <a:cubicBezTo>
                  <a:pt x="148" y="90"/>
                  <a:pt x="149" y="83"/>
                  <a:pt x="149" y="72"/>
                </a:cubicBezTo>
                <a:cubicBezTo>
                  <a:pt x="149" y="29"/>
                  <a:pt x="149" y="29"/>
                  <a:pt x="149" y="29"/>
                </a:cubicBezTo>
                <a:cubicBezTo>
                  <a:pt x="168" y="29"/>
                  <a:pt x="168" y="29"/>
                  <a:pt x="168" y="29"/>
                </a:cubicBezTo>
                <a:cubicBezTo>
                  <a:pt x="168" y="115"/>
                  <a:pt x="168" y="115"/>
                  <a:pt x="168" y="115"/>
                </a:cubicBezTo>
                <a:lnTo>
                  <a:pt x="153" y="115"/>
                </a:lnTo>
                <a:close/>
                <a:moveTo>
                  <a:pt x="237" y="116"/>
                </a:moveTo>
                <a:cubicBezTo>
                  <a:pt x="226" y="116"/>
                  <a:pt x="218" y="113"/>
                  <a:pt x="212" y="105"/>
                </a:cubicBezTo>
                <a:cubicBezTo>
                  <a:pt x="211" y="105"/>
                  <a:pt x="211" y="105"/>
                  <a:pt x="211" y="105"/>
                </a:cubicBezTo>
                <a:cubicBezTo>
                  <a:pt x="212" y="112"/>
                  <a:pt x="212" y="116"/>
                  <a:pt x="212" y="118"/>
                </a:cubicBezTo>
                <a:cubicBezTo>
                  <a:pt x="212" y="153"/>
                  <a:pt x="212" y="153"/>
                  <a:pt x="212" y="153"/>
                </a:cubicBezTo>
                <a:cubicBezTo>
                  <a:pt x="194" y="153"/>
                  <a:pt x="194" y="153"/>
                  <a:pt x="194" y="153"/>
                </a:cubicBezTo>
                <a:cubicBezTo>
                  <a:pt x="194" y="29"/>
                  <a:pt x="194" y="29"/>
                  <a:pt x="194" y="29"/>
                </a:cubicBezTo>
                <a:cubicBezTo>
                  <a:pt x="208" y="29"/>
                  <a:pt x="208" y="29"/>
                  <a:pt x="208" y="29"/>
                </a:cubicBezTo>
                <a:cubicBezTo>
                  <a:pt x="209" y="31"/>
                  <a:pt x="210" y="35"/>
                  <a:pt x="211" y="41"/>
                </a:cubicBezTo>
                <a:cubicBezTo>
                  <a:pt x="212" y="41"/>
                  <a:pt x="212" y="41"/>
                  <a:pt x="212" y="41"/>
                </a:cubicBezTo>
                <a:cubicBezTo>
                  <a:pt x="218" y="32"/>
                  <a:pt x="226" y="28"/>
                  <a:pt x="238" y="28"/>
                </a:cubicBezTo>
                <a:cubicBezTo>
                  <a:pt x="248" y="28"/>
                  <a:pt x="257" y="31"/>
                  <a:pt x="263" y="39"/>
                </a:cubicBezTo>
                <a:cubicBezTo>
                  <a:pt x="268" y="47"/>
                  <a:pt x="271" y="58"/>
                  <a:pt x="271" y="72"/>
                </a:cubicBezTo>
                <a:cubicBezTo>
                  <a:pt x="271" y="86"/>
                  <a:pt x="268" y="97"/>
                  <a:pt x="262" y="105"/>
                </a:cubicBezTo>
                <a:cubicBezTo>
                  <a:pt x="256" y="112"/>
                  <a:pt x="248" y="116"/>
                  <a:pt x="237" y="116"/>
                </a:cubicBezTo>
                <a:close/>
                <a:moveTo>
                  <a:pt x="233" y="42"/>
                </a:moveTo>
                <a:cubicBezTo>
                  <a:pt x="226" y="42"/>
                  <a:pt x="220" y="45"/>
                  <a:pt x="217" y="49"/>
                </a:cubicBezTo>
                <a:cubicBezTo>
                  <a:pt x="214" y="53"/>
                  <a:pt x="212" y="60"/>
                  <a:pt x="212" y="69"/>
                </a:cubicBezTo>
                <a:cubicBezTo>
                  <a:pt x="212" y="72"/>
                  <a:pt x="212" y="72"/>
                  <a:pt x="212" y="72"/>
                </a:cubicBezTo>
                <a:cubicBezTo>
                  <a:pt x="212" y="82"/>
                  <a:pt x="214" y="90"/>
                  <a:pt x="217" y="95"/>
                </a:cubicBezTo>
                <a:cubicBezTo>
                  <a:pt x="220" y="99"/>
                  <a:pt x="226" y="102"/>
                  <a:pt x="233" y="102"/>
                </a:cubicBezTo>
                <a:cubicBezTo>
                  <a:pt x="239" y="102"/>
                  <a:pt x="244" y="99"/>
                  <a:pt x="248" y="94"/>
                </a:cubicBezTo>
                <a:cubicBezTo>
                  <a:pt x="251" y="89"/>
                  <a:pt x="253" y="81"/>
                  <a:pt x="253" y="72"/>
                </a:cubicBezTo>
                <a:cubicBezTo>
                  <a:pt x="253" y="62"/>
                  <a:pt x="251" y="55"/>
                  <a:pt x="248" y="50"/>
                </a:cubicBezTo>
                <a:cubicBezTo>
                  <a:pt x="244" y="45"/>
                  <a:pt x="239" y="42"/>
                  <a:pt x="233" y="42"/>
                </a:cubicBezTo>
                <a:close/>
                <a:moveTo>
                  <a:pt x="330" y="116"/>
                </a:moveTo>
                <a:cubicBezTo>
                  <a:pt x="317" y="116"/>
                  <a:pt x="306" y="113"/>
                  <a:pt x="299" y="105"/>
                </a:cubicBezTo>
                <a:cubicBezTo>
                  <a:pt x="291" y="97"/>
                  <a:pt x="288" y="86"/>
                  <a:pt x="288" y="73"/>
                </a:cubicBezTo>
                <a:cubicBezTo>
                  <a:pt x="288" y="59"/>
                  <a:pt x="291" y="48"/>
                  <a:pt x="298" y="40"/>
                </a:cubicBezTo>
                <a:cubicBezTo>
                  <a:pt x="305" y="32"/>
                  <a:pt x="315" y="28"/>
                  <a:pt x="327" y="28"/>
                </a:cubicBezTo>
                <a:cubicBezTo>
                  <a:pt x="338" y="28"/>
                  <a:pt x="347" y="31"/>
                  <a:pt x="354" y="38"/>
                </a:cubicBezTo>
                <a:cubicBezTo>
                  <a:pt x="360" y="45"/>
                  <a:pt x="363" y="54"/>
                  <a:pt x="363" y="66"/>
                </a:cubicBezTo>
                <a:cubicBezTo>
                  <a:pt x="363" y="76"/>
                  <a:pt x="363" y="76"/>
                  <a:pt x="363" y="76"/>
                </a:cubicBezTo>
                <a:cubicBezTo>
                  <a:pt x="306" y="76"/>
                  <a:pt x="306" y="76"/>
                  <a:pt x="306" y="76"/>
                </a:cubicBezTo>
                <a:cubicBezTo>
                  <a:pt x="307" y="84"/>
                  <a:pt x="309" y="91"/>
                  <a:pt x="313" y="95"/>
                </a:cubicBezTo>
                <a:cubicBezTo>
                  <a:pt x="317" y="100"/>
                  <a:pt x="323" y="102"/>
                  <a:pt x="331" y="102"/>
                </a:cubicBezTo>
                <a:cubicBezTo>
                  <a:pt x="336" y="102"/>
                  <a:pt x="341" y="102"/>
                  <a:pt x="345" y="101"/>
                </a:cubicBezTo>
                <a:cubicBezTo>
                  <a:pt x="349" y="100"/>
                  <a:pt x="354" y="98"/>
                  <a:pt x="359" y="96"/>
                </a:cubicBezTo>
                <a:cubicBezTo>
                  <a:pt x="359" y="111"/>
                  <a:pt x="359" y="111"/>
                  <a:pt x="359" y="111"/>
                </a:cubicBezTo>
                <a:cubicBezTo>
                  <a:pt x="355" y="113"/>
                  <a:pt x="350" y="114"/>
                  <a:pt x="346" y="115"/>
                </a:cubicBezTo>
                <a:cubicBezTo>
                  <a:pt x="341" y="116"/>
                  <a:pt x="336" y="116"/>
                  <a:pt x="330" y="116"/>
                </a:cubicBezTo>
                <a:close/>
                <a:moveTo>
                  <a:pt x="327" y="41"/>
                </a:moveTo>
                <a:cubicBezTo>
                  <a:pt x="321" y="41"/>
                  <a:pt x="316" y="43"/>
                  <a:pt x="313" y="47"/>
                </a:cubicBezTo>
                <a:cubicBezTo>
                  <a:pt x="309" y="51"/>
                  <a:pt x="307" y="56"/>
                  <a:pt x="307" y="63"/>
                </a:cubicBezTo>
                <a:cubicBezTo>
                  <a:pt x="346" y="63"/>
                  <a:pt x="346" y="63"/>
                  <a:pt x="346" y="63"/>
                </a:cubicBezTo>
                <a:cubicBezTo>
                  <a:pt x="345" y="56"/>
                  <a:pt x="344" y="51"/>
                  <a:pt x="340" y="47"/>
                </a:cubicBezTo>
                <a:cubicBezTo>
                  <a:pt x="337" y="43"/>
                  <a:pt x="333" y="41"/>
                  <a:pt x="327" y="41"/>
                </a:cubicBezTo>
                <a:close/>
                <a:moveTo>
                  <a:pt x="428" y="28"/>
                </a:moveTo>
                <a:cubicBezTo>
                  <a:pt x="431" y="28"/>
                  <a:pt x="434" y="28"/>
                  <a:pt x="437" y="28"/>
                </a:cubicBezTo>
                <a:cubicBezTo>
                  <a:pt x="435" y="45"/>
                  <a:pt x="435" y="45"/>
                  <a:pt x="435" y="45"/>
                </a:cubicBezTo>
                <a:cubicBezTo>
                  <a:pt x="432" y="45"/>
                  <a:pt x="430" y="44"/>
                  <a:pt x="427" y="44"/>
                </a:cubicBezTo>
                <a:cubicBezTo>
                  <a:pt x="420" y="44"/>
                  <a:pt x="414" y="47"/>
                  <a:pt x="409" y="52"/>
                </a:cubicBezTo>
                <a:cubicBezTo>
                  <a:pt x="405" y="56"/>
                  <a:pt x="402" y="62"/>
                  <a:pt x="402" y="70"/>
                </a:cubicBezTo>
                <a:cubicBezTo>
                  <a:pt x="402" y="115"/>
                  <a:pt x="402" y="115"/>
                  <a:pt x="402" y="115"/>
                </a:cubicBezTo>
                <a:cubicBezTo>
                  <a:pt x="384" y="115"/>
                  <a:pt x="384" y="115"/>
                  <a:pt x="384" y="115"/>
                </a:cubicBezTo>
                <a:cubicBezTo>
                  <a:pt x="384" y="29"/>
                  <a:pt x="384" y="29"/>
                  <a:pt x="384" y="29"/>
                </a:cubicBezTo>
                <a:cubicBezTo>
                  <a:pt x="398" y="29"/>
                  <a:pt x="398" y="29"/>
                  <a:pt x="398" y="29"/>
                </a:cubicBezTo>
                <a:cubicBezTo>
                  <a:pt x="401" y="44"/>
                  <a:pt x="401" y="44"/>
                  <a:pt x="401" y="44"/>
                </a:cubicBezTo>
                <a:cubicBezTo>
                  <a:pt x="402" y="44"/>
                  <a:pt x="402" y="44"/>
                  <a:pt x="402" y="44"/>
                </a:cubicBezTo>
                <a:cubicBezTo>
                  <a:pt x="405" y="39"/>
                  <a:pt x="408" y="35"/>
                  <a:pt x="413" y="32"/>
                </a:cubicBezTo>
                <a:cubicBezTo>
                  <a:pt x="417" y="29"/>
                  <a:pt x="422" y="28"/>
                  <a:pt x="428" y="28"/>
                </a:cubicBezTo>
                <a:close/>
                <a:moveTo>
                  <a:pt x="520" y="84"/>
                </a:moveTo>
                <a:cubicBezTo>
                  <a:pt x="520" y="94"/>
                  <a:pt x="516" y="102"/>
                  <a:pt x="509" y="108"/>
                </a:cubicBezTo>
                <a:cubicBezTo>
                  <a:pt x="502" y="114"/>
                  <a:pt x="492" y="116"/>
                  <a:pt x="479" y="116"/>
                </a:cubicBezTo>
                <a:cubicBezTo>
                  <a:pt x="466" y="116"/>
                  <a:pt x="455" y="114"/>
                  <a:pt x="447" y="110"/>
                </a:cubicBezTo>
                <a:cubicBezTo>
                  <a:pt x="447" y="93"/>
                  <a:pt x="447" y="93"/>
                  <a:pt x="447" y="93"/>
                </a:cubicBezTo>
                <a:cubicBezTo>
                  <a:pt x="452" y="95"/>
                  <a:pt x="458" y="97"/>
                  <a:pt x="464" y="99"/>
                </a:cubicBezTo>
                <a:cubicBezTo>
                  <a:pt x="470" y="100"/>
                  <a:pt x="475" y="101"/>
                  <a:pt x="480" y="101"/>
                </a:cubicBezTo>
                <a:cubicBezTo>
                  <a:pt x="487" y="101"/>
                  <a:pt x="493" y="99"/>
                  <a:pt x="496" y="97"/>
                </a:cubicBezTo>
                <a:cubicBezTo>
                  <a:pt x="500" y="94"/>
                  <a:pt x="501" y="90"/>
                  <a:pt x="501" y="85"/>
                </a:cubicBezTo>
                <a:cubicBezTo>
                  <a:pt x="501" y="81"/>
                  <a:pt x="500" y="78"/>
                  <a:pt x="497" y="75"/>
                </a:cubicBezTo>
                <a:cubicBezTo>
                  <a:pt x="493" y="72"/>
                  <a:pt x="487" y="68"/>
                  <a:pt x="477" y="64"/>
                </a:cubicBezTo>
                <a:cubicBezTo>
                  <a:pt x="466" y="60"/>
                  <a:pt x="459" y="55"/>
                  <a:pt x="455" y="50"/>
                </a:cubicBezTo>
                <a:cubicBezTo>
                  <a:pt x="451" y="44"/>
                  <a:pt x="449" y="38"/>
                  <a:pt x="449" y="30"/>
                </a:cubicBezTo>
                <a:cubicBezTo>
                  <a:pt x="449" y="21"/>
                  <a:pt x="452" y="14"/>
                  <a:pt x="459" y="8"/>
                </a:cubicBezTo>
                <a:cubicBezTo>
                  <a:pt x="465" y="3"/>
                  <a:pt x="474" y="0"/>
                  <a:pt x="486" y="0"/>
                </a:cubicBezTo>
                <a:cubicBezTo>
                  <a:pt x="497" y="0"/>
                  <a:pt x="507" y="2"/>
                  <a:pt x="518" y="7"/>
                </a:cubicBezTo>
                <a:cubicBezTo>
                  <a:pt x="512" y="22"/>
                  <a:pt x="512" y="22"/>
                  <a:pt x="512" y="22"/>
                </a:cubicBezTo>
                <a:cubicBezTo>
                  <a:pt x="502" y="18"/>
                  <a:pt x="493" y="16"/>
                  <a:pt x="485" y="16"/>
                </a:cubicBezTo>
                <a:cubicBezTo>
                  <a:pt x="479" y="16"/>
                  <a:pt x="475" y="17"/>
                  <a:pt x="472" y="20"/>
                </a:cubicBezTo>
                <a:cubicBezTo>
                  <a:pt x="469" y="22"/>
                  <a:pt x="467" y="26"/>
                  <a:pt x="467" y="30"/>
                </a:cubicBezTo>
                <a:cubicBezTo>
                  <a:pt x="467" y="33"/>
                  <a:pt x="468" y="36"/>
                  <a:pt x="469" y="38"/>
                </a:cubicBezTo>
                <a:cubicBezTo>
                  <a:pt x="470" y="40"/>
                  <a:pt x="472" y="42"/>
                  <a:pt x="475" y="44"/>
                </a:cubicBezTo>
                <a:cubicBezTo>
                  <a:pt x="478" y="45"/>
                  <a:pt x="483" y="48"/>
                  <a:pt x="490" y="51"/>
                </a:cubicBezTo>
                <a:cubicBezTo>
                  <a:pt x="499" y="54"/>
                  <a:pt x="505" y="58"/>
                  <a:pt x="509" y="61"/>
                </a:cubicBezTo>
                <a:cubicBezTo>
                  <a:pt x="512" y="64"/>
                  <a:pt x="515" y="67"/>
                  <a:pt x="517" y="71"/>
                </a:cubicBezTo>
                <a:cubicBezTo>
                  <a:pt x="519" y="75"/>
                  <a:pt x="520" y="79"/>
                  <a:pt x="520" y="84"/>
                </a:cubicBezTo>
                <a:close/>
                <a:moveTo>
                  <a:pt x="572" y="102"/>
                </a:moveTo>
                <a:cubicBezTo>
                  <a:pt x="576" y="102"/>
                  <a:pt x="581" y="101"/>
                  <a:pt x="585" y="100"/>
                </a:cubicBezTo>
                <a:cubicBezTo>
                  <a:pt x="585" y="113"/>
                  <a:pt x="585" y="113"/>
                  <a:pt x="585" y="113"/>
                </a:cubicBezTo>
                <a:cubicBezTo>
                  <a:pt x="583" y="114"/>
                  <a:pt x="580" y="115"/>
                  <a:pt x="577" y="116"/>
                </a:cubicBezTo>
                <a:cubicBezTo>
                  <a:pt x="574" y="116"/>
                  <a:pt x="571" y="116"/>
                  <a:pt x="567" y="116"/>
                </a:cubicBezTo>
                <a:cubicBezTo>
                  <a:pt x="550" y="116"/>
                  <a:pt x="542" y="107"/>
                  <a:pt x="542" y="89"/>
                </a:cubicBezTo>
                <a:cubicBezTo>
                  <a:pt x="542" y="43"/>
                  <a:pt x="542" y="43"/>
                  <a:pt x="542" y="43"/>
                </a:cubicBezTo>
                <a:cubicBezTo>
                  <a:pt x="530" y="43"/>
                  <a:pt x="530" y="43"/>
                  <a:pt x="530" y="43"/>
                </a:cubicBezTo>
                <a:cubicBezTo>
                  <a:pt x="530" y="35"/>
                  <a:pt x="530" y="35"/>
                  <a:pt x="530" y="35"/>
                </a:cubicBezTo>
                <a:cubicBezTo>
                  <a:pt x="542" y="28"/>
                  <a:pt x="542" y="28"/>
                  <a:pt x="542" y="28"/>
                </a:cubicBezTo>
                <a:cubicBezTo>
                  <a:pt x="549" y="10"/>
                  <a:pt x="549" y="10"/>
                  <a:pt x="549" y="10"/>
                </a:cubicBezTo>
                <a:cubicBezTo>
                  <a:pt x="560" y="10"/>
                  <a:pt x="560" y="10"/>
                  <a:pt x="560" y="10"/>
                </a:cubicBezTo>
                <a:cubicBezTo>
                  <a:pt x="560" y="29"/>
                  <a:pt x="560" y="29"/>
                  <a:pt x="560" y="29"/>
                </a:cubicBezTo>
                <a:cubicBezTo>
                  <a:pt x="584" y="29"/>
                  <a:pt x="584" y="29"/>
                  <a:pt x="584" y="29"/>
                </a:cubicBezTo>
                <a:cubicBezTo>
                  <a:pt x="584" y="43"/>
                  <a:pt x="584" y="43"/>
                  <a:pt x="584" y="43"/>
                </a:cubicBezTo>
                <a:cubicBezTo>
                  <a:pt x="560" y="43"/>
                  <a:pt x="560" y="43"/>
                  <a:pt x="560" y="43"/>
                </a:cubicBezTo>
                <a:cubicBezTo>
                  <a:pt x="560" y="89"/>
                  <a:pt x="560" y="89"/>
                  <a:pt x="560" y="89"/>
                </a:cubicBezTo>
                <a:cubicBezTo>
                  <a:pt x="560" y="93"/>
                  <a:pt x="561" y="96"/>
                  <a:pt x="563" y="99"/>
                </a:cubicBezTo>
                <a:cubicBezTo>
                  <a:pt x="565" y="101"/>
                  <a:pt x="568" y="102"/>
                  <a:pt x="572" y="102"/>
                </a:cubicBezTo>
                <a:close/>
                <a:moveTo>
                  <a:pt x="646" y="28"/>
                </a:moveTo>
                <a:cubicBezTo>
                  <a:pt x="649" y="28"/>
                  <a:pt x="652" y="28"/>
                  <a:pt x="655" y="28"/>
                </a:cubicBezTo>
                <a:cubicBezTo>
                  <a:pt x="653" y="45"/>
                  <a:pt x="653" y="45"/>
                  <a:pt x="653" y="45"/>
                </a:cubicBezTo>
                <a:cubicBezTo>
                  <a:pt x="650" y="45"/>
                  <a:pt x="648" y="44"/>
                  <a:pt x="645" y="44"/>
                </a:cubicBezTo>
                <a:cubicBezTo>
                  <a:pt x="638" y="44"/>
                  <a:pt x="632" y="47"/>
                  <a:pt x="627" y="52"/>
                </a:cubicBezTo>
                <a:cubicBezTo>
                  <a:pt x="623" y="56"/>
                  <a:pt x="620" y="62"/>
                  <a:pt x="620" y="70"/>
                </a:cubicBezTo>
                <a:cubicBezTo>
                  <a:pt x="620" y="115"/>
                  <a:pt x="620" y="115"/>
                  <a:pt x="620" y="115"/>
                </a:cubicBezTo>
                <a:cubicBezTo>
                  <a:pt x="602" y="115"/>
                  <a:pt x="602" y="115"/>
                  <a:pt x="602" y="115"/>
                </a:cubicBezTo>
                <a:cubicBezTo>
                  <a:pt x="602" y="29"/>
                  <a:pt x="602" y="29"/>
                  <a:pt x="602" y="29"/>
                </a:cubicBezTo>
                <a:cubicBezTo>
                  <a:pt x="616" y="29"/>
                  <a:pt x="616" y="29"/>
                  <a:pt x="616" y="29"/>
                </a:cubicBezTo>
                <a:cubicBezTo>
                  <a:pt x="619" y="44"/>
                  <a:pt x="619" y="44"/>
                  <a:pt x="619" y="44"/>
                </a:cubicBezTo>
                <a:cubicBezTo>
                  <a:pt x="620" y="44"/>
                  <a:pt x="620" y="44"/>
                  <a:pt x="620" y="44"/>
                </a:cubicBezTo>
                <a:cubicBezTo>
                  <a:pt x="623" y="39"/>
                  <a:pt x="626" y="35"/>
                  <a:pt x="631" y="32"/>
                </a:cubicBezTo>
                <a:cubicBezTo>
                  <a:pt x="636" y="29"/>
                  <a:pt x="640" y="28"/>
                  <a:pt x="646" y="28"/>
                </a:cubicBezTo>
                <a:close/>
                <a:moveTo>
                  <a:pt x="708" y="116"/>
                </a:moveTo>
                <a:cubicBezTo>
                  <a:pt x="695" y="116"/>
                  <a:pt x="684" y="113"/>
                  <a:pt x="677" y="105"/>
                </a:cubicBezTo>
                <a:cubicBezTo>
                  <a:pt x="669" y="97"/>
                  <a:pt x="666" y="86"/>
                  <a:pt x="666" y="73"/>
                </a:cubicBezTo>
                <a:cubicBezTo>
                  <a:pt x="666" y="59"/>
                  <a:pt x="669" y="48"/>
                  <a:pt x="676" y="40"/>
                </a:cubicBezTo>
                <a:cubicBezTo>
                  <a:pt x="683" y="32"/>
                  <a:pt x="693" y="28"/>
                  <a:pt x="705" y="28"/>
                </a:cubicBezTo>
                <a:cubicBezTo>
                  <a:pt x="716" y="28"/>
                  <a:pt x="725" y="31"/>
                  <a:pt x="732" y="38"/>
                </a:cubicBezTo>
                <a:cubicBezTo>
                  <a:pt x="738" y="45"/>
                  <a:pt x="741" y="54"/>
                  <a:pt x="741" y="66"/>
                </a:cubicBezTo>
                <a:cubicBezTo>
                  <a:pt x="741" y="76"/>
                  <a:pt x="741" y="76"/>
                  <a:pt x="741" y="76"/>
                </a:cubicBezTo>
                <a:cubicBezTo>
                  <a:pt x="684" y="76"/>
                  <a:pt x="684" y="76"/>
                  <a:pt x="684" y="76"/>
                </a:cubicBezTo>
                <a:cubicBezTo>
                  <a:pt x="685" y="84"/>
                  <a:pt x="687" y="91"/>
                  <a:pt x="691" y="95"/>
                </a:cubicBezTo>
                <a:cubicBezTo>
                  <a:pt x="695" y="100"/>
                  <a:pt x="701" y="102"/>
                  <a:pt x="709" y="102"/>
                </a:cubicBezTo>
                <a:cubicBezTo>
                  <a:pt x="714" y="102"/>
                  <a:pt x="719" y="102"/>
                  <a:pt x="723" y="101"/>
                </a:cubicBezTo>
                <a:cubicBezTo>
                  <a:pt x="727" y="100"/>
                  <a:pt x="732" y="98"/>
                  <a:pt x="737" y="96"/>
                </a:cubicBezTo>
                <a:cubicBezTo>
                  <a:pt x="737" y="111"/>
                  <a:pt x="737" y="111"/>
                  <a:pt x="737" y="111"/>
                </a:cubicBezTo>
                <a:cubicBezTo>
                  <a:pt x="733" y="113"/>
                  <a:pt x="728" y="114"/>
                  <a:pt x="724" y="115"/>
                </a:cubicBezTo>
                <a:cubicBezTo>
                  <a:pt x="719" y="116"/>
                  <a:pt x="714" y="116"/>
                  <a:pt x="708" y="116"/>
                </a:cubicBezTo>
                <a:close/>
                <a:moveTo>
                  <a:pt x="705" y="41"/>
                </a:moveTo>
                <a:cubicBezTo>
                  <a:pt x="699" y="41"/>
                  <a:pt x="694" y="43"/>
                  <a:pt x="691" y="47"/>
                </a:cubicBezTo>
                <a:cubicBezTo>
                  <a:pt x="687" y="51"/>
                  <a:pt x="685" y="56"/>
                  <a:pt x="685" y="63"/>
                </a:cubicBezTo>
                <a:cubicBezTo>
                  <a:pt x="724" y="63"/>
                  <a:pt x="724" y="63"/>
                  <a:pt x="724" y="63"/>
                </a:cubicBezTo>
                <a:cubicBezTo>
                  <a:pt x="723" y="56"/>
                  <a:pt x="722" y="51"/>
                  <a:pt x="718" y="47"/>
                </a:cubicBezTo>
                <a:cubicBezTo>
                  <a:pt x="715" y="43"/>
                  <a:pt x="711" y="41"/>
                  <a:pt x="705" y="41"/>
                </a:cubicBezTo>
                <a:close/>
                <a:moveTo>
                  <a:pt x="816" y="115"/>
                </a:moveTo>
                <a:cubicBezTo>
                  <a:pt x="812" y="103"/>
                  <a:pt x="812" y="103"/>
                  <a:pt x="812" y="103"/>
                </a:cubicBezTo>
                <a:cubicBezTo>
                  <a:pt x="811" y="103"/>
                  <a:pt x="811" y="103"/>
                  <a:pt x="811" y="103"/>
                </a:cubicBezTo>
                <a:cubicBezTo>
                  <a:pt x="807" y="108"/>
                  <a:pt x="803" y="112"/>
                  <a:pt x="799" y="114"/>
                </a:cubicBezTo>
                <a:cubicBezTo>
                  <a:pt x="795" y="115"/>
                  <a:pt x="789" y="116"/>
                  <a:pt x="783" y="116"/>
                </a:cubicBezTo>
                <a:cubicBezTo>
                  <a:pt x="774" y="116"/>
                  <a:pt x="768" y="114"/>
                  <a:pt x="763" y="110"/>
                </a:cubicBezTo>
                <a:cubicBezTo>
                  <a:pt x="758" y="105"/>
                  <a:pt x="756" y="99"/>
                  <a:pt x="756" y="90"/>
                </a:cubicBezTo>
                <a:cubicBezTo>
                  <a:pt x="756" y="81"/>
                  <a:pt x="759" y="75"/>
                  <a:pt x="766" y="70"/>
                </a:cubicBezTo>
                <a:cubicBezTo>
                  <a:pt x="772" y="66"/>
                  <a:pt x="782" y="63"/>
                  <a:pt x="796" y="63"/>
                </a:cubicBezTo>
                <a:cubicBezTo>
                  <a:pt x="811" y="62"/>
                  <a:pt x="811" y="62"/>
                  <a:pt x="811" y="62"/>
                </a:cubicBezTo>
                <a:cubicBezTo>
                  <a:pt x="811" y="58"/>
                  <a:pt x="811" y="58"/>
                  <a:pt x="811" y="58"/>
                </a:cubicBezTo>
                <a:cubicBezTo>
                  <a:pt x="811" y="52"/>
                  <a:pt x="809" y="48"/>
                  <a:pt x="807" y="46"/>
                </a:cubicBezTo>
                <a:cubicBezTo>
                  <a:pt x="804" y="43"/>
                  <a:pt x="800" y="42"/>
                  <a:pt x="795" y="42"/>
                </a:cubicBezTo>
                <a:cubicBezTo>
                  <a:pt x="791" y="42"/>
                  <a:pt x="786" y="42"/>
                  <a:pt x="782" y="43"/>
                </a:cubicBezTo>
                <a:cubicBezTo>
                  <a:pt x="778" y="45"/>
                  <a:pt x="774" y="46"/>
                  <a:pt x="771" y="48"/>
                </a:cubicBezTo>
                <a:cubicBezTo>
                  <a:pt x="765" y="35"/>
                  <a:pt x="765" y="35"/>
                  <a:pt x="765" y="35"/>
                </a:cubicBezTo>
                <a:cubicBezTo>
                  <a:pt x="769" y="33"/>
                  <a:pt x="775" y="31"/>
                  <a:pt x="780" y="30"/>
                </a:cubicBezTo>
                <a:cubicBezTo>
                  <a:pt x="786" y="28"/>
                  <a:pt x="791" y="28"/>
                  <a:pt x="796" y="28"/>
                </a:cubicBezTo>
                <a:cubicBezTo>
                  <a:pt x="807" y="28"/>
                  <a:pt x="815" y="30"/>
                  <a:pt x="820" y="35"/>
                </a:cubicBezTo>
                <a:cubicBezTo>
                  <a:pt x="826" y="39"/>
                  <a:pt x="829" y="47"/>
                  <a:pt x="829" y="57"/>
                </a:cubicBezTo>
                <a:cubicBezTo>
                  <a:pt x="829" y="115"/>
                  <a:pt x="829" y="115"/>
                  <a:pt x="829" y="115"/>
                </a:cubicBezTo>
                <a:lnTo>
                  <a:pt x="816" y="115"/>
                </a:lnTo>
                <a:close/>
                <a:moveTo>
                  <a:pt x="789" y="102"/>
                </a:moveTo>
                <a:cubicBezTo>
                  <a:pt x="795" y="102"/>
                  <a:pt x="801" y="101"/>
                  <a:pt x="805" y="97"/>
                </a:cubicBezTo>
                <a:cubicBezTo>
                  <a:pt x="809" y="93"/>
                  <a:pt x="811" y="88"/>
                  <a:pt x="811" y="81"/>
                </a:cubicBezTo>
                <a:cubicBezTo>
                  <a:pt x="811" y="74"/>
                  <a:pt x="811" y="74"/>
                  <a:pt x="811" y="74"/>
                </a:cubicBezTo>
                <a:cubicBezTo>
                  <a:pt x="800" y="74"/>
                  <a:pt x="800" y="74"/>
                  <a:pt x="800" y="74"/>
                </a:cubicBezTo>
                <a:cubicBezTo>
                  <a:pt x="791" y="75"/>
                  <a:pt x="785" y="76"/>
                  <a:pt x="781" y="79"/>
                </a:cubicBezTo>
                <a:cubicBezTo>
                  <a:pt x="777" y="81"/>
                  <a:pt x="775" y="85"/>
                  <a:pt x="775" y="90"/>
                </a:cubicBezTo>
                <a:cubicBezTo>
                  <a:pt x="775" y="94"/>
                  <a:pt x="776" y="97"/>
                  <a:pt x="778" y="99"/>
                </a:cubicBezTo>
                <a:cubicBezTo>
                  <a:pt x="781" y="101"/>
                  <a:pt x="784" y="102"/>
                  <a:pt x="789" y="102"/>
                </a:cubicBezTo>
                <a:close/>
                <a:moveTo>
                  <a:pt x="926" y="115"/>
                </a:moveTo>
                <a:cubicBezTo>
                  <a:pt x="908" y="115"/>
                  <a:pt x="908" y="115"/>
                  <a:pt x="908" y="115"/>
                </a:cubicBezTo>
                <a:cubicBezTo>
                  <a:pt x="908" y="62"/>
                  <a:pt x="908" y="62"/>
                  <a:pt x="908" y="62"/>
                </a:cubicBezTo>
                <a:cubicBezTo>
                  <a:pt x="908" y="55"/>
                  <a:pt x="907" y="51"/>
                  <a:pt x="904" y="47"/>
                </a:cubicBezTo>
                <a:cubicBezTo>
                  <a:pt x="902" y="44"/>
                  <a:pt x="898" y="42"/>
                  <a:pt x="893" y="42"/>
                </a:cubicBezTo>
                <a:cubicBezTo>
                  <a:pt x="886" y="42"/>
                  <a:pt x="881" y="45"/>
                  <a:pt x="877" y="49"/>
                </a:cubicBezTo>
                <a:cubicBezTo>
                  <a:pt x="874" y="54"/>
                  <a:pt x="872" y="62"/>
                  <a:pt x="872" y="72"/>
                </a:cubicBezTo>
                <a:cubicBezTo>
                  <a:pt x="872" y="115"/>
                  <a:pt x="872" y="115"/>
                  <a:pt x="872" y="115"/>
                </a:cubicBezTo>
                <a:cubicBezTo>
                  <a:pt x="854" y="115"/>
                  <a:pt x="854" y="115"/>
                  <a:pt x="854" y="115"/>
                </a:cubicBezTo>
                <a:cubicBezTo>
                  <a:pt x="854" y="29"/>
                  <a:pt x="854" y="29"/>
                  <a:pt x="854" y="29"/>
                </a:cubicBezTo>
                <a:cubicBezTo>
                  <a:pt x="868" y="29"/>
                  <a:pt x="868" y="29"/>
                  <a:pt x="868" y="29"/>
                </a:cubicBezTo>
                <a:cubicBezTo>
                  <a:pt x="871" y="40"/>
                  <a:pt x="871" y="40"/>
                  <a:pt x="871" y="40"/>
                </a:cubicBezTo>
                <a:cubicBezTo>
                  <a:pt x="872" y="40"/>
                  <a:pt x="872" y="40"/>
                  <a:pt x="872" y="40"/>
                </a:cubicBezTo>
                <a:cubicBezTo>
                  <a:pt x="874" y="36"/>
                  <a:pt x="878" y="33"/>
                  <a:pt x="882" y="31"/>
                </a:cubicBezTo>
                <a:cubicBezTo>
                  <a:pt x="887" y="29"/>
                  <a:pt x="892" y="28"/>
                  <a:pt x="897" y="28"/>
                </a:cubicBezTo>
                <a:cubicBezTo>
                  <a:pt x="910" y="28"/>
                  <a:pt x="919" y="32"/>
                  <a:pt x="923" y="41"/>
                </a:cubicBezTo>
                <a:cubicBezTo>
                  <a:pt x="925" y="41"/>
                  <a:pt x="925" y="41"/>
                  <a:pt x="925" y="41"/>
                </a:cubicBezTo>
                <a:cubicBezTo>
                  <a:pt x="927" y="37"/>
                  <a:pt x="931" y="34"/>
                  <a:pt x="935" y="31"/>
                </a:cubicBezTo>
                <a:cubicBezTo>
                  <a:pt x="940" y="29"/>
                  <a:pt x="945" y="28"/>
                  <a:pt x="951" y="28"/>
                </a:cubicBezTo>
                <a:cubicBezTo>
                  <a:pt x="961" y="28"/>
                  <a:pt x="969" y="30"/>
                  <a:pt x="973" y="35"/>
                </a:cubicBezTo>
                <a:cubicBezTo>
                  <a:pt x="978" y="41"/>
                  <a:pt x="981" y="48"/>
                  <a:pt x="981" y="59"/>
                </a:cubicBezTo>
                <a:cubicBezTo>
                  <a:pt x="981" y="115"/>
                  <a:pt x="981" y="115"/>
                  <a:pt x="981" y="115"/>
                </a:cubicBezTo>
                <a:cubicBezTo>
                  <a:pt x="962" y="115"/>
                  <a:pt x="962" y="115"/>
                  <a:pt x="962" y="115"/>
                </a:cubicBezTo>
                <a:cubicBezTo>
                  <a:pt x="962" y="62"/>
                  <a:pt x="962" y="62"/>
                  <a:pt x="962" y="62"/>
                </a:cubicBezTo>
                <a:cubicBezTo>
                  <a:pt x="962" y="55"/>
                  <a:pt x="961" y="51"/>
                  <a:pt x="959" y="47"/>
                </a:cubicBezTo>
                <a:cubicBezTo>
                  <a:pt x="956" y="44"/>
                  <a:pt x="952" y="42"/>
                  <a:pt x="947" y="42"/>
                </a:cubicBezTo>
                <a:cubicBezTo>
                  <a:pt x="940" y="42"/>
                  <a:pt x="935" y="45"/>
                  <a:pt x="931" y="49"/>
                </a:cubicBezTo>
                <a:cubicBezTo>
                  <a:pt x="928" y="54"/>
                  <a:pt x="926" y="60"/>
                  <a:pt x="926" y="69"/>
                </a:cubicBezTo>
                <a:lnTo>
                  <a:pt x="926" y="115"/>
                </a:lnTo>
                <a:close/>
                <a:moveTo>
                  <a:pt x="999" y="68"/>
                </a:moveTo>
                <a:cubicBezTo>
                  <a:pt x="999" y="52"/>
                  <a:pt x="999" y="52"/>
                  <a:pt x="999" y="52"/>
                </a:cubicBezTo>
                <a:cubicBezTo>
                  <a:pt x="1038" y="52"/>
                  <a:pt x="1038" y="52"/>
                  <a:pt x="1038" y="52"/>
                </a:cubicBezTo>
                <a:cubicBezTo>
                  <a:pt x="1038" y="68"/>
                  <a:pt x="1038" y="68"/>
                  <a:pt x="1038" y="68"/>
                </a:cubicBezTo>
                <a:lnTo>
                  <a:pt x="999" y="68"/>
                </a:lnTo>
                <a:close/>
                <a:moveTo>
                  <a:pt x="1153" y="115"/>
                </a:moveTo>
                <a:cubicBezTo>
                  <a:pt x="1131" y="115"/>
                  <a:pt x="1131" y="115"/>
                  <a:pt x="1131" y="115"/>
                </a:cubicBezTo>
                <a:cubicBezTo>
                  <a:pt x="1075" y="25"/>
                  <a:pt x="1075" y="25"/>
                  <a:pt x="1075" y="25"/>
                </a:cubicBezTo>
                <a:cubicBezTo>
                  <a:pt x="1074" y="25"/>
                  <a:pt x="1074" y="25"/>
                  <a:pt x="1074" y="25"/>
                </a:cubicBezTo>
                <a:cubicBezTo>
                  <a:pt x="1075" y="30"/>
                  <a:pt x="1075" y="30"/>
                  <a:pt x="1075" y="30"/>
                </a:cubicBezTo>
                <a:cubicBezTo>
                  <a:pt x="1075" y="39"/>
                  <a:pt x="1076" y="48"/>
                  <a:pt x="1076" y="56"/>
                </a:cubicBezTo>
                <a:cubicBezTo>
                  <a:pt x="1076" y="115"/>
                  <a:pt x="1076" y="115"/>
                  <a:pt x="1076" y="115"/>
                </a:cubicBezTo>
                <a:cubicBezTo>
                  <a:pt x="1059" y="115"/>
                  <a:pt x="1059" y="115"/>
                  <a:pt x="1059" y="115"/>
                </a:cubicBezTo>
                <a:cubicBezTo>
                  <a:pt x="1059" y="2"/>
                  <a:pt x="1059" y="2"/>
                  <a:pt x="1059" y="2"/>
                </a:cubicBezTo>
                <a:cubicBezTo>
                  <a:pt x="1081" y="2"/>
                  <a:pt x="1081" y="2"/>
                  <a:pt x="1081" y="2"/>
                </a:cubicBezTo>
                <a:cubicBezTo>
                  <a:pt x="1137" y="91"/>
                  <a:pt x="1137" y="91"/>
                  <a:pt x="1137" y="91"/>
                </a:cubicBezTo>
                <a:cubicBezTo>
                  <a:pt x="1137" y="91"/>
                  <a:pt x="1137" y="91"/>
                  <a:pt x="1137" y="91"/>
                </a:cubicBezTo>
                <a:cubicBezTo>
                  <a:pt x="1137" y="90"/>
                  <a:pt x="1137" y="86"/>
                  <a:pt x="1137" y="78"/>
                </a:cubicBezTo>
                <a:cubicBezTo>
                  <a:pt x="1137" y="71"/>
                  <a:pt x="1136" y="65"/>
                  <a:pt x="1136" y="61"/>
                </a:cubicBezTo>
                <a:cubicBezTo>
                  <a:pt x="1136" y="2"/>
                  <a:pt x="1136" y="2"/>
                  <a:pt x="1136" y="2"/>
                </a:cubicBezTo>
                <a:cubicBezTo>
                  <a:pt x="1153" y="2"/>
                  <a:pt x="1153" y="2"/>
                  <a:pt x="1153" y="2"/>
                </a:cubicBezTo>
                <a:lnTo>
                  <a:pt x="1153" y="115"/>
                </a:lnTo>
                <a:close/>
                <a:moveTo>
                  <a:pt x="1267" y="115"/>
                </a:moveTo>
                <a:cubicBezTo>
                  <a:pt x="1245" y="115"/>
                  <a:pt x="1245" y="115"/>
                  <a:pt x="1245" y="115"/>
                </a:cubicBezTo>
                <a:cubicBezTo>
                  <a:pt x="1217" y="69"/>
                  <a:pt x="1217" y="69"/>
                  <a:pt x="1217" y="69"/>
                </a:cubicBezTo>
                <a:cubicBezTo>
                  <a:pt x="1188" y="115"/>
                  <a:pt x="1188" y="115"/>
                  <a:pt x="1188" y="115"/>
                </a:cubicBezTo>
                <a:cubicBezTo>
                  <a:pt x="1169" y="115"/>
                  <a:pt x="1169" y="115"/>
                  <a:pt x="1169" y="115"/>
                </a:cubicBezTo>
                <a:cubicBezTo>
                  <a:pt x="1206" y="56"/>
                  <a:pt x="1206" y="56"/>
                  <a:pt x="1206" y="56"/>
                </a:cubicBezTo>
                <a:cubicBezTo>
                  <a:pt x="1171" y="2"/>
                  <a:pt x="1171" y="2"/>
                  <a:pt x="1171" y="2"/>
                </a:cubicBezTo>
                <a:cubicBezTo>
                  <a:pt x="1192" y="2"/>
                  <a:pt x="1192" y="2"/>
                  <a:pt x="1192" y="2"/>
                </a:cubicBezTo>
                <a:cubicBezTo>
                  <a:pt x="1218" y="44"/>
                  <a:pt x="1218" y="44"/>
                  <a:pt x="1218" y="44"/>
                </a:cubicBezTo>
                <a:cubicBezTo>
                  <a:pt x="1244" y="2"/>
                  <a:pt x="1244" y="2"/>
                  <a:pt x="1244" y="2"/>
                </a:cubicBezTo>
                <a:cubicBezTo>
                  <a:pt x="1264" y="2"/>
                  <a:pt x="1264" y="2"/>
                  <a:pt x="1264" y="2"/>
                </a:cubicBezTo>
                <a:cubicBezTo>
                  <a:pt x="1229" y="56"/>
                  <a:pt x="1229" y="56"/>
                  <a:pt x="1229" y="56"/>
                </a:cubicBezTo>
                <a:lnTo>
                  <a:pt x="1267" y="115"/>
                </a:lnTo>
                <a:close/>
                <a:moveTo>
                  <a:pt x="215" y="359"/>
                </a:moveTo>
                <a:cubicBezTo>
                  <a:pt x="212" y="380"/>
                  <a:pt x="208" y="403"/>
                  <a:pt x="201" y="417"/>
                </a:cubicBezTo>
                <a:cubicBezTo>
                  <a:pt x="196" y="414"/>
                  <a:pt x="186" y="409"/>
                  <a:pt x="180" y="407"/>
                </a:cubicBezTo>
                <a:cubicBezTo>
                  <a:pt x="187" y="394"/>
                  <a:pt x="191" y="374"/>
                  <a:pt x="192" y="355"/>
                </a:cubicBezTo>
                <a:lnTo>
                  <a:pt x="215" y="359"/>
                </a:lnTo>
                <a:close/>
                <a:moveTo>
                  <a:pt x="241" y="341"/>
                </a:moveTo>
                <a:cubicBezTo>
                  <a:pt x="241" y="434"/>
                  <a:pt x="241" y="434"/>
                  <a:pt x="241" y="434"/>
                </a:cubicBezTo>
                <a:cubicBezTo>
                  <a:pt x="218" y="434"/>
                  <a:pt x="218" y="434"/>
                  <a:pt x="218" y="434"/>
                </a:cubicBezTo>
                <a:cubicBezTo>
                  <a:pt x="218" y="343"/>
                  <a:pt x="218" y="343"/>
                  <a:pt x="218" y="343"/>
                </a:cubicBezTo>
                <a:cubicBezTo>
                  <a:pt x="185" y="345"/>
                  <a:pt x="185" y="345"/>
                  <a:pt x="185" y="345"/>
                </a:cubicBezTo>
                <a:cubicBezTo>
                  <a:pt x="183" y="322"/>
                  <a:pt x="183" y="322"/>
                  <a:pt x="183" y="322"/>
                </a:cubicBezTo>
                <a:cubicBezTo>
                  <a:pt x="199" y="321"/>
                  <a:pt x="199" y="321"/>
                  <a:pt x="199" y="321"/>
                </a:cubicBezTo>
                <a:cubicBezTo>
                  <a:pt x="202" y="317"/>
                  <a:pt x="206" y="312"/>
                  <a:pt x="210" y="306"/>
                </a:cubicBezTo>
                <a:cubicBezTo>
                  <a:pt x="203" y="297"/>
                  <a:pt x="192" y="285"/>
                  <a:pt x="183" y="276"/>
                </a:cubicBezTo>
                <a:cubicBezTo>
                  <a:pt x="196" y="257"/>
                  <a:pt x="196" y="257"/>
                  <a:pt x="196" y="257"/>
                </a:cubicBezTo>
                <a:cubicBezTo>
                  <a:pt x="197" y="259"/>
                  <a:pt x="199" y="260"/>
                  <a:pt x="201" y="262"/>
                </a:cubicBezTo>
                <a:cubicBezTo>
                  <a:pt x="207" y="249"/>
                  <a:pt x="214" y="234"/>
                  <a:pt x="218" y="222"/>
                </a:cubicBezTo>
                <a:cubicBezTo>
                  <a:pt x="241" y="231"/>
                  <a:pt x="241" y="231"/>
                  <a:pt x="241" y="231"/>
                </a:cubicBezTo>
                <a:cubicBezTo>
                  <a:pt x="233" y="246"/>
                  <a:pt x="224" y="264"/>
                  <a:pt x="216" y="277"/>
                </a:cubicBezTo>
                <a:cubicBezTo>
                  <a:pt x="218" y="280"/>
                  <a:pt x="221" y="283"/>
                  <a:pt x="223" y="286"/>
                </a:cubicBezTo>
                <a:cubicBezTo>
                  <a:pt x="231" y="273"/>
                  <a:pt x="238" y="260"/>
                  <a:pt x="243" y="249"/>
                </a:cubicBezTo>
                <a:cubicBezTo>
                  <a:pt x="265" y="259"/>
                  <a:pt x="265" y="259"/>
                  <a:pt x="265" y="259"/>
                </a:cubicBezTo>
                <a:cubicBezTo>
                  <a:pt x="253" y="279"/>
                  <a:pt x="237" y="302"/>
                  <a:pt x="223" y="320"/>
                </a:cubicBezTo>
                <a:cubicBezTo>
                  <a:pt x="245" y="319"/>
                  <a:pt x="245" y="319"/>
                  <a:pt x="245" y="319"/>
                </a:cubicBezTo>
                <a:cubicBezTo>
                  <a:pt x="242" y="314"/>
                  <a:pt x="240" y="308"/>
                  <a:pt x="237" y="303"/>
                </a:cubicBezTo>
                <a:cubicBezTo>
                  <a:pt x="255" y="295"/>
                  <a:pt x="255" y="295"/>
                  <a:pt x="255" y="295"/>
                </a:cubicBezTo>
                <a:cubicBezTo>
                  <a:pt x="263" y="311"/>
                  <a:pt x="272" y="331"/>
                  <a:pt x="275" y="343"/>
                </a:cubicBezTo>
                <a:cubicBezTo>
                  <a:pt x="256" y="352"/>
                  <a:pt x="256" y="352"/>
                  <a:pt x="256" y="352"/>
                </a:cubicBezTo>
                <a:cubicBezTo>
                  <a:pt x="255" y="349"/>
                  <a:pt x="254" y="345"/>
                  <a:pt x="253" y="341"/>
                </a:cubicBezTo>
                <a:lnTo>
                  <a:pt x="241" y="341"/>
                </a:lnTo>
                <a:close/>
                <a:moveTo>
                  <a:pt x="255" y="401"/>
                </a:moveTo>
                <a:cubicBezTo>
                  <a:pt x="253" y="390"/>
                  <a:pt x="247" y="372"/>
                  <a:pt x="242" y="359"/>
                </a:cubicBezTo>
                <a:cubicBezTo>
                  <a:pt x="261" y="353"/>
                  <a:pt x="261" y="353"/>
                  <a:pt x="261" y="353"/>
                </a:cubicBezTo>
                <a:cubicBezTo>
                  <a:pt x="266" y="366"/>
                  <a:pt x="272" y="382"/>
                  <a:pt x="275" y="394"/>
                </a:cubicBezTo>
                <a:lnTo>
                  <a:pt x="255" y="401"/>
                </a:lnTo>
                <a:close/>
                <a:moveTo>
                  <a:pt x="319" y="336"/>
                </a:moveTo>
                <a:cubicBezTo>
                  <a:pt x="317" y="384"/>
                  <a:pt x="311" y="416"/>
                  <a:pt x="270" y="434"/>
                </a:cubicBezTo>
                <a:cubicBezTo>
                  <a:pt x="267" y="428"/>
                  <a:pt x="260" y="419"/>
                  <a:pt x="255" y="414"/>
                </a:cubicBezTo>
                <a:cubicBezTo>
                  <a:pt x="289" y="400"/>
                  <a:pt x="292" y="376"/>
                  <a:pt x="293" y="336"/>
                </a:cubicBezTo>
                <a:lnTo>
                  <a:pt x="319" y="336"/>
                </a:lnTo>
                <a:close/>
                <a:moveTo>
                  <a:pt x="270" y="306"/>
                </a:moveTo>
                <a:cubicBezTo>
                  <a:pt x="275" y="306"/>
                  <a:pt x="281" y="305"/>
                  <a:pt x="287" y="305"/>
                </a:cubicBezTo>
                <a:cubicBezTo>
                  <a:pt x="292" y="295"/>
                  <a:pt x="296" y="283"/>
                  <a:pt x="299" y="272"/>
                </a:cubicBezTo>
                <a:cubicBezTo>
                  <a:pt x="268" y="272"/>
                  <a:pt x="268" y="272"/>
                  <a:pt x="268" y="272"/>
                </a:cubicBezTo>
                <a:cubicBezTo>
                  <a:pt x="268" y="248"/>
                  <a:pt x="268" y="248"/>
                  <a:pt x="268" y="248"/>
                </a:cubicBezTo>
                <a:cubicBezTo>
                  <a:pt x="314" y="248"/>
                  <a:pt x="314" y="248"/>
                  <a:pt x="314" y="248"/>
                </a:cubicBezTo>
                <a:cubicBezTo>
                  <a:pt x="314" y="222"/>
                  <a:pt x="314" y="222"/>
                  <a:pt x="314" y="222"/>
                </a:cubicBezTo>
                <a:cubicBezTo>
                  <a:pt x="342" y="222"/>
                  <a:pt x="342" y="222"/>
                  <a:pt x="342" y="222"/>
                </a:cubicBezTo>
                <a:cubicBezTo>
                  <a:pt x="342" y="248"/>
                  <a:pt x="342" y="248"/>
                  <a:pt x="342" y="248"/>
                </a:cubicBezTo>
                <a:cubicBezTo>
                  <a:pt x="392" y="248"/>
                  <a:pt x="392" y="248"/>
                  <a:pt x="392" y="248"/>
                </a:cubicBezTo>
                <a:cubicBezTo>
                  <a:pt x="392" y="272"/>
                  <a:pt x="392" y="272"/>
                  <a:pt x="392" y="272"/>
                </a:cubicBezTo>
                <a:cubicBezTo>
                  <a:pt x="329" y="272"/>
                  <a:pt x="329" y="272"/>
                  <a:pt x="329" y="272"/>
                </a:cubicBezTo>
                <a:cubicBezTo>
                  <a:pt x="324" y="283"/>
                  <a:pt x="319" y="294"/>
                  <a:pt x="315" y="303"/>
                </a:cubicBezTo>
                <a:cubicBezTo>
                  <a:pt x="327" y="302"/>
                  <a:pt x="340" y="301"/>
                  <a:pt x="353" y="300"/>
                </a:cubicBezTo>
                <a:cubicBezTo>
                  <a:pt x="349" y="295"/>
                  <a:pt x="346" y="291"/>
                  <a:pt x="342" y="286"/>
                </a:cubicBezTo>
                <a:cubicBezTo>
                  <a:pt x="363" y="275"/>
                  <a:pt x="363" y="275"/>
                  <a:pt x="363" y="275"/>
                </a:cubicBezTo>
                <a:cubicBezTo>
                  <a:pt x="376" y="291"/>
                  <a:pt x="391" y="312"/>
                  <a:pt x="397" y="327"/>
                </a:cubicBezTo>
                <a:cubicBezTo>
                  <a:pt x="375" y="339"/>
                  <a:pt x="375" y="339"/>
                  <a:pt x="375" y="339"/>
                </a:cubicBezTo>
                <a:cubicBezTo>
                  <a:pt x="373" y="334"/>
                  <a:pt x="370" y="328"/>
                  <a:pt x="367" y="323"/>
                </a:cubicBezTo>
                <a:cubicBezTo>
                  <a:pt x="333" y="325"/>
                  <a:pt x="297" y="328"/>
                  <a:pt x="272" y="330"/>
                </a:cubicBezTo>
                <a:lnTo>
                  <a:pt x="270" y="306"/>
                </a:lnTo>
                <a:close/>
                <a:moveTo>
                  <a:pt x="371" y="409"/>
                </a:moveTo>
                <a:cubicBezTo>
                  <a:pt x="375" y="409"/>
                  <a:pt x="376" y="405"/>
                  <a:pt x="376" y="381"/>
                </a:cubicBezTo>
                <a:cubicBezTo>
                  <a:pt x="381" y="385"/>
                  <a:pt x="392" y="389"/>
                  <a:pt x="399" y="391"/>
                </a:cubicBezTo>
                <a:cubicBezTo>
                  <a:pt x="397" y="424"/>
                  <a:pt x="390" y="432"/>
                  <a:pt x="374" y="432"/>
                </a:cubicBezTo>
                <a:cubicBezTo>
                  <a:pt x="359" y="432"/>
                  <a:pt x="359" y="432"/>
                  <a:pt x="359" y="432"/>
                </a:cubicBezTo>
                <a:cubicBezTo>
                  <a:pt x="339" y="432"/>
                  <a:pt x="335" y="425"/>
                  <a:pt x="335" y="402"/>
                </a:cubicBezTo>
                <a:cubicBezTo>
                  <a:pt x="335" y="336"/>
                  <a:pt x="335" y="336"/>
                  <a:pt x="335" y="336"/>
                </a:cubicBezTo>
                <a:cubicBezTo>
                  <a:pt x="360" y="336"/>
                  <a:pt x="360" y="336"/>
                  <a:pt x="360" y="336"/>
                </a:cubicBezTo>
                <a:cubicBezTo>
                  <a:pt x="360" y="402"/>
                  <a:pt x="360" y="402"/>
                  <a:pt x="360" y="402"/>
                </a:cubicBezTo>
                <a:cubicBezTo>
                  <a:pt x="360" y="408"/>
                  <a:pt x="361" y="409"/>
                  <a:pt x="364" y="409"/>
                </a:cubicBezTo>
                <a:lnTo>
                  <a:pt x="371" y="409"/>
                </a:lnTo>
                <a:close/>
                <a:moveTo>
                  <a:pt x="529" y="222"/>
                </a:moveTo>
                <a:cubicBezTo>
                  <a:pt x="553" y="257"/>
                  <a:pt x="590" y="286"/>
                  <a:pt x="626" y="300"/>
                </a:cubicBezTo>
                <a:cubicBezTo>
                  <a:pt x="619" y="307"/>
                  <a:pt x="613" y="316"/>
                  <a:pt x="608" y="325"/>
                </a:cubicBezTo>
                <a:cubicBezTo>
                  <a:pt x="597" y="319"/>
                  <a:pt x="585" y="311"/>
                  <a:pt x="573" y="303"/>
                </a:cubicBezTo>
                <a:cubicBezTo>
                  <a:pt x="573" y="319"/>
                  <a:pt x="573" y="319"/>
                  <a:pt x="573" y="319"/>
                </a:cubicBezTo>
                <a:cubicBezTo>
                  <a:pt x="460" y="319"/>
                  <a:pt x="460" y="319"/>
                  <a:pt x="460" y="319"/>
                </a:cubicBezTo>
                <a:cubicBezTo>
                  <a:pt x="460" y="303"/>
                  <a:pt x="460" y="303"/>
                  <a:pt x="460" y="303"/>
                </a:cubicBezTo>
                <a:cubicBezTo>
                  <a:pt x="449" y="311"/>
                  <a:pt x="437" y="318"/>
                  <a:pt x="425" y="325"/>
                </a:cubicBezTo>
                <a:cubicBezTo>
                  <a:pt x="422" y="318"/>
                  <a:pt x="414" y="309"/>
                  <a:pt x="408" y="303"/>
                </a:cubicBezTo>
                <a:cubicBezTo>
                  <a:pt x="447" y="284"/>
                  <a:pt x="484" y="250"/>
                  <a:pt x="501" y="222"/>
                </a:cubicBezTo>
                <a:lnTo>
                  <a:pt x="529" y="222"/>
                </a:lnTo>
                <a:close/>
                <a:moveTo>
                  <a:pt x="446" y="341"/>
                </a:moveTo>
                <a:cubicBezTo>
                  <a:pt x="589" y="341"/>
                  <a:pt x="589" y="341"/>
                  <a:pt x="589" y="341"/>
                </a:cubicBezTo>
                <a:cubicBezTo>
                  <a:pt x="589" y="434"/>
                  <a:pt x="589" y="434"/>
                  <a:pt x="589" y="434"/>
                </a:cubicBezTo>
                <a:cubicBezTo>
                  <a:pt x="562" y="434"/>
                  <a:pt x="562" y="434"/>
                  <a:pt x="562" y="434"/>
                </a:cubicBezTo>
                <a:cubicBezTo>
                  <a:pt x="562" y="426"/>
                  <a:pt x="562" y="426"/>
                  <a:pt x="562" y="426"/>
                </a:cubicBezTo>
                <a:cubicBezTo>
                  <a:pt x="472" y="426"/>
                  <a:pt x="472" y="426"/>
                  <a:pt x="472" y="426"/>
                </a:cubicBezTo>
                <a:cubicBezTo>
                  <a:pt x="472" y="434"/>
                  <a:pt x="472" y="434"/>
                  <a:pt x="472" y="434"/>
                </a:cubicBezTo>
                <a:cubicBezTo>
                  <a:pt x="446" y="434"/>
                  <a:pt x="446" y="434"/>
                  <a:pt x="446" y="434"/>
                </a:cubicBezTo>
                <a:lnTo>
                  <a:pt x="446" y="341"/>
                </a:lnTo>
                <a:close/>
                <a:moveTo>
                  <a:pt x="562" y="295"/>
                </a:moveTo>
                <a:cubicBezTo>
                  <a:pt x="543" y="280"/>
                  <a:pt x="527" y="264"/>
                  <a:pt x="516" y="249"/>
                </a:cubicBezTo>
                <a:cubicBezTo>
                  <a:pt x="505" y="264"/>
                  <a:pt x="489" y="280"/>
                  <a:pt x="471" y="295"/>
                </a:cubicBezTo>
                <a:lnTo>
                  <a:pt x="562" y="295"/>
                </a:lnTo>
                <a:close/>
                <a:moveTo>
                  <a:pt x="472" y="365"/>
                </a:moveTo>
                <a:cubicBezTo>
                  <a:pt x="472" y="402"/>
                  <a:pt x="472" y="402"/>
                  <a:pt x="472" y="402"/>
                </a:cubicBezTo>
                <a:cubicBezTo>
                  <a:pt x="562" y="402"/>
                  <a:pt x="562" y="402"/>
                  <a:pt x="562" y="402"/>
                </a:cubicBezTo>
                <a:cubicBezTo>
                  <a:pt x="562" y="365"/>
                  <a:pt x="562" y="365"/>
                  <a:pt x="562" y="365"/>
                </a:cubicBezTo>
                <a:lnTo>
                  <a:pt x="472" y="365"/>
                </a:lnTo>
                <a:close/>
                <a:moveTo>
                  <a:pt x="690" y="298"/>
                </a:moveTo>
                <a:cubicBezTo>
                  <a:pt x="678" y="307"/>
                  <a:pt x="665" y="315"/>
                  <a:pt x="652" y="321"/>
                </a:cubicBezTo>
                <a:cubicBezTo>
                  <a:pt x="649" y="314"/>
                  <a:pt x="642" y="304"/>
                  <a:pt x="636" y="298"/>
                </a:cubicBezTo>
                <a:cubicBezTo>
                  <a:pt x="675" y="281"/>
                  <a:pt x="711" y="249"/>
                  <a:pt x="728" y="222"/>
                </a:cubicBezTo>
                <a:cubicBezTo>
                  <a:pt x="756" y="222"/>
                  <a:pt x="756" y="222"/>
                  <a:pt x="756" y="222"/>
                </a:cubicBezTo>
                <a:cubicBezTo>
                  <a:pt x="780" y="256"/>
                  <a:pt x="816" y="282"/>
                  <a:pt x="852" y="294"/>
                </a:cubicBezTo>
                <a:cubicBezTo>
                  <a:pt x="845" y="301"/>
                  <a:pt x="839" y="311"/>
                  <a:pt x="834" y="319"/>
                </a:cubicBezTo>
                <a:cubicBezTo>
                  <a:pt x="822" y="313"/>
                  <a:pt x="809" y="306"/>
                  <a:pt x="796" y="297"/>
                </a:cubicBezTo>
                <a:cubicBezTo>
                  <a:pt x="796" y="315"/>
                  <a:pt x="796" y="315"/>
                  <a:pt x="796" y="315"/>
                </a:cubicBezTo>
                <a:cubicBezTo>
                  <a:pt x="690" y="315"/>
                  <a:pt x="690" y="315"/>
                  <a:pt x="690" y="315"/>
                </a:cubicBezTo>
                <a:lnTo>
                  <a:pt x="690" y="298"/>
                </a:lnTo>
                <a:close/>
                <a:moveTo>
                  <a:pt x="650" y="334"/>
                </a:moveTo>
                <a:cubicBezTo>
                  <a:pt x="838" y="334"/>
                  <a:pt x="838" y="334"/>
                  <a:pt x="838" y="334"/>
                </a:cubicBezTo>
                <a:cubicBezTo>
                  <a:pt x="838" y="359"/>
                  <a:pt x="838" y="359"/>
                  <a:pt x="838" y="359"/>
                </a:cubicBezTo>
                <a:cubicBezTo>
                  <a:pt x="736" y="359"/>
                  <a:pt x="736" y="359"/>
                  <a:pt x="736" y="359"/>
                </a:cubicBezTo>
                <a:cubicBezTo>
                  <a:pt x="730" y="372"/>
                  <a:pt x="722" y="386"/>
                  <a:pt x="715" y="399"/>
                </a:cubicBezTo>
                <a:cubicBezTo>
                  <a:pt x="737" y="398"/>
                  <a:pt x="761" y="397"/>
                  <a:pt x="784" y="396"/>
                </a:cubicBezTo>
                <a:cubicBezTo>
                  <a:pt x="777" y="388"/>
                  <a:pt x="769" y="380"/>
                  <a:pt x="761" y="373"/>
                </a:cubicBezTo>
                <a:cubicBezTo>
                  <a:pt x="785" y="361"/>
                  <a:pt x="785" y="361"/>
                  <a:pt x="785" y="361"/>
                </a:cubicBezTo>
                <a:cubicBezTo>
                  <a:pt x="805" y="378"/>
                  <a:pt x="827" y="402"/>
                  <a:pt x="837" y="419"/>
                </a:cubicBezTo>
                <a:cubicBezTo>
                  <a:pt x="812" y="434"/>
                  <a:pt x="812" y="434"/>
                  <a:pt x="812" y="434"/>
                </a:cubicBezTo>
                <a:cubicBezTo>
                  <a:pt x="810" y="430"/>
                  <a:pt x="807" y="425"/>
                  <a:pt x="803" y="420"/>
                </a:cubicBezTo>
                <a:cubicBezTo>
                  <a:pt x="750" y="423"/>
                  <a:pt x="694" y="425"/>
                  <a:pt x="655" y="427"/>
                </a:cubicBezTo>
                <a:cubicBezTo>
                  <a:pt x="651" y="401"/>
                  <a:pt x="651" y="401"/>
                  <a:pt x="651" y="401"/>
                </a:cubicBezTo>
                <a:cubicBezTo>
                  <a:pt x="686" y="400"/>
                  <a:pt x="686" y="400"/>
                  <a:pt x="686" y="400"/>
                </a:cubicBezTo>
                <a:cubicBezTo>
                  <a:pt x="692" y="387"/>
                  <a:pt x="698" y="372"/>
                  <a:pt x="703" y="359"/>
                </a:cubicBezTo>
                <a:cubicBezTo>
                  <a:pt x="650" y="359"/>
                  <a:pt x="650" y="359"/>
                  <a:pt x="650" y="359"/>
                </a:cubicBezTo>
                <a:lnTo>
                  <a:pt x="650" y="334"/>
                </a:lnTo>
                <a:close/>
                <a:moveTo>
                  <a:pt x="787" y="290"/>
                </a:moveTo>
                <a:cubicBezTo>
                  <a:pt x="769" y="277"/>
                  <a:pt x="753" y="262"/>
                  <a:pt x="743" y="248"/>
                </a:cubicBezTo>
                <a:cubicBezTo>
                  <a:pt x="733" y="262"/>
                  <a:pt x="719" y="277"/>
                  <a:pt x="702" y="290"/>
                </a:cubicBezTo>
                <a:lnTo>
                  <a:pt x="787" y="290"/>
                </a:lnTo>
                <a:close/>
                <a:moveTo>
                  <a:pt x="957" y="281"/>
                </a:moveTo>
                <a:cubicBezTo>
                  <a:pt x="864" y="281"/>
                  <a:pt x="864" y="281"/>
                  <a:pt x="864" y="281"/>
                </a:cubicBezTo>
                <a:cubicBezTo>
                  <a:pt x="864" y="260"/>
                  <a:pt x="864" y="260"/>
                  <a:pt x="864" y="260"/>
                </a:cubicBezTo>
                <a:cubicBezTo>
                  <a:pt x="957" y="260"/>
                  <a:pt x="957" y="260"/>
                  <a:pt x="957" y="260"/>
                </a:cubicBezTo>
                <a:lnTo>
                  <a:pt x="957" y="281"/>
                </a:lnTo>
                <a:close/>
                <a:moveTo>
                  <a:pt x="947" y="422"/>
                </a:moveTo>
                <a:cubicBezTo>
                  <a:pt x="898" y="422"/>
                  <a:pt x="898" y="422"/>
                  <a:pt x="898" y="422"/>
                </a:cubicBezTo>
                <a:cubicBezTo>
                  <a:pt x="898" y="431"/>
                  <a:pt x="898" y="431"/>
                  <a:pt x="898" y="431"/>
                </a:cubicBezTo>
                <a:cubicBezTo>
                  <a:pt x="874" y="431"/>
                  <a:pt x="874" y="431"/>
                  <a:pt x="874" y="431"/>
                </a:cubicBezTo>
                <a:cubicBezTo>
                  <a:pt x="874" y="353"/>
                  <a:pt x="874" y="353"/>
                  <a:pt x="874" y="353"/>
                </a:cubicBezTo>
                <a:cubicBezTo>
                  <a:pt x="947" y="353"/>
                  <a:pt x="947" y="353"/>
                  <a:pt x="947" y="353"/>
                </a:cubicBezTo>
                <a:lnTo>
                  <a:pt x="947" y="422"/>
                </a:lnTo>
                <a:close/>
                <a:moveTo>
                  <a:pt x="875" y="291"/>
                </a:moveTo>
                <a:cubicBezTo>
                  <a:pt x="948" y="291"/>
                  <a:pt x="948" y="291"/>
                  <a:pt x="948" y="291"/>
                </a:cubicBezTo>
                <a:cubicBezTo>
                  <a:pt x="948" y="312"/>
                  <a:pt x="948" y="312"/>
                  <a:pt x="948" y="312"/>
                </a:cubicBezTo>
                <a:cubicBezTo>
                  <a:pt x="875" y="312"/>
                  <a:pt x="875" y="312"/>
                  <a:pt x="875" y="312"/>
                </a:cubicBezTo>
                <a:lnTo>
                  <a:pt x="875" y="291"/>
                </a:lnTo>
                <a:close/>
                <a:moveTo>
                  <a:pt x="875" y="322"/>
                </a:moveTo>
                <a:cubicBezTo>
                  <a:pt x="948" y="322"/>
                  <a:pt x="948" y="322"/>
                  <a:pt x="948" y="322"/>
                </a:cubicBezTo>
                <a:cubicBezTo>
                  <a:pt x="948" y="342"/>
                  <a:pt x="948" y="342"/>
                  <a:pt x="948" y="342"/>
                </a:cubicBezTo>
                <a:cubicBezTo>
                  <a:pt x="875" y="342"/>
                  <a:pt x="875" y="342"/>
                  <a:pt x="875" y="342"/>
                </a:cubicBezTo>
                <a:lnTo>
                  <a:pt x="875" y="322"/>
                </a:lnTo>
                <a:close/>
                <a:moveTo>
                  <a:pt x="948" y="250"/>
                </a:moveTo>
                <a:cubicBezTo>
                  <a:pt x="876" y="250"/>
                  <a:pt x="876" y="250"/>
                  <a:pt x="876" y="250"/>
                </a:cubicBezTo>
                <a:cubicBezTo>
                  <a:pt x="876" y="229"/>
                  <a:pt x="876" y="229"/>
                  <a:pt x="876" y="229"/>
                </a:cubicBezTo>
                <a:cubicBezTo>
                  <a:pt x="948" y="229"/>
                  <a:pt x="948" y="229"/>
                  <a:pt x="948" y="229"/>
                </a:cubicBezTo>
                <a:lnTo>
                  <a:pt x="948" y="250"/>
                </a:lnTo>
                <a:close/>
                <a:moveTo>
                  <a:pt x="898" y="375"/>
                </a:moveTo>
                <a:cubicBezTo>
                  <a:pt x="898" y="401"/>
                  <a:pt x="898" y="401"/>
                  <a:pt x="898" y="401"/>
                </a:cubicBezTo>
                <a:cubicBezTo>
                  <a:pt x="924" y="401"/>
                  <a:pt x="924" y="401"/>
                  <a:pt x="924" y="401"/>
                </a:cubicBezTo>
                <a:cubicBezTo>
                  <a:pt x="924" y="375"/>
                  <a:pt x="924" y="375"/>
                  <a:pt x="924" y="375"/>
                </a:cubicBezTo>
                <a:lnTo>
                  <a:pt x="898" y="375"/>
                </a:lnTo>
                <a:close/>
                <a:moveTo>
                  <a:pt x="1078" y="325"/>
                </a:moveTo>
                <a:cubicBezTo>
                  <a:pt x="1031" y="325"/>
                  <a:pt x="1031" y="325"/>
                  <a:pt x="1031" y="325"/>
                </a:cubicBezTo>
                <a:cubicBezTo>
                  <a:pt x="1031" y="434"/>
                  <a:pt x="1031" y="434"/>
                  <a:pt x="1031" y="434"/>
                </a:cubicBezTo>
                <a:cubicBezTo>
                  <a:pt x="1003" y="434"/>
                  <a:pt x="1003" y="434"/>
                  <a:pt x="1003" y="434"/>
                </a:cubicBezTo>
                <a:cubicBezTo>
                  <a:pt x="1003" y="325"/>
                  <a:pt x="1003" y="325"/>
                  <a:pt x="1003" y="325"/>
                </a:cubicBezTo>
                <a:cubicBezTo>
                  <a:pt x="956" y="325"/>
                  <a:pt x="956" y="325"/>
                  <a:pt x="956" y="325"/>
                </a:cubicBezTo>
                <a:cubicBezTo>
                  <a:pt x="956" y="298"/>
                  <a:pt x="956" y="298"/>
                  <a:pt x="956" y="298"/>
                </a:cubicBezTo>
                <a:cubicBezTo>
                  <a:pt x="1003" y="298"/>
                  <a:pt x="1003" y="298"/>
                  <a:pt x="1003" y="298"/>
                </a:cubicBezTo>
                <a:cubicBezTo>
                  <a:pt x="1003" y="223"/>
                  <a:pt x="1003" y="223"/>
                  <a:pt x="1003" y="223"/>
                </a:cubicBezTo>
                <a:cubicBezTo>
                  <a:pt x="1031" y="223"/>
                  <a:pt x="1031" y="223"/>
                  <a:pt x="1031" y="223"/>
                </a:cubicBezTo>
                <a:cubicBezTo>
                  <a:pt x="1031" y="298"/>
                  <a:pt x="1031" y="298"/>
                  <a:pt x="1031" y="298"/>
                </a:cubicBezTo>
                <a:cubicBezTo>
                  <a:pt x="1078" y="298"/>
                  <a:pt x="1078" y="298"/>
                  <a:pt x="1078" y="298"/>
                </a:cubicBezTo>
                <a:lnTo>
                  <a:pt x="1078"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47" name="矢印: 右 46">
            <a:extLst>
              <a:ext uri="{FF2B5EF4-FFF2-40B4-BE49-F238E27FC236}">
                <a16:creationId xmlns:a16="http://schemas.microsoft.com/office/drawing/2014/main" id="{E6C0BA14-8A53-8A94-BE44-6DB70DA39296}"/>
              </a:ext>
            </a:extLst>
          </p:cNvPr>
          <p:cNvSpPr/>
          <p:nvPr/>
        </p:nvSpPr>
        <p:spPr>
          <a:xfrm rot="5400000">
            <a:off x="6243775" y="4105400"/>
            <a:ext cx="295917"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グループ化 47">
            <a:extLst>
              <a:ext uri="{FF2B5EF4-FFF2-40B4-BE49-F238E27FC236}">
                <a16:creationId xmlns:a16="http://schemas.microsoft.com/office/drawing/2014/main" id="{58850650-92ED-EC75-3500-25FE17B8A377}"/>
              </a:ext>
            </a:extLst>
          </p:cNvPr>
          <p:cNvGrpSpPr/>
          <p:nvPr/>
        </p:nvGrpSpPr>
        <p:grpSpPr>
          <a:xfrm>
            <a:off x="7692385" y="4460866"/>
            <a:ext cx="679781" cy="302299"/>
            <a:chOff x="7801233" y="1971196"/>
            <a:chExt cx="992990" cy="358198"/>
          </a:xfrm>
          <a:solidFill>
            <a:schemeClr val="bg1"/>
          </a:solidFill>
        </p:grpSpPr>
        <p:grpSp>
          <p:nvGrpSpPr>
            <p:cNvPr id="49" name="グループ化 48">
              <a:extLst>
                <a:ext uri="{FF2B5EF4-FFF2-40B4-BE49-F238E27FC236}">
                  <a16:creationId xmlns:a16="http://schemas.microsoft.com/office/drawing/2014/main" id="{BFD3AC43-75EE-84E6-6846-45E83AC287C9}"/>
                </a:ext>
              </a:extLst>
            </p:cNvPr>
            <p:cNvGrpSpPr/>
            <p:nvPr/>
          </p:nvGrpSpPr>
          <p:grpSpPr>
            <a:xfrm>
              <a:off x="8376710" y="2043268"/>
              <a:ext cx="417513" cy="220662"/>
              <a:chOff x="2952747" y="5937614"/>
              <a:chExt cx="417513" cy="220662"/>
            </a:xfrm>
            <a:grpFill/>
          </p:grpSpPr>
          <p:sp>
            <p:nvSpPr>
              <p:cNvPr id="51" name="Freeform 52">
                <a:extLst>
                  <a:ext uri="{FF2B5EF4-FFF2-40B4-BE49-F238E27FC236}">
                    <a16:creationId xmlns:a16="http://schemas.microsoft.com/office/drawing/2014/main" id="{D6441519-C645-BAB1-9C78-744F2677F271}"/>
                  </a:ext>
                </a:extLst>
              </p:cNvPr>
              <p:cNvSpPr>
                <a:spLocks noEditPoints="1"/>
              </p:cNvSpPr>
              <p:nvPr/>
            </p:nvSpPr>
            <p:spPr bwMode="auto">
              <a:xfrm>
                <a:off x="3071810" y="5937614"/>
                <a:ext cx="171450" cy="107950"/>
              </a:xfrm>
              <a:custGeom>
                <a:avLst/>
                <a:gdLst>
                  <a:gd name="T0" fmla="*/ 141 w 359"/>
                  <a:gd name="T1" fmla="*/ 147 h 227"/>
                  <a:gd name="T2" fmla="*/ 49 w 359"/>
                  <a:gd name="T3" fmla="*/ 147 h 227"/>
                  <a:gd name="T4" fmla="*/ 17 w 359"/>
                  <a:gd name="T5" fmla="*/ 227 h 227"/>
                  <a:gd name="T6" fmla="*/ 0 w 359"/>
                  <a:gd name="T7" fmla="*/ 227 h 227"/>
                  <a:gd name="T8" fmla="*/ 91 w 359"/>
                  <a:gd name="T9" fmla="*/ 0 h 227"/>
                  <a:gd name="T10" fmla="*/ 101 w 359"/>
                  <a:gd name="T11" fmla="*/ 0 h 227"/>
                  <a:gd name="T12" fmla="*/ 190 w 359"/>
                  <a:gd name="T13" fmla="*/ 227 h 227"/>
                  <a:gd name="T14" fmla="*/ 172 w 359"/>
                  <a:gd name="T15" fmla="*/ 227 h 227"/>
                  <a:gd name="T16" fmla="*/ 141 w 359"/>
                  <a:gd name="T17" fmla="*/ 147 h 227"/>
                  <a:gd name="T18" fmla="*/ 54 w 359"/>
                  <a:gd name="T19" fmla="*/ 133 h 227"/>
                  <a:gd name="T20" fmla="*/ 135 w 359"/>
                  <a:gd name="T21" fmla="*/ 133 h 227"/>
                  <a:gd name="T22" fmla="*/ 105 w 359"/>
                  <a:gd name="T23" fmla="*/ 51 h 227"/>
                  <a:gd name="T24" fmla="*/ 95 w 359"/>
                  <a:gd name="T25" fmla="*/ 25 h 227"/>
                  <a:gd name="T26" fmla="*/ 86 w 359"/>
                  <a:gd name="T27" fmla="*/ 52 h 227"/>
                  <a:gd name="T28" fmla="*/ 54 w 359"/>
                  <a:gd name="T29" fmla="*/ 133 h 227"/>
                  <a:gd name="T30" fmla="*/ 359 w 359"/>
                  <a:gd name="T31" fmla="*/ 66 h 227"/>
                  <a:gd name="T32" fmla="*/ 336 w 359"/>
                  <a:gd name="T33" fmla="*/ 116 h 227"/>
                  <a:gd name="T34" fmla="*/ 273 w 359"/>
                  <a:gd name="T35" fmla="*/ 134 h 227"/>
                  <a:gd name="T36" fmla="*/ 238 w 359"/>
                  <a:gd name="T37" fmla="*/ 134 h 227"/>
                  <a:gd name="T38" fmla="*/ 238 w 359"/>
                  <a:gd name="T39" fmla="*/ 227 h 227"/>
                  <a:gd name="T40" fmla="*/ 222 w 359"/>
                  <a:gd name="T41" fmla="*/ 227 h 227"/>
                  <a:gd name="T42" fmla="*/ 222 w 359"/>
                  <a:gd name="T43" fmla="*/ 1 h 227"/>
                  <a:gd name="T44" fmla="*/ 278 w 359"/>
                  <a:gd name="T45" fmla="*/ 1 h 227"/>
                  <a:gd name="T46" fmla="*/ 359 w 359"/>
                  <a:gd name="T47" fmla="*/ 66 h 227"/>
                  <a:gd name="T48" fmla="*/ 238 w 359"/>
                  <a:gd name="T49" fmla="*/ 120 h 227"/>
                  <a:gd name="T50" fmla="*/ 269 w 359"/>
                  <a:gd name="T51" fmla="*/ 120 h 227"/>
                  <a:gd name="T52" fmla="*/ 324 w 359"/>
                  <a:gd name="T53" fmla="*/ 107 h 227"/>
                  <a:gd name="T54" fmla="*/ 342 w 359"/>
                  <a:gd name="T55" fmla="*/ 66 h 227"/>
                  <a:gd name="T56" fmla="*/ 325 w 359"/>
                  <a:gd name="T57" fmla="*/ 28 h 227"/>
                  <a:gd name="T58" fmla="*/ 275 w 359"/>
                  <a:gd name="T59" fmla="*/ 15 h 227"/>
                  <a:gd name="T60" fmla="*/ 238 w 359"/>
                  <a:gd name="T61" fmla="*/ 15 h 227"/>
                  <a:gd name="T62" fmla="*/ 238 w 359"/>
                  <a:gd name="T63" fmla="*/ 1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9" h="227">
                    <a:moveTo>
                      <a:pt x="141" y="147"/>
                    </a:moveTo>
                    <a:cubicBezTo>
                      <a:pt x="49" y="147"/>
                      <a:pt x="49" y="147"/>
                      <a:pt x="49" y="147"/>
                    </a:cubicBezTo>
                    <a:cubicBezTo>
                      <a:pt x="17" y="227"/>
                      <a:pt x="17" y="227"/>
                      <a:pt x="17" y="227"/>
                    </a:cubicBezTo>
                    <a:cubicBezTo>
                      <a:pt x="0" y="227"/>
                      <a:pt x="0" y="227"/>
                      <a:pt x="0" y="227"/>
                    </a:cubicBezTo>
                    <a:cubicBezTo>
                      <a:pt x="91" y="0"/>
                      <a:pt x="91" y="0"/>
                      <a:pt x="91" y="0"/>
                    </a:cubicBezTo>
                    <a:cubicBezTo>
                      <a:pt x="101" y="0"/>
                      <a:pt x="101" y="0"/>
                      <a:pt x="101" y="0"/>
                    </a:cubicBezTo>
                    <a:cubicBezTo>
                      <a:pt x="190" y="227"/>
                      <a:pt x="190" y="227"/>
                      <a:pt x="190" y="227"/>
                    </a:cubicBezTo>
                    <a:cubicBezTo>
                      <a:pt x="172" y="227"/>
                      <a:pt x="172" y="227"/>
                      <a:pt x="172" y="227"/>
                    </a:cubicBezTo>
                    <a:lnTo>
                      <a:pt x="141" y="147"/>
                    </a:lnTo>
                    <a:close/>
                    <a:moveTo>
                      <a:pt x="54" y="133"/>
                    </a:moveTo>
                    <a:cubicBezTo>
                      <a:pt x="135" y="133"/>
                      <a:pt x="135" y="133"/>
                      <a:pt x="135" y="133"/>
                    </a:cubicBezTo>
                    <a:cubicBezTo>
                      <a:pt x="105" y="51"/>
                      <a:pt x="105" y="51"/>
                      <a:pt x="105" y="51"/>
                    </a:cubicBezTo>
                    <a:cubicBezTo>
                      <a:pt x="102" y="45"/>
                      <a:pt x="99" y="36"/>
                      <a:pt x="95" y="25"/>
                    </a:cubicBezTo>
                    <a:cubicBezTo>
                      <a:pt x="93" y="35"/>
                      <a:pt x="90" y="44"/>
                      <a:pt x="86" y="52"/>
                    </a:cubicBezTo>
                    <a:lnTo>
                      <a:pt x="54" y="133"/>
                    </a:lnTo>
                    <a:close/>
                    <a:moveTo>
                      <a:pt x="359" y="66"/>
                    </a:moveTo>
                    <a:cubicBezTo>
                      <a:pt x="359" y="88"/>
                      <a:pt x="351" y="104"/>
                      <a:pt x="336" y="116"/>
                    </a:cubicBezTo>
                    <a:cubicBezTo>
                      <a:pt x="321" y="128"/>
                      <a:pt x="300" y="134"/>
                      <a:pt x="273" y="134"/>
                    </a:cubicBezTo>
                    <a:cubicBezTo>
                      <a:pt x="238" y="134"/>
                      <a:pt x="238" y="134"/>
                      <a:pt x="238" y="134"/>
                    </a:cubicBezTo>
                    <a:cubicBezTo>
                      <a:pt x="238" y="227"/>
                      <a:pt x="238" y="227"/>
                      <a:pt x="238" y="227"/>
                    </a:cubicBezTo>
                    <a:cubicBezTo>
                      <a:pt x="222" y="227"/>
                      <a:pt x="222" y="227"/>
                      <a:pt x="222" y="227"/>
                    </a:cubicBezTo>
                    <a:cubicBezTo>
                      <a:pt x="222" y="1"/>
                      <a:pt x="222" y="1"/>
                      <a:pt x="222" y="1"/>
                    </a:cubicBezTo>
                    <a:cubicBezTo>
                      <a:pt x="278" y="1"/>
                      <a:pt x="278" y="1"/>
                      <a:pt x="278" y="1"/>
                    </a:cubicBezTo>
                    <a:cubicBezTo>
                      <a:pt x="332" y="1"/>
                      <a:pt x="359" y="22"/>
                      <a:pt x="359" y="66"/>
                    </a:cubicBezTo>
                    <a:close/>
                    <a:moveTo>
                      <a:pt x="238" y="120"/>
                    </a:moveTo>
                    <a:cubicBezTo>
                      <a:pt x="269" y="120"/>
                      <a:pt x="269" y="120"/>
                      <a:pt x="269" y="120"/>
                    </a:cubicBezTo>
                    <a:cubicBezTo>
                      <a:pt x="295" y="120"/>
                      <a:pt x="313" y="116"/>
                      <a:pt x="324" y="107"/>
                    </a:cubicBezTo>
                    <a:cubicBezTo>
                      <a:pt x="336" y="99"/>
                      <a:pt x="342" y="85"/>
                      <a:pt x="342" y="66"/>
                    </a:cubicBezTo>
                    <a:cubicBezTo>
                      <a:pt x="342" y="49"/>
                      <a:pt x="336" y="36"/>
                      <a:pt x="325" y="28"/>
                    </a:cubicBezTo>
                    <a:cubicBezTo>
                      <a:pt x="315" y="19"/>
                      <a:pt x="298" y="15"/>
                      <a:pt x="275" y="15"/>
                    </a:cubicBezTo>
                    <a:cubicBezTo>
                      <a:pt x="238" y="15"/>
                      <a:pt x="238" y="15"/>
                      <a:pt x="238" y="15"/>
                    </a:cubicBezTo>
                    <a:lnTo>
                      <a:pt x="238"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solidFill>
                    <a:prstClr val="black"/>
                  </a:solidFill>
                  <a:latin typeface="メイリオ"/>
                  <a:ea typeface="メイリオ"/>
                </a:endParaRPr>
              </a:p>
            </p:txBody>
          </p:sp>
          <p:sp>
            <p:nvSpPr>
              <p:cNvPr id="52" name="Freeform 53">
                <a:extLst>
                  <a:ext uri="{FF2B5EF4-FFF2-40B4-BE49-F238E27FC236}">
                    <a16:creationId xmlns:a16="http://schemas.microsoft.com/office/drawing/2014/main" id="{3B64C305-7588-B63C-E7F3-2A957DB454BF}"/>
                  </a:ext>
                </a:extLst>
              </p:cNvPr>
              <p:cNvSpPr>
                <a:spLocks noEditPoints="1"/>
              </p:cNvSpPr>
              <p:nvPr/>
            </p:nvSpPr>
            <p:spPr bwMode="auto">
              <a:xfrm>
                <a:off x="2952747" y="6082076"/>
                <a:ext cx="417513" cy="76200"/>
              </a:xfrm>
              <a:custGeom>
                <a:avLst/>
                <a:gdLst>
                  <a:gd name="T0" fmla="*/ 11 w 878"/>
                  <a:gd name="T1" fmla="*/ 10 h 160"/>
                  <a:gd name="T2" fmla="*/ 0 w 878"/>
                  <a:gd name="T3" fmla="*/ 160 h 160"/>
                  <a:gd name="T4" fmla="*/ 257 w 878"/>
                  <a:gd name="T5" fmla="*/ 140 h 160"/>
                  <a:gd name="T6" fmla="*/ 97 w 878"/>
                  <a:gd name="T7" fmla="*/ 140 h 160"/>
                  <a:gd name="T8" fmla="*/ 112 w 878"/>
                  <a:gd name="T9" fmla="*/ 83 h 160"/>
                  <a:gd name="T10" fmla="*/ 104 w 878"/>
                  <a:gd name="T11" fmla="*/ 43 h 160"/>
                  <a:gd name="T12" fmla="*/ 187 w 878"/>
                  <a:gd name="T13" fmla="*/ 1 h 160"/>
                  <a:gd name="T14" fmla="*/ 187 w 878"/>
                  <a:gd name="T15" fmla="*/ 43 h 160"/>
                  <a:gd name="T16" fmla="*/ 236 w 878"/>
                  <a:gd name="T17" fmla="*/ 70 h 160"/>
                  <a:gd name="T18" fmla="*/ 149 w 878"/>
                  <a:gd name="T19" fmla="*/ 83 h 160"/>
                  <a:gd name="T20" fmla="*/ 277 w 878"/>
                  <a:gd name="T21" fmla="*/ 160 h 160"/>
                  <a:gd name="T22" fmla="*/ 293 w 878"/>
                  <a:gd name="T23" fmla="*/ 101 h 160"/>
                  <a:gd name="T24" fmla="*/ 293 w 878"/>
                  <a:gd name="T25" fmla="*/ 52 h 160"/>
                  <a:gd name="T26" fmla="*/ 293 w 878"/>
                  <a:gd name="T27" fmla="*/ 1 h 160"/>
                  <a:gd name="T28" fmla="*/ 335 w 878"/>
                  <a:gd name="T29" fmla="*/ 52 h 160"/>
                  <a:gd name="T30" fmla="*/ 337 w 878"/>
                  <a:gd name="T31" fmla="*/ 91 h 160"/>
                  <a:gd name="T32" fmla="*/ 322 w 878"/>
                  <a:gd name="T33" fmla="*/ 156 h 160"/>
                  <a:gd name="T34" fmla="*/ 382 w 878"/>
                  <a:gd name="T35" fmla="*/ 9 h 160"/>
                  <a:gd name="T36" fmla="*/ 397 w 878"/>
                  <a:gd name="T37" fmla="*/ 77 h 160"/>
                  <a:gd name="T38" fmla="*/ 567 w 878"/>
                  <a:gd name="T39" fmla="*/ 29 h 160"/>
                  <a:gd name="T40" fmla="*/ 535 w 878"/>
                  <a:gd name="T41" fmla="*/ 29 h 160"/>
                  <a:gd name="T42" fmla="*/ 591 w 878"/>
                  <a:gd name="T43" fmla="*/ 82 h 160"/>
                  <a:gd name="T44" fmla="*/ 463 w 878"/>
                  <a:gd name="T45" fmla="*/ 82 h 160"/>
                  <a:gd name="T46" fmla="*/ 507 w 878"/>
                  <a:gd name="T47" fmla="*/ 36 h 160"/>
                  <a:gd name="T48" fmla="*/ 490 w 878"/>
                  <a:gd name="T49" fmla="*/ 29 h 160"/>
                  <a:gd name="T50" fmla="*/ 467 w 878"/>
                  <a:gd name="T51" fmla="*/ 29 h 160"/>
                  <a:gd name="T52" fmla="*/ 481 w 878"/>
                  <a:gd name="T53" fmla="*/ 5 h 160"/>
                  <a:gd name="T54" fmla="*/ 531 w 878"/>
                  <a:gd name="T55" fmla="*/ 0 h 160"/>
                  <a:gd name="T56" fmla="*/ 595 w 878"/>
                  <a:gd name="T57" fmla="*/ 29 h 160"/>
                  <a:gd name="T58" fmla="*/ 557 w 878"/>
                  <a:gd name="T59" fmla="*/ 160 h 160"/>
                  <a:gd name="T60" fmla="*/ 470 w 878"/>
                  <a:gd name="T61" fmla="*/ 160 h 160"/>
                  <a:gd name="T62" fmla="*/ 490 w 878"/>
                  <a:gd name="T63" fmla="*/ 108 h 160"/>
                  <a:gd name="T64" fmla="*/ 544 w 878"/>
                  <a:gd name="T65" fmla="*/ 94 h 160"/>
                  <a:gd name="T66" fmla="*/ 490 w 878"/>
                  <a:gd name="T67" fmla="*/ 140 h 160"/>
                  <a:gd name="T68" fmla="*/ 666 w 878"/>
                  <a:gd name="T69" fmla="*/ 126 h 160"/>
                  <a:gd name="T70" fmla="*/ 627 w 878"/>
                  <a:gd name="T71" fmla="*/ 78 h 160"/>
                  <a:gd name="T72" fmla="*/ 627 w 878"/>
                  <a:gd name="T73" fmla="*/ 29 h 160"/>
                  <a:gd name="T74" fmla="*/ 665 w 878"/>
                  <a:gd name="T75" fmla="*/ 29 h 160"/>
                  <a:gd name="T76" fmla="*/ 662 w 878"/>
                  <a:gd name="T77" fmla="*/ 78 h 160"/>
                  <a:gd name="T78" fmla="*/ 666 w 878"/>
                  <a:gd name="T79" fmla="*/ 126 h 160"/>
                  <a:gd name="T80" fmla="*/ 658 w 878"/>
                  <a:gd name="T81" fmla="*/ 136 h 160"/>
                  <a:gd name="T82" fmla="*/ 670 w 878"/>
                  <a:gd name="T83" fmla="*/ 102 h 160"/>
                  <a:gd name="T84" fmla="*/ 671 w 878"/>
                  <a:gd name="T85" fmla="*/ 8 h 160"/>
                  <a:gd name="T86" fmla="*/ 726 w 878"/>
                  <a:gd name="T87" fmla="*/ 102 h 160"/>
                  <a:gd name="T88" fmla="*/ 726 w 878"/>
                  <a:gd name="T89" fmla="*/ 136 h 160"/>
                  <a:gd name="T90" fmla="*/ 707 w 878"/>
                  <a:gd name="T91" fmla="*/ 25 h 160"/>
                  <a:gd name="T92" fmla="*/ 707 w 878"/>
                  <a:gd name="T93" fmla="*/ 70 h 160"/>
                  <a:gd name="T94" fmla="*/ 741 w 878"/>
                  <a:gd name="T95" fmla="*/ 25 h 160"/>
                  <a:gd name="T96" fmla="*/ 741 w 878"/>
                  <a:gd name="T97" fmla="*/ 25 h 160"/>
                  <a:gd name="T98" fmla="*/ 741 w 878"/>
                  <a:gd name="T99" fmla="*/ 70 h 160"/>
                  <a:gd name="T100" fmla="*/ 835 w 878"/>
                  <a:gd name="T101" fmla="*/ 151 h 160"/>
                  <a:gd name="T102" fmla="*/ 835 w 878"/>
                  <a:gd name="T103"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8" h="160">
                    <a:moveTo>
                      <a:pt x="0" y="1"/>
                    </a:moveTo>
                    <a:cubicBezTo>
                      <a:pt x="43" y="1"/>
                      <a:pt x="43" y="1"/>
                      <a:pt x="43" y="1"/>
                    </a:cubicBezTo>
                    <a:cubicBezTo>
                      <a:pt x="43" y="10"/>
                      <a:pt x="43" y="10"/>
                      <a:pt x="43" y="10"/>
                    </a:cubicBezTo>
                    <a:cubicBezTo>
                      <a:pt x="11" y="10"/>
                      <a:pt x="11" y="10"/>
                      <a:pt x="11" y="10"/>
                    </a:cubicBezTo>
                    <a:cubicBezTo>
                      <a:pt x="11" y="151"/>
                      <a:pt x="11" y="151"/>
                      <a:pt x="11" y="151"/>
                    </a:cubicBezTo>
                    <a:cubicBezTo>
                      <a:pt x="43" y="151"/>
                      <a:pt x="43" y="151"/>
                      <a:pt x="43" y="151"/>
                    </a:cubicBezTo>
                    <a:cubicBezTo>
                      <a:pt x="43" y="160"/>
                      <a:pt x="43" y="160"/>
                      <a:pt x="43" y="160"/>
                    </a:cubicBezTo>
                    <a:cubicBezTo>
                      <a:pt x="0" y="160"/>
                      <a:pt x="0" y="160"/>
                      <a:pt x="0" y="160"/>
                    </a:cubicBezTo>
                    <a:lnTo>
                      <a:pt x="0" y="1"/>
                    </a:lnTo>
                    <a:close/>
                    <a:moveTo>
                      <a:pt x="236" y="70"/>
                    </a:moveTo>
                    <a:cubicBezTo>
                      <a:pt x="228" y="94"/>
                      <a:pt x="214" y="111"/>
                      <a:pt x="196" y="125"/>
                    </a:cubicBezTo>
                    <a:cubicBezTo>
                      <a:pt x="213" y="133"/>
                      <a:pt x="233" y="138"/>
                      <a:pt x="257" y="140"/>
                    </a:cubicBezTo>
                    <a:cubicBezTo>
                      <a:pt x="252" y="145"/>
                      <a:pt x="246" y="154"/>
                      <a:pt x="244" y="160"/>
                    </a:cubicBezTo>
                    <a:cubicBezTo>
                      <a:pt x="217" y="156"/>
                      <a:pt x="194" y="149"/>
                      <a:pt x="176" y="138"/>
                    </a:cubicBezTo>
                    <a:cubicBezTo>
                      <a:pt x="156" y="149"/>
                      <a:pt x="133" y="155"/>
                      <a:pt x="108" y="160"/>
                    </a:cubicBezTo>
                    <a:cubicBezTo>
                      <a:pt x="106" y="154"/>
                      <a:pt x="101" y="145"/>
                      <a:pt x="97" y="140"/>
                    </a:cubicBezTo>
                    <a:cubicBezTo>
                      <a:pt x="119" y="137"/>
                      <a:pt x="140" y="132"/>
                      <a:pt x="157" y="125"/>
                    </a:cubicBezTo>
                    <a:cubicBezTo>
                      <a:pt x="146" y="115"/>
                      <a:pt x="137" y="102"/>
                      <a:pt x="129" y="88"/>
                    </a:cubicBezTo>
                    <a:cubicBezTo>
                      <a:pt x="144" y="83"/>
                      <a:pt x="144" y="83"/>
                      <a:pt x="144" y="83"/>
                    </a:cubicBezTo>
                    <a:cubicBezTo>
                      <a:pt x="112" y="83"/>
                      <a:pt x="112" y="83"/>
                      <a:pt x="112" y="83"/>
                    </a:cubicBezTo>
                    <a:cubicBezTo>
                      <a:pt x="112" y="63"/>
                      <a:pt x="112" y="63"/>
                      <a:pt x="112" y="63"/>
                    </a:cubicBezTo>
                    <a:cubicBezTo>
                      <a:pt x="166" y="63"/>
                      <a:pt x="166" y="63"/>
                      <a:pt x="166" y="63"/>
                    </a:cubicBezTo>
                    <a:cubicBezTo>
                      <a:pt x="166" y="43"/>
                      <a:pt x="166" y="43"/>
                      <a:pt x="166" y="43"/>
                    </a:cubicBezTo>
                    <a:cubicBezTo>
                      <a:pt x="104" y="43"/>
                      <a:pt x="104" y="43"/>
                      <a:pt x="104" y="43"/>
                    </a:cubicBezTo>
                    <a:cubicBezTo>
                      <a:pt x="104" y="23"/>
                      <a:pt x="104" y="23"/>
                      <a:pt x="104" y="23"/>
                    </a:cubicBezTo>
                    <a:cubicBezTo>
                      <a:pt x="166" y="23"/>
                      <a:pt x="166" y="23"/>
                      <a:pt x="166" y="23"/>
                    </a:cubicBezTo>
                    <a:cubicBezTo>
                      <a:pt x="166" y="1"/>
                      <a:pt x="166" y="1"/>
                      <a:pt x="166" y="1"/>
                    </a:cubicBezTo>
                    <a:cubicBezTo>
                      <a:pt x="187" y="1"/>
                      <a:pt x="187" y="1"/>
                      <a:pt x="187" y="1"/>
                    </a:cubicBezTo>
                    <a:cubicBezTo>
                      <a:pt x="187" y="23"/>
                      <a:pt x="187" y="23"/>
                      <a:pt x="187" y="23"/>
                    </a:cubicBezTo>
                    <a:cubicBezTo>
                      <a:pt x="249" y="23"/>
                      <a:pt x="249" y="23"/>
                      <a:pt x="249" y="23"/>
                    </a:cubicBezTo>
                    <a:cubicBezTo>
                      <a:pt x="249" y="43"/>
                      <a:pt x="249" y="43"/>
                      <a:pt x="249" y="43"/>
                    </a:cubicBezTo>
                    <a:cubicBezTo>
                      <a:pt x="187" y="43"/>
                      <a:pt x="187" y="43"/>
                      <a:pt x="187" y="43"/>
                    </a:cubicBezTo>
                    <a:cubicBezTo>
                      <a:pt x="187" y="63"/>
                      <a:pt x="187" y="63"/>
                      <a:pt x="187" y="63"/>
                    </a:cubicBezTo>
                    <a:cubicBezTo>
                      <a:pt x="218" y="63"/>
                      <a:pt x="218" y="63"/>
                      <a:pt x="218" y="63"/>
                    </a:cubicBezTo>
                    <a:cubicBezTo>
                      <a:pt x="222" y="62"/>
                      <a:pt x="222" y="62"/>
                      <a:pt x="222" y="62"/>
                    </a:cubicBezTo>
                    <a:lnTo>
                      <a:pt x="236" y="70"/>
                    </a:lnTo>
                    <a:close/>
                    <a:moveTo>
                      <a:pt x="149" y="83"/>
                    </a:moveTo>
                    <a:cubicBezTo>
                      <a:pt x="155" y="95"/>
                      <a:pt x="165" y="106"/>
                      <a:pt x="177" y="114"/>
                    </a:cubicBezTo>
                    <a:cubicBezTo>
                      <a:pt x="190" y="106"/>
                      <a:pt x="200" y="96"/>
                      <a:pt x="207" y="83"/>
                    </a:cubicBezTo>
                    <a:lnTo>
                      <a:pt x="149" y="83"/>
                    </a:lnTo>
                    <a:close/>
                    <a:moveTo>
                      <a:pt x="313" y="97"/>
                    </a:moveTo>
                    <a:cubicBezTo>
                      <a:pt x="313" y="137"/>
                      <a:pt x="313" y="137"/>
                      <a:pt x="313" y="137"/>
                    </a:cubicBezTo>
                    <a:cubicBezTo>
                      <a:pt x="313" y="148"/>
                      <a:pt x="311" y="153"/>
                      <a:pt x="305" y="156"/>
                    </a:cubicBezTo>
                    <a:cubicBezTo>
                      <a:pt x="299" y="159"/>
                      <a:pt x="290" y="160"/>
                      <a:pt x="277" y="160"/>
                    </a:cubicBezTo>
                    <a:cubicBezTo>
                      <a:pt x="276" y="154"/>
                      <a:pt x="274" y="146"/>
                      <a:pt x="271" y="141"/>
                    </a:cubicBezTo>
                    <a:cubicBezTo>
                      <a:pt x="279" y="141"/>
                      <a:pt x="287" y="141"/>
                      <a:pt x="290" y="141"/>
                    </a:cubicBezTo>
                    <a:cubicBezTo>
                      <a:pt x="292" y="141"/>
                      <a:pt x="293" y="140"/>
                      <a:pt x="293" y="137"/>
                    </a:cubicBezTo>
                    <a:cubicBezTo>
                      <a:pt x="293" y="101"/>
                      <a:pt x="293" y="101"/>
                      <a:pt x="293" y="101"/>
                    </a:cubicBezTo>
                    <a:cubicBezTo>
                      <a:pt x="285" y="103"/>
                      <a:pt x="278" y="105"/>
                      <a:pt x="271" y="106"/>
                    </a:cubicBezTo>
                    <a:cubicBezTo>
                      <a:pt x="267" y="86"/>
                      <a:pt x="267" y="86"/>
                      <a:pt x="267" y="86"/>
                    </a:cubicBezTo>
                    <a:cubicBezTo>
                      <a:pt x="274" y="85"/>
                      <a:pt x="283" y="83"/>
                      <a:pt x="293" y="82"/>
                    </a:cubicBezTo>
                    <a:cubicBezTo>
                      <a:pt x="293" y="52"/>
                      <a:pt x="293" y="52"/>
                      <a:pt x="293" y="52"/>
                    </a:cubicBezTo>
                    <a:cubicBezTo>
                      <a:pt x="269" y="52"/>
                      <a:pt x="269" y="52"/>
                      <a:pt x="269" y="52"/>
                    </a:cubicBezTo>
                    <a:cubicBezTo>
                      <a:pt x="269" y="33"/>
                      <a:pt x="269" y="33"/>
                      <a:pt x="269" y="33"/>
                    </a:cubicBezTo>
                    <a:cubicBezTo>
                      <a:pt x="293" y="33"/>
                      <a:pt x="293" y="33"/>
                      <a:pt x="293" y="33"/>
                    </a:cubicBezTo>
                    <a:cubicBezTo>
                      <a:pt x="293" y="1"/>
                      <a:pt x="293" y="1"/>
                      <a:pt x="293" y="1"/>
                    </a:cubicBezTo>
                    <a:cubicBezTo>
                      <a:pt x="313" y="1"/>
                      <a:pt x="313" y="1"/>
                      <a:pt x="313" y="1"/>
                    </a:cubicBezTo>
                    <a:cubicBezTo>
                      <a:pt x="313" y="33"/>
                      <a:pt x="313" y="33"/>
                      <a:pt x="313" y="33"/>
                    </a:cubicBezTo>
                    <a:cubicBezTo>
                      <a:pt x="335" y="33"/>
                      <a:pt x="335" y="33"/>
                      <a:pt x="335" y="33"/>
                    </a:cubicBezTo>
                    <a:cubicBezTo>
                      <a:pt x="335" y="52"/>
                      <a:pt x="335" y="52"/>
                      <a:pt x="335" y="52"/>
                    </a:cubicBezTo>
                    <a:cubicBezTo>
                      <a:pt x="313" y="52"/>
                      <a:pt x="313" y="52"/>
                      <a:pt x="313" y="52"/>
                    </a:cubicBezTo>
                    <a:cubicBezTo>
                      <a:pt x="313" y="78"/>
                      <a:pt x="313" y="78"/>
                      <a:pt x="313" y="78"/>
                    </a:cubicBezTo>
                    <a:cubicBezTo>
                      <a:pt x="320" y="76"/>
                      <a:pt x="328" y="75"/>
                      <a:pt x="335" y="74"/>
                    </a:cubicBezTo>
                    <a:cubicBezTo>
                      <a:pt x="337" y="91"/>
                      <a:pt x="337" y="91"/>
                      <a:pt x="337" y="91"/>
                    </a:cubicBezTo>
                    <a:lnTo>
                      <a:pt x="313" y="97"/>
                    </a:lnTo>
                    <a:close/>
                    <a:moveTo>
                      <a:pt x="408" y="160"/>
                    </a:moveTo>
                    <a:cubicBezTo>
                      <a:pt x="407" y="155"/>
                      <a:pt x="406" y="150"/>
                      <a:pt x="404" y="145"/>
                    </a:cubicBezTo>
                    <a:cubicBezTo>
                      <a:pt x="375" y="149"/>
                      <a:pt x="344" y="153"/>
                      <a:pt x="322" y="156"/>
                    </a:cubicBezTo>
                    <a:cubicBezTo>
                      <a:pt x="317" y="135"/>
                      <a:pt x="317" y="135"/>
                      <a:pt x="317" y="135"/>
                    </a:cubicBezTo>
                    <a:cubicBezTo>
                      <a:pt x="323" y="135"/>
                      <a:pt x="329" y="134"/>
                      <a:pt x="335" y="133"/>
                    </a:cubicBezTo>
                    <a:cubicBezTo>
                      <a:pt x="345" y="98"/>
                      <a:pt x="356" y="46"/>
                      <a:pt x="360" y="5"/>
                    </a:cubicBezTo>
                    <a:cubicBezTo>
                      <a:pt x="382" y="9"/>
                      <a:pt x="382" y="9"/>
                      <a:pt x="382" y="9"/>
                    </a:cubicBezTo>
                    <a:cubicBezTo>
                      <a:pt x="376" y="50"/>
                      <a:pt x="366" y="97"/>
                      <a:pt x="356" y="131"/>
                    </a:cubicBezTo>
                    <a:cubicBezTo>
                      <a:pt x="369" y="130"/>
                      <a:pt x="384" y="128"/>
                      <a:pt x="398" y="126"/>
                    </a:cubicBezTo>
                    <a:cubicBezTo>
                      <a:pt x="393" y="112"/>
                      <a:pt x="386" y="97"/>
                      <a:pt x="379" y="84"/>
                    </a:cubicBezTo>
                    <a:cubicBezTo>
                      <a:pt x="397" y="77"/>
                      <a:pt x="397" y="77"/>
                      <a:pt x="397" y="77"/>
                    </a:cubicBezTo>
                    <a:cubicBezTo>
                      <a:pt x="410" y="101"/>
                      <a:pt x="423" y="132"/>
                      <a:pt x="428" y="152"/>
                    </a:cubicBezTo>
                    <a:lnTo>
                      <a:pt x="408" y="160"/>
                    </a:lnTo>
                    <a:close/>
                    <a:moveTo>
                      <a:pt x="595" y="29"/>
                    </a:moveTo>
                    <a:cubicBezTo>
                      <a:pt x="567" y="29"/>
                      <a:pt x="567" y="29"/>
                      <a:pt x="567" y="29"/>
                    </a:cubicBezTo>
                    <a:cubicBezTo>
                      <a:pt x="570" y="33"/>
                      <a:pt x="573" y="37"/>
                      <a:pt x="574" y="40"/>
                    </a:cubicBezTo>
                    <a:cubicBezTo>
                      <a:pt x="556" y="45"/>
                      <a:pt x="556" y="45"/>
                      <a:pt x="556" y="45"/>
                    </a:cubicBezTo>
                    <a:cubicBezTo>
                      <a:pt x="554" y="41"/>
                      <a:pt x="549" y="34"/>
                      <a:pt x="545" y="29"/>
                    </a:cubicBezTo>
                    <a:cubicBezTo>
                      <a:pt x="535" y="29"/>
                      <a:pt x="535" y="29"/>
                      <a:pt x="535" y="29"/>
                    </a:cubicBezTo>
                    <a:cubicBezTo>
                      <a:pt x="532" y="33"/>
                      <a:pt x="529" y="36"/>
                      <a:pt x="526" y="39"/>
                    </a:cubicBezTo>
                    <a:cubicBezTo>
                      <a:pt x="526" y="48"/>
                      <a:pt x="526" y="48"/>
                      <a:pt x="526" y="48"/>
                    </a:cubicBezTo>
                    <a:cubicBezTo>
                      <a:pt x="591" y="48"/>
                      <a:pt x="591" y="48"/>
                      <a:pt x="591" y="48"/>
                    </a:cubicBezTo>
                    <a:cubicBezTo>
                      <a:pt x="591" y="82"/>
                      <a:pt x="591" y="82"/>
                      <a:pt x="591" y="82"/>
                    </a:cubicBezTo>
                    <a:cubicBezTo>
                      <a:pt x="572" y="82"/>
                      <a:pt x="572" y="82"/>
                      <a:pt x="572" y="82"/>
                    </a:cubicBezTo>
                    <a:cubicBezTo>
                      <a:pt x="572" y="63"/>
                      <a:pt x="572" y="63"/>
                      <a:pt x="572" y="63"/>
                    </a:cubicBezTo>
                    <a:cubicBezTo>
                      <a:pt x="463" y="63"/>
                      <a:pt x="463" y="63"/>
                      <a:pt x="463" y="63"/>
                    </a:cubicBezTo>
                    <a:cubicBezTo>
                      <a:pt x="463" y="82"/>
                      <a:pt x="463" y="82"/>
                      <a:pt x="463" y="82"/>
                    </a:cubicBezTo>
                    <a:cubicBezTo>
                      <a:pt x="444" y="82"/>
                      <a:pt x="444" y="82"/>
                      <a:pt x="444" y="82"/>
                    </a:cubicBezTo>
                    <a:cubicBezTo>
                      <a:pt x="444" y="48"/>
                      <a:pt x="444" y="48"/>
                      <a:pt x="444" y="48"/>
                    </a:cubicBezTo>
                    <a:cubicBezTo>
                      <a:pt x="507" y="48"/>
                      <a:pt x="507" y="48"/>
                      <a:pt x="507" y="48"/>
                    </a:cubicBezTo>
                    <a:cubicBezTo>
                      <a:pt x="507" y="36"/>
                      <a:pt x="507" y="36"/>
                      <a:pt x="507" y="36"/>
                    </a:cubicBezTo>
                    <a:cubicBezTo>
                      <a:pt x="514" y="36"/>
                      <a:pt x="514" y="36"/>
                      <a:pt x="514" y="36"/>
                    </a:cubicBezTo>
                    <a:cubicBezTo>
                      <a:pt x="511" y="35"/>
                      <a:pt x="508" y="33"/>
                      <a:pt x="506" y="32"/>
                    </a:cubicBezTo>
                    <a:cubicBezTo>
                      <a:pt x="507" y="31"/>
                      <a:pt x="509" y="30"/>
                      <a:pt x="510" y="29"/>
                    </a:cubicBezTo>
                    <a:cubicBezTo>
                      <a:pt x="490" y="29"/>
                      <a:pt x="490" y="29"/>
                      <a:pt x="490" y="29"/>
                    </a:cubicBezTo>
                    <a:cubicBezTo>
                      <a:pt x="492" y="33"/>
                      <a:pt x="494" y="37"/>
                      <a:pt x="496" y="40"/>
                    </a:cubicBezTo>
                    <a:cubicBezTo>
                      <a:pt x="477" y="45"/>
                      <a:pt x="477" y="45"/>
                      <a:pt x="477" y="45"/>
                    </a:cubicBezTo>
                    <a:cubicBezTo>
                      <a:pt x="476" y="41"/>
                      <a:pt x="473" y="34"/>
                      <a:pt x="470" y="29"/>
                    </a:cubicBezTo>
                    <a:cubicBezTo>
                      <a:pt x="467" y="29"/>
                      <a:pt x="467" y="29"/>
                      <a:pt x="467" y="29"/>
                    </a:cubicBezTo>
                    <a:cubicBezTo>
                      <a:pt x="462" y="35"/>
                      <a:pt x="458" y="41"/>
                      <a:pt x="453" y="45"/>
                    </a:cubicBezTo>
                    <a:cubicBezTo>
                      <a:pt x="449" y="42"/>
                      <a:pt x="441" y="36"/>
                      <a:pt x="437" y="34"/>
                    </a:cubicBezTo>
                    <a:cubicBezTo>
                      <a:pt x="447" y="26"/>
                      <a:pt x="457" y="12"/>
                      <a:pt x="462" y="0"/>
                    </a:cubicBezTo>
                    <a:cubicBezTo>
                      <a:pt x="481" y="5"/>
                      <a:pt x="481" y="5"/>
                      <a:pt x="481" y="5"/>
                    </a:cubicBezTo>
                    <a:cubicBezTo>
                      <a:pt x="480" y="7"/>
                      <a:pt x="478" y="10"/>
                      <a:pt x="477" y="13"/>
                    </a:cubicBezTo>
                    <a:cubicBezTo>
                      <a:pt x="515" y="13"/>
                      <a:pt x="515" y="13"/>
                      <a:pt x="515" y="13"/>
                    </a:cubicBezTo>
                    <a:cubicBezTo>
                      <a:pt x="515" y="24"/>
                      <a:pt x="515" y="24"/>
                      <a:pt x="515" y="24"/>
                    </a:cubicBezTo>
                    <a:cubicBezTo>
                      <a:pt x="521" y="17"/>
                      <a:pt x="527" y="8"/>
                      <a:pt x="531" y="0"/>
                    </a:cubicBezTo>
                    <a:cubicBezTo>
                      <a:pt x="550" y="4"/>
                      <a:pt x="550" y="4"/>
                      <a:pt x="550" y="4"/>
                    </a:cubicBezTo>
                    <a:cubicBezTo>
                      <a:pt x="549" y="7"/>
                      <a:pt x="547" y="10"/>
                      <a:pt x="546" y="13"/>
                    </a:cubicBezTo>
                    <a:cubicBezTo>
                      <a:pt x="595" y="13"/>
                      <a:pt x="595" y="13"/>
                      <a:pt x="595" y="13"/>
                    </a:cubicBezTo>
                    <a:lnTo>
                      <a:pt x="595" y="29"/>
                    </a:lnTo>
                    <a:close/>
                    <a:moveTo>
                      <a:pt x="490" y="116"/>
                    </a:moveTo>
                    <a:cubicBezTo>
                      <a:pt x="577" y="116"/>
                      <a:pt x="577" y="116"/>
                      <a:pt x="577" y="116"/>
                    </a:cubicBezTo>
                    <a:cubicBezTo>
                      <a:pt x="577" y="160"/>
                      <a:pt x="577" y="160"/>
                      <a:pt x="577" y="160"/>
                    </a:cubicBezTo>
                    <a:cubicBezTo>
                      <a:pt x="557" y="160"/>
                      <a:pt x="557" y="160"/>
                      <a:pt x="557" y="160"/>
                    </a:cubicBezTo>
                    <a:cubicBezTo>
                      <a:pt x="557" y="155"/>
                      <a:pt x="557" y="155"/>
                      <a:pt x="557" y="155"/>
                    </a:cubicBezTo>
                    <a:cubicBezTo>
                      <a:pt x="490" y="155"/>
                      <a:pt x="490" y="155"/>
                      <a:pt x="490" y="155"/>
                    </a:cubicBezTo>
                    <a:cubicBezTo>
                      <a:pt x="490" y="160"/>
                      <a:pt x="490" y="160"/>
                      <a:pt x="490" y="160"/>
                    </a:cubicBezTo>
                    <a:cubicBezTo>
                      <a:pt x="470" y="160"/>
                      <a:pt x="470" y="160"/>
                      <a:pt x="470" y="160"/>
                    </a:cubicBezTo>
                    <a:cubicBezTo>
                      <a:pt x="470" y="70"/>
                      <a:pt x="470" y="70"/>
                      <a:pt x="470" y="70"/>
                    </a:cubicBezTo>
                    <a:cubicBezTo>
                      <a:pt x="564" y="70"/>
                      <a:pt x="564" y="70"/>
                      <a:pt x="564" y="70"/>
                    </a:cubicBezTo>
                    <a:cubicBezTo>
                      <a:pt x="564" y="108"/>
                      <a:pt x="564" y="108"/>
                      <a:pt x="564" y="108"/>
                    </a:cubicBezTo>
                    <a:cubicBezTo>
                      <a:pt x="490" y="108"/>
                      <a:pt x="490" y="108"/>
                      <a:pt x="490" y="108"/>
                    </a:cubicBezTo>
                    <a:lnTo>
                      <a:pt x="490" y="116"/>
                    </a:lnTo>
                    <a:close/>
                    <a:moveTo>
                      <a:pt x="490" y="85"/>
                    </a:moveTo>
                    <a:cubicBezTo>
                      <a:pt x="490" y="94"/>
                      <a:pt x="490" y="94"/>
                      <a:pt x="490" y="94"/>
                    </a:cubicBezTo>
                    <a:cubicBezTo>
                      <a:pt x="544" y="94"/>
                      <a:pt x="544" y="94"/>
                      <a:pt x="544" y="94"/>
                    </a:cubicBezTo>
                    <a:cubicBezTo>
                      <a:pt x="544" y="85"/>
                      <a:pt x="544" y="85"/>
                      <a:pt x="544" y="85"/>
                    </a:cubicBezTo>
                    <a:lnTo>
                      <a:pt x="490" y="85"/>
                    </a:lnTo>
                    <a:close/>
                    <a:moveTo>
                      <a:pt x="490" y="131"/>
                    </a:moveTo>
                    <a:cubicBezTo>
                      <a:pt x="490" y="140"/>
                      <a:pt x="490" y="140"/>
                      <a:pt x="490" y="140"/>
                    </a:cubicBezTo>
                    <a:cubicBezTo>
                      <a:pt x="557" y="140"/>
                      <a:pt x="557" y="140"/>
                      <a:pt x="557" y="140"/>
                    </a:cubicBezTo>
                    <a:cubicBezTo>
                      <a:pt x="557" y="131"/>
                      <a:pt x="557" y="131"/>
                      <a:pt x="557" y="131"/>
                    </a:cubicBezTo>
                    <a:lnTo>
                      <a:pt x="490" y="131"/>
                    </a:lnTo>
                    <a:close/>
                    <a:moveTo>
                      <a:pt x="666" y="126"/>
                    </a:moveTo>
                    <a:cubicBezTo>
                      <a:pt x="648" y="132"/>
                      <a:pt x="627" y="139"/>
                      <a:pt x="611" y="144"/>
                    </a:cubicBezTo>
                    <a:cubicBezTo>
                      <a:pt x="606" y="124"/>
                      <a:pt x="606" y="124"/>
                      <a:pt x="606" y="124"/>
                    </a:cubicBezTo>
                    <a:cubicBezTo>
                      <a:pt x="612" y="122"/>
                      <a:pt x="619" y="120"/>
                      <a:pt x="627" y="118"/>
                    </a:cubicBezTo>
                    <a:cubicBezTo>
                      <a:pt x="627" y="78"/>
                      <a:pt x="627" y="78"/>
                      <a:pt x="627" y="78"/>
                    </a:cubicBezTo>
                    <a:cubicBezTo>
                      <a:pt x="610" y="78"/>
                      <a:pt x="610" y="78"/>
                      <a:pt x="610" y="78"/>
                    </a:cubicBezTo>
                    <a:cubicBezTo>
                      <a:pt x="610" y="59"/>
                      <a:pt x="610" y="59"/>
                      <a:pt x="610" y="59"/>
                    </a:cubicBezTo>
                    <a:cubicBezTo>
                      <a:pt x="627" y="59"/>
                      <a:pt x="627" y="59"/>
                      <a:pt x="627" y="59"/>
                    </a:cubicBezTo>
                    <a:cubicBezTo>
                      <a:pt x="627" y="29"/>
                      <a:pt x="627" y="29"/>
                      <a:pt x="627" y="29"/>
                    </a:cubicBezTo>
                    <a:cubicBezTo>
                      <a:pt x="608" y="29"/>
                      <a:pt x="608" y="29"/>
                      <a:pt x="608" y="29"/>
                    </a:cubicBezTo>
                    <a:cubicBezTo>
                      <a:pt x="608" y="11"/>
                      <a:pt x="608" y="11"/>
                      <a:pt x="608" y="11"/>
                    </a:cubicBezTo>
                    <a:cubicBezTo>
                      <a:pt x="665" y="11"/>
                      <a:pt x="665" y="11"/>
                      <a:pt x="665" y="11"/>
                    </a:cubicBezTo>
                    <a:cubicBezTo>
                      <a:pt x="665" y="29"/>
                      <a:pt x="665" y="29"/>
                      <a:pt x="665" y="29"/>
                    </a:cubicBezTo>
                    <a:cubicBezTo>
                      <a:pt x="646" y="29"/>
                      <a:pt x="646" y="29"/>
                      <a:pt x="646" y="29"/>
                    </a:cubicBezTo>
                    <a:cubicBezTo>
                      <a:pt x="646" y="59"/>
                      <a:pt x="646" y="59"/>
                      <a:pt x="646" y="59"/>
                    </a:cubicBezTo>
                    <a:cubicBezTo>
                      <a:pt x="662" y="59"/>
                      <a:pt x="662" y="59"/>
                      <a:pt x="662" y="59"/>
                    </a:cubicBezTo>
                    <a:cubicBezTo>
                      <a:pt x="662" y="78"/>
                      <a:pt x="662" y="78"/>
                      <a:pt x="662" y="78"/>
                    </a:cubicBezTo>
                    <a:cubicBezTo>
                      <a:pt x="646" y="78"/>
                      <a:pt x="646" y="78"/>
                      <a:pt x="646" y="78"/>
                    </a:cubicBezTo>
                    <a:cubicBezTo>
                      <a:pt x="646" y="112"/>
                      <a:pt x="646" y="112"/>
                      <a:pt x="646" y="112"/>
                    </a:cubicBezTo>
                    <a:cubicBezTo>
                      <a:pt x="652" y="110"/>
                      <a:pt x="658" y="109"/>
                      <a:pt x="663" y="107"/>
                    </a:cubicBezTo>
                    <a:lnTo>
                      <a:pt x="666" y="126"/>
                    </a:lnTo>
                    <a:close/>
                    <a:moveTo>
                      <a:pt x="767" y="136"/>
                    </a:moveTo>
                    <a:cubicBezTo>
                      <a:pt x="767" y="154"/>
                      <a:pt x="767" y="154"/>
                      <a:pt x="767" y="154"/>
                    </a:cubicBezTo>
                    <a:cubicBezTo>
                      <a:pt x="658" y="154"/>
                      <a:pt x="658" y="154"/>
                      <a:pt x="658" y="154"/>
                    </a:cubicBezTo>
                    <a:cubicBezTo>
                      <a:pt x="658" y="136"/>
                      <a:pt x="658" y="136"/>
                      <a:pt x="658" y="136"/>
                    </a:cubicBezTo>
                    <a:cubicBezTo>
                      <a:pt x="705" y="136"/>
                      <a:pt x="705" y="136"/>
                      <a:pt x="705" y="136"/>
                    </a:cubicBezTo>
                    <a:cubicBezTo>
                      <a:pt x="705" y="120"/>
                      <a:pt x="705" y="120"/>
                      <a:pt x="705" y="120"/>
                    </a:cubicBezTo>
                    <a:cubicBezTo>
                      <a:pt x="670" y="120"/>
                      <a:pt x="670" y="120"/>
                      <a:pt x="670" y="120"/>
                    </a:cubicBezTo>
                    <a:cubicBezTo>
                      <a:pt x="670" y="102"/>
                      <a:pt x="670" y="102"/>
                      <a:pt x="670" y="102"/>
                    </a:cubicBezTo>
                    <a:cubicBezTo>
                      <a:pt x="705" y="102"/>
                      <a:pt x="705" y="102"/>
                      <a:pt x="705" y="102"/>
                    </a:cubicBezTo>
                    <a:cubicBezTo>
                      <a:pt x="705" y="87"/>
                      <a:pt x="705" y="87"/>
                      <a:pt x="705" y="87"/>
                    </a:cubicBezTo>
                    <a:cubicBezTo>
                      <a:pt x="671" y="87"/>
                      <a:pt x="671" y="87"/>
                      <a:pt x="671" y="87"/>
                    </a:cubicBezTo>
                    <a:cubicBezTo>
                      <a:pt x="671" y="8"/>
                      <a:pt x="671" y="8"/>
                      <a:pt x="671" y="8"/>
                    </a:cubicBezTo>
                    <a:cubicBezTo>
                      <a:pt x="760" y="8"/>
                      <a:pt x="760" y="8"/>
                      <a:pt x="760" y="8"/>
                    </a:cubicBezTo>
                    <a:cubicBezTo>
                      <a:pt x="760" y="87"/>
                      <a:pt x="760" y="87"/>
                      <a:pt x="760" y="87"/>
                    </a:cubicBezTo>
                    <a:cubicBezTo>
                      <a:pt x="726" y="87"/>
                      <a:pt x="726" y="87"/>
                      <a:pt x="726" y="87"/>
                    </a:cubicBezTo>
                    <a:cubicBezTo>
                      <a:pt x="726" y="102"/>
                      <a:pt x="726" y="102"/>
                      <a:pt x="726" y="102"/>
                    </a:cubicBezTo>
                    <a:cubicBezTo>
                      <a:pt x="762" y="102"/>
                      <a:pt x="762" y="102"/>
                      <a:pt x="762" y="102"/>
                    </a:cubicBezTo>
                    <a:cubicBezTo>
                      <a:pt x="762" y="120"/>
                      <a:pt x="762" y="120"/>
                      <a:pt x="762" y="120"/>
                    </a:cubicBezTo>
                    <a:cubicBezTo>
                      <a:pt x="726" y="120"/>
                      <a:pt x="726" y="120"/>
                      <a:pt x="726" y="120"/>
                    </a:cubicBezTo>
                    <a:cubicBezTo>
                      <a:pt x="726" y="136"/>
                      <a:pt x="726" y="136"/>
                      <a:pt x="726" y="136"/>
                    </a:cubicBezTo>
                    <a:lnTo>
                      <a:pt x="767" y="136"/>
                    </a:lnTo>
                    <a:close/>
                    <a:moveTo>
                      <a:pt x="689" y="39"/>
                    </a:moveTo>
                    <a:cubicBezTo>
                      <a:pt x="707" y="39"/>
                      <a:pt x="707" y="39"/>
                      <a:pt x="707" y="39"/>
                    </a:cubicBezTo>
                    <a:cubicBezTo>
                      <a:pt x="707" y="25"/>
                      <a:pt x="707" y="25"/>
                      <a:pt x="707" y="25"/>
                    </a:cubicBezTo>
                    <a:cubicBezTo>
                      <a:pt x="689" y="25"/>
                      <a:pt x="689" y="25"/>
                      <a:pt x="689" y="25"/>
                    </a:cubicBezTo>
                    <a:lnTo>
                      <a:pt x="689" y="39"/>
                    </a:lnTo>
                    <a:close/>
                    <a:moveTo>
                      <a:pt x="689" y="70"/>
                    </a:moveTo>
                    <a:cubicBezTo>
                      <a:pt x="707" y="70"/>
                      <a:pt x="707" y="70"/>
                      <a:pt x="707" y="70"/>
                    </a:cubicBezTo>
                    <a:cubicBezTo>
                      <a:pt x="707" y="55"/>
                      <a:pt x="707" y="55"/>
                      <a:pt x="707" y="55"/>
                    </a:cubicBezTo>
                    <a:cubicBezTo>
                      <a:pt x="689" y="55"/>
                      <a:pt x="689" y="55"/>
                      <a:pt x="689" y="55"/>
                    </a:cubicBezTo>
                    <a:lnTo>
                      <a:pt x="689" y="70"/>
                    </a:lnTo>
                    <a:close/>
                    <a:moveTo>
                      <a:pt x="741" y="25"/>
                    </a:moveTo>
                    <a:cubicBezTo>
                      <a:pt x="724" y="25"/>
                      <a:pt x="724" y="25"/>
                      <a:pt x="724" y="25"/>
                    </a:cubicBezTo>
                    <a:cubicBezTo>
                      <a:pt x="724" y="39"/>
                      <a:pt x="724" y="39"/>
                      <a:pt x="724" y="39"/>
                    </a:cubicBezTo>
                    <a:cubicBezTo>
                      <a:pt x="741" y="39"/>
                      <a:pt x="741" y="39"/>
                      <a:pt x="741" y="39"/>
                    </a:cubicBezTo>
                    <a:lnTo>
                      <a:pt x="741" y="25"/>
                    </a:lnTo>
                    <a:close/>
                    <a:moveTo>
                      <a:pt x="741" y="55"/>
                    </a:moveTo>
                    <a:cubicBezTo>
                      <a:pt x="724" y="55"/>
                      <a:pt x="724" y="55"/>
                      <a:pt x="724" y="55"/>
                    </a:cubicBezTo>
                    <a:cubicBezTo>
                      <a:pt x="724" y="70"/>
                      <a:pt x="724" y="70"/>
                      <a:pt x="724" y="70"/>
                    </a:cubicBezTo>
                    <a:cubicBezTo>
                      <a:pt x="741" y="70"/>
                      <a:pt x="741" y="70"/>
                      <a:pt x="741" y="70"/>
                    </a:cubicBezTo>
                    <a:lnTo>
                      <a:pt x="741" y="55"/>
                    </a:lnTo>
                    <a:close/>
                    <a:moveTo>
                      <a:pt x="878" y="160"/>
                    </a:moveTo>
                    <a:cubicBezTo>
                      <a:pt x="835" y="160"/>
                      <a:pt x="835" y="160"/>
                      <a:pt x="835" y="160"/>
                    </a:cubicBezTo>
                    <a:cubicBezTo>
                      <a:pt x="835" y="151"/>
                      <a:pt x="835" y="151"/>
                      <a:pt x="835" y="151"/>
                    </a:cubicBezTo>
                    <a:cubicBezTo>
                      <a:pt x="866" y="151"/>
                      <a:pt x="866" y="151"/>
                      <a:pt x="866" y="151"/>
                    </a:cubicBezTo>
                    <a:cubicBezTo>
                      <a:pt x="866" y="10"/>
                      <a:pt x="866" y="10"/>
                      <a:pt x="866" y="10"/>
                    </a:cubicBezTo>
                    <a:cubicBezTo>
                      <a:pt x="835" y="10"/>
                      <a:pt x="835" y="10"/>
                      <a:pt x="835" y="10"/>
                    </a:cubicBezTo>
                    <a:cubicBezTo>
                      <a:pt x="835" y="1"/>
                      <a:pt x="835" y="1"/>
                      <a:pt x="835" y="1"/>
                    </a:cubicBezTo>
                    <a:cubicBezTo>
                      <a:pt x="878" y="1"/>
                      <a:pt x="878" y="1"/>
                      <a:pt x="878" y="1"/>
                    </a:cubicBezTo>
                    <a:lnTo>
                      <a:pt x="878"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50" name="Freeform 54">
              <a:extLst>
                <a:ext uri="{FF2B5EF4-FFF2-40B4-BE49-F238E27FC236}">
                  <a16:creationId xmlns:a16="http://schemas.microsoft.com/office/drawing/2014/main" id="{B25E9BC7-2C14-0497-15C0-6547A138256A}"/>
                </a:ext>
              </a:extLst>
            </p:cNvPr>
            <p:cNvSpPr>
              <a:spLocks noEditPoints="1"/>
            </p:cNvSpPr>
            <p:nvPr/>
          </p:nvSpPr>
          <p:spPr bwMode="auto">
            <a:xfrm>
              <a:off x="7801233" y="1971196"/>
              <a:ext cx="506368" cy="358198"/>
            </a:xfrm>
            <a:custGeom>
              <a:avLst/>
              <a:gdLst>
                <a:gd name="T0" fmla="*/ 904 w 1172"/>
                <a:gd name="T1" fmla="*/ 423 h 832"/>
                <a:gd name="T2" fmla="*/ 875 w 1172"/>
                <a:gd name="T3" fmla="*/ 308 h 832"/>
                <a:gd name="T4" fmla="*/ 996 w 1172"/>
                <a:gd name="T5" fmla="*/ 308 h 832"/>
                <a:gd name="T6" fmla="*/ 965 w 1172"/>
                <a:gd name="T7" fmla="*/ 423 h 832"/>
                <a:gd name="T8" fmla="*/ 1018 w 1172"/>
                <a:gd name="T9" fmla="*/ 453 h 832"/>
                <a:gd name="T10" fmla="*/ 954 w 1172"/>
                <a:gd name="T11" fmla="*/ 477 h 832"/>
                <a:gd name="T12" fmla="*/ 1018 w 1172"/>
                <a:gd name="T13" fmla="*/ 506 h 832"/>
                <a:gd name="T14" fmla="*/ 954 w 1172"/>
                <a:gd name="T15" fmla="*/ 540 h 832"/>
                <a:gd name="T16" fmla="*/ 915 w 1172"/>
                <a:gd name="T17" fmla="*/ 506 h 832"/>
                <a:gd name="T18" fmla="*/ 852 w 1172"/>
                <a:gd name="T19" fmla="*/ 477 h 832"/>
                <a:gd name="T20" fmla="*/ 915 w 1172"/>
                <a:gd name="T21" fmla="*/ 453 h 832"/>
                <a:gd name="T22" fmla="*/ 852 w 1172"/>
                <a:gd name="T23" fmla="*/ 423 h 832"/>
                <a:gd name="T24" fmla="*/ 751 w 1172"/>
                <a:gd name="T25" fmla="*/ 416 h 832"/>
                <a:gd name="T26" fmla="*/ 1119 w 1172"/>
                <a:gd name="T27" fmla="*/ 416 h 832"/>
                <a:gd name="T28" fmla="*/ 935 w 1172"/>
                <a:gd name="T29" fmla="*/ 617 h 832"/>
                <a:gd name="T30" fmla="*/ 935 w 1172"/>
                <a:gd name="T31" fmla="*/ 215 h 832"/>
                <a:gd name="T32" fmla="*/ 935 w 1172"/>
                <a:gd name="T33" fmla="*/ 617 h 832"/>
                <a:gd name="T34" fmla="*/ 699 w 1172"/>
                <a:gd name="T35" fmla="*/ 416 h 832"/>
                <a:gd name="T36" fmla="*/ 1172 w 1172"/>
                <a:gd name="T37" fmla="*/ 416 h 832"/>
                <a:gd name="T38" fmla="*/ 599 w 1172"/>
                <a:gd name="T39" fmla="*/ 330 h 832"/>
                <a:gd name="T40" fmla="*/ 605 w 1172"/>
                <a:gd name="T41" fmla="*/ 396 h 832"/>
                <a:gd name="T42" fmla="*/ 472 w 1172"/>
                <a:gd name="T43" fmla="*/ 0 h 832"/>
                <a:gd name="T44" fmla="*/ 0 w 1172"/>
                <a:gd name="T45" fmla="*/ 832 h 832"/>
                <a:gd name="T46" fmla="*/ 145 w 1172"/>
                <a:gd name="T47" fmla="*/ 692 h 832"/>
                <a:gd name="T48" fmla="*/ 327 w 1172"/>
                <a:gd name="T49" fmla="*/ 832 h 832"/>
                <a:gd name="T50" fmla="*/ 472 w 1172"/>
                <a:gd name="T51" fmla="*/ 436 h 832"/>
                <a:gd name="T52" fmla="*/ 540 w 1172"/>
                <a:gd name="T53" fmla="*/ 501 h 832"/>
                <a:gd name="T54" fmla="*/ 684 w 1172"/>
                <a:gd name="T55" fmla="*/ 416 h 832"/>
                <a:gd name="T56" fmla="*/ 149 w 1172"/>
                <a:gd name="T57" fmla="*/ 632 h 832"/>
                <a:gd name="T58" fmla="*/ 66 w 1172"/>
                <a:gd name="T59" fmla="*/ 526 h 832"/>
                <a:gd name="T60" fmla="*/ 149 w 1172"/>
                <a:gd name="T61" fmla="*/ 632 h 832"/>
                <a:gd name="T62" fmla="*/ 66 w 1172"/>
                <a:gd name="T63" fmla="*/ 480 h 832"/>
                <a:gd name="T64" fmla="*/ 149 w 1172"/>
                <a:gd name="T65" fmla="*/ 375 h 832"/>
                <a:gd name="T66" fmla="*/ 149 w 1172"/>
                <a:gd name="T67" fmla="*/ 329 h 832"/>
                <a:gd name="T68" fmla="*/ 66 w 1172"/>
                <a:gd name="T69" fmla="*/ 223 h 832"/>
                <a:gd name="T70" fmla="*/ 149 w 1172"/>
                <a:gd name="T71" fmla="*/ 329 h 832"/>
                <a:gd name="T72" fmla="*/ 66 w 1172"/>
                <a:gd name="T73" fmla="*/ 178 h 832"/>
                <a:gd name="T74" fmla="*/ 149 w 1172"/>
                <a:gd name="T75" fmla="*/ 72 h 832"/>
                <a:gd name="T76" fmla="*/ 278 w 1172"/>
                <a:gd name="T77" fmla="*/ 632 h 832"/>
                <a:gd name="T78" fmla="*/ 194 w 1172"/>
                <a:gd name="T79" fmla="*/ 526 h 832"/>
                <a:gd name="T80" fmla="*/ 278 w 1172"/>
                <a:gd name="T81" fmla="*/ 632 h 832"/>
                <a:gd name="T82" fmla="*/ 194 w 1172"/>
                <a:gd name="T83" fmla="*/ 480 h 832"/>
                <a:gd name="T84" fmla="*/ 278 w 1172"/>
                <a:gd name="T85" fmla="*/ 375 h 832"/>
                <a:gd name="T86" fmla="*/ 278 w 1172"/>
                <a:gd name="T87" fmla="*/ 329 h 832"/>
                <a:gd name="T88" fmla="*/ 194 w 1172"/>
                <a:gd name="T89" fmla="*/ 223 h 832"/>
                <a:gd name="T90" fmla="*/ 278 w 1172"/>
                <a:gd name="T91" fmla="*/ 329 h 832"/>
                <a:gd name="T92" fmla="*/ 194 w 1172"/>
                <a:gd name="T93" fmla="*/ 178 h 832"/>
                <a:gd name="T94" fmla="*/ 278 w 1172"/>
                <a:gd name="T95" fmla="*/ 72 h 832"/>
                <a:gd name="T96" fmla="*/ 406 w 1172"/>
                <a:gd name="T97" fmla="*/ 632 h 832"/>
                <a:gd name="T98" fmla="*/ 323 w 1172"/>
                <a:gd name="T99" fmla="*/ 526 h 832"/>
                <a:gd name="T100" fmla="*/ 406 w 1172"/>
                <a:gd name="T101" fmla="*/ 632 h 832"/>
                <a:gd name="T102" fmla="*/ 323 w 1172"/>
                <a:gd name="T103" fmla="*/ 480 h 832"/>
                <a:gd name="T104" fmla="*/ 406 w 1172"/>
                <a:gd name="T105" fmla="*/ 375 h 832"/>
                <a:gd name="T106" fmla="*/ 406 w 1172"/>
                <a:gd name="T107" fmla="*/ 329 h 832"/>
                <a:gd name="T108" fmla="*/ 323 w 1172"/>
                <a:gd name="T109" fmla="*/ 223 h 832"/>
                <a:gd name="T110" fmla="*/ 406 w 1172"/>
                <a:gd name="T111" fmla="*/ 329 h 832"/>
                <a:gd name="T112" fmla="*/ 323 w 1172"/>
                <a:gd name="T113" fmla="*/ 178 h 832"/>
                <a:gd name="T114" fmla="*/ 406 w 1172"/>
                <a:gd name="T115" fmla="*/ 7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2" h="832">
                  <a:moveTo>
                    <a:pt x="852" y="423"/>
                  </a:moveTo>
                  <a:cubicBezTo>
                    <a:pt x="904" y="423"/>
                    <a:pt x="904" y="423"/>
                    <a:pt x="904" y="423"/>
                  </a:cubicBezTo>
                  <a:cubicBezTo>
                    <a:pt x="828" y="308"/>
                    <a:pt x="828" y="308"/>
                    <a:pt x="828" y="308"/>
                  </a:cubicBezTo>
                  <a:cubicBezTo>
                    <a:pt x="875" y="308"/>
                    <a:pt x="875" y="308"/>
                    <a:pt x="875" y="308"/>
                  </a:cubicBezTo>
                  <a:cubicBezTo>
                    <a:pt x="935" y="405"/>
                    <a:pt x="935" y="405"/>
                    <a:pt x="935" y="405"/>
                  </a:cubicBezTo>
                  <a:cubicBezTo>
                    <a:pt x="996" y="308"/>
                    <a:pt x="996" y="308"/>
                    <a:pt x="996" y="308"/>
                  </a:cubicBezTo>
                  <a:cubicBezTo>
                    <a:pt x="1042" y="308"/>
                    <a:pt x="1042" y="308"/>
                    <a:pt x="1042" y="308"/>
                  </a:cubicBezTo>
                  <a:cubicBezTo>
                    <a:pt x="965" y="423"/>
                    <a:pt x="965" y="423"/>
                    <a:pt x="965" y="423"/>
                  </a:cubicBezTo>
                  <a:cubicBezTo>
                    <a:pt x="1018" y="423"/>
                    <a:pt x="1018" y="423"/>
                    <a:pt x="1018" y="423"/>
                  </a:cubicBezTo>
                  <a:cubicBezTo>
                    <a:pt x="1018" y="453"/>
                    <a:pt x="1018" y="453"/>
                    <a:pt x="1018" y="453"/>
                  </a:cubicBezTo>
                  <a:cubicBezTo>
                    <a:pt x="954" y="453"/>
                    <a:pt x="954" y="453"/>
                    <a:pt x="954" y="453"/>
                  </a:cubicBezTo>
                  <a:cubicBezTo>
                    <a:pt x="954" y="477"/>
                    <a:pt x="954" y="477"/>
                    <a:pt x="954" y="477"/>
                  </a:cubicBezTo>
                  <a:cubicBezTo>
                    <a:pt x="1018" y="477"/>
                    <a:pt x="1018" y="477"/>
                    <a:pt x="1018" y="477"/>
                  </a:cubicBezTo>
                  <a:cubicBezTo>
                    <a:pt x="1018" y="506"/>
                    <a:pt x="1018" y="506"/>
                    <a:pt x="1018" y="506"/>
                  </a:cubicBezTo>
                  <a:cubicBezTo>
                    <a:pt x="954" y="506"/>
                    <a:pt x="954" y="506"/>
                    <a:pt x="954" y="506"/>
                  </a:cubicBezTo>
                  <a:cubicBezTo>
                    <a:pt x="954" y="540"/>
                    <a:pt x="954" y="540"/>
                    <a:pt x="954" y="540"/>
                  </a:cubicBezTo>
                  <a:cubicBezTo>
                    <a:pt x="915" y="540"/>
                    <a:pt x="915" y="540"/>
                    <a:pt x="915" y="540"/>
                  </a:cubicBezTo>
                  <a:cubicBezTo>
                    <a:pt x="915" y="506"/>
                    <a:pt x="915" y="506"/>
                    <a:pt x="915" y="506"/>
                  </a:cubicBezTo>
                  <a:cubicBezTo>
                    <a:pt x="852" y="506"/>
                    <a:pt x="852" y="506"/>
                    <a:pt x="852" y="506"/>
                  </a:cubicBezTo>
                  <a:cubicBezTo>
                    <a:pt x="852" y="477"/>
                    <a:pt x="852" y="477"/>
                    <a:pt x="852" y="477"/>
                  </a:cubicBezTo>
                  <a:cubicBezTo>
                    <a:pt x="915" y="477"/>
                    <a:pt x="915" y="477"/>
                    <a:pt x="915" y="477"/>
                  </a:cubicBezTo>
                  <a:cubicBezTo>
                    <a:pt x="915" y="453"/>
                    <a:pt x="915" y="453"/>
                    <a:pt x="915" y="453"/>
                  </a:cubicBezTo>
                  <a:cubicBezTo>
                    <a:pt x="852" y="453"/>
                    <a:pt x="852" y="453"/>
                    <a:pt x="852" y="453"/>
                  </a:cubicBezTo>
                  <a:lnTo>
                    <a:pt x="852" y="423"/>
                  </a:lnTo>
                  <a:close/>
                  <a:moveTo>
                    <a:pt x="935" y="232"/>
                  </a:moveTo>
                  <a:cubicBezTo>
                    <a:pt x="834" y="232"/>
                    <a:pt x="751" y="314"/>
                    <a:pt x="751" y="416"/>
                  </a:cubicBezTo>
                  <a:cubicBezTo>
                    <a:pt x="751" y="517"/>
                    <a:pt x="834" y="600"/>
                    <a:pt x="935" y="600"/>
                  </a:cubicBezTo>
                  <a:cubicBezTo>
                    <a:pt x="1037" y="600"/>
                    <a:pt x="1119" y="517"/>
                    <a:pt x="1119" y="416"/>
                  </a:cubicBezTo>
                  <a:cubicBezTo>
                    <a:pt x="1119" y="314"/>
                    <a:pt x="1037" y="232"/>
                    <a:pt x="935" y="232"/>
                  </a:cubicBezTo>
                  <a:moveTo>
                    <a:pt x="935" y="617"/>
                  </a:moveTo>
                  <a:cubicBezTo>
                    <a:pt x="825" y="617"/>
                    <a:pt x="734" y="526"/>
                    <a:pt x="734" y="416"/>
                  </a:cubicBezTo>
                  <a:cubicBezTo>
                    <a:pt x="734" y="305"/>
                    <a:pt x="825" y="215"/>
                    <a:pt x="935" y="215"/>
                  </a:cubicBezTo>
                  <a:cubicBezTo>
                    <a:pt x="1046" y="215"/>
                    <a:pt x="1136" y="305"/>
                    <a:pt x="1136" y="416"/>
                  </a:cubicBezTo>
                  <a:cubicBezTo>
                    <a:pt x="1136" y="526"/>
                    <a:pt x="1046" y="617"/>
                    <a:pt x="935" y="617"/>
                  </a:cubicBezTo>
                  <a:moveTo>
                    <a:pt x="935" y="180"/>
                  </a:moveTo>
                  <a:cubicBezTo>
                    <a:pt x="805" y="180"/>
                    <a:pt x="699" y="285"/>
                    <a:pt x="699" y="416"/>
                  </a:cubicBezTo>
                  <a:cubicBezTo>
                    <a:pt x="699" y="546"/>
                    <a:pt x="805" y="652"/>
                    <a:pt x="935" y="652"/>
                  </a:cubicBezTo>
                  <a:cubicBezTo>
                    <a:pt x="1066" y="652"/>
                    <a:pt x="1172" y="546"/>
                    <a:pt x="1172" y="416"/>
                  </a:cubicBezTo>
                  <a:cubicBezTo>
                    <a:pt x="1172" y="285"/>
                    <a:pt x="1066" y="180"/>
                    <a:pt x="935" y="180"/>
                  </a:cubicBezTo>
                  <a:moveTo>
                    <a:pt x="599" y="330"/>
                  </a:moveTo>
                  <a:cubicBezTo>
                    <a:pt x="540" y="330"/>
                    <a:pt x="540" y="330"/>
                    <a:pt x="540" y="330"/>
                  </a:cubicBezTo>
                  <a:cubicBezTo>
                    <a:pt x="605" y="396"/>
                    <a:pt x="605" y="396"/>
                    <a:pt x="605" y="396"/>
                  </a:cubicBezTo>
                  <a:cubicBezTo>
                    <a:pt x="472" y="396"/>
                    <a:pt x="472" y="396"/>
                    <a:pt x="472" y="396"/>
                  </a:cubicBezTo>
                  <a:cubicBezTo>
                    <a:pt x="472" y="0"/>
                    <a:pt x="472" y="0"/>
                    <a:pt x="472" y="0"/>
                  </a:cubicBezTo>
                  <a:cubicBezTo>
                    <a:pt x="0" y="0"/>
                    <a:pt x="0" y="0"/>
                    <a:pt x="0" y="0"/>
                  </a:cubicBezTo>
                  <a:cubicBezTo>
                    <a:pt x="0" y="832"/>
                    <a:pt x="0" y="832"/>
                    <a:pt x="0" y="832"/>
                  </a:cubicBezTo>
                  <a:cubicBezTo>
                    <a:pt x="145" y="832"/>
                    <a:pt x="145" y="832"/>
                    <a:pt x="145" y="832"/>
                  </a:cubicBezTo>
                  <a:cubicBezTo>
                    <a:pt x="145" y="692"/>
                    <a:pt x="145" y="692"/>
                    <a:pt x="145" y="692"/>
                  </a:cubicBezTo>
                  <a:cubicBezTo>
                    <a:pt x="327" y="692"/>
                    <a:pt x="327" y="692"/>
                    <a:pt x="327" y="692"/>
                  </a:cubicBezTo>
                  <a:cubicBezTo>
                    <a:pt x="327" y="832"/>
                    <a:pt x="327" y="832"/>
                    <a:pt x="327" y="832"/>
                  </a:cubicBezTo>
                  <a:cubicBezTo>
                    <a:pt x="472" y="832"/>
                    <a:pt x="472" y="832"/>
                    <a:pt x="472" y="832"/>
                  </a:cubicBezTo>
                  <a:cubicBezTo>
                    <a:pt x="472" y="436"/>
                    <a:pt x="472" y="436"/>
                    <a:pt x="472" y="436"/>
                  </a:cubicBezTo>
                  <a:cubicBezTo>
                    <a:pt x="605" y="436"/>
                    <a:pt x="605" y="436"/>
                    <a:pt x="605" y="436"/>
                  </a:cubicBezTo>
                  <a:cubicBezTo>
                    <a:pt x="540" y="501"/>
                    <a:pt x="540" y="501"/>
                    <a:pt x="540" y="501"/>
                  </a:cubicBezTo>
                  <a:cubicBezTo>
                    <a:pt x="599" y="501"/>
                    <a:pt x="599" y="501"/>
                    <a:pt x="599" y="501"/>
                  </a:cubicBezTo>
                  <a:cubicBezTo>
                    <a:pt x="684" y="416"/>
                    <a:pt x="684" y="416"/>
                    <a:pt x="684" y="416"/>
                  </a:cubicBezTo>
                  <a:lnTo>
                    <a:pt x="599" y="330"/>
                  </a:lnTo>
                  <a:close/>
                  <a:moveTo>
                    <a:pt x="149" y="632"/>
                  </a:moveTo>
                  <a:cubicBezTo>
                    <a:pt x="66" y="632"/>
                    <a:pt x="66" y="632"/>
                    <a:pt x="66" y="632"/>
                  </a:cubicBezTo>
                  <a:cubicBezTo>
                    <a:pt x="66" y="526"/>
                    <a:pt x="66" y="526"/>
                    <a:pt x="66" y="526"/>
                  </a:cubicBezTo>
                  <a:cubicBezTo>
                    <a:pt x="149" y="526"/>
                    <a:pt x="149" y="526"/>
                    <a:pt x="149" y="526"/>
                  </a:cubicBezTo>
                  <a:lnTo>
                    <a:pt x="149" y="632"/>
                  </a:lnTo>
                  <a:close/>
                  <a:moveTo>
                    <a:pt x="149" y="480"/>
                  </a:moveTo>
                  <a:cubicBezTo>
                    <a:pt x="66" y="480"/>
                    <a:pt x="66" y="480"/>
                    <a:pt x="66" y="480"/>
                  </a:cubicBezTo>
                  <a:cubicBezTo>
                    <a:pt x="66" y="375"/>
                    <a:pt x="66" y="375"/>
                    <a:pt x="66" y="375"/>
                  </a:cubicBezTo>
                  <a:cubicBezTo>
                    <a:pt x="149" y="375"/>
                    <a:pt x="149" y="375"/>
                    <a:pt x="149" y="375"/>
                  </a:cubicBezTo>
                  <a:lnTo>
                    <a:pt x="149" y="480"/>
                  </a:lnTo>
                  <a:close/>
                  <a:moveTo>
                    <a:pt x="149" y="329"/>
                  </a:moveTo>
                  <a:cubicBezTo>
                    <a:pt x="66" y="329"/>
                    <a:pt x="66" y="329"/>
                    <a:pt x="66" y="329"/>
                  </a:cubicBezTo>
                  <a:cubicBezTo>
                    <a:pt x="66" y="223"/>
                    <a:pt x="66" y="223"/>
                    <a:pt x="66" y="223"/>
                  </a:cubicBezTo>
                  <a:cubicBezTo>
                    <a:pt x="149" y="223"/>
                    <a:pt x="149" y="223"/>
                    <a:pt x="149" y="223"/>
                  </a:cubicBezTo>
                  <a:lnTo>
                    <a:pt x="149" y="329"/>
                  </a:lnTo>
                  <a:close/>
                  <a:moveTo>
                    <a:pt x="149" y="178"/>
                  </a:moveTo>
                  <a:cubicBezTo>
                    <a:pt x="66" y="178"/>
                    <a:pt x="66" y="178"/>
                    <a:pt x="66" y="178"/>
                  </a:cubicBezTo>
                  <a:cubicBezTo>
                    <a:pt x="66" y="72"/>
                    <a:pt x="66" y="72"/>
                    <a:pt x="66" y="72"/>
                  </a:cubicBezTo>
                  <a:cubicBezTo>
                    <a:pt x="149" y="72"/>
                    <a:pt x="149" y="72"/>
                    <a:pt x="149" y="72"/>
                  </a:cubicBezTo>
                  <a:lnTo>
                    <a:pt x="149" y="178"/>
                  </a:lnTo>
                  <a:close/>
                  <a:moveTo>
                    <a:pt x="278" y="632"/>
                  </a:moveTo>
                  <a:cubicBezTo>
                    <a:pt x="194" y="632"/>
                    <a:pt x="194" y="632"/>
                    <a:pt x="194" y="632"/>
                  </a:cubicBezTo>
                  <a:cubicBezTo>
                    <a:pt x="194" y="526"/>
                    <a:pt x="194" y="526"/>
                    <a:pt x="194" y="526"/>
                  </a:cubicBezTo>
                  <a:cubicBezTo>
                    <a:pt x="278" y="526"/>
                    <a:pt x="278" y="526"/>
                    <a:pt x="278" y="526"/>
                  </a:cubicBezTo>
                  <a:lnTo>
                    <a:pt x="278" y="632"/>
                  </a:lnTo>
                  <a:close/>
                  <a:moveTo>
                    <a:pt x="278" y="480"/>
                  </a:moveTo>
                  <a:cubicBezTo>
                    <a:pt x="194" y="480"/>
                    <a:pt x="194" y="480"/>
                    <a:pt x="194" y="480"/>
                  </a:cubicBezTo>
                  <a:cubicBezTo>
                    <a:pt x="194" y="375"/>
                    <a:pt x="194" y="375"/>
                    <a:pt x="194" y="375"/>
                  </a:cubicBezTo>
                  <a:cubicBezTo>
                    <a:pt x="278" y="375"/>
                    <a:pt x="278" y="375"/>
                    <a:pt x="278" y="375"/>
                  </a:cubicBezTo>
                  <a:lnTo>
                    <a:pt x="278" y="480"/>
                  </a:lnTo>
                  <a:close/>
                  <a:moveTo>
                    <a:pt x="278" y="329"/>
                  </a:moveTo>
                  <a:cubicBezTo>
                    <a:pt x="194" y="329"/>
                    <a:pt x="194" y="329"/>
                    <a:pt x="194" y="329"/>
                  </a:cubicBezTo>
                  <a:cubicBezTo>
                    <a:pt x="194" y="223"/>
                    <a:pt x="194" y="223"/>
                    <a:pt x="194" y="223"/>
                  </a:cubicBezTo>
                  <a:cubicBezTo>
                    <a:pt x="278" y="223"/>
                    <a:pt x="278" y="223"/>
                    <a:pt x="278" y="223"/>
                  </a:cubicBezTo>
                  <a:lnTo>
                    <a:pt x="278" y="329"/>
                  </a:lnTo>
                  <a:close/>
                  <a:moveTo>
                    <a:pt x="278" y="178"/>
                  </a:moveTo>
                  <a:cubicBezTo>
                    <a:pt x="194" y="178"/>
                    <a:pt x="194" y="178"/>
                    <a:pt x="194" y="178"/>
                  </a:cubicBezTo>
                  <a:cubicBezTo>
                    <a:pt x="194" y="72"/>
                    <a:pt x="194" y="72"/>
                    <a:pt x="194" y="72"/>
                  </a:cubicBezTo>
                  <a:cubicBezTo>
                    <a:pt x="278" y="72"/>
                    <a:pt x="278" y="72"/>
                    <a:pt x="278" y="72"/>
                  </a:cubicBezTo>
                  <a:lnTo>
                    <a:pt x="278" y="178"/>
                  </a:lnTo>
                  <a:close/>
                  <a:moveTo>
                    <a:pt x="406" y="632"/>
                  </a:moveTo>
                  <a:cubicBezTo>
                    <a:pt x="323" y="632"/>
                    <a:pt x="323" y="632"/>
                    <a:pt x="323" y="632"/>
                  </a:cubicBezTo>
                  <a:cubicBezTo>
                    <a:pt x="323" y="526"/>
                    <a:pt x="323" y="526"/>
                    <a:pt x="323" y="526"/>
                  </a:cubicBezTo>
                  <a:cubicBezTo>
                    <a:pt x="406" y="526"/>
                    <a:pt x="406" y="526"/>
                    <a:pt x="406" y="526"/>
                  </a:cubicBezTo>
                  <a:lnTo>
                    <a:pt x="406" y="632"/>
                  </a:lnTo>
                  <a:close/>
                  <a:moveTo>
                    <a:pt x="406" y="480"/>
                  </a:moveTo>
                  <a:cubicBezTo>
                    <a:pt x="323" y="480"/>
                    <a:pt x="323" y="480"/>
                    <a:pt x="323" y="480"/>
                  </a:cubicBezTo>
                  <a:cubicBezTo>
                    <a:pt x="323" y="375"/>
                    <a:pt x="323" y="375"/>
                    <a:pt x="323" y="375"/>
                  </a:cubicBezTo>
                  <a:cubicBezTo>
                    <a:pt x="406" y="375"/>
                    <a:pt x="406" y="375"/>
                    <a:pt x="406" y="375"/>
                  </a:cubicBezTo>
                  <a:lnTo>
                    <a:pt x="406" y="480"/>
                  </a:lnTo>
                  <a:close/>
                  <a:moveTo>
                    <a:pt x="406" y="329"/>
                  </a:moveTo>
                  <a:cubicBezTo>
                    <a:pt x="323" y="329"/>
                    <a:pt x="323" y="329"/>
                    <a:pt x="323" y="329"/>
                  </a:cubicBezTo>
                  <a:cubicBezTo>
                    <a:pt x="323" y="223"/>
                    <a:pt x="323" y="223"/>
                    <a:pt x="323" y="223"/>
                  </a:cubicBezTo>
                  <a:cubicBezTo>
                    <a:pt x="406" y="223"/>
                    <a:pt x="406" y="223"/>
                    <a:pt x="406" y="223"/>
                  </a:cubicBezTo>
                  <a:lnTo>
                    <a:pt x="406" y="329"/>
                  </a:lnTo>
                  <a:close/>
                  <a:moveTo>
                    <a:pt x="406" y="178"/>
                  </a:moveTo>
                  <a:cubicBezTo>
                    <a:pt x="323" y="178"/>
                    <a:pt x="323" y="178"/>
                    <a:pt x="323" y="178"/>
                  </a:cubicBezTo>
                  <a:cubicBezTo>
                    <a:pt x="323" y="72"/>
                    <a:pt x="323" y="72"/>
                    <a:pt x="323" y="72"/>
                  </a:cubicBezTo>
                  <a:cubicBezTo>
                    <a:pt x="406" y="72"/>
                    <a:pt x="406" y="72"/>
                    <a:pt x="406" y="72"/>
                  </a:cubicBezTo>
                  <a:lnTo>
                    <a:pt x="406"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53" name="テキスト ボックス 52">
            <a:extLst>
              <a:ext uri="{FF2B5EF4-FFF2-40B4-BE49-F238E27FC236}">
                <a16:creationId xmlns:a16="http://schemas.microsoft.com/office/drawing/2014/main" id="{BE2A1CCD-4542-0CB5-0CC6-3CA57359BBCC}"/>
              </a:ext>
            </a:extLst>
          </p:cNvPr>
          <p:cNvSpPr txBox="1"/>
          <p:nvPr/>
        </p:nvSpPr>
        <p:spPr>
          <a:xfrm>
            <a:off x="5959933" y="2244514"/>
            <a:ext cx="7305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参照</a:t>
            </a:r>
            <a:endParaRPr kumimoji="1" lang="en-US" altLang="ja-JP" sz="700" b="0" i="0" u="none" strike="noStrike" kern="1200" cap="none" spc="0" normalizeH="0" baseline="0" noProof="0">
              <a:ln>
                <a:noFill/>
              </a:ln>
              <a:solidFill>
                <a:prstClr val="black"/>
              </a:solidFill>
              <a:effectLst/>
              <a:uLnTx/>
              <a:uFillTx/>
              <a:latin typeface="メイリオ"/>
              <a:ea typeface="メイリオ"/>
              <a:cs typeface="+mn-cs"/>
            </a:endParaRPr>
          </a:p>
        </p:txBody>
      </p:sp>
      <p:cxnSp>
        <p:nvCxnSpPr>
          <p:cNvPr id="54" name="直線矢印コネクタ 53">
            <a:extLst>
              <a:ext uri="{FF2B5EF4-FFF2-40B4-BE49-F238E27FC236}">
                <a16:creationId xmlns:a16="http://schemas.microsoft.com/office/drawing/2014/main" id="{19BD59F6-96F4-4DB8-0882-0AF9E2A7A69B}"/>
              </a:ext>
            </a:extLst>
          </p:cNvPr>
          <p:cNvCxnSpPr>
            <a:cxnSpLocks/>
          </p:cNvCxnSpPr>
          <p:nvPr/>
        </p:nvCxnSpPr>
        <p:spPr>
          <a:xfrm>
            <a:off x="7880519" y="2369675"/>
            <a:ext cx="324037" cy="225379"/>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55" name="フローチャート: 複数書類 54">
            <a:extLst>
              <a:ext uri="{FF2B5EF4-FFF2-40B4-BE49-F238E27FC236}">
                <a16:creationId xmlns:a16="http://schemas.microsoft.com/office/drawing/2014/main" id="{807F64CE-56BE-D119-8DBD-D8B68E70522B}"/>
              </a:ext>
            </a:extLst>
          </p:cNvPr>
          <p:cNvSpPr/>
          <p:nvPr/>
        </p:nvSpPr>
        <p:spPr>
          <a:xfrm>
            <a:off x="6463989" y="3654285"/>
            <a:ext cx="609404" cy="434728"/>
          </a:xfrm>
          <a:prstGeom prst="flowChartMultidocument">
            <a:avLst/>
          </a:prstGeom>
          <a:solidFill>
            <a:schemeClr val="bg1"/>
          </a:solidFill>
          <a:ln w="952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t>支払伝票</a:t>
            </a:r>
          </a:p>
        </p:txBody>
      </p:sp>
      <p:grpSp>
        <p:nvGrpSpPr>
          <p:cNvPr id="56" name="グループ化 55">
            <a:extLst>
              <a:ext uri="{FF2B5EF4-FFF2-40B4-BE49-F238E27FC236}">
                <a16:creationId xmlns:a16="http://schemas.microsoft.com/office/drawing/2014/main" id="{36570709-085E-0AF4-4FC7-E85C1EC940BA}"/>
              </a:ext>
            </a:extLst>
          </p:cNvPr>
          <p:cNvGrpSpPr/>
          <p:nvPr/>
        </p:nvGrpSpPr>
        <p:grpSpPr>
          <a:xfrm>
            <a:off x="6714704" y="3578047"/>
            <a:ext cx="168732" cy="218632"/>
            <a:chOff x="755650" y="3768725"/>
            <a:chExt cx="287338" cy="379413"/>
          </a:xfrm>
        </p:grpSpPr>
        <p:sp>
          <p:nvSpPr>
            <p:cNvPr id="57" name="Freeform 29">
              <a:extLst>
                <a:ext uri="{FF2B5EF4-FFF2-40B4-BE49-F238E27FC236}">
                  <a16:creationId xmlns:a16="http://schemas.microsoft.com/office/drawing/2014/main" id="{77EB3FD1-E3D0-3BCE-5A1F-EBCEA9704889}"/>
                </a:ext>
              </a:extLst>
            </p:cNvPr>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30">
              <a:extLst>
                <a:ext uri="{FF2B5EF4-FFF2-40B4-BE49-F238E27FC236}">
                  <a16:creationId xmlns:a16="http://schemas.microsoft.com/office/drawing/2014/main" id="{8BCAAB8D-C442-53E3-DEF8-7E30792B494C}"/>
                </a:ext>
              </a:extLst>
            </p:cNvPr>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31">
              <a:extLst>
                <a:ext uri="{FF2B5EF4-FFF2-40B4-BE49-F238E27FC236}">
                  <a16:creationId xmlns:a16="http://schemas.microsoft.com/office/drawing/2014/main" id="{FEF5C0DB-D238-1978-03AC-1F7D46D31DDF}"/>
                </a:ext>
              </a:extLst>
            </p:cNvPr>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32">
              <a:extLst>
                <a:ext uri="{FF2B5EF4-FFF2-40B4-BE49-F238E27FC236}">
                  <a16:creationId xmlns:a16="http://schemas.microsoft.com/office/drawing/2014/main" id="{4A84BEF1-7113-E91F-CD65-B8258C9FF068}"/>
                </a:ext>
              </a:extLst>
            </p:cNvPr>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33">
              <a:extLst>
                <a:ext uri="{FF2B5EF4-FFF2-40B4-BE49-F238E27FC236}">
                  <a16:creationId xmlns:a16="http://schemas.microsoft.com/office/drawing/2014/main" id="{A0FF6BD5-292E-30CD-15AE-4AE2ECFB81BF}"/>
                </a:ext>
              </a:extLst>
            </p:cNvPr>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62" name="グループ化 61">
            <a:extLst>
              <a:ext uri="{FF2B5EF4-FFF2-40B4-BE49-F238E27FC236}">
                <a16:creationId xmlns:a16="http://schemas.microsoft.com/office/drawing/2014/main" id="{0CFC098C-1289-5D98-6A8F-423222C92496}"/>
              </a:ext>
            </a:extLst>
          </p:cNvPr>
          <p:cNvGrpSpPr/>
          <p:nvPr/>
        </p:nvGrpSpPr>
        <p:grpSpPr>
          <a:xfrm>
            <a:off x="6909858" y="3578047"/>
            <a:ext cx="171721" cy="210619"/>
            <a:chOff x="757238" y="4846638"/>
            <a:chExt cx="288926" cy="377825"/>
          </a:xfrm>
        </p:grpSpPr>
        <p:sp>
          <p:nvSpPr>
            <p:cNvPr id="63" name="Freeform 33">
              <a:extLst>
                <a:ext uri="{FF2B5EF4-FFF2-40B4-BE49-F238E27FC236}">
                  <a16:creationId xmlns:a16="http://schemas.microsoft.com/office/drawing/2014/main" id="{9C79C061-6C78-2D0A-24B2-DC0C13099563}"/>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Freeform 34">
              <a:extLst>
                <a:ext uri="{FF2B5EF4-FFF2-40B4-BE49-F238E27FC236}">
                  <a16:creationId xmlns:a16="http://schemas.microsoft.com/office/drawing/2014/main" id="{FB749DEB-B378-C5C9-05C2-3F3EF7B56167}"/>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Rectangle 35">
              <a:extLst>
                <a:ext uri="{FF2B5EF4-FFF2-40B4-BE49-F238E27FC236}">
                  <a16:creationId xmlns:a16="http://schemas.microsoft.com/office/drawing/2014/main" id="{D76FB29E-8CA4-5011-BB37-6FCB29F3E7F6}"/>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Rectangle 36">
              <a:extLst>
                <a:ext uri="{FF2B5EF4-FFF2-40B4-BE49-F238E27FC236}">
                  <a16:creationId xmlns:a16="http://schemas.microsoft.com/office/drawing/2014/main" id="{C3BF7D0D-38F2-6685-AF0B-5BE058E3DFEE}"/>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Rectangle 37">
              <a:extLst>
                <a:ext uri="{FF2B5EF4-FFF2-40B4-BE49-F238E27FC236}">
                  <a16:creationId xmlns:a16="http://schemas.microsoft.com/office/drawing/2014/main" id="{258E09C3-1D00-E8C1-AE70-007F86173E3A}"/>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38">
              <a:extLst>
                <a:ext uri="{FF2B5EF4-FFF2-40B4-BE49-F238E27FC236}">
                  <a16:creationId xmlns:a16="http://schemas.microsoft.com/office/drawing/2014/main" id="{8224A1C1-AA08-1051-5BF8-314D8C16536F}"/>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39">
              <a:extLst>
                <a:ext uri="{FF2B5EF4-FFF2-40B4-BE49-F238E27FC236}">
                  <a16:creationId xmlns:a16="http://schemas.microsoft.com/office/drawing/2014/main" id="{76D97E85-F1BA-94E0-C674-EF008973F36B}"/>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40">
              <a:extLst>
                <a:ext uri="{FF2B5EF4-FFF2-40B4-BE49-F238E27FC236}">
                  <a16:creationId xmlns:a16="http://schemas.microsoft.com/office/drawing/2014/main" id="{F49588DC-9E86-35C9-0703-54AAD00AD659}"/>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41">
              <a:extLst>
                <a:ext uri="{FF2B5EF4-FFF2-40B4-BE49-F238E27FC236}">
                  <a16:creationId xmlns:a16="http://schemas.microsoft.com/office/drawing/2014/main" id="{BCE15E39-C830-90C1-DBEE-01D52B2C3779}"/>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Rectangle 42">
              <a:extLst>
                <a:ext uri="{FF2B5EF4-FFF2-40B4-BE49-F238E27FC236}">
                  <a16:creationId xmlns:a16="http://schemas.microsoft.com/office/drawing/2014/main" id="{15DA75D3-1C36-A01F-9870-70EEEE7A8767}"/>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43">
              <a:extLst>
                <a:ext uri="{FF2B5EF4-FFF2-40B4-BE49-F238E27FC236}">
                  <a16:creationId xmlns:a16="http://schemas.microsoft.com/office/drawing/2014/main" id="{D8B2A5B6-B835-2436-BA94-CE47A8E50F3C}"/>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74" name="フローチャート: 書類 73">
            <a:extLst>
              <a:ext uri="{FF2B5EF4-FFF2-40B4-BE49-F238E27FC236}">
                <a16:creationId xmlns:a16="http://schemas.microsoft.com/office/drawing/2014/main" id="{C82E3834-D12C-EC8C-BDE0-ED83EE86B909}"/>
              </a:ext>
            </a:extLst>
          </p:cNvPr>
          <p:cNvSpPr/>
          <p:nvPr/>
        </p:nvSpPr>
        <p:spPr>
          <a:xfrm>
            <a:off x="8241898" y="3736080"/>
            <a:ext cx="552996" cy="347331"/>
          </a:xfrm>
          <a:prstGeom prst="flowChartDocument">
            <a:avLst/>
          </a:prstGeom>
          <a:solidFill>
            <a:schemeClr val="bg1"/>
          </a:solidFill>
          <a:ln w="9525">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r>
              <a:rPr kumimoji="1" lang="ja-JP" altLang="en-US" sz="600"/>
              <a:t>支払伝票</a:t>
            </a:r>
          </a:p>
        </p:txBody>
      </p:sp>
      <p:sp>
        <p:nvSpPr>
          <p:cNvPr id="75" name="矢印: 右 74">
            <a:extLst>
              <a:ext uri="{FF2B5EF4-FFF2-40B4-BE49-F238E27FC236}">
                <a16:creationId xmlns:a16="http://schemas.microsoft.com/office/drawing/2014/main" id="{AA9C3DE7-A523-A9F8-2024-72FDCD495152}"/>
              </a:ext>
            </a:extLst>
          </p:cNvPr>
          <p:cNvSpPr/>
          <p:nvPr/>
        </p:nvSpPr>
        <p:spPr>
          <a:xfrm rot="5400000">
            <a:off x="8111375" y="4105400"/>
            <a:ext cx="295918"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6" name="グループ化 75">
            <a:extLst>
              <a:ext uri="{FF2B5EF4-FFF2-40B4-BE49-F238E27FC236}">
                <a16:creationId xmlns:a16="http://schemas.microsoft.com/office/drawing/2014/main" id="{6DD92867-66BE-4168-E81E-C82E9F3BD7DB}"/>
              </a:ext>
            </a:extLst>
          </p:cNvPr>
          <p:cNvGrpSpPr/>
          <p:nvPr/>
        </p:nvGrpSpPr>
        <p:grpSpPr>
          <a:xfrm>
            <a:off x="8437374" y="3578047"/>
            <a:ext cx="168732" cy="218632"/>
            <a:chOff x="755650" y="3768725"/>
            <a:chExt cx="287338" cy="379413"/>
          </a:xfrm>
        </p:grpSpPr>
        <p:sp>
          <p:nvSpPr>
            <p:cNvPr id="77" name="Freeform 29">
              <a:extLst>
                <a:ext uri="{FF2B5EF4-FFF2-40B4-BE49-F238E27FC236}">
                  <a16:creationId xmlns:a16="http://schemas.microsoft.com/office/drawing/2014/main" id="{955C2490-35D5-25AD-D6BC-298EA40AA812}"/>
                </a:ext>
              </a:extLst>
            </p:cNvPr>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Freeform 30">
              <a:extLst>
                <a:ext uri="{FF2B5EF4-FFF2-40B4-BE49-F238E27FC236}">
                  <a16:creationId xmlns:a16="http://schemas.microsoft.com/office/drawing/2014/main" id="{46827E64-5CE7-097C-08ED-91E08FD7CA4A}"/>
                </a:ext>
              </a:extLst>
            </p:cNvPr>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Freeform 31">
              <a:extLst>
                <a:ext uri="{FF2B5EF4-FFF2-40B4-BE49-F238E27FC236}">
                  <a16:creationId xmlns:a16="http://schemas.microsoft.com/office/drawing/2014/main" id="{C013D877-973D-57A2-F615-C49011CBA1D1}"/>
                </a:ext>
              </a:extLst>
            </p:cNvPr>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32">
              <a:extLst>
                <a:ext uri="{FF2B5EF4-FFF2-40B4-BE49-F238E27FC236}">
                  <a16:creationId xmlns:a16="http://schemas.microsoft.com/office/drawing/2014/main" id="{32492618-E10E-13A5-2430-3E2E6CD37BC3}"/>
                </a:ext>
              </a:extLst>
            </p:cNvPr>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33">
              <a:extLst>
                <a:ext uri="{FF2B5EF4-FFF2-40B4-BE49-F238E27FC236}">
                  <a16:creationId xmlns:a16="http://schemas.microsoft.com/office/drawing/2014/main" id="{71863D52-A0B3-41BE-6FC2-0D75EA0A9AD1}"/>
                </a:ext>
              </a:extLst>
            </p:cNvPr>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82" name="グループ化 81">
            <a:extLst>
              <a:ext uri="{FF2B5EF4-FFF2-40B4-BE49-F238E27FC236}">
                <a16:creationId xmlns:a16="http://schemas.microsoft.com/office/drawing/2014/main" id="{22CCAD42-4D24-CA8E-ECBC-3D8394AD758F}"/>
              </a:ext>
            </a:extLst>
          </p:cNvPr>
          <p:cNvGrpSpPr/>
          <p:nvPr/>
        </p:nvGrpSpPr>
        <p:grpSpPr>
          <a:xfrm>
            <a:off x="8632528" y="3578047"/>
            <a:ext cx="171721" cy="210619"/>
            <a:chOff x="757238" y="4846638"/>
            <a:chExt cx="288926" cy="377825"/>
          </a:xfrm>
        </p:grpSpPr>
        <p:sp>
          <p:nvSpPr>
            <p:cNvPr id="83" name="Freeform 33">
              <a:extLst>
                <a:ext uri="{FF2B5EF4-FFF2-40B4-BE49-F238E27FC236}">
                  <a16:creationId xmlns:a16="http://schemas.microsoft.com/office/drawing/2014/main" id="{7E6544A9-88DA-C58A-7ED3-7F0713EC5CB0}"/>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Freeform 34">
              <a:extLst>
                <a:ext uri="{FF2B5EF4-FFF2-40B4-BE49-F238E27FC236}">
                  <a16:creationId xmlns:a16="http://schemas.microsoft.com/office/drawing/2014/main" id="{FFFED08E-BA29-4AC1-E1A4-046BAD3CC120}"/>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Rectangle 35">
              <a:extLst>
                <a:ext uri="{FF2B5EF4-FFF2-40B4-BE49-F238E27FC236}">
                  <a16:creationId xmlns:a16="http://schemas.microsoft.com/office/drawing/2014/main" id="{C832C041-5894-CE42-36A4-8A4B55F0457C}"/>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Rectangle 36">
              <a:extLst>
                <a:ext uri="{FF2B5EF4-FFF2-40B4-BE49-F238E27FC236}">
                  <a16:creationId xmlns:a16="http://schemas.microsoft.com/office/drawing/2014/main" id="{80794144-9F82-BA78-C790-A73526175F6F}"/>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Rectangle 37">
              <a:extLst>
                <a:ext uri="{FF2B5EF4-FFF2-40B4-BE49-F238E27FC236}">
                  <a16:creationId xmlns:a16="http://schemas.microsoft.com/office/drawing/2014/main" id="{2D3B56F7-46F2-6C30-A8E1-135F1A5C6CE5}"/>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Freeform 38">
              <a:extLst>
                <a:ext uri="{FF2B5EF4-FFF2-40B4-BE49-F238E27FC236}">
                  <a16:creationId xmlns:a16="http://schemas.microsoft.com/office/drawing/2014/main" id="{556CCA01-36D3-4DF5-97CC-86F236D601E7}"/>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Freeform 39">
              <a:extLst>
                <a:ext uri="{FF2B5EF4-FFF2-40B4-BE49-F238E27FC236}">
                  <a16:creationId xmlns:a16="http://schemas.microsoft.com/office/drawing/2014/main" id="{4176A6AE-4EDC-AE14-1D57-69CA17524BAE}"/>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Freeform 40">
              <a:extLst>
                <a:ext uri="{FF2B5EF4-FFF2-40B4-BE49-F238E27FC236}">
                  <a16:creationId xmlns:a16="http://schemas.microsoft.com/office/drawing/2014/main" id="{51F3C3A4-96C9-A2C2-3DA5-F96B68E3D4E6}"/>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Freeform 41">
              <a:extLst>
                <a:ext uri="{FF2B5EF4-FFF2-40B4-BE49-F238E27FC236}">
                  <a16:creationId xmlns:a16="http://schemas.microsoft.com/office/drawing/2014/main" id="{0A986E7F-C2FB-5DB1-E9D6-C5CB40CDAB5C}"/>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Rectangle 42">
              <a:extLst>
                <a:ext uri="{FF2B5EF4-FFF2-40B4-BE49-F238E27FC236}">
                  <a16:creationId xmlns:a16="http://schemas.microsoft.com/office/drawing/2014/main" id="{53AD2B35-8B59-DD83-654B-6CB578488F51}"/>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Freeform 43">
              <a:extLst>
                <a:ext uri="{FF2B5EF4-FFF2-40B4-BE49-F238E27FC236}">
                  <a16:creationId xmlns:a16="http://schemas.microsoft.com/office/drawing/2014/main" id="{D1DF61F0-2315-0310-1E9A-83EA314BC0AA}"/>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94" name="テキスト ボックス 93">
            <a:extLst>
              <a:ext uri="{FF2B5EF4-FFF2-40B4-BE49-F238E27FC236}">
                <a16:creationId xmlns:a16="http://schemas.microsoft.com/office/drawing/2014/main" id="{2A4D3298-E4CF-1C89-3B9A-DD79D1967A88}"/>
              </a:ext>
            </a:extLst>
          </p:cNvPr>
          <p:cNvSpPr txBox="1"/>
          <p:nvPr/>
        </p:nvSpPr>
        <p:spPr>
          <a:xfrm>
            <a:off x="125206" y="1443907"/>
            <a:ext cx="5106605" cy="3425938"/>
          </a:xfrm>
          <a:prstGeom prst="rect">
            <a:avLst/>
          </a:prstGeom>
          <a:noFill/>
        </p:spPr>
        <p:txBody>
          <a:bodyPr wrap="square" rtlCol="0">
            <a:spAutoFit/>
          </a:bodyPr>
          <a:lstStyle/>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会社情報に自社の法人番号または適格請求書発行事業者番号を登録するだけで、</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すぐ受取が可能</a:t>
            </a:r>
            <a:endParaRPr kumimoji="1" lang="en-US" altLang="ja-JP" sz="1400" b="1" i="0" u="none" strike="noStrike" kern="1200" cap="none" spc="0" normalizeH="0" baseline="0" noProof="0" dirty="0">
              <a:ln>
                <a:noFill/>
              </a:ln>
              <a:solidFill>
                <a:srgbClr val="008CCF"/>
              </a:solidFill>
              <a:effectLst/>
              <a:uLnTx/>
              <a:uFillTx/>
              <a:latin typeface="メイリオ"/>
              <a:ea typeface="メイリオ"/>
              <a:cs typeface="+mn-cs"/>
            </a:endParaRPr>
          </a:p>
          <a:p>
            <a:pPr marR="0" lvl="0" algn="l" defTabSz="914400" rtl="0" eaLnBrk="1" fontAlgn="auto" latinLnBrk="0" hangingPunct="1">
              <a:spcBef>
                <a:spcPts val="0"/>
              </a:spcBef>
              <a:spcAft>
                <a:spcPts val="0"/>
              </a:spcAft>
              <a:buClr>
                <a:srgbClr val="FFC000"/>
              </a:buClr>
              <a:buSzTx/>
              <a:tabLst/>
              <a:defRPr/>
            </a:pPr>
            <a:endParaRPr kumimoji="1" lang="en-US" altLang="ja-JP" sz="1100" b="1" i="0" u="none" strike="noStrike" kern="1200" cap="none" spc="0" normalizeH="0" baseline="0" noProof="0" dirty="0">
              <a:ln>
                <a:noFill/>
              </a:ln>
              <a:solidFill>
                <a:srgbClr val="008CCF"/>
              </a:solidFill>
              <a:effectLst/>
              <a:uLnTx/>
              <a:uFillTx/>
              <a:latin typeface="メイリオ"/>
              <a:ea typeface="メイリオ"/>
              <a:cs typeface="+mn-cs"/>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適格請求書の記載要件を満たした請求書のみ受信ができるため、</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チェック作業を軽減</a:t>
            </a:r>
            <a:endParaRPr kumimoji="1" lang="en-US" altLang="ja-JP" sz="1400" b="1" i="0" u="none" strike="noStrike" kern="1200" cap="none" spc="0" normalizeH="0" baseline="0" noProof="0" dirty="0">
              <a:ln>
                <a:noFill/>
              </a:ln>
              <a:solidFill>
                <a:srgbClr val="008CCF"/>
              </a:solidFill>
              <a:effectLst/>
              <a:uLnTx/>
              <a:uFillTx/>
              <a:latin typeface="メイリオ"/>
              <a:ea typeface="メイリオ"/>
              <a:cs typeface="+mn-cs"/>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a:p>
            <a:pPr>
              <a:lnSpc>
                <a:spcPts val="2100"/>
              </a:lnSpc>
              <a:buClr>
                <a:srgbClr val="FFC000"/>
              </a:buClr>
              <a:defRPr/>
            </a:pPr>
            <a:r>
              <a:rPr lang="ja-JP" altLang="en-US" sz="1600" b="1" dirty="0">
                <a:solidFill>
                  <a:prstClr val="black"/>
                </a:solidFill>
                <a:latin typeface="メイリオ"/>
                <a:ea typeface="メイリオ"/>
              </a:rPr>
              <a:t>デジタルインボイス一覧</a:t>
            </a:r>
            <a:endParaRPr kumimoji="1" lang="en-US" altLang="ja-JP" sz="1600" b="0" i="0" u="none" strike="noStrike" kern="1200" cap="none" spc="0" normalizeH="0" baseline="0" noProof="0" dirty="0">
              <a:ln>
                <a:noFill/>
              </a:ln>
              <a:solidFill>
                <a:prstClr val="black"/>
              </a:solidFill>
              <a:effectLst/>
              <a:uLnTx/>
              <a:uFillTx/>
              <a:latin typeface="メイリオ"/>
              <a:ea typeface="メイリオ"/>
              <a:cs typeface="+mn-cs"/>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視認性を高めるための「</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デジタルインボイス確認リスト</a:t>
            </a: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」の出力が可能</a:t>
            </a: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a:p>
            <a:pPr marR="0" lvl="0" algn="l" defTabSz="914400" rtl="0" eaLnBrk="1" fontAlgn="auto" latinLnBrk="0" hangingPunct="1">
              <a:spcBef>
                <a:spcPts val="0"/>
              </a:spcBef>
              <a:spcAft>
                <a:spcPts val="0"/>
              </a:spcAft>
              <a:buClr>
                <a:srgbClr val="FFC000"/>
              </a:buClr>
              <a:buSzTx/>
              <a:tabLst/>
              <a:defRPr/>
            </a:pP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取引先ごとに自社担当者を設定することで、</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担当部門毎の管理</a:t>
            </a: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および支払伝票の計上処理が可能</a:t>
            </a: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a:p>
            <a:pPr marR="0" lvl="0" algn="l" defTabSz="914400" rtl="0" eaLnBrk="1" fontAlgn="auto" latinLnBrk="0" hangingPunct="1">
              <a:lnSpc>
                <a:spcPts val="2100"/>
              </a:lnSpc>
              <a:spcBef>
                <a:spcPts val="0"/>
              </a:spcBef>
              <a:spcAft>
                <a:spcPts val="0"/>
              </a:spcAft>
              <a:buClr>
                <a:srgbClr val="FFC000"/>
              </a:buClr>
              <a:buSzTx/>
              <a:tabLst/>
              <a:defRPr/>
            </a:pPr>
            <a:r>
              <a:rPr lang="ja-JP" altLang="en-US" sz="1400" dirty="0">
                <a:solidFill>
                  <a:prstClr val="black"/>
                </a:solidFill>
                <a:latin typeface="メイリオ"/>
                <a:ea typeface="メイリオ"/>
              </a:rPr>
              <a:t>　  閲覧・処理の権限を担当ユーザーに限定させることも可能</a:t>
            </a: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p:txBody>
      </p:sp>
      <p:grpSp>
        <p:nvGrpSpPr>
          <p:cNvPr id="95" name="グループ化 94">
            <a:extLst>
              <a:ext uri="{FF2B5EF4-FFF2-40B4-BE49-F238E27FC236}">
                <a16:creationId xmlns:a16="http://schemas.microsoft.com/office/drawing/2014/main" id="{5B433E81-D01D-E604-8A15-607C0BF0BB16}"/>
              </a:ext>
            </a:extLst>
          </p:cNvPr>
          <p:cNvGrpSpPr/>
          <p:nvPr/>
        </p:nvGrpSpPr>
        <p:grpSpPr>
          <a:xfrm>
            <a:off x="7686909" y="4431579"/>
            <a:ext cx="679781" cy="302299"/>
            <a:chOff x="7801233" y="1971196"/>
            <a:chExt cx="992990" cy="358198"/>
          </a:xfrm>
          <a:solidFill>
            <a:schemeClr val="bg1"/>
          </a:solidFill>
        </p:grpSpPr>
        <p:grpSp>
          <p:nvGrpSpPr>
            <p:cNvPr id="96" name="グループ化 95">
              <a:extLst>
                <a:ext uri="{FF2B5EF4-FFF2-40B4-BE49-F238E27FC236}">
                  <a16:creationId xmlns:a16="http://schemas.microsoft.com/office/drawing/2014/main" id="{DD31F8B1-BB35-5259-D86D-A710C94605E8}"/>
                </a:ext>
              </a:extLst>
            </p:cNvPr>
            <p:cNvGrpSpPr/>
            <p:nvPr/>
          </p:nvGrpSpPr>
          <p:grpSpPr>
            <a:xfrm>
              <a:off x="8376710" y="2043268"/>
              <a:ext cx="417513" cy="220662"/>
              <a:chOff x="2952747" y="5937614"/>
              <a:chExt cx="417513" cy="220662"/>
            </a:xfrm>
            <a:grpFill/>
          </p:grpSpPr>
          <p:sp>
            <p:nvSpPr>
              <p:cNvPr id="98" name="Freeform 52">
                <a:extLst>
                  <a:ext uri="{FF2B5EF4-FFF2-40B4-BE49-F238E27FC236}">
                    <a16:creationId xmlns:a16="http://schemas.microsoft.com/office/drawing/2014/main" id="{2B7D01B4-C9FC-4667-7F1B-2241FAB2FB21}"/>
                  </a:ext>
                </a:extLst>
              </p:cNvPr>
              <p:cNvSpPr>
                <a:spLocks noEditPoints="1"/>
              </p:cNvSpPr>
              <p:nvPr/>
            </p:nvSpPr>
            <p:spPr bwMode="auto">
              <a:xfrm>
                <a:off x="3071810" y="5937614"/>
                <a:ext cx="171450" cy="107950"/>
              </a:xfrm>
              <a:custGeom>
                <a:avLst/>
                <a:gdLst>
                  <a:gd name="T0" fmla="*/ 141 w 359"/>
                  <a:gd name="T1" fmla="*/ 147 h 227"/>
                  <a:gd name="T2" fmla="*/ 49 w 359"/>
                  <a:gd name="T3" fmla="*/ 147 h 227"/>
                  <a:gd name="T4" fmla="*/ 17 w 359"/>
                  <a:gd name="T5" fmla="*/ 227 h 227"/>
                  <a:gd name="T6" fmla="*/ 0 w 359"/>
                  <a:gd name="T7" fmla="*/ 227 h 227"/>
                  <a:gd name="T8" fmla="*/ 91 w 359"/>
                  <a:gd name="T9" fmla="*/ 0 h 227"/>
                  <a:gd name="T10" fmla="*/ 101 w 359"/>
                  <a:gd name="T11" fmla="*/ 0 h 227"/>
                  <a:gd name="T12" fmla="*/ 190 w 359"/>
                  <a:gd name="T13" fmla="*/ 227 h 227"/>
                  <a:gd name="T14" fmla="*/ 172 w 359"/>
                  <a:gd name="T15" fmla="*/ 227 h 227"/>
                  <a:gd name="T16" fmla="*/ 141 w 359"/>
                  <a:gd name="T17" fmla="*/ 147 h 227"/>
                  <a:gd name="T18" fmla="*/ 54 w 359"/>
                  <a:gd name="T19" fmla="*/ 133 h 227"/>
                  <a:gd name="T20" fmla="*/ 135 w 359"/>
                  <a:gd name="T21" fmla="*/ 133 h 227"/>
                  <a:gd name="T22" fmla="*/ 105 w 359"/>
                  <a:gd name="T23" fmla="*/ 51 h 227"/>
                  <a:gd name="T24" fmla="*/ 95 w 359"/>
                  <a:gd name="T25" fmla="*/ 25 h 227"/>
                  <a:gd name="T26" fmla="*/ 86 w 359"/>
                  <a:gd name="T27" fmla="*/ 52 h 227"/>
                  <a:gd name="T28" fmla="*/ 54 w 359"/>
                  <a:gd name="T29" fmla="*/ 133 h 227"/>
                  <a:gd name="T30" fmla="*/ 359 w 359"/>
                  <a:gd name="T31" fmla="*/ 66 h 227"/>
                  <a:gd name="T32" fmla="*/ 336 w 359"/>
                  <a:gd name="T33" fmla="*/ 116 h 227"/>
                  <a:gd name="T34" fmla="*/ 273 w 359"/>
                  <a:gd name="T35" fmla="*/ 134 h 227"/>
                  <a:gd name="T36" fmla="*/ 238 w 359"/>
                  <a:gd name="T37" fmla="*/ 134 h 227"/>
                  <a:gd name="T38" fmla="*/ 238 w 359"/>
                  <a:gd name="T39" fmla="*/ 227 h 227"/>
                  <a:gd name="T40" fmla="*/ 222 w 359"/>
                  <a:gd name="T41" fmla="*/ 227 h 227"/>
                  <a:gd name="T42" fmla="*/ 222 w 359"/>
                  <a:gd name="T43" fmla="*/ 1 h 227"/>
                  <a:gd name="T44" fmla="*/ 278 w 359"/>
                  <a:gd name="T45" fmla="*/ 1 h 227"/>
                  <a:gd name="T46" fmla="*/ 359 w 359"/>
                  <a:gd name="T47" fmla="*/ 66 h 227"/>
                  <a:gd name="T48" fmla="*/ 238 w 359"/>
                  <a:gd name="T49" fmla="*/ 120 h 227"/>
                  <a:gd name="T50" fmla="*/ 269 w 359"/>
                  <a:gd name="T51" fmla="*/ 120 h 227"/>
                  <a:gd name="T52" fmla="*/ 324 w 359"/>
                  <a:gd name="T53" fmla="*/ 107 h 227"/>
                  <a:gd name="T54" fmla="*/ 342 w 359"/>
                  <a:gd name="T55" fmla="*/ 66 h 227"/>
                  <a:gd name="T56" fmla="*/ 325 w 359"/>
                  <a:gd name="T57" fmla="*/ 28 h 227"/>
                  <a:gd name="T58" fmla="*/ 275 w 359"/>
                  <a:gd name="T59" fmla="*/ 15 h 227"/>
                  <a:gd name="T60" fmla="*/ 238 w 359"/>
                  <a:gd name="T61" fmla="*/ 15 h 227"/>
                  <a:gd name="T62" fmla="*/ 238 w 359"/>
                  <a:gd name="T63" fmla="*/ 1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9" h="227">
                    <a:moveTo>
                      <a:pt x="141" y="147"/>
                    </a:moveTo>
                    <a:cubicBezTo>
                      <a:pt x="49" y="147"/>
                      <a:pt x="49" y="147"/>
                      <a:pt x="49" y="147"/>
                    </a:cubicBezTo>
                    <a:cubicBezTo>
                      <a:pt x="17" y="227"/>
                      <a:pt x="17" y="227"/>
                      <a:pt x="17" y="227"/>
                    </a:cubicBezTo>
                    <a:cubicBezTo>
                      <a:pt x="0" y="227"/>
                      <a:pt x="0" y="227"/>
                      <a:pt x="0" y="227"/>
                    </a:cubicBezTo>
                    <a:cubicBezTo>
                      <a:pt x="91" y="0"/>
                      <a:pt x="91" y="0"/>
                      <a:pt x="91" y="0"/>
                    </a:cubicBezTo>
                    <a:cubicBezTo>
                      <a:pt x="101" y="0"/>
                      <a:pt x="101" y="0"/>
                      <a:pt x="101" y="0"/>
                    </a:cubicBezTo>
                    <a:cubicBezTo>
                      <a:pt x="190" y="227"/>
                      <a:pt x="190" y="227"/>
                      <a:pt x="190" y="227"/>
                    </a:cubicBezTo>
                    <a:cubicBezTo>
                      <a:pt x="172" y="227"/>
                      <a:pt x="172" y="227"/>
                      <a:pt x="172" y="227"/>
                    </a:cubicBezTo>
                    <a:lnTo>
                      <a:pt x="141" y="147"/>
                    </a:lnTo>
                    <a:close/>
                    <a:moveTo>
                      <a:pt x="54" y="133"/>
                    </a:moveTo>
                    <a:cubicBezTo>
                      <a:pt x="135" y="133"/>
                      <a:pt x="135" y="133"/>
                      <a:pt x="135" y="133"/>
                    </a:cubicBezTo>
                    <a:cubicBezTo>
                      <a:pt x="105" y="51"/>
                      <a:pt x="105" y="51"/>
                      <a:pt x="105" y="51"/>
                    </a:cubicBezTo>
                    <a:cubicBezTo>
                      <a:pt x="102" y="45"/>
                      <a:pt x="99" y="36"/>
                      <a:pt x="95" y="25"/>
                    </a:cubicBezTo>
                    <a:cubicBezTo>
                      <a:pt x="93" y="35"/>
                      <a:pt x="90" y="44"/>
                      <a:pt x="86" y="52"/>
                    </a:cubicBezTo>
                    <a:lnTo>
                      <a:pt x="54" y="133"/>
                    </a:lnTo>
                    <a:close/>
                    <a:moveTo>
                      <a:pt x="359" y="66"/>
                    </a:moveTo>
                    <a:cubicBezTo>
                      <a:pt x="359" y="88"/>
                      <a:pt x="351" y="104"/>
                      <a:pt x="336" y="116"/>
                    </a:cubicBezTo>
                    <a:cubicBezTo>
                      <a:pt x="321" y="128"/>
                      <a:pt x="300" y="134"/>
                      <a:pt x="273" y="134"/>
                    </a:cubicBezTo>
                    <a:cubicBezTo>
                      <a:pt x="238" y="134"/>
                      <a:pt x="238" y="134"/>
                      <a:pt x="238" y="134"/>
                    </a:cubicBezTo>
                    <a:cubicBezTo>
                      <a:pt x="238" y="227"/>
                      <a:pt x="238" y="227"/>
                      <a:pt x="238" y="227"/>
                    </a:cubicBezTo>
                    <a:cubicBezTo>
                      <a:pt x="222" y="227"/>
                      <a:pt x="222" y="227"/>
                      <a:pt x="222" y="227"/>
                    </a:cubicBezTo>
                    <a:cubicBezTo>
                      <a:pt x="222" y="1"/>
                      <a:pt x="222" y="1"/>
                      <a:pt x="222" y="1"/>
                    </a:cubicBezTo>
                    <a:cubicBezTo>
                      <a:pt x="278" y="1"/>
                      <a:pt x="278" y="1"/>
                      <a:pt x="278" y="1"/>
                    </a:cubicBezTo>
                    <a:cubicBezTo>
                      <a:pt x="332" y="1"/>
                      <a:pt x="359" y="22"/>
                      <a:pt x="359" y="66"/>
                    </a:cubicBezTo>
                    <a:close/>
                    <a:moveTo>
                      <a:pt x="238" y="120"/>
                    </a:moveTo>
                    <a:cubicBezTo>
                      <a:pt x="269" y="120"/>
                      <a:pt x="269" y="120"/>
                      <a:pt x="269" y="120"/>
                    </a:cubicBezTo>
                    <a:cubicBezTo>
                      <a:pt x="295" y="120"/>
                      <a:pt x="313" y="116"/>
                      <a:pt x="324" y="107"/>
                    </a:cubicBezTo>
                    <a:cubicBezTo>
                      <a:pt x="336" y="99"/>
                      <a:pt x="342" y="85"/>
                      <a:pt x="342" y="66"/>
                    </a:cubicBezTo>
                    <a:cubicBezTo>
                      <a:pt x="342" y="49"/>
                      <a:pt x="336" y="36"/>
                      <a:pt x="325" y="28"/>
                    </a:cubicBezTo>
                    <a:cubicBezTo>
                      <a:pt x="315" y="19"/>
                      <a:pt x="298" y="15"/>
                      <a:pt x="275" y="15"/>
                    </a:cubicBezTo>
                    <a:cubicBezTo>
                      <a:pt x="238" y="15"/>
                      <a:pt x="238" y="15"/>
                      <a:pt x="238" y="15"/>
                    </a:cubicBezTo>
                    <a:lnTo>
                      <a:pt x="238"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solidFill>
                    <a:prstClr val="black"/>
                  </a:solidFill>
                  <a:latin typeface="メイリオ"/>
                  <a:ea typeface="メイリオ"/>
                </a:endParaRPr>
              </a:p>
            </p:txBody>
          </p:sp>
          <p:sp>
            <p:nvSpPr>
              <p:cNvPr id="99" name="Freeform 53">
                <a:extLst>
                  <a:ext uri="{FF2B5EF4-FFF2-40B4-BE49-F238E27FC236}">
                    <a16:creationId xmlns:a16="http://schemas.microsoft.com/office/drawing/2014/main" id="{FCB385B3-7FA6-1BB3-97D1-209EE1A4497B}"/>
                  </a:ext>
                </a:extLst>
              </p:cNvPr>
              <p:cNvSpPr>
                <a:spLocks noEditPoints="1"/>
              </p:cNvSpPr>
              <p:nvPr/>
            </p:nvSpPr>
            <p:spPr bwMode="auto">
              <a:xfrm>
                <a:off x="2952747" y="6082076"/>
                <a:ext cx="417513" cy="76200"/>
              </a:xfrm>
              <a:custGeom>
                <a:avLst/>
                <a:gdLst>
                  <a:gd name="T0" fmla="*/ 11 w 878"/>
                  <a:gd name="T1" fmla="*/ 10 h 160"/>
                  <a:gd name="T2" fmla="*/ 0 w 878"/>
                  <a:gd name="T3" fmla="*/ 160 h 160"/>
                  <a:gd name="T4" fmla="*/ 257 w 878"/>
                  <a:gd name="T5" fmla="*/ 140 h 160"/>
                  <a:gd name="T6" fmla="*/ 97 w 878"/>
                  <a:gd name="T7" fmla="*/ 140 h 160"/>
                  <a:gd name="T8" fmla="*/ 112 w 878"/>
                  <a:gd name="T9" fmla="*/ 83 h 160"/>
                  <a:gd name="T10" fmla="*/ 104 w 878"/>
                  <a:gd name="T11" fmla="*/ 43 h 160"/>
                  <a:gd name="T12" fmla="*/ 187 w 878"/>
                  <a:gd name="T13" fmla="*/ 1 h 160"/>
                  <a:gd name="T14" fmla="*/ 187 w 878"/>
                  <a:gd name="T15" fmla="*/ 43 h 160"/>
                  <a:gd name="T16" fmla="*/ 236 w 878"/>
                  <a:gd name="T17" fmla="*/ 70 h 160"/>
                  <a:gd name="T18" fmla="*/ 149 w 878"/>
                  <a:gd name="T19" fmla="*/ 83 h 160"/>
                  <a:gd name="T20" fmla="*/ 277 w 878"/>
                  <a:gd name="T21" fmla="*/ 160 h 160"/>
                  <a:gd name="T22" fmla="*/ 293 w 878"/>
                  <a:gd name="T23" fmla="*/ 101 h 160"/>
                  <a:gd name="T24" fmla="*/ 293 w 878"/>
                  <a:gd name="T25" fmla="*/ 52 h 160"/>
                  <a:gd name="T26" fmla="*/ 293 w 878"/>
                  <a:gd name="T27" fmla="*/ 1 h 160"/>
                  <a:gd name="T28" fmla="*/ 335 w 878"/>
                  <a:gd name="T29" fmla="*/ 52 h 160"/>
                  <a:gd name="T30" fmla="*/ 337 w 878"/>
                  <a:gd name="T31" fmla="*/ 91 h 160"/>
                  <a:gd name="T32" fmla="*/ 322 w 878"/>
                  <a:gd name="T33" fmla="*/ 156 h 160"/>
                  <a:gd name="T34" fmla="*/ 382 w 878"/>
                  <a:gd name="T35" fmla="*/ 9 h 160"/>
                  <a:gd name="T36" fmla="*/ 397 w 878"/>
                  <a:gd name="T37" fmla="*/ 77 h 160"/>
                  <a:gd name="T38" fmla="*/ 567 w 878"/>
                  <a:gd name="T39" fmla="*/ 29 h 160"/>
                  <a:gd name="T40" fmla="*/ 535 w 878"/>
                  <a:gd name="T41" fmla="*/ 29 h 160"/>
                  <a:gd name="T42" fmla="*/ 591 w 878"/>
                  <a:gd name="T43" fmla="*/ 82 h 160"/>
                  <a:gd name="T44" fmla="*/ 463 w 878"/>
                  <a:gd name="T45" fmla="*/ 82 h 160"/>
                  <a:gd name="T46" fmla="*/ 507 w 878"/>
                  <a:gd name="T47" fmla="*/ 36 h 160"/>
                  <a:gd name="T48" fmla="*/ 490 w 878"/>
                  <a:gd name="T49" fmla="*/ 29 h 160"/>
                  <a:gd name="T50" fmla="*/ 467 w 878"/>
                  <a:gd name="T51" fmla="*/ 29 h 160"/>
                  <a:gd name="T52" fmla="*/ 481 w 878"/>
                  <a:gd name="T53" fmla="*/ 5 h 160"/>
                  <a:gd name="T54" fmla="*/ 531 w 878"/>
                  <a:gd name="T55" fmla="*/ 0 h 160"/>
                  <a:gd name="T56" fmla="*/ 595 w 878"/>
                  <a:gd name="T57" fmla="*/ 29 h 160"/>
                  <a:gd name="T58" fmla="*/ 557 w 878"/>
                  <a:gd name="T59" fmla="*/ 160 h 160"/>
                  <a:gd name="T60" fmla="*/ 470 w 878"/>
                  <a:gd name="T61" fmla="*/ 160 h 160"/>
                  <a:gd name="T62" fmla="*/ 490 w 878"/>
                  <a:gd name="T63" fmla="*/ 108 h 160"/>
                  <a:gd name="T64" fmla="*/ 544 w 878"/>
                  <a:gd name="T65" fmla="*/ 94 h 160"/>
                  <a:gd name="T66" fmla="*/ 490 w 878"/>
                  <a:gd name="T67" fmla="*/ 140 h 160"/>
                  <a:gd name="T68" fmla="*/ 666 w 878"/>
                  <a:gd name="T69" fmla="*/ 126 h 160"/>
                  <a:gd name="T70" fmla="*/ 627 w 878"/>
                  <a:gd name="T71" fmla="*/ 78 h 160"/>
                  <a:gd name="T72" fmla="*/ 627 w 878"/>
                  <a:gd name="T73" fmla="*/ 29 h 160"/>
                  <a:gd name="T74" fmla="*/ 665 w 878"/>
                  <a:gd name="T75" fmla="*/ 29 h 160"/>
                  <a:gd name="T76" fmla="*/ 662 w 878"/>
                  <a:gd name="T77" fmla="*/ 78 h 160"/>
                  <a:gd name="T78" fmla="*/ 666 w 878"/>
                  <a:gd name="T79" fmla="*/ 126 h 160"/>
                  <a:gd name="T80" fmla="*/ 658 w 878"/>
                  <a:gd name="T81" fmla="*/ 136 h 160"/>
                  <a:gd name="T82" fmla="*/ 670 w 878"/>
                  <a:gd name="T83" fmla="*/ 102 h 160"/>
                  <a:gd name="T84" fmla="*/ 671 w 878"/>
                  <a:gd name="T85" fmla="*/ 8 h 160"/>
                  <a:gd name="T86" fmla="*/ 726 w 878"/>
                  <a:gd name="T87" fmla="*/ 102 h 160"/>
                  <a:gd name="T88" fmla="*/ 726 w 878"/>
                  <a:gd name="T89" fmla="*/ 136 h 160"/>
                  <a:gd name="T90" fmla="*/ 707 w 878"/>
                  <a:gd name="T91" fmla="*/ 25 h 160"/>
                  <a:gd name="T92" fmla="*/ 707 w 878"/>
                  <a:gd name="T93" fmla="*/ 70 h 160"/>
                  <a:gd name="T94" fmla="*/ 741 w 878"/>
                  <a:gd name="T95" fmla="*/ 25 h 160"/>
                  <a:gd name="T96" fmla="*/ 741 w 878"/>
                  <a:gd name="T97" fmla="*/ 25 h 160"/>
                  <a:gd name="T98" fmla="*/ 741 w 878"/>
                  <a:gd name="T99" fmla="*/ 70 h 160"/>
                  <a:gd name="T100" fmla="*/ 835 w 878"/>
                  <a:gd name="T101" fmla="*/ 151 h 160"/>
                  <a:gd name="T102" fmla="*/ 835 w 878"/>
                  <a:gd name="T103"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8" h="160">
                    <a:moveTo>
                      <a:pt x="0" y="1"/>
                    </a:moveTo>
                    <a:cubicBezTo>
                      <a:pt x="43" y="1"/>
                      <a:pt x="43" y="1"/>
                      <a:pt x="43" y="1"/>
                    </a:cubicBezTo>
                    <a:cubicBezTo>
                      <a:pt x="43" y="10"/>
                      <a:pt x="43" y="10"/>
                      <a:pt x="43" y="10"/>
                    </a:cubicBezTo>
                    <a:cubicBezTo>
                      <a:pt x="11" y="10"/>
                      <a:pt x="11" y="10"/>
                      <a:pt x="11" y="10"/>
                    </a:cubicBezTo>
                    <a:cubicBezTo>
                      <a:pt x="11" y="151"/>
                      <a:pt x="11" y="151"/>
                      <a:pt x="11" y="151"/>
                    </a:cubicBezTo>
                    <a:cubicBezTo>
                      <a:pt x="43" y="151"/>
                      <a:pt x="43" y="151"/>
                      <a:pt x="43" y="151"/>
                    </a:cubicBezTo>
                    <a:cubicBezTo>
                      <a:pt x="43" y="160"/>
                      <a:pt x="43" y="160"/>
                      <a:pt x="43" y="160"/>
                    </a:cubicBezTo>
                    <a:cubicBezTo>
                      <a:pt x="0" y="160"/>
                      <a:pt x="0" y="160"/>
                      <a:pt x="0" y="160"/>
                    </a:cubicBezTo>
                    <a:lnTo>
                      <a:pt x="0" y="1"/>
                    </a:lnTo>
                    <a:close/>
                    <a:moveTo>
                      <a:pt x="236" y="70"/>
                    </a:moveTo>
                    <a:cubicBezTo>
                      <a:pt x="228" y="94"/>
                      <a:pt x="214" y="111"/>
                      <a:pt x="196" y="125"/>
                    </a:cubicBezTo>
                    <a:cubicBezTo>
                      <a:pt x="213" y="133"/>
                      <a:pt x="233" y="138"/>
                      <a:pt x="257" y="140"/>
                    </a:cubicBezTo>
                    <a:cubicBezTo>
                      <a:pt x="252" y="145"/>
                      <a:pt x="246" y="154"/>
                      <a:pt x="244" y="160"/>
                    </a:cubicBezTo>
                    <a:cubicBezTo>
                      <a:pt x="217" y="156"/>
                      <a:pt x="194" y="149"/>
                      <a:pt x="176" y="138"/>
                    </a:cubicBezTo>
                    <a:cubicBezTo>
                      <a:pt x="156" y="149"/>
                      <a:pt x="133" y="155"/>
                      <a:pt x="108" y="160"/>
                    </a:cubicBezTo>
                    <a:cubicBezTo>
                      <a:pt x="106" y="154"/>
                      <a:pt x="101" y="145"/>
                      <a:pt x="97" y="140"/>
                    </a:cubicBezTo>
                    <a:cubicBezTo>
                      <a:pt x="119" y="137"/>
                      <a:pt x="140" y="132"/>
                      <a:pt x="157" y="125"/>
                    </a:cubicBezTo>
                    <a:cubicBezTo>
                      <a:pt x="146" y="115"/>
                      <a:pt x="137" y="102"/>
                      <a:pt x="129" y="88"/>
                    </a:cubicBezTo>
                    <a:cubicBezTo>
                      <a:pt x="144" y="83"/>
                      <a:pt x="144" y="83"/>
                      <a:pt x="144" y="83"/>
                    </a:cubicBezTo>
                    <a:cubicBezTo>
                      <a:pt x="112" y="83"/>
                      <a:pt x="112" y="83"/>
                      <a:pt x="112" y="83"/>
                    </a:cubicBezTo>
                    <a:cubicBezTo>
                      <a:pt x="112" y="63"/>
                      <a:pt x="112" y="63"/>
                      <a:pt x="112" y="63"/>
                    </a:cubicBezTo>
                    <a:cubicBezTo>
                      <a:pt x="166" y="63"/>
                      <a:pt x="166" y="63"/>
                      <a:pt x="166" y="63"/>
                    </a:cubicBezTo>
                    <a:cubicBezTo>
                      <a:pt x="166" y="43"/>
                      <a:pt x="166" y="43"/>
                      <a:pt x="166" y="43"/>
                    </a:cubicBezTo>
                    <a:cubicBezTo>
                      <a:pt x="104" y="43"/>
                      <a:pt x="104" y="43"/>
                      <a:pt x="104" y="43"/>
                    </a:cubicBezTo>
                    <a:cubicBezTo>
                      <a:pt x="104" y="23"/>
                      <a:pt x="104" y="23"/>
                      <a:pt x="104" y="23"/>
                    </a:cubicBezTo>
                    <a:cubicBezTo>
                      <a:pt x="166" y="23"/>
                      <a:pt x="166" y="23"/>
                      <a:pt x="166" y="23"/>
                    </a:cubicBezTo>
                    <a:cubicBezTo>
                      <a:pt x="166" y="1"/>
                      <a:pt x="166" y="1"/>
                      <a:pt x="166" y="1"/>
                    </a:cubicBezTo>
                    <a:cubicBezTo>
                      <a:pt x="187" y="1"/>
                      <a:pt x="187" y="1"/>
                      <a:pt x="187" y="1"/>
                    </a:cubicBezTo>
                    <a:cubicBezTo>
                      <a:pt x="187" y="23"/>
                      <a:pt x="187" y="23"/>
                      <a:pt x="187" y="23"/>
                    </a:cubicBezTo>
                    <a:cubicBezTo>
                      <a:pt x="249" y="23"/>
                      <a:pt x="249" y="23"/>
                      <a:pt x="249" y="23"/>
                    </a:cubicBezTo>
                    <a:cubicBezTo>
                      <a:pt x="249" y="43"/>
                      <a:pt x="249" y="43"/>
                      <a:pt x="249" y="43"/>
                    </a:cubicBezTo>
                    <a:cubicBezTo>
                      <a:pt x="187" y="43"/>
                      <a:pt x="187" y="43"/>
                      <a:pt x="187" y="43"/>
                    </a:cubicBezTo>
                    <a:cubicBezTo>
                      <a:pt x="187" y="63"/>
                      <a:pt x="187" y="63"/>
                      <a:pt x="187" y="63"/>
                    </a:cubicBezTo>
                    <a:cubicBezTo>
                      <a:pt x="218" y="63"/>
                      <a:pt x="218" y="63"/>
                      <a:pt x="218" y="63"/>
                    </a:cubicBezTo>
                    <a:cubicBezTo>
                      <a:pt x="222" y="62"/>
                      <a:pt x="222" y="62"/>
                      <a:pt x="222" y="62"/>
                    </a:cubicBezTo>
                    <a:lnTo>
                      <a:pt x="236" y="70"/>
                    </a:lnTo>
                    <a:close/>
                    <a:moveTo>
                      <a:pt x="149" y="83"/>
                    </a:moveTo>
                    <a:cubicBezTo>
                      <a:pt x="155" y="95"/>
                      <a:pt x="165" y="106"/>
                      <a:pt x="177" y="114"/>
                    </a:cubicBezTo>
                    <a:cubicBezTo>
                      <a:pt x="190" y="106"/>
                      <a:pt x="200" y="96"/>
                      <a:pt x="207" y="83"/>
                    </a:cubicBezTo>
                    <a:lnTo>
                      <a:pt x="149" y="83"/>
                    </a:lnTo>
                    <a:close/>
                    <a:moveTo>
                      <a:pt x="313" y="97"/>
                    </a:moveTo>
                    <a:cubicBezTo>
                      <a:pt x="313" y="137"/>
                      <a:pt x="313" y="137"/>
                      <a:pt x="313" y="137"/>
                    </a:cubicBezTo>
                    <a:cubicBezTo>
                      <a:pt x="313" y="148"/>
                      <a:pt x="311" y="153"/>
                      <a:pt x="305" y="156"/>
                    </a:cubicBezTo>
                    <a:cubicBezTo>
                      <a:pt x="299" y="159"/>
                      <a:pt x="290" y="160"/>
                      <a:pt x="277" y="160"/>
                    </a:cubicBezTo>
                    <a:cubicBezTo>
                      <a:pt x="276" y="154"/>
                      <a:pt x="274" y="146"/>
                      <a:pt x="271" y="141"/>
                    </a:cubicBezTo>
                    <a:cubicBezTo>
                      <a:pt x="279" y="141"/>
                      <a:pt x="287" y="141"/>
                      <a:pt x="290" y="141"/>
                    </a:cubicBezTo>
                    <a:cubicBezTo>
                      <a:pt x="292" y="141"/>
                      <a:pt x="293" y="140"/>
                      <a:pt x="293" y="137"/>
                    </a:cubicBezTo>
                    <a:cubicBezTo>
                      <a:pt x="293" y="101"/>
                      <a:pt x="293" y="101"/>
                      <a:pt x="293" y="101"/>
                    </a:cubicBezTo>
                    <a:cubicBezTo>
                      <a:pt x="285" y="103"/>
                      <a:pt x="278" y="105"/>
                      <a:pt x="271" y="106"/>
                    </a:cubicBezTo>
                    <a:cubicBezTo>
                      <a:pt x="267" y="86"/>
                      <a:pt x="267" y="86"/>
                      <a:pt x="267" y="86"/>
                    </a:cubicBezTo>
                    <a:cubicBezTo>
                      <a:pt x="274" y="85"/>
                      <a:pt x="283" y="83"/>
                      <a:pt x="293" y="82"/>
                    </a:cubicBezTo>
                    <a:cubicBezTo>
                      <a:pt x="293" y="52"/>
                      <a:pt x="293" y="52"/>
                      <a:pt x="293" y="52"/>
                    </a:cubicBezTo>
                    <a:cubicBezTo>
                      <a:pt x="269" y="52"/>
                      <a:pt x="269" y="52"/>
                      <a:pt x="269" y="52"/>
                    </a:cubicBezTo>
                    <a:cubicBezTo>
                      <a:pt x="269" y="33"/>
                      <a:pt x="269" y="33"/>
                      <a:pt x="269" y="33"/>
                    </a:cubicBezTo>
                    <a:cubicBezTo>
                      <a:pt x="293" y="33"/>
                      <a:pt x="293" y="33"/>
                      <a:pt x="293" y="33"/>
                    </a:cubicBezTo>
                    <a:cubicBezTo>
                      <a:pt x="293" y="1"/>
                      <a:pt x="293" y="1"/>
                      <a:pt x="293" y="1"/>
                    </a:cubicBezTo>
                    <a:cubicBezTo>
                      <a:pt x="313" y="1"/>
                      <a:pt x="313" y="1"/>
                      <a:pt x="313" y="1"/>
                    </a:cubicBezTo>
                    <a:cubicBezTo>
                      <a:pt x="313" y="33"/>
                      <a:pt x="313" y="33"/>
                      <a:pt x="313" y="33"/>
                    </a:cubicBezTo>
                    <a:cubicBezTo>
                      <a:pt x="335" y="33"/>
                      <a:pt x="335" y="33"/>
                      <a:pt x="335" y="33"/>
                    </a:cubicBezTo>
                    <a:cubicBezTo>
                      <a:pt x="335" y="52"/>
                      <a:pt x="335" y="52"/>
                      <a:pt x="335" y="52"/>
                    </a:cubicBezTo>
                    <a:cubicBezTo>
                      <a:pt x="313" y="52"/>
                      <a:pt x="313" y="52"/>
                      <a:pt x="313" y="52"/>
                    </a:cubicBezTo>
                    <a:cubicBezTo>
                      <a:pt x="313" y="78"/>
                      <a:pt x="313" y="78"/>
                      <a:pt x="313" y="78"/>
                    </a:cubicBezTo>
                    <a:cubicBezTo>
                      <a:pt x="320" y="76"/>
                      <a:pt x="328" y="75"/>
                      <a:pt x="335" y="74"/>
                    </a:cubicBezTo>
                    <a:cubicBezTo>
                      <a:pt x="337" y="91"/>
                      <a:pt x="337" y="91"/>
                      <a:pt x="337" y="91"/>
                    </a:cubicBezTo>
                    <a:lnTo>
                      <a:pt x="313" y="97"/>
                    </a:lnTo>
                    <a:close/>
                    <a:moveTo>
                      <a:pt x="408" y="160"/>
                    </a:moveTo>
                    <a:cubicBezTo>
                      <a:pt x="407" y="155"/>
                      <a:pt x="406" y="150"/>
                      <a:pt x="404" y="145"/>
                    </a:cubicBezTo>
                    <a:cubicBezTo>
                      <a:pt x="375" y="149"/>
                      <a:pt x="344" y="153"/>
                      <a:pt x="322" y="156"/>
                    </a:cubicBezTo>
                    <a:cubicBezTo>
                      <a:pt x="317" y="135"/>
                      <a:pt x="317" y="135"/>
                      <a:pt x="317" y="135"/>
                    </a:cubicBezTo>
                    <a:cubicBezTo>
                      <a:pt x="323" y="135"/>
                      <a:pt x="329" y="134"/>
                      <a:pt x="335" y="133"/>
                    </a:cubicBezTo>
                    <a:cubicBezTo>
                      <a:pt x="345" y="98"/>
                      <a:pt x="356" y="46"/>
                      <a:pt x="360" y="5"/>
                    </a:cubicBezTo>
                    <a:cubicBezTo>
                      <a:pt x="382" y="9"/>
                      <a:pt x="382" y="9"/>
                      <a:pt x="382" y="9"/>
                    </a:cubicBezTo>
                    <a:cubicBezTo>
                      <a:pt x="376" y="50"/>
                      <a:pt x="366" y="97"/>
                      <a:pt x="356" y="131"/>
                    </a:cubicBezTo>
                    <a:cubicBezTo>
                      <a:pt x="369" y="130"/>
                      <a:pt x="384" y="128"/>
                      <a:pt x="398" y="126"/>
                    </a:cubicBezTo>
                    <a:cubicBezTo>
                      <a:pt x="393" y="112"/>
                      <a:pt x="386" y="97"/>
                      <a:pt x="379" y="84"/>
                    </a:cubicBezTo>
                    <a:cubicBezTo>
                      <a:pt x="397" y="77"/>
                      <a:pt x="397" y="77"/>
                      <a:pt x="397" y="77"/>
                    </a:cubicBezTo>
                    <a:cubicBezTo>
                      <a:pt x="410" y="101"/>
                      <a:pt x="423" y="132"/>
                      <a:pt x="428" y="152"/>
                    </a:cubicBezTo>
                    <a:lnTo>
                      <a:pt x="408" y="160"/>
                    </a:lnTo>
                    <a:close/>
                    <a:moveTo>
                      <a:pt x="595" y="29"/>
                    </a:moveTo>
                    <a:cubicBezTo>
                      <a:pt x="567" y="29"/>
                      <a:pt x="567" y="29"/>
                      <a:pt x="567" y="29"/>
                    </a:cubicBezTo>
                    <a:cubicBezTo>
                      <a:pt x="570" y="33"/>
                      <a:pt x="573" y="37"/>
                      <a:pt x="574" y="40"/>
                    </a:cubicBezTo>
                    <a:cubicBezTo>
                      <a:pt x="556" y="45"/>
                      <a:pt x="556" y="45"/>
                      <a:pt x="556" y="45"/>
                    </a:cubicBezTo>
                    <a:cubicBezTo>
                      <a:pt x="554" y="41"/>
                      <a:pt x="549" y="34"/>
                      <a:pt x="545" y="29"/>
                    </a:cubicBezTo>
                    <a:cubicBezTo>
                      <a:pt x="535" y="29"/>
                      <a:pt x="535" y="29"/>
                      <a:pt x="535" y="29"/>
                    </a:cubicBezTo>
                    <a:cubicBezTo>
                      <a:pt x="532" y="33"/>
                      <a:pt x="529" y="36"/>
                      <a:pt x="526" y="39"/>
                    </a:cubicBezTo>
                    <a:cubicBezTo>
                      <a:pt x="526" y="48"/>
                      <a:pt x="526" y="48"/>
                      <a:pt x="526" y="48"/>
                    </a:cubicBezTo>
                    <a:cubicBezTo>
                      <a:pt x="591" y="48"/>
                      <a:pt x="591" y="48"/>
                      <a:pt x="591" y="48"/>
                    </a:cubicBezTo>
                    <a:cubicBezTo>
                      <a:pt x="591" y="82"/>
                      <a:pt x="591" y="82"/>
                      <a:pt x="591" y="82"/>
                    </a:cubicBezTo>
                    <a:cubicBezTo>
                      <a:pt x="572" y="82"/>
                      <a:pt x="572" y="82"/>
                      <a:pt x="572" y="82"/>
                    </a:cubicBezTo>
                    <a:cubicBezTo>
                      <a:pt x="572" y="63"/>
                      <a:pt x="572" y="63"/>
                      <a:pt x="572" y="63"/>
                    </a:cubicBezTo>
                    <a:cubicBezTo>
                      <a:pt x="463" y="63"/>
                      <a:pt x="463" y="63"/>
                      <a:pt x="463" y="63"/>
                    </a:cubicBezTo>
                    <a:cubicBezTo>
                      <a:pt x="463" y="82"/>
                      <a:pt x="463" y="82"/>
                      <a:pt x="463" y="82"/>
                    </a:cubicBezTo>
                    <a:cubicBezTo>
                      <a:pt x="444" y="82"/>
                      <a:pt x="444" y="82"/>
                      <a:pt x="444" y="82"/>
                    </a:cubicBezTo>
                    <a:cubicBezTo>
                      <a:pt x="444" y="48"/>
                      <a:pt x="444" y="48"/>
                      <a:pt x="444" y="48"/>
                    </a:cubicBezTo>
                    <a:cubicBezTo>
                      <a:pt x="507" y="48"/>
                      <a:pt x="507" y="48"/>
                      <a:pt x="507" y="48"/>
                    </a:cubicBezTo>
                    <a:cubicBezTo>
                      <a:pt x="507" y="36"/>
                      <a:pt x="507" y="36"/>
                      <a:pt x="507" y="36"/>
                    </a:cubicBezTo>
                    <a:cubicBezTo>
                      <a:pt x="514" y="36"/>
                      <a:pt x="514" y="36"/>
                      <a:pt x="514" y="36"/>
                    </a:cubicBezTo>
                    <a:cubicBezTo>
                      <a:pt x="511" y="35"/>
                      <a:pt x="508" y="33"/>
                      <a:pt x="506" y="32"/>
                    </a:cubicBezTo>
                    <a:cubicBezTo>
                      <a:pt x="507" y="31"/>
                      <a:pt x="509" y="30"/>
                      <a:pt x="510" y="29"/>
                    </a:cubicBezTo>
                    <a:cubicBezTo>
                      <a:pt x="490" y="29"/>
                      <a:pt x="490" y="29"/>
                      <a:pt x="490" y="29"/>
                    </a:cubicBezTo>
                    <a:cubicBezTo>
                      <a:pt x="492" y="33"/>
                      <a:pt x="494" y="37"/>
                      <a:pt x="496" y="40"/>
                    </a:cubicBezTo>
                    <a:cubicBezTo>
                      <a:pt x="477" y="45"/>
                      <a:pt x="477" y="45"/>
                      <a:pt x="477" y="45"/>
                    </a:cubicBezTo>
                    <a:cubicBezTo>
                      <a:pt x="476" y="41"/>
                      <a:pt x="473" y="34"/>
                      <a:pt x="470" y="29"/>
                    </a:cubicBezTo>
                    <a:cubicBezTo>
                      <a:pt x="467" y="29"/>
                      <a:pt x="467" y="29"/>
                      <a:pt x="467" y="29"/>
                    </a:cubicBezTo>
                    <a:cubicBezTo>
                      <a:pt x="462" y="35"/>
                      <a:pt x="458" y="41"/>
                      <a:pt x="453" y="45"/>
                    </a:cubicBezTo>
                    <a:cubicBezTo>
                      <a:pt x="449" y="42"/>
                      <a:pt x="441" y="36"/>
                      <a:pt x="437" y="34"/>
                    </a:cubicBezTo>
                    <a:cubicBezTo>
                      <a:pt x="447" y="26"/>
                      <a:pt x="457" y="12"/>
                      <a:pt x="462" y="0"/>
                    </a:cubicBezTo>
                    <a:cubicBezTo>
                      <a:pt x="481" y="5"/>
                      <a:pt x="481" y="5"/>
                      <a:pt x="481" y="5"/>
                    </a:cubicBezTo>
                    <a:cubicBezTo>
                      <a:pt x="480" y="7"/>
                      <a:pt x="478" y="10"/>
                      <a:pt x="477" y="13"/>
                    </a:cubicBezTo>
                    <a:cubicBezTo>
                      <a:pt x="515" y="13"/>
                      <a:pt x="515" y="13"/>
                      <a:pt x="515" y="13"/>
                    </a:cubicBezTo>
                    <a:cubicBezTo>
                      <a:pt x="515" y="24"/>
                      <a:pt x="515" y="24"/>
                      <a:pt x="515" y="24"/>
                    </a:cubicBezTo>
                    <a:cubicBezTo>
                      <a:pt x="521" y="17"/>
                      <a:pt x="527" y="8"/>
                      <a:pt x="531" y="0"/>
                    </a:cubicBezTo>
                    <a:cubicBezTo>
                      <a:pt x="550" y="4"/>
                      <a:pt x="550" y="4"/>
                      <a:pt x="550" y="4"/>
                    </a:cubicBezTo>
                    <a:cubicBezTo>
                      <a:pt x="549" y="7"/>
                      <a:pt x="547" y="10"/>
                      <a:pt x="546" y="13"/>
                    </a:cubicBezTo>
                    <a:cubicBezTo>
                      <a:pt x="595" y="13"/>
                      <a:pt x="595" y="13"/>
                      <a:pt x="595" y="13"/>
                    </a:cubicBezTo>
                    <a:lnTo>
                      <a:pt x="595" y="29"/>
                    </a:lnTo>
                    <a:close/>
                    <a:moveTo>
                      <a:pt x="490" y="116"/>
                    </a:moveTo>
                    <a:cubicBezTo>
                      <a:pt x="577" y="116"/>
                      <a:pt x="577" y="116"/>
                      <a:pt x="577" y="116"/>
                    </a:cubicBezTo>
                    <a:cubicBezTo>
                      <a:pt x="577" y="160"/>
                      <a:pt x="577" y="160"/>
                      <a:pt x="577" y="160"/>
                    </a:cubicBezTo>
                    <a:cubicBezTo>
                      <a:pt x="557" y="160"/>
                      <a:pt x="557" y="160"/>
                      <a:pt x="557" y="160"/>
                    </a:cubicBezTo>
                    <a:cubicBezTo>
                      <a:pt x="557" y="155"/>
                      <a:pt x="557" y="155"/>
                      <a:pt x="557" y="155"/>
                    </a:cubicBezTo>
                    <a:cubicBezTo>
                      <a:pt x="490" y="155"/>
                      <a:pt x="490" y="155"/>
                      <a:pt x="490" y="155"/>
                    </a:cubicBezTo>
                    <a:cubicBezTo>
                      <a:pt x="490" y="160"/>
                      <a:pt x="490" y="160"/>
                      <a:pt x="490" y="160"/>
                    </a:cubicBezTo>
                    <a:cubicBezTo>
                      <a:pt x="470" y="160"/>
                      <a:pt x="470" y="160"/>
                      <a:pt x="470" y="160"/>
                    </a:cubicBezTo>
                    <a:cubicBezTo>
                      <a:pt x="470" y="70"/>
                      <a:pt x="470" y="70"/>
                      <a:pt x="470" y="70"/>
                    </a:cubicBezTo>
                    <a:cubicBezTo>
                      <a:pt x="564" y="70"/>
                      <a:pt x="564" y="70"/>
                      <a:pt x="564" y="70"/>
                    </a:cubicBezTo>
                    <a:cubicBezTo>
                      <a:pt x="564" y="108"/>
                      <a:pt x="564" y="108"/>
                      <a:pt x="564" y="108"/>
                    </a:cubicBezTo>
                    <a:cubicBezTo>
                      <a:pt x="490" y="108"/>
                      <a:pt x="490" y="108"/>
                      <a:pt x="490" y="108"/>
                    </a:cubicBezTo>
                    <a:lnTo>
                      <a:pt x="490" y="116"/>
                    </a:lnTo>
                    <a:close/>
                    <a:moveTo>
                      <a:pt x="490" y="85"/>
                    </a:moveTo>
                    <a:cubicBezTo>
                      <a:pt x="490" y="94"/>
                      <a:pt x="490" y="94"/>
                      <a:pt x="490" y="94"/>
                    </a:cubicBezTo>
                    <a:cubicBezTo>
                      <a:pt x="544" y="94"/>
                      <a:pt x="544" y="94"/>
                      <a:pt x="544" y="94"/>
                    </a:cubicBezTo>
                    <a:cubicBezTo>
                      <a:pt x="544" y="85"/>
                      <a:pt x="544" y="85"/>
                      <a:pt x="544" y="85"/>
                    </a:cubicBezTo>
                    <a:lnTo>
                      <a:pt x="490" y="85"/>
                    </a:lnTo>
                    <a:close/>
                    <a:moveTo>
                      <a:pt x="490" y="131"/>
                    </a:moveTo>
                    <a:cubicBezTo>
                      <a:pt x="490" y="140"/>
                      <a:pt x="490" y="140"/>
                      <a:pt x="490" y="140"/>
                    </a:cubicBezTo>
                    <a:cubicBezTo>
                      <a:pt x="557" y="140"/>
                      <a:pt x="557" y="140"/>
                      <a:pt x="557" y="140"/>
                    </a:cubicBezTo>
                    <a:cubicBezTo>
                      <a:pt x="557" y="131"/>
                      <a:pt x="557" y="131"/>
                      <a:pt x="557" y="131"/>
                    </a:cubicBezTo>
                    <a:lnTo>
                      <a:pt x="490" y="131"/>
                    </a:lnTo>
                    <a:close/>
                    <a:moveTo>
                      <a:pt x="666" y="126"/>
                    </a:moveTo>
                    <a:cubicBezTo>
                      <a:pt x="648" y="132"/>
                      <a:pt x="627" y="139"/>
                      <a:pt x="611" y="144"/>
                    </a:cubicBezTo>
                    <a:cubicBezTo>
                      <a:pt x="606" y="124"/>
                      <a:pt x="606" y="124"/>
                      <a:pt x="606" y="124"/>
                    </a:cubicBezTo>
                    <a:cubicBezTo>
                      <a:pt x="612" y="122"/>
                      <a:pt x="619" y="120"/>
                      <a:pt x="627" y="118"/>
                    </a:cubicBezTo>
                    <a:cubicBezTo>
                      <a:pt x="627" y="78"/>
                      <a:pt x="627" y="78"/>
                      <a:pt x="627" y="78"/>
                    </a:cubicBezTo>
                    <a:cubicBezTo>
                      <a:pt x="610" y="78"/>
                      <a:pt x="610" y="78"/>
                      <a:pt x="610" y="78"/>
                    </a:cubicBezTo>
                    <a:cubicBezTo>
                      <a:pt x="610" y="59"/>
                      <a:pt x="610" y="59"/>
                      <a:pt x="610" y="59"/>
                    </a:cubicBezTo>
                    <a:cubicBezTo>
                      <a:pt x="627" y="59"/>
                      <a:pt x="627" y="59"/>
                      <a:pt x="627" y="59"/>
                    </a:cubicBezTo>
                    <a:cubicBezTo>
                      <a:pt x="627" y="29"/>
                      <a:pt x="627" y="29"/>
                      <a:pt x="627" y="29"/>
                    </a:cubicBezTo>
                    <a:cubicBezTo>
                      <a:pt x="608" y="29"/>
                      <a:pt x="608" y="29"/>
                      <a:pt x="608" y="29"/>
                    </a:cubicBezTo>
                    <a:cubicBezTo>
                      <a:pt x="608" y="11"/>
                      <a:pt x="608" y="11"/>
                      <a:pt x="608" y="11"/>
                    </a:cubicBezTo>
                    <a:cubicBezTo>
                      <a:pt x="665" y="11"/>
                      <a:pt x="665" y="11"/>
                      <a:pt x="665" y="11"/>
                    </a:cubicBezTo>
                    <a:cubicBezTo>
                      <a:pt x="665" y="29"/>
                      <a:pt x="665" y="29"/>
                      <a:pt x="665" y="29"/>
                    </a:cubicBezTo>
                    <a:cubicBezTo>
                      <a:pt x="646" y="29"/>
                      <a:pt x="646" y="29"/>
                      <a:pt x="646" y="29"/>
                    </a:cubicBezTo>
                    <a:cubicBezTo>
                      <a:pt x="646" y="59"/>
                      <a:pt x="646" y="59"/>
                      <a:pt x="646" y="59"/>
                    </a:cubicBezTo>
                    <a:cubicBezTo>
                      <a:pt x="662" y="59"/>
                      <a:pt x="662" y="59"/>
                      <a:pt x="662" y="59"/>
                    </a:cubicBezTo>
                    <a:cubicBezTo>
                      <a:pt x="662" y="78"/>
                      <a:pt x="662" y="78"/>
                      <a:pt x="662" y="78"/>
                    </a:cubicBezTo>
                    <a:cubicBezTo>
                      <a:pt x="646" y="78"/>
                      <a:pt x="646" y="78"/>
                      <a:pt x="646" y="78"/>
                    </a:cubicBezTo>
                    <a:cubicBezTo>
                      <a:pt x="646" y="112"/>
                      <a:pt x="646" y="112"/>
                      <a:pt x="646" y="112"/>
                    </a:cubicBezTo>
                    <a:cubicBezTo>
                      <a:pt x="652" y="110"/>
                      <a:pt x="658" y="109"/>
                      <a:pt x="663" y="107"/>
                    </a:cubicBezTo>
                    <a:lnTo>
                      <a:pt x="666" y="126"/>
                    </a:lnTo>
                    <a:close/>
                    <a:moveTo>
                      <a:pt x="767" y="136"/>
                    </a:moveTo>
                    <a:cubicBezTo>
                      <a:pt x="767" y="154"/>
                      <a:pt x="767" y="154"/>
                      <a:pt x="767" y="154"/>
                    </a:cubicBezTo>
                    <a:cubicBezTo>
                      <a:pt x="658" y="154"/>
                      <a:pt x="658" y="154"/>
                      <a:pt x="658" y="154"/>
                    </a:cubicBezTo>
                    <a:cubicBezTo>
                      <a:pt x="658" y="136"/>
                      <a:pt x="658" y="136"/>
                      <a:pt x="658" y="136"/>
                    </a:cubicBezTo>
                    <a:cubicBezTo>
                      <a:pt x="705" y="136"/>
                      <a:pt x="705" y="136"/>
                      <a:pt x="705" y="136"/>
                    </a:cubicBezTo>
                    <a:cubicBezTo>
                      <a:pt x="705" y="120"/>
                      <a:pt x="705" y="120"/>
                      <a:pt x="705" y="120"/>
                    </a:cubicBezTo>
                    <a:cubicBezTo>
                      <a:pt x="670" y="120"/>
                      <a:pt x="670" y="120"/>
                      <a:pt x="670" y="120"/>
                    </a:cubicBezTo>
                    <a:cubicBezTo>
                      <a:pt x="670" y="102"/>
                      <a:pt x="670" y="102"/>
                      <a:pt x="670" y="102"/>
                    </a:cubicBezTo>
                    <a:cubicBezTo>
                      <a:pt x="705" y="102"/>
                      <a:pt x="705" y="102"/>
                      <a:pt x="705" y="102"/>
                    </a:cubicBezTo>
                    <a:cubicBezTo>
                      <a:pt x="705" y="87"/>
                      <a:pt x="705" y="87"/>
                      <a:pt x="705" y="87"/>
                    </a:cubicBezTo>
                    <a:cubicBezTo>
                      <a:pt x="671" y="87"/>
                      <a:pt x="671" y="87"/>
                      <a:pt x="671" y="87"/>
                    </a:cubicBezTo>
                    <a:cubicBezTo>
                      <a:pt x="671" y="8"/>
                      <a:pt x="671" y="8"/>
                      <a:pt x="671" y="8"/>
                    </a:cubicBezTo>
                    <a:cubicBezTo>
                      <a:pt x="760" y="8"/>
                      <a:pt x="760" y="8"/>
                      <a:pt x="760" y="8"/>
                    </a:cubicBezTo>
                    <a:cubicBezTo>
                      <a:pt x="760" y="87"/>
                      <a:pt x="760" y="87"/>
                      <a:pt x="760" y="87"/>
                    </a:cubicBezTo>
                    <a:cubicBezTo>
                      <a:pt x="726" y="87"/>
                      <a:pt x="726" y="87"/>
                      <a:pt x="726" y="87"/>
                    </a:cubicBezTo>
                    <a:cubicBezTo>
                      <a:pt x="726" y="102"/>
                      <a:pt x="726" y="102"/>
                      <a:pt x="726" y="102"/>
                    </a:cubicBezTo>
                    <a:cubicBezTo>
                      <a:pt x="762" y="102"/>
                      <a:pt x="762" y="102"/>
                      <a:pt x="762" y="102"/>
                    </a:cubicBezTo>
                    <a:cubicBezTo>
                      <a:pt x="762" y="120"/>
                      <a:pt x="762" y="120"/>
                      <a:pt x="762" y="120"/>
                    </a:cubicBezTo>
                    <a:cubicBezTo>
                      <a:pt x="726" y="120"/>
                      <a:pt x="726" y="120"/>
                      <a:pt x="726" y="120"/>
                    </a:cubicBezTo>
                    <a:cubicBezTo>
                      <a:pt x="726" y="136"/>
                      <a:pt x="726" y="136"/>
                      <a:pt x="726" y="136"/>
                    </a:cubicBezTo>
                    <a:lnTo>
                      <a:pt x="767" y="136"/>
                    </a:lnTo>
                    <a:close/>
                    <a:moveTo>
                      <a:pt x="689" y="39"/>
                    </a:moveTo>
                    <a:cubicBezTo>
                      <a:pt x="707" y="39"/>
                      <a:pt x="707" y="39"/>
                      <a:pt x="707" y="39"/>
                    </a:cubicBezTo>
                    <a:cubicBezTo>
                      <a:pt x="707" y="25"/>
                      <a:pt x="707" y="25"/>
                      <a:pt x="707" y="25"/>
                    </a:cubicBezTo>
                    <a:cubicBezTo>
                      <a:pt x="689" y="25"/>
                      <a:pt x="689" y="25"/>
                      <a:pt x="689" y="25"/>
                    </a:cubicBezTo>
                    <a:lnTo>
                      <a:pt x="689" y="39"/>
                    </a:lnTo>
                    <a:close/>
                    <a:moveTo>
                      <a:pt x="689" y="70"/>
                    </a:moveTo>
                    <a:cubicBezTo>
                      <a:pt x="707" y="70"/>
                      <a:pt x="707" y="70"/>
                      <a:pt x="707" y="70"/>
                    </a:cubicBezTo>
                    <a:cubicBezTo>
                      <a:pt x="707" y="55"/>
                      <a:pt x="707" y="55"/>
                      <a:pt x="707" y="55"/>
                    </a:cubicBezTo>
                    <a:cubicBezTo>
                      <a:pt x="689" y="55"/>
                      <a:pt x="689" y="55"/>
                      <a:pt x="689" y="55"/>
                    </a:cubicBezTo>
                    <a:lnTo>
                      <a:pt x="689" y="70"/>
                    </a:lnTo>
                    <a:close/>
                    <a:moveTo>
                      <a:pt x="741" y="25"/>
                    </a:moveTo>
                    <a:cubicBezTo>
                      <a:pt x="724" y="25"/>
                      <a:pt x="724" y="25"/>
                      <a:pt x="724" y="25"/>
                    </a:cubicBezTo>
                    <a:cubicBezTo>
                      <a:pt x="724" y="39"/>
                      <a:pt x="724" y="39"/>
                      <a:pt x="724" y="39"/>
                    </a:cubicBezTo>
                    <a:cubicBezTo>
                      <a:pt x="741" y="39"/>
                      <a:pt x="741" y="39"/>
                      <a:pt x="741" y="39"/>
                    </a:cubicBezTo>
                    <a:lnTo>
                      <a:pt x="741" y="25"/>
                    </a:lnTo>
                    <a:close/>
                    <a:moveTo>
                      <a:pt x="741" y="55"/>
                    </a:moveTo>
                    <a:cubicBezTo>
                      <a:pt x="724" y="55"/>
                      <a:pt x="724" y="55"/>
                      <a:pt x="724" y="55"/>
                    </a:cubicBezTo>
                    <a:cubicBezTo>
                      <a:pt x="724" y="70"/>
                      <a:pt x="724" y="70"/>
                      <a:pt x="724" y="70"/>
                    </a:cubicBezTo>
                    <a:cubicBezTo>
                      <a:pt x="741" y="70"/>
                      <a:pt x="741" y="70"/>
                      <a:pt x="741" y="70"/>
                    </a:cubicBezTo>
                    <a:lnTo>
                      <a:pt x="741" y="55"/>
                    </a:lnTo>
                    <a:close/>
                    <a:moveTo>
                      <a:pt x="878" y="160"/>
                    </a:moveTo>
                    <a:cubicBezTo>
                      <a:pt x="835" y="160"/>
                      <a:pt x="835" y="160"/>
                      <a:pt x="835" y="160"/>
                    </a:cubicBezTo>
                    <a:cubicBezTo>
                      <a:pt x="835" y="151"/>
                      <a:pt x="835" y="151"/>
                      <a:pt x="835" y="151"/>
                    </a:cubicBezTo>
                    <a:cubicBezTo>
                      <a:pt x="866" y="151"/>
                      <a:pt x="866" y="151"/>
                      <a:pt x="866" y="151"/>
                    </a:cubicBezTo>
                    <a:cubicBezTo>
                      <a:pt x="866" y="10"/>
                      <a:pt x="866" y="10"/>
                      <a:pt x="866" y="10"/>
                    </a:cubicBezTo>
                    <a:cubicBezTo>
                      <a:pt x="835" y="10"/>
                      <a:pt x="835" y="10"/>
                      <a:pt x="835" y="10"/>
                    </a:cubicBezTo>
                    <a:cubicBezTo>
                      <a:pt x="835" y="1"/>
                      <a:pt x="835" y="1"/>
                      <a:pt x="835" y="1"/>
                    </a:cubicBezTo>
                    <a:cubicBezTo>
                      <a:pt x="878" y="1"/>
                      <a:pt x="878" y="1"/>
                      <a:pt x="878" y="1"/>
                    </a:cubicBezTo>
                    <a:lnTo>
                      <a:pt x="878"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97" name="Freeform 54">
              <a:extLst>
                <a:ext uri="{FF2B5EF4-FFF2-40B4-BE49-F238E27FC236}">
                  <a16:creationId xmlns:a16="http://schemas.microsoft.com/office/drawing/2014/main" id="{971E194E-3424-9C96-38CB-07F6FBD3B913}"/>
                </a:ext>
              </a:extLst>
            </p:cNvPr>
            <p:cNvSpPr>
              <a:spLocks noEditPoints="1"/>
            </p:cNvSpPr>
            <p:nvPr/>
          </p:nvSpPr>
          <p:spPr bwMode="auto">
            <a:xfrm>
              <a:off x="7801233" y="1971196"/>
              <a:ext cx="506368" cy="358198"/>
            </a:xfrm>
            <a:custGeom>
              <a:avLst/>
              <a:gdLst>
                <a:gd name="T0" fmla="*/ 904 w 1172"/>
                <a:gd name="T1" fmla="*/ 423 h 832"/>
                <a:gd name="T2" fmla="*/ 875 w 1172"/>
                <a:gd name="T3" fmla="*/ 308 h 832"/>
                <a:gd name="T4" fmla="*/ 996 w 1172"/>
                <a:gd name="T5" fmla="*/ 308 h 832"/>
                <a:gd name="T6" fmla="*/ 965 w 1172"/>
                <a:gd name="T7" fmla="*/ 423 h 832"/>
                <a:gd name="T8" fmla="*/ 1018 w 1172"/>
                <a:gd name="T9" fmla="*/ 453 h 832"/>
                <a:gd name="T10" fmla="*/ 954 w 1172"/>
                <a:gd name="T11" fmla="*/ 477 h 832"/>
                <a:gd name="T12" fmla="*/ 1018 w 1172"/>
                <a:gd name="T13" fmla="*/ 506 h 832"/>
                <a:gd name="T14" fmla="*/ 954 w 1172"/>
                <a:gd name="T15" fmla="*/ 540 h 832"/>
                <a:gd name="T16" fmla="*/ 915 w 1172"/>
                <a:gd name="T17" fmla="*/ 506 h 832"/>
                <a:gd name="T18" fmla="*/ 852 w 1172"/>
                <a:gd name="T19" fmla="*/ 477 h 832"/>
                <a:gd name="T20" fmla="*/ 915 w 1172"/>
                <a:gd name="T21" fmla="*/ 453 h 832"/>
                <a:gd name="T22" fmla="*/ 852 w 1172"/>
                <a:gd name="T23" fmla="*/ 423 h 832"/>
                <a:gd name="T24" fmla="*/ 751 w 1172"/>
                <a:gd name="T25" fmla="*/ 416 h 832"/>
                <a:gd name="T26" fmla="*/ 1119 w 1172"/>
                <a:gd name="T27" fmla="*/ 416 h 832"/>
                <a:gd name="T28" fmla="*/ 935 w 1172"/>
                <a:gd name="T29" fmla="*/ 617 h 832"/>
                <a:gd name="T30" fmla="*/ 935 w 1172"/>
                <a:gd name="T31" fmla="*/ 215 h 832"/>
                <a:gd name="T32" fmla="*/ 935 w 1172"/>
                <a:gd name="T33" fmla="*/ 617 h 832"/>
                <a:gd name="T34" fmla="*/ 699 w 1172"/>
                <a:gd name="T35" fmla="*/ 416 h 832"/>
                <a:gd name="T36" fmla="*/ 1172 w 1172"/>
                <a:gd name="T37" fmla="*/ 416 h 832"/>
                <a:gd name="T38" fmla="*/ 599 w 1172"/>
                <a:gd name="T39" fmla="*/ 330 h 832"/>
                <a:gd name="T40" fmla="*/ 605 w 1172"/>
                <a:gd name="T41" fmla="*/ 396 h 832"/>
                <a:gd name="T42" fmla="*/ 472 w 1172"/>
                <a:gd name="T43" fmla="*/ 0 h 832"/>
                <a:gd name="T44" fmla="*/ 0 w 1172"/>
                <a:gd name="T45" fmla="*/ 832 h 832"/>
                <a:gd name="T46" fmla="*/ 145 w 1172"/>
                <a:gd name="T47" fmla="*/ 692 h 832"/>
                <a:gd name="T48" fmla="*/ 327 w 1172"/>
                <a:gd name="T49" fmla="*/ 832 h 832"/>
                <a:gd name="T50" fmla="*/ 472 w 1172"/>
                <a:gd name="T51" fmla="*/ 436 h 832"/>
                <a:gd name="T52" fmla="*/ 540 w 1172"/>
                <a:gd name="T53" fmla="*/ 501 h 832"/>
                <a:gd name="T54" fmla="*/ 684 w 1172"/>
                <a:gd name="T55" fmla="*/ 416 h 832"/>
                <a:gd name="T56" fmla="*/ 149 w 1172"/>
                <a:gd name="T57" fmla="*/ 632 h 832"/>
                <a:gd name="T58" fmla="*/ 66 w 1172"/>
                <a:gd name="T59" fmla="*/ 526 h 832"/>
                <a:gd name="T60" fmla="*/ 149 w 1172"/>
                <a:gd name="T61" fmla="*/ 632 h 832"/>
                <a:gd name="T62" fmla="*/ 66 w 1172"/>
                <a:gd name="T63" fmla="*/ 480 h 832"/>
                <a:gd name="T64" fmla="*/ 149 w 1172"/>
                <a:gd name="T65" fmla="*/ 375 h 832"/>
                <a:gd name="T66" fmla="*/ 149 w 1172"/>
                <a:gd name="T67" fmla="*/ 329 h 832"/>
                <a:gd name="T68" fmla="*/ 66 w 1172"/>
                <a:gd name="T69" fmla="*/ 223 h 832"/>
                <a:gd name="T70" fmla="*/ 149 w 1172"/>
                <a:gd name="T71" fmla="*/ 329 h 832"/>
                <a:gd name="T72" fmla="*/ 66 w 1172"/>
                <a:gd name="T73" fmla="*/ 178 h 832"/>
                <a:gd name="T74" fmla="*/ 149 w 1172"/>
                <a:gd name="T75" fmla="*/ 72 h 832"/>
                <a:gd name="T76" fmla="*/ 278 w 1172"/>
                <a:gd name="T77" fmla="*/ 632 h 832"/>
                <a:gd name="T78" fmla="*/ 194 w 1172"/>
                <a:gd name="T79" fmla="*/ 526 h 832"/>
                <a:gd name="T80" fmla="*/ 278 w 1172"/>
                <a:gd name="T81" fmla="*/ 632 h 832"/>
                <a:gd name="T82" fmla="*/ 194 w 1172"/>
                <a:gd name="T83" fmla="*/ 480 h 832"/>
                <a:gd name="T84" fmla="*/ 278 w 1172"/>
                <a:gd name="T85" fmla="*/ 375 h 832"/>
                <a:gd name="T86" fmla="*/ 278 w 1172"/>
                <a:gd name="T87" fmla="*/ 329 h 832"/>
                <a:gd name="T88" fmla="*/ 194 w 1172"/>
                <a:gd name="T89" fmla="*/ 223 h 832"/>
                <a:gd name="T90" fmla="*/ 278 w 1172"/>
                <a:gd name="T91" fmla="*/ 329 h 832"/>
                <a:gd name="T92" fmla="*/ 194 w 1172"/>
                <a:gd name="T93" fmla="*/ 178 h 832"/>
                <a:gd name="T94" fmla="*/ 278 w 1172"/>
                <a:gd name="T95" fmla="*/ 72 h 832"/>
                <a:gd name="T96" fmla="*/ 406 w 1172"/>
                <a:gd name="T97" fmla="*/ 632 h 832"/>
                <a:gd name="T98" fmla="*/ 323 w 1172"/>
                <a:gd name="T99" fmla="*/ 526 h 832"/>
                <a:gd name="T100" fmla="*/ 406 w 1172"/>
                <a:gd name="T101" fmla="*/ 632 h 832"/>
                <a:gd name="T102" fmla="*/ 323 w 1172"/>
                <a:gd name="T103" fmla="*/ 480 h 832"/>
                <a:gd name="T104" fmla="*/ 406 w 1172"/>
                <a:gd name="T105" fmla="*/ 375 h 832"/>
                <a:gd name="T106" fmla="*/ 406 w 1172"/>
                <a:gd name="T107" fmla="*/ 329 h 832"/>
                <a:gd name="T108" fmla="*/ 323 w 1172"/>
                <a:gd name="T109" fmla="*/ 223 h 832"/>
                <a:gd name="T110" fmla="*/ 406 w 1172"/>
                <a:gd name="T111" fmla="*/ 329 h 832"/>
                <a:gd name="T112" fmla="*/ 323 w 1172"/>
                <a:gd name="T113" fmla="*/ 178 h 832"/>
                <a:gd name="T114" fmla="*/ 406 w 1172"/>
                <a:gd name="T115" fmla="*/ 7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2" h="832">
                  <a:moveTo>
                    <a:pt x="852" y="423"/>
                  </a:moveTo>
                  <a:cubicBezTo>
                    <a:pt x="904" y="423"/>
                    <a:pt x="904" y="423"/>
                    <a:pt x="904" y="423"/>
                  </a:cubicBezTo>
                  <a:cubicBezTo>
                    <a:pt x="828" y="308"/>
                    <a:pt x="828" y="308"/>
                    <a:pt x="828" y="308"/>
                  </a:cubicBezTo>
                  <a:cubicBezTo>
                    <a:pt x="875" y="308"/>
                    <a:pt x="875" y="308"/>
                    <a:pt x="875" y="308"/>
                  </a:cubicBezTo>
                  <a:cubicBezTo>
                    <a:pt x="935" y="405"/>
                    <a:pt x="935" y="405"/>
                    <a:pt x="935" y="405"/>
                  </a:cubicBezTo>
                  <a:cubicBezTo>
                    <a:pt x="996" y="308"/>
                    <a:pt x="996" y="308"/>
                    <a:pt x="996" y="308"/>
                  </a:cubicBezTo>
                  <a:cubicBezTo>
                    <a:pt x="1042" y="308"/>
                    <a:pt x="1042" y="308"/>
                    <a:pt x="1042" y="308"/>
                  </a:cubicBezTo>
                  <a:cubicBezTo>
                    <a:pt x="965" y="423"/>
                    <a:pt x="965" y="423"/>
                    <a:pt x="965" y="423"/>
                  </a:cubicBezTo>
                  <a:cubicBezTo>
                    <a:pt x="1018" y="423"/>
                    <a:pt x="1018" y="423"/>
                    <a:pt x="1018" y="423"/>
                  </a:cubicBezTo>
                  <a:cubicBezTo>
                    <a:pt x="1018" y="453"/>
                    <a:pt x="1018" y="453"/>
                    <a:pt x="1018" y="453"/>
                  </a:cubicBezTo>
                  <a:cubicBezTo>
                    <a:pt x="954" y="453"/>
                    <a:pt x="954" y="453"/>
                    <a:pt x="954" y="453"/>
                  </a:cubicBezTo>
                  <a:cubicBezTo>
                    <a:pt x="954" y="477"/>
                    <a:pt x="954" y="477"/>
                    <a:pt x="954" y="477"/>
                  </a:cubicBezTo>
                  <a:cubicBezTo>
                    <a:pt x="1018" y="477"/>
                    <a:pt x="1018" y="477"/>
                    <a:pt x="1018" y="477"/>
                  </a:cubicBezTo>
                  <a:cubicBezTo>
                    <a:pt x="1018" y="506"/>
                    <a:pt x="1018" y="506"/>
                    <a:pt x="1018" y="506"/>
                  </a:cubicBezTo>
                  <a:cubicBezTo>
                    <a:pt x="954" y="506"/>
                    <a:pt x="954" y="506"/>
                    <a:pt x="954" y="506"/>
                  </a:cubicBezTo>
                  <a:cubicBezTo>
                    <a:pt x="954" y="540"/>
                    <a:pt x="954" y="540"/>
                    <a:pt x="954" y="540"/>
                  </a:cubicBezTo>
                  <a:cubicBezTo>
                    <a:pt x="915" y="540"/>
                    <a:pt x="915" y="540"/>
                    <a:pt x="915" y="540"/>
                  </a:cubicBezTo>
                  <a:cubicBezTo>
                    <a:pt x="915" y="506"/>
                    <a:pt x="915" y="506"/>
                    <a:pt x="915" y="506"/>
                  </a:cubicBezTo>
                  <a:cubicBezTo>
                    <a:pt x="852" y="506"/>
                    <a:pt x="852" y="506"/>
                    <a:pt x="852" y="506"/>
                  </a:cubicBezTo>
                  <a:cubicBezTo>
                    <a:pt x="852" y="477"/>
                    <a:pt x="852" y="477"/>
                    <a:pt x="852" y="477"/>
                  </a:cubicBezTo>
                  <a:cubicBezTo>
                    <a:pt x="915" y="477"/>
                    <a:pt x="915" y="477"/>
                    <a:pt x="915" y="477"/>
                  </a:cubicBezTo>
                  <a:cubicBezTo>
                    <a:pt x="915" y="453"/>
                    <a:pt x="915" y="453"/>
                    <a:pt x="915" y="453"/>
                  </a:cubicBezTo>
                  <a:cubicBezTo>
                    <a:pt x="852" y="453"/>
                    <a:pt x="852" y="453"/>
                    <a:pt x="852" y="453"/>
                  </a:cubicBezTo>
                  <a:lnTo>
                    <a:pt x="852" y="423"/>
                  </a:lnTo>
                  <a:close/>
                  <a:moveTo>
                    <a:pt x="935" y="232"/>
                  </a:moveTo>
                  <a:cubicBezTo>
                    <a:pt x="834" y="232"/>
                    <a:pt x="751" y="314"/>
                    <a:pt x="751" y="416"/>
                  </a:cubicBezTo>
                  <a:cubicBezTo>
                    <a:pt x="751" y="517"/>
                    <a:pt x="834" y="600"/>
                    <a:pt x="935" y="600"/>
                  </a:cubicBezTo>
                  <a:cubicBezTo>
                    <a:pt x="1037" y="600"/>
                    <a:pt x="1119" y="517"/>
                    <a:pt x="1119" y="416"/>
                  </a:cubicBezTo>
                  <a:cubicBezTo>
                    <a:pt x="1119" y="314"/>
                    <a:pt x="1037" y="232"/>
                    <a:pt x="935" y="232"/>
                  </a:cubicBezTo>
                  <a:moveTo>
                    <a:pt x="935" y="617"/>
                  </a:moveTo>
                  <a:cubicBezTo>
                    <a:pt x="825" y="617"/>
                    <a:pt x="734" y="526"/>
                    <a:pt x="734" y="416"/>
                  </a:cubicBezTo>
                  <a:cubicBezTo>
                    <a:pt x="734" y="305"/>
                    <a:pt x="825" y="215"/>
                    <a:pt x="935" y="215"/>
                  </a:cubicBezTo>
                  <a:cubicBezTo>
                    <a:pt x="1046" y="215"/>
                    <a:pt x="1136" y="305"/>
                    <a:pt x="1136" y="416"/>
                  </a:cubicBezTo>
                  <a:cubicBezTo>
                    <a:pt x="1136" y="526"/>
                    <a:pt x="1046" y="617"/>
                    <a:pt x="935" y="617"/>
                  </a:cubicBezTo>
                  <a:moveTo>
                    <a:pt x="935" y="180"/>
                  </a:moveTo>
                  <a:cubicBezTo>
                    <a:pt x="805" y="180"/>
                    <a:pt x="699" y="285"/>
                    <a:pt x="699" y="416"/>
                  </a:cubicBezTo>
                  <a:cubicBezTo>
                    <a:pt x="699" y="546"/>
                    <a:pt x="805" y="652"/>
                    <a:pt x="935" y="652"/>
                  </a:cubicBezTo>
                  <a:cubicBezTo>
                    <a:pt x="1066" y="652"/>
                    <a:pt x="1172" y="546"/>
                    <a:pt x="1172" y="416"/>
                  </a:cubicBezTo>
                  <a:cubicBezTo>
                    <a:pt x="1172" y="285"/>
                    <a:pt x="1066" y="180"/>
                    <a:pt x="935" y="180"/>
                  </a:cubicBezTo>
                  <a:moveTo>
                    <a:pt x="599" y="330"/>
                  </a:moveTo>
                  <a:cubicBezTo>
                    <a:pt x="540" y="330"/>
                    <a:pt x="540" y="330"/>
                    <a:pt x="540" y="330"/>
                  </a:cubicBezTo>
                  <a:cubicBezTo>
                    <a:pt x="605" y="396"/>
                    <a:pt x="605" y="396"/>
                    <a:pt x="605" y="396"/>
                  </a:cubicBezTo>
                  <a:cubicBezTo>
                    <a:pt x="472" y="396"/>
                    <a:pt x="472" y="396"/>
                    <a:pt x="472" y="396"/>
                  </a:cubicBezTo>
                  <a:cubicBezTo>
                    <a:pt x="472" y="0"/>
                    <a:pt x="472" y="0"/>
                    <a:pt x="472" y="0"/>
                  </a:cubicBezTo>
                  <a:cubicBezTo>
                    <a:pt x="0" y="0"/>
                    <a:pt x="0" y="0"/>
                    <a:pt x="0" y="0"/>
                  </a:cubicBezTo>
                  <a:cubicBezTo>
                    <a:pt x="0" y="832"/>
                    <a:pt x="0" y="832"/>
                    <a:pt x="0" y="832"/>
                  </a:cubicBezTo>
                  <a:cubicBezTo>
                    <a:pt x="145" y="832"/>
                    <a:pt x="145" y="832"/>
                    <a:pt x="145" y="832"/>
                  </a:cubicBezTo>
                  <a:cubicBezTo>
                    <a:pt x="145" y="692"/>
                    <a:pt x="145" y="692"/>
                    <a:pt x="145" y="692"/>
                  </a:cubicBezTo>
                  <a:cubicBezTo>
                    <a:pt x="327" y="692"/>
                    <a:pt x="327" y="692"/>
                    <a:pt x="327" y="692"/>
                  </a:cubicBezTo>
                  <a:cubicBezTo>
                    <a:pt x="327" y="832"/>
                    <a:pt x="327" y="832"/>
                    <a:pt x="327" y="832"/>
                  </a:cubicBezTo>
                  <a:cubicBezTo>
                    <a:pt x="472" y="832"/>
                    <a:pt x="472" y="832"/>
                    <a:pt x="472" y="832"/>
                  </a:cubicBezTo>
                  <a:cubicBezTo>
                    <a:pt x="472" y="436"/>
                    <a:pt x="472" y="436"/>
                    <a:pt x="472" y="436"/>
                  </a:cubicBezTo>
                  <a:cubicBezTo>
                    <a:pt x="605" y="436"/>
                    <a:pt x="605" y="436"/>
                    <a:pt x="605" y="436"/>
                  </a:cubicBezTo>
                  <a:cubicBezTo>
                    <a:pt x="540" y="501"/>
                    <a:pt x="540" y="501"/>
                    <a:pt x="540" y="501"/>
                  </a:cubicBezTo>
                  <a:cubicBezTo>
                    <a:pt x="599" y="501"/>
                    <a:pt x="599" y="501"/>
                    <a:pt x="599" y="501"/>
                  </a:cubicBezTo>
                  <a:cubicBezTo>
                    <a:pt x="684" y="416"/>
                    <a:pt x="684" y="416"/>
                    <a:pt x="684" y="416"/>
                  </a:cubicBezTo>
                  <a:lnTo>
                    <a:pt x="599" y="330"/>
                  </a:lnTo>
                  <a:close/>
                  <a:moveTo>
                    <a:pt x="149" y="632"/>
                  </a:moveTo>
                  <a:cubicBezTo>
                    <a:pt x="66" y="632"/>
                    <a:pt x="66" y="632"/>
                    <a:pt x="66" y="632"/>
                  </a:cubicBezTo>
                  <a:cubicBezTo>
                    <a:pt x="66" y="526"/>
                    <a:pt x="66" y="526"/>
                    <a:pt x="66" y="526"/>
                  </a:cubicBezTo>
                  <a:cubicBezTo>
                    <a:pt x="149" y="526"/>
                    <a:pt x="149" y="526"/>
                    <a:pt x="149" y="526"/>
                  </a:cubicBezTo>
                  <a:lnTo>
                    <a:pt x="149" y="632"/>
                  </a:lnTo>
                  <a:close/>
                  <a:moveTo>
                    <a:pt x="149" y="480"/>
                  </a:moveTo>
                  <a:cubicBezTo>
                    <a:pt x="66" y="480"/>
                    <a:pt x="66" y="480"/>
                    <a:pt x="66" y="480"/>
                  </a:cubicBezTo>
                  <a:cubicBezTo>
                    <a:pt x="66" y="375"/>
                    <a:pt x="66" y="375"/>
                    <a:pt x="66" y="375"/>
                  </a:cubicBezTo>
                  <a:cubicBezTo>
                    <a:pt x="149" y="375"/>
                    <a:pt x="149" y="375"/>
                    <a:pt x="149" y="375"/>
                  </a:cubicBezTo>
                  <a:lnTo>
                    <a:pt x="149" y="480"/>
                  </a:lnTo>
                  <a:close/>
                  <a:moveTo>
                    <a:pt x="149" y="329"/>
                  </a:moveTo>
                  <a:cubicBezTo>
                    <a:pt x="66" y="329"/>
                    <a:pt x="66" y="329"/>
                    <a:pt x="66" y="329"/>
                  </a:cubicBezTo>
                  <a:cubicBezTo>
                    <a:pt x="66" y="223"/>
                    <a:pt x="66" y="223"/>
                    <a:pt x="66" y="223"/>
                  </a:cubicBezTo>
                  <a:cubicBezTo>
                    <a:pt x="149" y="223"/>
                    <a:pt x="149" y="223"/>
                    <a:pt x="149" y="223"/>
                  </a:cubicBezTo>
                  <a:lnTo>
                    <a:pt x="149" y="329"/>
                  </a:lnTo>
                  <a:close/>
                  <a:moveTo>
                    <a:pt x="149" y="178"/>
                  </a:moveTo>
                  <a:cubicBezTo>
                    <a:pt x="66" y="178"/>
                    <a:pt x="66" y="178"/>
                    <a:pt x="66" y="178"/>
                  </a:cubicBezTo>
                  <a:cubicBezTo>
                    <a:pt x="66" y="72"/>
                    <a:pt x="66" y="72"/>
                    <a:pt x="66" y="72"/>
                  </a:cubicBezTo>
                  <a:cubicBezTo>
                    <a:pt x="149" y="72"/>
                    <a:pt x="149" y="72"/>
                    <a:pt x="149" y="72"/>
                  </a:cubicBezTo>
                  <a:lnTo>
                    <a:pt x="149" y="178"/>
                  </a:lnTo>
                  <a:close/>
                  <a:moveTo>
                    <a:pt x="278" y="632"/>
                  </a:moveTo>
                  <a:cubicBezTo>
                    <a:pt x="194" y="632"/>
                    <a:pt x="194" y="632"/>
                    <a:pt x="194" y="632"/>
                  </a:cubicBezTo>
                  <a:cubicBezTo>
                    <a:pt x="194" y="526"/>
                    <a:pt x="194" y="526"/>
                    <a:pt x="194" y="526"/>
                  </a:cubicBezTo>
                  <a:cubicBezTo>
                    <a:pt x="278" y="526"/>
                    <a:pt x="278" y="526"/>
                    <a:pt x="278" y="526"/>
                  </a:cubicBezTo>
                  <a:lnTo>
                    <a:pt x="278" y="632"/>
                  </a:lnTo>
                  <a:close/>
                  <a:moveTo>
                    <a:pt x="278" y="480"/>
                  </a:moveTo>
                  <a:cubicBezTo>
                    <a:pt x="194" y="480"/>
                    <a:pt x="194" y="480"/>
                    <a:pt x="194" y="480"/>
                  </a:cubicBezTo>
                  <a:cubicBezTo>
                    <a:pt x="194" y="375"/>
                    <a:pt x="194" y="375"/>
                    <a:pt x="194" y="375"/>
                  </a:cubicBezTo>
                  <a:cubicBezTo>
                    <a:pt x="278" y="375"/>
                    <a:pt x="278" y="375"/>
                    <a:pt x="278" y="375"/>
                  </a:cubicBezTo>
                  <a:lnTo>
                    <a:pt x="278" y="480"/>
                  </a:lnTo>
                  <a:close/>
                  <a:moveTo>
                    <a:pt x="278" y="329"/>
                  </a:moveTo>
                  <a:cubicBezTo>
                    <a:pt x="194" y="329"/>
                    <a:pt x="194" y="329"/>
                    <a:pt x="194" y="329"/>
                  </a:cubicBezTo>
                  <a:cubicBezTo>
                    <a:pt x="194" y="223"/>
                    <a:pt x="194" y="223"/>
                    <a:pt x="194" y="223"/>
                  </a:cubicBezTo>
                  <a:cubicBezTo>
                    <a:pt x="278" y="223"/>
                    <a:pt x="278" y="223"/>
                    <a:pt x="278" y="223"/>
                  </a:cubicBezTo>
                  <a:lnTo>
                    <a:pt x="278" y="329"/>
                  </a:lnTo>
                  <a:close/>
                  <a:moveTo>
                    <a:pt x="278" y="178"/>
                  </a:moveTo>
                  <a:cubicBezTo>
                    <a:pt x="194" y="178"/>
                    <a:pt x="194" y="178"/>
                    <a:pt x="194" y="178"/>
                  </a:cubicBezTo>
                  <a:cubicBezTo>
                    <a:pt x="194" y="72"/>
                    <a:pt x="194" y="72"/>
                    <a:pt x="194" y="72"/>
                  </a:cubicBezTo>
                  <a:cubicBezTo>
                    <a:pt x="278" y="72"/>
                    <a:pt x="278" y="72"/>
                    <a:pt x="278" y="72"/>
                  </a:cubicBezTo>
                  <a:lnTo>
                    <a:pt x="278" y="178"/>
                  </a:lnTo>
                  <a:close/>
                  <a:moveTo>
                    <a:pt x="406" y="632"/>
                  </a:moveTo>
                  <a:cubicBezTo>
                    <a:pt x="323" y="632"/>
                    <a:pt x="323" y="632"/>
                    <a:pt x="323" y="632"/>
                  </a:cubicBezTo>
                  <a:cubicBezTo>
                    <a:pt x="323" y="526"/>
                    <a:pt x="323" y="526"/>
                    <a:pt x="323" y="526"/>
                  </a:cubicBezTo>
                  <a:cubicBezTo>
                    <a:pt x="406" y="526"/>
                    <a:pt x="406" y="526"/>
                    <a:pt x="406" y="526"/>
                  </a:cubicBezTo>
                  <a:lnTo>
                    <a:pt x="406" y="632"/>
                  </a:lnTo>
                  <a:close/>
                  <a:moveTo>
                    <a:pt x="406" y="480"/>
                  </a:moveTo>
                  <a:cubicBezTo>
                    <a:pt x="323" y="480"/>
                    <a:pt x="323" y="480"/>
                    <a:pt x="323" y="480"/>
                  </a:cubicBezTo>
                  <a:cubicBezTo>
                    <a:pt x="323" y="375"/>
                    <a:pt x="323" y="375"/>
                    <a:pt x="323" y="375"/>
                  </a:cubicBezTo>
                  <a:cubicBezTo>
                    <a:pt x="406" y="375"/>
                    <a:pt x="406" y="375"/>
                    <a:pt x="406" y="375"/>
                  </a:cubicBezTo>
                  <a:lnTo>
                    <a:pt x="406" y="480"/>
                  </a:lnTo>
                  <a:close/>
                  <a:moveTo>
                    <a:pt x="406" y="329"/>
                  </a:moveTo>
                  <a:cubicBezTo>
                    <a:pt x="323" y="329"/>
                    <a:pt x="323" y="329"/>
                    <a:pt x="323" y="329"/>
                  </a:cubicBezTo>
                  <a:cubicBezTo>
                    <a:pt x="323" y="223"/>
                    <a:pt x="323" y="223"/>
                    <a:pt x="323" y="223"/>
                  </a:cubicBezTo>
                  <a:cubicBezTo>
                    <a:pt x="406" y="223"/>
                    <a:pt x="406" y="223"/>
                    <a:pt x="406" y="223"/>
                  </a:cubicBezTo>
                  <a:lnTo>
                    <a:pt x="406" y="329"/>
                  </a:lnTo>
                  <a:close/>
                  <a:moveTo>
                    <a:pt x="406" y="178"/>
                  </a:moveTo>
                  <a:cubicBezTo>
                    <a:pt x="323" y="178"/>
                    <a:pt x="323" y="178"/>
                    <a:pt x="323" y="178"/>
                  </a:cubicBezTo>
                  <a:cubicBezTo>
                    <a:pt x="323" y="72"/>
                    <a:pt x="323" y="72"/>
                    <a:pt x="323" y="72"/>
                  </a:cubicBezTo>
                  <a:cubicBezTo>
                    <a:pt x="406" y="72"/>
                    <a:pt x="406" y="72"/>
                    <a:pt x="406" y="72"/>
                  </a:cubicBezTo>
                  <a:lnTo>
                    <a:pt x="406"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nvGrpSpPr>
          <p:cNvPr id="100" name="グループ化 99">
            <a:extLst>
              <a:ext uri="{FF2B5EF4-FFF2-40B4-BE49-F238E27FC236}">
                <a16:creationId xmlns:a16="http://schemas.microsoft.com/office/drawing/2014/main" id="{7266216C-576E-ED55-A28A-C90A217584BB}"/>
              </a:ext>
            </a:extLst>
          </p:cNvPr>
          <p:cNvGrpSpPr/>
          <p:nvPr/>
        </p:nvGrpSpPr>
        <p:grpSpPr>
          <a:xfrm>
            <a:off x="7395434" y="4424382"/>
            <a:ext cx="992990" cy="358198"/>
            <a:chOff x="7801233" y="1971196"/>
            <a:chExt cx="992990" cy="358198"/>
          </a:xfrm>
        </p:grpSpPr>
        <p:grpSp>
          <p:nvGrpSpPr>
            <p:cNvPr id="101" name="グループ化 100">
              <a:extLst>
                <a:ext uri="{FF2B5EF4-FFF2-40B4-BE49-F238E27FC236}">
                  <a16:creationId xmlns:a16="http://schemas.microsoft.com/office/drawing/2014/main" id="{6811F86C-146F-763B-B67A-5204BDFDBB09}"/>
                </a:ext>
              </a:extLst>
            </p:cNvPr>
            <p:cNvGrpSpPr/>
            <p:nvPr/>
          </p:nvGrpSpPr>
          <p:grpSpPr>
            <a:xfrm>
              <a:off x="8376710" y="2043268"/>
              <a:ext cx="417513" cy="220662"/>
              <a:chOff x="2952747" y="5937614"/>
              <a:chExt cx="417513" cy="220662"/>
            </a:xfrm>
          </p:grpSpPr>
          <p:sp>
            <p:nvSpPr>
              <p:cNvPr id="103" name="Freeform 52">
                <a:extLst>
                  <a:ext uri="{FF2B5EF4-FFF2-40B4-BE49-F238E27FC236}">
                    <a16:creationId xmlns:a16="http://schemas.microsoft.com/office/drawing/2014/main" id="{AD5BC017-AE64-DB86-E347-80D43EED7552}"/>
                  </a:ext>
                </a:extLst>
              </p:cNvPr>
              <p:cNvSpPr>
                <a:spLocks noEditPoints="1"/>
              </p:cNvSpPr>
              <p:nvPr/>
            </p:nvSpPr>
            <p:spPr bwMode="auto">
              <a:xfrm>
                <a:off x="3071810" y="5937614"/>
                <a:ext cx="171450" cy="107950"/>
              </a:xfrm>
              <a:custGeom>
                <a:avLst/>
                <a:gdLst>
                  <a:gd name="T0" fmla="*/ 141 w 359"/>
                  <a:gd name="T1" fmla="*/ 147 h 227"/>
                  <a:gd name="T2" fmla="*/ 49 w 359"/>
                  <a:gd name="T3" fmla="*/ 147 h 227"/>
                  <a:gd name="T4" fmla="*/ 17 w 359"/>
                  <a:gd name="T5" fmla="*/ 227 h 227"/>
                  <a:gd name="T6" fmla="*/ 0 w 359"/>
                  <a:gd name="T7" fmla="*/ 227 h 227"/>
                  <a:gd name="T8" fmla="*/ 91 w 359"/>
                  <a:gd name="T9" fmla="*/ 0 h 227"/>
                  <a:gd name="T10" fmla="*/ 101 w 359"/>
                  <a:gd name="T11" fmla="*/ 0 h 227"/>
                  <a:gd name="T12" fmla="*/ 190 w 359"/>
                  <a:gd name="T13" fmla="*/ 227 h 227"/>
                  <a:gd name="T14" fmla="*/ 172 w 359"/>
                  <a:gd name="T15" fmla="*/ 227 h 227"/>
                  <a:gd name="T16" fmla="*/ 141 w 359"/>
                  <a:gd name="T17" fmla="*/ 147 h 227"/>
                  <a:gd name="T18" fmla="*/ 54 w 359"/>
                  <a:gd name="T19" fmla="*/ 133 h 227"/>
                  <a:gd name="T20" fmla="*/ 135 w 359"/>
                  <a:gd name="T21" fmla="*/ 133 h 227"/>
                  <a:gd name="T22" fmla="*/ 105 w 359"/>
                  <a:gd name="T23" fmla="*/ 51 h 227"/>
                  <a:gd name="T24" fmla="*/ 95 w 359"/>
                  <a:gd name="T25" fmla="*/ 25 h 227"/>
                  <a:gd name="T26" fmla="*/ 86 w 359"/>
                  <a:gd name="T27" fmla="*/ 52 h 227"/>
                  <a:gd name="T28" fmla="*/ 54 w 359"/>
                  <a:gd name="T29" fmla="*/ 133 h 227"/>
                  <a:gd name="T30" fmla="*/ 359 w 359"/>
                  <a:gd name="T31" fmla="*/ 66 h 227"/>
                  <a:gd name="T32" fmla="*/ 336 w 359"/>
                  <a:gd name="T33" fmla="*/ 116 h 227"/>
                  <a:gd name="T34" fmla="*/ 273 w 359"/>
                  <a:gd name="T35" fmla="*/ 134 h 227"/>
                  <a:gd name="T36" fmla="*/ 238 w 359"/>
                  <a:gd name="T37" fmla="*/ 134 h 227"/>
                  <a:gd name="T38" fmla="*/ 238 w 359"/>
                  <a:gd name="T39" fmla="*/ 227 h 227"/>
                  <a:gd name="T40" fmla="*/ 222 w 359"/>
                  <a:gd name="T41" fmla="*/ 227 h 227"/>
                  <a:gd name="T42" fmla="*/ 222 w 359"/>
                  <a:gd name="T43" fmla="*/ 1 h 227"/>
                  <a:gd name="T44" fmla="*/ 278 w 359"/>
                  <a:gd name="T45" fmla="*/ 1 h 227"/>
                  <a:gd name="T46" fmla="*/ 359 w 359"/>
                  <a:gd name="T47" fmla="*/ 66 h 227"/>
                  <a:gd name="T48" fmla="*/ 238 w 359"/>
                  <a:gd name="T49" fmla="*/ 120 h 227"/>
                  <a:gd name="T50" fmla="*/ 269 w 359"/>
                  <a:gd name="T51" fmla="*/ 120 h 227"/>
                  <a:gd name="T52" fmla="*/ 324 w 359"/>
                  <a:gd name="T53" fmla="*/ 107 h 227"/>
                  <a:gd name="T54" fmla="*/ 342 w 359"/>
                  <a:gd name="T55" fmla="*/ 66 h 227"/>
                  <a:gd name="T56" fmla="*/ 325 w 359"/>
                  <a:gd name="T57" fmla="*/ 28 h 227"/>
                  <a:gd name="T58" fmla="*/ 275 w 359"/>
                  <a:gd name="T59" fmla="*/ 15 h 227"/>
                  <a:gd name="T60" fmla="*/ 238 w 359"/>
                  <a:gd name="T61" fmla="*/ 15 h 227"/>
                  <a:gd name="T62" fmla="*/ 238 w 359"/>
                  <a:gd name="T63" fmla="*/ 1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9" h="227">
                    <a:moveTo>
                      <a:pt x="141" y="147"/>
                    </a:moveTo>
                    <a:cubicBezTo>
                      <a:pt x="49" y="147"/>
                      <a:pt x="49" y="147"/>
                      <a:pt x="49" y="147"/>
                    </a:cubicBezTo>
                    <a:cubicBezTo>
                      <a:pt x="17" y="227"/>
                      <a:pt x="17" y="227"/>
                      <a:pt x="17" y="227"/>
                    </a:cubicBezTo>
                    <a:cubicBezTo>
                      <a:pt x="0" y="227"/>
                      <a:pt x="0" y="227"/>
                      <a:pt x="0" y="227"/>
                    </a:cubicBezTo>
                    <a:cubicBezTo>
                      <a:pt x="91" y="0"/>
                      <a:pt x="91" y="0"/>
                      <a:pt x="91" y="0"/>
                    </a:cubicBezTo>
                    <a:cubicBezTo>
                      <a:pt x="101" y="0"/>
                      <a:pt x="101" y="0"/>
                      <a:pt x="101" y="0"/>
                    </a:cubicBezTo>
                    <a:cubicBezTo>
                      <a:pt x="190" y="227"/>
                      <a:pt x="190" y="227"/>
                      <a:pt x="190" y="227"/>
                    </a:cubicBezTo>
                    <a:cubicBezTo>
                      <a:pt x="172" y="227"/>
                      <a:pt x="172" y="227"/>
                      <a:pt x="172" y="227"/>
                    </a:cubicBezTo>
                    <a:lnTo>
                      <a:pt x="141" y="147"/>
                    </a:lnTo>
                    <a:close/>
                    <a:moveTo>
                      <a:pt x="54" y="133"/>
                    </a:moveTo>
                    <a:cubicBezTo>
                      <a:pt x="135" y="133"/>
                      <a:pt x="135" y="133"/>
                      <a:pt x="135" y="133"/>
                    </a:cubicBezTo>
                    <a:cubicBezTo>
                      <a:pt x="105" y="51"/>
                      <a:pt x="105" y="51"/>
                      <a:pt x="105" y="51"/>
                    </a:cubicBezTo>
                    <a:cubicBezTo>
                      <a:pt x="102" y="45"/>
                      <a:pt x="99" y="36"/>
                      <a:pt x="95" y="25"/>
                    </a:cubicBezTo>
                    <a:cubicBezTo>
                      <a:pt x="93" y="35"/>
                      <a:pt x="90" y="44"/>
                      <a:pt x="86" y="52"/>
                    </a:cubicBezTo>
                    <a:lnTo>
                      <a:pt x="54" y="133"/>
                    </a:lnTo>
                    <a:close/>
                    <a:moveTo>
                      <a:pt x="359" y="66"/>
                    </a:moveTo>
                    <a:cubicBezTo>
                      <a:pt x="359" y="88"/>
                      <a:pt x="351" y="104"/>
                      <a:pt x="336" y="116"/>
                    </a:cubicBezTo>
                    <a:cubicBezTo>
                      <a:pt x="321" y="128"/>
                      <a:pt x="300" y="134"/>
                      <a:pt x="273" y="134"/>
                    </a:cubicBezTo>
                    <a:cubicBezTo>
                      <a:pt x="238" y="134"/>
                      <a:pt x="238" y="134"/>
                      <a:pt x="238" y="134"/>
                    </a:cubicBezTo>
                    <a:cubicBezTo>
                      <a:pt x="238" y="227"/>
                      <a:pt x="238" y="227"/>
                      <a:pt x="238" y="227"/>
                    </a:cubicBezTo>
                    <a:cubicBezTo>
                      <a:pt x="222" y="227"/>
                      <a:pt x="222" y="227"/>
                      <a:pt x="222" y="227"/>
                    </a:cubicBezTo>
                    <a:cubicBezTo>
                      <a:pt x="222" y="1"/>
                      <a:pt x="222" y="1"/>
                      <a:pt x="222" y="1"/>
                    </a:cubicBezTo>
                    <a:cubicBezTo>
                      <a:pt x="278" y="1"/>
                      <a:pt x="278" y="1"/>
                      <a:pt x="278" y="1"/>
                    </a:cubicBezTo>
                    <a:cubicBezTo>
                      <a:pt x="332" y="1"/>
                      <a:pt x="359" y="22"/>
                      <a:pt x="359" y="66"/>
                    </a:cubicBezTo>
                    <a:close/>
                    <a:moveTo>
                      <a:pt x="238" y="120"/>
                    </a:moveTo>
                    <a:cubicBezTo>
                      <a:pt x="269" y="120"/>
                      <a:pt x="269" y="120"/>
                      <a:pt x="269" y="120"/>
                    </a:cubicBezTo>
                    <a:cubicBezTo>
                      <a:pt x="295" y="120"/>
                      <a:pt x="313" y="116"/>
                      <a:pt x="324" y="107"/>
                    </a:cubicBezTo>
                    <a:cubicBezTo>
                      <a:pt x="336" y="99"/>
                      <a:pt x="342" y="85"/>
                      <a:pt x="342" y="66"/>
                    </a:cubicBezTo>
                    <a:cubicBezTo>
                      <a:pt x="342" y="49"/>
                      <a:pt x="336" y="36"/>
                      <a:pt x="325" y="28"/>
                    </a:cubicBezTo>
                    <a:cubicBezTo>
                      <a:pt x="315" y="19"/>
                      <a:pt x="298" y="15"/>
                      <a:pt x="275" y="15"/>
                    </a:cubicBezTo>
                    <a:cubicBezTo>
                      <a:pt x="238" y="15"/>
                      <a:pt x="238" y="15"/>
                      <a:pt x="238" y="15"/>
                    </a:cubicBezTo>
                    <a:lnTo>
                      <a:pt x="238" y="12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dirty="0">
                  <a:solidFill>
                    <a:prstClr val="black"/>
                  </a:solidFill>
                  <a:latin typeface="メイリオ"/>
                  <a:ea typeface="メイリオ"/>
                </a:endParaRPr>
              </a:p>
            </p:txBody>
          </p:sp>
          <p:sp>
            <p:nvSpPr>
              <p:cNvPr id="104" name="Freeform 53">
                <a:extLst>
                  <a:ext uri="{FF2B5EF4-FFF2-40B4-BE49-F238E27FC236}">
                    <a16:creationId xmlns:a16="http://schemas.microsoft.com/office/drawing/2014/main" id="{70A9D88E-D29C-F03A-A1D5-0E1AC9BB9C6F}"/>
                  </a:ext>
                </a:extLst>
              </p:cNvPr>
              <p:cNvSpPr>
                <a:spLocks noEditPoints="1"/>
              </p:cNvSpPr>
              <p:nvPr/>
            </p:nvSpPr>
            <p:spPr bwMode="auto">
              <a:xfrm>
                <a:off x="2952747" y="6082076"/>
                <a:ext cx="417513" cy="76200"/>
              </a:xfrm>
              <a:custGeom>
                <a:avLst/>
                <a:gdLst>
                  <a:gd name="T0" fmla="*/ 11 w 878"/>
                  <a:gd name="T1" fmla="*/ 10 h 160"/>
                  <a:gd name="T2" fmla="*/ 0 w 878"/>
                  <a:gd name="T3" fmla="*/ 160 h 160"/>
                  <a:gd name="T4" fmla="*/ 257 w 878"/>
                  <a:gd name="T5" fmla="*/ 140 h 160"/>
                  <a:gd name="T6" fmla="*/ 97 w 878"/>
                  <a:gd name="T7" fmla="*/ 140 h 160"/>
                  <a:gd name="T8" fmla="*/ 112 w 878"/>
                  <a:gd name="T9" fmla="*/ 83 h 160"/>
                  <a:gd name="T10" fmla="*/ 104 w 878"/>
                  <a:gd name="T11" fmla="*/ 43 h 160"/>
                  <a:gd name="T12" fmla="*/ 187 w 878"/>
                  <a:gd name="T13" fmla="*/ 1 h 160"/>
                  <a:gd name="T14" fmla="*/ 187 w 878"/>
                  <a:gd name="T15" fmla="*/ 43 h 160"/>
                  <a:gd name="T16" fmla="*/ 236 w 878"/>
                  <a:gd name="T17" fmla="*/ 70 h 160"/>
                  <a:gd name="T18" fmla="*/ 149 w 878"/>
                  <a:gd name="T19" fmla="*/ 83 h 160"/>
                  <a:gd name="T20" fmla="*/ 277 w 878"/>
                  <a:gd name="T21" fmla="*/ 160 h 160"/>
                  <a:gd name="T22" fmla="*/ 293 w 878"/>
                  <a:gd name="T23" fmla="*/ 101 h 160"/>
                  <a:gd name="T24" fmla="*/ 293 w 878"/>
                  <a:gd name="T25" fmla="*/ 52 h 160"/>
                  <a:gd name="T26" fmla="*/ 293 w 878"/>
                  <a:gd name="T27" fmla="*/ 1 h 160"/>
                  <a:gd name="T28" fmla="*/ 335 w 878"/>
                  <a:gd name="T29" fmla="*/ 52 h 160"/>
                  <a:gd name="T30" fmla="*/ 337 w 878"/>
                  <a:gd name="T31" fmla="*/ 91 h 160"/>
                  <a:gd name="T32" fmla="*/ 322 w 878"/>
                  <a:gd name="T33" fmla="*/ 156 h 160"/>
                  <a:gd name="T34" fmla="*/ 382 w 878"/>
                  <a:gd name="T35" fmla="*/ 9 h 160"/>
                  <a:gd name="T36" fmla="*/ 397 w 878"/>
                  <a:gd name="T37" fmla="*/ 77 h 160"/>
                  <a:gd name="T38" fmla="*/ 567 w 878"/>
                  <a:gd name="T39" fmla="*/ 29 h 160"/>
                  <a:gd name="T40" fmla="*/ 535 w 878"/>
                  <a:gd name="T41" fmla="*/ 29 h 160"/>
                  <a:gd name="T42" fmla="*/ 591 w 878"/>
                  <a:gd name="T43" fmla="*/ 82 h 160"/>
                  <a:gd name="T44" fmla="*/ 463 w 878"/>
                  <a:gd name="T45" fmla="*/ 82 h 160"/>
                  <a:gd name="T46" fmla="*/ 507 w 878"/>
                  <a:gd name="T47" fmla="*/ 36 h 160"/>
                  <a:gd name="T48" fmla="*/ 490 w 878"/>
                  <a:gd name="T49" fmla="*/ 29 h 160"/>
                  <a:gd name="T50" fmla="*/ 467 w 878"/>
                  <a:gd name="T51" fmla="*/ 29 h 160"/>
                  <a:gd name="T52" fmla="*/ 481 w 878"/>
                  <a:gd name="T53" fmla="*/ 5 h 160"/>
                  <a:gd name="T54" fmla="*/ 531 w 878"/>
                  <a:gd name="T55" fmla="*/ 0 h 160"/>
                  <a:gd name="T56" fmla="*/ 595 w 878"/>
                  <a:gd name="T57" fmla="*/ 29 h 160"/>
                  <a:gd name="T58" fmla="*/ 557 w 878"/>
                  <a:gd name="T59" fmla="*/ 160 h 160"/>
                  <a:gd name="T60" fmla="*/ 470 w 878"/>
                  <a:gd name="T61" fmla="*/ 160 h 160"/>
                  <a:gd name="T62" fmla="*/ 490 w 878"/>
                  <a:gd name="T63" fmla="*/ 108 h 160"/>
                  <a:gd name="T64" fmla="*/ 544 w 878"/>
                  <a:gd name="T65" fmla="*/ 94 h 160"/>
                  <a:gd name="T66" fmla="*/ 490 w 878"/>
                  <a:gd name="T67" fmla="*/ 140 h 160"/>
                  <a:gd name="T68" fmla="*/ 666 w 878"/>
                  <a:gd name="T69" fmla="*/ 126 h 160"/>
                  <a:gd name="T70" fmla="*/ 627 w 878"/>
                  <a:gd name="T71" fmla="*/ 78 h 160"/>
                  <a:gd name="T72" fmla="*/ 627 w 878"/>
                  <a:gd name="T73" fmla="*/ 29 h 160"/>
                  <a:gd name="T74" fmla="*/ 665 w 878"/>
                  <a:gd name="T75" fmla="*/ 29 h 160"/>
                  <a:gd name="T76" fmla="*/ 662 w 878"/>
                  <a:gd name="T77" fmla="*/ 78 h 160"/>
                  <a:gd name="T78" fmla="*/ 666 w 878"/>
                  <a:gd name="T79" fmla="*/ 126 h 160"/>
                  <a:gd name="T80" fmla="*/ 658 w 878"/>
                  <a:gd name="T81" fmla="*/ 136 h 160"/>
                  <a:gd name="T82" fmla="*/ 670 w 878"/>
                  <a:gd name="T83" fmla="*/ 102 h 160"/>
                  <a:gd name="T84" fmla="*/ 671 w 878"/>
                  <a:gd name="T85" fmla="*/ 8 h 160"/>
                  <a:gd name="T86" fmla="*/ 726 w 878"/>
                  <a:gd name="T87" fmla="*/ 102 h 160"/>
                  <a:gd name="T88" fmla="*/ 726 w 878"/>
                  <a:gd name="T89" fmla="*/ 136 h 160"/>
                  <a:gd name="T90" fmla="*/ 707 w 878"/>
                  <a:gd name="T91" fmla="*/ 25 h 160"/>
                  <a:gd name="T92" fmla="*/ 707 w 878"/>
                  <a:gd name="T93" fmla="*/ 70 h 160"/>
                  <a:gd name="T94" fmla="*/ 741 w 878"/>
                  <a:gd name="T95" fmla="*/ 25 h 160"/>
                  <a:gd name="T96" fmla="*/ 741 w 878"/>
                  <a:gd name="T97" fmla="*/ 25 h 160"/>
                  <a:gd name="T98" fmla="*/ 741 w 878"/>
                  <a:gd name="T99" fmla="*/ 70 h 160"/>
                  <a:gd name="T100" fmla="*/ 835 w 878"/>
                  <a:gd name="T101" fmla="*/ 151 h 160"/>
                  <a:gd name="T102" fmla="*/ 835 w 878"/>
                  <a:gd name="T103"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8" h="160">
                    <a:moveTo>
                      <a:pt x="0" y="1"/>
                    </a:moveTo>
                    <a:cubicBezTo>
                      <a:pt x="43" y="1"/>
                      <a:pt x="43" y="1"/>
                      <a:pt x="43" y="1"/>
                    </a:cubicBezTo>
                    <a:cubicBezTo>
                      <a:pt x="43" y="10"/>
                      <a:pt x="43" y="10"/>
                      <a:pt x="43" y="10"/>
                    </a:cubicBezTo>
                    <a:cubicBezTo>
                      <a:pt x="11" y="10"/>
                      <a:pt x="11" y="10"/>
                      <a:pt x="11" y="10"/>
                    </a:cubicBezTo>
                    <a:cubicBezTo>
                      <a:pt x="11" y="151"/>
                      <a:pt x="11" y="151"/>
                      <a:pt x="11" y="151"/>
                    </a:cubicBezTo>
                    <a:cubicBezTo>
                      <a:pt x="43" y="151"/>
                      <a:pt x="43" y="151"/>
                      <a:pt x="43" y="151"/>
                    </a:cubicBezTo>
                    <a:cubicBezTo>
                      <a:pt x="43" y="160"/>
                      <a:pt x="43" y="160"/>
                      <a:pt x="43" y="160"/>
                    </a:cubicBezTo>
                    <a:cubicBezTo>
                      <a:pt x="0" y="160"/>
                      <a:pt x="0" y="160"/>
                      <a:pt x="0" y="160"/>
                    </a:cubicBezTo>
                    <a:lnTo>
                      <a:pt x="0" y="1"/>
                    </a:lnTo>
                    <a:close/>
                    <a:moveTo>
                      <a:pt x="236" y="70"/>
                    </a:moveTo>
                    <a:cubicBezTo>
                      <a:pt x="228" y="94"/>
                      <a:pt x="214" y="111"/>
                      <a:pt x="196" y="125"/>
                    </a:cubicBezTo>
                    <a:cubicBezTo>
                      <a:pt x="213" y="133"/>
                      <a:pt x="233" y="138"/>
                      <a:pt x="257" y="140"/>
                    </a:cubicBezTo>
                    <a:cubicBezTo>
                      <a:pt x="252" y="145"/>
                      <a:pt x="246" y="154"/>
                      <a:pt x="244" y="160"/>
                    </a:cubicBezTo>
                    <a:cubicBezTo>
                      <a:pt x="217" y="156"/>
                      <a:pt x="194" y="149"/>
                      <a:pt x="176" y="138"/>
                    </a:cubicBezTo>
                    <a:cubicBezTo>
                      <a:pt x="156" y="149"/>
                      <a:pt x="133" y="155"/>
                      <a:pt x="108" y="160"/>
                    </a:cubicBezTo>
                    <a:cubicBezTo>
                      <a:pt x="106" y="154"/>
                      <a:pt x="101" y="145"/>
                      <a:pt x="97" y="140"/>
                    </a:cubicBezTo>
                    <a:cubicBezTo>
                      <a:pt x="119" y="137"/>
                      <a:pt x="140" y="132"/>
                      <a:pt x="157" y="125"/>
                    </a:cubicBezTo>
                    <a:cubicBezTo>
                      <a:pt x="146" y="115"/>
                      <a:pt x="137" y="102"/>
                      <a:pt x="129" y="88"/>
                    </a:cubicBezTo>
                    <a:cubicBezTo>
                      <a:pt x="144" y="83"/>
                      <a:pt x="144" y="83"/>
                      <a:pt x="144" y="83"/>
                    </a:cubicBezTo>
                    <a:cubicBezTo>
                      <a:pt x="112" y="83"/>
                      <a:pt x="112" y="83"/>
                      <a:pt x="112" y="83"/>
                    </a:cubicBezTo>
                    <a:cubicBezTo>
                      <a:pt x="112" y="63"/>
                      <a:pt x="112" y="63"/>
                      <a:pt x="112" y="63"/>
                    </a:cubicBezTo>
                    <a:cubicBezTo>
                      <a:pt x="166" y="63"/>
                      <a:pt x="166" y="63"/>
                      <a:pt x="166" y="63"/>
                    </a:cubicBezTo>
                    <a:cubicBezTo>
                      <a:pt x="166" y="43"/>
                      <a:pt x="166" y="43"/>
                      <a:pt x="166" y="43"/>
                    </a:cubicBezTo>
                    <a:cubicBezTo>
                      <a:pt x="104" y="43"/>
                      <a:pt x="104" y="43"/>
                      <a:pt x="104" y="43"/>
                    </a:cubicBezTo>
                    <a:cubicBezTo>
                      <a:pt x="104" y="23"/>
                      <a:pt x="104" y="23"/>
                      <a:pt x="104" y="23"/>
                    </a:cubicBezTo>
                    <a:cubicBezTo>
                      <a:pt x="166" y="23"/>
                      <a:pt x="166" y="23"/>
                      <a:pt x="166" y="23"/>
                    </a:cubicBezTo>
                    <a:cubicBezTo>
                      <a:pt x="166" y="1"/>
                      <a:pt x="166" y="1"/>
                      <a:pt x="166" y="1"/>
                    </a:cubicBezTo>
                    <a:cubicBezTo>
                      <a:pt x="187" y="1"/>
                      <a:pt x="187" y="1"/>
                      <a:pt x="187" y="1"/>
                    </a:cubicBezTo>
                    <a:cubicBezTo>
                      <a:pt x="187" y="23"/>
                      <a:pt x="187" y="23"/>
                      <a:pt x="187" y="23"/>
                    </a:cubicBezTo>
                    <a:cubicBezTo>
                      <a:pt x="249" y="23"/>
                      <a:pt x="249" y="23"/>
                      <a:pt x="249" y="23"/>
                    </a:cubicBezTo>
                    <a:cubicBezTo>
                      <a:pt x="249" y="43"/>
                      <a:pt x="249" y="43"/>
                      <a:pt x="249" y="43"/>
                    </a:cubicBezTo>
                    <a:cubicBezTo>
                      <a:pt x="187" y="43"/>
                      <a:pt x="187" y="43"/>
                      <a:pt x="187" y="43"/>
                    </a:cubicBezTo>
                    <a:cubicBezTo>
                      <a:pt x="187" y="63"/>
                      <a:pt x="187" y="63"/>
                      <a:pt x="187" y="63"/>
                    </a:cubicBezTo>
                    <a:cubicBezTo>
                      <a:pt x="218" y="63"/>
                      <a:pt x="218" y="63"/>
                      <a:pt x="218" y="63"/>
                    </a:cubicBezTo>
                    <a:cubicBezTo>
                      <a:pt x="222" y="62"/>
                      <a:pt x="222" y="62"/>
                      <a:pt x="222" y="62"/>
                    </a:cubicBezTo>
                    <a:lnTo>
                      <a:pt x="236" y="70"/>
                    </a:lnTo>
                    <a:close/>
                    <a:moveTo>
                      <a:pt x="149" y="83"/>
                    </a:moveTo>
                    <a:cubicBezTo>
                      <a:pt x="155" y="95"/>
                      <a:pt x="165" y="106"/>
                      <a:pt x="177" y="114"/>
                    </a:cubicBezTo>
                    <a:cubicBezTo>
                      <a:pt x="190" y="106"/>
                      <a:pt x="200" y="96"/>
                      <a:pt x="207" y="83"/>
                    </a:cubicBezTo>
                    <a:lnTo>
                      <a:pt x="149" y="83"/>
                    </a:lnTo>
                    <a:close/>
                    <a:moveTo>
                      <a:pt x="313" y="97"/>
                    </a:moveTo>
                    <a:cubicBezTo>
                      <a:pt x="313" y="137"/>
                      <a:pt x="313" y="137"/>
                      <a:pt x="313" y="137"/>
                    </a:cubicBezTo>
                    <a:cubicBezTo>
                      <a:pt x="313" y="148"/>
                      <a:pt x="311" y="153"/>
                      <a:pt x="305" y="156"/>
                    </a:cubicBezTo>
                    <a:cubicBezTo>
                      <a:pt x="299" y="159"/>
                      <a:pt x="290" y="160"/>
                      <a:pt x="277" y="160"/>
                    </a:cubicBezTo>
                    <a:cubicBezTo>
                      <a:pt x="276" y="154"/>
                      <a:pt x="274" y="146"/>
                      <a:pt x="271" y="141"/>
                    </a:cubicBezTo>
                    <a:cubicBezTo>
                      <a:pt x="279" y="141"/>
                      <a:pt x="287" y="141"/>
                      <a:pt x="290" y="141"/>
                    </a:cubicBezTo>
                    <a:cubicBezTo>
                      <a:pt x="292" y="141"/>
                      <a:pt x="293" y="140"/>
                      <a:pt x="293" y="137"/>
                    </a:cubicBezTo>
                    <a:cubicBezTo>
                      <a:pt x="293" y="101"/>
                      <a:pt x="293" y="101"/>
                      <a:pt x="293" y="101"/>
                    </a:cubicBezTo>
                    <a:cubicBezTo>
                      <a:pt x="285" y="103"/>
                      <a:pt x="278" y="105"/>
                      <a:pt x="271" y="106"/>
                    </a:cubicBezTo>
                    <a:cubicBezTo>
                      <a:pt x="267" y="86"/>
                      <a:pt x="267" y="86"/>
                      <a:pt x="267" y="86"/>
                    </a:cubicBezTo>
                    <a:cubicBezTo>
                      <a:pt x="274" y="85"/>
                      <a:pt x="283" y="83"/>
                      <a:pt x="293" y="82"/>
                    </a:cubicBezTo>
                    <a:cubicBezTo>
                      <a:pt x="293" y="52"/>
                      <a:pt x="293" y="52"/>
                      <a:pt x="293" y="52"/>
                    </a:cubicBezTo>
                    <a:cubicBezTo>
                      <a:pt x="269" y="52"/>
                      <a:pt x="269" y="52"/>
                      <a:pt x="269" y="52"/>
                    </a:cubicBezTo>
                    <a:cubicBezTo>
                      <a:pt x="269" y="33"/>
                      <a:pt x="269" y="33"/>
                      <a:pt x="269" y="33"/>
                    </a:cubicBezTo>
                    <a:cubicBezTo>
                      <a:pt x="293" y="33"/>
                      <a:pt x="293" y="33"/>
                      <a:pt x="293" y="33"/>
                    </a:cubicBezTo>
                    <a:cubicBezTo>
                      <a:pt x="293" y="1"/>
                      <a:pt x="293" y="1"/>
                      <a:pt x="293" y="1"/>
                    </a:cubicBezTo>
                    <a:cubicBezTo>
                      <a:pt x="313" y="1"/>
                      <a:pt x="313" y="1"/>
                      <a:pt x="313" y="1"/>
                    </a:cubicBezTo>
                    <a:cubicBezTo>
                      <a:pt x="313" y="33"/>
                      <a:pt x="313" y="33"/>
                      <a:pt x="313" y="33"/>
                    </a:cubicBezTo>
                    <a:cubicBezTo>
                      <a:pt x="335" y="33"/>
                      <a:pt x="335" y="33"/>
                      <a:pt x="335" y="33"/>
                    </a:cubicBezTo>
                    <a:cubicBezTo>
                      <a:pt x="335" y="52"/>
                      <a:pt x="335" y="52"/>
                      <a:pt x="335" y="52"/>
                    </a:cubicBezTo>
                    <a:cubicBezTo>
                      <a:pt x="313" y="52"/>
                      <a:pt x="313" y="52"/>
                      <a:pt x="313" y="52"/>
                    </a:cubicBezTo>
                    <a:cubicBezTo>
                      <a:pt x="313" y="78"/>
                      <a:pt x="313" y="78"/>
                      <a:pt x="313" y="78"/>
                    </a:cubicBezTo>
                    <a:cubicBezTo>
                      <a:pt x="320" y="76"/>
                      <a:pt x="328" y="75"/>
                      <a:pt x="335" y="74"/>
                    </a:cubicBezTo>
                    <a:cubicBezTo>
                      <a:pt x="337" y="91"/>
                      <a:pt x="337" y="91"/>
                      <a:pt x="337" y="91"/>
                    </a:cubicBezTo>
                    <a:lnTo>
                      <a:pt x="313" y="97"/>
                    </a:lnTo>
                    <a:close/>
                    <a:moveTo>
                      <a:pt x="408" y="160"/>
                    </a:moveTo>
                    <a:cubicBezTo>
                      <a:pt x="407" y="155"/>
                      <a:pt x="406" y="150"/>
                      <a:pt x="404" y="145"/>
                    </a:cubicBezTo>
                    <a:cubicBezTo>
                      <a:pt x="375" y="149"/>
                      <a:pt x="344" y="153"/>
                      <a:pt x="322" y="156"/>
                    </a:cubicBezTo>
                    <a:cubicBezTo>
                      <a:pt x="317" y="135"/>
                      <a:pt x="317" y="135"/>
                      <a:pt x="317" y="135"/>
                    </a:cubicBezTo>
                    <a:cubicBezTo>
                      <a:pt x="323" y="135"/>
                      <a:pt x="329" y="134"/>
                      <a:pt x="335" y="133"/>
                    </a:cubicBezTo>
                    <a:cubicBezTo>
                      <a:pt x="345" y="98"/>
                      <a:pt x="356" y="46"/>
                      <a:pt x="360" y="5"/>
                    </a:cubicBezTo>
                    <a:cubicBezTo>
                      <a:pt x="382" y="9"/>
                      <a:pt x="382" y="9"/>
                      <a:pt x="382" y="9"/>
                    </a:cubicBezTo>
                    <a:cubicBezTo>
                      <a:pt x="376" y="50"/>
                      <a:pt x="366" y="97"/>
                      <a:pt x="356" y="131"/>
                    </a:cubicBezTo>
                    <a:cubicBezTo>
                      <a:pt x="369" y="130"/>
                      <a:pt x="384" y="128"/>
                      <a:pt x="398" y="126"/>
                    </a:cubicBezTo>
                    <a:cubicBezTo>
                      <a:pt x="393" y="112"/>
                      <a:pt x="386" y="97"/>
                      <a:pt x="379" y="84"/>
                    </a:cubicBezTo>
                    <a:cubicBezTo>
                      <a:pt x="397" y="77"/>
                      <a:pt x="397" y="77"/>
                      <a:pt x="397" y="77"/>
                    </a:cubicBezTo>
                    <a:cubicBezTo>
                      <a:pt x="410" y="101"/>
                      <a:pt x="423" y="132"/>
                      <a:pt x="428" y="152"/>
                    </a:cubicBezTo>
                    <a:lnTo>
                      <a:pt x="408" y="160"/>
                    </a:lnTo>
                    <a:close/>
                    <a:moveTo>
                      <a:pt x="595" y="29"/>
                    </a:moveTo>
                    <a:cubicBezTo>
                      <a:pt x="567" y="29"/>
                      <a:pt x="567" y="29"/>
                      <a:pt x="567" y="29"/>
                    </a:cubicBezTo>
                    <a:cubicBezTo>
                      <a:pt x="570" y="33"/>
                      <a:pt x="573" y="37"/>
                      <a:pt x="574" y="40"/>
                    </a:cubicBezTo>
                    <a:cubicBezTo>
                      <a:pt x="556" y="45"/>
                      <a:pt x="556" y="45"/>
                      <a:pt x="556" y="45"/>
                    </a:cubicBezTo>
                    <a:cubicBezTo>
                      <a:pt x="554" y="41"/>
                      <a:pt x="549" y="34"/>
                      <a:pt x="545" y="29"/>
                    </a:cubicBezTo>
                    <a:cubicBezTo>
                      <a:pt x="535" y="29"/>
                      <a:pt x="535" y="29"/>
                      <a:pt x="535" y="29"/>
                    </a:cubicBezTo>
                    <a:cubicBezTo>
                      <a:pt x="532" y="33"/>
                      <a:pt x="529" y="36"/>
                      <a:pt x="526" y="39"/>
                    </a:cubicBezTo>
                    <a:cubicBezTo>
                      <a:pt x="526" y="48"/>
                      <a:pt x="526" y="48"/>
                      <a:pt x="526" y="48"/>
                    </a:cubicBezTo>
                    <a:cubicBezTo>
                      <a:pt x="591" y="48"/>
                      <a:pt x="591" y="48"/>
                      <a:pt x="591" y="48"/>
                    </a:cubicBezTo>
                    <a:cubicBezTo>
                      <a:pt x="591" y="82"/>
                      <a:pt x="591" y="82"/>
                      <a:pt x="591" y="82"/>
                    </a:cubicBezTo>
                    <a:cubicBezTo>
                      <a:pt x="572" y="82"/>
                      <a:pt x="572" y="82"/>
                      <a:pt x="572" y="82"/>
                    </a:cubicBezTo>
                    <a:cubicBezTo>
                      <a:pt x="572" y="63"/>
                      <a:pt x="572" y="63"/>
                      <a:pt x="572" y="63"/>
                    </a:cubicBezTo>
                    <a:cubicBezTo>
                      <a:pt x="463" y="63"/>
                      <a:pt x="463" y="63"/>
                      <a:pt x="463" y="63"/>
                    </a:cubicBezTo>
                    <a:cubicBezTo>
                      <a:pt x="463" y="82"/>
                      <a:pt x="463" y="82"/>
                      <a:pt x="463" y="82"/>
                    </a:cubicBezTo>
                    <a:cubicBezTo>
                      <a:pt x="444" y="82"/>
                      <a:pt x="444" y="82"/>
                      <a:pt x="444" y="82"/>
                    </a:cubicBezTo>
                    <a:cubicBezTo>
                      <a:pt x="444" y="48"/>
                      <a:pt x="444" y="48"/>
                      <a:pt x="444" y="48"/>
                    </a:cubicBezTo>
                    <a:cubicBezTo>
                      <a:pt x="507" y="48"/>
                      <a:pt x="507" y="48"/>
                      <a:pt x="507" y="48"/>
                    </a:cubicBezTo>
                    <a:cubicBezTo>
                      <a:pt x="507" y="36"/>
                      <a:pt x="507" y="36"/>
                      <a:pt x="507" y="36"/>
                    </a:cubicBezTo>
                    <a:cubicBezTo>
                      <a:pt x="514" y="36"/>
                      <a:pt x="514" y="36"/>
                      <a:pt x="514" y="36"/>
                    </a:cubicBezTo>
                    <a:cubicBezTo>
                      <a:pt x="511" y="35"/>
                      <a:pt x="508" y="33"/>
                      <a:pt x="506" y="32"/>
                    </a:cubicBezTo>
                    <a:cubicBezTo>
                      <a:pt x="507" y="31"/>
                      <a:pt x="509" y="30"/>
                      <a:pt x="510" y="29"/>
                    </a:cubicBezTo>
                    <a:cubicBezTo>
                      <a:pt x="490" y="29"/>
                      <a:pt x="490" y="29"/>
                      <a:pt x="490" y="29"/>
                    </a:cubicBezTo>
                    <a:cubicBezTo>
                      <a:pt x="492" y="33"/>
                      <a:pt x="494" y="37"/>
                      <a:pt x="496" y="40"/>
                    </a:cubicBezTo>
                    <a:cubicBezTo>
                      <a:pt x="477" y="45"/>
                      <a:pt x="477" y="45"/>
                      <a:pt x="477" y="45"/>
                    </a:cubicBezTo>
                    <a:cubicBezTo>
                      <a:pt x="476" y="41"/>
                      <a:pt x="473" y="34"/>
                      <a:pt x="470" y="29"/>
                    </a:cubicBezTo>
                    <a:cubicBezTo>
                      <a:pt x="467" y="29"/>
                      <a:pt x="467" y="29"/>
                      <a:pt x="467" y="29"/>
                    </a:cubicBezTo>
                    <a:cubicBezTo>
                      <a:pt x="462" y="35"/>
                      <a:pt x="458" y="41"/>
                      <a:pt x="453" y="45"/>
                    </a:cubicBezTo>
                    <a:cubicBezTo>
                      <a:pt x="449" y="42"/>
                      <a:pt x="441" y="36"/>
                      <a:pt x="437" y="34"/>
                    </a:cubicBezTo>
                    <a:cubicBezTo>
                      <a:pt x="447" y="26"/>
                      <a:pt x="457" y="12"/>
                      <a:pt x="462" y="0"/>
                    </a:cubicBezTo>
                    <a:cubicBezTo>
                      <a:pt x="481" y="5"/>
                      <a:pt x="481" y="5"/>
                      <a:pt x="481" y="5"/>
                    </a:cubicBezTo>
                    <a:cubicBezTo>
                      <a:pt x="480" y="7"/>
                      <a:pt x="478" y="10"/>
                      <a:pt x="477" y="13"/>
                    </a:cubicBezTo>
                    <a:cubicBezTo>
                      <a:pt x="515" y="13"/>
                      <a:pt x="515" y="13"/>
                      <a:pt x="515" y="13"/>
                    </a:cubicBezTo>
                    <a:cubicBezTo>
                      <a:pt x="515" y="24"/>
                      <a:pt x="515" y="24"/>
                      <a:pt x="515" y="24"/>
                    </a:cubicBezTo>
                    <a:cubicBezTo>
                      <a:pt x="521" y="17"/>
                      <a:pt x="527" y="8"/>
                      <a:pt x="531" y="0"/>
                    </a:cubicBezTo>
                    <a:cubicBezTo>
                      <a:pt x="550" y="4"/>
                      <a:pt x="550" y="4"/>
                      <a:pt x="550" y="4"/>
                    </a:cubicBezTo>
                    <a:cubicBezTo>
                      <a:pt x="549" y="7"/>
                      <a:pt x="547" y="10"/>
                      <a:pt x="546" y="13"/>
                    </a:cubicBezTo>
                    <a:cubicBezTo>
                      <a:pt x="595" y="13"/>
                      <a:pt x="595" y="13"/>
                      <a:pt x="595" y="13"/>
                    </a:cubicBezTo>
                    <a:lnTo>
                      <a:pt x="595" y="29"/>
                    </a:lnTo>
                    <a:close/>
                    <a:moveTo>
                      <a:pt x="490" y="116"/>
                    </a:moveTo>
                    <a:cubicBezTo>
                      <a:pt x="577" y="116"/>
                      <a:pt x="577" y="116"/>
                      <a:pt x="577" y="116"/>
                    </a:cubicBezTo>
                    <a:cubicBezTo>
                      <a:pt x="577" y="160"/>
                      <a:pt x="577" y="160"/>
                      <a:pt x="577" y="160"/>
                    </a:cubicBezTo>
                    <a:cubicBezTo>
                      <a:pt x="557" y="160"/>
                      <a:pt x="557" y="160"/>
                      <a:pt x="557" y="160"/>
                    </a:cubicBezTo>
                    <a:cubicBezTo>
                      <a:pt x="557" y="155"/>
                      <a:pt x="557" y="155"/>
                      <a:pt x="557" y="155"/>
                    </a:cubicBezTo>
                    <a:cubicBezTo>
                      <a:pt x="490" y="155"/>
                      <a:pt x="490" y="155"/>
                      <a:pt x="490" y="155"/>
                    </a:cubicBezTo>
                    <a:cubicBezTo>
                      <a:pt x="490" y="160"/>
                      <a:pt x="490" y="160"/>
                      <a:pt x="490" y="160"/>
                    </a:cubicBezTo>
                    <a:cubicBezTo>
                      <a:pt x="470" y="160"/>
                      <a:pt x="470" y="160"/>
                      <a:pt x="470" y="160"/>
                    </a:cubicBezTo>
                    <a:cubicBezTo>
                      <a:pt x="470" y="70"/>
                      <a:pt x="470" y="70"/>
                      <a:pt x="470" y="70"/>
                    </a:cubicBezTo>
                    <a:cubicBezTo>
                      <a:pt x="564" y="70"/>
                      <a:pt x="564" y="70"/>
                      <a:pt x="564" y="70"/>
                    </a:cubicBezTo>
                    <a:cubicBezTo>
                      <a:pt x="564" y="108"/>
                      <a:pt x="564" y="108"/>
                      <a:pt x="564" y="108"/>
                    </a:cubicBezTo>
                    <a:cubicBezTo>
                      <a:pt x="490" y="108"/>
                      <a:pt x="490" y="108"/>
                      <a:pt x="490" y="108"/>
                    </a:cubicBezTo>
                    <a:lnTo>
                      <a:pt x="490" y="116"/>
                    </a:lnTo>
                    <a:close/>
                    <a:moveTo>
                      <a:pt x="490" y="85"/>
                    </a:moveTo>
                    <a:cubicBezTo>
                      <a:pt x="490" y="94"/>
                      <a:pt x="490" y="94"/>
                      <a:pt x="490" y="94"/>
                    </a:cubicBezTo>
                    <a:cubicBezTo>
                      <a:pt x="544" y="94"/>
                      <a:pt x="544" y="94"/>
                      <a:pt x="544" y="94"/>
                    </a:cubicBezTo>
                    <a:cubicBezTo>
                      <a:pt x="544" y="85"/>
                      <a:pt x="544" y="85"/>
                      <a:pt x="544" y="85"/>
                    </a:cubicBezTo>
                    <a:lnTo>
                      <a:pt x="490" y="85"/>
                    </a:lnTo>
                    <a:close/>
                    <a:moveTo>
                      <a:pt x="490" y="131"/>
                    </a:moveTo>
                    <a:cubicBezTo>
                      <a:pt x="490" y="140"/>
                      <a:pt x="490" y="140"/>
                      <a:pt x="490" y="140"/>
                    </a:cubicBezTo>
                    <a:cubicBezTo>
                      <a:pt x="557" y="140"/>
                      <a:pt x="557" y="140"/>
                      <a:pt x="557" y="140"/>
                    </a:cubicBezTo>
                    <a:cubicBezTo>
                      <a:pt x="557" y="131"/>
                      <a:pt x="557" y="131"/>
                      <a:pt x="557" y="131"/>
                    </a:cubicBezTo>
                    <a:lnTo>
                      <a:pt x="490" y="131"/>
                    </a:lnTo>
                    <a:close/>
                    <a:moveTo>
                      <a:pt x="666" y="126"/>
                    </a:moveTo>
                    <a:cubicBezTo>
                      <a:pt x="648" y="132"/>
                      <a:pt x="627" y="139"/>
                      <a:pt x="611" y="144"/>
                    </a:cubicBezTo>
                    <a:cubicBezTo>
                      <a:pt x="606" y="124"/>
                      <a:pt x="606" y="124"/>
                      <a:pt x="606" y="124"/>
                    </a:cubicBezTo>
                    <a:cubicBezTo>
                      <a:pt x="612" y="122"/>
                      <a:pt x="619" y="120"/>
                      <a:pt x="627" y="118"/>
                    </a:cubicBezTo>
                    <a:cubicBezTo>
                      <a:pt x="627" y="78"/>
                      <a:pt x="627" y="78"/>
                      <a:pt x="627" y="78"/>
                    </a:cubicBezTo>
                    <a:cubicBezTo>
                      <a:pt x="610" y="78"/>
                      <a:pt x="610" y="78"/>
                      <a:pt x="610" y="78"/>
                    </a:cubicBezTo>
                    <a:cubicBezTo>
                      <a:pt x="610" y="59"/>
                      <a:pt x="610" y="59"/>
                      <a:pt x="610" y="59"/>
                    </a:cubicBezTo>
                    <a:cubicBezTo>
                      <a:pt x="627" y="59"/>
                      <a:pt x="627" y="59"/>
                      <a:pt x="627" y="59"/>
                    </a:cubicBezTo>
                    <a:cubicBezTo>
                      <a:pt x="627" y="29"/>
                      <a:pt x="627" y="29"/>
                      <a:pt x="627" y="29"/>
                    </a:cubicBezTo>
                    <a:cubicBezTo>
                      <a:pt x="608" y="29"/>
                      <a:pt x="608" y="29"/>
                      <a:pt x="608" y="29"/>
                    </a:cubicBezTo>
                    <a:cubicBezTo>
                      <a:pt x="608" y="11"/>
                      <a:pt x="608" y="11"/>
                      <a:pt x="608" y="11"/>
                    </a:cubicBezTo>
                    <a:cubicBezTo>
                      <a:pt x="665" y="11"/>
                      <a:pt x="665" y="11"/>
                      <a:pt x="665" y="11"/>
                    </a:cubicBezTo>
                    <a:cubicBezTo>
                      <a:pt x="665" y="29"/>
                      <a:pt x="665" y="29"/>
                      <a:pt x="665" y="29"/>
                    </a:cubicBezTo>
                    <a:cubicBezTo>
                      <a:pt x="646" y="29"/>
                      <a:pt x="646" y="29"/>
                      <a:pt x="646" y="29"/>
                    </a:cubicBezTo>
                    <a:cubicBezTo>
                      <a:pt x="646" y="59"/>
                      <a:pt x="646" y="59"/>
                      <a:pt x="646" y="59"/>
                    </a:cubicBezTo>
                    <a:cubicBezTo>
                      <a:pt x="662" y="59"/>
                      <a:pt x="662" y="59"/>
                      <a:pt x="662" y="59"/>
                    </a:cubicBezTo>
                    <a:cubicBezTo>
                      <a:pt x="662" y="78"/>
                      <a:pt x="662" y="78"/>
                      <a:pt x="662" y="78"/>
                    </a:cubicBezTo>
                    <a:cubicBezTo>
                      <a:pt x="646" y="78"/>
                      <a:pt x="646" y="78"/>
                      <a:pt x="646" y="78"/>
                    </a:cubicBezTo>
                    <a:cubicBezTo>
                      <a:pt x="646" y="112"/>
                      <a:pt x="646" y="112"/>
                      <a:pt x="646" y="112"/>
                    </a:cubicBezTo>
                    <a:cubicBezTo>
                      <a:pt x="652" y="110"/>
                      <a:pt x="658" y="109"/>
                      <a:pt x="663" y="107"/>
                    </a:cubicBezTo>
                    <a:lnTo>
                      <a:pt x="666" y="126"/>
                    </a:lnTo>
                    <a:close/>
                    <a:moveTo>
                      <a:pt x="767" y="136"/>
                    </a:moveTo>
                    <a:cubicBezTo>
                      <a:pt x="767" y="154"/>
                      <a:pt x="767" y="154"/>
                      <a:pt x="767" y="154"/>
                    </a:cubicBezTo>
                    <a:cubicBezTo>
                      <a:pt x="658" y="154"/>
                      <a:pt x="658" y="154"/>
                      <a:pt x="658" y="154"/>
                    </a:cubicBezTo>
                    <a:cubicBezTo>
                      <a:pt x="658" y="136"/>
                      <a:pt x="658" y="136"/>
                      <a:pt x="658" y="136"/>
                    </a:cubicBezTo>
                    <a:cubicBezTo>
                      <a:pt x="705" y="136"/>
                      <a:pt x="705" y="136"/>
                      <a:pt x="705" y="136"/>
                    </a:cubicBezTo>
                    <a:cubicBezTo>
                      <a:pt x="705" y="120"/>
                      <a:pt x="705" y="120"/>
                      <a:pt x="705" y="120"/>
                    </a:cubicBezTo>
                    <a:cubicBezTo>
                      <a:pt x="670" y="120"/>
                      <a:pt x="670" y="120"/>
                      <a:pt x="670" y="120"/>
                    </a:cubicBezTo>
                    <a:cubicBezTo>
                      <a:pt x="670" y="102"/>
                      <a:pt x="670" y="102"/>
                      <a:pt x="670" y="102"/>
                    </a:cubicBezTo>
                    <a:cubicBezTo>
                      <a:pt x="705" y="102"/>
                      <a:pt x="705" y="102"/>
                      <a:pt x="705" y="102"/>
                    </a:cubicBezTo>
                    <a:cubicBezTo>
                      <a:pt x="705" y="87"/>
                      <a:pt x="705" y="87"/>
                      <a:pt x="705" y="87"/>
                    </a:cubicBezTo>
                    <a:cubicBezTo>
                      <a:pt x="671" y="87"/>
                      <a:pt x="671" y="87"/>
                      <a:pt x="671" y="87"/>
                    </a:cubicBezTo>
                    <a:cubicBezTo>
                      <a:pt x="671" y="8"/>
                      <a:pt x="671" y="8"/>
                      <a:pt x="671" y="8"/>
                    </a:cubicBezTo>
                    <a:cubicBezTo>
                      <a:pt x="760" y="8"/>
                      <a:pt x="760" y="8"/>
                      <a:pt x="760" y="8"/>
                    </a:cubicBezTo>
                    <a:cubicBezTo>
                      <a:pt x="760" y="87"/>
                      <a:pt x="760" y="87"/>
                      <a:pt x="760" y="87"/>
                    </a:cubicBezTo>
                    <a:cubicBezTo>
                      <a:pt x="726" y="87"/>
                      <a:pt x="726" y="87"/>
                      <a:pt x="726" y="87"/>
                    </a:cubicBezTo>
                    <a:cubicBezTo>
                      <a:pt x="726" y="102"/>
                      <a:pt x="726" y="102"/>
                      <a:pt x="726" y="102"/>
                    </a:cubicBezTo>
                    <a:cubicBezTo>
                      <a:pt x="762" y="102"/>
                      <a:pt x="762" y="102"/>
                      <a:pt x="762" y="102"/>
                    </a:cubicBezTo>
                    <a:cubicBezTo>
                      <a:pt x="762" y="120"/>
                      <a:pt x="762" y="120"/>
                      <a:pt x="762" y="120"/>
                    </a:cubicBezTo>
                    <a:cubicBezTo>
                      <a:pt x="726" y="120"/>
                      <a:pt x="726" y="120"/>
                      <a:pt x="726" y="120"/>
                    </a:cubicBezTo>
                    <a:cubicBezTo>
                      <a:pt x="726" y="136"/>
                      <a:pt x="726" y="136"/>
                      <a:pt x="726" y="136"/>
                    </a:cubicBezTo>
                    <a:lnTo>
                      <a:pt x="767" y="136"/>
                    </a:lnTo>
                    <a:close/>
                    <a:moveTo>
                      <a:pt x="689" y="39"/>
                    </a:moveTo>
                    <a:cubicBezTo>
                      <a:pt x="707" y="39"/>
                      <a:pt x="707" y="39"/>
                      <a:pt x="707" y="39"/>
                    </a:cubicBezTo>
                    <a:cubicBezTo>
                      <a:pt x="707" y="25"/>
                      <a:pt x="707" y="25"/>
                      <a:pt x="707" y="25"/>
                    </a:cubicBezTo>
                    <a:cubicBezTo>
                      <a:pt x="689" y="25"/>
                      <a:pt x="689" y="25"/>
                      <a:pt x="689" y="25"/>
                    </a:cubicBezTo>
                    <a:lnTo>
                      <a:pt x="689" y="39"/>
                    </a:lnTo>
                    <a:close/>
                    <a:moveTo>
                      <a:pt x="689" y="70"/>
                    </a:moveTo>
                    <a:cubicBezTo>
                      <a:pt x="707" y="70"/>
                      <a:pt x="707" y="70"/>
                      <a:pt x="707" y="70"/>
                    </a:cubicBezTo>
                    <a:cubicBezTo>
                      <a:pt x="707" y="55"/>
                      <a:pt x="707" y="55"/>
                      <a:pt x="707" y="55"/>
                    </a:cubicBezTo>
                    <a:cubicBezTo>
                      <a:pt x="689" y="55"/>
                      <a:pt x="689" y="55"/>
                      <a:pt x="689" y="55"/>
                    </a:cubicBezTo>
                    <a:lnTo>
                      <a:pt x="689" y="70"/>
                    </a:lnTo>
                    <a:close/>
                    <a:moveTo>
                      <a:pt x="741" y="25"/>
                    </a:moveTo>
                    <a:cubicBezTo>
                      <a:pt x="724" y="25"/>
                      <a:pt x="724" y="25"/>
                      <a:pt x="724" y="25"/>
                    </a:cubicBezTo>
                    <a:cubicBezTo>
                      <a:pt x="724" y="39"/>
                      <a:pt x="724" y="39"/>
                      <a:pt x="724" y="39"/>
                    </a:cubicBezTo>
                    <a:cubicBezTo>
                      <a:pt x="741" y="39"/>
                      <a:pt x="741" y="39"/>
                      <a:pt x="741" y="39"/>
                    </a:cubicBezTo>
                    <a:lnTo>
                      <a:pt x="741" y="25"/>
                    </a:lnTo>
                    <a:close/>
                    <a:moveTo>
                      <a:pt x="741" y="55"/>
                    </a:moveTo>
                    <a:cubicBezTo>
                      <a:pt x="724" y="55"/>
                      <a:pt x="724" y="55"/>
                      <a:pt x="724" y="55"/>
                    </a:cubicBezTo>
                    <a:cubicBezTo>
                      <a:pt x="724" y="70"/>
                      <a:pt x="724" y="70"/>
                      <a:pt x="724" y="70"/>
                    </a:cubicBezTo>
                    <a:cubicBezTo>
                      <a:pt x="741" y="70"/>
                      <a:pt x="741" y="70"/>
                      <a:pt x="741" y="70"/>
                    </a:cubicBezTo>
                    <a:lnTo>
                      <a:pt x="741" y="55"/>
                    </a:lnTo>
                    <a:close/>
                    <a:moveTo>
                      <a:pt x="878" y="160"/>
                    </a:moveTo>
                    <a:cubicBezTo>
                      <a:pt x="835" y="160"/>
                      <a:pt x="835" y="160"/>
                      <a:pt x="835" y="160"/>
                    </a:cubicBezTo>
                    <a:cubicBezTo>
                      <a:pt x="835" y="151"/>
                      <a:pt x="835" y="151"/>
                      <a:pt x="835" y="151"/>
                    </a:cubicBezTo>
                    <a:cubicBezTo>
                      <a:pt x="866" y="151"/>
                      <a:pt x="866" y="151"/>
                      <a:pt x="866" y="151"/>
                    </a:cubicBezTo>
                    <a:cubicBezTo>
                      <a:pt x="866" y="10"/>
                      <a:pt x="866" y="10"/>
                      <a:pt x="866" y="10"/>
                    </a:cubicBezTo>
                    <a:cubicBezTo>
                      <a:pt x="835" y="10"/>
                      <a:pt x="835" y="10"/>
                      <a:pt x="835" y="10"/>
                    </a:cubicBezTo>
                    <a:cubicBezTo>
                      <a:pt x="835" y="1"/>
                      <a:pt x="835" y="1"/>
                      <a:pt x="835" y="1"/>
                    </a:cubicBezTo>
                    <a:cubicBezTo>
                      <a:pt x="878" y="1"/>
                      <a:pt x="878" y="1"/>
                      <a:pt x="878" y="1"/>
                    </a:cubicBezTo>
                    <a:lnTo>
                      <a:pt x="878" y="16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102" name="Freeform 54">
              <a:extLst>
                <a:ext uri="{FF2B5EF4-FFF2-40B4-BE49-F238E27FC236}">
                  <a16:creationId xmlns:a16="http://schemas.microsoft.com/office/drawing/2014/main" id="{3C46922E-EDED-D102-399E-A780C6FA275B}"/>
                </a:ext>
              </a:extLst>
            </p:cNvPr>
            <p:cNvSpPr>
              <a:spLocks noEditPoints="1"/>
            </p:cNvSpPr>
            <p:nvPr/>
          </p:nvSpPr>
          <p:spPr bwMode="auto">
            <a:xfrm>
              <a:off x="7801233" y="1971196"/>
              <a:ext cx="506368" cy="358198"/>
            </a:xfrm>
            <a:custGeom>
              <a:avLst/>
              <a:gdLst>
                <a:gd name="T0" fmla="*/ 904 w 1172"/>
                <a:gd name="T1" fmla="*/ 423 h 832"/>
                <a:gd name="T2" fmla="*/ 875 w 1172"/>
                <a:gd name="T3" fmla="*/ 308 h 832"/>
                <a:gd name="T4" fmla="*/ 996 w 1172"/>
                <a:gd name="T5" fmla="*/ 308 h 832"/>
                <a:gd name="T6" fmla="*/ 965 w 1172"/>
                <a:gd name="T7" fmla="*/ 423 h 832"/>
                <a:gd name="T8" fmla="*/ 1018 w 1172"/>
                <a:gd name="T9" fmla="*/ 453 h 832"/>
                <a:gd name="T10" fmla="*/ 954 w 1172"/>
                <a:gd name="T11" fmla="*/ 477 h 832"/>
                <a:gd name="T12" fmla="*/ 1018 w 1172"/>
                <a:gd name="T13" fmla="*/ 506 h 832"/>
                <a:gd name="T14" fmla="*/ 954 w 1172"/>
                <a:gd name="T15" fmla="*/ 540 h 832"/>
                <a:gd name="T16" fmla="*/ 915 w 1172"/>
                <a:gd name="T17" fmla="*/ 506 h 832"/>
                <a:gd name="T18" fmla="*/ 852 w 1172"/>
                <a:gd name="T19" fmla="*/ 477 h 832"/>
                <a:gd name="T20" fmla="*/ 915 w 1172"/>
                <a:gd name="T21" fmla="*/ 453 h 832"/>
                <a:gd name="T22" fmla="*/ 852 w 1172"/>
                <a:gd name="T23" fmla="*/ 423 h 832"/>
                <a:gd name="T24" fmla="*/ 751 w 1172"/>
                <a:gd name="T25" fmla="*/ 416 h 832"/>
                <a:gd name="T26" fmla="*/ 1119 w 1172"/>
                <a:gd name="T27" fmla="*/ 416 h 832"/>
                <a:gd name="T28" fmla="*/ 935 w 1172"/>
                <a:gd name="T29" fmla="*/ 617 h 832"/>
                <a:gd name="T30" fmla="*/ 935 w 1172"/>
                <a:gd name="T31" fmla="*/ 215 h 832"/>
                <a:gd name="T32" fmla="*/ 935 w 1172"/>
                <a:gd name="T33" fmla="*/ 617 h 832"/>
                <a:gd name="T34" fmla="*/ 699 w 1172"/>
                <a:gd name="T35" fmla="*/ 416 h 832"/>
                <a:gd name="T36" fmla="*/ 1172 w 1172"/>
                <a:gd name="T37" fmla="*/ 416 h 832"/>
                <a:gd name="T38" fmla="*/ 599 w 1172"/>
                <a:gd name="T39" fmla="*/ 330 h 832"/>
                <a:gd name="T40" fmla="*/ 605 w 1172"/>
                <a:gd name="T41" fmla="*/ 396 h 832"/>
                <a:gd name="T42" fmla="*/ 472 w 1172"/>
                <a:gd name="T43" fmla="*/ 0 h 832"/>
                <a:gd name="T44" fmla="*/ 0 w 1172"/>
                <a:gd name="T45" fmla="*/ 832 h 832"/>
                <a:gd name="T46" fmla="*/ 145 w 1172"/>
                <a:gd name="T47" fmla="*/ 692 h 832"/>
                <a:gd name="T48" fmla="*/ 327 w 1172"/>
                <a:gd name="T49" fmla="*/ 832 h 832"/>
                <a:gd name="T50" fmla="*/ 472 w 1172"/>
                <a:gd name="T51" fmla="*/ 436 h 832"/>
                <a:gd name="T52" fmla="*/ 540 w 1172"/>
                <a:gd name="T53" fmla="*/ 501 h 832"/>
                <a:gd name="T54" fmla="*/ 684 w 1172"/>
                <a:gd name="T55" fmla="*/ 416 h 832"/>
                <a:gd name="T56" fmla="*/ 149 w 1172"/>
                <a:gd name="T57" fmla="*/ 632 h 832"/>
                <a:gd name="T58" fmla="*/ 66 w 1172"/>
                <a:gd name="T59" fmla="*/ 526 h 832"/>
                <a:gd name="T60" fmla="*/ 149 w 1172"/>
                <a:gd name="T61" fmla="*/ 632 h 832"/>
                <a:gd name="T62" fmla="*/ 66 w 1172"/>
                <a:gd name="T63" fmla="*/ 480 h 832"/>
                <a:gd name="T64" fmla="*/ 149 w 1172"/>
                <a:gd name="T65" fmla="*/ 375 h 832"/>
                <a:gd name="T66" fmla="*/ 149 w 1172"/>
                <a:gd name="T67" fmla="*/ 329 h 832"/>
                <a:gd name="T68" fmla="*/ 66 w 1172"/>
                <a:gd name="T69" fmla="*/ 223 h 832"/>
                <a:gd name="T70" fmla="*/ 149 w 1172"/>
                <a:gd name="T71" fmla="*/ 329 h 832"/>
                <a:gd name="T72" fmla="*/ 66 w 1172"/>
                <a:gd name="T73" fmla="*/ 178 h 832"/>
                <a:gd name="T74" fmla="*/ 149 w 1172"/>
                <a:gd name="T75" fmla="*/ 72 h 832"/>
                <a:gd name="T76" fmla="*/ 278 w 1172"/>
                <a:gd name="T77" fmla="*/ 632 h 832"/>
                <a:gd name="T78" fmla="*/ 194 w 1172"/>
                <a:gd name="T79" fmla="*/ 526 h 832"/>
                <a:gd name="T80" fmla="*/ 278 w 1172"/>
                <a:gd name="T81" fmla="*/ 632 h 832"/>
                <a:gd name="T82" fmla="*/ 194 w 1172"/>
                <a:gd name="T83" fmla="*/ 480 h 832"/>
                <a:gd name="T84" fmla="*/ 278 w 1172"/>
                <a:gd name="T85" fmla="*/ 375 h 832"/>
                <a:gd name="T86" fmla="*/ 278 w 1172"/>
                <a:gd name="T87" fmla="*/ 329 h 832"/>
                <a:gd name="T88" fmla="*/ 194 w 1172"/>
                <a:gd name="T89" fmla="*/ 223 h 832"/>
                <a:gd name="T90" fmla="*/ 278 w 1172"/>
                <a:gd name="T91" fmla="*/ 329 h 832"/>
                <a:gd name="T92" fmla="*/ 194 w 1172"/>
                <a:gd name="T93" fmla="*/ 178 h 832"/>
                <a:gd name="T94" fmla="*/ 278 w 1172"/>
                <a:gd name="T95" fmla="*/ 72 h 832"/>
                <a:gd name="T96" fmla="*/ 406 w 1172"/>
                <a:gd name="T97" fmla="*/ 632 h 832"/>
                <a:gd name="T98" fmla="*/ 323 w 1172"/>
                <a:gd name="T99" fmla="*/ 526 h 832"/>
                <a:gd name="T100" fmla="*/ 406 w 1172"/>
                <a:gd name="T101" fmla="*/ 632 h 832"/>
                <a:gd name="T102" fmla="*/ 323 w 1172"/>
                <a:gd name="T103" fmla="*/ 480 h 832"/>
                <a:gd name="T104" fmla="*/ 406 w 1172"/>
                <a:gd name="T105" fmla="*/ 375 h 832"/>
                <a:gd name="T106" fmla="*/ 406 w 1172"/>
                <a:gd name="T107" fmla="*/ 329 h 832"/>
                <a:gd name="T108" fmla="*/ 323 w 1172"/>
                <a:gd name="T109" fmla="*/ 223 h 832"/>
                <a:gd name="T110" fmla="*/ 406 w 1172"/>
                <a:gd name="T111" fmla="*/ 329 h 832"/>
                <a:gd name="T112" fmla="*/ 323 w 1172"/>
                <a:gd name="T113" fmla="*/ 178 h 832"/>
                <a:gd name="T114" fmla="*/ 406 w 1172"/>
                <a:gd name="T115" fmla="*/ 7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2" h="832">
                  <a:moveTo>
                    <a:pt x="852" y="423"/>
                  </a:moveTo>
                  <a:cubicBezTo>
                    <a:pt x="904" y="423"/>
                    <a:pt x="904" y="423"/>
                    <a:pt x="904" y="423"/>
                  </a:cubicBezTo>
                  <a:cubicBezTo>
                    <a:pt x="828" y="308"/>
                    <a:pt x="828" y="308"/>
                    <a:pt x="828" y="308"/>
                  </a:cubicBezTo>
                  <a:cubicBezTo>
                    <a:pt x="875" y="308"/>
                    <a:pt x="875" y="308"/>
                    <a:pt x="875" y="308"/>
                  </a:cubicBezTo>
                  <a:cubicBezTo>
                    <a:pt x="935" y="405"/>
                    <a:pt x="935" y="405"/>
                    <a:pt x="935" y="405"/>
                  </a:cubicBezTo>
                  <a:cubicBezTo>
                    <a:pt x="996" y="308"/>
                    <a:pt x="996" y="308"/>
                    <a:pt x="996" y="308"/>
                  </a:cubicBezTo>
                  <a:cubicBezTo>
                    <a:pt x="1042" y="308"/>
                    <a:pt x="1042" y="308"/>
                    <a:pt x="1042" y="308"/>
                  </a:cubicBezTo>
                  <a:cubicBezTo>
                    <a:pt x="965" y="423"/>
                    <a:pt x="965" y="423"/>
                    <a:pt x="965" y="423"/>
                  </a:cubicBezTo>
                  <a:cubicBezTo>
                    <a:pt x="1018" y="423"/>
                    <a:pt x="1018" y="423"/>
                    <a:pt x="1018" y="423"/>
                  </a:cubicBezTo>
                  <a:cubicBezTo>
                    <a:pt x="1018" y="453"/>
                    <a:pt x="1018" y="453"/>
                    <a:pt x="1018" y="453"/>
                  </a:cubicBezTo>
                  <a:cubicBezTo>
                    <a:pt x="954" y="453"/>
                    <a:pt x="954" y="453"/>
                    <a:pt x="954" y="453"/>
                  </a:cubicBezTo>
                  <a:cubicBezTo>
                    <a:pt x="954" y="477"/>
                    <a:pt x="954" y="477"/>
                    <a:pt x="954" y="477"/>
                  </a:cubicBezTo>
                  <a:cubicBezTo>
                    <a:pt x="1018" y="477"/>
                    <a:pt x="1018" y="477"/>
                    <a:pt x="1018" y="477"/>
                  </a:cubicBezTo>
                  <a:cubicBezTo>
                    <a:pt x="1018" y="506"/>
                    <a:pt x="1018" y="506"/>
                    <a:pt x="1018" y="506"/>
                  </a:cubicBezTo>
                  <a:cubicBezTo>
                    <a:pt x="954" y="506"/>
                    <a:pt x="954" y="506"/>
                    <a:pt x="954" y="506"/>
                  </a:cubicBezTo>
                  <a:cubicBezTo>
                    <a:pt x="954" y="540"/>
                    <a:pt x="954" y="540"/>
                    <a:pt x="954" y="540"/>
                  </a:cubicBezTo>
                  <a:cubicBezTo>
                    <a:pt x="915" y="540"/>
                    <a:pt x="915" y="540"/>
                    <a:pt x="915" y="540"/>
                  </a:cubicBezTo>
                  <a:cubicBezTo>
                    <a:pt x="915" y="506"/>
                    <a:pt x="915" y="506"/>
                    <a:pt x="915" y="506"/>
                  </a:cubicBezTo>
                  <a:cubicBezTo>
                    <a:pt x="852" y="506"/>
                    <a:pt x="852" y="506"/>
                    <a:pt x="852" y="506"/>
                  </a:cubicBezTo>
                  <a:cubicBezTo>
                    <a:pt x="852" y="477"/>
                    <a:pt x="852" y="477"/>
                    <a:pt x="852" y="477"/>
                  </a:cubicBezTo>
                  <a:cubicBezTo>
                    <a:pt x="915" y="477"/>
                    <a:pt x="915" y="477"/>
                    <a:pt x="915" y="477"/>
                  </a:cubicBezTo>
                  <a:cubicBezTo>
                    <a:pt x="915" y="453"/>
                    <a:pt x="915" y="453"/>
                    <a:pt x="915" y="453"/>
                  </a:cubicBezTo>
                  <a:cubicBezTo>
                    <a:pt x="852" y="453"/>
                    <a:pt x="852" y="453"/>
                    <a:pt x="852" y="453"/>
                  </a:cubicBezTo>
                  <a:lnTo>
                    <a:pt x="852" y="423"/>
                  </a:lnTo>
                  <a:close/>
                  <a:moveTo>
                    <a:pt x="935" y="232"/>
                  </a:moveTo>
                  <a:cubicBezTo>
                    <a:pt x="834" y="232"/>
                    <a:pt x="751" y="314"/>
                    <a:pt x="751" y="416"/>
                  </a:cubicBezTo>
                  <a:cubicBezTo>
                    <a:pt x="751" y="517"/>
                    <a:pt x="834" y="600"/>
                    <a:pt x="935" y="600"/>
                  </a:cubicBezTo>
                  <a:cubicBezTo>
                    <a:pt x="1037" y="600"/>
                    <a:pt x="1119" y="517"/>
                    <a:pt x="1119" y="416"/>
                  </a:cubicBezTo>
                  <a:cubicBezTo>
                    <a:pt x="1119" y="314"/>
                    <a:pt x="1037" y="232"/>
                    <a:pt x="935" y="232"/>
                  </a:cubicBezTo>
                  <a:moveTo>
                    <a:pt x="935" y="617"/>
                  </a:moveTo>
                  <a:cubicBezTo>
                    <a:pt x="825" y="617"/>
                    <a:pt x="734" y="526"/>
                    <a:pt x="734" y="416"/>
                  </a:cubicBezTo>
                  <a:cubicBezTo>
                    <a:pt x="734" y="305"/>
                    <a:pt x="825" y="215"/>
                    <a:pt x="935" y="215"/>
                  </a:cubicBezTo>
                  <a:cubicBezTo>
                    <a:pt x="1046" y="215"/>
                    <a:pt x="1136" y="305"/>
                    <a:pt x="1136" y="416"/>
                  </a:cubicBezTo>
                  <a:cubicBezTo>
                    <a:pt x="1136" y="526"/>
                    <a:pt x="1046" y="617"/>
                    <a:pt x="935" y="617"/>
                  </a:cubicBezTo>
                  <a:moveTo>
                    <a:pt x="935" y="180"/>
                  </a:moveTo>
                  <a:cubicBezTo>
                    <a:pt x="805" y="180"/>
                    <a:pt x="699" y="285"/>
                    <a:pt x="699" y="416"/>
                  </a:cubicBezTo>
                  <a:cubicBezTo>
                    <a:pt x="699" y="546"/>
                    <a:pt x="805" y="652"/>
                    <a:pt x="935" y="652"/>
                  </a:cubicBezTo>
                  <a:cubicBezTo>
                    <a:pt x="1066" y="652"/>
                    <a:pt x="1172" y="546"/>
                    <a:pt x="1172" y="416"/>
                  </a:cubicBezTo>
                  <a:cubicBezTo>
                    <a:pt x="1172" y="285"/>
                    <a:pt x="1066" y="180"/>
                    <a:pt x="935" y="180"/>
                  </a:cubicBezTo>
                  <a:moveTo>
                    <a:pt x="599" y="330"/>
                  </a:moveTo>
                  <a:cubicBezTo>
                    <a:pt x="540" y="330"/>
                    <a:pt x="540" y="330"/>
                    <a:pt x="540" y="330"/>
                  </a:cubicBezTo>
                  <a:cubicBezTo>
                    <a:pt x="605" y="396"/>
                    <a:pt x="605" y="396"/>
                    <a:pt x="605" y="396"/>
                  </a:cubicBezTo>
                  <a:cubicBezTo>
                    <a:pt x="472" y="396"/>
                    <a:pt x="472" y="396"/>
                    <a:pt x="472" y="396"/>
                  </a:cubicBezTo>
                  <a:cubicBezTo>
                    <a:pt x="472" y="0"/>
                    <a:pt x="472" y="0"/>
                    <a:pt x="472" y="0"/>
                  </a:cubicBezTo>
                  <a:cubicBezTo>
                    <a:pt x="0" y="0"/>
                    <a:pt x="0" y="0"/>
                    <a:pt x="0" y="0"/>
                  </a:cubicBezTo>
                  <a:cubicBezTo>
                    <a:pt x="0" y="832"/>
                    <a:pt x="0" y="832"/>
                    <a:pt x="0" y="832"/>
                  </a:cubicBezTo>
                  <a:cubicBezTo>
                    <a:pt x="145" y="832"/>
                    <a:pt x="145" y="832"/>
                    <a:pt x="145" y="832"/>
                  </a:cubicBezTo>
                  <a:cubicBezTo>
                    <a:pt x="145" y="692"/>
                    <a:pt x="145" y="692"/>
                    <a:pt x="145" y="692"/>
                  </a:cubicBezTo>
                  <a:cubicBezTo>
                    <a:pt x="327" y="692"/>
                    <a:pt x="327" y="692"/>
                    <a:pt x="327" y="692"/>
                  </a:cubicBezTo>
                  <a:cubicBezTo>
                    <a:pt x="327" y="832"/>
                    <a:pt x="327" y="832"/>
                    <a:pt x="327" y="832"/>
                  </a:cubicBezTo>
                  <a:cubicBezTo>
                    <a:pt x="472" y="832"/>
                    <a:pt x="472" y="832"/>
                    <a:pt x="472" y="832"/>
                  </a:cubicBezTo>
                  <a:cubicBezTo>
                    <a:pt x="472" y="436"/>
                    <a:pt x="472" y="436"/>
                    <a:pt x="472" y="436"/>
                  </a:cubicBezTo>
                  <a:cubicBezTo>
                    <a:pt x="605" y="436"/>
                    <a:pt x="605" y="436"/>
                    <a:pt x="605" y="436"/>
                  </a:cubicBezTo>
                  <a:cubicBezTo>
                    <a:pt x="540" y="501"/>
                    <a:pt x="540" y="501"/>
                    <a:pt x="540" y="501"/>
                  </a:cubicBezTo>
                  <a:cubicBezTo>
                    <a:pt x="599" y="501"/>
                    <a:pt x="599" y="501"/>
                    <a:pt x="599" y="501"/>
                  </a:cubicBezTo>
                  <a:cubicBezTo>
                    <a:pt x="684" y="416"/>
                    <a:pt x="684" y="416"/>
                    <a:pt x="684" y="416"/>
                  </a:cubicBezTo>
                  <a:lnTo>
                    <a:pt x="599" y="330"/>
                  </a:lnTo>
                  <a:close/>
                  <a:moveTo>
                    <a:pt x="149" y="632"/>
                  </a:moveTo>
                  <a:cubicBezTo>
                    <a:pt x="66" y="632"/>
                    <a:pt x="66" y="632"/>
                    <a:pt x="66" y="632"/>
                  </a:cubicBezTo>
                  <a:cubicBezTo>
                    <a:pt x="66" y="526"/>
                    <a:pt x="66" y="526"/>
                    <a:pt x="66" y="526"/>
                  </a:cubicBezTo>
                  <a:cubicBezTo>
                    <a:pt x="149" y="526"/>
                    <a:pt x="149" y="526"/>
                    <a:pt x="149" y="526"/>
                  </a:cubicBezTo>
                  <a:lnTo>
                    <a:pt x="149" y="632"/>
                  </a:lnTo>
                  <a:close/>
                  <a:moveTo>
                    <a:pt x="149" y="480"/>
                  </a:moveTo>
                  <a:cubicBezTo>
                    <a:pt x="66" y="480"/>
                    <a:pt x="66" y="480"/>
                    <a:pt x="66" y="480"/>
                  </a:cubicBezTo>
                  <a:cubicBezTo>
                    <a:pt x="66" y="375"/>
                    <a:pt x="66" y="375"/>
                    <a:pt x="66" y="375"/>
                  </a:cubicBezTo>
                  <a:cubicBezTo>
                    <a:pt x="149" y="375"/>
                    <a:pt x="149" y="375"/>
                    <a:pt x="149" y="375"/>
                  </a:cubicBezTo>
                  <a:lnTo>
                    <a:pt x="149" y="480"/>
                  </a:lnTo>
                  <a:close/>
                  <a:moveTo>
                    <a:pt x="149" y="329"/>
                  </a:moveTo>
                  <a:cubicBezTo>
                    <a:pt x="66" y="329"/>
                    <a:pt x="66" y="329"/>
                    <a:pt x="66" y="329"/>
                  </a:cubicBezTo>
                  <a:cubicBezTo>
                    <a:pt x="66" y="223"/>
                    <a:pt x="66" y="223"/>
                    <a:pt x="66" y="223"/>
                  </a:cubicBezTo>
                  <a:cubicBezTo>
                    <a:pt x="149" y="223"/>
                    <a:pt x="149" y="223"/>
                    <a:pt x="149" y="223"/>
                  </a:cubicBezTo>
                  <a:lnTo>
                    <a:pt x="149" y="329"/>
                  </a:lnTo>
                  <a:close/>
                  <a:moveTo>
                    <a:pt x="149" y="178"/>
                  </a:moveTo>
                  <a:cubicBezTo>
                    <a:pt x="66" y="178"/>
                    <a:pt x="66" y="178"/>
                    <a:pt x="66" y="178"/>
                  </a:cubicBezTo>
                  <a:cubicBezTo>
                    <a:pt x="66" y="72"/>
                    <a:pt x="66" y="72"/>
                    <a:pt x="66" y="72"/>
                  </a:cubicBezTo>
                  <a:cubicBezTo>
                    <a:pt x="149" y="72"/>
                    <a:pt x="149" y="72"/>
                    <a:pt x="149" y="72"/>
                  </a:cubicBezTo>
                  <a:lnTo>
                    <a:pt x="149" y="178"/>
                  </a:lnTo>
                  <a:close/>
                  <a:moveTo>
                    <a:pt x="278" y="632"/>
                  </a:moveTo>
                  <a:cubicBezTo>
                    <a:pt x="194" y="632"/>
                    <a:pt x="194" y="632"/>
                    <a:pt x="194" y="632"/>
                  </a:cubicBezTo>
                  <a:cubicBezTo>
                    <a:pt x="194" y="526"/>
                    <a:pt x="194" y="526"/>
                    <a:pt x="194" y="526"/>
                  </a:cubicBezTo>
                  <a:cubicBezTo>
                    <a:pt x="278" y="526"/>
                    <a:pt x="278" y="526"/>
                    <a:pt x="278" y="526"/>
                  </a:cubicBezTo>
                  <a:lnTo>
                    <a:pt x="278" y="632"/>
                  </a:lnTo>
                  <a:close/>
                  <a:moveTo>
                    <a:pt x="278" y="480"/>
                  </a:moveTo>
                  <a:cubicBezTo>
                    <a:pt x="194" y="480"/>
                    <a:pt x="194" y="480"/>
                    <a:pt x="194" y="480"/>
                  </a:cubicBezTo>
                  <a:cubicBezTo>
                    <a:pt x="194" y="375"/>
                    <a:pt x="194" y="375"/>
                    <a:pt x="194" y="375"/>
                  </a:cubicBezTo>
                  <a:cubicBezTo>
                    <a:pt x="278" y="375"/>
                    <a:pt x="278" y="375"/>
                    <a:pt x="278" y="375"/>
                  </a:cubicBezTo>
                  <a:lnTo>
                    <a:pt x="278" y="480"/>
                  </a:lnTo>
                  <a:close/>
                  <a:moveTo>
                    <a:pt x="278" y="329"/>
                  </a:moveTo>
                  <a:cubicBezTo>
                    <a:pt x="194" y="329"/>
                    <a:pt x="194" y="329"/>
                    <a:pt x="194" y="329"/>
                  </a:cubicBezTo>
                  <a:cubicBezTo>
                    <a:pt x="194" y="223"/>
                    <a:pt x="194" y="223"/>
                    <a:pt x="194" y="223"/>
                  </a:cubicBezTo>
                  <a:cubicBezTo>
                    <a:pt x="278" y="223"/>
                    <a:pt x="278" y="223"/>
                    <a:pt x="278" y="223"/>
                  </a:cubicBezTo>
                  <a:lnTo>
                    <a:pt x="278" y="329"/>
                  </a:lnTo>
                  <a:close/>
                  <a:moveTo>
                    <a:pt x="278" y="178"/>
                  </a:moveTo>
                  <a:cubicBezTo>
                    <a:pt x="194" y="178"/>
                    <a:pt x="194" y="178"/>
                    <a:pt x="194" y="178"/>
                  </a:cubicBezTo>
                  <a:cubicBezTo>
                    <a:pt x="194" y="72"/>
                    <a:pt x="194" y="72"/>
                    <a:pt x="194" y="72"/>
                  </a:cubicBezTo>
                  <a:cubicBezTo>
                    <a:pt x="278" y="72"/>
                    <a:pt x="278" y="72"/>
                    <a:pt x="278" y="72"/>
                  </a:cubicBezTo>
                  <a:lnTo>
                    <a:pt x="278" y="178"/>
                  </a:lnTo>
                  <a:close/>
                  <a:moveTo>
                    <a:pt x="406" y="632"/>
                  </a:moveTo>
                  <a:cubicBezTo>
                    <a:pt x="323" y="632"/>
                    <a:pt x="323" y="632"/>
                    <a:pt x="323" y="632"/>
                  </a:cubicBezTo>
                  <a:cubicBezTo>
                    <a:pt x="323" y="526"/>
                    <a:pt x="323" y="526"/>
                    <a:pt x="323" y="526"/>
                  </a:cubicBezTo>
                  <a:cubicBezTo>
                    <a:pt x="406" y="526"/>
                    <a:pt x="406" y="526"/>
                    <a:pt x="406" y="526"/>
                  </a:cubicBezTo>
                  <a:lnTo>
                    <a:pt x="406" y="632"/>
                  </a:lnTo>
                  <a:close/>
                  <a:moveTo>
                    <a:pt x="406" y="480"/>
                  </a:moveTo>
                  <a:cubicBezTo>
                    <a:pt x="323" y="480"/>
                    <a:pt x="323" y="480"/>
                    <a:pt x="323" y="480"/>
                  </a:cubicBezTo>
                  <a:cubicBezTo>
                    <a:pt x="323" y="375"/>
                    <a:pt x="323" y="375"/>
                    <a:pt x="323" y="375"/>
                  </a:cubicBezTo>
                  <a:cubicBezTo>
                    <a:pt x="406" y="375"/>
                    <a:pt x="406" y="375"/>
                    <a:pt x="406" y="375"/>
                  </a:cubicBezTo>
                  <a:lnTo>
                    <a:pt x="406" y="480"/>
                  </a:lnTo>
                  <a:close/>
                  <a:moveTo>
                    <a:pt x="406" y="329"/>
                  </a:moveTo>
                  <a:cubicBezTo>
                    <a:pt x="323" y="329"/>
                    <a:pt x="323" y="329"/>
                    <a:pt x="323" y="329"/>
                  </a:cubicBezTo>
                  <a:cubicBezTo>
                    <a:pt x="323" y="223"/>
                    <a:pt x="323" y="223"/>
                    <a:pt x="323" y="223"/>
                  </a:cubicBezTo>
                  <a:cubicBezTo>
                    <a:pt x="406" y="223"/>
                    <a:pt x="406" y="223"/>
                    <a:pt x="406" y="223"/>
                  </a:cubicBezTo>
                  <a:lnTo>
                    <a:pt x="406" y="329"/>
                  </a:lnTo>
                  <a:close/>
                  <a:moveTo>
                    <a:pt x="406" y="178"/>
                  </a:moveTo>
                  <a:cubicBezTo>
                    <a:pt x="323" y="178"/>
                    <a:pt x="323" y="178"/>
                    <a:pt x="323" y="178"/>
                  </a:cubicBezTo>
                  <a:cubicBezTo>
                    <a:pt x="323" y="72"/>
                    <a:pt x="323" y="72"/>
                    <a:pt x="323" y="72"/>
                  </a:cubicBezTo>
                  <a:cubicBezTo>
                    <a:pt x="406" y="72"/>
                    <a:pt x="406" y="72"/>
                    <a:pt x="406" y="72"/>
                  </a:cubicBezTo>
                  <a:lnTo>
                    <a:pt x="406" y="178"/>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105" name="Rectangle 8">
            <a:extLst>
              <a:ext uri="{FF2B5EF4-FFF2-40B4-BE49-F238E27FC236}">
                <a16:creationId xmlns:a16="http://schemas.microsoft.com/office/drawing/2014/main" id="{864F3586-22BE-BFD3-8D59-2F83EFF43D56}"/>
              </a:ext>
            </a:extLst>
          </p:cNvPr>
          <p:cNvSpPr>
            <a:spLocks noChangeArrowheads="1"/>
          </p:cNvSpPr>
          <p:nvPr/>
        </p:nvSpPr>
        <p:spPr bwMode="auto">
          <a:xfrm>
            <a:off x="6093008" y="4400798"/>
            <a:ext cx="1167404" cy="4032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06" name="Freeform 9">
            <a:extLst>
              <a:ext uri="{FF2B5EF4-FFF2-40B4-BE49-F238E27FC236}">
                <a16:creationId xmlns:a16="http://schemas.microsoft.com/office/drawing/2014/main" id="{5E37021F-51DC-5FB6-0A61-80CB56245E94}"/>
              </a:ext>
            </a:extLst>
          </p:cNvPr>
          <p:cNvSpPr>
            <a:spLocks noEditPoints="1"/>
          </p:cNvSpPr>
          <p:nvPr/>
        </p:nvSpPr>
        <p:spPr bwMode="auto">
          <a:xfrm>
            <a:off x="6251245" y="4481640"/>
            <a:ext cx="787828" cy="269520"/>
          </a:xfrm>
          <a:custGeom>
            <a:avLst/>
            <a:gdLst>
              <a:gd name="T0" fmla="*/ 49 w 1267"/>
              <a:gd name="T1" fmla="*/ 97 h 434"/>
              <a:gd name="T2" fmla="*/ 71 w 1267"/>
              <a:gd name="T3" fmla="*/ 7 h 434"/>
              <a:gd name="T4" fmla="*/ 62 w 1267"/>
              <a:gd name="T5" fmla="*/ 61 h 434"/>
              <a:gd name="T6" fmla="*/ 100 w 1267"/>
              <a:gd name="T7" fmla="*/ 109 h 434"/>
              <a:gd name="T8" fmla="*/ 149 w 1267"/>
              <a:gd name="T9" fmla="*/ 72 h 434"/>
              <a:gd name="T10" fmla="*/ 212 w 1267"/>
              <a:gd name="T11" fmla="*/ 118 h 434"/>
              <a:gd name="T12" fmla="*/ 263 w 1267"/>
              <a:gd name="T13" fmla="*/ 39 h 434"/>
              <a:gd name="T14" fmla="*/ 217 w 1267"/>
              <a:gd name="T15" fmla="*/ 95 h 434"/>
              <a:gd name="T16" fmla="*/ 288 w 1267"/>
              <a:gd name="T17" fmla="*/ 73 h 434"/>
              <a:gd name="T18" fmla="*/ 331 w 1267"/>
              <a:gd name="T19" fmla="*/ 102 h 434"/>
              <a:gd name="T20" fmla="*/ 307 w 1267"/>
              <a:gd name="T21" fmla="*/ 63 h 434"/>
              <a:gd name="T22" fmla="*/ 409 w 1267"/>
              <a:gd name="T23" fmla="*/ 52 h 434"/>
              <a:gd name="T24" fmla="*/ 413 w 1267"/>
              <a:gd name="T25" fmla="*/ 32 h 434"/>
              <a:gd name="T26" fmla="*/ 480 w 1267"/>
              <a:gd name="T27" fmla="*/ 101 h 434"/>
              <a:gd name="T28" fmla="*/ 486 w 1267"/>
              <a:gd name="T29" fmla="*/ 0 h 434"/>
              <a:gd name="T30" fmla="*/ 490 w 1267"/>
              <a:gd name="T31" fmla="*/ 51 h 434"/>
              <a:gd name="T32" fmla="*/ 567 w 1267"/>
              <a:gd name="T33" fmla="*/ 116 h 434"/>
              <a:gd name="T34" fmla="*/ 560 w 1267"/>
              <a:gd name="T35" fmla="*/ 29 h 434"/>
              <a:gd name="T36" fmla="*/ 655 w 1267"/>
              <a:gd name="T37" fmla="*/ 28 h 434"/>
              <a:gd name="T38" fmla="*/ 616 w 1267"/>
              <a:gd name="T39" fmla="*/ 29 h 434"/>
              <a:gd name="T40" fmla="*/ 676 w 1267"/>
              <a:gd name="T41" fmla="*/ 40 h 434"/>
              <a:gd name="T42" fmla="*/ 723 w 1267"/>
              <a:gd name="T43" fmla="*/ 101 h 434"/>
              <a:gd name="T44" fmla="*/ 724 w 1267"/>
              <a:gd name="T45" fmla="*/ 63 h 434"/>
              <a:gd name="T46" fmla="*/ 763 w 1267"/>
              <a:gd name="T47" fmla="*/ 110 h 434"/>
              <a:gd name="T48" fmla="*/ 782 w 1267"/>
              <a:gd name="T49" fmla="*/ 43 h 434"/>
              <a:gd name="T50" fmla="*/ 816 w 1267"/>
              <a:gd name="T51" fmla="*/ 115 h 434"/>
              <a:gd name="T52" fmla="*/ 778 w 1267"/>
              <a:gd name="T53" fmla="*/ 99 h 434"/>
              <a:gd name="T54" fmla="*/ 872 w 1267"/>
              <a:gd name="T55" fmla="*/ 72 h 434"/>
              <a:gd name="T56" fmla="*/ 897 w 1267"/>
              <a:gd name="T57" fmla="*/ 28 h 434"/>
              <a:gd name="T58" fmla="*/ 962 w 1267"/>
              <a:gd name="T59" fmla="*/ 115 h 434"/>
              <a:gd name="T60" fmla="*/ 999 w 1267"/>
              <a:gd name="T61" fmla="*/ 52 h 434"/>
              <a:gd name="T62" fmla="*/ 1075 w 1267"/>
              <a:gd name="T63" fmla="*/ 30 h 434"/>
              <a:gd name="T64" fmla="*/ 1137 w 1267"/>
              <a:gd name="T65" fmla="*/ 78 h 434"/>
              <a:gd name="T66" fmla="*/ 1188 w 1267"/>
              <a:gd name="T67" fmla="*/ 115 h 434"/>
              <a:gd name="T68" fmla="*/ 1229 w 1267"/>
              <a:gd name="T69" fmla="*/ 56 h 434"/>
              <a:gd name="T70" fmla="*/ 241 w 1267"/>
              <a:gd name="T71" fmla="*/ 434 h 434"/>
              <a:gd name="T72" fmla="*/ 196 w 1267"/>
              <a:gd name="T73" fmla="*/ 257 h 434"/>
              <a:gd name="T74" fmla="*/ 223 w 1267"/>
              <a:gd name="T75" fmla="*/ 320 h 434"/>
              <a:gd name="T76" fmla="*/ 255 w 1267"/>
              <a:gd name="T77" fmla="*/ 401 h 434"/>
              <a:gd name="T78" fmla="*/ 293 w 1267"/>
              <a:gd name="T79" fmla="*/ 336 h 434"/>
              <a:gd name="T80" fmla="*/ 314 w 1267"/>
              <a:gd name="T81" fmla="*/ 222 h 434"/>
              <a:gd name="T82" fmla="*/ 342 w 1267"/>
              <a:gd name="T83" fmla="*/ 286 h 434"/>
              <a:gd name="T84" fmla="*/ 376 w 1267"/>
              <a:gd name="T85" fmla="*/ 381 h 434"/>
              <a:gd name="T86" fmla="*/ 364 w 1267"/>
              <a:gd name="T87" fmla="*/ 409 h 434"/>
              <a:gd name="T88" fmla="*/ 460 w 1267"/>
              <a:gd name="T89" fmla="*/ 303 h 434"/>
              <a:gd name="T90" fmla="*/ 562 w 1267"/>
              <a:gd name="T91" fmla="*/ 434 h 434"/>
              <a:gd name="T92" fmla="*/ 471 w 1267"/>
              <a:gd name="T93" fmla="*/ 295 h 434"/>
              <a:gd name="T94" fmla="*/ 652 w 1267"/>
              <a:gd name="T95" fmla="*/ 321 h 434"/>
              <a:gd name="T96" fmla="*/ 690 w 1267"/>
              <a:gd name="T97" fmla="*/ 315 h 434"/>
              <a:gd name="T98" fmla="*/ 761 w 1267"/>
              <a:gd name="T99" fmla="*/ 373 h 434"/>
              <a:gd name="T100" fmla="*/ 703 w 1267"/>
              <a:gd name="T101" fmla="*/ 359 h 434"/>
              <a:gd name="T102" fmla="*/ 864 w 1267"/>
              <a:gd name="T103" fmla="*/ 281 h 434"/>
              <a:gd name="T104" fmla="*/ 874 w 1267"/>
              <a:gd name="T105" fmla="*/ 353 h 434"/>
              <a:gd name="T106" fmla="*/ 875 w 1267"/>
              <a:gd name="T107" fmla="*/ 322 h 434"/>
              <a:gd name="T108" fmla="*/ 948 w 1267"/>
              <a:gd name="T109" fmla="*/ 229 h 434"/>
              <a:gd name="T110" fmla="*/ 1031 w 1267"/>
              <a:gd name="T111" fmla="*/ 325 h 434"/>
              <a:gd name="T112" fmla="*/ 1031 w 1267"/>
              <a:gd name="T113" fmla="*/ 22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7" h="434">
                <a:moveTo>
                  <a:pt x="73" y="84"/>
                </a:moveTo>
                <a:cubicBezTo>
                  <a:pt x="73" y="94"/>
                  <a:pt x="69" y="102"/>
                  <a:pt x="62" y="108"/>
                </a:cubicBezTo>
                <a:cubicBezTo>
                  <a:pt x="55" y="114"/>
                  <a:pt x="45" y="116"/>
                  <a:pt x="32" y="116"/>
                </a:cubicBezTo>
                <a:cubicBezTo>
                  <a:pt x="19" y="116"/>
                  <a:pt x="9" y="114"/>
                  <a:pt x="0" y="110"/>
                </a:cubicBezTo>
                <a:cubicBezTo>
                  <a:pt x="0" y="93"/>
                  <a:pt x="0" y="93"/>
                  <a:pt x="0" y="93"/>
                </a:cubicBezTo>
                <a:cubicBezTo>
                  <a:pt x="6" y="95"/>
                  <a:pt x="11" y="97"/>
                  <a:pt x="17" y="99"/>
                </a:cubicBezTo>
                <a:cubicBezTo>
                  <a:pt x="23" y="100"/>
                  <a:pt x="28" y="101"/>
                  <a:pt x="33" y="101"/>
                </a:cubicBezTo>
                <a:cubicBezTo>
                  <a:pt x="40" y="101"/>
                  <a:pt x="46" y="99"/>
                  <a:pt x="49" y="97"/>
                </a:cubicBezTo>
                <a:cubicBezTo>
                  <a:pt x="53" y="94"/>
                  <a:pt x="55" y="90"/>
                  <a:pt x="55" y="85"/>
                </a:cubicBezTo>
                <a:cubicBezTo>
                  <a:pt x="55" y="81"/>
                  <a:pt x="53" y="78"/>
                  <a:pt x="50" y="75"/>
                </a:cubicBezTo>
                <a:cubicBezTo>
                  <a:pt x="47" y="72"/>
                  <a:pt x="40" y="68"/>
                  <a:pt x="30" y="64"/>
                </a:cubicBezTo>
                <a:cubicBezTo>
                  <a:pt x="20" y="60"/>
                  <a:pt x="12" y="55"/>
                  <a:pt x="8" y="50"/>
                </a:cubicBezTo>
                <a:cubicBezTo>
                  <a:pt x="4" y="44"/>
                  <a:pt x="2" y="38"/>
                  <a:pt x="2" y="30"/>
                </a:cubicBezTo>
                <a:cubicBezTo>
                  <a:pt x="2" y="21"/>
                  <a:pt x="5" y="14"/>
                  <a:pt x="12" y="8"/>
                </a:cubicBezTo>
                <a:cubicBezTo>
                  <a:pt x="19" y="3"/>
                  <a:pt x="28" y="0"/>
                  <a:pt x="39" y="0"/>
                </a:cubicBezTo>
                <a:cubicBezTo>
                  <a:pt x="50" y="0"/>
                  <a:pt x="61" y="2"/>
                  <a:pt x="71" y="7"/>
                </a:cubicBezTo>
                <a:cubicBezTo>
                  <a:pt x="65" y="22"/>
                  <a:pt x="65" y="22"/>
                  <a:pt x="65" y="22"/>
                </a:cubicBezTo>
                <a:cubicBezTo>
                  <a:pt x="55" y="18"/>
                  <a:pt x="46" y="16"/>
                  <a:pt x="38" y="16"/>
                </a:cubicBezTo>
                <a:cubicBezTo>
                  <a:pt x="32" y="16"/>
                  <a:pt x="28" y="17"/>
                  <a:pt x="25" y="20"/>
                </a:cubicBezTo>
                <a:cubicBezTo>
                  <a:pt x="22" y="22"/>
                  <a:pt x="20" y="26"/>
                  <a:pt x="20" y="30"/>
                </a:cubicBezTo>
                <a:cubicBezTo>
                  <a:pt x="20" y="33"/>
                  <a:pt x="21" y="36"/>
                  <a:pt x="22" y="38"/>
                </a:cubicBezTo>
                <a:cubicBezTo>
                  <a:pt x="23" y="40"/>
                  <a:pt x="25" y="42"/>
                  <a:pt x="28" y="44"/>
                </a:cubicBezTo>
                <a:cubicBezTo>
                  <a:pt x="31" y="45"/>
                  <a:pt x="36" y="48"/>
                  <a:pt x="43" y="51"/>
                </a:cubicBezTo>
                <a:cubicBezTo>
                  <a:pt x="52" y="54"/>
                  <a:pt x="58" y="58"/>
                  <a:pt x="62" y="61"/>
                </a:cubicBezTo>
                <a:cubicBezTo>
                  <a:pt x="66" y="64"/>
                  <a:pt x="68" y="67"/>
                  <a:pt x="70" y="71"/>
                </a:cubicBezTo>
                <a:cubicBezTo>
                  <a:pt x="72" y="75"/>
                  <a:pt x="73" y="79"/>
                  <a:pt x="73" y="84"/>
                </a:cubicBezTo>
                <a:close/>
                <a:moveTo>
                  <a:pt x="153" y="115"/>
                </a:moveTo>
                <a:cubicBezTo>
                  <a:pt x="151" y="104"/>
                  <a:pt x="151" y="104"/>
                  <a:pt x="151" y="104"/>
                </a:cubicBezTo>
                <a:cubicBezTo>
                  <a:pt x="150" y="104"/>
                  <a:pt x="150" y="104"/>
                  <a:pt x="150" y="104"/>
                </a:cubicBezTo>
                <a:cubicBezTo>
                  <a:pt x="147" y="108"/>
                  <a:pt x="144" y="111"/>
                  <a:pt x="139" y="113"/>
                </a:cubicBezTo>
                <a:cubicBezTo>
                  <a:pt x="134" y="115"/>
                  <a:pt x="129" y="116"/>
                  <a:pt x="123" y="116"/>
                </a:cubicBezTo>
                <a:cubicBezTo>
                  <a:pt x="113" y="116"/>
                  <a:pt x="105" y="114"/>
                  <a:pt x="100" y="109"/>
                </a:cubicBezTo>
                <a:cubicBezTo>
                  <a:pt x="95" y="104"/>
                  <a:pt x="92" y="96"/>
                  <a:pt x="92" y="85"/>
                </a:cubicBezTo>
                <a:cubicBezTo>
                  <a:pt x="92" y="29"/>
                  <a:pt x="92" y="29"/>
                  <a:pt x="92" y="29"/>
                </a:cubicBezTo>
                <a:cubicBezTo>
                  <a:pt x="111" y="29"/>
                  <a:pt x="111" y="29"/>
                  <a:pt x="111" y="29"/>
                </a:cubicBezTo>
                <a:cubicBezTo>
                  <a:pt x="111" y="82"/>
                  <a:pt x="111" y="82"/>
                  <a:pt x="111" y="82"/>
                </a:cubicBezTo>
                <a:cubicBezTo>
                  <a:pt x="111" y="89"/>
                  <a:pt x="112" y="93"/>
                  <a:pt x="115" y="97"/>
                </a:cubicBezTo>
                <a:cubicBezTo>
                  <a:pt x="117" y="100"/>
                  <a:pt x="122" y="102"/>
                  <a:pt x="127" y="102"/>
                </a:cubicBezTo>
                <a:cubicBezTo>
                  <a:pt x="135" y="102"/>
                  <a:pt x="141" y="99"/>
                  <a:pt x="144" y="95"/>
                </a:cubicBezTo>
                <a:cubicBezTo>
                  <a:pt x="148" y="90"/>
                  <a:pt x="149" y="83"/>
                  <a:pt x="149" y="72"/>
                </a:cubicBezTo>
                <a:cubicBezTo>
                  <a:pt x="149" y="29"/>
                  <a:pt x="149" y="29"/>
                  <a:pt x="149" y="29"/>
                </a:cubicBezTo>
                <a:cubicBezTo>
                  <a:pt x="168" y="29"/>
                  <a:pt x="168" y="29"/>
                  <a:pt x="168" y="29"/>
                </a:cubicBezTo>
                <a:cubicBezTo>
                  <a:pt x="168" y="115"/>
                  <a:pt x="168" y="115"/>
                  <a:pt x="168" y="115"/>
                </a:cubicBezTo>
                <a:lnTo>
                  <a:pt x="153" y="115"/>
                </a:lnTo>
                <a:close/>
                <a:moveTo>
                  <a:pt x="237" y="116"/>
                </a:moveTo>
                <a:cubicBezTo>
                  <a:pt x="226" y="116"/>
                  <a:pt x="218" y="113"/>
                  <a:pt x="212" y="105"/>
                </a:cubicBezTo>
                <a:cubicBezTo>
                  <a:pt x="211" y="105"/>
                  <a:pt x="211" y="105"/>
                  <a:pt x="211" y="105"/>
                </a:cubicBezTo>
                <a:cubicBezTo>
                  <a:pt x="212" y="112"/>
                  <a:pt x="212" y="116"/>
                  <a:pt x="212" y="118"/>
                </a:cubicBezTo>
                <a:cubicBezTo>
                  <a:pt x="212" y="153"/>
                  <a:pt x="212" y="153"/>
                  <a:pt x="212" y="153"/>
                </a:cubicBezTo>
                <a:cubicBezTo>
                  <a:pt x="194" y="153"/>
                  <a:pt x="194" y="153"/>
                  <a:pt x="194" y="153"/>
                </a:cubicBezTo>
                <a:cubicBezTo>
                  <a:pt x="194" y="29"/>
                  <a:pt x="194" y="29"/>
                  <a:pt x="194" y="29"/>
                </a:cubicBezTo>
                <a:cubicBezTo>
                  <a:pt x="208" y="29"/>
                  <a:pt x="208" y="29"/>
                  <a:pt x="208" y="29"/>
                </a:cubicBezTo>
                <a:cubicBezTo>
                  <a:pt x="209" y="31"/>
                  <a:pt x="210" y="35"/>
                  <a:pt x="211" y="41"/>
                </a:cubicBezTo>
                <a:cubicBezTo>
                  <a:pt x="212" y="41"/>
                  <a:pt x="212" y="41"/>
                  <a:pt x="212" y="41"/>
                </a:cubicBezTo>
                <a:cubicBezTo>
                  <a:pt x="218" y="32"/>
                  <a:pt x="226" y="28"/>
                  <a:pt x="238" y="28"/>
                </a:cubicBezTo>
                <a:cubicBezTo>
                  <a:pt x="248" y="28"/>
                  <a:pt x="257" y="31"/>
                  <a:pt x="263" y="39"/>
                </a:cubicBezTo>
                <a:cubicBezTo>
                  <a:pt x="268" y="47"/>
                  <a:pt x="271" y="58"/>
                  <a:pt x="271" y="72"/>
                </a:cubicBezTo>
                <a:cubicBezTo>
                  <a:pt x="271" y="86"/>
                  <a:pt x="268" y="97"/>
                  <a:pt x="262" y="105"/>
                </a:cubicBezTo>
                <a:cubicBezTo>
                  <a:pt x="256" y="112"/>
                  <a:pt x="248" y="116"/>
                  <a:pt x="237" y="116"/>
                </a:cubicBezTo>
                <a:close/>
                <a:moveTo>
                  <a:pt x="233" y="42"/>
                </a:moveTo>
                <a:cubicBezTo>
                  <a:pt x="226" y="42"/>
                  <a:pt x="220" y="45"/>
                  <a:pt x="217" y="49"/>
                </a:cubicBezTo>
                <a:cubicBezTo>
                  <a:pt x="214" y="53"/>
                  <a:pt x="212" y="60"/>
                  <a:pt x="212" y="69"/>
                </a:cubicBezTo>
                <a:cubicBezTo>
                  <a:pt x="212" y="72"/>
                  <a:pt x="212" y="72"/>
                  <a:pt x="212" y="72"/>
                </a:cubicBezTo>
                <a:cubicBezTo>
                  <a:pt x="212" y="82"/>
                  <a:pt x="214" y="90"/>
                  <a:pt x="217" y="95"/>
                </a:cubicBezTo>
                <a:cubicBezTo>
                  <a:pt x="220" y="99"/>
                  <a:pt x="226" y="102"/>
                  <a:pt x="233" y="102"/>
                </a:cubicBezTo>
                <a:cubicBezTo>
                  <a:pt x="239" y="102"/>
                  <a:pt x="244" y="99"/>
                  <a:pt x="248" y="94"/>
                </a:cubicBezTo>
                <a:cubicBezTo>
                  <a:pt x="251" y="89"/>
                  <a:pt x="253" y="81"/>
                  <a:pt x="253" y="72"/>
                </a:cubicBezTo>
                <a:cubicBezTo>
                  <a:pt x="253" y="62"/>
                  <a:pt x="251" y="55"/>
                  <a:pt x="248" y="50"/>
                </a:cubicBezTo>
                <a:cubicBezTo>
                  <a:pt x="244" y="45"/>
                  <a:pt x="239" y="42"/>
                  <a:pt x="233" y="42"/>
                </a:cubicBezTo>
                <a:close/>
                <a:moveTo>
                  <a:pt x="330" y="116"/>
                </a:moveTo>
                <a:cubicBezTo>
                  <a:pt x="317" y="116"/>
                  <a:pt x="306" y="113"/>
                  <a:pt x="299" y="105"/>
                </a:cubicBezTo>
                <a:cubicBezTo>
                  <a:pt x="291" y="97"/>
                  <a:pt x="288" y="86"/>
                  <a:pt x="288" y="73"/>
                </a:cubicBezTo>
                <a:cubicBezTo>
                  <a:pt x="288" y="59"/>
                  <a:pt x="291" y="48"/>
                  <a:pt x="298" y="40"/>
                </a:cubicBezTo>
                <a:cubicBezTo>
                  <a:pt x="305" y="32"/>
                  <a:pt x="315" y="28"/>
                  <a:pt x="327" y="28"/>
                </a:cubicBezTo>
                <a:cubicBezTo>
                  <a:pt x="338" y="28"/>
                  <a:pt x="347" y="31"/>
                  <a:pt x="354" y="38"/>
                </a:cubicBezTo>
                <a:cubicBezTo>
                  <a:pt x="360" y="45"/>
                  <a:pt x="363" y="54"/>
                  <a:pt x="363" y="66"/>
                </a:cubicBezTo>
                <a:cubicBezTo>
                  <a:pt x="363" y="76"/>
                  <a:pt x="363" y="76"/>
                  <a:pt x="363" y="76"/>
                </a:cubicBezTo>
                <a:cubicBezTo>
                  <a:pt x="306" y="76"/>
                  <a:pt x="306" y="76"/>
                  <a:pt x="306" y="76"/>
                </a:cubicBezTo>
                <a:cubicBezTo>
                  <a:pt x="307" y="84"/>
                  <a:pt x="309" y="91"/>
                  <a:pt x="313" y="95"/>
                </a:cubicBezTo>
                <a:cubicBezTo>
                  <a:pt x="317" y="100"/>
                  <a:pt x="323" y="102"/>
                  <a:pt x="331" y="102"/>
                </a:cubicBezTo>
                <a:cubicBezTo>
                  <a:pt x="336" y="102"/>
                  <a:pt x="341" y="102"/>
                  <a:pt x="345" y="101"/>
                </a:cubicBezTo>
                <a:cubicBezTo>
                  <a:pt x="349" y="100"/>
                  <a:pt x="354" y="98"/>
                  <a:pt x="359" y="96"/>
                </a:cubicBezTo>
                <a:cubicBezTo>
                  <a:pt x="359" y="111"/>
                  <a:pt x="359" y="111"/>
                  <a:pt x="359" y="111"/>
                </a:cubicBezTo>
                <a:cubicBezTo>
                  <a:pt x="355" y="113"/>
                  <a:pt x="350" y="114"/>
                  <a:pt x="346" y="115"/>
                </a:cubicBezTo>
                <a:cubicBezTo>
                  <a:pt x="341" y="116"/>
                  <a:pt x="336" y="116"/>
                  <a:pt x="330" y="116"/>
                </a:cubicBezTo>
                <a:close/>
                <a:moveTo>
                  <a:pt x="327" y="41"/>
                </a:moveTo>
                <a:cubicBezTo>
                  <a:pt x="321" y="41"/>
                  <a:pt x="316" y="43"/>
                  <a:pt x="313" y="47"/>
                </a:cubicBezTo>
                <a:cubicBezTo>
                  <a:pt x="309" y="51"/>
                  <a:pt x="307" y="56"/>
                  <a:pt x="307" y="63"/>
                </a:cubicBezTo>
                <a:cubicBezTo>
                  <a:pt x="346" y="63"/>
                  <a:pt x="346" y="63"/>
                  <a:pt x="346" y="63"/>
                </a:cubicBezTo>
                <a:cubicBezTo>
                  <a:pt x="345" y="56"/>
                  <a:pt x="344" y="51"/>
                  <a:pt x="340" y="47"/>
                </a:cubicBezTo>
                <a:cubicBezTo>
                  <a:pt x="337" y="43"/>
                  <a:pt x="333" y="41"/>
                  <a:pt x="327" y="41"/>
                </a:cubicBezTo>
                <a:close/>
                <a:moveTo>
                  <a:pt x="428" y="28"/>
                </a:moveTo>
                <a:cubicBezTo>
                  <a:pt x="431" y="28"/>
                  <a:pt x="434" y="28"/>
                  <a:pt x="437" y="28"/>
                </a:cubicBezTo>
                <a:cubicBezTo>
                  <a:pt x="435" y="45"/>
                  <a:pt x="435" y="45"/>
                  <a:pt x="435" y="45"/>
                </a:cubicBezTo>
                <a:cubicBezTo>
                  <a:pt x="432" y="45"/>
                  <a:pt x="430" y="44"/>
                  <a:pt x="427" y="44"/>
                </a:cubicBezTo>
                <a:cubicBezTo>
                  <a:pt x="420" y="44"/>
                  <a:pt x="414" y="47"/>
                  <a:pt x="409" y="52"/>
                </a:cubicBezTo>
                <a:cubicBezTo>
                  <a:pt x="405" y="56"/>
                  <a:pt x="402" y="62"/>
                  <a:pt x="402" y="70"/>
                </a:cubicBezTo>
                <a:cubicBezTo>
                  <a:pt x="402" y="115"/>
                  <a:pt x="402" y="115"/>
                  <a:pt x="402" y="115"/>
                </a:cubicBezTo>
                <a:cubicBezTo>
                  <a:pt x="384" y="115"/>
                  <a:pt x="384" y="115"/>
                  <a:pt x="384" y="115"/>
                </a:cubicBezTo>
                <a:cubicBezTo>
                  <a:pt x="384" y="29"/>
                  <a:pt x="384" y="29"/>
                  <a:pt x="384" y="29"/>
                </a:cubicBezTo>
                <a:cubicBezTo>
                  <a:pt x="398" y="29"/>
                  <a:pt x="398" y="29"/>
                  <a:pt x="398" y="29"/>
                </a:cubicBezTo>
                <a:cubicBezTo>
                  <a:pt x="401" y="44"/>
                  <a:pt x="401" y="44"/>
                  <a:pt x="401" y="44"/>
                </a:cubicBezTo>
                <a:cubicBezTo>
                  <a:pt x="402" y="44"/>
                  <a:pt x="402" y="44"/>
                  <a:pt x="402" y="44"/>
                </a:cubicBezTo>
                <a:cubicBezTo>
                  <a:pt x="405" y="39"/>
                  <a:pt x="408" y="35"/>
                  <a:pt x="413" y="32"/>
                </a:cubicBezTo>
                <a:cubicBezTo>
                  <a:pt x="417" y="29"/>
                  <a:pt x="422" y="28"/>
                  <a:pt x="428" y="28"/>
                </a:cubicBezTo>
                <a:close/>
                <a:moveTo>
                  <a:pt x="520" y="84"/>
                </a:moveTo>
                <a:cubicBezTo>
                  <a:pt x="520" y="94"/>
                  <a:pt x="516" y="102"/>
                  <a:pt x="509" y="108"/>
                </a:cubicBezTo>
                <a:cubicBezTo>
                  <a:pt x="502" y="114"/>
                  <a:pt x="492" y="116"/>
                  <a:pt x="479" y="116"/>
                </a:cubicBezTo>
                <a:cubicBezTo>
                  <a:pt x="466" y="116"/>
                  <a:pt x="455" y="114"/>
                  <a:pt x="447" y="110"/>
                </a:cubicBezTo>
                <a:cubicBezTo>
                  <a:pt x="447" y="93"/>
                  <a:pt x="447" y="93"/>
                  <a:pt x="447" y="93"/>
                </a:cubicBezTo>
                <a:cubicBezTo>
                  <a:pt x="452" y="95"/>
                  <a:pt x="458" y="97"/>
                  <a:pt x="464" y="99"/>
                </a:cubicBezTo>
                <a:cubicBezTo>
                  <a:pt x="470" y="100"/>
                  <a:pt x="475" y="101"/>
                  <a:pt x="480" y="101"/>
                </a:cubicBezTo>
                <a:cubicBezTo>
                  <a:pt x="487" y="101"/>
                  <a:pt x="493" y="99"/>
                  <a:pt x="496" y="97"/>
                </a:cubicBezTo>
                <a:cubicBezTo>
                  <a:pt x="500" y="94"/>
                  <a:pt x="501" y="90"/>
                  <a:pt x="501" y="85"/>
                </a:cubicBezTo>
                <a:cubicBezTo>
                  <a:pt x="501" y="81"/>
                  <a:pt x="500" y="78"/>
                  <a:pt x="497" y="75"/>
                </a:cubicBezTo>
                <a:cubicBezTo>
                  <a:pt x="493" y="72"/>
                  <a:pt x="487" y="68"/>
                  <a:pt x="477" y="64"/>
                </a:cubicBezTo>
                <a:cubicBezTo>
                  <a:pt x="466" y="60"/>
                  <a:pt x="459" y="55"/>
                  <a:pt x="455" y="50"/>
                </a:cubicBezTo>
                <a:cubicBezTo>
                  <a:pt x="451" y="44"/>
                  <a:pt x="449" y="38"/>
                  <a:pt x="449" y="30"/>
                </a:cubicBezTo>
                <a:cubicBezTo>
                  <a:pt x="449" y="21"/>
                  <a:pt x="452" y="14"/>
                  <a:pt x="459" y="8"/>
                </a:cubicBezTo>
                <a:cubicBezTo>
                  <a:pt x="465" y="3"/>
                  <a:pt x="474" y="0"/>
                  <a:pt x="486" y="0"/>
                </a:cubicBezTo>
                <a:cubicBezTo>
                  <a:pt x="497" y="0"/>
                  <a:pt x="507" y="2"/>
                  <a:pt x="518" y="7"/>
                </a:cubicBezTo>
                <a:cubicBezTo>
                  <a:pt x="512" y="22"/>
                  <a:pt x="512" y="22"/>
                  <a:pt x="512" y="22"/>
                </a:cubicBezTo>
                <a:cubicBezTo>
                  <a:pt x="502" y="18"/>
                  <a:pt x="493" y="16"/>
                  <a:pt x="485" y="16"/>
                </a:cubicBezTo>
                <a:cubicBezTo>
                  <a:pt x="479" y="16"/>
                  <a:pt x="475" y="17"/>
                  <a:pt x="472" y="20"/>
                </a:cubicBezTo>
                <a:cubicBezTo>
                  <a:pt x="469" y="22"/>
                  <a:pt x="467" y="26"/>
                  <a:pt x="467" y="30"/>
                </a:cubicBezTo>
                <a:cubicBezTo>
                  <a:pt x="467" y="33"/>
                  <a:pt x="468" y="36"/>
                  <a:pt x="469" y="38"/>
                </a:cubicBezTo>
                <a:cubicBezTo>
                  <a:pt x="470" y="40"/>
                  <a:pt x="472" y="42"/>
                  <a:pt x="475" y="44"/>
                </a:cubicBezTo>
                <a:cubicBezTo>
                  <a:pt x="478" y="45"/>
                  <a:pt x="483" y="48"/>
                  <a:pt x="490" y="51"/>
                </a:cubicBezTo>
                <a:cubicBezTo>
                  <a:pt x="499" y="54"/>
                  <a:pt x="505" y="58"/>
                  <a:pt x="509" y="61"/>
                </a:cubicBezTo>
                <a:cubicBezTo>
                  <a:pt x="512" y="64"/>
                  <a:pt x="515" y="67"/>
                  <a:pt x="517" y="71"/>
                </a:cubicBezTo>
                <a:cubicBezTo>
                  <a:pt x="519" y="75"/>
                  <a:pt x="520" y="79"/>
                  <a:pt x="520" y="84"/>
                </a:cubicBezTo>
                <a:close/>
                <a:moveTo>
                  <a:pt x="572" y="102"/>
                </a:moveTo>
                <a:cubicBezTo>
                  <a:pt x="576" y="102"/>
                  <a:pt x="581" y="101"/>
                  <a:pt x="585" y="100"/>
                </a:cubicBezTo>
                <a:cubicBezTo>
                  <a:pt x="585" y="113"/>
                  <a:pt x="585" y="113"/>
                  <a:pt x="585" y="113"/>
                </a:cubicBezTo>
                <a:cubicBezTo>
                  <a:pt x="583" y="114"/>
                  <a:pt x="580" y="115"/>
                  <a:pt x="577" y="116"/>
                </a:cubicBezTo>
                <a:cubicBezTo>
                  <a:pt x="574" y="116"/>
                  <a:pt x="571" y="116"/>
                  <a:pt x="567" y="116"/>
                </a:cubicBezTo>
                <a:cubicBezTo>
                  <a:pt x="550" y="116"/>
                  <a:pt x="542" y="107"/>
                  <a:pt x="542" y="89"/>
                </a:cubicBezTo>
                <a:cubicBezTo>
                  <a:pt x="542" y="43"/>
                  <a:pt x="542" y="43"/>
                  <a:pt x="542" y="43"/>
                </a:cubicBezTo>
                <a:cubicBezTo>
                  <a:pt x="530" y="43"/>
                  <a:pt x="530" y="43"/>
                  <a:pt x="530" y="43"/>
                </a:cubicBezTo>
                <a:cubicBezTo>
                  <a:pt x="530" y="35"/>
                  <a:pt x="530" y="35"/>
                  <a:pt x="530" y="35"/>
                </a:cubicBezTo>
                <a:cubicBezTo>
                  <a:pt x="542" y="28"/>
                  <a:pt x="542" y="28"/>
                  <a:pt x="542" y="28"/>
                </a:cubicBezTo>
                <a:cubicBezTo>
                  <a:pt x="549" y="10"/>
                  <a:pt x="549" y="10"/>
                  <a:pt x="549" y="10"/>
                </a:cubicBezTo>
                <a:cubicBezTo>
                  <a:pt x="560" y="10"/>
                  <a:pt x="560" y="10"/>
                  <a:pt x="560" y="10"/>
                </a:cubicBezTo>
                <a:cubicBezTo>
                  <a:pt x="560" y="29"/>
                  <a:pt x="560" y="29"/>
                  <a:pt x="560" y="29"/>
                </a:cubicBezTo>
                <a:cubicBezTo>
                  <a:pt x="584" y="29"/>
                  <a:pt x="584" y="29"/>
                  <a:pt x="584" y="29"/>
                </a:cubicBezTo>
                <a:cubicBezTo>
                  <a:pt x="584" y="43"/>
                  <a:pt x="584" y="43"/>
                  <a:pt x="584" y="43"/>
                </a:cubicBezTo>
                <a:cubicBezTo>
                  <a:pt x="560" y="43"/>
                  <a:pt x="560" y="43"/>
                  <a:pt x="560" y="43"/>
                </a:cubicBezTo>
                <a:cubicBezTo>
                  <a:pt x="560" y="89"/>
                  <a:pt x="560" y="89"/>
                  <a:pt x="560" y="89"/>
                </a:cubicBezTo>
                <a:cubicBezTo>
                  <a:pt x="560" y="93"/>
                  <a:pt x="561" y="96"/>
                  <a:pt x="563" y="99"/>
                </a:cubicBezTo>
                <a:cubicBezTo>
                  <a:pt x="565" y="101"/>
                  <a:pt x="568" y="102"/>
                  <a:pt x="572" y="102"/>
                </a:cubicBezTo>
                <a:close/>
                <a:moveTo>
                  <a:pt x="646" y="28"/>
                </a:moveTo>
                <a:cubicBezTo>
                  <a:pt x="649" y="28"/>
                  <a:pt x="652" y="28"/>
                  <a:pt x="655" y="28"/>
                </a:cubicBezTo>
                <a:cubicBezTo>
                  <a:pt x="653" y="45"/>
                  <a:pt x="653" y="45"/>
                  <a:pt x="653" y="45"/>
                </a:cubicBezTo>
                <a:cubicBezTo>
                  <a:pt x="650" y="45"/>
                  <a:pt x="648" y="44"/>
                  <a:pt x="645" y="44"/>
                </a:cubicBezTo>
                <a:cubicBezTo>
                  <a:pt x="638" y="44"/>
                  <a:pt x="632" y="47"/>
                  <a:pt x="627" y="52"/>
                </a:cubicBezTo>
                <a:cubicBezTo>
                  <a:pt x="623" y="56"/>
                  <a:pt x="620" y="62"/>
                  <a:pt x="620" y="70"/>
                </a:cubicBezTo>
                <a:cubicBezTo>
                  <a:pt x="620" y="115"/>
                  <a:pt x="620" y="115"/>
                  <a:pt x="620" y="115"/>
                </a:cubicBezTo>
                <a:cubicBezTo>
                  <a:pt x="602" y="115"/>
                  <a:pt x="602" y="115"/>
                  <a:pt x="602" y="115"/>
                </a:cubicBezTo>
                <a:cubicBezTo>
                  <a:pt x="602" y="29"/>
                  <a:pt x="602" y="29"/>
                  <a:pt x="602" y="29"/>
                </a:cubicBezTo>
                <a:cubicBezTo>
                  <a:pt x="616" y="29"/>
                  <a:pt x="616" y="29"/>
                  <a:pt x="616" y="29"/>
                </a:cubicBezTo>
                <a:cubicBezTo>
                  <a:pt x="619" y="44"/>
                  <a:pt x="619" y="44"/>
                  <a:pt x="619" y="44"/>
                </a:cubicBezTo>
                <a:cubicBezTo>
                  <a:pt x="620" y="44"/>
                  <a:pt x="620" y="44"/>
                  <a:pt x="620" y="44"/>
                </a:cubicBezTo>
                <a:cubicBezTo>
                  <a:pt x="623" y="39"/>
                  <a:pt x="626" y="35"/>
                  <a:pt x="631" y="32"/>
                </a:cubicBezTo>
                <a:cubicBezTo>
                  <a:pt x="636" y="29"/>
                  <a:pt x="640" y="28"/>
                  <a:pt x="646" y="28"/>
                </a:cubicBezTo>
                <a:close/>
                <a:moveTo>
                  <a:pt x="708" y="116"/>
                </a:moveTo>
                <a:cubicBezTo>
                  <a:pt x="695" y="116"/>
                  <a:pt x="684" y="113"/>
                  <a:pt x="677" y="105"/>
                </a:cubicBezTo>
                <a:cubicBezTo>
                  <a:pt x="669" y="97"/>
                  <a:pt x="666" y="86"/>
                  <a:pt x="666" y="73"/>
                </a:cubicBezTo>
                <a:cubicBezTo>
                  <a:pt x="666" y="59"/>
                  <a:pt x="669" y="48"/>
                  <a:pt x="676" y="40"/>
                </a:cubicBezTo>
                <a:cubicBezTo>
                  <a:pt x="683" y="32"/>
                  <a:pt x="693" y="28"/>
                  <a:pt x="705" y="28"/>
                </a:cubicBezTo>
                <a:cubicBezTo>
                  <a:pt x="716" y="28"/>
                  <a:pt x="725" y="31"/>
                  <a:pt x="732" y="38"/>
                </a:cubicBezTo>
                <a:cubicBezTo>
                  <a:pt x="738" y="45"/>
                  <a:pt x="741" y="54"/>
                  <a:pt x="741" y="66"/>
                </a:cubicBezTo>
                <a:cubicBezTo>
                  <a:pt x="741" y="76"/>
                  <a:pt x="741" y="76"/>
                  <a:pt x="741" y="76"/>
                </a:cubicBezTo>
                <a:cubicBezTo>
                  <a:pt x="684" y="76"/>
                  <a:pt x="684" y="76"/>
                  <a:pt x="684" y="76"/>
                </a:cubicBezTo>
                <a:cubicBezTo>
                  <a:pt x="685" y="84"/>
                  <a:pt x="687" y="91"/>
                  <a:pt x="691" y="95"/>
                </a:cubicBezTo>
                <a:cubicBezTo>
                  <a:pt x="695" y="100"/>
                  <a:pt x="701" y="102"/>
                  <a:pt x="709" y="102"/>
                </a:cubicBezTo>
                <a:cubicBezTo>
                  <a:pt x="714" y="102"/>
                  <a:pt x="719" y="102"/>
                  <a:pt x="723" y="101"/>
                </a:cubicBezTo>
                <a:cubicBezTo>
                  <a:pt x="727" y="100"/>
                  <a:pt x="732" y="98"/>
                  <a:pt x="737" y="96"/>
                </a:cubicBezTo>
                <a:cubicBezTo>
                  <a:pt x="737" y="111"/>
                  <a:pt x="737" y="111"/>
                  <a:pt x="737" y="111"/>
                </a:cubicBezTo>
                <a:cubicBezTo>
                  <a:pt x="733" y="113"/>
                  <a:pt x="728" y="114"/>
                  <a:pt x="724" y="115"/>
                </a:cubicBezTo>
                <a:cubicBezTo>
                  <a:pt x="719" y="116"/>
                  <a:pt x="714" y="116"/>
                  <a:pt x="708" y="116"/>
                </a:cubicBezTo>
                <a:close/>
                <a:moveTo>
                  <a:pt x="705" y="41"/>
                </a:moveTo>
                <a:cubicBezTo>
                  <a:pt x="699" y="41"/>
                  <a:pt x="694" y="43"/>
                  <a:pt x="691" y="47"/>
                </a:cubicBezTo>
                <a:cubicBezTo>
                  <a:pt x="687" y="51"/>
                  <a:pt x="685" y="56"/>
                  <a:pt x="685" y="63"/>
                </a:cubicBezTo>
                <a:cubicBezTo>
                  <a:pt x="724" y="63"/>
                  <a:pt x="724" y="63"/>
                  <a:pt x="724" y="63"/>
                </a:cubicBezTo>
                <a:cubicBezTo>
                  <a:pt x="723" y="56"/>
                  <a:pt x="722" y="51"/>
                  <a:pt x="718" y="47"/>
                </a:cubicBezTo>
                <a:cubicBezTo>
                  <a:pt x="715" y="43"/>
                  <a:pt x="711" y="41"/>
                  <a:pt x="705" y="41"/>
                </a:cubicBezTo>
                <a:close/>
                <a:moveTo>
                  <a:pt x="816" y="115"/>
                </a:moveTo>
                <a:cubicBezTo>
                  <a:pt x="812" y="103"/>
                  <a:pt x="812" y="103"/>
                  <a:pt x="812" y="103"/>
                </a:cubicBezTo>
                <a:cubicBezTo>
                  <a:pt x="811" y="103"/>
                  <a:pt x="811" y="103"/>
                  <a:pt x="811" y="103"/>
                </a:cubicBezTo>
                <a:cubicBezTo>
                  <a:pt x="807" y="108"/>
                  <a:pt x="803" y="112"/>
                  <a:pt x="799" y="114"/>
                </a:cubicBezTo>
                <a:cubicBezTo>
                  <a:pt x="795" y="115"/>
                  <a:pt x="789" y="116"/>
                  <a:pt x="783" y="116"/>
                </a:cubicBezTo>
                <a:cubicBezTo>
                  <a:pt x="774" y="116"/>
                  <a:pt x="768" y="114"/>
                  <a:pt x="763" y="110"/>
                </a:cubicBezTo>
                <a:cubicBezTo>
                  <a:pt x="758" y="105"/>
                  <a:pt x="756" y="99"/>
                  <a:pt x="756" y="90"/>
                </a:cubicBezTo>
                <a:cubicBezTo>
                  <a:pt x="756" y="81"/>
                  <a:pt x="759" y="75"/>
                  <a:pt x="766" y="70"/>
                </a:cubicBezTo>
                <a:cubicBezTo>
                  <a:pt x="772" y="66"/>
                  <a:pt x="782" y="63"/>
                  <a:pt x="796" y="63"/>
                </a:cubicBezTo>
                <a:cubicBezTo>
                  <a:pt x="811" y="62"/>
                  <a:pt x="811" y="62"/>
                  <a:pt x="811" y="62"/>
                </a:cubicBezTo>
                <a:cubicBezTo>
                  <a:pt x="811" y="58"/>
                  <a:pt x="811" y="58"/>
                  <a:pt x="811" y="58"/>
                </a:cubicBezTo>
                <a:cubicBezTo>
                  <a:pt x="811" y="52"/>
                  <a:pt x="809" y="48"/>
                  <a:pt x="807" y="46"/>
                </a:cubicBezTo>
                <a:cubicBezTo>
                  <a:pt x="804" y="43"/>
                  <a:pt x="800" y="42"/>
                  <a:pt x="795" y="42"/>
                </a:cubicBezTo>
                <a:cubicBezTo>
                  <a:pt x="791" y="42"/>
                  <a:pt x="786" y="42"/>
                  <a:pt x="782" y="43"/>
                </a:cubicBezTo>
                <a:cubicBezTo>
                  <a:pt x="778" y="45"/>
                  <a:pt x="774" y="46"/>
                  <a:pt x="771" y="48"/>
                </a:cubicBezTo>
                <a:cubicBezTo>
                  <a:pt x="765" y="35"/>
                  <a:pt x="765" y="35"/>
                  <a:pt x="765" y="35"/>
                </a:cubicBezTo>
                <a:cubicBezTo>
                  <a:pt x="769" y="33"/>
                  <a:pt x="775" y="31"/>
                  <a:pt x="780" y="30"/>
                </a:cubicBezTo>
                <a:cubicBezTo>
                  <a:pt x="786" y="28"/>
                  <a:pt x="791" y="28"/>
                  <a:pt x="796" y="28"/>
                </a:cubicBezTo>
                <a:cubicBezTo>
                  <a:pt x="807" y="28"/>
                  <a:pt x="815" y="30"/>
                  <a:pt x="820" y="35"/>
                </a:cubicBezTo>
                <a:cubicBezTo>
                  <a:pt x="826" y="39"/>
                  <a:pt x="829" y="47"/>
                  <a:pt x="829" y="57"/>
                </a:cubicBezTo>
                <a:cubicBezTo>
                  <a:pt x="829" y="115"/>
                  <a:pt x="829" y="115"/>
                  <a:pt x="829" y="115"/>
                </a:cubicBezTo>
                <a:lnTo>
                  <a:pt x="816" y="115"/>
                </a:lnTo>
                <a:close/>
                <a:moveTo>
                  <a:pt x="789" y="102"/>
                </a:moveTo>
                <a:cubicBezTo>
                  <a:pt x="795" y="102"/>
                  <a:pt x="801" y="101"/>
                  <a:pt x="805" y="97"/>
                </a:cubicBezTo>
                <a:cubicBezTo>
                  <a:pt x="809" y="93"/>
                  <a:pt x="811" y="88"/>
                  <a:pt x="811" y="81"/>
                </a:cubicBezTo>
                <a:cubicBezTo>
                  <a:pt x="811" y="74"/>
                  <a:pt x="811" y="74"/>
                  <a:pt x="811" y="74"/>
                </a:cubicBezTo>
                <a:cubicBezTo>
                  <a:pt x="800" y="74"/>
                  <a:pt x="800" y="74"/>
                  <a:pt x="800" y="74"/>
                </a:cubicBezTo>
                <a:cubicBezTo>
                  <a:pt x="791" y="75"/>
                  <a:pt x="785" y="76"/>
                  <a:pt x="781" y="79"/>
                </a:cubicBezTo>
                <a:cubicBezTo>
                  <a:pt x="777" y="81"/>
                  <a:pt x="775" y="85"/>
                  <a:pt x="775" y="90"/>
                </a:cubicBezTo>
                <a:cubicBezTo>
                  <a:pt x="775" y="94"/>
                  <a:pt x="776" y="97"/>
                  <a:pt x="778" y="99"/>
                </a:cubicBezTo>
                <a:cubicBezTo>
                  <a:pt x="781" y="101"/>
                  <a:pt x="784" y="102"/>
                  <a:pt x="789" y="102"/>
                </a:cubicBezTo>
                <a:close/>
                <a:moveTo>
                  <a:pt x="926" y="115"/>
                </a:moveTo>
                <a:cubicBezTo>
                  <a:pt x="908" y="115"/>
                  <a:pt x="908" y="115"/>
                  <a:pt x="908" y="115"/>
                </a:cubicBezTo>
                <a:cubicBezTo>
                  <a:pt x="908" y="62"/>
                  <a:pt x="908" y="62"/>
                  <a:pt x="908" y="62"/>
                </a:cubicBezTo>
                <a:cubicBezTo>
                  <a:pt x="908" y="55"/>
                  <a:pt x="907" y="51"/>
                  <a:pt x="904" y="47"/>
                </a:cubicBezTo>
                <a:cubicBezTo>
                  <a:pt x="902" y="44"/>
                  <a:pt x="898" y="42"/>
                  <a:pt x="893" y="42"/>
                </a:cubicBezTo>
                <a:cubicBezTo>
                  <a:pt x="886" y="42"/>
                  <a:pt x="881" y="45"/>
                  <a:pt x="877" y="49"/>
                </a:cubicBezTo>
                <a:cubicBezTo>
                  <a:pt x="874" y="54"/>
                  <a:pt x="872" y="62"/>
                  <a:pt x="872" y="72"/>
                </a:cubicBezTo>
                <a:cubicBezTo>
                  <a:pt x="872" y="115"/>
                  <a:pt x="872" y="115"/>
                  <a:pt x="872" y="115"/>
                </a:cubicBezTo>
                <a:cubicBezTo>
                  <a:pt x="854" y="115"/>
                  <a:pt x="854" y="115"/>
                  <a:pt x="854" y="115"/>
                </a:cubicBezTo>
                <a:cubicBezTo>
                  <a:pt x="854" y="29"/>
                  <a:pt x="854" y="29"/>
                  <a:pt x="854" y="29"/>
                </a:cubicBezTo>
                <a:cubicBezTo>
                  <a:pt x="868" y="29"/>
                  <a:pt x="868" y="29"/>
                  <a:pt x="868" y="29"/>
                </a:cubicBezTo>
                <a:cubicBezTo>
                  <a:pt x="871" y="40"/>
                  <a:pt x="871" y="40"/>
                  <a:pt x="871" y="40"/>
                </a:cubicBezTo>
                <a:cubicBezTo>
                  <a:pt x="872" y="40"/>
                  <a:pt x="872" y="40"/>
                  <a:pt x="872" y="40"/>
                </a:cubicBezTo>
                <a:cubicBezTo>
                  <a:pt x="874" y="36"/>
                  <a:pt x="878" y="33"/>
                  <a:pt x="882" y="31"/>
                </a:cubicBezTo>
                <a:cubicBezTo>
                  <a:pt x="887" y="29"/>
                  <a:pt x="892" y="28"/>
                  <a:pt x="897" y="28"/>
                </a:cubicBezTo>
                <a:cubicBezTo>
                  <a:pt x="910" y="28"/>
                  <a:pt x="919" y="32"/>
                  <a:pt x="923" y="41"/>
                </a:cubicBezTo>
                <a:cubicBezTo>
                  <a:pt x="925" y="41"/>
                  <a:pt x="925" y="41"/>
                  <a:pt x="925" y="41"/>
                </a:cubicBezTo>
                <a:cubicBezTo>
                  <a:pt x="927" y="37"/>
                  <a:pt x="931" y="34"/>
                  <a:pt x="935" y="31"/>
                </a:cubicBezTo>
                <a:cubicBezTo>
                  <a:pt x="940" y="29"/>
                  <a:pt x="945" y="28"/>
                  <a:pt x="951" y="28"/>
                </a:cubicBezTo>
                <a:cubicBezTo>
                  <a:pt x="961" y="28"/>
                  <a:pt x="969" y="30"/>
                  <a:pt x="973" y="35"/>
                </a:cubicBezTo>
                <a:cubicBezTo>
                  <a:pt x="978" y="41"/>
                  <a:pt x="981" y="48"/>
                  <a:pt x="981" y="59"/>
                </a:cubicBezTo>
                <a:cubicBezTo>
                  <a:pt x="981" y="115"/>
                  <a:pt x="981" y="115"/>
                  <a:pt x="981" y="115"/>
                </a:cubicBezTo>
                <a:cubicBezTo>
                  <a:pt x="962" y="115"/>
                  <a:pt x="962" y="115"/>
                  <a:pt x="962" y="115"/>
                </a:cubicBezTo>
                <a:cubicBezTo>
                  <a:pt x="962" y="62"/>
                  <a:pt x="962" y="62"/>
                  <a:pt x="962" y="62"/>
                </a:cubicBezTo>
                <a:cubicBezTo>
                  <a:pt x="962" y="55"/>
                  <a:pt x="961" y="51"/>
                  <a:pt x="959" y="47"/>
                </a:cubicBezTo>
                <a:cubicBezTo>
                  <a:pt x="956" y="44"/>
                  <a:pt x="952" y="42"/>
                  <a:pt x="947" y="42"/>
                </a:cubicBezTo>
                <a:cubicBezTo>
                  <a:pt x="940" y="42"/>
                  <a:pt x="935" y="45"/>
                  <a:pt x="931" y="49"/>
                </a:cubicBezTo>
                <a:cubicBezTo>
                  <a:pt x="928" y="54"/>
                  <a:pt x="926" y="60"/>
                  <a:pt x="926" y="69"/>
                </a:cubicBezTo>
                <a:lnTo>
                  <a:pt x="926" y="115"/>
                </a:lnTo>
                <a:close/>
                <a:moveTo>
                  <a:pt x="999" y="68"/>
                </a:moveTo>
                <a:cubicBezTo>
                  <a:pt x="999" y="52"/>
                  <a:pt x="999" y="52"/>
                  <a:pt x="999" y="52"/>
                </a:cubicBezTo>
                <a:cubicBezTo>
                  <a:pt x="1038" y="52"/>
                  <a:pt x="1038" y="52"/>
                  <a:pt x="1038" y="52"/>
                </a:cubicBezTo>
                <a:cubicBezTo>
                  <a:pt x="1038" y="68"/>
                  <a:pt x="1038" y="68"/>
                  <a:pt x="1038" y="68"/>
                </a:cubicBezTo>
                <a:lnTo>
                  <a:pt x="999" y="68"/>
                </a:lnTo>
                <a:close/>
                <a:moveTo>
                  <a:pt x="1153" y="115"/>
                </a:moveTo>
                <a:cubicBezTo>
                  <a:pt x="1131" y="115"/>
                  <a:pt x="1131" y="115"/>
                  <a:pt x="1131" y="115"/>
                </a:cubicBezTo>
                <a:cubicBezTo>
                  <a:pt x="1075" y="25"/>
                  <a:pt x="1075" y="25"/>
                  <a:pt x="1075" y="25"/>
                </a:cubicBezTo>
                <a:cubicBezTo>
                  <a:pt x="1074" y="25"/>
                  <a:pt x="1074" y="25"/>
                  <a:pt x="1074" y="25"/>
                </a:cubicBezTo>
                <a:cubicBezTo>
                  <a:pt x="1075" y="30"/>
                  <a:pt x="1075" y="30"/>
                  <a:pt x="1075" y="30"/>
                </a:cubicBezTo>
                <a:cubicBezTo>
                  <a:pt x="1075" y="39"/>
                  <a:pt x="1076" y="48"/>
                  <a:pt x="1076" y="56"/>
                </a:cubicBezTo>
                <a:cubicBezTo>
                  <a:pt x="1076" y="115"/>
                  <a:pt x="1076" y="115"/>
                  <a:pt x="1076" y="115"/>
                </a:cubicBezTo>
                <a:cubicBezTo>
                  <a:pt x="1059" y="115"/>
                  <a:pt x="1059" y="115"/>
                  <a:pt x="1059" y="115"/>
                </a:cubicBezTo>
                <a:cubicBezTo>
                  <a:pt x="1059" y="2"/>
                  <a:pt x="1059" y="2"/>
                  <a:pt x="1059" y="2"/>
                </a:cubicBezTo>
                <a:cubicBezTo>
                  <a:pt x="1081" y="2"/>
                  <a:pt x="1081" y="2"/>
                  <a:pt x="1081" y="2"/>
                </a:cubicBezTo>
                <a:cubicBezTo>
                  <a:pt x="1137" y="91"/>
                  <a:pt x="1137" y="91"/>
                  <a:pt x="1137" y="91"/>
                </a:cubicBezTo>
                <a:cubicBezTo>
                  <a:pt x="1137" y="91"/>
                  <a:pt x="1137" y="91"/>
                  <a:pt x="1137" y="91"/>
                </a:cubicBezTo>
                <a:cubicBezTo>
                  <a:pt x="1137" y="90"/>
                  <a:pt x="1137" y="86"/>
                  <a:pt x="1137" y="78"/>
                </a:cubicBezTo>
                <a:cubicBezTo>
                  <a:pt x="1137" y="71"/>
                  <a:pt x="1136" y="65"/>
                  <a:pt x="1136" y="61"/>
                </a:cubicBezTo>
                <a:cubicBezTo>
                  <a:pt x="1136" y="2"/>
                  <a:pt x="1136" y="2"/>
                  <a:pt x="1136" y="2"/>
                </a:cubicBezTo>
                <a:cubicBezTo>
                  <a:pt x="1153" y="2"/>
                  <a:pt x="1153" y="2"/>
                  <a:pt x="1153" y="2"/>
                </a:cubicBezTo>
                <a:lnTo>
                  <a:pt x="1153" y="115"/>
                </a:lnTo>
                <a:close/>
                <a:moveTo>
                  <a:pt x="1267" y="115"/>
                </a:moveTo>
                <a:cubicBezTo>
                  <a:pt x="1245" y="115"/>
                  <a:pt x="1245" y="115"/>
                  <a:pt x="1245" y="115"/>
                </a:cubicBezTo>
                <a:cubicBezTo>
                  <a:pt x="1217" y="69"/>
                  <a:pt x="1217" y="69"/>
                  <a:pt x="1217" y="69"/>
                </a:cubicBezTo>
                <a:cubicBezTo>
                  <a:pt x="1188" y="115"/>
                  <a:pt x="1188" y="115"/>
                  <a:pt x="1188" y="115"/>
                </a:cubicBezTo>
                <a:cubicBezTo>
                  <a:pt x="1169" y="115"/>
                  <a:pt x="1169" y="115"/>
                  <a:pt x="1169" y="115"/>
                </a:cubicBezTo>
                <a:cubicBezTo>
                  <a:pt x="1206" y="56"/>
                  <a:pt x="1206" y="56"/>
                  <a:pt x="1206" y="56"/>
                </a:cubicBezTo>
                <a:cubicBezTo>
                  <a:pt x="1171" y="2"/>
                  <a:pt x="1171" y="2"/>
                  <a:pt x="1171" y="2"/>
                </a:cubicBezTo>
                <a:cubicBezTo>
                  <a:pt x="1192" y="2"/>
                  <a:pt x="1192" y="2"/>
                  <a:pt x="1192" y="2"/>
                </a:cubicBezTo>
                <a:cubicBezTo>
                  <a:pt x="1218" y="44"/>
                  <a:pt x="1218" y="44"/>
                  <a:pt x="1218" y="44"/>
                </a:cubicBezTo>
                <a:cubicBezTo>
                  <a:pt x="1244" y="2"/>
                  <a:pt x="1244" y="2"/>
                  <a:pt x="1244" y="2"/>
                </a:cubicBezTo>
                <a:cubicBezTo>
                  <a:pt x="1264" y="2"/>
                  <a:pt x="1264" y="2"/>
                  <a:pt x="1264" y="2"/>
                </a:cubicBezTo>
                <a:cubicBezTo>
                  <a:pt x="1229" y="56"/>
                  <a:pt x="1229" y="56"/>
                  <a:pt x="1229" y="56"/>
                </a:cubicBezTo>
                <a:lnTo>
                  <a:pt x="1267" y="115"/>
                </a:lnTo>
                <a:close/>
                <a:moveTo>
                  <a:pt x="215" y="359"/>
                </a:moveTo>
                <a:cubicBezTo>
                  <a:pt x="212" y="380"/>
                  <a:pt x="208" y="403"/>
                  <a:pt x="201" y="417"/>
                </a:cubicBezTo>
                <a:cubicBezTo>
                  <a:pt x="196" y="414"/>
                  <a:pt x="186" y="409"/>
                  <a:pt x="180" y="407"/>
                </a:cubicBezTo>
                <a:cubicBezTo>
                  <a:pt x="187" y="394"/>
                  <a:pt x="191" y="374"/>
                  <a:pt x="192" y="355"/>
                </a:cubicBezTo>
                <a:lnTo>
                  <a:pt x="215" y="359"/>
                </a:lnTo>
                <a:close/>
                <a:moveTo>
                  <a:pt x="241" y="341"/>
                </a:moveTo>
                <a:cubicBezTo>
                  <a:pt x="241" y="434"/>
                  <a:pt x="241" y="434"/>
                  <a:pt x="241" y="434"/>
                </a:cubicBezTo>
                <a:cubicBezTo>
                  <a:pt x="218" y="434"/>
                  <a:pt x="218" y="434"/>
                  <a:pt x="218" y="434"/>
                </a:cubicBezTo>
                <a:cubicBezTo>
                  <a:pt x="218" y="343"/>
                  <a:pt x="218" y="343"/>
                  <a:pt x="218" y="343"/>
                </a:cubicBezTo>
                <a:cubicBezTo>
                  <a:pt x="185" y="345"/>
                  <a:pt x="185" y="345"/>
                  <a:pt x="185" y="345"/>
                </a:cubicBezTo>
                <a:cubicBezTo>
                  <a:pt x="183" y="322"/>
                  <a:pt x="183" y="322"/>
                  <a:pt x="183" y="322"/>
                </a:cubicBezTo>
                <a:cubicBezTo>
                  <a:pt x="199" y="321"/>
                  <a:pt x="199" y="321"/>
                  <a:pt x="199" y="321"/>
                </a:cubicBezTo>
                <a:cubicBezTo>
                  <a:pt x="202" y="317"/>
                  <a:pt x="206" y="312"/>
                  <a:pt x="210" y="306"/>
                </a:cubicBezTo>
                <a:cubicBezTo>
                  <a:pt x="203" y="297"/>
                  <a:pt x="192" y="285"/>
                  <a:pt x="183" y="276"/>
                </a:cubicBezTo>
                <a:cubicBezTo>
                  <a:pt x="196" y="257"/>
                  <a:pt x="196" y="257"/>
                  <a:pt x="196" y="257"/>
                </a:cubicBezTo>
                <a:cubicBezTo>
                  <a:pt x="197" y="259"/>
                  <a:pt x="199" y="260"/>
                  <a:pt x="201" y="262"/>
                </a:cubicBezTo>
                <a:cubicBezTo>
                  <a:pt x="207" y="249"/>
                  <a:pt x="214" y="234"/>
                  <a:pt x="218" y="222"/>
                </a:cubicBezTo>
                <a:cubicBezTo>
                  <a:pt x="241" y="231"/>
                  <a:pt x="241" y="231"/>
                  <a:pt x="241" y="231"/>
                </a:cubicBezTo>
                <a:cubicBezTo>
                  <a:pt x="233" y="246"/>
                  <a:pt x="224" y="264"/>
                  <a:pt x="216" y="277"/>
                </a:cubicBezTo>
                <a:cubicBezTo>
                  <a:pt x="218" y="280"/>
                  <a:pt x="221" y="283"/>
                  <a:pt x="223" y="286"/>
                </a:cubicBezTo>
                <a:cubicBezTo>
                  <a:pt x="231" y="273"/>
                  <a:pt x="238" y="260"/>
                  <a:pt x="243" y="249"/>
                </a:cubicBezTo>
                <a:cubicBezTo>
                  <a:pt x="265" y="259"/>
                  <a:pt x="265" y="259"/>
                  <a:pt x="265" y="259"/>
                </a:cubicBezTo>
                <a:cubicBezTo>
                  <a:pt x="253" y="279"/>
                  <a:pt x="237" y="302"/>
                  <a:pt x="223" y="320"/>
                </a:cubicBezTo>
                <a:cubicBezTo>
                  <a:pt x="245" y="319"/>
                  <a:pt x="245" y="319"/>
                  <a:pt x="245" y="319"/>
                </a:cubicBezTo>
                <a:cubicBezTo>
                  <a:pt x="242" y="314"/>
                  <a:pt x="240" y="308"/>
                  <a:pt x="237" y="303"/>
                </a:cubicBezTo>
                <a:cubicBezTo>
                  <a:pt x="255" y="295"/>
                  <a:pt x="255" y="295"/>
                  <a:pt x="255" y="295"/>
                </a:cubicBezTo>
                <a:cubicBezTo>
                  <a:pt x="263" y="311"/>
                  <a:pt x="272" y="331"/>
                  <a:pt x="275" y="343"/>
                </a:cubicBezTo>
                <a:cubicBezTo>
                  <a:pt x="256" y="352"/>
                  <a:pt x="256" y="352"/>
                  <a:pt x="256" y="352"/>
                </a:cubicBezTo>
                <a:cubicBezTo>
                  <a:pt x="255" y="349"/>
                  <a:pt x="254" y="345"/>
                  <a:pt x="253" y="341"/>
                </a:cubicBezTo>
                <a:lnTo>
                  <a:pt x="241" y="341"/>
                </a:lnTo>
                <a:close/>
                <a:moveTo>
                  <a:pt x="255" y="401"/>
                </a:moveTo>
                <a:cubicBezTo>
                  <a:pt x="253" y="390"/>
                  <a:pt x="247" y="372"/>
                  <a:pt x="242" y="359"/>
                </a:cubicBezTo>
                <a:cubicBezTo>
                  <a:pt x="261" y="353"/>
                  <a:pt x="261" y="353"/>
                  <a:pt x="261" y="353"/>
                </a:cubicBezTo>
                <a:cubicBezTo>
                  <a:pt x="266" y="366"/>
                  <a:pt x="272" y="382"/>
                  <a:pt x="275" y="394"/>
                </a:cubicBezTo>
                <a:lnTo>
                  <a:pt x="255" y="401"/>
                </a:lnTo>
                <a:close/>
                <a:moveTo>
                  <a:pt x="319" y="336"/>
                </a:moveTo>
                <a:cubicBezTo>
                  <a:pt x="317" y="384"/>
                  <a:pt x="311" y="416"/>
                  <a:pt x="270" y="434"/>
                </a:cubicBezTo>
                <a:cubicBezTo>
                  <a:pt x="267" y="428"/>
                  <a:pt x="260" y="419"/>
                  <a:pt x="255" y="414"/>
                </a:cubicBezTo>
                <a:cubicBezTo>
                  <a:pt x="289" y="400"/>
                  <a:pt x="292" y="376"/>
                  <a:pt x="293" y="336"/>
                </a:cubicBezTo>
                <a:lnTo>
                  <a:pt x="319" y="336"/>
                </a:lnTo>
                <a:close/>
                <a:moveTo>
                  <a:pt x="270" y="306"/>
                </a:moveTo>
                <a:cubicBezTo>
                  <a:pt x="275" y="306"/>
                  <a:pt x="281" y="305"/>
                  <a:pt x="287" y="305"/>
                </a:cubicBezTo>
                <a:cubicBezTo>
                  <a:pt x="292" y="295"/>
                  <a:pt x="296" y="283"/>
                  <a:pt x="299" y="272"/>
                </a:cubicBezTo>
                <a:cubicBezTo>
                  <a:pt x="268" y="272"/>
                  <a:pt x="268" y="272"/>
                  <a:pt x="268" y="272"/>
                </a:cubicBezTo>
                <a:cubicBezTo>
                  <a:pt x="268" y="248"/>
                  <a:pt x="268" y="248"/>
                  <a:pt x="268" y="248"/>
                </a:cubicBezTo>
                <a:cubicBezTo>
                  <a:pt x="314" y="248"/>
                  <a:pt x="314" y="248"/>
                  <a:pt x="314" y="248"/>
                </a:cubicBezTo>
                <a:cubicBezTo>
                  <a:pt x="314" y="222"/>
                  <a:pt x="314" y="222"/>
                  <a:pt x="314" y="222"/>
                </a:cubicBezTo>
                <a:cubicBezTo>
                  <a:pt x="342" y="222"/>
                  <a:pt x="342" y="222"/>
                  <a:pt x="342" y="222"/>
                </a:cubicBezTo>
                <a:cubicBezTo>
                  <a:pt x="342" y="248"/>
                  <a:pt x="342" y="248"/>
                  <a:pt x="342" y="248"/>
                </a:cubicBezTo>
                <a:cubicBezTo>
                  <a:pt x="392" y="248"/>
                  <a:pt x="392" y="248"/>
                  <a:pt x="392" y="248"/>
                </a:cubicBezTo>
                <a:cubicBezTo>
                  <a:pt x="392" y="272"/>
                  <a:pt x="392" y="272"/>
                  <a:pt x="392" y="272"/>
                </a:cubicBezTo>
                <a:cubicBezTo>
                  <a:pt x="329" y="272"/>
                  <a:pt x="329" y="272"/>
                  <a:pt x="329" y="272"/>
                </a:cubicBezTo>
                <a:cubicBezTo>
                  <a:pt x="324" y="283"/>
                  <a:pt x="319" y="294"/>
                  <a:pt x="315" y="303"/>
                </a:cubicBezTo>
                <a:cubicBezTo>
                  <a:pt x="327" y="302"/>
                  <a:pt x="340" y="301"/>
                  <a:pt x="353" y="300"/>
                </a:cubicBezTo>
                <a:cubicBezTo>
                  <a:pt x="349" y="295"/>
                  <a:pt x="346" y="291"/>
                  <a:pt x="342" y="286"/>
                </a:cubicBezTo>
                <a:cubicBezTo>
                  <a:pt x="363" y="275"/>
                  <a:pt x="363" y="275"/>
                  <a:pt x="363" y="275"/>
                </a:cubicBezTo>
                <a:cubicBezTo>
                  <a:pt x="376" y="291"/>
                  <a:pt x="391" y="312"/>
                  <a:pt x="397" y="327"/>
                </a:cubicBezTo>
                <a:cubicBezTo>
                  <a:pt x="375" y="339"/>
                  <a:pt x="375" y="339"/>
                  <a:pt x="375" y="339"/>
                </a:cubicBezTo>
                <a:cubicBezTo>
                  <a:pt x="373" y="334"/>
                  <a:pt x="370" y="328"/>
                  <a:pt x="367" y="323"/>
                </a:cubicBezTo>
                <a:cubicBezTo>
                  <a:pt x="333" y="325"/>
                  <a:pt x="297" y="328"/>
                  <a:pt x="272" y="330"/>
                </a:cubicBezTo>
                <a:lnTo>
                  <a:pt x="270" y="306"/>
                </a:lnTo>
                <a:close/>
                <a:moveTo>
                  <a:pt x="371" y="409"/>
                </a:moveTo>
                <a:cubicBezTo>
                  <a:pt x="375" y="409"/>
                  <a:pt x="376" y="405"/>
                  <a:pt x="376" y="381"/>
                </a:cubicBezTo>
                <a:cubicBezTo>
                  <a:pt x="381" y="385"/>
                  <a:pt x="392" y="389"/>
                  <a:pt x="399" y="391"/>
                </a:cubicBezTo>
                <a:cubicBezTo>
                  <a:pt x="397" y="424"/>
                  <a:pt x="390" y="432"/>
                  <a:pt x="374" y="432"/>
                </a:cubicBezTo>
                <a:cubicBezTo>
                  <a:pt x="359" y="432"/>
                  <a:pt x="359" y="432"/>
                  <a:pt x="359" y="432"/>
                </a:cubicBezTo>
                <a:cubicBezTo>
                  <a:pt x="339" y="432"/>
                  <a:pt x="335" y="425"/>
                  <a:pt x="335" y="402"/>
                </a:cubicBezTo>
                <a:cubicBezTo>
                  <a:pt x="335" y="336"/>
                  <a:pt x="335" y="336"/>
                  <a:pt x="335" y="336"/>
                </a:cubicBezTo>
                <a:cubicBezTo>
                  <a:pt x="360" y="336"/>
                  <a:pt x="360" y="336"/>
                  <a:pt x="360" y="336"/>
                </a:cubicBezTo>
                <a:cubicBezTo>
                  <a:pt x="360" y="402"/>
                  <a:pt x="360" y="402"/>
                  <a:pt x="360" y="402"/>
                </a:cubicBezTo>
                <a:cubicBezTo>
                  <a:pt x="360" y="408"/>
                  <a:pt x="361" y="409"/>
                  <a:pt x="364" y="409"/>
                </a:cubicBezTo>
                <a:lnTo>
                  <a:pt x="371" y="409"/>
                </a:lnTo>
                <a:close/>
                <a:moveTo>
                  <a:pt x="529" y="222"/>
                </a:moveTo>
                <a:cubicBezTo>
                  <a:pt x="553" y="257"/>
                  <a:pt x="590" y="286"/>
                  <a:pt x="626" y="300"/>
                </a:cubicBezTo>
                <a:cubicBezTo>
                  <a:pt x="619" y="307"/>
                  <a:pt x="613" y="316"/>
                  <a:pt x="608" y="325"/>
                </a:cubicBezTo>
                <a:cubicBezTo>
                  <a:pt x="597" y="319"/>
                  <a:pt x="585" y="311"/>
                  <a:pt x="573" y="303"/>
                </a:cubicBezTo>
                <a:cubicBezTo>
                  <a:pt x="573" y="319"/>
                  <a:pt x="573" y="319"/>
                  <a:pt x="573" y="319"/>
                </a:cubicBezTo>
                <a:cubicBezTo>
                  <a:pt x="460" y="319"/>
                  <a:pt x="460" y="319"/>
                  <a:pt x="460" y="319"/>
                </a:cubicBezTo>
                <a:cubicBezTo>
                  <a:pt x="460" y="303"/>
                  <a:pt x="460" y="303"/>
                  <a:pt x="460" y="303"/>
                </a:cubicBezTo>
                <a:cubicBezTo>
                  <a:pt x="449" y="311"/>
                  <a:pt x="437" y="318"/>
                  <a:pt x="425" y="325"/>
                </a:cubicBezTo>
                <a:cubicBezTo>
                  <a:pt x="422" y="318"/>
                  <a:pt x="414" y="309"/>
                  <a:pt x="408" y="303"/>
                </a:cubicBezTo>
                <a:cubicBezTo>
                  <a:pt x="447" y="284"/>
                  <a:pt x="484" y="250"/>
                  <a:pt x="501" y="222"/>
                </a:cubicBezTo>
                <a:lnTo>
                  <a:pt x="529" y="222"/>
                </a:lnTo>
                <a:close/>
                <a:moveTo>
                  <a:pt x="446" y="341"/>
                </a:moveTo>
                <a:cubicBezTo>
                  <a:pt x="589" y="341"/>
                  <a:pt x="589" y="341"/>
                  <a:pt x="589" y="341"/>
                </a:cubicBezTo>
                <a:cubicBezTo>
                  <a:pt x="589" y="434"/>
                  <a:pt x="589" y="434"/>
                  <a:pt x="589" y="434"/>
                </a:cubicBezTo>
                <a:cubicBezTo>
                  <a:pt x="562" y="434"/>
                  <a:pt x="562" y="434"/>
                  <a:pt x="562" y="434"/>
                </a:cubicBezTo>
                <a:cubicBezTo>
                  <a:pt x="562" y="426"/>
                  <a:pt x="562" y="426"/>
                  <a:pt x="562" y="426"/>
                </a:cubicBezTo>
                <a:cubicBezTo>
                  <a:pt x="472" y="426"/>
                  <a:pt x="472" y="426"/>
                  <a:pt x="472" y="426"/>
                </a:cubicBezTo>
                <a:cubicBezTo>
                  <a:pt x="472" y="434"/>
                  <a:pt x="472" y="434"/>
                  <a:pt x="472" y="434"/>
                </a:cubicBezTo>
                <a:cubicBezTo>
                  <a:pt x="446" y="434"/>
                  <a:pt x="446" y="434"/>
                  <a:pt x="446" y="434"/>
                </a:cubicBezTo>
                <a:lnTo>
                  <a:pt x="446" y="341"/>
                </a:lnTo>
                <a:close/>
                <a:moveTo>
                  <a:pt x="562" y="295"/>
                </a:moveTo>
                <a:cubicBezTo>
                  <a:pt x="543" y="280"/>
                  <a:pt x="527" y="264"/>
                  <a:pt x="516" y="249"/>
                </a:cubicBezTo>
                <a:cubicBezTo>
                  <a:pt x="505" y="264"/>
                  <a:pt x="489" y="280"/>
                  <a:pt x="471" y="295"/>
                </a:cubicBezTo>
                <a:lnTo>
                  <a:pt x="562" y="295"/>
                </a:lnTo>
                <a:close/>
                <a:moveTo>
                  <a:pt x="472" y="365"/>
                </a:moveTo>
                <a:cubicBezTo>
                  <a:pt x="472" y="402"/>
                  <a:pt x="472" y="402"/>
                  <a:pt x="472" y="402"/>
                </a:cubicBezTo>
                <a:cubicBezTo>
                  <a:pt x="562" y="402"/>
                  <a:pt x="562" y="402"/>
                  <a:pt x="562" y="402"/>
                </a:cubicBezTo>
                <a:cubicBezTo>
                  <a:pt x="562" y="365"/>
                  <a:pt x="562" y="365"/>
                  <a:pt x="562" y="365"/>
                </a:cubicBezTo>
                <a:lnTo>
                  <a:pt x="472" y="365"/>
                </a:lnTo>
                <a:close/>
                <a:moveTo>
                  <a:pt x="690" y="298"/>
                </a:moveTo>
                <a:cubicBezTo>
                  <a:pt x="678" y="307"/>
                  <a:pt x="665" y="315"/>
                  <a:pt x="652" y="321"/>
                </a:cubicBezTo>
                <a:cubicBezTo>
                  <a:pt x="649" y="314"/>
                  <a:pt x="642" y="304"/>
                  <a:pt x="636" y="298"/>
                </a:cubicBezTo>
                <a:cubicBezTo>
                  <a:pt x="675" y="281"/>
                  <a:pt x="711" y="249"/>
                  <a:pt x="728" y="222"/>
                </a:cubicBezTo>
                <a:cubicBezTo>
                  <a:pt x="756" y="222"/>
                  <a:pt x="756" y="222"/>
                  <a:pt x="756" y="222"/>
                </a:cubicBezTo>
                <a:cubicBezTo>
                  <a:pt x="780" y="256"/>
                  <a:pt x="816" y="282"/>
                  <a:pt x="852" y="294"/>
                </a:cubicBezTo>
                <a:cubicBezTo>
                  <a:pt x="845" y="301"/>
                  <a:pt x="839" y="311"/>
                  <a:pt x="834" y="319"/>
                </a:cubicBezTo>
                <a:cubicBezTo>
                  <a:pt x="822" y="313"/>
                  <a:pt x="809" y="306"/>
                  <a:pt x="796" y="297"/>
                </a:cubicBezTo>
                <a:cubicBezTo>
                  <a:pt x="796" y="315"/>
                  <a:pt x="796" y="315"/>
                  <a:pt x="796" y="315"/>
                </a:cubicBezTo>
                <a:cubicBezTo>
                  <a:pt x="690" y="315"/>
                  <a:pt x="690" y="315"/>
                  <a:pt x="690" y="315"/>
                </a:cubicBezTo>
                <a:lnTo>
                  <a:pt x="690" y="298"/>
                </a:lnTo>
                <a:close/>
                <a:moveTo>
                  <a:pt x="650" y="334"/>
                </a:moveTo>
                <a:cubicBezTo>
                  <a:pt x="838" y="334"/>
                  <a:pt x="838" y="334"/>
                  <a:pt x="838" y="334"/>
                </a:cubicBezTo>
                <a:cubicBezTo>
                  <a:pt x="838" y="359"/>
                  <a:pt x="838" y="359"/>
                  <a:pt x="838" y="359"/>
                </a:cubicBezTo>
                <a:cubicBezTo>
                  <a:pt x="736" y="359"/>
                  <a:pt x="736" y="359"/>
                  <a:pt x="736" y="359"/>
                </a:cubicBezTo>
                <a:cubicBezTo>
                  <a:pt x="730" y="372"/>
                  <a:pt x="722" y="386"/>
                  <a:pt x="715" y="399"/>
                </a:cubicBezTo>
                <a:cubicBezTo>
                  <a:pt x="737" y="398"/>
                  <a:pt x="761" y="397"/>
                  <a:pt x="784" y="396"/>
                </a:cubicBezTo>
                <a:cubicBezTo>
                  <a:pt x="777" y="388"/>
                  <a:pt x="769" y="380"/>
                  <a:pt x="761" y="373"/>
                </a:cubicBezTo>
                <a:cubicBezTo>
                  <a:pt x="785" y="361"/>
                  <a:pt x="785" y="361"/>
                  <a:pt x="785" y="361"/>
                </a:cubicBezTo>
                <a:cubicBezTo>
                  <a:pt x="805" y="378"/>
                  <a:pt x="827" y="402"/>
                  <a:pt x="837" y="419"/>
                </a:cubicBezTo>
                <a:cubicBezTo>
                  <a:pt x="812" y="434"/>
                  <a:pt x="812" y="434"/>
                  <a:pt x="812" y="434"/>
                </a:cubicBezTo>
                <a:cubicBezTo>
                  <a:pt x="810" y="430"/>
                  <a:pt x="807" y="425"/>
                  <a:pt x="803" y="420"/>
                </a:cubicBezTo>
                <a:cubicBezTo>
                  <a:pt x="750" y="423"/>
                  <a:pt x="694" y="425"/>
                  <a:pt x="655" y="427"/>
                </a:cubicBezTo>
                <a:cubicBezTo>
                  <a:pt x="651" y="401"/>
                  <a:pt x="651" y="401"/>
                  <a:pt x="651" y="401"/>
                </a:cubicBezTo>
                <a:cubicBezTo>
                  <a:pt x="686" y="400"/>
                  <a:pt x="686" y="400"/>
                  <a:pt x="686" y="400"/>
                </a:cubicBezTo>
                <a:cubicBezTo>
                  <a:pt x="692" y="387"/>
                  <a:pt x="698" y="372"/>
                  <a:pt x="703" y="359"/>
                </a:cubicBezTo>
                <a:cubicBezTo>
                  <a:pt x="650" y="359"/>
                  <a:pt x="650" y="359"/>
                  <a:pt x="650" y="359"/>
                </a:cubicBezTo>
                <a:lnTo>
                  <a:pt x="650" y="334"/>
                </a:lnTo>
                <a:close/>
                <a:moveTo>
                  <a:pt x="787" y="290"/>
                </a:moveTo>
                <a:cubicBezTo>
                  <a:pt x="769" y="277"/>
                  <a:pt x="753" y="262"/>
                  <a:pt x="743" y="248"/>
                </a:cubicBezTo>
                <a:cubicBezTo>
                  <a:pt x="733" y="262"/>
                  <a:pt x="719" y="277"/>
                  <a:pt x="702" y="290"/>
                </a:cubicBezTo>
                <a:lnTo>
                  <a:pt x="787" y="290"/>
                </a:lnTo>
                <a:close/>
                <a:moveTo>
                  <a:pt x="957" y="281"/>
                </a:moveTo>
                <a:cubicBezTo>
                  <a:pt x="864" y="281"/>
                  <a:pt x="864" y="281"/>
                  <a:pt x="864" y="281"/>
                </a:cubicBezTo>
                <a:cubicBezTo>
                  <a:pt x="864" y="260"/>
                  <a:pt x="864" y="260"/>
                  <a:pt x="864" y="260"/>
                </a:cubicBezTo>
                <a:cubicBezTo>
                  <a:pt x="957" y="260"/>
                  <a:pt x="957" y="260"/>
                  <a:pt x="957" y="260"/>
                </a:cubicBezTo>
                <a:lnTo>
                  <a:pt x="957" y="281"/>
                </a:lnTo>
                <a:close/>
                <a:moveTo>
                  <a:pt x="947" y="422"/>
                </a:moveTo>
                <a:cubicBezTo>
                  <a:pt x="898" y="422"/>
                  <a:pt x="898" y="422"/>
                  <a:pt x="898" y="422"/>
                </a:cubicBezTo>
                <a:cubicBezTo>
                  <a:pt x="898" y="431"/>
                  <a:pt x="898" y="431"/>
                  <a:pt x="898" y="431"/>
                </a:cubicBezTo>
                <a:cubicBezTo>
                  <a:pt x="874" y="431"/>
                  <a:pt x="874" y="431"/>
                  <a:pt x="874" y="431"/>
                </a:cubicBezTo>
                <a:cubicBezTo>
                  <a:pt x="874" y="353"/>
                  <a:pt x="874" y="353"/>
                  <a:pt x="874" y="353"/>
                </a:cubicBezTo>
                <a:cubicBezTo>
                  <a:pt x="947" y="353"/>
                  <a:pt x="947" y="353"/>
                  <a:pt x="947" y="353"/>
                </a:cubicBezTo>
                <a:lnTo>
                  <a:pt x="947" y="422"/>
                </a:lnTo>
                <a:close/>
                <a:moveTo>
                  <a:pt x="875" y="291"/>
                </a:moveTo>
                <a:cubicBezTo>
                  <a:pt x="948" y="291"/>
                  <a:pt x="948" y="291"/>
                  <a:pt x="948" y="291"/>
                </a:cubicBezTo>
                <a:cubicBezTo>
                  <a:pt x="948" y="312"/>
                  <a:pt x="948" y="312"/>
                  <a:pt x="948" y="312"/>
                </a:cubicBezTo>
                <a:cubicBezTo>
                  <a:pt x="875" y="312"/>
                  <a:pt x="875" y="312"/>
                  <a:pt x="875" y="312"/>
                </a:cubicBezTo>
                <a:lnTo>
                  <a:pt x="875" y="291"/>
                </a:lnTo>
                <a:close/>
                <a:moveTo>
                  <a:pt x="875" y="322"/>
                </a:moveTo>
                <a:cubicBezTo>
                  <a:pt x="948" y="322"/>
                  <a:pt x="948" y="322"/>
                  <a:pt x="948" y="322"/>
                </a:cubicBezTo>
                <a:cubicBezTo>
                  <a:pt x="948" y="342"/>
                  <a:pt x="948" y="342"/>
                  <a:pt x="948" y="342"/>
                </a:cubicBezTo>
                <a:cubicBezTo>
                  <a:pt x="875" y="342"/>
                  <a:pt x="875" y="342"/>
                  <a:pt x="875" y="342"/>
                </a:cubicBezTo>
                <a:lnTo>
                  <a:pt x="875" y="322"/>
                </a:lnTo>
                <a:close/>
                <a:moveTo>
                  <a:pt x="948" y="250"/>
                </a:moveTo>
                <a:cubicBezTo>
                  <a:pt x="876" y="250"/>
                  <a:pt x="876" y="250"/>
                  <a:pt x="876" y="250"/>
                </a:cubicBezTo>
                <a:cubicBezTo>
                  <a:pt x="876" y="229"/>
                  <a:pt x="876" y="229"/>
                  <a:pt x="876" y="229"/>
                </a:cubicBezTo>
                <a:cubicBezTo>
                  <a:pt x="948" y="229"/>
                  <a:pt x="948" y="229"/>
                  <a:pt x="948" y="229"/>
                </a:cubicBezTo>
                <a:lnTo>
                  <a:pt x="948" y="250"/>
                </a:lnTo>
                <a:close/>
                <a:moveTo>
                  <a:pt x="898" y="375"/>
                </a:moveTo>
                <a:cubicBezTo>
                  <a:pt x="898" y="401"/>
                  <a:pt x="898" y="401"/>
                  <a:pt x="898" y="401"/>
                </a:cubicBezTo>
                <a:cubicBezTo>
                  <a:pt x="924" y="401"/>
                  <a:pt x="924" y="401"/>
                  <a:pt x="924" y="401"/>
                </a:cubicBezTo>
                <a:cubicBezTo>
                  <a:pt x="924" y="375"/>
                  <a:pt x="924" y="375"/>
                  <a:pt x="924" y="375"/>
                </a:cubicBezTo>
                <a:lnTo>
                  <a:pt x="898" y="375"/>
                </a:lnTo>
                <a:close/>
                <a:moveTo>
                  <a:pt x="1078" y="325"/>
                </a:moveTo>
                <a:cubicBezTo>
                  <a:pt x="1031" y="325"/>
                  <a:pt x="1031" y="325"/>
                  <a:pt x="1031" y="325"/>
                </a:cubicBezTo>
                <a:cubicBezTo>
                  <a:pt x="1031" y="434"/>
                  <a:pt x="1031" y="434"/>
                  <a:pt x="1031" y="434"/>
                </a:cubicBezTo>
                <a:cubicBezTo>
                  <a:pt x="1003" y="434"/>
                  <a:pt x="1003" y="434"/>
                  <a:pt x="1003" y="434"/>
                </a:cubicBezTo>
                <a:cubicBezTo>
                  <a:pt x="1003" y="325"/>
                  <a:pt x="1003" y="325"/>
                  <a:pt x="1003" y="325"/>
                </a:cubicBezTo>
                <a:cubicBezTo>
                  <a:pt x="956" y="325"/>
                  <a:pt x="956" y="325"/>
                  <a:pt x="956" y="325"/>
                </a:cubicBezTo>
                <a:cubicBezTo>
                  <a:pt x="956" y="298"/>
                  <a:pt x="956" y="298"/>
                  <a:pt x="956" y="298"/>
                </a:cubicBezTo>
                <a:cubicBezTo>
                  <a:pt x="1003" y="298"/>
                  <a:pt x="1003" y="298"/>
                  <a:pt x="1003" y="298"/>
                </a:cubicBezTo>
                <a:cubicBezTo>
                  <a:pt x="1003" y="223"/>
                  <a:pt x="1003" y="223"/>
                  <a:pt x="1003" y="223"/>
                </a:cubicBezTo>
                <a:cubicBezTo>
                  <a:pt x="1031" y="223"/>
                  <a:pt x="1031" y="223"/>
                  <a:pt x="1031" y="223"/>
                </a:cubicBezTo>
                <a:cubicBezTo>
                  <a:pt x="1031" y="298"/>
                  <a:pt x="1031" y="298"/>
                  <a:pt x="1031" y="298"/>
                </a:cubicBezTo>
                <a:cubicBezTo>
                  <a:pt x="1078" y="298"/>
                  <a:pt x="1078" y="298"/>
                  <a:pt x="1078" y="298"/>
                </a:cubicBezTo>
                <a:lnTo>
                  <a:pt x="1078"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Tree>
    <p:extLst>
      <p:ext uri="{BB962C8B-B14F-4D97-AF65-F5344CB8AC3E}">
        <p14:creationId xmlns:p14="http://schemas.microsoft.com/office/powerpoint/2010/main" val="3946933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7B6DB7-5CBA-5246-49AB-D259A810FA89}"/>
              </a:ext>
            </a:extLst>
          </p:cNvPr>
          <p:cNvSpPr>
            <a:spLocks noGrp="1"/>
          </p:cNvSpPr>
          <p:nvPr>
            <p:ph type="title"/>
          </p:nvPr>
        </p:nvSpPr>
        <p:spPr/>
        <p:txBody>
          <a:bodyPr/>
          <a:lstStyle/>
          <a:p>
            <a:r>
              <a:rPr kumimoji="1" lang="ja-JP" altLang="en-US" dirty="0"/>
              <a:t>デジタルインボイスオプション</a:t>
            </a:r>
          </a:p>
        </p:txBody>
      </p:sp>
      <p:sp>
        <p:nvSpPr>
          <p:cNvPr id="3" name="テキスト プレースホルダー 2">
            <a:extLst>
              <a:ext uri="{FF2B5EF4-FFF2-40B4-BE49-F238E27FC236}">
                <a16:creationId xmlns:a16="http://schemas.microsoft.com/office/drawing/2014/main" id="{69BDAD2D-623E-1483-C064-08444241FE73}"/>
              </a:ext>
            </a:extLst>
          </p:cNvPr>
          <p:cNvSpPr>
            <a:spLocks noGrp="1"/>
          </p:cNvSpPr>
          <p:nvPr>
            <p:ph type="body" sz="quarter" idx="16"/>
          </p:nvPr>
        </p:nvSpPr>
        <p:spPr/>
        <p:txBody>
          <a:bodyPr/>
          <a:lstStyle/>
          <a:p>
            <a:r>
              <a:rPr kumimoji="1" lang="ja-JP" altLang="en-US" dirty="0"/>
              <a:t>買い手：デジタルインボイスの受信、支払伝票自動作成</a:t>
            </a:r>
          </a:p>
          <a:p>
            <a:endParaRPr kumimoji="1" lang="ja-JP" altLang="en-US" dirty="0"/>
          </a:p>
        </p:txBody>
      </p:sp>
      <p:sp>
        <p:nvSpPr>
          <p:cNvPr id="6" name="フッター プレースホルダー 5">
            <a:extLst>
              <a:ext uri="{FF2B5EF4-FFF2-40B4-BE49-F238E27FC236}">
                <a16:creationId xmlns:a16="http://schemas.microsoft.com/office/drawing/2014/main" id="{540E52F8-7AE2-DB4D-5BF0-8BC9B392B96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196" name="テキスト ボックス 195">
            <a:extLst>
              <a:ext uri="{FF2B5EF4-FFF2-40B4-BE49-F238E27FC236}">
                <a16:creationId xmlns:a16="http://schemas.microsoft.com/office/drawing/2014/main" id="{04FC9B4E-87B7-F86E-750E-95E692226FC9}"/>
              </a:ext>
            </a:extLst>
          </p:cNvPr>
          <p:cNvSpPr txBox="1"/>
          <p:nvPr/>
        </p:nvSpPr>
        <p:spPr>
          <a:xfrm>
            <a:off x="125206" y="1224000"/>
            <a:ext cx="5750195" cy="3418243"/>
          </a:xfrm>
          <a:prstGeom prst="rect">
            <a:avLst/>
          </a:prstGeom>
          <a:noFill/>
        </p:spPr>
        <p:txBody>
          <a:bodyPr wrap="square" rtlCol="0">
            <a:spAutoFit/>
          </a:bodyPr>
          <a:lstStyle/>
          <a:p>
            <a:pPr>
              <a:lnSpc>
                <a:spcPts val="2100"/>
              </a:lnSpc>
              <a:buClr>
                <a:srgbClr val="FFC000"/>
              </a:buClr>
              <a:defRPr/>
            </a:pPr>
            <a:r>
              <a:rPr lang="ja-JP" altLang="en-US" sz="1600" b="1" dirty="0">
                <a:solidFill>
                  <a:prstClr val="black"/>
                </a:solidFill>
                <a:latin typeface="メイリオ"/>
                <a:ea typeface="メイリオ"/>
              </a:rPr>
              <a:t>デジタルインボイス支払伝票入力</a:t>
            </a:r>
            <a:endParaRPr lang="en-US" altLang="ja-JP" sz="1600" b="1" dirty="0">
              <a:solidFill>
                <a:prstClr val="black"/>
              </a:solidFill>
              <a:latin typeface="メイリオ"/>
              <a:ea typeface="メイリオ"/>
            </a:endParaRPr>
          </a:p>
          <a:p>
            <a:pPr>
              <a:buClr>
                <a:srgbClr val="FFC000"/>
              </a:buClr>
              <a:defRPr/>
            </a:pPr>
            <a:endPar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受信したデジタルインボイスの情報</a:t>
            </a:r>
            <a:r>
              <a:rPr kumimoji="1" lang="ja-JP" altLang="en-US" sz="1400" i="0" u="none" strike="noStrike" kern="1200" cap="none" spc="0" normalizeH="0" baseline="0" noProof="0" dirty="0">
                <a:ln>
                  <a:noFill/>
                </a:ln>
                <a:effectLst/>
                <a:uLnTx/>
                <a:uFillTx/>
                <a:latin typeface="メイリオ"/>
                <a:ea typeface="メイリオ"/>
                <a:cs typeface="+mn-cs"/>
              </a:rPr>
              <a:t>から支払伝票を自動作成　　</a:t>
            </a:r>
            <a:r>
              <a:rPr lang="ja-JP" altLang="en-US" sz="1400" b="1" dirty="0">
                <a:solidFill>
                  <a:srgbClr val="008CCF"/>
                </a:solidFill>
                <a:latin typeface="メイリオ"/>
                <a:ea typeface="メイリオ"/>
              </a:rPr>
              <a:t>請求書受取から支払処理の自動化を実現</a:t>
            </a: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a:p>
            <a:pPr marR="0" lvl="0" algn="l" defTabSz="914400" rtl="0" eaLnBrk="1" fontAlgn="auto" latinLnBrk="0" hangingPunct="1">
              <a:spcBef>
                <a:spcPts val="0"/>
              </a:spcBef>
              <a:spcAft>
                <a:spcPts val="0"/>
              </a:spcAft>
              <a:buClr>
                <a:srgbClr val="FFC000"/>
              </a:buClr>
              <a:buSzTx/>
              <a:tabLst/>
              <a:defRPr/>
            </a:pPr>
            <a:endParaRPr kumimoji="1" lang="en-US" altLang="ja-JP" sz="1400" b="1" i="0" u="none" strike="noStrike" kern="1200" cap="none" spc="0" normalizeH="0" baseline="0" noProof="0" dirty="0">
              <a:ln>
                <a:noFill/>
              </a:ln>
              <a:solidFill>
                <a:srgbClr val="008CCF"/>
              </a:solidFill>
              <a:effectLst/>
              <a:uLnTx/>
              <a:uFillTx/>
              <a:latin typeface="メイリオ"/>
              <a:ea typeface="メイリオ"/>
              <a:cs typeface="+mn-cs"/>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デジタルインボイス支払伝票作成マスタ</a:t>
            </a: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の設定に基づき</a:t>
            </a: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a:p>
            <a:pPr marR="0" lvl="0" algn="l" defTabSz="914400" rtl="0" eaLnBrk="1" fontAlgn="auto" latinLnBrk="0" hangingPunct="1">
              <a:lnSpc>
                <a:spcPts val="2100"/>
              </a:lnSpc>
              <a:spcBef>
                <a:spcPts val="0"/>
              </a:spcBef>
              <a:spcAft>
                <a:spcPts val="0"/>
              </a:spcAft>
              <a:buClr>
                <a:srgbClr val="FFC000"/>
              </a:buClr>
              <a:buSzTx/>
              <a:tabLst/>
              <a:defRPr/>
            </a:pPr>
            <a:r>
              <a:rPr lang="en-US" altLang="ja-JP" sz="1400" dirty="0">
                <a:latin typeface="メイリオ"/>
                <a:ea typeface="メイリオ"/>
              </a:rPr>
              <a:t>     </a:t>
            </a:r>
            <a:r>
              <a:rPr lang="ja-JP" altLang="en-US" sz="1400" dirty="0">
                <a:latin typeface="メイリオ"/>
                <a:ea typeface="メイリオ"/>
              </a:rPr>
              <a:t>一括／個別作成より選択し、個別作成時</a:t>
            </a:r>
            <a:r>
              <a:rPr lang="ja-JP" altLang="en-US" sz="1400" b="1" dirty="0">
                <a:solidFill>
                  <a:srgbClr val="008CCF"/>
                </a:solidFill>
                <a:latin typeface="メイリオ"/>
                <a:ea typeface="メイリオ"/>
              </a:rPr>
              <a:t>マスタ同時更新</a:t>
            </a:r>
            <a:r>
              <a:rPr lang="ja-JP" altLang="en-US" sz="1400" dirty="0">
                <a:latin typeface="メイリオ"/>
                <a:ea typeface="メイリオ"/>
              </a:rPr>
              <a:t>も可能</a:t>
            </a:r>
            <a:endParaRPr lang="en-US" altLang="ja-JP" sz="1400" dirty="0">
              <a:latin typeface="メイリオ"/>
              <a:ea typeface="メイリオ"/>
            </a:endParaRPr>
          </a:p>
          <a:p>
            <a:pPr marR="0" lvl="0" algn="l" defTabSz="914400" rtl="0" eaLnBrk="1" fontAlgn="auto" latinLnBrk="0" hangingPunct="1">
              <a:lnSpc>
                <a:spcPts val="2100"/>
              </a:lnSpc>
              <a:spcBef>
                <a:spcPts val="0"/>
              </a:spcBef>
              <a:spcAft>
                <a:spcPts val="0"/>
              </a:spcAft>
              <a:buClr>
                <a:srgbClr val="FFC000"/>
              </a:buClr>
              <a:buSzTx/>
              <a:tabLst/>
              <a:defRPr/>
            </a:pPr>
            <a:endParaRPr kumimoji="1" lang="en-US" altLang="ja-JP" sz="1400" b="1" i="0" u="none" strike="noStrike" kern="1200" cap="none" spc="0" normalizeH="0" baseline="0" noProof="0" dirty="0">
              <a:ln>
                <a:noFill/>
              </a:ln>
              <a:solidFill>
                <a:srgbClr val="008CCF"/>
              </a:solidFill>
              <a:effectLst/>
              <a:uLnTx/>
              <a:uFillTx/>
              <a:latin typeface="メイリオ"/>
              <a:ea typeface="メイリオ"/>
              <a:cs typeface="+mn-cs"/>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マスタは</a:t>
            </a:r>
            <a:r>
              <a:rPr lang="ja-JP" altLang="en-US" sz="1400" dirty="0">
                <a:solidFill>
                  <a:prstClr val="black"/>
                </a:solidFill>
                <a:latin typeface="メイリオ"/>
                <a:ea typeface="メイリオ"/>
              </a:rPr>
              <a:t>仕入先ごとに個別の設定も、複数の仕入先で共通の　　設定も登録可能。</a:t>
            </a:r>
            <a:r>
              <a:rPr lang="ja-JP" altLang="en-US" sz="1400" b="1" dirty="0">
                <a:solidFill>
                  <a:srgbClr val="008CCF"/>
                </a:solidFill>
                <a:latin typeface="メイリオ"/>
                <a:ea typeface="メイリオ"/>
              </a:rPr>
              <a:t>使うほどに業務が楽</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に</a:t>
            </a:r>
            <a:endParaRPr kumimoji="1" lang="en-US" altLang="ja-JP" sz="1400" b="1" i="0" u="none" strike="noStrike" kern="1200" cap="none" spc="0" normalizeH="0" baseline="0" noProof="0" dirty="0">
              <a:ln>
                <a:noFill/>
              </a:ln>
              <a:solidFill>
                <a:srgbClr val="008CCF"/>
              </a:solidFill>
              <a:effectLst/>
              <a:uLnTx/>
              <a:uFillTx/>
              <a:latin typeface="メイリオ"/>
              <a:ea typeface="メイリオ"/>
              <a:cs typeface="+mn-cs"/>
            </a:endParaRPr>
          </a:p>
          <a:p>
            <a:pPr marR="0" lvl="0" algn="l" defTabSz="914400" rtl="0" eaLnBrk="1" fontAlgn="auto" latinLnBrk="0" hangingPunct="1">
              <a:spcBef>
                <a:spcPts val="0"/>
              </a:spcBef>
              <a:spcAft>
                <a:spcPts val="0"/>
              </a:spcAft>
              <a:buClr>
                <a:srgbClr val="FFC000"/>
              </a:buClr>
              <a:buSzTx/>
              <a:tabLst/>
              <a:defRPr/>
            </a:pPr>
            <a:endParaRPr lang="en-US" altLang="ja-JP" sz="1400" b="1" dirty="0">
              <a:solidFill>
                <a:srgbClr val="008CCF"/>
              </a:solidFill>
              <a:latin typeface="メイリオ"/>
              <a:ea typeface="メイリオ"/>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作成された伝票に、デジタルインボイスが</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自動添付</a:t>
            </a:r>
          </a:p>
          <a:p>
            <a:pPr>
              <a:lnSpc>
                <a:spcPts val="2100"/>
              </a:lnSpc>
              <a:buClr>
                <a:srgbClr val="FFC000"/>
              </a:buClr>
              <a:defRPr/>
            </a:pPr>
            <a:r>
              <a:rPr lang="ja-JP" altLang="en-US" sz="1400" dirty="0">
                <a:solidFill>
                  <a:prstClr val="black"/>
                </a:solidFill>
                <a:latin typeface="メイリオ"/>
                <a:ea typeface="メイリオ"/>
              </a:rPr>
              <a:t>　  </a:t>
            </a: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添付</a:t>
            </a:r>
            <a:r>
              <a:rPr lang="ja-JP" altLang="en-US" sz="1400" dirty="0">
                <a:solidFill>
                  <a:prstClr val="black"/>
                </a:solidFill>
                <a:latin typeface="メイリオ"/>
                <a:ea typeface="メイリオ"/>
              </a:rPr>
              <a:t>漏れを防ぎ、</a:t>
            </a:r>
            <a:r>
              <a:rPr lang="ja-JP" altLang="en-US" sz="1400" b="1" dirty="0">
                <a:solidFill>
                  <a:srgbClr val="008CCF"/>
                </a:solidFill>
                <a:latin typeface="メイリオ"/>
                <a:ea typeface="メイリオ"/>
              </a:rPr>
              <a:t>承認</a:t>
            </a:r>
            <a:r>
              <a:rPr lang="en-US" altLang="ja-JP" sz="1400" b="1" dirty="0">
                <a:solidFill>
                  <a:srgbClr val="008CCF"/>
                </a:solidFill>
                <a:latin typeface="メイリオ"/>
                <a:ea typeface="メイリオ"/>
              </a:rPr>
              <a:t>/</a:t>
            </a:r>
            <a:r>
              <a:rPr lang="ja-JP" altLang="en-US" sz="1400" b="1" dirty="0">
                <a:solidFill>
                  <a:srgbClr val="008CCF"/>
                </a:solidFill>
                <a:latin typeface="メイリオ"/>
                <a:ea typeface="メイリオ"/>
              </a:rPr>
              <a:t>決算</a:t>
            </a:r>
            <a:r>
              <a:rPr lang="en-US" altLang="ja-JP" sz="1400" b="1" dirty="0">
                <a:solidFill>
                  <a:srgbClr val="008CCF"/>
                </a:solidFill>
                <a:latin typeface="メイリオ"/>
                <a:ea typeface="メイリオ"/>
              </a:rPr>
              <a:t>/</a:t>
            </a:r>
            <a:r>
              <a:rPr lang="ja-JP" altLang="en-US" sz="1400" b="1" dirty="0">
                <a:solidFill>
                  <a:srgbClr val="008CCF"/>
                </a:solidFill>
                <a:latin typeface="メイリオ"/>
                <a:ea typeface="メイリオ"/>
              </a:rPr>
              <a:t>監査</a:t>
            </a:r>
            <a:r>
              <a:rPr lang="ja-JP" altLang="en-US" sz="1400" dirty="0">
                <a:latin typeface="メイリオ"/>
                <a:ea typeface="メイリオ"/>
              </a:rPr>
              <a:t>の各プロセスで</a:t>
            </a:r>
            <a:r>
              <a:rPr lang="ja-JP" altLang="en-US" sz="1400" dirty="0">
                <a:solidFill>
                  <a:prstClr val="black"/>
                </a:solidFill>
                <a:latin typeface="メイリオ"/>
                <a:ea typeface="メイリオ"/>
              </a:rPr>
              <a:t>利用可能</a:t>
            </a:r>
            <a:endParaRPr lang="ja-JP" altLang="en-US" sz="1400" b="1" dirty="0">
              <a:solidFill>
                <a:srgbClr val="008CCF"/>
              </a:solidFill>
              <a:latin typeface="メイリオ"/>
              <a:ea typeface="メイリオ"/>
            </a:endParaRPr>
          </a:p>
        </p:txBody>
      </p:sp>
      <p:sp>
        <p:nvSpPr>
          <p:cNvPr id="22" name="スライド番号プレースホルダー 4">
            <a:extLst>
              <a:ext uri="{FF2B5EF4-FFF2-40B4-BE49-F238E27FC236}">
                <a16:creationId xmlns:a16="http://schemas.microsoft.com/office/drawing/2014/main" id="{CE61EBDC-99C9-E263-A1F9-8BC8F9BCC779}"/>
              </a:ext>
            </a:extLst>
          </p:cNvPr>
          <p:cNvSpPr>
            <a:spLocks noGrp="1"/>
          </p:cNvSpPr>
          <p:nvPr>
            <p:ph type="sldNum" sz="quarter" idx="10"/>
          </p:nvPr>
        </p:nvSpPr>
        <p:spPr>
          <a:xfrm>
            <a:off x="8532000" y="4932000"/>
            <a:ext cx="360000" cy="135000"/>
          </a:xfrm>
          <a:prstGeom prst="rect">
            <a:avLst/>
          </a:prstGeom>
        </p:spPr>
        <p:txBody>
          <a:bodyPr vert="horz" lIns="0" tIns="0" rIns="0" bIns="0" rtlCol="0" anchor="b" anchorCtr="0"/>
          <a:lstStyle>
            <a:defPPr>
              <a:defRPr lang="ja-JP"/>
            </a:defPPr>
            <a:lvl1pPr marL="0" algn="r" defTabSz="685800" rtl="0" eaLnBrk="1" latinLnBrk="0" hangingPunct="1">
              <a:defRPr kumimoji="1" sz="900" kern="1200">
                <a:solidFill>
                  <a:schemeClr val="tx1">
                    <a:lumMod val="50000"/>
                    <a:lumOff val="50000"/>
                  </a:schemeClr>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lang="ja-JP" altLang="en-US" smtClean="0">
                <a:solidFill>
                  <a:prstClr val="black">
                    <a:lumMod val="50000"/>
                    <a:lumOff val="50000"/>
                  </a:prstClr>
                </a:solidFill>
                <a:latin typeface="メイリオ"/>
                <a:ea typeface="メイリオ"/>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grpSp>
        <p:nvGrpSpPr>
          <p:cNvPr id="4" name="グループ化 3">
            <a:extLst>
              <a:ext uri="{FF2B5EF4-FFF2-40B4-BE49-F238E27FC236}">
                <a16:creationId xmlns:a16="http://schemas.microsoft.com/office/drawing/2014/main" id="{820200EB-9167-D24A-EE76-DF7CFF812198}"/>
              </a:ext>
            </a:extLst>
          </p:cNvPr>
          <p:cNvGrpSpPr/>
          <p:nvPr/>
        </p:nvGrpSpPr>
        <p:grpSpPr>
          <a:xfrm>
            <a:off x="5716891" y="1311610"/>
            <a:ext cx="2995109" cy="3384376"/>
            <a:chOff x="5716891" y="1311610"/>
            <a:chExt cx="2995109" cy="3384376"/>
          </a:xfrm>
        </p:grpSpPr>
        <p:sp>
          <p:nvSpPr>
            <p:cNvPr id="5" name="テキスト ボックス 4">
              <a:extLst>
                <a:ext uri="{FF2B5EF4-FFF2-40B4-BE49-F238E27FC236}">
                  <a16:creationId xmlns:a16="http://schemas.microsoft.com/office/drawing/2014/main" id="{99B03CBE-F96F-78DE-52A2-093C4FC3DA3C}"/>
                </a:ext>
              </a:extLst>
            </p:cNvPr>
            <p:cNvSpPr txBox="1"/>
            <p:nvPr/>
          </p:nvSpPr>
          <p:spPr>
            <a:xfrm>
              <a:off x="5716891" y="4357432"/>
              <a:ext cx="2995109" cy="338554"/>
            </a:xfrm>
            <a:prstGeom prst="rect">
              <a:avLst/>
            </a:prstGeom>
            <a:noFill/>
          </p:spPr>
          <p:txBody>
            <a:bodyPr wrap="square" rtlCol="0">
              <a:spAutoFit/>
            </a:bodyPr>
            <a:lstStyle/>
            <a:p>
              <a:r>
                <a:rPr kumimoji="1" lang="ja-JP" altLang="en-US" sz="1600" b="1" dirty="0">
                  <a:solidFill>
                    <a:srgbClr val="CE67A4"/>
                  </a:solidFill>
                </a:rPr>
                <a:t>支払業務のデジタル化を支援</a:t>
              </a:r>
            </a:p>
          </p:txBody>
        </p:sp>
        <p:sp>
          <p:nvSpPr>
            <p:cNvPr id="7" name="楕円 6">
              <a:extLst>
                <a:ext uri="{FF2B5EF4-FFF2-40B4-BE49-F238E27FC236}">
                  <a16:creationId xmlns:a16="http://schemas.microsoft.com/office/drawing/2014/main" id="{768A400B-21D4-2C35-3F36-01D1321F79B2}"/>
                </a:ext>
              </a:extLst>
            </p:cNvPr>
            <p:cNvSpPr/>
            <p:nvPr/>
          </p:nvSpPr>
          <p:spPr>
            <a:xfrm>
              <a:off x="6266603" y="1919527"/>
              <a:ext cx="409590" cy="370255"/>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grpSp>
          <p:nvGrpSpPr>
            <p:cNvPr id="8" name="グループ化 7">
              <a:extLst>
                <a:ext uri="{FF2B5EF4-FFF2-40B4-BE49-F238E27FC236}">
                  <a16:creationId xmlns:a16="http://schemas.microsoft.com/office/drawing/2014/main" id="{9D4EC7F9-7A2D-6BB8-05D4-1E658BFB7FBA}"/>
                </a:ext>
              </a:extLst>
            </p:cNvPr>
            <p:cNvGrpSpPr/>
            <p:nvPr/>
          </p:nvGrpSpPr>
          <p:grpSpPr>
            <a:xfrm>
              <a:off x="6309524" y="1498929"/>
              <a:ext cx="180020" cy="254730"/>
              <a:chOff x="757238" y="4846638"/>
              <a:chExt cx="288926" cy="377825"/>
            </a:xfrm>
          </p:grpSpPr>
          <p:sp>
            <p:nvSpPr>
              <p:cNvPr id="227" name="Freeform 33">
                <a:extLst>
                  <a:ext uri="{FF2B5EF4-FFF2-40B4-BE49-F238E27FC236}">
                    <a16:creationId xmlns:a16="http://schemas.microsoft.com/office/drawing/2014/main" id="{44F656CB-1AB0-DE14-AC77-01A6275E0CD6}"/>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28" name="Freeform 34">
                <a:extLst>
                  <a:ext uri="{FF2B5EF4-FFF2-40B4-BE49-F238E27FC236}">
                    <a16:creationId xmlns:a16="http://schemas.microsoft.com/office/drawing/2014/main" id="{B8B49F4B-D950-3647-B23D-440946F7883D}"/>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29" name="Rectangle 35">
                <a:extLst>
                  <a:ext uri="{FF2B5EF4-FFF2-40B4-BE49-F238E27FC236}">
                    <a16:creationId xmlns:a16="http://schemas.microsoft.com/office/drawing/2014/main" id="{F7ECC7EC-2484-EAB4-00CD-90D1E856D4CD}"/>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30" name="Rectangle 36">
                <a:extLst>
                  <a:ext uri="{FF2B5EF4-FFF2-40B4-BE49-F238E27FC236}">
                    <a16:creationId xmlns:a16="http://schemas.microsoft.com/office/drawing/2014/main" id="{D69C10EE-30B8-E4B8-7ED4-463B0CB3D733}"/>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31" name="Rectangle 37">
                <a:extLst>
                  <a:ext uri="{FF2B5EF4-FFF2-40B4-BE49-F238E27FC236}">
                    <a16:creationId xmlns:a16="http://schemas.microsoft.com/office/drawing/2014/main" id="{5D783DF8-708D-10D4-2CFF-E96E5BC95360}"/>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32" name="Freeform 38">
                <a:extLst>
                  <a:ext uri="{FF2B5EF4-FFF2-40B4-BE49-F238E27FC236}">
                    <a16:creationId xmlns:a16="http://schemas.microsoft.com/office/drawing/2014/main" id="{50BC7933-8E1C-E517-063E-446C1F20C2C0}"/>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33" name="Freeform 39">
                <a:extLst>
                  <a:ext uri="{FF2B5EF4-FFF2-40B4-BE49-F238E27FC236}">
                    <a16:creationId xmlns:a16="http://schemas.microsoft.com/office/drawing/2014/main" id="{59FCA068-E69F-48A0-5FBF-95A143DE4739}"/>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34" name="Freeform 40">
                <a:extLst>
                  <a:ext uri="{FF2B5EF4-FFF2-40B4-BE49-F238E27FC236}">
                    <a16:creationId xmlns:a16="http://schemas.microsoft.com/office/drawing/2014/main" id="{40D27473-D1D2-F3DE-0F26-5D6A3FD6A17A}"/>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35" name="Freeform 41">
                <a:extLst>
                  <a:ext uri="{FF2B5EF4-FFF2-40B4-BE49-F238E27FC236}">
                    <a16:creationId xmlns:a16="http://schemas.microsoft.com/office/drawing/2014/main" id="{AB150E64-09A8-B606-B982-60F9B37774A7}"/>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36" name="Rectangle 42">
                <a:extLst>
                  <a:ext uri="{FF2B5EF4-FFF2-40B4-BE49-F238E27FC236}">
                    <a16:creationId xmlns:a16="http://schemas.microsoft.com/office/drawing/2014/main" id="{57136C7A-96B7-9B61-5F53-44891D0D3F26}"/>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37" name="Freeform 43">
                <a:extLst>
                  <a:ext uri="{FF2B5EF4-FFF2-40B4-BE49-F238E27FC236}">
                    <a16:creationId xmlns:a16="http://schemas.microsoft.com/office/drawing/2014/main" id="{C22601F3-53EE-13BE-D0D9-D0258A208280}"/>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grpSp>
        <p:sp>
          <p:nvSpPr>
            <p:cNvPr id="9" name="Freeform 9">
              <a:extLst>
                <a:ext uri="{FF2B5EF4-FFF2-40B4-BE49-F238E27FC236}">
                  <a16:creationId xmlns:a16="http://schemas.microsoft.com/office/drawing/2014/main" id="{59F47F2B-E767-5709-CF71-AEE9CA46F4DF}"/>
                </a:ext>
              </a:extLst>
            </p:cNvPr>
            <p:cNvSpPr>
              <a:spLocks noEditPoints="1"/>
            </p:cNvSpPr>
            <p:nvPr/>
          </p:nvSpPr>
          <p:spPr bwMode="auto">
            <a:xfrm>
              <a:off x="5991965" y="1311610"/>
              <a:ext cx="274638" cy="449263"/>
            </a:xfrm>
            <a:custGeom>
              <a:avLst/>
              <a:gdLst>
                <a:gd name="T0" fmla="*/ 0 w 173"/>
                <a:gd name="T1" fmla="*/ 283 h 283"/>
                <a:gd name="T2" fmla="*/ 61 w 173"/>
                <a:gd name="T3" fmla="*/ 243 h 283"/>
                <a:gd name="T4" fmla="*/ 113 w 173"/>
                <a:gd name="T5" fmla="*/ 283 h 283"/>
                <a:gd name="T6" fmla="*/ 173 w 173"/>
                <a:gd name="T7" fmla="*/ 0 h 283"/>
                <a:gd name="T8" fmla="*/ 93 w 173"/>
                <a:gd name="T9" fmla="*/ 64 h 283"/>
                <a:gd name="T10" fmla="*/ 117 w 173"/>
                <a:gd name="T11" fmla="*/ 95 h 283"/>
                <a:gd name="T12" fmla="*/ 93 w 173"/>
                <a:gd name="T13" fmla="*/ 64 h 283"/>
                <a:gd name="T14" fmla="*/ 80 w 173"/>
                <a:gd name="T15" fmla="*/ 64 h 283"/>
                <a:gd name="T16" fmla="*/ 56 w 173"/>
                <a:gd name="T17" fmla="*/ 95 h 283"/>
                <a:gd name="T18" fmla="*/ 20 w 173"/>
                <a:gd name="T19" fmla="*/ 64 h 283"/>
                <a:gd name="T20" fmla="*/ 43 w 173"/>
                <a:gd name="T21" fmla="*/ 95 h 283"/>
                <a:gd name="T22" fmla="*/ 20 w 173"/>
                <a:gd name="T23" fmla="*/ 64 h 283"/>
                <a:gd name="T24" fmla="*/ 117 w 173"/>
                <a:gd name="T25" fmla="*/ 108 h 283"/>
                <a:gd name="T26" fmla="*/ 93 w 173"/>
                <a:gd name="T27" fmla="*/ 138 h 283"/>
                <a:gd name="T28" fmla="*/ 56 w 173"/>
                <a:gd name="T29" fmla="*/ 108 h 283"/>
                <a:gd name="T30" fmla="*/ 80 w 173"/>
                <a:gd name="T31" fmla="*/ 138 h 283"/>
                <a:gd name="T32" fmla="*/ 56 w 173"/>
                <a:gd name="T33" fmla="*/ 108 h 283"/>
                <a:gd name="T34" fmla="*/ 43 w 173"/>
                <a:gd name="T35" fmla="*/ 108 h 283"/>
                <a:gd name="T36" fmla="*/ 20 w 173"/>
                <a:gd name="T37" fmla="*/ 138 h 283"/>
                <a:gd name="T38" fmla="*/ 93 w 173"/>
                <a:gd name="T39" fmla="*/ 151 h 283"/>
                <a:gd name="T40" fmla="*/ 117 w 173"/>
                <a:gd name="T41" fmla="*/ 182 h 283"/>
                <a:gd name="T42" fmla="*/ 93 w 173"/>
                <a:gd name="T43" fmla="*/ 151 h 283"/>
                <a:gd name="T44" fmla="*/ 80 w 173"/>
                <a:gd name="T45" fmla="*/ 151 h 283"/>
                <a:gd name="T46" fmla="*/ 56 w 173"/>
                <a:gd name="T47" fmla="*/ 182 h 283"/>
                <a:gd name="T48" fmla="*/ 20 w 173"/>
                <a:gd name="T49" fmla="*/ 151 h 283"/>
                <a:gd name="T50" fmla="*/ 43 w 173"/>
                <a:gd name="T51" fmla="*/ 182 h 283"/>
                <a:gd name="T52" fmla="*/ 20 w 173"/>
                <a:gd name="T53" fmla="*/ 151 h 283"/>
                <a:gd name="T54" fmla="*/ 117 w 173"/>
                <a:gd name="T55" fmla="*/ 195 h 283"/>
                <a:gd name="T56" fmla="*/ 93 w 173"/>
                <a:gd name="T57" fmla="*/ 225 h 283"/>
                <a:gd name="T58" fmla="*/ 131 w 173"/>
                <a:gd name="T59" fmla="*/ 64 h 283"/>
                <a:gd name="T60" fmla="*/ 154 w 173"/>
                <a:gd name="T61" fmla="*/ 95 h 283"/>
                <a:gd name="T62" fmla="*/ 131 w 173"/>
                <a:gd name="T63" fmla="*/ 64 h 283"/>
                <a:gd name="T64" fmla="*/ 117 w 173"/>
                <a:gd name="T65" fmla="*/ 21 h 283"/>
                <a:gd name="T66" fmla="*/ 93 w 173"/>
                <a:gd name="T67" fmla="*/ 51 h 283"/>
                <a:gd name="T68" fmla="*/ 56 w 173"/>
                <a:gd name="T69" fmla="*/ 21 h 283"/>
                <a:gd name="T70" fmla="*/ 80 w 173"/>
                <a:gd name="T71" fmla="*/ 51 h 283"/>
                <a:gd name="T72" fmla="*/ 56 w 173"/>
                <a:gd name="T73" fmla="*/ 21 h 283"/>
                <a:gd name="T74" fmla="*/ 43 w 173"/>
                <a:gd name="T75" fmla="*/ 21 h 283"/>
                <a:gd name="T76" fmla="*/ 20 w 173"/>
                <a:gd name="T77" fmla="*/ 51 h 283"/>
                <a:gd name="T78" fmla="*/ 131 w 173"/>
                <a:gd name="T79" fmla="*/ 21 h 283"/>
                <a:gd name="T80" fmla="*/ 154 w 173"/>
                <a:gd name="T81" fmla="*/ 51 h 283"/>
                <a:gd name="T82" fmla="*/ 131 w 173"/>
                <a:gd name="T83" fmla="*/ 21 h 283"/>
                <a:gd name="T84" fmla="*/ 154 w 173"/>
                <a:gd name="T85" fmla="*/ 108 h 283"/>
                <a:gd name="T86" fmla="*/ 131 w 173"/>
                <a:gd name="T87" fmla="*/ 138 h 283"/>
                <a:gd name="T88" fmla="*/ 131 w 173"/>
                <a:gd name="T89" fmla="*/ 151 h 283"/>
                <a:gd name="T90" fmla="*/ 154 w 173"/>
                <a:gd name="T91" fmla="*/ 182 h 283"/>
                <a:gd name="T92" fmla="*/ 131 w 173"/>
                <a:gd name="T93" fmla="*/ 151 h 283"/>
                <a:gd name="T94" fmla="*/ 154 w 173"/>
                <a:gd name="T95" fmla="*/ 195 h 283"/>
                <a:gd name="T96" fmla="*/ 131 w 173"/>
                <a:gd name="T97" fmla="*/ 225 h 283"/>
                <a:gd name="T98" fmla="*/ 56 w 173"/>
                <a:gd name="T99" fmla="*/ 195 h 283"/>
                <a:gd name="T100" fmla="*/ 80 w 173"/>
                <a:gd name="T101" fmla="*/ 225 h 283"/>
                <a:gd name="T102" fmla="*/ 56 w 173"/>
                <a:gd name="T103" fmla="*/ 195 h 283"/>
                <a:gd name="T104" fmla="*/ 43 w 173"/>
                <a:gd name="T105" fmla="*/ 195 h 283"/>
                <a:gd name="T106" fmla="*/ 20 w 173"/>
                <a:gd name="T107" fmla="*/ 22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3" h="283">
                  <a:moveTo>
                    <a:pt x="0" y="0"/>
                  </a:moveTo>
                  <a:lnTo>
                    <a:pt x="0" y="283"/>
                  </a:lnTo>
                  <a:lnTo>
                    <a:pt x="61" y="283"/>
                  </a:lnTo>
                  <a:lnTo>
                    <a:pt x="61" y="243"/>
                  </a:lnTo>
                  <a:lnTo>
                    <a:pt x="113" y="243"/>
                  </a:lnTo>
                  <a:lnTo>
                    <a:pt x="113" y="283"/>
                  </a:lnTo>
                  <a:lnTo>
                    <a:pt x="173" y="283"/>
                  </a:lnTo>
                  <a:lnTo>
                    <a:pt x="173" y="0"/>
                  </a:lnTo>
                  <a:lnTo>
                    <a:pt x="0" y="0"/>
                  </a:lnTo>
                  <a:close/>
                  <a:moveTo>
                    <a:pt x="93" y="64"/>
                  </a:moveTo>
                  <a:lnTo>
                    <a:pt x="117" y="64"/>
                  </a:lnTo>
                  <a:lnTo>
                    <a:pt x="117" y="95"/>
                  </a:lnTo>
                  <a:lnTo>
                    <a:pt x="93" y="95"/>
                  </a:lnTo>
                  <a:lnTo>
                    <a:pt x="93" y="64"/>
                  </a:lnTo>
                  <a:close/>
                  <a:moveTo>
                    <a:pt x="56" y="64"/>
                  </a:moveTo>
                  <a:lnTo>
                    <a:pt x="80" y="64"/>
                  </a:lnTo>
                  <a:lnTo>
                    <a:pt x="80" y="95"/>
                  </a:lnTo>
                  <a:lnTo>
                    <a:pt x="56" y="95"/>
                  </a:lnTo>
                  <a:lnTo>
                    <a:pt x="56" y="64"/>
                  </a:lnTo>
                  <a:close/>
                  <a:moveTo>
                    <a:pt x="20" y="64"/>
                  </a:moveTo>
                  <a:lnTo>
                    <a:pt x="43" y="64"/>
                  </a:lnTo>
                  <a:lnTo>
                    <a:pt x="43" y="95"/>
                  </a:lnTo>
                  <a:lnTo>
                    <a:pt x="20" y="95"/>
                  </a:lnTo>
                  <a:lnTo>
                    <a:pt x="20" y="64"/>
                  </a:lnTo>
                  <a:close/>
                  <a:moveTo>
                    <a:pt x="93" y="108"/>
                  </a:moveTo>
                  <a:lnTo>
                    <a:pt x="117" y="108"/>
                  </a:lnTo>
                  <a:lnTo>
                    <a:pt x="117" y="138"/>
                  </a:lnTo>
                  <a:lnTo>
                    <a:pt x="93" y="138"/>
                  </a:lnTo>
                  <a:lnTo>
                    <a:pt x="93" y="108"/>
                  </a:lnTo>
                  <a:close/>
                  <a:moveTo>
                    <a:pt x="56" y="108"/>
                  </a:moveTo>
                  <a:lnTo>
                    <a:pt x="80" y="108"/>
                  </a:lnTo>
                  <a:lnTo>
                    <a:pt x="80" y="138"/>
                  </a:lnTo>
                  <a:lnTo>
                    <a:pt x="56" y="138"/>
                  </a:lnTo>
                  <a:lnTo>
                    <a:pt x="56" y="108"/>
                  </a:lnTo>
                  <a:close/>
                  <a:moveTo>
                    <a:pt x="20" y="108"/>
                  </a:moveTo>
                  <a:lnTo>
                    <a:pt x="43" y="108"/>
                  </a:lnTo>
                  <a:lnTo>
                    <a:pt x="43" y="138"/>
                  </a:lnTo>
                  <a:lnTo>
                    <a:pt x="20" y="138"/>
                  </a:lnTo>
                  <a:lnTo>
                    <a:pt x="20" y="108"/>
                  </a:lnTo>
                  <a:close/>
                  <a:moveTo>
                    <a:pt x="93" y="151"/>
                  </a:moveTo>
                  <a:lnTo>
                    <a:pt x="117" y="151"/>
                  </a:lnTo>
                  <a:lnTo>
                    <a:pt x="117" y="182"/>
                  </a:lnTo>
                  <a:lnTo>
                    <a:pt x="93" y="182"/>
                  </a:lnTo>
                  <a:lnTo>
                    <a:pt x="93" y="151"/>
                  </a:lnTo>
                  <a:close/>
                  <a:moveTo>
                    <a:pt x="56" y="151"/>
                  </a:moveTo>
                  <a:lnTo>
                    <a:pt x="80" y="151"/>
                  </a:lnTo>
                  <a:lnTo>
                    <a:pt x="80" y="182"/>
                  </a:lnTo>
                  <a:lnTo>
                    <a:pt x="56" y="182"/>
                  </a:lnTo>
                  <a:lnTo>
                    <a:pt x="56" y="151"/>
                  </a:lnTo>
                  <a:close/>
                  <a:moveTo>
                    <a:pt x="20" y="151"/>
                  </a:moveTo>
                  <a:lnTo>
                    <a:pt x="43" y="151"/>
                  </a:lnTo>
                  <a:lnTo>
                    <a:pt x="43" y="182"/>
                  </a:lnTo>
                  <a:lnTo>
                    <a:pt x="20" y="182"/>
                  </a:lnTo>
                  <a:lnTo>
                    <a:pt x="20" y="151"/>
                  </a:lnTo>
                  <a:close/>
                  <a:moveTo>
                    <a:pt x="93" y="195"/>
                  </a:moveTo>
                  <a:lnTo>
                    <a:pt x="117" y="195"/>
                  </a:lnTo>
                  <a:lnTo>
                    <a:pt x="117" y="225"/>
                  </a:lnTo>
                  <a:lnTo>
                    <a:pt x="93" y="225"/>
                  </a:lnTo>
                  <a:lnTo>
                    <a:pt x="93" y="195"/>
                  </a:lnTo>
                  <a:close/>
                  <a:moveTo>
                    <a:pt x="131" y="64"/>
                  </a:moveTo>
                  <a:lnTo>
                    <a:pt x="154" y="64"/>
                  </a:lnTo>
                  <a:lnTo>
                    <a:pt x="154" y="95"/>
                  </a:lnTo>
                  <a:lnTo>
                    <a:pt x="131" y="95"/>
                  </a:lnTo>
                  <a:lnTo>
                    <a:pt x="131" y="64"/>
                  </a:lnTo>
                  <a:close/>
                  <a:moveTo>
                    <a:pt x="93" y="21"/>
                  </a:moveTo>
                  <a:lnTo>
                    <a:pt x="117" y="21"/>
                  </a:lnTo>
                  <a:lnTo>
                    <a:pt x="117" y="51"/>
                  </a:lnTo>
                  <a:lnTo>
                    <a:pt x="93" y="51"/>
                  </a:lnTo>
                  <a:lnTo>
                    <a:pt x="93" y="21"/>
                  </a:lnTo>
                  <a:close/>
                  <a:moveTo>
                    <a:pt x="56" y="21"/>
                  </a:moveTo>
                  <a:lnTo>
                    <a:pt x="80" y="21"/>
                  </a:lnTo>
                  <a:lnTo>
                    <a:pt x="80" y="51"/>
                  </a:lnTo>
                  <a:lnTo>
                    <a:pt x="56" y="51"/>
                  </a:lnTo>
                  <a:lnTo>
                    <a:pt x="56" y="21"/>
                  </a:lnTo>
                  <a:close/>
                  <a:moveTo>
                    <a:pt x="20" y="21"/>
                  </a:moveTo>
                  <a:lnTo>
                    <a:pt x="43" y="21"/>
                  </a:lnTo>
                  <a:lnTo>
                    <a:pt x="43" y="51"/>
                  </a:lnTo>
                  <a:lnTo>
                    <a:pt x="20" y="51"/>
                  </a:lnTo>
                  <a:lnTo>
                    <a:pt x="20" y="21"/>
                  </a:lnTo>
                  <a:close/>
                  <a:moveTo>
                    <a:pt x="131" y="21"/>
                  </a:moveTo>
                  <a:lnTo>
                    <a:pt x="154" y="21"/>
                  </a:lnTo>
                  <a:lnTo>
                    <a:pt x="154" y="51"/>
                  </a:lnTo>
                  <a:lnTo>
                    <a:pt x="131" y="51"/>
                  </a:lnTo>
                  <a:lnTo>
                    <a:pt x="131" y="21"/>
                  </a:lnTo>
                  <a:close/>
                  <a:moveTo>
                    <a:pt x="131" y="108"/>
                  </a:moveTo>
                  <a:lnTo>
                    <a:pt x="154" y="108"/>
                  </a:lnTo>
                  <a:lnTo>
                    <a:pt x="154" y="138"/>
                  </a:lnTo>
                  <a:lnTo>
                    <a:pt x="131" y="138"/>
                  </a:lnTo>
                  <a:lnTo>
                    <a:pt x="131" y="108"/>
                  </a:lnTo>
                  <a:close/>
                  <a:moveTo>
                    <a:pt x="131" y="151"/>
                  </a:moveTo>
                  <a:lnTo>
                    <a:pt x="154" y="151"/>
                  </a:lnTo>
                  <a:lnTo>
                    <a:pt x="154" y="182"/>
                  </a:lnTo>
                  <a:lnTo>
                    <a:pt x="131" y="182"/>
                  </a:lnTo>
                  <a:lnTo>
                    <a:pt x="131" y="151"/>
                  </a:lnTo>
                  <a:close/>
                  <a:moveTo>
                    <a:pt x="131" y="195"/>
                  </a:moveTo>
                  <a:lnTo>
                    <a:pt x="154" y="195"/>
                  </a:lnTo>
                  <a:lnTo>
                    <a:pt x="154" y="225"/>
                  </a:lnTo>
                  <a:lnTo>
                    <a:pt x="131" y="225"/>
                  </a:lnTo>
                  <a:lnTo>
                    <a:pt x="131" y="195"/>
                  </a:lnTo>
                  <a:close/>
                  <a:moveTo>
                    <a:pt x="56" y="195"/>
                  </a:moveTo>
                  <a:lnTo>
                    <a:pt x="80" y="195"/>
                  </a:lnTo>
                  <a:lnTo>
                    <a:pt x="80" y="225"/>
                  </a:lnTo>
                  <a:lnTo>
                    <a:pt x="56" y="225"/>
                  </a:lnTo>
                  <a:lnTo>
                    <a:pt x="56" y="195"/>
                  </a:lnTo>
                  <a:close/>
                  <a:moveTo>
                    <a:pt x="20" y="195"/>
                  </a:moveTo>
                  <a:lnTo>
                    <a:pt x="43" y="195"/>
                  </a:lnTo>
                  <a:lnTo>
                    <a:pt x="43" y="225"/>
                  </a:lnTo>
                  <a:lnTo>
                    <a:pt x="20" y="225"/>
                  </a:lnTo>
                  <a:lnTo>
                    <a:pt x="20" y="19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0" name="Freeform 9">
              <a:extLst>
                <a:ext uri="{FF2B5EF4-FFF2-40B4-BE49-F238E27FC236}">
                  <a16:creationId xmlns:a16="http://schemas.microsoft.com/office/drawing/2014/main" id="{BB348592-C9DE-FDC0-D3EE-2F152CECE2D8}"/>
                </a:ext>
              </a:extLst>
            </p:cNvPr>
            <p:cNvSpPr>
              <a:spLocks noEditPoints="1"/>
            </p:cNvSpPr>
            <p:nvPr/>
          </p:nvSpPr>
          <p:spPr bwMode="auto">
            <a:xfrm>
              <a:off x="6878953" y="1311610"/>
              <a:ext cx="274638" cy="449263"/>
            </a:xfrm>
            <a:custGeom>
              <a:avLst/>
              <a:gdLst>
                <a:gd name="T0" fmla="*/ 0 w 173"/>
                <a:gd name="T1" fmla="*/ 283 h 283"/>
                <a:gd name="T2" fmla="*/ 61 w 173"/>
                <a:gd name="T3" fmla="*/ 243 h 283"/>
                <a:gd name="T4" fmla="*/ 113 w 173"/>
                <a:gd name="T5" fmla="*/ 283 h 283"/>
                <a:gd name="T6" fmla="*/ 173 w 173"/>
                <a:gd name="T7" fmla="*/ 0 h 283"/>
                <a:gd name="T8" fmla="*/ 93 w 173"/>
                <a:gd name="T9" fmla="*/ 64 h 283"/>
                <a:gd name="T10" fmla="*/ 117 w 173"/>
                <a:gd name="T11" fmla="*/ 95 h 283"/>
                <a:gd name="T12" fmla="*/ 93 w 173"/>
                <a:gd name="T13" fmla="*/ 64 h 283"/>
                <a:gd name="T14" fmla="*/ 80 w 173"/>
                <a:gd name="T15" fmla="*/ 64 h 283"/>
                <a:gd name="T16" fmla="*/ 56 w 173"/>
                <a:gd name="T17" fmla="*/ 95 h 283"/>
                <a:gd name="T18" fmla="*/ 20 w 173"/>
                <a:gd name="T19" fmla="*/ 64 h 283"/>
                <a:gd name="T20" fmla="*/ 43 w 173"/>
                <a:gd name="T21" fmla="*/ 95 h 283"/>
                <a:gd name="T22" fmla="*/ 20 w 173"/>
                <a:gd name="T23" fmla="*/ 64 h 283"/>
                <a:gd name="T24" fmla="*/ 117 w 173"/>
                <a:gd name="T25" fmla="*/ 108 h 283"/>
                <a:gd name="T26" fmla="*/ 93 w 173"/>
                <a:gd name="T27" fmla="*/ 138 h 283"/>
                <a:gd name="T28" fmla="*/ 56 w 173"/>
                <a:gd name="T29" fmla="*/ 108 h 283"/>
                <a:gd name="T30" fmla="*/ 80 w 173"/>
                <a:gd name="T31" fmla="*/ 138 h 283"/>
                <a:gd name="T32" fmla="*/ 56 w 173"/>
                <a:gd name="T33" fmla="*/ 108 h 283"/>
                <a:gd name="T34" fmla="*/ 43 w 173"/>
                <a:gd name="T35" fmla="*/ 108 h 283"/>
                <a:gd name="T36" fmla="*/ 20 w 173"/>
                <a:gd name="T37" fmla="*/ 138 h 283"/>
                <a:gd name="T38" fmla="*/ 93 w 173"/>
                <a:gd name="T39" fmla="*/ 151 h 283"/>
                <a:gd name="T40" fmla="*/ 117 w 173"/>
                <a:gd name="T41" fmla="*/ 182 h 283"/>
                <a:gd name="T42" fmla="*/ 93 w 173"/>
                <a:gd name="T43" fmla="*/ 151 h 283"/>
                <a:gd name="T44" fmla="*/ 80 w 173"/>
                <a:gd name="T45" fmla="*/ 151 h 283"/>
                <a:gd name="T46" fmla="*/ 56 w 173"/>
                <a:gd name="T47" fmla="*/ 182 h 283"/>
                <a:gd name="T48" fmla="*/ 20 w 173"/>
                <a:gd name="T49" fmla="*/ 151 h 283"/>
                <a:gd name="T50" fmla="*/ 43 w 173"/>
                <a:gd name="T51" fmla="*/ 182 h 283"/>
                <a:gd name="T52" fmla="*/ 20 w 173"/>
                <a:gd name="T53" fmla="*/ 151 h 283"/>
                <a:gd name="T54" fmla="*/ 117 w 173"/>
                <a:gd name="T55" fmla="*/ 195 h 283"/>
                <a:gd name="T56" fmla="*/ 93 w 173"/>
                <a:gd name="T57" fmla="*/ 225 h 283"/>
                <a:gd name="T58" fmla="*/ 131 w 173"/>
                <a:gd name="T59" fmla="*/ 64 h 283"/>
                <a:gd name="T60" fmla="*/ 154 w 173"/>
                <a:gd name="T61" fmla="*/ 95 h 283"/>
                <a:gd name="T62" fmla="*/ 131 w 173"/>
                <a:gd name="T63" fmla="*/ 64 h 283"/>
                <a:gd name="T64" fmla="*/ 117 w 173"/>
                <a:gd name="T65" fmla="*/ 21 h 283"/>
                <a:gd name="T66" fmla="*/ 93 w 173"/>
                <a:gd name="T67" fmla="*/ 51 h 283"/>
                <a:gd name="T68" fmla="*/ 56 w 173"/>
                <a:gd name="T69" fmla="*/ 21 h 283"/>
                <a:gd name="T70" fmla="*/ 80 w 173"/>
                <a:gd name="T71" fmla="*/ 51 h 283"/>
                <a:gd name="T72" fmla="*/ 56 w 173"/>
                <a:gd name="T73" fmla="*/ 21 h 283"/>
                <a:gd name="T74" fmla="*/ 43 w 173"/>
                <a:gd name="T75" fmla="*/ 21 h 283"/>
                <a:gd name="T76" fmla="*/ 20 w 173"/>
                <a:gd name="T77" fmla="*/ 51 h 283"/>
                <a:gd name="T78" fmla="*/ 131 w 173"/>
                <a:gd name="T79" fmla="*/ 21 h 283"/>
                <a:gd name="T80" fmla="*/ 154 w 173"/>
                <a:gd name="T81" fmla="*/ 51 h 283"/>
                <a:gd name="T82" fmla="*/ 131 w 173"/>
                <a:gd name="T83" fmla="*/ 21 h 283"/>
                <a:gd name="T84" fmla="*/ 154 w 173"/>
                <a:gd name="T85" fmla="*/ 108 h 283"/>
                <a:gd name="T86" fmla="*/ 131 w 173"/>
                <a:gd name="T87" fmla="*/ 138 h 283"/>
                <a:gd name="T88" fmla="*/ 131 w 173"/>
                <a:gd name="T89" fmla="*/ 151 h 283"/>
                <a:gd name="T90" fmla="*/ 154 w 173"/>
                <a:gd name="T91" fmla="*/ 182 h 283"/>
                <a:gd name="T92" fmla="*/ 131 w 173"/>
                <a:gd name="T93" fmla="*/ 151 h 283"/>
                <a:gd name="T94" fmla="*/ 154 w 173"/>
                <a:gd name="T95" fmla="*/ 195 h 283"/>
                <a:gd name="T96" fmla="*/ 131 w 173"/>
                <a:gd name="T97" fmla="*/ 225 h 283"/>
                <a:gd name="T98" fmla="*/ 56 w 173"/>
                <a:gd name="T99" fmla="*/ 195 h 283"/>
                <a:gd name="T100" fmla="*/ 80 w 173"/>
                <a:gd name="T101" fmla="*/ 225 h 283"/>
                <a:gd name="T102" fmla="*/ 56 w 173"/>
                <a:gd name="T103" fmla="*/ 195 h 283"/>
                <a:gd name="T104" fmla="*/ 43 w 173"/>
                <a:gd name="T105" fmla="*/ 195 h 283"/>
                <a:gd name="T106" fmla="*/ 20 w 173"/>
                <a:gd name="T107" fmla="*/ 22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3" h="283">
                  <a:moveTo>
                    <a:pt x="0" y="0"/>
                  </a:moveTo>
                  <a:lnTo>
                    <a:pt x="0" y="283"/>
                  </a:lnTo>
                  <a:lnTo>
                    <a:pt x="61" y="283"/>
                  </a:lnTo>
                  <a:lnTo>
                    <a:pt x="61" y="243"/>
                  </a:lnTo>
                  <a:lnTo>
                    <a:pt x="113" y="243"/>
                  </a:lnTo>
                  <a:lnTo>
                    <a:pt x="113" y="283"/>
                  </a:lnTo>
                  <a:lnTo>
                    <a:pt x="173" y="283"/>
                  </a:lnTo>
                  <a:lnTo>
                    <a:pt x="173" y="0"/>
                  </a:lnTo>
                  <a:lnTo>
                    <a:pt x="0" y="0"/>
                  </a:lnTo>
                  <a:close/>
                  <a:moveTo>
                    <a:pt x="93" y="64"/>
                  </a:moveTo>
                  <a:lnTo>
                    <a:pt x="117" y="64"/>
                  </a:lnTo>
                  <a:lnTo>
                    <a:pt x="117" y="95"/>
                  </a:lnTo>
                  <a:lnTo>
                    <a:pt x="93" y="95"/>
                  </a:lnTo>
                  <a:lnTo>
                    <a:pt x="93" y="64"/>
                  </a:lnTo>
                  <a:close/>
                  <a:moveTo>
                    <a:pt x="56" y="64"/>
                  </a:moveTo>
                  <a:lnTo>
                    <a:pt x="80" y="64"/>
                  </a:lnTo>
                  <a:lnTo>
                    <a:pt x="80" y="95"/>
                  </a:lnTo>
                  <a:lnTo>
                    <a:pt x="56" y="95"/>
                  </a:lnTo>
                  <a:lnTo>
                    <a:pt x="56" y="64"/>
                  </a:lnTo>
                  <a:close/>
                  <a:moveTo>
                    <a:pt x="20" y="64"/>
                  </a:moveTo>
                  <a:lnTo>
                    <a:pt x="43" y="64"/>
                  </a:lnTo>
                  <a:lnTo>
                    <a:pt x="43" y="95"/>
                  </a:lnTo>
                  <a:lnTo>
                    <a:pt x="20" y="95"/>
                  </a:lnTo>
                  <a:lnTo>
                    <a:pt x="20" y="64"/>
                  </a:lnTo>
                  <a:close/>
                  <a:moveTo>
                    <a:pt x="93" y="108"/>
                  </a:moveTo>
                  <a:lnTo>
                    <a:pt x="117" y="108"/>
                  </a:lnTo>
                  <a:lnTo>
                    <a:pt x="117" y="138"/>
                  </a:lnTo>
                  <a:lnTo>
                    <a:pt x="93" y="138"/>
                  </a:lnTo>
                  <a:lnTo>
                    <a:pt x="93" y="108"/>
                  </a:lnTo>
                  <a:close/>
                  <a:moveTo>
                    <a:pt x="56" y="108"/>
                  </a:moveTo>
                  <a:lnTo>
                    <a:pt x="80" y="108"/>
                  </a:lnTo>
                  <a:lnTo>
                    <a:pt x="80" y="138"/>
                  </a:lnTo>
                  <a:lnTo>
                    <a:pt x="56" y="138"/>
                  </a:lnTo>
                  <a:lnTo>
                    <a:pt x="56" y="108"/>
                  </a:lnTo>
                  <a:close/>
                  <a:moveTo>
                    <a:pt x="20" y="108"/>
                  </a:moveTo>
                  <a:lnTo>
                    <a:pt x="43" y="108"/>
                  </a:lnTo>
                  <a:lnTo>
                    <a:pt x="43" y="138"/>
                  </a:lnTo>
                  <a:lnTo>
                    <a:pt x="20" y="138"/>
                  </a:lnTo>
                  <a:lnTo>
                    <a:pt x="20" y="108"/>
                  </a:lnTo>
                  <a:close/>
                  <a:moveTo>
                    <a:pt x="93" y="151"/>
                  </a:moveTo>
                  <a:lnTo>
                    <a:pt x="117" y="151"/>
                  </a:lnTo>
                  <a:lnTo>
                    <a:pt x="117" y="182"/>
                  </a:lnTo>
                  <a:lnTo>
                    <a:pt x="93" y="182"/>
                  </a:lnTo>
                  <a:lnTo>
                    <a:pt x="93" y="151"/>
                  </a:lnTo>
                  <a:close/>
                  <a:moveTo>
                    <a:pt x="56" y="151"/>
                  </a:moveTo>
                  <a:lnTo>
                    <a:pt x="80" y="151"/>
                  </a:lnTo>
                  <a:lnTo>
                    <a:pt x="80" y="182"/>
                  </a:lnTo>
                  <a:lnTo>
                    <a:pt x="56" y="182"/>
                  </a:lnTo>
                  <a:lnTo>
                    <a:pt x="56" y="151"/>
                  </a:lnTo>
                  <a:close/>
                  <a:moveTo>
                    <a:pt x="20" y="151"/>
                  </a:moveTo>
                  <a:lnTo>
                    <a:pt x="43" y="151"/>
                  </a:lnTo>
                  <a:lnTo>
                    <a:pt x="43" y="182"/>
                  </a:lnTo>
                  <a:lnTo>
                    <a:pt x="20" y="182"/>
                  </a:lnTo>
                  <a:lnTo>
                    <a:pt x="20" y="151"/>
                  </a:lnTo>
                  <a:close/>
                  <a:moveTo>
                    <a:pt x="93" y="195"/>
                  </a:moveTo>
                  <a:lnTo>
                    <a:pt x="117" y="195"/>
                  </a:lnTo>
                  <a:lnTo>
                    <a:pt x="117" y="225"/>
                  </a:lnTo>
                  <a:lnTo>
                    <a:pt x="93" y="225"/>
                  </a:lnTo>
                  <a:lnTo>
                    <a:pt x="93" y="195"/>
                  </a:lnTo>
                  <a:close/>
                  <a:moveTo>
                    <a:pt x="131" y="64"/>
                  </a:moveTo>
                  <a:lnTo>
                    <a:pt x="154" y="64"/>
                  </a:lnTo>
                  <a:lnTo>
                    <a:pt x="154" y="95"/>
                  </a:lnTo>
                  <a:lnTo>
                    <a:pt x="131" y="95"/>
                  </a:lnTo>
                  <a:lnTo>
                    <a:pt x="131" y="64"/>
                  </a:lnTo>
                  <a:close/>
                  <a:moveTo>
                    <a:pt x="93" y="21"/>
                  </a:moveTo>
                  <a:lnTo>
                    <a:pt x="117" y="21"/>
                  </a:lnTo>
                  <a:lnTo>
                    <a:pt x="117" y="51"/>
                  </a:lnTo>
                  <a:lnTo>
                    <a:pt x="93" y="51"/>
                  </a:lnTo>
                  <a:lnTo>
                    <a:pt x="93" y="21"/>
                  </a:lnTo>
                  <a:close/>
                  <a:moveTo>
                    <a:pt x="56" y="21"/>
                  </a:moveTo>
                  <a:lnTo>
                    <a:pt x="80" y="21"/>
                  </a:lnTo>
                  <a:lnTo>
                    <a:pt x="80" y="51"/>
                  </a:lnTo>
                  <a:lnTo>
                    <a:pt x="56" y="51"/>
                  </a:lnTo>
                  <a:lnTo>
                    <a:pt x="56" y="21"/>
                  </a:lnTo>
                  <a:close/>
                  <a:moveTo>
                    <a:pt x="20" y="21"/>
                  </a:moveTo>
                  <a:lnTo>
                    <a:pt x="43" y="21"/>
                  </a:lnTo>
                  <a:lnTo>
                    <a:pt x="43" y="51"/>
                  </a:lnTo>
                  <a:lnTo>
                    <a:pt x="20" y="51"/>
                  </a:lnTo>
                  <a:lnTo>
                    <a:pt x="20" y="21"/>
                  </a:lnTo>
                  <a:close/>
                  <a:moveTo>
                    <a:pt x="131" y="21"/>
                  </a:moveTo>
                  <a:lnTo>
                    <a:pt x="154" y="21"/>
                  </a:lnTo>
                  <a:lnTo>
                    <a:pt x="154" y="51"/>
                  </a:lnTo>
                  <a:lnTo>
                    <a:pt x="131" y="51"/>
                  </a:lnTo>
                  <a:lnTo>
                    <a:pt x="131" y="21"/>
                  </a:lnTo>
                  <a:close/>
                  <a:moveTo>
                    <a:pt x="131" y="108"/>
                  </a:moveTo>
                  <a:lnTo>
                    <a:pt x="154" y="108"/>
                  </a:lnTo>
                  <a:lnTo>
                    <a:pt x="154" y="138"/>
                  </a:lnTo>
                  <a:lnTo>
                    <a:pt x="131" y="138"/>
                  </a:lnTo>
                  <a:lnTo>
                    <a:pt x="131" y="108"/>
                  </a:lnTo>
                  <a:close/>
                  <a:moveTo>
                    <a:pt x="131" y="151"/>
                  </a:moveTo>
                  <a:lnTo>
                    <a:pt x="154" y="151"/>
                  </a:lnTo>
                  <a:lnTo>
                    <a:pt x="154" y="182"/>
                  </a:lnTo>
                  <a:lnTo>
                    <a:pt x="131" y="182"/>
                  </a:lnTo>
                  <a:lnTo>
                    <a:pt x="131" y="151"/>
                  </a:lnTo>
                  <a:close/>
                  <a:moveTo>
                    <a:pt x="131" y="195"/>
                  </a:moveTo>
                  <a:lnTo>
                    <a:pt x="154" y="195"/>
                  </a:lnTo>
                  <a:lnTo>
                    <a:pt x="154" y="225"/>
                  </a:lnTo>
                  <a:lnTo>
                    <a:pt x="131" y="225"/>
                  </a:lnTo>
                  <a:lnTo>
                    <a:pt x="131" y="195"/>
                  </a:lnTo>
                  <a:close/>
                  <a:moveTo>
                    <a:pt x="56" y="195"/>
                  </a:moveTo>
                  <a:lnTo>
                    <a:pt x="80" y="195"/>
                  </a:lnTo>
                  <a:lnTo>
                    <a:pt x="80" y="225"/>
                  </a:lnTo>
                  <a:lnTo>
                    <a:pt x="56" y="225"/>
                  </a:lnTo>
                  <a:lnTo>
                    <a:pt x="56" y="195"/>
                  </a:lnTo>
                  <a:close/>
                  <a:moveTo>
                    <a:pt x="20" y="195"/>
                  </a:moveTo>
                  <a:lnTo>
                    <a:pt x="43" y="195"/>
                  </a:lnTo>
                  <a:lnTo>
                    <a:pt x="43" y="225"/>
                  </a:lnTo>
                  <a:lnTo>
                    <a:pt x="20" y="225"/>
                  </a:lnTo>
                  <a:lnTo>
                    <a:pt x="20" y="19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1" name="Freeform 9">
              <a:extLst>
                <a:ext uri="{FF2B5EF4-FFF2-40B4-BE49-F238E27FC236}">
                  <a16:creationId xmlns:a16="http://schemas.microsoft.com/office/drawing/2014/main" id="{1030016D-E948-0742-C4D9-0F4EC29A1948}"/>
                </a:ext>
              </a:extLst>
            </p:cNvPr>
            <p:cNvSpPr>
              <a:spLocks noEditPoints="1"/>
            </p:cNvSpPr>
            <p:nvPr/>
          </p:nvSpPr>
          <p:spPr bwMode="auto">
            <a:xfrm>
              <a:off x="7713240" y="1311610"/>
              <a:ext cx="274638" cy="449263"/>
            </a:xfrm>
            <a:custGeom>
              <a:avLst/>
              <a:gdLst>
                <a:gd name="T0" fmla="*/ 0 w 173"/>
                <a:gd name="T1" fmla="*/ 283 h 283"/>
                <a:gd name="T2" fmla="*/ 61 w 173"/>
                <a:gd name="T3" fmla="*/ 243 h 283"/>
                <a:gd name="T4" fmla="*/ 113 w 173"/>
                <a:gd name="T5" fmla="*/ 283 h 283"/>
                <a:gd name="T6" fmla="*/ 173 w 173"/>
                <a:gd name="T7" fmla="*/ 0 h 283"/>
                <a:gd name="T8" fmla="*/ 93 w 173"/>
                <a:gd name="T9" fmla="*/ 64 h 283"/>
                <a:gd name="T10" fmla="*/ 117 w 173"/>
                <a:gd name="T11" fmla="*/ 95 h 283"/>
                <a:gd name="T12" fmla="*/ 93 w 173"/>
                <a:gd name="T13" fmla="*/ 64 h 283"/>
                <a:gd name="T14" fmla="*/ 80 w 173"/>
                <a:gd name="T15" fmla="*/ 64 h 283"/>
                <a:gd name="T16" fmla="*/ 56 w 173"/>
                <a:gd name="T17" fmla="*/ 95 h 283"/>
                <a:gd name="T18" fmla="*/ 20 w 173"/>
                <a:gd name="T19" fmla="*/ 64 h 283"/>
                <a:gd name="T20" fmla="*/ 43 w 173"/>
                <a:gd name="T21" fmla="*/ 95 h 283"/>
                <a:gd name="T22" fmla="*/ 20 w 173"/>
                <a:gd name="T23" fmla="*/ 64 h 283"/>
                <a:gd name="T24" fmla="*/ 117 w 173"/>
                <a:gd name="T25" fmla="*/ 108 h 283"/>
                <a:gd name="T26" fmla="*/ 93 w 173"/>
                <a:gd name="T27" fmla="*/ 138 h 283"/>
                <a:gd name="T28" fmla="*/ 56 w 173"/>
                <a:gd name="T29" fmla="*/ 108 h 283"/>
                <a:gd name="T30" fmla="*/ 80 w 173"/>
                <a:gd name="T31" fmla="*/ 138 h 283"/>
                <a:gd name="T32" fmla="*/ 56 w 173"/>
                <a:gd name="T33" fmla="*/ 108 h 283"/>
                <a:gd name="T34" fmla="*/ 43 w 173"/>
                <a:gd name="T35" fmla="*/ 108 h 283"/>
                <a:gd name="T36" fmla="*/ 20 w 173"/>
                <a:gd name="T37" fmla="*/ 138 h 283"/>
                <a:gd name="T38" fmla="*/ 93 w 173"/>
                <a:gd name="T39" fmla="*/ 151 h 283"/>
                <a:gd name="T40" fmla="*/ 117 w 173"/>
                <a:gd name="T41" fmla="*/ 182 h 283"/>
                <a:gd name="T42" fmla="*/ 93 w 173"/>
                <a:gd name="T43" fmla="*/ 151 h 283"/>
                <a:gd name="T44" fmla="*/ 80 w 173"/>
                <a:gd name="T45" fmla="*/ 151 h 283"/>
                <a:gd name="T46" fmla="*/ 56 w 173"/>
                <a:gd name="T47" fmla="*/ 182 h 283"/>
                <a:gd name="T48" fmla="*/ 20 w 173"/>
                <a:gd name="T49" fmla="*/ 151 h 283"/>
                <a:gd name="T50" fmla="*/ 43 w 173"/>
                <a:gd name="T51" fmla="*/ 182 h 283"/>
                <a:gd name="T52" fmla="*/ 20 w 173"/>
                <a:gd name="T53" fmla="*/ 151 h 283"/>
                <a:gd name="T54" fmla="*/ 117 w 173"/>
                <a:gd name="T55" fmla="*/ 195 h 283"/>
                <a:gd name="T56" fmla="*/ 93 w 173"/>
                <a:gd name="T57" fmla="*/ 225 h 283"/>
                <a:gd name="T58" fmla="*/ 131 w 173"/>
                <a:gd name="T59" fmla="*/ 64 h 283"/>
                <a:gd name="T60" fmla="*/ 154 w 173"/>
                <a:gd name="T61" fmla="*/ 95 h 283"/>
                <a:gd name="T62" fmla="*/ 131 w 173"/>
                <a:gd name="T63" fmla="*/ 64 h 283"/>
                <a:gd name="T64" fmla="*/ 117 w 173"/>
                <a:gd name="T65" fmla="*/ 21 h 283"/>
                <a:gd name="T66" fmla="*/ 93 w 173"/>
                <a:gd name="T67" fmla="*/ 51 h 283"/>
                <a:gd name="T68" fmla="*/ 56 w 173"/>
                <a:gd name="T69" fmla="*/ 21 h 283"/>
                <a:gd name="T70" fmla="*/ 80 w 173"/>
                <a:gd name="T71" fmla="*/ 51 h 283"/>
                <a:gd name="T72" fmla="*/ 56 w 173"/>
                <a:gd name="T73" fmla="*/ 21 h 283"/>
                <a:gd name="T74" fmla="*/ 43 w 173"/>
                <a:gd name="T75" fmla="*/ 21 h 283"/>
                <a:gd name="T76" fmla="*/ 20 w 173"/>
                <a:gd name="T77" fmla="*/ 51 h 283"/>
                <a:gd name="T78" fmla="*/ 131 w 173"/>
                <a:gd name="T79" fmla="*/ 21 h 283"/>
                <a:gd name="T80" fmla="*/ 154 w 173"/>
                <a:gd name="T81" fmla="*/ 51 h 283"/>
                <a:gd name="T82" fmla="*/ 131 w 173"/>
                <a:gd name="T83" fmla="*/ 21 h 283"/>
                <a:gd name="T84" fmla="*/ 154 w 173"/>
                <a:gd name="T85" fmla="*/ 108 h 283"/>
                <a:gd name="T86" fmla="*/ 131 w 173"/>
                <a:gd name="T87" fmla="*/ 138 h 283"/>
                <a:gd name="T88" fmla="*/ 131 w 173"/>
                <a:gd name="T89" fmla="*/ 151 h 283"/>
                <a:gd name="T90" fmla="*/ 154 w 173"/>
                <a:gd name="T91" fmla="*/ 182 h 283"/>
                <a:gd name="T92" fmla="*/ 131 w 173"/>
                <a:gd name="T93" fmla="*/ 151 h 283"/>
                <a:gd name="T94" fmla="*/ 154 w 173"/>
                <a:gd name="T95" fmla="*/ 195 h 283"/>
                <a:gd name="T96" fmla="*/ 131 w 173"/>
                <a:gd name="T97" fmla="*/ 225 h 283"/>
                <a:gd name="T98" fmla="*/ 56 w 173"/>
                <a:gd name="T99" fmla="*/ 195 h 283"/>
                <a:gd name="T100" fmla="*/ 80 w 173"/>
                <a:gd name="T101" fmla="*/ 225 h 283"/>
                <a:gd name="T102" fmla="*/ 56 w 173"/>
                <a:gd name="T103" fmla="*/ 195 h 283"/>
                <a:gd name="T104" fmla="*/ 43 w 173"/>
                <a:gd name="T105" fmla="*/ 195 h 283"/>
                <a:gd name="T106" fmla="*/ 20 w 173"/>
                <a:gd name="T107" fmla="*/ 22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3" h="283">
                  <a:moveTo>
                    <a:pt x="0" y="0"/>
                  </a:moveTo>
                  <a:lnTo>
                    <a:pt x="0" y="283"/>
                  </a:lnTo>
                  <a:lnTo>
                    <a:pt x="61" y="283"/>
                  </a:lnTo>
                  <a:lnTo>
                    <a:pt x="61" y="243"/>
                  </a:lnTo>
                  <a:lnTo>
                    <a:pt x="113" y="243"/>
                  </a:lnTo>
                  <a:lnTo>
                    <a:pt x="113" y="283"/>
                  </a:lnTo>
                  <a:lnTo>
                    <a:pt x="173" y="283"/>
                  </a:lnTo>
                  <a:lnTo>
                    <a:pt x="173" y="0"/>
                  </a:lnTo>
                  <a:lnTo>
                    <a:pt x="0" y="0"/>
                  </a:lnTo>
                  <a:close/>
                  <a:moveTo>
                    <a:pt x="93" y="64"/>
                  </a:moveTo>
                  <a:lnTo>
                    <a:pt x="117" y="64"/>
                  </a:lnTo>
                  <a:lnTo>
                    <a:pt x="117" y="95"/>
                  </a:lnTo>
                  <a:lnTo>
                    <a:pt x="93" y="95"/>
                  </a:lnTo>
                  <a:lnTo>
                    <a:pt x="93" y="64"/>
                  </a:lnTo>
                  <a:close/>
                  <a:moveTo>
                    <a:pt x="56" y="64"/>
                  </a:moveTo>
                  <a:lnTo>
                    <a:pt x="80" y="64"/>
                  </a:lnTo>
                  <a:lnTo>
                    <a:pt x="80" y="95"/>
                  </a:lnTo>
                  <a:lnTo>
                    <a:pt x="56" y="95"/>
                  </a:lnTo>
                  <a:lnTo>
                    <a:pt x="56" y="64"/>
                  </a:lnTo>
                  <a:close/>
                  <a:moveTo>
                    <a:pt x="20" y="64"/>
                  </a:moveTo>
                  <a:lnTo>
                    <a:pt x="43" y="64"/>
                  </a:lnTo>
                  <a:lnTo>
                    <a:pt x="43" y="95"/>
                  </a:lnTo>
                  <a:lnTo>
                    <a:pt x="20" y="95"/>
                  </a:lnTo>
                  <a:lnTo>
                    <a:pt x="20" y="64"/>
                  </a:lnTo>
                  <a:close/>
                  <a:moveTo>
                    <a:pt x="93" y="108"/>
                  </a:moveTo>
                  <a:lnTo>
                    <a:pt x="117" y="108"/>
                  </a:lnTo>
                  <a:lnTo>
                    <a:pt x="117" y="138"/>
                  </a:lnTo>
                  <a:lnTo>
                    <a:pt x="93" y="138"/>
                  </a:lnTo>
                  <a:lnTo>
                    <a:pt x="93" y="108"/>
                  </a:lnTo>
                  <a:close/>
                  <a:moveTo>
                    <a:pt x="56" y="108"/>
                  </a:moveTo>
                  <a:lnTo>
                    <a:pt x="80" y="108"/>
                  </a:lnTo>
                  <a:lnTo>
                    <a:pt x="80" y="138"/>
                  </a:lnTo>
                  <a:lnTo>
                    <a:pt x="56" y="138"/>
                  </a:lnTo>
                  <a:lnTo>
                    <a:pt x="56" y="108"/>
                  </a:lnTo>
                  <a:close/>
                  <a:moveTo>
                    <a:pt x="20" y="108"/>
                  </a:moveTo>
                  <a:lnTo>
                    <a:pt x="43" y="108"/>
                  </a:lnTo>
                  <a:lnTo>
                    <a:pt x="43" y="138"/>
                  </a:lnTo>
                  <a:lnTo>
                    <a:pt x="20" y="138"/>
                  </a:lnTo>
                  <a:lnTo>
                    <a:pt x="20" y="108"/>
                  </a:lnTo>
                  <a:close/>
                  <a:moveTo>
                    <a:pt x="93" y="151"/>
                  </a:moveTo>
                  <a:lnTo>
                    <a:pt x="117" y="151"/>
                  </a:lnTo>
                  <a:lnTo>
                    <a:pt x="117" y="182"/>
                  </a:lnTo>
                  <a:lnTo>
                    <a:pt x="93" y="182"/>
                  </a:lnTo>
                  <a:lnTo>
                    <a:pt x="93" y="151"/>
                  </a:lnTo>
                  <a:close/>
                  <a:moveTo>
                    <a:pt x="56" y="151"/>
                  </a:moveTo>
                  <a:lnTo>
                    <a:pt x="80" y="151"/>
                  </a:lnTo>
                  <a:lnTo>
                    <a:pt x="80" y="182"/>
                  </a:lnTo>
                  <a:lnTo>
                    <a:pt x="56" y="182"/>
                  </a:lnTo>
                  <a:lnTo>
                    <a:pt x="56" y="151"/>
                  </a:lnTo>
                  <a:close/>
                  <a:moveTo>
                    <a:pt x="20" y="151"/>
                  </a:moveTo>
                  <a:lnTo>
                    <a:pt x="43" y="151"/>
                  </a:lnTo>
                  <a:lnTo>
                    <a:pt x="43" y="182"/>
                  </a:lnTo>
                  <a:lnTo>
                    <a:pt x="20" y="182"/>
                  </a:lnTo>
                  <a:lnTo>
                    <a:pt x="20" y="151"/>
                  </a:lnTo>
                  <a:close/>
                  <a:moveTo>
                    <a:pt x="93" y="195"/>
                  </a:moveTo>
                  <a:lnTo>
                    <a:pt x="117" y="195"/>
                  </a:lnTo>
                  <a:lnTo>
                    <a:pt x="117" y="225"/>
                  </a:lnTo>
                  <a:lnTo>
                    <a:pt x="93" y="225"/>
                  </a:lnTo>
                  <a:lnTo>
                    <a:pt x="93" y="195"/>
                  </a:lnTo>
                  <a:close/>
                  <a:moveTo>
                    <a:pt x="131" y="64"/>
                  </a:moveTo>
                  <a:lnTo>
                    <a:pt x="154" y="64"/>
                  </a:lnTo>
                  <a:lnTo>
                    <a:pt x="154" y="95"/>
                  </a:lnTo>
                  <a:lnTo>
                    <a:pt x="131" y="95"/>
                  </a:lnTo>
                  <a:lnTo>
                    <a:pt x="131" y="64"/>
                  </a:lnTo>
                  <a:close/>
                  <a:moveTo>
                    <a:pt x="93" y="21"/>
                  </a:moveTo>
                  <a:lnTo>
                    <a:pt x="117" y="21"/>
                  </a:lnTo>
                  <a:lnTo>
                    <a:pt x="117" y="51"/>
                  </a:lnTo>
                  <a:lnTo>
                    <a:pt x="93" y="51"/>
                  </a:lnTo>
                  <a:lnTo>
                    <a:pt x="93" y="21"/>
                  </a:lnTo>
                  <a:close/>
                  <a:moveTo>
                    <a:pt x="56" y="21"/>
                  </a:moveTo>
                  <a:lnTo>
                    <a:pt x="80" y="21"/>
                  </a:lnTo>
                  <a:lnTo>
                    <a:pt x="80" y="51"/>
                  </a:lnTo>
                  <a:lnTo>
                    <a:pt x="56" y="51"/>
                  </a:lnTo>
                  <a:lnTo>
                    <a:pt x="56" y="21"/>
                  </a:lnTo>
                  <a:close/>
                  <a:moveTo>
                    <a:pt x="20" y="21"/>
                  </a:moveTo>
                  <a:lnTo>
                    <a:pt x="43" y="21"/>
                  </a:lnTo>
                  <a:lnTo>
                    <a:pt x="43" y="51"/>
                  </a:lnTo>
                  <a:lnTo>
                    <a:pt x="20" y="51"/>
                  </a:lnTo>
                  <a:lnTo>
                    <a:pt x="20" y="21"/>
                  </a:lnTo>
                  <a:close/>
                  <a:moveTo>
                    <a:pt x="131" y="21"/>
                  </a:moveTo>
                  <a:lnTo>
                    <a:pt x="154" y="21"/>
                  </a:lnTo>
                  <a:lnTo>
                    <a:pt x="154" y="51"/>
                  </a:lnTo>
                  <a:lnTo>
                    <a:pt x="131" y="51"/>
                  </a:lnTo>
                  <a:lnTo>
                    <a:pt x="131" y="21"/>
                  </a:lnTo>
                  <a:close/>
                  <a:moveTo>
                    <a:pt x="131" y="108"/>
                  </a:moveTo>
                  <a:lnTo>
                    <a:pt x="154" y="108"/>
                  </a:lnTo>
                  <a:lnTo>
                    <a:pt x="154" y="138"/>
                  </a:lnTo>
                  <a:lnTo>
                    <a:pt x="131" y="138"/>
                  </a:lnTo>
                  <a:lnTo>
                    <a:pt x="131" y="108"/>
                  </a:lnTo>
                  <a:close/>
                  <a:moveTo>
                    <a:pt x="131" y="151"/>
                  </a:moveTo>
                  <a:lnTo>
                    <a:pt x="154" y="151"/>
                  </a:lnTo>
                  <a:lnTo>
                    <a:pt x="154" y="182"/>
                  </a:lnTo>
                  <a:lnTo>
                    <a:pt x="131" y="182"/>
                  </a:lnTo>
                  <a:lnTo>
                    <a:pt x="131" y="151"/>
                  </a:lnTo>
                  <a:close/>
                  <a:moveTo>
                    <a:pt x="131" y="195"/>
                  </a:moveTo>
                  <a:lnTo>
                    <a:pt x="154" y="195"/>
                  </a:lnTo>
                  <a:lnTo>
                    <a:pt x="154" y="225"/>
                  </a:lnTo>
                  <a:lnTo>
                    <a:pt x="131" y="225"/>
                  </a:lnTo>
                  <a:lnTo>
                    <a:pt x="131" y="195"/>
                  </a:lnTo>
                  <a:close/>
                  <a:moveTo>
                    <a:pt x="56" y="195"/>
                  </a:moveTo>
                  <a:lnTo>
                    <a:pt x="80" y="195"/>
                  </a:lnTo>
                  <a:lnTo>
                    <a:pt x="80" y="225"/>
                  </a:lnTo>
                  <a:lnTo>
                    <a:pt x="56" y="225"/>
                  </a:lnTo>
                  <a:lnTo>
                    <a:pt x="56" y="195"/>
                  </a:lnTo>
                  <a:close/>
                  <a:moveTo>
                    <a:pt x="20" y="195"/>
                  </a:moveTo>
                  <a:lnTo>
                    <a:pt x="43" y="195"/>
                  </a:lnTo>
                  <a:lnTo>
                    <a:pt x="43" y="225"/>
                  </a:lnTo>
                  <a:lnTo>
                    <a:pt x="20" y="225"/>
                  </a:lnTo>
                  <a:lnTo>
                    <a:pt x="20" y="19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grpSp>
          <p:nvGrpSpPr>
            <p:cNvPr id="12" name="グループ化 11">
              <a:extLst>
                <a:ext uri="{FF2B5EF4-FFF2-40B4-BE49-F238E27FC236}">
                  <a16:creationId xmlns:a16="http://schemas.microsoft.com/office/drawing/2014/main" id="{B7DEE499-27C7-58A4-5309-E47CCFEC9A73}"/>
                </a:ext>
              </a:extLst>
            </p:cNvPr>
            <p:cNvGrpSpPr/>
            <p:nvPr/>
          </p:nvGrpSpPr>
          <p:grpSpPr>
            <a:xfrm>
              <a:off x="8028758" y="1498929"/>
              <a:ext cx="180020" cy="254730"/>
              <a:chOff x="757238" y="4846638"/>
              <a:chExt cx="288926" cy="377825"/>
            </a:xfrm>
          </p:grpSpPr>
          <p:sp>
            <p:nvSpPr>
              <p:cNvPr id="216" name="Freeform 33">
                <a:extLst>
                  <a:ext uri="{FF2B5EF4-FFF2-40B4-BE49-F238E27FC236}">
                    <a16:creationId xmlns:a16="http://schemas.microsoft.com/office/drawing/2014/main" id="{95C9A456-2FF8-6444-4929-69562C1787C1}"/>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17" name="Freeform 34">
                <a:extLst>
                  <a:ext uri="{FF2B5EF4-FFF2-40B4-BE49-F238E27FC236}">
                    <a16:creationId xmlns:a16="http://schemas.microsoft.com/office/drawing/2014/main" id="{4756B9AA-2088-B928-AF0D-AA8FFDA20939}"/>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18" name="Rectangle 35">
                <a:extLst>
                  <a:ext uri="{FF2B5EF4-FFF2-40B4-BE49-F238E27FC236}">
                    <a16:creationId xmlns:a16="http://schemas.microsoft.com/office/drawing/2014/main" id="{389ABC9E-D56C-2494-1EDC-28E88D54EFA0}"/>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19" name="Rectangle 36">
                <a:extLst>
                  <a:ext uri="{FF2B5EF4-FFF2-40B4-BE49-F238E27FC236}">
                    <a16:creationId xmlns:a16="http://schemas.microsoft.com/office/drawing/2014/main" id="{2FEEDD73-620C-1304-C00F-2665538C7642}"/>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20" name="Rectangle 37">
                <a:extLst>
                  <a:ext uri="{FF2B5EF4-FFF2-40B4-BE49-F238E27FC236}">
                    <a16:creationId xmlns:a16="http://schemas.microsoft.com/office/drawing/2014/main" id="{8640E527-6481-5D26-D6A0-98B5045F96A7}"/>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21" name="Freeform 38">
                <a:extLst>
                  <a:ext uri="{FF2B5EF4-FFF2-40B4-BE49-F238E27FC236}">
                    <a16:creationId xmlns:a16="http://schemas.microsoft.com/office/drawing/2014/main" id="{BDE29D75-CF33-C7CF-1C4F-86ACA64ADF60}"/>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22" name="Freeform 39">
                <a:extLst>
                  <a:ext uri="{FF2B5EF4-FFF2-40B4-BE49-F238E27FC236}">
                    <a16:creationId xmlns:a16="http://schemas.microsoft.com/office/drawing/2014/main" id="{739C899D-AC32-B24F-E0AA-5D1832469DF9}"/>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23" name="Freeform 40">
                <a:extLst>
                  <a:ext uri="{FF2B5EF4-FFF2-40B4-BE49-F238E27FC236}">
                    <a16:creationId xmlns:a16="http://schemas.microsoft.com/office/drawing/2014/main" id="{A281E5C3-E847-1B08-D7E8-A6F782A0F2B5}"/>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24" name="Freeform 41">
                <a:extLst>
                  <a:ext uri="{FF2B5EF4-FFF2-40B4-BE49-F238E27FC236}">
                    <a16:creationId xmlns:a16="http://schemas.microsoft.com/office/drawing/2014/main" id="{7BDDE23E-1019-0034-7996-CFD049B7A8F7}"/>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25" name="Rectangle 42">
                <a:extLst>
                  <a:ext uri="{FF2B5EF4-FFF2-40B4-BE49-F238E27FC236}">
                    <a16:creationId xmlns:a16="http://schemas.microsoft.com/office/drawing/2014/main" id="{EC7DC641-F1BF-23AF-3A43-59A4AFE5DDDB}"/>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26" name="Freeform 43">
                <a:extLst>
                  <a:ext uri="{FF2B5EF4-FFF2-40B4-BE49-F238E27FC236}">
                    <a16:creationId xmlns:a16="http://schemas.microsoft.com/office/drawing/2014/main" id="{8A5CE6C3-420F-3D85-2A20-F66C4C508DCD}"/>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grpSp>
        <p:grpSp>
          <p:nvGrpSpPr>
            <p:cNvPr id="13" name="グループ化 12">
              <a:extLst>
                <a:ext uri="{FF2B5EF4-FFF2-40B4-BE49-F238E27FC236}">
                  <a16:creationId xmlns:a16="http://schemas.microsoft.com/office/drawing/2014/main" id="{47352AEB-57D3-2622-D69F-B1EE9B667577}"/>
                </a:ext>
              </a:extLst>
            </p:cNvPr>
            <p:cNvGrpSpPr/>
            <p:nvPr/>
          </p:nvGrpSpPr>
          <p:grpSpPr>
            <a:xfrm>
              <a:off x="7190437" y="1498929"/>
              <a:ext cx="180020" cy="254730"/>
              <a:chOff x="757238" y="4846638"/>
              <a:chExt cx="288926" cy="377825"/>
            </a:xfrm>
          </p:grpSpPr>
          <p:sp>
            <p:nvSpPr>
              <p:cNvPr id="205" name="Freeform 33">
                <a:extLst>
                  <a:ext uri="{FF2B5EF4-FFF2-40B4-BE49-F238E27FC236}">
                    <a16:creationId xmlns:a16="http://schemas.microsoft.com/office/drawing/2014/main" id="{EA71F10D-D1EE-6C4B-52CC-18098144B9CF}"/>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06" name="Freeform 34">
                <a:extLst>
                  <a:ext uri="{FF2B5EF4-FFF2-40B4-BE49-F238E27FC236}">
                    <a16:creationId xmlns:a16="http://schemas.microsoft.com/office/drawing/2014/main" id="{64C70EFF-60F4-8A20-BCFE-858F6463C761}"/>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07" name="Rectangle 35">
                <a:extLst>
                  <a:ext uri="{FF2B5EF4-FFF2-40B4-BE49-F238E27FC236}">
                    <a16:creationId xmlns:a16="http://schemas.microsoft.com/office/drawing/2014/main" id="{0C1EB21E-886C-1564-A04E-3DF9CA59B4DE}"/>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08" name="Rectangle 36">
                <a:extLst>
                  <a:ext uri="{FF2B5EF4-FFF2-40B4-BE49-F238E27FC236}">
                    <a16:creationId xmlns:a16="http://schemas.microsoft.com/office/drawing/2014/main" id="{2B713106-75AD-FF70-59C7-BAACF297C1E0}"/>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09" name="Rectangle 37">
                <a:extLst>
                  <a:ext uri="{FF2B5EF4-FFF2-40B4-BE49-F238E27FC236}">
                    <a16:creationId xmlns:a16="http://schemas.microsoft.com/office/drawing/2014/main" id="{96FA4618-A52A-816C-D116-56331D517829}"/>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10" name="Freeform 38">
                <a:extLst>
                  <a:ext uri="{FF2B5EF4-FFF2-40B4-BE49-F238E27FC236}">
                    <a16:creationId xmlns:a16="http://schemas.microsoft.com/office/drawing/2014/main" id="{A5B9136C-81D2-DECD-3A34-3B08D46B3A2A}"/>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11" name="Freeform 39">
                <a:extLst>
                  <a:ext uri="{FF2B5EF4-FFF2-40B4-BE49-F238E27FC236}">
                    <a16:creationId xmlns:a16="http://schemas.microsoft.com/office/drawing/2014/main" id="{C9C86390-6F91-002C-25A8-19742896CA4D}"/>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12" name="Freeform 40">
                <a:extLst>
                  <a:ext uri="{FF2B5EF4-FFF2-40B4-BE49-F238E27FC236}">
                    <a16:creationId xmlns:a16="http://schemas.microsoft.com/office/drawing/2014/main" id="{EDD60807-924C-6902-0389-850E569A6B6F}"/>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13" name="Freeform 41">
                <a:extLst>
                  <a:ext uri="{FF2B5EF4-FFF2-40B4-BE49-F238E27FC236}">
                    <a16:creationId xmlns:a16="http://schemas.microsoft.com/office/drawing/2014/main" id="{FB61C50A-95E3-D8D7-FC47-04BC690EAB96}"/>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14" name="Rectangle 42">
                <a:extLst>
                  <a:ext uri="{FF2B5EF4-FFF2-40B4-BE49-F238E27FC236}">
                    <a16:creationId xmlns:a16="http://schemas.microsoft.com/office/drawing/2014/main" id="{9F255B83-B975-8962-C11D-906962D3FD41}"/>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15" name="Freeform 43">
                <a:extLst>
                  <a:ext uri="{FF2B5EF4-FFF2-40B4-BE49-F238E27FC236}">
                    <a16:creationId xmlns:a16="http://schemas.microsoft.com/office/drawing/2014/main" id="{EFE5CF77-D323-1C15-09C9-976C8864D80F}"/>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grpSp>
        <p:grpSp>
          <p:nvGrpSpPr>
            <p:cNvPr id="15" name="グループ化 14">
              <a:extLst>
                <a:ext uri="{FF2B5EF4-FFF2-40B4-BE49-F238E27FC236}">
                  <a16:creationId xmlns:a16="http://schemas.microsoft.com/office/drawing/2014/main" id="{78B685AC-29C7-306C-2877-6B01B65BF40E}"/>
                </a:ext>
              </a:extLst>
            </p:cNvPr>
            <p:cNvGrpSpPr>
              <a:grpSpLocks noChangeAspect="1"/>
            </p:cNvGrpSpPr>
            <p:nvPr/>
          </p:nvGrpSpPr>
          <p:grpSpPr>
            <a:xfrm>
              <a:off x="6798333" y="2608451"/>
              <a:ext cx="655228" cy="449263"/>
              <a:chOff x="0" y="114300"/>
              <a:chExt cx="10691813" cy="7331075"/>
            </a:xfrm>
          </p:grpSpPr>
          <p:sp>
            <p:nvSpPr>
              <p:cNvPr id="195" name="Freeform 101">
                <a:extLst>
                  <a:ext uri="{FF2B5EF4-FFF2-40B4-BE49-F238E27FC236}">
                    <a16:creationId xmlns:a16="http://schemas.microsoft.com/office/drawing/2014/main" id="{DCF57265-4146-982E-9BEC-B89432E8C613}"/>
                  </a:ext>
                </a:extLst>
              </p:cNvPr>
              <p:cNvSpPr>
                <a:spLocks/>
              </p:cNvSpPr>
              <p:nvPr/>
            </p:nvSpPr>
            <p:spPr bwMode="auto">
              <a:xfrm>
                <a:off x="0" y="114300"/>
                <a:ext cx="10691813" cy="7331075"/>
              </a:xfrm>
              <a:custGeom>
                <a:avLst/>
                <a:gdLst>
                  <a:gd name="T0" fmla="*/ 1337 w 1701"/>
                  <a:gd name="T1" fmla="*/ 438 h 1166"/>
                  <a:gd name="T2" fmla="*/ 1299 w 1701"/>
                  <a:gd name="T3" fmla="*/ 440 h 1166"/>
                  <a:gd name="T4" fmla="*/ 1305 w 1701"/>
                  <a:gd name="T5" fmla="*/ 377 h 1166"/>
                  <a:gd name="T6" fmla="*/ 927 w 1701"/>
                  <a:gd name="T7" fmla="*/ 0 h 1166"/>
                  <a:gd name="T8" fmla="*/ 554 w 1701"/>
                  <a:gd name="T9" fmla="*/ 327 h 1166"/>
                  <a:gd name="T10" fmla="*/ 459 w 1701"/>
                  <a:gd name="T11" fmla="*/ 306 h 1166"/>
                  <a:gd name="T12" fmla="*/ 235 w 1701"/>
                  <a:gd name="T13" fmla="*/ 530 h 1166"/>
                  <a:gd name="T14" fmla="*/ 253 w 1701"/>
                  <a:gd name="T15" fmla="*/ 618 h 1166"/>
                  <a:gd name="T16" fmla="*/ 0 w 1701"/>
                  <a:gd name="T17" fmla="*/ 891 h 1166"/>
                  <a:gd name="T18" fmla="*/ 275 w 1701"/>
                  <a:gd name="T19" fmla="*/ 1166 h 1166"/>
                  <a:gd name="T20" fmla="*/ 286 w 1701"/>
                  <a:gd name="T21" fmla="*/ 1166 h 1166"/>
                  <a:gd name="T22" fmla="*/ 286 w 1701"/>
                  <a:gd name="T23" fmla="*/ 1166 h 1166"/>
                  <a:gd name="T24" fmla="*/ 1337 w 1701"/>
                  <a:gd name="T25" fmla="*/ 1166 h 1166"/>
                  <a:gd name="T26" fmla="*/ 1701 w 1701"/>
                  <a:gd name="T27" fmla="*/ 802 h 1166"/>
                  <a:gd name="T28" fmla="*/ 1337 w 1701"/>
                  <a:gd name="T29" fmla="*/ 438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01" h="1166">
                    <a:moveTo>
                      <a:pt x="1337" y="438"/>
                    </a:moveTo>
                    <a:cubicBezTo>
                      <a:pt x="1324" y="438"/>
                      <a:pt x="1312" y="439"/>
                      <a:pt x="1299" y="440"/>
                    </a:cubicBezTo>
                    <a:cubicBezTo>
                      <a:pt x="1302" y="420"/>
                      <a:pt x="1305" y="399"/>
                      <a:pt x="1305" y="377"/>
                    </a:cubicBezTo>
                    <a:cubicBezTo>
                      <a:pt x="1305" y="169"/>
                      <a:pt x="1136" y="0"/>
                      <a:pt x="927" y="0"/>
                    </a:cubicBezTo>
                    <a:cubicBezTo>
                      <a:pt x="736" y="0"/>
                      <a:pt x="578" y="143"/>
                      <a:pt x="554" y="327"/>
                    </a:cubicBezTo>
                    <a:cubicBezTo>
                      <a:pt x="525" y="314"/>
                      <a:pt x="493" y="306"/>
                      <a:pt x="459" y="306"/>
                    </a:cubicBezTo>
                    <a:cubicBezTo>
                      <a:pt x="335" y="306"/>
                      <a:pt x="235" y="406"/>
                      <a:pt x="235" y="530"/>
                    </a:cubicBezTo>
                    <a:cubicBezTo>
                      <a:pt x="235" y="561"/>
                      <a:pt x="241" y="591"/>
                      <a:pt x="253" y="618"/>
                    </a:cubicBezTo>
                    <a:cubicBezTo>
                      <a:pt x="111" y="629"/>
                      <a:pt x="0" y="747"/>
                      <a:pt x="0" y="891"/>
                    </a:cubicBezTo>
                    <a:cubicBezTo>
                      <a:pt x="0" y="1043"/>
                      <a:pt x="123" y="1166"/>
                      <a:pt x="275" y="1166"/>
                    </a:cubicBezTo>
                    <a:cubicBezTo>
                      <a:pt x="279" y="1166"/>
                      <a:pt x="282" y="1166"/>
                      <a:pt x="286" y="1166"/>
                    </a:cubicBezTo>
                    <a:cubicBezTo>
                      <a:pt x="286" y="1166"/>
                      <a:pt x="286" y="1166"/>
                      <a:pt x="286" y="1166"/>
                    </a:cubicBezTo>
                    <a:cubicBezTo>
                      <a:pt x="1337" y="1166"/>
                      <a:pt x="1337" y="1166"/>
                      <a:pt x="1337" y="1166"/>
                    </a:cubicBezTo>
                    <a:cubicBezTo>
                      <a:pt x="1538" y="1166"/>
                      <a:pt x="1701" y="1003"/>
                      <a:pt x="1701" y="802"/>
                    </a:cubicBezTo>
                    <a:cubicBezTo>
                      <a:pt x="1701" y="601"/>
                      <a:pt x="1538" y="438"/>
                      <a:pt x="1337" y="438"/>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97" name="Freeform 102">
                <a:extLst>
                  <a:ext uri="{FF2B5EF4-FFF2-40B4-BE49-F238E27FC236}">
                    <a16:creationId xmlns:a16="http://schemas.microsoft.com/office/drawing/2014/main" id="{E2850C0D-BFB7-E128-3B1C-159DC366EC8C}"/>
                  </a:ext>
                </a:extLst>
              </p:cNvPr>
              <p:cNvSpPr>
                <a:spLocks noEditPoints="1"/>
              </p:cNvSpPr>
              <p:nvPr/>
            </p:nvSpPr>
            <p:spPr bwMode="auto">
              <a:xfrm>
                <a:off x="3092450" y="2006600"/>
                <a:ext cx="4545013" cy="4954588"/>
              </a:xfrm>
              <a:custGeom>
                <a:avLst/>
                <a:gdLst>
                  <a:gd name="T0" fmla="*/ 692 w 723"/>
                  <a:gd name="T1" fmla="*/ 394 h 788"/>
                  <a:gd name="T2" fmla="*/ 702 w 723"/>
                  <a:gd name="T3" fmla="*/ 197 h 788"/>
                  <a:gd name="T4" fmla="*/ 437 w 723"/>
                  <a:gd name="T5" fmla="*/ 72 h 788"/>
                  <a:gd name="T6" fmla="*/ 285 w 723"/>
                  <a:gd name="T7" fmla="*/ 72 h 788"/>
                  <a:gd name="T8" fmla="*/ 20 w 723"/>
                  <a:gd name="T9" fmla="*/ 197 h 788"/>
                  <a:gd name="T10" fmla="*/ 30 w 723"/>
                  <a:gd name="T11" fmla="*/ 394 h 788"/>
                  <a:gd name="T12" fmla="*/ 20 w 723"/>
                  <a:gd name="T13" fmla="*/ 591 h 788"/>
                  <a:gd name="T14" fmla="*/ 285 w 723"/>
                  <a:gd name="T15" fmla="*/ 716 h 788"/>
                  <a:gd name="T16" fmla="*/ 437 w 723"/>
                  <a:gd name="T17" fmla="*/ 716 h 788"/>
                  <a:gd name="T18" fmla="*/ 702 w 723"/>
                  <a:gd name="T19" fmla="*/ 591 h 788"/>
                  <a:gd name="T20" fmla="*/ 434 w 723"/>
                  <a:gd name="T21" fmla="*/ 99 h 788"/>
                  <a:gd name="T22" fmla="*/ 564 w 723"/>
                  <a:gd name="T23" fmla="*/ 261 h 788"/>
                  <a:gd name="T24" fmla="*/ 375 w 723"/>
                  <a:gd name="T25" fmla="*/ 318 h 788"/>
                  <a:gd name="T26" fmla="*/ 434 w 723"/>
                  <a:gd name="T27" fmla="*/ 99 h 788"/>
                  <a:gd name="T28" fmla="*/ 348 w 723"/>
                  <a:gd name="T29" fmla="*/ 151 h 788"/>
                  <a:gd name="T30" fmla="*/ 303 w 723"/>
                  <a:gd name="T31" fmla="*/ 344 h 788"/>
                  <a:gd name="T32" fmla="*/ 143 w 723"/>
                  <a:gd name="T33" fmla="*/ 183 h 788"/>
                  <a:gd name="T34" fmla="*/ 70 w 723"/>
                  <a:gd name="T35" fmla="*/ 478 h 788"/>
                  <a:gd name="T36" fmla="*/ 70 w 723"/>
                  <a:gd name="T37" fmla="*/ 309 h 788"/>
                  <a:gd name="T38" fmla="*/ 289 w 723"/>
                  <a:gd name="T39" fmla="*/ 368 h 788"/>
                  <a:gd name="T40" fmla="*/ 289 w 723"/>
                  <a:gd name="T41" fmla="*/ 419 h 788"/>
                  <a:gd name="T42" fmla="*/ 70 w 723"/>
                  <a:gd name="T43" fmla="*/ 478 h 788"/>
                  <a:gd name="T44" fmla="*/ 143 w 723"/>
                  <a:gd name="T45" fmla="*/ 604 h 788"/>
                  <a:gd name="T46" fmla="*/ 303 w 723"/>
                  <a:gd name="T47" fmla="*/ 443 h 788"/>
                  <a:gd name="T48" fmla="*/ 348 w 723"/>
                  <a:gd name="T49" fmla="*/ 636 h 788"/>
                  <a:gd name="T50" fmla="*/ 434 w 723"/>
                  <a:gd name="T51" fmla="*/ 688 h 788"/>
                  <a:gd name="T52" fmla="*/ 375 w 723"/>
                  <a:gd name="T53" fmla="*/ 469 h 788"/>
                  <a:gd name="T54" fmla="*/ 564 w 723"/>
                  <a:gd name="T55" fmla="*/ 527 h 788"/>
                  <a:gd name="T56" fmla="*/ 434 w 723"/>
                  <a:gd name="T57" fmla="*/ 688 h 788"/>
                  <a:gd name="T58" fmla="*/ 578 w 723"/>
                  <a:gd name="T59" fmla="*/ 503 h 788"/>
                  <a:gd name="T60" fmla="*/ 438 w 723"/>
                  <a:gd name="T61" fmla="*/ 394 h 788"/>
                  <a:gd name="T62" fmla="*/ 578 w 723"/>
                  <a:gd name="T63" fmla="*/ 284 h 788"/>
                  <a:gd name="T64" fmla="*/ 665 w 723"/>
                  <a:gd name="T65" fmla="*/ 39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3" h="788">
                    <a:moveTo>
                      <a:pt x="678" y="489"/>
                    </a:moveTo>
                    <a:cubicBezTo>
                      <a:pt x="687" y="459"/>
                      <a:pt x="692" y="427"/>
                      <a:pt x="692" y="394"/>
                    </a:cubicBezTo>
                    <a:cubicBezTo>
                      <a:pt x="692" y="360"/>
                      <a:pt x="687" y="329"/>
                      <a:pt x="678" y="298"/>
                    </a:cubicBezTo>
                    <a:cubicBezTo>
                      <a:pt x="712" y="276"/>
                      <a:pt x="723" y="232"/>
                      <a:pt x="702" y="197"/>
                    </a:cubicBezTo>
                    <a:cubicBezTo>
                      <a:pt x="682" y="161"/>
                      <a:pt x="638" y="149"/>
                      <a:pt x="602" y="167"/>
                    </a:cubicBezTo>
                    <a:cubicBezTo>
                      <a:pt x="558" y="120"/>
                      <a:pt x="501" y="87"/>
                      <a:pt x="437" y="72"/>
                    </a:cubicBezTo>
                    <a:cubicBezTo>
                      <a:pt x="435" y="32"/>
                      <a:pt x="402" y="0"/>
                      <a:pt x="361" y="0"/>
                    </a:cubicBezTo>
                    <a:cubicBezTo>
                      <a:pt x="321" y="0"/>
                      <a:pt x="288" y="32"/>
                      <a:pt x="285" y="72"/>
                    </a:cubicBezTo>
                    <a:cubicBezTo>
                      <a:pt x="221" y="87"/>
                      <a:pt x="164" y="120"/>
                      <a:pt x="121" y="167"/>
                    </a:cubicBezTo>
                    <a:cubicBezTo>
                      <a:pt x="85" y="149"/>
                      <a:pt x="41" y="161"/>
                      <a:pt x="20" y="197"/>
                    </a:cubicBezTo>
                    <a:cubicBezTo>
                      <a:pt x="0" y="232"/>
                      <a:pt x="11" y="276"/>
                      <a:pt x="44" y="298"/>
                    </a:cubicBezTo>
                    <a:cubicBezTo>
                      <a:pt x="35" y="329"/>
                      <a:pt x="30" y="360"/>
                      <a:pt x="30" y="394"/>
                    </a:cubicBezTo>
                    <a:cubicBezTo>
                      <a:pt x="30" y="427"/>
                      <a:pt x="35" y="459"/>
                      <a:pt x="44" y="489"/>
                    </a:cubicBezTo>
                    <a:cubicBezTo>
                      <a:pt x="11" y="511"/>
                      <a:pt x="0" y="555"/>
                      <a:pt x="20" y="591"/>
                    </a:cubicBezTo>
                    <a:cubicBezTo>
                      <a:pt x="41" y="626"/>
                      <a:pt x="85" y="638"/>
                      <a:pt x="121" y="620"/>
                    </a:cubicBezTo>
                    <a:cubicBezTo>
                      <a:pt x="164" y="667"/>
                      <a:pt x="221" y="700"/>
                      <a:pt x="285" y="716"/>
                    </a:cubicBezTo>
                    <a:cubicBezTo>
                      <a:pt x="288" y="756"/>
                      <a:pt x="321" y="788"/>
                      <a:pt x="361" y="788"/>
                    </a:cubicBezTo>
                    <a:cubicBezTo>
                      <a:pt x="402" y="788"/>
                      <a:pt x="435" y="756"/>
                      <a:pt x="437" y="716"/>
                    </a:cubicBezTo>
                    <a:cubicBezTo>
                      <a:pt x="501" y="700"/>
                      <a:pt x="558" y="667"/>
                      <a:pt x="602" y="620"/>
                    </a:cubicBezTo>
                    <a:cubicBezTo>
                      <a:pt x="638" y="638"/>
                      <a:pt x="682" y="626"/>
                      <a:pt x="702" y="591"/>
                    </a:cubicBezTo>
                    <a:cubicBezTo>
                      <a:pt x="723" y="555"/>
                      <a:pt x="712" y="511"/>
                      <a:pt x="678" y="489"/>
                    </a:cubicBezTo>
                    <a:close/>
                    <a:moveTo>
                      <a:pt x="434" y="99"/>
                    </a:moveTo>
                    <a:cubicBezTo>
                      <a:pt x="491" y="113"/>
                      <a:pt x="541" y="143"/>
                      <a:pt x="580" y="183"/>
                    </a:cubicBezTo>
                    <a:cubicBezTo>
                      <a:pt x="561" y="204"/>
                      <a:pt x="555" y="234"/>
                      <a:pt x="564" y="261"/>
                    </a:cubicBezTo>
                    <a:cubicBezTo>
                      <a:pt x="419" y="344"/>
                      <a:pt x="419" y="344"/>
                      <a:pt x="419" y="344"/>
                    </a:cubicBezTo>
                    <a:cubicBezTo>
                      <a:pt x="408" y="331"/>
                      <a:pt x="393" y="322"/>
                      <a:pt x="375" y="318"/>
                    </a:cubicBezTo>
                    <a:cubicBezTo>
                      <a:pt x="375" y="151"/>
                      <a:pt x="375" y="151"/>
                      <a:pt x="375" y="151"/>
                    </a:cubicBezTo>
                    <a:cubicBezTo>
                      <a:pt x="403" y="146"/>
                      <a:pt x="426" y="126"/>
                      <a:pt x="434" y="99"/>
                    </a:cubicBezTo>
                    <a:close/>
                    <a:moveTo>
                      <a:pt x="289" y="99"/>
                    </a:moveTo>
                    <a:cubicBezTo>
                      <a:pt x="297" y="126"/>
                      <a:pt x="320" y="146"/>
                      <a:pt x="348" y="151"/>
                    </a:cubicBezTo>
                    <a:cubicBezTo>
                      <a:pt x="348" y="318"/>
                      <a:pt x="348" y="318"/>
                      <a:pt x="348" y="318"/>
                    </a:cubicBezTo>
                    <a:cubicBezTo>
                      <a:pt x="330" y="322"/>
                      <a:pt x="314" y="331"/>
                      <a:pt x="303" y="344"/>
                    </a:cubicBezTo>
                    <a:cubicBezTo>
                      <a:pt x="158" y="261"/>
                      <a:pt x="158" y="261"/>
                      <a:pt x="158" y="261"/>
                    </a:cubicBezTo>
                    <a:cubicBezTo>
                      <a:pt x="168" y="234"/>
                      <a:pt x="161" y="204"/>
                      <a:pt x="143" y="183"/>
                    </a:cubicBezTo>
                    <a:cubicBezTo>
                      <a:pt x="182" y="143"/>
                      <a:pt x="232" y="113"/>
                      <a:pt x="289" y="99"/>
                    </a:cubicBezTo>
                    <a:close/>
                    <a:moveTo>
                      <a:pt x="70" y="478"/>
                    </a:moveTo>
                    <a:cubicBezTo>
                      <a:pt x="62" y="451"/>
                      <a:pt x="58" y="423"/>
                      <a:pt x="58" y="394"/>
                    </a:cubicBezTo>
                    <a:cubicBezTo>
                      <a:pt x="58" y="364"/>
                      <a:pt x="62" y="336"/>
                      <a:pt x="70" y="309"/>
                    </a:cubicBezTo>
                    <a:cubicBezTo>
                      <a:pt x="97" y="315"/>
                      <a:pt x="126" y="306"/>
                      <a:pt x="145" y="284"/>
                    </a:cubicBezTo>
                    <a:cubicBezTo>
                      <a:pt x="289" y="368"/>
                      <a:pt x="289" y="368"/>
                      <a:pt x="289" y="368"/>
                    </a:cubicBezTo>
                    <a:cubicBezTo>
                      <a:pt x="287" y="376"/>
                      <a:pt x="285" y="385"/>
                      <a:pt x="285" y="394"/>
                    </a:cubicBezTo>
                    <a:cubicBezTo>
                      <a:pt x="285" y="403"/>
                      <a:pt x="287" y="411"/>
                      <a:pt x="289" y="419"/>
                    </a:cubicBezTo>
                    <a:cubicBezTo>
                      <a:pt x="145" y="503"/>
                      <a:pt x="145" y="503"/>
                      <a:pt x="145" y="503"/>
                    </a:cubicBezTo>
                    <a:cubicBezTo>
                      <a:pt x="126" y="481"/>
                      <a:pt x="97" y="472"/>
                      <a:pt x="70" y="478"/>
                    </a:cubicBezTo>
                    <a:close/>
                    <a:moveTo>
                      <a:pt x="289" y="688"/>
                    </a:moveTo>
                    <a:cubicBezTo>
                      <a:pt x="232" y="674"/>
                      <a:pt x="182" y="645"/>
                      <a:pt x="143" y="604"/>
                    </a:cubicBezTo>
                    <a:cubicBezTo>
                      <a:pt x="161" y="583"/>
                      <a:pt x="168" y="553"/>
                      <a:pt x="158" y="527"/>
                    </a:cubicBezTo>
                    <a:cubicBezTo>
                      <a:pt x="303" y="443"/>
                      <a:pt x="303" y="443"/>
                      <a:pt x="303" y="443"/>
                    </a:cubicBezTo>
                    <a:cubicBezTo>
                      <a:pt x="314" y="456"/>
                      <a:pt x="330" y="466"/>
                      <a:pt x="348" y="469"/>
                    </a:cubicBezTo>
                    <a:cubicBezTo>
                      <a:pt x="348" y="636"/>
                      <a:pt x="348" y="636"/>
                      <a:pt x="348" y="636"/>
                    </a:cubicBezTo>
                    <a:cubicBezTo>
                      <a:pt x="320" y="641"/>
                      <a:pt x="297" y="661"/>
                      <a:pt x="289" y="688"/>
                    </a:cubicBezTo>
                    <a:close/>
                    <a:moveTo>
                      <a:pt x="434" y="688"/>
                    </a:moveTo>
                    <a:cubicBezTo>
                      <a:pt x="426" y="661"/>
                      <a:pt x="403" y="641"/>
                      <a:pt x="375" y="636"/>
                    </a:cubicBezTo>
                    <a:cubicBezTo>
                      <a:pt x="375" y="469"/>
                      <a:pt x="375" y="469"/>
                      <a:pt x="375" y="469"/>
                    </a:cubicBezTo>
                    <a:cubicBezTo>
                      <a:pt x="393" y="466"/>
                      <a:pt x="408" y="456"/>
                      <a:pt x="419" y="443"/>
                    </a:cubicBezTo>
                    <a:cubicBezTo>
                      <a:pt x="564" y="527"/>
                      <a:pt x="564" y="527"/>
                      <a:pt x="564" y="527"/>
                    </a:cubicBezTo>
                    <a:cubicBezTo>
                      <a:pt x="555" y="553"/>
                      <a:pt x="561" y="583"/>
                      <a:pt x="580" y="604"/>
                    </a:cubicBezTo>
                    <a:cubicBezTo>
                      <a:pt x="541" y="645"/>
                      <a:pt x="491" y="674"/>
                      <a:pt x="434" y="688"/>
                    </a:cubicBezTo>
                    <a:close/>
                    <a:moveTo>
                      <a:pt x="653" y="478"/>
                    </a:moveTo>
                    <a:cubicBezTo>
                      <a:pt x="625" y="472"/>
                      <a:pt x="596" y="481"/>
                      <a:pt x="578" y="503"/>
                    </a:cubicBezTo>
                    <a:cubicBezTo>
                      <a:pt x="433" y="419"/>
                      <a:pt x="433" y="419"/>
                      <a:pt x="433" y="419"/>
                    </a:cubicBezTo>
                    <a:cubicBezTo>
                      <a:pt x="436" y="411"/>
                      <a:pt x="438" y="403"/>
                      <a:pt x="438" y="394"/>
                    </a:cubicBezTo>
                    <a:cubicBezTo>
                      <a:pt x="438" y="385"/>
                      <a:pt x="436" y="376"/>
                      <a:pt x="433" y="368"/>
                    </a:cubicBezTo>
                    <a:cubicBezTo>
                      <a:pt x="578" y="284"/>
                      <a:pt x="578" y="284"/>
                      <a:pt x="578" y="284"/>
                    </a:cubicBezTo>
                    <a:cubicBezTo>
                      <a:pt x="596" y="306"/>
                      <a:pt x="625" y="315"/>
                      <a:pt x="653" y="309"/>
                    </a:cubicBezTo>
                    <a:cubicBezTo>
                      <a:pt x="661" y="336"/>
                      <a:pt x="665" y="364"/>
                      <a:pt x="665" y="394"/>
                    </a:cubicBezTo>
                    <a:cubicBezTo>
                      <a:pt x="665" y="423"/>
                      <a:pt x="661" y="451"/>
                      <a:pt x="653" y="4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98" name="Oval 103">
                <a:extLst>
                  <a:ext uri="{FF2B5EF4-FFF2-40B4-BE49-F238E27FC236}">
                    <a16:creationId xmlns:a16="http://schemas.microsoft.com/office/drawing/2014/main" id="{165F8668-AC2C-5F0C-AC68-07E26818F56B}"/>
                  </a:ext>
                </a:extLst>
              </p:cNvPr>
              <p:cNvSpPr>
                <a:spLocks noChangeArrowheads="1"/>
              </p:cNvSpPr>
              <p:nvPr/>
            </p:nvSpPr>
            <p:spPr bwMode="auto">
              <a:xfrm>
                <a:off x="5122863" y="2246313"/>
                <a:ext cx="484188" cy="477838"/>
              </a:xfrm>
              <a:prstGeom prst="ellipse">
                <a:avLst/>
              </a:pr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99" name="Oval 104">
                <a:extLst>
                  <a:ext uri="{FF2B5EF4-FFF2-40B4-BE49-F238E27FC236}">
                    <a16:creationId xmlns:a16="http://schemas.microsoft.com/office/drawing/2014/main" id="{EC01CFEB-32DC-5936-94CD-C3098E33A2AB}"/>
                  </a:ext>
                </a:extLst>
              </p:cNvPr>
              <p:cNvSpPr>
                <a:spLocks noChangeArrowheads="1"/>
              </p:cNvSpPr>
              <p:nvPr/>
            </p:nvSpPr>
            <p:spPr bwMode="auto">
              <a:xfrm>
                <a:off x="5122863" y="4238625"/>
                <a:ext cx="484188" cy="484188"/>
              </a:xfrm>
              <a:prstGeom prst="ellipse">
                <a:avLst/>
              </a:pr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00" name="Freeform 105">
                <a:extLst>
                  <a:ext uri="{FF2B5EF4-FFF2-40B4-BE49-F238E27FC236}">
                    <a16:creationId xmlns:a16="http://schemas.microsoft.com/office/drawing/2014/main" id="{88E9CC09-4A7B-EF63-563F-6BB0B2AF177E}"/>
                  </a:ext>
                </a:extLst>
              </p:cNvPr>
              <p:cNvSpPr>
                <a:spLocks/>
              </p:cNvSpPr>
              <p:nvPr/>
            </p:nvSpPr>
            <p:spPr bwMode="auto">
              <a:xfrm>
                <a:off x="3362325" y="3208338"/>
                <a:ext cx="547688" cy="552450"/>
              </a:xfrm>
              <a:custGeom>
                <a:avLst/>
                <a:gdLst>
                  <a:gd name="T0" fmla="*/ 63 w 87"/>
                  <a:gd name="T1" fmla="*/ 11 h 88"/>
                  <a:gd name="T2" fmla="*/ 77 w 87"/>
                  <a:gd name="T3" fmla="*/ 63 h 88"/>
                  <a:gd name="T4" fmla="*/ 24 w 87"/>
                  <a:gd name="T5" fmla="*/ 77 h 88"/>
                  <a:gd name="T6" fmla="*/ 10 w 87"/>
                  <a:gd name="T7" fmla="*/ 25 h 88"/>
                  <a:gd name="T8" fmla="*/ 63 w 87"/>
                  <a:gd name="T9" fmla="*/ 11 h 88"/>
                </a:gdLst>
                <a:ahLst/>
                <a:cxnLst>
                  <a:cxn ang="0">
                    <a:pos x="T0" y="T1"/>
                  </a:cxn>
                  <a:cxn ang="0">
                    <a:pos x="T2" y="T3"/>
                  </a:cxn>
                  <a:cxn ang="0">
                    <a:pos x="T4" y="T5"/>
                  </a:cxn>
                  <a:cxn ang="0">
                    <a:pos x="T6" y="T7"/>
                  </a:cxn>
                  <a:cxn ang="0">
                    <a:pos x="T8" y="T9"/>
                  </a:cxn>
                </a:cxnLst>
                <a:rect l="0" t="0" r="r" b="b"/>
                <a:pathLst>
                  <a:path w="87" h="88">
                    <a:moveTo>
                      <a:pt x="63" y="11"/>
                    </a:moveTo>
                    <a:cubicBezTo>
                      <a:pt x="81" y="21"/>
                      <a:pt x="87" y="45"/>
                      <a:pt x="77" y="63"/>
                    </a:cubicBezTo>
                    <a:cubicBezTo>
                      <a:pt x="66" y="81"/>
                      <a:pt x="43" y="88"/>
                      <a:pt x="24" y="77"/>
                    </a:cubicBezTo>
                    <a:cubicBezTo>
                      <a:pt x="6" y="66"/>
                      <a:pt x="0" y="43"/>
                      <a:pt x="10" y="25"/>
                    </a:cubicBezTo>
                    <a:cubicBezTo>
                      <a:pt x="21" y="6"/>
                      <a:pt x="44" y="0"/>
                      <a:pt x="63" y="11"/>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01" name="Freeform 106">
                <a:extLst>
                  <a:ext uri="{FF2B5EF4-FFF2-40B4-BE49-F238E27FC236}">
                    <a16:creationId xmlns:a16="http://schemas.microsoft.com/office/drawing/2014/main" id="{F9B4C9A6-1AB2-39EE-9055-CFE222C9893D}"/>
                  </a:ext>
                </a:extLst>
              </p:cNvPr>
              <p:cNvSpPr>
                <a:spLocks/>
              </p:cNvSpPr>
              <p:nvPr/>
            </p:nvSpPr>
            <p:spPr bwMode="auto">
              <a:xfrm>
                <a:off x="3362325" y="5207000"/>
                <a:ext cx="547688" cy="547688"/>
              </a:xfrm>
              <a:custGeom>
                <a:avLst/>
                <a:gdLst>
                  <a:gd name="T0" fmla="*/ 24 w 87"/>
                  <a:gd name="T1" fmla="*/ 10 h 87"/>
                  <a:gd name="T2" fmla="*/ 77 w 87"/>
                  <a:gd name="T3" fmla="*/ 24 h 87"/>
                  <a:gd name="T4" fmla="*/ 63 w 87"/>
                  <a:gd name="T5" fmla="*/ 76 h 87"/>
                  <a:gd name="T6" fmla="*/ 10 w 87"/>
                  <a:gd name="T7" fmla="*/ 62 h 87"/>
                  <a:gd name="T8" fmla="*/ 24 w 87"/>
                  <a:gd name="T9" fmla="*/ 10 h 87"/>
                </a:gdLst>
                <a:ahLst/>
                <a:cxnLst>
                  <a:cxn ang="0">
                    <a:pos x="T0" y="T1"/>
                  </a:cxn>
                  <a:cxn ang="0">
                    <a:pos x="T2" y="T3"/>
                  </a:cxn>
                  <a:cxn ang="0">
                    <a:pos x="T4" y="T5"/>
                  </a:cxn>
                  <a:cxn ang="0">
                    <a:pos x="T6" y="T7"/>
                  </a:cxn>
                  <a:cxn ang="0">
                    <a:pos x="T8" y="T9"/>
                  </a:cxn>
                </a:cxnLst>
                <a:rect l="0" t="0" r="r" b="b"/>
                <a:pathLst>
                  <a:path w="87" h="87">
                    <a:moveTo>
                      <a:pt x="24" y="10"/>
                    </a:moveTo>
                    <a:cubicBezTo>
                      <a:pt x="43" y="0"/>
                      <a:pt x="66" y="6"/>
                      <a:pt x="77" y="24"/>
                    </a:cubicBezTo>
                    <a:cubicBezTo>
                      <a:pt x="87" y="42"/>
                      <a:pt x="81" y="66"/>
                      <a:pt x="63" y="76"/>
                    </a:cubicBezTo>
                    <a:cubicBezTo>
                      <a:pt x="44" y="87"/>
                      <a:pt x="21" y="81"/>
                      <a:pt x="10" y="62"/>
                    </a:cubicBezTo>
                    <a:cubicBezTo>
                      <a:pt x="0" y="44"/>
                      <a:pt x="6" y="21"/>
                      <a:pt x="24" y="10"/>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02" name="Oval 107">
                <a:extLst>
                  <a:ext uri="{FF2B5EF4-FFF2-40B4-BE49-F238E27FC236}">
                    <a16:creationId xmlns:a16="http://schemas.microsoft.com/office/drawing/2014/main" id="{B80A78C3-4523-ED55-906D-CD7816AAE8F0}"/>
                  </a:ext>
                </a:extLst>
              </p:cNvPr>
              <p:cNvSpPr>
                <a:spLocks noChangeArrowheads="1"/>
              </p:cNvSpPr>
              <p:nvPr/>
            </p:nvSpPr>
            <p:spPr bwMode="auto">
              <a:xfrm>
                <a:off x="5122863" y="6238875"/>
                <a:ext cx="484188" cy="477838"/>
              </a:xfrm>
              <a:prstGeom prst="ellipse">
                <a:avLst/>
              </a:pr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03" name="Freeform 108">
                <a:extLst>
                  <a:ext uri="{FF2B5EF4-FFF2-40B4-BE49-F238E27FC236}">
                    <a16:creationId xmlns:a16="http://schemas.microsoft.com/office/drawing/2014/main" id="{A1F89130-15AD-DFFB-FF79-DA54134AC4EF}"/>
                  </a:ext>
                </a:extLst>
              </p:cNvPr>
              <p:cNvSpPr>
                <a:spLocks/>
              </p:cNvSpPr>
              <p:nvPr/>
            </p:nvSpPr>
            <p:spPr bwMode="auto">
              <a:xfrm>
                <a:off x="6813550" y="5207000"/>
                <a:ext cx="552450" cy="547688"/>
              </a:xfrm>
              <a:custGeom>
                <a:avLst/>
                <a:gdLst>
                  <a:gd name="T0" fmla="*/ 25 w 88"/>
                  <a:gd name="T1" fmla="*/ 76 h 87"/>
                  <a:gd name="T2" fmla="*/ 11 w 88"/>
                  <a:gd name="T3" fmla="*/ 24 h 87"/>
                  <a:gd name="T4" fmla="*/ 63 w 88"/>
                  <a:gd name="T5" fmla="*/ 10 h 87"/>
                  <a:gd name="T6" fmla="*/ 77 w 88"/>
                  <a:gd name="T7" fmla="*/ 62 h 87"/>
                  <a:gd name="T8" fmla="*/ 25 w 88"/>
                  <a:gd name="T9" fmla="*/ 76 h 87"/>
                </a:gdLst>
                <a:ahLst/>
                <a:cxnLst>
                  <a:cxn ang="0">
                    <a:pos x="T0" y="T1"/>
                  </a:cxn>
                  <a:cxn ang="0">
                    <a:pos x="T2" y="T3"/>
                  </a:cxn>
                  <a:cxn ang="0">
                    <a:pos x="T4" y="T5"/>
                  </a:cxn>
                  <a:cxn ang="0">
                    <a:pos x="T6" y="T7"/>
                  </a:cxn>
                  <a:cxn ang="0">
                    <a:pos x="T8" y="T9"/>
                  </a:cxn>
                </a:cxnLst>
                <a:rect l="0" t="0" r="r" b="b"/>
                <a:pathLst>
                  <a:path w="88" h="87">
                    <a:moveTo>
                      <a:pt x="25" y="76"/>
                    </a:moveTo>
                    <a:cubicBezTo>
                      <a:pt x="7" y="66"/>
                      <a:pt x="0" y="42"/>
                      <a:pt x="11" y="24"/>
                    </a:cubicBezTo>
                    <a:cubicBezTo>
                      <a:pt x="22" y="6"/>
                      <a:pt x="45" y="0"/>
                      <a:pt x="63" y="10"/>
                    </a:cubicBezTo>
                    <a:cubicBezTo>
                      <a:pt x="82" y="21"/>
                      <a:pt x="88" y="44"/>
                      <a:pt x="77" y="62"/>
                    </a:cubicBezTo>
                    <a:cubicBezTo>
                      <a:pt x="67" y="81"/>
                      <a:pt x="43" y="87"/>
                      <a:pt x="25" y="76"/>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04" name="Freeform 109">
                <a:extLst>
                  <a:ext uri="{FF2B5EF4-FFF2-40B4-BE49-F238E27FC236}">
                    <a16:creationId xmlns:a16="http://schemas.microsoft.com/office/drawing/2014/main" id="{E0D61CD8-9BE5-A1BE-3C59-2B3FAA26E85F}"/>
                  </a:ext>
                </a:extLst>
              </p:cNvPr>
              <p:cNvSpPr>
                <a:spLocks/>
              </p:cNvSpPr>
              <p:nvPr/>
            </p:nvSpPr>
            <p:spPr bwMode="auto">
              <a:xfrm>
                <a:off x="6813550" y="3208338"/>
                <a:ext cx="552450" cy="552450"/>
              </a:xfrm>
              <a:custGeom>
                <a:avLst/>
                <a:gdLst>
                  <a:gd name="T0" fmla="*/ 63 w 88"/>
                  <a:gd name="T1" fmla="*/ 77 h 88"/>
                  <a:gd name="T2" fmla="*/ 11 w 88"/>
                  <a:gd name="T3" fmla="*/ 63 h 88"/>
                  <a:gd name="T4" fmla="*/ 25 w 88"/>
                  <a:gd name="T5" fmla="*/ 11 h 88"/>
                  <a:gd name="T6" fmla="*/ 77 w 88"/>
                  <a:gd name="T7" fmla="*/ 25 h 88"/>
                  <a:gd name="T8" fmla="*/ 63 w 88"/>
                  <a:gd name="T9" fmla="*/ 77 h 88"/>
                </a:gdLst>
                <a:ahLst/>
                <a:cxnLst>
                  <a:cxn ang="0">
                    <a:pos x="T0" y="T1"/>
                  </a:cxn>
                  <a:cxn ang="0">
                    <a:pos x="T2" y="T3"/>
                  </a:cxn>
                  <a:cxn ang="0">
                    <a:pos x="T4" y="T5"/>
                  </a:cxn>
                  <a:cxn ang="0">
                    <a:pos x="T6" y="T7"/>
                  </a:cxn>
                  <a:cxn ang="0">
                    <a:pos x="T8" y="T9"/>
                  </a:cxn>
                </a:cxnLst>
                <a:rect l="0" t="0" r="r" b="b"/>
                <a:pathLst>
                  <a:path w="88" h="88">
                    <a:moveTo>
                      <a:pt x="63" y="77"/>
                    </a:moveTo>
                    <a:cubicBezTo>
                      <a:pt x="45" y="88"/>
                      <a:pt x="22" y="81"/>
                      <a:pt x="11" y="63"/>
                    </a:cubicBezTo>
                    <a:cubicBezTo>
                      <a:pt x="0" y="45"/>
                      <a:pt x="7" y="21"/>
                      <a:pt x="25" y="11"/>
                    </a:cubicBezTo>
                    <a:cubicBezTo>
                      <a:pt x="43" y="0"/>
                      <a:pt x="67" y="6"/>
                      <a:pt x="77" y="25"/>
                    </a:cubicBezTo>
                    <a:cubicBezTo>
                      <a:pt x="88" y="43"/>
                      <a:pt x="82" y="66"/>
                      <a:pt x="63" y="77"/>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grpSp>
        <p:grpSp>
          <p:nvGrpSpPr>
            <p:cNvPr id="16" name="グループ化 15">
              <a:extLst>
                <a:ext uri="{FF2B5EF4-FFF2-40B4-BE49-F238E27FC236}">
                  <a16:creationId xmlns:a16="http://schemas.microsoft.com/office/drawing/2014/main" id="{4C053F4A-40AE-E50F-645C-1AF1309D6FBF}"/>
                </a:ext>
              </a:extLst>
            </p:cNvPr>
            <p:cNvGrpSpPr>
              <a:grpSpLocks noChangeAspect="1"/>
            </p:cNvGrpSpPr>
            <p:nvPr/>
          </p:nvGrpSpPr>
          <p:grpSpPr>
            <a:xfrm>
              <a:off x="6297023" y="1887675"/>
              <a:ext cx="335586" cy="335586"/>
              <a:chOff x="704850" y="2319338"/>
              <a:chExt cx="7559675" cy="7559675"/>
            </a:xfrm>
          </p:grpSpPr>
          <p:sp>
            <p:nvSpPr>
              <p:cNvPr id="60" name="Freeform 123">
                <a:extLst>
                  <a:ext uri="{FF2B5EF4-FFF2-40B4-BE49-F238E27FC236}">
                    <a16:creationId xmlns:a16="http://schemas.microsoft.com/office/drawing/2014/main" id="{D1586A14-E759-3F98-851D-C77077A166FA}"/>
                  </a:ext>
                </a:extLst>
              </p:cNvPr>
              <p:cNvSpPr>
                <a:spLocks/>
              </p:cNvSpPr>
              <p:nvPr/>
            </p:nvSpPr>
            <p:spPr bwMode="auto">
              <a:xfrm>
                <a:off x="704850" y="2319338"/>
                <a:ext cx="7559675" cy="7559675"/>
              </a:xfrm>
              <a:custGeom>
                <a:avLst/>
                <a:gdLst>
                  <a:gd name="T0" fmla="*/ 1198 w 1323"/>
                  <a:gd name="T1" fmla="*/ 536 h 1323"/>
                  <a:gd name="T2" fmla="*/ 1075 w 1323"/>
                  <a:gd name="T3" fmla="*/ 637 h 1323"/>
                  <a:gd name="T4" fmla="*/ 960 w 1323"/>
                  <a:gd name="T5" fmla="*/ 637 h 1323"/>
                  <a:gd name="T6" fmla="*/ 686 w 1323"/>
                  <a:gd name="T7" fmla="*/ 363 h 1323"/>
                  <a:gd name="T8" fmla="*/ 686 w 1323"/>
                  <a:gd name="T9" fmla="*/ 248 h 1323"/>
                  <a:gd name="T10" fmla="*/ 786 w 1323"/>
                  <a:gd name="T11" fmla="*/ 125 h 1323"/>
                  <a:gd name="T12" fmla="*/ 661 w 1323"/>
                  <a:gd name="T13" fmla="*/ 0 h 1323"/>
                  <a:gd name="T14" fmla="*/ 536 w 1323"/>
                  <a:gd name="T15" fmla="*/ 125 h 1323"/>
                  <a:gd name="T16" fmla="*/ 636 w 1323"/>
                  <a:gd name="T17" fmla="*/ 248 h 1323"/>
                  <a:gd name="T18" fmla="*/ 636 w 1323"/>
                  <a:gd name="T19" fmla="*/ 363 h 1323"/>
                  <a:gd name="T20" fmla="*/ 362 w 1323"/>
                  <a:gd name="T21" fmla="*/ 637 h 1323"/>
                  <a:gd name="T22" fmla="*/ 248 w 1323"/>
                  <a:gd name="T23" fmla="*/ 637 h 1323"/>
                  <a:gd name="T24" fmla="*/ 125 w 1323"/>
                  <a:gd name="T25" fmla="*/ 536 h 1323"/>
                  <a:gd name="T26" fmla="*/ 0 w 1323"/>
                  <a:gd name="T27" fmla="*/ 662 h 1323"/>
                  <a:gd name="T28" fmla="*/ 125 w 1323"/>
                  <a:gd name="T29" fmla="*/ 787 h 1323"/>
                  <a:gd name="T30" fmla="*/ 248 w 1323"/>
                  <a:gd name="T31" fmla="*/ 687 h 1323"/>
                  <a:gd name="T32" fmla="*/ 362 w 1323"/>
                  <a:gd name="T33" fmla="*/ 687 h 1323"/>
                  <a:gd name="T34" fmla="*/ 636 w 1323"/>
                  <a:gd name="T35" fmla="*/ 961 h 1323"/>
                  <a:gd name="T36" fmla="*/ 636 w 1323"/>
                  <a:gd name="T37" fmla="*/ 1075 h 1323"/>
                  <a:gd name="T38" fmla="*/ 536 w 1323"/>
                  <a:gd name="T39" fmla="*/ 1198 h 1323"/>
                  <a:gd name="T40" fmla="*/ 661 w 1323"/>
                  <a:gd name="T41" fmla="*/ 1323 h 1323"/>
                  <a:gd name="T42" fmla="*/ 786 w 1323"/>
                  <a:gd name="T43" fmla="*/ 1198 h 1323"/>
                  <a:gd name="T44" fmla="*/ 686 w 1323"/>
                  <a:gd name="T45" fmla="*/ 1075 h 1323"/>
                  <a:gd name="T46" fmla="*/ 686 w 1323"/>
                  <a:gd name="T47" fmla="*/ 961 h 1323"/>
                  <a:gd name="T48" fmla="*/ 960 w 1323"/>
                  <a:gd name="T49" fmla="*/ 687 h 1323"/>
                  <a:gd name="T50" fmla="*/ 1075 w 1323"/>
                  <a:gd name="T51" fmla="*/ 687 h 1323"/>
                  <a:gd name="T52" fmla="*/ 1198 w 1323"/>
                  <a:gd name="T53" fmla="*/ 787 h 1323"/>
                  <a:gd name="T54" fmla="*/ 1323 w 1323"/>
                  <a:gd name="T55" fmla="*/ 662 h 1323"/>
                  <a:gd name="T56" fmla="*/ 1198 w 1323"/>
                  <a:gd name="T57" fmla="*/ 536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3" h="1323">
                    <a:moveTo>
                      <a:pt x="1198" y="536"/>
                    </a:moveTo>
                    <a:cubicBezTo>
                      <a:pt x="1137" y="536"/>
                      <a:pt x="1087" y="579"/>
                      <a:pt x="1075" y="637"/>
                    </a:cubicBezTo>
                    <a:cubicBezTo>
                      <a:pt x="960" y="637"/>
                      <a:pt x="960" y="637"/>
                      <a:pt x="960" y="637"/>
                    </a:cubicBezTo>
                    <a:cubicBezTo>
                      <a:pt x="948" y="491"/>
                      <a:pt x="832" y="375"/>
                      <a:pt x="686" y="363"/>
                    </a:cubicBezTo>
                    <a:cubicBezTo>
                      <a:pt x="686" y="248"/>
                      <a:pt x="686" y="248"/>
                      <a:pt x="686" y="248"/>
                    </a:cubicBezTo>
                    <a:cubicBezTo>
                      <a:pt x="743" y="236"/>
                      <a:pt x="786" y="186"/>
                      <a:pt x="786" y="125"/>
                    </a:cubicBezTo>
                    <a:cubicBezTo>
                      <a:pt x="786" y="56"/>
                      <a:pt x="730" y="0"/>
                      <a:pt x="661" y="0"/>
                    </a:cubicBezTo>
                    <a:cubicBezTo>
                      <a:pt x="592" y="0"/>
                      <a:pt x="536" y="56"/>
                      <a:pt x="536" y="125"/>
                    </a:cubicBezTo>
                    <a:cubicBezTo>
                      <a:pt x="536" y="186"/>
                      <a:pt x="579" y="236"/>
                      <a:pt x="636" y="248"/>
                    </a:cubicBezTo>
                    <a:cubicBezTo>
                      <a:pt x="636" y="363"/>
                      <a:pt x="636" y="363"/>
                      <a:pt x="636" y="363"/>
                    </a:cubicBezTo>
                    <a:cubicBezTo>
                      <a:pt x="490" y="375"/>
                      <a:pt x="374" y="491"/>
                      <a:pt x="362" y="637"/>
                    </a:cubicBezTo>
                    <a:cubicBezTo>
                      <a:pt x="248" y="637"/>
                      <a:pt x="248" y="637"/>
                      <a:pt x="248" y="637"/>
                    </a:cubicBezTo>
                    <a:cubicBezTo>
                      <a:pt x="236" y="579"/>
                      <a:pt x="186" y="536"/>
                      <a:pt x="125" y="536"/>
                    </a:cubicBezTo>
                    <a:cubicBezTo>
                      <a:pt x="56" y="536"/>
                      <a:pt x="0" y="592"/>
                      <a:pt x="0" y="662"/>
                    </a:cubicBezTo>
                    <a:cubicBezTo>
                      <a:pt x="0" y="731"/>
                      <a:pt x="56" y="787"/>
                      <a:pt x="125" y="787"/>
                    </a:cubicBezTo>
                    <a:cubicBezTo>
                      <a:pt x="185" y="787"/>
                      <a:pt x="236" y="744"/>
                      <a:pt x="248" y="687"/>
                    </a:cubicBezTo>
                    <a:cubicBezTo>
                      <a:pt x="362" y="687"/>
                      <a:pt x="362" y="687"/>
                      <a:pt x="362" y="687"/>
                    </a:cubicBezTo>
                    <a:cubicBezTo>
                      <a:pt x="374" y="832"/>
                      <a:pt x="490" y="949"/>
                      <a:pt x="636" y="961"/>
                    </a:cubicBezTo>
                    <a:cubicBezTo>
                      <a:pt x="636" y="1075"/>
                      <a:pt x="636" y="1075"/>
                      <a:pt x="636" y="1075"/>
                    </a:cubicBezTo>
                    <a:cubicBezTo>
                      <a:pt x="579" y="1087"/>
                      <a:pt x="536" y="1137"/>
                      <a:pt x="536" y="1198"/>
                    </a:cubicBezTo>
                    <a:cubicBezTo>
                      <a:pt x="536" y="1267"/>
                      <a:pt x="592" y="1323"/>
                      <a:pt x="661" y="1323"/>
                    </a:cubicBezTo>
                    <a:cubicBezTo>
                      <a:pt x="730" y="1323"/>
                      <a:pt x="786" y="1267"/>
                      <a:pt x="786" y="1198"/>
                    </a:cubicBezTo>
                    <a:cubicBezTo>
                      <a:pt x="786" y="1137"/>
                      <a:pt x="743" y="1087"/>
                      <a:pt x="686" y="1075"/>
                    </a:cubicBezTo>
                    <a:cubicBezTo>
                      <a:pt x="686" y="961"/>
                      <a:pt x="686" y="961"/>
                      <a:pt x="686" y="961"/>
                    </a:cubicBezTo>
                    <a:cubicBezTo>
                      <a:pt x="832" y="949"/>
                      <a:pt x="948" y="832"/>
                      <a:pt x="960" y="687"/>
                    </a:cubicBezTo>
                    <a:cubicBezTo>
                      <a:pt x="1075" y="687"/>
                      <a:pt x="1075" y="687"/>
                      <a:pt x="1075" y="687"/>
                    </a:cubicBezTo>
                    <a:cubicBezTo>
                      <a:pt x="1087" y="744"/>
                      <a:pt x="1137" y="787"/>
                      <a:pt x="1198" y="787"/>
                    </a:cubicBezTo>
                    <a:cubicBezTo>
                      <a:pt x="1267" y="787"/>
                      <a:pt x="1323" y="731"/>
                      <a:pt x="1323" y="662"/>
                    </a:cubicBezTo>
                    <a:cubicBezTo>
                      <a:pt x="1323" y="592"/>
                      <a:pt x="1267" y="536"/>
                      <a:pt x="1198" y="536"/>
                    </a:cubicBezTo>
                    <a:close/>
                  </a:path>
                </a:pathLst>
              </a:cu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61" name="Oval 124">
                <a:extLst>
                  <a:ext uri="{FF2B5EF4-FFF2-40B4-BE49-F238E27FC236}">
                    <a16:creationId xmlns:a16="http://schemas.microsoft.com/office/drawing/2014/main" id="{9F6D3017-79A8-9392-36BE-F406F2D65EBC}"/>
                  </a:ext>
                </a:extLst>
              </p:cNvPr>
              <p:cNvSpPr>
                <a:spLocks noChangeArrowheads="1"/>
              </p:cNvSpPr>
              <p:nvPr/>
            </p:nvSpPr>
            <p:spPr bwMode="auto">
              <a:xfrm>
                <a:off x="4219575" y="2770188"/>
                <a:ext cx="530225" cy="531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62" name="Oval 125">
                <a:extLst>
                  <a:ext uri="{FF2B5EF4-FFF2-40B4-BE49-F238E27FC236}">
                    <a16:creationId xmlns:a16="http://schemas.microsoft.com/office/drawing/2014/main" id="{97E89584-5257-E425-D369-564DE4A4733C}"/>
                  </a:ext>
                </a:extLst>
              </p:cNvPr>
              <p:cNvSpPr>
                <a:spLocks noChangeArrowheads="1"/>
              </p:cNvSpPr>
              <p:nvPr/>
            </p:nvSpPr>
            <p:spPr bwMode="auto">
              <a:xfrm>
                <a:off x="1155700" y="5834063"/>
                <a:ext cx="52546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63" name="Oval 126">
                <a:extLst>
                  <a:ext uri="{FF2B5EF4-FFF2-40B4-BE49-F238E27FC236}">
                    <a16:creationId xmlns:a16="http://schemas.microsoft.com/office/drawing/2014/main" id="{51C79A2D-8018-69C8-9620-ED8CE92F48CB}"/>
                  </a:ext>
                </a:extLst>
              </p:cNvPr>
              <p:cNvSpPr>
                <a:spLocks noChangeArrowheads="1"/>
              </p:cNvSpPr>
              <p:nvPr/>
            </p:nvSpPr>
            <p:spPr bwMode="auto">
              <a:xfrm>
                <a:off x="4219575" y="8901113"/>
                <a:ext cx="530225" cy="527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92" name="Oval 127">
                <a:extLst>
                  <a:ext uri="{FF2B5EF4-FFF2-40B4-BE49-F238E27FC236}">
                    <a16:creationId xmlns:a16="http://schemas.microsoft.com/office/drawing/2014/main" id="{BA164A6C-EAA4-F940-D157-6B203B2C1C5D}"/>
                  </a:ext>
                </a:extLst>
              </p:cNvPr>
              <p:cNvSpPr>
                <a:spLocks noChangeArrowheads="1"/>
              </p:cNvSpPr>
              <p:nvPr/>
            </p:nvSpPr>
            <p:spPr bwMode="auto">
              <a:xfrm>
                <a:off x="7281863" y="5834063"/>
                <a:ext cx="53181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93" name="Oval 128">
                <a:extLst>
                  <a:ext uri="{FF2B5EF4-FFF2-40B4-BE49-F238E27FC236}">
                    <a16:creationId xmlns:a16="http://schemas.microsoft.com/office/drawing/2014/main" id="{743E82CF-3D2A-EA2E-11B2-21DF135F96AC}"/>
                  </a:ext>
                </a:extLst>
              </p:cNvPr>
              <p:cNvSpPr>
                <a:spLocks noChangeArrowheads="1"/>
              </p:cNvSpPr>
              <p:nvPr/>
            </p:nvSpPr>
            <p:spPr bwMode="auto">
              <a:xfrm>
                <a:off x="3481388" y="5095876"/>
                <a:ext cx="2000250" cy="20066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94" name="Oval 129">
                <a:extLst>
                  <a:ext uri="{FF2B5EF4-FFF2-40B4-BE49-F238E27FC236}">
                    <a16:creationId xmlns:a16="http://schemas.microsoft.com/office/drawing/2014/main" id="{6F68AE23-76F7-B387-F190-D22CBAA911A2}"/>
                  </a:ext>
                </a:extLst>
              </p:cNvPr>
              <p:cNvSpPr>
                <a:spLocks noChangeArrowheads="1"/>
              </p:cNvSpPr>
              <p:nvPr/>
            </p:nvSpPr>
            <p:spPr bwMode="auto">
              <a:xfrm>
                <a:off x="3767138" y="5381626"/>
                <a:ext cx="1428750" cy="1435100"/>
              </a:xfrm>
              <a:prstGeom prst="ellipse">
                <a:avLst/>
              </a:pr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grpSp>
        <p:sp>
          <p:nvSpPr>
            <p:cNvPr id="17" name="楕円 16">
              <a:extLst>
                <a:ext uri="{FF2B5EF4-FFF2-40B4-BE49-F238E27FC236}">
                  <a16:creationId xmlns:a16="http://schemas.microsoft.com/office/drawing/2014/main" id="{D51C8920-9911-92AF-C819-E17ED577892F}"/>
                </a:ext>
              </a:extLst>
            </p:cNvPr>
            <p:cNvSpPr/>
            <p:nvPr/>
          </p:nvSpPr>
          <p:spPr>
            <a:xfrm>
              <a:off x="6921152" y="1887674"/>
              <a:ext cx="409590" cy="370255"/>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grpSp>
          <p:nvGrpSpPr>
            <p:cNvPr id="18" name="グループ化 17">
              <a:extLst>
                <a:ext uri="{FF2B5EF4-FFF2-40B4-BE49-F238E27FC236}">
                  <a16:creationId xmlns:a16="http://schemas.microsoft.com/office/drawing/2014/main" id="{37FEF1D0-9953-C1A0-62E4-137DBA0B70C2}"/>
                </a:ext>
              </a:extLst>
            </p:cNvPr>
            <p:cNvGrpSpPr>
              <a:grpSpLocks noChangeAspect="1"/>
            </p:cNvGrpSpPr>
            <p:nvPr/>
          </p:nvGrpSpPr>
          <p:grpSpPr>
            <a:xfrm>
              <a:off x="6948333" y="1887675"/>
              <a:ext cx="335586" cy="335586"/>
              <a:chOff x="704850" y="2319338"/>
              <a:chExt cx="7559675" cy="7559675"/>
            </a:xfrm>
          </p:grpSpPr>
          <p:sp>
            <p:nvSpPr>
              <p:cNvPr id="53" name="Freeform 123">
                <a:extLst>
                  <a:ext uri="{FF2B5EF4-FFF2-40B4-BE49-F238E27FC236}">
                    <a16:creationId xmlns:a16="http://schemas.microsoft.com/office/drawing/2014/main" id="{4C20F05F-0DC4-B152-DF9A-CA3CCAA6B2AF}"/>
                  </a:ext>
                </a:extLst>
              </p:cNvPr>
              <p:cNvSpPr>
                <a:spLocks/>
              </p:cNvSpPr>
              <p:nvPr/>
            </p:nvSpPr>
            <p:spPr bwMode="auto">
              <a:xfrm>
                <a:off x="704850" y="2319338"/>
                <a:ext cx="7559675" cy="7559675"/>
              </a:xfrm>
              <a:custGeom>
                <a:avLst/>
                <a:gdLst>
                  <a:gd name="T0" fmla="*/ 1198 w 1323"/>
                  <a:gd name="T1" fmla="*/ 536 h 1323"/>
                  <a:gd name="T2" fmla="*/ 1075 w 1323"/>
                  <a:gd name="T3" fmla="*/ 637 h 1323"/>
                  <a:gd name="T4" fmla="*/ 960 w 1323"/>
                  <a:gd name="T5" fmla="*/ 637 h 1323"/>
                  <a:gd name="T6" fmla="*/ 686 w 1323"/>
                  <a:gd name="T7" fmla="*/ 363 h 1323"/>
                  <a:gd name="T8" fmla="*/ 686 w 1323"/>
                  <a:gd name="T9" fmla="*/ 248 h 1323"/>
                  <a:gd name="T10" fmla="*/ 786 w 1323"/>
                  <a:gd name="T11" fmla="*/ 125 h 1323"/>
                  <a:gd name="T12" fmla="*/ 661 w 1323"/>
                  <a:gd name="T13" fmla="*/ 0 h 1323"/>
                  <a:gd name="T14" fmla="*/ 536 w 1323"/>
                  <a:gd name="T15" fmla="*/ 125 h 1323"/>
                  <a:gd name="T16" fmla="*/ 636 w 1323"/>
                  <a:gd name="T17" fmla="*/ 248 h 1323"/>
                  <a:gd name="T18" fmla="*/ 636 w 1323"/>
                  <a:gd name="T19" fmla="*/ 363 h 1323"/>
                  <a:gd name="T20" fmla="*/ 362 w 1323"/>
                  <a:gd name="T21" fmla="*/ 637 h 1323"/>
                  <a:gd name="T22" fmla="*/ 248 w 1323"/>
                  <a:gd name="T23" fmla="*/ 637 h 1323"/>
                  <a:gd name="T24" fmla="*/ 125 w 1323"/>
                  <a:gd name="T25" fmla="*/ 536 h 1323"/>
                  <a:gd name="T26" fmla="*/ 0 w 1323"/>
                  <a:gd name="T27" fmla="*/ 662 h 1323"/>
                  <a:gd name="T28" fmla="*/ 125 w 1323"/>
                  <a:gd name="T29" fmla="*/ 787 h 1323"/>
                  <a:gd name="T30" fmla="*/ 248 w 1323"/>
                  <a:gd name="T31" fmla="*/ 687 h 1323"/>
                  <a:gd name="T32" fmla="*/ 362 w 1323"/>
                  <a:gd name="T33" fmla="*/ 687 h 1323"/>
                  <a:gd name="T34" fmla="*/ 636 w 1323"/>
                  <a:gd name="T35" fmla="*/ 961 h 1323"/>
                  <a:gd name="T36" fmla="*/ 636 w 1323"/>
                  <a:gd name="T37" fmla="*/ 1075 h 1323"/>
                  <a:gd name="T38" fmla="*/ 536 w 1323"/>
                  <a:gd name="T39" fmla="*/ 1198 h 1323"/>
                  <a:gd name="T40" fmla="*/ 661 w 1323"/>
                  <a:gd name="T41" fmla="*/ 1323 h 1323"/>
                  <a:gd name="T42" fmla="*/ 786 w 1323"/>
                  <a:gd name="T43" fmla="*/ 1198 h 1323"/>
                  <a:gd name="T44" fmla="*/ 686 w 1323"/>
                  <a:gd name="T45" fmla="*/ 1075 h 1323"/>
                  <a:gd name="T46" fmla="*/ 686 w 1323"/>
                  <a:gd name="T47" fmla="*/ 961 h 1323"/>
                  <a:gd name="T48" fmla="*/ 960 w 1323"/>
                  <a:gd name="T49" fmla="*/ 687 h 1323"/>
                  <a:gd name="T50" fmla="*/ 1075 w 1323"/>
                  <a:gd name="T51" fmla="*/ 687 h 1323"/>
                  <a:gd name="T52" fmla="*/ 1198 w 1323"/>
                  <a:gd name="T53" fmla="*/ 787 h 1323"/>
                  <a:gd name="T54" fmla="*/ 1323 w 1323"/>
                  <a:gd name="T55" fmla="*/ 662 h 1323"/>
                  <a:gd name="T56" fmla="*/ 1198 w 1323"/>
                  <a:gd name="T57" fmla="*/ 536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3" h="1323">
                    <a:moveTo>
                      <a:pt x="1198" y="536"/>
                    </a:moveTo>
                    <a:cubicBezTo>
                      <a:pt x="1137" y="536"/>
                      <a:pt x="1087" y="579"/>
                      <a:pt x="1075" y="637"/>
                    </a:cubicBezTo>
                    <a:cubicBezTo>
                      <a:pt x="960" y="637"/>
                      <a:pt x="960" y="637"/>
                      <a:pt x="960" y="637"/>
                    </a:cubicBezTo>
                    <a:cubicBezTo>
                      <a:pt x="948" y="491"/>
                      <a:pt x="832" y="375"/>
                      <a:pt x="686" y="363"/>
                    </a:cubicBezTo>
                    <a:cubicBezTo>
                      <a:pt x="686" y="248"/>
                      <a:pt x="686" y="248"/>
                      <a:pt x="686" y="248"/>
                    </a:cubicBezTo>
                    <a:cubicBezTo>
                      <a:pt x="743" y="236"/>
                      <a:pt x="786" y="186"/>
                      <a:pt x="786" y="125"/>
                    </a:cubicBezTo>
                    <a:cubicBezTo>
                      <a:pt x="786" y="56"/>
                      <a:pt x="730" y="0"/>
                      <a:pt x="661" y="0"/>
                    </a:cubicBezTo>
                    <a:cubicBezTo>
                      <a:pt x="592" y="0"/>
                      <a:pt x="536" y="56"/>
                      <a:pt x="536" y="125"/>
                    </a:cubicBezTo>
                    <a:cubicBezTo>
                      <a:pt x="536" y="186"/>
                      <a:pt x="579" y="236"/>
                      <a:pt x="636" y="248"/>
                    </a:cubicBezTo>
                    <a:cubicBezTo>
                      <a:pt x="636" y="363"/>
                      <a:pt x="636" y="363"/>
                      <a:pt x="636" y="363"/>
                    </a:cubicBezTo>
                    <a:cubicBezTo>
                      <a:pt x="490" y="375"/>
                      <a:pt x="374" y="491"/>
                      <a:pt x="362" y="637"/>
                    </a:cubicBezTo>
                    <a:cubicBezTo>
                      <a:pt x="248" y="637"/>
                      <a:pt x="248" y="637"/>
                      <a:pt x="248" y="637"/>
                    </a:cubicBezTo>
                    <a:cubicBezTo>
                      <a:pt x="236" y="579"/>
                      <a:pt x="186" y="536"/>
                      <a:pt x="125" y="536"/>
                    </a:cubicBezTo>
                    <a:cubicBezTo>
                      <a:pt x="56" y="536"/>
                      <a:pt x="0" y="592"/>
                      <a:pt x="0" y="662"/>
                    </a:cubicBezTo>
                    <a:cubicBezTo>
                      <a:pt x="0" y="731"/>
                      <a:pt x="56" y="787"/>
                      <a:pt x="125" y="787"/>
                    </a:cubicBezTo>
                    <a:cubicBezTo>
                      <a:pt x="185" y="787"/>
                      <a:pt x="236" y="744"/>
                      <a:pt x="248" y="687"/>
                    </a:cubicBezTo>
                    <a:cubicBezTo>
                      <a:pt x="362" y="687"/>
                      <a:pt x="362" y="687"/>
                      <a:pt x="362" y="687"/>
                    </a:cubicBezTo>
                    <a:cubicBezTo>
                      <a:pt x="374" y="832"/>
                      <a:pt x="490" y="949"/>
                      <a:pt x="636" y="961"/>
                    </a:cubicBezTo>
                    <a:cubicBezTo>
                      <a:pt x="636" y="1075"/>
                      <a:pt x="636" y="1075"/>
                      <a:pt x="636" y="1075"/>
                    </a:cubicBezTo>
                    <a:cubicBezTo>
                      <a:pt x="579" y="1087"/>
                      <a:pt x="536" y="1137"/>
                      <a:pt x="536" y="1198"/>
                    </a:cubicBezTo>
                    <a:cubicBezTo>
                      <a:pt x="536" y="1267"/>
                      <a:pt x="592" y="1323"/>
                      <a:pt x="661" y="1323"/>
                    </a:cubicBezTo>
                    <a:cubicBezTo>
                      <a:pt x="730" y="1323"/>
                      <a:pt x="786" y="1267"/>
                      <a:pt x="786" y="1198"/>
                    </a:cubicBezTo>
                    <a:cubicBezTo>
                      <a:pt x="786" y="1137"/>
                      <a:pt x="743" y="1087"/>
                      <a:pt x="686" y="1075"/>
                    </a:cubicBezTo>
                    <a:cubicBezTo>
                      <a:pt x="686" y="961"/>
                      <a:pt x="686" y="961"/>
                      <a:pt x="686" y="961"/>
                    </a:cubicBezTo>
                    <a:cubicBezTo>
                      <a:pt x="832" y="949"/>
                      <a:pt x="948" y="832"/>
                      <a:pt x="960" y="687"/>
                    </a:cubicBezTo>
                    <a:cubicBezTo>
                      <a:pt x="1075" y="687"/>
                      <a:pt x="1075" y="687"/>
                      <a:pt x="1075" y="687"/>
                    </a:cubicBezTo>
                    <a:cubicBezTo>
                      <a:pt x="1087" y="744"/>
                      <a:pt x="1137" y="787"/>
                      <a:pt x="1198" y="787"/>
                    </a:cubicBezTo>
                    <a:cubicBezTo>
                      <a:pt x="1267" y="787"/>
                      <a:pt x="1323" y="731"/>
                      <a:pt x="1323" y="662"/>
                    </a:cubicBezTo>
                    <a:cubicBezTo>
                      <a:pt x="1323" y="592"/>
                      <a:pt x="1267" y="536"/>
                      <a:pt x="1198" y="536"/>
                    </a:cubicBezTo>
                    <a:close/>
                  </a:path>
                </a:pathLst>
              </a:cu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54" name="Oval 124">
                <a:extLst>
                  <a:ext uri="{FF2B5EF4-FFF2-40B4-BE49-F238E27FC236}">
                    <a16:creationId xmlns:a16="http://schemas.microsoft.com/office/drawing/2014/main" id="{47CC040D-09CB-0399-9DB3-5769634763F4}"/>
                  </a:ext>
                </a:extLst>
              </p:cNvPr>
              <p:cNvSpPr>
                <a:spLocks noChangeArrowheads="1"/>
              </p:cNvSpPr>
              <p:nvPr/>
            </p:nvSpPr>
            <p:spPr bwMode="auto">
              <a:xfrm>
                <a:off x="4219575" y="2770188"/>
                <a:ext cx="530225" cy="531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55" name="Oval 125">
                <a:extLst>
                  <a:ext uri="{FF2B5EF4-FFF2-40B4-BE49-F238E27FC236}">
                    <a16:creationId xmlns:a16="http://schemas.microsoft.com/office/drawing/2014/main" id="{AB983C75-B2AF-3B5B-169C-4927B99E3092}"/>
                  </a:ext>
                </a:extLst>
              </p:cNvPr>
              <p:cNvSpPr>
                <a:spLocks noChangeArrowheads="1"/>
              </p:cNvSpPr>
              <p:nvPr/>
            </p:nvSpPr>
            <p:spPr bwMode="auto">
              <a:xfrm>
                <a:off x="1155700" y="5834063"/>
                <a:ext cx="52546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56" name="Oval 126">
                <a:extLst>
                  <a:ext uri="{FF2B5EF4-FFF2-40B4-BE49-F238E27FC236}">
                    <a16:creationId xmlns:a16="http://schemas.microsoft.com/office/drawing/2014/main" id="{465F9E8D-E3B9-67E2-DDD1-B20E615B1C9F}"/>
                  </a:ext>
                </a:extLst>
              </p:cNvPr>
              <p:cNvSpPr>
                <a:spLocks noChangeArrowheads="1"/>
              </p:cNvSpPr>
              <p:nvPr/>
            </p:nvSpPr>
            <p:spPr bwMode="auto">
              <a:xfrm>
                <a:off x="4219575" y="8901113"/>
                <a:ext cx="530225" cy="527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57" name="Oval 127">
                <a:extLst>
                  <a:ext uri="{FF2B5EF4-FFF2-40B4-BE49-F238E27FC236}">
                    <a16:creationId xmlns:a16="http://schemas.microsoft.com/office/drawing/2014/main" id="{5A4A3661-6D20-7FC4-E302-1D0B0D00175C}"/>
                  </a:ext>
                </a:extLst>
              </p:cNvPr>
              <p:cNvSpPr>
                <a:spLocks noChangeArrowheads="1"/>
              </p:cNvSpPr>
              <p:nvPr/>
            </p:nvSpPr>
            <p:spPr bwMode="auto">
              <a:xfrm>
                <a:off x="7281863" y="5834063"/>
                <a:ext cx="53181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58" name="Oval 128">
                <a:extLst>
                  <a:ext uri="{FF2B5EF4-FFF2-40B4-BE49-F238E27FC236}">
                    <a16:creationId xmlns:a16="http://schemas.microsoft.com/office/drawing/2014/main" id="{F2059A36-8CA0-F681-D077-31C9FAA66848}"/>
                  </a:ext>
                </a:extLst>
              </p:cNvPr>
              <p:cNvSpPr>
                <a:spLocks noChangeArrowheads="1"/>
              </p:cNvSpPr>
              <p:nvPr/>
            </p:nvSpPr>
            <p:spPr bwMode="auto">
              <a:xfrm>
                <a:off x="3481388" y="5095876"/>
                <a:ext cx="2000250" cy="20066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59" name="Oval 129">
                <a:extLst>
                  <a:ext uri="{FF2B5EF4-FFF2-40B4-BE49-F238E27FC236}">
                    <a16:creationId xmlns:a16="http://schemas.microsoft.com/office/drawing/2014/main" id="{0FAF12AF-2DC1-09DE-EA82-BFDD872D361A}"/>
                  </a:ext>
                </a:extLst>
              </p:cNvPr>
              <p:cNvSpPr>
                <a:spLocks noChangeArrowheads="1"/>
              </p:cNvSpPr>
              <p:nvPr/>
            </p:nvSpPr>
            <p:spPr bwMode="auto">
              <a:xfrm>
                <a:off x="3767138" y="5381626"/>
                <a:ext cx="1428750" cy="1435100"/>
              </a:xfrm>
              <a:prstGeom prst="ellipse">
                <a:avLst/>
              </a:pr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grpSp>
        <p:sp>
          <p:nvSpPr>
            <p:cNvPr id="30" name="楕円 29">
              <a:extLst>
                <a:ext uri="{FF2B5EF4-FFF2-40B4-BE49-F238E27FC236}">
                  <a16:creationId xmlns:a16="http://schemas.microsoft.com/office/drawing/2014/main" id="{A957B251-913C-9B0E-6225-6BFCD4885CA5}"/>
                </a:ext>
              </a:extLst>
            </p:cNvPr>
            <p:cNvSpPr/>
            <p:nvPr/>
          </p:nvSpPr>
          <p:spPr>
            <a:xfrm>
              <a:off x="7569224" y="1899443"/>
              <a:ext cx="409590" cy="370255"/>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grpSp>
          <p:nvGrpSpPr>
            <p:cNvPr id="31" name="グループ化 30">
              <a:extLst>
                <a:ext uri="{FF2B5EF4-FFF2-40B4-BE49-F238E27FC236}">
                  <a16:creationId xmlns:a16="http://schemas.microsoft.com/office/drawing/2014/main" id="{79F86296-C6A7-E26B-0136-F4407AC426EE}"/>
                </a:ext>
              </a:extLst>
            </p:cNvPr>
            <p:cNvGrpSpPr>
              <a:grpSpLocks noChangeAspect="1"/>
            </p:cNvGrpSpPr>
            <p:nvPr/>
          </p:nvGrpSpPr>
          <p:grpSpPr>
            <a:xfrm>
              <a:off x="7599644" y="1887675"/>
              <a:ext cx="335586" cy="335586"/>
              <a:chOff x="704850" y="2319338"/>
              <a:chExt cx="7559675" cy="7559675"/>
            </a:xfrm>
          </p:grpSpPr>
          <p:sp>
            <p:nvSpPr>
              <p:cNvPr id="46" name="Freeform 123">
                <a:extLst>
                  <a:ext uri="{FF2B5EF4-FFF2-40B4-BE49-F238E27FC236}">
                    <a16:creationId xmlns:a16="http://schemas.microsoft.com/office/drawing/2014/main" id="{1CA8B7A2-15E9-55DA-BDDA-221BC19C9B19}"/>
                  </a:ext>
                </a:extLst>
              </p:cNvPr>
              <p:cNvSpPr>
                <a:spLocks/>
              </p:cNvSpPr>
              <p:nvPr/>
            </p:nvSpPr>
            <p:spPr bwMode="auto">
              <a:xfrm>
                <a:off x="704850" y="2319338"/>
                <a:ext cx="7559675" cy="7559675"/>
              </a:xfrm>
              <a:custGeom>
                <a:avLst/>
                <a:gdLst>
                  <a:gd name="T0" fmla="*/ 1198 w 1323"/>
                  <a:gd name="T1" fmla="*/ 536 h 1323"/>
                  <a:gd name="T2" fmla="*/ 1075 w 1323"/>
                  <a:gd name="T3" fmla="*/ 637 h 1323"/>
                  <a:gd name="T4" fmla="*/ 960 w 1323"/>
                  <a:gd name="T5" fmla="*/ 637 h 1323"/>
                  <a:gd name="T6" fmla="*/ 686 w 1323"/>
                  <a:gd name="T7" fmla="*/ 363 h 1323"/>
                  <a:gd name="T8" fmla="*/ 686 w 1323"/>
                  <a:gd name="T9" fmla="*/ 248 h 1323"/>
                  <a:gd name="T10" fmla="*/ 786 w 1323"/>
                  <a:gd name="T11" fmla="*/ 125 h 1323"/>
                  <a:gd name="T12" fmla="*/ 661 w 1323"/>
                  <a:gd name="T13" fmla="*/ 0 h 1323"/>
                  <a:gd name="T14" fmla="*/ 536 w 1323"/>
                  <a:gd name="T15" fmla="*/ 125 h 1323"/>
                  <a:gd name="T16" fmla="*/ 636 w 1323"/>
                  <a:gd name="T17" fmla="*/ 248 h 1323"/>
                  <a:gd name="T18" fmla="*/ 636 w 1323"/>
                  <a:gd name="T19" fmla="*/ 363 h 1323"/>
                  <a:gd name="T20" fmla="*/ 362 w 1323"/>
                  <a:gd name="T21" fmla="*/ 637 h 1323"/>
                  <a:gd name="T22" fmla="*/ 248 w 1323"/>
                  <a:gd name="T23" fmla="*/ 637 h 1323"/>
                  <a:gd name="T24" fmla="*/ 125 w 1323"/>
                  <a:gd name="T25" fmla="*/ 536 h 1323"/>
                  <a:gd name="T26" fmla="*/ 0 w 1323"/>
                  <a:gd name="T27" fmla="*/ 662 h 1323"/>
                  <a:gd name="T28" fmla="*/ 125 w 1323"/>
                  <a:gd name="T29" fmla="*/ 787 h 1323"/>
                  <a:gd name="T30" fmla="*/ 248 w 1323"/>
                  <a:gd name="T31" fmla="*/ 687 h 1323"/>
                  <a:gd name="T32" fmla="*/ 362 w 1323"/>
                  <a:gd name="T33" fmla="*/ 687 h 1323"/>
                  <a:gd name="T34" fmla="*/ 636 w 1323"/>
                  <a:gd name="T35" fmla="*/ 961 h 1323"/>
                  <a:gd name="T36" fmla="*/ 636 w 1323"/>
                  <a:gd name="T37" fmla="*/ 1075 h 1323"/>
                  <a:gd name="T38" fmla="*/ 536 w 1323"/>
                  <a:gd name="T39" fmla="*/ 1198 h 1323"/>
                  <a:gd name="T40" fmla="*/ 661 w 1323"/>
                  <a:gd name="T41" fmla="*/ 1323 h 1323"/>
                  <a:gd name="T42" fmla="*/ 786 w 1323"/>
                  <a:gd name="T43" fmla="*/ 1198 h 1323"/>
                  <a:gd name="T44" fmla="*/ 686 w 1323"/>
                  <a:gd name="T45" fmla="*/ 1075 h 1323"/>
                  <a:gd name="T46" fmla="*/ 686 w 1323"/>
                  <a:gd name="T47" fmla="*/ 961 h 1323"/>
                  <a:gd name="T48" fmla="*/ 960 w 1323"/>
                  <a:gd name="T49" fmla="*/ 687 h 1323"/>
                  <a:gd name="T50" fmla="*/ 1075 w 1323"/>
                  <a:gd name="T51" fmla="*/ 687 h 1323"/>
                  <a:gd name="T52" fmla="*/ 1198 w 1323"/>
                  <a:gd name="T53" fmla="*/ 787 h 1323"/>
                  <a:gd name="T54" fmla="*/ 1323 w 1323"/>
                  <a:gd name="T55" fmla="*/ 662 h 1323"/>
                  <a:gd name="T56" fmla="*/ 1198 w 1323"/>
                  <a:gd name="T57" fmla="*/ 536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3" h="1323">
                    <a:moveTo>
                      <a:pt x="1198" y="536"/>
                    </a:moveTo>
                    <a:cubicBezTo>
                      <a:pt x="1137" y="536"/>
                      <a:pt x="1087" y="579"/>
                      <a:pt x="1075" y="637"/>
                    </a:cubicBezTo>
                    <a:cubicBezTo>
                      <a:pt x="960" y="637"/>
                      <a:pt x="960" y="637"/>
                      <a:pt x="960" y="637"/>
                    </a:cubicBezTo>
                    <a:cubicBezTo>
                      <a:pt x="948" y="491"/>
                      <a:pt x="832" y="375"/>
                      <a:pt x="686" y="363"/>
                    </a:cubicBezTo>
                    <a:cubicBezTo>
                      <a:pt x="686" y="248"/>
                      <a:pt x="686" y="248"/>
                      <a:pt x="686" y="248"/>
                    </a:cubicBezTo>
                    <a:cubicBezTo>
                      <a:pt x="743" y="236"/>
                      <a:pt x="786" y="186"/>
                      <a:pt x="786" y="125"/>
                    </a:cubicBezTo>
                    <a:cubicBezTo>
                      <a:pt x="786" y="56"/>
                      <a:pt x="730" y="0"/>
                      <a:pt x="661" y="0"/>
                    </a:cubicBezTo>
                    <a:cubicBezTo>
                      <a:pt x="592" y="0"/>
                      <a:pt x="536" y="56"/>
                      <a:pt x="536" y="125"/>
                    </a:cubicBezTo>
                    <a:cubicBezTo>
                      <a:pt x="536" y="186"/>
                      <a:pt x="579" y="236"/>
                      <a:pt x="636" y="248"/>
                    </a:cubicBezTo>
                    <a:cubicBezTo>
                      <a:pt x="636" y="363"/>
                      <a:pt x="636" y="363"/>
                      <a:pt x="636" y="363"/>
                    </a:cubicBezTo>
                    <a:cubicBezTo>
                      <a:pt x="490" y="375"/>
                      <a:pt x="374" y="491"/>
                      <a:pt x="362" y="637"/>
                    </a:cubicBezTo>
                    <a:cubicBezTo>
                      <a:pt x="248" y="637"/>
                      <a:pt x="248" y="637"/>
                      <a:pt x="248" y="637"/>
                    </a:cubicBezTo>
                    <a:cubicBezTo>
                      <a:pt x="236" y="579"/>
                      <a:pt x="186" y="536"/>
                      <a:pt x="125" y="536"/>
                    </a:cubicBezTo>
                    <a:cubicBezTo>
                      <a:pt x="56" y="536"/>
                      <a:pt x="0" y="592"/>
                      <a:pt x="0" y="662"/>
                    </a:cubicBezTo>
                    <a:cubicBezTo>
                      <a:pt x="0" y="731"/>
                      <a:pt x="56" y="787"/>
                      <a:pt x="125" y="787"/>
                    </a:cubicBezTo>
                    <a:cubicBezTo>
                      <a:pt x="185" y="787"/>
                      <a:pt x="236" y="744"/>
                      <a:pt x="248" y="687"/>
                    </a:cubicBezTo>
                    <a:cubicBezTo>
                      <a:pt x="362" y="687"/>
                      <a:pt x="362" y="687"/>
                      <a:pt x="362" y="687"/>
                    </a:cubicBezTo>
                    <a:cubicBezTo>
                      <a:pt x="374" y="832"/>
                      <a:pt x="490" y="949"/>
                      <a:pt x="636" y="961"/>
                    </a:cubicBezTo>
                    <a:cubicBezTo>
                      <a:pt x="636" y="1075"/>
                      <a:pt x="636" y="1075"/>
                      <a:pt x="636" y="1075"/>
                    </a:cubicBezTo>
                    <a:cubicBezTo>
                      <a:pt x="579" y="1087"/>
                      <a:pt x="536" y="1137"/>
                      <a:pt x="536" y="1198"/>
                    </a:cubicBezTo>
                    <a:cubicBezTo>
                      <a:pt x="536" y="1267"/>
                      <a:pt x="592" y="1323"/>
                      <a:pt x="661" y="1323"/>
                    </a:cubicBezTo>
                    <a:cubicBezTo>
                      <a:pt x="730" y="1323"/>
                      <a:pt x="786" y="1267"/>
                      <a:pt x="786" y="1198"/>
                    </a:cubicBezTo>
                    <a:cubicBezTo>
                      <a:pt x="786" y="1137"/>
                      <a:pt x="743" y="1087"/>
                      <a:pt x="686" y="1075"/>
                    </a:cubicBezTo>
                    <a:cubicBezTo>
                      <a:pt x="686" y="961"/>
                      <a:pt x="686" y="961"/>
                      <a:pt x="686" y="961"/>
                    </a:cubicBezTo>
                    <a:cubicBezTo>
                      <a:pt x="832" y="949"/>
                      <a:pt x="948" y="832"/>
                      <a:pt x="960" y="687"/>
                    </a:cubicBezTo>
                    <a:cubicBezTo>
                      <a:pt x="1075" y="687"/>
                      <a:pt x="1075" y="687"/>
                      <a:pt x="1075" y="687"/>
                    </a:cubicBezTo>
                    <a:cubicBezTo>
                      <a:pt x="1087" y="744"/>
                      <a:pt x="1137" y="787"/>
                      <a:pt x="1198" y="787"/>
                    </a:cubicBezTo>
                    <a:cubicBezTo>
                      <a:pt x="1267" y="787"/>
                      <a:pt x="1323" y="731"/>
                      <a:pt x="1323" y="662"/>
                    </a:cubicBezTo>
                    <a:cubicBezTo>
                      <a:pt x="1323" y="592"/>
                      <a:pt x="1267" y="536"/>
                      <a:pt x="1198" y="536"/>
                    </a:cubicBezTo>
                    <a:close/>
                  </a:path>
                </a:pathLst>
              </a:cu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47" name="Oval 124">
                <a:extLst>
                  <a:ext uri="{FF2B5EF4-FFF2-40B4-BE49-F238E27FC236}">
                    <a16:creationId xmlns:a16="http://schemas.microsoft.com/office/drawing/2014/main" id="{CD563A16-784C-9298-D80C-240B1266745B}"/>
                  </a:ext>
                </a:extLst>
              </p:cNvPr>
              <p:cNvSpPr>
                <a:spLocks noChangeArrowheads="1"/>
              </p:cNvSpPr>
              <p:nvPr/>
            </p:nvSpPr>
            <p:spPr bwMode="auto">
              <a:xfrm>
                <a:off x="4219575" y="2770188"/>
                <a:ext cx="530225" cy="531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48" name="Oval 125">
                <a:extLst>
                  <a:ext uri="{FF2B5EF4-FFF2-40B4-BE49-F238E27FC236}">
                    <a16:creationId xmlns:a16="http://schemas.microsoft.com/office/drawing/2014/main" id="{2489494B-D6E9-2618-B13A-508796B60B58}"/>
                  </a:ext>
                </a:extLst>
              </p:cNvPr>
              <p:cNvSpPr>
                <a:spLocks noChangeArrowheads="1"/>
              </p:cNvSpPr>
              <p:nvPr/>
            </p:nvSpPr>
            <p:spPr bwMode="auto">
              <a:xfrm>
                <a:off x="1155700" y="5834063"/>
                <a:ext cx="52546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49" name="Oval 126">
                <a:extLst>
                  <a:ext uri="{FF2B5EF4-FFF2-40B4-BE49-F238E27FC236}">
                    <a16:creationId xmlns:a16="http://schemas.microsoft.com/office/drawing/2014/main" id="{02D05B87-160D-2ABE-B79D-1EA4811C8ADB}"/>
                  </a:ext>
                </a:extLst>
              </p:cNvPr>
              <p:cNvSpPr>
                <a:spLocks noChangeArrowheads="1"/>
              </p:cNvSpPr>
              <p:nvPr/>
            </p:nvSpPr>
            <p:spPr bwMode="auto">
              <a:xfrm>
                <a:off x="4219575" y="8901113"/>
                <a:ext cx="530225" cy="527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50" name="Oval 127">
                <a:extLst>
                  <a:ext uri="{FF2B5EF4-FFF2-40B4-BE49-F238E27FC236}">
                    <a16:creationId xmlns:a16="http://schemas.microsoft.com/office/drawing/2014/main" id="{16DD1357-6D3D-F554-5F9A-1C2459FA5BAE}"/>
                  </a:ext>
                </a:extLst>
              </p:cNvPr>
              <p:cNvSpPr>
                <a:spLocks noChangeArrowheads="1"/>
              </p:cNvSpPr>
              <p:nvPr/>
            </p:nvSpPr>
            <p:spPr bwMode="auto">
              <a:xfrm>
                <a:off x="7281863" y="5834063"/>
                <a:ext cx="53181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51" name="Oval 128">
                <a:extLst>
                  <a:ext uri="{FF2B5EF4-FFF2-40B4-BE49-F238E27FC236}">
                    <a16:creationId xmlns:a16="http://schemas.microsoft.com/office/drawing/2014/main" id="{32949B1B-7DC3-FCA5-FDF3-1C8C3FEBF4C9}"/>
                  </a:ext>
                </a:extLst>
              </p:cNvPr>
              <p:cNvSpPr>
                <a:spLocks noChangeArrowheads="1"/>
              </p:cNvSpPr>
              <p:nvPr/>
            </p:nvSpPr>
            <p:spPr bwMode="auto">
              <a:xfrm>
                <a:off x="3481388" y="5095876"/>
                <a:ext cx="2000250" cy="20066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52" name="Oval 129">
                <a:extLst>
                  <a:ext uri="{FF2B5EF4-FFF2-40B4-BE49-F238E27FC236}">
                    <a16:creationId xmlns:a16="http://schemas.microsoft.com/office/drawing/2014/main" id="{F10D9D83-B5AE-79EB-C840-599F84E96D5C}"/>
                  </a:ext>
                </a:extLst>
              </p:cNvPr>
              <p:cNvSpPr>
                <a:spLocks noChangeArrowheads="1"/>
              </p:cNvSpPr>
              <p:nvPr/>
            </p:nvSpPr>
            <p:spPr bwMode="auto">
              <a:xfrm>
                <a:off x="3767138" y="5381626"/>
                <a:ext cx="1428750" cy="1435100"/>
              </a:xfrm>
              <a:prstGeom prst="ellipse">
                <a:avLst/>
              </a:pr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grpSp>
        <p:pic>
          <p:nvPicPr>
            <p:cNvPr id="32" name="図 31">
              <a:extLst>
                <a:ext uri="{FF2B5EF4-FFF2-40B4-BE49-F238E27FC236}">
                  <a16:creationId xmlns:a16="http://schemas.microsoft.com/office/drawing/2014/main" id="{4DD5E5D7-EA99-9ABD-BC23-E86DDC5FCD9E}"/>
                </a:ext>
              </a:extLst>
            </p:cNvPr>
            <p:cNvPicPr>
              <a:picLocks noChangeAspect="1"/>
            </p:cNvPicPr>
            <p:nvPr/>
          </p:nvPicPr>
          <p:blipFill>
            <a:blip r:embed="rId2"/>
            <a:stretch>
              <a:fillRect/>
            </a:stretch>
          </p:blipFill>
          <p:spPr>
            <a:xfrm>
              <a:off x="6837251" y="3335197"/>
              <a:ext cx="543303" cy="411510"/>
            </a:xfrm>
            <a:prstGeom prst="rect">
              <a:avLst/>
            </a:prstGeom>
          </p:spPr>
        </p:pic>
        <p:sp>
          <p:nvSpPr>
            <p:cNvPr id="33" name="正方形/長方形 32">
              <a:extLst>
                <a:ext uri="{FF2B5EF4-FFF2-40B4-BE49-F238E27FC236}">
                  <a16:creationId xmlns:a16="http://schemas.microsoft.com/office/drawing/2014/main" id="{358F9750-2167-F47D-D568-0724006413F3}"/>
                </a:ext>
              </a:extLst>
            </p:cNvPr>
            <p:cNvSpPr/>
            <p:nvPr/>
          </p:nvSpPr>
          <p:spPr>
            <a:xfrm>
              <a:off x="5762126" y="3964130"/>
              <a:ext cx="847169" cy="303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メイリオ"/>
                  <a:ea typeface="メイリオ"/>
                  <a:cs typeface="+mn-cs"/>
                </a:rPr>
                <a:t>仕訳作成</a:t>
              </a:r>
            </a:p>
          </p:txBody>
        </p:sp>
        <p:sp>
          <p:nvSpPr>
            <p:cNvPr id="34" name="正方形/長方形 33">
              <a:extLst>
                <a:ext uri="{FF2B5EF4-FFF2-40B4-BE49-F238E27FC236}">
                  <a16:creationId xmlns:a16="http://schemas.microsoft.com/office/drawing/2014/main" id="{24BFCBE4-33DF-E030-4557-C7845A56BC77}"/>
                </a:ext>
              </a:extLst>
            </p:cNvPr>
            <p:cNvSpPr/>
            <p:nvPr/>
          </p:nvSpPr>
          <p:spPr>
            <a:xfrm>
              <a:off x="6687694" y="3964130"/>
              <a:ext cx="847169" cy="303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メイリオ"/>
                  <a:ea typeface="メイリオ"/>
                  <a:cs typeface="+mn-cs"/>
                </a:rPr>
                <a:t>承認</a:t>
              </a:r>
            </a:p>
          </p:txBody>
        </p:sp>
        <p:sp>
          <p:nvSpPr>
            <p:cNvPr id="35" name="正方形/長方形 34">
              <a:extLst>
                <a:ext uri="{FF2B5EF4-FFF2-40B4-BE49-F238E27FC236}">
                  <a16:creationId xmlns:a16="http://schemas.microsoft.com/office/drawing/2014/main" id="{974E36BB-7685-A083-C1BB-17B3CA1A3650}"/>
                </a:ext>
              </a:extLst>
            </p:cNvPr>
            <p:cNvSpPr/>
            <p:nvPr/>
          </p:nvSpPr>
          <p:spPr>
            <a:xfrm>
              <a:off x="7613263" y="3964130"/>
              <a:ext cx="847169" cy="303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white"/>
                  </a:solidFill>
                  <a:effectLst/>
                  <a:uLnTx/>
                  <a:uFillTx/>
                  <a:latin typeface="メイリオ"/>
                  <a:ea typeface="メイリオ"/>
                  <a:cs typeface="+mn-cs"/>
                </a:rPr>
                <a:t>FB</a:t>
              </a:r>
              <a:r>
                <a:rPr kumimoji="1" lang="ja-JP" altLang="en-US" sz="1200" b="0" i="0" u="none" strike="noStrike" kern="1200" cap="none" spc="0" normalizeH="0" baseline="0" noProof="0" dirty="0">
                  <a:ln>
                    <a:noFill/>
                  </a:ln>
                  <a:solidFill>
                    <a:prstClr val="white"/>
                  </a:solidFill>
                  <a:effectLst/>
                  <a:uLnTx/>
                  <a:uFillTx/>
                  <a:latin typeface="メイリオ"/>
                  <a:ea typeface="メイリオ"/>
                  <a:cs typeface="+mn-cs"/>
                </a:rPr>
                <a:t>データ</a:t>
              </a:r>
            </a:p>
          </p:txBody>
        </p:sp>
        <p:sp>
          <p:nvSpPr>
            <p:cNvPr id="36" name="矢印: 下 35">
              <a:extLst>
                <a:ext uri="{FF2B5EF4-FFF2-40B4-BE49-F238E27FC236}">
                  <a16:creationId xmlns:a16="http://schemas.microsoft.com/office/drawing/2014/main" id="{7269FDC3-9760-05C8-9409-F55284F5E3B8}"/>
                </a:ext>
              </a:extLst>
            </p:cNvPr>
            <p:cNvSpPr/>
            <p:nvPr/>
          </p:nvSpPr>
          <p:spPr>
            <a:xfrm rot="19570521">
              <a:off x="6592286" y="2317266"/>
              <a:ext cx="194339" cy="257828"/>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37" name="矢印: 下 36">
              <a:extLst>
                <a:ext uri="{FF2B5EF4-FFF2-40B4-BE49-F238E27FC236}">
                  <a16:creationId xmlns:a16="http://schemas.microsoft.com/office/drawing/2014/main" id="{8D3CDB9B-CBF3-4F1C-ACDE-EACC10B1FA04}"/>
                </a:ext>
              </a:extLst>
            </p:cNvPr>
            <p:cNvSpPr/>
            <p:nvPr/>
          </p:nvSpPr>
          <p:spPr>
            <a:xfrm rot="2244298">
              <a:off x="7543787" y="2317511"/>
              <a:ext cx="194339" cy="257828"/>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38" name="矢印: 下 37">
              <a:extLst>
                <a:ext uri="{FF2B5EF4-FFF2-40B4-BE49-F238E27FC236}">
                  <a16:creationId xmlns:a16="http://schemas.microsoft.com/office/drawing/2014/main" id="{952AEF70-53B3-38ED-70FF-50DEF81D87F1}"/>
                </a:ext>
              </a:extLst>
            </p:cNvPr>
            <p:cNvSpPr/>
            <p:nvPr/>
          </p:nvSpPr>
          <p:spPr>
            <a:xfrm>
              <a:off x="7045645" y="2284995"/>
              <a:ext cx="194339" cy="257828"/>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39" name="Freeform 52">
              <a:extLst>
                <a:ext uri="{FF2B5EF4-FFF2-40B4-BE49-F238E27FC236}">
                  <a16:creationId xmlns:a16="http://schemas.microsoft.com/office/drawing/2014/main" id="{5B64CE1F-E1CE-A657-7A51-7FF2A68DCF72}"/>
                </a:ext>
              </a:extLst>
            </p:cNvPr>
            <p:cNvSpPr>
              <a:spLocks noEditPoints="1"/>
            </p:cNvSpPr>
            <p:nvPr/>
          </p:nvSpPr>
          <p:spPr bwMode="auto">
            <a:xfrm>
              <a:off x="6054963" y="3631118"/>
              <a:ext cx="171450" cy="107950"/>
            </a:xfrm>
            <a:custGeom>
              <a:avLst/>
              <a:gdLst>
                <a:gd name="T0" fmla="*/ 141 w 359"/>
                <a:gd name="T1" fmla="*/ 147 h 227"/>
                <a:gd name="T2" fmla="*/ 49 w 359"/>
                <a:gd name="T3" fmla="*/ 147 h 227"/>
                <a:gd name="T4" fmla="*/ 17 w 359"/>
                <a:gd name="T5" fmla="*/ 227 h 227"/>
                <a:gd name="T6" fmla="*/ 0 w 359"/>
                <a:gd name="T7" fmla="*/ 227 h 227"/>
                <a:gd name="T8" fmla="*/ 91 w 359"/>
                <a:gd name="T9" fmla="*/ 0 h 227"/>
                <a:gd name="T10" fmla="*/ 101 w 359"/>
                <a:gd name="T11" fmla="*/ 0 h 227"/>
                <a:gd name="T12" fmla="*/ 190 w 359"/>
                <a:gd name="T13" fmla="*/ 227 h 227"/>
                <a:gd name="T14" fmla="*/ 172 w 359"/>
                <a:gd name="T15" fmla="*/ 227 h 227"/>
                <a:gd name="T16" fmla="*/ 141 w 359"/>
                <a:gd name="T17" fmla="*/ 147 h 227"/>
                <a:gd name="T18" fmla="*/ 54 w 359"/>
                <a:gd name="T19" fmla="*/ 133 h 227"/>
                <a:gd name="T20" fmla="*/ 135 w 359"/>
                <a:gd name="T21" fmla="*/ 133 h 227"/>
                <a:gd name="T22" fmla="*/ 105 w 359"/>
                <a:gd name="T23" fmla="*/ 51 h 227"/>
                <a:gd name="T24" fmla="*/ 95 w 359"/>
                <a:gd name="T25" fmla="*/ 25 h 227"/>
                <a:gd name="T26" fmla="*/ 86 w 359"/>
                <a:gd name="T27" fmla="*/ 52 h 227"/>
                <a:gd name="T28" fmla="*/ 54 w 359"/>
                <a:gd name="T29" fmla="*/ 133 h 227"/>
                <a:gd name="T30" fmla="*/ 359 w 359"/>
                <a:gd name="T31" fmla="*/ 66 h 227"/>
                <a:gd name="T32" fmla="*/ 336 w 359"/>
                <a:gd name="T33" fmla="*/ 116 h 227"/>
                <a:gd name="T34" fmla="*/ 273 w 359"/>
                <a:gd name="T35" fmla="*/ 134 h 227"/>
                <a:gd name="T36" fmla="*/ 238 w 359"/>
                <a:gd name="T37" fmla="*/ 134 h 227"/>
                <a:gd name="T38" fmla="*/ 238 w 359"/>
                <a:gd name="T39" fmla="*/ 227 h 227"/>
                <a:gd name="T40" fmla="*/ 222 w 359"/>
                <a:gd name="T41" fmla="*/ 227 h 227"/>
                <a:gd name="T42" fmla="*/ 222 w 359"/>
                <a:gd name="T43" fmla="*/ 1 h 227"/>
                <a:gd name="T44" fmla="*/ 278 w 359"/>
                <a:gd name="T45" fmla="*/ 1 h 227"/>
                <a:gd name="T46" fmla="*/ 359 w 359"/>
                <a:gd name="T47" fmla="*/ 66 h 227"/>
                <a:gd name="T48" fmla="*/ 238 w 359"/>
                <a:gd name="T49" fmla="*/ 120 h 227"/>
                <a:gd name="T50" fmla="*/ 269 w 359"/>
                <a:gd name="T51" fmla="*/ 120 h 227"/>
                <a:gd name="T52" fmla="*/ 324 w 359"/>
                <a:gd name="T53" fmla="*/ 107 h 227"/>
                <a:gd name="T54" fmla="*/ 342 w 359"/>
                <a:gd name="T55" fmla="*/ 66 h 227"/>
                <a:gd name="T56" fmla="*/ 325 w 359"/>
                <a:gd name="T57" fmla="*/ 28 h 227"/>
                <a:gd name="T58" fmla="*/ 275 w 359"/>
                <a:gd name="T59" fmla="*/ 15 h 227"/>
                <a:gd name="T60" fmla="*/ 238 w 359"/>
                <a:gd name="T61" fmla="*/ 15 h 227"/>
                <a:gd name="T62" fmla="*/ 238 w 359"/>
                <a:gd name="T63" fmla="*/ 1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9" h="227">
                  <a:moveTo>
                    <a:pt x="141" y="147"/>
                  </a:moveTo>
                  <a:cubicBezTo>
                    <a:pt x="49" y="147"/>
                    <a:pt x="49" y="147"/>
                    <a:pt x="49" y="147"/>
                  </a:cubicBezTo>
                  <a:cubicBezTo>
                    <a:pt x="17" y="227"/>
                    <a:pt x="17" y="227"/>
                    <a:pt x="17" y="227"/>
                  </a:cubicBezTo>
                  <a:cubicBezTo>
                    <a:pt x="0" y="227"/>
                    <a:pt x="0" y="227"/>
                    <a:pt x="0" y="227"/>
                  </a:cubicBezTo>
                  <a:cubicBezTo>
                    <a:pt x="91" y="0"/>
                    <a:pt x="91" y="0"/>
                    <a:pt x="91" y="0"/>
                  </a:cubicBezTo>
                  <a:cubicBezTo>
                    <a:pt x="101" y="0"/>
                    <a:pt x="101" y="0"/>
                    <a:pt x="101" y="0"/>
                  </a:cubicBezTo>
                  <a:cubicBezTo>
                    <a:pt x="190" y="227"/>
                    <a:pt x="190" y="227"/>
                    <a:pt x="190" y="227"/>
                  </a:cubicBezTo>
                  <a:cubicBezTo>
                    <a:pt x="172" y="227"/>
                    <a:pt x="172" y="227"/>
                    <a:pt x="172" y="227"/>
                  </a:cubicBezTo>
                  <a:lnTo>
                    <a:pt x="141" y="147"/>
                  </a:lnTo>
                  <a:close/>
                  <a:moveTo>
                    <a:pt x="54" y="133"/>
                  </a:moveTo>
                  <a:cubicBezTo>
                    <a:pt x="135" y="133"/>
                    <a:pt x="135" y="133"/>
                    <a:pt x="135" y="133"/>
                  </a:cubicBezTo>
                  <a:cubicBezTo>
                    <a:pt x="105" y="51"/>
                    <a:pt x="105" y="51"/>
                    <a:pt x="105" y="51"/>
                  </a:cubicBezTo>
                  <a:cubicBezTo>
                    <a:pt x="102" y="45"/>
                    <a:pt x="99" y="36"/>
                    <a:pt x="95" y="25"/>
                  </a:cubicBezTo>
                  <a:cubicBezTo>
                    <a:pt x="93" y="35"/>
                    <a:pt x="90" y="44"/>
                    <a:pt x="86" y="52"/>
                  </a:cubicBezTo>
                  <a:lnTo>
                    <a:pt x="54" y="133"/>
                  </a:lnTo>
                  <a:close/>
                  <a:moveTo>
                    <a:pt x="359" y="66"/>
                  </a:moveTo>
                  <a:cubicBezTo>
                    <a:pt x="359" y="88"/>
                    <a:pt x="351" y="104"/>
                    <a:pt x="336" y="116"/>
                  </a:cubicBezTo>
                  <a:cubicBezTo>
                    <a:pt x="321" y="128"/>
                    <a:pt x="300" y="134"/>
                    <a:pt x="273" y="134"/>
                  </a:cubicBezTo>
                  <a:cubicBezTo>
                    <a:pt x="238" y="134"/>
                    <a:pt x="238" y="134"/>
                    <a:pt x="238" y="134"/>
                  </a:cubicBezTo>
                  <a:cubicBezTo>
                    <a:pt x="238" y="227"/>
                    <a:pt x="238" y="227"/>
                    <a:pt x="238" y="227"/>
                  </a:cubicBezTo>
                  <a:cubicBezTo>
                    <a:pt x="222" y="227"/>
                    <a:pt x="222" y="227"/>
                    <a:pt x="222" y="227"/>
                  </a:cubicBezTo>
                  <a:cubicBezTo>
                    <a:pt x="222" y="1"/>
                    <a:pt x="222" y="1"/>
                    <a:pt x="222" y="1"/>
                  </a:cubicBezTo>
                  <a:cubicBezTo>
                    <a:pt x="278" y="1"/>
                    <a:pt x="278" y="1"/>
                    <a:pt x="278" y="1"/>
                  </a:cubicBezTo>
                  <a:cubicBezTo>
                    <a:pt x="332" y="1"/>
                    <a:pt x="359" y="22"/>
                    <a:pt x="359" y="66"/>
                  </a:cubicBezTo>
                  <a:close/>
                  <a:moveTo>
                    <a:pt x="238" y="120"/>
                  </a:moveTo>
                  <a:cubicBezTo>
                    <a:pt x="269" y="120"/>
                    <a:pt x="269" y="120"/>
                    <a:pt x="269" y="120"/>
                  </a:cubicBezTo>
                  <a:cubicBezTo>
                    <a:pt x="295" y="120"/>
                    <a:pt x="313" y="116"/>
                    <a:pt x="324" y="107"/>
                  </a:cubicBezTo>
                  <a:cubicBezTo>
                    <a:pt x="336" y="99"/>
                    <a:pt x="342" y="85"/>
                    <a:pt x="342" y="66"/>
                  </a:cubicBezTo>
                  <a:cubicBezTo>
                    <a:pt x="342" y="49"/>
                    <a:pt x="336" y="36"/>
                    <a:pt x="325" y="28"/>
                  </a:cubicBezTo>
                  <a:cubicBezTo>
                    <a:pt x="315" y="19"/>
                    <a:pt x="298" y="15"/>
                    <a:pt x="275" y="15"/>
                  </a:cubicBezTo>
                  <a:cubicBezTo>
                    <a:pt x="238" y="15"/>
                    <a:pt x="238" y="15"/>
                    <a:pt x="238" y="15"/>
                  </a:cubicBezTo>
                  <a:lnTo>
                    <a:pt x="238" y="12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40" name="Freeform 53">
              <a:extLst>
                <a:ext uri="{FF2B5EF4-FFF2-40B4-BE49-F238E27FC236}">
                  <a16:creationId xmlns:a16="http://schemas.microsoft.com/office/drawing/2014/main" id="{E8E155B3-B73A-5940-61E2-D8D1EC50DE60}"/>
                </a:ext>
              </a:extLst>
            </p:cNvPr>
            <p:cNvSpPr>
              <a:spLocks noEditPoints="1"/>
            </p:cNvSpPr>
            <p:nvPr/>
          </p:nvSpPr>
          <p:spPr bwMode="auto">
            <a:xfrm>
              <a:off x="5935900" y="3775580"/>
              <a:ext cx="417513" cy="76200"/>
            </a:xfrm>
            <a:custGeom>
              <a:avLst/>
              <a:gdLst>
                <a:gd name="T0" fmla="*/ 11 w 878"/>
                <a:gd name="T1" fmla="*/ 10 h 160"/>
                <a:gd name="T2" fmla="*/ 0 w 878"/>
                <a:gd name="T3" fmla="*/ 160 h 160"/>
                <a:gd name="T4" fmla="*/ 257 w 878"/>
                <a:gd name="T5" fmla="*/ 140 h 160"/>
                <a:gd name="T6" fmla="*/ 97 w 878"/>
                <a:gd name="T7" fmla="*/ 140 h 160"/>
                <a:gd name="T8" fmla="*/ 112 w 878"/>
                <a:gd name="T9" fmla="*/ 83 h 160"/>
                <a:gd name="T10" fmla="*/ 104 w 878"/>
                <a:gd name="T11" fmla="*/ 43 h 160"/>
                <a:gd name="T12" fmla="*/ 187 w 878"/>
                <a:gd name="T13" fmla="*/ 1 h 160"/>
                <a:gd name="T14" fmla="*/ 187 w 878"/>
                <a:gd name="T15" fmla="*/ 43 h 160"/>
                <a:gd name="T16" fmla="*/ 236 w 878"/>
                <a:gd name="T17" fmla="*/ 70 h 160"/>
                <a:gd name="T18" fmla="*/ 149 w 878"/>
                <a:gd name="T19" fmla="*/ 83 h 160"/>
                <a:gd name="T20" fmla="*/ 277 w 878"/>
                <a:gd name="T21" fmla="*/ 160 h 160"/>
                <a:gd name="T22" fmla="*/ 293 w 878"/>
                <a:gd name="T23" fmla="*/ 101 h 160"/>
                <a:gd name="T24" fmla="*/ 293 w 878"/>
                <a:gd name="T25" fmla="*/ 52 h 160"/>
                <a:gd name="T26" fmla="*/ 293 w 878"/>
                <a:gd name="T27" fmla="*/ 1 h 160"/>
                <a:gd name="T28" fmla="*/ 335 w 878"/>
                <a:gd name="T29" fmla="*/ 52 h 160"/>
                <a:gd name="T30" fmla="*/ 337 w 878"/>
                <a:gd name="T31" fmla="*/ 91 h 160"/>
                <a:gd name="T32" fmla="*/ 322 w 878"/>
                <a:gd name="T33" fmla="*/ 156 h 160"/>
                <a:gd name="T34" fmla="*/ 382 w 878"/>
                <a:gd name="T35" fmla="*/ 9 h 160"/>
                <a:gd name="T36" fmla="*/ 397 w 878"/>
                <a:gd name="T37" fmla="*/ 77 h 160"/>
                <a:gd name="T38" fmla="*/ 567 w 878"/>
                <a:gd name="T39" fmla="*/ 29 h 160"/>
                <a:gd name="T40" fmla="*/ 535 w 878"/>
                <a:gd name="T41" fmla="*/ 29 h 160"/>
                <a:gd name="T42" fmla="*/ 591 w 878"/>
                <a:gd name="T43" fmla="*/ 82 h 160"/>
                <a:gd name="T44" fmla="*/ 463 w 878"/>
                <a:gd name="T45" fmla="*/ 82 h 160"/>
                <a:gd name="T46" fmla="*/ 507 w 878"/>
                <a:gd name="T47" fmla="*/ 36 h 160"/>
                <a:gd name="T48" fmla="*/ 490 w 878"/>
                <a:gd name="T49" fmla="*/ 29 h 160"/>
                <a:gd name="T50" fmla="*/ 467 w 878"/>
                <a:gd name="T51" fmla="*/ 29 h 160"/>
                <a:gd name="T52" fmla="*/ 481 w 878"/>
                <a:gd name="T53" fmla="*/ 5 h 160"/>
                <a:gd name="T54" fmla="*/ 531 w 878"/>
                <a:gd name="T55" fmla="*/ 0 h 160"/>
                <a:gd name="T56" fmla="*/ 595 w 878"/>
                <a:gd name="T57" fmla="*/ 29 h 160"/>
                <a:gd name="T58" fmla="*/ 557 w 878"/>
                <a:gd name="T59" fmla="*/ 160 h 160"/>
                <a:gd name="T60" fmla="*/ 470 w 878"/>
                <a:gd name="T61" fmla="*/ 160 h 160"/>
                <a:gd name="T62" fmla="*/ 490 w 878"/>
                <a:gd name="T63" fmla="*/ 108 h 160"/>
                <a:gd name="T64" fmla="*/ 544 w 878"/>
                <a:gd name="T65" fmla="*/ 94 h 160"/>
                <a:gd name="T66" fmla="*/ 490 w 878"/>
                <a:gd name="T67" fmla="*/ 140 h 160"/>
                <a:gd name="T68" fmla="*/ 666 w 878"/>
                <a:gd name="T69" fmla="*/ 126 h 160"/>
                <a:gd name="T70" fmla="*/ 627 w 878"/>
                <a:gd name="T71" fmla="*/ 78 h 160"/>
                <a:gd name="T72" fmla="*/ 627 w 878"/>
                <a:gd name="T73" fmla="*/ 29 h 160"/>
                <a:gd name="T74" fmla="*/ 665 w 878"/>
                <a:gd name="T75" fmla="*/ 29 h 160"/>
                <a:gd name="T76" fmla="*/ 662 w 878"/>
                <a:gd name="T77" fmla="*/ 78 h 160"/>
                <a:gd name="T78" fmla="*/ 666 w 878"/>
                <a:gd name="T79" fmla="*/ 126 h 160"/>
                <a:gd name="T80" fmla="*/ 658 w 878"/>
                <a:gd name="T81" fmla="*/ 136 h 160"/>
                <a:gd name="T82" fmla="*/ 670 w 878"/>
                <a:gd name="T83" fmla="*/ 102 h 160"/>
                <a:gd name="T84" fmla="*/ 671 w 878"/>
                <a:gd name="T85" fmla="*/ 8 h 160"/>
                <a:gd name="T86" fmla="*/ 726 w 878"/>
                <a:gd name="T87" fmla="*/ 102 h 160"/>
                <a:gd name="T88" fmla="*/ 726 w 878"/>
                <a:gd name="T89" fmla="*/ 136 h 160"/>
                <a:gd name="T90" fmla="*/ 707 w 878"/>
                <a:gd name="T91" fmla="*/ 25 h 160"/>
                <a:gd name="T92" fmla="*/ 707 w 878"/>
                <a:gd name="T93" fmla="*/ 70 h 160"/>
                <a:gd name="T94" fmla="*/ 741 w 878"/>
                <a:gd name="T95" fmla="*/ 25 h 160"/>
                <a:gd name="T96" fmla="*/ 741 w 878"/>
                <a:gd name="T97" fmla="*/ 25 h 160"/>
                <a:gd name="T98" fmla="*/ 741 w 878"/>
                <a:gd name="T99" fmla="*/ 70 h 160"/>
                <a:gd name="T100" fmla="*/ 835 w 878"/>
                <a:gd name="T101" fmla="*/ 151 h 160"/>
                <a:gd name="T102" fmla="*/ 835 w 878"/>
                <a:gd name="T103"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8" h="160">
                  <a:moveTo>
                    <a:pt x="0" y="1"/>
                  </a:moveTo>
                  <a:cubicBezTo>
                    <a:pt x="43" y="1"/>
                    <a:pt x="43" y="1"/>
                    <a:pt x="43" y="1"/>
                  </a:cubicBezTo>
                  <a:cubicBezTo>
                    <a:pt x="43" y="10"/>
                    <a:pt x="43" y="10"/>
                    <a:pt x="43" y="10"/>
                  </a:cubicBezTo>
                  <a:cubicBezTo>
                    <a:pt x="11" y="10"/>
                    <a:pt x="11" y="10"/>
                    <a:pt x="11" y="10"/>
                  </a:cubicBezTo>
                  <a:cubicBezTo>
                    <a:pt x="11" y="151"/>
                    <a:pt x="11" y="151"/>
                    <a:pt x="11" y="151"/>
                  </a:cubicBezTo>
                  <a:cubicBezTo>
                    <a:pt x="43" y="151"/>
                    <a:pt x="43" y="151"/>
                    <a:pt x="43" y="151"/>
                  </a:cubicBezTo>
                  <a:cubicBezTo>
                    <a:pt x="43" y="160"/>
                    <a:pt x="43" y="160"/>
                    <a:pt x="43" y="160"/>
                  </a:cubicBezTo>
                  <a:cubicBezTo>
                    <a:pt x="0" y="160"/>
                    <a:pt x="0" y="160"/>
                    <a:pt x="0" y="160"/>
                  </a:cubicBezTo>
                  <a:lnTo>
                    <a:pt x="0" y="1"/>
                  </a:lnTo>
                  <a:close/>
                  <a:moveTo>
                    <a:pt x="236" y="70"/>
                  </a:moveTo>
                  <a:cubicBezTo>
                    <a:pt x="228" y="94"/>
                    <a:pt x="214" y="111"/>
                    <a:pt x="196" y="125"/>
                  </a:cubicBezTo>
                  <a:cubicBezTo>
                    <a:pt x="213" y="133"/>
                    <a:pt x="233" y="138"/>
                    <a:pt x="257" y="140"/>
                  </a:cubicBezTo>
                  <a:cubicBezTo>
                    <a:pt x="252" y="145"/>
                    <a:pt x="246" y="154"/>
                    <a:pt x="244" y="160"/>
                  </a:cubicBezTo>
                  <a:cubicBezTo>
                    <a:pt x="217" y="156"/>
                    <a:pt x="194" y="149"/>
                    <a:pt x="176" y="138"/>
                  </a:cubicBezTo>
                  <a:cubicBezTo>
                    <a:pt x="156" y="149"/>
                    <a:pt x="133" y="155"/>
                    <a:pt x="108" y="160"/>
                  </a:cubicBezTo>
                  <a:cubicBezTo>
                    <a:pt x="106" y="154"/>
                    <a:pt x="101" y="145"/>
                    <a:pt x="97" y="140"/>
                  </a:cubicBezTo>
                  <a:cubicBezTo>
                    <a:pt x="119" y="137"/>
                    <a:pt x="140" y="132"/>
                    <a:pt x="157" y="125"/>
                  </a:cubicBezTo>
                  <a:cubicBezTo>
                    <a:pt x="146" y="115"/>
                    <a:pt x="137" y="102"/>
                    <a:pt x="129" y="88"/>
                  </a:cubicBezTo>
                  <a:cubicBezTo>
                    <a:pt x="144" y="83"/>
                    <a:pt x="144" y="83"/>
                    <a:pt x="144" y="83"/>
                  </a:cubicBezTo>
                  <a:cubicBezTo>
                    <a:pt x="112" y="83"/>
                    <a:pt x="112" y="83"/>
                    <a:pt x="112" y="83"/>
                  </a:cubicBezTo>
                  <a:cubicBezTo>
                    <a:pt x="112" y="63"/>
                    <a:pt x="112" y="63"/>
                    <a:pt x="112" y="63"/>
                  </a:cubicBezTo>
                  <a:cubicBezTo>
                    <a:pt x="166" y="63"/>
                    <a:pt x="166" y="63"/>
                    <a:pt x="166" y="63"/>
                  </a:cubicBezTo>
                  <a:cubicBezTo>
                    <a:pt x="166" y="43"/>
                    <a:pt x="166" y="43"/>
                    <a:pt x="166" y="43"/>
                  </a:cubicBezTo>
                  <a:cubicBezTo>
                    <a:pt x="104" y="43"/>
                    <a:pt x="104" y="43"/>
                    <a:pt x="104" y="43"/>
                  </a:cubicBezTo>
                  <a:cubicBezTo>
                    <a:pt x="104" y="23"/>
                    <a:pt x="104" y="23"/>
                    <a:pt x="104" y="23"/>
                  </a:cubicBezTo>
                  <a:cubicBezTo>
                    <a:pt x="166" y="23"/>
                    <a:pt x="166" y="23"/>
                    <a:pt x="166" y="23"/>
                  </a:cubicBezTo>
                  <a:cubicBezTo>
                    <a:pt x="166" y="1"/>
                    <a:pt x="166" y="1"/>
                    <a:pt x="166" y="1"/>
                  </a:cubicBezTo>
                  <a:cubicBezTo>
                    <a:pt x="187" y="1"/>
                    <a:pt x="187" y="1"/>
                    <a:pt x="187" y="1"/>
                  </a:cubicBezTo>
                  <a:cubicBezTo>
                    <a:pt x="187" y="23"/>
                    <a:pt x="187" y="23"/>
                    <a:pt x="187" y="23"/>
                  </a:cubicBezTo>
                  <a:cubicBezTo>
                    <a:pt x="249" y="23"/>
                    <a:pt x="249" y="23"/>
                    <a:pt x="249" y="23"/>
                  </a:cubicBezTo>
                  <a:cubicBezTo>
                    <a:pt x="249" y="43"/>
                    <a:pt x="249" y="43"/>
                    <a:pt x="249" y="43"/>
                  </a:cubicBezTo>
                  <a:cubicBezTo>
                    <a:pt x="187" y="43"/>
                    <a:pt x="187" y="43"/>
                    <a:pt x="187" y="43"/>
                  </a:cubicBezTo>
                  <a:cubicBezTo>
                    <a:pt x="187" y="63"/>
                    <a:pt x="187" y="63"/>
                    <a:pt x="187" y="63"/>
                  </a:cubicBezTo>
                  <a:cubicBezTo>
                    <a:pt x="218" y="63"/>
                    <a:pt x="218" y="63"/>
                    <a:pt x="218" y="63"/>
                  </a:cubicBezTo>
                  <a:cubicBezTo>
                    <a:pt x="222" y="62"/>
                    <a:pt x="222" y="62"/>
                    <a:pt x="222" y="62"/>
                  </a:cubicBezTo>
                  <a:lnTo>
                    <a:pt x="236" y="70"/>
                  </a:lnTo>
                  <a:close/>
                  <a:moveTo>
                    <a:pt x="149" y="83"/>
                  </a:moveTo>
                  <a:cubicBezTo>
                    <a:pt x="155" y="95"/>
                    <a:pt x="165" y="106"/>
                    <a:pt x="177" y="114"/>
                  </a:cubicBezTo>
                  <a:cubicBezTo>
                    <a:pt x="190" y="106"/>
                    <a:pt x="200" y="96"/>
                    <a:pt x="207" y="83"/>
                  </a:cubicBezTo>
                  <a:lnTo>
                    <a:pt x="149" y="83"/>
                  </a:lnTo>
                  <a:close/>
                  <a:moveTo>
                    <a:pt x="313" y="97"/>
                  </a:moveTo>
                  <a:cubicBezTo>
                    <a:pt x="313" y="137"/>
                    <a:pt x="313" y="137"/>
                    <a:pt x="313" y="137"/>
                  </a:cubicBezTo>
                  <a:cubicBezTo>
                    <a:pt x="313" y="148"/>
                    <a:pt x="311" y="153"/>
                    <a:pt x="305" y="156"/>
                  </a:cubicBezTo>
                  <a:cubicBezTo>
                    <a:pt x="299" y="159"/>
                    <a:pt x="290" y="160"/>
                    <a:pt x="277" y="160"/>
                  </a:cubicBezTo>
                  <a:cubicBezTo>
                    <a:pt x="276" y="154"/>
                    <a:pt x="274" y="146"/>
                    <a:pt x="271" y="141"/>
                  </a:cubicBezTo>
                  <a:cubicBezTo>
                    <a:pt x="279" y="141"/>
                    <a:pt x="287" y="141"/>
                    <a:pt x="290" y="141"/>
                  </a:cubicBezTo>
                  <a:cubicBezTo>
                    <a:pt x="292" y="141"/>
                    <a:pt x="293" y="140"/>
                    <a:pt x="293" y="137"/>
                  </a:cubicBezTo>
                  <a:cubicBezTo>
                    <a:pt x="293" y="101"/>
                    <a:pt x="293" y="101"/>
                    <a:pt x="293" y="101"/>
                  </a:cubicBezTo>
                  <a:cubicBezTo>
                    <a:pt x="285" y="103"/>
                    <a:pt x="278" y="105"/>
                    <a:pt x="271" y="106"/>
                  </a:cubicBezTo>
                  <a:cubicBezTo>
                    <a:pt x="267" y="86"/>
                    <a:pt x="267" y="86"/>
                    <a:pt x="267" y="86"/>
                  </a:cubicBezTo>
                  <a:cubicBezTo>
                    <a:pt x="274" y="85"/>
                    <a:pt x="283" y="83"/>
                    <a:pt x="293" y="82"/>
                  </a:cubicBezTo>
                  <a:cubicBezTo>
                    <a:pt x="293" y="52"/>
                    <a:pt x="293" y="52"/>
                    <a:pt x="293" y="52"/>
                  </a:cubicBezTo>
                  <a:cubicBezTo>
                    <a:pt x="269" y="52"/>
                    <a:pt x="269" y="52"/>
                    <a:pt x="269" y="52"/>
                  </a:cubicBezTo>
                  <a:cubicBezTo>
                    <a:pt x="269" y="33"/>
                    <a:pt x="269" y="33"/>
                    <a:pt x="269" y="33"/>
                  </a:cubicBezTo>
                  <a:cubicBezTo>
                    <a:pt x="293" y="33"/>
                    <a:pt x="293" y="33"/>
                    <a:pt x="293" y="33"/>
                  </a:cubicBezTo>
                  <a:cubicBezTo>
                    <a:pt x="293" y="1"/>
                    <a:pt x="293" y="1"/>
                    <a:pt x="293" y="1"/>
                  </a:cubicBezTo>
                  <a:cubicBezTo>
                    <a:pt x="313" y="1"/>
                    <a:pt x="313" y="1"/>
                    <a:pt x="313" y="1"/>
                  </a:cubicBezTo>
                  <a:cubicBezTo>
                    <a:pt x="313" y="33"/>
                    <a:pt x="313" y="33"/>
                    <a:pt x="313" y="33"/>
                  </a:cubicBezTo>
                  <a:cubicBezTo>
                    <a:pt x="335" y="33"/>
                    <a:pt x="335" y="33"/>
                    <a:pt x="335" y="33"/>
                  </a:cubicBezTo>
                  <a:cubicBezTo>
                    <a:pt x="335" y="52"/>
                    <a:pt x="335" y="52"/>
                    <a:pt x="335" y="52"/>
                  </a:cubicBezTo>
                  <a:cubicBezTo>
                    <a:pt x="313" y="52"/>
                    <a:pt x="313" y="52"/>
                    <a:pt x="313" y="52"/>
                  </a:cubicBezTo>
                  <a:cubicBezTo>
                    <a:pt x="313" y="78"/>
                    <a:pt x="313" y="78"/>
                    <a:pt x="313" y="78"/>
                  </a:cubicBezTo>
                  <a:cubicBezTo>
                    <a:pt x="320" y="76"/>
                    <a:pt x="328" y="75"/>
                    <a:pt x="335" y="74"/>
                  </a:cubicBezTo>
                  <a:cubicBezTo>
                    <a:pt x="337" y="91"/>
                    <a:pt x="337" y="91"/>
                    <a:pt x="337" y="91"/>
                  </a:cubicBezTo>
                  <a:lnTo>
                    <a:pt x="313" y="97"/>
                  </a:lnTo>
                  <a:close/>
                  <a:moveTo>
                    <a:pt x="408" y="160"/>
                  </a:moveTo>
                  <a:cubicBezTo>
                    <a:pt x="407" y="155"/>
                    <a:pt x="406" y="150"/>
                    <a:pt x="404" y="145"/>
                  </a:cubicBezTo>
                  <a:cubicBezTo>
                    <a:pt x="375" y="149"/>
                    <a:pt x="344" y="153"/>
                    <a:pt x="322" y="156"/>
                  </a:cubicBezTo>
                  <a:cubicBezTo>
                    <a:pt x="317" y="135"/>
                    <a:pt x="317" y="135"/>
                    <a:pt x="317" y="135"/>
                  </a:cubicBezTo>
                  <a:cubicBezTo>
                    <a:pt x="323" y="135"/>
                    <a:pt x="329" y="134"/>
                    <a:pt x="335" y="133"/>
                  </a:cubicBezTo>
                  <a:cubicBezTo>
                    <a:pt x="345" y="98"/>
                    <a:pt x="356" y="46"/>
                    <a:pt x="360" y="5"/>
                  </a:cubicBezTo>
                  <a:cubicBezTo>
                    <a:pt x="382" y="9"/>
                    <a:pt x="382" y="9"/>
                    <a:pt x="382" y="9"/>
                  </a:cubicBezTo>
                  <a:cubicBezTo>
                    <a:pt x="376" y="50"/>
                    <a:pt x="366" y="97"/>
                    <a:pt x="356" y="131"/>
                  </a:cubicBezTo>
                  <a:cubicBezTo>
                    <a:pt x="369" y="130"/>
                    <a:pt x="384" y="128"/>
                    <a:pt x="398" y="126"/>
                  </a:cubicBezTo>
                  <a:cubicBezTo>
                    <a:pt x="393" y="112"/>
                    <a:pt x="386" y="97"/>
                    <a:pt x="379" y="84"/>
                  </a:cubicBezTo>
                  <a:cubicBezTo>
                    <a:pt x="397" y="77"/>
                    <a:pt x="397" y="77"/>
                    <a:pt x="397" y="77"/>
                  </a:cubicBezTo>
                  <a:cubicBezTo>
                    <a:pt x="410" y="101"/>
                    <a:pt x="423" y="132"/>
                    <a:pt x="428" y="152"/>
                  </a:cubicBezTo>
                  <a:lnTo>
                    <a:pt x="408" y="160"/>
                  </a:lnTo>
                  <a:close/>
                  <a:moveTo>
                    <a:pt x="595" y="29"/>
                  </a:moveTo>
                  <a:cubicBezTo>
                    <a:pt x="567" y="29"/>
                    <a:pt x="567" y="29"/>
                    <a:pt x="567" y="29"/>
                  </a:cubicBezTo>
                  <a:cubicBezTo>
                    <a:pt x="570" y="33"/>
                    <a:pt x="573" y="37"/>
                    <a:pt x="574" y="40"/>
                  </a:cubicBezTo>
                  <a:cubicBezTo>
                    <a:pt x="556" y="45"/>
                    <a:pt x="556" y="45"/>
                    <a:pt x="556" y="45"/>
                  </a:cubicBezTo>
                  <a:cubicBezTo>
                    <a:pt x="554" y="41"/>
                    <a:pt x="549" y="34"/>
                    <a:pt x="545" y="29"/>
                  </a:cubicBezTo>
                  <a:cubicBezTo>
                    <a:pt x="535" y="29"/>
                    <a:pt x="535" y="29"/>
                    <a:pt x="535" y="29"/>
                  </a:cubicBezTo>
                  <a:cubicBezTo>
                    <a:pt x="532" y="33"/>
                    <a:pt x="529" y="36"/>
                    <a:pt x="526" y="39"/>
                  </a:cubicBezTo>
                  <a:cubicBezTo>
                    <a:pt x="526" y="48"/>
                    <a:pt x="526" y="48"/>
                    <a:pt x="526" y="48"/>
                  </a:cubicBezTo>
                  <a:cubicBezTo>
                    <a:pt x="591" y="48"/>
                    <a:pt x="591" y="48"/>
                    <a:pt x="591" y="48"/>
                  </a:cubicBezTo>
                  <a:cubicBezTo>
                    <a:pt x="591" y="82"/>
                    <a:pt x="591" y="82"/>
                    <a:pt x="591" y="82"/>
                  </a:cubicBezTo>
                  <a:cubicBezTo>
                    <a:pt x="572" y="82"/>
                    <a:pt x="572" y="82"/>
                    <a:pt x="572" y="82"/>
                  </a:cubicBezTo>
                  <a:cubicBezTo>
                    <a:pt x="572" y="63"/>
                    <a:pt x="572" y="63"/>
                    <a:pt x="572" y="63"/>
                  </a:cubicBezTo>
                  <a:cubicBezTo>
                    <a:pt x="463" y="63"/>
                    <a:pt x="463" y="63"/>
                    <a:pt x="463" y="63"/>
                  </a:cubicBezTo>
                  <a:cubicBezTo>
                    <a:pt x="463" y="82"/>
                    <a:pt x="463" y="82"/>
                    <a:pt x="463" y="82"/>
                  </a:cubicBezTo>
                  <a:cubicBezTo>
                    <a:pt x="444" y="82"/>
                    <a:pt x="444" y="82"/>
                    <a:pt x="444" y="82"/>
                  </a:cubicBezTo>
                  <a:cubicBezTo>
                    <a:pt x="444" y="48"/>
                    <a:pt x="444" y="48"/>
                    <a:pt x="444" y="48"/>
                  </a:cubicBezTo>
                  <a:cubicBezTo>
                    <a:pt x="507" y="48"/>
                    <a:pt x="507" y="48"/>
                    <a:pt x="507" y="48"/>
                  </a:cubicBezTo>
                  <a:cubicBezTo>
                    <a:pt x="507" y="36"/>
                    <a:pt x="507" y="36"/>
                    <a:pt x="507" y="36"/>
                  </a:cubicBezTo>
                  <a:cubicBezTo>
                    <a:pt x="514" y="36"/>
                    <a:pt x="514" y="36"/>
                    <a:pt x="514" y="36"/>
                  </a:cubicBezTo>
                  <a:cubicBezTo>
                    <a:pt x="511" y="35"/>
                    <a:pt x="508" y="33"/>
                    <a:pt x="506" y="32"/>
                  </a:cubicBezTo>
                  <a:cubicBezTo>
                    <a:pt x="507" y="31"/>
                    <a:pt x="509" y="30"/>
                    <a:pt x="510" y="29"/>
                  </a:cubicBezTo>
                  <a:cubicBezTo>
                    <a:pt x="490" y="29"/>
                    <a:pt x="490" y="29"/>
                    <a:pt x="490" y="29"/>
                  </a:cubicBezTo>
                  <a:cubicBezTo>
                    <a:pt x="492" y="33"/>
                    <a:pt x="494" y="37"/>
                    <a:pt x="496" y="40"/>
                  </a:cubicBezTo>
                  <a:cubicBezTo>
                    <a:pt x="477" y="45"/>
                    <a:pt x="477" y="45"/>
                    <a:pt x="477" y="45"/>
                  </a:cubicBezTo>
                  <a:cubicBezTo>
                    <a:pt x="476" y="41"/>
                    <a:pt x="473" y="34"/>
                    <a:pt x="470" y="29"/>
                  </a:cubicBezTo>
                  <a:cubicBezTo>
                    <a:pt x="467" y="29"/>
                    <a:pt x="467" y="29"/>
                    <a:pt x="467" y="29"/>
                  </a:cubicBezTo>
                  <a:cubicBezTo>
                    <a:pt x="462" y="35"/>
                    <a:pt x="458" y="41"/>
                    <a:pt x="453" y="45"/>
                  </a:cubicBezTo>
                  <a:cubicBezTo>
                    <a:pt x="449" y="42"/>
                    <a:pt x="441" y="36"/>
                    <a:pt x="437" y="34"/>
                  </a:cubicBezTo>
                  <a:cubicBezTo>
                    <a:pt x="447" y="26"/>
                    <a:pt x="457" y="12"/>
                    <a:pt x="462" y="0"/>
                  </a:cubicBezTo>
                  <a:cubicBezTo>
                    <a:pt x="481" y="5"/>
                    <a:pt x="481" y="5"/>
                    <a:pt x="481" y="5"/>
                  </a:cubicBezTo>
                  <a:cubicBezTo>
                    <a:pt x="480" y="7"/>
                    <a:pt x="478" y="10"/>
                    <a:pt x="477" y="13"/>
                  </a:cubicBezTo>
                  <a:cubicBezTo>
                    <a:pt x="515" y="13"/>
                    <a:pt x="515" y="13"/>
                    <a:pt x="515" y="13"/>
                  </a:cubicBezTo>
                  <a:cubicBezTo>
                    <a:pt x="515" y="24"/>
                    <a:pt x="515" y="24"/>
                    <a:pt x="515" y="24"/>
                  </a:cubicBezTo>
                  <a:cubicBezTo>
                    <a:pt x="521" y="17"/>
                    <a:pt x="527" y="8"/>
                    <a:pt x="531" y="0"/>
                  </a:cubicBezTo>
                  <a:cubicBezTo>
                    <a:pt x="550" y="4"/>
                    <a:pt x="550" y="4"/>
                    <a:pt x="550" y="4"/>
                  </a:cubicBezTo>
                  <a:cubicBezTo>
                    <a:pt x="549" y="7"/>
                    <a:pt x="547" y="10"/>
                    <a:pt x="546" y="13"/>
                  </a:cubicBezTo>
                  <a:cubicBezTo>
                    <a:pt x="595" y="13"/>
                    <a:pt x="595" y="13"/>
                    <a:pt x="595" y="13"/>
                  </a:cubicBezTo>
                  <a:lnTo>
                    <a:pt x="595" y="29"/>
                  </a:lnTo>
                  <a:close/>
                  <a:moveTo>
                    <a:pt x="490" y="116"/>
                  </a:moveTo>
                  <a:cubicBezTo>
                    <a:pt x="577" y="116"/>
                    <a:pt x="577" y="116"/>
                    <a:pt x="577" y="116"/>
                  </a:cubicBezTo>
                  <a:cubicBezTo>
                    <a:pt x="577" y="160"/>
                    <a:pt x="577" y="160"/>
                    <a:pt x="577" y="160"/>
                  </a:cubicBezTo>
                  <a:cubicBezTo>
                    <a:pt x="557" y="160"/>
                    <a:pt x="557" y="160"/>
                    <a:pt x="557" y="160"/>
                  </a:cubicBezTo>
                  <a:cubicBezTo>
                    <a:pt x="557" y="155"/>
                    <a:pt x="557" y="155"/>
                    <a:pt x="557" y="155"/>
                  </a:cubicBezTo>
                  <a:cubicBezTo>
                    <a:pt x="490" y="155"/>
                    <a:pt x="490" y="155"/>
                    <a:pt x="490" y="155"/>
                  </a:cubicBezTo>
                  <a:cubicBezTo>
                    <a:pt x="490" y="160"/>
                    <a:pt x="490" y="160"/>
                    <a:pt x="490" y="160"/>
                  </a:cubicBezTo>
                  <a:cubicBezTo>
                    <a:pt x="470" y="160"/>
                    <a:pt x="470" y="160"/>
                    <a:pt x="470" y="160"/>
                  </a:cubicBezTo>
                  <a:cubicBezTo>
                    <a:pt x="470" y="70"/>
                    <a:pt x="470" y="70"/>
                    <a:pt x="470" y="70"/>
                  </a:cubicBezTo>
                  <a:cubicBezTo>
                    <a:pt x="564" y="70"/>
                    <a:pt x="564" y="70"/>
                    <a:pt x="564" y="70"/>
                  </a:cubicBezTo>
                  <a:cubicBezTo>
                    <a:pt x="564" y="108"/>
                    <a:pt x="564" y="108"/>
                    <a:pt x="564" y="108"/>
                  </a:cubicBezTo>
                  <a:cubicBezTo>
                    <a:pt x="490" y="108"/>
                    <a:pt x="490" y="108"/>
                    <a:pt x="490" y="108"/>
                  </a:cubicBezTo>
                  <a:lnTo>
                    <a:pt x="490" y="116"/>
                  </a:lnTo>
                  <a:close/>
                  <a:moveTo>
                    <a:pt x="490" y="85"/>
                  </a:moveTo>
                  <a:cubicBezTo>
                    <a:pt x="490" y="94"/>
                    <a:pt x="490" y="94"/>
                    <a:pt x="490" y="94"/>
                  </a:cubicBezTo>
                  <a:cubicBezTo>
                    <a:pt x="544" y="94"/>
                    <a:pt x="544" y="94"/>
                    <a:pt x="544" y="94"/>
                  </a:cubicBezTo>
                  <a:cubicBezTo>
                    <a:pt x="544" y="85"/>
                    <a:pt x="544" y="85"/>
                    <a:pt x="544" y="85"/>
                  </a:cubicBezTo>
                  <a:lnTo>
                    <a:pt x="490" y="85"/>
                  </a:lnTo>
                  <a:close/>
                  <a:moveTo>
                    <a:pt x="490" y="131"/>
                  </a:moveTo>
                  <a:cubicBezTo>
                    <a:pt x="490" y="140"/>
                    <a:pt x="490" y="140"/>
                    <a:pt x="490" y="140"/>
                  </a:cubicBezTo>
                  <a:cubicBezTo>
                    <a:pt x="557" y="140"/>
                    <a:pt x="557" y="140"/>
                    <a:pt x="557" y="140"/>
                  </a:cubicBezTo>
                  <a:cubicBezTo>
                    <a:pt x="557" y="131"/>
                    <a:pt x="557" y="131"/>
                    <a:pt x="557" y="131"/>
                  </a:cubicBezTo>
                  <a:lnTo>
                    <a:pt x="490" y="131"/>
                  </a:lnTo>
                  <a:close/>
                  <a:moveTo>
                    <a:pt x="666" y="126"/>
                  </a:moveTo>
                  <a:cubicBezTo>
                    <a:pt x="648" y="132"/>
                    <a:pt x="627" y="139"/>
                    <a:pt x="611" y="144"/>
                  </a:cubicBezTo>
                  <a:cubicBezTo>
                    <a:pt x="606" y="124"/>
                    <a:pt x="606" y="124"/>
                    <a:pt x="606" y="124"/>
                  </a:cubicBezTo>
                  <a:cubicBezTo>
                    <a:pt x="612" y="122"/>
                    <a:pt x="619" y="120"/>
                    <a:pt x="627" y="118"/>
                  </a:cubicBezTo>
                  <a:cubicBezTo>
                    <a:pt x="627" y="78"/>
                    <a:pt x="627" y="78"/>
                    <a:pt x="627" y="78"/>
                  </a:cubicBezTo>
                  <a:cubicBezTo>
                    <a:pt x="610" y="78"/>
                    <a:pt x="610" y="78"/>
                    <a:pt x="610" y="78"/>
                  </a:cubicBezTo>
                  <a:cubicBezTo>
                    <a:pt x="610" y="59"/>
                    <a:pt x="610" y="59"/>
                    <a:pt x="610" y="59"/>
                  </a:cubicBezTo>
                  <a:cubicBezTo>
                    <a:pt x="627" y="59"/>
                    <a:pt x="627" y="59"/>
                    <a:pt x="627" y="59"/>
                  </a:cubicBezTo>
                  <a:cubicBezTo>
                    <a:pt x="627" y="29"/>
                    <a:pt x="627" y="29"/>
                    <a:pt x="627" y="29"/>
                  </a:cubicBezTo>
                  <a:cubicBezTo>
                    <a:pt x="608" y="29"/>
                    <a:pt x="608" y="29"/>
                    <a:pt x="608" y="29"/>
                  </a:cubicBezTo>
                  <a:cubicBezTo>
                    <a:pt x="608" y="11"/>
                    <a:pt x="608" y="11"/>
                    <a:pt x="608" y="11"/>
                  </a:cubicBezTo>
                  <a:cubicBezTo>
                    <a:pt x="665" y="11"/>
                    <a:pt x="665" y="11"/>
                    <a:pt x="665" y="11"/>
                  </a:cubicBezTo>
                  <a:cubicBezTo>
                    <a:pt x="665" y="29"/>
                    <a:pt x="665" y="29"/>
                    <a:pt x="665" y="29"/>
                  </a:cubicBezTo>
                  <a:cubicBezTo>
                    <a:pt x="646" y="29"/>
                    <a:pt x="646" y="29"/>
                    <a:pt x="646" y="29"/>
                  </a:cubicBezTo>
                  <a:cubicBezTo>
                    <a:pt x="646" y="59"/>
                    <a:pt x="646" y="59"/>
                    <a:pt x="646" y="59"/>
                  </a:cubicBezTo>
                  <a:cubicBezTo>
                    <a:pt x="662" y="59"/>
                    <a:pt x="662" y="59"/>
                    <a:pt x="662" y="59"/>
                  </a:cubicBezTo>
                  <a:cubicBezTo>
                    <a:pt x="662" y="78"/>
                    <a:pt x="662" y="78"/>
                    <a:pt x="662" y="78"/>
                  </a:cubicBezTo>
                  <a:cubicBezTo>
                    <a:pt x="646" y="78"/>
                    <a:pt x="646" y="78"/>
                    <a:pt x="646" y="78"/>
                  </a:cubicBezTo>
                  <a:cubicBezTo>
                    <a:pt x="646" y="112"/>
                    <a:pt x="646" y="112"/>
                    <a:pt x="646" y="112"/>
                  </a:cubicBezTo>
                  <a:cubicBezTo>
                    <a:pt x="652" y="110"/>
                    <a:pt x="658" y="109"/>
                    <a:pt x="663" y="107"/>
                  </a:cubicBezTo>
                  <a:lnTo>
                    <a:pt x="666" y="126"/>
                  </a:lnTo>
                  <a:close/>
                  <a:moveTo>
                    <a:pt x="767" y="136"/>
                  </a:moveTo>
                  <a:cubicBezTo>
                    <a:pt x="767" y="154"/>
                    <a:pt x="767" y="154"/>
                    <a:pt x="767" y="154"/>
                  </a:cubicBezTo>
                  <a:cubicBezTo>
                    <a:pt x="658" y="154"/>
                    <a:pt x="658" y="154"/>
                    <a:pt x="658" y="154"/>
                  </a:cubicBezTo>
                  <a:cubicBezTo>
                    <a:pt x="658" y="136"/>
                    <a:pt x="658" y="136"/>
                    <a:pt x="658" y="136"/>
                  </a:cubicBezTo>
                  <a:cubicBezTo>
                    <a:pt x="705" y="136"/>
                    <a:pt x="705" y="136"/>
                    <a:pt x="705" y="136"/>
                  </a:cubicBezTo>
                  <a:cubicBezTo>
                    <a:pt x="705" y="120"/>
                    <a:pt x="705" y="120"/>
                    <a:pt x="705" y="120"/>
                  </a:cubicBezTo>
                  <a:cubicBezTo>
                    <a:pt x="670" y="120"/>
                    <a:pt x="670" y="120"/>
                    <a:pt x="670" y="120"/>
                  </a:cubicBezTo>
                  <a:cubicBezTo>
                    <a:pt x="670" y="102"/>
                    <a:pt x="670" y="102"/>
                    <a:pt x="670" y="102"/>
                  </a:cubicBezTo>
                  <a:cubicBezTo>
                    <a:pt x="705" y="102"/>
                    <a:pt x="705" y="102"/>
                    <a:pt x="705" y="102"/>
                  </a:cubicBezTo>
                  <a:cubicBezTo>
                    <a:pt x="705" y="87"/>
                    <a:pt x="705" y="87"/>
                    <a:pt x="705" y="87"/>
                  </a:cubicBezTo>
                  <a:cubicBezTo>
                    <a:pt x="671" y="87"/>
                    <a:pt x="671" y="87"/>
                    <a:pt x="671" y="87"/>
                  </a:cubicBezTo>
                  <a:cubicBezTo>
                    <a:pt x="671" y="8"/>
                    <a:pt x="671" y="8"/>
                    <a:pt x="671" y="8"/>
                  </a:cubicBezTo>
                  <a:cubicBezTo>
                    <a:pt x="760" y="8"/>
                    <a:pt x="760" y="8"/>
                    <a:pt x="760" y="8"/>
                  </a:cubicBezTo>
                  <a:cubicBezTo>
                    <a:pt x="760" y="87"/>
                    <a:pt x="760" y="87"/>
                    <a:pt x="760" y="87"/>
                  </a:cubicBezTo>
                  <a:cubicBezTo>
                    <a:pt x="726" y="87"/>
                    <a:pt x="726" y="87"/>
                    <a:pt x="726" y="87"/>
                  </a:cubicBezTo>
                  <a:cubicBezTo>
                    <a:pt x="726" y="102"/>
                    <a:pt x="726" y="102"/>
                    <a:pt x="726" y="102"/>
                  </a:cubicBezTo>
                  <a:cubicBezTo>
                    <a:pt x="762" y="102"/>
                    <a:pt x="762" y="102"/>
                    <a:pt x="762" y="102"/>
                  </a:cubicBezTo>
                  <a:cubicBezTo>
                    <a:pt x="762" y="120"/>
                    <a:pt x="762" y="120"/>
                    <a:pt x="762" y="120"/>
                  </a:cubicBezTo>
                  <a:cubicBezTo>
                    <a:pt x="726" y="120"/>
                    <a:pt x="726" y="120"/>
                    <a:pt x="726" y="120"/>
                  </a:cubicBezTo>
                  <a:cubicBezTo>
                    <a:pt x="726" y="136"/>
                    <a:pt x="726" y="136"/>
                    <a:pt x="726" y="136"/>
                  </a:cubicBezTo>
                  <a:lnTo>
                    <a:pt x="767" y="136"/>
                  </a:lnTo>
                  <a:close/>
                  <a:moveTo>
                    <a:pt x="689" y="39"/>
                  </a:moveTo>
                  <a:cubicBezTo>
                    <a:pt x="707" y="39"/>
                    <a:pt x="707" y="39"/>
                    <a:pt x="707" y="39"/>
                  </a:cubicBezTo>
                  <a:cubicBezTo>
                    <a:pt x="707" y="25"/>
                    <a:pt x="707" y="25"/>
                    <a:pt x="707" y="25"/>
                  </a:cubicBezTo>
                  <a:cubicBezTo>
                    <a:pt x="689" y="25"/>
                    <a:pt x="689" y="25"/>
                    <a:pt x="689" y="25"/>
                  </a:cubicBezTo>
                  <a:lnTo>
                    <a:pt x="689" y="39"/>
                  </a:lnTo>
                  <a:close/>
                  <a:moveTo>
                    <a:pt x="689" y="70"/>
                  </a:moveTo>
                  <a:cubicBezTo>
                    <a:pt x="707" y="70"/>
                    <a:pt x="707" y="70"/>
                    <a:pt x="707" y="70"/>
                  </a:cubicBezTo>
                  <a:cubicBezTo>
                    <a:pt x="707" y="55"/>
                    <a:pt x="707" y="55"/>
                    <a:pt x="707" y="55"/>
                  </a:cubicBezTo>
                  <a:cubicBezTo>
                    <a:pt x="689" y="55"/>
                    <a:pt x="689" y="55"/>
                    <a:pt x="689" y="55"/>
                  </a:cubicBezTo>
                  <a:lnTo>
                    <a:pt x="689" y="70"/>
                  </a:lnTo>
                  <a:close/>
                  <a:moveTo>
                    <a:pt x="741" y="25"/>
                  </a:moveTo>
                  <a:cubicBezTo>
                    <a:pt x="724" y="25"/>
                    <a:pt x="724" y="25"/>
                    <a:pt x="724" y="25"/>
                  </a:cubicBezTo>
                  <a:cubicBezTo>
                    <a:pt x="724" y="39"/>
                    <a:pt x="724" y="39"/>
                    <a:pt x="724" y="39"/>
                  </a:cubicBezTo>
                  <a:cubicBezTo>
                    <a:pt x="741" y="39"/>
                    <a:pt x="741" y="39"/>
                    <a:pt x="741" y="39"/>
                  </a:cubicBezTo>
                  <a:lnTo>
                    <a:pt x="741" y="25"/>
                  </a:lnTo>
                  <a:close/>
                  <a:moveTo>
                    <a:pt x="741" y="55"/>
                  </a:moveTo>
                  <a:cubicBezTo>
                    <a:pt x="724" y="55"/>
                    <a:pt x="724" y="55"/>
                    <a:pt x="724" y="55"/>
                  </a:cubicBezTo>
                  <a:cubicBezTo>
                    <a:pt x="724" y="70"/>
                    <a:pt x="724" y="70"/>
                    <a:pt x="724" y="70"/>
                  </a:cubicBezTo>
                  <a:cubicBezTo>
                    <a:pt x="741" y="70"/>
                    <a:pt x="741" y="70"/>
                    <a:pt x="741" y="70"/>
                  </a:cubicBezTo>
                  <a:lnTo>
                    <a:pt x="741" y="55"/>
                  </a:lnTo>
                  <a:close/>
                  <a:moveTo>
                    <a:pt x="878" y="160"/>
                  </a:moveTo>
                  <a:cubicBezTo>
                    <a:pt x="835" y="160"/>
                    <a:pt x="835" y="160"/>
                    <a:pt x="835" y="160"/>
                  </a:cubicBezTo>
                  <a:cubicBezTo>
                    <a:pt x="835" y="151"/>
                    <a:pt x="835" y="151"/>
                    <a:pt x="835" y="151"/>
                  </a:cubicBezTo>
                  <a:cubicBezTo>
                    <a:pt x="866" y="151"/>
                    <a:pt x="866" y="151"/>
                    <a:pt x="866" y="151"/>
                  </a:cubicBezTo>
                  <a:cubicBezTo>
                    <a:pt x="866" y="10"/>
                    <a:pt x="866" y="10"/>
                    <a:pt x="866" y="10"/>
                  </a:cubicBezTo>
                  <a:cubicBezTo>
                    <a:pt x="835" y="10"/>
                    <a:pt x="835" y="10"/>
                    <a:pt x="835" y="10"/>
                  </a:cubicBezTo>
                  <a:cubicBezTo>
                    <a:pt x="835" y="1"/>
                    <a:pt x="835" y="1"/>
                    <a:pt x="835" y="1"/>
                  </a:cubicBezTo>
                  <a:cubicBezTo>
                    <a:pt x="878" y="1"/>
                    <a:pt x="878" y="1"/>
                    <a:pt x="878" y="1"/>
                  </a:cubicBezTo>
                  <a:lnTo>
                    <a:pt x="878" y="16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41" name="Freeform 54">
              <a:extLst>
                <a:ext uri="{FF2B5EF4-FFF2-40B4-BE49-F238E27FC236}">
                  <a16:creationId xmlns:a16="http://schemas.microsoft.com/office/drawing/2014/main" id="{699BDC75-F75B-E057-46E7-983CC72FFF8D}"/>
                </a:ext>
              </a:extLst>
            </p:cNvPr>
            <p:cNvSpPr>
              <a:spLocks noEditPoints="1"/>
            </p:cNvSpPr>
            <p:nvPr/>
          </p:nvSpPr>
          <p:spPr bwMode="auto">
            <a:xfrm>
              <a:off x="5864463" y="3121530"/>
              <a:ext cx="558800" cy="395288"/>
            </a:xfrm>
            <a:custGeom>
              <a:avLst/>
              <a:gdLst>
                <a:gd name="T0" fmla="*/ 904 w 1172"/>
                <a:gd name="T1" fmla="*/ 423 h 832"/>
                <a:gd name="T2" fmla="*/ 875 w 1172"/>
                <a:gd name="T3" fmla="*/ 308 h 832"/>
                <a:gd name="T4" fmla="*/ 996 w 1172"/>
                <a:gd name="T5" fmla="*/ 308 h 832"/>
                <a:gd name="T6" fmla="*/ 965 w 1172"/>
                <a:gd name="T7" fmla="*/ 423 h 832"/>
                <a:gd name="T8" fmla="*/ 1018 w 1172"/>
                <a:gd name="T9" fmla="*/ 453 h 832"/>
                <a:gd name="T10" fmla="*/ 954 w 1172"/>
                <a:gd name="T11" fmla="*/ 477 h 832"/>
                <a:gd name="T12" fmla="*/ 1018 w 1172"/>
                <a:gd name="T13" fmla="*/ 506 h 832"/>
                <a:gd name="T14" fmla="*/ 954 w 1172"/>
                <a:gd name="T15" fmla="*/ 540 h 832"/>
                <a:gd name="T16" fmla="*/ 915 w 1172"/>
                <a:gd name="T17" fmla="*/ 506 h 832"/>
                <a:gd name="T18" fmla="*/ 852 w 1172"/>
                <a:gd name="T19" fmla="*/ 477 h 832"/>
                <a:gd name="T20" fmla="*/ 915 w 1172"/>
                <a:gd name="T21" fmla="*/ 453 h 832"/>
                <a:gd name="T22" fmla="*/ 852 w 1172"/>
                <a:gd name="T23" fmla="*/ 423 h 832"/>
                <a:gd name="T24" fmla="*/ 751 w 1172"/>
                <a:gd name="T25" fmla="*/ 416 h 832"/>
                <a:gd name="T26" fmla="*/ 1119 w 1172"/>
                <a:gd name="T27" fmla="*/ 416 h 832"/>
                <a:gd name="T28" fmla="*/ 935 w 1172"/>
                <a:gd name="T29" fmla="*/ 617 h 832"/>
                <a:gd name="T30" fmla="*/ 935 w 1172"/>
                <a:gd name="T31" fmla="*/ 215 h 832"/>
                <a:gd name="T32" fmla="*/ 935 w 1172"/>
                <a:gd name="T33" fmla="*/ 617 h 832"/>
                <a:gd name="T34" fmla="*/ 699 w 1172"/>
                <a:gd name="T35" fmla="*/ 416 h 832"/>
                <a:gd name="T36" fmla="*/ 1172 w 1172"/>
                <a:gd name="T37" fmla="*/ 416 h 832"/>
                <a:gd name="T38" fmla="*/ 599 w 1172"/>
                <a:gd name="T39" fmla="*/ 330 h 832"/>
                <a:gd name="T40" fmla="*/ 605 w 1172"/>
                <a:gd name="T41" fmla="*/ 396 h 832"/>
                <a:gd name="T42" fmla="*/ 472 w 1172"/>
                <a:gd name="T43" fmla="*/ 0 h 832"/>
                <a:gd name="T44" fmla="*/ 0 w 1172"/>
                <a:gd name="T45" fmla="*/ 832 h 832"/>
                <a:gd name="T46" fmla="*/ 145 w 1172"/>
                <a:gd name="T47" fmla="*/ 692 h 832"/>
                <a:gd name="T48" fmla="*/ 327 w 1172"/>
                <a:gd name="T49" fmla="*/ 832 h 832"/>
                <a:gd name="T50" fmla="*/ 472 w 1172"/>
                <a:gd name="T51" fmla="*/ 436 h 832"/>
                <a:gd name="T52" fmla="*/ 540 w 1172"/>
                <a:gd name="T53" fmla="*/ 501 h 832"/>
                <a:gd name="T54" fmla="*/ 684 w 1172"/>
                <a:gd name="T55" fmla="*/ 416 h 832"/>
                <a:gd name="T56" fmla="*/ 149 w 1172"/>
                <a:gd name="T57" fmla="*/ 632 h 832"/>
                <a:gd name="T58" fmla="*/ 66 w 1172"/>
                <a:gd name="T59" fmla="*/ 526 h 832"/>
                <a:gd name="T60" fmla="*/ 149 w 1172"/>
                <a:gd name="T61" fmla="*/ 632 h 832"/>
                <a:gd name="T62" fmla="*/ 66 w 1172"/>
                <a:gd name="T63" fmla="*/ 480 h 832"/>
                <a:gd name="T64" fmla="*/ 149 w 1172"/>
                <a:gd name="T65" fmla="*/ 375 h 832"/>
                <a:gd name="T66" fmla="*/ 149 w 1172"/>
                <a:gd name="T67" fmla="*/ 329 h 832"/>
                <a:gd name="T68" fmla="*/ 66 w 1172"/>
                <a:gd name="T69" fmla="*/ 223 h 832"/>
                <a:gd name="T70" fmla="*/ 149 w 1172"/>
                <a:gd name="T71" fmla="*/ 329 h 832"/>
                <a:gd name="T72" fmla="*/ 66 w 1172"/>
                <a:gd name="T73" fmla="*/ 178 h 832"/>
                <a:gd name="T74" fmla="*/ 149 w 1172"/>
                <a:gd name="T75" fmla="*/ 72 h 832"/>
                <a:gd name="T76" fmla="*/ 278 w 1172"/>
                <a:gd name="T77" fmla="*/ 632 h 832"/>
                <a:gd name="T78" fmla="*/ 194 w 1172"/>
                <a:gd name="T79" fmla="*/ 526 h 832"/>
                <a:gd name="T80" fmla="*/ 278 w 1172"/>
                <a:gd name="T81" fmla="*/ 632 h 832"/>
                <a:gd name="T82" fmla="*/ 194 w 1172"/>
                <a:gd name="T83" fmla="*/ 480 h 832"/>
                <a:gd name="T84" fmla="*/ 278 w 1172"/>
                <a:gd name="T85" fmla="*/ 375 h 832"/>
                <a:gd name="T86" fmla="*/ 278 w 1172"/>
                <a:gd name="T87" fmla="*/ 329 h 832"/>
                <a:gd name="T88" fmla="*/ 194 w 1172"/>
                <a:gd name="T89" fmla="*/ 223 h 832"/>
                <a:gd name="T90" fmla="*/ 278 w 1172"/>
                <a:gd name="T91" fmla="*/ 329 h 832"/>
                <a:gd name="T92" fmla="*/ 194 w 1172"/>
                <a:gd name="T93" fmla="*/ 178 h 832"/>
                <a:gd name="T94" fmla="*/ 278 w 1172"/>
                <a:gd name="T95" fmla="*/ 72 h 832"/>
                <a:gd name="T96" fmla="*/ 406 w 1172"/>
                <a:gd name="T97" fmla="*/ 632 h 832"/>
                <a:gd name="T98" fmla="*/ 323 w 1172"/>
                <a:gd name="T99" fmla="*/ 526 h 832"/>
                <a:gd name="T100" fmla="*/ 406 w 1172"/>
                <a:gd name="T101" fmla="*/ 632 h 832"/>
                <a:gd name="T102" fmla="*/ 323 w 1172"/>
                <a:gd name="T103" fmla="*/ 480 h 832"/>
                <a:gd name="T104" fmla="*/ 406 w 1172"/>
                <a:gd name="T105" fmla="*/ 375 h 832"/>
                <a:gd name="T106" fmla="*/ 406 w 1172"/>
                <a:gd name="T107" fmla="*/ 329 h 832"/>
                <a:gd name="T108" fmla="*/ 323 w 1172"/>
                <a:gd name="T109" fmla="*/ 223 h 832"/>
                <a:gd name="T110" fmla="*/ 406 w 1172"/>
                <a:gd name="T111" fmla="*/ 329 h 832"/>
                <a:gd name="T112" fmla="*/ 323 w 1172"/>
                <a:gd name="T113" fmla="*/ 178 h 832"/>
                <a:gd name="T114" fmla="*/ 406 w 1172"/>
                <a:gd name="T115" fmla="*/ 7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2" h="832">
                  <a:moveTo>
                    <a:pt x="852" y="423"/>
                  </a:moveTo>
                  <a:cubicBezTo>
                    <a:pt x="904" y="423"/>
                    <a:pt x="904" y="423"/>
                    <a:pt x="904" y="423"/>
                  </a:cubicBezTo>
                  <a:cubicBezTo>
                    <a:pt x="828" y="308"/>
                    <a:pt x="828" y="308"/>
                    <a:pt x="828" y="308"/>
                  </a:cubicBezTo>
                  <a:cubicBezTo>
                    <a:pt x="875" y="308"/>
                    <a:pt x="875" y="308"/>
                    <a:pt x="875" y="308"/>
                  </a:cubicBezTo>
                  <a:cubicBezTo>
                    <a:pt x="935" y="405"/>
                    <a:pt x="935" y="405"/>
                    <a:pt x="935" y="405"/>
                  </a:cubicBezTo>
                  <a:cubicBezTo>
                    <a:pt x="996" y="308"/>
                    <a:pt x="996" y="308"/>
                    <a:pt x="996" y="308"/>
                  </a:cubicBezTo>
                  <a:cubicBezTo>
                    <a:pt x="1042" y="308"/>
                    <a:pt x="1042" y="308"/>
                    <a:pt x="1042" y="308"/>
                  </a:cubicBezTo>
                  <a:cubicBezTo>
                    <a:pt x="965" y="423"/>
                    <a:pt x="965" y="423"/>
                    <a:pt x="965" y="423"/>
                  </a:cubicBezTo>
                  <a:cubicBezTo>
                    <a:pt x="1018" y="423"/>
                    <a:pt x="1018" y="423"/>
                    <a:pt x="1018" y="423"/>
                  </a:cubicBezTo>
                  <a:cubicBezTo>
                    <a:pt x="1018" y="453"/>
                    <a:pt x="1018" y="453"/>
                    <a:pt x="1018" y="453"/>
                  </a:cubicBezTo>
                  <a:cubicBezTo>
                    <a:pt x="954" y="453"/>
                    <a:pt x="954" y="453"/>
                    <a:pt x="954" y="453"/>
                  </a:cubicBezTo>
                  <a:cubicBezTo>
                    <a:pt x="954" y="477"/>
                    <a:pt x="954" y="477"/>
                    <a:pt x="954" y="477"/>
                  </a:cubicBezTo>
                  <a:cubicBezTo>
                    <a:pt x="1018" y="477"/>
                    <a:pt x="1018" y="477"/>
                    <a:pt x="1018" y="477"/>
                  </a:cubicBezTo>
                  <a:cubicBezTo>
                    <a:pt x="1018" y="506"/>
                    <a:pt x="1018" y="506"/>
                    <a:pt x="1018" y="506"/>
                  </a:cubicBezTo>
                  <a:cubicBezTo>
                    <a:pt x="954" y="506"/>
                    <a:pt x="954" y="506"/>
                    <a:pt x="954" y="506"/>
                  </a:cubicBezTo>
                  <a:cubicBezTo>
                    <a:pt x="954" y="540"/>
                    <a:pt x="954" y="540"/>
                    <a:pt x="954" y="540"/>
                  </a:cubicBezTo>
                  <a:cubicBezTo>
                    <a:pt x="915" y="540"/>
                    <a:pt x="915" y="540"/>
                    <a:pt x="915" y="540"/>
                  </a:cubicBezTo>
                  <a:cubicBezTo>
                    <a:pt x="915" y="506"/>
                    <a:pt x="915" y="506"/>
                    <a:pt x="915" y="506"/>
                  </a:cubicBezTo>
                  <a:cubicBezTo>
                    <a:pt x="852" y="506"/>
                    <a:pt x="852" y="506"/>
                    <a:pt x="852" y="506"/>
                  </a:cubicBezTo>
                  <a:cubicBezTo>
                    <a:pt x="852" y="477"/>
                    <a:pt x="852" y="477"/>
                    <a:pt x="852" y="477"/>
                  </a:cubicBezTo>
                  <a:cubicBezTo>
                    <a:pt x="915" y="477"/>
                    <a:pt x="915" y="477"/>
                    <a:pt x="915" y="477"/>
                  </a:cubicBezTo>
                  <a:cubicBezTo>
                    <a:pt x="915" y="453"/>
                    <a:pt x="915" y="453"/>
                    <a:pt x="915" y="453"/>
                  </a:cubicBezTo>
                  <a:cubicBezTo>
                    <a:pt x="852" y="453"/>
                    <a:pt x="852" y="453"/>
                    <a:pt x="852" y="453"/>
                  </a:cubicBezTo>
                  <a:lnTo>
                    <a:pt x="852" y="423"/>
                  </a:lnTo>
                  <a:close/>
                  <a:moveTo>
                    <a:pt x="935" y="232"/>
                  </a:moveTo>
                  <a:cubicBezTo>
                    <a:pt x="834" y="232"/>
                    <a:pt x="751" y="314"/>
                    <a:pt x="751" y="416"/>
                  </a:cubicBezTo>
                  <a:cubicBezTo>
                    <a:pt x="751" y="517"/>
                    <a:pt x="834" y="600"/>
                    <a:pt x="935" y="600"/>
                  </a:cubicBezTo>
                  <a:cubicBezTo>
                    <a:pt x="1037" y="600"/>
                    <a:pt x="1119" y="517"/>
                    <a:pt x="1119" y="416"/>
                  </a:cubicBezTo>
                  <a:cubicBezTo>
                    <a:pt x="1119" y="314"/>
                    <a:pt x="1037" y="232"/>
                    <a:pt x="935" y="232"/>
                  </a:cubicBezTo>
                  <a:moveTo>
                    <a:pt x="935" y="617"/>
                  </a:moveTo>
                  <a:cubicBezTo>
                    <a:pt x="825" y="617"/>
                    <a:pt x="734" y="526"/>
                    <a:pt x="734" y="416"/>
                  </a:cubicBezTo>
                  <a:cubicBezTo>
                    <a:pt x="734" y="305"/>
                    <a:pt x="825" y="215"/>
                    <a:pt x="935" y="215"/>
                  </a:cubicBezTo>
                  <a:cubicBezTo>
                    <a:pt x="1046" y="215"/>
                    <a:pt x="1136" y="305"/>
                    <a:pt x="1136" y="416"/>
                  </a:cubicBezTo>
                  <a:cubicBezTo>
                    <a:pt x="1136" y="526"/>
                    <a:pt x="1046" y="617"/>
                    <a:pt x="935" y="617"/>
                  </a:cubicBezTo>
                  <a:moveTo>
                    <a:pt x="935" y="180"/>
                  </a:moveTo>
                  <a:cubicBezTo>
                    <a:pt x="805" y="180"/>
                    <a:pt x="699" y="285"/>
                    <a:pt x="699" y="416"/>
                  </a:cubicBezTo>
                  <a:cubicBezTo>
                    <a:pt x="699" y="546"/>
                    <a:pt x="805" y="652"/>
                    <a:pt x="935" y="652"/>
                  </a:cubicBezTo>
                  <a:cubicBezTo>
                    <a:pt x="1066" y="652"/>
                    <a:pt x="1172" y="546"/>
                    <a:pt x="1172" y="416"/>
                  </a:cubicBezTo>
                  <a:cubicBezTo>
                    <a:pt x="1172" y="285"/>
                    <a:pt x="1066" y="180"/>
                    <a:pt x="935" y="180"/>
                  </a:cubicBezTo>
                  <a:moveTo>
                    <a:pt x="599" y="330"/>
                  </a:moveTo>
                  <a:cubicBezTo>
                    <a:pt x="540" y="330"/>
                    <a:pt x="540" y="330"/>
                    <a:pt x="540" y="330"/>
                  </a:cubicBezTo>
                  <a:cubicBezTo>
                    <a:pt x="605" y="396"/>
                    <a:pt x="605" y="396"/>
                    <a:pt x="605" y="396"/>
                  </a:cubicBezTo>
                  <a:cubicBezTo>
                    <a:pt x="472" y="396"/>
                    <a:pt x="472" y="396"/>
                    <a:pt x="472" y="396"/>
                  </a:cubicBezTo>
                  <a:cubicBezTo>
                    <a:pt x="472" y="0"/>
                    <a:pt x="472" y="0"/>
                    <a:pt x="472" y="0"/>
                  </a:cubicBezTo>
                  <a:cubicBezTo>
                    <a:pt x="0" y="0"/>
                    <a:pt x="0" y="0"/>
                    <a:pt x="0" y="0"/>
                  </a:cubicBezTo>
                  <a:cubicBezTo>
                    <a:pt x="0" y="832"/>
                    <a:pt x="0" y="832"/>
                    <a:pt x="0" y="832"/>
                  </a:cubicBezTo>
                  <a:cubicBezTo>
                    <a:pt x="145" y="832"/>
                    <a:pt x="145" y="832"/>
                    <a:pt x="145" y="832"/>
                  </a:cubicBezTo>
                  <a:cubicBezTo>
                    <a:pt x="145" y="692"/>
                    <a:pt x="145" y="692"/>
                    <a:pt x="145" y="692"/>
                  </a:cubicBezTo>
                  <a:cubicBezTo>
                    <a:pt x="327" y="692"/>
                    <a:pt x="327" y="692"/>
                    <a:pt x="327" y="692"/>
                  </a:cubicBezTo>
                  <a:cubicBezTo>
                    <a:pt x="327" y="832"/>
                    <a:pt x="327" y="832"/>
                    <a:pt x="327" y="832"/>
                  </a:cubicBezTo>
                  <a:cubicBezTo>
                    <a:pt x="472" y="832"/>
                    <a:pt x="472" y="832"/>
                    <a:pt x="472" y="832"/>
                  </a:cubicBezTo>
                  <a:cubicBezTo>
                    <a:pt x="472" y="436"/>
                    <a:pt x="472" y="436"/>
                    <a:pt x="472" y="436"/>
                  </a:cubicBezTo>
                  <a:cubicBezTo>
                    <a:pt x="605" y="436"/>
                    <a:pt x="605" y="436"/>
                    <a:pt x="605" y="436"/>
                  </a:cubicBezTo>
                  <a:cubicBezTo>
                    <a:pt x="540" y="501"/>
                    <a:pt x="540" y="501"/>
                    <a:pt x="540" y="501"/>
                  </a:cubicBezTo>
                  <a:cubicBezTo>
                    <a:pt x="599" y="501"/>
                    <a:pt x="599" y="501"/>
                    <a:pt x="599" y="501"/>
                  </a:cubicBezTo>
                  <a:cubicBezTo>
                    <a:pt x="684" y="416"/>
                    <a:pt x="684" y="416"/>
                    <a:pt x="684" y="416"/>
                  </a:cubicBezTo>
                  <a:lnTo>
                    <a:pt x="599" y="330"/>
                  </a:lnTo>
                  <a:close/>
                  <a:moveTo>
                    <a:pt x="149" y="632"/>
                  </a:moveTo>
                  <a:cubicBezTo>
                    <a:pt x="66" y="632"/>
                    <a:pt x="66" y="632"/>
                    <a:pt x="66" y="632"/>
                  </a:cubicBezTo>
                  <a:cubicBezTo>
                    <a:pt x="66" y="526"/>
                    <a:pt x="66" y="526"/>
                    <a:pt x="66" y="526"/>
                  </a:cubicBezTo>
                  <a:cubicBezTo>
                    <a:pt x="149" y="526"/>
                    <a:pt x="149" y="526"/>
                    <a:pt x="149" y="526"/>
                  </a:cubicBezTo>
                  <a:lnTo>
                    <a:pt x="149" y="632"/>
                  </a:lnTo>
                  <a:close/>
                  <a:moveTo>
                    <a:pt x="149" y="480"/>
                  </a:moveTo>
                  <a:cubicBezTo>
                    <a:pt x="66" y="480"/>
                    <a:pt x="66" y="480"/>
                    <a:pt x="66" y="480"/>
                  </a:cubicBezTo>
                  <a:cubicBezTo>
                    <a:pt x="66" y="375"/>
                    <a:pt x="66" y="375"/>
                    <a:pt x="66" y="375"/>
                  </a:cubicBezTo>
                  <a:cubicBezTo>
                    <a:pt x="149" y="375"/>
                    <a:pt x="149" y="375"/>
                    <a:pt x="149" y="375"/>
                  </a:cubicBezTo>
                  <a:lnTo>
                    <a:pt x="149" y="480"/>
                  </a:lnTo>
                  <a:close/>
                  <a:moveTo>
                    <a:pt x="149" y="329"/>
                  </a:moveTo>
                  <a:cubicBezTo>
                    <a:pt x="66" y="329"/>
                    <a:pt x="66" y="329"/>
                    <a:pt x="66" y="329"/>
                  </a:cubicBezTo>
                  <a:cubicBezTo>
                    <a:pt x="66" y="223"/>
                    <a:pt x="66" y="223"/>
                    <a:pt x="66" y="223"/>
                  </a:cubicBezTo>
                  <a:cubicBezTo>
                    <a:pt x="149" y="223"/>
                    <a:pt x="149" y="223"/>
                    <a:pt x="149" y="223"/>
                  </a:cubicBezTo>
                  <a:lnTo>
                    <a:pt x="149" y="329"/>
                  </a:lnTo>
                  <a:close/>
                  <a:moveTo>
                    <a:pt x="149" y="178"/>
                  </a:moveTo>
                  <a:cubicBezTo>
                    <a:pt x="66" y="178"/>
                    <a:pt x="66" y="178"/>
                    <a:pt x="66" y="178"/>
                  </a:cubicBezTo>
                  <a:cubicBezTo>
                    <a:pt x="66" y="72"/>
                    <a:pt x="66" y="72"/>
                    <a:pt x="66" y="72"/>
                  </a:cubicBezTo>
                  <a:cubicBezTo>
                    <a:pt x="149" y="72"/>
                    <a:pt x="149" y="72"/>
                    <a:pt x="149" y="72"/>
                  </a:cubicBezTo>
                  <a:lnTo>
                    <a:pt x="149" y="178"/>
                  </a:lnTo>
                  <a:close/>
                  <a:moveTo>
                    <a:pt x="278" y="632"/>
                  </a:moveTo>
                  <a:cubicBezTo>
                    <a:pt x="194" y="632"/>
                    <a:pt x="194" y="632"/>
                    <a:pt x="194" y="632"/>
                  </a:cubicBezTo>
                  <a:cubicBezTo>
                    <a:pt x="194" y="526"/>
                    <a:pt x="194" y="526"/>
                    <a:pt x="194" y="526"/>
                  </a:cubicBezTo>
                  <a:cubicBezTo>
                    <a:pt x="278" y="526"/>
                    <a:pt x="278" y="526"/>
                    <a:pt x="278" y="526"/>
                  </a:cubicBezTo>
                  <a:lnTo>
                    <a:pt x="278" y="632"/>
                  </a:lnTo>
                  <a:close/>
                  <a:moveTo>
                    <a:pt x="278" y="480"/>
                  </a:moveTo>
                  <a:cubicBezTo>
                    <a:pt x="194" y="480"/>
                    <a:pt x="194" y="480"/>
                    <a:pt x="194" y="480"/>
                  </a:cubicBezTo>
                  <a:cubicBezTo>
                    <a:pt x="194" y="375"/>
                    <a:pt x="194" y="375"/>
                    <a:pt x="194" y="375"/>
                  </a:cubicBezTo>
                  <a:cubicBezTo>
                    <a:pt x="278" y="375"/>
                    <a:pt x="278" y="375"/>
                    <a:pt x="278" y="375"/>
                  </a:cubicBezTo>
                  <a:lnTo>
                    <a:pt x="278" y="480"/>
                  </a:lnTo>
                  <a:close/>
                  <a:moveTo>
                    <a:pt x="278" y="329"/>
                  </a:moveTo>
                  <a:cubicBezTo>
                    <a:pt x="194" y="329"/>
                    <a:pt x="194" y="329"/>
                    <a:pt x="194" y="329"/>
                  </a:cubicBezTo>
                  <a:cubicBezTo>
                    <a:pt x="194" y="223"/>
                    <a:pt x="194" y="223"/>
                    <a:pt x="194" y="223"/>
                  </a:cubicBezTo>
                  <a:cubicBezTo>
                    <a:pt x="278" y="223"/>
                    <a:pt x="278" y="223"/>
                    <a:pt x="278" y="223"/>
                  </a:cubicBezTo>
                  <a:lnTo>
                    <a:pt x="278" y="329"/>
                  </a:lnTo>
                  <a:close/>
                  <a:moveTo>
                    <a:pt x="278" y="178"/>
                  </a:moveTo>
                  <a:cubicBezTo>
                    <a:pt x="194" y="178"/>
                    <a:pt x="194" y="178"/>
                    <a:pt x="194" y="178"/>
                  </a:cubicBezTo>
                  <a:cubicBezTo>
                    <a:pt x="194" y="72"/>
                    <a:pt x="194" y="72"/>
                    <a:pt x="194" y="72"/>
                  </a:cubicBezTo>
                  <a:cubicBezTo>
                    <a:pt x="278" y="72"/>
                    <a:pt x="278" y="72"/>
                    <a:pt x="278" y="72"/>
                  </a:cubicBezTo>
                  <a:lnTo>
                    <a:pt x="278" y="178"/>
                  </a:lnTo>
                  <a:close/>
                  <a:moveTo>
                    <a:pt x="406" y="632"/>
                  </a:moveTo>
                  <a:cubicBezTo>
                    <a:pt x="323" y="632"/>
                    <a:pt x="323" y="632"/>
                    <a:pt x="323" y="632"/>
                  </a:cubicBezTo>
                  <a:cubicBezTo>
                    <a:pt x="323" y="526"/>
                    <a:pt x="323" y="526"/>
                    <a:pt x="323" y="526"/>
                  </a:cubicBezTo>
                  <a:cubicBezTo>
                    <a:pt x="406" y="526"/>
                    <a:pt x="406" y="526"/>
                    <a:pt x="406" y="526"/>
                  </a:cubicBezTo>
                  <a:lnTo>
                    <a:pt x="406" y="632"/>
                  </a:lnTo>
                  <a:close/>
                  <a:moveTo>
                    <a:pt x="406" y="480"/>
                  </a:moveTo>
                  <a:cubicBezTo>
                    <a:pt x="323" y="480"/>
                    <a:pt x="323" y="480"/>
                    <a:pt x="323" y="480"/>
                  </a:cubicBezTo>
                  <a:cubicBezTo>
                    <a:pt x="323" y="375"/>
                    <a:pt x="323" y="375"/>
                    <a:pt x="323" y="375"/>
                  </a:cubicBezTo>
                  <a:cubicBezTo>
                    <a:pt x="406" y="375"/>
                    <a:pt x="406" y="375"/>
                    <a:pt x="406" y="375"/>
                  </a:cubicBezTo>
                  <a:lnTo>
                    <a:pt x="406" y="480"/>
                  </a:lnTo>
                  <a:close/>
                  <a:moveTo>
                    <a:pt x="406" y="329"/>
                  </a:moveTo>
                  <a:cubicBezTo>
                    <a:pt x="323" y="329"/>
                    <a:pt x="323" y="329"/>
                    <a:pt x="323" y="329"/>
                  </a:cubicBezTo>
                  <a:cubicBezTo>
                    <a:pt x="323" y="223"/>
                    <a:pt x="323" y="223"/>
                    <a:pt x="323" y="223"/>
                  </a:cubicBezTo>
                  <a:cubicBezTo>
                    <a:pt x="406" y="223"/>
                    <a:pt x="406" y="223"/>
                    <a:pt x="406" y="223"/>
                  </a:cubicBezTo>
                  <a:lnTo>
                    <a:pt x="406" y="329"/>
                  </a:lnTo>
                  <a:close/>
                  <a:moveTo>
                    <a:pt x="406" y="178"/>
                  </a:moveTo>
                  <a:cubicBezTo>
                    <a:pt x="323" y="178"/>
                    <a:pt x="323" y="178"/>
                    <a:pt x="323" y="178"/>
                  </a:cubicBezTo>
                  <a:cubicBezTo>
                    <a:pt x="323" y="72"/>
                    <a:pt x="323" y="72"/>
                    <a:pt x="323" y="72"/>
                  </a:cubicBezTo>
                  <a:cubicBezTo>
                    <a:pt x="406" y="72"/>
                    <a:pt x="406" y="72"/>
                    <a:pt x="406" y="72"/>
                  </a:cubicBezTo>
                  <a:lnTo>
                    <a:pt x="406" y="178"/>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grpSp>
          <p:nvGrpSpPr>
            <p:cNvPr id="42" name="グループ化 41">
              <a:extLst>
                <a:ext uri="{FF2B5EF4-FFF2-40B4-BE49-F238E27FC236}">
                  <a16:creationId xmlns:a16="http://schemas.microsoft.com/office/drawing/2014/main" id="{4493800A-BD43-4486-AE53-E875B870D401}"/>
                </a:ext>
              </a:extLst>
            </p:cNvPr>
            <p:cNvGrpSpPr/>
            <p:nvPr/>
          </p:nvGrpSpPr>
          <p:grpSpPr>
            <a:xfrm>
              <a:off x="6561112" y="3111810"/>
              <a:ext cx="1193704" cy="713735"/>
              <a:chOff x="6561112" y="3111810"/>
              <a:chExt cx="1193704" cy="713735"/>
            </a:xfrm>
          </p:grpSpPr>
          <p:pic>
            <p:nvPicPr>
              <p:cNvPr id="44" name="図 43">
                <a:extLst>
                  <a:ext uri="{FF2B5EF4-FFF2-40B4-BE49-F238E27FC236}">
                    <a16:creationId xmlns:a16="http://schemas.microsoft.com/office/drawing/2014/main" id="{2E595824-94F2-A0B2-75EA-15853675B933}"/>
                  </a:ext>
                </a:extLst>
              </p:cNvPr>
              <p:cNvPicPr>
                <a:picLocks noChangeAspect="1"/>
              </p:cNvPicPr>
              <p:nvPr/>
            </p:nvPicPr>
            <p:blipFill>
              <a:blip r:embed="rId3"/>
              <a:stretch>
                <a:fillRect/>
              </a:stretch>
            </p:blipFill>
            <p:spPr>
              <a:xfrm>
                <a:off x="6561112" y="3111810"/>
                <a:ext cx="1193704" cy="713735"/>
              </a:xfrm>
              <a:prstGeom prst="rect">
                <a:avLst/>
              </a:prstGeom>
            </p:spPr>
          </p:pic>
          <p:pic>
            <p:nvPicPr>
              <p:cNvPr id="45" name="図 44">
                <a:extLst>
                  <a:ext uri="{FF2B5EF4-FFF2-40B4-BE49-F238E27FC236}">
                    <a16:creationId xmlns:a16="http://schemas.microsoft.com/office/drawing/2014/main" id="{BA917047-16D7-085D-774D-829AD31A0704}"/>
                  </a:ext>
                </a:extLst>
              </p:cNvPr>
              <p:cNvPicPr preferRelativeResize="0">
                <a:picLocks/>
              </p:cNvPicPr>
              <p:nvPr/>
            </p:nvPicPr>
            <p:blipFill>
              <a:blip r:embed="rId4"/>
              <a:stretch>
                <a:fillRect/>
              </a:stretch>
            </p:blipFill>
            <p:spPr>
              <a:xfrm>
                <a:off x="6602630" y="3115867"/>
                <a:ext cx="432000" cy="25200"/>
              </a:xfrm>
              <a:prstGeom prst="rect">
                <a:avLst/>
              </a:prstGeom>
            </p:spPr>
          </p:pic>
        </p:grpSp>
        <p:pic>
          <p:nvPicPr>
            <p:cNvPr id="43" name="図 42">
              <a:extLst>
                <a:ext uri="{FF2B5EF4-FFF2-40B4-BE49-F238E27FC236}">
                  <a16:creationId xmlns:a16="http://schemas.microsoft.com/office/drawing/2014/main" id="{EB1F60AA-B67A-6FD5-E457-17CD32172866}"/>
                </a:ext>
              </a:extLst>
            </p:cNvPr>
            <p:cNvPicPr>
              <a:picLocks noChangeAspect="1"/>
            </p:cNvPicPr>
            <p:nvPr/>
          </p:nvPicPr>
          <p:blipFill>
            <a:blip r:embed="rId5"/>
            <a:stretch>
              <a:fillRect/>
            </a:stretch>
          </p:blipFill>
          <p:spPr>
            <a:xfrm>
              <a:off x="7158716" y="3521106"/>
              <a:ext cx="1383685" cy="322860"/>
            </a:xfrm>
            <a:prstGeom prst="rect">
              <a:avLst/>
            </a:prstGeom>
            <a:ln>
              <a:solidFill>
                <a:schemeClr val="bg1">
                  <a:lumMod val="75000"/>
                </a:schemeClr>
              </a:solidFill>
            </a:ln>
          </p:spPr>
        </p:pic>
      </p:grpSp>
    </p:spTree>
    <p:extLst>
      <p:ext uri="{BB962C8B-B14F-4D97-AF65-F5344CB8AC3E}">
        <p14:creationId xmlns:p14="http://schemas.microsoft.com/office/powerpoint/2010/main" val="12347269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47</a:t>
            </a:fld>
            <a:endParaRPr lang="ja-JP" altLang="en-US" dirty="0"/>
          </a:p>
        </p:txBody>
      </p:sp>
      <p:sp>
        <p:nvSpPr>
          <p:cNvPr id="5" name="タイトル 4"/>
          <p:cNvSpPr>
            <a:spLocks noGrp="1"/>
          </p:cNvSpPr>
          <p:nvPr>
            <p:ph type="title"/>
          </p:nvPr>
        </p:nvSpPr>
        <p:spPr/>
        <p:txBody>
          <a:bodyPr/>
          <a:lstStyle/>
          <a:p>
            <a:r>
              <a:rPr lang="ja-JP" altLang="en-US" dirty="0"/>
              <a:t>支払調書の電子申告連携に対応</a:t>
            </a:r>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申告に必要なデータを出力し、申告システムに連携</a:t>
            </a:r>
          </a:p>
        </p:txBody>
      </p:sp>
      <p:sp>
        <p:nvSpPr>
          <p:cNvPr id="8" name="テキスト プレースホルダー 7"/>
          <p:cNvSpPr>
            <a:spLocks noGrp="1"/>
          </p:cNvSpPr>
          <p:nvPr>
            <p:ph type="body" sz="quarter" idx="17"/>
          </p:nvPr>
        </p:nvSpPr>
        <p:spPr/>
        <p:txBody>
          <a:bodyPr/>
          <a:lstStyle/>
          <a:p>
            <a:r>
              <a:rPr lang="ja-JP" altLang="en-US" dirty="0">
                <a:solidFill>
                  <a:prstClr val="black"/>
                </a:solidFill>
                <a:latin typeface="+mn-ea"/>
              </a:rPr>
              <a:t>支払調書の「報酬、料金、契約金及び賞金」の連携データを出力し </a:t>
            </a:r>
            <a:r>
              <a:rPr lang="ja-JP" altLang="en-US" dirty="0"/>
              <a:t>シームレスに連携します</a:t>
            </a:r>
            <a:endParaRPr lang="en-US" altLang="ja-JP" dirty="0"/>
          </a:p>
        </p:txBody>
      </p:sp>
      <p:sp>
        <p:nvSpPr>
          <p:cNvPr id="101" name="ストライプ矢印 100"/>
          <p:cNvSpPr/>
          <p:nvPr/>
        </p:nvSpPr>
        <p:spPr>
          <a:xfrm>
            <a:off x="3168000" y="2052000"/>
            <a:ext cx="540000" cy="540000"/>
          </a:xfrm>
          <a:prstGeom prst="stripedRightArrow">
            <a:avLst/>
          </a:prstGeom>
          <a:solidFill>
            <a:srgbClr val="F9BE00"/>
          </a:solidFill>
          <a:ln>
            <a:noFill/>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107" name="テキスト ボックス 106"/>
          <p:cNvSpPr txBox="1"/>
          <p:nvPr/>
        </p:nvSpPr>
        <p:spPr>
          <a:xfrm>
            <a:off x="4463629" y="4863179"/>
            <a:ext cx="3060000" cy="184666"/>
          </a:xfrm>
          <a:prstGeom prst="rect">
            <a:avLst/>
          </a:prstGeom>
          <a:noFill/>
        </p:spPr>
        <p:txBody>
          <a:bodyPr wrap="square" rtlCol="0">
            <a:spAutoFit/>
          </a:bodyPr>
          <a:lstStyle/>
          <a:p>
            <a:r>
              <a:rPr lang="en-US" altLang="ja-JP" sz="600" dirty="0"/>
              <a:t>※</a:t>
            </a:r>
            <a:r>
              <a:rPr lang="ja-JP" altLang="en-US" sz="600" dirty="0"/>
              <a:t>対応バージョンについては別途ご確認ください</a:t>
            </a:r>
          </a:p>
        </p:txBody>
      </p:sp>
      <p:grpSp>
        <p:nvGrpSpPr>
          <p:cNvPr id="11" name="グループ化 10"/>
          <p:cNvGrpSpPr/>
          <p:nvPr/>
        </p:nvGrpSpPr>
        <p:grpSpPr>
          <a:xfrm>
            <a:off x="360000" y="1224000"/>
            <a:ext cx="3335488" cy="3492000"/>
            <a:chOff x="720000" y="1224000"/>
            <a:chExt cx="3335488" cy="3492000"/>
          </a:xfrm>
        </p:grpSpPr>
        <p:pic>
          <p:nvPicPr>
            <p:cNvPr id="131" name="図 130"/>
            <p:cNvPicPr>
              <a:picLocks noChangeAspect="1"/>
            </p:cNvPicPr>
            <p:nvPr/>
          </p:nvPicPr>
          <p:blipFill>
            <a:blip r:embed="rId2"/>
            <a:stretch>
              <a:fillRect/>
            </a:stretch>
          </p:blipFill>
          <p:spPr>
            <a:xfrm>
              <a:off x="1188000" y="1296000"/>
              <a:ext cx="1495383" cy="360000"/>
            </a:xfrm>
            <a:prstGeom prst="rect">
              <a:avLst/>
            </a:prstGeom>
          </p:spPr>
        </p:pic>
        <p:grpSp>
          <p:nvGrpSpPr>
            <p:cNvPr id="132" name="グループ化 131"/>
            <p:cNvGrpSpPr/>
            <p:nvPr/>
          </p:nvGrpSpPr>
          <p:grpSpPr>
            <a:xfrm>
              <a:off x="828000" y="1800000"/>
              <a:ext cx="1080000" cy="898330"/>
              <a:chOff x="576000" y="1836000"/>
              <a:chExt cx="1080000" cy="898330"/>
            </a:xfrm>
          </p:grpSpPr>
          <p:pic>
            <p:nvPicPr>
              <p:cNvPr id="144" name="図 1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000" y="1980000"/>
                <a:ext cx="443738" cy="441197"/>
              </a:xfrm>
              <a:prstGeom prst="rect">
                <a:avLst/>
              </a:prstGeom>
            </p:spPr>
          </p:pic>
          <p:grpSp>
            <p:nvGrpSpPr>
              <p:cNvPr id="145" name="グループ化 525"/>
              <p:cNvGrpSpPr/>
              <p:nvPr/>
            </p:nvGrpSpPr>
            <p:grpSpPr>
              <a:xfrm>
                <a:off x="576000" y="1836000"/>
                <a:ext cx="1080000" cy="898330"/>
                <a:chOff x="3784104" y="1923678"/>
                <a:chExt cx="381000" cy="357461"/>
              </a:xfrm>
              <a:solidFill>
                <a:srgbClr val="008CCF"/>
              </a:solidFill>
            </p:grpSpPr>
            <p:sp>
              <p:nvSpPr>
                <p:cNvPr id="146" name="Freeform 560"/>
                <p:cNvSpPr>
                  <a:spLocks/>
                </p:cNvSpPr>
                <p:nvPr/>
              </p:nvSpPr>
              <p:spPr bwMode="auto">
                <a:xfrm>
                  <a:off x="3873004" y="2230339"/>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7"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sp>
          <p:nvSpPr>
            <p:cNvPr id="134" name="テキスト ボックス 133"/>
            <p:cNvSpPr txBox="1"/>
            <p:nvPr/>
          </p:nvSpPr>
          <p:spPr>
            <a:xfrm>
              <a:off x="828000" y="4422191"/>
              <a:ext cx="1262487" cy="230832"/>
            </a:xfrm>
            <a:prstGeom prst="rect">
              <a:avLst/>
            </a:prstGeom>
            <a:noFill/>
          </p:spPr>
          <p:txBody>
            <a:bodyPr wrap="square" rtlCol="0">
              <a:spAutoFit/>
            </a:bodyPr>
            <a:lstStyle/>
            <a:p>
              <a:pPr>
                <a:defRPr/>
              </a:pPr>
              <a:r>
                <a:rPr kumimoji="0" lang="ja-JP" altLang="en-US" sz="900" kern="0" dirty="0">
                  <a:solidFill>
                    <a:srgbClr val="008CCF">
                      <a:lumMod val="75000"/>
                    </a:srgbClr>
                  </a:solidFill>
                </a:rPr>
                <a:t>申告用データ出力</a:t>
              </a:r>
            </a:p>
          </p:txBody>
        </p:sp>
        <p:sp>
          <p:nvSpPr>
            <p:cNvPr id="135" name="角丸四角形 134"/>
            <p:cNvSpPr/>
            <p:nvPr/>
          </p:nvSpPr>
          <p:spPr>
            <a:xfrm>
              <a:off x="720000" y="1224000"/>
              <a:ext cx="2736000" cy="3492000"/>
            </a:xfrm>
            <a:prstGeom prst="roundRect">
              <a:avLst/>
            </a:prstGeom>
            <a:noFill/>
            <a:ln w="25400" cap="flat" cmpd="sng" algn="ctr">
              <a:solidFill>
                <a:srgbClr val="FFFFFF">
                  <a:lumMod val="85000"/>
                </a:srgbClr>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136" name="フローチャート: 磁気ディスク 135"/>
            <p:cNvSpPr/>
            <p:nvPr/>
          </p:nvSpPr>
          <p:spPr>
            <a:xfrm>
              <a:off x="900000" y="3600000"/>
              <a:ext cx="864000" cy="720000"/>
            </a:xfrm>
            <a:prstGeom prst="flowChartMagneticDisk">
              <a:avLst/>
            </a:prstGeom>
            <a:solidFill>
              <a:sysClr val="window" lastClr="FFFFFF"/>
            </a:solidFill>
            <a:ln w="25400" cap="flat" cmpd="sng" algn="ctr">
              <a:solidFill>
                <a:sysClr val="windowText" lastClr="000000">
                  <a:lumMod val="50000"/>
                  <a:lumOff val="50000"/>
                </a:sysClr>
              </a:solidFill>
              <a:prstDash val="solid"/>
            </a:ln>
            <a:effectLst/>
          </p:spPr>
          <p:txBody>
            <a:bodyPr rtlCol="0" anchor="ctr"/>
            <a:lstStyle/>
            <a:p>
              <a:pPr algn="ctr">
                <a:defRPr/>
              </a:pPr>
              <a:r>
                <a:rPr kumimoji="0" lang="ja-JP" altLang="en-US" sz="1050" kern="0" dirty="0">
                  <a:solidFill>
                    <a:prstClr val="black"/>
                  </a:solidFill>
                  <a:latin typeface="+mn-ea"/>
                </a:rPr>
                <a:t>仕訳データ</a:t>
              </a:r>
            </a:p>
          </p:txBody>
        </p:sp>
        <p:sp>
          <p:nvSpPr>
            <p:cNvPr id="138" name="上矢印 137"/>
            <p:cNvSpPr/>
            <p:nvPr/>
          </p:nvSpPr>
          <p:spPr>
            <a:xfrm>
              <a:off x="1188000" y="2772000"/>
              <a:ext cx="360000" cy="720000"/>
            </a:xfrm>
            <a:prstGeom prst="upArrow">
              <a:avLst/>
            </a:prstGeom>
            <a:solidFill>
              <a:srgbClr val="FFFFFF">
                <a:lumMod val="75000"/>
              </a:srgbClr>
            </a:solidFill>
            <a:ln>
              <a:noFill/>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139" name="テキスト ボックス 120"/>
            <p:cNvSpPr txBox="1">
              <a:spLocks noChangeArrowheads="1"/>
            </p:cNvSpPr>
            <p:nvPr/>
          </p:nvSpPr>
          <p:spPr bwMode="auto">
            <a:xfrm>
              <a:off x="2628000" y="1980000"/>
              <a:ext cx="540000" cy="252000"/>
            </a:xfrm>
            <a:prstGeom prst="rect">
              <a:avLst/>
            </a:prstGeom>
            <a:noFill/>
            <a:ln w="9525">
              <a:noFill/>
              <a:miter lim="800000"/>
              <a:headEnd/>
              <a:tailEnd/>
            </a:ln>
            <a:effectLst>
              <a:glow rad="63500">
                <a:srgbClr val="7D7D7D">
                  <a:satMod val="175000"/>
                  <a:alpha val="40000"/>
                </a:srgbClr>
              </a:glow>
            </a:effectLst>
          </p:spPr>
          <p:txBody>
            <a:bodyPr wrap="square">
              <a:spAutoFit/>
            </a:bodyPr>
            <a:lstStyle/>
            <a:p>
              <a:pPr>
                <a:defRPr/>
              </a:pPr>
              <a:r>
                <a:rPr kumimoji="0" lang="en-US" altLang="ja-JP" sz="1050" b="1" kern="0" dirty="0">
                  <a:solidFill>
                    <a:srgbClr val="77A233"/>
                  </a:solidFill>
                </a:rPr>
                <a:t>CSV</a:t>
              </a:r>
              <a:endParaRPr kumimoji="0" lang="ja-JP" altLang="en-US" sz="1050" b="1" kern="0" dirty="0">
                <a:solidFill>
                  <a:srgbClr val="77A233"/>
                </a:solidFill>
              </a:endParaRPr>
            </a:p>
          </p:txBody>
        </p:sp>
        <p:sp>
          <p:nvSpPr>
            <p:cNvPr id="140" name="Freeform 418"/>
            <p:cNvSpPr>
              <a:spLocks noEditPoints="1"/>
            </p:cNvSpPr>
            <p:nvPr/>
          </p:nvSpPr>
          <p:spPr bwMode="auto">
            <a:xfrm>
              <a:off x="2628000" y="1656000"/>
              <a:ext cx="432000" cy="288000"/>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9BC954"/>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dirty="0">
                <a:solidFill>
                  <a:srgbClr val="EE5500"/>
                </a:solidFill>
              </a:endParaRPr>
            </a:p>
          </p:txBody>
        </p:sp>
        <p:sp>
          <p:nvSpPr>
            <p:cNvPr id="143" name="右矢印 142"/>
            <p:cNvSpPr/>
            <p:nvPr/>
          </p:nvSpPr>
          <p:spPr>
            <a:xfrm>
              <a:off x="2088000" y="1908000"/>
              <a:ext cx="360000" cy="577278"/>
            </a:xfrm>
            <a:prstGeom prst="rightArrow">
              <a:avLst/>
            </a:prstGeom>
            <a:solidFill>
              <a:srgbClr val="FFFFFF">
                <a:lumMod val="65000"/>
              </a:srgbClr>
            </a:solidFill>
            <a:ln>
              <a:noFill/>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148" name="テキスト ボックス 147"/>
            <p:cNvSpPr txBox="1"/>
            <p:nvPr/>
          </p:nvSpPr>
          <p:spPr>
            <a:xfrm>
              <a:off x="2448000" y="2304000"/>
              <a:ext cx="1080000" cy="246221"/>
            </a:xfrm>
            <a:prstGeom prst="rect">
              <a:avLst/>
            </a:prstGeom>
            <a:noFill/>
          </p:spPr>
          <p:txBody>
            <a:bodyPr wrap="square" rtlCol="0">
              <a:spAutoFit/>
            </a:bodyPr>
            <a:lstStyle/>
            <a:p>
              <a:r>
                <a:rPr lang="ja-JP" altLang="en-US" sz="1000" dirty="0">
                  <a:solidFill>
                    <a:schemeClr val="tx2">
                      <a:lumMod val="75000"/>
                    </a:schemeClr>
                  </a:solidFill>
                </a:rPr>
                <a:t>明細ファイル</a:t>
              </a:r>
            </a:p>
          </p:txBody>
        </p:sp>
        <p:sp>
          <p:nvSpPr>
            <p:cNvPr id="150" name="テキスト ボックス 149"/>
            <p:cNvSpPr txBox="1"/>
            <p:nvPr/>
          </p:nvSpPr>
          <p:spPr>
            <a:xfrm>
              <a:off x="2147488" y="2474111"/>
              <a:ext cx="1908000" cy="307777"/>
            </a:xfrm>
            <a:prstGeom prst="rect">
              <a:avLst/>
            </a:prstGeom>
            <a:noFill/>
          </p:spPr>
          <p:txBody>
            <a:bodyPr wrap="square" rtlCol="0">
              <a:spAutoFit/>
            </a:bodyPr>
            <a:lstStyle/>
            <a:p>
              <a:r>
                <a:rPr lang="ja-JP" altLang="en-US" sz="700" dirty="0">
                  <a:solidFill>
                    <a:schemeClr val="tx2">
                      <a:lumMod val="75000"/>
                    </a:schemeClr>
                  </a:solidFill>
                </a:rPr>
                <a:t>（国税庁：光ディスク</a:t>
              </a:r>
              <a:endParaRPr lang="en-US" altLang="ja-JP" sz="700" dirty="0">
                <a:solidFill>
                  <a:schemeClr val="tx2">
                    <a:lumMod val="75000"/>
                  </a:schemeClr>
                </a:solidFill>
              </a:endParaRPr>
            </a:p>
            <a:p>
              <a:r>
                <a:rPr lang="ja-JP" altLang="en-US" sz="700" dirty="0">
                  <a:solidFill>
                    <a:schemeClr val="tx2">
                      <a:lumMod val="75000"/>
                    </a:schemeClr>
                  </a:solidFill>
                </a:rPr>
                <a:t>　　　　　仕様準拠ファイル）</a:t>
              </a:r>
              <a:endParaRPr lang="en-US" altLang="ja-JP" sz="700" dirty="0">
                <a:solidFill>
                  <a:schemeClr val="tx2">
                    <a:lumMod val="75000"/>
                  </a:schemeClr>
                </a:solidFill>
              </a:endParaRPr>
            </a:p>
          </p:txBody>
        </p:sp>
      </p:grpSp>
      <p:grpSp>
        <p:nvGrpSpPr>
          <p:cNvPr id="16" name="グループ化 15"/>
          <p:cNvGrpSpPr/>
          <p:nvPr/>
        </p:nvGrpSpPr>
        <p:grpSpPr>
          <a:xfrm>
            <a:off x="3780000" y="1224000"/>
            <a:ext cx="2880000" cy="3492000"/>
            <a:chOff x="3780000" y="1224000"/>
            <a:chExt cx="2880000" cy="3492000"/>
          </a:xfrm>
        </p:grpSpPr>
        <p:sp>
          <p:nvSpPr>
            <p:cNvPr id="95" name="角丸四角形 94"/>
            <p:cNvSpPr/>
            <p:nvPr/>
          </p:nvSpPr>
          <p:spPr>
            <a:xfrm>
              <a:off x="3780000" y="1224000"/>
              <a:ext cx="2880000" cy="3492000"/>
            </a:xfrm>
            <a:prstGeom prst="roundRect">
              <a:avLst/>
            </a:prstGeom>
            <a:noFill/>
            <a:ln w="25400" cap="flat" cmpd="sng" algn="ctr">
              <a:solidFill>
                <a:srgbClr val="FFFFFF">
                  <a:lumMod val="85000"/>
                </a:srgbClr>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grpSp>
          <p:nvGrpSpPr>
            <p:cNvPr id="105" name="グループ化 104"/>
            <p:cNvGrpSpPr/>
            <p:nvPr/>
          </p:nvGrpSpPr>
          <p:grpSpPr>
            <a:xfrm>
              <a:off x="4212000" y="1296000"/>
              <a:ext cx="2052000" cy="454942"/>
              <a:chOff x="5148000" y="1296000"/>
              <a:chExt cx="2052000" cy="454942"/>
            </a:xfrm>
          </p:grpSpPr>
          <p:pic>
            <p:nvPicPr>
              <p:cNvPr id="124" name="図 123"/>
              <p:cNvPicPr>
                <a:picLocks noChangeAspect="1"/>
              </p:cNvPicPr>
              <p:nvPr/>
            </p:nvPicPr>
            <p:blipFill>
              <a:blip r:embed="rId4"/>
              <a:stretch>
                <a:fillRect/>
              </a:stretch>
            </p:blipFill>
            <p:spPr>
              <a:xfrm>
                <a:off x="5148000" y="1440000"/>
                <a:ext cx="705495" cy="310942"/>
              </a:xfrm>
              <a:prstGeom prst="rect">
                <a:avLst/>
              </a:prstGeom>
            </p:spPr>
          </p:pic>
          <p:sp>
            <p:nvSpPr>
              <p:cNvPr id="125" name="テキスト ボックス 124"/>
              <p:cNvSpPr txBox="1">
                <a:spLocks/>
              </p:cNvSpPr>
              <p:nvPr/>
            </p:nvSpPr>
            <p:spPr>
              <a:xfrm>
                <a:off x="5760000" y="1476000"/>
                <a:ext cx="1440000" cy="252000"/>
              </a:xfrm>
              <a:prstGeom prst="rect">
                <a:avLst/>
              </a:prstGeom>
              <a:noFill/>
            </p:spPr>
            <p:txBody>
              <a:bodyPr wrap="square" rtlCol="0">
                <a:spAutoFit/>
              </a:bodyPr>
              <a:lstStyle/>
              <a:p>
                <a:pPr>
                  <a:defRPr/>
                </a:pPr>
                <a:r>
                  <a:rPr kumimoji="0" lang="ja-JP" altLang="en-US" sz="1200" b="1" kern="0" dirty="0">
                    <a:solidFill>
                      <a:prstClr val="black"/>
                    </a:solidFill>
                  </a:rPr>
                  <a:t>達人</a:t>
                </a:r>
                <a:r>
                  <a:rPr kumimoji="0" lang="en-US" altLang="ja-JP" sz="1200" b="1" kern="0" baseline="30000" dirty="0">
                    <a:solidFill>
                      <a:prstClr val="black"/>
                    </a:solidFill>
                  </a:rPr>
                  <a:t>®</a:t>
                </a:r>
                <a:r>
                  <a:rPr kumimoji="0" lang="ja-JP" altLang="en-US" sz="1200" b="1" kern="0" dirty="0">
                    <a:solidFill>
                      <a:prstClr val="black"/>
                    </a:solidFill>
                  </a:rPr>
                  <a:t>シリーズ</a:t>
                </a:r>
              </a:p>
            </p:txBody>
          </p:sp>
          <p:sp>
            <p:nvSpPr>
              <p:cNvPr id="126" name="テキスト ボックス 125"/>
              <p:cNvSpPr txBox="1"/>
              <p:nvPr/>
            </p:nvSpPr>
            <p:spPr>
              <a:xfrm>
                <a:off x="5400000" y="1296000"/>
                <a:ext cx="1800000" cy="216000"/>
              </a:xfrm>
              <a:prstGeom prst="rect">
                <a:avLst/>
              </a:prstGeom>
              <a:noFill/>
            </p:spPr>
            <p:txBody>
              <a:bodyPr wrap="square" rtlCol="0">
                <a:spAutoFit/>
              </a:bodyPr>
              <a:lstStyle/>
              <a:p>
                <a:pPr>
                  <a:defRPr/>
                </a:pPr>
                <a:r>
                  <a:rPr kumimoji="0" lang="ja-JP" altLang="en-US" sz="1050" kern="0" dirty="0">
                    <a:solidFill>
                      <a:prstClr val="black"/>
                    </a:solidFill>
                  </a:rPr>
                  <a:t>株式会社</a:t>
                </a:r>
                <a:r>
                  <a:rPr kumimoji="0" lang="en-US" altLang="ja-JP" sz="1050" kern="0" dirty="0">
                    <a:solidFill>
                      <a:prstClr val="black"/>
                    </a:solidFill>
                  </a:rPr>
                  <a:t>NTT</a:t>
                </a:r>
                <a:r>
                  <a:rPr kumimoji="0" lang="ja-JP" altLang="en-US" sz="1050" kern="0" dirty="0">
                    <a:solidFill>
                      <a:prstClr val="black"/>
                    </a:solidFill>
                  </a:rPr>
                  <a:t>データ</a:t>
                </a:r>
              </a:p>
            </p:txBody>
          </p:sp>
        </p:grpSp>
        <p:grpSp>
          <p:nvGrpSpPr>
            <p:cNvPr id="2" name="グループ化 1"/>
            <p:cNvGrpSpPr/>
            <p:nvPr/>
          </p:nvGrpSpPr>
          <p:grpSpPr>
            <a:xfrm>
              <a:off x="4644000" y="1800000"/>
              <a:ext cx="1080252" cy="898330"/>
              <a:chOff x="6840000" y="2031690"/>
              <a:chExt cx="1080252" cy="898330"/>
            </a:xfrm>
          </p:grpSpPr>
          <p:sp>
            <p:nvSpPr>
              <p:cNvPr id="122" name="テキスト ボックス 121"/>
              <p:cNvSpPr txBox="1"/>
              <p:nvPr/>
            </p:nvSpPr>
            <p:spPr>
              <a:xfrm>
                <a:off x="6840000" y="2124000"/>
                <a:ext cx="1080000" cy="468000"/>
              </a:xfrm>
              <a:prstGeom prst="rect">
                <a:avLst/>
              </a:prstGeom>
              <a:noFill/>
              <a:ln>
                <a:noFill/>
              </a:ln>
            </p:spPr>
            <p:txBody>
              <a:bodyPr wrap="square" rtlCol="0">
                <a:spAutoFit/>
              </a:bodyPr>
              <a:lstStyle/>
              <a:p>
                <a:pPr algn="ctr">
                  <a:defRPr/>
                </a:pPr>
                <a:r>
                  <a:rPr kumimoji="0" lang="ja-JP" altLang="en-US" sz="900" b="1" kern="0" dirty="0">
                    <a:solidFill>
                      <a:prstClr val="black">
                        <a:lumMod val="65000"/>
                        <a:lumOff val="35000"/>
                      </a:prstClr>
                    </a:solidFill>
                  </a:rPr>
                  <a:t>電子申告の達人</a:t>
                </a:r>
                <a:endParaRPr kumimoji="0" lang="en-US" altLang="ja-JP" sz="900" b="1" kern="0" dirty="0">
                  <a:solidFill>
                    <a:prstClr val="black">
                      <a:lumMod val="65000"/>
                      <a:lumOff val="35000"/>
                    </a:prstClr>
                  </a:solidFill>
                </a:endParaRPr>
              </a:p>
              <a:p>
                <a:pPr algn="ctr">
                  <a:defRPr/>
                </a:pPr>
                <a:r>
                  <a:rPr kumimoji="0" lang="ja-JP" altLang="en-US" sz="900" b="1" kern="0" dirty="0">
                    <a:solidFill>
                      <a:prstClr val="black">
                        <a:lumMod val="65000"/>
                        <a:lumOff val="35000"/>
                      </a:prstClr>
                    </a:solidFill>
                  </a:rPr>
                  <a:t>カスタマイズ</a:t>
                </a:r>
                <a:endParaRPr kumimoji="0" lang="en-US" altLang="ja-JP" sz="900" b="1" kern="0" dirty="0">
                  <a:solidFill>
                    <a:prstClr val="black">
                      <a:lumMod val="65000"/>
                      <a:lumOff val="35000"/>
                    </a:prstClr>
                  </a:solidFill>
                </a:endParaRPr>
              </a:p>
              <a:p>
                <a:pPr algn="ctr">
                  <a:defRPr/>
                </a:pPr>
                <a:r>
                  <a:rPr kumimoji="0" lang="ja-JP" altLang="en-US" sz="900" b="1" kern="0" dirty="0">
                    <a:solidFill>
                      <a:prstClr val="black">
                        <a:lumMod val="65000"/>
                        <a:lumOff val="35000"/>
                      </a:prstClr>
                    </a:solidFill>
                  </a:rPr>
                  <a:t>オプション</a:t>
                </a:r>
              </a:p>
            </p:txBody>
          </p:sp>
          <p:grpSp>
            <p:nvGrpSpPr>
              <p:cNvPr id="36" name="グループ化 525"/>
              <p:cNvGrpSpPr/>
              <p:nvPr/>
            </p:nvGrpSpPr>
            <p:grpSpPr>
              <a:xfrm>
                <a:off x="6840252" y="2031690"/>
                <a:ext cx="1080000" cy="898330"/>
                <a:chOff x="3784104" y="1923678"/>
                <a:chExt cx="381000" cy="357461"/>
              </a:xfrm>
              <a:solidFill>
                <a:srgbClr val="008CCF"/>
              </a:solidFill>
            </p:grpSpPr>
            <p:sp>
              <p:nvSpPr>
                <p:cNvPr id="37" name="Freeform 560"/>
                <p:cNvSpPr>
                  <a:spLocks/>
                </p:cNvSpPr>
                <p:nvPr/>
              </p:nvSpPr>
              <p:spPr bwMode="auto">
                <a:xfrm>
                  <a:off x="3873004" y="2230339"/>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38"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sp>
          <p:nvSpPr>
            <p:cNvPr id="40" name="上下矢印 39"/>
            <p:cNvSpPr/>
            <p:nvPr/>
          </p:nvSpPr>
          <p:spPr>
            <a:xfrm>
              <a:off x="5040000" y="2772000"/>
              <a:ext cx="288000" cy="900000"/>
            </a:xfrm>
            <a:prstGeom prst="upDown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テキスト ボックス 40"/>
            <p:cNvSpPr txBox="1"/>
            <p:nvPr/>
          </p:nvSpPr>
          <p:spPr>
            <a:xfrm>
              <a:off x="4068000" y="3024000"/>
              <a:ext cx="2448000" cy="400110"/>
            </a:xfrm>
            <a:prstGeom prst="rect">
              <a:avLst/>
            </a:prstGeom>
            <a:solidFill>
              <a:schemeClr val="bg1"/>
            </a:solidFill>
          </p:spPr>
          <p:txBody>
            <a:bodyPr wrap="square" rtlCol="0">
              <a:spAutoFit/>
            </a:bodyPr>
            <a:lstStyle/>
            <a:p>
              <a:r>
                <a:rPr lang="ja-JP" altLang="en-US" sz="1000" dirty="0">
                  <a:latin typeface="メイリオ" panose="020B0604030504040204" pitchFamily="50" charset="-128"/>
                  <a:ea typeface="メイリオ" panose="020B0604030504040204" pitchFamily="50" charset="-128"/>
                </a:rPr>
                <a:t>電子申告の達人の作成ツールを用いて</a:t>
              </a:r>
              <a:endParaRPr lang="en-US" altLang="ja-JP" sz="1000" dirty="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お客様にて別途作成</a:t>
              </a:r>
              <a:endParaRPr lang="ja-JP" altLang="en-US" sz="1000" dirty="0"/>
            </a:p>
          </p:txBody>
        </p:sp>
        <p:sp>
          <p:nvSpPr>
            <p:cNvPr id="43" name="Freeform 418"/>
            <p:cNvSpPr>
              <a:spLocks noEditPoints="1"/>
            </p:cNvSpPr>
            <p:nvPr/>
          </p:nvSpPr>
          <p:spPr bwMode="auto">
            <a:xfrm>
              <a:off x="4860000" y="3744000"/>
              <a:ext cx="612068" cy="396044"/>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pPr>
                <a:defRPr/>
              </a:pPr>
              <a:endParaRPr kumimoji="0" lang="ja-JP" altLang="en-US" kern="0" dirty="0">
                <a:solidFill>
                  <a:srgbClr val="EE5500"/>
                </a:solidFill>
              </a:endParaRPr>
            </a:p>
          </p:txBody>
        </p:sp>
        <p:sp>
          <p:nvSpPr>
            <p:cNvPr id="44" name="テキスト ボックス 120"/>
            <p:cNvSpPr txBox="1">
              <a:spLocks noChangeArrowheads="1"/>
            </p:cNvSpPr>
            <p:nvPr/>
          </p:nvSpPr>
          <p:spPr bwMode="auto">
            <a:xfrm>
              <a:off x="4176000" y="4140000"/>
              <a:ext cx="1828708" cy="307777"/>
            </a:xfrm>
            <a:prstGeom prst="rect">
              <a:avLst/>
            </a:prstGeom>
            <a:noFill/>
            <a:ln w="9525">
              <a:noFill/>
              <a:miter lim="800000"/>
              <a:headEnd/>
              <a:tailEnd/>
            </a:ln>
            <a:effectLst>
              <a:glow rad="63500">
                <a:srgbClr val="7D7D7D">
                  <a:satMod val="175000"/>
                  <a:alpha val="40000"/>
                </a:srgbClr>
              </a:glow>
            </a:effectLst>
          </p:spPr>
          <p:txBody>
            <a:bodyPr wrap="square">
              <a:spAutoFit/>
            </a:bodyPr>
            <a:lstStyle/>
            <a:p>
              <a:pPr>
                <a:defRPr/>
              </a:pPr>
              <a:r>
                <a:rPr kumimoji="0" lang="ja-JP" altLang="en-US" sz="1400" b="1" kern="0" dirty="0">
                  <a:solidFill>
                    <a:schemeClr val="accent3"/>
                  </a:solidFill>
                </a:rPr>
                <a:t>　</a:t>
              </a:r>
              <a:r>
                <a:rPr kumimoji="0" lang="ja-JP" altLang="en-US" sz="1400" kern="0" dirty="0">
                  <a:solidFill>
                    <a:srgbClr val="0070C0"/>
                  </a:solidFill>
                </a:rPr>
                <a:t>管理情報ファイル</a:t>
              </a:r>
            </a:p>
          </p:txBody>
        </p:sp>
        <p:sp>
          <p:nvSpPr>
            <p:cNvPr id="45" name="テキスト ボックス 44"/>
            <p:cNvSpPr txBox="1"/>
            <p:nvPr/>
          </p:nvSpPr>
          <p:spPr>
            <a:xfrm>
              <a:off x="3996000" y="4356000"/>
              <a:ext cx="2500112" cy="360000"/>
            </a:xfrm>
            <a:prstGeom prst="rect">
              <a:avLst/>
            </a:prstGeom>
            <a:noFill/>
          </p:spPr>
          <p:txBody>
            <a:bodyPr wrap="square" rtlCol="0">
              <a:spAutoFit/>
            </a:bodyPr>
            <a:lstStyle/>
            <a:p>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電子申告の達人独自の管理用ファイルで</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a:p>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rPr>
                <a:t>1</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企業に対して</a:t>
              </a: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rPr>
                <a:t>1</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ファイル作成</a:t>
              </a:r>
              <a:endParaRPr lang="ja-JP" altLang="en-US" sz="1000" dirty="0">
                <a:solidFill>
                  <a:schemeClr val="tx1">
                    <a:lumMod val="75000"/>
                    <a:lumOff val="25000"/>
                  </a:schemeClr>
                </a:solidFill>
              </a:endParaRPr>
            </a:p>
          </p:txBody>
        </p:sp>
      </p:grpSp>
      <p:grpSp>
        <p:nvGrpSpPr>
          <p:cNvPr id="15" name="グループ化 14"/>
          <p:cNvGrpSpPr/>
          <p:nvPr/>
        </p:nvGrpSpPr>
        <p:grpSpPr>
          <a:xfrm>
            <a:off x="7200000" y="1224000"/>
            <a:ext cx="1440000" cy="1800000"/>
            <a:chOff x="7200000" y="1224000"/>
            <a:chExt cx="1440000" cy="1800000"/>
          </a:xfrm>
        </p:grpSpPr>
        <p:sp>
          <p:nvSpPr>
            <p:cNvPr id="51" name="角丸四角形 50"/>
            <p:cNvSpPr/>
            <p:nvPr/>
          </p:nvSpPr>
          <p:spPr>
            <a:xfrm>
              <a:off x="7200000" y="1224000"/>
              <a:ext cx="1440000" cy="1800000"/>
            </a:xfrm>
            <a:prstGeom prst="roundRect">
              <a:avLst>
                <a:gd name="adj" fmla="val 5996"/>
              </a:avLst>
            </a:prstGeom>
            <a:noFill/>
            <a:ln>
              <a:solidFill>
                <a:schemeClr val="bg2">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3" name="テキスト ボックス 52"/>
            <p:cNvSpPr txBox="1"/>
            <p:nvPr/>
          </p:nvSpPr>
          <p:spPr>
            <a:xfrm>
              <a:off x="7351431" y="1296007"/>
              <a:ext cx="1188000" cy="468000"/>
            </a:xfrm>
            <a:prstGeom prst="rect">
              <a:avLst/>
            </a:prstGeom>
            <a:noFill/>
          </p:spPr>
          <p:txBody>
            <a:bodyPr wrap="square" rtlCol="0">
              <a:spAutoFit/>
            </a:bodyPr>
            <a:lstStyle/>
            <a:p>
              <a:pPr algn="ctr"/>
              <a:r>
                <a:rPr lang="ja-JP" altLang="en-US" sz="1400" dirty="0">
                  <a:latin typeface="+mn-ea"/>
                </a:rPr>
                <a:t>東京国税局</a:t>
              </a:r>
              <a:endParaRPr lang="en-US" altLang="ja-JP" sz="1400" dirty="0">
                <a:latin typeface="+mn-ea"/>
              </a:endParaRPr>
            </a:p>
            <a:p>
              <a:pPr algn="ctr"/>
              <a:r>
                <a:rPr lang="ja-JP" altLang="en-US" sz="1400" dirty="0">
                  <a:latin typeface="+mn-ea"/>
                </a:rPr>
                <a:t>電子申告</a:t>
              </a:r>
              <a:endParaRPr lang="en-US" altLang="ja-JP" sz="1400" dirty="0">
                <a:latin typeface="+mn-ea"/>
              </a:endParaRPr>
            </a:p>
          </p:txBody>
        </p:sp>
        <p:grpSp>
          <p:nvGrpSpPr>
            <p:cNvPr id="14" name="グループ化 13"/>
            <p:cNvGrpSpPr/>
            <p:nvPr/>
          </p:nvGrpSpPr>
          <p:grpSpPr>
            <a:xfrm>
              <a:off x="7380000" y="1800000"/>
              <a:ext cx="1080564" cy="898330"/>
              <a:chOff x="7380000" y="1815666"/>
              <a:chExt cx="1080564" cy="898330"/>
            </a:xfrm>
          </p:grpSpPr>
          <p:sp>
            <p:nvSpPr>
              <p:cNvPr id="60" name="テキスト ボックス 59"/>
              <p:cNvSpPr txBox="1"/>
              <p:nvPr/>
            </p:nvSpPr>
            <p:spPr>
              <a:xfrm>
                <a:off x="7380000" y="1872000"/>
                <a:ext cx="1080000" cy="553998"/>
              </a:xfrm>
              <a:prstGeom prst="rect">
                <a:avLst/>
              </a:prstGeom>
              <a:noFill/>
              <a:ln>
                <a:noFill/>
              </a:ln>
            </p:spPr>
            <p:txBody>
              <a:bodyPr wrap="square" rtlCol="0">
                <a:spAutoFit/>
              </a:bodyPr>
              <a:lstStyle/>
              <a:p>
                <a:pPr algn="ctr"/>
                <a:r>
                  <a:rPr lang="en-US" altLang="ja-JP" sz="1200" b="1" dirty="0">
                    <a:latin typeface="+mn-ea"/>
                  </a:rPr>
                  <a:t>e-Tax</a:t>
                </a:r>
              </a:p>
              <a:p>
                <a:pPr algn="ctr"/>
                <a:r>
                  <a:rPr lang="ja-JP" altLang="en-US" sz="900" dirty="0"/>
                  <a:t>国税電子申告</a:t>
                </a:r>
                <a:endParaRPr lang="en-US" altLang="ja-JP" sz="900" dirty="0"/>
              </a:p>
              <a:p>
                <a:pPr algn="ctr"/>
                <a:r>
                  <a:rPr lang="ja-JP" altLang="en-US" sz="900" dirty="0"/>
                  <a:t>納税システム</a:t>
                </a:r>
                <a:endParaRPr lang="ja-JP" altLang="en-US" sz="900" dirty="0">
                  <a:latin typeface="Meiryo UI" panose="020B0604030504040204" pitchFamily="50" charset="-128"/>
                  <a:ea typeface="Meiryo UI" panose="020B0604030504040204" pitchFamily="50" charset="-128"/>
                </a:endParaRPr>
              </a:p>
            </p:txBody>
          </p:sp>
          <p:grpSp>
            <p:nvGrpSpPr>
              <p:cNvPr id="61" name="グループ化 525"/>
              <p:cNvGrpSpPr/>
              <p:nvPr/>
            </p:nvGrpSpPr>
            <p:grpSpPr>
              <a:xfrm>
                <a:off x="7380564" y="1815666"/>
                <a:ext cx="1080000" cy="898330"/>
                <a:chOff x="3784104" y="1923678"/>
                <a:chExt cx="381000" cy="357461"/>
              </a:xfrm>
              <a:solidFill>
                <a:srgbClr val="92D050"/>
              </a:solidFill>
            </p:grpSpPr>
            <p:sp>
              <p:nvSpPr>
                <p:cNvPr id="62" name="Freeform 560"/>
                <p:cNvSpPr>
                  <a:spLocks/>
                </p:cNvSpPr>
                <p:nvPr/>
              </p:nvSpPr>
              <p:spPr bwMode="auto">
                <a:xfrm>
                  <a:off x="3873004" y="2230339"/>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63"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grpSp>
      <p:cxnSp>
        <p:nvCxnSpPr>
          <p:cNvPr id="57" name="直線矢印コネクタ 56"/>
          <p:cNvCxnSpPr/>
          <p:nvPr/>
        </p:nvCxnSpPr>
        <p:spPr>
          <a:xfrm>
            <a:off x="5832000" y="2283718"/>
            <a:ext cx="1440000" cy="0"/>
          </a:xfrm>
          <a:prstGeom prst="straightConnector1">
            <a:avLst/>
          </a:prstGeom>
          <a:ln w="66675">
            <a:prstDash val="sysDot"/>
            <a:tailEnd type="triangle"/>
          </a:ln>
        </p:spPr>
        <p:style>
          <a:lnRef idx="1">
            <a:schemeClr val="accent1"/>
          </a:lnRef>
          <a:fillRef idx="0">
            <a:schemeClr val="accent1"/>
          </a:fillRef>
          <a:effectRef idx="0">
            <a:schemeClr val="accent1"/>
          </a:effectRef>
          <a:fontRef idx="minor">
            <a:schemeClr val="tx1"/>
          </a:fontRef>
        </p:style>
      </p:cxnSp>
      <p:sp>
        <p:nvSpPr>
          <p:cNvPr id="94" name="テキスト ボックス 93"/>
          <p:cNvSpPr txBox="1"/>
          <p:nvPr/>
        </p:nvSpPr>
        <p:spPr>
          <a:xfrm>
            <a:off x="5904000" y="1944000"/>
            <a:ext cx="1260000" cy="246221"/>
          </a:xfrm>
          <a:prstGeom prst="rect">
            <a:avLst/>
          </a:prstGeom>
          <a:noFill/>
        </p:spPr>
        <p:txBody>
          <a:bodyPr wrap="square" rtlCol="0">
            <a:spAutoFit/>
          </a:bodyPr>
          <a:lstStyle/>
          <a:p>
            <a:pPr>
              <a:defRPr/>
            </a:pPr>
            <a:r>
              <a:rPr kumimoji="0" lang="ja-JP" altLang="en-US" sz="1000" kern="0" dirty="0">
                <a:solidFill>
                  <a:srgbClr val="008CCF">
                    <a:lumMod val="75000"/>
                  </a:srgbClr>
                </a:solidFill>
              </a:rPr>
              <a:t>申告用データ変換</a:t>
            </a:r>
          </a:p>
        </p:txBody>
      </p:sp>
    </p:spTree>
    <p:extLst>
      <p:ext uri="{BB962C8B-B14F-4D97-AF65-F5344CB8AC3E}">
        <p14:creationId xmlns:p14="http://schemas.microsoft.com/office/powerpoint/2010/main" val="572535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48</a:t>
            </a:fld>
            <a:endParaRPr lang="ja-JP" altLang="en-US" dirty="0"/>
          </a:p>
        </p:txBody>
      </p:sp>
      <p:sp>
        <p:nvSpPr>
          <p:cNvPr id="5" name="タイトル 4"/>
          <p:cNvSpPr>
            <a:spLocks noGrp="1"/>
          </p:cNvSpPr>
          <p:nvPr>
            <p:ph type="title"/>
          </p:nvPr>
        </p:nvSpPr>
        <p:spPr/>
        <p:txBody>
          <a:bodyPr/>
          <a:lstStyle/>
          <a:p>
            <a:r>
              <a:rPr lang="ja-JP" altLang="en-US" dirty="0"/>
              <a:t>経費精算</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処理フローと機能の特長</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経費精算と会計システムが一体化しているので、各種経費精算・仮払入力からワークフロー、仕訳起票、</a:t>
            </a:r>
            <a:r>
              <a:rPr lang="en-US" altLang="ja-JP" dirty="0"/>
              <a:t>FB</a:t>
            </a:r>
            <a:r>
              <a:rPr lang="ja-JP" altLang="en-US" dirty="0"/>
              <a:t>データ作成までの一連の流れをワンストップで実現します</a:t>
            </a:r>
          </a:p>
          <a:p>
            <a:endParaRPr kumimoji="1" lang="ja-JP" altLang="en-US" dirty="0"/>
          </a:p>
        </p:txBody>
      </p:sp>
      <p:sp>
        <p:nvSpPr>
          <p:cNvPr id="149" name="テキスト ボックス 148"/>
          <p:cNvSpPr txBox="1"/>
          <p:nvPr/>
        </p:nvSpPr>
        <p:spPr>
          <a:xfrm>
            <a:off x="1351443" y="1481787"/>
            <a:ext cx="2134985" cy="300082"/>
          </a:xfrm>
          <a:prstGeom prst="rect">
            <a:avLst/>
          </a:prstGeom>
          <a:noFill/>
        </p:spPr>
        <p:txBody>
          <a:bodyPr wrap="square" rtlCol="0">
            <a:spAutoFit/>
          </a:bodyPr>
          <a:lstStyle/>
          <a:p>
            <a:pPr>
              <a:defRPr/>
            </a:pPr>
            <a:r>
              <a:rPr kumimoji="0" lang="ja-JP" altLang="en-US" sz="1350" b="1" kern="0" dirty="0">
                <a:solidFill>
                  <a:prstClr val="black"/>
                </a:solidFill>
              </a:rPr>
              <a:t>経費精算と会計が一体化</a:t>
            </a:r>
          </a:p>
        </p:txBody>
      </p:sp>
      <p:sp>
        <p:nvSpPr>
          <p:cNvPr id="150" name="AutoShape 93"/>
          <p:cNvSpPr>
            <a:spLocks noChangeArrowheads="1"/>
          </p:cNvSpPr>
          <p:nvPr/>
        </p:nvSpPr>
        <p:spPr bwMode="auto">
          <a:xfrm>
            <a:off x="1346744" y="3202820"/>
            <a:ext cx="207785" cy="150968"/>
          </a:xfrm>
          <a:prstGeom prst="downArrow">
            <a:avLst>
              <a:gd name="adj1" fmla="val 50000"/>
              <a:gd name="adj2" fmla="val 49104"/>
            </a:avLst>
          </a:prstGeom>
          <a:solidFill>
            <a:srgbClr val="00AEEB"/>
          </a:solidFill>
          <a:ln w="25400" cap="flat" cmpd="sng" algn="ctr">
            <a:solidFill>
              <a:srgbClr val="00AEEB"/>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51" name="AutoShape 93"/>
          <p:cNvSpPr>
            <a:spLocks noChangeArrowheads="1"/>
          </p:cNvSpPr>
          <p:nvPr/>
        </p:nvSpPr>
        <p:spPr bwMode="auto">
          <a:xfrm>
            <a:off x="2368092" y="3206451"/>
            <a:ext cx="207785" cy="150968"/>
          </a:xfrm>
          <a:prstGeom prst="downArrow">
            <a:avLst>
              <a:gd name="adj1" fmla="val 50000"/>
              <a:gd name="adj2" fmla="val 49104"/>
            </a:avLst>
          </a:prstGeom>
          <a:solidFill>
            <a:srgbClr val="00AEEB"/>
          </a:solidFill>
          <a:ln w="25400" cap="flat" cmpd="sng" algn="ctr">
            <a:solidFill>
              <a:srgbClr val="00AEEB"/>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52" name="AutoShape 93"/>
          <p:cNvSpPr>
            <a:spLocks noChangeArrowheads="1"/>
          </p:cNvSpPr>
          <p:nvPr/>
        </p:nvSpPr>
        <p:spPr bwMode="auto">
          <a:xfrm>
            <a:off x="3389441" y="3199189"/>
            <a:ext cx="207785" cy="150968"/>
          </a:xfrm>
          <a:prstGeom prst="downArrow">
            <a:avLst>
              <a:gd name="adj1" fmla="val 50000"/>
              <a:gd name="adj2" fmla="val 49104"/>
            </a:avLst>
          </a:prstGeom>
          <a:solidFill>
            <a:srgbClr val="00AEEB"/>
          </a:solidFill>
          <a:ln w="25400" cap="flat" cmpd="sng" algn="ctr">
            <a:solidFill>
              <a:srgbClr val="00AEEB"/>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53" name="角丸四角形 152"/>
          <p:cNvSpPr/>
          <p:nvPr/>
        </p:nvSpPr>
        <p:spPr>
          <a:xfrm>
            <a:off x="928186" y="3445360"/>
            <a:ext cx="3056613" cy="178133"/>
          </a:xfrm>
          <a:prstGeom prst="roundRect">
            <a:avLst/>
          </a:prstGeom>
          <a:noFill/>
          <a:ln w="25400" cap="flat" cmpd="sng" algn="ctr">
            <a:solidFill>
              <a:srgbClr val="00AEEB"/>
            </a:solidFill>
            <a:prstDash val="solid"/>
          </a:ln>
          <a:effectLst/>
        </p:spPr>
        <p:txBody>
          <a:bodyPr rtlCol="0" anchor="ctr"/>
          <a:lstStyle/>
          <a:p>
            <a:pPr algn="ctr">
              <a:defRPr/>
            </a:pPr>
            <a:r>
              <a:rPr kumimoji="0" lang="ja-JP" altLang="en-US" sz="825" kern="0">
                <a:solidFill>
                  <a:prstClr val="black"/>
                </a:solidFill>
              </a:rPr>
              <a:t>ワークフロー承認（承認・差戻・金額分岐）</a:t>
            </a:r>
          </a:p>
        </p:txBody>
      </p:sp>
      <p:sp>
        <p:nvSpPr>
          <p:cNvPr id="154" name="AutoShape 93"/>
          <p:cNvSpPr>
            <a:spLocks noChangeArrowheads="1"/>
          </p:cNvSpPr>
          <p:nvPr/>
        </p:nvSpPr>
        <p:spPr bwMode="auto">
          <a:xfrm>
            <a:off x="1345819" y="3720163"/>
            <a:ext cx="208945" cy="150968"/>
          </a:xfrm>
          <a:prstGeom prst="downArrow">
            <a:avLst>
              <a:gd name="adj1" fmla="val 50000"/>
              <a:gd name="adj2" fmla="val 49104"/>
            </a:avLst>
          </a:prstGeom>
          <a:solidFill>
            <a:srgbClr val="00AEEB"/>
          </a:solidFill>
          <a:ln w="25400" cap="flat" cmpd="sng" algn="ctr">
            <a:solidFill>
              <a:srgbClr val="00AEEB"/>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55" name="Freeform 364"/>
          <p:cNvSpPr>
            <a:spLocks noEditPoints="1"/>
          </p:cNvSpPr>
          <p:nvPr/>
        </p:nvSpPr>
        <p:spPr bwMode="auto">
          <a:xfrm>
            <a:off x="3261657" y="4386788"/>
            <a:ext cx="512332" cy="533915"/>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00AEEB"/>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156" name="角丸四角形 155"/>
          <p:cNvSpPr/>
          <p:nvPr/>
        </p:nvSpPr>
        <p:spPr>
          <a:xfrm>
            <a:off x="929360" y="3957604"/>
            <a:ext cx="2128691" cy="168893"/>
          </a:xfrm>
          <a:prstGeom prst="roundRect">
            <a:avLst/>
          </a:prstGeom>
          <a:noFill/>
          <a:ln w="25400" cap="flat" cmpd="sng" algn="ctr">
            <a:solidFill>
              <a:srgbClr val="00AEEB"/>
            </a:solidFill>
            <a:prstDash val="solid"/>
          </a:ln>
          <a:effectLst/>
        </p:spPr>
        <p:txBody>
          <a:bodyPr rtlCol="0" anchor="ctr"/>
          <a:lstStyle/>
          <a:p>
            <a:pPr algn="ctr">
              <a:defRPr/>
            </a:pPr>
            <a:r>
              <a:rPr kumimoji="0" lang="ja-JP" altLang="en-US" sz="825" kern="0">
                <a:solidFill>
                  <a:prstClr val="black"/>
                </a:solidFill>
              </a:rPr>
              <a:t>支払処理</a:t>
            </a:r>
          </a:p>
        </p:txBody>
      </p:sp>
      <p:sp>
        <p:nvSpPr>
          <p:cNvPr id="157" name="AutoShape 93"/>
          <p:cNvSpPr>
            <a:spLocks noChangeArrowheads="1"/>
          </p:cNvSpPr>
          <p:nvPr/>
        </p:nvSpPr>
        <p:spPr bwMode="auto">
          <a:xfrm>
            <a:off x="2367167" y="3708832"/>
            <a:ext cx="208945" cy="150968"/>
          </a:xfrm>
          <a:prstGeom prst="downArrow">
            <a:avLst>
              <a:gd name="adj1" fmla="val 50000"/>
              <a:gd name="adj2" fmla="val 49104"/>
            </a:avLst>
          </a:prstGeom>
          <a:solidFill>
            <a:srgbClr val="00AEEB"/>
          </a:solidFill>
          <a:ln w="25400" cap="flat" cmpd="sng" algn="ctr">
            <a:solidFill>
              <a:srgbClr val="00AEEB"/>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58" name="AutoShape 93"/>
          <p:cNvSpPr>
            <a:spLocks noChangeArrowheads="1"/>
          </p:cNvSpPr>
          <p:nvPr/>
        </p:nvSpPr>
        <p:spPr bwMode="auto">
          <a:xfrm>
            <a:off x="3388516" y="3708832"/>
            <a:ext cx="208945" cy="150968"/>
          </a:xfrm>
          <a:prstGeom prst="downArrow">
            <a:avLst>
              <a:gd name="adj1" fmla="val 50000"/>
              <a:gd name="adj2" fmla="val 49104"/>
            </a:avLst>
          </a:prstGeom>
          <a:solidFill>
            <a:srgbClr val="00AEEB"/>
          </a:solidFill>
          <a:ln w="25400" cap="flat" cmpd="sng" algn="ctr">
            <a:solidFill>
              <a:srgbClr val="00AEEB"/>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59" name="屈折矢印 158"/>
          <p:cNvSpPr/>
          <p:nvPr/>
        </p:nvSpPr>
        <p:spPr>
          <a:xfrm rot="5400000">
            <a:off x="2602896" y="4037600"/>
            <a:ext cx="391343" cy="752282"/>
          </a:xfrm>
          <a:prstGeom prst="bentUpArrow">
            <a:avLst>
              <a:gd name="adj1" fmla="val 27140"/>
              <a:gd name="adj2" fmla="val 22599"/>
              <a:gd name="adj3" fmla="val 28502"/>
            </a:avLst>
          </a:prstGeom>
          <a:solidFill>
            <a:srgbClr val="00AEEB"/>
          </a:solidFill>
          <a:ln w="25400" cap="flat" cmpd="sng" algn="ctr">
            <a:solidFill>
              <a:srgbClr val="00AEEB"/>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160" name="AutoShape 93"/>
          <p:cNvSpPr>
            <a:spLocks noChangeArrowheads="1"/>
          </p:cNvSpPr>
          <p:nvPr/>
        </p:nvSpPr>
        <p:spPr bwMode="auto">
          <a:xfrm>
            <a:off x="1345819" y="4218068"/>
            <a:ext cx="208945" cy="150968"/>
          </a:xfrm>
          <a:prstGeom prst="downArrow">
            <a:avLst>
              <a:gd name="adj1" fmla="val 50000"/>
              <a:gd name="adj2" fmla="val 49104"/>
            </a:avLst>
          </a:prstGeom>
          <a:solidFill>
            <a:srgbClr val="00AEEB"/>
          </a:solidFill>
          <a:ln w="25400" cap="flat" cmpd="sng" algn="ctr">
            <a:solidFill>
              <a:srgbClr val="00AEEB"/>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65" name="テキスト ボックス 164"/>
          <p:cNvSpPr txBox="1"/>
          <p:nvPr/>
        </p:nvSpPr>
        <p:spPr>
          <a:xfrm>
            <a:off x="1905830" y="4637769"/>
            <a:ext cx="1587163" cy="346249"/>
          </a:xfrm>
          <a:prstGeom prst="rect">
            <a:avLst/>
          </a:prstGeom>
          <a:noFill/>
        </p:spPr>
        <p:txBody>
          <a:bodyPr wrap="square" rtlCol="0">
            <a:spAutoFit/>
          </a:bodyPr>
          <a:lstStyle/>
          <a:p>
            <a:pPr>
              <a:defRPr/>
            </a:pPr>
            <a:r>
              <a:rPr kumimoji="0" lang="ja-JP" altLang="en-US" sz="825" kern="0">
                <a:solidFill>
                  <a:prstClr val="black"/>
                </a:solidFill>
              </a:rPr>
              <a:t>　　　</a:t>
            </a:r>
            <a:r>
              <a:rPr kumimoji="0" lang="en-US" altLang="ja-JP" sz="825" kern="0">
                <a:solidFill>
                  <a:prstClr val="black"/>
                </a:solidFill>
              </a:rPr>
              <a:t>【</a:t>
            </a:r>
            <a:r>
              <a:rPr kumimoji="0" lang="ja-JP" altLang="en-US" sz="825" kern="0">
                <a:solidFill>
                  <a:prstClr val="black"/>
                </a:solidFill>
              </a:rPr>
              <a:t>支払仕訳</a:t>
            </a:r>
            <a:r>
              <a:rPr kumimoji="0" lang="en-US" altLang="ja-JP" sz="825" kern="0">
                <a:solidFill>
                  <a:prstClr val="black"/>
                </a:solidFill>
              </a:rPr>
              <a:t>】</a:t>
            </a:r>
          </a:p>
          <a:p>
            <a:pPr>
              <a:defRPr/>
            </a:pPr>
            <a:r>
              <a:rPr kumimoji="0" lang="ja-JP" altLang="en-US" sz="825" kern="0">
                <a:solidFill>
                  <a:prstClr val="black"/>
                </a:solidFill>
              </a:rPr>
              <a:t>未払金</a:t>
            </a:r>
            <a:r>
              <a:rPr kumimoji="0" lang="en-US" altLang="ja-JP" sz="825" kern="0">
                <a:solidFill>
                  <a:prstClr val="black"/>
                </a:solidFill>
              </a:rPr>
              <a:t>/</a:t>
            </a:r>
            <a:r>
              <a:rPr kumimoji="0" lang="ja-JP" altLang="en-US" sz="825" kern="0">
                <a:solidFill>
                  <a:prstClr val="black"/>
                </a:solidFill>
              </a:rPr>
              <a:t>預金、仮払金</a:t>
            </a:r>
            <a:r>
              <a:rPr kumimoji="0" lang="en-US" altLang="ja-JP" sz="825" kern="0">
                <a:solidFill>
                  <a:prstClr val="black"/>
                </a:solidFill>
              </a:rPr>
              <a:t>/</a:t>
            </a:r>
            <a:r>
              <a:rPr kumimoji="0" lang="ja-JP" altLang="en-US" sz="825" kern="0">
                <a:solidFill>
                  <a:prstClr val="black"/>
                </a:solidFill>
              </a:rPr>
              <a:t>預金</a:t>
            </a:r>
            <a:endParaRPr kumimoji="0" lang="en-US" altLang="ja-JP" sz="825" kern="0">
              <a:solidFill>
                <a:prstClr val="black"/>
              </a:solidFill>
            </a:endParaRPr>
          </a:p>
        </p:txBody>
      </p:sp>
      <p:sp>
        <p:nvSpPr>
          <p:cNvPr id="166" name="テキスト ボックス 165"/>
          <p:cNvSpPr txBox="1"/>
          <p:nvPr/>
        </p:nvSpPr>
        <p:spPr>
          <a:xfrm>
            <a:off x="3053762" y="3898744"/>
            <a:ext cx="1075126" cy="473206"/>
          </a:xfrm>
          <a:prstGeom prst="rect">
            <a:avLst/>
          </a:prstGeom>
          <a:noFill/>
        </p:spPr>
        <p:txBody>
          <a:bodyPr wrap="square" rtlCol="0">
            <a:spAutoFit/>
          </a:bodyPr>
          <a:lstStyle/>
          <a:p>
            <a:pPr>
              <a:defRPr/>
            </a:pPr>
            <a:r>
              <a:rPr kumimoji="0" lang="ja-JP" altLang="en-US" sz="825" kern="0" dirty="0">
                <a:solidFill>
                  <a:prstClr val="black"/>
                </a:solidFill>
              </a:rPr>
              <a:t>　</a:t>
            </a:r>
            <a:r>
              <a:rPr kumimoji="0" lang="en-US" altLang="ja-JP" sz="825" kern="0" dirty="0">
                <a:solidFill>
                  <a:prstClr val="black"/>
                </a:solidFill>
              </a:rPr>
              <a:t>【</a:t>
            </a:r>
            <a:r>
              <a:rPr kumimoji="0" lang="ja-JP" altLang="en-US" sz="825" kern="0" dirty="0">
                <a:solidFill>
                  <a:prstClr val="black"/>
                </a:solidFill>
              </a:rPr>
              <a:t>費用仕訳</a:t>
            </a:r>
            <a:r>
              <a:rPr kumimoji="0" lang="en-US" altLang="ja-JP" sz="825" kern="0" dirty="0">
                <a:solidFill>
                  <a:prstClr val="black"/>
                </a:solidFill>
              </a:rPr>
              <a:t>】</a:t>
            </a:r>
          </a:p>
          <a:p>
            <a:pPr>
              <a:defRPr/>
            </a:pPr>
            <a:r>
              <a:rPr kumimoji="0" lang="ja-JP" altLang="en-US" sz="825" kern="0" dirty="0">
                <a:solidFill>
                  <a:prstClr val="black"/>
                </a:solidFill>
              </a:rPr>
              <a:t>旅費交通費</a:t>
            </a:r>
            <a:r>
              <a:rPr kumimoji="0" lang="en-US" altLang="ja-JP" sz="825" kern="0" dirty="0">
                <a:solidFill>
                  <a:prstClr val="black"/>
                </a:solidFill>
              </a:rPr>
              <a:t>/</a:t>
            </a:r>
            <a:r>
              <a:rPr kumimoji="0" lang="ja-JP" altLang="en-US" sz="825" kern="0" dirty="0">
                <a:solidFill>
                  <a:prstClr val="black"/>
                </a:solidFill>
              </a:rPr>
              <a:t>未払金</a:t>
            </a:r>
            <a:endParaRPr kumimoji="0" lang="en-US" altLang="ja-JP" sz="825" kern="0" dirty="0">
              <a:solidFill>
                <a:prstClr val="black"/>
              </a:solidFill>
            </a:endParaRPr>
          </a:p>
          <a:p>
            <a:pPr>
              <a:defRPr/>
            </a:pPr>
            <a:r>
              <a:rPr kumimoji="0" lang="ja-JP" altLang="en-US" sz="825" kern="0" dirty="0">
                <a:solidFill>
                  <a:prstClr val="black"/>
                </a:solidFill>
              </a:rPr>
              <a:t>接待交際費</a:t>
            </a:r>
            <a:r>
              <a:rPr kumimoji="0" lang="en-US" altLang="ja-JP" sz="825" kern="0" dirty="0">
                <a:solidFill>
                  <a:prstClr val="black"/>
                </a:solidFill>
              </a:rPr>
              <a:t>/</a:t>
            </a:r>
            <a:r>
              <a:rPr kumimoji="0" lang="ja-JP" altLang="en-US" sz="825" kern="0" dirty="0">
                <a:solidFill>
                  <a:prstClr val="black"/>
                </a:solidFill>
              </a:rPr>
              <a:t>未払金</a:t>
            </a:r>
            <a:endParaRPr kumimoji="0" lang="en-US" altLang="ja-JP" sz="825" kern="0" dirty="0">
              <a:solidFill>
                <a:prstClr val="black"/>
              </a:solidFill>
            </a:endParaRPr>
          </a:p>
        </p:txBody>
      </p:sp>
      <p:sp>
        <p:nvSpPr>
          <p:cNvPr id="167" name="額縁 166"/>
          <p:cNvSpPr/>
          <p:nvPr/>
        </p:nvSpPr>
        <p:spPr>
          <a:xfrm>
            <a:off x="965647" y="4460609"/>
            <a:ext cx="1058547" cy="270500"/>
          </a:xfrm>
          <a:prstGeom prst="bevel">
            <a:avLst>
              <a:gd name="adj" fmla="val 0"/>
            </a:avLst>
          </a:prstGeom>
          <a:solidFill>
            <a:srgbClr val="00AEEB"/>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r>
              <a:rPr kumimoji="0" lang="ja-JP" altLang="en-US" sz="825" b="1" kern="0">
                <a:solidFill>
                  <a:srgbClr val="FFFFFF"/>
                </a:solidFill>
                <a:latin typeface="メイリオ"/>
                <a:ea typeface="メイリオ"/>
                <a:cs typeface="メイリオ" pitchFamily="50" charset="-128"/>
              </a:rPr>
              <a:t>　　</a:t>
            </a:r>
            <a:r>
              <a:rPr kumimoji="0" lang="en-US" altLang="ja-JP" sz="825" b="1" kern="0">
                <a:solidFill>
                  <a:srgbClr val="FFFFFF"/>
                </a:solidFill>
                <a:latin typeface="メイリオ"/>
                <a:ea typeface="メイリオ"/>
                <a:cs typeface="メイリオ" pitchFamily="50" charset="-128"/>
              </a:rPr>
              <a:t>FB</a:t>
            </a:r>
            <a:r>
              <a:rPr kumimoji="0" lang="ja-JP" altLang="en-US" sz="825" b="1" kern="0">
                <a:solidFill>
                  <a:srgbClr val="FFFFFF"/>
                </a:solidFill>
                <a:latin typeface="メイリオ"/>
                <a:ea typeface="メイリオ"/>
                <a:cs typeface="メイリオ" pitchFamily="50" charset="-128"/>
              </a:rPr>
              <a:t>支払データ</a:t>
            </a:r>
          </a:p>
        </p:txBody>
      </p:sp>
      <p:sp>
        <p:nvSpPr>
          <p:cNvPr id="169" name="Freeform 340"/>
          <p:cNvSpPr>
            <a:spLocks noEditPoints="1"/>
          </p:cNvSpPr>
          <p:nvPr/>
        </p:nvSpPr>
        <p:spPr bwMode="auto">
          <a:xfrm>
            <a:off x="1001902" y="4481847"/>
            <a:ext cx="194483" cy="228023"/>
          </a:xfrm>
          <a:custGeom>
            <a:avLst/>
            <a:gdLst>
              <a:gd name="T0" fmla="*/ 309 w 1081"/>
              <a:gd name="T1" fmla="*/ 153 h 1003"/>
              <a:gd name="T2" fmla="*/ 381 w 1081"/>
              <a:gd name="T3" fmla="*/ 445 h 1003"/>
              <a:gd name="T4" fmla="*/ 680 w 1081"/>
              <a:gd name="T5" fmla="*/ 459 h 1003"/>
              <a:gd name="T6" fmla="*/ 780 w 1081"/>
              <a:gd name="T7" fmla="*/ 176 h 1003"/>
              <a:gd name="T8" fmla="*/ 541 w 1081"/>
              <a:gd name="T9" fmla="*/ 0 h 1003"/>
              <a:gd name="T10" fmla="*/ 344 w 1081"/>
              <a:gd name="T11" fmla="*/ 333 h 1003"/>
              <a:gd name="T12" fmla="*/ 405 w 1081"/>
              <a:gd name="T13" fmla="*/ 86 h 1003"/>
              <a:gd name="T14" fmla="*/ 660 w 1081"/>
              <a:gd name="T15" fmla="*/ 74 h 1003"/>
              <a:gd name="T16" fmla="*/ 744 w 1081"/>
              <a:gd name="T17" fmla="*/ 314 h 1003"/>
              <a:gd name="T18" fmla="*/ 541 w 1081"/>
              <a:gd name="T19" fmla="*/ 464 h 1003"/>
              <a:gd name="T20" fmla="*/ 361 w 1081"/>
              <a:gd name="T21" fmla="*/ 175 h 1003"/>
              <a:gd name="T22" fmla="*/ 416 w 1081"/>
              <a:gd name="T23" fmla="*/ 402 h 1003"/>
              <a:gd name="T24" fmla="*/ 649 w 1081"/>
              <a:gd name="T25" fmla="*/ 412 h 1003"/>
              <a:gd name="T26" fmla="*/ 727 w 1081"/>
              <a:gd name="T27" fmla="*/ 193 h 1003"/>
              <a:gd name="T28" fmla="*/ 541 w 1081"/>
              <a:gd name="T29" fmla="*/ 56 h 1003"/>
              <a:gd name="T30" fmla="*/ 628 w 1081"/>
              <a:gd name="T31" fmla="*/ 346 h 1003"/>
              <a:gd name="T32" fmla="*/ 200 w 1081"/>
              <a:gd name="T33" fmla="*/ 507 h 1003"/>
              <a:gd name="T34" fmla="*/ 0 w 1081"/>
              <a:gd name="T35" fmla="*/ 753 h 1003"/>
              <a:gd name="T36" fmla="*/ 176 w 1081"/>
              <a:gd name="T37" fmla="*/ 992 h 1003"/>
              <a:gd name="T38" fmla="*/ 458 w 1081"/>
              <a:gd name="T39" fmla="*/ 892 h 1003"/>
              <a:gd name="T40" fmla="*/ 444 w 1081"/>
              <a:gd name="T41" fmla="*/ 594 h 1003"/>
              <a:gd name="T42" fmla="*/ 207 w 1081"/>
              <a:gd name="T43" fmla="*/ 962 h 1003"/>
              <a:gd name="T44" fmla="*/ 37 w 1081"/>
              <a:gd name="T45" fmla="*/ 753 h 1003"/>
              <a:gd name="T46" fmla="*/ 187 w 1081"/>
              <a:gd name="T47" fmla="*/ 549 h 1003"/>
              <a:gd name="T48" fmla="*/ 427 w 1081"/>
              <a:gd name="T49" fmla="*/ 633 h 1003"/>
              <a:gd name="T50" fmla="*/ 415 w 1081"/>
              <a:gd name="T51" fmla="*/ 888 h 1003"/>
              <a:gd name="T52" fmla="*/ 442 w 1081"/>
              <a:gd name="T53" fmla="*/ 792 h 1003"/>
              <a:gd name="T54" fmla="*/ 250 w 1081"/>
              <a:gd name="T55" fmla="*/ 948 h 1003"/>
              <a:gd name="T56" fmla="*/ 64 w 1081"/>
              <a:gd name="T57" fmla="*/ 811 h 1003"/>
              <a:gd name="T58" fmla="*/ 141 w 1081"/>
              <a:gd name="T59" fmla="*/ 591 h 1003"/>
              <a:gd name="T60" fmla="*/ 375 w 1081"/>
              <a:gd name="T61" fmla="*/ 602 h 1003"/>
              <a:gd name="T62" fmla="*/ 300 w 1081"/>
              <a:gd name="T63" fmla="*/ 638 h 1003"/>
              <a:gd name="T64" fmla="*/ 165 w 1081"/>
              <a:gd name="T65" fmla="*/ 693 h 1003"/>
              <a:gd name="T66" fmla="*/ 206 w 1081"/>
              <a:gd name="T67" fmla="*/ 819 h 1003"/>
              <a:gd name="T68" fmla="*/ 265 w 1081"/>
              <a:gd name="T69" fmla="*/ 898 h 1003"/>
              <a:gd name="T70" fmla="*/ 333 w 1081"/>
              <a:gd name="T71" fmla="*/ 775 h 1003"/>
              <a:gd name="T72" fmla="*/ 237 w 1081"/>
              <a:gd name="T73" fmla="*/ 722 h 1003"/>
              <a:gd name="T74" fmla="*/ 206 w 1081"/>
              <a:gd name="T75" fmla="*/ 700 h 1003"/>
              <a:gd name="T76" fmla="*/ 289 w 1081"/>
              <a:gd name="T77" fmla="*/ 822 h 1003"/>
              <a:gd name="T78" fmla="*/ 264 w 1081"/>
              <a:gd name="T79" fmla="*/ 769 h 1003"/>
              <a:gd name="T80" fmla="*/ 609 w 1081"/>
              <a:gd name="T81" fmla="*/ 633 h 1003"/>
              <a:gd name="T82" fmla="*/ 652 w 1081"/>
              <a:gd name="T83" fmla="*/ 930 h 1003"/>
              <a:gd name="T84" fmla="*/ 950 w 1081"/>
              <a:gd name="T85" fmla="*/ 973 h 1003"/>
              <a:gd name="T86" fmla="*/ 1076 w 1081"/>
              <a:gd name="T87" fmla="*/ 702 h 1003"/>
              <a:gd name="T88" fmla="*/ 830 w 1081"/>
              <a:gd name="T89" fmla="*/ 502 h 1003"/>
              <a:gd name="T90" fmla="*/ 643 w 1081"/>
              <a:gd name="T91" fmla="*/ 854 h 1003"/>
              <a:gd name="T92" fmla="*/ 679 w 1081"/>
              <a:gd name="T93" fmla="*/ 602 h 1003"/>
              <a:gd name="T94" fmla="*/ 932 w 1081"/>
              <a:gd name="T95" fmla="*/ 565 h 1003"/>
              <a:gd name="T96" fmla="*/ 1039 w 1081"/>
              <a:gd name="T97" fmla="*/ 795 h 1003"/>
              <a:gd name="T98" fmla="*/ 830 w 1081"/>
              <a:gd name="T99" fmla="*/ 966 h 1003"/>
              <a:gd name="T100" fmla="*/ 922 w 1081"/>
              <a:gd name="T101" fmla="*/ 925 h 1003"/>
              <a:gd name="T102" fmla="*/ 692 w 1081"/>
              <a:gd name="T103" fmla="*/ 890 h 1003"/>
              <a:gd name="T104" fmla="*/ 658 w 1081"/>
              <a:gd name="T105" fmla="*/ 660 h 1003"/>
              <a:gd name="T106" fmla="*/ 870 w 1081"/>
              <a:gd name="T107" fmla="*/ 561 h 1003"/>
              <a:gd name="T108" fmla="*/ 1026 w 1081"/>
              <a:gd name="T109" fmla="*/ 753 h 1003"/>
              <a:gd name="T110" fmla="*/ 818 w 1081"/>
              <a:gd name="T111" fmla="*/ 626 h 1003"/>
              <a:gd name="T112" fmla="*/ 729 w 1081"/>
              <a:gd name="T113" fmla="*/ 744 h 1003"/>
              <a:gd name="T114" fmla="*/ 786 w 1081"/>
              <a:gd name="T115" fmla="*/ 866 h 1003"/>
              <a:gd name="T116" fmla="*/ 914 w 1081"/>
              <a:gd name="T117" fmla="*/ 840 h 1003"/>
              <a:gd name="T118" fmla="*/ 810 w 1081"/>
              <a:gd name="T119" fmla="*/ 834 h 1003"/>
              <a:gd name="T120" fmla="*/ 856 w 1081"/>
              <a:gd name="T121" fmla="*/ 706 h 1003"/>
              <a:gd name="T122" fmla="*/ 859 w 1081"/>
              <a:gd name="T123" fmla="*/ 668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1" h="1003">
                <a:moveTo>
                  <a:pt x="541" y="0"/>
                </a:moveTo>
                <a:lnTo>
                  <a:pt x="541" y="0"/>
                </a:lnTo>
                <a:lnTo>
                  <a:pt x="514" y="2"/>
                </a:lnTo>
                <a:lnTo>
                  <a:pt x="489" y="6"/>
                </a:lnTo>
                <a:lnTo>
                  <a:pt x="465" y="12"/>
                </a:lnTo>
                <a:lnTo>
                  <a:pt x="442" y="20"/>
                </a:lnTo>
                <a:lnTo>
                  <a:pt x="421" y="31"/>
                </a:lnTo>
                <a:lnTo>
                  <a:pt x="400" y="43"/>
                </a:lnTo>
                <a:lnTo>
                  <a:pt x="381" y="57"/>
                </a:lnTo>
                <a:lnTo>
                  <a:pt x="363" y="74"/>
                </a:lnTo>
                <a:lnTo>
                  <a:pt x="346" y="91"/>
                </a:lnTo>
                <a:lnTo>
                  <a:pt x="332" y="111"/>
                </a:lnTo>
                <a:lnTo>
                  <a:pt x="320" y="132"/>
                </a:lnTo>
                <a:lnTo>
                  <a:pt x="309" y="153"/>
                </a:lnTo>
                <a:lnTo>
                  <a:pt x="301" y="176"/>
                </a:lnTo>
                <a:lnTo>
                  <a:pt x="295" y="200"/>
                </a:lnTo>
                <a:lnTo>
                  <a:pt x="291" y="225"/>
                </a:lnTo>
                <a:lnTo>
                  <a:pt x="290" y="250"/>
                </a:lnTo>
                <a:lnTo>
                  <a:pt x="290" y="250"/>
                </a:lnTo>
                <a:lnTo>
                  <a:pt x="291" y="277"/>
                </a:lnTo>
                <a:lnTo>
                  <a:pt x="295" y="302"/>
                </a:lnTo>
                <a:lnTo>
                  <a:pt x="301" y="326"/>
                </a:lnTo>
                <a:lnTo>
                  <a:pt x="309" y="349"/>
                </a:lnTo>
                <a:lnTo>
                  <a:pt x="320" y="370"/>
                </a:lnTo>
                <a:lnTo>
                  <a:pt x="332" y="391"/>
                </a:lnTo>
                <a:lnTo>
                  <a:pt x="346" y="410"/>
                </a:lnTo>
                <a:lnTo>
                  <a:pt x="363" y="428"/>
                </a:lnTo>
                <a:lnTo>
                  <a:pt x="381" y="445"/>
                </a:lnTo>
                <a:lnTo>
                  <a:pt x="400" y="459"/>
                </a:lnTo>
                <a:lnTo>
                  <a:pt x="421" y="471"/>
                </a:lnTo>
                <a:lnTo>
                  <a:pt x="442" y="482"/>
                </a:lnTo>
                <a:lnTo>
                  <a:pt x="465" y="490"/>
                </a:lnTo>
                <a:lnTo>
                  <a:pt x="489" y="496"/>
                </a:lnTo>
                <a:lnTo>
                  <a:pt x="514" y="500"/>
                </a:lnTo>
                <a:lnTo>
                  <a:pt x="541" y="501"/>
                </a:lnTo>
                <a:lnTo>
                  <a:pt x="541" y="501"/>
                </a:lnTo>
                <a:lnTo>
                  <a:pt x="566" y="500"/>
                </a:lnTo>
                <a:lnTo>
                  <a:pt x="591" y="496"/>
                </a:lnTo>
                <a:lnTo>
                  <a:pt x="615" y="490"/>
                </a:lnTo>
                <a:lnTo>
                  <a:pt x="638" y="482"/>
                </a:lnTo>
                <a:lnTo>
                  <a:pt x="660" y="471"/>
                </a:lnTo>
                <a:lnTo>
                  <a:pt x="680" y="459"/>
                </a:lnTo>
                <a:lnTo>
                  <a:pt x="700" y="445"/>
                </a:lnTo>
                <a:lnTo>
                  <a:pt x="717" y="428"/>
                </a:lnTo>
                <a:lnTo>
                  <a:pt x="734" y="410"/>
                </a:lnTo>
                <a:lnTo>
                  <a:pt x="748" y="391"/>
                </a:lnTo>
                <a:lnTo>
                  <a:pt x="760" y="370"/>
                </a:lnTo>
                <a:lnTo>
                  <a:pt x="771" y="349"/>
                </a:lnTo>
                <a:lnTo>
                  <a:pt x="780" y="326"/>
                </a:lnTo>
                <a:lnTo>
                  <a:pt x="786" y="302"/>
                </a:lnTo>
                <a:lnTo>
                  <a:pt x="789" y="277"/>
                </a:lnTo>
                <a:lnTo>
                  <a:pt x="792" y="250"/>
                </a:lnTo>
                <a:lnTo>
                  <a:pt x="792" y="250"/>
                </a:lnTo>
                <a:lnTo>
                  <a:pt x="789" y="225"/>
                </a:lnTo>
                <a:lnTo>
                  <a:pt x="786" y="200"/>
                </a:lnTo>
                <a:lnTo>
                  <a:pt x="780" y="176"/>
                </a:lnTo>
                <a:lnTo>
                  <a:pt x="771" y="153"/>
                </a:lnTo>
                <a:lnTo>
                  <a:pt x="760" y="132"/>
                </a:lnTo>
                <a:lnTo>
                  <a:pt x="748" y="111"/>
                </a:lnTo>
                <a:lnTo>
                  <a:pt x="734" y="91"/>
                </a:lnTo>
                <a:lnTo>
                  <a:pt x="717" y="74"/>
                </a:lnTo>
                <a:lnTo>
                  <a:pt x="700" y="57"/>
                </a:lnTo>
                <a:lnTo>
                  <a:pt x="680" y="43"/>
                </a:lnTo>
                <a:lnTo>
                  <a:pt x="660" y="31"/>
                </a:lnTo>
                <a:lnTo>
                  <a:pt x="638" y="20"/>
                </a:lnTo>
                <a:lnTo>
                  <a:pt x="615" y="12"/>
                </a:lnTo>
                <a:lnTo>
                  <a:pt x="591" y="6"/>
                </a:lnTo>
                <a:lnTo>
                  <a:pt x="566" y="2"/>
                </a:lnTo>
                <a:lnTo>
                  <a:pt x="541" y="0"/>
                </a:lnTo>
                <a:lnTo>
                  <a:pt x="541" y="0"/>
                </a:lnTo>
                <a:close/>
                <a:moveTo>
                  <a:pt x="541" y="464"/>
                </a:moveTo>
                <a:lnTo>
                  <a:pt x="541" y="464"/>
                </a:lnTo>
                <a:lnTo>
                  <a:pt x="518" y="463"/>
                </a:lnTo>
                <a:lnTo>
                  <a:pt x="498" y="459"/>
                </a:lnTo>
                <a:lnTo>
                  <a:pt x="477" y="454"/>
                </a:lnTo>
                <a:lnTo>
                  <a:pt x="457" y="447"/>
                </a:lnTo>
                <a:lnTo>
                  <a:pt x="439" y="439"/>
                </a:lnTo>
                <a:lnTo>
                  <a:pt x="421" y="428"/>
                </a:lnTo>
                <a:lnTo>
                  <a:pt x="405" y="415"/>
                </a:lnTo>
                <a:lnTo>
                  <a:pt x="390" y="402"/>
                </a:lnTo>
                <a:lnTo>
                  <a:pt x="376" y="386"/>
                </a:lnTo>
                <a:lnTo>
                  <a:pt x="363" y="370"/>
                </a:lnTo>
                <a:lnTo>
                  <a:pt x="352" y="352"/>
                </a:lnTo>
                <a:lnTo>
                  <a:pt x="344" y="333"/>
                </a:lnTo>
                <a:lnTo>
                  <a:pt x="337" y="314"/>
                </a:lnTo>
                <a:lnTo>
                  <a:pt x="332" y="294"/>
                </a:lnTo>
                <a:lnTo>
                  <a:pt x="328" y="273"/>
                </a:lnTo>
                <a:lnTo>
                  <a:pt x="327" y="250"/>
                </a:lnTo>
                <a:lnTo>
                  <a:pt x="327" y="250"/>
                </a:lnTo>
                <a:lnTo>
                  <a:pt x="328" y="229"/>
                </a:lnTo>
                <a:lnTo>
                  <a:pt x="332" y="208"/>
                </a:lnTo>
                <a:lnTo>
                  <a:pt x="337" y="188"/>
                </a:lnTo>
                <a:lnTo>
                  <a:pt x="344" y="168"/>
                </a:lnTo>
                <a:lnTo>
                  <a:pt x="352" y="150"/>
                </a:lnTo>
                <a:lnTo>
                  <a:pt x="363" y="132"/>
                </a:lnTo>
                <a:lnTo>
                  <a:pt x="376" y="115"/>
                </a:lnTo>
                <a:lnTo>
                  <a:pt x="390" y="100"/>
                </a:lnTo>
                <a:lnTo>
                  <a:pt x="405" y="86"/>
                </a:lnTo>
                <a:lnTo>
                  <a:pt x="421" y="74"/>
                </a:lnTo>
                <a:lnTo>
                  <a:pt x="439" y="63"/>
                </a:lnTo>
                <a:lnTo>
                  <a:pt x="457" y="55"/>
                </a:lnTo>
                <a:lnTo>
                  <a:pt x="477" y="48"/>
                </a:lnTo>
                <a:lnTo>
                  <a:pt x="498" y="42"/>
                </a:lnTo>
                <a:lnTo>
                  <a:pt x="518" y="39"/>
                </a:lnTo>
                <a:lnTo>
                  <a:pt x="541" y="38"/>
                </a:lnTo>
                <a:lnTo>
                  <a:pt x="541" y="38"/>
                </a:lnTo>
                <a:lnTo>
                  <a:pt x="562" y="39"/>
                </a:lnTo>
                <a:lnTo>
                  <a:pt x="583" y="42"/>
                </a:lnTo>
                <a:lnTo>
                  <a:pt x="603" y="48"/>
                </a:lnTo>
                <a:lnTo>
                  <a:pt x="624" y="55"/>
                </a:lnTo>
                <a:lnTo>
                  <a:pt x="642" y="63"/>
                </a:lnTo>
                <a:lnTo>
                  <a:pt x="660" y="74"/>
                </a:lnTo>
                <a:lnTo>
                  <a:pt x="675" y="86"/>
                </a:lnTo>
                <a:lnTo>
                  <a:pt x="691" y="100"/>
                </a:lnTo>
                <a:lnTo>
                  <a:pt x="705" y="115"/>
                </a:lnTo>
                <a:lnTo>
                  <a:pt x="717" y="132"/>
                </a:lnTo>
                <a:lnTo>
                  <a:pt x="728" y="150"/>
                </a:lnTo>
                <a:lnTo>
                  <a:pt x="736" y="168"/>
                </a:lnTo>
                <a:lnTo>
                  <a:pt x="744" y="188"/>
                </a:lnTo>
                <a:lnTo>
                  <a:pt x="748" y="208"/>
                </a:lnTo>
                <a:lnTo>
                  <a:pt x="752" y="229"/>
                </a:lnTo>
                <a:lnTo>
                  <a:pt x="753" y="250"/>
                </a:lnTo>
                <a:lnTo>
                  <a:pt x="753" y="250"/>
                </a:lnTo>
                <a:lnTo>
                  <a:pt x="752" y="273"/>
                </a:lnTo>
                <a:lnTo>
                  <a:pt x="748" y="294"/>
                </a:lnTo>
                <a:lnTo>
                  <a:pt x="744" y="314"/>
                </a:lnTo>
                <a:lnTo>
                  <a:pt x="736" y="333"/>
                </a:lnTo>
                <a:lnTo>
                  <a:pt x="728" y="352"/>
                </a:lnTo>
                <a:lnTo>
                  <a:pt x="717" y="370"/>
                </a:lnTo>
                <a:lnTo>
                  <a:pt x="705" y="386"/>
                </a:lnTo>
                <a:lnTo>
                  <a:pt x="691" y="402"/>
                </a:lnTo>
                <a:lnTo>
                  <a:pt x="675" y="415"/>
                </a:lnTo>
                <a:lnTo>
                  <a:pt x="660" y="428"/>
                </a:lnTo>
                <a:lnTo>
                  <a:pt x="642" y="439"/>
                </a:lnTo>
                <a:lnTo>
                  <a:pt x="624" y="447"/>
                </a:lnTo>
                <a:lnTo>
                  <a:pt x="603" y="454"/>
                </a:lnTo>
                <a:lnTo>
                  <a:pt x="583" y="459"/>
                </a:lnTo>
                <a:lnTo>
                  <a:pt x="562" y="463"/>
                </a:lnTo>
                <a:lnTo>
                  <a:pt x="541" y="464"/>
                </a:lnTo>
                <a:lnTo>
                  <a:pt x="541" y="464"/>
                </a:lnTo>
                <a:close/>
                <a:moveTo>
                  <a:pt x="541" y="56"/>
                </a:moveTo>
                <a:lnTo>
                  <a:pt x="541" y="56"/>
                </a:lnTo>
                <a:lnTo>
                  <a:pt x="520" y="57"/>
                </a:lnTo>
                <a:lnTo>
                  <a:pt x="501" y="60"/>
                </a:lnTo>
                <a:lnTo>
                  <a:pt x="482" y="64"/>
                </a:lnTo>
                <a:lnTo>
                  <a:pt x="464" y="72"/>
                </a:lnTo>
                <a:lnTo>
                  <a:pt x="447" y="79"/>
                </a:lnTo>
                <a:lnTo>
                  <a:pt x="432" y="90"/>
                </a:lnTo>
                <a:lnTo>
                  <a:pt x="416" y="100"/>
                </a:lnTo>
                <a:lnTo>
                  <a:pt x="403" y="112"/>
                </a:lnTo>
                <a:lnTo>
                  <a:pt x="390" y="127"/>
                </a:lnTo>
                <a:lnTo>
                  <a:pt x="379" y="142"/>
                </a:lnTo>
                <a:lnTo>
                  <a:pt x="369" y="158"/>
                </a:lnTo>
                <a:lnTo>
                  <a:pt x="361" y="175"/>
                </a:lnTo>
                <a:lnTo>
                  <a:pt x="354" y="193"/>
                </a:lnTo>
                <a:lnTo>
                  <a:pt x="349" y="212"/>
                </a:lnTo>
                <a:lnTo>
                  <a:pt x="346" y="231"/>
                </a:lnTo>
                <a:lnTo>
                  <a:pt x="345" y="250"/>
                </a:lnTo>
                <a:lnTo>
                  <a:pt x="345" y="250"/>
                </a:lnTo>
                <a:lnTo>
                  <a:pt x="346" y="271"/>
                </a:lnTo>
                <a:lnTo>
                  <a:pt x="349" y="290"/>
                </a:lnTo>
                <a:lnTo>
                  <a:pt x="354" y="309"/>
                </a:lnTo>
                <a:lnTo>
                  <a:pt x="361" y="327"/>
                </a:lnTo>
                <a:lnTo>
                  <a:pt x="369" y="344"/>
                </a:lnTo>
                <a:lnTo>
                  <a:pt x="379" y="360"/>
                </a:lnTo>
                <a:lnTo>
                  <a:pt x="390" y="375"/>
                </a:lnTo>
                <a:lnTo>
                  <a:pt x="403" y="388"/>
                </a:lnTo>
                <a:lnTo>
                  <a:pt x="416" y="402"/>
                </a:lnTo>
                <a:lnTo>
                  <a:pt x="432" y="412"/>
                </a:lnTo>
                <a:lnTo>
                  <a:pt x="447" y="422"/>
                </a:lnTo>
                <a:lnTo>
                  <a:pt x="464" y="430"/>
                </a:lnTo>
                <a:lnTo>
                  <a:pt x="482" y="438"/>
                </a:lnTo>
                <a:lnTo>
                  <a:pt x="501" y="442"/>
                </a:lnTo>
                <a:lnTo>
                  <a:pt x="520" y="445"/>
                </a:lnTo>
                <a:lnTo>
                  <a:pt x="541" y="446"/>
                </a:lnTo>
                <a:lnTo>
                  <a:pt x="541" y="446"/>
                </a:lnTo>
                <a:lnTo>
                  <a:pt x="560" y="445"/>
                </a:lnTo>
                <a:lnTo>
                  <a:pt x="579" y="442"/>
                </a:lnTo>
                <a:lnTo>
                  <a:pt x="598" y="438"/>
                </a:lnTo>
                <a:lnTo>
                  <a:pt x="616" y="430"/>
                </a:lnTo>
                <a:lnTo>
                  <a:pt x="633" y="422"/>
                </a:lnTo>
                <a:lnTo>
                  <a:pt x="649" y="412"/>
                </a:lnTo>
                <a:lnTo>
                  <a:pt x="664" y="402"/>
                </a:lnTo>
                <a:lnTo>
                  <a:pt x="679" y="388"/>
                </a:lnTo>
                <a:lnTo>
                  <a:pt x="691" y="375"/>
                </a:lnTo>
                <a:lnTo>
                  <a:pt x="702" y="360"/>
                </a:lnTo>
                <a:lnTo>
                  <a:pt x="712" y="344"/>
                </a:lnTo>
                <a:lnTo>
                  <a:pt x="720" y="327"/>
                </a:lnTo>
                <a:lnTo>
                  <a:pt x="727" y="309"/>
                </a:lnTo>
                <a:lnTo>
                  <a:pt x="732" y="290"/>
                </a:lnTo>
                <a:lnTo>
                  <a:pt x="734" y="271"/>
                </a:lnTo>
                <a:lnTo>
                  <a:pt x="735" y="250"/>
                </a:lnTo>
                <a:lnTo>
                  <a:pt x="735" y="250"/>
                </a:lnTo>
                <a:lnTo>
                  <a:pt x="734" y="231"/>
                </a:lnTo>
                <a:lnTo>
                  <a:pt x="732" y="212"/>
                </a:lnTo>
                <a:lnTo>
                  <a:pt x="727" y="193"/>
                </a:lnTo>
                <a:lnTo>
                  <a:pt x="720" y="175"/>
                </a:lnTo>
                <a:lnTo>
                  <a:pt x="712" y="158"/>
                </a:lnTo>
                <a:lnTo>
                  <a:pt x="702" y="142"/>
                </a:lnTo>
                <a:lnTo>
                  <a:pt x="691" y="127"/>
                </a:lnTo>
                <a:lnTo>
                  <a:pt x="679" y="112"/>
                </a:lnTo>
                <a:lnTo>
                  <a:pt x="664" y="100"/>
                </a:lnTo>
                <a:lnTo>
                  <a:pt x="649" y="90"/>
                </a:lnTo>
                <a:lnTo>
                  <a:pt x="633" y="79"/>
                </a:lnTo>
                <a:lnTo>
                  <a:pt x="616" y="72"/>
                </a:lnTo>
                <a:lnTo>
                  <a:pt x="598" y="64"/>
                </a:lnTo>
                <a:lnTo>
                  <a:pt x="579" y="60"/>
                </a:lnTo>
                <a:lnTo>
                  <a:pt x="560" y="57"/>
                </a:lnTo>
                <a:lnTo>
                  <a:pt x="541" y="56"/>
                </a:lnTo>
                <a:lnTo>
                  <a:pt x="541" y="56"/>
                </a:lnTo>
                <a:close/>
                <a:moveTo>
                  <a:pt x="452" y="259"/>
                </a:moveTo>
                <a:lnTo>
                  <a:pt x="507" y="259"/>
                </a:lnTo>
                <a:lnTo>
                  <a:pt x="426" y="138"/>
                </a:lnTo>
                <a:lnTo>
                  <a:pt x="476" y="138"/>
                </a:lnTo>
                <a:lnTo>
                  <a:pt x="541" y="240"/>
                </a:lnTo>
                <a:lnTo>
                  <a:pt x="604" y="138"/>
                </a:lnTo>
                <a:lnTo>
                  <a:pt x="654" y="138"/>
                </a:lnTo>
                <a:lnTo>
                  <a:pt x="572" y="259"/>
                </a:lnTo>
                <a:lnTo>
                  <a:pt x="628" y="259"/>
                </a:lnTo>
                <a:lnTo>
                  <a:pt x="628" y="290"/>
                </a:lnTo>
                <a:lnTo>
                  <a:pt x="560" y="290"/>
                </a:lnTo>
                <a:lnTo>
                  <a:pt x="560" y="315"/>
                </a:lnTo>
                <a:lnTo>
                  <a:pt x="628" y="315"/>
                </a:lnTo>
                <a:lnTo>
                  <a:pt x="628" y="346"/>
                </a:lnTo>
                <a:lnTo>
                  <a:pt x="560" y="346"/>
                </a:lnTo>
                <a:lnTo>
                  <a:pt x="560" y="382"/>
                </a:lnTo>
                <a:lnTo>
                  <a:pt x="519" y="382"/>
                </a:lnTo>
                <a:lnTo>
                  <a:pt x="519" y="346"/>
                </a:lnTo>
                <a:lnTo>
                  <a:pt x="452" y="346"/>
                </a:lnTo>
                <a:lnTo>
                  <a:pt x="452" y="315"/>
                </a:lnTo>
                <a:lnTo>
                  <a:pt x="519" y="315"/>
                </a:lnTo>
                <a:lnTo>
                  <a:pt x="519" y="290"/>
                </a:lnTo>
                <a:lnTo>
                  <a:pt x="452" y="290"/>
                </a:lnTo>
                <a:lnTo>
                  <a:pt x="452" y="259"/>
                </a:lnTo>
                <a:close/>
                <a:moveTo>
                  <a:pt x="250" y="502"/>
                </a:moveTo>
                <a:lnTo>
                  <a:pt x="250" y="502"/>
                </a:lnTo>
                <a:lnTo>
                  <a:pt x="225" y="504"/>
                </a:lnTo>
                <a:lnTo>
                  <a:pt x="200" y="507"/>
                </a:lnTo>
                <a:lnTo>
                  <a:pt x="176" y="513"/>
                </a:lnTo>
                <a:lnTo>
                  <a:pt x="153" y="522"/>
                </a:lnTo>
                <a:lnTo>
                  <a:pt x="132" y="532"/>
                </a:lnTo>
                <a:lnTo>
                  <a:pt x="110" y="544"/>
                </a:lnTo>
                <a:lnTo>
                  <a:pt x="91" y="559"/>
                </a:lnTo>
                <a:lnTo>
                  <a:pt x="73" y="576"/>
                </a:lnTo>
                <a:lnTo>
                  <a:pt x="57" y="594"/>
                </a:lnTo>
                <a:lnTo>
                  <a:pt x="43" y="613"/>
                </a:lnTo>
                <a:lnTo>
                  <a:pt x="30" y="633"/>
                </a:lnTo>
                <a:lnTo>
                  <a:pt x="20" y="655"/>
                </a:lnTo>
                <a:lnTo>
                  <a:pt x="12" y="678"/>
                </a:lnTo>
                <a:lnTo>
                  <a:pt x="4" y="702"/>
                </a:lnTo>
                <a:lnTo>
                  <a:pt x="1" y="727"/>
                </a:lnTo>
                <a:lnTo>
                  <a:pt x="0" y="753"/>
                </a:lnTo>
                <a:lnTo>
                  <a:pt x="0" y="753"/>
                </a:lnTo>
                <a:lnTo>
                  <a:pt x="1" y="778"/>
                </a:lnTo>
                <a:lnTo>
                  <a:pt x="4" y="804"/>
                </a:lnTo>
                <a:lnTo>
                  <a:pt x="12" y="828"/>
                </a:lnTo>
                <a:lnTo>
                  <a:pt x="20" y="850"/>
                </a:lnTo>
                <a:lnTo>
                  <a:pt x="30" y="872"/>
                </a:lnTo>
                <a:lnTo>
                  <a:pt x="43" y="892"/>
                </a:lnTo>
                <a:lnTo>
                  <a:pt x="57" y="912"/>
                </a:lnTo>
                <a:lnTo>
                  <a:pt x="73" y="930"/>
                </a:lnTo>
                <a:lnTo>
                  <a:pt x="91" y="946"/>
                </a:lnTo>
                <a:lnTo>
                  <a:pt x="110" y="961"/>
                </a:lnTo>
                <a:lnTo>
                  <a:pt x="132" y="973"/>
                </a:lnTo>
                <a:lnTo>
                  <a:pt x="153" y="984"/>
                </a:lnTo>
                <a:lnTo>
                  <a:pt x="176" y="992"/>
                </a:lnTo>
                <a:lnTo>
                  <a:pt x="200" y="998"/>
                </a:lnTo>
                <a:lnTo>
                  <a:pt x="225" y="1002"/>
                </a:lnTo>
                <a:lnTo>
                  <a:pt x="250" y="1003"/>
                </a:lnTo>
                <a:lnTo>
                  <a:pt x="250" y="1003"/>
                </a:lnTo>
                <a:lnTo>
                  <a:pt x="277" y="1002"/>
                </a:lnTo>
                <a:lnTo>
                  <a:pt x="301" y="998"/>
                </a:lnTo>
                <a:lnTo>
                  <a:pt x="325" y="992"/>
                </a:lnTo>
                <a:lnTo>
                  <a:pt x="348" y="984"/>
                </a:lnTo>
                <a:lnTo>
                  <a:pt x="370" y="973"/>
                </a:lnTo>
                <a:lnTo>
                  <a:pt x="391" y="961"/>
                </a:lnTo>
                <a:lnTo>
                  <a:pt x="410" y="946"/>
                </a:lnTo>
                <a:lnTo>
                  <a:pt x="428" y="930"/>
                </a:lnTo>
                <a:lnTo>
                  <a:pt x="444" y="912"/>
                </a:lnTo>
                <a:lnTo>
                  <a:pt x="458" y="892"/>
                </a:lnTo>
                <a:lnTo>
                  <a:pt x="471" y="872"/>
                </a:lnTo>
                <a:lnTo>
                  <a:pt x="482" y="850"/>
                </a:lnTo>
                <a:lnTo>
                  <a:pt x="490" y="828"/>
                </a:lnTo>
                <a:lnTo>
                  <a:pt x="496" y="804"/>
                </a:lnTo>
                <a:lnTo>
                  <a:pt x="500" y="778"/>
                </a:lnTo>
                <a:lnTo>
                  <a:pt x="501" y="753"/>
                </a:lnTo>
                <a:lnTo>
                  <a:pt x="501" y="753"/>
                </a:lnTo>
                <a:lnTo>
                  <a:pt x="500" y="727"/>
                </a:lnTo>
                <a:lnTo>
                  <a:pt x="496" y="702"/>
                </a:lnTo>
                <a:lnTo>
                  <a:pt x="490" y="678"/>
                </a:lnTo>
                <a:lnTo>
                  <a:pt x="482" y="655"/>
                </a:lnTo>
                <a:lnTo>
                  <a:pt x="471" y="633"/>
                </a:lnTo>
                <a:lnTo>
                  <a:pt x="458" y="613"/>
                </a:lnTo>
                <a:lnTo>
                  <a:pt x="444" y="594"/>
                </a:lnTo>
                <a:lnTo>
                  <a:pt x="428" y="576"/>
                </a:lnTo>
                <a:lnTo>
                  <a:pt x="410" y="559"/>
                </a:lnTo>
                <a:lnTo>
                  <a:pt x="391" y="544"/>
                </a:lnTo>
                <a:lnTo>
                  <a:pt x="370" y="532"/>
                </a:lnTo>
                <a:lnTo>
                  <a:pt x="348" y="522"/>
                </a:lnTo>
                <a:lnTo>
                  <a:pt x="325" y="513"/>
                </a:lnTo>
                <a:lnTo>
                  <a:pt x="301" y="507"/>
                </a:lnTo>
                <a:lnTo>
                  <a:pt x="277" y="504"/>
                </a:lnTo>
                <a:lnTo>
                  <a:pt x="250" y="502"/>
                </a:lnTo>
                <a:lnTo>
                  <a:pt x="250" y="502"/>
                </a:lnTo>
                <a:close/>
                <a:moveTo>
                  <a:pt x="250" y="966"/>
                </a:moveTo>
                <a:lnTo>
                  <a:pt x="250" y="966"/>
                </a:lnTo>
                <a:lnTo>
                  <a:pt x="229" y="964"/>
                </a:lnTo>
                <a:lnTo>
                  <a:pt x="207" y="962"/>
                </a:lnTo>
                <a:lnTo>
                  <a:pt x="187" y="956"/>
                </a:lnTo>
                <a:lnTo>
                  <a:pt x="168" y="949"/>
                </a:lnTo>
                <a:lnTo>
                  <a:pt x="150" y="940"/>
                </a:lnTo>
                <a:lnTo>
                  <a:pt x="132" y="930"/>
                </a:lnTo>
                <a:lnTo>
                  <a:pt x="115" y="918"/>
                </a:lnTo>
                <a:lnTo>
                  <a:pt x="100" y="903"/>
                </a:lnTo>
                <a:lnTo>
                  <a:pt x="86" y="888"/>
                </a:lnTo>
                <a:lnTo>
                  <a:pt x="74" y="872"/>
                </a:lnTo>
                <a:lnTo>
                  <a:pt x="63" y="854"/>
                </a:lnTo>
                <a:lnTo>
                  <a:pt x="54" y="836"/>
                </a:lnTo>
                <a:lnTo>
                  <a:pt x="46" y="816"/>
                </a:lnTo>
                <a:lnTo>
                  <a:pt x="42" y="795"/>
                </a:lnTo>
                <a:lnTo>
                  <a:pt x="38" y="775"/>
                </a:lnTo>
                <a:lnTo>
                  <a:pt x="37" y="753"/>
                </a:lnTo>
                <a:lnTo>
                  <a:pt x="37" y="753"/>
                </a:lnTo>
                <a:lnTo>
                  <a:pt x="38" y="730"/>
                </a:lnTo>
                <a:lnTo>
                  <a:pt x="42" y="710"/>
                </a:lnTo>
                <a:lnTo>
                  <a:pt x="46" y="690"/>
                </a:lnTo>
                <a:lnTo>
                  <a:pt x="54" y="669"/>
                </a:lnTo>
                <a:lnTo>
                  <a:pt x="63" y="651"/>
                </a:lnTo>
                <a:lnTo>
                  <a:pt x="74" y="633"/>
                </a:lnTo>
                <a:lnTo>
                  <a:pt x="86" y="618"/>
                </a:lnTo>
                <a:lnTo>
                  <a:pt x="100" y="602"/>
                </a:lnTo>
                <a:lnTo>
                  <a:pt x="115" y="589"/>
                </a:lnTo>
                <a:lnTo>
                  <a:pt x="132" y="576"/>
                </a:lnTo>
                <a:lnTo>
                  <a:pt x="150" y="565"/>
                </a:lnTo>
                <a:lnTo>
                  <a:pt x="168" y="556"/>
                </a:lnTo>
                <a:lnTo>
                  <a:pt x="187" y="549"/>
                </a:lnTo>
                <a:lnTo>
                  <a:pt x="207" y="544"/>
                </a:lnTo>
                <a:lnTo>
                  <a:pt x="229" y="541"/>
                </a:lnTo>
                <a:lnTo>
                  <a:pt x="250" y="540"/>
                </a:lnTo>
                <a:lnTo>
                  <a:pt x="250" y="540"/>
                </a:lnTo>
                <a:lnTo>
                  <a:pt x="272" y="541"/>
                </a:lnTo>
                <a:lnTo>
                  <a:pt x="294" y="544"/>
                </a:lnTo>
                <a:lnTo>
                  <a:pt x="314" y="549"/>
                </a:lnTo>
                <a:lnTo>
                  <a:pt x="333" y="556"/>
                </a:lnTo>
                <a:lnTo>
                  <a:pt x="352" y="565"/>
                </a:lnTo>
                <a:lnTo>
                  <a:pt x="369" y="576"/>
                </a:lnTo>
                <a:lnTo>
                  <a:pt x="386" y="589"/>
                </a:lnTo>
                <a:lnTo>
                  <a:pt x="402" y="602"/>
                </a:lnTo>
                <a:lnTo>
                  <a:pt x="415" y="618"/>
                </a:lnTo>
                <a:lnTo>
                  <a:pt x="427" y="633"/>
                </a:lnTo>
                <a:lnTo>
                  <a:pt x="438" y="651"/>
                </a:lnTo>
                <a:lnTo>
                  <a:pt x="447" y="669"/>
                </a:lnTo>
                <a:lnTo>
                  <a:pt x="454" y="690"/>
                </a:lnTo>
                <a:lnTo>
                  <a:pt x="459" y="710"/>
                </a:lnTo>
                <a:lnTo>
                  <a:pt x="463" y="730"/>
                </a:lnTo>
                <a:lnTo>
                  <a:pt x="464" y="753"/>
                </a:lnTo>
                <a:lnTo>
                  <a:pt x="464" y="753"/>
                </a:lnTo>
                <a:lnTo>
                  <a:pt x="463" y="775"/>
                </a:lnTo>
                <a:lnTo>
                  <a:pt x="459" y="795"/>
                </a:lnTo>
                <a:lnTo>
                  <a:pt x="454" y="816"/>
                </a:lnTo>
                <a:lnTo>
                  <a:pt x="447" y="836"/>
                </a:lnTo>
                <a:lnTo>
                  <a:pt x="438" y="854"/>
                </a:lnTo>
                <a:lnTo>
                  <a:pt x="427" y="872"/>
                </a:lnTo>
                <a:lnTo>
                  <a:pt x="415" y="888"/>
                </a:lnTo>
                <a:lnTo>
                  <a:pt x="402" y="903"/>
                </a:lnTo>
                <a:lnTo>
                  <a:pt x="386" y="918"/>
                </a:lnTo>
                <a:lnTo>
                  <a:pt x="369" y="930"/>
                </a:lnTo>
                <a:lnTo>
                  <a:pt x="352" y="940"/>
                </a:lnTo>
                <a:lnTo>
                  <a:pt x="333" y="949"/>
                </a:lnTo>
                <a:lnTo>
                  <a:pt x="314" y="956"/>
                </a:lnTo>
                <a:lnTo>
                  <a:pt x="294" y="962"/>
                </a:lnTo>
                <a:lnTo>
                  <a:pt x="272" y="964"/>
                </a:lnTo>
                <a:lnTo>
                  <a:pt x="250" y="966"/>
                </a:lnTo>
                <a:lnTo>
                  <a:pt x="250" y="966"/>
                </a:lnTo>
                <a:close/>
                <a:moveTo>
                  <a:pt x="446" y="753"/>
                </a:moveTo>
                <a:lnTo>
                  <a:pt x="446" y="753"/>
                </a:lnTo>
                <a:lnTo>
                  <a:pt x="445" y="772"/>
                </a:lnTo>
                <a:lnTo>
                  <a:pt x="442" y="792"/>
                </a:lnTo>
                <a:lnTo>
                  <a:pt x="436" y="811"/>
                </a:lnTo>
                <a:lnTo>
                  <a:pt x="430" y="829"/>
                </a:lnTo>
                <a:lnTo>
                  <a:pt x="422" y="846"/>
                </a:lnTo>
                <a:lnTo>
                  <a:pt x="412" y="861"/>
                </a:lnTo>
                <a:lnTo>
                  <a:pt x="402" y="877"/>
                </a:lnTo>
                <a:lnTo>
                  <a:pt x="388" y="890"/>
                </a:lnTo>
                <a:lnTo>
                  <a:pt x="375" y="903"/>
                </a:lnTo>
                <a:lnTo>
                  <a:pt x="360" y="914"/>
                </a:lnTo>
                <a:lnTo>
                  <a:pt x="344" y="925"/>
                </a:lnTo>
                <a:lnTo>
                  <a:pt x="326" y="932"/>
                </a:lnTo>
                <a:lnTo>
                  <a:pt x="308" y="939"/>
                </a:lnTo>
                <a:lnTo>
                  <a:pt x="290" y="944"/>
                </a:lnTo>
                <a:lnTo>
                  <a:pt x="271" y="946"/>
                </a:lnTo>
                <a:lnTo>
                  <a:pt x="250" y="948"/>
                </a:lnTo>
                <a:lnTo>
                  <a:pt x="250" y="948"/>
                </a:lnTo>
                <a:lnTo>
                  <a:pt x="231" y="946"/>
                </a:lnTo>
                <a:lnTo>
                  <a:pt x="211" y="944"/>
                </a:lnTo>
                <a:lnTo>
                  <a:pt x="193" y="939"/>
                </a:lnTo>
                <a:lnTo>
                  <a:pt x="175" y="932"/>
                </a:lnTo>
                <a:lnTo>
                  <a:pt x="158" y="925"/>
                </a:lnTo>
                <a:lnTo>
                  <a:pt x="141" y="914"/>
                </a:lnTo>
                <a:lnTo>
                  <a:pt x="127" y="903"/>
                </a:lnTo>
                <a:lnTo>
                  <a:pt x="112" y="890"/>
                </a:lnTo>
                <a:lnTo>
                  <a:pt x="100" y="877"/>
                </a:lnTo>
                <a:lnTo>
                  <a:pt x="88" y="861"/>
                </a:lnTo>
                <a:lnTo>
                  <a:pt x="79" y="846"/>
                </a:lnTo>
                <a:lnTo>
                  <a:pt x="70" y="829"/>
                </a:lnTo>
                <a:lnTo>
                  <a:pt x="64" y="811"/>
                </a:lnTo>
                <a:lnTo>
                  <a:pt x="60" y="792"/>
                </a:lnTo>
                <a:lnTo>
                  <a:pt x="56" y="772"/>
                </a:lnTo>
                <a:lnTo>
                  <a:pt x="55" y="753"/>
                </a:lnTo>
                <a:lnTo>
                  <a:pt x="55" y="753"/>
                </a:lnTo>
                <a:lnTo>
                  <a:pt x="56" y="733"/>
                </a:lnTo>
                <a:lnTo>
                  <a:pt x="60" y="714"/>
                </a:lnTo>
                <a:lnTo>
                  <a:pt x="64" y="694"/>
                </a:lnTo>
                <a:lnTo>
                  <a:pt x="70" y="676"/>
                </a:lnTo>
                <a:lnTo>
                  <a:pt x="79" y="660"/>
                </a:lnTo>
                <a:lnTo>
                  <a:pt x="88" y="644"/>
                </a:lnTo>
                <a:lnTo>
                  <a:pt x="100" y="628"/>
                </a:lnTo>
                <a:lnTo>
                  <a:pt x="112" y="615"/>
                </a:lnTo>
                <a:lnTo>
                  <a:pt x="127" y="602"/>
                </a:lnTo>
                <a:lnTo>
                  <a:pt x="141" y="591"/>
                </a:lnTo>
                <a:lnTo>
                  <a:pt x="158" y="582"/>
                </a:lnTo>
                <a:lnTo>
                  <a:pt x="175" y="573"/>
                </a:lnTo>
                <a:lnTo>
                  <a:pt x="193" y="566"/>
                </a:lnTo>
                <a:lnTo>
                  <a:pt x="211" y="561"/>
                </a:lnTo>
                <a:lnTo>
                  <a:pt x="231" y="559"/>
                </a:lnTo>
                <a:lnTo>
                  <a:pt x="250" y="558"/>
                </a:lnTo>
                <a:lnTo>
                  <a:pt x="250" y="558"/>
                </a:lnTo>
                <a:lnTo>
                  <a:pt x="271" y="559"/>
                </a:lnTo>
                <a:lnTo>
                  <a:pt x="290" y="561"/>
                </a:lnTo>
                <a:lnTo>
                  <a:pt x="308" y="566"/>
                </a:lnTo>
                <a:lnTo>
                  <a:pt x="326" y="573"/>
                </a:lnTo>
                <a:lnTo>
                  <a:pt x="344" y="582"/>
                </a:lnTo>
                <a:lnTo>
                  <a:pt x="360" y="591"/>
                </a:lnTo>
                <a:lnTo>
                  <a:pt x="375" y="602"/>
                </a:lnTo>
                <a:lnTo>
                  <a:pt x="388" y="615"/>
                </a:lnTo>
                <a:lnTo>
                  <a:pt x="402" y="628"/>
                </a:lnTo>
                <a:lnTo>
                  <a:pt x="412" y="644"/>
                </a:lnTo>
                <a:lnTo>
                  <a:pt x="422" y="660"/>
                </a:lnTo>
                <a:lnTo>
                  <a:pt x="430" y="676"/>
                </a:lnTo>
                <a:lnTo>
                  <a:pt x="436" y="694"/>
                </a:lnTo>
                <a:lnTo>
                  <a:pt x="442" y="714"/>
                </a:lnTo>
                <a:lnTo>
                  <a:pt x="445" y="733"/>
                </a:lnTo>
                <a:lnTo>
                  <a:pt x="446" y="753"/>
                </a:lnTo>
                <a:lnTo>
                  <a:pt x="446" y="753"/>
                </a:lnTo>
                <a:close/>
                <a:moveTo>
                  <a:pt x="328" y="655"/>
                </a:moveTo>
                <a:lnTo>
                  <a:pt x="328" y="655"/>
                </a:lnTo>
                <a:lnTo>
                  <a:pt x="314" y="645"/>
                </a:lnTo>
                <a:lnTo>
                  <a:pt x="300" y="638"/>
                </a:lnTo>
                <a:lnTo>
                  <a:pt x="283" y="632"/>
                </a:lnTo>
                <a:lnTo>
                  <a:pt x="265" y="628"/>
                </a:lnTo>
                <a:lnTo>
                  <a:pt x="265" y="608"/>
                </a:lnTo>
                <a:lnTo>
                  <a:pt x="236" y="608"/>
                </a:lnTo>
                <a:lnTo>
                  <a:pt x="236" y="628"/>
                </a:lnTo>
                <a:lnTo>
                  <a:pt x="236" y="628"/>
                </a:lnTo>
                <a:lnTo>
                  <a:pt x="220" y="631"/>
                </a:lnTo>
                <a:lnTo>
                  <a:pt x="207" y="634"/>
                </a:lnTo>
                <a:lnTo>
                  <a:pt x="195" y="640"/>
                </a:lnTo>
                <a:lnTo>
                  <a:pt x="184" y="649"/>
                </a:lnTo>
                <a:lnTo>
                  <a:pt x="176" y="657"/>
                </a:lnTo>
                <a:lnTo>
                  <a:pt x="170" y="668"/>
                </a:lnTo>
                <a:lnTo>
                  <a:pt x="166" y="680"/>
                </a:lnTo>
                <a:lnTo>
                  <a:pt x="165" y="693"/>
                </a:lnTo>
                <a:lnTo>
                  <a:pt x="165" y="693"/>
                </a:lnTo>
                <a:lnTo>
                  <a:pt x="165" y="693"/>
                </a:lnTo>
                <a:lnTo>
                  <a:pt x="165" y="706"/>
                </a:lnTo>
                <a:lnTo>
                  <a:pt x="169" y="718"/>
                </a:lnTo>
                <a:lnTo>
                  <a:pt x="175" y="729"/>
                </a:lnTo>
                <a:lnTo>
                  <a:pt x="182" y="738"/>
                </a:lnTo>
                <a:lnTo>
                  <a:pt x="193" y="745"/>
                </a:lnTo>
                <a:lnTo>
                  <a:pt x="205" y="752"/>
                </a:lnTo>
                <a:lnTo>
                  <a:pt x="220" y="758"/>
                </a:lnTo>
                <a:lnTo>
                  <a:pt x="237" y="763"/>
                </a:lnTo>
                <a:lnTo>
                  <a:pt x="237" y="830"/>
                </a:lnTo>
                <a:lnTo>
                  <a:pt x="237" y="830"/>
                </a:lnTo>
                <a:lnTo>
                  <a:pt x="222" y="825"/>
                </a:lnTo>
                <a:lnTo>
                  <a:pt x="206" y="819"/>
                </a:lnTo>
                <a:lnTo>
                  <a:pt x="192" y="811"/>
                </a:lnTo>
                <a:lnTo>
                  <a:pt x="177" y="800"/>
                </a:lnTo>
                <a:lnTo>
                  <a:pt x="156" y="831"/>
                </a:lnTo>
                <a:lnTo>
                  <a:pt x="156" y="831"/>
                </a:lnTo>
                <a:lnTo>
                  <a:pt x="164" y="837"/>
                </a:lnTo>
                <a:lnTo>
                  <a:pt x="174" y="843"/>
                </a:lnTo>
                <a:lnTo>
                  <a:pt x="183" y="849"/>
                </a:lnTo>
                <a:lnTo>
                  <a:pt x="193" y="853"/>
                </a:lnTo>
                <a:lnTo>
                  <a:pt x="204" y="858"/>
                </a:lnTo>
                <a:lnTo>
                  <a:pt x="214" y="860"/>
                </a:lnTo>
                <a:lnTo>
                  <a:pt x="225" y="862"/>
                </a:lnTo>
                <a:lnTo>
                  <a:pt x="236" y="865"/>
                </a:lnTo>
                <a:lnTo>
                  <a:pt x="236" y="898"/>
                </a:lnTo>
                <a:lnTo>
                  <a:pt x="265" y="898"/>
                </a:lnTo>
                <a:lnTo>
                  <a:pt x="265" y="865"/>
                </a:lnTo>
                <a:lnTo>
                  <a:pt x="265" y="865"/>
                </a:lnTo>
                <a:lnTo>
                  <a:pt x="280" y="862"/>
                </a:lnTo>
                <a:lnTo>
                  <a:pt x="295" y="859"/>
                </a:lnTo>
                <a:lnTo>
                  <a:pt x="307" y="853"/>
                </a:lnTo>
                <a:lnTo>
                  <a:pt x="318" y="844"/>
                </a:lnTo>
                <a:lnTo>
                  <a:pt x="326" y="835"/>
                </a:lnTo>
                <a:lnTo>
                  <a:pt x="332" y="825"/>
                </a:lnTo>
                <a:lnTo>
                  <a:pt x="336" y="813"/>
                </a:lnTo>
                <a:lnTo>
                  <a:pt x="337" y="800"/>
                </a:lnTo>
                <a:lnTo>
                  <a:pt x="337" y="799"/>
                </a:lnTo>
                <a:lnTo>
                  <a:pt x="337" y="799"/>
                </a:lnTo>
                <a:lnTo>
                  <a:pt x="337" y="786"/>
                </a:lnTo>
                <a:lnTo>
                  <a:pt x="333" y="775"/>
                </a:lnTo>
                <a:lnTo>
                  <a:pt x="327" y="764"/>
                </a:lnTo>
                <a:lnTo>
                  <a:pt x="320" y="756"/>
                </a:lnTo>
                <a:lnTo>
                  <a:pt x="309" y="747"/>
                </a:lnTo>
                <a:lnTo>
                  <a:pt x="297" y="740"/>
                </a:lnTo>
                <a:lnTo>
                  <a:pt x="282" y="735"/>
                </a:lnTo>
                <a:lnTo>
                  <a:pt x="264" y="729"/>
                </a:lnTo>
                <a:lnTo>
                  <a:pt x="264" y="664"/>
                </a:lnTo>
                <a:lnTo>
                  <a:pt x="264" y="664"/>
                </a:lnTo>
                <a:lnTo>
                  <a:pt x="276" y="668"/>
                </a:lnTo>
                <a:lnTo>
                  <a:pt x="288" y="673"/>
                </a:lnTo>
                <a:lnTo>
                  <a:pt x="298" y="679"/>
                </a:lnTo>
                <a:lnTo>
                  <a:pt x="310" y="686"/>
                </a:lnTo>
                <a:lnTo>
                  <a:pt x="328" y="655"/>
                </a:lnTo>
                <a:close/>
                <a:moveTo>
                  <a:pt x="237" y="722"/>
                </a:moveTo>
                <a:lnTo>
                  <a:pt x="237" y="662"/>
                </a:lnTo>
                <a:lnTo>
                  <a:pt x="237" y="662"/>
                </a:lnTo>
                <a:lnTo>
                  <a:pt x="230" y="663"/>
                </a:lnTo>
                <a:lnTo>
                  <a:pt x="223" y="666"/>
                </a:lnTo>
                <a:lnTo>
                  <a:pt x="217" y="668"/>
                </a:lnTo>
                <a:lnTo>
                  <a:pt x="213" y="672"/>
                </a:lnTo>
                <a:lnTo>
                  <a:pt x="210" y="675"/>
                </a:lnTo>
                <a:lnTo>
                  <a:pt x="207" y="680"/>
                </a:lnTo>
                <a:lnTo>
                  <a:pt x="205" y="685"/>
                </a:lnTo>
                <a:lnTo>
                  <a:pt x="205" y="691"/>
                </a:lnTo>
                <a:lnTo>
                  <a:pt x="205" y="691"/>
                </a:lnTo>
                <a:lnTo>
                  <a:pt x="205" y="691"/>
                </a:lnTo>
                <a:lnTo>
                  <a:pt x="205" y="696"/>
                </a:lnTo>
                <a:lnTo>
                  <a:pt x="206" y="700"/>
                </a:lnTo>
                <a:lnTo>
                  <a:pt x="208" y="705"/>
                </a:lnTo>
                <a:lnTo>
                  <a:pt x="211" y="709"/>
                </a:lnTo>
                <a:lnTo>
                  <a:pt x="216" y="712"/>
                </a:lnTo>
                <a:lnTo>
                  <a:pt x="222" y="716"/>
                </a:lnTo>
                <a:lnTo>
                  <a:pt x="229" y="720"/>
                </a:lnTo>
                <a:lnTo>
                  <a:pt x="237" y="722"/>
                </a:lnTo>
                <a:lnTo>
                  <a:pt x="237" y="722"/>
                </a:lnTo>
                <a:close/>
                <a:moveTo>
                  <a:pt x="264" y="769"/>
                </a:moveTo>
                <a:lnTo>
                  <a:pt x="264" y="831"/>
                </a:lnTo>
                <a:lnTo>
                  <a:pt x="264" y="831"/>
                </a:lnTo>
                <a:lnTo>
                  <a:pt x="272" y="830"/>
                </a:lnTo>
                <a:lnTo>
                  <a:pt x="278" y="828"/>
                </a:lnTo>
                <a:lnTo>
                  <a:pt x="284" y="825"/>
                </a:lnTo>
                <a:lnTo>
                  <a:pt x="289" y="822"/>
                </a:lnTo>
                <a:lnTo>
                  <a:pt x="292" y="818"/>
                </a:lnTo>
                <a:lnTo>
                  <a:pt x="295" y="813"/>
                </a:lnTo>
                <a:lnTo>
                  <a:pt x="297" y="807"/>
                </a:lnTo>
                <a:lnTo>
                  <a:pt x="297" y="802"/>
                </a:lnTo>
                <a:lnTo>
                  <a:pt x="297" y="801"/>
                </a:lnTo>
                <a:lnTo>
                  <a:pt x="297" y="801"/>
                </a:lnTo>
                <a:lnTo>
                  <a:pt x="297" y="796"/>
                </a:lnTo>
                <a:lnTo>
                  <a:pt x="296" y="790"/>
                </a:lnTo>
                <a:lnTo>
                  <a:pt x="294" y="787"/>
                </a:lnTo>
                <a:lnTo>
                  <a:pt x="290" y="782"/>
                </a:lnTo>
                <a:lnTo>
                  <a:pt x="286" y="778"/>
                </a:lnTo>
                <a:lnTo>
                  <a:pt x="280" y="776"/>
                </a:lnTo>
                <a:lnTo>
                  <a:pt x="273" y="772"/>
                </a:lnTo>
                <a:lnTo>
                  <a:pt x="264" y="769"/>
                </a:lnTo>
                <a:lnTo>
                  <a:pt x="264" y="769"/>
                </a:lnTo>
                <a:close/>
                <a:moveTo>
                  <a:pt x="830" y="502"/>
                </a:moveTo>
                <a:lnTo>
                  <a:pt x="830" y="502"/>
                </a:lnTo>
                <a:lnTo>
                  <a:pt x="805" y="504"/>
                </a:lnTo>
                <a:lnTo>
                  <a:pt x="780" y="507"/>
                </a:lnTo>
                <a:lnTo>
                  <a:pt x="756" y="513"/>
                </a:lnTo>
                <a:lnTo>
                  <a:pt x="733" y="522"/>
                </a:lnTo>
                <a:lnTo>
                  <a:pt x="710" y="532"/>
                </a:lnTo>
                <a:lnTo>
                  <a:pt x="690" y="544"/>
                </a:lnTo>
                <a:lnTo>
                  <a:pt x="670" y="559"/>
                </a:lnTo>
                <a:lnTo>
                  <a:pt x="652" y="576"/>
                </a:lnTo>
                <a:lnTo>
                  <a:pt x="637" y="594"/>
                </a:lnTo>
                <a:lnTo>
                  <a:pt x="622" y="613"/>
                </a:lnTo>
                <a:lnTo>
                  <a:pt x="609" y="633"/>
                </a:lnTo>
                <a:lnTo>
                  <a:pt x="598" y="655"/>
                </a:lnTo>
                <a:lnTo>
                  <a:pt x="590" y="678"/>
                </a:lnTo>
                <a:lnTo>
                  <a:pt x="584" y="702"/>
                </a:lnTo>
                <a:lnTo>
                  <a:pt x="580" y="727"/>
                </a:lnTo>
                <a:lnTo>
                  <a:pt x="579" y="753"/>
                </a:lnTo>
                <a:lnTo>
                  <a:pt x="579" y="753"/>
                </a:lnTo>
                <a:lnTo>
                  <a:pt x="580" y="778"/>
                </a:lnTo>
                <a:lnTo>
                  <a:pt x="584" y="804"/>
                </a:lnTo>
                <a:lnTo>
                  <a:pt x="590" y="828"/>
                </a:lnTo>
                <a:lnTo>
                  <a:pt x="598" y="850"/>
                </a:lnTo>
                <a:lnTo>
                  <a:pt x="609" y="872"/>
                </a:lnTo>
                <a:lnTo>
                  <a:pt x="622" y="892"/>
                </a:lnTo>
                <a:lnTo>
                  <a:pt x="637" y="912"/>
                </a:lnTo>
                <a:lnTo>
                  <a:pt x="652" y="930"/>
                </a:lnTo>
                <a:lnTo>
                  <a:pt x="670" y="946"/>
                </a:lnTo>
                <a:lnTo>
                  <a:pt x="690" y="961"/>
                </a:lnTo>
                <a:lnTo>
                  <a:pt x="710" y="973"/>
                </a:lnTo>
                <a:lnTo>
                  <a:pt x="733" y="984"/>
                </a:lnTo>
                <a:lnTo>
                  <a:pt x="756" y="992"/>
                </a:lnTo>
                <a:lnTo>
                  <a:pt x="780" y="998"/>
                </a:lnTo>
                <a:lnTo>
                  <a:pt x="805" y="1002"/>
                </a:lnTo>
                <a:lnTo>
                  <a:pt x="830" y="1003"/>
                </a:lnTo>
                <a:lnTo>
                  <a:pt x="830" y="1003"/>
                </a:lnTo>
                <a:lnTo>
                  <a:pt x="855" y="1002"/>
                </a:lnTo>
                <a:lnTo>
                  <a:pt x="880" y="998"/>
                </a:lnTo>
                <a:lnTo>
                  <a:pt x="904" y="992"/>
                </a:lnTo>
                <a:lnTo>
                  <a:pt x="927" y="984"/>
                </a:lnTo>
                <a:lnTo>
                  <a:pt x="950" y="973"/>
                </a:lnTo>
                <a:lnTo>
                  <a:pt x="970" y="961"/>
                </a:lnTo>
                <a:lnTo>
                  <a:pt x="990" y="946"/>
                </a:lnTo>
                <a:lnTo>
                  <a:pt x="1008" y="930"/>
                </a:lnTo>
                <a:lnTo>
                  <a:pt x="1023" y="912"/>
                </a:lnTo>
                <a:lnTo>
                  <a:pt x="1038" y="892"/>
                </a:lnTo>
                <a:lnTo>
                  <a:pt x="1051" y="872"/>
                </a:lnTo>
                <a:lnTo>
                  <a:pt x="1062" y="850"/>
                </a:lnTo>
                <a:lnTo>
                  <a:pt x="1070" y="828"/>
                </a:lnTo>
                <a:lnTo>
                  <a:pt x="1076" y="804"/>
                </a:lnTo>
                <a:lnTo>
                  <a:pt x="1080" y="778"/>
                </a:lnTo>
                <a:lnTo>
                  <a:pt x="1081" y="753"/>
                </a:lnTo>
                <a:lnTo>
                  <a:pt x="1081" y="753"/>
                </a:lnTo>
                <a:lnTo>
                  <a:pt x="1080" y="727"/>
                </a:lnTo>
                <a:lnTo>
                  <a:pt x="1076" y="702"/>
                </a:lnTo>
                <a:lnTo>
                  <a:pt x="1070" y="678"/>
                </a:lnTo>
                <a:lnTo>
                  <a:pt x="1062" y="655"/>
                </a:lnTo>
                <a:lnTo>
                  <a:pt x="1051" y="633"/>
                </a:lnTo>
                <a:lnTo>
                  <a:pt x="1038" y="613"/>
                </a:lnTo>
                <a:lnTo>
                  <a:pt x="1023" y="594"/>
                </a:lnTo>
                <a:lnTo>
                  <a:pt x="1008" y="576"/>
                </a:lnTo>
                <a:lnTo>
                  <a:pt x="990" y="559"/>
                </a:lnTo>
                <a:lnTo>
                  <a:pt x="970" y="544"/>
                </a:lnTo>
                <a:lnTo>
                  <a:pt x="950" y="532"/>
                </a:lnTo>
                <a:lnTo>
                  <a:pt x="927" y="522"/>
                </a:lnTo>
                <a:lnTo>
                  <a:pt x="904" y="513"/>
                </a:lnTo>
                <a:lnTo>
                  <a:pt x="880" y="507"/>
                </a:lnTo>
                <a:lnTo>
                  <a:pt x="855" y="504"/>
                </a:lnTo>
                <a:lnTo>
                  <a:pt x="830" y="502"/>
                </a:lnTo>
                <a:lnTo>
                  <a:pt x="830" y="502"/>
                </a:lnTo>
                <a:close/>
                <a:moveTo>
                  <a:pt x="830" y="966"/>
                </a:moveTo>
                <a:lnTo>
                  <a:pt x="830" y="966"/>
                </a:lnTo>
                <a:lnTo>
                  <a:pt x="808" y="964"/>
                </a:lnTo>
                <a:lnTo>
                  <a:pt x="787" y="962"/>
                </a:lnTo>
                <a:lnTo>
                  <a:pt x="766" y="956"/>
                </a:lnTo>
                <a:lnTo>
                  <a:pt x="747" y="949"/>
                </a:lnTo>
                <a:lnTo>
                  <a:pt x="728" y="940"/>
                </a:lnTo>
                <a:lnTo>
                  <a:pt x="711" y="930"/>
                </a:lnTo>
                <a:lnTo>
                  <a:pt x="694" y="918"/>
                </a:lnTo>
                <a:lnTo>
                  <a:pt x="679" y="903"/>
                </a:lnTo>
                <a:lnTo>
                  <a:pt x="666" y="888"/>
                </a:lnTo>
                <a:lnTo>
                  <a:pt x="654" y="872"/>
                </a:lnTo>
                <a:lnTo>
                  <a:pt x="643" y="854"/>
                </a:lnTo>
                <a:lnTo>
                  <a:pt x="633" y="836"/>
                </a:lnTo>
                <a:lnTo>
                  <a:pt x="626" y="816"/>
                </a:lnTo>
                <a:lnTo>
                  <a:pt x="621" y="795"/>
                </a:lnTo>
                <a:lnTo>
                  <a:pt x="618" y="775"/>
                </a:lnTo>
                <a:lnTo>
                  <a:pt x="616" y="753"/>
                </a:lnTo>
                <a:lnTo>
                  <a:pt x="616" y="753"/>
                </a:lnTo>
                <a:lnTo>
                  <a:pt x="618" y="730"/>
                </a:lnTo>
                <a:lnTo>
                  <a:pt x="621" y="710"/>
                </a:lnTo>
                <a:lnTo>
                  <a:pt x="626" y="690"/>
                </a:lnTo>
                <a:lnTo>
                  <a:pt x="633" y="669"/>
                </a:lnTo>
                <a:lnTo>
                  <a:pt x="643" y="651"/>
                </a:lnTo>
                <a:lnTo>
                  <a:pt x="654" y="633"/>
                </a:lnTo>
                <a:lnTo>
                  <a:pt x="666" y="618"/>
                </a:lnTo>
                <a:lnTo>
                  <a:pt x="679" y="602"/>
                </a:lnTo>
                <a:lnTo>
                  <a:pt x="694" y="589"/>
                </a:lnTo>
                <a:lnTo>
                  <a:pt x="711" y="576"/>
                </a:lnTo>
                <a:lnTo>
                  <a:pt x="728" y="565"/>
                </a:lnTo>
                <a:lnTo>
                  <a:pt x="747" y="556"/>
                </a:lnTo>
                <a:lnTo>
                  <a:pt x="766" y="549"/>
                </a:lnTo>
                <a:lnTo>
                  <a:pt x="787" y="544"/>
                </a:lnTo>
                <a:lnTo>
                  <a:pt x="808" y="541"/>
                </a:lnTo>
                <a:lnTo>
                  <a:pt x="830" y="540"/>
                </a:lnTo>
                <a:lnTo>
                  <a:pt x="830" y="540"/>
                </a:lnTo>
                <a:lnTo>
                  <a:pt x="852" y="541"/>
                </a:lnTo>
                <a:lnTo>
                  <a:pt x="873" y="544"/>
                </a:lnTo>
                <a:lnTo>
                  <a:pt x="894" y="549"/>
                </a:lnTo>
                <a:lnTo>
                  <a:pt x="913" y="556"/>
                </a:lnTo>
                <a:lnTo>
                  <a:pt x="932" y="565"/>
                </a:lnTo>
                <a:lnTo>
                  <a:pt x="949" y="576"/>
                </a:lnTo>
                <a:lnTo>
                  <a:pt x="966" y="589"/>
                </a:lnTo>
                <a:lnTo>
                  <a:pt x="980" y="602"/>
                </a:lnTo>
                <a:lnTo>
                  <a:pt x="994" y="618"/>
                </a:lnTo>
                <a:lnTo>
                  <a:pt x="1006" y="633"/>
                </a:lnTo>
                <a:lnTo>
                  <a:pt x="1017" y="651"/>
                </a:lnTo>
                <a:lnTo>
                  <a:pt x="1027" y="669"/>
                </a:lnTo>
                <a:lnTo>
                  <a:pt x="1034" y="690"/>
                </a:lnTo>
                <a:lnTo>
                  <a:pt x="1039" y="710"/>
                </a:lnTo>
                <a:lnTo>
                  <a:pt x="1042" y="730"/>
                </a:lnTo>
                <a:lnTo>
                  <a:pt x="1044" y="753"/>
                </a:lnTo>
                <a:lnTo>
                  <a:pt x="1044" y="753"/>
                </a:lnTo>
                <a:lnTo>
                  <a:pt x="1042" y="775"/>
                </a:lnTo>
                <a:lnTo>
                  <a:pt x="1039" y="795"/>
                </a:lnTo>
                <a:lnTo>
                  <a:pt x="1034" y="816"/>
                </a:lnTo>
                <a:lnTo>
                  <a:pt x="1027" y="836"/>
                </a:lnTo>
                <a:lnTo>
                  <a:pt x="1017" y="854"/>
                </a:lnTo>
                <a:lnTo>
                  <a:pt x="1006" y="872"/>
                </a:lnTo>
                <a:lnTo>
                  <a:pt x="994" y="888"/>
                </a:lnTo>
                <a:lnTo>
                  <a:pt x="980" y="903"/>
                </a:lnTo>
                <a:lnTo>
                  <a:pt x="966" y="918"/>
                </a:lnTo>
                <a:lnTo>
                  <a:pt x="949" y="930"/>
                </a:lnTo>
                <a:lnTo>
                  <a:pt x="932" y="940"/>
                </a:lnTo>
                <a:lnTo>
                  <a:pt x="913" y="949"/>
                </a:lnTo>
                <a:lnTo>
                  <a:pt x="894" y="956"/>
                </a:lnTo>
                <a:lnTo>
                  <a:pt x="873" y="962"/>
                </a:lnTo>
                <a:lnTo>
                  <a:pt x="852" y="964"/>
                </a:lnTo>
                <a:lnTo>
                  <a:pt x="830" y="966"/>
                </a:lnTo>
                <a:lnTo>
                  <a:pt x="830" y="966"/>
                </a:lnTo>
                <a:close/>
                <a:moveTo>
                  <a:pt x="1026" y="753"/>
                </a:moveTo>
                <a:lnTo>
                  <a:pt x="1026" y="753"/>
                </a:lnTo>
                <a:lnTo>
                  <a:pt x="1024" y="772"/>
                </a:lnTo>
                <a:lnTo>
                  <a:pt x="1021" y="792"/>
                </a:lnTo>
                <a:lnTo>
                  <a:pt x="1016" y="811"/>
                </a:lnTo>
                <a:lnTo>
                  <a:pt x="1010" y="829"/>
                </a:lnTo>
                <a:lnTo>
                  <a:pt x="1002" y="846"/>
                </a:lnTo>
                <a:lnTo>
                  <a:pt x="992" y="861"/>
                </a:lnTo>
                <a:lnTo>
                  <a:pt x="980" y="877"/>
                </a:lnTo>
                <a:lnTo>
                  <a:pt x="968" y="890"/>
                </a:lnTo>
                <a:lnTo>
                  <a:pt x="954" y="903"/>
                </a:lnTo>
                <a:lnTo>
                  <a:pt x="939" y="914"/>
                </a:lnTo>
                <a:lnTo>
                  <a:pt x="922" y="925"/>
                </a:lnTo>
                <a:lnTo>
                  <a:pt x="906" y="932"/>
                </a:lnTo>
                <a:lnTo>
                  <a:pt x="888" y="939"/>
                </a:lnTo>
                <a:lnTo>
                  <a:pt x="870" y="944"/>
                </a:lnTo>
                <a:lnTo>
                  <a:pt x="850" y="946"/>
                </a:lnTo>
                <a:lnTo>
                  <a:pt x="830" y="948"/>
                </a:lnTo>
                <a:lnTo>
                  <a:pt x="830" y="948"/>
                </a:lnTo>
                <a:lnTo>
                  <a:pt x="810" y="946"/>
                </a:lnTo>
                <a:lnTo>
                  <a:pt x="790" y="944"/>
                </a:lnTo>
                <a:lnTo>
                  <a:pt x="772" y="939"/>
                </a:lnTo>
                <a:lnTo>
                  <a:pt x="754" y="932"/>
                </a:lnTo>
                <a:lnTo>
                  <a:pt x="738" y="925"/>
                </a:lnTo>
                <a:lnTo>
                  <a:pt x="721" y="914"/>
                </a:lnTo>
                <a:lnTo>
                  <a:pt x="706" y="903"/>
                </a:lnTo>
                <a:lnTo>
                  <a:pt x="692" y="890"/>
                </a:lnTo>
                <a:lnTo>
                  <a:pt x="680" y="877"/>
                </a:lnTo>
                <a:lnTo>
                  <a:pt x="668" y="861"/>
                </a:lnTo>
                <a:lnTo>
                  <a:pt x="658" y="846"/>
                </a:lnTo>
                <a:lnTo>
                  <a:pt x="650" y="829"/>
                </a:lnTo>
                <a:lnTo>
                  <a:pt x="644" y="811"/>
                </a:lnTo>
                <a:lnTo>
                  <a:pt x="639" y="792"/>
                </a:lnTo>
                <a:lnTo>
                  <a:pt x="636" y="772"/>
                </a:lnTo>
                <a:lnTo>
                  <a:pt x="634" y="753"/>
                </a:lnTo>
                <a:lnTo>
                  <a:pt x="634" y="753"/>
                </a:lnTo>
                <a:lnTo>
                  <a:pt x="636" y="733"/>
                </a:lnTo>
                <a:lnTo>
                  <a:pt x="639" y="714"/>
                </a:lnTo>
                <a:lnTo>
                  <a:pt x="644" y="694"/>
                </a:lnTo>
                <a:lnTo>
                  <a:pt x="650" y="676"/>
                </a:lnTo>
                <a:lnTo>
                  <a:pt x="658" y="660"/>
                </a:lnTo>
                <a:lnTo>
                  <a:pt x="668" y="644"/>
                </a:lnTo>
                <a:lnTo>
                  <a:pt x="680" y="628"/>
                </a:lnTo>
                <a:lnTo>
                  <a:pt x="692" y="615"/>
                </a:lnTo>
                <a:lnTo>
                  <a:pt x="706" y="602"/>
                </a:lnTo>
                <a:lnTo>
                  <a:pt x="721" y="591"/>
                </a:lnTo>
                <a:lnTo>
                  <a:pt x="738" y="582"/>
                </a:lnTo>
                <a:lnTo>
                  <a:pt x="754" y="573"/>
                </a:lnTo>
                <a:lnTo>
                  <a:pt x="772" y="566"/>
                </a:lnTo>
                <a:lnTo>
                  <a:pt x="790" y="561"/>
                </a:lnTo>
                <a:lnTo>
                  <a:pt x="810" y="559"/>
                </a:lnTo>
                <a:lnTo>
                  <a:pt x="830" y="558"/>
                </a:lnTo>
                <a:lnTo>
                  <a:pt x="830" y="558"/>
                </a:lnTo>
                <a:lnTo>
                  <a:pt x="850" y="559"/>
                </a:lnTo>
                <a:lnTo>
                  <a:pt x="870" y="561"/>
                </a:lnTo>
                <a:lnTo>
                  <a:pt x="888" y="566"/>
                </a:lnTo>
                <a:lnTo>
                  <a:pt x="906" y="573"/>
                </a:lnTo>
                <a:lnTo>
                  <a:pt x="922" y="582"/>
                </a:lnTo>
                <a:lnTo>
                  <a:pt x="939" y="591"/>
                </a:lnTo>
                <a:lnTo>
                  <a:pt x="954" y="602"/>
                </a:lnTo>
                <a:lnTo>
                  <a:pt x="968" y="615"/>
                </a:lnTo>
                <a:lnTo>
                  <a:pt x="980" y="628"/>
                </a:lnTo>
                <a:lnTo>
                  <a:pt x="992" y="644"/>
                </a:lnTo>
                <a:lnTo>
                  <a:pt x="1002" y="660"/>
                </a:lnTo>
                <a:lnTo>
                  <a:pt x="1010" y="676"/>
                </a:lnTo>
                <a:lnTo>
                  <a:pt x="1016" y="694"/>
                </a:lnTo>
                <a:lnTo>
                  <a:pt x="1021" y="714"/>
                </a:lnTo>
                <a:lnTo>
                  <a:pt x="1024" y="733"/>
                </a:lnTo>
                <a:lnTo>
                  <a:pt x="1026" y="753"/>
                </a:lnTo>
                <a:lnTo>
                  <a:pt x="1026" y="753"/>
                </a:lnTo>
                <a:close/>
                <a:moveTo>
                  <a:pt x="921" y="670"/>
                </a:moveTo>
                <a:lnTo>
                  <a:pt x="921" y="670"/>
                </a:lnTo>
                <a:lnTo>
                  <a:pt x="914" y="661"/>
                </a:lnTo>
                <a:lnTo>
                  <a:pt x="906" y="652"/>
                </a:lnTo>
                <a:lnTo>
                  <a:pt x="897" y="644"/>
                </a:lnTo>
                <a:lnTo>
                  <a:pt x="888" y="638"/>
                </a:lnTo>
                <a:lnTo>
                  <a:pt x="877" y="632"/>
                </a:lnTo>
                <a:lnTo>
                  <a:pt x="865" y="628"/>
                </a:lnTo>
                <a:lnTo>
                  <a:pt x="850" y="626"/>
                </a:lnTo>
                <a:lnTo>
                  <a:pt x="836" y="625"/>
                </a:lnTo>
                <a:lnTo>
                  <a:pt x="836" y="625"/>
                </a:lnTo>
                <a:lnTo>
                  <a:pt x="826" y="625"/>
                </a:lnTo>
                <a:lnTo>
                  <a:pt x="818" y="626"/>
                </a:lnTo>
                <a:lnTo>
                  <a:pt x="810" y="628"/>
                </a:lnTo>
                <a:lnTo>
                  <a:pt x="801" y="631"/>
                </a:lnTo>
                <a:lnTo>
                  <a:pt x="793" y="634"/>
                </a:lnTo>
                <a:lnTo>
                  <a:pt x="786" y="638"/>
                </a:lnTo>
                <a:lnTo>
                  <a:pt x="772" y="648"/>
                </a:lnTo>
                <a:lnTo>
                  <a:pt x="760" y="660"/>
                </a:lnTo>
                <a:lnTo>
                  <a:pt x="751" y="673"/>
                </a:lnTo>
                <a:lnTo>
                  <a:pt x="742" y="688"/>
                </a:lnTo>
                <a:lnTo>
                  <a:pt x="736" y="706"/>
                </a:lnTo>
                <a:lnTo>
                  <a:pt x="703" y="706"/>
                </a:lnTo>
                <a:lnTo>
                  <a:pt x="703" y="735"/>
                </a:lnTo>
                <a:lnTo>
                  <a:pt x="730" y="735"/>
                </a:lnTo>
                <a:lnTo>
                  <a:pt x="730" y="735"/>
                </a:lnTo>
                <a:lnTo>
                  <a:pt x="729" y="744"/>
                </a:lnTo>
                <a:lnTo>
                  <a:pt x="729" y="752"/>
                </a:lnTo>
                <a:lnTo>
                  <a:pt x="729" y="752"/>
                </a:lnTo>
                <a:lnTo>
                  <a:pt x="730" y="765"/>
                </a:lnTo>
                <a:lnTo>
                  <a:pt x="703" y="765"/>
                </a:lnTo>
                <a:lnTo>
                  <a:pt x="703" y="795"/>
                </a:lnTo>
                <a:lnTo>
                  <a:pt x="735" y="795"/>
                </a:lnTo>
                <a:lnTo>
                  <a:pt x="735" y="795"/>
                </a:lnTo>
                <a:lnTo>
                  <a:pt x="741" y="813"/>
                </a:lnTo>
                <a:lnTo>
                  <a:pt x="750" y="830"/>
                </a:lnTo>
                <a:lnTo>
                  <a:pt x="759" y="843"/>
                </a:lnTo>
                <a:lnTo>
                  <a:pt x="765" y="850"/>
                </a:lnTo>
                <a:lnTo>
                  <a:pt x="771" y="855"/>
                </a:lnTo>
                <a:lnTo>
                  <a:pt x="778" y="861"/>
                </a:lnTo>
                <a:lnTo>
                  <a:pt x="786" y="866"/>
                </a:lnTo>
                <a:lnTo>
                  <a:pt x="793" y="870"/>
                </a:lnTo>
                <a:lnTo>
                  <a:pt x="801" y="873"/>
                </a:lnTo>
                <a:lnTo>
                  <a:pt x="810" y="876"/>
                </a:lnTo>
                <a:lnTo>
                  <a:pt x="818" y="877"/>
                </a:lnTo>
                <a:lnTo>
                  <a:pt x="828" y="878"/>
                </a:lnTo>
                <a:lnTo>
                  <a:pt x="837" y="879"/>
                </a:lnTo>
                <a:lnTo>
                  <a:pt x="837" y="879"/>
                </a:lnTo>
                <a:lnTo>
                  <a:pt x="852" y="878"/>
                </a:lnTo>
                <a:lnTo>
                  <a:pt x="865" y="876"/>
                </a:lnTo>
                <a:lnTo>
                  <a:pt x="876" y="871"/>
                </a:lnTo>
                <a:lnTo>
                  <a:pt x="886" y="865"/>
                </a:lnTo>
                <a:lnTo>
                  <a:pt x="897" y="858"/>
                </a:lnTo>
                <a:lnTo>
                  <a:pt x="906" y="849"/>
                </a:lnTo>
                <a:lnTo>
                  <a:pt x="914" y="840"/>
                </a:lnTo>
                <a:lnTo>
                  <a:pt x="922" y="829"/>
                </a:lnTo>
                <a:lnTo>
                  <a:pt x="891" y="806"/>
                </a:lnTo>
                <a:lnTo>
                  <a:pt x="891" y="806"/>
                </a:lnTo>
                <a:lnTo>
                  <a:pt x="879" y="820"/>
                </a:lnTo>
                <a:lnTo>
                  <a:pt x="873" y="826"/>
                </a:lnTo>
                <a:lnTo>
                  <a:pt x="867" y="831"/>
                </a:lnTo>
                <a:lnTo>
                  <a:pt x="860" y="835"/>
                </a:lnTo>
                <a:lnTo>
                  <a:pt x="853" y="837"/>
                </a:lnTo>
                <a:lnTo>
                  <a:pt x="846" y="840"/>
                </a:lnTo>
                <a:lnTo>
                  <a:pt x="837" y="840"/>
                </a:lnTo>
                <a:lnTo>
                  <a:pt x="837" y="840"/>
                </a:lnTo>
                <a:lnTo>
                  <a:pt x="828" y="840"/>
                </a:lnTo>
                <a:lnTo>
                  <a:pt x="818" y="837"/>
                </a:lnTo>
                <a:lnTo>
                  <a:pt x="810" y="834"/>
                </a:lnTo>
                <a:lnTo>
                  <a:pt x="802" y="828"/>
                </a:lnTo>
                <a:lnTo>
                  <a:pt x="795" y="822"/>
                </a:lnTo>
                <a:lnTo>
                  <a:pt x="789" y="814"/>
                </a:lnTo>
                <a:lnTo>
                  <a:pt x="784" y="805"/>
                </a:lnTo>
                <a:lnTo>
                  <a:pt x="780" y="795"/>
                </a:lnTo>
                <a:lnTo>
                  <a:pt x="856" y="795"/>
                </a:lnTo>
                <a:lnTo>
                  <a:pt x="856" y="765"/>
                </a:lnTo>
                <a:lnTo>
                  <a:pt x="774" y="765"/>
                </a:lnTo>
                <a:lnTo>
                  <a:pt x="774" y="765"/>
                </a:lnTo>
                <a:lnTo>
                  <a:pt x="774" y="751"/>
                </a:lnTo>
                <a:lnTo>
                  <a:pt x="774" y="751"/>
                </a:lnTo>
                <a:lnTo>
                  <a:pt x="774" y="735"/>
                </a:lnTo>
                <a:lnTo>
                  <a:pt x="856" y="735"/>
                </a:lnTo>
                <a:lnTo>
                  <a:pt x="856" y="706"/>
                </a:lnTo>
                <a:lnTo>
                  <a:pt x="781" y="706"/>
                </a:lnTo>
                <a:lnTo>
                  <a:pt x="781" y="706"/>
                </a:lnTo>
                <a:lnTo>
                  <a:pt x="784" y="697"/>
                </a:lnTo>
                <a:lnTo>
                  <a:pt x="789" y="688"/>
                </a:lnTo>
                <a:lnTo>
                  <a:pt x="795" y="681"/>
                </a:lnTo>
                <a:lnTo>
                  <a:pt x="802" y="675"/>
                </a:lnTo>
                <a:lnTo>
                  <a:pt x="810" y="669"/>
                </a:lnTo>
                <a:lnTo>
                  <a:pt x="817" y="666"/>
                </a:lnTo>
                <a:lnTo>
                  <a:pt x="825" y="664"/>
                </a:lnTo>
                <a:lnTo>
                  <a:pt x="835" y="663"/>
                </a:lnTo>
                <a:lnTo>
                  <a:pt x="835" y="663"/>
                </a:lnTo>
                <a:lnTo>
                  <a:pt x="843" y="663"/>
                </a:lnTo>
                <a:lnTo>
                  <a:pt x="852" y="666"/>
                </a:lnTo>
                <a:lnTo>
                  <a:pt x="859" y="668"/>
                </a:lnTo>
                <a:lnTo>
                  <a:pt x="865" y="672"/>
                </a:lnTo>
                <a:lnTo>
                  <a:pt x="871" y="676"/>
                </a:lnTo>
                <a:lnTo>
                  <a:pt x="877" y="681"/>
                </a:lnTo>
                <a:lnTo>
                  <a:pt x="889" y="696"/>
                </a:lnTo>
                <a:lnTo>
                  <a:pt x="921" y="670"/>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grpSp>
        <p:nvGrpSpPr>
          <p:cNvPr id="170" name="グループ化 433"/>
          <p:cNvGrpSpPr/>
          <p:nvPr/>
        </p:nvGrpSpPr>
        <p:grpSpPr>
          <a:xfrm>
            <a:off x="1176637" y="1512598"/>
            <a:ext cx="155363" cy="163611"/>
            <a:chOff x="1727193" y="1806424"/>
            <a:chExt cx="381004" cy="381000"/>
          </a:xfrm>
          <a:solidFill>
            <a:srgbClr val="000000">
              <a:lumMod val="50000"/>
              <a:lumOff val="50000"/>
            </a:srgbClr>
          </a:solidFill>
        </p:grpSpPr>
        <p:sp>
          <p:nvSpPr>
            <p:cNvPr id="171" name="Freeform 388"/>
            <p:cNvSpPr>
              <a:spLocks/>
            </p:cNvSpPr>
            <p:nvPr/>
          </p:nvSpPr>
          <p:spPr bwMode="auto">
            <a:xfrm>
              <a:off x="1727193" y="2047723"/>
              <a:ext cx="139700" cy="139701"/>
            </a:xfrm>
            <a:custGeom>
              <a:avLst/>
              <a:gdLst/>
              <a:ahLst/>
              <a:cxnLst>
                <a:cxn ang="0">
                  <a:pos x="22" y="0"/>
                </a:cxn>
                <a:cxn ang="0">
                  <a:pos x="0" y="88"/>
                </a:cxn>
                <a:cxn ang="0">
                  <a:pos x="88" y="66"/>
                </a:cxn>
                <a:cxn ang="0">
                  <a:pos x="22" y="0"/>
                </a:cxn>
              </a:cxnLst>
              <a:rect l="0" t="0" r="r" b="b"/>
              <a:pathLst>
                <a:path w="88" h="88">
                  <a:moveTo>
                    <a:pt x="22" y="0"/>
                  </a:moveTo>
                  <a:lnTo>
                    <a:pt x="0" y="88"/>
                  </a:lnTo>
                  <a:lnTo>
                    <a:pt x="88" y="66"/>
                  </a:lnTo>
                  <a:lnTo>
                    <a:pt x="22" y="0"/>
                  </a:lnTo>
                  <a:close/>
                </a:path>
              </a:pathLst>
            </a:custGeom>
            <a:grpFill/>
            <a:ln w="9525">
              <a:solidFill>
                <a:srgbClr val="000000">
                  <a:lumMod val="50000"/>
                  <a:lumOff val="50000"/>
                </a:srgbClr>
              </a:solid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72" name="Freeform 389"/>
            <p:cNvSpPr>
              <a:spLocks/>
            </p:cNvSpPr>
            <p:nvPr/>
          </p:nvSpPr>
          <p:spPr bwMode="auto">
            <a:xfrm>
              <a:off x="1978023" y="1806424"/>
              <a:ext cx="130174" cy="130175"/>
            </a:xfrm>
            <a:custGeom>
              <a:avLst/>
              <a:gdLst/>
              <a:ahLst/>
              <a:cxnLst>
                <a:cxn ang="0">
                  <a:pos x="66" y="82"/>
                </a:cxn>
                <a:cxn ang="0">
                  <a:pos x="82" y="66"/>
                </a:cxn>
                <a:cxn ang="0">
                  <a:pos x="16" y="0"/>
                </a:cxn>
                <a:cxn ang="0">
                  <a:pos x="0" y="16"/>
                </a:cxn>
                <a:cxn ang="0">
                  <a:pos x="66" y="82"/>
                </a:cxn>
              </a:cxnLst>
              <a:rect l="0" t="0" r="r" b="b"/>
              <a:pathLst>
                <a:path w="82" h="82">
                  <a:moveTo>
                    <a:pt x="66" y="82"/>
                  </a:moveTo>
                  <a:lnTo>
                    <a:pt x="82" y="66"/>
                  </a:lnTo>
                  <a:lnTo>
                    <a:pt x="16" y="0"/>
                  </a:lnTo>
                  <a:lnTo>
                    <a:pt x="0" y="16"/>
                  </a:lnTo>
                  <a:lnTo>
                    <a:pt x="66" y="82"/>
                  </a:lnTo>
                  <a:close/>
                </a:path>
              </a:pathLst>
            </a:custGeom>
            <a:grpFill/>
            <a:ln w="9525">
              <a:solidFill>
                <a:srgbClr val="000000">
                  <a:lumMod val="50000"/>
                  <a:lumOff val="50000"/>
                </a:srgbClr>
              </a:solid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73" name="Freeform 390"/>
            <p:cNvSpPr>
              <a:spLocks/>
            </p:cNvSpPr>
            <p:nvPr/>
          </p:nvSpPr>
          <p:spPr bwMode="auto">
            <a:xfrm>
              <a:off x="1797050" y="1857225"/>
              <a:ext cx="260349" cy="260350"/>
            </a:xfrm>
            <a:custGeom>
              <a:avLst/>
              <a:gdLst/>
              <a:ahLst/>
              <a:cxnLst>
                <a:cxn ang="0">
                  <a:pos x="98" y="0"/>
                </a:cxn>
                <a:cxn ang="0">
                  <a:pos x="0" y="98"/>
                </a:cxn>
                <a:cxn ang="0">
                  <a:pos x="66" y="164"/>
                </a:cxn>
                <a:cxn ang="0">
                  <a:pos x="164" y="66"/>
                </a:cxn>
                <a:cxn ang="0">
                  <a:pos x="98" y="0"/>
                </a:cxn>
              </a:cxnLst>
              <a:rect l="0" t="0" r="r" b="b"/>
              <a:pathLst>
                <a:path w="164" h="164">
                  <a:moveTo>
                    <a:pt x="98" y="0"/>
                  </a:moveTo>
                  <a:lnTo>
                    <a:pt x="0" y="98"/>
                  </a:lnTo>
                  <a:lnTo>
                    <a:pt x="66" y="164"/>
                  </a:lnTo>
                  <a:lnTo>
                    <a:pt x="164" y="66"/>
                  </a:lnTo>
                  <a:lnTo>
                    <a:pt x="98" y="0"/>
                  </a:lnTo>
                  <a:close/>
                </a:path>
              </a:pathLst>
            </a:custGeom>
            <a:grpFill/>
            <a:ln w="9525">
              <a:solidFill>
                <a:srgbClr val="000000">
                  <a:lumMod val="50000"/>
                  <a:lumOff val="50000"/>
                </a:srgbClr>
              </a:solid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5" name="グループ化 14">
            <a:extLst>
              <a:ext uri="{FF2B5EF4-FFF2-40B4-BE49-F238E27FC236}">
                <a16:creationId xmlns:a16="http://schemas.microsoft.com/office/drawing/2014/main" id="{7F9E6547-7D85-3D70-BDAC-DAA37FD5243D}"/>
              </a:ext>
            </a:extLst>
          </p:cNvPr>
          <p:cNvGrpSpPr/>
          <p:nvPr/>
        </p:nvGrpSpPr>
        <p:grpSpPr>
          <a:xfrm>
            <a:off x="917318" y="1854270"/>
            <a:ext cx="3056613" cy="1298650"/>
            <a:chOff x="916854" y="1806916"/>
            <a:chExt cx="3056613" cy="1298650"/>
          </a:xfrm>
        </p:grpSpPr>
        <p:sp>
          <p:nvSpPr>
            <p:cNvPr id="136" name="正方形/長方形 135"/>
            <p:cNvSpPr/>
            <p:nvPr/>
          </p:nvSpPr>
          <p:spPr>
            <a:xfrm>
              <a:off x="916854" y="1806916"/>
              <a:ext cx="3056613" cy="1298650"/>
            </a:xfrm>
            <a:prstGeom prst="rect">
              <a:avLst/>
            </a:prstGeom>
            <a:solidFill>
              <a:srgbClr val="F9BE00">
                <a:alpha val="10000"/>
              </a:srgbClr>
            </a:solidFill>
            <a:ln w="25400" cap="flat" cmpd="sng" algn="ctr">
              <a:solidFill>
                <a:srgbClr val="EE5500"/>
              </a:solidFill>
              <a:prstDash val="sysDash"/>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177" name="角丸四角形 176"/>
            <p:cNvSpPr/>
            <p:nvPr/>
          </p:nvSpPr>
          <p:spPr>
            <a:xfrm>
              <a:off x="1006140" y="2745669"/>
              <a:ext cx="1403216" cy="252658"/>
            </a:xfrm>
            <a:prstGeom prst="roundRect">
              <a:avLst/>
            </a:prstGeom>
            <a:solidFill>
              <a:srgbClr val="00AEEB"/>
            </a:solidFill>
            <a:ln w="25400" cap="flat" cmpd="sng" algn="ctr">
              <a:solidFill>
                <a:srgbClr val="00AEEB"/>
              </a:solidFill>
              <a:prstDash val="solid"/>
            </a:ln>
            <a:effectLst/>
          </p:spPr>
          <p:txBody>
            <a:bodyPr rtlCol="0" anchor="ctr"/>
            <a:lstStyle/>
            <a:p>
              <a:pPr algn="ctr">
                <a:defRPr/>
              </a:pPr>
              <a:r>
                <a:rPr kumimoji="0" lang="ja-JP" altLang="en-US" sz="1200" b="1" kern="0">
                  <a:solidFill>
                    <a:srgbClr val="FFFFFF"/>
                  </a:solidFill>
                  <a:latin typeface="メイリオ"/>
                  <a:ea typeface="メイリオ"/>
                </a:rPr>
                <a:t>出張・仮払申請</a:t>
              </a:r>
            </a:p>
          </p:txBody>
        </p:sp>
        <p:sp>
          <p:nvSpPr>
            <p:cNvPr id="178" name="角丸四角形 177"/>
            <p:cNvSpPr/>
            <p:nvPr/>
          </p:nvSpPr>
          <p:spPr>
            <a:xfrm>
              <a:off x="2465760" y="2745226"/>
              <a:ext cx="1403216" cy="252658"/>
            </a:xfrm>
            <a:prstGeom prst="roundRect">
              <a:avLst/>
            </a:prstGeom>
            <a:solidFill>
              <a:srgbClr val="00AEEB"/>
            </a:solidFill>
            <a:ln w="25400" cap="flat" cmpd="sng" algn="ctr">
              <a:solidFill>
                <a:srgbClr val="00AEEB"/>
              </a:solidFill>
              <a:prstDash val="solid"/>
            </a:ln>
            <a:effectLst/>
          </p:spPr>
          <p:txBody>
            <a:bodyPr rtlCol="0" anchor="ctr"/>
            <a:lstStyle/>
            <a:p>
              <a:pPr algn="ctr">
                <a:defRPr/>
              </a:pPr>
              <a:r>
                <a:rPr kumimoji="0" lang="ja-JP" altLang="en-US" sz="1200" b="1" kern="0">
                  <a:solidFill>
                    <a:srgbClr val="FFFFFF"/>
                  </a:solidFill>
                  <a:latin typeface="メイリオ"/>
                  <a:ea typeface="メイリオ"/>
                </a:rPr>
                <a:t>出張・仮払精算</a:t>
              </a:r>
            </a:p>
          </p:txBody>
        </p:sp>
        <p:sp>
          <p:nvSpPr>
            <p:cNvPr id="179" name="テキスト ボックス 178"/>
            <p:cNvSpPr txBox="1"/>
            <p:nvPr/>
          </p:nvSpPr>
          <p:spPr>
            <a:xfrm>
              <a:off x="2625046" y="2463548"/>
              <a:ext cx="828267" cy="207749"/>
            </a:xfrm>
            <a:prstGeom prst="rect">
              <a:avLst/>
            </a:prstGeom>
            <a:noFill/>
          </p:spPr>
          <p:txBody>
            <a:bodyPr wrap="square" rtlCol="0">
              <a:spAutoFit/>
            </a:bodyPr>
            <a:lstStyle/>
            <a:p>
              <a:pPr>
                <a:defRPr/>
              </a:pPr>
              <a:r>
                <a:rPr kumimoji="0" lang="en-US" altLang="ja-JP" sz="750" kern="0">
                  <a:solidFill>
                    <a:prstClr val="black"/>
                  </a:solidFill>
                </a:rPr>
                <a:t>(</a:t>
              </a:r>
              <a:r>
                <a:rPr kumimoji="0" lang="ja-JP" altLang="en-US" sz="750" kern="0">
                  <a:solidFill>
                    <a:prstClr val="black"/>
                  </a:solidFill>
                </a:rPr>
                <a:t>突き合わせ</a:t>
              </a:r>
              <a:r>
                <a:rPr kumimoji="0" lang="en-US" altLang="ja-JP" sz="750" kern="0">
                  <a:solidFill>
                    <a:prstClr val="black"/>
                  </a:solidFill>
                </a:rPr>
                <a:t>)</a:t>
              </a:r>
              <a:endParaRPr kumimoji="0" lang="ja-JP" altLang="en-US" sz="750" kern="0">
                <a:solidFill>
                  <a:prstClr val="black"/>
                </a:solidFill>
              </a:endParaRPr>
            </a:p>
          </p:txBody>
        </p:sp>
        <p:sp>
          <p:nvSpPr>
            <p:cNvPr id="180" name="Freeform 376"/>
            <p:cNvSpPr>
              <a:spLocks/>
            </p:cNvSpPr>
            <p:nvPr/>
          </p:nvSpPr>
          <p:spPr bwMode="auto">
            <a:xfrm>
              <a:off x="975876" y="2675286"/>
              <a:ext cx="161479" cy="208453"/>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FFFFFF"/>
            </a:solidFill>
            <a:ln>
              <a:solidFill>
                <a:srgbClr val="00AEEB"/>
              </a:solid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latin typeface="Arial" charset="0"/>
              </a:endParaRPr>
            </a:p>
          </p:txBody>
        </p:sp>
        <p:sp>
          <p:nvSpPr>
            <p:cNvPr id="181" name="Freeform 376"/>
            <p:cNvSpPr>
              <a:spLocks/>
            </p:cNvSpPr>
            <p:nvPr/>
          </p:nvSpPr>
          <p:spPr bwMode="auto">
            <a:xfrm>
              <a:off x="2440586" y="2675286"/>
              <a:ext cx="161479" cy="208453"/>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FFFFFF"/>
            </a:solidFill>
            <a:ln>
              <a:solidFill>
                <a:srgbClr val="00AEEB"/>
              </a:solid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latin typeface="Arial" charset="0"/>
              </a:endParaRPr>
            </a:p>
          </p:txBody>
        </p:sp>
        <p:sp>
          <p:nvSpPr>
            <p:cNvPr id="182" name="角丸四角形 181"/>
            <p:cNvSpPr/>
            <p:nvPr/>
          </p:nvSpPr>
          <p:spPr>
            <a:xfrm>
              <a:off x="1021399" y="1920012"/>
              <a:ext cx="1403216" cy="252658"/>
            </a:xfrm>
            <a:prstGeom prst="roundRect">
              <a:avLst/>
            </a:prstGeom>
            <a:solidFill>
              <a:srgbClr val="00AEEB"/>
            </a:solidFill>
            <a:ln w="25400" cap="flat" cmpd="sng" algn="ctr">
              <a:solidFill>
                <a:srgbClr val="00AEEB"/>
              </a:solidFill>
              <a:prstDash val="solid"/>
            </a:ln>
            <a:effectLst/>
          </p:spPr>
          <p:txBody>
            <a:bodyPr rtlCol="0" anchor="ctr"/>
            <a:lstStyle/>
            <a:p>
              <a:pPr algn="ctr">
                <a:defRPr/>
              </a:pPr>
              <a:r>
                <a:rPr kumimoji="0" lang="ja-JP" altLang="en-US" sz="1200" b="1" kern="0">
                  <a:solidFill>
                    <a:srgbClr val="FFFFFF"/>
                  </a:solidFill>
                  <a:latin typeface="メイリオ"/>
                  <a:ea typeface="メイリオ"/>
                </a:rPr>
                <a:t>交通費精算</a:t>
              </a:r>
            </a:p>
          </p:txBody>
        </p:sp>
        <p:sp>
          <p:nvSpPr>
            <p:cNvPr id="183" name="角丸四角形 182"/>
            <p:cNvSpPr/>
            <p:nvPr/>
          </p:nvSpPr>
          <p:spPr>
            <a:xfrm>
              <a:off x="1019210" y="2264215"/>
              <a:ext cx="1403216" cy="252658"/>
            </a:xfrm>
            <a:prstGeom prst="roundRect">
              <a:avLst/>
            </a:prstGeom>
            <a:solidFill>
              <a:srgbClr val="00AEEB"/>
            </a:solidFill>
            <a:ln w="25400" cap="flat" cmpd="sng" algn="ctr">
              <a:solidFill>
                <a:srgbClr val="00AEEB"/>
              </a:solidFill>
              <a:prstDash val="solid"/>
            </a:ln>
            <a:effectLst/>
          </p:spPr>
          <p:txBody>
            <a:bodyPr rtlCol="0" anchor="ctr"/>
            <a:lstStyle/>
            <a:p>
              <a:pPr algn="ctr">
                <a:defRPr/>
              </a:pPr>
              <a:r>
                <a:rPr kumimoji="0" lang="ja-JP" altLang="en-US" sz="1200" b="1" kern="0">
                  <a:solidFill>
                    <a:srgbClr val="FFFFFF"/>
                  </a:solidFill>
                  <a:latin typeface="メイリオ"/>
                  <a:ea typeface="メイリオ"/>
                </a:rPr>
                <a:t>その他経費精算</a:t>
              </a:r>
            </a:p>
          </p:txBody>
        </p:sp>
        <p:sp>
          <p:nvSpPr>
            <p:cNvPr id="184" name="角丸四角形 183"/>
            <p:cNvSpPr/>
            <p:nvPr/>
          </p:nvSpPr>
          <p:spPr>
            <a:xfrm>
              <a:off x="2480109" y="1924931"/>
              <a:ext cx="1403216" cy="252658"/>
            </a:xfrm>
            <a:prstGeom prst="roundRect">
              <a:avLst/>
            </a:prstGeom>
            <a:solidFill>
              <a:srgbClr val="00AEEB"/>
            </a:solidFill>
            <a:ln w="25400" cap="flat" cmpd="sng" algn="ctr">
              <a:solidFill>
                <a:srgbClr val="00AEEB"/>
              </a:solidFill>
              <a:prstDash val="solid"/>
            </a:ln>
            <a:effectLst/>
          </p:spPr>
          <p:txBody>
            <a:bodyPr rtlCol="0" anchor="ctr"/>
            <a:lstStyle/>
            <a:p>
              <a:pPr algn="ctr">
                <a:defRPr/>
              </a:pPr>
              <a:r>
                <a:rPr kumimoji="0" lang="ja-JP" altLang="en-US" sz="1200" b="1" kern="0">
                  <a:solidFill>
                    <a:srgbClr val="FFFFFF"/>
                  </a:solidFill>
                  <a:latin typeface="メイリオ"/>
                  <a:ea typeface="メイリオ"/>
                </a:rPr>
                <a:t>交際費精算</a:t>
              </a:r>
            </a:p>
          </p:txBody>
        </p:sp>
        <p:sp>
          <p:nvSpPr>
            <p:cNvPr id="185" name="Freeform 376"/>
            <p:cNvSpPr>
              <a:spLocks/>
            </p:cNvSpPr>
            <p:nvPr/>
          </p:nvSpPr>
          <p:spPr bwMode="auto">
            <a:xfrm>
              <a:off x="994079" y="1847406"/>
              <a:ext cx="161479" cy="208453"/>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FFFFFF"/>
            </a:solidFill>
            <a:ln>
              <a:solidFill>
                <a:srgbClr val="00AEEB"/>
              </a:solid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latin typeface="Arial" charset="0"/>
              </a:endParaRPr>
            </a:p>
          </p:txBody>
        </p:sp>
        <p:sp>
          <p:nvSpPr>
            <p:cNvPr id="186" name="Freeform 376"/>
            <p:cNvSpPr>
              <a:spLocks/>
            </p:cNvSpPr>
            <p:nvPr/>
          </p:nvSpPr>
          <p:spPr bwMode="auto">
            <a:xfrm>
              <a:off x="994079" y="2207268"/>
              <a:ext cx="161479" cy="208453"/>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FFFFFF"/>
            </a:solidFill>
            <a:ln>
              <a:solidFill>
                <a:srgbClr val="00AEEB"/>
              </a:solid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latin typeface="Arial" charset="0"/>
              </a:endParaRPr>
            </a:p>
          </p:txBody>
        </p:sp>
        <p:sp>
          <p:nvSpPr>
            <p:cNvPr id="187" name="Freeform 376"/>
            <p:cNvSpPr>
              <a:spLocks/>
            </p:cNvSpPr>
            <p:nvPr/>
          </p:nvSpPr>
          <p:spPr bwMode="auto">
            <a:xfrm>
              <a:off x="2458041" y="1851982"/>
              <a:ext cx="161479" cy="208453"/>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FFFFFF"/>
            </a:solidFill>
            <a:ln>
              <a:solidFill>
                <a:srgbClr val="00AEEB"/>
              </a:solid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latin typeface="Arial" charset="0"/>
              </a:endParaRPr>
            </a:p>
          </p:txBody>
        </p:sp>
        <p:sp>
          <p:nvSpPr>
            <p:cNvPr id="189" name="下カーブ矢印 188"/>
            <p:cNvSpPr/>
            <p:nvPr/>
          </p:nvSpPr>
          <p:spPr>
            <a:xfrm>
              <a:off x="2296113" y="2564431"/>
              <a:ext cx="409772" cy="145602"/>
            </a:xfrm>
            <a:prstGeom prst="curvedDownArrow">
              <a:avLst/>
            </a:prstGeom>
            <a:solidFill>
              <a:srgbClr val="00AEEB"/>
            </a:solidFill>
            <a:ln w="25400" cap="flat" cmpd="sng" algn="ctr">
              <a:solidFill>
                <a:srgbClr val="00AEEB"/>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grpSp>
      <p:sp>
        <p:nvSpPr>
          <p:cNvPr id="190" name="テキスト ボックス 189"/>
          <p:cNvSpPr txBox="1"/>
          <p:nvPr/>
        </p:nvSpPr>
        <p:spPr>
          <a:xfrm>
            <a:off x="3123158" y="4586276"/>
            <a:ext cx="918173" cy="253916"/>
          </a:xfrm>
          <a:prstGeom prst="rect">
            <a:avLst/>
          </a:prstGeom>
          <a:noFill/>
        </p:spPr>
        <p:txBody>
          <a:bodyPr wrap="square" rtlCol="0">
            <a:spAutoFit/>
          </a:bodyPr>
          <a:lstStyle/>
          <a:p>
            <a:pPr>
              <a:defRPr/>
            </a:pPr>
            <a:r>
              <a:rPr kumimoji="0" lang="ja-JP" altLang="en-US" sz="1050" b="1" kern="0">
                <a:solidFill>
                  <a:prstClr val="black"/>
                </a:solidFill>
              </a:rPr>
              <a:t>総勘定元帳</a:t>
            </a:r>
          </a:p>
        </p:txBody>
      </p:sp>
      <p:sp>
        <p:nvSpPr>
          <p:cNvPr id="191" name="テキスト ボックス 190"/>
          <p:cNvSpPr txBox="1"/>
          <p:nvPr/>
        </p:nvSpPr>
        <p:spPr>
          <a:xfrm>
            <a:off x="5664221" y="1481787"/>
            <a:ext cx="1771298" cy="300082"/>
          </a:xfrm>
          <a:prstGeom prst="rect">
            <a:avLst/>
          </a:prstGeom>
          <a:noFill/>
        </p:spPr>
        <p:txBody>
          <a:bodyPr wrap="square" rtlCol="0">
            <a:spAutoFit/>
          </a:bodyPr>
          <a:lstStyle/>
          <a:p>
            <a:pPr>
              <a:defRPr/>
            </a:pPr>
            <a:r>
              <a:rPr kumimoji="0" lang="ja-JP" altLang="en-US" sz="1350" b="1" kern="0" dirty="0">
                <a:solidFill>
                  <a:prstClr val="black"/>
                </a:solidFill>
              </a:rPr>
              <a:t>多彩な経費精算機能</a:t>
            </a:r>
          </a:p>
        </p:txBody>
      </p:sp>
      <p:sp>
        <p:nvSpPr>
          <p:cNvPr id="192" name="Freeform 380"/>
          <p:cNvSpPr>
            <a:spLocks noEditPoints="1"/>
          </p:cNvSpPr>
          <p:nvPr/>
        </p:nvSpPr>
        <p:spPr bwMode="auto">
          <a:xfrm>
            <a:off x="5472100" y="1542977"/>
            <a:ext cx="224099" cy="211534"/>
          </a:xfrm>
          <a:custGeom>
            <a:avLst/>
            <a:gdLst>
              <a:gd name="T0" fmla="*/ 695 w 1122"/>
              <a:gd name="T1" fmla="*/ 303 h 922"/>
              <a:gd name="T2" fmla="*/ 670 w 1122"/>
              <a:gd name="T3" fmla="*/ 269 h 922"/>
              <a:gd name="T4" fmla="*/ 669 w 1122"/>
              <a:gd name="T5" fmla="*/ 211 h 922"/>
              <a:gd name="T6" fmla="*/ 554 w 1122"/>
              <a:gd name="T7" fmla="*/ 107 h 922"/>
              <a:gd name="T8" fmla="*/ 504 w 1122"/>
              <a:gd name="T9" fmla="*/ 103 h 922"/>
              <a:gd name="T10" fmla="*/ 466 w 1122"/>
              <a:gd name="T11" fmla="*/ 71 h 922"/>
              <a:gd name="T12" fmla="*/ 311 w 1122"/>
              <a:gd name="T13" fmla="*/ 64 h 922"/>
              <a:gd name="T14" fmla="*/ 270 w 1122"/>
              <a:gd name="T15" fmla="*/ 103 h 922"/>
              <a:gd name="T16" fmla="*/ 228 w 1122"/>
              <a:gd name="T17" fmla="*/ 109 h 922"/>
              <a:gd name="T18" fmla="*/ 102 w 1122"/>
              <a:gd name="T19" fmla="*/ 204 h 922"/>
              <a:gd name="T20" fmla="*/ 107 w 1122"/>
              <a:gd name="T21" fmla="*/ 262 h 922"/>
              <a:gd name="T22" fmla="*/ 86 w 1122"/>
              <a:gd name="T23" fmla="*/ 297 h 922"/>
              <a:gd name="T24" fmla="*/ 57 w 1122"/>
              <a:gd name="T25" fmla="*/ 459 h 922"/>
              <a:gd name="T26" fmla="*/ 96 w 1122"/>
              <a:gd name="T27" fmla="*/ 489 h 922"/>
              <a:gd name="T28" fmla="*/ 111 w 1122"/>
              <a:gd name="T29" fmla="*/ 528 h 922"/>
              <a:gd name="T30" fmla="*/ 150 w 1122"/>
              <a:gd name="T31" fmla="*/ 696 h 922"/>
              <a:gd name="T32" fmla="*/ 245 w 1122"/>
              <a:gd name="T33" fmla="*/ 664 h 922"/>
              <a:gd name="T34" fmla="*/ 285 w 1122"/>
              <a:gd name="T35" fmla="*/ 677 h 922"/>
              <a:gd name="T36" fmla="*/ 335 w 1122"/>
              <a:gd name="T37" fmla="*/ 773 h 922"/>
              <a:gd name="T38" fmla="*/ 477 w 1122"/>
              <a:gd name="T39" fmla="*/ 688 h 922"/>
              <a:gd name="T40" fmla="*/ 513 w 1122"/>
              <a:gd name="T41" fmla="*/ 666 h 922"/>
              <a:gd name="T42" fmla="*/ 569 w 1122"/>
              <a:gd name="T43" fmla="*/ 671 h 922"/>
              <a:gd name="T44" fmla="*/ 664 w 1122"/>
              <a:gd name="T45" fmla="*/ 545 h 922"/>
              <a:gd name="T46" fmla="*/ 670 w 1122"/>
              <a:gd name="T47" fmla="*/ 503 h 922"/>
              <a:gd name="T48" fmla="*/ 710 w 1122"/>
              <a:gd name="T49" fmla="*/ 462 h 922"/>
              <a:gd name="T50" fmla="*/ 345 w 1122"/>
              <a:gd name="T51" fmla="*/ 522 h 922"/>
              <a:gd name="T52" fmla="*/ 269 w 1122"/>
              <a:gd name="T53" fmla="*/ 466 h 922"/>
              <a:gd name="T54" fmla="*/ 245 w 1122"/>
              <a:gd name="T55" fmla="*/ 387 h 922"/>
              <a:gd name="T56" fmla="*/ 278 w 1122"/>
              <a:gd name="T57" fmla="*/ 297 h 922"/>
              <a:gd name="T58" fmla="*/ 358 w 1122"/>
              <a:gd name="T59" fmla="*/ 247 h 922"/>
              <a:gd name="T60" fmla="*/ 442 w 1122"/>
              <a:gd name="T61" fmla="*/ 256 h 922"/>
              <a:gd name="T62" fmla="*/ 512 w 1122"/>
              <a:gd name="T63" fmla="*/ 319 h 922"/>
              <a:gd name="T64" fmla="*/ 528 w 1122"/>
              <a:gd name="T65" fmla="*/ 401 h 922"/>
              <a:gd name="T66" fmla="*/ 488 w 1122"/>
              <a:gd name="T67" fmla="*/ 486 h 922"/>
              <a:gd name="T68" fmla="*/ 401 w 1122"/>
              <a:gd name="T69" fmla="*/ 527 h 922"/>
              <a:gd name="T70" fmla="*/ 1085 w 1122"/>
              <a:gd name="T71" fmla="*/ 675 h 922"/>
              <a:gd name="T72" fmla="*/ 1065 w 1122"/>
              <a:gd name="T73" fmla="*/ 637 h 922"/>
              <a:gd name="T74" fmla="*/ 1006 w 1122"/>
              <a:gd name="T75" fmla="*/ 569 h 922"/>
              <a:gd name="T76" fmla="*/ 965 w 1122"/>
              <a:gd name="T77" fmla="*/ 557 h 922"/>
              <a:gd name="T78" fmla="*/ 875 w 1122"/>
              <a:gd name="T79" fmla="*/ 550 h 922"/>
              <a:gd name="T80" fmla="*/ 838 w 1122"/>
              <a:gd name="T81" fmla="*/ 570 h 922"/>
              <a:gd name="T82" fmla="*/ 770 w 1122"/>
              <a:gd name="T83" fmla="*/ 628 h 922"/>
              <a:gd name="T84" fmla="*/ 756 w 1122"/>
              <a:gd name="T85" fmla="*/ 670 h 922"/>
              <a:gd name="T86" fmla="*/ 750 w 1122"/>
              <a:gd name="T87" fmla="*/ 759 h 922"/>
              <a:gd name="T88" fmla="*/ 770 w 1122"/>
              <a:gd name="T89" fmla="*/ 797 h 922"/>
              <a:gd name="T90" fmla="*/ 828 w 1122"/>
              <a:gd name="T91" fmla="*/ 865 h 922"/>
              <a:gd name="T92" fmla="*/ 869 w 1122"/>
              <a:gd name="T93" fmla="*/ 877 h 922"/>
              <a:gd name="T94" fmla="*/ 959 w 1122"/>
              <a:gd name="T95" fmla="*/ 885 h 922"/>
              <a:gd name="T96" fmla="*/ 997 w 1122"/>
              <a:gd name="T97" fmla="*/ 864 h 922"/>
              <a:gd name="T98" fmla="*/ 1066 w 1122"/>
              <a:gd name="T99" fmla="*/ 805 h 922"/>
              <a:gd name="T100" fmla="*/ 1078 w 1122"/>
              <a:gd name="T101" fmla="*/ 765 h 922"/>
              <a:gd name="T102" fmla="*/ 901 w 1122"/>
              <a:gd name="T103" fmla="*/ 791 h 922"/>
              <a:gd name="T104" fmla="*/ 845 w 1122"/>
              <a:gd name="T105" fmla="*/ 739 h 922"/>
              <a:gd name="T106" fmla="*/ 845 w 1122"/>
              <a:gd name="T107" fmla="*/ 695 h 922"/>
              <a:gd name="T108" fmla="*/ 901 w 1122"/>
              <a:gd name="T109" fmla="*/ 643 h 922"/>
              <a:gd name="T110" fmla="*/ 947 w 1122"/>
              <a:gd name="T111" fmla="*/ 647 h 922"/>
              <a:gd name="T112" fmla="*/ 993 w 1122"/>
              <a:gd name="T113" fmla="*/ 709 h 922"/>
              <a:gd name="T114" fmla="*/ 979 w 1122"/>
              <a:gd name="T115" fmla="*/ 759 h 922"/>
              <a:gd name="T116" fmla="*/ 917 w 1122"/>
              <a:gd name="T117" fmla="*/ 79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2" h="922">
                <a:moveTo>
                  <a:pt x="773" y="438"/>
                </a:moveTo>
                <a:lnTo>
                  <a:pt x="773" y="335"/>
                </a:lnTo>
                <a:lnTo>
                  <a:pt x="717" y="315"/>
                </a:lnTo>
                <a:lnTo>
                  <a:pt x="717" y="315"/>
                </a:lnTo>
                <a:lnTo>
                  <a:pt x="710" y="311"/>
                </a:lnTo>
                <a:lnTo>
                  <a:pt x="702" y="307"/>
                </a:lnTo>
                <a:lnTo>
                  <a:pt x="695" y="303"/>
                </a:lnTo>
                <a:lnTo>
                  <a:pt x="689" y="297"/>
                </a:lnTo>
                <a:lnTo>
                  <a:pt x="683" y="291"/>
                </a:lnTo>
                <a:lnTo>
                  <a:pt x="678" y="285"/>
                </a:lnTo>
                <a:lnTo>
                  <a:pt x="674" y="277"/>
                </a:lnTo>
                <a:lnTo>
                  <a:pt x="670" y="269"/>
                </a:lnTo>
                <a:lnTo>
                  <a:pt x="670" y="269"/>
                </a:lnTo>
                <a:lnTo>
                  <a:pt x="670" y="269"/>
                </a:lnTo>
                <a:lnTo>
                  <a:pt x="668" y="262"/>
                </a:lnTo>
                <a:lnTo>
                  <a:pt x="665" y="253"/>
                </a:lnTo>
                <a:lnTo>
                  <a:pt x="664" y="245"/>
                </a:lnTo>
                <a:lnTo>
                  <a:pt x="664" y="237"/>
                </a:lnTo>
                <a:lnTo>
                  <a:pt x="664" y="228"/>
                </a:lnTo>
                <a:lnTo>
                  <a:pt x="666" y="220"/>
                </a:lnTo>
                <a:lnTo>
                  <a:pt x="669" y="211"/>
                </a:lnTo>
                <a:lnTo>
                  <a:pt x="671" y="204"/>
                </a:lnTo>
                <a:lnTo>
                  <a:pt x="698" y="150"/>
                </a:lnTo>
                <a:lnTo>
                  <a:pt x="623" y="76"/>
                </a:lnTo>
                <a:lnTo>
                  <a:pt x="569" y="102"/>
                </a:lnTo>
                <a:lnTo>
                  <a:pt x="569" y="102"/>
                </a:lnTo>
                <a:lnTo>
                  <a:pt x="562" y="106"/>
                </a:lnTo>
                <a:lnTo>
                  <a:pt x="554" y="107"/>
                </a:lnTo>
                <a:lnTo>
                  <a:pt x="545" y="109"/>
                </a:lnTo>
                <a:lnTo>
                  <a:pt x="537" y="109"/>
                </a:lnTo>
                <a:lnTo>
                  <a:pt x="528" y="109"/>
                </a:lnTo>
                <a:lnTo>
                  <a:pt x="520" y="108"/>
                </a:lnTo>
                <a:lnTo>
                  <a:pt x="513" y="106"/>
                </a:lnTo>
                <a:lnTo>
                  <a:pt x="504" y="103"/>
                </a:lnTo>
                <a:lnTo>
                  <a:pt x="504" y="103"/>
                </a:lnTo>
                <a:lnTo>
                  <a:pt x="504" y="103"/>
                </a:lnTo>
                <a:lnTo>
                  <a:pt x="496" y="100"/>
                </a:lnTo>
                <a:lnTo>
                  <a:pt x="489" y="95"/>
                </a:lnTo>
                <a:lnTo>
                  <a:pt x="483" y="90"/>
                </a:lnTo>
                <a:lnTo>
                  <a:pt x="477" y="84"/>
                </a:lnTo>
                <a:lnTo>
                  <a:pt x="471" y="78"/>
                </a:lnTo>
                <a:lnTo>
                  <a:pt x="466" y="71"/>
                </a:lnTo>
                <a:lnTo>
                  <a:pt x="462" y="64"/>
                </a:lnTo>
                <a:lnTo>
                  <a:pt x="459" y="57"/>
                </a:lnTo>
                <a:lnTo>
                  <a:pt x="440" y="0"/>
                </a:lnTo>
                <a:lnTo>
                  <a:pt x="335" y="0"/>
                </a:lnTo>
                <a:lnTo>
                  <a:pt x="315" y="57"/>
                </a:lnTo>
                <a:lnTo>
                  <a:pt x="315" y="57"/>
                </a:lnTo>
                <a:lnTo>
                  <a:pt x="311" y="64"/>
                </a:lnTo>
                <a:lnTo>
                  <a:pt x="308" y="71"/>
                </a:lnTo>
                <a:lnTo>
                  <a:pt x="303" y="78"/>
                </a:lnTo>
                <a:lnTo>
                  <a:pt x="298" y="84"/>
                </a:lnTo>
                <a:lnTo>
                  <a:pt x="292" y="90"/>
                </a:lnTo>
                <a:lnTo>
                  <a:pt x="285" y="95"/>
                </a:lnTo>
                <a:lnTo>
                  <a:pt x="278" y="100"/>
                </a:lnTo>
                <a:lnTo>
                  <a:pt x="270" y="103"/>
                </a:lnTo>
                <a:lnTo>
                  <a:pt x="270" y="103"/>
                </a:lnTo>
                <a:lnTo>
                  <a:pt x="270" y="103"/>
                </a:lnTo>
                <a:lnTo>
                  <a:pt x="262" y="106"/>
                </a:lnTo>
                <a:lnTo>
                  <a:pt x="254" y="108"/>
                </a:lnTo>
                <a:lnTo>
                  <a:pt x="245" y="109"/>
                </a:lnTo>
                <a:lnTo>
                  <a:pt x="237" y="109"/>
                </a:lnTo>
                <a:lnTo>
                  <a:pt x="228" y="109"/>
                </a:lnTo>
                <a:lnTo>
                  <a:pt x="220" y="107"/>
                </a:lnTo>
                <a:lnTo>
                  <a:pt x="213" y="106"/>
                </a:lnTo>
                <a:lnTo>
                  <a:pt x="204" y="102"/>
                </a:lnTo>
                <a:lnTo>
                  <a:pt x="150" y="76"/>
                </a:lnTo>
                <a:lnTo>
                  <a:pt x="77" y="150"/>
                </a:lnTo>
                <a:lnTo>
                  <a:pt x="102" y="204"/>
                </a:lnTo>
                <a:lnTo>
                  <a:pt x="102" y="204"/>
                </a:lnTo>
                <a:lnTo>
                  <a:pt x="106" y="211"/>
                </a:lnTo>
                <a:lnTo>
                  <a:pt x="108" y="220"/>
                </a:lnTo>
                <a:lnTo>
                  <a:pt x="110" y="228"/>
                </a:lnTo>
                <a:lnTo>
                  <a:pt x="111" y="237"/>
                </a:lnTo>
                <a:lnTo>
                  <a:pt x="111" y="245"/>
                </a:lnTo>
                <a:lnTo>
                  <a:pt x="110" y="253"/>
                </a:lnTo>
                <a:lnTo>
                  <a:pt x="107" y="262"/>
                </a:lnTo>
                <a:lnTo>
                  <a:pt x="105" y="269"/>
                </a:lnTo>
                <a:lnTo>
                  <a:pt x="105" y="269"/>
                </a:lnTo>
                <a:lnTo>
                  <a:pt x="105" y="269"/>
                </a:lnTo>
                <a:lnTo>
                  <a:pt x="101" y="277"/>
                </a:lnTo>
                <a:lnTo>
                  <a:pt x="96" y="285"/>
                </a:lnTo>
                <a:lnTo>
                  <a:pt x="92" y="291"/>
                </a:lnTo>
                <a:lnTo>
                  <a:pt x="86" y="297"/>
                </a:lnTo>
                <a:lnTo>
                  <a:pt x="80" y="303"/>
                </a:lnTo>
                <a:lnTo>
                  <a:pt x="72" y="307"/>
                </a:lnTo>
                <a:lnTo>
                  <a:pt x="65" y="311"/>
                </a:lnTo>
                <a:lnTo>
                  <a:pt x="57" y="315"/>
                </a:lnTo>
                <a:lnTo>
                  <a:pt x="0" y="335"/>
                </a:lnTo>
                <a:lnTo>
                  <a:pt x="0" y="438"/>
                </a:lnTo>
                <a:lnTo>
                  <a:pt x="57" y="459"/>
                </a:lnTo>
                <a:lnTo>
                  <a:pt x="57" y="459"/>
                </a:lnTo>
                <a:lnTo>
                  <a:pt x="65" y="462"/>
                </a:lnTo>
                <a:lnTo>
                  <a:pt x="72" y="466"/>
                </a:lnTo>
                <a:lnTo>
                  <a:pt x="78" y="471"/>
                </a:lnTo>
                <a:lnTo>
                  <a:pt x="86" y="475"/>
                </a:lnTo>
                <a:lnTo>
                  <a:pt x="92" y="483"/>
                </a:lnTo>
                <a:lnTo>
                  <a:pt x="96" y="489"/>
                </a:lnTo>
                <a:lnTo>
                  <a:pt x="101" y="496"/>
                </a:lnTo>
                <a:lnTo>
                  <a:pt x="105" y="503"/>
                </a:lnTo>
                <a:lnTo>
                  <a:pt x="105" y="503"/>
                </a:lnTo>
                <a:lnTo>
                  <a:pt x="105" y="503"/>
                </a:lnTo>
                <a:lnTo>
                  <a:pt x="107" y="511"/>
                </a:lnTo>
                <a:lnTo>
                  <a:pt x="110" y="520"/>
                </a:lnTo>
                <a:lnTo>
                  <a:pt x="111" y="528"/>
                </a:lnTo>
                <a:lnTo>
                  <a:pt x="111" y="537"/>
                </a:lnTo>
                <a:lnTo>
                  <a:pt x="110" y="545"/>
                </a:lnTo>
                <a:lnTo>
                  <a:pt x="108" y="553"/>
                </a:lnTo>
                <a:lnTo>
                  <a:pt x="106" y="561"/>
                </a:lnTo>
                <a:lnTo>
                  <a:pt x="102" y="569"/>
                </a:lnTo>
                <a:lnTo>
                  <a:pt x="77" y="623"/>
                </a:lnTo>
                <a:lnTo>
                  <a:pt x="150" y="696"/>
                </a:lnTo>
                <a:lnTo>
                  <a:pt x="204" y="671"/>
                </a:lnTo>
                <a:lnTo>
                  <a:pt x="204" y="671"/>
                </a:lnTo>
                <a:lnTo>
                  <a:pt x="213" y="667"/>
                </a:lnTo>
                <a:lnTo>
                  <a:pt x="220" y="665"/>
                </a:lnTo>
                <a:lnTo>
                  <a:pt x="228" y="664"/>
                </a:lnTo>
                <a:lnTo>
                  <a:pt x="237" y="663"/>
                </a:lnTo>
                <a:lnTo>
                  <a:pt x="245" y="664"/>
                </a:lnTo>
                <a:lnTo>
                  <a:pt x="254" y="665"/>
                </a:lnTo>
                <a:lnTo>
                  <a:pt x="262" y="666"/>
                </a:lnTo>
                <a:lnTo>
                  <a:pt x="270" y="670"/>
                </a:lnTo>
                <a:lnTo>
                  <a:pt x="270" y="670"/>
                </a:lnTo>
                <a:lnTo>
                  <a:pt x="270" y="670"/>
                </a:lnTo>
                <a:lnTo>
                  <a:pt x="278" y="673"/>
                </a:lnTo>
                <a:lnTo>
                  <a:pt x="285" y="677"/>
                </a:lnTo>
                <a:lnTo>
                  <a:pt x="292" y="683"/>
                </a:lnTo>
                <a:lnTo>
                  <a:pt x="298" y="688"/>
                </a:lnTo>
                <a:lnTo>
                  <a:pt x="303" y="695"/>
                </a:lnTo>
                <a:lnTo>
                  <a:pt x="308" y="701"/>
                </a:lnTo>
                <a:lnTo>
                  <a:pt x="311" y="709"/>
                </a:lnTo>
                <a:lnTo>
                  <a:pt x="315" y="717"/>
                </a:lnTo>
                <a:lnTo>
                  <a:pt x="335" y="773"/>
                </a:lnTo>
                <a:lnTo>
                  <a:pt x="440" y="773"/>
                </a:lnTo>
                <a:lnTo>
                  <a:pt x="459" y="717"/>
                </a:lnTo>
                <a:lnTo>
                  <a:pt x="459" y="717"/>
                </a:lnTo>
                <a:lnTo>
                  <a:pt x="462" y="709"/>
                </a:lnTo>
                <a:lnTo>
                  <a:pt x="466" y="702"/>
                </a:lnTo>
                <a:lnTo>
                  <a:pt x="471" y="695"/>
                </a:lnTo>
                <a:lnTo>
                  <a:pt x="477" y="688"/>
                </a:lnTo>
                <a:lnTo>
                  <a:pt x="483" y="683"/>
                </a:lnTo>
                <a:lnTo>
                  <a:pt x="490" y="677"/>
                </a:lnTo>
                <a:lnTo>
                  <a:pt x="497" y="673"/>
                </a:lnTo>
                <a:lnTo>
                  <a:pt x="504" y="669"/>
                </a:lnTo>
                <a:lnTo>
                  <a:pt x="504" y="669"/>
                </a:lnTo>
                <a:lnTo>
                  <a:pt x="504" y="669"/>
                </a:lnTo>
                <a:lnTo>
                  <a:pt x="513" y="666"/>
                </a:lnTo>
                <a:lnTo>
                  <a:pt x="520" y="664"/>
                </a:lnTo>
                <a:lnTo>
                  <a:pt x="528" y="664"/>
                </a:lnTo>
                <a:lnTo>
                  <a:pt x="537" y="663"/>
                </a:lnTo>
                <a:lnTo>
                  <a:pt x="545" y="664"/>
                </a:lnTo>
                <a:lnTo>
                  <a:pt x="554" y="665"/>
                </a:lnTo>
                <a:lnTo>
                  <a:pt x="562" y="667"/>
                </a:lnTo>
                <a:lnTo>
                  <a:pt x="569" y="671"/>
                </a:lnTo>
                <a:lnTo>
                  <a:pt x="623" y="696"/>
                </a:lnTo>
                <a:lnTo>
                  <a:pt x="698" y="623"/>
                </a:lnTo>
                <a:lnTo>
                  <a:pt x="671" y="569"/>
                </a:lnTo>
                <a:lnTo>
                  <a:pt x="671" y="569"/>
                </a:lnTo>
                <a:lnTo>
                  <a:pt x="669" y="561"/>
                </a:lnTo>
                <a:lnTo>
                  <a:pt x="666" y="553"/>
                </a:lnTo>
                <a:lnTo>
                  <a:pt x="664" y="545"/>
                </a:lnTo>
                <a:lnTo>
                  <a:pt x="664" y="537"/>
                </a:lnTo>
                <a:lnTo>
                  <a:pt x="664" y="528"/>
                </a:lnTo>
                <a:lnTo>
                  <a:pt x="665" y="520"/>
                </a:lnTo>
                <a:lnTo>
                  <a:pt x="668" y="511"/>
                </a:lnTo>
                <a:lnTo>
                  <a:pt x="670" y="503"/>
                </a:lnTo>
                <a:lnTo>
                  <a:pt x="670" y="503"/>
                </a:lnTo>
                <a:lnTo>
                  <a:pt x="670" y="503"/>
                </a:lnTo>
                <a:lnTo>
                  <a:pt x="674" y="496"/>
                </a:lnTo>
                <a:lnTo>
                  <a:pt x="678" y="489"/>
                </a:lnTo>
                <a:lnTo>
                  <a:pt x="683" y="483"/>
                </a:lnTo>
                <a:lnTo>
                  <a:pt x="689" y="475"/>
                </a:lnTo>
                <a:lnTo>
                  <a:pt x="695" y="471"/>
                </a:lnTo>
                <a:lnTo>
                  <a:pt x="702" y="466"/>
                </a:lnTo>
                <a:lnTo>
                  <a:pt x="710" y="462"/>
                </a:lnTo>
                <a:lnTo>
                  <a:pt x="717" y="459"/>
                </a:lnTo>
                <a:lnTo>
                  <a:pt x="773" y="438"/>
                </a:lnTo>
                <a:close/>
                <a:moveTo>
                  <a:pt x="387" y="528"/>
                </a:moveTo>
                <a:lnTo>
                  <a:pt x="387" y="528"/>
                </a:lnTo>
                <a:lnTo>
                  <a:pt x="372" y="527"/>
                </a:lnTo>
                <a:lnTo>
                  <a:pt x="358" y="526"/>
                </a:lnTo>
                <a:lnTo>
                  <a:pt x="345" y="522"/>
                </a:lnTo>
                <a:lnTo>
                  <a:pt x="332" y="517"/>
                </a:lnTo>
                <a:lnTo>
                  <a:pt x="320" y="511"/>
                </a:lnTo>
                <a:lnTo>
                  <a:pt x="308" y="504"/>
                </a:lnTo>
                <a:lnTo>
                  <a:pt x="297" y="496"/>
                </a:lnTo>
                <a:lnTo>
                  <a:pt x="287" y="486"/>
                </a:lnTo>
                <a:lnTo>
                  <a:pt x="278" y="477"/>
                </a:lnTo>
                <a:lnTo>
                  <a:pt x="269" y="466"/>
                </a:lnTo>
                <a:lnTo>
                  <a:pt x="262" y="454"/>
                </a:lnTo>
                <a:lnTo>
                  <a:pt x="256" y="442"/>
                </a:lnTo>
                <a:lnTo>
                  <a:pt x="251" y="429"/>
                </a:lnTo>
                <a:lnTo>
                  <a:pt x="249" y="415"/>
                </a:lnTo>
                <a:lnTo>
                  <a:pt x="246" y="401"/>
                </a:lnTo>
                <a:lnTo>
                  <a:pt x="245" y="387"/>
                </a:lnTo>
                <a:lnTo>
                  <a:pt x="245" y="387"/>
                </a:lnTo>
                <a:lnTo>
                  <a:pt x="246" y="372"/>
                </a:lnTo>
                <a:lnTo>
                  <a:pt x="249" y="358"/>
                </a:lnTo>
                <a:lnTo>
                  <a:pt x="251" y="345"/>
                </a:lnTo>
                <a:lnTo>
                  <a:pt x="256" y="331"/>
                </a:lnTo>
                <a:lnTo>
                  <a:pt x="262" y="319"/>
                </a:lnTo>
                <a:lnTo>
                  <a:pt x="269" y="307"/>
                </a:lnTo>
                <a:lnTo>
                  <a:pt x="278" y="297"/>
                </a:lnTo>
                <a:lnTo>
                  <a:pt x="287" y="286"/>
                </a:lnTo>
                <a:lnTo>
                  <a:pt x="297" y="277"/>
                </a:lnTo>
                <a:lnTo>
                  <a:pt x="308" y="269"/>
                </a:lnTo>
                <a:lnTo>
                  <a:pt x="320" y="262"/>
                </a:lnTo>
                <a:lnTo>
                  <a:pt x="332" y="256"/>
                </a:lnTo>
                <a:lnTo>
                  <a:pt x="345" y="251"/>
                </a:lnTo>
                <a:lnTo>
                  <a:pt x="358" y="247"/>
                </a:lnTo>
                <a:lnTo>
                  <a:pt x="372" y="245"/>
                </a:lnTo>
                <a:lnTo>
                  <a:pt x="387" y="245"/>
                </a:lnTo>
                <a:lnTo>
                  <a:pt x="387" y="245"/>
                </a:lnTo>
                <a:lnTo>
                  <a:pt x="401" y="245"/>
                </a:lnTo>
                <a:lnTo>
                  <a:pt x="416" y="247"/>
                </a:lnTo>
                <a:lnTo>
                  <a:pt x="429" y="251"/>
                </a:lnTo>
                <a:lnTo>
                  <a:pt x="442" y="256"/>
                </a:lnTo>
                <a:lnTo>
                  <a:pt x="455" y="262"/>
                </a:lnTo>
                <a:lnTo>
                  <a:pt x="466" y="269"/>
                </a:lnTo>
                <a:lnTo>
                  <a:pt x="477" y="277"/>
                </a:lnTo>
                <a:lnTo>
                  <a:pt x="488" y="286"/>
                </a:lnTo>
                <a:lnTo>
                  <a:pt x="496" y="297"/>
                </a:lnTo>
                <a:lnTo>
                  <a:pt x="504" y="307"/>
                </a:lnTo>
                <a:lnTo>
                  <a:pt x="512" y="319"/>
                </a:lnTo>
                <a:lnTo>
                  <a:pt x="518" y="331"/>
                </a:lnTo>
                <a:lnTo>
                  <a:pt x="522" y="345"/>
                </a:lnTo>
                <a:lnTo>
                  <a:pt x="526" y="358"/>
                </a:lnTo>
                <a:lnTo>
                  <a:pt x="528" y="372"/>
                </a:lnTo>
                <a:lnTo>
                  <a:pt x="528" y="387"/>
                </a:lnTo>
                <a:lnTo>
                  <a:pt x="528" y="387"/>
                </a:lnTo>
                <a:lnTo>
                  <a:pt x="528" y="401"/>
                </a:lnTo>
                <a:lnTo>
                  <a:pt x="526" y="415"/>
                </a:lnTo>
                <a:lnTo>
                  <a:pt x="522" y="429"/>
                </a:lnTo>
                <a:lnTo>
                  <a:pt x="518" y="442"/>
                </a:lnTo>
                <a:lnTo>
                  <a:pt x="512" y="454"/>
                </a:lnTo>
                <a:lnTo>
                  <a:pt x="504" y="466"/>
                </a:lnTo>
                <a:lnTo>
                  <a:pt x="496" y="477"/>
                </a:lnTo>
                <a:lnTo>
                  <a:pt x="488" y="486"/>
                </a:lnTo>
                <a:lnTo>
                  <a:pt x="477" y="496"/>
                </a:lnTo>
                <a:lnTo>
                  <a:pt x="466" y="504"/>
                </a:lnTo>
                <a:lnTo>
                  <a:pt x="455" y="511"/>
                </a:lnTo>
                <a:lnTo>
                  <a:pt x="442" y="517"/>
                </a:lnTo>
                <a:lnTo>
                  <a:pt x="429" y="522"/>
                </a:lnTo>
                <a:lnTo>
                  <a:pt x="416" y="526"/>
                </a:lnTo>
                <a:lnTo>
                  <a:pt x="401" y="527"/>
                </a:lnTo>
                <a:lnTo>
                  <a:pt x="387" y="528"/>
                </a:lnTo>
                <a:lnTo>
                  <a:pt x="387" y="528"/>
                </a:lnTo>
                <a:close/>
                <a:moveTo>
                  <a:pt x="1122" y="744"/>
                </a:moveTo>
                <a:lnTo>
                  <a:pt x="1122" y="689"/>
                </a:lnTo>
                <a:lnTo>
                  <a:pt x="1092" y="678"/>
                </a:lnTo>
                <a:lnTo>
                  <a:pt x="1092" y="678"/>
                </a:lnTo>
                <a:lnTo>
                  <a:pt x="1085" y="675"/>
                </a:lnTo>
                <a:lnTo>
                  <a:pt x="1078" y="670"/>
                </a:lnTo>
                <a:lnTo>
                  <a:pt x="1072" y="663"/>
                </a:lnTo>
                <a:lnTo>
                  <a:pt x="1067" y="654"/>
                </a:lnTo>
                <a:lnTo>
                  <a:pt x="1067" y="654"/>
                </a:lnTo>
                <a:lnTo>
                  <a:pt x="1067" y="654"/>
                </a:lnTo>
                <a:lnTo>
                  <a:pt x="1065" y="646"/>
                </a:lnTo>
                <a:lnTo>
                  <a:pt x="1065" y="637"/>
                </a:lnTo>
                <a:lnTo>
                  <a:pt x="1066" y="628"/>
                </a:lnTo>
                <a:lnTo>
                  <a:pt x="1068" y="619"/>
                </a:lnTo>
                <a:lnTo>
                  <a:pt x="1083" y="591"/>
                </a:lnTo>
                <a:lnTo>
                  <a:pt x="1043" y="552"/>
                </a:lnTo>
                <a:lnTo>
                  <a:pt x="1014" y="565"/>
                </a:lnTo>
                <a:lnTo>
                  <a:pt x="1014" y="565"/>
                </a:lnTo>
                <a:lnTo>
                  <a:pt x="1006" y="569"/>
                </a:lnTo>
                <a:lnTo>
                  <a:pt x="997" y="570"/>
                </a:lnTo>
                <a:lnTo>
                  <a:pt x="988" y="569"/>
                </a:lnTo>
                <a:lnTo>
                  <a:pt x="979" y="567"/>
                </a:lnTo>
                <a:lnTo>
                  <a:pt x="979" y="567"/>
                </a:lnTo>
                <a:lnTo>
                  <a:pt x="979" y="567"/>
                </a:lnTo>
                <a:lnTo>
                  <a:pt x="971" y="562"/>
                </a:lnTo>
                <a:lnTo>
                  <a:pt x="965" y="557"/>
                </a:lnTo>
                <a:lnTo>
                  <a:pt x="959" y="550"/>
                </a:lnTo>
                <a:lnTo>
                  <a:pt x="955" y="541"/>
                </a:lnTo>
                <a:lnTo>
                  <a:pt x="945" y="511"/>
                </a:lnTo>
                <a:lnTo>
                  <a:pt x="889" y="511"/>
                </a:lnTo>
                <a:lnTo>
                  <a:pt x="879" y="541"/>
                </a:lnTo>
                <a:lnTo>
                  <a:pt x="879" y="541"/>
                </a:lnTo>
                <a:lnTo>
                  <a:pt x="875" y="550"/>
                </a:lnTo>
                <a:lnTo>
                  <a:pt x="869" y="557"/>
                </a:lnTo>
                <a:lnTo>
                  <a:pt x="863" y="562"/>
                </a:lnTo>
                <a:lnTo>
                  <a:pt x="855" y="567"/>
                </a:lnTo>
                <a:lnTo>
                  <a:pt x="855" y="567"/>
                </a:lnTo>
                <a:lnTo>
                  <a:pt x="855" y="567"/>
                </a:lnTo>
                <a:lnTo>
                  <a:pt x="846" y="569"/>
                </a:lnTo>
                <a:lnTo>
                  <a:pt x="838" y="570"/>
                </a:lnTo>
                <a:lnTo>
                  <a:pt x="828" y="569"/>
                </a:lnTo>
                <a:lnTo>
                  <a:pt x="820" y="565"/>
                </a:lnTo>
                <a:lnTo>
                  <a:pt x="791" y="552"/>
                </a:lnTo>
                <a:lnTo>
                  <a:pt x="753" y="591"/>
                </a:lnTo>
                <a:lnTo>
                  <a:pt x="766" y="619"/>
                </a:lnTo>
                <a:lnTo>
                  <a:pt x="766" y="619"/>
                </a:lnTo>
                <a:lnTo>
                  <a:pt x="770" y="628"/>
                </a:lnTo>
                <a:lnTo>
                  <a:pt x="770" y="637"/>
                </a:lnTo>
                <a:lnTo>
                  <a:pt x="770" y="646"/>
                </a:lnTo>
                <a:lnTo>
                  <a:pt x="767" y="654"/>
                </a:lnTo>
                <a:lnTo>
                  <a:pt x="767" y="654"/>
                </a:lnTo>
                <a:lnTo>
                  <a:pt x="767" y="654"/>
                </a:lnTo>
                <a:lnTo>
                  <a:pt x="762" y="663"/>
                </a:lnTo>
                <a:lnTo>
                  <a:pt x="756" y="670"/>
                </a:lnTo>
                <a:lnTo>
                  <a:pt x="750" y="675"/>
                </a:lnTo>
                <a:lnTo>
                  <a:pt x="742" y="678"/>
                </a:lnTo>
                <a:lnTo>
                  <a:pt x="712" y="689"/>
                </a:lnTo>
                <a:lnTo>
                  <a:pt x="712" y="744"/>
                </a:lnTo>
                <a:lnTo>
                  <a:pt x="742" y="755"/>
                </a:lnTo>
                <a:lnTo>
                  <a:pt x="742" y="755"/>
                </a:lnTo>
                <a:lnTo>
                  <a:pt x="750" y="759"/>
                </a:lnTo>
                <a:lnTo>
                  <a:pt x="756" y="765"/>
                </a:lnTo>
                <a:lnTo>
                  <a:pt x="762" y="772"/>
                </a:lnTo>
                <a:lnTo>
                  <a:pt x="767" y="779"/>
                </a:lnTo>
                <a:lnTo>
                  <a:pt x="767" y="779"/>
                </a:lnTo>
                <a:lnTo>
                  <a:pt x="767" y="779"/>
                </a:lnTo>
                <a:lnTo>
                  <a:pt x="770" y="787"/>
                </a:lnTo>
                <a:lnTo>
                  <a:pt x="770" y="797"/>
                </a:lnTo>
                <a:lnTo>
                  <a:pt x="770" y="805"/>
                </a:lnTo>
                <a:lnTo>
                  <a:pt x="766" y="814"/>
                </a:lnTo>
                <a:lnTo>
                  <a:pt x="753" y="843"/>
                </a:lnTo>
                <a:lnTo>
                  <a:pt x="791" y="882"/>
                </a:lnTo>
                <a:lnTo>
                  <a:pt x="820" y="868"/>
                </a:lnTo>
                <a:lnTo>
                  <a:pt x="820" y="868"/>
                </a:lnTo>
                <a:lnTo>
                  <a:pt x="828" y="865"/>
                </a:lnTo>
                <a:lnTo>
                  <a:pt x="838" y="864"/>
                </a:lnTo>
                <a:lnTo>
                  <a:pt x="846" y="864"/>
                </a:lnTo>
                <a:lnTo>
                  <a:pt x="855" y="867"/>
                </a:lnTo>
                <a:lnTo>
                  <a:pt x="855" y="867"/>
                </a:lnTo>
                <a:lnTo>
                  <a:pt x="855" y="867"/>
                </a:lnTo>
                <a:lnTo>
                  <a:pt x="863" y="871"/>
                </a:lnTo>
                <a:lnTo>
                  <a:pt x="869" y="877"/>
                </a:lnTo>
                <a:lnTo>
                  <a:pt x="875" y="885"/>
                </a:lnTo>
                <a:lnTo>
                  <a:pt x="879" y="893"/>
                </a:lnTo>
                <a:lnTo>
                  <a:pt x="889" y="922"/>
                </a:lnTo>
                <a:lnTo>
                  <a:pt x="945" y="922"/>
                </a:lnTo>
                <a:lnTo>
                  <a:pt x="955" y="893"/>
                </a:lnTo>
                <a:lnTo>
                  <a:pt x="955" y="893"/>
                </a:lnTo>
                <a:lnTo>
                  <a:pt x="959" y="885"/>
                </a:lnTo>
                <a:lnTo>
                  <a:pt x="965" y="877"/>
                </a:lnTo>
                <a:lnTo>
                  <a:pt x="971" y="871"/>
                </a:lnTo>
                <a:lnTo>
                  <a:pt x="979" y="867"/>
                </a:lnTo>
                <a:lnTo>
                  <a:pt x="979" y="867"/>
                </a:lnTo>
                <a:lnTo>
                  <a:pt x="979" y="867"/>
                </a:lnTo>
                <a:lnTo>
                  <a:pt x="988" y="864"/>
                </a:lnTo>
                <a:lnTo>
                  <a:pt x="997" y="864"/>
                </a:lnTo>
                <a:lnTo>
                  <a:pt x="1006" y="865"/>
                </a:lnTo>
                <a:lnTo>
                  <a:pt x="1014" y="868"/>
                </a:lnTo>
                <a:lnTo>
                  <a:pt x="1043" y="882"/>
                </a:lnTo>
                <a:lnTo>
                  <a:pt x="1083" y="843"/>
                </a:lnTo>
                <a:lnTo>
                  <a:pt x="1068" y="814"/>
                </a:lnTo>
                <a:lnTo>
                  <a:pt x="1068" y="814"/>
                </a:lnTo>
                <a:lnTo>
                  <a:pt x="1066" y="805"/>
                </a:lnTo>
                <a:lnTo>
                  <a:pt x="1065" y="797"/>
                </a:lnTo>
                <a:lnTo>
                  <a:pt x="1065" y="787"/>
                </a:lnTo>
                <a:lnTo>
                  <a:pt x="1067" y="779"/>
                </a:lnTo>
                <a:lnTo>
                  <a:pt x="1067" y="779"/>
                </a:lnTo>
                <a:lnTo>
                  <a:pt x="1067" y="779"/>
                </a:lnTo>
                <a:lnTo>
                  <a:pt x="1072" y="772"/>
                </a:lnTo>
                <a:lnTo>
                  <a:pt x="1078" y="765"/>
                </a:lnTo>
                <a:lnTo>
                  <a:pt x="1085" y="759"/>
                </a:lnTo>
                <a:lnTo>
                  <a:pt x="1092" y="755"/>
                </a:lnTo>
                <a:lnTo>
                  <a:pt x="1122" y="744"/>
                </a:lnTo>
                <a:close/>
                <a:moveTo>
                  <a:pt x="917" y="792"/>
                </a:moveTo>
                <a:lnTo>
                  <a:pt x="917" y="792"/>
                </a:lnTo>
                <a:lnTo>
                  <a:pt x="910" y="792"/>
                </a:lnTo>
                <a:lnTo>
                  <a:pt x="901" y="791"/>
                </a:lnTo>
                <a:lnTo>
                  <a:pt x="894" y="789"/>
                </a:lnTo>
                <a:lnTo>
                  <a:pt x="888" y="786"/>
                </a:lnTo>
                <a:lnTo>
                  <a:pt x="875" y="779"/>
                </a:lnTo>
                <a:lnTo>
                  <a:pt x="864" y="771"/>
                </a:lnTo>
                <a:lnTo>
                  <a:pt x="855" y="759"/>
                </a:lnTo>
                <a:lnTo>
                  <a:pt x="847" y="747"/>
                </a:lnTo>
                <a:lnTo>
                  <a:pt x="845" y="739"/>
                </a:lnTo>
                <a:lnTo>
                  <a:pt x="844" y="732"/>
                </a:lnTo>
                <a:lnTo>
                  <a:pt x="843" y="725"/>
                </a:lnTo>
                <a:lnTo>
                  <a:pt x="841" y="717"/>
                </a:lnTo>
                <a:lnTo>
                  <a:pt x="841" y="717"/>
                </a:lnTo>
                <a:lnTo>
                  <a:pt x="843" y="709"/>
                </a:lnTo>
                <a:lnTo>
                  <a:pt x="844" y="702"/>
                </a:lnTo>
                <a:lnTo>
                  <a:pt x="845" y="695"/>
                </a:lnTo>
                <a:lnTo>
                  <a:pt x="847" y="688"/>
                </a:lnTo>
                <a:lnTo>
                  <a:pt x="855" y="675"/>
                </a:lnTo>
                <a:lnTo>
                  <a:pt x="864" y="664"/>
                </a:lnTo>
                <a:lnTo>
                  <a:pt x="875" y="654"/>
                </a:lnTo>
                <a:lnTo>
                  <a:pt x="888" y="647"/>
                </a:lnTo>
                <a:lnTo>
                  <a:pt x="894" y="645"/>
                </a:lnTo>
                <a:lnTo>
                  <a:pt x="901" y="643"/>
                </a:lnTo>
                <a:lnTo>
                  <a:pt x="910" y="642"/>
                </a:lnTo>
                <a:lnTo>
                  <a:pt x="917" y="641"/>
                </a:lnTo>
                <a:lnTo>
                  <a:pt x="917" y="641"/>
                </a:lnTo>
                <a:lnTo>
                  <a:pt x="925" y="642"/>
                </a:lnTo>
                <a:lnTo>
                  <a:pt x="933" y="643"/>
                </a:lnTo>
                <a:lnTo>
                  <a:pt x="940" y="645"/>
                </a:lnTo>
                <a:lnTo>
                  <a:pt x="947" y="647"/>
                </a:lnTo>
                <a:lnTo>
                  <a:pt x="959" y="654"/>
                </a:lnTo>
                <a:lnTo>
                  <a:pt x="970" y="664"/>
                </a:lnTo>
                <a:lnTo>
                  <a:pt x="979" y="675"/>
                </a:lnTo>
                <a:lnTo>
                  <a:pt x="987" y="688"/>
                </a:lnTo>
                <a:lnTo>
                  <a:pt x="989" y="695"/>
                </a:lnTo>
                <a:lnTo>
                  <a:pt x="991" y="702"/>
                </a:lnTo>
                <a:lnTo>
                  <a:pt x="993" y="709"/>
                </a:lnTo>
                <a:lnTo>
                  <a:pt x="993" y="717"/>
                </a:lnTo>
                <a:lnTo>
                  <a:pt x="993" y="717"/>
                </a:lnTo>
                <a:lnTo>
                  <a:pt x="993" y="725"/>
                </a:lnTo>
                <a:lnTo>
                  <a:pt x="991" y="732"/>
                </a:lnTo>
                <a:lnTo>
                  <a:pt x="989" y="739"/>
                </a:lnTo>
                <a:lnTo>
                  <a:pt x="987" y="747"/>
                </a:lnTo>
                <a:lnTo>
                  <a:pt x="979" y="759"/>
                </a:lnTo>
                <a:lnTo>
                  <a:pt x="970" y="771"/>
                </a:lnTo>
                <a:lnTo>
                  <a:pt x="959" y="779"/>
                </a:lnTo>
                <a:lnTo>
                  <a:pt x="947" y="786"/>
                </a:lnTo>
                <a:lnTo>
                  <a:pt x="940" y="789"/>
                </a:lnTo>
                <a:lnTo>
                  <a:pt x="933" y="791"/>
                </a:lnTo>
                <a:lnTo>
                  <a:pt x="925" y="792"/>
                </a:lnTo>
                <a:lnTo>
                  <a:pt x="917" y="792"/>
                </a:lnTo>
                <a:lnTo>
                  <a:pt x="917" y="792"/>
                </a:lnTo>
                <a:close/>
              </a:path>
            </a:pathLst>
          </a:custGeom>
          <a:solidFill>
            <a:srgbClr val="000000">
              <a:lumMod val="50000"/>
              <a:lumOff val="50000"/>
            </a:srgbClr>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196" name="角丸四角形 195"/>
          <p:cNvSpPr/>
          <p:nvPr/>
        </p:nvSpPr>
        <p:spPr>
          <a:xfrm>
            <a:off x="899592" y="3422474"/>
            <a:ext cx="3085208" cy="243027"/>
          </a:xfrm>
          <a:prstGeom prst="roundRect">
            <a:avLst/>
          </a:prstGeom>
          <a:solidFill>
            <a:srgbClr val="EE5500"/>
          </a:solidFill>
          <a:ln w="25400" cap="flat" cmpd="sng" algn="ctr">
            <a:solidFill>
              <a:sysClr val="window" lastClr="FFFFFF">
                <a:lumMod val="85000"/>
              </a:sysClr>
            </a:solidFill>
            <a:prstDash val="solid"/>
          </a:ln>
          <a:effectLst/>
        </p:spPr>
        <p:txBody>
          <a:bodyPr rtlCol="0" anchor="ctr"/>
          <a:lstStyle/>
          <a:p>
            <a:pPr algn="ctr">
              <a:defRPr/>
            </a:pPr>
            <a:r>
              <a:rPr kumimoji="0" lang="ja-JP" altLang="en-US" sz="825" b="1" kern="0" dirty="0">
                <a:solidFill>
                  <a:sysClr val="window" lastClr="FFFFFF"/>
                </a:solidFill>
              </a:rPr>
              <a:t>ワークフロー承認（承認・差戻・金額分岐）</a:t>
            </a:r>
          </a:p>
        </p:txBody>
      </p:sp>
      <p:grpSp>
        <p:nvGrpSpPr>
          <p:cNvPr id="14" name="グループ化 13">
            <a:extLst>
              <a:ext uri="{FF2B5EF4-FFF2-40B4-BE49-F238E27FC236}">
                <a16:creationId xmlns:a16="http://schemas.microsoft.com/office/drawing/2014/main" id="{60E0D998-3183-54FE-E6E4-828FD13F5046}"/>
              </a:ext>
            </a:extLst>
          </p:cNvPr>
          <p:cNvGrpSpPr/>
          <p:nvPr/>
        </p:nvGrpSpPr>
        <p:grpSpPr>
          <a:xfrm>
            <a:off x="4785870" y="1937584"/>
            <a:ext cx="3564000" cy="2629916"/>
            <a:chOff x="4591521" y="1780203"/>
            <a:chExt cx="3564000" cy="2629916"/>
          </a:xfrm>
        </p:grpSpPr>
        <p:grpSp>
          <p:nvGrpSpPr>
            <p:cNvPr id="2" name="グループ化 1"/>
            <p:cNvGrpSpPr/>
            <p:nvPr/>
          </p:nvGrpSpPr>
          <p:grpSpPr>
            <a:xfrm>
              <a:off x="4591521" y="1780203"/>
              <a:ext cx="3564000" cy="611767"/>
              <a:chOff x="4608000" y="1764000"/>
              <a:chExt cx="3564000" cy="611767"/>
            </a:xfrm>
          </p:grpSpPr>
          <p:sp>
            <p:nvSpPr>
              <p:cNvPr id="146" name="Freeform 406"/>
              <p:cNvSpPr>
                <a:spLocks noEditPoints="1"/>
              </p:cNvSpPr>
              <p:nvPr/>
            </p:nvSpPr>
            <p:spPr bwMode="auto">
              <a:xfrm>
                <a:off x="4608000" y="1800000"/>
                <a:ext cx="216024" cy="193376"/>
              </a:xfrm>
              <a:custGeom>
                <a:avLst/>
                <a:gdLst>
                  <a:gd name="T0" fmla="*/ 606 w 836"/>
                  <a:gd name="T1" fmla="*/ 423 h 692"/>
                  <a:gd name="T2" fmla="*/ 606 w 836"/>
                  <a:gd name="T3" fmla="*/ 608 h 692"/>
                  <a:gd name="T4" fmla="*/ 84 w 836"/>
                  <a:gd name="T5" fmla="*/ 608 h 692"/>
                  <a:gd name="T6" fmla="*/ 84 w 836"/>
                  <a:gd name="T7" fmla="*/ 85 h 692"/>
                  <a:gd name="T8" fmla="*/ 559 w 836"/>
                  <a:gd name="T9" fmla="*/ 85 h 692"/>
                  <a:gd name="T10" fmla="*/ 643 w 836"/>
                  <a:gd name="T11" fmla="*/ 2 h 692"/>
                  <a:gd name="T12" fmla="*/ 0 w 836"/>
                  <a:gd name="T13" fmla="*/ 2 h 692"/>
                  <a:gd name="T14" fmla="*/ 0 w 836"/>
                  <a:gd name="T15" fmla="*/ 692 h 692"/>
                  <a:gd name="T16" fmla="*/ 690 w 836"/>
                  <a:gd name="T17" fmla="*/ 692 h 692"/>
                  <a:gd name="T18" fmla="*/ 690 w 836"/>
                  <a:gd name="T19" fmla="*/ 340 h 692"/>
                  <a:gd name="T20" fmla="*/ 606 w 836"/>
                  <a:gd name="T21" fmla="*/ 423 h 692"/>
                  <a:gd name="T22" fmla="*/ 730 w 836"/>
                  <a:gd name="T23" fmla="*/ 0 h 692"/>
                  <a:gd name="T24" fmla="*/ 398 w 836"/>
                  <a:gd name="T25" fmla="*/ 332 h 692"/>
                  <a:gd name="T26" fmla="*/ 254 w 836"/>
                  <a:gd name="T27" fmla="*/ 188 h 692"/>
                  <a:gd name="T28" fmla="*/ 148 w 836"/>
                  <a:gd name="T29" fmla="*/ 295 h 692"/>
                  <a:gd name="T30" fmla="*/ 398 w 836"/>
                  <a:gd name="T31" fmla="*/ 544 h 692"/>
                  <a:gd name="T32" fmla="*/ 836 w 836"/>
                  <a:gd name="T33" fmla="*/ 106 h 692"/>
                  <a:gd name="T34" fmla="*/ 730 w 836"/>
                  <a:gd name="T3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6" h="692">
                    <a:moveTo>
                      <a:pt x="606" y="423"/>
                    </a:moveTo>
                    <a:lnTo>
                      <a:pt x="606" y="608"/>
                    </a:lnTo>
                    <a:lnTo>
                      <a:pt x="84" y="608"/>
                    </a:lnTo>
                    <a:lnTo>
                      <a:pt x="84" y="85"/>
                    </a:lnTo>
                    <a:lnTo>
                      <a:pt x="559" y="85"/>
                    </a:lnTo>
                    <a:lnTo>
                      <a:pt x="643" y="2"/>
                    </a:lnTo>
                    <a:lnTo>
                      <a:pt x="0" y="2"/>
                    </a:lnTo>
                    <a:lnTo>
                      <a:pt x="0" y="692"/>
                    </a:lnTo>
                    <a:lnTo>
                      <a:pt x="690" y="692"/>
                    </a:lnTo>
                    <a:lnTo>
                      <a:pt x="690" y="340"/>
                    </a:lnTo>
                    <a:lnTo>
                      <a:pt x="606" y="423"/>
                    </a:lnTo>
                    <a:close/>
                    <a:moveTo>
                      <a:pt x="730" y="0"/>
                    </a:moveTo>
                    <a:lnTo>
                      <a:pt x="398" y="332"/>
                    </a:lnTo>
                    <a:lnTo>
                      <a:pt x="254" y="188"/>
                    </a:lnTo>
                    <a:lnTo>
                      <a:pt x="148" y="295"/>
                    </a:lnTo>
                    <a:lnTo>
                      <a:pt x="398" y="544"/>
                    </a:lnTo>
                    <a:lnTo>
                      <a:pt x="836" y="106"/>
                    </a:lnTo>
                    <a:lnTo>
                      <a:pt x="730" y="0"/>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dirty="0">
                  <a:solidFill>
                    <a:schemeClr val="accent3"/>
                  </a:solidFill>
                </a:endParaRPr>
              </a:p>
            </p:txBody>
          </p:sp>
          <p:sp>
            <p:nvSpPr>
              <p:cNvPr id="147" name="テキスト ボックス 146"/>
              <p:cNvSpPr txBox="1"/>
              <p:nvPr/>
            </p:nvSpPr>
            <p:spPr>
              <a:xfrm>
                <a:off x="4860000" y="1764000"/>
                <a:ext cx="2698905" cy="276999"/>
              </a:xfrm>
              <a:prstGeom prst="rect">
                <a:avLst/>
              </a:prstGeom>
              <a:noFill/>
            </p:spPr>
            <p:txBody>
              <a:bodyPr wrap="square" rtlCol="0">
                <a:spAutoFit/>
              </a:bodyPr>
              <a:lstStyle/>
              <a:p>
                <a:pPr>
                  <a:defRPr/>
                </a:pPr>
                <a:r>
                  <a:rPr kumimoji="0" lang="ja-JP" altLang="en-US" sz="1200" b="1" kern="0" dirty="0">
                    <a:solidFill>
                      <a:srgbClr val="00AEEB"/>
                    </a:solidFill>
                  </a:rPr>
                  <a:t>一般社員にもやさしい入力操作性</a:t>
                </a:r>
              </a:p>
            </p:txBody>
          </p:sp>
          <p:sp>
            <p:nvSpPr>
              <p:cNvPr id="148" name="テキスト ボックス 147"/>
              <p:cNvSpPr txBox="1"/>
              <p:nvPr/>
            </p:nvSpPr>
            <p:spPr>
              <a:xfrm>
                <a:off x="4932000" y="1980000"/>
                <a:ext cx="3240000" cy="360000"/>
              </a:xfrm>
              <a:prstGeom prst="rect">
                <a:avLst/>
              </a:prstGeom>
              <a:noFill/>
            </p:spPr>
            <p:txBody>
              <a:bodyPr wrap="square" rtlCol="0">
                <a:spAutoFit/>
              </a:bodyPr>
              <a:lstStyle/>
              <a:p>
                <a:pPr>
                  <a:defRPr/>
                </a:pPr>
                <a:r>
                  <a:rPr kumimoji="0" lang="ja-JP" altLang="en-US" sz="1050" kern="0" dirty="0">
                    <a:solidFill>
                      <a:prstClr val="black"/>
                    </a:solidFill>
                  </a:rPr>
                  <a:t>一般社員にも使いやすい</a:t>
                </a:r>
                <a:r>
                  <a:rPr kumimoji="0" lang="en-US" altLang="ja-JP" sz="1050" kern="0" dirty="0">
                    <a:solidFill>
                      <a:prstClr val="black"/>
                    </a:solidFill>
                  </a:rPr>
                  <a:t>”</a:t>
                </a:r>
                <a:r>
                  <a:rPr kumimoji="0" lang="ja-JP" altLang="en-US" sz="1050" kern="0" dirty="0">
                    <a:solidFill>
                      <a:prstClr val="black"/>
                    </a:solidFill>
                  </a:rPr>
                  <a:t>摘要入力</a:t>
                </a:r>
                <a:r>
                  <a:rPr kumimoji="0" lang="en-US" altLang="ja-JP" sz="1050" kern="0" dirty="0">
                    <a:solidFill>
                      <a:prstClr val="black"/>
                    </a:solidFill>
                  </a:rPr>
                  <a:t>”</a:t>
                </a:r>
                <a:r>
                  <a:rPr kumimoji="0" lang="ja-JP" altLang="en-US" sz="1050" kern="0" dirty="0">
                    <a:solidFill>
                      <a:prstClr val="black"/>
                    </a:solidFill>
                  </a:rPr>
                  <a:t>を採用し</a:t>
                </a:r>
                <a:endParaRPr kumimoji="0" lang="en-US" altLang="ja-JP" sz="1050" kern="0" dirty="0">
                  <a:solidFill>
                    <a:prstClr val="black"/>
                  </a:solidFill>
                </a:endParaRPr>
              </a:p>
              <a:p>
                <a:pPr>
                  <a:defRPr/>
                </a:pPr>
                <a:r>
                  <a:rPr kumimoji="0" lang="ja-JP" altLang="en-US" sz="1050" kern="0" dirty="0">
                    <a:solidFill>
                      <a:prstClr val="black"/>
                    </a:solidFill>
                  </a:rPr>
                  <a:t>勘定科目を意識しない入力が可能</a:t>
                </a:r>
                <a:endParaRPr kumimoji="0" lang="en-US" altLang="ja-JP" sz="1050" kern="0" dirty="0">
                  <a:solidFill>
                    <a:prstClr val="black"/>
                  </a:solidFill>
                </a:endParaRPr>
              </a:p>
            </p:txBody>
          </p:sp>
          <p:cxnSp>
            <p:nvCxnSpPr>
              <p:cNvPr id="161" name="直線コネクタ 160"/>
              <p:cNvCxnSpPr/>
              <p:nvPr/>
            </p:nvCxnSpPr>
            <p:spPr>
              <a:xfrm>
                <a:off x="4679999" y="2375767"/>
                <a:ext cx="3420000" cy="0"/>
              </a:xfrm>
              <a:prstGeom prst="line">
                <a:avLst/>
              </a:prstGeom>
              <a:noFill/>
              <a:ln w="28575" cap="flat" cmpd="sng" algn="ctr">
                <a:solidFill>
                  <a:srgbClr val="0065AE">
                    <a:shade val="95000"/>
                    <a:satMod val="105000"/>
                  </a:srgbClr>
                </a:solidFill>
                <a:prstDash val="solid"/>
              </a:ln>
              <a:effectLst/>
            </p:spPr>
          </p:cxnSp>
          <p:sp>
            <p:nvSpPr>
              <p:cNvPr id="174" name="Freeform 444"/>
              <p:cNvSpPr>
                <a:spLocks noEditPoints="1"/>
              </p:cNvSpPr>
              <p:nvPr/>
            </p:nvSpPr>
            <p:spPr bwMode="auto">
              <a:xfrm>
                <a:off x="7344000" y="1764000"/>
                <a:ext cx="161822" cy="180173"/>
              </a:xfrm>
              <a:custGeom>
                <a:avLst/>
                <a:gdLst>
                  <a:gd name="T0" fmla="*/ 768 w 875"/>
                  <a:gd name="T1" fmla="*/ 751 h 830"/>
                  <a:gd name="T2" fmla="*/ 751 w 875"/>
                  <a:gd name="T3" fmla="*/ 745 h 830"/>
                  <a:gd name="T4" fmla="*/ 743 w 875"/>
                  <a:gd name="T5" fmla="*/ 733 h 830"/>
                  <a:gd name="T6" fmla="*/ 745 w 875"/>
                  <a:gd name="T7" fmla="*/ 715 h 830"/>
                  <a:gd name="T8" fmla="*/ 760 w 875"/>
                  <a:gd name="T9" fmla="*/ 703 h 830"/>
                  <a:gd name="T10" fmla="*/ 807 w 875"/>
                  <a:gd name="T11" fmla="*/ 681 h 830"/>
                  <a:gd name="T12" fmla="*/ 826 w 875"/>
                  <a:gd name="T13" fmla="*/ 638 h 830"/>
                  <a:gd name="T14" fmla="*/ 790 w 875"/>
                  <a:gd name="T15" fmla="*/ 619 h 830"/>
                  <a:gd name="T16" fmla="*/ 772 w 875"/>
                  <a:gd name="T17" fmla="*/ 614 h 830"/>
                  <a:gd name="T18" fmla="*/ 765 w 875"/>
                  <a:gd name="T19" fmla="*/ 602 h 830"/>
                  <a:gd name="T20" fmla="*/ 766 w 875"/>
                  <a:gd name="T21" fmla="*/ 583 h 830"/>
                  <a:gd name="T22" fmla="*/ 780 w 875"/>
                  <a:gd name="T23" fmla="*/ 571 h 830"/>
                  <a:gd name="T24" fmla="*/ 828 w 875"/>
                  <a:gd name="T25" fmla="*/ 552 h 830"/>
                  <a:gd name="T26" fmla="*/ 849 w 875"/>
                  <a:gd name="T27" fmla="*/ 507 h 830"/>
                  <a:gd name="T28" fmla="*/ 811 w 875"/>
                  <a:gd name="T29" fmla="*/ 485 h 830"/>
                  <a:gd name="T30" fmla="*/ 793 w 875"/>
                  <a:gd name="T31" fmla="*/ 480 h 830"/>
                  <a:gd name="T32" fmla="*/ 785 w 875"/>
                  <a:gd name="T33" fmla="*/ 468 h 830"/>
                  <a:gd name="T34" fmla="*/ 787 w 875"/>
                  <a:gd name="T35" fmla="*/ 450 h 830"/>
                  <a:gd name="T36" fmla="*/ 802 w 875"/>
                  <a:gd name="T37" fmla="*/ 438 h 830"/>
                  <a:gd name="T38" fmla="*/ 849 w 875"/>
                  <a:gd name="T39" fmla="*/ 423 h 830"/>
                  <a:gd name="T40" fmla="*/ 870 w 875"/>
                  <a:gd name="T41" fmla="*/ 387 h 830"/>
                  <a:gd name="T42" fmla="*/ 853 w 875"/>
                  <a:gd name="T43" fmla="*/ 349 h 830"/>
                  <a:gd name="T44" fmla="*/ 778 w 875"/>
                  <a:gd name="T45" fmla="*/ 348 h 830"/>
                  <a:gd name="T46" fmla="*/ 717 w 875"/>
                  <a:gd name="T47" fmla="*/ 333 h 830"/>
                  <a:gd name="T48" fmla="*/ 642 w 875"/>
                  <a:gd name="T49" fmla="*/ 295 h 830"/>
                  <a:gd name="T50" fmla="*/ 660 w 875"/>
                  <a:gd name="T51" fmla="*/ 229 h 830"/>
                  <a:gd name="T52" fmla="*/ 672 w 875"/>
                  <a:gd name="T53" fmla="*/ 137 h 830"/>
                  <a:gd name="T54" fmla="*/ 666 w 875"/>
                  <a:gd name="T55" fmla="*/ 56 h 830"/>
                  <a:gd name="T56" fmla="*/ 642 w 875"/>
                  <a:gd name="T57" fmla="*/ 11 h 830"/>
                  <a:gd name="T58" fmla="*/ 627 w 875"/>
                  <a:gd name="T59" fmla="*/ 2 h 830"/>
                  <a:gd name="T60" fmla="*/ 592 w 875"/>
                  <a:gd name="T61" fmla="*/ 3 h 830"/>
                  <a:gd name="T62" fmla="*/ 569 w 875"/>
                  <a:gd name="T63" fmla="*/ 27 h 830"/>
                  <a:gd name="T64" fmla="*/ 543 w 875"/>
                  <a:gd name="T65" fmla="*/ 98 h 830"/>
                  <a:gd name="T66" fmla="*/ 501 w 875"/>
                  <a:gd name="T67" fmla="*/ 217 h 830"/>
                  <a:gd name="T68" fmla="*/ 444 w 875"/>
                  <a:gd name="T69" fmla="*/ 306 h 830"/>
                  <a:gd name="T70" fmla="*/ 394 w 875"/>
                  <a:gd name="T71" fmla="*/ 351 h 830"/>
                  <a:gd name="T72" fmla="*/ 342 w 875"/>
                  <a:gd name="T73" fmla="*/ 379 h 830"/>
                  <a:gd name="T74" fmla="*/ 277 w 875"/>
                  <a:gd name="T75" fmla="*/ 397 h 830"/>
                  <a:gd name="T76" fmla="*/ 297 w 875"/>
                  <a:gd name="T77" fmla="*/ 747 h 830"/>
                  <a:gd name="T78" fmla="*/ 412 w 875"/>
                  <a:gd name="T79" fmla="*/ 763 h 830"/>
                  <a:gd name="T80" fmla="*/ 513 w 875"/>
                  <a:gd name="T81" fmla="*/ 795 h 830"/>
                  <a:gd name="T82" fmla="*/ 607 w 875"/>
                  <a:gd name="T83" fmla="*/ 824 h 830"/>
                  <a:gd name="T84" fmla="*/ 663 w 875"/>
                  <a:gd name="T85" fmla="*/ 830 h 830"/>
                  <a:gd name="T86" fmla="*/ 721 w 875"/>
                  <a:gd name="T87" fmla="*/ 824 h 830"/>
                  <a:gd name="T88" fmla="*/ 767 w 875"/>
                  <a:gd name="T89" fmla="*/ 803 h 830"/>
                  <a:gd name="T90" fmla="*/ 796 w 875"/>
                  <a:gd name="T91" fmla="*/ 765 h 830"/>
                  <a:gd name="T92" fmla="*/ 0 w 875"/>
                  <a:gd name="T93" fmla="*/ 365 h 830"/>
                  <a:gd name="T94" fmla="*/ 0 w 875"/>
                  <a:gd name="T95" fmla="*/ 365 h 830"/>
                  <a:gd name="T96" fmla="*/ 127 w 875"/>
                  <a:gd name="T97" fmla="*/ 672 h 830"/>
                  <a:gd name="T98" fmla="*/ 111 w 875"/>
                  <a:gd name="T99" fmla="*/ 655 h 830"/>
                  <a:gd name="T100" fmla="*/ 91 w 875"/>
                  <a:gd name="T101" fmla="*/ 654 h 830"/>
                  <a:gd name="T102" fmla="*/ 71 w 875"/>
                  <a:gd name="T103" fmla="*/ 667 h 830"/>
                  <a:gd name="T104" fmla="*/ 65 w 875"/>
                  <a:gd name="T105" fmla="*/ 685 h 830"/>
                  <a:gd name="T106" fmla="*/ 75 w 875"/>
                  <a:gd name="T107" fmla="*/ 708 h 830"/>
                  <a:gd name="T108" fmla="*/ 97 w 875"/>
                  <a:gd name="T109" fmla="*/ 716 h 830"/>
                  <a:gd name="T110" fmla="*/ 115 w 875"/>
                  <a:gd name="T111" fmla="*/ 711 h 830"/>
                  <a:gd name="T112" fmla="*/ 129 w 875"/>
                  <a:gd name="T113" fmla="*/ 691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5" h="830">
                    <a:moveTo>
                      <a:pt x="802" y="740"/>
                    </a:moveTo>
                    <a:lnTo>
                      <a:pt x="773" y="750"/>
                    </a:lnTo>
                    <a:lnTo>
                      <a:pt x="773" y="750"/>
                    </a:lnTo>
                    <a:lnTo>
                      <a:pt x="768" y="751"/>
                    </a:lnTo>
                    <a:lnTo>
                      <a:pt x="763" y="751"/>
                    </a:lnTo>
                    <a:lnTo>
                      <a:pt x="760" y="750"/>
                    </a:lnTo>
                    <a:lnTo>
                      <a:pt x="755" y="747"/>
                    </a:lnTo>
                    <a:lnTo>
                      <a:pt x="751" y="745"/>
                    </a:lnTo>
                    <a:lnTo>
                      <a:pt x="748" y="743"/>
                    </a:lnTo>
                    <a:lnTo>
                      <a:pt x="745" y="738"/>
                    </a:lnTo>
                    <a:lnTo>
                      <a:pt x="743" y="733"/>
                    </a:lnTo>
                    <a:lnTo>
                      <a:pt x="743" y="733"/>
                    </a:lnTo>
                    <a:lnTo>
                      <a:pt x="742" y="728"/>
                    </a:lnTo>
                    <a:lnTo>
                      <a:pt x="742" y="723"/>
                    </a:lnTo>
                    <a:lnTo>
                      <a:pt x="743" y="720"/>
                    </a:lnTo>
                    <a:lnTo>
                      <a:pt x="745" y="715"/>
                    </a:lnTo>
                    <a:lnTo>
                      <a:pt x="748" y="711"/>
                    </a:lnTo>
                    <a:lnTo>
                      <a:pt x="751" y="708"/>
                    </a:lnTo>
                    <a:lnTo>
                      <a:pt x="755" y="705"/>
                    </a:lnTo>
                    <a:lnTo>
                      <a:pt x="760" y="703"/>
                    </a:lnTo>
                    <a:lnTo>
                      <a:pt x="786" y="693"/>
                    </a:lnTo>
                    <a:lnTo>
                      <a:pt x="786" y="693"/>
                    </a:lnTo>
                    <a:lnTo>
                      <a:pt x="797" y="689"/>
                    </a:lnTo>
                    <a:lnTo>
                      <a:pt x="807" y="681"/>
                    </a:lnTo>
                    <a:lnTo>
                      <a:pt x="813" y="673"/>
                    </a:lnTo>
                    <a:lnTo>
                      <a:pt x="819" y="663"/>
                    </a:lnTo>
                    <a:lnTo>
                      <a:pt x="822" y="651"/>
                    </a:lnTo>
                    <a:lnTo>
                      <a:pt x="826" y="638"/>
                    </a:lnTo>
                    <a:lnTo>
                      <a:pt x="831" y="606"/>
                    </a:lnTo>
                    <a:lnTo>
                      <a:pt x="795" y="618"/>
                    </a:lnTo>
                    <a:lnTo>
                      <a:pt x="795" y="618"/>
                    </a:lnTo>
                    <a:lnTo>
                      <a:pt x="790" y="619"/>
                    </a:lnTo>
                    <a:lnTo>
                      <a:pt x="785" y="619"/>
                    </a:lnTo>
                    <a:lnTo>
                      <a:pt x="780" y="618"/>
                    </a:lnTo>
                    <a:lnTo>
                      <a:pt x="777" y="617"/>
                    </a:lnTo>
                    <a:lnTo>
                      <a:pt x="772" y="614"/>
                    </a:lnTo>
                    <a:lnTo>
                      <a:pt x="769" y="611"/>
                    </a:lnTo>
                    <a:lnTo>
                      <a:pt x="766" y="606"/>
                    </a:lnTo>
                    <a:lnTo>
                      <a:pt x="765" y="602"/>
                    </a:lnTo>
                    <a:lnTo>
                      <a:pt x="765" y="602"/>
                    </a:lnTo>
                    <a:lnTo>
                      <a:pt x="763" y="597"/>
                    </a:lnTo>
                    <a:lnTo>
                      <a:pt x="763" y="593"/>
                    </a:lnTo>
                    <a:lnTo>
                      <a:pt x="765" y="588"/>
                    </a:lnTo>
                    <a:lnTo>
                      <a:pt x="766" y="583"/>
                    </a:lnTo>
                    <a:lnTo>
                      <a:pt x="768" y="579"/>
                    </a:lnTo>
                    <a:lnTo>
                      <a:pt x="772" y="576"/>
                    </a:lnTo>
                    <a:lnTo>
                      <a:pt x="777" y="573"/>
                    </a:lnTo>
                    <a:lnTo>
                      <a:pt x="780" y="571"/>
                    </a:lnTo>
                    <a:lnTo>
                      <a:pt x="808" y="563"/>
                    </a:lnTo>
                    <a:lnTo>
                      <a:pt x="808" y="563"/>
                    </a:lnTo>
                    <a:lnTo>
                      <a:pt x="820" y="558"/>
                    </a:lnTo>
                    <a:lnTo>
                      <a:pt x="828" y="552"/>
                    </a:lnTo>
                    <a:lnTo>
                      <a:pt x="835" y="543"/>
                    </a:lnTo>
                    <a:lnTo>
                      <a:pt x="841" y="533"/>
                    </a:lnTo>
                    <a:lnTo>
                      <a:pt x="845" y="521"/>
                    </a:lnTo>
                    <a:lnTo>
                      <a:pt x="849" y="507"/>
                    </a:lnTo>
                    <a:lnTo>
                      <a:pt x="855" y="473"/>
                    </a:lnTo>
                    <a:lnTo>
                      <a:pt x="816" y="485"/>
                    </a:lnTo>
                    <a:lnTo>
                      <a:pt x="816" y="485"/>
                    </a:lnTo>
                    <a:lnTo>
                      <a:pt x="811" y="485"/>
                    </a:lnTo>
                    <a:lnTo>
                      <a:pt x="807" y="485"/>
                    </a:lnTo>
                    <a:lnTo>
                      <a:pt x="802" y="485"/>
                    </a:lnTo>
                    <a:lnTo>
                      <a:pt x="797" y="482"/>
                    </a:lnTo>
                    <a:lnTo>
                      <a:pt x="793" y="480"/>
                    </a:lnTo>
                    <a:lnTo>
                      <a:pt x="790" y="476"/>
                    </a:lnTo>
                    <a:lnTo>
                      <a:pt x="787" y="473"/>
                    </a:lnTo>
                    <a:lnTo>
                      <a:pt x="785" y="468"/>
                    </a:lnTo>
                    <a:lnTo>
                      <a:pt x="785" y="468"/>
                    </a:lnTo>
                    <a:lnTo>
                      <a:pt x="785" y="463"/>
                    </a:lnTo>
                    <a:lnTo>
                      <a:pt x="785" y="458"/>
                    </a:lnTo>
                    <a:lnTo>
                      <a:pt x="786" y="453"/>
                    </a:lnTo>
                    <a:lnTo>
                      <a:pt x="787" y="450"/>
                    </a:lnTo>
                    <a:lnTo>
                      <a:pt x="790" y="445"/>
                    </a:lnTo>
                    <a:lnTo>
                      <a:pt x="793" y="443"/>
                    </a:lnTo>
                    <a:lnTo>
                      <a:pt x="797" y="439"/>
                    </a:lnTo>
                    <a:lnTo>
                      <a:pt x="802" y="438"/>
                    </a:lnTo>
                    <a:lnTo>
                      <a:pt x="839" y="428"/>
                    </a:lnTo>
                    <a:lnTo>
                      <a:pt x="839" y="428"/>
                    </a:lnTo>
                    <a:lnTo>
                      <a:pt x="844" y="426"/>
                    </a:lnTo>
                    <a:lnTo>
                      <a:pt x="849" y="423"/>
                    </a:lnTo>
                    <a:lnTo>
                      <a:pt x="857" y="417"/>
                    </a:lnTo>
                    <a:lnTo>
                      <a:pt x="863" y="409"/>
                    </a:lnTo>
                    <a:lnTo>
                      <a:pt x="868" y="399"/>
                    </a:lnTo>
                    <a:lnTo>
                      <a:pt x="870" y="387"/>
                    </a:lnTo>
                    <a:lnTo>
                      <a:pt x="873" y="374"/>
                    </a:lnTo>
                    <a:lnTo>
                      <a:pt x="875" y="347"/>
                    </a:lnTo>
                    <a:lnTo>
                      <a:pt x="875" y="347"/>
                    </a:lnTo>
                    <a:lnTo>
                      <a:pt x="853" y="349"/>
                    </a:lnTo>
                    <a:lnTo>
                      <a:pt x="833" y="350"/>
                    </a:lnTo>
                    <a:lnTo>
                      <a:pt x="814" y="350"/>
                    </a:lnTo>
                    <a:lnTo>
                      <a:pt x="795" y="349"/>
                    </a:lnTo>
                    <a:lnTo>
                      <a:pt x="778" y="348"/>
                    </a:lnTo>
                    <a:lnTo>
                      <a:pt x="761" y="345"/>
                    </a:lnTo>
                    <a:lnTo>
                      <a:pt x="745" y="342"/>
                    </a:lnTo>
                    <a:lnTo>
                      <a:pt x="731" y="338"/>
                    </a:lnTo>
                    <a:lnTo>
                      <a:pt x="717" y="333"/>
                    </a:lnTo>
                    <a:lnTo>
                      <a:pt x="703" y="330"/>
                    </a:lnTo>
                    <a:lnTo>
                      <a:pt x="681" y="319"/>
                    </a:lnTo>
                    <a:lnTo>
                      <a:pt x="660" y="307"/>
                    </a:lnTo>
                    <a:lnTo>
                      <a:pt x="642" y="295"/>
                    </a:lnTo>
                    <a:lnTo>
                      <a:pt x="642" y="295"/>
                    </a:lnTo>
                    <a:lnTo>
                      <a:pt x="649" y="273"/>
                    </a:lnTo>
                    <a:lnTo>
                      <a:pt x="655" y="252"/>
                    </a:lnTo>
                    <a:lnTo>
                      <a:pt x="660" y="229"/>
                    </a:lnTo>
                    <a:lnTo>
                      <a:pt x="665" y="205"/>
                    </a:lnTo>
                    <a:lnTo>
                      <a:pt x="669" y="182"/>
                    </a:lnTo>
                    <a:lnTo>
                      <a:pt x="671" y="159"/>
                    </a:lnTo>
                    <a:lnTo>
                      <a:pt x="672" y="137"/>
                    </a:lnTo>
                    <a:lnTo>
                      <a:pt x="672" y="114"/>
                    </a:lnTo>
                    <a:lnTo>
                      <a:pt x="672" y="93"/>
                    </a:lnTo>
                    <a:lnTo>
                      <a:pt x="670" y="74"/>
                    </a:lnTo>
                    <a:lnTo>
                      <a:pt x="666" y="56"/>
                    </a:lnTo>
                    <a:lnTo>
                      <a:pt x="661" y="41"/>
                    </a:lnTo>
                    <a:lnTo>
                      <a:pt x="655" y="26"/>
                    </a:lnTo>
                    <a:lnTo>
                      <a:pt x="647" y="15"/>
                    </a:lnTo>
                    <a:lnTo>
                      <a:pt x="642" y="11"/>
                    </a:lnTo>
                    <a:lnTo>
                      <a:pt x="637" y="7"/>
                    </a:lnTo>
                    <a:lnTo>
                      <a:pt x="633" y="5"/>
                    </a:lnTo>
                    <a:lnTo>
                      <a:pt x="627" y="2"/>
                    </a:lnTo>
                    <a:lnTo>
                      <a:pt x="627" y="2"/>
                    </a:lnTo>
                    <a:lnTo>
                      <a:pt x="617" y="0"/>
                    </a:lnTo>
                    <a:lnTo>
                      <a:pt x="607" y="0"/>
                    </a:lnTo>
                    <a:lnTo>
                      <a:pt x="600" y="1"/>
                    </a:lnTo>
                    <a:lnTo>
                      <a:pt x="592" y="3"/>
                    </a:lnTo>
                    <a:lnTo>
                      <a:pt x="586" y="8"/>
                    </a:lnTo>
                    <a:lnTo>
                      <a:pt x="580" y="13"/>
                    </a:lnTo>
                    <a:lnTo>
                      <a:pt x="574" y="20"/>
                    </a:lnTo>
                    <a:lnTo>
                      <a:pt x="569" y="27"/>
                    </a:lnTo>
                    <a:lnTo>
                      <a:pt x="561" y="44"/>
                    </a:lnTo>
                    <a:lnTo>
                      <a:pt x="555" y="62"/>
                    </a:lnTo>
                    <a:lnTo>
                      <a:pt x="543" y="98"/>
                    </a:lnTo>
                    <a:lnTo>
                      <a:pt x="543" y="98"/>
                    </a:lnTo>
                    <a:lnTo>
                      <a:pt x="528" y="145"/>
                    </a:lnTo>
                    <a:lnTo>
                      <a:pt x="520" y="169"/>
                    </a:lnTo>
                    <a:lnTo>
                      <a:pt x="510" y="193"/>
                    </a:lnTo>
                    <a:lnTo>
                      <a:pt x="501" y="217"/>
                    </a:lnTo>
                    <a:lnTo>
                      <a:pt x="489" y="240"/>
                    </a:lnTo>
                    <a:lnTo>
                      <a:pt x="475" y="263"/>
                    </a:lnTo>
                    <a:lnTo>
                      <a:pt x="461" y="285"/>
                    </a:lnTo>
                    <a:lnTo>
                      <a:pt x="444" y="306"/>
                    </a:lnTo>
                    <a:lnTo>
                      <a:pt x="426" y="325"/>
                    </a:lnTo>
                    <a:lnTo>
                      <a:pt x="415" y="335"/>
                    </a:lnTo>
                    <a:lnTo>
                      <a:pt x="405" y="343"/>
                    </a:lnTo>
                    <a:lnTo>
                      <a:pt x="394" y="351"/>
                    </a:lnTo>
                    <a:lnTo>
                      <a:pt x="382" y="359"/>
                    </a:lnTo>
                    <a:lnTo>
                      <a:pt x="369" y="366"/>
                    </a:lnTo>
                    <a:lnTo>
                      <a:pt x="355" y="373"/>
                    </a:lnTo>
                    <a:lnTo>
                      <a:pt x="342" y="379"/>
                    </a:lnTo>
                    <a:lnTo>
                      <a:pt x="327" y="385"/>
                    </a:lnTo>
                    <a:lnTo>
                      <a:pt x="311" y="390"/>
                    </a:lnTo>
                    <a:lnTo>
                      <a:pt x="295" y="393"/>
                    </a:lnTo>
                    <a:lnTo>
                      <a:pt x="277" y="397"/>
                    </a:lnTo>
                    <a:lnTo>
                      <a:pt x="259" y="399"/>
                    </a:lnTo>
                    <a:lnTo>
                      <a:pt x="259" y="746"/>
                    </a:lnTo>
                    <a:lnTo>
                      <a:pt x="259" y="746"/>
                    </a:lnTo>
                    <a:lnTo>
                      <a:pt x="297" y="747"/>
                    </a:lnTo>
                    <a:lnTo>
                      <a:pt x="329" y="750"/>
                    </a:lnTo>
                    <a:lnTo>
                      <a:pt x="359" y="752"/>
                    </a:lnTo>
                    <a:lnTo>
                      <a:pt x="387" y="757"/>
                    </a:lnTo>
                    <a:lnTo>
                      <a:pt x="412" y="763"/>
                    </a:lnTo>
                    <a:lnTo>
                      <a:pt x="435" y="769"/>
                    </a:lnTo>
                    <a:lnTo>
                      <a:pt x="455" y="775"/>
                    </a:lnTo>
                    <a:lnTo>
                      <a:pt x="475" y="782"/>
                    </a:lnTo>
                    <a:lnTo>
                      <a:pt x="513" y="795"/>
                    </a:lnTo>
                    <a:lnTo>
                      <a:pt x="549" y="809"/>
                    </a:lnTo>
                    <a:lnTo>
                      <a:pt x="568" y="815"/>
                    </a:lnTo>
                    <a:lnTo>
                      <a:pt x="587" y="821"/>
                    </a:lnTo>
                    <a:lnTo>
                      <a:pt x="607" y="824"/>
                    </a:lnTo>
                    <a:lnTo>
                      <a:pt x="629" y="828"/>
                    </a:lnTo>
                    <a:lnTo>
                      <a:pt x="629" y="828"/>
                    </a:lnTo>
                    <a:lnTo>
                      <a:pt x="647" y="829"/>
                    </a:lnTo>
                    <a:lnTo>
                      <a:pt x="663" y="830"/>
                    </a:lnTo>
                    <a:lnTo>
                      <a:pt x="678" y="829"/>
                    </a:lnTo>
                    <a:lnTo>
                      <a:pt x="694" y="829"/>
                    </a:lnTo>
                    <a:lnTo>
                      <a:pt x="708" y="827"/>
                    </a:lnTo>
                    <a:lnTo>
                      <a:pt x="721" y="824"/>
                    </a:lnTo>
                    <a:lnTo>
                      <a:pt x="735" y="819"/>
                    </a:lnTo>
                    <a:lnTo>
                      <a:pt x="747" y="815"/>
                    </a:lnTo>
                    <a:lnTo>
                      <a:pt x="757" y="810"/>
                    </a:lnTo>
                    <a:lnTo>
                      <a:pt x="767" y="803"/>
                    </a:lnTo>
                    <a:lnTo>
                      <a:pt x="775" y="794"/>
                    </a:lnTo>
                    <a:lnTo>
                      <a:pt x="784" y="786"/>
                    </a:lnTo>
                    <a:lnTo>
                      <a:pt x="790" y="776"/>
                    </a:lnTo>
                    <a:lnTo>
                      <a:pt x="796" y="765"/>
                    </a:lnTo>
                    <a:lnTo>
                      <a:pt x="799" y="753"/>
                    </a:lnTo>
                    <a:lnTo>
                      <a:pt x="802" y="740"/>
                    </a:lnTo>
                    <a:lnTo>
                      <a:pt x="802" y="740"/>
                    </a:lnTo>
                    <a:close/>
                    <a:moveTo>
                      <a:pt x="0" y="365"/>
                    </a:moveTo>
                    <a:lnTo>
                      <a:pt x="0" y="773"/>
                    </a:lnTo>
                    <a:lnTo>
                      <a:pt x="196" y="773"/>
                    </a:lnTo>
                    <a:lnTo>
                      <a:pt x="196" y="365"/>
                    </a:lnTo>
                    <a:lnTo>
                      <a:pt x="0" y="365"/>
                    </a:lnTo>
                    <a:close/>
                    <a:moveTo>
                      <a:pt x="130" y="685"/>
                    </a:moveTo>
                    <a:lnTo>
                      <a:pt x="130" y="685"/>
                    </a:lnTo>
                    <a:lnTo>
                      <a:pt x="129" y="678"/>
                    </a:lnTo>
                    <a:lnTo>
                      <a:pt x="127" y="672"/>
                    </a:lnTo>
                    <a:lnTo>
                      <a:pt x="124" y="667"/>
                    </a:lnTo>
                    <a:lnTo>
                      <a:pt x="120" y="662"/>
                    </a:lnTo>
                    <a:lnTo>
                      <a:pt x="115" y="659"/>
                    </a:lnTo>
                    <a:lnTo>
                      <a:pt x="111" y="655"/>
                    </a:lnTo>
                    <a:lnTo>
                      <a:pt x="103" y="654"/>
                    </a:lnTo>
                    <a:lnTo>
                      <a:pt x="97" y="653"/>
                    </a:lnTo>
                    <a:lnTo>
                      <a:pt x="97" y="653"/>
                    </a:lnTo>
                    <a:lnTo>
                      <a:pt x="91" y="654"/>
                    </a:lnTo>
                    <a:lnTo>
                      <a:pt x="85" y="655"/>
                    </a:lnTo>
                    <a:lnTo>
                      <a:pt x="79" y="659"/>
                    </a:lnTo>
                    <a:lnTo>
                      <a:pt x="75" y="662"/>
                    </a:lnTo>
                    <a:lnTo>
                      <a:pt x="71" y="667"/>
                    </a:lnTo>
                    <a:lnTo>
                      <a:pt x="69" y="672"/>
                    </a:lnTo>
                    <a:lnTo>
                      <a:pt x="66" y="678"/>
                    </a:lnTo>
                    <a:lnTo>
                      <a:pt x="65" y="685"/>
                    </a:lnTo>
                    <a:lnTo>
                      <a:pt x="65" y="685"/>
                    </a:lnTo>
                    <a:lnTo>
                      <a:pt x="66" y="691"/>
                    </a:lnTo>
                    <a:lnTo>
                      <a:pt x="69" y="697"/>
                    </a:lnTo>
                    <a:lnTo>
                      <a:pt x="71" y="703"/>
                    </a:lnTo>
                    <a:lnTo>
                      <a:pt x="75" y="708"/>
                    </a:lnTo>
                    <a:lnTo>
                      <a:pt x="79" y="711"/>
                    </a:lnTo>
                    <a:lnTo>
                      <a:pt x="85" y="714"/>
                    </a:lnTo>
                    <a:lnTo>
                      <a:pt x="91" y="716"/>
                    </a:lnTo>
                    <a:lnTo>
                      <a:pt x="97" y="716"/>
                    </a:lnTo>
                    <a:lnTo>
                      <a:pt x="97" y="716"/>
                    </a:lnTo>
                    <a:lnTo>
                      <a:pt x="103" y="716"/>
                    </a:lnTo>
                    <a:lnTo>
                      <a:pt x="111" y="714"/>
                    </a:lnTo>
                    <a:lnTo>
                      <a:pt x="115" y="711"/>
                    </a:lnTo>
                    <a:lnTo>
                      <a:pt x="120" y="708"/>
                    </a:lnTo>
                    <a:lnTo>
                      <a:pt x="124" y="703"/>
                    </a:lnTo>
                    <a:lnTo>
                      <a:pt x="127" y="697"/>
                    </a:lnTo>
                    <a:lnTo>
                      <a:pt x="129" y="691"/>
                    </a:lnTo>
                    <a:lnTo>
                      <a:pt x="130" y="685"/>
                    </a:lnTo>
                    <a:lnTo>
                      <a:pt x="130" y="685"/>
                    </a:lnTo>
                    <a:close/>
                  </a:path>
                </a:pathLst>
              </a:custGeom>
              <a:solidFill>
                <a:srgbClr val="00AEEB"/>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grpSp>
        <p:sp>
          <p:nvSpPr>
            <p:cNvPr id="71" name="Freeform 406"/>
            <p:cNvSpPr>
              <a:spLocks noEditPoints="1"/>
            </p:cNvSpPr>
            <p:nvPr/>
          </p:nvSpPr>
          <p:spPr bwMode="auto">
            <a:xfrm>
              <a:off x="4591521" y="2536203"/>
              <a:ext cx="216024" cy="193376"/>
            </a:xfrm>
            <a:custGeom>
              <a:avLst/>
              <a:gdLst>
                <a:gd name="T0" fmla="*/ 606 w 836"/>
                <a:gd name="T1" fmla="*/ 423 h 692"/>
                <a:gd name="T2" fmla="*/ 606 w 836"/>
                <a:gd name="T3" fmla="*/ 608 h 692"/>
                <a:gd name="T4" fmla="*/ 84 w 836"/>
                <a:gd name="T5" fmla="*/ 608 h 692"/>
                <a:gd name="T6" fmla="*/ 84 w 836"/>
                <a:gd name="T7" fmla="*/ 85 h 692"/>
                <a:gd name="T8" fmla="*/ 559 w 836"/>
                <a:gd name="T9" fmla="*/ 85 h 692"/>
                <a:gd name="T10" fmla="*/ 643 w 836"/>
                <a:gd name="T11" fmla="*/ 2 h 692"/>
                <a:gd name="T12" fmla="*/ 0 w 836"/>
                <a:gd name="T13" fmla="*/ 2 h 692"/>
                <a:gd name="T14" fmla="*/ 0 w 836"/>
                <a:gd name="T15" fmla="*/ 692 h 692"/>
                <a:gd name="T16" fmla="*/ 690 w 836"/>
                <a:gd name="T17" fmla="*/ 692 h 692"/>
                <a:gd name="T18" fmla="*/ 690 w 836"/>
                <a:gd name="T19" fmla="*/ 340 h 692"/>
                <a:gd name="T20" fmla="*/ 606 w 836"/>
                <a:gd name="T21" fmla="*/ 423 h 692"/>
                <a:gd name="T22" fmla="*/ 730 w 836"/>
                <a:gd name="T23" fmla="*/ 0 h 692"/>
                <a:gd name="T24" fmla="*/ 398 w 836"/>
                <a:gd name="T25" fmla="*/ 332 h 692"/>
                <a:gd name="T26" fmla="*/ 254 w 836"/>
                <a:gd name="T27" fmla="*/ 188 h 692"/>
                <a:gd name="T28" fmla="*/ 148 w 836"/>
                <a:gd name="T29" fmla="*/ 295 h 692"/>
                <a:gd name="T30" fmla="*/ 398 w 836"/>
                <a:gd name="T31" fmla="*/ 544 h 692"/>
                <a:gd name="T32" fmla="*/ 836 w 836"/>
                <a:gd name="T33" fmla="*/ 106 h 692"/>
                <a:gd name="T34" fmla="*/ 730 w 836"/>
                <a:gd name="T3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6" h="692">
                  <a:moveTo>
                    <a:pt x="606" y="423"/>
                  </a:moveTo>
                  <a:lnTo>
                    <a:pt x="606" y="608"/>
                  </a:lnTo>
                  <a:lnTo>
                    <a:pt x="84" y="608"/>
                  </a:lnTo>
                  <a:lnTo>
                    <a:pt x="84" y="85"/>
                  </a:lnTo>
                  <a:lnTo>
                    <a:pt x="559" y="85"/>
                  </a:lnTo>
                  <a:lnTo>
                    <a:pt x="643" y="2"/>
                  </a:lnTo>
                  <a:lnTo>
                    <a:pt x="0" y="2"/>
                  </a:lnTo>
                  <a:lnTo>
                    <a:pt x="0" y="692"/>
                  </a:lnTo>
                  <a:lnTo>
                    <a:pt x="690" y="692"/>
                  </a:lnTo>
                  <a:lnTo>
                    <a:pt x="690" y="340"/>
                  </a:lnTo>
                  <a:lnTo>
                    <a:pt x="606" y="423"/>
                  </a:lnTo>
                  <a:close/>
                  <a:moveTo>
                    <a:pt x="730" y="0"/>
                  </a:moveTo>
                  <a:lnTo>
                    <a:pt x="398" y="332"/>
                  </a:lnTo>
                  <a:lnTo>
                    <a:pt x="254" y="188"/>
                  </a:lnTo>
                  <a:lnTo>
                    <a:pt x="148" y="295"/>
                  </a:lnTo>
                  <a:lnTo>
                    <a:pt x="398" y="544"/>
                  </a:lnTo>
                  <a:lnTo>
                    <a:pt x="836" y="106"/>
                  </a:lnTo>
                  <a:lnTo>
                    <a:pt x="730" y="0"/>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dirty="0">
                <a:solidFill>
                  <a:prstClr val="black"/>
                </a:solidFill>
              </a:endParaRPr>
            </a:p>
          </p:txBody>
        </p:sp>
        <p:sp>
          <p:nvSpPr>
            <p:cNvPr id="72" name="テキスト ボックス 71"/>
            <p:cNvSpPr txBox="1"/>
            <p:nvPr/>
          </p:nvSpPr>
          <p:spPr>
            <a:xfrm>
              <a:off x="4843521" y="2500203"/>
              <a:ext cx="2698905" cy="276999"/>
            </a:xfrm>
            <a:prstGeom prst="rect">
              <a:avLst/>
            </a:prstGeom>
            <a:noFill/>
          </p:spPr>
          <p:txBody>
            <a:bodyPr wrap="square" rtlCol="0">
              <a:spAutoFit/>
            </a:bodyPr>
            <a:lstStyle/>
            <a:p>
              <a:pPr>
                <a:defRPr/>
              </a:pPr>
              <a:r>
                <a:rPr kumimoji="0" lang="ja-JP" altLang="en-US" sz="1200" b="1" kern="0" dirty="0">
                  <a:solidFill>
                    <a:srgbClr val="00AEEB"/>
                  </a:solidFill>
                </a:rPr>
                <a:t>駅すぱあと連携</a:t>
              </a:r>
              <a:r>
                <a:rPr kumimoji="0" lang="en-US" altLang="ja-JP" sz="1200" b="1" kern="0" dirty="0"/>
                <a:t>*</a:t>
              </a:r>
              <a:endParaRPr kumimoji="0" lang="ja-JP" altLang="en-US" sz="1200" b="1" kern="0" dirty="0"/>
            </a:p>
          </p:txBody>
        </p:sp>
        <p:sp>
          <p:nvSpPr>
            <p:cNvPr id="73" name="テキスト ボックス 72"/>
            <p:cNvSpPr txBox="1"/>
            <p:nvPr/>
          </p:nvSpPr>
          <p:spPr>
            <a:xfrm>
              <a:off x="4915521" y="2716203"/>
              <a:ext cx="3240000" cy="415498"/>
            </a:xfrm>
            <a:prstGeom prst="rect">
              <a:avLst/>
            </a:prstGeom>
            <a:noFill/>
          </p:spPr>
          <p:txBody>
            <a:bodyPr wrap="square" rtlCol="0">
              <a:spAutoFit/>
            </a:bodyPr>
            <a:lstStyle/>
            <a:p>
              <a:pPr>
                <a:defRPr/>
              </a:pPr>
              <a:r>
                <a:rPr kumimoji="0" lang="ja-JP" altLang="en-US" sz="1050" kern="0" dirty="0">
                  <a:solidFill>
                    <a:prstClr val="black"/>
                  </a:solidFill>
                </a:rPr>
                <a:t>経路</a:t>
              </a:r>
              <a:r>
                <a:rPr kumimoji="0" lang="en-US" altLang="ja-JP" sz="1050" kern="0" dirty="0">
                  <a:solidFill>
                    <a:prstClr val="black"/>
                  </a:solidFill>
                </a:rPr>
                <a:t>/</a:t>
              </a:r>
              <a:r>
                <a:rPr kumimoji="0" lang="ja-JP" altLang="en-US" sz="1050" kern="0" dirty="0">
                  <a:solidFill>
                    <a:prstClr val="black"/>
                  </a:solidFill>
                </a:rPr>
                <a:t>金額等の検索結果を伝票に自動転記</a:t>
              </a:r>
              <a:endParaRPr kumimoji="0" lang="en-US" altLang="ja-JP" sz="1050" kern="0" dirty="0">
                <a:solidFill>
                  <a:prstClr val="black"/>
                </a:solidFill>
              </a:endParaRPr>
            </a:p>
            <a:p>
              <a:pPr>
                <a:defRPr/>
              </a:pPr>
              <a:r>
                <a:rPr kumimoji="0" lang="ja-JP" altLang="en-US" sz="1050" kern="0" dirty="0">
                  <a:solidFill>
                    <a:prstClr val="black"/>
                  </a:solidFill>
                </a:rPr>
                <a:t>定期券区間の自動控除も可能</a:t>
              </a:r>
              <a:endParaRPr kumimoji="0" lang="en-US" altLang="ja-JP" sz="1050" kern="0" dirty="0">
                <a:solidFill>
                  <a:prstClr val="black"/>
                </a:solidFill>
              </a:endParaRPr>
            </a:p>
          </p:txBody>
        </p:sp>
        <p:cxnSp>
          <p:nvCxnSpPr>
            <p:cNvPr id="74" name="直線コネクタ 73"/>
            <p:cNvCxnSpPr/>
            <p:nvPr/>
          </p:nvCxnSpPr>
          <p:spPr>
            <a:xfrm>
              <a:off x="4663520" y="3111970"/>
              <a:ext cx="3420000" cy="0"/>
            </a:xfrm>
            <a:prstGeom prst="line">
              <a:avLst/>
            </a:prstGeom>
            <a:noFill/>
            <a:ln w="28575" cap="flat" cmpd="sng" algn="ctr">
              <a:solidFill>
                <a:srgbClr val="0065AE">
                  <a:shade val="95000"/>
                  <a:satMod val="105000"/>
                </a:srgbClr>
              </a:solidFill>
              <a:prstDash val="solid"/>
            </a:ln>
            <a:effectLst/>
          </p:spPr>
        </p:cxnSp>
        <p:sp>
          <p:nvSpPr>
            <p:cNvPr id="77" name="Freeform 406"/>
            <p:cNvSpPr>
              <a:spLocks noEditPoints="1"/>
            </p:cNvSpPr>
            <p:nvPr/>
          </p:nvSpPr>
          <p:spPr bwMode="auto">
            <a:xfrm>
              <a:off x="4591521" y="3256203"/>
              <a:ext cx="216024" cy="193376"/>
            </a:xfrm>
            <a:custGeom>
              <a:avLst/>
              <a:gdLst>
                <a:gd name="T0" fmla="*/ 606 w 836"/>
                <a:gd name="T1" fmla="*/ 423 h 692"/>
                <a:gd name="T2" fmla="*/ 606 w 836"/>
                <a:gd name="T3" fmla="*/ 608 h 692"/>
                <a:gd name="T4" fmla="*/ 84 w 836"/>
                <a:gd name="T5" fmla="*/ 608 h 692"/>
                <a:gd name="T6" fmla="*/ 84 w 836"/>
                <a:gd name="T7" fmla="*/ 85 h 692"/>
                <a:gd name="T8" fmla="*/ 559 w 836"/>
                <a:gd name="T9" fmla="*/ 85 h 692"/>
                <a:gd name="T10" fmla="*/ 643 w 836"/>
                <a:gd name="T11" fmla="*/ 2 h 692"/>
                <a:gd name="T12" fmla="*/ 0 w 836"/>
                <a:gd name="T13" fmla="*/ 2 h 692"/>
                <a:gd name="T14" fmla="*/ 0 w 836"/>
                <a:gd name="T15" fmla="*/ 692 h 692"/>
                <a:gd name="T16" fmla="*/ 690 w 836"/>
                <a:gd name="T17" fmla="*/ 692 h 692"/>
                <a:gd name="T18" fmla="*/ 690 w 836"/>
                <a:gd name="T19" fmla="*/ 340 h 692"/>
                <a:gd name="T20" fmla="*/ 606 w 836"/>
                <a:gd name="T21" fmla="*/ 423 h 692"/>
                <a:gd name="T22" fmla="*/ 730 w 836"/>
                <a:gd name="T23" fmla="*/ 0 h 692"/>
                <a:gd name="T24" fmla="*/ 398 w 836"/>
                <a:gd name="T25" fmla="*/ 332 h 692"/>
                <a:gd name="T26" fmla="*/ 254 w 836"/>
                <a:gd name="T27" fmla="*/ 188 h 692"/>
                <a:gd name="T28" fmla="*/ 148 w 836"/>
                <a:gd name="T29" fmla="*/ 295 h 692"/>
                <a:gd name="T30" fmla="*/ 398 w 836"/>
                <a:gd name="T31" fmla="*/ 544 h 692"/>
                <a:gd name="T32" fmla="*/ 836 w 836"/>
                <a:gd name="T33" fmla="*/ 106 h 692"/>
                <a:gd name="T34" fmla="*/ 730 w 836"/>
                <a:gd name="T3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6" h="692">
                  <a:moveTo>
                    <a:pt x="606" y="423"/>
                  </a:moveTo>
                  <a:lnTo>
                    <a:pt x="606" y="608"/>
                  </a:lnTo>
                  <a:lnTo>
                    <a:pt x="84" y="608"/>
                  </a:lnTo>
                  <a:lnTo>
                    <a:pt x="84" y="85"/>
                  </a:lnTo>
                  <a:lnTo>
                    <a:pt x="559" y="85"/>
                  </a:lnTo>
                  <a:lnTo>
                    <a:pt x="643" y="2"/>
                  </a:lnTo>
                  <a:lnTo>
                    <a:pt x="0" y="2"/>
                  </a:lnTo>
                  <a:lnTo>
                    <a:pt x="0" y="692"/>
                  </a:lnTo>
                  <a:lnTo>
                    <a:pt x="690" y="692"/>
                  </a:lnTo>
                  <a:lnTo>
                    <a:pt x="690" y="340"/>
                  </a:lnTo>
                  <a:lnTo>
                    <a:pt x="606" y="423"/>
                  </a:lnTo>
                  <a:close/>
                  <a:moveTo>
                    <a:pt x="730" y="0"/>
                  </a:moveTo>
                  <a:lnTo>
                    <a:pt x="398" y="332"/>
                  </a:lnTo>
                  <a:lnTo>
                    <a:pt x="254" y="188"/>
                  </a:lnTo>
                  <a:lnTo>
                    <a:pt x="148" y="295"/>
                  </a:lnTo>
                  <a:lnTo>
                    <a:pt x="398" y="544"/>
                  </a:lnTo>
                  <a:lnTo>
                    <a:pt x="836" y="106"/>
                  </a:lnTo>
                  <a:lnTo>
                    <a:pt x="730" y="0"/>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78" name="テキスト ボックス 77"/>
            <p:cNvSpPr txBox="1"/>
            <p:nvPr/>
          </p:nvSpPr>
          <p:spPr>
            <a:xfrm>
              <a:off x="4843521" y="3220203"/>
              <a:ext cx="2698905" cy="276999"/>
            </a:xfrm>
            <a:prstGeom prst="rect">
              <a:avLst/>
            </a:prstGeom>
            <a:noFill/>
          </p:spPr>
          <p:txBody>
            <a:bodyPr wrap="square" rtlCol="0">
              <a:spAutoFit/>
            </a:bodyPr>
            <a:lstStyle/>
            <a:p>
              <a:pPr>
                <a:defRPr/>
              </a:pPr>
              <a:r>
                <a:rPr kumimoji="0" lang="ja-JP" altLang="en-US" sz="1200" b="1" kern="0" dirty="0">
                  <a:solidFill>
                    <a:srgbClr val="00AEEB"/>
                  </a:solidFill>
                </a:rPr>
                <a:t>旅費規程の設定</a:t>
              </a:r>
            </a:p>
          </p:txBody>
        </p:sp>
        <p:sp>
          <p:nvSpPr>
            <p:cNvPr id="79" name="テキスト ボックス 78"/>
            <p:cNvSpPr txBox="1"/>
            <p:nvPr/>
          </p:nvSpPr>
          <p:spPr>
            <a:xfrm>
              <a:off x="4915521" y="3436203"/>
              <a:ext cx="3240000" cy="415498"/>
            </a:xfrm>
            <a:prstGeom prst="rect">
              <a:avLst/>
            </a:prstGeom>
            <a:noFill/>
          </p:spPr>
          <p:txBody>
            <a:bodyPr wrap="square" rtlCol="0">
              <a:spAutoFit/>
            </a:bodyPr>
            <a:lstStyle/>
            <a:p>
              <a:pPr>
                <a:defRPr/>
              </a:pPr>
              <a:r>
                <a:rPr kumimoji="0" lang="ja-JP" altLang="en-US" sz="1050" kern="0" dirty="0">
                  <a:solidFill>
                    <a:prstClr val="black"/>
                  </a:solidFill>
                </a:rPr>
                <a:t>役職や距離、出張分類等に応じた手当を自動計算</a:t>
              </a:r>
              <a:endParaRPr kumimoji="0" lang="en-US" altLang="ja-JP" sz="1050" kern="0" dirty="0">
                <a:solidFill>
                  <a:prstClr val="black"/>
                </a:solidFill>
              </a:endParaRPr>
            </a:p>
            <a:p>
              <a:pPr>
                <a:defRPr/>
              </a:pPr>
              <a:r>
                <a:rPr kumimoji="0" lang="ja-JP" altLang="en-US" sz="1050" kern="0" dirty="0">
                  <a:solidFill>
                    <a:prstClr val="black"/>
                  </a:solidFill>
                </a:rPr>
                <a:t>企業様の旅費規定に合わせた運用が可能</a:t>
              </a:r>
            </a:p>
          </p:txBody>
        </p:sp>
        <p:cxnSp>
          <p:nvCxnSpPr>
            <p:cNvPr id="80" name="直線コネクタ 79"/>
            <p:cNvCxnSpPr/>
            <p:nvPr/>
          </p:nvCxnSpPr>
          <p:spPr>
            <a:xfrm>
              <a:off x="4663520" y="3831970"/>
              <a:ext cx="3420000" cy="0"/>
            </a:xfrm>
            <a:prstGeom prst="line">
              <a:avLst/>
            </a:prstGeom>
            <a:noFill/>
            <a:ln w="28575" cap="flat" cmpd="sng" algn="ctr">
              <a:solidFill>
                <a:srgbClr val="0065AE">
                  <a:shade val="95000"/>
                  <a:satMod val="105000"/>
                </a:srgbClr>
              </a:solidFill>
              <a:prstDash val="solid"/>
            </a:ln>
            <a:effectLst/>
          </p:spPr>
        </p:cxnSp>
        <p:sp>
          <p:nvSpPr>
            <p:cNvPr id="83" name="Freeform 406"/>
            <p:cNvSpPr>
              <a:spLocks noEditPoints="1"/>
            </p:cNvSpPr>
            <p:nvPr/>
          </p:nvSpPr>
          <p:spPr bwMode="auto">
            <a:xfrm>
              <a:off x="4591521" y="3976203"/>
              <a:ext cx="216024" cy="193376"/>
            </a:xfrm>
            <a:custGeom>
              <a:avLst/>
              <a:gdLst>
                <a:gd name="T0" fmla="*/ 606 w 836"/>
                <a:gd name="T1" fmla="*/ 423 h 692"/>
                <a:gd name="T2" fmla="*/ 606 w 836"/>
                <a:gd name="T3" fmla="*/ 608 h 692"/>
                <a:gd name="T4" fmla="*/ 84 w 836"/>
                <a:gd name="T5" fmla="*/ 608 h 692"/>
                <a:gd name="T6" fmla="*/ 84 w 836"/>
                <a:gd name="T7" fmla="*/ 85 h 692"/>
                <a:gd name="T8" fmla="*/ 559 w 836"/>
                <a:gd name="T9" fmla="*/ 85 h 692"/>
                <a:gd name="T10" fmla="*/ 643 w 836"/>
                <a:gd name="T11" fmla="*/ 2 h 692"/>
                <a:gd name="T12" fmla="*/ 0 w 836"/>
                <a:gd name="T13" fmla="*/ 2 h 692"/>
                <a:gd name="T14" fmla="*/ 0 w 836"/>
                <a:gd name="T15" fmla="*/ 692 h 692"/>
                <a:gd name="T16" fmla="*/ 690 w 836"/>
                <a:gd name="T17" fmla="*/ 692 h 692"/>
                <a:gd name="T18" fmla="*/ 690 w 836"/>
                <a:gd name="T19" fmla="*/ 340 h 692"/>
                <a:gd name="T20" fmla="*/ 606 w 836"/>
                <a:gd name="T21" fmla="*/ 423 h 692"/>
                <a:gd name="T22" fmla="*/ 730 w 836"/>
                <a:gd name="T23" fmla="*/ 0 h 692"/>
                <a:gd name="T24" fmla="*/ 398 w 836"/>
                <a:gd name="T25" fmla="*/ 332 h 692"/>
                <a:gd name="T26" fmla="*/ 254 w 836"/>
                <a:gd name="T27" fmla="*/ 188 h 692"/>
                <a:gd name="T28" fmla="*/ 148 w 836"/>
                <a:gd name="T29" fmla="*/ 295 h 692"/>
                <a:gd name="T30" fmla="*/ 398 w 836"/>
                <a:gd name="T31" fmla="*/ 544 h 692"/>
                <a:gd name="T32" fmla="*/ 836 w 836"/>
                <a:gd name="T33" fmla="*/ 106 h 692"/>
                <a:gd name="T34" fmla="*/ 730 w 836"/>
                <a:gd name="T3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6" h="692">
                  <a:moveTo>
                    <a:pt x="606" y="423"/>
                  </a:moveTo>
                  <a:lnTo>
                    <a:pt x="606" y="608"/>
                  </a:lnTo>
                  <a:lnTo>
                    <a:pt x="84" y="608"/>
                  </a:lnTo>
                  <a:lnTo>
                    <a:pt x="84" y="85"/>
                  </a:lnTo>
                  <a:lnTo>
                    <a:pt x="559" y="85"/>
                  </a:lnTo>
                  <a:lnTo>
                    <a:pt x="643" y="2"/>
                  </a:lnTo>
                  <a:lnTo>
                    <a:pt x="0" y="2"/>
                  </a:lnTo>
                  <a:lnTo>
                    <a:pt x="0" y="692"/>
                  </a:lnTo>
                  <a:lnTo>
                    <a:pt x="690" y="692"/>
                  </a:lnTo>
                  <a:lnTo>
                    <a:pt x="690" y="340"/>
                  </a:lnTo>
                  <a:lnTo>
                    <a:pt x="606" y="423"/>
                  </a:lnTo>
                  <a:close/>
                  <a:moveTo>
                    <a:pt x="730" y="0"/>
                  </a:moveTo>
                  <a:lnTo>
                    <a:pt x="398" y="332"/>
                  </a:lnTo>
                  <a:lnTo>
                    <a:pt x="254" y="188"/>
                  </a:lnTo>
                  <a:lnTo>
                    <a:pt x="148" y="295"/>
                  </a:lnTo>
                  <a:lnTo>
                    <a:pt x="398" y="544"/>
                  </a:lnTo>
                  <a:lnTo>
                    <a:pt x="836" y="106"/>
                  </a:lnTo>
                  <a:lnTo>
                    <a:pt x="730" y="0"/>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84" name="テキスト ボックス 83"/>
            <p:cNvSpPr txBox="1"/>
            <p:nvPr/>
          </p:nvSpPr>
          <p:spPr>
            <a:xfrm>
              <a:off x="4843521" y="3940203"/>
              <a:ext cx="2698905" cy="276999"/>
            </a:xfrm>
            <a:prstGeom prst="rect">
              <a:avLst/>
            </a:prstGeom>
            <a:noFill/>
          </p:spPr>
          <p:txBody>
            <a:bodyPr wrap="square" rtlCol="0">
              <a:spAutoFit/>
            </a:bodyPr>
            <a:lstStyle/>
            <a:p>
              <a:pPr>
                <a:defRPr/>
              </a:pPr>
              <a:r>
                <a:rPr kumimoji="0" lang="ja-JP" altLang="en-US" sz="1200" b="1" kern="0" dirty="0">
                  <a:solidFill>
                    <a:srgbClr val="00AEEB"/>
                  </a:solidFill>
                </a:rPr>
                <a:t>ファイル添付</a:t>
              </a:r>
            </a:p>
          </p:txBody>
        </p:sp>
        <p:sp>
          <p:nvSpPr>
            <p:cNvPr id="85" name="テキスト ボックス 84"/>
            <p:cNvSpPr txBox="1"/>
            <p:nvPr/>
          </p:nvSpPr>
          <p:spPr>
            <a:xfrm>
              <a:off x="4915521" y="4156203"/>
              <a:ext cx="3240000" cy="253916"/>
            </a:xfrm>
            <a:prstGeom prst="rect">
              <a:avLst/>
            </a:prstGeom>
            <a:noFill/>
          </p:spPr>
          <p:txBody>
            <a:bodyPr wrap="square" rtlCol="0">
              <a:spAutoFit/>
            </a:bodyPr>
            <a:lstStyle/>
            <a:p>
              <a:pPr>
                <a:defRPr/>
              </a:pPr>
              <a:r>
                <a:rPr kumimoji="0" lang="ja-JP" altLang="en-US" sz="1050" kern="0" dirty="0">
                  <a:solidFill>
                    <a:prstClr val="black"/>
                  </a:solidFill>
                </a:rPr>
                <a:t>領収書などの証憑類を伝票に添付することが可能</a:t>
              </a:r>
              <a:endParaRPr kumimoji="0" lang="en-US" altLang="ja-JP" sz="1050" kern="0" dirty="0">
                <a:solidFill>
                  <a:prstClr val="black"/>
                </a:solidFill>
              </a:endParaRPr>
            </a:p>
          </p:txBody>
        </p:sp>
        <p:pic>
          <p:nvPicPr>
            <p:cNvPr id="88" name="図 87"/>
            <p:cNvPicPr>
              <a:picLocks noChangeAspect="1"/>
            </p:cNvPicPr>
            <p:nvPr/>
          </p:nvPicPr>
          <p:blipFill>
            <a:blip r:embed="rId3" cstate="print"/>
            <a:stretch>
              <a:fillRect/>
            </a:stretch>
          </p:blipFill>
          <p:spPr>
            <a:xfrm>
              <a:off x="6355521" y="2500203"/>
              <a:ext cx="283410" cy="227716"/>
            </a:xfrm>
            <a:prstGeom prst="rect">
              <a:avLst/>
            </a:prstGeom>
            <a:effectLst>
              <a:softEdge rad="0"/>
            </a:effectLst>
          </p:spPr>
        </p:pic>
        <p:pic>
          <p:nvPicPr>
            <p:cNvPr id="89" name="図 88"/>
            <p:cNvPicPr>
              <a:picLocks noChangeAspect="1"/>
            </p:cNvPicPr>
            <p:nvPr/>
          </p:nvPicPr>
          <p:blipFill>
            <a:blip r:embed="rId4" cstate="print">
              <a:clrChange>
                <a:clrFrom>
                  <a:srgbClr val="F4F8F9"/>
                </a:clrFrom>
                <a:clrTo>
                  <a:srgbClr val="F4F8F9">
                    <a:alpha val="0"/>
                  </a:srgbClr>
                </a:clrTo>
              </a:clrChange>
            </a:blip>
            <a:stretch>
              <a:fillRect/>
            </a:stretch>
          </p:blipFill>
          <p:spPr>
            <a:xfrm>
              <a:off x="6320189" y="2525946"/>
              <a:ext cx="374966" cy="274974"/>
            </a:xfrm>
            <a:prstGeom prst="rect">
              <a:avLst/>
            </a:prstGeom>
            <a:ln>
              <a:noFill/>
            </a:ln>
          </p:spPr>
        </p:pic>
        <p:sp>
          <p:nvSpPr>
            <p:cNvPr id="90" name="Freeform 549"/>
            <p:cNvSpPr>
              <a:spLocks noEditPoints="1"/>
            </p:cNvSpPr>
            <p:nvPr/>
          </p:nvSpPr>
          <p:spPr bwMode="auto">
            <a:xfrm>
              <a:off x="6103521" y="3256203"/>
              <a:ext cx="176927" cy="167240"/>
            </a:xfrm>
            <a:custGeom>
              <a:avLst/>
              <a:gdLst/>
              <a:ahLst/>
              <a:cxnLst>
                <a:cxn ang="0">
                  <a:pos x="152" y="0"/>
                </a:cxn>
                <a:cxn ang="0">
                  <a:pos x="152" y="0"/>
                </a:cxn>
                <a:cxn ang="0">
                  <a:pos x="142" y="0"/>
                </a:cxn>
                <a:cxn ang="0">
                  <a:pos x="134" y="4"/>
                </a:cxn>
                <a:cxn ang="0">
                  <a:pos x="126" y="8"/>
                </a:cxn>
                <a:cxn ang="0">
                  <a:pos x="120" y="12"/>
                </a:cxn>
                <a:cxn ang="0">
                  <a:pos x="120" y="12"/>
                </a:cxn>
                <a:cxn ang="0">
                  <a:pos x="114" y="8"/>
                </a:cxn>
                <a:cxn ang="0">
                  <a:pos x="106" y="4"/>
                </a:cxn>
                <a:cxn ang="0">
                  <a:pos x="98" y="0"/>
                </a:cxn>
                <a:cxn ang="0">
                  <a:pos x="88" y="0"/>
                </a:cxn>
                <a:cxn ang="0">
                  <a:pos x="0" y="0"/>
                </a:cxn>
                <a:cxn ang="0">
                  <a:pos x="0" y="224"/>
                </a:cxn>
                <a:cxn ang="0">
                  <a:pos x="88" y="224"/>
                </a:cxn>
                <a:cxn ang="0">
                  <a:pos x="88" y="224"/>
                </a:cxn>
                <a:cxn ang="0">
                  <a:pos x="98" y="226"/>
                </a:cxn>
                <a:cxn ang="0">
                  <a:pos x="104" y="230"/>
                </a:cxn>
                <a:cxn ang="0">
                  <a:pos x="108" y="236"/>
                </a:cxn>
                <a:cxn ang="0">
                  <a:pos x="108" y="240"/>
                </a:cxn>
                <a:cxn ang="0">
                  <a:pos x="132" y="240"/>
                </a:cxn>
                <a:cxn ang="0">
                  <a:pos x="132" y="240"/>
                </a:cxn>
                <a:cxn ang="0">
                  <a:pos x="132" y="236"/>
                </a:cxn>
                <a:cxn ang="0">
                  <a:pos x="134" y="230"/>
                </a:cxn>
                <a:cxn ang="0">
                  <a:pos x="140" y="226"/>
                </a:cxn>
                <a:cxn ang="0">
                  <a:pos x="146" y="224"/>
                </a:cxn>
                <a:cxn ang="0">
                  <a:pos x="152" y="224"/>
                </a:cxn>
                <a:cxn ang="0">
                  <a:pos x="240" y="224"/>
                </a:cxn>
                <a:cxn ang="0">
                  <a:pos x="240" y="0"/>
                </a:cxn>
                <a:cxn ang="0">
                  <a:pos x="152" y="0"/>
                </a:cxn>
                <a:cxn ang="0">
                  <a:pos x="108" y="204"/>
                </a:cxn>
                <a:cxn ang="0">
                  <a:pos x="108" y="204"/>
                </a:cxn>
                <a:cxn ang="0">
                  <a:pos x="98" y="200"/>
                </a:cxn>
                <a:cxn ang="0">
                  <a:pos x="88" y="200"/>
                </a:cxn>
                <a:cxn ang="0">
                  <a:pos x="24" y="200"/>
                </a:cxn>
                <a:cxn ang="0">
                  <a:pos x="24" y="24"/>
                </a:cxn>
                <a:cxn ang="0">
                  <a:pos x="88" y="24"/>
                </a:cxn>
                <a:cxn ang="0">
                  <a:pos x="88" y="24"/>
                </a:cxn>
                <a:cxn ang="0">
                  <a:pos x="98" y="26"/>
                </a:cxn>
                <a:cxn ang="0">
                  <a:pos x="104" y="30"/>
                </a:cxn>
                <a:cxn ang="0">
                  <a:pos x="108" y="36"/>
                </a:cxn>
                <a:cxn ang="0">
                  <a:pos x="108" y="40"/>
                </a:cxn>
                <a:cxn ang="0">
                  <a:pos x="108" y="204"/>
                </a:cxn>
                <a:cxn ang="0">
                  <a:pos x="216" y="200"/>
                </a:cxn>
                <a:cxn ang="0">
                  <a:pos x="152" y="200"/>
                </a:cxn>
                <a:cxn ang="0">
                  <a:pos x="152" y="200"/>
                </a:cxn>
                <a:cxn ang="0">
                  <a:pos x="142" y="200"/>
                </a:cxn>
                <a:cxn ang="0">
                  <a:pos x="132" y="204"/>
                </a:cxn>
                <a:cxn ang="0">
                  <a:pos x="132" y="40"/>
                </a:cxn>
                <a:cxn ang="0">
                  <a:pos x="132" y="40"/>
                </a:cxn>
                <a:cxn ang="0">
                  <a:pos x="132" y="36"/>
                </a:cxn>
                <a:cxn ang="0">
                  <a:pos x="134" y="30"/>
                </a:cxn>
                <a:cxn ang="0">
                  <a:pos x="140" y="26"/>
                </a:cxn>
                <a:cxn ang="0">
                  <a:pos x="146" y="24"/>
                </a:cxn>
                <a:cxn ang="0">
                  <a:pos x="152" y="24"/>
                </a:cxn>
                <a:cxn ang="0">
                  <a:pos x="216" y="24"/>
                </a:cxn>
                <a:cxn ang="0">
                  <a:pos x="216" y="200"/>
                </a:cxn>
              </a:cxnLst>
              <a:rect l="0" t="0" r="r" b="b"/>
              <a:pathLst>
                <a:path w="240" h="240">
                  <a:moveTo>
                    <a:pt x="152" y="0"/>
                  </a:moveTo>
                  <a:lnTo>
                    <a:pt x="152" y="0"/>
                  </a:lnTo>
                  <a:lnTo>
                    <a:pt x="142" y="0"/>
                  </a:lnTo>
                  <a:lnTo>
                    <a:pt x="134" y="4"/>
                  </a:lnTo>
                  <a:lnTo>
                    <a:pt x="126" y="8"/>
                  </a:lnTo>
                  <a:lnTo>
                    <a:pt x="120" y="12"/>
                  </a:lnTo>
                  <a:lnTo>
                    <a:pt x="120" y="12"/>
                  </a:lnTo>
                  <a:lnTo>
                    <a:pt x="114" y="8"/>
                  </a:lnTo>
                  <a:lnTo>
                    <a:pt x="106" y="4"/>
                  </a:lnTo>
                  <a:lnTo>
                    <a:pt x="98" y="0"/>
                  </a:lnTo>
                  <a:lnTo>
                    <a:pt x="88" y="0"/>
                  </a:lnTo>
                  <a:lnTo>
                    <a:pt x="0" y="0"/>
                  </a:lnTo>
                  <a:lnTo>
                    <a:pt x="0" y="224"/>
                  </a:lnTo>
                  <a:lnTo>
                    <a:pt x="88" y="224"/>
                  </a:lnTo>
                  <a:lnTo>
                    <a:pt x="88" y="224"/>
                  </a:lnTo>
                  <a:lnTo>
                    <a:pt x="98" y="226"/>
                  </a:lnTo>
                  <a:lnTo>
                    <a:pt x="104" y="230"/>
                  </a:lnTo>
                  <a:lnTo>
                    <a:pt x="108" y="236"/>
                  </a:lnTo>
                  <a:lnTo>
                    <a:pt x="108" y="240"/>
                  </a:lnTo>
                  <a:lnTo>
                    <a:pt x="132" y="240"/>
                  </a:lnTo>
                  <a:lnTo>
                    <a:pt x="132" y="240"/>
                  </a:lnTo>
                  <a:lnTo>
                    <a:pt x="132" y="236"/>
                  </a:lnTo>
                  <a:lnTo>
                    <a:pt x="134" y="230"/>
                  </a:lnTo>
                  <a:lnTo>
                    <a:pt x="140" y="226"/>
                  </a:lnTo>
                  <a:lnTo>
                    <a:pt x="146" y="224"/>
                  </a:lnTo>
                  <a:lnTo>
                    <a:pt x="152" y="224"/>
                  </a:lnTo>
                  <a:lnTo>
                    <a:pt x="240" y="224"/>
                  </a:lnTo>
                  <a:lnTo>
                    <a:pt x="240" y="0"/>
                  </a:lnTo>
                  <a:lnTo>
                    <a:pt x="152" y="0"/>
                  </a:lnTo>
                  <a:close/>
                  <a:moveTo>
                    <a:pt x="108" y="204"/>
                  </a:moveTo>
                  <a:lnTo>
                    <a:pt x="108" y="204"/>
                  </a:lnTo>
                  <a:lnTo>
                    <a:pt x="98" y="200"/>
                  </a:lnTo>
                  <a:lnTo>
                    <a:pt x="88" y="200"/>
                  </a:lnTo>
                  <a:lnTo>
                    <a:pt x="24" y="200"/>
                  </a:lnTo>
                  <a:lnTo>
                    <a:pt x="24" y="24"/>
                  </a:lnTo>
                  <a:lnTo>
                    <a:pt x="88" y="24"/>
                  </a:lnTo>
                  <a:lnTo>
                    <a:pt x="88" y="24"/>
                  </a:lnTo>
                  <a:lnTo>
                    <a:pt x="98" y="26"/>
                  </a:lnTo>
                  <a:lnTo>
                    <a:pt x="104" y="30"/>
                  </a:lnTo>
                  <a:lnTo>
                    <a:pt x="108" y="36"/>
                  </a:lnTo>
                  <a:lnTo>
                    <a:pt x="108" y="40"/>
                  </a:lnTo>
                  <a:lnTo>
                    <a:pt x="108" y="204"/>
                  </a:lnTo>
                  <a:close/>
                  <a:moveTo>
                    <a:pt x="216" y="200"/>
                  </a:moveTo>
                  <a:lnTo>
                    <a:pt x="152" y="200"/>
                  </a:lnTo>
                  <a:lnTo>
                    <a:pt x="152" y="200"/>
                  </a:lnTo>
                  <a:lnTo>
                    <a:pt x="142" y="200"/>
                  </a:lnTo>
                  <a:lnTo>
                    <a:pt x="132" y="204"/>
                  </a:lnTo>
                  <a:lnTo>
                    <a:pt x="132" y="40"/>
                  </a:lnTo>
                  <a:lnTo>
                    <a:pt x="132" y="40"/>
                  </a:lnTo>
                  <a:lnTo>
                    <a:pt x="132" y="36"/>
                  </a:lnTo>
                  <a:lnTo>
                    <a:pt x="134" y="30"/>
                  </a:lnTo>
                  <a:lnTo>
                    <a:pt x="140" y="26"/>
                  </a:lnTo>
                  <a:lnTo>
                    <a:pt x="146" y="24"/>
                  </a:lnTo>
                  <a:lnTo>
                    <a:pt x="152" y="24"/>
                  </a:lnTo>
                  <a:lnTo>
                    <a:pt x="216" y="24"/>
                  </a:lnTo>
                  <a:lnTo>
                    <a:pt x="216" y="200"/>
                  </a:lnTo>
                  <a:close/>
                </a:path>
              </a:pathLst>
            </a:custGeom>
            <a:solidFill>
              <a:srgbClr val="00AEEB"/>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91" name="Freeform 376"/>
            <p:cNvSpPr>
              <a:spLocks/>
            </p:cNvSpPr>
            <p:nvPr/>
          </p:nvSpPr>
          <p:spPr bwMode="auto">
            <a:xfrm>
              <a:off x="5923521" y="3940203"/>
              <a:ext cx="161479" cy="208453"/>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FFFFFF"/>
            </a:solidFill>
            <a:ln>
              <a:solidFill>
                <a:srgbClr val="00AEEB"/>
              </a:solid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latin typeface="Arial" charset="0"/>
              </a:endParaRPr>
            </a:p>
          </p:txBody>
        </p:sp>
      </p:grpSp>
      <p:sp>
        <p:nvSpPr>
          <p:cNvPr id="92" name="正方形/長方形 91"/>
          <p:cNvSpPr/>
          <p:nvPr/>
        </p:nvSpPr>
        <p:spPr>
          <a:xfrm>
            <a:off x="6732002" y="4808923"/>
            <a:ext cx="2079350" cy="135000"/>
          </a:xfrm>
          <a:prstGeom prst="rect">
            <a:avLst/>
          </a:prstGeom>
          <a:noFill/>
          <a:ln w="12700" cap="flat" cmpd="sng" algn="ctr">
            <a:noFill/>
            <a:prstDash val="dash"/>
          </a:ln>
          <a:effectLst/>
        </p:spPr>
        <p:txBody>
          <a:bodyPr rtlCol="0" anchor="ctr"/>
          <a:lstStyle/>
          <a:p>
            <a:pPr algn="ctr">
              <a:defRPr/>
            </a:pPr>
            <a:r>
              <a:rPr kumimoji="0" lang="en-US" altLang="ja-JP" sz="800" kern="0" dirty="0">
                <a:solidFill>
                  <a:prstClr val="black"/>
                </a:solidFill>
                <a:latin typeface="メイリオ"/>
                <a:ea typeface="メイリオ"/>
              </a:rPr>
              <a:t>*</a:t>
            </a:r>
            <a:r>
              <a:rPr kumimoji="0" lang="ja-JP" altLang="en-US" sz="800" kern="0" dirty="0">
                <a:solidFill>
                  <a:prstClr val="black"/>
                </a:solidFill>
                <a:latin typeface="メイリオ"/>
                <a:ea typeface="メイリオ"/>
              </a:rPr>
              <a:t>「</a:t>
            </a:r>
            <a:r>
              <a:rPr kumimoji="0" lang="ja-JP" altLang="en-US" sz="700" kern="0" dirty="0">
                <a:solidFill>
                  <a:prstClr val="black"/>
                </a:solidFill>
                <a:latin typeface="メイリオ"/>
                <a:ea typeface="メイリオ"/>
              </a:rPr>
              <a:t>駅すぱあと</a:t>
            </a:r>
            <a:r>
              <a:rPr kumimoji="0" lang="ja-JP" altLang="en-US" sz="800" kern="0" dirty="0">
                <a:solidFill>
                  <a:prstClr val="black"/>
                </a:solidFill>
                <a:latin typeface="メイリオ"/>
                <a:ea typeface="メイリオ"/>
              </a:rPr>
              <a:t>」のオプションが別途必要</a:t>
            </a:r>
          </a:p>
        </p:txBody>
      </p:sp>
    </p:spTree>
    <p:extLst>
      <p:ext uri="{BB962C8B-B14F-4D97-AF65-F5344CB8AC3E}">
        <p14:creationId xmlns:p14="http://schemas.microsoft.com/office/powerpoint/2010/main" val="16774813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49</a:t>
            </a:fld>
            <a:endParaRPr lang="ja-JP" altLang="en-US" dirty="0"/>
          </a:p>
        </p:txBody>
      </p:sp>
      <p:sp>
        <p:nvSpPr>
          <p:cNvPr id="5" name="タイトル 4"/>
          <p:cNvSpPr>
            <a:spLocks noGrp="1"/>
          </p:cNvSpPr>
          <p:nvPr>
            <p:ph type="title"/>
          </p:nvPr>
        </p:nvSpPr>
        <p:spPr/>
        <p:txBody>
          <a:bodyPr/>
          <a:lstStyle/>
          <a:p>
            <a:r>
              <a:rPr lang="ja-JP" altLang="en-US" dirty="0"/>
              <a:t>経費精算</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従業員モバイルオプション</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モバイル端末で経費精算入力や伝票承認が可能です。経路情報を「駅すぱあと」から取得できます。移動中や待ち時間などの空き時間に、時と場所を選ばずタイムリーにモバイルから経費精算を行うことができます</a:t>
            </a:r>
          </a:p>
        </p:txBody>
      </p:sp>
      <p:pic>
        <p:nvPicPr>
          <p:cNvPr id="9" name="Picture 2" descr="android io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153891" y="3939902"/>
            <a:ext cx="668218" cy="305839"/>
          </a:xfrm>
          <a:prstGeom prst="rect">
            <a:avLst/>
          </a:prstGeom>
          <a:noFill/>
          <a:extLst>
            <a:ext uri="{909E8E84-426E-40DD-AFC4-6F175D3DCCD1}">
              <a14:hiddenFill xmlns:a14="http://schemas.microsoft.com/office/drawing/2010/main">
                <a:solidFill>
                  <a:srgbClr val="FFFFFF"/>
                </a:solidFill>
              </a14:hiddenFill>
            </a:ext>
          </a:extLst>
        </p:spPr>
      </p:pic>
      <p:sp>
        <p:nvSpPr>
          <p:cNvPr id="43" name="テキスト ボックス 42"/>
          <p:cNvSpPr txBox="1"/>
          <p:nvPr/>
        </p:nvSpPr>
        <p:spPr>
          <a:xfrm>
            <a:off x="7148007" y="4245741"/>
            <a:ext cx="1826141" cy="584775"/>
          </a:xfrm>
          <a:prstGeom prst="rect">
            <a:avLst/>
          </a:prstGeom>
          <a:noFill/>
        </p:spPr>
        <p:txBody>
          <a:bodyPr wrap="none" rtlCol="0">
            <a:spAutoFit/>
          </a:bodyPr>
          <a:lstStyle/>
          <a:p>
            <a:r>
              <a:rPr lang="en-US" altLang="ja-JP" sz="800" dirty="0">
                <a:solidFill>
                  <a:prstClr val="black"/>
                </a:solidFill>
              </a:rPr>
              <a:t>iPhone</a:t>
            </a:r>
            <a:r>
              <a:rPr lang="ja-JP" altLang="en-US" sz="800" dirty="0" err="1">
                <a:solidFill>
                  <a:prstClr val="black"/>
                </a:solidFill>
              </a:rPr>
              <a:t>、</a:t>
            </a:r>
            <a:r>
              <a:rPr lang="en-US" altLang="ja-JP" sz="800" dirty="0">
                <a:solidFill>
                  <a:prstClr val="black"/>
                </a:solidFill>
              </a:rPr>
              <a:t>Android</a:t>
            </a:r>
            <a:r>
              <a:rPr lang="ja-JP" altLang="en-US" sz="800" dirty="0">
                <a:solidFill>
                  <a:prstClr val="black"/>
                </a:solidFill>
              </a:rPr>
              <a:t>に対応</a:t>
            </a:r>
            <a:endParaRPr lang="en-US" altLang="ja-JP" sz="800" dirty="0">
              <a:solidFill>
                <a:prstClr val="black"/>
              </a:solidFill>
            </a:endParaRPr>
          </a:p>
          <a:p>
            <a:r>
              <a:rPr lang="en-US" altLang="ja-JP" sz="800" dirty="0"/>
              <a:t>※</a:t>
            </a:r>
            <a:r>
              <a:rPr lang="ja-JP" altLang="en-US" sz="800" dirty="0"/>
              <a:t>詳細情報等は最新版の稼働環境表</a:t>
            </a:r>
            <a:endParaRPr lang="en-US" altLang="ja-JP" sz="800" dirty="0"/>
          </a:p>
          <a:p>
            <a:r>
              <a:rPr lang="ja-JP" altLang="en-US" sz="800" dirty="0"/>
              <a:t>　を別途ご確認ください</a:t>
            </a:r>
          </a:p>
          <a:p>
            <a:endParaRPr lang="en-US" altLang="ja-JP" sz="800" dirty="0">
              <a:solidFill>
                <a:prstClr val="black"/>
              </a:solidFill>
            </a:endParaRPr>
          </a:p>
        </p:txBody>
      </p:sp>
      <p:sp>
        <p:nvSpPr>
          <p:cNvPr id="45" name="角丸四角形 44"/>
          <p:cNvSpPr/>
          <p:nvPr/>
        </p:nvSpPr>
        <p:spPr>
          <a:xfrm>
            <a:off x="1799998" y="1635746"/>
            <a:ext cx="5400000" cy="3312268"/>
          </a:xfrm>
          <a:prstGeom prst="roundRect">
            <a:avLst>
              <a:gd name="adj" fmla="val 2931"/>
            </a:avLst>
          </a:prstGeom>
          <a:solidFill>
            <a:srgbClr val="F2F7FC"/>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prstClr val="white"/>
              </a:solidFill>
            </a:endParaRPr>
          </a:p>
        </p:txBody>
      </p:sp>
      <p:sp>
        <p:nvSpPr>
          <p:cNvPr id="46" name="角丸四角形 45"/>
          <p:cNvSpPr/>
          <p:nvPr/>
        </p:nvSpPr>
        <p:spPr>
          <a:xfrm>
            <a:off x="1827710" y="1583996"/>
            <a:ext cx="1108272" cy="207000"/>
          </a:xfrm>
          <a:prstGeom prst="roundRect">
            <a:avLst>
              <a:gd name="adj"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900" b="1">
                <a:solidFill>
                  <a:prstClr val="white"/>
                </a:solidFill>
              </a:rPr>
              <a:t>メニュー構成</a:t>
            </a:r>
          </a:p>
        </p:txBody>
      </p:sp>
      <p:pic>
        <p:nvPicPr>
          <p:cNvPr id="75" name="図 74"/>
          <p:cNvPicPr>
            <a:picLocks noChangeAspect="1"/>
          </p:cNvPicPr>
          <p:nvPr/>
        </p:nvPicPr>
        <p:blipFill>
          <a:blip r:embed="rId4" cstate="print"/>
          <a:stretch>
            <a:fillRect/>
          </a:stretch>
        </p:blipFill>
        <p:spPr>
          <a:xfrm>
            <a:off x="1883130" y="2020923"/>
            <a:ext cx="1514175" cy="2590448"/>
          </a:xfrm>
          <a:prstGeom prst="rect">
            <a:avLst/>
          </a:prstGeom>
        </p:spPr>
      </p:pic>
      <p:sp>
        <p:nvSpPr>
          <p:cNvPr id="48" name="角丸四角形 47"/>
          <p:cNvSpPr/>
          <p:nvPr/>
        </p:nvSpPr>
        <p:spPr>
          <a:xfrm>
            <a:off x="3601096" y="1866587"/>
            <a:ext cx="942136" cy="957375"/>
          </a:xfrm>
          <a:prstGeom prst="roundRect">
            <a:avLst>
              <a:gd name="adj" fmla="val 8319"/>
            </a:avLst>
          </a:prstGeom>
          <a:solidFill>
            <a:srgbClr val="F2F7FC"/>
          </a:solidFill>
        </p:spPr>
        <p:style>
          <a:lnRef idx="2">
            <a:schemeClr val="accent2"/>
          </a:lnRef>
          <a:fillRef idx="1">
            <a:schemeClr val="lt1"/>
          </a:fillRef>
          <a:effectRef idx="0">
            <a:schemeClr val="accent2"/>
          </a:effectRef>
          <a:fontRef idx="minor">
            <a:schemeClr val="dk1"/>
          </a:fontRef>
        </p:style>
        <p:txBody>
          <a:bodyPr rtlCol="0" anchor="t"/>
          <a:lstStyle/>
          <a:p>
            <a:pPr algn="ctr"/>
            <a:r>
              <a:rPr lang="ja-JP" altLang="en-US" sz="900" b="1">
                <a:solidFill>
                  <a:prstClr val="black"/>
                </a:solidFill>
              </a:rPr>
              <a:t>登録</a:t>
            </a:r>
          </a:p>
        </p:txBody>
      </p:sp>
      <p:sp>
        <p:nvSpPr>
          <p:cNvPr id="49" name="角丸四角形 48"/>
          <p:cNvSpPr/>
          <p:nvPr/>
        </p:nvSpPr>
        <p:spPr>
          <a:xfrm>
            <a:off x="3656562" y="2073587"/>
            <a:ext cx="831204" cy="155250"/>
          </a:xfrm>
          <a:prstGeom prst="roundRect">
            <a:avLst/>
          </a:prstGeom>
          <a:solidFill>
            <a:srgbClr val="FFFFEB"/>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788">
                <a:solidFill>
                  <a:prstClr val="black"/>
                </a:solidFill>
              </a:rPr>
              <a:t>交通費</a:t>
            </a:r>
          </a:p>
        </p:txBody>
      </p:sp>
      <p:sp>
        <p:nvSpPr>
          <p:cNvPr id="50" name="角丸四角形 49"/>
          <p:cNvSpPr/>
          <p:nvPr/>
        </p:nvSpPr>
        <p:spPr>
          <a:xfrm>
            <a:off x="3656562" y="2254712"/>
            <a:ext cx="831204" cy="155250"/>
          </a:xfrm>
          <a:prstGeom prst="roundRect">
            <a:avLst/>
          </a:prstGeom>
          <a:solidFill>
            <a:srgbClr val="FFFFEB"/>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788">
                <a:solidFill>
                  <a:prstClr val="black"/>
                </a:solidFill>
              </a:rPr>
              <a:t>出張</a:t>
            </a:r>
          </a:p>
        </p:txBody>
      </p:sp>
      <p:sp>
        <p:nvSpPr>
          <p:cNvPr id="52" name="角丸四角形 51"/>
          <p:cNvSpPr/>
          <p:nvPr/>
        </p:nvSpPr>
        <p:spPr>
          <a:xfrm>
            <a:off x="3656562" y="2435837"/>
            <a:ext cx="831204" cy="336375"/>
          </a:xfrm>
          <a:prstGeom prst="roundRect">
            <a:avLst>
              <a:gd name="adj" fmla="val 10626"/>
            </a:avLst>
          </a:prstGeom>
          <a:solidFill>
            <a:srgbClr val="FFFFEB"/>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788" dirty="0">
                <a:solidFill>
                  <a:prstClr val="black"/>
                </a:solidFill>
              </a:rPr>
              <a:t>その他経費</a:t>
            </a:r>
            <a:r>
              <a:rPr lang="en-US" altLang="ja-JP" sz="788" dirty="0">
                <a:solidFill>
                  <a:prstClr val="black"/>
                </a:solidFill>
              </a:rPr>
              <a:t>(</a:t>
            </a:r>
            <a:r>
              <a:rPr lang="ja-JP" altLang="en-US" sz="788" dirty="0">
                <a:solidFill>
                  <a:prstClr val="black"/>
                </a:solidFill>
              </a:rPr>
              <a:t>領収書</a:t>
            </a:r>
            <a:r>
              <a:rPr lang="en-US" altLang="ja-JP" sz="788" dirty="0">
                <a:solidFill>
                  <a:prstClr val="black"/>
                </a:solidFill>
              </a:rPr>
              <a:t>)</a:t>
            </a:r>
            <a:endParaRPr lang="ja-JP" altLang="en-US" sz="788" dirty="0">
              <a:solidFill>
                <a:prstClr val="black"/>
              </a:solidFill>
            </a:endParaRPr>
          </a:p>
        </p:txBody>
      </p:sp>
      <p:grpSp>
        <p:nvGrpSpPr>
          <p:cNvPr id="53" name="グループ化 62"/>
          <p:cNvGrpSpPr/>
          <p:nvPr/>
        </p:nvGrpSpPr>
        <p:grpSpPr>
          <a:xfrm>
            <a:off x="3601096" y="3310667"/>
            <a:ext cx="942136" cy="776250"/>
            <a:chOff x="2771739" y="3897052"/>
            <a:chExt cx="1224136" cy="1080120"/>
          </a:xfrm>
        </p:grpSpPr>
        <p:sp>
          <p:nvSpPr>
            <p:cNvPr id="71" name="角丸四角形 70"/>
            <p:cNvSpPr/>
            <p:nvPr/>
          </p:nvSpPr>
          <p:spPr>
            <a:xfrm>
              <a:off x="2771739" y="3897052"/>
              <a:ext cx="1224136" cy="1080120"/>
            </a:xfrm>
            <a:prstGeom prst="roundRect">
              <a:avLst>
                <a:gd name="adj" fmla="val 8319"/>
              </a:avLst>
            </a:prstGeom>
            <a:solidFill>
              <a:srgbClr val="F2F7FC"/>
            </a:solidFill>
          </p:spPr>
          <p:style>
            <a:lnRef idx="2">
              <a:schemeClr val="accent2"/>
            </a:lnRef>
            <a:fillRef idx="1">
              <a:schemeClr val="lt1"/>
            </a:fillRef>
            <a:effectRef idx="0">
              <a:schemeClr val="accent2"/>
            </a:effectRef>
            <a:fontRef idx="minor">
              <a:schemeClr val="dk1"/>
            </a:fontRef>
          </p:style>
          <p:txBody>
            <a:bodyPr rtlCol="0" anchor="t"/>
            <a:lstStyle/>
            <a:p>
              <a:pPr algn="ctr"/>
              <a:r>
                <a:rPr lang="ja-JP" altLang="en-US" sz="900" b="1">
                  <a:solidFill>
                    <a:prstClr val="black"/>
                  </a:solidFill>
                </a:rPr>
                <a:t>一覧</a:t>
              </a:r>
            </a:p>
          </p:txBody>
        </p:sp>
        <p:sp>
          <p:nvSpPr>
            <p:cNvPr id="72" name="角丸四角形 71"/>
            <p:cNvSpPr/>
            <p:nvPr/>
          </p:nvSpPr>
          <p:spPr>
            <a:xfrm>
              <a:off x="2843807" y="4185084"/>
              <a:ext cx="1080000" cy="216024"/>
            </a:xfrm>
            <a:prstGeom prst="roundRect">
              <a:avLst/>
            </a:prstGeom>
            <a:solidFill>
              <a:srgbClr val="FFFFEB"/>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788">
                  <a:solidFill>
                    <a:prstClr val="black"/>
                  </a:solidFill>
                </a:rPr>
                <a:t>未申請</a:t>
              </a:r>
            </a:p>
          </p:txBody>
        </p:sp>
        <p:sp>
          <p:nvSpPr>
            <p:cNvPr id="73" name="角丸四角形 72"/>
            <p:cNvSpPr/>
            <p:nvPr/>
          </p:nvSpPr>
          <p:spPr>
            <a:xfrm>
              <a:off x="2843807" y="4437112"/>
              <a:ext cx="1080000" cy="216024"/>
            </a:xfrm>
            <a:prstGeom prst="roundRect">
              <a:avLst/>
            </a:prstGeom>
            <a:solidFill>
              <a:srgbClr val="FFFFEB"/>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788">
                  <a:solidFill>
                    <a:prstClr val="black"/>
                  </a:solidFill>
                </a:rPr>
                <a:t>申請済</a:t>
              </a:r>
            </a:p>
          </p:txBody>
        </p:sp>
        <p:sp>
          <p:nvSpPr>
            <p:cNvPr id="74" name="角丸四角形 73"/>
            <p:cNvSpPr/>
            <p:nvPr/>
          </p:nvSpPr>
          <p:spPr>
            <a:xfrm>
              <a:off x="2843807" y="4689140"/>
              <a:ext cx="1080000" cy="216024"/>
            </a:xfrm>
            <a:prstGeom prst="roundRect">
              <a:avLst/>
            </a:prstGeom>
            <a:solidFill>
              <a:srgbClr val="FFFFEB"/>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788">
                  <a:solidFill>
                    <a:prstClr val="black"/>
                  </a:solidFill>
                </a:rPr>
                <a:t>承認</a:t>
              </a:r>
            </a:p>
          </p:txBody>
        </p:sp>
      </p:grpSp>
      <p:grpSp>
        <p:nvGrpSpPr>
          <p:cNvPr id="54" name="グループ化 61"/>
          <p:cNvGrpSpPr/>
          <p:nvPr/>
        </p:nvGrpSpPr>
        <p:grpSpPr>
          <a:xfrm>
            <a:off x="3601096" y="4141644"/>
            <a:ext cx="942136" cy="776250"/>
            <a:chOff x="2734421" y="5157192"/>
            <a:chExt cx="1224136" cy="1080120"/>
          </a:xfrm>
        </p:grpSpPr>
        <p:sp>
          <p:nvSpPr>
            <p:cNvPr id="67" name="角丸四角形 66"/>
            <p:cNvSpPr/>
            <p:nvPr/>
          </p:nvSpPr>
          <p:spPr>
            <a:xfrm>
              <a:off x="2734421" y="5157192"/>
              <a:ext cx="1224136" cy="1080120"/>
            </a:xfrm>
            <a:prstGeom prst="roundRect">
              <a:avLst>
                <a:gd name="adj" fmla="val 8319"/>
              </a:avLst>
            </a:prstGeom>
            <a:solidFill>
              <a:srgbClr val="F2F7FC"/>
            </a:solidFill>
          </p:spPr>
          <p:style>
            <a:lnRef idx="2">
              <a:schemeClr val="accent2"/>
            </a:lnRef>
            <a:fillRef idx="1">
              <a:schemeClr val="lt1"/>
            </a:fillRef>
            <a:effectRef idx="0">
              <a:schemeClr val="accent2"/>
            </a:effectRef>
            <a:fontRef idx="minor">
              <a:schemeClr val="dk1"/>
            </a:fontRef>
          </p:style>
          <p:txBody>
            <a:bodyPr rtlCol="0" anchor="t"/>
            <a:lstStyle/>
            <a:p>
              <a:pPr algn="ctr"/>
              <a:r>
                <a:rPr lang="ja-JP" altLang="en-US" sz="900" b="1">
                  <a:solidFill>
                    <a:prstClr val="black"/>
                  </a:solidFill>
                </a:rPr>
                <a:t>その他</a:t>
              </a:r>
            </a:p>
          </p:txBody>
        </p:sp>
        <p:sp>
          <p:nvSpPr>
            <p:cNvPr id="68" name="角丸四角形 67"/>
            <p:cNvSpPr/>
            <p:nvPr/>
          </p:nvSpPr>
          <p:spPr>
            <a:xfrm>
              <a:off x="2806489" y="5445224"/>
              <a:ext cx="1080000" cy="216024"/>
            </a:xfrm>
            <a:prstGeom prst="roundRect">
              <a:avLst/>
            </a:prstGeom>
            <a:solidFill>
              <a:srgbClr val="FFFFEB"/>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788">
                  <a:solidFill>
                    <a:prstClr val="black"/>
                  </a:solidFill>
                </a:rPr>
                <a:t>設定</a:t>
              </a:r>
            </a:p>
          </p:txBody>
        </p:sp>
        <p:sp>
          <p:nvSpPr>
            <p:cNvPr id="69" name="角丸四角形 68"/>
            <p:cNvSpPr/>
            <p:nvPr/>
          </p:nvSpPr>
          <p:spPr>
            <a:xfrm>
              <a:off x="2806489" y="5697252"/>
              <a:ext cx="1080000" cy="216024"/>
            </a:xfrm>
            <a:prstGeom prst="roundRect">
              <a:avLst/>
            </a:prstGeom>
            <a:solidFill>
              <a:srgbClr val="FFFFEB"/>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788">
                  <a:solidFill>
                    <a:prstClr val="black"/>
                  </a:solidFill>
                </a:rPr>
                <a:t>パスワード</a:t>
              </a:r>
            </a:p>
          </p:txBody>
        </p:sp>
        <p:sp>
          <p:nvSpPr>
            <p:cNvPr id="70" name="角丸四角形 69"/>
            <p:cNvSpPr/>
            <p:nvPr/>
          </p:nvSpPr>
          <p:spPr>
            <a:xfrm>
              <a:off x="2806489" y="5949280"/>
              <a:ext cx="1080000" cy="216024"/>
            </a:xfrm>
            <a:prstGeom prst="roundRect">
              <a:avLst/>
            </a:prstGeom>
            <a:solidFill>
              <a:srgbClr val="FFFFEB"/>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788">
                  <a:solidFill>
                    <a:prstClr val="black"/>
                  </a:solidFill>
                </a:rPr>
                <a:t>ログアウト</a:t>
              </a:r>
            </a:p>
          </p:txBody>
        </p:sp>
      </p:grpSp>
      <p:sp>
        <p:nvSpPr>
          <p:cNvPr id="55" name="角丸四角形 54"/>
          <p:cNvSpPr/>
          <p:nvPr/>
        </p:nvSpPr>
        <p:spPr>
          <a:xfrm>
            <a:off x="4594860" y="2073587"/>
            <a:ext cx="2498400" cy="155233"/>
          </a:xfrm>
          <a:prstGeom prst="roundRect">
            <a:avLst/>
          </a:prstGeom>
          <a:solidFill>
            <a:srgbClr val="FFFFEB"/>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88" b="1">
                <a:solidFill>
                  <a:srgbClr val="008CCF"/>
                </a:solidFill>
              </a:rPr>
              <a:t>交通費の入力</a:t>
            </a:r>
          </a:p>
        </p:txBody>
      </p:sp>
      <p:sp>
        <p:nvSpPr>
          <p:cNvPr id="56" name="角丸四角形 55"/>
          <p:cNvSpPr/>
          <p:nvPr/>
        </p:nvSpPr>
        <p:spPr>
          <a:xfrm>
            <a:off x="4594860" y="2254729"/>
            <a:ext cx="2498400" cy="155233"/>
          </a:xfrm>
          <a:prstGeom prst="roundRect">
            <a:avLst/>
          </a:prstGeom>
          <a:solidFill>
            <a:srgbClr val="FFFFEB"/>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88" b="1">
                <a:solidFill>
                  <a:srgbClr val="008CCF"/>
                </a:solidFill>
              </a:rPr>
              <a:t>出張（交通費、手当）の入力</a:t>
            </a:r>
          </a:p>
        </p:txBody>
      </p:sp>
      <p:sp>
        <p:nvSpPr>
          <p:cNvPr id="58" name="角丸四角形 57"/>
          <p:cNvSpPr/>
          <p:nvPr/>
        </p:nvSpPr>
        <p:spPr>
          <a:xfrm>
            <a:off x="4594860" y="2455577"/>
            <a:ext cx="2497728" cy="316636"/>
          </a:xfrm>
          <a:prstGeom prst="roundRect">
            <a:avLst>
              <a:gd name="adj" fmla="val 9608"/>
            </a:avLst>
          </a:prstGeom>
          <a:solidFill>
            <a:srgbClr val="FFFFEB"/>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88" b="1" dirty="0">
                <a:solidFill>
                  <a:srgbClr val="008CCF"/>
                </a:solidFill>
              </a:rPr>
              <a:t>上記以外の経費入力、領収書の撮影</a:t>
            </a:r>
            <a:r>
              <a:rPr lang="ja-JP" altLang="en-US" sz="700" b="1" dirty="0">
                <a:solidFill>
                  <a:srgbClr val="008CCF"/>
                </a:solidFill>
              </a:rPr>
              <a:t>（日付、電話番号、名目、合計金額、適格請求書発行事業者登録番号）</a:t>
            </a:r>
            <a:endParaRPr lang="ja-JP" altLang="en-US" sz="788" b="1" dirty="0">
              <a:solidFill>
                <a:srgbClr val="008CCF"/>
              </a:solidFill>
            </a:endParaRPr>
          </a:p>
        </p:txBody>
      </p:sp>
      <p:sp>
        <p:nvSpPr>
          <p:cNvPr id="59" name="角丸四角形 58"/>
          <p:cNvSpPr/>
          <p:nvPr/>
        </p:nvSpPr>
        <p:spPr>
          <a:xfrm>
            <a:off x="4594860" y="3517684"/>
            <a:ext cx="2498400" cy="155233"/>
          </a:xfrm>
          <a:prstGeom prst="roundRect">
            <a:avLst/>
          </a:prstGeom>
          <a:solidFill>
            <a:srgbClr val="FFFFEB"/>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88" b="1" dirty="0">
                <a:solidFill>
                  <a:srgbClr val="008CCF"/>
                </a:solidFill>
              </a:rPr>
              <a:t>未提出明細の一覧表示・伝票提出、削除</a:t>
            </a:r>
          </a:p>
        </p:txBody>
      </p:sp>
      <p:sp>
        <p:nvSpPr>
          <p:cNvPr id="60" name="角丸四角形 59"/>
          <p:cNvSpPr/>
          <p:nvPr/>
        </p:nvSpPr>
        <p:spPr>
          <a:xfrm>
            <a:off x="4594860" y="3698792"/>
            <a:ext cx="2498400" cy="155233"/>
          </a:xfrm>
          <a:prstGeom prst="roundRect">
            <a:avLst/>
          </a:prstGeom>
          <a:solidFill>
            <a:srgbClr val="FFFFEB"/>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88" b="1">
                <a:solidFill>
                  <a:srgbClr val="008CCF"/>
                </a:solidFill>
              </a:rPr>
              <a:t>提出済伝票、差戻伝票の一覧表示</a:t>
            </a:r>
          </a:p>
        </p:txBody>
      </p:sp>
      <p:sp>
        <p:nvSpPr>
          <p:cNvPr id="61" name="角丸四角形 60"/>
          <p:cNvSpPr/>
          <p:nvPr/>
        </p:nvSpPr>
        <p:spPr>
          <a:xfrm>
            <a:off x="4594860" y="3879917"/>
            <a:ext cx="2498400" cy="155233"/>
          </a:xfrm>
          <a:prstGeom prst="roundRect">
            <a:avLst/>
          </a:prstGeom>
          <a:solidFill>
            <a:srgbClr val="FFFFEB"/>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88" b="1">
                <a:solidFill>
                  <a:srgbClr val="008CCF"/>
                </a:solidFill>
              </a:rPr>
              <a:t>伝票の承認、差戻し</a:t>
            </a:r>
          </a:p>
        </p:txBody>
      </p:sp>
      <p:sp>
        <p:nvSpPr>
          <p:cNvPr id="62" name="角丸四角形 61"/>
          <p:cNvSpPr/>
          <p:nvPr/>
        </p:nvSpPr>
        <p:spPr>
          <a:xfrm>
            <a:off x="4594860" y="4348661"/>
            <a:ext cx="2498400" cy="155233"/>
          </a:xfrm>
          <a:prstGeom prst="roundRect">
            <a:avLst/>
          </a:prstGeom>
          <a:solidFill>
            <a:srgbClr val="FFFFEB"/>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88" b="1" dirty="0">
                <a:solidFill>
                  <a:srgbClr val="008CCF"/>
                </a:solidFill>
              </a:rPr>
              <a:t>ログイン情報保持有無、ライセンス情報等表示</a:t>
            </a:r>
          </a:p>
        </p:txBody>
      </p:sp>
      <p:sp>
        <p:nvSpPr>
          <p:cNvPr id="63" name="角丸四角形 62"/>
          <p:cNvSpPr/>
          <p:nvPr/>
        </p:nvSpPr>
        <p:spPr>
          <a:xfrm>
            <a:off x="4594860" y="4529769"/>
            <a:ext cx="2498400" cy="155233"/>
          </a:xfrm>
          <a:prstGeom prst="roundRect">
            <a:avLst/>
          </a:prstGeom>
          <a:solidFill>
            <a:srgbClr val="FFFFEB"/>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88" b="1">
                <a:solidFill>
                  <a:srgbClr val="008CCF"/>
                </a:solidFill>
              </a:rPr>
              <a:t>パスワード変更</a:t>
            </a:r>
          </a:p>
        </p:txBody>
      </p:sp>
      <p:sp>
        <p:nvSpPr>
          <p:cNvPr id="64" name="角丸四角形 63"/>
          <p:cNvSpPr/>
          <p:nvPr/>
        </p:nvSpPr>
        <p:spPr>
          <a:xfrm>
            <a:off x="4594860" y="4710894"/>
            <a:ext cx="2498400" cy="155233"/>
          </a:xfrm>
          <a:prstGeom prst="roundRect">
            <a:avLst/>
          </a:prstGeom>
          <a:solidFill>
            <a:srgbClr val="FFFFEB"/>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88" b="1">
                <a:solidFill>
                  <a:srgbClr val="008CCF"/>
                </a:solidFill>
              </a:rPr>
              <a:t>ログアウト</a:t>
            </a:r>
          </a:p>
        </p:txBody>
      </p:sp>
      <p:sp>
        <p:nvSpPr>
          <p:cNvPr id="65" name="角丸四角形 64"/>
          <p:cNvSpPr/>
          <p:nvPr/>
        </p:nvSpPr>
        <p:spPr>
          <a:xfrm>
            <a:off x="4594860" y="1676515"/>
            <a:ext cx="2498400" cy="155233"/>
          </a:xfrm>
          <a:prstGeom prst="roundRect">
            <a:avLst/>
          </a:prstGeom>
          <a:solidFill>
            <a:srgbClr val="FFFFEB"/>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88" b="1" dirty="0">
                <a:solidFill>
                  <a:srgbClr val="008CCF"/>
                </a:solidFill>
              </a:rPr>
              <a:t>お知らせメッセージの表示</a:t>
            </a:r>
          </a:p>
        </p:txBody>
      </p:sp>
      <p:sp>
        <p:nvSpPr>
          <p:cNvPr id="66" name="角丸四角形 65"/>
          <p:cNvSpPr/>
          <p:nvPr/>
        </p:nvSpPr>
        <p:spPr>
          <a:xfrm>
            <a:off x="3656562" y="1676515"/>
            <a:ext cx="831204" cy="155250"/>
          </a:xfrm>
          <a:prstGeom prst="roundRect">
            <a:avLst/>
          </a:prstGeom>
          <a:solidFill>
            <a:srgbClr val="FFFFEB"/>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788">
                <a:solidFill>
                  <a:prstClr val="black"/>
                </a:solidFill>
              </a:rPr>
              <a:t>お知らせ</a:t>
            </a:r>
          </a:p>
        </p:txBody>
      </p:sp>
      <p:pic>
        <p:nvPicPr>
          <p:cNvPr id="1026" name="Picture 2">
            <a:extLst>
              <a:ext uri="{FF2B5EF4-FFF2-40B4-BE49-F238E27FC236}">
                <a16:creationId xmlns:a16="http://schemas.microsoft.com/office/drawing/2014/main" id="{9760FA7F-BD75-BB6C-A341-4DAED1640D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8604" y="2188490"/>
            <a:ext cx="1283225" cy="202124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グループ化 16">
            <a:extLst>
              <a:ext uri="{FF2B5EF4-FFF2-40B4-BE49-F238E27FC236}">
                <a16:creationId xmlns:a16="http://schemas.microsoft.com/office/drawing/2014/main" id="{655AA650-B033-61C4-A3A3-77F971AD4531}"/>
              </a:ext>
            </a:extLst>
          </p:cNvPr>
          <p:cNvGrpSpPr/>
          <p:nvPr/>
        </p:nvGrpSpPr>
        <p:grpSpPr>
          <a:xfrm>
            <a:off x="3601096" y="2880381"/>
            <a:ext cx="942136" cy="400165"/>
            <a:chOff x="3601096" y="2916385"/>
            <a:chExt cx="942136" cy="400165"/>
          </a:xfrm>
        </p:grpSpPr>
        <p:sp>
          <p:nvSpPr>
            <p:cNvPr id="10" name="角丸四角形 70">
              <a:extLst>
                <a:ext uri="{FF2B5EF4-FFF2-40B4-BE49-F238E27FC236}">
                  <a16:creationId xmlns:a16="http://schemas.microsoft.com/office/drawing/2014/main" id="{9A79388B-0E5E-2A91-EECC-68A94DD28E07}"/>
                </a:ext>
              </a:extLst>
            </p:cNvPr>
            <p:cNvSpPr/>
            <p:nvPr/>
          </p:nvSpPr>
          <p:spPr>
            <a:xfrm>
              <a:off x="3601096" y="2916385"/>
              <a:ext cx="942136" cy="400165"/>
            </a:xfrm>
            <a:prstGeom prst="roundRect">
              <a:avLst>
                <a:gd name="adj" fmla="val 15827"/>
              </a:avLst>
            </a:prstGeom>
            <a:solidFill>
              <a:srgbClr val="F2F7FC"/>
            </a:solidFill>
          </p:spPr>
          <p:style>
            <a:lnRef idx="2">
              <a:schemeClr val="accent2"/>
            </a:lnRef>
            <a:fillRef idx="1">
              <a:schemeClr val="lt1"/>
            </a:fillRef>
            <a:effectRef idx="0">
              <a:schemeClr val="accent2"/>
            </a:effectRef>
            <a:fontRef idx="minor">
              <a:schemeClr val="dk1"/>
            </a:fontRef>
          </p:style>
          <p:txBody>
            <a:bodyPr rtlCol="0" anchor="t"/>
            <a:lstStyle/>
            <a:p>
              <a:pPr algn="ctr"/>
              <a:r>
                <a:rPr lang="ja-JP" altLang="en-US" sz="900" b="1" dirty="0">
                  <a:solidFill>
                    <a:prstClr val="black"/>
                  </a:solidFill>
                </a:rPr>
                <a:t>アップロード</a:t>
              </a:r>
            </a:p>
          </p:txBody>
        </p:sp>
        <p:sp>
          <p:nvSpPr>
            <p:cNvPr id="11" name="角丸四角形 71">
              <a:extLst>
                <a:ext uri="{FF2B5EF4-FFF2-40B4-BE49-F238E27FC236}">
                  <a16:creationId xmlns:a16="http://schemas.microsoft.com/office/drawing/2014/main" id="{5637FD63-042C-6D22-84AC-55904D239B37}"/>
                </a:ext>
              </a:extLst>
            </p:cNvPr>
            <p:cNvSpPr/>
            <p:nvPr/>
          </p:nvSpPr>
          <p:spPr>
            <a:xfrm>
              <a:off x="3656562" y="3123261"/>
              <a:ext cx="831204" cy="155250"/>
            </a:xfrm>
            <a:prstGeom prst="roundRect">
              <a:avLst/>
            </a:prstGeom>
            <a:solidFill>
              <a:srgbClr val="FFFFEB"/>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788" dirty="0">
                  <a:solidFill>
                    <a:prstClr val="black"/>
                  </a:solidFill>
                </a:rPr>
                <a:t>領収書撮影</a:t>
              </a:r>
            </a:p>
          </p:txBody>
        </p:sp>
      </p:grpSp>
      <p:sp>
        <p:nvSpPr>
          <p:cNvPr id="18" name="角丸四角形 58">
            <a:extLst>
              <a:ext uri="{FF2B5EF4-FFF2-40B4-BE49-F238E27FC236}">
                <a16:creationId xmlns:a16="http://schemas.microsoft.com/office/drawing/2014/main" id="{1D6C6596-5868-2C4B-C835-44EEE44B4C6B}"/>
              </a:ext>
            </a:extLst>
          </p:cNvPr>
          <p:cNvSpPr/>
          <p:nvPr/>
        </p:nvSpPr>
        <p:spPr>
          <a:xfrm>
            <a:off x="4594860" y="3089095"/>
            <a:ext cx="2498400" cy="155233"/>
          </a:xfrm>
          <a:prstGeom prst="roundRect">
            <a:avLst/>
          </a:prstGeom>
          <a:solidFill>
            <a:srgbClr val="FFFFEB"/>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88" b="1" dirty="0">
                <a:solidFill>
                  <a:srgbClr val="008CCF"/>
                </a:solidFill>
              </a:rPr>
              <a:t>新規撮影、伝票や明細に紐づけ前の領収書一覧表示</a:t>
            </a:r>
          </a:p>
        </p:txBody>
      </p:sp>
    </p:spTree>
    <p:extLst>
      <p:ext uri="{BB962C8B-B14F-4D97-AF65-F5344CB8AC3E}">
        <p14:creationId xmlns:p14="http://schemas.microsoft.com/office/powerpoint/2010/main" val="3723911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5</a:t>
            </a:fld>
            <a:endParaRPr lang="ja-JP" altLang="en-US" dirty="0"/>
          </a:p>
        </p:txBody>
      </p:sp>
      <p:sp>
        <p:nvSpPr>
          <p:cNvPr id="5" name="タイトル 4"/>
          <p:cNvSpPr>
            <a:spLocks noGrp="1"/>
          </p:cNvSpPr>
          <p:nvPr>
            <p:ph type="title"/>
          </p:nvPr>
        </p:nvSpPr>
        <p:spPr/>
        <p:txBody>
          <a:bodyPr/>
          <a:lstStyle/>
          <a:p>
            <a:r>
              <a:rPr kumimoji="1" lang="en-US" altLang="ja-JP" dirty="0" err="1"/>
              <a:t>SuperStream</a:t>
            </a:r>
            <a:r>
              <a:rPr kumimoji="1" lang="en-US" altLang="ja-JP" dirty="0"/>
              <a:t>-NX</a:t>
            </a:r>
            <a:r>
              <a:rPr kumimoji="1" lang="ja-JP" altLang="en-US" dirty="0"/>
              <a:t>の入力画面</a:t>
            </a:r>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ニーズに応じた各種入力画面</a:t>
            </a:r>
            <a:endParaRPr kumimoji="1" lang="en-US" altLang="ja-JP" dirty="0"/>
          </a:p>
        </p:txBody>
      </p:sp>
      <p:sp>
        <p:nvSpPr>
          <p:cNvPr id="2" name="テキスト プレースホルダー 1"/>
          <p:cNvSpPr>
            <a:spLocks noGrp="1"/>
          </p:cNvSpPr>
          <p:nvPr>
            <p:ph type="body" sz="quarter" idx="17"/>
          </p:nvPr>
        </p:nvSpPr>
        <p:spPr/>
        <p:txBody>
          <a:bodyPr/>
          <a:lstStyle/>
          <a:p>
            <a:r>
              <a:rPr lang="ja-JP" altLang="en-US" dirty="0"/>
              <a:t>各種入力画面と入力補助機能をご用意しています</a:t>
            </a:r>
          </a:p>
        </p:txBody>
      </p:sp>
      <p:sp>
        <p:nvSpPr>
          <p:cNvPr id="64" name="テキスト ボックス 63"/>
          <p:cNvSpPr txBox="1"/>
          <p:nvPr/>
        </p:nvSpPr>
        <p:spPr>
          <a:xfrm>
            <a:off x="827584" y="4707019"/>
            <a:ext cx="8172908" cy="276999"/>
          </a:xfrm>
          <a:prstGeom prst="rect">
            <a:avLst/>
          </a:prstGeom>
          <a:noFill/>
        </p:spPr>
        <p:txBody>
          <a:bodyPr wrap="square" rtlCol="0">
            <a:spAutoFit/>
          </a:bodyPr>
          <a:lstStyle/>
          <a:p>
            <a:pPr>
              <a:defRPr/>
            </a:pPr>
            <a:r>
              <a:rPr kumimoji="0" lang="ja-JP" altLang="en-US" sz="1200" kern="0" dirty="0">
                <a:solidFill>
                  <a:prstClr val="black"/>
                </a:solidFill>
              </a:rPr>
              <a:t>パターン入力、前払一括計上、自動洗替、定例入力、伝票複写</a:t>
            </a:r>
            <a:r>
              <a:rPr kumimoji="0" lang="ja-JP" altLang="en-US" sz="900" kern="0" dirty="0">
                <a:solidFill>
                  <a:prstClr val="black"/>
                </a:solidFill>
              </a:rPr>
              <a:t>（貸借反転・摘要置換）</a:t>
            </a:r>
            <a:r>
              <a:rPr kumimoji="0" lang="ja-JP" altLang="en-US" sz="1200" kern="0" dirty="0">
                <a:solidFill>
                  <a:prstClr val="black"/>
                </a:solidFill>
              </a:rPr>
              <a:t>、セグメント配賦、代理入力 </a:t>
            </a:r>
            <a:r>
              <a:rPr kumimoji="0" lang="en-US" altLang="ja-JP" sz="1200" kern="0" dirty="0" err="1">
                <a:solidFill>
                  <a:prstClr val="black"/>
                </a:solidFill>
              </a:rPr>
              <a:t>etc</a:t>
            </a:r>
            <a:endParaRPr kumimoji="0" lang="ja-JP" altLang="en-US" sz="1200" kern="0" dirty="0">
              <a:solidFill>
                <a:prstClr val="black"/>
              </a:solidFill>
            </a:endParaRPr>
          </a:p>
        </p:txBody>
      </p:sp>
      <p:sp>
        <p:nvSpPr>
          <p:cNvPr id="78" name="角丸四角形 77"/>
          <p:cNvSpPr/>
          <p:nvPr/>
        </p:nvSpPr>
        <p:spPr>
          <a:xfrm>
            <a:off x="611560" y="4364486"/>
            <a:ext cx="1252781" cy="295496"/>
          </a:xfrm>
          <a:prstGeom prst="roundRect">
            <a:avLst/>
          </a:prstGeom>
          <a:solidFill>
            <a:srgbClr val="54C2F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lnSpc>
                <a:spcPts val="1800"/>
              </a:lnSpc>
              <a:defRPr/>
            </a:pPr>
            <a:r>
              <a:rPr kumimoji="0" lang="ja-JP" altLang="en-US" sz="1400" kern="0" dirty="0">
                <a:solidFill>
                  <a:prstClr val="white"/>
                </a:solidFill>
                <a:latin typeface="メイリオ"/>
                <a:ea typeface="メイリオ"/>
              </a:rPr>
              <a:t>入力補助</a:t>
            </a:r>
          </a:p>
        </p:txBody>
      </p:sp>
      <p:sp>
        <p:nvSpPr>
          <p:cNvPr id="82" name="角丸四角形 81"/>
          <p:cNvSpPr/>
          <p:nvPr/>
        </p:nvSpPr>
        <p:spPr>
          <a:xfrm>
            <a:off x="611560" y="1167594"/>
            <a:ext cx="1252781" cy="295496"/>
          </a:xfrm>
          <a:prstGeom prst="roundRect">
            <a:avLst/>
          </a:prstGeom>
          <a:solidFill>
            <a:srgbClr val="54C2F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lnSpc>
                <a:spcPts val="1800"/>
              </a:lnSpc>
              <a:defRPr/>
            </a:pPr>
            <a:r>
              <a:rPr kumimoji="0" lang="ja-JP" altLang="en-US" sz="1400" kern="0" dirty="0">
                <a:solidFill>
                  <a:prstClr val="white"/>
                </a:solidFill>
                <a:latin typeface="メイリオ"/>
                <a:ea typeface="メイリオ"/>
              </a:rPr>
              <a:t>入力画面</a:t>
            </a:r>
          </a:p>
        </p:txBody>
      </p:sp>
      <p:pic>
        <p:nvPicPr>
          <p:cNvPr id="66" name="図 65"/>
          <p:cNvPicPr>
            <a:picLocks noChangeAspect="1"/>
          </p:cNvPicPr>
          <p:nvPr/>
        </p:nvPicPr>
        <p:blipFill>
          <a:blip r:embed="rId2" cstate="print"/>
          <a:stretch>
            <a:fillRect/>
          </a:stretch>
        </p:blipFill>
        <p:spPr>
          <a:xfrm>
            <a:off x="1007584" y="2418416"/>
            <a:ext cx="1372028" cy="1136739"/>
          </a:xfrm>
          <a:prstGeom prst="rect">
            <a:avLst/>
          </a:prstGeom>
          <a:ln w="12700">
            <a:solidFill>
              <a:sysClr val="window" lastClr="FFFFFF">
                <a:lumMod val="75000"/>
              </a:sysClr>
            </a:solidFill>
          </a:ln>
        </p:spPr>
      </p:pic>
      <p:pic>
        <p:nvPicPr>
          <p:cNvPr id="69" name="図 68"/>
          <p:cNvPicPr>
            <a:picLocks noChangeAspect="1"/>
          </p:cNvPicPr>
          <p:nvPr/>
        </p:nvPicPr>
        <p:blipFill>
          <a:blip r:embed="rId3" cstate="print"/>
          <a:stretch>
            <a:fillRect/>
          </a:stretch>
        </p:blipFill>
        <p:spPr>
          <a:xfrm>
            <a:off x="3600152" y="2418416"/>
            <a:ext cx="1957171" cy="792152"/>
          </a:xfrm>
          <a:prstGeom prst="rect">
            <a:avLst/>
          </a:prstGeom>
          <a:ln w="12700">
            <a:solidFill>
              <a:sysClr val="window" lastClr="FFFFFF">
                <a:lumMod val="75000"/>
              </a:sysClr>
            </a:solidFill>
          </a:ln>
        </p:spPr>
      </p:pic>
      <p:pic>
        <p:nvPicPr>
          <p:cNvPr id="70" name="図 69"/>
          <p:cNvPicPr>
            <a:picLocks noChangeAspect="1"/>
          </p:cNvPicPr>
          <p:nvPr/>
        </p:nvPicPr>
        <p:blipFill>
          <a:blip r:embed="rId4" cstate="print"/>
          <a:stretch>
            <a:fillRect/>
          </a:stretch>
        </p:blipFill>
        <p:spPr>
          <a:xfrm>
            <a:off x="3600152" y="3512048"/>
            <a:ext cx="1942424" cy="823898"/>
          </a:xfrm>
          <a:prstGeom prst="rect">
            <a:avLst/>
          </a:prstGeom>
          <a:ln w="12700">
            <a:solidFill>
              <a:sysClr val="window" lastClr="FFFFFF">
                <a:lumMod val="75000"/>
              </a:sysClr>
            </a:solidFill>
          </a:ln>
        </p:spPr>
      </p:pic>
      <p:grpSp>
        <p:nvGrpSpPr>
          <p:cNvPr id="13" name="グループ化 12"/>
          <p:cNvGrpSpPr/>
          <p:nvPr/>
        </p:nvGrpSpPr>
        <p:grpSpPr>
          <a:xfrm>
            <a:off x="1007584" y="3817807"/>
            <a:ext cx="2268251" cy="590147"/>
            <a:chOff x="1511661" y="3736035"/>
            <a:chExt cx="2268251" cy="590147"/>
          </a:xfrm>
        </p:grpSpPr>
        <p:pic>
          <p:nvPicPr>
            <p:cNvPr id="65" name="図 64"/>
            <p:cNvPicPr>
              <a:picLocks noChangeAspect="1"/>
            </p:cNvPicPr>
            <p:nvPr/>
          </p:nvPicPr>
          <p:blipFill>
            <a:blip r:embed="rId5" cstate="print"/>
            <a:stretch>
              <a:fillRect/>
            </a:stretch>
          </p:blipFill>
          <p:spPr>
            <a:xfrm>
              <a:off x="1511661" y="3736035"/>
              <a:ext cx="1625504" cy="503040"/>
            </a:xfrm>
            <a:prstGeom prst="rect">
              <a:avLst/>
            </a:prstGeom>
            <a:ln w="12700">
              <a:solidFill>
                <a:sysClr val="window" lastClr="FFFFFF">
                  <a:lumMod val="75000"/>
                </a:sysClr>
              </a:solidFill>
            </a:ln>
          </p:spPr>
        </p:pic>
        <p:sp>
          <p:nvSpPr>
            <p:cNvPr id="67" name="テキスト ボックス 120"/>
            <p:cNvSpPr txBox="1">
              <a:spLocks noChangeArrowheads="1"/>
            </p:cNvSpPr>
            <p:nvPr/>
          </p:nvSpPr>
          <p:spPr bwMode="auto">
            <a:xfrm>
              <a:off x="3321833" y="4118433"/>
              <a:ext cx="458079" cy="207749"/>
            </a:xfrm>
            <a:prstGeom prst="rect">
              <a:avLst/>
            </a:prstGeom>
            <a:noFill/>
            <a:ln w="9525">
              <a:noFill/>
              <a:miter lim="800000"/>
              <a:headEnd/>
              <a:tailEnd/>
            </a:ln>
            <a:effectLst>
              <a:glow rad="63500">
                <a:srgbClr val="7D7D7D">
                  <a:satMod val="175000"/>
                  <a:alpha val="40000"/>
                </a:srgbClr>
              </a:glow>
            </a:effectLst>
          </p:spPr>
          <p:txBody>
            <a:bodyPr wrap="square">
              <a:spAutoFit/>
            </a:bodyPr>
            <a:lstStyle/>
            <a:p>
              <a:pPr>
                <a:defRPr/>
              </a:pPr>
              <a:r>
                <a:rPr kumimoji="0" lang="en-US" altLang="ja-JP" sz="750" b="1" kern="0">
                  <a:solidFill>
                    <a:srgbClr val="77A233"/>
                  </a:solidFill>
                </a:rPr>
                <a:t>Excel</a:t>
              </a:r>
              <a:endParaRPr kumimoji="0" lang="ja-JP" altLang="en-US" sz="750" b="1" kern="0">
                <a:solidFill>
                  <a:srgbClr val="77A233"/>
                </a:solidFill>
              </a:endParaRPr>
            </a:p>
          </p:txBody>
        </p:sp>
        <p:sp>
          <p:nvSpPr>
            <p:cNvPr id="68" name="Freeform 418"/>
            <p:cNvSpPr>
              <a:spLocks noEditPoints="1"/>
            </p:cNvSpPr>
            <p:nvPr/>
          </p:nvSpPr>
          <p:spPr bwMode="auto">
            <a:xfrm>
              <a:off x="3367112" y="3885478"/>
              <a:ext cx="304788" cy="228745"/>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77A233"/>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79" name="下矢印 78"/>
            <p:cNvSpPr/>
            <p:nvPr/>
          </p:nvSpPr>
          <p:spPr>
            <a:xfrm rot="16200000">
              <a:off x="3215561" y="4039383"/>
              <a:ext cx="72551" cy="130844"/>
            </a:xfrm>
            <a:prstGeom prst="downArrow">
              <a:avLst/>
            </a:prstGeom>
            <a:solidFill>
              <a:srgbClr val="54C2F0"/>
            </a:solidFill>
            <a:ln w="25400" cap="flat" cmpd="sng" algn="ctr">
              <a:solidFill>
                <a:srgbClr val="54C2F0"/>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80" name="下矢印 79"/>
            <p:cNvSpPr/>
            <p:nvPr/>
          </p:nvSpPr>
          <p:spPr>
            <a:xfrm rot="16200000" flipV="1">
              <a:off x="3207610" y="3920395"/>
              <a:ext cx="72551" cy="130844"/>
            </a:xfrm>
            <a:prstGeom prst="downArrow">
              <a:avLst/>
            </a:prstGeom>
            <a:solidFill>
              <a:srgbClr val="54C2F0"/>
            </a:solidFill>
            <a:ln w="25400" cap="flat" cmpd="sng" algn="ctr">
              <a:solidFill>
                <a:srgbClr val="54C2F0"/>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grpSp>
      <p:sp>
        <p:nvSpPr>
          <p:cNvPr id="83" name="テキスト ボックス 82"/>
          <p:cNvSpPr txBox="1"/>
          <p:nvPr/>
        </p:nvSpPr>
        <p:spPr>
          <a:xfrm>
            <a:off x="1187596" y="1537958"/>
            <a:ext cx="1800000" cy="252000"/>
          </a:xfrm>
          <a:prstGeom prst="rect">
            <a:avLst/>
          </a:prstGeom>
          <a:noFill/>
        </p:spPr>
        <p:txBody>
          <a:bodyPr wrap="square" rtlCol="0">
            <a:spAutoFit/>
          </a:bodyPr>
          <a:lstStyle/>
          <a:p>
            <a:pPr>
              <a:defRPr/>
            </a:pPr>
            <a:r>
              <a:rPr kumimoji="0" lang="ja-JP" altLang="en-US" sz="1350" kern="0" dirty="0">
                <a:solidFill>
                  <a:srgbClr val="008CCF"/>
                </a:solidFill>
              </a:rPr>
              <a:t>経理担当</a:t>
            </a:r>
          </a:p>
        </p:txBody>
      </p:sp>
      <p:grpSp>
        <p:nvGrpSpPr>
          <p:cNvPr id="84" name="グループ化 238"/>
          <p:cNvGrpSpPr/>
          <p:nvPr/>
        </p:nvGrpSpPr>
        <p:grpSpPr>
          <a:xfrm>
            <a:off x="935596" y="1537958"/>
            <a:ext cx="216000" cy="216000"/>
            <a:chOff x="2182416" y="682625"/>
            <a:chExt cx="381000" cy="381000"/>
          </a:xfrm>
          <a:solidFill>
            <a:srgbClr val="14A3DF"/>
          </a:solidFill>
        </p:grpSpPr>
        <p:sp>
          <p:nvSpPr>
            <p:cNvPr id="85" name="Freeform 147"/>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86" name="Freeform 148"/>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87" name="Freeform 149"/>
            <p:cNvSpPr>
              <a:spLocks/>
            </p:cNvSpPr>
            <p:nvPr/>
          </p:nvSpPr>
          <p:spPr bwMode="auto">
            <a:xfrm>
              <a:off x="2388791" y="962025"/>
              <a:ext cx="174625" cy="101600"/>
            </a:xfrm>
            <a:custGeom>
              <a:avLst/>
              <a:gdLst/>
              <a:ahLst/>
              <a:cxnLst>
                <a:cxn ang="0">
                  <a:pos x="14" y="40"/>
                </a:cxn>
                <a:cxn ang="0">
                  <a:pos x="2" y="64"/>
                </a:cxn>
                <a:cxn ang="0">
                  <a:pos x="110" y="64"/>
                </a:cxn>
                <a:cxn ang="0">
                  <a:pos x="110" y="64"/>
                </a:cxn>
                <a:cxn ang="0">
                  <a:pos x="108" y="52"/>
                </a:cxn>
                <a:cxn ang="0">
                  <a:pos x="102" y="40"/>
                </a:cxn>
                <a:cxn ang="0">
                  <a:pos x="92" y="30"/>
                </a:cxn>
                <a:cxn ang="0">
                  <a:pos x="78" y="20"/>
                </a:cxn>
                <a:cxn ang="0">
                  <a:pos x="62" y="12"/>
                </a:cxn>
                <a:cxn ang="0">
                  <a:pos x="42" y="6"/>
                </a:cxn>
                <a:cxn ang="0">
                  <a:pos x="22" y="2"/>
                </a:cxn>
                <a:cxn ang="0">
                  <a:pos x="0" y="0"/>
                </a:cxn>
                <a:cxn ang="0">
                  <a:pos x="14" y="40"/>
                </a:cxn>
              </a:cxnLst>
              <a:rect l="0" t="0" r="r" b="b"/>
              <a:pathLst>
                <a:path w="110" h="64">
                  <a:moveTo>
                    <a:pt x="14" y="40"/>
                  </a:moveTo>
                  <a:lnTo>
                    <a:pt x="2" y="64"/>
                  </a:lnTo>
                  <a:lnTo>
                    <a:pt x="110" y="64"/>
                  </a:lnTo>
                  <a:lnTo>
                    <a:pt x="110" y="64"/>
                  </a:lnTo>
                  <a:lnTo>
                    <a:pt x="108" y="52"/>
                  </a:lnTo>
                  <a:lnTo>
                    <a:pt x="102" y="40"/>
                  </a:lnTo>
                  <a:lnTo>
                    <a:pt x="92" y="30"/>
                  </a:lnTo>
                  <a:lnTo>
                    <a:pt x="78" y="20"/>
                  </a:lnTo>
                  <a:lnTo>
                    <a:pt x="62" y="12"/>
                  </a:lnTo>
                  <a:lnTo>
                    <a:pt x="42" y="6"/>
                  </a:lnTo>
                  <a:lnTo>
                    <a:pt x="22" y="2"/>
                  </a:lnTo>
                  <a:lnTo>
                    <a:pt x="0" y="0"/>
                  </a:lnTo>
                  <a:lnTo>
                    <a:pt x="14" y="4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88" name="Freeform 150"/>
            <p:cNvSpPr>
              <a:spLocks/>
            </p:cNvSpPr>
            <p:nvPr/>
          </p:nvSpPr>
          <p:spPr bwMode="auto">
            <a:xfrm>
              <a:off x="2182416" y="962025"/>
              <a:ext cx="174625" cy="101600"/>
            </a:xfrm>
            <a:custGeom>
              <a:avLst/>
              <a:gdLst/>
              <a:ahLst/>
              <a:cxnLst>
                <a:cxn ang="0">
                  <a:pos x="96" y="40"/>
                </a:cxn>
                <a:cxn ang="0">
                  <a:pos x="110" y="0"/>
                </a:cxn>
                <a:cxn ang="0">
                  <a:pos x="110" y="0"/>
                </a:cxn>
                <a:cxn ang="0">
                  <a:pos x="88" y="2"/>
                </a:cxn>
                <a:cxn ang="0">
                  <a:pos x="68" y="6"/>
                </a:cxn>
                <a:cxn ang="0">
                  <a:pos x="48" y="12"/>
                </a:cxn>
                <a:cxn ang="0">
                  <a:pos x="32" y="20"/>
                </a:cxn>
                <a:cxn ang="0">
                  <a:pos x="18" y="30"/>
                </a:cxn>
                <a:cxn ang="0">
                  <a:pos x="8" y="40"/>
                </a:cxn>
                <a:cxn ang="0">
                  <a:pos x="2" y="52"/>
                </a:cxn>
                <a:cxn ang="0">
                  <a:pos x="0" y="64"/>
                </a:cxn>
                <a:cxn ang="0">
                  <a:pos x="108" y="64"/>
                </a:cxn>
                <a:cxn ang="0">
                  <a:pos x="96" y="40"/>
                </a:cxn>
              </a:cxnLst>
              <a:rect l="0" t="0" r="r" b="b"/>
              <a:pathLst>
                <a:path w="110" h="64">
                  <a:moveTo>
                    <a:pt x="96" y="40"/>
                  </a:moveTo>
                  <a:lnTo>
                    <a:pt x="110" y="0"/>
                  </a:lnTo>
                  <a:lnTo>
                    <a:pt x="110" y="0"/>
                  </a:lnTo>
                  <a:lnTo>
                    <a:pt x="88" y="2"/>
                  </a:lnTo>
                  <a:lnTo>
                    <a:pt x="68" y="6"/>
                  </a:lnTo>
                  <a:lnTo>
                    <a:pt x="48" y="12"/>
                  </a:lnTo>
                  <a:lnTo>
                    <a:pt x="32" y="20"/>
                  </a:lnTo>
                  <a:lnTo>
                    <a:pt x="18" y="30"/>
                  </a:lnTo>
                  <a:lnTo>
                    <a:pt x="8" y="40"/>
                  </a:lnTo>
                  <a:lnTo>
                    <a:pt x="2" y="52"/>
                  </a:lnTo>
                  <a:lnTo>
                    <a:pt x="0" y="64"/>
                  </a:lnTo>
                  <a:lnTo>
                    <a:pt x="108" y="64"/>
                  </a:lnTo>
                  <a:lnTo>
                    <a:pt x="96" y="4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89" name="テキスト ボックス 88"/>
          <p:cNvSpPr txBox="1"/>
          <p:nvPr/>
        </p:nvSpPr>
        <p:spPr>
          <a:xfrm>
            <a:off x="3743880" y="1537958"/>
            <a:ext cx="1800000" cy="252000"/>
          </a:xfrm>
          <a:prstGeom prst="rect">
            <a:avLst/>
          </a:prstGeom>
          <a:noFill/>
        </p:spPr>
        <p:txBody>
          <a:bodyPr wrap="square" rtlCol="0">
            <a:spAutoFit/>
          </a:bodyPr>
          <a:lstStyle/>
          <a:p>
            <a:pPr>
              <a:defRPr/>
            </a:pPr>
            <a:r>
              <a:rPr kumimoji="0" lang="ja-JP" altLang="en-US" sz="1350" kern="0">
                <a:solidFill>
                  <a:srgbClr val="008CCF"/>
                </a:solidFill>
              </a:rPr>
              <a:t>拠点入力者</a:t>
            </a:r>
          </a:p>
        </p:txBody>
      </p:sp>
      <p:sp>
        <p:nvSpPr>
          <p:cNvPr id="90" name="テキスト ボックス 89"/>
          <p:cNvSpPr txBox="1"/>
          <p:nvPr/>
        </p:nvSpPr>
        <p:spPr>
          <a:xfrm>
            <a:off x="6480412" y="1537958"/>
            <a:ext cx="1800000" cy="252000"/>
          </a:xfrm>
          <a:prstGeom prst="rect">
            <a:avLst/>
          </a:prstGeom>
          <a:noFill/>
        </p:spPr>
        <p:txBody>
          <a:bodyPr wrap="square" rtlCol="0">
            <a:spAutoFit/>
          </a:bodyPr>
          <a:lstStyle/>
          <a:p>
            <a:pPr>
              <a:defRPr/>
            </a:pPr>
            <a:r>
              <a:rPr kumimoji="0" lang="ja-JP" altLang="en-US" sz="1350" kern="0" dirty="0">
                <a:solidFill>
                  <a:srgbClr val="008CCF"/>
                </a:solidFill>
              </a:rPr>
              <a:t>従業員（経費精算）</a:t>
            </a:r>
          </a:p>
        </p:txBody>
      </p:sp>
      <p:grpSp>
        <p:nvGrpSpPr>
          <p:cNvPr id="91" name="グループ化 315"/>
          <p:cNvGrpSpPr/>
          <p:nvPr/>
        </p:nvGrpSpPr>
        <p:grpSpPr>
          <a:xfrm>
            <a:off x="3491880" y="1537958"/>
            <a:ext cx="216000" cy="216000"/>
            <a:chOff x="4887516" y="3387725"/>
            <a:chExt cx="381000" cy="381000"/>
          </a:xfrm>
          <a:solidFill>
            <a:srgbClr val="14A3DF"/>
          </a:solidFill>
        </p:grpSpPr>
        <p:sp>
          <p:nvSpPr>
            <p:cNvPr id="92" name="Freeform 239"/>
            <p:cNvSpPr>
              <a:spLocks/>
            </p:cNvSpPr>
            <p:nvPr/>
          </p:nvSpPr>
          <p:spPr bwMode="auto">
            <a:xfrm>
              <a:off x="4916091" y="3413125"/>
              <a:ext cx="73025" cy="69850"/>
            </a:xfrm>
            <a:custGeom>
              <a:avLst/>
              <a:gdLst/>
              <a:ahLst/>
              <a:cxnLst>
                <a:cxn ang="0">
                  <a:pos x="46" y="22"/>
                </a:cxn>
                <a:cxn ang="0">
                  <a:pos x="46" y="22"/>
                </a:cxn>
                <a:cxn ang="0">
                  <a:pos x="44" y="32"/>
                </a:cxn>
                <a:cxn ang="0">
                  <a:pos x="38" y="38"/>
                </a:cxn>
                <a:cxn ang="0">
                  <a:pos x="32" y="44"/>
                </a:cxn>
                <a:cxn ang="0">
                  <a:pos x="24" y="44"/>
                </a:cxn>
                <a:cxn ang="0">
                  <a:pos x="24" y="44"/>
                </a:cxn>
                <a:cxn ang="0">
                  <a:pos x="14" y="44"/>
                </a:cxn>
                <a:cxn ang="0">
                  <a:pos x="8" y="38"/>
                </a:cxn>
                <a:cxn ang="0">
                  <a:pos x="2" y="32"/>
                </a:cxn>
                <a:cxn ang="0">
                  <a:pos x="0" y="22"/>
                </a:cxn>
                <a:cxn ang="0">
                  <a:pos x="0" y="22"/>
                </a:cxn>
                <a:cxn ang="0">
                  <a:pos x="2" y="14"/>
                </a:cxn>
                <a:cxn ang="0">
                  <a:pos x="8" y="6"/>
                </a:cxn>
                <a:cxn ang="0">
                  <a:pos x="14" y="2"/>
                </a:cxn>
                <a:cxn ang="0">
                  <a:pos x="24" y="0"/>
                </a:cxn>
                <a:cxn ang="0">
                  <a:pos x="24"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4" y="44"/>
                  </a:lnTo>
                  <a:lnTo>
                    <a:pt x="24" y="44"/>
                  </a:lnTo>
                  <a:lnTo>
                    <a:pt x="14" y="44"/>
                  </a:lnTo>
                  <a:lnTo>
                    <a:pt x="8" y="38"/>
                  </a:lnTo>
                  <a:lnTo>
                    <a:pt x="2" y="32"/>
                  </a:lnTo>
                  <a:lnTo>
                    <a:pt x="0" y="22"/>
                  </a:lnTo>
                  <a:lnTo>
                    <a:pt x="0" y="22"/>
                  </a:lnTo>
                  <a:lnTo>
                    <a:pt x="2" y="14"/>
                  </a:lnTo>
                  <a:lnTo>
                    <a:pt x="8" y="6"/>
                  </a:lnTo>
                  <a:lnTo>
                    <a:pt x="14" y="2"/>
                  </a:lnTo>
                  <a:lnTo>
                    <a:pt x="24" y="0"/>
                  </a:lnTo>
                  <a:lnTo>
                    <a:pt x="24" y="0"/>
                  </a:lnTo>
                  <a:lnTo>
                    <a:pt x="32" y="2"/>
                  </a:lnTo>
                  <a:lnTo>
                    <a:pt x="38" y="6"/>
                  </a:lnTo>
                  <a:lnTo>
                    <a:pt x="44" y="14"/>
                  </a:lnTo>
                  <a:lnTo>
                    <a:pt x="46" y="2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93" name="Freeform 240"/>
            <p:cNvSpPr>
              <a:spLocks/>
            </p:cNvSpPr>
            <p:nvPr/>
          </p:nvSpPr>
          <p:spPr bwMode="auto">
            <a:xfrm>
              <a:off x="4916091" y="3413125"/>
              <a:ext cx="73025" cy="69850"/>
            </a:xfrm>
            <a:custGeom>
              <a:avLst/>
              <a:gdLst/>
              <a:ahLst/>
              <a:cxnLst>
                <a:cxn ang="0">
                  <a:pos x="46" y="22"/>
                </a:cxn>
                <a:cxn ang="0">
                  <a:pos x="46" y="22"/>
                </a:cxn>
                <a:cxn ang="0">
                  <a:pos x="44" y="32"/>
                </a:cxn>
                <a:cxn ang="0">
                  <a:pos x="38" y="38"/>
                </a:cxn>
                <a:cxn ang="0">
                  <a:pos x="32" y="44"/>
                </a:cxn>
                <a:cxn ang="0">
                  <a:pos x="24" y="44"/>
                </a:cxn>
                <a:cxn ang="0">
                  <a:pos x="24" y="44"/>
                </a:cxn>
                <a:cxn ang="0">
                  <a:pos x="14" y="44"/>
                </a:cxn>
                <a:cxn ang="0">
                  <a:pos x="8" y="38"/>
                </a:cxn>
                <a:cxn ang="0">
                  <a:pos x="2" y="32"/>
                </a:cxn>
                <a:cxn ang="0">
                  <a:pos x="0" y="22"/>
                </a:cxn>
                <a:cxn ang="0">
                  <a:pos x="0" y="22"/>
                </a:cxn>
                <a:cxn ang="0">
                  <a:pos x="2" y="14"/>
                </a:cxn>
                <a:cxn ang="0">
                  <a:pos x="8" y="6"/>
                </a:cxn>
                <a:cxn ang="0">
                  <a:pos x="14" y="2"/>
                </a:cxn>
                <a:cxn ang="0">
                  <a:pos x="24" y="0"/>
                </a:cxn>
                <a:cxn ang="0">
                  <a:pos x="24"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4" y="44"/>
                  </a:lnTo>
                  <a:lnTo>
                    <a:pt x="24" y="44"/>
                  </a:lnTo>
                  <a:lnTo>
                    <a:pt x="14" y="44"/>
                  </a:lnTo>
                  <a:lnTo>
                    <a:pt x="8" y="38"/>
                  </a:lnTo>
                  <a:lnTo>
                    <a:pt x="2" y="32"/>
                  </a:lnTo>
                  <a:lnTo>
                    <a:pt x="0" y="22"/>
                  </a:lnTo>
                  <a:lnTo>
                    <a:pt x="0" y="22"/>
                  </a:lnTo>
                  <a:lnTo>
                    <a:pt x="2" y="14"/>
                  </a:lnTo>
                  <a:lnTo>
                    <a:pt x="8" y="6"/>
                  </a:lnTo>
                  <a:lnTo>
                    <a:pt x="14" y="2"/>
                  </a:lnTo>
                  <a:lnTo>
                    <a:pt x="24" y="0"/>
                  </a:lnTo>
                  <a:lnTo>
                    <a:pt x="24" y="0"/>
                  </a:lnTo>
                  <a:lnTo>
                    <a:pt x="32" y="2"/>
                  </a:lnTo>
                  <a:lnTo>
                    <a:pt x="38" y="6"/>
                  </a:lnTo>
                  <a:lnTo>
                    <a:pt x="44" y="14"/>
                  </a:lnTo>
                  <a:lnTo>
                    <a:pt x="46" y="22"/>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94" name="Freeform 241"/>
            <p:cNvSpPr>
              <a:spLocks/>
            </p:cNvSpPr>
            <p:nvPr/>
          </p:nvSpPr>
          <p:spPr bwMode="auto">
            <a:xfrm>
              <a:off x="4887516" y="3495675"/>
              <a:ext cx="101600" cy="273050"/>
            </a:xfrm>
            <a:custGeom>
              <a:avLst/>
              <a:gdLst/>
              <a:ahLst/>
              <a:cxnLst>
                <a:cxn ang="0">
                  <a:pos x="60" y="84"/>
                </a:cxn>
                <a:cxn ang="0">
                  <a:pos x="60" y="12"/>
                </a:cxn>
                <a:cxn ang="0">
                  <a:pos x="60" y="12"/>
                </a:cxn>
                <a:cxn ang="0">
                  <a:pos x="62" y="0"/>
                </a:cxn>
                <a:cxn ang="0">
                  <a:pos x="62" y="0"/>
                </a:cxn>
                <a:cxn ang="0">
                  <a:pos x="60" y="0"/>
                </a:cxn>
                <a:cxn ang="0">
                  <a:pos x="22" y="0"/>
                </a:cxn>
                <a:cxn ang="0">
                  <a:pos x="22" y="0"/>
                </a:cxn>
                <a:cxn ang="0">
                  <a:pos x="14" y="2"/>
                </a:cxn>
                <a:cxn ang="0">
                  <a:pos x="6" y="6"/>
                </a:cxn>
                <a:cxn ang="0">
                  <a:pos x="2" y="14"/>
                </a:cxn>
                <a:cxn ang="0">
                  <a:pos x="0" y="22"/>
                </a:cxn>
                <a:cxn ang="0">
                  <a:pos x="0" y="38"/>
                </a:cxn>
                <a:cxn ang="0">
                  <a:pos x="0" y="74"/>
                </a:cxn>
                <a:cxn ang="0">
                  <a:pos x="18" y="74"/>
                </a:cxn>
                <a:cxn ang="0">
                  <a:pos x="18" y="172"/>
                </a:cxn>
                <a:cxn ang="0">
                  <a:pos x="64" y="172"/>
                </a:cxn>
                <a:cxn ang="0">
                  <a:pos x="64" y="84"/>
                </a:cxn>
                <a:cxn ang="0">
                  <a:pos x="60" y="84"/>
                </a:cxn>
              </a:cxnLst>
              <a:rect l="0" t="0" r="r" b="b"/>
              <a:pathLst>
                <a:path w="64" h="172">
                  <a:moveTo>
                    <a:pt x="60" y="84"/>
                  </a:moveTo>
                  <a:lnTo>
                    <a:pt x="60" y="12"/>
                  </a:lnTo>
                  <a:lnTo>
                    <a:pt x="60" y="12"/>
                  </a:lnTo>
                  <a:lnTo>
                    <a:pt x="62" y="0"/>
                  </a:lnTo>
                  <a:lnTo>
                    <a:pt x="62" y="0"/>
                  </a:lnTo>
                  <a:lnTo>
                    <a:pt x="60" y="0"/>
                  </a:lnTo>
                  <a:lnTo>
                    <a:pt x="22" y="0"/>
                  </a:lnTo>
                  <a:lnTo>
                    <a:pt x="22" y="0"/>
                  </a:lnTo>
                  <a:lnTo>
                    <a:pt x="14" y="2"/>
                  </a:lnTo>
                  <a:lnTo>
                    <a:pt x="6" y="6"/>
                  </a:lnTo>
                  <a:lnTo>
                    <a:pt x="2" y="14"/>
                  </a:lnTo>
                  <a:lnTo>
                    <a:pt x="0" y="22"/>
                  </a:lnTo>
                  <a:lnTo>
                    <a:pt x="0" y="38"/>
                  </a:lnTo>
                  <a:lnTo>
                    <a:pt x="0" y="74"/>
                  </a:lnTo>
                  <a:lnTo>
                    <a:pt x="18" y="74"/>
                  </a:lnTo>
                  <a:lnTo>
                    <a:pt x="18" y="172"/>
                  </a:lnTo>
                  <a:lnTo>
                    <a:pt x="64" y="172"/>
                  </a:lnTo>
                  <a:lnTo>
                    <a:pt x="64" y="84"/>
                  </a:lnTo>
                  <a:lnTo>
                    <a:pt x="60" y="8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95" name="Freeform 242"/>
            <p:cNvSpPr>
              <a:spLocks/>
            </p:cNvSpPr>
            <p:nvPr/>
          </p:nvSpPr>
          <p:spPr bwMode="auto">
            <a:xfrm>
              <a:off x="5166916" y="3413125"/>
              <a:ext cx="73025" cy="69850"/>
            </a:xfrm>
            <a:custGeom>
              <a:avLst/>
              <a:gdLst/>
              <a:ahLst/>
              <a:cxnLst>
                <a:cxn ang="0">
                  <a:pos x="46" y="22"/>
                </a:cxn>
                <a:cxn ang="0">
                  <a:pos x="46" y="22"/>
                </a:cxn>
                <a:cxn ang="0">
                  <a:pos x="44" y="32"/>
                </a:cxn>
                <a:cxn ang="0">
                  <a:pos x="38" y="38"/>
                </a:cxn>
                <a:cxn ang="0">
                  <a:pos x="32" y="44"/>
                </a:cxn>
                <a:cxn ang="0">
                  <a:pos x="22" y="44"/>
                </a:cxn>
                <a:cxn ang="0">
                  <a:pos x="22" y="44"/>
                </a:cxn>
                <a:cxn ang="0">
                  <a:pos x="14" y="44"/>
                </a:cxn>
                <a:cxn ang="0">
                  <a:pos x="8" y="38"/>
                </a:cxn>
                <a:cxn ang="0">
                  <a:pos x="2" y="32"/>
                </a:cxn>
                <a:cxn ang="0">
                  <a:pos x="0" y="22"/>
                </a:cxn>
                <a:cxn ang="0">
                  <a:pos x="0" y="22"/>
                </a:cxn>
                <a:cxn ang="0">
                  <a:pos x="2" y="14"/>
                </a:cxn>
                <a:cxn ang="0">
                  <a:pos x="8" y="6"/>
                </a:cxn>
                <a:cxn ang="0">
                  <a:pos x="14" y="2"/>
                </a:cxn>
                <a:cxn ang="0">
                  <a:pos x="22" y="0"/>
                </a:cxn>
                <a:cxn ang="0">
                  <a:pos x="22"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2" y="44"/>
                  </a:lnTo>
                  <a:lnTo>
                    <a:pt x="22" y="44"/>
                  </a:lnTo>
                  <a:lnTo>
                    <a:pt x="14" y="44"/>
                  </a:lnTo>
                  <a:lnTo>
                    <a:pt x="8" y="38"/>
                  </a:lnTo>
                  <a:lnTo>
                    <a:pt x="2" y="32"/>
                  </a:lnTo>
                  <a:lnTo>
                    <a:pt x="0" y="22"/>
                  </a:lnTo>
                  <a:lnTo>
                    <a:pt x="0" y="22"/>
                  </a:lnTo>
                  <a:lnTo>
                    <a:pt x="2" y="14"/>
                  </a:lnTo>
                  <a:lnTo>
                    <a:pt x="8" y="6"/>
                  </a:lnTo>
                  <a:lnTo>
                    <a:pt x="14" y="2"/>
                  </a:lnTo>
                  <a:lnTo>
                    <a:pt x="22" y="0"/>
                  </a:lnTo>
                  <a:lnTo>
                    <a:pt x="22" y="0"/>
                  </a:lnTo>
                  <a:lnTo>
                    <a:pt x="32" y="2"/>
                  </a:lnTo>
                  <a:lnTo>
                    <a:pt x="38" y="6"/>
                  </a:lnTo>
                  <a:lnTo>
                    <a:pt x="44" y="14"/>
                  </a:lnTo>
                  <a:lnTo>
                    <a:pt x="46" y="2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96" name="Freeform 243"/>
            <p:cNvSpPr>
              <a:spLocks/>
            </p:cNvSpPr>
            <p:nvPr/>
          </p:nvSpPr>
          <p:spPr bwMode="auto">
            <a:xfrm>
              <a:off x="5166916" y="3413125"/>
              <a:ext cx="73025" cy="69850"/>
            </a:xfrm>
            <a:custGeom>
              <a:avLst/>
              <a:gdLst/>
              <a:ahLst/>
              <a:cxnLst>
                <a:cxn ang="0">
                  <a:pos x="46" y="22"/>
                </a:cxn>
                <a:cxn ang="0">
                  <a:pos x="46" y="22"/>
                </a:cxn>
                <a:cxn ang="0">
                  <a:pos x="44" y="32"/>
                </a:cxn>
                <a:cxn ang="0">
                  <a:pos x="38" y="38"/>
                </a:cxn>
                <a:cxn ang="0">
                  <a:pos x="32" y="44"/>
                </a:cxn>
                <a:cxn ang="0">
                  <a:pos x="22" y="44"/>
                </a:cxn>
                <a:cxn ang="0">
                  <a:pos x="22" y="44"/>
                </a:cxn>
                <a:cxn ang="0">
                  <a:pos x="14" y="44"/>
                </a:cxn>
                <a:cxn ang="0">
                  <a:pos x="8" y="38"/>
                </a:cxn>
                <a:cxn ang="0">
                  <a:pos x="2" y="32"/>
                </a:cxn>
                <a:cxn ang="0">
                  <a:pos x="0" y="22"/>
                </a:cxn>
                <a:cxn ang="0">
                  <a:pos x="0" y="22"/>
                </a:cxn>
                <a:cxn ang="0">
                  <a:pos x="2" y="14"/>
                </a:cxn>
                <a:cxn ang="0">
                  <a:pos x="8" y="6"/>
                </a:cxn>
                <a:cxn ang="0">
                  <a:pos x="14" y="2"/>
                </a:cxn>
                <a:cxn ang="0">
                  <a:pos x="22" y="0"/>
                </a:cxn>
                <a:cxn ang="0">
                  <a:pos x="22"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2" y="44"/>
                  </a:lnTo>
                  <a:lnTo>
                    <a:pt x="22" y="44"/>
                  </a:lnTo>
                  <a:lnTo>
                    <a:pt x="14" y="44"/>
                  </a:lnTo>
                  <a:lnTo>
                    <a:pt x="8" y="38"/>
                  </a:lnTo>
                  <a:lnTo>
                    <a:pt x="2" y="32"/>
                  </a:lnTo>
                  <a:lnTo>
                    <a:pt x="0" y="22"/>
                  </a:lnTo>
                  <a:lnTo>
                    <a:pt x="0" y="22"/>
                  </a:lnTo>
                  <a:lnTo>
                    <a:pt x="2" y="14"/>
                  </a:lnTo>
                  <a:lnTo>
                    <a:pt x="8" y="6"/>
                  </a:lnTo>
                  <a:lnTo>
                    <a:pt x="14" y="2"/>
                  </a:lnTo>
                  <a:lnTo>
                    <a:pt x="22" y="0"/>
                  </a:lnTo>
                  <a:lnTo>
                    <a:pt x="22" y="0"/>
                  </a:lnTo>
                  <a:lnTo>
                    <a:pt x="32" y="2"/>
                  </a:lnTo>
                  <a:lnTo>
                    <a:pt x="38" y="6"/>
                  </a:lnTo>
                  <a:lnTo>
                    <a:pt x="44" y="14"/>
                  </a:lnTo>
                  <a:lnTo>
                    <a:pt x="46" y="22"/>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97" name="Freeform 244"/>
            <p:cNvSpPr>
              <a:spLocks/>
            </p:cNvSpPr>
            <p:nvPr/>
          </p:nvSpPr>
          <p:spPr bwMode="auto">
            <a:xfrm>
              <a:off x="5166916" y="3495675"/>
              <a:ext cx="101600" cy="273050"/>
            </a:xfrm>
            <a:custGeom>
              <a:avLst/>
              <a:gdLst/>
              <a:ahLst/>
              <a:cxnLst>
                <a:cxn ang="0">
                  <a:pos x="42" y="0"/>
                </a:cxn>
                <a:cxn ang="0">
                  <a:pos x="4" y="0"/>
                </a:cxn>
                <a:cxn ang="0">
                  <a:pos x="4" y="0"/>
                </a:cxn>
                <a:cxn ang="0">
                  <a:pos x="2" y="0"/>
                </a:cxn>
                <a:cxn ang="0">
                  <a:pos x="2" y="0"/>
                </a:cxn>
                <a:cxn ang="0">
                  <a:pos x="4" y="12"/>
                </a:cxn>
                <a:cxn ang="0">
                  <a:pos x="4" y="84"/>
                </a:cxn>
                <a:cxn ang="0">
                  <a:pos x="0" y="84"/>
                </a:cxn>
                <a:cxn ang="0">
                  <a:pos x="0" y="172"/>
                </a:cxn>
                <a:cxn ang="0">
                  <a:pos x="46" y="172"/>
                </a:cxn>
                <a:cxn ang="0">
                  <a:pos x="46" y="74"/>
                </a:cxn>
                <a:cxn ang="0">
                  <a:pos x="64" y="74"/>
                </a:cxn>
                <a:cxn ang="0">
                  <a:pos x="64" y="38"/>
                </a:cxn>
                <a:cxn ang="0">
                  <a:pos x="64" y="22"/>
                </a:cxn>
                <a:cxn ang="0">
                  <a:pos x="64" y="22"/>
                </a:cxn>
                <a:cxn ang="0">
                  <a:pos x="62" y="14"/>
                </a:cxn>
                <a:cxn ang="0">
                  <a:pos x="58" y="6"/>
                </a:cxn>
                <a:cxn ang="0">
                  <a:pos x="50" y="2"/>
                </a:cxn>
                <a:cxn ang="0">
                  <a:pos x="42" y="0"/>
                </a:cxn>
              </a:cxnLst>
              <a:rect l="0" t="0" r="r" b="b"/>
              <a:pathLst>
                <a:path w="64" h="172">
                  <a:moveTo>
                    <a:pt x="42" y="0"/>
                  </a:moveTo>
                  <a:lnTo>
                    <a:pt x="4" y="0"/>
                  </a:lnTo>
                  <a:lnTo>
                    <a:pt x="4" y="0"/>
                  </a:lnTo>
                  <a:lnTo>
                    <a:pt x="2" y="0"/>
                  </a:lnTo>
                  <a:lnTo>
                    <a:pt x="2" y="0"/>
                  </a:lnTo>
                  <a:lnTo>
                    <a:pt x="4" y="12"/>
                  </a:lnTo>
                  <a:lnTo>
                    <a:pt x="4" y="84"/>
                  </a:lnTo>
                  <a:lnTo>
                    <a:pt x="0" y="84"/>
                  </a:lnTo>
                  <a:lnTo>
                    <a:pt x="0" y="172"/>
                  </a:lnTo>
                  <a:lnTo>
                    <a:pt x="46" y="172"/>
                  </a:lnTo>
                  <a:lnTo>
                    <a:pt x="46" y="74"/>
                  </a:lnTo>
                  <a:lnTo>
                    <a:pt x="64" y="74"/>
                  </a:lnTo>
                  <a:lnTo>
                    <a:pt x="64" y="38"/>
                  </a:lnTo>
                  <a:lnTo>
                    <a:pt x="64" y="22"/>
                  </a:lnTo>
                  <a:lnTo>
                    <a:pt x="64" y="22"/>
                  </a:lnTo>
                  <a:lnTo>
                    <a:pt x="62" y="14"/>
                  </a:lnTo>
                  <a:lnTo>
                    <a:pt x="58" y="6"/>
                  </a:lnTo>
                  <a:lnTo>
                    <a:pt x="50" y="2"/>
                  </a:lnTo>
                  <a:lnTo>
                    <a:pt x="4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98" name="Freeform 245"/>
            <p:cNvSpPr>
              <a:spLocks/>
            </p:cNvSpPr>
            <p:nvPr/>
          </p:nvSpPr>
          <p:spPr bwMode="auto">
            <a:xfrm>
              <a:off x="5166916" y="3495675"/>
              <a:ext cx="101600" cy="273050"/>
            </a:xfrm>
            <a:custGeom>
              <a:avLst/>
              <a:gdLst/>
              <a:ahLst/>
              <a:cxnLst>
                <a:cxn ang="0">
                  <a:pos x="42" y="0"/>
                </a:cxn>
                <a:cxn ang="0">
                  <a:pos x="4" y="0"/>
                </a:cxn>
                <a:cxn ang="0">
                  <a:pos x="4" y="0"/>
                </a:cxn>
                <a:cxn ang="0">
                  <a:pos x="2" y="0"/>
                </a:cxn>
                <a:cxn ang="0">
                  <a:pos x="2" y="0"/>
                </a:cxn>
                <a:cxn ang="0">
                  <a:pos x="4" y="12"/>
                </a:cxn>
                <a:cxn ang="0">
                  <a:pos x="4" y="84"/>
                </a:cxn>
                <a:cxn ang="0">
                  <a:pos x="0" y="84"/>
                </a:cxn>
                <a:cxn ang="0">
                  <a:pos x="0" y="172"/>
                </a:cxn>
                <a:cxn ang="0">
                  <a:pos x="46" y="172"/>
                </a:cxn>
                <a:cxn ang="0">
                  <a:pos x="46" y="74"/>
                </a:cxn>
                <a:cxn ang="0">
                  <a:pos x="64" y="74"/>
                </a:cxn>
                <a:cxn ang="0">
                  <a:pos x="64" y="38"/>
                </a:cxn>
                <a:cxn ang="0">
                  <a:pos x="64" y="22"/>
                </a:cxn>
                <a:cxn ang="0">
                  <a:pos x="64" y="22"/>
                </a:cxn>
                <a:cxn ang="0">
                  <a:pos x="62" y="14"/>
                </a:cxn>
                <a:cxn ang="0">
                  <a:pos x="58" y="6"/>
                </a:cxn>
                <a:cxn ang="0">
                  <a:pos x="50" y="2"/>
                </a:cxn>
                <a:cxn ang="0">
                  <a:pos x="42" y="0"/>
                </a:cxn>
              </a:cxnLst>
              <a:rect l="0" t="0" r="r" b="b"/>
              <a:pathLst>
                <a:path w="64" h="172">
                  <a:moveTo>
                    <a:pt x="42" y="0"/>
                  </a:moveTo>
                  <a:lnTo>
                    <a:pt x="4" y="0"/>
                  </a:lnTo>
                  <a:lnTo>
                    <a:pt x="4" y="0"/>
                  </a:lnTo>
                  <a:lnTo>
                    <a:pt x="2" y="0"/>
                  </a:lnTo>
                  <a:lnTo>
                    <a:pt x="2" y="0"/>
                  </a:lnTo>
                  <a:lnTo>
                    <a:pt x="4" y="12"/>
                  </a:lnTo>
                  <a:lnTo>
                    <a:pt x="4" y="84"/>
                  </a:lnTo>
                  <a:lnTo>
                    <a:pt x="0" y="84"/>
                  </a:lnTo>
                  <a:lnTo>
                    <a:pt x="0" y="172"/>
                  </a:lnTo>
                  <a:lnTo>
                    <a:pt x="46" y="172"/>
                  </a:lnTo>
                  <a:lnTo>
                    <a:pt x="46" y="74"/>
                  </a:lnTo>
                  <a:lnTo>
                    <a:pt x="64" y="74"/>
                  </a:lnTo>
                  <a:lnTo>
                    <a:pt x="64" y="38"/>
                  </a:lnTo>
                  <a:lnTo>
                    <a:pt x="64" y="22"/>
                  </a:lnTo>
                  <a:lnTo>
                    <a:pt x="64" y="22"/>
                  </a:lnTo>
                  <a:lnTo>
                    <a:pt x="62" y="14"/>
                  </a:lnTo>
                  <a:lnTo>
                    <a:pt x="58" y="6"/>
                  </a:lnTo>
                  <a:lnTo>
                    <a:pt x="50" y="2"/>
                  </a:lnTo>
                  <a:lnTo>
                    <a:pt x="42" y="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99" name="Freeform 246"/>
            <p:cNvSpPr>
              <a:spLocks/>
            </p:cNvSpPr>
            <p:nvPr/>
          </p:nvSpPr>
          <p:spPr bwMode="auto">
            <a:xfrm>
              <a:off x="5039916" y="3387725"/>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00" name="Freeform 247"/>
            <p:cNvSpPr>
              <a:spLocks/>
            </p:cNvSpPr>
            <p:nvPr/>
          </p:nvSpPr>
          <p:spPr bwMode="auto">
            <a:xfrm>
              <a:off x="5039916" y="3387725"/>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01" name="Freeform 248"/>
            <p:cNvSpPr>
              <a:spLocks/>
            </p:cNvSpPr>
            <p:nvPr/>
          </p:nvSpPr>
          <p:spPr bwMode="auto">
            <a:xfrm>
              <a:off x="5008166" y="3476625"/>
              <a:ext cx="139700" cy="292100"/>
            </a:xfrm>
            <a:custGeom>
              <a:avLst/>
              <a:gdLst/>
              <a:ahLst/>
              <a:cxnLst>
                <a:cxn ang="0">
                  <a:pos x="64" y="0"/>
                </a:cxn>
                <a:cxn ang="0">
                  <a:pos x="24" y="0"/>
                </a:cxn>
                <a:cxn ang="0">
                  <a:pos x="24" y="0"/>
                </a:cxn>
                <a:cxn ang="0">
                  <a:pos x="14" y="2"/>
                </a:cxn>
                <a:cxn ang="0">
                  <a:pos x="8" y="8"/>
                </a:cxn>
                <a:cxn ang="0">
                  <a:pos x="2" y="14"/>
                </a:cxn>
                <a:cxn ang="0">
                  <a:pos x="0" y="24"/>
                </a:cxn>
                <a:cxn ang="0">
                  <a:pos x="0" y="40"/>
                </a:cxn>
                <a:cxn ang="0">
                  <a:pos x="0" y="80"/>
                </a:cxn>
                <a:cxn ang="0">
                  <a:pos x="20" y="80"/>
                </a:cxn>
                <a:cxn ang="0">
                  <a:pos x="20" y="184"/>
                </a:cxn>
                <a:cxn ang="0">
                  <a:pos x="68" y="184"/>
                </a:cxn>
                <a:cxn ang="0">
                  <a:pos x="68" y="80"/>
                </a:cxn>
                <a:cxn ang="0">
                  <a:pos x="88" y="80"/>
                </a:cxn>
                <a:cxn ang="0">
                  <a:pos x="88" y="40"/>
                </a:cxn>
                <a:cxn ang="0">
                  <a:pos x="88" y="24"/>
                </a:cxn>
                <a:cxn ang="0">
                  <a:pos x="88" y="24"/>
                </a:cxn>
                <a:cxn ang="0">
                  <a:pos x="86" y="14"/>
                </a:cxn>
                <a:cxn ang="0">
                  <a:pos x="80" y="8"/>
                </a:cxn>
                <a:cxn ang="0">
                  <a:pos x="74" y="2"/>
                </a:cxn>
                <a:cxn ang="0">
                  <a:pos x="64" y="0"/>
                </a:cxn>
              </a:cxnLst>
              <a:rect l="0" t="0" r="r" b="b"/>
              <a:pathLst>
                <a:path w="88" h="184">
                  <a:moveTo>
                    <a:pt x="64" y="0"/>
                  </a:moveTo>
                  <a:lnTo>
                    <a:pt x="24" y="0"/>
                  </a:lnTo>
                  <a:lnTo>
                    <a:pt x="24" y="0"/>
                  </a:lnTo>
                  <a:lnTo>
                    <a:pt x="14" y="2"/>
                  </a:lnTo>
                  <a:lnTo>
                    <a:pt x="8" y="8"/>
                  </a:lnTo>
                  <a:lnTo>
                    <a:pt x="2" y="14"/>
                  </a:lnTo>
                  <a:lnTo>
                    <a:pt x="0" y="24"/>
                  </a:lnTo>
                  <a:lnTo>
                    <a:pt x="0" y="40"/>
                  </a:lnTo>
                  <a:lnTo>
                    <a:pt x="0" y="80"/>
                  </a:lnTo>
                  <a:lnTo>
                    <a:pt x="20" y="80"/>
                  </a:lnTo>
                  <a:lnTo>
                    <a:pt x="20" y="184"/>
                  </a:lnTo>
                  <a:lnTo>
                    <a:pt x="68" y="184"/>
                  </a:lnTo>
                  <a:lnTo>
                    <a:pt x="68" y="80"/>
                  </a:lnTo>
                  <a:lnTo>
                    <a:pt x="88" y="80"/>
                  </a:lnTo>
                  <a:lnTo>
                    <a:pt x="88" y="40"/>
                  </a:lnTo>
                  <a:lnTo>
                    <a:pt x="88" y="24"/>
                  </a:lnTo>
                  <a:lnTo>
                    <a:pt x="88" y="24"/>
                  </a:lnTo>
                  <a:lnTo>
                    <a:pt x="86" y="14"/>
                  </a:lnTo>
                  <a:lnTo>
                    <a:pt x="80" y="8"/>
                  </a:lnTo>
                  <a:lnTo>
                    <a:pt x="74" y="2"/>
                  </a:lnTo>
                  <a:lnTo>
                    <a:pt x="64"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02" name="Freeform 249"/>
            <p:cNvSpPr>
              <a:spLocks/>
            </p:cNvSpPr>
            <p:nvPr/>
          </p:nvSpPr>
          <p:spPr bwMode="auto">
            <a:xfrm>
              <a:off x="5008166" y="3476625"/>
              <a:ext cx="139700" cy="292100"/>
            </a:xfrm>
            <a:custGeom>
              <a:avLst/>
              <a:gdLst/>
              <a:ahLst/>
              <a:cxnLst>
                <a:cxn ang="0">
                  <a:pos x="64" y="0"/>
                </a:cxn>
                <a:cxn ang="0">
                  <a:pos x="24" y="0"/>
                </a:cxn>
                <a:cxn ang="0">
                  <a:pos x="24" y="0"/>
                </a:cxn>
                <a:cxn ang="0">
                  <a:pos x="14" y="2"/>
                </a:cxn>
                <a:cxn ang="0">
                  <a:pos x="8" y="8"/>
                </a:cxn>
                <a:cxn ang="0">
                  <a:pos x="2" y="14"/>
                </a:cxn>
                <a:cxn ang="0">
                  <a:pos x="0" y="24"/>
                </a:cxn>
                <a:cxn ang="0">
                  <a:pos x="0" y="40"/>
                </a:cxn>
                <a:cxn ang="0">
                  <a:pos x="0" y="80"/>
                </a:cxn>
                <a:cxn ang="0">
                  <a:pos x="20" y="80"/>
                </a:cxn>
                <a:cxn ang="0">
                  <a:pos x="20" y="184"/>
                </a:cxn>
                <a:cxn ang="0">
                  <a:pos x="68" y="184"/>
                </a:cxn>
                <a:cxn ang="0">
                  <a:pos x="68" y="80"/>
                </a:cxn>
                <a:cxn ang="0">
                  <a:pos x="88" y="80"/>
                </a:cxn>
                <a:cxn ang="0">
                  <a:pos x="88" y="40"/>
                </a:cxn>
                <a:cxn ang="0">
                  <a:pos x="88" y="24"/>
                </a:cxn>
                <a:cxn ang="0">
                  <a:pos x="88" y="24"/>
                </a:cxn>
                <a:cxn ang="0">
                  <a:pos x="86" y="14"/>
                </a:cxn>
                <a:cxn ang="0">
                  <a:pos x="80" y="8"/>
                </a:cxn>
                <a:cxn ang="0">
                  <a:pos x="74" y="2"/>
                </a:cxn>
                <a:cxn ang="0">
                  <a:pos x="64" y="0"/>
                </a:cxn>
              </a:cxnLst>
              <a:rect l="0" t="0" r="r" b="b"/>
              <a:pathLst>
                <a:path w="88" h="184">
                  <a:moveTo>
                    <a:pt x="64" y="0"/>
                  </a:moveTo>
                  <a:lnTo>
                    <a:pt x="24" y="0"/>
                  </a:lnTo>
                  <a:lnTo>
                    <a:pt x="24" y="0"/>
                  </a:lnTo>
                  <a:lnTo>
                    <a:pt x="14" y="2"/>
                  </a:lnTo>
                  <a:lnTo>
                    <a:pt x="8" y="8"/>
                  </a:lnTo>
                  <a:lnTo>
                    <a:pt x="2" y="14"/>
                  </a:lnTo>
                  <a:lnTo>
                    <a:pt x="0" y="24"/>
                  </a:lnTo>
                  <a:lnTo>
                    <a:pt x="0" y="40"/>
                  </a:lnTo>
                  <a:lnTo>
                    <a:pt x="0" y="80"/>
                  </a:lnTo>
                  <a:lnTo>
                    <a:pt x="20" y="80"/>
                  </a:lnTo>
                  <a:lnTo>
                    <a:pt x="20" y="184"/>
                  </a:lnTo>
                  <a:lnTo>
                    <a:pt x="68" y="184"/>
                  </a:lnTo>
                  <a:lnTo>
                    <a:pt x="68" y="80"/>
                  </a:lnTo>
                  <a:lnTo>
                    <a:pt x="88" y="80"/>
                  </a:lnTo>
                  <a:lnTo>
                    <a:pt x="88" y="40"/>
                  </a:lnTo>
                  <a:lnTo>
                    <a:pt x="88" y="24"/>
                  </a:lnTo>
                  <a:lnTo>
                    <a:pt x="88" y="24"/>
                  </a:lnTo>
                  <a:lnTo>
                    <a:pt x="86" y="14"/>
                  </a:lnTo>
                  <a:lnTo>
                    <a:pt x="80" y="8"/>
                  </a:lnTo>
                  <a:lnTo>
                    <a:pt x="74" y="2"/>
                  </a:lnTo>
                  <a:lnTo>
                    <a:pt x="64" y="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03" name="Freeform 330"/>
          <p:cNvSpPr>
            <a:spLocks noEditPoints="1"/>
          </p:cNvSpPr>
          <p:nvPr/>
        </p:nvSpPr>
        <p:spPr bwMode="auto">
          <a:xfrm>
            <a:off x="6228412" y="1527634"/>
            <a:ext cx="180000" cy="216000"/>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14A3DF"/>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grpSp>
        <p:nvGrpSpPr>
          <p:cNvPr id="12" name="グループ化 11"/>
          <p:cNvGrpSpPr/>
          <p:nvPr/>
        </p:nvGrpSpPr>
        <p:grpSpPr>
          <a:xfrm>
            <a:off x="6336000" y="3543858"/>
            <a:ext cx="1494628" cy="756082"/>
            <a:chOff x="6123332" y="3493009"/>
            <a:chExt cx="1494628" cy="756082"/>
          </a:xfrm>
        </p:grpSpPr>
        <p:pic>
          <p:nvPicPr>
            <p:cNvPr id="72" name="図 7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1344" y="3493009"/>
              <a:ext cx="413433" cy="739099"/>
            </a:xfrm>
            <a:prstGeom prst="rect">
              <a:avLst/>
            </a:prstGeom>
            <a:ln w="12700">
              <a:solidFill>
                <a:sysClr val="window" lastClr="FFFFFF">
                  <a:lumMod val="75000"/>
                </a:sysClr>
              </a:solidFill>
            </a:ln>
          </p:spPr>
        </p:pic>
        <p:sp>
          <p:nvSpPr>
            <p:cNvPr id="74" name="正方形/長方形 73"/>
            <p:cNvSpPr/>
            <p:nvPr/>
          </p:nvSpPr>
          <p:spPr>
            <a:xfrm>
              <a:off x="6143620" y="3941147"/>
              <a:ext cx="239579" cy="274000"/>
            </a:xfrm>
            <a:prstGeom prst="rect">
              <a:avLst/>
            </a:prstGeom>
            <a:solidFill>
              <a:sysClr val="window" lastClr="FFFFFF"/>
            </a:solidFill>
            <a:ln w="25400" cap="flat" cmpd="sng" algn="ctr">
              <a:solidFill>
                <a:sysClr val="window" lastClr="FFFFFF"/>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76" name="Freeform 416"/>
            <p:cNvSpPr>
              <a:spLocks noEditPoints="1"/>
            </p:cNvSpPr>
            <p:nvPr/>
          </p:nvSpPr>
          <p:spPr bwMode="auto">
            <a:xfrm>
              <a:off x="6123332" y="3880574"/>
              <a:ext cx="270246" cy="368517"/>
            </a:xfrm>
            <a:custGeom>
              <a:avLst/>
              <a:gdLst/>
              <a:ahLst/>
              <a:cxnLst>
                <a:cxn ang="0">
                  <a:pos x="0" y="0"/>
                </a:cxn>
                <a:cxn ang="0">
                  <a:pos x="0" y="240"/>
                </a:cxn>
                <a:cxn ang="0">
                  <a:pos x="176" y="240"/>
                </a:cxn>
                <a:cxn ang="0">
                  <a:pos x="176" y="0"/>
                </a:cxn>
                <a:cxn ang="0">
                  <a:pos x="0" y="0"/>
                </a:cxn>
                <a:cxn ang="0">
                  <a:pos x="120" y="224"/>
                </a:cxn>
                <a:cxn ang="0">
                  <a:pos x="56" y="224"/>
                </a:cxn>
                <a:cxn ang="0">
                  <a:pos x="56" y="208"/>
                </a:cxn>
                <a:cxn ang="0">
                  <a:pos x="120" y="208"/>
                </a:cxn>
                <a:cxn ang="0">
                  <a:pos x="120" y="224"/>
                </a:cxn>
                <a:cxn ang="0">
                  <a:pos x="152" y="192"/>
                </a:cxn>
                <a:cxn ang="0">
                  <a:pos x="24" y="192"/>
                </a:cxn>
                <a:cxn ang="0">
                  <a:pos x="24" y="24"/>
                </a:cxn>
                <a:cxn ang="0">
                  <a:pos x="152" y="24"/>
                </a:cxn>
                <a:cxn ang="0">
                  <a:pos x="152" y="192"/>
                </a:cxn>
              </a:cxnLst>
              <a:rect l="0" t="0" r="r" b="b"/>
              <a:pathLst>
                <a:path w="176" h="240">
                  <a:moveTo>
                    <a:pt x="0" y="0"/>
                  </a:moveTo>
                  <a:lnTo>
                    <a:pt x="0" y="240"/>
                  </a:lnTo>
                  <a:lnTo>
                    <a:pt x="176" y="240"/>
                  </a:lnTo>
                  <a:lnTo>
                    <a:pt x="176" y="0"/>
                  </a:lnTo>
                  <a:lnTo>
                    <a:pt x="0" y="0"/>
                  </a:lnTo>
                  <a:close/>
                  <a:moveTo>
                    <a:pt x="120" y="224"/>
                  </a:moveTo>
                  <a:lnTo>
                    <a:pt x="56" y="224"/>
                  </a:lnTo>
                  <a:lnTo>
                    <a:pt x="56" y="208"/>
                  </a:lnTo>
                  <a:lnTo>
                    <a:pt x="120" y="208"/>
                  </a:lnTo>
                  <a:lnTo>
                    <a:pt x="120" y="224"/>
                  </a:lnTo>
                  <a:close/>
                  <a:moveTo>
                    <a:pt x="152" y="192"/>
                  </a:moveTo>
                  <a:lnTo>
                    <a:pt x="24" y="192"/>
                  </a:lnTo>
                  <a:lnTo>
                    <a:pt x="24" y="24"/>
                  </a:lnTo>
                  <a:lnTo>
                    <a:pt x="152" y="24"/>
                  </a:lnTo>
                  <a:lnTo>
                    <a:pt x="152" y="192"/>
                  </a:lnTo>
                  <a:close/>
                </a:path>
              </a:pathLst>
            </a:custGeom>
            <a:solidFill>
              <a:srgbClr val="54C2F0"/>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pic>
          <p:nvPicPr>
            <p:cNvPr id="77" name="Picture 18"/>
            <p:cNvPicPr>
              <a:picLocks noChangeAspect="1" noChangeArrowheads="1"/>
            </p:cNvPicPr>
            <p:nvPr/>
          </p:nvPicPr>
          <p:blipFill>
            <a:blip r:embed="rId7" cstate="screen"/>
            <a:srcRect/>
            <a:stretch>
              <a:fillRect/>
            </a:stretch>
          </p:blipFill>
          <p:spPr bwMode="auto">
            <a:xfrm>
              <a:off x="7234432" y="3860245"/>
              <a:ext cx="383528" cy="383528"/>
            </a:xfrm>
            <a:prstGeom prst="rect">
              <a:avLst/>
            </a:prstGeom>
            <a:noFill/>
            <a:ln w="9525">
              <a:noFill/>
              <a:miter lim="800000"/>
              <a:headEnd/>
              <a:tailEnd/>
            </a:ln>
            <a:effectLst/>
          </p:spPr>
        </p:pic>
        <p:sp>
          <p:nvSpPr>
            <p:cNvPr id="81" name="テキスト ボックス 80"/>
            <p:cNvSpPr txBox="1"/>
            <p:nvPr/>
          </p:nvSpPr>
          <p:spPr>
            <a:xfrm>
              <a:off x="6740549" y="3775960"/>
              <a:ext cx="867948" cy="196208"/>
            </a:xfrm>
            <a:prstGeom prst="rect">
              <a:avLst/>
            </a:prstGeom>
            <a:noFill/>
          </p:spPr>
          <p:txBody>
            <a:bodyPr wrap="square" rtlCol="0">
              <a:spAutoFit/>
            </a:bodyPr>
            <a:lstStyle/>
            <a:p>
              <a:pPr>
                <a:defRPr/>
              </a:pPr>
              <a:r>
                <a:rPr kumimoji="0" lang="en-US" altLang="ja-JP" sz="675" kern="0" dirty="0">
                  <a:solidFill>
                    <a:prstClr val="black"/>
                  </a:solidFill>
                  <a:latin typeface="+mn-ea"/>
                </a:rPr>
                <a:t>OCR</a:t>
              </a:r>
              <a:r>
                <a:rPr kumimoji="0" lang="ja-JP" altLang="en-US" sz="675" kern="0" dirty="0">
                  <a:solidFill>
                    <a:prstClr val="black"/>
                  </a:solidFill>
                  <a:latin typeface="+mn-ea"/>
                </a:rPr>
                <a:t>読取</a:t>
              </a:r>
            </a:p>
          </p:txBody>
        </p:sp>
        <p:sp>
          <p:nvSpPr>
            <p:cNvPr id="104" name="下矢印 103"/>
            <p:cNvSpPr/>
            <p:nvPr/>
          </p:nvSpPr>
          <p:spPr>
            <a:xfrm rot="16200000" flipV="1">
              <a:off x="6921330" y="3834894"/>
              <a:ext cx="141872" cy="303773"/>
            </a:xfrm>
            <a:prstGeom prst="downArrow">
              <a:avLst/>
            </a:prstGeom>
            <a:solidFill>
              <a:srgbClr val="F9BE00"/>
            </a:solidFill>
            <a:ln w="25400" cap="flat" cmpd="sng" algn="ctr">
              <a:solidFill>
                <a:srgbClr val="F9BE00">
                  <a:shade val="50000"/>
                </a:srgbClr>
              </a:solidFill>
              <a:prstDash val="solid"/>
            </a:ln>
            <a:effectLst/>
          </p:spPr>
          <p:txBody>
            <a:bodyPr rtlCol="0" anchor="ctr"/>
            <a:lstStyle/>
            <a:p>
              <a:pPr algn="ctr">
                <a:defRPr/>
              </a:pPr>
              <a:endParaRPr kumimoji="0" lang="ja-JP" altLang="en-US" sz="1350" kern="0">
                <a:solidFill>
                  <a:srgbClr val="FF0000"/>
                </a:solidFill>
                <a:latin typeface="メイリオ"/>
                <a:ea typeface="メイリオ"/>
              </a:endParaRPr>
            </a:p>
          </p:txBody>
        </p:sp>
      </p:grpSp>
      <p:sp>
        <p:nvSpPr>
          <p:cNvPr id="105" name="テキスト ボックス 104"/>
          <p:cNvSpPr txBox="1"/>
          <p:nvPr/>
        </p:nvSpPr>
        <p:spPr>
          <a:xfrm>
            <a:off x="827584" y="1800000"/>
            <a:ext cx="2520000" cy="461665"/>
          </a:xfrm>
          <a:prstGeom prst="rect">
            <a:avLst/>
          </a:prstGeom>
          <a:noFill/>
        </p:spPr>
        <p:txBody>
          <a:bodyPr wrap="square" rtlCol="0">
            <a:spAutoFit/>
          </a:bodyPr>
          <a:lstStyle/>
          <a:p>
            <a:pPr>
              <a:defRPr/>
            </a:pPr>
            <a:r>
              <a:rPr kumimoji="0" lang="ja-JP" altLang="en-US" sz="800" kern="0" dirty="0">
                <a:solidFill>
                  <a:prstClr val="black">
                    <a:lumMod val="85000"/>
                    <a:lumOff val="15000"/>
                  </a:prstClr>
                </a:solidFill>
              </a:rPr>
              <a:t>仕訳入力画面の選択できレイアウト変更可能</a:t>
            </a:r>
            <a:endParaRPr kumimoji="0" lang="en-US" altLang="ja-JP" sz="800" kern="0" dirty="0">
              <a:solidFill>
                <a:prstClr val="black">
                  <a:lumMod val="85000"/>
                  <a:lumOff val="15000"/>
                </a:prstClr>
              </a:solidFill>
            </a:endParaRPr>
          </a:p>
          <a:p>
            <a:pPr>
              <a:defRPr/>
            </a:pPr>
            <a:r>
              <a:rPr kumimoji="0" lang="ja-JP" altLang="en-US" sz="800" kern="0" dirty="0">
                <a:solidFill>
                  <a:prstClr val="black">
                    <a:lumMod val="85000"/>
                    <a:lumOff val="15000"/>
                  </a:prstClr>
                </a:solidFill>
              </a:rPr>
              <a:t>一覧入力では、データを</a:t>
            </a:r>
            <a:r>
              <a:rPr kumimoji="0" lang="en-US" altLang="ja-JP" sz="800" kern="0" dirty="0">
                <a:solidFill>
                  <a:prstClr val="black">
                    <a:lumMod val="85000"/>
                    <a:lumOff val="15000"/>
                  </a:prstClr>
                </a:solidFill>
              </a:rPr>
              <a:t>Excel</a:t>
            </a:r>
            <a:r>
              <a:rPr kumimoji="0" lang="ja-JP" altLang="en-US" sz="800" kern="0" dirty="0">
                <a:solidFill>
                  <a:prstClr val="black">
                    <a:lumMod val="85000"/>
                    <a:lumOff val="15000"/>
                  </a:prstClr>
                </a:solidFill>
              </a:rPr>
              <a:t>出力し訂正情報を</a:t>
            </a:r>
            <a:br>
              <a:rPr kumimoji="0" lang="en-US" altLang="ja-JP" sz="800" kern="0" dirty="0">
                <a:solidFill>
                  <a:prstClr val="black">
                    <a:lumMod val="85000"/>
                    <a:lumOff val="15000"/>
                  </a:prstClr>
                </a:solidFill>
              </a:rPr>
            </a:br>
            <a:r>
              <a:rPr kumimoji="0" lang="ja-JP" altLang="en-US" sz="800" kern="0" dirty="0">
                <a:solidFill>
                  <a:prstClr val="black">
                    <a:lumMod val="85000"/>
                    <a:lumOff val="15000"/>
                  </a:prstClr>
                </a:solidFill>
              </a:rPr>
              <a:t>取込可能（コピー＆ペースト対応）</a:t>
            </a:r>
            <a:endParaRPr kumimoji="0" lang="en-US" altLang="ja-JP" sz="800" kern="0" dirty="0">
              <a:solidFill>
                <a:prstClr val="black">
                  <a:lumMod val="85000"/>
                  <a:lumOff val="15000"/>
                </a:prstClr>
              </a:solidFill>
            </a:endParaRPr>
          </a:p>
        </p:txBody>
      </p:sp>
      <p:sp>
        <p:nvSpPr>
          <p:cNvPr id="106" name="テキスト ボックス 105"/>
          <p:cNvSpPr txBox="1"/>
          <p:nvPr/>
        </p:nvSpPr>
        <p:spPr>
          <a:xfrm>
            <a:off x="827584" y="2196000"/>
            <a:ext cx="1554492" cy="246221"/>
          </a:xfrm>
          <a:prstGeom prst="rect">
            <a:avLst/>
          </a:prstGeom>
          <a:noFill/>
        </p:spPr>
        <p:txBody>
          <a:bodyPr wrap="square" rtlCol="0">
            <a:spAutoFit/>
          </a:bodyPr>
          <a:lstStyle/>
          <a:p>
            <a:pPr>
              <a:defRPr/>
            </a:pPr>
            <a:r>
              <a:rPr kumimoji="0" lang="ja-JP" altLang="en-US" sz="1000" kern="0" dirty="0">
                <a:solidFill>
                  <a:prstClr val="black">
                    <a:lumMod val="85000"/>
                    <a:lumOff val="15000"/>
                  </a:prstClr>
                </a:solidFill>
                <a:latin typeface="+mn-ea"/>
              </a:rPr>
              <a:t>・項目単位（</a:t>
            </a:r>
            <a:r>
              <a:rPr kumimoji="0" lang="en-US" altLang="ja-JP" sz="1000" kern="0" dirty="0">
                <a:solidFill>
                  <a:prstClr val="black">
                    <a:lumMod val="85000"/>
                    <a:lumOff val="15000"/>
                  </a:prstClr>
                </a:solidFill>
                <a:latin typeface="+mn-ea"/>
              </a:rPr>
              <a:t>CORE</a:t>
            </a:r>
            <a:r>
              <a:rPr kumimoji="0" lang="ja-JP" altLang="en-US" sz="1000" kern="0" dirty="0">
                <a:solidFill>
                  <a:prstClr val="black">
                    <a:lumMod val="85000"/>
                    <a:lumOff val="15000"/>
                  </a:prstClr>
                </a:solidFill>
                <a:latin typeface="+mn-ea"/>
              </a:rPr>
              <a:t>風）</a:t>
            </a:r>
            <a:r>
              <a:rPr kumimoji="0" lang="en-US" altLang="ja-JP" sz="1000" kern="0" dirty="0">
                <a:solidFill>
                  <a:prstClr val="black">
                    <a:lumMod val="85000"/>
                    <a:lumOff val="15000"/>
                  </a:prstClr>
                </a:solidFill>
                <a:latin typeface="+mn-ea"/>
              </a:rPr>
              <a:t> </a:t>
            </a:r>
          </a:p>
        </p:txBody>
      </p:sp>
      <p:sp>
        <p:nvSpPr>
          <p:cNvPr id="107" name="テキスト ボックス 106"/>
          <p:cNvSpPr txBox="1"/>
          <p:nvPr/>
        </p:nvSpPr>
        <p:spPr>
          <a:xfrm>
            <a:off x="827584" y="3621673"/>
            <a:ext cx="1554492" cy="246221"/>
          </a:xfrm>
          <a:prstGeom prst="rect">
            <a:avLst/>
          </a:prstGeom>
          <a:noFill/>
        </p:spPr>
        <p:txBody>
          <a:bodyPr wrap="square" rtlCol="0">
            <a:spAutoFit/>
          </a:bodyPr>
          <a:lstStyle/>
          <a:p>
            <a:pPr>
              <a:defRPr/>
            </a:pPr>
            <a:r>
              <a:rPr kumimoji="0" lang="ja-JP" altLang="en-US" sz="1000" kern="0" dirty="0">
                <a:solidFill>
                  <a:prstClr val="black">
                    <a:lumMod val="85000"/>
                    <a:lumOff val="15000"/>
                  </a:prstClr>
                </a:solidFill>
                <a:latin typeface="+mn-ea"/>
              </a:rPr>
              <a:t>・一覧入力</a:t>
            </a:r>
            <a:endParaRPr kumimoji="0" lang="en-US" altLang="ja-JP" sz="1000" kern="0" dirty="0">
              <a:solidFill>
                <a:prstClr val="black">
                  <a:lumMod val="85000"/>
                  <a:lumOff val="15000"/>
                </a:prstClr>
              </a:solidFill>
              <a:latin typeface="+mn-ea"/>
            </a:endParaRPr>
          </a:p>
        </p:txBody>
      </p:sp>
      <p:sp>
        <p:nvSpPr>
          <p:cNvPr id="108" name="テキスト ボックス 107"/>
          <p:cNvSpPr txBox="1"/>
          <p:nvPr/>
        </p:nvSpPr>
        <p:spPr>
          <a:xfrm>
            <a:off x="3420152" y="1800000"/>
            <a:ext cx="2520000" cy="338554"/>
          </a:xfrm>
          <a:prstGeom prst="rect">
            <a:avLst/>
          </a:prstGeom>
          <a:noFill/>
        </p:spPr>
        <p:txBody>
          <a:bodyPr wrap="square" rtlCol="0">
            <a:spAutoFit/>
          </a:bodyPr>
          <a:lstStyle/>
          <a:p>
            <a:pPr>
              <a:defRPr/>
            </a:pPr>
            <a:r>
              <a:rPr kumimoji="0" lang="ja-JP" altLang="en-US" sz="800" kern="0" dirty="0">
                <a:solidFill>
                  <a:prstClr val="black">
                    <a:lumMod val="85000"/>
                    <a:lumOff val="15000"/>
                  </a:prstClr>
                </a:solidFill>
              </a:rPr>
              <a:t>伝票パターンに応じて勘定科目や借方貸方等を意識</a:t>
            </a:r>
            <a:br>
              <a:rPr kumimoji="0" lang="en-US" altLang="ja-JP" sz="800" kern="0" dirty="0">
                <a:solidFill>
                  <a:prstClr val="black">
                    <a:lumMod val="85000"/>
                    <a:lumOff val="15000"/>
                  </a:prstClr>
                </a:solidFill>
              </a:rPr>
            </a:br>
            <a:r>
              <a:rPr kumimoji="0" lang="ja-JP" altLang="en-US" sz="800" kern="0" dirty="0">
                <a:solidFill>
                  <a:prstClr val="black">
                    <a:lumMod val="85000"/>
                    <a:lumOff val="15000"/>
                  </a:prstClr>
                </a:solidFill>
              </a:rPr>
              <a:t>せず簡易入力が可能で画面レイアウト変更も可能</a:t>
            </a:r>
            <a:endParaRPr kumimoji="0" lang="en-US" altLang="ja-JP" sz="800" kern="0" dirty="0">
              <a:solidFill>
                <a:prstClr val="black">
                  <a:lumMod val="85000"/>
                  <a:lumOff val="15000"/>
                </a:prstClr>
              </a:solidFill>
            </a:endParaRPr>
          </a:p>
        </p:txBody>
      </p:sp>
      <p:sp>
        <p:nvSpPr>
          <p:cNvPr id="109" name="テキスト ボックス 108"/>
          <p:cNvSpPr txBox="1"/>
          <p:nvPr/>
        </p:nvSpPr>
        <p:spPr>
          <a:xfrm>
            <a:off x="6120000" y="1800000"/>
            <a:ext cx="2592460" cy="461665"/>
          </a:xfrm>
          <a:prstGeom prst="rect">
            <a:avLst/>
          </a:prstGeom>
          <a:noFill/>
        </p:spPr>
        <p:txBody>
          <a:bodyPr wrap="square" rtlCol="0">
            <a:spAutoFit/>
          </a:bodyPr>
          <a:lstStyle/>
          <a:p>
            <a:pPr>
              <a:defRPr/>
            </a:pPr>
            <a:r>
              <a:rPr kumimoji="0" lang="ja-JP" altLang="en-US" sz="800" kern="0" dirty="0">
                <a:solidFill>
                  <a:prstClr val="black">
                    <a:lumMod val="85000"/>
                    <a:lumOff val="15000"/>
                  </a:prstClr>
                </a:solidFill>
              </a:rPr>
              <a:t>駅すぱあとと連携し、定期区間を考慮した自動算出や地図からの駅名登録も可能。入力は</a:t>
            </a:r>
            <a:r>
              <a:rPr kumimoji="0" lang="en-US" altLang="ja-JP" sz="800" kern="0" dirty="0">
                <a:solidFill>
                  <a:prstClr val="black">
                    <a:lumMod val="85000"/>
                    <a:lumOff val="15000"/>
                  </a:prstClr>
                </a:solidFill>
              </a:rPr>
              <a:t>PC</a:t>
            </a:r>
            <a:r>
              <a:rPr kumimoji="0" lang="ja-JP" altLang="en-US" sz="800" kern="0" dirty="0">
                <a:solidFill>
                  <a:prstClr val="black">
                    <a:lumMod val="85000"/>
                    <a:lumOff val="15000"/>
                  </a:prstClr>
                </a:solidFill>
              </a:rPr>
              <a:t>とモバイルを用意しており、モバイルは</a:t>
            </a:r>
            <a:r>
              <a:rPr kumimoji="0" lang="en-US" altLang="ja-JP" sz="800" kern="0" dirty="0">
                <a:solidFill>
                  <a:prstClr val="black">
                    <a:lumMod val="85000"/>
                    <a:lumOff val="15000"/>
                  </a:prstClr>
                </a:solidFill>
              </a:rPr>
              <a:t>OCR</a:t>
            </a:r>
            <a:r>
              <a:rPr kumimoji="0" lang="ja-JP" altLang="en-US" sz="800" kern="0" dirty="0">
                <a:solidFill>
                  <a:prstClr val="black">
                    <a:lumMod val="85000"/>
                    <a:lumOff val="15000"/>
                  </a:prstClr>
                </a:solidFill>
              </a:rPr>
              <a:t>読取も可能</a:t>
            </a:r>
            <a:endParaRPr kumimoji="0" lang="en-US" altLang="ja-JP" sz="800" kern="0" dirty="0">
              <a:solidFill>
                <a:prstClr val="black">
                  <a:lumMod val="85000"/>
                  <a:lumOff val="15000"/>
                </a:prstClr>
              </a:solidFill>
            </a:endParaRPr>
          </a:p>
        </p:txBody>
      </p:sp>
      <p:sp>
        <p:nvSpPr>
          <p:cNvPr id="110" name="テキスト ボックス 109"/>
          <p:cNvSpPr txBox="1"/>
          <p:nvPr/>
        </p:nvSpPr>
        <p:spPr>
          <a:xfrm>
            <a:off x="3420152" y="2196000"/>
            <a:ext cx="1554492" cy="246221"/>
          </a:xfrm>
          <a:prstGeom prst="rect">
            <a:avLst/>
          </a:prstGeom>
          <a:noFill/>
        </p:spPr>
        <p:txBody>
          <a:bodyPr wrap="square" rtlCol="0">
            <a:spAutoFit/>
          </a:bodyPr>
          <a:lstStyle/>
          <a:p>
            <a:pPr>
              <a:defRPr/>
            </a:pPr>
            <a:r>
              <a:rPr kumimoji="0" lang="ja-JP" altLang="en-US" sz="1000" kern="0" dirty="0">
                <a:solidFill>
                  <a:prstClr val="black">
                    <a:lumMod val="85000"/>
                    <a:lumOff val="15000"/>
                  </a:prstClr>
                </a:solidFill>
                <a:latin typeface="+mn-ea"/>
              </a:rPr>
              <a:t>・仕訳入力</a:t>
            </a:r>
            <a:endParaRPr kumimoji="0" lang="en-US" altLang="ja-JP" sz="1000" kern="0" dirty="0">
              <a:solidFill>
                <a:prstClr val="black">
                  <a:lumMod val="85000"/>
                  <a:lumOff val="15000"/>
                </a:prstClr>
              </a:solidFill>
              <a:latin typeface="+mn-ea"/>
            </a:endParaRPr>
          </a:p>
        </p:txBody>
      </p:sp>
      <p:sp>
        <p:nvSpPr>
          <p:cNvPr id="111" name="テキスト ボックス 110"/>
          <p:cNvSpPr txBox="1"/>
          <p:nvPr/>
        </p:nvSpPr>
        <p:spPr>
          <a:xfrm>
            <a:off x="3420152" y="3297637"/>
            <a:ext cx="1554492" cy="246221"/>
          </a:xfrm>
          <a:prstGeom prst="rect">
            <a:avLst/>
          </a:prstGeom>
          <a:noFill/>
        </p:spPr>
        <p:txBody>
          <a:bodyPr wrap="square" rtlCol="0">
            <a:spAutoFit/>
          </a:bodyPr>
          <a:lstStyle/>
          <a:p>
            <a:pPr>
              <a:defRPr/>
            </a:pPr>
            <a:r>
              <a:rPr kumimoji="0" lang="ja-JP" altLang="en-US" sz="1000" kern="0" dirty="0">
                <a:solidFill>
                  <a:prstClr val="black">
                    <a:lumMod val="85000"/>
                    <a:lumOff val="15000"/>
                  </a:prstClr>
                </a:solidFill>
                <a:latin typeface="+mn-ea"/>
              </a:rPr>
              <a:t>・支払入力</a:t>
            </a:r>
            <a:endParaRPr kumimoji="0" lang="en-US" altLang="ja-JP" sz="1000" kern="0" dirty="0">
              <a:solidFill>
                <a:prstClr val="black">
                  <a:lumMod val="85000"/>
                  <a:lumOff val="15000"/>
                </a:prstClr>
              </a:solidFill>
              <a:latin typeface="+mn-ea"/>
            </a:endParaRPr>
          </a:p>
        </p:txBody>
      </p:sp>
      <p:sp>
        <p:nvSpPr>
          <p:cNvPr id="112" name="テキスト ボックス 111"/>
          <p:cNvSpPr txBox="1"/>
          <p:nvPr/>
        </p:nvSpPr>
        <p:spPr>
          <a:xfrm>
            <a:off x="6120000" y="2196000"/>
            <a:ext cx="1554492" cy="246221"/>
          </a:xfrm>
          <a:prstGeom prst="rect">
            <a:avLst/>
          </a:prstGeom>
          <a:noFill/>
        </p:spPr>
        <p:txBody>
          <a:bodyPr wrap="square" rtlCol="0">
            <a:spAutoFit/>
          </a:bodyPr>
          <a:lstStyle/>
          <a:p>
            <a:pPr>
              <a:defRPr/>
            </a:pPr>
            <a:r>
              <a:rPr kumimoji="0" lang="ja-JP" altLang="en-US" sz="1000" kern="0" dirty="0">
                <a:solidFill>
                  <a:prstClr val="black">
                    <a:lumMod val="85000"/>
                    <a:lumOff val="15000"/>
                  </a:prstClr>
                </a:solidFill>
                <a:latin typeface="+mn-ea"/>
              </a:rPr>
              <a:t>・</a:t>
            </a:r>
            <a:r>
              <a:rPr kumimoji="0" lang="en-US" altLang="ja-JP" sz="1000" kern="0" dirty="0">
                <a:solidFill>
                  <a:prstClr val="black">
                    <a:lumMod val="85000"/>
                    <a:lumOff val="15000"/>
                  </a:prstClr>
                </a:solidFill>
                <a:latin typeface="+mn-ea"/>
              </a:rPr>
              <a:t>PC</a:t>
            </a:r>
            <a:r>
              <a:rPr kumimoji="0" lang="ja-JP" altLang="en-US" sz="1000" kern="0" dirty="0">
                <a:solidFill>
                  <a:prstClr val="black">
                    <a:lumMod val="85000"/>
                    <a:lumOff val="15000"/>
                  </a:prstClr>
                </a:solidFill>
                <a:latin typeface="+mn-ea"/>
              </a:rPr>
              <a:t>入力</a:t>
            </a:r>
            <a:endParaRPr kumimoji="0" lang="en-US" altLang="ja-JP" sz="1000" kern="0" dirty="0">
              <a:solidFill>
                <a:prstClr val="black">
                  <a:lumMod val="85000"/>
                  <a:lumOff val="15000"/>
                </a:prstClr>
              </a:solidFill>
              <a:latin typeface="+mn-ea"/>
            </a:endParaRPr>
          </a:p>
        </p:txBody>
      </p:sp>
      <p:sp>
        <p:nvSpPr>
          <p:cNvPr id="113" name="テキスト ボックス 112"/>
          <p:cNvSpPr txBox="1"/>
          <p:nvPr/>
        </p:nvSpPr>
        <p:spPr>
          <a:xfrm>
            <a:off x="6120000" y="3297637"/>
            <a:ext cx="1554492" cy="246221"/>
          </a:xfrm>
          <a:prstGeom prst="rect">
            <a:avLst/>
          </a:prstGeom>
          <a:noFill/>
        </p:spPr>
        <p:txBody>
          <a:bodyPr wrap="square" rtlCol="0">
            <a:spAutoFit/>
          </a:bodyPr>
          <a:lstStyle/>
          <a:p>
            <a:pPr>
              <a:defRPr/>
            </a:pPr>
            <a:r>
              <a:rPr kumimoji="0" lang="ja-JP" altLang="en-US" sz="1000" kern="0" dirty="0">
                <a:solidFill>
                  <a:prstClr val="black">
                    <a:lumMod val="85000"/>
                    <a:lumOff val="15000"/>
                  </a:prstClr>
                </a:solidFill>
              </a:rPr>
              <a:t>・モバイル入力</a:t>
            </a:r>
            <a:endParaRPr kumimoji="0" lang="en-US" altLang="ja-JP" sz="1000" kern="0" dirty="0">
              <a:solidFill>
                <a:prstClr val="black">
                  <a:lumMod val="85000"/>
                  <a:lumOff val="15000"/>
                </a:prstClr>
              </a:solidFill>
            </a:endParaRPr>
          </a:p>
        </p:txBody>
      </p:sp>
      <p:grpSp>
        <p:nvGrpSpPr>
          <p:cNvPr id="11" name="グループ化 10"/>
          <p:cNvGrpSpPr/>
          <p:nvPr/>
        </p:nvGrpSpPr>
        <p:grpSpPr>
          <a:xfrm>
            <a:off x="6300000" y="2418416"/>
            <a:ext cx="2042899" cy="1161446"/>
            <a:chOff x="6090468" y="2412572"/>
            <a:chExt cx="2042899" cy="1161446"/>
          </a:xfrm>
        </p:grpSpPr>
        <p:pic>
          <p:nvPicPr>
            <p:cNvPr id="71" name="図 70"/>
            <p:cNvPicPr>
              <a:picLocks noChangeAspect="1"/>
            </p:cNvPicPr>
            <p:nvPr/>
          </p:nvPicPr>
          <p:blipFill>
            <a:blip r:embed="rId8" cstate="print"/>
            <a:stretch>
              <a:fillRect/>
            </a:stretch>
          </p:blipFill>
          <p:spPr>
            <a:xfrm>
              <a:off x="6129143" y="2416192"/>
              <a:ext cx="1141769" cy="713606"/>
            </a:xfrm>
            <a:prstGeom prst="rect">
              <a:avLst/>
            </a:prstGeom>
            <a:ln w="12700">
              <a:solidFill>
                <a:sysClr val="window" lastClr="FFFFFF">
                  <a:lumMod val="75000"/>
                </a:sysClr>
              </a:solidFill>
            </a:ln>
          </p:spPr>
        </p:pic>
        <p:sp>
          <p:nvSpPr>
            <p:cNvPr id="73" name="正方形/長方形 72"/>
            <p:cNvSpPr/>
            <p:nvPr/>
          </p:nvSpPr>
          <p:spPr>
            <a:xfrm>
              <a:off x="6123702" y="2861038"/>
              <a:ext cx="358689" cy="267561"/>
            </a:xfrm>
            <a:prstGeom prst="rect">
              <a:avLst/>
            </a:prstGeom>
            <a:solidFill>
              <a:sysClr val="window" lastClr="FFFFFF"/>
            </a:solidFill>
            <a:ln w="25400" cap="flat" cmpd="sng" algn="ctr">
              <a:solidFill>
                <a:sysClr val="window" lastClr="FFFFFF"/>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75" name="Freeform 326"/>
            <p:cNvSpPr>
              <a:spLocks noEditPoints="1"/>
            </p:cNvSpPr>
            <p:nvPr/>
          </p:nvSpPr>
          <p:spPr bwMode="auto">
            <a:xfrm>
              <a:off x="6090468" y="2817932"/>
              <a:ext cx="398711" cy="398711"/>
            </a:xfrm>
            <a:custGeom>
              <a:avLst/>
              <a:gdLst/>
              <a:ahLst/>
              <a:cxnLst>
                <a:cxn ang="0">
                  <a:pos x="240" y="200"/>
                </a:cxn>
                <a:cxn ang="0">
                  <a:pos x="240" y="0"/>
                </a:cxn>
                <a:cxn ang="0">
                  <a:pos x="0" y="0"/>
                </a:cxn>
                <a:cxn ang="0">
                  <a:pos x="0" y="200"/>
                </a:cxn>
                <a:cxn ang="0">
                  <a:pos x="108" y="200"/>
                </a:cxn>
                <a:cxn ang="0">
                  <a:pos x="108" y="216"/>
                </a:cxn>
                <a:cxn ang="0">
                  <a:pos x="48" y="216"/>
                </a:cxn>
                <a:cxn ang="0">
                  <a:pos x="48" y="240"/>
                </a:cxn>
                <a:cxn ang="0">
                  <a:pos x="192" y="240"/>
                </a:cxn>
                <a:cxn ang="0">
                  <a:pos x="192" y="216"/>
                </a:cxn>
                <a:cxn ang="0">
                  <a:pos x="132" y="216"/>
                </a:cxn>
                <a:cxn ang="0">
                  <a:pos x="132" y="200"/>
                </a:cxn>
                <a:cxn ang="0">
                  <a:pos x="240" y="200"/>
                </a:cxn>
                <a:cxn ang="0">
                  <a:pos x="24" y="24"/>
                </a:cxn>
                <a:cxn ang="0">
                  <a:pos x="216" y="24"/>
                </a:cxn>
                <a:cxn ang="0">
                  <a:pos x="216" y="160"/>
                </a:cxn>
                <a:cxn ang="0">
                  <a:pos x="24" y="160"/>
                </a:cxn>
                <a:cxn ang="0">
                  <a:pos x="24" y="24"/>
                </a:cxn>
                <a:cxn ang="0">
                  <a:pos x="80" y="176"/>
                </a:cxn>
                <a:cxn ang="0">
                  <a:pos x="160" y="176"/>
                </a:cxn>
                <a:cxn ang="0">
                  <a:pos x="160" y="184"/>
                </a:cxn>
                <a:cxn ang="0">
                  <a:pos x="80" y="184"/>
                </a:cxn>
                <a:cxn ang="0">
                  <a:pos x="80" y="176"/>
                </a:cxn>
              </a:cxnLst>
              <a:rect l="0" t="0" r="r" b="b"/>
              <a:pathLst>
                <a:path w="240" h="240">
                  <a:moveTo>
                    <a:pt x="240" y="200"/>
                  </a:moveTo>
                  <a:lnTo>
                    <a:pt x="240" y="0"/>
                  </a:lnTo>
                  <a:lnTo>
                    <a:pt x="0" y="0"/>
                  </a:lnTo>
                  <a:lnTo>
                    <a:pt x="0" y="200"/>
                  </a:lnTo>
                  <a:lnTo>
                    <a:pt x="108" y="200"/>
                  </a:lnTo>
                  <a:lnTo>
                    <a:pt x="108" y="216"/>
                  </a:lnTo>
                  <a:lnTo>
                    <a:pt x="48" y="216"/>
                  </a:lnTo>
                  <a:lnTo>
                    <a:pt x="48" y="240"/>
                  </a:lnTo>
                  <a:lnTo>
                    <a:pt x="192" y="240"/>
                  </a:lnTo>
                  <a:lnTo>
                    <a:pt x="192" y="216"/>
                  </a:lnTo>
                  <a:lnTo>
                    <a:pt x="132" y="216"/>
                  </a:lnTo>
                  <a:lnTo>
                    <a:pt x="132" y="200"/>
                  </a:lnTo>
                  <a:lnTo>
                    <a:pt x="240" y="200"/>
                  </a:lnTo>
                  <a:close/>
                  <a:moveTo>
                    <a:pt x="24" y="24"/>
                  </a:moveTo>
                  <a:lnTo>
                    <a:pt x="216" y="24"/>
                  </a:lnTo>
                  <a:lnTo>
                    <a:pt x="216" y="160"/>
                  </a:lnTo>
                  <a:lnTo>
                    <a:pt x="24" y="160"/>
                  </a:lnTo>
                  <a:lnTo>
                    <a:pt x="24" y="24"/>
                  </a:lnTo>
                  <a:close/>
                  <a:moveTo>
                    <a:pt x="80" y="176"/>
                  </a:moveTo>
                  <a:lnTo>
                    <a:pt x="160" y="176"/>
                  </a:lnTo>
                  <a:lnTo>
                    <a:pt x="160" y="184"/>
                  </a:lnTo>
                  <a:lnTo>
                    <a:pt x="80" y="184"/>
                  </a:lnTo>
                  <a:lnTo>
                    <a:pt x="80" y="176"/>
                  </a:lnTo>
                  <a:close/>
                </a:path>
              </a:pathLst>
            </a:custGeom>
            <a:solidFill>
              <a:srgbClr val="54C2F0"/>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pic>
          <p:nvPicPr>
            <p:cNvPr id="114" name="図 113"/>
            <p:cNvPicPr>
              <a:picLocks noChangeAspect="1"/>
            </p:cNvPicPr>
            <p:nvPr/>
          </p:nvPicPr>
          <p:blipFill>
            <a:blip r:embed="rId9" cstate="print"/>
            <a:stretch>
              <a:fillRect/>
            </a:stretch>
          </p:blipFill>
          <p:spPr>
            <a:xfrm>
              <a:off x="7363849" y="2412572"/>
              <a:ext cx="543303" cy="401468"/>
            </a:xfrm>
            <a:prstGeom prst="rect">
              <a:avLst/>
            </a:prstGeom>
            <a:ln>
              <a:solidFill>
                <a:sysClr val="window" lastClr="FFFFFF">
                  <a:lumMod val="75000"/>
                </a:sysClr>
              </a:solidFill>
            </a:ln>
          </p:spPr>
        </p:pic>
        <p:pic>
          <p:nvPicPr>
            <p:cNvPr id="115" name="図 114"/>
            <p:cNvPicPr>
              <a:picLocks noChangeAspect="1"/>
            </p:cNvPicPr>
            <p:nvPr/>
          </p:nvPicPr>
          <p:blipFill>
            <a:blip r:embed="rId10" cstate="print"/>
            <a:stretch>
              <a:fillRect/>
            </a:stretch>
          </p:blipFill>
          <p:spPr>
            <a:xfrm>
              <a:off x="7346125" y="2961884"/>
              <a:ext cx="600162" cy="490358"/>
            </a:xfrm>
            <a:prstGeom prst="rect">
              <a:avLst/>
            </a:prstGeom>
            <a:ln>
              <a:solidFill>
                <a:sysClr val="window" lastClr="FFFFFF">
                  <a:lumMod val="75000"/>
                </a:sysClr>
              </a:solidFill>
            </a:ln>
          </p:spPr>
        </p:pic>
        <p:pic>
          <p:nvPicPr>
            <p:cNvPr id="116" name="図 115"/>
            <p:cNvPicPr>
              <a:picLocks noChangeAspect="1"/>
            </p:cNvPicPr>
            <p:nvPr/>
          </p:nvPicPr>
          <p:blipFill>
            <a:blip r:embed="rId11" cstate="print"/>
            <a:stretch>
              <a:fillRect/>
            </a:stretch>
          </p:blipFill>
          <p:spPr>
            <a:xfrm>
              <a:off x="7486904" y="3112484"/>
              <a:ext cx="564884" cy="461534"/>
            </a:xfrm>
            <a:prstGeom prst="rect">
              <a:avLst/>
            </a:prstGeom>
            <a:ln>
              <a:solidFill>
                <a:sysClr val="window" lastClr="FFFFFF">
                  <a:lumMod val="75000"/>
                </a:sysClr>
              </a:solidFill>
            </a:ln>
          </p:spPr>
        </p:pic>
        <p:sp>
          <p:nvSpPr>
            <p:cNvPr id="117" name="テキスト ボックス 116"/>
            <p:cNvSpPr txBox="1"/>
            <p:nvPr/>
          </p:nvSpPr>
          <p:spPr>
            <a:xfrm>
              <a:off x="7265419" y="2806826"/>
              <a:ext cx="867948" cy="196208"/>
            </a:xfrm>
            <a:prstGeom prst="rect">
              <a:avLst/>
            </a:prstGeom>
            <a:noFill/>
          </p:spPr>
          <p:txBody>
            <a:bodyPr wrap="square" rtlCol="0">
              <a:spAutoFit/>
            </a:bodyPr>
            <a:lstStyle/>
            <a:p>
              <a:pPr>
                <a:defRPr/>
              </a:pPr>
              <a:r>
                <a:rPr kumimoji="0" lang="ja-JP" altLang="en-US" sz="675" kern="0">
                  <a:solidFill>
                    <a:prstClr val="black"/>
                  </a:solidFill>
                </a:rPr>
                <a:t>駅すぱあと連携</a:t>
              </a:r>
            </a:p>
          </p:txBody>
        </p:sp>
        <p:sp>
          <p:nvSpPr>
            <p:cNvPr id="118" name="下矢印 117"/>
            <p:cNvSpPr/>
            <p:nvPr/>
          </p:nvSpPr>
          <p:spPr>
            <a:xfrm rot="16980000" flipV="1">
              <a:off x="7193249" y="2992870"/>
              <a:ext cx="149669" cy="117576"/>
            </a:xfrm>
            <a:prstGeom prst="downArrow">
              <a:avLst/>
            </a:prstGeom>
            <a:solidFill>
              <a:srgbClr val="F9BE00"/>
            </a:solidFill>
            <a:ln w="25400" cap="flat" cmpd="sng" algn="ctr">
              <a:solidFill>
                <a:srgbClr val="F9BE00">
                  <a:shade val="50000"/>
                </a:srgbClr>
              </a:solidFill>
              <a:prstDash val="solid"/>
            </a:ln>
            <a:effectLst/>
          </p:spPr>
          <p:txBody>
            <a:bodyPr rtlCol="0" anchor="ctr"/>
            <a:lstStyle/>
            <a:p>
              <a:pPr algn="ctr">
                <a:defRPr/>
              </a:pPr>
              <a:endParaRPr kumimoji="0" lang="ja-JP" altLang="en-US" sz="1350" kern="0">
                <a:solidFill>
                  <a:srgbClr val="FF0000"/>
                </a:solidFill>
                <a:latin typeface="メイリオ"/>
                <a:ea typeface="メイリオ"/>
              </a:endParaRPr>
            </a:p>
          </p:txBody>
        </p:sp>
        <p:sp>
          <p:nvSpPr>
            <p:cNvPr id="119" name="下矢印 118"/>
            <p:cNvSpPr/>
            <p:nvPr/>
          </p:nvSpPr>
          <p:spPr>
            <a:xfrm rot="16200000" flipV="1">
              <a:off x="7210687" y="2590952"/>
              <a:ext cx="149669" cy="117576"/>
            </a:xfrm>
            <a:prstGeom prst="downArrow">
              <a:avLst/>
            </a:prstGeom>
            <a:solidFill>
              <a:srgbClr val="F9BE00"/>
            </a:solidFill>
            <a:ln w="25400" cap="flat" cmpd="sng" algn="ctr">
              <a:solidFill>
                <a:srgbClr val="F9BE00">
                  <a:shade val="50000"/>
                </a:srgbClr>
              </a:solidFill>
              <a:prstDash val="solid"/>
            </a:ln>
            <a:effectLst/>
          </p:spPr>
          <p:txBody>
            <a:bodyPr rtlCol="0" anchor="ctr"/>
            <a:lstStyle/>
            <a:p>
              <a:pPr algn="ctr">
                <a:defRPr/>
              </a:pPr>
              <a:endParaRPr kumimoji="0" lang="ja-JP" altLang="en-US" sz="1350" kern="0">
                <a:solidFill>
                  <a:srgbClr val="FF0000"/>
                </a:solidFill>
                <a:latin typeface="メイリオ"/>
                <a:ea typeface="メイリオ"/>
              </a:endParaRPr>
            </a:p>
          </p:txBody>
        </p:sp>
      </p:grpSp>
    </p:spTree>
    <p:extLst>
      <p:ext uri="{BB962C8B-B14F-4D97-AF65-F5344CB8AC3E}">
        <p14:creationId xmlns:p14="http://schemas.microsoft.com/office/powerpoint/2010/main" val="14519980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角丸四角形 65"/>
          <p:cNvSpPr/>
          <p:nvPr/>
        </p:nvSpPr>
        <p:spPr>
          <a:xfrm>
            <a:off x="467545" y="1663591"/>
            <a:ext cx="1620180" cy="699533"/>
          </a:xfrm>
          <a:prstGeom prst="roundRect">
            <a:avLst>
              <a:gd name="adj" fmla="val 7952"/>
            </a:avLst>
          </a:prstGeom>
          <a:solidFill>
            <a:srgbClr val="F2F7FC"/>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
        <p:nvSpPr>
          <p:cNvPr id="71" name="角丸四角形 70"/>
          <p:cNvSpPr/>
          <p:nvPr/>
        </p:nvSpPr>
        <p:spPr>
          <a:xfrm>
            <a:off x="395736" y="1633972"/>
            <a:ext cx="1800000" cy="252000"/>
          </a:xfrm>
          <a:prstGeom prst="roundRect">
            <a:avLst>
              <a:gd name="adj"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100" b="1" dirty="0">
                <a:solidFill>
                  <a:prstClr val="white"/>
                </a:solidFill>
              </a:rPr>
              <a:t>領収書受領</a:t>
            </a:r>
          </a:p>
        </p:txBody>
      </p:sp>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50</a:t>
            </a:fld>
            <a:endParaRPr lang="ja-JP" altLang="en-US" dirty="0"/>
          </a:p>
        </p:txBody>
      </p:sp>
      <p:sp>
        <p:nvSpPr>
          <p:cNvPr id="5" name="タイトル 4"/>
          <p:cNvSpPr>
            <a:spLocks noGrp="1"/>
          </p:cNvSpPr>
          <p:nvPr>
            <p:ph type="title"/>
          </p:nvPr>
        </p:nvSpPr>
        <p:spPr/>
        <p:txBody>
          <a:bodyPr/>
          <a:lstStyle/>
          <a:p>
            <a:r>
              <a:rPr lang="ja-JP" altLang="en-US" dirty="0"/>
              <a:t>経費精算</a:t>
            </a:r>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a:xfrm>
            <a:off x="234090" y="576000"/>
            <a:ext cx="6786268" cy="324000"/>
          </a:xfrm>
        </p:spPr>
        <p:txBody>
          <a:bodyPr/>
          <a:lstStyle/>
          <a:p>
            <a:r>
              <a:rPr lang="ja-JP" altLang="en-US" dirty="0"/>
              <a:t>従業員モバイルオプション＜</a:t>
            </a:r>
            <a:r>
              <a:rPr lang="en-US" altLang="ja-JP" dirty="0"/>
              <a:t>OCR</a:t>
            </a:r>
            <a:r>
              <a:rPr lang="ja-JP" altLang="en-US" dirty="0"/>
              <a:t>機能でさらに入力効率＞</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モバイル端末にて領収書を撮影すると、日付や金額、電話番号に紐づく会社・店舗名、</a:t>
            </a:r>
            <a:endParaRPr lang="en-US" altLang="ja-JP" dirty="0"/>
          </a:p>
          <a:p>
            <a:r>
              <a:rPr lang="zh-TW" altLang="en-US" dirty="0"/>
              <a:t>適格請求書発行事業者</a:t>
            </a:r>
            <a:r>
              <a:rPr lang="ja-JP" altLang="en-US" dirty="0"/>
              <a:t>登録</a:t>
            </a:r>
            <a:r>
              <a:rPr lang="zh-TW" altLang="en-US" dirty="0"/>
              <a:t>番号</a:t>
            </a:r>
            <a:r>
              <a:rPr lang="ja-JP" altLang="en-US" dirty="0"/>
              <a:t>を自動認識します。撮影した証憑はスキャナ保存の対象になり、証憑管理</a:t>
            </a:r>
            <a:r>
              <a:rPr lang="en-US" altLang="ja-JP" dirty="0"/>
              <a:t>e</a:t>
            </a:r>
            <a:r>
              <a:rPr lang="ja-JP" altLang="en-US" dirty="0"/>
              <a:t>文書対応オプションを導入している場合にはタイムスタンプ付与が可能です</a:t>
            </a:r>
          </a:p>
        </p:txBody>
      </p:sp>
      <p:sp>
        <p:nvSpPr>
          <p:cNvPr id="60" name="角丸四角形 59"/>
          <p:cNvSpPr/>
          <p:nvPr/>
        </p:nvSpPr>
        <p:spPr>
          <a:xfrm>
            <a:off x="4688816" y="2460674"/>
            <a:ext cx="4131215" cy="2268000"/>
          </a:xfrm>
          <a:prstGeom prst="roundRect">
            <a:avLst>
              <a:gd name="adj" fmla="val 9108"/>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350">
              <a:solidFill>
                <a:prstClr val="black"/>
              </a:solidFill>
            </a:endParaRPr>
          </a:p>
        </p:txBody>
      </p:sp>
      <p:sp>
        <p:nvSpPr>
          <p:cNvPr id="62" name="角丸四角形 61"/>
          <p:cNvSpPr/>
          <p:nvPr/>
        </p:nvSpPr>
        <p:spPr>
          <a:xfrm>
            <a:off x="395536" y="2462036"/>
            <a:ext cx="3924236" cy="2268252"/>
          </a:xfrm>
          <a:prstGeom prst="roundRect">
            <a:avLst>
              <a:gd name="adj" fmla="val 9108"/>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350">
              <a:solidFill>
                <a:prstClr val="black"/>
              </a:solidFill>
            </a:endParaRPr>
          </a:p>
        </p:txBody>
      </p:sp>
      <p:sp>
        <p:nvSpPr>
          <p:cNvPr id="69" name="Freeform 393"/>
          <p:cNvSpPr>
            <a:spLocks noEditPoints="1"/>
          </p:cNvSpPr>
          <p:nvPr/>
        </p:nvSpPr>
        <p:spPr bwMode="auto">
          <a:xfrm>
            <a:off x="1160208" y="2009413"/>
            <a:ext cx="253830" cy="27260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00AEEB"/>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84" name="正方形/長方形 83"/>
          <p:cNvSpPr/>
          <p:nvPr/>
        </p:nvSpPr>
        <p:spPr>
          <a:xfrm>
            <a:off x="5292080" y="2745770"/>
            <a:ext cx="135015" cy="135015"/>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
        <p:nvSpPr>
          <p:cNvPr id="87" name="角丸四角形吹き出し 86"/>
          <p:cNvSpPr/>
          <p:nvPr/>
        </p:nvSpPr>
        <p:spPr>
          <a:xfrm>
            <a:off x="6615227" y="3231824"/>
            <a:ext cx="1593177" cy="675075"/>
          </a:xfrm>
          <a:prstGeom prst="wedgeRoundRectCallout">
            <a:avLst>
              <a:gd name="adj1" fmla="val -34492"/>
              <a:gd name="adj2" fmla="val -79898"/>
              <a:gd name="adj3" fmla="val 16667"/>
            </a:avLst>
          </a:prstGeom>
          <a:solidFill>
            <a:schemeClr val="accent2">
              <a:lumMod val="20000"/>
              <a:lumOff val="80000"/>
            </a:schemeClr>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ja-JP" altLang="en-US" sz="900" b="1" dirty="0">
                <a:solidFill>
                  <a:srgbClr val="008CCF"/>
                </a:solidFill>
              </a:rPr>
              <a:t>証憑は</a:t>
            </a:r>
            <a:r>
              <a:rPr lang="en-US" altLang="ja-JP" sz="900" b="1" dirty="0">
                <a:solidFill>
                  <a:srgbClr val="008CCF"/>
                </a:solidFill>
              </a:rPr>
              <a:t>PDF</a:t>
            </a:r>
            <a:r>
              <a:rPr lang="ja-JP" altLang="en-US" sz="900" b="1" dirty="0">
                <a:solidFill>
                  <a:srgbClr val="008CCF"/>
                </a:solidFill>
              </a:rPr>
              <a:t>ファイルに変換され、タイムスタンプが付与される</a:t>
            </a:r>
          </a:p>
        </p:txBody>
      </p:sp>
      <p:sp>
        <p:nvSpPr>
          <p:cNvPr id="88" name="正方形/長方形 87"/>
          <p:cNvSpPr/>
          <p:nvPr/>
        </p:nvSpPr>
        <p:spPr>
          <a:xfrm>
            <a:off x="5076056" y="3825890"/>
            <a:ext cx="216024" cy="24302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a:solidFill>
                <a:prstClr val="black"/>
              </a:solidFill>
            </a:endParaRPr>
          </a:p>
        </p:txBody>
      </p:sp>
      <p:pic>
        <p:nvPicPr>
          <p:cNvPr id="100" name="Picture 8"/>
          <p:cNvPicPr>
            <a:picLocks noChangeAspect="1" noChangeArrowheads="1"/>
          </p:cNvPicPr>
          <p:nvPr/>
        </p:nvPicPr>
        <p:blipFill>
          <a:blip r:embed="rId3" cstate="print"/>
          <a:srcRect/>
          <a:stretch>
            <a:fillRect/>
          </a:stretch>
        </p:blipFill>
        <p:spPr bwMode="auto">
          <a:xfrm>
            <a:off x="2574131" y="3506036"/>
            <a:ext cx="178594" cy="214313"/>
          </a:xfrm>
          <a:prstGeom prst="rect">
            <a:avLst/>
          </a:prstGeom>
          <a:noFill/>
          <a:ln w="9525">
            <a:solidFill>
              <a:schemeClr val="bg1">
                <a:lumMod val="85000"/>
              </a:schemeClr>
            </a:solidFill>
            <a:miter lim="800000"/>
            <a:headEnd/>
            <a:tailEnd/>
          </a:ln>
        </p:spPr>
      </p:pic>
      <p:sp>
        <p:nvSpPr>
          <p:cNvPr id="56" name="角丸四角形 55"/>
          <p:cNvSpPr/>
          <p:nvPr/>
        </p:nvSpPr>
        <p:spPr>
          <a:xfrm>
            <a:off x="2604678" y="1663591"/>
            <a:ext cx="1599201" cy="699533"/>
          </a:xfrm>
          <a:prstGeom prst="roundRect">
            <a:avLst>
              <a:gd name="adj" fmla="val 7952"/>
            </a:avLst>
          </a:prstGeom>
          <a:solidFill>
            <a:srgbClr val="F2F7FC"/>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
        <p:nvSpPr>
          <p:cNvPr id="104" name="角丸四角形 103"/>
          <p:cNvSpPr/>
          <p:nvPr/>
        </p:nvSpPr>
        <p:spPr>
          <a:xfrm>
            <a:off x="2519772" y="1633972"/>
            <a:ext cx="1800000" cy="252000"/>
          </a:xfrm>
          <a:prstGeom prst="roundRect">
            <a:avLst>
              <a:gd name="adj"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100" b="1" dirty="0">
                <a:solidFill>
                  <a:prstClr val="white"/>
                </a:solidFill>
              </a:rPr>
              <a:t>領収書のスキャン・撮影</a:t>
            </a:r>
          </a:p>
        </p:txBody>
      </p:sp>
      <p:sp>
        <p:nvSpPr>
          <p:cNvPr id="106" name="角丸四角形 105"/>
          <p:cNvSpPr/>
          <p:nvPr/>
        </p:nvSpPr>
        <p:spPr>
          <a:xfrm>
            <a:off x="4740400" y="1662627"/>
            <a:ext cx="1768623" cy="696011"/>
          </a:xfrm>
          <a:prstGeom prst="roundRect">
            <a:avLst>
              <a:gd name="adj" fmla="val 7952"/>
            </a:avLst>
          </a:prstGeom>
          <a:solidFill>
            <a:srgbClr val="F2F7FC"/>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prstClr val="white"/>
              </a:solidFill>
            </a:endParaRPr>
          </a:p>
        </p:txBody>
      </p:sp>
      <p:sp>
        <p:nvSpPr>
          <p:cNvPr id="107" name="角丸四角形 106"/>
          <p:cNvSpPr/>
          <p:nvPr/>
        </p:nvSpPr>
        <p:spPr>
          <a:xfrm>
            <a:off x="4644008" y="1633972"/>
            <a:ext cx="1962358" cy="252000"/>
          </a:xfrm>
          <a:prstGeom prst="roundRect">
            <a:avLst>
              <a:gd name="adj"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100" b="1" dirty="0">
                <a:solidFill>
                  <a:prstClr val="white"/>
                </a:solidFill>
              </a:rPr>
              <a:t>画像を</a:t>
            </a:r>
            <a:r>
              <a:rPr lang="en-US" altLang="ja-JP" sz="1100" b="1" dirty="0">
                <a:solidFill>
                  <a:prstClr val="white"/>
                </a:solidFill>
              </a:rPr>
              <a:t>NX</a:t>
            </a:r>
            <a:r>
              <a:rPr lang="ja-JP" altLang="en-US" sz="1100" b="1" dirty="0">
                <a:solidFill>
                  <a:prstClr val="white"/>
                </a:solidFill>
              </a:rPr>
              <a:t>へアップロード</a:t>
            </a:r>
          </a:p>
        </p:txBody>
      </p:sp>
      <p:sp>
        <p:nvSpPr>
          <p:cNvPr id="109" name="角丸四角形 108"/>
          <p:cNvSpPr/>
          <p:nvPr/>
        </p:nvSpPr>
        <p:spPr>
          <a:xfrm>
            <a:off x="7057348" y="1663591"/>
            <a:ext cx="1644299" cy="699533"/>
          </a:xfrm>
          <a:prstGeom prst="roundRect">
            <a:avLst>
              <a:gd name="adj" fmla="val 7952"/>
            </a:avLst>
          </a:prstGeom>
          <a:solidFill>
            <a:srgbClr val="F2F7FC"/>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
        <p:nvSpPr>
          <p:cNvPr id="110" name="角丸四角形 109"/>
          <p:cNvSpPr/>
          <p:nvPr/>
        </p:nvSpPr>
        <p:spPr>
          <a:xfrm>
            <a:off x="6984468" y="1633972"/>
            <a:ext cx="1800000" cy="252000"/>
          </a:xfrm>
          <a:prstGeom prst="roundRect">
            <a:avLst>
              <a:gd name="adj"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100" b="1" dirty="0">
                <a:solidFill>
                  <a:prstClr val="white"/>
                </a:solidFill>
              </a:rPr>
              <a:t>タイムスタンプ付与</a:t>
            </a:r>
          </a:p>
        </p:txBody>
      </p:sp>
      <p:grpSp>
        <p:nvGrpSpPr>
          <p:cNvPr id="6" name="グループ化 5"/>
          <p:cNvGrpSpPr/>
          <p:nvPr/>
        </p:nvGrpSpPr>
        <p:grpSpPr>
          <a:xfrm>
            <a:off x="3167844" y="1944375"/>
            <a:ext cx="532140" cy="373645"/>
            <a:chOff x="3383868" y="1987211"/>
            <a:chExt cx="594066" cy="476527"/>
          </a:xfrm>
        </p:grpSpPr>
        <p:sp>
          <p:nvSpPr>
            <p:cNvPr id="114" name="Freeform 414"/>
            <p:cNvSpPr>
              <a:spLocks noEditPoints="1"/>
            </p:cNvSpPr>
            <p:nvPr/>
          </p:nvSpPr>
          <p:spPr bwMode="auto">
            <a:xfrm>
              <a:off x="3707904" y="2149227"/>
              <a:ext cx="270030" cy="314511"/>
            </a:xfrm>
            <a:custGeom>
              <a:avLst/>
              <a:gdLst/>
              <a:ahLst/>
              <a:cxnLst>
                <a:cxn ang="0">
                  <a:pos x="192" y="0"/>
                </a:cxn>
                <a:cxn ang="0">
                  <a:pos x="16" y="0"/>
                </a:cxn>
                <a:cxn ang="0">
                  <a:pos x="16" y="0"/>
                </a:cxn>
                <a:cxn ang="0">
                  <a:pos x="10" y="2"/>
                </a:cxn>
                <a:cxn ang="0">
                  <a:pos x="4" y="4"/>
                </a:cxn>
                <a:cxn ang="0">
                  <a:pos x="2" y="10"/>
                </a:cxn>
                <a:cxn ang="0">
                  <a:pos x="0" y="16"/>
                </a:cxn>
                <a:cxn ang="0">
                  <a:pos x="0" y="224"/>
                </a:cxn>
                <a:cxn ang="0">
                  <a:pos x="0" y="224"/>
                </a:cxn>
                <a:cxn ang="0">
                  <a:pos x="2" y="230"/>
                </a:cxn>
                <a:cxn ang="0">
                  <a:pos x="4" y="236"/>
                </a:cxn>
                <a:cxn ang="0">
                  <a:pos x="10" y="238"/>
                </a:cxn>
                <a:cxn ang="0">
                  <a:pos x="16" y="240"/>
                </a:cxn>
                <a:cxn ang="0">
                  <a:pos x="192" y="240"/>
                </a:cxn>
                <a:cxn ang="0">
                  <a:pos x="192" y="240"/>
                </a:cxn>
                <a:cxn ang="0">
                  <a:pos x="198" y="238"/>
                </a:cxn>
                <a:cxn ang="0">
                  <a:pos x="204" y="236"/>
                </a:cxn>
                <a:cxn ang="0">
                  <a:pos x="206" y="230"/>
                </a:cxn>
                <a:cxn ang="0">
                  <a:pos x="208" y="224"/>
                </a:cxn>
                <a:cxn ang="0">
                  <a:pos x="208" y="16"/>
                </a:cxn>
                <a:cxn ang="0">
                  <a:pos x="208" y="16"/>
                </a:cxn>
                <a:cxn ang="0">
                  <a:pos x="206" y="10"/>
                </a:cxn>
                <a:cxn ang="0">
                  <a:pos x="204" y="4"/>
                </a:cxn>
                <a:cxn ang="0">
                  <a:pos x="198" y="2"/>
                </a:cxn>
                <a:cxn ang="0">
                  <a:pos x="192" y="0"/>
                </a:cxn>
                <a:cxn ang="0">
                  <a:pos x="192" y="0"/>
                </a:cxn>
                <a:cxn ang="0">
                  <a:pos x="88" y="224"/>
                </a:cxn>
                <a:cxn ang="0">
                  <a:pos x="56" y="224"/>
                </a:cxn>
                <a:cxn ang="0">
                  <a:pos x="56" y="200"/>
                </a:cxn>
                <a:cxn ang="0">
                  <a:pos x="88" y="200"/>
                </a:cxn>
                <a:cxn ang="0">
                  <a:pos x="88" y="224"/>
                </a:cxn>
                <a:cxn ang="0">
                  <a:pos x="152" y="224"/>
                </a:cxn>
                <a:cxn ang="0">
                  <a:pos x="120" y="224"/>
                </a:cxn>
                <a:cxn ang="0">
                  <a:pos x="120" y="200"/>
                </a:cxn>
                <a:cxn ang="0">
                  <a:pos x="152" y="200"/>
                </a:cxn>
                <a:cxn ang="0">
                  <a:pos x="152" y="224"/>
                </a:cxn>
                <a:cxn ang="0">
                  <a:pos x="184" y="184"/>
                </a:cxn>
                <a:cxn ang="0">
                  <a:pos x="24" y="184"/>
                </a:cxn>
                <a:cxn ang="0">
                  <a:pos x="24" y="24"/>
                </a:cxn>
                <a:cxn ang="0">
                  <a:pos x="184" y="24"/>
                </a:cxn>
                <a:cxn ang="0">
                  <a:pos x="184" y="184"/>
                </a:cxn>
              </a:cxnLst>
              <a:rect l="0" t="0" r="r" b="b"/>
              <a:pathLst>
                <a:path w="208" h="240">
                  <a:moveTo>
                    <a:pt x="192" y="0"/>
                  </a:moveTo>
                  <a:lnTo>
                    <a:pt x="16" y="0"/>
                  </a:lnTo>
                  <a:lnTo>
                    <a:pt x="16" y="0"/>
                  </a:lnTo>
                  <a:lnTo>
                    <a:pt x="10" y="2"/>
                  </a:lnTo>
                  <a:lnTo>
                    <a:pt x="4" y="4"/>
                  </a:lnTo>
                  <a:lnTo>
                    <a:pt x="2" y="10"/>
                  </a:lnTo>
                  <a:lnTo>
                    <a:pt x="0" y="16"/>
                  </a:lnTo>
                  <a:lnTo>
                    <a:pt x="0" y="224"/>
                  </a:lnTo>
                  <a:lnTo>
                    <a:pt x="0" y="224"/>
                  </a:lnTo>
                  <a:lnTo>
                    <a:pt x="2" y="230"/>
                  </a:lnTo>
                  <a:lnTo>
                    <a:pt x="4" y="236"/>
                  </a:lnTo>
                  <a:lnTo>
                    <a:pt x="10" y="238"/>
                  </a:lnTo>
                  <a:lnTo>
                    <a:pt x="16" y="240"/>
                  </a:lnTo>
                  <a:lnTo>
                    <a:pt x="192" y="240"/>
                  </a:lnTo>
                  <a:lnTo>
                    <a:pt x="192" y="240"/>
                  </a:lnTo>
                  <a:lnTo>
                    <a:pt x="198" y="238"/>
                  </a:lnTo>
                  <a:lnTo>
                    <a:pt x="204" y="236"/>
                  </a:lnTo>
                  <a:lnTo>
                    <a:pt x="206" y="230"/>
                  </a:lnTo>
                  <a:lnTo>
                    <a:pt x="208" y="224"/>
                  </a:lnTo>
                  <a:lnTo>
                    <a:pt x="208" y="16"/>
                  </a:lnTo>
                  <a:lnTo>
                    <a:pt x="208" y="16"/>
                  </a:lnTo>
                  <a:lnTo>
                    <a:pt x="206" y="10"/>
                  </a:lnTo>
                  <a:lnTo>
                    <a:pt x="204" y="4"/>
                  </a:lnTo>
                  <a:lnTo>
                    <a:pt x="198" y="2"/>
                  </a:lnTo>
                  <a:lnTo>
                    <a:pt x="192" y="0"/>
                  </a:lnTo>
                  <a:lnTo>
                    <a:pt x="192" y="0"/>
                  </a:lnTo>
                  <a:close/>
                  <a:moveTo>
                    <a:pt x="88" y="224"/>
                  </a:moveTo>
                  <a:lnTo>
                    <a:pt x="56" y="224"/>
                  </a:lnTo>
                  <a:lnTo>
                    <a:pt x="56" y="200"/>
                  </a:lnTo>
                  <a:lnTo>
                    <a:pt x="88" y="200"/>
                  </a:lnTo>
                  <a:lnTo>
                    <a:pt x="88" y="224"/>
                  </a:lnTo>
                  <a:close/>
                  <a:moveTo>
                    <a:pt x="152" y="224"/>
                  </a:moveTo>
                  <a:lnTo>
                    <a:pt x="120" y="224"/>
                  </a:lnTo>
                  <a:lnTo>
                    <a:pt x="120" y="200"/>
                  </a:lnTo>
                  <a:lnTo>
                    <a:pt x="152" y="200"/>
                  </a:lnTo>
                  <a:lnTo>
                    <a:pt x="152" y="224"/>
                  </a:lnTo>
                  <a:close/>
                  <a:moveTo>
                    <a:pt x="184" y="184"/>
                  </a:moveTo>
                  <a:lnTo>
                    <a:pt x="24" y="184"/>
                  </a:lnTo>
                  <a:lnTo>
                    <a:pt x="24" y="24"/>
                  </a:lnTo>
                  <a:lnTo>
                    <a:pt x="184" y="24"/>
                  </a:lnTo>
                  <a:lnTo>
                    <a:pt x="184" y="184"/>
                  </a:lnTo>
                  <a:close/>
                </a:path>
              </a:pathLst>
            </a:custGeom>
            <a:solidFill>
              <a:srgbClr val="00AEEB"/>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15" name="Freeform 330"/>
            <p:cNvSpPr>
              <a:spLocks noEditPoints="1"/>
            </p:cNvSpPr>
            <p:nvPr/>
          </p:nvSpPr>
          <p:spPr bwMode="auto">
            <a:xfrm>
              <a:off x="3383868" y="1987211"/>
              <a:ext cx="296894" cy="456437"/>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00AEEB"/>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9" name="グループ化 8"/>
          <p:cNvGrpSpPr/>
          <p:nvPr/>
        </p:nvGrpSpPr>
        <p:grpSpPr>
          <a:xfrm>
            <a:off x="5121827" y="1937407"/>
            <a:ext cx="870777" cy="441141"/>
            <a:chOff x="4769823" y="1957740"/>
            <a:chExt cx="972108" cy="562607"/>
          </a:xfrm>
        </p:grpSpPr>
        <p:sp>
          <p:nvSpPr>
            <p:cNvPr id="116" name="Freeform 364"/>
            <p:cNvSpPr>
              <a:spLocks noEditPoints="1"/>
            </p:cNvSpPr>
            <p:nvPr/>
          </p:nvSpPr>
          <p:spPr bwMode="auto">
            <a:xfrm>
              <a:off x="5066856" y="2127610"/>
              <a:ext cx="378042" cy="231698"/>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00AEEB"/>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17" name="Freeform 393"/>
            <p:cNvSpPr>
              <a:spLocks noEditPoints="1"/>
            </p:cNvSpPr>
            <p:nvPr/>
          </p:nvSpPr>
          <p:spPr bwMode="auto">
            <a:xfrm>
              <a:off x="5431560" y="1957740"/>
              <a:ext cx="283369" cy="34766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00AEEB"/>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dirty="0">
                <a:solidFill>
                  <a:sysClr val="windowText" lastClr="000000"/>
                </a:solidFill>
              </a:endParaRPr>
            </a:p>
          </p:txBody>
        </p:sp>
        <p:sp>
          <p:nvSpPr>
            <p:cNvPr id="118" name="テキスト ボックス 117"/>
            <p:cNvSpPr txBox="1"/>
            <p:nvPr/>
          </p:nvSpPr>
          <p:spPr>
            <a:xfrm>
              <a:off x="4769823" y="2335681"/>
              <a:ext cx="972108" cy="184666"/>
            </a:xfrm>
            <a:prstGeom prst="rect">
              <a:avLst/>
            </a:prstGeom>
            <a:noFill/>
          </p:spPr>
          <p:txBody>
            <a:bodyPr wrap="square" rtlCol="0">
              <a:spAutoFit/>
            </a:bodyPr>
            <a:lstStyle/>
            <a:p>
              <a:pPr algn="ctr"/>
              <a:r>
                <a:rPr lang="en-US" altLang="ja-JP" sz="600" b="1">
                  <a:solidFill>
                    <a:srgbClr val="008CCF"/>
                  </a:solidFill>
                </a:rPr>
                <a:t>SuperStream-NX</a:t>
              </a:r>
              <a:endParaRPr lang="ja-JP" altLang="en-US" sz="600" b="1">
                <a:solidFill>
                  <a:srgbClr val="008CCF"/>
                </a:solidFill>
              </a:endParaRPr>
            </a:p>
          </p:txBody>
        </p:sp>
      </p:grpSp>
      <p:grpSp>
        <p:nvGrpSpPr>
          <p:cNvPr id="10" name="グループ化 9"/>
          <p:cNvGrpSpPr/>
          <p:nvPr/>
        </p:nvGrpSpPr>
        <p:grpSpPr>
          <a:xfrm>
            <a:off x="7407982" y="1868833"/>
            <a:ext cx="872429" cy="485973"/>
            <a:chOff x="6363000" y="1849630"/>
            <a:chExt cx="973952" cy="619783"/>
          </a:xfrm>
        </p:grpSpPr>
        <p:sp>
          <p:nvSpPr>
            <p:cNvPr id="119" name="Freeform 364"/>
            <p:cNvSpPr>
              <a:spLocks noEditPoints="1"/>
            </p:cNvSpPr>
            <p:nvPr/>
          </p:nvSpPr>
          <p:spPr bwMode="auto">
            <a:xfrm>
              <a:off x="6660033" y="2101076"/>
              <a:ext cx="378042" cy="231698"/>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00AEEB"/>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pic>
          <p:nvPicPr>
            <p:cNvPr id="120" name="Picture 16" descr="C:\Users\AZP000250\Desktop\CA0390\CA0390.png"/>
            <p:cNvPicPr>
              <a:picLocks noChangeAspect="1" noChangeArrowheads="1"/>
            </p:cNvPicPr>
            <p:nvPr/>
          </p:nvPicPr>
          <p:blipFill>
            <a:blip r:embed="rId4" cstate="print"/>
            <a:srcRect/>
            <a:stretch>
              <a:fillRect/>
            </a:stretch>
          </p:blipFill>
          <p:spPr bwMode="auto">
            <a:xfrm>
              <a:off x="6984069" y="1903634"/>
              <a:ext cx="324036" cy="351039"/>
            </a:xfrm>
            <a:prstGeom prst="rect">
              <a:avLst/>
            </a:prstGeom>
            <a:noFill/>
          </p:spPr>
        </p:pic>
        <p:sp>
          <p:nvSpPr>
            <p:cNvPr id="121" name="円/楕円 79"/>
            <p:cNvSpPr>
              <a:spLocks noChangeAspect="1"/>
            </p:cNvSpPr>
            <p:nvPr/>
          </p:nvSpPr>
          <p:spPr>
            <a:xfrm>
              <a:off x="7200093" y="1849630"/>
              <a:ext cx="136859" cy="128588"/>
            </a:xfrm>
            <a:prstGeom prst="ellipse">
              <a:avLst/>
            </a:prstGeom>
            <a:solidFill>
              <a:sysClr val="window" lastClr="FFFFFF"/>
            </a:solidFill>
            <a:ln w="25400" cap="flat" cmpd="sng" algn="ctr">
              <a:solidFill>
                <a:srgbClr val="EE5500"/>
              </a:solidFill>
              <a:prstDash val="solid"/>
            </a:ln>
            <a:effectLst/>
          </p:spPr>
          <p:txBody>
            <a:bodyPr lIns="51435" tIns="60750" rIns="51435" bIns="20250" rtlCol="0" anchor="ctr"/>
            <a:lstStyle/>
            <a:p>
              <a:pPr algn="ctr">
                <a:defRPr/>
              </a:pPr>
              <a:r>
                <a:rPr kumimoji="0" lang="ja-JP" altLang="en-US" sz="600" kern="0">
                  <a:solidFill>
                    <a:srgbClr val="FF0000"/>
                  </a:solidFill>
                </a:rPr>
                <a:t>済</a:t>
              </a:r>
            </a:p>
          </p:txBody>
        </p:sp>
        <p:sp>
          <p:nvSpPr>
            <p:cNvPr id="122" name="テキスト ボックス 121"/>
            <p:cNvSpPr txBox="1"/>
            <p:nvPr/>
          </p:nvSpPr>
          <p:spPr>
            <a:xfrm>
              <a:off x="6363000" y="2284747"/>
              <a:ext cx="972108" cy="184666"/>
            </a:xfrm>
            <a:prstGeom prst="rect">
              <a:avLst/>
            </a:prstGeom>
            <a:noFill/>
          </p:spPr>
          <p:txBody>
            <a:bodyPr wrap="square" rtlCol="0">
              <a:spAutoFit/>
            </a:bodyPr>
            <a:lstStyle/>
            <a:p>
              <a:pPr algn="ctr"/>
              <a:r>
                <a:rPr lang="en-US" altLang="ja-JP" sz="600" b="1" dirty="0" err="1">
                  <a:solidFill>
                    <a:srgbClr val="008CCF"/>
                  </a:solidFill>
                </a:rPr>
                <a:t>SuperStream</a:t>
              </a:r>
              <a:r>
                <a:rPr lang="en-US" altLang="ja-JP" sz="600" b="1" dirty="0">
                  <a:solidFill>
                    <a:srgbClr val="008CCF"/>
                  </a:solidFill>
                </a:rPr>
                <a:t>-NX</a:t>
              </a:r>
              <a:endParaRPr lang="ja-JP" altLang="en-US" sz="600" b="1" dirty="0">
                <a:solidFill>
                  <a:srgbClr val="008CCF"/>
                </a:solidFill>
              </a:endParaRPr>
            </a:p>
          </p:txBody>
        </p:sp>
      </p:grpSp>
      <p:sp>
        <p:nvSpPr>
          <p:cNvPr id="123" name="右矢印 122"/>
          <p:cNvSpPr>
            <a:spLocks/>
          </p:cNvSpPr>
          <p:nvPr/>
        </p:nvSpPr>
        <p:spPr>
          <a:xfrm>
            <a:off x="2195789" y="1904024"/>
            <a:ext cx="324000" cy="2880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sz="1350">
              <a:solidFill>
                <a:prstClr val="white"/>
              </a:solidFill>
            </a:endParaRPr>
          </a:p>
        </p:txBody>
      </p:sp>
      <p:sp>
        <p:nvSpPr>
          <p:cNvPr id="124" name="右矢印 123"/>
          <p:cNvSpPr>
            <a:spLocks/>
          </p:cNvSpPr>
          <p:nvPr/>
        </p:nvSpPr>
        <p:spPr>
          <a:xfrm>
            <a:off x="6624228" y="1940025"/>
            <a:ext cx="324000" cy="2880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sz="1350">
              <a:solidFill>
                <a:prstClr val="white"/>
              </a:solidFill>
            </a:endParaRPr>
          </a:p>
        </p:txBody>
      </p:sp>
      <p:sp>
        <p:nvSpPr>
          <p:cNvPr id="125" name="右矢印 124"/>
          <p:cNvSpPr>
            <a:spLocks/>
          </p:cNvSpPr>
          <p:nvPr/>
        </p:nvSpPr>
        <p:spPr>
          <a:xfrm>
            <a:off x="4320008" y="1904025"/>
            <a:ext cx="324000" cy="2880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sz="1350">
              <a:solidFill>
                <a:prstClr val="white"/>
              </a:solidFill>
            </a:endParaRPr>
          </a:p>
        </p:txBody>
      </p:sp>
      <p:sp>
        <p:nvSpPr>
          <p:cNvPr id="126" name="二等辺三角形 125"/>
          <p:cNvSpPr/>
          <p:nvPr/>
        </p:nvSpPr>
        <p:spPr>
          <a:xfrm rot="10800000">
            <a:off x="3312001" y="2372025"/>
            <a:ext cx="486055" cy="162018"/>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sz="1350">
              <a:solidFill>
                <a:prstClr val="white"/>
              </a:solidFill>
            </a:endParaRPr>
          </a:p>
        </p:txBody>
      </p:sp>
      <p:sp>
        <p:nvSpPr>
          <p:cNvPr id="127" name="二等辺三角形 126"/>
          <p:cNvSpPr/>
          <p:nvPr/>
        </p:nvSpPr>
        <p:spPr>
          <a:xfrm rot="10800000">
            <a:off x="7650341" y="2369769"/>
            <a:ext cx="486055" cy="162018"/>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sz="1350">
              <a:solidFill>
                <a:prstClr val="white"/>
              </a:solidFill>
            </a:endParaRPr>
          </a:p>
        </p:txBody>
      </p:sp>
      <p:sp>
        <p:nvSpPr>
          <p:cNvPr id="63" name="テキスト ボックス 62"/>
          <p:cNvSpPr txBox="1"/>
          <p:nvPr/>
        </p:nvSpPr>
        <p:spPr>
          <a:xfrm>
            <a:off x="4930653" y="4746891"/>
            <a:ext cx="3905236" cy="200055"/>
          </a:xfrm>
          <a:prstGeom prst="rect">
            <a:avLst/>
          </a:prstGeom>
          <a:noFill/>
        </p:spPr>
        <p:txBody>
          <a:bodyPr wrap="none" rtlCol="0">
            <a:spAutoFit/>
          </a:bodyPr>
          <a:lstStyle/>
          <a:p>
            <a:r>
              <a:rPr lang="en-US" altLang="ja-JP" sz="700" dirty="0">
                <a:solidFill>
                  <a:prstClr val="black"/>
                </a:solidFill>
              </a:rPr>
              <a:t>※e</a:t>
            </a:r>
            <a:r>
              <a:rPr lang="ja-JP" altLang="en-US" sz="700" dirty="0">
                <a:solidFill>
                  <a:prstClr val="black"/>
                </a:solidFill>
              </a:rPr>
              <a:t>文書対応オプション利用時には、カメラの解像度が</a:t>
            </a:r>
            <a:r>
              <a:rPr lang="en-US" altLang="ja-JP" sz="700" dirty="0">
                <a:solidFill>
                  <a:prstClr val="black"/>
                </a:solidFill>
              </a:rPr>
              <a:t>387</a:t>
            </a:r>
            <a:r>
              <a:rPr lang="ja-JP" altLang="en-US" sz="700" dirty="0">
                <a:solidFill>
                  <a:prstClr val="black"/>
                </a:solidFill>
              </a:rPr>
              <a:t>万画素以上である必要があります</a:t>
            </a:r>
            <a:endParaRPr lang="en-US" altLang="ja-JP" sz="700" dirty="0">
              <a:solidFill>
                <a:prstClr val="black"/>
              </a:solidFill>
            </a:endParaRPr>
          </a:p>
        </p:txBody>
      </p:sp>
      <p:sp>
        <p:nvSpPr>
          <p:cNvPr id="12" name="テキスト ボックス 11">
            <a:extLst>
              <a:ext uri="{FF2B5EF4-FFF2-40B4-BE49-F238E27FC236}">
                <a16:creationId xmlns:a16="http://schemas.microsoft.com/office/drawing/2014/main" id="{0890EBA5-F16F-3749-B2A1-BE7D63644E07}"/>
              </a:ext>
            </a:extLst>
          </p:cNvPr>
          <p:cNvSpPr txBox="1"/>
          <p:nvPr/>
        </p:nvSpPr>
        <p:spPr>
          <a:xfrm>
            <a:off x="4930653" y="4891975"/>
            <a:ext cx="3406702" cy="200055"/>
          </a:xfrm>
          <a:prstGeom prst="rect">
            <a:avLst/>
          </a:prstGeom>
          <a:noFill/>
        </p:spPr>
        <p:txBody>
          <a:bodyPr wrap="none" rtlCol="0">
            <a:spAutoFit/>
          </a:bodyPr>
          <a:lstStyle/>
          <a:p>
            <a:r>
              <a:rPr lang="en-US" altLang="ja-JP" sz="700" dirty="0">
                <a:solidFill>
                  <a:prstClr val="black"/>
                </a:solidFill>
              </a:rPr>
              <a:t>※</a:t>
            </a:r>
            <a:r>
              <a:rPr lang="zh-TW" altLang="en-US" sz="700" dirty="0">
                <a:solidFill>
                  <a:prstClr val="black"/>
                </a:solidFill>
              </a:rPr>
              <a:t>適格請求書発行事業者登録番号</a:t>
            </a:r>
            <a:r>
              <a:rPr lang="ja-JP" altLang="en-US" sz="700" dirty="0">
                <a:solidFill>
                  <a:prstClr val="black"/>
                </a:solidFill>
              </a:rPr>
              <a:t>はその他経費</a:t>
            </a:r>
            <a:r>
              <a:rPr lang="en-US" altLang="ja-JP" sz="700" dirty="0">
                <a:solidFill>
                  <a:prstClr val="black"/>
                </a:solidFill>
              </a:rPr>
              <a:t>(</a:t>
            </a:r>
            <a:r>
              <a:rPr lang="ja-JP" altLang="en-US" sz="700" dirty="0">
                <a:solidFill>
                  <a:prstClr val="black"/>
                </a:solidFill>
              </a:rPr>
              <a:t>領収書</a:t>
            </a:r>
            <a:r>
              <a:rPr lang="en-US" altLang="ja-JP" sz="700" dirty="0">
                <a:solidFill>
                  <a:prstClr val="black"/>
                </a:solidFill>
              </a:rPr>
              <a:t>)</a:t>
            </a:r>
            <a:r>
              <a:rPr lang="ja-JP" altLang="en-US" sz="700" dirty="0">
                <a:solidFill>
                  <a:prstClr val="black"/>
                </a:solidFill>
              </a:rPr>
              <a:t>入力時のみ登録可能です</a:t>
            </a:r>
            <a:endParaRPr lang="en-US" altLang="ja-JP" sz="700" dirty="0">
              <a:solidFill>
                <a:prstClr val="black"/>
              </a:solidFill>
            </a:endParaRPr>
          </a:p>
        </p:txBody>
      </p:sp>
      <p:pic>
        <p:nvPicPr>
          <p:cNvPr id="14" name="図 13">
            <a:extLst>
              <a:ext uri="{FF2B5EF4-FFF2-40B4-BE49-F238E27FC236}">
                <a16:creationId xmlns:a16="http://schemas.microsoft.com/office/drawing/2014/main" id="{4572E57B-9007-5DA0-DE6D-5B9F3732BA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278" y="2527512"/>
            <a:ext cx="1169690" cy="2080488"/>
          </a:xfrm>
          <a:prstGeom prst="rect">
            <a:avLst/>
          </a:prstGeom>
          <a:ln>
            <a:solidFill>
              <a:schemeClr val="bg1">
                <a:lumMod val="65000"/>
              </a:schemeClr>
            </a:solidFill>
          </a:ln>
        </p:spPr>
      </p:pic>
      <p:pic>
        <p:nvPicPr>
          <p:cNvPr id="99" name="Picture 7"/>
          <p:cNvPicPr>
            <a:picLocks noChangeAspect="1" noChangeArrowheads="1"/>
          </p:cNvPicPr>
          <p:nvPr/>
        </p:nvPicPr>
        <p:blipFill>
          <a:blip r:embed="rId6" cstate="print"/>
          <a:srcRect/>
          <a:stretch>
            <a:fillRect/>
          </a:stretch>
        </p:blipFill>
        <p:spPr bwMode="auto">
          <a:xfrm>
            <a:off x="2555147" y="2739515"/>
            <a:ext cx="192881" cy="214313"/>
          </a:xfrm>
          <a:prstGeom prst="rect">
            <a:avLst/>
          </a:prstGeom>
          <a:noFill/>
          <a:ln w="12700">
            <a:solidFill>
              <a:schemeClr val="bg1">
                <a:lumMod val="85000"/>
              </a:schemeClr>
            </a:solidFill>
            <a:miter lim="800000"/>
            <a:headEnd/>
            <a:tailEnd/>
          </a:ln>
        </p:spPr>
      </p:pic>
      <p:pic>
        <p:nvPicPr>
          <p:cNvPr id="16" name="Picture 8">
            <a:extLst>
              <a:ext uri="{FF2B5EF4-FFF2-40B4-BE49-F238E27FC236}">
                <a16:creationId xmlns:a16="http://schemas.microsoft.com/office/drawing/2014/main" id="{924C31B9-089C-59FE-3297-7AAFBF5FE53A}"/>
              </a:ext>
            </a:extLst>
          </p:cNvPr>
          <p:cNvPicPr>
            <a:picLocks noChangeAspect="1" noChangeArrowheads="1"/>
          </p:cNvPicPr>
          <p:nvPr/>
        </p:nvPicPr>
        <p:blipFill>
          <a:blip r:embed="rId3" cstate="print"/>
          <a:srcRect/>
          <a:stretch>
            <a:fillRect/>
          </a:stretch>
        </p:blipFill>
        <p:spPr bwMode="auto">
          <a:xfrm>
            <a:off x="2567871" y="3540214"/>
            <a:ext cx="178594" cy="214313"/>
          </a:xfrm>
          <a:prstGeom prst="rect">
            <a:avLst/>
          </a:prstGeom>
          <a:noFill/>
          <a:ln w="9525">
            <a:solidFill>
              <a:schemeClr val="bg1">
                <a:lumMod val="85000"/>
              </a:schemeClr>
            </a:solidFill>
            <a:miter lim="800000"/>
            <a:headEnd/>
            <a:tailEnd/>
          </a:ln>
        </p:spPr>
      </p:pic>
      <p:grpSp>
        <p:nvGrpSpPr>
          <p:cNvPr id="24" name="グループ化 23">
            <a:extLst>
              <a:ext uri="{FF2B5EF4-FFF2-40B4-BE49-F238E27FC236}">
                <a16:creationId xmlns:a16="http://schemas.microsoft.com/office/drawing/2014/main" id="{4767D14F-515B-C527-2C3D-E9E1031242AA}"/>
              </a:ext>
            </a:extLst>
          </p:cNvPr>
          <p:cNvGrpSpPr/>
          <p:nvPr/>
        </p:nvGrpSpPr>
        <p:grpSpPr>
          <a:xfrm>
            <a:off x="1238807" y="2948292"/>
            <a:ext cx="983137" cy="1747801"/>
            <a:chOff x="1238807" y="2948292"/>
            <a:chExt cx="983137" cy="1747801"/>
          </a:xfrm>
        </p:grpSpPr>
        <p:pic>
          <p:nvPicPr>
            <p:cNvPr id="15" name="図 14" descr="テキスト, 手紙&#10;&#10;AI によって生成されたコンテンツは間違っている可能性があります。">
              <a:extLst>
                <a:ext uri="{FF2B5EF4-FFF2-40B4-BE49-F238E27FC236}">
                  <a16:creationId xmlns:a16="http://schemas.microsoft.com/office/drawing/2014/main" id="{E9AD25B0-E5D9-56B6-D9F5-89E6129789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8807" y="2948292"/>
              <a:ext cx="983137" cy="1747801"/>
            </a:xfrm>
            <a:prstGeom prst="rect">
              <a:avLst/>
            </a:prstGeom>
          </p:spPr>
        </p:pic>
        <p:pic>
          <p:nvPicPr>
            <p:cNvPr id="20" name="Picture 4">
              <a:extLst>
                <a:ext uri="{FF2B5EF4-FFF2-40B4-BE49-F238E27FC236}">
                  <a16:creationId xmlns:a16="http://schemas.microsoft.com/office/drawing/2014/main" id="{9FB12E42-EEB1-16CD-2C58-A73D1B5A96D6}"/>
                </a:ext>
              </a:extLst>
            </p:cNvPr>
            <p:cNvPicPr>
              <a:picLocks noChangeAspect="1" noChangeArrowheads="1"/>
            </p:cNvPicPr>
            <p:nvPr/>
          </p:nvPicPr>
          <p:blipFill>
            <a:blip r:embed="rId8" cstate="print"/>
            <a:srcRect/>
            <a:stretch>
              <a:fillRect/>
            </a:stretch>
          </p:blipFill>
          <p:spPr bwMode="auto">
            <a:xfrm>
              <a:off x="1238807" y="3917883"/>
              <a:ext cx="983137" cy="151033"/>
            </a:xfrm>
            <a:prstGeom prst="rect">
              <a:avLst/>
            </a:prstGeom>
            <a:noFill/>
            <a:ln w="9525">
              <a:noFill/>
              <a:miter lim="800000"/>
              <a:headEnd/>
              <a:tailEnd/>
            </a:ln>
            <a:effectLst/>
          </p:spPr>
        </p:pic>
      </p:grpSp>
      <p:grpSp>
        <p:nvGrpSpPr>
          <p:cNvPr id="23" name="グループ化 22">
            <a:extLst>
              <a:ext uri="{FF2B5EF4-FFF2-40B4-BE49-F238E27FC236}">
                <a16:creationId xmlns:a16="http://schemas.microsoft.com/office/drawing/2014/main" id="{26EE2317-1E14-CBCA-D6F1-3E003265637F}"/>
              </a:ext>
            </a:extLst>
          </p:cNvPr>
          <p:cNvGrpSpPr/>
          <p:nvPr/>
        </p:nvGrpSpPr>
        <p:grpSpPr>
          <a:xfrm>
            <a:off x="5283615" y="2529746"/>
            <a:ext cx="1232867" cy="2172309"/>
            <a:chOff x="5283615" y="2529746"/>
            <a:chExt cx="1232867" cy="2172309"/>
          </a:xfrm>
        </p:grpSpPr>
        <p:pic>
          <p:nvPicPr>
            <p:cNvPr id="58" name="82A2829F-D6A1-4A30-847F-C75BB5C52534" descr="image17.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2482" y="2529746"/>
              <a:ext cx="1215135" cy="217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16" descr="テキスト, 手紙&#10;&#10;AI によって生成されたコンテンツは間違っている可能性があります。">
              <a:extLst>
                <a:ext uri="{FF2B5EF4-FFF2-40B4-BE49-F238E27FC236}">
                  <a16:creationId xmlns:a16="http://schemas.microsoft.com/office/drawing/2014/main" id="{A597E269-74EF-57BC-90EA-EA9646D17C0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283615" y="2733235"/>
              <a:ext cx="1232867" cy="1679838"/>
            </a:xfrm>
            <a:prstGeom prst="rect">
              <a:avLst/>
            </a:prstGeom>
          </p:spPr>
        </p:pic>
        <p:pic>
          <p:nvPicPr>
            <p:cNvPr id="21" name="Picture 4">
              <a:extLst>
                <a:ext uri="{FF2B5EF4-FFF2-40B4-BE49-F238E27FC236}">
                  <a16:creationId xmlns:a16="http://schemas.microsoft.com/office/drawing/2014/main" id="{ABE16FE8-A76D-982D-FA24-4D65CA78F641}"/>
                </a:ext>
              </a:extLst>
            </p:cNvPr>
            <p:cNvPicPr>
              <a:picLocks noChangeAspect="1" noChangeArrowheads="1"/>
            </p:cNvPicPr>
            <p:nvPr/>
          </p:nvPicPr>
          <p:blipFill>
            <a:blip r:embed="rId8" cstate="print"/>
            <a:srcRect/>
            <a:stretch>
              <a:fillRect/>
            </a:stretch>
          </p:blipFill>
          <p:spPr bwMode="auto">
            <a:xfrm>
              <a:off x="5414476" y="3695942"/>
              <a:ext cx="983137" cy="210957"/>
            </a:xfrm>
            <a:prstGeom prst="rect">
              <a:avLst/>
            </a:prstGeom>
            <a:noFill/>
            <a:ln w="9525">
              <a:noFill/>
              <a:miter lim="800000"/>
              <a:headEnd/>
              <a:tailEnd/>
            </a:ln>
            <a:effectLst/>
          </p:spPr>
        </p:pic>
      </p:grpSp>
      <p:sp>
        <p:nvSpPr>
          <p:cNvPr id="61" name="正方形/長方形 60"/>
          <p:cNvSpPr/>
          <p:nvPr/>
        </p:nvSpPr>
        <p:spPr>
          <a:xfrm>
            <a:off x="6642230" y="2529746"/>
            <a:ext cx="513057" cy="486054"/>
          </a:xfrm>
          <a:prstGeom prst="rect">
            <a:avLst/>
          </a:prstGeom>
          <a:solidFill>
            <a:schemeClr val="accent6">
              <a:alpha val="19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cxnSp>
        <p:nvCxnSpPr>
          <p:cNvPr id="85" name="直線コネクタ 84"/>
          <p:cNvCxnSpPr>
            <a:cxnSpLocks/>
          </p:cNvCxnSpPr>
          <p:nvPr/>
        </p:nvCxnSpPr>
        <p:spPr>
          <a:xfrm flipV="1">
            <a:off x="5427095" y="2529746"/>
            <a:ext cx="1215135" cy="216024"/>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5427095" y="2880785"/>
            <a:ext cx="1215135" cy="135015"/>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02985F0C-2817-BB27-327E-680BF32384DA}"/>
              </a:ext>
            </a:extLst>
          </p:cNvPr>
          <p:cNvSpPr/>
          <p:nvPr/>
        </p:nvSpPr>
        <p:spPr>
          <a:xfrm>
            <a:off x="7054205" y="2931790"/>
            <a:ext cx="55948" cy="554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角丸四角形吹き出し 97"/>
          <p:cNvSpPr/>
          <p:nvPr/>
        </p:nvSpPr>
        <p:spPr>
          <a:xfrm>
            <a:off x="2383376" y="2711884"/>
            <a:ext cx="1404156" cy="1701189"/>
          </a:xfrm>
          <a:prstGeom prst="wedgeRoundRectCallout">
            <a:avLst>
              <a:gd name="adj1" fmla="val -83920"/>
              <a:gd name="adj2" fmla="val -39183"/>
              <a:gd name="adj3" fmla="val 16667"/>
            </a:avLst>
          </a:prstGeom>
          <a:solidFill>
            <a:schemeClr val="accent2">
              <a:lumMod val="20000"/>
              <a:lumOff val="80000"/>
            </a:schemeClr>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ja-JP" altLang="en-US" sz="900" b="1" dirty="0">
                <a:solidFill>
                  <a:srgbClr val="008CCF"/>
                </a:solidFill>
                <a:latin typeface="+mn-ea"/>
              </a:rPr>
              <a:t>　　① </a:t>
            </a:r>
            <a:r>
              <a:rPr lang="en-US" altLang="ja-JP" sz="900" b="1" dirty="0">
                <a:solidFill>
                  <a:srgbClr val="008CCF"/>
                </a:solidFill>
                <a:latin typeface="+mn-ea"/>
              </a:rPr>
              <a:t>OCR</a:t>
            </a:r>
            <a:r>
              <a:rPr lang="ja-JP" altLang="en-US" sz="900" b="1" dirty="0">
                <a:solidFill>
                  <a:srgbClr val="008CCF"/>
                </a:solidFill>
                <a:latin typeface="+mn-ea"/>
              </a:rPr>
              <a:t>ボタンよりカメラを起動し領収書を撮影、撮影内容を解析し伝票明細へ反映する</a:t>
            </a:r>
            <a:endParaRPr lang="en-US" altLang="ja-JP" sz="900" b="1" dirty="0">
              <a:solidFill>
                <a:srgbClr val="008CCF"/>
              </a:solidFill>
              <a:latin typeface="+mn-ea"/>
            </a:endParaRPr>
          </a:p>
          <a:p>
            <a:endParaRPr lang="en-US" altLang="ja-JP" sz="900" b="1" dirty="0">
              <a:solidFill>
                <a:srgbClr val="008CCF"/>
              </a:solidFill>
              <a:latin typeface="+mn-ea"/>
            </a:endParaRPr>
          </a:p>
          <a:p>
            <a:r>
              <a:rPr lang="ja-JP" altLang="en-US" sz="900" b="1" dirty="0">
                <a:solidFill>
                  <a:srgbClr val="008CCF"/>
                </a:solidFill>
                <a:latin typeface="+mn-ea"/>
              </a:rPr>
              <a:t>　　② 撮影ボタンよりカメラを起動し伝票明細を確定すると撮影画像が</a:t>
            </a:r>
            <a:r>
              <a:rPr lang="en-US" altLang="ja-JP" sz="900" b="1" dirty="0">
                <a:solidFill>
                  <a:srgbClr val="008CCF"/>
                </a:solidFill>
                <a:latin typeface="+mn-ea"/>
              </a:rPr>
              <a:t>NX</a:t>
            </a:r>
            <a:r>
              <a:rPr lang="ja-JP" altLang="en-US" sz="900" b="1" dirty="0">
                <a:solidFill>
                  <a:srgbClr val="008CCF"/>
                </a:solidFill>
                <a:latin typeface="+mn-ea"/>
              </a:rPr>
              <a:t>へアップロードされる</a:t>
            </a:r>
            <a:endParaRPr lang="en-US" altLang="ja-JP" sz="900" b="1" dirty="0">
              <a:solidFill>
                <a:srgbClr val="008CCF"/>
              </a:solidFill>
              <a:latin typeface="+mn-ea"/>
            </a:endParaRPr>
          </a:p>
        </p:txBody>
      </p:sp>
      <p:pic>
        <p:nvPicPr>
          <p:cNvPr id="13" name="図 12">
            <a:extLst>
              <a:ext uri="{FF2B5EF4-FFF2-40B4-BE49-F238E27FC236}">
                <a16:creationId xmlns:a16="http://schemas.microsoft.com/office/drawing/2014/main" id="{F6EB947A-2F85-BE5C-26CA-9A5673876C67}"/>
              </a:ext>
            </a:extLst>
          </p:cNvPr>
          <p:cNvPicPr>
            <a:picLocks noChangeAspect="1"/>
          </p:cNvPicPr>
          <p:nvPr/>
        </p:nvPicPr>
        <p:blipFill>
          <a:blip r:embed="rId11"/>
          <a:stretch>
            <a:fillRect/>
          </a:stretch>
        </p:blipFill>
        <p:spPr>
          <a:xfrm>
            <a:off x="5283614" y="2735810"/>
            <a:ext cx="155285" cy="152337"/>
          </a:xfrm>
          <a:prstGeom prst="rect">
            <a:avLst/>
          </a:prstGeom>
        </p:spPr>
      </p:pic>
      <p:pic>
        <p:nvPicPr>
          <p:cNvPr id="26" name="図 25">
            <a:extLst>
              <a:ext uri="{FF2B5EF4-FFF2-40B4-BE49-F238E27FC236}">
                <a16:creationId xmlns:a16="http://schemas.microsoft.com/office/drawing/2014/main" id="{8BCCE703-D2F3-3806-0B8C-5621F376A5E6}"/>
              </a:ext>
            </a:extLst>
          </p:cNvPr>
          <p:cNvPicPr>
            <a:picLocks noChangeAspect="1"/>
          </p:cNvPicPr>
          <p:nvPr/>
        </p:nvPicPr>
        <p:blipFill>
          <a:blip r:embed="rId11"/>
          <a:stretch>
            <a:fillRect/>
          </a:stretch>
        </p:blipFill>
        <p:spPr>
          <a:xfrm>
            <a:off x="6685335" y="2566288"/>
            <a:ext cx="426847" cy="418743"/>
          </a:xfrm>
          <a:prstGeom prst="rect">
            <a:avLst/>
          </a:prstGeom>
        </p:spPr>
      </p:pic>
    </p:spTree>
    <p:extLst>
      <p:ext uri="{BB962C8B-B14F-4D97-AF65-F5344CB8AC3E}">
        <p14:creationId xmlns:p14="http://schemas.microsoft.com/office/powerpoint/2010/main" val="2834664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51</a:t>
            </a:fld>
            <a:endParaRPr kumimoji="1" lang="ja-JP" altLang="en-US" dirty="0"/>
          </a:p>
        </p:txBody>
      </p:sp>
      <p:sp>
        <p:nvSpPr>
          <p:cNvPr id="3" name="タイトル 2"/>
          <p:cNvSpPr>
            <a:spLocks noGrp="1"/>
          </p:cNvSpPr>
          <p:nvPr>
            <p:ph type="title"/>
          </p:nvPr>
        </p:nvSpPr>
        <p:spPr/>
        <p:txBody>
          <a:bodyPr/>
          <a:lstStyle/>
          <a:p>
            <a:r>
              <a:rPr lang="en-US" altLang="ja-JP" dirty="0"/>
              <a:t>AI-OCR</a:t>
            </a:r>
            <a:r>
              <a:rPr lang="ja-JP" altLang="en-US" dirty="0"/>
              <a:t>（請求書・請求書明細）オプション</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5" name="テキスト プレースホルダー 4"/>
          <p:cNvSpPr>
            <a:spLocks noGrp="1"/>
          </p:cNvSpPr>
          <p:nvPr>
            <p:ph type="body" sz="quarter" idx="16"/>
          </p:nvPr>
        </p:nvSpPr>
        <p:spPr>
          <a:xfrm>
            <a:off x="198000" y="576000"/>
            <a:ext cx="6859872" cy="324000"/>
          </a:xfrm>
        </p:spPr>
        <p:txBody>
          <a:bodyPr/>
          <a:lstStyle/>
          <a:p>
            <a:r>
              <a:rPr lang="ja-JP" altLang="en-US" dirty="0"/>
              <a:t>請求書入力を</a:t>
            </a:r>
            <a:r>
              <a:rPr lang="en-US" altLang="ja-JP" dirty="0"/>
              <a:t>AI</a:t>
            </a:r>
            <a:r>
              <a:rPr lang="ja-JP" altLang="en-US" dirty="0"/>
              <a:t>で自動化（</a:t>
            </a:r>
            <a:r>
              <a:rPr lang="en-US" altLang="ja-JP" dirty="0"/>
              <a:t>OCR</a:t>
            </a:r>
            <a:r>
              <a:rPr lang="ja-JP" altLang="en-US" dirty="0"/>
              <a:t>読取→伝票起票→証憑添付）</a:t>
            </a:r>
          </a:p>
          <a:p>
            <a:endParaRPr kumimoji="1" lang="ja-JP" altLang="en-US" dirty="0"/>
          </a:p>
        </p:txBody>
      </p:sp>
      <p:sp>
        <p:nvSpPr>
          <p:cNvPr id="50" name="右矢印 49"/>
          <p:cNvSpPr/>
          <p:nvPr/>
        </p:nvSpPr>
        <p:spPr>
          <a:xfrm>
            <a:off x="3419872" y="2767914"/>
            <a:ext cx="1071084" cy="581590"/>
          </a:xfrm>
          <a:prstGeom prst="rightArrow">
            <a:avLst/>
          </a:prstGeom>
          <a:solidFill>
            <a:sysClr val="window" lastClr="FFFFFF">
              <a:lumMod val="75000"/>
              <a:alpha val="50000"/>
            </a:sys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51" name="右矢印 50"/>
          <p:cNvSpPr/>
          <p:nvPr/>
        </p:nvSpPr>
        <p:spPr>
          <a:xfrm>
            <a:off x="1731119" y="2735569"/>
            <a:ext cx="582301" cy="581590"/>
          </a:xfrm>
          <a:prstGeom prst="rightArrow">
            <a:avLst/>
          </a:prstGeom>
          <a:solidFill>
            <a:sysClr val="window" lastClr="FFFFFF">
              <a:lumMod val="75000"/>
              <a:alpha val="50000"/>
            </a:sys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52" name="ホームベース 51"/>
          <p:cNvSpPr/>
          <p:nvPr/>
        </p:nvSpPr>
        <p:spPr>
          <a:xfrm>
            <a:off x="451427" y="960120"/>
            <a:ext cx="1629007" cy="655320"/>
          </a:xfrm>
          <a:prstGeom prst="homePlat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53" name="山形 52"/>
          <p:cNvSpPr/>
          <p:nvPr/>
        </p:nvSpPr>
        <p:spPr>
          <a:xfrm>
            <a:off x="1905233" y="965454"/>
            <a:ext cx="1492480" cy="644652"/>
          </a:xfrm>
          <a:prstGeom prst="chevr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54" name="山形 53"/>
          <p:cNvSpPr/>
          <p:nvPr/>
        </p:nvSpPr>
        <p:spPr>
          <a:xfrm>
            <a:off x="3271929" y="970788"/>
            <a:ext cx="1587614" cy="644652"/>
          </a:xfrm>
          <a:prstGeom prst="chevron">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メイリオ"/>
              <a:ea typeface="メイリオ"/>
              <a:cs typeface="+mn-cs"/>
            </a:endParaRPr>
          </a:p>
        </p:txBody>
      </p:sp>
      <p:sp>
        <p:nvSpPr>
          <p:cNvPr id="55" name="山形 54"/>
          <p:cNvSpPr/>
          <p:nvPr/>
        </p:nvSpPr>
        <p:spPr>
          <a:xfrm>
            <a:off x="4717761" y="970788"/>
            <a:ext cx="1525542" cy="644652"/>
          </a:xfrm>
          <a:prstGeom prst="chevron">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56" name="山形 55"/>
          <p:cNvSpPr/>
          <p:nvPr/>
        </p:nvSpPr>
        <p:spPr>
          <a:xfrm>
            <a:off x="6035385" y="970788"/>
            <a:ext cx="1386840" cy="644652"/>
          </a:xfrm>
          <a:prstGeom prst="chevr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57" name="テキスト ボックス 56"/>
          <p:cNvSpPr txBox="1"/>
          <p:nvPr/>
        </p:nvSpPr>
        <p:spPr>
          <a:xfrm>
            <a:off x="429723" y="1103114"/>
            <a:ext cx="181356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請求書</a:t>
            </a:r>
            <a:r>
              <a:rPr kumimoji="0" lang="en-US" altLang="ja-JP" sz="1800" b="0" i="0" u="none" strike="noStrike" kern="0" cap="none" spc="0" normalizeH="0" baseline="0" noProof="0" dirty="0">
                <a:ln>
                  <a:noFill/>
                </a:ln>
                <a:solidFill>
                  <a:prstClr val="black"/>
                </a:solidFill>
                <a:effectLst/>
                <a:uLnTx/>
                <a:uFillTx/>
              </a:rPr>
              <a:t>PDF</a:t>
            </a:r>
            <a:r>
              <a:rPr kumimoji="0" lang="ja-JP" altLang="en-US" sz="1800" b="0" i="0" u="none" strike="noStrike" kern="0" cap="none" spc="0" normalizeH="0" baseline="0" noProof="0" dirty="0">
                <a:ln>
                  <a:noFill/>
                </a:ln>
                <a:solidFill>
                  <a:prstClr val="black"/>
                </a:solidFill>
                <a:effectLst/>
                <a:uLnTx/>
                <a:uFillTx/>
              </a:rPr>
              <a:t>化</a:t>
            </a:r>
          </a:p>
        </p:txBody>
      </p:sp>
      <p:sp>
        <p:nvSpPr>
          <p:cNvPr id="58" name="テキスト ボックス 57"/>
          <p:cNvSpPr txBox="1"/>
          <p:nvPr/>
        </p:nvSpPr>
        <p:spPr>
          <a:xfrm>
            <a:off x="2133426" y="1068001"/>
            <a:ext cx="1482996"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rPr>
              <a:t>格納フォルダ</a:t>
            </a:r>
            <a:endParaRPr kumimoji="0" lang="en-US" altLang="ja-JP" sz="12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rPr>
              <a:t>　 </a:t>
            </a:r>
            <a:r>
              <a:rPr kumimoji="0" lang="ja-JP" altLang="en-US" sz="1800" b="0" i="0" u="none" strike="noStrike" kern="0" cap="none" spc="0" normalizeH="0" baseline="0" noProof="0" dirty="0">
                <a:ln>
                  <a:noFill/>
                </a:ln>
                <a:solidFill>
                  <a:prstClr val="black"/>
                </a:solidFill>
                <a:effectLst/>
                <a:uLnTx/>
                <a:uFillTx/>
              </a:rPr>
              <a:t>保存</a:t>
            </a:r>
          </a:p>
        </p:txBody>
      </p:sp>
      <p:sp>
        <p:nvSpPr>
          <p:cNvPr id="59" name="テキスト ボックス 58"/>
          <p:cNvSpPr txBox="1"/>
          <p:nvPr/>
        </p:nvSpPr>
        <p:spPr>
          <a:xfrm>
            <a:off x="3515249" y="1103114"/>
            <a:ext cx="140600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バッチ取込</a:t>
            </a:r>
          </a:p>
        </p:txBody>
      </p:sp>
      <p:sp>
        <p:nvSpPr>
          <p:cNvPr id="60" name="テキスト ボックス 59"/>
          <p:cNvSpPr txBox="1"/>
          <p:nvPr/>
        </p:nvSpPr>
        <p:spPr>
          <a:xfrm>
            <a:off x="6367087" y="1103114"/>
            <a:ext cx="98882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本登録</a:t>
            </a:r>
          </a:p>
        </p:txBody>
      </p:sp>
      <p:sp>
        <p:nvSpPr>
          <p:cNvPr id="61" name="山形 60"/>
          <p:cNvSpPr/>
          <p:nvPr/>
        </p:nvSpPr>
        <p:spPr>
          <a:xfrm>
            <a:off x="7307113" y="962537"/>
            <a:ext cx="1386840" cy="644652"/>
          </a:xfrm>
          <a:prstGeom prst="chevron">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62" name="テキスト ボックス 61"/>
          <p:cNvSpPr txBox="1"/>
          <p:nvPr/>
        </p:nvSpPr>
        <p:spPr>
          <a:xfrm>
            <a:off x="7705133" y="991862"/>
            <a:ext cx="98882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承認</a:t>
            </a:r>
            <a:endParaRPr kumimoji="0" lang="en-US" altLang="ja-JP"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完了</a:t>
            </a:r>
            <a:endParaRPr kumimoji="0" lang="en-US" altLang="ja-JP" sz="1800" b="0" i="0" u="none" strike="noStrike" kern="0" cap="none" spc="0" normalizeH="0" baseline="0" noProof="0" dirty="0">
              <a:ln>
                <a:noFill/>
              </a:ln>
              <a:solidFill>
                <a:prstClr val="black"/>
              </a:solidFill>
              <a:effectLst/>
              <a:uLnTx/>
              <a:uFillTx/>
            </a:endParaRPr>
          </a:p>
        </p:txBody>
      </p:sp>
      <p:sp>
        <p:nvSpPr>
          <p:cNvPr id="63" name="正方形/長方形 62"/>
          <p:cNvSpPr/>
          <p:nvPr/>
        </p:nvSpPr>
        <p:spPr>
          <a:xfrm>
            <a:off x="668084" y="2398718"/>
            <a:ext cx="1687720" cy="33309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white"/>
                </a:solidFill>
                <a:effectLst/>
                <a:uLnTx/>
                <a:uFillTx/>
              </a:rPr>
              <a:t>請求書（</a:t>
            </a:r>
            <a:r>
              <a:rPr kumimoji="0" lang="en-US" altLang="ja-JP" sz="1200" b="0" i="0" u="none" strike="noStrike" kern="0" cap="none" spc="0" normalizeH="0" baseline="0" noProof="0" dirty="0">
                <a:ln>
                  <a:noFill/>
                </a:ln>
                <a:solidFill>
                  <a:prstClr val="white"/>
                </a:solidFill>
                <a:effectLst/>
                <a:uLnTx/>
                <a:uFillTx/>
              </a:rPr>
              <a:t>PDF</a:t>
            </a:r>
            <a:r>
              <a:rPr kumimoji="0" lang="ja-JP" altLang="en-US" sz="1200" b="0" i="0" u="none" strike="noStrike" kern="0" cap="none" spc="0" normalizeH="0" baseline="0" noProof="0" dirty="0">
                <a:ln>
                  <a:noFill/>
                </a:ln>
                <a:solidFill>
                  <a:prstClr val="white"/>
                </a:solidFill>
                <a:effectLst/>
                <a:uLnTx/>
                <a:uFillTx/>
              </a:rPr>
              <a:t>）</a:t>
            </a:r>
          </a:p>
        </p:txBody>
      </p:sp>
      <p:pic>
        <p:nvPicPr>
          <p:cNvPr id="64" name="図 63"/>
          <p:cNvPicPr>
            <a:picLocks noChangeAspect="1"/>
          </p:cNvPicPr>
          <p:nvPr/>
        </p:nvPicPr>
        <p:blipFill>
          <a:blip r:embed="rId3"/>
          <a:stretch>
            <a:fillRect/>
          </a:stretch>
        </p:blipFill>
        <p:spPr>
          <a:xfrm>
            <a:off x="375227" y="2228310"/>
            <a:ext cx="1335679" cy="1888297"/>
          </a:xfrm>
          <a:prstGeom prst="rect">
            <a:avLst/>
          </a:prstGeom>
          <a:ln>
            <a:solidFill>
              <a:sysClr val="window" lastClr="FFFFFF">
                <a:lumMod val="50000"/>
              </a:sysClr>
            </a:solidFill>
          </a:ln>
        </p:spPr>
      </p:pic>
      <p:pic>
        <p:nvPicPr>
          <p:cNvPr id="65" name="図 64"/>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8670" y="3407616"/>
            <a:ext cx="933263" cy="859096"/>
          </a:xfrm>
          <a:prstGeom prst="rect">
            <a:avLst/>
          </a:prstGeom>
          <a:noFill/>
          <a:extLst>
            <a:ext uri="{909E8E84-426E-40DD-AFC4-6F175D3DCCD1}">
              <a14:hiddenFill xmlns:a14="http://schemas.microsoft.com/office/drawing/2010/main">
                <a:solidFill>
                  <a:srgbClr val="FFFFFF"/>
                </a:solidFill>
              </a14:hiddenFill>
            </a:ext>
          </a:extLst>
        </p:spPr>
      </p:pic>
      <p:pic>
        <p:nvPicPr>
          <p:cNvPr id="66" name="図 6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8085" y="1851670"/>
            <a:ext cx="2916192" cy="1551972"/>
          </a:xfrm>
          <a:prstGeom prst="rect">
            <a:avLst/>
          </a:prstGeom>
          <a:noFill/>
          <a:extLst>
            <a:ext uri="{909E8E84-426E-40DD-AFC4-6F175D3DCCD1}">
              <a14:hiddenFill xmlns:a14="http://schemas.microsoft.com/office/drawing/2010/main">
                <a:solidFill>
                  <a:srgbClr val="FFFFFF"/>
                </a:solidFill>
              </a14:hiddenFill>
            </a:ext>
          </a:extLst>
        </p:spPr>
      </p:pic>
      <p:sp>
        <p:nvSpPr>
          <p:cNvPr id="67" name="テキスト ボックス 66"/>
          <p:cNvSpPr txBox="1"/>
          <p:nvPr/>
        </p:nvSpPr>
        <p:spPr>
          <a:xfrm>
            <a:off x="4798220" y="1049320"/>
            <a:ext cx="1482996"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rPr>
              <a:t>　 </a:t>
            </a:r>
            <a:r>
              <a:rPr kumimoji="0" lang="en-US" altLang="ja-JP" sz="1200" b="0" i="0" u="none" strike="noStrike" kern="0" cap="none" spc="0" normalizeH="0" baseline="0" noProof="0" dirty="0">
                <a:ln>
                  <a:noFill/>
                </a:ln>
                <a:solidFill>
                  <a:prstClr val="black"/>
                </a:solidFill>
                <a:effectLst/>
                <a:uLnTx/>
                <a:uFillTx/>
              </a:rPr>
              <a:t>AI</a:t>
            </a:r>
            <a:r>
              <a:rPr kumimoji="0" lang="ja-JP" altLang="en-US" sz="1200" b="0" i="0" u="none" strike="noStrike" kern="0" cap="none" spc="0" normalizeH="0" baseline="0" noProof="0" dirty="0">
                <a:ln>
                  <a:noFill/>
                </a:ln>
                <a:solidFill>
                  <a:prstClr val="black"/>
                </a:solidFill>
                <a:effectLst/>
                <a:uLnTx/>
                <a:uFillTx/>
              </a:rPr>
              <a:t>が仕訳推論</a:t>
            </a:r>
            <a:endParaRPr kumimoji="0" lang="en-US" altLang="ja-JP" sz="12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　仮作成</a:t>
            </a:r>
          </a:p>
        </p:txBody>
      </p:sp>
      <p:grpSp>
        <p:nvGrpSpPr>
          <p:cNvPr id="68" name="グループ化 67"/>
          <p:cNvGrpSpPr/>
          <p:nvPr/>
        </p:nvGrpSpPr>
        <p:grpSpPr>
          <a:xfrm>
            <a:off x="6696236" y="3572651"/>
            <a:ext cx="1717398" cy="1089565"/>
            <a:chOff x="279093" y="2895786"/>
            <a:chExt cx="1428192" cy="906085"/>
          </a:xfrm>
        </p:grpSpPr>
        <p:grpSp>
          <p:nvGrpSpPr>
            <p:cNvPr id="69" name="グループ化 525"/>
            <p:cNvGrpSpPr/>
            <p:nvPr/>
          </p:nvGrpSpPr>
          <p:grpSpPr>
            <a:xfrm>
              <a:off x="279093" y="2895786"/>
              <a:ext cx="1428192" cy="906085"/>
              <a:chOff x="3788267" y="1923678"/>
              <a:chExt cx="381000" cy="348597"/>
            </a:xfrm>
            <a:solidFill>
              <a:sysClr val="windowText" lastClr="000000">
                <a:lumMod val="50000"/>
                <a:lumOff val="50000"/>
              </a:sysClr>
            </a:solidFill>
          </p:grpSpPr>
          <p:sp>
            <p:nvSpPr>
              <p:cNvPr id="72" name="Freeform 560"/>
              <p:cNvSpPr>
                <a:spLocks/>
              </p:cNvSpPr>
              <p:nvPr/>
            </p:nvSpPr>
            <p:spPr bwMode="auto">
              <a:xfrm>
                <a:off x="3868495" y="2212976"/>
                <a:ext cx="203200" cy="59299"/>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73" name="Freeform 561"/>
              <p:cNvSpPr>
                <a:spLocks noEditPoints="1"/>
              </p:cNvSpPr>
              <p:nvPr/>
            </p:nvSpPr>
            <p:spPr bwMode="auto">
              <a:xfrm>
                <a:off x="3788267"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grpSp>
        <p:sp>
          <p:nvSpPr>
            <p:cNvPr id="70" name="正方形/長方形 69"/>
            <p:cNvSpPr/>
            <p:nvPr/>
          </p:nvSpPr>
          <p:spPr>
            <a:xfrm>
              <a:off x="359532" y="2971182"/>
              <a:ext cx="1260140" cy="608680"/>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pic>
          <p:nvPicPr>
            <p:cNvPr id="71" name="図 7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5052" y="3052789"/>
              <a:ext cx="528576" cy="396433"/>
            </a:xfrm>
            <a:prstGeom prst="rect">
              <a:avLst/>
            </a:prstGeom>
            <a:noFill/>
          </p:spPr>
        </p:pic>
      </p:grpSp>
      <p:grpSp>
        <p:nvGrpSpPr>
          <p:cNvPr id="74" name="グループ化 231"/>
          <p:cNvGrpSpPr/>
          <p:nvPr/>
        </p:nvGrpSpPr>
        <p:grpSpPr>
          <a:xfrm>
            <a:off x="2313292" y="2458258"/>
            <a:ext cx="1076315" cy="978351"/>
            <a:chOff x="1280716" y="682625"/>
            <a:chExt cx="381000" cy="381000"/>
          </a:xfrm>
          <a:solidFill>
            <a:srgbClr val="FFE28A"/>
          </a:solidFill>
        </p:grpSpPr>
        <p:sp>
          <p:nvSpPr>
            <p:cNvPr id="75" name="Freeform 188"/>
            <p:cNvSpPr>
              <a:spLocks/>
            </p:cNvSpPr>
            <p:nvPr/>
          </p:nvSpPr>
          <p:spPr bwMode="auto">
            <a:xfrm>
              <a:off x="1280716" y="758825"/>
              <a:ext cx="381000" cy="304800"/>
            </a:xfrm>
            <a:custGeom>
              <a:avLst/>
              <a:gdLst/>
              <a:ahLst/>
              <a:cxnLst>
                <a:cxn ang="0">
                  <a:pos x="232" y="0"/>
                </a:cxn>
                <a:cxn ang="0">
                  <a:pos x="8" y="0"/>
                </a:cxn>
                <a:cxn ang="0">
                  <a:pos x="0" y="0"/>
                </a:cxn>
                <a:cxn ang="0">
                  <a:pos x="0" y="8"/>
                </a:cxn>
                <a:cxn ang="0">
                  <a:pos x="0" y="128"/>
                </a:cxn>
                <a:cxn ang="0">
                  <a:pos x="0" y="184"/>
                </a:cxn>
                <a:cxn ang="0">
                  <a:pos x="0" y="184"/>
                </a:cxn>
                <a:cxn ang="0">
                  <a:pos x="0" y="188"/>
                </a:cxn>
                <a:cxn ang="0">
                  <a:pos x="2" y="190"/>
                </a:cxn>
                <a:cxn ang="0">
                  <a:pos x="4" y="192"/>
                </a:cxn>
                <a:cxn ang="0">
                  <a:pos x="8" y="192"/>
                </a:cxn>
                <a:cxn ang="0">
                  <a:pos x="232" y="192"/>
                </a:cxn>
                <a:cxn ang="0">
                  <a:pos x="232" y="192"/>
                </a:cxn>
                <a:cxn ang="0">
                  <a:pos x="236" y="192"/>
                </a:cxn>
                <a:cxn ang="0">
                  <a:pos x="238" y="190"/>
                </a:cxn>
                <a:cxn ang="0">
                  <a:pos x="240" y="188"/>
                </a:cxn>
                <a:cxn ang="0">
                  <a:pos x="240" y="184"/>
                </a:cxn>
                <a:cxn ang="0">
                  <a:pos x="240" y="128"/>
                </a:cxn>
                <a:cxn ang="0">
                  <a:pos x="240" y="8"/>
                </a:cxn>
                <a:cxn ang="0">
                  <a:pos x="240" y="0"/>
                </a:cxn>
                <a:cxn ang="0">
                  <a:pos x="232" y="0"/>
                </a:cxn>
              </a:cxnLst>
              <a:rect l="0" t="0" r="r" b="b"/>
              <a:pathLst>
                <a:path w="240" h="192">
                  <a:moveTo>
                    <a:pt x="232" y="0"/>
                  </a:moveTo>
                  <a:lnTo>
                    <a:pt x="8" y="0"/>
                  </a:lnTo>
                  <a:lnTo>
                    <a:pt x="0" y="0"/>
                  </a:lnTo>
                  <a:lnTo>
                    <a:pt x="0" y="8"/>
                  </a:lnTo>
                  <a:lnTo>
                    <a:pt x="0" y="128"/>
                  </a:lnTo>
                  <a:lnTo>
                    <a:pt x="0" y="184"/>
                  </a:lnTo>
                  <a:lnTo>
                    <a:pt x="0" y="184"/>
                  </a:lnTo>
                  <a:lnTo>
                    <a:pt x="0" y="188"/>
                  </a:lnTo>
                  <a:lnTo>
                    <a:pt x="2" y="190"/>
                  </a:lnTo>
                  <a:lnTo>
                    <a:pt x="4" y="192"/>
                  </a:lnTo>
                  <a:lnTo>
                    <a:pt x="8" y="192"/>
                  </a:lnTo>
                  <a:lnTo>
                    <a:pt x="232" y="192"/>
                  </a:lnTo>
                  <a:lnTo>
                    <a:pt x="232" y="192"/>
                  </a:lnTo>
                  <a:lnTo>
                    <a:pt x="236" y="192"/>
                  </a:lnTo>
                  <a:lnTo>
                    <a:pt x="238" y="190"/>
                  </a:lnTo>
                  <a:lnTo>
                    <a:pt x="240" y="188"/>
                  </a:lnTo>
                  <a:lnTo>
                    <a:pt x="240" y="184"/>
                  </a:lnTo>
                  <a:lnTo>
                    <a:pt x="240" y="128"/>
                  </a:lnTo>
                  <a:lnTo>
                    <a:pt x="240" y="8"/>
                  </a:lnTo>
                  <a:lnTo>
                    <a:pt x="240" y="0"/>
                  </a:lnTo>
                  <a:lnTo>
                    <a:pt x="232" y="0"/>
                  </a:lnTo>
                  <a:close/>
                </a:path>
              </a:pathLst>
            </a:custGeom>
            <a:grpFill/>
            <a:ln w="25400" cap="flat" cmpd="sng" algn="ctr">
              <a:solidFill>
                <a:srgbClr val="EE5500">
                  <a:lumMod val="60000"/>
                  <a:lumOff val="40000"/>
                </a:srgbClr>
              </a:solidFill>
              <a:prstDash val="soli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76" name="Freeform 189"/>
            <p:cNvSpPr>
              <a:spLocks/>
            </p:cNvSpPr>
            <p:nvPr/>
          </p:nvSpPr>
          <p:spPr bwMode="auto">
            <a:xfrm>
              <a:off x="1280716" y="682625"/>
              <a:ext cx="190500" cy="38100"/>
            </a:xfrm>
            <a:custGeom>
              <a:avLst/>
              <a:gdLst/>
              <a:ahLst/>
              <a:cxnLst>
                <a:cxn ang="0">
                  <a:pos x="120" y="24"/>
                </a:cxn>
                <a:cxn ang="0">
                  <a:pos x="0" y="24"/>
                </a:cxn>
                <a:cxn ang="0">
                  <a:pos x="0" y="0"/>
                </a:cxn>
                <a:cxn ang="0">
                  <a:pos x="96" y="0"/>
                </a:cxn>
                <a:cxn ang="0">
                  <a:pos x="120" y="24"/>
                </a:cxn>
              </a:cxnLst>
              <a:rect l="0" t="0" r="r" b="b"/>
              <a:pathLst>
                <a:path w="120" h="24">
                  <a:moveTo>
                    <a:pt x="120" y="24"/>
                  </a:moveTo>
                  <a:lnTo>
                    <a:pt x="0" y="24"/>
                  </a:lnTo>
                  <a:lnTo>
                    <a:pt x="0" y="0"/>
                  </a:lnTo>
                  <a:lnTo>
                    <a:pt x="96" y="0"/>
                  </a:lnTo>
                  <a:lnTo>
                    <a:pt x="120" y="24"/>
                  </a:lnTo>
                  <a:close/>
                </a:path>
              </a:pathLst>
            </a:custGeom>
            <a:grpFill/>
            <a:ln w="25400" cap="flat" cmpd="sng" algn="ctr">
              <a:solidFill>
                <a:srgbClr val="EE5500">
                  <a:lumMod val="60000"/>
                  <a:lumOff val="40000"/>
                </a:srgbClr>
              </a:solidFill>
              <a:prstDash val="soli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grpSp>
      <p:pic>
        <p:nvPicPr>
          <p:cNvPr id="77" name="図 76"/>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29964" y="2880397"/>
            <a:ext cx="509605" cy="469106"/>
          </a:xfrm>
          <a:prstGeom prst="rect">
            <a:avLst/>
          </a:prstGeom>
          <a:noFill/>
          <a:extLst>
            <a:ext uri="{909E8E84-426E-40DD-AFC4-6F175D3DCCD1}">
              <a14:hiddenFill xmlns:a14="http://schemas.microsoft.com/office/drawing/2010/main">
                <a:solidFill>
                  <a:srgbClr val="FFFFFF"/>
                </a:solidFill>
              </a14:hiddenFill>
            </a:ext>
          </a:extLst>
        </p:spPr>
      </p:pic>
      <p:pic>
        <p:nvPicPr>
          <p:cNvPr id="78" name="図 77"/>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83051" y="2796530"/>
            <a:ext cx="509605" cy="469106"/>
          </a:xfrm>
          <a:prstGeom prst="rect">
            <a:avLst/>
          </a:prstGeom>
          <a:noFill/>
          <a:extLst>
            <a:ext uri="{909E8E84-426E-40DD-AFC4-6F175D3DCCD1}">
              <a14:hiddenFill xmlns:a14="http://schemas.microsoft.com/office/drawing/2010/main">
                <a:solidFill>
                  <a:srgbClr val="FFFFFF"/>
                </a:solidFill>
              </a14:hiddenFill>
            </a:ext>
          </a:extLst>
        </p:spPr>
      </p:pic>
      <p:pic>
        <p:nvPicPr>
          <p:cNvPr id="79" name="図 78"/>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47578" y="2681636"/>
            <a:ext cx="509605" cy="469106"/>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グループ化 80"/>
          <p:cNvGrpSpPr/>
          <p:nvPr/>
        </p:nvGrpSpPr>
        <p:grpSpPr>
          <a:xfrm>
            <a:off x="4031940" y="3424233"/>
            <a:ext cx="2462785" cy="689358"/>
            <a:chOff x="746265" y="5503982"/>
            <a:chExt cx="2462785" cy="689358"/>
          </a:xfrm>
        </p:grpSpPr>
        <p:sp>
          <p:nvSpPr>
            <p:cNvPr id="82" name="角丸四角形 81"/>
            <p:cNvSpPr/>
            <p:nvPr/>
          </p:nvSpPr>
          <p:spPr>
            <a:xfrm>
              <a:off x="746265" y="5503982"/>
              <a:ext cx="2434430" cy="653498"/>
            </a:xfrm>
            <a:prstGeom prst="roundRect">
              <a:avLst/>
            </a:prstGeom>
            <a:solidFill>
              <a:srgbClr val="F9BE00">
                <a:lumMod val="20000"/>
                <a:lumOff val="80000"/>
              </a:srgbClr>
            </a:solidFill>
            <a:ln w="25400" cap="flat" cmpd="sng" algn="ctr">
              <a:solidFill>
                <a:srgbClr val="F9BE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83" name="テキスト ボックス 82"/>
            <p:cNvSpPr txBox="1"/>
            <p:nvPr/>
          </p:nvSpPr>
          <p:spPr>
            <a:xfrm>
              <a:off x="1345807" y="5545165"/>
              <a:ext cx="1476933" cy="40711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rPr>
                <a:t>画像解析</a:t>
              </a:r>
              <a:r>
                <a:rPr kumimoji="0" lang="en-US" altLang="ja-JP" sz="1600" b="0" i="0" u="none" strike="noStrike" kern="0" cap="none" spc="0" normalizeH="0" baseline="0" noProof="0" dirty="0">
                  <a:ln>
                    <a:noFill/>
                  </a:ln>
                  <a:solidFill>
                    <a:prstClr val="black"/>
                  </a:solidFill>
                  <a:effectLst/>
                  <a:uLnTx/>
                  <a:uFillTx/>
                </a:rPr>
                <a:t>AI</a:t>
              </a:r>
              <a:endParaRPr kumimoji="0" lang="ja-JP" altLang="en-US" sz="1600" b="0" i="0" u="none" strike="noStrike" kern="0" cap="none" spc="0" normalizeH="0" baseline="0" noProof="0" dirty="0">
                <a:ln>
                  <a:noFill/>
                </a:ln>
                <a:solidFill>
                  <a:prstClr val="black"/>
                </a:solidFill>
                <a:effectLst/>
                <a:uLnTx/>
                <a:uFillTx/>
              </a:endParaRPr>
            </a:p>
          </p:txBody>
        </p:sp>
        <p:sp>
          <p:nvSpPr>
            <p:cNvPr id="84" name="Freeform 328"/>
            <p:cNvSpPr>
              <a:spLocks noEditPoints="1"/>
            </p:cNvSpPr>
            <p:nvPr/>
          </p:nvSpPr>
          <p:spPr bwMode="auto">
            <a:xfrm>
              <a:off x="849476" y="5549451"/>
              <a:ext cx="496331" cy="597507"/>
            </a:xfrm>
            <a:custGeom>
              <a:avLst/>
              <a:gdLst>
                <a:gd name="T0" fmla="*/ 13 w 782"/>
                <a:gd name="T1" fmla="*/ 455 h 939"/>
                <a:gd name="T2" fmla="*/ 1 w 782"/>
                <a:gd name="T3" fmla="*/ 488 h 939"/>
                <a:gd name="T4" fmla="*/ 1 w 782"/>
                <a:gd name="T5" fmla="*/ 516 h 939"/>
                <a:gd name="T6" fmla="*/ 15 w 782"/>
                <a:gd name="T7" fmla="*/ 536 h 939"/>
                <a:gd name="T8" fmla="*/ 76 w 782"/>
                <a:gd name="T9" fmla="*/ 562 h 939"/>
                <a:gd name="T10" fmla="*/ 76 w 782"/>
                <a:gd name="T11" fmla="*/ 684 h 939"/>
                <a:gd name="T12" fmla="*/ 81 w 782"/>
                <a:gd name="T13" fmla="*/ 716 h 939"/>
                <a:gd name="T14" fmla="*/ 104 w 782"/>
                <a:gd name="T15" fmla="*/ 741 h 939"/>
                <a:gd name="T16" fmla="*/ 130 w 782"/>
                <a:gd name="T17" fmla="*/ 752 h 939"/>
                <a:gd name="T18" fmla="*/ 176 w 782"/>
                <a:gd name="T19" fmla="*/ 754 h 939"/>
                <a:gd name="T20" fmla="*/ 273 w 782"/>
                <a:gd name="T21" fmla="*/ 938 h 939"/>
                <a:gd name="T22" fmla="*/ 276 w 782"/>
                <a:gd name="T23" fmla="*/ 938 h 939"/>
                <a:gd name="T24" fmla="*/ 634 w 782"/>
                <a:gd name="T25" fmla="*/ 736 h 939"/>
                <a:gd name="T26" fmla="*/ 634 w 782"/>
                <a:gd name="T27" fmla="*/ 633 h 939"/>
                <a:gd name="T28" fmla="*/ 644 w 782"/>
                <a:gd name="T29" fmla="*/ 618 h 939"/>
                <a:gd name="T30" fmla="*/ 670 w 782"/>
                <a:gd name="T31" fmla="*/ 598 h 939"/>
                <a:gd name="T32" fmla="*/ 726 w 782"/>
                <a:gd name="T33" fmla="*/ 531 h 939"/>
                <a:gd name="T34" fmla="*/ 757 w 782"/>
                <a:gd name="T35" fmla="*/ 471 h 939"/>
                <a:gd name="T36" fmla="*/ 781 w 782"/>
                <a:gd name="T37" fmla="*/ 356 h 939"/>
                <a:gd name="T38" fmla="*/ 776 w 782"/>
                <a:gd name="T39" fmla="*/ 290 h 939"/>
                <a:gd name="T40" fmla="*/ 760 w 782"/>
                <a:gd name="T41" fmla="*/ 228 h 939"/>
                <a:gd name="T42" fmla="*/ 724 w 782"/>
                <a:gd name="T43" fmla="*/ 159 h 939"/>
                <a:gd name="T44" fmla="*/ 681 w 782"/>
                <a:gd name="T45" fmla="*/ 106 h 939"/>
                <a:gd name="T46" fmla="*/ 630 w 782"/>
                <a:gd name="T47" fmla="*/ 62 h 939"/>
                <a:gd name="T48" fmla="*/ 561 w 782"/>
                <a:gd name="T49" fmla="*/ 26 h 939"/>
                <a:gd name="T50" fmla="*/ 501 w 782"/>
                <a:gd name="T51" fmla="*/ 8 h 939"/>
                <a:gd name="T52" fmla="*/ 432 w 782"/>
                <a:gd name="T53" fmla="*/ 0 h 939"/>
                <a:gd name="T54" fmla="*/ 342 w 782"/>
                <a:gd name="T55" fmla="*/ 10 h 939"/>
                <a:gd name="T56" fmla="*/ 285 w 782"/>
                <a:gd name="T57" fmla="*/ 28 h 939"/>
                <a:gd name="T58" fmla="*/ 200 w 782"/>
                <a:gd name="T59" fmla="*/ 78 h 939"/>
                <a:gd name="T60" fmla="*/ 134 w 782"/>
                <a:gd name="T61" fmla="*/ 148 h 939"/>
                <a:gd name="T62" fmla="*/ 109 w 782"/>
                <a:gd name="T63" fmla="*/ 190 h 939"/>
                <a:gd name="T64" fmla="*/ 82 w 782"/>
                <a:gd name="T65" fmla="*/ 255 h 939"/>
                <a:gd name="T66" fmla="*/ 72 w 782"/>
                <a:gd name="T67" fmla="*/ 317 h 939"/>
                <a:gd name="T68" fmla="*/ 70 w 782"/>
                <a:gd name="T69" fmla="*/ 354 h 939"/>
                <a:gd name="T70" fmla="*/ 62 w 782"/>
                <a:gd name="T71" fmla="*/ 369 h 939"/>
                <a:gd name="T72" fmla="*/ 453 w 782"/>
                <a:gd name="T73" fmla="*/ 119 h 939"/>
                <a:gd name="T74" fmla="*/ 511 w 782"/>
                <a:gd name="T75" fmla="*/ 128 h 939"/>
                <a:gd name="T76" fmla="*/ 576 w 782"/>
                <a:gd name="T77" fmla="*/ 164 h 939"/>
                <a:gd name="T78" fmla="*/ 624 w 782"/>
                <a:gd name="T79" fmla="*/ 220 h 939"/>
                <a:gd name="T80" fmla="*/ 645 w 782"/>
                <a:gd name="T81" fmla="*/ 293 h 939"/>
                <a:gd name="T82" fmla="*/ 643 w 782"/>
                <a:gd name="T83" fmla="*/ 352 h 939"/>
                <a:gd name="T84" fmla="*/ 614 w 782"/>
                <a:gd name="T85" fmla="*/ 422 h 939"/>
                <a:gd name="T86" fmla="*/ 561 w 782"/>
                <a:gd name="T87" fmla="*/ 473 h 939"/>
                <a:gd name="T88" fmla="*/ 492 w 782"/>
                <a:gd name="T89" fmla="*/ 503 h 939"/>
                <a:gd name="T90" fmla="*/ 433 w 782"/>
                <a:gd name="T91" fmla="*/ 506 h 939"/>
                <a:gd name="T92" fmla="*/ 361 w 782"/>
                <a:gd name="T93" fmla="*/ 483 h 939"/>
                <a:gd name="T94" fmla="*/ 303 w 782"/>
                <a:gd name="T95" fmla="*/ 436 h 939"/>
                <a:gd name="T96" fmla="*/ 267 w 782"/>
                <a:gd name="T97" fmla="*/ 370 h 939"/>
                <a:gd name="T98" fmla="*/ 259 w 782"/>
                <a:gd name="T99" fmla="*/ 312 h 939"/>
                <a:gd name="T100" fmla="*/ 274 w 782"/>
                <a:gd name="T101" fmla="*/ 237 h 939"/>
                <a:gd name="T102" fmla="*/ 315 w 782"/>
                <a:gd name="T103" fmla="*/ 176 h 939"/>
                <a:gd name="T104" fmla="*/ 378 w 782"/>
                <a:gd name="T105" fmla="*/ 135 h 939"/>
                <a:gd name="T106" fmla="*/ 453 w 782"/>
                <a:gd name="T107" fmla="*/ 119 h 939"/>
                <a:gd name="T108" fmla="*/ 384 w 782"/>
                <a:gd name="T109" fmla="*/ 180 h 939"/>
                <a:gd name="T110" fmla="*/ 514 w 782"/>
                <a:gd name="T111" fmla="*/ 264 h 939"/>
                <a:gd name="T112" fmla="*/ 475 w 782"/>
                <a:gd name="T113" fmla="*/ 330 h 939"/>
                <a:gd name="T114" fmla="*/ 470 w 782"/>
                <a:gd name="T115" fmla="*/ 446 h 939"/>
                <a:gd name="T116" fmla="*/ 367 w 782"/>
                <a:gd name="T117" fmla="*/ 330 h 939"/>
                <a:gd name="T118" fmla="*/ 357 w 782"/>
                <a:gd name="T119" fmla="*/ 26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2" h="939">
                  <a:moveTo>
                    <a:pt x="37" y="411"/>
                  </a:moveTo>
                  <a:lnTo>
                    <a:pt x="37" y="411"/>
                  </a:lnTo>
                  <a:lnTo>
                    <a:pt x="21" y="440"/>
                  </a:lnTo>
                  <a:lnTo>
                    <a:pt x="13" y="455"/>
                  </a:lnTo>
                  <a:lnTo>
                    <a:pt x="7" y="470"/>
                  </a:lnTo>
                  <a:lnTo>
                    <a:pt x="7" y="470"/>
                  </a:lnTo>
                  <a:lnTo>
                    <a:pt x="3" y="478"/>
                  </a:lnTo>
                  <a:lnTo>
                    <a:pt x="1" y="488"/>
                  </a:lnTo>
                  <a:lnTo>
                    <a:pt x="0" y="497"/>
                  </a:lnTo>
                  <a:lnTo>
                    <a:pt x="0" y="507"/>
                  </a:lnTo>
                  <a:lnTo>
                    <a:pt x="0" y="507"/>
                  </a:lnTo>
                  <a:lnTo>
                    <a:pt x="1" y="516"/>
                  </a:lnTo>
                  <a:lnTo>
                    <a:pt x="4" y="524"/>
                  </a:lnTo>
                  <a:lnTo>
                    <a:pt x="9" y="530"/>
                  </a:lnTo>
                  <a:lnTo>
                    <a:pt x="15" y="536"/>
                  </a:lnTo>
                  <a:lnTo>
                    <a:pt x="15" y="536"/>
                  </a:lnTo>
                  <a:lnTo>
                    <a:pt x="22" y="539"/>
                  </a:lnTo>
                  <a:lnTo>
                    <a:pt x="31" y="543"/>
                  </a:lnTo>
                  <a:lnTo>
                    <a:pt x="31" y="543"/>
                  </a:lnTo>
                  <a:lnTo>
                    <a:pt x="76" y="562"/>
                  </a:lnTo>
                  <a:lnTo>
                    <a:pt x="76" y="562"/>
                  </a:lnTo>
                  <a:lnTo>
                    <a:pt x="76" y="659"/>
                  </a:lnTo>
                  <a:lnTo>
                    <a:pt x="76" y="659"/>
                  </a:lnTo>
                  <a:lnTo>
                    <a:pt x="76" y="684"/>
                  </a:lnTo>
                  <a:lnTo>
                    <a:pt x="76" y="696"/>
                  </a:lnTo>
                  <a:lnTo>
                    <a:pt x="79" y="706"/>
                  </a:lnTo>
                  <a:lnTo>
                    <a:pt x="79" y="706"/>
                  </a:lnTo>
                  <a:lnTo>
                    <a:pt x="81" y="716"/>
                  </a:lnTo>
                  <a:lnTo>
                    <a:pt x="86" y="723"/>
                  </a:lnTo>
                  <a:lnTo>
                    <a:pt x="91" y="730"/>
                  </a:lnTo>
                  <a:lnTo>
                    <a:pt x="97" y="736"/>
                  </a:lnTo>
                  <a:lnTo>
                    <a:pt x="104" y="741"/>
                  </a:lnTo>
                  <a:lnTo>
                    <a:pt x="112" y="746"/>
                  </a:lnTo>
                  <a:lnTo>
                    <a:pt x="121" y="749"/>
                  </a:lnTo>
                  <a:lnTo>
                    <a:pt x="130" y="752"/>
                  </a:lnTo>
                  <a:lnTo>
                    <a:pt x="130" y="752"/>
                  </a:lnTo>
                  <a:lnTo>
                    <a:pt x="141" y="753"/>
                  </a:lnTo>
                  <a:lnTo>
                    <a:pt x="152" y="754"/>
                  </a:lnTo>
                  <a:lnTo>
                    <a:pt x="176" y="754"/>
                  </a:lnTo>
                  <a:lnTo>
                    <a:pt x="176" y="754"/>
                  </a:lnTo>
                  <a:lnTo>
                    <a:pt x="273" y="754"/>
                  </a:lnTo>
                  <a:lnTo>
                    <a:pt x="273" y="754"/>
                  </a:lnTo>
                  <a:lnTo>
                    <a:pt x="273" y="938"/>
                  </a:lnTo>
                  <a:lnTo>
                    <a:pt x="273" y="938"/>
                  </a:lnTo>
                  <a:lnTo>
                    <a:pt x="274" y="939"/>
                  </a:lnTo>
                  <a:lnTo>
                    <a:pt x="274" y="939"/>
                  </a:lnTo>
                  <a:lnTo>
                    <a:pt x="276" y="938"/>
                  </a:lnTo>
                  <a:lnTo>
                    <a:pt x="276" y="938"/>
                  </a:lnTo>
                  <a:lnTo>
                    <a:pt x="285" y="933"/>
                  </a:lnTo>
                  <a:lnTo>
                    <a:pt x="285" y="933"/>
                  </a:lnTo>
                  <a:lnTo>
                    <a:pt x="459" y="834"/>
                  </a:lnTo>
                  <a:lnTo>
                    <a:pt x="634" y="736"/>
                  </a:lnTo>
                  <a:lnTo>
                    <a:pt x="634" y="736"/>
                  </a:lnTo>
                  <a:lnTo>
                    <a:pt x="634" y="640"/>
                  </a:lnTo>
                  <a:lnTo>
                    <a:pt x="634" y="640"/>
                  </a:lnTo>
                  <a:lnTo>
                    <a:pt x="634" y="633"/>
                  </a:lnTo>
                  <a:lnTo>
                    <a:pt x="634" y="627"/>
                  </a:lnTo>
                  <a:lnTo>
                    <a:pt x="634" y="627"/>
                  </a:lnTo>
                  <a:lnTo>
                    <a:pt x="638" y="623"/>
                  </a:lnTo>
                  <a:lnTo>
                    <a:pt x="644" y="618"/>
                  </a:lnTo>
                  <a:lnTo>
                    <a:pt x="644" y="618"/>
                  </a:lnTo>
                  <a:lnTo>
                    <a:pt x="654" y="611"/>
                  </a:lnTo>
                  <a:lnTo>
                    <a:pt x="654" y="611"/>
                  </a:lnTo>
                  <a:lnTo>
                    <a:pt x="670" y="598"/>
                  </a:lnTo>
                  <a:lnTo>
                    <a:pt x="686" y="582"/>
                  </a:lnTo>
                  <a:lnTo>
                    <a:pt x="700" y="567"/>
                  </a:lnTo>
                  <a:lnTo>
                    <a:pt x="714" y="549"/>
                  </a:lnTo>
                  <a:lnTo>
                    <a:pt x="726" y="531"/>
                  </a:lnTo>
                  <a:lnTo>
                    <a:pt x="738" y="512"/>
                  </a:lnTo>
                  <a:lnTo>
                    <a:pt x="748" y="491"/>
                  </a:lnTo>
                  <a:lnTo>
                    <a:pt x="757" y="471"/>
                  </a:lnTo>
                  <a:lnTo>
                    <a:pt x="757" y="471"/>
                  </a:lnTo>
                  <a:lnTo>
                    <a:pt x="766" y="444"/>
                  </a:lnTo>
                  <a:lnTo>
                    <a:pt x="774" y="417"/>
                  </a:lnTo>
                  <a:lnTo>
                    <a:pt x="778" y="387"/>
                  </a:lnTo>
                  <a:lnTo>
                    <a:pt x="781" y="356"/>
                  </a:lnTo>
                  <a:lnTo>
                    <a:pt x="781" y="356"/>
                  </a:lnTo>
                  <a:lnTo>
                    <a:pt x="782" y="338"/>
                  </a:lnTo>
                  <a:lnTo>
                    <a:pt x="781" y="322"/>
                  </a:lnTo>
                  <a:lnTo>
                    <a:pt x="776" y="290"/>
                  </a:lnTo>
                  <a:lnTo>
                    <a:pt x="776" y="290"/>
                  </a:lnTo>
                  <a:lnTo>
                    <a:pt x="772" y="268"/>
                  </a:lnTo>
                  <a:lnTo>
                    <a:pt x="766" y="248"/>
                  </a:lnTo>
                  <a:lnTo>
                    <a:pt x="760" y="228"/>
                  </a:lnTo>
                  <a:lnTo>
                    <a:pt x="753" y="209"/>
                  </a:lnTo>
                  <a:lnTo>
                    <a:pt x="745" y="192"/>
                  </a:lnTo>
                  <a:lnTo>
                    <a:pt x="735" y="176"/>
                  </a:lnTo>
                  <a:lnTo>
                    <a:pt x="724" y="159"/>
                  </a:lnTo>
                  <a:lnTo>
                    <a:pt x="714" y="143"/>
                  </a:lnTo>
                  <a:lnTo>
                    <a:pt x="714" y="143"/>
                  </a:lnTo>
                  <a:lnTo>
                    <a:pt x="698" y="124"/>
                  </a:lnTo>
                  <a:lnTo>
                    <a:pt x="681" y="106"/>
                  </a:lnTo>
                  <a:lnTo>
                    <a:pt x="663" y="89"/>
                  </a:lnTo>
                  <a:lnTo>
                    <a:pt x="645" y="74"/>
                  </a:lnTo>
                  <a:lnTo>
                    <a:pt x="645" y="74"/>
                  </a:lnTo>
                  <a:lnTo>
                    <a:pt x="630" y="62"/>
                  </a:lnTo>
                  <a:lnTo>
                    <a:pt x="614" y="52"/>
                  </a:lnTo>
                  <a:lnTo>
                    <a:pt x="597" y="42"/>
                  </a:lnTo>
                  <a:lnTo>
                    <a:pt x="579" y="34"/>
                  </a:lnTo>
                  <a:lnTo>
                    <a:pt x="561" y="26"/>
                  </a:lnTo>
                  <a:lnTo>
                    <a:pt x="542" y="18"/>
                  </a:lnTo>
                  <a:lnTo>
                    <a:pt x="522" y="12"/>
                  </a:lnTo>
                  <a:lnTo>
                    <a:pt x="501" y="8"/>
                  </a:lnTo>
                  <a:lnTo>
                    <a:pt x="501" y="8"/>
                  </a:lnTo>
                  <a:lnTo>
                    <a:pt x="478" y="4"/>
                  </a:lnTo>
                  <a:lnTo>
                    <a:pt x="456" y="2"/>
                  </a:lnTo>
                  <a:lnTo>
                    <a:pt x="456" y="2"/>
                  </a:lnTo>
                  <a:lnTo>
                    <a:pt x="432" y="0"/>
                  </a:lnTo>
                  <a:lnTo>
                    <a:pt x="408" y="0"/>
                  </a:lnTo>
                  <a:lnTo>
                    <a:pt x="385" y="3"/>
                  </a:lnTo>
                  <a:lnTo>
                    <a:pt x="363" y="5"/>
                  </a:lnTo>
                  <a:lnTo>
                    <a:pt x="342" y="10"/>
                  </a:lnTo>
                  <a:lnTo>
                    <a:pt x="321" y="15"/>
                  </a:lnTo>
                  <a:lnTo>
                    <a:pt x="302" y="21"/>
                  </a:lnTo>
                  <a:lnTo>
                    <a:pt x="285" y="28"/>
                  </a:lnTo>
                  <a:lnTo>
                    <a:pt x="285" y="28"/>
                  </a:lnTo>
                  <a:lnTo>
                    <a:pt x="262" y="39"/>
                  </a:lnTo>
                  <a:lnTo>
                    <a:pt x="240" y="51"/>
                  </a:lnTo>
                  <a:lnTo>
                    <a:pt x="219" y="64"/>
                  </a:lnTo>
                  <a:lnTo>
                    <a:pt x="200" y="78"/>
                  </a:lnTo>
                  <a:lnTo>
                    <a:pt x="182" y="94"/>
                  </a:lnTo>
                  <a:lnTo>
                    <a:pt x="165" y="111"/>
                  </a:lnTo>
                  <a:lnTo>
                    <a:pt x="150" y="129"/>
                  </a:lnTo>
                  <a:lnTo>
                    <a:pt x="134" y="148"/>
                  </a:lnTo>
                  <a:lnTo>
                    <a:pt x="134" y="148"/>
                  </a:lnTo>
                  <a:lnTo>
                    <a:pt x="126" y="161"/>
                  </a:lnTo>
                  <a:lnTo>
                    <a:pt x="116" y="176"/>
                  </a:lnTo>
                  <a:lnTo>
                    <a:pt x="109" y="190"/>
                  </a:lnTo>
                  <a:lnTo>
                    <a:pt x="100" y="204"/>
                  </a:lnTo>
                  <a:lnTo>
                    <a:pt x="94" y="220"/>
                  </a:lnTo>
                  <a:lnTo>
                    <a:pt x="88" y="237"/>
                  </a:lnTo>
                  <a:lnTo>
                    <a:pt x="82" y="255"/>
                  </a:lnTo>
                  <a:lnTo>
                    <a:pt x="79" y="273"/>
                  </a:lnTo>
                  <a:lnTo>
                    <a:pt x="79" y="273"/>
                  </a:lnTo>
                  <a:lnTo>
                    <a:pt x="73" y="302"/>
                  </a:lnTo>
                  <a:lnTo>
                    <a:pt x="72" y="317"/>
                  </a:lnTo>
                  <a:lnTo>
                    <a:pt x="70" y="333"/>
                  </a:lnTo>
                  <a:lnTo>
                    <a:pt x="70" y="333"/>
                  </a:lnTo>
                  <a:lnTo>
                    <a:pt x="70" y="344"/>
                  </a:lnTo>
                  <a:lnTo>
                    <a:pt x="70" y="354"/>
                  </a:lnTo>
                  <a:lnTo>
                    <a:pt x="70" y="354"/>
                  </a:lnTo>
                  <a:lnTo>
                    <a:pt x="70" y="358"/>
                  </a:lnTo>
                  <a:lnTo>
                    <a:pt x="68" y="362"/>
                  </a:lnTo>
                  <a:lnTo>
                    <a:pt x="62" y="369"/>
                  </a:lnTo>
                  <a:lnTo>
                    <a:pt x="62" y="369"/>
                  </a:lnTo>
                  <a:lnTo>
                    <a:pt x="37" y="411"/>
                  </a:lnTo>
                  <a:lnTo>
                    <a:pt x="37" y="411"/>
                  </a:lnTo>
                  <a:close/>
                  <a:moveTo>
                    <a:pt x="453" y="119"/>
                  </a:moveTo>
                  <a:lnTo>
                    <a:pt x="453" y="119"/>
                  </a:lnTo>
                  <a:lnTo>
                    <a:pt x="472" y="120"/>
                  </a:lnTo>
                  <a:lnTo>
                    <a:pt x="492" y="123"/>
                  </a:lnTo>
                  <a:lnTo>
                    <a:pt x="511" y="128"/>
                  </a:lnTo>
                  <a:lnTo>
                    <a:pt x="529" y="135"/>
                  </a:lnTo>
                  <a:lnTo>
                    <a:pt x="546" y="142"/>
                  </a:lnTo>
                  <a:lnTo>
                    <a:pt x="561" y="152"/>
                  </a:lnTo>
                  <a:lnTo>
                    <a:pt x="576" y="164"/>
                  </a:lnTo>
                  <a:lnTo>
                    <a:pt x="590" y="176"/>
                  </a:lnTo>
                  <a:lnTo>
                    <a:pt x="602" y="190"/>
                  </a:lnTo>
                  <a:lnTo>
                    <a:pt x="614" y="204"/>
                  </a:lnTo>
                  <a:lnTo>
                    <a:pt x="624" y="220"/>
                  </a:lnTo>
                  <a:lnTo>
                    <a:pt x="632" y="237"/>
                  </a:lnTo>
                  <a:lnTo>
                    <a:pt x="638" y="255"/>
                  </a:lnTo>
                  <a:lnTo>
                    <a:pt x="643" y="274"/>
                  </a:lnTo>
                  <a:lnTo>
                    <a:pt x="645" y="293"/>
                  </a:lnTo>
                  <a:lnTo>
                    <a:pt x="646" y="312"/>
                  </a:lnTo>
                  <a:lnTo>
                    <a:pt x="646" y="312"/>
                  </a:lnTo>
                  <a:lnTo>
                    <a:pt x="645" y="333"/>
                  </a:lnTo>
                  <a:lnTo>
                    <a:pt x="643" y="352"/>
                  </a:lnTo>
                  <a:lnTo>
                    <a:pt x="638" y="370"/>
                  </a:lnTo>
                  <a:lnTo>
                    <a:pt x="632" y="388"/>
                  </a:lnTo>
                  <a:lnTo>
                    <a:pt x="624" y="405"/>
                  </a:lnTo>
                  <a:lnTo>
                    <a:pt x="614" y="422"/>
                  </a:lnTo>
                  <a:lnTo>
                    <a:pt x="602" y="436"/>
                  </a:lnTo>
                  <a:lnTo>
                    <a:pt x="590" y="450"/>
                  </a:lnTo>
                  <a:lnTo>
                    <a:pt x="576" y="462"/>
                  </a:lnTo>
                  <a:lnTo>
                    <a:pt x="561" y="473"/>
                  </a:lnTo>
                  <a:lnTo>
                    <a:pt x="546" y="483"/>
                  </a:lnTo>
                  <a:lnTo>
                    <a:pt x="529" y="491"/>
                  </a:lnTo>
                  <a:lnTo>
                    <a:pt x="511" y="498"/>
                  </a:lnTo>
                  <a:lnTo>
                    <a:pt x="492" y="503"/>
                  </a:lnTo>
                  <a:lnTo>
                    <a:pt x="472" y="506"/>
                  </a:lnTo>
                  <a:lnTo>
                    <a:pt x="453" y="507"/>
                  </a:lnTo>
                  <a:lnTo>
                    <a:pt x="453" y="507"/>
                  </a:lnTo>
                  <a:lnTo>
                    <a:pt x="433" y="506"/>
                  </a:lnTo>
                  <a:lnTo>
                    <a:pt x="414" y="503"/>
                  </a:lnTo>
                  <a:lnTo>
                    <a:pt x="396" y="498"/>
                  </a:lnTo>
                  <a:lnTo>
                    <a:pt x="378" y="491"/>
                  </a:lnTo>
                  <a:lnTo>
                    <a:pt x="361" y="483"/>
                  </a:lnTo>
                  <a:lnTo>
                    <a:pt x="344" y="473"/>
                  </a:lnTo>
                  <a:lnTo>
                    <a:pt x="330" y="462"/>
                  </a:lnTo>
                  <a:lnTo>
                    <a:pt x="315" y="450"/>
                  </a:lnTo>
                  <a:lnTo>
                    <a:pt x="303" y="436"/>
                  </a:lnTo>
                  <a:lnTo>
                    <a:pt x="292" y="422"/>
                  </a:lnTo>
                  <a:lnTo>
                    <a:pt x="283" y="405"/>
                  </a:lnTo>
                  <a:lnTo>
                    <a:pt x="274" y="388"/>
                  </a:lnTo>
                  <a:lnTo>
                    <a:pt x="267" y="370"/>
                  </a:lnTo>
                  <a:lnTo>
                    <a:pt x="262" y="352"/>
                  </a:lnTo>
                  <a:lnTo>
                    <a:pt x="260" y="333"/>
                  </a:lnTo>
                  <a:lnTo>
                    <a:pt x="259" y="312"/>
                  </a:lnTo>
                  <a:lnTo>
                    <a:pt x="259" y="312"/>
                  </a:lnTo>
                  <a:lnTo>
                    <a:pt x="260" y="293"/>
                  </a:lnTo>
                  <a:lnTo>
                    <a:pt x="262" y="274"/>
                  </a:lnTo>
                  <a:lnTo>
                    <a:pt x="267" y="255"/>
                  </a:lnTo>
                  <a:lnTo>
                    <a:pt x="274" y="237"/>
                  </a:lnTo>
                  <a:lnTo>
                    <a:pt x="283" y="220"/>
                  </a:lnTo>
                  <a:lnTo>
                    <a:pt x="292" y="204"/>
                  </a:lnTo>
                  <a:lnTo>
                    <a:pt x="303" y="190"/>
                  </a:lnTo>
                  <a:lnTo>
                    <a:pt x="315" y="176"/>
                  </a:lnTo>
                  <a:lnTo>
                    <a:pt x="330" y="164"/>
                  </a:lnTo>
                  <a:lnTo>
                    <a:pt x="344" y="152"/>
                  </a:lnTo>
                  <a:lnTo>
                    <a:pt x="361" y="142"/>
                  </a:lnTo>
                  <a:lnTo>
                    <a:pt x="378" y="135"/>
                  </a:lnTo>
                  <a:lnTo>
                    <a:pt x="396" y="128"/>
                  </a:lnTo>
                  <a:lnTo>
                    <a:pt x="414" y="123"/>
                  </a:lnTo>
                  <a:lnTo>
                    <a:pt x="433" y="120"/>
                  </a:lnTo>
                  <a:lnTo>
                    <a:pt x="453" y="119"/>
                  </a:lnTo>
                  <a:lnTo>
                    <a:pt x="453" y="119"/>
                  </a:lnTo>
                  <a:close/>
                  <a:moveTo>
                    <a:pt x="391" y="264"/>
                  </a:moveTo>
                  <a:lnTo>
                    <a:pt x="342" y="180"/>
                  </a:lnTo>
                  <a:lnTo>
                    <a:pt x="384" y="180"/>
                  </a:lnTo>
                  <a:lnTo>
                    <a:pt x="453" y="308"/>
                  </a:lnTo>
                  <a:lnTo>
                    <a:pt x="522" y="180"/>
                  </a:lnTo>
                  <a:lnTo>
                    <a:pt x="564" y="180"/>
                  </a:lnTo>
                  <a:lnTo>
                    <a:pt x="514" y="264"/>
                  </a:lnTo>
                  <a:lnTo>
                    <a:pt x="547" y="264"/>
                  </a:lnTo>
                  <a:lnTo>
                    <a:pt x="547" y="290"/>
                  </a:lnTo>
                  <a:lnTo>
                    <a:pt x="499" y="290"/>
                  </a:lnTo>
                  <a:lnTo>
                    <a:pt x="475" y="330"/>
                  </a:lnTo>
                  <a:lnTo>
                    <a:pt x="541" y="330"/>
                  </a:lnTo>
                  <a:lnTo>
                    <a:pt x="541" y="357"/>
                  </a:lnTo>
                  <a:lnTo>
                    <a:pt x="470" y="357"/>
                  </a:lnTo>
                  <a:lnTo>
                    <a:pt x="470" y="446"/>
                  </a:lnTo>
                  <a:lnTo>
                    <a:pt x="435" y="446"/>
                  </a:lnTo>
                  <a:lnTo>
                    <a:pt x="435" y="357"/>
                  </a:lnTo>
                  <a:lnTo>
                    <a:pt x="367" y="357"/>
                  </a:lnTo>
                  <a:lnTo>
                    <a:pt x="367" y="330"/>
                  </a:lnTo>
                  <a:lnTo>
                    <a:pt x="430" y="330"/>
                  </a:lnTo>
                  <a:lnTo>
                    <a:pt x="406" y="290"/>
                  </a:lnTo>
                  <a:lnTo>
                    <a:pt x="357" y="290"/>
                  </a:lnTo>
                  <a:lnTo>
                    <a:pt x="357" y="264"/>
                  </a:lnTo>
                  <a:lnTo>
                    <a:pt x="391" y="264"/>
                  </a:lnTo>
                  <a:lnTo>
                    <a:pt x="391" y="264"/>
                  </a:lnTo>
                  <a:close/>
                </a:path>
              </a:pathLst>
            </a:custGeom>
            <a:solidFill>
              <a:srgbClr val="EE55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85" name="正方形/長方形 84"/>
            <p:cNvSpPr/>
            <p:nvPr/>
          </p:nvSpPr>
          <p:spPr>
            <a:xfrm>
              <a:off x="1350849" y="5824008"/>
              <a:ext cx="1858201"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rPr>
                <a:t>AI</a:t>
              </a:r>
              <a:r>
                <a:rPr kumimoji="0" lang="ja-JP" altLang="en-US" sz="1800" b="1" i="0" u="none" strike="noStrike" kern="0" cap="none" spc="0" normalizeH="0" baseline="0" noProof="0" dirty="0">
                  <a:ln>
                    <a:noFill/>
                  </a:ln>
                  <a:solidFill>
                    <a:prstClr val="black"/>
                  </a:solidFill>
                  <a:effectLst/>
                  <a:uLnTx/>
                  <a:uFillTx/>
                </a:rPr>
                <a:t>が画像を解析</a:t>
              </a:r>
              <a:endParaRPr kumimoji="0" lang="en-US" altLang="ja-JP" sz="1800" b="1" i="0" u="none" strike="noStrike" kern="0" cap="none" spc="0" normalizeH="0" baseline="0" noProof="0" dirty="0">
                <a:ln>
                  <a:noFill/>
                </a:ln>
                <a:solidFill>
                  <a:prstClr val="black"/>
                </a:solidFill>
                <a:effectLst/>
                <a:uLnTx/>
                <a:uFillTx/>
              </a:endParaRPr>
            </a:p>
          </p:txBody>
        </p:sp>
      </p:grpSp>
      <p:grpSp>
        <p:nvGrpSpPr>
          <p:cNvPr id="86" name="グループ化 85"/>
          <p:cNvGrpSpPr/>
          <p:nvPr/>
        </p:nvGrpSpPr>
        <p:grpSpPr>
          <a:xfrm>
            <a:off x="4031940" y="4134245"/>
            <a:ext cx="2513275" cy="646168"/>
            <a:chOff x="4788313" y="5526477"/>
            <a:chExt cx="2576299" cy="646168"/>
          </a:xfrm>
        </p:grpSpPr>
        <p:sp>
          <p:nvSpPr>
            <p:cNvPr id="87" name="角丸四角形 86"/>
            <p:cNvSpPr/>
            <p:nvPr/>
          </p:nvSpPr>
          <p:spPr>
            <a:xfrm>
              <a:off x="4788313" y="5526477"/>
              <a:ext cx="2518800" cy="640939"/>
            </a:xfrm>
            <a:prstGeom prst="roundRect">
              <a:avLst/>
            </a:prstGeom>
            <a:solidFill>
              <a:srgbClr val="54C2F0">
                <a:lumMod val="20000"/>
                <a:lumOff val="80000"/>
              </a:srgbClr>
            </a:solidFill>
            <a:ln w="25400" cap="flat" cmpd="sng" algn="ctr">
              <a:solidFill>
                <a:srgbClr val="008C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88" name="Freeform 328"/>
            <p:cNvSpPr>
              <a:spLocks noEditPoints="1"/>
            </p:cNvSpPr>
            <p:nvPr/>
          </p:nvSpPr>
          <p:spPr bwMode="auto">
            <a:xfrm>
              <a:off x="4846277" y="5559972"/>
              <a:ext cx="496331" cy="597507"/>
            </a:xfrm>
            <a:custGeom>
              <a:avLst/>
              <a:gdLst>
                <a:gd name="T0" fmla="*/ 13 w 782"/>
                <a:gd name="T1" fmla="*/ 455 h 939"/>
                <a:gd name="T2" fmla="*/ 1 w 782"/>
                <a:gd name="T3" fmla="*/ 488 h 939"/>
                <a:gd name="T4" fmla="*/ 1 w 782"/>
                <a:gd name="T5" fmla="*/ 516 h 939"/>
                <a:gd name="T6" fmla="*/ 15 w 782"/>
                <a:gd name="T7" fmla="*/ 536 h 939"/>
                <a:gd name="T8" fmla="*/ 76 w 782"/>
                <a:gd name="T9" fmla="*/ 562 h 939"/>
                <a:gd name="T10" fmla="*/ 76 w 782"/>
                <a:gd name="T11" fmla="*/ 684 h 939"/>
                <a:gd name="T12" fmla="*/ 81 w 782"/>
                <a:gd name="T13" fmla="*/ 716 h 939"/>
                <a:gd name="T14" fmla="*/ 104 w 782"/>
                <a:gd name="T15" fmla="*/ 741 h 939"/>
                <a:gd name="T16" fmla="*/ 130 w 782"/>
                <a:gd name="T17" fmla="*/ 752 h 939"/>
                <a:gd name="T18" fmla="*/ 176 w 782"/>
                <a:gd name="T19" fmla="*/ 754 h 939"/>
                <a:gd name="T20" fmla="*/ 273 w 782"/>
                <a:gd name="T21" fmla="*/ 938 h 939"/>
                <a:gd name="T22" fmla="*/ 276 w 782"/>
                <a:gd name="T23" fmla="*/ 938 h 939"/>
                <a:gd name="T24" fmla="*/ 634 w 782"/>
                <a:gd name="T25" fmla="*/ 736 h 939"/>
                <a:gd name="T26" fmla="*/ 634 w 782"/>
                <a:gd name="T27" fmla="*/ 633 h 939"/>
                <a:gd name="T28" fmla="*/ 644 w 782"/>
                <a:gd name="T29" fmla="*/ 618 h 939"/>
                <a:gd name="T30" fmla="*/ 670 w 782"/>
                <a:gd name="T31" fmla="*/ 598 h 939"/>
                <a:gd name="T32" fmla="*/ 726 w 782"/>
                <a:gd name="T33" fmla="*/ 531 h 939"/>
                <a:gd name="T34" fmla="*/ 757 w 782"/>
                <a:gd name="T35" fmla="*/ 471 h 939"/>
                <a:gd name="T36" fmla="*/ 781 w 782"/>
                <a:gd name="T37" fmla="*/ 356 h 939"/>
                <a:gd name="T38" fmla="*/ 776 w 782"/>
                <a:gd name="T39" fmla="*/ 290 h 939"/>
                <a:gd name="T40" fmla="*/ 760 w 782"/>
                <a:gd name="T41" fmla="*/ 228 h 939"/>
                <a:gd name="T42" fmla="*/ 724 w 782"/>
                <a:gd name="T43" fmla="*/ 159 h 939"/>
                <a:gd name="T44" fmla="*/ 681 w 782"/>
                <a:gd name="T45" fmla="*/ 106 h 939"/>
                <a:gd name="T46" fmla="*/ 630 w 782"/>
                <a:gd name="T47" fmla="*/ 62 h 939"/>
                <a:gd name="T48" fmla="*/ 561 w 782"/>
                <a:gd name="T49" fmla="*/ 26 h 939"/>
                <a:gd name="T50" fmla="*/ 501 w 782"/>
                <a:gd name="T51" fmla="*/ 8 h 939"/>
                <a:gd name="T52" fmla="*/ 432 w 782"/>
                <a:gd name="T53" fmla="*/ 0 h 939"/>
                <a:gd name="T54" fmla="*/ 342 w 782"/>
                <a:gd name="T55" fmla="*/ 10 h 939"/>
                <a:gd name="T56" fmla="*/ 285 w 782"/>
                <a:gd name="T57" fmla="*/ 28 h 939"/>
                <a:gd name="T58" fmla="*/ 200 w 782"/>
                <a:gd name="T59" fmla="*/ 78 h 939"/>
                <a:gd name="T60" fmla="*/ 134 w 782"/>
                <a:gd name="T61" fmla="*/ 148 h 939"/>
                <a:gd name="T62" fmla="*/ 109 w 782"/>
                <a:gd name="T63" fmla="*/ 190 h 939"/>
                <a:gd name="T64" fmla="*/ 82 w 782"/>
                <a:gd name="T65" fmla="*/ 255 h 939"/>
                <a:gd name="T66" fmla="*/ 72 w 782"/>
                <a:gd name="T67" fmla="*/ 317 h 939"/>
                <a:gd name="T68" fmla="*/ 70 w 782"/>
                <a:gd name="T69" fmla="*/ 354 h 939"/>
                <a:gd name="T70" fmla="*/ 62 w 782"/>
                <a:gd name="T71" fmla="*/ 369 h 939"/>
                <a:gd name="T72" fmla="*/ 453 w 782"/>
                <a:gd name="T73" fmla="*/ 119 h 939"/>
                <a:gd name="T74" fmla="*/ 511 w 782"/>
                <a:gd name="T75" fmla="*/ 128 h 939"/>
                <a:gd name="T76" fmla="*/ 576 w 782"/>
                <a:gd name="T77" fmla="*/ 164 h 939"/>
                <a:gd name="T78" fmla="*/ 624 w 782"/>
                <a:gd name="T79" fmla="*/ 220 h 939"/>
                <a:gd name="T80" fmla="*/ 645 w 782"/>
                <a:gd name="T81" fmla="*/ 293 h 939"/>
                <a:gd name="T82" fmla="*/ 643 w 782"/>
                <a:gd name="T83" fmla="*/ 352 h 939"/>
                <a:gd name="T84" fmla="*/ 614 w 782"/>
                <a:gd name="T85" fmla="*/ 422 h 939"/>
                <a:gd name="T86" fmla="*/ 561 w 782"/>
                <a:gd name="T87" fmla="*/ 473 h 939"/>
                <a:gd name="T88" fmla="*/ 492 w 782"/>
                <a:gd name="T89" fmla="*/ 503 h 939"/>
                <a:gd name="T90" fmla="*/ 433 w 782"/>
                <a:gd name="T91" fmla="*/ 506 h 939"/>
                <a:gd name="T92" fmla="*/ 361 w 782"/>
                <a:gd name="T93" fmla="*/ 483 h 939"/>
                <a:gd name="T94" fmla="*/ 303 w 782"/>
                <a:gd name="T95" fmla="*/ 436 h 939"/>
                <a:gd name="T96" fmla="*/ 267 w 782"/>
                <a:gd name="T97" fmla="*/ 370 h 939"/>
                <a:gd name="T98" fmla="*/ 259 w 782"/>
                <a:gd name="T99" fmla="*/ 312 h 939"/>
                <a:gd name="T100" fmla="*/ 274 w 782"/>
                <a:gd name="T101" fmla="*/ 237 h 939"/>
                <a:gd name="T102" fmla="*/ 315 w 782"/>
                <a:gd name="T103" fmla="*/ 176 h 939"/>
                <a:gd name="T104" fmla="*/ 378 w 782"/>
                <a:gd name="T105" fmla="*/ 135 h 939"/>
                <a:gd name="T106" fmla="*/ 453 w 782"/>
                <a:gd name="T107" fmla="*/ 119 h 939"/>
                <a:gd name="T108" fmla="*/ 384 w 782"/>
                <a:gd name="T109" fmla="*/ 180 h 939"/>
                <a:gd name="T110" fmla="*/ 514 w 782"/>
                <a:gd name="T111" fmla="*/ 264 h 939"/>
                <a:gd name="T112" fmla="*/ 475 w 782"/>
                <a:gd name="T113" fmla="*/ 330 h 939"/>
                <a:gd name="T114" fmla="*/ 470 w 782"/>
                <a:gd name="T115" fmla="*/ 446 h 939"/>
                <a:gd name="T116" fmla="*/ 367 w 782"/>
                <a:gd name="T117" fmla="*/ 330 h 939"/>
                <a:gd name="T118" fmla="*/ 357 w 782"/>
                <a:gd name="T119" fmla="*/ 26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2" h="939">
                  <a:moveTo>
                    <a:pt x="37" y="411"/>
                  </a:moveTo>
                  <a:lnTo>
                    <a:pt x="37" y="411"/>
                  </a:lnTo>
                  <a:lnTo>
                    <a:pt x="21" y="440"/>
                  </a:lnTo>
                  <a:lnTo>
                    <a:pt x="13" y="455"/>
                  </a:lnTo>
                  <a:lnTo>
                    <a:pt x="7" y="470"/>
                  </a:lnTo>
                  <a:lnTo>
                    <a:pt x="7" y="470"/>
                  </a:lnTo>
                  <a:lnTo>
                    <a:pt x="3" y="478"/>
                  </a:lnTo>
                  <a:lnTo>
                    <a:pt x="1" y="488"/>
                  </a:lnTo>
                  <a:lnTo>
                    <a:pt x="0" y="497"/>
                  </a:lnTo>
                  <a:lnTo>
                    <a:pt x="0" y="507"/>
                  </a:lnTo>
                  <a:lnTo>
                    <a:pt x="0" y="507"/>
                  </a:lnTo>
                  <a:lnTo>
                    <a:pt x="1" y="516"/>
                  </a:lnTo>
                  <a:lnTo>
                    <a:pt x="4" y="524"/>
                  </a:lnTo>
                  <a:lnTo>
                    <a:pt x="9" y="530"/>
                  </a:lnTo>
                  <a:lnTo>
                    <a:pt x="15" y="536"/>
                  </a:lnTo>
                  <a:lnTo>
                    <a:pt x="15" y="536"/>
                  </a:lnTo>
                  <a:lnTo>
                    <a:pt x="22" y="539"/>
                  </a:lnTo>
                  <a:lnTo>
                    <a:pt x="31" y="543"/>
                  </a:lnTo>
                  <a:lnTo>
                    <a:pt x="31" y="543"/>
                  </a:lnTo>
                  <a:lnTo>
                    <a:pt x="76" y="562"/>
                  </a:lnTo>
                  <a:lnTo>
                    <a:pt x="76" y="562"/>
                  </a:lnTo>
                  <a:lnTo>
                    <a:pt x="76" y="659"/>
                  </a:lnTo>
                  <a:lnTo>
                    <a:pt x="76" y="659"/>
                  </a:lnTo>
                  <a:lnTo>
                    <a:pt x="76" y="684"/>
                  </a:lnTo>
                  <a:lnTo>
                    <a:pt x="76" y="696"/>
                  </a:lnTo>
                  <a:lnTo>
                    <a:pt x="79" y="706"/>
                  </a:lnTo>
                  <a:lnTo>
                    <a:pt x="79" y="706"/>
                  </a:lnTo>
                  <a:lnTo>
                    <a:pt x="81" y="716"/>
                  </a:lnTo>
                  <a:lnTo>
                    <a:pt x="86" y="723"/>
                  </a:lnTo>
                  <a:lnTo>
                    <a:pt x="91" y="730"/>
                  </a:lnTo>
                  <a:lnTo>
                    <a:pt x="97" y="736"/>
                  </a:lnTo>
                  <a:lnTo>
                    <a:pt x="104" y="741"/>
                  </a:lnTo>
                  <a:lnTo>
                    <a:pt x="112" y="746"/>
                  </a:lnTo>
                  <a:lnTo>
                    <a:pt x="121" y="749"/>
                  </a:lnTo>
                  <a:lnTo>
                    <a:pt x="130" y="752"/>
                  </a:lnTo>
                  <a:lnTo>
                    <a:pt x="130" y="752"/>
                  </a:lnTo>
                  <a:lnTo>
                    <a:pt x="141" y="753"/>
                  </a:lnTo>
                  <a:lnTo>
                    <a:pt x="152" y="754"/>
                  </a:lnTo>
                  <a:lnTo>
                    <a:pt x="176" y="754"/>
                  </a:lnTo>
                  <a:lnTo>
                    <a:pt x="176" y="754"/>
                  </a:lnTo>
                  <a:lnTo>
                    <a:pt x="273" y="754"/>
                  </a:lnTo>
                  <a:lnTo>
                    <a:pt x="273" y="754"/>
                  </a:lnTo>
                  <a:lnTo>
                    <a:pt x="273" y="938"/>
                  </a:lnTo>
                  <a:lnTo>
                    <a:pt x="273" y="938"/>
                  </a:lnTo>
                  <a:lnTo>
                    <a:pt x="274" y="939"/>
                  </a:lnTo>
                  <a:lnTo>
                    <a:pt x="274" y="939"/>
                  </a:lnTo>
                  <a:lnTo>
                    <a:pt x="276" y="938"/>
                  </a:lnTo>
                  <a:lnTo>
                    <a:pt x="276" y="938"/>
                  </a:lnTo>
                  <a:lnTo>
                    <a:pt x="285" y="933"/>
                  </a:lnTo>
                  <a:lnTo>
                    <a:pt x="285" y="933"/>
                  </a:lnTo>
                  <a:lnTo>
                    <a:pt x="459" y="834"/>
                  </a:lnTo>
                  <a:lnTo>
                    <a:pt x="634" y="736"/>
                  </a:lnTo>
                  <a:lnTo>
                    <a:pt x="634" y="736"/>
                  </a:lnTo>
                  <a:lnTo>
                    <a:pt x="634" y="640"/>
                  </a:lnTo>
                  <a:lnTo>
                    <a:pt x="634" y="640"/>
                  </a:lnTo>
                  <a:lnTo>
                    <a:pt x="634" y="633"/>
                  </a:lnTo>
                  <a:lnTo>
                    <a:pt x="634" y="627"/>
                  </a:lnTo>
                  <a:lnTo>
                    <a:pt x="634" y="627"/>
                  </a:lnTo>
                  <a:lnTo>
                    <a:pt x="638" y="623"/>
                  </a:lnTo>
                  <a:lnTo>
                    <a:pt x="644" y="618"/>
                  </a:lnTo>
                  <a:lnTo>
                    <a:pt x="644" y="618"/>
                  </a:lnTo>
                  <a:lnTo>
                    <a:pt x="654" y="611"/>
                  </a:lnTo>
                  <a:lnTo>
                    <a:pt x="654" y="611"/>
                  </a:lnTo>
                  <a:lnTo>
                    <a:pt x="670" y="598"/>
                  </a:lnTo>
                  <a:lnTo>
                    <a:pt x="686" y="582"/>
                  </a:lnTo>
                  <a:lnTo>
                    <a:pt x="700" y="567"/>
                  </a:lnTo>
                  <a:lnTo>
                    <a:pt x="714" y="549"/>
                  </a:lnTo>
                  <a:lnTo>
                    <a:pt x="726" y="531"/>
                  </a:lnTo>
                  <a:lnTo>
                    <a:pt x="738" y="512"/>
                  </a:lnTo>
                  <a:lnTo>
                    <a:pt x="748" y="491"/>
                  </a:lnTo>
                  <a:lnTo>
                    <a:pt x="757" y="471"/>
                  </a:lnTo>
                  <a:lnTo>
                    <a:pt x="757" y="471"/>
                  </a:lnTo>
                  <a:lnTo>
                    <a:pt x="766" y="444"/>
                  </a:lnTo>
                  <a:lnTo>
                    <a:pt x="774" y="417"/>
                  </a:lnTo>
                  <a:lnTo>
                    <a:pt x="778" y="387"/>
                  </a:lnTo>
                  <a:lnTo>
                    <a:pt x="781" y="356"/>
                  </a:lnTo>
                  <a:lnTo>
                    <a:pt x="781" y="356"/>
                  </a:lnTo>
                  <a:lnTo>
                    <a:pt x="782" y="338"/>
                  </a:lnTo>
                  <a:lnTo>
                    <a:pt x="781" y="322"/>
                  </a:lnTo>
                  <a:lnTo>
                    <a:pt x="776" y="290"/>
                  </a:lnTo>
                  <a:lnTo>
                    <a:pt x="776" y="290"/>
                  </a:lnTo>
                  <a:lnTo>
                    <a:pt x="772" y="268"/>
                  </a:lnTo>
                  <a:lnTo>
                    <a:pt x="766" y="248"/>
                  </a:lnTo>
                  <a:lnTo>
                    <a:pt x="760" y="228"/>
                  </a:lnTo>
                  <a:lnTo>
                    <a:pt x="753" y="209"/>
                  </a:lnTo>
                  <a:lnTo>
                    <a:pt x="745" y="192"/>
                  </a:lnTo>
                  <a:lnTo>
                    <a:pt x="735" y="176"/>
                  </a:lnTo>
                  <a:lnTo>
                    <a:pt x="724" y="159"/>
                  </a:lnTo>
                  <a:lnTo>
                    <a:pt x="714" y="143"/>
                  </a:lnTo>
                  <a:lnTo>
                    <a:pt x="714" y="143"/>
                  </a:lnTo>
                  <a:lnTo>
                    <a:pt x="698" y="124"/>
                  </a:lnTo>
                  <a:lnTo>
                    <a:pt x="681" y="106"/>
                  </a:lnTo>
                  <a:lnTo>
                    <a:pt x="663" y="89"/>
                  </a:lnTo>
                  <a:lnTo>
                    <a:pt x="645" y="74"/>
                  </a:lnTo>
                  <a:lnTo>
                    <a:pt x="645" y="74"/>
                  </a:lnTo>
                  <a:lnTo>
                    <a:pt x="630" y="62"/>
                  </a:lnTo>
                  <a:lnTo>
                    <a:pt x="614" y="52"/>
                  </a:lnTo>
                  <a:lnTo>
                    <a:pt x="597" y="42"/>
                  </a:lnTo>
                  <a:lnTo>
                    <a:pt x="579" y="34"/>
                  </a:lnTo>
                  <a:lnTo>
                    <a:pt x="561" y="26"/>
                  </a:lnTo>
                  <a:lnTo>
                    <a:pt x="542" y="18"/>
                  </a:lnTo>
                  <a:lnTo>
                    <a:pt x="522" y="12"/>
                  </a:lnTo>
                  <a:lnTo>
                    <a:pt x="501" y="8"/>
                  </a:lnTo>
                  <a:lnTo>
                    <a:pt x="501" y="8"/>
                  </a:lnTo>
                  <a:lnTo>
                    <a:pt x="478" y="4"/>
                  </a:lnTo>
                  <a:lnTo>
                    <a:pt x="456" y="2"/>
                  </a:lnTo>
                  <a:lnTo>
                    <a:pt x="456" y="2"/>
                  </a:lnTo>
                  <a:lnTo>
                    <a:pt x="432" y="0"/>
                  </a:lnTo>
                  <a:lnTo>
                    <a:pt x="408" y="0"/>
                  </a:lnTo>
                  <a:lnTo>
                    <a:pt x="385" y="3"/>
                  </a:lnTo>
                  <a:lnTo>
                    <a:pt x="363" y="5"/>
                  </a:lnTo>
                  <a:lnTo>
                    <a:pt x="342" y="10"/>
                  </a:lnTo>
                  <a:lnTo>
                    <a:pt x="321" y="15"/>
                  </a:lnTo>
                  <a:lnTo>
                    <a:pt x="302" y="21"/>
                  </a:lnTo>
                  <a:lnTo>
                    <a:pt x="285" y="28"/>
                  </a:lnTo>
                  <a:lnTo>
                    <a:pt x="285" y="28"/>
                  </a:lnTo>
                  <a:lnTo>
                    <a:pt x="262" y="39"/>
                  </a:lnTo>
                  <a:lnTo>
                    <a:pt x="240" y="51"/>
                  </a:lnTo>
                  <a:lnTo>
                    <a:pt x="219" y="64"/>
                  </a:lnTo>
                  <a:lnTo>
                    <a:pt x="200" y="78"/>
                  </a:lnTo>
                  <a:lnTo>
                    <a:pt x="182" y="94"/>
                  </a:lnTo>
                  <a:lnTo>
                    <a:pt x="165" y="111"/>
                  </a:lnTo>
                  <a:lnTo>
                    <a:pt x="150" y="129"/>
                  </a:lnTo>
                  <a:lnTo>
                    <a:pt x="134" y="148"/>
                  </a:lnTo>
                  <a:lnTo>
                    <a:pt x="134" y="148"/>
                  </a:lnTo>
                  <a:lnTo>
                    <a:pt x="126" y="161"/>
                  </a:lnTo>
                  <a:lnTo>
                    <a:pt x="116" y="176"/>
                  </a:lnTo>
                  <a:lnTo>
                    <a:pt x="109" y="190"/>
                  </a:lnTo>
                  <a:lnTo>
                    <a:pt x="100" y="204"/>
                  </a:lnTo>
                  <a:lnTo>
                    <a:pt x="94" y="220"/>
                  </a:lnTo>
                  <a:lnTo>
                    <a:pt x="88" y="237"/>
                  </a:lnTo>
                  <a:lnTo>
                    <a:pt x="82" y="255"/>
                  </a:lnTo>
                  <a:lnTo>
                    <a:pt x="79" y="273"/>
                  </a:lnTo>
                  <a:lnTo>
                    <a:pt x="79" y="273"/>
                  </a:lnTo>
                  <a:lnTo>
                    <a:pt x="73" y="302"/>
                  </a:lnTo>
                  <a:lnTo>
                    <a:pt x="72" y="317"/>
                  </a:lnTo>
                  <a:lnTo>
                    <a:pt x="70" y="333"/>
                  </a:lnTo>
                  <a:lnTo>
                    <a:pt x="70" y="333"/>
                  </a:lnTo>
                  <a:lnTo>
                    <a:pt x="70" y="344"/>
                  </a:lnTo>
                  <a:lnTo>
                    <a:pt x="70" y="354"/>
                  </a:lnTo>
                  <a:lnTo>
                    <a:pt x="70" y="354"/>
                  </a:lnTo>
                  <a:lnTo>
                    <a:pt x="70" y="358"/>
                  </a:lnTo>
                  <a:lnTo>
                    <a:pt x="68" y="362"/>
                  </a:lnTo>
                  <a:lnTo>
                    <a:pt x="62" y="369"/>
                  </a:lnTo>
                  <a:lnTo>
                    <a:pt x="62" y="369"/>
                  </a:lnTo>
                  <a:lnTo>
                    <a:pt x="37" y="411"/>
                  </a:lnTo>
                  <a:lnTo>
                    <a:pt x="37" y="411"/>
                  </a:lnTo>
                  <a:close/>
                  <a:moveTo>
                    <a:pt x="453" y="119"/>
                  </a:moveTo>
                  <a:lnTo>
                    <a:pt x="453" y="119"/>
                  </a:lnTo>
                  <a:lnTo>
                    <a:pt x="472" y="120"/>
                  </a:lnTo>
                  <a:lnTo>
                    <a:pt x="492" y="123"/>
                  </a:lnTo>
                  <a:lnTo>
                    <a:pt x="511" y="128"/>
                  </a:lnTo>
                  <a:lnTo>
                    <a:pt x="529" y="135"/>
                  </a:lnTo>
                  <a:lnTo>
                    <a:pt x="546" y="142"/>
                  </a:lnTo>
                  <a:lnTo>
                    <a:pt x="561" y="152"/>
                  </a:lnTo>
                  <a:lnTo>
                    <a:pt x="576" y="164"/>
                  </a:lnTo>
                  <a:lnTo>
                    <a:pt x="590" y="176"/>
                  </a:lnTo>
                  <a:lnTo>
                    <a:pt x="602" y="190"/>
                  </a:lnTo>
                  <a:lnTo>
                    <a:pt x="614" y="204"/>
                  </a:lnTo>
                  <a:lnTo>
                    <a:pt x="624" y="220"/>
                  </a:lnTo>
                  <a:lnTo>
                    <a:pt x="632" y="237"/>
                  </a:lnTo>
                  <a:lnTo>
                    <a:pt x="638" y="255"/>
                  </a:lnTo>
                  <a:lnTo>
                    <a:pt x="643" y="274"/>
                  </a:lnTo>
                  <a:lnTo>
                    <a:pt x="645" y="293"/>
                  </a:lnTo>
                  <a:lnTo>
                    <a:pt x="646" y="312"/>
                  </a:lnTo>
                  <a:lnTo>
                    <a:pt x="646" y="312"/>
                  </a:lnTo>
                  <a:lnTo>
                    <a:pt x="645" y="333"/>
                  </a:lnTo>
                  <a:lnTo>
                    <a:pt x="643" y="352"/>
                  </a:lnTo>
                  <a:lnTo>
                    <a:pt x="638" y="370"/>
                  </a:lnTo>
                  <a:lnTo>
                    <a:pt x="632" y="388"/>
                  </a:lnTo>
                  <a:lnTo>
                    <a:pt x="624" y="405"/>
                  </a:lnTo>
                  <a:lnTo>
                    <a:pt x="614" y="422"/>
                  </a:lnTo>
                  <a:lnTo>
                    <a:pt x="602" y="436"/>
                  </a:lnTo>
                  <a:lnTo>
                    <a:pt x="590" y="450"/>
                  </a:lnTo>
                  <a:lnTo>
                    <a:pt x="576" y="462"/>
                  </a:lnTo>
                  <a:lnTo>
                    <a:pt x="561" y="473"/>
                  </a:lnTo>
                  <a:lnTo>
                    <a:pt x="546" y="483"/>
                  </a:lnTo>
                  <a:lnTo>
                    <a:pt x="529" y="491"/>
                  </a:lnTo>
                  <a:lnTo>
                    <a:pt x="511" y="498"/>
                  </a:lnTo>
                  <a:lnTo>
                    <a:pt x="492" y="503"/>
                  </a:lnTo>
                  <a:lnTo>
                    <a:pt x="472" y="506"/>
                  </a:lnTo>
                  <a:lnTo>
                    <a:pt x="453" y="507"/>
                  </a:lnTo>
                  <a:lnTo>
                    <a:pt x="453" y="507"/>
                  </a:lnTo>
                  <a:lnTo>
                    <a:pt x="433" y="506"/>
                  </a:lnTo>
                  <a:lnTo>
                    <a:pt x="414" y="503"/>
                  </a:lnTo>
                  <a:lnTo>
                    <a:pt x="396" y="498"/>
                  </a:lnTo>
                  <a:lnTo>
                    <a:pt x="378" y="491"/>
                  </a:lnTo>
                  <a:lnTo>
                    <a:pt x="361" y="483"/>
                  </a:lnTo>
                  <a:lnTo>
                    <a:pt x="344" y="473"/>
                  </a:lnTo>
                  <a:lnTo>
                    <a:pt x="330" y="462"/>
                  </a:lnTo>
                  <a:lnTo>
                    <a:pt x="315" y="450"/>
                  </a:lnTo>
                  <a:lnTo>
                    <a:pt x="303" y="436"/>
                  </a:lnTo>
                  <a:lnTo>
                    <a:pt x="292" y="422"/>
                  </a:lnTo>
                  <a:lnTo>
                    <a:pt x="283" y="405"/>
                  </a:lnTo>
                  <a:lnTo>
                    <a:pt x="274" y="388"/>
                  </a:lnTo>
                  <a:lnTo>
                    <a:pt x="267" y="370"/>
                  </a:lnTo>
                  <a:lnTo>
                    <a:pt x="262" y="352"/>
                  </a:lnTo>
                  <a:lnTo>
                    <a:pt x="260" y="333"/>
                  </a:lnTo>
                  <a:lnTo>
                    <a:pt x="259" y="312"/>
                  </a:lnTo>
                  <a:lnTo>
                    <a:pt x="259" y="312"/>
                  </a:lnTo>
                  <a:lnTo>
                    <a:pt x="260" y="293"/>
                  </a:lnTo>
                  <a:lnTo>
                    <a:pt x="262" y="274"/>
                  </a:lnTo>
                  <a:lnTo>
                    <a:pt x="267" y="255"/>
                  </a:lnTo>
                  <a:lnTo>
                    <a:pt x="274" y="237"/>
                  </a:lnTo>
                  <a:lnTo>
                    <a:pt x="283" y="220"/>
                  </a:lnTo>
                  <a:lnTo>
                    <a:pt x="292" y="204"/>
                  </a:lnTo>
                  <a:lnTo>
                    <a:pt x="303" y="190"/>
                  </a:lnTo>
                  <a:lnTo>
                    <a:pt x="315" y="176"/>
                  </a:lnTo>
                  <a:lnTo>
                    <a:pt x="330" y="164"/>
                  </a:lnTo>
                  <a:lnTo>
                    <a:pt x="344" y="152"/>
                  </a:lnTo>
                  <a:lnTo>
                    <a:pt x="361" y="142"/>
                  </a:lnTo>
                  <a:lnTo>
                    <a:pt x="378" y="135"/>
                  </a:lnTo>
                  <a:lnTo>
                    <a:pt x="396" y="128"/>
                  </a:lnTo>
                  <a:lnTo>
                    <a:pt x="414" y="123"/>
                  </a:lnTo>
                  <a:lnTo>
                    <a:pt x="433" y="120"/>
                  </a:lnTo>
                  <a:lnTo>
                    <a:pt x="453" y="119"/>
                  </a:lnTo>
                  <a:lnTo>
                    <a:pt x="453" y="119"/>
                  </a:lnTo>
                  <a:close/>
                  <a:moveTo>
                    <a:pt x="391" y="264"/>
                  </a:moveTo>
                  <a:lnTo>
                    <a:pt x="342" y="180"/>
                  </a:lnTo>
                  <a:lnTo>
                    <a:pt x="384" y="180"/>
                  </a:lnTo>
                  <a:lnTo>
                    <a:pt x="453" y="308"/>
                  </a:lnTo>
                  <a:lnTo>
                    <a:pt x="522" y="180"/>
                  </a:lnTo>
                  <a:lnTo>
                    <a:pt x="564" y="180"/>
                  </a:lnTo>
                  <a:lnTo>
                    <a:pt x="514" y="264"/>
                  </a:lnTo>
                  <a:lnTo>
                    <a:pt x="547" y="264"/>
                  </a:lnTo>
                  <a:lnTo>
                    <a:pt x="547" y="290"/>
                  </a:lnTo>
                  <a:lnTo>
                    <a:pt x="499" y="290"/>
                  </a:lnTo>
                  <a:lnTo>
                    <a:pt x="475" y="330"/>
                  </a:lnTo>
                  <a:lnTo>
                    <a:pt x="541" y="330"/>
                  </a:lnTo>
                  <a:lnTo>
                    <a:pt x="541" y="357"/>
                  </a:lnTo>
                  <a:lnTo>
                    <a:pt x="470" y="357"/>
                  </a:lnTo>
                  <a:lnTo>
                    <a:pt x="470" y="446"/>
                  </a:lnTo>
                  <a:lnTo>
                    <a:pt x="435" y="446"/>
                  </a:lnTo>
                  <a:lnTo>
                    <a:pt x="435" y="357"/>
                  </a:lnTo>
                  <a:lnTo>
                    <a:pt x="367" y="357"/>
                  </a:lnTo>
                  <a:lnTo>
                    <a:pt x="367" y="330"/>
                  </a:lnTo>
                  <a:lnTo>
                    <a:pt x="430" y="330"/>
                  </a:lnTo>
                  <a:lnTo>
                    <a:pt x="406" y="290"/>
                  </a:lnTo>
                  <a:lnTo>
                    <a:pt x="357" y="290"/>
                  </a:lnTo>
                  <a:lnTo>
                    <a:pt x="357" y="264"/>
                  </a:lnTo>
                  <a:lnTo>
                    <a:pt x="391" y="264"/>
                  </a:lnTo>
                  <a:lnTo>
                    <a:pt x="391" y="264"/>
                  </a:lnTo>
                  <a:close/>
                </a:path>
              </a:pathLst>
            </a:custGeom>
            <a:solidFill>
              <a:srgbClr val="008CC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89" name="テキスト ボックス 88"/>
            <p:cNvSpPr txBox="1"/>
            <p:nvPr/>
          </p:nvSpPr>
          <p:spPr>
            <a:xfrm>
              <a:off x="5300115" y="5547660"/>
              <a:ext cx="1476933" cy="40711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rPr>
                <a:t>自動仕訳</a:t>
              </a:r>
              <a:r>
                <a:rPr kumimoji="0" lang="en-US" altLang="ja-JP" sz="1600" b="0" i="0" u="none" strike="noStrike" kern="0" cap="none" spc="0" normalizeH="0" baseline="0" noProof="0" dirty="0">
                  <a:ln>
                    <a:noFill/>
                  </a:ln>
                  <a:solidFill>
                    <a:prstClr val="black"/>
                  </a:solidFill>
                  <a:effectLst/>
                  <a:uLnTx/>
                  <a:uFillTx/>
                </a:rPr>
                <a:t>AI</a:t>
              </a:r>
              <a:endParaRPr kumimoji="0" lang="ja-JP" altLang="en-US" sz="1600" b="0" i="0" u="none" strike="noStrike" kern="0" cap="none" spc="0" normalizeH="0" baseline="0" noProof="0" dirty="0">
                <a:ln>
                  <a:noFill/>
                </a:ln>
                <a:solidFill>
                  <a:prstClr val="black"/>
                </a:solidFill>
                <a:effectLst/>
                <a:uLnTx/>
                <a:uFillTx/>
              </a:endParaRPr>
            </a:p>
          </p:txBody>
        </p:sp>
        <p:sp>
          <p:nvSpPr>
            <p:cNvPr id="90" name="正方形/長方形 89"/>
            <p:cNvSpPr/>
            <p:nvPr/>
          </p:nvSpPr>
          <p:spPr>
            <a:xfrm>
              <a:off x="5333287" y="5803313"/>
              <a:ext cx="2031325"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black"/>
                  </a:solidFill>
                  <a:effectLst/>
                  <a:uLnTx/>
                  <a:uFillTx/>
                </a:rPr>
                <a:t>仕訳データを作成</a:t>
              </a:r>
              <a:endParaRPr kumimoji="0" lang="en-US" altLang="ja-JP" sz="1800" b="1" i="0" u="none" strike="noStrike" kern="0" cap="none" spc="0" normalizeH="0" baseline="0" noProof="0" dirty="0">
                <a:ln>
                  <a:noFill/>
                </a:ln>
                <a:solidFill>
                  <a:prstClr val="black"/>
                </a:solidFill>
                <a:effectLst/>
                <a:uLnTx/>
                <a:uFillTx/>
              </a:endParaRPr>
            </a:p>
          </p:txBody>
        </p:sp>
      </p:grpSp>
      <p:sp>
        <p:nvSpPr>
          <p:cNvPr id="92" name="テキスト ボックス 91"/>
          <p:cNvSpPr txBox="1"/>
          <p:nvPr/>
        </p:nvSpPr>
        <p:spPr>
          <a:xfrm>
            <a:off x="590110" y="1923408"/>
            <a:ext cx="114100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請求書</a:t>
            </a:r>
          </a:p>
        </p:txBody>
      </p:sp>
      <p:sp>
        <p:nvSpPr>
          <p:cNvPr id="93" name="フローチャート : 書類 14"/>
          <p:cNvSpPr/>
          <p:nvPr/>
        </p:nvSpPr>
        <p:spPr>
          <a:xfrm>
            <a:off x="7700204" y="3001741"/>
            <a:ext cx="945432" cy="504480"/>
          </a:xfrm>
          <a:prstGeom prst="flowChartDocument">
            <a:avLst/>
          </a:prstGeom>
          <a:noFill/>
          <a:ln w="25400" cap="flat" cmpd="sng" algn="ctr">
            <a:solidFill>
              <a:srgbClr val="7F7F7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7F7F7F"/>
                </a:solidFill>
                <a:effectLst/>
                <a:uLnTx/>
                <a:uFillTx/>
                <a:latin typeface="メイリオ"/>
                <a:ea typeface="メイリオ"/>
                <a:cs typeface="+mn-cs"/>
              </a:rPr>
              <a:t>支払伝票</a:t>
            </a:r>
          </a:p>
        </p:txBody>
      </p:sp>
      <p:pic>
        <p:nvPicPr>
          <p:cNvPr id="94" name="Picture 11"/>
          <p:cNvPicPr>
            <a:picLocks noChangeAspect="1" noChangeArrowheads="1"/>
          </p:cNvPicPr>
          <p:nvPr/>
        </p:nvPicPr>
        <p:blipFill>
          <a:blip r:embed="rId7" cstate="email"/>
          <a:srcRect/>
          <a:stretch>
            <a:fillRect/>
          </a:stretch>
        </p:blipFill>
        <p:spPr bwMode="auto">
          <a:xfrm>
            <a:off x="8480521" y="2679528"/>
            <a:ext cx="426864" cy="465300"/>
          </a:xfrm>
          <a:prstGeom prst="rect">
            <a:avLst/>
          </a:prstGeom>
          <a:noFill/>
          <a:ln w="9525">
            <a:noFill/>
            <a:miter lim="800000"/>
            <a:headEnd/>
            <a:tailEnd/>
          </a:ln>
          <a:effectLst/>
        </p:spPr>
      </p:pic>
      <p:sp>
        <p:nvSpPr>
          <p:cNvPr id="95" name="Freeform 376"/>
          <p:cNvSpPr>
            <a:spLocks/>
          </p:cNvSpPr>
          <p:nvPr/>
        </p:nvSpPr>
        <p:spPr bwMode="auto">
          <a:xfrm>
            <a:off x="7501611" y="2753306"/>
            <a:ext cx="397185" cy="405592"/>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7F7F7F"/>
          </a:solidFill>
          <a:ln>
            <a:solidFill>
              <a:srgbClr val="7F7F7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385138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8AE49ED-73EF-499C-8307-28EB0E7CF529}" type="slidenum">
              <a:rPr lang="ja-JP" altLang="en-US" smtClean="0"/>
              <a:pPr/>
              <a:t>52</a:t>
            </a:fld>
            <a:endParaRPr lang="ja-JP" altLang="en-US" dirty="0"/>
          </a:p>
        </p:txBody>
      </p:sp>
      <p:sp>
        <p:nvSpPr>
          <p:cNvPr id="5" name="タイトル 4"/>
          <p:cNvSpPr>
            <a:spLocks noGrp="1"/>
          </p:cNvSpPr>
          <p:nvPr>
            <p:ph type="title"/>
          </p:nvPr>
        </p:nvSpPr>
        <p:spPr/>
        <p:txBody>
          <a:bodyPr/>
          <a:lstStyle/>
          <a:p>
            <a:r>
              <a:rPr lang="en-US" altLang="ja-JP" b="0" dirty="0">
                <a:solidFill>
                  <a:srgbClr val="FABE00"/>
                </a:solidFill>
              </a:rPr>
              <a:t>03 </a:t>
            </a:r>
            <a:r>
              <a:rPr lang="en-US" altLang="ja-JP" dirty="0"/>
              <a:t>AR</a:t>
            </a:r>
            <a:r>
              <a:rPr lang="ja-JP" altLang="en-US" dirty="0"/>
              <a:t>：債権管理</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5762656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53</a:t>
            </a:fld>
            <a:endParaRPr kumimoji="1" lang="ja-JP" altLang="en-US" dirty="0"/>
          </a:p>
        </p:txBody>
      </p:sp>
      <p:sp>
        <p:nvSpPr>
          <p:cNvPr id="3" name="タイトル 2"/>
          <p:cNvSpPr>
            <a:spLocks noGrp="1"/>
          </p:cNvSpPr>
          <p:nvPr>
            <p:ph type="title"/>
          </p:nvPr>
        </p:nvSpPr>
        <p:spPr/>
        <p:txBody>
          <a:bodyPr/>
          <a:lstStyle/>
          <a:p>
            <a:r>
              <a:rPr lang="ja-JP" altLang="en-US" dirty="0"/>
              <a:t>債権管理システムフロー</a:t>
            </a:r>
            <a:endParaRPr kumimoji="1" lang="ja-JP" altLang="en-US" dirty="0"/>
          </a:p>
        </p:txBody>
      </p:sp>
      <p:sp>
        <p:nvSpPr>
          <p:cNvPr id="5" name="AutoShape 5"/>
          <p:cNvSpPr>
            <a:spLocks noChangeArrowheads="1"/>
          </p:cNvSpPr>
          <p:nvPr/>
        </p:nvSpPr>
        <p:spPr bwMode="gray">
          <a:xfrm>
            <a:off x="143508" y="3300073"/>
            <a:ext cx="8762339" cy="1161204"/>
          </a:xfrm>
          <a:prstGeom prst="roundRect">
            <a:avLst>
              <a:gd name="adj" fmla="val 5019"/>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en-US" altLang="ja-JP" sz="1500" b="0" i="0" u="none" strike="noStrike" kern="0" cap="none" spc="0" normalizeH="0" baseline="0" noProof="0">
              <a:ln>
                <a:noFill/>
              </a:ln>
              <a:solidFill>
                <a:srgbClr val="E27100"/>
              </a:solidFill>
              <a:effectLst/>
              <a:uLnTx/>
              <a:uFillTx/>
            </a:endParaRPr>
          </a:p>
        </p:txBody>
      </p:sp>
      <p:sp>
        <p:nvSpPr>
          <p:cNvPr id="6" name="AutoShape 5"/>
          <p:cNvSpPr>
            <a:spLocks noChangeArrowheads="1"/>
          </p:cNvSpPr>
          <p:nvPr/>
        </p:nvSpPr>
        <p:spPr bwMode="gray">
          <a:xfrm>
            <a:off x="4427984" y="879562"/>
            <a:ext cx="1728192" cy="2390400"/>
          </a:xfrm>
          <a:prstGeom prst="roundRect">
            <a:avLst>
              <a:gd name="adj" fmla="val 5019"/>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en-US" altLang="ja-JP" sz="1500" b="0" i="0" u="none" strike="noStrike" kern="0" cap="none" spc="0" normalizeH="0" baseline="0" noProof="0">
              <a:ln>
                <a:noFill/>
              </a:ln>
              <a:solidFill>
                <a:srgbClr val="E27100"/>
              </a:solidFill>
              <a:effectLst/>
              <a:uLnTx/>
              <a:uFillTx/>
            </a:endParaRPr>
          </a:p>
        </p:txBody>
      </p:sp>
      <p:sp>
        <p:nvSpPr>
          <p:cNvPr id="7" name="AutoShape 5"/>
          <p:cNvSpPr>
            <a:spLocks noChangeArrowheads="1"/>
          </p:cNvSpPr>
          <p:nvPr/>
        </p:nvSpPr>
        <p:spPr bwMode="gray">
          <a:xfrm>
            <a:off x="143508" y="878400"/>
            <a:ext cx="4211250" cy="2390400"/>
          </a:xfrm>
          <a:prstGeom prst="roundRect">
            <a:avLst>
              <a:gd name="adj" fmla="val 3346"/>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en-US" altLang="ja-JP" sz="1500" b="0" i="0" u="none" strike="noStrike" kern="0" cap="none" spc="0" normalizeH="0" baseline="0" noProof="0" dirty="0">
              <a:ln>
                <a:noFill/>
              </a:ln>
              <a:solidFill>
                <a:srgbClr val="E27100"/>
              </a:solidFill>
              <a:effectLst/>
              <a:uLnTx/>
              <a:uFillTx/>
            </a:endParaRPr>
          </a:p>
        </p:txBody>
      </p:sp>
      <p:sp>
        <p:nvSpPr>
          <p:cNvPr id="8" name="AutoShape 5"/>
          <p:cNvSpPr>
            <a:spLocks noChangeArrowheads="1"/>
          </p:cNvSpPr>
          <p:nvPr/>
        </p:nvSpPr>
        <p:spPr bwMode="gray">
          <a:xfrm>
            <a:off x="6228184" y="879561"/>
            <a:ext cx="2700300" cy="2389145"/>
          </a:xfrm>
          <a:prstGeom prst="roundRect">
            <a:avLst>
              <a:gd name="adj" fmla="val 3789"/>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en-US" altLang="ja-JP" sz="1500" b="0" i="0" u="none" strike="noStrike" kern="0" cap="none" spc="0" normalizeH="0" baseline="0" noProof="0">
              <a:ln>
                <a:noFill/>
              </a:ln>
              <a:solidFill>
                <a:srgbClr val="E27100"/>
              </a:solidFill>
              <a:effectLst/>
              <a:uLnTx/>
              <a:uFillTx/>
            </a:endParaRPr>
          </a:p>
        </p:txBody>
      </p:sp>
      <p:sp>
        <p:nvSpPr>
          <p:cNvPr id="10" name="テキスト ボックス 9"/>
          <p:cNvSpPr txBox="1"/>
          <p:nvPr/>
        </p:nvSpPr>
        <p:spPr>
          <a:xfrm>
            <a:off x="3809906" y="2391730"/>
            <a:ext cx="1200152" cy="428628"/>
          </a:xfrm>
          <a:prstGeom prst="rect">
            <a:avLst/>
          </a:prstGeom>
        </p:spPr>
        <p:txBody>
          <a:bodyPr wrap="none" lIns="0" tIns="0" rIns="0" bIns="0" rtlCol="0" anchor="t" anchorCtr="0">
            <a:norm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rPr>
              <a:t>締相殺</a:t>
            </a:r>
          </a:p>
        </p:txBody>
      </p:sp>
      <p:sp>
        <p:nvSpPr>
          <p:cNvPr id="11" name="テキスト ボックス 10"/>
          <p:cNvSpPr txBox="1"/>
          <p:nvPr/>
        </p:nvSpPr>
        <p:spPr>
          <a:xfrm>
            <a:off x="3803896" y="2859782"/>
            <a:ext cx="1200152" cy="279648"/>
          </a:xfrm>
          <a:prstGeom prst="rect">
            <a:avLst/>
          </a:prstGeom>
        </p:spPr>
        <p:txBody>
          <a:bodyPr wrap="none" lIns="0" tIns="0" rIns="0" bIns="0" rtlCol="0" anchor="t" anchorCtr="0">
            <a:norm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rPr>
              <a:t>相　殺</a:t>
            </a:r>
            <a:endParaRPr kumimoji="0" lang="en-US" altLang="ja-JP" sz="1000" b="0" i="0" u="none" strike="noStrike" kern="0" cap="none" spc="0" normalizeH="0" baseline="0" noProof="0" dirty="0">
              <a:ln>
                <a:noFill/>
              </a:ln>
              <a:solidFill>
                <a:prstClr val="black"/>
              </a:solidFill>
              <a:effectLst/>
              <a:uLnTx/>
              <a:uFillTx/>
            </a:endParaRPr>
          </a:p>
        </p:txBody>
      </p:sp>
      <p:sp>
        <p:nvSpPr>
          <p:cNvPr id="12" name="テキスト ボックス 11"/>
          <p:cNvSpPr txBox="1"/>
          <p:nvPr/>
        </p:nvSpPr>
        <p:spPr>
          <a:xfrm>
            <a:off x="3877123" y="3142570"/>
            <a:ext cx="1200152" cy="279648"/>
          </a:xfrm>
          <a:prstGeom prst="rect">
            <a:avLst/>
          </a:prstGeom>
        </p:spPr>
        <p:txBody>
          <a:bodyPr wrap="none" lIns="0" tIns="0" rIns="0" bIns="0" rtlCol="0" anchor="t" anchorCtr="0">
            <a:norm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rPr>
              <a:t>入金予定データへ</a:t>
            </a:r>
            <a:endParaRPr kumimoji="0" lang="en-US" altLang="ja-JP" sz="1000" b="0" i="0" u="none" strike="noStrike" kern="0" cap="none" spc="0" normalizeH="0" baseline="0" noProof="0" dirty="0">
              <a:ln>
                <a:noFill/>
              </a:ln>
              <a:solidFill>
                <a:prstClr val="black"/>
              </a:solidFill>
              <a:effectLst/>
              <a:uLnTx/>
              <a:uFillTx/>
            </a:endParaRPr>
          </a:p>
        </p:txBody>
      </p:sp>
      <p:sp>
        <p:nvSpPr>
          <p:cNvPr id="13" name="角丸四角形 12"/>
          <p:cNvSpPr/>
          <p:nvPr/>
        </p:nvSpPr>
        <p:spPr>
          <a:xfrm>
            <a:off x="1856003" y="3687874"/>
            <a:ext cx="1013508" cy="456585"/>
          </a:xfrm>
          <a:prstGeom prst="roundRect">
            <a:avLst/>
          </a:prstGeom>
          <a:solidFill>
            <a:srgbClr val="F9BE0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ysClr val="window" lastClr="FFFFFF"/>
                </a:solidFill>
                <a:effectLst/>
                <a:uLnTx/>
                <a:uFillTx/>
              </a:rPr>
              <a:t>入金予定データ</a:t>
            </a:r>
          </a:p>
        </p:txBody>
      </p:sp>
      <p:sp>
        <p:nvSpPr>
          <p:cNvPr id="14" name="角丸四角形 13"/>
          <p:cNvSpPr/>
          <p:nvPr/>
        </p:nvSpPr>
        <p:spPr>
          <a:xfrm>
            <a:off x="3347864" y="3304673"/>
            <a:ext cx="3456384" cy="1134285"/>
          </a:xfrm>
          <a:prstGeom prst="roundRect">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endParaRPr>
          </a:p>
        </p:txBody>
      </p:sp>
      <p:grpSp>
        <p:nvGrpSpPr>
          <p:cNvPr id="15" name="グループ化 116"/>
          <p:cNvGrpSpPr/>
          <p:nvPr/>
        </p:nvGrpSpPr>
        <p:grpSpPr>
          <a:xfrm>
            <a:off x="215516" y="951570"/>
            <a:ext cx="1404156" cy="837503"/>
            <a:chOff x="-1296652" y="1448780"/>
            <a:chExt cx="1404156" cy="1044116"/>
          </a:xfrm>
        </p:grpSpPr>
        <p:sp>
          <p:nvSpPr>
            <p:cNvPr id="16" name="角丸四角形 15"/>
            <p:cNvSpPr/>
            <p:nvPr/>
          </p:nvSpPr>
          <p:spPr>
            <a:xfrm>
              <a:off x="-1296652" y="1448780"/>
              <a:ext cx="1404156" cy="324036"/>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ysClr val="window" lastClr="FFFFFF"/>
                  </a:solidFill>
                  <a:effectLst/>
                  <a:uLnTx/>
                  <a:uFillTx/>
                </a:rPr>
                <a:t>債権伝票入力</a:t>
              </a:r>
            </a:p>
          </p:txBody>
        </p:sp>
        <p:sp>
          <p:nvSpPr>
            <p:cNvPr id="17" name="角丸四角形 16"/>
            <p:cNvSpPr/>
            <p:nvPr/>
          </p:nvSpPr>
          <p:spPr>
            <a:xfrm>
              <a:off x="-1296652" y="1772816"/>
              <a:ext cx="1404156" cy="720080"/>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・過去伝票複写</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・仕訳パターン</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・証憑データ添付</a:t>
              </a:r>
              <a:endParaRPr kumimoji="0" lang="en-US" altLang="ja-JP" sz="1100" b="0" i="0" u="none" strike="noStrike" kern="0" cap="none" spc="0" normalizeH="0" baseline="0" noProof="0" dirty="0">
                <a:ln>
                  <a:noFill/>
                </a:ln>
                <a:solidFill>
                  <a:prstClr val="black"/>
                </a:solidFill>
                <a:effectLst/>
                <a:uLnTx/>
                <a:uFillTx/>
              </a:endParaRPr>
            </a:p>
          </p:txBody>
        </p:sp>
      </p:grpSp>
      <p:grpSp>
        <p:nvGrpSpPr>
          <p:cNvPr id="18" name="グループ化 124"/>
          <p:cNvGrpSpPr/>
          <p:nvPr/>
        </p:nvGrpSpPr>
        <p:grpSpPr>
          <a:xfrm>
            <a:off x="1727684" y="951570"/>
            <a:ext cx="1404156" cy="837503"/>
            <a:chOff x="-1296652" y="1448780"/>
            <a:chExt cx="1404156" cy="1044116"/>
          </a:xfrm>
        </p:grpSpPr>
        <p:sp>
          <p:nvSpPr>
            <p:cNvPr id="19" name="角丸四角形 18"/>
            <p:cNvSpPr/>
            <p:nvPr/>
          </p:nvSpPr>
          <p:spPr>
            <a:xfrm>
              <a:off x="-1296652" y="1448780"/>
              <a:ext cx="1404156" cy="324036"/>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ysClr val="window" lastClr="FFFFFF"/>
                  </a:solidFill>
                  <a:effectLst/>
                  <a:uLnTx/>
                  <a:uFillTx/>
                </a:rPr>
                <a:t>債権計上入力</a:t>
              </a:r>
            </a:p>
          </p:txBody>
        </p:sp>
        <p:sp>
          <p:nvSpPr>
            <p:cNvPr id="20" name="角丸四角形 19"/>
            <p:cNvSpPr/>
            <p:nvPr/>
          </p:nvSpPr>
          <p:spPr>
            <a:xfrm>
              <a:off x="-1296652" y="1772816"/>
              <a:ext cx="1404156" cy="720080"/>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・過去伝票複写</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・証憑データ添付</a:t>
              </a:r>
              <a:endParaRPr kumimoji="0" lang="en-US" altLang="ja-JP" sz="1100" b="0" i="0" u="none" strike="noStrike" kern="0" cap="none" spc="0" normalizeH="0" baseline="0" noProof="0" dirty="0">
                <a:ln>
                  <a:noFill/>
                </a:ln>
                <a:solidFill>
                  <a:prstClr val="black"/>
                </a:solidFill>
                <a:effectLst/>
                <a:uLnTx/>
                <a:uFillTx/>
              </a:endParaRPr>
            </a:p>
          </p:txBody>
        </p:sp>
      </p:grpSp>
      <p:sp>
        <p:nvSpPr>
          <p:cNvPr id="21" name="角丸四角形 20"/>
          <p:cNvSpPr/>
          <p:nvPr/>
        </p:nvSpPr>
        <p:spPr>
          <a:xfrm>
            <a:off x="215516" y="2096383"/>
            <a:ext cx="8712968" cy="324036"/>
          </a:xfrm>
          <a:prstGeom prst="roundRect">
            <a:avLst/>
          </a:prstGeom>
          <a:solidFill>
            <a:srgbClr val="EE550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ysClr val="window" lastClr="FFFFFF"/>
                </a:solidFill>
                <a:effectLst/>
                <a:uLnTx/>
                <a:uFillTx/>
              </a:rPr>
              <a:t>ワークフロー承認（承認・差戻）</a:t>
            </a:r>
          </a:p>
        </p:txBody>
      </p:sp>
      <p:grpSp>
        <p:nvGrpSpPr>
          <p:cNvPr id="22" name="グループ化 73"/>
          <p:cNvGrpSpPr/>
          <p:nvPr/>
        </p:nvGrpSpPr>
        <p:grpSpPr>
          <a:xfrm>
            <a:off x="3215578" y="1462291"/>
            <a:ext cx="1080120" cy="324036"/>
            <a:chOff x="1979712" y="2672916"/>
            <a:chExt cx="1080120" cy="324036"/>
          </a:xfrm>
        </p:grpSpPr>
        <p:sp>
          <p:nvSpPr>
            <p:cNvPr id="23" name="角丸四角形 22"/>
            <p:cNvSpPr/>
            <p:nvPr/>
          </p:nvSpPr>
          <p:spPr>
            <a:xfrm>
              <a:off x="1979712" y="2672916"/>
              <a:ext cx="1080120" cy="324036"/>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rPr>
                <a:t>　　外部</a:t>
              </a:r>
              <a:r>
                <a:rPr kumimoji="0" lang="ja-JP" altLang="en-US" sz="800" b="0" i="0" u="none" strike="noStrike" kern="0" cap="none" spc="0" normalizeH="0" baseline="0" noProof="0">
                  <a:ln>
                    <a:noFill/>
                  </a:ln>
                  <a:solidFill>
                    <a:prstClr val="black"/>
                  </a:solidFill>
                  <a:effectLst/>
                  <a:uLnTx/>
                  <a:uFillTx/>
                </a:rPr>
                <a:t>データ</a:t>
              </a:r>
              <a:endParaRPr kumimoji="0" lang="en-US" altLang="ja-JP" sz="800" b="0" i="0" u="none" strike="noStrike" kern="0" cap="none" spc="0" normalizeH="0" baseline="0" noProof="0">
                <a:ln>
                  <a:noFill/>
                </a:ln>
                <a:solidFill>
                  <a:prstClr val="black"/>
                </a:solidFill>
                <a:effectLst/>
                <a:uLnTx/>
                <a:uFillTx/>
              </a:endParaRPr>
            </a:p>
          </p:txBody>
        </p:sp>
        <p:sp>
          <p:nvSpPr>
            <p:cNvPr id="24" name="Freeform 418"/>
            <p:cNvSpPr>
              <a:spLocks noEditPoints="1"/>
            </p:cNvSpPr>
            <p:nvPr/>
          </p:nvSpPr>
          <p:spPr bwMode="auto">
            <a:xfrm>
              <a:off x="2051720" y="2744924"/>
              <a:ext cx="252028" cy="178755"/>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grpSp>
      <p:sp>
        <p:nvSpPr>
          <p:cNvPr id="25" name="額縁 24"/>
          <p:cNvSpPr/>
          <p:nvPr/>
        </p:nvSpPr>
        <p:spPr>
          <a:xfrm>
            <a:off x="4635800" y="1038907"/>
            <a:ext cx="1260140"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締次相殺入力</a:t>
            </a:r>
          </a:p>
        </p:txBody>
      </p:sp>
      <p:sp>
        <p:nvSpPr>
          <p:cNvPr id="26" name="額縁 25"/>
          <p:cNvSpPr/>
          <p:nvPr/>
        </p:nvSpPr>
        <p:spPr>
          <a:xfrm>
            <a:off x="4635800" y="1451270"/>
            <a:ext cx="1260140"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相殺入力</a:t>
            </a:r>
          </a:p>
        </p:txBody>
      </p:sp>
      <p:grpSp>
        <p:nvGrpSpPr>
          <p:cNvPr id="27" name="グループ化 160"/>
          <p:cNvGrpSpPr/>
          <p:nvPr/>
        </p:nvGrpSpPr>
        <p:grpSpPr>
          <a:xfrm>
            <a:off x="6300192" y="951570"/>
            <a:ext cx="1404156" cy="838800"/>
            <a:chOff x="-1296652" y="1448780"/>
            <a:chExt cx="1404156" cy="1044116"/>
          </a:xfrm>
        </p:grpSpPr>
        <p:sp>
          <p:nvSpPr>
            <p:cNvPr id="28" name="角丸四角形 27"/>
            <p:cNvSpPr/>
            <p:nvPr/>
          </p:nvSpPr>
          <p:spPr>
            <a:xfrm>
              <a:off x="-1296652" y="1448780"/>
              <a:ext cx="1404156" cy="324036"/>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rPr>
                <a:t>入金入力</a:t>
              </a:r>
            </a:p>
          </p:txBody>
        </p:sp>
        <p:sp>
          <p:nvSpPr>
            <p:cNvPr id="29" name="角丸四角形 28"/>
            <p:cNvSpPr/>
            <p:nvPr/>
          </p:nvSpPr>
          <p:spPr>
            <a:xfrm>
              <a:off x="-1296652" y="1772816"/>
              <a:ext cx="1404156" cy="720080"/>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・過去伝票複写</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・入金予定紐付</a:t>
              </a:r>
              <a:endParaRPr kumimoji="0" lang="en-US" altLang="ja-JP" sz="1100" b="0" i="0" u="none" strike="noStrike" kern="0" cap="none" spc="0" normalizeH="0" baseline="0" noProof="0" dirty="0">
                <a:ln>
                  <a:noFill/>
                </a:ln>
                <a:solidFill>
                  <a:prstClr val="black"/>
                </a:solidFill>
                <a:effectLst/>
                <a:uLnTx/>
                <a:uFillTx/>
              </a:endParaRPr>
            </a:p>
          </p:txBody>
        </p:sp>
      </p:grpSp>
      <p:grpSp>
        <p:nvGrpSpPr>
          <p:cNvPr id="30" name="グループ化 73"/>
          <p:cNvGrpSpPr/>
          <p:nvPr/>
        </p:nvGrpSpPr>
        <p:grpSpPr>
          <a:xfrm>
            <a:off x="7778875" y="925150"/>
            <a:ext cx="1080120" cy="276012"/>
            <a:chOff x="1979712" y="2672916"/>
            <a:chExt cx="1080120" cy="324036"/>
          </a:xfrm>
        </p:grpSpPr>
        <p:sp>
          <p:nvSpPr>
            <p:cNvPr id="31" name="角丸四角形 30"/>
            <p:cNvSpPr/>
            <p:nvPr/>
          </p:nvSpPr>
          <p:spPr>
            <a:xfrm>
              <a:off x="1979712" y="2672916"/>
              <a:ext cx="1080120" cy="324036"/>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　　外部</a:t>
              </a:r>
              <a:r>
                <a:rPr kumimoji="0" lang="ja-JP" altLang="en-US" sz="800" b="0" i="0" u="none" strike="noStrike" kern="0" cap="none" spc="0" normalizeH="0" baseline="0" noProof="0" dirty="0">
                  <a:ln>
                    <a:noFill/>
                  </a:ln>
                  <a:solidFill>
                    <a:prstClr val="black"/>
                  </a:solidFill>
                  <a:effectLst/>
                  <a:uLnTx/>
                  <a:uFillTx/>
                </a:rPr>
                <a:t>データ</a:t>
              </a:r>
              <a:endParaRPr kumimoji="0" lang="en-US" altLang="ja-JP" sz="800" b="0" i="0" u="none" strike="noStrike" kern="0" cap="none" spc="0" normalizeH="0" baseline="0" noProof="0" dirty="0">
                <a:ln>
                  <a:noFill/>
                </a:ln>
                <a:solidFill>
                  <a:prstClr val="black"/>
                </a:solidFill>
                <a:effectLst/>
                <a:uLnTx/>
                <a:uFillTx/>
              </a:endParaRPr>
            </a:p>
          </p:txBody>
        </p:sp>
        <p:sp>
          <p:nvSpPr>
            <p:cNvPr id="32" name="Freeform 418"/>
            <p:cNvSpPr>
              <a:spLocks noEditPoints="1"/>
            </p:cNvSpPr>
            <p:nvPr/>
          </p:nvSpPr>
          <p:spPr bwMode="auto">
            <a:xfrm>
              <a:off x="2051720" y="2744924"/>
              <a:ext cx="252028" cy="178755"/>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grpSp>
      <p:sp>
        <p:nvSpPr>
          <p:cNvPr id="34" name="角丸四角形 33"/>
          <p:cNvSpPr/>
          <p:nvPr/>
        </p:nvSpPr>
        <p:spPr>
          <a:xfrm>
            <a:off x="7778875" y="1249909"/>
            <a:ext cx="1080120" cy="276012"/>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　　</a:t>
            </a:r>
            <a:r>
              <a:rPr kumimoji="0" lang="en-US" altLang="ja-JP" sz="1100" b="0" i="0" u="none" strike="noStrike" kern="0" cap="none" spc="0" normalizeH="0" baseline="0" noProof="0" dirty="0">
                <a:ln>
                  <a:noFill/>
                </a:ln>
                <a:solidFill>
                  <a:prstClr val="black"/>
                </a:solidFill>
                <a:effectLst/>
                <a:uLnTx/>
                <a:uFillTx/>
              </a:rPr>
              <a:t>FB</a:t>
            </a:r>
            <a:r>
              <a:rPr kumimoji="0" lang="ja-JP" altLang="en-US" sz="800" b="0" i="0" u="none" strike="noStrike" kern="0" cap="none" spc="0" normalizeH="0" baseline="0" noProof="0" dirty="0">
                <a:ln>
                  <a:noFill/>
                </a:ln>
                <a:solidFill>
                  <a:prstClr val="black"/>
                </a:solidFill>
                <a:effectLst/>
                <a:uLnTx/>
                <a:uFillTx/>
              </a:rPr>
              <a:t>データ</a:t>
            </a:r>
            <a:endParaRPr kumimoji="0" lang="en-US" altLang="ja-JP" sz="800" b="0" i="0" u="none" strike="noStrike" kern="0" cap="none" spc="0" normalizeH="0" baseline="0" noProof="0" dirty="0">
              <a:ln>
                <a:noFill/>
              </a:ln>
              <a:solidFill>
                <a:prstClr val="black"/>
              </a:solidFill>
              <a:effectLst/>
              <a:uLnTx/>
              <a:uFillTx/>
            </a:endParaRPr>
          </a:p>
        </p:txBody>
      </p:sp>
      <p:sp>
        <p:nvSpPr>
          <p:cNvPr id="36" name="Text Box 76"/>
          <p:cNvSpPr txBox="1">
            <a:spLocks noChangeArrowheads="1"/>
          </p:cNvSpPr>
          <p:nvPr/>
        </p:nvSpPr>
        <p:spPr bwMode="auto">
          <a:xfrm>
            <a:off x="4319972" y="627534"/>
            <a:ext cx="1980220" cy="309958"/>
          </a:xfrm>
          <a:prstGeom prst="rect">
            <a:avLst/>
          </a:prstGeom>
          <a:noFill/>
          <a:ln w="9525" algn="ctr">
            <a:noFill/>
            <a:miter lim="800000"/>
            <a:headEnd/>
            <a:tailEnd/>
          </a:ln>
        </p:spPr>
        <p:txBody>
          <a:bodyPr wrap="square" lIns="90000" tIns="46800" rIns="90000" bIns="468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rgbClr val="B91B17">
                    <a:lumMod val="60000"/>
                    <a:lumOff val="40000"/>
                  </a:srgbClr>
                </a:solidFill>
                <a:effectLst/>
                <a:uLnTx/>
                <a:uFillTx/>
              </a:rPr>
              <a:t>【 </a:t>
            </a:r>
            <a:r>
              <a:rPr kumimoji="0" lang="ja-JP" altLang="en-US" sz="1400" b="1" i="0" u="none" strike="noStrike" kern="0" cap="none" spc="0" normalizeH="0" baseline="0" noProof="0">
                <a:ln>
                  <a:noFill/>
                </a:ln>
                <a:solidFill>
                  <a:srgbClr val="B91B17">
                    <a:lumMod val="60000"/>
                    <a:lumOff val="40000"/>
                  </a:srgbClr>
                </a:solidFill>
                <a:effectLst/>
                <a:uLnTx/>
                <a:uFillTx/>
              </a:rPr>
              <a:t> 債権債務相殺  </a:t>
            </a:r>
            <a:r>
              <a:rPr kumimoji="0" lang="en-US" altLang="ja-JP" sz="1400" b="1" i="0" u="none" strike="noStrike" kern="0" cap="none" spc="0" normalizeH="0" baseline="0" noProof="0">
                <a:ln>
                  <a:noFill/>
                </a:ln>
                <a:solidFill>
                  <a:srgbClr val="B91B17">
                    <a:lumMod val="60000"/>
                    <a:lumOff val="40000"/>
                  </a:srgbClr>
                </a:solidFill>
                <a:effectLst/>
                <a:uLnTx/>
                <a:uFillTx/>
              </a:rPr>
              <a:t>】</a:t>
            </a:r>
            <a:endParaRPr kumimoji="0" lang="ja-JP" altLang="en-US" sz="1400" b="1" i="0" u="none" strike="noStrike" kern="0" cap="none" spc="0" normalizeH="0" baseline="0" noProof="0">
              <a:ln>
                <a:noFill/>
              </a:ln>
              <a:solidFill>
                <a:srgbClr val="B91B17">
                  <a:lumMod val="60000"/>
                  <a:lumOff val="40000"/>
                </a:srgbClr>
              </a:solidFill>
              <a:effectLst/>
              <a:uLnTx/>
              <a:uFillTx/>
            </a:endParaRPr>
          </a:p>
        </p:txBody>
      </p:sp>
      <p:sp>
        <p:nvSpPr>
          <p:cNvPr id="37" name="Text Box 76"/>
          <p:cNvSpPr txBox="1">
            <a:spLocks noChangeArrowheads="1"/>
          </p:cNvSpPr>
          <p:nvPr/>
        </p:nvSpPr>
        <p:spPr bwMode="auto">
          <a:xfrm>
            <a:off x="6192180" y="627534"/>
            <a:ext cx="2736304" cy="309958"/>
          </a:xfrm>
          <a:prstGeom prst="rect">
            <a:avLst/>
          </a:prstGeom>
          <a:noFill/>
          <a:ln w="9525" algn="ctr">
            <a:noFill/>
            <a:miter lim="800000"/>
            <a:headEnd/>
            <a:tailEnd/>
          </a:ln>
        </p:spPr>
        <p:txBody>
          <a:bodyPr wrap="square" lIns="90000" tIns="46800" rIns="90000" bIns="468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rgbClr val="B91B17">
                    <a:lumMod val="60000"/>
                    <a:lumOff val="40000"/>
                  </a:srgbClr>
                </a:solidFill>
                <a:effectLst/>
                <a:uLnTx/>
                <a:uFillTx/>
              </a:rPr>
              <a:t>【  </a:t>
            </a:r>
            <a:r>
              <a:rPr kumimoji="0" lang="ja-JP" altLang="en-US" sz="1400" b="1" i="0" u="none" strike="noStrike" kern="0" cap="none" spc="0" normalizeH="0" baseline="0" noProof="0">
                <a:ln>
                  <a:noFill/>
                </a:ln>
                <a:solidFill>
                  <a:srgbClr val="B91B17">
                    <a:lumMod val="60000"/>
                    <a:lumOff val="40000"/>
                  </a:srgbClr>
                </a:solidFill>
                <a:effectLst/>
                <a:uLnTx/>
                <a:uFillTx/>
              </a:rPr>
              <a:t>入金  </a:t>
            </a:r>
            <a:r>
              <a:rPr kumimoji="0" lang="en-US" altLang="ja-JP" sz="1400" b="1" i="0" u="none" strike="noStrike" kern="0" cap="none" spc="0" normalizeH="0" baseline="0" noProof="0">
                <a:ln>
                  <a:noFill/>
                </a:ln>
                <a:solidFill>
                  <a:srgbClr val="B91B17">
                    <a:lumMod val="60000"/>
                    <a:lumOff val="40000"/>
                  </a:srgbClr>
                </a:solidFill>
                <a:effectLst/>
                <a:uLnTx/>
                <a:uFillTx/>
              </a:rPr>
              <a:t>】</a:t>
            </a:r>
            <a:endParaRPr kumimoji="0" lang="ja-JP" altLang="en-US" sz="1400" b="1" i="0" u="none" strike="noStrike" kern="0" cap="none" spc="0" normalizeH="0" baseline="0" noProof="0">
              <a:ln>
                <a:noFill/>
              </a:ln>
              <a:solidFill>
                <a:srgbClr val="B91B17">
                  <a:lumMod val="60000"/>
                  <a:lumOff val="40000"/>
                </a:srgbClr>
              </a:solidFill>
              <a:effectLst/>
              <a:uLnTx/>
              <a:uFillTx/>
            </a:endParaRPr>
          </a:p>
        </p:txBody>
      </p:sp>
      <p:sp>
        <p:nvSpPr>
          <p:cNvPr id="38" name="Text Box 76"/>
          <p:cNvSpPr txBox="1">
            <a:spLocks noChangeArrowheads="1"/>
          </p:cNvSpPr>
          <p:nvPr/>
        </p:nvSpPr>
        <p:spPr bwMode="auto">
          <a:xfrm>
            <a:off x="143508" y="641612"/>
            <a:ext cx="3960440" cy="309958"/>
          </a:xfrm>
          <a:prstGeom prst="rect">
            <a:avLst/>
          </a:prstGeom>
          <a:noFill/>
          <a:ln w="9525" algn="ctr">
            <a:noFill/>
            <a:miter lim="800000"/>
            <a:headEnd/>
            <a:tailEnd/>
          </a:ln>
        </p:spPr>
        <p:txBody>
          <a:bodyPr wrap="square" lIns="90000" tIns="46800" rIns="90000" bIns="468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dirty="0">
                <a:ln>
                  <a:noFill/>
                </a:ln>
                <a:solidFill>
                  <a:srgbClr val="B91B17">
                    <a:lumMod val="60000"/>
                    <a:lumOff val="40000"/>
                  </a:srgbClr>
                </a:solidFill>
                <a:effectLst/>
                <a:uLnTx/>
                <a:uFillTx/>
              </a:rPr>
              <a:t>【 </a:t>
            </a:r>
            <a:r>
              <a:rPr kumimoji="0" lang="ja-JP" altLang="en-US" sz="1400" b="1" i="0" u="none" strike="noStrike" kern="0" cap="none" spc="0" normalizeH="0" baseline="0" noProof="0" dirty="0">
                <a:ln>
                  <a:noFill/>
                </a:ln>
                <a:solidFill>
                  <a:srgbClr val="B91B17">
                    <a:lumMod val="60000"/>
                    <a:lumOff val="40000"/>
                  </a:srgbClr>
                </a:solidFill>
                <a:effectLst/>
                <a:uLnTx/>
                <a:uFillTx/>
              </a:rPr>
              <a:t> 債権計上</a:t>
            </a:r>
            <a:r>
              <a:rPr kumimoji="0" lang="ja-JP" altLang="en-US" sz="1400" b="1" i="0" u="none" strike="noStrike" kern="0" cap="none" spc="0" normalizeH="0" noProof="0" dirty="0">
                <a:ln>
                  <a:noFill/>
                </a:ln>
                <a:solidFill>
                  <a:srgbClr val="B91B17">
                    <a:lumMod val="60000"/>
                    <a:lumOff val="40000"/>
                  </a:srgbClr>
                </a:solidFill>
                <a:effectLst/>
                <a:uLnTx/>
                <a:uFillTx/>
              </a:rPr>
              <a:t> </a:t>
            </a:r>
            <a:r>
              <a:rPr kumimoji="0" lang="en-US" altLang="ja-JP" sz="1400" b="1" i="0" u="none" strike="noStrike" kern="0" cap="none" spc="0" normalizeH="0" baseline="0" noProof="0" dirty="0">
                <a:ln>
                  <a:noFill/>
                </a:ln>
                <a:solidFill>
                  <a:srgbClr val="B91B17">
                    <a:lumMod val="60000"/>
                    <a:lumOff val="40000"/>
                  </a:srgbClr>
                </a:solidFill>
                <a:effectLst/>
                <a:uLnTx/>
                <a:uFillTx/>
              </a:rPr>
              <a:t>】</a:t>
            </a:r>
            <a:endParaRPr kumimoji="0" lang="ja-JP" altLang="en-US" sz="1400" b="1" i="0" u="none" strike="noStrike" kern="0" cap="none" spc="0" normalizeH="0" baseline="0" noProof="0" dirty="0">
              <a:ln>
                <a:noFill/>
              </a:ln>
              <a:solidFill>
                <a:srgbClr val="B91B17">
                  <a:lumMod val="60000"/>
                  <a:lumOff val="40000"/>
                </a:srgbClr>
              </a:solidFill>
              <a:effectLst/>
              <a:uLnTx/>
              <a:uFillTx/>
            </a:endParaRPr>
          </a:p>
        </p:txBody>
      </p:sp>
      <p:sp>
        <p:nvSpPr>
          <p:cNvPr id="39" name="額縁 38"/>
          <p:cNvSpPr/>
          <p:nvPr/>
        </p:nvSpPr>
        <p:spPr>
          <a:xfrm>
            <a:off x="3212330" y="1004203"/>
            <a:ext cx="1080120" cy="360040"/>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前受金消込</a:t>
            </a:r>
            <a:endParaRPr kumimoji="0" lang="en-US" altLang="ja-JP"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入力</a:t>
            </a:r>
          </a:p>
        </p:txBody>
      </p:sp>
      <p:sp>
        <p:nvSpPr>
          <p:cNvPr id="40" name="額縁 39"/>
          <p:cNvSpPr/>
          <p:nvPr/>
        </p:nvSpPr>
        <p:spPr>
          <a:xfrm>
            <a:off x="1666997" y="2785939"/>
            <a:ext cx="1486391"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締め処理</a:t>
            </a:r>
          </a:p>
        </p:txBody>
      </p:sp>
      <p:sp>
        <p:nvSpPr>
          <p:cNvPr id="41" name="屈折矢印 40"/>
          <p:cNvSpPr/>
          <p:nvPr/>
        </p:nvSpPr>
        <p:spPr>
          <a:xfrm rot="16200000" flipH="1">
            <a:off x="4180017" y="1810002"/>
            <a:ext cx="387921" cy="1692188"/>
          </a:xfrm>
          <a:prstGeom prst="bentUpArrow">
            <a:avLst/>
          </a:prstGeom>
          <a:solidFill>
            <a:srgbClr val="54C2F0"/>
          </a:solidFill>
          <a:ln w="381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42" name="屈折矢印 41"/>
          <p:cNvSpPr/>
          <p:nvPr/>
        </p:nvSpPr>
        <p:spPr>
          <a:xfrm rot="16200000" flipH="1">
            <a:off x="4187420" y="2112064"/>
            <a:ext cx="373116" cy="1692188"/>
          </a:xfrm>
          <a:prstGeom prst="bentUpArrow">
            <a:avLst/>
          </a:prstGeom>
          <a:solidFill>
            <a:srgbClr val="54C2F0"/>
          </a:solidFill>
          <a:ln w="381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43" name="額縁 42"/>
          <p:cNvSpPr/>
          <p:nvPr/>
        </p:nvSpPr>
        <p:spPr>
          <a:xfrm>
            <a:off x="287524" y="3435846"/>
            <a:ext cx="1080120" cy="360040"/>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入金予定</a:t>
            </a:r>
            <a:endParaRPr kumimoji="0" lang="en-US" altLang="ja-JP" sz="1100" b="1" i="0" u="none" strike="noStrike" kern="0" cap="none" spc="0" normalizeH="0" baseline="0" noProof="0">
              <a:ln>
                <a:noFill/>
              </a:ln>
              <a:solidFill>
                <a:srgbClr val="FFFFFF"/>
              </a:solidFill>
              <a:effectLst/>
              <a:uLnTx/>
              <a:uFillTx/>
              <a:latin typeface="メイリオ"/>
              <a:ea typeface="メイリオ"/>
              <a:cs typeface="メイリオ"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情報変更</a:t>
            </a:r>
            <a:endParaRPr kumimoji="0" lang="en-US" altLang="ja-JP" sz="1100" b="1" i="0" u="none" strike="noStrike" kern="0" cap="none" spc="0" normalizeH="0" baseline="0" noProof="0">
              <a:ln>
                <a:noFill/>
              </a:ln>
              <a:solidFill>
                <a:srgbClr val="FFFFFF"/>
              </a:solidFill>
              <a:effectLst/>
              <a:uLnTx/>
              <a:uFillTx/>
              <a:latin typeface="メイリオ"/>
              <a:ea typeface="メイリオ"/>
              <a:cs typeface="メイリオ" pitchFamily="50" charset="-128"/>
            </a:endParaRPr>
          </a:p>
        </p:txBody>
      </p:sp>
      <p:sp>
        <p:nvSpPr>
          <p:cNvPr id="44" name="額縁 43"/>
          <p:cNvSpPr/>
          <p:nvPr/>
        </p:nvSpPr>
        <p:spPr>
          <a:xfrm>
            <a:off x="287524" y="3939025"/>
            <a:ext cx="1080120" cy="360040"/>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不良債権</a:t>
            </a:r>
            <a:endParaRPr kumimoji="0" lang="en-US" altLang="ja-JP" sz="1100" b="1" i="0" u="none" strike="noStrike" kern="0" cap="none" spc="0" normalizeH="0" baseline="0" noProof="0">
              <a:ln>
                <a:noFill/>
              </a:ln>
              <a:solidFill>
                <a:srgbClr val="FFFFFF"/>
              </a:solidFill>
              <a:effectLst/>
              <a:uLnTx/>
              <a:uFillTx/>
              <a:latin typeface="メイリオ"/>
              <a:ea typeface="メイリオ"/>
              <a:cs typeface="メイリオ"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入力</a:t>
            </a:r>
            <a:endParaRPr kumimoji="0" lang="en-US" altLang="ja-JP" sz="1100" b="1" i="0" u="none" strike="noStrike" kern="0" cap="none" spc="0" normalizeH="0" baseline="0" noProof="0">
              <a:ln>
                <a:noFill/>
              </a:ln>
              <a:solidFill>
                <a:srgbClr val="FFFFFF"/>
              </a:solidFill>
              <a:effectLst/>
              <a:uLnTx/>
              <a:uFillTx/>
              <a:latin typeface="メイリオ"/>
              <a:ea typeface="メイリオ"/>
              <a:cs typeface="メイリオ" pitchFamily="50" charset="-128"/>
            </a:endParaRPr>
          </a:p>
        </p:txBody>
      </p:sp>
      <p:sp>
        <p:nvSpPr>
          <p:cNvPr id="45" name="額縁 44"/>
          <p:cNvSpPr/>
          <p:nvPr/>
        </p:nvSpPr>
        <p:spPr>
          <a:xfrm>
            <a:off x="3635896" y="3363838"/>
            <a:ext cx="1260140"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自動消込</a:t>
            </a:r>
          </a:p>
        </p:txBody>
      </p:sp>
      <p:sp>
        <p:nvSpPr>
          <p:cNvPr id="46" name="額縁 45"/>
          <p:cNvSpPr/>
          <p:nvPr/>
        </p:nvSpPr>
        <p:spPr>
          <a:xfrm>
            <a:off x="3635896" y="3723878"/>
            <a:ext cx="1260140"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手動消込</a:t>
            </a:r>
          </a:p>
        </p:txBody>
      </p:sp>
      <p:sp>
        <p:nvSpPr>
          <p:cNvPr id="47" name="額縁 46"/>
          <p:cNvSpPr/>
          <p:nvPr/>
        </p:nvSpPr>
        <p:spPr>
          <a:xfrm>
            <a:off x="3635896" y="4083918"/>
            <a:ext cx="1260140"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残高消込</a:t>
            </a:r>
          </a:p>
        </p:txBody>
      </p:sp>
      <p:sp>
        <p:nvSpPr>
          <p:cNvPr id="48" name="額縁 47"/>
          <p:cNvSpPr/>
          <p:nvPr/>
        </p:nvSpPr>
        <p:spPr>
          <a:xfrm>
            <a:off x="5292080" y="3723878"/>
            <a:ext cx="1260140"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差額振替</a:t>
            </a:r>
          </a:p>
        </p:txBody>
      </p:sp>
      <p:sp>
        <p:nvSpPr>
          <p:cNvPr id="49" name="Text Box 89"/>
          <p:cNvSpPr txBox="1">
            <a:spLocks noChangeArrowheads="1"/>
          </p:cNvSpPr>
          <p:nvPr/>
        </p:nvSpPr>
        <p:spPr bwMode="auto">
          <a:xfrm>
            <a:off x="5047765" y="3301178"/>
            <a:ext cx="1512168" cy="307777"/>
          </a:xfrm>
          <a:prstGeom prst="rect">
            <a:avLst/>
          </a:prstGeom>
          <a:noFill/>
          <a:ln w="9525" algn="ctr">
            <a:noFill/>
            <a:miter lim="800000"/>
            <a:headEnd/>
            <a:tailEnd/>
          </a:ln>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ja-JP" sz="1400" b="1" i="0" u="none" strike="noStrike" kern="0" cap="none" spc="0" normalizeH="0" baseline="0" noProof="0" dirty="0">
                <a:ln>
                  <a:noFill/>
                </a:ln>
                <a:solidFill>
                  <a:srgbClr val="EE5500"/>
                </a:solidFill>
                <a:effectLst/>
                <a:uLnTx/>
                <a:uFillTx/>
              </a:rPr>
              <a:t>【</a:t>
            </a:r>
            <a:r>
              <a:rPr kumimoji="0" lang="ja-JP" altLang="en-US" sz="1400" b="1" i="0" u="none" strike="noStrike" kern="0" cap="none" spc="0" normalizeH="0" baseline="0" noProof="0" dirty="0">
                <a:ln>
                  <a:noFill/>
                </a:ln>
                <a:solidFill>
                  <a:srgbClr val="EE5500"/>
                </a:solidFill>
                <a:effectLst/>
                <a:uLnTx/>
                <a:uFillTx/>
              </a:rPr>
              <a:t>消込処理</a:t>
            </a:r>
            <a:r>
              <a:rPr kumimoji="0" lang="en-US" altLang="ja-JP" sz="1400" b="1" i="0" u="none" strike="noStrike" kern="0" cap="none" spc="0" normalizeH="0" baseline="0" noProof="0" dirty="0">
                <a:ln>
                  <a:noFill/>
                </a:ln>
                <a:solidFill>
                  <a:srgbClr val="EE5500"/>
                </a:solidFill>
                <a:effectLst/>
                <a:uLnTx/>
                <a:uFillTx/>
              </a:rPr>
              <a:t>】</a:t>
            </a:r>
            <a:endParaRPr kumimoji="0" lang="ja-JP" altLang="en-US" sz="1400" b="1" i="0" u="none" strike="noStrike" kern="0" cap="none" spc="0" normalizeH="0" baseline="0" noProof="0" dirty="0">
              <a:ln>
                <a:noFill/>
              </a:ln>
              <a:solidFill>
                <a:srgbClr val="EE5500"/>
              </a:solidFill>
              <a:effectLst/>
              <a:uLnTx/>
              <a:uFillTx/>
            </a:endParaRPr>
          </a:p>
        </p:txBody>
      </p:sp>
      <p:sp>
        <p:nvSpPr>
          <p:cNvPr id="50" name="テキスト ボックス 49"/>
          <p:cNvSpPr txBox="1"/>
          <p:nvPr/>
        </p:nvSpPr>
        <p:spPr>
          <a:xfrm>
            <a:off x="5157754" y="4027938"/>
            <a:ext cx="1502478" cy="428628"/>
          </a:xfrm>
          <a:prstGeom prst="rect">
            <a:avLst/>
          </a:prstGeom>
        </p:spPr>
        <p:txBody>
          <a:bodyPr wrap="none" lIns="0" tIns="0" rIns="0" bIns="0" rtlCol="0" anchor="t" anchorCtr="0">
            <a:normAutofit fontScale="92500" lnSpcReduction="20000"/>
          </a:bodyPr>
          <a:lstStyle/>
          <a:p>
            <a:pPr marL="0" marR="0" lvl="0" indent="0" algn="ctr" defTabSz="914400" eaLnBrk="1" fontAlgn="auto" latinLnBrk="0" hangingPunct="1">
              <a:lnSpc>
                <a:spcPct val="150000"/>
              </a:lnSpc>
              <a:spcBef>
                <a:spcPct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rPr>
              <a:t>入金振替、債権振替</a:t>
            </a:r>
            <a:endParaRPr kumimoji="0" lang="en-US" altLang="ja-JP" sz="12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50000"/>
              </a:lnSpc>
              <a:spcBef>
                <a:spcPct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rPr>
              <a:t>消込差額振替</a:t>
            </a:r>
          </a:p>
        </p:txBody>
      </p:sp>
      <p:grpSp>
        <p:nvGrpSpPr>
          <p:cNvPr id="52" name="グループ化 211"/>
          <p:cNvGrpSpPr/>
          <p:nvPr/>
        </p:nvGrpSpPr>
        <p:grpSpPr>
          <a:xfrm>
            <a:off x="1799692" y="4339366"/>
            <a:ext cx="4464496" cy="860676"/>
            <a:chOff x="1979712" y="5736676"/>
            <a:chExt cx="4464496" cy="860676"/>
          </a:xfrm>
        </p:grpSpPr>
        <p:sp>
          <p:nvSpPr>
            <p:cNvPr id="53" name="テキスト ボックス 52"/>
            <p:cNvSpPr txBox="1"/>
            <p:nvPr/>
          </p:nvSpPr>
          <p:spPr>
            <a:xfrm>
              <a:off x="5244056" y="6013747"/>
              <a:ext cx="1200152" cy="428628"/>
            </a:xfrm>
            <a:prstGeom prst="rect">
              <a:avLst/>
            </a:prstGeom>
          </p:spPr>
          <p:txBody>
            <a:bodyPr wrap="none" lIns="0" tIns="0" rIns="0" bIns="0" rtlCol="0" anchor="t" anchorCtr="0">
              <a:norm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消込仕訳</a:t>
              </a:r>
            </a:p>
          </p:txBody>
        </p:sp>
        <p:sp>
          <p:nvSpPr>
            <p:cNvPr id="54" name="テキスト ボックス 53"/>
            <p:cNvSpPr txBox="1"/>
            <p:nvPr/>
          </p:nvSpPr>
          <p:spPr>
            <a:xfrm>
              <a:off x="2147712" y="5736676"/>
              <a:ext cx="1200152" cy="428628"/>
            </a:xfrm>
            <a:prstGeom prst="rect">
              <a:avLst/>
            </a:prstGeom>
          </p:spPr>
          <p:txBody>
            <a:bodyPr wrap="none" lIns="0" tIns="0" rIns="0" bIns="0" rtlCol="0" anchor="t" anchorCtr="0">
              <a:norm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債権計上仕訳</a:t>
              </a:r>
            </a:p>
          </p:txBody>
        </p:sp>
        <p:sp>
          <p:nvSpPr>
            <p:cNvPr id="55" name="テキスト ボックス 54"/>
            <p:cNvSpPr txBox="1"/>
            <p:nvPr/>
          </p:nvSpPr>
          <p:spPr>
            <a:xfrm>
              <a:off x="5220072" y="5799975"/>
              <a:ext cx="1200152" cy="428628"/>
            </a:xfrm>
            <a:prstGeom prst="rect">
              <a:avLst/>
            </a:prstGeom>
          </p:spPr>
          <p:txBody>
            <a:bodyPr wrap="none" lIns="0" tIns="0" rIns="0" bIns="0" rtlCol="0" anchor="t" anchorCtr="0">
              <a:norm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rPr>
                <a:t>   </a:t>
              </a:r>
              <a:r>
                <a:rPr kumimoji="0" lang="ja-JP" altLang="en-US" sz="1100" b="0" i="0" u="none" strike="noStrike" kern="0" cap="none" spc="0" normalizeH="0" baseline="0" noProof="0" dirty="0">
                  <a:ln>
                    <a:noFill/>
                  </a:ln>
                  <a:solidFill>
                    <a:prstClr val="black"/>
                  </a:solidFill>
                  <a:effectLst/>
                  <a:uLnTx/>
                  <a:uFillTx/>
                </a:rPr>
                <a:t>入金仕訳</a:t>
              </a:r>
              <a:r>
                <a:rPr kumimoji="0" lang="en-US" altLang="ja-JP" sz="800" b="0" i="0" u="none" strike="noStrike" kern="0" cap="none" spc="0" normalizeH="0" baseline="0" noProof="0" dirty="0">
                  <a:ln>
                    <a:noFill/>
                  </a:ln>
                  <a:solidFill>
                    <a:prstClr val="black"/>
                  </a:solidFill>
                  <a:effectLst/>
                  <a:uLnTx/>
                  <a:uFillTx/>
                </a:rPr>
                <a:t>※1</a:t>
              </a:r>
              <a:endParaRPr kumimoji="0" lang="ja-JP" altLang="en-US" sz="1200" b="0" i="0" u="none" strike="noStrike" kern="0" cap="none" spc="0" normalizeH="0" baseline="0" noProof="0" dirty="0">
                <a:ln>
                  <a:noFill/>
                </a:ln>
                <a:solidFill>
                  <a:prstClr val="black"/>
                </a:solidFill>
                <a:effectLst/>
                <a:uLnTx/>
                <a:uFillTx/>
              </a:endParaRPr>
            </a:p>
          </p:txBody>
        </p:sp>
        <p:sp>
          <p:nvSpPr>
            <p:cNvPr id="56" name="テキスト ボックス 55"/>
            <p:cNvSpPr txBox="1"/>
            <p:nvPr/>
          </p:nvSpPr>
          <p:spPr>
            <a:xfrm>
              <a:off x="1979712" y="5952700"/>
              <a:ext cx="1274365" cy="428628"/>
            </a:xfrm>
            <a:prstGeom prst="rect">
              <a:avLst/>
            </a:prstGeom>
          </p:spPr>
          <p:txBody>
            <a:bodyPr wrap="none" lIns="0" tIns="0" rIns="0" bIns="0" rtlCol="0" anchor="t" anchorCtr="0">
              <a:norm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相殺仕訳</a:t>
              </a:r>
            </a:p>
          </p:txBody>
        </p:sp>
        <p:sp>
          <p:nvSpPr>
            <p:cNvPr id="57" name="テキスト ボックス 56"/>
            <p:cNvSpPr txBox="1"/>
            <p:nvPr/>
          </p:nvSpPr>
          <p:spPr>
            <a:xfrm>
              <a:off x="2147712" y="6168724"/>
              <a:ext cx="1200152" cy="428628"/>
            </a:xfrm>
            <a:prstGeom prst="rect">
              <a:avLst/>
            </a:prstGeom>
          </p:spPr>
          <p:txBody>
            <a:bodyPr wrap="none" lIns="0" tIns="0" rIns="0" bIns="0" rtlCol="0" anchor="t" anchorCtr="0">
              <a:norm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不良債権仕訳</a:t>
              </a:r>
            </a:p>
          </p:txBody>
        </p:sp>
        <p:sp>
          <p:nvSpPr>
            <p:cNvPr id="58" name="Freeform 364"/>
            <p:cNvSpPr>
              <a:spLocks noEditPoints="1"/>
            </p:cNvSpPr>
            <p:nvPr/>
          </p:nvSpPr>
          <p:spPr bwMode="auto">
            <a:xfrm>
              <a:off x="4178300" y="5913276"/>
              <a:ext cx="573720" cy="540060"/>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F9BE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59" name="テキスト ボックス 58"/>
            <p:cNvSpPr txBox="1"/>
            <p:nvPr/>
          </p:nvSpPr>
          <p:spPr>
            <a:xfrm>
              <a:off x="3851920" y="5898758"/>
              <a:ext cx="162018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rPr>
                <a:t>総勘定元帳</a:t>
              </a:r>
            </a:p>
          </p:txBody>
        </p:sp>
      </p:grpSp>
      <p:sp>
        <p:nvSpPr>
          <p:cNvPr id="60" name="額縁 59"/>
          <p:cNvSpPr/>
          <p:nvPr/>
        </p:nvSpPr>
        <p:spPr>
          <a:xfrm>
            <a:off x="7200292" y="4670290"/>
            <a:ext cx="1014348" cy="252028"/>
          </a:xfrm>
          <a:prstGeom prst="bevel">
            <a:avLst>
              <a:gd name="adj" fmla="val 0"/>
            </a:avLst>
          </a:prstGeom>
          <a:solidFill>
            <a:srgbClr val="77A233"/>
          </a:solidFill>
          <a:ln>
            <a:solidFill>
              <a:srgbClr val="77A233"/>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手形管理</a:t>
            </a:r>
            <a:endParaRPr kumimoji="0" lang="en-US" altLang="ja-JP" sz="8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61" name="テキスト ボックス 60"/>
          <p:cNvSpPr txBox="1"/>
          <p:nvPr/>
        </p:nvSpPr>
        <p:spPr>
          <a:xfrm>
            <a:off x="7944610" y="4778216"/>
            <a:ext cx="57657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schemeClr val="bg1"/>
                </a:solidFill>
                <a:effectLst/>
                <a:uLnTx/>
                <a:uFillTx/>
              </a:rPr>
              <a:t>※2</a:t>
            </a:r>
            <a:endParaRPr kumimoji="0" lang="ja-JP" altLang="en-US" sz="800" b="0" i="0" u="none" strike="noStrike" kern="0" cap="none" spc="0" normalizeH="0" baseline="0" noProof="0" dirty="0">
              <a:ln>
                <a:noFill/>
              </a:ln>
              <a:solidFill>
                <a:schemeClr val="bg1"/>
              </a:solidFill>
              <a:effectLst/>
              <a:uLnTx/>
              <a:uFillTx/>
            </a:endParaRPr>
          </a:p>
        </p:txBody>
      </p:sp>
      <p:sp>
        <p:nvSpPr>
          <p:cNvPr id="62" name="正方形/長方形 61"/>
          <p:cNvSpPr/>
          <p:nvPr/>
        </p:nvSpPr>
        <p:spPr>
          <a:xfrm>
            <a:off x="6169478" y="4957231"/>
            <a:ext cx="2453668" cy="20005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700" b="0" i="0" u="none" strike="noStrike" kern="0" cap="none" spc="0" normalizeH="0" baseline="0" noProof="0" dirty="0">
                <a:ln>
                  <a:noFill/>
                </a:ln>
                <a:solidFill>
                  <a:prstClr val="black"/>
                </a:solidFill>
                <a:effectLst/>
                <a:uLnTx/>
                <a:uFillTx/>
              </a:rPr>
              <a:t>※1</a:t>
            </a:r>
            <a:r>
              <a:rPr kumimoji="0" lang="ja-JP" altLang="en-US" sz="700" kern="0" dirty="0">
                <a:solidFill>
                  <a:prstClr val="black"/>
                </a:solidFill>
              </a:rPr>
              <a:t> </a:t>
            </a:r>
            <a:r>
              <a:rPr kumimoji="0" lang="ja-JP" altLang="en-US" sz="700" b="0" i="0" u="none" strike="noStrike" kern="0" cap="none" spc="0" normalizeH="0" baseline="0" noProof="0" dirty="0">
                <a:ln>
                  <a:noFill/>
                </a:ln>
                <a:solidFill>
                  <a:prstClr val="black"/>
                </a:solidFill>
                <a:effectLst/>
                <a:uLnTx/>
                <a:uFillTx/>
              </a:rPr>
              <a:t>仮受・前受計上ありの場合　    </a:t>
            </a:r>
            <a:r>
              <a:rPr kumimoji="0" lang="en-US" altLang="ja-JP" sz="700" b="0" i="0" u="none" strike="noStrike" kern="0" cap="none" spc="0" normalizeH="0" baseline="0" noProof="0" dirty="0">
                <a:ln>
                  <a:noFill/>
                </a:ln>
                <a:solidFill>
                  <a:prstClr val="black"/>
                </a:solidFill>
                <a:effectLst/>
                <a:uLnTx/>
                <a:uFillTx/>
              </a:rPr>
              <a:t>※2</a:t>
            </a:r>
            <a:r>
              <a:rPr kumimoji="0" lang="ja-JP" altLang="en-US" sz="700" kern="0" dirty="0">
                <a:solidFill>
                  <a:prstClr val="black"/>
                </a:solidFill>
              </a:rPr>
              <a:t> </a:t>
            </a:r>
            <a:r>
              <a:rPr kumimoji="0" lang="ja-JP" altLang="en-US" sz="700" b="0" i="0" u="none" strike="noStrike" kern="0" cap="none" spc="0" normalizeH="0" baseline="0" noProof="0" dirty="0">
                <a:ln>
                  <a:noFill/>
                </a:ln>
                <a:solidFill>
                  <a:prstClr val="black"/>
                </a:solidFill>
                <a:effectLst/>
                <a:uLnTx/>
                <a:uFillTx/>
              </a:rPr>
              <a:t>オプション製品</a:t>
            </a:r>
          </a:p>
        </p:txBody>
      </p:sp>
      <p:sp>
        <p:nvSpPr>
          <p:cNvPr id="70" name="AutoShape 93"/>
          <p:cNvSpPr>
            <a:spLocks noChangeArrowheads="1"/>
          </p:cNvSpPr>
          <p:nvPr/>
        </p:nvSpPr>
        <p:spPr bwMode="auto">
          <a:xfrm>
            <a:off x="2159732" y="2459191"/>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71" name="AutoShape 93"/>
          <p:cNvSpPr>
            <a:spLocks noChangeArrowheads="1"/>
          </p:cNvSpPr>
          <p:nvPr/>
        </p:nvSpPr>
        <p:spPr bwMode="auto">
          <a:xfrm>
            <a:off x="2182737" y="3139431"/>
            <a:ext cx="360040" cy="476436"/>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73" name="AutoShape 93"/>
          <p:cNvSpPr>
            <a:spLocks noChangeArrowheads="1"/>
          </p:cNvSpPr>
          <p:nvPr/>
        </p:nvSpPr>
        <p:spPr bwMode="auto">
          <a:xfrm>
            <a:off x="7524328" y="2463737"/>
            <a:ext cx="360040" cy="1068947"/>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75" name="AutoShape 93"/>
          <p:cNvSpPr>
            <a:spLocks noChangeArrowheads="1"/>
          </p:cNvSpPr>
          <p:nvPr/>
        </p:nvSpPr>
        <p:spPr bwMode="auto">
          <a:xfrm>
            <a:off x="7522056" y="4407954"/>
            <a:ext cx="324476" cy="252027"/>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76" name="AutoShape 93"/>
          <p:cNvSpPr>
            <a:spLocks noChangeArrowheads="1"/>
          </p:cNvSpPr>
          <p:nvPr/>
        </p:nvSpPr>
        <p:spPr bwMode="auto">
          <a:xfrm rot="16200000">
            <a:off x="2936516" y="3759882"/>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77" name="AutoShape 93"/>
          <p:cNvSpPr>
            <a:spLocks noChangeArrowheads="1"/>
          </p:cNvSpPr>
          <p:nvPr/>
        </p:nvSpPr>
        <p:spPr bwMode="auto">
          <a:xfrm rot="16200000">
            <a:off x="4917138" y="3759882"/>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78" name="AutoShape 93"/>
          <p:cNvSpPr>
            <a:spLocks noChangeArrowheads="1"/>
          </p:cNvSpPr>
          <p:nvPr/>
        </p:nvSpPr>
        <p:spPr bwMode="auto">
          <a:xfrm rot="16200000">
            <a:off x="1403648" y="3471850"/>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79" name="AutoShape 93"/>
          <p:cNvSpPr>
            <a:spLocks noChangeArrowheads="1"/>
          </p:cNvSpPr>
          <p:nvPr/>
        </p:nvSpPr>
        <p:spPr bwMode="auto">
          <a:xfrm rot="5400000">
            <a:off x="1367644" y="3939902"/>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80" name="AutoShape 93"/>
          <p:cNvSpPr>
            <a:spLocks noChangeArrowheads="1"/>
          </p:cNvSpPr>
          <p:nvPr/>
        </p:nvSpPr>
        <p:spPr bwMode="auto">
          <a:xfrm rot="5400000">
            <a:off x="6876256" y="3773552"/>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81" name="AutoShape 93"/>
          <p:cNvSpPr>
            <a:spLocks noChangeArrowheads="1"/>
          </p:cNvSpPr>
          <p:nvPr/>
        </p:nvSpPr>
        <p:spPr bwMode="auto">
          <a:xfrm rot="5400000">
            <a:off x="4752020" y="4659982"/>
            <a:ext cx="360040" cy="288032"/>
          </a:xfrm>
          <a:prstGeom prst="downArrow">
            <a:avLst>
              <a:gd name="adj1" fmla="val 50000"/>
              <a:gd name="adj2" fmla="val 49104"/>
            </a:avLst>
          </a:prstGeom>
          <a:solidFill>
            <a:srgbClr val="F9BE00"/>
          </a:solidFill>
          <a:ln w="25400" cap="flat" cmpd="sng" algn="ctr">
            <a:no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82" name="AutoShape 93"/>
          <p:cNvSpPr>
            <a:spLocks noChangeArrowheads="1"/>
          </p:cNvSpPr>
          <p:nvPr/>
        </p:nvSpPr>
        <p:spPr bwMode="auto">
          <a:xfrm rot="16200000">
            <a:off x="3383867" y="4659982"/>
            <a:ext cx="360040" cy="288032"/>
          </a:xfrm>
          <a:prstGeom prst="downArrow">
            <a:avLst>
              <a:gd name="adj1" fmla="val 50000"/>
              <a:gd name="adj2" fmla="val 49104"/>
            </a:avLst>
          </a:prstGeom>
          <a:solidFill>
            <a:srgbClr val="F9BE00"/>
          </a:solidFill>
          <a:ln w="25400" cap="flat" cmpd="sng" algn="ctr">
            <a:no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85" name="AutoShape 93"/>
          <p:cNvSpPr>
            <a:spLocks noChangeArrowheads="1"/>
          </p:cNvSpPr>
          <p:nvPr/>
        </p:nvSpPr>
        <p:spPr bwMode="auto">
          <a:xfrm>
            <a:off x="755576" y="1832511"/>
            <a:ext cx="360040" cy="273767"/>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86" name="AutoShape 93"/>
          <p:cNvSpPr>
            <a:spLocks noChangeArrowheads="1"/>
          </p:cNvSpPr>
          <p:nvPr/>
        </p:nvSpPr>
        <p:spPr bwMode="auto">
          <a:xfrm>
            <a:off x="2159732" y="1829931"/>
            <a:ext cx="360040" cy="273767"/>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87" name="AutoShape 93"/>
          <p:cNvSpPr>
            <a:spLocks noChangeArrowheads="1"/>
          </p:cNvSpPr>
          <p:nvPr/>
        </p:nvSpPr>
        <p:spPr bwMode="auto">
          <a:xfrm>
            <a:off x="3599892" y="1815666"/>
            <a:ext cx="360040" cy="273767"/>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88" name="AutoShape 93"/>
          <p:cNvSpPr>
            <a:spLocks noChangeArrowheads="1"/>
          </p:cNvSpPr>
          <p:nvPr/>
        </p:nvSpPr>
        <p:spPr bwMode="auto">
          <a:xfrm>
            <a:off x="5076056" y="1815666"/>
            <a:ext cx="360040" cy="273767"/>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89" name="AutoShape 93"/>
          <p:cNvSpPr>
            <a:spLocks noChangeArrowheads="1"/>
          </p:cNvSpPr>
          <p:nvPr/>
        </p:nvSpPr>
        <p:spPr bwMode="auto">
          <a:xfrm>
            <a:off x="6912260" y="1830098"/>
            <a:ext cx="360040" cy="2736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90" name="AutoShape 93"/>
          <p:cNvSpPr>
            <a:spLocks noChangeArrowheads="1"/>
          </p:cNvSpPr>
          <p:nvPr/>
        </p:nvSpPr>
        <p:spPr bwMode="auto">
          <a:xfrm>
            <a:off x="8100392" y="1829931"/>
            <a:ext cx="360040" cy="273767"/>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92" name="角丸四角形 91"/>
          <p:cNvSpPr/>
          <p:nvPr/>
        </p:nvSpPr>
        <p:spPr>
          <a:xfrm>
            <a:off x="215516" y="2668337"/>
            <a:ext cx="1021901" cy="372453"/>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algn="r" defTabSz="914400" eaLnBrk="1" fontAlgn="auto" latinLnBrk="0" hangingPunct="1">
              <a:lnSpc>
                <a:spcPct val="100000"/>
              </a:lnSpc>
              <a:spcBef>
                <a:spcPct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請求書</a:t>
            </a:r>
            <a:endParaRPr kumimoji="0" lang="en-US" altLang="ja-JP" sz="1100" b="0" i="0" u="none" strike="noStrike" kern="0" cap="none" spc="0" normalizeH="0" baseline="0" noProof="0" dirty="0">
              <a:ln>
                <a:noFill/>
              </a:ln>
              <a:solidFill>
                <a:prstClr val="black"/>
              </a:solidFill>
              <a:effectLst/>
              <a:uLnTx/>
              <a:uFillTx/>
            </a:endParaRPr>
          </a:p>
          <a:p>
            <a:pPr marL="0" marR="0" lvl="0" indent="0" algn="r" defTabSz="914400" eaLnBrk="1" fontAlgn="auto" latinLnBrk="0" hangingPunct="1">
              <a:lnSpc>
                <a:spcPct val="100000"/>
              </a:lnSpc>
              <a:spcBef>
                <a:spcPct val="0"/>
              </a:spcBef>
              <a:spcAft>
                <a:spcPts val="0"/>
              </a:spcAft>
              <a:buClrTx/>
              <a:buSzTx/>
              <a:buFontTx/>
              <a:buNone/>
              <a:tabLst/>
              <a:defRPr/>
            </a:pPr>
            <a:r>
              <a:rPr kumimoji="0" lang="ja-JP" altLang="en-US" sz="1100" kern="0" noProof="0" dirty="0">
                <a:solidFill>
                  <a:prstClr val="black"/>
                </a:solidFill>
              </a:rPr>
              <a:t>一括配信</a:t>
            </a:r>
            <a:endParaRPr kumimoji="0" lang="en-US" altLang="ja-JP" sz="1100" b="0" i="0" u="none" strike="noStrike" kern="0" cap="none" spc="0" normalizeH="0" baseline="0" noProof="0" dirty="0">
              <a:ln>
                <a:noFill/>
              </a:ln>
              <a:solidFill>
                <a:prstClr val="black"/>
              </a:solidFill>
              <a:effectLst/>
              <a:uLnTx/>
              <a:uFillTx/>
            </a:endParaRPr>
          </a:p>
        </p:txBody>
      </p:sp>
      <p:sp>
        <p:nvSpPr>
          <p:cNvPr id="94" name="Freeform 408"/>
          <p:cNvSpPr>
            <a:spLocks noEditPoints="1"/>
          </p:cNvSpPr>
          <p:nvPr/>
        </p:nvSpPr>
        <p:spPr bwMode="auto">
          <a:xfrm>
            <a:off x="241338" y="2751770"/>
            <a:ext cx="324036" cy="252028"/>
          </a:xfrm>
          <a:custGeom>
            <a:avLst/>
            <a:gdLst>
              <a:gd name="T0" fmla="*/ 249 w 853"/>
              <a:gd name="T1" fmla="*/ 280 h 632"/>
              <a:gd name="T2" fmla="*/ 0 w 853"/>
              <a:gd name="T3" fmla="*/ 88 h 632"/>
              <a:gd name="T4" fmla="*/ 0 w 853"/>
              <a:gd name="T5" fmla="*/ 530 h 632"/>
              <a:gd name="T6" fmla="*/ 249 w 853"/>
              <a:gd name="T7" fmla="*/ 280 h 632"/>
              <a:gd name="T8" fmla="*/ 850 w 853"/>
              <a:gd name="T9" fmla="*/ 0 h 632"/>
              <a:gd name="T10" fmla="*/ 3 w 853"/>
              <a:gd name="T11" fmla="*/ 0 h 632"/>
              <a:gd name="T12" fmla="*/ 427 w 853"/>
              <a:gd name="T13" fmla="*/ 325 h 632"/>
              <a:gd name="T14" fmla="*/ 850 w 853"/>
              <a:gd name="T15" fmla="*/ 0 h 632"/>
              <a:gd name="T16" fmla="*/ 546 w 853"/>
              <a:gd name="T17" fmla="*/ 325 h 632"/>
              <a:gd name="T18" fmla="*/ 427 w 853"/>
              <a:gd name="T19" fmla="*/ 416 h 632"/>
              <a:gd name="T20" fmla="*/ 307 w 853"/>
              <a:gd name="T21" fmla="*/ 325 h 632"/>
              <a:gd name="T22" fmla="*/ 1 w 853"/>
              <a:gd name="T23" fmla="*/ 632 h 632"/>
              <a:gd name="T24" fmla="*/ 852 w 853"/>
              <a:gd name="T25" fmla="*/ 632 h 632"/>
              <a:gd name="T26" fmla="*/ 546 w 853"/>
              <a:gd name="T27" fmla="*/ 325 h 632"/>
              <a:gd name="T28" fmla="*/ 603 w 853"/>
              <a:gd name="T29" fmla="*/ 280 h 632"/>
              <a:gd name="T30" fmla="*/ 853 w 853"/>
              <a:gd name="T31" fmla="*/ 531 h 632"/>
              <a:gd name="T32" fmla="*/ 853 w 853"/>
              <a:gd name="T33" fmla="*/ 90 h 632"/>
              <a:gd name="T34" fmla="*/ 603 w 853"/>
              <a:gd name="T35" fmla="*/ 28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3" h="632">
                <a:moveTo>
                  <a:pt x="249" y="280"/>
                </a:moveTo>
                <a:lnTo>
                  <a:pt x="0" y="88"/>
                </a:lnTo>
                <a:lnTo>
                  <a:pt x="0" y="530"/>
                </a:lnTo>
                <a:lnTo>
                  <a:pt x="249" y="280"/>
                </a:lnTo>
                <a:close/>
                <a:moveTo>
                  <a:pt x="850" y="0"/>
                </a:moveTo>
                <a:lnTo>
                  <a:pt x="3" y="0"/>
                </a:lnTo>
                <a:lnTo>
                  <a:pt x="427" y="325"/>
                </a:lnTo>
                <a:lnTo>
                  <a:pt x="850" y="0"/>
                </a:lnTo>
                <a:close/>
                <a:moveTo>
                  <a:pt x="546" y="325"/>
                </a:moveTo>
                <a:lnTo>
                  <a:pt x="427" y="416"/>
                </a:lnTo>
                <a:lnTo>
                  <a:pt x="307" y="325"/>
                </a:lnTo>
                <a:lnTo>
                  <a:pt x="1" y="632"/>
                </a:lnTo>
                <a:lnTo>
                  <a:pt x="852" y="632"/>
                </a:lnTo>
                <a:lnTo>
                  <a:pt x="546" y="325"/>
                </a:lnTo>
                <a:close/>
                <a:moveTo>
                  <a:pt x="603" y="280"/>
                </a:moveTo>
                <a:lnTo>
                  <a:pt x="853" y="531"/>
                </a:lnTo>
                <a:lnTo>
                  <a:pt x="853" y="90"/>
                </a:lnTo>
                <a:lnTo>
                  <a:pt x="603" y="2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95" name="AutoShape 93"/>
          <p:cNvSpPr>
            <a:spLocks noChangeArrowheads="1"/>
          </p:cNvSpPr>
          <p:nvPr/>
        </p:nvSpPr>
        <p:spPr bwMode="auto">
          <a:xfrm rot="5400000">
            <a:off x="1223628" y="2757677"/>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96" name="スライド番号プレースホルダー 1"/>
          <p:cNvSpPr txBox="1">
            <a:spLocks/>
          </p:cNvSpPr>
          <p:nvPr/>
        </p:nvSpPr>
        <p:spPr>
          <a:xfrm>
            <a:off x="8532000" y="4932000"/>
            <a:ext cx="360000" cy="135000"/>
          </a:xfrm>
          <a:prstGeom prst="rect">
            <a:avLst/>
          </a:prstGeom>
        </p:spPr>
        <p:txBody>
          <a:bodyPr vert="horz" lIns="0" tIns="0" rIns="0" bIns="0" rtlCol="0" anchor="b" anchorCtr="0"/>
          <a:lstStyle>
            <a:defPPr>
              <a:defRPr lang="ja-JP"/>
            </a:defPPr>
            <a:lvl1pPr marL="0" algn="r" defTabSz="914400" rtl="0" eaLnBrk="1" latinLnBrk="0" hangingPunct="1">
              <a:defRPr kumimoji="1" sz="900"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78AE49ED-73EF-499C-8307-28EB0E7CF529}" type="slidenum">
              <a:rPr lang="ja-JP" altLang="en-US" smtClean="0"/>
              <a:pPr/>
              <a:t>53</a:t>
            </a:fld>
            <a:endParaRPr lang="ja-JP" altLang="en-US" dirty="0"/>
          </a:p>
        </p:txBody>
      </p:sp>
      <p:sp>
        <p:nvSpPr>
          <p:cNvPr id="97" name="フッター プレースホルダー 3"/>
          <p:cNvSpPr txBox="1">
            <a:spLocks/>
          </p:cNvSpPr>
          <p:nvPr/>
        </p:nvSpPr>
        <p:spPr>
          <a:xfrm>
            <a:off x="252000" y="4932000"/>
            <a:ext cx="2160000" cy="135000"/>
          </a:xfrm>
          <a:prstGeom prst="rect">
            <a:avLst/>
          </a:prstGeom>
        </p:spPr>
        <p:txBody>
          <a:bodyPr vert="horz" lIns="0" tIns="0" rIns="0" bIns="0" rtlCol="0" anchor="b" anchorCtr="0"/>
          <a:lstStyle>
            <a:defPPr>
              <a:defRPr lang="ja-JP"/>
            </a:defPPr>
            <a:lvl1pPr marL="0" algn="l" defTabSz="914400" rtl="0" eaLnBrk="1" latinLnBrk="0" hangingPunct="1">
              <a:defRPr kumimoji="1" sz="6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©Canon IT Solutions Inc.  All rights reserved.</a:t>
            </a:r>
            <a:endParaRPr lang="ja-JP" altLang="en-US" dirty="0"/>
          </a:p>
        </p:txBody>
      </p:sp>
      <p:sp>
        <p:nvSpPr>
          <p:cNvPr id="91" name="角丸四角形 90"/>
          <p:cNvSpPr/>
          <p:nvPr/>
        </p:nvSpPr>
        <p:spPr>
          <a:xfrm>
            <a:off x="7308304" y="3651870"/>
            <a:ext cx="1013508" cy="456585"/>
          </a:xfrm>
          <a:prstGeom prst="roundRect">
            <a:avLst/>
          </a:prstGeom>
          <a:solidFill>
            <a:srgbClr val="F9BE0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 lastClr="FFFFFF"/>
                </a:solidFill>
                <a:effectLst/>
                <a:uLnTx/>
                <a:uFillTx/>
              </a:rPr>
              <a:t>入金</a:t>
            </a:r>
            <a:endParaRPr kumimoji="0" lang="en-US" altLang="ja-JP" sz="1200" kern="0" dirty="0">
              <a:solidFill>
                <a:sysClr val="window" lastClr="FFFFFF"/>
              </a:solidFil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 lastClr="FFFFFF"/>
                </a:solidFill>
                <a:effectLst/>
                <a:uLnTx/>
                <a:uFillTx/>
              </a:rPr>
              <a:t>データ</a:t>
            </a:r>
          </a:p>
        </p:txBody>
      </p:sp>
      <p:sp>
        <p:nvSpPr>
          <p:cNvPr id="99" name="角丸四角形 98"/>
          <p:cNvSpPr/>
          <p:nvPr/>
        </p:nvSpPr>
        <p:spPr>
          <a:xfrm>
            <a:off x="7778875" y="1592388"/>
            <a:ext cx="1080120" cy="276012"/>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　　銀行口座</a:t>
            </a:r>
            <a:endParaRPr kumimoji="0" lang="en-US" altLang="ja-JP" sz="800" b="0" i="0" u="none" strike="noStrike" kern="0" cap="none" spc="0" normalizeH="0" baseline="0" noProof="0" dirty="0">
              <a:ln>
                <a:noFill/>
              </a:ln>
              <a:solidFill>
                <a:prstClr val="black"/>
              </a:solidFill>
              <a:effectLst/>
              <a:uLnTx/>
              <a:uFillTx/>
            </a:endParaRPr>
          </a:p>
        </p:txBody>
      </p:sp>
      <p:sp>
        <p:nvSpPr>
          <p:cNvPr id="101" name="Freeform 19"/>
          <p:cNvSpPr>
            <a:spLocks noEditPoints="1"/>
          </p:cNvSpPr>
          <p:nvPr/>
        </p:nvSpPr>
        <p:spPr bwMode="auto">
          <a:xfrm>
            <a:off x="7837853" y="1603599"/>
            <a:ext cx="233140" cy="234172"/>
          </a:xfrm>
          <a:custGeom>
            <a:avLst/>
            <a:gdLst>
              <a:gd name="T0" fmla="*/ 666 w 755"/>
              <a:gd name="T1" fmla="*/ 490 h 756"/>
              <a:gd name="T2" fmla="*/ 684 w 755"/>
              <a:gd name="T3" fmla="*/ 603 h 756"/>
              <a:gd name="T4" fmla="*/ 588 w 755"/>
              <a:gd name="T5" fmla="*/ 575 h 756"/>
              <a:gd name="T6" fmla="*/ 571 w 755"/>
              <a:gd name="T7" fmla="*/ 620 h 756"/>
              <a:gd name="T8" fmla="*/ 530 w 755"/>
              <a:gd name="T9" fmla="*/ 726 h 756"/>
              <a:gd name="T10" fmla="*/ 464 w 755"/>
              <a:gd name="T11" fmla="*/ 653 h 756"/>
              <a:gd name="T12" fmla="*/ 424 w 755"/>
              <a:gd name="T13" fmla="*/ 684 h 756"/>
              <a:gd name="T14" fmla="*/ 336 w 755"/>
              <a:gd name="T15" fmla="*/ 756 h 756"/>
              <a:gd name="T16" fmla="*/ 313 w 755"/>
              <a:gd name="T17" fmla="*/ 659 h 756"/>
              <a:gd name="T18" fmla="*/ 265 w 755"/>
              <a:gd name="T19" fmla="*/ 666 h 756"/>
              <a:gd name="T20" fmla="*/ 152 w 755"/>
              <a:gd name="T21" fmla="*/ 684 h 756"/>
              <a:gd name="T22" fmla="*/ 181 w 755"/>
              <a:gd name="T23" fmla="*/ 588 h 756"/>
              <a:gd name="T24" fmla="*/ 136 w 755"/>
              <a:gd name="T25" fmla="*/ 571 h 756"/>
              <a:gd name="T26" fmla="*/ 29 w 755"/>
              <a:gd name="T27" fmla="*/ 531 h 756"/>
              <a:gd name="T28" fmla="*/ 102 w 755"/>
              <a:gd name="T29" fmla="*/ 464 h 756"/>
              <a:gd name="T30" fmla="*/ 71 w 755"/>
              <a:gd name="T31" fmla="*/ 425 h 756"/>
              <a:gd name="T32" fmla="*/ 0 w 755"/>
              <a:gd name="T33" fmla="*/ 336 h 756"/>
              <a:gd name="T34" fmla="*/ 97 w 755"/>
              <a:gd name="T35" fmla="*/ 313 h 756"/>
              <a:gd name="T36" fmla="*/ 89 w 755"/>
              <a:gd name="T37" fmla="*/ 265 h 756"/>
              <a:gd name="T38" fmla="*/ 71 w 755"/>
              <a:gd name="T39" fmla="*/ 153 h 756"/>
              <a:gd name="T40" fmla="*/ 167 w 755"/>
              <a:gd name="T41" fmla="*/ 181 h 756"/>
              <a:gd name="T42" fmla="*/ 184 w 755"/>
              <a:gd name="T43" fmla="*/ 136 h 756"/>
              <a:gd name="T44" fmla="*/ 225 w 755"/>
              <a:gd name="T45" fmla="*/ 30 h 756"/>
              <a:gd name="T46" fmla="*/ 291 w 755"/>
              <a:gd name="T47" fmla="*/ 103 h 756"/>
              <a:gd name="T48" fmla="*/ 331 w 755"/>
              <a:gd name="T49" fmla="*/ 72 h 756"/>
              <a:gd name="T50" fmla="*/ 419 w 755"/>
              <a:gd name="T51" fmla="*/ 0 h 756"/>
              <a:gd name="T52" fmla="*/ 442 w 755"/>
              <a:gd name="T53" fmla="*/ 97 h 756"/>
              <a:gd name="T54" fmla="*/ 490 w 755"/>
              <a:gd name="T55" fmla="*/ 89 h 756"/>
              <a:gd name="T56" fmla="*/ 603 w 755"/>
              <a:gd name="T57" fmla="*/ 72 h 756"/>
              <a:gd name="T58" fmla="*/ 574 w 755"/>
              <a:gd name="T59" fmla="*/ 168 h 756"/>
              <a:gd name="T60" fmla="*/ 619 w 755"/>
              <a:gd name="T61" fmla="*/ 184 h 756"/>
              <a:gd name="T62" fmla="*/ 726 w 755"/>
              <a:gd name="T63" fmla="*/ 225 h 756"/>
              <a:gd name="T64" fmla="*/ 653 w 755"/>
              <a:gd name="T65" fmla="*/ 292 h 756"/>
              <a:gd name="T66" fmla="*/ 684 w 755"/>
              <a:gd name="T67" fmla="*/ 331 h 756"/>
              <a:gd name="T68" fmla="*/ 755 w 755"/>
              <a:gd name="T69" fmla="*/ 420 h 756"/>
              <a:gd name="T70" fmla="*/ 658 w 755"/>
              <a:gd name="T71" fmla="*/ 442 h 756"/>
              <a:gd name="T72" fmla="*/ 377 w 755"/>
              <a:gd name="T73" fmla="*/ 188 h 756"/>
              <a:gd name="T74" fmla="*/ 377 w 755"/>
              <a:gd name="T75" fmla="*/ 568 h 756"/>
              <a:gd name="T76" fmla="*/ 377 w 755"/>
              <a:gd name="T77" fmla="*/ 188 h 756"/>
              <a:gd name="T78" fmla="*/ 306 w 755"/>
              <a:gd name="T79" fmla="*/ 301 h 756"/>
              <a:gd name="T80" fmla="*/ 211 w 755"/>
              <a:gd name="T81" fmla="*/ 439 h 756"/>
              <a:gd name="T82" fmla="*/ 259 w 755"/>
              <a:gd name="T83" fmla="*/ 413 h 756"/>
              <a:gd name="T84" fmla="*/ 311 w 755"/>
              <a:gd name="T85" fmla="*/ 439 h 756"/>
              <a:gd name="T86" fmla="*/ 267 w 755"/>
              <a:gd name="T87" fmla="*/ 383 h 756"/>
              <a:gd name="T88" fmla="*/ 281 w 755"/>
              <a:gd name="T89" fmla="*/ 323 h 756"/>
              <a:gd name="T90" fmla="*/ 290 w 755"/>
              <a:gd name="T91" fmla="*/ 360 h 756"/>
              <a:gd name="T92" fmla="*/ 267 w 755"/>
              <a:gd name="T93" fmla="*/ 383 h 756"/>
              <a:gd name="T94" fmla="*/ 411 w 755"/>
              <a:gd name="T95" fmla="*/ 301 h 756"/>
              <a:gd name="T96" fmla="*/ 363 w 755"/>
              <a:gd name="T97" fmla="*/ 439 h 756"/>
              <a:gd name="T98" fmla="*/ 400 w 755"/>
              <a:gd name="T99" fmla="*/ 393 h 756"/>
              <a:gd name="T100" fmla="*/ 450 w 755"/>
              <a:gd name="T101" fmla="*/ 381 h 756"/>
              <a:gd name="T102" fmla="*/ 450 w 755"/>
              <a:gd name="T103" fmla="*/ 313 h 756"/>
              <a:gd name="T104" fmla="*/ 410 w 755"/>
              <a:gd name="T105" fmla="*/ 331 h 756"/>
              <a:gd name="T106" fmla="*/ 421 w 755"/>
              <a:gd name="T107" fmla="*/ 358 h 756"/>
              <a:gd name="T108" fmla="*/ 400 w 755"/>
              <a:gd name="T109" fmla="*/ 363 h 756"/>
              <a:gd name="T110" fmla="*/ 519 w 755"/>
              <a:gd name="T111" fmla="*/ 439 h 756"/>
              <a:gd name="T112" fmla="*/ 482 w 755"/>
              <a:gd name="T113" fmla="*/ 301 h 756"/>
              <a:gd name="T114" fmla="*/ 519 w 755"/>
              <a:gd name="T115" fmla="*/ 43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5" h="756">
                <a:moveTo>
                  <a:pt x="653" y="464"/>
                </a:moveTo>
                <a:cubicBezTo>
                  <a:pt x="651" y="474"/>
                  <a:pt x="655" y="484"/>
                  <a:pt x="666" y="490"/>
                </a:cubicBezTo>
                <a:cubicBezTo>
                  <a:pt x="726" y="531"/>
                  <a:pt x="726" y="531"/>
                  <a:pt x="726" y="531"/>
                </a:cubicBezTo>
                <a:cubicBezTo>
                  <a:pt x="684" y="603"/>
                  <a:pt x="684" y="603"/>
                  <a:pt x="684" y="603"/>
                </a:cubicBezTo>
                <a:cubicBezTo>
                  <a:pt x="619" y="571"/>
                  <a:pt x="619" y="571"/>
                  <a:pt x="619" y="571"/>
                </a:cubicBezTo>
                <a:cubicBezTo>
                  <a:pt x="607" y="565"/>
                  <a:pt x="596" y="567"/>
                  <a:pt x="588" y="575"/>
                </a:cubicBezTo>
                <a:cubicBezTo>
                  <a:pt x="583" y="579"/>
                  <a:pt x="579" y="584"/>
                  <a:pt x="574" y="588"/>
                </a:cubicBezTo>
                <a:cubicBezTo>
                  <a:pt x="566" y="596"/>
                  <a:pt x="564" y="607"/>
                  <a:pt x="571" y="620"/>
                </a:cubicBezTo>
                <a:cubicBezTo>
                  <a:pt x="603" y="684"/>
                  <a:pt x="603" y="684"/>
                  <a:pt x="603" y="684"/>
                </a:cubicBezTo>
                <a:cubicBezTo>
                  <a:pt x="530" y="726"/>
                  <a:pt x="530" y="726"/>
                  <a:pt x="530" y="726"/>
                </a:cubicBezTo>
                <a:cubicBezTo>
                  <a:pt x="490" y="666"/>
                  <a:pt x="490" y="666"/>
                  <a:pt x="490" y="666"/>
                </a:cubicBezTo>
                <a:cubicBezTo>
                  <a:pt x="483" y="655"/>
                  <a:pt x="474" y="651"/>
                  <a:pt x="464" y="653"/>
                </a:cubicBezTo>
                <a:cubicBezTo>
                  <a:pt x="457" y="655"/>
                  <a:pt x="449" y="657"/>
                  <a:pt x="442" y="659"/>
                </a:cubicBezTo>
                <a:cubicBezTo>
                  <a:pt x="432" y="662"/>
                  <a:pt x="425" y="670"/>
                  <a:pt x="424" y="684"/>
                </a:cubicBezTo>
                <a:cubicBezTo>
                  <a:pt x="419" y="756"/>
                  <a:pt x="419" y="756"/>
                  <a:pt x="419" y="756"/>
                </a:cubicBezTo>
                <a:cubicBezTo>
                  <a:pt x="336" y="756"/>
                  <a:pt x="336" y="756"/>
                  <a:pt x="336" y="756"/>
                </a:cubicBezTo>
                <a:cubicBezTo>
                  <a:pt x="331" y="684"/>
                  <a:pt x="331" y="684"/>
                  <a:pt x="331" y="684"/>
                </a:cubicBezTo>
                <a:cubicBezTo>
                  <a:pt x="330" y="670"/>
                  <a:pt x="323" y="662"/>
                  <a:pt x="313" y="659"/>
                </a:cubicBezTo>
                <a:cubicBezTo>
                  <a:pt x="306" y="657"/>
                  <a:pt x="298" y="655"/>
                  <a:pt x="291" y="653"/>
                </a:cubicBezTo>
                <a:cubicBezTo>
                  <a:pt x="281" y="651"/>
                  <a:pt x="272" y="655"/>
                  <a:pt x="265" y="666"/>
                </a:cubicBezTo>
                <a:cubicBezTo>
                  <a:pt x="225" y="726"/>
                  <a:pt x="225" y="726"/>
                  <a:pt x="225" y="726"/>
                </a:cubicBezTo>
                <a:cubicBezTo>
                  <a:pt x="152" y="684"/>
                  <a:pt x="152" y="684"/>
                  <a:pt x="152" y="684"/>
                </a:cubicBezTo>
                <a:cubicBezTo>
                  <a:pt x="184" y="620"/>
                  <a:pt x="184" y="620"/>
                  <a:pt x="184" y="620"/>
                </a:cubicBezTo>
                <a:cubicBezTo>
                  <a:pt x="191" y="607"/>
                  <a:pt x="189" y="596"/>
                  <a:pt x="181" y="588"/>
                </a:cubicBezTo>
                <a:cubicBezTo>
                  <a:pt x="176" y="584"/>
                  <a:pt x="172" y="579"/>
                  <a:pt x="167" y="575"/>
                </a:cubicBezTo>
                <a:cubicBezTo>
                  <a:pt x="159" y="567"/>
                  <a:pt x="148" y="565"/>
                  <a:pt x="136" y="571"/>
                </a:cubicBezTo>
                <a:cubicBezTo>
                  <a:pt x="71" y="603"/>
                  <a:pt x="71" y="603"/>
                  <a:pt x="71" y="603"/>
                </a:cubicBezTo>
                <a:cubicBezTo>
                  <a:pt x="29" y="531"/>
                  <a:pt x="29" y="531"/>
                  <a:pt x="29" y="531"/>
                </a:cubicBezTo>
                <a:cubicBezTo>
                  <a:pt x="89" y="490"/>
                  <a:pt x="89" y="490"/>
                  <a:pt x="89" y="490"/>
                </a:cubicBezTo>
                <a:cubicBezTo>
                  <a:pt x="100" y="484"/>
                  <a:pt x="104" y="474"/>
                  <a:pt x="102" y="464"/>
                </a:cubicBezTo>
                <a:cubicBezTo>
                  <a:pt x="100" y="457"/>
                  <a:pt x="98" y="450"/>
                  <a:pt x="97" y="442"/>
                </a:cubicBezTo>
                <a:cubicBezTo>
                  <a:pt x="94" y="432"/>
                  <a:pt x="85" y="425"/>
                  <a:pt x="71" y="425"/>
                </a:cubicBezTo>
                <a:cubicBezTo>
                  <a:pt x="0" y="420"/>
                  <a:pt x="0" y="420"/>
                  <a:pt x="0" y="420"/>
                </a:cubicBezTo>
                <a:cubicBezTo>
                  <a:pt x="0" y="336"/>
                  <a:pt x="0" y="336"/>
                  <a:pt x="0" y="336"/>
                </a:cubicBezTo>
                <a:cubicBezTo>
                  <a:pt x="71" y="331"/>
                  <a:pt x="71" y="331"/>
                  <a:pt x="71" y="331"/>
                </a:cubicBezTo>
                <a:cubicBezTo>
                  <a:pt x="85" y="331"/>
                  <a:pt x="94" y="324"/>
                  <a:pt x="97" y="313"/>
                </a:cubicBezTo>
                <a:cubicBezTo>
                  <a:pt x="98" y="306"/>
                  <a:pt x="100" y="299"/>
                  <a:pt x="102" y="292"/>
                </a:cubicBezTo>
                <a:cubicBezTo>
                  <a:pt x="104" y="282"/>
                  <a:pt x="100" y="272"/>
                  <a:pt x="89" y="265"/>
                </a:cubicBezTo>
                <a:cubicBezTo>
                  <a:pt x="29" y="225"/>
                  <a:pt x="29" y="225"/>
                  <a:pt x="29" y="225"/>
                </a:cubicBezTo>
                <a:cubicBezTo>
                  <a:pt x="71" y="153"/>
                  <a:pt x="71" y="153"/>
                  <a:pt x="71" y="153"/>
                </a:cubicBezTo>
                <a:cubicBezTo>
                  <a:pt x="136" y="184"/>
                  <a:pt x="136" y="184"/>
                  <a:pt x="136" y="184"/>
                </a:cubicBezTo>
                <a:cubicBezTo>
                  <a:pt x="148" y="191"/>
                  <a:pt x="159" y="189"/>
                  <a:pt x="167" y="181"/>
                </a:cubicBezTo>
                <a:cubicBezTo>
                  <a:pt x="172" y="176"/>
                  <a:pt x="176" y="172"/>
                  <a:pt x="181" y="168"/>
                </a:cubicBezTo>
                <a:cubicBezTo>
                  <a:pt x="189" y="160"/>
                  <a:pt x="191" y="149"/>
                  <a:pt x="184" y="136"/>
                </a:cubicBezTo>
                <a:cubicBezTo>
                  <a:pt x="152" y="72"/>
                  <a:pt x="152" y="72"/>
                  <a:pt x="152" y="72"/>
                </a:cubicBezTo>
                <a:cubicBezTo>
                  <a:pt x="225" y="30"/>
                  <a:pt x="225" y="30"/>
                  <a:pt x="225" y="30"/>
                </a:cubicBezTo>
                <a:cubicBezTo>
                  <a:pt x="265" y="89"/>
                  <a:pt x="265" y="89"/>
                  <a:pt x="265" y="89"/>
                </a:cubicBezTo>
                <a:cubicBezTo>
                  <a:pt x="272" y="100"/>
                  <a:pt x="281" y="104"/>
                  <a:pt x="291" y="103"/>
                </a:cubicBezTo>
                <a:cubicBezTo>
                  <a:pt x="298" y="101"/>
                  <a:pt x="306" y="99"/>
                  <a:pt x="313" y="97"/>
                </a:cubicBezTo>
                <a:cubicBezTo>
                  <a:pt x="323" y="94"/>
                  <a:pt x="330" y="85"/>
                  <a:pt x="331" y="72"/>
                </a:cubicBezTo>
                <a:cubicBezTo>
                  <a:pt x="336" y="0"/>
                  <a:pt x="336" y="0"/>
                  <a:pt x="336" y="0"/>
                </a:cubicBezTo>
                <a:cubicBezTo>
                  <a:pt x="419" y="0"/>
                  <a:pt x="419" y="0"/>
                  <a:pt x="419" y="0"/>
                </a:cubicBezTo>
                <a:cubicBezTo>
                  <a:pt x="424" y="72"/>
                  <a:pt x="424" y="72"/>
                  <a:pt x="424" y="72"/>
                </a:cubicBezTo>
                <a:cubicBezTo>
                  <a:pt x="425" y="85"/>
                  <a:pt x="432" y="94"/>
                  <a:pt x="442" y="97"/>
                </a:cubicBezTo>
                <a:cubicBezTo>
                  <a:pt x="449" y="99"/>
                  <a:pt x="457" y="101"/>
                  <a:pt x="464" y="103"/>
                </a:cubicBezTo>
                <a:cubicBezTo>
                  <a:pt x="474" y="104"/>
                  <a:pt x="483" y="100"/>
                  <a:pt x="490" y="89"/>
                </a:cubicBezTo>
                <a:cubicBezTo>
                  <a:pt x="530" y="30"/>
                  <a:pt x="530" y="30"/>
                  <a:pt x="530" y="30"/>
                </a:cubicBezTo>
                <a:cubicBezTo>
                  <a:pt x="603" y="72"/>
                  <a:pt x="603" y="72"/>
                  <a:pt x="603" y="72"/>
                </a:cubicBezTo>
                <a:cubicBezTo>
                  <a:pt x="571" y="136"/>
                  <a:pt x="571" y="136"/>
                  <a:pt x="571" y="136"/>
                </a:cubicBezTo>
                <a:cubicBezTo>
                  <a:pt x="564" y="149"/>
                  <a:pt x="566" y="160"/>
                  <a:pt x="574" y="168"/>
                </a:cubicBezTo>
                <a:cubicBezTo>
                  <a:pt x="579" y="172"/>
                  <a:pt x="583" y="176"/>
                  <a:pt x="588" y="181"/>
                </a:cubicBezTo>
                <a:cubicBezTo>
                  <a:pt x="596" y="189"/>
                  <a:pt x="607" y="191"/>
                  <a:pt x="619" y="184"/>
                </a:cubicBezTo>
                <a:cubicBezTo>
                  <a:pt x="684" y="153"/>
                  <a:pt x="684" y="153"/>
                  <a:pt x="684" y="153"/>
                </a:cubicBezTo>
                <a:cubicBezTo>
                  <a:pt x="726" y="225"/>
                  <a:pt x="726" y="225"/>
                  <a:pt x="726" y="225"/>
                </a:cubicBezTo>
                <a:cubicBezTo>
                  <a:pt x="666" y="265"/>
                  <a:pt x="666" y="265"/>
                  <a:pt x="666" y="265"/>
                </a:cubicBezTo>
                <a:cubicBezTo>
                  <a:pt x="655" y="272"/>
                  <a:pt x="651" y="282"/>
                  <a:pt x="653" y="292"/>
                </a:cubicBezTo>
                <a:cubicBezTo>
                  <a:pt x="655" y="299"/>
                  <a:pt x="657" y="306"/>
                  <a:pt x="658" y="313"/>
                </a:cubicBezTo>
                <a:cubicBezTo>
                  <a:pt x="661" y="324"/>
                  <a:pt x="670" y="331"/>
                  <a:pt x="684" y="331"/>
                </a:cubicBezTo>
                <a:cubicBezTo>
                  <a:pt x="755" y="336"/>
                  <a:pt x="755" y="336"/>
                  <a:pt x="755" y="336"/>
                </a:cubicBezTo>
                <a:cubicBezTo>
                  <a:pt x="755" y="420"/>
                  <a:pt x="755" y="420"/>
                  <a:pt x="755" y="420"/>
                </a:cubicBezTo>
                <a:cubicBezTo>
                  <a:pt x="684" y="425"/>
                  <a:pt x="684" y="425"/>
                  <a:pt x="684" y="425"/>
                </a:cubicBezTo>
                <a:cubicBezTo>
                  <a:pt x="670" y="425"/>
                  <a:pt x="661" y="432"/>
                  <a:pt x="658" y="442"/>
                </a:cubicBezTo>
                <a:cubicBezTo>
                  <a:pt x="657" y="450"/>
                  <a:pt x="655" y="457"/>
                  <a:pt x="653" y="464"/>
                </a:cubicBezTo>
                <a:close/>
                <a:moveTo>
                  <a:pt x="377" y="188"/>
                </a:moveTo>
                <a:cubicBezTo>
                  <a:pt x="273" y="188"/>
                  <a:pt x="187" y="273"/>
                  <a:pt x="187" y="378"/>
                </a:cubicBezTo>
                <a:cubicBezTo>
                  <a:pt x="187" y="483"/>
                  <a:pt x="273" y="568"/>
                  <a:pt x="377" y="568"/>
                </a:cubicBezTo>
                <a:cubicBezTo>
                  <a:pt x="482" y="568"/>
                  <a:pt x="567" y="483"/>
                  <a:pt x="567" y="378"/>
                </a:cubicBezTo>
                <a:cubicBezTo>
                  <a:pt x="567" y="273"/>
                  <a:pt x="482" y="188"/>
                  <a:pt x="377" y="188"/>
                </a:cubicBezTo>
                <a:close/>
                <a:moveTo>
                  <a:pt x="351" y="439"/>
                </a:moveTo>
                <a:cubicBezTo>
                  <a:pt x="306" y="301"/>
                  <a:pt x="306" y="301"/>
                  <a:pt x="306" y="301"/>
                </a:cubicBezTo>
                <a:cubicBezTo>
                  <a:pt x="256" y="301"/>
                  <a:pt x="256" y="301"/>
                  <a:pt x="256" y="301"/>
                </a:cubicBezTo>
                <a:cubicBezTo>
                  <a:pt x="211" y="439"/>
                  <a:pt x="211" y="439"/>
                  <a:pt x="211" y="439"/>
                </a:cubicBezTo>
                <a:cubicBezTo>
                  <a:pt x="252" y="439"/>
                  <a:pt x="252" y="439"/>
                  <a:pt x="252" y="439"/>
                </a:cubicBezTo>
                <a:cubicBezTo>
                  <a:pt x="259" y="413"/>
                  <a:pt x="259" y="413"/>
                  <a:pt x="259" y="413"/>
                </a:cubicBezTo>
                <a:cubicBezTo>
                  <a:pt x="304" y="413"/>
                  <a:pt x="304" y="413"/>
                  <a:pt x="304" y="413"/>
                </a:cubicBezTo>
                <a:cubicBezTo>
                  <a:pt x="311" y="439"/>
                  <a:pt x="311" y="439"/>
                  <a:pt x="311" y="439"/>
                </a:cubicBezTo>
                <a:lnTo>
                  <a:pt x="351" y="439"/>
                </a:lnTo>
                <a:close/>
                <a:moveTo>
                  <a:pt x="267" y="383"/>
                </a:moveTo>
                <a:cubicBezTo>
                  <a:pt x="273" y="361"/>
                  <a:pt x="276" y="346"/>
                  <a:pt x="278" y="339"/>
                </a:cubicBezTo>
                <a:cubicBezTo>
                  <a:pt x="280" y="332"/>
                  <a:pt x="281" y="326"/>
                  <a:pt x="281" y="323"/>
                </a:cubicBezTo>
                <a:cubicBezTo>
                  <a:pt x="282" y="327"/>
                  <a:pt x="283" y="332"/>
                  <a:pt x="285" y="340"/>
                </a:cubicBezTo>
                <a:cubicBezTo>
                  <a:pt x="287" y="348"/>
                  <a:pt x="289" y="355"/>
                  <a:pt x="290" y="360"/>
                </a:cubicBezTo>
                <a:cubicBezTo>
                  <a:pt x="296" y="383"/>
                  <a:pt x="296" y="383"/>
                  <a:pt x="296" y="383"/>
                </a:cubicBezTo>
                <a:lnTo>
                  <a:pt x="267" y="383"/>
                </a:lnTo>
                <a:close/>
                <a:moveTo>
                  <a:pt x="450" y="313"/>
                </a:moveTo>
                <a:cubicBezTo>
                  <a:pt x="441" y="305"/>
                  <a:pt x="428" y="301"/>
                  <a:pt x="411" y="301"/>
                </a:cubicBezTo>
                <a:cubicBezTo>
                  <a:pt x="363" y="301"/>
                  <a:pt x="363" y="301"/>
                  <a:pt x="363" y="301"/>
                </a:cubicBezTo>
                <a:cubicBezTo>
                  <a:pt x="363" y="439"/>
                  <a:pt x="363" y="439"/>
                  <a:pt x="363" y="439"/>
                </a:cubicBezTo>
                <a:cubicBezTo>
                  <a:pt x="400" y="439"/>
                  <a:pt x="400" y="439"/>
                  <a:pt x="400" y="439"/>
                </a:cubicBezTo>
                <a:cubicBezTo>
                  <a:pt x="400" y="393"/>
                  <a:pt x="400" y="393"/>
                  <a:pt x="400" y="393"/>
                </a:cubicBezTo>
                <a:cubicBezTo>
                  <a:pt x="411" y="393"/>
                  <a:pt x="411" y="393"/>
                  <a:pt x="411" y="393"/>
                </a:cubicBezTo>
                <a:cubicBezTo>
                  <a:pt x="428" y="393"/>
                  <a:pt x="440" y="389"/>
                  <a:pt x="450" y="381"/>
                </a:cubicBezTo>
                <a:cubicBezTo>
                  <a:pt x="459" y="372"/>
                  <a:pt x="463" y="360"/>
                  <a:pt x="463" y="345"/>
                </a:cubicBezTo>
                <a:cubicBezTo>
                  <a:pt x="463" y="331"/>
                  <a:pt x="459" y="320"/>
                  <a:pt x="450" y="313"/>
                </a:cubicBezTo>
                <a:close/>
                <a:moveTo>
                  <a:pt x="400" y="331"/>
                </a:moveTo>
                <a:cubicBezTo>
                  <a:pt x="410" y="331"/>
                  <a:pt x="410" y="331"/>
                  <a:pt x="410" y="331"/>
                </a:cubicBezTo>
                <a:cubicBezTo>
                  <a:pt x="420" y="331"/>
                  <a:pt x="425" y="336"/>
                  <a:pt x="425" y="345"/>
                </a:cubicBezTo>
                <a:cubicBezTo>
                  <a:pt x="425" y="351"/>
                  <a:pt x="424" y="355"/>
                  <a:pt x="421" y="358"/>
                </a:cubicBezTo>
                <a:cubicBezTo>
                  <a:pt x="417" y="361"/>
                  <a:pt x="413" y="363"/>
                  <a:pt x="407" y="363"/>
                </a:cubicBezTo>
                <a:cubicBezTo>
                  <a:pt x="400" y="363"/>
                  <a:pt x="400" y="363"/>
                  <a:pt x="400" y="363"/>
                </a:cubicBezTo>
                <a:lnTo>
                  <a:pt x="400" y="331"/>
                </a:lnTo>
                <a:close/>
                <a:moveTo>
                  <a:pt x="519" y="439"/>
                </a:moveTo>
                <a:cubicBezTo>
                  <a:pt x="519" y="301"/>
                  <a:pt x="519" y="301"/>
                  <a:pt x="519" y="301"/>
                </a:cubicBezTo>
                <a:cubicBezTo>
                  <a:pt x="482" y="301"/>
                  <a:pt x="482" y="301"/>
                  <a:pt x="482" y="301"/>
                </a:cubicBezTo>
                <a:cubicBezTo>
                  <a:pt x="482" y="439"/>
                  <a:pt x="482" y="439"/>
                  <a:pt x="482" y="439"/>
                </a:cubicBezTo>
                <a:lnTo>
                  <a:pt x="519" y="43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ja-JP" altLang="en-US" sz="1200">
              <a:solidFill>
                <a:schemeClr val="accent2"/>
              </a:solidFill>
            </a:endParaRPr>
          </a:p>
        </p:txBody>
      </p:sp>
      <p:grpSp>
        <p:nvGrpSpPr>
          <p:cNvPr id="102" name="グループ化 425"/>
          <p:cNvGrpSpPr>
            <a:grpSpLocks noChangeAspect="1"/>
          </p:cNvGrpSpPr>
          <p:nvPr/>
        </p:nvGrpSpPr>
        <p:grpSpPr>
          <a:xfrm>
            <a:off x="7865179" y="1296882"/>
            <a:ext cx="181513" cy="180000"/>
            <a:chOff x="4432300" y="904726"/>
            <a:chExt cx="381000" cy="377825"/>
          </a:xfrm>
          <a:solidFill>
            <a:srgbClr val="00AEEB"/>
          </a:solidFill>
        </p:grpSpPr>
        <p:sp>
          <p:nvSpPr>
            <p:cNvPr id="103" name="Freeform 380"/>
            <p:cNvSpPr>
              <a:spLocks/>
            </p:cNvSpPr>
            <p:nvPr/>
          </p:nvSpPr>
          <p:spPr bwMode="auto">
            <a:xfrm>
              <a:off x="4762500" y="1038076"/>
              <a:ext cx="50800" cy="146050"/>
            </a:xfrm>
            <a:custGeom>
              <a:avLst/>
              <a:gdLst/>
              <a:ahLst/>
              <a:cxnLst>
                <a:cxn ang="0">
                  <a:pos x="0" y="46"/>
                </a:cxn>
                <a:cxn ang="0">
                  <a:pos x="0" y="46"/>
                </a:cxn>
                <a:cxn ang="0">
                  <a:pos x="10" y="68"/>
                </a:cxn>
                <a:cxn ang="0">
                  <a:pos x="18" y="92"/>
                </a:cxn>
                <a:cxn ang="0">
                  <a:pos x="18" y="92"/>
                </a:cxn>
                <a:cxn ang="0">
                  <a:pos x="24" y="80"/>
                </a:cxn>
                <a:cxn ang="0">
                  <a:pos x="28" y="66"/>
                </a:cxn>
                <a:cxn ang="0">
                  <a:pos x="32" y="52"/>
                </a:cxn>
                <a:cxn ang="0">
                  <a:pos x="32" y="36"/>
                </a:cxn>
                <a:cxn ang="0">
                  <a:pos x="32" y="36"/>
                </a:cxn>
                <a:cxn ang="0">
                  <a:pos x="30" y="18"/>
                </a:cxn>
                <a:cxn ang="0">
                  <a:pos x="26" y="0"/>
                </a:cxn>
                <a:cxn ang="0">
                  <a:pos x="26" y="0"/>
                </a:cxn>
                <a:cxn ang="0">
                  <a:pos x="18" y="18"/>
                </a:cxn>
                <a:cxn ang="0">
                  <a:pos x="6" y="38"/>
                </a:cxn>
                <a:cxn ang="0">
                  <a:pos x="6" y="38"/>
                </a:cxn>
                <a:cxn ang="0">
                  <a:pos x="0" y="46"/>
                </a:cxn>
                <a:cxn ang="0">
                  <a:pos x="0" y="46"/>
                </a:cxn>
              </a:cxnLst>
              <a:rect l="0" t="0" r="r" b="b"/>
              <a:pathLst>
                <a:path w="32" h="92">
                  <a:moveTo>
                    <a:pt x="0" y="46"/>
                  </a:moveTo>
                  <a:lnTo>
                    <a:pt x="0" y="46"/>
                  </a:lnTo>
                  <a:lnTo>
                    <a:pt x="10" y="68"/>
                  </a:lnTo>
                  <a:lnTo>
                    <a:pt x="18" y="92"/>
                  </a:lnTo>
                  <a:lnTo>
                    <a:pt x="18" y="92"/>
                  </a:lnTo>
                  <a:lnTo>
                    <a:pt x="24" y="80"/>
                  </a:lnTo>
                  <a:lnTo>
                    <a:pt x="28" y="66"/>
                  </a:lnTo>
                  <a:lnTo>
                    <a:pt x="32" y="52"/>
                  </a:lnTo>
                  <a:lnTo>
                    <a:pt x="32" y="36"/>
                  </a:lnTo>
                  <a:lnTo>
                    <a:pt x="32" y="36"/>
                  </a:lnTo>
                  <a:lnTo>
                    <a:pt x="30" y="18"/>
                  </a:lnTo>
                  <a:lnTo>
                    <a:pt x="26" y="0"/>
                  </a:lnTo>
                  <a:lnTo>
                    <a:pt x="26" y="0"/>
                  </a:lnTo>
                  <a:lnTo>
                    <a:pt x="18" y="18"/>
                  </a:lnTo>
                  <a:lnTo>
                    <a:pt x="6" y="38"/>
                  </a:lnTo>
                  <a:lnTo>
                    <a:pt x="6" y="38"/>
                  </a:lnTo>
                  <a:lnTo>
                    <a:pt x="0" y="46"/>
                  </a:lnTo>
                  <a:lnTo>
                    <a:pt x="0" y="4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04" name="Freeform 381"/>
            <p:cNvSpPr>
              <a:spLocks/>
            </p:cNvSpPr>
            <p:nvPr/>
          </p:nvSpPr>
          <p:spPr bwMode="auto">
            <a:xfrm>
              <a:off x="4432300" y="1022201"/>
              <a:ext cx="101600" cy="136525"/>
            </a:xfrm>
            <a:custGeom>
              <a:avLst/>
              <a:gdLst/>
              <a:ahLst/>
              <a:cxnLst>
                <a:cxn ang="0">
                  <a:pos x="64" y="10"/>
                </a:cxn>
                <a:cxn ang="0">
                  <a:pos x="64" y="10"/>
                </a:cxn>
                <a:cxn ang="0">
                  <a:pos x="60" y="6"/>
                </a:cxn>
                <a:cxn ang="0">
                  <a:pos x="58" y="0"/>
                </a:cxn>
                <a:cxn ang="0">
                  <a:pos x="58" y="0"/>
                </a:cxn>
                <a:cxn ang="0">
                  <a:pos x="44" y="2"/>
                </a:cxn>
                <a:cxn ang="0">
                  <a:pos x="30" y="4"/>
                </a:cxn>
                <a:cxn ang="0">
                  <a:pos x="16" y="10"/>
                </a:cxn>
                <a:cxn ang="0">
                  <a:pos x="4" y="16"/>
                </a:cxn>
                <a:cxn ang="0">
                  <a:pos x="4" y="16"/>
                </a:cxn>
                <a:cxn ang="0">
                  <a:pos x="2" y="30"/>
                </a:cxn>
                <a:cxn ang="0">
                  <a:pos x="0" y="46"/>
                </a:cxn>
                <a:cxn ang="0">
                  <a:pos x="0" y="46"/>
                </a:cxn>
                <a:cxn ang="0">
                  <a:pos x="2" y="62"/>
                </a:cxn>
                <a:cxn ang="0">
                  <a:pos x="2" y="62"/>
                </a:cxn>
                <a:cxn ang="0">
                  <a:pos x="14" y="70"/>
                </a:cxn>
                <a:cxn ang="0">
                  <a:pos x="26" y="76"/>
                </a:cxn>
                <a:cxn ang="0">
                  <a:pos x="40" y="82"/>
                </a:cxn>
                <a:cxn ang="0">
                  <a:pos x="54" y="86"/>
                </a:cxn>
                <a:cxn ang="0">
                  <a:pos x="54" y="86"/>
                </a:cxn>
                <a:cxn ang="0">
                  <a:pos x="52" y="66"/>
                </a:cxn>
                <a:cxn ang="0">
                  <a:pos x="54" y="44"/>
                </a:cxn>
                <a:cxn ang="0">
                  <a:pos x="54" y="44"/>
                </a:cxn>
                <a:cxn ang="0">
                  <a:pos x="58" y="26"/>
                </a:cxn>
                <a:cxn ang="0">
                  <a:pos x="64" y="10"/>
                </a:cxn>
                <a:cxn ang="0">
                  <a:pos x="64" y="10"/>
                </a:cxn>
              </a:cxnLst>
              <a:rect l="0" t="0" r="r" b="b"/>
              <a:pathLst>
                <a:path w="64" h="86">
                  <a:moveTo>
                    <a:pt x="64" y="10"/>
                  </a:moveTo>
                  <a:lnTo>
                    <a:pt x="64" y="10"/>
                  </a:lnTo>
                  <a:lnTo>
                    <a:pt x="60" y="6"/>
                  </a:lnTo>
                  <a:lnTo>
                    <a:pt x="58" y="0"/>
                  </a:lnTo>
                  <a:lnTo>
                    <a:pt x="58" y="0"/>
                  </a:lnTo>
                  <a:lnTo>
                    <a:pt x="44" y="2"/>
                  </a:lnTo>
                  <a:lnTo>
                    <a:pt x="30" y="4"/>
                  </a:lnTo>
                  <a:lnTo>
                    <a:pt x="16" y="10"/>
                  </a:lnTo>
                  <a:lnTo>
                    <a:pt x="4" y="16"/>
                  </a:lnTo>
                  <a:lnTo>
                    <a:pt x="4" y="16"/>
                  </a:lnTo>
                  <a:lnTo>
                    <a:pt x="2" y="30"/>
                  </a:lnTo>
                  <a:lnTo>
                    <a:pt x="0" y="46"/>
                  </a:lnTo>
                  <a:lnTo>
                    <a:pt x="0" y="46"/>
                  </a:lnTo>
                  <a:lnTo>
                    <a:pt x="2" y="62"/>
                  </a:lnTo>
                  <a:lnTo>
                    <a:pt x="2" y="62"/>
                  </a:lnTo>
                  <a:lnTo>
                    <a:pt x="14" y="70"/>
                  </a:lnTo>
                  <a:lnTo>
                    <a:pt x="26" y="76"/>
                  </a:lnTo>
                  <a:lnTo>
                    <a:pt x="40" y="82"/>
                  </a:lnTo>
                  <a:lnTo>
                    <a:pt x="54" y="86"/>
                  </a:lnTo>
                  <a:lnTo>
                    <a:pt x="54" y="86"/>
                  </a:lnTo>
                  <a:lnTo>
                    <a:pt x="52" y="66"/>
                  </a:lnTo>
                  <a:lnTo>
                    <a:pt x="54" y="44"/>
                  </a:lnTo>
                  <a:lnTo>
                    <a:pt x="54" y="44"/>
                  </a:lnTo>
                  <a:lnTo>
                    <a:pt x="58" y="26"/>
                  </a:lnTo>
                  <a:lnTo>
                    <a:pt x="64" y="10"/>
                  </a:lnTo>
                  <a:lnTo>
                    <a:pt x="64"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05" name="Freeform 382"/>
            <p:cNvSpPr>
              <a:spLocks/>
            </p:cNvSpPr>
            <p:nvPr/>
          </p:nvSpPr>
          <p:spPr bwMode="auto">
            <a:xfrm>
              <a:off x="4568825" y="1139676"/>
              <a:ext cx="187325" cy="142875"/>
            </a:xfrm>
            <a:custGeom>
              <a:avLst/>
              <a:gdLst/>
              <a:ahLst/>
              <a:cxnLst>
                <a:cxn ang="0">
                  <a:pos x="104" y="0"/>
                </a:cxn>
                <a:cxn ang="0">
                  <a:pos x="104" y="0"/>
                </a:cxn>
                <a:cxn ang="0">
                  <a:pos x="86" y="14"/>
                </a:cxn>
                <a:cxn ang="0">
                  <a:pos x="68" y="24"/>
                </a:cxn>
                <a:cxn ang="0">
                  <a:pos x="46" y="32"/>
                </a:cxn>
                <a:cxn ang="0">
                  <a:pos x="24" y="38"/>
                </a:cxn>
                <a:cxn ang="0">
                  <a:pos x="24" y="38"/>
                </a:cxn>
                <a:cxn ang="0">
                  <a:pos x="0" y="40"/>
                </a:cxn>
                <a:cxn ang="0">
                  <a:pos x="0" y="40"/>
                </a:cxn>
                <a:cxn ang="0">
                  <a:pos x="10" y="56"/>
                </a:cxn>
                <a:cxn ang="0">
                  <a:pos x="22" y="70"/>
                </a:cxn>
                <a:cxn ang="0">
                  <a:pos x="34" y="82"/>
                </a:cxn>
                <a:cxn ang="0">
                  <a:pos x="50" y="90"/>
                </a:cxn>
                <a:cxn ang="0">
                  <a:pos x="50" y="90"/>
                </a:cxn>
                <a:cxn ang="0">
                  <a:pos x="70" y="86"/>
                </a:cxn>
                <a:cxn ang="0">
                  <a:pos x="88" y="80"/>
                </a:cxn>
                <a:cxn ang="0">
                  <a:pos x="104" y="70"/>
                </a:cxn>
                <a:cxn ang="0">
                  <a:pos x="118" y="56"/>
                </a:cxn>
                <a:cxn ang="0">
                  <a:pos x="118" y="56"/>
                </a:cxn>
                <a:cxn ang="0">
                  <a:pos x="118" y="42"/>
                </a:cxn>
                <a:cxn ang="0">
                  <a:pos x="114" y="28"/>
                </a:cxn>
                <a:cxn ang="0">
                  <a:pos x="110" y="14"/>
                </a:cxn>
                <a:cxn ang="0">
                  <a:pos x="104" y="0"/>
                </a:cxn>
                <a:cxn ang="0">
                  <a:pos x="104" y="0"/>
                </a:cxn>
              </a:cxnLst>
              <a:rect l="0" t="0" r="r" b="b"/>
              <a:pathLst>
                <a:path w="118" h="90">
                  <a:moveTo>
                    <a:pt x="104" y="0"/>
                  </a:moveTo>
                  <a:lnTo>
                    <a:pt x="104" y="0"/>
                  </a:lnTo>
                  <a:lnTo>
                    <a:pt x="86" y="14"/>
                  </a:lnTo>
                  <a:lnTo>
                    <a:pt x="68" y="24"/>
                  </a:lnTo>
                  <a:lnTo>
                    <a:pt x="46" y="32"/>
                  </a:lnTo>
                  <a:lnTo>
                    <a:pt x="24" y="38"/>
                  </a:lnTo>
                  <a:lnTo>
                    <a:pt x="24" y="38"/>
                  </a:lnTo>
                  <a:lnTo>
                    <a:pt x="0" y="40"/>
                  </a:lnTo>
                  <a:lnTo>
                    <a:pt x="0" y="40"/>
                  </a:lnTo>
                  <a:lnTo>
                    <a:pt x="10" y="56"/>
                  </a:lnTo>
                  <a:lnTo>
                    <a:pt x="22" y="70"/>
                  </a:lnTo>
                  <a:lnTo>
                    <a:pt x="34" y="82"/>
                  </a:lnTo>
                  <a:lnTo>
                    <a:pt x="50" y="90"/>
                  </a:lnTo>
                  <a:lnTo>
                    <a:pt x="50" y="90"/>
                  </a:lnTo>
                  <a:lnTo>
                    <a:pt x="70" y="86"/>
                  </a:lnTo>
                  <a:lnTo>
                    <a:pt x="88" y="80"/>
                  </a:lnTo>
                  <a:lnTo>
                    <a:pt x="104" y="70"/>
                  </a:lnTo>
                  <a:lnTo>
                    <a:pt x="118" y="56"/>
                  </a:lnTo>
                  <a:lnTo>
                    <a:pt x="118" y="56"/>
                  </a:lnTo>
                  <a:lnTo>
                    <a:pt x="118" y="42"/>
                  </a:lnTo>
                  <a:lnTo>
                    <a:pt x="114" y="28"/>
                  </a:lnTo>
                  <a:lnTo>
                    <a:pt x="110" y="14"/>
                  </a:lnTo>
                  <a:lnTo>
                    <a:pt x="104" y="0"/>
                  </a:lnTo>
                  <a:lnTo>
                    <a:pt x="10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06" name="Freeform 383"/>
            <p:cNvSpPr>
              <a:spLocks/>
            </p:cNvSpPr>
            <p:nvPr/>
          </p:nvSpPr>
          <p:spPr bwMode="auto">
            <a:xfrm>
              <a:off x="4460875" y="904726"/>
              <a:ext cx="225425" cy="92075"/>
            </a:xfrm>
            <a:custGeom>
              <a:avLst/>
              <a:gdLst/>
              <a:ahLst/>
              <a:cxnLst>
                <a:cxn ang="0">
                  <a:pos x="70" y="32"/>
                </a:cxn>
                <a:cxn ang="0">
                  <a:pos x="70" y="32"/>
                </a:cxn>
                <a:cxn ang="0">
                  <a:pos x="76" y="32"/>
                </a:cxn>
                <a:cxn ang="0">
                  <a:pos x="84" y="36"/>
                </a:cxn>
                <a:cxn ang="0">
                  <a:pos x="84" y="36"/>
                </a:cxn>
                <a:cxn ang="0">
                  <a:pos x="96" y="26"/>
                </a:cxn>
                <a:cxn ang="0">
                  <a:pos x="110" y="18"/>
                </a:cxn>
                <a:cxn ang="0">
                  <a:pos x="126" y="12"/>
                </a:cxn>
                <a:cxn ang="0">
                  <a:pos x="142" y="6"/>
                </a:cxn>
                <a:cxn ang="0">
                  <a:pos x="142" y="6"/>
                </a:cxn>
                <a:cxn ang="0">
                  <a:pos x="122" y="2"/>
                </a:cxn>
                <a:cxn ang="0">
                  <a:pos x="102" y="0"/>
                </a:cxn>
                <a:cxn ang="0">
                  <a:pos x="102" y="0"/>
                </a:cxn>
                <a:cxn ang="0">
                  <a:pos x="86" y="2"/>
                </a:cxn>
                <a:cxn ang="0">
                  <a:pos x="70" y="4"/>
                </a:cxn>
                <a:cxn ang="0">
                  <a:pos x="56" y="10"/>
                </a:cxn>
                <a:cxn ang="0">
                  <a:pos x="42" y="16"/>
                </a:cxn>
                <a:cxn ang="0">
                  <a:pos x="30" y="24"/>
                </a:cxn>
                <a:cxn ang="0">
                  <a:pos x="18" y="34"/>
                </a:cxn>
                <a:cxn ang="0">
                  <a:pos x="8" y="44"/>
                </a:cxn>
                <a:cxn ang="0">
                  <a:pos x="0" y="58"/>
                </a:cxn>
                <a:cxn ang="0">
                  <a:pos x="0" y="58"/>
                </a:cxn>
                <a:cxn ang="0">
                  <a:pos x="20" y="52"/>
                </a:cxn>
                <a:cxn ang="0">
                  <a:pos x="42" y="48"/>
                </a:cxn>
                <a:cxn ang="0">
                  <a:pos x="42" y="48"/>
                </a:cxn>
                <a:cxn ang="0">
                  <a:pos x="46" y="42"/>
                </a:cxn>
                <a:cxn ang="0">
                  <a:pos x="54" y="36"/>
                </a:cxn>
                <a:cxn ang="0">
                  <a:pos x="62" y="34"/>
                </a:cxn>
                <a:cxn ang="0">
                  <a:pos x="70" y="32"/>
                </a:cxn>
                <a:cxn ang="0">
                  <a:pos x="70" y="32"/>
                </a:cxn>
              </a:cxnLst>
              <a:rect l="0" t="0" r="r" b="b"/>
              <a:pathLst>
                <a:path w="142" h="58">
                  <a:moveTo>
                    <a:pt x="70" y="32"/>
                  </a:moveTo>
                  <a:lnTo>
                    <a:pt x="70" y="32"/>
                  </a:lnTo>
                  <a:lnTo>
                    <a:pt x="76" y="32"/>
                  </a:lnTo>
                  <a:lnTo>
                    <a:pt x="84" y="36"/>
                  </a:lnTo>
                  <a:lnTo>
                    <a:pt x="84" y="36"/>
                  </a:lnTo>
                  <a:lnTo>
                    <a:pt x="96" y="26"/>
                  </a:lnTo>
                  <a:lnTo>
                    <a:pt x="110" y="18"/>
                  </a:lnTo>
                  <a:lnTo>
                    <a:pt x="126" y="12"/>
                  </a:lnTo>
                  <a:lnTo>
                    <a:pt x="142" y="6"/>
                  </a:lnTo>
                  <a:lnTo>
                    <a:pt x="142" y="6"/>
                  </a:lnTo>
                  <a:lnTo>
                    <a:pt x="122" y="2"/>
                  </a:lnTo>
                  <a:lnTo>
                    <a:pt x="102" y="0"/>
                  </a:lnTo>
                  <a:lnTo>
                    <a:pt x="102" y="0"/>
                  </a:lnTo>
                  <a:lnTo>
                    <a:pt x="86" y="2"/>
                  </a:lnTo>
                  <a:lnTo>
                    <a:pt x="70" y="4"/>
                  </a:lnTo>
                  <a:lnTo>
                    <a:pt x="56" y="10"/>
                  </a:lnTo>
                  <a:lnTo>
                    <a:pt x="42" y="16"/>
                  </a:lnTo>
                  <a:lnTo>
                    <a:pt x="30" y="24"/>
                  </a:lnTo>
                  <a:lnTo>
                    <a:pt x="18" y="34"/>
                  </a:lnTo>
                  <a:lnTo>
                    <a:pt x="8" y="44"/>
                  </a:lnTo>
                  <a:lnTo>
                    <a:pt x="0" y="58"/>
                  </a:lnTo>
                  <a:lnTo>
                    <a:pt x="0" y="58"/>
                  </a:lnTo>
                  <a:lnTo>
                    <a:pt x="20" y="52"/>
                  </a:lnTo>
                  <a:lnTo>
                    <a:pt x="42" y="48"/>
                  </a:lnTo>
                  <a:lnTo>
                    <a:pt x="42" y="48"/>
                  </a:lnTo>
                  <a:lnTo>
                    <a:pt x="46" y="42"/>
                  </a:lnTo>
                  <a:lnTo>
                    <a:pt x="54" y="36"/>
                  </a:lnTo>
                  <a:lnTo>
                    <a:pt x="62" y="34"/>
                  </a:lnTo>
                  <a:lnTo>
                    <a:pt x="70" y="32"/>
                  </a:lnTo>
                  <a:lnTo>
                    <a:pt x="70"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07" name="Freeform 384"/>
            <p:cNvSpPr>
              <a:spLocks/>
            </p:cNvSpPr>
            <p:nvPr/>
          </p:nvSpPr>
          <p:spPr bwMode="auto">
            <a:xfrm>
              <a:off x="4619625" y="949176"/>
              <a:ext cx="158750" cy="127000"/>
            </a:xfrm>
            <a:custGeom>
              <a:avLst/>
              <a:gdLst/>
              <a:ahLst/>
              <a:cxnLst>
                <a:cxn ang="0">
                  <a:pos x="80" y="0"/>
                </a:cxn>
                <a:cxn ang="0">
                  <a:pos x="80" y="0"/>
                </a:cxn>
                <a:cxn ang="0">
                  <a:pos x="70" y="0"/>
                </a:cxn>
                <a:cxn ang="0">
                  <a:pos x="70" y="0"/>
                </a:cxn>
                <a:cxn ang="0">
                  <a:pos x="50" y="2"/>
                </a:cxn>
                <a:cxn ang="0">
                  <a:pos x="32" y="6"/>
                </a:cxn>
                <a:cxn ang="0">
                  <a:pos x="16" y="14"/>
                </a:cxn>
                <a:cxn ang="0">
                  <a:pos x="0" y="24"/>
                </a:cxn>
                <a:cxn ang="0">
                  <a:pos x="0" y="24"/>
                </a:cxn>
                <a:cxn ang="0">
                  <a:pos x="2" y="28"/>
                </a:cxn>
                <a:cxn ang="0">
                  <a:pos x="2" y="28"/>
                </a:cxn>
                <a:cxn ang="0">
                  <a:pos x="22" y="38"/>
                </a:cxn>
                <a:cxn ang="0">
                  <a:pos x="42" y="50"/>
                </a:cxn>
                <a:cxn ang="0">
                  <a:pos x="60" y="64"/>
                </a:cxn>
                <a:cxn ang="0">
                  <a:pos x="76" y="80"/>
                </a:cxn>
                <a:cxn ang="0">
                  <a:pos x="76" y="80"/>
                </a:cxn>
                <a:cxn ang="0">
                  <a:pos x="76" y="80"/>
                </a:cxn>
                <a:cxn ang="0">
                  <a:pos x="76" y="80"/>
                </a:cxn>
                <a:cxn ang="0">
                  <a:pos x="84" y="66"/>
                </a:cxn>
                <a:cxn ang="0">
                  <a:pos x="92" y="52"/>
                </a:cxn>
                <a:cxn ang="0">
                  <a:pos x="96" y="38"/>
                </a:cxn>
                <a:cxn ang="0">
                  <a:pos x="100" y="24"/>
                </a:cxn>
                <a:cxn ang="0">
                  <a:pos x="100" y="24"/>
                </a:cxn>
                <a:cxn ang="0">
                  <a:pos x="90" y="12"/>
                </a:cxn>
                <a:cxn ang="0">
                  <a:pos x="80" y="0"/>
                </a:cxn>
                <a:cxn ang="0">
                  <a:pos x="80" y="0"/>
                </a:cxn>
              </a:cxnLst>
              <a:rect l="0" t="0" r="r" b="b"/>
              <a:pathLst>
                <a:path w="100" h="80">
                  <a:moveTo>
                    <a:pt x="80" y="0"/>
                  </a:moveTo>
                  <a:lnTo>
                    <a:pt x="80" y="0"/>
                  </a:lnTo>
                  <a:lnTo>
                    <a:pt x="70" y="0"/>
                  </a:lnTo>
                  <a:lnTo>
                    <a:pt x="70" y="0"/>
                  </a:lnTo>
                  <a:lnTo>
                    <a:pt x="50" y="2"/>
                  </a:lnTo>
                  <a:lnTo>
                    <a:pt x="32" y="6"/>
                  </a:lnTo>
                  <a:lnTo>
                    <a:pt x="16" y="14"/>
                  </a:lnTo>
                  <a:lnTo>
                    <a:pt x="0" y="24"/>
                  </a:lnTo>
                  <a:lnTo>
                    <a:pt x="0" y="24"/>
                  </a:lnTo>
                  <a:lnTo>
                    <a:pt x="2" y="28"/>
                  </a:lnTo>
                  <a:lnTo>
                    <a:pt x="2" y="28"/>
                  </a:lnTo>
                  <a:lnTo>
                    <a:pt x="22" y="38"/>
                  </a:lnTo>
                  <a:lnTo>
                    <a:pt x="42" y="50"/>
                  </a:lnTo>
                  <a:lnTo>
                    <a:pt x="60" y="64"/>
                  </a:lnTo>
                  <a:lnTo>
                    <a:pt x="76" y="80"/>
                  </a:lnTo>
                  <a:lnTo>
                    <a:pt x="76" y="80"/>
                  </a:lnTo>
                  <a:lnTo>
                    <a:pt x="76" y="80"/>
                  </a:lnTo>
                  <a:lnTo>
                    <a:pt x="76" y="80"/>
                  </a:lnTo>
                  <a:lnTo>
                    <a:pt x="84" y="66"/>
                  </a:lnTo>
                  <a:lnTo>
                    <a:pt x="92" y="52"/>
                  </a:lnTo>
                  <a:lnTo>
                    <a:pt x="96" y="38"/>
                  </a:lnTo>
                  <a:lnTo>
                    <a:pt x="100" y="24"/>
                  </a:lnTo>
                  <a:lnTo>
                    <a:pt x="100" y="24"/>
                  </a:lnTo>
                  <a:lnTo>
                    <a:pt x="90" y="12"/>
                  </a:lnTo>
                  <a:lnTo>
                    <a:pt x="80" y="0"/>
                  </a:lnTo>
                  <a:lnTo>
                    <a:pt x="8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08" name="Freeform 385"/>
            <p:cNvSpPr>
              <a:spLocks/>
            </p:cNvSpPr>
            <p:nvPr/>
          </p:nvSpPr>
          <p:spPr bwMode="auto">
            <a:xfrm>
              <a:off x="4451350" y="1174601"/>
              <a:ext cx="127000" cy="104775"/>
            </a:xfrm>
            <a:custGeom>
              <a:avLst/>
              <a:gdLst/>
              <a:ahLst/>
              <a:cxnLst>
                <a:cxn ang="0">
                  <a:pos x="48" y="16"/>
                </a:cxn>
                <a:cxn ang="0">
                  <a:pos x="48" y="16"/>
                </a:cxn>
                <a:cxn ang="0">
                  <a:pos x="22" y="10"/>
                </a:cxn>
                <a:cxn ang="0">
                  <a:pos x="0" y="0"/>
                </a:cxn>
                <a:cxn ang="0">
                  <a:pos x="0" y="0"/>
                </a:cxn>
                <a:cxn ang="0">
                  <a:pos x="6" y="12"/>
                </a:cxn>
                <a:cxn ang="0">
                  <a:pos x="14" y="24"/>
                </a:cxn>
                <a:cxn ang="0">
                  <a:pos x="22" y="34"/>
                </a:cxn>
                <a:cxn ang="0">
                  <a:pos x="32" y="42"/>
                </a:cxn>
                <a:cxn ang="0">
                  <a:pos x="42" y="50"/>
                </a:cxn>
                <a:cxn ang="0">
                  <a:pos x="54" y="58"/>
                </a:cxn>
                <a:cxn ang="0">
                  <a:pos x="68" y="62"/>
                </a:cxn>
                <a:cxn ang="0">
                  <a:pos x="80" y="66"/>
                </a:cxn>
                <a:cxn ang="0">
                  <a:pos x="80" y="66"/>
                </a:cxn>
                <a:cxn ang="0">
                  <a:pos x="70" y="56"/>
                </a:cxn>
                <a:cxn ang="0">
                  <a:pos x="62" y="44"/>
                </a:cxn>
                <a:cxn ang="0">
                  <a:pos x="54" y="30"/>
                </a:cxn>
                <a:cxn ang="0">
                  <a:pos x="48" y="16"/>
                </a:cxn>
                <a:cxn ang="0">
                  <a:pos x="48" y="16"/>
                </a:cxn>
              </a:cxnLst>
              <a:rect l="0" t="0" r="r" b="b"/>
              <a:pathLst>
                <a:path w="80" h="66">
                  <a:moveTo>
                    <a:pt x="48" y="16"/>
                  </a:moveTo>
                  <a:lnTo>
                    <a:pt x="48" y="16"/>
                  </a:lnTo>
                  <a:lnTo>
                    <a:pt x="22" y="10"/>
                  </a:lnTo>
                  <a:lnTo>
                    <a:pt x="0" y="0"/>
                  </a:lnTo>
                  <a:lnTo>
                    <a:pt x="0" y="0"/>
                  </a:lnTo>
                  <a:lnTo>
                    <a:pt x="6" y="12"/>
                  </a:lnTo>
                  <a:lnTo>
                    <a:pt x="14" y="24"/>
                  </a:lnTo>
                  <a:lnTo>
                    <a:pt x="22" y="34"/>
                  </a:lnTo>
                  <a:lnTo>
                    <a:pt x="32" y="42"/>
                  </a:lnTo>
                  <a:lnTo>
                    <a:pt x="42" y="50"/>
                  </a:lnTo>
                  <a:lnTo>
                    <a:pt x="54" y="58"/>
                  </a:lnTo>
                  <a:lnTo>
                    <a:pt x="68" y="62"/>
                  </a:lnTo>
                  <a:lnTo>
                    <a:pt x="80" y="66"/>
                  </a:lnTo>
                  <a:lnTo>
                    <a:pt x="80" y="66"/>
                  </a:lnTo>
                  <a:lnTo>
                    <a:pt x="70" y="56"/>
                  </a:lnTo>
                  <a:lnTo>
                    <a:pt x="62" y="44"/>
                  </a:lnTo>
                  <a:lnTo>
                    <a:pt x="54" y="30"/>
                  </a:lnTo>
                  <a:lnTo>
                    <a:pt x="48" y="16"/>
                  </a:lnTo>
                  <a:lnTo>
                    <a:pt x="48" y="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09" name="Freeform 386"/>
            <p:cNvSpPr>
              <a:spLocks/>
            </p:cNvSpPr>
            <p:nvPr/>
          </p:nvSpPr>
          <p:spPr bwMode="auto">
            <a:xfrm>
              <a:off x="4552950" y="1031726"/>
              <a:ext cx="161925" cy="133350"/>
            </a:xfrm>
            <a:custGeom>
              <a:avLst/>
              <a:gdLst/>
              <a:ahLst/>
              <a:cxnLst>
                <a:cxn ang="0">
                  <a:pos x="8" y="84"/>
                </a:cxn>
                <a:cxn ang="0">
                  <a:pos x="8" y="84"/>
                </a:cxn>
                <a:cxn ang="0">
                  <a:pos x="30" y="82"/>
                </a:cxn>
                <a:cxn ang="0">
                  <a:pos x="30" y="82"/>
                </a:cxn>
                <a:cxn ang="0">
                  <a:pos x="50" y="78"/>
                </a:cxn>
                <a:cxn ang="0">
                  <a:pos x="68" y="70"/>
                </a:cxn>
                <a:cxn ang="0">
                  <a:pos x="86" y="60"/>
                </a:cxn>
                <a:cxn ang="0">
                  <a:pos x="102" y="46"/>
                </a:cxn>
                <a:cxn ang="0">
                  <a:pos x="102" y="46"/>
                </a:cxn>
                <a:cxn ang="0">
                  <a:pos x="88" y="32"/>
                </a:cxn>
                <a:cxn ang="0">
                  <a:pos x="74" y="20"/>
                </a:cxn>
                <a:cxn ang="0">
                  <a:pos x="58" y="8"/>
                </a:cxn>
                <a:cxn ang="0">
                  <a:pos x="40" y="0"/>
                </a:cxn>
                <a:cxn ang="0">
                  <a:pos x="40" y="0"/>
                </a:cxn>
                <a:cxn ang="0">
                  <a:pos x="34" y="6"/>
                </a:cxn>
                <a:cxn ang="0">
                  <a:pos x="28" y="12"/>
                </a:cxn>
                <a:cxn ang="0">
                  <a:pos x="20" y="14"/>
                </a:cxn>
                <a:cxn ang="0">
                  <a:pos x="12" y="16"/>
                </a:cxn>
                <a:cxn ang="0">
                  <a:pos x="12" y="16"/>
                </a:cxn>
                <a:cxn ang="0">
                  <a:pos x="10" y="16"/>
                </a:cxn>
                <a:cxn ang="0">
                  <a:pos x="10" y="16"/>
                </a:cxn>
                <a:cxn ang="0">
                  <a:pos x="4" y="28"/>
                </a:cxn>
                <a:cxn ang="0">
                  <a:pos x="2" y="42"/>
                </a:cxn>
                <a:cxn ang="0">
                  <a:pos x="2" y="42"/>
                </a:cxn>
                <a:cxn ang="0">
                  <a:pos x="0" y="64"/>
                </a:cxn>
                <a:cxn ang="0">
                  <a:pos x="2" y="84"/>
                </a:cxn>
                <a:cxn ang="0">
                  <a:pos x="2" y="84"/>
                </a:cxn>
                <a:cxn ang="0">
                  <a:pos x="8" y="84"/>
                </a:cxn>
                <a:cxn ang="0">
                  <a:pos x="8" y="84"/>
                </a:cxn>
              </a:cxnLst>
              <a:rect l="0" t="0" r="r" b="b"/>
              <a:pathLst>
                <a:path w="102" h="84">
                  <a:moveTo>
                    <a:pt x="8" y="84"/>
                  </a:moveTo>
                  <a:lnTo>
                    <a:pt x="8" y="84"/>
                  </a:lnTo>
                  <a:lnTo>
                    <a:pt x="30" y="82"/>
                  </a:lnTo>
                  <a:lnTo>
                    <a:pt x="30" y="82"/>
                  </a:lnTo>
                  <a:lnTo>
                    <a:pt x="50" y="78"/>
                  </a:lnTo>
                  <a:lnTo>
                    <a:pt x="68" y="70"/>
                  </a:lnTo>
                  <a:lnTo>
                    <a:pt x="86" y="60"/>
                  </a:lnTo>
                  <a:lnTo>
                    <a:pt x="102" y="46"/>
                  </a:lnTo>
                  <a:lnTo>
                    <a:pt x="102" y="46"/>
                  </a:lnTo>
                  <a:lnTo>
                    <a:pt x="88" y="32"/>
                  </a:lnTo>
                  <a:lnTo>
                    <a:pt x="74" y="20"/>
                  </a:lnTo>
                  <a:lnTo>
                    <a:pt x="58" y="8"/>
                  </a:lnTo>
                  <a:lnTo>
                    <a:pt x="40" y="0"/>
                  </a:lnTo>
                  <a:lnTo>
                    <a:pt x="40" y="0"/>
                  </a:lnTo>
                  <a:lnTo>
                    <a:pt x="34" y="6"/>
                  </a:lnTo>
                  <a:lnTo>
                    <a:pt x="28" y="12"/>
                  </a:lnTo>
                  <a:lnTo>
                    <a:pt x="20" y="14"/>
                  </a:lnTo>
                  <a:lnTo>
                    <a:pt x="12" y="16"/>
                  </a:lnTo>
                  <a:lnTo>
                    <a:pt x="12" y="16"/>
                  </a:lnTo>
                  <a:lnTo>
                    <a:pt x="10" y="16"/>
                  </a:lnTo>
                  <a:lnTo>
                    <a:pt x="10" y="16"/>
                  </a:lnTo>
                  <a:lnTo>
                    <a:pt x="4" y="28"/>
                  </a:lnTo>
                  <a:lnTo>
                    <a:pt x="2" y="42"/>
                  </a:lnTo>
                  <a:lnTo>
                    <a:pt x="2" y="42"/>
                  </a:lnTo>
                  <a:lnTo>
                    <a:pt x="0" y="64"/>
                  </a:lnTo>
                  <a:lnTo>
                    <a:pt x="2" y="84"/>
                  </a:lnTo>
                  <a:lnTo>
                    <a:pt x="2" y="84"/>
                  </a:lnTo>
                  <a:lnTo>
                    <a:pt x="8" y="84"/>
                  </a:lnTo>
                  <a:lnTo>
                    <a:pt x="8" y="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grpSp>
      <p:sp>
        <p:nvSpPr>
          <p:cNvPr id="111" name="テキスト ボックス 110"/>
          <p:cNvSpPr txBox="1"/>
          <p:nvPr/>
        </p:nvSpPr>
        <p:spPr>
          <a:xfrm>
            <a:off x="8640198" y="1723921"/>
            <a:ext cx="57657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effectLst/>
                <a:uLnTx/>
                <a:uFillTx/>
              </a:rPr>
              <a:t>※2</a:t>
            </a:r>
            <a:endParaRPr kumimoji="0" lang="ja-JP" altLang="en-US" sz="800" b="0"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20078491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54</a:t>
            </a:fld>
            <a:endParaRPr lang="ja-JP" altLang="en-US" dirty="0"/>
          </a:p>
        </p:txBody>
      </p:sp>
      <p:sp>
        <p:nvSpPr>
          <p:cNvPr id="5" name="タイトル 4"/>
          <p:cNvSpPr>
            <a:spLocks noGrp="1"/>
          </p:cNvSpPr>
          <p:nvPr>
            <p:ph type="title"/>
          </p:nvPr>
        </p:nvSpPr>
        <p:spPr/>
        <p:txBody>
          <a:bodyPr/>
          <a:lstStyle/>
          <a:p>
            <a:r>
              <a:rPr lang="ja-JP" altLang="en-US" dirty="0"/>
              <a:t>債権計上処理の概要</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納品書ベースの計上と請求書ベースの計上</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solidFill>
                  <a:sysClr val="windowText" lastClr="000000"/>
                </a:solidFill>
              </a:rPr>
              <a:t>業務に合わせて、２つの債権計上方法をご用意しています</a:t>
            </a:r>
            <a:endParaRPr kumimoji="1" lang="ja-JP" altLang="en-US" dirty="0"/>
          </a:p>
        </p:txBody>
      </p:sp>
      <p:sp>
        <p:nvSpPr>
          <p:cNvPr id="81" name="AutoShape 5"/>
          <p:cNvSpPr>
            <a:spLocks noChangeArrowheads="1"/>
          </p:cNvSpPr>
          <p:nvPr/>
        </p:nvSpPr>
        <p:spPr bwMode="gray">
          <a:xfrm>
            <a:off x="593210" y="1258617"/>
            <a:ext cx="8100000" cy="1728000"/>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wrap="none" anchor="ctr"/>
          <a:lstStyle/>
          <a:p>
            <a:pPr>
              <a:lnSpc>
                <a:spcPct val="80000"/>
              </a:lnSpc>
              <a:spcBef>
                <a:spcPct val="20000"/>
              </a:spcBef>
              <a:defRPr/>
            </a:pPr>
            <a:endParaRPr kumimoji="0" lang="ja-JP" altLang="ja-JP" sz="1125" kern="0">
              <a:solidFill>
                <a:srgbClr val="E27100"/>
              </a:solidFill>
              <a:latin typeface="メイリオ"/>
              <a:ea typeface="メイリオ"/>
            </a:endParaRPr>
          </a:p>
        </p:txBody>
      </p:sp>
      <p:sp>
        <p:nvSpPr>
          <p:cNvPr id="82" name="AutoShape 5"/>
          <p:cNvSpPr>
            <a:spLocks noChangeArrowheads="1"/>
          </p:cNvSpPr>
          <p:nvPr/>
        </p:nvSpPr>
        <p:spPr bwMode="gray">
          <a:xfrm>
            <a:off x="611560" y="3060000"/>
            <a:ext cx="8100000" cy="1728000"/>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wrap="none" anchor="ctr"/>
          <a:lstStyle/>
          <a:p>
            <a:pPr>
              <a:lnSpc>
                <a:spcPct val="80000"/>
              </a:lnSpc>
              <a:spcBef>
                <a:spcPct val="20000"/>
              </a:spcBef>
              <a:defRPr/>
            </a:pPr>
            <a:endParaRPr kumimoji="0" lang="ja-JP" altLang="ja-JP" sz="1125" kern="0">
              <a:solidFill>
                <a:srgbClr val="E27100"/>
              </a:solidFill>
              <a:latin typeface="メイリオ"/>
              <a:ea typeface="メイリオ"/>
            </a:endParaRPr>
          </a:p>
        </p:txBody>
      </p:sp>
      <p:sp>
        <p:nvSpPr>
          <p:cNvPr id="83" name="Text Box 4"/>
          <p:cNvSpPr txBox="1">
            <a:spLocks noChangeArrowheads="1"/>
          </p:cNvSpPr>
          <p:nvPr/>
        </p:nvSpPr>
        <p:spPr bwMode="auto">
          <a:xfrm>
            <a:off x="683560" y="1332000"/>
            <a:ext cx="8100000" cy="553998"/>
          </a:xfrm>
          <a:prstGeom prst="rect">
            <a:avLst/>
          </a:prstGeom>
          <a:noFill/>
          <a:ln w="9525">
            <a:noFill/>
            <a:miter lim="800000"/>
            <a:headEnd/>
            <a:tailEnd/>
          </a:ln>
        </p:spPr>
        <p:txBody>
          <a:bodyPr wrap="square">
            <a:spAutoFit/>
          </a:bodyPr>
          <a:lstStyle/>
          <a:p>
            <a:pPr>
              <a:defRPr/>
            </a:pPr>
            <a:r>
              <a:rPr lang="ja-JP" altLang="en-US" sz="1400" b="1" dirty="0">
                <a:solidFill>
                  <a:srgbClr val="EE5500"/>
                </a:solidFill>
                <a:cs typeface="メイリオ" pitchFamily="50" charset="-128"/>
              </a:rPr>
              <a:t>債権計上入力、取込</a:t>
            </a:r>
            <a:endParaRPr lang="en-US" altLang="ja-JP" sz="1400" b="1" dirty="0">
              <a:solidFill>
                <a:srgbClr val="EE5500"/>
              </a:solidFill>
              <a:cs typeface="メイリオ" pitchFamily="50" charset="-128"/>
            </a:endParaRPr>
          </a:p>
          <a:p>
            <a:pPr>
              <a:defRPr/>
            </a:pPr>
            <a:endParaRPr lang="ja-JP" altLang="en-US" sz="600" b="1" dirty="0">
              <a:solidFill>
                <a:srgbClr val="B91B17"/>
              </a:solidFill>
              <a:cs typeface="メイリオ" pitchFamily="50" charset="-128"/>
            </a:endParaRPr>
          </a:p>
          <a:p>
            <a:pPr>
              <a:defRPr/>
            </a:pPr>
            <a:r>
              <a:rPr lang="ja-JP" altLang="en-US" sz="1000" dirty="0">
                <a:solidFill>
                  <a:prstClr val="black">
                    <a:lumMod val="65000"/>
                    <a:lumOff val="35000"/>
                  </a:prstClr>
                </a:solidFill>
                <a:cs typeface="メイリオ" pitchFamily="50" charset="-128"/>
              </a:rPr>
              <a:t>債権伝票を日々の売上発生の都度計上、締日のタイミングで締次処理を行うことにより得意先マスタ情報を参照して入金予定データを作成</a:t>
            </a:r>
          </a:p>
        </p:txBody>
      </p:sp>
      <p:sp>
        <p:nvSpPr>
          <p:cNvPr id="84" name="Text Box 4"/>
          <p:cNvSpPr txBox="1">
            <a:spLocks noChangeArrowheads="1"/>
          </p:cNvSpPr>
          <p:nvPr/>
        </p:nvSpPr>
        <p:spPr bwMode="auto">
          <a:xfrm>
            <a:off x="683560" y="3131998"/>
            <a:ext cx="7750840" cy="553998"/>
          </a:xfrm>
          <a:prstGeom prst="rect">
            <a:avLst/>
          </a:prstGeom>
          <a:noFill/>
          <a:ln w="9525">
            <a:noFill/>
            <a:miter lim="800000"/>
            <a:headEnd/>
            <a:tailEnd/>
          </a:ln>
        </p:spPr>
        <p:txBody>
          <a:bodyPr wrap="none">
            <a:spAutoFit/>
          </a:bodyPr>
          <a:lstStyle/>
          <a:p>
            <a:pPr>
              <a:defRPr/>
            </a:pPr>
            <a:r>
              <a:rPr lang="ja-JP" altLang="en-US" sz="1400" b="1" dirty="0">
                <a:solidFill>
                  <a:srgbClr val="EE5500"/>
                </a:solidFill>
                <a:cs typeface="メイリオ" pitchFamily="50" charset="-128"/>
              </a:rPr>
              <a:t>債権伝票入力、取込</a:t>
            </a:r>
            <a:endParaRPr lang="en-US" altLang="ja-JP" sz="1400" b="1" dirty="0">
              <a:solidFill>
                <a:srgbClr val="EE5500"/>
              </a:solidFill>
              <a:cs typeface="メイリオ" pitchFamily="50" charset="-128"/>
            </a:endParaRPr>
          </a:p>
          <a:p>
            <a:pPr>
              <a:defRPr/>
            </a:pPr>
            <a:endParaRPr lang="ja-JP" altLang="en-US" sz="600" b="1" dirty="0">
              <a:solidFill>
                <a:srgbClr val="B91B17"/>
              </a:solidFill>
              <a:cs typeface="メイリオ" pitchFamily="50" charset="-128"/>
            </a:endParaRPr>
          </a:p>
          <a:p>
            <a:pPr>
              <a:defRPr/>
            </a:pPr>
            <a:r>
              <a:rPr lang="ja-JP" altLang="en-US" sz="1000" dirty="0">
                <a:solidFill>
                  <a:prstClr val="black">
                    <a:lumMod val="65000"/>
                    <a:lumOff val="35000"/>
                  </a:prstClr>
                </a:solidFill>
                <a:cs typeface="メイリオ" pitchFamily="50" charset="-128"/>
              </a:rPr>
              <a:t>債権伝票を外部システム等で締処理を行った集計済みの単位で計上、計上時に入金予定データ（入金日や入金方法）も合わせて登録</a:t>
            </a:r>
          </a:p>
        </p:txBody>
      </p:sp>
      <p:grpSp>
        <p:nvGrpSpPr>
          <p:cNvPr id="86" name="グループ化 85"/>
          <p:cNvGrpSpPr/>
          <p:nvPr/>
        </p:nvGrpSpPr>
        <p:grpSpPr>
          <a:xfrm>
            <a:off x="1079560" y="2232000"/>
            <a:ext cx="648072" cy="639282"/>
            <a:chOff x="2303748" y="2228470"/>
            <a:chExt cx="648072" cy="639282"/>
          </a:xfrm>
        </p:grpSpPr>
        <p:sp>
          <p:nvSpPr>
            <p:cNvPr id="123" name="テキスト ボックス 122"/>
            <p:cNvSpPr txBox="1"/>
            <p:nvPr/>
          </p:nvSpPr>
          <p:spPr>
            <a:xfrm>
              <a:off x="2303748" y="2518939"/>
              <a:ext cx="648072" cy="348813"/>
            </a:xfrm>
            <a:prstGeom prst="rect">
              <a:avLst/>
            </a:prstGeom>
          </p:spPr>
          <p:txBody>
            <a:bodyPr wrap="square" rtlCol="0" anchor="ctr" anchorCtr="0">
              <a:spAutoFit/>
            </a:bodyPr>
            <a:lstStyle/>
            <a:p>
              <a:pPr>
                <a:lnSpc>
                  <a:spcPts val="1950"/>
                </a:lnSpc>
              </a:pPr>
              <a:r>
                <a:rPr lang="ja-JP" altLang="en-US" sz="1050" b="1" dirty="0">
                  <a:solidFill>
                    <a:srgbClr val="F9BE00"/>
                  </a:solidFill>
                  <a:cs typeface="メイリオ" pitchFamily="50" charset="-128"/>
                </a:rPr>
                <a:t>得意先</a:t>
              </a:r>
            </a:p>
          </p:txBody>
        </p:sp>
        <p:sp>
          <p:nvSpPr>
            <p:cNvPr id="124" name="Freeform 370"/>
            <p:cNvSpPr>
              <a:spLocks noEditPoints="1"/>
            </p:cNvSpPr>
            <p:nvPr/>
          </p:nvSpPr>
          <p:spPr bwMode="auto">
            <a:xfrm>
              <a:off x="2438763" y="2228470"/>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grpSp>
        <p:nvGrpSpPr>
          <p:cNvPr id="88" name="グループ化 87"/>
          <p:cNvGrpSpPr/>
          <p:nvPr/>
        </p:nvGrpSpPr>
        <p:grpSpPr>
          <a:xfrm>
            <a:off x="2123560" y="2196000"/>
            <a:ext cx="1296144" cy="685105"/>
            <a:chOff x="3032829" y="2193708"/>
            <a:chExt cx="1296144" cy="685105"/>
          </a:xfrm>
        </p:grpSpPr>
        <p:grpSp>
          <p:nvGrpSpPr>
            <p:cNvPr id="108" name="グループ化 77"/>
            <p:cNvGrpSpPr/>
            <p:nvPr/>
          </p:nvGrpSpPr>
          <p:grpSpPr>
            <a:xfrm>
              <a:off x="3253653" y="2220711"/>
              <a:ext cx="373242" cy="373244"/>
              <a:chOff x="1297236" y="2225153"/>
              <a:chExt cx="381000" cy="381001"/>
            </a:xfrm>
            <a:solidFill>
              <a:srgbClr val="F9BE00"/>
            </a:solidFill>
          </p:grpSpPr>
          <p:sp>
            <p:nvSpPr>
              <p:cNvPr id="111" name="Freeform 49"/>
              <p:cNvSpPr>
                <a:spLocks/>
              </p:cNvSpPr>
              <p:nvPr/>
            </p:nvSpPr>
            <p:spPr bwMode="auto">
              <a:xfrm>
                <a:off x="1297236" y="2225153"/>
                <a:ext cx="381000" cy="285750"/>
              </a:xfrm>
              <a:custGeom>
                <a:avLst/>
                <a:gdLst/>
                <a:ahLst/>
                <a:cxnLst>
                  <a:cxn ang="0">
                    <a:pos x="228" y="180"/>
                  </a:cxn>
                  <a:cxn ang="0">
                    <a:pos x="56" y="180"/>
                  </a:cxn>
                  <a:cxn ang="0">
                    <a:pos x="56" y="180"/>
                  </a:cxn>
                  <a:cxn ang="0">
                    <a:pos x="52" y="180"/>
                  </a:cxn>
                  <a:cxn ang="0">
                    <a:pos x="48" y="176"/>
                  </a:cxn>
                  <a:cxn ang="0">
                    <a:pos x="46" y="174"/>
                  </a:cxn>
                  <a:cxn ang="0">
                    <a:pos x="44" y="170"/>
                  </a:cxn>
                  <a:cxn ang="0">
                    <a:pos x="30" y="24"/>
                  </a:cxn>
                  <a:cxn ang="0">
                    <a:pos x="0" y="24"/>
                  </a:cxn>
                  <a:cxn ang="0">
                    <a:pos x="0" y="0"/>
                  </a:cxn>
                  <a:cxn ang="0">
                    <a:pos x="40" y="0"/>
                  </a:cxn>
                  <a:cxn ang="0">
                    <a:pos x="40" y="0"/>
                  </a:cxn>
                  <a:cxn ang="0">
                    <a:pos x="44" y="0"/>
                  </a:cxn>
                  <a:cxn ang="0">
                    <a:pos x="48" y="4"/>
                  </a:cxn>
                  <a:cxn ang="0">
                    <a:pos x="50" y="6"/>
                  </a:cxn>
                  <a:cxn ang="0">
                    <a:pos x="52" y="10"/>
                  </a:cxn>
                  <a:cxn ang="0">
                    <a:pos x="66" y="156"/>
                  </a:cxn>
                  <a:cxn ang="0">
                    <a:pos x="216" y="156"/>
                  </a:cxn>
                  <a:cxn ang="0">
                    <a:pos x="216" y="90"/>
                  </a:cxn>
                  <a:cxn ang="0">
                    <a:pos x="240" y="90"/>
                  </a:cxn>
                  <a:cxn ang="0">
                    <a:pos x="240" y="168"/>
                  </a:cxn>
                  <a:cxn ang="0">
                    <a:pos x="240" y="168"/>
                  </a:cxn>
                  <a:cxn ang="0">
                    <a:pos x="240" y="172"/>
                  </a:cxn>
                  <a:cxn ang="0">
                    <a:pos x="236" y="176"/>
                  </a:cxn>
                  <a:cxn ang="0">
                    <a:pos x="232" y="180"/>
                  </a:cxn>
                  <a:cxn ang="0">
                    <a:pos x="228" y="180"/>
                  </a:cxn>
                  <a:cxn ang="0">
                    <a:pos x="228" y="180"/>
                  </a:cxn>
                </a:cxnLst>
                <a:rect l="0" t="0" r="r" b="b"/>
                <a:pathLst>
                  <a:path w="240" h="180">
                    <a:moveTo>
                      <a:pt x="228" y="180"/>
                    </a:moveTo>
                    <a:lnTo>
                      <a:pt x="56" y="180"/>
                    </a:lnTo>
                    <a:lnTo>
                      <a:pt x="56" y="180"/>
                    </a:lnTo>
                    <a:lnTo>
                      <a:pt x="52" y="180"/>
                    </a:lnTo>
                    <a:lnTo>
                      <a:pt x="48" y="176"/>
                    </a:lnTo>
                    <a:lnTo>
                      <a:pt x="46" y="174"/>
                    </a:lnTo>
                    <a:lnTo>
                      <a:pt x="44" y="170"/>
                    </a:lnTo>
                    <a:lnTo>
                      <a:pt x="30" y="24"/>
                    </a:lnTo>
                    <a:lnTo>
                      <a:pt x="0" y="24"/>
                    </a:lnTo>
                    <a:lnTo>
                      <a:pt x="0" y="0"/>
                    </a:lnTo>
                    <a:lnTo>
                      <a:pt x="40" y="0"/>
                    </a:lnTo>
                    <a:lnTo>
                      <a:pt x="40" y="0"/>
                    </a:lnTo>
                    <a:lnTo>
                      <a:pt x="44" y="0"/>
                    </a:lnTo>
                    <a:lnTo>
                      <a:pt x="48" y="4"/>
                    </a:lnTo>
                    <a:lnTo>
                      <a:pt x="50" y="6"/>
                    </a:lnTo>
                    <a:lnTo>
                      <a:pt x="52" y="10"/>
                    </a:lnTo>
                    <a:lnTo>
                      <a:pt x="66" y="156"/>
                    </a:lnTo>
                    <a:lnTo>
                      <a:pt x="216" y="156"/>
                    </a:lnTo>
                    <a:lnTo>
                      <a:pt x="216" y="90"/>
                    </a:lnTo>
                    <a:lnTo>
                      <a:pt x="240" y="90"/>
                    </a:lnTo>
                    <a:lnTo>
                      <a:pt x="240" y="168"/>
                    </a:lnTo>
                    <a:lnTo>
                      <a:pt x="240" y="168"/>
                    </a:lnTo>
                    <a:lnTo>
                      <a:pt x="240" y="172"/>
                    </a:lnTo>
                    <a:lnTo>
                      <a:pt x="236" y="176"/>
                    </a:lnTo>
                    <a:lnTo>
                      <a:pt x="232" y="180"/>
                    </a:lnTo>
                    <a:lnTo>
                      <a:pt x="228" y="180"/>
                    </a:lnTo>
                    <a:lnTo>
                      <a:pt x="228" y="18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12" name="Freeform 50"/>
              <p:cNvSpPr>
                <a:spLocks/>
              </p:cNvSpPr>
              <p:nvPr/>
            </p:nvSpPr>
            <p:spPr bwMode="auto">
              <a:xfrm>
                <a:off x="14051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13" name="Freeform 51"/>
              <p:cNvSpPr>
                <a:spLocks/>
              </p:cNvSpPr>
              <p:nvPr/>
            </p:nvSpPr>
            <p:spPr bwMode="auto">
              <a:xfrm>
                <a:off x="15702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14" name="Rectangle 52"/>
              <p:cNvSpPr>
                <a:spLocks noChangeArrowheads="1"/>
              </p:cNvSpPr>
              <p:nvPr/>
            </p:nvSpPr>
            <p:spPr bwMode="auto">
              <a:xfrm>
                <a:off x="1436936" y="23775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15" name="Rectangle 53"/>
              <p:cNvSpPr>
                <a:spLocks noChangeArrowheads="1"/>
              </p:cNvSpPr>
              <p:nvPr/>
            </p:nvSpPr>
            <p:spPr bwMode="auto">
              <a:xfrm>
                <a:off x="1538536" y="23775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16" name="Rectangle 54"/>
              <p:cNvSpPr>
                <a:spLocks noChangeArrowheads="1"/>
              </p:cNvSpPr>
              <p:nvPr/>
            </p:nvSpPr>
            <p:spPr bwMode="auto">
              <a:xfrm>
                <a:off x="1411536" y="22759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17" name="Rectangle 55"/>
              <p:cNvSpPr>
                <a:spLocks noChangeArrowheads="1"/>
              </p:cNvSpPr>
              <p:nvPr/>
            </p:nvSpPr>
            <p:spPr bwMode="auto">
              <a:xfrm>
                <a:off x="1513136" y="22759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sp>
          <p:nvSpPr>
            <p:cNvPr id="109" name="テキスト ボックス 108"/>
            <p:cNvSpPr txBox="1"/>
            <p:nvPr/>
          </p:nvSpPr>
          <p:spPr>
            <a:xfrm>
              <a:off x="3032829" y="2530000"/>
              <a:ext cx="1296144" cy="348813"/>
            </a:xfrm>
            <a:prstGeom prst="rect">
              <a:avLst/>
            </a:prstGeom>
          </p:spPr>
          <p:txBody>
            <a:bodyPr wrap="square" rtlCol="0" anchor="ctr" anchorCtr="0">
              <a:spAutoFit/>
            </a:bodyPr>
            <a:lstStyle/>
            <a:p>
              <a:pPr>
                <a:lnSpc>
                  <a:spcPts val="1950"/>
                </a:lnSpc>
              </a:pPr>
              <a:r>
                <a:rPr lang="ja-JP" altLang="en-US" sz="1050" b="1" dirty="0">
                  <a:solidFill>
                    <a:srgbClr val="F9BE00"/>
                  </a:solidFill>
                  <a:cs typeface="メイリオ" pitchFamily="50" charset="-128"/>
                </a:rPr>
                <a:t>出荷・納品書受領</a:t>
              </a:r>
            </a:p>
          </p:txBody>
        </p:sp>
        <p:sp>
          <p:nvSpPr>
            <p:cNvPr id="110" name="Freeform 393"/>
            <p:cNvSpPr>
              <a:spLocks noEditPoints="1"/>
            </p:cNvSpPr>
            <p:nvPr/>
          </p:nvSpPr>
          <p:spPr bwMode="auto">
            <a:xfrm>
              <a:off x="3680903" y="2193708"/>
              <a:ext cx="283369" cy="34766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sp>
        <p:nvSpPr>
          <p:cNvPr id="89" name="AutoShape 93"/>
          <p:cNvSpPr>
            <a:spLocks noChangeArrowheads="1"/>
          </p:cNvSpPr>
          <p:nvPr/>
        </p:nvSpPr>
        <p:spPr bwMode="auto">
          <a:xfrm rot="16200000">
            <a:off x="1907560" y="22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90" name="AutoShape 93"/>
          <p:cNvSpPr>
            <a:spLocks noChangeArrowheads="1"/>
          </p:cNvSpPr>
          <p:nvPr/>
        </p:nvSpPr>
        <p:spPr bwMode="auto">
          <a:xfrm rot="16200000">
            <a:off x="3383560" y="22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grpSp>
        <p:nvGrpSpPr>
          <p:cNvPr id="91" name="グループ化 90"/>
          <p:cNvGrpSpPr/>
          <p:nvPr/>
        </p:nvGrpSpPr>
        <p:grpSpPr>
          <a:xfrm>
            <a:off x="7379560" y="2160000"/>
            <a:ext cx="864096" cy="672813"/>
            <a:chOff x="7452000" y="2160000"/>
            <a:chExt cx="864096" cy="672813"/>
          </a:xfrm>
        </p:grpSpPr>
        <p:sp>
          <p:nvSpPr>
            <p:cNvPr id="106" name="テキスト ボックス 105"/>
            <p:cNvSpPr txBox="1"/>
            <p:nvPr/>
          </p:nvSpPr>
          <p:spPr>
            <a:xfrm>
              <a:off x="7452000" y="2484000"/>
              <a:ext cx="864096" cy="348813"/>
            </a:xfrm>
            <a:prstGeom prst="rect">
              <a:avLst/>
            </a:prstGeom>
          </p:spPr>
          <p:txBody>
            <a:bodyPr wrap="square" rtlCol="0" anchor="ctr" anchorCtr="0">
              <a:spAutoFit/>
            </a:bodyPr>
            <a:lstStyle/>
            <a:p>
              <a:pPr>
                <a:lnSpc>
                  <a:spcPts val="1950"/>
                </a:lnSpc>
              </a:pPr>
              <a:r>
                <a:rPr lang="ja-JP" altLang="en-US" sz="1050" b="1" dirty="0">
                  <a:solidFill>
                    <a:srgbClr val="007BC7"/>
                  </a:solidFill>
                  <a:cs typeface="メイリオ" pitchFamily="50" charset="-128"/>
                </a:rPr>
                <a:t>締次請求書</a:t>
              </a:r>
            </a:p>
          </p:txBody>
        </p:sp>
        <p:sp>
          <p:nvSpPr>
            <p:cNvPr id="107" name="Freeform 393"/>
            <p:cNvSpPr>
              <a:spLocks noEditPoints="1"/>
            </p:cNvSpPr>
            <p:nvPr/>
          </p:nvSpPr>
          <p:spPr bwMode="auto">
            <a:xfrm>
              <a:off x="7740000" y="2160000"/>
              <a:ext cx="283369" cy="34766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92" name="グループ化 91"/>
          <p:cNvGrpSpPr/>
          <p:nvPr/>
        </p:nvGrpSpPr>
        <p:grpSpPr>
          <a:xfrm>
            <a:off x="5075560" y="2160000"/>
            <a:ext cx="999111" cy="811406"/>
            <a:chOff x="5256000" y="2160000"/>
            <a:chExt cx="999111" cy="811406"/>
          </a:xfrm>
        </p:grpSpPr>
        <p:grpSp>
          <p:nvGrpSpPr>
            <p:cNvPr id="101" name="グループ化 250"/>
            <p:cNvGrpSpPr/>
            <p:nvPr/>
          </p:nvGrpSpPr>
          <p:grpSpPr>
            <a:xfrm>
              <a:off x="5580000" y="2160000"/>
              <a:ext cx="301563" cy="301563"/>
              <a:chOff x="2182416" y="3387725"/>
              <a:chExt cx="381000" cy="381000"/>
            </a:xfrm>
            <a:solidFill>
              <a:srgbClr val="00A3EC"/>
            </a:solidFill>
          </p:grpSpPr>
          <p:sp>
            <p:nvSpPr>
              <p:cNvPr id="103" name="Freeform 220"/>
              <p:cNvSpPr>
                <a:spLocks/>
              </p:cNvSpPr>
              <p:nvPr/>
            </p:nvSpPr>
            <p:spPr bwMode="auto">
              <a:xfrm>
                <a:off x="2341166" y="3394075"/>
                <a:ext cx="215900" cy="215900"/>
              </a:xfrm>
              <a:custGeom>
                <a:avLst/>
                <a:gdLst/>
                <a:ahLst/>
                <a:cxnLst>
                  <a:cxn ang="0">
                    <a:pos x="34" y="136"/>
                  </a:cxn>
                  <a:cxn ang="0">
                    <a:pos x="0" y="102"/>
                  </a:cxn>
                  <a:cxn ang="0">
                    <a:pos x="102" y="0"/>
                  </a:cxn>
                  <a:cxn ang="0">
                    <a:pos x="136" y="34"/>
                  </a:cxn>
                  <a:cxn ang="0">
                    <a:pos x="34" y="136"/>
                  </a:cxn>
                </a:cxnLst>
                <a:rect l="0" t="0" r="r" b="b"/>
                <a:pathLst>
                  <a:path w="136" h="136">
                    <a:moveTo>
                      <a:pt x="34" y="136"/>
                    </a:moveTo>
                    <a:lnTo>
                      <a:pt x="0" y="102"/>
                    </a:lnTo>
                    <a:lnTo>
                      <a:pt x="102" y="0"/>
                    </a:lnTo>
                    <a:lnTo>
                      <a:pt x="136" y="34"/>
                    </a:lnTo>
                    <a:lnTo>
                      <a:pt x="34"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04" name="Freeform 221"/>
              <p:cNvSpPr>
                <a:spLocks/>
              </p:cNvSpPr>
              <p:nvPr/>
            </p:nvSpPr>
            <p:spPr bwMode="auto">
              <a:xfrm>
                <a:off x="2296716" y="3581400"/>
                <a:ext cx="73025" cy="73025"/>
              </a:xfrm>
              <a:custGeom>
                <a:avLst/>
                <a:gdLst/>
                <a:ahLst/>
                <a:cxnLst>
                  <a:cxn ang="0">
                    <a:pos x="0" y="46"/>
                  </a:cxn>
                  <a:cxn ang="0">
                    <a:pos x="0" y="46"/>
                  </a:cxn>
                  <a:cxn ang="0">
                    <a:pos x="12" y="0"/>
                  </a:cxn>
                  <a:cxn ang="0">
                    <a:pos x="46" y="34"/>
                  </a:cxn>
                  <a:cxn ang="0">
                    <a:pos x="0" y="46"/>
                  </a:cxn>
                </a:cxnLst>
                <a:rect l="0" t="0" r="r" b="b"/>
                <a:pathLst>
                  <a:path w="46" h="46">
                    <a:moveTo>
                      <a:pt x="0" y="46"/>
                    </a:moveTo>
                    <a:lnTo>
                      <a:pt x="0" y="46"/>
                    </a:lnTo>
                    <a:lnTo>
                      <a:pt x="12" y="0"/>
                    </a:lnTo>
                    <a:lnTo>
                      <a:pt x="46" y="34"/>
                    </a:lnTo>
                    <a:lnTo>
                      <a:pt x="0" y="4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05" name="Freeform 222"/>
              <p:cNvSpPr>
                <a:spLocks/>
              </p:cNvSpPr>
              <p:nvPr/>
            </p:nvSpPr>
            <p:spPr bwMode="auto">
              <a:xfrm>
                <a:off x="2182416" y="3387725"/>
                <a:ext cx="381000" cy="381000"/>
              </a:xfrm>
              <a:custGeom>
                <a:avLst/>
                <a:gdLst/>
                <a:ahLst/>
                <a:cxnLst>
                  <a:cxn ang="0">
                    <a:pos x="216" y="92"/>
                  </a:cxn>
                  <a:cxn ang="0">
                    <a:pos x="216" y="216"/>
                  </a:cxn>
                  <a:cxn ang="0">
                    <a:pos x="24" y="216"/>
                  </a:cxn>
                  <a:cxn ang="0">
                    <a:pos x="24" y="24"/>
                  </a:cxn>
                  <a:cxn ang="0">
                    <a:pos x="148" y="24"/>
                  </a:cxn>
                  <a:cxn ang="0">
                    <a:pos x="172" y="0"/>
                  </a:cxn>
                  <a:cxn ang="0">
                    <a:pos x="0" y="0"/>
                  </a:cxn>
                  <a:cxn ang="0">
                    <a:pos x="0" y="240"/>
                  </a:cxn>
                  <a:cxn ang="0">
                    <a:pos x="240" y="240"/>
                  </a:cxn>
                  <a:cxn ang="0">
                    <a:pos x="240" y="68"/>
                  </a:cxn>
                  <a:cxn ang="0">
                    <a:pos x="216" y="92"/>
                  </a:cxn>
                </a:cxnLst>
                <a:rect l="0" t="0" r="r" b="b"/>
                <a:pathLst>
                  <a:path w="240" h="240">
                    <a:moveTo>
                      <a:pt x="216" y="92"/>
                    </a:moveTo>
                    <a:lnTo>
                      <a:pt x="216" y="216"/>
                    </a:lnTo>
                    <a:lnTo>
                      <a:pt x="24" y="216"/>
                    </a:lnTo>
                    <a:lnTo>
                      <a:pt x="24" y="24"/>
                    </a:lnTo>
                    <a:lnTo>
                      <a:pt x="148" y="24"/>
                    </a:lnTo>
                    <a:lnTo>
                      <a:pt x="172" y="0"/>
                    </a:lnTo>
                    <a:lnTo>
                      <a:pt x="0" y="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02" name="テキスト ボックス 101"/>
            <p:cNvSpPr txBox="1"/>
            <p:nvPr/>
          </p:nvSpPr>
          <p:spPr>
            <a:xfrm>
              <a:off x="5256000" y="2520000"/>
              <a:ext cx="999111" cy="451406"/>
            </a:xfrm>
            <a:prstGeom prst="rect">
              <a:avLst/>
            </a:prstGeom>
          </p:spPr>
          <p:txBody>
            <a:bodyPr wrap="square" rtlCol="0" anchor="ctr" anchorCtr="0">
              <a:spAutoFit/>
            </a:bodyPr>
            <a:lstStyle/>
            <a:p>
              <a:pPr>
                <a:lnSpc>
                  <a:spcPts val="1350"/>
                </a:lnSpc>
              </a:pPr>
              <a:r>
                <a:rPr lang="ja-JP" altLang="en-US" sz="1050" b="1" dirty="0">
                  <a:solidFill>
                    <a:srgbClr val="007BC7"/>
                  </a:solidFill>
                  <a:cs typeface="メイリオ" pitchFamily="50" charset="-128"/>
                </a:rPr>
                <a:t>債権計上入力</a:t>
              </a:r>
              <a:endParaRPr lang="en-US" altLang="ja-JP" sz="1050" b="1" dirty="0">
                <a:solidFill>
                  <a:srgbClr val="007BC7"/>
                </a:solidFill>
                <a:cs typeface="メイリオ" pitchFamily="50" charset="-128"/>
              </a:endParaRPr>
            </a:p>
            <a:p>
              <a:pPr>
                <a:lnSpc>
                  <a:spcPts val="1350"/>
                </a:lnSpc>
              </a:pPr>
              <a:r>
                <a:rPr lang="ja-JP" altLang="en-US" sz="1050" b="1" dirty="0">
                  <a:solidFill>
                    <a:srgbClr val="007BC7"/>
                  </a:solidFill>
                  <a:cs typeface="メイリオ" pitchFamily="50" charset="-128"/>
                </a:rPr>
                <a:t>   </a:t>
              </a:r>
              <a:r>
                <a:rPr lang="en-US" altLang="ja-JP" sz="1050" b="1" dirty="0">
                  <a:solidFill>
                    <a:srgbClr val="007BC7"/>
                  </a:solidFill>
                  <a:cs typeface="メイリオ" pitchFamily="50" charset="-128"/>
                </a:rPr>
                <a:t>or</a:t>
              </a:r>
              <a:r>
                <a:rPr lang="ja-JP" altLang="en-US" sz="1050" b="1" dirty="0">
                  <a:solidFill>
                    <a:srgbClr val="007BC7"/>
                  </a:solidFill>
                  <a:cs typeface="メイリオ" pitchFamily="50" charset="-128"/>
                </a:rPr>
                <a:t> 取込</a:t>
              </a:r>
            </a:p>
          </p:txBody>
        </p:sp>
      </p:grpSp>
      <p:sp>
        <p:nvSpPr>
          <p:cNvPr id="93" name="角丸四角形 92"/>
          <p:cNvSpPr/>
          <p:nvPr/>
        </p:nvSpPr>
        <p:spPr>
          <a:xfrm>
            <a:off x="5039560" y="1836000"/>
            <a:ext cx="3240360" cy="1080000"/>
          </a:xfrm>
          <a:prstGeom prst="roundRect">
            <a:avLst>
              <a:gd name="adj" fmla="val 6304"/>
            </a:avLst>
          </a:prstGeom>
          <a:noFill/>
          <a:ln w="127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pic>
        <p:nvPicPr>
          <p:cNvPr id="94" name="Picture 2"/>
          <p:cNvPicPr>
            <a:picLocks noChangeAspect="1" noChangeArrowheads="1"/>
          </p:cNvPicPr>
          <p:nvPr/>
        </p:nvPicPr>
        <p:blipFill>
          <a:blip r:embed="rId2" cstate="email"/>
          <a:srcRect/>
          <a:stretch>
            <a:fillRect/>
          </a:stretch>
        </p:blipFill>
        <p:spPr bwMode="auto">
          <a:xfrm>
            <a:off x="5183560" y="1908000"/>
            <a:ext cx="965267" cy="135014"/>
          </a:xfrm>
          <a:prstGeom prst="rect">
            <a:avLst/>
          </a:prstGeom>
          <a:noFill/>
          <a:ln w="9525">
            <a:noFill/>
            <a:miter lim="800000"/>
            <a:headEnd/>
            <a:tailEnd/>
          </a:ln>
          <a:effectLst/>
        </p:spPr>
      </p:pic>
      <p:grpSp>
        <p:nvGrpSpPr>
          <p:cNvPr id="95" name="グループ化 94"/>
          <p:cNvGrpSpPr/>
          <p:nvPr/>
        </p:nvGrpSpPr>
        <p:grpSpPr>
          <a:xfrm>
            <a:off x="6227560" y="2160000"/>
            <a:ext cx="999111" cy="811406"/>
            <a:chOff x="6300000" y="2160000"/>
            <a:chExt cx="999111" cy="811406"/>
          </a:xfrm>
        </p:grpSpPr>
        <p:sp>
          <p:nvSpPr>
            <p:cNvPr id="99" name="テキスト ボックス 98"/>
            <p:cNvSpPr txBox="1"/>
            <p:nvPr/>
          </p:nvSpPr>
          <p:spPr>
            <a:xfrm>
              <a:off x="6300000" y="2520000"/>
              <a:ext cx="999111" cy="451406"/>
            </a:xfrm>
            <a:prstGeom prst="rect">
              <a:avLst/>
            </a:prstGeom>
          </p:spPr>
          <p:txBody>
            <a:bodyPr wrap="square" rtlCol="0" anchor="ctr" anchorCtr="0">
              <a:spAutoFit/>
            </a:bodyPr>
            <a:lstStyle/>
            <a:p>
              <a:pPr algn="ctr">
                <a:lnSpc>
                  <a:spcPts val="1350"/>
                </a:lnSpc>
              </a:pPr>
              <a:r>
                <a:rPr lang="ja-JP" altLang="en-US" sz="1050" b="1" dirty="0">
                  <a:solidFill>
                    <a:srgbClr val="007BC7"/>
                  </a:solidFill>
                  <a:cs typeface="メイリオ" pitchFamily="50" charset="-128"/>
                </a:rPr>
                <a:t>締処理</a:t>
              </a:r>
              <a:endParaRPr lang="en-US" altLang="ja-JP" sz="1050" b="1" dirty="0">
                <a:solidFill>
                  <a:srgbClr val="007BC7"/>
                </a:solidFill>
                <a:cs typeface="メイリオ" pitchFamily="50" charset="-128"/>
              </a:endParaRPr>
            </a:p>
            <a:p>
              <a:pPr algn="ctr">
                <a:lnSpc>
                  <a:spcPts val="1350"/>
                </a:lnSpc>
              </a:pPr>
              <a:r>
                <a:rPr lang="ja-JP" altLang="en-US" sz="1050" b="1" dirty="0">
                  <a:solidFill>
                    <a:srgbClr val="007BC7"/>
                  </a:solidFill>
                  <a:cs typeface="メイリオ" pitchFamily="50" charset="-128"/>
                </a:rPr>
                <a:t>（締日毎）</a:t>
              </a:r>
            </a:p>
          </p:txBody>
        </p:sp>
        <p:sp>
          <p:nvSpPr>
            <p:cNvPr id="100" name="Freeform 47"/>
            <p:cNvSpPr>
              <a:spLocks noEditPoints="1"/>
            </p:cNvSpPr>
            <p:nvPr/>
          </p:nvSpPr>
          <p:spPr bwMode="auto">
            <a:xfrm>
              <a:off x="6660000" y="2160000"/>
              <a:ext cx="348359" cy="373242"/>
            </a:xfrm>
            <a:custGeom>
              <a:avLst/>
              <a:gdLst/>
              <a:ahLst/>
              <a:cxnLst>
                <a:cxn ang="0">
                  <a:pos x="206" y="18"/>
                </a:cxn>
                <a:cxn ang="0">
                  <a:pos x="186" y="4"/>
                </a:cxn>
                <a:cxn ang="0">
                  <a:pos x="166" y="0"/>
                </a:cxn>
                <a:cxn ang="0">
                  <a:pos x="144" y="4"/>
                </a:cxn>
                <a:cxn ang="0">
                  <a:pos x="124" y="18"/>
                </a:cxn>
                <a:cxn ang="0">
                  <a:pos x="118" y="24"/>
                </a:cxn>
                <a:cxn ang="0">
                  <a:pos x="110" y="42"/>
                </a:cxn>
                <a:cxn ang="0">
                  <a:pos x="108" y="60"/>
                </a:cxn>
                <a:cxn ang="0">
                  <a:pos x="110" y="78"/>
                </a:cxn>
                <a:cxn ang="0">
                  <a:pos x="0" y="198"/>
                </a:cxn>
                <a:cxn ang="0">
                  <a:pos x="42" y="240"/>
                </a:cxn>
                <a:cxn ang="0">
                  <a:pos x="36" y="210"/>
                </a:cxn>
                <a:cxn ang="0">
                  <a:pos x="66" y="216"/>
                </a:cxn>
                <a:cxn ang="0">
                  <a:pos x="72" y="176"/>
                </a:cxn>
                <a:cxn ang="0">
                  <a:pos x="138" y="110"/>
                </a:cxn>
                <a:cxn ang="0">
                  <a:pos x="154" y="116"/>
                </a:cxn>
                <a:cxn ang="0">
                  <a:pos x="174" y="116"/>
                </a:cxn>
                <a:cxn ang="0">
                  <a:pos x="190" y="110"/>
                </a:cxn>
                <a:cxn ang="0">
                  <a:pos x="206" y="100"/>
                </a:cxn>
                <a:cxn ang="0">
                  <a:pos x="214" y="90"/>
                </a:cxn>
                <a:cxn ang="0">
                  <a:pos x="222" y="70"/>
                </a:cxn>
                <a:cxn ang="0">
                  <a:pos x="222" y="46"/>
                </a:cxn>
                <a:cxn ang="0">
                  <a:pos x="214" y="26"/>
                </a:cxn>
                <a:cxn ang="0">
                  <a:pos x="206" y="18"/>
                </a:cxn>
                <a:cxn ang="0">
                  <a:pos x="186" y="78"/>
                </a:cxn>
                <a:cxn ang="0">
                  <a:pos x="166" y="88"/>
                </a:cxn>
                <a:cxn ang="0">
                  <a:pos x="144" y="78"/>
                </a:cxn>
                <a:cxn ang="0">
                  <a:pos x="138" y="70"/>
                </a:cxn>
                <a:cxn ang="0">
                  <a:pos x="138" y="48"/>
                </a:cxn>
                <a:cxn ang="0">
                  <a:pos x="144" y="38"/>
                </a:cxn>
                <a:cxn ang="0">
                  <a:pos x="166" y="30"/>
                </a:cxn>
                <a:cxn ang="0">
                  <a:pos x="186" y="38"/>
                </a:cxn>
                <a:cxn ang="0">
                  <a:pos x="192" y="48"/>
                </a:cxn>
                <a:cxn ang="0">
                  <a:pos x="192" y="70"/>
                </a:cxn>
                <a:cxn ang="0">
                  <a:pos x="186" y="78"/>
                </a:cxn>
              </a:cxnLst>
              <a:rect l="0" t="0" r="r" b="b"/>
              <a:pathLst>
                <a:path w="224" h="240">
                  <a:moveTo>
                    <a:pt x="206" y="18"/>
                  </a:moveTo>
                  <a:lnTo>
                    <a:pt x="206" y="18"/>
                  </a:lnTo>
                  <a:lnTo>
                    <a:pt x="198" y="10"/>
                  </a:lnTo>
                  <a:lnTo>
                    <a:pt x="186" y="4"/>
                  </a:lnTo>
                  <a:lnTo>
                    <a:pt x="176" y="2"/>
                  </a:lnTo>
                  <a:lnTo>
                    <a:pt x="166" y="0"/>
                  </a:lnTo>
                  <a:lnTo>
                    <a:pt x="154" y="2"/>
                  </a:lnTo>
                  <a:lnTo>
                    <a:pt x="144" y="4"/>
                  </a:lnTo>
                  <a:lnTo>
                    <a:pt x="134" y="10"/>
                  </a:lnTo>
                  <a:lnTo>
                    <a:pt x="124" y="18"/>
                  </a:lnTo>
                  <a:lnTo>
                    <a:pt x="124" y="18"/>
                  </a:lnTo>
                  <a:lnTo>
                    <a:pt x="118" y="24"/>
                  </a:lnTo>
                  <a:lnTo>
                    <a:pt x="112" y="32"/>
                  </a:lnTo>
                  <a:lnTo>
                    <a:pt x="110" y="42"/>
                  </a:lnTo>
                  <a:lnTo>
                    <a:pt x="108" y="50"/>
                  </a:lnTo>
                  <a:lnTo>
                    <a:pt x="108" y="60"/>
                  </a:lnTo>
                  <a:lnTo>
                    <a:pt x="108" y="68"/>
                  </a:lnTo>
                  <a:lnTo>
                    <a:pt x="110" y="78"/>
                  </a:lnTo>
                  <a:lnTo>
                    <a:pt x="114" y="86"/>
                  </a:lnTo>
                  <a:lnTo>
                    <a:pt x="0" y="198"/>
                  </a:lnTo>
                  <a:lnTo>
                    <a:pt x="6" y="204"/>
                  </a:lnTo>
                  <a:lnTo>
                    <a:pt x="42" y="240"/>
                  </a:lnTo>
                  <a:lnTo>
                    <a:pt x="54" y="228"/>
                  </a:lnTo>
                  <a:lnTo>
                    <a:pt x="36" y="210"/>
                  </a:lnTo>
                  <a:lnTo>
                    <a:pt x="48" y="198"/>
                  </a:lnTo>
                  <a:lnTo>
                    <a:pt x="66" y="216"/>
                  </a:lnTo>
                  <a:lnTo>
                    <a:pt x="88" y="194"/>
                  </a:lnTo>
                  <a:lnTo>
                    <a:pt x="72" y="176"/>
                  </a:lnTo>
                  <a:lnTo>
                    <a:pt x="138" y="110"/>
                  </a:lnTo>
                  <a:lnTo>
                    <a:pt x="138" y="110"/>
                  </a:lnTo>
                  <a:lnTo>
                    <a:pt x="146" y="112"/>
                  </a:lnTo>
                  <a:lnTo>
                    <a:pt x="154" y="116"/>
                  </a:lnTo>
                  <a:lnTo>
                    <a:pt x="164" y="116"/>
                  </a:lnTo>
                  <a:lnTo>
                    <a:pt x="174" y="116"/>
                  </a:lnTo>
                  <a:lnTo>
                    <a:pt x="182" y="114"/>
                  </a:lnTo>
                  <a:lnTo>
                    <a:pt x="190" y="110"/>
                  </a:lnTo>
                  <a:lnTo>
                    <a:pt x="198" y="106"/>
                  </a:lnTo>
                  <a:lnTo>
                    <a:pt x="206" y="100"/>
                  </a:lnTo>
                  <a:lnTo>
                    <a:pt x="206" y="100"/>
                  </a:lnTo>
                  <a:lnTo>
                    <a:pt x="214" y="90"/>
                  </a:lnTo>
                  <a:lnTo>
                    <a:pt x="218" y="80"/>
                  </a:lnTo>
                  <a:lnTo>
                    <a:pt x="222" y="70"/>
                  </a:lnTo>
                  <a:lnTo>
                    <a:pt x="224" y="58"/>
                  </a:lnTo>
                  <a:lnTo>
                    <a:pt x="222" y="46"/>
                  </a:lnTo>
                  <a:lnTo>
                    <a:pt x="218" y="36"/>
                  </a:lnTo>
                  <a:lnTo>
                    <a:pt x="214" y="26"/>
                  </a:lnTo>
                  <a:lnTo>
                    <a:pt x="206" y="18"/>
                  </a:lnTo>
                  <a:lnTo>
                    <a:pt x="206" y="18"/>
                  </a:lnTo>
                  <a:close/>
                  <a:moveTo>
                    <a:pt x="186" y="78"/>
                  </a:moveTo>
                  <a:lnTo>
                    <a:pt x="186" y="78"/>
                  </a:lnTo>
                  <a:lnTo>
                    <a:pt x="176" y="86"/>
                  </a:lnTo>
                  <a:lnTo>
                    <a:pt x="166" y="88"/>
                  </a:lnTo>
                  <a:lnTo>
                    <a:pt x="154" y="86"/>
                  </a:lnTo>
                  <a:lnTo>
                    <a:pt x="144" y="78"/>
                  </a:lnTo>
                  <a:lnTo>
                    <a:pt x="144" y="78"/>
                  </a:lnTo>
                  <a:lnTo>
                    <a:pt x="138" y="70"/>
                  </a:lnTo>
                  <a:lnTo>
                    <a:pt x="136" y="58"/>
                  </a:lnTo>
                  <a:lnTo>
                    <a:pt x="138" y="48"/>
                  </a:lnTo>
                  <a:lnTo>
                    <a:pt x="144" y="38"/>
                  </a:lnTo>
                  <a:lnTo>
                    <a:pt x="144" y="38"/>
                  </a:lnTo>
                  <a:lnTo>
                    <a:pt x="154" y="32"/>
                  </a:lnTo>
                  <a:lnTo>
                    <a:pt x="166" y="30"/>
                  </a:lnTo>
                  <a:lnTo>
                    <a:pt x="176" y="32"/>
                  </a:lnTo>
                  <a:lnTo>
                    <a:pt x="186" y="38"/>
                  </a:lnTo>
                  <a:lnTo>
                    <a:pt x="186" y="38"/>
                  </a:lnTo>
                  <a:lnTo>
                    <a:pt x="192" y="48"/>
                  </a:lnTo>
                  <a:lnTo>
                    <a:pt x="194" y="58"/>
                  </a:lnTo>
                  <a:lnTo>
                    <a:pt x="192" y="70"/>
                  </a:lnTo>
                  <a:lnTo>
                    <a:pt x="186" y="78"/>
                  </a:lnTo>
                  <a:lnTo>
                    <a:pt x="186" y="78"/>
                  </a:lnTo>
                  <a:close/>
                </a:path>
              </a:pathLst>
            </a:custGeom>
            <a:solidFill>
              <a:srgbClr val="00A3EC"/>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96" name="AutoShape 93"/>
          <p:cNvSpPr>
            <a:spLocks noChangeArrowheads="1"/>
          </p:cNvSpPr>
          <p:nvPr/>
        </p:nvSpPr>
        <p:spPr bwMode="auto">
          <a:xfrm rot="16200000">
            <a:off x="4607560" y="22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97" name="AutoShape 93"/>
          <p:cNvSpPr>
            <a:spLocks noChangeArrowheads="1"/>
          </p:cNvSpPr>
          <p:nvPr/>
        </p:nvSpPr>
        <p:spPr bwMode="auto">
          <a:xfrm rot="16200000">
            <a:off x="6047718" y="22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98" name="AutoShape 93"/>
          <p:cNvSpPr>
            <a:spLocks noChangeArrowheads="1"/>
          </p:cNvSpPr>
          <p:nvPr/>
        </p:nvSpPr>
        <p:spPr bwMode="auto">
          <a:xfrm rot="16200000">
            <a:off x="7073832" y="22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grpSp>
        <p:nvGrpSpPr>
          <p:cNvPr id="125" name="グループ化 124"/>
          <p:cNvGrpSpPr/>
          <p:nvPr/>
        </p:nvGrpSpPr>
        <p:grpSpPr>
          <a:xfrm>
            <a:off x="1061113" y="4032000"/>
            <a:ext cx="648072" cy="639282"/>
            <a:chOff x="2303748" y="2228470"/>
            <a:chExt cx="648072" cy="639282"/>
          </a:xfrm>
        </p:grpSpPr>
        <p:sp>
          <p:nvSpPr>
            <p:cNvPr id="126" name="テキスト ボックス 125"/>
            <p:cNvSpPr txBox="1"/>
            <p:nvPr/>
          </p:nvSpPr>
          <p:spPr>
            <a:xfrm>
              <a:off x="2303748" y="2518939"/>
              <a:ext cx="648072" cy="348813"/>
            </a:xfrm>
            <a:prstGeom prst="rect">
              <a:avLst/>
            </a:prstGeom>
          </p:spPr>
          <p:txBody>
            <a:bodyPr wrap="square" rtlCol="0" anchor="ctr" anchorCtr="0">
              <a:spAutoFit/>
            </a:bodyPr>
            <a:lstStyle/>
            <a:p>
              <a:pPr>
                <a:lnSpc>
                  <a:spcPts val="1950"/>
                </a:lnSpc>
              </a:pPr>
              <a:r>
                <a:rPr lang="ja-JP" altLang="en-US" sz="1050" b="1" dirty="0">
                  <a:solidFill>
                    <a:srgbClr val="F9BE00"/>
                  </a:solidFill>
                  <a:cs typeface="メイリオ" pitchFamily="50" charset="-128"/>
                </a:rPr>
                <a:t>得意先</a:t>
              </a:r>
            </a:p>
          </p:txBody>
        </p:sp>
        <p:sp>
          <p:nvSpPr>
            <p:cNvPr id="127" name="Freeform 370"/>
            <p:cNvSpPr>
              <a:spLocks noEditPoints="1"/>
            </p:cNvSpPr>
            <p:nvPr/>
          </p:nvSpPr>
          <p:spPr bwMode="auto">
            <a:xfrm>
              <a:off x="2438763" y="2228470"/>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grpSp>
        <p:nvGrpSpPr>
          <p:cNvPr id="134" name="グループ化 133"/>
          <p:cNvGrpSpPr/>
          <p:nvPr/>
        </p:nvGrpSpPr>
        <p:grpSpPr>
          <a:xfrm>
            <a:off x="2123176" y="3996000"/>
            <a:ext cx="1296144" cy="685105"/>
            <a:chOff x="3032829" y="2193708"/>
            <a:chExt cx="1296144" cy="685105"/>
          </a:xfrm>
        </p:grpSpPr>
        <p:grpSp>
          <p:nvGrpSpPr>
            <p:cNvPr id="135" name="グループ化 77"/>
            <p:cNvGrpSpPr/>
            <p:nvPr/>
          </p:nvGrpSpPr>
          <p:grpSpPr>
            <a:xfrm>
              <a:off x="3253653" y="2220711"/>
              <a:ext cx="373242" cy="373244"/>
              <a:chOff x="1297236" y="2225153"/>
              <a:chExt cx="381000" cy="381001"/>
            </a:xfrm>
            <a:solidFill>
              <a:srgbClr val="F9BE00"/>
            </a:solidFill>
          </p:grpSpPr>
          <p:sp>
            <p:nvSpPr>
              <p:cNvPr id="138" name="Freeform 49"/>
              <p:cNvSpPr>
                <a:spLocks/>
              </p:cNvSpPr>
              <p:nvPr/>
            </p:nvSpPr>
            <p:spPr bwMode="auto">
              <a:xfrm>
                <a:off x="1297236" y="2225153"/>
                <a:ext cx="381000" cy="285750"/>
              </a:xfrm>
              <a:custGeom>
                <a:avLst/>
                <a:gdLst/>
                <a:ahLst/>
                <a:cxnLst>
                  <a:cxn ang="0">
                    <a:pos x="228" y="180"/>
                  </a:cxn>
                  <a:cxn ang="0">
                    <a:pos x="56" y="180"/>
                  </a:cxn>
                  <a:cxn ang="0">
                    <a:pos x="56" y="180"/>
                  </a:cxn>
                  <a:cxn ang="0">
                    <a:pos x="52" y="180"/>
                  </a:cxn>
                  <a:cxn ang="0">
                    <a:pos x="48" y="176"/>
                  </a:cxn>
                  <a:cxn ang="0">
                    <a:pos x="46" y="174"/>
                  </a:cxn>
                  <a:cxn ang="0">
                    <a:pos x="44" y="170"/>
                  </a:cxn>
                  <a:cxn ang="0">
                    <a:pos x="30" y="24"/>
                  </a:cxn>
                  <a:cxn ang="0">
                    <a:pos x="0" y="24"/>
                  </a:cxn>
                  <a:cxn ang="0">
                    <a:pos x="0" y="0"/>
                  </a:cxn>
                  <a:cxn ang="0">
                    <a:pos x="40" y="0"/>
                  </a:cxn>
                  <a:cxn ang="0">
                    <a:pos x="40" y="0"/>
                  </a:cxn>
                  <a:cxn ang="0">
                    <a:pos x="44" y="0"/>
                  </a:cxn>
                  <a:cxn ang="0">
                    <a:pos x="48" y="4"/>
                  </a:cxn>
                  <a:cxn ang="0">
                    <a:pos x="50" y="6"/>
                  </a:cxn>
                  <a:cxn ang="0">
                    <a:pos x="52" y="10"/>
                  </a:cxn>
                  <a:cxn ang="0">
                    <a:pos x="66" y="156"/>
                  </a:cxn>
                  <a:cxn ang="0">
                    <a:pos x="216" y="156"/>
                  </a:cxn>
                  <a:cxn ang="0">
                    <a:pos x="216" y="90"/>
                  </a:cxn>
                  <a:cxn ang="0">
                    <a:pos x="240" y="90"/>
                  </a:cxn>
                  <a:cxn ang="0">
                    <a:pos x="240" y="168"/>
                  </a:cxn>
                  <a:cxn ang="0">
                    <a:pos x="240" y="168"/>
                  </a:cxn>
                  <a:cxn ang="0">
                    <a:pos x="240" y="172"/>
                  </a:cxn>
                  <a:cxn ang="0">
                    <a:pos x="236" y="176"/>
                  </a:cxn>
                  <a:cxn ang="0">
                    <a:pos x="232" y="180"/>
                  </a:cxn>
                  <a:cxn ang="0">
                    <a:pos x="228" y="180"/>
                  </a:cxn>
                  <a:cxn ang="0">
                    <a:pos x="228" y="180"/>
                  </a:cxn>
                </a:cxnLst>
                <a:rect l="0" t="0" r="r" b="b"/>
                <a:pathLst>
                  <a:path w="240" h="180">
                    <a:moveTo>
                      <a:pt x="228" y="180"/>
                    </a:moveTo>
                    <a:lnTo>
                      <a:pt x="56" y="180"/>
                    </a:lnTo>
                    <a:lnTo>
                      <a:pt x="56" y="180"/>
                    </a:lnTo>
                    <a:lnTo>
                      <a:pt x="52" y="180"/>
                    </a:lnTo>
                    <a:lnTo>
                      <a:pt x="48" y="176"/>
                    </a:lnTo>
                    <a:lnTo>
                      <a:pt x="46" y="174"/>
                    </a:lnTo>
                    <a:lnTo>
                      <a:pt x="44" y="170"/>
                    </a:lnTo>
                    <a:lnTo>
                      <a:pt x="30" y="24"/>
                    </a:lnTo>
                    <a:lnTo>
                      <a:pt x="0" y="24"/>
                    </a:lnTo>
                    <a:lnTo>
                      <a:pt x="0" y="0"/>
                    </a:lnTo>
                    <a:lnTo>
                      <a:pt x="40" y="0"/>
                    </a:lnTo>
                    <a:lnTo>
                      <a:pt x="40" y="0"/>
                    </a:lnTo>
                    <a:lnTo>
                      <a:pt x="44" y="0"/>
                    </a:lnTo>
                    <a:lnTo>
                      <a:pt x="48" y="4"/>
                    </a:lnTo>
                    <a:lnTo>
                      <a:pt x="50" y="6"/>
                    </a:lnTo>
                    <a:lnTo>
                      <a:pt x="52" y="10"/>
                    </a:lnTo>
                    <a:lnTo>
                      <a:pt x="66" y="156"/>
                    </a:lnTo>
                    <a:lnTo>
                      <a:pt x="216" y="156"/>
                    </a:lnTo>
                    <a:lnTo>
                      <a:pt x="216" y="90"/>
                    </a:lnTo>
                    <a:lnTo>
                      <a:pt x="240" y="90"/>
                    </a:lnTo>
                    <a:lnTo>
                      <a:pt x="240" y="168"/>
                    </a:lnTo>
                    <a:lnTo>
                      <a:pt x="240" y="168"/>
                    </a:lnTo>
                    <a:lnTo>
                      <a:pt x="240" y="172"/>
                    </a:lnTo>
                    <a:lnTo>
                      <a:pt x="236" y="176"/>
                    </a:lnTo>
                    <a:lnTo>
                      <a:pt x="232" y="180"/>
                    </a:lnTo>
                    <a:lnTo>
                      <a:pt x="228" y="180"/>
                    </a:lnTo>
                    <a:lnTo>
                      <a:pt x="228" y="18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39" name="Freeform 50"/>
              <p:cNvSpPr>
                <a:spLocks/>
              </p:cNvSpPr>
              <p:nvPr/>
            </p:nvSpPr>
            <p:spPr bwMode="auto">
              <a:xfrm>
                <a:off x="14051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40" name="Freeform 51"/>
              <p:cNvSpPr>
                <a:spLocks/>
              </p:cNvSpPr>
              <p:nvPr/>
            </p:nvSpPr>
            <p:spPr bwMode="auto">
              <a:xfrm>
                <a:off x="15702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41" name="Rectangle 52"/>
              <p:cNvSpPr>
                <a:spLocks noChangeArrowheads="1"/>
              </p:cNvSpPr>
              <p:nvPr/>
            </p:nvSpPr>
            <p:spPr bwMode="auto">
              <a:xfrm>
                <a:off x="1436936" y="23775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42" name="Rectangle 53"/>
              <p:cNvSpPr>
                <a:spLocks noChangeArrowheads="1"/>
              </p:cNvSpPr>
              <p:nvPr/>
            </p:nvSpPr>
            <p:spPr bwMode="auto">
              <a:xfrm>
                <a:off x="1538536" y="23775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43" name="Rectangle 54"/>
              <p:cNvSpPr>
                <a:spLocks noChangeArrowheads="1"/>
              </p:cNvSpPr>
              <p:nvPr/>
            </p:nvSpPr>
            <p:spPr bwMode="auto">
              <a:xfrm>
                <a:off x="1411536" y="22759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44" name="Rectangle 55"/>
              <p:cNvSpPr>
                <a:spLocks noChangeArrowheads="1"/>
              </p:cNvSpPr>
              <p:nvPr/>
            </p:nvSpPr>
            <p:spPr bwMode="auto">
              <a:xfrm>
                <a:off x="1513136" y="22759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sp>
          <p:nvSpPr>
            <p:cNvPr id="136" name="テキスト ボックス 135"/>
            <p:cNvSpPr txBox="1"/>
            <p:nvPr/>
          </p:nvSpPr>
          <p:spPr>
            <a:xfrm>
              <a:off x="3032829" y="2530000"/>
              <a:ext cx="1296144" cy="348813"/>
            </a:xfrm>
            <a:prstGeom prst="rect">
              <a:avLst/>
            </a:prstGeom>
          </p:spPr>
          <p:txBody>
            <a:bodyPr wrap="square" rtlCol="0" anchor="ctr" anchorCtr="0">
              <a:spAutoFit/>
            </a:bodyPr>
            <a:lstStyle/>
            <a:p>
              <a:pPr>
                <a:lnSpc>
                  <a:spcPts val="1950"/>
                </a:lnSpc>
              </a:pPr>
              <a:r>
                <a:rPr lang="ja-JP" altLang="en-US" sz="1050" b="1" dirty="0">
                  <a:solidFill>
                    <a:srgbClr val="F9BE00"/>
                  </a:solidFill>
                  <a:cs typeface="メイリオ" pitchFamily="50" charset="-128"/>
                </a:rPr>
                <a:t>出荷・納品書受領</a:t>
              </a:r>
            </a:p>
          </p:txBody>
        </p:sp>
        <p:sp>
          <p:nvSpPr>
            <p:cNvPr id="137" name="Freeform 393"/>
            <p:cNvSpPr>
              <a:spLocks noEditPoints="1"/>
            </p:cNvSpPr>
            <p:nvPr/>
          </p:nvSpPr>
          <p:spPr bwMode="auto">
            <a:xfrm>
              <a:off x="3680903" y="2193708"/>
              <a:ext cx="283369" cy="34766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sp>
        <p:nvSpPr>
          <p:cNvPr id="145" name="AutoShape 93"/>
          <p:cNvSpPr>
            <a:spLocks noChangeArrowheads="1"/>
          </p:cNvSpPr>
          <p:nvPr/>
        </p:nvSpPr>
        <p:spPr bwMode="auto">
          <a:xfrm rot="16200000">
            <a:off x="1907192" y="40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46" name="AutoShape 93"/>
          <p:cNvSpPr>
            <a:spLocks noChangeArrowheads="1"/>
          </p:cNvSpPr>
          <p:nvPr/>
        </p:nvSpPr>
        <p:spPr bwMode="auto">
          <a:xfrm rot="16200000">
            <a:off x="3383560" y="40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47" name="角丸四角形 146"/>
          <p:cNvSpPr/>
          <p:nvPr/>
        </p:nvSpPr>
        <p:spPr>
          <a:xfrm>
            <a:off x="7127560" y="3636000"/>
            <a:ext cx="1152000" cy="1080000"/>
          </a:xfrm>
          <a:prstGeom prst="roundRect">
            <a:avLst>
              <a:gd name="adj" fmla="val 6304"/>
            </a:avLst>
          </a:prstGeom>
          <a:noFill/>
          <a:ln w="127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pic>
        <p:nvPicPr>
          <p:cNvPr id="148" name="Picture 2"/>
          <p:cNvPicPr>
            <a:picLocks noChangeAspect="1" noChangeArrowheads="1"/>
          </p:cNvPicPr>
          <p:nvPr/>
        </p:nvPicPr>
        <p:blipFill>
          <a:blip r:embed="rId2" cstate="email"/>
          <a:srcRect/>
          <a:stretch>
            <a:fillRect/>
          </a:stretch>
        </p:blipFill>
        <p:spPr bwMode="auto">
          <a:xfrm>
            <a:off x="7235560" y="3708000"/>
            <a:ext cx="965267" cy="135014"/>
          </a:xfrm>
          <a:prstGeom prst="rect">
            <a:avLst/>
          </a:prstGeom>
          <a:noFill/>
          <a:ln w="9525">
            <a:noFill/>
            <a:miter lim="800000"/>
            <a:headEnd/>
            <a:tailEnd/>
          </a:ln>
          <a:effectLst/>
        </p:spPr>
      </p:pic>
      <p:sp>
        <p:nvSpPr>
          <p:cNvPr id="149" name="AutoShape 93"/>
          <p:cNvSpPr>
            <a:spLocks noChangeArrowheads="1"/>
          </p:cNvSpPr>
          <p:nvPr/>
        </p:nvSpPr>
        <p:spPr bwMode="auto">
          <a:xfrm rot="16200000">
            <a:off x="4607192" y="40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grpSp>
        <p:nvGrpSpPr>
          <p:cNvPr id="150" name="グループ化 149"/>
          <p:cNvGrpSpPr/>
          <p:nvPr/>
        </p:nvGrpSpPr>
        <p:grpSpPr>
          <a:xfrm>
            <a:off x="7235560" y="3996000"/>
            <a:ext cx="999111" cy="739406"/>
            <a:chOff x="5760000" y="4068000"/>
            <a:chExt cx="999111" cy="739406"/>
          </a:xfrm>
        </p:grpSpPr>
        <p:grpSp>
          <p:nvGrpSpPr>
            <p:cNvPr id="151" name="グループ化 250"/>
            <p:cNvGrpSpPr/>
            <p:nvPr/>
          </p:nvGrpSpPr>
          <p:grpSpPr>
            <a:xfrm>
              <a:off x="6084000" y="4068000"/>
              <a:ext cx="301563" cy="301563"/>
              <a:chOff x="2182416" y="3387725"/>
              <a:chExt cx="381000" cy="381000"/>
            </a:xfrm>
            <a:solidFill>
              <a:srgbClr val="00A3EC"/>
            </a:solidFill>
          </p:grpSpPr>
          <p:sp>
            <p:nvSpPr>
              <p:cNvPr id="153" name="Freeform 220"/>
              <p:cNvSpPr>
                <a:spLocks/>
              </p:cNvSpPr>
              <p:nvPr/>
            </p:nvSpPr>
            <p:spPr bwMode="auto">
              <a:xfrm>
                <a:off x="2341166" y="3394075"/>
                <a:ext cx="215900" cy="215900"/>
              </a:xfrm>
              <a:custGeom>
                <a:avLst/>
                <a:gdLst/>
                <a:ahLst/>
                <a:cxnLst>
                  <a:cxn ang="0">
                    <a:pos x="34" y="136"/>
                  </a:cxn>
                  <a:cxn ang="0">
                    <a:pos x="0" y="102"/>
                  </a:cxn>
                  <a:cxn ang="0">
                    <a:pos x="102" y="0"/>
                  </a:cxn>
                  <a:cxn ang="0">
                    <a:pos x="136" y="34"/>
                  </a:cxn>
                  <a:cxn ang="0">
                    <a:pos x="34" y="136"/>
                  </a:cxn>
                </a:cxnLst>
                <a:rect l="0" t="0" r="r" b="b"/>
                <a:pathLst>
                  <a:path w="136" h="136">
                    <a:moveTo>
                      <a:pt x="34" y="136"/>
                    </a:moveTo>
                    <a:lnTo>
                      <a:pt x="0" y="102"/>
                    </a:lnTo>
                    <a:lnTo>
                      <a:pt x="102" y="0"/>
                    </a:lnTo>
                    <a:lnTo>
                      <a:pt x="136" y="34"/>
                    </a:lnTo>
                    <a:lnTo>
                      <a:pt x="34"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4" name="Freeform 221"/>
              <p:cNvSpPr>
                <a:spLocks/>
              </p:cNvSpPr>
              <p:nvPr/>
            </p:nvSpPr>
            <p:spPr bwMode="auto">
              <a:xfrm>
                <a:off x="2296716" y="3581400"/>
                <a:ext cx="73025" cy="73025"/>
              </a:xfrm>
              <a:custGeom>
                <a:avLst/>
                <a:gdLst/>
                <a:ahLst/>
                <a:cxnLst>
                  <a:cxn ang="0">
                    <a:pos x="0" y="46"/>
                  </a:cxn>
                  <a:cxn ang="0">
                    <a:pos x="0" y="46"/>
                  </a:cxn>
                  <a:cxn ang="0">
                    <a:pos x="12" y="0"/>
                  </a:cxn>
                  <a:cxn ang="0">
                    <a:pos x="46" y="34"/>
                  </a:cxn>
                  <a:cxn ang="0">
                    <a:pos x="0" y="46"/>
                  </a:cxn>
                </a:cxnLst>
                <a:rect l="0" t="0" r="r" b="b"/>
                <a:pathLst>
                  <a:path w="46" h="46">
                    <a:moveTo>
                      <a:pt x="0" y="46"/>
                    </a:moveTo>
                    <a:lnTo>
                      <a:pt x="0" y="46"/>
                    </a:lnTo>
                    <a:lnTo>
                      <a:pt x="12" y="0"/>
                    </a:lnTo>
                    <a:lnTo>
                      <a:pt x="46" y="34"/>
                    </a:lnTo>
                    <a:lnTo>
                      <a:pt x="0" y="4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5" name="Freeform 222"/>
              <p:cNvSpPr>
                <a:spLocks/>
              </p:cNvSpPr>
              <p:nvPr/>
            </p:nvSpPr>
            <p:spPr bwMode="auto">
              <a:xfrm>
                <a:off x="2182416" y="3387725"/>
                <a:ext cx="381000" cy="381000"/>
              </a:xfrm>
              <a:custGeom>
                <a:avLst/>
                <a:gdLst/>
                <a:ahLst/>
                <a:cxnLst>
                  <a:cxn ang="0">
                    <a:pos x="216" y="92"/>
                  </a:cxn>
                  <a:cxn ang="0">
                    <a:pos x="216" y="216"/>
                  </a:cxn>
                  <a:cxn ang="0">
                    <a:pos x="24" y="216"/>
                  </a:cxn>
                  <a:cxn ang="0">
                    <a:pos x="24" y="24"/>
                  </a:cxn>
                  <a:cxn ang="0">
                    <a:pos x="148" y="24"/>
                  </a:cxn>
                  <a:cxn ang="0">
                    <a:pos x="172" y="0"/>
                  </a:cxn>
                  <a:cxn ang="0">
                    <a:pos x="0" y="0"/>
                  </a:cxn>
                  <a:cxn ang="0">
                    <a:pos x="0" y="240"/>
                  </a:cxn>
                  <a:cxn ang="0">
                    <a:pos x="240" y="240"/>
                  </a:cxn>
                  <a:cxn ang="0">
                    <a:pos x="240" y="68"/>
                  </a:cxn>
                  <a:cxn ang="0">
                    <a:pos x="216" y="92"/>
                  </a:cxn>
                </a:cxnLst>
                <a:rect l="0" t="0" r="r" b="b"/>
                <a:pathLst>
                  <a:path w="240" h="240">
                    <a:moveTo>
                      <a:pt x="216" y="92"/>
                    </a:moveTo>
                    <a:lnTo>
                      <a:pt x="216" y="216"/>
                    </a:lnTo>
                    <a:lnTo>
                      <a:pt x="24" y="216"/>
                    </a:lnTo>
                    <a:lnTo>
                      <a:pt x="24" y="24"/>
                    </a:lnTo>
                    <a:lnTo>
                      <a:pt x="148" y="24"/>
                    </a:lnTo>
                    <a:lnTo>
                      <a:pt x="172" y="0"/>
                    </a:lnTo>
                    <a:lnTo>
                      <a:pt x="0" y="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52" name="テキスト ボックス 151"/>
            <p:cNvSpPr txBox="1"/>
            <p:nvPr/>
          </p:nvSpPr>
          <p:spPr>
            <a:xfrm>
              <a:off x="5760000" y="4356000"/>
              <a:ext cx="999111" cy="451406"/>
            </a:xfrm>
            <a:prstGeom prst="rect">
              <a:avLst/>
            </a:prstGeom>
          </p:spPr>
          <p:txBody>
            <a:bodyPr wrap="square" rtlCol="0" anchor="ctr" anchorCtr="0">
              <a:spAutoFit/>
            </a:bodyPr>
            <a:lstStyle/>
            <a:p>
              <a:pPr>
                <a:lnSpc>
                  <a:spcPts val="1350"/>
                </a:lnSpc>
              </a:pPr>
              <a:r>
                <a:rPr lang="ja-JP" altLang="en-US" sz="1050" b="1" dirty="0">
                  <a:solidFill>
                    <a:srgbClr val="007BC7"/>
                  </a:solidFill>
                  <a:cs typeface="メイリオ" pitchFamily="50" charset="-128"/>
                </a:rPr>
                <a:t>債権伝票入力</a:t>
              </a:r>
              <a:endParaRPr lang="en-US" altLang="ja-JP" sz="1050" b="1" dirty="0">
                <a:solidFill>
                  <a:srgbClr val="007BC7"/>
                </a:solidFill>
                <a:cs typeface="メイリオ" pitchFamily="50" charset="-128"/>
              </a:endParaRPr>
            </a:p>
            <a:p>
              <a:pPr>
                <a:lnSpc>
                  <a:spcPts val="1350"/>
                </a:lnSpc>
              </a:pPr>
              <a:r>
                <a:rPr lang="ja-JP" altLang="en-US" sz="1050" b="1" dirty="0">
                  <a:solidFill>
                    <a:srgbClr val="007BC7"/>
                  </a:solidFill>
                  <a:cs typeface="メイリオ" pitchFamily="50" charset="-128"/>
                </a:rPr>
                <a:t>   </a:t>
              </a:r>
              <a:r>
                <a:rPr lang="en-US" altLang="ja-JP" sz="1050" b="1" dirty="0">
                  <a:solidFill>
                    <a:srgbClr val="007BC7"/>
                  </a:solidFill>
                  <a:cs typeface="メイリオ" pitchFamily="50" charset="-128"/>
                </a:rPr>
                <a:t>or</a:t>
              </a:r>
              <a:r>
                <a:rPr lang="ja-JP" altLang="en-US" sz="1050" b="1" dirty="0">
                  <a:solidFill>
                    <a:srgbClr val="007BC7"/>
                  </a:solidFill>
                  <a:cs typeface="メイリオ" pitchFamily="50" charset="-128"/>
                </a:rPr>
                <a:t> 取込</a:t>
              </a:r>
            </a:p>
          </p:txBody>
        </p:sp>
      </p:grpSp>
      <p:sp>
        <p:nvSpPr>
          <p:cNvPr id="156" name="テキスト ボックス 155"/>
          <p:cNvSpPr txBox="1"/>
          <p:nvPr/>
        </p:nvSpPr>
        <p:spPr>
          <a:xfrm>
            <a:off x="5003560" y="4356000"/>
            <a:ext cx="720000" cy="323165"/>
          </a:xfrm>
          <a:prstGeom prst="rect">
            <a:avLst/>
          </a:prstGeom>
        </p:spPr>
        <p:txBody>
          <a:bodyPr wrap="square" rtlCol="0" anchor="ctr" anchorCtr="0">
            <a:spAutoFit/>
          </a:bodyPr>
          <a:lstStyle/>
          <a:p>
            <a:pPr algn="ctr">
              <a:lnSpc>
                <a:spcPts val="1800"/>
              </a:lnSpc>
            </a:pPr>
            <a:r>
              <a:rPr lang="ja-JP" altLang="en-US" sz="1050" b="1" dirty="0">
                <a:solidFill>
                  <a:srgbClr val="F9BE00"/>
                </a:solidFill>
                <a:cs typeface="メイリオ" pitchFamily="50" charset="-128"/>
              </a:rPr>
              <a:t>締処理</a:t>
            </a:r>
            <a:endParaRPr lang="en-US" altLang="ja-JP" sz="1050" b="1" dirty="0">
              <a:solidFill>
                <a:srgbClr val="F9BE00"/>
              </a:solidFill>
              <a:cs typeface="メイリオ" pitchFamily="50" charset="-128"/>
            </a:endParaRPr>
          </a:p>
        </p:txBody>
      </p:sp>
      <p:sp>
        <p:nvSpPr>
          <p:cNvPr id="157" name="Freeform 47"/>
          <p:cNvSpPr>
            <a:spLocks noEditPoints="1"/>
          </p:cNvSpPr>
          <p:nvPr/>
        </p:nvSpPr>
        <p:spPr bwMode="auto">
          <a:xfrm>
            <a:off x="5147632" y="3939902"/>
            <a:ext cx="464479" cy="497656"/>
          </a:xfrm>
          <a:custGeom>
            <a:avLst/>
            <a:gdLst/>
            <a:ahLst/>
            <a:cxnLst>
              <a:cxn ang="0">
                <a:pos x="206" y="18"/>
              </a:cxn>
              <a:cxn ang="0">
                <a:pos x="186" y="4"/>
              </a:cxn>
              <a:cxn ang="0">
                <a:pos x="166" y="0"/>
              </a:cxn>
              <a:cxn ang="0">
                <a:pos x="144" y="4"/>
              </a:cxn>
              <a:cxn ang="0">
                <a:pos x="124" y="18"/>
              </a:cxn>
              <a:cxn ang="0">
                <a:pos x="118" y="24"/>
              </a:cxn>
              <a:cxn ang="0">
                <a:pos x="110" y="42"/>
              </a:cxn>
              <a:cxn ang="0">
                <a:pos x="108" y="60"/>
              </a:cxn>
              <a:cxn ang="0">
                <a:pos x="110" y="78"/>
              </a:cxn>
              <a:cxn ang="0">
                <a:pos x="0" y="198"/>
              </a:cxn>
              <a:cxn ang="0">
                <a:pos x="42" y="240"/>
              </a:cxn>
              <a:cxn ang="0">
                <a:pos x="36" y="210"/>
              </a:cxn>
              <a:cxn ang="0">
                <a:pos x="66" y="216"/>
              </a:cxn>
              <a:cxn ang="0">
                <a:pos x="72" y="176"/>
              </a:cxn>
              <a:cxn ang="0">
                <a:pos x="138" y="110"/>
              </a:cxn>
              <a:cxn ang="0">
                <a:pos x="154" y="116"/>
              </a:cxn>
              <a:cxn ang="0">
                <a:pos x="174" y="116"/>
              </a:cxn>
              <a:cxn ang="0">
                <a:pos x="190" y="110"/>
              </a:cxn>
              <a:cxn ang="0">
                <a:pos x="206" y="100"/>
              </a:cxn>
              <a:cxn ang="0">
                <a:pos x="214" y="90"/>
              </a:cxn>
              <a:cxn ang="0">
                <a:pos x="222" y="70"/>
              </a:cxn>
              <a:cxn ang="0">
                <a:pos x="222" y="46"/>
              </a:cxn>
              <a:cxn ang="0">
                <a:pos x="214" y="26"/>
              </a:cxn>
              <a:cxn ang="0">
                <a:pos x="206" y="18"/>
              </a:cxn>
              <a:cxn ang="0">
                <a:pos x="186" y="78"/>
              </a:cxn>
              <a:cxn ang="0">
                <a:pos x="166" y="88"/>
              </a:cxn>
              <a:cxn ang="0">
                <a:pos x="144" y="78"/>
              </a:cxn>
              <a:cxn ang="0">
                <a:pos x="138" y="70"/>
              </a:cxn>
              <a:cxn ang="0">
                <a:pos x="138" y="48"/>
              </a:cxn>
              <a:cxn ang="0">
                <a:pos x="144" y="38"/>
              </a:cxn>
              <a:cxn ang="0">
                <a:pos x="166" y="30"/>
              </a:cxn>
              <a:cxn ang="0">
                <a:pos x="186" y="38"/>
              </a:cxn>
              <a:cxn ang="0">
                <a:pos x="192" y="48"/>
              </a:cxn>
              <a:cxn ang="0">
                <a:pos x="192" y="70"/>
              </a:cxn>
              <a:cxn ang="0">
                <a:pos x="186" y="78"/>
              </a:cxn>
            </a:cxnLst>
            <a:rect l="0" t="0" r="r" b="b"/>
            <a:pathLst>
              <a:path w="224" h="240">
                <a:moveTo>
                  <a:pt x="206" y="18"/>
                </a:moveTo>
                <a:lnTo>
                  <a:pt x="206" y="18"/>
                </a:lnTo>
                <a:lnTo>
                  <a:pt x="198" y="10"/>
                </a:lnTo>
                <a:lnTo>
                  <a:pt x="186" y="4"/>
                </a:lnTo>
                <a:lnTo>
                  <a:pt x="176" y="2"/>
                </a:lnTo>
                <a:lnTo>
                  <a:pt x="166" y="0"/>
                </a:lnTo>
                <a:lnTo>
                  <a:pt x="154" y="2"/>
                </a:lnTo>
                <a:lnTo>
                  <a:pt x="144" y="4"/>
                </a:lnTo>
                <a:lnTo>
                  <a:pt x="134" y="10"/>
                </a:lnTo>
                <a:lnTo>
                  <a:pt x="124" y="18"/>
                </a:lnTo>
                <a:lnTo>
                  <a:pt x="124" y="18"/>
                </a:lnTo>
                <a:lnTo>
                  <a:pt x="118" y="24"/>
                </a:lnTo>
                <a:lnTo>
                  <a:pt x="112" y="32"/>
                </a:lnTo>
                <a:lnTo>
                  <a:pt x="110" y="42"/>
                </a:lnTo>
                <a:lnTo>
                  <a:pt x="108" y="50"/>
                </a:lnTo>
                <a:lnTo>
                  <a:pt x="108" y="60"/>
                </a:lnTo>
                <a:lnTo>
                  <a:pt x="108" y="68"/>
                </a:lnTo>
                <a:lnTo>
                  <a:pt x="110" y="78"/>
                </a:lnTo>
                <a:lnTo>
                  <a:pt x="114" y="86"/>
                </a:lnTo>
                <a:lnTo>
                  <a:pt x="0" y="198"/>
                </a:lnTo>
                <a:lnTo>
                  <a:pt x="6" y="204"/>
                </a:lnTo>
                <a:lnTo>
                  <a:pt x="42" y="240"/>
                </a:lnTo>
                <a:lnTo>
                  <a:pt x="54" y="228"/>
                </a:lnTo>
                <a:lnTo>
                  <a:pt x="36" y="210"/>
                </a:lnTo>
                <a:lnTo>
                  <a:pt x="48" y="198"/>
                </a:lnTo>
                <a:lnTo>
                  <a:pt x="66" y="216"/>
                </a:lnTo>
                <a:lnTo>
                  <a:pt x="88" y="194"/>
                </a:lnTo>
                <a:lnTo>
                  <a:pt x="72" y="176"/>
                </a:lnTo>
                <a:lnTo>
                  <a:pt x="138" y="110"/>
                </a:lnTo>
                <a:lnTo>
                  <a:pt x="138" y="110"/>
                </a:lnTo>
                <a:lnTo>
                  <a:pt x="146" y="112"/>
                </a:lnTo>
                <a:lnTo>
                  <a:pt x="154" y="116"/>
                </a:lnTo>
                <a:lnTo>
                  <a:pt x="164" y="116"/>
                </a:lnTo>
                <a:lnTo>
                  <a:pt x="174" y="116"/>
                </a:lnTo>
                <a:lnTo>
                  <a:pt x="182" y="114"/>
                </a:lnTo>
                <a:lnTo>
                  <a:pt x="190" y="110"/>
                </a:lnTo>
                <a:lnTo>
                  <a:pt x="198" y="106"/>
                </a:lnTo>
                <a:lnTo>
                  <a:pt x="206" y="100"/>
                </a:lnTo>
                <a:lnTo>
                  <a:pt x="206" y="100"/>
                </a:lnTo>
                <a:lnTo>
                  <a:pt x="214" y="90"/>
                </a:lnTo>
                <a:lnTo>
                  <a:pt x="218" y="80"/>
                </a:lnTo>
                <a:lnTo>
                  <a:pt x="222" y="70"/>
                </a:lnTo>
                <a:lnTo>
                  <a:pt x="224" y="58"/>
                </a:lnTo>
                <a:lnTo>
                  <a:pt x="222" y="46"/>
                </a:lnTo>
                <a:lnTo>
                  <a:pt x="218" y="36"/>
                </a:lnTo>
                <a:lnTo>
                  <a:pt x="214" y="26"/>
                </a:lnTo>
                <a:lnTo>
                  <a:pt x="206" y="18"/>
                </a:lnTo>
                <a:lnTo>
                  <a:pt x="206" y="18"/>
                </a:lnTo>
                <a:close/>
                <a:moveTo>
                  <a:pt x="186" y="78"/>
                </a:moveTo>
                <a:lnTo>
                  <a:pt x="186" y="78"/>
                </a:lnTo>
                <a:lnTo>
                  <a:pt x="176" y="86"/>
                </a:lnTo>
                <a:lnTo>
                  <a:pt x="166" y="88"/>
                </a:lnTo>
                <a:lnTo>
                  <a:pt x="154" y="86"/>
                </a:lnTo>
                <a:lnTo>
                  <a:pt x="144" y="78"/>
                </a:lnTo>
                <a:lnTo>
                  <a:pt x="144" y="78"/>
                </a:lnTo>
                <a:lnTo>
                  <a:pt x="138" y="70"/>
                </a:lnTo>
                <a:lnTo>
                  <a:pt x="136" y="58"/>
                </a:lnTo>
                <a:lnTo>
                  <a:pt x="138" y="48"/>
                </a:lnTo>
                <a:lnTo>
                  <a:pt x="144" y="38"/>
                </a:lnTo>
                <a:lnTo>
                  <a:pt x="144" y="38"/>
                </a:lnTo>
                <a:lnTo>
                  <a:pt x="154" y="32"/>
                </a:lnTo>
                <a:lnTo>
                  <a:pt x="166" y="30"/>
                </a:lnTo>
                <a:lnTo>
                  <a:pt x="176" y="32"/>
                </a:lnTo>
                <a:lnTo>
                  <a:pt x="186" y="38"/>
                </a:lnTo>
                <a:lnTo>
                  <a:pt x="186" y="38"/>
                </a:lnTo>
                <a:lnTo>
                  <a:pt x="192" y="48"/>
                </a:lnTo>
                <a:lnTo>
                  <a:pt x="194" y="58"/>
                </a:lnTo>
                <a:lnTo>
                  <a:pt x="192" y="70"/>
                </a:lnTo>
                <a:lnTo>
                  <a:pt x="186" y="78"/>
                </a:lnTo>
                <a:lnTo>
                  <a:pt x="186" y="78"/>
                </a:lnTo>
                <a:close/>
              </a:path>
            </a:pathLst>
          </a:custGeom>
          <a:solidFill>
            <a:srgbClr val="F9BE00"/>
          </a:solid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161" name="AutoShape 93"/>
          <p:cNvSpPr>
            <a:spLocks noChangeArrowheads="1"/>
          </p:cNvSpPr>
          <p:nvPr/>
        </p:nvSpPr>
        <p:spPr bwMode="auto">
          <a:xfrm rot="16200000">
            <a:off x="5867698" y="4083932"/>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grpSp>
        <p:nvGrpSpPr>
          <p:cNvPr id="162" name="グループ化 161"/>
          <p:cNvGrpSpPr/>
          <p:nvPr/>
        </p:nvGrpSpPr>
        <p:grpSpPr>
          <a:xfrm>
            <a:off x="6335764" y="4032000"/>
            <a:ext cx="648072" cy="639282"/>
            <a:chOff x="2303748" y="2228470"/>
            <a:chExt cx="648072" cy="639282"/>
          </a:xfrm>
        </p:grpSpPr>
        <p:sp>
          <p:nvSpPr>
            <p:cNvPr id="163" name="テキスト ボックス 162"/>
            <p:cNvSpPr txBox="1"/>
            <p:nvPr/>
          </p:nvSpPr>
          <p:spPr>
            <a:xfrm>
              <a:off x="2303748" y="2518939"/>
              <a:ext cx="648072" cy="348813"/>
            </a:xfrm>
            <a:prstGeom prst="rect">
              <a:avLst/>
            </a:prstGeom>
          </p:spPr>
          <p:txBody>
            <a:bodyPr wrap="square" rtlCol="0" anchor="ctr" anchorCtr="0">
              <a:spAutoFit/>
            </a:bodyPr>
            <a:lstStyle/>
            <a:p>
              <a:pPr>
                <a:lnSpc>
                  <a:spcPts val="1950"/>
                </a:lnSpc>
              </a:pPr>
              <a:r>
                <a:rPr lang="ja-JP" altLang="en-US" sz="1050" b="1" dirty="0">
                  <a:solidFill>
                    <a:srgbClr val="F9BE00"/>
                  </a:solidFill>
                  <a:cs typeface="メイリオ" pitchFamily="50" charset="-128"/>
                </a:rPr>
                <a:t>得意先</a:t>
              </a:r>
            </a:p>
          </p:txBody>
        </p:sp>
        <p:sp>
          <p:nvSpPr>
            <p:cNvPr id="164" name="Freeform 370"/>
            <p:cNvSpPr>
              <a:spLocks noEditPoints="1"/>
            </p:cNvSpPr>
            <p:nvPr/>
          </p:nvSpPr>
          <p:spPr bwMode="auto">
            <a:xfrm>
              <a:off x="2438763" y="2228470"/>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grpSp>
        <p:nvGrpSpPr>
          <p:cNvPr id="165" name="グループ化 164"/>
          <p:cNvGrpSpPr/>
          <p:nvPr/>
        </p:nvGrpSpPr>
        <p:grpSpPr>
          <a:xfrm>
            <a:off x="3887560" y="4032000"/>
            <a:ext cx="648072" cy="639282"/>
            <a:chOff x="2303748" y="2228470"/>
            <a:chExt cx="648072" cy="639282"/>
          </a:xfrm>
        </p:grpSpPr>
        <p:sp>
          <p:nvSpPr>
            <p:cNvPr id="166" name="テキスト ボックス 165"/>
            <p:cNvSpPr txBox="1"/>
            <p:nvPr/>
          </p:nvSpPr>
          <p:spPr>
            <a:xfrm>
              <a:off x="2303748" y="2518939"/>
              <a:ext cx="648072" cy="348813"/>
            </a:xfrm>
            <a:prstGeom prst="rect">
              <a:avLst/>
            </a:prstGeom>
          </p:spPr>
          <p:txBody>
            <a:bodyPr wrap="square" rtlCol="0" anchor="ctr" anchorCtr="0">
              <a:spAutoFit/>
            </a:bodyPr>
            <a:lstStyle/>
            <a:p>
              <a:pPr>
                <a:lnSpc>
                  <a:spcPts val="1950"/>
                </a:lnSpc>
              </a:pPr>
              <a:r>
                <a:rPr lang="ja-JP" altLang="en-US" sz="1050" b="1" dirty="0">
                  <a:solidFill>
                    <a:srgbClr val="F9BE00"/>
                  </a:solidFill>
                  <a:cs typeface="メイリオ" pitchFamily="50" charset="-128"/>
                </a:rPr>
                <a:t>得意先</a:t>
              </a:r>
            </a:p>
          </p:txBody>
        </p:sp>
        <p:sp>
          <p:nvSpPr>
            <p:cNvPr id="167" name="Freeform 370"/>
            <p:cNvSpPr>
              <a:spLocks noEditPoints="1"/>
            </p:cNvSpPr>
            <p:nvPr/>
          </p:nvSpPr>
          <p:spPr bwMode="auto">
            <a:xfrm>
              <a:off x="2438763" y="2228470"/>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grpSp>
        <p:nvGrpSpPr>
          <p:cNvPr id="168" name="グループ化 167"/>
          <p:cNvGrpSpPr/>
          <p:nvPr/>
        </p:nvGrpSpPr>
        <p:grpSpPr>
          <a:xfrm>
            <a:off x="3887560" y="2232000"/>
            <a:ext cx="648072" cy="639282"/>
            <a:chOff x="2303748" y="2228470"/>
            <a:chExt cx="648072" cy="639282"/>
          </a:xfrm>
        </p:grpSpPr>
        <p:sp>
          <p:nvSpPr>
            <p:cNvPr id="169" name="テキスト ボックス 168"/>
            <p:cNvSpPr txBox="1"/>
            <p:nvPr/>
          </p:nvSpPr>
          <p:spPr>
            <a:xfrm>
              <a:off x="2303748" y="2518939"/>
              <a:ext cx="648072" cy="348813"/>
            </a:xfrm>
            <a:prstGeom prst="rect">
              <a:avLst/>
            </a:prstGeom>
          </p:spPr>
          <p:txBody>
            <a:bodyPr wrap="square" rtlCol="0" anchor="ctr" anchorCtr="0">
              <a:spAutoFit/>
            </a:bodyPr>
            <a:lstStyle/>
            <a:p>
              <a:pPr>
                <a:lnSpc>
                  <a:spcPts val="1950"/>
                </a:lnSpc>
              </a:pPr>
              <a:r>
                <a:rPr lang="ja-JP" altLang="en-US" sz="1050" b="1" dirty="0">
                  <a:solidFill>
                    <a:srgbClr val="F9BE00"/>
                  </a:solidFill>
                  <a:cs typeface="メイリオ" pitchFamily="50" charset="-128"/>
                </a:rPr>
                <a:t>得意先</a:t>
              </a:r>
            </a:p>
          </p:txBody>
        </p:sp>
        <p:sp>
          <p:nvSpPr>
            <p:cNvPr id="170" name="Freeform 370"/>
            <p:cNvSpPr>
              <a:spLocks noEditPoints="1"/>
            </p:cNvSpPr>
            <p:nvPr/>
          </p:nvSpPr>
          <p:spPr bwMode="auto">
            <a:xfrm>
              <a:off x="2438763" y="2228470"/>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spTree>
    <p:extLst>
      <p:ext uri="{BB962C8B-B14F-4D97-AF65-F5344CB8AC3E}">
        <p14:creationId xmlns:p14="http://schemas.microsoft.com/office/powerpoint/2010/main" val="28148827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55</a:t>
            </a:fld>
            <a:endParaRPr lang="ja-JP" altLang="en-US" dirty="0"/>
          </a:p>
        </p:txBody>
      </p:sp>
      <p:sp>
        <p:nvSpPr>
          <p:cNvPr id="5" name="タイトル 4"/>
          <p:cNvSpPr>
            <a:spLocks noGrp="1"/>
          </p:cNvSpPr>
          <p:nvPr>
            <p:ph type="title"/>
          </p:nvPr>
        </p:nvSpPr>
        <p:spPr/>
        <p:txBody>
          <a:bodyPr/>
          <a:lstStyle/>
          <a:p>
            <a:r>
              <a:rPr lang="ja-JP" altLang="en-US" dirty="0"/>
              <a:t>入金処理の概要</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様々な入金データ取込方法に対応</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入金情報の登録は、画面入力・</a:t>
            </a:r>
            <a:r>
              <a:rPr lang="en-US" altLang="ja-JP" dirty="0"/>
              <a:t>CSV</a:t>
            </a:r>
            <a:r>
              <a:rPr lang="ja-JP" altLang="en-US" dirty="0"/>
              <a:t>形式ファイル取込・</a:t>
            </a:r>
            <a:r>
              <a:rPr lang="en-US" altLang="ja-JP" dirty="0"/>
              <a:t>FB</a:t>
            </a:r>
            <a:r>
              <a:rPr lang="ja-JP" altLang="en-US" dirty="0"/>
              <a:t>振込入金通知取込・電子記録債権オプション自動連携と、各種方法をご提供しています。</a:t>
            </a:r>
            <a:endParaRPr lang="en-US" altLang="ja-JP" dirty="0"/>
          </a:p>
          <a:p>
            <a:r>
              <a:rPr lang="en-US" altLang="ja-JP" dirty="0"/>
              <a:t>FB</a:t>
            </a:r>
            <a:r>
              <a:rPr lang="ja-JP" altLang="en-US" dirty="0"/>
              <a:t>入金データ取込は仮想振込専用口座入金処理に対応しています</a:t>
            </a:r>
          </a:p>
          <a:p>
            <a:endParaRPr kumimoji="1" lang="ja-JP" altLang="en-US" dirty="0"/>
          </a:p>
        </p:txBody>
      </p:sp>
      <p:sp>
        <p:nvSpPr>
          <p:cNvPr id="44" name="AutoShape 5"/>
          <p:cNvSpPr>
            <a:spLocks noChangeArrowheads="1"/>
          </p:cNvSpPr>
          <p:nvPr/>
        </p:nvSpPr>
        <p:spPr bwMode="gray">
          <a:xfrm>
            <a:off x="919086" y="1851678"/>
            <a:ext cx="7325322" cy="3080322"/>
          </a:xfrm>
          <a:prstGeom prst="roundRect">
            <a:avLst>
              <a:gd name="adj" fmla="val 6056"/>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ctr"/>
          <a:lstStyle/>
          <a:p>
            <a:pPr>
              <a:lnSpc>
                <a:spcPct val="80000"/>
              </a:lnSpc>
              <a:spcBef>
                <a:spcPct val="20000"/>
              </a:spcBef>
              <a:defRPr/>
            </a:pPr>
            <a:endParaRPr kumimoji="0" lang="ja-JP" altLang="ja-JP" sz="1125" kern="0" dirty="0">
              <a:solidFill>
                <a:srgbClr val="E27100"/>
              </a:solidFill>
            </a:endParaRPr>
          </a:p>
        </p:txBody>
      </p:sp>
      <p:sp>
        <p:nvSpPr>
          <p:cNvPr id="45" name="角丸四角形 44"/>
          <p:cNvSpPr/>
          <p:nvPr/>
        </p:nvSpPr>
        <p:spPr>
          <a:xfrm>
            <a:off x="647564" y="1728000"/>
            <a:ext cx="1942215" cy="324036"/>
          </a:xfrm>
          <a:prstGeom prst="roundRect">
            <a:avLst/>
          </a:prstGeom>
          <a:solidFill>
            <a:srgbClr val="54C2F0"/>
          </a:solidFill>
          <a:ln w="25400" cap="flat" cmpd="sng" algn="ctr">
            <a:solidFill>
              <a:srgbClr val="54C2F0"/>
            </a:solidFill>
            <a:prstDash val="solid"/>
          </a:ln>
          <a:effectLst/>
        </p:spPr>
        <p:txBody>
          <a:bodyPr rtlCol="0" anchor="ctr"/>
          <a:lstStyle/>
          <a:p>
            <a:pPr algn="ctr">
              <a:defRPr/>
            </a:pPr>
            <a:r>
              <a:rPr kumimoji="0" lang="en-US" altLang="ja-JP" sz="1400" kern="0">
                <a:solidFill>
                  <a:srgbClr val="FFFFFF"/>
                </a:solidFill>
                <a:latin typeface="メイリオ"/>
                <a:ea typeface="メイリオ"/>
                <a:cs typeface="メイリオ" pitchFamily="50" charset="-128"/>
              </a:rPr>
              <a:t>FB</a:t>
            </a:r>
            <a:r>
              <a:rPr kumimoji="0" lang="ja-JP" altLang="en-US" sz="1400" kern="0">
                <a:solidFill>
                  <a:srgbClr val="FFFFFF"/>
                </a:solidFill>
                <a:latin typeface="メイリオ"/>
                <a:ea typeface="メイリオ"/>
                <a:cs typeface="メイリオ" pitchFamily="50" charset="-128"/>
              </a:rPr>
              <a:t>入金処理の流れ</a:t>
            </a:r>
          </a:p>
        </p:txBody>
      </p:sp>
      <p:sp>
        <p:nvSpPr>
          <p:cNvPr id="46" name="角丸四角形 45"/>
          <p:cNvSpPr/>
          <p:nvPr/>
        </p:nvSpPr>
        <p:spPr>
          <a:xfrm>
            <a:off x="2259363" y="2709539"/>
            <a:ext cx="1923829" cy="648072"/>
          </a:xfrm>
          <a:prstGeom prst="roundRect">
            <a:avLst/>
          </a:prstGeom>
          <a:solidFill>
            <a:srgbClr val="54C2F0"/>
          </a:solidFill>
          <a:ln w="25400" cap="flat" cmpd="sng" algn="ctr">
            <a:solidFill>
              <a:srgbClr val="54C2F0"/>
            </a:solidFill>
            <a:prstDash val="solid"/>
          </a:ln>
          <a:effectLst/>
        </p:spPr>
        <p:txBody>
          <a:bodyPr rtlCol="0" anchor="ctr"/>
          <a:lstStyle/>
          <a:p>
            <a:pPr algn="ctr">
              <a:defRPr/>
            </a:pPr>
            <a:r>
              <a:rPr kumimoji="0" lang="en-US" altLang="ja-JP" sz="1125" kern="0" dirty="0">
                <a:solidFill>
                  <a:srgbClr val="FFFFFF"/>
                </a:solidFill>
                <a:latin typeface="メイリオ"/>
                <a:ea typeface="メイリオ"/>
                <a:cs typeface="メイリオ" pitchFamily="50" charset="-128"/>
              </a:rPr>
              <a:t>FB</a:t>
            </a:r>
            <a:r>
              <a:rPr kumimoji="0" lang="ja-JP" altLang="en-US" sz="1125" kern="0" dirty="0">
                <a:solidFill>
                  <a:srgbClr val="FFFFFF"/>
                </a:solidFill>
                <a:latin typeface="メイリオ"/>
                <a:ea typeface="メイリオ"/>
                <a:cs typeface="メイリオ" pitchFamily="50" charset="-128"/>
              </a:rPr>
              <a:t>入金データ取込</a:t>
            </a:r>
            <a:endParaRPr kumimoji="0" lang="en-US" altLang="ja-JP" sz="1125" kern="0" dirty="0">
              <a:solidFill>
                <a:srgbClr val="FFFFFF"/>
              </a:solidFill>
              <a:latin typeface="メイリオ"/>
              <a:ea typeface="メイリオ"/>
              <a:cs typeface="メイリオ" pitchFamily="50" charset="-128"/>
            </a:endParaRPr>
          </a:p>
          <a:p>
            <a:pPr algn="ctr">
              <a:defRPr/>
            </a:pPr>
            <a:r>
              <a:rPr kumimoji="0" lang="ja-JP" altLang="en-US" sz="1125" kern="0" dirty="0">
                <a:solidFill>
                  <a:srgbClr val="FFFFFF"/>
                </a:solidFill>
                <a:latin typeface="メイリオ"/>
                <a:ea typeface="メイリオ"/>
                <a:cs typeface="メイリオ" pitchFamily="50" charset="-128"/>
              </a:rPr>
              <a:t>（</a:t>
            </a:r>
            <a:r>
              <a:rPr kumimoji="0" lang="ja-JP" altLang="en-US" sz="900" kern="0" dirty="0">
                <a:solidFill>
                  <a:srgbClr val="FFFFFF"/>
                </a:solidFill>
                <a:latin typeface="メイリオ"/>
                <a:ea typeface="メイリオ"/>
                <a:cs typeface="メイリオ" pitchFamily="50" charset="-128"/>
              </a:rPr>
              <a:t>振込依頼人名等で集金先と入金データをマッチング）</a:t>
            </a:r>
          </a:p>
        </p:txBody>
      </p:sp>
      <p:sp>
        <p:nvSpPr>
          <p:cNvPr id="47" name="角丸四角形 46"/>
          <p:cNvSpPr/>
          <p:nvPr/>
        </p:nvSpPr>
        <p:spPr>
          <a:xfrm>
            <a:off x="5056464" y="3957912"/>
            <a:ext cx="1806461" cy="270030"/>
          </a:xfrm>
          <a:prstGeom prst="roundRect">
            <a:avLst/>
          </a:prstGeom>
          <a:solidFill>
            <a:srgbClr val="F9BE00"/>
          </a:solidFill>
          <a:ln w="25400" cap="flat" cmpd="sng" algn="ctr">
            <a:solidFill>
              <a:srgbClr val="F9BE00"/>
            </a:solidFill>
            <a:prstDash val="solid"/>
          </a:ln>
          <a:effectLst/>
        </p:spPr>
        <p:txBody>
          <a:bodyPr rtlCol="0" anchor="ctr"/>
          <a:lstStyle/>
          <a:p>
            <a:pPr algn="ctr">
              <a:defRPr/>
            </a:pPr>
            <a:r>
              <a:rPr kumimoji="0" lang="en-US" altLang="ja-JP" sz="1050" kern="0">
                <a:solidFill>
                  <a:srgbClr val="FFFFFF"/>
                </a:solidFill>
                <a:latin typeface="メイリオ"/>
                <a:ea typeface="メイリオ"/>
                <a:cs typeface="メイリオ" pitchFamily="50" charset="-128"/>
              </a:rPr>
              <a:t>FB</a:t>
            </a:r>
            <a:r>
              <a:rPr kumimoji="0" lang="ja-JP" altLang="en-US" sz="1050" kern="0">
                <a:solidFill>
                  <a:srgbClr val="FFFFFF"/>
                </a:solidFill>
                <a:latin typeface="メイリオ"/>
                <a:ea typeface="メイリオ"/>
                <a:cs typeface="メイリオ" pitchFamily="50" charset="-128"/>
              </a:rPr>
              <a:t>入金振込人名マスタ</a:t>
            </a:r>
          </a:p>
        </p:txBody>
      </p:sp>
      <p:sp>
        <p:nvSpPr>
          <p:cNvPr id="48" name="角丸四角形 47"/>
          <p:cNvSpPr/>
          <p:nvPr/>
        </p:nvSpPr>
        <p:spPr>
          <a:xfrm>
            <a:off x="5056464" y="4281948"/>
            <a:ext cx="1806461" cy="432048"/>
          </a:xfrm>
          <a:prstGeom prst="roundRect">
            <a:avLst/>
          </a:prstGeom>
          <a:solidFill>
            <a:srgbClr val="F9BE00"/>
          </a:solidFill>
          <a:ln w="25400" cap="flat" cmpd="sng" algn="ctr">
            <a:solidFill>
              <a:srgbClr val="F9BE00"/>
            </a:solidFill>
            <a:prstDash val="solid"/>
          </a:ln>
          <a:effectLst/>
        </p:spPr>
        <p:txBody>
          <a:bodyPr rtlCol="0" anchor="ctr"/>
          <a:lstStyle/>
          <a:p>
            <a:pPr algn="ctr">
              <a:defRPr/>
            </a:pPr>
            <a:r>
              <a:rPr kumimoji="0" lang="en-US" altLang="ja-JP" sz="1050" kern="0" dirty="0">
                <a:solidFill>
                  <a:srgbClr val="FFFFFF"/>
                </a:solidFill>
                <a:latin typeface="メイリオ"/>
                <a:ea typeface="メイリオ"/>
                <a:cs typeface="メイリオ" pitchFamily="50" charset="-128"/>
              </a:rPr>
              <a:t>FB</a:t>
            </a:r>
            <a:r>
              <a:rPr kumimoji="0" lang="ja-JP" altLang="en-US" sz="1050" kern="0" dirty="0">
                <a:solidFill>
                  <a:srgbClr val="FFFFFF"/>
                </a:solidFill>
                <a:latin typeface="メイリオ"/>
                <a:ea typeface="メイリオ"/>
                <a:cs typeface="メイリオ" pitchFamily="50" charset="-128"/>
              </a:rPr>
              <a:t>入金振込専用</a:t>
            </a:r>
            <a:endParaRPr kumimoji="0" lang="en-US" altLang="ja-JP" sz="1050" kern="0" dirty="0">
              <a:solidFill>
                <a:srgbClr val="FFFFFF"/>
              </a:solidFill>
              <a:latin typeface="メイリオ"/>
              <a:ea typeface="メイリオ"/>
              <a:cs typeface="メイリオ" pitchFamily="50" charset="-128"/>
            </a:endParaRPr>
          </a:p>
          <a:p>
            <a:pPr algn="ctr">
              <a:defRPr/>
            </a:pPr>
            <a:r>
              <a:rPr kumimoji="0" lang="ja-JP" altLang="en-US" sz="1050" kern="0" dirty="0">
                <a:solidFill>
                  <a:srgbClr val="FFFFFF"/>
                </a:solidFill>
                <a:latin typeface="メイリオ"/>
                <a:ea typeface="メイリオ"/>
                <a:cs typeface="メイリオ" pitchFamily="50" charset="-128"/>
              </a:rPr>
              <a:t>口座マスタ</a:t>
            </a:r>
          </a:p>
        </p:txBody>
      </p:sp>
      <p:sp>
        <p:nvSpPr>
          <p:cNvPr id="49" name="テキスト ボックス 48"/>
          <p:cNvSpPr txBox="1"/>
          <p:nvPr/>
        </p:nvSpPr>
        <p:spPr>
          <a:xfrm>
            <a:off x="919086" y="3061232"/>
            <a:ext cx="1107186" cy="253916"/>
          </a:xfrm>
          <a:prstGeom prst="rect">
            <a:avLst/>
          </a:prstGeom>
        </p:spPr>
        <p:txBody>
          <a:bodyPr wrap="square" rtlCol="0" anchor="ctr" anchorCtr="0">
            <a:spAutoFit/>
          </a:bodyPr>
          <a:lstStyle/>
          <a:p>
            <a:r>
              <a:rPr lang="ja-JP" altLang="en-US" sz="1050" b="1">
                <a:solidFill>
                  <a:srgbClr val="007BC7"/>
                </a:solidFill>
                <a:cs typeface="メイリオ" pitchFamily="50" charset="-128"/>
              </a:rPr>
              <a:t>振込入金通知</a:t>
            </a:r>
          </a:p>
        </p:txBody>
      </p:sp>
      <p:sp>
        <p:nvSpPr>
          <p:cNvPr id="50" name="角丸四角形 49"/>
          <p:cNvSpPr/>
          <p:nvPr/>
        </p:nvSpPr>
        <p:spPr>
          <a:xfrm>
            <a:off x="6862925" y="2715774"/>
            <a:ext cx="1107186" cy="270030"/>
          </a:xfrm>
          <a:prstGeom prst="roundRect">
            <a:avLst/>
          </a:prstGeom>
          <a:solidFill>
            <a:srgbClr val="54C2F0"/>
          </a:solidFill>
          <a:ln w="25400" cap="flat" cmpd="sng" algn="ctr">
            <a:solidFill>
              <a:srgbClr val="54C2F0"/>
            </a:solidFill>
            <a:prstDash val="solid"/>
          </a:ln>
          <a:effectLst/>
        </p:spPr>
        <p:txBody>
          <a:bodyPr rtlCol="0" anchor="ctr"/>
          <a:lstStyle/>
          <a:p>
            <a:pPr algn="ctr">
              <a:defRPr/>
            </a:pPr>
            <a:r>
              <a:rPr kumimoji="0" lang="ja-JP" altLang="en-US" sz="1350" kern="0">
                <a:solidFill>
                  <a:srgbClr val="FFFFFF"/>
                </a:solidFill>
                <a:latin typeface="メイリオ"/>
                <a:ea typeface="メイリオ"/>
                <a:cs typeface="メイリオ" pitchFamily="50" charset="-128"/>
              </a:rPr>
              <a:t>消込処理</a:t>
            </a:r>
          </a:p>
        </p:txBody>
      </p:sp>
      <p:sp>
        <p:nvSpPr>
          <p:cNvPr id="51" name="テキスト ボックス 50"/>
          <p:cNvSpPr txBox="1"/>
          <p:nvPr/>
        </p:nvSpPr>
        <p:spPr>
          <a:xfrm>
            <a:off x="2589779" y="3384000"/>
            <a:ext cx="476000" cy="702078"/>
          </a:xfrm>
          <a:prstGeom prst="rect">
            <a:avLst/>
          </a:prstGeom>
        </p:spPr>
        <p:txBody>
          <a:bodyPr vert="eaVert" wrap="square" rtlCol="0" anchor="ctr" anchorCtr="0">
            <a:spAutoFit/>
          </a:bodyPr>
          <a:lstStyle/>
          <a:p>
            <a:pPr>
              <a:lnSpc>
                <a:spcPts val="1950"/>
              </a:lnSpc>
            </a:pPr>
            <a:r>
              <a:rPr lang="ja-JP" altLang="en-US" sz="900" b="1" dirty="0">
                <a:solidFill>
                  <a:srgbClr val="0065AE"/>
                </a:solidFill>
                <a:cs typeface="メイリオ" pitchFamily="50" charset="-128"/>
              </a:rPr>
              <a:t>アンマッチ</a:t>
            </a:r>
          </a:p>
        </p:txBody>
      </p:sp>
      <p:sp>
        <p:nvSpPr>
          <p:cNvPr id="52" name="角丸四角形 51"/>
          <p:cNvSpPr/>
          <p:nvPr/>
        </p:nvSpPr>
        <p:spPr>
          <a:xfrm>
            <a:off x="2258541" y="4065924"/>
            <a:ext cx="1923829" cy="540060"/>
          </a:xfrm>
          <a:prstGeom prst="roundRect">
            <a:avLst/>
          </a:prstGeom>
          <a:solidFill>
            <a:srgbClr val="54C2F0"/>
          </a:solidFill>
          <a:ln w="25400" cap="flat" cmpd="sng" algn="ctr">
            <a:solidFill>
              <a:srgbClr val="54C2F0"/>
            </a:solidFill>
            <a:prstDash val="solid"/>
          </a:ln>
          <a:effectLst/>
        </p:spPr>
        <p:txBody>
          <a:bodyPr rtlCol="0" anchor="ctr"/>
          <a:lstStyle/>
          <a:p>
            <a:pPr algn="ctr">
              <a:defRPr/>
            </a:pPr>
            <a:r>
              <a:rPr kumimoji="0" lang="en-US" altLang="ja-JP" sz="1125" kern="0">
                <a:solidFill>
                  <a:srgbClr val="FFFFFF"/>
                </a:solidFill>
                <a:latin typeface="メイリオ"/>
                <a:ea typeface="メイリオ"/>
                <a:cs typeface="メイリオ" pitchFamily="50" charset="-128"/>
              </a:rPr>
              <a:t>FB</a:t>
            </a:r>
            <a:r>
              <a:rPr kumimoji="0" lang="ja-JP" altLang="en-US" sz="1125" kern="0">
                <a:solidFill>
                  <a:srgbClr val="FFFFFF"/>
                </a:solidFill>
                <a:latin typeface="メイリオ"/>
                <a:ea typeface="メイリオ"/>
                <a:cs typeface="メイリオ" pitchFamily="50" charset="-128"/>
              </a:rPr>
              <a:t>入金集金先補正</a:t>
            </a:r>
            <a:endParaRPr kumimoji="0" lang="en-US" altLang="ja-JP" sz="1125" kern="0">
              <a:solidFill>
                <a:srgbClr val="FFFFFF"/>
              </a:solidFill>
              <a:latin typeface="メイリオ"/>
              <a:ea typeface="メイリオ"/>
              <a:cs typeface="メイリオ" pitchFamily="50" charset="-128"/>
            </a:endParaRPr>
          </a:p>
          <a:p>
            <a:pPr algn="ctr">
              <a:defRPr/>
            </a:pPr>
            <a:r>
              <a:rPr kumimoji="0" lang="ja-JP" altLang="en-US" sz="900" kern="0">
                <a:solidFill>
                  <a:srgbClr val="FFFFFF"/>
                </a:solidFill>
                <a:latin typeface="メイリオ"/>
                <a:ea typeface="メイリオ"/>
                <a:cs typeface="メイリオ" pitchFamily="50" charset="-128"/>
              </a:rPr>
              <a:t>（入金データの補正）</a:t>
            </a:r>
          </a:p>
        </p:txBody>
      </p:sp>
      <p:cxnSp>
        <p:nvCxnSpPr>
          <p:cNvPr id="53" name="直線コネクタ 52"/>
          <p:cNvCxnSpPr/>
          <p:nvPr/>
        </p:nvCxnSpPr>
        <p:spPr>
          <a:xfrm>
            <a:off x="1035631" y="3888000"/>
            <a:ext cx="6768000" cy="0"/>
          </a:xfrm>
          <a:prstGeom prst="line">
            <a:avLst/>
          </a:prstGeom>
          <a:noFill/>
          <a:ln w="19050" cap="flat" cmpd="sng" algn="ctr">
            <a:solidFill>
              <a:srgbClr val="C00000"/>
            </a:solidFill>
            <a:prstDash val="sysDash"/>
          </a:ln>
          <a:effectLst/>
        </p:spPr>
      </p:cxnSp>
      <p:sp>
        <p:nvSpPr>
          <p:cNvPr id="54" name="テキスト ボックス 53"/>
          <p:cNvSpPr txBox="1"/>
          <p:nvPr/>
        </p:nvSpPr>
        <p:spPr>
          <a:xfrm>
            <a:off x="4143552" y="4464000"/>
            <a:ext cx="1107186" cy="230832"/>
          </a:xfrm>
          <a:prstGeom prst="rect">
            <a:avLst/>
          </a:prstGeom>
        </p:spPr>
        <p:txBody>
          <a:bodyPr wrap="square" rtlCol="0" anchor="ctr" anchorCtr="0">
            <a:spAutoFit/>
          </a:bodyPr>
          <a:lstStyle/>
          <a:p>
            <a:r>
              <a:rPr lang="ja-JP" altLang="en-US" sz="900" b="1" dirty="0">
                <a:solidFill>
                  <a:srgbClr val="0065AE"/>
                </a:solidFill>
                <a:cs typeface="メイリオ" pitchFamily="50" charset="-128"/>
              </a:rPr>
              <a:t>マスタ更新</a:t>
            </a:r>
          </a:p>
        </p:txBody>
      </p:sp>
      <p:sp>
        <p:nvSpPr>
          <p:cNvPr id="55" name="角丸四角形 54"/>
          <p:cNvSpPr/>
          <p:nvPr/>
        </p:nvSpPr>
        <p:spPr>
          <a:xfrm>
            <a:off x="4590281" y="2715774"/>
            <a:ext cx="1748188" cy="648072"/>
          </a:xfrm>
          <a:prstGeom prst="roundRect">
            <a:avLst/>
          </a:prstGeom>
          <a:solidFill>
            <a:srgbClr val="54C2F0"/>
          </a:solidFill>
          <a:ln w="25400" cap="flat" cmpd="sng" algn="ctr">
            <a:solidFill>
              <a:srgbClr val="54C2F0"/>
            </a:solidFill>
            <a:prstDash val="solid"/>
          </a:ln>
          <a:effectLst/>
        </p:spPr>
        <p:txBody>
          <a:bodyPr rtlCol="0" anchor="ctr"/>
          <a:lstStyle/>
          <a:p>
            <a:pPr algn="ctr">
              <a:defRPr/>
            </a:pPr>
            <a:r>
              <a:rPr kumimoji="0" lang="ja-JP" altLang="en-US" sz="1125" kern="0" dirty="0">
                <a:solidFill>
                  <a:srgbClr val="FFFFFF"/>
                </a:solidFill>
                <a:latin typeface="メイリオ"/>
                <a:ea typeface="メイリオ"/>
                <a:cs typeface="メイリオ" pitchFamily="50" charset="-128"/>
              </a:rPr>
              <a:t>ワークフロー承認</a:t>
            </a:r>
            <a:endParaRPr kumimoji="0" lang="en-US" altLang="ja-JP" sz="1125" kern="0" dirty="0">
              <a:solidFill>
                <a:srgbClr val="FFFFFF"/>
              </a:solidFill>
              <a:latin typeface="メイリオ"/>
              <a:ea typeface="メイリオ"/>
              <a:cs typeface="メイリオ" pitchFamily="50" charset="-128"/>
            </a:endParaRPr>
          </a:p>
          <a:p>
            <a:pPr algn="ctr">
              <a:defRPr/>
            </a:pPr>
            <a:r>
              <a:rPr kumimoji="0" lang="ja-JP" altLang="en-US" sz="900" kern="0" dirty="0">
                <a:solidFill>
                  <a:srgbClr val="FFFFFF"/>
                </a:solidFill>
                <a:latin typeface="メイリオ"/>
                <a:ea typeface="メイリオ"/>
                <a:cs typeface="メイリオ" pitchFamily="50" charset="-128"/>
              </a:rPr>
              <a:t>（最終承認後に入金仕訳</a:t>
            </a:r>
            <a:endParaRPr kumimoji="0" lang="en-US" altLang="ja-JP" sz="900" kern="0" dirty="0">
              <a:solidFill>
                <a:srgbClr val="FFFFFF"/>
              </a:solidFill>
              <a:latin typeface="メイリオ"/>
              <a:ea typeface="メイリオ"/>
              <a:cs typeface="メイリオ" pitchFamily="50" charset="-128"/>
            </a:endParaRPr>
          </a:p>
          <a:p>
            <a:pPr algn="ctr">
              <a:defRPr/>
            </a:pPr>
            <a:r>
              <a:rPr kumimoji="0" lang="ja-JP" altLang="en-US" sz="900" kern="0" dirty="0">
                <a:solidFill>
                  <a:srgbClr val="FFFFFF"/>
                </a:solidFill>
                <a:latin typeface="メイリオ"/>
                <a:ea typeface="メイリオ"/>
                <a:cs typeface="メイリオ" pitchFamily="50" charset="-128"/>
              </a:rPr>
              <a:t>を自動生成）</a:t>
            </a:r>
          </a:p>
        </p:txBody>
      </p:sp>
      <p:grpSp>
        <p:nvGrpSpPr>
          <p:cNvPr id="56" name="グループ化 65"/>
          <p:cNvGrpSpPr/>
          <p:nvPr/>
        </p:nvGrpSpPr>
        <p:grpSpPr>
          <a:xfrm>
            <a:off x="5639196" y="3093816"/>
            <a:ext cx="1471674" cy="567063"/>
            <a:chOff x="899592" y="5203799"/>
            <a:chExt cx="1818551" cy="778310"/>
          </a:xfrm>
        </p:grpSpPr>
        <p:grpSp>
          <p:nvGrpSpPr>
            <p:cNvPr id="57" name="グループ化 88"/>
            <p:cNvGrpSpPr/>
            <p:nvPr/>
          </p:nvGrpSpPr>
          <p:grpSpPr>
            <a:xfrm>
              <a:off x="899592" y="5301209"/>
              <a:ext cx="1818551" cy="680900"/>
              <a:chOff x="785249" y="3789041"/>
              <a:chExt cx="1818551" cy="680900"/>
            </a:xfrm>
          </p:grpSpPr>
          <p:sp>
            <p:nvSpPr>
              <p:cNvPr id="59" name="角丸四角形 58"/>
              <p:cNvSpPr/>
              <p:nvPr/>
            </p:nvSpPr>
            <p:spPr>
              <a:xfrm>
                <a:off x="971600" y="3789041"/>
                <a:ext cx="1512168" cy="680900"/>
              </a:xfrm>
              <a:prstGeom prst="roundRect">
                <a:avLst>
                  <a:gd name="adj" fmla="val 6764"/>
                </a:avLst>
              </a:prstGeom>
              <a:solidFill>
                <a:srgbClr val="FFFFFF"/>
              </a:solidFill>
              <a:ln w="25400" cap="flat" cmpd="sng" algn="ctr">
                <a:solidFill>
                  <a:srgbClr val="F9BE0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cxnSp>
            <p:nvCxnSpPr>
              <p:cNvPr id="60" name="直線コネクタ 59"/>
              <p:cNvCxnSpPr/>
              <p:nvPr/>
            </p:nvCxnSpPr>
            <p:spPr>
              <a:xfrm>
                <a:off x="1115616" y="4005064"/>
                <a:ext cx="1152128" cy="0"/>
              </a:xfrm>
              <a:prstGeom prst="line">
                <a:avLst/>
              </a:prstGeom>
              <a:noFill/>
              <a:ln w="9525" cap="flat" cmpd="sng" algn="ctr">
                <a:solidFill>
                  <a:srgbClr val="BC8B00">
                    <a:shade val="95000"/>
                    <a:satMod val="105000"/>
                  </a:srgbClr>
                </a:solidFill>
                <a:prstDash val="solid"/>
              </a:ln>
              <a:effectLst/>
            </p:spPr>
          </p:cxnSp>
          <p:cxnSp>
            <p:nvCxnSpPr>
              <p:cNvPr id="61" name="直線コネクタ 60"/>
              <p:cNvCxnSpPr/>
              <p:nvPr/>
            </p:nvCxnSpPr>
            <p:spPr>
              <a:xfrm>
                <a:off x="1691680" y="4005064"/>
                <a:ext cx="0" cy="432048"/>
              </a:xfrm>
              <a:prstGeom prst="line">
                <a:avLst/>
              </a:prstGeom>
              <a:noFill/>
              <a:ln w="9525" cap="flat" cmpd="sng" algn="ctr">
                <a:solidFill>
                  <a:srgbClr val="BC8B00">
                    <a:shade val="95000"/>
                    <a:satMod val="105000"/>
                  </a:srgbClr>
                </a:solidFill>
                <a:prstDash val="solid"/>
              </a:ln>
              <a:effectLst/>
            </p:spPr>
          </p:cxnSp>
          <p:sp>
            <p:nvSpPr>
              <p:cNvPr id="62" name="テキスト ボックス 61"/>
              <p:cNvSpPr txBox="1"/>
              <p:nvPr/>
            </p:nvSpPr>
            <p:spPr>
              <a:xfrm>
                <a:off x="785249" y="4005064"/>
                <a:ext cx="1200152" cy="428628"/>
              </a:xfrm>
              <a:prstGeom prst="rect">
                <a:avLst/>
              </a:prstGeom>
            </p:spPr>
            <p:txBody>
              <a:bodyPr wrap="none" lIns="0" tIns="0" rIns="0" bIns="0" rtlCol="0" anchor="t" anchorCtr="0">
                <a:normAutofit/>
              </a:bodyPr>
              <a:lstStyle/>
              <a:p>
                <a:pPr algn="ctr">
                  <a:lnSpc>
                    <a:spcPts val="2100"/>
                  </a:lnSpc>
                  <a:spcBef>
                    <a:spcPct val="0"/>
                  </a:spcBef>
                  <a:defRPr/>
                </a:pPr>
                <a:r>
                  <a:rPr kumimoji="0" lang="ja-JP" altLang="en-US" sz="900" b="1" kern="0">
                    <a:solidFill>
                      <a:prstClr val="black"/>
                    </a:solidFill>
                  </a:rPr>
                  <a:t>預金</a:t>
                </a:r>
              </a:p>
            </p:txBody>
          </p:sp>
          <p:sp>
            <p:nvSpPr>
              <p:cNvPr id="63" name="テキスト ボックス 62"/>
              <p:cNvSpPr txBox="1"/>
              <p:nvPr/>
            </p:nvSpPr>
            <p:spPr>
              <a:xfrm>
                <a:off x="1403648" y="4005064"/>
                <a:ext cx="1200152" cy="428628"/>
              </a:xfrm>
              <a:prstGeom prst="rect">
                <a:avLst/>
              </a:prstGeom>
            </p:spPr>
            <p:txBody>
              <a:bodyPr wrap="none" lIns="0" tIns="0" rIns="0" bIns="0" rtlCol="0" anchor="t" anchorCtr="0">
                <a:normAutofit/>
              </a:bodyPr>
              <a:lstStyle/>
              <a:p>
                <a:pPr algn="ctr">
                  <a:lnSpc>
                    <a:spcPts val="2100"/>
                  </a:lnSpc>
                  <a:spcBef>
                    <a:spcPct val="0"/>
                  </a:spcBef>
                  <a:defRPr/>
                </a:pPr>
                <a:r>
                  <a:rPr kumimoji="0" lang="ja-JP" altLang="en-US" sz="900" b="1" kern="0" dirty="0">
                    <a:solidFill>
                      <a:prstClr val="black"/>
                    </a:solidFill>
                  </a:rPr>
                  <a:t>仮受金</a:t>
                </a:r>
              </a:p>
            </p:txBody>
          </p:sp>
        </p:grpSp>
        <p:sp>
          <p:nvSpPr>
            <p:cNvPr id="58" name="テキスト ボックス 57"/>
            <p:cNvSpPr txBox="1"/>
            <p:nvPr/>
          </p:nvSpPr>
          <p:spPr>
            <a:xfrm>
              <a:off x="1208830" y="5203799"/>
              <a:ext cx="1200152" cy="428628"/>
            </a:xfrm>
            <a:prstGeom prst="rect">
              <a:avLst/>
            </a:prstGeom>
          </p:spPr>
          <p:txBody>
            <a:bodyPr wrap="none" lIns="0" tIns="0" rIns="0" bIns="0" rtlCol="0" anchor="t" anchorCtr="0">
              <a:normAutofit/>
            </a:bodyPr>
            <a:lstStyle/>
            <a:p>
              <a:pPr algn="ctr">
                <a:lnSpc>
                  <a:spcPts val="2100"/>
                </a:lnSpc>
                <a:spcBef>
                  <a:spcPct val="0"/>
                </a:spcBef>
                <a:defRPr/>
              </a:pPr>
              <a:r>
                <a:rPr kumimoji="0" lang="ja-JP" altLang="en-US" sz="900" b="1" kern="0" dirty="0">
                  <a:solidFill>
                    <a:prstClr val="black"/>
                  </a:solidFill>
                </a:rPr>
                <a:t>入金仕訳</a:t>
              </a:r>
            </a:p>
          </p:txBody>
        </p:sp>
      </p:grpSp>
      <p:sp>
        <p:nvSpPr>
          <p:cNvPr id="64" name="テキスト ボックス 63"/>
          <p:cNvSpPr txBox="1"/>
          <p:nvPr/>
        </p:nvSpPr>
        <p:spPr>
          <a:xfrm>
            <a:off x="3871642" y="3384000"/>
            <a:ext cx="476000" cy="857808"/>
          </a:xfrm>
          <a:prstGeom prst="rect">
            <a:avLst/>
          </a:prstGeom>
        </p:spPr>
        <p:txBody>
          <a:bodyPr vert="eaVert" wrap="square" rtlCol="0" anchor="ctr" anchorCtr="0">
            <a:spAutoFit/>
          </a:bodyPr>
          <a:lstStyle/>
          <a:p>
            <a:pPr>
              <a:lnSpc>
                <a:spcPts val="1950"/>
              </a:lnSpc>
            </a:pPr>
            <a:r>
              <a:rPr lang="ja-JP" altLang="en-US" sz="825" b="1" dirty="0">
                <a:solidFill>
                  <a:srgbClr val="0065AE"/>
                </a:solidFill>
                <a:cs typeface="メイリオ" pitchFamily="50" charset="-128"/>
              </a:rPr>
              <a:t>補正後データ</a:t>
            </a:r>
          </a:p>
        </p:txBody>
      </p:sp>
      <p:sp>
        <p:nvSpPr>
          <p:cNvPr id="65" name="Freeform 364"/>
          <p:cNvSpPr>
            <a:spLocks noEditPoints="1"/>
          </p:cNvSpPr>
          <p:nvPr/>
        </p:nvSpPr>
        <p:spPr bwMode="auto">
          <a:xfrm>
            <a:off x="7241699" y="2013696"/>
            <a:ext cx="349638" cy="432048"/>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66" name="テキスト ボックス 65"/>
          <p:cNvSpPr txBox="1"/>
          <p:nvPr/>
        </p:nvSpPr>
        <p:spPr>
          <a:xfrm>
            <a:off x="6862925" y="2340000"/>
            <a:ext cx="1165329" cy="507831"/>
          </a:xfrm>
          <a:prstGeom prst="rect">
            <a:avLst/>
          </a:prstGeom>
        </p:spPr>
        <p:txBody>
          <a:bodyPr wrap="square" rtlCol="0" anchor="ctr" anchorCtr="0">
            <a:spAutoFit/>
          </a:bodyPr>
          <a:lstStyle/>
          <a:p>
            <a:r>
              <a:rPr lang="ja-JP" altLang="en-US" sz="1350" b="1" dirty="0">
                <a:solidFill>
                  <a:srgbClr val="54C2F0"/>
                </a:solidFill>
                <a:cs typeface="メイリオ" pitchFamily="50" charset="-128"/>
              </a:rPr>
              <a:t>入金データ</a:t>
            </a:r>
          </a:p>
        </p:txBody>
      </p:sp>
      <p:pic>
        <p:nvPicPr>
          <p:cNvPr id="67" name="Picture 1"/>
          <p:cNvPicPr>
            <a:picLocks noChangeAspect="1" noChangeArrowheads="1"/>
          </p:cNvPicPr>
          <p:nvPr/>
        </p:nvPicPr>
        <p:blipFill>
          <a:blip r:embed="rId2" cstate="print"/>
          <a:srcRect/>
          <a:stretch>
            <a:fillRect/>
          </a:stretch>
        </p:blipFill>
        <p:spPr bwMode="auto">
          <a:xfrm>
            <a:off x="3745323" y="1905686"/>
            <a:ext cx="369992" cy="350044"/>
          </a:xfrm>
          <a:prstGeom prst="rect">
            <a:avLst/>
          </a:prstGeom>
          <a:noFill/>
          <a:ln w="9525">
            <a:noFill/>
            <a:miter lim="800000"/>
            <a:headEnd/>
            <a:tailEnd/>
          </a:ln>
        </p:spPr>
      </p:pic>
      <p:sp>
        <p:nvSpPr>
          <p:cNvPr id="68" name="Freeform 370"/>
          <p:cNvSpPr>
            <a:spLocks noEditPoints="1"/>
          </p:cNvSpPr>
          <p:nvPr/>
        </p:nvSpPr>
        <p:spPr bwMode="auto">
          <a:xfrm>
            <a:off x="1181314" y="2526755"/>
            <a:ext cx="524456" cy="505300"/>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69" name="Freeform 340"/>
          <p:cNvSpPr>
            <a:spLocks noEditPoints="1"/>
          </p:cNvSpPr>
          <p:nvPr/>
        </p:nvSpPr>
        <p:spPr bwMode="auto">
          <a:xfrm>
            <a:off x="1505509" y="2202719"/>
            <a:ext cx="462490" cy="398860"/>
          </a:xfrm>
          <a:custGeom>
            <a:avLst/>
            <a:gdLst>
              <a:gd name="T0" fmla="*/ 309 w 1081"/>
              <a:gd name="T1" fmla="*/ 153 h 1003"/>
              <a:gd name="T2" fmla="*/ 381 w 1081"/>
              <a:gd name="T3" fmla="*/ 445 h 1003"/>
              <a:gd name="T4" fmla="*/ 680 w 1081"/>
              <a:gd name="T5" fmla="*/ 459 h 1003"/>
              <a:gd name="T6" fmla="*/ 780 w 1081"/>
              <a:gd name="T7" fmla="*/ 176 h 1003"/>
              <a:gd name="T8" fmla="*/ 541 w 1081"/>
              <a:gd name="T9" fmla="*/ 0 h 1003"/>
              <a:gd name="T10" fmla="*/ 344 w 1081"/>
              <a:gd name="T11" fmla="*/ 333 h 1003"/>
              <a:gd name="T12" fmla="*/ 405 w 1081"/>
              <a:gd name="T13" fmla="*/ 86 h 1003"/>
              <a:gd name="T14" fmla="*/ 660 w 1081"/>
              <a:gd name="T15" fmla="*/ 74 h 1003"/>
              <a:gd name="T16" fmla="*/ 744 w 1081"/>
              <a:gd name="T17" fmla="*/ 314 h 1003"/>
              <a:gd name="T18" fmla="*/ 541 w 1081"/>
              <a:gd name="T19" fmla="*/ 464 h 1003"/>
              <a:gd name="T20" fmla="*/ 361 w 1081"/>
              <a:gd name="T21" fmla="*/ 175 h 1003"/>
              <a:gd name="T22" fmla="*/ 416 w 1081"/>
              <a:gd name="T23" fmla="*/ 402 h 1003"/>
              <a:gd name="T24" fmla="*/ 649 w 1081"/>
              <a:gd name="T25" fmla="*/ 412 h 1003"/>
              <a:gd name="T26" fmla="*/ 727 w 1081"/>
              <a:gd name="T27" fmla="*/ 193 h 1003"/>
              <a:gd name="T28" fmla="*/ 541 w 1081"/>
              <a:gd name="T29" fmla="*/ 56 h 1003"/>
              <a:gd name="T30" fmla="*/ 628 w 1081"/>
              <a:gd name="T31" fmla="*/ 346 h 1003"/>
              <a:gd name="T32" fmla="*/ 200 w 1081"/>
              <a:gd name="T33" fmla="*/ 507 h 1003"/>
              <a:gd name="T34" fmla="*/ 0 w 1081"/>
              <a:gd name="T35" fmla="*/ 753 h 1003"/>
              <a:gd name="T36" fmla="*/ 176 w 1081"/>
              <a:gd name="T37" fmla="*/ 992 h 1003"/>
              <a:gd name="T38" fmla="*/ 458 w 1081"/>
              <a:gd name="T39" fmla="*/ 892 h 1003"/>
              <a:gd name="T40" fmla="*/ 444 w 1081"/>
              <a:gd name="T41" fmla="*/ 594 h 1003"/>
              <a:gd name="T42" fmla="*/ 207 w 1081"/>
              <a:gd name="T43" fmla="*/ 962 h 1003"/>
              <a:gd name="T44" fmla="*/ 37 w 1081"/>
              <a:gd name="T45" fmla="*/ 753 h 1003"/>
              <a:gd name="T46" fmla="*/ 187 w 1081"/>
              <a:gd name="T47" fmla="*/ 549 h 1003"/>
              <a:gd name="T48" fmla="*/ 427 w 1081"/>
              <a:gd name="T49" fmla="*/ 633 h 1003"/>
              <a:gd name="T50" fmla="*/ 415 w 1081"/>
              <a:gd name="T51" fmla="*/ 888 h 1003"/>
              <a:gd name="T52" fmla="*/ 442 w 1081"/>
              <a:gd name="T53" fmla="*/ 792 h 1003"/>
              <a:gd name="T54" fmla="*/ 250 w 1081"/>
              <a:gd name="T55" fmla="*/ 948 h 1003"/>
              <a:gd name="T56" fmla="*/ 64 w 1081"/>
              <a:gd name="T57" fmla="*/ 811 h 1003"/>
              <a:gd name="T58" fmla="*/ 141 w 1081"/>
              <a:gd name="T59" fmla="*/ 591 h 1003"/>
              <a:gd name="T60" fmla="*/ 375 w 1081"/>
              <a:gd name="T61" fmla="*/ 602 h 1003"/>
              <a:gd name="T62" fmla="*/ 300 w 1081"/>
              <a:gd name="T63" fmla="*/ 638 h 1003"/>
              <a:gd name="T64" fmla="*/ 165 w 1081"/>
              <a:gd name="T65" fmla="*/ 693 h 1003"/>
              <a:gd name="T66" fmla="*/ 206 w 1081"/>
              <a:gd name="T67" fmla="*/ 819 h 1003"/>
              <a:gd name="T68" fmla="*/ 265 w 1081"/>
              <a:gd name="T69" fmla="*/ 898 h 1003"/>
              <a:gd name="T70" fmla="*/ 333 w 1081"/>
              <a:gd name="T71" fmla="*/ 775 h 1003"/>
              <a:gd name="T72" fmla="*/ 237 w 1081"/>
              <a:gd name="T73" fmla="*/ 722 h 1003"/>
              <a:gd name="T74" fmla="*/ 206 w 1081"/>
              <a:gd name="T75" fmla="*/ 700 h 1003"/>
              <a:gd name="T76" fmla="*/ 289 w 1081"/>
              <a:gd name="T77" fmla="*/ 822 h 1003"/>
              <a:gd name="T78" fmla="*/ 264 w 1081"/>
              <a:gd name="T79" fmla="*/ 769 h 1003"/>
              <a:gd name="T80" fmla="*/ 609 w 1081"/>
              <a:gd name="T81" fmla="*/ 633 h 1003"/>
              <a:gd name="T82" fmla="*/ 652 w 1081"/>
              <a:gd name="T83" fmla="*/ 930 h 1003"/>
              <a:gd name="T84" fmla="*/ 950 w 1081"/>
              <a:gd name="T85" fmla="*/ 973 h 1003"/>
              <a:gd name="T86" fmla="*/ 1076 w 1081"/>
              <a:gd name="T87" fmla="*/ 702 h 1003"/>
              <a:gd name="T88" fmla="*/ 830 w 1081"/>
              <a:gd name="T89" fmla="*/ 502 h 1003"/>
              <a:gd name="T90" fmla="*/ 643 w 1081"/>
              <a:gd name="T91" fmla="*/ 854 h 1003"/>
              <a:gd name="T92" fmla="*/ 679 w 1081"/>
              <a:gd name="T93" fmla="*/ 602 h 1003"/>
              <a:gd name="T94" fmla="*/ 932 w 1081"/>
              <a:gd name="T95" fmla="*/ 565 h 1003"/>
              <a:gd name="T96" fmla="*/ 1039 w 1081"/>
              <a:gd name="T97" fmla="*/ 795 h 1003"/>
              <a:gd name="T98" fmla="*/ 830 w 1081"/>
              <a:gd name="T99" fmla="*/ 966 h 1003"/>
              <a:gd name="T100" fmla="*/ 922 w 1081"/>
              <a:gd name="T101" fmla="*/ 925 h 1003"/>
              <a:gd name="T102" fmla="*/ 692 w 1081"/>
              <a:gd name="T103" fmla="*/ 890 h 1003"/>
              <a:gd name="T104" fmla="*/ 658 w 1081"/>
              <a:gd name="T105" fmla="*/ 660 h 1003"/>
              <a:gd name="T106" fmla="*/ 870 w 1081"/>
              <a:gd name="T107" fmla="*/ 561 h 1003"/>
              <a:gd name="T108" fmla="*/ 1026 w 1081"/>
              <a:gd name="T109" fmla="*/ 753 h 1003"/>
              <a:gd name="T110" fmla="*/ 818 w 1081"/>
              <a:gd name="T111" fmla="*/ 626 h 1003"/>
              <a:gd name="T112" fmla="*/ 729 w 1081"/>
              <a:gd name="T113" fmla="*/ 744 h 1003"/>
              <a:gd name="T114" fmla="*/ 786 w 1081"/>
              <a:gd name="T115" fmla="*/ 866 h 1003"/>
              <a:gd name="T116" fmla="*/ 914 w 1081"/>
              <a:gd name="T117" fmla="*/ 840 h 1003"/>
              <a:gd name="T118" fmla="*/ 810 w 1081"/>
              <a:gd name="T119" fmla="*/ 834 h 1003"/>
              <a:gd name="T120" fmla="*/ 856 w 1081"/>
              <a:gd name="T121" fmla="*/ 706 h 1003"/>
              <a:gd name="T122" fmla="*/ 859 w 1081"/>
              <a:gd name="T123" fmla="*/ 668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1" h="1003">
                <a:moveTo>
                  <a:pt x="541" y="0"/>
                </a:moveTo>
                <a:lnTo>
                  <a:pt x="541" y="0"/>
                </a:lnTo>
                <a:lnTo>
                  <a:pt x="514" y="2"/>
                </a:lnTo>
                <a:lnTo>
                  <a:pt x="489" y="6"/>
                </a:lnTo>
                <a:lnTo>
                  <a:pt x="465" y="12"/>
                </a:lnTo>
                <a:lnTo>
                  <a:pt x="442" y="20"/>
                </a:lnTo>
                <a:lnTo>
                  <a:pt x="421" y="31"/>
                </a:lnTo>
                <a:lnTo>
                  <a:pt x="400" y="43"/>
                </a:lnTo>
                <a:lnTo>
                  <a:pt x="381" y="57"/>
                </a:lnTo>
                <a:lnTo>
                  <a:pt x="363" y="74"/>
                </a:lnTo>
                <a:lnTo>
                  <a:pt x="346" y="91"/>
                </a:lnTo>
                <a:lnTo>
                  <a:pt x="332" y="111"/>
                </a:lnTo>
                <a:lnTo>
                  <a:pt x="320" y="132"/>
                </a:lnTo>
                <a:lnTo>
                  <a:pt x="309" y="153"/>
                </a:lnTo>
                <a:lnTo>
                  <a:pt x="301" y="176"/>
                </a:lnTo>
                <a:lnTo>
                  <a:pt x="295" y="200"/>
                </a:lnTo>
                <a:lnTo>
                  <a:pt x="291" y="225"/>
                </a:lnTo>
                <a:lnTo>
                  <a:pt x="290" y="250"/>
                </a:lnTo>
                <a:lnTo>
                  <a:pt x="290" y="250"/>
                </a:lnTo>
                <a:lnTo>
                  <a:pt x="291" y="277"/>
                </a:lnTo>
                <a:lnTo>
                  <a:pt x="295" y="302"/>
                </a:lnTo>
                <a:lnTo>
                  <a:pt x="301" y="326"/>
                </a:lnTo>
                <a:lnTo>
                  <a:pt x="309" y="349"/>
                </a:lnTo>
                <a:lnTo>
                  <a:pt x="320" y="370"/>
                </a:lnTo>
                <a:lnTo>
                  <a:pt x="332" y="391"/>
                </a:lnTo>
                <a:lnTo>
                  <a:pt x="346" y="410"/>
                </a:lnTo>
                <a:lnTo>
                  <a:pt x="363" y="428"/>
                </a:lnTo>
                <a:lnTo>
                  <a:pt x="381" y="445"/>
                </a:lnTo>
                <a:lnTo>
                  <a:pt x="400" y="459"/>
                </a:lnTo>
                <a:lnTo>
                  <a:pt x="421" y="471"/>
                </a:lnTo>
                <a:lnTo>
                  <a:pt x="442" y="482"/>
                </a:lnTo>
                <a:lnTo>
                  <a:pt x="465" y="490"/>
                </a:lnTo>
                <a:lnTo>
                  <a:pt x="489" y="496"/>
                </a:lnTo>
                <a:lnTo>
                  <a:pt x="514" y="500"/>
                </a:lnTo>
                <a:lnTo>
                  <a:pt x="541" y="501"/>
                </a:lnTo>
                <a:lnTo>
                  <a:pt x="541" y="501"/>
                </a:lnTo>
                <a:lnTo>
                  <a:pt x="566" y="500"/>
                </a:lnTo>
                <a:lnTo>
                  <a:pt x="591" y="496"/>
                </a:lnTo>
                <a:lnTo>
                  <a:pt x="615" y="490"/>
                </a:lnTo>
                <a:lnTo>
                  <a:pt x="638" y="482"/>
                </a:lnTo>
                <a:lnTo>
                  <a:pt x="660" y="471"/>
                </a:lnTo>
                <a:lnTo>
                  <a:pt x="680" y="459"/>
                </a:lnTo>
                <a:lnTo>
                  <a:pt x="700" y="445"/>
                </a:lnTo>
                <a:lnTo>
                  <a:pt x="717" y="428"/>
                </a:lnTo>
                <a:lnTo>
                  <a:pt x="734" y="410"/>
                </a:lnTo>
                <a:lnTo>
                  <a:pt x="748" y="391"/>
                </a:lnTo>
                <a:lnTo>
                  <a:pt x="760" y="370"/>
                </a:lnTo>
                <a:lnTo>
                  <a:pt x="771" y="349"/>
                </a:lnTo>
                <a:lnTo>
                  <a:pt x="780" y="326"/>
                </a:lnTo>
                <a:lnTo>
                  <a:pt x="786" y="302"/>
                </a:lnTo>
                <a:lnTo>
                  <a:pt x="789" y="277"/>
                </a:lnTo>
                <a:lnTo>
                  <a:pt x="792" y="250"/>
                </a:lnTo>
                <a:lnTo>
                  <a:pt x="792" y="250"/>
                </a:lnTo>
                <a:lnTo>
                  <a:pt x="789" y="225"/>
                </a:lnTo>
                <a:lnTo>
                  <a:pt x="786" y="200"/>
                </a:lnTo>
                <a:lnTo>
                  <a:pt x="780" y="176"/>
                </a:lnTo>
                <a:lnTo>
                  <a:pt x="771" y="153"/>
                </a:lnTo>
                <a:lnTo>
                  <a:pt x="760" y="132"/>
                </a:lnTo>
                <a:lnTo>
                  <a:pt x="748" y="111"/>
                </a:lnTo>
                <a:lnTo>
                  <a:pt x="734" y="91"/>
                </a:lnTo>
                <a:lnTo>
                  <a:pt x="717" y="74"/>
                </a:lnTo>
                <a:lnTo>
                  <a:pt x="700" y="57"/>
                </a:lnTo>
                <a:lnTo>
                  <a:pt x="680" y="43"/>
                </a:lnTo>
                <a:lnTo>
                  <a:pt x="660" y="31"/>
                </a:lnTo>
                <a:lnTo>
                  <a:pt x="638" y="20"/>
                </a:lnTo>
                <a:lnTo>
                  <a:pt x="615" y="12"/>
                </a:lnTo>
                <a:lnTo>
                  <a:pt x="591" y="6"/>
                </a:lnTo>
                <a:lnTo>
                  <a:pt x="566" y="2"/>
                </a:lnTo>
                <a:lnTo>
                  <a:pt x="541" y="0"/>
                </a:lnTo>
                <a:lnTo>
                  <a:pt x="541" y="0"/>
                </a:lnTo>
                <a:close/>
                <a:moveTo>
                  <a:pt x="541" y="464"/>
                </a:moveTo>
                <a:lnTo>
                  <a:pt x="541" y="464"/>
                </a:lnTo>
                <a:lnTo>
                  <a:pt x="518" y="463"/>
                </a:lnTo>
                <a:lnTo>
                  <a:pt x="498" y="459"/>
                </a:lnTo>
                <a:lnTo>
                  <a:pt x="477" y="454"/>
                </a:lnTo>
                <a:lnTo>
                  <a:pt x="457" y="447"/>
                </a:lnTo>
                <a:lnTo>
                  <a:pt x="439" y="439"/>
                </a:lnTo>
                <a:lnTo>
                  <a:pt x="421" y="428"/>
                </a:lnTo>
                <a:lnTo>
                  <a:pt x="405" y="415"/>
                </a:lnTo>
                <a:lnTo>
                  <a:pt x="390" y="402"/>
                </a:lnTo>
                <a:lnTo>
                  <a:pt x="376" y="386"/>
                </a:lnTo>
                <a:lnTo>
                  <a:pt x="363" y="370"/>
                </a:lnTo>
                <a:lnTo>
                  <a:pt x="352" y="352"/>
                </a:lnTo>
                <a:lnTo>
                  <a:pt x="344" y="333"/>
                </a:lnTo>
                <a:lnTo>
                  <a:pt x="337" y="314"/>
                </a:lnTo>
                <a:lnTo>
                  <a:pt x="332" y="294"/>
                </a:lnTo>
                <a:lnTo>
                  <a:pt x="328" y="273"/>
                </a:lnTo>
                <a:lnTo>
                  <a:pt x="327" y="250"/>
                </a:lnTo>
                <a:lnTo>
                  <a:pt x="327" y="250"/>
                </a:lnTo>
                <a:lnTo>
                  <a:pt x="328" y="229"/>
                </a:lnTo>
                <a:lnTo>
                  <a:pt x="332" y="208"/>
                </a:lnTo>
                <a:lnTo>
                  <a:pt x="337" y="188"/>
                </a:lnTo>
                <a:lnTo>
                  <a:pt x="344" y="168"/>
                </a:lnTo>
                <a:lnTo>
                  <a:pt x="352" y="150"/>
                </a:lnTo>
                <a:lnTo>
                  <a:pt x="363" y="132"/>
                </a:lnTo>
                <a:lnTo>
                  <a:pt x="376" y="115"/>
                </a:lnTo>
                <a:lnTo>
                  <a:pt x="390" y="100"/>
                </a:lnTo>
                <a:lnTo>
                  <a:pt x="405" y="86"/>
                </a:lnTo>
                <a:lnTo>
                  <a:pt x="421" y="74"/>
                </a:lnTo>
                <a:lnTo>
                  <a:pt x="439" y="63"/>
                </a:lnTo>
                <a:lnTo>
                  <a:pt x="457" y="55"/>
                </a:lnTo>
                <a:lnTo>
                  <a:pt x="477" y="48"/>
                </a:lnTo>
                <a:lnTo>
                  <a:pt x="498" y="42"/>
                </a:lnTo>
                <a:lnTo>
                  <a:pt x="518" y="39"/>
                </a:lnTo>
                <a:lnTo>
                  <a:pt x="541" y="38"/>
                </a:lnTo>
                <a:lnTo>
                  <a:pt x="541" y="38"/>
                </a:lnTo>
                <a:lnTo>
                  <a:pt x="562" y="39"/>
                </a:lnTo>
                <a:lnTo>
                  <a:pt x="583" y="42"/>
                </a:lnTo>
                <a:lnTo>
                  <a:pt x="603" y="48"/>
                </a:lnTo>
                <a:lnTo>
                  <a:pt x="624" y="55"/>
                </a:lnTo>
                <a:lnTo>
                  <a:pt x="642" y="63"/>
                </a:lnTo>
                <a:lnTo>
                  <a:pt x="660" y="74"/>
                </a:lnTo>
                <a:lnTo>
                  <a:pt x="675" y="86"/>
                </a:lnTo>
                <a:lnTo>
                  <a:pt x="691" y="100"/>
                </a:lnTo>
                <a:lnTo>
                  <a:pt x="705" y="115"/>
                </a:lnTo>
                <a:lnTo>
                  <a:pt x="717" y="132"/>
                </a:lnTo>
                <a:lnTo>
                  <a:pt x="728" y="150"/>
                </a:lnTo>
                <a:lnTo>
                  <a:pt x="736" y="168"/>
                </a:lnTo>
                <a:lnTo>
                  <a:pt x="744" y="188"/>
                </a:lnTo>
                <a:lnTo>
                  <a:pt x="748" y="208"/>
                </a:lnTo>
                <a:lnTo>
                  <a:pt x="752" y="229"/>
                </a:lnTo>
                <a:lnTo>
                  <a:pt x="753" y="250"/>
                </a:lnTo>
                <a:lnTo>
                  <a:pt x="753" y="250"/>
                </a:lnTo>
                <a:lnTo>
                  <a:pt x="752" y="273"/>
                </a:lnTo>
                <a:lnTo>
                  <a:pt x="748" y="294"/>
                </a:lnTo>
                <a:lnTo>
                  <a:pt x="744" y="314"/>
                </a:lnTo>
                <a:lnTo>
                  <a:pt x="736" y="333"/>
                </a:lnTo>
                <a:lnTo>
                  <a:pt x="728" y="352"/>
                </a:lnTo>
                <a:lnTo>
                  <a:pt x="717" y="370"/>
                </a:lnTo>
                <a:lnTo>
                  <a:pt x="705" y="386"/>
                </a:lnTo>
                <a:lnTo>
                  <a:pt x="691" y="402"/>
                </a:lnTo>
                <a:lnTo>
                  <a:pt x="675" y="415"/>
                </a:lnTo>
                <a:lnTo>
                  <a:pt x="660" y="428"/>
                </a:lnTo>
                <a:lnTo>
                  <a:pt x="642" y="439"/>
                </a:lnTo>
                <a:lnTo>
                  <a:pt x="624" y="447"/>
                </a:lnTo>
                <a:lnTo>
                  <a:pt x="603" y="454"/>
                </a:lnTo>
                <a:lnTo>
                  <a:pt x="583" y="459"/>
                </a:lnTo>
                <a:lnTo>
                  <a:pt x="562" y="463"/>
                </a:lnTo>
                <a:lnTo>
                  <a:pt x="541" y="464"/>
                </a:lnTo>
                <a:lnTo>
                  <a:pt x="541" y="464"/>
                </a:lnTo>
                <a:close/>
                <a:moveTo>
                  <a:pt x="541" y="56"/>
                </a:moveTo>
                <a:lnTo>
                  <a:pt x="541" y="56"/>
                </a:lnTo>
                <a:lnTo>
                  <a:pt x="520" y="57"/>
                </a:lnTo>
                <a:lnTo>
                  <a:pt x="501" y="60"/>
                </a:lnTo>
                <a:lnTo>
                  <a:pt x="482" y="64"/>
                </a:lnTo>
                <a:lnTo>
                  <a:pt x="464" y="72"/>
                </a:lnTo>
                <a:lnTo>
                  <a:pt x="447" y="79"/>
                </a:lnTo>
                <a:lnTo>
                  <a:pt x="432" y="90"/>
                </a:lnTo>
                <a:lnTo>
                  <a:pt x="416" y="100"/>
                </a:lnTo>
                <a:lnTo>
                  <a:pt x="403" y="112"/>
                </a:lnTo>
                <a:lnTo>
                  <a:pt x="390" y="127"/>
                </a:lnTo>
                <a:lnTo>
                  <a:pt x="379" y="142"/>
                </a:lnTo>
                <a:lnTo>
                  <a:pt x="369" y="158"/>
                </a:lnTo>
                <a:lnTo>
                  <a:pt x="361" y="175"/>
                </a:lnTo>
                <a:lnTo>
                  <a:pt x="354" y="193"/>
                </a:lnTo>
                <a:lnTo>
                  <a:pt x="349" y="212"/>
                </a:lnTo>
                <a:lnTo>
                  <a:pt x="346" y="231"/>
                </a:lnTo>
                <a:lnTo>
                  <a:pt x="345" y="250"/>
                </a:lnTo>
                <a:lnTo>
                  <a:pt x="345" y="250"/>
                </a:lnTo>
                <a:lnTo>
                  <a:pt x="346" y="271"/>
                </a:lnTo>
                <a:lnTo>
                  <a:pt x="349" y="290"/>
                </a:lnTo>
                <a:lnTo>
                  <a:pt x="354" y="309"/>
                </a:lnTo>
                <a:lnTo>
                  <a:pt x="361" y="327"/>
                </a:lnTo>
                <a:lnTo>
                  <a:pt x="369" y="344"/>
                </a:lnTo>
                <a:lnTo>
                  <a:pt x="379" y="360"/>
                </a:lnTo>
                <a:lnTo>
                  <a:pt x="390" y="375"/>
                </a:lnTo>
                <a:lnTo>
                  <a:pt x="403" y="388"/>
                </a:lnTo>
                <a:lnTo>
                  <a:pt x="416" y="402"/>
                </a:lnTo>
                <a:lnTo>
                  <a:pt x="432" y="412"/>
                </a:lnTo>
                <a:lnTo>
                  <a:pt x="447" y="422"/>
                </a:lnTo>
                <a:lnTo>
                  <a:pt x="464" y="430"/>
                </a:lnTo>
                <a:lnTo>
                  <a:pt x="482" y="438"/>
                </a:lnTo>
                <a:lnTo>
                  <a:pt x="501" y="442"/>
                </a:lnTo>
                <a:lnTo>
                  <a:pt x="520" y="445"/>
                </a:lnTo>
                <a:lnTo>
                  <a:pt x="541" y="446"/>
                </a:lnTo>
                <a:lnTo>
                  <a:pt x="541" y="446"/>
                </a:lnTo>
                <a:lnTo>
                  <a:pt x="560" y="445"/>
                </a:lnTo>
                <a:lnTo>
                  <a:pt x="579" y="442"/>
                </a:lnTo>
                <a:lnTo>
                  <a:pt x="598" y="438"/>
                </a:lnTo>
                <a:lnTo>
                  <a:pt x="616" y="430"/>
                </a:lnTo>
                <a:lnTo>
                  <a:pt x="633" y="422"/>
                </a:lnTo>
                <a:lnTo>
                  <a:pt x="649" y="412"/>
                </a:lnTo>
                <a:lnTo>
                  <a:pt x="664" y="402"/>
                </a:lnTo>
                <a:lnTo>
                  <a:pt x="679" y="388"/>
                </a:lnTo>
                <a:lnTo>
                  <a:pt x="691" y="375"/>
                </a:lnTo>
                <a:lnTo>
                  <a:pt x="702" y="360"/>
                </a:lnTo>
                <a:lnTo>
                  <a:pt x="712" y="344"/>
                </a:lnTo>
                <a:lnTo>
                  <a:pt x="720" y="327"/>
                </a:lnTo>
                <a:lnTo>
                  <a:pt x="727" y="309"/>
                </a:lnTo>
                <a:lnTo>
                  <a:pt x="732" y="290"/>
                </a:lnTo>
                <a:lnTo>
                  <a:pt x="734" y="271"/>
                </a:lnTo>
                <a:lnTo>
                  <a:pt x="735" y="250"/>
                </a:lnTo>
                <a:lnTo>
                  <a:pt x="735" y="250"/>
                </a:lnTo>
                <a:lnTo>
                  <a:pt x="734" y="231"/>
                </a:lnTo>
                <a:lnTo>
                  <a:pt x="732" y="212"/>
                </a:lnTo>
                <a:lnTo>
                  <a:pt x="727" y="193"/>
                </a:lnTo>
                <a:lnTo>
                  <a:pt x="720" y="175"/>
                </a:lnTo>
                <a:lnTo>
                  <a:pt x="712" y="158"/>
                </a:lnTo>
                <a:lnTo>
                  <a:pt x="702" y="142"/>
                </a:lnTo>
                <a:lnTo>
                  <a:pt x="691" y="127"/>
                </a:lnTo>
                <a:lnTo>
                  <a:pt x="679" y="112"/>
                </a:lnTo>
                <a:lnTo>
                  <a:pt x="664" y="100"/>
                </a:lnTo>
                <a:lnTo>
                  <a:pt x="649" y="90"/>
                </a:lnTo>
                <a:lnTo>
                  <a:pt x="633" y="79"/>
                </a:lnTo>
                <a:lnTo>
                  <a:pt x="616" y="72"/>
                </a:lnTo>
                <a:lnTo>
                  <a:pt x="598" y="64"/>
                </a:lnTo>
                <a:lnTo>
                  <a:pt x="579" y="60"/>
                </a:lnTo>
                <a:lnTo>
                  <a:pt x="560" y="57"/>
                </a:lnTo>
                <a:lnTo>
                  <a:pt x="541" y="56"/>
                </a:lnTo>
                <a:lnTo>
                  <a:pt x="541" y="56"/>
                </a:lnTo>
                <a:close/>
                <a:moveTo>
                  <a:pt x="452" y="259"/>
                </a:moveTo>
                <a:lnTo>
                  <a:pt x="507" y="259"/>
                </a:lnTo>
                <a:lnTo>
                  <a:pt x="426" y="138"/>
                </a:lnTo>
                <a:lnTo>
                  <a:pt x="476" y="138"/>
                </a:lnTo>
                <a:lnTo>
                  <a:pt x="541" y="240"/>
                </a:lnTo>
                <a:lnTo>
                  <a:pt x="604" y="138"/>
                </a:lnTo>
                <a:lnTo>
                  <a:pt x="654" y="138"/>
                </a:lnTo>
                <a:lnTo>
                  <a:pt x="572" y="259"/>
                </a:lnTo>
                <a:lnTo>
                  <a:pt x="628" y="259"/>
                </a:lnTo>
                <a:lnTo>
                  <a:pt x="628" y="290"/>
                </a:lnTo>
                <a:lnTo>
                  <a:pt x="560" y="290"/>
                </a:lnTo>
                <a:lnTo>
                  <a:pt x="560" y="315"/>
                </a:lnTo>
                <a:lnTo>
                  <a:pt x="628" y="315"/>
                </a:lnTo>
                <a:lnTo>
                  <a:pt x="628" y="346"/>
                </a:lnTo>
                <a:lnTo>
                  <a:pt x="560" y="346"/>
                </a:lnTo>
                <a:lnTo>
                  <a:pt x="560" y="382"/>
                </a:lnTo>
                <a:lnTo>
                  <a:pt x="519" y="382"/>
                </a:lnTo>
                <a:lnTo>
                  <a:pt x="519" y="346"/>
                </a:lnTo>
                <a:lnTo>
                  <a:pt x="452" y="346"/>
                </a:lnTo>
                <a:lnTo>
                  <a:pt x="452" y="315"/>
                </a:lnTo>
                <a:lnTo>
                  <a:pt x="519" y="315"/>
                </a:lnTo>
                <a:lnTo>
                  <a:pt x="519" y="290"/>
                </a:lnTo>
                <a:lnTo>
                  <a:pt x="452" y="290"/>
                </a:lnTo>
                <a:lnTo>
                  <a:pt x="452" y="259"/>
                </a:lnTo>
                <a:close/>
                <a:moveTo>
                  <a:pt x="250" y="502"/>
                </a:moveTo>
                <a:lnTo>
                  <a:pt x="250" y="502"/>
                </a:lnTo>
                <a:lnTo>
                  <a:pt x="225" y="504"/>
                </a:lnTo>
                <a:lnTo>
                  <a:pt x="200" y="507"/>
                </a:lnTo>
                <a:lnTo>
                  <a:pt x="176" y="513"/>
                </a:lnTo>
                <a:lnTo>
                  <a:pt x="153" y="522"/>
                </a:lnTo>
                <a:lnTo>
                  <a:pt x="132" y="532"/>
                </a:lnTo>
                <a:lnTo>
                  <a:pt x="110" y="544"/>
                </a:lnTo>
                <a:lnTo>
                  <a:pt x="91" y="559"/>
                </a:lnTo>
                <a:lnTo>
                  <a:pt x="73" y="576"/>
                </a:lnTo>
                <a:lnTo>
                  <a:pt x="57" y="594"/>
                </a:lnTo>
                <a:lnTo>
                  <a:pt x="43" y="613"/>
                </a:lnTo>
                <a:lnTo>
                  <a:pt x="30" y="633"/>
                </a:lnTo>
                <a:lnTo>
                  <a:pt x="20" y="655"/>
                </a:lnTo>
                <a:lnTo>
                  <a:pt x="12" y="678"/>
                </a:lnTo>
                <a:lnTo>
                  <a:pt x="4" y="702"/>
                </a:lnTo>
                <a:lnTo>
                  <a:pt x="1" y="727"/>
                </a:lnTo>
                <a:lnTo>
                  <a:pt x="0" y="753"/>
                </a:lnTo>
                <a:lnTo>
                  <a:pt x="0" y="753"/>
                </a:lnTo>
                <a:lnTo>
                  <a:pt x="1" y="778"/>
                </a:lnTo>
                <a:lnTo>
                  <a:pt x="4" y="804"/>
                </a:lnTo>
                <a:lnTo>
                  <a:pt x="12" y="828"/>
                </a:lnTo>
                <a:lnTo>
                  <a:pt x="20" y="850"/>
                </a:lnTo>
                <a:lnTo>
                  <a:pt x="30" y="872"/>
                </a:lnTo>
                <a:lnTo>
                  <a:pt x="43" y="892"/>
                </a:lnTo>
                <a:lnTo>
                  <a:pt x="57" y="912"/>
                </a:lnTo>
                <a:lnTo>
                  <a:pt x="73" y="930"/>
                </a:lnTo>
                <a:lnTo>
                  <a:pt x="91" y="946"/>
                </a:lnTo>
                <a:lnTo>
                  <a:pt x="110" y="961"/>
                </a:lnTo>
                <a:lnTo>
                  <a:pt x="132" y="973"/>
                </a:lnTo>
                <a:lnTo>
                  <a:pt x="153" y="984"/>
                </a:lnTo>
                <a:lnTo>
                  <a:pt x="176" y="992"/>
                </a:lnTo>
                <a:lnTo>
                  <a:pt x="200" y="998"/>
                </a:lnTo>
                <a:lnTo>
                  <a:pt x="225" y="1002"/>
                </a:lnTo>
                <a:lnTo>
                  <a:pt x="250" y="1003"/>
                </a:lnTo>
                <a:lnTo>
                  <a:pt x="250" y="1003"/>
                </a:lnTo>
                <a:lnTo>
                  <a:pt x="277" y="1002"/>
                </a:lnTo>
                <a:lnTo>
                  <a:pt x="301" y="998"/>
                </a:lnTo>
                <a:lnTo>
                  <a:pt x="325" y="992"/>
                </a:lnTo>
                <a:lnTo>
                  <a:pt x="348" y="984"/>
                </a:lnTo>
                <a:lnTo>
                  <a:pt x="370" y="973"/>
                </a:lnTo>
                <a:lnTo>
                  <a:pt x="391" y="961"/>
                </a:lnTo>
                <a:lnTo>
                  <a:pt x="410" y="946"/>
                </a:lnTo>
                <a:lnTo>
                  <a:pt x="428" y="930"/>
                </a:lnTo>
                <a:lnTo>
                  <a:pt x="444" y="912"/>
                </a:lnTo>
                <a:lnTo>
                  <a:pt x="458" y="892"/>
                </a:lnTo>
                <a:lnTo>
                  <a:pt x="471" y="872"/>
                </a:lnTo>
                <a:lnTo>
                  <a:pt x="482" y="850"/>
                </a:lnTo>
                <a:lnTo>
                  <a:pt x="490" y="828"/>
                </a:lnTo>
                <a:lnTo>
                  <a:pt x="496" y="804"/>
                </a:lnTo>
                <a:lnTo>
                  <a:pt x="500" y="778"/>
                </a:lnTo>
                <a:lnTo>
                  <a:pt x="501" y="753"/>
                </a:lnTo>
                <a:lnTo>
                  <a:pt x="501" y="753"/>
                </a:lnTo>
                <a:lnTo>
                  <a:pt x="500" y="727"/>
                </a:lnTo>
                <a:lnTo>
                  <a:pt x="496" y="702"/>
                </a:lnTo>
                <a:lnTo>
                  <a:pt x="490" y="678"/>
                </a:lnTo>
                <a:lnTo>
                  <a:pt x="482" y="655"/>
                </a:lnTo>
                <a:lnTo>
                  <a:pt x="471" y="633"/>
                </a:lnTo>
                <a:lnTo>
                  <a:pt x="458" y="613"/>
                </a:lnTo>
                <a:lnTo>
                  <a:pt x="444" y="594"/>
                </a:lnTo>
                <a:lnTo>
                  <a:pt x="428" y="576"/>
                </a:lnTo>
                <a:lnTo>
                  <a:pt x="410" y="559"/>
                </a:lnTo>
                <a:lnTo>
                  <a:pt x="391" y="544"/>
                </a:lnTo>
                <a:lnTo>
                  <a:pt x="370" y="532"/>
                </a:lnTo>
                <a:lnTo>
                  <a:pt x="348" y="522"/>
                </a:lnTo>
                <a:lnTo>
                  <a:pt x="325" y="513"/>
                </a:lnTo>
                <a:lnTo>
                  <a:pt x="301" y="507"/>
                </a:lnTo>
                <a:lnTo>
                  <a:pt x="277" y="504"/>
                </a:lnTo>
                <a:lnTo>
                  <a:pt x="250" y="502"/>
                </a:lnTo>
                <a:lnTo>
                  <a:pt x="250" y="502"/>
                </a:lnTo>
                <a:close/>
                <a:moveTo>
                  <a:pt x="250" y="966"/>
                </a:moveTo>
                <a:lnTo>
                  <a:pt x="250" y="966"/>
                </a:lnTo>
                <a:lnTo>
                  <a:pt x="229" y="964"/>
                </a:lnTo>
                <a:lnTo>
                  <a:pt x="207" y="962"/>
                </a:lnTo>
                <a:lnTo>
                  <a:pt x="187" y="956"/>
                </a:lnTo>
                <a:lnTo>
                  <a:pt x="168" y="949"/>
                </a:lnTo>
                <a:lnTo>
                  <a:pt x="150" y="940"/>
                </a:lnTo>
                <a:lnTo>
                  <a:pt x="132" y="930"/>
                </a:lnTo>
                <a:lnTo>
                  <a:pt x="115" y="918"/>
                </a:lnTo>
                <a:lnTo>
                  <a:pt x="100" y="903"/>
                </a:lnTo>
                <a:lnTo>
                  <a:pt x="86" y="888"/>
                </a:lnTo>
                <a:lnTo>
                  <a:pt x="74" y="872"/>
                </a:lnTo>
                <a:lnTo>
                  <a:pt x="63" y="854"/>
                </a:lnTo>
                <a:lnTo>
                  <a:pt x="54" y="836"/>
                </a:lnTo>
                <a:lnTo>
                  <a:pt x="46" y="816"/>
                </a:lnTo>
                <a:lnTo>
                  <a:pt x="42" y="795"/>
                </a:lnTo>
                <a:lnTo>
                  <a:pt x="38" y="775"/>
                </a:lnTo>
                <a:lnTo>
                  <a:pt x="37" y="753"/>
                </a:lnTo>
                <a:lnTo>
                  <a:pt x="37" y="753"/>
                </a:lnTo>
                <a:lnTo>
                  <a:pt x="38" y="730"/>
                </a:lnTo>
                <a:lnTo>
                  <a:pt x="42" y="710"/>
                </a:lnTo>
                <a:lnTo>
                  <a:pt x="46" y="690"/>
                </a:lnTo>
                <a:lnTo>
                  <a:pt x="54" y="669"/>
                </a:lnTo>
                <a:lnTo>
                  <a:pt x="63" y="651"/>
                </a:lnTo>
                <a:lnTo>
                  <a:pt x="74" y="633"/>
                </a:lnTo>
                <a:lnTo>
                  <a:pt x="86" y="618"/>
                </a:lnTo>
                <a:lnTo>
                  <a:pt x="100" y="602"/>
                </a:lnTo>
                <a:lnTo>
                  <a:pt x="115" y="589"/>
                </a:lnTo>
                <a:lnTo>
                  <a:pt x="132" y="576"/>
                </a:lnTo>
                <a:lnTo>
                  <a:pt x="150" y="565"/>
                </a:lnTo>
                <a:lnTo>
                  <a:pt x="168" y="556"/>
                </a:lnTo>
                <a:lnTo>
                  <a:pt x="187" y="549"/>
                </a:lnTo>
                <a:lnTo>
                  <a:pt x="207" y="544"/>
                </a:lnTo>
                <a:lnTo>
                  <a:pt x="229" y="541"/>
                </a:lnTo>
                <a:lnTo>
                  <a:pt x="250" y="540"/>
                </a:lnTo>
                <a:lnTo>
                  <a:pt x="250" y="540"/>
                </a:lnTo>
                <a:lnTo>
                  <a:pt x="272" y="541"/>
                </a:lnTo>
                <a:lnTo>
                  <a:pt x="294" y="544"/>
                </a:lnTo>
                <a:lnTo>
                  <a:pt x="314" y="549"/>
                </a:lnTo>
                <a:lnTo>
                  <a:pt x="333" y="556"/>
                </a:lnTo>
                <a:lnTo>
                  <a:pt x="352" y="565"/>
                </a:lnTo>
                <a:lnTo>
                  <a:pt x="369" y="576"/>
                </a:lnTo>
                <a:lnTo>
                  <a:pt x="386" y="589"/>
                </a:lnTo>
                <a:lnTo>
                  <a:pt x="402" y="602"/>
                </a:lnTo>
                <a:lnTo>
                  <a:pt x="415" y="618"/>
                </a:lnTo>
                <a:lnTo>
                  <a:pt x="427" y="633"/>
                </a:lnTo>
                <a:lnTo>
                  <a:pt x="438" y="651"/>
                </a:lnTo>
                <a:lnTo>
                  <a:pt x="447" y="669"/>
                </a:lnTo>
                <a:lnTo>
                  <a:pt x="454" y="690"/>
                </a:lnTo>
                <a:lnTo>
                  <a:pt x="459" y="710"/>
                </a:lnTo>
                <a:lnTo>
                  <a:pt x="463" y="730"/>
                </a:lnTo>
                <a:lnTo>
                  <a:pt x="464" y="753"/>
                </a:lnTo>
                <a:lnTo>
                  <a:pt x="464" y="753"/>
                </a:lnTo>
                <a:lnTo>
                  <a:pt x="463" y="775"/>
                </a:lnTo>
                <a:lnTo>
                  <a:pt x="459" y="795"/>
                </a:lnTo>
                <a:lnTo>
                  <a:pt x="454" y="816"/>
                </a:lnTo>
                <a:lnTo>
                  <a:pt x="447" y="836"/>
                </a:lnTo>
                <a:lnTo>
                  <a:pt x="438" y="854"/>
                </a:lnTo>
                <a:lnTo>
                  <a:pt x="427" y="872"/>
                </a:lnTo>
                <a:lnTo>
                  <a:pt x="415" y="888"/>
                </a:lnTo>
                <a:lnTo>
                  <a:pt x="402" y="903"/>
                </a:lnTo>
                <a:lnTo>
                  <a:pt x="386" y="918"/>
                </a:lnTo>
                <a:lnTo>
                  <a:pt x="369" y="930"/>
                </a:lnTo>
                <a:lnTo>
                  <a:pt x="352" y="940"/>
                </a:lnTo>
                <a:lnTo>
                  <a:pt x="333" y="949"/>
                </a:lnTo>
                <a:lnTo>
                  <a:pt x="314" y="956"/>
                </a:lnTo>
                <a:lnTo>
                  <a:pt x="294" y="962"/>
                </a:lnTo>
                <a:lnTo>
                  <a:pt x="272" y="964"/>
                </a:lnTo>
                <a:lnTo>
                  <a:pt x="250" y="966"/>
                </a:lnTo>
                <a:lnTo>
                  <a:pt x="250" y="966"/>
                </a:lnTo>
                <a:close/>
                <a:moveTo>
                  <a:pt x="446" y="753"/>
                </a:moveTo>
                <a:lnTo>
                  <a:pt x="446" y="753"/>
                </a:lnTo>
                <a:lnTo>
                  <a:pt x="445" y="772"/>
                </a:lnTo>
                <a:lnTo>
                  <a:pt x="442" y="792"/>
                </a:lnTo>
                <a:lnTo>
                  <a:pt x="436" y="811"/>
                </a:lnTo>
                <a:lnTo>
                  <a:pt x="430" y="829"/>
                </a:lnTo>
                <a:lnTo>
                  <a:pt x="422" y="846"/>
                </a:lnTo>
                <a:lnTo>
                  <a:pt x="412" y="861"/>
                </a:lnTo>
                <a:lnTo>
                  <a:pt x="402" y="877"/>
                </a:lnTo>
                <a:lnTo>
                  <a:pt x="388" y="890"/>
                </a:lnTo>
                <a:lnTo>
                  <a:pt x="375" y="903"/>
                </a:lnTo>
                <a:lnTo>
                  <a:pt x="360" y="914"/>
                </a:lnTo>
                <a:lnTo>
                  <a:pt x="344" y="925"/>
                </a:lnTo>
                <a:lnTo>
                  <a:pt x="326" y="932"/>
                </a:lnTo>
                <a:lnTo>
                  <a:pt x="308" y="939"/>
                </a:lnTo>
                <a:lnTo>
                  <a:pt x="290" y="944"/>
                </a:lnTo>
                <a:lnTo>
                  <a:pt x="271" y="946"/>
                </a:lnTo>
                <a:lnTo>
                  <a:pt x="250" y="948"/>
                </a:lnTo>
                <a:lnTo>
                  <a:pt x="250" y="948"/>
                </a:lnTo>
                <a:lnTo>
                  <a:pt x="231" y="946"/>
                </a:lnTo>
                <a:lnTo>
                  <a:pt x="211" y="944"/>
                </a:lnTo>
                <a:lnTo>
                  <a:pt x="193" y="939"/>
                </a:lnTo>
                <a:lnTo>
                  <a:pt x="175" y="932"/>
                </a:lnTo>
                <a:lnTo>
                  <a:pt x="158" y="925"/>
                </a:lnTo>
                <a:lnTo>
                  <a:pt x="141" y="914"/>
                </a:lnTo>
                <a:lnTo>
                  <a:pt x="127" y="903"/>
                </a:lnTo>
                <a:lnTo>
                  <a:pt x="112" y="890"/>
                </a:lnTo>
                <a:lnTo>
                  <a:pt x="100" y="877"/>
                </a:lnTo>
                <a:lnTo>
                  <a:pt x="88" y="861"/>
                </a:lnTo>
                <a:lnTo>
                  <a:pt x="79" y="846"/>
                </a:lnTo>
                <a:lnTo>
                  <a:pt x="70" y="829"/>
                </a:lnTo>
                <a:lnTo>
                  <a:pt x="64" y="811"/>
                </a:lnTo>
                <a:lnTo>
                  <a:pt x="60" y="792"/>
                </a:lnTo>
                <a:lnTo>
                  <a:pt x="56" y="772"/>
                </a:lnTo>
                <a:lnTo>
                  <a:pt x="55" y="753"/>
                </a:lnTo>
                <a:lnTo>
                  <a:pt x="55" y="753"/>
                </a:lnTo>
                <a:lnTo>
                  <a:pt x="56" y="733"/>
                </a:lnTo>
                <a:lnTo>
                  <a:pt x="60" y="714"/>
                </a:lnTo>
                <a:lnTo>
                  <a:pt x="64" y="694"/>
                </a:lnTo>
                <a:lnTo>
                  <a:pt x="70" y="676"/>
                </a:lnTo>
                <a:lnTo>
                  <a:pt x="79" y="660"/>
                </a:lnTo>
                <a:lnTo>
                  <a:pt x="88" y="644"/>
                </a:lnTo>
                <a:lnTo>
                  <a:pt x="100" y="628"/>
                </a:lnTo>
                <a:lnTo>
                  <a:pt x="112" y="615"/>
                </a:lnTo>
                <a:lnTo>
                  <a:pt x="127" y="602"/>
                </a:lnTo>
                <a:lnTo>
                  <a:pt x="141" y="591"/>
                </a:lnTo>
                <a:lnTo>
                  <a:pt x="158" y="582"/>
                </a:lnTo>
                <a:lnTo>
                  <a:pt x="175" y="573"/>
                </a:lnTo>
                <a:lnTo>
                  <a:pt x="193" y="566"/>
                </a:lnTo>
                <a:lnTo>
                  <a:pt x="211" y="561"/>
                </a:lnTo>
                <a:lnTo>
                  <a:pt x="231" y="559"/>
                </a:lnTo>
                <a:lnTo>
                  <a:pt x="250" y="558"/>
                </a:lnTo>
                <a:lnTo>
                  <a:pt x="250" y="558"/>
                </a:lnTo>
                <a:lnTo>
                  <a:pt x="271" y="559"/>
                </a:lnTo>
                <a:lnTo>
                  <a:pt x="290" y="561"/>
                </a:lnTo>
                <a:lnTo>
                  <a:pt x="308" y="566"/>
                </a:lnTo>
                <a:lnTo>
                  <a:pt x="326" y="573"/>
                </a:lnTo>
                <a:lnTo>
                  <a:pt x="344" y="582"/>
                </a:lnTo>
                <a:lnTo>
                  <a:pt x="360" y="591"/>
                </a:lnTo>
                <a:lnTo>
                  <a:pt x="375" y="602"/>
                </a:lnTo>
                <a:lnTo>
                  <a:pt x="388" y="615"/>
                </a:lnTo>
                <a:lnTo>
                  <a:pt x="402" y="628"/>
                </a:lnTo>
                <a:lnTo>
                  <a:pt x="412" y="644"/>
                </a:lnTo>
                <a:lnTo>
                  <a:pt x="422" y="660"/>
                </a:lnTo>
                <a:lnTo>
                  <a:pt x="430" y="676"/>
                </a:lnTo>
                <a:lnTo>
                  <a:pt x="436" y="694"/>
                </a:lnTo>
                <a:lnTo>
                  <a:pt x="442" y="714"/>
                </a:lnTo>
                <a:lnTo>
                  <a:pt x="445" y="733"/>
                </a:lnTo>
                <a:lnTo>
                  <a:pt x="446" y="753"/>
                </a:lnTo>
                <a:lnTo>
                  <a:pt x="446" y="753"/>
                </a:lnTo>
                <a:close/>
                <a:moveTo>
                  <a:pt x="328" y="655"/>
                </a:moveTo>
                <a:lnTo>
                  <a:pt x="328" y="655"/>
                </a:lnTo>
                <a:lnTo>
                  <a:pt x="314" y="645"/>
                </a:lnTo>
                <a:lnTo>
                  <a:pt x="300" y="638"/>
                </a:lnTo>
                <a:lnTo>
                  <a:pt x="283" y="632"/>
                </a:lnTo>
                <a:lnTo>
                  <a:pt x="265" y="628"/>
                </a:lnTo>
                <a:lnTo>
                  <a:pt x="265" y="608"/>
                </a:lnTo>
                <a:lnTo>
                  <a:pt x="236" y="608"/>
                </a:lnTo>
                <a:lnTo>
                  <a:pt x="236" y="628"/>
                </a:lnTo>
                <a:lnTo>
                  <a:pt x="236" y="628"/>
                </a:lnTo>
                <a:lnTo>
                  <a:pt x="220" y="631"/>
                </a:lnTo>
                <a:lnTo>
                  <a:pt x="207" y="634"/>
                </a:lnTo>
                <a:lnTo>
                  <a:pt x="195" y="640"/>
                </a:lnTo>
                <a:lnTo>
                  <a:pt x="184" y="649"/>
                </a:lnTo>
                <a:lnTo>
                  <a:pt x="176" y="657"/>
                </a:lnTo>
                <a:lnTo>
                  <a:pt x="170" y="668"/>
                </a:lnTo>
                <a:lnTo>
                  <a:pt x="166" y="680"/>
                </a:lnTo>
                <a:lnTo>
                  <a:pt x="165" y="693"/>
                </a:lnTo>
                <a:lnTo>
                  <a:pt x="165" y="693"/>
                </a:lnTo>
                <a:lnTo>
                  <a:pt x="165" y="693"/>
                </a:lnTo>
                <a:lnTo>
                  <a:pt x="165" y="706"/>
                </a:lnTo>
                <a:lnTo>
                  <a:pt x="169" y="718"/>
                </a:lnTo>
                <a:lnTo>
                  <a:pt x="175" y="729"/>
                </a:lnTo>
                <a:lnTo>
                  <a:pt x="182" y="738"/>
                </a:lnTo>
                <a:lnTo>
                  <a:pt x="193" y="745"/>
                </a:lnTo>
                <a:lnTo>
                  <a:pt x="205" y="752"/>
                </a:lnTo>
                <a:lnTo>
                  <a:pt x="220" y="758"/>
                </a:lnTo>
                <a:lnTo>
                  <a:pt x="237" y="763"/>
                </a:lnTo>
                <a:lnTo>
                  <a:pt x="237" y="830"/>
                </a:lnTo>
                <a:lnTo>
                  <a:pt x="237" y="830"/>
                </a:lnTo>
                <a:lnTo>
                  <a:pt x="222" y="825"/>
                </a:lnTo>
                <a:lnTo>
                  <a:pt x="206" y="819"/>
                </a:lnTo>
                <a:lnTo>
                  <a:pt x="192" y="811"/>
                </a:lnTo>
                <a:lnTo>
                  <a:pt x="177" y="800"/>
                </a:lnTo>
                <a:lnTo>
                  <a:pt x="156" y="831"/>
                </a:lnTo>
                <a:lnTo>
                  <a:pt x="156" y="831"/>
                </a:lnTo>
                <a:lnTo>
                  <a:pt x="164" y="837"/>
                </a:lnTo>
                <a:lnTo>
                  <a:pt x="174" y="843"/>
                </a:lnTo>
                <a:lnTo>
                  <a:pt x="183" y="849"/>
                </a:lnTo>
                <a:lnTo>
                  <a:pt x="193" y="853"/>
                </a:lnTo>
                <a:lnTo>
                  <a:pt x="204" y="858"/>
                </a:lnTo>
                <a:lnTo>
                  <a:pt x="214" y="860"/>
                </a:lnTo>
                <a:lnTo>
                  <a:pt x="225" y="862"/>
                </a:lnTo>
                <a:lnTo>
                  <a:pt x="236" y="865"/>
                </a:lnTo>
                <a:lnTo>
                  <a:pt x="236" y="898"/>
                </a:lnTo>
                <a:lnTo>
                  <a:pt x="265" y="898"/>
                </a:lnTo>
                <a:lnTo>
                  <a:pt x="265" y="865"/>
                </a:lnTo>
                <a:lnTo>
                  <a:pt x="265" y="865"/>
                </a:lnTo>
                <a:lnTo>
                  <a:pt x="280" y="862"/>
                </a:lnTo>
                <a:lnTo>
                  <a:pt x="295" y="859"/>
                </a:lnTo>
                <a:lnTo>
                  <a:pt x="307" y="853"/>
                </a:lnTo>
                <a:lnTo>
                  <a:pt x="318" y="844"/>
                </a:lnTo>
                <a:lnTo>
                  <a:pt x="326" y="835"/>
                </a:lnTo>
                <a:lnTo>
                  <a:pt x="332" y="825"/>
                </a:lnTo>
                <a:lnTo>
                  <a:pt x="336" y="813"/>
                </a:lnTo>
                <a:lnTo>
                  <a:pt x="337" y="800"/>
                </a:lnTo>
                <a:lnTo>
                  <a:pt x="337" y="799"/>
                </a:lnTo>
                <a:lnTo>
                  <a:pt x="337" y="799"/>
                </a:lnTo>
                <a:lnTo>
                  <a:pt x="337" y="786"/>
                </a:lnTo>
                <a:lnTo>
                  <a:pt x="333" y="775"/>
                </a:lnTo>
                <a:lnTo>
                  <a:pt x="327" y="764"/>
                </a:lnTo>
                <a:lnTo>
                  <a:pt x="320" y="756"/>
                </a:lnTo>
                <a:lnTo>
                  <a:pt x="309" y="747"/>
                </a:lnTo>
                <a:lnTo>
                  <a:pt x="297" y="740"/>
                </a:lnTo>
                <a:lnTo>
                  <a:pt x="282" y="735"/>
                </a:lnTo>
                <a:lnTo>
                  <a:pt x="264" y="729"/>
                </a:lnTo>
                <a:lnTo>
                  <a:pt x="264" y="664"/>
                </a:lnTo>
                <a:lnTo>
                  <a:pt x="264" y="664"/>
                </a:lnTo>
                <a:lnTo>
                  <a:pt x="276" y="668"/>
                </a:lnTo>
                <a:lnTo>
                  <a:pt x="288" y="673"/>
                </a:lnTo>
                <a:lnTo>
                  <a:pt x="298" y="679"/>
                </a:lnTo>
                <a:lnTo>
                  <a:pt x="310" y="686"/>
                </a:lnTo>
                <a:lnTo>
                  <a:pt x="328" y="655"/>
                </a:lnTo>
                <a:close/>
                <a:moveTo>
                  <a:pt x="237" y="722"/>
                </a:moveTo>
                <a:lnTo>
                  <a:pt x="237" y="662"/>
                </a:lnTo>
                <a:lnTo>
                  <a:pt x="237" y="662"/>
                </a:lnTo>
                <a:lnTo>
                  <a:pt x="230" y="663"/>
                </a:lnTo>
                <a:lnTo>
                  <a:pt x="223" y="666"/>
                </a:lnTo>
                <a:lnTo>
                  <a:pt x="217" y="668"/>
                </a:lnTo>
                <a:lnTo>
                  <a:pt x="213" y="672"/>
                </a:lnTo>
                <a:lnTo>
                  <a:pt x="210" y="675"/>
                </a:lnTo>
                <a:lnTo>
                  <a:pt x="207" y="680"/>
                </a:lnTo>
                <a:lnTo>
                  <a:pt x="205" y="685"/>
                </a:lnTo>
                <a:lnTo>
                  <a:pt x="205" y="691"/>
                </a:lnTo>
                <a:lnTo>
                  <a:pt x="205" y="691"/>
                </a:lnTo>
                <a:lnTo>
                  <a:pt x="205" y="691"/>
                </a:lnTo>
                <a:lnTo>
                  <a:pt x="205" y="696"/>
                </a:lnTo>
                <a:lnTo>
                  <a:pt x="206" y="700"/>
                </a:lnTo>
                <a:lnTo>
                  <a:pt x="208" y="705"/>
                </a:lnTo>
                <a:lnTo>
                  <a:pt x="211" y="709"/>
                </a:lnTo>
                <a:lnTo>
                  <a:pt x="216" y="712"/>
                </a:lnTo>
                <a:lnTo>
                  <a:pt x="222" y="716"/>
                </a:lnTo>
                <a:lnTo>
                  <a:pt x="229" y="720"/>
                </a:lnTo>
                <a:lnTo>
                  <a:pt x="237" y="722"/>
                </a:lnTo>
                <a:lnTo>
                  <a:pt x="237" y="722"/>
                </a:lnTo>
                <a:close/>
                <a:moveTo>
                  <a:pt x="264" y="769"/>
                </a:moveTo>
                <a:lnTo>
                  <a:pt x="264" y="831"/>
                </a:lnTo>
                <a:lnTo>
                  <a:pt x="264" y="831"/>
                </a:lnTo>
                <a:lnTo>
                  <a:pt x="272" y="830"/>
                </a:lnTo>
                <a:lnTo>
                  <a:pt x="278" y="828"/>
                </a:lnTo>
                <a:lnTo>
                  <a:pt x="284" y="825"/>
                </a:lnTo>
                <a:lnTo>
                  <a:pt x="289" y="822"/>
                </a:lnTo>
                <a:lnTo>
                  <a:pt x="292" y="818"/>
                </a:lnTo>
                <a:lnTo>
                  <a:pt x="295" y="813"/>
                </a:lnTo>
                <a:lnTo>
                  <a:pt x="297" y="807"/>
                </a:lnTo>
                <a:lnTo>
                  <a:pt x="297" y="802"/>
                </a:lnTo>
                <a:lnTo>
                  <a:pt x="297" y="801"/>
                </a:lnTo>
                <a:lnTo>
                  <a:pt x="297" y="801"/>
                </a:lnTo>
                <a:lnTo>
                  <a:pt x="297" y="796"/>
                </a:lnTo>
                <a:lnTo>
                  <a:pt x="296" y="790"/>
                </a:lnTo>
                <a:lnTo>
                  <a:pt x="294" y="787"/>
                </a:lnTo>
                <a:lnTo>
                  <a:pt x="290" y="782"/>
                </a:lnTo>
                <a:lnTo>
                  <a:pt x="286" y="778"/>
                </a:lnTo>
                <a:lnTo>
                  <a:pt x="280" y="776"/>
                </a:lnTo>
                <a:lnTo>
                  <a:pt x="273" y="772"/>
                </a:lnTo>
                <a:lnTo>
                  <a:pt x="264" y="769"/>
                </a:lnTo>
                <a:lnTo>
                  <a:pt x="264" y="769"/>
                </a:lnTo>
                <a:close/>
                <a:moveTo>
                  <a:pt x="830" y="502"/>
                </a:moveTo>
                <a:lnTo>
                  <a:pt x="830" y="502"/>
                </a:lnTo>
                <a:lnTo>
                  <a:pt x="805" y="504"/>
                </a:lnTo>
                <a:lnTo>
                  <a:pt x="780" y="507"/>
                </a:lnTo>
                <a:lnTo>
                  <a:pt x="756" y="513"/>
                </a:lnTo>
                <a:lnTo>
                  <a:pt x="733" y="522"/>
                </a:lnTo>
                <a:lnTo>
                  <a:pt x="710" y="532"/>
                </a:lnTo>
                <a:lnTo>
                  <a:pt x="690" y="544"/>
                </a:lnTo>
                <a:lnTo>
                  <a:pt x="670" y="559"/>
                </a:lnTo>
                <a:lnTo>
                  <a:pt x="652" y="576"/>
                </a:lnTo>
                <a:lnTo>
                  <a:pt x="637" y="594"/>
                </a:lnTo>
                <a:lnTo>
                  <a:pt x="622" y="613"/>
                </a:lnTo>
                <a:lnTo>
                  <a:pt x="609" y="633"/>
                </a:lnTo>
                <a:lnTo>
                  <a:pt x="598" y="655"/>
                </a:lnTo>
                <a:lnTo>
                  <a:pt x="590" y="678"/>
                </a:lnTo>
                <a:lnTo>
                  <a:pt x="584" y="702"/>
                </a:lnTo>
                <a:lnTo>
                  <a:pt x="580" y="727"/>
                </a:lnTo>
                <a:lnTo>
                  <a:pt x="579" y="753"/>
                </a:lnTo>
                <a:lnTo>
                  <a:pt x="579" y="753"/>
                </a:lnTo>
                <a:lnTo>
                  <a:pt x="580" y="778"/>
                </a:lnTo>
                <a:lnTo>
                  <a:pt x="584" y="804"/>
                </a:lnTo>
                <a:lnTo>
                  <a:pt x="590" y="828"/>
                </a:lnTo>
                <a:lnTo>
                  <a:pt x="598" y="850"/>
                </a:lnTo>
                <a:lnTo>
                  <a:pt x="609" y="872"/>
                </a:lnTo>
                <a:lnTo>
                  <a:pt x="622" y="892"/>
                </a:lnTo>
                <a:lnTo>
                  <a:pt x="637" y="912"/>
                </a:lnTo>
                <a:lnTo>
                  <a:pt x="652" y="930"/>
                </a:lnTo>
                <a:lnTo>
                  <a:pt x="670" y="946"/>
                </a:lnTo>
                <a:lnTo>
                  <a:pt x="690" y="961"/>
                </a:lnTo>
                <a:lnTo>
                  <a:pt x="710" y="973"/>
                </a:lnTo>
                <a:lnTo>
                  <a:pt x="733" y="984"/>
                </a:lnTo>
                <a:lnTo>
                  <a:pt x="756" y="992"/>
                </a:lnTo>
                <a:lnTo>
                  <a:pt x="780" y="998"/>
                </a:lnTo>
                <a:lnTo>
                  <a:pt x="805" y="1002"/>
                </a:lnTo>
                <a:lnTo>
                  <a:pt x="830" y="1003"/>
                </a:lnTo>
                <a:lnTo>
                  <a:pt x="830" y="1003"/>
                </a:lnTo>
                <a:lnTo>
                  <a:pt x="855" y="1002"/>
                </a:lnTo>
                <a:lnTo>
                  <a:pt x="880" y="998"/>
                </a:lnTo>
                <a:lnTo>
                  <a:pt x="904" y="992"/>
                </a:lnTo>
                <a:lnTo>
                  <a:pt x="927" y="984"/>
                </a:lnTo>
                <a:lnTo>
                  <a:pt x="950" y="973"/>
                </a:lnTo>
                <a:lnTo>
                  <a:pt x="970" y="961"/>
                </a:lnTo>
                <a:lnTo>
                  <a:pt x="990" y="946"/>
                </a:lnTo>
                <a:lnTo>
                  <a:pt x="1008" y="930"/>
                </a:lnTo>
                <a:lnTo>
                  <a:pt x="1023" y="912"/>
                </a:lnTo>
                <a:lnTo>
                  <a:pt x="1038" y="892"/>
                </a:lnTo>
                <a:lnTo>
                  <a:pt x="1051" y="872"/>
                </a:lnTo>
                <a:lnTo>
                  <a:pt x="1062" y="850"/>
                </a:lnTo>
                <a:lnTo>
                  <a:pt x="1070" y="828"/>
                </a:lnTo>
                <a:lnTo>
                  <a:pt x="1076" y="804"/>
                </a:lnTo>
                <a:lnTo>
                  <a:pt x="1080" y="778"/>
                </a:lnTo>
                <a:lnTo>
                  <a:pt x="1081" y="753"/>
                </a:lnTo>
                <a:lnTo>
                  <a:pt x="1081" y="753"/>
                </a:lnTo>
                <a:lnTo>
                  <a:pt x="1080" y="727"/>
                </a:lnTo>
                <a:lnTo>
                  <a:pt x="1076" y="702"/>
                </a:lnTo>
                <a:lnTo>
                  <a:pt x="1070" y="678"/>
                </a:lnTo>
                <a:lnTo>
                  <a:pt x="1062" y="655"/>
                </a:lnTo>
                <a:lnTo>
                  <a:pt x="1051" y="633"/>
                </a:lnTo>
                <a:lnTo>
                  <a:pt x="1038" y="613"/>
                </a:lnTo>
                <a:lnTo>
                  <a:pt x="1023" y="594"/>
                </a:lnTo>
                <a:lnTo>
                  <a:pt x="1008" y="576"/>
                </a:lnTo>
                <a:lnTo>
                  <a:pt x="990" y="559"/>
                </a:lnTo>
                <a:lnTo>
                  <a:pt x="970" y="544"/>
                </a:lnTo>
                <a:lnTo>
                  <a:pt x="950" y="532"/>
                </a:lnTo>
                <a:lnTo>
                  <a:pt x="927" y="522"/>
                </a:lnTo>
                <a:lnTo>
                  <a:pt x="904" y="513"/>
                </a:lnTo>
                <a:lnTo>
                  <a:pt x="880" y="507"/>
                </a:lnTo>
                <a:lnTo>
                  <a:pt x="855" y="504"/>
                </a:lnTo>
                <a:lnTo>
                  <a:pt x="830" y="502"/>
                </a:lnTo>
                <a:lnTo>
                  <a:pt x="830" y="502"/>
                </a:lnTo>
                <a:close/>
                <a:moveTo>
                  <a:pt x="830" y="966"/>
                </a:moveTo>
                <a:lnTo>
                  <a:pt x="830" y="966"/>
                </a:lnTo>
                <a:lnTo>
                  <a:pt x="808" y="964"/>
                </a:lnTo>
                <a:lnTo>
                  <a:pt x="787" y="962"/>
                </a:lnTo>
                <a:lnTo>
                  <a:pt x="766" y="956"/>
                </a:lnTo>
                <a:lnTo>
                  <a:pt x="747" y="949"/>
                </a:lnTo>
                <a:lnTo>
                  <a:pt x="728" y="940"/>
                </a:lnTo>
                <a:lnTo>
                  <a:pt x="711" y="930"/>
                </a:lnTo>
                <a:lnTo>
                  <a:pt x="694" y="918"/>
                </a:lnTo>
                <a:lnTo>
                  <a:pt x="679" y="903"/>
                </a:lnTo>
                <a:lnTo>
                  <a:pt x="666" y="888"/>
                </a:lnTo>
                <a:lnTo>
                  <a:pt x="654" y="872"/>
                </a:lnTo>
                <a:lnTo>
                  <a:pt x="643" y="854"/>
                </a:lnTo>
                <a:lnTo>
                  <a:pt x="633" y="836"/>
                </a:lnTo>
                <a:lnTo>
                  <a:pt x="626" y="816"/>
                </a:lnTo>
                <a:lnTo>
                  <a:pt x="621" y="795"/>
                </a:lnTo>
                <a:lnTo>
                  <a:pt x="618" y="775"/>
                </a:lnTo>
                <a:lnTo>
                  <a:pt x="616" y="753"/>
                </a:lnTo>
                <a:lnTo>
                  <a:pt x="616" y="753"/>
                </a:lnTo>
                <a:lnTo>
                  <a:pt x="618" y="730"/>
                </a:lnTo>
                <a:lnTo>
                  <a:pt x="621" y="710"/>
                </a:lnTo>
                <a:lnTo>
                  <a:pt x="626" y="690"/>
                </a:lnTo>
                <a:lnTo>
                  <a:pt x="633" y="669"/>
                </a:lnTo>
                <a:lnTo>
                  <a:pt x="643" y="651"/>
                </a:lnTo>
                <a:lnTo>
                  <a:pt x="654" y="633"/>
                </a:lnTo>
                <a:lnTo>
                  <a:pt x="666" y="618"/>
                </a:lnTo>
                <a:lnTo>
                  <a:pt x="679" y="602"/>
                </a:lnTo>
                <a:lnTo>
                  <a:pt x="694" y="589"/>
                </a:lnTo>
                <a:lnTo>
                  <a:pt x="711" y="576"/>
                </a:lnTo>
                <a:lnTo>
                  <a:pt x="728" y="565"/>
                </a:lnTo>
                <a:lnTo>
                  <a:pt x="747" y="556"/>
                </a:lnTo>
                <a:lnTo>
                  <a:pt x="766" y="549"/>
                </a:lnTo>
                <a:lnTo>
                  <a:pt x="787" y="544"/>
                </a:lnTo>
                <a:lnTo>
                  <a:pt x="808" y="541"/>
                </a:lnTo>
                <a:lnTo>
                  <a:pt x="830" y="540"/>
                </a:lnTo>
                <a:lnTo>
                  <a:pt x="830" y="540"/>
                </a:lnTo>
                <a:lnTo>
                  <a:pt x="852" y="541"/>
                </a:lnTo>
                <a:lnTo>
                  <a:pt x="873" y="544"/>
                </a:lnTo>
                <a:lnTo>
                  <a:pt x="894" y="549"/>
                </a:lnTo>
                <a:lnTo>
                  <a:pt x="913" y="556"/>
                </a:lnTo>
                <a:lnTo>
                  <a:pt x="932" y="565"/>
                </a:lnTo>
                <a:lnTo>
                  <a:pt x="949" y="576"/>
                </a:lnTo>
                <a:lnTo>
                  <a:pt x="966" y="589"/>
                </a:lnTo>
                <a:lnTo>
                  <a:pt x="980" y="602"/>
                </a:lnTo>
                <a:lnTo>
                  <a:pt x="994" y="618"/>
                </a:lnTo>
                <a:lnTo>
                  <a:pt x="1006" y="633"/>
                </a:lnTo>
                <a:lnTo>
                  <a:pt x="1017" y="651"/>
                </a:lnTo>
                <a:lnTo>
                  <a:pt x="1027" y="669"/>
                </a:lnTo>
                <a:lnTo>
                  <a:pt x="1034" y="690"/>
                </a:lnTo>
                <a:lnTo>
                  <a:pt x="1039" y="710"/>
                </a:lnTo>
                <a:lnTo>
                  <a:pt x="1042" y="730"/>
                </a:lnTo>
                <a:lnTo>
                  <a:pt x="1044" y="753"/>
                </a:lnTo>
                <a:lnTo>
                  <a:pt x="1044" y="753"/>
                </a:lnTo>
                <a:lnTo>
                  <a:pt x="1042" y="775"/>
                </a:lnTo>
                <a:lnTo>
                  <a:pt x="1039" y="795"/>
                </a:lnTo>
                <a:lnTo>
                  <a:pt x="1034" y="816"/>
                </a:lnTo>
                <a:lnTo>
                  <a:pt x="1027" y="836"/>
                </a:lnTo>
                <a:lnTo>
                  <a:pt x="1017" y="854"/>
                </a:lnTo>
                <a:lnTo>
                  <a:pt x="1006" y="872"/>
                </a:lnTo>
                <a:lnTo>
                  <a:pt x="994" y="888"/>
                </a:lnTo>
                <a:lnTo>
                  <a:pt x="980" y="903"/>
                </a:lnTo>
                <a:lnTo>
                  <a:pt x="966" y="918"/>
                </a:lnTo>
                <a:lnTo>
                  <a:pt x="949" y="930"/>
                </a:lnTo>
                <a:lnTo>
                  <a:pt x="932" y="940"/>
                </a:lnTo>
                <a:lnTo>
                  <a:pt x="913" y="949"/>
                </a:lnTo>
                <a:lnTo>
                  <a:pt x="894" y="956"/>
                </a:lnTo>
                <a:lnTo>
                  <a:pt x="873" y="962"/>
                </a:lnTo>
                <a:lnTo>
                  <a:pt x="852" y="964"/>
                </a:lnTo>
                <a:lnTo>
                  <a:pt x="830" y="966"/>
                </a:lnTo>
                <a:lnTo>
                  <a:pt x="830" y="966"/>
                </a:lnTo>
                <a:close/>
                <a:moveTo>
                  <a:pt x="1026" y="753"/>
                </a:moveTo>
                <a:lnTo>
                  <a:pt x="1026" y="753"/>
                </a:lnTo>
                <a:lnTo>
                  <a:pt x="1024" y="772"/>
                </a:lnTo>
                <a:lnTo>
                  <a:pt x="1021" y="792"/>
                </a:lnTo>
                <a:lnTo>
                  <a:pt x="1016" y="811"/>
                </a:lnTo>
                <a:lnTo>
                  <a:pt x="1010" y="829"/>
                </a:lnTo>
                <a:lnTo>
                  <a:pt x="1002" y="846"/>
                </a:lnTo>
                <a:lnTo>
                  <a:pt x="992" y="861"/>
                </a:lnTo>
                <a:lnTo>
                  <a:pt x="980" y="877"/>
                </a:lnTo>
                <a:lnTo>
                  <a:pt x="968" y="890"/>
                </a:lnTo>
                <a:lnTo>
                  <a:pt x="954" y="903"/>
                </a:lnTo>
                <a:lnTo>
                  <a:pt x="939" y="914"/>
                </a:lnTo>
                <a:lnTo>
                  <a:pt x="922" y="925"/>
                </a:lnTo>
                <a:lnTo>
                  <a:pt x="906" y="932"/>
                </a:lnTo>
                <a:lnTo>
                  <a:pt x="888" y="939"/>
                </a:lnTo>
                <a:lnTo>
                  <a:pt x="870" y="944"/>
                </a:lnTo>
                <a:lnTo>
                  <a:pt x="850" y="946"/>
                </a:lnTo>
                <a:lnTo>
                  <a:pt x="830" y="948"/>
                </a:lnTo>
                <a:lnTo>
                  <a:pt x="830" y="948"/>
                </a:lnTo>
                <a:lnTo>
                  <a:pt x="810" y="946"/>
                </a:lnTo>
                <a:lnTo>
                  <a:pt x="790" y="944"/>
                </a:lnTo>
                <a:lnTo>
                  <a:pt x="772" y="939"/>
                </a:lnTo>
                <a:lnTo>
                  <a:pt x="754" y="932"/>
                </a:lnTo>
                <a:lnTo>
                  <a:pt x="738" y="925"/>
                </a:lnTo>
                <a:lnTo>
                  <a:pt x="721" y="914"/>
                </a:lnTo>
                <a:lnTo>
                  <a:pt x="706" y="903"/>
                </a:lnTo>
                <a:lnTo>
                  <a:pt x="692" y="890"/>
                </a:lnTo>
                <a:lnTo>
                  <a:pt x="680" y="877"/>
                </a:lnTo>
                <a:lnTo>
                  <a:pt x="668" y="861"/>
                </a:lnTo>
                <a:lnTo>
                  <a:pt x="658" y="846"/>
                </a:lnTo>
                <a:lnTo>
                  <a:pt x="650" y="829"/>
                </a:lnTo>
                <a:lnTo>
                  <a:pt x="644" y="811"/>
                </a:lnTo>
                <a:lnTo>
                  <a:pt x="639" y="792"/>
                </a:lnTo>
                <a:lnTo>
                  <a:pt x="636" y="772"/>
                </a:lnTo>
                <a:lnTo>
                  <a:pt x="634" y="753"/>
                </a:lnTo>
                <a:lnTo>
                  <a:pt x="634" y="753"/>
                </a:lnTo>
                <a:lnTo>
                  <a:pt x="636" y="733"/>
                </a:lnTo>
                <a:lnTo>
                  <a:pt x="639" y="714"/>
                </a:lnTo>
                <a:lnTo>
                  <a:pt x="644" y="694"/>
                </a:lnTo>
                <a:lnTo>
                  <a:pt x="650" y="676"/>
                </a:lnTo>
                <a:lnTo>
                  <a:pt x="658" y="660"/>
                </a:lnTo>
                <a:lnTo>
                  <a:pt x="668" y="644"/>
                </a:lnTo>
                <a:lnTo>
                  <a:pt x="680" y="628"/>
                </a:lnTo>
                <a:lnTo>
                  <a:pt x="692" y="615"/>
                </a:lnTo>
                <a:lnTo>
                  <a:pt x="706" y="602"/>
                </a:lnTo>
                <a:lnTo>
                  <a:pt x="721" y="591"/>
                </a:lnTo>
                <a:lnTo>
                  <a:pt x="738" y="582"/>
                </a:lnTo>
                <a:lnTo>
                  <a:pt x="754" y="573"/>
                </a:lnTo>
                <a:lnTo>
                  <a:pt x="772" y="566"/>
                </a:lnTo>
                <a:lnTo>
                  <a:pt x="790" y="561"/>
                </a:lnTo>
                <a:lnTo>
                  <a:pt x="810" y="559"/>
                </a:lnTo>
                <a:lnTo>
                  <a:pt x="830" y="558"/>
                </a:lnTo>
                <a:lnTo>
                  <a:pt x="830" y="558"/>
                </a:lnTo>
                <a:lnTo>
                  <a:pt x="850" y="559"/>
                </a:lnTo>
                <a:lnTo>
                  <a:pt x="870" y="561"/>
                </a:lnTo>
                <a:lnTo>
                  <a:pt x="888" y="566"/>
                </a:lnTo>
                <a:lnTo>
                  <a:pt x="906" y="573"/>
                </a:lnTo>
                <a:lnTo>
                  <a:pt x="922" y="582"/>
                </a:lnTo>
                <a:lnTo>
                  <a:pt x="939" y="591"/>
                </a:lnTo>
                <a:lnTo>
                  <a:pt x="954" y="602"/>
                </a:lnTo>
                <a:lnTo>
                  <a:pt x="968" y="615"/>
                </a:lnTo>
                <a:lnTo>
                  <a:pt x="980" y="628"/>
                </a:lnTo>
                <a:lnTo>
                  <a:pt x="992" y="644"/>
                </a:lnTo>
                <a:lnTo>
                  <a:pt x="1002" y="660"/>
                </a:lnTo>
                <a:lnTo>
                  <a:pt x="1010" y="676"/>
                </a:lnTo>
                <a:lnTo>
                  <a:pt x="1016" y="694"/>
                </a:lnTo>
                <a:lnTo>
                  <a:pt x="1021" y="714"/>
                </a:lnTo>
                <a:lnTo>
                  <a:pt x="1024" y="733"/>
                </a:lnTo>
                <a:lnTo>
                  <a:pt x="1026" y="753"/>
                </a:lnTo>
                <a:lnTo>
                  <a:pt x="1026" y="753"/>
                </a:lnTo>
                <a:close/>
                <a:moveTo>
                  <a:pt x="921" y="670"/>
                </a:moveTo>
                <a:lnTo>
                  <a:pt x="921" y="670"/>
                </a:lnTo>
                <a:lnTo>
                  <a:pt x="914" y="661"/>
                </a:lnTo>
                <a:lnTo>
                  <a:pt x="906" y="652"/>
                </a:lnTo>
                <a:lnTo>
                  <a:pt x="897" y="644"/>
                </a:lnTo>
                <a:lnTo>
                  <a:pt x="888" y="638"/>
                </a:lnTo>
                <a:lnTo>
                  <a:pt x="877" y="632"/>
                </a:lnTo>
                <a:lnTo>
                  <a:pt x="865" y="628"/>
                </a:lnTo>
                <a:lnTo>
                  <a:pt x="850" y="626"/>
                </a:lnTo>
                <a:lnTo>
                  <a:pt x="836" y="625"/>
                </a:lnTo>
                <a:lnTo>
                  <a:pt x="836" y="625"/>
                </a:lnTo>
                <a:lnTo>
                  <a:pt x="826" y="625"/>
                </a:lnTo>
                <a:lnTo>
                  <a:pt x="818" y="626"/>
                </a:lnTo>
                <a:lnTo>
                  <a:pt x="810" y="628"/>
                </a:lnTo>
                <a:lnTo>
                  <a:pt x="801" y="631"/>
                </a:lnTo>
                <a:lnTo>
                  <a:pt x="793" y="634"/>
                </a:lnTo>
                <a:lnTo>
                  <a:pt x="786" y="638"/>
                </a:lnTo>
                <a:lnTo>
                  <a:pt x="772" y="648"/>
                </a:lnTo>
                <a:lnTo>
                  <a:pt x="760" y="660"/>
                </a:lnTo>
                <a:lnTo>
                  <a:pt x="751" y="673"/>
                </a:lnTo>
                <a:lnTo>
                  <a:pt x="742" y="688"/>
                </a:lnTo>
                <a:lnTo>
                  <a:pt x="736" y="706"/>
                </a:lnTo>
                <a:lnTo>
                  <a:pt x="703" y="706"/>
                </a:lnTo>
                <a:lnTo>
                  <a:pt x="703" y="735"/>
                </a:lnTo>
                <a:lnTo>
                  <a:pt x="730" y="735"/>
                </a:lnTo>
                <a:lnTo>
                  <a:pt x="730" y="735"/>
                </a:lnTo>
                <a:lnTo>
                  <a:pt x="729" y="744"/>
                </a:lnTo>
                <a:lnTo>
                  <a:pt x="729" y="752"/>
                </a:lnTo>
                <a:lnTo>
                  <a:pt x="729" y="752"/>
                </a:lnTo>
                <a:lnTo>
                  <a:pt x="730" y="765"/>
                </a:lnTo>
                <a:lnTo>
                  <a:pt x="703" y="765"/>
                </a:lnTo>
                <a:lnTo>
                  <a:pt x="703" y="795"/>
                </a:lnTo>
                <a:lnTo>
                  <a:pt x="735" y="795"/>
                </a:lnTo>
                <a:lnTo>
                  <a:pt x="735" y="795"/>
                </a:lnTo>
                <a:lnTo>
                  <a:pt x="741" y="813"/>
                </a:lnTo>
                <a:lnTo>
                  <a:pt x="750" y="830"/>
                </a:lnTo>
                <a:lnTo>
                  <a:pt x="759" y="843"/>
                </a:lnTo>
                <a:lnTo>
                  <a:pt x="765" y="850"/>
                </a:lnTo>
                <a:lnTo>
                  <a:pt x="771" y="855"/>
                </a:lnTo>
                <a:lnTo>
                  <a:pt x="778" y="861"/>
                </a:lnTo>
                <a:lnTo>
                  <a:pt x="786" y="866"/>
                </a:lnTo>
                <a:lnTo>
                  <a:pt x="793" y="870"/>
                </a:lnTo>
                <a:lnTo>
                  <a:pt x="801" y="873"/>
                </a:lnTo>
                <a:lnTo>
                  <a:pt x="810" y="876"/>
                </a:lnTo>
                <a:lnTo>
                  <a:pt x="818" y="877"/>
                </a:lnTo>
                <a:lnTo>
                  <a:pt x="828" y="878"/>
                </a:lnTo>
                <a:lnTo>
                  <a:pt x="837" y="879"/>
                </a:lnTo>
                <a:lnTo>
                  <a:pt x="837" y="879"/>
                </a:lnTo>
                <a:lnTo>
                  <a:pt x="852" y="878"/>
                </a:lnTo>
                <a:lnTo>
                  <a:pt x="865" y="876"/>
                </a:lnTo>
                <a:lnTo>
                  <a:pt x="876" y="871"/>
                </a:lnTo>
                <a:lnTo>
                  <a:pt x="886" y="865"/>
                </a:lnTo>
                <a:lnTo>
                  <a:pt x="897" y="858"/>
                </a:lnTo>
                <a:lnTo>
                  <a:pt x="906" y="849"/>
                </a:lnTo>
                <a:lnTo>
                  <a:pt x="914" y="840"/>
                </a:lnTo>
                <a:lnTo>
                  <a:pt x="922" y="829"/>
                </a:lnTo>
                <a:lnTo>
                  <a:pt x="891" y="806"/>
                </a:lnTo>
                <a:lnTo>
                  <a:pt x="891" y="806"/>
                </a:lnTo>
                <a:lnTo>
                  <a:pt x="879" y="820"/>
                </a:lnTo>
                <a:lnTo>
                  <a:pt x="873" y="826"/>
                </a:lnTo>
                <a:lnTo>
                  <a:pt x="867" y="831"/>
                </a:lnTo>
                <a:lnTo>
                  <a:pt x="860" y="835"/>
                </a:lnTo>
                <a:lnTo>
                  <a:pt x="853" y="837"/>
                </a:lnTo>
                <a:lnTo>
                  <a:pt x="846" y="840"/>
                </a:lnTo>
                <a:lnTo>
                  <a:pt x="837" y="840"/>
                </a:lnTo>
                <a:lnTo>
                  <a:pt x="837" y="840"/>
                </a:lnTo>
                <a:lnTo>
                  <a:pt x="828" y="840"/>
                </a:lnTo>
                <a:lnTo>
                  <a:pt x="818" y="837"/>
                </a:lnTo>
                <a:lnTo>
                  <a:pt x="810" y="834"/>
                </a:lnTo>
                <a:lnTo>
                  <a:pt x="802" y="828"/>
                </a:lnTo>
                <a:lnTo>
                  <a:pt x="795" y="822"/>
                </a:lnTo>
                <a:lnTo>
                  <a:pt x="789" y="814"/>
                </a:lnTo>
                <a:lnTo>
                  <a:pt x="784" y="805"/>
                </a:lnTo>
                <a:lnTo>
                  <a:pt x="780" y="795"/>
                </a:lnTo>
                <a:lnTo>
                  <a:pt x="856" y="795"/>
                </a:lnTo>
                <a:lnTo>
                  <a:pt x="856" y="765"/>
                </a:lnTo>
                <a:lnTo>
                  <a:pt x="774" y="765"/>
                </a:lnTo>
                <a:lnTo>
                  <a:pt x="774" y="765"/>
                </a:lnTo>
                <a:lnTo>
                  <a:pt x="774" y="751"/>
                </a:lnTo>
                <a:lnTo>
                  <a:pt x="774" y="751"/>
                </a:lnTo>
                <a:lnTo>
                  <a:pt x="774" y="735"/>
                </a:lnTo>
                <a:lnTo>
                  <a:pt x="856" y="735"/>
                </a:lnTo>
                <a:lnTo>
                  <a:pt x="856" y="706"/>
                </a:lnTo>
                <a:lnTo>
                  <a:pt x="781" y="706"/>
                </a:lnTo>
                <a:lnTo>
                  <a:pt x="781" y="706"/>
                </a:lnTo>
                <a:lnTo>
                  <a:pt x="784" y="697"/>
                </a:lnTo>
                <a:lnTo>
                  <a:pt x="789" y="688"/>
                </a:lnTo>
                <a:lnTo>
                  <a:pt x="795" y="681"/>
                </a:lnTo>
                <a:lnTo>
                  <a:pt x="802" y="675"/>
                </a:lnTo>
                <a:lnTo>
                  <a:pt x="810" y="669"/>
                </a:lnTo>
                <a:lnTo>
                  <a:pt x="817" y="666"/>
                </a:lnTo>
                <a:lnTo>
                  <a:pt x="825" y="664"/>
                </a:lnTo>
                <a:lnTo>
                  <a:pt x="835" y="663"/>
                </a:lnTo>
                <a:lnTo>
                  <a:pt x="835" y="663"/>
                </a:lnTo>
                <a:lnTo>
                  <a:pt x="843" y="663"/>
                </a:lnTo>
                <a:lnTo>
                  <a:pt x="852" y="666"/>
                </a:lnTo>
                <a:lnTo>
                  <a:pt x="859" y="668"/>
                </a:lnTo>
                <a:lnTo>
                  <a:pt x="865" y="672"/>
                </a:lnTo>
                <a:lnTo>
                  <a:pt x="871" y="676"/>
                </a:lnTo>
                <a:lnTo>
                  <a:pt x="877" y="681"/>
                </a:lnTo>
                <a:lnTo>
                  <a:pt x="889" y="696"/>
                </a:lnTo>
                <a:lnTo>
                  <a:pt x="921" y="670"/>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pic>
        <p:nvPicPr>
          <p:cNvPr id="70" name="Picture 11"/>
          <p:cNvPicPr>
            <a:picLocks noChangeAspect="1" noChangeArrowheads="1"/>
          </p:cNvPicPr>
          <p:nvPr/>
        </p:nvPicPr>
        <p:blipFill>
          <a:blip r:embed="rId3" cstate="email"/>
          <a:srcRect/>
          <a:stretch>
            <a:fillRect/>
          </a:stretch>
        </p:blipFill>
        <p:spPr bwMode="auto">
          <a:xfrm>
            <a:off x="5988831" y="1932689"/>
            <a:ext cx="291365" cy="294496"/>
          </a:xfrm>
          <a:prstGeom prst="rect">
            <a:avLst/>
          </a:prstGeom>
          <a:noFill/>
          <a:ln w="9525">
            <a:noFill/>
            <a:miter lim="800000"/>
            <a:headEnd/>
            <a:tailEnd/>
          </a:ln>
          <a:effectLst/>
        </p:spPr>
      </p:pic>
      <p:sp>
        <p:nvSpPr>
          <p:cNvPr id="71" name="AutoShape 93"/>
          <p:cNvSpPr>
            <a:spLocks noChangeArrowheads="1"/>
          </p:cNvSpPr>
          <p:nvPr/>
        </p:nvSpPr>
        <p:spPr bwMode="auto">
          <a:xfrm>
            <a:off x="3055911" y="3528000"/>
            <a:ext cx="349638" cy="27003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72" name="AutoShape 93"/>
          <p:cNvSpPr>
            <a:spLocks noChangeArrowheads="1"/>
          </p:cNvSpPr>
          <p:nvPr/>
        </p:nvSpPr>
        <p:spPr bwMode="auto">
          <a:xfrm rot="16200000">
            <a:off x="1825694" y="2689333"/>
            <a:ext cx="324036" cy="291365"/>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73" name="AutoShape 93"/>
          <p:cNvSpPr>
            <a:spLocks noChangeArrowheads="1"/>
          </p:cNvSpPr>
          <p:nvPr/>
        </p:nvSpPr>
        <p:spPr bwMode="auto">
          <a:xfrm rot="16200000">
            <a:off x="4234041" y="2689333"/>
            <a:ext cx="324036" cy="291365"/>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74" name="AutoShape 93"/>
          <p:cNvSpPr>
            <a:spLocks noChangeArrowheads="1"/>
          </p:cNvSpPr>
          <p:nvPr/>
        </p:nvSpPr>
        <p:spPr bwMode="auto">
          <a:xfrm rot="16200000">
            <a:off x="6448167" y="2689333"/>
            <a:ext cx="324036" cy="291365"/>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75" name="AutoShape 93"/>
          <p:cNvSpPr>
            <a:spLocks noChangeArrowheads="1"/>
          </p:cNvSpPr>
          <p:nvPr/>
        </p:nvSpPr>
        <p:spPr bwMode="auto">
          <a:xfrm rot="16200000">
            <a:off x="4428263" y="4129333"/>
            <a:ext cx="324036" cy="291365"/>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76" name="AutoShape 93"/>
          <p:cNvSpPr>
            <a:spLocks noChangeArrowheads="1"/>
          </p:cNvSpPr>
          <p:nvPr/>
        </p:nvSpPr>
        <p:spPr bwMode="auto">
          <a:xfrm rot="13941534">
            <a:off x="4271612" y="3517333"/>
            <a:ext cx="324036" cy="291365"/>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pic>
        <p:nvPicPr>
          <p:cNvPr id="77" name="Picture 1"/>
          <p:cNvPicPr>
            <a:picLocks noChangeAspect="1" noChangeArrowheads="1"/>
          </p:cNvPicPr>
          <p:nvPr/>
        </p:nvPicPr>
        <p:blipFill>
          <a:blip r:embed="rId4" cstate="print"/>
          <a:srcRect/>
          <a:stretch>
            <a:fillRect/>
          </a:stretch>
        </p:blipFill>
        <p:spPr bwMode="auto">
          <a:xfrm>
            <a:off x="2317636" y="2283728"/>
            <a:ext cx="1748188" cy="330760"/>
          </a:xfrm>
          <a:prstGeom prst="rect">
            <a:avLst/>
          </a:prstGeom>
          <a:noFill/>
          <a:ln w="9525">
            <a:solidFill>
              <a:srgbClr val="FFFFFF">
                <a:lumMod val="75000"/>
              </a:srgbClr>
            </a:solidFill>
            <a:miter lim="800000"/>
            <a:headEnd/>
            <a:tailEnd/>
          </a:ln>
        </p:spPr>
      </p:pic>
      <p:pic>
        <p:nvPicPr>
          <p:cNvPr id="78" name="Picture 2"/>
          <p:cNvPicPr>
            <a:picLocks noChangeAspect="1" noChangeArrowheads="1"/>
          </p:cNvPicPr>
          <p:nvPr/>
        </p:nvPicPr>
        <p:blipFill>
          <a:blip r:embed="rId5" cstate="print"/>
          <a:srcRect/>
          <a:stretch>
            <a:fillRect/>
          </a:stretch>
        </p:blipFill>
        <p:spPr bwMode="auto">
          <a:xfrm>
            <a:off x="4648554" y="2256723"/>
            <a:ext cx="1573369" cy="378042"/>
          </a:xfrm>
          <a:prstGeom prst="rect">
            <a:avLst/>
          </a:prstGeom>
          <a:noFill/>
          <a:ln w="9525">
            <a:solidFill>
              <a:srgbClr val="FFFFFF">
                <a:lumMod val="75000"/>
              </a:srgbClr>
            </a:solidFill>
            <a:miter lim="800000"/>
            <a:headEnd/>
            <a:tailEnd/>
          </a:ln>
        </p:spPr>
      </p:pic>
    </p:spTree>
    <p:extLst>
      <p:ext uri="{BB962C8B-B14F-4D97-AF65-F5344CB8AC3E}">
        <p14:creationId xmlns:p14="http://schemas.microsoft.com/office/powerpoint/2010/main" val="41604043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56</a:t>
            </a:fld>
            <a:endParaRPr lang="ja-JP" altLang="en-US" dirty="0"/>
          </a:p>
        </p:txBody>
      </p:sp>
      <p:sp>
        <p:nvSpPr>
          <p:cNvPr id="5" name="タイトル 4"/>
          <p:cNvSpPr>
            <a:spLocks noGrp="1"/>
          </p:cNvSpPr>
          <p:nvPr>
            <p:ph type="title"/>
          </p:nvPr>
        </p:nvSpPr>
        <p:spPr/>
        <p:txBody>
          <a:bodyPr/>
          <a:lstStyle/>
          <a:p>
            <a:r>
              <a:rPr lang="ja-JP" altLang="en-US" dirty="0"/>
              <a:t>入金入力予定紐付</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入金データを入金予定データと紐付け可能</a:t>
            </a:r>
          </a:p>
          <a:p>
            <a:endParaRPr kumimoji="1" lang="en-US" altLang="ja-JP" dirty="0"/>
          </a:p>
        </p:txBody>
      </p:sp>
      <p:sp>
        <p:nvSpPr>
          <p:cNvPr id="8" name="テキスト プレースホルダー 7"/>
          <p:cNvSpPr>
            <a:spLocks noGrp="1"/>
          </p:cNvSpPr>
          <p:nvPr>
            <p:ph type="body" sz="quarter" idx="17"/>
          </p:nvPr>
        </p:nvSpPr>
        <p:spPr/>
        <p:txBody>
          <a:bodyPr/>
          <a:lstStyle/>
          <a:p>
            <a:r>
              <a:rPr kumimoji="0" lang="ja-JP" altLang="en-US" kern="0" dirty="0">
                <a:solidFill>
                  <a:prstClr val="black"/>
                </a:solidFill>
              </a:rPr>
              <a:t>予定紐付けした入金予定データは仮消込状態となり、「消込確定」又は「自動消込」で</a:t>
            </a:r>
            <a:br>
              <a:rPr kumimoji="0" lang="en-US" altLang="ja-JP" kern="0" dirty="0">
                <a:solidFill>
                  <a:prstClr val="black"/>
                </a:solidFill>
              </a:rPr>
            </a:br>
            <a:r>
              <a:rPr kumimoji="0" lang="ja-JP" altLang="en-US" kern="0" dirty="0">
                <a:solidFill>
                  <a:prstClr val="black"/>
                </a:solidFill>
              </a:rPr>
              <a:t>本消込されます</a:t>
            </a:r>
            <a:endParaRPr kumimoji="0" lang="en-US" altLang="ja-JP" kern="0" dirty="0">
              <a:solidFill>
                <a:prstClr val="black"/>
              </a:solidFill>
            </a:endParaRPr>
          </a:p>
          <a:p>
            <a:endParaRPr kumimoji="1" lang="ja-JP" altLang="en-US" dirty="0"/>
          </a:p>
        </p:txBody>
      </p:sp>
      <p:sp>
        <p:nvSpPr>
          <p:cNvPr id="63" name="角丸四角形 62"/>
          <p:cNvSpPr/>
          <p:nvPr/>
        </p:nvSpPr>
        <p:spPr>
          <a:xfrm>
            <a:off x="1520659" y="4032361"/>
            <a:ext cx="6655809" cy="369561"/>
          </a:xfrm>
          <a:prstGeom prst="roundRect">
            <a:avLst/>
          </a:prstGeom>
          <a:solidFill>
            <a:srgbClr val="FFFFFF">
              <a:lumMod val="95000"/>
            </a:srgbClr>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64" name="角丸四角形 63"/>
          <p:cNvSpPr/>
          <p:nvPr/>
        </p:nvSpPr>
        <p:spPr>
          <a:xfrm>
            <a:off x="1520658" y="4434437"/>
            <a:ext cx="6651401" cy="369561"/>
          </a:xfrm>
          <a:prstGeom prst="roundRect">
            <a:avLst/>
          </a:prstGeom>
          <a:solidFill>
            <a:srgbClr val="FFFFFF">
              <a:lumMod val="95000"/>
            </a:srgbClr>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65" name="正方形/長方形 64"/>
          <p:cNvSpPr/>
          <p:nvPr/>
        </p:nvSpPr>
        <p:spPr>
          <a:xfrm>
            <a:off x="1520660" y="1459905"/>
            <a:ext cx="3132348" cy="2346057"/>
          </a:xfrm>
          <a:prstGeom prst="rect">
            <a:avLst/>
          </a:prstGeom>
          <a:solidFill>
            <a:srgbClr val="54C2F0">
              <a:alpha val="5000"/>
            </a:srgbClr>
          </a:solidFill>
          <a:ln w="25400" cap="flat" cmpd="sng" algn="ctr">
            <a:solidFill>
              <a:srgbClr val="00B0F0"/>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66" name="正方形/長方形 65"/>
          <p:cNvSpPr/>
          <p:nvPr/>
        </p:nvSpPr>
        <p:spPr>
          <a:xfrm>
            <a:off x="5112060" y="1858293"/>
            <a:ext cx="3060000" cy="1928144"/>
          </a:xfrm>
          <a:prstGeom prst="rect">
            <a:avLst/>
          </a:prstGeom>
          <a:solidFill>
            <a:srgbClr val="77A233">
              <a:alpha val="5000"/>
            </a:srgbClr>
          </a:solidFill>
          <a:ln w="25400" cap="flat" cmpd="sng" algn="ctr">
            <a:solidFill>
              <a:srgbClr val="77A233"/>
            </a:solidFill>
            <a:prstDash val="sysDot"/>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67" name="テキスト ボックス 66"/>
          <p:cNvSpPr txBox="1"/>
          <p:nvPr/>
        </p:nvSpPr>
        <p:spPr>
          <a:xfrm>
            <a:off x="2600780" y="1518059"/>
            <a:ext cx="972108" cy="323165"/>
          </a:xfrm>
          <a:prstGeom prst="rect">
            <a:avLst/>
          </a:prstGeom>
          <a:noFill/>
        </p:spPr>
        <p:txBody>
          <a:bodyPr wrap="square" rtlCol="0">
            <a:spAutoFit/>
          </a:bodyPr>
          <a:lstStyle/>
          <a:p>
            <a:pPr>
              <a:defRPr/>
            </a:pPr>
            <a:r>
              <a:rPr kumimoji="0" lang="ja-JP" altLang="en-US" sz="1500" kern="0">
                <a:solidFill>
                  <a:prstClr val="black"/>
                </a:solidFill>
              </a:rPr>
              <a:t>入金伝票</a:t>
            </a:r>
          </a:p>
        </p:txBody>
      </p:sp>
      <p:grpSp>
        <p:nvGrpSpPr>
          <p:cNvPr id="68" name="グループ化 67"/>
          <p:cNvGrpSpPr/>
          <p:nvPr/>
        </p:nvGrpSpPr>
        <p:grpSpPr>
          <a:xfrm>
            <a:off x="2621252" y="1754922"/>
            <a:ext cx="864096" cy="17790"/>
            <a:chOff x="1691680" y="2865220"/>
            <a:chExt cx="1152128" cy="23720"/>
          </a:xfrm>
        </p:grpSpPr>
        <p:cxnSp>
          <p:nvCxnSpPr>
            <p:cNvPr id="69" name="直線コネクタ 68"/>
            <p:cNvCxnSpPr/>
            <p:nvPr/>
          </p:nvCxnSpPr>
          <p:spPr>
            <a:xfrm>
              <a:off x="1691680" y="2865220"/>
              <a:ext cx="1152128" cy="0"/>
            </a:xfrm>
            <a:prstGeom prst="line">
              <a:avLst/>
            </a:prstGeom>
            <a:noFill/>
            <a:ln w="9525" cap="flat" cmpd="sng" algn="ctr">
              <a:solidFill>
                <a:srgbClr val="54C2F0"/>
              </a:solidFill>
              <a:prstDash val="solid"/>
            </a:ln>
            <a:effectLst/>
          </p:spPr>
        </p:cxnSp>
        <p:cxnSp>
          <p:nvCxnSpPr>
            <p:cNvPr id="70" name="直線コネクタ 69"/>
            <p:cNvCxnSpPr/>
            <p:nvPr/>
          </p:nvCxnSpPr>
          <p:spPr>
            <a:xfrm>
              <a:off x="1691680" y="2888940"/>
              <a:ext cx="1152128" cy="0"/>
            </a:xfrm>
            <a:prstGeom prst="line">
              <a:avLst/>
            </a:prstGeom>
            <a:noFill/>
            <a:ln w="9525" cap="flat" cmpd="sng" algn="ctr">
              <a:solidFill>
                <a:srgbClr val="54C2F0"/>
              </a:solidFill>
              <a:prstDash val="solid"/>
            </a:ln>
            <a:effectLst/>
          </p:spPr>
        </p:cxnSp>
      </p:grpSp>
      <p:cxnSp>
        <p:nvCxnSpPr>
          <p:cNvPr id="71" name="直線コネクタ 70"/>
          <p:cNvCxnSpPr/>
          <p:nvPr/>
        </p:nvCxnSpPr>
        <p:spPr>
          <a:xfrm>
            <a:off x="1520660" y="1862934"/>
            <a:ext cx="3132348" cy="0"/>
          </a:xfrm>
          <a:prstGeom prst="line">
            <a:avLst/>
          </a:prstGeom>
          <a:noFill/>
          <a:ln w="9525" cap="flat" cmpd="sng" algn="ctr">
            <a:solidFill>
              <a:srgbClr val="FFFFFF">
                <a:lumMod val="50000"/>
              </a:srgbClr>
            </a:solidFill>
            <a:prstDash val="solid"/>
          </a:ln>
          <a:effectLst/>
        </p:spPr>
      </p:cxnSp>
      <p:cxnSp>
        <p:nvCxnSpPr>
          <p:cNvPr id="72" name="直線コネクタ 71"/>
          <p:cNvCxnSpPr/>
          <p:nvPr/>
        </p:nvCxnSpPr>
        <p:spPr>
          <a:xfrm>
            <a:off x="1520660" y="2173532"/>
            <a:ext cx="3132348" cy="0"/>
          </a:xfrm>
          <a:prstGeom prst="line">
            <a:avLst/>
          </a:prstGeom>
          <a:noFill/>
          <a:ln w="9525" cap="flat" cmpd="sng" algn="ctr">
            <a:solidFill>
              <a:srgbClr val="FFFFFF">
                <a:lumMod val="50000"/>
              </a:srgbClr>
            </a:solidFill>
            <a:prstDash val="solid"/>
          </a:ln>
          <a:effectLst/>
        </p:spPr>
      </p:cxnSp>
      <p:cxnSp>
        <p:nvCxnSpPr>
          <p:cNvPr id="73" name="直線コネクタ 72"/>
          <p:cNvCxnSpPr/>
          <p:nvPr/>
        </p:nvCxnSpPr>
        <p:spPr>
          <a:xfrm>
            <a:off x="1520660" y="2808039"/>
            <a:ext cx="3132348" cy="0"/>
          </a:xfrm>
          <a:prstGeom prst="line">
            <a:avLst/>
          </a:prstGeom>
          <a:noFill/>
          <a:ln w="9525" cap="flat" cmpd="sng" algn="ctr">
            <a:solidFill>
              <a:srgbClr val="FFFFFF">
                <a:lumMod val="50000"/>
              </a:srgbClr>
            </a:solidFill>
            <a:prstDash val="solid"/>
          </a:ln>
          <a:effectLst/>
        </p:spPr>
      </p:cxnSp>
      <p:sp>
        <p:nvSpPr>
          <p:cNvPr id="74" name="テキスト ボックス 73"/>
          <p:cNvSpPr txBox="1"/>
          <p:nvPr/>
        </p:nvSpPr>
        <p:spPr>
          <a:xfrm>
            <a:off x="1575017" y="1889937"/>
            <a:ext cx="1052767" cy="300082"/>
          </a:xfrm>
          <a:prstGeom prst="rect">
            <a:avLst/>
          </a:prstGeom>
          <a:noFill/>
        </p:spPr>
        <p:txBody>
          <a:bodyPr wrap="square" rtlCol="0">
            <a:spAutoFit/>
          </a:bodyPr>
          <a:lstStyle/>
          <a:p>
            <a:pPr>
              <a:defRPr/>
            </a:pPr>
            <a:r>
              <a:rPr kumimoji="0" lang="ja-JP" altLang="en-US" sz="1350" kern="0" dirty="0">
                <a:solidFill>
                  <a:prstClr val="black"/>
                </a:solidFill>
              </a:rPr>
              <a:t>得意先</a:t>
            </a:r>
            <a:r>
              <a:rPr kumimoji="0" lang="en-US" altLang="ja-JP" sz="1350" kern="0" dirty="0">
                <a:solidFill>
                  <a:prstClr val="black"/>
                </a:solidFill>
              </a:rPr>
              <a:t>A </a:t>
            </a:r>
            <a:endParaRPr kumimoji="0" lang="ja-JP" altLang="en-US" sz="1350" kern="0" dirty="0">
              <a:solidFill>
                <a:prstClr val="black"/>
              </a:solidFill>
            </a:endParaRPr>
          </a:p>
        </p:txBody>
      </p:sp>
      <p:sp>
        <p:nvSpPr>
          <p:cNvPr id="75" name="テキスト ボックス 74"/>
          <p:cNvSpPr txBox="1"/>
          <p:nvPr/>
        </p:nvSpPr>
        <p:spPr>
          <a:xfrm>
            <a:off x="1590136" y="1565903"/>
            <a:ext cx="911219" cy="207749"/>
          </a:xfrm>
          <a:prstGeom prst="rect">
            <a:avLst/>
          </a:prstGeom>
          <a:noFill/>
        </p:spPr>
        <p:txBody>
          <a:bodyPr wrap="square" rtlCol="0">
            <a:spAutoFit/>
          </a:bodyPr>
          <a:lstStyle/>
          <a:p>
            <a:pPr>
              <a:defRPr/>
            </a:pPr>
            <a:r>
              <a:rPr kumimoji="0" lang="en-US" altLang="ja-JP" sz="750" kern="0" err="1">
                <a:solidFill>
                  <a:prstClr val="black"/>
                </a:solidFill>
              </a:rPr>
              <a:t>yyyy</a:t>
            </a:r>
            <a:r>
              <a:rPr kumimoji="0" lang="en-US" altLang="ja-JP" sz="750" kern="0">
                <a:solidFill>
                  <a:prstClr val="black"/>
                </a:solidFill>
              </a:rPr>
              <a:t>/mm/</a:t>
            </a:r>
            <a:r>
              <a:rPr kumimoji="0" lang="en-US" altLang="ja-JP" sz="750" kern="0" err="1">
                <a:solidFill>
                  <a:prstClr val="black"/>
                </a:solidFill>
              </a:rPr>
              <a:t>dd</a:t>
            </a:r>
            <a:r>
              <a:rPr kumimoji="0" lang="en-US" altLang="ja-JP" sz="750" kern="0">
                <a:solidFill>
                  <a:prstClr val="black"/>
                </a:solidFill>
              </a:rPr>
              <a:t> </a:t>
            </a:r>
            <a:endParaRPr kumimoji="0" lang="ja-JP" altLang="en-US" sz="750" kern="0">
              <a:solidFill>
                <a:prstClr val="black"/>
              </a:solidFill>
            </a:endParaRPr>
          </a:p>
        </p:txBody>
      </p:sp>
      <p:sp>
        <p:nvSpPr>
          <p:cNvPr id="76" name="テキスト ボックス 75"/>
          <p:cNvSpPr txBox="1"/>
          <p:nvPr/>
        </p:nvSpPr>
        <p:spPr>
          <a:xfrm>
            <a:off x="1590134" y="2294578"/>
            <a:ext cx="2861967" cy="415498"/>
          </a:xfrm>
          <a:prstGeom prst="rect">
            <a:avLst/>
          </a:prstGeom>
          <a:noFill/>
        </p:spPr>
        <p:txBody>
          <a:bodyPr wrap="square" rtlCol="0">
            <a:spAutoFit/>
          </a:bodyPr>
          <a:lstStyle/>
          <a:p>
            <a:pPr>
              <a:defRPr/>
            </a:pPr>
            <a:r>
              <a:rPr kumimoji="0" lang="ja-JP" altLang="en-US" sz="1350" kern="0">
                <a:solidFill>
                  <a:prstClr val="black"/>
                </a:solidFill>
              </a:rPr>
              <a:t>振込</a:t>
            </a:r>
            <a:r>
              <a:rPr kumimoji="0" lang="ja-JP" altLang="en-US" sz="2100" kern="0">
                <a:solidFill>
                  <a:prstClr val="black"/>
                </a:solidFill>
              </a:rPr>
              <a:t> </a:t>
            </a:r>
            <a:r>
              <a:rPr kumimoji="0" lang="ja-JP" altLang="en-US" sz="1350" kern="0">
                <a:solidFill>
                  <a:prstClr val="black"/>
                </a:solidFill>
              </a:rPr>
              <a:t>：　</a:t>
            </a:r>
            <a:r>
              <a:rPr kumimoji="0" lang="ja-JP" altLang="en-US" sz="2100" kern="0">
                <a:solidFill>
                  <a:prstClr val="black"/>
                </a:solidFill>
              </a:rPr>
              <a:t> </a:t>
            </a:r>
            <a:r>
              <a:rPr kumimoji="0" lang="en-US" altLang="ja-JP" sz="2100" kern="0">
                <a:solidFill>
                  <a:prstClr val="black"/>
                </a:solidFill>
              </a:rPr>
              <a:t>\100,000 </a:t>
            </a:r>
            <a:endParaRPr kumimoji="0" lang="ja-JP" altLang="en-US" sz="2100" kern="0">
              <a:solidFill>
                <a:prstClr val="black"/>
              </a:solidFill>
            </a:endParaRPr>
          </a:p>
        </p:txBody>
      </p:sp>
      <p:grpSp>
        <p:nvGrpSpPr>
          <p:cNvPr id="77" name="グループ化 76"/>
          <p:cNvGrpSpPr/>
          <p:nvPr/>
        </p:nvGrpSpPr>
        <p:grpSpPr>
          <a:xfrm>
            <a:off x="3705499" y="3175058"/>
            <a:ext cx="924635" cy="246809"/>
            <a:chOff x="2871103" y="4941168"/>
            <a:chExt cx="1160837" cy="329079"/>
          </a:xfrm>
        </p:grpSpPr>
        <p:sp>
          <p:nvSpPr>
            <p:cNvPr id="78" name="角丸四角形 77"/>
            <p:cNvSpPr/>
            <p:nvPr/>
          </p:nvSpPr>
          <p:spPr>
            <a:xfrm>
              <a:off x="2871103" y="4941168"/>
              <a:ext cx="1160837" cy="288032"/>
            </a:xfrm>
            <a:prstGeom prst="roundRect">
              <a:avLst/>
            </a:prstGeom>
            <a:solidFill>
              <a:srgbClr val="77A233"/>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79" name="テキスト ボックス 78"/>
            <p:cNvSpPr txBox="1"/>
            <p:nvPr/>
          </p:nvSpPr>
          <p:spPr>
            <a:xfrm>
              <a:off x="2876963" y="4962471"/>
              <a:ext cx="1154977" cy="307776"/>
            </a:xfrm>
            <a:prstGeom prst="rect">
              <a:avLst/>
            </a:prstGeom>
            <a:noFill/>
          </p:spPr>
          <p:txBody>
            <a:bodyPr wrap="square" rtlCol="0">
              <a:spAutoFit/>
            </a:bodyPr>
            <a:lstStyle/>
            <a:p>
              <a:pPr>
                <a:defRPr/>
              </a:pPr>
              <a:r>
                <a:rPr kumimoji="0" lang="ja-JP" altLang="en-US" sz="900" b="1" kern="0">
                  <a:solidFill>
                    <a:srgbClr val="FFFFFF"/>
                  </a:solidFill>
                </a:rPr>
                <a:t>入金予定指定</a:t>
              </a:r>
            </a:p>
          </p:txBody>
        </p:sp>
      </p:grpSp>
      <p:cxnSp>
        <p:nvCxnSpPr>
          <p:cNvPr id="80" name="直線コネクタ 79"/>
          <p:cNvCxnSpPr/>
          <p:nvPr/>
        </p:nvCxnSpPr>
        <p:spPr>
          <a:xfrm>
            <a:off x="1520660" y="3428587"/>
            <a:ext cx="3132348" cy="0"/>
          </a:xfrm>
          <a:prstGeom prst="line">
            <a:avLst/>
          </a:prstGeom>
          <a:noFill/>
          <a:ln w="9525" cap="flat" cmpd="sng" algn="ctr">
            <a:solidFill>
              <a:srgbClr val="FFFFFF">
                <a:lumMod val="50000"/>
              </a:srgbClr>
            </a:solidFill>
            <a:prstDash val="solid"/>
          </a:ln>
          <a:effectLst/>
        </p:spPr>
      </p:cxnSp>
      <p:cxnSp>
        <p:nvCxnSpPr>
          <p:cNvPr id="81" name="直線コネクタ 80"/>
          <p:cNvCxnSpPr/>
          <p:nvPr/>
        </p:nvCxnSpPr>
        <p:spPr>
          <a:xfrm>
            <a:off x="4549170" y="3282612"/>
            <a:ext cx="670904" cy="0"/>
          </a:xfrm>
          <a:prstGeom prst="line">
            <a:avLst/>
          </a:prstGeom>
          <a:noFill/>
          <a:ln w="38100" cap="flat" cmpd="sng" algn="ctr">
            <a:solidFill>
              <a:srgbClr val="F9BE00"/>
            </a:solidFill>
            <a:prstDash val="solid"/>
            <a:headEnd type="oval"/>
            <a:tailEnd type="oval"/>
          </a:ln>
          <a:effectLst/>
        </p:spPr>
      </p:cxnSp>
      <p:sp>
        <p:nvSpPr>
          <p:cNvPr id="82" name="テキスト ボックス 81"/>
          <p:cNvSpPr txBox="1"/>
          <p:nvPr/>
        </p:nvSpPr>
        <p:spPr>
          <a:xfrm>
            <a:off x="5787134" y="1925355"/>
            <a:ext cx="1620000" cy="324000"/>
          </a:xfrm>
          <a:prstGeom prst="rect">
            <a:avLst/>
          </a:prstGeom>
          <a:noFill/>
        </p:spPr>
        <p:txBody>
          <a:bodyPr wrap="square" rtlCol="0">
            <a:spAutoFit/>
          </a:bodyPr>
          <a:lstStyle/>
          <a:p>
            <a:pPr>
              <a:defRPr/>
            </a:pPr>
            <a:r>
              <a:rPr kumimoji="0" lang="ja-JP" altLang="en-US" sz="1500" kern="0" dirty="0">
                <a:solidFill>
                  <a:prstClr val="black"/>
                </a:solidFill>
              </a:rPr>
              <a:t>入金予定データ</a:t>
            </a:r>
          </a:p>
        </p:txBody>
      </p:sp>
      <p:grpSp>
        <p:nvGrpSpPr>
          <p:cNvPr id="83" name="グループ化 82"/>
          <p:cNvGrpSpPr/>
          <p:nvPr/>
        </p:nvGrpSpPr>
        <p:grpSpPr>
          <a:xfrm>
            <a:off x="5814140" y="2162277"/>
            <a:ext cx="1397624" cy="21227"/>
            <a:chOff x="1691680" y="2865220"/>
            <a:chExt cx="1152128" cy="14684"/>
          </a:xfrm>
        </p:grpSpPr>
        <p:cxnSp>
          <p:nvCxnSpPr>
            <p:cNvPr id="84" name="直線コネクタ 83"/>
            <p:cNvCxnSpPr/>
            <p:nvPr/>
          </p:nvCxnSpPr>
          <p:spPr>
            <a:xfrm>
              <a:off x="1691680" y="2865220"/>
              <a:ext cx="1152128" cy="0"/>
            </a:xfrm>
            <a:prstGeom prst="line">
              <a:avLst/>
            </a:prstGeom>
            <a:noFill/>
            <a:ln w="9525" cap="flat" cmpd="sng" algn="ctr">
              <a:solidFill>
                <a:srgbClr val="77A233"/>
              </a:solidFill>
              <a:prstDash val="sysDot"/>
            </a:ln>
            <a:effectLst/>
          </p:spPr>
        </p:cxnSp>
        <p:cxnSp>
          <p:nvCxnSpPr>
            <p:cNvPr id="85" name="直線コネクタ 84"/>
            <p:cNvCxnSpPr/>
            <p:nvPr/>
          </p:nvCxnSpPr>
          <p:spPr>
            <a:xfrm>
              <a:off x="1691680" y="2879904"/>
              <a:ext cx="1152128" cy="0"/>
            </a:xfrm>
            <a:prstGeom prst="line">
              <a:avLst/>
            </a:prstGeom>
            <a:noFill/>
            <a:ln w="9525" cap="flat" cmpd="sng" algn="ctr">
              <a:solidFill>
                <a:srgbClr val="77A233"/>
              </a:solidFill>
              <a:prstDash val="sysDot"/>
            </a:ln>
            <a:effectLst/>
          </p:spPr>
        </p:cxnSp>
      </p:grpSp>
      <p:sp>
        <p:nvSpPr>
          <p:cNvPr id="86" name="正方形/長方形 85"/>
          <p:cNvSpPr/>
          <p:nvPr/>
        </p:nvSpPr>
        <p:spPr>
          <a:xfrm>
            <a:off x="5301081" y="2321985"/>
            <a:ext cx="189021" cy="165747"/>
          </a:xfrm>
          <a:prstGeom prst="rect">
            <a:avLst/>
          </a:prstGeom>
          <a:solidFill>
            <a:srgbClr val="EE5500"/>
          </a:solidFill>
          <a:ln w="28575" cap="flat" cmpd="sng" algn="ctr">
            <a:solidFill>
              <a:srgbClr val="FFFFFF">
                <a:lumMod val="50000"/>
              </a:srgbClr>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87" name="正方形/長方形 86"/>
          <p:cNvSpPr/>
          <p:nvPr/>
        </p:nvSpPr>
        <p:spPr>
          <a:xfrm>
            <a:off x="5301081" y="2568185"/>
            <a:ext cx="189021" cy="165747"/>
          </a:xfrm>
          <a:prstGeom prst="rect">
            <a:avLst/>
          </a:prstGeom>
          <a:noFill/>
          <a:ln w="28575" cap="flat" cmpd="sng" algn="ctr">
            <a:solidFill>
              <a:srgbClr val="FFFFFF">
                <a:lumMod val="50000"/>
              </a:srgbClr>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88" name="正方形/長方形 87"/>
          <p:cNvSpPr/>
          <p:nvPr/>
        </p:nvSpPr>
        <p:spPr>
          <a:xfrm>
            <a:off x="5301081" y="2814386"/>
            <a:ext cx="189021" cy="165747"/>
          </a:xfrm>
          <a:prstGeom prst="rect">
            <a:avLst/>
          </a:prstGeom>
          <a:solidFill>
            <a:srgbClr val="EE5500"/>
          </a:solidFill>
          <a:ln w="28575" cap="flat" cmpd="sng" algn="ctr">
            <a:solidFill>
              <a:srgbClr val="FFFFFF">
                <a:lumMod val="50000"/>
              </a:srgbClr>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89" name="正方形/長方形 88"/>
          <p:cNvSpPr/>
          <p:nvPr/>
        </p:nvSpPr>
        <p:spPr>
          <a:xfrm>
            <a:off x="5301081" y="3060586"/>
            <a:ext cx="189021" cy="165747"/>
          </a:xfrm>
          <a:prstGeom prst="rect">
            <a:avLst/>
          </a:prstGeom>
          <a:solidFill>
            <a:srgbClr val="EE5500"/>
          </a:solidFill>
          <a:ln w="28575" cap="flat" cmpd="sng" algn="ctr">
            <a:solidFill>
              <a:srgbClr val="FFFFFF">
                <a:lumMod val="50000"/>
              </a:srgbClr>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90" name="正方形/長方形 89"/>
          <p:cNvSpPr/>
          <p:nvPr/>
        </p:nvSpPr>
        <p:spPr>
          <a:xfrm>
            <a:off x="5301081" y="3306786"/>
            <a:ext cx="189021" cy="165747"/>
          </a:xfrm>
          <a:prstGeom prst="rect">
            <a:avLst/>
          </a:prstGeom>
          <a:noFill/>
          <a:ln w="28575" cap="flat" cmpd="sng" algn="ctr">
            <a:solidFill>
              <a:srgbClr val="FFFFFF">
                <a:lumMod val="50000"/>
              </a:srgbClr>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91" name="正方形/長方形 90"/>
          <p:cNvSpPr/>
          <p:nvPr/>
        </p:nvSpPr>
        <p:spPr>
          <a:xfrm>
            <a:off x="5301081" y="3552986"/>
            <a:ext cx="189021" cy="165747"/>
          </a:xfrm>
          <a:prstGeom prst="rect">
            <a:avLst/>
          </a:prstGeom>
          <a:noFill/>
          <a:ln w="28575" cap="flat" cmpd="sng" algn="ctr">
            <a:solidFill>
              <a:srgbClr val="FFFFFF">
                <a:lumMod val="50000"/>
              </a:srgbClr>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cxnSp>
        <p:nvCxnSpPr>
          <p:cNvPr id="92" name="直線コネクタ 91"/>
          <p:cNvCxnSpPr/>
          <p:nvPr/>
        </p:nvCxnSpPr>
        <p:spPr>
          <a:xfrm>
            <a:off x="5544107" y="2487732"/>
            <a:ext cx="2520000" cy="0"/>
          </a:xfrm>
          <a:prstGeom prst="line">
            <a:avLst/>
          </a:prstGeom>
          <a:noFill/>
          <a:ln w="9525" cap="flat" cmpd="sng" algn="ctr">
            <a:solidFill>
              <a:srgbClr val="FFFFFF">
                <a:lumMod val="75000"/>
              </a:srgbClr>
            </a:solidFill>
            <a:prstDash val="solid"/>
          </a:ln>
          <a:effectLst/>
        </p:spPr>
      </p:cxnSp>
      <p:cxnSp>
        <p:nvCxnSpPr>
          <p:cNvPr id="93" name="直線コネクタ 92"/>
          <p:cNvCxnSpPr/>
          <p:nvPr/>
        </p:nvCxnSpPr>
        <p:spPr>
          <a:xfrm>
            <a:off x="5544107" y="2733932"/>
            <a:ext cx="2520000" cy="0"/>
          </a:xfrm>
          <a:prstGeom prst="line">
            <a:avLst/>
          </a:prstGeom>
          <a:noFill/>
          <a:ln w="9525" cap="flat" cmpd="sng" algn="ctr">
            <a:solidFill>
              <a:srgbClr val="FFFFFF">
                <a:lumMod val="75000"/>
              </a:srgbClr>
            </a:solidFill>
            <a:prstDash val="solid"/>
          </a:ln>
          <a:effectLst/>
        </p:spPr>
      </p:cxnSp>
      <p:cxnSp>
        <p:nvCxnSpPr>
          <p:cNvPr id="94" name="直線コネクタ 93"/>
          <p:cNvCxnSpPr/>
          <p:nvPr/>
        </p:nvCxnSpPr>
        <p:spPr>
          <a:xfrm>
            <a:off x="5544107" y="2980133"/>
            <a:ext cx="2520000" cy="0"/>
          </a:xfrm>
          <a:prstGeom prst="line">
            <a:avLst/>
          </a:prstGeom>
          <a:noFill/>
          <a:ln w="9525" cap="flat" cmpd="sng" algn="ctr">
            <a:solidFill>
              <a:srgbClr val="FFFFFF">
                <a:lumMod val="75000"/>
              </a:srgbClr>
            </a:solidFill>
            <a:prstDash val="solid"/>
          </a:ln>
          <a:effectLst/>
        </p:spPr>
      </p:cxnSp>
      <p:cxnSp>
        <p:nvCxnSpPr>
          <p:cNvPr id="95" name="直線コネクタ 94"/>
          <p:cNvCxnSpPr/>
          <p:nvPr/>
        </p:nvCxnSpPr>
        <p:spPr>
          <a:xfrm>
            <a:off x="5544107" y="3226333"/>
            <a:ext cx="2520000" cy="0"/>
          </a:xfrm>
          <a:prstGeom prst="line">
            <a:avLst/>
          </a:prstGeom>
          <a:noFill/>
          <a:ln w="9525" cap="flat" cmpd="sng" algn="ctr">
            <a:solidFill>
              <a:srgbClr val="FFFFFF">
                <a:lumMod val="75000"/>
              </a:srgbClr>
            </a:solidFill>
            <a:prstDash val="solid"/>
          </a:ln>
          <a:effectLst/>
        </p:spPr>
      </p:cxnSp>
      <p:cxnSp>
        <p:nvCxnSpPr>
          <p:cNvPr id="96" name="直線コネクタ 95"/>
          <p:cNvCxnSpPr/>
          <p:nvPr/>
        </p:nvCxnSpPr>
        <p:spPr>
          <a:xfrm>
            <a:off x="5544107" y="3472533"/>
            <a:ext cx="2520000" cy="0"/>
          </a:xfrm>
          <a:prstGeom prst="line">
            <a:avLst/>
          </a:prstGeom>
          <a:noFill/>
          <a:ln w="9525" cap="flat" cmpd="sng" algn="ctr">
            <a:solidFill>
              <a:srgbClr val="FFFFFF">
                <a:lumMod val="75000"/>
              </a:srgbClr>
            </a:solidFill>
            <a:prstDash val="solid"/>
          </a:ln>
          <a:effectLst/>
        </p:spPr>
      </p:cxnSp>
      <p:cxnSp>
        <p:nvCxnSpPr>
          <p:cNvPr id="97" name="直線コネクタ 96"/>
          <p:cNvCxnSpPr/>
          <p:nvPr/>
        </p:nvCxnSpPr>
        <p:spPr>
          <a:xfrm>
            <a:off x="5544107" y="3718733"/>
            <a:ext cx="2520000" cy="0"/>
          </a:xfrm>
          <a:prstGeom prst="line">
            <a:avLst/>
          </a:prstGeom>
          <a:noFill/>
          <a:ln w="9525" cap="flat" cmpd="sng" algn="ctr">
            <a:solidFill>
              <a:srgbClr val="FFFFFF">
                <a:lumMod val="75000"/>
              </a:srgbClr>
            </a:solidFill>
            <a:prstDash val="solid"/>
          </a:ln>
          <a:effectLst/>
        </p:spPr>
      </p:cxnSp>
      <p:sp>
        <p:nvSpPr>
          <p:cNvPr id="98" name="テキスト ボックス 97"/>
          <p:cNvSpPr txBox="1"/>
          <p:nvPr/>
        </p:nvSpPr>
        <p:spPr>
          <a:xfrm>
            <a:off x="5544107" y="2294579"/>
            <a:ext cx="2520000" cy="415498"/>
          </a:xfrm>
          <a:prstGeom prst="rect">
            <a:avLst/>
          </a:prstGeom>
          <a:noFill/>
        </p:spPr>
        <p:txBody>
          <a:bodyPr wrap="square" rtlCol="0">
            <a:spAutoFit/>
          </a:bodyPr>
          <a:lstStyle/>
          <a:p>
            <a:pPr>
              <a:defRPr/>
            </a:pPr>
            <a:r>
              <a:rPr kumimoji="0" lang="en-US" altLang="ja-JP" sz="1050" kern="0" err="1">
                <a:solidFill>
                  <a:prstClr val="black"/>
                </a:solidFill>
              </a:rPr>
              <a:t>yyyy</a:t>
            </a:r>
            <a:r>
              <a:rPr kumimoji="0" lang="en-US" altLang="ja-JP" sz="1050" kern="0">
                <a:solidFill>
                  <a:prstClr val="black"/>
                </a:solidFill>
              </a:rPr>
              <a:t>/mm/</a:t>
            </a:r>
            <a:r>
              <a:rPr kumimoji="0" lang="en-US" altLang="ja-JP" sz="1050" kern="0" err="1">
                <a:solidFill>
                  <a:prstClr val="black"/>
                </a:solidFill>
              </a:rPr>
              <a:t>dd</a:t>
            </a:r>
            <a:r>
              <a:rPr kumimoji="0" lang="en-US" altLang="ja-JP" sz="1050" kern="0">
                <a:solidFill>
                  <a:prstClr val="black"/>
                </a:solidFill>
              </a:rPr>
              <a:t> </a:t>
            </a:r>
            <a:r>
              <a:rPr kumimoji="0" lang="ja-JP" altLang="en-US" sz="1050" kern="0">
                <a:solidFill>
                  <a:prstClr val="black"/>
                </a:solidFill>
              </a:rPr>
              <a:t> </a:t>
            </a:r>
            <a:r>
              <a:rPr kumimoji="0" lang="en-US" altLang="ja-JP" sz="1050" kern="0">
                <a:solidFill>
                  <a:srgbClr val="FFFFFF">
                    <a:lumMod val="75000"/>
                  </a:srgbClr>
                </a:solidFill>
              </a:rPr>
              <a:t>|</a:t>
            </a:r>
            <a:r>
              <a:rPr kumimoji="0" lang="ja-JP" altLang="en-US" sz="1050" kern="0">
                <a:solidFill>
                  <a:prstClr val="black"/>
                </a:solidFill>
              </a:rPr>
              <a:t>　</a:t>
            </a:r>
            <a:r>
              <a:rPr kumimoji="0" lang="en-US" altLang="ja-JP" sz="1050" kern="0">
                <a:solidFill>
                  <a:prstClr val="black"/>
                </a:solidFill>
              </a:rPr>
              <a:t>…</a:t>
            </a:r>
            <a:r>
              <a:rPr kumimoji="0" lang="ja-JP" altLang="en-US" sz="1050" kern="0">
                <a:solidFill>
                  <a:prstClr val="black"/>
                </a:solidFill>
              </a:rPr>
              <a:t>　</a:t>
            </a:r>
            <a:r>
              <a:rPr kumimoji="0" lang="en-US" altLang="ja-JP" sz="1050" kern="0">
                <a:solidFill>
                  <a:srgbClr val="FFFFFF">
                    <a:lumMod val="75000"/>
                  </a:srgbClr>
                </a:solidFill>
              </a:rPr>
              <a:t>|</a:t>
            </a:r>
            <a:r>
              <a:rPr kumimoji="0" lang="en-US" altLang="ja-JP" sz="1050" kern="0">
                <a:solidFill>
                  <a:prstClr val="black"/>
                </a:solidFill>
              </a:rPr>
              <a:t> </a:t>
            </a:r>
            <a:r>
              <a:rPr kumimoji="0" lang="en-US" altLang="ja-JP" sz="1050" kern="0">
                <a:solidFill>
                  <a:srgbClr val="FF0000"/>
                </a:solidFill>
              </a:rPr>
              <a:t>\10,000 </a:t>
            </a:r>
            <a:endParaRPr kumimoji="0" lang="ja-JP" altLang="en-US" sz="1050" kern="0">
              <a:solidFill>
                <a:srgbClr val="FF0000"/>
              </a:solidFill>
            </a:endParaRPr>
          </a:p>
        </p:txBody>
      </p:sp>
      <p:sp>
        <p:nvSpPr>
          <p:cNvPr id="99" name="テキスト ボックス 98"/>
          <p:cNvSpPr txBox="1"/>
          <p:nvPr/>
        </p:nvSpPr>
        <p:spPr>
          <a:xfrm>
            <a:off x="5544107" y="2525412"/>
            <a:ext cx="2520000" cy="415498"/>
          </a:xfrm>
          <a:prstGeom prst="rect">
            <a:avLst/>
          </a:prstGeom>
          <a:noFill/>
        </p:spPr>
        <p:txBody>
          <a:bodyPr wrap="square" rtlCol="0">
            <a:spAutoFit/>
          </a:bodyPr>
          <a:lstStyle/>
          <a:p>
            <a:pPr>
              <a:defRPr/>
            </a:pPr>
            <a:r>
              <a:rPr kumimoji="0" lang="en-US" altLang="ja-JP" sz="1050" kern="0" dirty="0" err="1">
                <a:solidFill>
                  <a:prstClr val="black"/>
                </a:solidFill>
              </a:rPr>
              <a:t>yyyy</a:t>
            </a:r>
            <a:r>
              <a:rPr kumimoji="0" lang="en-US" altLang="ja-JP" sz="1050" kern="0" dirty="0">
                <a:solidFill>
                  <a:prstClr val="black"/>
                </a:solidFill>
              </a:rPr>
              <a:t>/mm/</a:t>
            </a:r>
            <a:r>
              <a:rPr kumimoji="0" lang="en-US" altLang="ja-JP" sz="1050" kern="0" dirty="0" err="1">
                <a:solidFill>
                  <a:prstClr val="black"/>
                </a:solidFill>
              </a:rPr>
              <a:t>dd</a:t>
            </a:r>
            <a:r>
              <a:rPr kumimoji="0" lang="en-US" altLang="ja-JP" sz="1050" kern="0" dirty="0">
                <a:solidFill>
                  <a:prstClr val="black"/>
                </a:solidFill>
              </a:rPr>
              <a:t> </a:t>
            </a:r>
            <a:r>
              <a:rPr kumimoji="0" lang="ja-JP" altLang="en-US" sz="1050" kern="0" dirty="0">
                <a:solidFill>
                  <a:prstClr val="black"/>
                </a:solidFill>
              </a:rPr>
              <a:t> </a:t>
            </a:r>
            <a:r>
              <a:rPr kumimoji="0" lang="en-US" altLang="ja-JP" sz="1050" kern="0" dirty="0">
                <a:solidFill>
                  <a:srgbClr val="FFFFFF">
                    <a:lumMod val="75000"/>
                  </a:srgbClr>
                </a:solidFill>
              </a:rPr>
              <a:t>|</a:t>
            </a:r>
            <a:r>
              <a:rPr kumimoji="0" lang="ja-JP" altLang="en-US" sz="1050" kern="0" dirty="0">
                <a:solidFill>
                  <a:prstClr val="black"/>
                </a:solidFill>
              </a:rPr>
              <a:t>　</a:t>
            </a:r>
            <a:r>
              <a:rPr kumimoji="0" lang="en-US" altLang="ja-JP" sz="1050" kern="0" dirty="0">
                <a:solidFill>
                  <a:prstClr val="black"/>
                </a:solidFill>
              </a:rPr>
              <a:t>…</a:t>
            </a:r>
            <a:r>
              <a:rPr kumimoji="0" lang="ja-JP" altLang="en-US" sz="1050" kern="0" dirty="0">
                <a:solidFill>
                  <a:prstClr val="black"/>
                </a:solidFill>
              </a:rPr>
              <a:t>　</a:t>
            </a:r>
            <a:r>
              <a:rPr kumimoji="0" lang="en-US" altLang="ja-JP" sz="1050" kern="0" dirty="0">
                <a:solidFill>
                  <a:srgbClr val="FFFFFF">
                    <a:lumMod val="75000"/>
                  </a:srgbClr>
                </a:solidFill>
              </a:rPr>
              <a:t>|</a:t>
            </a:r>
            <a:r>
              <a:rPr kumimoji="0" lang="en-US" altLang="ja-JP" sz="1050" kern="0" dirty="0">
                <a:solidFill>
                  <a:prstClr val="black"/>
                </a:solidFill>
              </a:rPr>
              <a:t> \60,000 </a:t>
            </a:r>
            <a:endParaRPr kumimoji="0" lang="ja-JP" altLang="en-US" sz="1050" kern="0" dirty="0">
              <a:solidFill>
                <a:prstClr val="black"/>
              </a:solidFill>
            </a:endParaRPr>
          </a:p>
        </p:txBody>
      </p:sp>
      <p:sp>
        <p:nvSpPr>
          <p:cNvPr id="100" name="テキスト ボックス 99"/>
          <p:cNvSpPr txBox="1"/>
          <p:nvPr/>
        </p:nvSpPr>
        <p:spPr>
          <a:xfrm>
            <a:off x="5544107" y="2767030"/>
            <a:ext cx="2520000" cy="415498"/>
          </a:xfrm>
          <a:prstGeom prst="rect">
            <a:avLst/>
          </a:prstGeom>
          <a:noFill/>
        </p:spPr>
        <p:txBody>
          <a:bodyPr wrap="square" rtlCol="0">
            <a:spAutoFit/>
          </a:bodyPr>
          <a:lstStyle/>
          <a:p>
            <a:pPr>
              <a:defRPr/>
            </a:pPr>
            <a:r>
              <a:rPr kumimoji="0" lang="en-US" altLang="ja-JP" sz="1050" kern="0" err="1">
                <a:solidFill>
                  <a:prstClr val="black"/>
                </a:solidFill>
              </a:rPr>
              <a:t>yyyy</a:t>
            </a:r>
            <a:r>
              <a:rPr kumimoji="0" lang="en-US" altLang="ja-JP" sz="1050" kern="0">
                <a:solidFill>
                  <a:prstClr val="black"/>
                </a:solidFill>
              </a:rPr>
              <a:t>/mm/</a:t>
            </a:r>
            <a:r>
              <a:rPr kumimoji="0" lang="en-US" altLang="ja-JP" sz="1050" kern="0" err="1">
                <a:solidFill>
                  <a:prstClr val="black"/>
                </a:solidFill>
              </a:rPr>
              <a:t>dd</a:t>
            </a:r>
            <a:r>
              <a:rPr kumimoji="0" lang="en-US" altLang="ja-JP" sz="1050" kern="0">
                <a:solidFill>
                  <a:prstClr val="black"/>
                </a:solidFill>
              </a:rPr>
              <a:t> </a:t>
            </a:r>
            <a:r>
              <a:rPr kumimoji="0" lang="ja-JP" altLang="en-US" sz="1050" kern="0">
                <a:solidFill>
                  <a:prstClr val="black"/>
                </a:solidFill>
              </a:rPr>
              <a:t> </a:t>
            </a:r>
            <a:r>
              <a:rPr kumimoji="0" lang="en-US" altLang="ja-JP" sz="1050" kern="0">
                <a:solidFill>
                  <a:srgbClr val="FFFFFF">
                    <a:lumMod val="75000"/>
                  </a:srgbClr>
                </a:solidFill>
              </a:rPr>
              <a:t>|</a:t>
            </a:r>
            <a:r>
              <a:rPr kumimoji="0" lang="ja-JP" altLang="en-US" sz="1050" kern="0">
                <a:solidFill>
                  <a:prstClr val="black"/>
                </a:solidFill>
              </a:rPr>
              <a:t>　</a:t>
            </a:r>
            <a:r>
              <a:rPr kumimoji="0" lang="en-US" altLang="ja-JP" sz="1050" kern="0">
                <a:solidFill>
                  <a:prstClr val="black"/>
                </a:solidFill>
              </a:rPr>
              <a:t>…</a:t>
            </a:r>
            <a:r>
              <a:rPr kumimoji="0" lang="ja-JP" altLang="en-US" sz="1050" kern="0">
                <a:solidFill>
                  <a:prstClr val="black"/>
                </a:solidFill>
              </a:rPr>
              <a:t>　</a:t>
            </a:r>
            <a:r>
              <a:rPr kumimoji="0" lang="en-US" altLang="ja-JP" sz="1050" kern="0">
                <a:solidFill>
                  <a:srgbClr val="FFFFFF">
                    <a:lumMod val="75000"/>
                  </a:srgbClr>
                </a:solidFill>
              </a:rPr>
              <a:t>|</a:t>
            </a:r>
            <a:r>
              <a:rPr kumimoji="0" lang="en-US" altLang="ja-JP" sz="1050" kern="0">
                <a:solidFill>
                  <a:prstClr val="black"/>
                </a:solidFill>
              </a:rPr>
              <a:t> </a:t>
            </a:r>
            <a:r>
              <a:rPr kumimoji="0" lang="en-US" altLang="ja-JP" sz="1050" kern="0">
                <a:solidFill>
                  <a:srgbClr val="FF0000"/>
                </a:solidFill>
              </a:rPr>
              <a:t>\40,000 </a:t>
            </a:r>
            <a:endParaRPr kumimoji="0" lang="ja-JP" altLang="en-US" sz="1050" kern="0">
              <a:solidFill>
                <a:srgbClr val="FF0000"/>
              </a:solidFill>
            </a:endParaRPr>
          </a:p>
        </p:txBody>
      </p:sp>
      <p:sp>
        <p:nvSpPr>
          <p:cNvPr id="101" name="テキスト ボックス 100"/>
          <p:cNvSpPr txBox="1"/>
          <p:nvPr/>
        </p:nvSpPr>
        <p:spPr>
          <a:xfrm>
            <a:off x="5544107" y="3002400"/>
            <a:ext cx="2520000" cy="415498"/>
          </a:xfrm>
          <a:prstGeom prst="rect">
            <a:avLst/>
          </a:prstGeom>
          <a:noFill/>
        </p:spPr>
        <p:txBody>
          <a:bodyPr wrap="square" rtlCol="0">
            <a:spAutoFit/>
          </a:bodyPr>
          <a:lstStyle/>
          <a:p>
            <a:pPr>
              <a:defRPr/>
            </a:pPr>
            <a:r>
              <a:rPr kumimoji="0" lang="en-US" altLang="ja-JP" sz="1050" kern="0" err="1">
                <a:solidFill>
                  <a:prstClr val="black"/>
                </a:solidFill>
              </a:rPr>
              <a:t>yyyy</a:t>
            </a:r>
            <a:r>
              <a:rPr kumimoji="0" lang="en-US" altLang="ja-JP" sz="1050" kern="0">
                <a:solidFill>
                  <a:prstClr val="black"/>
                </a:solidFill>
              </a:rPr>
              <a:t>/mm/</a:t>
            </a:r>
            <a:r>
              <a:rPr kumimoji="0" lang="en-US" altLang="ja-JP" sz="1050" kern="0" err="1">
                <a:solidFill>
                  <a:prstClr val="black"/>
                </a:solidFill>
              </a:rPr>
              <a:t>dd</a:t>
            </a:r>
            <a:r>
              <a:rPr kumimoji="0" lang="en-US" altLang="ja-JP" sz="1050" kern="0">
                <a:solidFill>
                  <a:prstClr val="black"/>
                </a:solidFill>
              </a:rPr>
              <a:t> </a:t>
            </a:r>
            <a:r>
              <a:rPr kumimoji="0" lang="ja-JP" altLang="en-US" sz="1050" kern="0">
                <a:solidFill>
                  <a:prstClr val="black"/>
                </a:solidFill>
              </a:rPr>
              <a:t> </a:t>
            </a:r>
            <a:r>
              <a:rPr kumimoji="0" lang="en-US" altLang="ja-JP" sz="1050" kern="0">
                <a:solidFill>
                  <a:srgbClr val="FFFFFF">
                    <a:lumMod val="75000"/>
                  </a:srgbClr>
                </a:solidFill>
              </a:rPr>
              <a:t>|</a:t>
            </a:r>
            <a:r>
              <a:rPr kumimoji="0" lang="ja-JP" altLang="en-US" sz="1050" kern="0">
                <a:solidFill>
                  <a:prstClr val="black"/>
                </a:solidFill>
              </a:rPr>
              <a:t>　</a:t>
            </a:r>
            <a:r>
              <a:rPr kumimoji="0" lang="en-US" altLang="ja-JP" sz="1050" kern="0">
                <a:solidFill>
                  <a:prstClr val="black"/>
                </a:solidFill>
              </a:rPr>
              <a:t>…</a:t>
            </a:r>
            <a:r>
              <a:rPr kumimoji="0" lang="ja-JP" altLang="en-US" sz="1050" kern="0">
                <a:solidFill>
                  <a:prstClr val="black"/>
                </a:solidFill>
              </a:rPr>
              <a:t>　</a:t>
            </a:r>
            <a:r>
              <a:rPr kumimoji="0" lang="en-US" altLang="ja-JP" sz="1050" kern="0">
                <a:solidFill>
                  <a:srgbClr val="FFFFFF">
                    <a:lumMod val="75000"/>
                  </a:srgbClr>
                </a:solidFill>
              </a:rPr>
              <a:t>|</a:t>
            </a:r>
            <a:r>
              <a:rPr kumimoji="0" lang="en-US" altLang="ja-JP" sz="1050" kern="0">
                <a:solidFill>
                  <a:prstClr val="black"/>
                </a:solidFill>
              </a:rPr>
              <a:t> </a:t>
            </a:r>
            <a:r>
              <a:rPr kumimoji="0" lang="en-US" altLang="ja-JP" sz="1050" kern="0">
                <a:solidFill>
                  <a:srgbClr val="FF0000"/>
                </a:solidFill>
              </a:rPr>
              <a:t>\50,000 </a:t>
            </a:r>
            <a:endParaRPr kumimoji="0" lang="ja-JP" altLang="en-US" sz="1050" kern="0">
              <a:solidFill>
                <a:srgbClr val="FF0000"/>
              </a:solidFill>
            </a:endParaRPr>
          </a:p>
        </p:txBody>
      </p:sp>
      <p:sp>
        <p:nvSpPr>
          <p:cNvPr id="102" name="テキスト ボックス 101"/>
          <p:cNvSpPr txBox="1"/>
          <p:nvPr/>
        </p:nvSpPr>
        <p:spPr>
          <a:xfrm>
            <a:off x="5544107" y="3236664"/>
            <a:ext cx="2520000" cy="415498"/>
          </a:xfrm>
          <a:prstGeom prst="rect">
            <a:avLst/>
          </a:prstGeom>
          <a:noFill/>
        </p:spPr>
        <p:txBody>
          <a:bodyPr wrap="square" rtlCol="0">
            <a:spAutoFit/>
          </a:bodyPr>
          <a:lstStyle/>
          <a:p>
            <a:pPr>
              <a:defRPr/>
            </a:pPr>
            <a:r>
              <a:rPr kumimoji="0" lang="en-US" altLang="ja-JP" sz="1050" kern="0" err="1">
                <a:solidFill>
                  <a:prstClr val="black"/>
                </a:solidFill>
              </a:rPr>
              <a:t>yyyy</a:t>
            </a:r>
            <a:r>
              <a:rPr kumimoji="0" lang="en-US" altLang="ja-JP" sz="1050" kern="0">
                <a:solidFill>
                  <a:prstClr val="black"/>
                </a:solidFill>
              </a:rPr>
              <a:t>/mm/</a:t>
            </a:r>
            <a:r>
              <a:rPr kumimoji="0" lang="en-US" altLang="ja-JP" sz="1050" kern="0" err="1">
                <a:solidFill>
                  <a:prstClr val="black"/>
                </a:solidFill>
              </a:rPr>
              <a:t>dd</a:t>
            </a:r>
            <a:r>
              <a:rPr kumimoji="0" lang="en-US" altLang="ja-JP" sz="1050" kern="0">
                <a:solidFill>
                  <a:prstClr val="black"/>
                </a:solidFill>
              </a:rPr>
              <a:t> </a:t>
            </a:r>
            <a:r>
              <a:rPr kumimoji="0" lang="ja-JP" altLang="en-US" sz="1050" kern="0">
                <a:solidFill>
                  <a:prstClr val="black"/>
                </a:solidFill>
              </a:rPr>
              <a:t> </a:t>
            </a:r>
            <a:r>
              <a:rPr kumimoji="0" lang="en-US" altLang="ja-JP" sz="1050" kern="0">
                <a:solidFill>
                  <a:srgbClr val="FFFFFF">
                    <a:lumMod val="75000"/>
                  </a:srgbClr>
                </a:solidFill>
              </a:rPr>
              <a:t>|</a:t>
            </a:r>
            <a:r>
              <a:rPr kumimoji="0" lang="ja-JP" altLang="en-US" sz="1050" kern="0">
                <a:solidFill>
                  <a:prstClr val="black"/>
                </a:solidFill>
              </a:rPr>
              <a:t>　</a:t>
            </a:r>
            <a:r>
              <a:rPr kumimoji="0" lang="en-US" altLang="ja-JP" sz="1050" kern="0">
                <a:solidFill>
                  <a:prstClr val="black"/>
                </a:solidFill>
              </a:rPr>
              <a:t>…</a:t>
            </a:r>
            <a:r>
              <a:rPr kumimoji="0" lang="ja-JP" altLang="en-US" sz="1050" kern="0">
                <a:solidFill>
                  <a:prstClr val="black"/>
                </a:solidFill>
              </a:rPr>
              <a:t>　</a:t>
            </a:r>
            <a:r>
              <a:rPr kumimoji="0" lang="en-US" altLang="ja-JP" sz="1050" kern="0">
                <a:solidFill>
                  <a:srgbClr val="FFFFFF">
                    <a:lumMod val="75000"/>
                  </a:srgbClr>
                </a:solidFill>
              </a:rPr>
              <a:t>|</a:t>
            </a:r>
            <a:r>
              <a:rPr kumimoji="0" lang="en-US" altLang="ja-JP" sz="1050" kern="0">
                <a:solidFill>
                  <a:prstClr val="black"/>
                </a:solidFill>
              </a:rPr>
              <a:t> \20,000 </a:t>
            </a:r>
            <a:endParaRPr kumimoji="0" lang="ja-JP" altLang="en-US" sz="1050" kern="0">
              <a:solidFill>
                <a:prstClr val="black"/>
              </a:solidFill>
            </a:endParaRPr>
          </a:p>
        </p:txBody>
      </p:sp>
      <p:sp>
        <p:nvSpPr>
          <p:cNvPr id="103" name="テキスト ボックス 102"/>
          <p:cNvSpPr txBox="1"/>
          <p:nvPr/>
        </p:nvSpPr>
        <p:spPr>
          <a:xfrm>
            <a:off x="5544107" y="3494285"/>
            <a:ext cx="2520000" cy="415498"/>
          </a:xfrm>
          <a:prstGeom prst="rect">
            <a:avLst/>
          </a:prstGeom>
          <a:noFill/>
        </p:spPr>
        <p:txBody>
          <a:bodyPr wrap="square" rtlCol="0">
            <a:spAutoFit/>
          </a:bodyPr>
          <a:lstStyle/>
          <a:p>
            <a:pPr>
              <a:defRPr/>
            </a:pPr>
            <a:r>
              <a:rPr kumimoji="0" lang="en-US" altLang="ja-JP" sz="1050" kern="0" err="1">
                <a:solidFill>
                  <a:prstClr val="black"/>
                </a:solidFill>
              </a:rPr>
              <a:t>yyyy</a:t>
            </a:r>
            <a:r>
              <a:rPr kumimoji="0" lang="en-US" altLang="ja-JP" sz="1050" kern="0">
                <a:solidFill>
                  <a:prstClr val="black"/>
                </a:solidFill>
              </a:rPr>
              <a:t>/mm/</a:t>
            </a:r>
            <a:r>
              <a:rPr kumimoji="0" lang="en-US" altLang="ja-JP" sz="1050" kern="0" err="1">
                <a:solidFill>
                  <a:prstClr val="black"/>
                </a:solidFill>
              </a:rPr>
              <a:t>dd</a:t>
            </a:r>
            <a:r>
              <a:rPr kumimoji="0" lang="en-US" altLang="ja-JP" sz="1050" kern="0">
                <a:solidFill>
                  <a:prstClr val="black"/>
                </a:solidFill>
              </a:rPr>
              <a:t> </a:t>
            </a:r>
            <a:r>
              <a:rPr kumimoji="0" lang="ja-JP" altLang="en-US" sz="1050" kern="0">
                <a:solidFill>
                  <a:prstClr val="black"/>
                </a:solidFill>
              </a:rPr>
              <a:t> </a:t>
            </a:r>
            <a:r>
              <a:rPr kumimoji="0" lang="en-US" altLang="ja-JP" sz="1050" kern="0">
                <a:solidFill>
                  <a:srgbClr val="FFFFFF">
                    <a:lumMod val="75000"/>
                  </a:srgbClr>
                </a:solidFill>
              </a:rPr>
              <a:t>|</a:t>
            </a:r>
            <a:r>
              <a:rPr kumimoji="0" lang="ja-JP" altLang="en-US" sz="1050" kern="0">
                <a:solidFill>
                  <a:prstClr val="black"/>
                </a:solidFill>
              </a:rPr>
              <a:t>　</a:t>
            </a:r>
            <a:r>
              <a:rPr kumimoji="0" lang="en-US" altLang="ja-JP" sz="1050" kern="0">
                <a:solidFill>
                  <a:prstClr val="black"/>
                </a:solidFill>
              </a:rPr>
              <a:t>…</a:t>
            </a:r>
            <a:r>
              <a:rPr kumimoji="0" lang="ja-JP" altLang="en-US" sz="1050" kern="0">
                <a:solidFill>
                  <a:prstClr val="black"/>
                </a:solidFill>
              </a:rPr>
              <a:t>　</a:t>
            </a:r>
            <a:r>
              <a:rPr kumimoji="0" lang="en-US" altLang="ja-JP" sz="1050" kern="0">
                <a:solidFill>
                  <a:srgbClr val="FFFFFF">
                    <a:lumMod val="75000"/>
                  </a:srgbClr>
                </a:solidFill>
              </a:rPr>
              <a:t>|</a:t>
            </a:r>
            <a:r>
              <a:rPr kumimoji="0" lang="en-US" altLang="ja-JP" sz="1050" kern="0">
                <a:solidFill>
                  <a:prstClr val="black"/>
                </a:solidFill>
              </a:rPr>
              <a:t> \30,000 </a:t>
            </a:r>
            <a:endParaRPr kumimoji="0" lang="ja-JP" altLang="en-US" sz="1050" kern="0">
              <a:solidFill>
                <a:prstClr val="black"/>
              </a:solidFill>
            </a:endParaRPr>
          </a:p>
        </p:txBody>
      </p:sp>
      <p:cxnSp>
        <p:nvCxnSpPr>
          <p:cNvPr id="104" name="直線コネクタ 103"/>
          <p:cNvCxnSpPr>
            <a:stCxn id="86" idx="1"/>
          </p:cNvCxnSpPr>
          <p:nvPr/>
        </p:nvCxnSpPr>
        <p:spPr>
          <a:xfrm flipH="1" flipV="1">
            <a:off x="5004049" y="2402994"/>
            <a:ext cx="297034" cy="1865"/>
          </a:xfrm>
          <a:prstGeom prst="line">
            <a:avLst/>
          </a:prstGeom>
          <a:noFill/>
          <a:ln w="19050" cap="flat" cmpd="sng" algn="ctr">
            <a:solidFill>
              <a:srgbClr val="EE5500"/>
            </a:solidFill>
            <a:prstDash val="solid"/>
          </a:ln>
          <a:effectLst/>
        </p:spPr>
      </p:cxnSp>
      <p:cxnSp>
        <p:nvCxnSpPr>
          <p:cNvPr id="105" name="直線コネクタ 104"/>
          <p:cNvCxnSpPr/>
          <p:nvPr/>
        </p:nvCxnSpPr>
        <p:spPr>
          <a:xfrm flipH="1" flipV="1">
            <a:off x="5004049" y="2895394"/>
            <a:ext cx="297034" cy="1865"/>
          </a:xfrm>
          <a:prstGeom prst="line">
            <a:avLst/>
          </a:prstGeom>
          <a:noFill/>
          <a:ln w="19050" cap="flat" cmpd="sng" algn="ctr">
            <a:solidFill>
              <a:srgbClr val="EE5500"/>
            </a:solidFill>
            <a:prstDash val="solid"/>
          </a:ln>
          <a:effectLst/>
        </p:spPr>
      </p:cxnSp>
      <p:cxnSp>
        <p:nvCxnSpPr>
          <p:cNvPr id="106" name="直線コネクタ 105"/>
          <p:cNvCxnSpPr/>
          <p:nvPr/>
        </p:nvCxnSpPr>
        <p:spPr>
          <a:xfrm flipH="1" flipV="1">
            <a:off x="5004049" y="3142812"/>
            <a:ext cx="297034" cy="1865"/>
          </a:xfrm>
          <a:prstGeom prst="line">
            <a:avLst/>
          </a:prstGeom>
          <a:noFill/>
          <a:ln w="19050" cap="flat" cmpd="sng" algn="ctr">
            <a:solidFill>
              <a:srgbClr val="EE5500"/>
            </a:solidFill>
            <a:prstDash val="solid"/>
          </a:ln>
          <a:effectLst/>
        </p:spPr>
      </p:cxnSp>
      <p:cxnSp>
        <p:nvCxnSpPr>
          <p:cNvPr id="107" name="直線コネクタ 106"/>
          <p:cNvCxnSpPr/>
          <p:nvPr/>
        </p:nvCxnSpPr>
        <p:spPr>
          <a:xfrm flipV="1">
            <a:off x="5004047" y="2402996"/>
            <a:ext cx="0" cy="738925"/>
          </a:xfrm>
          <a:prstGeom prst="line">
            <a:avLst/>
          </a:prstGeom>
          <a:noFill/>
          <a:ln w="19050" cap="flat" cmpd="sng" algn="ctr">
            <a:solidFill>
              <a:srgbClr val="EE5500"/>
            </a:solidFill>
            <a:prstDash val="solid"/>
          </a:ln>
          <a:effectLst/>
        </p:spPr>
      </p:cxnSp>
      <p:cxnSp>
        <p:nvCxnSpPr>
          <p:cNvPr id="108" name="直線コネクタ 107"/>
          <p:cNvCxnSpPr/>
          <p:nvPr/>
        </p:nvCxnSpPr>
        <p:spPr>
          <a:xfrm>
            <a:off x="3869921" y="2474669"/>
            <a:ext cx="1134126" cy="0"/>
          </a:xfrm>
          <a:prstGeom prst="line">
            <a:avLst/>
          </a:prstGeom>
          <a:noFill/>
          <a:ln w="19050" cap="flat" cmpd="sng" algn="ctr">
            <a:solidFill>
              <a:srgbClr val="EE5500"/>
            </a:solidFill>
            <a:prstDash val="solid"/>
          </a:ln>
          <a:effectLst/>
        </p:spPr>
      </p:cxnSp>
      <p:sp>
        <p:nvSpPr>
          <p:cNvPr id="109" name="楕円 108"/>
          <p:cNvSpPr/>
          <p:nvPr/>
        </p:nvSpPr>
        <p:spPr>
          <a:xfrm>
            <a:off x="4193957" y="2298406"/>
            <a:ext cx="611610" cy="334792"/>
          </a:xfrm>
          <a:prstGeom prst="ellipse">
            <a:avLst/>
          </a:prstGeom>
          <a:solidFill>
            <a:srgbClr val="B91B17">
              <a:lumMod val="20000"/>
              <a:lumOff val="80000"/>
            </a:srgbClr>
          </a:solidFill>
          <a:ln w="25400" cap="flat" cmpd="sng" algn="ctr">
            <a:solidFill>
              <a:srgbClr val="EE5500"/>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110" name="テキスト ボックス 109"/>
          <p:cNvSpPr txBox="1"/>
          <p:nvPr/>
        </p:nvSpPr>
        <p:spPr>
          <a:xfrm>
            <a:off x="4181923" y="2349666"/>
            <a:ext cx="822125" cy="300082"/>
          </a:xfrm>
          <a:prstGeom prst="rect">
            <a:avLst/>
          </a:prstGeom>
          <a:noFill/>
        </p:spPr>
        <p:txBody>
          <a:bodyPr wrap="square" rtlCol="0">
            <a:spAutoFit/>
          </a:bodyPr>
          <a:lstStyle/>
          <a:p>
            <a:pPr>
              <a:defRPr/>
            </a:pPr>
            <a:r>
              <a:rPr kumimoji="0" lang="ja-JP" altLang="en-US" sz="1350" b="1" kern="0">
                <a:solidFill>
                  <a:srgbClr val="EE5500"/>
                </a:solidFill>
              </a:rPr>
              <a:t>仮消込</a:t>
            </a:r>
          </a:p>
        </p:txBody>
      </p:sp>
      <p:sp>
        <p:nvSpPr>
          <p:cNvPr id="111" name="正方形/長方形 110"/>
          <p:cNvSpPr/>
          <p:nvPr/>
        </p:nvSpPr>
        <p:spPr>
          <a:xfrm>
            <a:off x="2438762" y="2294580"/>
            <a:ext cx="1431159" cy="351682"/>
          </a:xfrm>
          <a:prstGeom prst="rect">
            <a:avLst/>
          </a:prstGeom>
          <a:noFill/>
          <a:ln w="19050" cap="flat" cmpd="sng" algn="ctr">
            <a:solidFill>
              <a:srgbClr val="EE5500"/>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112" name="テキスト ボックス 111"/>
          <p:cNvSpPr txBox="1"/>
          <p:nvPr/>
        </p:nvSpPr>
        <p:spPr>
          <a:xfrm>
            <a:off x="1943709" y="4085776"/>
            <a:ext cx="3969442" cy="300082"/>
          </a:xfrm>
          <a:prstGeom prst="rect">
            <a:avLst/>
          </a:prstGeom>
          <a:noFill/>
        </p:spPr>
        <p:txBody>
          <a:bodyPr wrap="square" rtlCol="0">
            <a:spAutoFit/>
          </a:bodyPr>
          <a:lstStyle/>
          <a:p>
            <a:pPr>
              <a:defRPr/>
            </a:pPr>
            <a:r>
              <a:rPr kumimoji="0" lang="ja-JP" altLang="en-US" sz="1350" kern="0" dirty="0">
                <a:solidFill>
                  <a:prstClr val="black"/>
                </a:solidFill>
              </a:rPr>
              <a:t>過入金、不足入金等の差額処理も可能</a:t>
            </a:r>
            <a:endParaRPr kumimoji="0" lang="en-US" altLang="ja-JP" sz="1350" kern="0" dirty="0">
              <a:solidFill>
                <a:prstClr val="black"/>
              </a:solidFill>
            </a:endParaRPr>
          </a:p>
        </p:txBody>
      </p:sp>
      <p:cxnSp>
        <p:nvCxnSpPr>
          <p:cNvPr id="113" name="直線コネクタ 112"/>
          <p:cNvCxnSpPr/>
          <p:nvPr/>
        </p:nvCxnSpPr>
        <p:spPr>
          <a:xfrm>
            <a:off x="5112060" y="2239402"/>
            <a:ext cx="2673297" cy="0"/>
          </a:xfrm>
          <a:prstGeom prst="line">
            <a:avLst/>
          </a:prstGeom>
          <a:noFill/>
          <a:ln w="9525" cap="flat" cmpd="sng" algn="ctr">
            <a:solidFill>
              <a:srgbClr val="FFFFFF">
                <a:lumMod val="50000"/>
              </a:srgbClr>
            </a:solidFill>
            <a:prstDash val="sysDot"/>
          </a:ln>
          <a:effectLst/>
        </p:spPr>
      </p:cxnSp>
      <p:sp>
        <p:nvSpPr>
          <p:cNvPr id="114" name="テキスト ボックス 113"/>
          <p:cNvSpPr txBox="1"/>
          <p:nvPr/>
        </p:nvSpPr>
        <p:spPr>
          <a:xfrm>
            <a:off x="1943708" y="4470905"/>
            <a:ext cx="5238399" cy="307777"/>
          </a:xfrm>
          <a:prstGeom prst="rect">
            <a:avLst/>
          </a:prstGeom>
          <a:noFill/>
        </p:spPr>
        <p:txBody>
          <a:bodyPr wrap="square" rtlCol="0">
            <a:spAutoFit/>
          </a:bodyPr>
          <a:lstStyle/>
          <a:p>
            <a:pPr>
              <a:defRPr/>
            </a:pPr>
            <a:r>
              <a:rPr kumimoji="0" lang="ja-JP" altLang="en-US" sz="1400" kern="0" dirty="0">
                <a:solidFill>
                  <a:prstClr val="black"/>
                </a:solidFill>
              </a:rPr>
              <a:t>任意の消込キー項目を用いたデータ紐づけも可能</a:t>
            </a:r>
          </a:p>
        </p:txBody>
      </p:sp>
      <p:sp>
        <p:nvSpPr>
          <p:cNvPr id="115" name="二等辺三角形 114"/>
          <p:cNvSpPr/>
          <p:nvPr/>
        </p:nvSpPr>
        <p:spPr>
          <a:xfrm rot="5400000">
            <a:off x="1607191" y="4131667"/>
            <a:ext cx="254084" cy="157111"/>
          </a:xfrm>
          <a:prstGeom prst="triangle">
            <a:avLst/>
          </a:prstGeom>
          <a:solidFill>
            <a:srgbClr val="007BC7"/>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116" name="二等辺三角形 115"/>
          <p:cNvSpPr/>
          <p:nvPr/>
        </p:nvSpPr>
        <p:spPr>
          <a:xfrm rot="5400000">
            <a:off x="1607190" y="4530852"/>
            <a:ext cx="254084" cy="157111"/>
          </a:xfrm>
          <a:prstGeom prst="triangle">
            <a:avLst/>
          </a:prstGeom>
          <a:solidFill>
            <a:srgbClr val="007BC7"/>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Tree>
    <p:extLst>
      <p:ext uri="{BB962C8B-B14F-4D97-AF65-F5344CB8AC3E}">
        <p14:creationId xmlns:p14="http://schemas.microsoft.com/office/powerpoint/2010/main" val="13842575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57</a:t>
            </a:fld>
            <a:endParaRPr lang="ja-JP" altLang="en-US" dirty="0"/>
          </a:p>
        </p:txBody>
      </p:sp>
      <p:sp>
        <p:nvSpPr>
          <p:cNvPr id="5" name="タイトル 4"/>
          <p:cNvSpPr>
            <a:spLocks noGrp="1"/>
          </p:cNvSpPr>
          <p:nvPr>
            <p:ph type="title"/>
          </p:nvPr>
        </p:nvSpPr>
        <p:spPr/>
        <p:txBody>
          <a:bodyPr/>
          <a:lstStyle/>
          <a:p>
            <a:r>
              <a:rPr lang="ja-JP" altLang="en-US" dirty="0"/>
              <a:t>債権データの消込</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en-US" altLang="ja-JP" dirty="0"/>
              <a:t>3</a:t>
            </a:r>
            <a:r>
              <a:rPr lang="ja-JP" altLang="en-US" dirty="0"/>
              <a:t>種類の消込方法</a:t>
            </a:r>
          </a:p>
          <a:p>
            <a:endParaRPr kumimoji="1" lang="en-US" altLang="ja-JP" dirty="0"/>
          </a:p>
        </p:txBody>
      </p:sp>
      <p:sp>
        <p:nvSpPr>
          <p:cNvPr id="8" name="テキスト プレースホルダー 7"/>
          <p:cNvSpPr>
            <a:spLocks noGrp="1"/>
          </p:cNvSpPr>
          <p:nvPr>
            <p:ph type="body" sz="quarter" idx="17"/>
          </p:nvPr>
        </p:nvSpPr>
        <p:spPr/>
        <p:txBody>
          <a:bodyPr/>
          <a:lstStyle/>
          <a:p>
            <a:r>
              <a:rPr kumimoji="0" lang="ja-JP" altLang="en-US" kern="0" dirty="0">
                <a:solidFill>
                  <a:prstClr val="black"/>
                </a:solidFill>
              </a:rPr>
              <a:t>入金予定情報と入金情報の消込は、自動消込・手動消込・残高消込の</a:t>
            </a:r>
            <a:r>
              <a:rPr kumimoji="0" lang="en-US" altLang="ja-JP" kern="0" dirty="0">
                <a:solidFill>
                  <a:prstClr val="black"/>
                </a:solidFill>
              </a:rPr>
              <a:t>3</a:t>
            </a:r>
            <a:r>
              <a:rPr kumimoji="0" lang="ja-JP" altLang="en-US" kern="0" dirty="0">
                <a:solidFill>
                  <a:prstClr val="black"/>
                </a:solidFill>
              </a:rPr>
              <a:t>種類をご提供しております</a:t>
            </a:r>
          </a:p>
          <a:p>
            <a:endParaRPr kumimoji="1" lang="ja-JP" altLang="en-US" dirty="0"/>
          </a:p>
        </p:txBody>
      </p:sp>
      <p:sp>
        <p:nvSpPr>
          <p:cNvPr id="81" name="AutoShape 5"/>
          <p:cNvSpPr>
            <a:spLocks noChangeArrowheads="1"/>
          </p:cNvSpPr>
          <p:nvPr/>
        </p:nvSpPr>
        <p:spPr bwMode="gray">
          <a:xfrm>
            <a:off x="1080000" y="1656000"/>
            <a:ext cx="2340000" cy="3200243"/>
          </a:xfrm>
          <a:prstGeom prst="roundRect">
            <a:avLst>
              <a:gd name="adj" fmla="val 0"/>
            </a:avLst>
          </a:prstGeom>
          <a:solidFill>
            <a:srgbClr val="FFFFFF"/>
          </a:solidFill>
          <a:ln w="25400" cap="flat" cmpd="sng" algn="ctr">
            <a:solidFill>
              <a:srgbClr val="77A233"/>
            </a:solidFill>
            <a:prstDash val="solid"/>
            <a:headEnd/>
            <a:tailEnd/>
          </a:ln>
          <a:effectLst/>
        </p:spPr>
        <p:txBody>
          <a:bodyPr wrap="none" anchor="ctr"/>
          <a:lstStyle/>
          <a:p>
            <a:pPr algn="ctr">
              <a:buClr>
                <a:srgbClr val="00B4ED"/>
              </a:buClr>
              <a:buSzPct val="80000"/>
              <a:defRPr/>
            </a:pPr>
            <a:endParaRPr kumimoji="0" lang="en-US" altLang="ja-JP" sz="1350" kern="0">
              <a:solidFill>
                <a:srgbClr val="000000"/>
              </a:solidFill>
              <a:latin typeface="メイリオ"/>
              <a:ea typeface="メイリオ"/>
              <a:cs typeface="Arial Unicode MS" pitchFamily="50" charset="-128"/>
            </a:endParaRPr>
          </a:p>
        </p:txBody>
      </p:sp>
      <p:sp>
        <p:nvSpPr>
          <p:cNvPr id="83" name="AutoShape 5"/>
          <p:cNvSpPr>
            <a:spLocks noChangeArrowheads="1"/>
          </p:cNvSpPr>
          <p:nvPr/>
        </p:nvSpPr>
        <p:spPr bwMode="gray">
          <a:xfrm>
            <a:off x="3600000" y="1656000"/>
            <a:ext cx="2340000" cy="3200243"/>
          </a:xfrm>
          <a:prstGeom prst="roundRect">
            <a:avLst>
              <a:gd name="adj" fmla="val 0"/>
            </a:avLst>
          </a:prstGeom>
          <a:solidFill>
            <a:srgbClr val="FFFFFF"/>
          </a:solidFill>
          <a:ln w="25400" cap="flat" cmpd="sng" algn="ctr">
            <a:solidFill>
              <a:srgbClr val="77A233"/>
            </a:solidFill>
            <a:prstDash val="solid"/>
            <a:headEnd/>
            <a:tailEnd/>
          </a:ln>
          <a:effectLst/>
        </p:spPr>
        <p:txBody>
          <a:bodyPr wrap="none" anchor="ctr"/>
          <a:lstStyle/>
          <a:p>
            <a:pPr algn="ctr">
              <a:buClr>
                <a:srgbClr val="00B4ED"/>
              </a:buClr>
              <a:buSzPct val="80000"/>
              <a:defRPr/>
            </a:pPr>
            <a:endParaRPr kumimoji="0" lang="en-US" altLang="ja-JP" sz="1350" kern="0">
              <a:solidFill>
                <a:srgbClr val="000000"/>
              </a:solidFill>
              <a:latin typeface="メイリオ"/>
              <a:ea typeface="メイリオ"/>
              <a:cs typeface="Arial Unicode MS" pitchFamily="50" charset="-128"/>
            </a:endParaRPr>
          </a:p>
        </p:txBody>
      </p:sp>
      <p:sp>
        <p:nvSpPr>
          <p:cNvPr id="84" name="Rectangle 7"/>
          <p:cNvSpPr>
            <a:spLocks noChangeArrowheads="1"/>
          </p:cNvSpPr>
          <p:nvPr/>
        </p:nvSpPr>
        <p:spPr bwMode="auto">
          <a:xfrm>
            <a:off x="3600000" y="1368000"/>
            <a:ext cx="2340000" cy="288000"/>
          </a:xfrm>
          <a:prstGeom prst="rect">
            <a:avLst/>
          </a:prstGeom>
          <a:solidFill>
            <a:srgbClr val="77A233"/>
          </a:solidFill>
          <a:ln w="25400" cap="flat" cmpd="sng" algn="ctr">
            <a:solidFill>
              <a:srgbClr val="77A233"/>
            </a:solidFill>
            <a:prstDash val="solid"/>
            <a:headEnd/>
            <a:tailEnd/>
          </a:ln>
          <a:effectLst/>
        </p:spPr>
        <p:txBody>
          <a:bodyPr wrap="none" anchor="ctr"/>
          <a:lstStyle/>
          <a:p>
            <a:pPr algn="ctr">
              <a:lnSpc>
                <a:spcPts val="2400"/>
              </a:lnSpc>
              <a:defRPr/>
            </a:pPr>
            <a:r>
              <a:rPr kumimoji="0" lang="ja-JP" altLang="en-US" sz="1350" kern="0">
                <a:solidFill>
                  <a:srgbClr val="FFFFFF"/>
                </a:solidFill>
                <a:latin typeface="メイリオ"/>
                <a:ea typeface="メイリオ"/>
              </a:rPr>
              <a:t>手動消込</a:t>
            </a:r>
          </a:p>
        </p:txBody>
      </p:sp>
      <p:sp>
        <p:nvSpPr>
          <p:cNvPr id="102" name="Rectangle 7"/>
          <p:cNvSpPr>
            <a:spLocks noChangeArrowheads="1"/>
          </p:cNvSpPr>
          <p:nvPr/>
        </p:nvSpPr>
        <p:spPr bwMode="auto">
          <a:xfrm>
            <a:off x="6120000" y="1368000"/>
            <a:ext cx="2340000" cy="288000"/>
          </a:xfrm>
          <a:prstGeom prst="rect">
            <a:avLst/>
          </a:prstGeom>
          <a:solidFill>
            <a:srgbClr val="77A233"/>
          </a:solidFill>
          <a:ln w="25400" cap="flat" cmpd="sng" algn="ctr">
            <a:solidFill>
              <a:srgbClr val="77A233"/>
            </a:solidFill>
            <a:prstDash val="solid"/>
            <a:headEnd/>
            <a:tailEnd/>
          </a:ln>
          <a:effectLst/>
        </p:spPr>
        <p:txBody>
          <a:bodyPr wrap="none" anchor="ctr"/>
          <a:lstStyle/>
          <a:p>
            <a:pPr algn="ctr">
              <a:lnSpc>
                <a:spcPts val="2400"/>
              </a:lnSpc>
              <a:defRPr/>
            </a:pPr>
            <a:r>
              <a:rPr kumimoji="0" lang="ja-JP" altLang="en-US" sz="1350" kern="0">
                <a:solidFill>
                  <a:srgbClr val="FFFFFF"/>
                </a:solidFill>
                <a:latin typeface="メイリオ"/>
                <a:ea typeface="メイリオ"/>
              </a:rPr>
              <a:t>残高消込</a:t>
            </a:r>
          </a:p>
        </p:txBody>
      </p:sp>
      <p:sp>
        <p:nvSpPr>
          <p:cNvPr id="103" name="Rectangle 7"/>
          <p:cNvSpPr>
            <a:spLocks noChangeArrowheads="1"/>
          </p:cNvSpPr>
          <p:nvPr/>
        </p:nvSpPr>
        <p:spPr bwMode="auto">
          <a:xfrm>
            <a:off x="1080000" y="1368000"/>
            <a:ext cx="2340000" cy="288000"/>
          </a:xfrm>
          <a:prstGeom prst="rect">
            <a:avLst/>
          </a:prstGeom>
          <a:solidFill>
            <a:srgbClr val="77A233"/>
          </a:solidFill>
          <a:ln w="25400" cap="flat" cmpd="sng" algn="ctr">
            <a:solidFill>
              <a:srgbClr val="77A233"/>
            </a:solidFill>
            <a:prstDash val="solid"/>
            <a:headEnd/>
            <a:tailEnd/>
          </a:ln>
          <a:effectLst/>
        </p:spPr>
        <p:txBody>
          <a:bodyPr wrap="none" anchor="ctr"/>
          <a:lstStyle/>
          <a:p>
            <a:pPr algn="ctr">
              <a:lnSpc>
                <a:spcPts val="2400"/>
              </a:lnSpc>
              <a:defRPr/>
            </a:pPr>
            <a:r>
              <a:rPr kumimoji="0" lang="ja-JP" altLang="en-US" sz="1350" kern="0">
                <a:solidFill>
                  <a:srgbClr val="FFFFFF"/>
                </a:solidFill>
                <a:latin typeface="メイリオ"/>
                <a:ea typeface="メイリオ"/>
              </a:rPr>
              <a:t>自動消込</a:t>
            </a:r>
          </a:p>
        </p:txBody>
      </p:sp>
      <p:sp>
        <p:nvSpPr>
          <p:cNvPr id="104" name="Text Box 11"/>
          <p:cNvSpPr txBox="1">
            <a:spLocks noChangeArrowheads="1"/>
          </p:cNvSpPr>
          <p:nvPr/>
        </p:nvSpPr>
        <p:spPr bwMode="auto">
          <a:xfrm>
            <a:off x="1440000" y="1728000"/>
            <a:ext cx="1476000" cy="720000"/>
          </a:xfrm>
          <a:prstGeom prst="rect">
            <a:avLst/>
          </a:prstGeom>
          <a:noFill/>
          <a:ln w="9525" algn="ctr">
            <a:noFill/>
            <a:miter lim="800000"/>
            <a:headEnd/>
            <a:tailEnd/>
          </a:ln>
        </p:spPr>
        <p:txBody>
          <a:bodyPr wrap="none">
            <a:spAutoFit/>
          </a:bodyPr>
          <a:lstStyle/>
          <a:p>
            <a:pPr>
              <a:defRPr/>
            </a:pPr>
            <a:r>
              <a:rPr kumimoji="0" lang="ja-JP" altLang="en-US" sz="1050" kern="0" dirty="0">
                <a:solidFill>
                  <a:srgbClr val="333333"/>
                </a:solidFill>
              </a:rPr>
              <a:t>＜入金予定＞</a:t>
            </a:r>
          </a:p>
          <a:p>
            <a:pPr>
              <a:defRPr/>
            </a:pPr>
            <a:r>
              <a:rPr kumimoji="0" lang="ja-JP" altLang="en-US" sz="1050" kern="0" dirty="0">
                <a:solidFill>
                  <a:srgbClr val="333333"/>
                </a:solidFill>
              </a:rPr>
              <a:t>①　</a:t>
            </a:r>
            <a:r>
              <a:rPr kumimoji="0" lang="en-US" altLang="ja-JP" sz="1050" kern="0" dirty="0">
                <a:solidFill>
                  <a:srgbClr val="333333"/>
                </a:solidFill>
              </a:rPr>
              <a:t>6/30</a:t>
            </a:r>
            <a:r>
              <a:rPr kumimoji="0" lang="ja-JP" altLang="en-US" sz="1050" kern="0" dirty="0">
                <a:solidFill>
                  <a:srgbClr val="333333"/>
                </a:solidFill>
              </a:rPr>
              <a:t>　</a:t>
            </a:r>
            <a:r>
              <a:rPr kumimoji="0" lang="en-US" altLang="ja-JP" sz="1050" kern="0" dirty="0">
                <a:solidFill>
                  <a:srgbClr val="333333"/>
                </a:solidFill>
              </a:rPr>
              <a:t>\10,000</a:t>
            </a:r>
          </a:p>
          <a:p>
            <a:pPr>
              <a:defRPr/>
            </a:pPr>
            <a:r>
              <a:rPr kumimoji="0" lang="en-US" altLang="ja-JP" sz="1050" kern="0" dirty="0">
                <a:solidFill>
                  <a:srgbClr val="333333"/>
                </a:solidFill>
              </a:rPr>
              <a:t>②</a:t>
            </a:r>
            <a:r>
              <a:rPr kumimoji="0" lang="ja-JP" altLang="en-US" sz="1050" kern="0" dirty="0">
                <a:solidFill>
                  <a:srgbClr val="333333"/>
                </a:solidFill>
              </a:rPr>
              <a:t>　</a:t>
            </a:r>
            <a:r>
              <a:rPr kumimoji="0" lang="en-US" altLang="ja-JP" sz="1050" kern="0" dirty="0">
                <a:solidFill>
                  <a:srgbClr val="333333"/>
                </a:solidFill>
              </a:rPr>
              <a:t>7/31</a:t>
            </a:r>
            <a:r>
              <a:rPr kumimoji="0" lang="ja-JP" altLang="en-US" sz="1050" kern="0" dirty="0">
                <a:solidFill>
                  <a:srgbClr val="333333"/>
                </a:solidFill>
              </a:rPr>
              <a:t>　</a:t>
            </a:r>
            <a:r>
              <a:rPr kumimoji="0" lang="en-US" altLang="ja-JP" sz="1050" kern="0" dirty="0">
                <a:solidFill>
                  <a:srgbClr val="333333"/>
                </a:solidFill>
              </a:rPr>
              <a:t>\20,000</a:t>
            </a:r>
          </a:p>
          <a:p>
            <a:pPr>
              <a:defRPr/>
            </a:pPr>
            <a:r>
              <a:rPr kumimoji="0" lang="en-US" altLang="ja-JP" sz="1050" kern="0" dirty="0">
                <a:solidFill>
                  <a:srgbClr val="333333"/>
                </a:solidFill>
              </a:rPr>
              <a:t>③</a:t>
            </a:r>
            <a:r>
              <a:rPr kumimoji="0" lang="ja-JP" altLang="en-US" sz="1050" kern="0" dirty="0">
                <a:solidFill>
                  <a:srgbClr val="333333"/>
                </a:solidFill>
              </a:rPr>
              <a:t>　</a:t>
            </a:r>
            <a:r>
              <a:rPr kumimoji="0" lang="en-US" altLang="ja-JP" sz="1050" kern="0" dirty="0">
                <a:solidFill>
                  <a:srgbClr val="333333"/>
                </a:solidFill>
              </a:rPr>
              <a:t>8/31</a:t>
            </a:r>
            <a:r>
              <a:rPr kumimoji="0" lang="ja-JP" altLang="en-US" sz="1050" kern="0" dirty="0">
                <a:solidFill>
                  <a:srgbClr val="333333"/>
                </a:solidFill>
              </a:rPr>
              <a:t>　</a:t>
            </a:r>
            <a:r>
              <a:rPr kumimoji="0" lang="en-US" altLang="ja-JP" sz="1050" kern="0" dirty="0">
                <a:solidFill>
                  <a:srgbClr val="333333"/>
                </a:solidFill>
              </a:rPr>
              <a:t>\50,000</a:t>
            </a:r>
          </a:p>
        </p:txBody>
      </p:sp>
      <p:sp>
        <p:nvSpPr>
          <p:cNvPr id="105" name="Text Box 12"/>
          <p:cNvSpPr txBox="1">
            <a:spLocks noChangeArrowheads="1"/>
          </p:cNvSpPr>
          <p:nvPr/>
        </p:nvSpPr>
        <p:spPr bwMode="auto">
          <a:xfrm>
            <a:off x="1440000" y="2628000"/>
            <a:ext cx="1512000" cy="396000"/>
          </a:xfrm>
          <a:prstGeom prst="rect">
            <a:avLst/>
          </a:prstGeom>
          <a:noFill/>
          <a:ln w="9525" algn="ctr">
            <a:noFill/>
            <a:miter lim="800000"/>
            <a:headEnd/>
            <a:tailEnd/>
          </a:ln>
        </p:spPr>
        <p:txBody>
          <a:bodyPr wrap="none">
            <a:spAutoFit/>
          </a:bodyPr>
          <a:lstStyle/>
          <a:p>
            <a:pPr>
              <a:defRPr/>
            </a:pPr>
            <a:r>
              <a:rPr kumimoji="0" lang="ja-JP" altLang="en-US" sz="1050" kern="0" dirty="0">
                <a:solidFill>
                  <a:srgbClr val="333333"/>
                </a:solidFill>
              </a:rPr>
              <a:t>＜入金実績＞</a:t>
            </a:r>
          </a:p>
          <a:p>
            <a:pPr>
              <a:defRPr/>
            </a:pPr>
            <a:r>
              <a:rPr kumimoji="0" lang="ja-JP" altLang="en-US" sz="1050" kern="0" dirty="0">
                <a:solidFill>
                  <a:srgbClr val="333333"/>
                </a:solidFill>
              </a:rPr>
              <a:t>　　</a:t>
            </a:r>
            <a:r>
              <a:rPr kumimoji="0" lang="en-US" altLang="ja-JP" sz="1050" kern="0" dirty="0">
                <a:solidFill>
                  <a:srgbClr val="333333"/>
                </a:solidFill>
              </a:rPr>
              <a:t>9/30</a:t>
            </a:r>
            <a:r>
              <a:rPr kumimoji="0" lang="ja-JP" altLang="en-US" sz="1050" kern="0" dirty="0">
                <a:solidFill>
                  <a:srgbClr val="333333"/>
                </a:solidFill>
              </a:rPr>
              <a:t>　</a:t>
            </a:r>
            <a:r>
              <a:rPr kumimoji="0" lang="en-US" altLang="ja-JP" sz="1050" kern="0" dirty="0">
                <a:solidFill>
                  <a:srgbClr val="333333"/>
                </a:solidFill>
              </a:rPr>
              <a:t>\50,000</a:t>
            </a:r>
          </a:p>
        </p:txBody>
      </p:sp>
      <p:sp>
        <p:nvSpPr>
          <p:cNvPr id="106" name="Text Box 13"/>
          <p:cNvSpPr txBox="1">
            <a:spLocks noChangeArrowheads="1"/>
          </p:cNvSpPr>
          <p:nvPr/>
        </p:nvSpPr>
        <p:spPr bwMode="auto">
          <a:xfrm>
            <a:off x="1079612" y="3780000"/>
            <a:ext cx="1851789" cy="400110"/>
          </a:xfrm>
          <a:prstGeom prst="rect">
            <a:avLst/>
          </a:prstGeom>
          <a:noFill/>
          <a:ln w="9525" algn="ctr">
            <a:noFill/>
            <a:miter lim="800000"/>
            <a:headEnd/>
            <a:tailEnd/>
          </a:ln>
        </p:spPr>
        <p:txBody>
          <a:bodyPr wrap="none">
            <a:spAutoFit/>
          </a:bodyPr>
          <a:lstStyle/>
          <a:p>
            <a:pPr>
              <a:defRPr/>
            </a:pPr>
            <a:r>
              <a:rPr kumimoji="0" lang="en-US" altLang="ja-JP" sz="1000" kern="0" dirty="0">
                <a:solidFill>
                  <a:srgbClr val="333333"/>
                </a:solidFill>
              </a:rPr>
              <a:t>※</a:t>
            </a:r>
            <a:r>
              <a:rPr kumimoji="0" lang="ja-JP" altLang="en-US" sz="1000" kern="0" dirty="0">
                <a:solidFill>
                  <a:srgbClr val="333333"/>
                </a:solidFill>
              </a:rPr>
              <a:t>振込手数料や消費税差額の</a:t>
            </a:r>
          </a:p>
          <a:p>
            <a:pPr>
              <a:defRPr/>
            </a:pPr>
            <a:r>
              <a:rPr kumimoji="0" lang="ja-JP" altLang="en-US" sz="1000" kern="0" dirty="0">
                <a:solidFill>
                  <a:srgbClr val="333333"/>
                </a:solidFill>
              </a:rPr>
              <a:t>　差額判定調整にも対応</a:t>
            </a:r>
          </a:p>
        </p:txBody>
      </p:sp>
      <p:sp>
        <p:nvSpPr>
          <p:cNvPr id="107" name="Text Box 15"/>
          <p:cNvSpPr txBox="1">
            <a:spLocks noChangeArrowheads="1"/>
          </p:cNvSpPr>
          <p:nvPr/>
        </p:nvSpPr>
        <p:spPr bwMode="auto">
          <a:xfrm>
            <a:off x="1079613" y="3240000"/>
            <a:ext cx="2220480" cy="553998"/>
          </a:xfrm>
          <a:prstGeom prst="rect">
            <a:avLst/>
          </a:prstGeom>
          <a:noFill/>
          <a:ln w="9525" algn="ctr">
            <a:noFill/>
            <a:miter lim="800000"/>
            <a:headEnd/>
            <a:tailEnd/>
          </a:ln>
        </p:spPr>
        <p:txBody>
          <a:bodyPr wrap="none">
            <a:spAutoFit/>
          </a:bodyPr>
          <a:lstStyle/>
          <a:p>
            <a:pPr>
              <a:defRPr/>
            </a:pPr>
            <a:r>
              <a:rPr kumimoji="0" lang="en-US" altLang="ja-JP" sz="1000" kern="0" dirty="0">
                <a:solidFill>
                  <a:srgbClr val="333333"/>
                </a:solidFill>
              </a:rPr>
              <a:t>※</a:t>
            </a:r>
            <a:r>
              <a:rPr kumimoji="0" lang="ja-JP" altLang="en-US" sz="1000" kern="0" dirty="0">
                <a:solidFill>
                  <a:srgbClr val="333333"/>
                </a:solidFill>
              </a:rPr>
              <a:t>どの入金予定にマッチするかは</a:t>
            </a:r>
          </a:p>
          <a:p>
            <a:pPr>
              <a:defRPr/>
            </a:pPr>
            <a:r>
              <a:rPr kumimoji="0" lang="ja-JP" altLang="en-US" sz="1000" kern="0" dirty="0">
                <a:solidFill>
                  <a:srgbClr val="333333"/>
                </a:solidFill>
              </a:rPr>
              <a:t>　消込キーや消込方法</a:t>
            </a:r>
            <a:r>
              <a:rPr kumimoji="0" lang="en-US" altLang="ja-JP" sz="1000" kern="0" dirty="0">
                <a:solidFill>
                  <a:srgbClr val="333333"/>
                </a:solidFill>
              </a:rPr>
              <a:t>(</a:t>
            </a:r>
            <a:r>
              <a:rPr kumimoji="0" lang="ja-JP" altLang="en-US" sz="1000" kern="0" dirty="0">
                <a:solidFill>
                  <a:srgbClr val="333333"/>
                </a:solidFill>
              </a:rPr>
              <a:t>日付順など</a:t>
            </a:r>
            <a:r>
              <a:rPr kumimoji="0" lang="en-US" altLang="ja-JP" sz="1000" kern="0" dirty="0">
                <a:solidFill>
                  <a:srgbClr val="333333"/>
                </a:solidFill>
              </a:rPr>
              <a:t>)</a:t>
            </a:r>
          </a:p>
          <a:p>
            <a:pPr>
              <a:defRPr/>
            </a:pPr>
            <a:r>
              <a:rPr kumimoji="0" lang="ja-JP" altLang="en-US" sz="1000" kern="0" dirty="0">
                <a:solidFill>
                  <a:srgbClr val="333333"/>
                </a:solidFill>
              </a:rPr>
              <a:t>　の指定による</a:t>
            </a:r>
          </a:p>
        </p:txBody>
      </p:sp>
      <p:grpSp>
        <p:nvGrpSpPr>
          <p:cNvPr id="108" name="グループ化 47"/>
          <p:cNvGrpSpPr/>
          <p:nvPr/>
        </p:nvGrpSpPr>
        <p:grpSpPr>
          <a:xfrm>
            <a:off x="2844000" y="2304000"/>
            <a:ext cx="253005" cy="636174"/>
            <a:chOff x="2258191" y="3893844"/>
            <a:chExt cx="337340" cy="848232"/>
          </a:xfrm>
        </p:grpSpPr>
        <p:sp>
          <p:nvSpPr>
            <p:cNvPr id="109" name="Line 16"/>
            <p:cNvSpPr>
              <a:spLocks noChangeShapeType="1"/>
            </p:cNvSpPr>
            <p:nvPr/>
          </p:nvSpPr>
          <p:spPr bwMode="auto">
            <a:xfrm>
              <a:off x="2271495" y="4725143"/>
              <a:ext cx="324036" cy="0"/>
            </a:xfrm>
            <a:prstGeom prst="line">
              <a:avLst/>
            </a:prstGeom>
            <a:noFill/>
            <a:ln w="9525">
              <a:solidFill>
                <a:srgbClr val="FF0000"/>
              </a:solidFill>
              <a:round/>
              <a:headEnd/>
              <a:tailEnd/>
            </a:ln>
          </p:spPr>
          <p:txBody>
            <a:bodyPr wrap="square">
              <a:spAutoFit/>
            </a:bodyPr>
            <a:lstStyle/>
            <a:p>
              <a:pPr>
                <a:defRPr/>
              </a:pPr>
              <a:endParaRPr kumimoji="0" lang="ja-JP" altLang="en-US" sz="1350" kern="0">
                <a:solidFill>
                  <a:sysClr val="windowText" lastClr="000000"/>
                </a:solidFill>
              </a:endParaRPr>
            </a:p>
          </p:txBody>
        </p:sp>
        <p:sp>
          <p:nvSpPr>
            <p:cNvPr id="110" name="Line 17"/>
            <p:cNvSpPr>
              <a:spLocks noChangeShapeType="1"/>
            </p:cNvSpPr>
            <p:nvPr/>
          </p:nvSpPr>
          <p:spPr bwMode="auto">
            <a:xfrm flipV="1">
              <a:off x="2595529" y="3893844"/>
              <a:ext cx="1" cy="848232"/>
            </a:xfrm>
            <a:prstGeom prst="line">
              <a:avLst/>
            </a:prstGeom>
            <a:noFill/>
            <a:ln w="9525">
              <a:solidFill>
                <a:srgbClr val="FF0000"/>
              </a:solidFill>
              <a:round/>
              <a:headEnd/>
              <a:tailEnd/>
            </a:ln>
          </p:spPr>
          <p:txBody>
            <a:bodyPr wrap="square">
              <a:spAutoFit/>
            </a:bodyPr>
            <a:lstStyle/>
            <a:p>
              <a:pPr>
                <a:defRPr/>
              </a:pPr>
              <a:endParaRPr kumimoji="0" lang="ja-JP" altLang="en-US" sz="1350" kern="0">
                <a:solidFill>
                  <a:sysClr val="windowText" lastClr="000000"/>
                </a:solidFill>
              </a:endParaRPr>
            </a:p>
          </p:txBody>
        </p:sp>
        <p:sp>
          <p:nvSpPr>
            <p:cNvPr id="111" name="Line 19"/>
            <p:cNvSpPr>
              <a:spLocks noChangeShapeType="1"/>
            </p:cNvSpPr>
            <p:nvPr/>
          </p:nvSpPr>
          <p:spPr bwMode="auto">
            <a:xfrm flipH="1">
              <a:off x="2258191" y="3912914"/>
              <a:ext cx="330367" cy="0"/>
            </a:xfrm>
            <a:prstGeom prst="line">
              <a:avLst/>
            </a:prstGeom>
            <a:noFill/>
            <a:ln w="9525">
              <a:solidFill>
                <a:srgbClr val="FF0000"/>
              </a:solidFill>
              <a:round/>
              <a:headEnd/>
              <a:tailEnd type="triangle" w="med" len="med"/>
            </a:ln>
          </p:spPr>
          <p:txBody>
            <a:bodyPr wrap="square">
              <a:spAutoFit/>
            </a:bodyPr>
            <a:lstStyle/>
            <a:p>
              <a:pPr>
                <a:defRPr/>
              </a:pPr>
              <a:endParaRPr kumimoji="0" lang="ja-JP" altLang="en-US" sz="1350" kern="0">
                <a:solidFill>
                  <a:sysClr val="windowText" lastClr="000000"/>
                </a:solidFill>
              </a:endParaRPr>
            </a:p>
          </p:txBody>
        </p:sp>
      </p:grpSp>
      <p:sp>
        <p:nvSpPr>
          <p:cNvPr id="112" name="Text Box 20"/>
          <p:cNvSpPr txBox="1">
            <a:spLocks noChangeArrowheads="1"/>
          </p:cNvSpPr>
          <p:nvPr/>
        </p:nvSpPr>
        <p:spPr bwMode="auto">
          <a:xfrm>
            <a:off x="1079612" y="4320000"/>
            <a:ext cx="2236510" cy="246221"/>
          </a:xfrm>
          <a:prstGeom prst="rect">
            <a:avLst/>
          </a:prstGeom>
          <a:noFill/>
          <a:ln w="9525" algn="ctr">
            <a:noFill/>
            <a:miter lim="800000"/>
            <a:headEnd/>
            <a:tailEnd/>
          </a:ln>
        </p:spPr>
        <p:txBody>
          <a:bodyPr wrap="none">
            <a:spAutoFit/>
          </a:bodyPr>
          <a:lstStyle/>
          <a:p>
            <a:pPr>
              <a:defRPr/>
            </a:pPr>
            <a:r>
              <a:rPr kumimoji="0" lang="en-US" altLang="ja-JP" sz="1000" kern="0" dirty="0">
                <a:solidFill>
                  <a:srgbClr val="333333"/>
                </a:solidFill>
              </a:rPr>
              <a:t>※</a:t>
            </a:r>
            <a:r>
              <a:rPr kumimoji="0" lang="ja-JP" altLang="en-US" sz="1000" kern="0" dirty="0">
                <a:solidFill>
                  <a:srgbClr val="333333"/>
                </a:solidFill>
              </a:rPr>
              <a:t>マッチしない場合は未消込で残る</a:t>
            </a:r>
          </a:p>
        </p:txBody>
      </p:sp>
      <p:sp>
        <p:nvSpPr>
          <p:cNvPr id="82" name="AutoShape 5"/>
          <p:cNvSpPr>
            <a:spLocks noChangeArrowheads="1"/>
          </p:cNvSpPr>
          <p:nvPr/>
        </p:nvSpPr>
        <p:spPr bwMode="gray">
          <a:xfrm>
            <a:off x="6120000" y="1656000"/>
            <a:ext cx="2340000" cy="3200243"/>
          </a:xfrm>
          <a:prstGeom prst="roundRect">
            <a:avLst>
              <a:gd name="adj" fmla="val 0"/>
            </a:avLst>
          </a:prstGeom>
          <a:solidFill>
            <a:srgbClr val="FFFFFF"/>
          </a:solidFill>
          <a:ln w="25400" cap="flat" cmpd="sng" algn="ctr">
            <a:solidFill>
              <a:srgbClr val="77A233"/>
            </a:solidFill>
            <a:prstDash val="solid"/>
            <a:headEnd/>
            <a:tailEnd/>
          </a:ln>
          <a:effectLst/>
        </p:spPr>
        <p:txBody>
          <a:bodyPr wrap="none" anchor="ctr"/>
          <a:lstStyle/>
          <a:p>
            <a:pPr algn="ctr">
              <a:buClr>
                <a:srgbClr val="00B4ED"/>
              </a:buClr>
              <a:buSzPct val="80000"/>
              <a:defRPr/>
            </a:pPr>
            <a:endParaRPr kumimoji="0" lang="en-US" altLang="ja-JP" sz="1350" kern="0">
              <a:solidFill>
                <a:srgbClr val="000000"/>
              </a:solidFill>
              <a:latin typeface="メイリオ"/>
              <a:ea typeface="メイリオ"/>
              <a:cs typeface="Arial Unicode MS" pitchFamily="50" charset="-128"/>
            </a:endParaRPr>
          </a:p>
        </p:txBody>
      </p:sp>
      <p:sp>
        <p:nvSpPr>
          <p:cNvPr id="85" name="Text Box 11"/>
          <p:cNvSpPr txBox="1">
            <a:spLocks noChangeArrowheads="1"/>
          </p:cNvSpPr>
          <p:nvPr/>
        </p:nvSpPr>
        <p:spPr bwMode="auto">
          <a:xfrm>
            <a:off x="6119612" y="3780000"/>
            <a:ext cx="2484836" cy="246221"/>
          </a:xfrm>
          <a:prstGeom prst="rect">
            <a:avLst/>
          </a:prstGeom>
          <a:noFill/>
          <a:ln w="9525" algn="ctr">
            <a:noFill/>
            <a:miter lim="800000"/>
            <a:headEnd/>
            <a:tailEnd/>
          </a:ln>
        </p:spPr>
        <p:txBody>
          <a:bodyPr wrap="square">
            <a:spAutoFit/>
          </a:bodyPr>
          <a:lstStyle/>
          <a:p>
            <a:pPr>
              <a:defRPr/>
            </a:pPr>
            <a:r>
              <a:rPr kumimoji="0" lang="en-US" altLang="ja-JP" sz="1000" kern="0" dirty="0">
                <a:solidFill>
                  <a:srgbClr val="333333"/>
                </a:solidFill>
              </a:rPr>
              <a:t>※</a:t>
            </a:r>
            <a:r>
              <a:rPr kumimoji="0" lang="ja-JP" altLang="en-US" sz="1000" kern="0" dirty="0">
                <a:solidFill>
                  <a:srgbClr val="333333"/>
                </a:solidFill>
              </a:rPr>
              <a:t>振込手数料の差額判定調整にも対応</a:t>
            </a:r>
          </a:p>
        </p:txBody>
      </p:sp>
      <p:sp>
        <p:nvSpPr>
          <p:cNvPr id="94" name="Text Box 27"/>
          <p:cNvSpPr txBox="1">
            <a:spLocks noChangeArrowheads="1"/>
          </p:cNvSpPr>
          <p:nvPr/>
        </p:nvSpPr>
        <p:spPr bwMode="auto">
          <a:xfrm>
            <a:off x="6480000" y="1728000"/>
            <a:ext cx="1476000" cy="720000"/>
          </a:xfrm>
          <a:prstGeom prst="rect">
            <a:avLst/>
          </a:prstGeom>
          <a:noFill/>
          <a:ln w="9525" algn="ctr">
            <a:noFill/>
            <a:miter lim="800000"/>
            <a:headEnd/>
            <a:tailEnd/>
          </a:ln>
        </p:spPr>
        <p:txBody>
          <a:bodyPr wrap="none">
            <a:spAutoFit/>
          </a:bodyPr>
          <a:lstStyle/>
          <a:p>
            <a:pPr>
              <a:defRPr/>
            </a:pPr>
            <a:r>
              <a:rPr kumimoji="0" lang="ja-JP" altLang="en-US" sz="1050" kern="0" dirty="0">
                <a:solidFill>
                  <a:srgbClr val="333333"/>
                </a:solidFill>
              </a:rPr>
              <a:t>＜入金予定＞</a:t>
            </a:r>
          </a:p>
          <a:p>
            <a:pPr>
              <a:defRPr/>
            </a:pPr>
            <a:r>
              <a:rPr kumimoji="0" lang="ja-JP" altLang="en-US" sz="1050" kern="0" dirty="0">
                <a:solidFill>
                  <a:srgbClr val="333333"/>
                </a:solidFill>
              </a:rPr>
              <a:t>①　</a:t>
            </a:r>
            <a:r>
              <a:rPr kumimoji="0" lang="en-US" altLang="ja-JP" sz="1050" kern="0" dirty="0">
                <a:solidFill>
                  <a:srgbClr val="333333"/>
                </a:solidFill>
              </a:rPr>
              <a:t>6/30</a:t>
            </a:r>
            <a:r>
              <a:rPr kumimoji="0" lang="ja-JP" altLang="en-US" sz="1050" kern="0" dirty="0">
                <a:solidFill>
                  <a:srgbClr val="333333"/>
                </a:solidFill>
              </a:rPr>
              <a:t>　</a:t>
            </a:r>
            <a:r>
              <a:rPr kumimoji="0" lang="en-US" altLang="ja-JP" sz="1050" kern="0" dirty="0">
                <a:solidFill>
                  <a:srgbClr val="333333"/>
                </a:solidFill>
              </a:rPr>
              <a:t>\10,000</a:t>
            </a:r>
          </a:p>
          <a:p>
            <a:pPr>
              <a:defRPr/>
            </a:pPr>
            <a:r>
              <a:rPr kumimoji="0" lang="en-US" altLang="ja-JP" sz="1050" kern="0" dirty="0">
                <a:solidFill>
                  <a:srgbClr val="333333"/>
                </a:solidFill>
              </a:rPr>
              <a:t>②</a:t>
            </a:r>
            <a:r>
              <a:rPr kumimoji="0" lang="ja-JP" altLang="en-US" sz="1050" kern="0" dirty="0">
                <a:solidFill>
                  <a:srgbClr val="333333"/>
                </a:solidFill>
              </a:rPr>
              <a:t>　</a:t>
            </a:r>
            <a:r>
              <a:rPr kumimoji="0" lang="en-US" altLang="ja-JP" sz="1050" kern="0" dirty="0">
                <a:solidFill>
                  <a:srgbClr val="333333"/>
                </a:solidFill>
              </a:rPr>
              <a:t>7/31</a:t>
            </a:r>
            <a:r>
              <a:rPr kumimoji="0" lang="ja-JP" altLang="en-US" sz="1050" kern="0" dirty="0">
                <a:solidFill>
                  <a:srgbClr val="333333"/>
                </a:solidFill>
              </a:rPr>
              <a:t>　</a:t>
            </a:r>
            <a:r>
              <a:rPr kumimoji="0" lang="en-US" altLang="ja-JP" sz="1050" kern="0" dirty="0">
                <a:solidFill>
                  <a:srgbClr val="333333"/>
                </a:solidFill>
              </a:rPr>
              <a:t>\20,000</a:t>
            </a:r>
          </a:p>
          <a:p>
            <a:pPr>
              <a:defRPr/>
            </a:pPr>
            <a:r>
              <a:rPr kumimoji="0" lang="en-US" altLang="ja-JP" sz="1050" kern="0" dirty="0">
                <a:solidFill>
                  <a:srgbClr val="333333"/>
                </a:solidFill>
              </a:rPr>
              <a:t>③</a:t>
            </a:r>
            <a:r>
              <a:rPr kumimoji="0" lang="ja-JP" altLang="en-US" sz="1050" kern="0" dirty="0">
                <a:solidFill>
                  <a:srgbClr val="333333"/>
                </a:solidFill>
              </a:rPr>
              <a:t>　</a:t>
            </a:r>
            <a:r>
              <a:rPr kumimoji="0" lang="en-US" altLang="ja-JP" sz="1050" kern="0" dirty="0">
                <a:solidFill>
                  <a:srgbClr val="333333"/>
                </a:solidFill>
              </a:rPr>
              <a:t>8/31</a:t>
            </a:r>
            <a:r>
              <a:rPr kumimoji="0" lang="ja-JP" altLang="en-US" sz="1050" kern="0" dirty="0">
                <a:solidFill>
                  <a:srgbClr val="333333"/>
                </a:solidFill>
              </a:rPr>
              <a:t>　</a:t>
            </a:r>
            <a:r>
              <a:rPr kumimoji="0" lang="en-US" altLang="ja-JP" sz="1050" kern="0" dirty="0">
                <a:solidFill>
                  <a:srgbClr val="333333"/>
                </a:solidFill>
              </a:rPr>
              <a:t>\50,000</a:t>
            </a:r>
          </a:p>
        </p:txBody>
      </p:sp>
      <p:sp>
        <p:nvSpPr>
          <p:cNvPr id="95" name="Text Box 28"/>
          <p:cNvSpPr txBox="1">
            <a:spLocks noChangeArrowheads="1"/>
          </p:cNvSpPr>
          <p:nvPr/>
        </p:nvSpPr>
        <p:spPr bwMode="auto">
          <a:xfrm>
            <a:off x="6480000" y="2628000"/>
            <a:ext cx="1512000" cy="396000"/>
          </a:xfrm>
          <a:prstGeom prst="rect">
            <a:avLst/>
          </a:prstGeom>
          <a:noFill/>
          <a:ln w="9525" algn="ctr">
            <a:noFill/>
            <a:miter lim="800000"/>
            <a:headEnd/>
            <a:tailEnd/>
          </a:ln>
        </p:spPr>
        <p:txBody>
          <a:bodyPr wrap="none">
            <a:spAutoFit/>
          </a:bodyPr>
          <a:lstStyle/>
          <a:p>
            <a:pPr>
              <a:defRPr/>
            </a:pPr>
            <a:r>
              <a:rPr kumimoji="0" lang="ja-JP" altLang="en-US" sz="1050" kern="0" dirty="0">
                <a:solidFill>
                  <a:srgbClr val="333333"/>
                </a:solidFill>
              </a:rPr>
              <a:t>＜入金実績＞</a:t>
            </a:r>
          </a:p>
          <a:p>
            <a:pPr>
              <a:defRPr/>
            </a:pPr>
            <a:r>
              <a:rPr kumimoji="0" lang="ja-JP" altLang="en-US" sz="1050" kern="0" dirty="0">
                <a:solidFill>
                  <a:srgbClr val="333333"/>
                </a:solidFill>
              </a:rPr>
              <a:t>　　</a:t>
            </a:r>
            <a:r>
              <a:rPr kumimoji="0" lang="en-US" altLang="ja-JP" sz="1050" kern="0" dirty="0">
                <a:solidFill>
                  <a:srgbClr val="333333"/>
                </a:solidFill>
              </a:rPr>
              <a:t>9/30</a:t>
            </a:r>
            <a:r>
              <a:rPr kumimoji="0" lang="ja-JP" altLang="en-US" sz="1050" kern="0" dirty="0">
                <a:solidFill>
                  <a:srgbClr val="333333"/>
                </a:solidFill>
              </a:rPr>
              <a:t>　</a:t>
            </a:r>
            <a:r>
              <a:rPr kumimoji="0" lang="en-US" altLang="ja-JP" sz="1050" kern="0" dirty="0">
                <a:solidFill>
                  <a:srgbClr val="333333"/>
                </a:solidFill>
              </a:rPr>
              <a:t>\50,000</a:t>
            </a:r>
          </a:p>
        </p:txBody>
      </p:sp>
      <p:grpSp>
        <p:nvGrpSpPr>
          <p:cNvPr id="121" name="グループ化 120"/>
          <p:cNvGrpSpPr/>
          <p:nvPr/>
        </p:nvGrpSpPr>
        <p:grpSpPr>
          <a:xfrm>
            <a:off x="7848000" y="1980000"/>
            <a:ext cx="313135" cy="918102"/>
            <a:chOff x="7719024" y="1905511"/>
            <a:chExt cx="313135" cy="918102"/>
          </a:xfrm>
        </p:grpSpPr>
        <p:sp>
          <p:nvSpPr>
            <p:cNvPr id="96" name="Line 29"/>
            <p:cNvSpPr>
              <a:spLocks noChangeShapeType="1"/>
            </p:cNvSpPr>
            <p:nvPr/>
          </p:nvSpPr>
          <p:spPr bwMode="auto">
            <a:xfrm>
              <a:off x="7758172" y="2823613"/>
              <a:ext cx="270030" cy="0"/>
            </a:xfrm>
            <a:prstGeom prst="line">
              <a:avLst/>
            </a:prstGeom>
            <a:noFill/>
            <a:ln w="9525">
              <a:solidFill>
                <a:srgbClr val="FF0000"/>
              </a:solidFill>
              <a:round/>
              <a:headEnd/>
              <a:tailEnd/>
            </a:ln>
          </p:spPr>
          <p:txBody>
            <a:bodyPr wrap="square">
              <a:spAutoFit/>
            </a:bodyPr>
            <a:lstStyle/>
            <a:p>
              <a:pPr>
                <a:defRPr/>
              </a:pPr>
              <a:endParaRPr kumimoji="0" lang="ja-JP" altLang="en-US" sz="1350" kern="0">
                <a:solidFill>
                  <a:sysClr val="windowText" lastClr="000000"/>
                </a:solidFill>
              </a:endParaRPr>
            </a:p>
          </p:txBody>
        </p:sp>
        <p:sp>
          <p:nvSpPr>
            <p:cNvPr id="97" name="Line 30"/>
            <p:cNvSpPr>
              <a:spLocks noChangeShapeType="1"/>
            </p:cNvSpPr>
            <p:nvPr/>
          </p:nvSpPr>
          <p:spPr bwMode="auto">
            <a:xfrm flipH="1" flipV="1">
              <a:off x="8028200" y="1905511"/>
              <a:ext cx="2" cy="918102"/>
            </a:xfrm>
            <a:prstGeom prst="line">
              <a:avLst/>
            </a:prstGeom>
            <a:noFill/>
            <a:ln w="9525">
              <a:solidFill>
                <a:srgbClr val="FF0000"/>
              </a:solidFill>
              <a:round/>
              <a:headEnd/>
              <a:tailEnd/>
            </a:ln>
          </p:spPr>
          <p:txBody>
            <a:bodyPr wrap="square">
              <a:spAutoFit/>
            </a:bodyPr>
            <a:lstStyle/>
            <a:p>
              <a:pPr>
                <a:defRPr/>
              </a:pPr>
              <a:endParaRPr kumimoji="0" lang="ja-JP" altLang="en-US" sz="1350" kern="0">
                <a:solidFill>
                  <a:sysClr val="windowText" lastClr="000000"/>
                </a:solidFill>
              </a:endParaRPr>
            </a:p>
          </p:txBody>
        </p:sp>
        <p:sp>
          <p:nvSpPr>
            <p:cNvPr id="98" name="Line 31"/>
            <p:cNvSpPr>
              <a:spLocks noChangeShapeType="1"/>
            </p:cNvSpPr>
            <p:nvPr/>
          </p:nvSpPr>
          <p:spPr bwMode="auto">
            <a:xfrm flipH="1">
              <a:off x="7719024" y="1905511"/>
              <a:ext cx="313135" cy="0"/>
            </a:xfrm>
            <a:prstGeom prst="line">
              <a:avLst/>
            </a:prstGeom>
            <a:noFill/>
            <a:ln w="9525">
              <a:solidFill>
                <a:srgbClr val="FF0000"/>
              </a:solidFill>
              <a:round/>
              <a:headEnd/>
              <a:tailEnd type="triangle" w="med" len="med"/>
            </a:ln>
          </p:spPr>
          <p:txBody>
            <a:bodyPr>
              <a:spAutoFit/>
            </a:bodyPr>
            <a:lstStyle/>
            <a:p>
              <a:pPr>
                <a:defRPr/>
              </a:pPr>
              <a:endParaRPr kumimoji="0" lang="ja-JP" altLang="en-US" sz="1350" kern="0">
                <a:solidFill>
                  <a:sysClr val="windowText" lastClr="000000"/>
                </a:solidFill>
              </a:endParaRPr>
            </a:p>
          </p:txBody>
        </p:sp>
        <p:sp>
          <p:nvSpPr>
            <p:cNvPr id="99" name="Line 32"/>
            <p:cNvSpPr>
              <a:spLocks noChangeShapeType="1"/>
            </p:cNvSpPr>
            <p:nvPr/>
          </p:nvSpPr>
          <p:spPr bwMode="auto">
            <a:xfrm flipH="1">
              <a:off x="7721403" y="2071133"/>
              <a:ext cx="310754" cy="0"/>
            </a:xfrm>
            <a:prstGeom prst="line">
              <a:avLst/>
            </a:prstGeom>
            <a:noFill/>
            <a:ln w="9525">
              <a:solidFill>
                <a:srgbClr val="FF0000"/>
              </a:solidFill>
              <a:round/>
              <a:headEnd/>
              <a:tailEnd type="triangle" w="med" len="med"/>
            </a:ln>
          </p:spPr>
          <p:txBody>
            <a:bodyPr>
              <a:spAutoFit/>
            </a:bodyPr>
            <a:lstStyle/>
            <a:p>
              <a:pPr>
                <a:defRPr/>
              </a:pPr>
              <a:endParaRPr kumimoji="0" lang="ja-JP" altLang="en-US" sz="1350" kern="0">
                <a:solidFill>
                  <a:sysClr val="windowText" lastClr="000000"/>
                </a:solidFill>
              </a:endParaRPr>
            </a:p>
          </p:txBody>
        </p:sp>
        <p:sp>
          <p:nvSpPr>
            <p:cNvPr id="100" name="Line 33"/>
            <p:cNvSpPr>
              <a:spLocks noChangeShapeType="1"/>
            </p:cNvSpPr>
            <p:nvPr/>
          </p:nvSpPr>
          <p:spPr bwMode="auto">
            <a:xfrm flipH="1">
              <a:off x="7731169" y="2256550"/>
              <a:ext cx="297033" cy="0"/>
            </a:xfrm>
            <a:prstGeom prst="line">
              <a:avLst/>
            </a:prstGeom>
            <a:noFill/>
            <a:ln w="9525">
              <a:solidFill>
                <a:srgbClr val="FF0000"/>
              </a:solidFill>
              <a:round/>
              <a:headEnd/>
              <a:tailEnd type="triangle" w="med" len="med"/>
            </a:ln>
          </p:spPr>
          <p:txBody>
            <a:bodyPr wrap="square">
              <a:spAutoFit/>
            </a:bodyPr>
            <a:lstStyle/>
            <a:p>
              <a:pPr>
                <a:defRPr/>
              </a:pPr>
              <a:endParaRPr kumimoji="0" lang="ja-JP" altLang="en-US" sz="1350" kern="0">
                <a:solidFill>
                  <a:sysClr val="windowText" lastClr="000000"/>
                </a:solidFill>
              </a:endParaRPr>
            </a:p>
          </p:txBody>
        </p:sp>
      </p:grpSp>
      <p:sp>
        <p:nvSpPr>
          <p:cNvPr id="101" name="Text Box 35"/>
          <p:cNvSpPr txBox="1">
            <a:spLocks noChangeArrowheads="1"/>
          </p:cNvSpPr>
          <p:nvPr/>
        </p:nvSpPr>
        <p:spPr bwMode="auto">
          <a:xfrm>
            <a:off x="6119613" y="3240000"/>
            <a:ext cx="2433680" cy="400110"/>
          </a:xfrm>
          <a:prstGeom prst="rect">
            <a:avLst/>
          </a:prstGeom>
          <a:noFill/>
          <a:ln w="9525" algn="ctr">
            <a:noFill/>
            <a:miter lim="800000"/>
            <a:headEnd/>
            <a:tailEnd/>
          </a:ln>
        </p:spPr>
        <p:txBody>
          <a:bodyPr wrap="none">
            <a:spAutoFit/>
          </a:bodyPr>
          <a:lstStyle/>
          <a:p>
            <a:pPr>
              <a:defRPr/>
            </a:pPr>
            <a:r>
              <a:rPr kumimoji="0" lang="en-US" altLang="ja-JP" sz="1000" kern="0" dirty="0">
                <a:solidFill>
                  <a:srgbClr val="333333"/>
                </a:solidFill>
              </a:rPr>
              <a:t>※</a:t>
            </a:r>
            <a:r>
              <a:rPr kumimoji="0" lang="ja-JP" altLang="en-US" sz="1000" kern="0" dirty="0">
                <a:solidFill>
                  <a:srgbClr val="333333"/>
                </a:solidFill>
              </a:rPr>
              <a:t>日付の古い順で機械的に消込</a:t>
            </a:r>
          </a:p>
          <a:p>
            <a:pPr>
              <a:defRPr/>
            </a:pPr>
            <a:r>
              <a:rPr kumimoji="0" lang="ja-JP" altLang="en-US" sz="1000" kern="0" dirty="0">
                <a:solidFill>
                  <a:srgbClr val="333333"/>
                </a:solidFill>
              </a:rPr>
              <a:t>（上記では①②の全額と③の</a:t>
            </a:r>
            <a:r>
              <a:rPr kumimoji="0" lang="en-US" altLang="ja-JP" sz="1000" kern="0" dirty="0">
                <a:solidFill>
                  <a:srgbClr val="333333"/>
                </a:solidFill>
              </a:rPr>
              <a:t>\20,000)</a:t>
            </a:r>
            <a:endParaRPr kumimoji="0" lang="ja-JP" altLang="en-US" sz="1000" kern="0" dirty="0">
              <a:solidFill>
                <a:srgbClr val="333333"/>
              </a:solidFill>
            </a:endParaRPr>
          </a:p>
        </p:txBody>
      </p:sp>
      <p:sp>
        <p:nvSpPr>
          <p:cNvPr id="114" name="Text Box 35"/>
          <p:cNvSpPr txBox="1">
            <a:spLocks noChangeArrowheads="1"/>
          </p:cNvSpPr>
          <p:nvPr/>
        </p:nvSpPr>
        <p:spPr bwMode="auto">
          <a:xfrm>
            <a:off x="6480000" y="2376000"/>
            <a:ext cx="1712328" cy="213585"/>
          </a:xfrm>
          <a:prstGeom prst="rect">
            <a:avLst/>
          </a:prstGeom>
          <a:noFill/>
          <a:ln w="9525" algn="ctr">
            <a:noFill/>
            <a:miter lim="800000"/>
            <a:headEnd/>
            <a:tailEnd/>
          </a:ln>
        </p:spPr>
        <p:txBody>
          <a:bodyPr wrap="none">
            <a:spAutoFit/>
          </a:bodyPr>
          <a:lstStyle/>
          <a:p>
            <a:pPr>
              <a:defRPr/>
            </a:pPr>
            <a:r>
              <a:rPr kumimoji="0" lang="ja-JP" altLang="en-US" sz="788" kern="0" dirty="0">
                <a:solidFill>
                  <a:srgbClr val="BC8B00"/>
                </a:solidFill>
              </a:rPr>
              <a:t>③</a:t>
            </a:r>
            <a:r>
              <a:rPr kumimoji="0" lang="en-US" altLang="ja-JP" sz="788" kern="0" dirty="0">
                <a:solidFill>
                  <a:srgbClr val="BC8B00"/>
                </a:solidFill>
              </a:rPr>
              <a:t>\50,000</a:t>
            </a:r>
            <a:r>
              <a:rPr kumimoji="0" lang="ja-JP" altLang="en-US" sz="788" kern="0" dirty="0">
                <a:solidFill>
                  <a:srgbClr val="BC8B00"/>
                </a:solidFill>
              </a:rPr>
              <a:t>の内、</a:t>
            </a:r>
            <a:r>
              <a:rPr kumimoji="0" lang="en-US" altLang="ja-JP" sz="788" kern="0" dirty="0">
                <a:solidFill>
                  <a:srgbClr val="BC8B00"/>
                </a:solidFill>
              </a:rPr>
              <a:t>\30,000</a:t>
            </a:r>
            <a:r>
              <a:rPr kumimoji="0" lang="ja-JP" altLang="en-US" sz="788" kern="0" dirty="0">
                <a:solidFill>
                  <a:srgbClr val="BC8B00"/>
                </a:solidFill>
              </a:rPr>
              <a:t>が残る</a:t>
            </a:r>
          </a:p>
        </p:txBody>
      </p:sp>
      <p:sp>
        <p:nvSpPr>
          <p:cNvPr id="86" name="Text Box 12"/>
          <p:cNvSpPr txBox="1">
            <a:spLocks noChangeArrowheads="1"/>
          </p:cNvSpPr>
          <p:nvPr/>
        </p:nvSpPr>
        <p:spPr bwMode="auto">
          <a:xfrm>
            <a:off x="3599613" y="3240000"/>
            <a:ext cx="2108269" cy="400110"/>
          </a:xfrm>
          <a:prstGeom prst="rect">
            <a:avLst/>
          </a:prstGeom>
          <a:noFill/>
          <a:ln w="9525" algn="ctr">
            <a:noFill/>
            <a:miter lim="800000"/>
            <a:headEnd/>
            <a:tailEnd/>
          </a:ln>
        </p:spPr>
        <p:txBody>
          <a:bodyPr wrap="none">
            <a:spAutoFit/>
          </a:bodyPr>
          <a:lstStyle/>
          <a:p>
            <a:pPr>
              <a:defRPr/>
            </a:pPr>
            <a:r>
              <a:rPr kumimoji="0" lang="en-US" altLang="ja-JP" sz="1000" kern="0" dirty="0">
                <a:solidFill>
                  <a:srgbClr val="333333"/>
                </a:solidFill>
              </a:rPr>
              <a:t>※</a:t>
            </a:r>
            <a:r>
              <a:rPr kumimoji="0" lang="ja-JP" altLang="en-US" sz="1000" kern="0" dirty="0">
                <a:solidFill>
                  <a:srgbClr val="333333"/>
                </a:solidFill>
              </a:rPr>
              <a:t>未消込の入金予定（債権）から</a:t>
            </a:r>
          </a:p>
          <a:p>
            <a:pPr>
              <a:defRPr/>
            </a:pPr>
            <a:r>
              <a:rPr kumimoji="0" lang="ja-JP" altLang="en-US" sz="1000" kern="0" dirty="0">
                <a:solidFill>
                  <a:srgbClr val="333333"/>
                </a:solidFill>
              </a:rPr>
              <a:t>　画面上で任意に消込対象を指定</a:t>
            </a:r>
          </a:p>
        </p:txBody>
      </p:sp>
      <p:sp>
        <p:nvSpPr>
          <p:cNvPr id="87" name="Text Box 19"/>
          <p:cNvSpPr txBox="1">
            <a:spLocks noChangeArrowheads="1"/>
          </p:cNvSpPr>
          <p:nvPr/>
        </p:nvSpPr>
        <p:spPr bwMode="auto">
          <a:xfrm>
            <a:off x="3960000" y="1728000"/>
            <a:ext cx="1476000" cy="720000"/>
          </a:xfrm>
          <a:prstGeom prst="rect">
            <a:avLst/>
          </a:prstGeom>
          <a:noFill/>
          <a:ln w="9525" algn="ctr">
            <a:noFill/>
            <a:miter lim="800000"/>
            <a:headEnd/>
            <a:tailEnd/>
          </a:ln>
        </p:spPr>
        <p:txBody>
          <a:bodyPr wrap="none">
            <a:spAutoFit/>
          </a:bodyPr>
          <a:lstStyle/>
          <a:p>
            <a:pPr>
              <a:defRPr/>
            </a:pPr>
            <a:r>
              <a:rPr kumimoji="0" lang="ja-JP" altLang="en-US" sz="1050" kern="0" dirty="0">
                <a:solidFill>
                  <a:srgbClr val="333333"/>
                </a:solidFill>
              </a:rPr>
              <a:t>＜入金予定＞</a:t>
            </a:r>
          </a:p>
          <a:p>
            <a:pPr>
              <a:defRPr/>
            </a:pPr>
            <a:r>
              <a:rPr kumimoji="0" lang="ja-JP" altLang="en-US" sz="1050" kern="0" dirty="0">
                <a:solidFill>
                  <a:srgbClr val="333333"/>
                </a:solidFill>
              </a:rPr>
              <a:t>①　</a:t>
            </a:r>
            <a:r>
              <a:rPr kumimoji="0" lang="en-US" altLang="ja-JP" sz="1050" kern="0" dirty="0">
                <a:solidFill>
                  <a:srgbClr val="333333"/>
                </a:solidFill>
              </a:rPr>
              <a:t>6/30</a:t>
            </a:r>
            <a:r>
              <a:rPr kumimoji="0" lang="ja-JP" altLang="en-US" sz="1050" kern="0" dirty="0">
                <a:solidFill>
                  <a:srgbClr val="333333"/>
                </a:solidFill>
              </a:rPr>
              <a:t>　</a:t>
            </a:r>
            <a:r>
              <a:rPr kumimoji="0" lang="en-US" altLang="ja-JP" sz="1050" kern="0" dirty="0">
                <a:solidFill>
                  <a:srgbClr val="333333"/>
                </a:solidFill>
              </a:rPr>
              <a:t>\10,000</a:t>
            </a:r>
          </a:p>
          <a:p>
            <a:pPr>
              <a:defRPr/>
            </a:pPr>
            <a:r>
              <a:rPr kumimoji="0" lang="en-US" altLang="ja-JP" sz="1050" kern="0" dirty="0">
                <a:solidFill>
                  <a:srgbClr val="333333"/>
                </a:solidFill>
              </a:rPr>
              <a:t>②</a:t>
            </a:r>
            <a:r>
              <a:rPr kumimoji="0" lang="ja-JP" altLang="en-US" sz="1050" kern="0" dirty="0">
                <a:solidFill>
                  <a:srgbClr val="333333"/>
                </a:solidFill>
              </a:rPr>
              <a:t>　</a:t>
            </a:r>
            <a:r>
              <a:rPr kumimoji="0" lang="en-US" altLang="ja-JP" sz="1050" kern="0" dirty="0">
                <a:solidFill>
                  <a:srgbClr val="333333"/>
                </a:solidFill>
              </a:rPr>
              <a:t>7/31</a:t>
            </a:r>
            <a:r>
              <a:rPr kumimoji="0" lang="ja-JP" altLang="en-US" sz="1050" kern="0" dirty="0">
                <a:solidFill>
                  <a:srgbClr val="333333"/>
                </a:solidFill>
              </a:rPr>
              <a:t>　</a:t>
            </a:r>
            <a:r>
              <a:rPr kumimoji="0" lang="en-US" altLang="ja-JP" sz="1050" kern="0" dirty="0">
                <a:solidFill>
                  <a:srgbClr val="333333"/>
                </a:solidFill>
              </a:rPr>
              <a:t>\20,000</a:t>
            </a:r>
          </a:p>
          <a:p>
            <a:pPr>
              <a:defRPr/>
            </a:pPr>
            <a:r>
              <a:rPr kumimoji="0" lang="en-US" altLang="ja-JP" sz="1050" kern="0" dirty="0">
                <a:solidFill>
                  <a:srgbClr val="333333"/>
                </a:solidFill>
              </a:rPr>
              <a:t>③</a:t>
            </a:r>
            <a:r>
              <a:rPr kumimoji="0" lang="ja-JP" altLang="en-US" sz="1050" kern="0" dirty="0">
                <a:solidFill>
                  <a:srgbClr val="333333"/>
                </a:solidFill>
              </a:rPr>
              <a:t>　</a:t>
            </a:r>
            <a:r>
              <a:rPr kumimoji="0" lang="en-US" altLang="ja-JP" sz="1050" kern="0" dirty="0">
                <a:solidFill>
                  <a:srgbClr val="333333"/>
                </a:solidFill>
              </a:rPr>
              <a:t>8/31</a:t>
            </a:r>
            <a:r>
              <a:rPr kumimoji="0" lang="ja-JP" altLang="en-US" sz="1050" kern="0" dirty="0">
                <a:solidFill>
                  <a:srgbClr val="333333"/>
                </a:solidFill>
              </a:rPr>
              <a:t>　</a:t>
            </a:r>
            <a:r>
              <a:rPr kumimoji="0" lang="en-US" altLang="ja-JP" sz="1050" kern="0" dirty="0">
                <a:solidFill>
                  <a:srgbClr val="333333"/>
                </a:solidFill>
              </a:rPr>
              <a:t>\50,000</a:t>
            </a:r>
          </a:p>
        </p:txBody>
      </p:sp>
      <p:sp>
        <p:nvSpPr>
          <p:cNvPr id="88" name="Text Box 20"/>
          <p:cNvSpPr txBox="1">
            <a:spLocks noChangeArrowheads="1"/>
          </p:cNvSpPr>
          <p:nvPr/>
        </p:nvSpPr>
        <p:spPr bwMode="auto">
          <a:xfrm>
            <a:off x="3960000" y="2628000"/>
            <a:ext cx="1512000" cy="396000"/>
          </a:xfrm>
          <a:prstGeom prst="rect">
            <a:avLst/>
          </a:prstGeom>
          <a:noFill/>
          <a:ln w="9525" algn="ctr">
            <a:noFill/>
            <a:miter lim="800000"/>
            <a:headEnd/>
            <a:tailEnd/>
          </a:ln>
        </p:spPr>
        <p:txBody>
          <a:bodyPr wrap="none">
            <a:spAutoFit/>
          </a:bodyPr>
          <a:lstStyle/>
          <a:p>
            <a:pPr>
              <a:defRPr/>
            </a:pPr>
            <a:r>
              <a:rPr kumimoji="0" lang="ja-JP" altLang="en-US" sz="1050" kern="0" dirty="0">
                <a:solidFill>
                  <a:srgbClr val="333333"/>
                </a:solidFill>
              </a:rPr>
              <a:t>＜入金実績＞</a:t>
            </a:r>
          </a:p>
          <a:p>
            <a:pPr>
              <a:defRPr/>
            </a:pPr>
            <a:r>
              <a:rPr kumimoji="0" lang="ja-JP" altLang="en-US" sz="1050" kern="0" dirty="0">
                <a:solidFill>
                  <a:srgbClr val="333333"/>
                </a:solidFill>
              </a:rPr>
              <a:t>　　</a:t>
            </a:r>
            <a:r>
              <a:rPr kumimoji="0" lang="en-US" altLang="ja-JP" sz="1050" kern="0" dirty="0">
                <a:solidFill>
                  <a:srgbClr val="333333"/>
                </a:solidFill>
              </a:rPr>
              <a:t>9/30</a:t>
            </a:r>
            <a:r>
              <a:rPr kumimoji="0" lang="ja-JP" altLang="en-US" sz="1050" kern="0" dirty="0">
                <a:solidFill>
                  <a:srgbClr val="333333"/>
                </a:solidFill>
              </a:rPr>
              <a:t>　</a:t>
            </a:r>
            <a:r>
              <a:rPr kumimoji="0" lang="en-US" altLang="ja-JP" sz="1050" kern="0" dirty="0">
                <a:solidFill>
                  <a:srgbClr val="333333"/>
                </a:solidFill>
              </a:rPr>
              <a:t>\50,000</a:t>
            </a:r>
          </a:p>
        </p:txBody>
      </p:sp>
      <p:grpSp>
        <p:nvGrpSpPr>
          <p:cNvPr id="122" name="グループ化 121"/>
          <p:cNvGrpSpPr/>
          <p:nvPr/>
        </p:nvGrpSpPr>
        <p:grpSpPr>
          <a:xfrm>
            <a:off x="5400000" y="1980000"/>
            <a:ext cx="305308" cy="894541"/>
            <a:chOff x="5313076" y="1929073"/>
            <a:chExt cx="305308" cy="894541"/>
          </a:xfrm>
        </p:grpSpPr>
        <p:sp>
          <p:nvSpPr>
            <p:cNvPr id="89" name="Line 21"/>
            <p:cNvSpPr>
              <a:spLocks noChangeShapeType="1"/>
            </p:cNvSpPr>
            <p:nvPr/>
          </p:nvSpPr>
          <p:spPr bwMode="auto">
            <a:xfrm>
              <a:off x="5321351" y="2823613"/>
              <a:ext cx="297033" cy="0"/>
            </a:xfrm>
            <a:prstGeom prst="line">
              <a:avLst/>
            </a:prstGeom>
            <a:noFill/>
            <a:ln w="9525">
              <a:solidFill>
                <a:srgbClr val="FF0000"/>
              </a:solidFill>
              <a:prstDash val="dash"/>
              <a:round/>
              <a:headEnd/>
              <a:tailEnd/>
            </a:ln>
          </p:spPr>
          <p:txBody>
            <a:bodyPr wrap="square">
              <a:spAutoFit/>
            </a:bodyPr>
            <a:lstStyle/>
            <a:p>
              <a:pPr>
                <a:defRPr/>
              </a:pPr>
              <a:endParaRPr kumimoji="0" lang="ja-JP" altLang="en-US" sz="1350" kern="0">
                <a:solidFill>
                  <a:sysClr val="windowText" lastClr="000000"/>
                </a:solidFill>
              </a:endParaRPr>
            </a:p>
          </p:txBody>
        </p:sp>
        <p:sp>
          <p:nvSpPr>
            <p:cNvPr id="90" name="Line 22"/>
            <p:cNvSpPr>
              <a:spLocks noChangeShapeType="1"/>
            </p:cNvSpPr>
            <p:nvPr/>
          </p:nvSpPr>
          <p:spPr bwMode="auto">
            <a:xfrm flipH="1" flipV="1">
              <a:off x="5604777" y="1929073"/>
              <a:ext cx="2430" cy="894541"/>
            </a:xfrm>
            <a:prstGeom prst="line">
              <a:avLst/>
            </a:prstGeom>
            <a:noFill/>
            <a:ln w="9525">
              <a:solidFill>
                <a:srgbClr val="FF0000"/>
              </a:solidFill>
              <a:prstDash val="dash"/>
              <a:round/>
              <a:headEnd/>
              <a:tailEnd/>
            </a:ln>
          </p:spPr>
          <p:txBody>
            <a:bodyPr wrap="square">
              <a:spAutoFit/>
            </a:bodyPr>
            <a:lstStyle/>
            <a:p>
              <a:pPr>
                <a:defRPr/>
              </a:pPr>
              <a:endParaRPr kumimoji="0" lang="ja-JP" altLang="en-US" sz="1350" kern="0">
                <a:solidFill>
                  <a:sysClr val="windowText" lastClr="000000"/>
                </a:solidFill>
              </a:endParaRPr>
            </a:p>
          </p:txBody>
        </p:sp>
        <p:sp>
          <p:nvSpPr>
            <p:cNvPr id="91" name="Line 23"/>
            <p:cNvSpPr>
              <a:spLocks noChangeShapeType="1"/>
            </p:cNvSpPr>
            <p:nvPr/>
          </p:nvSpPr>
          <p:spPr bwMode="auto">
            <a:xfrm flipH="1">
              <a:off x="5313076" y="1932514"/>
              <a:ext cx="288131" cy="0"/>
            </a:xfrm>
            <a:prstGeom prst="line">
              <a:avLst/>
            </a:prstGeom>
            <a:noFill/>
            <a:ln w="9525">
              <a:solidFill>
                <a:srgbClr val="FF0000"/>
              </a:solidFill>
              <a:prstDash val="dash"/>
              <a:round/>
              <a:headEnd/>
              <a:tailEnd type="triangle" w="med" len="med"/>
            </a:ln>
          </p:spPr>
          <p:txBody>
            <a:bodyPr>
              <a:spAutoFit/>
            </a:bodyPr>
            <a:lstStyle/>
            <a:p>
              <a:pPr>
                <a:defRPr/>
              </a:pPr>
              <a:endParaRPr kumimoji="0" lang="ja-JP" altLang="en-US" sz="1350" kern="0">
                <a:solidFill>
                  <a:sysClr val="windowText" lastClr="000000"/>
                </a:solidFill>
              </a:endParaRPr>
            </a:p>
          </p:txBody>
        </p:sp>
        <p:sp>
          <p:nvSpPr>
            <p:cNvPr id="92" name="Line 24"/>
            <p:cNvSpPr>
              <a:spLocks noChangeShapeType="1"/>
            </p:cNvSpPr>
            <p:nvPr/>
          </p:nvSpPr>
          <p:spPr bwMode="auto">
            <a:xfrm flipH="1">
              <a:off x="5314267" y="2078197"/>
              <a:ext cx="286940" cy="0"/>
            </a:xfrm>
            <a:prstGeom prst="line">
              <a:avLst/>
            </a:prstGeom>
            <a:noFill/>
            <a:ln w="9525">
              <a:solidFill>
                <a:srgbClr val="FF0000"/>
              </a:solidFill>
              <a:prstDash val="dash"/>
              <a:round/>
              <a:headEnd/>
              <a:tailEnd type="triangle" w="med" len="med"/>
            </a:ln>
          </p:spPr>
          <p:txBody>
            <a:bodyPr>
              <a:spAutoFit/>
            </a:bodyPr>
            <a:lstStyle/>
            <a:p>
              <a:pPr>
                <a:defRPr/>
              </a:pPr>
              <a:endParaRPr kumimoji="0" lang="ja-JP" altLang="en-US" sz="1350" kern="0">
                <a:solidFill>
                  <a:sysClr val="windowText" lastClr="000000"/>
                </a:solidFill>
              </a:endParaRPr>
            </a:p>
          </p:txBody>
        </p:sp>
        <p:sp>
          <p:nvSpPr>
            <p:cNvPr id="93" name="Line 25"/>
            <p:cNvSpPr>
              <a:spLocks noChangeShapeType="1"/>
            </p:cNvSpPr>
            <p:nvPr/>
          </p:nvSpPr>
          <p:spPr bwMode="auto">
            <a:xfrm flipH="1">
              <a:off x="5314265" y="2253218"/>
              <a:ext cx="294084" cy="0"/>
            </a:xfrm>
            <a:prstGeom prst="line">
              <a:avLst/>
            </a:prstGeom>
            <a:noFill/>
            <a:ln w="9525">
              <a:solidFill>
                <a:srgbClr val="FF0000"/>
              </a:solidFill>
              <a:prstDash val="dash"/>
              <a:round/>
              <a:headEnd/>
              <a:tailEnd type="triangle" w="med" len="med"/>
            </a:ln>
          </p:spPr>
          <p:txBody>
            <a:bodyPr>
              <a:spAutoFit/>
            </a:bodyPr>
            <a:lstStyle/>
            <a:p>
              <a:pPr>
                <a:defRPr/>
              </a:pPr>
              <a:endParaRPr kumimoji="0" lang="ja-JP" altLang="en-US" sz="1350" kern="0">
                <a:solidFill>
                  <a:sysClr val="windowText" lastClr="000000"/>
                </a:solidFill>
              </a:endParaRPr>
            </a:p>
          </p:txBody>
        </p:sp>
      </p:grpSp>
      <p:sp>
        <p:nvSpPr>
          <p:cNvPr id="113" name="Text Box 26"/>
          <p:cNvSpPr txBox="1">
            <a:spLocks noChangeArrowheads="1"/>
          </p:cNvSpPr>
          <p:nvPr/>
        </p:nvSpPr>
        <p:spPr bwMode="auto">
          <a:xfrm>
            <a:off x="3599613" y="3780000"/>
            <a:ext cx="2426706" cy="400110"/>
          </a:xfrm>
          <a:prstGeom prst="rect">
            <a:avLst/>
          </a:prstGeom>
          <a:noFill/>
          <a:ln w="9525" algn="ctr">
            <a:noFill/>
            <a:miter lim="800000"/>
            <a:headEnd/>
            <a:tailEnd/>
          </a:ln>
        </p:spPr>
        <p:txBody>
          <a:bodyPr wrap="square">
            <a:spAutoFit/>
          </a:bodyPr>
          <a:lstStyle/>
          <a:p>
            <a:pPr>
              <a:defRPr/>
            </a:pPr>
            <a:r>
              <a:rPr kumimoji="0" lang="en-US" altLang="ja-JP" sz="1000" kern="0" dirty="0"/>
              <a:t>※</a:t>
            </a:r>
            <a:r>
              <a:rPr kumimoji="0" lang="ja-JP" altLang="en-US" sz="1000" kern="0" dirty="0"/>
              <a:t>金額指定による一部消込や明細消込、</a:t>
            </a:r>
            <a:endParaRPr kumimoji="0" lang="en-US" altLang="ja-JP" sz="1000" kern="0" dirty="0"/>
          </a:p>
          <a:p>
            <a:pPr>
              <a:defRPr/>
            </a:pPr>
            <a:r>
              <a:rPr kumimoji="0" lang="ja-JP" altLang="en-US" sz="1000" kern="0" dirty="0"/>
              <a:t>　外貨消込をも可能</a:t>
            </a:r>
          </a:p>
        </p:txBody>
      </p:sp>
      <p:sp>
        <p:nvSpPr>
          <p:cNvPr id="115" name="Text Box 35"/>
          <p:cNvSpPr txBox="1">
            <a:spLocks noChangeArrowheads="1"/>
          </p:cNvSpPr>
          <p:nvPr/>
        </p:nvSpPr>
        <p:spPr bwMode="auto">
          <a:xfrm>
            <a:off x="3960000" y="2376000"/>
            <a:ext cx="1806905" cy="213585"/>
          </a:xfrm>
          <a:prstGeom prst="rect">
            <a:avLst/>
          </a:prstGeom>
          <a:noFill/>
          <a:ln w="9525" algn="ctr">
            <a:noFill/>
            <a:miter lim="800000"/>
            <a:headEnd/>
            <a:tailEnd/>
          </a:ln>
        </p:spPr>
        <p:txBody>
          <a:bodyPr wrap="none">
            <a:spAutoFit/>
          </a:bodyPr>
          <a:lstStyle/>
          <a:p>
            <a:pPr>
              <a:defRPr/>
            </a:pPr>
            <a:r>
              <a:rPr kumimoji="0" lang="ja-JP" altLang="en-US" sz="788" kern="0" dirty="0">
                <a:solidFill>
                  <a:srgbClr val="BC8B00"/>
                </a:solidFill>
              </a:rPr>
              <a:t>①～③で</a:t>
            </a:r>
            <a:r>
              <a:rPr kumimoji="0" lang="en-US" altLang="ja-JP" sz="788" kern="0" dirty="0">
                <a:solidFill>
                  <a:srgbClr val="BC8B00"/>
                </a:solidFill>
              </a:rPr>
              <a:t>\50,000</a:t>
            </a:r>
            <a:r>
              <a:rPr kumimoji="0" lang="ja-JP" altLang="en-US" sz="788" kern="0" dirty="0">
                <a:solidFill>
                  <a:srgbClr val="BC8B00"/>
                </a:solidFill>
              </a:rPr>
              <a:t>になるように選択</a:t>
            </a:r>
          </a:p>
        </p:txBody>
      </p:sp>
      <p:sp>
        <p:nvSpPr>
          <p:cNvPr id="116" name="Text Box 26"/>
          <p:cNvSpPr txBox="1">
            <a:spLocks noChangeArrowheads="1"/>
          </p:cNvSpPr>
          <p:nvPr/>
        </p:nvSpPr>
        <p:spPr bwMode="auto">
          <a:xfrm>
            <a:off x="3599612" y="4320000"/>
            <a:ext cx="2236510" cy="400110"/>
          </a:xfrm>
          <a:prstGeom prst="rect">
            <a:avLst/>
          </a:prstGeom>
          <a:noFill/>
          <a:ln w="9525" algn="ctr">
            <a:noFill/>
            <a:miter lim="800000"/>
            <a:headEnd/>
            <a:tailEnd/>
          </a:ln>
        </p:spPr>
        <p:txBody>
          <a:bodyPr wrap="none">
            <a:spAutoFit/>
          </a:bodyPr>
          <a:lstStyle/>
          <a:p>
            <a:pPr>
              <a:defRPr/>
            </a:pPr>
            <a:r>
              <a:rPr kumimoji="0" lang="en-US" altLang="ja-JP" sz="1000" kern="0" dirty="0">
                <a:solidFill>
                  <a:srgbClr val="333333"/>
                </a:solidFill>
              </a:rPr>
              <a:t>※</a:t>
            </a:r>
            <a:r>
              <a:rPr kumimoji="0" lang="ja-JP" altLang="en-US" sz="1000" kern="0" dirty="0">
                <a:solidFill>
                  <a:srgbClr val="333333"/>
                </a:solidFill>
              </a:rPr>
              <a:t>任意に設定できる消込キーを利用</a:t>
            </a:r>
            <a:endParaRPr kumimoji="0" lang="en-US" altLang="ja-JP" sz="1000" kern="0" dirty="0">
              <a:solidFill>
                <a:srgbClr val="333333"/>
              </a:solidFill>
            </a:endParaRPr>
          </a:p>
          <a:p>
            <a:pPr>
              <a:defRPr/>
            </a:pPr>
            <a:r>
              <a:rPr kumimoji="0" lang="ja-JP" altLang="en-US" sz="1000" kern="0" dirty="0">
                <a:solidFill>
                  <a:srgbClr val="333333"/>
                </a:solidFill>
              </a:rPr>
              <a:t>　した任意消込が可能</a:t>
            </a:r>
          </a:p>
        </p:txBody>
      </p:sp>
    </p:spTree>
    <p:extLst>
      <p:ext uri="{BB962C8B-B14F-4D97-AF65-F5344CB8AC3E}">
        <p14:creationId xmlns:p14="http://schemas.microsoft.com/office/powerpoint/2010/main" val="27252565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58</a:t>
            </a:fld>
            <a:endParaRPr lang="ja-JP" altLang="en-US" dirty="0"/>
          </a:p>
        </p:txBody>
      </p:sp>
      <p:sp>
        <p:nvSpPr>
          <p:cNvPr id="5" name="タイトル 4"/>
          <p:cNvSpPr>
            <a:spLocks noGrp="1"/>
          </p:cNvSpPr>
          <p:nvPr>
            <p:ph type="title"/>
          </p:nvPr>
        </p:nvSpPr>
        <p:spPr/>
        <p:txBody>
          <a:bodyPr/>
          <a:lstStyle/>
          <a:p>
            <a:r>
              <a:rPr lang="ja-JP" altLang="en-US"/>
              <a:t>手動消込（任意消込）</a:t>
            </a:r>
            <a:endParaRPr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消込キーを任意設定</a:t>
            </a:r>
          </a:p>
          <a:p>
            <a:endParaRPr kumimoji="1" lang="en-US" altLang="ja-JP" dirty="0"/>
          </a:p>
        </p:txBody>
      </p:sp>
      <p:sp>
        <p:nvSpPr>
          <p:cNvPr id="8" name="テキスト プレースホルダー 7"/>
          <p:cNvSpPr>
            <a:spLocks noGrp="1"/>
          </p:cNvSpPr>
          <p:nvPr>
            <p:ph type="body" sz="quarter" idx="17"/>
          </p:nvPr>
        </p:nvSpPr>
        <p:spPr/>
        <p:txBody>
          <a:bodyPr/>
          <a:lstStyle/>
          <a:p>
            <a:r>
              <a:rPr kumimoji="0" lang="ja-JP" altLang="en-US" kern="0" dirty="0">
                <a:solidFill>
                  <a:prstClr val="black"/>
                </a:solidFill>
              </a:rPr>
              <a:t>消込時や入金入力時に、任意設定可能な項目キーを利用して入金予定データと入金データの消込が可能です</a:t>
            </a:r>
            <a:endParaRPr kumimoji="0" lang="en-US" altLang="ja-JP" kern="0" dirty="0">
              <a:solidFill>
                <a:prstClr val="black"/>
              </a:solidFill>
            </a:endParaRPr>
          </a:p>
          <a:p>
            <a:endParaRPr kumimoji="1" lang="ja-JP" altLang="en-US" dirty="0"/>
          </a:p>
        </p:txBody>
      </p:sp>
      <p:graphicFrame>
        <p:nvGraphicFramePr>
          <p:cNvPr id="41" name="コンテンツ プレースホルダ 14"/>
          <p:cNvGraphicFramePr>
            <a:graphicFrameLocks/>
          </p:cNvGraphicFramePr>
          <p:nvPr>
            <p:extLst>
              <p:ext uri="{D42A27DB-BD31-4B8C-83A1-F6EECF244321}">
                <p14:modId xmlns:p14="http://schemas.microsoft.com/office/powerpoint/2010/main" val="3330223742"/>
              </p:ext>
            </p:extLst>
          </p:nvPr>
        </p:nvGraphicFramePr>
        <p:xfrm>
          <a:off x="736574" y="1846261"/>
          <a:ext cx="6804000" cy="1222691"/>
        </p:xfrm>
        <a:graphic>
          <a:graphicData uri="http://schemas.openxmlformats.org/drawingml/2006/table">
            <a:tbl>
              <a:tblPr firstRow="1" bandCol="1"/>
              <a:tblGrid>
                <a:gridCol w="648000">
                  <a:extLst>
                    <a:ext uri="{9D8B030D-6E8A-4147-A177-3AD203B41FA5}">
                      <a16:colId xmlns:a16="http://schemas.microsoft.com/office/drawing/2014/main" val="20000"/>
                    </a:ext>
                  </a:extLst>
                </a:gridCol>
                <a:gridCol w="648000">
                  <a:extLst>
                    <a:ext uri="{9D8B030D-6E8A-4147-A177-3AD203B41FA5}">
                      <a16:colId xmlns:a16="http://schemas.microsoft.com/office/drawing/2014/main" val="20001"/>
                    </a:ext>
                  </a:extLst>
                </a:gridCol>
                <a:gridCol w="648000">
                  <a:extLst>
                    <a:ext uri="{9D8B030D-6E8A-4147-A177-3AD203B41FA5}">
                      <a16:colId xmlns:a16="http://schemas.microsoft.com/office/drawing/2014/main" val="20003"/>
                    </a:ext>
                  </a:extLst>
                </a:gridCol>
                <a:gridCol w="648000">
                  <a:extLst>
                    <a:ext uri="{9D8B030D-6E8A-4147-A177-3AD203B41FA5}">
                      <a16:colId xmlns:a16="http://schemas.microsoft.com/office/drawing/2014/main" val="2391157316"/>
                    </a:ext>
                  </a:extLst>
                </a:gridCol>
                <a:gridCol w="900000">
                  <a:extLst>
                    <a:ext uri="{9D8B030D-6E8A-4147-A177-3AD203B41FA5}">
                      <a16:colId xmlns:a16="http://schemas.microsoft.com/office/drawing/2014/main" val="20004"/>
                    </a:ext>
                  </a:extLst>
                </a:gridCol>
                <a:gridCol w="648000">
                  <a:extLst>
                    <a:ext uri="{9D8B030D-6E8A-4147-A177-3AD203B41FA5}">
                      <a16:colId xmlns:a16="http://schemas.microsoft.com/office/drawing/2014/main" val="20005"/>
                    </a:ext>
                  </a:extLst>
                </a:gridCol>
                <a:gridCol w="648000">
                  <a:extLst>
                    <a:ext uri="{9D8B030D-6E8A-4147-A177-3AD203B41FA5}">
                      <a16:colId xmlns:a16="http://schemas.microsoft.com/office/drawing/2014/main" val="28245259"/>
                    </a:ext>
                  </a:extLst>
                </a:gridCol>
                <a:gridCol w="792000">
                  <a:extLst>
                    <a:ext uri="{9D8B030D-6E8A-4147-A177-3AD203B41FA5}">
                      <a16:colId xmlns:a16="http://schemas.microsoft.com/office/drawing/2014/main" val="3191001785"/>
                    </a:ext>
                  </a:extLst>
                </a:gridCol>
                <a:gridCol w="792000">
                  <a:extLst>
                    <a:ext uri="{9D8B030D-6E8A-4147-A177-3AD203B41FA5}">
                      <a16:colId xmlns:a16="http://schemas.microsoft.com/office/drawing/2014/main" val="391519244"/>
                    </a:ext>
                  </a:extLst>
                </a:gridCol>
                <a:gridCol w="432000">
                  <a:extLst>
                    <a:ext uri="{9D8B030D-6E8A-4147-A177-3AD203B41FA5}">
                      <a16:colId xmlns:a16="http://schemas.microsoft.com/office/drawing/2014/main" val="1959227567"/>
                    </a:ext>
                  </a:extLst>
                </a:gridCol>
              </a:tblGrid>
              <a:tr h="288000">
                <a:tc gridSpan="7">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800" b="0" dirty="0">
                          <a:solidFill>
                            <a:schemeClr val="bg1"/>
                          </a:solidFill>
                          <a:latin typeface="+mn-ea"/>
                          <a:ea typeface="+mn-ea"/>
                        </a:rPr>
                        <a:t>標準キー</a:t>
                      </a:r>
                    </a:p>
                  </a:txBody>
                  <a:tcPr marL="68580" marR="68580" marT="34290" marB="34290" anchor="ctr">
                    <a:lnL w="12700" cap="flat" cmpd="sng" algn="ctr">
                      <a:solidFill>
                        <a:srgbClr val="0070C0"/>
                      </a:solidFill>
                      <a:prstDash val="solid"/>
                      <a:round/>
                      <a:headEnd type="none" w="med" len="med"/>
                      <a:tailEnd type="none" w="med" len="med"/>
                    </a:lnL>
                    <a:lnR w="57150" cap="flat" cmpd="sng" algn="ctr">
                      <a:solidFill>
                        <a:srgbClr val="EE7B48"/>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algn="ctr"/>
                      <a:endParaRPr kumimoji="1" lang="ja-JP" altLang="en-US" sz="800">
                        <a:latin typeface="+mn-ea"/>
                        <a:ea typeface="+mn-ea"/>
                      </a:endParaRPr>
                    </a:p>
                  </a:txBody>
                  <a:tcPr anchor="ctr"/>
                </a:tc>
                <a:tc hMerge="1">
                  <a:txBody>
                    <a:bodyPr/>
                    <a:lstStyle/>
                    <a:p>
                      <a:pPr algn="ctr"/>
                      <a:endParaRPr kumimoji="1" lang="ja-JP" altLang="en-US" sz="800">
                        <a:latin typeface="+mn-ea"/>
                        <a:ea typeface="+mn-ea"/>
                      </a:endParaRPr>
                    </a:p>
                  </a:txBody>
                  <a:tcPr anchor="ctr"/>
                </a:tc>
                <a:tc hMerge="1">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endParaRPr kumimoji="1" lang="ja-JP" altLang="en-US" sz="800" b="0" dirty="0">
                        <a:solidFill>
                          <a:schemeClr val="bg1"/>
                        </a:solidFill>
                        <a:latin typeface="+mn-ea"/>
                        <a:ea typeface="+mn-ea"/>
                      </a:endParaRPr>
                    </a:p>
                  </a:txBody>
                  <a:tcPr marL="68580" marR="68580" marT="34290" marB="34290" anchor="ctr">
                    <a:lnL w="12700" cap="flat" cmpd="sng" algn="ctr">
                      <a:solidFill>
                        <a:srgbClr val="0070C0"/>
                      </a:solidFill>
                      <a:prstDash val="solid"/>
                      <a:round/>
                      <a:headEnd type="none" w="med" len="med"/>
                      <a:tailEnd type="none" w="med" len="med"/>
                    </a:lnL>
                    <a:lnR w="57150" cap="flat" cmpd="sng" algn="ctr">
                      <a:solidFill>
                        <a:srgbClr val="EE7B48"/>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algn="ctr"/>
                      <a:endParaRPr kumimoji="1" lang="ja-JP" altLang="en-US" sz="800">
                        <a:latin typeface="+mn-ea"/>
                        <a:ea typeface="+mn-ea"/>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70C0"/>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a:latin typeface="+mn-ea"/>
                        <a:ea typeface="+mn-ea"/>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70C0"/>
                    </a:solidFill>
                  </a:tcPr>
                </a:tc>
                <a:tc hMerge="1">
                  <a:txBody>
                    <a:bodyPr/>
                    <a:lstStyle/>
                    <a:p>
                      <a:pPr algn="ctr"/>
                      <a:endParaRPr kumimoji="1" lang="ja-JP" altLang="en-US" sz="800">
                        <a:latin typeface="+mn-ea"/>
                        <a:ea typeface="+mn-ea"/>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3">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800" b="1" dirty="0">
                          <a:solidFill>
                            <a:schemeClr val="bg1"/>
                          </a:solidFill>
                          <a:latin typeface="+mn-ea"/>
                          <a:ea typeface="+mn-ea"/>
                        </a:rPr>
                        <a:t>任意キー</a:t>
                      </a:r>
                    </a:p>
                  </a:txBody>
                  <a:tcPr marL="68580" marR="68580" marT="34290" marB="34290" anchor="ctr">
                    <a:lnL w="57150" cap="flat" cmpd="sng" algn="ctr">
                      <a:solidFill>
                        <a:srgbClr val="EE7B48"/>
                      </a:solidFill>
                      <a:prstDash val="solid"/>
                      <a:round/>
                      <a:headEnd type="none" w="med" len="med"/>
                      <a:tailEnd type="none" w="med" len="med"/>
                    </a:lnL>
                    <a:lnR w="57150" cap="flat" cmpd="sng" algn="ctr">
                      <a:solidFill>
                        <a:srgbClr val="EE7B48"/>
                      </a:solidFill>
                      <a:prstDash val="solid"/>
                      <a:round/>
                      <a:headEnd type="none" w="med" len="med"/>
                      <a:tailEnd type="none" w="med" len="med"/>
                    </a:lnR>
                    <a:lnT w="57150" cap="flat" cmpd="sng" algn="ctr">
                      <a:solidFill>
                        <a:srgbClr val="EE7B48"/>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algn="ctr"/>
                      <a:endParaRPr kumimoji="1" lang="ja-JP" altLang="en-US" sz="800">
                        <a:latin typeface="+mn-ea"/>
                        <a:ea typeface="+mn-ea"/>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algn="ctr"/>
                      <a:endParaRPr kumimoji="1" lang="ja-JP" altLang="en-US" sz="800">
                        <a:latin typeface="+mn-ea"/>
                        <a:ea typeface="+mn-ea"/>
                      </a:endParaRPr>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668406949"/>
                  </a:ext>
                </a:extLst>
              </a:tr>
              <a:tr h="288000">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dirty="0">
                          <a:solidFill>
                            <a:schemeClr val="bg1"/>
                          </a:solidFill>
                          <a:latin typeface="+mn-ea"/>
                          <a:ea typeface="+mn-ea"/>
                        </a:rPr>
                        <a:t>伝票番号</a:t>
                      </a:r>
                    </a:p>
                  </a:txBody>
                  <a:tcPr marL="68580" marR="68580" marT="34290" marB="34290" anchor="ctr">
                    <a:lnL w="12700" cap="flat" cmpd="sng" algn="ctr">
                      <a:solidFill>
                        <a:srgbClr val="0070C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dirty="0">
                          <a:solidFill>
                            <a:schemeClr val="bg1"/>
                          </a:solidFill>
                          <a:latin typeface="+mn-ea"/>
                          <a:ea typeface="+mn-ea"/>
                        </a:rPr>
                        <a:t>伝票日付</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dirty="0">
                          <a:solidFill>
                            <a:schemeClr val="bg1"/>
                          </a:solidFill>
                          <a:latin typeface="+mn-ea"/>
                          <a:ea typeface="+mn-ea"/>
                        </a:rPr>
                        <a:t>予定金額</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dirty="0">
                          <a:solidFill>
                            <a:schemeClr val="bg1"/>
                          </a:solidFill>
                          <a:latin typeface="+mn-ea"/>
                          <a:ea typeface="+mn-ea"/>
                        </a:rPr>
                        <a:t>取引先</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dirty="0">
                          <a:solidFill>
                            <a:schemeClr val="bg1"/>
                          </a:solidFill>
                          <a:latin typeface="+mn-ea"/>
                          <a:ea typeface="+mn-ea"/>
                        </a:rPr>
                        <a:t>入金予定日</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dirty="0">
                          <a:solidFill>
                            <a:schemeClr val="bg1"/>
                          </a:solidFill>
                          <a:latin typeface="+mn-ea"/>
                          <a:ea typeface="+mn-ea"/>
                        </a:rPr>
                        <a:t>回収部門</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dirty="0">
                          <a:solidFill>
                            <a:schemeClr val="bg1"/>
                          </a:solidFill>
                          <a:latin typeface="+mn-ea"/>
                          <a:ea typeface="+mn-ea"/>
                        </a:rPr>
                        <a:t>回収方法</a:t>
                      </a:r>
                    </a:p>
                  </a:txBody>
                  <a:tcPr marL="68580" marR="68580" marT="34290" marB="34290" anchor="ctr">
                    <a:lnL w="12700" cap="flat" cmpd="sng" algn="ctr">
                      <a:solidFill>
                        <a:schemeClr val="bg2"/>
                      </a:solidFill>
                      <a:prstDash val="solid"/>
                      <a:round/>
                      <a:headEnd type="none" w="med" len="med"/>
                      <a:tailEnd type="none" w="med" len="med"/>
                    </a:lnL>
                    <a:lnR w="57150" cap="flat" cmpd="sng" algn="ctr">
                      <a:solidFill>
                        <a:srgbClr val="EE7B48"/>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dirty="0">
                          <a:solidFill>
                            <a:schemeClr val="bg1"/>
                          </a:solidFill>
                          <a:latin typeface="+mn-ea"/>
                          <a:ea typeface="+mn-ea"/>
                        </a:rPr>
                        <a:t>請求書番号</a:t>
                      </a:r>
                    </a:p>
                  </a:txBody>
                  <a:tcPr marL="68580" marR="68580" marT="34290" marB="34290" anchor="ctr">
                    <a:lnL w="57150" cap="flat" cmpd="sng" algn="ctr">
                      <a:solidFill>
                        <a:srgbClr val="EE7B48"/>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dirty="0">
                          <a:solidFill>
                            <a:schemeClr val="bg1"/>
                          </a:solidFill>
                          <a:latin typeface="+mn-ea"/>
                          <a:ea typeface="+mn-ea"/>
                        </a:rPr>
                        <a:t>プロジェクト</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dirty="0">
                          <a:solidFill>
                            <a:schemeClr val="bg1"/>
                          </a:solidFill>
                          <a:latin typeface="+mn-ea"/>
                          <a:ea typeface="+mn-ea"/>
                        </a:rPr>
                        <a:t>数量</a:t>
                      </a:r>
                    </a:p>
                  </a:txBody>
                  <a:tcPr marL="68580" marR="68580" marT="34290" marB="34290" anchor="ctr">
                    <a:lnL w="12700" cap="flat" cmpd="sng" algn="ctr">
                      <a:solidFill>
                        <a:schemeClr val="bg2"/>
                      </a:solidFill>
                      <a:prstDash val="solid"/>
                      <a:round/>
                      <a:headEnd type="none" w="med" len="med"/>
                      <a:tailEnd type="none" w="med" len="med"/>
                    </a:lnL>
                    <a:lnR w="57150" cap="flat" cmpd="sng" algn="ctr">
                      <a:solidFill>
                        <a:srgbClr val="EE7B48"/>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16000">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dirty="0">
                          <a:latin typeface="+mn-ea"/>
                          <a:ea typeface="+mn-ea"/>
                        </a:rPr>
                        <a:t>00000001</a:t>
                      </a:r>
                      <a:endParaRPr kumimoji="1" lang="ja-JP" altLang="en-US" sz="600" b="1" dirty="0">
                        <a:latin typeface="+mn-ea"/>
                        <a:ea typeface="+mn-ea"/>
                      </a:endParaRPr>
                    </a:p>
                  </a:txBody>
                  <a:tcPr marL="68580" marR="68580" marT="34290" marB="34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54C2F0">
                        <a:tint val="2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en-US" altLang="ja-JP" sz="600" b="1" u="none" strike="noStrike" dirty="0">
                          <a:latin typeface="+mn-ea"/>
                          <a:ea typeface="+mn-ea"/>
                        </a:rPr>
                        <a:t>2026/4/1</a:t>
                      </a:r>
                      <a:endParaRPr lang="en-US" altLang="ja-JP" sz="600" b="1" i="0" u="none" strike="noStrike" dirty="0">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en-US" altLang="ja-JP" sz="600" b="1" u="none" strike="noStrike">
                          <a:latin typeface="+mn-ea"/>
                          <a:ea typeface="+mn-ea"/>
                        </a:rPr>
                        <a:t>10,000</a:t>
                      </a:r>
                      <a:endParaRPr lang="en-US" altLang="ja-JP" sz="600" b="1" i="0" u="none" strike="noStrike">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9BE00">
                        <a:lumMod val="40000"/>
                        <a:lumOff val="6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en-US" altLang="ja-JP" sz="600" b="1" u="none" strike="noStrike">
                          <a:latin typeface="+mn-ea"/>
                          <a:ea typeface="+mn-ea"/>
                        </a:rPr>
                        <a:t>A</a:t>
                      </a:r>
                      <a:r>
                        <a:rPr lang="ja-JP" altLang="en-US" sz="600" b="1" u="none" strike="noStrike">
                          <a:latin typeface="+mn-ea"/>
                          <a:ea typeface="+mn-ea"/>
                        </a:rPr>
                        <a:t>社</a:t>
                      </a:r>
                      <a:endParaRPr lang="en-US" altLang="ja-JP" sz="600" b="1" i="0" u="none" strike="noStrike">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en-US" altLang="ja-JP" sz="600" b="1" u="none" strike="noStrike" dirty="0">
                          <a:latin typeface="+mn-ea"/>
                          <a:ea typeface="+mn-ea"/>
                        </a:rPr>
                        <a:t>2026/5/10</a:t>
                      </a:r>
                      <a:endParaRPr lang="en-US" altLang="ja-JP" sz="600" b="1" i="0" u="none" strike="noStrike" dirty="0">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54C2F0">
                        <a:tint val="2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ja-JP" altLang="en-US" sz="600" b="1" u="none" strike="noStrike" dirty="0">
                          <a:latin typeface="+mn-ea"/>
                          <a:ea typeface="+mn-ea"/>
                        </a:rPr>
                        <a:t>経理部</a:t>
                      </a:r>
                      <a:endParaRPr lang="en-US" sz="600" b="1" i="0" u="none" strike="noStrike" dirty="0">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ja-JP" altLang="en-US" sz="600" b="1" u="none" strike="noStrike" dirty="0">
                          <a:latin typeface="+mn-ea"/>
                          <a:ea typeface="+mn-ea"/>
                        </a:rPr>
                        <a:t>振込</a:t>
                      </a:r>
                      <a:endParaRPr lang="ja-JP" altLang="en-US" sz="600" b="1" i="0" u="none" strike="noStrike" dirty="0">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57150" cap="flat" cmpd="sng" algn="ctr">
                      <a:solidFill>
                        <a:srgbClr val="EE7B48"/>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54C2F0">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fontAlgn="ctr"/>
                      <a:r>
                        <a:rPr lang="en-US" altLang="ja-JP" sz="600" b="1" i="0" u="none" strike="noStrike" dirty="0">
                          <a:solidFill>
                            <a:srgbClr val="000000"/>
                          </a:solidFill>
                          <a:latin typeface="+mn-ea"/>
                          <a:ea typeface="+mn-ea"/>
                        </a:rPr>
                        <a:t>AS-001</a:t>
                      </a:r>
                      <a:endParaRPr lang="ja-JP" altLang="en-US" sz="600" b="1" i="0" u="none" strike="noStrike" dirty="0">
                        <a:solidFill>
                          <a:srgbClr val="000000"/>
                        </a:solidFill>
                        <a:latin typeface="+mn-ea"/>
                        <a:ea typeface="+mn-ea"/>
                      </a:endParaRPr>
                    </a:p>
                  </a:txBody>
                  <a:tcPr marL="0" marR="0" marT="0" marB="0" anchor="ctr">
                    <a:lnL w="57150" cap="flat" cmpd="sng" algn="ctr">
                      <a:solidFill>
                        <a:srgbClr val="EE7B48"/>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fontAlgn="ctr"/>
                      <a:r>
                        <a:rPr lang="ja-JP" altLang="en-US" sz="600" b="1" i="0" u="none" strike="noStrike" dirty="0">
                          <a:solidFill>
                            <a:srgbClr val="000000"/>
                          </a:solidFill>
                          <a:latin typeface="+mn-ea"/>
                          <a:ea typeface="+mn-ea"/>
                        </a:rPr>
                        <a:t>研究</a:t>
                      </a:r>
                      <a:r>
                        <a:rPr lang="en-US" altLang="ja-JP" sz="600" b="1" i="0" u="none" strike="noStrike" dirty="0">
                          <a:solidFill>
                            <a:srgbClr val="000000"/>
                          </a:solidFill>
                          <a:latin typeface="+mn-ea"/>
                          <a:ea typeface="+mn-ea"/>
                        </a:rPr>
                        <a:t>PJ</a:t>
                      </a:r>
                      <a:endParaRPr lang="ja-JP" altLang="en-US" sz="600" b="1" i="0" u="none" strike="noStrike" dirty="0">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9BE00">
                        <a:lumMod val="40000"/>
                        <a:lumOff val="6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fontAlgn="ctr"/>
                      <a:r>
                        <a:rPr lang="en-US" altLang="ja-JP" sz="600" b="1" i="0" u="none" strike="noStrike" dirty="0">
                          <a:solidFill>
                            <a:srgbClr val="000000"/>
                          </a:solidFill>
                          <a:latin typeface="+mn-ea"/>
                          <a:ea typeface="+mn-ea"/>
                        </a:rPr>
                        <a:t>5</a:t>
                      </a:r>
                      <a:endParaRPr lang="ja-JP" altLang="en-US" sz="600" b="1" i="0" u="none" strike="noStrike" dirty="0">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57150" cap="flat" cmpd="sng" algn="ctr">
                      <a:solidFill>
                        <a:srgbClr val="EE7B48"/>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214691">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dirty="0">
                          <a:latin typeface="+mn-ea"/>
                          <a:ea typeface="+mn-ea"/>
                        </a:rPr>
                        <a:t>00000002</a:t>
                      </a:r>
                      <a:endParaRPr kumimoji="1" lang="ja-JP" altLang="en-US" sz="600" b="1" dirty="0">
                        <a:latin typeface="+mn-ea"/>
                        <a:ea typeface="+mn-ea"/>
                      </a:endParaRPr>
                    </a:p>
                  </a:txBody>
                  <a:tcPr marL="68580" marR="68580" marT="34290" marB="34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54C2F0">
                        <a:tint val="2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en-US" altLang="ja-JP" sz="600" b="1" u="none" strike="noStrike" dirty="0">
                          <a:latin typeface="+mn-ea"/>
                          <a:ea typeface="+mn-ea"/>
                        </a:rPr>
                        <a:t>2026/4/12</a:t>
                      </a:r>
                      <a:endParaRPr lang="en-US" altLang="ja-JP" sz="600" b="1" i="0" u="none" strike="noStrike" dirty="0">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en-US" altLang="ja-JP" sz="600" b="1" u="none" strike="noStrike">
                          <a:latin typeface="+mn-ea"/>
                          <a:ea typeface="+mn-ea"/>
                        </a:rPr>
                        <a:t>20,000</a:t>
                      </a:r>
                      <a:endParaRPr lang="en-US" altLang="ja-JP" sz="600" b="1" i="0" u="none" strike="noStrike">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9BE00">
                        <a:lumMod val="40000"/>
                        <a:lumOff val="6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en-US" altLang="ja-JP" sz="600" b="1" u="none" strike="noStrike">
                          <a:latin typeface="+mn-ea"/>
                          <a:ea typeface="+mn-ea"/>
                        </a:rPr>
                        <a:t>A</a:t>
                      </a:r>
                      <a:r>
                        <a:rPr lang="ja-JP" altLang="en-US" sz="600" b="1" u="none" strike="noStrike">
                          <a:latin typeface="+mn-ea"/>
                          <a:ea typeface="+mn-ea"/>
                        </a:rPr>
                        <a:t>社</a:t>
                      </a:r>
                      <a:endParaRPr lang="en-US" altLang="ja-JP" sz="600" b="1" i="0" u="none" strike="noStrike">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en-US" altLang="ja-JP" sz="600" b="1" u="none" strike="noStrike" dirty="0">
                          <a:latin typeface="+mn-ea"/>
                          <a:ea typeface="+mn-ea"/>
                        </a:rPr>
                        <a:t>2026/5/20</a:t>
                      </a:r>
                      <a:endParaRPr lang="en-US" altLang="ja-JP" sz="600" b="1" i="0" u="none" strike="noStrike" dirty="0">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54C2F0">
                        <a:tint val="2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ja-JP" altLang="en-US" sz="600" b="1" u="none" strike="noStrike">
                          <a:latin typeface="+mn-ea"/>
                          <a:ea typeface="+mn-ea"/>
                        </a:rPr>
                        <a:t>経理部</a:t>
                      </a:r>
                      <a:endParaRPr lang="en-US" sz="600" b="1" i="0" u="none" strike="noStrike">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ja-JP" altLang="en-US" sz="600" b="1" u="none" strike="noStrike" dirty="0">
                          <a:latin typeface="+mn-ea"/>
                          <a:ea typeface="+mn-ea"/>
                        </a:rPr>
                        <a:t>振込</a:t>
                      </a:r>
                      <a:endParaRPr lang="ja-JP" altLang="en-US" sz="600" b="1" i="0" u="none" strike="noStrike" dirty="0">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57150" cap="flat" cmpd="sng" algn="ctr">
                      <a:solidFill>
                        <a:srgbClr val="EE7B48"/>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54C2F0">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fontAlgn="ctr"/>
                      <a:r>
                        <a:rPr lang="en-US" altLang="ja-JP" sz="600" b="1" i="0" u="none" strike="noStrike" dirty="0">
                          <a:solidFill>
                            <a:srgbClr val="000000"/>
                          </a:solidFill>
                          <a:latin typeface="+mn-ea"/>
                          <a:ea typeface="+mn-ea"/>
                        </a:rPr>
                        <a:t>AS-002</a:t>
                      </a:r>
                      <a:endParaRPr lang="ja-JP" altLang="en-US" sz="600" b="1" i="0" u="none" strike="noStrike" dirty="0">
                        <a:solidFill>
                          <a:srgbClr val="000000"/>
                        </a:solidFill>
                        <a:latin typeface="+mn-ea"/>
                        <a:ea typeface="+mn-ea"/>
                      </a:endParaRPr>
                    </a:p>
                  </a:txBody>
                  <a:tcPr marL="0" marR="0" marT="0" marB="0" anchor="ctr">
                    <a:lnL w="57150" cap="flat" cmpd="sng" algn="ctr">
                      <a:solidFill>
                        <a:srgbClr val="EE7B48"/>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fontAlgn="ctr"/>
                      <a:r>
                        <a:rPr lang="ja-JP" altLang="en-US" sz="600" b="1" i="0" u="none" strike="noStrike" dirty="0">
                          <a:solidFill>
                            <a:srgbClr val="000000"/>
                          </a:solidFill>
                          <a:latin typeface="+mn-ea"/>
                          <a:ea typeface="+mn-ea"/>
                        </a:rPr>
                        <a:t>研究</a:t>
                      </a:r>
                      <a:r>
                        <a:rPr lang="en-US" altLang="ja-JP" sz="600" b="1" i="0" u="none" strike="noStrike" dirty="0">
                          <a:solidFill>
                            <a:srgbClr val="000000"/>
                          </a:solidFill>
                          <a:latin typeface="+mn-ea"/>
                          <a:ea typeface="+mn-ea"/>
                        </a:rPr>
                        <a:t>PJ</a:t>
                      </a:r>
                      <a:endParaRPr lang="ja-JP" altLang="en-US" sz="600" b="1" i="0" u="none" strike="noStrike" dirty="0">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9BE00">
                        <a:lumMod val="40000"/>
                        <a:lumOff val="6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fontAlgn="ctr"/>
                      <a:r>
                        <a:rPr lang="en-US" altLang="ja-JP" sz="600" b="1" i="0" u="none" strike="noStrike" dirty="0">
                          <a:solidFill>
                            <a:srgbClr val="000000"/>
                          </a:solidFill>
                          <a:latin typeface="+mn-ea"/>
                          <a:ea typeface="+mn-ea"/>
                        </a:rPr>
                        <a:t>10</a:t>
                      </a:r>
                      <a:endParaRPr lang="ja-JP" altLang="en-US" sz="600" b="1" i="0" u="none" strike="noStrike" dirty="0">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57150" cap="flat" cmpd="sng" algn="ctr">
                      <a:solidFill>
                        <a:srgbClr val="EE7B48"/>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216000">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dirty="0">
                          <a:latin typeface="+mn-ea"/>
                          <a:ea typeface="+mn-ea"/>
                        </a:rPr>
                        <a:t>00000003</a:t>
                      </a:r>
                      <a:endParaRPr kumimoji="1" lang="ja-JP" altLang="en-US" sz="600" b="1" dirty="0">
                        <a:solidFill>
                          <a:schemeClr val="tx1"/>
                        </a:solidFill>
                        <a:latin typeface="+mn-ea"/>
                        <a:ea typeface="+mn-ea"/>
                      </a:endParaRPr>
                    </a:p>
                  </a:txBody>
                  <a:tcPr marL="68580" marR="68580" marT="34290" marB="34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54C2F0">
                        <a:tint val="2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en-US" altLang="ja-JP" sz="600" b="1" u="none" strike="noStrike" dirty="0">
                          <a:latin typeface="+mn-ea"/>
                          <a:ea typeface="+mn-ea"/>
                        </a:rPr>
                        <a:t>2026/4/23</a:t>
                      </a:r>
                      <a:endParaRPr lang="en-US" altLang="ja-JP" sz="600" b="1" i="0" u="none" strike="noStrike" dirty="0">
                        <a:solidFill>
                          <a:schemeClr val="tx1"/>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en-US" altLang="ja-JP" sz="600" b="1" u="none" strike="noStrike" dirty="0">
                          <a:latin typeface="+mn-ea"/>
                          <a:ea typeface="+mn-ea"/>
                        </a:rPr>
                        <a:t>30,000</a:t>
                      </a:r>
                      <a:endParaRPr lang="en-US" altLang="ja-JP" sz="600" b="1" i="0" u="none" strike="noStrike" dirty="0">
                        <a:solidFill>
                          <a:schemeClr val="tx1"/>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EE5500">
                        <a:lumMod val="40000"/>
                        <a:lumOff val="6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600" b="1" u="none" strike="noStrike" kern="1200" dirty="0">
                          <a:latin typeface="+mn-ea"/>
                          <a:ea typeface="+mn-ea"/>
                        </a:rPr>
                        <a:t>A</a:t>
                      </a:r>
                      <a:r>
                        <a:rPr kumimoji="1" lang="ja-JP" altLang="en-US" sz="600" b="1" u="none" strike="noStrike" kern="1200" dirty="0">
                          <a:latin typeface="+mn-ea"/>
                          <a:ea typeface="+mn-ea"/>
                        </a:rPr>
                        <a:t>社</a:t>
                      </a:r>
                      <a:endParaRPr kumimoji="1" lang="en-US" altLang="ja-JP" sz="600" b="1" i="0" u="none" strike="noStrike" kern="1200" dirty="0">
                        <a:solidFill>
                          <a:srgbClr val="000000"/>
                        </a:solidFill>
                        <a:latin typeface="+mn-ea"/>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en-US" altLang="ja-JP" sz="600" b="1" u="none" strike="noStrike" dirty="0">
                          <a:latin typeface="+mn-ea"/>
                          <a:ea typeface="+mn-ea"/>
                        </a:rPr>
                        <a:t>2026/5/31</a:t>
                      </a:r>
                      <a:endParaRPr lang="en-US" altLang="ja-JP" sz="600" b="1" i="0" u="none" strike="noStrike" dirty="0">
                        <a:solidFill>
                          <a:schemeClr val="tx1"/>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54C2F0">
                        <a:tint val="2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ja-JP" altLang="en-US" sz="600" b="1" u="none" strike="noStrike" dirty="0">
                          <a:latin typeface="+mn-ea"/>
                          <a:ea typeface="+mn-ea"/>
                        </a:rPr>
                        <a:t>経理部</a:t>
                      </a:r>
                      <a:endParaRPr lang="en-US" sz="600" b="1" i="0" u="none" strike="noStrike" dirty="0">
                        <a:solidFill>
                          <a:schemeClr val="tx1"/>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ja-JP" altLang="en-US" sz="600" b="1" u="none" strike="noStrike" dirty="0">
                          <a:latin typeface="+mn-ea"/>
                          <a:ea typeface="+mn-ea"/>
                        </a:rPr>
                        <a:t>振込</a:t>
                      </a:r>
                      <a:endParaRPr lang="ja-JP" altLang="en-US" sz="600" b="1" i="0" u="none" strike="noStrike" dirty="0">
                        <a:solidFill>
                          <a:schemeClr val="tx1"/>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57150" cap="flat" cmpd="sng" algn="ctr">
                      <a:solidFill>
                        <a:srgbClr val="EE7B48"/>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54C2F0">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fontAlgn="ctr"/>
                      <a:r>
                        <a:rPr lang="en-US" altLang="ja-JP" sz="600" b="1" i="0" u="none" strike="noStrike" dirty="0">
                          <a:solidFill>
                            <a:schemeClr val="tx1"/>
                          </a:solidFill>
                          <a:latin typeface="+mn-ea"/>
                          <a:ea typeface="+mn-ea"/>
                        </a:rPr>
                        <a:t>AS-003</a:t>
                      </a:r>
                      <a:endParaRPr lang="ja-JP" altLang="en-US" sz="600" b="1" i="0" u="none" strike="noStrike" dirty="0">
                        <a:solidFill>
                          <a:schemeClr val="tx1"/>
                        </a:solidFill>
                        <a:latin typeface="+mn-ea"/>
                        <a:ea typeface="+mn-ea"/>
                      </a:endParaRPr>
                    </a:p>
                  </a:txBody>
                  <a:tcPr marL="0" marR="0" marT="0" marB="0" anchor="ctr">
                    <a:lnL w="57150" cap="flat" cmpd="sng" algn="ctr">
                      <a:solidFill>
                        <a:srgbClr val="EE7B48"/>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57150" cap="flat" cmpd="sng" algn="ctr">
                      <a:solidFill>
                        <a:srgbClr val="EE7B48"/>
                      </a:solidFill>
                      <a:prstDash val="solid"/>
                      <a:round/>
                      <a:headEnd type="none" w="med" len="med"/>
                      <a:tailEnd type="none" w="med" len="med"/>
                    </a:lnB>
                    <a:lnTlToBr w="12700" cmpd="sng">
                      <a:noFill/>
                      <a:prstDash val="solid"/>
                    </a:lnTlToBr>
                    <a:lnBlToTr w="12700" cmpd="sng">
                      <a:noFill/>
                      <a:prstDash val="solid"/>
                    </a:lnBlToTr>
                    <a:solidFill>
                      <a:srgbClr val="EE5500">
                        <a:lumMod val="40000"/>
                        <a:lumOff val="6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fontAlgn="ctr"/>
                      <a:r>
                        <a:rPr lang="ja-JP" altLang="en-US" sz="600" b="1" i="0" u="none" strike="noStrike" dirty="0">
                          <a:solidFill>
                            <a:schemeClr val="tx1"/>
                          </a:solidFill>
                          <a:latin typeface="+mn-ea"/>
                          <a:ea typeface="+mn-ea"/>
                        </a:rPr>
                        <a:t>共通</a:t>
                      </a:r>
                      <a:r>
                        <a:rPr lang="en-US" altLang="ja-JP" sz="600" b="1" i="0" u="none" strike="noStrike" dirty="0">
                          <a:solidFill>
                            <a:schemeClr val="tx1"/>
                          </a:solidFill>
                          <a:latin typeface="+mn-ea"/>
                          <a:ea typeface="+mn-ea"/>
                        </a:rPr>
                        <a:t>PJ</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57150" cap="flat" cmpd="sng" algn="ctr">
                      <a:solidFill>
                        <a:srgbClr val="EE7B48"/>
                      </a:solidFill>
                      <a:prstDash val="solid"/>
                      <a:round/>
                      <a:headEnd type="none" w="med" len="med"/>
                      <a:tailEnd type="none" w="med" len="med"/>
                    </a:lnB>
                    <a:lnTlToBr w="12700" cmpd="sng">
                      <a:noFill/>
                      <a:prstDash val="solid"/>
                    </a:lnTlToBr>
                    <a:lnBlToTr w="12700" cmpd="sng">
                      <a:noFill/>
                      <a:prstDash val="solid"/>
                    </a:lnBlToTr>
                    <a:solidFill>
                      <a:srgbClr val="54C2F0">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fontAlgn="ctr"/>
                      <a:r>
                        <a:rPr lang="en-US" altLang="ja-JP" sz="600" b="1" i="0" u="none" strike="noStrike" dirty="0">
                          <a:solidFill>
                            <a:schemeClr val="tx1"/>
                          </a:solidFill>
                          <a:latin typeface="+mn-ea"/>
                          <a:ea typeface="+mn-ea"/>
                        </a:rPr>
                        <a:t>15</a:t>
                      </a:r>
                      <a:endParaRPr lang="ja-JP" altLang="en-US" sz="600" b="1" i="0" u="none" strike="noStrike" dirty="0">
                        <a:solidFill>
                          <a:schemeClr val="tx1"/>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57150" cap="flat" cmpd="sng" algn="ctr">
                      <a:solidFill>
                        <a:srgbClr val="EE7B48"/>
                      </a:solidFill>
                      <a:prstDash val="solid"/>
                      <a:round/>
                      <a:headEnd type="none" w="med" len="med"/>
                      <a:tailEnd type="none" w="med" len="med"/>
                    </a:lnR>
                    <a:lnT w="12700" cap="flat" cmpd="sng" algn="ctr">
                      <a:solidFill>
                        <a:srgbClr val="0070C0"/>
                      </a:solidFill>
                      <a:prstDash val="solid"/>
                      <a:round/>
                      <a:headEnd type="none" w="med" len="med"/>
                      <a:tailEnd type="none" w="med" len="med"/>
                    </a:lnT>
                    <a:lnB w="57150" cap="flat" cmpd="sng" algn="ctr">
                      <a:solidFill>
                        <a:srgbClr val="EE7B48"/>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bl>
          </a:graphicData>
        </a:graphic>
      </p:graphicFrame>
      <p:sp>
        <p:nvSpPr>
          <p:cNvPr id="46" name="正方形/長方形 45"/>
          <p:cNvSpPr/>
          <p:nvPr/>
        </p:nvSpPr>
        <p:spPr>
          <a:xfrm>
            <a:off x="720000" y="1594261"/>
            <a:ext cx="1440000" cy="237937"/>
          </a:xfrm>
          <a:prstGeom prst="rect">
            <a:avLst/>
          </a:prstGeom>
          <a:solidFill>
            <a:srgbClr val="54C2F0">
              <a:lumMod val="20000"/>
              <a:lumOff val="80000"/>
            </a:srgbClr>
          </a:solidFill>
          <a:ln w="25400" cap="flat" cmpd="sng" algn="ctr">
            <a:solidFill>
              <a:srgbClr val="0070C0"/>
            </a:solidFill>
            <a:prstDash val="solid"/>
          </a:ln>
          <a:effectLst/>
        </p:spPr>
        <p:txBody>
          <a:bodyPr rtlCol="0" anchor="ctr"/>
          <a:lstStyle/>
          <a:p>
            <a:pPr algn="ctr">
              <a:lnSpc>
                <a:spcPts val="2200"/>
              </a:lnSpc>
              <a:defRPr/>
            </a:pPr>
            <a:r>
              <a:rPr kumimoji="0" lang="ja-JP" altLang="en-US" sz="1400" b="1" kern="0" dirty="0">
                <a:solidFill>
                  <a:schemeClr val="accent6"/>
                </a:solidFill>
                <a:latin typeface="+mn-ea"/>
              </a:rPr>
              <a:t>入金予定データ</a:t>
            </a:r>
          </a:p>
        </p:txBody>
      </p:sp>
      <p:grpSp>
        <p:nvGrpSpPr>
          <p:cNvPr id="2" name="グループ化 1"/>
          <p:cNvGrpSpPr/>
          <p:nvPr/>
        </p:nvGrpSpPr>
        <p:grpSpPr>
          <a:xfrm>
            <a:off x="7560000" y="2386261"/>
            <a:ext cx="864000" cy="761553"/>
            <a:chOff x="7380000" y="2176586"/>
            <a:chExt cx="864000" cy="761553"/>
          </a:xfrm>
        </p:grpSpPr>
        <p:sp>
          <p:nvSpPr>
            <p:cNvPr id="51" name="テキスト ボックス 50"/>
            <p:cNvSpPr txBox="1"/>
            <p:nvPr/>
          </p:nvSpPr>
          <p:spPr>
            <a:xfrm>
              <a:off x="7380000" y="2614974"/>
              <a:ext cx="324036" cy="323165"/>
            </a:xfrm>
            <a:prstGeom prst="rect">
              <a:avLst/>
            </a:prstGeom>
            <a:noFill/>
          </p:spPr>
          <p:txBody>
            <a:bodyPr wrap="square" rtlCol="0">
              <a:spAutoFit/>
            </a:bodyPr>
            <a:lstStyle/>
            <a:p>
              <a:r>
                <a:rPr lang="ja-JP" altLang="en-US" sz="1500">
                  <a:solidFill>
                    <a:srgbClr val="EE5500"/>
                  </a:solidFill>
                  <a:latin typeface="MV Boli" panose="02000500030200090000" pitchFamily="2" charset="0"/>
                  <a:ea typeface="HGP行書体" panose="03000600000000000000" pitchFamily="66" charset="-128"/>
                  <a:cs typeface="MV Boli" panose="02000500030200090000" pitchFamily="2" charset="0"/>
                </a:rPr>
                <a:t>Ｘ</a:t>
              </a:r>
            </a:p>
          </p:txBody>
        </p:sp>
        <p:sp>
          <p:nvSpPr>
            <p:cNvPr id="53" name="テキスト ボックス 52"/>
            <p:cNvSpPr txBox="1"/>
            <p:nvPr/>
          </p:nvSpPr>
          <p:spPr>
            <a:xfrm>
              <a:off x="7380000" y="2176586"/>
              <a:ext cx="324036" cy="323165"/>
            </a:xfrm>
            <a:prstGeom prst="rect">
              <a:avLst/>
            </a:prstGeom>
            <a:noFill/>
          </p:spPr>
          <p:txBody>
            <a:bodyPr wrap="square" rtlCol="0">
              <a:spAutoFit/>
            </a:bodyPr>
            <a:lstStyle/>
            <a:p>
              <a:r>
                <a:rPr lang="ja-JP" altLang="en-US" sz="1500">
                  <a:solidFill>
                    <a:srgbClr val="F9BE00"/>
                  </a:solidFill>
                  <a:latin typeface="MV Boli" panose="02000500030200090000" pitchFamily="2" charset="0"/>
                  <a:ea typeface="HGP行書体" panose="03000600000000000000" pitchFamily="66" charset="-128"/>
                  <a:cs typeface="MV Boli" panose="02000500030200090000" pitchFamily="2" charset="0"/>
                </a:rPr>
                <a:t>Ｘ</a:t>
              </a:r>
            </a:p>
          </p:txBody>
        </p:sp>
        <p:sp>
          <p:nvSpPr>
            <p:cNvPr id="54" name="テキスト ボックス 53"/>
            <p:cNvSpPr txBox="1"/>
            <p:nvPr/>
          </p:nvSpPr>
          <p:spPr>
            <a:xfrm>
              <a:off x="7380000" y="2388734"/>
              <a:ext cx="324036" cy="323165"/>
            </a:xfrm>
            <a:prstGeom prst="rect">
              <a:avLst/>
            </a:prstGeom>
            <a:noFill/>
          </p:spPr>
          <p:txBody>
            <a:bodyPr wrap="square" rtlCol="0">
              <a:spAutoFit/>
            </a:bodyPr>
            <a:lstStyle/>
            <a:p>
              <a:r>
                <a:rPr lang="ja-JP" altLang="en-US" sz="1500">
                  <a:solidFill>
                    <a:srgbClr val="F9BE00"/>
                  </a:solidFill>
                  <a:latin typeface="MV Boli" panose="02000500030200090000" pitchFamily="2" charset="0"/>
                  <a:ea typeface="HGP行書体" panose="03000600000000000000" pitchFamily="66" charset="-128"/>
                  <a:cs typeface="MV Boli" panose="02000500030200090000" pitchFamily="2" charset="0"/>
                </a:rPr>
                <a:t>Ｘ</a:t>
              </a:r>
            </a:p>
          </p:txBody>
        </p:sp>
        <p:sp>
          <p:nvSpPr>
            <p:cNvPr id="57" name="楕円 56"/>
            <p:cNvSpPr/>
            <p:nvPr/>
          </p:nvSpPr>
          <p:spPr>
            <a:xfrm>
              <a:off x="7740000" y="2199233"/>
              <a:ext cx="504000" cy="201491"/>
            </a:xfrm>
            <a:prstGeom prst="ellipse">
              <a:avLst/>
            </a:prstGeom>
            <a:noFill/>
            <a:ln w="25400" cap="flat" cmpd="sng" algn="ctr">
              <a:solidFill>
                <a:srgbClr val="F9BE00"/>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58" name="テキスト ボックス 57"/>
            <p:cNvSpPr txBox="1"/>
            <p:nvPr/>
          </p:nvSpPr>
          <p:spPr>
            <a:xfrm>
              <a:off x="7740000" y="2210787"/>
              <a:ext cx="504000" cy="219291"/>
            </a:xfrm>
            <a:prstGeom prst="rect">
              <a:avLst/>
            </a:prstGeom>
            <a:noFill/>
          </p:spPr>
          <p:txBody>
            <a:bodyPr wrap="square" rtlCol="0">
              <a:spAutoFit/>
            </a:bodyPr>
            <a:lstStyle/>
            <a:p>
              <a:pPr algn="ctr">
                <a:defRPr/>
              </a:pPr>
              <a:r>
                <a:rPr kumimoji="0" lang="ja-JP" altLang="en-US" sz="825" b="1" kern="0" dirty="0">
                  <a:solidFill>
                    <a:srgbClr val="F9BE00"/>
                  </a:solidFill>
                </a:rPr>
                <a:t>消込</a:t>
              </a:r>
            </a:p>
          </p:txBody>
        </p:sp>
        <p:sp>
          <p:nvSpPr>
            <p:cNvPr id="60" name="楕円 59"/>
            <p:cNvSpPr/>
            <p:nvPr/>
          </p:nvSpPr>
          <p:spPr>
            <a:xfrm>
              <a:off x="7740000" y="2428579"/>
              <a:ext cx="504000" cy="201491"/>
            </a:xfrm>
            <a:prstGeom prst="ellipse">
              <a:avLst/>
            </a:prstGeom>
            <a:noFill/>
            <a:ln w="25400" cap="flat" cmpd="sng" algn="ctr">
              <a:solidFill>
                <a:srgbClr val="F9BE00"/>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61" name="テキスト ボックス 60"/>
            <p:cNvSpPr txBox="1"/>
            <p:nvPr/>
          </p:nvSpPr>
          <p:spPr>
            <a:xfrm>
              <a:off x="7740000" y="2440133"/>
              <a:ext cx="504000" cy="219291"/>
            </a:xfrm>
            <a:prstGeom prst="rect">
              <a:avLst/>
            </a:prstGeom>
            <a:noFill/>
          </p:spPr>
          <p:txBody>
            <a:bodyPr wrap="square" rtlCol="0">
              <a:spAutoFit/>
            </a:bodyPr>
            <a:lstStyle/>
            <a:p>
              <a:pPr algn="ctr">
                <a:defRPr/>
              </a:pPr>
              <a:r>
                <a:rPr kumimoji="0" lang="ja-JP" altLang="en-US" sz="825" b="1" kern="0">
                  <a:solidFill>
                    <a:srgbClr val="F9BE00"/>
                  </a:solidFill>
                </a:rPr>
                <a:t>消込</a:t>
              </a:r>
            </a:p>
          </p:txBody>
        </p:sp>
        <p:sp>
          <p:nvSpPr>
            <p:cNvPr id="66" name="楕円 65"/>
            <p:cNvSpPr/>
            <p:nvPr/>
          </p:nvSpPr>
          <p:spPr>
            <a:xfrm>
              <a:off x="7740000" y="2657924"/>
              <a:ext cx="504000" cy="201491"/>
            </a:xfrm>
            <a:prstGeom prst="ellipse">
              <a:avLst/>
            </a:prstGeom>
            <a:noFill/>
            <a:ln w="25400" cap="flat" cmpd="sng" algn="ctr">
              <a:solidFill>
                <a:srgbClr val="EE5500"/>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67" name="テキスト ボックス 66"/>
            <p:cNvSpPr txBox="1"/>
            <p:nvPr/>
          </p:nvSpPr>
          <p:spPr>
            <a:xfrm>
              <a:off x="7740000" y="2669478"/>
              <a:ext cx="504000" cy="219291"/>
            </a:xfrm>
            <a:prstGeom prst="rect">
              <a:avLst/>
            </a:prstGeom>
            <a:noFill/>
          </p:spPr>
          <p:txBody>
            <a:bodyPr wrap="square" rtlCol="0">
              <a:spAutoFit/>
            </a:bodyPr>
            <a:lstStyle/>
            <a:p>
              <a:pPr algn="ctr">
                <a:defRPr/>
              </a:pPr>
              <a:r>
                <a:rPr kumimoji="0" lang="ja-JP" altLang="en-US" sz="825" b="1" kern="0">
                  <a:solidFill>
                    <a:srgbClr val="EE5500"/>
                  </a:solidFill>
                </a:rPr>
                <a:t>消込</a:t>
              </a:r>
            </a:p>
          </p:txBody>
        </p:sp>
      </p:grpSp>
      <p:graphicFrame>
        <p:nvGraphicFramePr>
          <p:cNvPr id="39" name="表 38"/>
          <p:cNvGraphicFramePr>
            <a:graphicFrameLocks noGrp="1"/>
          </p:cNvGraphicFramePr>
          <p:nvPr>
            <p:extLst>
              <p:ext uri="{D42A27DB-BD31-4B8C-83A1-F6EECF244321}">
                <p14:modId xmlns:p14="http://schemas.microsoft.com/office/powerpoint/2010/main" val="1609032015"/>
              </p:ext>
            </p:extLst>
          </p:nvPr>
        </p:nvGraphicFramePr>
        <p:xfrm>
          <a:off x="738000" y="3538425"/>
          <a:ext cx="6804000" cy="1011772"/>
        </p:xfrm>
        <a:graphic>
          <a:graphicData uri="http://schemas.openxmlformats.org/drawingml/2006/table">
            <a:tbl>
              <a:tblPr firstRow="1" bandCol="1"/>
              <a:tblGrid>
                <a:gridCol w="648000">
                  <a:extLst>
                    <a:ext uri="{9D8B030D-6E8A-4147-A177-3AD203B41FA5}">
                      <a16:colId xmlns:a16="http://schemas.microsoft.com/office/drawing/2014/main" val="20000"/>
                    </a:ext>
                  </a:extLst>
                </a:gridCol>
                <a:gridCol w="648000">
                  <a:extLst>
                    <a:ext uri="{9D8B030D-6E8A-4147-A177-3AD203B41FA5}">
                      <a16:colId xmlns:a16="http://schemas.microsoft.com/office/drawing/2014/main" val="20001"/>
                    </a:ext>
                  </a:extLst>
                </a:gridCol>
                <a:gridCol w="648000">
                  <a:extLst>
                    <a:ext uri="{9D8B030D-6E8A-4147-A177-3AD203B41FA5}">
                      <a16:colId xmlns:a16="http://schemas.microsoft.com/office/drawing/2014/main" val="20002"/>
                    </a:ext>
                  </a:extLst>
                </a:gridCol>
                <a:gridCol w="648000">
                  <a:extLst>
                    <a:ext uri="{9D8B030D-6E8A-4147-A177-3AD203B41FA5}">
                      <a16:colId xmlns:a16="http://schemas.microsoft.com/office/drawing/2014/main" val="20003"/>
                    </a:ext>
                  </a:extLst>
                </a:gridCol>
                <a:gridCol w="900000">
                  <a:extLst>
                    <a:ext uri="{9D8B030D-6E8A-4147-A177-3AD203B41FA5}">
                      <a16:colId xmlns:a16="http://schemas.microsoft.com/office/drawing/2014/main" val="20004"/>
                    </a:ext>
                  </a:extLst>
                </a:gridCol>
                <a:gridCol w="648000">
                  <a:extLst>
                    <a:ext uri="{9D8B030D-6E8A-4147-A177-3AD203B41FA5}">
                      <a16:colId xmlns:a16="http://schemas.microsoft.com/office/drawing/2014/main" val="4278586338"/>
                    </a:ext>
                  </a:extLst>
                </a:gridCol>
                <a:gridCol w="648000">
                  <a:extLst>
                    <a:ext uri="{9D8B030D-6E8A-4147-A177-3AD203B41FA5}">
                      <a16:colId xmlns:a16="http://schemas.microsoft.com/office/drawing/2014/main" val="2816531656"/>
                    </a:ext>
                  </a:extLst>
                </a:gridCol>
                <a:gridCol w="792000">
                  <a:extLst>
                    <a:ext uri="{9D8B030D-6E8A-4147-A177-3AD203B41FA5}">
                      <a16:colId xmlns:a16="http://schemas.microsoft.com/office/drawing/2014/main" val="3051578675"/>
                    </a:ext>
                  </a:extLst>
                </a:gridCol>
                <a:gridCol w="792000">
                  <a:extLst>
                    <a:ext uri="{9D8B030D-6E8A-4147-A177-3AD203B41FA5}">
                      <a16:colId xmlns:a16="http://schemas.microsoft.com/office/drawing/2014/main" val="2369634922"/>
                    </a:ext>
                  </a:extLst>
                </a:gridCol>
                <a:gridCol w="432000">
                  <a:extLst>
                    <a:ext uri="{9D8B030D-6E8A-4147-A177-3AD203B41FA5}">
                      <a16:colId xmlns:a16="http://schemas.microsoft.com/office/drawing/2014/main" val="2512277536"/>
                    </a:ext>
                  </a:extLst>
                </a:gridCol>
              </a:tblGrid>
              <a:tr h="288000">
                <a:tc gridSpan="7">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800" b="0" dirty="0">
                          <a:solidFill>
                            <a:schemeClr val="bg1"/>
                          </a:solidFill>
                          <a:latin typeface="+mn-ea"/>
                          <a:ea typeface="+mn-ea"/>
                        </a:rPr>
                        <a:t>標準キー</a:t>
                      </a:r>
                    </a:p>
                  </a:txBody>
                  <a:tcPr marL="68580" marR="68580" marT="34290" marB="34290" anchor="ctr">
                    <a:lnL w="12700" cmpd="sng">
                      <a:solidFill>
                        <a:srgbClr val="9BC954"/>
                      </a:solidFill>
                    </a:lnL>
                    <a:lnR w="57150" cap="flat" cmpd="sng" algn="ctr">
                      <a:solidFill>
                        <a:srgbClr val="EE7B48"/>
                      </a:solidFill>
                      <a:prstDash val="solid"/>
                      <a:round/>
                      <a:headEnd type="none" w="med" len="med"/>
                      <a:tailEnd type="none" w="med" len="med"/>
                    </a:lnR>
                    <a:lnT w="12700" cmpd="sng">
                      <a:solidFill>
                        <a:srgbClr val="9BC954"/>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7A233"/>
                    </a:solidFill>
                  </a:tcPr>
                </a:tc>
                <a:tc hMerge="1">
                  <a:txBody>
                    <a:bodyPr/>
                    <a:lstStyle/>
                    <a:p>
                      <a:pPr algn="ctr"/>
                      <a:endParaRPr kumimoji="1" lang="ja-JP" altLang="en-US" sz="800">
                        <a:latin typeface="+mn-ea"/>
                        <a:ea typeface="+mn-ea"/>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70C0"/>
                    </a:solidFill>
                  </a:tcPr>
                </a:tc>
                <a:tc hMerge="1">
                  <a:txBody>
                    <a:bodyPr/>
                    <a:lstStyle/>
                    <a:p>
                      <a:pPr algn="ctr"/>
                      <a:endParaRPr kumimoji="1" lang="ja-JP" altLang="en-US" sz="800">
                        <a:latin typeface="+mn-ea"/>
                        <a:ea typeface="+mn-ea"/>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endParaRPr kumimoji="1" lang="ja-JP" altLang="en-US" sz="800" b="0" dirty="0">
                        <a:solidFill>
                          <a:schemeClr val="bg1"/>
                        </a:solidFill>
                        <a:latin typeface="+mn-ea"/>
                        <a:ea typeface="+mn-ea"/>
                      </a:endParaRPr>
                    </a:p>
                  </a:txBody>
                  <a:tcPr marL="68580" marR="68580" marT="34290" marB="34290" anchor="ctr">
                    <a:lnL>
                      <a:noFill/>
                    </a:lnL>
                    <a:lnR>
                      <a:noFill/>
                    </a:lnR>
                    <a:lnT w="12700" cmpd="sng">
                      <a:solidFill>
                        <a:srgbClr val="9BC954"/>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7A233"/>
                    </a:solidFill>
                  </a:tcPr>
                </a:tc>
                <a:tc hMerge="1">
                  <a:txBody>
                    <a:bodyPr/>
                    <a:lstStyle/>
                    <a:p>
                      <a:pPr algn="ctr"/>
                      <a:endParaRPr kumimoji="1" lang="en-US" altLang="ja-JP" sz="800"/>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70C0"/>
                    </a:solidFill>
                  </a:tcPr>
                </a:tc>
                <a:tc hMerge="1">
                  <a:txBody>
                    <a:bodyPr/>
                    <a:lstStyle/>
                    <a:p>
                      <a:pPr algn="ctr"/>
                      <a:endParaRPr kumimoji="1" lang="ja-JP" altLang="en-US" sz="800">
                        <a:latin typeface="+mn-ea"/>
                        <a:ea typeface="+mn-ea"/>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algn="ctr"/>
                      <a:endParaRPr kumimoji="1" lang="ja-JP" altLang="en-US" sz="800">
                        <a:latin typeface="+mn-ea"/>
                        <a:ea typeface="+mn-ea"/>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3">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800" b="1" dirty="0">
                          <a:solidFill>
                            <a:schemeClr val="bg1"/>
                          </a:solidFill>
                          <a:latin typeface="+mn-ea"/>
                          <a:ea typeface="+mn-ea"/>
                        </a:rPr>
                        <a:t>任意キー</a:t>
                      </a:r>
                    </a:p>
                  </a:txBody>
                  <a:tcPr marL="68580" marR="68580" marT="34290" marB="34290" anchor="ctr">
                    <a:lnL w="57150" cap="flat" cmpd="sng" algn="ctr">
                      <a:solidFill>
                        <a:srgbClr val="EE7B48"/>
                      </a:solidFill>
                      <a:prstDash val="solid"/>
                      <a:round/>
                      <a:headEnd type="none" w="med" len="med"/>
                      <a:tailEnd type="none" w="med" len="med"/>
                    </a:lnL>
                    <a:lnR w="57150" cap="flat" cmpd="sng" algn="ctr">
                      <a:solidFill>
                        <a:srgbClr val="EE7B48"/>
                      </a:solidFill>
                      <a:prstDash val="solid"/>
                      <a:round/>
                      <a:headEnd type="none" w="med" len="med"/>
                      <a:tailEnd type="none" w="med" len="med"/>
                    </a:lnR>
                    <a:lnT w="57150" cap="flat" cmpd="sng" algn="ctr">
                      <a:solidFill>
                        <a:srgbClr val="EE7B48"/>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7A233"/>
                    </a:solidFill>
                  </a:tcPr>
                </a:tc>
                <a:tc hMerge="1">
                  <a:txBody>
                    <a:bodyPr/>
                    <a:lstStyle/>
                    <a:p>
                      <a:pPr algn="ctr"/>
                      <a:endParaRPr kumimoji="1" lang="ja-JP" altLang="en-US" sz="800">
                        <a:latin typeface="+mn-ea"/>
                        <a:ea typeface="+mn-ea"/>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algn="ctr"/>
                      <a:endParaRPr kumimoji="1" lang="ja-JP" altLang="en-US" sz="800">
                        <a:latin typeface="+mn-ea"/>
                        <a:ea typeface="+mn-ea"/>
                      </a:endParaRPr>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851186135"/>
                  </a:ext>
                </a:extLst>
              </a:tr>
              <a:tr h="288000">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dirty="0">
                          <a:solidFill>
                            <a:schemeClr val="bg1"/>
                          </a:solidFill>
                          <a:latin typeface="+mn-ea"/>
                          <a:ea typeface="+mn-ea"/>
                        </a:rPr>
                        <a:t>伝票番号</a:t>
                      </a:r>
                    </a:p>
                  </a:txBody>
                  <a:tcPr marL="68580" marR="68580" marT="34290" marB="34290" anchor="ctr">
                    <a:lnL w="12700" cmpd="sng">
                      <a:solidFill>
                        <a:srgbClr val="9BC954"/>
                      </a:solidFill>
                    </a:lnL>
                    <a:lnR w="12700" cap="flat" cmpd="sng" algn="ctr">
                      <a:solidFill>
                        <a:schemeClr val="bg2"/>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rgbClr val="9BC954"/>
                      </a:solidFill>
                    </a:lnB>
                    <a:lnTlToBr w="12700" cmpd="sng">
                      <a:noFill/>
                      <a:prstDash val="solid"/>
                    </a:lnTlToBr>
                    <a:lnBlToTr w="12700" cmpd="sng">
                      <a:noFill/>
                      <a:prstDash val="solid"/>
                    </a:lnBlToTr>
                    <a:solidFill>
                      <a:srgbClr val="77A233"/>
                    </a:solidFill>
                  </a:tcPr>
                </a:tc>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dirty="0">
                          <a:solidFill>
                            <a:schemeClr val="bg1"/>
                          </a:solidFill>
                          <a:latin typeface="+mn-ea"/>
                          <a:ea typeface="+mn-ea"/>
                        </a:rPr>
                        <a:t>入金日</a:t>
                      </a:r>
                      <a:endParaRPr kumimoji="1" lang="en-US" altLang="ja-JP" sz="800" b="0" dirty="0">
                        <a:solidFill>
                          <a:schemeClr val="bg1"/>
                        </a:solidFill>
                        <a:latin typeface="+mn-ea"/>
                        <a:ea typeface="+mn-ea"/>
                      </a:endParaRP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rgbClr val="9BC954"/>
                      </a:solidFill>
                    </a:lnB>
                    <a:lnTlToBr w="12700" cmpd="sng">
                      <a:noFill/>
                      <a:prstDash val="solid"/>
                    </a:lnTlToBr>
                    <a:lnBlToTr w="12700" cmpd="sng">
                      <a:noFill/>
                      <a:prstDash val="solid"/>
                    </a:lnBlToTr>
                    <a:solidFill>
                      <a:srgbClr val="77A233"/>
                    </a:solidFill>
                  </a:tcPr>
                </a:tc>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dirty="0">
                          <a:solidFill>
                            <a:schemeClr val="bg1"/>
                          </a:solidFill>
                          <a:latin typeface="+mn-ea"/>
                          <a:ea typeface="+mn-ea"/>
                        </a:rPr>
                        <a:t>入金金額</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rgbClr val="9BC954"/>
                      </a:solidFill>
                    </a:lnB>
                    <a:lnTlToBr w="12700" cmpd="sng">
                      <a:noFill/>
                      <a:prstDash val="solid"/>
                    </a:lnTlToBr>
                    <a:lnBlToTr w="12700" cmpd="sng">
                      <a:noFill/>
                      <a:prstDash val="solid"/>
                    </a:lnBlToTr>
                    <a:solidFill>
                      <a:srgbClr val="77A233"/>
                    </a:solidFill>
                  </a:tcPr>
                </a:tc>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dirty="0">
                          <a:solidFill>
                            <a:schemeClr val="bg1"/>
                          </a:solidFill>
                          <a:latin typeface="+mn-ea"/>
                          <a:ea typeface="+mn-ea"/>
                        </a:rPr>
                        <a:t>取引先</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rgbClr val="9BC954"/>
                      </a:solidFill>
                    </a:lnB>
                    <a:lnTlToBr w="12700" cmpd="sng">
                      <a:noFill/>
                      <a:prstDash val="solid"/>
                    </a:lnTlToBr>
                    <a:lnBlToTr w="12700" cmpd="sng">
                      <a:noFill/>
                      <a:prstDash val="solid"/>
                    </a:lnBlToTr>
                    <a:solidFill>
                      <a:srgbClr val="77A233"/>
                    </a:solidFill>
                  </a:tcPr>
                </a:tc>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dirty="0">
                          <a:solidFill>
                            <a:schemeClr val="bg1"/>
                          </a:solidFill>
                          <a:latin typeface="+mn-ea"/>
                          <a:ea typeface="+mn-ea"/>
                        </a:rPr>
                        <a:t>入金日</a:t>
                      </a:r>
                      <a:endParaRPr kumimoji="1" lang="en-US" altLang="ja-JP" sz="800" b="0" dirty="0">
                        <a:solidFill>
                          <a:schemeClr val="bg1"/>
                        </a:solidFill>
                        <a:latin typeface="+mn-ea"/>
                        <a:ea typeface="+mn-ea"/>
                      </a:endParaRP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rgbClr val="9BC954"/>
                      </a:solidFill>
                    </a:lnB>
                    <a:lnTlToBr w="12700" cmpd="sng">
                      <a:noFill/>
                      <a:prstDash val="solid"/>
                    </a:lnTlToBr>
                    <a:lnBlToTr w="12700" cmpd="sng">
                      <a:noFill/>
                      <a:prstDash val="solid"/>
                    </a:lnBlToTr>
                    <a:solidFill>
                      <a:srgbClr val="77A233"/>
                    </a:solidFill>
                  </a:tcPr>
                </a:tc>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a:solidFill>
                            <a:schemeClr val="bg1"/>
                          </a:solidFill>
                          <a:latin typeface="+mn-ea"/>
                          <a:ea typeface="+mn-ea"/>
                        </a:rPr>
                        <a:t>回収部門</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rgbClr val="9BC954"/>
                      </a:solidFill>
                    </a:lnB>
                    <a:lnTlToBr w="12700" cmpd="sng">
                      <a:noFill/>
                      <a:prstDash val="solid"/>
                    </a:lnTlToBr>
                    <a:lnBlToTr w="12700" cmpd="sng">
                      <a:noFill/>
                      <a:prstDash val="solid"/>
                    </a:lnBlToTr>
                    <a:solidFill>
                      <a:srgbClr val="77A233"/>
                    </a:solidFill>
                  </a:tcPr>
                </a:tc>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dirty="0">
                          <a:solidFill>
                            <a:schemeClr val="bg1"/>
                          </a:solidFill>
                          <a:latin typeface="+mn-ea"/>
                          <a:ea typeface="+mn-ea"/>
                        </a:rPr>
                        <a:t>入金方法</a:t>
                      </a:r>
                    </a:p>
                  </a:txBody>
                  <a:tcPr marL="68580" marR="68580" marT="34290" marB="34290" anchor="ctr">
                    <a:lnL w="12700" cap="flat" cmpd="sng" algn="ctr">
                      <a:solidFill>
                        <a:schemeClr val="bg2"/>
                      </a:solidFill>
                      <a:prstDash val="solid"/>
                      <a:round/>
                      <a:headEnd type="none" w="med" len="med"/>
                      <a:tailEnd type="none" w="med" len="med"/>
                    </a:lnL>
                    <a:lnR w="57150" cap="flat" cmpd="sng" algn="ctr">
                      <a:solidFill>
                        <a:srgbClr val="EE7B48"/>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rgbClr val="9BC954"/>
                      </a:solidFill>
                    </a:lnB>
                    <a:lnTlToBr w="12700" cmpd="sng">
                      <a:noFill/>
                      <a:prstDash val="solid"/>
                    </a:lnTlToBr>
                    <a:lnBlToTr w="12700" cmpd="sng">
                      <a:noFill/>
                      <a:prstDash val="solid"/>
                    </a:lnBlToTr>
                    <a:solidFill>
                      <a:srgbClr val="77A233"/>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dirty="0">
                          <a:solidFill>
                            <a:schemeClr val="bg1"/>
                          </a:solidFill>
                          <a:latin typeface="+mn-ea"/>
                          <a:ea typeface="+mn-ea"/>
                        </a:rPr>
                        <a:t>請求書番号</a:t>
                      </a:r>
                    </a:p>
                  </a:txBody>
                  <a:tcPr marL="68580" marR="68580" marT="34290" marB="34290" anchor="ctr">
                    <a:lnL w="57150" cap="flat" cmpd="sng" algn="ctr">
                      <a:solidFill>
                        <a:srgbClr val="EE7B48"/>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rgbClr val="9BC954"/>
                      </a:solidFill>
                    </a:lnB>
                    <a:lnTlToBr w="12700" cmpd="sng">
                      <a:noFill/>
                      <a:prstDash val="solid"/>
                    </a:lnTlToBr>
                    <a:lnBlToTr w="12700" cmpd="sng">
                      <a:noFill/>
                      <a:prstDash val="solid"/>
                    </a:lnBlToTr>
                    <a:solidFill>
                      <a:srgbClr val="77A233"/>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a:solidFill>
                            <a:schemeClr val="bg1"/>
                          </a:solidFill>
                          <a:latin typeface="+mn-ea"/>
                          <a:ea typeface="+mn-ea"/>
                        </a:rPr>
                        <a:t>プロジェクト</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rgbClr val="9BC954"/>
                      </a:solidFill>
                    </a:lnB>
                    <a:lnTlToBr w="12700" cmpd="sng">
                      <a:noFill/>
                      <a:prstDash val="solid"/>
                    </a:lnTlToBr>
                    <a:lnBlToTr w="12700" cmpd="sng">
                      <a:noFill/>
                      <a:prstDash val="solid"/>
                    </a:lnBlToTr>
                    <a:solidFill>
                      <a:srgbClr val="77A233"/>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dirty="0">
                          <a:solidFill>
                            <a:schemeClr val="bg1"/>
                          </a:solidFill>
                          <a:latin typeface="+mn-ea"/>
                          <a:ea typeface="+mn-ea"/>
                        </a:rPr>
                        <a:t>数量</a:t>
                      </a:r>
                    </a:p>
                  </a:txBody>
                  <a:tcPr marL="68580" marR="68580" marT="34290" marB="34290" anchor="ctr">
                    <a:lnL w="12700" cap="flat" cmpd="sng" algn="ctr">
                      <a:solidFill>
                        <a:schemeClr val="bg2"/>
                      </a:solidFill>
                      <a:prstDash val="solid"/>
                      <a:round/>
                      <a:headEnd type="none" w="med" len="med"/>
                      <a:tailEnd type="none" w="med" len="med"/>
                    </a:lnL>
                    <a:lnR w="57150" cap="flat" cmpd="sng" algn="ctr">
                      <a:solidFill>
                        <a:srgbClr val="EE7B48"/>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rgbClr val="9BC954"/>
                      </a:solidFill>
                    </a:lnB>
                    <a:lnTlToBr w="12700" cmpd="sng">
                      <a:noFill/>
                      <a:prstDash val="solid"/>
                    </a:lnTlToBr>
                    <a:lnBlToTr w="12700" cmpd="sng">
                      <a:noFill/>
                      <a:prstDash val="solid"/>
                    </a:lnBlToTr>
                    <a:solidFill>
                      <a:srgbClr val="77A233"/>
                    </a:solidFill>
                  </a:tcPr>
                </a:tc>
                <a:extLst>
                  <a:ext uri="{0D108BD9-81ED-4DB2-BD59-A6C34878D82A}">
                    <a16:rowId xmlns:a16="http://schemas.microsoft.com/office/drawing/2014/main" val="10000"/>
                  </a:ext>
                </a:extLst>
              </a:tr>
              <a:tr h="217886">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a:latin typeface="+mn-ea"/>
                          <a:ea typeface="+mn-ea"/>
                        </a:rPr>
                        <a:t>00000101</a:t>
                      </a:r>
                      <a:endParaRPr kumimoji="1" lang="ja-JP" altLang="en-US" sz="600" b="1">
                        <a:latin typeface="+mn-ea"/>
                        <a:ea typeface="+mn-ea"/>
                      </a:endParaRPr>
                    </a:p>
                  </a:txBody>
                  <a:tcPr marL="68580" marR="68580" marT="34290" marB="34290" anchor="ctr">
                    <a:lnL w="12700" cmpd="sng">
                      <a:solidFill>
                        <a:srgbClr val="9BC954"/>
                      </a:solid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rgbClr val="9BC954">
                        <a:tint val="2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dirty="0">
                          <a:latin typeface="+mn-ea"/>
                          <a:ea typeface="+mn-ea"/>
                        </a:rPr>
                        <a:t>2026/5/20</a:t>
                      </a:r>
                      <a:endParaRPr kumimoji="1" lang="ja-JP" altLang="en-US" sz="600" b="1" dirty="0">
                        <a:latin typeface="+mn-ea"/>
                        <a:ea typeface="+mn-ea"/>
                      </a:endParaRPr>
                    </a:p>
                  </a:txBody>
                  <a:tcPr marL="68580" marR="68580" marT="34290" marB="34290" anchor="ctr">
                    <a:lnL>
                      <a:no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dirty="0">
                          <a:latin typeface="+mn-ea"/>
                          <a:ea typeface="+mn-ea"/>
                        </a:rPr>
                        <a:t>30,000</a:t>
                      </a:r>
                      <a:endParaRPr kumimoji="1" lang="ja-JP" altLang="en-US" sz="600" b="1" dirty="0">
                        <a:latin typeface="+mn-ea"/>
                        <a:ea typeface="+mn-ea"/>
                      </a:endParaRPr>
                    </a:p>
                  </a:txBody>
                  <a:tcPr marL="68580" marR="68580" marT="34290" marB="34290" anchor="ctr">
                    <a:lnL>
                      <a:no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rgbClr val="F9BE00">
                        <a:lumMod val="40000"/>
                        <a:lumOff val="6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dirty="0">
                          <a:latin typeface="+mn-ea"/>
                          <a:ea typeface="+mn-ea"/>
                        </a:rPr>
                        <a:t>A</a:t>
                      </a:r>
                      <a:r>
                        <a:rPr kumimoji="1" lang="ja-JP" altLang="en-US" sz="600" b="1" dirty="0">
                          <a:latin typeface="+mn-ea"/>
                          <a:ea typeface="+mn-ea"/>
                        </a:rPr>
                        <a:t>社</a:t>
                      </a:r>
                    </a:p>
                  </a:txBody>
                  <a:tcPr marL="68580" marR="68580" marT="34290" marB="34290" anchor="ctr">
                    <a:lnL>
                      <a:no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dirty="0">
                          <a:latin typeface="+mn-ea"/>
                          <a:ea typeface="+mn-ea"/>
                        </a:rPr>
                        <a:t>2026/5/25</a:t>
                      </a:r>
                      <a:endParaRPr kumimoji="1" lang="ja-JP" altLang="en-US" sz="600" b="1" dirty="0">
                        <a:latin typeface="+mn-ea"/>
                        <a:ea typeface="+mn-ea"/>
                      </a:endParaRPr>
                    </a:p>
                  </a:txBody>
                  <a:tcPr marL="68580" marR="68580" marT="34290" marB="34290" anchor="ctr">
                    <a:lnL>
                      <a:no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rgbClr val="9BC954">
                        <a:tint val="2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ja-JP" altLang="en-US" sz="600" b="1">
                          <a:latin typeface="+mn-ea"/>
                          <a:ea typeface="+mn-ea"/>
                        </a:rPr>
                        <a:t>経理部</a:t>
                      </a:r>
                    </a:p>
                  </a:txBody>
                  <a:tcPr marL="68580" marR="68580" marT="34290" marB="34290" anchor="ctr">
                    <a:lnL>
                      <a:no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ja-JP" altLang="en-US" sz="600" b="1">
                          <a:latin typeface="+mn-ea"/>
                          <a:ea typeface="+mn-ea"/>
                        </a:rPr>
                        <a:t>振込</a:t>
                      </a:r>
                    </a:p>
                  </a:txBody>
                  <a:tcPr marL="68580" marR="68580" marT="34290" marB="34290" anchor="ctr">
                    <a:lnL>
                      <a:noFill/>
                    </a:lnL>
                    <a:lnR w="57150" cap="flat" cmpd="sng" algn="ctr">
                      <a:solidFill>
                        <a:srgbClr val="EE7B48"/>
                      </a:solidFill>
                      <a:prstDash val="solid"/>
                      <a:round/>
                      <a:headEnd type="none" w="med" len="med"/>
                      <a:tailEnd type="none" w="med" len="med"/>
                    </a:lnR>
                    <a:lnT w="12700" cmpd="sng">
                      <a:solidFill>
                        <a:srgbClr val="9BC954"/>
                      </a:solidFill>
                    </a:lnT>
                    <a:lnB w="12700" cmpd="sng">
                      <a:solidFill>
                        <a:srgbClr val="9BC954"/>
                      </a:solidFill>
                    </a:lnB>
                    <a:lnTlToBr w="12700" cmpd="sng">
                      <a:noFill/>
                      <a:prstDash val="solid"/>
                    </a:lnTlToBr>
                    <a:lnBlToTr w="12700" cmpd="sng">
                      <a:noFill/>
                      <a:prstDash val="solid"/>
                    </a:lnBlToTr>
                    <a:solidFill>
                      <a:srgbClr val="9BC954">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600" b="1">
                          <a:latin typeface="+mn-ea"/>
                          <a:ea typeface="+mn-ea"/>
                        </a:rPr>
                        <a:t>―</a:t>
                      </a:r>
                      <a:endParaRPr kumimoji="1" lang="ja-JP" altLang="en-US" sz="600" b="1">
                        <a:latin typeface="+mn-ea"/>
                        <a:ea typeface="+mn-ea"/>
                      </a:endParaRPr>
                    </a:p>
                  </a:txBody>
                  <a:tcPr marL="68580" marR="68580" marT="34290" marB="34290" anchor="ctr">
                    <a:lnL w="57150" cap="flat" cmpd="sng" algn="ctr">
                      <a:solidFill>
                        <a:srgbClr val="EE7B48"/>
                      </a:solidFill>
                      <a:prstDash val="solid"/>
                      <a:round/>
                      <a:headEnd type="none" w="med" len="med"/>
                      <a:tailEnd type="none" w="med" len="med"/>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600" b="1">
                          <a:latin typeface="+mn-ea"/>
                          <a:ea typeface="+mn-ea"/>
                        </a:rPr>
                        <a:t>研究</a:t>
                      </a:r>
                      <a:r>
                        <a:rPr kumimoji="1" lang="en-US" altLang="ja-JP" sz="600" b="1">
                          <a:latin typeface="+mn-ea"/>
                          <a:ea typeface="+mn-ea"/>
                        </a:rPr>
                        <a:t>PJ</a:t>
                      </a:r>
                      <a:endParaRPr kumimoji="1" lang="ja-JP" altLang="en-US" sz="600" b="1">
                        <a:latin typeface="+mn-ea"/>
                        <a:ea typeface="+mn-ea"/>
                      </a:endParaRPr>
                    </a:p>
                  </a:txBody>
                  <a:tcPr marL="68580" marR="68580" marT="34290" marB="34290" anchor="ctr">
                    <a:lnL>
                      <a:no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rgbClr val="F9BE00">
                        <a:lumMod val="40000"/>
                        <a:lumOff val="6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600" b="1" dirty="0">
                          <a:latin typeface="+mn-ea"/>
                          <a:ea typeface="+mn-ea"/>
                        </a:rPr>
                        <a:t>―</a:t>
                      </a:r>
                      <a:endParaRPr kumimoji="1" lang="ja-JP" altLang="en-US" sz="600" b="1" dirty="0">
                        <a:latin typeface="+mn-ea"/>
                        <a:ea typeface="+mn-ea"/>
                      </a:endParaRPr>
                    </a:p>
                  </a:txBody>
                  <a:tcPr marL="68580" marR="68580" marT="34290" marB="34290" anchor="ctr">
                    <a:lnL>
                      <a:noFill/>
                    </a:lnL>
                    <a:lnR w="57150" cap="flat" cmpd="sng" algn="ctr">
                      <a:solidFill>
                        <a:srgbClr val="EE7B48"/>
                      </a:solidFill>
                      <a:prstDash val="solid"/>
                      <a:round/>
                      <a:headEnd type="none" w="med" len="med"/>
                      <a:tailEnd type="none" w="med" len="med"/>
                    </a:lnR>
                    <a:lnT w="12700" cmpd="sng">
                      <a:solidFill>
                        <a:srgbClr val="9BC954"/>
                      </a:solidFill>
                    </a:lnT>
                    <a:lnB w="12700" cmpd="sng">
                      <a:solidFill>
                        <a:srgbClr val="9BC954"/>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217886">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a:latin typeface="+mn-ea"/>
                          <a:ea typeface="+mn-ea"/>
                        </a:rPr>
                        <a:t>00000102</a:t>
                      </a:r>
                      <a:endParaRPr kumimoji="1" lang="ja-JP" altLang="en-US" sz="600" b="1">
                        <a:latin typeface="+mn-ea"/>
                        <a:ea typeface="+mn-ea"/>
                      </a:endParaRPr>
                    </a:p>
                  </a:txBody>
                  <a:tcPr marL="68580" marR="68580" marT="34290" marB="34290" anchor="ctr">
                    <a:lnL w="12700" cmpd="sng">
                      <a:solidFill>
                        <a:srgbClr val="9BC954"/>
                      </a:solid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rgbClr val="9BC954">
                        <a:tint val="2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dirty="0">
                          <a:latin typeface="+mn-ea"/>
                          <a:ea typeface="+mn-ea"/>
                        </a:rPr>
                        <a:t>2026/5/25</a:t>
                      </a:r>
                      <a:endParaRPr kumimoji="1" lang="ja-JP" altLang="en-US" sz="600" b="1" dirty="0">
                        <a:latin typeface="+mn-ea"/>
                        <a:ea typeface="+mn-ea"/>
                      </a:endParaRPr>
                    </a:p>
                  </a:txBody>
                  <a:tcPr marL="68580" marR="68580" marT="34290" marB="34290" anchor="ctr">
                    <a:lnL>
                      <a:no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a:latin typeface="+mn-ea"/>
                          <a:ea typeface="+mn-ea"/>
                        </a:rPr>
                        <a:t>30,000</a:t>
                      </a:r>
                      <a:endParaRPr kumimoji="1" lang="ja-JP" altLang="en-US" sz="600" b="1">
                        <a:latin typeface="+mn-ea"/>
                        <a:ea typeface="+mn-ea"/>
                      </a:endParaRPr>
                    </a:p>
                  </a:txBody>
                  <a:tcPr marL="68580" marR="68580" marT="34290" marB="34290" anchor="ctr">
                    <a:lnL>
                      <a:no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rgbClr val="EE5500">
                        <a:lumMod val="40000"/>
                        <a:lumOff val="6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dirty="0">
                          <a:latin typeface="+mn-ea"/>
                          <a:ea typeface="+mn-ea"/>
                        </a:rPr>
                        <a:t>A</a:t>
                      </a:r>
                      <a:r>
                        <a:rPr kumimoji="1" lang="ja-JP" altLang="en-US" sz="600" b="1" dirty="0">
                          <a:latin typeface="+mn-ea"/>
                          <a:ea typeface="+mn-ea"/>
                        </a:rPr>
                        <a:t>社</a:t>
                      </a:r>
                    </a:p>
                  </a:txBody>
                  <a:tcPr marL="68580" marR="68580" marT="34290" marB="34290" anchor="ctr">
                    <a:lnL>
                      <a:no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dirty="0">
                          <a:latin typeface="+mn-ea"/>
                          <a:ea typeface="+mn-ea"/>
                        </a:rPr>
                        <a:t>2026/5/31</a:t>
                      </a:r>
                      <a:endParaRPr kumimoji="1" lang="ja-JP" altLang="en-US" sz="600" b="1" dirty="0">
                        <a:latin typeface="+mn-ea"/>
                        <a:ea typeface="+mn-ea"/>
                      </a:endParaRPr>
                    </a:p>
                  </a:txBody>
                  <a:tcPr marL="68580" marR="68580" marT="34290" marB="34290" anchor="ctr">
                    <a:lnL>
                      <a:no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rgbClr val="9BC954">
                        <a:tint val="2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ja-JP" altLang="en-US" sz="600" b="1">
                          <a:latin typeface="+mn-ea"/>
                          <a:ea typeface="+mn-ea"/>
                        </a:rPr>
                        <a:t>経理部</a:t>
                      </a:r>
                    </a:p>
                  </a:txBody>
                  <a:tcPr marL="68580" marR="68580" marT="34290" marB="34290" anchor="ctr">
                    <a:lnL>
                      <a:no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ja-JP" altLang="en-US" sz="600" b="1">
                          <a:latin typeface="+mn-ea"/>
                          <a:ea typeface="+mn-ea"/>
                        </a:rPr>
                        <a:t>振込</a:t>
                      </a:r>
                    </a:p>
                  </a:txBody>
                  <a:tcPr marL="68580" marR="68580" marT="34290" marB="34290" anchor="ctr">
                    <a:lnL>
                      <a:noFill/>
                    </a:lnL>
                    <a:lnR w="57150" cap="flat" cmpd="sng" algn="ctr">
                      <a:solidFill>
                        <a:srgbClr val="EE7B48"/>
                      </a:solidFill>
                      <a:prstDash val="solid"/>
                      <a:round/>
                      <a:headEnd type="none" w="med" len="med"/>
                      <a:tailEnd type="none" w="med" len="med"/>
                    </a:lnR>
                    <a:lnT w="12700" cmpd="sng">
                      <a:solidFill>
                        <a:srgbClr val="9BC954"/>
                      </a:solidFill>
                    </a:lnT>
                    <a:lnB w="12700" cmpd="sng">
                      <a:solidFill>
                        <a:srgbClr val="9BC954"/>
                      </a:solidFill>
                    </a:lnB>
                    <a:lnTlToBr w="12700" cmpd="sng">
                      <a:noFill/>
                      <a:prstDash val="solid"/>
                    </a:lnTlToBr>
                    <a:lnBlToTr w="12700" cmpd="sng">
                      <a:noFill/>
                      <a:prstDash val="solid"/>
                    </a:lnBlToTr>
                    <a:solidFill>
                      <a:srgbClr val="9BC954">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600" b="1" dirty="0">
                          <a:latin typeface="+mn-ea"/>
                          <a:ea typeface="+mn-ea"/>
                        </a:rPr>
                        <a:t>AS-003</a:t>
                      </a:r>
                      <a:endParaRPr kumimoji="1" lang="ja-JP" altLang="en-US" sz="600" b="1" dirty="0">
                        <a:latin typeface="+mn-ea"/>
                        <a:ea typeface="+mn-ea"/>
                      </a:endParaRPr>
                    </a:p>
                  </a:txBody>
                  <a:tcPr marL="68580" marR="68580" marT="34290" marB="34290" anchor="ctr">
                    <a:lnL w="57150" cap="flat" cmpd="sng" algn="ctr">
                      <a:solidFill>
                        <a:srgbClr val="EE7B48"/>
                      </a:solidFill>
                      <a:prstDash val="solid"/>
                      <a:round/>
                      <a:headEnd type="none" w="med" len="med"/>
                      <a:tailEnd type="none" w="med" len="med"/>
                    </a:lnL>
                    <a:lnR>
                      <a:noFill/>
                    </a:lnR>
                    <a:lnT w="12700" cmpd="sng">
                      <a:solidFill>
                        <a:srgbClr val="9BC954"/>
                      </a:solidFill>
                    </a:lnT>
                    <a:lnB w="57150" cap="flat" cmpd="sng" algn="ctr">
                      <a:solidFill>
                        <a:srgbClr val="EE7B48"/>
                      </a:solidFill>
                      <a:prstDash val="solid"/>
                      <a:round/>
                      <a:headEnd type="none" w="med" len="med"/>
                      <a:tailEnd type="none" w="med" len="med"/>
                    </a:lnB>
                    <a:lnTlToBr w="12700" cmpd="sng">
                      <a:noFill/>
                      <a:prstDash val="solid"/>
                    </a:lnTlToBr>
                    <a:lnBlToTr w="12700" cmpd="sng">
                      <a:noFill/>
                      <a:prstDash val="solid"/>
                    </a:lnBlToTr>
                    <a:solidFill>
                      <a:srgbClr val="EE5500">
                        <a:lumMod val="40000"/>
                        <a:lumOff val="6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600" b="1" dirty="0">
                          <a:latin typeface="+mn-ea"/>
                          <a:ea typeface="+mn-ea"/>
                        </a:rPr>
                        <a:t>共通</a:t>
                      </a:r>
                      <a:r>
                        <a:rPr kumimoji="1" lang="en-US" altLang="ja-JP" sz="600" b="1" dirty="0">
                          <a:latin typeface="+mn-ea"/>
                          <a:ea typeface="+mn-ea"/>
                        </a:rPr>
                        <a:t>PJ</a:t>
                      </a:r>
                      <a:endParaRPr kumimoji="1" lang="ja-JP" altLang="en-US" sz="600" b="1" dirty="0">
                        <a:latin typeface="+mn-ea"/>
                        <a:ea typeface="+mn-ea"/>
                      </a:endParaRPr>
                    </a:p>
                  </a:txBody>
                  <a:tcPr marL="68580" marR="68580" marT="34290" marB="34290" anchor="ctr">
                    <a:lnL>
                      <a:noFill/>
                    </a:lnL>
                    <a:lnR>
                      <a:noFill/>
                    </a:lnR>
                    <a:lnT w="12700" cmpd="sng">
                      <a:solidFill>
                        <a:srgbClr val="9BC954"/>
                      </a:solidFill>
                    </a:lnT>
                    <a:lnB w="57150" cap="flat" cmpd="sng" algn="ctr">
                      <a:solidFill>
                        <a:srgbClr val="EE7B48"/>
                      </a:solidFill>
                      <a:prstDash val="solid"/>
                      <a:round/>
                      <a:headEnd type="none" w="med" len="med"/>
                      <a:tailEnd type="none" w="med" len="med"/>
                    </a:lnB>
                    <a:lnTlToBr w="12700" cmpd="sng">
                      <a:noFill/>
                      <a:prstDash val="solid"/>
                    </a:lnTlToBr>
                    <a:lnBlToTr w="12700" cmpd="sng">
                      <a:noFill/>
                      <a:prstDash val="solid"/>
                    </a:lnBlToTr>
                    <a:solidFill>
                      <a:srgbClr val="9BC954">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600" b="1" dirty="0">
                          <a:latin typeface="+mn-ea"/>
                          <a:ea typeface="+mn-ea"/>
                        </a:rPr>
                        <a:t>15</a:t>
                      </a:r>
                      <a:endParaRPr kumimoji="1" lang="ja-JP" altLang="en-US" sz="600" b="1" dirty="0">
                        <a:latin typeface="+mn-ea"/>
                        <a:ea typeface="+mn-ea"/>
                      </a:endParaRPr>
                    </a:p>
                  </a:txBody>
                  <a:tcPr marL="68580" marR="68580" marT="34290" marB="34290" anchor="ctr">
                    <a:lnL>
                      <a:noFill/>
                    </a:lnL>
                    <a:lnR w="57150" cap="flat" cmpd="sng" algn="ctr">
                      <a:solidFill>
                        <a:srgbClr val="EE7B48"/>
                      </a:solidFill>
                      <a:prstDash val="solid"/>
                      <a:round/>
                      <a:headEnd type="none" w="med" len="med"/>
                      <a:tailEnd type="none" w="med" len="med"/>
                    </a:lnR>
                    <a:lnT w="12700" cmpd="sng">
                      <a:solidFill>
                        <a:srgbClr val="9BC954"/>
                      </a:solidFill>
                    </a:lnT>
                    <a:lnB w="57150" cap="flat" cmpd="sng" algn="ctr">
                      <a:solidFill>
                        <a:srgbClr val="EE7B48"/>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bl>
          </a:graphicData>
        </a:graphic>
      </p:graphicFrame>
      <p:sp>
        <p:nvSpPr>
          <p:cNvPr id="40" name="正方形/長方形 39"/>
          <p:cNvSpPr/>
          <p:nvPr/>
        </p:nvSpPr>
        <p:spPr>
          <a:xfrm>
            <a:off x="720000" y="3286425"/>
            <a:ext cx="1440000" cy="237937"/>
          </a:xfrm>
          <a:prstGeom prst="rect">
            <a:avLst/>
          </a:prstGeom>
          <a:solidFill>
            <a:srgbClr val="9BC954">
              <a:lumMod val="20000"/>
              <a:lumOff val="80000"/>
            </a:srgbClr>
          </a:solidFill>
          <a:ln w="25400" cap="flat" cmpd="sng" algn="ctr">
            <a:solidFill>
              <a:srgbClr val="77A233"/>
            </a:solidFill>
            <a:prstDash val="solid"/>
          </a:ln>
          <a:effectLst/>
        </p:spPr>
        <p:txBody>
          <a:bodyPr rtlCol="0" anchor="ctr"/>
          <a:lstStyle/>
          <a:p>
            <a:pPr algn="ctr">
              <a:lnSpc>
                <a:spcPts val="2200"/>
              </a:lnSpc>
              <a:defRPr/>
            </a:pPr>
            <a:r>
              <a:rPr kumimoji="0" lang="ja-JP" altLang="en-US" sz="1400" b="1" kern="0" dirty="0">
                <a:solidFill>
                  <a:srgbClr val="77A233"/>
                </a:solidFill>
                <a:latin typeface="メイリオ"/>
                <a:ea typeface="メイリオ"/>
              </a:rPr>
              <a:t>入金データ</a:t>
            </a:r>
          </a:p>
        </p:txBody>
      </p:sp>
      <p:grpSp>
        <p:nvGrpSpPr>
          <p:cNvPr id="9" name="グループ化 8"/>
          <p:cNvGrpSpPr/>
          <p:nvPr/>
        </p:nvGrpSpPr>
        <p:grpSpPr>
          <a:xfrm>
            <a:off x="7560000" y="4074573"/>
            <a:ext cx="864000" cy="549405"/>
            <a:chOff x="7560000" y="3848148"/>
            <a:chExt cx="864000" cy="549405"/>
          </a:xfrm>
        </p:grpSpPr>
        <p:sp>
          <p:nvSpPr>
            <p:cNvPr id="45" name="テキスト ボックス 44"/>
            <p:cNvSpPr txBox="1"/>
            <p:nvPr/>
          </p:nvSpPr>
          <p:spPr>
            <a:xfrm>
              <a:off x="7560000" y="4074388"/>
              <a:ext cx="324036" cy="323165"/>
            </a:xfrm>
            <a:prstGeom prst="rect">
              <a:avLst/>
            </a:prstGeom>
            <a:noFill/>
          </p:spPr>
          <p:txBody>
            <a:bodyPr wrap="square" rtlCol="0">
              <a:spAutoFit/>
            </a:bodyPr>
            <a:lstStyle/>
            <a:p>
              <a:r>
                <a:rPr lang="ja-JP" altLang="en-US" sz="1500">
                  <a:solidFill>
                    <a:srgbClr val="EE5500"/>
                  </a:solidFill>
                  <a:latin typeface="MV Boli" panose="02000500030200090000" pitchFamily="2" charset="0"/>
                  <a:ea typeface="HGP行書体" panose="03000600000000000000" pitchFamily="66" charset="-128"/>
                  <a:cs typeface="MV Boli" panose="02000500030200090000" pitchFamily="2" charset="0"/>
                </a:rPr>
                <a:t>Ｘ</a:t>
              </a:r>
            </a:p>
          </p:txBody>
        </p:sp>
        <p:sp>
          <p:nvSpPr>
            <p:cNvPr id="56" name="テキスト ボックス 55"/>
            <p:cNvSpPr txBox="1"/>
            <p:nvPr/>
          </p:nvSpPr>
          <p:spPr>
            <a:xfrm>
              <a:off x="7560000" y="3848148"/>
              <a:ext cx="324036" cy="323165"/>
            </a:xfrm>
            <a:prstGeom prst="rect">
              <a:avLst/>
            </a:prstGeom>
            <a:noFill/>
          </p:spPr>
          <p:txBody>
            <a:bodyPr wrap="square" rtlCol="0">
              <a:spAutoFit/>
            </a:bodyPr>
            <a:lstStyle/>
            <a:p>
              <a:r>
                <a:rPr lang="ja-JP" altLang="en-US" sz="1500">
                  <a:solidFill>
                    <a:srgbClr val="F9BE00"/>
                  </a:solidFill>
                  <a:latin typeface="MV Boli" panose="02000500030200090000" pitchFamily="2" charset="0"/>
                  <a:ea typeface="HGP行書体" panose="03000600000000000000" pitchFamily="66" charset="-128"/>
                  <a:cs typeface="MV Boli" panose="02000500030200090000" pitchFamily="2" charset="0"/>
                </a:rPr>
                <a:t>Ｘ</a:t>
              </a:r>
            </a:p>
          </p:txBody>
        </p:sp>
        <p:sp>
          <p:nvSpPr>
            <p:cNvPr id="71" name="楕円 70"/>
            <p:cNvSpPr/>
            <p:nvPr/>
          </p:nvSpPr>
          <p:spPr>
            <a:xfrm>
              <a:off x="7920000" y="3887993"/>
              <a:ext cx="504000" cy="201491"/>
            </a:xfrm>
            <a:prstGeom prst="ellipse">
              <a:avLst/>
            </a:prstGeom>
            <a:noFill/>
            <a:ln w="25400" cap="flat" cmpd="sng" algn="ctr">
              <a:solidFill>
                <a:srgbClr val="F9BE00"/>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73" name="テキスト ボックス 72"/>
            <p:cNvSpPr txBox="1"/>
            <p:nvPr/>
          </p:nvSpPr>
          <p:spPr>
            <a:xfrm>
              <a:off x="7920000" y="3899547"/>
              <a:ext cx="504000" cy="219291"/>
            </a:xfrm>
            <a:prstGeom prst="rect">
              <a:avLst/>
            </a:prstGeom>
            <a:noFill/>
          </p:spPr>
          <p:txBody>
            <a:bodyPr wrap="square" rtlCol="0">
              <a:spAutoFit/>
            </a:bodyPr>
            <a:lstStyle/>
            <a:p>
              <a:pPr algn="ctr">
                <a:defRPr/>
              </a:pPr>
              <a:r>
                <a:rPr kumimoji="0" lang="ja-JP" altLang="en-US" sz="825" b="1" kern="0">
                  <a:solidFill>
                    <a:srgbClr val="F9BE00"/>
                  </a:solidFill>
                </a:rPr>
                <a:t>消込</a:t>
              </a:r>
            </a:p>
          </p:txBody>
        </p:sp>
        <p:sp>
          <p:nvSpPr>
            <p:cNvPr id="74" name="楕円 73"/>
            <p:cNvSpPr/>
            <p:nvPr/>
          </p:nvSpPr>
          <p:spPr>
            <a:xfrm>
              <a:off x="7920000" y="4117338"/>
              <a:ext cx="504000" cy="201491"/>
            </a:xfrm>
            <a:prstGeom prst="ellipse">
              <a:avLst/>
            </a:prstGeom>
            <a:noFill/>
            <a:ln w="25400" cap="flat" cmpd="sng" algn="ctr">
              <a:solidFill>
                <a:srgbClr val="EE5500"/>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75" name="テキスト ボックス 74"/>
            <p:cNvSpPr txBox="1"/>
            <p:nvPr/>
          </p:nvSpPr>
          <p:spPr>
            <a:xfrm>
              <a:off x="7920000" y="4128892"/>
              <a:ext cx="504000" cy="219291"/>
            </a:xfrm>
            <a:prstGeom prst="rect">
              <a:avLst/>
            </a:prstGeom>
            <a:noFill/>
          </p:spPr>
          <p:txBody>
            <a:bodyPr wrap="square" rtlCol="0">
              <a:spAutoFit/>
            </a:bodyPr>
            <a:lstStyle/>
            <a:p>
              <a:pPr algn="ctr">
                <a:defRPr/>
              </a:pPr>
              <a:r>
                <a:rPr kumimoji="0" lang="ja-JP" altLang="en-US" sz="825" b="1" kern="0">
                  <a:solidFill>
                    <a:srgbClr val="EE5500"/>
                  </a:solidFill>
                </a:rPr>
                <a:t>消込</a:t>
              </a:r>
            </a:p>
          </p:txBody>
        </p:sp>
      </p:grpSp>
    </p:spTree>
    <p:extLst>
      <p:ext uri="{BB962C8B-B14F-4D97-AF65-F5344CB8AC3E}">
        <p14:creationId xmlns:p14="http://schemas.microsoft.com/office/powerpoint/2010/main" val="41398656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59</a:t>
            </a:fld>
            <a:endParaRPr lang="ja-JP" altLang="en-US" dirty="0"/>
          </a:p>
        </p:txBody>
      </p:sp>
      <p:sp>
        <p:nvSpPr>
          <p:cNvPr id="5" name="タイトル 4"/>
          <p:cNvSpPr>
            <a:spLocks noGrp="1"/>
          </p:cNvSpPr>
          <p:nvPr>
            <p:ph type="title"/>
          </p:nvPr>
        </p:nvSpPr>
        <p:spPr/>
        <p:txBody>
          <a:bodyPr/>
          <a:lstStyle/>
          <a:p>
            <a:r>
              <a:rPr lang="ja-JP" altLang="en-US" dirty="0"/>
              <a:t>相殺処理</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債権債務の相殺仕訳を自動起票</a:t>
            </a:r>
          </a:p>
          <a:p>
            <a:endParaRPr kumimoji="1" lang="en-US" altLang="ja-JP" dirty="0"/>
          </a:p>
        </p:txBody>
      </p:sp>
      <p:sp>
        <p:nvSpPr>
          <p:cNvPr id="8" name="テキスト プレースホルダー 7"/>
          <p:cNvSpPr>
            <a:spLocks noGrp="1"/>
          </p:cNvSpPr>
          <p:nvPr>
            <p:ph type="body" sz="quarter" idx="17"/>
          </p:nvPr>
        </p:nvSpPr>
        <p:spPr/>
        <p:txBody>
          <a:bodyPr/>
          <a:lstStyle/>
          <a:p>
            <a:r>
              <a:rPr kumimoji="0" lang="ja-JP" altLang="en-US" kern="0" dirty="0">
                <a:solidFill>
                  <a:prstClr val="black"/>
                </a:solidFill>
              </a:rPr>
              <a:t>１つの取引先に債権と債務が両方発生する場合、債権情報と債務情報との相殺処理を行い</a:t>
            </a:r>
            <a:endParaRPr kumimoji="0" lang="en-US" altLang="ja-JP" kern="0" dirty="0">
              <a:solidFill>
                <a:prstClr val="black"/>
              </a:solidFill>
            </a:endParaRPr>
          </a:p>
          <a:p>
            <a:r>
              <a:rPr kumimoji="0" lang="ja-JP" altLang="en-US" kern="0" dirty="0">
                <a:solidFill>
                  <a:prstClr val="black"/>
                </a:solidFill>
              </a:rPr>
              <a:t>相殺仕訳を作成することが可能です</a:t>
            </a:r>
            <a:endParaRPr kumimoji="0" lang="en-US" altLang="ja-JP" kern="0" dirty="0">
              <a:solidFill>
                <a:prstClr val="black"/>
              </a:solidFill>
            </a:endParaRPr>
          </a:p>
          <a:p>
            <a:endParaRPr kumimoji="1" lang="ja-JP" altLang="en-US" dirty="0"/>
          </a:p>
        </p:txBody>
      </p:sp>
      <p:cxnSp>
        <p:nvCxnSpPr>
          <p:cNvPr id="46" name="直線コネクタ 45"/>
          <p:cNvCxnSpPr/>
          <p:nvPr/>
        </p:nvCxnSpPr>
        <p:spPr>
          <a:xfrm>
            <a:off x="1043608" y="3030801"/>
            <a:ext cx="7380000" cy="0"/>
          </a:xfrm>
          <a:prstGeom prst="line">
            <a:avLst/>
          </a:prstGeom>
          <a:noFill/>
          <a:ln w="38100" cap="flat" cmpd="sng" algn="ctr">
            <a:solidFill>
              <a:srgbClr val="FFFFFF">
                <a:lumMod val="75000"/>
              </a:srgbClr>
            </a:solidFill>
            <a:prstDash val="sysDot"/>
            <a:headEnd type="oval"/>
            <a:tailEnd type="oval"/>
          </a:ln>
          <a:effectLst/>
        </p:spPr>
      </p:cxnSp>
      <p:sp>
        <p:nvSpPr>
          <p:cNvPr id="47" name="上下矢印 46"/>
          <p:cNvSpPr/>
          <p:nvPr/>
        </p:nvSpPr>
        <p:spPr>
          <a:xfrm>
            <a:off x="2771800" y="2760771"/>
            <a:ext cx="405045" cy="513057"/>
          </a:xfrm>
          <a:prstGeom prst="upDownArrow">
            <a:avLst/>
          </a:prstGeom>
          <a:solidFill>
            <a:srgbClr val="54C2F0"/>
          </a:solidFill>
          <a:ln w="25400" cap="flat" cmpd="sng" algn="ctr">
            <a:no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48" name="角丸四角形 47"/>
          <p:cNvSpPr/>
          <p:nvPr/>
        </p:nvSpPr>
        <p:spPr>
          <a:xfrm>
            <a:off x="3419872" y="2706765"/>
            <a:ext cx="1728192" cy="567063"/>
          </a:xfrm>
          <a:prstGeom prst="roundRect">
            <a:avLst/>
          </a:prstGeom>
          <a:solidFill>
            <a:srgbClr val="54C2F0"/>
          </a:solidFill>
          <a:ln w="25400" cap="flat" cmpd="sng" algn="ctr">
            <a:solidFill>
              <a:srgbClr val="FFFFFF"/>
            </a:solidFill>
            <a:prstDash val="solid"/>
          </a:ln>
          <a:effectLst/>
        </p:spPr>
        <p:txBody>
          <a:bodyPr rtlCol="0" anchor="ctr"/>
          <a:lstStyle/>
          <a:p>
            <a:pPr algn="ctr">
              <a:defRPr/>
            </a:pPr>
            <a:r>
              <a:rPr kumimoji="0" lang="ja-JP" altLang="en-US" sz="1400" kern="0" dirty="0">
                <a:solidFill>
                  <a:srgbClr val="FFFFFF"/>
                </a:solidFill>
                <a:latin typeface="メイリオ"/>
                <a:ea typeface="メイリオ"/>
                <a:cs typeface="メイリオ" pitchFamily="50" charset="-128"/>
              </a:rPr>
              <a:t>　</a:t>
            </a:r>
            <a:r>
              <a:rPr kumimoji="0" lang="ja-JP" altLang="en-US" sz="1400" b="1" kern="0" dirty="0">
                <a:solidFill>
                  <a:srgbClr val="FFFFFF"/>
                </a:solidFill>
                <a:latin typeface="メイリオ"/>
                <a:ea typeface="メイリオ"/>
                <a:cs typeface="メイリオ" pitchFamily="50" charset="-128"/>
              </a:rPr>
              <a:t>債権債務の相殺</a:t>
            </a:r>
          </a:p>
        </p:txBody>
      </p:sp>
      <p:sp>
        <p:nvSpPr>
          <p:cNvPr id="49" name="角丸四角形 48"/>
          <p:cNvSpPr/>
          <p:nvPr/>
        </p:nvSpPr>
        <p:spPr>
          <a:xfrm>
            <a:off x="827583" y="1527634"/>
            <a:ext cx="1404000" cy="324036"/>
          </a:xfrm>
          <a:prstGeom prst="roundRect">
            <a:avLst/>
          </a:prstGeom>
          <a:solidFill>
            <a:srgbClr val="54C2F0"/>
          </a:solidFill>
          <a:ln w="25400" cap="flat" cmpd="sng" algn="ctr">
            <a:solidFill>
              <a:srgbClr val="FFFFFF"/>
            </a:solidFill>
            <a:prstDash val="solid"/>
          </a:ln>
          <a:effectLst/>
        </p:spPr>
        <p:txBody>
          <a:bodyPr rtlCol="0" anchor="ctr"/>
          <a:lstStyle/>
          <a:p>
            <a:pPr algn="ctr">
              <a:defRPr/>
            </a:pPr>
            <a:r>
              <a:rPr kumimoji="0" lang="ja-JP" altLang="en-US" sz="1400" kern="0">
                <a:solidFill>
                  <a:srgbClr val="FFFFFF"/>
                </a:solidFill>
                <a:latin typeface="メイリオ"/>
                <a:ea typeface="メイリオ"/>
                <a:cs typeface="メイリオ" pitchFamily="50" charset="-128"/>
              </a:rPr>
              <a:t>相殺入力</a:t>
            </a:r>
          </a:p>
        </p:txBody>
      </p:sp>
      <p:sp>
        <p:nvSpPr>
          <p:cNvPr id="50" name="フローチャート : 書類 16"/>
          <p:cNvSpPr/>
          <p:nvPr/>
        </p:nvSpPr>
        <p:spPr>
          <a:xfrm>
            <a:off x="3491880" y="3739344"/>
            <a:ext cx="1296000" cy="954000"/>
          </a:xfrm>
          <a:prstGeom prst="flowChartDocument">
            <a:avLst/>
          </a:prstGeom>
          <a:solidFill>
            <a:srgbClr val="54C2F0"/>
          </a:solidFill>
          <a:ln w="19050" cap="flat" cmpd="sng" algn="ctr">
            <a:noFill/>
            <a:prstDash val="solid"/>
          </a:ln>
          <a:effectLst/>
        </p:spPr>
        <p:txBody>
          <a:bodyPr lIns="135000" tIns="81000" rIns="27000" bIns="27000" rtlCol="0" anchor="t" anchorCtr="0"/>
          <a:lstStyle/>
          <a:p>
            <a:pPr>
              <a:defRPr/>
            </a:pPr>
            <a:r>
              <a:rPr kumimoji="0" lang="ja-JP" altLang="en-US" sz="1200" b="1" kern="0" dirty="0">
                <a:solidFill>
                  <a:srgbClr val="FFFFFF"/>
                </a:solidFill>
                <a:latin typeface="メイリオ"/>
                <a:ea typeface="メイリオ"/>
                <a:cs typeface="メイリオ" pitchFamily="50" charset="-128"/>
              </a:rPr>
              <a:t>相殺の確認</a:t>
            </a:r>
            <a:endParaRPr kumimoji="0" lang="en-US" altLang="ja-JP" sz="1200" b="1" kern="0" dirty="0">
              <a:solidFill>
                <a:srgbClr val="FFFFFF"/>
              </a:solidFill>
              <a:latin typeface="メイリオ"/>
              <a:ea typeface="メイリオ"/>
              <a:cs typeface="メイリオ" pitchFamily="50" charset="-128"/>
            </a:endParaRPr>
          </a:p>
          <a:p>
            <a:pPr>
              <a:defRPr/>
            </a:pPr>
            <a:r>
              <a:rPr kumimoji="0" lang="ja-JP" altLang="en-US" sz="1100" kern="0" dirty="0">
                <a:solidFill>
                  <a:srgbClr val="FFFFFF"/>
                </a:solidFill>
                <a:latin typeface="メイリオ"/>
                <a:ea typeface="メイリオ"/>
                <a:cs typeface="メイリオ" pitchFamily="50" charset="-128"/>
              </a:rPr>
              <a:t>・相殺一覧表</a:t>
            </a:r>
            <a:endParaRPr kumimoji="0" lang="en-US" altLang="ja-JP" sz="1100" kern="0" dirty="0">
              <a:solidFill>
                <a:srgbClr val="FFFFFF"/>
              </a:solidFill>
              <a:latin typeface="メイリオ"/>
              <a:ea typeface="メイリオ"/>
              <a:cs typeface="メイリオ" pitchFamily="50" charset="-128"/>
            </a:endParaRPr>
          </a:p>
          <a:p>
            <a:pPr>
              <a:defRPr/>
            </a:pPr>
            <a:r>
              <a:rPr kumimoji="0" lang="ja-JP" altLang="en-US" sz="1100" kern="0" dirty="0">
                <a:solidFill>
                  <a:srgbClr val="FFFFFF"/>
                </a:solidFill>
                <a:latin typeface="メイリオ"/>
                <a:ea typeface="メイリオ"/>
                <a:cs typeface="メイリオ" pitchFamily="50" charset="-128"/>
              </a:rPr>
              <a:t>・仕訳伝票発行</a:t>
            </a:r>
            <a:endParaRPr kumimoji="0" lang="en-US" altLang="ja-JP" sz="1100" kern="0" dirty="0">
              <a:solidFill>
                <a:srgbClr val="FFFFFF"/>
              </a:solidFill>
              <a:latin typeface="メイリオ"/>
              <a:ea typeface="メイリオ"/>
              <a:cs typeface="メイリオ" pitchFamily="50" charset="-128"/>
            </a:endParaRPr>
          </a:p>
          <a:p>
            <a:pPr>
              <a:defRPr/>
            </a:pPr>
            <a:r>
              <a:rPr kumimoji="0" lang="ja-JP" altLang="en-US" sz="1100" kern="0" dirty="0">
                <a:solidFill>
                  <a:srgbClr val="FFFFFF"/>
                </a:solidFill>
                <a:latin typeface="メイリオ"/>
                <a:ea typeface="メイリオ"/>
                <a:cs typeface="メイリオ" pitchFamily="50" charset="-128"/>
              </a:rPr>
              <a:t>・仕訳日記帳</a:t>
            </a:r>
            <a:endParaRPr kumimoji="0" lang="en-US" altLang="ja-JP" sz="1100" kern="0" dirty="0">
              <a:solidFill>
                <a:srgbClr val="FFFFFF"/>
              </a:solidFill>
              <a:latin typeface="メイリオ"/>
              <a:ea typeface="メイリオ"/>
              <a:cs typeface="メイリオ" pitchFamily="50" charset="-128"/>
            </a:endParaRPr>
          </a:p>
          <a:p>
            <a:pPr>
              <a:defRPr/>
            </a:pPr>
            <a:endParaRPr kumimoji="0" lang="ja-JP" altLang="en-US" sz="1050" kern="0" dirty="0">
              <a:solidFill>
                <a:srgbClr val="FFFFFF"/>
              </a:solidFill>
              <a:latin typeface="メイリオ"/>
              <a:ea typeface="メイリオ"/>
              <a:cs typeface="メイリオ" pitchFamily="50" charset="-128"/>
            </a:endParaRPr>
          </a:p>
        </p:txBody>
      </p:sp>
      <p:sp>
        <p:nvSpPr>
          <p:cNvPr id="51" name="角丸四角形 50"/>
          <p:cNvSpPr/>
          <p:nvPr/>
        </p:nvSpPr>
        <p:spPr>
          <a:xfrm>
            <a:off x="3358915" y="2173962"/>
            <a:ext cx="1836204" cy="324036"/>
          </a:xfrm>
          <a:prstGeom prst="roundRect">
            <a:avLst/>
          </a:prstGeom>
          <a:noFill/>
          <a:ln w="25400" cap="flat" cmpd="sng" algn="ctr">
            <a:noFill/>
            <a:prstDash val="solid"/>
          </a:ln>
          <a:effectLst/>
        </p:spPr>
        <p:txBody>
          <a:bodyPr rtlCol="0" anchor="ctr"/>
          <a:lstStyle/>
          <a:p>
            <a:pPr algn="ctr">
              <a:defRPr/>
            </a:pPr>
            <a:r>
              <a:rPr kumimoji="0" lang="ja-JP" altLang="en-US" sz="1200" kern="0" dirty="0">
                <a:solidFill>
                  <a:prstClr val="black"/>
                </a:solidFill>
                <a:latin typeface="メイリオ"/>
                <a:ea typeface="メイリオ"/>
                <a:cs typeface="メイリオ" pitchFamily="50" charset="-128"/>
              </a:rPr>
              <a:t>債権の一部相殺も可能</a:t>
            </a:r>
            <a:endParaRPr kumimoji="0" lang="en-US" altLang="ja-JP" sz="1200" kern="0" dirty="0">
              <a:solidFill>
                <a:prstClr val="black"/>
              </a:solidFill>
              <a:latin typeface="メイリオ"/>
              <a:ea typeface="メイリオ"/>
              <a:cs typeface="メイリオ" pitchFamily="50" charset="-128"/>
            </a:endParaRPr>
          </a:p>
        </p:txBody>
      </p:sp>
      <p:grpSp>
        <p:nvGrpSpPr>
          <p:cNvPr id="52" name="グループ化 25"/>
          <p:cNvGrpSpPr/>
          <p:nvPr/>
        </p:nvGrpSpPr>
        <p:grpSpPr>
          <a:xfrm>
            <a:off x="2758598" y="2171503"/>
            <a:ext cx="373242" cy="373244"/>
            <a:chOff x="395536" y="2225153"/>
            <a:chExt cx="381000" cy="381001"/>
          </a:xfrm>
          <a:solidFill>
            <a:srgbClr val="77A233"/>
          </a:solidFill>
        </p:grpSpPr>
        <p:sp>
          <p:nvSpPr>
            <p:cNvPr id="53" name="Freeform 57"/>
            <p:cNvSpPr>
              <a:spLocks/>
            </p:cNvSpPr>
            <p:nvPr/>
          </p:nvSpPr>
          <p:spPr bwMode="auto">
            <a:xfrm>
              <a:off x="395536" y="2225153"/>
              <a:ext cx="381000" cy="285750"/>
            </a:xfrm>
            <a:custGeom>
              <a:avLst/>
              <a:gdLst/>
              <a:ahLst/>
              <a:cxnLst>
                <a:cxn ang="0">
                  <a:pos x="228" y="180"/>
                </a:cxn>
                <a:cxn ang="0">
                  <a:pos x="56" y="180"/>
                </a:cxn>
                <a:cxn ang="0">
                  <a:pos x="56" y="180"/>
                </a:cxn>
                <a:cxn ang="0">
                  <a:pos x="52" y="180"/>
                </a:cxn>
                <a:cxn ang="0">
                  <a:pos x="48" y="176"/>
                </a:cxn>
                <a:cxn ang="0">
                  <a:pos x="46" y="174"/>
                </a:cxn>
                <a:cxn ang="0">
                  <a:pos x="44" y="170"/>
                </a:cxn>
                <a:cxn ang="0">
                  <a:pos x="30" y="24"/>
                </a:cxn>
                <a:cxn ang="0">
                  <a:pos x="0" y="24"/>
                </a:cxn>
                <a:cxn ang="0">
                  <a:pos x="0" y="0"/>
                </a:cxn>
                <a:cxn ang="0">
                  <a:pos x="40" y="0"/>
                </a:cxn>
                <a:cxn ang="0">
                  <a:pos x="40" y="0"/>
                </a:cxn>
                <a:cxn ang="0">
                  <a:pos x="44" y="0"/>
                </a:cxn>
                <a:cxn ang="0">
                  <a:pos x="48" y="4"/>
                </a:cxn>
                <a:cxn ang="0">
                  <a:pos x="50" y="6"/>
                </a:cxn>
                <a:cxn ang="0">
                  <a:pos x="52" y="10"/>
                </a:cxn>
                <a:cxn ang="0">
                  <a:pos x="66" y="156"/>
                </a:cxn>
                <a:cxn ang="0">
                  <a:pos x="216" y="156"/>
                </a:cxn>
                <a:cxn ang="0">
                  <a:pos x="216" y="90"/>
                </a:cxn>
                <a:cxn ang="0">
                  <a:pos x="240" y="90"/>
                </a:cxn>
                <a:cxn ang="0">
                  <a:pos x="240" y="168"/>
                </a:cxn>
                <a:cxn ang="0">
                  <a:pos x="240" y="168"/>
                </a:cxn>
                <a:cxn ang="0">
                  <a:pos x="240" y="172"/>
                </a:cxn>
                <a:cxn ang="0">
                  <a:pos x="236" y="176"/>
                </a:cxn>
                <a:cxn ang="0">
                  <a:pos x="232" y="180"/>
                </a:cxn>
                <a:cxn ang="0">
                  <a:pos x="228" y="180"/>
                </a:cxn>
                <a:cxn ang="0">
                  <a:pos x="228" y="180"/>
                </a:cxn>
              </a:cxnLst>
              <a:rect l="0" t="0" r="r" b="b"/>
              <a:pathLst>
                <a:path w="240" h="180">
                  <a:moveTo>
                    <a:pt x="228" y="180"/>
                  </a:moveTo>
                  <a:lnTo>
                    <a:pt x="56" y="180"/>
                  </a:lnTo>
                  <a:lnTo>
                    <a:pt x="56" y="180"/>
                  </a:lnTo>
                  <a:lnTo>
                    <a:pt x="52" y="180"/>
                  </a:lnTo>
                  <a:lnTo>
                    <a:pt x="48" y="176"/>
                  </a:lnTo>
                  <a:lnTo>
                    <a:pt x="46" y="174"/>
                  </a:lnTo>
                  <a:lnTo>
                    <a:pt x="44" y="170"/>
                  </a:lnTo>
                  <a:lnTo>
                    <a:pt x="30" y="24"/>
                  </a:lnTo>
                  <a:lnTo>
                    <a:pt x="0" y="24"/>
                  </a:lnTo>
                  <a:lnTo>
                    <a:pt x="0" y="0"/>
                  </a:lnTo>
                  <a:lnTo>
                    <a:pt x="40" y="0"/>
                  </a:lnTo>
                  <a:lnTo>
                    <a:pt x="40" y="0"/>
                  </a:lnTo>
                  <a:lnTo>
                    <a:pt x="44" y="0"/>
                  </a:lnTo>
                  <a:lnTo>
                    <a:pt x="48" y="4"/>
                  </a:lnTo>
                  <a:lnTo>
                    <a:pt x="50" y="6"/>
                  </a:lnTo>
                  <a:lnTo>
                    <a:pt x="52" y="10"/>
                  </a:lnTo>
                  <a:lnTo>
                    <a:pt x="66" y="156"/>
                  </a:lnTo>
                  <a:lnTo>
                    <a:pt x="216" y="156"/>
                  </a:lnTo>
                  <a:lnTo>
                    <a:pt x="216" y="90"/>
                  </a:lnTo>
                  <a:lnTo>
                    <a:pt x="240" y="90"/>
                  </a:lnTo>
                  <a:lnTo>
                    <a:pt x="240" y="168"/>
                  </a:lnTo>
                  <a:lnTo>
                    <a:pt x="240" y="168"/>
                  </a:lnTo>
                  <a:lnTo>
                    <a:pt x="240" y="172"/>
                  </a:lnTo>
                  <a:lnTo>
                    <a:pt x="236" y="176"/>
                  </a:lnTo>
                  <a:lnTo>
                    <a:pt x="232" y="180"/>
                  </a:lnTo>
                  <a:lnTo>
                    <a:pt x="228" y="180"/>
                  </a:lnTo>
                  <a:lnTo>
                    <a:pt x="228" y="18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54" name="Freeform 58"/>
            <p:cNvSpPr>
              <a:spLocks/>
            </p:cNvSpPr>
            <p:nvPr/>
          </p:nvSpPr>
          <p:spPr bwMode="auto">
            <a:xfrm>
              <a:off x="5034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55" name="Freeform 59"/>
            <p:cNvSpPr>
              <a:spLocks/>
            </p:cNvSpPr>
            <p:nvPr/>
          </p:nvSpPr>
          <p:spPr bwMode="auto">
            <a:xfrm>
              <a:off x="6685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56" name="Freeform 60"/>
            <p:cNvSpPr>
              <a:spLocks/>
            </p:cNvSpPr>
            <p:nvPr/>
          </p:nvSpPr>
          <p:spPr bwMode="auto">
            <a:xfrm rot="10800000">
              <a:off x="525711" y="2225153"/>
              <a:ext cx="177800" cy="209550"/>
            </a:xfrm>
            <a:custGeom>
              <a:avLst/>
              <a:gdLst/>
              <a:ahLst/>
              <a:cxnLst>
                <a:cxn ang="0">
                  <a:pos x="96" y="60"/>
                </a:cxn>
                <a:cxn ang="0">
                  <a:pos x="68" y="86"/>
                </a:cxn>
                <a:cxn ang="0">
                  <a:pos x="68" y="0"/>
                </a:cxn>
                <a:cxn ang="0">
                  <a:pos x="44" y="0"/>
                </a:cxn>
                <a:cxn ang="0">
                  <a:pos x="44" y="86"/>
                </a:cxn>
                <a:cxn ang="0">
                  <a:pos x="16" y="60"/>
                </a:cxn>
                <a:cxn ang="0">
                  <a:pos x="0" y="76"/>
                </a:cxn>
                <a:cxn ang="0">
                  <a:pos x="56" y="132"/>
                </a:cxn>
                <a:cxn ang="0">
                  <a:pos x="112" y="76"/>
                </a:cxn>
                <a:cxn ang="0">
                  <a:pos x="96" y="60"/>
                </a:cxn>
              </a:cxnLst>
              <a:rect l="0" t="0" r="r" b="b"/>
              <a:pathLst>
                <a:path w="112" h="132">
                  <a:moveTo>
                    <a:pt x="96" y="60"/>
                  </a:moveTo>
                  <a:lnTo>
                    <a:pt x="68" y="86"/>
                  </a:lnTo>
                  <a:lnTo>
                    <a:pt x="68" y="0"/>
                  </a:lnTo>
                  <a:lnTo>
                    <a:pt x="44" y="0"/>
                  </a:lnTo>
                  <a:lnTo>
                    <a:pt x="44" y="86"/>
                  </a:lnTo>
                  <a:lnTo>
                    <a:pt x="16" y="60"/>
                  </a:lnTo>
                  <a:lnTo>
                    <a:pt x="0" y="76"/>
                  </a:lnTo>
                  <a:lnTo>
                    <a:pt x="56" y="132"/>
                  </a:lnTo>
                  <a:lnTo>
                    <a:pt x="112" y="76"/>
                  </a:lnTo>
                  <a:lnTo>
                    <a:pt x="96" y="6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57" name="グループ化 30"/>
          <p:cNvGrpSpPr/>
          <p:nvPr/>
        </p:nvGrpSpPr>
        <p:grpSpPr>
          <a:xfrm>
            <a:off x="2758598" y="3539655"/>
            <a:ext cx="373242" cy="373244"/>
            <a:chOff x="395536" y="2225153"/>
            <a:chExt cx="381000" cy="381001"/>
          </a:xfrm>
          <a:solidFill>
            <a:srgbClr val="F9BE00"/>
          </a:solidFill>
        </p:grpSpPr>
        <p:sp>
          <p:nvSpPr>
            <p:cNvPr id="58" name="Freeform 57"/>
            <p:cNvSpPr>
              <a:spLocks/>
            </p:cNvSpPr>
            <p:nvPr/>
          </p:nvSpPr>
          <p:spPr bwMode="auto">
            <a:xfrm>
              <a:off x="395536" y="2225153"/>
              <a:ext cx="381000" cy="285750"/>
            </a:xfrm>
            <a:custGeom>
              <a:avLst/>
              <a:gdLst/>
              <a:ahLst/>
              <a:cxnLst>
                <a:cxn ang="0">
                  <a:pos x="228" y="180"/>
                </a:cxn>
                <a:cxn ang="0">
                  <a:pos x="56" y="180"/>
                </a:cxn>
                <a:cxn ang="0">
                  <a:pos x="56" y="180"/>
                </a:cxn>
                <a:cxn ang="0">
                  <a:pos x="52" y="180"/>
                </a:cxn>
                <a:cxn ang="0">
                  <a:pos x="48" y="176"/>
                </a:cxn>
                <a:cxn ang="0">
                  <a:pos x="46" y="174"/>
                </a:cxn>
                <a:cxn ang="0">
                  <a:pos x="44" y="170"/>
                </a:cxn>
                <a:cxn ang="0">
                  <a:pos x="30" y="24"/>
                </a:cxn>
                <a:cxn ang="0">
                  <a:pos x="0" y="24"/>
                </a:cxn>
                <a:cxn ang="0">
                  <a:pos x="0" y="0"/>
                </a:cxn>
                <a:cxn ang="0">
                  <a:pos x="40" y="0"/>
                </a:cxn>
                <a:cxn ang="0">
                  <a:pos x="40" y="0"/>
                </a:cxn>
                <a:cxn ang="0">
                  <a:pos x="44" y="0"/>
                </a:cxn>
                <a:cxn ang="0">
                  <a:pos x="48" y="4"/>
                </a:cxn>
                <a:cxn ang="0">
                  <a:pos x="50" y="6"/>
                </a:cxn>
                <a:cxn ang="0">
                  <a:pos x="52" y="10"/>
                </a:cxn>
                <a:cxn ang="0">
                  <a:pos x="66" y="156"/>
                </a:cxn>
                <a:cxn ang="0">
                  <a:pos x="216" y="156"/>
                </a:cxn>
                <a:cxn ang="0">
                  <a:pos x="216" y="90"/>
                </a:cxn>
                <a:cxn ang="0">
                  <a:pos x="240" y="90"/>
                </a:cxn>
                <a:cxn ang="0">
                  <a:pos x="240" y="168"/>
                </a:cxn>
                <a:cxn ang="0">
                  <a:pos x="240" y="168"/>
                </a:cxn>
                <a:cxn ang="0">
                  <a:pos x="240" y="172"/>
                </a:cxn>
                <a:cxn ang="0">
                  <a:pos x="236" y="176"/>
                </a:cxn>
                <a:cxn ang="0">
                  <a:pos x="232" y="180"/>
                </a:cxn>
                <a:cxn ang="0">
                  <a:pos x="228" y="180"/>
                </a:cxn>
                <a:cxn ang="0">
                  <a:pos x="228" y="180"/>
                </a:cxn>
              </a:cxnLst>
              <a:rect l="0" t="0" r="r" b="b"/>
              <a:pathLst>
                <a:path w="240" h="180">
                  <a:moveTo>
                    <a:pt x="228" y="180"/>
                  </a:moveTo>
                  <a:lnTo>
                    <a:pt x="56" y="180"/>
                  </a:lnTo>
                  <a:lnTo>
                    <a:pt x="56" y="180"/>
                  </a:lnTo>
                  <a:lnTo>
                    <a:pt x="52" y="180"/>
                  </a:lnTo>
                  <a:lnTo>
                    <a:pt x="48" y="176"/>
                  </a:lnTo>
                  <a:lnTo>
                    <a:pt x="46" y="174"/>
                  </a:lnTo>
                  <a:lnTo>
                    <a:pt x="44" y="170"/>
                  </a:lnTo>
                  <a:lnTo>
                    <a:pt x="30" y="24"/>
                  </a:lnTo>
                  <a:lnTo>
                    <a:pt x="0" y="24"/>
                  </a:lnTo>
                  <a:lnTo>
                    <a:pt x="0" y="0"/>
                  </a:lnTo>
                  <a:lnTo>
                    <a:pt x="40" y="0"/>
                  </a:lnTo>
                  <a:lnTo>
                    <a:pt x="40" y="0"/>
                  </a:lnTo>
                  <a:lnTo>
                    <a:pt x="44" y="0"/>
                  </a:lnTo>
                  <a:lnTo>
                    <a:pt x="48" y="4"/>
                  </a:lnTo>
                  <a:lnTo>
                    <a:pt x="50" y="6"/>
                  </a:lnTo>
                  <a:lnTo>
                    <a:pt x="52" y="10"/>
                  </a:lnTo>
                  <a:lnTo>
                    <a:pt x="66" y="156"/>
                  </a:lnTo>
                  <a:lnTo>
                    <a:pt x="216" y="156"/>
                  </a:lnTo>
                  <a:lnTo>
                    <a:pt x="216" y="90"/>
                  </a:lnTo>
                  <a:lnTo>
                    <a:pt x="240" y="90"/>
                  </a:lnTo>
                  <a:lnTo>
                    <a:pt x="240" y="168"/>
                  </a:lnTo>
                  <a:lnTo>
                    <a:pt x="240" y="168"/>
                  </a:lnTo>
                  <a:lnTo>
                    <a:pt x="240" y="172"/>
                  </a:lnTo>
                  <a:lnTo>
                    <a:pt x="236" y="176"/>
                  </a:lnTo>
                  <a:lnTo>
                    <a:pt x="232" y="180"/>
                  </a:lnTo>
                  <a:lnTo>
                    <a:pt x="228" y="180"/>
                  </a:lnTo>
                  <a:lnTo>
                    <a:pt x="228" y="18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59" name="Freeform 58"/>
            <p:cNvSpPr>
              <a:spLocks/>
            </p:cNvSpPr>
            <p:nvPr/>
          </p:nvSpPr>
          <p:spPr bwMode="auto">
            <a:xfrm>
              <a:off x="5034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60" name="Freeform 59"/>
            <p:cNvSpPr>
              <a:spLocks/>
            </p:cNvSpPr>
            <p:nvPr/>
          </p:nvSpPr>
          <p:spPr bwMode="auto">
            <a:xfrm>
              <a:off x="6685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61" name="Freeform 60"/>
            <p:cNvSpPr>
              <a:spLocks/>
            </p:cNvSpPr>
            <p:nvPr/>
          </p:nvSpPr>
          <p:spPr bwMode="auto">
            <a:xfrm>
              <a:off x="525711" y="2225153"/>
              <a:ext cx="177800" cy="209550"/>
            </a:xfrm>
            <a:custGeom>
              <a:avLst/>
              <a:gdLst/>
              <a:ahLst/>
              <a:cxnLst>
                <a:cxn ang="0">
                  <a:pos x="96" y="60"/>
                </a:cxn>
                <a:cxn ang="0">
                  <a:pos x="68" y="86"/>
                </a:cxn>
                <a:cxn ang="0">
                  <a:pos x="68" y="0"/>
                </a:cxn>
                <a:cxn ang="0">
                  <a:pos x="44" y="0"/>
                </a:cxn>
                <a:cxn ang="0">
                  <a:pos x="44" y="86"/>
                </a:cxn>
                <a:cxn ang="0">
                  <a:pos x="16" y="60"/>
                </a:cxn>
                <a:cxn ang="0">
                  <a:pos x="0" y="76"/>
                </a:cxn>
                <a:cxn ang="0">
                  <a:pos x="56" y="132"/>
                </a:cxn>
                <a:cxn ang="0">
                  <a:pos x="112" y="76"/>
                </a:cxn>
                <a:cxn ang="0">
                  <a:pos x="96" y="60"/>
                </a:cxn>
              </a:cxnLst>
              <a:rect l="0" t="0" r="r" b="b"/>
              <a:pathLst>
                <a:path w="112" h="132">
                  <a:moveTo>
                    <a:pt x="96" y="60"/>
                  </a:moveTo>
                  <a:lnTo>
                    <a:pt x="68" y="86"/>
                  </a:lnTo>
                  <a:lnTo>
                    <a:pt x="68" y="0"/>
                  </a:lnTo>
                  <a:lnTo>
                    <a:pt x="44" y="0"/>
                  </a:lnTo>
                  <a:lnTo>
                    <a:pt x="44" y="86"/>
                  </a:lnTo>
                  <a:lnTo>
                    <a:pt x="16" y="60"/>
                  </a:lnTo>
                  <a:lnTo>
                    <a:pt x="0" y="76"/>
                  </a:lnTo>
                  <a:lnTo>
                    <a:pt x="56" y="132"/>
                  </a:lnTo>
                  <a:lnTo>
                    <a:pt x="112" y="76"/>
                  </a:lnTo>
                  <a:lnTo>
                    <a:pt x="96" y="6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62" name="角丸四角形 61"/>
          <p:cNvSpPr/>
          <p:nvPr/>
        </p:nvSpPr>
        <p:spPr>
          <a:xfrm>
            <a:off x="1160620" y="2085696"/>
            <a:ext cx="1404000" cy="540060"/>
          </a:xfrm>
          <a:prstGeom prst="roundRect">
            <a:avLst/>
          </a:prstGeom>
          <a:solidFill>
            <a:srgbClr val="77A233"/>
          </a:solidFill>
          <a:ln w="25400" cap="flat" cmpd="sng" algn="ctr">
            <a:solidFill>
              <a:srgbClr val="FFFFFF"/>
            </a:solidFill>
            <a:prstDash val="solid"/>
          </a:ln>
          <a:effectLst/>
        </p:spPr>
        <p:txBody>
          <a:bodyPr rtlCol="0" anchor="ctr"/>
          <a:lstStyle/>
          <a:p>
            <a:pPr algn="ctr">
              <a:defRPr/>
            </a:pPr>
            <a:r>
              <a:rPr kumimoji="0" lang="ja-JP" altLang="en-US" sz="1400" kern="0" dirty="0">
                <a:solidFill>
                  <a:srgbClr val="FFFFFF"/>
                </a:solidFill>
                <a:latin typeface="メイリオ"/>
                <a:ea typeface="メイリオ"/>
                <a:cs typeface="メイリオ" pitchFamily="50" charset="-128"/>
              </a:rPr>
              <a:t>　債権入力</a:t>
            </a:r>
          </a:p>
        </p:txBody>
      </p:sp>
      <p:sp>
        <p:nvSpPr>
          <p:cNvPr id="63" name="角丸四角形 62"/>
          <p:cNvSpPr/>
          <p:nvPr/>
        </p:nvSpPr>
        <p:spPr>
          <a:xfrm>
            <a:off x="1160620" y="3431643"/>
            <a:ext cx="1404000" cy="508259"/>
          </a:xfrm>
          <a:prstGeom prst="roundRect">
            <a:avLst/>
          </a:prstGeom>
          <a:solidFill>
            <a:srgbClr val="F9BE00"/>
          </a:solidFill>
          <a:ln w="25400" cap="flat" cmpd="sng" algn="ctr">
            <a:solidFill>
              <a:srgbClr val="FFFFFF"/>
            </a:solidFill>
            <a:prstDash val="solid"/>
          </a:ln>
          <a:effectLst/>
        </p:spPr>
        <p:txBody>
          <a:bodyPr rtlCol="0" anchor="ctr"/>
          <a:lstStyle/>
          <a:p>
            <a:pPr algn="ctr">
              <a:defRPr/>
            </a:pPr>
            <a:r>
              <a:rPr kumimoji="0" lang="ja-JP" altLang="en-US" sz="1400" kern="0">
                <a:solidFill>
                  <a:srgbClr val="FFFFFF"/>
                </a:solidFill>
                <a:latin typeface="メイリオ"/>
                <a:ea typeface="メイリオ"/>
                <a:cs typeface="メイリオ" pitchFamily="50" charset="-128"/>
              </a:rPr>
              <a:t>　債務入力</a:t>
            </a:r>
          </a:p>
        </p:txBody>
      </p:sp>
      <p:grpSp>
        <p:nvGrpSpPr>
          <p:cNvPr id="64" name="グループ化 250"/>
          <p:cNvGrpSpPr/>
          <p:nvPr/>
        </p:nvGrpSpPr>
        <p:grpSpPr>
          <a:xfrm>
            <a:off x="1268633" y="2221315"/>
            <a:ext cx="216024" cy="242423"/>
            <a:chOff x="2182416" y="3387725"/>
            <a:chExt cx="381000" cy="381000"/>
          </a:xfrm>
          <a:solidFill>
            <a:srgbClr val="FFFFFF"/>
          </a:solidFill>
        </p:grpSpPr>
        <p:sp>
          <p:nvSpPr>
            <p:cNvPr id="65" name="Freeform 220"/>
            <p:cNvSpPr>
              <a:spLocks/>
            </p:cNvSpPr>
            <p:nvPr/>
          </p:nvSpPr>
          <p:spPr bwMode="auto">
            <a:xfrm>
              <a:off x="2341166" y="3394075"/>
              <a:ext cx="215900" cy="215900"/>
            </a:xfrm>
            <a:custGeom>
              <a:avLst/>
              <a:gdLst/>
              <a:ahLst/>
              <a:cxnLst>
                <a:cxn ang="0">
                  <a:pos x="34" y="136"/>
                </a:cxn>
                <a:cxn ang="0">
                  <a:pos x="0" y="102"/>
                </a:cxn>
                <a:cxn ang="0">
                  <a:pos x="102" y="0"/>
                </a:cxn>
                <a:cxn ang="0">
                  <a:pos x="136" y="34"/>
                </a:cxn>
                <a:cxn ang="0">
                  <a:pos x="34" y="136"/>
                </a:cxn>
              </a:cxnLst>
              <a:rect l="0" t="0" r="r" b="b"/>
              <a:pathLst>
                <a:path w="136" h="136">
                  <a:moveTo>
                    <a:pt x="34" y="136"/>
                  </a:moveTo>
                  <a:lnTo>
                    <a:pt x="0" y="102"/>
                  </a:lnTo>
                  <a:lnTo>
                    <a:pt x="102" y="0"/>
                  </a:lnTo>
                  <a:lnTo>
                    <a:pt x="136" y="34"/>
                  </a:lnTo>
                  <a:lnTo>
                    <a:pt x="34"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66" name="Freeform 221"/>
            <p:cNvSpPr>
              <a:spLocks/>
            </p:cNvSpPr>
            <p:nvPr/>
          </p:nvSpPr>
          <p:spPr bwMode="auto">
            <a:xfrm>
              <a:off x="2296716" y="3581400"/>
              <a:ext cx="73025" cy="73025"/>
            </a:xfrm>
            <a:custGeom>
              <a:avLst/>
              <a:gdLst/>
              <a:ahLst/>
              <a:cxnLst>
                <a:cxn ang="0">
                  <a:pos x="0" y="46"/>
                </a:cxn>
                <a:cxn ang="0">
                  <a:pos x="0" y="46"/>
                </a:cxn>
                <a:cxn ang="0">
                  <a:pos x="12" y="0"/>
                </a:cxn>
                <a:cxn ang="0">
                  <a:pos x="46" y="34"/>
                </a:cxn>
                <a:cxn ang="0">
                  <a:pos x="0" y="46"/>
                </a:cxn>
              </a:cxnLst>
              <a:rect l="0" t="0" r="r" b="b"/>
              <a:pathLst>
                <a:path w="46" h="46">
                  <a:moveTo>
                    <a:pt x="0" y="46"/>
                  </a:moveTo>
                  <a:lnTo>
                    <a:pt x="0" y="46"/>
                  </a:lnTo>
                  <a:lnTo>
                    <a:pt x="12" y="0"/>
                  </a:lnTo>
                  <a:lnTo>
                    <a:pt x="46" y="34"/>
                  </a:lnTo>
                  <a:lnTo>
                    <a:pt x="0" y="4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67" name="Freeform 222"/>
            <p:cNvSpPr>
              <a:spLocks/>
            </p:cNvSpPr>
            <p:nvPr/>
          </p:nvSpPr>
          <p:spPr bwMode="auto">
            <a:xfrm>
              <a:off x="2182416" y="3387725"/>
              <a:ext cx="381000" cy="381000"/>
            </a:xfrm>
            <a:custGeom>
              <a:avLst/>
              <a:gdLst/>
              <a:ahLst/>
              <a:cxnLst>
                <a:cxn ang="0">
                  <a:pos x="216" y="92"/>
                </a:cxn>
                <a:cxn ang="0">
                  <a:pos x="216" y="216"/>
                </a:cxn>
                <a:cxn ang="0">
                  <a:pos x="24" y="216"/>
                </a:cxn>
                <a:cxn ang="0">
                  <a:pos x="24" y="24"/>
                </a:cxn>
                <a:cxn ang="0">
                  <a:pos x="148" y="24"/>
                </a:cxn>
                <a:cxn ang="0">
                  <a:pos x="172" y="0"/>
                </a:cxn>
                <a:cxn ang="0">
                  <a:pos x="0" y="0"/>
                </a:cxn>
                <a:cxn ang="0">
                  <a:pos x="0" y="240"/>
                </a:cxn>
                <a:cxn ang="0">
                  <a:pos x="240" y="240"/>
                </a:cxn>
                <a:cxn ang="0">
                  <a:pos x="240" y="68"/>
                </a:cxn>
                <a:cxn ang="0">
                  <a:pos x="216" y="92"/>
                </a:cxn>
              </a:cxnLst>
              <a:rect l="0" t="0" r="r" b="b"/>
              <a:pathLst>
                <a:path w="240" h="240">
                  <a:moveTo>
                    <a:pt x="216" y="92"/>
                  </a:moveTo>
                  <a:lnTo>
                    <a:pt x="216" y="216"/>
                  </a:lnTo>
                  <a:lnTo>
                    <a:pt x="24" y="216"/>
                  </a:lnTo>
                  <a:lnTo>
                    <a:pt x="24" y="24"/>
                  </a:lnTo>
                  <a:lnTo>
                    <a:pt x="148" y="24"/>
                  </a:lnTo>
                  <a:lnTo>
                    <a:pt x="172" y="0"/>
                  </a:lnTo>
                  <a:lnTo>
                    <a:pt x="0" y="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68" name="グループ化 250"/>
          <p:cNvGrpSpPr/>
          <p:nvPr/>
        </p:nvGrpSpPr>
        <p:grpSpPr>
          <a:xfrm>
            <a:off x="1295636" y="3553463"/>
            <a:ext cx="216024" cy="242423"/>
            <a:chOff x="2182416" y="3387725"/>
            <a:chExt cx="381000" cy="381000"/>
          </a:xfrm>
          <a:solidFill>
            <a:srgbClr val="FFFFFF"/>
          </a:solidFill>
        </p:grpSpPr>
        <p:sp>
          <p:nvSpPr>
            <p:cNvPr id="69" name="Freeform 220"/>
            <p:cNvSpPr>
              <a:spLocks/>
            </p:cNvSpPr>
            <p:nvPr/>
          </p:nvSpPr>
          <p:spPr bwMode="auto">
            <a:xfrm>
              <a:off x="2341166" y="3394075"/>
              <a:ext cx="215900" cy="215900"/>
            </a:xfrm>
            <a:custGeom>
              <a:avLst/>
              <a:gdLst/>
              <a:ahLst/>
              <a:cxnLst>
                <a:cxn ang="0">
                  <a:pos x="34" y="136"/>
                </a:cxn>
                <a:cxn ang="0">
                  <a:pos x="0" y="102"/>
                </a:cxn>
                <a:cxn ang="0">
                  <a:pos x="102" y="0"/>
                </a:cxn>
                <a:cxn ang="0">
                  <a:pos x="136" y="34"/>
                </a:cxn>
                <a:cxn ang="0">
                  <a:pos x="34" y="136"/>
                </a:cxn>
              </a:cxnLst>
              <a:rect l="0" t="0" r="r" b="b"/>
              <a:pathLst>
                <a:path w="136" h="136">
                  <a:moveTo>
                    <a:pt x="34" y="136"/>
                  </a:moveTo>
                  <a:lnTo>
                    <a:pt x="0" y="102"/>
                  </a:lnTo>
                  <a:lnTo>
                    <a:pt x="102" y="0"/>
                  </a:lnTo>
                  <a:lnTo>
                    <a:pt x="136" y="34"/>
                  </a:lnTo>
                  <a:lnTo>
                    <a:pt x="34"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70" name="Freeform 221"/>
            <p:cNvSpPr>
              <a:spLocks/>
            </p:cNvSpPr>
            <p:nvPr/>
          </p:nvSpPr>
          <p:spPr bwMode="auto">
            <a:xfrm>
              <a:off x="2296716" y="3581400"/>
              <a:ext cx="73025" cy="73025"/>
            </a:xfrm>
            <a:custGeom>
              <a:avLst/>
              <a:gdLst/>
              <a:ahLst/>
              <a:cxnLst>
                <a:cxn ang="0">
                  <a:pos x="0" y="46"/>
                </a:cxn>
                <a:cxn ang="0">
                  <a:pos x="0" y="46"/>
                </a:cxn>
                <a:cxn ang="0">
                  <a:pos x="12" y="0"/>
                </a:cxn>
                <a:cxn ang="0">
                  <a:pos x="46" y="34"/>
                </a:cxn>
                <a:cxn ang="0">
                  <a:pos x="0" y="46"/>
                </a:cxn>
              </a:cxnLst>
              <a:rect l="0" t="0" r="r" b="b"/>
              <a:pathLst>
                <a:path w="46" h="46">
                  <a:moveTo>
                    <a:pt x="0" y="46"/>
                  </a:moveTo>
                  <a:lnTo>
                    <a:pt x="0" y="46"/>
                  </a:lnTo>
                  <a:lnTo>
                    <a:pt x="12" y="0"/>
                  </a:lnTo>
                  <a:lnTo>
                    <a:pt x="46" y="34"/>
                  </a:lnTo>
                  <a:lnTo>
                    <a:pt x="0" y="4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71" name="Freeform 222"/>
            <p:cNvSpPr>
              <a:spLocks/>
            </p:cNvSpPr>
            <p:nvPr/>
          </p:nvSpPr>
          <p:spPr bwMode="auto">
            <a:xfrm>
              <a:off x="2182416" y="3387725"/>
              <a:ext cx="381000" cy="381000"/>
            </a:xfrm>
            <a:custGeom>
              <a:avLst/>
              <a:gdLst/>
              <a:ahLst/>
              <a:cxnLst>
                <a:cxn ang="0">
                  <a:pos x="216" y="92"/>
                </a:cxn>
                <a:cxn ang="0">
                  <a:pos x="216" y="216"/>
                </a:cxn>
                <a:cxn ang="0">
                  <a:pos x="24" y="216"/>
                </a:cxn>
                <a:cxn ang="0">
                  <a:pos x="24" y="24"/>
                </a:cxn>
                <a:cxn ang="0">
                  <a:pos x="148" y="24"/>
                </a:cxn>
                <a:cxn ang="0">
                  <a:pos x="172" y="0"/>
                </a:cxn>
                <a:cxn ang="0">
                  <a:pos x="0" y="0"/>
                </a:cxn>
                <a:cxn ang="0">
                  <a:pos x="0" y="240"/>
                </a:cxn>
                <a:cxn ang="0">
                  <a:pos x="240" y="240"/>
                </a:cxn>
                <a:cxn ang="0">
                  <a:pos x="240" y="68"/>
                </a:cxn>
                <a:cxn ang="0">
                  <a:pos x="216" y="92"/>
                </a:cxn>
              </a:cxnLst>
              <a:rect l="0" t="0" r="r" b="b"/>
              <a:pathLst>
                <a:path w="240" h="240">
                  <a:moveTo>
                    <a:pt x="216" y="92"/>
                  </a:moveTo>
                  <a:lnTo>
                    <a:pt x="216" y="216"/>
                  </a:lnTo>
                  <a:lnTo>
                    <a:pt x="24" y="216"/>
                  </a:lnTo>
                  <a:lnTo>
                    <a:pt x="24" y="24"/>
                  </a:lnTo>
                  <a:lnTo>
                    <a:pt x="148" y="24"/>
                  </a:lnTo>
                  <a:lnTo>
                    <a:pt x="172" y="0"/>
                  </a:lnTo>
                  <a:lnTo>
                    <a:pt x="0" y="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72" name="フローチャート : 書類 53"/>
          <p:cNvSpPr/>
          <p:nvPr/>
        </p:nvSpPr>
        <p:spPr>
          <a:xfrm>
            <a:off x="6876256" y="1743658"/>
            <a:ext cx="1296000" cy="954000"/>
          </a:xfrm>
          <a:prstGeom prst="flowChartDocument">
            <a:avLst/>
          </a:prstGeom>
          <a:solidFill>
            <a:srgbClr val="77A233"/>
          </a:solidFill>
          <a:ln w="19050" cap="flat" cmpd="sng" algn="ctr">
            <a:noFill/>
            <a:prstDash val="solid"/>
          </a:ln>
          <a:effectLst/>
        </p:spPr>
        <p:txBody>
          <a:bodyPr lIns="135000" tIns="81000" rIns="27000" bIns="27000" rtlCol="0" anchor="t" anchorCtr="0"/>
          <a:lstStyle/>
          <a:p>
            <a:pPr>
              <a:defRPr/>
            </a:pPr>
            <a:r>
              <a:rPr kumimoji="0" lang="ja-JP" altLang="en-US" sz="1200" b="1" kern="0" dirty="0">
                <a:solidFill>
                  <a:srgbClr val="FFFFFF"/>
                </a:solidFill>
                <a:latin typeface="メイリオ"/>
                <a:ea typeface="メイリオ"/>
                <a:cs typeface="メイリオ" pitchFamily="50" charset="-128"/>
              </a:rPr>
              <a:t>入金予定帳票</a:t>
            </a:r>
            <a:endParaRPr kumimoji="0" lang="en-US" altLang="ja-JP" sz="1200" b="1" kern="0" dirty="0">
              <a:solidFill>
                <a:srgbClr val="FFFFFF"/>
              </a:solidFill>
              <a:latin typeface="メイリオ"/>
              <a:ea typeface="メイリオ"/>
              <a:cs typeface="メイリオ" pitchFamily="50" charset="-128"/>
            </a:endParaRPr>
          </a:p>
          <a:p>
            <a:pPr>
              <a:defRPr/>
            </a:pPr>
            <a:r>
              <a:rPr kumimoji="0" lang="ja-JP" altLang="en-US" sz="1100" kern="0" dirty="0">
                <a:solidFill>
                  <a:srgbClr val="FFFFFF"/>
                </a:solidFill>
                <a:latin typeface="メイリオ"/>
                <a:ea typeface="メイリオ"/>
                <a:cs typeface="メイリオ" pitchFamily="50" charset="-128"/>
              </a:rPr>
              <a:t>・入金予定一覧表</a:t>
            </a:r>
            <a:endParaRPr kumimoji="0" lang="en-US" altLang="ja-JP" sz="1100" kern="0" dirty="0">
              <a:solidFill>
                <a:srgbClr val="FFFFFF"/>
              </a:solidFill>
              <a:latin typeface="メイリオ"/>
              <a:ea typeface="メイリオ"/>
              <a:cs typeface="メイリオ" pitchFamily="50" charset="-128"/>
            </a:endParaRPr>
          </a:p>
          <a:p>
            <a:pPr>
              <a:defRPr/>
            </a:pPr>
            <a:r>
              <a:rPr kumimoji="0" lang="ja-JP" altLang="en-US" sz="1100" kern="0" dirty="0">
                <a:solidFill>
                  <a:srgbClr val="FFFFFF"/>
                </a:solidFill>
                <a:latin typeface="メイリオ"/>
                <a:ea typeface="メイリオ"/>
                <a:cs typeface="メイリオ" pitchFamily="50" charset="-128"/>
              </a:rPr>
              <a:t>・売掛金年齢表</a:t>
            </a:r>
          </a:p>
        </p:txBody>
      </p:sp>
      <p:sp>
        <p:nvSpPr>
          <p:cNvPr id="73" name="AutoShape 93"/>
          <p:cNvSpPr>
            <a:spLocks noChangeArrowheads="1"/>
          </p:cNvSpPr>
          <p:nvPr/>
        </p:nvSpPr>
        <p:spPr bwMode="auto">
          <a:xfrm rot="16200000">
            <a:off x="5211071" y="2193708"/>
            <a:ext cx="324036" cy="270030"/>
          </a:xfrm>
          <a:prstGeom prst="downArrow">
            <a:avLst>
              <a:gd name="adj1" fmla="val 50000"/>
              <a:gd name="adj2" fmla="val 49104"/>
            </a:avLst>
          </a:prstGeom>
          <a:solidFill>
            <a:srgbClr val="77A233"/>
          </a:solidFill>
          <a:ln w="25400" cap="flat" cmpd="sng" algn="ctr">
            <a:no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74" name="Freeform 393"/>
          <p:cNvSpPr>
            <a:spLocks noEditPoints="1"/>
          </p:cNvSpPr>
          <p:nvPr/>
        </p:nvSpPr>
        <p:spPr bwMode="auto">
          <a:xfrm>
            <a:off x="5823141" y="1752659"/>
            <a:ext cx="418384" cy="56706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77A233"/>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75" name="角丸四角形 74"/>
          <p:cNvSpPr/>
          <p:nvPr/>
        </p:nvSpPr>
        <p:spPr>
          <a:xfrm>
            <a:off x="5148064" y="2535746"/>
            <a:ext cx="1836204" cy="324036"/>
          </a:xfrm>
          <a:prstGeom prst="roundRect">
            <a:avLst/>
          </a:prstGeom>
          <a:noFill/>
          <a:ln w="25400" cap="flat" cmpd="sng" algn="ctr">
            <a:noFill/>
            <a:prstDash val="solid"/>
          </a:ln>
          <a:effectLst/>
        </p:spPr>
        <p:txBody>
          <a:bodyPr rtlCol="0" anchor="ctr"/>
          <a:lstStyle/>
          <a:p>
            <a:pPr algn="ctr">
              <a:defRPr/>
            </a:pPr>
            <a:r>
              <a:rPr kumimoji="0" lang="ja-JP" altLang="en-US" sz="1400" b="1" kern="0" dirty="0">
                <a:solidFill>
                  <a:srgbClr val="77A233"/>
                </a:solidFill>
                <a:latin typeface="メイリオ"/>
                <a:ea typeface="メイリオ"/>
                <a:cs typeface="メイリオ" pitchFamily="50" charset="-128"/>
              </a:rPr>
              <a:t>相殺後の</a:t>
            </a:r>
            <a:endParaRPr kumimoji="0" lang="en-US" altLang="ja-JP" sz="1400" b="1" kern="0" dirty="0">
              <a:solidFill>
                <a:srgbClr val="77A233"/>
              </a:solidFill>
              <a:latin typeface="メイリオ"/>
              <a:ea typeface="メイリオ"/>
              <a:cs typeface="メイリオ" pitchFamily="50" charset="-128"/>
            </a:endParaRPr>
          </a:p>
          <a:p>
            <a:pPr algn="ctr">
              <a:defRPr/>
            </a:pPr>
            <a:r>
              <a:rPr kumimoji="0" lang="ja-JP" altLang="en-US" sz="1400" b="1" kern="0" dirty="0">
                <a:solidFill>
                  <a:srgbClr val="77A233"/>
                </a:solidFill>
                <a:latin typeface="メイリオ"/>
                <a:ea typeface="メイリオ"/>
                <a:cs typeface="メイリオ" pitchFamily="50" charset="-128"/>
              </a:rPr>
              <a:t>請求書</a:t>
            </a:r>
            <a:endParaRPr kumimoji="0" lang="en-US" altLang="ja-JP" sz="1400" b="1" kern="0" dirty="0">
              <a:solidFill>
                <a:srgbClr val="77A233"/>
              </a:solidFill>
              <a:latin typeface="メイリオ"/>
              <a:ea typeface="メイリオ"/>
              <a:cs typeface="メイリオ" pitchFamily="50" charset="-128"/>
            </a:endParaRPr>
          </a:p>
          <a:p>
            <a:pPr algn="ctr">
              <a:defRPr/>
            </a:pPr>
            <a:r>
              <a:rPr kumimoji="0" lang="ja-JP" altLang="en-US" sz="1400" b="1" kern="0" dirty="0">
                <a:solidFill>
                  <a:srgbClr val="77A233"/>
                </a:solidFill>
                <a:latin typeface="メイリオ"/>
                <a:ea typeface="メイリオ"/>
                <a:cs typeface="メイリオ" pitchFamily="50" charset="-128"/>
              </a:rPr>
              <a:t>残高確認書</a:t>
            </a:r>
            <a:endParaRPr kumimoji="0" lang="en-US" altLang="ja-JP" sz="1400" b="1" kern="0" dirty="0">
              <a:solidFill>
                <a:srgbClr val="77A233"/>
              </a:solidFill>
              <a:latin typeface="メイリオ"/>
              <a:ea typeface="メイリオ"/>
              <a:cs typeface="メイリオ" pitchFamily="50" charset="-128"/>
            </a:endParaRPr>
          </a:p>
        </p:txBody>
      </p:sp>
      <p:sp>
        <p:nvSpPr>
          <p:cNvPr id="76" name="AutoShape 93"/>
          <p:cNvSpPr>
            <a:spLocks noChangeArrowheads="1"/>
          </p:cNvSpPr>
          <p:nvPr/>
        </p:nvSpPr>
        <p:spPr bwMode="auto">
          <a:xfrm rot="16200000">
            <a:off x="5211071" y="3534857"/>
            <a:ext cx="324036" cy="270030"/>
          </a:xfrm>
          <a:prstGeom prst="downArrow">
            <a:avLst>
              <a:gd name="adj1" fmla="val 50000"/>
              <a:gd name="adj2" fmla="val 49104"/>
            </a:avLst>
          </a:prstGeom>
          <a:solidFill>
            <a:srgbClr val="F9BE00"/>
          </a:solidFill>
          <a:ln w="25400" cap="flat" cmpd="sng" algn="ctr">
            <a:no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77" name="Freeform 393"/>
          <p:cNvSpPr>
            <a:spLocks noEditPoints="1"/>
          </p:cNvSpPr>
          <p:nvPr/>
        </p:nvSpPr>
        <p:spPr bwMode="auto">
          <a:xfrm>
            <a:off x="5881808" y="3120811"/>
            <a:ext cx="418384" cy="56706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78" name="角丸四角形 77"/>
          <p:cNvSpPr/>
          <p:nvPr/>
        </p:nvSpPr>
        <p:spPr>
          <a:xfrm>
            <a:off x="5148064" y="3903898"/>
            <a:ext cx="1836204" cy="324036"/>
          </a:xfrm>
          <a:prstGeom prst="roundRect">
            <a:avLst/>
          </a:prstGeom>
          <a:noFill/>
          <a:ln w="25400" cap="flat" cmpd="sng" algn="ctr">
            <a:noFill/>
            <a:prstDash val="solid"/>
          </a:ln>
          <a:effectLst/>
        </p:spPr>
        <p:txBody>
          <a:bodyPr rtlCol="0" anchor="ctr"/>
          <a:lstStyle/>
          <a:p>
            <a:pPr algn="ctr">
              <a:defRPr/>
            </a:pPr>
            <a:r>
              <a:rPr kumimoji="0" lang="ja-JP" altLang="en-US" sz="1400" b="1" kern="0" dirty="0">
                <a:solidFill>
                  <a:srgbClr val="F9BE00"/>
                </a:solidFill>
                <a:latin typeface="メイリオ"/>
                <a:ea typeface="メイリオ"/>
                <a:cs typeface="メイリオ" pitchFamily="50" charset="-128"/>
              </a:rPr>
              <a:t>相殺後の</a:t>
            </a:r>
            <a:endParaRPr kumimoji="0" lang="en-US" altLang="ja-JP" sz="1400" b="1" kern="0" dirty="0">
              <a:solidFill>
                <a:srgbClr val="F9BE00"/>
              </a:solidFill>
              <a:latin typeface="メイリオ"/>
              <a:ea typeface="メイリオ"/>
              <a:cs typeface="メイリオ" pitchFamily="50" charset="-128"/>
            </a:endParaRPr>
          </a:p>
          <a:p>
            <a:pPr algn="ctr">
              <a:defRPr/>
            </a:pPr>
            <a:r>
              <a:rPr kumimoji="0" lang="ja-JP" altLang="en-US" sz="1400" b="1" kern="0" dirty="0">
                <a:solidFill>
                  <a:srgbClr val="F9BE00"/>
                </a:solidFill>
                <a:latin typeface="メイリオ"/>
                <a:ea typeface="メイリオ"/>
                <a:cs typeface="メイリオ" pitchFamily="50" charset="-128"/>
              </a:rPr>
              <a:t>支払通知書</a:t>
            </a:r>
            <a:endParaRPr kumimoji="0" lang="en-US" altLang="ja-JP" sz="1400" b="1" kern="0" dirty="0">
              <a:solidFill>
                <a:srgbClr val="F9BE00"/>
              </a:solidFill>
              <a:latin typeface="メイリオ"/>
              <a:ea typeface="メイリオ"/>
              <a:cs typeface="メイリオ" pitchFamily="50" charset="-128"/>
            </a:endParaRPr>
          </a:p>
          <a:p>
            <a:pPr algn="ctr">
              <a:defRPr/>
            </a:pPr>
            <a:r>
              <a:rPr kumimoji="0" lang="ja-JP" altLang="en-US" sz="1400" b="1" kern="0" dirty="0">
                <a:solidFill>
                  <a:srgbClr val="F9BE00"/>
                </a:solidFill>
                <a:latin typeface="メイリオ"/>
                <a:ea typeface="メイリオ"/>
                <a:cs typeface="メイリオ" pitchFamily="50" charset="-128"/>
              </a:rPr>
              <a:t>残高確認書</a:t>
            </a:r>
            <a:endParaRPr kumimoji="0" lang="en-US" altLang="ja-JP" sz="1400" b="1" kern="0" dirty="0">
              <a:solidFill>
                <a:srgbClr val="F9BE00"/>
              </a:solidFill>
              <a:latin typeface="メイリオ"/>
              <a:ea typeface="メイリオ"/>
              <a:cs typeface="メイリオ" pitchFamily="50" charset="-128"/>
            </a:endParaRPr>
          </a:p>
        </p:txBody>
      </p:sp>
      <p:grpSp>
        <p:nvGrpSpPr>
          <p:cNvPr id="79" name="グループ化 64"/>
          <p:cNvGrpSpPr/>
          <p:nvPr/>
        </p:nvGrpSpPr>
        <p:grpSpPr>
          <a:xfrm>
            <a:off x="3491880" y="2823778"/>
            <a:ext cx="269502" cy="297033"/>
            <a:chOff x="3060536" y="3933056"/>
            <a:chExt cx="431344" cy="432048"/>
          </a:xfrm>
        </p:grpSpPr>
        <p:sp>
          <p:nvSpPr>
            <p:cNvPr id="80" name="Freeform 557"/>
            <p:cNvSpPr>
              <a:spLocks/>
            </p:cNvSpPr>
            <p:nvPr/>
          </p:nvSpPr>
          <p:spPr bwMode="auto">
            <a:xfrm>
              <a:off x="3060536" y="4064084"/>
              <a:ext cx="288032" cy="301020"/>
            </a:xfrm>
            <a:custGeom>
              <a:avLst/>
              <a:gdLst/>
              <a:ahLst/>
              <a:cxnLst>
                <a:cxn ang="0">
                  <a:pos x="98" y="142"/>
                </a:cxn>
                <a:cxn ang="0">
                  <a:pos x="92" y="146"/>
                </a:cxn>
                <a:cxn ang="0">
                  <a:pos x="78" y="152"/>
                </a:cxn>
                <a:cxn ang="0">
                  <a:pos x="64" y="152"/>
                </a:cxn>
                <a:cxn ang="0">
                  <a:pos x="50" y="146"/>
                </a:cxn>
                <a:cxn ang="0">
                  <a:pos x="34" y="132"/>
                </a:cxn>
                <a:cxn ang="0">
                  <a:pos x="30" y="126"/>
                </a:cxn>
                <a:cxn ang="0">
                  <a:pos x="24" y="112"/>
                </a:cxn>
                <a:cxn ang="0">
                  <a:pos x="24" y="98"/>
                </a:cxn>
                <a:cxn ang="0">
                  <a:pos x="30" y="84"/>
                </a:cxn>
                <a:cxn ang="0">
                  <a:pos x="76" y="34"/>
                </a:cxn>
                <a:cxn ang="0">
                  <a:pos x="82" y="30"/>
                </a:cxn>
                <a:cxn ang="0">
                  <a:pos x="96" y="24"/>
                </a:cxn>
                <a:cxn ang="0">
                  <a:pos x="112" y="24"/>
                </a:cxn>
                <a:cxn ang="0">
                  <a:pos x="124" y="30"/>
                </a:cxn>
                <a:cxn ang="0">
                  <a:pos x="142" y="46"/>
                </a:cxn>
                <a:cxn ang="0">
                  <a:pos x="148" y="56"/>
                </a:cxn>
                <a:cxn ang="0">
                  <a:pos x="152" y="66"/>
                </a:cxn>
                <a:cxn ang="0">
                  <a:pos x="170" y="48"/>
                </a:cxn>
                <a:cxn ang="0">
                  <a:pos x="166" y="38"/>
                </a:cxn>
                <a:cxn ang="0">
                  <a:pos x="146" y="18"/>
                </a:cxn>
                <a:cxn ang="0">
                  <a:pos x="138" y="10"/>
                </a:cxn>
                <a:cxn ang="0">
                  <a:pos x="116" y="2"/>
                </a:cxn>
                <a:cxn ang="0">
                  <a:pos x="92" y="2"/>
                </a:cxn>
                <a:cxn ang="0">
                  <a:pos x="70" y="10"/>
                </a:cxn>
                <a:cxn ang="0">
                  <a:pos x="18" y="62"/>
                </a:cxn>
                <a:cxn ang="0">
                  <a:pos x="10" y="70"/>
                </a:cxn>
                <a:cxn ang="0">
                  <a:pos x="2" y="92"/>
                </a:cxn>
                <a:cxn ang="0">
                  <a:pos x="2" y="116"/>
                </a:cxn>
                <a:cxn ang="0">
                  <a:pos x="10" y="138"/>
                </a:cxn>
                <a:cxn ang="0">
                  <a:pos x="28" y="158"/>
                </a:cxn>
                <a:cxn ang="0">
                  <a:pos x="38" y="166"/>
                </a:cxn>
                <a:cxn ang="0">
                  <a:pos x="60" y="174"/>
                </a:cxn>
                <a:cxn ang="0">
                  <a:pos x="84" y="174"/>
                </a:cxn>
                <a:cxn ang="0">
                  <a:pos x="106" y="166"/>
                </a:cxn>
                <a:cxn ang="0">
                  <a:pos x="148" y="126"/>
                </a:cxn>
                <a:cxn ang="0">
                  <a:pos x="132" y="126"/>
                </a:cxn>
                <a:cxn ang="0">
                  <a:pos x="116" y="124"/>
                </a:cxn>
              </a:cxnLst>
              <a:rect l="0" t="0" r="r" b="b"/>
              <a:pathLst>
                <a:path w="170" h="176">
                  <a:moveTo>
                    <a:pt x="116" y="124"/>
                  </a:moveTo>
                  <a:lnTo>
                    <a:pt x="98" y="142"/>
                  </a:lnTo>
                  <a:lnTo>
                    <a:pt x="98" y="142"/>
                  </a:lnTo>
                  <a:lnTo>
                    <a:pt x="92" y="146"/>
                  </a:lnTo>
                  <a:lnTo>
                    <a:pt x="86" y="150"/>
                  </a:lnTo>
                  <a:lnTo>
                    <a:pt x="78" y="152"/>
                  </a:lnTo>
                  <a:lnTo>
                    <a:pt x="72" y="154"/>
                  </a:lnTo>
                  <a:lnTo>
                    <a:pt x="64" y="152"/>
                  </a:lnTo>
                  <a:lnTo>
                    <a:pt x="58" y="150"/>
                  </a:lnTo>
                  <a:lnTo>
                    <a:pt x="50" y="146"/>
                  </a:lnTo>
                  <a:lnTo>
                    <a:pt x="44" y="142"/>
                  </a:lnTo>
                  <a:lnTo>
                    <a:pt x="34" y="132"/>
                  </a:lnTo>
                  <a:lnTo>
                    <a:pt x="34" y="132"/>
                  </a:lnTo>
                  <a:lnTo>
                    <a:pt x="30" y="126"/>
                  </a:lnTo>
                  <a:lnTo>
                    <a:pt x="26" y="118"/>
                  </a:lnTo>
                  <a:lnTo>
                    <a:pt x="24" y="112"/>
                  </a:lnTo>
                  <a:lnTo>
                    <a:pt x="22" y="104"/>
                  </a:lnTo>
                  <a:lnTo>
                    <a:pt x="24" y="98"/>
                  </a:lnTo>
                  <a:lnTo>
                    <a:pt x="26" y="90"/>
                  </a:lnTo>
                  <a:lnTo>
                    <a:pt x="30" y="84"/>
                  </a:lnTo>
                  <a:lnTo>
                    <a:pt x="34" y="78"/>
                  </a:lnTo>
                  <a:lnTo>
                    <a:pt x="76" y="34"/>
                  </a:lnTo>
                  <a:lnTo>
                    <a:pt x="76" y="34"/>
                  </a:lnTo>
                  <a:lnTo>
                    <a:pt x="82" y="30"/>
                  </a:lnTo>
                  <a:lnTo>
                    <a:pt x="90" y="26"/>
                  </a:lnTo>
                  <a:lnTo>
                    <a:pt x="96" y="24"/>
                  </a:lnTo>
                  <a:lnTo>
                    <a:pt x="104" y="24"/>
                  </a:lnTo>
                  <a:lnTo>
                    <a:pt x="112" y="24"/>
                  </a:lnTo>
                  <a:lnTo>
                    <a:pt x="118" y="26"/>
                  </a:lnTo>
                  <a:lnTo>
                    <a:pt x="124" y="30"/>
                  </a:lnTo>
                  <a:lnTo>
                    <a:pt x="130" y="34"/>
                  </a:lnTo>
                  <a:lnTo>
                    <a:pt x="142" y="46"/>
                  </a:lnTo>
                  <a:lnTo>
                    <a:pt x="142" y="46"/>
                  </a:lnTo>
                  <a:lnTo>
                    <a:pt x="148" y="56"/>
                  </a:lnTo>
                  <a:lnTo>
                    <a:pt x="152" y="66"/>
                  </a:lnTo>
                  <a:lnTo>
                    <a:pt x="152" y="66"/>
                  </a:lnTo>
                  <a:lnTo>
                    <a:pt x="152" y="66"/>
                  </a:lnTo>
                  <a:lnTo>
                    <a:pt x="170" y="48"/>
                  </a:lnTo>
                  <a:lnTo>
                    <a:pt x="170" y="48"/>
                  </a:lnTo>
                  <a:lnTo>
                    <a:pt x="166" y="38"/>
                  </a:lnTo>
                  <a:lnTo>
                    <a:pt x="158" y="30"/>
                  </a:lnTo>
                  <a:lnTo>
                    <a:pt x="146" y="18"/>
                  </a:lnTo>
                  <a:lnTo>
                    <a:pt x="146" y="18"/>
                  </a:lnTo>
                  <a:lnTo>
                    <a:pt x="138" y="10"/>
                  </a:lnTo>
                  <a:lnTo>
                    <a:pt x="126" y="4"/>
                  </a:lnTo>
                  <a:lnTo>
                    <a:pt x="116" y="2"/>
                  </a:lnTo>
                  <a:lnTo>
                    <a:pt x="104" y="0"/>
                  </a:lnTo>
                  <a:lnTo>
                    <a:pt x="92" y="2"/>
                  </a:lnTo>
                  <a:lnTo>
                    <a:pt x="80" y="4"/>
                  </a:lnTo>
                  <a:lnTo>
                    <a:pt x="70" y="10"/>
                  </a:lnTo>
                  <a:lnTo>
                    <a:pt x="60" y="18"/>
                  </a:lnTo>
                  <a:lnTo>
                    <a:pt x="18" y="62"/>
                  </a:lnTo>
                  <a:lnTo>
                    <a:pt x="18" y="62"/>
                  </a:lnTo>
                  <a:lnTo>
                    <a:pt x="10" y="70"/>
                  </a:lnTo>
                  <a:lnTo>
                    <a:pt x="4" y="82"/>
                  </a:lnTo>
                  <a:lnTo>
                    <a:pt x="2" y="92"/>
                  </a:lnTo>
                  <a:lnTo>
                    <a:pt x="0" y="104"/>
                  </a:lnTo>
                  <a:lnTo>
                    <a:pt x="2" y="116"/>
                  </a:lnTo>
                  <a:lnTo>
                    <a:pt x="4" y="128"/>
                  </a:lnTo>
                  <a:lnTo>
                    <a:pt x="10" y="138"/>
                  </a:lnTo>
                  <a:lnTo>
                    <a:pt x="18" y="148"/>
                  </a:lnTo>
                  <a:lnTo>
                    <a:pt x="28" y="158"/>
                  </a:lnTo>
                  <a:lnTo>
                    <a:pt x="28" y="158"/>
                  </a:lnTo>
                  <a:lnTo>
                    <a:pt x="38" y="166"/>
                  </a:lnTo>
                  <a:lnTo>
                    <a:pt x="48" y="172"/>
                  </a:lnTo>
                  <a:lnTo>
                    <a:pt x="60" y="174"/>
                  </a:lnTo>
                  <a:lnTo>
                    <a:pt x="72" y="176"/>
                  </a:lnTo>
                  <a:lnTo>
                    <a:pt x="84" y="174"/>
                  </a:lnTo>
                  <a:lnTo>
                    <a:pt x="94" y="172"/>
                  </a:lnTo>
                  <a:lnTo>
                    <a:pt x="106" y="166"/>
                  </a:lnTo>
                  <a:lnTo>
                    <a:pt x="114" y="158"/>
                  </a:lnTo>
                  <a:lnTo>
                    <a:pt x="148" y="126"/>
                  </a:lnTo>
                  <a:lnTo>
                    <a:pt x="148" y="126"/>
                  </a:lnTo>
                  <a:lnTo>
                    <a:pt x="132" y="126"/>
                  </a:lnTo>
                  <a:lnTo>
                    <a:pt x="116" y="124"/>
                  </a:lnTo>
                  <a:lnTo>
                    <a:pt x="116" y="124"/>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81" name="Freeform 558"/>
            <p:cNvSpPr>
              <a:spLocks/>
            </p:cNvSpPr>
            <p:nvPr/>
          </p:nvSpPr>
          <p:spPr bwMode="auto">
            <a:xfrm>
              <a:off x="3203848" y="3933056"/>
              <a:ext cx="288032" cy="301020"/>
            </a:xfrm>
            <a:custGeom>
              <a:avLst/>
              <a:gdLst/>
              <a:ahLst/>
              <a:cxnLst>
                <a:cxn ang="0">
                  <a:pos x="22" y="50"/>
                </a:cxn>
                <a:cxn ang="0">
                  <a:pos x="38" y="50"/>
                </a:cxn>
                <a:cxn ang="0">
                  <a:pos x="72" y="34"/>
                </a:cxn>
                <a:cxn ang="0">
                  <a:pos x="78" y="30"/>
                </a:cxn>
                <a:cxn ang="0">
                  <a:pos x="92" y="24"/>
                </a:cxn>
                <a:cxn ang="0">
                  <a:pos x="106" y="24"/>
                </a:cxn>
                <a:cxn ang="0">
                  <a:pos x="120" y="30"/>
                </a:cxn>
                <a:cxn ang="0">
                  <a:pos x="136" y="44"/>
                </a:cxn>
                <a:cxn ang="0">
                  <a:pos x="140" y="50"/>
                </a:cxn>
                <a:cxn ang="0">
                  <a:pos x="146" y="64"/>
                </a:cxn>
                <a:cxn ang="0">
                  <a:pos x="146" y="78"/>
                </a:cxn>
                <a:cxn ang="0">
                  <a:pos x="140" y="92"/>
                </a:cxn>
                <a:cxn ang="0">
                  <a:pos x="94" y="142"/>
                </a:cxn>
                <a:cxn ang="0">
                  <a:pos x="88" y="146"/>
                </a:cxn>
                <a:cxn ang="0">
                  <a:pos x="74" y="152"/>
                </a:cxn>
                <a:cxn ang="0">
                  <a:pos x="58" y="152"/>
                </a:cxn>
                <a:cxn ang="0">
                  <a:pos x="46" y="146"/>
                </a:cxn>
                <a:cxn ang="0">
                  <a:pos x="28" y="130"/>
                </a:cxn>
                <a:cxn ang="0">
                  <a:pos x="22" y="120"/>
                </a:cxn>
                <a:cxn ang="0">
                  <a:pos x="18" y="110"/>
                </a:cxn>
                <a:cxn ang="0">
                  <a:pos x="0" y="128"/>
                </a:cxn>
                <a:cxn ang="0">
                  <a:pos x="4" y="138"/>
                </a:cxn>
                <a:cxn ang="0">
                  <a:pos x="24" y="158"/>
                </a:cxn>
                <a:cxn ang="0">
                  <a:pos x="32" y="166"/>
                </a:cxn>
                <a:cxn ang="0">
                  <a:pos x="54" y="174"/>
                </a:cxn>
                <a:cxn ang="0">
                  <a:pos x="78" y="174"/>
                </a:cxn>
                <a:cxn ang="0">
                  <a:pos x="100" y="166"/>
                </a:cxn>
                <a:cxn ang="0">
                  <a:pos x="152" y="114"/>
                </a:cxn>
                <a:cxn ang="0">
                  <a:pos x="160" y="106"/>
                </a:cxn>
                <a:cxn ang="0">
                  <a:pos x="168" y="84"/>
                </a:cxn>
                <a:cxn ang="0">
                  <a:pos x="168" y="60"/>
                </a:cxn>
                <a:cxn ang="0">
                  <a:pos x="160" y="38"/>
                </a:cxn>
                <a:cxn ang="0">
                  <a:pos x="142" y="18"/>
                </a:cxn>
                <a:cxn ang="0">
                  <a:pos x="132" y="10"/>
                </a:cxn>
                <a:cxn ang="0">
                  <a:pos x="110" y="2"/>
                </a:cxn>
                <a:cxn ang="0">
                  <a:pos x="86" y="2"/>
                </a:cxn>
                <a:cxn ang="0">
                  <a:pos x="64" y="10"/>
                </a:cxn>
                <a:cxn ang="0">
                  <a:pos x="56" y="18"/>
                </a:cxn>
              </a:cxnLst>
              <a:rect l="0" t="0" r="r" b="b"/>
              <a:pathLst>
                <a:path w="170" h="176">
                  <a:moveTo>
                    <a:pt x="56" y="18"/>
                  </a:moveTo>
                  <a:lnTo>
                    <a:pt x="22" y="50"/>
                  </a:lnTo>
                  <a:lnTo>
                    <a:pt x="22" y="50"/>
                  </a:lnTo>
                  <a:lnTo>
                    <a:pt x="38" y="50"/>
                  </a:lnTo>
                  <a:lnTo>
                    <a:pt x="54" y="52"/>
                  </a:lnTo>
                  <a:lnTo>
                    <a:pt x="72" y="34"/>
                  </a:lnTo>
                  <a:lnTo>
                    <a:pt x="72" y="34"/>
                  </a:lnTo>
                  <a:lnTo>
                    <a:pt x="78" y="30"/>
                  </a:lnTo>
                  <a:lnTo>
                    <a:pt x="84" y="26"/>
                  </a:lnTo>
                  <a:lnTo>
                    <a:pt x="92" y="24"/>
                  </a:lnTo>
                  <a:lnTo>
                    <a:pt x="98" y="22"/>
                  </a:lnTo>
                  <a:lnTo>
                    <a:pt x="106" y="24"/>
                  </a:lnTo>
                  <a:lnTo>
                    <a:pt x="112" y="26"/>
                  </a:lnTo>
                  <a:lnTo>
                    <a:pt x="120" y="30"/>
                  </a:lnTo>
                  <a:lnTo>
                    <a:pt x="126" y="34"/>
                  </a:lnTo>
                  <a:lnTo>
                    <a:pt x="136" y="44"/>
                  </a:lnTo>
                  <a:lnTo>
                    <a:pt x="136" y="44"/>
                  </a:lnTo>
                  <a:lnTo>
                    <a:pt x="140" y="50"/>
                  </a:lnTo>
                  <a:lnTo>
                    <a:pt x="144" y="58"/>
                  </a:lnTo>
                  <a:lnTo>
                    <a:pt x="146" y="64"/>
                  </a:lnTo>
                  <a:lnTo>
                    <a:pt x="148" y="72"/>
                  </a:lnTo>
                  <a:lnTo>
                    <a:pt x="146" y="78"/>
                  </a:lnTo>
                  <a:lnTo>
                    <a:pt x="144" y="86"/>
                  </a:lnTo>
                  <a:lnTo>
                    <a:pt x="140" y="92"/>
                  </a:lnTo>
                  <a:lnTo>
                    <a:pt x="136" y="98"/>
                  </a:lnTo>
                  <a:lnTo>
                    <a:pt x="94" y="142"/>
                  </a:lnTo>
                  <a:lnTo>
                    <a:pt x="94" y="142"/>
                  </a:lnTo>
                  <a:lnTo>
                    <a:pt x="88" y="146"/>
                  </a:lnTo>
                  <a:lnTo>
                    <a:pt x="80" y="150"/>
                  </a:lnTo>
                  <a:lnTo>
                    <a:pt x="74" y="152"/>
                  </a:lnTo>
                  <a:lnTo>
                    <a:pt x="66" y="152"/>
                  </a:lnTo>
                  <a:lnTo>
                    <a:pt x="58" y="152"/>
                  </a:lnTo>
                  <a:lnTo>
                    <a:pt x="52" y="150"/>
                  </a:lnTo>
                  <a:lnTo>
                    <a:pt x="46" y="146"/>
                  </a:lnTo>
                  <a:lnTo>
                    <a:pt x="40" y="142"/>
                  </a:lnTo>
                  <a:lnTo>
                    <a:pt x="28" y="130"/>
                  </a:lnTo>
                  <a:lnTo>
                    <a:pt x="28" y="130"/>
                  </a:lnTo>
                  <a:lnTo>
                    <a:pt x="22" y="120"/>
                  </a:lnTo>
                  <a:lnTo>
                    <a:pt x="18" y="110"/>
                  </a:lnTo>
                  <a:lnTo>
                    <a:pt x="18" y="110"/>
                  </a:lnTo>
                  <a:lnTo>
                    <a:pt x="18" y="110"/>
                  </a:lnTo>
                  <a:lnTo>
                    <a:pt x="0" y="128"/>
                  </a:lnTo>
                  <a:lnTo>
                    <a:pt x="0" y="128"/>
                  </a:lnTo>
                  <a:lnTo>
                    <a:pt x="4" y="138"/>
                  </a:lnTo>
                  <a:lnTo>
                    <a:pt x="12" y="146"/>
                  </a:lnTo>
                  <a:lnTo>
                    <a:pt x="24" y="158"/>
                  </a:lnTo>
                  <a:lnTo>
                    <a:pt x="24" y="158"/>
                  </a:lnTo>
                  <a:lnTo>
                    <a:pt x="32" y="166"/>
                  </a:lnTo>
                  <a:lnTo>
                    <a:pt x="44" y="172"/>
                  </a:lnTo>
                  <a:lnTo>
                    <a:pt x="54" y="174"/>
                  </a:lnTo>
                  <a:lnTo>
                    <a:pt x="66" y="176"/>
                  </a:lnTo>
                  <a:lnTo>
                    <a:pt x="78" y="174"/>
                  </a:lnTo>
                  <a:lnTo>
                    <a:pt x="90" y="172"/>
                  </a:lnTo>
                  <a:lnTo>
                    <a:pt x="100" y="166"/>
                  </a:lnTo>
                  <a:lnTo>
                    <a:pt x="110" y="158"/>
                  </a:lnTo>
                  <a:lnTo>
                    <a:pt x="152" y="114"/>
                  </a:lnTo>
                  <a:lnTo>
                    <a:pt x="152" y="114"/>
                  </a:lnTo>
                  <a:lnTo>
                    <a:pt x="160" y="106"/>
                  </a:lnTo>
                  <a:lnTo>
                    <a:pt x="166" y="94"/>
                  </a:lnTo>
                  <a:lnTo>
                    <a:pt x="168" y="84"/>
                  </a:lnTo>
                  <a:lnTo>
                    <a:pt x="170" y="72"/>
                  </a:lnTo>
                  <a:lnTo>
                    <a:pt x="168" y="60"/>
                  </a:lnTo>
                  <a:lnTo>
                    <a:pt x="166" y="48"/>
                  </a:lnTo>
                  <a:lnTo>
                    <a:pt x="160" y="38"/>
                  </a:lnTo>
                  <a:lnTo>
                    <a:pt x="152" y="28"/>
                  </a:lnTo>
                  <a:lnTo>
                    <a:pt x="142" y="18"/>
                  </a:lnTo>
                  <a:lnTo>
                    <a:pt x="142" y="18"/>
                  </a:lnTo>
                  <a:lnTo>
                    <a:pt x="132" y="10"/>
                  </a:lnTo>
                  <a:lnTo>
                    <a:pt x="122" y="4"/>
                  </a:lnTo>
                  <a:lnTo>
                    <a:pt x="110" y="2"/>
                  </a:lnTo>
                  <a:lnTo>
                    <a:pt x="98" y="0"/>
                  </a:lnTo>
                  <a:lnTo>
                    <a:pt x="86" y="2"/>
                  </a:lnTo>
                  <a:lnTo>
                    <a:pt x="76" y="4"/>
                  </a:lnTo>
                  <a:lnTo>
                    <a:pt x="64" y="10"/>
                  </a:lnTo>
                  <a:lnTo>
                    <a:pt x="56" y="18"/>
                  </a:lnTo>
                  <a:lnTo>
                    <a:pt x="56" y="18"/>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grpSp>
      <p:sp>
        <p:nvSpPr>
          <p:cNvPr id="82" name="フローチャート : 書類 65"/>
          <p:cNvSpPr/>
          <p:nvPr/>
        </p:nvSpPr>
        <p:spPr>
          <a:xfrm>
            <a:off x="6876256" y="3129918"/>
            <a:ext cx="1296000" cy="954000"/>
          </a:xfrm>
          <a:prstGeom prst="flowChartDocument">
            <a:avLst/>
          </a:prstGeom>
          <a:solidFill>
            <a:srgbClr val="F9BE00"/>
          </a:solidFill>
          <a:ln w="19050" cap="flat" cmpd="sng" algn="ctr">
            <a:solidFill>
              <a:srgbClr val="F9BE00"/>
            </a:solidFill>
            <a:prstDash val="solid"/>
          </a:ln>
          <a:effectLst/>
        </p:spPr>
        <p:txBody>
          <a:bodyPr lIns="135000" tIns="81000" rIns="27000" bIns="27000" rtlCol="0" anchor="t" anchorCtr="0"/>
          <a:lstStyle/>
          <a:p>
            <a:pPr>
              <a:defRPr/>
            </a:pPr>
            <a:r>
              <a:rPr kumimoji="0" lang="ja-JP" altLang="en-US" sz="1200" b="1" kern="0" dirty="0">
                <a:solidFill>
                  <a:srgbClr val="FFFFFF"/>
                </a:solidFill>
                <a:latin typeface="メイリオ"/>
                <a:ea typeface="メイリオ"/>
                <a:cs typeface="メイリオ" pitchFamily="50" charset="-128"/>
              </a:rPr>
              <a:t>支払予定帳票</a:t>
            </a:r>
            <a:endParaRPr kumimoji="0" lang="en-US" altLang="ja-JP" sz="1200" b="1" kern="0" dirty="0">
              <a:solidFill>
                <a:srgbClr val="FFFFFF"/>
              </a:solidFill>
              <a:latin typeface="メイリオ"/>
              <a:ea typeface="メイリオ"/>
              <a:cs typeface="メイリオ" pitchFamily="50" charset="-128"/>
            </a:endParaRPr>
          </a:p>
          <a:p>
            <a:pPr>
              <a:defRPr/>
            </a:pPr>
            <a:r>
              <a:rPr kumimoji="0" lang="ja-JP" altLang="en-US" sz="900" kern="0" dirty="0">
                <a:solidFill>
                  <a:srgbClr val="FFFFFF"/>
                </a:solidFill>
                <a:latin typeface="メイリオ"/>
                <a:ea typeface="メイリオ"/>
                <a:cs typeface="メイリオ" pitchFamily="50" charset="-128"/>
              </a:rPr>
              <a:t>・支払予定一覧表</a:t>
            </a:r>
            <a:endParaRPr kumimoji="0" lang="en-US" altLang="ja-JP" sz="900" kern="0" dirty="0">
              <a:solidFill>
                <a:srgbClr val="FFFFFF"/>
              </a:solidFill>
              <a:latin typeface="メイリオ"/>
              <a:ea typeface="メイリオ"/>
              <a:cs typeface="メイリオ" pitchFamily="50" charset="-128"/>
            </a:endParaRPr>
          </a:p>
          <a:p>
            <a:pPr>
              <a:defRPr/>
            </a:pPr>
            <a:r>
              <a:rPr kumimoji="0" lang="ja-JP" altLang="en-US" sz="900" kern="0" dirty="0">
                <a:solidFill>
                  <a:srgbClr val="FFFFFF"/>
                </a:solidFill>
                <a:latin typeface="メイリオ"/>
                <a:ea typeface="メイリオ"/>
                <a:cs typeface="メイリオ" pitchFamily="50" charset="-128"/>
              </a:rPr>
              <a:t>・支払予定明細表</a:t>
            </a:r>
            <a:endParaRPr kumimoji="0" lang="en-US" altLang="ja-JP" sz="900" kern="0" dirty="0">
              <a:solidFill>
                <a:srgbClr val="FFFFFF"/>
              </a:solidFill>
              <a:latin typeface="メイリオ"/>
              <a:ea typeface="メイリオ"/>
              <a:cs typeface="メイリオ" pitchFamily="50" charset="-128"/>
            </a:endParaRPr>
          </a:p>
          <a:p>
            <a:pPr>
              <a:defRPr/>
            </a:pPr>
            <a:r>
              <a:rPr kumimoji="0" lang="ja-JP" altLang="en-US" sz="900" kern="0" dirty="0">
                <a:solidFill>
                  <a:srgbClr val="FFFFFF"/>
                </a:solidFill>
                <a:latin typeface="メイリオ"/>
                <a:ea typeface="メイリオ"/>
                <a:cs typeface="メイリオ" pitchFamily="50" charset="-128"/>
              </a:rPr>
              <a:t>・</a:t>
            </a:r>
            <a:r>
              <a:rPr kumimoji="0" lang="ja-JP" altLang="en-US" sz="788" kern="0" dirty="0">
                <a:solidFill>
                  <a:srgbClr val="FFFFFF"/>
                </a:solidFill>
                <a:latin typeface="メイリオ"/>
                <a:ea typeface="メイリオ"/>
                <a:cs typeface="メイリオ" pitchFamily="50" charset="-128"/>
              </a:rPr>
              <a:t>振込･電債予定一覧表</a:t>
            </a:r>
            <a:endParaRPr kumimoji="0" lang="en-US" altLang="ja-JP" sz="788" kern="0" dirty="0">
              <a:solidFill>
                <a:srgbClr val="FFFFFF"/>
              </a:solidFill>
              <a:latin typeface="メイリオ"/>
              <a:ea typeface="メイリオ"/>
              <a:cs typeface="メイリオ" pitchFamily="50" charset="-128"/>
            </a:endParaRPr>
          </a:p>
          <a:p>
            <a:pPr>
              <a:defRPr/>
            </a:pPr>
            <a:r>
              <a:rPr kumimoji="0" lang="ja-JP" altLang="en-US" sz="900" kern="0" dirty="0">
                <a:solidFill>
                  <a:srgbClr val="FFFFFF"/>
                </a:solidFill>
                <a:latin typeface="メイリオ"/>
                <a:ea typeface="メイリオ"/>
                <a:cs typeface="メイリオ" pitchFamily="50" charset="-128"/>
              </a:rPr>
              <a:t>・支払確定一覧表</a:t>
            </a:r>
          </a:p>
        </p:txBody>
      </p:sp>
    </p:spTree>
    <p:extLst>
      <p:ext uri="{BB962C8B-B14F-4D97-AF65-F5344CB8AC3E}">
        <p14:creationId xmlns:p14="http://schemas.microsoft.com/office/powerpoint/2010/main" val="1805571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6</a:t>
            </a:fld>
            <a:endParaRPr lang="ja-JP" altLang="en-US" dirty="0"/>
          </a:p>
        </p:txBody>
      </p:sp>
      <p:sp>
        <p:nvSpPr>
          <p:cNvPr id="5" name="タイトル 4"/>
          <p:cNvSpPr>
            <a:spLocks noGrp="1"/>
          </p:cNvSpPr>
          <p:nvPr>
            <p:ph type="title"/>
          </p:nvPr>
        </p:nvSpPr>
        <p:spPr/>
        <p:txBody>
          <a:bodyPr/>
          <a:lstStyle/>
          <a:p>
            <a:r>
              <a:rPr lang="en-US" altLang="ja-JP" dirty="0" err="1"/>
              <a:t>SuperStream</a:t>
            </a:r>
            <a:r>
              <a:rPr lang="en-US" altLang="ja-JP" dirty="0"/>
              <a:t>-NX</a:t>
            </a:r>
            <a:r>
              <a:rPr lang="ja-JP" altLang="en-US" dirty="0"/>
              <a:t>の仕訳入力（通常入力）</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借方・貸方をひとつずつ入力</a:t>
            </a:r>
          </a:p>
          <a:p>
            <a:endParaRPr kumimoji="1" lang="en-US" altLang="ja-JP" dirty="0"/>
          </a:p>
        </p:txBody>
      </p:sp>
      <p:sp>
        <p:nvSpPr>
          <p:cNvPr id="8" name="テキスト プレースホルダー 7"/>
          <p:cNvSpPr>
            <a:spLocks noGrp="1"/>
          </p:cNvSpPr>
          <p:nvPr>
            <p:ph type="body" sz="quarter" idx="17"/>
          </p:nvPr>
        </p:nvSpPr>
        <p:spPr>
          <a:xfrm>
            <a:off x="359729" y="864000"/>
            <a:ext cx="8640763" cy="279306"/>
          </a:xfrm>
        </p:spPr>
        <p:txBody>
          <a:bodyPr/>
          <a:lstStyle/>
          <a:p>
            <a:pPr>
              <a:spcBef>
                <a:spcPts val="0"/>
              </a:spcBef>
            </a:pPr>
            <a:r>
              <a:rPr lang="ja-JP" altLang="en-US" dirty="0"/>
              <a:t>左側に借方、右側に貸方の画面構成で、１件ずつ仕訳を登録する入力画面です</a:t>
            </a:r>
          </a:p>
          <a:p>
            <a:pPr>
              <a:spcBef>
                <a:spcPts val="0"/>
              </a:spcBef>
            </a:pPr>
            <a:r>
              <a:rPr lang="ja-JP" altLang="en-US" dirty="0"/>
              <a:t>借方・貸方の入力内容を一画面で確認することが可能です</a:t>
            </a:r>
          </a:p>
        </p:txBody>
      </p:sp>
      <p:pic>
        <p:nvPicPr>
          <p:cNvPr id="9" name="図 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23628" y="1396429"/>
            <a:ext cx="6465003" cy="3528000"/>
          </a:xfrm>
          <a:prstGeom prst="rect">
            <a:avLst/>
          </a:prstGeom>
          <a:ln>
            <a:solidFill>
              <a:srgbClr val="FFFFFF">
                <a:lumMod val="75000"/>
              </a:srgbClr>
            </a:solidFill>
          </a:ln>
        </p:spPr>
      </p:pic>
    </p:spTree>
    <p:extLst>
      <p:ext uri="{BB962C8B-B14F-4D97-AF65-F5344CB8AC3E}">
        <p14:creationId xmlns:p14="http://schemas.microsoft.com/office/powerpoint/2010/main" val="24079656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60</a:t>
            </a:fld>
            <a:endParaRPr kumimoji="1" lang="ja-JP" altLang="en-US" dirty="0"/>
          </a:p>
        </p:txBody>
      </p:sp>
      <p:sp>
        <p:nvSpPr>
          <p:cNvPr id="3" name="タイトル 2"/>
          <p:cNvSpPr>
            <a:spLocks noGrp="1"/>
          </p:cNvSpPr>
          <p:nvPr>
            <p:ph type="title"/>
          </p:nvPr>
        </p:nvSpPr>
        <p:spPr/>
        <p:txBody>
          <a:bodyPr/>
          <a:lstStyle/>
          <a:p>
            <a:r>
              <a:rPr lang="ja-JP" altLang="en-US" dirty="0"/>
              <a:t>仕入先・得意先の階層化</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5" name="テキスト プレースホルダー 4"/>
          <p:cNvSpPr>
            <a:spLocks noGrp="1"/>
          </p:cNvSpPr>
          <p:nvPr>
            <p:ph type="body" sz="quarter" idx="16"/>
          </p:nvPr>
        </p:nvSpPr>
        <p:spPr/>
        <p:txBody>
          <a:bodyPr/>
          <a:lstStyle/>
          <a:p>
            <a:r>
              <a:rPr lang="ja-JP" altLang="en-US" dirty="0"/>
              <a:t>グループ単位のレポート出力や消込処理が可能</a:t>
            </a:r>
          </a:p>
          <a:p>
            <a:endParaRPr kumimoji="1" lang="ja-JP" altLang="en-US" dirty="0"/>
          </a:p>
        </p:txBody>
      </p:sp>
      <p:sp>
        <p:nvSpPr>
          <p:cNvPr id="6" name="テキスト プレースホルダー 5"/>
          <p:cNvSpPr>
            <a:spLocks noGrp="1"/>
          </p:cNvSpPr>
          <p:nvPr>
            <p:ph type="body" sz="quarter" idx="17"/>
          </p:nvPr>
        </p:nvSpPr>
        <p:spPr/>
        <p:txBody>
          <a:bodyPr/>
          <a:lstStyle/>
          <a:p>
            <a:r>
              <a:rPr lang="ja-JP" altLang="en-US" dirty="0">
                <a:solidFill>
                  <a:prstClr val="black"/>
                </a:solidFill>
                <a:cs typeface="メイリオ" pitchFamily="50" charset="-128"/>
              </a:rPr>
              <a:t>仕入先・得意先の</a:t>
            </a:r>
            <a:r>
              <a:rPr lang="ja-JP" altLang="ja-JP" dirty="0">
                <a:solidFill>
                  <a:prstClr val="black"/>
                </a:solidFill>
                <a:cs typeface="メイリオ" pitchFamily="50" charset="-128"/>
              </a:rPr>
              <a:t>取引先情報をグループ</a:t>
            </a:r>
            <a:r>
              <a:rPr lang="ja-JP" altLang="en-US" dirty="0">
                <a:solidFill>
                  <a:prstClr val="black"/>
                </a:solidFill>
                <a:cs typeface="メイリオ" pitchFamily="50" charset="-128"/>
              </a:rPr>
              <a:t>化</a:t>
            </a:r>
            <a:r>
              <a:rPr lang="ja-JP" altLang="ja-JP" dirty="0">
                <a:solidFill>
                  <a:prstClr val="black"/>
                </a:solidFill>
                <a:cs typeface="メイリオ" pitchFamily="50" charset="-128"/>
              </a:rPr>
              <a:t>し</a:t>
            </a:r>
            <a:r>
              <a:rPr lang="ja-JP" altLang="en-US" dirty="0">
                <a:solidFill>
                  <a:prstClr val="black"/>
                </a:solidFill>
                <a:cs typeface="メイリオ" pitchFamily="50" charset="-128"/>
              </a:rPr>
              <a:t>て</a:t>
            </a:r>
            <a:r>
              <a:rPr lang="ja-JP" altLang="ja-JP" dirty="0">
                <a:solidFill>
                  <a:prstClr val="black"/>
                </a:solidFill>
                <a:cs typeface="メイリオ" pitchFamily="50" charset="-128"/>
              </a:rPr>
              <a:t>階層管理</a:t>
            </a:r>
            <a:r>
              <a:rPr lang="ja-JP" altLang="en-US" dirty="0">
                <a:solidFill>
                  <a:prstClr val="black"/>
                </a:solidFill>
                <a:cs typeface="メイリオ" pitchFamily="50" charset="-128"/>
              </a:rPr>
              <a:t>することが可能です（最大５段階）</a:t>
            </a:r>
            <a:endParaRPr kumimoji="1" lang="ja-JP" altLang="en-US" dirty="0"/>
          </a:p>
        </p:txBody>
      </p:sp>
      <p:sp>
        <p:nvSpPr>
          <p:cNvPr id="8" name="AutoShape 5"/>
          <p:cNvSpPr>
            <a:spLocks noChangeArrowheads="1"/>
          </p:cNvSpPr>
          <p:nvPr/>
        </p:nvSpPr>
        <p:spPr bwMode="gray">
          <a:xfrm>
            <a:off x="287525" y="1324979"/>
            <a:ext cx="8568952" cy="2254883"/>
          </a:xfrm>
          <a:prstGeom prst="roundRect">
            <a:avLst>
              <a:gd name="adj" fmla="val 7191"/>
            </a:avLst>
          </a:prstGeom>
          <a:noFill/>
          <a:ln w="9525" algn="ctr">
            <a:solidFill>
              <a:srgbClr val="FFFFFF">
                <a:lumMod val="75000"/>
              </a:srgbClr>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en-US" altLang="ja-JP" sz="1500" b="0" i="0" u="none" strike="noStrike" kern="0" cap="none" spc="0" normalizeH="0" baseline="0" noProof="0">
              <a:ln>
                <a:noFill/>
              </a:ln>
              <a:solidFill>
                <a:srgbClr val="E27100"/>
              </a:solidFill>
              <a:effectLst/>
              <a:uLnTx/>
              <a:uFillTx/>
            </a:endParaRPr>
          </a:p>
        </p:txBody>
      </p:sp>
      <p:cxnSp>
        <p:nvCxnSpPr>
          <p:cNvPr id="9" name="直線コネクタ 8"/>
          <p:cNvCxnSpPr/>
          <p:nvPr/>
        </p:nvCxnSpPr>
        <p:spPr>
          <a:xfrm>
            <a:off x="467544" y="2097740"/>
            <a:ext cx="8215370" cy="0"/>
          </a:xfrm>
          <a:prstGeom prst="line">
            <a:avLst/>
          </a:prstGeom>
          <a:noFill/>
          <a:ln w="38100" cap="flat" cmpd="sng" algn="ctr">
            <a:solidFill>
              <a:srgbClr val="FFFFFF">
                <a:lumMod val="75000"/>
              </a:srgbClr>
            </a:solidFill>
            <a:prstDash val="sysDot"/>
            <a:headEnd type="oval"/>
            <a:tailEnd type="oval"/>
          </a:ln>
          <a:effectLst/>
        </p:spPr>
      </p:cxnSp>
      <p:sp>
        <p:nvSpPr>
          <p:cNvPr id="10" name="角丸四角形 9"/>
          <p:cNvSpPr/>
          <p:nvPr/>
        </p:nvSpPr>
        <p:spPr>
          <a:xfrm>
            <a:off x="341189" y="3621822"/>
            <a:ext cx="8424936" cy="1326191"/>
          </a:xfrm>
          <a:prstGeom prst="roundRect">
            <a:avLst>
              <a:gd name="adj" fmla="val 0"/>
            </a:avLst>
          </a:prstGeom>
          <a:noFill/>
          <a:ln w="25400" cap="flat" cmpd="sng" algn="ctr">
            <a:solidFill>
              <a:srgbClr val="77A2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11" name="角丸四角形 10"/>
          <p:cNvSpPr/>
          <p:nvPr/>
        </p:nvSpPr>
        <p:spPr>
          <a:xfrm>
            <a:off x="4211960" y="1413664"/>
            <a:ext cx="2160240" cy="360040"/>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SS</a:t>
            </a:r>
            <a:r>
              <a:rPr kumimoji="0" lang="ja-JP" altLang="en-US" sz="16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ホールディングス</a:t>
            </a:r>
          </a:p>
        </p:txBody>
      </p:sp>
      <p:cxnSp>
        <p:nvCxnSpPr>
          <p:cNvPr id="12" name="直線コネクタ 11"/>
          <p:cNvCxnSpPr/>
          <p:nvPr/>
        </p:nvCxnSpPr>
        <p:spPr>
          <a:xfrm>
            <a:off x="5292080" y="1773704"/>
            <a:ext cx="0" cy="216024"/>
          </a:xfrm>
          <a:prstGeom prst="line">
            <a:avLst/>
          </a:prstGeom>
          <a:noFill/>
          <a:ln w="28575" cap="flat" cmpd="sng" algn="ctr">
            <a:solidFill>
              <a:srgbClr val="B91B17">
                <a:shade val="95000"/>
                <a:satMod val="105000"/>
              </a:srgbClr>
            </a:solidFill>
            <a:prstDash val="solid"/>
          </a:ln>
          <a:effectLst/>
        </p:spPr>
      </p:cxnSp>
      <p:cxnSp>
        <p:nvCxnSpPr>
          <p:cNvPr id="13" name="直線コネクタ 12"/>
          <p:cNvCxnSpPr/>
          <p:nvPr/>
        </p:nvCxnSpPr>
        <p:spPr>
          <a:xfrm>
            <a:off x="3563888" y="1989728"/>
            <a:ext cx="3456384" cy="0"/>
          </a:xfrm>
          <a:prstGeom prst="line">
            <a:avLst/>
          </a:prstGeom>
          <a:noFill/>
          <a:ln w="28575" cap="flat" cmpd="sng" algn="ctr">
            <a:solidFill>
              <a:srgbClr val="B91B17">
                <a:shade val="95000"/>
                <a:satMod val="105000"/>
              </a:srgbClr>
            </a:solidFill>
            <a:prstDash val="solid"/>
          </a:ln>
          <a:effectLst/>
        </p:spPr>
      </p:cxnSp>
      <p:sp>
        <p:nvSpPr>
          <p:cNvPr id="14" name="角丸四角形 13"/>
          <p:cNvSpPr/>
          <p:nvPr/>
        </p:nvSpPr>
        <p:spPr>
          <a:xfrm>
            <a:off x="2915816" y="2205752"/>
            <a:ext cx="1296144" cy="360040"/>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a:ln>
                  <a:noFill/>
                </a:ln>
                <a:solidFill>
                  <a:srgbClr val="FFFFFF"/>
                </a:solidFill>
                <a:effectLst/>
                <a:uLnTx/>
                <a:uFillTx/>
                <a:latin typeface="メイリオ"/>
                <a:ea typeface="メイリオ"/>
                <a:cs typeface="メイリオ" pitchFamily="50" charset="-128"/>
              </a:rPr>
              <a:t>東京本社</a:t>
            </a:r>
          </a:p>
        </p:txBody>
      </p:sp>
      <p:sp>
        <p:nvSpPr>
          <p:cNvPr id="15" name="角丸四角形 14"/>
          <p:cNvSpPr/>
          <p:nvPr/>
        </p:nvSpPr>
        <p:spPr>
          <a:xfrm>
            <a:off x="6444208" y="2205752"/>
            <a:ext cx="1296144" cy="360040"/>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福島支社</a:t>
            </a:r>
          </a:p>
        </p:txBody>
      </p:sp>
      <p:cxnSp>
        <p:nvCxnSpPr>
          <p:cNvPr id="16" name="直線コネクタ 15"/>
          <p:cNvCxnSpPr/>
          <p:nvPr/>
        </p:nvCxnSpPr>
        <p:spPr>
          <a:xfrm>
            <a:off x="3563888" y="1989728"/>
            <a:ext cx="0" cy="216024"/>
          </a:xfrm>
          <a:prstGeom prst="line">
            <a:avLst/>
          </a:prstGeom>
          <a:noFill/>
          <a:ln w="28575" cap="flat" cmpd="sng" algn="ctr">
            <a:solidFill>
              <a:srgbClr val="B91B17">
                <a:shade val="95000"/>
                <a:satMod val="105000"/>
              </a:srgbClr>
            </a:solidFill>
            <a:prstDash val="solid"/>
          </a:ln>
          <a:effectLst/>
        </p:spPr>
      </p:cxnSp>
      <p:cxnSp>
        <p:nvCxnSpPr>
          <p:cNvPr id="17" name="直線コネクタ 16"/>
          <p:cNvCxnSpPr/>
          <p:nvPr/>
        </p:nvCxnSpPr>
        <p:spPr>
          <a:xfrm>
            <a:off x="7020272" y="1989728"/>
            <a:ext cx="0" cy="216024"/>
          </a:xfrm>
          <a:prstGeom prst="line">
            <a:avLst/>
          </a:prstGeom>
          <a:noFill/>
          <a:ln w="28575" cap="flat" cmpd="sng" algn="ctr">
            <a:solidFill>
              <a:srgbClr val="B91B17">
                <a:shade val="95000"/>
                <a:satMod val="105000"/>
              </a:srgbClr>
            </a:solidFill>
            <a:prstDash val="solid"/>
          </a:ln>
          <a:effectLst/>
        </p:spPr>
      </p:cxnSp>
      <p:sp>
        <p:nvSpPr>
          <p:cNvPr id="18" name="角丸四角形 17"/>
          <p:cNvSpPr/>
          <p:nvPr/>
        </p:nvSpPr>
        <p:spPr>
          <a:xfrm>
            <a:off x="2123728" y="2997840"/>
            <a:ext cx="1296144" cy="436693"/>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SS</a:t>
            </a:r>
            <a:r>
              <a:rPr kumimoji="0" lang="ja-JP" altLang="en-US" sz="14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関東電子システム</a:t>
            </a:r>
          </a:p>
        </p:txBody>
      </p:sp>
      <p:sp>
        <p:nvSpPr>
          <p:cNvPr id="19" name="角丸四角形 18"/>
          <p:cNvSpPr/>
          <p:nvPr/>
        </p:nvSpPr>
        <p:spPr>
          <a:xfrm>
            <a:off x="3779912" y="2997840"/>
            <a:ext cx="1296144" cy="435600"/>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SS</a:t>
            </a:r>
            <a:r>
              <a:rPr kumimoji="0" lang="ja-JP" altLang="en-US" sz="14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日本情報技術</a:t>
            </a:r>
          </a:p>
        </p:txBody>
      </p:sp>
      <p:sp>
        <p:nvSpPr>
          <p:cNvPr id="20" name="角丸四角形 19"/>
          <p:cNvSpPr/>
          <p:nvPr/>
        </p:nvSpPr>
        <p:spPr>
          <a:xfrm>
            <a:off x="5580112" y="2997840"/>
            <a:ext cx="1296144" cy="435600"/>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a:ln>
                  <a:noFill/>
                </a:ln>
                <a:solidFill>
                  <a:srgbClr val="FFFFFF"/>
                </a:solidFill>
                <a:effectLst/>
                <a:uLnTx/>
                <a:uFillTx/>
                <a:latin typeface="メイリオ"/>
                <a:ea typeface="メイリオ"/>
                <a:cs typeface="メイリオ" pitchFamily="50" charset="-128"/>
              </a:rPr>
              <a:t>SS</a:t>
            </a:r>
            <a:r>
              <a:rPr kumimoji="0" lang="ja-JP" altLang="en-US" sz="1400" b="0" i="0" u="none" strike="noStrike" kern="0" cap="none" spc="0" normalizeH="0" baseline="0" noProof="0">
                <a:ln>
                  <a:noFill/>
                </a:ln>
                <a:solidFill>
                  <a:srgbClr val="FFFFFF"/>
                </a:solidFill>
                <a:effectLst/>
                <a:uLnTx/>
                <a:uFillTx/>
                <a:latin typeface="メイリオ"/>
                <a:ea typeface="メイリオ"/>
                <a:cs typeface="メイリオ" pitchFamily="50" charset="-128"/>
              </a:rPr>
              <a:t>サービス</a:t>
            </a:r>
          </a:p>
        </p:txBody>
      </p:sp>
      <p:sp>
        <p:nvSpPr>
          <p:cNvPr id="21" name="角丸四角形 20"/>
          <p:cNvSpPr/>
          <p:nvPr/>
        </p:nvSpPr>
        <p:spPr>
          <a:xfrm>
            <a:off x="7236296" y="2997840"/>
            <a:ext cx="1296144" cy="435600"/>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a:ln>
                  <a:noFill/>
                </a:ln>
                <a:solidFill>
                  <a:srgbClr val="FFFFFF"/>
                </a:solidFill>
                <a:effectLst/>
                <a:uLnTx/>
                <a:uFillTx/>
                <a:latin typeface="メイリオ"/>
                <a:ea typeface="メイリオ"/>
                <a:cs typeface="メイリオ" pitchFamily="50" charset="-128"/>
              </a:rPr>
              <a:t>SS</a:t>
            </a:r>
            <a:r>
              <a:rPr kumimoji="0" lang="ja-JP" altLang="en-US" sz="1400" b="0" i="0" u="none" strike="noStrike" kern="0" cap="none" spc="0" normalizeH="0" baseline="0" noProof="0">
                <a:ln>
                  <a:noFill/>
                </a:ln>
                <a:solidFill>
                  <a:srgbClr val="FFFFFF"/>
                </a:solidFill>
                <a:effectLst/>
                <a:uLnTx/>
                <a:uFillTx/>
                <a:latin typeface="メイリオ"/>
                <a:ea typeface="メイリオ"/>
                <a:cs typeface="メイリオ" pitchFamily="50" charset="-128"/>
              </a:rPr>
              <a:t>開発</a:t>
            </a:r>
            <a:endParaRPr kumimoji="0" lang="en-US" altLang="ja-JP" sz="1400" b="0" i="0" u="none" strike="noStrike" kern="0" cap="none" spc="0" normalizeH="0" baseline="0" noProof="0">
              <a:ln>
                <a:noFill/>
              </a:ln>
              <a:solidFill>
                <a:srgbClr val="FFFFFF"/>
              </a:solidFill>
              <a:effectLst/>
              <a:uLnTx/>
              <a:uFillTx/>
              <a:latin typeface="メイリオ"/>
              <a:ea typeface="メイリオ"/>
              <a:cs typeface="メイリオ"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FFFFFF"/>
                </a:solidFill>
                <a:effectLst/>
                <a:uLnTx/>
                <a:uFillTx/>
                <a:latin typeface="メイリオ"/>
                <a:ea typeface="メイリオ"/>
                <a:cs typeface="メイリオ" pitchFamily="50" charset="-128"/>
              </a:rPr>
              <a:t>センター</a:t>
            </a:r>
          </a:p>
        </p:txBody>
      </p:sp>
      <p:cxnSp>
        <p:nvCxnSpPr>
          <p:cNvPr id="22" name="直線コネクタ 21"/>
          <p:cNvCxnSpPr/>
          <p:nvPr/>
        </p:nvCxnSpPr>
        <p:spPr>
          <a:xfrm>
            <a:off x="3563888" y="2565792"/>
            <a:ext cx="0" cy="216024"/>
          </a:xfrm>
          <a:prstGeom prst="line">
            <a:avLst/>
          </a:prstGeom>
          <a:noFill/>
          <a:ln w="28575" cap="flat" cmpd="sng" algn="ctr">
            <a:solidFill>
              <a:srgbClr val="B91B17">
                <a:shade val="95000"/>
                <a:satMod val="105000"/>
              </a:srgbClr>
            </a:solidFill>
            <a:prstDash val="solid"/>
          </a:ln>
          <a:effectLst/>
        </p:spPr>
      </p:cxnSp>
      <p:cxnSp>
        <p:nvCxnSpPr>
          <p:cNvPr id="23" name="直線コネクタ 22"/>
          <p:cNvCxnSpPr/>
          <p:nvPr/>
        </p:nvCxnSpPr>
        <p:spPr>
          <a:xfrm>
            <a:off x="2771800" y="2781816"/>
            <a:ext cx="1656184" cy="0"/>
          </a:xfrm>
          <a:prstGeom prst="line">
            <a:avLst/>
          </a:prstGeom>
          <a:noFill/>
          <a:ln w="28575" cap="flat" cmpd="sng" algn="ctr">
            <a:solidFill>
              <a:srgbClr val="B91B17">
                <a:shade val="95000"/>
                <a:satMod val="105000"/>
              </a:srgbClr>
            </a:solidFill>
            <a:prstDash val="solid"/>
          </a:ln>
          <a:effectLst/>
        </p:spPr>
      </p:cxnSp>
      <p:cxnSp>
        <p:nvCxnSpPr>
          <p:cNvPr id="24" name="直線コネクタ 23"/>
          <p:cNvCxnSpPr/>
          <p:nvPr/>
        </p:nvCxnSpPr>
        <p:spPr>
          <a:xfrm>
            <a:off x="2771800" y="2781816"/>
            <a:ext cx="0" cy="216024"/>
          </a:xfrm>
          <a:prstGeom prst="line">
            <a:avLst/>
          </a:prstGeom>
          <a:noFill/>
          <a:ln w="28575" cap="flat" cmpd="sng" algn="ctr">
            <a:solidFill>
              <a:srgbClr val="B91B17">
                <a:shade val="95000"/>
                <a:satMod val="105000"/>
              </a:srgbClr>
            </a:solidFill>
            <a:prstDash val="solid"/>
          </a:ln>
          <a:effectLst/>
        </p:spPr>
      </p:cxnSp>
      <p:cxnSp>
        <p:nvCxnSpPr>
          <p:cNvPr id="25" name="直線コネクタ 24"/>
          <p:cNvCxnSpPr/>
          <p:nvPr/>
        </p:nvCxnSpPr>
        <p:spPr>
          <a:xfrm>
            <a:off x="4427984" y="2781816"/>
            <a:ext cx="0" cy="216024"/>
          </a:xfrm>
          <a:prstGeom prst="line">
            <a:avLst/>
          </a:prstGeom>
          <a:noFill/>
          <a:ln w="28575" cap="flat" cmpd="sng" algn="ctr">
            <a:solidFill>
              <a:srgbClr val="B91B17">
                <a:shade val="95000"/>
                <a:satMod val="105000"/>
              </a:srgbClr>
            </a:solidFill>
            <a:prstDash val="solid"/>
          </a:ln>
          <a:effectLst/>
        </p:spPr>
      </p:cxnSp>
      <p:cxnSp>
        <p:nvCxnSpPr>
          <p:cNvPr id="26" name="直線コネクタ 25"/>
          <p:cNvCxnSpPr/>
          <p:nvPr/>
        </p:nvCxnSpPr>
        <p:spPr>
          <a:xfrm>
            <a:off x="7020272" y="2565792"/>
            <a:ext cx="0" cy="216024"/>
          </a:xfrm>
          <a:prstGeom prst="line">
            <a:avLst/>
          </a:prstGeom>
          <a:noFill/>
          <a:ln w="28575" cap="flat" cmpd="sng" algn="ctr">
            <a:solidFill>
              <a:srgbClr val="B91B17">
                <a:shade val="95000"/>
                <a:satMod val="105000"/>
              </a:srgbClr>
            </a:solidFill>
            <a:prstDash val="solid"/>
          </a:ln>
          <a:effectLst/>
        </p:spPr>
      </p:cxnSp>
      <p:cxnSp>
        <p:nvCxnSpPr>
          <p:cNvPr id="27" name="直線コネクタ 26"/>
          <p:cNvCxnSpPr/>
          <p:nvPr/>
        </p:nvCxnSpPr>
        <p:spPr>
          <a:xfrm>
            <a:off x="6228184" y="2781816"/>
            <a:ext cx="1656184" cy="0"/>
          </a:xfrm>
          <a:prstGeom prst="line">
            <a:avLst/>
          </a:prstGeom>
          <a:noFill/>
          <a:ln w="28575" cap="flat" cmpd="sng" algn="ctr">
            <a:solidFill>
              <a:srgbClr val="B91B17">
                <a:shade val="95000"/>
                <a:satMod val="105000"/>
              </a:srgbClr>
            </a:solidFill>
            <a:prstDash val="solid"/>
          </a:ln>
          <a:effectLst/>
        </p:spPr>
      </p:cxnSp>
      <p:cxnSp>
        <p:nvCxnSpPr>
          <p:cNvPr id="28" name="直線コネクタ 27"/>
          <p:cNvCxnSpPr/>
          <p:nvPr/>
        </p:nvCxnSpPr>
        <p:spPr>
          <a:xfrm>
            <a:off x="6228184" y="2781816"/>
            <a:ext cx="0" cy="216024"/>
          </a:xfrm>
          <a:prstGeom prst="line">
            <a:avLst/>
          </a:prstGeom>
          <a:noFill/>
          <a:ln w="28575" cap="flat" cmpd="sng" algn="ctr">
            <a:solidFill>
              <a:srgbClr val="B91B17">
                <a:shade val="95000"/>
                <a:satMod val="105000"/>
              </a:srgbClr>
            </a:solidFill>
            <a:prstDash val="solid"/>
          </a:ln>
          <a:effectLst/>
        </p:spPr>
      </p:cxnSp>
      <p:cxnSp>
        <p:nvCxnSpPr>
          <p:cNvPr id="29" name="直線コネクタ 28"/>
          <p:cNvCxnSpPr/>
          <p:nvPr/>
        </p:nvCxnSpPr>
        <p:spPr>
          <a:xfrm>
            <a:off x="7884368" y="2781816"/>
            <a:ext cx="0" cy="216024"/>
          </a:xfrm>
          <a:prstGeom prst="line">
            <a:avLst/>
          </a:prstGeom>
          <a:noFill/>
          <a:ln w="28575" cap="flat" cmpd="sng" algn="ctr">
            <a:solidFill>
              <a:srgbClr val="B91B17">
                <a:shade val="95000"/>
                <a:satMod val="105000"/>
              </a:srgbClr>
            </a:solidFill>
            <a:prstDash val="solid"/>
          </a:ln>
          <a:effectLst/>
        </p:spPr>
      </p:cxnSp>
      <p:sp>
        <p:nvSpPr>
          <p:cNvPr id="30" name="角丸四角形 29"/>
          <p:cNvSpPr/>
          <p:nvPr/>
        </p:nvSpPr>
        <p:spPr>
          <a:xfrm>
            <a:off x="467544" y="1413664"/>
            <a:ext cx="1296144" cy="360040"/>
          </a:xfrm>
          <a:prstGeom prst="roundRect">
            <a:avLst/>
          </a:prstGeom>
          <a:solidFill>
            <a:srgbClr val="FFFFFF"/>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メイリオ"/>
                <a:ea typeface="メイリオ"/>
                <a:cs typeface="メイリオ" pitchFamily="50" charset="-128"/>
              </a:rPr>
              <a:t>階層レベル</a:t>
            </a:r>
            <a:r>
              <a:rPr kumimoji="0" lang="en-US" altLang="ja-JP" sz="1200" b="0" i="0" u="none" strike="noStrike" kern="0" cap="none" spc="0" normalizeH="0" baseline="0" noProof="0">
                <a:ln>
                  <a:noFill/>
                </a:ln>
                <a:solidFill>
                  <a:prstClr val="black"/>
                </a:solidFill>
                <a:effectLst/>
                <a:uLnTx/>
                <a:uFillTx/>
                <a:latin typeface="メイリオ"/>
                <a:ea typeface="メイリオ"/>
                <a:cs typeface="メイリオ" pitchFamily="50" charset="-128"/>
              </a:rPr>
              <a:t>01</a:t>
            </a:r>
            <a:endParaRPr kumimoji="0" lang="ja-JP" altLang="en-US" sz="1200" b="0" i="0" u="none" strike="noStrike" kern="0" cap="none" spc="0" normalizeH="0" baseline="0" noProof="0">
              <a:ln>
                <a:noFill/>
              </a:ln>
              <a:solidFill>
                <a:prstClr val="black"/>
              </a:solidFill>
              <a:effectLst/>
              <a:uLnTx/>
              <a:uFillTx/>
              <a:latin typeface="メイリオ"/>
              <a:ea typeface="メイリオ"/>
              <a:cs typeface="メイリオ" pitchFamily="50" charset="-128"/>
            </a:endParaRPr>
          </a:p>
        </p:txBody>
      </p:sp>
      <p:sp>
        <p:nvSpPr>
          <p:cNvPr id="31" name="角丸四角形 30"/>
          <p:cNvSpPr/>
          <p:nvPr/>
        </p:nvSpPr>
        <p:spPr>
          <a:xfrm>
            <a:off x="467544" y="2205752"/>
            <a:ext cx="1296144" cy="360040"/>
          </a:xfrm>
          <a:prstGeom prst="roundRect">
            <a:avLst/>
          </a:prstGeom>
          <a:solidFill>
            <a:srgbClr val="FFFFFF"/>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メイリオ"/>
                <a:ea typeface="メイリオ"/>
                <a:cs typeface="メイリオ" pitchFamily="50" charset="-128"/>
              </a:rPr>
              <a:t>階層レベル</a:t>
            </a:r>
            <a:r>
              <a:rPr kumimoji="0" lang="en-US" altLang="ja-JP" sz="1200" b="0" i="0" u="none" strike="noStrike" kern="0" cap="none" spc="0" normalizeH="0" baseline="0" noProof="0">
                <a:ln>
                  <a:noFill/>
                </a:ln>
                <a:solidFill>
                  <a:prstClr val="black"/>
                </a:solidFill>
                <a:effectLst/>
                <a:uLnTx/>
                <a:uFillTx/>
                <a:latin typeface="メイリオ"/>
                <a:ea typeface="メイリオ"/>
                <a:cs typeface="メイリオ" pitchFamily="50" charset="-128"/>
              </a:rPr>
              <a:t>02</a:t>
            </a:r>
            <a:endParaRPr kumimoji="0" lang="ja-JP" altLang="en-US" sz="1200" b="0" i="0" u="none" strike="noStrike" kern="0" cap="none" spc="0" normalizeH="0" baseline="0" noProof="0">
              <a:ln>
                <a:noFill/>
              </a:ln>
              <a:solidFill>
                <a:prstClr val="black"/>
              </a:solidFill>
              <a:effectLst/>
              <a:uLnTx/>
              <a:uFillTx/>
              <a:latin typeface="メイリオ"/>
              <a:ea typeface="メイリオ"/>
              <a:cs typeface="メイリオ" pitchFamily="50" charset="-128"/>
            </a:endParaRPr>
          </a:p>
        </p:txBody>
      </p:sp>
      <p:sp>
        <p:nvSpPr>
          <p:cNvPr id="32" name="フローチャート : 書類 31"/>
          <p:cNvSpPr/>
          <p:nvPr/>
        </p:nvSpPr>
        <p:spPr>
          <a:xfrm>
            <a:off x="2123728" y="3759958"/>
            <a:ext cx="1584176" cy="684000"/>
          </a:xfrm>
          <a:prstGeom prst="flowChartDocument">
            <a:avLst/>
          </a:prstGeom>
          <a:solidFill>
            <a:srgbClr val="FFFFFF"/>
          </a:solidFill>
          <a:ln w="25400" cap="flat" cmpd="sng" algn="ctr">
            <a:solidFill>
              <a:srgbClr val="F9BE00"/>
            </a:solidFill>
            <a:prstDash val="solid"/>
          </a:ln>
          <a:effectLst/>
        </p:spPr>
        <p:txBody>
          <a:bodyPr lIns="180000" tIns="108000" rIns="36000" bIns="3600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black"/>
                </a:solidFill>
                <a:effectLst/>
                <a:uLnTx/>
                <a:uFillTx/>
                <a:latin typeface="メイリオ"/>
                <a:ea typeface="メイリオ"/>
                <a:cs typeface="メイリオ" pitchFamily="50" charset="-128"/>
              </a:rPr>
              <a:t>【</a:t>
            </a:r>
            <a:r>
              <a:rPr kumimoji="0" lang="ja-JP" altLang="en-US" sz="1100" b="0" i="0" u="none" strike="noStrike" kern="0" cap="none" spc="0" normalizeH="0" baseline="0" noProof="0" dirty="0">
                <a:ln>
                  <a:noFill/>
                </a:ln>
                <a:solidFill>
                  <a:prstClr val="black"/>
                </a:solidFill>
                <a:effectLst/>
                <a:uLnTx/>
                <a:uFillTx/>
                <a:latin typeface="メイリオ"/>
                <a:ea typeface="メイリオ"/>
                <a:cs typeface="メイリオ" pitchFamily="50" charset="-128"/>
              </a:rPr>
              <a:t>入金</a:t>
            </a:r>
            <a:r>
              <a:rPr kumimoji="0" lang="en-US" altLang="ja-JP" sz="1100" b="0" i="0" u="none" strike="noStrike" kern="0" cap="none" spc="0" normalizeH="0" baseline="0" noProof="0" dirty="0">
                <a:ln>
                  <a:noFill/>
                </a:ln>
                <a:solidFill>
                  <a:prstClr val="black"/>
                </a:solidFill>
                <a:effectLst/>
                <a:uLnTx/>
                <a:uFillTx/>
                <a:latin typeface="メイリオ"/>
                <a:ea typeface="メイリオ"/>
                <a:cs typeface="メイリオ" pitchFamily="50" charset="-128"/>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black"/>
                </a:solidFill>
                <a:effectLst/>
                <a:uLnTx/>
                <a:uFillTx/>
                <a:latin typeface="メイリオ"/>
                <a:ea typeface="メイリオ"/>
                <a:cs typeface="メイリオ" pitchFamily="50" charset="-128"/>
              </a:rPr>
              <a:t>SS</a:t>
            </a:r>
            <a:r>
              <a:rPr kumimoji="0" lang="ja-JP" altLang="en-US" sz="1100" b="0" i="0" u="none" strike="noStrike" kern="0" cap="none" spc="0" normalizeH="0" baseline="0" noProof="0" dirty="0">
                <a:ln>
                  <a:noFill/>
                </a:ln>
                <a:solidFill>
                  <a:prstClr val="black"/>
                </a:solidFill>
                <a:effectLst/>
                <a:uLnTx/>
                <a:uFillTx/>
                <a:latin typeface="メイリオ"/>
                <a:ea typeface="メイリオ"/>
                <a:cs typeface="メイリオ" pitchFamily="50" charset="-128"/>
              </a:rPr>
              <a:t>ホールディングス</a:t>
            </a:r>
            <a:endParaRPr kumimoji="0" lang="en-US" altLang="ja-JP" sz="1100" b="0" i="0" u="none" strike="noStrike" kern="0" cap="none" spc="0" normalizeH="0" baseline="0" noProof="0" dirty="0">
              <a:ln>
                <a:noFill/>
              </a:ln>
              <a:solidFill>
                <a:prstClr val="black"/>
              </a:solidFill>
              <a:effectLst/>
              <a:uLnTx/>
              <a:uFillTx/>
              <a:latin typeface="メイリオ"/>
              <a:ea typeface="メイリオ"/>
              <a:cs typeface="メイリオ"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black"/>
                </a:solidFill>
                <a:effectLst/>
                <a:uLnTx/>
                <a:uFillTx/>
                <a:latin typeface="メイリオ"/>
                <a:ea typeface="メイリオ"/>
                <a:cs typeface="メイリオ" pitchFamily="50" charset="-128"/>
              </a:rPr>
              <a:t>\3,000,000</a:t>
            </a:r>
            <a:endParaRPr kumimoji="0" lang="ja-JP" altLang="en-US" sz="1100" b="0" i="0" u="none" strike="noStrike" kern="0" cap="none" spc="0" normalizeH="0" baseline="0" noProof="0" dirty="0">
              <a:ln>
                <a:noFill/>
              </a:ln>
              <a:solidFill>
                <a:prstClr val="black"/>
              </a:solidFill>
              <a:effectLst/>
              <a:uLnTx/>
              <a:uFillTx/>
              <a:latin typeface="メイリオ"/>
              <a:ea typeface="メイリオ"/>
              <a:cs typeface="メイリオ" pitchFamily="50" charset="-128"/>
            </a:endParaRPr>
          </a:p>
        </p:txBody>
      </p:sp>
      <p:sp>
        <p:nvSpPr>
          <p:cNvPr id="33" name="フローチャート : 書類 33"/>
          <p:cNvSpPr/>
          <p:nvPr/>
        </p:nvSpPr>
        <p:spPr>
          <a:xfrm>
            <a:off x="4860032" y="3759958"/>
            <a:ext cx="1584176" cy="684000"/>
          </a:xfrm>
          <a:prstGeom prst="flowChartDocument">
            <a:avLst/>
          </a:prstGeom>
          <a:solidFill>
            <a:srgbClr val="FFFFFF"/>
          </a:solidFill>
          <a:ln w="25400" cap="flat" cmpd="sng" algn="ctr">
            <a:solidFill>
              <a:srgbClr val="F9BE00"/>
            </a:solidFill>
            <a:prstDash val="solid"/>
          </a:ln>
          <a:effectLst/>
        </p:spPr>
        <p:txBody>
          <a:bodyPr lIns="180000" tIns="108000" rIns="36000" bIns="3600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a:t>
            </a:r>
            <a:r>
              <a:rPr kumimoji="0" lang="ja-JP" altLang="en-US" sz="1100" b="0" i="0" u="none" strike="noStrike" kern="0" cap="none" spc="0" normalizeH="0" baseline="0" noProof="0">
                <a:ln>
                  <a:noFill/>
                </a:ln>
                <a:solidFill>
                  <a:prstClr val="black"/>
                </a:solidFill>
                <a:effectLst/>
                <a:uLnTx/>
                <a:uFillTx/>
                <a:latin typeface="メイリオ"/>
                <a:ea typeface="メイリオ"/>
                <a:cs typeface="メイリオ" pitchFamily="50" charset="-128"/>
              </a:rPr>
              <a:t>債権</a:t>
            </a: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SS</a:t>
            </a:r>
            <a:r>
              <a:rPr kumimoji="0" lang="ja-JP" altLang="en-US" sz="1100" b="0" i="0" u="none" strike="noStrike" kern="0" cap="none" spc="0" normalizeH="0" baseline="0" noProof="0">
                <a:ln>
                  <a:noFill/>
                </a:ln>
                <a:solidFill>
                  <a:prstClr val="black"/>
                </a:solidFill>
                <a:effectLst/>
                <a:uLnTx/>
                <a:uFillTx/>
                <a:latin typeface="メイリオ"/>
                <a:ea typeface="メイリオ"/>
                <a:cs typeface="メイリオ" pitchFamily="50" charset="-128"/>
              </a:rPr>
              <a:t>関東電子システム</a:t>
            </a: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a:t>
            </a:r>
            <a:r>
              <a:rPr kumimoji="0" lang="ja-JP" altLang="en-US" sz="1100" b="0" i="0" u="none" strike="noStrike" kern="0" cap="none" spc="0" normalizeH="0" baseline="0" noProof="0">
                <a:ln>
                  <a:noFill/>
                </a:ln>
                <a:solidFill>
                  <a:prstClr val="black"/>
                </a:solidFill>
                <a:effectLst/>
                <a:uLnTx/>
                <a:uFillTx/>
                <a:latin typeface="メイリオ"/>
                <a:ea typeface="メイリオ"/>
                <a:cs typeface="メイリオ" pitchFamily="50" charset="-128"/>
              </a:rPr>
              <a:t>２</a:t>
            </a: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,000,000</a:t>
            </a:r>
            <a:endParaRPr kumimoji="0" lang="ja-JP" altLang="en-US" sz="1100" b="0" i="0" u="none" strike="noStrike" kern="0" cap="none" spc="0" normalizeH="0" baseline="0" noProof="0">
              <a:ln>
                <a:noFill/>
              </a:ln>
              <a:solidFill>
                <a:prstClr val="black"/>
              </a:solidFill>
              <a:effectLst/>
              <a:uLnTx/>
              <a:uFillTx/>
              <a:latin typeface="メイリオ"/>
              <a:ea typeface="メイリオ"/>
              <a:cs typeface="メイリオ" pitchFamily="50" charset="-128"/>
            </a:endParaRPr>
          </a:p>
        </p:txBody>
      </p:sp>
      <p:sp>
        <p:nvSpPr>
          <p:cNvPr id="34" name="フローチャート : 書類 34"/>
          <p:cNvSpPr/>
          <p:nvPr/>
        </p:nvSpPr>
        <p:spPr>
          <a:xfrm>
            <a:off x="6156176" y="3975906"/>
            <a:ext cx="1584176" cy="684000"/>
          </a:xfrm>
          <a:prstGeom prst="flowChartDocument">
            <a:avLst/>
          </a:prstGeom>
          <a:solidFill>
            <a:srgbClr val="FFFFFF"/>
          </a:solidFill>
          <a:ln w="25400" cap="flat" cmpd="sng" algn="ctr">
            <a:solidFill>
              <a:srgbClr val="F9BE00"/>
            </a:solidFill>
            <a:prstDash val="solid"/>
          </a:ln>
          <a:effectLst/>
        </p:spPr>
        <p:txBody>
          <a:bodyPr lIns="180000" tIns="108000" rIns="36000" bIns="3600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a:t>
            </a:r>
            <a:r>
              <a:rPr kumimoji="0" lang="ja-JP" altLang="en-US" sz="1100" b="0" i="0" u="none" strike="noStrike" kern="0" cap="none" spc="0" normalizeH="0" baseline="0" noProof="0">
                <a:ln>
                  <a:noFill/>
                </a:ln>
                <a:solidFill>
                  <a:prstClr val="black"/>
                </a:solidFill>
                <a:effectLst/>
                <a:uLnTx/>
                <a:uFillTx/>
                <a:latin typeface="メイリオ"/>
                <a:ea typeface="メイリオ"/>
                <a:cs typeface="メイリオ" pitchFamily="50" charset="-128"/>
              </a:rPr>
              <a:t>債権</a:t>
            </a: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SS</a:t>
            </a:r>
            <a:r>
              <a:rPr kumimoji="0" lang="ja-JP" altLang="en-US" sz="1100" b="0" i="0" u="none" strike="noStrike" kern="0" cap="none" spc="0" normalizeH="0" baseline="0" noProof="0">
                <a:ln>
                  <a:noFill/>
                </a:ln>
                <a:solidFill>
                  <a:prstClr val="black"/>
                </a:solidFill>
                <a:effectLst/>
                <a:uLnTx/>
                <a:uFillTx/>
                <a:latin typeface="メイリオ"/>
                <a:ea typeface="メイリオ"/>
                <a:cs typeface="メイリオ" pitchFamily="50" charset="-128"/>
              </a:rPr>
              <a:t>サービス</a:t>
            </a:r>
            <a:endPar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\500,000</a:t>
            </a:r>
            <a:endParaRPr kumimoji="0" lang="ja-JP" altLang="en-US" sz="1100" b="0" i="0" u="none" strike="noStrike" kern="0" cap="none" spc="0" normalizeH="0" baseline="0" noProof="0">
              <a:ln>
                <a:noFill/>
              </a:ln>
              <a:solidFill>
                <a:prstClr val="black"/>
              </a:solidFill>
              <a:effectLst/>
              <a:uLnTx/>
              <a:uFillTx/>
              <a:latin typeface="メイリオ"/>
              <a:ea typeface="メイリオ"/>
              <a:cs typeface="メイリオ" pitchFamily="50" charset="-128"/>
            </a:endParaRPr>
          </a:p>
        </p:txBody>
      </p:sp>
      <p:sp>
        <p:nvSpPr>
          <p:cNvPr id="35" name="フローチャート : 書類 35"/>
          <p:cNvSpPr/>
          <p:nvPr/>
        </p:nvSpPr>
        <p:spPr>
          <a:xfrm>
            <a:off x="7092280" y="4191930"/>
            <a:ext cx="1584176" cy="684000"/>
          </a:xfrm>
          <a:prstGeom prst="flowChartDocument">
            <a:avLst/>
          </a:prstGeom>
          <a:solidFill>
            <a:srgbClr val="FFFFFF"/>
          </a:solidFill>
          <a:ln w="25400" cap="flat" cmpd="sng" algn="ctr">
            <a:solidFill>
              <a:srgbClr val="F9BE00"/>
            </a:solidFill>
            <a:prstDash val="solid"/>
          </a:ln>
          <a:effectLst/>
        </p:spPr>
        <p:txBody>
          <a:bodyPr lIns="180000" tIns="108000" rIns="36000" bIns="3600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a:t>
            </a:r>
            <a:r>
              <a:rPr kumimoji="0" lang="ja-JP" altLang="en-US" sz="1100" b="0" i="0" u="none" strike="noStrike" kern="0" cap="none" spc="0" normalizeH="0" baseline="0" noProof="0">
                <a:ln>
                  <a:noFill/>
                </a:ln>
                <a:solidFill>
                  <a:prstClr val="black"/>
                </a:solidFill>
                <a:effectLst/>
                <a:uLnTx/>
                <a:uFillTx/>
                <a:latin typeface="メイリオ"/>
                <a:ea typeface="メイリオ"/>
                <a:cs typeface="メイリオ" pitchFamily="50" charset="-128"/>
              </a:rPr>
              <a:t>債権</a:t>
            </a: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SS</a:t>
            </a:r>
            <a:r>
              <a:rPr kumimoji="0" lang="ja-JP" altLang="en-US" sz="1100" b="0" i="0" u="none" strike="noStrike" kern="0" cap="none" spc="0" normalizeH="0" baseline="0" noProof="0">
                <a:ln>
                  <a:noFill/>
                </a:ln>
                <a:solidFill>
                  <a:prstClr val="black"/>
                </a:solidFill>
                <a:effectLst/>
                <a:uLnTx/>
                <a:uFillTx/>
                <a:latin typeface="メイリオ"/>
                <a:ea typeface="メイリオ"/>
                <a:cs typeface="メイリオ" pitchFamily="50" charset="-128"/>
              </a:rPr>
              <a:t>開発センター</a:t>
            </a:r>
            <a:endPar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\500,000</a:t>
            </a:r>
            <a:endParaRPr kumimoji="0" lang="ja-JP" altLang="en-US" sz="1100" b="0" i="0" u="none" strike="noStrike" kern="0" cap="none" spc="0" normalizeH="0" baseline="0" noProof="0">
              <a:ln>
                <a:noFill/>
              </a:ln>
              <a:solidFill>
                <a:prstClr val="black"/>
              </a:solidFill>
              <a:effectLst/>
              <a:uLnTx/>
              <a:uFillTx/>
              <a:latin typeface="メイリオ"/>
              <a:ea typeface="メイリオ"/>
              <a:cs typeface="メイリオ" pitchFamily="50" charset="-128"/>
            </a:endParaRPr>
          </a:p>
        </p:txBody>
      </p:sp>
      <p:sp>
        <p:nvSpPr>
          <p:cNvPr id="36" name="角丸四角形 35"/>
          <p:cNvSpPr/>
          <p:nvPr/>
        </p:nvSpPr>
        <p:spPr>
          <a:xfrm>
            <a:off x="484478" y="3723878"/>
            <a:ext cx="1296144" cy="360040"/>
          </a:xfrm>
          <a:prstGeom prst="roundRect">
            <a:avLst/>
          </a:prstGeom>
          <a:solidFill>
            <a:srgbClr val="FFFFFF"/>
          </a:solidFill>
          <a:ln w="25400" cap="flat" cmpd="sng" algn="ctr">
            <a:solidFill>
              <a:srgbClr val="77A2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a:ln>
                  <a:noFill/>
                </a:ln>
                <a:solidFill>
                  <a:srgbClr val="77A233"/>
                </a:solidFill>
                <a:effectLst/>
                <a:uLnTx/>
                <a:uFillTx/>
                <a:latin typeface="メイリオ"/>
                <a:ea typeface="メイリオ"/>
                <a:cs typeface="メイリオ" pitchFamily="50" charset="-128"/>
              </a:rPr>
              <a:t>自動消込</a:t>
            </a:r>
          </a:p>
        </p:txBody>
      </p:sp>
      <p:sp>
        <p:nvSpPr>
          <p:cNvPr id="37" name="角丸四角形 36"/>
          <p:cNvSpPr/>
          <p:nvPr/>
        </p:nvSpPr>
        <p:spPr>
          <a:xfrm>
            <a:off x="3635896" y="4515966"/>
            <a:ext cx="1296144" cy="360040"/>
          </a:xfrm>
          <a:prstGeom prst="round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a:ln>
                  <a:noFill/>
                </a:ln>
                <a:solidFill>
                  <a:srgbClr val="77A233"/>
                </a:solidFill>
                <a:effectLst/>
                <a:uLnTx/>
                <a:uFillTx/>
                <a:latin typeface="メイリオ"/>
                <a:ea typeface="メイリオ"/>
                <a:cs typeface="メイリオ" pitchFamily="50" charset="-128"/>
              </a:rPr>
              <a:t>マッチング</a:t>
            </a:r>
          </a:p>
        </p:txBody>
      </p:sp>
      <p:cxnSp>
        <p:nvCxnSpPr>
          <p:cNvPr id="38" name="直線コネクタ 37"/>
          <p:cNvCxnSpPr/>
          <p:nvPr/>
        </p:nvCxnSpPr>
        <p:spPr>
          <a:xfrm>
            <a:off x="503548" y="2889828"/>
            <a:ext cx="8215370" cy="0"/>
          </a:xfrm>
          <a:prstGeom prst="line">
            <a:avLst/>
          </a:prstGeom>
          <a:noFill/>
          <a:ln w="38100" cap="flat" cmpd="sng" algn="ctr">
            <a:solidFill>
              <a:srgbClr val="FFFFFF">
                <a:lumMod val="75000"/>
              </a:srgbClr>
            </a:solidFill>
            <a:prstDash val="sysDot"/>
            <a:headEnd type="oval"/>
            <a:tailEnd type="oval"/>
          </a:ln>
          <a:effectLst/>
        </p:spPr>
      </p:cxnSp>
      <p:sp>
        <p:nvSpPr>
          <p:cNvPr id="39" name="Freeform 380"/>
          <p:cNvSpPr>
            <a:spLocks noEditPoints="1"/>
          </p:cNvSpPr>
          <p:nvPr/>
        </p:nvSpPr>
        <p:spPr bwMode="auto">
          <a:xfrm>
            <a:off x="3959932" y="3919004"/>
            <a:ext cx="593725" cy="488950"/>
          </a:xfrm>
          <a:custGeom>
            <a:avLst/>
            <a:gdLst>
              <a:gd name="T0" fmla="*/ 695 w 1122"/>
              <a:gd name="T1" fmla="*/ 303 h 922"/>
              <a:gd name="T2" fmla="*/ 670 w 1122"/>
              <a:gd name="T3" fmla="*/ 269 h 922"/>
              <a:gd name="T4" fmla="*/ 669 w 1122"/>
              <a:gd name="T5" fmla="*/ 211 h 922"/>
              <a:gd name="T6" fmla="*/ 554 w 1122"/>
              <a:gd name="T7" fmla="*/ 107 h 922"/>
              <a:gd name="T8" fmla="*/ 504 w 1122"/>
              <a:gd name="T9" fmla="*/ 103 h 922"/>
              <a:gd name="T10" fmla="*/ 466 w 1122"/>
              <a:gd name="T11" fmla="*/ 71 h 922"/>
              <a:gd name="T12" fmla="*/ 311 w 1122"/>
              <a:gd name="T13" fmla="*/ 64 h 922"/>
              <a:gd name="T14" fmla="*/ 270 w 1122"/>
              <a:gd name="T15" fmla="*/ 103 h 922"/>
              <a:gd name="T16" fmla="*/ 228 w 1122"/>
              <a:gd name="T17" fmla="*/ 109 h 922"/>
              <a:gd name="T18" fmla="*/ 102 w 1122"/>
              <a:gd name="T19" fmla="*/ 204 h 922"/>
              <a:gd name="T20" fmla="*/ 107 w 1122"/>
              <a:gd name="T21" fmla="*/ 262 h 922"/>
              <a:gd name="T22" fmla="*/ 86 w 1122"/>
              <a:gd name="T23" fmla="*/ 297 h 922"/>
              <a:gd name="T24" fmla="*/ 57 w 1122"/>
              <a:gd name="T25" fmla="*/ 459 h 922"/>
              <a:gd name="T26" fmla="*/ 96 w 1122"/>
              <a:gd name="T27" fmla="*/ 489 h 922"/>
              <a:gd name="T28" fmla="*/ 111 w 1122"/>
              <a:gd name="T29" fmla="*/ 528 h 922"/>
              <a:gd name="T30" fmla="*/ 150 w 1122"/>
              <a:gd name="T31" fmla="*/ 696 h 922"/>
              <a:gd name="T32" fmla="*/ 245 w 1122"/>
              <a:gd name="T33" fmla="*/ 664 h 922"/>
              <a:gd name="T34" fmla="*/ 285 w 1122"/>
              <a:gd name="T35" fmla="*/ 677 h 922"/>
              <a:gd name="T36" fmla="*/ 335 w 1122"/>
              <a:gd name="T37" fmla="*/ 773 h 922"/>
              <a:gd name="T38" fmla="*/ 477 w 1122"/>
              <a:gd name="T39" fmla="*/ 688 h 922"/>
              <a:gd name="T40" fmla="*/ 513 w 1122"/>
              <a:gd name="T41" fmla="*/ 666 h 922"/>
              <a:gd name="T42" fmla="*/ 569 w 1122"/>
              <a:gd name="T43" fmla="*/ 671 h 922"/>
              <a:gd name="T44" fmla="*/ 664 w 1122"/>
              <a:gd name="T45" fmla="*/ 545 h 922"/>
              <a:gd name="T46" fmla="*/ 670 w 1122"/>
              <a:gd name="T47" fmla="*/ 503 h 922"/>
              <a:gd name="T48" fmla="*/ 710 w 1122"/>
              <a:gd name="T49" fmla="*/ 462 h 922"/>
              <a:gd name="T50" fmla="*/ 345 w 1122"/>
              <a:gd name="T51" fmla="*/ 522 h 922"/>
              <a:gd name="T52" fmla="*/ 269 w 1122"/>
              <a:gd name="T53" fmla="*/ 466 h 922"/>
              <a:gd name="T54" fmla="*/ 245 w 1122"/>
              <a:gd name="T55" fmla="*/ 387 h 922"/>
              <a:gd name="T56" fmla="*/ 278 w 1122"/>
              <a:gd name="T57" fmla="*/ 297 h 922"/>
              <a:gd name="T58" fmla="*/ 358 w 1122"/>
              <a:gd name="T59" fmla="*/ 247 h 922"/>
              <a:gd name="T60" fmla="*/ 442 w 1122"/>
              <a:gd name="T61" fmla="*/ 256 h 922"/>
              <a:gd name="T62" fmla="*/ 512 w 1122"/>
              <a:gd name="T63" fmla="*/ 319 h 922"/>
              <a:gd name="T64" fmla="*/ 528 w 1122"/>
              <a:gd name="T65" fmla="*/ 401 h 922"/>
              <a:gd name="T66" fmla="*/ 488 w 1122"/>
              <a:gd name="T67" fmla="*/ 486 h 922"/>
              <a:gd name="T68" fmla="*/ 401 w 1122"/>
              <a:gd name="T69" fmla="*/ 527 h 922"/>
              <a:gd name="T70" fmla="*/ 1085 w 1122"/>
              <a:gd name="T71" fmla="*/ 675 h 922"/>
              <a:gd name="T72" fmla="*/ 1065 w 1122"/>
              <a:gd name="T73" fmla="*/ 637 h 922"/>
              <a:gd name="T74" fmla="*/ 1006 w 1122"/>
              <a:gd name="T75" fmla="*/ 569 h 922"/>
              <a:gd name="T76" fmla="*/ 965 w 1122"/>
              <a:gd name="T77" fmla="*/ 557 h 922"/>
              <a:gd name="T78" fmla="*/ 875 w 1122"/>
              <a:gd name="T79" fmla="*/ 550 h 922"/>
              <a:gd name="T80" fmla="*/ 838 w 1122"/>
              <a:gd name="T81" fmla="*/ 570 h 922"/>
              <a:gd name="T82" fmla="*/ 770 w 1122"/>
              <a:gd name="T83" fmla="*/ 628 h 922"/>
              <a:gd name="T84" fmla="*/ 756 w 1122"/>
              <a:gd name="T85" fmla="*/ 670 h 922"/>
              <a:gd name="T86" fmla="*/ 750 w 1122"/>
              <a:gd name="T87" fmla="*/ 759 h 922"/>
              <a:gd name="T88" fmla="*/ 770 w 1122"/>
              <a:gd name="T89" fmla="*/ 797 h 922"/>
              <a:gd name="T90" fmla="*/ 828 w 1122"/>
              <a:gd name="T91" fmla="*/ 865 h 922"/>
              <a:gd name="T92" fmla="*/ 869 w 1122"/>
              <a:gd name="T93" fmla="*/ 877 h 922"/>
              <a:gd name="T94" fmla="*/ 959 w 1122"/>
              <a:gd name="T95" fmla="*/ 885 h 922"/>
              <a:gd name="T96" fmla="*/ 997 w 1122"/>
              <a:gd name="T97" fmla="*/ 864 h 922"/>
              <a:gd name="T98" fmla="*/ 1066 w 1122"/>
              <a:gd name="T99" fmla="*/ 805 h 922"/>
              <a:gd name="T100" fmla="*/ 1078 w 1122"/>
              <a:gd name="T101" fmla="*/ 765 h 922"/>
              <a:gd name="T102" fmla="*/ 901 w 1122"/>
              <a:gd name="T103" fmla="*/ 791 h 922"/>
              <a:gd name="T104" fmla="*/ 845 w 1122"/>
              <a:gd name="T105" fmla="*/ 739 h 922"/>
              <a:gd name="T106" fmla="*/ 845 w 1122"/>
              <a:gd name="T107" fmla="*/ 695 h 922"/>
              <a:gd name="T108" fmla="*/ 901 w 1122"/>
              <a:gd name="T109" fmla="*/ 643 h 922"/>
              <a:gd name="T110" fmla="*/ 947 w 1122"/>
              <a:gd name="T111" fmla="*/ 647 h 922"/>
              <a:gd name="T112" fmla="*/ 993 w 1122"/>
              <a:gd name="T113" fmla="*/ 709 h 922"/>
              <a:gd name="T114" fmla="*/ 979 w 1122"/>
              <a:gd name="T115" fmla="*/ 759 h 922"/>
              <a:gd name="T116" fmla="*/ 917 w 1122"/>
              <a:gd name="T117" fmla="*/ 79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2" h="922">
                <a:moveTo>
                  <a:pt x="773" y="438"/>
                </a:moveTo>
                <a:lnTo>
                  <a:pt x="773" y="335"/>
                </a:lnTo>
                <a:lnTo>
                  <a:pt x="717" y="315"/>
                </a:lnTo>
                <a:lnTo>
                  <a:pt x="717" y="315"/>
                </a:lnTo>
                <a:lnTo>
                  <a:pt x="710" y="311"/>
                </a:lnTo>
                <a:lnTo>
                  <a:pt x="702" y="307"/>
                </a:lnTo>
                <a:lnTo>
                  <a:pt x="695" y="303"/>
                </a:lnTo>
                <a:lnTo>
                  <a:pt x="689" y="297"/>
                </a:lnTo>
                <a:lnTo>
                  <a:pt x="683" y="291"/>
                </a:lnTo>
                <a:lnTo>
                  <a:pt x="678" y="285"/>
                </a:lnTo>
                <a:lnTo>
                  <a:pt x="674" y="277"/>
                </a:lnTo>
                <a:lnTo>
                  <a:pt x="670" y="269"/>
                </a:lnTo>
                <a:lnTo>
                  <a:pt x="670" y="269"/>
                </a:lnTo>
                <a:lnTo>
                  <a:pt x="670" y="269"/>
                </a:lnTo>
                <a:lnTo>
                  <a:pt x="668" y="262"/>
                </a:lnTo>
                <a:lnTo>
                  <a:pt x="665" y="253"/>
                </a:lnTo>
                <a:lnTo>
                  <a:pt x="664" y="245"/>
                </a:lnTo>
                <a:lnTo>
                  <a:pt x="664" y="237"/>
                </a:lnTo>
                <a:lnTo>
                  <a:pt x="664" y="228"/>
                </a:lnTo>
                <a:lnTo>
                  <a:pt x="666" y="220"/>
                </a:lnTo>
                <a:lnTo>
                  <a:pt x="669" y="211"/>
                </a:lnTo>
                <a:lnTo>
                  <a:pt x="671" y="204"/>
                </a:lnTo>
                <a:lnTo>
                  <a:pt x="698" y="150"/>
                </a:lnTo>
                <a:lnTo>
                  <a:pt x="623" y="76"/>
                </a:lnTo>
                <a:lnTo>
                  <a:pt x="569" y="102"/>
                </a:lnTo>
                <a:lnTo>
                  <a:pt x="569" y="102"/>
                </a:lnTo>
                <a:lnTo>
                  <a:pt x="562" y="106"/>
                </a:lnTo>
                <a:lnTo>
                  <a:pt x="554" y="107"/>
                </a:lnTo>
                <a:lnTo>
                  <a:pt x="545" y="109"/>
                </a:lnTo>
                <a:lnTo>
                  <a:pt x="537" y="109"/>
                </a:lnTo>
                <a:lnTo>
                  <a:pt x="528" y="109"/>
                </a:lnTo>
                <a:lnTo>
                  <a:pt x="520" y="108"/>
                </a:lnTo>
                <a:lnTo>
                  <a:pt x="513" y="106"/>
                </a:lnTo>
                <a:lnTo>
                  <a:pt x="504" y="103"/>
                </a:lnTo>
                <a:lnTo>
                  <a:pt x="504" y="103"/>
                </a:lnTo>
                <a:lnTo>
                  <a:pt x="504" y="103"/>
                </a:lnTo>
                <a:lnTo>
                  <a:pt x="496" y="100"/>
                </a:lnTo>
                <a:lnTo>
                  <a:pt x="489" y="95"/>
                </a:lnTo>
                <a:lnTo>
                  <a:pt x="483" y="90"/>
                </a:lnTo>
                <a:lnTo>
                  <a:pt x="477" y="84"/>
                </a:lnTo>
                <a:lnTo>
                  <a:pt x="471" y="78"/>
                </a:lnTo>
                <a:lnTo>
                  <a:pt x="466" y="71"/>
                </a:lnTo>
                <a:lnTo>
                  <a:pt x="462" y="64"/>
                </a:lnTo>
                <a:lnTo>
                  <a:pt x="459" y="57"/>
                </a:lnTo>
                <a:lnTo>
                  <a:pt x="440" y="0"/>
                </a:lnTo>
                <a:lnTo>
                  <a:pt x="335" y="0"/>
                </a:lnTo>
                <a:lnTo>
                  <a:pt x="315" y="57"/>
                </a:lnTo>
                <a:lnTo>
                  <a:pt x="315" y="57"/>
                </a:lnTo>
                <a:lnTo>
                  <a:pt x="311" y="64"/>
                </a:lnTo>
                <a:lnTo>
                  <a:pt x="308" y="71"/>
                </a:lnTo>
                <a:lnTo>
                  <a:pt x="303" y="78"/>
                </a:lnTo>
                <a:lnTo>
                  <a:pt x="298" y="84"/>
                </a:lnTo>
                <a:lnTo>
                  <a:pt x="292" y="90"/>
                </a:lnTo>
                <a:lnTo>
                  <a:pt x="285" y="95"/>
                </a:lnTo>
                <a:lnTo>
                  <a:pt x="278" y="100"/>
                </a:lnTo>
                <a:lnTo>
                  <a:pt x="270" y="103"/>
                </a:lnTo>
                <a:lnTo>
                  <a:pt x="270" y="103"/>
                </a:lnTo>
                <a:lnTo>
                  <a:pt x="270" y="103"/>
                </a:lnTo>
                <a:lnTo>
                  <a:pt x="262" y="106"/>
                </a:lnTo>
                <a:lnTo>
                  <a:pt x="254" y="108"/>
                </a:lnTo>
                <a:lnTo>
                  <a:pt x="245" y="109"/>
                </a:lnTo>
                <a:lnTo>
                  <a:pt x="237" y="109"/>
                </a:lnTo>
                <a:lnTo>
                  <a:pt x="228" y="109"/>
                </a:lnTo>
                <a:lnTo>
                  <a:pt x="220" y="107"/>
                </a:lnTo>
                <a:lnTo>
                  <a:pt x="213" y="106"/>
                </a:lnTo>
                <a:lnTo>
                  <a:pt x="204" y="102"/>
                </a:lnTo>
                <a:lnTo>
                  <a:pt x="150" y="76"/>
                </a:lnTo>
                <a:lnTo>
                  <a:pt x="77" y="150"/>
                </a:lnTo>
                <a:lnTo>
                  <a:pt x="102" y="204"/>
                </a:lnTo>
                <a:lnTo>
                  <a:pt x="102" y="204"/>
                </a:lnTo>
                <a:lnTo>
                  <a:pt x="106" y="211"/>
                </a:lnTo>
                <a:lnTo>
                  <a:pt x="108" y="220"/>
                </a:lnTo>
                <a:lnTo>
                  <a:pt x="110" y="228"/>
                </a:lnTo>
                <a:lnTo>
                  <a:pt x="111" y="237"/>
                </a:lnTo>
                <a:lnTo>
                  <a:pt x="111" y="245"/>
                </a:lnTo>
                <a:lnTo>
                  <a:pt x="110" y="253"/>
                </a:lnTo>
                <a:lnTo>
                  <a:pt x="107" y="262"/>
                </a:lnTo>
                <a:lnTo>
                  <a:pt x="105" y="269"/>
                </a:lnTo>
                <a:lnTo>
                  <a:pt x="105" y="269"/>
                </a:lnTo>
                <a:lnTo>
                  <a:pt x="105" y="269"/>
                </a:lnTo>
                <a:lnTo>
                  <a:pt x="101" y="277"/>
                </a:lnTo>
                <a:lnTo>
                  <a:pt x="96" y="285"/>
                </a:lnTo>
                <a:lnTo>
                  <a:pt x="92" y="291"/>
                </a:lnTo>
                <a:lnTo>
                  <a:pt x="86" y="297"/>
                </a:lnTo>
                <a:lnTo>
                  <a:pt x="80" y="303"/>
                </a:lnTo>
                <a:lnTo>
                  <a:pt x="72" y="307"/>
                </a:lnTo>
                <a:lnTo>
                  <a:pt x="65" y="311"/>
                </a:lnTo>
                <a:lnTo>
                  <a:pt x="57" y="315"/>
                </a:lnTo>
                <a:lnTo>
                  <a:pt x="0" y="335"/>
                </a:lnTo>
                <a:lnTo>
                  <a:pt x="0" y="438"/>
                </a:lnTo>
                <a:lnTo>
                  <a:pt x="57" y="459"/>
                </a:lnTo>
                <a:lnTo>
                  <a:pt x="57" y="459"/>
                </a:lnTo>
                <a:lnTo>
                  <a:pt x="65" y="462"/>
                </a:lnTo>
                <a:lnTo>
                  <a:pt x="72" y="466"/>
                </a:lnTo>
                <a:lnTo>
                  <a:pt x="78" y="471"/>
                </a:lnTo>
                <a:lnTo>
                  <a:pt x="86" y="475"/>
                </a:lnTo>
                <a:lnTo>
                  <a:pt x="92" y="483"/>
                </a:lnTo>
                <a:lnTo>
                  <a:pt x="96" y="489"/>
                </a:lnTo>
                <a:lnTo>
                  <a:pt x="101" y="496"/>
                </a:lnTo>
                <a:lnTo>
                  <a:pt x="105" y="503"/>
                </a:lnTo>
                <a:lnTo>
                  <a:pt x="105" y="503"/>
                </a:lnTo>
                <a:lnTo>
                  <a:pt x="105" y="503"/>
                </a:lnTo>
                <a:lnTo>
                  <a:pt x="107" y="511"/>
                </a:lnTo>
                <a:lnTo>
                  <a:pt x="110" y="520"/>
                </a:lnTo>
                <a:lnTo>
                  <a:pt x="111" y="528"/>
                </a:lnTo>
                <a:lnTo>
                  <a:pt x="111" y="537"/>
                </a:lnTo>
                <a:lnTo>
                  <a:pt x="110" y="545"/>
                </a:lnTo>
                <a:lnTo>
                  <a:pt x="108" y="553"/>
                </a:lnTo>
                <a:lnTo>
                  <a:pt x="106" y="561"/>
                </a:lnTo>
                <a:lnTo>
                  <a:pt x="102" y="569"/>
                </a:lnTo>
                <a:lnTo>
                  <a:pt x="77" y="623"/>
                </a:lnTo>
                <a:lnTo>
                  <a:pt x="150" y="696"/>
                </a:lnTo>
                <a:lnTo>
                  <a:pt x="204" y="671"/>
                </a:lnTo>
                <a:lnTo>
                  <a:pt x="204" y="671"/>
                </a:lnTo>
                <a:lnTo>
                  <a:pt x="213" y="667"/>
                </a:lnTo>
                <a:lnTo>
                  <a:pt x="220" y="665"/>
                </a:lnTo>
                <a:lnTo>
                  <a:pt x="228" y="664"/>
                </a:lnTo>
                <a:lnTo>
                  <a:pt x="237" y="663"/>
                </a:lnTo>
                <a:lnTo>
                  <a:pt x="245" y="664"/>
                </a:lnTo>
                <a:lnTo>
                  <a:pt x="254" y="665"/>
                </a:lnTo>
                <a:lnTo>
                  <a:pt x="262" y="666"/>
                </a:lnTo>
                <a:lnTo>
                  <a:pt x="270" y="670"/>
                </a:lnTo>
                <a:lnTo>
                  <a:pt x="270" y="670"/>
                </a:lnTo>
                <a:lnTo>
                  <a:pt x="270" y="670"/>
                </a:lnTo>
                <a:lnTo>
                  <a:pt x="278" y="673"/>
                </a:lnTo>
                <a:lnTo>
                  <a:pt x="285" y="677"/>
                </a:lnTo>
                <a:lnTo>
                  <a:pt x="292" y="683"/>
                </a:lnTo>
                <a:lnTo>
                  <a:pt x="298" y="688"/>
                </a:lnTo>
                <a:lnTo>
                  <a:pt x="303" y="695"/>
                </a:lnTo>
                <a:lnTo>
                  <a:pt x="308" y="701"/>
                </a:lnTo>
                <a:lnTo>
                  <a:pt x="311" y="709"/>
                </a:lnTo>
                <a:lnTo>
                  <a:pt x="315" y="717"/>
                </a:lnTo>
                <a:lnTo>
                  <a:pt x="335" y="773"/>
                </a:lnTo>
                <a:lnTo>
                  <a:pt x="440" y="773"/>
                </a:lnTo>
                <a:lnTo>
                  <a:pt x="459" y="717"/>
                </a:lnTo>
                <a:lnTo>
                  <a:pt x="459" y="717"/>
                </a:lnTo>
                <a:lnTo>
                  <a:pt x="462" y="709"/>
                </a:lnTo>
                <a:lnTo>
                  <a:pt x="466" y="702"/>
                </a:lnTo>
                <a:lnTo>
                  <a:pt x="471" y="695"/>
                </a:lnTo>
                <a:lnTo>
                  <a:pt x="477" y="688"/>
                </a:lnTo>
                <a:lnTo>
                  <a:pt x="483" y="683"/>
                </a:lnTo>
                <a:lnTo>
                  <a:pt x="490" y="677"/>
                </a:lnTo>
                <a:lnTo>
                  <a:pt x="497" y="673"/>
                </a:lnTo>
                <a:lnTo>
                  <a:pt x="504" y="669"/>
                </a:lnTo>
                <a:lnTo>
                  <a:pt x="504" y="669"/>
                </a:lnTo>
                <a:lnTo>
                  <a:pt x="504" y="669"/>
                </a:lnTo>
                <a:lnTo>
                  <a:pt x="513" y="666"/>
                </a:lnTo>
                <a:lnTo>
                  <a:pt x="520" y="664"/>
                </a:lnTo>
                <a:lnTo>
                  <a:pt x="528" y="664"/>
                </a:lnTo>
                <a:lnTo>
                  <a:pt x="537" y="663"/>
                </a:lnTo>
                <a:lnTo>
                  <a:pt x="545" y="664"/>
                </a:lnTo>
                <a:lnTo>
                  <a:pt x="554" y="665"/>
                </a:lnTo>
                <a:lnTo>
                  <a:pt x="562" y="667"/>
                </a:lnTo>
                <a:lnTo>
                  <a:pt x="569" y="671"/>
                </a:lnTo>
                <a:lnTo>
                  <a:pt x="623" y="696"/>
                </a:lnTo>
                <a:lnTo>
                  <a:pt x="698" y="623"/>
                </a:lnTo>
                <a:lnTo>
                  <a:pt x="671" y="569"/>
                </a:lnTo>
                <a:lnTo>
                  <a:pt x="671" y="569"/>
                </a:lnTo>
                <a:lnTo>
                  <a:pt x="669" y="561"/>
                </a:lnTo>
                <a:lnTo>
                  <a:pt x="666" y="553"/>
                </a:lnTo>
                <a:lnTo>
                  <a:pt x="664" y="545"/>
                </a:lnTo>
                <a:lnTo>
                  <a:pt x="664" y="537"/>
                </a:lnTo>
                <a:lnTo>
                  <a:pt x="664" y="528"/>
                </a:lnTo>
                <a:lnTo>
                  <a:pt x="665" y="520"/>
                </a:lnTo>
                <a:lnTo>
                  <a:pt x="668" y="511"/>
                </a:lnTo>
                <a:lnTo>
                  <a:pt x="670" y="503"/>
                </a:lnTo>
                <a:lnTo>
                  <a:pt x="670" y="503"/>
                </a:lnTo>
                <a:lnTo>
                  <a:pt x="670" y="503"/>
                </a:lnTo>
                <a:lnTo>
                  <a:pt x="674" y="496"/>
                </a:lnTo>
                <a:lnTo>
                  <a:pt x="678" y="489"/>
                </a:lnTo>
                <a:lnTo>
                  <a:pt x="683" y="483"/>
                </a:lnTo>
                <a:lnTo>
                  <a:pt x="689" y="475"/>
                </a:lnTo>
                <a:lnTo>
                  <a:pt x="695" y="471"/>
                </a:lnTo>
                <a:lnTo>
                  <a:pt x="702" y="466"/>
                </a:lnTo>
                <a:lnTo>
                  <a:pt x="710" y="462"/>
                </a:lnTo>
                <a:lnTo>
                  <a:pt x="717" y="459"/>
                </a:lnTo>
                <a:lnTo>
                  <a:pt x="773" y="438"/>
                </a:lnTo>
                <a:close/>
                <a:moveTo>
                  <a:pt x="387" y="528"/>
                </a:moveTo>
                <a:lnTo>
                  <a:pt x="387" y="528"/>
                </a:lnTo>
                <a:lnTo>
                  <a:pt x="372" y="527"/>
                </a:lnTo>
                <a:lnTo>
                  <a:pt x="358" y="526"/>
                </a:lnTo>
                <a:lnTo>
                  <a:pt x="345" y="522"/>
                </a:lnTo>
                <a:lnTo>
                  <a:pt x="332" y="517"/>
                </a:lnTo>
                <a:lnTo>
                  <a:pt x="320" y="511"/>
                </a:lnTo>
                <a:lnTo>
                  <a:pt x="308" y="504"/>
                </a:lnTo>
                <a:lnTo>
                  <a:pt x="297" y="496"/>
                </a:lnTo>
                <a:lnTo>
                  <a:pt x="287" y="486"/>
                </a:lnTo>
                <a:lnTo>
                  <a:pt x="278" y="477"/>
                </a:lnTo>
                <a:lnTo>
                  <a:pt x="269" y="466"/>
                </a:lnTo>
                <a:lnTo>
                  <a:pt x="262" y="454"/>
                </a:lnTo>
                <a:lnTo>
                  <a:pt x="256" y="442"/>
                </a:lnTo>
                <a:lnTo>
                  <a:pt x="251" y="429"/>
                </a:lnTo>
                <a:lnTo>
                  <a:pt x="249" y="415"/>
                </a:lnTo>
                <a:lnTo>
                  <a:pt x="246" y="401"/>
                </a:lnTo>
                <a:lnTo>
                  <a:pt x="245" y="387"/>
                </a:lnTo>
                <a:lnTo>
                  <a:pt x="245" y="387"/>
                </a:lnTo>
                <a:lnTo>
                  <a:pt x="246" y="372"/>
                </a:lnTo>
                <a:lnTo>
                  <a:pt x="249" y="358"/>
                </a:lnTo>
                <a:lnTo>
                  <a:pt x="251" y="345"/>
                </a:lnTo>
                <a:lnTo>
                  <a:pt x="256" y="331"/>
                </a:lnTo>
                <a:lnTo>
                  <a:pt x="262" y="319"/>
                </a:lnTo>
                <a:lnTo>
                  <a:pt x="269" y="307"/>
                </a:lnTo>
                <a:lnTo>
                  <a:pt x="278" y="297"/>
                </a:lnTo>
                <a:lnTo>
                  <a:pt x="287" y="286"/>
                </a:lnTo>
                <a:lnTo>
                  <a:pt x="297" y="277"/>
                </a:lnTo>
                <a:lnTo>
                  <a:pt x="308" y="269"/>
                </a:lnTo>
                <a:lnTo>
                  <a:pt x="320" y="262"/>
                </a:lnTo>
                <a:lnTo>
                  <a:pt x="332" y="256"/>
                </a:lnTo>
                <a:lnTo>
                  <a:pt x="345" y="251"/>
                </a:lnTo>
                <a:lnTo>
                  <a:pt x="358" y="247"/>
                </a:lnTo>
                <a:lnTo>
                  <a:pt x="372" y="245"/>
                </a:lnTo>
                <a:lnTo>
                  <a:pt x="387" y="245"/>
                </a:lnTo>
                <a:lnTo>
                  <a:pt x="387" y="245"/>
                </a:lnTo>
                <a:lnTo>
                  <a:pt x="401" y="245"/>
                </a:lnTo>
                <a:lnTo>
                  <a:pt x="416" y="247"/>
                </a:lnTo>
                <a:lnTo>
                  <a:pt x="429" y="251"/>
                </a:lnTo>
                <a:lnTo>
                  <a:pt x="442" y="256"/>
                </a:lnTo>
                <a:lnTo>
                  <a:pt x="455" y="262"/>
                </a:lnTo>
                <a:lnTo>
                  <a:pt x="466" y="269"/>
                </a:lnTo>
                <a:lnTo>
                  <a:pt x="477" y="277"/>
                </a:lnTo>
                <a:lnTo>
                  <a:pt x="488" y="286"/>
                </a:lnTo>
                <a:lnTo>
                  <a:pt x="496" y="297"/>
                </a:lnTo>
                <a:lnTo>
                  <a:pt x="504" y="307"/>
                </a:lnTo>
                <a:lnTo>
                  <a:pt x="512" y="319"/>
                </a:lnTo>
                <a:lnTo>
                  <a:pt x="518" y="331"/>
                </a:lnTo>
                <a:lnTo>
                  <a:pt x="522" y="345"/>
                </a:lnTo>
                <a:lnTo>
                  <a:pt x="526" y="358"/>
                </a:lnTo>
                <a:lnTo>
                  <a:pt x="528" y="372"/>
                </a:lnTo>
                <a:lnTo>
                  <a:pt x="528" y="387"/>
                </a:lnTo>
                <a:lnTo>
                  <a:pt x="528" y="387"/>
                </a:lnTo>
                <a:lnTo>
                  <a:pt x="528" y="401"/>
                </a:lnTo>
                <a:lnTo>
                  <a:pt x="526" y="415"/>
                </a:lnTo>
                <a:lnTo>
                  <a:pt x="522" y="429"/>
                </a:lnTo>
                <a:lnTo>
                  <a:pt x="518" y="442"/>
                </a:lnTo>
                <a:lnTo>
                  <a:pt x="512" y="454"/>
                </a:lnTo>
                <a:lnTo>
                  <a:pt x="504" y="466"/>
                </a:lnTo>
                <a:lnTo>
                  <a:pt x="496" y="477"/>
                </a:lnTo>
                <a:lnTo>
                  <a:pt x="488" y="486"/>
                </a:lnTo>
                <a:lnTo>
                  <a:pt x="477" y="496"/>
                </a:lnTo>
                <a:lnTo>
                  <a:pt x="466" y="504"/>
                </a:lnTo>
                <a:lnTo>
                  <a:pt x="455" y="511"/>
                </a:lnTo>
                <a:lnTo>
                  <a:pt x="442" y="517"/>
                </a:lnTo>
                <a:lnTo>
                  <a:pt x="429" y="522"/>
                </a:lnTo>
                <a:lnTo>
                  <a:pt x="416" y="526"/>
                </a:lnTo>
                <a:lnTo>
                  <a:pt x="401" y="527"/>
                </a:lnTo>
                <a:lnTo>
                  <a:pt x="387" y="528"/>
                </a:lnTo>
                <a:lnTo>
                  <a:pt x="387" y="528"/>
                </a:lnTo>
                <a:close/>
                <a:moveTo>
                  <a:pt x="1122" y="744"/>
                </a:moveTo>
                <a:lnTo>
                  <a:pt x="1122" y="689"/>
                </a:lnTo>
                <a:lnTo>
                  <a:pt x="1092" y="678"/>
                </a:lnTo>
                <a:lnTo>
                  <a:pt x="1092" y="678"/>
                </a:lnTo>
                <a:lnTo>
                  <a:pt x="1085" y="675"/>
                </a:lnTo>
                <a:lnTo>
                  <a:pt x="1078" y="670"/>
                </a:lnTo>
                <a:lnTo>
                  <a:pt x="1072" y="663"/>
                </a:lnTo>
                <a:lnTo>
                  <a:pt x="1067" y="654"/>
                </a:lnTo>
                <a:lnTo>
                  <a:pt x="1067" y="654"/>
                </a:lnTo>
                <a:lnTo>
                  <a:pt x="1067" y="654"/>
                </a:lnTo>
                <a:lnTo>
                  <a:pt x="1065" y="646"/>
                </a:lnTo>
                <a:lnTo>
                  <a:pt x="1065" y="637"/>
                </a:lnTo>
                <a:lnTo>
                  <a:pt x="1066" y="628"/>
                </a:lnTo>
                <a:lnTo>
                  <a:pt x="1068" y="619"/>
                </a:lnTo>
                <a:lnTo>
                  <a:pt x="1083" y="591"/>
                </a:lnTo>
                <a:lnTo>
                  <a:pt x="1043" y="552"/>
                </a:lnTo>
                <a:lnTo>
                  <a:pt x="1014" y="565"/>
                </a:lnTo>
                <a:lnTo>
                  <a:pt x="1014" y="565"/>
                </a:lnTo>
                <a:lnTo>
                  <a:pt x="1006" y="569"/>
                </a:lnTo>
                <a:lnTo>
                  <a:pt x="997" y="570"/>
                </a:lnTo>
                <a:lnTo>
                  <a:pt x="988" y="569"/>
                </a:lnTo>
                <a:lnTo>
                  <a:pt x="979" y="567"/>
                </a:lnTo>
                <a:lnTo>
                  <a:pt x="979" y="567"/>
                </a:lnTo>
                <a:lnTo>
                  <a:pt x="979" y="567"/>
                </a:lnTo>
                <a:lnTo>
                  <a:pt x="971" y="562"/>
                </a:lnTo>
                <a:lnTo>
                  <a:pt x="965" y="557"/>
                </a:lnTo>
                <a:lnTo>
                  <a:pt x="959" y="550"/>
                </a:lnTo>
                <a:lnTo>
                  <a:pt x="955" y="541"/>
                </a:lnTo>
                <a:lnTo>
                  <a:pt x="945" y="511"/>
                </a:lnTo>
                <a:lnTo>
                  <a:pt x="889" y="511"/>
                </a:lnTo>
                <a:lnTo>
                  <a:pt x="879" y="541"/>
                </a:lnTo>
                <a:lnTo>
                  <a:pt x="879" y="541"/>
                </a:lnTo>
                <a:lnTo>
                  <a:pt x="875" y="550"/>
                </a:lnTo>
                <a:lnTo>
                  <a:pt x="869" y="557"/>
                </a:lnTo>
                <a:lnTo>
                  <a:pt x="863" y="562"/>
                </a:lnTo>
                <a:lnTo>
                  <a:pt x="855" y="567"/>
                </a:lnTo>
                <a:lnTo>
                  <a:pt x="855" y="567"/>
                </a:lnTo>
                <a:lnTo>
                  <a:pt x="855" y="567"/>
                </a:lnTo>
                <a:lnTo>
                  <a:pt x="846" y="569"/>
                </a:lnTo>
                <a:lnTo>
                  <a:pt x="838" y="570"/>
                </a:lnTo>
                <a:lnTo>
                  <a:pt x="828" y="569"/>
                </a:lnTo>
                <a:lnTo>
                  <a:pt x="820" y="565"/>
                </a:lnTo>
                <a:lnTo>
                  <a:pt x="791" y="552"/>
                </a:lnTo>
                <a:lnTo>
                  <a:pt x="753" y="591"/>
                </a:lnTo>
                <a:lnTo>
                  <a:pt x="766" y="619"/>
                </a:lnTo>
                <a:lnTo>
                  <a:pt x="766" y="619"/>
                </a:lnTo>
                <a:lnTo>
                  <a:pt x="770" y="628"/>
                </a:lnTo>
                <a:lnTo>
                  <a:pt x="770" y="637"/>
                </a:lnTo>
                <a:lnTo>
                  <a:pt x="770" y="646"/>
                </a:lnTo>
                <a:lnTo>
                  <a:pt x="767" y="654"/>
                </a:lnTo>
                <a:lnTo>
                  <a:pt x="767" y="654"/>
                </a:lnTo>
                <a:lnTo>
                  <a:pt x="767" y="654"/>
                </a:lnTo>
                <a:lnTo>
                  <a:pt x="762" y="663"/>
                </a:lnTo>
                <a:lnTo>
                  <a:pt x="756" y="670"/>
                </a:lnTo>
                <a:lnTo>
                  <a:pt x="750" y="675"/>
                </a:lnTo>
                <a:lnTo>
                  <a:pt x="742" y="678"/>
                </a:lnTo>
                <a:lnTo>
                  <a:pt x="712" y="689"/>
                </a:lnTo>
                <a:lnTo>
                  <a:pt x="712" y="744"/>
                </a:lnTo>
                <a:lnTo>
                  <a:pt x="742" y="755"/>
                </a:lnTo>
                <a:lnTo>
                  <a:pt x="742" y="755"/>
                </a:lnTo>
                <a:lnTo>
                  <a:pt x="750" y="759"/>
                </a:lnTo>
                <a:lnTo>
                  <a:pt x="756" y="765"/>
                </a:lnTo>
                <a:lnTo>
                  <a:pt x="762" y="772"/>
                </a:lnTo>
                <a:lnTo>
                  <a:pt x="767" y="779"/>
                </a:lnTo>
                <a:lnTo>
                  <a:pt x="767" y="779"/>
                </a:lnTo>
                <a:lnTo>
                  <a:pt x="767" y="779"/>
                </a:lnTo>
                <a:lnTo>
                  <a:pt x="770" y="787"/>
                </a:lnTo>
                <a:lnTo>
                  <a:pt x="770" y="797"/>
                </a:lnTo>
                <a:lnTo>
                  <a:pt x="770" y="805"/>
                </a:lnTo>
                <a:lnTo>
                  <a:pt x="766" y="814"/>
                </a:lnTo>
                <a:lnTo>
                  <a:pt x="753" y="843"/>
                </a:lnTo>
                <a:lnTo>
                  <a:pt x="791" y="882"/>
                </a:lnTo>
                <a:lnTo>
                  <a:pt x="820" y="868"/>
                </a:lnTo>
                <a:lnTo>
                  <a:pt x="820" y="868"/>
                </a:lnTo>
                <a:lnTo>
                  <a:pt x="828" y="865"/>
                </a:lnTo>
                <a:lnTo>
                  <a:pt x="838" y="864"/>
                </a:lnTo>
                <a:lnTo>
                  <a:pt x="846" y="864"/>
                </a:lnTo>
                <a:lnTo>
                  <a:pt x="855" y="867"/>
                </a:lnTo>
                <a:lnTo>
                  <a:pt x="855" y="867"/>
                </a:lnTo>
                <a:lnTo>
                  <a:pt x="855" y="867"/>
                </a:lnTo>
                <a:lnTo>
                  <a:pt x="863" y="871"/>
                </a:lnTo>
                <a:lnTo>
                  <a:pt x="869" y="877"/>
                </a:lnTo>
                <a:lnTo>
                  <a:pt x="875" y="885"/>
                </a:lnTo>
                <a:lnTo>
                  <a:pt x="879" y="893"/>
                </a:lnTo>
                <a:lnTo>
                  <a:pt x="889" y="922"/>
                </a:lnTo>
                <a:lnTo>
                  <a:pt x="945" y="922"/>
                </a:lnTo>
                <a:lnTo>
                  <a:pt x="955" y="893"/>
                </a:lnTo>
                <a:lnTo>
                  <a:pt x="955" y="893"/>
                </a:lnTo>
                <a:lnTo>
                  <a:pt x="959" y="885"/>
                </a:lnTo>
                <a:lnTo>
                  <a:pt x="965" y="877"/>
                </a:lnTo>
                <a:lnTo>
                  <a:pt x="971" y="871"/>
                </a:lnTo>
                <a:lnTo>
                  <a:pt x="979" y="867"/>
                </a:lnTo>
                <a:lnTo>
                  <a:pt x="979" y="867"/>
                </a:lnTo>
                <a:lnTo>
                  <a:pt x="979" y="867"/>
                </a:lnTo>
                <a:lnTo>
                  <a:pt x="988" y="864"/>
                </a:lnTo>
                <a:lnTo>
                  <a:pt x="997" y="864"/>
                </a:lnTo>
                <a:lnTo>
                  <a:pt x="1006" y="865"/>
                </a:lnTo>
                <a:lnTo>
                  <a:pt x="1014" y="868"/>
                </a:lnTo>
                <a:lnTo>
                  <a:pt x="1043" y="882"/>
                </a:lnTo>
                <a:lnTo>
                  <a:pt x="1083" y="843"/>
                </a:lnTo>
                <a:lnTo>
                  <a:pt x="1068" y="814"/>
                </a:lnTo>
                <a:lnTo>
                  <a:pt x="1068" y="814"/>
                </a:lnTo>
                <a:lnTo>
                  <a:pt x="1066" y="805"/>
                </a:lnTo>
                <a:lnTo>
                  <a:pt x="1065" y="797"/>
                </a:lnTo>
                <a:lnTo>
                  <a:pt x="1065" y="787"/>
                </a:lnTo>
                <a:lnTo>
                  <a:pt x="1067" y="779"/>
                </a:lnTo>
                <a:lnTo>
                  <a:pt x="1067" y="779"/>
                </a:lnTo>
                <a:lnTo>
                  <a:pt x="1067" y="779"/>
                </a:lnTo>
                <a:lnTo>
                  <a:pt x="1072" y="772"/>
                </a:lnTo>
                <a:lnTo>
                  <a:pt x="1078" y="765"/>
                </a:lnTo>
                <a:lnTo>
                  <a:pt x="1085" y="759"/>
                </a:lnTo>
                <a:lnTo>
                  <a:pt x="1092" y="755"/>
                </a:lnTo>
                <a:lnTo>
                  <a:pt x="1122" y="744"/>
                </a:lnTo>
                <a:close/>
                <a:moveTo>
                  <a:pt x="917" y="792"/>
                </a:moveTo>
                <a:lnTo>
                  <a:pt x="917" y="792"/>
                </a:lnTo>
                <a:lnTo>
                  <a:pt x="910" y="792"/>
                </a:lnTo>
                <a:lnTo>
                  <a:pt x="901" y="791"/>
                </a:lnTo>
                <a:lnTo>
                  <a:pt x="894" y="789"/>
                </a:lnTo>
                <a:lnTo>
                  <a:pt x="888" y="786"/>
                </a:lnTo>
                <a:lnTo>
                  <a:pt x="875" y="779"/>
                </a:lnTo>
                <a:lnTo>
                  <a:pt x="864" y="771"/>
                </a:lnTo>
                <a:lnTo>
                  <a:pt x="855" y="759"/>
                </a:lnTo>
                <a:lnTo>
                  <a:pt x="847" y="747"/>
                </a:lnTo>
                <a:lnTo>
                  <a:pt x="845" y="739"/>
                </a:lnTo>
                <a:lnTo>
                  <a:pt x="844" y="732"/>
                </a:lnTo>
                <a:lnTo>
                  <a:pt x="843" y="725"/>
                </a:lnTo>
                <a:lnTo>
                  <a:pt x="841" y="717"/>
                </a:lnTo>
                <a:lnTo>
                  <a:pt x="841" y="717"/>
                </a:lnTo>
                <a:lnTo>
                  <a:pt x="843" y="709"/>
                </a:lnTo>
                <a:lnTo>
                  <a:pt x="844" y="702"/>
                </a:lnTo>
                <a:lnTo>
                  <a:pt x="845" y="695"/>
                </a:lnTo>
                <a:lnTo>
                  <a:pt x="847" y="688"/>
                </a:lnTo>
                <a:lnTo>
                  <a:pt x="855" y="675"/>
                </a:lnTo>
                <a:lnTo>
                  <a:pt x="864" y="664"/>
                </a:lnTo>
                <a:lnTo>
                  <a:pt x="875" y="654"/>
                </a:lnTo>
                <a:lnTo>
                  <a:pt x="888" y="647"/>
                </a:lnTo>
                <a:lnTo>
                  <a:pt x="894" y="645"/>
                </a:lnTo>
                <a:lnTo>
                  <a:pt x="901" y="643"/>
                </a:lnTo>
                <a:lnTo>
                  <a:pt x="910" y="642"/>
                </a:lnTo>
                <a:lnTo>
                  <a:pt x="917" y="641"/>
                </a:lnTo>
                <a:lnTo>
                  <a:pt x="917" y="641"/>
                </a:lnTo>
                <a:lnTo>
                  <a:pt x="925" y="642"/>
                </a:lnTo>
                <a:lnTo>
                  <a:pt x="933" y="643"/>
                </a:lnTo>
                <a:lnTo>
                  <a:pt x="940" y="645"/>
                </a:lnTo>
                <a:lnTo>
                  <a:pt x="947" y="647"/>
                </a:lnTo>
                <a:lnTo>
                  <a:pt x="959" y="654"/>
                </a:lnTo>
                <a:lnTo>
                  <a:pt x="970" y="664"/>
                </a:lnTo>
                <a:lnTo>
                  <a:pt x="979" y="675"/>
                </a:lnTo>
                <a:lnTo>
                  <a:pt x="987" y="688"/>
                </a:lnTo>
                <a:lnTo>
                  <a:pt x="989" y="695"/>
                </a:lnTo>
                <a:lnTo>
                  <a:pt x="991" y="702"/>
                </a:lnTo>
                <a:lnTo>
                  <a:pt x="993" y="709"/>
                </a:lnTo>
                <a:lnTo>
                  <a:pt x="993" y="717"/>
                </a:lnTo>
                <a:lnTo>
                  <a:pt x="993" y="717"/>
                </a:lnTo>
                <a:lnTo>
                  <a:pt x="993" y="725"/>
                </a:lnTo>
                <a:lnTo>
                  <a:pt x="991" y="732"/>
                </a:lnTo>
                <a:lnTo>
                  <a:pt x="989" y="739"/>
                </a:lnTo>
                <a:lnTo>
                  <a:pt x="987" y="747"/>
                </a:lnTo>
                <a:lnTo>
                  <a:pt x="979" y="759"/>
                </a:lnTo>
                <a:lnTo>
                  <a:pt x="970" y="771"/>
                </a:lnTo>
                <a:lnTo>
                  <a:pt x="959" y="779"/>
                </a:lnTo>
                <a:lnTo>
                  <a:pt x="947" y="786"/>
                </a:lnTo>
                <a:lnTo>
                  <a:pt x="940" y="789"/>
                </a:lnTo>
                <a:lnTo>
                  <a:pt x="933" y="791"/>
                </a:lnTo>
                <a:lnTo>
                  <a:pt x="925" y="792"/>
                </a:lnTo>
                <a:lnTo>
                  <a:pt x="917" y="792"/>
                </a:lnTo>
                <a:lnTo>
                  <a:pt x="917" y="792"/>
                </a:lnTo>
                <a:close/>
              </a:path>
            </a:pathLst>
          </a:custGeom>
          <a:solidFill>
            <a:srgbClr val="77A23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40" name="角丸四角形 39"/>
          <p:cNvSpPr/>
          <p:nvPr/>
        </p:nvSpPr>
        <p:spPr>
          <a:xfrm>
            <a:off x="493500" y="4119922"/>
            <a:ext cx="1296144" cy="360040"/>
          </a:xfrm>
          <a:prstGeom prst="roundRect">
            <a:avLst/>
          </a:prstGeom>
          <a:solidFill>
            <a:srgbClr val="FFFFFF"/>
          </a:solidFill>
          <a:ln w="25400" cap="flat" cmpd="sng" algn="ctr">
            <a:solidFill>
              <a:srgbClr val="77A2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b="1" kern="0" dirty="0">
                <a:solidFill>
                  <a:srgbClr val="77A233"/>
                </a:solidFill>
                <a:latin typeface="メイリオ"/>
                <a:ea typeface="メイリオ"/>
                <a:cs typeface="メイリオ" pitchFamily="50" charset="-128"/>
              </a:rPr>
              <a:t>手動</a:t>
            </a:r>
            <a:r>
              <a:rPr kumimoji="0" lang="ja-JP" altLang="en-US" sz="1800" b="1" i="0" u="none" strike="noStrike" kern="0" cap="none" spc="0" normalizeH="0" baseline="0" noProof="0" dirty="0">
                <a:ln>
                  <a:noFill/>
                </a:ln>
                <a:solidFill>
                  <a:srgbClr val="77A233"/>
                </a:solidFill>
                <a:effectLst/>
                <a:uLnTx/>
                <a:uFillTx/>
                <a:latin typeface="メイリオ"/>
                <a:ea typeface="メイリオ"/>
                <a:cs typeface="メイリオ" pitchFamily="50" charset="-128"/>
              </a:rPr>
              <a:t>消込</a:t>
            </a:r>
          </a:p>
        </p:txBody>
      </p:sp>
      <p:sp>
        <p:nvSpPr>
          <p:cNvPr id="41" name="角丸四角形 40"/>
          <p:cNvSpPr/>
          <p:nvPr/>
        </p:nvSpPr>
        <p:spPr>
          <a:xfrm>
            <a:off x="503548" y="4515966"/>
            <a:ext cx="1296144" cy="360040"/>
          </a:xfrm>
          <a:prstGeom prst="roundRect">
            <a:avLst/>
          </a:prstGeom>
          <a:solidFill>
            <a:srgbClr val="FFFFFF"/>
          </a:solidFill>
          <a:ln w="25400" cap="flat" cmpd="sng" algn="ctr">
            <a:solidFill>
              <a:srgbClr val="77A2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b="1" kern="0" noProof="0">
                <a:solidFill>
                  <a:srgbClr val="77A233"/>
                </a:solidFill>
                <a:latin typeface="メイリオ"/>
                <a:ea typeface="メイリオ"/>
                <a:cs typeface="メイリオ" pitchFamily="50" charset="-128"/>
              </a:rPr>
              <a:t>残高</a:t>
            </a:r>
            <a:r>
              <a:rPr kumimoji="0" lang="ja-JP" altLang="en-US" sz="1800" b="1" i="0" u="none" strike="noStrike" kern="0" cap="none" spc="0" normalizeH="0" baseline="0" noProof="0">
                <a:ln>
                  <a:noFill/>
                </a:ln>
                <a:solidFill>
                  <a:srgbClr val="77A233"/>
                </a:solidFill>
                <a:effectLst/>
                <a:uLnTx/>
                <a:uFillTx/>
                <a:latin typeface="メイリオ"/>
                <a:ea typeface="メイリオ"/>
                <a:cs typeface="メイリオ" pitchFamily="50" charset="-128"/>
              </a:rPr>
              <a:t>消込</a:t>
            </a:r>
          </a:p>
        </p:txBody>
      </p:sp>
    </p:spTree>
    <p:extLst>
      <p:ext uri="{BB962C8B-B14F-4D97-AF65-F5344CB8AC3E}">
        <p14:creationId xmlns:p14="http://schemas.microsoft.com/office/powerpoint/2010/main" val="38244850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lang="ja-JP" altLang="en-US" dirty="0"/>
              <a:t>インボイス制度対応</a:t>
            </a:r>
            <a:endParaRPr kumimoji="1" lang="ja-JP" altLang="en-US" dirty="0"/>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p:txBody>
          <a:bodyPr/>
          <a:lstStyle/>
          <a:p>
            <a:r>
              <a:rPr lang="ja-JP" altLang="en-US" dirty="0"/>
              <a:t>売上税額への対応</a:t>
            </a:r>
            <a:endParaRPr kumimoji="1" lang="ja-JP" altLang="en-US" dirty="0"/>
          </a:p>
        </p:txBody>
      </p:sp>
      <p:sp>
        <p:nvSpPr>
          <p:cNvPr id="6" name="テキスト プレースホルダー 5"/>
          <p:cNvSpPr>
            <a:spLocks noGrp="1"/>
          </p:cNvSpPr>
          <p:nvPr>
            <p:ph type="body" sz="quarter" idx="17"/>
          </p:nvPr>
        </p:nvSpPr>
        <p:spPr/>
        <p:txBody>
          <a:bodyPr/>
          <a:lstStyle/>
          <a:p>
            <a:r>
              <a:rPr lang="ja-JP" altLang="en-US" dirty="0"/>
              <a:t>書類の種類に応じた入力・処理画面をご用意しております</a:t>
            </a:r>
            <a:endParaRPr lang="en-US" altLang="ja-JP" dirty="0"/>
          </a:p>
        </p:txBody>
      </p:sp>
      <p:graphicFrame>
        <p:nvGraphicFramePr>
          <p:cNvPr id="7" name="表 6"/>
          <p:cNvGraphicFramePr>
            <a:graphicFrameLocks noGrp="1"/>
          </p:cNvGraphicFramePr>
          <p:nvPr>
            <p:extLst>
              <p:ext uri="{D42A27DB-BD31-4B8C-83A1-F6EECF244321}">
                <p14:modId xmlns:p14="http://schemas.microsoft.com/office/powerpoint/2010/main" val="3451304749"/>
              </p:ext>
            </p:extLst>
          </p:nvPr>
        </p:nvGraphicFramePr>
        <p:xfrm>
          <a:off x="405158" y="1300545"/>
          <a:ext cx="8316925" cy="2146188"/>
        </p:xfrm>
        <a:graphic>
          <a:graphicData uri="http://schemas.openxmlformats.org/drawingml/2006/table">
            <a:tbl>
              <a:tblPr firstRow="1" firstCol="1" bandRow="1">
                <a:tableStyleId>{72833802-FEF1-4C79-8D5D-14CF1EAF98D9}</a:tableStyleId>
              </a:tblPr>
              <a:tblGrid>
                <a:gridCol w="1572171">
                  <a:extLst>
                    <a:ext uri="{9D8B030D-6E8A-4147-A177-3AD203B41FA5}">
                      <a16:colId xmlns:a16="http://schemas.microsoft.com/office/drawing/2014/main" val="1759516322"/>
                    </a:ext>
                  </a:extLst>
                </a:gridCol>
                <a:gridCol w="4036849">
                  <a:extLst>
                    <a:ext uri="{9D8B030D-6E8A-4147-A177-3AD203B41FA5}">
                      <a16:colId xmlns:a16="http://schemas.microsoft.com/office/drawing/2014/main" val="3688298310"/>
                    </a:ext>
                  </a:extLst>
                </a:gridCol>
                <a:gridCol w="2707905">
                  <a:extLst>
                    <a:ext uri="{9D8B030D-6E8A-4147-A177-3AD203B41FA5}">
                      <a16:colId xmlns:a16="http://schemas.microsoft.com/office/drawing/2014/main" val="1137446124"/>
                    </a:ext>
                  </a:extLst>
                </a:gridCol>
              </a:tblGrid>
              <a:tr h="522567">
                <a:tc>
                  <a:txBody>
                    <a:bodyPr/>
                    <a:lstStyle/>
                    <a:p>
                      <a:pPr algn="ctr"/>
                      <a:r>
                        <a:rPr kumimoji="1" lang="ja-JP" altLang="en-US" sz="1400" dirty="0"/>
                        <a:t>基づく書類</a:t>
                      </a:r>
                      <a:endParaRPr kumimoji="1" lang="ja-JP" altLang="en-US" sz="1400" dirty="0">
                        <a:solidFill>
                          <a:schemeClr val="bg1"/>
                        </a:solidFill>
                      </a:endParaRPr>
                    </a:p>
                  </a:txBody>
                  <a:tcPr marL="68580" marR="68580" marT="34290" marB="34290" anchor="ctr">
                    <a:lnR w="12700" cap="flat" cmpd="sng" algn="ctr">
                      <a:solidFill>
                        <a:schemeClr val="accent2"/>
                      </a:solidFill>
                      <a:prstDash val="solid"/>
                      <a:round/>
                      <a:headEnd type="none" w="med" len="med"/>
                      <a:tailEnd type="none" w="med" len="med"/>
                    </a:lnR>
                  </a:tcPr>
                </a:tc>
                <a:tc>
                  <a:txBody>
                    <a:bodyPr/>
                    <a:lstStyle/>
                    <a:p>
                      <a:pPr algn="ctr"/>
                      <a:r>
                        <a:rPr kumimoji="1" lang="ja-JP" altLang="en-US" sz="1400" dirty="0"/>
                        <a:t>適格請求書</a:t>
                      </a:r>
                      <a:endParaRPr kumimoji="1" lang="en-US" altLang="ja-JP" sz="1400" dirty="0"/>
                    </a:p>
                    <a:p>
                      <a:pPr algn="ctr"/>
                      <a:r>
                        <a:rPr kumimoji="1" lang="ja-JP" altLang="en-US" sz="1400" dirty="0"/>
                        <a:t>（売上税額記載書類）</a:t>
                      </a:r>
                      <a:endParaRPr kumimoji="1" lang="ja-JP" altLang="en-US" sz="1400" dirty="0">
                        <a:solidFill>
                          <a:schemeClr val="bg1"/>
                        </a:solidFill>
                      </a:endParaRPr>
                    </a:p>
                  </a:txBody>
                  <a:tcPr marL="68580" marR="68580" marT="3429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l"/>
                      <a:r>
                        <a:rPr kumimoji="1" lang="en-US" altLang="ja-JP" sz="1400" dirty="0"/>
                        <a:t>SuperStream-NX </a:t>
                      </a:r>
                      <a:r>
                        <a:rPr kumimoji="1" lang="ja-JP" altLang="en-US" sz="1400" dirty="0"/>
                        <a:t>統合会計の処理機能・画面</a:t>
                      </a:r>
                    </a:p>
                  </a:txBody>
                  <a:tcPr marL="68580" marR="68580" marT="3429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extLst>
                  <a:ext uri="{0D108BD9-81ED-4DB2-BD59-A6C34878D82A}">
                    <a16:rowId xmlns:a16="http://schemas.microsoft.com/office/drawing/2014/main" val="2621735733"/>
                  </a:ext>
                </a:extLst>
              </a:tr>
              <a:tr h="375537">
                <a:tc rowSpan="2">
                  <a:txBody>
                    <a:bodyPr/>
                    <a:lstStyle/>
                    <a:p>
                      <a:pPr algn="l"/>
                      <a:r>
                        <a:rPr kumimoji="1" lang="ja-JP" altLang="en-US" sz="1400" dirty="0"/>
                        <a:t>請求書</a:t>
                      </a:r>
                    </a:p>
                  </a:txBody>
                  <a:tcPr marL="108000" marR="108000" marT="36000" marB="34290" anchor="ctr">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pPr algn="l"/>
                      <a:r>
                        <a:rPr kumimoji="1" lang="ja-JP" altLang="en-US" sz="1400" dirty="0"/>
                        <a:t>請求書</a:t>
                      </a:r>
                      <a:r>
                        <a:rPr kumimoji="1" lang="en-US" altLang="ja-JP" sz="1400" dirty="0"/>
                        <a:t>(</a:t>
                      </a:r>
                      <a:r>
                        <a:rPr kumimoji="1" lang="ja-JP" altLang="en-US" sz="1400" dirty="0"/>
                        <a:t>伝票単位</a:t>
                      </a:r>
                      <a:r>
                        <a:rPr kumimoji="1" lang="en-US" altLang="ja-JP" sz="1400" dirty="0"/>
                        <a:t>)</a:t>
                      </a:r>
                      <a:endParaRPr kumimoji="1" lang="ja-JP" altLang="en-US" sz="1400" dirty="0"/>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l"/>
                      <a:r>
                        <a:rPr kumimoji="1" lang="ja-JP" altLang="en-US" sz="1400" dirty="0"/>
                        <a:t>債権伝票入力</a:t>
                      </a:r>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extLst>
                  <a:ext uri="{0D108BD9-81ED-4DB2-BD59-A6C34878D82A}">
                    <a16:rowId xmlns:a16="http://schemas.microsoft.com/office/drawing/2014/main" val="2623448012"/>
                  </a:ext>
                </a:extLst>
              </a:tr>
              <a:tr h="375537">
                <a:tc vMerge="1">
                  <a:txBody>
                    <a:bodyPr/>
                    <a:lstStyle/>
                    <a:p>
                      <a:pPr algn="l"/>
                      <a:endParaRPr kumimoji="1" lang="ja-JP" altLang="en-US" sz="1400" dirty="0"/>
                    </a:p>
                  </a:txBody>
                  <a:tcPr marL="108000" marR="108000" marT="36000" marB="34290" anchor="ctr"/>
                </a:tc>
                <a:tc>
                  <a:txBody>
                    <a:bodyPr/>
                    <a:lstStyle/>
                    <a:p>
                      <a:pPr algn="l"/>
                      <a:r>
                        <a:rPr kumimoji="1" lang="ja-JP" altLang="en-US" sz="1400" dirty="0"/>
                        <a:t>合計請求書</a:t>
                      </a:r>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l"/>
                      <a:r>
                        <a:rPr kumimoji="1" lang="ja-JP" altLang="en-US" sz="1400" dirty="0"/>
                        <a:t>請求書・取引内訳書</a:t>
                      </a:r>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extLst>
                  <a:ext uri="{0D108BD9-81ED-4DB2-BD59-A6C34878D82A}">
                    <a16:rowId xmlns:a16="http://schemas.microsoft.com/office/drawing/2014/main" val="457793529"/>
                  </a:ext>
                </a:extLst>
              </a:tr>
              <a:tr h="375537">
                <a:tc rowSpan="2">
                  <a:txBody>
                    <a:bodyPr/>
                    <a:lstStyle/>
                    <a:p>
                      <a:pPr algn="l"/>
                      <a:r>
                        <a:rPr kumimoji="1" lang="ja-JP" altLang="en-US" sz="1400" dirty="0"/>
                        <a:t>納品書</a:t>
                      </a:r>
                    </a:p>
                  </a:txBody>
                  <a:tcPr marL="108000" marR="108000" marT="36000" marB="34290" anchor="ctr">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pPr algn="l"/>
                      <a:r>
                        <a:rPr kumimoji="1" lang="ja-JP" altLang="en-US" sz="1400" dirty="0"/>
                        <a:t>納品書</a:t>
                      </a:r>
                      <a:endParaRPr kumimoji="1" lang="en-US" altLang="ja-JP" sz="1400" dirty="0"/>
                    </a:p>
                    <a:p>
                      <a:pPr algn="l"/>
                      <a:r>
                        <a:rPr kumimoji="1" lang="en-US" altLang="ja-JP" sz="1400" dirty="0"/>
                        <a:t>(SuperStream-NX </a:t>
                      </a:r>
                      <a:r>
                        <a:rPr kumimoji="1" lang="ja-JP" altLang="en-US" sz="1400" dirty="0"/>
                        <a:t>統合会計システム外</a:t>
                      </a:r>
                      <a:r>
                        <a:rPr kumimoji="1" lang="en-US" altLang="ja-JP" sz="1400" dirty="0"/>
                        <a:t>)</a:t>
                      </a:r>
                      <a:endParaRPr kumimoji="1" lang="ja-JP" altLang="en-US" sz="1400" dirty="0"/>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債権計上入力</a:t>
                      </a:r>
                      <a:endParaRPr kumimoji="1" lang="en-US" altLang="ja-JP" sz="1400" dirty="0"/>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extLst>
                  <a:ext uri="{0D108BD9-81ED-4DB2-BD59-A6C34878D82A}">
                    <a16:rowId xmlns:a16="http://schemas.microsoft.com/office/drawing/2014/main" val="2412404910"/>
                  </a:ext>
                </a:extLst>
              </a:tr>
              <a:tr h="375537">
                <a:tc vMerge="1">
                  <a:txBody>
                    <a:bodyPr/>
                    <a:lstStyle/>
                    <a:p>
                      <a:pPr algn="l"/>
                      <a:endParaRPr kumimoji="1" lang="ja-JP" altLang="en-US" sz="1400" dirty="0"/>
                    </a:p>
                  </a:txBody>
                  <a:tcPr marL="108000" marR="108000" marT="36000" marB="34290" anchor="ctr"/>
                </a:tc>
                <a:tc>
                  <a:txBody>
                    <a:bodyPr/>
                    <a:lstStyle/>
                    <a:p>
                      <a:pPr algn="l"/>
                      <a:r>
                        <a:rPr kumimoji="1" lang="ja-JP" altLang="en-US" sz="1400" dirty="0"/>
                        <a:t>合計請求書</a:t>
                      </a:r>
                      <a:r>
                        <a:rPr kumimoji="1" lang="en-US" altLang="ja-JP" sz="1400" dirty="0"/>
                        <a:t>(</a:t>
                      </a:r>
                      <a:r>
                        <a:rPr kumimoji="1" lang="ja-JP" altLang="en-US" sz="1400" dirty="0"/>
                        <a:t>締処理</a:t>
                      </a:r>
                      <a:r>
                        <a:rPr kumimoji="1" lang="en-US" altLang="ja-JP" sz="1400" dirty="0"/>
                        <a:t>)</a:t>
                      </a:r>
                      <a:endParaRPr kumimoji="1" lang="ja-JP" altLang="en-US" sz="1400" dirty="0"/>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kumimoji="1" lang="ja-JP" altLang="en-US" sz="1400" dirty="0"/>
                        <a:t>債権締次残高更新</a:t>
                      </a:r>
                      <a:endParaRPr kumimoji="1" lang="en-US" altLang="ja-JP" sz="1400" dirty="0"/>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extLst>
                  <a:ext uri="{0D108BD9-81ED-4DB2-BD59-A6C34878D82A}">
                    <a16:rowId xmlns:a16="http://schemas.microsoft.com/office/drawing/2014/main" val="2110573087"/>
                  </a:ext>
                </a:extLst>
              </a:tr>
            </a:tbl>
          </a:graphicData>
        </a:graphic>
      </p:graphicFrame>
      <p:sp>
        <p:nvSpPr>
          <p:cNvPr id="10" name="テキスト ボックス 9"/>
          <p:cNvSpPr txBox="1"/>
          <p:nvPr/>
        </p:nvSpPr>
        <p:spPr>
          <a:xfrm>
            <a:off x="405158" y="3446733"/>
            <a:ext cx="9073008" cy="1177245"/>
          </a:xfrm>
          <a:prstGeom prst="rect">
            <a:avLst/>
          </a:prstGeom>
          <a:noFill/>
        </p:spPr>
        <p:txBody>
          <a:bodyPr wrap="square" rtlCol="0">
            <a:spAutoFit/>
          </a:bodyPr>
          <a:lstStyle/>
          <a:p>
            <a:pPr marL="285750" indent="-285750">
              <a:lnSpc>
                <a:spcPct val="150000"/>
              </a:lnSpc>
              <a:buClr>
                <a:schemeClr val="accent2"/>
              </a:buClr>
              <a:buSzPct val="120000"/>
              <a:buFont typeface="Wingdings" panose="05000000000000000000" pitchFamily="2" charset="2"/>
              <a:buChar char="ü"/>
            </a:pPr>
            <a:r>
              <a:rPr lang="ja-JP" altLang="en-US" sz="1200" dirty="0"/>
              <a:t>送付する請求書を適格請求書とする場合：債権伝票入力時に適格請求書記載の消費税額を入力または算出</a:t>
            </a:r>
            <a:endParaRPr lang="en-US" altLang="ja-JP" sz="1200" dirty="0"/>
          </a:p>
          <a:p>
            <a:pPr marL="285750" indent="-285750">
              <a:lnSpc>
                <a:spcPct val="150000"/>
              </a:lnSpc>
              <a:buClr>
                <a:schemeClr val="accent2"/>
              </a:buClr>
              <a:buSzPct val="120000"/>
              <a:buFont typeface="Wingdings" panose="05000000000000000000" pitchFamily="2" charset="2"/>
              <a:buChar char="ü"/>
            </a:pPr>
            <a:r>
              <a:rPr lang="ja-JP" altLang="en-US" sz="1200" dirty="0"/>
              <a:t>複数の請求を締日でまとめた合計請求書を適格請求書とする場合：請求書・取引内訳書出力時に消費税額を算出</a:t>
            </a:r>
            <a:endParaRPr lang="en-US" altLang="ja-JP" sz="1200" dirty="0"/>
          </a:p>
          <a:p>
            <a:pPr marL="285750" indent="-285750">
              <a:lnSpc>
                <a:spcPct val="150000"/>
              </a:lnSpc>
              <a:buClr>
                <a:schemeClr val="accent2"/>
              </a:buClr>
              <a:buSzPct val="120000"/>
              <a:buFont typeface="Wingdings" panose="05000000000000000000" pitchFamily="2" charset="2"/>
              <a:buChar char="ü"/>
            </a:pPr>
            <a:r>
              <a:rPr lang="ja-JP" altLang="en-US" sz="1200" dirty="0"/>
              <a:t>会計システム外で送付する単一の納品書を適格請求書とする場合：債権計上入力時に消費税額を入力または算出</a:t>
            </a:r>
            <a:endParaRPr lang="en-US" altLang="ja-JP" sz="1200" dirty="0"/>
          </a:p>
          <a:p>
            <a:pPr marL="285750" indent="-285750">
              <a:lnSpc>
                <a:spcPct val="150000"/>
              </a:lnSpc>
              <a:buClr>
                <a:schemeClr val="accent2"/>
              </a:buClr>
              <a:buSzPct val="120000"/>
              <a:buFont typeface="Wingdings" panose="05000000000000000000" pitchFamily="2" charset="2"/>
              <a:buChar char="ü"/>
            </a:pPr>
            <a:r>
              <a:rPr lang="ja-JP" altLang="en-US" sz="1200" dirty="0"/>
              <a:t>複数の納品を締日でまとめた合計請求書</a:t>
            </a:r>
            <a:r>
              <a:rPr lang="en-US" altLang="ja-JP" sz="1200" dirty="0"/>
              <a:t>(</a:t>
            </a:r>
            <a:r>
              <a:rPr lang="ja-JP" altLang="en-US" sz="1200" dirty="0"/>
              <a:t>締処理</a:t>
            </a:r>
            <a:r>
              <a:rPr lang="en-US" altLang="ja-JP" sz="1200" dirty="0"/>
              <a:t>)</a:t>
            </a:r>
            <a:r>
              <a:rPr lang="ja-JP" altLang="en-US" sz="1200" dirty="0"/>
              <a:t>を適格請求書とする場合：債権締次残高更新で消費税額を算出</a:t>
            </a:r>
          </a:p>
        </p:txBody>
      </p:sp>
    </p:spTree>
    <p:extLst>
      <p:ext uri="{BB962C8B-B14F-4D97-AF65-F5344CB8AC3E}">
        <p14:creationId xmlns:p14="http://schemas.microsoft.com/office/powerpoint/2010/main" val="13176424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62</a:t>
            </a:fld>
            <a:endParaRPr kumimoji="1" lang="ja-JP" altLang="en-US" dirty="0"/>
          </a:p>
        </p:txBody>
      </p:sp>
      <p:sp>
        <p:nvSpPr>
          <p:cNvPr id="3" name="タイトル 2"/>
          <p:cNvSpPr>
            <a:spLocks noGrp="1"/>
          </p:cNvSpPr>
          <p:nvPr>
            <p:ph type="title"/>
          </p:nvPr>
        </p:nvSpPr>
        <p:spPr/>
        <p:txBody>
          <a:bodyPr/>
          <a:lstStyle/>
          <a:p>
            <a:r>
              <a:rPr lang="ja-JP" altLang="en-US" dirty="0"/>
              <a:t>インボイス制度対応</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5" name="テキスト プレースホルダー 4"/>
          <p:cNvSpPr>
            <a:spLocks noGrp="1"/>
          </p:cNvSpPr>
          <p:nvPr>
            <p:ph type="body" sz="quarter" idx="16"/>
          </p:nvPr>
        </p:nvSpPr>
        <p:spPr/>
        <p:txBody>
          <a:bodyPr/>
          <a:lstStyle/>
          <a:p>
            <a:r>
              <a:rPr lang="ja-JP" altLang="en-US" dirty="0"/>
              <a:t>必要事項を記載した適格請求書の発行に対応</a:t>
            </a:r>
            <a:endParaRPr kumimoji="1" lang="ja-JP" altLang="en-US" dirty="0"/>
          </a:p>
        </p:txBody>
      </p:sp>
      <p:sp>
        <p:nvSpPr>
          <p:cNvPr id="7" name="テキスト プレースホルダー 6"/>
          <p:cNvSpPr>
            <a:spLocks noGrp="1"/>
          </p:cNvSpPr>
          <p:nvPr>
            <p:ph type="body" sz="quarter" idx="17"/>
          </p:nvPr>
        </p:nvSpPr>
        <p:spPr/>
        <p:txBody>
          <a:bodyPr/>
          <a:lstStyle/>
          <a:p>
            <a:r>
              <a:rPr lang="ja-JP" altLang="en-US" dirty="0"/>
              <a:t>取引先毎に請求書を発行するか否かを選択できます</a:t>
            </a:r>
            <a:endParaRPr lang="en-US" altLang="ja-JP" dirty="0"/>
          </a:p>
          <a:p>
            <a:r>
              <a:rPr lang="ja-JP" altLang="en-US" dirty="0"/>
              <a:t>タイムスタンプを付与する場合は「証憑管理</a:t>
            </a:r>
            <a:r>
              <a:rPr lang="en-US" altLang="ja-JP" dirty="0"/>
              <a:t>e</a:t>
            </a:r>
            <a:r>
              <a:rPr lang="ja-JP" altLang="en-US" dirty="0"/>
              <a:t>文書対応オプション」にて対応します</a:t>
            </a:r>
          </a:p>
          <a:p>
            <a:endParaRPr kumimoji="1" lang="ja-JP" altLang="en-US" dirty="0"/>
          </a:p>
        </p:txBody>
      </p:sp>
      <p:pic>
        <p:nvPicPr>
          <p:cNvPr id="44" name="図 43"/>
          <p:cNvPicPr>
            <a:picLocks noChangeAspect="1"/>
          </p:cNvPicPr>
          <p:nvPr/>
        </p:nvPicPr>
        <p:blipFill>
          <a:blip r:embed="rId3"/>
          <a:stretch>
            <a:fillRect/>
          </a:stretch>
        </p:blipFill>
        <p:spPr>
          <a:xfrm>
            <a:off x="2395353" y="1578350"/>
            <a:ext cx="4336936" cy="3421150"/>
          </a:xfrm>
          <a:prstGeom prst="rect">
            <a:avLst/>
          </a:prstGeom>
          <a:ln>
            <a:solidFill>
              <a:schemeClr val="tx1"/>
            </a:solidFill>
          </a:ln>
        </p:spPr>
      </p:pic>
      <p:sp>
        <p:nvSpPr>
          <p:cNvPr id="45" name="テキスト ボックス 44"/>
          <p:cNvSpPr txBox="1"/>
          <p:nvPr/>
        </p:nvSpPr>
        <p:spPr>
          <a:xfrm>
            <a:off x="6811245" y="2369072"/>
            <a:ext cx="1968663" cy="395869"/>
          </a:xfrm>
          <a:prstGeom prst="rect">
            <a:avLst/>
          </a:prstGeom>
          <a:noFill/>
          <a:ln>
            <a:solidFill>
              <a:srgbClr val="FF0000"/>
            </a:solidFill>
          </a:ln>
        </p:spPr>
        <p:txBody>
          <a:bodyPr wrap="squar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① 適格請求書発行事業者氏名、</a:t>
            </a:r>
            <a:endParaRPr kumimoji="0" lang="en-US" altLang="ja-JP" sz="1050" b="1" i="0" u="none" strike="noStrike" kern="0" cap="none" spc="0" normalizeH="0" baseline="0" noProof="0" dirty="0">
              <a:ln>
                <a:noFill/>
              </a:ln>
              <a:solidFill>
                <a:prstClr val="black"/>
              </a:solidFill>
              <a:effectLst/>
              <a:uLnTx/>
              <a:uFillTx/>
            </a:endParaRPr>
          </a:p>
          <a:p>
            <a:pPr lvl="0">
              <a:defRPr/>
            </a:pPr>
            <a:r>
              <a:rPr kumimoji="0" lang="ja-JP" altLang="en-US" sz="1050" b="1" kern="0" dirty="0">
                <a:solidFill>
                  <a:prstClr val="black"/>
                </a:solidFill>
              </a:rPr>
              <a:t>　 又は登録</a:t>
            </a:r>
            <a:r>
              <a:rPr kumimoji="0" lang="ja-JP" altLang="en-US" sz="1050" b="1" i="0" u="none" strike="noStrike" kern="0" cap="none" spc="0" normalizeH="0" baseline="0" noProof="0" dirty="0">
                <a:ln>
                  <a:noFill/>
                </a:ln>
                <a:solidFill>
                  <a:prstClr val="black"/>
                </a:solidFill>
                <a:effectLst/>
                <a:uLnTx/>
                <a:uFillTx/>
              </a:rPr>
              <a:t>番号</a:t>
            </a:r>
          </a:p>
        </p:txBody>
      </p:sp>
      <p:cxnSp>
        <p:nvCxnSpPr>
          <p:cNvPr id="48" name="直線コネクタ 47"/>
          <p:cNvCxnSpPr>
            <a:stCxn id="73" idx="1"/>
          </p:cNvCxnSpPr>
          <p:nvPr/>
        </p:nvCxnSpPr>
        <p:spPr>
          <a:xfrm flipH="1">
            <a:off x="6516216" y="2969663"/>
            <a:ext cx="295029" cy="174216"/>
          </a:xfrm>
          <a:prstGeom prst="line">
            <a:avLst/>
          </a:prstGeom>
          <a:noFill/>
          <a:ln w="9525" cap="flat" cmpd="sng" algn="ctr">
            <a:solidFill>
              <a:srgbClr val="008CCF"/>
            </a:solidFill>
            <a:prstDash val="solid"/>
          </a:ln>
          <a:effectLst/>
        </p:spPr>
      </p:cxnSp>
      <p:sp>
        <p:nvSpPr>
          <p:cNvPr id="73" name="正方形/長方形 72"/>
          <p:cNvSpPr/>
          <p:nvPr/>
        </p:nvSpPr>
        <p:spPr>
          <a:xfrm>
            <a:off x="6811245" y="2852520"/>
            <a:ext cx="2261255" cy="234286"/>
          </a:xfrm>
          <a:prstGeom prst="rect">
            <a:avLst/>
          </a:prstGeom>
          <a:ln>
            <a:solidFill>
              <a:srgbClr val="008CCF"/>
            </a:solidFill>
          </a:ln>
        </p:spPr>
        <p:txBody>
          <a:bodyPr wrap="square" lIns="36000" tIns="36000" r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税抜金額、税込金額のいずれか</a:t>
            </a:r>
          </a:p>
        </p:txBody>
      </p:sp>
      <p:sp>
        <p:nvSpPr>
          <p:cNvPr id="83" name="正方形/長方形 82"/>
          <p:cNvSpPr/>
          <p:nvPr/>
        </p:nvSpPr>
        <p:spPr>
          <a:xfrm>
            <a:off x="6811244" y="3851911"/>
            <a:ext cx="2261255" cy="719034"/>
          </a:xfrm>
          <a:prstGeom prst="rect">
            <a:avLst/>
          </a:prstGeom>
          <a:ln>
            <a:solidFill>
              <a:srgbClr val="FF0000"/>
            </a:solidFill>
          </a:ln>
        </p:spPr>
        <p:txBody>
          <a:bodyPr wrap="square" lIns="36000" tIns="36000" r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④</a:t>
            </a:r>
            <a:r>
              <a:rPr kumimoji="0" lang="ja-JP" altLang="en-US" sz="1050" b="1" i="0" u="none" strike="noStrike" kern="0" cap="none" spc="0" normalizeH="0" noProof="0" dirty="0">
                <a:ln>
                  <a:noFill/>
                </a:ln>
                <a:solidFill>
                  <a:prstClr val="black"/>
                </a:solidFill>
                <a:effectLst/>
                <a:uLnTx/>
                <a:uFillTx/>
              </a:rPr>
              <a:t> </a:t>
            </a:r>
            <a:r>
              <a:rPr kumimoji="0" lang="ja-JP" altLang="en-US" sz="1050" b="1" i="0" u="none" strike="noStrike" kern="0" cap="none" spc="0" normalizeH="0" baseline="0" noProof="0" dirty="0">
                <a:ln>
                  <a:noFill/>
                </a:ln>
                <a:solidFill>
                  <a:prstClr val="black"/>
                </a:solidFill>
                <a:effectLst/>
                <a:uLnTx/>
                <a:uFillTx/>
              </a:rPr>
              <a:t>税率ごとに区分して合計した</a:t>
            </a:r>
            <a:endParaRPr kumimoji="0" lang="en-US" altLang="ja-JP" sz="105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　 対価の額（税抜きまたは税込み）</a:t>
            </a:r>
            <a:endParaRPr kumimoji="0" lang="en-US" altLang="ja-JP" sz="105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　 </a:t>
            </a:r>
            <a:r>
              <a:rPr kumimoji="0" lang="ja-JP" altLang="en-US" sz="1050" b="1" kern="0" dirty="0">
                <a:solidFill>
                  <a:prstClr val="black"/>
                </a:solidFill>
              </a:rPr>
              <a:t>及び</a:t>
            </a:r>
            <a:r>
              <a:rPr kumimoji="0" lang="ja-JP" altLang="en-US" sz="1050" b="1" i="0" u="none" strike="noStrike" kern="0" cap="none" spc="0" normalizeH="0" baseline="0" noProof="0" dirty="0">
                <a:ln>
                  <a:noFill/>
                </a:ln>
                <a:solidFill>
                  <a:prstClr val="black"/>
                </a:solidFill>
                <a:effectLst/>
                <a:uLnTx/>
                <a:uFillTx/>
              </a:rPr>
              <a:t>適用税率</a:t>
            </a:r>
            <a:endParaRPr kumimoji="0" lang="en-US" altLang="ja-JP" sz="105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⑤</a:t>
            </a:r>
            <a:r>
              <a:rPr kumimoji="0" lang="ja-JP" altLang="en-US" sz="1050" b="1" i="0" u="none" strike="noStrike" kern="0" cap="none" spc="0" normalizeH="0" noProof="0" dirty="0">
                <a:ln>
                  <a:noFill/>
                </a:ln>
                <a:solidFill>
                  <a:prstClr val="black"/>
                </a:solidFill>
                <a:effectLst/>
                <a:uLnTx/>
                <a:uFillTx/>
              </a:rPr>
              <a:t> </a:t>
            </a:r>
            <a:r>
              <a:rPr kumimoji="0" lang="ja-JP" altLang="en-US" sz="1050" b="1" i="0" u="none" strike="noStrike" kern="0" cap="none" spc="0" normalizeH="0" baseline="0" noProof="0" dirty="0">
                <a:ln>
                  <a:noFill/>
                </a:ln>
                <a:solidFill>
                  <a:prstClr val="black"/>
                </a:solidFill>
                <a:effectLst/>
                <a:uLnTx/>
                <a:uFillTx/>
              </a:rPr>
              <a:t>税率ごとに区分した消費税額等</a:t>
            </a:r>
            <a:endParaRPr kumimoji="0" lang="en-US" altLang="ja-JP" sz="1050" b="1" i="0" u="none" strike="noStrike" kern="0" cap="none" spc="0" normalizeH="0" baseline="0" noProof="0" dirty="0">
              <a:ln>
                <a:noFill/>
              </a:ln>
              <a:solidFill>
                <a:prstClr val="black"/>
              </a:solidFill>
              <a:effectLst/>
              <a:uLnTx/>
              <a:uFillTx/>
            </a:endParaRPr>
          </a:p>
        </p:txBody>
      </p:sp>
      <p:cxnSp>
        <p:nvCxnSpPr>
          <p:cNvPr id="84" name="直線コネクタ 83"/>
          <p:cNvCxnSpPr/>
          <p:nvPr/>
        </p:nvCxnSpPr>
        <p:spPr>
          <a:xfrm flipH="1" flipV="1">
            <a:off x="6211467" y="2334026"/>
            <a:ext cx="690571" cy="159883"/>
          </a:xfrm>
          <a:prstGeom prst="line">
            <a:avLst/>
          </a:prstGeom>
          <a:noFill/>
          <a:ln w="9525" cap="flat" cmpd="sng" algn="ctr">
            <a:solidFill>
              <a:srgbClr val="FF0000"/>
            </a:solidFill>
            <a:prstDash val="solid"/>
          </a:ln>
          <a:effectLst/>
        </p:spPr>
      </p:cxnSp>
      <p:cxnSp>
        <p:nvCxnSpPr>
          <p:cNvPr id="85" name="直線コネクタ 84"/>
          <p:cNvCxnSpPr/>
          <p:nvPr/>
        </p:nvCxnSpPr>
        <p:spPr>
          <a:xfrm flipH="1">
            <a:off x="6516215" y="4163250"/>
            <a:ext cx="295030" cy="518161"/>
          </a:xfrm>
          <a:prstGeom prst="line">
            <a:avLst/>
          </a:prstGeom>
          <a:noFill/>
          <a:ln w="9525" cap="flat" cmpd="sng" algn="ctr">
            <a:solidFill>
              <a:srgbClr val="FF0000"/>
            </a:solidFill>
            <a:prstDash val="solid"/>
          </a:ln>
          <a:effectLst/>
        </p:spPr>
      </p:cxnSp>
      <p:sp>
        <p:nvSpPr>
          <p:cNvPr id="86" name="正方形/長方形 85"/>
          <p:cNvSpPr/>
          <p:nvPr/>
        </p:nvSpPr>
        <p:spPr>
          <a:xfrm>
            <a:off x="4474550" y="2006256"/>
            <a:ext cx="1753634" cy="620798"/>
          </a:xfrm>
          <a:prstGeom prst="rect">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sp>
        <p:nvSpPr>
          <p:cNvPr id="87" name="正方形/長方形 86"/>
          <p:cNvSpPr/>
          <p:nvPr/>
        </p:nvSpPr>
        <p:spPr>
          <a:xfrm>
            <a:off x="5628765" y="3121366"/>
            <a:ext cx="887451" cy="949566"/>
          </a:xfrm>
          <a:prstGeom prst="rect">
            <a:avLst/>
          </a:prstGeom>
          <a:noFill/>
          <a:ln w="12700" cap="flat" cmpd="sng" algn="ctr">
            <a:solidFill>
              <a:srgbClr val="008C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sp>
        <p:nvSpPr>
          <p:cNvPr id="88" name="正方形/長方形 87"/>
          <p:cNvSpPr/>
          <p:nvPr/>
        </p:nvSpPr>
        <p:spPr>
          <a:xfrm>
            <a:off x="2635139" y="3111810"/>
            <a:ext cx="352685" cy="972108"/>
          </a:xfrm>
          <a:prstGeom prst="rect">
            <a:avLst/>
          </a:prstGeom>
          <a:noFill/>
          <a:ln w="19050" cap="flat" cmpd="sng" algn="ctr">
            <a:solidFill>
              <a:srgbClr val="008C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sp>
        <p:nvSpPr>
          <p:cNvPr id="89" name="テキスト ボックス 88"/>
          <p:cNvSpPr txBox="1"/>
          <p:nvPr/>
        </p:nvSpPr>
        <p:spPr>
          <a:xfrm>
            <a:off x="1331640" y="3089139"/>
            <a:ext cx="941826" cy="234286"/>
          </a:xfrm>
          <a:prstGeom prst="rect">
            <a:avLst/>
          </a:prstGeom>
          <a:noFill/>
          <a:ln>
            <a:solidFill>
              <a:srgbClr val="008CCF"/>
            </a:solidFill>
          </a:ln>
        </p:spPr>
        <p:txBody>
          <a:bodyPr wrap="squar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② 取引年月日</a:t>
            </a:r>
          </a:p>
        </p:txBody>
      </p:sp>
      <p:sp>
        <p:nvSpPr>
          <p:cNvPr id="90" name="正方形/長方形 89"/>
          <p:cNvSpPr/>
          <p:nvPr/>
        </p:nvSpPr>
        <p:spPr>
          <a:xfrm>
            <a:off x="2426931" y="2427066"/>
            <a:ext cx="740913" cy="144684"/>
          </a:xfrm>
          <a:prstGeom prst="rect">
            <a:avLst/>
          </a:prstGeom>
          <a:noFill/>
          <a:ln w="19050" cap="flat" cmpd="sng" algn="ctr">
            <a:solidFill>
              <a:srgbClr val="008C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cxnSp>
        <p:nvCxnSpPr>
          <p:cNvPr id="91" name="直線コネクタ 90"/>
          <p:cNvCxnSpPr>
            <a:endCxn id="90" idx="1"/>
          </p:cNvCxnSpPr>
          <p:nvPr/>
        </p:nvCxnSpPr>
        <p:spPr>
          <a:xfrm>
            <a:off x="2200261" y="2294724"/>
            <a:ext cx="226670" cy="204684"/>
          </a:xfrm>
          <a:prstGeom prst="line">
            <a:avLst/>
          </a:prstGeom>
          <a:noFill/>
          <a:ln w="9525" cap="flat" cmpd="sng" algn="ctr">
            <a:solidFill>
              <a:srgbClr val="008CCF"/>
            </a:solidFill>
            <a:prstDash val="solid"/>
          </a:ln>
          <a:effectLst/>
        </p:spPr>
      </p:cxnSp>
      <p:sp>
        <p:nvSpPr>
          <p:cNvPr id="92" name="テキスト ボックス 91"/>
          <p:cNvSpPr txBox="1"/>
          <p:nvPr/>
        </p:nvSpPr>
        <p:spPr>
          <a:xfrm>
            <a:off x="628961" y="1908938"/>
            <a:ext cx="1567579" cy="395869"/>
          </a:xfrm>
          <a:prstGeom prst="rect">
            <a:avLst/>
          </a:prstGeom>
          <a:noFill/>
          <a:ln>
            <a:solidFill>
              <a:srgbClr val="008CCF"/>
            </a:solidFill>
          </a:ln>
        </p:spPr>
        <p:txBody>
          <a:bodyPr wrap="squar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⑥ 書類の交付を受ける</a:t>
            </a:r>
            <a:endParaRPr kumimoji="0" lang="en-US" altLang="ja-JP" sz="105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kern="0" dirty="0">
                <a:solidFill>
                  <a:prstClr val="black"/>
                </a:solidFill>
              </a:rPr>
              <a:t>　</a:t>
            </a:r>
            <a:r>
              <a:rPr kumimoji="0" lang="ja-JP" altLang="en-US" sz="1050" b="1" i="0" u="none" strike="noStrike" kern="0" cap="none" spc="0" normalizeH="0" baseline="0" noProof="0" dirty="0">
                <a:ln>
                  <a:noFill/>
                </a:ln>
                <a:solidFill>
                  <a:prstClr val="black"/>
                </a:solidFill>
                <a:effectLst/>
                <a:uLnTx/>
                <a:uFillTx/>
              </a:rPr>
              <a:t>事業者の氏名又は名称</a:t>
            </a:r>
          </a:p>
        </p:txBody>
      </p:sp>
      <p:cxnSp>
        <p:nvCxnSpPr>
          <p:cNvPr id="93" name="直線コネクタ 92"/>
          <p:cNvCxnSpPr/>
          <p:nvPr/>
        </p:nvCxnSpPr>
        <p:spPr>
          <a:xfrm>
            <a:off x="2267744" y="3198309"/>
            <a:ext cx="336572" cy="125116"/>
          </a:xfrm>
          <a:prstGeom prst="line">
            <a:avLst/>
          </a:prstGeom>
          <a:noFill/>
          <a:ln w="9525" cap="flat" cmpd="sng" algn="ctr">
            <a:solidFill>
              <a:srgbClr val="008CCF"/>
            </a:solidFill>
            <a:prstDash val="solid"/>
          </a:ln>
          <a:effectLst/>
        </p:spPr>
      </p:cxnSp>
      <p:sp>
        <p:nvSpPr>
          <p:cNvPr id="94" name="正方形/長方形 93"/>
          <p:cNvSpPr/>
          <p:nvPr/>
        </p:nvSpPr>
        <p:spPr>
          <a:xfrm>
            <a:off x="3318674" y="3111810"/>
            <a:ext cx="2310090" cy="972108"/>
          </a:xfrm>
          <a:prstGeom prst="rect">
            <a:avLst/>
          </a:prstGeom>
          <a:noFill/>
          <a:ln w="19050" cap="flat" cmpd="sng" algn="ctr">
            <a:solidFill>
              <a:srgbClr val="008C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cxnSp>
        <p:nvCxnSpPr>
          <p:cNvPr id="95" name="直線コネクタ 94"/>
          <p:cNvCxnSpPr/>
          <p:nvPr/>
        </p:nvCxnSpPr>
        <p:spPr>
          <a:xfrm flipV="1">
            <a:off x="3303295" y="3631302"/>
            <a:ext cx="2287010" cy="667791"/>
          </a:xfrm>
          <a:prstGeom prst="line">
            <a:avLst/>
          </a:prstGeom>
          <a:noFill/>
          <a:ln w="9525" cap="flat" cmpd="sng" algn="ctr">
            <a:solidFill>
              <a:srgbClr val="008CCF"/>
            </a:solidFill>
            <a:prstDash val="solid"/>
          </a:ln>
          <a:effectLst/>
        </p:spPr>
      </p:cxnSp>
      <p:sp>
        <p:nvSpPr>
          <p:cNvPr id="96" name="テキスト ボックス 95"/>
          <p:cNvSpPr txBox="1"/>
          <p:nvPr/>
        </p:nvSpPr>
        <p:spPr>
          <a:xfrm>
            <a:off x="395775" y="4120935"/>
            <a:ext cx="2922899" cy="234286"/>
          </a:xfrm>
          <a:prstGeom prst="rect">
            <a:avLst/>
          </a:prstGeom>
          <a:noFill/>
          <a:ln>
            <a:solidFill>
              <a:srgbClr val="008CCF"/>
            </a:solidFill>
          </a:ln>
        </p:spPr>
        <p:txBody>
          <a:bodyPr wrap="squar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③ 取引内容（軽減税率の対象品目である旨）</a:t>
            </a:r>
          </a:p>
        </p:txBody>
      </p:sp>
      <p:cxnSp>
        <p:nvCxnSpPr>
          <p:cNvPr id="97" name="直線コネクタ 96"/>
          <p:cNvCxnSpPr/>
          <p:nvPr/>
        </p:nvCxnSpPr>
        <p:spPr>
          <a:xfrm>
            <a:off x="3311101" y="4180484"/>
            <a:ext cx="2405454" cy="707297"/>
          </a:xfrm>
          <a:prstGeom prst="line">
            <a:avLst/>
          </a:prstGeom>
          <a:noFill/>
          <a:ln w="9525" cap="flat" cmpd="sng" algn="ctr">
            <a:solidFill>
              <a:srgbClr val="008CCF"/>
            </a:solidFill>
            <a:prstDash val="solid"/>
          </a:ln>
          <a:effectLst/>
        </p:spPr>
      </p:cxnSp>
      <p:sp>
        <p:nvSpPr>
          <p:cNvPr id="98" name="正方形/長方形 97"/>
          <p:cNvSpPr/>
          <p:nvPr/>
        </p:nvSpPr>
        <p:spPr>
          <a:xfrm>
            <a:off x="5724128" y="4792552"/>
            <a:ext cx="792088" cy="95807"/>
          </a:xfrm>
          <a:prstGeom prst="rect">
            <a:avLst/>
          </a:prstGeom>
          <a:noFill/>
          <a:ln w="19050" cap="flat" cmpd="sng" algn="ctr">
            <a:solidFill>
              <a:srgbClr val="008C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sp>
        <p:nvSpPr>
          <p:cNvPr id="99" name="正方形/長方形 98"/>
          <p:cNvSpPr/>
          <p:nvPr/>
        </p:nvSpPr>
        <p:spPr>
          <a:xfrm>
            <a:off x="3904680" y="4565244"/>
            <a:ext cx="2611535" cy="202750"/>
          </a:xfrm>
          <a:prstGeom prst="rect">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sp>
        <p:nvSpPr>
          <p:cNvPr id="100" name="正方形/長方形 99"/>
          <p:cNvSpPr/>
          <p:nvPr/>
        </p:nvSpPr>
        <p:spPr>
          <a:xfrm>
            <a:off x="391299" y="1580188"/>
            <a:ext cx="3172589" cy="415498"/>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black"/>
                </a:solidFill>
                <a:effectLst/>
                <a:uLnTx/>
                <a:uFillTx/>
              </a:rPr>
              <a:t>【</a:t>
            </a:r>
            <a:r>
              <a:rPr kumimoji="0" lang="ja-JP" altLang="en-US" sz="1200" b="1" i="0" u="none" strike="noStrike" kern="0" cap="none" spc="0" normalizeH="0" baseline="0" noProof="0" dirty="0">
                <a:ln>
                  <a:noFill/>
                </a:ln>
                <a:solidFill>
                  <a:prstClr val="black"/>
                </a:solidFill>
                <a:effectLst/>
                <a:uLnTx/>
                <a:uFillTx/>
              </a:rPr>
              <a:t>レイアウトイメージ</a:t>
            </a:r>
            <a:r>
              <a:rPr kumimoji="0" lang="en-US" altLang="ja-JP" sz="1200" b="1" i="0" u="none" strike="noStrike" kern="0" cap="none" spc="0" normalizeH="0" baseline="0" noProof="0" dirty="0">
                <a:ln>
                  <a:noFill/>
                </a:ln>
                <a:solidFill>
                  <a:prstClr val="black"/>
                </a:solidFill>
                <a:effectLst/>
                <a:uLnTx/>
                <a:uFillTx/>
              </a:rPr>
              <a:t>】</a:t>
            </a:r>
          </a:p>
          <a:p>
            <a:pPr marL="0" marR="0" lvl="0" indent="0" defTabSz="68580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rPr>
              <a:t>　</a:t>
            </a:r>
            <a:endParaRPr kumimoji="0" lang="en-US" altLang="ja-JP" sz="12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443134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63</a:t>
            </a:fld>
            <a:endParaRPr kumimoji="1" lang="ja-JP" altLang="en-US" dirty="0"/>
          </a:p>
        </p:txBody>
      </p:sp>
      <p:sp>
        <p:nvSpPr>
          <p:cNvPr id="3" name="タイトル 2"/>
          <p:cNvSpPr>
            <a:spLocks noGrp="1"/>
          </p:cNvSpPr>
          <p:nvPr>
            <p:ph type="title"/>
          </p:nvPr>
        </p:nvSpPr>
        <p:spPr/>
        <p:txBody>
          <a:bodyPr/>
          <a:lstStyle/>
          <a:p>
            <a:r>
              <a:rPr lang="ja-JP" altLang="en-US" dirty="0"/>
              <a:t>インボイス制度対応</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5" name="テキスト プレースホルダー 4"/>
          <p:cNvSpPr>
            <a:spLocks noGrp="1"/>
          </p:cNvSpPr>
          <p:nvPr>
            <p:ph type="body" sz="quarter" idx="16"/>
          </p:nvPr>
        </p:nvSpPr>
        <p:spPr/>
        <p:txBody>
          <a:bodyPr/>
          <a:lstStyle/>
          <a:p>
            <a:r>
              <a:rPr lang="ja-JP" altLang="en-US" dirty="0"/>
              <a:t>請求書の発行・保存およびメール一括配信に対応</a:t>
            </a:r>
            <a:endParaRPr kumimoji="1" lang="ja-JP" altLang="en-US" dirty="0"/>
          </a:p>
        </p:txBody>
      </p:sp>
      <p:sp>
        <p:nvSpPr>
          <p:cNvPr id="7" name="テキスト プレースホルダー 6"/>
          <p:cNvSpPr>
            <a:spLocks noGrp="1"/>
          </p:cNvSpPr>
          <p:nvPr>
            <p:ph type="body" sz="quarter" idx="17"/>
          </p:nvPr>
        </p:nvSpPr>
        <p:spPr/>
        <p:txBody>
          <a:bodyPr/>
          <a:lstStyle/>
          <a:p>
            <a:r>
              <a:rPr lang="en-US" altLang="ja-JP" dirty="0"/>
              <a:t>NX</a:t>
            </a:r>
            <a:r>
              <a:rPr lang="ja-JP" altLang="en-US" dirty="0"/>
              <a:t>から適格請求書を発行しメール送信機能で送付した</a:t>
            </a:r>
            <a:r>
              <a:rPr lang="en-US" altLang="ja-JP" dirty="0"/>
              <a:t>PDF</a:t>
            </a:r>
            <a:r>
              <a:rPr lang="ja-JP" altLang="en-US" dirty="0"/>
              <a:t>の保存・検索が可能です</a:t>
            </a:r>
          </a:p>
          <a:p>
            <a:r>
              <a:rPr lang="ja-JP" altLang="en-US" dirty="0"/>
              <a:t>タイムスタンプを付与して管理する場合は「証憑管理</a:t>
            </a:r>
            <a:r>
              <a:rPr lang="en-US" altLang="ja-JP" dirty="0"/>
              <a:t>e</a:t>
            </a:r>
            <a:r>
              <a:rPr lang="ja-JP" altLang="en-US" dirty="0"/>
              <a:t>文書対応オプション」にて対応します</a:t>
            </a:r>
          </a:p>
          <a:p>
            <a:endParaRPr kumimoji="1" lang="ja-JP" altLang="en-US" dirty="0"/>
          </a:p>
        </p:txBody>
      </p:sp>
      <p:pic>
        <p:nvPicPr>
          <p:cNvPr id="43" name="図 42"/>
          <p:cNvPicPr>
            <a:picLocks noChangeAspect="1"/>
          </p:cNvPicPr>
          <p:nvPr/>
        </p:nvPicPr>
        <p:blipFill>
          <a:blip r:embed="rId3"/>
          <a:stretch>
            <a:fillRect/>
          </a:stretch>
        </p:blipFill>
        <p:spPr>
          <a:xfrm>
            <a:off x="7184192" y="3908151"/>
            <a:ext cx="911726" cy="1148548"/>
          </a:xfrm>
          <a:prstGeom prst="rect">
            <a:avLst/>
          </a:prstGeom>
          <a:ln>
            <a:solidFill>
              <a:schemeClr val="bg1">
                <a:lumMod val="75000"/>
              </a:schemeClr>
            </a:solidFill>
          </a:ln>
        </p:spPr>
      </p:pic>
      <p:pic>
        <p:nvPicPr>
          <p:cNvPr id="47" name="図 4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5992" y="1719725"/>
            <a:ext cx="1585624" cy="934062"/>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49" name="正方形/長方形 48"/>
          <p:cNvSpPr/>
          <p:nvPr/>
        </p:nvSpPr>
        <p:spPr>
          <a:xfrm>
            <a:off x="759645" y="1741498"/>
            <a:ext cx="809261" cy="8493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solidFill>
                <a:sysClr val="windowText" lastClr="000000"/>
              </a:solidFill>
              <a:latin typeface="ＭＳ Ｐゴシック" panose="020B0600070205080204" pitchFamily="50" charset="-128"/>
              <a:ea typeface="ＭＳ Ｐゴシック" panose="020B0600070205080204" pitchFamily="50" charset="-128"/>
            </a:endParaRPr>
          </a:p>
        </p:txBody>
      </p:sp>
      <p:sp>
        <p:nvSpPr>
          <p:cNvPr id="50" name="右矢印 49"/>
          <p:cNvSpPr/>
          <p:nvPr/>
        </p:nvSpPr>
        <p:spPr>
          <a:xfrm>
            <a:off x="2213944" y="2113723"/>
            <a:ext cx="344202" cy="206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5" name="右矢印 74"/>
          <p:cNvSpPr/>
          <p:nvPr/>
        </p:nvSpPr>
        <p:spPr>
          <a:xfrm>
            <a:off x="251520" y="3994023"/>
            <a:ext cx="344203" cy="206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6" name="正方形/長方形 75"/>
          <p:cNvSpPr/>
          <p:nvPr/>
        </p:nvSpPr>
        <p:spPr>
          <a:xfrm>
            <a:off x="907472" y="1860790"/>
            <a:ext cx="808231" cy="8493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ＭＳ Ｐゴシック" panose="020B0600070205080204" pitchFamily="50" charset="-128"/>
                <a:ea typeface="ＭＳ Ｐゴシック" panose="020B0600070205080204" pitchFamily="50" charset="-128"/>
              </a:rPr>
              <a:t>納品書</a:t>
            </a: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r>
              <a:rPr kumimoji="1" lang="ja-JP" altLang="en-US" sz="1100" dirty="0">
                <a:solidFill>
                  <a:sysClr val="windowText" lastClr="000000"/>
                </a:solidFill>
                <a:latin typeface="ＭＳ Ｐゴシック" panose="020B0600070205080204" pitchFamily="50" charset="-128"/>
                <a:ea typeface="ＭＳ Ｐゴシック" panose="020B0600070205080204" pitchFamily="50" charset="-128"/>
              </a:rPr>
              <a:t>・・・</a:t>
            </a: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r>
              <a:rPr kumimoji="1" lang="ja-JP" altLang="en-US" sz="1100" dirty="0">
                <a:solidFill>
                  <a:sysClr val="windowText" lastClr="000000"/>
                </a:solidFill>
                <a:latin typeface="ＭＳ Ｐゴシック" panose="020B0600070205080204" pitchFamily="50" charset="-128"/>
                <a:ea typeface="ＭＳ Ｐゴシック" panose="020B0600070205080204" pitchFamily="50" charset="-128"/>
              </a:rPr>
              <a:t>計　</a:t>
            </a:r>
            <a:r>
              <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rPr>
              <a:t>60,000</a:t>
            </a:r>
          </a:p>
          <a:p>
            <a:pPr algn="ct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endParaRPr kumimoji="1" lang="ja-JP" altLang="en-US" sz="1100" dirty="0">
              <a:solidFill>
                <a:sysClr val="windowText" lastClr="000000"/>
              </a:solidFill>
              <a:latin typeface="ＭＳ Ｐゴシック" panose="020B0600070205080204" pitchFamily="50" charset="-128"/>
              <a:ea typeface="ＭＳ Ｐゴシック" panose="020B0600070205080204" pitchFamily="50" charset="-128"/>
            </a:endParaRPr>
          </a:p>
        </p:txBody>
      </p:sp>
      <p:sp>
        <p:nvSpPr>
          <p:cNvPr id="80" name="正方形/長方形 79"/>
          <p:cNvSpPr/>
          <p:nvPr/>
        </p:nvSpPr>
        <p:spPr>
          <a:xfrm>
            <a:off x="1083750" y="2017795"/>
            <a:ext cx="808231" cy="8488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ＭＳ Ｐゴシック" panose="020B0600070205080204" pitchFamily="50" charset="-128"/>
                <a:ea typeface="ＭＳ Ｐゴシック" panose="020B0600070205080204" pitchFamily="50" charset="-128"/>
              </a:rPr>
              <a:t>納品書</a:t>
            </a: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r>
              <a:rPr kumimoji="1" lang="ja-JP" altLang="en-US" sz="1100" dirty="0">
                <a:solidFill>
                  <a:sysClr val="windowText" lastClr="000000"/>
                </a:solidFill>
                <a:latin typeface="ＭＳ Ｐゴシック" panose="020B0600070205080204" pitchFamily="50" charset="-128"/>
                <a:ea typeface="ＭＳ Ｐゴシック" panose="020B0600070205080204" pitchFamily="50" charset="-128"/>
              </a:rPr>
              <a:t>・・・</a:t>
            </a: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r>
              <a:rPr kumimoji="1" lang="ja-JP" altLang="en-US" sz="1100" dirty="0">
                <a:solidFill>
                  <a:sysClr val="windowText" lastClr="000000"/>
                </a:solidFill>
                <a:latin typeface="ＭＳ Ｐゴシック" panose="020B0600070205080204" pitchFamily="50" charset="-128"/>
                <a:ea typeface="ＭＳ Ｐゴシック" panose="020B0600070205080204" pitchFamily="50" charset="-128"/>
              </a:rPr>
              <a:t>計　</a:t>
            </a:r>
            <a:r>
              <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rPr>
              <a:t>60,000</a:t>
            </a:r>
          </a:p>
          <a:p>
            <a:pPr algn="ct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endParaRPr kumimoji="1" lang="ja-JP" altLang="en-US" sz="1100" dirty="0">
              <a:solidFill>
                <a:sysClr val="windowText" lastClr="000000"/>
              </a:solidFill>
              <a:latin typeface="ＭＳ Ｐゴシック" panose="020B0600070205080204" pitchFamily="50" charset="-128"/>
              <a:ea typeface="ＭＳ Ｐゴシック" panose="020B0600070205080204" pitchFamily="50" charset="-128"/>
            </a:endParaRPr>
          </a:p>
        </p:txBody>
      </p:sp>
      <p:pic>
        <p:nvPicPr>
          <p:cNvPr id="82" name="図 8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0967" y="1857970"/>
            <a:ext cx="1585624" cy="934062"/>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84" name="図 8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4346" y="2014423"/>
            <a:ext cx="1585624" cy="934062"/>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85" name="右矢印 84"/>
          <p:cNvSpPr/>
          <p:nvPr/>
        </p:nvSpPr>
        <p:spPr>
          <a:xfrm>
            <a:off x="4662216" y="2145311"/>
            <a:ext cx="345455" cy="206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86" name="図 8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0881" y="1741498"/>
            <a:ext cx="1545551" cy="910456"/>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87" name="図 8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3790" y="3673832"/>
            <a:ext cx="1615158" cy="965952"/>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88" name="図 8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71800" y="3663311"/>
            <a:ext cx="1619065" cy="956428"/>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89" name="右矢印 88"/>
          <p:cNvSpPr/>
          <p:nvPr/>
        </p:nvSpPr>
        <p:spPr>
          <a:xfrm>
            <a:off x="2339752" y="4056456"/>
            <a:ext cx="344203" cy="206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90" name="グループ化 89"/>
          <p:cNvGrpSpPr/>
          <p:nvPr/>
        </p:nvGrpSpPr>
        <p:grpSpPr>
          <a:xfrm>
            <a:off x="3635896" y="3943482"/>
            <a:ext cx="942797" cy="1148548"/>
            <a:chOff x="9151845" y="3548343"/>
            <a:chExt cx="1276350" cy="1742857"/>
          </a:xfrm>
        </p:grpSpPr>
        <p:pic>
          <p:nvPicPr>
            <p:cNvPr id="91" name="図 90"/>
            <p:cNvPicPr>
              <a:picLocks noChangeAspect="1"/>
            </p:cNvPicPr>
            <p:nvPr/>
          </p:nvPicPr>
          <p:blipFill>
            <a:blip r:embed="rId3"/>
            <a:stretch>
              <a:fillRect/>
            </a:stretch>
          </p:blipFill>
          <p:spPr>
            <a:xfrm>
              <a:off x="9151845" y="3548343"/>
              <a:ext cx="1234286" cy="1742857"/>
            </a:xfrm>
            <a:prstGeom prst="rect">
              <a:avLst/>
            </a:prstGeom>
            <a:ln>
              <a:solidFill>
                <a:schemeClr val="bg1">
                  <a:lumMod val="75000"/>
                </a:schemeClr>
              </a:solidFill>
            </a:ln>
          </p:spPr>
        </p:pic>
        <p:sp>
          <p:nvSpPr>
            <p:cNvPr id="92" name="正方形/長方形 91"/>
            <p:cNvSpPr/>
            <p:nvPr/>
          </p:nvSpPr>
          <p:spPr>
            <a:xfrm>
              <a:off x="9199470" y="4881158"/>
              <a:ext cx="1228725" cy="254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kumimoji="1" lang="en-US" altLang="ja-JP" sz="800" dirty="0">
                  <a:solidFill>
                    <a:sysClr val="windowText" lastClr="000000"/>
                  </a:solidFill>
                </a:rPr>
                <a:t>10%</a:t>
              </a:r>
              <a:r>
                <a:rPr kumimoji="1" lang="ja-JP" altLang="en-US" sz="800" dirty="0">
                  <a:solidFill>
                    <a:sysClr val="windowText" lastClr="000000"/>
                  </a:solidFill>
                </a:rPr>
                <a:t>消費税 </a:t>
              </a:r>
              <a:r>
                <a:rPr kumimoji="1" lang="en-US" altLang="ja-JP" sz="800" dirty="0">
                  <a:solidFill>
                    <a:sysClr val="windowText" lastClr="000000"/>
                  </a:solidFill>
                </a:rPr>
                <a:t>16,365</a:t>
              </a:r>
              <a:endParaRPr kumimoji="1" lang="ja-JP" altLang="en-US" sz="800" dirty="0">
                <a:solidFill>
                  <a:sysClr val="windowText" lastClr="000000"/>
                </a:solidFill>
              </a:endParaRPr>
            </a:p>
          </p:txBody>
        </p:sp>
      </p:grpSp>
      <p:sp>
        <p:nvSpPr>
          <p:cNvPr id="93" name="テキスト ボックス 92"/>
          <p:cNvSpPr txBox="1"/>
          <p:nvPr/>
        </p:nvSpPr>
        <p:spPr>
          <a:xfrm>
            <a:off x="71500" y="1411431"/>
            <a:ext cx="2480119" cy="276999"/>
          </a:xfrm>
          <a:prstGeom prst="rect">
            <a:avLst/>
          </a:prstGeom>
          <a:noFill/>
        </p:spPr>
        <p:txBody>
          <a:bodyPr wrap="square" rtlCol="0">
            <a:spAutoFit/>
          </a:bodyPr>
          <a:lstStyle/>
          <a:p>
            <a:r>
              <a:rPr kumimoji="1" lang="ja-JP" altLang="en-US" sz="1200" b="1" dirty="0"/>
              <a:t>例）外部システムに登録した取引</a:t>
            </a:r>
          </a:p>
        </p:txBody>
      </p:sp>
      <p:sp>
        <p:nvSpPr>
          <p:cNvPr id="94" name="テキスト ボックス 93"/>
          <p:cNvSpPr txBox="1"/>
          <p:nvPr/>
        </p:nvSpPr>
        <p:spPr>
          <a:xfrm>
            <a:off x="2984345" y="1399515"/>
            <a:ext cx="2347497" cy="276999"/>
          </a:xfrm>
          <a:prstGeom prst="rect">
            <a:avLst/>
          </a:prstGeom>
          <a:noFill/>
        </p:spPr>
        <p:txBody>
          <a:bodyPr wrap="square" rtlCol="0">
            <a:spAutoFit/>
          </a:bodyPr>
          <a:lstStyle/>
          <a:p>
            <a:r>
              <a:rPr kumimoji="1" lang="ja-JP" altLang="en-US" sz="1200" b="1" dirty="0"/>
              <a:t>債権計上入力</a:t>
            </a:r>
          </a:p>
        </p:txBody>
      </p:sp>
      <p:sp>
        <p:nvSpPr>
          <p:cNvPr id="95" name="テキスト ボックス 94"/>
          <p:cNvSpPr txBox="1"/>
          <p:nvPr/>
        </p:nvSpPr>
        <p:spPr>
          <a:xfrm>
            <a:off x="5134572" y="1392240"/>
            <a:ext cx="2347497" cy="276999"/>
          </a:xfrm>
          <a:prstGeom prst="rect">
            <a:avLst/>
          </a:prstGeom>
          <a:noFill/>
        </p:spPr>
        <p:txBody>
          <a:bodyPr wrap="square" rtlCol="0">
            <a:spAutoFit/>
          </a:bodyPr>
          <a:lstStyle/>
          <a:p>
            <a:r>
              <a:rPr kumimoji="1" lang="ja-JP" altLang="en-US" sz="1200" b="1" dirty="0"/>
              <a:t>債権締次残高更新</a:t>
            </a:r>
          </a:p>
        </p:txBody>
      </p:sp>
      <p:sp>
        <p:nvSpPr>
          <p:cNvPr id="96" name="テキスト ボックス 95"/>
          <p:cNvSpPr txBox="1"/>
          <p:nvPr/>
        </p:nvSpPr>
        <p:spPr>
          <a:xfrm>
            <a:off x="4972937" y="2675283"/>
            <a:ext cx="2109214" cy="553998"/>
          </a:xfrm>
          <a:prstGeom prst="rect">
            <a:avLst/>
          </a:prstGeom>
          <a:noFill/>
        </p:spPr>
        <p:txBody>
          <a:bodyPr wrap="square" rtlCol="0">
            <a:spAutoFit/>
          </a:bodyPr>
          <a:lstStyle/>
          <a:p>
            <a:r>
              <a:rPr lang="ja-JP" altLang="en-US" sz="1000" dirty="0">
                <a:solidFill>
                  <a:schemeClr val="accent6"/>
                </a:solidFill>
              </a:rPr>
              <a:t>締対象の債権計上伝票から</a:t>
            </a:r>
            <a:endParaRPr lang="en-US" altLang="ja-JP" sz="1000" dirty="0">
              <a:solidFill>
                <a:schemeClr val="accent6"/>
              </a:solidFill>
            </a:endParaRPr>
          </a:p>
          <a:p>
            <a:r>
              <a:rPr lang="ja-JP" altLang="en-US" sz="1000" dirty="0">
                <a:solidFill>
                  <a:schemeClr val="accent6"/>
                </a:solidFill>
              </a:rPr>
              <a:t>適格請求書記載消費税額を</a:t>
            </a:r>
            <a:endParaRPr lang="en-US" altLang="ja-JP" sz="1000" dirty="0">
              <a:solidFill>
                <a:schemeClr val="accent6"/>
              </a:solidFill>
            </a:endParaRPr>
          </a:p>
          <a:p>
            <a:r>
              <a:rPr lang="ja-JP" altLang="en-US" sz="1000" dirty="0">
                <a:solidFill>
                  <a:schemeClr val="accent6"/>
                </a:solidFill>
              </a:rPr>
              <a:t>算出</a:t>
            </a:r>
            <a:endParaRPr kumimoji="1" lang="ja-JP" altLang="en-US" sz="1000" dirty="0">
              <a:solidFill>
                <a:schemeClr val="accent6"/>
              </a:solidFill>
            </a:endParaRPr>
          </a:p>
        </p:txBody>
      </p:sp>
      <p:sp>
        <p:nvSpPr>
          <p:cNvPr id="97" name="テキスト ボックス 96"/>
          <p:cNvSpPr txBox="1"/>
          <p:nvPr/>
        </p:nvSpPr>
        <p:spPr>
          <a:xfrm>
            <a:off x="6998737" y="2652061"/>
            <a:ext cx="1933068" cy="553998"/>
          </a:xfrm>
          <a:prstGeom prst="rect">
            <a:avLst/>
          </a:prstGeom>
          <a:noFill/>
        </p:spPr>
        <p:txBody>
          <a:bodyPr wrap="square" rtlCol="0">
            <a:spAutoFit/>
          </a:bodyPr>
          <a:lstStyle/>
          <a:p>
            <a:r>
              <a:rPr lang="ja-JP" altLang="en-US" sz="1000" dirty="0">
                <a:solidFill>
                  <a:schemeClr val="accent6"/>
                </a:solidFill>
              </a:rPr>
              <a:t>締次残高更新で作成された</a:t>
            </a:r>
            <a:endParaRPr lang="en-US" altLang="ja-JP" sz="1000" dirty="0">
              <a:solidFill>
                <a:schemeClr val="accent6"/>
              </a:solidFill>
            </a:endParaRPr>
          </a:p>
          <a:p>
            <a:r>
              <a:rPr lang="ja-JP" altLang="en-US" sz="1000" dirty="0">
                <a:solidFill>
                  <a:schemeClr val="accent6"/>
                </a:solidFill>
              </a:rPr>
              <a:t>入金予定データ、適格請求書</a:t>
            </a:r>
            <a:endParaRPr lang="en-US" altLang="ja-JP" sz="1000" dirty="0">
              <a:solidFill>
                <a:schemeClr val="accent6"/>
              </a:solidFill>
            </a:endParaRPr>
          </a:p>
          <a:p>
            <a:r>
              <a:rPr lang="ja-JP" altLang="en-US" sz="1000" dirty="0">
                <a:solidFill>
                  <a:schemeClr val="accent6"/>
                </a:solidFill>
              </a:rPr>
              <a:t>記載消費税データを確定</a:t>
            </a:r>
            <a:endParaRPr kumimoji="1" lang="ja-JP" altLang="en-US" sz="1000" dirty="0">
              <a:solidFill>
                <a:schemeClr val="accent6"/>
              </a:solidFill>
            </a:endParaRPr>
          </a:p>
        </p:txBody>
      </p:sp>
      <p:sp>
        <p:nvSpPr>
          <p:cNvPr id="98" name="テキスト ボックス 97"/>
          <p:cNvSpPr txBox="1"/>
          <p:nvPr/>
        </p:nvSpPr>
        <p:spPr>
          <a:xfrm>
            <a:off x="718232" y="3320223"/>
            <a:ext cx="2347497" cy="276999"/>
          </a:xfrm>
          <a:prstGeom prst="rect">
            <a:avLst/>
          </a:prstGeom>
          <a:noFill/>
        </p:spPr>
        <p:txBody>
          <a:bodyPr wrap="square" rtlCol="0">
            <a:spAutoFit/>
          </a:bodyPr>
          <a:lstStyle/>
          <a:p>
            <a:r>
              <a:rPr kumimoji="1" lang="ja-JP" altLang="en-US" sz="1200" b="1" dirty="0"/>
              <a:t>債権締次消費税入力</a:t>
            </a:r>
          </a:p>
        </p:txBody>
      </p:sp>
      <p:sp>
        <p:nvSpPr>
          <p:cNvPr id="99" name="テキスト ボックス 98"/>
          <p:cNvSpPr txBox="1"/>
          <p:nvPr/>
        </p:nvSpPr>
        <p:spPr>
          <a:xfrm>
            <a:off x="2915816" y="3328574"/>
            <a:ext cx="2347497" cy="276999"/>
          </a:xfrm>
          <a:prstGeom prst="rect">
            <a:avLst/>
          </a:prstGeom>
          <a:noFill/>
        </p:spPr>
        <p:txBody>
          <a:bodyPr wrap="square" rtlCol="0">
            <a:spAutoFit/>
          </a:bodyPr>
          <a:lstStyle/>
          <a:p>
            <a:r>
              <a:rPr kumimoji="1" lang="ja-JP" altLang="en-US" sz="1200" b="1" dirty="0"/>
              <a:t>請求書（締次更新）</a:t>
            </a:r>
          </a:p>
        </p:txBody>
      </p:sp>
      <p:sp>
        <p:nvSpPr>
          <p:cNvPr id="100" name="右矢印 99"/>
          <p:cNvSpPr/>
          <p:nvPr/>
        </p:nvSpPr>
        <p:spPr>
          <a:xfrm>
            <a:off x="6659642" y="2155488"/>
            <a:ext cx="345455" cy="206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b="1"/>
          </a:p>
        </p:txBody>
      </p:sp>
      <p:pic>
        <p:nvPicPr>
          <p:cNvPr id="101" name="図 1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89108" y="1742401"/>
            <a:ext cx="1545551" cy="910456"/>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102" name="テキスト ボックス 101"/>
          <p:cNvSpPr txBox="1"/>
          <p:nvPr/>
        </p:nvSpPr>
        <p:spPr>
          <a:xfrm>
            <a:off x="7235011" y="1415561"/>
            <a:ext cx="1696793" cy="276999"/>
          </a:xfrm>
          <a:prstGeom prst="rect">
            <a:avLst/>
          </a:prstGeom>
          <a:noFill/>
        </p:spPr>
        <p:txBody>
          <a:bodyPr wrap="square" rtlCol="0">
            <a:spAutoFit/>
          </a:bodyPr>
          <a:lstStyle/>
          <a:p>
            <a:r>
              <a:rPr kumimoji="1" lang="ja-JP" altLang="en-US" sz="1200" b="1" dirty="0"/>
              <a:t>債権締次終了</a:t>
            </a:r>
          </a:p>
        </p:txBody>
      </p:sp>
      <p:sp>
        <p:nvSpPr>
          <p:cNvPr id="103" name="右矢印 102"/>
          <p:cNvSpPr/>
          <p:nvPr/>
        </p:nvSpPr>
        <p:spPr>
          <a:xfrm>
            <a:off x="4628734" y="4056456"/>
            <a:ext cx="344203" cy="206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04" name="テキスト ボックス 103"/>
          <p:cNvSpPr txBox="1"/>
          <p:nvPr/>
        </p:nvSpPr>
        <p:spPr>
          <a:xfrm>
            <a:off x="6984268" y="3380359"/>
            <a:ext cx="1667801" cy="461665"/>
          </a:xfrm>
          <a:prstGeom prst="rect">
            <a:avLst/>
          </a:prstGeom>
          <a:solidFill>
            <a:srgbClr val="EE7B48"/>
          </a:solidFill>
          <a:ln>
            <a:solidFill>
              <a:srgbClr val="EE7B48"/>
            </a:solidFill>
          </a:ln>
        </p:spPr>
        <p:txBody>
          <a:bodyPr wrap="square" lIns="36000" rIns="3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effectLst/>
                <a:uLnTx/>
                <a:uFillTx/>
                <a:latin typeface="メイリオ"/>
                <a:ea typeface="メイリオ"/>
              </a:rPr>
              <a:t>証憑管理</a:t>
            </a:r>
            <a:endParaRPr kumimoji="0" lang="en-US" altLang="ja-JP" sz="1200" b="1" i="0" u="none" strike="noStrike" kern="0" cap="none" spc="0" normalizeH="0" baseline="0" noProof="0" dirty="0">
              <a:ln>
                <a:noFill/>
              </a:ln>
              <a:solidFill>
                <a:prstClr val="white"/>
              </a:solidFill>
              <a:effectLst/>
              <a:uLnTx/>
              <a:uFillTx/>
              <a:latin typeface="メイリオ"/>
              <a:ea typeface="メイリオ"/>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kern="0" dirty="0">
                <a:solidFill>
                  <a:prstClr val="white"/>
                </a:solidFill>
                <a:latin typeface="メイリオ"/>
                <a:ea typeface="メイリオ"/>
              </a:rPr>
              <a:t>e</a:t>
            </a:r>
            <a:r>
              <a:rPr kumimoji="0" lang="ja-JP" altLang="en-US" sz="1200" b="1" kern="0" dirty="0">
                <a:solidFill>
                  <a:prstClr val="white"/>
                </a:solidFill>
                <a:latin typeface="メイリオ"/>
                <a:ea typeface="メイリオ"/>
              </a:rPr>
              <a:t>文書対応オプション</a:t>
            </a:r>
            <a:endParaRPr kumimoji="0" lang="ja-JP" altLang="en-US" sz="1200" b="1" i="0" u="none" strike="noStrike" kern="0" cap="none" spc="0" normalizeH="0" baseline="0" noProof="0" dirty="0">
              <a:ln>
                <a:noFill/>
              </a:ln>
              <a:solidFill>
                <a:prstClr val="white"/>
              </a:solidFill>
              <a:effectLst/>
              <a:uLnTx/>
              <a:uFillTx/>
              <a:latin typeface="メイリオ"/>
              <a:ea typeface="メイリオ"/>
            </a:endParaRPr>
          </a:p>
        </p:txBody>
      </p:sp>
      <p:sp>
        <p:nvSpPr>
          <p:cNvPr id="105" name="Freeform 36"/>
          <p:cNvSpPr>
            <a:spLocks noEditPoints="1"/>
          </p:cNvSpPr>
          <p:nvPr/>
        </p:nvSpPr>
        <p:spPr bwMode="auto">
          <a:xfrm>
            <a:off x="5303555" y="3865147"/>
            <a:ext cx="751860" cy="617278"/>
          </a:xfrm>
          <a:custGeom>
            <a:avLst/>
            <a:gdLst>
              <a:gd name="T0" fmla="*/ 9 w 454"/>
              <a:gd name="T1" fmla="*/ 0 h 303"/>
              <a:gd name="T2" fmla="*/ 313 w 454"/>
              <a:gd name="T3" fmla="*/ 106 h 303"/>
              <a:gd name="T4" fmla="*/ 140 w 454"/>
              <a:gd name="T5" fmla="*/ 106 h 303"/>
              <a:gd name="T6" fmla="*/ 327 w 454"/>
              <a:gd name="T7" fmla="*/ 156 h 303"/>
              <a:gd name="T8" fmla="*/ 127 w 454"/>
              <a:gd name="T9" fmla="*/ 156 h 303"/>
              <a:gd name="T10" fmla="*/ 0 w 454"/>
              <a:gd name="T11" fmla="*/ 8 h 303"/>
              <a:gd name="T12" fmla="*/ 454 w 454"/>
              <a:gd name="T13" fmla="*/ 303 h 303"/>
              <a:gd name="T14" fmla="*/ 319 w 454"/>
              <a:gd name="T15" fmla="*/ 116 h 303"/>
              <a:gd name="T16" fmla="*/ 227 w 454"/>
              <a:gd name="T17" fmla="*/ 245 h 303"/>
              <a:gd name="T18" fmla="*/ 227 w 454"/>
              <a:gd name="T19" fmla="*/ 67 h 303"/>
              <a:gd name="T20" fmla="*/ 277 w 454"/>
              <a:gd name="T21" fmla="*/ 121 h 303"/>
              <a:gd name="T22" fmla="*/ 229 w 454"/>
              <a:gd name="T23" fmla="*/ 96 h 303"/>
              <a:gd name="T24" fmla="*/ 173 w 454"/>
              <a:gd name="T25" fmla="*/ 127 h 303"/>
              <a:gd name="T26" fmla="*/ 181 w 454"/>
              <a:gd name="T27" fmla="*/ 200 h 303"/>
              <a:gd name="T28" fmla="*/ 258 w 454"/>
              <a:gd name="T29" fmla="*/ 208 h 303"/>
              <a:gd name="T30" fmla="*/ 240 w 454"/>
              <a:gd name="T31" fmla="*/ 199 h 303"/>
              <a:gd name="T32" fmla="*/ 192 w 454"/>
              <a:gd name="T33" fmla="*/ 190 h 303"/>
              <a:gd name="T34" fmla="*/ 187 w 454"/>
              <a:gd name="T35" fmla="*/ 133 h 303"/>
              <a:gd name="T36" fmla="*/ 229 w 454"/>
              <a:gd name="T37" fmla="*/ 109 h 303"/>
              <a:gd name="T38" fmla="*/ 263 w 454"/>
              <a:gd name="T39" fmla="*/ 128 h 303"/>
              <a:gd name="T40" fmla="*/ 265 w 454"/>
              <a:gd name="T41" fmla="*/ 166 h 303"/>
              <a:gd name="T42" fmla="*/ 252 w 454"/>
              <a:gd name="T43" fmla="*/ 163 h 303"/>
              <a:gd name="T44" fmla="*/ 242 w 454"/>
              <a:gd name="T45" fmla="*/ 124 h 303"/>
              <a:gd name="T46" fmla="*/ 202 w 454"/>
              <a:gd name="T47" fmla="*/ 133 h 303"/>
              <a:gd name="T48" fmla="*/ 200 w 454"/>
              <a:gd name="T49" fmla="*/ 178 h 303"/>
              <a:gd name="T50" fmla="*/ 240 w 454"/>
              <a:gd name="T51" fmla="*/ 177 h 303"/>
              <a:gd name="T52" fmla="*/ 247 w 454"/>
              <a:gd name="T53" fmla="*/ 184 h 303"/>
              <a:gd name="T54" fmla="*/ 271 w 454"/>
              <a:gd name="T55" fmla="*/ 181 h 303"/>
              <a:gd name="T56" fmla="*/ 284 w 454"/>
              <a:gd name="T57" fmla="*/ 148 h 303"/>
              <a:gd name="T58" fmla="*/ 214 w 454"/>
              <a:gd name="T59" fmla="*/ 142 h 303"/>
              <a:gd name="T60" fmla="*/ 237 w 454"/>
              <a:gd name="T61" fmla="*/ 137 h 303"/>
              <a:gd name="T62" fmla="*/ 232 w 454"/>
              <a:gd name="T63" fmla="*/ 168 h 303"/>
              <a:gd name="T64" fmla="*/ 209 w 454"/>
              <a:gd name="T65" fmla="*/ 15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4" h="303">
                <a:moveTo>
                  <a:pt x="140" y="106"/>
                </a:moveTo>
                <a:cubicBezTo>
                  <a:pt x="9" y="0"/>
                  <a:pt x="9" y="0"/>
                  <a:pt x="9" y="0"/>
                </a:cubicBezTo>
                <a:cubicBezTo>
                  <a:pt x="444" y="0"/>
                  <a:pt x="444" y="0"/>
                  <a:pt x="444" y="0"/>
                </a:cubicBezTo>
                <a:cubicBezTo>
                  <a:pt x="313" y="106"/>
                  <a:pt x="313" y="106"/>
                  <a:pt x="313" y="106"/>
                </a:cubicBezTo>
                <a:cubicBezTo>
                  <a:pt x="296" y="76"/>
                  <a:pt x="264" y="56"/>
                  <a:pt x="227" y="56"/>
                </a:cubicBezTo>
                <a:cubicBezTo>
                  <a:pt x="190" y="56"/>
                  <a:pt x="158" y="76"/>
                  <a:pt x="140" y="106"/>
                </a:cubicBezTo>
                <a:close/>
                <a:moveTo>
                  <a:pt x="319" y="116"/>
                </a:moveTo>
                <a:cubicBezTo>
                  <a:pt x="324" y="128"/>
                  <a:pt x="327" y="142"/>
                  <a:pt x="327" y="156"/>
                </a:cubicBezTo>
                <a:cubicBezTo>
                  <a:pt x="327" y="211"/>
                  <a:pt x="282" y="256"/>
                  <a:pt x="227" y="256"/>
                </a:cubicBezTo>
                <a:cubicBezTo>
                  <a:pt x="171" y="256"/>
                  <a:pt x="127" y="211"/>
                  <a:pt x="127" y="156"/>
                </a:cubicBezTo>
                <a:cubicBezTo>
                  <a:pt x="127" y="142"/>
                  <a:pt x="130" y="128"/>
                  <a:pt x="135" y="116"/>
                </a:cubicBezTo>
                <a:cubicBezTo>
                  <a:pt x="0" y="8"/>
                  <a:pt x="0" y="8"/>
                  <a:pt x="0" y="8"/>
                </a:cubicBezTo>
                <a:cubicBezTo>
                  <a:pt x="0" y="303"/>
                  <a:pt x="0" y="303"/>
                  <a:pt x="0" y="303"/>
                </a:cubicBezTo>
                <a:cubicBezTo>
                  <a:pt x="454" y="303"/>
                  <a:pt x="454" y="303"/>
                  <a:pt x="454" y="303"/>
                </a:cubicBezTo>
                <a:cubicBezTo>
                  <a:pt x="454" y="8"/>
                  <a:pt x="454" y="8"/>
                  <a:pt x="454" y="8"/>
                </a:cubicBezTo>
                <a:lnTo>
                  <a:pt x="319" y="116"/>
                </a:lnTo>
                <a:close/>
                <a:moveTo>
                  <a:pt x="315" y="156"/>
                </a:moveTo>
                <a:cubicBezTo>
                  <a:pt x="315" y="205"/>
                  <a:pt x="276" y="245"/>
                  <a:pt x="227" y="245"/>
                </a:cubicBezTo>
                <a:cubicBezTo>
                  <a:pt x="178" y="245"/>
                  <a:pt x="138" y="205"/>
                  <a:pt x="138" y="156"/>
                </a:cubicBezTo>
                <a:cubicBezTo>
                  <a:pt x="138" y="107"/>
                  <a:pt x="178" y="67"/>
                  <a:pt x="227" y="67"/>
                </a:cubicBezTo>
                <a:cubicBezTo>
                  <a:pt x="276" y="67"/>
                  <a:pt x="315" y="107"/>
                  <a:pt x="315" y="156"/>
                </a:cubicBezTo>
                <a:close/>
                <a:moveTo>
                  <a:pt x="277" y="121"/>
                </a:moveTo>
                <a:cubicBezTo>
                  <a:pt x="272" y="113"/>
                  <a:pt x="266" y="106"/>
                  <a:pt x="258" y="102"/>
                </a:cubicBezTo>
                <a:cubicBezTo>
                  <a:pt x="249" y="98"/>
                  <a:pt x="240" y="96"/>
                  <a:pt x="229" y="96"/>
                </a:cubicBezTo>
                <a:cubicBezTo>
                  <a:pt x="216" y="96"/>
                  <a:pt x="205" y="98"/>
                  <a:pt x="196" y="104"/>
                </a:cubicBezTo>
                <a:cubicBezTo>
                  <a:pt x="186" y="109"/>
                  <a:pt x="178" y="117"/>
                  <a:pt x="173" y="127"/>
                </a:cubicBezTo>
                <a:cubicBezTo>
                  <a:pt x="168" y="137"/>
                  <a:pt x="165" y="147"/>
                  <a:pt x="165" y="159"/>
                </a:cubicBezTo>
                <a:cubicBezTo>
                  <a:pt x="165" y="177"/>
                  <a:pt x="170" y="190"/>
                  <a:pt x="181" y="200"/>
                </a:cubicBezTo>
                <a:cubicBezTo>
                  <a:pt x="191" y="209"/>
                  <a:pt x="205" y="214"/>
                  <a:pt x="224" y="214"/>
                </a:cubicBezTo>
                <a:cubicBezTo>
                  <a:pt x="236" y="214"/>
                  <a:pt x="248" y="212"/>
                  <a:pt x="258" y="208"/>
                </a:cubicBezTo>
                <a:cubicBezTo>
                  <a:pt x="258" y="194"/>
                  <a:pt x="258" y="194"/>
                  <a:pt x="258" y="194"/>
                </a:cubicBezTo>
                <a:cubicBezTo>
                  <a:pt x="252" y="196"/>
                  <a:pt x="246" y="198"/>
                  <a:pt x="240" y="199"/>
                </a:cubicBezTo>
                <a:cubicBezTo>
                  <a:pt x="234" y="200"/>
                  <a:pt x="228" y="200"/>
                  <a:pt x="223" y="200"/>
                </a:cubicBezTo>
                <a:cubicBezTo>
                  <a:pt x="210" y="200"/>
                  <a:pt x="199" y="197"/>
                  <a:pt x="192" y="190"/>
                </a:cubicBezTo>
                <a:cubicBezTo>
                  <a:pt x="185" y="183"/>
                  <a:pt x="181" y="172"/>
                  <a:pt x="181" y="159"/>
                </a:cubicBezTo>
                <a:cubicBezTo>
                  <a:pt x="181" y="149"/>
                  <a:pt x="183" y="140"/>
                  <a:pt x="187" y="133"/>
                </a:cubicBezTo>
                <a:cubicBezTo>
                  <a:pt x="191" y="125"/>
                  <a:pt x="196" y="119"/>
                  <a:pt x="204" y="115"/>
                </a:cubicBezTo>
                <a:cubicBezTo>
                  <a:pt x="211" y="111"/>
                  <a:pt x="219" y="109"/>
                  <a:pt x="229" y="109"/>
                </a:cubicBezTo>
                <a:cubicBezTo>
                  <a:pt x="237" y="109"/>
                  <a:pt x="243" y="111"/>
                  <a:pt x="249" y="114"/>
                </a:cubicBezTo>
                <a:cubicBezTo>
                  <a:pt x="255" y="117"/>
                  <a:pt x="260" y="122"/>
                  <a:pt x="263" y="128"/>
                </a:cubicBezTo>
                <a:cubicBezTo>
                  <a:pt x="266" y="134"/>
                  <a:pt x="268" y="141"/>
                  <a:pt x="268" y="148"/>
                </a:cubicBezTo>
                <a:cubicBezTo>
                  <a:pt x="268" y="156"/>
                  <a:pt x="267" y="162"/>
                  <a:pt x="265" y="166"/>
                </a:cubicBezTo>
                <a:cubicBezTo>
                  <a:pt x="263" y="171"/>
                  <a:pt x="261" y="173"/>
                  <a:pt x="258" y="173"/>
                </a:cubicBezTo>
                <a:cubicBezTo>
                  <a:pt x="254" y="173"/>
                  <a:pt x="252" y="170"/>
                  <a:pt x="252" y="163"/>
                </a:cubicBezTo>
                <a:cubicBezTo>
                  <a:pt x="254" y="127"/>
                  <a:pt x="254" y="127"/>
                  <a:pt x="254" y="127"/>
                </a:cubicBezTo>
                <a:cubicBezTo>
                  <a:pt x="251" y="126"/>
                  <a:pt x="247" y="125"/>
                  <a:pt x="242" y="124"/>
                </a:cubicBezTo>
                <a:cubicBezTo>
                  <a:pt x="237" y="124"/>
                  <a:pt x="232" y="123"/>
                  <a:pt x="228" y="123"/>
                </a:cubicBezTo>
                <a:cubicBezTo>
                  <a:pt x="217" y="123"/>
                  <a:pt x="209" y="126"/>
                  <a:pt x="202" y="133"/>
                </a:cubicBezTo>
                <a:cubicBezTo>
                  <a:pt x="196" y="139"/>
                  <a:pt x="193" y="147"/>
                  <a:pt x="193" y="157"/>
                </a:cubicBezTo>
                <a:cubicBezTo>
                  <a:pt x="193" y="166"/>
                  <a:pt x="195" y="173"/>
                  <a:pt x="200" y="178"/>
                </a:cubicBezTo>
                <a:cubicBezTo>
                  <a:pt x="205" y="184"/>
                  <a:pt x="212" y="186"/>
                  <a:pt x="220" y="186"/>
                </a:cubicBezTo>
                <a:cubicBezTo>
                  <a:pt x="228" y="186"/>
                  <a:pt x="235" y="183"/>
                  <a:pt x="240" y="177"/>
                </a:cubicBezTo>
                <a:cubicBezTo>
                  <a:pt x="241" y="177"/>
                  <a:pt x="241" y="177"/>
                  <a:pt x="241" y="177"/>
                </a:cubicBezTo>
                <a:cubicBezTo>
                  <a:pt x="243" y="180"/>
                  <a:pt x="245" y="182"/>
                  <a:pt x="247" y="184"/>
                </a:cubicBezTo>
                <a:cubicBezTo>
                  <a:pt x="250" y="185"/>
                  <a:pt x="253" y="186"/>
                  <a:pt x="257" y="186"/>
                </a:cubicBezTo>
                <a:cubicBezTo>
                  <a:pt x="262" y="186"/>
                  <a:pt x="267" y="185"/>
                  <a:pt x="271" y="181"/>
                </a:cubicBezTo>
                <a:cubicBezTo>
                  <a:pt x="275" y="178"/>
                  <a:pt x="278" y="173"/>
                  <a:pt x="281" y="168"/>
                </a:cubicBezTo>
                <a:cubicBezTo>
                  <a:pt x="283" y="162"/>
                  <a:pt x="284" y="155"/>
                  <a:pt x="284" y="148"/>
                </a:cubicBezTo>
                <a:cubicBezTo>
                  <a:pt x="284" y="138"/>
                  <a:pt x="282" y="129"/>
                  <a:pt x="277" y="121"/>
                </a:cubicBezTo>
                <a:close/>
                <a:moveTo>
                  <a:pt x="214" y="142"/>
                </a:moveTo>
                <a:cubicBezTo>
                  <a:pt x="218" y="138"/>
                  <a:pt x="223" y="136"/>
                  <a:pt x="229" y="136"/>
                </a:cubicBezTo>
                <a:cubicBezTo>
                  <a:pt x="232" y="136"/>
                  <a:pt x="235" y="137"/>
                  <a:pt x="237" y="137"/>
                </a:cubicBezTo>
                <a:cubicBezTo>
                  <a:pt x="236" y="153"/>
                  <a:pt x="236" y="153"/>
                  <a:pt x="236" y="153"/>
                </a:cubicBezTo>
                <a:cubicBezTo>
                  <a:pt x="236" y="160"/>
                  <a:pt x="234" y="165"/>
                  <a:pt x="232" y="168"/>
                </a:cubicBezTo>
                <a:cubicBezTo>
                  <a:pt x="230" y="171"/>
                  <a:pt x="226" y="173"/>
                  <a:pt x="222" y="173"/>
                </a:cubicBezTo>
                <a:cubicBezTo>
                  <a:pt x="214" y="173"/>
                  <a:pt x="209" y="168"/>
                  <a:pt x="209" y="158"/>
                </a:cubicBezTo>
                <a:cubicBezTo>
                  <a:pt x="209" y="151"/>
                  <a:pt x="211" y="146"/>
                  <a:pt x="214" y="14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6" name="テキスト ボックス 105"/>
          <p:cNvSpPr txBox="1"/>
          <p:nvPr/>
        </p:nvSpPr>
        <p:spPr>
          <a:xfrm>
            <a:off x="5113811" y="3337668"/>
            <a:ext cx="1351481" cy="276999"/>
          </a:xfrm>
          <a:prstGeom prst="rect">
            <a:avLst/>
          </a:prstGeom>
          <a:noFill/>
        </p:spPr>
        <p:txBody>
          <a:bodyPr wrap="square" rtlCol="0">
            <a:spAutoFit/>
          </a:bodyPr>
          <a:lstStyle/>
          <a:p>
            <a:r>
              <a:rPr kumimoji="1" lang="ja-JP" altLang="en-US" sz="1200" b="1" dirty="0"/>
              <a:t>メール一括配信</a:t>
            </a:r>
          </a:p>
        </p:txBody>
      </p:sp>
      <p:sp>
        <p:nvSpPr>
          <p:cNvPr id="107" name="右矢印 106"/>
          <p:cNvSpPr/>
          <p:nvPr/>
        </p:nvSpPr>
        <p:spPr>
          <a:xfrm>
            <a:off x="6352033" y="4049544"/>
            <a:ext cx="344203" cy="2276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08" name="正方形/長方形 107"/>
          <p:cNvSpPr/>
          <p:nvPr/>
        </p:nvSpPr>
        <p:spPr>
          <a:xfrm>
            <a:off x="6984268" y="3380360"/>
            <a:ext cx="1667801" cy="171167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テキスト ボックス 108"/>
          <p:cNvSpPr txBox="1"/>
          <p:nvPr/>
        </p:nvSpPr>
        <p:spPr>
          <a:xfrm>
            <a:off x="4755093" y="4619739"/>
            <a:ext cx="2085159" cy="276999"/>
          </a:xfrm>
          <a:prstGeom prst="rect">
            <a:avLst/>
          </a:prstGeom>
          <a:noFill/>
        </p:spPr>
        <p:txBody>
          <a:bodyPr wrap="square" rtlCol="0">
            <a:spAutoFit/>
          </a:bodyPr>
          <a:lstStyle/>
          <a:p>
            <a:r>
              <a:rPr lang="ja-JP" altLang="en-US" sz="1200" b="1" dirty="0">
                <a:solidFill>
                  <a:srgbClr val="FF0000"/>
                </a:solidFill>
              </a:rPr>
              <a:t>請求書の保存・検索が可能</a:t>
            </a:r>
            <a:endParaRPr kumimoji="1" lang="ja-JP" altLang="en-US" sz="1200" b="1" dirty="0">
              <a:solidFill>
                <a:srgbClr val="FF0000"/>
              </a:solidFill>
            </a:endParaRPr>
          </a:p>
        </p:txBody>
      </p:sp>
      <p:pic>
        <p:nvPicPr>
          <p:cNvPr id="110" name="図 10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65271" y="3953559"/>
            <a:ext cx="570884" cy="544700"/>
          </a:xfrm>
          <a:prstGeom prst="rect">
            <a:avLst/>
          </a:prstGeom>
        </p:spPr>
      </p:pic>
      <p:sp>
        <p:nvSpPr>
          <p:cNvPr id="111" name="正方形/長方形 110"/>
          <p:cNvSpPr/>
          <p:nvPr/>
        </p:nvSpPr>
        <p:spPr>
          <a:xfrm>
            <a:off x="7254159" y="4759805"/>
            <a:ext cx="907618" cy="167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kumimoji="1" lang="en-US" altLang="ja-JP" sz="800" dirty="0">
                <a:solidFill>
                  <a:sysClr val="windowText" lastClr="000000"/>
                </a:solidFill>
              </a:rPr>
              <a:t>10%</a:t>
            </a:r>
            <a:r>
              <a:rPr kumimoji="1" lang="ja-JP" altLang="en-US" sz="800" dirty="0">
                <a:solidFill>
                  <a:sysClr val="windowText" lastClr="000000"/>
                </a:solidFill>
              </a:rPr>
              <a:t>消費税 </a:t>
            </a:r>
            <a:r>
              <a:rPr kumimoji="1" lang="en-US" altLang="ja-JP" sz="800" dirty="0">
                <a:solidFill>
                  <a:sysClr val="windowText" lastClr="000000"/>
                </a:solidFill>
              </a:rPr>
              <a:t>16,365</a:t>
            </a:r>
            <a:endParaRPr kumimoji="1" lang="ja-JP" altLang="en-US" sz="800" dirty="0">
              <a:solidFill>
                <a:sysClr val="windowText" lastClr="000000"/>
              </a:solidFill>
            </a:endParaRPr>
          </a:p>
        </p:txBody>
      </p:sp>
    </p:spTree>
    <p:extLst>
      <p:ext uri="{BB962C8B-B14F-4D97-AF65-F5344CB8AC3E}">
        <p14:creationId xmlns:p14="http://schemas.microsoft.com/office/powerpoint/2010/main" val="8005033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8" name="直線矢印コネクタ 187"/>
          <p:cNvCxnSpPr/>
          <p:nvPr/>
        </p:nvCxnSpPr>
        <p:spPr>
          <a:xfrm>
            <a:off x="1728550" y="3443220"/>
            <a:ext cx="1581404"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直線矢印コネクタ 185"/>
          <p:cNvCxnSpPr/>
          <p:nvPr/>
        </p:nvCxnSpPr>
        <p:spPr>
          <a:xfrm>
            <a:off x="1727684" y="4379324"/>
            <a:ext cx="1581404"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直線矢印コネクタ 184"/>
          <p:cNvCxnSpPr/>
          <p:nvPr/>
        </p:nvCxnSpPr>
        <p:spPr>
          <a:xfrm>
            <a:off x="1720310" y="1779662"/>
            <a:ext cx="1581404"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直線矢印コネクタ 183"/>
          <p:cNvCxnSpPr/>
          <p:nvPr/>
        </p:nvCxnSpPr>
        <p:spPr>
          <a:xfrm>
            <a:off x="1727684" y="2715766"/>
            <a:ext cx="1581404"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1" name="直線矢印コネクタ 380"/>
          <p:cNvCxnSpPr/>
          <p:nvPr/>
        </p:nvCxnSpPr>
        <p:spPr>
          <a:xfrm flipH="1">
            <a:off x="5634044" y="2283718"/>
            <a:ext cx="249" cy="720000"/>
          </a:xfrm>
          <a:prstGeom prst="straightConnector1">
            <a:avLst/>
          </a:prstGeom>
          <a:ln w="381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7" name="直線矢印コネクタ 116"/>
          <p:cNvCxnSpPr/>
          <p:nvPr/>
        </p:nvCxnSpPr>
        <p:spPr>
          <a:xfrm>
            <a:off x="1634420" y="3903898"/>
            <a:ext cx="1666800"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64</a:t>
            </a:fld>
            <a:endParaRPr kumimoji="1" lang="ja-JP" altLang="en-US" dirty="0"/>
          </a:p>
        </p:txBody>
      </p:sp>
      <p:sp>
        <p:nvSpPr>
          <p:cNvPr id="3" name="タイトル 2"/>
          <p:cNvSpPr>
            <a:spLocks noGrp="1"/>
          </p:cNvSpPr>
          <p:nvPr>
            <p:ph type="title"/>
          </p:nvPr>
        </p:nvSpPr>
        <p:spPr/>
        <p:txBody>
          <a:bodyPr/>
          <a:lstStyle/>
          <a:p>
            <a:r>
              <a:rPr lang="ja-JP" altLang="en-US" dirty="0"/>
              <a:t>適格請求書</a:t>
            </a:r>
            <a:r>
              <a:rPr lang="en-US" altLang="ja-JP" dirty="0"/>
              <a:t>(</a:t>
            </a:r>
            <a:r>
              <a:rPr lang="ja-JP" altLang="en-US" dirty="0"/>
              <a:t>インボイス</a:t>
            </a:r>
            <a:r>
              <a:rPr lang="en-US" altLang="ja-JP" dirty="0"/>
              <a:t>)</a:t>
            </a:r>
            <a:r>
              <a:rPr lang="ja-JP" altLang="en-US" dirty="0"/>
              <a:t>の発行・保存</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5" name="テキスト プレースホルダー 4"/>
          <p:cNvSpPr>
            <a:spLocks noGrp="1"/>
          </p:cNvSpPr>
          <p:nvPr>
            <p:ph type="body" sz="quarter" idx="16"/>
          </p:nvPr>
        </p:nvSpPr>
        <p:spPr>
          <a:xfrm>
            <a:off x="198000" y="576000"/>
            <a:ext cx="7290000" cy="324000"/>
          </a:xfrm>
        </p:spPr>
        <p:txBody>
          <a:bodyPr/>
          <a:lstStyle/>
          <a:p>
            <a:r>
              <a:rPr lang="ja-JP" altLang="en-US" dirty="0"/>
              <a:t>証憑管理</a:t>
            </a:r>
            <a:r>
              <a:rPr lang="en-US" altLang="ja-JP" dirty="0"/>
              <a:t>e</a:t>
            </a:r>
            <a:r>
              <a:rPr lang="ja-JP" altLang="en-US" dirty="0"/>
              <a:t>文書オプション利用イメージ</a:t>
            </a:r>
          </a:p>
          <a:p>
            <a:endParaRPr kumimoji="1" lang="ja-JP" altLang="en-US" dirty="0"/>
          </a:p>
        </p:txBody>
      </p:sp>
      <p:sp>
        <p:nvSpPr>
          <p:cNvPr id="9" name="テキスト プレースホルダー 2"/>
          <p:cNvSpPr txBox="1">
            <a:spLocks/>
          </p:cNvSpPr>
          <p:nvPr/>
        </p:nvSpPr>
        <p:spPr>
          <a:xfrm>
            <a:off x="472883" y="1008701"/>
            <a:ext cx="1260000" cy="200794"/>
          </a:xfrm>
          <a:prstGeom prst="rect">
            <a:avLst/>
          </a:prstGeom>
          <a:solidFill>
            <a:schemeClr val="bg1">
              <a:lumMod val="95000"/>
            </a:schemeClr>
          </a:solidFill>
          <a:ln>
            <a:solidFill>
              <a:schemeClr val="bg1">
                <a:lumMod val="50000"/>
              </a:schemeClr>
            </a:solidFill>
          </a:ln>
        </p:spPr>
        <p:txBody>
          <a:bodyPr tIns="27000" bIns="0" anchor="ctr">
            <a:noAutofit/>
          </a:bodyPr>
          <a:lstStyle>
            <a:lvl1pPr marL="342892" indent="-342892" algn="l" defTabSz="914378"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1200" dirty="0"/>
              <a:t>伝票入力</a:t>
            </a:r>
          </a:p>
        </p:txBody>
      </p:sp>
      <p:cxnSp>
        <p:nvCxnSpPr>
          <p:cNvPr id="10" name="直線コネクタ 9"/>
          <p:cNvCxnSpPr>
            <a:endCxn id="67" idx="2"/>
          </p:cNvCxnSpPr>
          <p:nvPr/>
        </p:nvCxnSpPr>
        <p:spPr>
          <a:xfrm>
            <a:off x="2272579" y="1268942"/>
            <a:ext cx="981724" cy="194368"/>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テキスト プレースホルダー 2"/>
          <p:cNvSpPr txBox="1">
            <a:spLocks/>
          </p:cNvSpPr>
          <p:nvPr/>
        </p:nvSpPr>
        <p:spPr>
          <a:xfrm>
            <a:off x="1790192" y="1008000"/>
            <a:ext cx="1440000" cy="200794"/>
          </a:xfrm>
          <a:prstGeom prst="rect">
            <a:avLst/>
          </a:prstGeom>
          <a:solidFill>
            <a:schemeClr val="bg1">
              <a:lumMod val="95000"/>
            </a:schemeClr>
          </a:solidFill>
          <a:ln>
            <a:solidFill>
              <a:schemeClr val="bg1">
                <a:lumMod val="50000"/>
              </a:schemeClr>
            </a:solidFill>
          </a:ln>
        </p:spPr>
        <p:txBody>
          <a:bodyPr lIns="0" tIns="27000" rIns="0" bIns="0" anchor="ctr">
            <a:noAutofit/>
          </a:bodyP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ctr"/>
            <a:r>
              <a:rPr lang="ja-JP" altLang="en-US" dirty="0"/>
              <a:t>帳票出力画面</a:t>
            </a:r>
          </a:p>
        </p:txBody>
      </p:sp>
      <p:sp>
        <p:nvSpPr>
          <p:cNvPr id="15" name="角丸四角形 14"/>
          <p:cNvSpPr/>
          <p:nvPr/>
        </p:nvSpPr>
        <p:spPr>
          <a:xfrm>
            <a:off x="470706" y="1302726"/>
            <a:ext cx="5740099" cy="3501272"/>
          </a:xfrm>
          <a:prstGeom prst="roundRect">
            <a:avLst>
              <a:gd name="adj" fmla="val 754"/>
            </a:avLst>
          </a:prstGeom>
          <a:noFill/>
          <a:ln w="12700">
            <a:solidFill>
              <a:srgbClr val="54C3F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8" name="正方形/長方形 17"/>
          <p:cNvSpPr/>
          <p:nvPr/>
        </p:nvSpPr>
        <p:spPr>
          <a:xfrm>
            <a:off x="355849" y="933041"/>
            <a:ext cx="8441692" cy="3915437"/>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p>
        </p:txBody>
      </p:sp>
      <p:sp>
        <p:nvSpPr>
          <p:cNvPr id="67" name="角丸四角形 66"/>
          <p:cNvSpPr/>
          <p:nvPr/>
        </p:nvSpPr>
        <p:spPr>
          <a:xfrm>
            <a:off x="463564" y="1255414"/>
            <a:ext cx="5728615" cy="234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200" b="1" dirty="0">
                <a:latin typeface="+mn-ea"/>
              </a:rPr>
              <a:t>統合会計</a:t>
            </a:r>
          </a:p>
        </p:txBody>
      </p:sp>
      <p:sp>
        <p:nvSpPr>
          <p:cNvPr id="189" name="テキスト ボックス 188"/>
          <p:cNvSpPr txBox="1"/>
          <p:nvPr/>
        </p:nvSpPr>
        <p:spPr>
          <a:xfrm>
            <a:off x="503114" y="3990029"/>
            <a:ext cx="992579" cy="661720"/>
          </a:xfrm>
          <a:prstGeom prst="rect">
            <a:avLst/>
          </a:prstGeom>
          <a:noFill/>
        </p:spPr>
        <p:txBody>
          <a:bodyPr wrap="none" rtlCol="0">
            <a:spAutoFit/>
          </a:bodyPr>
          <a:lstStyle/>
          <a:p>
            <a:r>
              <a:rPr lang="en-US" altLang="ja-JP" sz="1000" b="1" dirty="0">
                <a:latin typeface="+mn-ea"/>
              </a:rPr>
              <a:t>AP</a:t>
            </a:r>
          </a:p>
          <a:p>
            <a:r>
              <a:rPr lang="ja-JP" altLang="en-US" sz="900" dirty="0">
                <a:latin typeface="+mn-ea"/>
              </a:rPr>
              <a:t>債務計上入力</a:t>
            </a:r>
            <a:endParaRPr lang="en-US" altLang="ja-JP" sz="900" dirty="0">
              <a:latin typeface="+mn-ea"/>
            </a:endParaRPr>
          </a:p>
          <a:p>
            <a:r>
              <a:rPr lang="ja-JP" altLang="en-US" sz="900" dirty="0">
                <a:latin typeface="+mn-ea"/>
              </a:rPr>
              <a:t>支払伝票入力</a:t>
            </a:r>
            <a:endParaRPr lang="en-US" altLang="ja-JP" sz="900" dirty="0">
              <a:latin typeface="+mn-ea"/>
            </a:endParaRPr>
          </a:p>
          <a:p>
            <a:r>
              <a:rPr lang="ja-JP" altLang="en-US" sz="900" dirty="0">
                <a:latin typeface="+mn-ea"/>
              </a:rPr>
              <a:t>外部データ連携</a:t>
            </a:r>
          </a:p>
        </p:txBody>
      </p:sp>
      <p:grpSp>
        <p:nvGrpSpPr>
          <p:cNvPr id="192" name="グループ化 191"/>
          <p:cNvGrpSpPr/>
          <p:nvPr/>
        </p:nvGrpSpPr>
        <p:grpSpPr>
          <a:xfrm>
            <a:off x="857357" y="1830325"/>
            <a:ext cx="371714" cy="345465"/>
            <a:chOff x="956243" y="1696224"/>
            <a:chExt cx="389005" cy="371626"/>
          </a:xfrm>
        </p:grpSpPr>
        <p:sp>
          <p:nvSpPr>
            <p:cNvPr id="194" name="Freeform 560"/>
            <p:cNvSpPr>
              <a:spLocks noChangeAspect="1"/>
            </p:cNvSpPr>
            <p:nvPr/>
          </p:nvSpPr>
          <p:spPr bwMode="auto">
            <a:xfrm>
              <a:off x="1039140" y="2004100"/>
              <a:ext cx="223211" cy="6375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rgbClr val="007BC7"/>
            </a:solidFill>
            <a:ln w="9525">
              <a:noFill/>
              <a:round/>
              <a:headEnd/>
              <a:tailEnd/>
            </a:ln>
          </p:spPr>
          <p:txBody>
            <a:bodyPr vert="horz" wrap="square" lIns="28932" tIns="14467" rIns="28932" bIns="14467" numCol="1" anchor="t" anchorCtr="0" compatLnSpc="1">
              <a:prstTxWarp prst="textNoShape">
                <a:avLst/>
              </a:prstTxWarp>
            </a:bodyPr>
            <a:lstStyle/>
            <a:p>
              <a:pPr defTabSz="385734">
                <a:defRPr/>
              </a:pPr>
              <a:endParaRPr kumimoji="0" lang="ja-JP" altLang="en-US" sz="1200" kern="0">
                <a:solidFill>
                  <a:srgbClr val="9BC954">
                    <a:lumMod val="40000"/>
                    <a:lumOff val="60000"/>
                  </a:srgbClr>
                </a:solidFill>
              </a:endParaRPr>
            </a:p>
          </p:txBody>
        </p:sp>
        <p:sp>
          <p:nvSpPr>
            <p:cNvPr id="195" name="Freeform 561"/>
            <p:cNvSpPr>
              <a:spLocks noChangeAspect="1" noEditPoints="1"/>
            </p:cNvSpPr>
            <p:nvPr/>
          </p:nvSpPr>
          <p:spPr bwMode="auto">
            <a:xfrm>
              <a:off x="956243" y="1696224"/>
              <a:ext cx="389005" cy="274647"/>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rgbClr val="007BC7"/>
            </a:solidFill>
            <a:ln w="9525">
              <a:noFill/>
              <a:round/>
              <a:headEnd/>
              <a:tailEnd/>
            </a:ln>
          </p:spPr>
          <p:txBody>
            <a:bodyPr vert="horz" wrap="square" lIns="28932" tIns="14467" rIns="28932" bIns="14467" numCol="1" anchor="t" anchorCtr="0" compatLnSpc="1">
              <a:prstTxWarp prst="textNoShape">
                <a:avLst/>
              </a:prstTxWarp>
            </a:bodyPr>
            <a:lstStyle/>
            <a:p>
              <a:pPr defTabSz="385734">
                <a:defRPr/>
              </a:pPr>
              <a:endParaRPr kumimoji="0" lang="ja-JP" altLang="en-US" sz="1200" kern="0">
                <a:solidFill>
                  <a:srgbClr val="9BC954">
                    <a:lumMod val="40000"/>
                    <a:lumOff val="60000"/>
                  </a:srgbClr>
                </a:solidFill>
              </a:endParaRPr>
            </a:p>
          </p:txBody>
        </p:sp>
      </p:grpSp>
      <p:sp>
        <p:nvSpPr>
          <p:cNvPr id="193" name="テキスト ボックス 192"/>
          <p:cNvSpPr txBox="1"/>
          <p:nvPr/>
        </p:nvSpPr>
        <p:spPr>
          <a:xfrm>
            <a:off x="537497" y="1697500"/>
            <a:ext cx="634029" cy="276999"/>
          </a:xfrm>
          <a:prstGeom prst="rect">
            <a:avLst/>
          </a:prstGeom>
          <a:noFill/>
        </p:spPr>
        <p:txBody>
          <a:bodyPr wrap="square" rtlCol="0">
            <a:spAutoFit/>
          </a:bodyPr>
          <a:lstStyle/>
          <a:p>
            <a:r>
              <a:rPr lang="ja-JP" altLang="en-US" sz="1200"/>
              <a:t>①</a:t>
            </a:r>
            <a:endParaRPr lang="ja-JP" altLang="en-US" sz="1000" dirty="0"/>
          </a:p>
        </p:txBody>
      </p:sp>
      <p:sp>
        <p:nvSpPr>
          <p:cNvPr id="242" name="テキスト ボックス 241"/>
          <p:cNvSpPr txBox="1"/>
          <p:nvPr/>
        </p:nvSpPr>
        <p:spPr>
          <a:xfrm>
            <a:off x="517384" y="3301222"/>
            <a:ext cx="309633" cy="276999"/>
          </a:xfrm>
          <a:prstGeom prst="rect">
            <a:avLst/>
          </a:prstGeom>
          <a:noFill/>
        </p:spPr>
        <p:txBody>
          <a:bodyPr wrap="square" rtlCol="0">
            <a:spAutoFit/>
          </a:bodyPr>
          <a:lstStyle/>
          <a:p>
            <a:r>
              <a:rPr lang="ja-JP" altLang="en-US" sz="1200" dirty="0"/>
              <a:t>②</a:t>
            </a:r>
          </a:p>
        </p:txBody>
      </p:sp>
      <p:cxnSp>
        <p:nvCxnSpPr>
          <p:cNvPr id="353" name="直線矢印コネクタ 352"/>
          <p:cNvCxnSpPr/>
          <p:nvPr/>
        </p:nvCxnSpPr>
        <p:spPr>
          <a:xfrm>
            <a:off x="1641112" y="2253920"/>
            <a:ext cx="1666800"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2" name="テキスト プレースホルダー 2"/>
          <p:cNvSpPr txBox="1">
            <a:spLocks/>
          </p:cNvSpPr>
          <p:nvPr/>
        </p:nvSpPr>
        <p:spPr>
          <a:xfrm>
            <a:off x="3286745" y="1008000"/>
            <a:ext cx="2905435" cy="200794"/>
          </a:xfrm>
          <a:prstGeom prst="rect">
            <a:avLst/>
          </a:prstGeom>
          <a:solidFill>
            <a:schemeClr val="bg1">
              <a:lumMod val="95000"/>
            </a:schemeClr>
          </a:solidFill>
          <a:ln>
            <a:solidFill>
              <a:schemeClr val="bg1">
                <a:lumMod val="50000"/>
              </a:schemeClr>
            </a:solidFill>
          </a:ln>
        </p:spPr>
        <p:txBody>
          <a:bodyPr lIns="0" tIns="27000" rIns="0" bIns="0" anchor="ctr">
            <a:noAutofit/>
          </a:bodyP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ctr"/>
            <a:r>
              <a:rPr lang="ja-JP" altLang="en-US" dirty="0"/>
              <a:t>メール配信実行・履歴・検索画面</a:t>
            </a:r>
          </a:p>
        </p:txBody>
      </p:sp>
      <p:sp>
        <p:nvSpPr>
          <p:cNvPr id="202" name="テキスト プレースホルダー 2"/>
          <p:cNvSpPr txBox="1">
            <a:spLocks/>
          </p:cNvSpPr>
          <p:nvPr/>
        </p:nvSpPr>
        <p:spPr>
          <a:xfrm>
            <a:off x="6363172" y="1008701"/>
            <a:ext cx="2308305" cy="200794"/>
          </a:xfrm>
          <a:prstGeom prst="rect">
            <a:avLst/>
          </a:prstGeom>
          <a:solidFill>
            <a:schemeClr val="bg1">
              <a:lumMod val="95000"/>
            </a:schemeClr>
          </a:solidFill>
          <a:ln>
            <a:solidFill>
              <a:schemeClr val="bg1">
                <a:lumMod val="50000"/>
              </a:schemeClr>
            </a:solidFill>
          </a:ln>
        </p:spPr>
        <p:txBody>
          <a:bodyPr lIns="0" tIns="27000" rIns="0" bIns="0" anchor="ctr">
            <a:noAutofit/>
          </a:bodyP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ctr"/>
            <a:r>
              <a:rPr lang="ja-JP" altLang="en-US" dirty="0"/>
              <a:t>証憑保管・管理画面</a:t>
            </a:r>
          </a:p>
        </p:txBody>
      </p:sp>
      <p:sp>
        <p:nvSpPr>
          <p:cNvPr id="204" name="角丸四角形 203"/>
          <p:cNvSpPr/>
          <p:nvPr/>
        </p:nvSpPr>
        <p:spPr>
          <a:xfrm>
            <a:off x="6344546" y="1308620"/>
            <a:ext cx="2336194" cy="3495377"/>
          </a:xfrm>
          <a:prstGeom prst="roundRect">
            <a:avLst>
              <a:gd name="adj" fmla="val 754"/>
            </a:avLst>
          </a:prstGeom>
          <a:noFill/>
          <a:ln w="12700">
            <a:solidFill>
              <a:srgbClr val="EE7B4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205" name="角丸四角形 204"/>
          <p:cNvSpPr/>
          <p:nvPr/>
        </p:nvSpPr>
        <p:spPr>
          <a:xfrm>
            <a:off x="6363172" y="1256400"/>
            <a:ext cx="2319267" cy="2342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sz="1200" b="1" dirty="0">
                <a:latin typeface="+mn-ea"/>
              </a:rPr>
              <a:t>証憑管理</a:t>
            </a:r>
            <a:r>
              <a:rPr lang="en-US" altLang="ja-JP" sz="1200" b="1" dirty="0">
                <a:latin typeface="+mn-ea"/>
              </a:rPr>
              <a:t>e</a:t>
            </a:r>
            <a:r>
              <a:rPr lang="ja-JP" altLang="en-US" sz="1200" b="1" dirty="0">
                <a:latin typeface="+mn-ea"/>
              </a:rPr>
              <a:t>文書対応オプション　</a:t>
            </a:r>
          </a:p>
        </p:txBody>
      </p:sp>
      <p:cxnSp>
        <p:nvCxnSpPr>
          <p:cNvPr id="206" name="直線矢印コネクタ 205"/>
          <p:cNvCxnSpPr/>
          <p:nvPr/>
        </p:nvCxnSpPr>
        <p:spPr>
          <a:xfrm flipV="1">
            <a:off x="3960224" y="1810620"/>
            <a:ext cx="2448000" cy="10154"/>
          </a:xfrm>
          <a:prstGeom prst="straightConnector1">
            <a:avLst/>
          </a:prstGeom>
          <a:ln w="38100">
            <a:solidFill>
              <a:schemeClr val="accent6"/>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7" name="直線矢印コネクタ 206"/>
          <p:cNvCxnSpPr/>
          <p:nvPr/>
        </p:nvCxnSpPr>
        <p:spPr>
          <a:xfrm>
            <a:off x="3350704" y="1693115"/>
            <a:ext cx="3024000" cy="7324"/>
          </a:xfrm>
          <a:prstGeom prst="straightConnector1">
            <a:avLst/>
          </a:prstGeom>
          <a:ln w="38100">
            <a:solidFill>
              <a:srgbClr val="FF0000"/>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208" name="正方形/長方形 207"/>
          <p:cNvSpPr/>
          <p:nvPr/>
        </p:nvSpPr>
        <p:spPr>
          <a:xfrm>
            <a:off x="7308304" y="3667839"/>
            <a:ext cx="1351652" cy="200055"/>
          </a:xfrm>
          <a:prstGeom prst="rect">
            <a:avLst/>
          </a:prstGeom>
        </p:spPr>
        <p:txBody>
          <a:bodyPr wrap="none">
            <a:spAutoFit/>
          </a:bodyPr>
          <a:lstStyle/>
          <a:p>
            <a:r>
              <a:rPr lang="en-US" altLang="ja-JP" sz="700" dirty="0">
                <a:latin typeface="+mn-ea"/>
                <a:cs typeface="ＭＳ 明朝" panose="02020609040205080304" pitchFamily="17" charset="-128"/>
              </a:rPr>
              <a:t>※</a:t>
            </a:r>
            <a:r>
              <a:rPr lang="ja-JP" altLang="ja-JP" sz="700" dirty="0">
                <a:latin typeface="+mn-ea"/>
                <a:cs typeface="ＭＳ 明朝" panose="02020609040205080304" pitchFamily="17" charset="-128"/>
              </a:rPr>
              <a:t>証憑管理</a:t>
            </a:r>
            <a:r>
              <a:rPr lang="ja-JP" altLang="ja-JP" sz="700" dirty="0">
                <a:latin typeface="+mn-ea"/>
                <a:cs typeface="Malgun Gothic Semilight" panose="020B0502040204020203" pitchFamily="50" charset="-128"/>
              </a:rPr>
              <a:t>オプションサーバ</a:t>
            </a:r>
            <a:endParaRPr lang="ja-JP" altLang="en-US" sz="700" dirty="0">
              <a:latin typeface="+mn-ea"/>
            </a:endParaRPr>
          </a:p>
        </p:txBody>
      </p:sp>
      <p:sp>
        <p:nvSpPr>
          <p:cNvPr id="273" name="テキスト ボックス 272"/>
          <p:cNvSpPr txBox="1"/>
          <p:nvPr/>
        </p:nvSpPr>
        <p:spPr>
          <a:xfrm>
            <a:off x="7205942" y="2370590"/>
            <a:ext cx="1362058" cy="246221"/>
          </a:xfrm>
          <a:prstGeom prst="rect">
            <a:avLst/>
          </a:prstGeom>
          <a:solidFill>
            <a:schemeClr val="bg1"/>
          </a:solidFill>
          <a:ln>
            <a:solidFill>
              <a:schemeClr val="tx1">
                <a:lumMod val="50000"/>
                <a:lumOff val="50000"/>
              </a:schemeClr>
            </a:solidFill>
          </a:ln>
        </p:spPr>
        <p:txBody>
          <a:bodyPr wrap="square" rtlCol="0">
            <a:spAutoFit/>
          </a:bodyPr>
          <a:lstStyle/>
          <a:p>
            <a:pPr algn="ctr"/>
            <a:r>
              <a:rPr lang="ja-JP" altLang="en-US" sz="1000" dirty="0">
                <a:latin typeface="+mn-ea"/>
              </a:rPr>
              <a:t>タイムスタンプ検証</a:t>
            </a:r>
          </a:p>
        </p:txBody>
      </p:sp>
      <p:sp>
        <p:nvSpPr>
          <p:cNvPr id="274" name="テキスト ボックス 273"/>
          <p:cNvSpPr txBox="1"/>
          <p:nvPr/>
        </p:nvSpPr>
        <p:spPr>
          <a:xfrm>
            <a:off x="7205942" y="1815666"/>
            <a:ext cx="1362058" cy="246221"/>
          </a:xfrm>
          <a:prstGeom prst="rect">
            <a:avLst/>
          </a:prstGeom>
          <a:noFill/>
          <a:ln>
            <a:solidFill>
              <a:schemeClr val="bg1">
                <a:lumMod val="50000"/>
              </a:schemeClr>
            </a:solidFill>
          </a:ln>
        </p:spPr>
        <p:txBody>
          <a:bodyPr wrap="square" rtlCol="0">
            <a:spAutoFit/>
          </a:bodyPr>
          <a:lstStyle/>
          <a:p>
            <a:pPr algn="ctr"/>
            <a:r>
              <a:rPr lang="ja-JP" altLang="en-US" sz="1000" dirty="0">
                <a:latin typeface="+mn-ea"/>
              </a:rPr>
              <a:t>検索機能</a:t>
            </a:r>
          </a:p>
        </p:txBody>
      </p:sp>
      <p:sp>
        <p:nvSpPr>
          <p:cNvPr id="279" name="円柱 278"/>
          <p:cNvSpPr/>
          <p:nvPr/>
        </p:nvSpPr>
        <p:spPr>
          <a:xfrm>
            <a:off x="7272448" y="3903714"/>
            <a:ext cx="1332000" cy="819085"/>
          </a:xfrm>
          <a:prstGeom prst="can">
            <a:avLst/>
          </a:prstGeom>
        </p:spPr>
        <p:style>
          <a:lnRef idx="2">
            <a:schemeClr val="accent3">
              <a:shade val="50000"/>
            </a:schemeClr>
          </a:lnRef>
          <a:fillRef idx="1">
            <a:schemeClr val="accent3"/>
          </a:fillRef>
          <a:effectRef idx="0">
            <a:schemeClr val="accent3"/>
          </a:effectRef>
          <a:fontRef idx="minor">
            <a:schemeClr val="lt1"/>
          </a:fontRef>
        </p:style>
        <p:txBody>
          <a:bodyPr tIns="81000" rtlCol="0" anchor="ctr"/>
          <a:lstStyle/>
          <a:p>
            <a:pPr algn="ctr"/>
            <a:r>
              <a:rPr lang="ja-JP" altLang="en-US" sz="1100" b="1" dirty="0"/>
              <a:t>電子データ</a:t>
            </a:r>
            <a:endParaRPr lang="en-US" altLang="ja-JP" sz="1100" b="1" dirty="0"/>
          </a:p>
          <a:p>
            <a:pPr algn="ctr"/>
            <a:r>
              <a:rPr lang="ja-JP" altLang="en-US" sz="1100" b="1" dirty="0"/>
              <a:t>（電子取引文書）</a:t>
            </a:r>
            <a:endParaRPr lang="en-US" altLang="ja-JP" sz="1100" b="1" dirty="0"/>
          </a:p>
          <a:p>
            <a:pPr algn="ctr"/>
            <a:r>
              <a:rPr lang="ja-JP" altLang="en-US" sz="1100" b="1" dirty="0"/>
              <a:t>保管</a:t>
            </a:r>
          </a:p>
        </p:txBody>
      </p:sp>
      <p:grpSp>
        <p:nvGrpSpPr>
          <p:cNvPr id="43" name="グループ化 42"/>
          <p:cNvGrpSpPr/>
          <p:nvPr/>
        </p:nvGrpSpPr>
        <p:grpSpPr>
          <a:xfrm>
            <a:off x="6716040" y="1638014"/>
            <a:ext cx="452539" cy="630561"/>
            <a:chOff x="6150963" y="3481690"/>
            <a:chExt cx="452539" cy="630561"/>
          </a:xfrm>
        </p:grpSpPr>
        <p:sp>
          <p:nvSpPr>
            <p:cNvPr id="313" name="Freeform 9"/>
            <p:cNvSpPr>
              <a:spLocks noEditPoints="1"/>
            </p:cNvSpPr>
            <p:nvPr/>
          </p:nvSpPr>
          <p:spPr bwMode="auto">
            <a:xfrm>
              <a:off x="6238299" y="3570512"/>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314" name="楕円 313"/>
            <p:cNvSpPr/>
            <p:nvPr/>
          </p:nvSpPr>
          <p:spPr>
            <a:xfrm>
              <a:off x="6381361" y="3481690"/>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315" name="Freeform 9"/>
            <p:cNvSpPr>
              <a:spLocks noEditPoints="1"/>
            </p:cNvSpPr>
            <p:nvPr/>
          </p:nvSpPr>
          <p:spPr bwMode="auto">
            <a:xfrm>
              <a:off x="6150963" y="3734982"/>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316" name="楕円 315"/>
            <p:cNvSpPr/>
            <p:nvPr/>
          </p:nvSpPr>
          <p:spPr>
            <a:xfrm>
              <a:off x="6293505" y="3623246"/>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grpSp>
      <p:sp>
        <p:nvSpPr>
          <p:cNvPr id="324" name="テキスト ボックス 323"/>
          <p:cNvSpPr txBox="1"/>
          <p:nvPr/>
        </p:nvSpPr>
        <p:spPr>
          <a:xfrm>
            <a:off x="6973994" y="2679762"/>
            <a:ext cx="1313180" cy="338554"/>
          </a:xfrm>
          <a:prstGeom prst="rect">
            <a:avLst/>
          </a:prstGeom>
          <a:noFill/>
        </p:spPr>
        <p:txBody>
          <a:bodyPr wrap="none" rtlCol="0">
            <a:spAutoFit/>
          </a:bodyPr>
          <a:lstStyle/>
          <a:p>
            <a:pPr algn="ctr"/>
            <a:r>
              <a:rPr lang="ja-JP" altLang="en-US" sz="800" dirty="0">
                <a:latin typeface="+mn-ea"/>
              </a:rPr>
              <a:t>・有効期限の確認、</a:t>
            </a:r>
            <a:endParaRPr lang="en-US" altLang="ja-JP" sz="800" dirty="0">
              <a:latin typeface="+mn-ea"/>
            </a:endParaRPr>
          </a:p>
          <a:p>
            <a:pPr algn="ctr"/>
            <a:r>
              <a:rPr lang="ja-JP" altLang="en-US" sz="800" dirty="0">
                <a:latin typeface="+mn-ea"/>
              </a:rPr>
              <a:t>　　ステータス変更など</a:t>
            </a:r>
          </a:p>
        </p:txBody>
      </p:sp>
      <p:grpSp>
        <p:nvGrpSpPr>
          <p:cNvPr id="47" name="グループ化 46"/>
          <p:cNvGrpSpPr/>
          <p:nvPr/>
        </p:nvGrpSpPr>
        <p:grpSpPr>
          <a:xfrm>
            <a:off x="7236990" y="3072797"/>
            <a:ext cx="553034" cy="559837"/>
            <a:chOff x="7239504" y="3577930"/>
            <a:chExt cx="553034" cy="559837"/>
          </a:xfrm>
        </p:grpSpPr>
        <p:sp>
          <p:nvSpPr>
            <p:cNvPr id="325" name="Freeform 9"/>
            <p:cNvSpPr>
              <a:spLocks noEditPoints="1"/>
            </p:cNvSpPr>
            <p:nvPr/>
          </p:nvSpPr>
          <p:spPr bwMode="auto">
            <a:xfrm>
              <a:off x="7438354" y="3577930"/>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326" name="楕円 325"/>
            <p:cNvSpPr/>
            <p:nvPr/>
          </p:nvSpPr>
          <p:spPr>
            <a:xfrm>
              <a:off x="7570397" y="3617026"/>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327" name="Freeform 9"/>
            <p:cNvSpPr>
              <a:spLocks noEditPoints="1"/>
            </p:cNvSpPr>
            <p:nvPr/>
          </p:nvSpPr>
          <p:spPr bwMode="auto">
            <a:xfrm>
              <a:off x="7346970" y="3693199"/>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328" name="楕円 327"/>
            <p:cNvSpPr/>
            <p:nvPr/>
          </p:nvSpPr>
          <p:spPr>
            <a:xfrm>
              <a:off x="7435230" y="3721510"/>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329" name="Freeform 9"/>
            <p:cNvSpPr>
              <a:spLocks noEditPoints="1"/>
            </p:cNvSpPr>
            <p:nvPr/>
          </p:nvSpPr>
          <p:spPr bwMode="auto">
            <a:xfrm>
              <a:off x="7239504" y="3760498"/>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330" name="楕円 329"/>
            <p:cNvSpPr/>
            <p:nvPr/>
          </p:nvSpPr>
          <p:spPr>
            <a:xfrm>
              <a:off x="7367172" y="3825975"/>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grpSp>
      <p:sp>
        <p:nvSpPr>
          <p:cNvPr id="331" name="Freeform 37"/>
          <p:cNvSpPr>
            <a:spLocks noEditPoints="1"/>
          </p:cNvSpPr>
          <p:nvPr/>
        </p:nvSpPr>
        <p:spPr bwMode="auto">
          <a:xfrm>
            <a:off x="8092226" y="3130177"/>
            <a:ext cx="515759" cy="467812"/>
          </a:xfrm>
          <a:custGeom>
            <a:avLst/>
            <a:gdLst>
              <a:gd name="T0" fmla="*/ 397 w 567"/>
              <a:gd name="T1" fmla="*/ 128 h 529"/>
              <a:gd name="T2" fmla="*/ 170 w 567"/>
              <a:gd name="T3" fmla="*/ 193 h 529"/>
              <a:gd name="T4" fmla="*/ 170 w 567"/>
              <a:gd name="T5" fmla="*/ 435 h 529"/>
              <a:gd name="T6" fmla="*/ 397 w 567"/>
              <a:gd name="T7" fmla="*/ 200 h 529"/>
              <a:gd name="T8" fmla="*/ 170 w 567"/>
              <a:gd name="T9" fmla="*/ 435 h 529"/>
              <a:gd name="T10" fmla="*/ 170 w 567"/>
              <a:gd name="T11" fmla="*/ 121 h 529"/>
              <a:gd name="T12" fmla="*/ 397 w 567"/>
              <a:gd name="T13" fmla="*/ 0 h 529"/>
              <a:gd name="T14" fmla="*/ 200 w 567"/>
              <a:gd name="T15" fmla="*/ 53 h 529"/>
              <a:gd name="T16" fmla="*/ 367 w 567"/>
              <a:gd name="T17" fmla="*/ 23 h 529"/>
              <a:gd name="T18" fmla="*/ 200 w 567"/>
              <a:gd name="T19" fmla="*/ 53 h 529"/>
              <a:gd name="T20" fmla="*/ 208 w 567"/>
              <a:gd name="T21" fmla="*/ 30 h 529"/>
              <a:gd name="T22" fmla="*/ 359 w 567"/>
              <a:gd name="T23" fmla="*/ 45 h 529"/>
              <a:gd name="T24" fmla="*/ 200 w 567"/>
              <a:gd name="T25" fmla="*/ 98 h 529"/>
              <a:gd name="T26" fmla="*/ 367 w 567"/>
              <a:gd name="T27" fmla="*/ 68 h 529"/>
              <a:gd name="T28" fmla="*/ 200 w 567"/>
              <a:gd name="T29" fmla="*/ 98 h 529"/>
              <a:gd name="T30" fmla="*/ 208 w 567"/>
              <a:gd name="T31" fmla="*/ 76 h 529"/>
              <a:gd name="T32" fmla="*/ 359 w 567"/>
              <a:gd name="T33" fmla="*/ 91 h 529"/>
              <a:gd name="T34" fmla="*/ 283 w 567"/>
              <a:gd name="T35" fmla="*/ 259 h 529"/>
              <a:gd name="T36" fmla="*/ 283 w 567"/>
              <a:gd name="T37" fmla="*/ 225 h 529"/>
              <a:gd name="T38" fmla="*/ 283 w 567"/>
              <a:gd name="T39" fmla="*/ 259 h 529"/>
              <a:gd name="T40" fmla="*/ 283 w 567"/>
              <a:gd name="T41" fmla="*/ 251 h 529"/>
              <a:gd name="T42" fmla="*/ 283 w 567"/>
              <a:gd name="T43" fmla="*/ 232 h 529"/>
              <a:gd name="T44" fmla="*/ 367 w 567"/>
              <a:gd name="T45" fmla="*/ 404 h 529"/>
              <a:gd name="T46" fmla="*/ 200 w 567"/>
              <a:gd name="T47" fmla="*/ 397 h 529"/>
              <a:gd name="T48" fmla="*/ 367 w 567"/>
              <a:gd name="T49" fmla="*/ 404 h 529"/>
              <a:gd name="T50" fmla="*/ 200 w 567"/>
              <a:gd name="T51" fmla="*/ 385 h 529"/>
              <a:gd name="T52" fmla="*/ 367 w 567"/>
              <a:gd name="T53" fmla="*/ 378 h 529"/>
              <a:gd name="T54" fmla="*/ 367 w 567"/>
              <a:gd name="T55" fmla="*/ 367 h 529"/>
              <a:gd name="T56" fmla="*/ 200 w 567"/>
              <a:gd name="T57" fmla="*/ 359 h 529"/>
              <a:gd name="T58" fmla="*/ 367 w 567"/>
              <a:gd name="T59" fmla="*/ 367 h 529"/>
              <a:gd name="T60" fmla="*/ 200 w 567"/>
              <a:gd name="T61" fmla="*/ 348 h 529"/>
              <a:gd name="T62" fmla="*/ 367 w 567"/>
              <a:gd name="T63" fmla="*/ 340 h 529"/>
              <a:gd name="T64" fmla="*/ 367 w 567"/>
              <a:gd name="T65" fmla="*/ 329 h 529"/>
              <a:gd name="T66" fmla="*/ 200 w 567"/>
              <a:gd name="T67" fmla="*/ 321 h 529"/>
              <a:gd name="T68" fmla="*/ 367 w 567"/>
              <a:gd name="T69" fmla="*/ 329 h 529"/>
              <a:gd name="T70" fmla="*/ 200 w 567"/>
              <a:gd name="T71" fmla="*/ 310 h 529"/>
              <a:gd name="T72" fmla="*/ 367 w 567"/>
              <a:gd name="T73" fmla="*/ 302 h 529"/>
              <a:gd name="T74" fmla="*/ 367 w 567"/>
              <a:gd name="T75" fmla="*/ 291 h 529"/>
              <a:gd name="T76" fmla="*/ 200 w 567"/>
              <a:gd name="T77" fmla="*/ 283 h 529"/>
              <a:gd name="T78" fmla="*/ 367 w 567"/>
              <a:gd name="T79" fmla="*/ 291 h 529"/>
              <a:gd name="T80" fmla="*/ 438 w 567"/>
              <a:gd name="T81" fmla="*/ 320 h 529"/>
              <a:gd name="T82" fmla="*/ 404 w 567"/>
              <a:gd name="T83" fmla="*/ 212 h 529"/>
              <a:gd name="T84" fmla="*/ 162 w 567"/>
              <a:gd name="T85" fmla="*/ 442 h 529"/>
              <a:gd name="T86" fmla="*/ 147 w 567"/>
              <a:gd name="T87" fmla="*/ 264 h 529"/>
              <a:gd name="T88" fmla="*/ 82 w 567"/>
              <a:gd name="T89" fmla="*/ 355 h 529"/>
              <a:gd name="T90" fmla="*/ 87 w 567"/>
              <a:gd name="T91" fmla="*/ 529 h 529"/>
              <a:gd name="T92" fmla="*/ 567 w 567"/>
              <a:gd name="T93" fmla="*/ 423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7" h="529">
                <a:moveTo>
                  <a:pt x="170" y="128"/>
                </a:moveTo>
                <a:cubicBezTo>
                  <a:pt x="397" y="128"/>
                  <a:pt x="397" y="128"/>
                  <a:pt x="397" y="128"/>
                </a:cubicBezTo>
                <a:cubicBezTo>
                  <a:pt x="397" y="193"/>
                  <a:pt x="397" y="193"/>
                  <a:pt x="397" y="193"/>
                </a:cubicBezTo>
                <a:cubicBezTo>
                  <a:pt x="170" y="193"/>
                  <a:pt x="170" y="193"/>
                  <a:pt x="170" y="193"/>
                </a:cubicBezTo>
                <a:lnTo>
                  <a:pt x="170" y="128"/>
                </a:lnTo>
                <a:close/>
                <a:moveTo>
                  <a:pt x="170" y="435"/>
                </a:moveTo>
                <a:cubicBezTo>
                  <a:pt x="397" y="435"/>
                  <a:pt x="397" y="435"/>
                  <a:pt x="397" y="435"/>
                </a:cubicBezTo>
                <a:cubicBezTo>
                  <a:pt x="397" y="200"/>
                  <a:pt x="397" y="200"/>
                  <a:pt x="397" y="200"/>
                </a:cubicBezTo>
                <a:cubicBezTo>
                  <a:pt x="170" y="200"/>
                  <a:pt x="170" y="200"/>
                  <a:pt x="170" y="200"/>
                </a:cubicBezTo>
                <a:lnTo>
                  <a:pt x="170" y="435"/>
                </a:lnTo>
                <a:close/>
                <a:moveTo>
                  <a:pt x="170" y="0"/>
                </a:moveTo>
                <a:cubicBezTo>
                  <a:pt x="170" y="121"/>
                  <a:pt x="170" y="121"/>
                  <a:pt x="170" y="121"/>
                </a:cubicBezTo>
                <a:cubicBezTo>
                  <a:pt x="397" y="121"/>
                  <a:pt x="397" y="121"/>
                  <a:pt x="397" y="121"/>
                </a:cubicBezTo>
                <a:cubicBezTo>
                  <a:pt x="397" y="0"/>
                  <a:pt x="397" y="0"/>
                  <a:pt x="397" y="0"/>
                </a:cubicBezTo>
                <a:lnTo>
                  <a:pt x="170" y="0"/>
                </a:lnTo>
                <a:close/>
                <a:moveTo>
                  <a:pt x="200" y="53"/>
                </a:moveTo>
                <a:cubicBezTo>
                  <a:pt x="200" y="23"/>
                  <a:pt x="200" y="23"/>
                  <a:pt x="200" y="23"/>
                </a:cubicBezTo>
                <a:cubicBezTo>
                  <a:pt x="367" y="23"/>
                  <a:pt x="367" y="23"/>
                  <a:pt x="367" y="23"/>
                </a:cubicBezTo>
                <a:cubicBezTo>
                  <a:pt x="367" y="53"/>
                  <a:pt x="367" y="53"/>
                  <a:pt x="367" y="53"/>
                </a:cubicBezTo>
                <a:lnTo>
                  <a:pt x="200" y="53"/>
                </a:lnTo>
                <a:close/>
                <a:moveTo>
                  <a:pt x="359" y="30"/>
                </a:moveTo>
                <a:cubicBezTo>
                  <a:pt x="208" y="30"/>
                  <a:pt x="208" y="30"/>
                  <a:pt x="208" y="30"/>
                </a:cubicBezTo>
                <a:cubicBezTo>
                  <a:pt x="208" y="45"/>
                  <a:pt x="208" y="45"/>
                  <a:pt x="208" y="45"/>
                </a:cubicBezTo>
                <a:cubicBezTo>
                  <a:pt x="359" y="45"/>
                  <a:pt x="359" y="45"/>
                  <a:pt x="359" y="45"/>
                </a:cubicBezTo>
                <a:lnTo>
                  <a:pt x="359" y="30"/>
                </a:lnTo>
                <a:close/>
                <a:moveTo>
                  <a:pt x="200" y="98"/>
                </a:moveTo>
                <a:cubicBezTo>
                  <a:pt x="200" y="68"/>
                  <a:pt x="200" y="68"/>
                  <a:pt x="200" y="68"/>
                </a:cubicBezTo>
                <a:cubicBezTo>
                  <a:pt x="367" y="68"/>
                  <a:pt x="367" y="68"/>
                  <a:pt x="367" y="68"/>
                </a:cubicBezTo>
                <a:cubicBezTo>
                  <a:pt x="367" y="98"/>
                  <a:pt x="367" y="98"/>
                  <a:pt x="367" y="98"/>
                </a:cubicBezTo>
                <a:lnTo>
                  <a:pt x="200" y="98"/>
                </a:lnTo>
                <a:close/>
                <a:moveTo>
                  <a:pt x="359" y="76"/>
                </a:moveTo>
                <a:cubicBezTo>
                  <a:pt x="208" y="76"/>
                  <a:pt x="208" y="76"/>
                  <a:pt x="208" y="76"/>
                </a:cubicBezTo>
                <a:cubicBezTo>
                  <a:pt x="208" y="91"/>
                  <a:pt x="208" y="91"/>
                  <a:pt x="208" y="91"/>
                </a:cubicBezTo>
                <a:cubicBezTo>
                  <a:pt x="359" y="91"/>
                  <a:pt x="359" y="91"/>
                  <a:pt x="359" y="91"/>
                </a:cubicBezTo>
                <a:lnTo>
                  <a:pt x="359" y="76"/>
                </a:lnTo>
                <a:close/>
                <a:moveTo>
                  <a:pt x="283" y="259"/>
                </a:moveTo>
                <a:cubicBezTo>
                  <a:pt x="274" y="259"/>
                  <a:pt x="266" y="251"/>
                  <a:pt x="266" y="242"/>
                </a:cubicBezTo>
                <a:cubicBezTo>
                  <a:pt x="266" y="233"/>
                  <a:pt x="274" y="225"/>
                  <a:pt x="283" y="225"/>
                </a:cubicBezTo>
                <a:cubicBezTo>
                  <a:pt x="293" y="225"/>
                  <a:pt x="300" y="233"/>
                  <a:pt x="300" y="242"/>
                </a:cubicBezTo>
                <a:cubicBezTo>
                  <a:pt x="300" y="251"/>
                  <a:pt x="293" y="259"/>
                  <a:pt x="283" y="259"/>
                </a:cubicBezTo>
                <a:close/>
                <a:moveTo>
                  <a:pt x="293" y="242"/>
                </a:moveTo>
                <a:cubicBezTo>
                  <a:pt x="293" y="247"/>
                  <a:pt x="289" y="251"/>
                  <a:pt x="283" y="251"/>
                </a:cubicBezTo>
                <a:cubicBezTo>
                  <a:pt x="278" y="251"/>
                  <a:pt x="274" y="247"/>
                  <a:pt x="274" y="242"/>
                </a:cubicBezTo>
                <a:cubicBezTo>
                  <a:pt x="274" y="237"/>
                  <a:pt x="278" y="232"/>
                  <a:pt x="283" y="232"/>
                </a:cubicBezTo>
                <a:cubicBezTo>
                  <a:pt x="289" y="232"/>
                  <a:pt x="293" y="237"/>
                  <a:pt x="293" y="242"/>
                </a:cubicBezTo>
                <a:close/>
                <a:moveTo>
                  <a:pt x="367" y="404"/>
                </a:moveTo>
                <a:cubicBezTo>
                  <a:pt x="200" y="404"/>
                  <a:pt x="200" y="404"/>
                  <a:pt x="200" y="404"/>
                </a:cubicBezTo>
                <a:cubicBezTo>
                  <a:pt x="200" y="397"/>
                  <a:pt x="200" y="397"/>
                  <a:pt x="200" y="397"/>
                </a:cubicBezTo>
                <a:cubicBezTo>
                  <a:pt x="367" y="397"/>
                  <a:pt x="367" y="397"/>
                  <a:pt x="367" y="397"/>
                </a:cubicBezTo>
                <a:lnTo>
                  <a:pt x="367" y="404"/>
                </a:lnTo>
                <a:close/>
                <a:moveTo>
                  <a:pt x="367" y="385"/>
                </a:moveTo>
                <a:cubicBezTo>
                  <a:pt x="200" y="385"/>
                  <a:pt x="200" y="385"/>
                  <a:pt x="200" y="385"/>
                </a:cubicBezTo>
                <a:cubicBezTo>
                  <a:pt x="200" y="378"/>
                  <a:pt x="200" y="378"/>
                  <a:pt x="200" y="378"/>
                </a:cubicBezTo>
                <a:cubicBezTo>
                  <a:pt x="367" y="378"/>
                  <a:pt x="367" y="378"/>
                  <a:pt x="367" y="378"/>
                </a:cubicBezTo>
                <a:lnTo>
                  <a:pt x="367" y="385"/>
                </a:lnTo>
                <a:close/>
                <a:moveTo>
                  <a:pt x="367" y="367"/>
                </a:moveTo>
                <a:cubicBezTo>
                  <a:pt x="200" y="367"/>
                  <a:pt x="200" y="367"/>
                  <a:pt x="200" y="367"/>
                </a:cubicBezTo>
                <a:cubicBezTo>
                  <a:pt x="200" y="359"/>
                  <a:pt x="200" y="359"/>
                  <a:pt x="200" y="359"/>
                </a:cubicBezTo>
                <a:cubicBezTo>
                  <a:pt x="367" y="359"/>
                  <a:pt x="367" y="359"/>
                  <a:pt x="367" y="359"/>
                </a:cubicBezTo>
                <a:lnTo>
                  <a:pt x="367" y="367"/>
                </a:lnTo>
                <a:close/>
                <a:moveTo>
                  <a:pt x="367" y="348"/>
                </a:moveTo>
                <a:cubicBezTo>
                  <a:pt x="200" y="348"/>
                  <a:pt x="200" y="348"/>
                  <a:pt x="200" y="348"/>
                </a:cubicBezTo>
                <a:cubicBezTo>
                  <a:pt x="200" y="340"/>
                  <a:pt x="200" y="340"/>
                  <a:pt x="200" y="340"/>
                </a:cubicBezTo>
                <a:cubicBezTo>
                  <a:pt x="367" y="340"/>
                  <a:pt x="367" y="340"/>
                  <a:pt x="367" y="340"/>
                </a:cubicBezTo>
                <a:lnTo>
                  <a:pt x="367" y="348"/>
                </a:lnTo>
                <a:close/>
                <a:moveTo>
                  <a:pt x="367" y="329"/>
                </a:moveTo>
                <a:cubicBezTo>
                  <a:pt x="200" y="329"/>
                  <a:pt x="200" y="329"/>
                  <a:pt x="200" y="329"/>
                </a:cubicBezTo>
                <a:cubicBezTo>
                  <a:pt x="200" y="321"/>
                  <a:pt x="200" y="321"/>
                  <a:pt x="200" y="321"/>
                </a:cubicBezTo>
                <a:cubicBezTo>
                  <a:pt x="367" y="321"/>
                  <a:pt x="367" y="321"/>
                  <a:pt x="367" y="321"/>
                </a:cubicBezTo>
                <a:lnTo>
                  <a:pt x="367" y="329"/>
                </a:lnTo>
                <a:close/>
                <a:moveTo>
                  <a:pt x="367" y="310"/>
                </a:moveTo>
                <a:cubicBezTo>
                  <a:pt x="200" y="310"/>
                  <a:pt x="200" y="310"/>
                  <a:pt x="200" y="310"/>
                </a:cubicBezTo>
                <a:cubicBezTo>
                  <a:pt x="200" y="302"/>
                  <a:pt x="200" y="302"/>
                  <a:pt x="200" y="302"/>
                </a:cubicBezTo>
                <a:cubicBezTo>
                  <a:pt x="367" y="302"/>
                  <a:pt x="367" y="302"/>
                  <a:pt x="367" y="302"/>
                </a:cubicBezTo>
                <a:lnTo>
                  <a:pt x="367" y="310"/>
                </a:lnTo>
                <a:close/>
                <a:moveTo>
                  <a:pt x="367" y="291"/>
                </a:moveTo>
                <a:cubicBezTo>
                  <a:pt x="200" y="291"/>
                  <a:pt x="200" y="291"/>
                  <a:pt x="200" y="291"/>
                </a:cubicBezTo>
                <a:cubicBezTo>
                  <a:pt x="200" y="283"/>
                  <a:pt x="200" y="283"/>
                  <a:pt x="200" y="283"/>
                </a:cubicBezTo>
                <a:cubicBezTo>
                  <a:pt x="367" y="283"/>
                  <a:pt x="367" y="283"/>
                  <a:pt x="367" y="283"/>
                </a:cubicBezTo>
                <a:lnTo>
                  <a:pt x="367" y="291"/>
                </a:lnTo>
                <a:close/>
                <a:moveTo>
                  <a:pt x="461" y="317"/>
                </a:moveTo>
                <a:cubicBezTo>
                  <a:pt x="453" y="317"/>
                  <a:pt x="445" y="318"/>
                  <a:pt x="438" y="320"/>
                </a:cubicBezTo>
                <a:cubicBezTo>
                  <a:pt x="439" y="313"/>
                  <a:pt x="439" y="307"/>
                  <a:pt x="439" y="300"/>
                </a:cubicBezTo>
                <a:cubicBezTo>
                  <a:pt x="439" y="266"/>
                  <a:pt x="426" y="235"/>
                  <a:pt x="404" y="212"/>
                </a:cubicBezTo>
                <a:cubicBezTo>
                  <a:pt x="404" y="442"/>
                  <a:pt x="404" y="442"/>
                  <a:pt x="404" y="442"/>
                </a:cubicBezTo>
                <a:cubicBezTo>
                  <a:pt x="162" y="442"/>
                  <a:pt x="162" y="442"/>
                  <a:pt x="162" y="442"/>
                </a:cubicBezTo>
                <a:cubicBezTo>
                  <a:pt x="162" y="265"/>
                  <a:pt x="162" y="265"/>
                  <a:pt x="162" y="265"/>
                </a:cubicBezTo>
                <a:cubicBezTo>
                  <a:pt x="158" y="264"/>
                  <a:pt x="152" y="264"/>
                  <a:pt x="147" y="264"/>
                </a:cubicBezTo>
                <a:cubicBezTo>
                  <a:pt x="109" y="264"/>
                  <a:pt x="78" y="294"/>
                  <a:pt x="78" y="332"/>
                </a:cubicBezTo>
                <a:cubicBezTo>
                  <a:pt x="78" y="340"/>
                  <a:pt x="80" y="348"/>
                  <a:pt x="82" y="355"/>
                </a:cubicBezTo>
                <a:cubicBezTo>
                  <a:pt x="36" y="358"/>
                  <a:pt x="0" y="395"/>
                  <a:pt x="0" y="442"/>
                </a:cubicBezTo>
                <a:cubicBezTo>
                  <a:pt x="0" y="490"/>
                  <a:pt x="39" y="529"/>
                  <a:pt x="87" y="529"/>
                </a:cubicBezTo>
                <a:cubicBezTo>
                  <a:pt x="461" y="529"/>
                  <a:pt x="461" y="529"/>
                  <a:pt x="461" y="529"/>
                </a:cubicBezTo>
                <a:cubicBezTo>
                  <a:pt x="519" y="529"/>
                  <a:pt x="567" y="482"/>
                  <a:pt x="567" y="423"/>
                </a:cubicBezTo>
                <a:cubicBezTo>
                  <a:pt x="567" y="365"/>
                  <a:pt x="519" y="317"/>
                  <a:pt x="461" y="317"/>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332" name="右矢印 331"/>
          <p:cNvSpPr/>
          <p:nvPr/>
        </p:nvSpPr>
        <p:spPr>
          <a:xfrm>
            <a:off x="7871961" y="3249733"/>
            <a:ext cx="163027" cy="1202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sp>
        <p:nvSpPr>
          <p:cNvPr id="333" name="右矢印 332"/>
          <p:cNvSpPr/>
          <p:nvPr/>
        </p:nvSpPr>
        <p:spPr>
          <a:xfrm flipH="1">
            <a:off x="7851270" y="3447413"/>
            <a:ext cx="163027" cy="1202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pic>
        <p:nvPicPr>
          <p:cNvPr id="335" name="図 3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215" y="2683138"/>
            <a:ext cx="321376" cy="306636"/>
          </a:xfrm>
          <a:prstGeom prst="rect">
            <a:avLst/>
          </a:prstGeom>
        </p:spPr>
      </p:pic>
      <p:sp>
        <p:nvSpPr>
          <p:cNvPr id="187" name="テキスト ボックス 186"/>
          <p:cNvSpPr txBox="1"/>
          <p:nvPr/>
        </p:nvSpPr>
        <p:spPr>
          <a:xfrm>
            <a:off x="1810388" y="1671544"/>
            <a:ext cx="1314000" cy="247554"/>
          </a:xfrm>
          <a:prstGeom prst="rect">
            <a:avLst/>
          </a:prstGeom>
        </p:spPr>
        <p:style>
          <a:lnRef idx="2">
            <a:schemeClr val="accent2"/>
          </a:lnRef>
          <a:fillRef idx="1">
            <a:schemeClr val="lt1"/>
          </a:fillRef>
          <a:effectRef idx="0">
            <a:schemeClr val="accent2"/>
          </a:effectRef>
          <a:fontRef idx="minor">
            <a:schemeClr val="dk1"/>
          </a:fontRef>
        </p:style>
        <p:txBody>
          <a:bodyPr vert="horz" wrap="none" tIns="72000" bIns="36000" rtlCol="0" anchor="ctr">
            <a:spAutoFit/>
          </a:bodyPr>
          <a:lstStyle/>
          <a:p>
            <a:pPr algn="ctr"/>
            <a:r>
              <a:rPr lang="ja-JP" altLang="en-US" sz="900" dirty="0"/>
              <a:t>請求書・取引内訳書</a:t>
            </a:r>
          </a:p>
        </p:txBody>
      </p:sp>
      <p:sp>
        <p:nvSpPr>
          <p:cNvPr id="345" name="テキスト ボックス 344"/>
          <p:cNvSpPr txBox="1"/>
          <p:nvPr/>
        </p:nvSpPr>
        <p:spPr>
          <a:xfrm>
            <a:off x="1813577" y="3332308"/>
            <a:ext cx="1314000" cy="247554"/>
          </a:xfrm>
          <a:prstGeom prst="rect">
            <a:avLst/>
          </a:prstGeom>
        </p:spPr>
        <p:style>
          <a:lnRef idx="2">
            <a:schemeClr val="accent2"/>
          </a:lnRef>
          <a:fillRef idx="1">
            <a:schemeClr val="lt1"/>
          </a:fillRef>
          <a:effectRef idx="0">
            <a:schemeClr val="accent2"/>
          </a:effectRef>
          <a:fontRef idx="minor">
            <a:schemeClr val="dk1"/>
          </a:fontRef>
        </p:style>
        <p:txBody>
          <a:bodyPr vert="horz" wrap="square" tIns="72000" bIns="36000" rtlCol="0" anchor="ctr">
            <a:spAutoFit/>
          </a:bodyPr>
          <a:lstStyle/>
          <a:p>
            <a:pPr algn="ctr"/>
            <a:r>
              <a:rPr lang="ja-JP" altLang="en-US" sz="900" dirty="0"/>
              <a:t>支払通知書</a:t>
            </a:r>
          </a:p>
        </p:txBody>
      </p:sp>
      <p:sp>
        <p:nvSpPr>
          <p:cNvPr id="348" name="テキスト ボックス 347"/>
          <p:cNvSpPr txBox="1"/>
          <p:nvPr/>
        </p:nvSpPr>
        <p:spPr>
          <a:xfrm>
            <a:off x="509192" y="2434255"/>
            <a:ext cx="1288664" cy="661720"/>
          </a:xfrm>
          <a:prstGeom prst="rect">
            <a:avLst/>
          </a:prstGeom>
          <a:noFill/>
        </p:spPr>
        <p:txBody>
          <a:bodyPr wrap="square" rtlCol="0">
            <a:spAutoFit/>
          </a:bodyPr>
          <a:lstStyle/>
          <a:p>
            <a:r>
              <a:rPr lang="en-US" altLang="ja-JP" sz="1000" b="1" dirty="0">
                <a:latin typeface="+mn-ea"/>
              </a:rPr>
              <a:t>AR</a:t>
            </a:r>
            <a:endParaRPr lang="ja-JP" altLang="en-US" sz="1000" b="1" dirty="0"/>
          </a:p>
          <a:p>
            <a:r>
              <a:rPr lang="ja-JP" altLang="en-US" sz="900" dirty="0">
                <a:latin typeface="+mn-ea"/>
              </a:rPr>
              <a:t>債権計上入力</a:t>
            </a:r>
            <a:endParaRPr lang="en-US" altLang="ja-JP" sz="900" dirty="0">
              <a:latin typeface="+mn-ea"/>
            </a:endParaRPr>
          </a:p>
          <a:p>
            <a:r>
              <a:rPr lang="ja-JP" altLang="en-US" sz="900" dirty="0">
                <a:latin typeface="+mn-ea"/>
              </a:rPr>
              <a:t>債権伝票入力</a:t>
            </a:r>
            <a:endParaRPr lang="en-US" altLang="ja-JP" sz="900" dirty="0">
              <a:latin typeface="+mn-ea"/>
            </a:endParaRPr>
          </a:p>
          <a:p>
            <a:r>
              <a:rPr lang="ja-JP" altLang="en-US" sz="900" dirty="0">
                <a:latin typeface="+mn-ea"/>
              </a:rPr>
              <a:t>外部データ連携</a:t>
            </a:r>
          </a:p>
        </p:txBody>
      </p:sp>
      <p:grpSp>
        <p:nvGrpSpPr>
          <p:cNvPr id="349" name="グループ化 348"/>
          <p:cNvGrpSpPr/>
          <p:nvPr/>
        </p:nvGrpSpPr>
        <p:grpSpPr>
          <a:xfrm>
            <a:off x="863835" y="3377675"/>
            <a:ext cx="371714" cy="345465"/>
            <a:chOff x="956243" y="1696224"/>
            <a:chExt cx="389005" cy="371626"/>
          </a:xfrm>
        </p:grpSpPr>
        <p:sp>
          <p:nvSpPr>
            <p:cNvPr id="350" name="Freeform 560"/>
            <p:cNvSpPr>
              <a:spLocks noChangeAspect="1"/>
            </p:cNvSpPr>
            <p:nvPr/>
          </p:nvSpPr>
          <p:spPr bwMode="auto">
            <a:xfrm>
              <a:off x="1039140" y="2004100"/>
              <a:ext cx="223211" cy="6375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rgbClr val="007BC7"/>
            </a:solidFill>
            <a:ln w="9525">
              <a:noFill/>
              <a:round/>
              <a:headEnd/>
              <a:tailEnd/>
            </a:ln>
          </p:spPr>
          <p:txBody>
            <a:bodyPr vert="horz" wrap="square" lIns="28932" tIns="14467" rIns="28932" bIns="14467" numCol="1" anchor="t" anchorCtr="0" compatLnSpc="1">
              <a:prstTxWarp prst="textNoShape">
                <a:avLst/>
              </a:prstTxWarp>
            </a:bodyPr>
            <a:lstStyle/>
            <a:p>
              <a:pPr defTabSz="385734">
                <a:defRPr/>
              </a:pPr>
              <a:endParaRPr kumimoji="0" lang="ja-JP" altLang="en-US" sz="1200" kern="0">
                <a:solidFill>
                  <a:srgbClr val="9BC954">
                    <a:lumMod val="40000"/>
                    <a:lumOff val="60000"/>
                  </a:srgbClr>
                </a:solidFill>
              </a:endParaRPr>
            </a:p>
          </p:txBody>
        </p:sp>
        <p:sp>
          <p:nvSpPr>
            <p:cNvPr id="351" name="Freeform 561"/>
            <p:cNvSpPr>
              <a:spLocks noChangeAspect="1" noEditPoints="1"/>
            </p:cNvSpPr>
            <p:nvPr/>
          </p:nvSpPr>
          <p:spPr bwMode="auto">
            <a:xfrm>
              <a:off x="956243" y="1696224"/>
              <a:ext cx="389005" cy="274647"/>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rgbClr val="007BC7"/>
            </a:solidFill>
            <a:ln w="9525">
              <a:noFill/>
              <a:round/>
              <a:headEnd/>
              <a:tailEnd/>
            </a:ln>
          </p:spPr>
          <p:txBody>
            <a:bodyPr vert="horz" wrap="square" lIns="28932" tIns="14467" rIns="28932" bIns="14467" numCol="1" anchor="t" anchorCtr="0" compatLnSpc="1">
              <a:prstTxWarp prst="textNoShape">
                <a:avLst/>
              </a:prstTxWarp>
            </a:bodyPr>
            <a:lstStyle/>
            <a:p>
              <a:pPr defTabSz="385734">
                <a:defRPr/>
              </a:pPr>
              <a:endParaRPr kumimoji="0" lang="ja-JP" altLang="en-US" sz="1200" kern="0">
                <a:solidFill>
                  <a:srgbClr val="9BC954">
                    <a:lumMod val="40000"/>
                    <a:lumOff val="60000"/>
                  </a:srgbClr>
                </a:solidFill>
              </a:endParaRPr>
            </a:p>
          </p:txBody>
        </p:sp>
      </p:grpSp>
      <p:sp>
        <p:nvSpPr>
          <p:cNvPr id="99" name="テキスト ボックス 98"/>
          <p:cNvSpPr txBox="1"/>
          <p:nvPr/>
        </p:nvSpPr>
        <p:spPr>
          <a:xfrm>
            <a:off x="1331640" y="1870486"/>
            <a:ext cx="307777" cy="822356"/>
          </a:xfrm>
          <a:prstGeom prst="rect">
            <a:avLst/>
          </a:prstGeom>
          <a:noFill/>
          <a:ln>
            <a:solidFill>
              <a:schemeClr val="bg1">
                <a:lumMod val="50000"/>
              </a:schemeClr>
            </a:solidFill>
          </a:ln>
        </p:spPr>
        <p:txBody>
          <a:bodyPr vert="eaVert" wrap="square" rtlCol="0">
            <a:spAutoFit/>
          </a:bodyPr>
          <a:lstStyle/>
          <a:p>
            <a:pPr algn="ctr"/>
            <a:r>
              <a:rPr lang="ja-JP" altLang="en-US" sz="800" dirty="0">
                <a:latin typeface="+mn-ea"/>
              </a:rPr>
              <a:t>伝票最終承認</a:t>
            </a:r>
          </a:p>
        </p:txBody>
      </p:sp>
      <p:sp>
        <p:nvSpPr>
          <p:cNvPr id="118" name="テキスト ボックス 117"/>
          <p:cNvSpPr txBox="1"/>
          <p:nvPr/>
        </p:nvSpPr>
        <p:spPr>
          <a:xfrm>
            <a:off x="1331640" y="3484588"/>
            <a:ext cx="307777" cy="822356"/>
          </a:xfrm>
          <a:prstGeom prst="rect">
            <a:avLst/>
          </a:prstGeom>
          <a:noFill/>
          <a:ln>
            <a:solidFill>
              <a:schemeClr val="bg1">
                <a:lumMod val="50000"/>
              </a:schemeClr>
            </a:solidFill>
          </a:ln>
        </p:spPr>
        <p:txBody>
          <a:bodyPr vert="eaVert" wrap="square" rtlCol="0">
            <a:spAutoFit/>
          </a:bodyPr>
          <a:lstStyle/>
          <a:p>
            <a:pPr algn="ctr"/>
            <a:r>
              <a:rPr lang="ja-JP" altLang="en-US" sz="800" dirty="0">
                <a:latin typeface="+mn-ea"/>
              </a:rPr>
              <a:t>伝票最終承認</a:t>
            </a:r>
          </a:p>
        </p:txBody>
      </p:sp>
      <p:sp>
        <p:nvSpPr>
          <p:cNvPr id="150" name="Freeform 364"/>
          <p:cNvSpPr>
            <a:spLocks noEditPoints="1"/>
          </p:cNvSpPr>
          <p:nvPr/>
        </p:nvSpPr>
        <p:spPr bwMode="auto">
          <a:xfrm>
            <a:off x="660934" y="2227522"/>
            <a:ext cx="191059" cy="162715"/>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51" name="Freeform 364"/>
          <p:cNvSpPr>
            <a:spLocks noEditPoints="1"/>
          </p:cNvSpPr>
          <p:nvPr/>
        </p:nvSpPr>
        <p:spPr bwMode="auto">
          <a:xfrm>
            <a:off x="667561" y="3729765"/>
            <a:ext cx="191059" cy="162715"/>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grpSp>
        <p:nvGrpSpPr>
          <p:cNvPr id="14" name="グループ化 13"/>
          <p:cNvGrpSpPr/>
          <p:nvPr/>
        </p:nvGrpSpPr>
        <p:grpSpPr>
          <a:xfrm>
            <a:off x="3904659" y="2692842"/>
            <a:ext cx="842633" cy="753954"/>
            <a:chOff x="3452040" y="2568686"/>
            <a:chExt cx="602307" cy="642200"/>
          </a:xfrm>
        </p:grpSpPr>
        <p:grpSp>
          <p:nvGrpSpPr>
            <p:cNvPr id="212" name="グループ化 525"/>
            <p:cNvGrpSpPr/>
            <p:nvPr/>
          </p:nvGrpSpPr>
          <p:grpSpPr>
            <a:xfrm>
              <a:off x="3452040" y="2568686"/>
              <a:ext cx="602307" cy="642200"/>
              <a:chOff x="3752906" y="1923678"/>
              <a:chExt cx="381000" cy="381000"/>
            </a:xfrm>
            <a:solidFill>
              <a:schemeClr val="bg1">
                <a:lumMod val="65000"/>
              </a:schemeClr>
            </a:solidFill>
          </p:grpSpPr>
          <p:sp>
            <p:nvSpPr>
              <p:cNvPr id="214" name="Freeform 560"/>
              <p:cNvSpPr>
                <a:spLocks/>
              </p:cNvSpPr>
              <p:nvPr/>
            </p:nvSpPr>
            <p:spPr bwMode="auto">
              <a:xfrm>
                <a:off x="3835346" y="2253878"/>
                <a:ext cx="203199"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chemeClr val="accent6"/>
              </a:solidFill>
              <a:ln w="9525">
                <a:solidFill>
                  <a:schemeClr val="bg1">
                    <a:lumMod val="65000"/>
                  </a:schemeClr>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cs typeface="メイリオ" pitchFamily="50" charset="-128"/>
                </a:endParaRPr>
              </a:p>
            </p:txBody>
          </p:sp>
          <p:sp>
            <p:nvSpPr>
              <p:cNvPr id="216" name="Freeform 561"/>
              <p:cNvSpPr>
                <a:spLocks noEditPoints="1"/>
              </p:cNvSpPr>
              <p:nvPr/>
            </p:nvSpPr>
            <p:spPr bwMode="auto">
              <a:xfrm>
                <a:off x="3752906"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chemeClr val="accent6"/>
              </a:solidFill>
              <a:ln w="9525">
                <a:solidFill>
                  <a:schemeClr val="bg1">
                    <a:lumMod val="65000"/>
                  </a:schemeClr>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cs typeface="メイリオ" pitchFamily="50" charset="-128"/>
                </a:endParaRPr>
              </a:p>
            </p:txBody>
          </p:sp>
        </p:grpSp>
        <p:pic>
          <p:nvPicPr>
            <p:cNvPr id="220" name="図 2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96227" y="2657246"/>
              <a:ext cx="293227" cy="291074"/>
            </a:xfrm>
            <a:prstGeom prst="rect">
              <a:avLst/>
            </a:prstGeom>
            <a:noFill/>
            <a:ln>
              <a:noFill/>
            </a:ln>
          </p:spPr>
        </p:pic>
      </p:grpSp>
      <p:grpSp>
        <p:nvGrpSpPr>
          <p:cNvPr id="221" name="グループ化 220"/>
          <p:cNvGrpSpPr/>
          <p:nvPr/>
        </p:nvGrpSpPr>
        <p:grpSpPr>
          <a:xfrm>
            <a:off x="2929662" y="1519358"/>
            <a:ext cx="189115" cy="224300"/>
            <a:chOff x="755650" y="3768725"/>
            <a:chExt cx="287338" cy="379413"/>
          </a:xfrm>
        </p:grpSpPr>
        <p:sp>
          <p:nvSpPr>
            <p:cNvPr id="222"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23"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24"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25"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26"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sp>
        <p:nvSpPr>
          <p:cNvPr id="16" name="正方形/長方形 15"/>
          <p:cNvSpPr/>
          <p:nvPr/>
        </p:nvSpPr>
        <p:spPr>
          <a:xfrm>
            <a:off x="3768163" y="2084246"/>
            <a:ext cx="1574133" cy="2047114"/>
          </a:xfrm>
          <a:prstGeom prst="rect">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1" name="Freeform 111"/>
          <p:cNvSpPr>
            <a:spLocks/>
          </p:cNvSpPr>
          <p:nvPr/>
        </p:nvSpPr>
        <p:spPr bwMode="auto">
          <a:xfrm>
            <a:off x="6408204" y="1575496"/>
            <a:ext cx="294362" cy="281888"/>
          </a:xfrm>
          <a:custGeom>
            <a:avLst/>
            <a:gdLst>
              <a:gd name="T0" fmla="*/ 164 w 194"/>
              <a:gd name="T1" fmla="*/ 144 h 288"/>
              <a:gd name="T2" fmla="*/ 134 w 194"/>
              <a:gd name="T3" fmla="*/ 141 h 288"/>
              <a:gd name="T4" fmla="*/ 128 w 194"/>
              <a:gd name="T5" fmla="*/ 137 h 288"/>
              <a:gd name="T6" fmla="*/ 127 w 194"/>
              <a:gd name="T7" fmla="*/ 125 h 288"/>
              <a:gd name="T8" fmla="*/ 142 w 194"/>
              <a:gd name="T9" fmla="*/ 84 h 288"/>
              <a:gd name="T10" fmla="*/ 150 w 194"/>
              <a:gd name="T11" fmla="*/ 43 h 288"/>
              <a:gd name="T12" fmla="*/ 97 w 194"/>
              <a:gd name="T13" fmla="*/ 0 h 288"/>
              <a:gd name="T14" fmla="*/ 44 w 194"/>
              <a:gd name="T15" fmla="*/ 43 h 288"/>
              <a:gd name="T16" fmla="*/ 53 w 194"/>
              <a:gd name="T17" fmla="*/ 83 h 288"/>
              <a:gd name="T18" fmla="*/ 67 w 194"/>
              <a:gd name="T19" fmla="*/ 125 h 288"/>
              <a:gd name="T20" fmla="*/ 67 w 194"/>
              <a:gd name="T21" fmla="*/ 137 h 288"/>
              <a:gd name="T22" fmla="*/ 61 w 194"/>
              <a:gd name="T23" fmla="*/ 141 h 288"/>
              <a:gd name="T24" fmla="*/ 30 w 194"/>
              <a:gd name="T25" fmla="*/ 144 h 288"/>
              <a:gd name="T26" fmla="*/ 0 w 194"/>
              <a:gd name="T27" fmla="*/ 173 h 288"/>
              <a:gd name="T28" fmla="*/ 0 w 194"/>
              <a:gd name="T29" fmla="*/ 240 h 288"/>
              <a:gd name="T30" fmla="*/ 0 w 194"/>
              <a:gd name="T31" fmla="*/ 246 h 288"/>
              <a:gd name="T32" fmla="*/ 0 w 194"/>
              <a:gd name="T33" fmla="*/ 252 h 288"/>
              <a:gd name="T34" fmla="*/ 36 w 194"/>
              <a:gd name="T35" fmla="*/ 288 h 288"/>
              <a:gd name="T36" fmla="*/ 159 w 194"/>
              <a:gd name="T37" fmla="*/ 288 h 288"/>
              <a:gd name="T38" fmla="*/ 194 w 194"/>
              <a:gd name="T39" fmla="*/ 252 h 288"/>
              <a:gd name="T40" fmla="*/ 194 w 194"/>
              <a:gd name="T41" fmla="*/ 246 h 288"/>
              <a:gd name="T42" fmla="*/ 194 w 194"/>
              <a:gd name="T43" fmla="*/ 240 h 288"/>
              <a:gd name="T44" fmla="*/ 194 w 194"/>
              <a:gd name="T45" fmla="*/ 173 h 288"/>
              <a:gd name="T46" fmla="*/ 164 w 194"/>
              <a:gd name="T47" fmla="*/ 1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4" h="288">
                <a:moveTo>
                  <a:pt x="164" y="144"/>
                </a:moveTo>
                <a:cubicBezTo>
                  <a:pt x="134" y="141"/>
                  <a:pt x="134" y="141"/>
                  <a:pt x="134" y="141"/>
                </a:cubicBezTo>
                <a:cubicBezTo>
                  <a:pt x="130" y="140"/>
                  <a:pt x="128" y="138"/>
                  <a:pt x="128" y="137"/>
                </a:cubicBezTo>
                <a:cubicBezTo>
                  <a:pt x="126" y="135"/>
                  <a:pt x="126" y="131"/>
                  <a:pt x="127" y="125"/>
                </a:cubicBezTo>
                <a:cubicBezTo>
                  <a:pt x="142" y="84"/>
                  <a:pt x="142" y="84"/>
                  <a:pt x="142" y="84"/>
                </a:cubicBezTo>
                <a:cubicBezTo>
                  <a:pt x="148" y="69"/>
                  <a:pt x="150" y="55"/>
                  <a:pt x="150" y="43"/>
                </a:cubicBezTo>
                <a:cubicBezTo>
                  <a:pt x="150" y="22"/>
                  <a:pt x="132" y="0"/>
                  <a:pt x="97" y="0"/>
                </a:cubicBezTo>
                <a:cubicBezTo>
                  <a:pt x="63" y="0"/>
                  <a:pt x="44" y="22"/>
                  <a:pt x="44" y="43"/>
                </a:cubicBezTo>
                <a:cubicBezTo>
                  <a:pt x="44" y="55"/>
                  <a:pt x="47" y="69"/>
                  <a:pt x="53" y="83"/>
                </a:cubicBezTo>
                <a:cubicBezTo>
                  <a:pt x="67" y="125"/>
                  <a:pt x="67" y="125"/>
                  <a:pt x="67" y="125"/>
                </a:cubicBezTo>
                <a:cubicBezTo>
                  <a:pt x="68" y="131"/>
                  <a:pt x="68" y="135"/>
                  <a:pt x="67" y="137"/>
                </a:cubicBezTo>
                <a:cubicBezTo>
                  <a:pt x="66" y="138"/>
                  <a:pt x="65" y="140"/>
                  <a:pt x="61" y="141"/>
                </a:cubicBezTo>
                <a:cubicBezTo>
                  <a:pt x="30" y="144"/>
                  <a:pt x="30" y="144"/>
                  <a:pt x="30" y="144"/>
                </a:cubicBezTo>
                <a:cubicBezTo>
                  <a:pt x="12" y="147"/>
                  <a:pt x="0" y="158"/>
                  <a:pt x="0" y="173"/>
                </a:cubicBezTo>
                <a:cubicBezTo>
                  <a:pt x="0" y="240"/>
                  <a:pt x="0" y="240"/>
                  <a:pt x="0" y="240"/>
                </a:cubicBezTo>
                <a:cubicBezTo>
                  <a:pt x="0" y="246"/>
                  <a:pt x="0" y="246"/>
                  <a:pt x="0" y="246"/>
                </a:cubicBezTo>
                <a:cubicBezTo>
                  <a:pt x="0" y="252"/>
                  <a:pt x="0" y="252"/>
                  <a:pt x="0" y="252"/>
                </a:cubicBezTo>
                <a:cubicBezTo>
                  <a:pt x="0" y="272"/>
                  <a:pt x="16" y="288"/>
                  <a:pt x="36" y="288"/>
                </a:cubicBezTo>
                <a:cubicBezTo>
                  <a:pt x="159" y="288"/>
                  <a:pt x="159" y="288"/>
                  <a:pt x="159" y="288"/>
                </a:cubicBezTo>
                <a:cubicBezTo>
                  <a:pt x="178" y="288"/>
                  <a:pt x="194" y="272"/>
                  <a:pt x="194" y="252"/>
                </a:cubicBezTo>
                <a:cubicBezTo>
                  <a:pt x="194" y="246"/>
                  <a:pt x="194" y="246"/>
                  <a:pt x="194" y="246"/>
                </a:cubicBezTo>
                <a:cubicBezTo>
                  <a:pt x="194" y="240"/>
                  <a:pt x="194" y="240"/>
                  <a:pt x="194" y="240"/>
                </a:cubicBezTo>
                <a:cubicBezTo>
                  <a:pt x="194" y="173"/>
                  <a:pt x="194" y="173"/>
                  <a:pt x="194" y="173"/>
                </a:cubicBezTo>
                <a:cubicBezTo>
                  <a:pt x="194" y="158"/>
                  <a:pt x="183" y="147"/>
                  <a:pt x="164" y="144"/>
                </a:cubicBezTo>
                <a:close/>
              </a:path>
            </a:pathLst>
          </a:custGeom>
          <a:solidFill>
            <a:srgbClr val="D5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32" name="Freeform 112"/>
          <p:cNvSpPr>
            <a:spLocks/>
          </p:cNvSpPr>
          <p:nvPr/>
        </p:nvSpPr>
        <p:spPr bwMode="auto">
          <a:xfrm>
            <a:off x="6408204" y="1775913"/>
            <a:ext cx="294362" cy="81471"/>
          </a:xfrm>
          <a:custGeom>
            <a:avLst/>
            <a:gdLst>
              <a:gd name="T0" fmla="*/ 159 w 194"/>
              <a:gd name="T1" fmla="*/ 84 h 84"/>
              <a:gd name="T2" fmla="*/ 36 w 194"/>
              <a:gd name="T3" fmla="*/ 84 h 84"/>
              <a:gd name="T4" fmla="*/ 0 w 194"/>
              <a:gd name="T5" fmla="*/ 48 h 84"/>
              <a:gd name="T6" fmla="*/ 0 w 194"/>
              <a:gd name="T7" fmla="*/ 36 h 84"/>
              <a:gd name="T8" fmla="*/ 36 w 194"/>
              <a:gd name="T9" fmla="*/ 0 h 84"/>
              <a:gd name="T10" fmla="*/ 159 w 194"/>
              <a:gd name="T11" fmla="*/ 0 h 84"/>
              <a:gd name="T12" fmla="*/ 194 w 194"/>
              <a:gd name="T13" fmla="*/ 36 h 84"/>
              <a:gd name="T14" fmla="*/ 194 w 194"/>
              <a:gd name="T15" fmla="*/ 48 h 84"/>
              <a:gd name="T16" fmla="*/ 159 w 194"/>
              <a:gd name="T1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84">
                <a:moveTo>
                  <a:pt x="159" y="84"/>
                </a:moveTo>
                <a:cubicBezTo>
                  <a:pt x="36" y="84"/>
                  <a:pt x="36" y="84"/>
                  <a:pt x="36" y="84"/>
                </a:cubicBezTo>
                <a:cubicBezTo>
                  <a:pt x="16" y="84"/>
                  <a:pt x="0" y="68"/>
                  <a:pt x="0" y="48"/>
                </a:cubicBezTo>
                <a:cubicBezTo>
                  <a:pt x="0" y="36"/>
                  <a:pt x="0" y="36"/>
                  <a:pt x="0" y="36"/>
                </a:cubicBezTo>
                <a:cubicBezTo>
                  <a:pt x="0" y="16"/>
                  <a:pt x="16" y="0"/>
                  <a:pt x="36" y="0"/>
                </a:cubicBezTo>
                <a:cubicBezTo>
                  <a:pt x="159" y="0"/>
                  <a:pt x="159" y="0"/>
                  <a:pt x="159" y="0"/>
                </a:cubicBezTo>
                <a:cubicBezTo>
                  <a:pt x="178" y="0"/>
                  <a:pt x="194" y="16"/>
                  <a:pt x="194" y="36"/>
                </a:cubicBezTo>
                <a:cubicBezTo>
                  <a:pt x="194" y="48"/>
                  <a:pt x="194" y="48"/>
                  <a:pt x="194" y="48"/>
                </a:cubicBezTo>
                <a:cubicBezTo>
                  <a:pt x="194" y="68"/>
                  <a:pt x="178" y="84"/>
                  <a:pt x="159" y="84"/>
                </a:cubicBezTo>
                <a:close/>
              </a:path>
            </a:pathLst>
          </a:custGeom>
          <a:solidFill>
            <a:srgbClr val="E947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33" name="Freeform 113"/>
          <p:cNvSpPr>
            <a:spLocks/>
          </p:cNvSpPr>
          <p:nvPr/>
        </p:nvSpPr>
        <p:spPr bwMode="auto">
          <a:xfrm>
            <a:off x="6425967" y="1787319"/>
            <a:ext cx="261374" cy="58659"/>
          </a:xfrm>
          <a:custGeom>
            <a:avLst/>
            <a:gdLst>
              <a:gd name="T0" fmla="*/ 24 w 171"/>
              <a:gd name="T1" fmla="*/ 0 h 61"/>
              <a:gd name="T2" fmla="*/ 0 w 171"/>
              <a:gd name="T3" fmla="*/ 24 h 61"/>
              <a:gd name="T4" fmla="*/ 0 w 171"/>
              <a:gd name="T5" fmla="*/ 36 h 61"/>
              <a:gd name="T6" fmla="*/ 24 w 171"/>
              <a:gd name="T7" fmla="*/ 61 h 61"/>
              <a:gd name="T8" fmla="*/ 147 w 171"/>
              <a:gd name="T9" fmla="*/ 61 h 61"/>
              <a:gd name="T10" fmla="*/ 171 w 171"/>
              <a:gd name="T11" fmla="*/ 36 h 61"/>
              <a:gd name="T12" fmla="*/ 171 w 171"/>
              <a:gd name="T13" fmla="*/ 24 h 61"/>
              <a:gd name="T14" fmla="*/ 147 w 171"/>
              <a:gd name="T15" fmla="*/ 0 h 61"/>
              <a:gd name="T16" fmla="*/ 24 w 171"/>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61">
                <a:moveTo>
                  <a:pt x="24" y="0"/>
                </a:moveTo>
                <a:cubicBezTo>
                  <a:pt x="11" y="0"/>
                  <a:pt x="0" y="11"/>
                  <a:pt x="0" y="24"/>
                </a:cubicBezTo>
                <a:cubicBezTo>
                  <a:pt x="0" y="36"/>
                  <a:pt x="0" y="36"/>
                  <a:pt x="0" y="36"/>
                </a:cubicBezTo>
                <a:cubicBezTo>
                  <a:pt x="0" y="50"/>
                  <a:pt x="11" y="61"/>
                  <a:pt x="24" y="61"/>
                </a:cubicBezTo>
                <a:cubicBezTo>
                  <a:pt x="147" y="61"/>
                  <a:pt x="147" y="61"/>
                  <a:pt x="147" y="61"/>
                </a:cubicBezTo>
                <a:cubicBezTo>
                  <a:pt x="160" y="61"/>
                  <a:pt x="171" y="50"/>
                  <a:pt x="171" y="36"/>
                </a:cubicBezTo>
                <a:cubicBezTo>
                  <a:pt x="171" y="24"/>
                  <a:pt x="171" y="24"/>
                  <a:pt x="171" y="24"/>
                </a:cubicBezTo>
                <a:cubicBezTo>
                  <a:pt x="171" y="11"/>
                  <a:pt x="160" y="0"/>
                  <a:pt x="147" y="0"/>
                </a:cubicBez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grpSp>
        <p:nvGrpSpPr>
          <p:cNvPr id="24" name="グループ化 23"/>
          <p:cNvGrpSpPr/>
          <p:nvPr/>
        </p:nvGrpSpPr>
        <p:grpSpPr>
          <a:xfrm>
            <a:off x="6418958" y="1894091"/>
            <a:ext cx="294362" cy="190641"/>
            <a:chOff x="5344347" y="1892638"/>
            <a:chExt cx="294362" cy="190641"/>
          </a:xfrm>
        </p:grpSpPr>
        <p:sp>
          <p:nvSpPr>
            <p:cNvPr id="229" name="Freeform 108"/>
            <p:cNvSpPr>
              <a:spLocks/>
            </p:cNvSpPr>
            <p:nvPr/>
          </p:nvSpPr>
          <p:spPr bwMode="auto">
            <a:xfrm>
              <a:off x="5344347" y="1892638"/>
              <a:ext cx="294362" cy="190641"/>
            </a:xfrm>
            <a:custGeom>
              <a:avLst/>
              <a:gdLst>
                <a:gd name="T0" fmla="*/ 159 w 194"/>
                <a:gd name="T1" fmla="*/ 195 h 195"/>
                <a:gd name="T2" fmla="*/ 36 w 194"/>
                <a:gd name="T3" fmla="*/ 195 h 195"/>
                <a:gd name="T4" fmla="*/ 0 w 194"/>
                <a:gd name="T5" fmla="*/ 159 h 195"/>
                <a:gd name="T6" fmla="*/ 0 w 194"/>
                <a:gd name="T7" fmla="*/ 36 h 195"/>
                <a:gd name="T8" fmla="*/ 36 w 194"/>
                <a:gd name="T9" fmla="*/ 0 h 195"/>
                <a:gd name="T10" fmla="*/ 159 w 194"/>
                <a:gd name="T11" fmla="*/ 0 h 195"/>
                <a:gd name="T12" fmla="*/ 194 w 194"/>
                <a:gd name="T13" fmla="*/ 36 h 195"/>
                <a:gd name="T14" fmla="*/ 194 w 194"/>
                <a:gd name="T15" fmla="*/ 159 h 195"/>
                <a:gd name="T16" fmla="*/ 159 w 194"/>
                <a:gd name="T1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95">
                  <a:moveTo>
                    <a:pt x="159" y="195"/>
                  </a:moveTo>
                  <a:cubicBezTo>
                    <a:pt x="36" y="195"/>
                    <a:pt x="36" y="195"/>
                    <a:pt x="36" y="195"/>
                  </a:cubicBezTo>
                  <a:cubicBezTo>
                    <a:pt x="16" y="195"/>
                    <a:pt x="0" y="178"/>
                    <a:pt x="0" y="159"/>
                  </a:cubicBezTo>
                  <a:cubicBezTo>
                    <a:pt x="0" y="36"/>
                    <a:pt x="0" y="36"/>
                    <a:pt x="0" y="36"/>
                  </a:cubicBezTo>
                  <a:cubicBezTo>
                    <a:pt x="0" y="16"/>
                    <a:pt x="16" y="0"/>
                    <a:pt x="36" y="0"/>
                  </a:cubicBezTo>
                  <a:cubicBezTo>
                    <a:pt x="159" y="0"/>
                    <a:pt x="159" y="0"/>
                    <a:pt x="159" y="0"/>
                  </a:cubicBezTo>
                  <a:cubicBezTo>
                    <a:pt x="178" y="0"/>
                    <a:pt x="194" y="16"/>
                    <a:pt x="194" y="36"/>
                  </a:cubicBezTo>
                  <a:cubicBezTo>
                    <a:pt x="194" y="159"/>
                    <a:pt x="194" y="159"/>
                    <a:pt x="194" y="159"/>
                  </a:cubicBezTo>
                  <a:cubicBezTo>
                    <a:pt x="194" y="178"/>
                    <a:pt x="178" y="195"/>
                    <a:pt x="159" y="195"/>
                  </a:cubicBezTo>
                  <a:close/>
                </a:path>
              </a:pathLst>
            </a:custGeom>
            <a:solidFill>
              <a:srgbClr val="E947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30" name="Freeform 109"/>
            <p:cNvSpPr>
              <a:spLocks/>
            </p:cNvSpPr>
            <p:nvPr/>
          </p:nvSpPr>
          <p:spPr bwMode="auto">
            <a:xfrm>
              <a:off x="5360832" y="1905305"/>
              <a:ext cx="261374" cy="167830"/>
            </a:xfrm>
            <a:custGeom>
              <a:avLst/>
              <a:gdLst>
                <a:gd name="T0" fmla="*/ 24 w 171"/>
                <a:gd name="T1" fmla="*/ 0 h 171"/>
                <a:gd name="T2" fmla="*/ 0 w 171"/>
                <a:gd name="T3" fmla="*/ 24 h 171"/>
                <a:gd name="T4" fmla="*/ 0 w 171"/>
                <a:gd name="T5" fmla="*/ 147 h 171"/>
                <a:gd name="T6" fmla="*/ 24 w 171"/>
                <a:gd name="T7" fmla="*/ 171 h 171"/>
                <a:gd name="T8" fmla="*/ 147 w 171"/>
                <a:gd name="T9" fmla="*/ 171 h 171"/>
                <a:gd name="T10" fmla="*/ 171 w 171"/>
                <a:gd name="T11" fmla="*/ 147 h 171"/>
                <a:gd name="T12" fmla="*/ 171 w 171"/>
                <a:gd name="T13" fmla="*/ 24 h 171"/>
                <a:gd name="T14" fmla="*/ 147 w 171"/>
                <a:gd name="T15" fmla="*/ 0 h 171"/>
                <a:gd name="T16" fmla="*/ 24 w 171"/>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71">
                  <a:moveTo>
                    <a:pt x="24" y="0"/>
                  </a:moveTo>
                  <a:cubicBezTo>
                    <a:pt x="11" y="0"/>
                    <a:pt x="0" y="11"/>
                    <a:pt x="0" y="24"/>
                  </a:cubicBezTo>
                  <a:cubicBezTo>
                    <a:pt x="0" y="147"/>
                    <a:pt x="0" y="147"/>
                    <a:pt x="0" y="147"/>
                  </a:cubicBezTo>
                  <a:cubicBezTo>
                    <a:pt x="0" y="160"/>
                    <a:pt x="11" y="171"/>
                    <a:pt x="24" y="171"/>
                  </a:cubicBezTo>
                  <a:cubicBezTo>
                    <a:pt x="147" y="171"/>
                    <a:pt x="147" y="171"/>
                    <a:pt x="147" y="171"/>
                  </a:cubicBezTo>
                  <a:cubicBezTo>
                    <a:pt x="160" y="171"/>
                    <a:pt x="171" y="160"/>
                    <a:pt x="171" y="147"/>
                  </a:cubicBezTo>
                  <a:cubicBezTo>
                    <a:pt x="171" y="24"/>
                    <a:pt x="171" y="24"/>
                    <a:pt x="171" y="24"/>
                  </a:cubicBezTo>
                  <a:cubicBezTo>
                    <a:pt x="171" y="11"/>
                    <a:pt x="160" y="0"/>
                    <a:pt x="147" y="0"/>
                  </a:cubicBez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pic>
          <p:nvPicPr>
            <p:cNvPr id="234" name="図 233"/>
            <p:cNvPicPr>
              <a:picLocks noChangeAspect="1"/>
            </p:cNvPicPr>
            <p:nvPr/>
          </p:nvPicPr>
          <p:blipFill>
            <a:blip r:embed="rId5"/>
            <a:stretch>
              <a:fillRect/>
            </a:stretch>
          </p:blipFill>
          <p:spPr>
            <a:xfrm>
              <a:off x="5394813" y="1920802"/>
              <a:ext cx="193411" cy="146106"/>
            </a:xfrm>
            <a:prstGeom prst="rect">
              <a:avLst/>
            </a:prstGeom>
          </p:spPr>
        </p:pic>
      </p:grpSp>
      <p:pic>
        <p:nvPicPr>
          <p:cNvPr id="235" name="図 234"/>
          <p:cNvPicPr>
            <a:picLocks noChangeAspect="1"/>
          </p:cNvPicPr>
          <p:nvPr/>
        </p:nvPicPr>
        <p:blipFill>
          <a:blip r:embed="rId5"/>
          <a:stretch>
            <a:fillRect/>
          </a:stretch>
        </p:blipFill>
        <p:spPr>
          <a:xfrm flipV="1">
            <a:off x="6475020" y="1792823"/>
            <a:ext cx="160709" cy="52198"/>
          </a:xfrm>
          <a:prstGeom prst="rect">
            <a:avLst/>
          </a:prstGeom>
        </p:spPr>
      </p:pic>
      <p:grpSp>
        <p:nvGrpSpPr>
          <p:cNvPr id="262" name="グループ化 261"/>
          <p:cNvGrpSpPr/>
          <p:nvPr/>
        </p:nvGrpSpPr>
        <p:grpSpPr>
          <a:xfrm>
            <a:off x="6408204" y="4131360"/>
            <a:ext cx="294362" cy="524670"/>
            <a:chOff x="7067266" y="412078"/>
            <a:chExt cx="537378" cy="1491690"/>
          </a:xfrm>
        </p:grpSpPr>
        <p:sp>
          <p:nvSpPr>
            <p:cNvPr id="263" name="Freeform 108"/>
            <p:cNvSpPr>
              <a:spLocks/>
            </p:cNvSpPr>
            <p:nvPr/>
          </p:nvSpPr>
          <p:spPr bwMode="auto">
            <a:xfrm>
              <a:off x="7067266" y="1361755"/>
              <a:ext cx="537378" cy="542013"/>
            </a:xfrm>
            <a:custGeom>
              <a:avLst/>
              <a:gdLst>
                <a:gd name="T0" fmla="*/ 159 w 194"/>
                <a:gd name="T1" fmla="*/ 195 h 195"/>
                <a:gd name="T2" fmla="*/ 36 w 194"/>
                <a:gd name="T3" fmla="*/ 195 h 195"/>
                <a:gd name="T4" fmla="*/ 0 w 194"/>
                <a:gd name="T5" fmla="*/ 159 h 195"/>
                <a:gd name="T6" fmla="*/ 0 w 194"/>
                <a:gd name="T7" fmla="*/ 36 h 195"/>
                <a:gd name="T8" fmla="*/ 36 w 194"/>
                <a:gd name="T9" fmla="*/ 0 h 195"/>
                <a:gd name="T10" fmla="*/ 159 w 194"/>
                <a:gd name="T11" fmla="*/ 0 h 195"/>
                <a:gd name="T12" fmla="*/ 194 w 194"/>
                <a:gd name="T13" fmla="*/ 36 h 195"/>
                <a:gd name="T14" fmla="*/ 194 w 194"/>
                <a:gd name="T15" fmla="*/ 159 h 195"/>
                <a:gd name="T16" fmla="*/ 159 w 194"/>
                <a:gd name="T1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95">
                  <a:moveTo>
                    <a:pt x="159" y="195"/>
                  </a:moveTo>
                  <a:cubicBezTo>
                    <a:pt x="36" y="195"/>
                    <a:pt x="36" y="195"/>
                    <a:pt x="36" y="195"/>
                  </a:cubicBezTo>
                  <a:cubicBezTo>
                    <a:pt x="16" y="195"/>
                    <a:pt x="0" y="178"/>
                    <a:pt x="0" y="159"/>
                  </a:cubicBezTo>
                  <a:cubicBezTo>
                    <a:pt x="0" y="36"/>
                    <a:pt x="0" y="36"/>
                    <a:pt x="0" y="36"/>
                  </a:cubicBezTo>
                  <a:cubicBezTo>
                    <a:pt x="0" y="16"/>
                    <a:pt x="16" y="0"/>
                    <a:pt x="36" y="0"/>
                  </a:cubicBezTo>
                  <a:cubicBezTo>
                    <a:pt x="159" y="0"/>
                    <a:pt x="159" y="0"/>
                    <a:pt x="159" y="0"/>
                  </a:cubicBezTo>
                  <a:cubicBezTo>
                    <a:pt x="178" y="0"/>
                    <a:pt x="194" y="16"/>
                    <a:pt x="194" y="36"/>
                  </a:cubicBezTo>
                  <a:cubicBezTo>
                    <a:pt x="194" y="159"/>
                    <a:pt x="194" y="159"/>
                    <a:pt x="194" y="159"/>
                  </a:cubicBezTo>
                  <a:cubicBezTo>
                    <a:pt x="194" y="178"/>
                    <a:pt x="178" y="195"/>
                    <a:pt x="159" y="195"/>
                  </a:cubicBezTo>
                  <a:close/>
                </a:path>
              </a:pathLst>
            </a:custGeom>
            <a:solidFill>
              <a:srgbClr val="E947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64" name="Freeform 109"/>
            <p:cNvSpPr>
              <a:spLocks/>
            </p:cNvSpPr>
            <p:nvPr/>
          </p:nvSpPr>
          <p:spPr bwMode="auto">
            <a:xfrm>
              <a:off x="7097360" y="1397771"/>
              <a:ext cx="477156" cy="477157"/>
            </a:xfrm>
            <a:custGeom>
              <a:avLst/>
              <a:gdLst>
                <a:gd name="T0" fmla="*/ 24 w 171"/>
                <a:gd name="T1" fmla="*/ 0 h 171"/>
                <a:gd name="T2" fmla="*/ 0 w 171"/>
                <a:gd name="T3" fmla="*/ 24 h 171"/>
                <a:gd name="T4" fmla="*/ 0 w 171"/>
                <a:gd name="T5" fmla="*/ 147 h 171"/>
                <a:gd name="T6" fmla="*/ 24 w 171"/>
                <a:gd name="T7" fmla="*/ 171 h 171"/>
                <a:gd name="T8" fmla="*/ 147 w 171"/>
                <a:gd name="T9" fmla="*/ 171 h 171"/>
                <a:gd name="T10" fmla="*/ 171 w 171"/>
                <a:gd name="T11" fmla="*/ 147 h 171"/>
                <a:gd name="T12" fmla="*/ 171 w 171"/>
                <a:gd name="T13" fmla="*/ 24 h 171"/>
                <a:gd name="T14" fmla="*/ 147 w 171"/>
                <a:gd name="T15" fmla="*/ 0 h 171"/>
                <a:gd name="T16" fmla="*/ 24 w 171"/>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71">
                  <a:moveTo>
                    <a:pt x="24" y="0"/>
                  </a:moveTo>
                  <a:cubicBezTo>
                    <a:pt x="11" y="0"/>
                    <a:pt x="0" y="11"/>
                    <a:pt x="0" y="24"/>
                  </a:cubicBezTo>
                  <a:cubicBezTo>
                    <a:pt x="0" y="147"/>
                    <a:pt x="0" y="147"/>
                    <a:pt x="0" y="147"/>
                  </a:cubicBezTo>
                  <a:cubicBezTo>
                    <a:pt x="0" y="160"/>
                    <a:pt x="11" y="171"/>
                    <a:pt x="24" y="171"/>
                  </a:cubicBezTo>
                  <a:cubicBezTo>
                    <a:pt x="147" y="171"/>
                    <a:pt x="147" y="171"/>
                    <a:pt x="147" y="171"/>
                  </a:cubicBezTo>
                  <a:cubicBezTo>
                    <a:pt x="160" y="171"/>
                    <a:pt x="171" y="160"/>
                    <a:pt x="171" y="147"/>
                  </a:cubicBezTo>
                  <a:cubicBezTo>
                    <a:pt x="171" y="24"/>
                    <a:pt x="171" y="24"/>
                    <a:pt x="171" y="24"/>
                  </a:cubicBezTo>
                  <a:cubicBezTo>
                    <a:pt x="171" y="11"/>
                    <a:pt x="160" y="0"/>
                    <a:pt x="147" y="0"/>
                  </a:cubicBez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66" name="Freeform 111"/>
            <p:cNvSpPr>
              <a:spLocks/>
            </p:cNvSpPr>
            <p:nvPr/>
          </p:nvSpPr>
          <p:spPr bwMode="auto">
            <a:xfrm>
              <a:off x="7067266" y="412078"/>
              <a:ext cx="537378" cy="801437"/>
            </a:xfrm>
            <a:custGeom>
              <a:avLst/>
              <a:gdLst>
                <a:gd name="T0" fmla="*/ 164 w 194"/>
                <a:gd name="T1" fmla="*/ 144 h 288"/>
                <a:gd name="T2" fmla="*/ 134 w 194"/>
                <a:gd name="T3" fmla="*/ 141 h 288"/>
                <a:gd name="T4" fmla="*/ 128 w 194"/>
                <a:gd name="T5" fmla="*/ 137 h 288"/>
                <a:gd name="T6" fmla="*/ 127 w 194"/>
                <a:gd name="T7" fmla="*/ 125 h 288"/>
                <a:gd name="T8" fmla="*/ 142 w 194"/>
                <a:gd name="T9" fmla="*/ 84 h 288"/>
                <a:gd name="T10" fmla="*/ 150 w 194"/>
                <a:gd name="T11" fmla="*/ 43 h 288"/>
                <a:gd name="T12" fmla="*/ 97 w 194"/>
                <a:gd name="T13" fmla="*/ 0 h 288"/>
                <a:gd name="T14" fmla="*/ 44 w 194"/>
                <a:gd name="T15" fmla="*/ 43 h 288"/>
                <a:gd name="T16" fmla="*/ 53 w 194"/>
                <a:gd name="T17" fmla="*/ 83 h 288"/>
                <a:gd name="T18" fmla="*/ 67 w 194"/>
                <a:gd name="T19" fmla="*/ 125 h 288"/>
                <a:gd name="T20" fmla="*/ 67 w 194"/>
                <a:gd name="T21" fmla="*/ 137 h 288"/>
                <a:gd name="T22" fmla="*/ 61 w 194"/>
                <a:gd name="T23" fmla="*/ 141 h 288"/>
                <a:gd name="T24" fmla="*/ 30 w 194"/>
                <a:gd name="T25" fmla="*/ 144 h 288"/>
                <a:gd name="T26" fmla="*/ 0 w 194"/>
                <a:gd name="T27" fmla="*/ 173 h 288"/>
                <a:gd name="T28" fmla="*/ 0 w 194"/>
                <a:gd name="T29" fmla="*/ 240 h 288"/>
                <a:gd name="T30" fmla="*/ 0 w 194"/>
                <a:gd name="T31" fmla="*/ 246 h 288"/>
                <a:gd name="T32" fmla="*/ 0 w 194"/>
                <a:gd name="T33" fmla="*/ 252 h 288"/>
                <a:gd name="T34" fmla="*/ 36 w 194"/>
                <a:gd name="T35" fmla="*/ 288 h 288"/>
                <a:gd name="T36" fmla="*/ 159 w 194"/>
                <a:gd name="T37" fmla="*/ 288 h 288"/>
                <a:gd name="T38" fmla="*/ 194 w 194"/>
                <a:gd name="T39" fmla="*/ 252 h 288"/>
                <a:gd name="T40" fmla="*/ 194 w 194"/>
                <a:gd name="T41" fmla="*/ 246 h 288"/>
                <a:gd name="T42" fmla="*/ 194 w 194"/>
                <a:gd name="T43" fmla="*/ 240 h 288"/>
                <a:gd name="T44" fmla="*/ 194 w 194"/>
                <a:gd name="T45" fmla="*/ 173 h 288"/>
                <a:gd name="T46" fmla="*/ 164 w 194"/>
                <a:gd name="T47" fmla="*/ 1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4" h="288">
                  <a:moveTo>
                    <a:pt x="164" y="144"/>
                  </a:moveTo>
                  <a:cubicBezTo>
                    <a:pt x="134" y="141"/>
                    <a:pt x="134" y="141"/>
                    <a:pt x="134" y="141"/>
                  </a:cubicBezTo>
                  <a:cubicBezTo>
                    <a:pt x="130" y="140"/>
                    <a:pt x="128" y="138"/>
                    <a:pt x="128" y="137"/>
                  </a:cubicBezTo>
                  <a:cubicBezTo>
                    <a:pt x="126" y="135"/>
                    <a:pt x="126" y="131"/>
                    <a:pt x="127" y="125"/>
                  </a:cubicBezTo>
                  <a:cubicBezTo>
                    <a:pt x="142" y="84"/>
                    <a:pt x="142" y="84"/>
                    <a:pt x="142" y="84"/>
                  </a:cubicBezTo>
                  <a:cubicBezTo>
                    <a:pt x="148" y="69"/>
                    <a:pt x="150" y="55"/>
                    <a:pt x="150" y="43"/>
                  </a:cubicBezTo>
                  <a:cubicBezTo>
                    <a:pt x="150" y="22"/>
                    <a:pt x="132" y="0"/>
                    <a:pt x="97" y="0"/>
                  </a:cubicBezTo>
                  <a:cubicBezTo>
                    <a:pt x="63" y="0"/>
                    <a:pt x="44" y="22"/>
                    <a:pt x="44" y="43"/>
                  </a:cubicBezTo>
                  <a:cubicBezTo>
                    <a:pt x="44" y="55"/>
                    <a:pt x="47" y="69"/>
                    <a:pt x="53" y="83"/>
                  </a:cubicBezTo>
                  <a:cubicBezTo>
                    <a:pt x="67" y="125"/>
                    <a:pt x="67" y="125"/>
                    <a:pt x="67" y="125"/>
                  </a:cubicBezTo>
                  <a:cubicBezTo>
                    <a:pt x="68" y="131"/>
                    <a:pt x="68" y="135"/>
                    <a:pt x="67" y="137"/>
                  </a:cubicBezTo>
                  <a:cubicBezTo>
                    <a:pt x="66" y="138"/>
                    <a:pt x="65" y="140"/>
                    <a:pt x="61" y="141"/>
                  </a:cubicBezTo>
                  <a:cubicBezTo>
                    <a:pt x="30" y="144"/>
                    <a:pt x="30" y="144"/>
                    <a:pt x="30" y="144"/>
                  </a:cubicBezTo>
                  <a:cubicBezTo>
                    <a:pt x="12" y="147"/>
                    <a:pt x="0" y="158"/>
                    <a:pt x="0" y="173"/>
                  </a:cubicBezTo>
                  <a:cubicBezTo>
                    <a:pt x="0" y="240"/>
                    <a:pt x="0" y="240"/>
                    <a:pt x="0" y="240"/>
                  </a:cubicBezTo>
                  <a:cubicBezTo>
                    <a:pt x="0" y="246"/>
                    <a:pt x="0" y="246"/>
                    <a:pt x="0" y="246"/>
                  </a:cubicBezTo>
                  <a:cubicBezTo>
                    <a:pt x="0" y="252"/>
                    <a:pt x="0" y="252"/>
                    <a:pt x="0" y="252"/>
                  </a:cubicBezTo>
                  <a:cubicBezTo>
                    <a:pt x="0" y="272"/>
                    <a:pt x="16" y="288"/>
                    <a:pt x="36" y="288"/>
                  </a:cubicBezTo>
                  <a:cubicBezTo>
                    <a:pt x="159" y="288"/>
                    <a:pt x="159" y="288"/>
                    <a:pt x="159" y="288"/>
                  </a:cubicBezTo>
                  <a:cubicBezTo>
                    <a:pt x="178" y="288"/>
                    <a:pt x="194" y="272"/>
                    <a:pt x="194" y="252"/>
                  </a:cubicBezTo>
                  <a:cubicBezTo>
                    <a:pt x="194" y="246"/>
                    <a:pt x="194" y="246"/>
                    <a:pt x="194" y="246"/>
                  </a:cubicBezTo>
                  <a:cubicBezTo>
                    <a:pt x="194" y="240"/>
                    <a:pt x="194" y="240"/>
                    <a:pt x="194" y="240"/>
                  </a:cubicBezTo>
                  <a:cubicBezTo>
                    <a:pt x="194" y="173"/>
                    <a:pt x="194" y="173"/>
                    <a:pt x="194" y="173"/>
                  </a:cubicBezTo>
                  <a:cubicBezTo>
                    <a:pt x="194" y="158"/>
                    <a:pt x="183" y="147"/>
                    <a:pt x="164" y="144"/>
                  </a:cubicBezTo>
                  <a:close/>
                </a:path>
              </a:pathLst>
            </a:custGeom>
            <a:solidFill>
              <a:srgbClr val="D5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68" name="Freeform 112"/>
            <p:cNvSpPr>
              <a:spLocks/>
            </p:cNvSpPr>
            <p:nvPr/>
          </p:nvSpPr>
          <p:spPr bwMode="auto">
            <a:xfrm>
              <a:off x="7067266" y="981884"/>
              <a:ext cx="537378" cy="231629"/>
            </a:xfrm>
            <a:custGeom>
              <a:avLst/>
              <a:gdLst>
                <a:gd name="T0" fmla="*/ 159 w 194"/>
                <a:gd name="T1" fmla="*/ 84 h 84"/>
                <a:gd name="T2" fmla="*/ 36 w 194"/>
                <a:gd name="T3" fmla="*/ 84 h 84"/>
                <a:gd name="T4" fmla="*/ 0 w 194"/>
                <a:gd name="T5" fmla="*/ 48 h 84"/>
                <a:gd name="T6" fmla="*/ 0 w 194"/>
                <a:gd name="T7" fmla="*/ 36 h 84"/>
                <a:gd name="T8" fmla="*/ 36 w 194"/>
                <a:gd name="T9" fmla="*/ 0 h 84"/>
                <a:gd name="T10" fmla="*/ 159 w 194"/>
                <a:gd name="T11" fmla="*/ 0 h 84"/>
                <a:gd name="T12" fmla="*/ 194 w 194"/>
                <a:gd name="T13" fmla="*/ 36 h 84"/>
                <a:gd name="T14" fmla="*/ 194 w 194"/>
                <a:gd name="T15" fmla="*/ 48 h 84"/>
                <a:gd name="T16" fmla="*/ 159 w 194"/>
                <a:gd name="T1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84">
                  <a:moveTo>
                    <a:pt x="159" y="84"/>
                  </a:moveTo>
                  <a:cubicBezTo>
                    <a:pt x="36" y="84"/>
                    <a:pt x="36" y="84"/>
                    <a:pt x="36" y="84"/>
                  </a:cubicBezTo>
                  <a:cubicBezTo>
                    <a:pt x="16" y="84"/>
                    <a:pt x="0" y="68"/>
                    <a:pt x="0" y="48"/>
                  </a:cubicBezTo>
                  <a:cubicBezTo>
                    <a:pt x="0" y="36"/>
                    <a:pt x="0" y="36"/>
                    <a:pt x="0" y="36"/>
                  </a:cubicBezTo>
                  <a:cubicBezTo>
                    <a:pt x="0" y="16"/>
                    <a:pt x="16" y="0"/>
                    <a:pt x="36" y="0"/>
                  </a:cubicBezTo>
                  <a:cubicBezTo>
                    <a:pt x="159" y="0"/>
                    <a:pt x="159" y="0"/>
                    <a:pt x="159" y="0"/>
                  </a:cubicBezTo>
                  <a:cubicBezTo>
                    <a:pt x="178" y="0"/>
                    <a:pt x="194" y="16"/>
                    <a:pt x="194" y="36"/>
                  </a:cubicBezTo>
                  <a:cubicBezTo>
                    <a:pt x="194" y="48"/>
                    <a:pt x="194" y="48"/>
                    <a:pt x="194" y="48"/>
                  </a:cubicBezTo>
                  <a:cubicBezTo>
                    <a:pt x="194" y="68"/>
                    <a:pt x="178" y="84"/>
                    <a:pt x="159" y="84"/>
                  </a:cubicBezTo>
                  <a:close/>
                </a:path>
              </a:pathLst>
            </a:custGeom>
            <a:solidFill>
              <a:srgbClr val="E947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69" name="Freeform 113"/>
            <p:cNvSpPr>
              <a:spLocks/>
            </p:cNvSpPr>
            <p:nvPr/>
          </p:nvSpPr>
          <p:spPr bwMode="auto">
            <a:xfrm>
              <a:off x="7099693" y="1014313"/>
              <a:ext cx="477156" cy="166773"/>
            </a:xfrm>
            <a:custGeom>
              <a:avLst/>
              <a:gdLst>
                <a:gd name="T0" fmla="*/ 24 w 171"/>
                <a:gd name="T1" fmla="*/ 0 h 61"/>
                <a:gd name="T2" fmla="*/ 0 w 171"/>
                <a:gd name="T3" fmla="*/ 24 h 61"/>
                <a:gd name="T4" fmla="*/ 0 w 171"/>
                <a:gd name="T5" fmla="*/ 36 h 61"/>
                <a:gd name="T6" fmla="*/ 24 w 171"/>
                <a:gd name="T7" fmla="*/ 61 h 61"/>
                <a:gd name="T8" fmla="*/ 147 w 171"/>
                <a:gd name="T9" fmla="*/ 61 h 61"/>
                <a:gd name="T10" fmla="*/ 171 w 171"/>
                <a:gd name="T11" fmla="*/ 36 h 61"/>
                <a:gd name="T12" fmla="*/ 171 w 171"/>
                <a:gd name="T13" fmla="*/ 24 h 61"/>
                <a:gd name="T14" fmla="*/ 147 w 171"/>
                <a:gd name="T15" fmla="*/ 0 h 61"/>
                <a:gd name="T16" fmla="*/ 24 w 171"/>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61">
                  <a:moveTo>
                    <a:pt x="24" y="0"/>
                  </a:moveTo>
                  <a:cubicBezTo>
                    <a:pt x="11" y="0"/>
                    <a:pt x="0" y="11"/>
                    <a:pt x="0" y="24"/>
                  </a:cubicBezTo>
                  <a:cubicBezTo>
                    <a:pt x="0" y="36"/>
                    <a:pt x="0" y="36"/>
                    <a:pt x="0" y="36"/>
                  </a:cubicBezTo>
                  <a:cubicBezTo>
                    <a:pt x="0" y="50"/>
                    <a:pt x="11" y="61"/>
                    <a:pt x="24" y="61"/>
                  </a:cubicBezTo>
                  <a:cubicBezTo>
                    <a:pt x="147" y="61"/>
                    <a:pt x="147" y="61"/>
                    <a:pt x="147" y="61"/>
                  </a:cubicBezTo>
                  <a:cubicBezTo>
                    <a:pt x="160" y="61"/>
                    <a:pt x="171" y="50"/>
                    <a:pt x="171" y="36"/>
                  </a:cubicBezTo>
                  <a:cubicBezTo>
                    <a:pt x="171" y="24"/>
                    <a:pt x="171" y="24"/>
                    <a:pt x="171" y="24"/>
                  </a:cubicBezTo>
                  <a:cubicBezTo>
                    <a:pt x="171" y="11"/>
                    <a:pt x="160" y="0"/>
                    <a:pt x="147" y="0"/>
                  </a:cubicBez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pic>
          <p:nvPicPr>
            <p:cNvPr id="275" name="図 274"/>
            <p:cNvPicPr>
              <a:picLocks noChangeAspect="1"/>
            </p:cNvPicPr>
            <p:nvPr/>
          </p:nvPicPr>
          <p:blipFill>
            <a:blip r:embed="rId5"/>
            <a:stretch>
              <a:fillRect/>
            </a:stretch>
          </p:blipFill>
          <p:spPr>
            <a:xfrm>
              <a:off x="7159395" y="1441828"/>
              <a:ext cx="353085" cy="415394"/>
            </a:xfrm>
            <a:prstGeom prst="rect">
              <a:avLst/>
            </a:prstGeom>
          </p:spPr>
        </p:pic>
        <p:pic>
          <p:nvPicPr>
            <p:cNvPr id="276" name="図 275"/>
            <p:cNvPicPr>
              <a:picLocks noChangeAspect="1"/>
            </p:cNvPicPr>
            <p:nvPr/>
          </p:nvPicPr>
          <p:blipFill>
            <a:blip r:embed="rId5"/>
            <a:stretch>
              <a:fillRect/>
            </a:stretch>
          </p:blipFill>
          <p:spPr>
            <a:xfrm flipV="1">
              <a:off x="7189244" y="1029962"/>
              <a:ext cx="293385" cy="148405"/>
            </a:xfrm>
            <a:prstGeom prst="rect">
              <a:avLst/>
            </a:prstGeom>
          </p:spPr>
        </p:pic>
      </p:grpSp>
      <p:grpSp>
        <p:nvGrpSpPr>
          <p:cNvPr id="291" name="グループ化 290"/>
          <p:cNvGrpSpPr/>
          <p:nvPr/>
        </p:nvGrpSpPr>
        <p:grpSpPr>
          <a:xfrm>
            <a:off x="2902519" y="3235027"/>
            <a:ext cx="189115" cy="224300"/>
            <a:chOff x="755650" y="3768725"/>
            <a:chExt cx="287338" cy="379413"/>
          </a:xfrm>
        </p:grpSpPr>
        <p:sp>
          <p:nvSpPr>
            <p:cNvPr id="292"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3"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4"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5"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6"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sp>
        <p:nvSpPr>
          <p:cNvPr id="357" name="角丸四角形 356"/>
          <p:cNvSpPr/>
          <p:nvPr/>
        </p:nvSpPr>
        <p:spPr>
          <a:xfrm>
            <a:off x="3856493" y="2405395"/>
            <a:ext cx="1332000" cy="238363"/>
          </a:xfrm>
          <a:prstGeom prst="roundRect">
            <a:avLst/>
          </a:prstGeom>
          <a:noFill/>
          <a:ln>
            <a:solidFill>
              <a:schemeClr val="bg1">
                <a:lumMod val="65000"/>
              </a:schemeClr>
            </a:solidFill>
          </a:ln>
        </p:spPr>
        <p:txBody>
          <a:bodyPr wrap="square">
            <a:spAutoFit/>
          </a:bodyPr>
          <a:lstStyle/>
          <a:p>
            <a:pPr algn="ctr"/>
            <a:r>
              <a:rPr lang="ja-JP" altLang="en-US" sz="800" dirty="0">
                <a:latin typeface="+mn-ea"/>
                <a:cs typeface="ＭＳ 明朝" panose="02020609040205080304" pitchFamily="17" charset="-128"/>
              </a:rPr>
              <a:t>作成日／送信日</a:t>
            </a:r>
            <a:endParaRPr lang="ja-JP" altLang="en-US" sz="800" dirty="0">
              <a:latin typeface="+mn-ea"/>
            </a:endParaRPr>
          </a:p>
        </p:txBody>
      </p:sp>
      <p:sp>
        <p:nvSpPr>
          <p:cNvPr id="358" name="角丸四角形 357"/>
          <p:cNvSpPr/>
          <p:nvPr/>
        </p:nvSpPr>
        <p:spPr>
          <a:xfrm>
            <a:off x="3854338" y="2139702"/>
            <a:ext cx="1332000" cy="238363"/>
          </a:xfrm>
          <a:prstGeom prst="roundRect">
            <a:avLst/>
          </a:prstGeom>
          <a:noFill/>
          <a:ln>
            <a:solidFill>
              <a:schemeClr val="bg1">
                <a:lumMod val="65000"/>
              </a:schemeClr>
            </a:solidFill>
          </a:ln>
        </p:spPr>
        <p:txBody>
          <a:bodyPr wrap="square">
            <a:spAutoFit/>
          </a:bodyPr>
          <a:lstStyle/>
          <a:p>
            <a:pPr algn="ctr"/>
            <a:r>
              <a:rPr lang="ja-JP" altLang="en-US" sz="800" dirty="0">
                <a:latin typeface="+mn-ea"/>
              </a:rPr>
              <a:t>スタンプ発行状況</a:t>
            </a:r>
          </a:p>
        </p:txBody>
      </p:sp>
      <p:sp>
        <p:nvSpPr>
          <p:cNvPr id="360" name="角丸四角形 359"/>
          <p:cNvSpPr/>
          <p:nvPr/>
        </p:nvSpPr>
        <p:spPr>
          <a:xfrm>
            <a:off x="3851920" y="3543858"/>
            <a:ext cx="612000" cy="238363"/>
          </a:xfrm>
          <a:prstGeom prst="roundRect">
            <a:avLst/>
          </a:prstGeom>
          <a:noFill/>
          <a:ln>
            <a:solidFill>
              <a:schemeClr val="bg1">
                <a:lumMod val="65000"/>
              </a:schemeClr>
            </a:solidFill>
          </a:ln>
        </p:spPr>
        <p:txBody>
          <a:bodyPr wrap="square">
            <a:spAutoFit/>
          </a:bodyPr>
          <a:lstStyle/>
          <a:p>
            <a:pPr algn="ctr"/>
            <a:r>
              <a:rPr lang="ja-JP" altLang="en-US" sz="800" dirty="0">
                <a:latin typeface="+mn-ea"/>
              </a:rPr>
              <a:t>取引先</a:t>
            </a:r>
          </a:p>
        </p:txBody>
      </p:sp>
      <p:sp>
        <p:nvSpPr>
          <p:cNvPr id="361" name="角丸四角形 360"/>
          <p:cNvSpPr/>
          <p:nvPr/>
        </p:nvSpPr>
        <p:spPr>
          <a:xfrm>
            <a:off x="4499992" y="3544300"/>
            <a:ext cx="684000" cy="238363"/>
          </a:xfrm>
          <a:prstGeom prst="roundRect">
            <a:avLst/>
          </a:prstGeom>
          <a:noFill/>
          <a:ln>
            <a:solidFill>
              <a:schemeClr val="bg1">
                <a:lumMod val="65000"/>
              </a:schemeClr>
            </a:solidFill>
          </a:ln>
        </p:spPr>
        <p:txBody>
          <a:bodyPr wrap="square">
            <a:spAutoFit/>
          </a:bodyPr>
          <a:lstStyle/>
          <a:p>
            <a:pPr algn="ctr"/>
            <a:r>
              <a:rPr lang="ja-JP" altLang="en-US" sz="800" dirty="0">
                <a:latin typeface="+mn-ea"/>
              </a:rPr>
              <a:t>取引金額</a:t>
            </a:r>
            <a:endParaRPr lang="en-US" altLang="ja-JP" sz="800" dirty="0">
              <a:latin typeface="+mn-ea"/>
            </a:endParaRPr>
          </a:p>
        </p:txBody>
      </p:sp>
      <p:sp>
        <p:nvSpPr>
          <p:cNvPr id="373" name="Freeform 10"/>
          <p:cNvSpPr>
            <a:spLocks noEditPoints="1"/>
          </p:cNvSpPr>
          <p:nvPr/>
        </p:nvSpPr>
        <p:spPr bwMode="auto">
          <a:xfrm>
            <a:off x="5837352" y="3894147"/>
            <a:ext cx="329247" cy="239845"/>
          </a:xfrm>
          <a:custGeom>
            <a:avLst/>
            <a:gdLst>
              <a:gd name="T0" fmla="*/ 227 w 227"/>
              <a:gd name="T1" fmla="*/ 21 h 127"/>
              <a:gd name="T2" fmla="*/ 0 w 227"/>
              <a:gd name="T3" fmla="*/ 21 h 127"/>
              <a:gd name="T4" fmla="*/ 0 w 227"/>
              <a:gd name="T5" fmla="*/ 0 h 127"/>
              <a:gd name="T6" fmla="*/ 227 w 227"/>
              <a:gd name="T7" fmla="*/ 0 h 127"/>
              <a:gd name="T8" fmla="*/ 227 w 227"/>
              <a:gd name="T9" fmla="*/ 21 h 127"/>
              <a:gd name="T10" fmla="*/ 11 w 227"/>
              <a:gd name="T11" fmla="*/ 25 h 127"/>
              <a:gd name="T12" fmla="*/ 11 w 227"/>
              <a:gd name="T13" fmla="*/ 127 h 127"/>
              <a:gd name="T14" fmla="*/ 33 w 227"/>
              <a:gd name="T15" fmla="*/ 127 h 127"/>
              <a:gd name="T16" fmla="*/ 33 w 227"/>
              <a:gd name="T17" fmla="*/ 62 h 127"/>
              <a:gd name="T18" fmla="*/ 80 w 227"/>
              <a:gd name="T19" fmla="*/ 62 h 127"/>
              <a:gd name="T20" fmla="*/ 80 w 227"/>
              <a:gd name="T21" fmla="*/ 127 h 127"/>
              <a:gd name="T22" fmla="*/ 215 w 227"/>
              <a:gd name="T23" fmla="*/ 127 h 127"/>
              <a:gd name="T24" fmla="*/ 215 w 227"/>
              <a:gd name="T25" fmla="*/ 25 h 127"/>
              <a:gd name="T26" fmla="*/ 11 w 227"/>
              <a:gd name="T27" fmla="*/ 25 h 127"/>
              <a:gd name="T28" fmla="*/ 80 w 227"/>
              <a:gd name="T29" fmla="*/ 52 h 127"/>
              <a:gd name="T30" fmla="*/ 33 w 227"/>
              <a:gd name="T31" fmla="*/ 52 h 127"/>
              <a:gd name="T32" fmla="*/ 33 w 227"/>
              <a:gd name="T33" fmla="*/ 37 h 127"/>
              <a:gd name="T34" fmla="*/ 80 w 227"/>
              <a:gd name="T35" fmla="*/ 37 h 127"/>
              <a:gd name="T36" fmla="*/ 80 w 227"/>
              <a:gd name="T37" fmla="*/ 52 h 127"/>
              <a:gd name="T38" fmla="*/ 137 w 227"/>
              <a:gd name="T39" fmla="*/ 52 h 127"/>
              <a:gd name="T40" fmla="*/ 90 w 227"/>
              <a:gd name="T41" fmla="*/ 52 h 127"/>
              <a:gd name="T42" fmla="*/ 90 w 227"/>
              <a:gd name="T43" fmla="*/ 37 h 127"/>
              <a:gd name="T44" fmla="*/ 137 w 227"/>
              <a:gd name="T45" fmla="*/ 37 h 127"/>
              <a:gd name="T46" fmla="*/ 137 w 227"/>
              <a:gd name="T47" fmla="*/ 52 h 127"/>
              <a:gd name="T48" fmla="*/ 194 w 227"/>
              <a:gd name="T49" fmla="*/ 52 h 127"/>
              <a:gd name="T50" fmla="*/ 147 w 227"/>
              <a:gd name="T51" fmla="*/ 52 h 127"/>
              <a:gd name="T52" fmla="*/ 147 w 227"/>
              <a:gd name="T53" fmla="*/ 37 h 127"/>
              <a:gd name="T54" fmla="*/ 194 w 227"/>
              <a:gd name="T55" fmla="*/ 37 h 127"/>
              <a:gd name="T56" fmla="*/ 194 w 227"/>
              <a:gd name="T57" fmla="*/ 52 h 127"/>
              <a:gd name="T58" fmla="*/ 137 w 227"/>
              <a:gd name="T59" fmla="*/ 94 h 127"/>
              <a:gd name="T60" fmla="*/ 90 w 227"/>
              <a:gd name="T61" fmla="*/ 94 h 127"/>
              <a:gd name="T62" fmla="*/ 90 w 227"/>
              <a:gd name="T63" fmla="*/ 62 h 127"/>
              <a:gd name="T64" fmla="*/ 137 w 227"/>
              <a:gd name="T65" fmla="*/ 62 h 127"/>
              <a:gd name="T66" fmla="*/ 137 w 227"/>
              <a:gd name="T67" fmla="*/ 94 h 127"/>
              <a:gd name="T68" fmla="*/ 194 w 227"/>
              <a:gd name="T69" fmla="*/ 94 h 127"/>
              <a:gd name="T70" fmla="*/ 147 w 227"/>
              <a:gd name="T71" fmla="*/ 94 h 127"/>
              <a:gd name="T72" fmla="*/ 147 w 227"/>
              <a:gd name="T73" fmla="*/ 62 h 127"/>
              <a:gd name="T74" fmla="*/ 194 w 227"/>
              <a:gd name="T75" fmla="*/ 62 h 127"/>
              <a:gd name="T76" fmla="*/ 194 w 227"/>
              <a:gd name="T77" fmla="*/ 9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7" h="127">
                <a:moveTo>
                  <a:pt x="227" y="21"/>
                </a:moveTo>
                <a:lnTo>
                  <a:pt x="0" y="21"/>
                </a:lnTo>
                <a:lnTo>
                  <a:pt x="0" y="0"/>
                </a:lnTo>
                <a:lnTo>
                  <a:pt x="227" y="0"/>
                </a:lnTo>
                <a:lnTo>
                  <a:pt x="227" y="21"/>
                </a:lnTo>
                <a:close/>
                <a:moveTo>
                  <a:pt x="11" y="25"/>
                </a:moveTo>
                <a:lnTo>
                  <a:pt x="11" y="127"/>
                </a:lnTo>
                <a:lnTo>
                  <a:pt x="33" y="127"/>
                </a:lnTo>
                <a:lnTo>
                  <a:pt x="33" y="62"/>
                </a:lnTo>
                <a:lnTo>
                  <a:pt x="80" y="62"/>
                </a:lnTo>
                <a:lnTo>
                  <a:pt x="80" y="127"/>
                </a:lnTo>
                <a:lnTo>
                  <a:pt x="215" y="127"/>
                </a:lnTo>
                <a:lnTo>
                  <a:pt x="215" y="25"/>
                </a:lnTo>
                <a:lnTo>
                  <a:pt x="11" y="25"/>
                </a:lnTo>
                <a:close/>
                <a:moveTo>
                  <a:pt x="80" y="52"/>
                </a:moveTo>
                <a:lnTo>
                  <a:pt x="33" y="52"/>
                </a:lnTo>
                <a:lnTo>
                  <a:pt x="33" y="37"/>
                </a:lnTo>
                <a:lnTo>
                  <a:pt x="80" y="37"/>
                </a:lnTo>
                <a:lnTo>
                  <a:pt x="80" y="52"/>
                </a:lnTo>
                <a:close/>
                <a:moveTo>
                  <a:pt x="137" y="52"/>
                </a:moveTo>
                <a:lnTo>
                  <a:pt x="90" y="52"/>
                </a:lnTo>
                <a:lnTo>
                  <a:pt x="90" y="37"/>
                </a:lnTo>
                <a:lnTo>
                  <a:pt x="137" y="37"/>
                </a:lnTo>
                <a:lnTo>
                  <a:pt x="137" y="52"/>
                </a:lnTo>
                <a:close/>
                <a:moveTo>
                  <a:pt x="194" y="52"/>
                </a:moveTo>
                <a:lnTo>
                  <a:pt x="147" y="52"/>
                </a:lnTo>
                <a:lnTo>
                  <a:pt x="147" y="37"/>
                </a:lnTo>
                <a:lnTo>
                  <a:pt x="194" y="37"/>
                </a:lnTo>
                <a:lnTo>
                  <a:pt x="194" y="52"/>
                </a:lnTo>
                <a:close/>
                <a:moveTo>
                  <a:pt x="137" y="94"/>
                </a:moveTo>
                <a:lnTo>
                  <a:pt x="90" y="94"/>
                </a:lnTo>
                <a:lnTo>
                  <a:pt x="90" y="62"/>
                </a:lnTo>
                <a:lnTo>
                  <a:pt x="137" y="62"/>
                </a:lnTo>
                <a:lnTo>
                  <a:pt x="137" y="94"/>
                </a:lnTo>
                <a:close/>
                <a:moveTo>
                  <a:pt x="194" y="94"/>
                </a:moveTo>
                <a:lnTo>
                  <a:pt x="147" y="94"/>
                </a:lnTo>
                <a:lnTo>
                  <a:pt x="147" y="62"/>
                </a:lnTo>
                <a:lnTo>
                  <a:pt x="194" y="62"/>
                </a:lnTo>
                <a:lnTo>
                  <a:pt x="194" y="94"/>
                </a:lnTo>
                <a:close/>
              </a:path>
            </a:pathLst>
          </a:custGeom>
          <a:solidFill>
            <a:srgbClr val="A6A6A6"/>
          </a:solidFill>
          <a:ln>
            <a:noFill/>
          </a:ln>
        </p:spPr>
        <p:txBody>
          <a:bodyPr vert="horz" wrap="square" lIns="91440" tIns="45720" rIns="91440" bIns="45720" numCol="1" anchor="t" anchorCtr="0" compatLnSpc="1">
            <a:prstTxWarp prst="textNoShape">
              <a:avLst/>
            </a:prstTxWarp>
          </a:bodyPr>
          <a:lstStyle/>
          <a:p>
            <a:endParaRPr lang="ja-JP" altLang="en-US"/>
          </a:p>
        </p:txBody>
      </p:sp>
      <p:cxnSp>
        <p:nvCxnSpPr>
          <p:cNvPr id="379" name="直線矢印コネクタ 378"/>
          <p:cNvCxnSpPr/>
          <p:nvPr/>
        </p:nvCxnSpPr>
        <p:spPr>
          <a:xfrm>
            <a:off x="5617508" y="2283718"/>
            <a:ext cx="252000" cy="3044"/>
          </a:xfrm>
          <a:prstGeom prst="straightConnector1">
            <a:avLst/>
          </a:prstGeom>
          <a:ln w="38100">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80" name="直線矢印コネクタ 379"/>
          <p:cNvCxnSpPr/>
          <p:nvPr/>
        </p:nvCxnSpPr>
        <p:spPr>
          <a:xfrm>
            <a:off x="5171012" y="3018060"/>
            <a:ext cx="486000" cy="0"/>
          </a:xfrm>
          <a:prstGeom prst="straightConnector1">
            <a:avLst/>
          </a:prstGeom>
          <a:ln w="381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82" name="直線矢印コネクタ 381"/>
          <p:cNvCxnSpPr/>
          <p:nvPr/>
        </p:nvCxnSpPr>
        <p:spPr>
          <a:xfrm flipH="1">
            <a:off x="5636396" y="3037612"/>
            <a:ext cx="249" cy="945636"/>
          </a:xfrm>
          <a:prstGeom prst="straightConnector1">
            <a:avLst/>
          </a:prstGeom>
          <a:ln w="381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83" name="直線矢印コネクタ 382"/>
          <p:cNvCxnSpPr/>
          <p:nvPr/>
        </p:nvCxnSpPr>
        <p:spPr>
          <a:xfrm flipV="1">
            <a:off x="5619239" y="3975906"/>
            <a:ext cx="213041" cy="2883"/>
          </a:xfrm>
          <a:prstGeom prst="straightConnector1">
            <a:avLst/>
          </a:prstGeom>
          <a:ln w="38100">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6" name="グループ化 45"/>
          <p:cNvGrpSpPr/>
          <p:nvPr/>
        </p:nvGrpSpPr>
        <p:grpSpPr>
          <a:xfrm>
            <a:off x="5439219" y="2571750"/>
            <a:ext cx="616573" cy="432048"/>
            <a:chOff x="5314720" y="2571750"/>
            <a:chExt cx="616573" cy="432048"/>
          </a:xfrm>
        </p:grpSpPr>
        <p:sp>
          <p:nvSpPr>
            <p:cNvPr id="364" name="Freeform 408"/>
            <p:cNvSpPr>
              <a:spLocks noEditPoints="1"/>
            </p:cNvSpPr>
            <p:nvPr/>
          </p:nvSpPr>
          <p:spPr bwMode="auto">
            <a:xfrm>
              <a:off x="5314720" y="2571750"/>
              <a:ext cx="367606" cy="254666"/>
            </a:xfrm>
            <a:custGeom>
              <a:avLst/>
              <a:gdLst>
                <a:gd name="T0" fmla="*/ 249 w 853"/>
                <a:gd name="T1" fmla="*/ 280 h 632"/>
                <a:gd name="T2" fmla="*/ 0 w 853"/>
                <a:gd name="T3" fmla="*/ 88 h 632"/>
                <a:gd name="T4" fmla="*/ 0 w 853"/>
                <a:gd name="T5" fmla="*/ 530 h 632"/>
                <a:gd name="T6" fmla="*/ 249 w 853"/>
                <a:gd name="T7" fmla="*/ 280 h 632"/>
                <a:gd name="T8" fmla="*/ 850 w 853"/>
                <a:gd name="T9" fmla="*/ 0 h 632"/>
                <a:gd name="T10" fmla="*/ 3 w 853"/>
                <a:gd name="T11" fmla="*/ 0 h 632"/>
                <a:gd name="T12" fmla="*/ 427 w 853"/>
                <a:gd name="T13" fmla="*/ 325 h 632"/>
                <a:gd name="T14" fmla="*/ 850 w 853"/>
                <a:gd name="T15" fmla="*/ 0 h 632"/>
                <a:gd name="T16" fmla="*/ 546 w 853"/>
                <a:gd name="T17" fmla="*/ 325 h 632"/>
                <a:gd name="T18" fmla="*/ 427 w 853"/>
                <a:gd name="T19" fmla="*/ 416 h 632"/>
                <a:gd name="T20" fmla="*/ 307 w 853"/>
                <a:gd name="T21" fmla="*/ 325 h 632"/>
                <a:gd name="T22" fmla="*/ 1 w 853"/>
                <a:gd name="T23" fmla="*/ 632 h 632"/>
                <a:gd name="T24" fmla="*/ 852 w 853"/>
                <a:gd name="T25" fmla="*/ 632 h 632"/>
                <a:gd name="T26" fmla="*/ 546 w 853"/>
                <a:gd name="T27" fmla="*/ 325 h 632"/>
                <a:gd name="T28" fmla="*/ 603 w 853"/>
                <a:gd name="T29" fmla="*/ 280 h 632"/>
                <a:gd name="T30" fmla="*/ 853 w 853"/>
                <a:gd name="T31" fmla="*/ 531 h 632"/>
                <a:gd name="T32" fmla="*/ 853 w 853"/>
                <a:gd name="T33" fmla="*/ 90 h 632"/>
                <a:gd name="T34" fmla="*/ 603 w 853"/>
                <a:gd name="T35" fmla="*/ 28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3" h="632">
                  <a:moveTo>
                    <a:pt x="249" y="280"/>
                  </a:moveTo>
                  <a:lnTo>
                    <a:pt x="0" y="88"/>
                  </a:lnTo>
                  <a:lnTo>
                    <a:pt x="0" y="530"/>
                  </a:lnTo>
                  <a:lnTo>
                    <a:pt x="249" y="280"/>
                  </a:lnTo>
                  <a:close/>
                  <a:moveTo>
                    <a:pt x="850" y="0"/>
                  </a:moveTo>
                  <a:lnTo>
                    <a:pt x="3" y="0"/>
                  </a:lnTo>
                  <a:lnTo>
                    <a:pt x="427" y="325"/>
                  </a:lnTo>
                  <a:lnTo>
                    <a:pt x="850" y="0"/>
                  </a:lnTo>
                  <a:close/>
                  <a:moveTo>
                    <a:pt x="546" y="325"/>
                  </a:moveTo>
                  <a:lnTo>
                    <a:pt x="427" y="416"/>
                  </a:lnTo>
                  <a:lnTo>
                    <a:pt x="307" y="325"/>
                  </a:lnTo>
                  <a:lnTo>
                    <a:pt x="1" y="632"/>
                  </a:lnTo>
                  <a:lnTo>
                    <a:pt x="852" y="632"/>
                  </a:lnTo>
                  <a:lnTo>
                    <a:pt x="546" y="325"/>
                  </a:lnTo>
                  <a:close/>
                  <a:moveTo>
                    <a:pt x="603" y="280"/>
                  </a:moveTo>
                  <a:lnTo>
                    <a:pt x="853" y="531"/>
                  </a:lnTo>
                  <a:lnTo>
                    <a:pt x="853" y="90"/>
                  </a:lnTo>
                  <a:lnTo>
                    <a:pt x="603" y="280"/>
                  </a:ln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107" name="Freeform 29"/>
            <p:cNvSpPr>
              <a:spLocks noEditPoints="1"/>
            </p:cNvSpPr>
            <p:nvPr/>
          </p:nvSpPr>
          <p:spPr bwMode="auto">
            <a:xfrm>
              <a:off x="5656186" y="2747171"/>
              <a:ext cx="189115" cy="224300"/>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08" name="Freeform 30"/>
            <p:cNvSpPr>
              <a:spLocks/>
            </p:cNvSpPr>
            <p:nvPr/>
          </p:nvSpPr>
          <p:spPr bwMode="auto">
            <a:xfrm>
              <a:off x="5676038" y="2827881"/>
              <a:ext cx="149411" cy="62879"/>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09" name="Freeform 31"/>
            <p:cNvSpPr>
              <a:spLocks noEditPoints="1"/>
            </p:cNvSpPr>
            <p:nvPr/>
          </p:nvSpPr>
          <p:spPr bwMode="auto">
            <a:xfrm>
              <a:off x="5697979" y="2839143"/>
              <a:ext cx="32390" cy="40355"/>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10" name="Freeform 32"/>
            <p:cNvSpPr>
              <a:spLocks noEditPoints="1"/>
            </p:cNvSpPr>
            <p:nvPr/>
          </p:nvSpPr>
          <p:spPr bwMode="auto">
            <a:xfrm>
              <a:off x="5735593" y="2839143"/>
              <a:ext cx="37614" cy="40355"/>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11" name="Freeform 33"/>
            <p:cNvSpPr>
              <a:spLocks/>
            </p:cNvSpPr>
            <p:nvPr/>
          </p:nvSpPr>
          <p:spPr bwMode="auto">
            <a:xfrm>
              <a:off x="5780521" y="2839143"/>
              <a:ext cx="26121" cy="40355"/>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52" name="Freeform 24"/>
            <p:cNvSpPr>
              <a:spLocks noEditPoints="1"/>
            </p:cNvSpPr>
            <p:nvPr/>
          </p:nvSpPr>
          <p:spPr bwMode="auto">
            <a:xfrm>
              <a:off x="5786180" y="2845257"/>
              <a:ext cx="145113" cy="158541"/>
            </a:xfrm>
            <a:custGeom>
              <a:avLst/>
              <a:gdLst>
                <a:gd name="T0" fmla="*/ 276 w 340"/>
                <a:gd name="T1" fmla="*/ 176 h 446"/>
                <a:gd name="T2" fmla="*/ 276 w 340"/>
                <a:gd name="T3" fmla="*/ 107 h 446"/>
                <a:gd name="T4" fmla="*/ 170 w 340"/>
                <a:gd name="T5" fmla="*/ 0 h 446"/>
                <a:gd name="T6" fmla="*/ 63 w 340"/>
                <a:gd name="T7" fmla="*/ 107 h 446"/>
                <a:gd name="T8" fmla="*/ 63 w 340"/>
                <a:gd name="T9" fmla="*/ 176 h 446"/>
                <a:gd name="T10" fmla="*/ 0 w 340"/>
                <a:gd name="T11" fmla="*/ 176 h 446"/>
                <a:gd name="T12" fmla="*/ 0 w 340"/>
                <a:gd name="T13" fmla="*/ 446 h 446"/>
                <a:gd name="T14" fmla="*/ 340 w 340"/>
                <a:gd name="T15" fmla="*/ 446 h 446"/>
                <a:gd name="T16" fmla="*/ 340 w 340"/>
                <a:gd name="T17" fmla="*/ 176 h 446"/>
                <a:gd name="T18" fmla="*/ 276 w 340"/>
                <a:gd name="T19" fmla="*/ 176 h 446"/>
                <a:gd name="T20" fmla="*/ 100 w 340"/>
                <a:gd name="T21" fmla="*/ 107 h 446"/>
                <a:gd name="T22" fmla="*/ 170 w 340"/>
                <a:gd name="T23" fmla="*/ 37 h 446"/>
                <a:gd name="T24" fmla="*/ 240 w 340"/>
                <a:gd name="T25" fmla="*/ 107 h 446"/>
                <a:gd name="T26" fmla="*/ 240 w 340"/>
                <a:gd name="T27" fmla="*/ 176 h 446"/>
                <a:gd name="T28" fmla="*/ 100 w 340"/>
                <a:gd name="T29" fmla="*/ 176 h 446"/>
                <a:gd name="T30" fmla="*/ 100 w 340"/>
                <a:gd name="T31" fmla="*/ 107 h 446"/>
                <a:gd name="T32" fmla="*/ 184 w 340"/>
                <a:gd name="T33" fmla="*/ 315 h 446"/>
                <a:gd name="T34" fmla="*/ 196 w 340"/>
                <a:gd name="T35" fmla="*/ 370 h 446"/>
                <a:gd name="T36" fmla="*/ 143 w 340"/>
                <a:gd name="T37" fmla="*/ 370 h 446"/>
                <a:gd name="T38" fmla="*/ 156 w 340"/>
                <a:gd name="T39" fmla="*/ 315 h 446"/>
                <a:gd name="T40" fmla="*/ 137 w 340"/>
                <a:gd name="T41" fmla="*/ 285 h 446"/>
                <a:gd name="T42" fmla="*/ 170 w 340"/>
                <a:gd name="T43" fmla="*/ 252 h 446"/>
                <a:gd name="T44" fmla="*/ 203 w 340"/>
                <a:gd name="T45" fmla="*/ 285 h 446"/>
                <a:gd name="T46" fmla="*/ 184 w 340"/>
                <a:gd name="T47" fmla="*/ 31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0" h="446">
                  <a:moveTo>
                    <a:pt x="276" y="176"/>
                  </a:moveTo>
                  <a:cubicBezTo>
                    <a:pt x="276" y="107"/>
                    <a:pt x="276" y="107"/>
                    <a:pt x="276" y="107"/>
                  </a:cubicBezTo>
                  <a:cubicBezTo>
                    <a:pt x="276" y="48"/>
                    <a:pt x="229" y="0"/>
                    <a:pt x="170" y="0"/>
                  </a:cubicBezTo>
                  <a:cubicBezTo>
                    <a:pt x="111" y="0"/>
                    <a:pt x="63" y="48"/>
                    <a:pt x="63" y="107"/>
                  </a:cubicBezTo>
                  <a:cubicBezTo>
                    <a:pt x="63" y="176"/>
                    <a:pt x="63" y="176"/>
                    <a:pt x="63" y="176"/>
                  </a:cubicBezTo>
                  <a:cubicBezTo>
                    <a:pt x="0" y="176"/>
                    <a:pt x="0" y="176"/>
                    <a:pt x="0" y="176"/>
                  </a:cubicBezTo>
                  <a:cubicBezTo>
                    <a:pt x="0" y="446"/>
                    <a:pt x="0" y="446"/>
                    <a:pt x="0" y="446"/>
                  </a:cubicBezTo>
                  <a:cubicBezTo>
                    <a:pt x="340" y="446"/>
                    <a:pt x="340" y="446"/>
                    <a:pt x="340" y="446"/>
                  </a:cubicBezTo>
                  <a:cubicBezTo>
                    <a:pt x="340" y="176"/>
                    <a:pt x="340" y="176"/>
                    <a:pt x="340" y="176"/>
                  </a:cubicBezTo>
                  <a:lnTo>
                    <a:pt x="276" y="176"/>
                  </a:lnTo>
                  <a:close/>
                  <a:moveTo>
                    <a:pt x="100" y="107"/>
                  </a:moveTo>
                  <a:cubicBezTo>
                    <a:pt x="100" y="68"/>
                    <a:pt x="131" y="37"/>
                    <a:pt x="170" y="37"/>
                  </a:cubicBezTo>
                  <a:cubicBezTo>
                    <a:pt x="209" y="37"/>
                    <a:pt x="240" y="68"/>
                    <a:pt x="240" y="107"/>
                  </a:cubicBezTo>
                  <a:cubicBezTo>
                    <a:pt x="240" y="176"/>
                    <a:pt x="240" y="176"/>
                    <a:pt x="240" y="176"/>
                  </a:cubicBezTo>
                  <a:cubicBezTo>
                    <a:pt x="100" y="176"/>
                    <a:pt x="100" y="176"/>
                    <a:pt x="100" y="176"/>
                  </a:cubicBezTo>
                  <a:lnTo>
                    <a:pt x="100" y="107"/>
                  </a:lnTo>
                  <a:close/>
                  <a:moveTo>
                    <a:pt x="184" y="315"/>
                  </a:moveTo>
                  <a:cubicBezTo>
                    <a:pt x="196" y="370"/>
                    <a:pt x="196" y="370"/>
                    <a:pt x="196" y="370"/>
                  </a:cubicBezTo>
                  <a:cubicBezTo>
                    <a:pt x="143" y="370"/>
                    <a:pt x="143" y="370"/>
                    <a:pt x="143" y="370"/>
                  </a:cubicBezTo>
                  <a:cubicBezTo>
                    <a:pt x="156" y="315"/>
                    <a:pt x="156" y="315"/>
                    <a:pt x="156" y="315"/>
                  </a:cubicBezTo>
                  <a:cubicBezTo>
                    <a:pt x="145" y="310"/>
                    <a:pt x="137" y="299"/>
                    <a:pt x="137" y="285"/>
                  </a:cubicBezTo>
                  <a:cubicBezTo>
                    <a:pt x="137" y="267"/>
                    <a:pt x="152" y="252"/>
                    <a:pt x="170" y="252"/>
                  </a:cubicBezTo>
                  <a:cubicBezTo>
                    <a:pt x="188" y="252"/>
                    <a:pt x="203" y="267"/>
                    <a:pt x="203" y="285"/>
                  </a:cubicBezTo>
                  <a:cubicBezTo>
                    <a:pt x="203" y="299"/>
                    <a:pt x="195" y="310"/>
                    <a:pt x="184" y="31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ja-JP" altLang="en-US"/>
            </a:p>
          </p:txBody>
        </p:sp>
        <p:pic>
          <p:nvPicPr>
            <p:cNvPr id="366" name="図 365"/>
            <p:cNvPicPr>
              <a:picLocks noChangeAspect="1"/>
            </p:cNvPicPr>
            <p:nvPr/>
          </p:nvPicPr>
          <p:blipFill rotWithShape="1">
            <a:blip r:embed="rId6" cstate="print">
              <a:extLst>
                <a:ext uri="{28A0092B-C50C-407E-A947-70E740481C1C}">
                  <a14:useLocalDpi xmlns:a14="http://schemas.microsoft.com/office/drawing/2010/main" val="0"/>
                </a:ext>
              </a:extLst>
            </a:blip>
            <a:srcRect l="-1475"/>
            <a:stretch/>
          </p:blipFill>
          <p:spPr>
            <a:xfrm>
              <a:off x="5652120" y="2572882"/>
              <a:ext cx="198765" cy="181497"/>
            </a:xfrm>
            <a:prstGeom prst="rect">
              <a:avLst/>
            </a:prstGeom>
            <a:solidFill>
              <a:srgbClr val="00B0F0"/>
            </a:solidFill>
          </p:spPr>
        </p:pic>
      </p:grpSp>
      <p:sp>
        <p:nvSpPr>
          <p:cNvPr id="394" name="Freeform 7"/>
          <p:cNvSpPr>
            <a:spLocks noEditPoints="1"/>
          </p:cNvSpPr>
          <p:nvPr/>
        </p:nvSpPr>
        <p:spPr bwMode="auto">
          <a:xfrm>
            <a:off x="5901277" y="2121093"/>
            <a:ext cx="244846" cy="433741"/>
          </a:xfrm>
          <a:custGeom>
            <a:avLst/>
            <a:gdLst>
              <a:gd name="T0" fmla="*/ 0 w 135"/>
              <a:gd name="T1" fmla="*/ 239 h 239"/>
              <a:gd name="T2" fmla="*/ 41 w 135"/>
              <a:gd name="T3" fmla="*/ 199 h 239"/>
              <a:gd name="T4" fmla="*/ 93 w 135"/>
              <a:gd name="T5" fmla="*/ 239 h 239"/>
              <a:gd name="T6" fmla="*/ 135 w 135"/>
              <a:gd name="T7" fmla="*/ 0 h 239"/>
              <a:gd name="T8" fmla="*/ 93 w 135"/>
              <a:gd name="T9" fmla="*/ 21 h 239"/>
              <a:gd name="T10" fmla="*/ 117 w 135"/>
              <a:gd name="T11" fmla="*/ 51 h 239"/>
              <a:gd name="T12" fmla="*/ 93 w 135"/>
              <a:gd name="T13" fmla="*/ 21 h 239"/>
              <a:gd name="T14" fmla="*/ 79 w 135"/>
              <a:gd name="T15" fmla="*/ 21 h 239"/>
              <a:gd name="T16" fmla="*/ 55 w 135"/>
              <a:gd name="T17" fmla="*/ 51 h 239"/>
              <a:gd name="T18" fmla="*/ 18 w 135"/>
              <a:gd name="T19" fmla="*/ 21 h 239"/>
              <a:gd name="T20" fmla="*/ 42 w 135"/>
              <a:gd name="T21" fmla="*/ 51 h 239"/>
              <a:gd name="T22" fmla="*/ 18 w 135"/>
              <a:gd name="T23" fmla="*/ 21 h 239"/>
              <a:gd name="T24" fmla="*/ 117 w 135"/>
              <a:gd name="T25" fmla="*/ 64 h 239"/>
              <a:gd name="T26" fmla="*/ 93 w 135"/>
              <a:gd name="T27" fmla="*/ 95 h 239"/>
              <a:gd name="T28" fmla="*/ 55 w 135"/>
              <a:gd name="T29" fmla="*/ 64 h 239"/>
              <a:gd name="T30" fmla="*/ 79 w 135"/>
              <a:gd name="T31" fmla="*/ 95 h 239"/>
              <a:gd name="T32" fmla="*/ 55 w 135"/>
              <a:gd name="T33" fmla="*/ 64 h 239"/>
              <a:gd name="T34" fmla="*/ 42 w 135"/>
              <a:gd name="T35" fmla="*/ 64 h 239"/>
              <a:gd name="T36" fmla="*/ 18 w 135"/>
              <a:gd name="T37" fmla="*/ 95 h 239"/>
              <a:gd name="T38" fmla="*/ 93 w 135"/>
              <a:gd name="T39" fmla="*/ 108 h 239"/>
              <a:gd name="T40" fmla="*/ 117 w 135"/>
              <a:gd name="T41" fmla="*/ 138 h 239"/>
              <a:gd name="T42" fmla="*/ 93 w 135"/>
              <a:gd name="T43" fmla="*/ 108 h 239"/>
              <a:gd name="T44" fmla="*/ 79 w 135"/>
              <a:gd name="T45" fmla="*/ 108 h 239"/>
              <a:gd name="T46" fmla="*/ 55 w 135"/>
              <a:gd name="T47" fmla="*/ 138 h 239"/>
              <a:gd name="T48" fmla="*/ 18 w 135"/>
              <a:gd name="T49" fmla="*/ 108 h 239"/>
              <a:gd name="T50" fmla="*/ 42 w 135"/>
              <a:gd name="T51" fmla="*/ 138 h 239"/>
              <a:gd name="T52" fmla="*/ 18 w 135"/>
              <a:gd name="T53" fmla="*/ 108 h 239"/>
              <a:gd name="T54" fmla="*/ 117 w 135"/>
              <a:gd name="T55" fmla="*/ 151 h 239"/>
              <a:gd name="T56" fmla="*/ 93 w 135"/>
              <a:gd name="T57" fmla="*/ 182 h 239"/>
              <a:gd name="T58" fmla="*/ 55 w 135"/>
              <a:gd name="T59" fmla="*/ 151 h 239"/>
              <a:gd name="T60" fmla="*/ 79 w 135"/>
              <a:gd name="T61" fmla="*/ 182 h 239"/>
              <a:gd name="T62" fmla="*/ 55 w 135"/>
              <a:gd name="T63" fmla="*/ 151 h 239"/>
              <a:gd name="T64" fmla="*/ 42 w 135"/>
              <a:gd name="T65" fmla="*/ 151 h 239"/>
              <a:gd name="T66" fmla="*/ 18 w 135"/>
              <a:gd name="T67" fmla="*/ 1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239">
                <a:moveTo>
                  <a:pt x="0" y="0"/>
                </a:moveTo>
                <a:lnTo>
                  <a:pt x="0" y="239"/>
                </a:lnTo>
                <a:lnTo>
                  <a:pt x="41" y="239"/>
                </a:lnTo>
                <a:lnTo>
                  <a:pt x="41" y="199"/>
                </a:lnTo>
                <a:lnTo>
                  <a:pt x="93" y="199"/>
                </a:lnTo>
                <a:lnTo>
                  <a:pt x="93" y="239"/>
                </a:lnTo>
                <a:lnTo>
                  <a:pt x="135" y="239"/>
                </a:lnTo>
                <a:lnTo>
                  <a:pt x="135" y="0"/>
                </a:lnTo>
                <a:lnTo>
                  <a:pt x="0" y="0"/>
                </a:lnTo>
                <a:close/>
                <a:moveTo>
                  <a:pt x="93" y="21"/>
                </a:moveTo>
                <a:lnTo>
                  <a:pt x="117" y="21"/>
                </a:lnTo>
                <a:lnTo>
                  <a:pt x="117" y="51"/>
                </a:lnTo>
                <a:lnTo>
                  <a:pt x="93" y="51"/>
                </a:lnTo>
                <a:lnTo>
                  <a:pt x="93" y="21"/>
                </a:lnTo>
                <a:close/>
                <a:moveTo>
                  <a:pt x="55" y="21"/>
                </a:moveTo>
                <a:lnTo>
                  <a:pt x="79" y="21"/>
                </a:lnTo>
                <a:lnTo>
                  <a:pt x="79" y="51"/>
                </a:lnTo>
                <a:lnTo>
                  <a:pt x="55" y="51"/>
                </a:lnTo>
                <a:lnTo>
                  <a:pt x="55" y="21"/>
                </a:lnTo>
                <a:close/>
                <a:moveTo>
                  <a:pt x="18" y="21"/>
                </a:moveTo>
                <a:lnTo>
                  <a:pt x="42" y="21"/>
                </a:lnTo>
                <a:lnTo>
                  <a:pt x="42" y="51"/>
                </a:lnTo>
                <a:lnTo>
                  <a:pt x="18" y="51"/>
                </a:lnTo>
                <a:lnTo>
                  <a:pt x="18" y="21"/>
                </a:lnTo>
                <a:close/>
                <a:moveTo>
                  <a:pt x="93" y="64"/>
                </a:moveTo>
                <a:lnTo>
                  <a:pt x="117" y="64"/>
                </a:lnTo>
                <a:lnTo>
                  <a:pt x="117" y="95"/>
                </a:lnTo>
                <a:lnTo>
                  <a:pt x="93" y="95"/>
                </a:lnTo>
                <a:lnTo>
                  <a:pt x="93" y="64"/>
                </a:lnTo>
                <a:close/>
                <a:moveTo>
                  <a:pt x="55" y="64"/>
                </a:moveTo>
                <a:lnTo>
                  <a:pt x="79" y="64"/>
                </a:lnTo>
                <a:lnTo>
                  <a:pt x="79" y="95"/>
                </a:lnTo>
                <a:lnTo>
                  <a:pt x="55" y="95"/>
                </a:lnTo>
                <a:lnTo>
                  <a:pt x="55" y="64"/>
                </a:lnTo>
                <a:close/>
                <a:moveTo>
                  <a:pt x="18" y="64"/>
                </a:moveTo>
                <a:lnTo>
                  <a:pt x="42" y="64"/>
                </a:lnTo>
                <a:lnTo>
                  <a:pt x="42" y="95"/>
                </a:lnTo>
                <a:lnTo>
                  <a:pt x="18" y="95"/>
                </a:lnTo>
                <a:lnTo>
                  <a:pt x="18" y="64"/>
                </a:lnTo>
                <a:close/>
                <a:moveTo>
                  <a:pt x="93" y="108"/>
                </a:moveTo>
                <a:lnTo>
                  <a:pt x="117" y="108"/>
                </a:lnTo>
                <a:lnTo>
                  <a:pt x="117" y="138"/>
                </a:lnTo>
                <a:lnTo>
                  <a:pt x="93" y="138"/>
                </a:lnTo>
                <a:lnTo>
                  <a:pt x="93" y="108"/>
                </a:lnTo>
                <a:close/>
                <a:moveTo>
                  <a:pt x="55" y="108"/>
                </a:moveTo>
                <a:lnTo>
                  <a:pt x="79" y="108"/>
                </a:lnTo>
                <a:lnTo>
                  <a:pt x="79" y="138"/>
                </a:lnTo>
                <a:lnTo>
                  <a:pt x="55" y="138"/>
                </a:lnTo>
                <a:lnTo>
                  <a:pt x="55" y="108"/>
                </a:lnTo>
                <a:close/>
                <a:moveTo>
                  <a:pt x="18" y="108"/>
                </a:moveTo>
                <a:lnTo>
                  <a:pt x="42" y="108"/>
                </a:lnTo>
                <a:lnTo>
                  <a:pt x="42" y="138"/>
                </a:lnTo>
                <a:lnTo>
                  <a:pt x="18" y="138"/>
                </a:lnTo>
                <a:lnTo>
                  <a:pt x="18" y="108"/>
                </a:lnTo>
                <a:close/>
                <a:moveTo>
                  <a:pt x="93" y="151"/>
                </a:moveTo>
                <a:lnTo>
                  <a:pt x="117" y="151"/>
                </a:lnTo>
                <a:lnTo>
                  <a:pt x="117" y="182"/>
                </a:lnTo>
                <a:lnTo>
                  <a:pt x="93" y="182"/>
                </a:lnTo>
                <a:lnTo>
                  <a:pt x="93" y="151"/>
                </a:lnTo>
                <a:close/>
                <a:moveTo>
                  <a:pt x="55" y="151"/>
                </a:moveTo>
                <a:lnTo>
                  <a:pt x="79" y="151"/>
                </a:lnTo>
                <a:lnTo>
                  <a:pt x="79" y="182"/>
                </a:lnTo>
                <a:lnTo>
                  <a:pt x="55" y="182"/>
                </a:lnTo>
                <a:lnTo>
                  <a:pt x="55" y="151"/>
                </a:lnTo>
                <a:close/>
                <a:moveTo>
                  <a:pt x="18" y="151"/>
                </a:moveTo>
                <a:lnTo>
                  <a:pt x="42" y="151"/>
                </a:lnTo>
                <a:lnTo>
                  <a:pt x="42" y="182"/>
                </a:lnTo>
                <a:lnTo>
                  <a:pt x="18" y="182"/>
                </a:lnTo>
                <a:lnTo>
                  <a:pt x="18" y="151"/>
                </a:lnTo>
                <a:close/>
              </a:path>
            </a:pathLst>
          </a:custGeom>
          <a:solidFill>
            <a:srgbClr val="A6A6A6"/>
          </a:solidFill>
          <a:ln>
            <a:noFill/>
          </a:ln>
        </p:spPr>
        <p:txBody>
          <a:bodyPr vert="horz" wrap="square" lIns="91440" tIns="45720" rIns="91440" bIns="45720" numCol="1" anchor="t" anchorCtr="0" compatLnSpc="1">
            <a:prstTxWarp prst="textNoShape">
              <a:avLst/>
            </a:prstTxWarp>
          </a:bodyPr>
          <a:lstStyle/>
          <a:p>
            <a:endParaRPr lang="ja-JP" altLang="en-US"/>
          </a:p>
        </p:txBody>
      </p:sp>
      <p:cxnSp>
        <p:nvCxnSpPr>
          <p:cNvPr id="396" name="直線矢印コネクタ 395"/>
          <p:cNvCxnSpPr/>
          <p:nvPr/>
        </p:nvCxnSpPr>
        <p:spPr>
          <a:xfrm>
            <a:off x="3384204" y="4554021"/>
            <a:ext cx="3024000" cy="4947"/>
          </a:xfrm>
          <a:prstGeom prst="straightConnector1">
            <a:avLst/>
          </a:prstGeom>
          <a:ln w="38100">
            <a:solidFill>
              <a:srgbClr val="FF0000"/>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05" name="グループ化 404"/>
          <p:cNvGrpSpPr/>
          <p:nvPr/>
        </p:nvGrpSpPr>
        <p:grpSpPr>
          <a:xfrm>
            <a:off x="5439219" y="3399842"/>
            <a:ext cx="616573" cy="430916"/>
            <a:chOff x="5314720" y="2572882"/>
            <a:chExt cx="616573" cy="430916"/>
          </a:xfrm>
        </p:grpSpPr>
        <p:sp>
          <p:nvSpPr>
            <p:cNvPr id="406" name="Freeform 408"/>
            <p:cNvSpPr>
              <a:spLocks noEditPoints="1"/>
            </p:cNvSpPr>
            <p:nvPr/>
          </p:nvSpPr>
          <p:spPr bwMode="auto">
            <a:xfrm>
              <a:off x="5314720" y="2572882"/>
              <a:ext cx="367606" cy="254666"/>
            </a:xfrm>
            <a:custGeom>
              <a:avLst/>
              <a:gdLst>
                <a:gd name="T0" fmla="*/ 249 w 853"/>
                <a:gd name="T1" fmla="*/ 280 h 632"/>
                <a:gd name="T2" fmla="*/ 0 w 853"/>
                <a:gd name="T3" fmla="*/ 88 h 632"/>
                <a:gd name="T4" fmla="*/ 0 w 853"/>
                <a:gd name="T5" fmla="*/ 530 h 632"/>
                <a:gd name="T6" fmla="*/ 249 w 853"/>
                <a:gd name="T7" fmla="*/ 280 h 632"/>
                <a:gd name="T8" fmla="*/ 850 w 853"/>
                <a:gd name="T9" fmla="*/ 0 h 632"/>
                <a:gd name="T10" fmla="*/ 3 w 853"/>
                <a:gd name="T11" fmla="*/ 0 h 632"/>
                <a:gd name="T12" fmla="*/ 427 w 853"/>
                <a:gd name="T13" fmla="*/ 325 h 632"/>
                <a:gd name="T14" fmla="*/ 850 w 853"/>
                <a:gd name="T15" fmla="*/ 0 h 632"/>
                <a:gd name="T16" fmla="*/ 546 w 853"/>
                <a:gd name="T17" fmla="*/ 325 h 632"/>
                <a:gd name="T18" fmla="*/ 427 w 853"/>
                <a:gd name="T19" fmla="*/ 416 h 632"/>
                <a:gd name="T20" fmla="*/ 307 w 853"/>
                <a:gd name="T21" fmla="*/ 325 h 632"/>
                <a:gd name="T22" fmla="*/ 1 w 853"/>
                <a:gd name="T23" fmla="*/ 632 h 632"/>
                <a:gd name="T24" fmla="*/ 852 w 853"/>
                <a:gd name="T25" fmla="*/ 632 h 632"/>
                <a:gd name="T26" fmla="*/ 546 w 853"/>
                <a:gd name="T27" fmla="*/ 325 h 632"/>
                <a:gd name="T28" fmla="*/ 603 w 853"/>
                <a:gd name="T29" fmla="*/ 280 h 632"/>
                <a:gd name="T30" fmla="*/ 853 w 853"/>
                <a:gd name="T31" fmla="*/ 531 h 632"/>
                <a:gd name="T32" fmla="*/ 853 w 853"/>
                <a:gd name="T33" fmla="*/ 90 h 632"/>
                <a:gd name="T34" fmla="*/ 603 w 853"/>
                <a:gd name="T35" fmla="*/ 28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3" h="632">
                  <a:moveTo>
                    <a:pt x="249" y="280"/>
                  </a:moveTo>
                  <a:lnTo>
                    <a:pt x="0" y="88"/>
                  </a:lnTo>
                  <a:lnTo>
                    <a:pt x="0" y="530"/>
                  </a:lnTo>
                  <a:lnTo>
                    <a:pt x="249" y="280"/>
                  </a:lnTo>
                  <a:close/>
                  <a:moveTo>
                    <a:pt x="850" y="0"/>
                  </a:moveTo>
                  <a:lnTo>
                    <a:pt x="3" y="0"/>
                  </a:lnTo>
                  <a:lnTo>
                    <a:pt x="427" y="325"/>
                  </a:lnTo>
                  <a:lnTo>
                    <a:pt x="850" y="0"/>
                  </a:lnTo>
                  <a:close/>
                  <a:moveTo>
                    <a:pt x="546" y="325"/>
                  </a:moveTo>
                  <a:lnTo>
                    <a:pt x="427" y="416"/>
                  </a:lnTo>
                  <a:lnTo>
                    <a:pt x="307" y="325"/>
                  </a:lnTo>
                  <a:lnTo>
                    <a:pt x="1" y="632"/>
                  </a:lnTo>
                  <a:lnTo>
                    <a:pt x="852" y="632"/>
                  </a:lnTo>
                  <a:lnTo>
                    <a:pt x="546" y="325"/>
                  </a:lnTo>
                  <a:close/>
                  <a:moveTo>
                    <a:pt x="603" y="280"/>
                  </a:moveTo>
                  <a:lnTo>
                    <a:pt x="853" y="531"/>
                  </a:lnTo>
                  <a:lnTo>
                    <a:pt x="853" y="90"/>
                  </a:lnTo>
                  <a:lnTo>
                    <a:pt x="603" y="280"/>
                  </a:ln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pic>
          <p:nvPicPr>
            <p:cNvPr id="407" name="図 406"/>
            <p:cNvPicPr>
              <a:picLocks noChangeAspect="1"/>
            </p:cNvPicPr>
            <p:nvPr/>
          </p:nvPicPr>
          <p:blipFill rotWithShape="1">
            <a:blip r:embed="rId6" cstate="print">
              <a:extLst>
                <a:ext uri="{28A0092B-C50C-407E-A947-70E740481C1C}">
                  <a14:useLocalDpi xmlns:a14="http://schemas.microsoft.com/office/drawing/2010/main" val="0"/>
                </a:ext>
              </a:extLst>
            </a:blip>
            <a:srcRect l="-1475"/>
            <a:stretch/>
          </p:blipFill>
          <p:spPr>
            <a:xfrm>
              <a:off x="5652120" y="2572882"/>
              <a:ext cx="198765" cy="181497"/>
            </a:xfrm>
            <a:prstGeom prst="rect">
              <a:avLst/>
            </a:prstGeom>
            <a:solidFill>
              <a:srgbClr val="00B0F0"/>
            </a:solidFill>
          </p:spPr>
        </p:pic>
        <p:sp>
          <p:nvSpPr>
            <p:cNvPr id="408" name="Freeform 29"/>
            <p:cNvSpPr>
              <a:spLocks noEditPoints="1"/>
            </p:cNvSpPr>
            <p:nvPr/>
          </p:nvSpPr>
          <p:spPr bwMode="auto">
            <a:xfrm>
              <a:off x="5656186" y="2747171"/>
              <a:ext cx="189115" cy="224300"/>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09" name="Freeform 30"/>
            <p:cNvSpPr>
              <a:spLocks/>
            </p:cNvSpPr>
            <p:nvPr/>
          </p:nvSpPr>
          <p:spPr bwMode="auto">
            <a:xfrm>
              <a:off x="5676038" y="2827881"/>
              <a:ext cx="149411" cy="62879"/>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0" name="Freeform 31"/>
            <p:cNvSpPr>
              <a:spLocks noEditPoints="1"/>
            </p:cNvSpPr>
            <p:nvPr/>
          </p:nvSpPr>
          <p:spPr bwMode="auto">
            <a:xfrm>
              <a:off x="5697979" y="2839143"/>
              <a:ext cx="32390" cy="40355"/>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1" name="Freeform 32"/>
            <p:cNvSpPr>
              <a:spLocks noEditPoints="1"/>
            </p:cNvSpPr>
            <p:nvPr/>
          </p:nvSpPr>
          <p:spPr bwMode="auto">
            <a:xfrm>
              <a:off x="5735593" y="2839143"/>
              <a:ext cx="37614" cy="40355"/>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2" name="Freeform 33"/>
            <p:cNvSpPr>
              <a:spLocks/>
            </p:cNvSpPr>
            <p:nvPr/>
          </p:nvSpPr>
          <p:spPr bwMode="auto">
            <a:xfrm>
              <a:off x="5780521" y="2839143"/>
              <a:ext cx="26121" cy="40355"/>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3" name="Freeform 24"/>
            <p:cNvSpPr>
              <a:spLocks noEditPoints="1"/>
            </p:cNvSpPr>
            <p:nvPr/>
          </p:nvSpPr>
          <p:spPr bwMode="auto">
            <a:xfrm>
              <a:off x="5786180" y="2845257"/>
              <a:ext cx="145113" cy="158541"/>
            </a:xfrm>
            <a:custGeom>
              <a:avLst/>
              <a:gdLst>
                <a:gd name="T0" fmla="*/ 276 w 340"/>
                <a:gd name="T1" fmla="*/ 176 h 446"/>
                <a:gd name="T2" fmla="*/ 276 w 340"/>
                <a:gd name="T3" fmla="*/ 107 h 446"/>
                <a:gd name="T4" fmla="*/ 170 w 340"/>
                <a:gd name="T5" fmla="*/ 0 h 446"/>
                <a:gd name="T6" fmla="*/ 63 w 340"/>
                <a:gd name="T7" fmla="*/ 107 h 446"/>
                <a:gd name="T8" fmla="*/ 63 w 340"/>
                <a:gd name="T9" fmla="*/ 176 h 446"/>
                <a:gd name="T10" fmla="*/ 0 w 340"/>
                <a:gd name="T11" fmla="*/ 176 h 446"/>
                <a:gd name="T12" fmla="*/ 0 w 340"/>
                <a:gd name="T13" fmla="*/ 446 h 446"/>
                <a:gd name="T14" fmla="*/ 340 w 340"/>
                <a:gd name="T15" fmla="*/ 446 h 446"/>
                <a:gd name="T16" fmla="*/ 340 w 340"/>
                <a:gd name="T17" fmla="*/ 176 h 446"/>
                <a:gd name="T18" fmla="*/ 276 w 340"/>
                <a:gd name="T19" fmla="*/ 176 h 446"/>
                <a:gd name="T20" fmla="*/ 100 w 340"/>
                <a:gd name="T21" fmla="*/ 107 h 446"/>
                <a:gd name="T22" fmla="*/ 170 w 340"/>
                <a:gd name="T23" fmla="*/ 37 h 446"/>
                <a:gd name="T24" fmla="*/ 240 w 340"/>
                <a:gd name="T25" fmla="*/ 107 h 446"/>
                <a:gd name="T26" fmla="*/ 240 w 340"/>
                <a:gd name="T27" fmla="*/ 176 h 446"/>
                <a:gd name="T28" fmla="*/ 100 w 340"/>
                <a:gd name="T29" fmla="*/ 176 h 446"/>
                <a:gd name="T30" fmla="*/ 100 w 340"/>
                <a:gd name="T31" fmla="*/ 107 h 446"/>
                <a:gd name="T32" fmla="*/ 184 w 340"/>
                <a:gd name="T33" fmla="*/ 315 h 446"/>
                <a:gd name="T34" fmla="*/ 196 w 340"/>
                <a:gd name="T35" fmla="*/ 370 h 446"/>
                <a:gd name="T36" fmla="*/ 143 w 340"/>
                <a:gd name="T37" fmla="*/ 370 h 446"/>
                <a:gd name="T38" fmla="*/ 156 w 340"/>
                <a:gd name="T39" fmla="*/ 315 h 446"/>
                <a:gd name="T40" fmla="*/ 137 w 340"/>
                <a:gd name="T41" fmla="*/ 285 h 446"/>
                <a:gd name="T42" fmla="*/ 170 w 340"/>
                <a:gd name="T43" fmla="*/ 252 h 446"/>
                <a:gd name="T44" fmla="*/ 203 w 340"/>
                <a:gd name="T45" fmla="*/ 285 h 446"/>
                <a:gd name="T46" fmla="*/ 184 w 340"/>
                <a:gd name="T47" fmla="*/ 31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0" h="446">
                  <a:moveTo>
                    <a:pt x="276" y="176"/>
                  </a:moveTo>
                  <a:cubicBezTo>
                    <a:pt x="276" y="107"/>
                    <a:pt x="276" y="107"/>
                    <a:pt x="276" y="107"/>
                  </a:cubicBezTo>
                  <a:cubicBezTo>
                    <a:pt x="276" y="48"/>
                    <a:pt x="229" y="0"/>
                    <a:pt x="170" y="0"/>
                  </a:cubicBezTo>
                  <a:cubicBezTo>
                    <a:pt x="111" y="0"/>
                    <a:pt x="63" y="48"/>
                    <a:pt x="63" y="107"/>
                  </a:cubicBezTo>
                  <a:cubicBezTo>
                    <a:pt x="63" y="176"/>
                    <a:pt x="63" y="176"/>
                    <a:pt x="63" y="176"/>
                  </a:cubicBezTo>
                  <a:cubicBezTo>
                    <a:pt x="0" y="176"/>
                    <a:pt x="0" y="176"/>
                    <a:pt x="0" y="176"/>
                  </a:cubicBezTo>
                  <a:cubicBezTo>
                    <a:pt x="0" y="446"/>
                    <a:pt x="0" y="446"/>
                    <a:pt x="0" y="446"/>
                  </a:cubicBezTo>
                  <a:cubicBezTo>
                    <a:pt x="340" y="446"/>
                    <a:pt x="340" y="446"/>
                    <a:pt x="340" y="446"/>
                  </a:cubicBezTo>
                  <a:cubicBezTo>
                    <a:pt x="340" y="176"/>
                    <a:pt x="340" y="176"/>
                    <a:pt x="340" y="176"/>
                  </a:cubicBezTo>
                  <a:lnTo>
                    <a:pt x="276" y="176"/>
                  </a:lnTo>
                  <a:close/>
                  <a:moveTo>
                    <a:pt x="100" y="107"/>
                  </a:moveTo>
                  <a:cubicBezTo>
                    <a:pt x="100" y="68"/>
                    <a:pt x="131" y="37"/>
                    <a:pt x="170" y="37"/>
                  </a:cubicBezTo>
                  <a:cubicBezTo>
                    <a:pt x="209" y="37"/>
                    <a:pt x="240" y="68"/>
                    <a:pt x="240" y="107"/>
                  </a:cubicBezTo>
                  <a:cubicBezTo>
                    <a:pt x="240" y="176"/>
                    <a:pt x="240" y="176"/>
                    <a:pt x="240" y="176"/>
                  </a:cubicBezTo>
                  <a:cubicBezTo>
                    <a:pt x="100" y="176"/>
                    <a:pt x="100" y="176"/>
                    <a:pt x="100" y="176"/>
                  </a:cubicBezTo>
                  <a:lnTo>
                    <a:pt x="100" y="107"/>
                  </a:lnTo>
                  <a:close/>
                  <a:moveTo>
                    <a:pt x="184" y="315"/>
                  </a:moveTo>
                  <a:cubicBezTo>
                    <a:pt x="196" y="370"/>
                    <a:pt x="196" y="370"/>
                    <a:pt x="196" y="370"/>
                  </a:cubicBezTo>
                  <a:cubicBezTo>
                    <a:pt x="143" y="370"/>
                    <a:pt x="143" y="370"/>
                    <a:pt x="143" y="370"/>
                  </a:cubicBezTo>
                  <a:cubicBezTo>
                    <a:pt x="156" y="315"/>
                    <a:pt x="156" y="315"/>
                    <a:pt x="156" y="315"/>
                  </a:cubicBezTo>
                  <a:cubicBezTo>
                    <a:pt x="145" y="310"/>
                    <a:pt x="137" y="299"/>
                    <a:pt x="137" y="285"/>
                  </a:cubicBezTo>
                  <a:cubicBezTo>
                    <a:pt x="137" y="267"/>
                    <a:pt x="152" y="252"/>
                    <a:pt x="170" y="252"/>
                  </a:cubicBezTo>
                  <a:cubicBezTo>
                    <a:pt x="188" y="252"/>
                    <a:pt x="203" y="267"/>
                    <a:pt x="203" y="285"/>
                  </a:cubicBezTo>
                  <a:cubicBezTo>
                    <a:pt x="203" y="299"/>
                    <a:pt x="195" y="310"/>
                    <a:pt x="184" y="31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423" name="グループ化 422"/>
          <p:cNvGrpSpPr/>
          <p:nvPr/>
        </p:nvGrpSpPr>
        <p:grpSpPr>
          <a:xfrm>
            <a:off x="6721192" y="3966169"/>
            <a:ext cx="452539" cy="630561"/>
            <a:chOff x="6150963" y="3481690"/>
            <a:chExt cx="452539" cy="630561"/>
          </a:xfrm>
        </p:grpSpPr>
        <p:sp>
          <p:nvSpPr>
            <p:cNvPr id="424" name="Freeform 9"/>
            <p:cNvSpPr>
              <a:spLocks noEditPoints="1"/>
            </p:cNvSpPr>
            <p:nvPr/>
          </p:nvSpPr>
          <p:spPr bwMode="auto">
            <a:xfrm>
              <a:off x="6238299" y="3570512"/>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425" name="楕円 424"/>
            <p:cNvSpPr/>
            <p:nvPr/>
          </p:nvSpPr>
          <p:spPr>
            <a:xfrm>
              <a:off x="6381361" y="3481690"/>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426" name="Freeform 9"/>
            <p:cNvSpPr>
              <a:spLocks noEditPoints="1"/>
            </p:cNvSpPr>
            <p:nvPr/>
          </p:nvSpPr>
          <p:spPr bwMode="auto">
            <a:xfrm>
              <a:off x="6150963" y="3734982"/>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427" name="楕円 426"/>
            <p:cNvSpPr/>
            <p:nvPr/>
          </p:nvSpPr>
          <p:spPr>
            <a:xfrm>
              <a:off x="6293505" y="3623246"/>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grpSp>
      <p:pic>
        <p:nvPicPr>
          <p:cNvPr id="431" name="図 430"/>
          <p:cNvPicPr>
            <a:picLocks noChangeAspect="1"/>
          </p:cNvPicPr>
          <p:nvPr/>
        </p:nvPicPr>
        <p:blipFill>
          <a:blip r:embed="rId7"/>
          <a:stretch>
            <a:fillRect/>
          </a:stretch>
        </p:blipFill>
        <p:spPr>
          <a:xfrm>
            <a:off x="3688649" y="1729001"/>
            <a:ext cx="248801" cy="345586"/>
          </a:xfrm>
          <a:prstGeom prst="rect">
            <a:avLst/>
          </a:prstGeom>
          <a:ln>
            <a:solidFill>
              <a:sysClr val="window" lastClr="FFFFFF">
                <a:lumMod val="50000"/>
              </a:sysClr>
            </a:solidFill>
          </a:ln>
        </p:spPr>
      </p:pic>
      <p:pic>
        <p:nvPicPr>
          <p:cNvPr id="433" name="図 432"/>
          <p:cNvPicPr>
            <a:picLocks noChangeAspect="1"/>
          </p:cNvPicPr>
          <p:nvPr/>
        </p:nvPicPr>
        <p:blipFill rotWithShape="1">
          <a:blip r:embed="rId8">
            <a:extLst>
              <a:ext uri="{28A0092B-C50C-407E-A947-70E740481C1C}">
                <a14:useLocalDpi xmlns:a14="http://schemas.microsoft.com/office/drawing/2010/main" val="0"/>
              </a:ext>
            </a:extLst>
          </a:blip>
          <a:srcRect l="-1475"/>
          <a:stretch/>
        </p:blipFill>
        <p:spPr>
          <a:xfrm>
            <a:off x="3686088" y="1736039"/>
            <a:ext cx="179354" cy="163773"/>
          </a:xfrm>
          <a:prstGeom prst="rect">
            <a:avLst/>
          </a:prstGeom>
          <a:ln>
            <a:solidFill>
              <a:srgbClr val="FF0000"/>
            </a:solidFill>
          </a:ln>
        </p:spPr>
      </p:pic>
      <p:pic>
        <p:nvPicPr>
          <p:cNvPr id="434" name="図 433"/>
          <p:cNvPicPr>
            <a:picLocks noChangeAspect="1"/>
          </p:cNvPicPr>
          <p:nvPr/>
        </p:nvPicPr>
        <p:blipFill>
          <a:blip r:embed="rId7"/>
          <a:stretch>
            <a:fillRect/>
          </a:stretch>
        </p:blipFill>
        <p:spPr>
          <a:xfrm>
            <a:off x="3711131" y="4169897"/>
            <a:ext cx="248801" cy="345586"/>
          </a:xfrm>
          <a:prstGeom prst="rect">
            <a:avLst/>
          </a:prstGeom>
          <a:ln>
            <a:solidFill>
              <a:sysClr val="window" lastClr="FFFFFF">
                <a:lumMod val="50000"/>
              </a:sysClr>
            </a:solidFill>
          </a:ln>
        </p:spPr>
      </p:pic>
      <p:pic>
        <p:nvPicPr>
          <p:cNvPr id="435" name="図 434"/>
          <p:cNvPicPr>
            <a:picLocks noChangeAspect="1"/>
          </p:cNvPicPr>
          <p:nvPr/>
        </p:nvPicPr>
        <p:blipFill rotWithShape="1">
          <a:blip r:embed="rId8">
            <a:extLst>
              <a:ext uri="{28A0092B-C50C-407E-A947-70E740481C1C}">
                <a14:useLocalDpi xmlns:a14="http://schemas.microsoft.com/office/drawing/2010/main" val="0"/>
              </a:ext>
            </a:extLst>
          </a:blip>
          <a:srcRect l="-1475"/>
          <a:stretch/>
        </p:blipFill>
        <p:spPr>
          <a:xfrm>
            <a:off x="3708570" y="4176935"/>
            <a:ext cx="179354" cy="163773"/>
          </a:xfrm>
          <a:prstGeom prst="rect">
            <a:avLst/>
          </a:prstGeom>
          <a:ln>
            <a:solidFill>
              <a:srgbClr val="FF0000"/>
            </a:solidFill>
          </a:ln>
        </p:spPr>
      </p:pic>
      <p:sp>
        <p:nvSpPr>
          <p:cNvPr id="177" name="正方形/長方形 176"/>
          <p:cNvSpPr/>
          <p:nvPr/>
        </p:nvSpPr>
        <p:spPr>
          <a:xfrm>
            <a:off x="6363173" y="4869343"/>
            <a:ext cx="1620957" cy="200055"/>
          </a:xfrm>
          <a:prstGeom prst="rect">
            <a:avLst/>
          </a:prstGeom>
        </p:spPr>
        <p:txBody>
          <a:bodyPr wrap="none">
            <a:spAutoFit/>
          </a:bodyPr>
          <a:lstStyle/>
          <a:p>
            <a:r>
              <a:rPr lang="en-US" altLang="ja-JP" sz="700" dirty="0">
                <a:latin typeface="+mn-ea"/>
                <a:cs typeface="ＭＳ 明朝" panose="02020609040205080304" pitchFamily="17" charset="-128"/>
              </a:rPr>
              <a:t>※</a:t>
            </a:r>
            <a:r>
              <a:rPr lang="ja-JP" altLang="en-US" sz="700" dirty="0">
                <a:latin typeface="+mn-ea"/>
                <a:cs typeface="ＭＳ 明朝" panose="02020609040205080304" pitchFamily="17" charset="-128"/>
              </a:rPr>
              <a:t>タイムスタンプ発行有無は選択可</a:t>
            </a:r>
            <a:endParaRPr lang="ja-JP" altLang="en-US" sz="700" dirty="0">
              <a:latin typeface="+mn-ea"/>
            </a:endParaRPr>
          </a:p>
        </p:txBody>
      </p:sp>
      <p:sp>
        <p:nvSpPr>
          <p:cNvPr id="178" name="角丸四角形 177"/>
          <p:cNvSpPr/>
          <p:nvPr/>
        </p:nvSpPr>
        <p:spPr>
          <a:xfrm>
            <a:off x="3851920" y="3814478"/>
            <a:ext cx="1332000" cy="238363"/>
          </a:xfrm>
          <a:prstGeom prst="roundRect">
            <a:avLst/>
          </a:prstGeom>
          <a:noFill/>
          <a:ln>
            <a:solidFill>
              <a:schemeClr val="bg1">
                <a:lumMod val="65000"/>
              </a:schemeClr>
            </a:solidFill>
          </a:ln>
        </p:spPr>
        <p:txBody>
          <a:bodyPr wrap="square">
            <a:spAutoFit/>
          </a:bodyPr>
          <a:lstStyle/>
          <a:p>
            <a:pPr algn="ctr"/>
            <a:r>
              <a:rPr lang="ja-JP" altLang="en-US" sz="800" dirty="0">
                <a:latin typeface="+mn-ea"/>
              </a:rPr>
              <a:t>締日／支払日／伝票日付</a:t>
            </a:r>
            <a:endParaRPr lang="en-US" altLang="ja-JP" sz="800" dirty="0">
              <a:latin typeface="+mn-ea"/>
            </a:endParaRPr>
          </a:p>
        </p:txBody>
      </p:sp>
      <p:cxnSp>
        <p:nvCxnSpPr>
          <p:cNvPr id="179" name="直線矢印コネクタ 178"/>
          <p:cNvCxnSpPr/>
          <p:nvPr/>
        </p:nvCxnSpPr>
        <p:spPr>
          <a:xfrm flipV="1">
            <a:off x="3960224" y="4407954"/>
            <a:ext cx="2448000" cy="10154"/>
          </a:xfrm>
          <a:prstGeom prst="straightConnector1">
            <a:avLst/>
          </a:prstGeom>
          <a:ln w="38100">
            <a:solidFill>
              <a:schemeClr val="accent6"/>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183" name="テキスト ボックス 182"/>
          <p:cNvSpPr txBox="1"/>
          <p:nvPr/>
        </p:nvSpPr>
        <p:spPr>
          <a:xfrm>
            <a:off x="4141224" y="1912501"/>
            <a:ext cx="877425" cy="246221"/>
          </a:xfrm>
          <a:prstGeom prst="rect">
            <a:avLst/>
          </a:prstGeom>
          <a:noFill/>
        </p:spPr>
        <p:txBody>
          <a:bodyPr wrap="square" rtlCol="0">
            <a:spAutoFit/>
          </a:bodyPr>
          <a:lstStyle/>
          <a:p>
            <a:r>
              <a:rPr lang="ja-JP" altLang="en-US" sz="1000" b="1" dirty="0">
                <a:solidFill>
                  <a:srgbClr val="7CB1E0"/>
                </a:solidFill>
                <a:latin typeface="+mn-ea"/>
              </a:rPr>
              <a:t>検索・履歴</a:t>
            </a:r>
            <a:endParaRPr lang="en-US" altLang="ja-JP" sz="1000" b="1" dirty="0">
              <a:solidFill>
                <a:srgbClr val="7CB1E0"/>
              </a:solidFill>
              <a:latin typeface="+mn-ea"/>
            </a:endParaRPr>
          </a:p>
        </p:txBody>
      </p:sp>
      <p:sp>
        <p:nvSpPr>
          <p:cNvPr id="363" name="角丸四角形 362"/>
          <p:cNvSpPr/>
          <p:nvPr/>
        </p:nvSpPr>
        <p:spPr>
          <a:xfrm>
            <a:off x="4860032" y="2658865"/>
            <a:ext cx="357545" cy="708940"/>
          </a:xfrm>
          <a:prstGeom prst="roundRect">
            <a:avLst/>
          </a:prstGeom>
          <a:solidFill>
            <a:schemeClr val="accent6"/>
          </a:solidFill>
          <a:ln>
            <a:solidFill>
              <a:schemeClr val="accent6"/>
            </a:solidFill>
          </a:ln>
        </p:spPr>
        <p:txBody>
          <a:bodyPr vert="eaVert" wrap="square">
            <a:spAutoFit/>
          </a:bodyPr>
          <a:lstStyle/>
          <a:p>
            <a:r>
              <a:rPr lang="ja-JP" altLang="en-US" sz="900" b="1" dirty="0">
                <a:solidFill>
                  <a:schemeClr val="bg1"/>
                </a:solidFill>
                <a:latin typeface="+mn-ea"/>
              </a:rPr>
              <a:t>配 信 実 行</a:t>
            </a:r>
          </a:p>
        </p:txBody>
      </p:sp>
      <p:sp>
        <p:nvSpPr>
          <p:cNvPr id="170" name="テキスト ボックス 169"/>
          <p:cNvSpPr txBox="1"/>
          <p:nvPr/>
        </p:nvSpPr>
        <p:spPr>
          <a:xfrm>
            <a:off x="3311896" y="1593363"/>
            <a:ext cx="324000" cy="3096000"/>
          </a:xfrm>
          <a:prstGeom prst="rect">
            <a:avLst/>
          </a:prstGeom>
          <a:ln>
            <a:solidFill>
              <a:srgbClr val="7CB1E0"/>
            </a:solidFill>
          </a:ln>
        </p:spPr>
        <p:style>
          <a:lnRef idx="2">
            <a:schemeClr val="accent6"/>
          </a:lnRef>
          <a:fillRef idx="1">
            <a:schemeClr val="lt1"/>
          </a:fillRef>
          <a:effectRef idx="0">
            <a:schemeClr val="accent6"/>
          </a:effectRef>
          <a:fontRef idx="minor">
            <a:schemeClr val="dk1"/>
          </a:fontRef>
        </p:style>
        <p:txBody>
          <a:bodyPr vert="eaVert" wrap="square" rtlCol="0">
            <a:spAutoFit/>
          </a:bodyPr>
          <a:lstStyle/>
          <a:p>
            <a:pPr algn="ctr"/>
            <a:r>
              <a:rPr lang="ja-JP" altLang="en-US" sz="1000" dirty="0">
                <a:latin typeface="+mn-ea"/>
              </a:rPr>
              <a:t>タイムスタンプ発行</a:t>
            </a:r>
          </a:p>
        </p:txBody>
      </p:sp>
      <p:sp>
        <p:nvSpPr>
          <p:cNvPr id="171" name="テキスト ボックス 170"/>
          <p:cNvSpPr txBox="1"/>
          <p:nvPr/>
        </p:nvSpPr>
        <p:spPr>
          <a:xfrm>
            <a:off x="1813577" y="2144176"/>
            <a:ext cx="1314000" cy="247554"/>
          </a:xfrm>
          <a:prstGeom prst="rect">
            <a:avLst/>
          </a:prstGeom>
        </p:spPr>
        <p:style>
          <a:lnRef idx="2">
            <a:schemeClr val="accent2"/>
          </a:lnRef>
          <a:fillRef idx="1">
            <a:schemeClr val="lt1"/>
          </a:fillRef>
          <a:effectRef idx="0">
            <a:schemeClr val="accent2"/>
          </a:effectRef>
          <a:fontRef idx="minor">
            <a:schemeClr val="dk1"/>
          </a:fontRef>
        </p:style>
        <p:txBody>
          <a:bodyPr vert="horz" wrap="none" tIns="72000" bIns="36000" rtlCol="0" anchor="ctr">
            <a:spAutoFit/>
          </a:bodyPr>
          <a:lstStyle/>
          <a:p>
            <a:pPr algn="ctr"/>
            <a:r>
              <a:rPr lang="ja-JP" altLang="en-US" sz="900" dirty="0"/>
              <a:t>請求書</a:t>
            </a:r>
            <a:r>
              <a:rPr lang="en-US" altLang="ja-JP" sz="900" dirty="0"/>
              <a:t>(</a:t>
            </a:r>
            <a:r>
              <a:rPr lang="ja-JP" altLang="en-US" sz="900" dirty="0"/>
              <a:t>伝票単位</a:t>
            </a:r>
            <a:r>
              <a:rPr lang="en-US" altLang="ja-JP" sz="900" dirty="0"/>
              <a:t>)</a:t>
            </a:r>
            <a:endParaRPr lang="ja-JP" altLang="en-US" sz="900" dirty="0"/>
          </a:p>
        </p:txBody>
      </p:sp>
      <p:sp>
        <p:nvSpPr>
          <p:cNvPr id="172" name="テキスト ボックス 171"/>
          <p:cNvSpPr txBox="1"/>
          <p:nvPr/>
        </p:nvSpPr>
        <p:spPr>
          <a:xfrm>
            <a:off x="1810388" y="2612228"/>
            <a:ext cx="1314000" cy="247554"/>
          </a:xfrm>
          <a:prstGeom prst="rect">
            <a:avLst/>
          </a:prstGeom>
        </p:spPr>
        <p:style>
          <a:lnRef idx="2">
            <a:schemeClr val="accent2"/>
          </a:lnRef>
          <a:fillRef idx="1">
            <a:schemeClr val="lt1"/>
          </a:fillRef>
          <a:effectRef idx="0">
            <a:schemeClr val="accent2"/>
          </a:effectRef>
          <a:fontRef idx="minor">
            <a:schemeClr val="dk1"/>
          </a:fontRef>
        </p:style>
        <p:txBody>
          <a:bodyPr vert="horz" wrap="none" tIns="72000" bIns="36000" rtlCol="0" anchor="ctr">
            <a:spAutoFit/>
          </a:bodyPr>
          <a:lstStyle/>
          <a:p>
            <a:pPr algn="ctr"/>
            <a:r>
              <a:rPr lang="ja-JP" altLang="en-US" sz="900" dirty="0"/>
              <a:t>請求書</a:t>
            </a:r>
            <a:r>
              <a:rPr lang="en-US" altLang="ja-JP" sz="900" dirty="0"/>
              <a:t>(</a:t>
            </a:r>
            <a:r>
              <a:rPr lang="ja-JP" altLang="en-US" sz="900" dirty="0"/>
              <a:t>締次更新</a:t>
            </a:r>
            <a:r>
              <a:rPr lang="en-US" altLang="ja-JP" sz="900" dirty="0"/>
              <a:t>)</a:t>
            </a:r>
            <a:endParaRPr lang="ja-JP" altLang="en-US" sz="900" dirty="0"/>
          </a:p>
        </p:txBody>
      </p:sp>
      <p:sp>
        <p:nvSpPr>
          <p:cNvPr id="173" name="テキスト ボックス 172"/>
          <p:cNvSpPr txBox="1"/>
          <p:nvPr/>
        </p:nvSpPr>
        <p:spPr>
          <a:xfrm>
            <a:off x="1815728" y="3804834"/>
            <a:ext cx="1314000" cy="247554"/>
          </a:xfrm>
          <a:prstGeom prst="rect">
            <a:avLst/>
          </a:prstGeom>
        </p:spPr>
        <p:style>
          <a:lnRef idx="2">
            <a:schemeClr val="accent2"/>
          </a:lnRef>
          <a:fillRef idx="1">
            <a:schemeClr val="lt1"/>
          </a:fillRef>
          <a:effectRef idx="0">
            <a:schemeClr val="accent2"/>
          </a:effectRef>
          <a:fontRef idx="minor">
            <a:schemeClr val="dk1"/>
          </a:fontRef>
        </p:style>
        <p:txBody>
          <a:bodyPr vert="horz" wrap="square" tIns="72000" bIns="36000" rtlCol="0" anchor="ctr">
            <a:spAutoFit/>
          </a:bodyPr>
          <a:lstStyle/>
          <a:p>
            <a:pPr algn="ctr"/>
            <a:r>
              <a:rPr lang="ja-JP" altLang="en-US" sz="900" dirty="0"/>
              <a:t>支払通知書</a:t>
            </a:r>
            <a:r>
              <a:rPr lang="en-US" altLang="ja-JP" sz="900" dirty="0"/>
              <a:t>(</a:t>
            </a:r>
            <a:r>
              <a:rPr lang="ja-JP" altLang="en-US" sz="900" dirty="0"/>
              <a:t>伝票単位</a:t>
            </a:r>
            <a:r>
              <a:rPr lang="en-US" altLang="ja-JP" sz="900" dirty="0"/>
              <a:t>)</a:t>
            </a:r>
            <a:endParaRPr lang="ja-JP" altLang="en-US" sz="900" dirty="0"/>
          </a:p>
        </p:txBody>
      </p:sp>
      <p:sp>
        <p:nvSpPr>
          <p:cNvPr id="174" name="テキスト ボックス 173"/>
          <p:cNvSpPr txBox="1"/>
          <p:nvPr/>
        </p:nvSpPr>
        <p:spPr>
          <a:xfrm>
            <a:off x="1820166" y="4268412"/>
            <a:ext cx="1314000" cy="247554"/>
          </a:xfrm>
          <a:prstGeom prst="rect">
            <a:avLst/>
          </a:prstGeom>
        </p:spPr>
        <p:style>
          <a:lnRef idx="2">
            <a:schemeClr val="accent2"/>
          </a:lnRef>
          <a:fillRef idx="1">
            <a:schemeClr val="lt1"/>
          </a:fillRef>
          <a:effectRef idx="0">
            <a:schemeClr val="accent2"/>
          </a:effectRef>
          <a:fontRef idx="minor">
            <a:schemeClr val="dk1"/>
          </a:fontRef>
        </p:style>
        <p:txBody>
          <a:bodyPr vert="horz" wrap="square" tIns="72000" bIns="36000" rtlCol="0" anchor="ctr">
            <a:spAutoFit/>
          </a:bodyPr>
          <a:lstStyle/>
          <a:p>
            <a:pPr algn="ctr"/>
            <a:r>
              <a:rPr lang="ja-JP" altLang="en-US" sz="900" dirty="0"/>
              <a:t>支払通知書</a:t>
            </a:r>
            <a:r>
              <a:rPr lang="en-US" altLang="ja-JP" sz="900" dirty="0"/>
              <a:t>(</a:t>
            </a:r>
            <a:r>
              <a:rPr lang="ja-JP" altLang="en-US" sz="900" dirty="0"/>
              <a:t>締単位</a:t>
            </a:r>
            <a:r>
              <a:rPr lang="en-US" altLang="ja-JP" sz="900" dirty="0"/>
              <a:t>)</a:t>
            </a:r>
            <a:endParaRPr lang="ja-JP" altLang="en-US" sz="900" dirty="0"/>
          </a:p>
        </p:txBody>
      </p:sp>
      <p:cxnSp>
        <p:nvCxnSpPr>
          <p:cNvPr id="28" name="直線コネクタ 27"/>
          <p:cNvCxnSpPr/>
          <p:nvPr/>
        </p:nvCxnSpPr>
        <p:spPr>
          <a:xfrm>
            <a:off x="1735924" y="1772288"/>
            <a:ext cx="0" cy="954000"/>
          </a:xfrm>
          <a:prstGeom prst="line">
            <a:avLst/>
          </a:prstGeom>
          <a:ln w="28575">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p:cNvCxnSpPr/>
          <p:nvPr/>
        </p:nvCxnSpPr>
        <p:spPr>
          <a:xfrm>
            <a:off x="1727684" y="3430400"/>
            <a:ext cx="0" cy="972000"/>
          </a:xfrm>
          <a:prstGeom prst="line">
            <a:avLst/>
          </a:prstGeom>
          <a:ln w="28575">
            <a:solidFill>
              <a:srgbClr val="A6A6A6"/>
            </a:solidFill>
          </a:ln>
        </p:spPr>
        <p:style>
          <a:lnRef idx="1">
            <a:schemeClr val="accent1"/>
          </a:lnRef>
          <a:fillRef idx="0">
            <a:schemeClr val="accent1"/>
          </a:fillRef>
          <a:effectRef idx="0">
            <a:schemeClr val="accent1"/>
          </a:effectRef>
          <a:fontRef idx="minor">
            <a:schemeClr val="tx1"/>
          </a:fontRef>
        </p:style>
      </p:cxnSp>
      <p:grpSp>
        <p:nvGrpSpPr>
          <p:cNvPr id="236" name="グループ化 235"/>
          <p:cNvGrpSpPr/>
          <p:nvPr/>
        </p:nvGrpSpPr>
        <p:grpSpPr>
          <a:xfrm>
            <a:off x="2919007" y="2037286"/>
            <a:ext cx="189115" cy="224300"/>
            <a:chOff x="755650" y="3768725"/>
            <a:chExt cx="287338" cy="379413"/>
          </a:xfrm>
        </p:grpSpPr>
        <p:sp>
          <p:nvSpPr>
            <p:cNvPr id="237"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38"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39"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40"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41"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grpSp>
        <p:nvGrpSpPr>
          <p:cNvPr id="155" name="グループ化 154"/>
          <p:cNvGrpSpPr/>
          <p:nvPr/>
        </p:nvGrpSpPr>
        <p:grpSpPr>
          <a:xfrm>
            <a:off x="2909287" y="2463543"/>
            <a:ext cx="189115" cy="224300"/>
            <a:chOff x="755650" y="3768725"/>
            <a:chExt cx="287338" cy="379413"/>
          </a:xfrm>
        </p:grpSpPr>
        <p:sp>
          <p:nvSpPr>
            <p:cNvPr id="157"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58"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59"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60"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61"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grpSp>
        <p:nvGrpSpPr>
          <p:cNvPr id="297" name="グループ化 296"/>
          <p:cNvGrpSpPr/>
          <p:nvPr/>
        </p:nvGrpSpPr>
        <p:grpSpPr>
          <a:xfrm>
            <a:off x="2896022" y="3632632"/>
            <a:ext cx="189115" cy="224300"/>
            <a:chOff x="755650" y="3768725"/>
            <a:chExt cx="287338" cy="379413"/>
          </a:xfrm>
        </p:grpSpPr>
        <p:sp>
          <p:nvSpPr>
            <p:cNvPr id="298"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9"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300"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301"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302"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grpSp>
        <p:nvGrpSpPr>
          <p:cNvPr id="285" name="グループ化 284"/>
          <p:cNvGrpSpPr/>
          <p:nvPr/>
        </p:nvGrpSpPr>
        <p:grpSpPr>
          <a:xfrm>
            <a:off x="2913016" y="4106649"/>
            <a:ext cx="189115" cy="224300"/>
            <a:chOff x="755650" y="3768725"/>
            <a:chExt cx="287338" cy="379413"/>
          </a:xfrm>
        </p:grpSpPr>
        <p:sp>
          <p:nvSpPr>
            <p:cNvPr id="286"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87"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88"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89"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0"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sp>
        <p:nvSpPr>
          <p:cNvPr id="181" name="Freeform 20"/>
          <p:cNvSpPr>
            <a:spLocks noEditPoints="1"/>
          </p:cNvSpPr>
          <p:nvPr/>
        </p:nvSpPr>
        <p:spPr bwMode="auto">
          <a:xfrm>
            <a:off x="936569" y="2211710"/>
            <a:ext cx="214899" cy="282504"/>
          </a:xfrm>
          <a:custGeom>
            <a:avLst/>
            <a:gdLst>
              <a:gd name="T0" fmla="*/ 302 w 302"/>
              <a:gd name="T1" fmla="*/ 76 h 397"/>
              <a:gd name="T2" fmla="*/ 0 w 302"/>
              <a:gd name="T3" fmla="*/ 397 h 397"/>
              <a:gd name="T4" fmla="*/ 226 w 302"/>
              <a:gd name="T5" fmla="*/ 0 h 397"/>
              <a:gd name="T6" fmla="*/ 234 w 302"/>
              <a:gd name="T7" fmla="*/ 0 h 397"/>
              <a:gd name="T8" fmla="*/ 302 w 302"/>
              <a:gd name="T9" fmla="*/ 68 h 397"/>
              <a:gd name="T10" fmla="*/ 270 w 302"/>
              <a:gd name="T11" fmla="*/ 244 h 397"/>
              <a:gd name="T12" fmla="*/ 258 w 302"/>
              <a:gd name="T13" fmla="*/ 142 h 397"/>
              <a:gd name="T14" fmla="*/ 32 w 302"/>
              <a:gd name="T15" fmla="*/ 153 h 397"/>
              <a:gd name="T16" fmla="*/ 43 w 302"/>
              <a:gd name="T17" fmla="*/ 256 h 397"/>
              <a:gd name="T18" fmla="*/ 270 w 302"/>
              <a:gd name="T19" fmla="*/ 244 h 397"/>
              <a:gd name="T20" fmla="*/ 86 w 302"/>
              <a:gd name="T21" fmla="*/ 184 h 397"/>
              <a:gd name="T22" fmla="*/ 98 w 302"/>
              <a:gd name="T23" fmla="*/ 219 h 397"/>
              <a:gd name="T24" fmla="*/ 116 w 302"/>
              <a:gd name="T25" fmla="*/ 215 h 397"/>
              <a:gd name="T26" fmla="*/ 96 w 302"/>
              <a:gd name="T27" fmla="*/ 235 h 397"/>
              <a:gd name="T28" fmla="*/ 62 w 302"/>
              <a:gd name="T29" fmla="*/ 199 h 397"/>
              <a:gd name="T30" fmla="*/ 78 w 302"/>
              <a:gd name="T31" fmla="*/ 167 h 397"/>
              <a:gd name="T32" fmla="*/ 119 w 302"/>
              <a:gd name="T33" fmla="*/ 167 h 397"/>
              <a:gd name="T34" fmla="*/ 105 w 302"/>
              <a:gd name="T35" fmla="*/ 179 h 397"/>
              <a:gd name="T36" fmla="*/ 174 w 302"/>
              <a:gd name="T37" fmla="*/ 213 h 397"/>
              <a:gd name="T38" fmla="*/ 161 w 302"/>
              <a:gd name="T39" fmla="*/ 232 h 397"/>
              <a:gd name="T40" fmla="*/ 134 w 302"/>
              <a:gd name="T41" fmla="*/ 234 h 397"/>
              <a:gd name="T42" fmla="*/ 124 w 302"/>
              <a:gd name="T43" fmla="*/ 214 h 397"/>
              <a:gd name="T44" fmla="*/ 146 w 302"/>
              <a:gd name="T45" fmla="*/ 219 h 397"/>
              <a:gd name="T46" fmla="*/ 155 w 302"/>
              <a:gd name="T47" fmla="*/ 214 h 397"/>
              <a:gd name="T48" fmla="*/ 151 w 302"/>
              <a:gd name="T49" fmla="*/ 209 h 397"/>
              <a:gd name="T50" fmla="*/ 132 w 302"/>
              <a:gd name="T51" fmla="*/ 199 h 397"/>
              <a:gd name="T52" fmla="*/ 125 w 302"/>
              <a:gd name="T53" fmla="*/ 183 h 397"/>
              <a:gd name="T54" fmla="*/ 151 w 302"/>
              <a:gd name="T55" fmla="*/ 162 h 397"/>
              <a:gd name="T56" fmla="*/ 168 w 302"/>
              <a:gd name="T57" fmla="*/ 182 h 397"/>
              <a:gd name="T58" fmla="*/ 145 w 302"/>
              <a:gd name="T59" fmla="*/ 179 h 397"/>
              <a:gd name="T60" fmla="*/ 146 w 302"/>
              <a:gd name="T61" fmla="*/ 186 h 397"/>
              <a:gd name="T62" fmla="*/ 170 w 302"/>
              <a:gd name="T63" fmla="*/ 201 h 397"/>
              <a:gd name="T64" fmla="*/ 223 w 302"/>
              <a:gd name="T65" fmla="*/ 163 h 397"/>
              <a:gd name="T66" fmla="*/ 221 w 302"/>
              <a:gd name="T67" fmla="*/ 234 h 397"/>
              <a:gd name="T68" fmla="*/ 175 w 302"/>
              <a:gd name="T69" fmla="*/ 163 h 397"/>
              <a:gd name="T70" fmla="*/ 206 w 302"/>
              <a:gd name="T71" fmla="*/ 199 h 397"/>
              <a:gd name="T72" fmla="*/ 211 w 302"/>
              <a:gd name="T73" fmla="*/ 207 h 397"/>
              <a:gd name="T74" fmla="*/ 223 w 302"/>
              <a:gd name="T75" fmla="*/ 1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2" h="397">
                <a:moveTo>
                  <a:pt x="226" y="76"/>
                </a:moveTo>
                <a:cubicBezTo>
                  <a:pt x="302" y="76"/>
                  <a:pt x="302" y="76"/>
                  <a:pt x="302" y="76"/>
                </a:cubicBezTo>
                <a:cubicBezTo>
                  <a:pt x="302" y="397"/>
                  <a:pt x="302" y="397"/>
                  <a:pt x="302" y="397"/>
                </a:cubicBezTo>
                <a:cubicBezTo>
                  <a:pt x="0" y="397"/>
                  <a:pt x="0" y="397"/>
                  <a:pt x="0" y="397"/>
                </a:cubicBezTo>
                <a:cubicBezTo>
                  <a:pt x="0" y="0"/>
                  <a:pt x="0" y="0"/>
                  <a:pt x="0" y="0"/>
                </a:cubicBezTo>
                <a:cubicBezTo>
                  <a:pt x="226" y="0"/>
                  <a:pt x="226" y="0"/>
                  <a:pt x="226" y="0"/>
                </a:cubicBezTo>
                <a:lnTo>
                  <a:pt x="226" y="76"/>
                </a:lnTo>
                <a:close/>
                <a:moveTo>
                  <a:pt x="234" y="0"/>
                </a:moveTo>
                <a:cubicBezTo>
                  <a:pt x="234" y="68"/>
                  <a:pt x="234" y="68"/>
                  <a:pt x="234" y="68"/>
                </a:cubicBezTo>
                <a:cubicBezTo>
                  <a:pt x="302" y="68"/>
                  <a:pt x="302" y="68"/>
                  <a:pt x="302" y="68"/>
                </a:cubicBezTo>
                <a:lnTo>
                  <a:pt x="234" y="0"/>
                </a:lnTo>
                <a:close/>
                <a:moveTo>
                  <a:pt x="270" y="244"/>
                </a:moveTo>
                <a:cubicBezTo>
                  <a:pt x="270" y="153"/>
                  <a:pt x="270" y="153"/>
                  <a:pt x="270" y="153"/>
                </a:cubicBezTo>
                <a:cubicBezTo>
                  <a:pt x="270" y="147"/>
                  <a:pt x="265" y="142"/>
                  <a:pt x="258" y="142"/>
                </a:cubicBezTo>
                <a:cubicBezTo>
                  <a:pt x="43" y="142"/>
                  <a:pt x="43" y="142"/>
                  <a:pt x="43" y="142"/>
                </a:cubicBezTo>
                <a:cubicBezTo>
                  <a:pt x="37" y="142"/>
                  <a:pt x="32" y="147"/>
                  <a:pt x="32" y="153"/>
                </a:cubicBezTo>
                <a:cubicBezTo>
                  <a:pt x="32" y="244"/>
                  <a:pt x="32" y="244"/>
                  <a:pt x="32" y="244"/>
                </a:cubicBezTo>
                <a:cubicBezTo>
                  <a:pt x="32" y="250"/>
                  <a:pt x="37" y="256"/>
                  <a:pt x="43" y="256"/>
                </a:cubicBezTo>
                <a:cubicBezTo>
                  <a:pt x="258" y="256"/>
                  <a:pt x="258" y="256"/>
                  <a:pt x="258" y="256"/>
                </a:cubicBezTo>
                <a:cubicBezTo>
                  <a:pt x="265" y="256"/>
                  <a:pt x="270" y="250"/>
                  <a:pt x="270" y="244"/>
                </a:cubicBezTo>
                <a:close/>
                <a:moveTo>
                  <a:pt x="97" y="178"/>
                </a:moveTo>
                <a:cubicBezTo>
                  <a:pt x="92" y="178"/>
                  <a:pt x="88" y="180"/>
                  <a:pt x="86" y="184"/>
                </a:cubicBezTo>
                <a:cubicBezTo>
                  <a:pt x="83" y="187"/>
                  <a:pt x="82" y="192"/>
                  <a:pt x="82" y="199"/>
                </a:cubicBezTo>
                <a:cubicBezTo>
                  <a:pt x="82" y="213"/>
                  <a:pt x="87" y="219"/>
                  <a:pt x="98" y="219"/>
                </a:cubicBezTo>
                <a:cubicBezTo>
                  <a:pt x="101" y="219"/>
                  <a:pt x="104" y="219"/>
                  <a:pt x="107" y="218"/>
                </a:cubicBezTo>
                <a:cubicBezTo>
                  <a:pt x="110" y="217"/>
                  <a:pt x="113" y="216"/>
                  <a:pt x="116" y="215"/>
                </a:cubicBezTo>
                <a:cubicBezTo>
                  <a:pt x="116" y="231"/>
                  <a:pt x="116" y="231"/>
                  <a:pt x="116" y="231"/>
                </a:cubicBezTo>
                <a:cubicBezTo>
                  <a:pt x="110" y="234"/>
                  <a:pt x="103" y="235"/>
                  <a:pt x="96" y="235"/>
                </a:cubicBezTo>
                <a:cubicBezTo>
                  <a:pt x="85" y="235"/>
                  <a:pt x="77" y="232"/>
                  <a:pt x="71" y="226"/>
                </a:cubicBezTo>
                <a:cubicBezTo>
                  <a:pt x="65" y="220"/>
                  <a:pt x="62" y="211"/>
                  <a:pt x="62" y="199"/>
                </a:cubicBezTo>
                <a:cubicBezTo>
                  <a:pt x="62" y="192"/>
                  <a:pt x="64" y="185"/>
                  <a:pt x="67" y="180"/>
                </a:cubicBezTo>
                <a:cubicBezTo>
                  <a:pt x="69" y="174"/>
                  <a:pt x="73" y="170"/>
                  <a:pt x="78" y="167"/>
                </a:cubicBezTo>
                <a:cubicBezTo>
                  <a:pt x="84" y="164"/>
                  <a:pt x="90" y="162"/>
                  <a:pt x="97" y="162"/>
                </a:cubicBezTo>
                <a:cubicBezTo>
                  <a:pt x="104" y="162"/>
                  <a:pt x="112" y="164"/>
                  <a:pt x="119" y="167"/>
                </a:cubicBezTo>
                <a:cubicBezTo>
                  <a:pt x="113" y="182"/>
                  <a:pt x="113" y="182"/>
                  <a:pt x="113" y="182"/>
                </a:cubicBezTo>
                <a:cubicBezTo>
                  <a:pt x="110" y="181"/>
                  <a:pt x="108" y="180"/>
                  <a:pt x="105" y="179"/>
                </a:cubicBezTo>
                <a:cubicBezTo>
                  <a:pt x="102" y="178"/>
                  <a:pt x="100" y="178"/>
                  <a:pt x="97" y="178"/>
                </a:cubicBezTo>
                <a:close/>
                <a:moveTo>
                  <a:pt x="174" y="213"/>
                </a:moveTo>
                <a:cubicBezTo>
                  <a:pt x="174" y="217"/>
                  <a:pt x="173" y="221"/>
                  <a:pt x="171" y="224"/>
                </a:cubicBezTo>
                <a:cubicBezTo>
                  <a:pt x="168" y="228"/>
                  <a:pt x="165" y="230"/>
                  <a:pt x="161" y="232"/>
                </a:cubicBezTo>
                <a:cubicBezTo>
                  <a:pt x="157" y="234"/>
                  <a:pt x="152" y="235"/>
                  <a:pt x="146" y="235"/>
                </a:cubicBezTo>
                <a:cubicBezTo>
                  <a:pt x="141" y="235"/>
                  <a:pt x="137" y="235"/>
                  <a:pt x="134" y="234"/>
                </a:cubicBezTo>
                <a:cubicBezTo>
                  <a:pt x="131" y="233"/>
                  <a:pt x="128" y="232"/>
                  <a:pt x="124" y="231"/>
                </a:cubicBezTo>
                <a:cubicBezTo>
                  <a:pt x="124" y="214"/>
                  <a:pt x="124" y="214"/>
                  <a:pt x="124" y="214"/>
                </a:cubicBezTo>
                <a:cubicBezTo>
                  <a:pt x="128" y="215"/>
                  <a:pt x="132" y="217"/>
                  <a:pt x="136" y="218"/>
                </a:cubicBezTo>
                <a:cubicBezTo>
                  <a:pt x="140" y="219"/>
                  <a:pt x="143" y="219"/>
                  <a:pt x="146" y="219"/>
                </a:cubicBezTo>
                <a:cubicBezTo>
                  <a:pt x="149" y="219"/>
                  <a:pt x="151" y="219"/>
                  <a:pt x="153" y="218"/>
                </a:cubicBezTo>
                <a:cubicBezTo>
                  <a:pt x="154" y="217"/>
                  <a:pt x="155" y="216"/>
                  <a:pt x="155" y="214"/>
                </a:cubicBezTo>
                <a:cubicBezTo>
                  <a:pt x="155" y="213"/>
                  <a:pt x="154" y="212"/>
                  <a:pt x="154" y="212"/>
                </a:cubicBezTo>
                <a:cubicBezTo>
                  <a:pt x="153" y="211"/>
                  <a:pt x="153" y="210"/>
                  <a:pt x="151" y="209"/>
                </a:cubicBezTo>
                <a:cubicBezTo>
                  <a:pt x="150" y="209"/>
                  <a:pt x="147" y="207"/>
                  <a:pt x="142" y="205"/>
                </a:cubicBezTo>
                <a:cubicBezTo>
                  <a:pt x="137" y="203"/>
                  <a:pt x="134" y="201"/>
                  <a:pt x="132" y="199"/>
                </a:cubicBezTo>
                <a:cubicBezTo>
                  <a:pt x="129" y="197"/>
                  <a:pt x="128" y="195"/>
                  <a:pt x="126" y="192"/>
                </a:cubicBezTo>
                <a:cubicBezTo>
                  <a:pt x="125" y="189"/>
                  <a:pt x="125" y="186"/>
                  <a:pt x="125" y="183"/>
                </a:cubicBezTo>
                <a:cubicBezTo>
                  <a:pt x="125" y="176"/>
                  <a:pt x="127" y="171"/>
                  <a:pt x="132" y="168"/>
                </a:cubicBezTo>
                <a:cubicBezTo>
                  <a:pt x="137" y="164"/>
                  <a:pt x="143" y="162"/>
                  <a:pt x="151" y="162"/>
                </a:cubicBezTo>
                <a:cubicBezTo>
                  <a:pt x="159" y="162"/>
                  <a:pt x="166" y="164"/>
                  <a:pt x="174" y="167"/>
                </a:cubicBezTo>
                <a:cubicBezTo>
                  <a:pt x="168" y="182"/>
                  <a:pt x="168" y="182"/>
                  <a:pt x="168" y="182"/>
                </a:cubicBezTo>
                <a:cubicBezTo>
                  <a:pt x="161" y="179"/>
                  <a:pt x="156" y="178"/>
                  <a:pt x="151" y="178"/>
                </a:cubicBezTo>
                <a:cubicBezTo>
                  <a:pt x="148" y="178"/>
                  <a:pt x="147" y="178"/>
                  <a:pt x="145" y="179"/>
                </a:cubicBezTo>
                <a:cubicBezTo>
                  <a:pt x="144" y="180"/>
                  <a:pt x="144" y="181"/>
                  <a:pt x="144" y="182"/>
                </a:cubicBezTo>
                <a:cubicBezTo>
                  <a:pt x="144" y="183"/>
                  <a:pt x="144" y="185"/>
                  <a:pt x="146" y="186"/>
                </a:cubicBezTo>
                <a:cubicBezTo>
                  <a:pt x="147" y="187"/>
                  <a:pt x="151" y="189"/>
                  <a:pt x="158" y="192"/>
                </a:cubicBezTo>
                <a:cubicBezTo>
                  <a:pt x="164" y="195"/>
                  <a:pt x="168" y="198"/>
                  <a:pt x="170" y="201"/>
                </a:cubicBezTo>
                <a:cubicBezTo>
                  <a:pt x="173" y="204"/>
                  <a:pt x="174" y="208"/>
                  <a:pt x="174" y="213"/>
                </a:cubicBezTo>
                <a:close/>
                <a:moveTo>
                  <a:pt x="223" y="163"/>
                </a:moveTo>
                <a:cubicBezTo>
                  <a:pt x="244" y="163"/>
                  <a:pt x="244" y="163"/>
                  <a:pt x="244" y="163"/>
                </a:cubicBezTo>
                <a:cubicBezTo>
                  <a:pt x="221" y="234"/>
                  <a:pt x="221" y="234"/>
                  <a:pt x="221" y="234"/>
                </a:cubicBezTo>
                <a:cubicBezTo>
                  <a:pt x="198" y="234"/>
                  <a:pt x="198" y="234"/>
                  <a:pt x="198" y="234"/>
                </a:cubicBezTo>
                <a:cubicBezTo>
                  <a:pt x="175" y="163"/>
                  <a:pt x="175" y="163"/>
                  <a:pt x="175" y="163"/>
                </a:cubicBezTo>
                <a:cubicBezTo>
                  <a:pt x="197" y="163"/>
                  <a:pt x="197" y="163"/>
                  <a:pt x="197" y="163"/>
                </a:cubicBezTo>
                <a:cubicBezTo>
                  <a:pt x="206" y="199"/>
                  <a:pt x="206" y="199"/>
                  <a:pt x="206" y="199"/>
                </a:cubicBezTo>
                <a:cubicBezTo>
                  <a:pt x="208" y="207"/>
                  <a:pt x="210" y="213"/>
                  <a:pt x="210" y="216"/>
                </a:cubicBezTo>
                <a:cubicBezTo>
                  <a:pt x="210" y="214"/>
                  <a:pt x="210" y="211"/>
                  <a:pt x="211" y="207"/>
                </a:cubicBezTo>
                <a:cubicBezTo>
                  <a:pt x="212" y="204"/>
                  <a:pt x="212" y="201"/>
                  <a:pt x="213" y="199"/>
                </a:cubicBezTo>
                <a:lnTo>
                  <a:pt x="223" y="163"/>
                </a:lnTo>
                <a:close/>
              </a:path>
            </a:pathLst>
          </a:custGeom>
          <a:solidFill>
            <a:srgbClr val="00B050"/>
          </a:solidFill>
          <a:ln>
            <a:noFill/>
          </a:ln>
        </p:spPr>
        <p:txBody>
          <a:bodyPr vert="horz" wrap="square" lIns="68580" tIns="34290" rIns="68580" bIns="34290" numCol="1" anchor="t" anchorCtr="0" compatLnSpc="1">
            <a:prstTxWarp prst="textNoShape">
              <a:avLst/>
            </a:prstTxWarp>
          </a:bodyPr>
          <a:lstStyle/>
          <a:p>
            <a:endParaRPr lang="ja-JP" altLang="en-US" sz="1013"/>
          </a:p>
        </p:txBody>
      </p:sp>
      <p:sp>
        <p:nvSpPr>
          <p:cNvPr id="190" name="Freeform 20"/>
          <p:cNvSpPr>
            <a:spLocks noEditPoints="1"/>
          </p:cNvSpPr>
          <p:nvPr/>
        </p:nvSpPr>
        <p:spPr bwMode="auto">
          <a:xfrm>
            <a:off x="936721" y="3759882"/>
            <a:ext cx="214899" cy="282504"/>
          </a:xfrm>
          <a:custGeom>
            <a:avLst/>
            <a:gdLst>
              <a:gd name="T0" fmla="*/ 302 w 302"/>
              <a:gd name="T1" fmla="*/ 76 h 397"/>
              <a:gd name="T2" fmla="*/ 0 w 302"/>
              <a:gd name="T3" fmla="*/ 397 h 397"/>
              <a:gd name="T4" fmla="*/ 226 w 302"/>
              <a:gd name="T5" fmla="*/ 0 h 397"/>
              <a:gd name="T6" fmla="*/ 234 w 302"/>
              <a:gd name="T7" fmla="*/ 0 h 397"/>
              <a:gd name="T8" fmla="*/ 302 w 302"/>
              <a:gd name="T9" fmla="*/ 68 h 397"/>
              <a:gd name="T10" fmla="*/ 270 w 302"/>
              <a:gd name="T11" fmla="*/ 244 h 397"/>
              <a:gd name="T12" fmla="*/ 258 w 302"/>
              <a:gd name="T13" fmla="*/ 142 h 397"/>
              <a:gd name="T14" fmla="*/ 32 w 302"/>
              <a:gd name="T15" fmla="*/ 153 h 397"/>
              <a:gd name="T16" fmla="*/ 43 w 302"/>
              <a:gd name="T17" fmla="*/ 256 h 397"/>
              <a:gd name="T18" fmla="*/ 270 w 302"/>
              <a:gd name="T19" fmla="*/ 244 h 397"/>
              <a:gd name="T20" fmla="*/ 86 w 302"/>
              <a:gd name="T21" fmla="*/ 184 h 397"/>
              <a:gd name="T22" fmla="*/ 98 w 302"/>
              <a:gd name="T23" fmla="*/ 219 h 397"/>
              <a:gd name="T24" fmla="*/ 116 w 302"/>
              <a:gd name="T25" fmla="*/ 215 h 397"/>
              <a:gd name="T26" fmla="*/ 96 w 302"/>
              <a:gd name="T27" fmla="*/ 235 h 397"/>
              <a:gd name="T28" fmla="*/ 62 w 302"/>
              <a:gd name="T29" fmla="*/ 199 h 397"/>
              <a:gd name="T30" fmla="*/ 78 w 302"/>
              <a:gd name="T31" fmla="*/ 167 h 397"/>
              <a:gd name="T32" fmla="*/ 119 w 302"/>
              <a:gd name="T33" fmla="*/ 167 h 397"/>
              <a:gd name="T34" fmla="*/ 105 w 302"/>
              <a:gd name="T35" fmla="*/ 179 h 397"/>
              <a:gd name="T36" fmla="*/ 174 w 302"/>
              <a:gd name="T37" fmla="*/ 213 h 397"/>
              <a:gd name="T38" fmla="*/ 161 w 302"/>
              <a:gd name="T39" fmla="*/ 232 h 397"/>
              <a:gd name="T40" fmla="*/ 134 w 302"/>
              <a:gd name="T41" fmla="*/ 234 h 397"/>
              <a:gd name="T42" fmla="*/ 124 w 302"/>
              <a:gd name="T43" fmla="*/ 214 h 397"/>
              <a:gd name="T44" fmla="*/ 146 w 302"/>
              <a:gd name="T45" fmla="*/ 219 h 397"/>
              <a:gd name="T46" fmla="*/ 155 w 302"/>
              <a:gd name="T47" fmla="*/ 214 h 397"/>
              <a:gd name="T48" fmla="*/ 151 w 302"/>
              <a:gd name="T49" fmla="*/ 209 h 397"/>
              <a:gd name="T50" fmla="*/ 132 w 302"/>
              <a:gd name="T51" fmla="*/ 199 h 397"/>
              <a:gd name="T52" fmla="*/ 125 w 302"/>
              <a:gd name="T53" fmla="*/ 183 h 397"/>
              <a:gd name="T54" fmla="*/ 151 w 302"/>
              <a:gd name="T55" fmla="*/ 162 h 397"/>
              <a:gd name="T56" fmla="*/ 168 w 302"/>
              <a:gd name="T57" fmla="*/ 182 h 397"/>
              <a:gd name="T58" fmla="*/ 145 w 302"/>
              <a:gd name="T59" fmla="*/ 179 h 397"/>
              <a:gd name="T60" fmla="*/ 146 w 302"/>
              <a:gd name="T61" fmla="*/ 186 h 397"/>
              <a:gd name="T62" fmla="*/ 170 w 302"/>
              <a:gd name="T63" fmla="*/ 201 h 397"/>
              <a:gd name="T64" fmla="*/ 223 w 302"/>
              <a:gd name="T65" fmla="*/ 163 h 397"/>
              <a:gd name="T66" fmla="*/ 221 w 302"/>
              <a:gd name="T67" fmla="*/ 234 h 397"/>
              <a:gd name="T68" fmla="*/ 175 w 302"/>
              <a:gd name="T69" fmla="*/ 163 h 397"/>
              <a:gd name="T70" fmla="*/ 206 w 302"/>
              <a:gd name="T71" fmla="*/ 199 h 397"/>
              <a:gd name="T72" fmla="*/ 211 w 302"/>
              <a:gd name="T73" fmla="*/ 207 h 397"/>
              <a:gd name="T74" fmla="*/ 223 w 302"/>
              <a:gd name="T75" fmla="*/ 1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2" h="397">
                <a:moveTo>
                  <a:pt x="226" y="76"/>
                </a:moveTo>
                <a:cubicBezTo>
                  <a:pt x="302" y="76"/>
                  <a:pt x="302" y="76"/>
                  <a:pt x="302" y="76"/>
                </a:cubicBezTo>
                <a:cubicBezTo>
                  <a:pt x="302" y="397"/>
                  <a:pt x="302" y="397"/>
                  <a:pt x="302" y="397"/>
                </a:cubicBezTo>
                <a:cubicBezTo>
                  <a:pt x="0" y="397"/>
                  <a:pt x="0" y="397"/>
                  <a:pt x="0" y="397"/>
                </a:cubicBezTo>
                <a:cubicBezTo>
                  <a:pt x="0" y="0"/>
                  <a:pt x="0" y="0"/>
                  <a:pt x="0" y="0"/>
                </a:cubicBezTo>
                <a:cubicBezTo>
                  <a:pt x="226" y="0"/>
                  <a:pt x="226" y="0"/>
                  <a:pt x="226" y="0"/>
                </a:cubicBezTo>
                <a:lnTo>
                  <a:pt x="226" y="76"/>
                </a:lnTo>
                <a:close/>
                <a:moveTo>
                  <a:pt x="234" y="0"/>
                </a:moveTo>
                <a:cubicBezTo>
                  <a:pt x="234" y="68"/>
                  <a:pt x="234" y="68"/>
                  <a:pt x="234" y="68"/>
                </a:cubicBezTo>
                <a:cubicBezTo>
                  <a:pt x="302" y="68"/>
                  <a:pt x="302" y="68"/>
                  <a:pt x="302" y="68"/>
                </a:cubicBezTo>
                <a:lnTo>
                  <a:pt x="234" y="0"/>
                </a:lnTo>
                <a:close/>
                <a:moveTo>
                  <a:pt x="270" y="244"/>
                </a:moveTo>
                <a:cubicBezTo>
                  <a:pt x="270" y="153"/>
                  <a:pt x="270" y="153"/>
                  <a:pt x="270" y="153"/>
                </a:cubicBezTo>
                <a:cubicBezTo>
                  <a:pt x="270" y="147"/>
                  <a:pt x="265" y="142"/>
                  <a:pt x="258" y="142"/>
                </a:cubicBezTo>
                <a:cubicBezTo>
                  <a:pt x="43" y="142"/>
                  <a:pt x="43" y="142"/>
                  <a:pt x="43" y="142"/>
                </a:cubicBezTo>
                <a:cubicBezTo>
                  <a:pt x="37" y="142"/>
                  <a:pt x="32" y="147"/>
                  <a:pt x="32" y="153"/>
                </a:cubicBezTo>
                <a:cubicBezTo>
                  <a:pt x="32" y="244"/>
                  <a:pt x="32" y="244"/>
                  <a:pt x="32" y="244"/>
                </a:cubicBezTo>
                <a:cubicBezTo>
                  <a:pt x="32" y="250"/>
                  <a:pt x="37" y="256"/>
                  <a:pt x="43" y="256"/>
                </a:cubicBezTo>
                <a:cubicBezTo>
                  <a:pt x="258" y="256"/>
                  <a:pt x="258" y="256"/>
                  <a:pt x="258" y="256"/>
                </a:cubicBezTo>
                <a:cubicBezTo>
                  <a:pt x="265" y="256"/>
                  <a:pt x="270" y="250"/>
                  <a:pt x="270" y="244"/>
                </a:cubicBezTo>
                <a:close/>
                <a:moveTo>
                  <a:pt x="97" y="178"/>
                </a:moveTo>
                <a:cubicBezTo>
                  <a:pt x="92" y="178"/>
                  <a:pt x="88" y="180"/>
                  <a:pt x="86" y="184"/>
                </a:cubicBezTo>
                <a:cubicBezTo>
                  <a:pt x="83" y="187"/>
                  <a:pt x="82" y="192"/>
                  <a:pt x="82" y="199"/>
                </a:cubicBezTo>
                <a:cubicBezTo>
                  <a:pt x="82" y="213"/>
                  <a:pt x="87" y="219"/>
                  <a:pt x="98" y="219"/>
                </a:cubicBezTo>
                <a:cubicBezTo>
                  <a:pt x="101" y="219"/>
                  <a:pt x="104" y="219"/>
                  <a:pt x="107" y="218"/>
                </a:cubicBezTo>
                <a:cubicBezTo>
                  <a:pt x="110" y="217"/>
                  <a:pt x="113" y="216"/>
                  <a:pt x="116" y="215"/>
                </a:cubicBezTo>
                <a:cubicBezTo>
                  <a:pt x="116" y="231"/>
                  <a:pt x="116" y="231"/>
                  <a:pt x="116" y="231"/>
                </a:cubicBezTo>
                <a:cubicBezTo>
                  <a:pt x="110" y="234"/>
                  <a:pt x="103" y="235"/>
                  <a:pt x="96" y="235"/>
                </a:cubicBezTo>
                <a:cubicBezTo>
                  <a:pt x="85" y="235"/>
                  <a:pt x="77" y="232"/>
                  <a:pt x="71" y="226"/>
                </a:cubicBezTo>
                <a:cubicBezTo>
                  <a:pt x="65" y="220"/>
                  <a:pt x="62" y="211"/>
                  <a:pt x="62" y="199"/>
                </a:cubicBezTo>
                <a:cubicBezTo>
                  <a:pt x="62" y="192"/>
                  <a:pt x="64" y="185"/>
                  <a:pt x="67" y="180"/>
                </a:cubicBezTo>
                <a:cubicBezTo>
                  <a:pt x="69" y="174"/>
                  <a:pt x="73" y="170"/>
                  <a:pt x="78" y="167"/>
                </a:cubicBezTo>
                <a:cubicBezTo>
                  <a:pt x="84" y="164"/>
                  <a:pt x="90" y="162"/>
                  <a:pt x="97" y="162"/>
                </a:cubicBezTo>
                <a:cubicBezTo>
                  <a:pt x="104" y="162"/>
                  <a:pt x="112" y="164"/>
                  <a:pt x="119" y="167"/>
                </a:cubicBezTo>
                <a:cubicBezTo>
                  <a:pt x="113" y="182"/>
                  <a:pt x="113" y="182"/>
                  <a:pt x="113" y="182"/>
                </a:cubicBezTo>
                <a:cubicBezTo>
                  <a:pt x="110" y="181"/>
                  <a:pt x="108" y="180"/>
                  <a:pt x="105" y="179"/>
                </a:cubicBezTo>
                <a:cubicBezTo>
                  <a:pt x="102" y="178"/>
                  <a:pt x="100" y="178"/>
                  <a:pt x="97" y="178"/>
                </a:cubicBezTo>
                <a:close/>
                <a:moveTo>
                  <a:pt x="174" y="213"/>
                </a:moveTo>
                <a:cubicBezTo>
                  <a:pt x="174" y="217"/>
                  <a:pt x="173" y="221"/>
                  <a:pt x="171" y="224"/>
                </a:cubicBezTo>
                <a:cubicBezTo>
                  <a:pt x="168" y="228"/>
                  <a:pt x="165" y="230"/>
                  <a:pt x="161" y="232"/>
                </a:cubicBezTo>
                <a:cubicBezTo>
                  <a:pt x="157" y="234"/>
                  <a:pt x="152" y="235"/>
                  <a:pt x="146" y="235"/>
                </a:cubicBezTo>
                <a:cubicBezTo>
                  <a:pt x="141" y="235"/>
                  <a:pt x="137" y="235"/>
                  <a:pt x="134" y="234"/>
                </a:cubicBezTo>
                <a:cubicBezTo>
                  <a:pt x="131" y="233"/>
                  <a:pt x="128" y="232"/>
                  <a:pt x="124" y="231"/>
                </a:cubicBezTo>
                <a:cubicBezTo>
                  <a:pt x="124" y="214"/>
                  <a:pt x="124" y="214"/>
                  <a:pt x="124" y="214"/>
                </a:cubicBezTo>
                <a:cubicBezTo>
                  <a:pt x="128" y="215"/>
                  <a:pt x="132" y="217"/>
                  <a:pt x="136" y="218"/>
                </a:cubicBezTo>
                <a:cubicBezTo>
                  <a:pt x="140" y="219"/>
                  <a:pt x="143" y="219"/>
                  <a:pt x="146" y="219"/>
                </a:cubicBezTo>
                <a:cubicBezTo>
                  <a:pt x="149" y="219"/>
                  <a:pt x="151" y="219"/>
                  <a:pt x="153" y="218"/>
                </a:cubicBezTo>
                <a:cubicBezTo>
                  <a:pt x="154" y="217"/>
                  <a:pt x="155" y="216"/>
                  <a:pt x="155" y="214"/>
                </a:cubicBezTo>
                <a:cubicBezTo>
                  <a:pt x="155" y="213"/>
                  <a:pt x="154" y="212"/>
                  <a:pt x="154" y="212"/>
                </a:cubicBezTo>
                <a:cubicBezTo>
                  <a:pt x="153" y="211"/>
                  <a:pt x="153" y="210"/>
                  <a:pt x="151" y="209"/>
                </a:cubicBezTo>
                <a:cubicBezTo>
                  <a:pt x="150" y="209"/>
                  <a:pt x="147" y="207"/>
                  <a:pt x="142" y="205"/>
                </a:cubicBezTo>
                <a:cubicBezTo>
                  <a:pt x="137" y="203"/>
                  <a:pt x="134" y="201"/>
                  <a:pt x="132" y="199"/>
                </a:cubicBezTo>
                <a:cubicBezTo>
                  <a:pt x="129" y="197"/>
                  <a:pt x="128" y="195"/>
                  <a:pt x="126" y="192"/>
                </a:cubicBezTo>
                <a:cubicBezTo>
                  <a:pt x="125" y="189"/>
                  <a:pt x="125" y="186"/>
                  <a:pt x="125" y="183"/>
                </a:cubicBezTo>
                <a:cubicBezTo>
                  <a:pt x="125" y="176"/>
                  <a:pt x="127" y="171"/>
                  <a:pt x="132" y="168"/>
                </a:cubicBezTo>
                <a:cubicBezTo>
                  <a:pt x="137" y="164"/>
                  <a:pt x="143" y="162"/>
                  <a:pt x="151" y="162"/>
                </a:cubicBezTo>
                <a:cubicBezTo>
                  <a:pt x="159" y="162"/>
                  <a:pt x="166" y="164"/>
                  <a:pt x="174" y="167"/>
                </a:cubicBezTo>
                <a:cubicBezTo>
                  <a:pt x="168" y="182"/>
                  <a:pt x="168" y="182"/>
                  <a:pt x="168" y="182"/>
                </a:cubicBezTo>
                <a:cubicBezTo>
                  <a:pt x="161" y="179"/>
                  <a:pt x="156" y="178"/>
                  <a:pt x="151" y="178"/>
                </a:cubicBezTo>
                <a:cubicBezTo>
                  <a:pt x="148" y="178"/>
                  <a:pt x="147" y="178"/>
                  <a:pt x="145" y="179"/>
                </a:cubicBezTo>
                <a:cubicBezTo>
                  <a:pt x="144" y="180"/>
                  <a:pt x="144" y="181"/>
                  <a:pt x="144" y="182"/>
                </a:cubicBezTo>
                <a:cubicBezTo>
                  <a:pt x="144" y="183"/>
                  <a:pt x="144" y="185"/>
                  <a:pt x="146" y="186"/>
                </a:cubicBezTo>
                <a:cubicBezTo>
                  <a:pt x="147" y="187"/>
                  <a:pt x="151" y="189"/>
                  <a:pt x="158" y="192"/>
                </a:cubicBezTo>
                <a:cubicBezTo>
                  <a:pt x="164" y="195"/>
                  <a:pt x="168" y="198"/>
                  <a:pt x="170" y="201"/>
                </a:cubicBezTo>
                <a:cubicBezTo>
                  <a:pt x="173" y="204"/>
                  <a:pt x="174" y="208"/>
                  <a:pt x="174" y="213"/>
                </a:cubicBezTo>
                <a:close/>
                <a:moveTo>
                  <a:pt x="223" y="163"/>
                </a:moveTo>
                <a:cubicBezTo>
                  <a:pt x="244" y="163"/>
                  <a:pt x="244" y="163"/>
                  <a:pt x="244" y="163"/>
                </a:cubicBezTo>
                <a:cubicBezTo>
                  <a:pt x="221" y="234"/>
                  <a:pt x="221" y="234"/>
                  <a:pt x="221" y="234"/>
                </a:cubicBezTo>
                <a:cubicBezTo>
                  <a:pt x="198" y="234"/>
                  <a:pt x="198" y="234"/>
                  <a:pt x="198" y="234"/>
                </a:cubicBezTo>
                <a:cubicBezTo>
                  <a:pt x="175" y="163"/>
                  <a:pt x="175" y="163"/>
                  <a:pt x="175" y="163"/>
                </a:cubicBezTo>
                <a:cubicBezTo>
                  <a:pt x="197" y="163"/>
                  <a:pt x="197" y="163"/>
                  <a:pt x="197" y="163"/>
                </a:cubicBezTo>
                <a:cubicBezTo>
                  <a:pt x="206" y="199"/>
                  <a:pt x="206" y="199"/>
                  <a:pt x="206" y="199"/>
                </a:cubicBezTo>
                <a:cubicBezTo>
                  <a:pt x="208" y="207"/>
                  <a:pt x="210" y="213"/>
                  <a:pt x="210" y="216"/>
                </a:cubicBezTo>
                <a:cubicBezTo>
                  <a:pt x="210" y="214"/>
                  <a:pt x="210" y="211"/>
                  <a:pt x="211" y="207"/>
                </a:cubicBezTo>
                <a:cubicBezTo>
                  <a:pt x="212" y="204"/>
                  <a:pt x="212" y="201"/>
                  <a:pt x="213" y="199"/>
                </a:cubicBezTo>
                <a:lnTo>
                  <a:pt x="223" y="163"/>
                </a:lnTo>
                <a:close/>
              </a:path>
            </a:pathLst>
          </a:custGeom>
          <a:solidFill>
            <a:srgbClr val="00B050"/>
          </a:solidFill>
          <a:ln>
            <a:noFill/>
          </a:ln>
        </p:spPr>
        <p:txBody>
          <a:bodyPr vert="horz" wrap="square" lIns="68580" tIns="34290" rIns="68580" bIns="34290" numCol="1" anchor="t" anchorCtr="0" compatLnSpc="1">
            <a:prstTxWarp prst="textNoShape">
              <a:avLst/>
            </a:prstTxWarp>
          </a:bodyPr>
          <a:lstStyle/>
          <a:p>
            <a:endParaRPr lang="ja-JP" altLang="en-US" sz="1013"/>
          </a:p>
        </p:txBody>
      </p:sp>
    </p:spTree>
    <p:extLst>
      <p:ext uri="{BB962C8B-B14F-4D97-AF65-F5344CB8AC3E}">
        <p14:creationId xmlns:p14="http://schemas.microsoft.com/office/powerpoint/2010/main" val="31832018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BE7E33-362B-1AB5-B098-7E0C0F19E30F}"/>
              </a:ext>
            </a:extLst>
          </p:cNvPr>
          <p:cNvSpPr>
            <a:spLocks noGrp="1"/>
          </p:cNvSpPr>
          <p:nvPr>
            <p:ph type="title"/>
          </p:nvPr>
        </p:nvSpPr>
        <p:spPr/>
        <p:txBody>
          <a:bodyPr/>
          <a:lstStyle/>
          <a:p>
            <a:r>
              <a:rPr kumimoji="1" lang="ja-JP" altLang="en-US" dirty="0"/>
              <a:t>デジタルインボイスへの対応</a:t>
            </a:r>
          </a:p>
        </p:txBody>
      </p:sp>
      <p:sp>
        <p:nvSpPr>
          <p:cNvPr id="3" name="テキスト プレースホルダー 2">
            <a:extLst>
              <a:ext uri="{FF2B5EF4-FFF2-40B4-BE49-F238E27FC236}">
                <a16:creationId xmlns:a16="http://schemas.microsoft.com/office/drawing/2014/main" id="{82FE95C4-91C1-15C4-6207-6597D405D1C1}"/>
              </a:ext>
            </a:extLst>
          </p:cNvPr>
          <p:cNvSpPr>
            <a:spLocks noGrp="1"/>
          </p:cNvSpPr>
          <p:nvPr>
            <p:ph type="body" sz="quarter" idx="16"/>
          </p:nvPr>
        </p:nvSpPr>
        <p:spPr/>
        <p:txBody>
          <a:bodyPr/>
          <a:lstStyle/>
          <a:p>
            <a:r>
              <a:rPr lang="en-US" altLang="ja-JP" dirty="0" err="1"/>
              <a:t>SuperStram</a:t>
            </a:r>
            <a:r>
              <a:rPr lang="en-US" altLang="ja-JP" dirty="0"/>
              <a:t>-NX </a:t>
            </a:r>
            <a:r>
              <a:rPr lang="ja-JP" altLang="en-US" dirty="0"/>
              <a:t>デジタルインボイスオプション概要図</a:t>
            </a:r>
            <a:endParaRPr kumimoji="1" lang="ja-JP" altLang="en-US" dirty="0"/>
          </a:p>
        </p:txBody>
      </p:sp>
      <p:sp>
        <p:nvSpPr>
          <p:cNvPr id="5" name="スライド番号プレースホルダー 4">
            <a:extLst>
              <a:ext uri="{FF2B5EF4-FFF2-40B4-BE49-F238E27FC236}">
                <a16:creationId xmlns:a16="http://schemas.microsoft.com/office/drawing/2014/main" id="{04C42531-7580-771C-CCD5-729973D91F00}"/>
              </a:ext>
            </a:extLst>
          </p:cNvPr>
          <p:cNvSpPr>
            <a:spLocks noGrp="1"/>
          </p:cNvSpPr>
          <p:nvPr>
            <p:ph type="sldNum" sz="quarter" idx="10"/>
          </p:nvPr>
        </p:nvSpPr>
        <p:spPr>
          <a:xfrm>
            <a:off x="8532000" y="4932000"/>
            <a:ext cx="360000" cy="135000"/>
          </a:xfrm>
          <a:prstGeom prst="rect">
            <a:avLst/>
          </a:prstGeom>
        </p:spPr>
        <p:txBody>
          <a:bodyPr vert="horz" lIns="0" tIns="0" rIns="0" bIns="0" rtlCol="0" anchor="b" anchorCtr="0"/>
          <a:lstStyle>
            <a:defPPr>
              <a:defRPr lang="ja-JP"/>
            </a:defPPr>
            <a:lvl1pPr marL="0" algn="r" defTabSz="685800" rtl="0" eaLnBrk="1" latinLnBrk="0" hangingPunct="1">
              <a:defRPr kumimoji="1" sz="900" kern="1200">
                <a:solidFill>
                  <a:schemeClr val="tx1">
                    <a:lumMod val="50000"/>
                    <a:lumOff val="50000"/>
                  </a:schemeClr>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lang="ja-JP" altLang="en-US" smtClean="0">
                <a:solidFill>
                  <a:prstClr val="black">
                    <a:lumMod val="50000"/>
                    <a:lumOff val="50000"/>
                  </a:prstClr>
                </a:solidFill>
                <a:latin typeface="メイリオ"/>
                <a:ea typeface="メイリオ"/>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6" name="フッター プレースホルダー 5">
            <a:extLst>
              <a:ext uri="{FF2B5EF4-FFF2-40B4-BE49-F238E27FC236}">
                <a16:creationId xmlns:a16="http://schemas.microsoft.com/office/drawing/2014/main" id="{A12C5D6E-2196-17DC-F352-9C90EBB495C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169" name="正方形/長方形 168">
            <a:extLst>
              <a:ext uri="{FF2B5EF4-FFF2-40B4-BE49-F238E27FC236}">
                <a16:creationId xmlns:a16="http://schemas.microsoft.com/office/drawing/2014/main" id="{62E4CD0A-0C6E-A460-DA7B-AEFC0D7B7DBE}"/>
              </a:ext>
            </a:extLst>
          </p:cNvPr>
          <p:cNvSpPr/>
          <p:nvPr/>
        </p:nvSpPr>
        <p:spPr>
          <a:xfrm>
            <a:off x="203728" y="979747"/>
            <a:ext cx="3101303" cy="3924000"/>
          </a:xfrm>
          <a:prstGeom prst="rect">
            <a:avLst/>
          </a:prstGeom>
          <a:noFill/>
          <a:ln w="38100">
            <a:solidFill>
              <a:srgbClr val="008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Rectangle 8">
            <a:extLst>
              <a:ext uri="{FF2B5EF4-FFF2-40B4-BE49-F238E27FC236}">
                <a16:creationId xmlns:a16="http://schemas.microsoft.com/office/drawing/2014/main" id="{ED5297BC-4077-F2E0-F1FC-77A4D9E4A37F}"/>
              </a:ext>
            </a:extLst>
          </p:cNvPr>
          <p:cNvSpPr>
            <a:spLocks noChangeArrowheads="1"/>
          </p:cNvSpPr>
          <p:nvPr/>
        </p:nvSpPr>
        <p:spPr bwMode="auto">
          <a:xfrm>
            <a:off x="306923" y="1347569"/>
            <a:ext cx="1167404" cy="4032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71" name="Freeform 9">
            <a:extLst>
              <a:ext uri="{FF2B5EF4-FFF2-40B4-BE49-F238E27FC236}">
                <a16:creationId xmlns:a16="http://schemas.microsoft.com/office/drawing/2014/main" id="{0FED13AC-C6C9-B327-371A-2B85588566A7}"/>
              </a:ext>
            </a:extLst>
          </p:cNvPr>
          <p:cNvSpPr>
            <a:spLocks noEditPoints="1"/>
          </p:cNvSpPr>
          <p:nvPr/>
        </p:nvSpPr>
        <p:spPr bwMode="auto">
          <a:xfrm>
            <a:off x="465160" y="1428411"/>
            <a:ext cx="787828" cy="269520"/>
          </a:xfrm>
          <a:custGeom>
            <a:avLst/>
            <a:gdLst>
              <a:gd name="T0" fmla="*/ 49 w 1267"/>
              <a:gd name="T1" fmla="*/ 97 h 434"/>
              <a:gd name="T2" fmla="*/ 71 w 1267"/>
              <a:gd name="T3" fmla="*/ 7 h 434"/>
              <a:gd name="T4" fmla="*/ 62 w 1267"/>
              <a:gd name="T5" fmla="*/ 61 h 434"/>
              <a:gd name="T6" fmla="*/ 100 w 1267"/>
              <a:gd name="T7" fmla="*/ 109 h 434"/>
              <a:gd name="T8" fmla="*/ 149 w 1267"/>
              <a:gd name="T9" fmla="*/ 72 h 434"/>
              <a:gd name="T10" fmla="*/ 212 w 1267"/>
              <a:gd name="T11" fmla="*/ 118 h 434"/>
              <a:gd name="T12" fmla="*/ 263 w 1267"/>
              <a:gd name="T13" fmla="*/ 39 h 434"/>
              <a:gd name="T14" fmla="*/ 217 w 1267"/>
              <a:gd name="T15" fmla="*/ 95 h 434"/>
              <a:gd name="T16" fmla="*/ 288 w 1267"/>
              <a:gd name="T17" fmla="*/ 73 h 434"/>
              <a:gd name="T18" fmla="*/ 331 w 1267"/>
              <a:gd name="T19" fmla="*/ 102 h 434"/>
              <a:gd name="T20" fmla="*/ 307 w 1267"/>
              <a:gd name="T21" fmla="*/ 63 h 434"/>
              <a:gd name="T22" fmla="*/ 409 w 1267"/>
              <a:gd name="T23" fmla="*/ 52 h 434"/>
              <a:gd name="T24" fmla="*/ 413 w 1267"/>
              <a:gd name="T25" fmla="*/ 32 h 434"/>
              <a:gd name="T26" fmla="*/ 480 w 1267"/>
              <a:gd name="T27" fmla="*/ 101 h 434"/>
              <a:gd name="T28" fmla="*/ 486 w 1267"/>
              <a:gd name="T29" fmla="*/ 0 h 434"/>
              <a:gd name="T30" fmla="*/ 490 w 1267"/>
              <a:gd name="T31" fmla="*/ 51 h 434"/>
              <a:gd name="T32" fmla="*/ 567 w 1267"/>
              <a:gd name="T33" fmla="*/ 116 h 434"/>
              <a:gd name="T34" fmla="*/ 560 w 1267"/>
              <a:gd name="T35" fmla="*/ 29 h 434"/>
              <a:gd name="T36" fmla="*/ 655 w 1267"/>
              <a:gd name="T37" fmla="*/ 28 h 434"/>
              <a:gd name="T38" fmla="*/ 616 w 1267"/>
              <a:gd name="T39" fmla="*/ 29 h 434"/>
              <a:gd name="T40" fmla="*/ 676 w 1267"/>
              <a:gd name="T41" fmla="*/ 40 h 434"/>
              <a:gd name="T42" fmla="*/ 723 w 1267"/>
              <a:gd name="T43" fmla="*/ 101 h 434"/>
              <a:gd name="T44" fmla="*/ 724 w 1267"/>
              <a:gd name="T45" fmla="*/ 63 h 434"/>
              <a:gd name="T46" fmla="*/ 763 w 1267"/>
              <a:gd name="T47" fmla="*/ 110 h 434"/>
              <a:gd name="T48" fmla="*/ 782 w 1267"/>
              <a:gd name="T49" fmla="*/ 43 h 434"/>
              <a:gd name="T50" fmla="*/ 816 w 1267"/>
              <a:gd name="T51" fmla="*/ 115 h 434"/>
              <a:gd name="T52" fmla="*/ 778 w 1267"/>
              <a:gd name="T53" fmla="*/ 99 h 434"/>
              <a:gd name="T54" fmla="*/ 872 w 1267"/>
              <a:gd name="T55" fmla="*/ 72 h 434"/>
              <a:gd name="T56" fmla="*/ 897 w 1267"/>
              <a:gd name="T57" fmla="*/ 28 h 434"/>
              <a:gd name="T58" fmla="*/ 962 w 1267"/>
              <a:gd name="T59" fmla="*/ 115 h 434"/>
              <a:gd name="T60" fmla="*/ 999 w 1267"/>
              <a:gd name="T61" fmla="*/ 52 h 434"/>
              <a:gd name="T62" fmla="*/ 1075 w 1267"/>
              <a:gd name="T63" fmla="*/ 30 h 434"/>
              <a:gd name="T64" fmla="*/ 1137 w 1267"/>
              <a:gd name="T65" fmla="*/ 78 h 434"/>
              <a:gd name="T66" fmla="*/ 1188 w 1267"/>
              <a:gd name="T67" fmla="*/ 115 h 434"/>
              <a:gd name="T68" fmla="*/ 1229 w 1267"/>
              <a:gd name="T69" fmla="*/ 56 h 434"/>
              <a:gd name="T70" fmla="*/ 241 w 1267"/>
              <a:gd name="T71" fmla="*/ 434 h 434"/>
              <a:gd name="T72" fmla="*/ 196 w 1267"/>
              <a:gd name="T73" fmla="*/ 257 h 434"/>
              <a:gd name="T74" fmla="*/ 223 w 1267"/>
              <a:gd name="T75" fmla="*/ 320 h 434"/>
              <a:gd name="T76" fmla="*/ 255 w 1267"/>
              <a:gd name="T77" fmla="*/ 401 h 434"/>
              <a:gd name="T78" fmla="*/ 293 w 1267"/>
              <a:gd name="T79" fmla="*/ 336 h 434"/>
              <a:gd name="T80" fmla="*/ 314 w 1267"/>
              <a:gd name="T81" fmla="*/ 222 h 434"/>
              <a:gd name="T82" fmla="*/ 342 w 1267"/>
              <a:gd name="T83" fmla="*/ 286 h 434"/>
              <a:gd name="T84" fmla="*/ 376 w 1267"/>
              <a:gd name="T85" fmla="*/ 381 h 434"/>
              <a:gd name="T86" fmla="*/ 364 w 1267"/>
              <a:gd name="T87" fmla="*/ 409 h 434"/>
              <a:gd name="T88" fmla="*/ 460 w 1267"/>
              <a:gd name="T89" fmla="*/ 303 h 434"/>
              <a:gd name="T90" fmla="*/ 562 w 1267"/>
              <a:gd name="T91" fmla="*/ 434 h 434"/>
              <a:gd name="T92" fmla="*/ 471 w 1267"/>
              <a:gd name="T93" fmla="*/ 295 h 434"/>
              <a:gd name="T94" fmla="*/ 652 w 1267"/>
              <a:gd name="T95" fmla="*/ 321 h 434"/>
              <a:gd name="T96" fmla="*/ 690 w 1267"/>
              <a:gd name="T97" fmla="*/ 315 h 434"/>
              <a:gd name="T98" fmla="*/ 761 w 1267"/>
              <a:gd name="T99" fmla="*/ 373 h 434"/>
              <a:gd name="T100" fmla="*/ 703 w 1267"/>
              <a:gd name="T101" fmla="*/ 359 h 434"/>
              <a:gd name="T102" fmla="*/ 864 w 1267"/>
              <a:gd name="T103" fmla="*/ 281 h 434"/>
              <a:gd name="T104" fmla="*/ 874 w 1267"/>
              <a:gd name="T105" fmla="*/ 353 h 434"/>
              <a:gd name="T106" fmla="*/ 875 w 1267"/>
              <a:gd name="T107" fmla="*/ 322 h 434"/>
              <a:gd name="T108" fmla="*/ 948 w 1267"/>
              <a:gd name="T109" fmla="*/ 229 h 434"/>
              <a:gd name="T110" fmla="*/ 1031 w 1267"/>
              <a:gd name="T111" fmla="*/ 325 h 434"/>
              <a:gd name="T112" fmla="*/ 1031 w 1267"/>
              <a:gd name="T113" fmla="*/ 22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7" h="434">
                <a:moveTo>
                  <a:pt x="73" y="84"/>
                </a:moveTo>
                <a:cubicBezTo>
                  <a:pt x="73" y="94"/>
                  <a:pt x="69" y="102"/>
                  <a:pt x="62" y="108"/>
                </a:cubicBezTo>
                <a:cubicBezTo>
                  <a:pt x="55" y="114"/>
                  <a:pt x="45" y="116"/>
                  <a:pt x="32" y="116"/>
                </a:cubicBezTo>
                <a:cubicBezTo>
                  <a:pt x="19" y="116"/>
                  <a:pt x="9" y="114"/>
                  <a:pt x="0" y="110"/>
                </a:cubicBezTo>
                <a:cubicBezTo>
                  <a:pt x="0" y="93"/>
                  <a:pt x="0" y="93"/>
                  <a:pt x="0" y="93"/>
                </a:cubicBezTo>
                <a:cubicBezTo>
                  <a:pt x="6" y="95"/>
                  <a:pt x="11" y="97"/>
                  <a:pt x="17" y="99"/>
                </a:cubicBezTo>
                <a:cubicBezTo>
                  <a:pt x="23" y="100"/>
                  <a:pt x="28" y="101"/>
                  <a:pt x="33" y="101"/>
                </a:cubicBezTo>
                <a:cubicBezTo>
                  <a:pt x="40" y="101"/>
                  <a:pt x="46" y="99"/>
                  <a:pt x="49" y="97"/>
                </a:cubicBezTo>
                <a:cubicBezTo>
                  <a:pt x="53" y="94"/>
                  <a:pt x="55" y="90"/>
                  <a:pt x="55" y="85"/>
                </a:cubicBezTo>
                <a:cubicBezTo>
                  <a:pt x="55" y="81"/>
                  <a:pt x="53" y="78"/>
                  <a:pt x="50" y="75"/>
                </a:cubicBezTo>
                <a:cubicBezTo>
                  <a:pt x="47" y="72"/>
                  <a:pt x="40" y="68"/>
                  <a:pt x="30" y="64"/>
                </a:cubicBezTo>
                <a:cubicBezTo>
                  <a:pt x="20" y="60"/>
                  <a:pt x="12" y="55"/>
                  <a:pt x="8" y="50"/>
                </a:cubicBezTo>
                <a:cubicBezTo>
                  <a:pt x="4" y="44"/>
                  <a:pt x="2" y="38"/>
                  <a:pt x="2" y="30"/>
                </a:cubicBezTo>
                <a:cubicBezTo>
                  <a:pt x="2" y="21"/>
                  <a:pt x="5" y="14"/>
                  <a:pt x="12" y="8"/>
                </a:cubicBezTo>
                <a:cubicBezTo>
                  <a:pt x="19" y="3"/>
                  <a:pt x="28" y="0"/>
                  <a:pt x="39" y="0"/>
                </a:cubicBezTo>
                <a:cubicBezTo>
                  <a:pt x="50" y="0"/>
                  <a:pt x="61" y="2"/>
                  <a:pt x="71" y="7"/>
                </a:cubicBezTo>
                <a:cubicBezTo>
                  <a:pt x="65" y="22"/>
                  <a:pt x="65" y="22"/>
                  <a:pt x="65" y="22"/>
                </a:cubicBezTo>
                <a:cubicBezTo>
                  <a:pt x="55" y="18"/>
                  <a:pt x="46" y="16"/>
                  <a:pt x="38" y="16"/>
                </a:cubicBezTo>
                <a:cubicBezTo>
                  <a:pt x="32" y="16"/>
                  <a:pt x="28" y="17"/>
                  <a:pt x="25" y="20"/>
                </a:cubicBezTo>
                <a:cubicBezTo>
                  <a:pt x="22" y="22"/>
                  <a:pt x="20" y="26"/>
                  <a:pt x="20" y="30"/>
                </a:cubicBezTo>
                <a:cubicBezTo>
                  <a:pt x="20" y="33"/>
                  <a:pt x="21" y="36"/>
                  <a:pt x="22" y="38"/>
                </a:cubicBezTo>
                <a:cubicBezTo>
                  <a:pt x="23" y="40"/>
                  <a:pt x="25" y="42"/>
                  <a:pt x="28" y="44"/>
                </a:cubicBezTo>
                <a:cubicBezTo>
                  <a:pt x="31" y="45"/>
                  <a:pt x="36" y="48"/>
                  <a:pt x="43" y="51"/>
                </a:cubicBezTo>
                <a:cubicBezTo>
                  <a:pt x="52" y="54"/>
                  <a:pt x="58" y="58"/>
                  <a:pt x="62" y="61"/>
                </a:cubicBezTo>
                <a:cubicBezTo>
                  <a:pt x="66" y="64"/>
                  <a:pt x="68" y="67"/>
                  <a:pt x="70" y="71"/>
                </a:cubicBezTo>
                <a:cubicBezTo>
                  <a:pt x="72" y="75"/>
                  <a:pt x="73" y="79"/>
                  <a:pt x="73" y="84"/>
                </a:cubicBezTo>
                <a:close/>
                <a:moveTo>
                  <a:pt x="153" y="115"/>
                </a:moveTo>
                <a:cubicBezTo>
                  <a:pt x="151" y="104"/>
                  <a:pt x="151" y="104"/>
                  <a:pt x="151" y="104"/>
                </a:cubicBezTo>
                <a:cubicBezTo>
                  <a:pt x="150" y="104"/>
                  <a:pt x="150" y="104"/>
                  <a:pt x="150" y="104"/>
                </a:cubicBezTo>
                <a:cubicBezTo>
                  <a:pt x="147" y="108"/>
                  <a:pt x="144" y="111"/>
                  <a:pt x="139" y="113"/>
                </a:cubicBezTo>
                <a:cubicBezTo>
                  <a:pt x="134" y="115"/>
                  <a:pt x="129" y="116"/>
                  <a:pt x="123" y="116"/>
                </a:cubicBezTo>
                <a:cubicBezTo>
                  <a:pt x="113" y="116"/>
                  <a:pt x="105" y="114"/>
                  <a:pt x="100" y="109"/>
                </a:cubicBezTo>
                <a:cubicBezTo>
                  <a:pt x="95" y="104"/>
                  <a:pt x="92" y="96"/>
                  <a:pt x="92" y="85"/>
                </a:cubicBezTo>
                <a:cubicBezTo>
                  <a:pt x="92" y="29"/>
                  <a:pt x="92" y="29"/>
                  <a:pt x="92" y="29"/>
                </a:cubicBezTo>
                <a:cubicBezTo>
                  <a:pt x="111" y="29"/>
                  <a:pt x="111" y="29"/>
                  <a:pt x="111" y="29"/>
                </a:cubicBezTo>
                <a:cubicBezTo>
                  <a:pt x="111" y="82"/>
                  <a:pt x="111" y="82"/>
                  <a:pt x="111" y="82"/>
                </a:cubicBezTo>
                <a:cubicBezTo>
                  <a:pt x="111" y="89"/>
                  <a:pt x="112" y="93"/>
                  <a:pt x="115" y="97"/>
                </a:cubicBezTo>
                <a:cubicBezTo>
                  <a:pt x="117" y="100"/>
                  <a:pt x="122" y="102"/>
                  <a:pt x="127" y="102"/>
                </a:cubicBezTo>
                <a:cubicBezTo>
                  <a:pt x="135" y="102"/>
                  <a:pt x="141" y="99"/>
                  <a:pt x="144" y="95"/>
                </a:cubicBezTo>
                <a:cubicBezTo>
                  <a:pt x="148" y="90"/>
                  <a:pt x="149" y="83"/>
                  <a:pt x="149" y="72"/>
                </a:cubicBezTo>
                <a:cubicBezTo>
                  <a:pt x="149" y="29"/>
                  <a:pt x="149" y="29"/>
                  <a:pt x="149" y="29"/>
                </a:cubicBezTo>
                <a:cubicBezTo>
                  <a:pt x="168" y="29"/>
                  <a:pt x="168" y="29"/>
                  <a:pt x="168" y="29"/>
                </a:cubicBezTo>
                <a:cubicBezTo>
                  <a:pt x="168" y="115"/>
                  <a:pt x="168" y="115"/>
                  <a:pt x="168" y="115"/>
                </a:cubicBezTo>
                <a:lnTo>
                  <a:pt x="153" y="115"/>
                </a:lnTo>
                <a:close/>
                <a:moveTo>
                  <a:pt x="237" y="116"/>
                </a:moveTo>
                <a:cubicBezTo>
                  <a:pt x="226" y="116"/>
                  <a:pt x="218" y="113"/>
                  <a:pt x="212" y="105"/>
                </a:cubicBezTo>
                <a:cubicBezTo>
                  <a:pt x="211" y="105"/>
                  <a:pt x="211" y="105"/>
                  <a:pt x="211" y="105"/>
                </a:cubicBezTo>
                <a:cubicBezTo>
                  <a:pt x="212" y="112"/>
                  <a:pt x="212" y="116"/>
                  <a:pt x="212" y="118"/>
                </a:cubicBezTo>
                <a:cubicBezTo>
                  <a:pt x="212" y="153"/>
                  <a:pt x="212" y="153"/>
                  <a:pt x="212" y="153"/>
                </a:cubicBezTo>
                <a:cubicBezTo>
                  <a:pt x="194" y="153"/>
                  <a:pt x="194" y="153"/>
                  <a:pt x="194" y="153"/>
                </a:cubicBezTo>
                <a:cubicBezTo>
                  <a:pt x="194" y="29"/>
                  <a:pt x="194" y="29"/>
                  <a:pt x="194" y="29"/>
                </a:cubicBezTo>
                <a:cubicBezTo>
                  <a:pt x="208" y="29"/>
                  <a:pt x="208" y="29"/>
                  <a:pt x="208" y="29"/>
                </a:cubicBezTo>
                <a:cubicBezTo>
                  <a:pt x="209" y="31"/>
                  <a:pt x="210" y="35"/>
                  <a:pt x="211" y="41"/>
                </a:cubicBezTo>
                <a:cubicBezTo>
                  <a:pt x="212" y="41"/>
                  <a:pt x="212" y="41"/>
                  <a:pt x="212" y="41"/>
                </a:cubicBezTo>
                <a:cubicBezTo>
                  <a:pt x="218" y="32"/>
                  <a:pt x="226" y="28"/>
                  <a:pt x="238" y="28"/>
                </a:cubicBezTo>
                <a:cubicBezTo>
                  <a:pt x="248" y="28"/>
                  <a:pt x="257" y="31"/>
                  <a:pt x="263" y="39"/>
                </a:cubicBezTo>
                <a:cubicBezTo>
                  <a:pt x="268" y="47"/>
                  <a:pt x="271" y="58"/>
                  <a:pt x="271" y="72"/>
                </a:cubicBezTo>
                <a:cubicBezTo>
                  <a:pt x="271" y="86"/>
                  <a:pt x="268" y="97"/>
                  <a:pt x="262" y="105"/>
                </a:cubicBezTo>
                <a:cubicBezTo>
                  <a:pt x="256" y="112"/>
                  <a:pt x="248" y="116"/>
                  <a:pt x="237" y="116"/>
                </a:cubicBezTo>
                <a:close/>
                <a:moveTo>
                  <a:pt x="233" y="42"/>
                </a:moveTo>
                <a:cubicBezTo>
                  <a:pt x="226" y="42"/>
                  <a:pt x="220" y="45"/>
                  <a:pt x="217" y="49"/>
                </a:cubicBezTo>
                <a:cubicBezTo>
                  <a:pt x="214" y="53"/>
                  <a:pt x="212" y="60"/>
                  <a:pt x="212" y="69"/>
                </a:cubicBezTo>
                <a:cubicBezTo>
                  <a:pt x="212" y="72"/>
                  <a:pt x="212" y="72"/>
                  <a:pt x="212" y="72"/>
                </a:cubicBezTo>
                <a:cubicBezTo>
                  <a:pt x="212" y="82"/>
                  <a:pt x="214" y="90"/>
                  <a:pt x="217" y="95"/>
                </a:cubicBezTo>
                <a:cubicBezTo>
                  <a:pt x="220" y="99"/>
                  <a:pt x="226" y="102"/>
                  <a:pt x="233" y="102"/>
                </a:cubicBezTo>
                <a:cubicBezTo>
                  <a:pt x="239" y="102"/>
                  <a:pt x="244" y="99"/>
                  <a:pt x="248" y="94"/>
                </a:cubicBezTo>
                <a:cubicBezTo>
                  <a:pt x="251" y="89"/>
                  <a:pt x="253" y="81"/>
                  <a:pt x="253" y="72"/>
                </a:cubicBezTo>
                <a:cubicBezTo>
                  <a:pt x="253" y="62"/>
                  <a:pt x="251" y="55"/>
                  <a:pt x="248" y="50"/>
                </a:cubicBezTo>
                <a:cubicBezTo>
                  <a:pt x="244" y="45"/>
                  <a:pt x="239" y="42"/>
                  <a:pt x="233" y="42"/>
                </a:cubicBezTo>
                <a:close/>
                <a:moveTo>
                  <a:pt x="330" y="116"/>
                </a:moveTo>
                <a:cubicBezTo>
                  <a:pt x="317" y="116"/>
                  <a:pt x="306" y="113"/>
                  <a:pt x="299" y="105"/>
                </a:cubicBezTo>
                <a:cubicBezTo>
                  <a:pt x="291" y="97"/>
                  <a:pt x="288" y="86"/>
                  <a:pt x="288" y="73"/>
                </a:cubicBezTo>
                <a:cubicBezTo>
                  <a:pt x="288" y="59"/>
                  <a:pt x="291" y="48"/>
                  <a:pt x="298" y="40"/>
                </a:cubicBezTo>
                <a:cubicBezTo>
                  <a:pt x="305" y="32"/>
                  <a:pt x="315" y="28"/>
                  <a:pt x="327" y="28"/>
                </a:cubicBezTo>
                <a:cubicBezTo>
                  <a:pt x="338" y="28"/>
                  <a:pt x="347" y="31"/>
                  <a:pt x="354" y="38"/>
                </a:cubicBezTo>
                <a:cubicBezTo>
                  <a:pt x="360" y="45"/>
                  <a:pt x="363" y="54"/>
                  <a:pt x="363" y="66"/>
                </a:cubicBezTo>
                <a:cubicBezTo>
                  <a:pt x="363" y="76"/>
                  <a:pt x="363" y="76"/>
                  <a:pt x="363" y="76"/>
                </a:cubicBezTo>
                <a:cubicBezTo>
                  <a:pt x="306" y="76"/>
                  <a:pt x="306" y="76"/>
                  <a:pt x="306" y="76"/>
                </a:cubicBezTo>
                <a:cubicBezTo>
                  <a:pt x="307" y="84"/>
                  <a:pt x="309" y="91"/>
                  <a:pt x="313" y="95"/>
                </a:cubicBezTo>
                <a:cubicBezTo>
                  <a:pt x="317" y="100"/>
                  <a:pt x="323" y="102"/>
                  <a:pt x="331" y="102"/>
                </a:cubicBezTo>
                <a:cubicBezTo>
                  <a:pt x="336" y="102"/>
                  <a:pt x="341" y="102"/>
                  <a:pt x="345" y="101"/>
                </a:cubicBezTo>
                <a:cubicBezTo>
                  <a:pt x="349" y="100"/>
                  <a:pt x="354" y="98"/>
                  <a:pt x="359" y="96"/>
                </a:cubicBezTo>
                <a:cubicBezTo>
                  <a:pt x="359" y="111"/>
                  <a:pt x="359" y="111"/>
                  <a:pt x="359" y="111"/>
                </a:cubicBezTo>
                <a:cubicBezTo>
                  <a:pt x="355" y="113"/>
                  <a:pt x="350" y="114"/>
                  <a:pt x="346" y="115"/>
                </a:cubicBezTo>
                <a:cubicBezTo>
                  <a:pt x="341" y="116"/>
                  <a:pt x="336" y="116"/>
                  <a:pt x="330" y="116"/>
                </a:cubicBezTo>
                <a:close/>
                <a:moveTo>
                  <a:pt x="327" y="41"/>
                </a:moveTo>
                <a:cubicBezTo>
                  <a:pt x="321" y="41"/>
                  <a:pt x="316" y="43"/>
                  <a:pt x="313" y="47"/>
                </a:cubicBezTo>
                <a:cubicBezTo>
                  <a:pt x="309" y="51"/>
                  <a:pt x="307" y="56"/>
                  <a:pt x="307" y="63"/>
                </a:cubicBezTo>
                <a:cubicBezTo>
                  <a:pt x="346" y="63"/>
                  <a:pt x="346" y="63"/>
                  <a:pt x="346" y="63"/>
                </a:cubicBezTo>
                <a:cubicBezTo>
                  <a:pt x="345" y="56"/>
                  <a:pt x="344" y="51"/>
                  <a:pt x="340" y="47"/>
                </a:cubicBezTo>
                <a:cubicBezTo>
                  <a:pt x="337" y="43"/>
                  <a:pt x="333" y="41"/>
                  <a:pt x="327" y="41"/>
                </a:cubicBezTo>
                <a:close/>
                <a:moveTo>
                  <a:pt x="428" y="28"/>
                </a:moveTo>
                <a:cubicBezTo>
                  <a:pt x="431" y="28"/>
                  <a:pt x="434" y="28"/>
                  <a:pt x="437" y="28"/>
                </a:cubicBezTo>
                <a:cubicBezTo>
                  <a:pt x="435" y="45"/>
                  <a:pt x="435" y="45"/>
                  <a:pt x="435" y="45"/>
                </a:cubicBezTo>
                <a:cubicBezTo>
                  <a:pt x="432" y="45"/>
                  <a:pt x="430" y="44"/>
                  <a:pt x="427" y="44"/>
                </a:cubicBezTo>
                <a:cubicBezTo>
                  <a:pt x="420" y="44"/>
                  <a:pt x="414" y="47"/>
                  <a:pt x="409" y="52"/>
                </a:cubicBezTo>
                <a:cubicBezTo>
                  <a:pt x="405" y="56"/>
                  <a:pt x="402" y="62"/>
                  <a:pt x="402" y="70"/>
                </a:cubicBezTo>
                <a:cubicBezTo>
                  <a:pt x="402" y="115"/>
                  <a:pt x="402" y="115"/>
                  <a:pt x="402" y="115"/>
                </a:cubicBezTo>
                <a:cubicBezTo>
                  <a:pt x="384" y="115"/>
                  <a:pt x="384" y="115"/>
                  <a:pt x="384" y="115"/>
                </a:cubicBezTo>
                <a:cubicBezTo>
                  <a:pt x="384" y="29"/>
                  <a:pt x="384" y="29"/>
                  <a:pt x="384" y="29"/>
                </a:cubicBezTo>
                <a:cubicBezTo>
                  <a:pt x="398" y="29"/>
                  <a:pt x="398" y="29"/>
                  <a:pt x="398" y="29"/>
                </a:cubicBezTo>
                <a:cubicBezTo>
                  <a:pt x="401" y="44"/>
                  <a:pt x="401" y="44"/>
                  <a:pt x="401" y="44"/>
                </a:cubicBezTo>
                <a:cubicBezTo>
                  <a:pt x="402" y="44"/>
                  <a:pt x="402" y="44"/>
                  <a:pt x="402" y="44"/>
                </a:cubicBezTo>
                <a:cubicBezTo>
                  <a:pt x="405" y="39"/>
                  <a:pt x="408" y="35"/>
                  <a:pt x="413" y="32"/>
                </a:cubicBezTo>
                <a:cubicBezTo>
                  <a:pt x="417" y="29"/>
                  <a:pt x="422" y="28"/>
                  <a:pt x="428" y="28"/>
                </a:cubicBezTo>
                <a:close/>
                <a:moveTo>
                  <a:pt x="520" y="84"/>
                </a:moveTo>
                <a:cubicBezTo>
                  <a:pt x="520" y="94"/>
                  <a:pt x="516" y="102"/>
                  <a:pt x="509" y="108"/>
                </a:cubicBezTo>
                <a:cubicBezTo>
                  <a:pt x="502" y="114"/>
                  <a:pt x="492" y="116"/>
                  <a:pt x="479" y="116"/>
                </a:cubicBezTo>
                <a:cubicBezTo>
                  <a:pt x="466" y="116"/>
                  <a:pt x="455" y="114"/>
                  <a:pt x="447" y="110"/>
                </a:cubicBezTo>
                <a:cubicBezTo>
                  <a:pt x="447" y="93"/>
                  <a:pt x="447" y="93"/>
                  <a:pt x="447" y="93"/>
                </a:cubicBezTo>
                <a:cubicBezTo>
                  <a:pt x="452" y="95"/>
                  <a:pt x="458" y="97"/>
                  <a:pt x="464" y="99"/>
                </a:cubicBezTo>
                <a:cubicBezTo>
                  <a:pt x="470" y="100"/>
                  <a:pt x="475" y="101"/>
                  <a:pt x="480" y="101"/>
                </a:cubicBezTo>
                <a:cubicBezTo>
                  <a:pt x="487" y="101"/>
                  <a:pt x="493" y="99"/>
                  <a:pt x="496" y="97"/>
                </a:cubicBezTo>
                <a:cubicBezTo>
                  <a:pt x="500" y="94"/>
                  <a:pt x="501" y="90"/>
                  <a:pt x="501" y="85"/>
                </a:cubicBezTo>
                <a:cubicBezTo>
                  <a:pt x="501" y="81"/>
                  <a:pt x="500" y="78"/>
                  <a:pt x="497" y="75"/>
                </a:cubicBezTo>
                <a:cubicBezTo>
                  <a:pt x="493" y="72"/>
                  <a:pt x="487" y="68"/>
                  <a:pt x="477" y="64"/>
                </a:cubicBezTo>
                <a:cubicBezTo>
                  <a:pt x="466" y="60"/>
                  <a:pt x="459" y="55"/>
                  <a:pt x="455" y="50"/>
                </a:cubicBezTo>
                <a:cubicBezTo>
                  <a:pt x="451" y="44"/>
                  <a:pt x="449" y="38"/>
                  <a:pt x="449" y="30"/>
                </a:cubicBezTo>
                <a:cubicBezTo>
                  <a:pt x="449" y="21"/>
                  <a:pt x="452" y="14"/>
                  <a:pt x="459" y="8"/>
                </a:cubicBezTo>
                <a:cubicBezTo>
                  <a:pt x="465" y="3"/>
                  <a:pt x="474" y="0"/>
                  <a:pt x="486" y="0"/>
                </a:cubicBezTo>
                <a:cubicBezTo>
                  <a:pt x="497" y="0"/>
                  <a:pt x="507" y="2"/>
                  <a:pt x="518" y="7"/>
                </a:cubicBezTo>
                <a:cubicBezTo>
                  <a:pt x="512" y="22"/>
                  <a:pt x="512" y="22"/>
                  <a:pt x="512" y="22"/>
                </a:cubicBezTo>
                <a:cubicBezTo>
                  <a:pt x="502" y="18"/>
                  <a:pt x="493" y="16"/>
                  <a:pt x="485" y="16"/>
                </a:cubicBezTo>
                <a:cubicBezTo>
                  <a:pt x="479" y="16"/>
                  <a:pt x="475" y="17"/>
                  <a:pt x="472" y="20"/>
                </a:cubicBezTo>
                <a:cubicBezTo>
                  <a:pt x="469" y="22"/>
                  <a:pt x="467" y="26"/>
                  <a:pt x="467" y="30"/>
                </a:cubicBezTo>
                <a:cubicBezTo>
                  <a:pt x="467" y="33"/>
                  <a:pt x="468" y="36"/>
                  <a:pt x="469" y="38"/>
                </a:cubicBezTo>
                <a:cubicBezTo>
                  <a:pt x="470" y="40"/>
                  <a:pt x="472" y="42"/>
                  <a:pt x="475" y="44"/>
                </a:cubicBezTo>
                <a:cubicBezTo>
                  <a:pt x="478" y="45"/>
                  <a:pt x="483" y="48"/>
                  <a:pt x="490" y="51"/>
                </a:cubicBezTo>
                <a:cubicBezTo>
                  <a:pt x="499" y="54"/>
                  <a:pt x="505" y="58"/>
                  <a:pt x="509" y="61"/>
                </a:cubicBezTo>
                <a:cubicBezTo>
                  <a:pt x="512" y="64"/>
                  <a:pt x="515" y="67"/>
                  <a:pt x="517" y="71"/>
                </a:cubicBezTo>
                <a:cubicBezTo>
                  <a:pt x="519" y="75"/>
                  <a:pt x="520" y="79"/>
                  <a:pt x="520" y="84"/>
                </a:cubicBezTo>
                <a:close/>
                <a:moveTo>
                  <a:pt x="572" y="102"/>
                </a:moveTo>
                <a:cubicBezTo>
                  <a:pt x="576" y="102"/>
                  <a:pt x="581" y="101"/>
                  <a:pt x="585" y="100"/>
                </a:cubicBezTo>
                <a:cubicBezTo>
                  <a:pt x="585" y="113"/>
                  <a:pt x="585" y="113"/>
                  <a:pt x="585" y="113"/>
                </a:cubicBezTo>
                <a:cubicBezTo>
                  <a:pt x="583" y="114"/>
                  <a:pt x="580" y="115"/>
                  <a:pt x="577" y="116"/>
                </a:cubicBezTo>
                <a:cubicBezTo>
                  <a:pt x="574" y="116"/>
                  <a:pt x="571" y="116"/>
                  <a:pt x="567" y="116"/>
                </a:cubicBezTo>
                <a:cubicBezTo>
                  <a:pt x="550" y="116"/>
                  <a:pt x="542" y="107"/>
                  <a:pt x="542" y="89"/>
                </a:cubicBezTo>
                <a:cubicBezTo>
                  <a:pt x="542" y="43"/>
                  <a:pt x="542" y="43"/>
                  <a:pt x="542" y="43"/>
                </a:cubicBezTo>
                <a:cubicBezTo>
                  <a:pt x="530" y="43"/>
                  <a:pt x="530" y="43"/>
                  <a:pt x="530" y="43"/>
                </a:cubicBezTo>
                <a:cubicBezTo>
                  <a:pt x="530" y="35"/>
                  <a:pt x="530" y="35"/>
                  <a:pt x="530" y="35"/>
                </a:cubicBezTo>
                <a:cubicBezTo>
                  <a:pt x="542" y="28"/>
                  <a:pt x="542" y="28"/>
                  <a:pt x="542" y="28"/>
                </a:cubicBezTo>
                <a:cubicBezTo>
                  <a:pt x="549" y="10"/>
                  <a:pt x="549" y="10"/>
                  <a:pt x="549" y="10"/>
                </a:cubicBezTo>
                <a:cubicBezTo>
                  <a:pt x="560" y="10"/>
                  <a:pt x="560" y="10"/>
                  <a:pt x="560" y="10"/>
                </a:cubicBezTo>
                <a:cubicBezTo>
                  <a:pt x="560" y="29"/>
                  <a:pt x="560" y="29"/>
                  <a:pt x="560" y="29"/>
                </a:cubicBezTo>
                <a:cubicBezTo>
                  <a:pt x="584" y="29"/>
                  <a:pt x="584" y="29"/>
                  <a:pt x="584" y="29"/>
                </a:cubicBezTo>
                <a:cubicBezTo>
                  <a:pt x="584" y="43"/>
                  <a:pt x="584" y="43"/>
                  <a:pt x="584" y="43"/>
                </a:cubicBezTo>
                <a:cubicBezTo>
                  <a:pt x="560" y="43"/>
                  <a:pt x="560" y="43"/>
                  <a:pt x="560" y="43"/>
                </a:cubicBezTo>
                <a:cubicBezTo>
                  <a:pt x="560" y="89"/>
                  <a:pt x="560" y="89"/>
                  <a:pt x="560" y="89"/>
                </a:cubicBezTo>
                <a:cubicBezTo>
                  <a:pt x="560" y="93"/>
                  <a:pt x="561" y="96"/>
                  <a:pt x="563" y="99"/>
                </a:cubicBezTo>
                <a:cubicBezTo>
                  <a:pt x="565" y="101"/>
                  <a:pt x="568" y="102"/>
                  <a:pt x="572" y="102"/>
                </a:cubicBezTo>
                <a:close/>
                <a:moveTo>
                  <a:pt x="646" y="28"/>
                </a:moveTo>
                <a:cubicBezTo>
                  <a:pt x="649" y="28"/>
                  <a:pt x="652" y="28"/>
                  <a:pt x="655" y="28"/>
                </a:cubicBezTo>
                <a:cubicBezTo>
                  <a:pt x="653" y="45"/>
                  <a:pt x="653" y="45"/>
                  <a:pt x="653" y="45"/>
                </a:cubicBezTo>
                <a:cubicBezTo>
                  <a:pt x="650" y="45"/>
                  <a:pt x="648" y="44"/>
                  <a:pt x="645" y="44"/>
                </a:cubicBezTo>
                <a:cubicBezTo>
                  <a:pt x="638" y="44"/>
                  <a:pt x="632" y="47"/>
                  <a:pt x="627" y="52"/>
                </a:cubicBezTo>
                <a:cubicBezTo>
                  <a:pt x="623" y="56"/>
                  <a:pt x="620" y="62"/>
                  <a:pt x="620" y="70"/>
                </a:cubicBezTo>
                <a:cubicBezTo>
                  <a:pt x="620" y="115"/>
                  <a:pt x="620" y="115"/>
                  <a:pt x="620" y="115"/>
                </a:cubicBezTo>
                <a:cubicBezTo>
                  <a:pt x="602" y="115"/>
                  <a:pt x="602" y="115"/>
                  <a:pt x="602" y="115"/>
                </a:cubicBezTo>
                <a:cubicBezTo>
                  <a:pt x="602" y="29"/>
                  <a:pt x="602" y="29"/>
                  <a:pt x="602" y="29"/>
                </a:cubicBezTo>
                <a:cubicBezTo>
                  <a:pt x="616" y="29"/>
                  <a:pt x="616" y="29"/>
                  <a:pt x="616" y="29"/>
                </a:cubicBezTo>
                <a:cubicBezTo>
                  <a:pt x="619" y="44"/>
                  <a:pt x="619" y="44"/>
                  <a:pt x="619" y="44"/>
                </a:cubicBezTo>
                <a:cubicBezTo>
                  <a:pt x="620" y="44"/>
                  <a:pt x="620" y="44"/>
                  <a:pt x="620" y="44"/>
                </a:cubicBezTo>
                <a:cubicBezTo>
                  <a:pt x="623" y="39"/>
                  <a:pt x="626" y="35"/>
                  <a:pt x="631" y="32"/>
                </a:cubicBezTo>
                <a:cubicBezTo>
                  <a:pt x="636" y="29"/>
                  <a:pt x="640" y="28"/>
                  <a:pt x="646" y="28"/>
                </a:cubicBezTo>
                <a:close/>
                <a:moveTo>
                  <a:pt x="708" y="116"/>
                </a:moveTo>
                <a:cubicBezTo>
                  <a:pt x="695" y="116"/>
                  <a:pt x="684" y="113"/>
                  <a:pt x="677" y="105"/>
                </a:cubicBezTo>
                <a:cubicBezTo>
                  <a:pt x="669" y="97"/>
                  <a:pt x="666" y="86"/>
                  <a:pt x="666" y="73"/>
                </a:cubicBezTo>
                <a:cubicBezTo>
                  <a:pt x="666" y="59"/>
                  <a:pt x="669" y="48"/>
                  <a:pt x="676" y="40"/>
                </a:cubicBezTo>
                <a:cubicBezTo>
                  <a:pt x="683" y="32"/>
                  <a:pt x="693" y="28"/>
                  <a:pt x="705" y="28"/>
                </a:cubicBezTo>
                <a:cubicBezTo>
                  <a:pt x="716" y="28"/>
                  <a:pt x="725" y="31"/>
                  <a:pt x="732" y="38"/>
                </a:cubicBezTo>
                <a:cubicBezTo>
                  <a:pt x="738" y="45"/>
                  <a:pt x="741" y="54"/>
                  <a:pt x="741" y="66"/>
                </a:cubicBezTo>
                <a:cubicBezTo>
                  <a:pt x="741" y="76"/>
                  <a:pt x="741" y="76"/>
                  <a:pt x="741" y="76"/>
                </a:cubicBezTo>
                <a:cubicBezTo>
                  <a:pt x="684" y="76"/>
                  <a:pt x="684" y="76"/>
                  <a:pt x="684" y="76"/>
                </a:cubicBezTo>
                <a:cubicBezTo>
                  <a:pt x="685" y="84"/>
                  <a:pt x="687" y="91"/>
                  <a:pt x="691" y="95"/>
                </a:cubicBezTo>
                <a:cubicBezTo>
                  <a:pt x="695" y="100"/>
                  <a:pt x="701" y="102"/>
                  <a:pt x="709" y="102"/>
                </a:cubicBezTo>
                <a:cubicBezTo>
                  <a:pt x="714" y="102"/>
                  <a:pt x="719" y="102"/>
                  <a:pt x="723" y="101"/>
                </a:cubicBezTo>
                <a:cubicBezTo>
                  <a:pt x="727" y="100"/>
                  <a:pt x="732" y="98"/>
                  <a:pt x="737" y="96"/>
                </a:cubicBezTo>
                <a:cubicBezTo>
                  <a:pt x="737" y="111"/>
                  <a:pt x="737" y="111"/>
                  <a:pt x="737" y="111"/>
                </a:cubicBezTo>
                <a:cubicBezTo>
                  <a:pt x="733" y="113"/>
                  <a:pt x="728" y="114"/>
                  <a:pt x="724" y="115"/>
                </a:cubicBezTo>
                <a:cubicBezTo>
                  <a:pt x="719" y="116"/>
                  <a:pt x="714" y="116"/>
                  <a:pt x="708" y="116"/>
                </a:cubicBezTo>
                <a:close/>
                <a:moveTo>
                  <a:pt x="705" y="41"/>
                </a:moveTo>
                <a:cubicBezTo>
                  <a:pt x="699" y="41"/>
                  <a:pt x="694" y="43"/>
                  <a:pt x="691" y="47"/>
                </a:cubicBezTo>
                <a:cubicBezTo>
                  <a:pt x="687" y="51"/>
                  <a:pt x="685" y="56"/>
                  <a:pt x="685" y="63"/>
                </a:cubicBezTo>
                <a:cubicBezTo>
                  <a:pt x="724" y="63"/>
                  <a:pt x="724" y="63"/>
                  <a:pt x="724" y="63"/>
                </a:cubicBezTo>
                <a:cubicBezTo>
                  <a:pt x="723" y="56"/>
                  <a:pt x="722" y="51"/>
                  <a:pt x="718" y="47"/>
                </a:cubicBezTo>
                <a:cubicBezTo>
                  <a:pt x="715" y="43"/>
                  <a:pt x="711" y="41"/>
                  <a:pt x="705" y="41"/>
                </a:cubicBezTo>
                <a:close/>
                <a:moveTo>
                  <a:pt x="816" y="115"/>
                </a:moveTo>
                <a:cubicBezTo>
                  <a:pt x="812" y="103"/>
                  <a:pt x="812" y="103"/>
                  <a:pt x="812" y="103"/>
                </a:cubicBezTo>
                <a:cubicBezTo>
                  <a:pt x="811" y="103"/>
                  <a:pt x="811" y="103"/>
                  <a:pt x="811" y="103"/>
                </a:cubicBezTo>
                <a:cubicBezTo>
                  <a:pt x="807" y="108"/>
                  <a:pt x="803" y="112"/>
                  <a:pt x="799" y="114"/>
                </a:cubicBezTo>
                <a:cubicBezTo>
                  <a:pt x="795" y="115"/>
                  <a:pt x="789" y="116"/>
                  <a:pt x="783" y="116"/>
                </a:cubicBezTo>
                <a:cubicBezTo>
                  <a:pt x="774" y="116"/>
                  <a:pt x="768" y="114"/>
                  <a:pt x="763" y="110"/>
                </a:cubicBezTo>
                <a:cubicBezTo>
                  <a:pt x="758" y="105"/>
                  <a:pt x="756" y="99"/>
                  <a:pt x="756" y="90"/>
                </a:cubicBezTo>
                <a:cubicBezTo>
                  <a:pt x="756" y="81"/>
                  <a:pt x="759" y="75"/>
                  <a:pt x="766" y="70"/>
                </a:cubicBezTo>
                <a:cubicBezTo>
                  <a:pt x="772" y="66"/>
                  <a:pt x="782" y="63"/>
                  <a:pt x="796" y="63"/>
                </a:cubicBezTo>
                <a:cubicBezTo>
                  <a:pt x="811" y="62"/>
                  <a:pt x="811" y="62"/>
                  <a:pt x="811" y="62"/>
                </a:cubicBezTo>
                <a:cubicBezTo>
                  <a:pt x="811" y="58"/>
                  <a:pt x="811" y="58"/>
                  <a:pt x="811" y="58"/>
                </a:cubicBezTo>
                <a:cubicBezTo>
                  <a:pt x="811" y="52"/>
                  <a:pt x="809" y="48"/>
                  <a:pt x="807" y="46"/>
                </a:cubicBezTo>
                <a:cubicBezTo>
                  <a:pt x="804" y="43"/>
                  <a:pt x="800" y="42"/>
                  <a:pt x="795" y="42"/>
                </a:cubicBezTo>
                <a:cubicBezTo>
                  <a:pt x="791" y="42"/>
                  <a:pt x="786" y="42"/>
                  <a:pt x="782" y="43"/>
                </a:cubicBezTo>
                <a:cubicBezTo>
                  <a:pt x="778" y="45"/>
                  <a:pt x="774" y="46"/>
                  <a:pt x="771" y="48"/>
                </a:cubicBezTo>
                <a:cubicBezTo>
                  <a:pt x="765" y="35"/>
                  <a:pt x="765" y="35"/>
                  <a:pt x="765" y="35"/>
                </a:cubicBezTo>
                <a:cubicBezTo>
                  <a:pt x="769" y="33"/>
                  <a:pt x="775" y="31"/>
                  <a:pt x="780" y="30"/>
                </a:cubicBezTo>
                <a:cubicBezTo>
                  <a:pt x="786" y="28"/>
                  <a:pt x="791" y="28"/>
                  <a:pt x="796" y="28"/>
                </a:cubicBezTo>
                <a:cubicBezTo>
                  <a:pt x="807" y="28"/>
                  <a:pt x="815" y="30"/>
                  <a:pt x="820" y="35"/>
                </a:cubicBezTo>
                <a:cubicBezTo>
                  <a:pt x="826" y="39"/>
                  <a:pt x="829" y="47"/>
                  <a:pt x="829" y="57"/>
                </a:cubicBezTo>
                <a:cubicBezTo>
                  <a:pt x="829" y="115"/>
                  <a:pt x="829" y="115"/>
                  <a:pt x="829" y="115"/>
                </a:cubicBezTo>
                <a:lnTo>
                  <a:pt x="816" y="115"/>
                </a:lnTo>
                <a:close/>
                <a:moveTo>
                  <a:pt x="789" y="102"/>
                </a:moveTo>
                <a:cubicBezTo>
                  <a:pt x="795" y="102"/>
                  <a:pt x="801" y="101"/>
                  <a:pt x="805" y="97"/>
                </a:cubicBezTo>
                <a:cubicBezTo>
                  <a:pt x="809" y="93"/>
                  <a:pt x="811" y="88"/>
                  <a:pt x="811" y="81"/>
                </a:cubicBezTo>
                <a:cubicBezTo>
                  <a:pt x="811" y="74"/>
                  <a:pt x="811" y="74"/>
                  <a:pt x="811" y="74"/>
                </a:cubicBezTo>
                <a:cubicBezTo>
                  <a:pt x="800" y="74"/>
                  <a:pt x="800" y="74"/>
                  <a:pt x="800" y="74"/>
                </a:cubicBezTo>
                <a:cubicBezTo>
                  <a:pt x="791" y="75"/>
                  <a:pt x="785" y="76"/>
                  <a:pt x="781" y="79"/>
                </a:cubicBezTo>
                <a:cubicBezTo>
                  <a:pt x="777" y="81"/>
                  <a:pt x="775" y="85"/>
                  <a:pt x="775" y="90"/>
                </a:cubicBezTo>
                <a:cubicBezTo>
                  <a:pt x="775" y="94"/>
                  <a:pt x="776" y="97"/>
                  <a:pt x="778" y="99"/>
                </a:cubicBezTo>
                <a:cubicBezTo>
                  <a:pt x="781" y="101"/>
                  <a:pt x="784" y="102"/>
                  <a:pt x="789" y="102"/>
                </a:cubicBezTo>
                <a:close/>
                <a:moveTo>
                  <a:pt x="926" y="115"/>
                </a:moveTo>
                <a:cubicBezTo>
                  <a:pt x="908" y="115"/>
                  <a:pt x="908" y="115"/>
                  <a:pt x="908" y="115"/>
                </a:cubicBezTo>
                <a:cubicBezTo>
                  <a:pt x="908" y="62"/>
                  <a:pt x="908" y="62"/>
                  <a:pt x="908" y="62"/>
                </a:cubicBezTo>
                <a:cubicBezTo>
                  <a:pt x="908" y="55"/>
                  <a:pt x="907" y="51"/>
                  <a:pt x="904" y="47"/>
                </a:cubicBezTo>
                <a:cubicBezTo>
                  <a:pt x="902" y="44"/>
                  <a:pt x="898" y="42"/>
                  <a:pt x="893" y="42"/>
                </a:cubicBezTo>
                <a:cubicBezTo>
                  <a:pt x="886" y="42"/>
                  <a:pt x="881" y="45"/>
                  <a:pt x="877" y="49"/>
                </a:cubicBezTo>
                <a:cubicBezTo>
                  <a:pt x="874" y="54"/>
                  <a:pt x="872" y="62"/>
                  <a:pt x="872" y="72"/>
                </a:cubicBezTo>
                <a:cubicBezTo>
                  <a:pt x="872" y="115"/>
                  <a:pt x="872" y="115"/>
                  <a:pt x="872" y="115"/>
                </a:cubicBezTo>
                <a:cubicBezTo>
                  <a:pt x="854" y="115"/>
                  <a:pt x="854" y="115"/>
                  <a:pt x="854" y="115"/>
                </a:cubicBezTo>
                <a:cubicBezTo>
                  <a:pt x="854" y="29"/>
                  <a:pt x="854" y="29"/>
                  <a:pt x="854" y="29"/>
                </a:cubicBezTo>
                <a:cubicBezTo>
                  <a:pt x="868" y="29"/>
                  <a:pt x="868" y="29"/>
                  <a:pt x="868" y="29"/>
                </a:cubicBezTo>
                <a:cubicBezTo>
                  <a:pt x="871" y="40"/>
                  <a:pt x="871" y="40"/>
                  <a:pt x="871" y="40"/>
                </a:cubicBezTo>
                <a:cubicBezTo>
                  <a:pt x="872" y="40"/>
                  <a:pt x="872" y="40"/>
                  <a:pt x="872" y="40"/>
                </a:cubicBezTo>
                <a:cubicBezTo>
                  <a:pt x="874" y="36"/>
                  <a:pt x="878" y="33"/>
                  <a:pt x="882" y="31"/>
                </a:cubicBezTo>
                <a:cubicBezTo>
                  <a:pt x="887" y="29"/>
                  <a:pt x="892" y="28"/>
                  <a:pt x="897" y="28"/>
                </a:cubicBezTo>
                <a:cubicBezTo>
                  <a:pt x="910" y="28"/>
                  <a:pt x="919" y="32"/>
                  <a:pt x="923" y="41"/>
                </a:cubicBezTo>
                <a:cubicBezTo>
                  <a:pt x="925" y="41"/>
                  <a:pt x="925" y="41"/>
                  <a:pt x="925" y="41"/>
                </a:cubicBezTo>
                <a:cubicBezTo>
                  <a:pt x="927" y="37"/>
                  <a:pt x="931" y="34"/>
                  <a:pt x="935" y="31"/>
                </a:cubicBezTo>
                <a:cubicBezTo>
                  <a:pt x="940" y="29"/>
                  <a:pt x="945" y="28"/>
                  <a:pt x="951" y="28"/>
                </a:cubicBezTo>
                <a:cubicBezTo>
                  <a:pt x="961" y="28"/>
                  <a:pt x="969" y="30"/>
                  <a:pt x="973" y="35"/>
                </a:cubicBezTo>
                <a:cubicBezTo>
                  <a:pt x="978" y="41"/>
                  <a:pt x="981" y="48"/>
                  <a:pt x="981" y="59"/>
                </a:cubicBezTo>
                <a:cubicBezTo>
                  <a:pt x="981" y="115"/>
                  <a:pt x="981" y="115"/>
                  <a:pt x="981" y="115"/>
                </a:cubicBezTo>
                <a:cubicBezTo>
                  <a:pt x="962" y="115"/>
                  <a:pt x="962" y="115"/>
                  <a:pt x="962" y="115"/>
                </a:cubicBezTo>
                <a:cubicBezTo>
                  <a:pt x="962" y="62"/>
                  <a:pt x="962" y="62"/>
                  <a:pt x="962" y="62"/>
                </a:cubicBezTo>
                <a:cubicBezTo>
                  <a:pt x="962" y="55"/>
                  <a:pt x="961" y="51"/>
                  <a:pt x="959" y="47"/>
                </a:cubicBezTo>
                <a:cubicBezTo>
                  <a:pt x="956" y="44"/>
                  <a:pt x="952" y="42"/>
                  <a:pt x="947" y="42"/>
                </a:cubicBezTo>
                <a:cubicBezTo>
                  <a:pt x="940" y="42"/>
                  <a:pt x="935" y="45"/>
                  <a:pt x="931" y="49"/>
                </a:cubicBezTo>
                <a:cubicBezTo>
                  <a:pt x="928" y="54"/>
                  <a:pt x="926" y="60"/>
                  <a:pt x="926" y="69"/>
                </a:cubicBezTo>
                <a:lnTo>
                  <a:pt x="926" y="115"/>
                </a:lnTo>
                <a:close/>
                <a:moveTo>
                  <a:pt x="999" y="68"/>
                </a:moveTo>
                <a:cubicBezTo>
                  <a:pt x="999" y="52"/>
                  <a:pt x="999" y="52"/>
                  <a:pt x="999" y="52"/>
                </a:cubicBezTo>
                <a:cubicBezTo>
                  <a:pt x="1038" y="52"/>
                  <a:pt x="1038" y="52"/>
                  <a:pt x="1038" y="52"/>
                </a:cubicBezTo>
                <a:cubicBezTo>
                  <a:pt x="1038" y="68"/>
                  <a:pt x="1038" y="68"/>
                  <a:pt x="1038" y="68"/>
                </a:cubicBezTo>
                <a:lnTo>
                  <a:pt x="999" y="68"/>
                </a:lnTo>
                <a:close/>
                <a:moveTo>
                  <a:pt x="1153" y="115"/>
                </a:moveTo>
                <a:cubicBezTo>
                  <a:pt x="1131" y="115"/>
                  <a:pt x="1131" y="115"/>
                  <a:pt x="1131" y="115"/>
                </a:cubicBezTo>
                <a:cubicBezTo>
                  <a:pt x="1075" y="25"/>
                  <a:pt x="1075" y="25"/>
                  <a:pt x="1075" y="25"/>
                </a:cubicBezTo>
                <a:cubicBezTo>
                  <a:pt x="1074" y="25"/>
                  <a:pt x="1074" y="25"/>
                  <a:pt x="1074" y="25"/>
                </a:cubicBezTo>
                <a:cubicBezTo>
                  <a:pt x="1075" y="30"/>
                  <a:pt x="1075" y="30"/>
                  <a:pt x="1075" y="30"/>
                </a:cubicBezTo>
                <a:cubicBezTo>
                  <a:pt x="1075" y="39"/>
                  <a:pt x="1076" y="48"/>
                  <a:pt x="1076" y="56"/>
                </a:cubicBezTo>
                <a:cubicBezTo>
                  <a:pt x="1076" y="115"/>
                  <a:pt x="1076" y="115"/>
                  <a:pt x="1076" y="115"/>
                </a:cubicBezTo>
                <a:cubicBezTo>
                  <a:pt x="1059" y="115"/>
                  <a:pt x="1059" y="115"/>
                  <a:pt x="1059" y="115"/>
                </a:cubicBezTo>
                <a:cubicBezTo>
                  <a:pt x="1059" y="2"/>
                  <a:pt x="1059" y="2"/>
                  <a:pt x="1059" y="2"/>
                </a:cubicBezTo>
                <a:cubicBezTo>
                  <a:pt x="1081" y="2"/>
                  <a:pt x="1081" y="2"/>
                  <a:pt x="1081" y="2"/>
                </a:cubicBezTo>
                <a:cubicBezTo>
                  <a:pt x="1137" y="91"/>
                  <a:pt x="1137" y="91"/>
                  <a:pt x="1137" y="91"/>
                </a:cubicBezTo>
                <a:cubicBezTo>
                  <a:pt x="1137" y="91"/>
                  <a:pt x="1137" y="91"/>
                  <a:pt x="1137" y="91"/>
                </a:cubicBezTo>
                <a:cubicBezTo>
                  <a:pt x="1137" y="90"/>
                  <a:pt x="1137" y="86"/>
                  <a:pt x="1137" y="78"/>
                </a:cubicBezTo>
                <a:cubicBezTo>
                  <a:pt x="1137" y="71"/>
                  <a:pt x="1136" y="65"/>
                  <a:pt x="1136" y="61"/>
                </a:cubicBezTo>
                <a:cubicBezTo>
                  <a:pt x="1136" y="2"/>
                  <a:pt x="1136" y="2"/>
                  <a:pt x="1136" y="2"/>
                </a:cubicBezTo>
                <a:cubicBezTo>
                  <a:pt x="1153" y="2"/>
                  <a:pt x="1153" y="2"/>
                  <a:pt x="1153" y="2"/>
                </a:cubicBezTo>
                <a:lnTo>
                  <a:pt x="1153" y="115"/>
                </a:lnTo>
                <a:close/>
                <a:moveTo>
                  <a:pt x="1267" y="115"/>
                </a:moveTo>
                <a:cubicBezTo>
                  <a:pt x="1245" y="115"/>
                  <a:pt x="1245" y="115"/>
                  <a:pt x="1245" y="115"/>
                </a:cubicBezTo>
                <a:cubicBezTo>
                  <a:pt x="1217" y="69"/>
                  <a:pt x="1217" y="69"/>
                  <a:pt x="1217" y="69"/>
                </a:cubicBezTo>
                <a:cubicBezTo>
                  <a:pt x="1188" y="115"/>
                  <a:pt x="1188" y="115"/>
                  <a:pt x="1188" y="115"/>
                </a:cubicBezTo>
                <a:cubicBezTo>
                  <a:pt x="1169" y="115"/>
                  <a:pt x="1169" y="115"/>
                  <a:pt x="1169" y="115"/>
                </a:cubicBezTo>
                <a:cubicBezTo>
                  <a:pt x="1206" y="56"/>
                  <a:pt x="1206" y="56"/>
                  <a:pt x="1206" y="56"/>
                </a:cubicBezTo>
                <a:cubicBezTo>
                  <a:pt x="1171" y="2"/>
                  <a:pt x="1171" y="2"/>
                  <a:pt x="1171" y="2"/>
                </a:cubicBezTo>
                <a:cubicBezTo>
                  <a:pt x="1192" y="2"/>
                  <a:pt x="1192" y="2"/>
                  <a:pt x="1192" y="2"/>
                </a:cubicBezTo>
                <a:cubicBezTo>
                  <a:pt x="1218" y="44"/>
                  <a:pt x="1218" y="44"/>
                  <a:pt x="1218" y="44"/>
                </a:cubicBezTo>
                <a:cubicBezTo>
                  <a:pt x="1244" y="2"/>
                  <a:pt x="1244" y="2"/>
                  <a:pt x="1244" y="2"/>
                </a:cubicBezTo>
                <a:cubicBezTo>
                  <a:pt x="1264" y="2"/>
                  <a:pt x="1264" y="2"/>
                  <a:pt x="1264" y="2"/>
                </a:cubicBezTo>
                <a:cubicBezTo>
                  <a:pt x="1229" y="56"/>
                  <a:pt x="1229" y="56"/>
                  <a:pt x="1229" y="56"/>
                </a:cubicBezTo>
                <a:lnTo>
                  <a:pt x="1267" y="115"/>
                </a:lnTo>
                <a:close/>
                <a:moveTo>
                  <a:pt x="215" y="359"/>
                </a:moveTo>
                <a:cubicBezTo>
                  <a:pt x="212" y="380"/>
                  <a:pt x="208" y="403"/>
                  <a:pt x="201" y="417"/>
                </a:cubicBezTo>
                <a:cubicBezTo>
                  <a:pt x="196" y="414"/>
                  <a:pt x="186" y="409"/>
                  <a:pt x="180" y="407"/>
                </a:cubicBezTo>
                <a:cubicBezTo>
                  <a:pt x="187" y="394"/>
                  <a:pt x="191" y="374"/>
                  <a:pt x="192" y="355"/>
                </a:cubicBezTo>
                <a:lnTo>
                  <a:pt x="215" y="359"/>
                </a:lnTo>
                <a:close/>
                <a:moveTo>
                  <a:pt x="241" y="341"/>
                </a:moveTo>
                <a:cubicBezTo>
                  <a:pt x="241" y="434"/>
                  <a:pt x="241" y="434"/>
                  <a:pt x="241" y="434"/>
                </a:cubicBezTo>
                <a:cubicBezTo>
                  <a:pt x="218" y="434"/>
                  <a:pt x="218" y="434"/>
                  <a:pt x="218" y="434"/>
                </a:cubicBezTo>
                <a:cubicBezTo>
                  <a:pt x="218" y="343"/>
                  <a:pt x="218" y="343"/>
                  <a:pt x="218" y="343"/>
                </a:cubicBezTo>
                <a:cubicBezTo>
                  <a:pt x="185" y="345"/>
                  <a:pt x="185" y="345"/>
                  <a:pt x="185" y="345"/>
                </a:cubicBezTo>
                <a:cubicBezTo>
                  <a:pt x="183" y="322"/>
                  <a:pt x="183" y="322"/>
                  <a:pt x="183" y="322"/>
                </a:cubicBezTo>
                <a:cubicBezTo>
                  <a:pt x="199" y="321"/>
                  <a:pt x="199" y="321"/>
                  <a:pt x="199" y="321"/>
                </a:cubicBezTo>
                <a:cubicBezTo>
                  <a:pt x="202" y="317"/>
                  <a:pt x="206" y="312"/>
                  <a:pt x="210" y="306"/>
                </a:cubicBezTo>
                <a:cubicBezTo>
                  <a:pt x="203" y="297"/>
                  <a:pt x="192" y="285"/>
                  <a:pt x="183" y="276"/>
                </a:cubicBezTo>
                <a:cubicBezTo>
                  <a:pt x="196" y="257"/>
                  <a:pt x="196" y="257"/>
                  <a:pt x="196" y="257"/>
                </a:cubicBezTo>
                <a:cubicBezTo>
                  <a:pt x="197" y="259"/>
                  <a:pt x="199" y="260"/>
                  <a:pt x="201" y="262"/>
                </a:cubicBezTo>
                <a:cubicBezTo>
                  <a:pt x="207" y="249"/>
                  <a:pt x="214" y="234"/>
                  <a:pt x="218" y="222"/>
                </a:cubicBezTo>
                <a:cubicBezTo>
                  <a:pt x="241" y="231"/>
                  <a:pt x="241" y="231"/>
                  <a:pt x="241" y="231"/>
                </a:cubicBezTo>
                <a:cubicBezTo>
                  <a:pt x="233" y="246"/>
                  <a:pt x="224" y="264"/>
                  <a:pt x="216" y="277"/>
                </a:cubicBezTo>
                <a:cubicBezTo>
                  <a:pt x="218" y="280"/>
                  <a:pt x="221" y="283"/>
                  <a:pt x="223" y="286"/>
                </a:cubicBezTo>
                <a:cubicBezTo>
                  <a:pt x="231" y="273"/>
                  <a:pt x="238" y="260"/>
                  <a:pt x="243" y="249"/>
                </a:cubicBezTo>
                <a:cubicBezTo>
                  <a:pt x="265" y="259"/>
                  <a:pt x="265" y="259"/>
                  <a:pt x="265" y="259"/>
                </a:cubicBezTo>
                <a:cubicBezTo>
                  <a:pt x="253" y="279"/>
                  <a:pt x="237" y="302"/>
                  <a:pt x="223" y="320"/>
                </a:cubicBezTo>
                <a:cubicBezTo>
                  <a:pt x="245" y="319"/>
                  <a:pt x="245" y="319"/>
                  <a:pt x="245" y="319"/>
                </a:cubicBezTo>
                <a:cubicBezTo>
                  <a:pt x="242" y="314"/>
                  <a:pt x="240" y="308"/>
                  <a:pt x="237" y="303"/>
                </a:cubicBezTo>
                <a:cubicBezTo>
                  <a:pt x="255" y="295"/>
                  <a:pt x="255" y="295"/>
                  <a:pt x="255" y="295"/>
                </a:cubicBezTo>
                <a:cubicBezTo>
                  <a:pt x="263" y="311"/>
                  <a:pt x="272" y="331"/>
                  <a:pt x="275" y="343"/>
                </a:cubicBezTo>
                <a:cubicBezTo>
                  <a:pt x="256" y="352"/>
                  <a:pt x="256" y="352"/>
                  <a:pt x="256" y="352"/>
                </a:cubicBezTo>
                <a:cubicBezTo>
                  <a:pt x="255" y="349"/>
                  <a:pt x="254" y="345"/>
                  <a:pt x="253" y="341"/>
                </a:cubicBezTo>
                <a:lnTo>
                  <a:pt x="241" y="341"/>
                </a:lnTo>
                <a:close/>
                <a:moveTo>
                  <a:pt x="255" y="401"/>
                </a:moveTo>
                <a:cubicBezTo>
                  <a:pt x="253" y="390"/>
                  <a:pt x="247" y="372"/>
                  <a:pt x="242" y="359"/>
                </a:cubicBezTo>
                <a:cubicBezTo>
                  <a:pt x="261" y="353"/>
                  <a:pt x="261" y="353"/>
                  <a:pt x="261" y="353"/>
                </a:cubicBezTo>
                <a:cubicBezTo>
                  <a:pt x="266" y="366"/>
                  <a:pt x="272" y="382"/>
                  <a:pt x="275" y="394"/>
                </a:cubicBezTo>
                <a:lnTo>
                  <a:pt x="255" y="401"/>
                </a:lnTo>
                <a:close/>
                <a:moveTo>
                  <a:pt x="319" y="336"/>
                </a:moveTo>
                <a:cubicBezTo>
                  <a:pt x="317" y="384"/>
                  <a:pt x="311" y="416"/>
                  <a:pt x="270" y="434"/>
                </a:cubicBezTo>
                <a:cubicBezTo>
                  <a:pt x="267" y="428"/>
                  <a:pt x="260" y="419"/>
                  <a:pt x="255" y="414"/>
                </a:cubicBezTo>
                <a:cubicBezTo>
                  <a:pt x="289" y="400"/>
                  <a:pt x="292" y="376"/>
                  <a:pt x="293" y="336"/>
                </a:cubicBezTo>
                <a:lnTo>
                  <a:pt x="319" y="336"/>
                </a:lnTo>
                <a:close/>
                <a:moveTo>
                  <a:pt x="270" y="306"/>
                </a:moveTo>
                <a:cubicBezTo>
                  <a:pt x="275" y="306"/>
                  <a:pt x="281" y="305"/>
                  <a:pt x="287" y="305"/>
                </a:cubicBezTo>
                <a:cubicBezTo>
                  <a:pt x="292" y="295"/>
                  <a:pt x="296" y="283"/>
                  <a:pt x="299" y="272"/>
                </a:cubicBezTo>
                <a:cubicBezTo>
                  <a:pt x="268" y="272"/>
                  <a:pt x="268" y="272"/>
                  <a:pt x="268" y="272"/>
                </a:cubicBezTo>
                <a:cubicBezTo>
                  <a:pt x="268" y="248"/>
                  <a:pt x="268" y="248"/>
                  <a:pt x="268" y="248"/>
                </a:cubicBezTo>
                <a:cubicBezTo>
                  <a:pt x="314" y="248"/>
                  <a:pt x="314" y="248"/>
                  <a:pt x="314" y="248"/>
                </a:cubicBezTo>
                <a:cubicBezTo>
                  <a:pt x="314" y="222"/>
                  <a:pt x="314" y="222"/>
                  <a:pt x="314" y="222"/>
                </a:cubicBezTo>
                <a:cubicBezTo>
                  <a:pt x="342" y="222"/>
                  <a:pt x="342" y="222"/>
                  <a:pt x="342" y="222"/>
                </a:cubicBezTo>
                <a:cubicBezTo>
                  <a:pt x="342" y="248"/>
                  <a:pt x="342" y="248"/>
                  <a:pt x="342" y="248"/>
                </a:cubicBezTo>
                <a:cubicBezTo>
                  <a:pt x="392" y="248"/>
                  <a:pt x="392" y="248"/>
                  <a:pt x="392" y="248"/>
                </a:cubicBezTo>
                <a:cubicBezTo>
                  <a:pt x="392" y="272"/>
                  <a:pt x="392" y="272"/>
                  <a:pt x="392" y="272"/>
                </a:cubicBezTo>
                <a:cubicBezTo>
                  <a:pt x="329" y="272"/>
                  <a:pt x="329" y="272"/>
                  <a:pt x="329" y="272"/>
                </a:cubicBezTo>
                <a:cubicBezTo>
                  <a:pt x="324" y="283"/>
                  <a:pt x="319" y="294"/>
                  <a:pt x="315" y="303"/>
                </a:cubicBezTo>
                <a:cubicBezTo>
                  <a:pt x="327" y="302"/>
                  <a:pt x="340" y="301"/>
                  <a:pt x="353" y="300"/>
                </a:cubicBezTo>
                <a:cubicBezTo>
                  <a:pt x="349" y="295"/>
                  <a:pt x="346" y="291"/>
                  <a:pt x="342" y="286"/>
                </a:cubicBezTo>
                <a:cubicBezTo>
                  <a:pt x="363" y="275"/>
                  <a:pt x="363" y="275"/>
                  <a:pt x="363" y="275"/>
                </a:cubicBezTo>
                <a:cubicBezTo>
                  <a:pt x="376" y="291"/>
                  <a:pt x="391" y="312"/>
                  <a:pt x="397" y="327"/>
                </a:cubicBezTo>
                <a:cubicBezTo>
                  <a:pt x="375" y="339"/>
                  <a:pt x="375" y="339"/>
                  <a:pt x="375" y="339"/>
                </a:cubicBezTo>
                <a:cubicBezTo>
                  <a:pt x="373" y="334"/>
                  <a:pt x="370" y="328"/>
                  <a:pt x="367" y="323"/>
                </a:cubicBezTo>
                <a:cubicBezTo>
                  <a:pt x="333" y="325"/>
                  <a:pt x="297" y="328"/>
                  <a:pt x="272" y="330"/>
                </a:cubicBezTo>
                <a:lnTo>
                  <a:pt x="270" y="306"/>
                </a:lnTo>
                <a:close/>
                <a:moveTo>
                  <a:pt x="371" y="409"/>
                </a:moveTo>
                <a:cubicBezTo>
                  <a:pt x="375" y="409"/>
                  <a:pt x="376" y="405"/>
                  <a:pt x="376" y="381"/>
                </a:cubicBezTo>
                <a:cubicBezTo>
                  <a:pt x="381" y="385"/>
                  <a:pt x="392" y="389"/>
                  <a:pt x="399" y="391"/>
                </a:cubicBezTo>
                <a:cubicBezTo>
                  <a:pt x="397" y="424"/>
                  <a:pt x="390" y="432"/>
                  <a:pt x="374" y="432"/>
                </a:cubicBezTo>
                <a:cubicBezTo>
                  <a:pt x="359" y="432"/>
                  <a:pt x="359" y="432"/>
                  <a:pt x="359" y="432"/>
                </a:cubicBezTo>
                <a:cubicBezTo>
                  <a:pt x="339" y="432"/>
                  <a:pt x="335" y="425"/>
                  <a:pt x="335" y="402"/>
                </a:cubicBezTo>
                <a:cubicBezTo>
                  <a:pt x="335" y="336"/>
                  <a:pt x="335" y="336"/>
                  <a:pt x="335" y="336"/>
                </a:cubicBezTo>
                <a:cubicBezTo>
                  <a:pt x="360" y="336"/>
                  <a:pt x="360" y="336"/>
                  <a:pt x="360" y="336"/>
                </a:cubicBezTo>
                <a:cubicBezTo>
                  <a:pt x="360" y="402"/>
                  <a:pt x="360" y="402"/>
                  <a:pt x="360" y="402"/>
                </a:cubicBezTo>
                <a:cubicBezTo>
                  <a:pt x="360" y="408"/>
                  <a:pt x="361" y="409"/>
                  <a:pt x="364" y="409"/>
                </a:cubicBezTo>
                <a:lnTo>
                  <a:pt x="371" y="409"/>
                </a:lnTo>
                <a:close/>
                <a:moveTo>
                  <a:pt x="529" y="222"/>
                </a:moveTo>
                <a:cubicBezTo>
                  <a:pt x="553" y="257"/>
                  <a:pt x="590" y="286"/>
                  <a:pt x="626" y="300"/>
                </a:cubicBezTo>
                <a:cubicBezTo>
                  <a:pt x="619" y="307"/>
                  <a:pt x="613" y="316"/>
                  <a:pt x="608" y="325"/>
                </a:cubicBezTo>
                <a:cubicBezTo>
                  <a:pt x="597" y="319"/>
                  <a:pt x="585" y="311"/>
                  <a:pt x="573" y="303"/>
                </a:cubicBezTo>
                <a:cubicBezTo>
                  <a:pt x="573" y="319"/>
                  <a:pt x="573" y="319"/>
                  <a:pt x="573" y="319"/>
                </a:cubicBezTo>
                <a:cubicBezTo>
                  <a:pt x="460" y="319"/>
                  <a:pt x="460" y="319"/>
                  <a:pt x="460" y="319"/>
                </a:cubicBezTo>
                <a:cubicBezTo>
                  <a:pt x="460" y="303"/>
                  <a:pt x="460" y="303"/>
                  <a:pt x="460" y="303"/>
                </a:cubicBezTo>
                <a:cubicBezTo>
                  <a:pt x="449" y="311"/>
                  <a:pt x="437" y="318"/>
                  <a:pt x="425" y="325"/>
                </a:cubicBezTo>
                <a:cubicBezTo>
                  <a:pt x="422" y="318"/>
                  <a:pt x="414" y="309"/>
                  <a:pt x="408" y="303"/>
                </a:cubicBezTo>
                <a:cubicBezTo>
                  <a:pt x="447" y="284"/>
                  <a:pt x="484" y="250"/>
                  <a:pt x="501" y="222"/>
                </a:cubicBezTo>
                <a:lnTo>
                  <a:pt x="529" y="222"/>
                </a:lnTo>
                <a:close/>
                <a:moveTo>
                  <a:pt x="446" y="341"/>
                </a:moveTo>
                <a:cubicBezTo>
                  <a:pt x="589" y="341"/>
                  <a:pt x="589" y="341"/>
                  <a:pt x="589" y="341"/>
                </a:cubicBezTo>
                <a:cubicBezTo>
                  <a:pt x="589" y="434"/>
                  <a:pt x="589" y="434"/>
                  <a:pt x="589" y="434"/>
                </a:cubicBezTo>
                <a:cubicBezTo>
                  <a:pt x="562" y="434"/>
                  <a:pt x="562" y="434"/>
                  <a:pt x="562" y="434"/>
                </a:cubicBezTo>
                <a:cubicBezTo>
                  <a:pt x="562" y="426"/>
                  <a:pt x="562" y="426"/>
                  <a:pt x="562" y="426"/>
                </a:cubicBezTo>
                <a:cubicBezTo>
                  <a:pt x="472" y="426"/>
                  <a:pt x="472" y="426"/>
                  <a:pt x="472" y="426"/>
                </a:cubicBezTo>
                <a:cubicBezTo>
                  <a:pt x="472" y="434"/>
                  <a:pt x="472" y="434"/>
                  <a:pt x="472" y="434"/>
                </a:cubicBezTo>
                <a:cubicBezTo>
                  <a:pt x="446" y="434"/>
                  <a:pt x="446" y="434"/>
                  <a:pt x="446" y="434"/>
                </a:cubicBezTo>
                <a:lnTo>
                  <a:pt x="446" y="341"/>
                </a:lnTo>
                <a:close/>
                <a:moveTo>
                  <a:pt x="562" y="295"/>
                </a:moveTo>
                <a:cubicBezTo>
                  <a:pt x="543" y="280"/>
                  <a:pt x="527" y="264"/>
                  <a:pt x="516" y="249"/>
                </a:cubicBezTo>
                <a:cubicBezTo>
                  <a:pt x="505" y="264"/>
                  <a:pt x="489" y="280"/>
                  <a:pt x="471" y="295"/>
                </a:cubicBezTo>
                <a:lnTo>
                  <a:pt x="562" y="295"/>
                </a:lnTo>
                <a:close/>
                <a:moveTo>
                  <a:pt x="472" y="365"/>
                </a:moveTo>
                <a:cubicBezTo>
                  <a:pt x="472" y="402"/>
                  <a:pt x="472" y="402"/>
                  <a:pt x="472" y="402"/>
                </a:cubicBezTo>
                <a:cubicBezTo>
                  <a:pt x="562" y="402"/>
                  <a:pt x="562" y="402"/>
                  <a:pt x="562" y="402"/>
                </a:cubicBezTo>
                <a:cubicBezTo>
                  <a:pt x="562" y="365"/>
                  <a:pt x="562" y="365"/>
                  <a:pt x="562" y="365"/>
                </a:cubicBezTo>
                <a:lnTo>
                  <a:pt x="472" y="365"/>
                </a:lnTo>
                <a:close/>
                <a:moveTo>
                  <a:pt x="690" y="298"/>
                </a:moveTo>
                <a:cubicBezTo>
                  <a:pt x="678" y="307"/>
                  <a:pt x="665" y="315"/>
                  <a:pt x="652" y="321"/>
                </a:cubicBezTo>
                <a:cubicBezTo>
                  <a:pt x="649" y="314"/>
                  <a:pt x="642" y="304"/>
                  <a:pt x="636" y="298"/>
                </a:cubicBezTo>
                <a:cubicBezTo>
                  <a:pt x="675" y="281"/>
                  <a:pt x="711" y="249"/>
                  <a:pt x="728" y="222"/>
                </a:cubicBezTo>
                <a:cubicBezTo>
                  <a:pt x="756" y="222"/>
                  <a:pt x="756" y="222"/>
                  <a:pt x="756" y="222"/>
                </a:cubicBezTo>
                <a:cubicBezTo>
                  <a:pt x="780" y="256"/>
                  <a:pt x="816" y="282"/>
                  <a:pt x="852" y="294"/>
                </a:cubicBezTo>
                <a:cubicBezTo>
                  <a:pt x="845" y="301"/>
                  <a:pt x="839" y="311"/>
                  <a:pt x="834" y="319"/>
                </a:cubicBezTo>
                <a:cubicBezTo>
                  <a:pt x="822" y="313"/>
                  <a:pt x="809" y="306"/>
                  <a:pt x="796" y="297"/>
                </a:cubicBezTo>
                <a:cubicBezTo>
                  <a:pt x="796" y="315"/>
                  <a:pt x="796" y="315"/>
                  <a:pt x="796" y="315"/>
                </a:cubicBezTo>
                <a:cubicBezTo>
                  <a:pt x="690" y="315"/>
                  <a:pt x="690" y="315"/>
                  <a:pt x="690" y="315"/>
                </a:cubicBezTo>
                <a:lnTo>
                  <a:pt x="690" y="298"/>
                </a:lnTo>
                <a:close/>
                <a:moveTo>
                  <a:pt x="650" y="334"/>
                </a:moveTo>
                <a:cubicBezTo>
                  <a:pt x="838" y="334"/>
                  <a:pt x="838" y="334"/>
                  <a:pt x="838" y="334"/>
                </a:cubicBezTo>
                <a:cubicBezTo>
                  <a:pt x="838" y="359"/>
                  <a:pt x="838" y="359"/>
                  <a:pt x="838" y="359"/>
                </a:cubicBezTo>
                <a:cubicBezTo>
                  <a:pt x="736" y="359"/>
                  <a:pt x="736" y="359"/>
                  <a:pt x="736" y="359"/>
                </a:cubicBezTo>
                <a:cubicBezTo>
                  <a:pt x="730" y="372"/>
                  <a:pt x="722" y="386"/>
                  <a:pt x="715" y="399"/>
                </a:cubicBezTo>
                <a:cubicBezTo>
                  <a:pt x="737" y="398"/>
                  <a:pt x="761" y="397"/>
                  <a:pt x="784" y="396"/>
                </a:cubicBezTo>
                <a:cubicBezTo>
                  <a:pt x="777" y="388"/>
                  <a:pt x="769" y="380"/>
                  <a:pt x="761" y="373"/>
                </a:cubicBezTo>
                <a:cubicBezTo>
                  <a:pt x="785" y="361"/>
                  <a:pt x="785" y="361"/>
                  <a:pt x="785" y="361"/>
                </a:cubicBezTo>
                <a:cubicBezTo>
                  <a:pt x="805" y="378"/>
                  <a:pt x="827" y="402"/>
                  <a:pt x="837" y="419"/>
                </a:cubicBezTo>
                <a:cubicBezTo>
                  <a:pt x="812" y="434"/>
                  <a:pt x="812" y="434"/>
                  <a:pt x="812" y="434"/>
                </a:cubicBezTo>
                <a:cubicBezTo>
                  <a:pt x="810" y="430"/>
                  <a:pt x="807" y="425"/>
                  <a:pt x="803" y="420"/>
                </a:cubicBezTo>
                <a:cubicBezTo>
                  <a:pt x="750" y="423"/>
                  <a:pt x="694" y="425"/>
                  <a:pt x="655" y="427"/>
                </a:cubicBezTo>
                <a:cubicBezTo>
                  <a:pt x="651" y="401"/>
                  <a:pt x="651" y="401"/>
                  <a:pt x="651" y="401"/>
                </a:cubicBezTo>
                <a:cubicBezTo>
                  <a:pt x="686" y="400"/>
                  <a:pt x="686" y="400"/>
                  <a:pt x="686" y="400"/>
                </a:cubicBezTo>
                <a:cubicBezTo>
                  <a:pt x="692" y="387"/>
                  <a:pt x="698" y="372"/>
                  <a:pt x="703" y="359"/>
                </a:cubicBezTo>
                <a:cubicBezTo>
                  <a:pt x="650" y="359"/>
                  <a:pt x="650" y="359"/>
                  <a:pt x="650" y="359"/>
                </a:cubicBezTo>
                <a:lnTo>
                  <a:pt x="650" y="334"/>
                </a:lnTo>
                <a:close/>
                <a:moveTo>
                  <a:pt x="787" y="290"/>
                </a:moveTo>
                <a:cubicBezTo>
                  <a:pt x="769" y="277"/>
                  <a:pt x="753" y="262"/>
                  <a:pt x="743" y="248"/>
                </a:cubicBezTo>
                <a:cubicBezTo>
                  <a:pt x="733" y="262"/>
                  <a:pt x="719" y="277"/>
                  <a:pt x="702" y="290"/>
                </a:cubicBezTo>
                <a:lnTo>
                  <a:pt x="787" y="290"/>
                </a:lnTo>
                <a:close/>
                <a:moveTo>
                  <a:pt x="957" y="281"/>
                </a:moveTo>
                <a:cubicBezTo>
                  <a:pt x="864" y="281"/>
                  <a:pt x="864" y="281"/>
                  <a:pt x="864" y="281"/>
                </a:cubicBezTo>
                <a:cubicBezTo>
                  <a:pt x="864" y="260"/>
                  <a:pt x="864" y="260"/>
                  <a:pt x="864" y="260"/>
                </a:cubicBezTo>
                <a:cubicBezTo>
                  <a:pt x="957" y="260"/>
                  <a:pt x="957" y="260"/>
                  <a:pt x="957" y="260"/>
                </a:cubicBezTo>
                <a:lnTo>
                  <a:pt x="957" y="281"/>
                </a:lnTo>
                <a:close/>
                <a:moveTo>
                  <a:pt x="947" y="422"/>
                </a:moveTo>
                <a:cubicBezTo>
                  <a:pt x="898" y="422"/>
                  <a:pt x="898" y="422"/>
                  <a:pt x="898" y="422"/>
                </a:cubicBezTo>
                <a:cubicBezTo>
                  <a:pt x="898" y="431"/>
                  <a:pt x="898" y="431"/>
                  <a:pt x="898" y="431"/>
                </a:cubicBezTo>
                <a:cubicBezTo>
                  <a:pt x="874" y="431"/>
                  <a:pt x="874" y="431"/>
                  <a:pt x="874" y="431"/>
                </a:cubicBezTo>
                <a:cubicBezTo>
                  <a:pt x="874" y="353"/>
                  <a:pt x="874" y="353"/>
                  <a:pt x="874" y="353"/>
                </a:cubicBezTo>
                <a:cubicBezTo>
                  <a:pt x="947" y="353"/>
                  <a:pt x="947" y="353"/>
                  <a:pt x="947" y="353"/>
                </a:cubicBezTo>
                <a:lnTo>
                  <a:pt x="947" y="422"/>
                </a:lnTo>
                <a:close/>
                <a:moveTo>
                  <a:pt x="875" y="291"/>
                </a:moveTo>
                <a:cubicBezTo>
                  <a:pt x="948" y="291"/>
                  <a:pt x="948" y="291"/>
                  <a:pt x="948" y="291"/>
                </a:cubicBezTo>
                <a:cubicBezTo>
                  <a:pt x="948" y="312"/>
                  <a:pt x="948" y="312"/>
                  <a:pt x="948" y="312"/>
                </a:cubicBezTo>
                <a:cubicBezTo>
                  <a:pt x="875" y="312"/>
                  <a:pt x="875" y="312"/>
                  <a:pt x="875" y="312"/>
                </a:cubicBezTo>
                <a:lnTo>
                  <a:pt x="875" y="291"/>
                </a:lnTo>
                <a:close/>
                <a:moveTo>
                  <a:pt x="875" y="322"/>
                </a:moveTo>
                <a:cubicBezTo>
                  <a:pt x="948" y="322"/>
                  <a:pt x="948" y="322"/>
                  <a:pt x="948" y="322"/>
                </a:cubicBezTo>
                <a:cubicBezTo>
                  <a:pt x="948" y="342"/>
                  <a:pt x="948" y="342"/>
                  <a:pt x="948" y="342"/>
                </a:cubicBezTo>
                <a:cubicBezTo>
                  <a:pt x="875" y="342"/>
                  <a:pt x="875" y="342"/>
                  <a:pt x="875" y="342"/>
                </a:cubicBezTo>
                <a:lnTo>
                  <a:pt x="875" y="322"/>
                </a:lnTo>
                <a:close/>
                <a:moveTo>
                  <a:pt x="948" y="250"/>
                </a:moveTo>
                <a:cubicBezTo>
                  <a:pt x="876" y="250"/>
                  <a:pt x="876" y="250"/>
                  <a:pt x="876" y="250"/>
                </a:cubicBezTo>
                <a:cubicBezTo>
                  <a:pt x="876" y="229"/>
                  <a:pt x="876" y="229"/>
                  <a:pt x="876" y="229"/>
                </a:cubicBezTo>
                <a:cubicBezTo>
                  <a:pt x="948" y="229"/>
                  <a:pt x="948" y="229"/>
                  <a:pt x="948" y="229"/>
                </a:cubicBezTo>
                <a:lnTo>
                  <a:pt x="948" y="250"/>
                </a:lnTo>
                <a:close/>
                <a:moveTo>
                  <a:pt x="898" y="375"/>
                </a:moveTo>
                <a:cubicBezTo>
                  <a:pt x="898" y="401"/>
                  <a:pt x="898" y="401"/>
                  <a:pt x="898" y="401"/>
                </a:cubicBezTo>
                <a:cubicBezTo>
                  <a:pt x="924" y="401"/>
                  <a:pt x="924" y="401"/>
                  <a:pt x="924" y="401"/>
                </a:cubicBezTo>
                <a:cubicBezTo>
                  <a:pt x="924" y="375"/>
                  <a:pt x="924" y="375"/>
                  <a:pt x="924" y="375"/>
                </a:cubicBezTo>
                <a:lnTo>
                  <a:pt x="898" y="375"/>
                </a:lnTo>
                <a:close/>
                <a:moveTo>
                  <a:pt x="1078" y="325"/>
                </a:moveTo>
                <a:cubicBezTo>
                  <a:pt x="1031" y="325"/>
                  <a:pt x="1031" y="325"/>
                  <a:pt x="1031" y="325"/>
                </a:cubicBezTo>
                <a:cubicBezTo>
                  <a:pt x="1031" y="434"/>
                  <a:pt x="1031" y="434"/>
                  <a:pt x="1031" y="434"/>
                </a:cubicBezTo>
                <a:cubicBezTo>
                  <a:pt x="1003" y="434"/>
                  <a:pt x="1003" y="434"/>
                  <a:pt x="1003" y="434"/>
                </a:cubicBezTo>
                <a:cubicBezTo>
                  <a:pt x="1003" y="325"/>
                  <a:pt x="1003" y="325"/>
                  <a:pt x="1003" y="325"/>
                </a:cubicBezTo>
                <a:cubicBezTo>
                  <a:pt x="956" y="325"/>
                  <a:pt x="956" y="325"/>
                  <a:pt x="956" y="325"/>
                </a:cubicBezTo>
                <a:cubicBezTo>
                  <a:pt x="956" y="298"/>
                  <a:pt x="956" y="298"/>
                  <a:pt x="956" y="298"/>
                </a:cubicBezTo>
                <a:cubicBezTo>
                  <a:pt x="1003" y="298"/>
                  <a:pt x="1003" y="298"/>
                  <a:pt x="1003" y="298"/>
                </a:cubicBezTo>
                <a:cubicBezTo>
                  <a:pt x="1003" y="223"/>
                  <a:pt x="1003" y="223"/>
                  <a:pt x="1003" y="223"/>
                </a:cubicBezTo>
                <a:cubicBezTo>
                  <a:pt x="1031" y="223"/>
                  <a:pt x="1031" y="223"/>
                  <a:pt x="1031" y="223"/>
                </a:cubicBezTo>
                <a:cubicBezTo>
                  <a:pt x="1031" y="298"/>
                  <a:pt x="1031" y="298"/>
                  <a:pt x="1031" y="298"/>
                </a:cubicBezTo>
                <a:cubicBezTo>
                  <a:pt x="1078" y="298"/>
                  <a:pt x="1078" y="298"/>
                  <a:pt x="1078" y="298"/>
                </a:cubicBezTo>
                <a:lnTo>
                  <a:pt x="1078"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nvGrpSpPr>
          <p:cNvPr id="172" name="グループ化 171">
            <a:extLst>
              <a:ext uri="{FF2B5EF4-FFF2-40B4-BE49-F238E27FC236}">
                <a16:creationId xmlns:a16="http://schemas.microsoft.com/office/drawing/2014/main" id="{8EEE7D0E-5F3D-EAB0-17B6-11A9FBBCB89E}"/>
              </a:ext>
            </a:extLst>
          </p:cNvPr>
          <p:cNvGrpSpPr/>
          <p:nvPr/>
        </p:nvGrpSpPr>
        <p:grpSpPr>
          <a:xfrm>
            <a:off x="427503" y="1874399"/>
            <a:ext cx="1000361" cy="364807"/>
            <a:chOff x="930561" y="1504111"/>
            <a:chExt cx="1000361" cy="364807"/>
          </a:xfrm>
        </p:grpSpPr>
        <p:sp>
          <p:nvSpPr>
            <p:cNvPr id="173" name="Freeform 61">
              <a:extLst>
                <a:ext uri="{FF2B5EF4-FFF2-40B4-BE49-F238E27FC236}">
                  <a16:creationId xmlns:a16="http://schemas.microsoft.com/office/drawing/2014/main" id="{A0AD5666-F0A9-FD5A-FCE6-03D0854E08C1}"/>
                </a:ext>
              </a:extLst>
            </p:cNvPr>
            <p:cNvSpPr>
              <a:spLocks noEditPoints="1"/>
            </p:cNvSpPr>
            <p:nvPr/>
          </p:nvSpPr>
          <p:spPr bwMode="auto">
            <a:xfrm>
              <a:off x="930561" y="1504111"/>
              <a:ext cx="515711" cy="364807"/>
            </a:xfrm>
            <a:custGeom>
              <a:avLst/>
              <a:gdLst>
                <a:gd name="T0" fmla="*/ 699 w 1172"/>
                <a:gd name="T1" fmla="*/ 832 h 832"/>
                <a:gd name="T2" fmla="*/ 845 w 1172"/>
                <a:gd name="T3" fmla="*/ 692 h 832"/>
                <a:gd name="T4" fmla="*/ 1026 w 1172"/>
                <a:gd name="T5" fmla="*/ 832 h 832"/>
                <a:gd name="T6" fmla="*/ 1172 w 1172"/>
                <a:gd name="T7" fmla="*/ 0 h 832"/>
                <a:gd name="T8" fmla="*/ 1022 w 1172"/>
                <a:gd name="T9" fmla="*/ 72 h 832"/>
                <a:gd name="T10" fmla="*/ 1106 w 1172"/>
                <a:gd name="T11" fmla="*/ 178 h 832"/>
                <a:gd name="T12" fmla="*/ 1022 w 1172"/>
                <a:gd name="T13" fmla="*/ 72 h 832"/>
                <a:gd name="T14" fmla="*/ 977 w 1172"/>
                <a:gd name="T15" fmla="*/ 72 h 832"/>
                <a:gd name="T16" fmla="*/ 894 w 1172"/>
                <a:gd name="T17" fmla="*/ 178 h 832"/>
                <a:gd name="T18" fmla="*/ 765 w 1172"/>
                <a:gd name="T19" fmla="*/ 72 h 832"/>
                <a:gd name="T20" fmla="*/ 849 w 1172"/>
                <a:gd name="T21" fmla="*/ 178 h 832"/>
                <a:gd name="T22" fmla="*/ 765 w 1172"/>
                <a:gd name="T23" fmla="*/ 72 h 832"/>
                <a:gd name="T24" fmla="*/ 1106 w 1172"/>
                <a:gd name="T25" fmla="*/ 223 h 832"/>
                <a:gd name="T26" fmla="*/ 1022 w 1172"/>
                <a:gd name="T27" fmla="*/ 329 h 832"/>
                <a:gd name="T28" fmla="*/ 894 w 1172"/>
                <a:gd name="T29" fmla="*/ 223 h 832"/>
                <a:gd name="T30" fmla="*/ 977 w 1172"/>
                <a:gd name="T31" fmla="*/ 329 h 832"/>
                <a:gd name="T32" fmla="*/ 894 w 1172"/>
                <a:gd name="T33" fmla="*/ 223 h 832"/>
                <a:gd name="T34" fmla="*/ 849 w 1172"/>
                <a:gd name="T35" fmla="*/ 223 h 832"/>
                <a:gd name="T36" fmla="*/ 765 w 1172"/>
                <a:gd name="T37" fmla="*/ 329 h 832"/>
                <a:gd name="T38" fmla="*/ 1022 w 1172"/>
                <a:gd name="T39" fmla="*/ 375 h 832"/>
                <a:gd name="T40" fmla="*/ 1106 w 1172"/>
                <a:gd name="T41" fmla="*/ 480 h 832"/>
                <a:gd name="T42" fmla="*/ 1022 w 1172"/>
                <a:gd name="T43" fmla="*/ 375 h 832"/>
                <a:gd name="T44" fmla="*/ 977 w 1172"/>
                <a:gd name="T45" fmla="*/ 375 h 832"/>
                <a:gd name="T46" fmla="*/ 894 w 1172"/>
                <a:gd name="T47" fmla="*/ 480 h 832"/>
                <a:gd name="T48" fmla="*/ 765 w 1172"/>
                <a:gd name="T49" fmla="*/ 375 h 832"/>
                <a:gd name="T50" fmla="*/ 849 w 1172"/>
                <a:gd name="T51" fmla="*/ 480 h 832"/>
                <a:gd name="T52" fmla="*/ 765 w 1172"/>
                <a:gd name="T53" fmla="*/ 375 h 832"/>
                <a:gd name="T54" fmla="*/ 1106 w 1172"/>
                <a:gd name="T55" fmla="*/ 526 h 832"/>
                <a:gd name="T56" fmla="*/ 1022 w 1172"/>
                <a:gd name="T57" fmla="*/ 632 h 832"/>
                <a:gd name="T58" fmla="*/ 894 w 1172"/>
                <a:gd name="T59" fmla="*/ 526 h 832"/>
                <a:gd name="T60" fmla="*/ 977 w 1172"/>
                <a:gd name="T61" fmla="*/ 632 h 832"/>
                <a:gd name="T62" fmla="*/ 894 w 1172"/>
                <a:gd name="T63" fmla="*/ 526 h 832"/>
                <a:gd name="T64" fmla="*/ 849 w 1172"/>
                <a:gd name="T65" fmla="*/ 526 h 832"/>
                <a:gd name="T66" fmla="*/ 765 w 1172"/>
                <a:gd name="T67" fmla="*/ 632 h 832"/>
                <a:gd name="T68" fmla="*/ 236 w 1172"/>
                <a:gd name="T69" fmla="*/ 232 h 832"/>
                <a:gd name="T70" fmla="*/ 236 w 1172"/>
                <a:gd name="T71" fmla="*/ 600 h 832"/>
                <a:gd name="T72" fmla="*/ 236 w 1172"/>
                <a:gd name="T73" fmla="*/ 232 h 832"/>
                <a:gd name="T74" fmla="*/ 320 w 1172"/>
                <a:gd name="T75" fmla="*/ 453 h 832"/>
                <a:gd name="T76" fmla="*/ 256 w 1172"/>
                <a:gd name="T77" fmla="*/ 477 h 832"/>
                <a:gd name="T78" fmla="*/ 320 w 1172"/>
                <a:gd name="T79" fmla="*/ 506 h 832"/>
                <a:gd name="T80" fmla="*/ 256 w 1172"/>
                <a:gd name="T81" fmla="*/ 540 h 832"/>
                <a:gd name="T82" fmla="*/ 217 w 1172"/>
                <a:gd name="T83" fmla="*/ 506 h 832"/>
                <a:gd name="T84" fmla="*/ 153 w 1172"/>
                <a:gd name="T85" fmla="*/ 477 h 832"/>
                <a:gd name="T86" fmla="*/ 217 w 1172"/>
                <a:gd name="T87" fmla="*/ 453 h 832"/>
                <a:gd name="T88" fmla="*/ 153 w 1172"/>
                <a:gd name="T89" fmla="*/ 423 h 832"/>
                <a:gd name="T90" fmla="*/ 130 w 1172"/>
                <a:gd name="T91" fmla="*/ 308 h 832"/>
                <a:gd name="T92" fmla="*/ 236 w 1172"/>
                <a:gd name="T93" fmla="*/ 405 h 832"/>
                <a:gd name="T94" fmla="*/ 344 w 1172"/>
                <a:gd name="T95" fmla="*/ 308 h 832"/>
                <a:gd name="T96" fmla="*/ 320 w 1172"/>
                <a:gd name="T97" fmla="*/ 423 h 832"/>
                <a:gd name="T98" fmla="*/ 540 w 1172"/>
                <a:gd name="T99" fmla="*/ 330 h 832"/>
                <a:gd name="T100" fmla="*/ 471 w 1172"/>
                <a:gd name="T101" fmla="*/ 396 h 832"/>
                <a:gd name="T102" fmla="*/ 0 w 1172"/>
                <a:gd name="T103" fmla="*/ 416 h 832"/>
                <a:gd name="T104" fmla="*/ 471 w 1172"/>
                <a:gd name="T105" fmla="*/ 436 h 832"/>
                <a:gd name="T106" fmla="*/ 540 w 1172"/>
                <a:gd name="T107" fmla="*/ 501 h 832"/>
                <a:gd name="T108" fmla="*/ 684 w 1172"/>
                <a:gd name="T109" fmla="*/ 416 h 832"/>
                <a:gd name="T110" fmla="*/ 236 w 1172"/>
                <a:gd name="T111" fmla="*/ 617 h 832"/>
                <a:gd name="T112" fmla="*/ 236 w 1172"/>
                <a:gd name="T113" fmla="*/ 215 h 832"/>
                <a:gd name="T114" fmla="*/ 236 w 1172"/>
                <a:gd name="T115" fmla="*/ 61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2" h="832">
                  <a:moveTo>
                    <a:pt x="699" y="0"/>
                  </a:moveTo>
                  <a:cubicBezTo>
                    <a:pt x="699" y="832"/>
                    <a:pt x="699" y="832"/>
                    <a:pt x="699" y="832"/>
                  </a:cubicBezTo>
                  <a:cubicBezTo>
                    <a:pt x="845" y="832"/>
                    <a:pt x="845" y="832"/>
                    <a:pt x="845" y="832"/>
                  </a:cubicBezTo>
                  <a:cubicBezTo>
                    <a:pt x="845" y="692"/>
                    <a:pt x="845" y="692"/>
                    <a:pt x="845" y="692"/>
                  </a:cubicBezTo>
                  <a:cubicBezTo>
                    <a:pt x="1026" y="692"/>
                    <a:pt x="1026" y="692"/>
                    <a:pt x="1026" y="692"/>
                  </a:cubicBezTo>
                  <a:cubicBezTo>
                    <a:pt x="1026" y="832"/>
                    <a:pt x="1026" y="832"/>
                    <a:pt x="1026" y="832"/>
                  </a:cubicBezTo>
                  <a:cubicBezTo>
                    <a:pt x="1172" y="832"/>
                    <a:pt x="1172" y="832"/>
                    <a:pt x="1172" y="832"/>
                  </a:cubicBezTo>
                  <a:cubicBezTo>
                    <a:pt x="1172" y="0"/>
                    <a:pt x="1172" y="0"/>
                    <a:pt x="1172" y="0"/>
                  </a:cubicBezTo>
                  <a:lnTo>
                    <a:pt x="699" y="0"/>
                  </a:lnTo>
                  <a:close/>
                  <a:moveTo>
                    <a:pt x="1022" y="72"/>
                  </a:moveTo>
                  <a:cubicBezTo>
                    <a:pt x="1106" y="72"/>
                    <a:pt x="1106" y="72"/>
                    <a:pt x="1106" y="72"/>
                  </a:cubicBezTo>
                  <a:cubicBezTo>
                    <a:pt x="1106" y="178"/>
                    <a:pt x="1106" y="178"/>
                    <a:pt x="1106" y="178"/>
                  </a:cubicBezTo>
                  <a:cubicBezTo>
                    <a:pt x="1022" y="178"/>
                    <a:pt x="1022" y="178"/>
                    <a:pt x="1022" y="178"/>
                  </a:cubicBezTo>
                  <a:lnTo>
                    <a:pt x="1022" y="72"/>
                  </a:lnTo>
                  <a:close/>
                  <a:moveTo>
                    <a:pt x="894" y="72"/>
                  </a:moveTo>
                  <a:cubicBezTo>
                    <a:pt x="977" y="72"/>
                    <a:pt x="977" y="72"/>
                    <a:pt x="977" y="72"/>
                  </a:cubicBezTo>
                  <a:cubicBezTo>
                    <a:pt x="977" y="178"/>
                    <a:pt x="977" y="178"/>
                    <a:pt x="977" y="178"/>
                  </a:cubicBezTo>
                  <a:cubicBezTo>
                    <a:pt x="894" y="178"/>
                    <a:pt x="894" y="178"/>
                    <a:pt x="894" y="178"/>
                  </a:cubicBezTo>
                  <a:lnTo>
                    <a:pt x="894" y="72"/>
                  </a:lnTo>
                  <a:close/>
                  <a:moveTo>
                    <a:pt x="765" y="72"/>
                  </a:moveTo>
                  <a:cubicBezTo>
                    <a:pt x="849" y="72"/>
                    <a:pt x="849" y="72"/>
                    <a:pt x="849" y="72"/>
                  </a:cubicBezTo>
                  <a:cubicBezTo>
                    <a:pt x="849" y="178"/>
                    <a:pt x="849" y="178"/>
                    <a:pt x="849" y="178"/>
                  </a:cubicBezTo>
                  <a:cubicBezTo>
                    <a:pt x="765" y="178"/>
                    <a:pt x="765" y="178"/>
                    <a:pt x="765" y="178"/>
                  </a:cubicBezTo>
                  <a:lnTo>
                    <a:pt x="765" y="72"/>
                  </a:lnTo>
                  <a:close/>
                  <a:moveTo>
                    <a:pt x="1022" y="223"/>
                  </a:moveTo>
                  <a:cubicBezTo>
                    <a:pt x="1106" y="223"/>
                    <a:pt x="1106" y="223"/>
                    <a:pt x="1106" y="223"/>
                  </a:cubicBezTo>
                  <a:cubicBezTo>
                    <a:pt x="1106" y="329"/>
                    <a:pt x="1106" y="329"/>
                    <a:pt x="1106" y="329"/>
                  </a:cubicBezTo>
                  <a:cubicBezTo>
                    <a:pt x="1022" y="329"/>
                    <a:pt x="1022" y="329"/>
                    <a:pt x="1022" y="329"/>
                  </a:cubicBezTo>
                  <a:lnTo>
                    <a:pt x="1022" y="223"/>
                  </a:lnTo>
                  <a:close/>
                  <a:moveTo>
                    <a:pt x="894" y="223"/>
                  </a:moveTo>
                  <a:cubicBezTo>
                    <a:pt x="977" y="223"/>
                    <a:pt x="977" y="223"/>
                    <a:pt x="977" y="223"/>
                  </a:cubicBezTo>
                  <a:cubicBezTo>
                    <a:pt x="977" y="329"/>
                    <a:pt x="977" y="329"/>
                    <a:pt x="977" y="329"/>
                  </a:cubicBezTo>
                  <a:cubicBezTo>
                    <a:pt x="894" y="329"/>
                    <a:pt x="894" y="329"/>
                    <a:pt x="894" y="329"/>
                  </a:cubicBezTo>
                  <a:lnTo>
                    <a:pt x="894" y="223"/>
                  </a:lnTo>
                  <a:close/>
                  <a:moveTo>
                    <a:pt x="765" y="223"/>
                  </a:moveTo>
                  <a:cubicBezTo>
                    <a:pt x="849" y="223"/>
                    <a:pt x="849" y="223"/>
                    <a:pt x="849" y="223"/>
                  </a:cubicBezTo>
                  <a:cubicBezTo>
                    <a:pt x="849" y="329"/>
                    <a:pt x="849" y="329"/>
                    <a:pt x="849" y="329"/>
                  </a:cubicBezTo>
                  <a:cubicBezTo>
                    <a:pt x="765" y="329"/>
                    <a:pt x="765" y="329"/>
                    <a:pt x="765" y="329"/>
                  </a:cubicBezTo>
                  <a:lnTo>
                    <a:pt x="765" y="223"/>
                  </a:lnTo>
                  <a:close/>
                  <a:moveTo>
                    <a:pt x="1022" y="375"/>
                  </a:moveTo>
                  <a:cubicBezTo>
                    <a:pt x="1106" y="375"/>
                    <a:pt x="1106" y="375"/>
                    <a:pt x="1106" y="375"/>
                  </a:cubicBezTo>
                  <a:cubicBezTo>
                    <a:pt x="1106" y="480"/>
                    <a:pt x="1106" y="480"/>
                    <a:pt x="1106" y="480"/>
                  </a:cubicBezTo>
                  <a:cubicBezTo>
                    <a:pt x="1022" y="480"/>
                    <a:pt x="1022" y="480"/>
                    <a:pt x="1022" y="480"/>
                  </a:cubicBezTo>
                  <a:lnTo>
                    <a:pt x="1022" y="375"/>
                  </a:lnTo>
                  <a:close/>
                  <a:moveTo>
                    <a:pt x="894" y="375"/>
                  </a:moveTo>
                  <a:cubicBezTo>
                    <a:pt x="977" y="375"/>
                    <a:pt x="977" y="375"/>
                    <a:pt x="977" y="375"/>
                  </a:cubicBezTo>
                  <a:cubicBezTo>
                    <a:pt x="977" y="480"/>
                    <a:pt x="977" y="480"/>
                    <a:pt x="977" y="480"/>
                  </a:cubicBezTo>
                  <a:cubicBezTo>
                    <a:pt x="894" y="480"/>
                    <a:pt x="894" y="480"/>
                    <a:pt x="894" y="480"/>
                  </a:cubicBezTo>
                  <a:lnTo>
                    <a:pt x="894" y="375"/>
                  </a:lnTo>
                  <a:close/>
                  <a:moveTo>
                    <a:pt x="765" y="375"/>
                  </a:moveTo>
                  <a:cubicBezTo>
                    <a:pt x="849" y="375"/>
                    <a:pt x="849" y="375"/>
                    <a:pt x="849" y="375"/>
                  </a:cubicBezTo>
                  <a:cubicBezTo>
                    <a:pt x="849" y="480"/>
                    <a:pt x="849" y="480"/>
                    <a:pt x="849" y="480"/>
                  </a:cubicBezTo>
                  <a:cubicBezTo>
                    <a:pt x="765" y="480"/>
                    <a:pt x="765" y="480"/>
                    <a:pt x="765" y="480"/>
                  </a:cubicBezTo>
                  <a:lnTo>
                    <a:pt x="765" y="375"/>
                  </a:lnTo>
                  <a:close/>
                  <a:moveTo>
                    <a:pt x="1022" y="526"/>
                  </a:moveTo>
                  <a:cubicBezTo>
                    <a:pt x="1106" y="526"/>
                    <a:pt x="1106" y="526"/>
                    <a:pt x="1106" y="526"/>
                  </a:cubicBezTo>
                  <a:cubicBezTo>
                    <a:pt x="1106" y="632"/>
                    <a:pt x="1106" y="632"/>
                    <a:pt x="1106" y="632"/>
                  </a:cubicBezTo>
                  <a:cubicBezTo>
                    <a:pt x="1022" y="632"/>
                    <a:pt x="1022" y="632"/>
                    <a:pt x="1022" y="632"/>
                  </a:cubicBezTo>
                  <a:lnTo>
                    <a:pt x="1022" y="526"/>
                  </a:lnTo>
                  <a:close/>
                  <a:moveTo>
                    <a:pt x="894" y="526"/>
                  </a:moveTo>
                  <a:cubicBezTo>
                    <a:pt x="977" y="526"/>
                    <a:pt x="977" y="526"/>
                    <a:pt x="977" y="526"/>
                  </a:cubicBezTo>
                  <a:cubicBezTo>
                    <a:pt x="977" y="632"/>
                    <a:pt x="977" y="632"/>
                    <a:pt x="977" y="632"/>
                  </a:cubicBezTo>
                  <a:cubicBezTo>
                    <a:pt x="894" y="632"/>
                    <a:pt x="894" y="632"/>
                    <a:pt x="894" y="632"/>
                  </a:cubicBezTo>
                  <a:lnTo>
                    <a:pt x="894" y="526"/>
                  </a:lnTo>
                  <a:close/>
                  <a:moveTo>
                    <a:pt x="765" y="526"/>
                  </a:moveTo>
                  <a:cubicBezTo>
                    <a:pt x="849" y="526"/>
                    <a:pt x="849" y="526"/>
                    <a:pt x="849" y="526"/>
                  </a:cubicBezTo>
                  <a:cubicBezTo>
                    <a:pt x="849" y="632"/>
                    <a:pt x="849" y="632"/>
                    <a:pt x="849" y="632"/>
                  </a:cubicBezTo>
                  <a:cubicBezTo>
                    <a:pt x="765" y="632"/>
                    <a:pt x="765" y="632"/>
                    <a:pt x="765" y="632"/>
                  </a:cubicBezTo>
                  <a:lnTo>
                    <a:pt x="765" y="526"/>
                  </a:lnTo>
                  <a:close/>
                  <a:moveTo>
                    <a:pt x="236" y="232"/>
                  </a:moveTo>
                  <a:cubicBezTo>
                    <a:pt x="135" y="232"/>
                    <a:pt x="52" y="314"/>
                    <a:pt x="52" y="416"/>
                  </a:cubicBezTo>
                  <a:cubicBezTo>
                    <a:pt x="52" y="517"/>
                    <a:pt x="135" y="600"/>
                    <a:pt x="236" y="600"/>
                  </a:cubicBezTo>
                  <a:cubicBezTo>
                    <a:pt x="338" y="600"/>
                    <a:pt x="420" y="517"/>
                    <a:pt x="420" y="416"/>
                  </a:cubicBezTo>
                  <a:cubicBezTo>
                    <a:pt x="420" y="314"/>
                    <a:pt x="338" y="232"/>
                    <a:pt x="236" y="232"/>
                  </a:cubicBezTo>
                  <a:close/>
                  <a:moveTo>
                    <a:pt x="320" y="423"/>
                  </a:moveTo>
                  <a:cubicBezTo>
                    <a:pt x="320" y="453"/>
                    <a:pt x="320" y="453"/>
                    <a:pt x="320" y="453"/>
                  </a:cubicBezTo>
                  <a:cubicBezTo>
                    <a:pt x="256" y="453"/>
                    <a:pt x="256" y="453"/>
                    <a:pt x="256" y="453"/>
                  </a:cubicBezTo>
                  <a:cubicBezTo>
                    <a:pt x="256" y="477"/>
                    <a:pt x="256" y="477"/>
                    <a:pt x="256" y="477"/>
                  </a:cubicBezTo>
                  <a:cubicBezTo>
                    <a:pt x="320" y="477"/>
                    <a:pt x="320" y="477"/>
                    <a:pt x="320" y="477"/>
                  </a:cubicBezTo>
                  <a:cubicBezTo>
                    <a:pt x="320" y="506"/>
                    <a:pt x="320" y="506"/>
                    <a:pt x="320" y="506"/>
                  </a:cubicBezTo>
                  <a:cubicBezTo>
                    <a:pt x="256" y="506"/>
                    <a:pt x="256" y="506"/>
                    <a:pt x="256" y="506"/>
                  </a:cubicBezTo>
                  <a:cubicBezTo>
                    <a:pt x="256" y="540"/>
                    <a:pt x="256" y="540"/>
                    <a:pt x="256" y="540"/>
                  </a:cubicBezTo>
                  <a:cubicBezTo>
                    <a:pt x="217" y="540"/>
                    <a:pt x="217" y="540"/>
                    <a:pt x="217" y="540"/>
                  </a:cubicBezTo>
                  <a:cubicBezTo>
                    <a:pt x="217" y="506"/>
                    <a:pt x="217" y="506"/>
                    <a:pt x="217" y="506"/>
                  </a:cubicBezTo>
                  <a:cubicBezTo>
                    <a:pt x="153" y="506"/>
                    <a:pt x="153" y="506"/>
                    <a:pt x="153" y="506"/>
                  </a:cubicBezTo>
                  <a:cubicBezTo>
                    <a:pt x="153" y="477"/>
                    <a:pt x="153" y="477"/>
                    <a:pt x="153" y="477"/>
                  </a:cubicBezTo>
                  <a:cubicBezTo>
                    <a:pt x="217" y="477"/>
                    <a:pt x="217" y="477"/>
                    <a:pt x="217" y="477"/>
                  </a:cubicBezTo>
                  <a:cubicBezTo>
                    <a:pt x="217" y="453"/>
                    <a:pt x="217" y="453"/>
                    <a:pt x="217" y="453"/>
                  </a:cubicBezTo>
                  <a:cubicBezTo>
                    <a:pt x="153" y="453"/>
                    <a:pt x="153" y="453"/>
                    <a:pt x="153" y="453"/>
                  </a:cubicBezTo>
                  <a:cubicBezTo>
                    <a:pt x="153" y="423"/>
                    <a:pt x="153" y="423"/>
                    <a:pt x="153" y="423"/>
                  </a:cubicBezTo>
                  <a:cubicBezTo>
                    <a:pt x="206" y="423"/>
                    <a:pt x="206" y="423"/>
                    <a:pt x="206" y="423"/>
                  </a:cubicBezTo>
                  <a:cubicBezTo>
                    <a:pt x="130" y="308"/>
                    <a:pt x="130" y="308"/>
                    <a:pt x="130" y="308"/>
                  </a:cubicBezTo>
                  <a:cubicBezTo>
                    <a:pt x="175" y="308"/>
                    <a:pt x="175" y="308"/>
                    <a:pt x="175" y="308"/>
                  </a:cubicBezTo>
                  <a:cubicBezTo>
                    <a:pt x="236" y="405"/>
                    <a:pt x="236" y="405"/>
                    <a:pt x="236" y="405"/>
                  </a:cubicBezTo>
                  <a:cubicBezTo>
                    <a:pt x="296" y="308"/>
                    <a:pt x="296" y="308"/>
                    <a:pt x="296" y="308"/>
                  </a:cubicBezTo>
                  <a:cubicBezTo>
                    <a:pt x="344" y="308"/>
                    <a:pt x="344" y="308"/>
                    <a:pt x="344" y="308"/>
                  </a:cubicBezTo>
                  <a:cubicBezTo>
                    <a:pt x="268" y="423"/>
                    <a:pt x="268" y="423"/>
                    <a:pt x="268" y="423"/>
                  </a:cubicBezTo>
                  <a:lnTo>
                    <a:pt x="320" y="423"/>
                  </a:lnTo>
                  <a:close/>
                  <a:moveTo>
                    <a:pt x="599" y="330"/>
                  </a:moveTo>
                  <a:cubicBezTo>
                    <a:pt x="540" y="330"/>
                    <a:pt x="540" y="330"/>
                    <a:pt x="540" y="330"/>
                  </a:cubicBezTo>
                  <a:cubicBezTo>
                    <a:pt x="605" y="396"/>
                    <a:pt x="605" y="396"/>
                    <a:pt x="605" y="396"/>
                  </a:cubicBezTo>
                  <a:cubicBezTo>
                    <a:pt x="471" y="396"/>
                    <a:pt x="471" y="396"/>
                    <a:pt x="471" y="396"/>
                  </a:cubicBezTo>
                  <a:cubicBezTo>
                    <a:pt x="461" y="275"/>
                    <a:pt x="360" y="180"/>
                    <a:pt x="236" y="180"/>
                  </a:cubicBezTo>
                  <a:cubicBezTo>
                    <a:pt x="106" y="180"/>
                    <a:pt x="0" y="285"/>
                    <a:pt x="0" y="416"/>
                  </a:cubicBezTo>
                  <a:cubicBezTo>
                    <a:pt x="0" y="546"/>
                    <a:pt x="106" y="652"/>
                    <a:pt x="236" y="652"/>
                  </a:cubicBezTo>
                  <a:cubicBezTo>
                    <a:pt x="360" y="652"/>
                    <a:pt x="461" y="557"/>
                    <a:pt x="471" y="436"/>
                  </a:cubicBezTo>
                  <a:cubicBezTo>
                    <a:pt x="605" y="436"/>
                    <a:pt x="605" y="436"/>
                    <a:pt x="605" y="436"/>
                  </a:cubicBezTo>
                  <a:cubicBezTo>
                    <a:pt x="540" y="501"/>
                    <a:pt x="540" y="501"/>
                    <a:pt x="540" y="501"/>
                  </a:cubicBezTo>
                  <a:cubicBezTo>
                    <a:pt x="599" y="501"/>
                    <a:pt x="599" y="501"/>
                    <a:pt x="599" y="501"/>
                  </a:cubicBezTo>
                  <a:cubicBezTo>
                    <a:pt x="684" y="416"/>
                    <a:pt x="684" y="416"/>
                    <a:pt x="684" y="416"/>
                  </a:cubicBezTo>
                  <a:lnTo>
                    <a:pt x="599" y="330"/>
                  </a:lnTo>
                  <a:close/>
                  <a:moveTo>
                    <a:pt x="236" y="617"/>
                  </a:moveTo>
                  <a:cubicBezTo>
                    <a:pt x="126" y="617"/>
                    <a:pt x="35" y="526"/>
                    <a:pt x="35" y="416"/>
                  </a:cubicBezTo>
                  <a:cubicBezTo>
                    <a:pt x="35" y="305"/>
                    <a:pt x="126" y="215"/>
                    <a:pt x="236" y="215"/>
                  </a:cubicBezTo>
                  <a:cubicBezTo>
                    <a:pt x="347" y="215"/>
                    <a:pt x="437" y="305"/>
                    <a:pt x="437" y="416"/>
                  </a:cubicBezTo>
                  <a:cubicBezTo>
                    <a:pt x="437" y="526"/>
                    <a:pt x="347" y="617"/>
                    <a:pt x="236" y="617"/>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nvGrpSpPr>
            <p:cNvPr id="174" name="グループ化 173">
              <a:extLst>
                <a:ext uri="{FF2B5EF4-FFF2-40B4-BE49-F238E27FC236}">
                  <a16:creationId xmlns:a16="http://schemas.microsoft.com/office/drawing/2014/main" id="{ECEECEB2-0D7D-8F90-6495-6CD8A6A2B410}"/>
                </a:ext>
              </a:extLst>
            </p:cNvPr>
            <p:cNvGrpSpPr/>
            <p:nvPr/>
          </p:nvGrpSpPr>
          <p:grpSpPr>
            <a:xfrm>
              <a:off x="1518172" y="1576183"/>
              <a:ext cx="412750" cy="220662"/>
              <a:chOff x="1518172" y="1536274"/>
              <a:chExt cx="412750" cy="220662"/>
            </a:xfrm>
          </p:grpSpPr>
          <p:sp>
            <p:nvSpPr>
              <p:cNvPr id="175" name="Freeform 59">
                <a:extLst>
                  <a:ext uri="{FF2B5EF4-FFF2-40B4-BE49-F238E27FC236}">
                    <a16:creationId xmlns:a16="http://schemas.microsoft.com/office/drawing/2014/main" id="{75389FBA-B445-9946-1EA0-21ACB15A11B7}"/>
                  </a:ext>
                </a:extLst>
              </p:cNvPr>
              <p:cNvSpPr>
                <a:spLocks noEditPoints="1"/>
              </p:cNvSpPr>
              <p:nvPr/>
            </p:nvSpPr>
            <p:spPr bwMode="auto">
              <a:xfrm>
                <a:off x="1634059" y="1536274"/>
                <a:ext cx="177800" cy="107950"/>
              </a:xfrm>
              <a:custGeom>
                <a:avLst/>
                <a:gdLst>
                  <a:gd name="T0" fmla="*/ 142 w 372"/>
                  <a:gd name="T1" fmla="*/ 147 h 227"/>
                  <a:gd name="T2" fmla="*/ 49 w 372"/>
                  <a:gd name="T3" fmla="*/ 147 h 227"/>
                  <a:gd name="T4" fmla="*/ 18 w 372"/>
                  <a:gd name="T5" fmla="*/ 227 h 227"/>
                  <a:gd name="T6" fmla="*/ 0 w 372"/>
                  <a:gd name="T7" fmla="*/ 227 h 227"/>
                  <a:gd name="T8" fmla="*/ 91 w 372"/>
                  <a:gd name="T9" fmla="*/ 0 h 227"/>
                  <a:gd name="T10" fmla="*/ 102 w 372"/>
                  <a:gd name="T11" fmla="*/ 0 h 227"/>
                  <a:gd name="T12" fmla="*/ 191 w 372"/>
                  <a:gd name="T13" fmla="*/ 227 h 227"/>
                  <a:gd name="T14" fmla="*/ 173 w 372"/>
                  <a:gd name="T15" fmla="*/ 227 h 227"/>
                  <a:gd name="T16" fmla="*/ 142 w 372"/>
                  <a:gd name="T17" fmla="*/ 147 h 227"/>
                  <a:gd name="T18" fmla="*/ 55 w 372"/>
                  <a:gd name="T19" fmla="*/ 133 h 227"/>
                  <a:gd name="T20" fmla="*/ 136 w 372"/>
                  <a:gd name="T21" fmla="*/ 133 h 227"/>
                  <a:gd name="T22" fmla="*/ 105 w 372"/>
                  <a:gd name="T23" fmla="*/ 51 h 227"/>
                  <a:gd name="T24" fmla="*/ 96 w 372"/>
                  <a:gd name="T25" fmla="*/ 25 h 227"/>
                  <a:gd name="T26" fmla="*/ 87 w 372"/>
                  <a:gd name="T27" fmla="*/ 52 h 227"/>
                  <a:gd name="T28" fmla="*/ 55 w 372"/>
                  <a:gd name="T29" fmla="*/ 133 h 227"/>
                  <a:gd name="T30" fmla="*/ 239 w 372"/>
                  <a:gd name="T31" fmla="*/ 129 h 227"/>
                  <a:gd name="T32" fmla="*/ 239 w 372"/>
                  <a:gd name="T33" fmla="*/ 227 h 227"/>
                  <a:gd name="T34" fmla="*/ 223 w 372"/>
                  <a:gd name="T35" fmla="*/ 227 h 227"/>
                  <a:gd name="T36" fmla="*/ 223 w 372"/>
                  <a:gd name="T37" fmla="*/ 1 h 227"/>
                  <a:gd name="T38" fmla="*/ 277 w 372"/>
                  <a:gd name="T39" fmla="*/ 1 h 227"/>
                  <a:gd name="T40" fmla="*/ 339 w 372"/>
                  <a:gd name="T41" fmla="*/ 16 h 227"/>
                  <a:gd name="T42" fmla="*/ 359 w 372"/>
                  <a:gd name="T43" fmla="*/ 63 h 227"/>
                  <a:gd name="T44" fmla="*/ 347 w 372"/>
                  <a:gd name="T45" fmla="*/ 102 h 227"/>
                  <a:gd name="T46" fmla="*/ 311 w 372"/>
                  <a:gd name="T47" fmla="*/ 124 h 227"/>
                  <a:gd name="T48" fmla="*/ 372 w 372"/>
                  <a:gd name="T49" fmla="*/ 227 h 227"/>
                  <a:gd name="T50" fmla="*/ 353 w 372"/>
                  <a:gd name="T51" fmla="*/ 227 h 227"/>
                  <a:gd name="T52" fmla="*/ 295 w 372"/>
                  <a:gd name="T53" fmla="*/ 129 h 227"/>
                  <a:gd name="T54" fmla="*/ 239 w 372"/>
                  <a:gd name="T55" fmla="*/ 129 h 227"/>
                  <a:gd name="T56" fmla="*/ 239 w 372"/>
                  <a:gd name="T57" fmla="*/ 115 h 227"/>
                  <a:gd name="T58" fmla="*/ 282 w 372"/>
                  <a:gd name="T59" fmla="*/ 115 h 227"/>
                  <a:gd name="T60" fmla="*/ 326 w 372"/>
                  <a:gd name="T61" fmla="*/ 102 h 227"/>
                  <a:gd name="T62" fmla="*/ 342 w 372"/>
                  <a:gd name="T63" fmla="*/ 64 h 227"/>
                  <a:gd name="T64" fmla="*/ 327 w 372"/>
                  <a:gd name="T65" fmla="*/ 27 h 227"/>
                  <a:gd name="T66" fmla="*/ 276 w 372"/>
                  <a:gd name="T67" fmla="*/ 15 h 227"/>
                  <a:gd name="T68" fmla="*/ 239 w 372"/>
                  <a:gd name="T69" fmla="*/ 15 h 227"/>
                  <a:gd name="T70" fmla="*/ 239 w 372"/>
                  <a:gd name="T71" fmla="*/ 11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2" h="227">
                    <a:moveTo>
                      <a:pt x="142" y="147"/>
                    </a:moveTo>
                    <a:cubicBezTo>
                      <a:pt x="49" y="147"/>
                      <a:pt x="49" y="147"/>
                      <a:pt x="49" y="147"/>
                    </a:cubicBezTo>
                    <a:cubicBezTo>
                      <a:pt x="18" y="227"/>
                      <a:pt x="18" y="227"/>
                      <a:pt x="18" y="227"/>
                    </a:cubicBezTo>
                    <a:cubicBezTo>
                      <a:pt x="0" y="227"/>
                      <a:pt x="0" y="227"/>
                      <a:pt x="0" y="227"/>
                    </a:cubicBezTo>
                    <a:cubicBezTo>
                      <a:pt x="91" y="0"/>
                      <a:pt x="91" y="0"/>
                      <a:pt x="91" y="0"/>
                    </a:cubicBezTo>
                    <a:cubicBezTo>
                      <a:pt x="102" y="0"/>
                      <a:pt x="102" y="0"/>
                      <a:pt x="102" y="0"/>
                    </a:cubicBezTo>
                    <a:cubicBezTo>
                      <a:pt x="191" y="227"/>
                      <a:pt x="191" y="227"/>
                      <a:pt x="191" y="227"/>
                    </a:cubicBezTo>
                    <a:cubicBezTo>
                      <a:pt x="173" y="227"/>
                      <a:pt x="173" y="227"/>
                      <a:pt x="173" y="227"/>
                    </a:cubicBezTo>
                    <a:lnTo>
                      <a:pt x="142" y="147"/>
                    </a:lnTo>
                    <a:close/>
                    <a:moveTo>
                      <a:pt x="55" y="133"/>
                    </a:moveTo>
                    <a:cubicBezTo>
                      <a:pt x="136" y="133"/>
                      <a:pt x="136" y="133"/>
                      <a:pt x="136" y="133"/>
                    </a:cubicBezTo>
                    <a:cubicBezTo>
                      <a:pt x="105" y="51"/>
                      <a:pt x="105" y="51"/>
                      <a:pt x="105" y="51"/>
                    </a:cubicBezTo>
                    <a:cubicBezTo>
                      <a:pt x="103" y="45"/>
                      <a:pt x="100" y="36"/>
                      <a:pt x="96" y="25"/>
                    </a:cubicBezTo>
                    <a:cubicBezTo>
                      <a:pt x="93" y="35"/>
                      <a:pt x="90" y="44"/>
                      <a:pt x="87" y="52"/>
                    </a:cubicBezTo>
                    <a:lnTo>
                      <a:pt x="55" y="133"/>
                    </a:lnTo>
                    <a:close/>
                    <a:moveTo>
                      <a:pt x="239" y="129"/>
                    </a:moveTo>
                    <a:cubicBezTo>
                      <a:pt x="239" y="227"/>
                      <a:pt x="239" y="227"/>
                      <a:pt x="239" y="227"/>
                    </a:cubicBezTo>
                    <a:cubicBezTo>
                      <a:pt x="223" y="227"/>
                      <a:pt x="223" y="227"/>
                      <a:pt x="223" y="227"/>
                    </a:cubicBezTo>
                    <a:cubicBezTo>
                      <a:pt x="223" y="1"/>
                      <a:pt x="223" y="1"/>
                      <a:pt x="223" y="1"/>
                    </a:cubicBezTo>
                    <a:cubicBezTo>
                      <a:pt x="277" y="1"/>
                      <a:pt x="277" y="1"/>
                      <a:pt x="277" y="1"/>
                    </a:cubicBezTo>
                    <a:cubicBezTo>
                      <a:pt x="305" y="1"/>
                      <a:pt x="326" y="6"/>
                      <a:pt x="339" y="16"/>
                    </a:cubicBezTo>
                    <a:cubicBezTo>
                      <a:pt x="353" y="27"/>
                      <a:pt x="359" y="42"/>
                      <a:pt x="359" y="63"/>
                    </a:cubicBezTo>
                    <a:cubicBezTo>
                      <a:pt x="359" y="78"/>
                      <a:pt x="355" y="91"/>
                      <a:pt x="347" y="102"/>
                    </a:cubicBezTo>
                    <a:cubicBezTo>
                      <a:pt x="339" y="112"/>
                      <a:pt x="327" y="119"/>
                      <a:pt x="311" y="124"/>
                    </a:cubicBezTo>
                    <a:cubicBezTo>
                      <a:pt x="372" y="227"/>
                      <a:pt x="372" y="227"/>
                      <a:pt x="372" y="227"/>
                    </a:cubicBezTo>
                    <a:cubicBezTo>
                      <a:pt x="353" y="227"/>
                      <a:pt x="353" y="227"/>
                      <a:pt x="353" y="227"/>
                    </a:cubicBezTo>
                    <a:cubicBezTo>
                      <a:pt x="295" y="129"/>
                      <a:pt x="295" y="129"/>
                      <a:pt x="295" y="129"/>
                    </a:cubicBezTo>
                    <a:lnTo>
                      <a:pt x="239" y="129"/>
                    </a:lnTo>
                    <a:close/>
                    <a:moveTo>
                      <a:pt x="239" y="115"/>
                    </a:moveTo>
                    <a:cubicBezTo>
                      <a:pt x="282" y="115"/>
                      <a:pt x="282" y="115"/>
                      <a:pt x="282" y="115"/>
                    </a:cubicBezTo>
                    <a:cubicBezTo>
                      <a:pt x="301" y="115"/>
                      <a:pt x="316" y="111"/>
                      <a:pt x="326" y="102"/>
                    </a:cubicBezTo>
                    <a:cubicBezTo>
                      <a:pt x="337" y="94"/>
                      <a:pt x="342" y="81"/>
                      <a:pt x="342" y="64"/>
                    </a:cubicBezTo>
                    <a:cubicBezTo>
                      <a:pt x="342" y="47"/>
                      <a:pt x="337" y="35"/>
                      <a:pt x="327" y="27"/>
                    </a:cubicBezTo>
                    <a:cubicBezTo>
                      <a:pt x="316" y="19"/>
                      <a:pt x="300" y="15"/>
                      <a:pt x="276" y="15"/>
                    </a:cubicBezTo>
                    <a:cubicBezTo>
                      <a:pt x="239" y="15"/>
                      <a:pt x="239" y="15"/>
                      <a:pt x="239" y="15"/>
                    </a:cubicBezTo>
                    <a:lnTo>
                      <a:pt x="239" y="11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76" name="Freeform 60">
                <a:extLst>
                  <a:ext uri="{FF2B5EF4-FFF2-40B4-BE49-F238E27FC236}">
                    <a16:creationId xmlns:a16="http://schemas.microsoft.com/office/drawing/2014/main" id="{AB5769A7-CDD0-C531-1A36-70EBDD96DFAC}"/>
                  </a:ext>
                </a:extLst>
              </p:cNvPr>
              <p:cNvSpPr>
                <a:spLocks noEditPoints="1"/>
              </p:cNvSpPr>
              <p:nvPr/>
            </p:nvSpPr>
            <p:spPr bwMode="auto">
              <a:xfrm>
                <a:off x="1518172" y="1680736"/>
                <a:ext cx="412750" cy="76200"/>
              </a:xfrm>
              <a:custGeom>
                <a:avLst/>
                <a:gdLst>
                  <a:gd name="T0" fmla="*/ 11 w 864"/>
                  <a:gd name="T1" fmla="*/ 151 h 161"/>
                  <a:gd name="T2" fmla="*/ 151 w 864"/>
                  <a:gd name="T3" fmla="*/ 7 h 161"/>
                  <a:gd name="T4" fmla="*/ 104 w 864"/>
                  <a:gd name="T5" fmla="*/ 84 h 161"/>
                  <a:gd name="T6" fmla="*/ 158 w 864"/>
                  <a:gd name="T7" fmla="*/ 160 h 161"/>
                  <a:gd name="T8" fmla="*/ 153 w 864"/>
                  <a:gd name="T9" fmla="*/ 22 h 161"/>
                  <a:gd name="T10" fmla="*/ 210 w 864"/>
                  <a:gd name="T11" fmla="*/ 9 h 161"/>
                  <a:gd name="T12" fmla="*/ 246 w 864"/>
                  <a:gd name="T13" fmla="*/ 27 h 161"/>
                  <a:gd name="T14" fmla="*/ 255 w 864"/>
                  <a:gd name="T15" fmla="*/ 58 h 161"/>
                  <a:gd name="T16" fmla="*/ 156 w 864"/>
                  <a:gd name="T17" fmla="*/ 39 h 161"/>
                  <a:gd name="T18" fmla="*/ 256 w 864"/>
                  <a:gd name="T19" fmla="*/ 151 h 161"/>
                  <a:gd name="T20" fmla="*/ 157 w 864"/>
                  <a:gd name="T21" fmla="*/ 64 h 161"/>
                  <a:gd name="T22" fmla="*/ 224 w 864"/>
                  <a:gd name="T23" fmla="*/ 83 h 161"/>
                  <a:gd name="T24" fmla="*/ 224 w 864"/>
                  <a:gd name="T25" fmla="*/ 100 h 161"/>
                  <a:gd name="T26" fmla="*/ 224 w 864"/>
                  <a:gd name="T27" fmla="*/ 117 h 161"/>
                  <a:gd name="T28" fmla="*/ 309 w 864"/>
                  <a:gd name="T29" fmla="*/ 79 h 161"/>
                  <a:gd name="T30" fmla="*/ 266 w 864"/>
                  <a:gd name="T31" fmla="*/ 112 h 161"/>
                  <a:gd name="T32" fmla="*/ 290 w 864"/>
                  <a:gd name="T33" fmla="*/ 1 h 161"/>
                  <a:gd name="T34" fmla="*/ 309 w 864"/>
                  <a:gd name="T35" fmla="*/ 55 h 161"/>
                  <a:gd name="T36" fmla="*/ 362 w 864"/>
                  <a:gd name="T37" fmla="*/ 154 h 161"/>
                  <a:gd name="T38" fmla="*/ 320 w 864"/>
                  <a:gd name="T39" fmla="*/ 98 h 161"/>
                  <a:gd name="T40" fmla="*/ 327 w 864"/>
                  <a:gd name="T41" fmla="*/ 38 h 161"/>
                  <a:gd name="T42" fmla="*/ 422 w 864"/>
                  <a:gd name="T43" fmla="*/ 34 h 161"/>
                  <a:gd name="T44" fmla="*/ 395 w 864"/>
                  <a:gd name="T45" fmla="*/ 63 h 161"/>
                  <a:gd name="T46" fmla="*/ 397 w 864"/>
                  <a:gd name="T47" fmla="*/ 89 h 161"/>
                  <a:gd name="T48" fmla="*/ 397 w 864"/>
                  <a:gd name="T49" fmla="*/ 118 h 161"/>
                  <a:gd name="T50" fmla="*/ 426 w 864"/>
                  <a:gd name="T51" fmla="*/ 140 h 161"/>
                  <a:gd name="T52" fmla="*/ 344 w 864"/>
                  <a:gd name="T53" fmla="*/ 46 h 161"/>
                  <a:gd name="T54" fmla="*/ 379 w 864"/>
                  <a:gd name="T55" fmla="*/ 97 h 161"/>
                  <a:gd name="T56" fmla="*/ 379 w 864"/>
                  <a:gd name="T57" fmla="*/ 118 h 161"/>
                  <a:gd name="T58" fmla="*/ 362 w 864"/>
                  <a:gd name="T59" fmla="*/ 131 h 161"/>
                  <a:gd name="T60" fmla="*/ 386 w 864"/>
                  <a:gd name="T61" fmla="*/ 63 h 161"/>
                  <a:gd name="T62" fmla="*/ 556 w 864"/>
                  <a:gd name="T63" fmla="*/ 45 h 161"/>
                  <a:gd name="T64" fmla="*/ 591 w 864"/>
                  <a:gd name="T65" fmla="*/ 48 h 161"/>
                  <a:gd name="T66" fmla="*/ 463 w 864"/>
                  <a:gd name="T67" fmla="*/ 82 h 161"/>
                  <a:gd name="T68" fmla="*/ 514 w 864"/>
                  <a:gd name="T69" fmla="*/ 36 h 161"/>
                  <a:gd name="T70" fmla="*/ 477 w 864"/>
                  <a:gd name="T71" fmla="*/ 45 h 161"/>
                  <a:gd name="T72" fmla="*/ 462 w 864"/>
                  <a:gd name="T73" fmla="*/ 0 h 161"/>
                  <a:gd name="T74" fmla="*/ 531 w 864"/>
                  <a:gd name="T75" fmla="*/ 0 h 161"/>
                  <a:gd name="T76" fmla="*/ 490 w 864"/>
                  <a:gd name="T77" fmla="*/ 116 h 161"/>
                  <a:gd name="T78" fmla="*/ 490 w 864"/>
                  <a:gd name="T79" fmla="*/ 155 h 161"/>
                  <a:gd name="T80" fmla="*/ 564 w 864"/>
                  <a:gd name="T81" fmla="*/ 108 h 161"/>
                  <a:gd name="T82" fmla="*/ 544 w 864"/>
                  <a:gd name="T83" fmla="*/ 94 h 161"/>
                  <a:gd name="T84" fmla="*/ 557 w 864"/>
                  <a:gd name="T85" fmla="*/ 140 h 161"/>
                  <a:gd name="T86" fmla="*/ 606 w 864"/>
                  <a:gd name="T87" fmla="*/ 124 h 161"/>
                  <a:gd name="T88" fmla="*/ 627 w 864"/>
                  <a:gd name="T89" fmla="*/ 59 h 161"/>
                  <a:gd name="T90" fmla="*/ 665 w 864"/>
                  <a:gd name="T91" fmla="*/ 29 h 161"/>
                  <a:gd name="T92" fmla="*/ 646 w 864"/>
                  <a:gd name="T93" fmla="*/ 78 h 161"/>
                  <a:gd name="T94" fmla="*/ 767 w 864"/>
                  <a:gd name="T95" fmla="*/ 154 h 161"/>
                  <a:gd name="T96" fmla="*/ 670 w 864"/>
                  <a:gd name="T97" fmla="*/ 120 h 161"/>
                  <a:gd name="T98" fmla="*/ 671 w 864"/>
                  <a:gd name="T99" fmla="*/ 8 h 161"/>
                  <a:gd name="T100" fmla="*/ 762 w 864"/>
                  <a:gd name="T101" fmla="*/ 102 h 161"/>
                  <a:gd name="T102" fmla="*/ 689 w 864"/>
                  <a:gd name="T103" fmla="*/ 39 h 161"/>
                  <a:gd name="T104" fmla="*/ 689 w 864"/>
                  <a:gd name="T105" fmla="*/ 70 h 161"/>
                  <a:gd name="T106" fmla="*/ 741 w 864"/>
                  <a:gd name="T107" fmla="*/ 25 h 161"/>
                  <a:gd name="T108" fmla="*/ 741 w 864"/>
                  <a:gd name="T109" fmla="*/ 55 h 161"/>
                  <a:gd name="T110" fmla="*/ 864 w 864"/>
                  <a:gd name="T111" fmla="*/ 160 h 161"/>
                  <a:gd name="T112" fmla="*/ 821 w 864"/>
                  <a:gd name="T113" fmla="*/ 1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64" h="161">
                    <a:moveTo>
                      <a:pt x="0" y="1"/>
                    </a:moveTo>
                    <a:cubicBezTo>
                      <a:pt x="43" y="1"/>
                      <a:pt x="43" y="1"/>
                      <a:pt x="43" y="1"/>
                    </a:cubicBezTo>
                    <a:cubicBezTo>
                      <a:pt x="43" y="10"/>
                      <a:pt x="43" y="10"/>
                      <a:pt x="43" y="10"/>
                    </a:cubicBezTo>
                    <a:cubicBezTo>
                      <a:pt x="11" y="10"/>
                      <a:pt x="11" y="10"/>
                      <a:pt x="11" y="10"/>
                    </a:cubicBezTo>
                    <a:cubicBezTo>
                      <a:pt x="11" y="151"/>
                      <a:pt x="11" y="151"/>
                      <a:pt x="11" y="151"/>
                    </a:cubicBezTo>
                    <a:cubicBezTo>
                      <a:pt x="43" y="151"/>
                      <a:pt x="43" y="151"/>
                      <a:pt x="43" y="151"/>
                    </a:cubicBezTo>
                    <a:cubicBezTo>
                      <a:pt x="43" y="160"/>
                      <a:pt x="43" y="160"/>
                      <a:pt x="43" y="160"/>
                    </a:cubicBezTo>
                    <a:cubicBezTo>
                      <a:pt x="0" y="160"/>
                      <a:pt x="0" y="160"/>
                      <a:pt x="0" y="160"/>
                    </a:cubicBezTo>
                    <a:lnTo>
                      <a:pt x="0" y="1"/>
                    </a:lnTo>
                    <a:close/>
                    <a:moveTo>
                      <a:pt x="151" y="7"/>
                    </a:moveTo>
                    <a:cubicBezTo>
                      <a:pt x="147" y="17"/>
                      <a:pt x="142" y="28"/>
                      <a:pt x="136" y="38"/>
                    </a:cubicBezTo>
                    <a:cubicBezTo>
                      <a:pt x="136" y="159"/>
                      <a:pt x="136" y="159"/>
                      <a:pt x="136" y="159"/>
                    </a:cubicBezTo>
                    <a:cubicBezTo>
                      <a:pt x="117" y="159"/>
                      <a:pt x="117" y="159"/>
                      <a:pt x="117" y="159"/>
                    </a:cubicBezTo>
                    <a:cubicBezTo>
                      <a:pt x="117" y="69"/>
                      <a:pt x="117" y="69"/>
                      <a:pt x="117" y="69"/>
                    </a:cubicBezTo>
                    <a:cubicBezTo>
                      <a:pt x="113" y="74"/>
                      <a:pt x="109" y="79"/>
                      <a:pt x="104" y="84"/>
                    </a:cubicBezTo>
                    <a:cubicBezTo>
                      <a:pt x="103" y="79"/>
                      <a:pt x="97" y="68"/>
                      <a:pt x="94" y="63"/>
                    </a:cubicBezTo>
                    <a:cubicBezTo>
                      <a:pt x="109" y="48"/>
                      <a:pt x="124" y="24"/>
                      <a:pt x="132" y="1"/>
                    </a:cubicBezTo>
                    <a:lnTo>
                      <a:pt x="151" y="7"/>
                    </a:lnTo>
                    <a:close/>
                    <a:moveTo>
                      <a:pt x="197" y="137"/>
                    </a:moveTo>
                    <a:cubicBezTo>
                      <a:pt x="187" y="146"/>
                      <a:pt x="171" y="155"/>
                      <a:pt x="158" y="160"/>
                    </a:cubicBezTo>
                    <a:cubicBezTo>
                      <a:pt x="154" y="156"/>
                      <a:pt x="147" y="149"/>
                      <a:pt x="142" y="146"/>
                    </a:cubicBezTo>
                    <a:cubicBezTo>
                      <a:pt x="155" y="142"/>
                      <a:pt x="169" y="136"/>
                      <a:pt x="177" y="130"/>
                    </a:cubicBezTo>
                    <a:lnTo>
                      <a:pt x="197" y="137"/>
                    </a:lnTo>
                    <a:close/>
                    <a:moveTo>
                      <a:pt x="190" y="22"/>
                    </a:moveTo>
                    <a:cubicBezTo>
                      <a:pt x="153" y="22"/>
                      <a:pt x="153" y="22"/>
                      <a:pt x="153" y="22"/>
                    </a:cubicBezTo>
                    <a:cubicBezTo>
                      <a:pt x="153" y="9"/>
                      <a:pt x="153" y="9"/>
                      <a:pt x="153" y="9"/>
                    </a:cubicBezTo>
                    <a:cubicBezTo>
                      <a:pt x="190" y="9"/>
                      <a:pt x="190" y="9"/>
                      <a:pt x="190" y="9"/>
                    </a:cubicBezTo>
                    <a:cubicBezTo>
                      <a:pt x="190" y="1"/>
                      <a:pt x="190" y="1"/>
                      <a:pt x="190" y="1"/>
                    </a:cubicBezTo>
                    <a:cubicBezTo>
                      <a:pt x="210" y="1"/>
                      <a:pt x="210" y="1"/>
                      <a:pt x="210" y="1"/>
                    </a:cubicBezTo>
                    <a:cubicBezTo>
                      <a:pt x="210" y="9"/>
                      <a:pt x="210" y="9"/>
                      <a:pt x="210" y="9"/>
                    </a:cubicBezTo>
                    <a:cubicBezTo>
                      <a:pt x="249" y="9"/>
                      <a:pt x="249" y="9"/>
                      <a:pt x="249" y="9"/>
                    </a:cubicBezTo>
                    <a:cubicBezTo>
                      <a:pt x="249" y="22"/>
                      <a:pt x="249" y="22"/>
                      <a:pt x="249" y="22"/>
                    </a:cubicBezTo>
                    <a:cubicBezTo>
                      <a:pt x="210" y="22"/>
                      <a:pt x="210" y="22"/>
                      <a:pt x="210" y="22"/>
                    </a:cubicBezTo>
                    <a:cubicBezTo>
                      <a:pt x="210" y="27"/>
                      <a:pt x="210" y="27"/>
                      <a:pt x="210" y="27"/>
                    </a:cubicBezTo>
                    <a:cubicBezTo>
                      <a:pt x="246" y="27"/>
                      <a:pt x="246" y="27"/>
                      <a:pt x="246" y="27"/>
                    </a:cubicBezTo>
                    <a:cubicBezTo>
                      <a:pt x="246" y="39"/>
                      <a:pt x="246" y="39"/>
                      <a:pt x="246" y="39"/>
                    </a:cubicBezTo>
                    <a:cubicBezTo>
                      <a:pt x="210" y="39"/>
                      <a:pt x="210" y="39"/>
                      <a:pt x="210" y="39"/>
                    </a:cubicBezTo>
                    <a:cubicBezTo>
                      <a:pt x="210" y="45"/>
                      <a:pt x="210" y="45"/>
                      <a:pt x="210" y="45"/>
                    </a:cubicBezTo>
                    <a:cubicBezTo>
                      <a:pt x="255" y="45"/>
                      <a:pt x="255" y="45"/>
                      <a:pt x="255" y="45"/>
                    </a:cubicBezTo>
                    <a:cubicBezTo>
                      <a:pt x="255" y="58"/>
                      <a:pt x="255" y="58"/>
                      <a:pt x="255" y="58"/>
                    </a:cubicBezTo>
                    <a:cubicBezTo>
                      <a:pt x="145" y="58"/>
                      <a:pt x="145" y="58"/>
                      <a:pt x="145" y="58"/>
                    </a:cubicBezTo>
                    <a:cubicBezTo>
                      <a:pt x="145" y="45"/>
                      <a:pt x="145" y="45"/>
                      <a:pt x="145" y="45"/>
                    </a:cubicBezTo>
                    <a:cubicBezTo>
                      <a:pt x="190" y="45"/>
                      <a:pt x="190" y="45"/>
                      <a:pt x="190" y="45"/>
                    </a:cubicBezTo>
                    <a:cubicBezTo>
                      <a:pt x="190" y="39"/>
                      <a:pt x="190" y="39"/>
                      <a:pt x="190" y="39"/>
                    </a:cubicBezTo>
                    <a:cubicBezTo>
                      <a:pt x="156" y="39"/>
                      <a:pt x="156" y="39"/>
                      <a:pt x="156" y="39"/>
                    </a:cubicBezTo>
                    <a:cubicBezTo>
                      <a:pt x="156" y="27"/>
                      <a:pt x="156" y="27"/>
                      <a:pt x="156" y="27"/>
                    </a:cubicBezTo>
                    <a:cubicBezTo>
                      <a:pt x="190" y="27"/>
                      <a:pt x="190" y="27"/>
                      <a:pt x="190" y="27"/>
                    </a:cubicBezTo>
                    <a:lnTo>
                      <a:pt x="190" y="22"/>
                    </a:lnTo>
                    <a:close/>
                    <a:moveTo>
                      <a:pt x="226" y="130"/>
                    </a:moveTo>
                    <a:cubicBezTo>
                      <a:pt x="237" y="136"/>
                      <a:pt x="249" y="144"/>
                      <a:pt x="256" y="151"/>
                    </a:cubicBezTo>
                    <a:cubicBezTo>
                      <a:pt x="238" y="161"/>
                      <a:pt x="238" y="161"/>
                      <a:pt x="238" y="161"/>
                    </a:cubicBezTo>
                    <a:cubicBezTo>
                      <a:pt x="232" y="154"/>
                      <a:pt x="218" y="144"/>
                      <a:pt x="207" y="137"/>
                    </a:cubicBezTo>
                    <a:cubicBezTo>
                      <a:pt x="224" y="130"/>
                      <a:pt x="224" y="130"/>
                      <a:pt x="224" y="130"/>
                    </a:cubicBezTo>
                    <a:cubicBezTo>
                      <a:pt x="157" y="130"/>
                      <a:pt x="157" y="130"/>
                      <a:pt x="157" y="130"/>
                    </a:cubicBezTo>
                    <a:cubicBezTo>
                      <a:pt x="157" y="64"/>
                      <a:pt x="157" y="64"/>
                      <a:pt x="157" y="64"/>
                    </a:cubicBezTo>
                    <a:cubicBezTo>
                      <a:pt x="245" y="64"/>
                      <a:pt x="245" y="64"/>
                      <a:pt x="245" y="64"/>
                    </a:cubicBezTo>
                    <a:cubicBezTo>
                      <a:pt x="245" y="130"/>
                      <a:pt x="245" y="130"/>
                      <a:pt x="245" y="130"/>
                    </a:cubicBezTo>
                    <a:lnTo>
                      <a:pt x="226" y="130"/>
                    </a:lnTo>
                    <a:close/>
                    <a:moveTo>
                      <a:pt x="177" y="83"/>
                    </a:moveTo>
                    <a:cubicBezTo>
                      <a:pt x="224" y="83"/>
                      <a:pt x="224" y="83"/>
                      <a:pt x="224" y="83"/>
                    </a:cubicBezTo>
                    <a:cubicBezTo>
                      <a:pt x="224" y="76"/>
                      <a:pt x="224" y="76"/>
                      <a:pt x="224" y="76"/>
                    </a:cubicBezTo>
                    <a:cubicBezTo>
                      <a:pt x="177" y="76"/>
                      <a:pt x="177" y="76"/>
                      <a:pt x="177" y="76"/>
                    </a:cubicBezTo>
                    <a:lnTo>
                      <a:pt x="177" y="83"/>
                    </a:lnTo>
                    <a:close/>
                    <a:moveTo>
                      <a:pt x="177" y="100"/>
                    </a:moveTo>
                    <a:cubicBezTo>
                      <a:pt x="224" y="100"/>
                      <a:pt x="224" y="100"/>
                      <a:pt x="224" y="100"/>
                    </a:cubicBezTo>
                    <a:cubicBezTo>
                      <a:pt x="224" y="93"/>
                      <a:pt x="224" y="93"/>
                      <a:pt x="224" y="93"/>
                    </a:cubicBezTo>
                    <a:cubicBezTo>
                      <a:pt x="177" y="93"/>
                      <a:pt x="177" y="93"/>
                      <a:pt x="177" y="93"/>
                    </a:cubicBezTo>
                    <a:lnTo>
                      <a:pt x="177" y="100"/>
                    </a:lnTo>
                    <a:close/>
                    <a:moveTo>
                      <a:pt x="177" y="117"/>
                    </a:moveTo>
                    <a:cubicBezTo>
                      <a:pt x="224" y="117"/>
                      <a:pt x="224" y="117"/>
                      <a:pt x="224" y="117"/>
                    </a:cubicBezTo>
                    <a:cubicBezTo>
                      <a:pt x="224" y="110"/>
                      <a:pt x="224" y="110"/>
                      <a:pt x="224" y="110"/>
                    </a:cubicBezTo>
                    <a:cubicBezTo>
                      <a:pt x="177" y="110"/>
                      <a:pt x="177" y="110"/>
                      <a:pt x="177" y="110"/>
                    </a:cubicBezTo>
                    <a:lnTo>
                      <a:pt x="177" y="117"/>
                    </a:lnTo>
                    <a:close/>
                    <a:moveTo>
                      <a:pt x="318" y="98"/>
                    </a:moveTo>
                    <a:cubicBezTo>
                      <a:pt x="316" y="93"/>
                      <a:pt x="312" y="86"/>
                      <a:pt x="309" y="79"/>
                    </a:cubicBezTo>
                    <a:cubicBezTo>
                      <a:pt x="309" y="160"/>
                      <a:pt x="309" y="160"/>
                      <a:pt x="309" y="160"/>
                    </a:cubicBezTo>
                    <a:cubicBezTo>
                      <a:pt x="290" y="160"/>
                      <a:pt x="290" y="160"/>
                      <a:pt x="290" y="160"/>
                    </a:cubicBezTo>
                    <a:cubicBezTo>
                      <a:pt x="290" y="96"/>
                      <a:pt x="290" y="96"/>
                      <a:pt x="290" y="96"/>
                    </a:cubicBezTo>
                    <a:cubicBezTo>
                      <a:pt x="286" y="109"/>
                      <a:pt x="281" y="121"/>
                      <a:pt x="275" y="129"/>
                    </a:cubicBezTo>
                    <a:cubicBezTo>
                      <a:pt x="273" y="124"/>
                      <a:pt x="269" y="116"/>
                      <a:pt x="266" y="112"/>
                    </a:cubicBezTo>
                    <a:cubicBezTo>
                      <a:pt x="276" y="98"/>
                      <a:pt x="285" y="75"/>
                      <a:pt x="289" y="55"/>
                    </a:cubicBezTo>
                    <a:cubicBezTo>
                      <a:pt x="270" y="55"/>
                      <a:pt x="270" y="55"/>
                      <a:pt x="270" y="55"/>
                    </a:cubicBezTo>
                    <a:cubicBezTo>
                      <a:pt x="270" y="36"/>
                      <a:pt x="270" y="36"/>
                      <a:pt x="270" y="36"/>
                    </a:cubicBezTo>
                    <a:cubicBezTo>
                      <a:pt x="290" y="36"/>
                      <a:pt x="290" y="36"/>
                      <a:pt x="290" y="36"/>
                    </a:cubicBezTo>
                    <a:cubicBezTo>
                      <a:pt x="290" y="1"/>
                      <a:pt x="290" y="1"/>
                      <a:pt x="290" y="1"/>
                    </a:cubicBezTo>
                    <a:cubicBezTo>
                      <a:pt x="309" y="1"/>
                      <a:pt x="309" y="1"/>
                      <a:pt x="309" y="1"/>
                    </a:cubicBezTo>
                    <a:cubicBezTo>
                      <a:pt x="309" y="36"/>
                      <a:pt x="309" y="36"/>
                      <a:pt x="309" y="36"/>
                    </a:cubicBezTo>
                    <a:cubicBezTo>
                      <a:pt x="326" y="36"/>
                      <a:pt x="326" y="36"/>
                      <a:pt x="326" y="36"/>
                    </a:cubicBezTo>
                    <a:cubicBezTo>
                      <a:pt x="326" y="55"/>
                      <a:pt x="326" y="55"/>
                      <a:pt x="326" y="55"/>
                    </a:cubicBezTo>
                    <a:cubicBezTo>
                      <a:pt x="309" y="55"/>
                      <a:pt x="309" y="55"/>
                      <a:pt x="309" y="55"/>
                    </a:cubicBezTo>
                    <a:cubicBezTo>
                      <a:pt x="309" y="56"/>
                      <a:pt x="309" y="56"/>
                      <a:pt x="309" y="56"/>
                    </a:cubicBezTo>
                    <a:cubicBezTo>
                      <a:pt x="314" y="63"/>
                      <a:pt x="326" y="79"/>
                      <a:pt x="328" y="83"/>
                    </a:cubicBezTo>
                    <a:lnTo>
                      <a:pt x="318" y="98"/>
                    </a:lnTo>
                    <a:close/>
                    <a:moveTo>
                      <a:pt x="426" y="154"/>
                    </a:moveTo>
                    <a:cubicBezTo>
                      <a:pt x="362" y="154"/>
                      <a:pt x="362" y="154"/>
                      <a:pt x="362" y="154"/>
                    </a:cubicBezTo>
                    <a:cubicBezTo>
                      <a:pt x="362" y="160"/>
                      <a:pt x="362" y="160"/>
                      <a:pt x="362" y="160"/>
                    </a:cubicBezTo>
                    <a:cubicBezTo>
                      <a:pt x="343" y="160"/>
                      <a:pt x="343" y="160"/>
                      <a:pt x="343" y="160"/>
                    </a:cubicBezTo>
                    <a:cubicBezTo>
                      <a:pt x="343" y="104"/>
                      <a:pt x="343" y="104"/>
                      <a:pt x="343" y="104"/>
                    </a:cubicBezTo>
                    <a:cubicBezTo>
                      <a:pt x="340" y="107"/>
                      <a:pt x="337" y="110"/>
                      <a:pt x="334" y="113"/>
                    </a:cubicBezTo>
                    <a:cubicBezTo>
                      <a:pt x="331" y="109"/>
                      <a:pt x="324" y="102"/>
                      <a:pt x="320" y="98"/>
                    </a:cubicBezTo>
                    <a:cubicBezTo>
                      <a:pt x="332" y="90"/>
                      <a:pt x="342" y="77"/>
                      <a:pt x="350" y="63"/>
                    </a:cubicBezTo>
                    <a:cubicBezTo>
                      <a:pt x="329" y="63"/>
                      <a:pt x="329" y="63"/>
                      <a:pt x="329" y="63"/>
                    </a:cubicBezTo>
                    <a:cubicBezTo>
                      <a:pt x="329" y="46"/>
                      <a:pt x="329" y="46"/>
                      <a:pt x="329" y="46"/>
                    </a:cubicBezTo>
                    <a:cubicBezTo>
                      <a:pt x="340" y="46"/>
                      <a:pt x="340" y="46"/>
                      <a:pt x="340" y="46"/>
                    </a:cubicBezTo>
                    <a:cubicBezTo>
                      <a:pt x="336" y="43"/>
                      <a:pt x="331" y="39"/>
                      <a:pt x="327" y="38"/>
                    </a:cubicBezTo>
                    <a:cubicBezTo>
                      <a:pt x="336" y="28"/>
                      <a:pt x="344" y="14"/>
                      <a:pt x="348" y="0"/>
                    </a:cubicBezTo>
                    <a:cubicBezTo>
                      <a:pt x="366" y="4"/>
                      <a:pt x="366" y="4"/>
                      <a:pt x="366" y="4"/>
                    </a:cubicBezTo>
                    <a:cubicBezTo>
                      <a:pt x="365" y="8"/>
                      <a:pt x="363" y="13"/>
                      <a:pt x="361" y="17"/>
                    </a:cubicBezTo>
                    <a:cubicBezTo>
                      <a:pt x="422" y="17"/>
                      <a:pt x="422" y="17"/>
                      <a:pt x="422" y="17"/>
                    </a:cubicBezTo>
                    <a:cubicBezTo>
                      <a:pt x="422" y="34"/>
                      <a:pt x="422" y="34"/>
                      <a:pt x="422" y="34"/>
                    </a:cubicBezTo>
                    <a:cubicBezTo>
                      <a:pt x="384" y="34"/>
                      <a:pt x="384" y="34"/>
                      <a:pt x="384" y="34"/>
                    </a:cubicBezTo>
                    <a:cubicBezTo>
                      <a:pt x="382" y="38"/>
                      <a:pt x="381" y="42"/>
                      <a:pt x="379" y="46"/>
                    </a:cubicBezTo>
                    <a:cubicBezTo>
                      <a:pt x="426" y="46"/>
                      <a:pt x="426" y="46"/>
                      <a:pt x="426" y="46"/>
                    </a:cubicBezTo>
                    <a:cubicBezTo>
                      <a:pt x="426" y="63"/>
                      <a:pt x="426" y="63"/>
                      <a:pt x="426" y="63"/>
                    </a:cubicBezTo>
                    <a:cubicBezTo>
                      <a:pt x="395" y="63"/>
                      <a:pt x="395" y="63"/>
                      <a:pt x="395" y="63"/>
                    </a:cubicBezTo>
                    <a:cubicBezTo>
                      <a:pt x="406" y="65"/>
                      <a:pt x="406" y="65"/>
                      <a:pt x="406" y="65"/>
                    </a:cubicBezTo>
                    <a:cubicBezTo>
                      <a:pt x="404" y="69"/>
                      <a:pt x="402" y="72"/>
                      <a:pt x="400" y="75"/>
                    </a:cubicBezTo>
                    <a:cubicBezTo>
                      <a:pt x="423" y="75"/>
                      <a:pt x="423" y="75"/>
                      <a:pt x="423" y="75"/>
                    </a:cubicBezTo>
                    <a:cubicBezTo>
                      <a:pt x="423" y="89"/>
                      <a:pt x="423" y="89"/>
                      <a:pt x="423" y="89"/>
                    </a:cubicBezTo>
                    <a:cubicBezTo>
                      <a:pt x="397" y="89"/>
                      <a:pt x="397" y="89"/>
                      <a:pt x="397" y="89"/>
                    </a:cubicBezTo>
                    <a:cubicBezTo>
                      <a:pt x="397" y="97"/>
                      <a:pt x="397" y="97"/>
                      <a:pt x="397" y="97"/>
                    </a:cubicBezTo>
                    <a:cubicBezTo>
                      <a:pt x="420" y="97"/>
                      <a:pt x="420" y="97"/>
                      <a:pt x="420" y="97"/>
                    </a:cubicBezTo>
                    <a:cubicBezTo>
                      <a:pt x="420" y="110"/>
                      <a:pt x="420" y="110"/>
                      <a:pt x="420" y="110"/>
                    </a:cubicBezTo>
                    <a:cubicBezTo>
                      <a:pt x="397" y="110"/>
                      <a:pt x="397" y="110"/>
                      <a:pt x="397" y="110"/>
                    </a:cubicBezTo>
                    <a:cubicBezTo>
                      <a:pt x="397" y="118"/>
                      <a:pt x="397" y="118"/>
                      <a:pt x="397" y="118"/>
                    </a:cubicBezTo>
                    <a:cubicBezTo>
                      <a:pt x="420" y="118"/>
                      <a:pt x="420" y="118"/>
                      <a:pt x="420" y="118"/>
                    </a:cubicBezTo>
                    <a:cubicBezTo>
                      <a:pt x="420" y="131"/>
                      <a:pt x="420" y="131"/>
                      <a:pt x="420" y="131"/>
                    </a:cubicBezTo>
                    <a:cubicBezTo>
                      <a:pt x="397" y="131"/>
                      <a:pt x="397" y="131"/>
                      <a:pt x="397" y="131"/>
                    </a:cubicBezTo>
                    <a:cubicBezTo>
                      <a:pt x="397" y="140"/>
                      <a:pt x="397" y="140"/>
                      <a:pt x="397" y="140"/>
                    </a:cubicBezTo>
                    <a:cubicBezTo>
                      <a:pt x="426" y="140"/>
                      <a:pt x="426" y="140"/>
                      <a:pt x="426" y="140"/>
                    </a:cubicBezTo>
                    <a:lnTo>
                      <a:pt x="426" y="154"/>
                    </a:lnTo>
                    <a:close/>
                    <a:moveTo>
                      <a:pt x="359" y="46"/>
                    </a:moveTo>
                    <a:cubicBezTo>
                      <a:pt x="360" y="42"/>
                      <a:pt x="362" y="38"/>
                      <a:pt x="364" y="34"/>
                    </a:cubicBezTo>
                    <a:cubicBezTo>
                      <a:pt x="353" y="34"/>
                      <a:pt x="353" y="34"/>
                      <a:pt x="353" y="34"/>
                    </a:cubicBezTo>
                    <a:cubicBezTo>
                      <a:pt x="350" y="38"/>
                      <a:pt x="347" y="42"/>
                      <a:pt x="344" y="46"/>
                    </a:cubicBezTo>
                    <a:lnTo>
                      <a:pt x="359" y="46"/>
                    </a:lnTo>
                    <a:close/>
                    <a:moveTo>
                      <a:pt x="379" y="89"/>
                    </a:moveTo>
                    <a:cubicBezTo>
                      <a:pt x="362" y="89"/>
                      <a:pt x="362" y="89"/>
                      <a:pt x="362" y="89"/>
                    </a:cubicBezTo>
                    <a:cubicBezTo>
                      <a:pt x="362" y="97"/>
                      <a:pt x="362" y="97"/>
                      <a:pt x="362" y="97"/>
                    </a:cubicBezTo>
                    <a:cubicBezTo>
                      <a:pt x="379" y="97"/>
                      <a:pt x="379" y="97"/>
                      <a:pt x="379" y="97"/>
                    </a:cubicBezTo>
                    <a:lnTo>
                      <a:pt x="379" y="89"/>
                    </a:lnTo>
                    <a:close/>
                    <a:moveTo>
                      <a:pt x="379" y="110"/>
                    </a:moveTo>
                    <a:cubicBezTo>
                      <a:pt x="362" y="110"/>
                      <a:pt x="362" y="110"/>
                      <a:pt x="362" y="110"/>
                    </a:cubicBezTo>
                    <a:cubicBezTo>
                      <a:pt x="362" y="118"/>
                      <a:pt x="362" y="118"/>
                      <a:pt x="362" y="118"/>
                    </a:cubicBezTo>
                    <a:cubicBezTo>
                      <a:pt x="379" y="118"/>
                      <a:pt x="379" y="118"/>
                      <a:pt x="379" y="118"/>
                    </a:cubicBezTo>
                    <a:lnTo>
                      <a:pt x="379" y="110"/>
                    </a:lnTo>
                    <a:close/>
                    <a:moveTo>
                      <a:pt x="362" y="140"/>
                    </a:moveTo>
                    <a:cubicBezTo>
                      <a:pt x="379" y="140"/>
                      <a:pt x="379" y="140"/>
                      <a:pt x="379" y="140"/>
                    </a:cubicBezTo>
                    <a:cubicBezTo>
                      <a:pt x="379" y="131"/>
                      <a:pt x="379" y="131"/>
                      <a:pt x="379" y="131"/>
                    </a:cubicBezTo>
                    <a:cubicBezTo>
                      <a:pt x="362" y="131"/>
                      <a:pt x="362" y="131"/>
                      <a:pt x="362" y="131"/>
                    </a:cubicBezTo>
                    <a:lnTo>
                      <a:pt x="362" y="140"/>
                    </a:lnTo>
                    <a:close/>
                    <a:moveTo>
                      <a:pt x="372" y="63"/>
                    </a:moveTo>
                    <a:cubicBezTo>
                      <a:pt x="370" y="67"/>
                      <a:pt x="367" y="71"/>
                      <a:pt x="365" y="75"/>
                    </a:cubicBezTo>
                    <a:cubicBezTo>
                      <a:pt x="381" y="75"/>
                      <a:pt x="381" y="75"/>
                      <a:pt x="381" y="75"/>
                    </a:cubicBezTo>
                    <a:cubicBezTo>
                      <a:pt x="383" y="71"/>
                      <a:pt x="385" y="67"/>
                      <a:pt x="386" y="63"/>
                    </a:cubicBezTo>
                    <a:lnTo>
                      <a:pt x="372" y="63"/>
                    </a:lnTo>
                    <a:close/>
                    <a:moveTo>
                      <a:pt x="595" y="29"/>
                    </a:moveTo>
                    <a:cubicBezTo>
                      <a:pt x="567" y="29"/>
                      <a:pt x="567" y="29"/>
                      <a:pt x="567" y="29"/>
                    </a:cubicBezTo>
                    <a:cubicBezTo>
                      <a:pt x="570" y="33"/>
                      <a:pt x="573" y="37"/>
                      <a:pt x="574" y="40"/>
                    </a:cubicBezTo>
                    <a:cubicBezTo>
                      <a:pt x="556" y="45"/>
                      <a:pt x="556" y="45"/>
                      <a:pt x="556" y="45"/>
                    </a:cubicBezTo>
                    <a:cubicBezTo>
                      <a:pt x="554" y="41"/>
                      <a:pt x="549" y="34"/>
                      <a:pt x="545" y="29"/>
                    </a:cubicBezTo>
                    <a:cubicBezTo>
                      <a:pt x="535" y="29"/>
                      <a:pt x="535" y="29"/>
                      <a:pt x="535" y="29"/>
                    </a:cubicBezTo>
                    <a:cubicBezTo>
                      <a:pt x="532" y="33"/>
                      <a:pt x="529" y="36"/>
                      <a:pt x="526" y="39"/>
                    </a:cubicBezTo>
                    <a:cubicBezTo>
                      <a:pt x="526" y="48"/>
                      <a:pt x="526" y="48"/>
                      <a:pt x="526" y="48"/>
                    </a:cubicBezTo>
                    <a:cubicBezTo>
                      <a:pt x="591" y="48"/>
                      <a:pt x="591" y="48"/>
                      <a:pt x="591" y="48"/>
                    </a:cubicBezTo>
                    <a:cubicBezTo>
                      <a:pt x="591" y="82"/>
                      <a:pt x="591" y="82"/>
                      <a:pt x="591" y="82"/>
                    </a:cubicBezTo>
                    <a:cubicBezTo>
                      <a:pt x="572" y="82"/>
                      <a:pt x="572" y="82"/>
                      <a:pt x="572" y="82"/>
                    </a:cubicBezTo>
                    <a:cubicBezTo>
                      <a:pt x="572" y="63"/>
                      <a:pt x="572" y="63"/>
                      <a:pt x="572" y="63"/>
                    </a:cubicBezTo>
                    <a:cubicBezTo>
                      <a:pt x="463" y="63"/>
                      <a:pt x="463" y="63"/>
                      <a:pt x="463" y="63"/>
                    </a:cubicBezTo>
                    <a:cubicBezTo>
                      <a:pt x="463" y="82"/>
                      <a:pt x="463" y="82"/>
                      <a:pt x="463" y="82"/>
                    </a:cubicBezTo>
                    <a:cubicBezTo>
                      <a:pt x="444" y="82"/>
                      <a:pt x="444" y="82"/>
                      <a:pt x="444" y="82"/>
                    </a:cubicBezTo>
                    <a:cubicBezTo>
                      <a:pt x="444" y="48"/>
                      <a:pt x="444" y="48"/>
                      <a:pt x="444" y="48"/>
                    </a:cubicBezTo>
                    <a:cubicBezTo>
                      <a:pt x="507" y="48"/>
                      <a:pt x="507" y="48"/>
                      <a:pt x="507" y="48"/>
                    </a:cubicBezTo>
                    <a:cubicBezTo>
                      <a:pt x="507" y="36"/>
                      <a:pt x="507" y="36"/>
                      <a:pt x="507" y="36"/>
                    </a:cubicBezTo>
                    <a:cubicBezTo>
                      <a:pt x="514" y="36"/>
                      <a:pt x="514" y="36"/>
                      <a:pt x="514" y="36"/>
                    </a:cubicBezTo>
                    <a:cubicBezTo>
                      <a:pt x="511" y="35"/>
                      <a:pt x="508" y="33"/>
                      <a:pt x="506" y="32"/>
                    </a:cubicBezTo>
                    <a:cubicBezTo>
                      <a:pt x="507" y="31"/>
                      <a:pt x="509" y="30"/>
                      <a:pt x="510" y="29"/>
                    </a:cubicBezTo>
                    <a:cubicBezTo>
                      <a:pt x="490" y="29"/>
                      <a:pt x="490" y="29"/>
                      <a:pt x="490" y="29"/>
                    </a:cubicBezTo>
                    <a:cubicBezTo>
                      <a:pt x="492" y="33"/>
                      <a:pt x="494" y="37"/>
                      <a:pt x="496" y="40"/>
                    </a:cubicBezTo>
                    <a:cubicBezTo>
                      <a:pt x="477" y="45"/>
                      <a:pt x="477" y="45"/>
                      <a:pt x="477" y="45"/>
                    </a:cubicBezTo>
                    <a:cubicBezTo>
                      <a:pt x="476" y="41"/>
                      <a:pt x="473" y="34"/>
                      <a:pt x="470" y="29"/>
                    </a:cubicBezTo>
                    <a:cubicBezTo>
                      <a:pt x="467" y="29"/>
                      <a:pt x="467" y="29"/>
                      <a:pt x="467" y="29"/>
                    </a:cubicBezTo>
                    <a:cubicBezTo>
                      <a:pt x="462" y="35"/>
                      <a:pt x="458" y="41"/>
                      <a:pt x="453" y="45"/>
                    </a:cubicBezTo>
                    <a:cubicBezTo>
                      <a:pt x="449" y="42"/>
                      <a:pt x="441" y="36"/>
                      <a:pt x="437" y="34"/>
                    </a:cubicBezTo>
                    <a:cubicBezTo>
                      <a:pt x="447" y="26"/>
                      <a:pt x="457" y="12"/>
                      <a:pt x="462" y="0"/>
                    </a:cubicBezTo>
                    <a:cubicBezTo>
                      <a:pt x="481" y="5"/>
                      <a:pt x="481" y="5"/>
                      <a:pt x="481" y="5"/>
                    </a:cubicBezTo>
                    <a:cubicBezTo>
                      <a:pt x="480" y="7"/>
                      <a:pt x="478" y="10"/>
                      <a:pt x="477" y="13"/>
                    </a:cubicBezTo>
                    <a:cubicBezTo>
                      <a:pt x="515" y="13"/>
                      <a:pt x="515" y="13"/>
                      <a:pt x="515" y="13"/>
                    </a:cubicBezTo>
                    <a:cubicBezTo>
                      <a:pt x="515" y="24"/>
                      <a:pt x="515" y="24"/>
                      <a:pt x="515" y="24"/>
                    </a:cubicBezTo>
                    <a:cubicBezTo>
                      <a:pt x="521" y="17"/>
                      <a:pt x="527" y="8"/>
                      <a:pt x="531" y="0"/>
                    </a:cubicBezTo>
                    <a:cubicBezTo>
                      <a:pt x="550" y="4"/>
                      <a:pt x="550" y="4"/>
                      <a:pt x="550" y="4"/>
                    </a:cubicBezTo>
                    <a:cubicBezTo>
                      <a:pt x="549" y="7"/>
                      <a:pt x="547" y="10"/>
                      <a:pt x="546" y="13"/>
                    </a:cubicBezTo>
                    <a:cubicBezTo>
                      <a:pt x="595" y="13"/>
                      <a:pt x="595" y="13"/>
                      <a:pt x="595" y="13"/>
                    </a:cubicBezTo>
                    <a:lnTo>
                      <a:pt x="595" y="29"/>
                    </a:lnTo>
                    <a:close/>
                    <a:moveTo>
                      <a:pt x="490" y="116"/>
                    </a:moveTo>
                    <a:cubicBezTo>
                      <a:pt x="577" y="116"/>
                      <a:pt x="577" y="116"/>
                      <a:pt x="577" y="116"/>
                    </a:cubicBezTo>
                    <a:cubicBezTo>
                      <a:pt x="577" y="160"/>
                      <a:pt x="577" y="160"/>
                      <a:pt x="577" y="160"/>
                    </a:cubicBezTo>
                    <a:cubicBezTo>
                      <a:pt x="557" y="160"/>
                      <a:pt x="557" y="160"/>
                      <a:pt x="557" y="160"/>
                    </a:cubicBezTo>
                    <a:cubicBezTo>
                      <a:pt x="557" y="155"/>
                      <a:pt x="557" y="155"/>
                      <a:pt x="557" y="155"/>
                    </a:cubicBezTo>
                    <a:cubicBezTo>
                      <a:pt x="490" y="155"/>
                      <a:pt x="490" y="155"/>
                      <a:pt x="490" y="155"/>
                    </a:cubicBezTo>
                    <a:cubicBezTo>
                      <a:pt x="490" y="160"/>
                      <a:pt x="490" y="160"/>
                      <a:pt x="490" y="160"/>
                    </a:cubicBezTo>
                    <a:cubicBezTo>
                      <a:pt x="470" y="160"/>
                      <a:pt x="470" y="160"/>
                      <a:pt x="470" y="160"/>
                    </a:cubicBezTo>
                    <a:cubicBezTo>
                      <a:pt x="470" y="70"/>
                      <a:pt x="470" y="70"/>
                      <a:pt x="470" y="70"/>
                    </a:cubicBezTo>
                    <a:cubicBezTo>
                      <a:pt x="564" y="70"/>
                      <a:pt x="564" y="70"/>
                      <a:pt x="564" y="70"/>
                    </a:cubicBezTo>
                    <a:cubicBezTo>
                      <a:pt x="564" y="108"/>
                      <a:pt x="564" y="108"/>
                      <a:pt x="564" y="108"/>
                    </a:cubicBezTo>
                    <a:cubicBezTo>
                      <a:pt x="490" y="108"/>
                      <a:pt x="490" y="108"/>
                      <a:pt x="490" y="108"/>
                    </a:cubicBezTo>
                    <a:lnTo>
                      <a:pt x="490" y="116"/>
                    </a:lnTo>
                    <a:close/>
                    <a:moveTo>
                      <a:pt x="490" y="85"/>
                    </a:moveTo>
                    <a:cubicBezTo>
                      <a:pt x="490" y="94"/>
                      <a:pt x="490" y="94"/>
                      <a:pt x="490" y="94"/>
                    </a:cubicBezTo>
                    <a:cubicBezTo>
                      <a:pt x="544" y="94"/>
                      <a:pt x="544" y="94"/>
                      <a:pt x="544" y="94"/>
                    </a:cubicBezTo>
                    <a:cubicBezTo>
                      <a:pt x="544" y="85"/>
                      <a:pt x="544" y="85"/>
                      <a:pt x="544" y="85"/>
                    </a:cubicBezTo>
                    <a:lnTo>
                      <a:pt x="490" y="85"/>
                    </a:lnTo>
                    <a:close/>
                    <a:moveTo>
                      <a:pt x="490" y="131"/>
                    </a:moveTo>
                    <a:cubicBezTo>
                      <a:pt x="490" y="140"/>
                      <a:pt x="490" y="140"/>
                      <a:pt x="490" y="140"/>
                    </a:cubicBezTo>
                    <a:cubicBezTo>
                      <a:pt x="557" y="140"/>
                      <a:pt x="557" y="140"/>
                      <a:pt x="557" y="140"/>
                    </a:cubicBezTo>
                    <a:cubicBezTo>
                      <a:pt x="557" y="131"/>
                      <a:pt x="557" y="131"/>
                      <a:pt x="557" y="131"/>
                    </a:cubicBezTo>
                    <a:lnTo>
                      <a:pt x="490" y="131"/>
                    </a:lnTo>
                    <a:close/>
                    <a:moveTo>
                      <a:pt x="666" y="126"/>
                    </a:moveTo>
                    <a:cubicBezTo>
                      <a:pt x="648" y="132"/>
                      <a:pt x="627" y="139"/>
                      <a:pt x="611" y="144"/>
                    </a:cubicBezTo>
                    <a:cubicBezTo>
                      <a:pt x="606" y="124"/>
                      <a:pt x="606" y="124"/>
                      <a:pt x="606" y="124"/>
                    </a:cubicBezTo>
                    <a:cubicBezTo>
                      <a:pt x="612" y="122"/>
                      <a:pt x="619" y="120"/>
                      <a:pt x="627" y="118"/>
                    </a:cubicBezTo>
                    <a:cubicBezTo>
                      <a:pt x="627" y="78"/>
                      <a:pt x="627" y="78"/>
                      <a:pt x="627" y="78"/>
                    </a:cubicBezTo>
                    <a:cubicBezTo>
                      <a:pt x="610" y="78"/>
                      <a:pt x="610" y="78"/>
                      <a:pt x="610" y="78"/>
                    </a:cubicBezTo>
                    <a:cubicBezTo>
                      <a:pt x="610" y="59"/>
                      <a:pt x="610" y="59"/>
                      <a:pt x="610" y="59"/>
                    </a:cubicBezTo>
                    <a:cubicBezTo>
                      <a:pt x="627" y="59"/>
                      <a:pt x="627" y="59"/>
                      <a:pt x="627" y="59"/>
                    </a:cubicBezTo>
                    <a:cubicBezTo>
                      <a:pt x="627" y="29"/>
                      <a:pt x="627" y="29"/>
                      <a:pt x="627" y="29"/>
                    </a:cubicBezTo>
                    <a:cubicBezTo>
                      <a:pt x="608" y="29"/>
                      <a:pt x="608" y="29"/>
                      <a:pt x="608" y="29"/>
                    </a:cubicBezTo>
                    <a:cubicBezTo>
                      <a:pt x="608" y="11"/>
                      <a:pt x="608" y="11"/>
                      <a:pt x="608" y="11"/>
                    </a:cubicBezTo>
                    <a:cubicBezTo>
                      <a:pt x="665" y="11"/>
                      <a:pt x="665" y="11"/>
                      <a:pt x="665" y="11"/>
                    </a:cubicBezTo>
                    <a:cubicBezTo>
                      <a:pt x="665" y="29"/>
                      <a:pt x="665" y="29"/>
                      <a:pt x="665" y="29"/>
                    </a:cubicBezTo>
                    <a:cubicBezTo>
                      <a:pt x="646" y="29"/>
                      <a:pt x="646" y="29"/>
                      <a:pt x="646" y="29"/>
                    </a:cubicBezTo>
                    <a:cubicBezTo>
                      <a:pt x="646" y="59"/>
                      <a:pt x="646" y="59"/>
                      <a:pt x="646" y="59"/>
                    </a:cubicBezTo>
                    <a:cubicBezTo>
                      <a:pt x="662" y="59"/>
                      <a:pt x="662" y="59"/>
                      <a:pt x="662" y="59"/>
                    </a:cubicBezTo>
                    <a:cubicBezTo>
                      <a:pt x="662" y="78"/>
                      <a:pt x="662" y="78"/>
                      <a:pt x="662" y="78"/>
                    </a:cubicBezTo>
                    <a:cubicBezTo>
                      <a:pt x="646" y="78"/>
                      <a:pt x="646" y="78"/>
                      <a:pt x="646" y="78"/>
                    </a:cubicBezTo>
                    <a:cubicBezTo>
                      <a:pt x="646" y="112"/>
                      <a:pt x="646" y="112"/>
                      <a:pt x="646" y="112"/>
                    </a:cubicBezTo>
                    <a:cubicBezTo>
                      <a:pt x="652" y="110"/>
                      <a:pt x="658" y="109"/>
                      <a:pt x="663" y="107"/>
                    </a:cubicBezTo>
                    <a:lnTo>
                      <a:pt x="666" y="126"/>
                    </a:lnTo>
                    <a:close/>
                    <a:moveTo>
                      <a:pt x="767" y="136"/>
                    </a:moveTo>
                    <a:cubicBezTo>
                      <a:pt x="767" y="154"/>
                      <a:pt x="767" y="154"/>
                      <a:pt x="767" y="154"/>
                    </a:cubicBezTo>
                    <a:cubicBezTo>
                      <a:pt x="658" y="154"/>
                      <a:pt x="658" y="154"/>
                      <a:pt x="658" y="154"/>
                    </a:cubicBezTo>
                    <a:cubicBezTo>
                      <a:pt x="658" y="136"/>
                      <a:pt x="658" y="136"/>
                      <a:pt x="658" y="136"/>
                    </a:cubicBezTo>
                    <a:cubicBezTo>
                      <a:pt x="705" y="136"/>
                      <a:pt x="705" y="136"/>
                      <a:pt x="705" y="136"/>
                    </a:cubicBezTo>
                    <a:cubicBezTo>
                      <a:pt x="705" y="120"/>
                      <a:pt x="705" y="120"/>
                      <a:pt x="705" y="120"/>
                    </a:cubicBezTo>
                    <a:cubicBezTo>
                      <a:pt x="670" y="120"/>
                      <a:pt x="670" y="120"/>
                      <a:pt x="670" y="120"/>
                    </a:cubicBezTo>
                    <a:cubicBezTo>
                      <a:pt x="670" y="102"/>
                      <a:pt x="670" y="102"/>
                      <a:pt x="670" y="102"/>
                    </a:cubicBezTo>
                    <a:cubicBezTo>
                      <a:pt x="705" y="102"/>
                      <a:pt x="705" y="102"/>
                      <a:pt x="705" y="102"/>
                    </a:cubicBezTo>
                    <a:cubicBezTo>
                      <a:pt x="705" y="87"/>
                      <a:pt x="705" y="87"/>
                      <a:pt x="705" y="87"/>
                    </a:cubicBezTo>
                    <a:cubicBezTo>
                      <a:pt x="671" y="87"/>
                      <a:pt x="671" y="87"/>
                      <a:pt x="671" y="87"/>
                    </a:cubicBezTo>
                    <a:cubicBezTo>
                      <a:pt x="671" y="8"/>
                      <a:pt x="671" y="8"/>
                      <a:pt x="671" y="8"/>
                    </a:cubicBezTo>
                    <a:cubicBezTo>
                      <a:pt x="760" y="8"/>
                      <a:pt x="760" y="8"/>
                      <a:pt x="760" y="8"/>
                    </a:cubicBezTo>
                    <a:cubicBezTo>
                      <a:pt x="760" y="87"/>
                      <a:pt x="760" y="87"/>
                      <a:pt x="760" y="87"/>
                    </a:cubicBezTo>
                    <a:cubicBezTo>
                      <a:pt x="726" y="87"/>
                      <a:pt x="726" y="87"/>
                      <a:pt x="726" y="87"/>
                    </a:cubicBezTo>
                    <a:cubicBezTo>
                      <a:pt x="726" y="102"/>
                      <a:pt x="726" y="102"/>
                      <a:pt x="726" y="102"/>
                    </a:cubicBezTo>
                    <a:cubicBezTo>
                      <a:pt x="762" y="102"/>
                      <a:pt x="762" y="102"/>
                      <a:pt x="762" y="102"/>
                    </a:cubicBezTo>
                    <a:cubicBezTo>
                      <a:pt x="762" y="120"/>
                      <a:pt x="762" y="120"/>
                      <a:pt x="762" y="120"/>
                    </a:cubicBezTo>
                    <a:cubicBezTo>
                      <a:pt x="726" y="120"/>
                      <a:pt x="726" y="120"/>
                      <a:pt x="726" y="120"/>
                    </a:cubicBezTo>
                    <a:cubicBezTo>
                      <a:pt x="726" y="136"/>
                      <a:pt x="726" y="136"/>
                      <a:pt x="726" y="136"/>
                    </a:cubicBezTo>
                    <a:lnTo>
                      <a:pt x="767" y="136"/>
                    </a:lnTo>
                    <a:close/>
                    <a:moveTo>
                      <a:pt x="689" y="39"/>
                    </a:moveTo>
                    <a:cubicBezTo>
                      <a:pt x="707" y="39"/>
                      <a:pt x="707" y="39"/>
                      <a:pt x="707" y="39"/>
                    </a:cubicBezTo>
                    <a:cubicBezTo>
                      <a:pt x="707" y="25"/>
                      <a:pt x="707" y="25"/>
                      <a:pt x="707" y="25"/>
                    </a:cubicBezTo>
                    <a:cubicBezTo>
                      <a:pt x="689" y="25"/>
                      <a:pt x="689" y="25"/>
                      <a:pt x="689" y="25"/>
                    </a:cubicBezTo>
                    <a:lnTo>
                      <a:pt x="689" y="39"/>
                    </a:lnTo>
                    <a:close/>
                    <a:moveTo>
                      <a:pt x="689" y="70"/>
                    </a:moveTo>
                    <a:cubicBezTo>
                      <a:pt x="707" y="70"/>
                      <a:pt x="707" y="70"/>
                      <a:pt x="707" y="70"/>
                    </a:cubicBezTo>
                    <a:cubicBezTo>
                      <a:pt x="707" y="55"/>
                      <a:pt x="707" y="55"/>
                      <a:pt x="707" y="55"/>
                    </a:cubicBezTo>
                    <a:cubicBezTo>
                      <a:pt x="689" y="55"/>
                      <a:pt x="689" y="55"/>
                      <a:pt x="689" y="55"/>
                    </a:cubicBezTo>
                    <a:lnTo>
                      <a:pt x="689" y="70"/>
                    </a:lnTo>
                    <a:close/>
                    <a:moveTo>
                      <a:pt x="741" y="25"/>
                    </a:moveTo>
                    <a:cubicBezTo>
                      <a:pt x="724" y="25"/>
                      <a:pt x="724" y="25"/>
                      <a:pt x="724" y="25"/>
                    </a:cubicBezTo>
                    <a:cubicBezTo>
                      <a:pt x="724" y="39"/>
                      <a:pt x="724" y="39"/>
                      <a:pt x="724" y="39"/>
                    </a:cubicBezTo>
                    <a:cubicBezTo>
                      <a:pt x="741" y="39"/>
                      <a:pt x="741" y="39"/>
                      <a:pt x="741" y="39"/>
                    </a:cubicBezTo>
                    <a:lnTo>
                      <a:pt x="741" y="25"/>
                    </a:lnTo>
                    <a:close/>
                    <a:moveTo>
                      <a:pt x="741" y="55"/>
                    </a:moveTo>
                    <a:cubicBezTo>
                      <a:pt x="724" y="55"/>
                      <a:pt x="724" y="55"/>
                      <a:pt x="724" y="55"/>
                    </a:cubicBezTo>
                    <a:cubicBezTo>
                      <a:pt x="724" y="70"/>
                      <a:pt x="724" y="70"/>
                      <a:pt x="724" y="70"/>
                    </a:cubicBezTo>
                    <a:cubicBezTo>
                      <a:pt x="741" y="70"/>
                      <a:pt x="741" y="70"/>
                      <a:pt x="741" y="70"/>
                    </a:cubicBezTo>
                    <a:lnTo>
                      <a:pt x="741" y="55"/>
                    </a:lnTo>
                    <a:close/>
                    <a:moveTo>
                      <a:pt x="864" y="160"/>
                    </a:moveTo>
                    <a:cubicBezTo>
                      <a:pt x="821" y="160"/>
                      <a:pt x="821" y="160"/>
                      <a:pt x="821" y="160"/>
                    </a:cubicBezTo>
                    <a:cubicBezTo>
                      <a:pt x="821" y="151"/>
                      <a:pt x="821" y="151"/>
                      <a:pt x="821" y="151"/>
                    </a:cubicBezTo>
                    <a:cubicBezTo>
                      <a:pt x="852" y="151"/>
                      <a:pt x="852" y="151"/>
                      <a:pt x="852" y="151"/>
                    </a:cubicBezTo>
                    <a:cubicBezTo>
                      <a:pt x="852" y="10"/>
                      <a:pt x="852" y="10"/>
                      <a:pt x="852" y="10"/>
                    </a:cubicBezTo>
                    <a:cubicBezTo>
                      <a:pt x="821" y="10"/>
                      <a:pt x="821" y="10"/>
                      <a:pt x="821" y="10"/>
                    </a:cubicBezTo>
                    <a:cubicBezTo>
                      <a:pt x="821" y="1"/>
                      <a:pt x="821" y="1"/>
                      <a:pt x="821" y="1"/>
                    </a:cubicBezTo>
                    <a:cubicBezTo>
                      <a:pt x="864" y="1"/>
                      <a:pt x="864" y="1"/>
                      <a:pt x="864" y="1"/>
                    </a:cubicBezTo>
                    <a:lnTo>
                      <a:pt x="864" y="16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sp>
        <p:nvSpPr>
          <p:cNvPr id="177" name="Rectangle 83">
            <a:extLst>
              <a:ext uri="{FF2B5EF4-FFF2-40B4-BE49-F238E27FC236}">
                <a16:creationId xmlns:a16="http://schemas.microsoft.com/office/drawing/2014/main" id="{4CEA333A-E983-1538-52CA-EFE2A540F81B}"/>
              </a:ext>
            </a:extLst>
          </p:cNvPr>
          <p:cNvSpPr>
            <a:spLocks noChangeArrowheads="1"/>
          </p:cNvSpPr>
          <p:nvPr/>
        </p:nvSpPr>
        <p:spPr bwMode="auto">
          <a:xfrm>
            <a:off x="1639525" y="1347569"/>
            <a:ext cx="1574947" cy="404707"/>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78" name="Freeform 87">
            <a:extLst>
              <a:ext uri="{FF2B5EF4-FFF2-40B4-BE49-F238E27FC236}">
                <a16:creationId xmlns:a16="http://schemas.microsoft.com/office/drawing/2014/main" id="{FE38136A-9326-8C4F-11AD-CF601EAC36CB}"/>
              </a:ext>
            </a:extLst>
          </p:cNvPr>
          <p:cNvSpPr>
            <a:spLocks noEditPoints="1"/>
          </p:cNvSpPr>
          <p:nvPr/>
        </p:nvSpPr>
        <p:spPr bwMode="auto">
          <a:xfrm>
            <a:off x="1743869" y="1428411"/>
            <a:ext cx="1366259" cy="271594"/>
          </a:xfrm>
          <a:custGeom>
            <a:avLst/>
            <a:gdLst>
              <a:gd name="T0" fmla="*/ 348 w 1487"/>
              <a:gd name="T1" fmla="*/ 50 h 296"/>
              <a:gd name="T2" fmla="*/ 327 w 1487"/>
              <a:gd name="T3" fmla="*/ 20 h 296"/>
              <a:gd name="T4" fmla="*/ 408 w 1487"/>
              <a:gd name="T5" fmla="*/ 77 h 296"/>
              <a:gd name="T6" fmla="*/ 415 w 1487"/>
              <a:gd name="T7" fmla="*/ 49 h 296"/>
              <a:gd name="T8" fmla="*/ 445 w 1487"/>
              <a:gd name="T9" fmla="*/ 104 h 296"/>
              <a:gd name="T10" fmla="*/ 472 w 1487"/>
              <a:gd name="T11" fmla="*/ 29 h 296"/>
              <a:gd name="T12" fmla="*/ 538 w 1487"/>
              <a:gd name="T13" fmla="*/ 79 h 296"/>
              <a:gd name="T14" fmla="*/ 538 w 1487"/>
              <a:gd name="T15" fmla="*/ 69 h 296"/>
              <a:gd name="T16" fmla="*/ 545 w 1487"/>
              <a:gd name="T17" fmla="*/ 32 h 296"/>
              <a:gd name="T18" fmla="*/ 574 w 1487"/>
              <a:gd name="T19" fmla="*/ 20 h 296"/>
              <a:gd name="T20" fmla="*/ 617 w 1487"/>
              <a:gd name="T21" fmla="*/ 63 h 296"/>
              <a:gd name="T22" fmla="*/ 643 w 1487"/>
              <a:gd name="T23" fmla="*/ 0 h 296"/>
              <a:gd name="T24" fmla="*/ 665 w 1487"/>
              <a:gd name="T25" fmla="*/ 48 h 296"/>
              <a:gd name="T26" fmla="*/ 673 w 1487"/>
              <a:gd name="T27" fmla="*/ 24 h 296"/>
              <a:gd name="T28" fmla="*/ 702 w 1487"/>
              <a:gd name="T29" fmla="*/ 69 h 296"/>
              <a:gd name="T30" fmla="*/ 732 w 1487"/>
              <a:gd name="T31" fmla="*/ 20 h 296"/>
              <a:gd name="T32" fmla="*/ 810 w 1487"/>
              <a:gd name="T33" fmla="*/ 26 h 296"/>
              <a:gd name="T34" fmla="*/ 794 w 1487"/>
              <a:gd name="T35" fmla="*/ 79 h 296"/>
              <a:gd name="T36" fmla="*/ 856 w 1487"/>
              <a:gd name="T37" fmla="*/ 77 h 296"/>
              <a:gd name="T38" fmla="*/ 845 w 1487"/>
              <a:gd name="T39" fmla="*/ 29 h 296"/>
              <a:gd name="T40" fmla="*/ 860 w 1487"/>
              <a:gd name="T41" fmla="*/ 66 h 296"/>
              <a:gd name="T42" fmla="*/ 930 w 1487"/>
              <a:gd name="T43" fmla="*/ 42 h 296"/>
              <a:gd name="T44" fmla="*/ 905 w 1487"/>
              <a:gd name="T45" fmla="*/ 27 h 296"/>
              <a:gd name="T46" fmla="*/ 967 w 1487"/>
              <a:gd name="T47" fmla="*/ 78 h 296"/>
              <a:gd name="T48" fmla="*/ 1018 w 1487"/>
              <a:gd name="T49" fmla="*/ 46 h 296"/>
              <a:gd name="T50" fmla="*/ 1032 w 1487"/>
              <a:gd name="T51" fmla="*/ 1 h 296"/>
              <a:gd name="T52" fmla="*/ 1159 w 1487"/>
              <a:gd name="T53" fmla="*/ 78 h 296"/>
              <a:gd name="T54" fmla="*/ 1147 w 1487"/>
              <a:gd name="T55" fmla="*/ 38 h 296"/>
              <a:gd name="T56" fmla="*/ 48 w 1487"/>
              <a:gd name="T57" fmla="*/ 258 h 296"/>
              <a:gd name="T58" fmla="*/ 35 w 1487"/>
              <a:gd name="T59" fmla="*/ 166 h 296"/>
              <a:gd name="T60" fmla="*/ 111 w 1487"/>
              <a:gd name="T61" fmla="*/ 181 h 296"/>
              <a:gd name="T62" fmla="*/ 195 w 1487"/>
              <a:gd name="T63" fmla="*/ 217 h 296"/>
              <a:gd name="T64" fmla="*/ 173 w 1487"/>
              <a:gd name="T65" fmla="*/ 177 h 296"/>
              <a:gd name="T66" fmla="*/ 259 w 1487"/>
              <a:gd name="T67" fmla="*/ 161 h 296"/>
              <a:gd name="T68" fmla="*/ 306 w 1487"/>
              <a:gd name="T69" fmla="*/ 276 h 296"/>
              <a:gd name="T70" fmla="*/ 347 w 1487"/>
              <a:gd name="T71" fmla="*/ 152 h 296"/>
              <a:gd name="T72" fmla="*/ 460 w 1487"/>
              <a:gd name="T73" fmla="*/ 164 h 296"/>
              <a:gd name="T74" fmla="*/ 525 w 1487"/>
              <a:gd name="T75" fmla="*/ 163 h 296"/>
              <a:gd name="T76" fmla="*/ 645 w 1487"/>
              <a:gd name="T77" fmla="*/ 288 h 296"/>
              <a:gd name="T78" fmla="*/ 784 w 1487"/>
              <a:gd name="T79" fmla="*/ 246 h 296"/>
              <a:gd name="T80" fmla="*/ 744 w 1487"/>
              <a:gd name="T81" fmla="*/ 164 h 296"/>
              <a:gd name="T82" fmla="*/ 902 w 1487"/>
              <a:gd name="T83" fmla="*/ 288 h 296"/>
              <a:gd name="T84" fmla="*/ 923 w 1487"/>
              <a:gd name="T85" fmla="*/ 185 h 296"/>
              <a:gd name="T86" fmla="*/ 943 w 1487"/>
              <a:gd name="T87" fmla="*/ 204 h 296"/>
              <a:gd name="T88" fmla="*/ 973 w 1487"/>
              <a:gd name="T89" fmla="*/ 182 h 296"/>
              <a:gd name="T90" fmla="*/ 1076 w 1487"/>
              <a:gd name="T91" fmla="*/ 217 h 296"/>
              <a:gd name="T92" fmla="*/ 1232 w 1487"/>
              <a:gd name="T93" fmla="*/ 228 h 296"/>
              <a:gd name="T94" fmla="*/ 1161 w 1487"/>
              <a:gd name="T95" fmla="*/ 168 h 296"/>
              <a:gd name="T96" fmla="*/ 1337 w 1487"/>
              <a:gd name="T97" fmla="*/ 209 h 296"/>
              <a:gd name="T98" fmla="*/ 1301 w 1487"/>
              <a:gd name="T99" fmla="*/ 174 h 296"/>
              <a:gd name="T100" fmla="*/ 1345 w 1487"/>
              <a:gd name="T101" fmla="*/ 165 h 296"/>
              <a:gd name="T102" fmla="*/ 1377 w 1487"/>
              <a:gd name="T103" fmla="*/ 217 h 296"/>
              <a:gd name="T104" fmla="*/ 1422 w 1487"/>
              <a:gd name="T105" fmla="*/ 152 h 296"/>
              <a:gd name="T106" fmla="*/ 1349 w 1487"/>
              <a:gd name="T107" fmla="*/ 246 h 296"/>
              <a:gd name="T108" fmla="*/ 1325 w 1487"/>
              <a:gd name="T109" fmla="*/ 240 h 296"/>
              <a:gd name="T110" fmla="*/ 1400 w 1487"/>
              <a:gd name="T111" fmla="*/ 274 h 296"/>
              <a:gd name="T112" fmla="*/ 1375 w 1487"/>
              <a:gd name="T113" fmla="*/ 247 h 296"/>
              <a:gd name="T114" fmla="*/ 1424 w 1487"/>
              <a:gd name="T115" fmla="*/ 28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7" h="296">
                <a:moveTo>
                  <a:pt x="363" y="57"/>
                </a:moveTo>
                <a:cubicBezTo>
                  <a:pt x="363" y="64"/>
                  <a:pt x="361" y="69"/>
                  <a:pt x="356" y="73"/>
                </a:cubicBezTo>
                <a:cubicBezTo>
                  <a:pt x="351" y="77"/>
                  <a:pt x="344" y="79"/>
                  <a:pt x="335" y="79"/>
                </a:cubicBezTo>
                <a:cubicBezTo>
                  <a:pt x="327" y="79"/>
                  <a:pt x="320" y="78"/>
                  <a:pt x="314" y="75"/>
                </a:cubicBezTo>
                <a:cubicBezTo>
                  <a:pt x="314" y="63"/>
                  <a:pt x="314" y="63"/>
                  <a:pt x="314" y="63"/>
                </a:cubicBezTo>
                <a:cubicBezTo>
                  <a:pt x="318" y="65"/>
                  <a:pt x="321" y="66"/>
                  <a:pt x="325" y="67"/>
                </a:cubicBezTo>
                <a:cubicBezTo>
                  <a:pt x="329" y="68"/>
                  <a:pt x="333" y="68"/>
                  <a:pt x="336" y="68"/>
                </a:cubicBezTo>
                <a:cubicBezTo>
                  <a:pt x="341" y="68"/>
                  <a:pt x="345" y="67"/>
                  <a:pt x="347" y="65"/>
                </a:cubicBezTo>
                <a:cubicBezTo>
                  <a:pt x="350" y="64"/>
                  <a:pt x="351" y="61"/>
                  <a:pt x="351" y="58"/>
                </a:cubicBezTo>
                <a:cubicBezTo>
                  <a:pt x="351" y="55"/>
                  <a:pt x="350" y="52"/>
                  <a:pt x="348" y="50"/>
                </a:cubicBezTo>
                <a:cubicBezTo>
                  <a:pt x="345" y="48"/>
                  <a:pt x="341" y="46"/>
                  <a:pt x="334" y="43"/>
                </a:cubicBezTo>
                <a:cubicBezTo>
                  <a:pt x="327" y="41"/>
                  <a:pt x="322" y="37"/>
                  <a:pt x="319" y="34"/>
                </a:cubicBezTo>
                <a:cubicBezTo>
                  <a:pt x="316" y="30"/>
                  <a:pt x="315" y="26"/>
                  <a:pt x="315" y="21"/>
                </a:cubicBezTo>
                <a:cubicBezTo>
                  <a:pt x="315" y="14"/>
                  <a:pt x="317" y="9"/>
                  <a:pt x="322" y="5"/>
                </a:cubicBezTo>
                <a:cubicBezTo>
                  <a:pt x="326" y="2"/>
                  <a:pt x="332" y="0"/>
                  <a:pt x="340" y="0"/>
                </a:cubicBezTo>
                <a:cubicBezTo>
                  <a:pt x="348" y="0"/>
                  <a:pt x="355" y="1"/>
                  <a:pt x="362" y="5"/>
                </a:cubicBezTo>
                <a:cubicBezTo>
                  <a:pt x="358" y="15"/>
                  <a:pt x="358" y="15"/>
                  <a:pt x="358" y="15"/>
                </a:cubicBezTo>
                <a:cubicBezTo>
                  <a:pt x="351" y="12"/>
                  <a:pt x="345" y="11"/>
                  <a:pt x="340" y="11"/>
                </a:cubicBezTo>
                <a:cubicBezTo>
                  <a:pt x="336" y="11"/>
                  <a:pt x="333" y="12"/>
                  <a:pt x="331" y="13"/>
                </a:cubicBezTo>
                <a:cubicBezTo>
                  <a:pt x="328" y="15"/>
                  <a:pt x="327" y="17"/>
                  <a:pt x="327" y="20"/>
                </a:cubicBezTo>
                <a:cubicBezTo>
                  <a:pt x="327" y="22"/>
                  <a:pt x="328" y="24"/>
                  <a:pt x="329" y="25"/>
                </a:cubicBezTo>
                <a:cubicBezTo>
                  <a:pt x="330" y="27"/>
                  <a:pt x="331" y="28"/>
                  <a:pt x="333" y="29"/>
                </a:cubicBezTo>
                <a:cubicBezTo>
                  <a:pt x="335" y="31"/>
                  <a:pt x="338" y="32"/>
                  <a:pt x="343" y="34"/>
                </a:cubicBezTo>
                <a:cubicBezTo>
                  <a:pt x="349" y="37"/>
                  <a:pt x="353" y="39"/>
                  <a:pt x="356" y="41"/>
                </a:cubicBezTo>
                <a:cubicBezTo>
                  <a:pt x="358" y="43"/>
                  <a:pt x="360" y="45"/>
                  <a:pt x="361" y="48"/>
                </a:cubicBezTo>
                <a:cubicBezTo>
                  <a:pt x="363" y="50"/>
                  <a:pt x="363" y="53"/>
                  <a:pt x="363" y="57"/>
                </a:cubicBezTo>
                <a:close/>
                <a:moveTo>
                  <a:pt x="418" y="78"/>
                </a:moveTo>
                <a:cubicBezTo>
                  <a:pt x="416" y="70"/>
                  <a:pt x="416" y="70"/>
                  <a:pt x="416" y="70"/>
                </a:cubicBezTo>
                <a:cubicBezTo>
                  <a:pt x="416" y="70"/>
                  <a:pt x="416" y="70"/>
                  <a:pt x="416" y="70"/>
                </a:cubicBezTo>
                <a:cubicBezTo>
                  <a:pt x="414" y="73"/>
                  <a:pt x="411" y="75"/>
                  <a:pt x="408" y="77"/>
                </a:cubicBezTo>
                <a:cubicBezTo>
                  <a:pt x="405" y="78"/>
                  <a:pt x="401" y="79"/>
                  <a:pt x="397" y="79"/>
                </a:cubicBezTo>
                <a:cubicBezTo>
                  <a:pt x="390" y="79"/>
                  <a:pt x="385" y="77"/>
                  <a:pt x="382" y="74"/>
                </a:cubicBezTo>
                <a:cubicBezTo>
                  <a:pt x="378" y="70"/>
                  <a:pt x="376" y="65"/>
                  <a:pt x="376" y="58"/>
                </a:cubicBezTo>
                <a:cubicBezTo>
                  <a:pt x="376" y="20"/>
                  <a:pt x="376" y="20"/>
                  <a:pt x="376" y="20"/>
                </a:cubicBezTo>
                <a:cubicBezTo>
                  <a:pt x="389" y="20"/>
                  <a:pt x="389" y="20"/>
                  <a:pt x="389" y="20"/>
                </a:cubicBezTo>
                <a:cubicBezTo>
                  <a:pt x="389" y="56"/>
                  <a:pt x="389" y="56"/>
                  <a:pt x="389" y="56"/>
                </a:cubicBezTo>
                <a:cubicBezTo>
                  <a:pt x="389" y="60"/>
                  <a:pt x="390" y="63"/>
                  <a:pt x="392" y="66"/>
                </a:cubicBezTo>
                <a:cubicBezTo>
                  <a:pt x="393" y="68"/>
                  <a:pt x="396" y="69"/>
                  <a:pt x="400" y="69"/>
                </a:cubicBezTo>
                <a:cubicBezTo>
                  <a:pt x="405" y="69"/>
                  <a:pt x="409" y="67"/>
                  <a:pt x="412" y="64"/>
                </a:cubicBezTo>
                <a:cubicBezTo>
                  <a:pt x="414" y="61"/>
                  <a:pt x="415" y="56"/>
                  <a:pt x="415" y="49"/>
                </a:cubicBezTo>
                <a:cubicBezTo>
                  <a:pt x="415" y="20"/>
                  <a:pt x="415" y="20"/>
                  <a:pt x="415" y="20"/>
                </a:cubicBezTo>
                <a:cubicBezTo>
                  <a:pt x="428" y="20"/>
                  <a:pt x="428" y="20"/>
                  <a:pt x="428" y="20"/>
                </a:cubicBezTo>
                <a:cubicBezTo>
                  <a:pt x="428" y="78"/>
                  <a:pt x="428" y="78"/>
                  <a:pt x="428" y="78"/>
                </a:cubicBezTo>
                <a:lnTo>
                  <a:pt x="418" y="78"/>
                </a:lnTo>
                <a:close/>
                <a:moveTo>
                  <a:pt x="475" y="79"/>
                </a:moveTo>
                <a:cubicBezTo>
                  <a:pt x="467" y="79"/>
                  <a:pt x="462" y="76"/>
                  <a:pt x="458" y="71"/>
                </a:cubicBezTo>
                <a:cubicBezTo>
                  <a:pt x="457" y="71"/>
                  <a:pt x="457" y="71"/>
                  <a:pt x="457" y="71"/>
                </a:cubicBezTo>
                <a:cubicBezTo>
                  <a:pt x="457" y="76"/>
                  <a:pt x="458" y="79"/>
                  <a:pt x="458" y="80"/>
                </a:cubicBezTo>
                <a:cubicBezTo>
                  <a:pt x="458" y="104"/>
                  <a:pt x="458" y="104"/>
                  <a:pt x="458" y="104"/>
                </a:cubicBezTo>
                <a:cubicBezTo>
                  <a:pt x="445" y="104"/>
                  <a:pt x="445" y="104"/>
                  <a:pt x="445" y="104"/>
                </a:cubicBezTo>
                <a:cubicBezTo>
                  <a:pt x="445" y="20"/>
                  <a:pt x="445" y="20"/>
                  <a:pt x="445" y="20"/>
                </a:cubicBezTo>
                <a:cubicBezTo>
                  <a:pt x="455" y="20"/>
                  <a:pt x="455" y="20"/>
                  <a:pt x="455" y="20"/>
                </a:cubicBezTo>
                <a:cubicBezTo>
                  <a:pt x="455" y="21"/>
                  <a:pt x="456" y="23"/>
                  <a:pt x="457" y="27"/>
                </a:cubicBezTo>
                <a:cubicBezTo>
                  <a:pt x="458" y="27"/>
                  <a:pt x="458" y="27"/>
                  <a:pt x="458" y="27"/>
                </a:cubicBezTo>
                <a:cubicBezTo>
                  <a:pt x="461" y="22"/>
                  <a:pt x="467" y="19"/>
                  <a:pt x="475" y="19"/>
                </a:cubicBezTo>
                <a:cubicBezTo>
                  <a:pt x="482" y="19"/>
                  <a:pt x="488" y="21"/>
                  <a:pt x="492" y="27"/>
                </a:cubicBezTo>
                <a:cubicBezTo>
                  <a:pt x="496" y="32"/>
                  <a:pt x="498" y="39"/>
                  <a:pt x="498" y="49"/>
                </a:cubicBezTo>
                <a:cubicBezTo>
                  <a:pt x="498" y="58"/>
                  <a:pt x="496" y="66"/>
                  <a:pt x="492" y="71"/>
                </a:cubicBezTo>
                <a:cubicBezTo>
                  <a:pt x="488" y="76"/>
                  <a:pt x="482" y="79"/>
                  <a:pt x="475" y="79"/>
                </a:cubicBezTo>
                <a:close/>
                <a:moveTo>
                  <a:pt x="472" y="29"/>
                </a:moveTo>
                <a:cubicBezTo>
                  <a:pt x="467" y="29"/>
                  <a:pt x="463" y="30"/>
                  <a:pt x="461" y="33"/>
                </a:cubicBezTo>
                <a:cubicBezTo>
                  <a:pt x="459" y="36"/>
                  <a:pt x="458" y="40"/>
                  <a:pt x="458" y="47"/>
                </a:cubicBezTo>
                <a:cubicBezTo>
                  <a:pt x="458" y="49"/>
                  <a:pt x="458" y="49"/>
                  <a:pt x="458" y="49"/>
                </a:cubicBezTo>
                <a:cubicBezTo>
                  <a:pt x="458" y="56"/>
                  <a:pt x="459" y="61"/>
                  <a:pt x="461" y="64"/>
                </a:cubicBezTo>
                <a:cubicBezTo>
                  <a:pt x="463" y="67"/>
                  <a:pt x="467" y="69"/>
                  <a:pt x="472" y="69"/>
                </a:cubicBezTo>
                <a:cubicBezTo>
                  <a:pt x="476" y="69"/>
                  <a:pt x="480" y="67"/>
                  <a:pt x="482" y="64"/>
                </a:cubicBezTo>
                <a:cubicBezTo>
                  <a:pt x="484" y="60"/>
                  <a:pt x="485" y="55"/>
                  <a:pt x="485" y="49"/>
                </a:cubicBezTo>
                <a:cubicBezTo>
                  <a:pt x="485" y="42"/>
                  <a:pt x="484" y="37"/>
                  <a:pt x="482" y="34"/>
                </a:cubicBezTo>
                <a:cubicBezTo>
                  <a:pt x="480" y="30"/>
                  <a:pt x="476" y="29"/>
                  <a:pt x="472" y="29"/>
                </a:cubicBezTo>
                <a:close/>
                <a:moveTo>
                  <a:pt x="538" y="79"/>
                </a:moveTo>
                <a:cubicBezTo>
                  <a:pt x="529" y="79"/>
                  <a:pt x="522" y="76"/>
                  <a:pt x="516" y="71"/>
                </a:cubicBezTo>
                <a:cubicBezTo>
                  <a:pt x="511" y="66"/>
                  <a:pt x="509" y="58"/>
                  <a:pt x="509" y="49"/>
                </a:cubicBezTo>
                <a:cubicBezTo>
                  <a:pt x="509" y="40"/>
                  <a:pt x="511" y="32"/>
                  <a:pt x="516" y="27"/>
                </a:cubicBezTo>
                <a:cubicBezTo>
                  <a:pt x="521" y="21"/>
                  <a:pt x="527" y="19"/>
                  <a:pt x="535" y="19"/>
                </a:cubicBezTo>
                <a:cubicBezTo>
                  <a:pt x="543" y="19"/>
                  <a:pt x="549" y="21"/>
                  <a:pt x="554" y="26"/>
                </a:cubicBezTo>
                <a:cubicBezTo>
                  <a:pt x="558" y="30"/>
                  <a:pt x="560" y="37"/>
                  <a:pt x="560" y="45"/>
                </a:cubicBezTo>
                <a:cubicBezTo>
                  <a:pt x="560" y="52"/>
                  <a:pt x="560" y="52"/>
                  <a:pt x="560" y="52"/>
                </a:cubicBezTo>
                <a:cubicBezTo>
                  <a:pt x="522" y="52"/>
                  <a:pt x="522" y="52"/>
                  <a:pt x="522" y="52"/>
                </a:cubicBezTo>
                <a:cubicBezTo>
                  <a:pt x="522" y="57"/>
                  <a:pt x="523" y="62"/>
                  <a:pt x="526" y="65"/>
                </a:cubicBezTo>
                <a:cubicBezTo>
                  <a:pt x="529" y="68"/>
                  <a:pt x="533" y="69"/>
                  <a:pt x="538" y="69"/>
                </a:cubicBezTo>
                <a:cubicBezTo>
                  <a:pt x="542" y="69"/>
                  <a:pt x="545" y="69"/>
                  <a:pt x="548" y="68"/>
                </a:cubicBezTo>
                <a:cubicBezTo>
                  <a:pt x="551" y="67"/>
                  <a:pt x="554" y="66"/>
                  <a:pt x="557" y="65"/>
                </a:cubicBezTo>
                <a:cubicBezTo>
                  <a:pt x="557" y="75"/>
                  <a:pt x="557" y="75"/>
                  <a:pt x="557" y="75"/>
                </a:cubicBezTo>
                <a:cubicBezTo>
                  <a:pt x="554" y="76"/>
                  <a:pt x="551" y="77"/>
                  <a:pt x="548" y="78"/>
                </a:cubicBezTo>
                <a:cubicBezTo>
                  <a:pt x="545" y="79"/>
                  <a:pt x="542" y="79"/>
                  <a:pt x="538" y="79"/>
                </a:cubicBezTo>
                <a:close/>
                <a:moveTo>
                  <a:pt x="535" y="28"/>
                </a:moveTo>
                <a:cubicBezTo>
                  <a:pt x="532" y="28"/>
                  <a:pt x="528" y="29"/>
                  <a:pt x="526" y="32"/>
                </a:cubicBezTo>
                <a:cubicBezTo>
                  <a:pt x="524" y="34"/>
                  <a:pt x="522" y="38"/>
                  <a:pt x="522" y="43"/>
                </a:cubicBezTo>
                <a:cubicBezTo>
                  <a:pt x="548" y="43"/>
                  <a:pt x="548" y="43"/>
                  <a:pt x="548" y="43"/>
                </a:cubicBezTo>
                <a:cubicBezTo>
                  <a:pt x="548" y="38"/>
                  <a:pt x="547" y="34"/>
                  <a:pt x="545" y="32"/>
                </a:cubicBezTo>
                <a:cubicBezTo>
                  <a:pt x="542" y="29"/>
                  <a:pt x="539" y="28"/>
                  <a:pt x="535" y="28"/>
                </a:cubicBezTo>
                <a:close/>
                <a:moveTo>
                  <a:pt x="604" y="19"/>
                </a:moveTo>
                <a:cubicBezTo>
                  <a:pt x="606" y="19"/>
                  <a:pt x="608" y="19"/>
                  <a:pt x="610" y="19"/>
                </a:cubicBezTo>
                <a:cubicBezTo>
                  <a:pt x="609" y="31"/>
                  <a:pt x="609" y="31"/>
                  <a:pt x="609" y="31"/>
                </a:cubicBezTo>
                <a:cubicBezTo>
                  <a:pt x="607" y="30"/>
                  <a:pt x="605" y="30"/>
                  <a:pt x="603" y="30"/>
                </a:cubicBezTo>
                <a:cubicBezTo>
                  <a:pt x="598" y="30"/>
                  <a:pt x="594" y="32"/>
                  <a:pt x="591" y="35"/>
                </a:cubicBezTo>
                <a:cubicBezTo>
                  <a:pt x="588" y="38"/>
                  <a:pt x="587" y="42"/>
                  <a:pt x="587" y="47"/>
                </a:cubicBezTo>
                <a:cubicBezTo>
                  <a:pt x="587" y="78"/>
                  <a:pt x="587" y="78"/>
                  <a:pt x="587" y="78"/>
                </a:cubicBezTo>
                <a:cubicBezTo>
                  <a:pt x="574" y="78"/>
                  <a:pt x="574" y="78"/>
                  <a:pt x="574" y="78"/>
                </a:cubicBezTo>
                <a:cubicBezTo>
                  <a:pt x="574" y="20"/>
                  <a:pt x="574" y="20"/>
                  <a:pt x="574" y="20"/>
                </a:cubicBezTo>
                <a:cubicBezTo>
                  <a:pt x="584" y="20"/>
                  <a:pt x="584" y="20"/>
                  <a:pt x="584" y="20"/>
                </a:cubicBezTo>
                <a:cubicBezTo>
                  <a:pt x="586" y="30"/>
                  <a:pt x="586" y="30"/>
                  <a:pt x="586" y="30"/>
                </a:cubicBezTo>
                <a:cubicBezTo>
                  <a:pt x="586" y="30"/>
                  <a:pt x="586" y="30"/>
                  <a:pt x="586" y="30"/>
                </a:cubicBezTo>
                <a:cubicBezTo>
                  <a:pt x="588" y="26"/>
                  <a:pt x="591" y="24"/>
                  <a:pt x="594" y="22"/>
                </a:cubicBezTo>
                <a:cubicBezTo>
                  <a:pt x="597" y="20"/>
                  <a:pt x="600" y="19"/>
                  <a:pt x="604" y="19"/>
                </a:cubicBezTo>
                <a:close/>
                <a:moveTo>
                  <a:pt x="666" y="57"/>
                </a:moveTo>
                <a:cubicBezTo>
                  <a:pt x="666" y="64"/>
                  <a:pt x="664" y="69"/>
                  <a:pt x="659" y="73"/>
                </a:cubicBezTo>
                <a:cubicBezTo>
                  <a:pt x="654" y="77"/>
                  <a:pt x="647" y="79"/>
                  <a:pt x="639" y="79"/>
                </a:cubicBezTo>
                <a:cubicBezTo>
                  <a:pt x="630" y="79"/>
                  <a:pt x="623" y="78"/>
                  <a:pt x="617" y="75"/>
                </a:cubicBezTo>
                <a:cubicBezTo>
                  <a:pt x="617" y="63"/>
                  <a:pt x="617" y="63"/>
                  <a:pt x="617" y="63"/>
                </a:cubicBezTo>
                <a:cubicBezTo>
                  <a:pt x="621" y="65"/>
                  <a:pt x="624" y="66"/>
                  <a:pt x="628" y="67"/>
                </a:cubicBezTo>
                <a:cubicBezTo>
                  <a:pt x="632" y="68"/>
                  <a:pt x="636" y="68"/>
                  <a:pt x="639" y="68"/>
                </a:cubicBezTo>
                <a:cubicBezTo>
                  <a:pt x="644" y="68"/>
                  <a:pt x="648" y="67"/>
                  <a:pt x="650" y="65"/>
                </a:cubicBezTo>
                <a:cubicBezTo>
                  <a:pt x="653" y="64"/>
                  <a:pt x="654" y="61"/>
                  <a:pt x="654" y="58"/>
                </a:cubicBezTo>
                <a:cubicBezTo>
                  <a:pt x="654" y="55"/>
                  <a:pt x="653" y="52"/>
                  <a:pt x="651" y="50"/>
                </a:cubicBezTo>
                <a:cubicBezTo>
                  <a:pt x="649" y="48"/>
                  <a:pt x="644" y="46"/>
                  <a:pt x="637" y="43"/>
                </a:cubicBezTo>
                <a:cubicBezTo>
                  <a:pt x="630" y="41"/>
                  <a:pt x="625" y="37"/>
                  <a:pt x="622" y="34"/>
                </a:cubicBezTo>
                <a:cubicBezTo>
                  <a:pt x="620" y="30"/>
                  <a:pt x="618" y="26"/>
                  <a:pt x="618" y="21"/>
                </a:cubicBezTo>
                <a:cubicBezTo>
                  <a:pt x="618" y="14"/>
                  <a:pt x="620" y="9"/>
                  <a:pt x="625" y="5"/>
                </a:cubicBezTo>
                <a:cubicBezTo>
                  <a:pt x="630" y="2"/>
                  <a:pt x="636" y="0"/>
                  <a:pt x="643" y="0"/>
                </a:cubicBezTo>
                <a:cubicBezTo>
                  <a:pt x="651" y="0"/>
                  <a:pt x="658" y="1"/>
                  <a:pt x="665" y="5"/>
                </a:cubicBezTo>
                <a:cubicBezTo>
                  <a:pt x="661" y="15"/>
                  <a:pt x="661" y="15"/>
                  <a:pt x="661" y="15"/>
                </a:cubicBezTo>
                <a:cubicBezTo>
                  <a:pt x="654" y="12"/>
                  <a:pt x="648" y="11"/>
                  <a:pt x="643" y="11"/>
                </a:cubicBezTo>
                <a:cubicBezTo>
                  <a:pt x="639" y="11"/>
                  <a:pt x="636" y="12"/>
                  <a:pt x="634" y="13"/>
                </a:cubicBezTo>
                <a:cubicBezTo>
                  <a:pt x="632" y="15"/>
                  <a:pt x="631" y="17"/>
                  <a:pt x="631" y="20"/>
                </a:cubicBezTo>
                <a:cubicBezTo>
                  <a:pt x="631" y="22"/>
                  <a:pt x="631" y="24"/>
                  <a:pt x="632" y="25"/>
                </a:cubicBezTo>
                <a:cubicBezTo>
                  <a:pt x="633" y="27"/>
                  <a:pt x="634" y="28"/>
                  <a:pt x="636" y="29"/>
                </a:cubicBezTo>
                <a:cubicBezTo>
                  <a:pt x="638" y="31"/>
                  <a:pt x="641" y="32"/>
                  <a:pt x="646" y="34"/>
                </a:cubicBezTo>
                <a:cubicBezTo>
                  <a:pt x="652" y="37"/>
                  <a:pt x="656" y="39"/>
                  <a:pt x="659" y="41"/>
                </a:cubicBezTo>
                <a:cubicBezTo>
                  <a:pt x="661" y="43"/>
                  <a:pt x="663" y="45"/>
                  <a:pt x="665" y="48"/>
                </a:cubicBezTo>
                <a:cubicBezTo>
                  <a:pt x="666" y="50"/>
                  <a:pt x="666" y="53"/>
                  <a:pt x="666" y="57"/>
                </a:cubicBezTo>
                <a:close/>
                <a:moveTo>
                  <a:pt x="702" y="69"/>
                </a:moveTo>
                <a:cubicBezTo>
                  <a:pt x="705" y="69"/>
                  <a:pt x="708" y="68"/>
                  <a:pt x="711" y="67"/>
                </a:cubicBezTo>
                <a:cubicBezTo>
                  <a:pt x="711" y="77"/>
                  <a:pt x="711" y="77"/>
                  <a:pt x="711" y="77"/>
                </a:cubicBezTo>
                <a:cubicBezTo>
                  <a:pt x="709" y="77"/>
                  <a:pt x="708" y="78"/>
                  <a:pt x="705" y="78"/>
                </a:cubicBezTo>
                <a:cubicBezTo>
                  <a:pt x="703" y="79"/>
                  <a:pt x="701" y="79"/>
                  <a:pt x="699" y="79"/>
                </a:cubicBezTo>
                <a:cubicBezTo>
                  <a:pt x="687" y="79"/>
                  <a:pt x="681" y="73"/>
                  <a:pt x="681" y="60"/>
                </a:cubicBezTo>
                <a:cubicBezTo>
                  <a:pt x="681" y="29"/>
                  <a:pt x="681" y="29"/>
                  <a:pt x="681" y="29"/>
                </a:cubicBezTo>
                <a:cubicBezTo>
                  <a:pt x="673" y="29"/>
                  <a:pt x="673" y="29"/>
                  <a:pt x="673" y="29"/>
                </a:cubicBezTo>
                <a:cubicBezTo>
                  <a:pt x="673" y="24"/>
                  <a:pt x="673" y="24"/>
                  <a:pt x="673" y="24"/>
                </a:cubicBezTo>
                <a:cubicBezTo>
                  <a:pt x="682" y="19"/>
                  <a:pt x="682" y="19"/>
                  <a:pt x="682" y="19"/>
                </a:cubicBezTo>
                <a:cubicBezTo>
                  <a:pt x="686" y="7"/>
                  <a:pt x="686" y="7"/>
                  <a:pt x="686" y="7"/>
                </a:cubicBezTo>
                <a:cubicBezTo>
                  <a:pt x="694" y="7"/>
                  <a:pt x="694" y="7"/>
                  <a:pt x="694" y="7"/>
                </a:cubicBezTo>
                <a:cubicBezTo>
                  <a:pt x="694" y="20"/>
                  <a:pt x="694" y="20"/>
                  <a:pt x="694" y="20"/>
                </a:cubicBezTo>
                <a:cubicBezTo>
                  <a:pt x="710" y="20"/>
                  <a:pt x="710" y="20"/>
                  <a:pt x="710" y="20"/>
                </a:cubicBezTo>
                <a:cubicBezTo>
                  <a:pt x="710" y="29"/>
                  <a:pt x="710" y="29"/>
                  <a:pt x="710" y="29"/>
                </a:cubicBezTo>
                <a:cubicBezTo>
                  <a:pt x="694" y="29"/>
                  <a:pt x="694" y="29"/>
                  <a:pt x="694" y="29"/>
                </a:cubicBezTo>
                <a:cubicBezTo>
                  <a:pt x="694" y="60"/>
                  <a:pt x="694" y="60"/>
                  <a:pt x="694" y="60"/>
                </a:cubicBezTo>
                <a:cubicBezTo>
                  <a:pt x="694" y="63"/>
                  <a:pt x="694" y="65"/>
                  <a:pt x="696" y="67"/>
                </a:cubicBezTo>
                <a:cubicBezTo>
                  <a:pt x="697" y="68"/>
                  <a:pt x="699" y="69"/>
                  <a:pt x="702" y="69"/>
                </a:cubicBezTo>
                <a:close/>
                <a:moveTo>
                  <a:pt x="752" y="19"/>
                </a:moveTo>
                <a:cubicBezTo>
                  <a:pt x="754" y="19"/>
                  <a:pt x="756" y="19"/>
                  <a:pt x="758" y="19"/>
                </a:cubicBezTo>
                <a:cubicBezTo>
                  <a:pt x="757" y="31"/>
                  <a:pt x="757" y="31"/>
                  <a:pt x="757" y="31"/>
                </a:cubicBezTo>
                <a:cubicBezTo>
                  <a:pt x="755" y="30"/>
                  <a:pt x="753" y="30"/>
                  <a:pt x="751" y="30"/>
                </a:cubicBezTo>
                <a:cubicBezTo>
                  <a:pt x="746" y="30"/>
                  <a:pt x="742" y="32"/>
                  <a:pt x="739" y="35"/>
                </a:cubicBezTo>
                <a:cubicBezTo>
                  <a:pt x="736" y="38"/>
                  <a:pt x="735" y="42"/>
                  <a:pt x="735" y="47"/>
                </a:cubicBezTo>
                <a:cubicBezTo>
                  <a:pt x="735" y="78"/>
                  <a:pt x="735" y="78"/>
                  <a:pt x="735" y="78"/>
                </a:cubicBezTo>
                <a:cubicBezTo>
                  <a:pt x="722" y="78"/>
                  <a:pt x="722" y="78"/>
                  <a:pt x="722" y="78"/>
                </a:cubicBezTo>
                <a:cubicBezTo>
                  <a:pt x="722" y="20"/>
                  <a:pt x="722" y="20"/>
                  <a:pt x="722" y="20"/>
                </a:cubicBezTo>
                <a:cubicBezTo>
                  <a:pt x="732" y="20"/>
                  <a:pt x="732" y="20"/>
                  <a:pt x="732" y="20"/>
                </a:cubicBezTo>
                <a:cubicBezTo>
                  <a:pt x="734" y="30"/>
                  <a:pt x="734" y="30"/>
                  <a:pt x="734" y="30"/>
                </a:cubicBezTo>
                <a:cubicBezTo>
                  <a:pt x="734" y="30"/>
                  <a:pt x="734" y="30"/>
                  <a:pt x="734" y="30"/>
                </a:cubicBezTo>
                <a:cubicBezTo>
                  <a:pt x="736" y="26"/>
                  <a:pt x="739" y="24"/>
                  <a:pt x="742" y="22"/>
                </a:cubicBezTo>
                <a:cubicBezTo>
                  <a:pt x="745" y="20"/>
                  <a:pt x="748" y="19"/>
                  <a:pt x="752" y="19"/>
                </a:cubicBezTo>
                <a:close/>
                <a:moveTo>
                  <a:pt x="794" y="79"/>
                </a:moveTo>
                <a:cubicBezTo>
                  <a:pt x="785" y="79"/>
                  <a:pt x="778" y="76"/>
                  <a:pt x="773" y="71"/>
                </a:cubicBezTo>
                <a:cubicBezTo>
                  <a:pt x="768" y="66"/>
                  <a:pt x="765" y="58"/>
                  <a:pt x="765" y="49"/>
                </a:cubicBezTo>
                <a:cubicBezTo>
                  <a:pt x="765" y="40"/>
                  <a:pt x="768" y="32"/>
                  <a:pt x="772" y="27"/>
                </a:cubicBezTo>
                <a:cubicBezTo>
                  <a:pt x="777" y="21"/>
                  <a:pt x="784" y="19"/>
                  <a:pt x="792" y="19"/>
                </a:cubicBezTo>
                <a:cubicBezTo>
                  <a:pt x="800" y="19"/>
                  <a:pt x="806" y="21"/>
                  <a:pt x="810" y="26"/>
                </a:cubicBezTo>
                <a:cubicBezTo>
                  <a:pt x="815" y="30"/>
                  <a:pt x="817" y="37"/>
                  <a:pt x="817" y="45"/>
                </a:cubicBezTo>
                <a:cubicBezTo>
                  <a:pt x="817" y="52"/>
                  <a:pt x="817" y="52"/>
                  <a:pt x="817" y="52"/>
                </a:cubicBezTo>
                <a:cubicBezTo>
                  <a:pt x="778" y="52"/>
                  <a:pt x="778" y="52"/>
                  <a:pt x="778" y="52"/>
                </a:cubicBezTo>
                <a:cubicBezTo>
                  <a:pt x="778" y="57"/>
                  <a:pt x="780" y="62"/>
                  <a:pt x="783" y="65"/>
                </a:cubicBezTo>
                <a:cubicBezTo>
                  <a:pt x="785" y="68"/>
                  <a:pt x="790" y="69"/>
                  <a:pt x="795" y="69"/>
                </a:cubicBezTo>
                <a:cubicBezTo>
                  <a:pt x="798" y="69"/>
                  <a:pt x="801" y="69"/>
                  <a:pt x="804" y="68"/>
                </a:cubicBezTo>
                <a:cubicBezTo>
                  <a:pt x="807" y="67"/>
                  <a:pt x="810" y="66"/>
                  <a:pt x="814" y="65"/>
                </a:cubicBezTo>
                <a:cubicBezTo>
                  <a:pt x="814" y="75"/>
                  <a:pt x="814" y="75"/>
                  <a:pt x="814" y="75"/>
                </a:cubicBezTo>
                <a:cubicBezTo>
                  <a:pt x="811" y="76"/>
                  <a:pt x="808" y="77"/>
                  <a:pt x="805" y="78"/>
                </a:cubicBezTo>
                <a:cubicBezTo>
                  <a:pt x="802" y="79"/>
                  <a:pt x="798" y="79"/>
                  <a:pt x="794" y="79"/>
                </a:cubicBezTo>
                <a:close/>
                <a:moveTo>
                  <a:pt x="792" y="28"/>
                </a:moveTo>
                <a:cubicBezTo>
                  <a:pt x="788" y="28"/>
                  <a:pt x="785" y="29"/>
                  <a:pt x="782" y="32"/>
                </a:cubicBezTo>
                <a:cubicBezTo>
                  <a:pt x="780" y="34"/>
                  <a:pt x="779" y="38"/>
                  <a:pt x="778" y="43"/>
                </a:cubicBezTo>
                <a:cubicBezTo>
                  <a:pt x="805" y="43"/>
                  <a:pt x="805" y="43"/>
                  <a:pt x="805" y="43"/>
                </a:cubicBezTo>
                <a:cubicBezTo>
                  <a:pt x="805" y="38"/>
                  <a:pt x="803" y="34"/>
                  <a:pt x="801" y="32"/>
                </a:cubicBezTo>
                <a:cubicBezTo>
                  <a:pt x="799" y="29"/>
                  <a:pt x="796" y="28"/>
                  <a:pt x="792" y="28"/>
                </a:cubicBezTo>
                <a:close/>
                <a:moveTo>
                  <a:pt x="867" y="78"/>
                </a:moveTo>
                <a:cubicBezTo>
                  <a:pt x="865" y="70"/>
                  <a:pt x="865" y="70"/>
                  <a:pt x="865" y="70"/>
                </a:cubicBezTo>
                <a:cubicBezTo>
                  <a:pt x="864" y="70"/>
                  <a:pt x="864" y="70"/>
                  <a:pt x="864" y="70"/>
                </a:cubicBezTo>
                <a:cubicBezTo>
                  <a:pt x="861" y="73"/>
                  <a:pt x="859" y="76"/>
                  <a:pt x="856" y="77"/>
                </a:cubicBezTo>
                <a:cubicBezTo>
                  <a:pt x="853" y="78"/>
                  <a:pt x="849" y="79"/>
                  <a:pt x="845" y="79"/>
                </a:cubicBezTo>
                <a:cubicBezTo>
                  <a:pt x="839" y="79"/>
                  <a:pt x="835" y="77"/>
                  <a:pt x="832" y="74"/>
                </a:cubicBezTo>
                <a:cubicBezTo>
                  <a:pt x="828" y="71"/>
                  <a:pt x="827" y="67"/>
                  <a:pt x="827" y="61"/>
                </a:cubicBezTo>
                <a:cubicBezTo>
                  <a:pt x="827" y="55"/>
                  <a:pt x="829" y="51"/>
                  <a:pt x="833" y="48"/>
                </a:cubicBezTo>
                <a:cubicBezTo>
                  <a:pt x="838" y="45"/>
                  <a:pt x="845" y="43"/>
                  <a:pt x="854" y="43"/>
                </a:cubicBezTo>
                <a:cubicBezTo>
                  <a:pt x="864" y="42"/>
                  <a:pt x="864" y="42"/>
                  <a:pt x="864" y="42"/>
                </a:cubicBezTo>
                <a:cubicBezTo>
                  <a:pt x="864" y="39"/>
                  <a:pt x="864" y="39"/>
                  <a:pt x="864" y="39"/>
                </a:cubicBezTo>
                <a:cubicBezTo>
                  <a:pt x="864" y="35"/>
                  <a:pt x="863" y="33"/>
                  <a:pt x="861" y="31"/>
                </a:cubicBezTo>
                <a:cubicBezTo>
                  <a:pt x="859" y="29"/>
                  <a:pt x="857" y="28"/>
                  <a:pt x="853" y="28"/>
                </a:cubicBezTo>
                <a:cubicBezTo>
                  <a:pt x="850" y="28"/>
                  <a:pt x="847" y="29"/>
                  <a:pt x="845" y="29"/>
                </a:cubicBezTo>
                <a:cubicBezTo>
                  <a:pt x="842" y="30"/>
                  <a:pt x="839" y="31"/>
                  <a:pt x="837" y="33"/>
                </a:cubicBezTo>
                <a:cubicBezTo>
                  <a:pt x="833" y="24"/>
                  <a:pt x="833" y="24"/>
                  <a:pt x="833" y="24"/>
                </a:cubicBezTo>
                <a:cubicBezTo>
                  <a:pt x="836" y="22"/>
                  <a:pt x="839" y="21"/>
                  <a:pt x="843" y="20"/>
                </a:cubicBezTo>
                <a:cubicBezTo>
                  <a:pt x="847" y="19"/>
                  <a:pt x="850" y="19"/>
                  <a:pt x="854" y="19"/>
                </a:cubicBezTo>
                <a:cubicBezTo>
                  <a:pt x="861" y="19"/>
                  <a:pt x="867" y="20"/>
                  <a:pt x="870" y="23"/>
                </a:cubicBezTo>
                <a:cubicBezTo>
                  <a:pt x="874" y="27"/>
                  <a:pt x="876" y="32"/>
                  <a:pt x="876" y="39"/>
                </a:cubicBezTo>
                <a:cubicBezTo>
                  <a:pt x="876" y="78"/>
                  <a:pt x="876" y="78"/>
                  <a:pt x="876" y="78"/>
                </a:cubicBezTo>
                <a:lnTo>
                  <a:pt x="867" y="78"/>
                </a:lnTo>
                <a:close/>
                <a:moveTo>
                  <a:pt x="849" y="69"/>
                </a:moveTo>
                <a:cubicBezTo>
                  <a:pt x="853" y="69"/>
                  <a:pt x="857" y="68"/>
                  <a:pt x="860" y="66"/>
                </a:cubicBezTo>
                <a:cubicBezTo>
                  <a:pt x="862" y="63"/>
                  <a:pt x="864" y="60"/>
                  <a:pt x="864" y="55"/>
                </a:cubicBezTo>
                <a:cubicBezTo>
                  <a:pt x="864" y="50"/>
                  <a:pt x="864" y="50"/>
                  <a:pt x="864" y="50"/>
                </a:cubicBezTo>
                <a:cubicBezTo>
                  <a:pt x="856" y="50"/>
                  <a:pt x="856" y="50"/>
                  <a:pt x="856" y="50"/>
                </a:cubicBezTo>
                <a:cubicBezTo>
                  <a:pt x="850" y="51"/>
                  <a:pt x="846" y="52"/>
                  <a:pt x="844" y="53"/>
                </a:cubicBezTo>
                <a:cubicBezTo>
                  <a:pt x="841" y="55"/>
                  <a:pt x="840" y="58"/>
                  <a:pt x="840" y="61"/>
                </a:cubicBezTo>
                <a:cubicBezTo>
                  <a:pt x="840" y="64"/>
                  <a:pt x="840" y="66"/>
                  <a:pt x="842" y="67"/>
                </a:cubicBezTo>
                <a:cubicBezTo>
                  <a:pt x="843" y="69"/>
                  <a:pt x="846" y="69"/>
                  <a:pt x="849" y="69"/>
                </a:cubicBezTo>
                <a:close/>
                <a:moveTo>
                  <a:pt x="942" y="78"/>
                </a:moveTo>
                <a:cubicBezTo>
                  <a:pt x="930" y="78"/>
                  <a:pt x="930" y="78"/>
                  <a:pt x="930" y="78"/>
                </a:cubicBezTo>
                <a:cubicBezTo>
                  <a:pt x="930" y="42"/>
                  <a:pt x="930" y="42"/>
                  <a:pt x="930" y="42"/>
                </a:cubicBezTo>
                <a:cubicBezTo>
                  <a:pt x="930" y="38"/>
                  <a:pt x="929" y="34"/>
                  <a:pt x="927" y="32"/>
                </a:cubicBezTo>
                <a:cubicBezTo>
                  <a:pt x="926" y="30"/>
                  <a:pt x="923" y="29"/>
                  <a:pt x="919" y="29"/>
                </a:cubicBezTo>
                <a:cubicBezTo>
                  <a:pt x="915" y="29"/>
                  <a:pt x="911" y="30"/>
                  <a:pt x="909" y="33"/>
                </a:cubicBezTo>
                <a:cubicBezTo>
                  <a:pt x="907" y="36"/>
                  <a:pt x="906" y="42"/>
                  <a:pt x="906" y="49"/>
                </a:cubicBezTo>
                <a:cubicBezTo>
                  <a:pt x="906" y="78"/>
                  <a:pt x="906" y="78"/>
                  <a:pt x="906" y="78"/>
                </a:cubicBezTo>
                <a:cubicBezTo>
                  <a:pt x="893" y="78"/>
                  <a:pt x="893" y="78"/>
                  <a:pt x="893" y="78"/>
                </a:cubicBezTo>
                <a:cubicBezTo>
                  <a:pt x="893" y="20"/>
                  <a:pt x="893" y="20"/>
                  <a:pt x="893" y="20"/>
                </a:cubicBezTo>
                <a:cubicBezTo>
                  <a:pt x="903" y="20"/>
                  <a:pt x="903" y="20"/>
                  <a:pt x="903" y="20"/>
                </a:cubicBezTo>
                <a:cubicBezTo>
                  <a:pt x="905" y="27"/>
                  <a:pt x="905" y="27"/>
                  <a:pt x="905" y="27"/>
                </a:cubicBezTo>
                <a:cubicBezTo>
                  <a:pt x="905" y="27"/>
                  <a:pt x="905" y="27"/>
                  <a:pt x="905" y="27"/>
                </a:cubicBezTo>
                <a:cubicBezTo>
                  <a:pt x="907" y="25"/>
                  <a:pt x="909" y="22"/>
                  <a:pt x="912" y="21"/>
                </a:cubicBezTo>
                <a:cubicBezTo>
                  <a:pt x="915" y="19"/>
                  <a:pt x="919" y="19"/>
                  <a:pt x="922" y="19"/>
                </a:cubicBezTo>
                <a:cubicBezTo>
                  <a:pt x="931" y="19"/>
                  <a:pt x="937" y="22"/>
                  <a:pt x="940" y="28"/>
                </a:cubicBezTo>
                <a:cubicBezTo>
                  <a:pt x="941" y="28"/>
                  <a:pt x="941" y="28"/>
                  <a:pt x="941" y="28"/>
                </a:cubicBezTo>
                <a:cubicBezTo>
                  <a:pt x="943" y="25"/>
                  <a:pt x="945" y="23"/>
                  <a:pt x="948" y="21"/>
                </a:cubicBezTo>
                <a:cubicBezTo>
                  <a:pt x="951" y="19"/>
                  <a:pt x="955" y="19"/>
                  <a:pt x="959" y="19"/>
                </a:cubicBezTo>
                <a:cubicBezTo>
                  <a:pt x="966" y="19"/>
                  <a:pt x="971" y="20"/>
                  <a:pt x="974" y="24"/>
                </a:cubicBezTo>
                <a:cubicBezTo>
                  <a:pt x="977" y="27"/>
                  <a:pt x="979" y="33"/>
                  <a:pt x="979" y="40"/>
                </a:cubicBezTo>
                <a:cubicBezTo>
                  <a:pt x="979" y="78"/>
                  <a:pt x="979" y="78"/>
                  <a:pt x="979" y="78"/>
                </a:cubicBezTo>
                <a:cubicBezTo>
                  <a:pt x="967" y="78"/>
                  <a:pt x="967" y="78"/>
                  <a:pt x="967" y="78"/>
                </a:cubicBezTo>
                <a:cubicBezTo>
                  <a:pt x="967" y="42"/>
                  <a:pt x="967" y="42"/>
                  <a:pt x="967" y="42"/>
                </a:cubicBezTo>
                <a:cubicBezTo>
                  <a:pt x="967" y="38"/>
                  <a:pt x="966" y="34"/>
                  <a:pt x="964" y="32"/>
                </a:cubicBezTo>
                <a:cubicBezTo>
                  <a:pt x="962" y="30"/>
                  <a:pt x="960" y="29"/>
                  <a:pt x="956" y="29"/>
                </a:cubicBezTo>
                <a:cubicBezTo>
                  <a:pt x="951" y="29"/>
                  <a:pt x="948" y="30"/>
                  <a:pt x="946" y="33"/>
                </a:cubicBezTo>
                <a:cubicBezTo>
                  <a:pt x="943" y="36"/>
                  <a:pt x="942" y="41"/>
                  <a:pt x="942" y="47"/>
                </a:cubicBezTo>
                <a:lnTo>
                  <a:pt x="942" y="78"/>
                </a:lnTo>
                <a:close/>
                <a:moveTo>
                  <a:pt x="991" y="46"/>
                </a:moveTo>
                <a:cubicBezTo>
                  <a:pt x="991" y="35"/>
                  <a:pt x="991" y="35"/>
                  <a:pt x="991" y="35"/>
                </a:cubicBezTo>
                <a:cubicBezTo>
                  <a:pt x="1018" y="35"/>
                  <a:pt x="1018" y="35"/>
                  <a:pt x="1018" y="35"/>
                </a:cubicBezTo>
                <a:cubicBezTo>
                  <a:pt x="1018" y="46"/>
                  <a:pt x="1018" y="46"/>
                  <a:pt x="1018" y="46"/>
                </a:cubicBezTo>
                <a:lnTo>
                  <a:pt x="991" y="46"/>
                </a:lnTo>
                <a:close/>
                <a:moveTo>
                  <a:pt x="1096" y="78"/>
                </a:moveTo>
                <a:cubicBezTo>
                  <a:pt x="1081" y="78"/>
                  <a:pt x="1081" y="78"/>
                  <a:pt x="1081" y="78"/>
                </a:cubicBezTo>
                <a:cubicBezTo>
                  <a:pt x="1043" y="17"/>
                  <a:pt x="1043" y="17"/>
                  <a:pt x="1043" y="17"/>
                </a:cubicBezTo>
                <a:cubicBezTo>
                  <a:pt x="1043" y="17"/>
                  <a:pt x="1043" y="17"/>
                  <a:pt x="1043" y="17"/>
                </a:cubicBezTo>
                <a:cubicBezTo>
                  <a:pt x="1043" y="20"/>
                  <a:pt x="1043" y="20"/>
                  <a:pt x="1043" y="20"/>
                </a:cubicBezTo>
                <a:cubicBezTo>
                  <a:pt x="1043" y="27"/>
                  <a:pt x="1044" y="32"/>
                  <a:pt x="1044" y="38"/>
                </a:cubicBezTo>
                <a:cubicBezTo>
                  <a:pt x="1044" y="78"/>
                  <a:pt x="1044" y="78"/>
                  <a:pt x="1044" y="78"/>
                </a:cubicBezTo>
                <a:cubicBezTo>
                  <a:pt x="1032" y="78"/>
                  <a:pt x="1032" y="78"/>
                  <a:pt x="1032" y="78"/>
                </a:cubicBezTo>
                <a:cubicBezTo>
                  <a:pt x="1032" y="1"/>
                  <a:pt x="1032" y="1"/>
                  <a:pt x="1032" y="1"/>
                </a:cubicBezTo>
                <a:cubicBezTo>
                  <a:pt x="1047" y="1"/>
                  <a:pt x="1047" y="1"/>
                  <a:pt x="1047" y="1"/>
                </a:cubicBezTo>
                <a:cubicBezTo>
                  <a:pt x="1085" y="62"/>
                  <a:pt x="1085" y="62"/>
                  <a:pt x="1085" y="62"/>
                </a:cubicBezTo>
                <a:cubicBezTo>
                  <a:pt x="1085" y="62"/>
                  <a:pt x="1085" y="62"/>
                  <a:pt x="1085" y="62"/>
                </a:cubicBezTo>
                <a:cubicBezTo>
                  <a:pt x="1085" y="61"/>
                  <a:pt x="1085" y="58"/>
                  <a:pt x="1085" y="53"/>
                </a:cubicBezTo>
                <a:cubicBezTo>
                  <a:pt x="1085" y="48"/>
                  <a:pt x="1085" y="44"/>
                  <a:pt x="1085" y="41"/>
                </a:cubicBezTo>
                <a:cubicBezTo>
                  <a:pt x="1085" y="1"/>
                  <a:pt x="1085" y="1"/>
                  <a:pt x="1085" y="1"/>
                </a:cubicBezTo>
                <a:cubicBezTo>
                  <a:pt x="1096" y="1"/>
                  <a:pt x="1096" y="1"/>
                  <a:pt x="1096" y="1"/>
                </a:cubicBezTo>
                <a:lnTo>
                  <a:pt x="1096" y="78"/>
                </a:lnTo>
                <a:close/>
                <a:moveTo>
                  <a:pt x="1173" y="78"/>
                </a:moveTo>
                <a:cubicBezTo>
                  <a:pt x="1159" y="78"/>
                  <a:pt x="1159" y="78"/>
                  <a:pt x="1159" y="78"/>
                </a:cubicBezTo>
                <a:cubicBezTo>
                  <a:pt x="1139" y="46"/>
                  <a:pt x="1139" y="46"/>
                  <a:pt x="1139" y="46"/>
                </a:cubicBezTo>
                <a:cubicBezTo>
                  <a:pt x="1120" y="78"/>
                  <a:pt x="1120" y="78"/>
                  <a:pt x="1120" y="78"/>
                </a:cubicBezTo>
                <a:cubicBezTo>
                  <a:pt x="1107" y="78"/>
                  <a:pt x="1107" y="78"/>
                  <a:pt x="1107" y="78"/>
                </a:cubicBezTo>
                <a:cubicBezTo>
                  <a:pt x="1132" y="38"/>
                  <a:pt x="1132" y="38"/>
                  <a:pt x="1132" y="38"/>
                </a:cubicBezTo>
                <a:cubicBezTo>
                  <a:pt x="1108" y="1"/>
                  <a:pt x="1108" y="1"/>
                  <a:pt x="1108" y="1"/>
                </a:cubicBezTo>
                <a:cubicBezTo>
                  <a:pt x="1122" y="1"/>
                  <a:pt x="1122" y="1"/>
                  <a:pt x="1122" y="1"/>
                </a:cubicBezTo>
                <a:cubicBezTo>
                  <a:pt x="1140" y="30"/>
                  <a:pt x="1140" y="30"/>
                  <a:pt x="1140" y="30"/>
                </a:cubicBezTo>
                <a:cubicBezTo>
                  <a:pt x="1158" y="1"/>
                  <a:pt x="1158" y="1"/>
                  <a:pt x="1158" y="1"/>
                </a:cubicBezTo>
                <a:cubicBezTo>
                  <a:pt x="1171" y="1"/>
                  <a:pt x="1171" y="1"/>
                  <a:pt x="1171" y="1"/>
                </a:cubicBezTo>
                <a:cubicBezTo>
                  <a:pt x="1147" y="38"/>
                  <a:pt x="1147" y="38"/>
                  <a:pt x="1147" y="38"/>
                </a:cubicBezTo>
                <a:lnTo>
                  <a:pt x="1173" y="78"/>
                </a:lnTo>
                <a:close/>
                <a:moveTo>
                  <a:pt x="116" y="205"/>
                </a:moveTo>
                <a:cubicBezTo>
                  <a:pt x="119" y="205"/>
                  <a:pt x="126" y="205"/>
                  <a:pt x="130" y="204"/>
                </a:cubicBezTo>
                <a:cubicBezTo>
                  <a:pt x="130" y="224"/>
                  <a:pt x="130" y="224"/>
                  <a:pt x="130" y="224"/>
                </a:cubicBezTo>
                <a:cubicBezTo>
                  <a:pt x="126" y="224"/>
                  <a:pt x="120" y="224"/>
                  <a:pt x="116" y="224"/>
                </a:cubicBezTo>
                <a:cubicBezTo>
                  <a:pt x="79" y="224"/>
                  <a:pt x="79" y="224"/>
                  <a:pt x="79" y="224"/>
                </a:cubicBezTo>
                <a:cubicBezTo>
                  <a:pt x="78" y="240"/>
                  <a:pt x="75" y="252"/>
                  <a:pt x="69" y="263"/>
                </a:cubicBezTo>
                <a:cubicBezTo>
                  <a:pt x="64" y="274"/>
                  <a:pt x="52" y="286"/>
                  <a:pt x="38" y="293"/>
                </a:cubicBezTo>
                <a:cubicBezTo>
                  <a:pt x="20" y="280"/>
                  <a:pt x="20" y="280"/>
                  <a:pt x="20" y="280"/>
                </a:cubicBezTo>
                <a:cubicBezTo>
                  <a:pt x="31" y="276"/>
                  <a:pt x="42" y="267"/>
                  <a:pt x="48" y="258"/>
                </a:cubicBezTo>
                <a:cubicBezTo>
                  <a:pt x="54" y="248"/>
                  <a:pt x="57" y="237"/>
                  <a:pt x="58" y="224"/>
                </a:cubicBezTo>
                <a:cubicBezTo>
                  <a:pt x="15" y="224"/>
                  <a:pt x="15" y="224"/>
                  <a:pt x="15" y="224"/>
                </a:cubicBezTo>
                <a:cubicBezTo>
                  <a:pt x="11" y="224"/>
                  <a:pt x="5" y="224"/>
                  <a:pt x="0" y="224"/>
                </a:cubicBezTo>
                <a:cubicBezTo>
                  <a:pt x="0" y="204"/>
                  <a:pt x="0" y="204"/>
                  <a:pt x="0" y="204"/>
                </a:cubicBezTo>
                <a:cubicBezTo>
                  <a:pt x="5" y="205"/>
                  <a:pt x="10" y="205"/>
                  <a:pt x="15" y="205"/>
                </a:cubicBezTo>
                <a:lnTo>
                  <a:pt x="116" y="205"/>
                </a:lnTo>
                <a:close/>
                <a:moveTo>
                  <a:pt x="35" y="184"/>
                </a:moveTo>
                <a:cubicBezTo>
                  <a:pt x="30" y="184"/>
                  <a:pt x="23" y="184"/>
                  <a:pt x="18" y="185"/>
                </a:cubicBezTo>
                <a:cubicBezTo>
                  <a:pt x="18" y="165"/>
                  <a:pt x="18" y="165"/>
                  <a:pt x="18" y="165"/>
                </a:cubicBezTo>
                <a:cubicBezTo>
                  <a:pt x="23" y="166"/>
                  <a:pt x="30" y="166"/>
                  <a:pt x="35" y="166"/>
                </a:cubicBezTo>
                <a:cubicBezTo>
                  <a:pt x="85" y="166"/>
                  <a:pt x="85" y="166"/>
                  <a:pt x="85" y="166"/>
                </a:cubicBezTo>
                <a:cubicBezTo>
                  <a:pt x="90" y="166"/>
                  <a:pt x="96" y="166"/>
                  <a:pt x="102" y="165"/>
                </a:cubicBezTo>
                <a:cubicBezTo>
                  <a:pt x="102" y="185"/>
                  <a:pt x="102" y="185"/>
                  <a:pt x="102" y="185"/>
                </a:cubicBezTo>
                <a:cubicBezTo>
                  <a:pt x="96" y="184"/>
                  <a:pt x="90" y="184"/>
                  <a:pt x="85" y="184"/>
                </a:cubicBezTo>
                <a:lnTo>
                  <a:pt x="35" y="184"/>
                </a:lnTo>
                <a:close/>
                <a:moveTo>
                  <a:pt x="111" y="181"/>
                </a:moveTo>
                <a:cubicBezTo>
                  <a:pt x="108" y="174"/>
                  <a:pt x="103" y="165"/>
                  <a:pt x="99" y="159"/>
                </a:cubicBezTo>
                <a:cubicBezTo>
                  <a:pt x="111" y="154"/>
                  <a:pt x="111" y="154"/>
                  <a:pt x="111" y="154"/>
                </a:cubicBezTo>
                <a:cubicBezTo>
                  <a:pt x="115" y="160"/>
                  <a:pt x="120" y="170"/>
                  <a:pt x="123" y="175"/>
                </a:cubicBezTo>
                <a:lnTo>
                  <a:pt x="111" y="181"/>
                </a:lnTo>
                <a:close/>
                <a:moveTo>
                  <a:pt x="129" y="174"/>
                </a:moveTo>
                <a:cubicBezTo>
                  <a:pt x="126" y="167"/>
                  <a:pt x="121" y="158"/>
                  <a:pt x="117" y="152"/>
                </a:cubicBezTo>
                <a:cubicBezTo>
                  <a:pt x="129" y="147"/>
                  <a:pt x="129" y="147"/>
                  <a:pt x="129" y="147"/>
                </a:cubicBezTo>
                <a:cubicBezTo>
                  <a:pt x="133" y="153"/>
                  <a:pt x="139" y="163"/>
                  <a:pt x="141" y="168"/>
                </a:cubicBezTo>
                <a:lnTo>
                  <a:pt x="129" y="174"/>
                </a:lnTo>
                <a:close/>
                <a:moveTo>
                  <a:pt x="195" y="217"/>
                </a:moveTo>
                <a:cubicBezTo>
                  <a:pt x="184" y="234"/>
                  <a:pt x="184" y="234"/>
                  <a:pt x="184" y="234"/>
                </a:cubicBezTo>
                <a:cubicBezTo>
                  <a:pt x="175" y="228"/>
                  <a:pt x="159" y="217"/>
                  <a:pt x="149" y="212"/>
                </a:cubicBezTo>
                <a:cubicBezTo>
                  <a:pt x="160" y="195"/>
                  <a:pt x="160" y="195"/>
                  <a:pt x="160" y="195"/>
                </a:cubicBezTo>
                <a:cubicBezTo>
                  <a:pt x="170" y="200"/>
                  <a:pt x="187" y="211"/>
                  <a:pt x="195" y="217"/>
                </a:cubicBezTo>
                <a:close/>
                <a:moveTo>
                  <a:pt x="208" y="252"/>
                </a:moveTo>
                <a:cubicBezTo>
                  <a:pt x="234" y="237"/>
                  <a:pt x="255" y="216"/>
                  <a:pt x="267" y="194"/>
                </a:cubicBezTo>
                <a:cubicBezTo>
                  <a:pt x="279" y="215"/>
                  <a:pt x="279" y="215"/>
                  <a:pt x="279" y="215"/>
                </a:cubicBezTo>
                <a:cubicBezTo>
                  <a:pt x="265" y="236"/>
                  <a:pt x="243" y="256"/>
                  <a:pt x="218" y="270"/>
                </a:cubicBezTo>
                <a:cubicBezTo>
                  <a:pt x="202" y="279"/>
                  <a:pt x="180" y="287"/>
                  <a:pt x="167" y="289"/>
                </a:cubicBezTo>
                <a:cubicBezTo>
                  <a:pt x="155" y="269"/>
                  <a:pt x="155" y="269"/>
                  <a:pt x="155" y="269"/>
                </a:cubicBezTo>
                <a:cubicBezTo>
                  <a:pt x="172" y="266"/>
                  <a:pt x="191" y="261"/>
                  <a:pt x="208" y="252"/>
                </a:cubicBezTo>
                <a:close/>
                <a:moveTo>
                  <a:pt x="219" y="182"/>
                </a:moveTo>
                <a:cubicBezTo>
                  <a:pt x="207" y="199"/>
                  <a:pt x="207" y="199"/>
                  <a:pt x="207" y="199"/>
                </a:cubicBezTo>
                <a:cubicBezTo>
                  <a:pt x="199" y="193"/>
                  <a:pt x="183" y="182"/>
                  <a:pt x="173" y="177"/>
                </a:cubicBezTo>
                <a:cubicBezTo>
                  <a:pt x="184" y="160"/>
                  <a:pt x="184" y="160"/>
                  <a:pt x="184" y="160"/>
                </a:cubicBezTo>
                <a:cubicBezTo>
                  <a:pt x="194" y="165"/>
                  <a:pt x="211" y="176"/>
                  <a:pt x="219" y="182"/>
                </a:cubicBezTo>
                <a:close/>
                <a:moveTo>
                  <a:pt x="265" y="187"/>
                </a:moveTo>
                <a:cubicBezTo>
                  <a:pt x="251" y="192"/>
                  <a:pt x="251" y="192"/>
                  <a:pt x="251" y="192"/>
                </a:cubicBezTo>
                <a:cubicBezTo>
                  <a:pt x="247" y="183"/>
                  <a:pt x="243" y="176"/>
                  <a:pt x="238" y="168"/>
                </a:cubicBezTo>
                <a:cubicBezTo>
                  <a:pt x="250" y="163"/>
                  <a:pt x="250" y="163"/>
                  <a:pt x="250" y="163"/>
                </a:cubicBezTo>
                <a:cubicBezTo>
                  <a:pt x="255" y="169"/>
                  <a:pt x="261" y="180"/>
                  <a:pt x="265" y="187"/>
                </a:cubicBezTo>
                <a:close/>
                <a:moveTo>
                  <a:pt x="286" y="178"/>
                </a:moveTo>
                <a:cubicBezTo>
                  <a:pt x="273" y="184"/>
                  <a:pt x="273" y="184"/>
                  <a:pt x="273" y="184"/>
                </a:cubicBezTo>
                <a:cubicBezTo>
                  <a:pt x="268" y="174"/>
                  <a:pt x="264" y="168"/>
                  <a:pt x="259" y="161"/>
                </a:cubicBezTo>
                <a:cubicBezTo>
                  <a:pt x="272" y="155"/>
                  <a:pt x="272" y="155"/>
                  <a:pt x="272" y="155"/>
                </a:cubicBezTo>
                <a:cubicBezTo>
                  <a:pt x="276" y="162"/>
                  <a:pt x="282" y="172"/>
                  <a:pt x="286" y="178"/>
                </a:cubicBezTo>
                <a:close/>
                <a:moveTo>
                  <a:pt x="420" y="183"/>
                </a:moveTo>
                <a:cubicBezTo>
                  <a:pt x="418" y="186"/>
                  <a:pt x="416" y="190"/>
                  <a:pt x="415" y="194"/>
                </a:cubicBezTo>
                <a:cubicBezTo>
                  <a:pt x="411" y="206"/>
                  <a:pt x="404" y="221"/>
                  <a:pt x="394" y="236"/>
                </a:cubicBezTo>
                <a:cubicBezTo>
                  <a:pt x="400" y="239"/>
                  <a:pt x="405" y="243"/>
                  <a:pt x="409" y="246"/>
                </a:cubicBezTo>
                <a:cubicBezTo>
                  <a:pt x="395" y="264"/>
                  <a:pt x="395" y="264"/>
                  <a:pt x="395" y="264"/>
                </a:cubicBezTo>
                <a:cubicBezTo>
                  <a:pt x="391" y="260"/>
                  <a:pt x="386" y="257"/>
                  <a:pt x="380" y="253"/>
                </a:cubicBezTo>
                <a:cubicBezTo>
                  <a:pt x="367" y="268"/>
                  <a:pt x="348" y="282"/>
                  <a:pt x="324" y="291"/>
                </a:cubicBezTo>
                <a:cubicBezTo>
                  <a:pt x="306" y="276"/>
                  <a:pt x="306" y="276"/>
                  <a:pt x="306" y="276"/>
                </a:cubicBezTo>
                <a:cubicBezTo>
                  <a:pt x="333" y="267"/>
                  <a:pt x="350" y="254"/>
                  <a:pt x="363" y="241"/>
                </a:cubicBezTo>
                <a:cubicBezTo>
                  <a:pt x="353" y="234"/>
                  <a:pt x="342" y="228"/>
                  <a:pt x="334" y="224"/>
                </a:cubicBezTo>
                <a:cubicBezTo>
                  <a:pt x="347" y="209"/>
                  <a:pt x="347" y="209"/>
                  <a:pt x="347" y="209"/>
                </a:cubicBezTo>
                <a:cubicBezTo>
                  <a:pt x="355" y="213"/>
                  <a:pt x="366" y="219"/>
                  <a:pt x="376" y="225"/>
                </a:cubicBezTo>
                <a:cubicBezTo>
                  <a:pt x="384" y="214"/>
                  <a:pt x="390" y="202"/>
                  <a:pt x="392" y="192"/>
                </a:cubicBezTo>
                <a:cubicBezTo>
                  <a:pt x="348" y="192"/>
                  <a:pt x="348" y="192"/>
                  <a:pt x="348" y="192"/>
                </a:cubicBezTo>
                <a:cubicBezTo>
                  <a:pt x="337" y="207"/>
                  <a:pt x="323" y="221"/>
                  <a:pt x="307" y="232"/>
                </a:cubicBezTo>
                <a:cubicBezTo>
                  <a:pt x="291" y="219"/>
                  <a:pt x="291" y="219"/>
                  <a:pt x="291" y="219"/>
                </a:cubicBezTo>
                <a:cubicBezTo>
                  <a:pt x="318" y="203"/>
                  <a:pt x="332" y="182"/>
                  <a:pt x="340" y="168"/>
                </a:cubicBezTo>
                <a:cubicBezTo>
                  <a:pt x="342" y="164"/>
                  <a:pt x="345" y="157"/>
                  <a:pt x="347" y="152"/>
                </a:cubicBezTo>
                <a:cubicBezTo>
                  <a:pt x="369" y="159"/>
                  <a:pt x="369" y="159"/>
                  <a:pt x="369" y="159"/>
                </a:cubicBezTo>
                <a:cubicBezTo>
                  <a:pt x="365" y="164"/>
                  <a:pt x="362" y="171"/>
                  <a:pt x="360" y="175"/>
                </a:cubicBezTo>
                <a:cubicBezTo>
                  <a:pt x="360" y="175"/>
                  <a:pt x="360" y="175"/>
                  <a:pt x="360" y="175"/>
                </a:cubicBezTo>
                <a:cubicBezTo>
                  <a:pt x="391" y="175"/>
                  <a:pt x="391" y="175"/>
                  <a:pt x="391" y="175"/>
                </a:cubicBezTo>
                <a:cubicBezTo>
                  <a:pt x="396" y="175"/>
                  <a:pt x="401" y="174"/>
                  <a:pt x="404" y="173"/>
                </a:cubicBezTo>
                <a:lnTo>
                  <a:pt x="420" y="183"/>
                </a:lnTo>
                <a:close/>
                <a:moveTo>
                  <a:pt x="431" y="275"/>
                </a:moveTo>
                <a:cubicBezTo>
                  <a:pt x="444" y="266"/>
                  <a:pt x="452" y="252"/>
                  <a:pt x="457" y="238"/>
                </a:cubicBezTo>
                <a:cubicBezTo>
                  <a:pt x="461" y="225"/>
                  <a:pt x="461" y="196"/>
                  <a:pt x="461" y="178"/>
                </a:cubicBezTo>
                <a:cubicBezTo>
                  <a:pt x="461" y="171"/>
                  <a:pt x="461" y="167"/>
                  <a:pt x="460" y="164"/>
                </a:cubicBezTo>
                <a:cubicBezTo>
                  <a:pt x="482" y="164"/>
                  <a:pt x="482" y="164"/>
                  <a:pt x="482" y="164"/>
                </a:cubicBezTo>
                <a:cubicBezTo>
                  <a:pt x="482" y="164"/>
                  <a:pt x="481" y="171"/>
                  <a:pt x="481" y="177"/>
                </a:cubicBezTo>
                <a:cubicBezTo>
                  <a:pt x="481" y="196"/>
                  <a:pt x="481" y="228"/>
                  <a:pt x="477" y="244"/>
                </a:cubicBezTo>
                <a:cubicBezTo>
                  <a:pt x="472" y="261"/>
                  <a:pt x="463" y="276"/>
                  <a:pt x="449" y="288"/>
                </a:cubicBezTo>
                <a:lnTo>
                  <a:pt x="431" y="275"/>
                </a:lnTo>
                <a:close/>
                <a:moveTo>
                  <a:pt x="502" y="278"/>
                </a:moveTo>
                <a:cubicBezTo>
                  <a:pt x="502" y="275"/>
                  <a:pt x="503" y="270"/>
                  <a:pt x="503" y="266"/>
                </a:cubicBezTo>
                <a:cubicBezTo>
                  <a:pt x="503" y="176"/>
                  <a:pt x="503" y="176"/>
                  <a:pt x="503" y="176"/>
                </a:cubicBezTo>
                <a:cubicBezTo>
                  <a:pt x="503" y="170"/>
                  <a:pt x="502" y="164"/>
                  <a:pt x="502" y="163"/>
                </a:cubicBezTo>
                <a:cubicBezTo>
                  <a:pt x="525" y="163"/>
                  <a:pt x="525" y="163"/>
                  <a:pt x="525" y="163"/>
                </a:cubicBezTo>
                <a:cubicBezTo>
                  <a:pt x="525" y="164"/>
                  <a:pt x="524" y="170"/>
                  <a:pt x="524" y="177"/>
                </a:cubicBezTo>
                <a:cubicBezTo>
                  <a:pt x="524" y="257"/>
                  <a:pt x="524" y="257"/>
                  <a:pt x="524" y="257"/>
                </a:cubicBezTo>
                <a:cubicBezTo>
                  <a:pt x="536" y="252"/>
                  <a:pt x="551" y="240"/>
                  <a:pt x="562" y="225"/>
                </a:cubicBezTo>
                <a:cubicBezTo>
                  <a:pt x="573" y="242"/>
                  <a:pt x="573" y="242"/>
                  <a:pt x="573" y="242"/>
                </a:cubicBezTo>
                <a:cubicBezTo>
                  <a:pt x="561" y="258"/>
                  <a:pt x="539" y="275"/>
                  <a:pt x="521" y="284"/>
                </a:cubicBezTo>
                <a:cubicBezTo>
                  <a:pt x="518" y="285"/>
                  <a:pt x="517" y="287"/>
                  <a:pt x="515" y="288"/>
                </a:cubicBezTo>
                <a:lnTo>
                  <a:pt x="502" y="278"/>
                </a:lnTo>
                <a:close/>
                <a:moveTo>
                  <a:pt x="667" y="268"/>
                </a:moveTo>
                <a:cubicBezTo>
                  <a:pt x="667" y="274"/>
                  <a:pt x="668" y="284"/>
                  <a:pt x="669" y="288"/>
                </a:cubicBezTo>
                <a:cubicBezTo>
                  <a:pt x="645" y="288"/>
                  <a:pt x="645" y="288"/>
                  <a:pt x="645" y="288"/>
                </a:cubicBezTo>
                <a:cubicBezTo>
                  <a:pt x="645" y="284"/>
                  <a:pt x="646" y="274"/>
                  <a:pt x="646" y="268"/>
                </a:cubicBezTo>
                <a:cubicBezTo>
                  <a:pt x="646" y="217"/>
                  <a:pt x="646" y="217"/>
                  <a:pt x="646" y="217"/>
                </a:cubicBezTo>
                <a:cubicBezTo>
                  <a:pt x="630" y="225"/>
                  <a:pt x="611" y="233"/>
                  <a:pt x="593" y="238"/>
                </a:cubicBezTo>
                <a:cubicBezTo>
                  <a:pt x="582" y="219"/>
                  <a:pt x="582" y="219"/>
                  <a:pt x="582" y="219"/>
                </a:cubicBezTo>
                <a:cubicBezTo>
                  <a:pt x="609" y="213"/>
                  <a:pt x="634" y="202"/>
                  <a:pt x="652" y="191"/>
                </a:cubicBezTo>
                <a:cubicBezTo>
                  <a:pt x="667" y="182"/>
                  <a:pt x="683" y="168"/>
                  <a:pt x="692" y="157"/>
                </a:cubicBezTo>
                <a:cubicBezTo>
                  <a:pt x="708" y="172"/>
                  <a:pt x="708" y="172"/>
                  <a:pt x="708" y="172"/>
                </a:cubicBezTo>
                <a:cubicBezTo>
                  <a:pt x="697" y="183"/>
                  <a:pt x="683" y="195"/>
                  <a:pt x="667" y="205"/>
                </a:cubicBezTo>
                <a:lnTo>
                  <a:pt x="667" y="268"/>
                </a:lnTo>
                <a:close/>
                <a:moveTo>
                  <a:pt x="784" y="246"/>
                </a:moveTo>
                <a:cubicBezTo>
                  <a:pt x="810" y="231"/>
                  <a:pt x="830" y="207"/>
                  <a:pt x="840" y="186"/>
                </a:cubicBezTo>
                <a:cubicBezTo>
                  <a:pt x="852" y="208"/>
                  <a:pt x="852" y="208"/>
                  <a:pt x="852" y="208"/>
                </a:cubicBezTo>
                <a:cubicBezTo>
                  <a:pt x="840" y="229"/>
                  <a:pt x="820" y="250"/>
                  <a:pt x="795" y="265"/>
                </a:cubicBezTo>
                <a:cubicBezTo>
                  <a:pt x="780" y="274"/>
                  <a:pt x="760" y="283"/>
                  <a:pt x="738" y="287"/>
                </a:cubicBezTo>
                <a:cubicBezTo>
                  <a:pt x="725" y="266"/>
                  <a:pt x="725" y="266"/>
                  <a:pt x="725" y="266"/>
                </a:cubicBezTo>
                <a:cubicBezTo>
                  <a:pt x="749" y="263"/>
                  <a:pt x="769" y="255"/>
                  <a:pt x="784" y="246"/>
                </a:cubicBezTo>
                <a:close/>
                <a:moveTo>
                  <a:pt x="784" y="196"/>
                </a:moveTo>
                <a:cubicBezTo>
                  <a:pt x="768" y="213"/>
                  <a:pt x="768" y="213"/>
                  <a:pt x="768" y="213"/>
                </a:cubicBezTo>
                <a:cubicBezTo>
                  <a:pt x="760" y="204"/>
                  <a:pt x="741" y="187"/>
                  <a:pt x="730" y="179"/>
                </a:cubicBezTo>
                <a:cubicBezTo>
                  <a:pt x="744" y="164"/>
                  <a:pt x="744" y="164"/>
                  <a:pt x="744" y="164"/>
                </a:cubicBezTo>
                <a:cubicBezTo>
                  <a:pt x="755" y="171"/>
                  <a:pt x="775" y="187"/>
                  <a:pt x="784" y="196"/>
                </a:cubicBezTo>
                <a:close/>
                <a:moveTo>
                  <a:pt x="909" y="226"/>
                </a:moveTo>
                <a:cubicBezTo>
                  <a:pt x="901" y="239"/>
                  <a:pt x="887" y="260"/>
                  <a:pt x="879" y="269"/>
                </a:cubicBezTo>
                <a:cubicBezTo>
                  <a:pt x="862" y="257"/>
                  <a:pt x="862" y="257"/>
                  <a:pt x="862" y="257"/>
                </a:cubicBezTo>
                <a:cubicBezTo>
                  <a:pt x="873" y="247"/>
                  <a:pt x="885" y="230"/>
                  <a:pt x="891" y="218"/>
                </a:cubicBezTo>
                <a:lnTo>
                  <a:pt x="909" y="226"/>
                </a:lnTo>
                <a:close/>
                <a:moveTo>
                  <a:pt x="943" y="204"/>
                </a:moveTo>
                <a:cubicBezTo>
                  <a:pt x="943" y="275"/>
                  <a:pt x="943" y="275"/>
                  <a:pt x="943" y="275"/>
                </a:cubicBezTo>
                <a:cubicBezTo>
                  <a:pt x="943" y="284"/>
                  <a:pt x="938" y="290"/>
                  <a:pt x="927" y="290"/>
                </a:cubicBezTo>
                <a:cubicBezTo>
                  <a:pt x="919" y="290"/>
                  <a:pt x="910" y="289"/>
                  <a:pt x="902" y="288"/>
                </a:cubicBezTo>
                <a:cubicBezTo>
                  <a:pt x="900" y="269"/>
                  <a:pt x="900" y="269"/>
                  <a:pt x="900" y="269"/>
                </a:cubicBezTo>
                <a:cubicBezTo>
                  <a:pt x="907" y="271"/>
                  <a:pt x="914" y="271"/>
                  <a:pt x="917" y="271"/>
                </a:cubicBezTo>
                <a:cubicBezTo>
                  <a:pt x="921" y="271"/>
                  <a:pt x="923" y="270"/>
                  <a:pt x="923" y="266"/>
                </a:cubicBezTo>
                <a:cubicBezTo>
                  <a:pt x="923" y="260"/>
                  <a:pt x="923" y="211"/>
                  <a:pt x="923" y="204"/>
                </a:cubicBezTo>
                <a:cubicBezTo>
                  <a:pt x="923" y="204"/>
                  <a:pt x="923" y="204"/>
                  <a:pt x="923" y="204"/>
                </a:cubicBezTo>
                <a:cubicBezTo>
                  <a:pt x="884" y="204"/>
                  <a:pt x="884" y="204"/>
                  <a:pt x="884" y="204"/>
                </a:cubicBezTo>
                <a:cubicBezTo>
                  <a:pt x="880" y="204"/>
                  <a:pt x="874" y="204"/>
                  <a:pt x="869" y="204"/>
                </a:cubicBezTo>
                <a:cubicBezTo>
                  <a:pt x="869" y="184"/>
                  <a:pt x="869" y="184"/>
                  <a:pt x="869" y="184"/>
                </a:cubicBezTo>
                <a:cubicBezTo>
                  <a:pt x="874" y="185"/>
                  <a:pt x="879" y="185"/>
                  <a:pt x="884" y="185"/>
                </a:cubicBezTo>
                <a:cubicBezTo>
                  <a:pt x="923" y="185"/>
                  <a:pt x="923" y="185"/>
                  <a:pt x="923" y="185"/>
                </a:cubicBezTo>
                <a:cubicBezTo>
                  <a:pt x="923" y="173"/>
                  <a:pt x="923" y="173"/>
                  <a:pt x="923" y="173"/>
                </a:cubicBezTo>
                <a:cubicBezTo>
                  <a:pt x="923" y="169"/>
                  <a:pt x="923" y="162"/>
                  <a:pt x="922" y="160"/>
                </a:cubicBezTo>
                <a:cubicBezTo>
                  <a:pt x="945" y="160"/>
                  <a:pt x="945" y="160"/>
                  <a:pt x="945" y="160"/>
                </a:cubicBezTo>
                <a:cubicBezTo>
                  <a:pt x="944" y="162"/>
                  <a:pt x="943" y="169"/>
                  <a:pt x="943" y="173"/>
                </a:cubicBezTo>
                <a:cubicBezTo>
                  <a:pt x="943" y="185"/>
                  <a:pt x="943" y="185"/>
                  <a:pt x="943" y="185"/>
                </a:cubicBezTo>
                <a:cubicBezTo>
                  <a:pt x="979" y="185"/>
                  <a:pt x="979" y="185"/>
                  <a:pt x="979" y="185"/>
                </a:cubicBezTo>
                <a:cubicBezTo>
                  <a:pt x="984" y="185"/>
                  <a:pt x="990" y="185"/>
                  <a:pt x="994" y="184"/>
                </a:cubicBezTo>
                <a:cubicBezTo>
                  <a:pt x="994" y="204"/>
                  <a:pt x="994" y="204"/>
                  <a:pt x="994" y="204"/>
                </a:cubicBezTo>
                <a:cubicBezTo>
                  <a:pt x="989" y="204"/>
                  <a:pt x="984" y="204"/>
                  <a:pt x="979" y="204"/>
                </a:cubicBezTo>
                <a:lnTo>
                  <a:pt x="943" y="204"/>
                </a:lnTo>
                <a:close/>
                <a:moveTo>
                  <a:pt x="975" y="217"/>
                </a:moveTo>
                <a:cubicBezTo>
                  <a:pt x="983" y="227"/>
                  <a:pt x="995" y="246"/>
                  <a:pt x="1001" y="258"/>
                </a:cubicBezTo>
                <a:cubicBezTo>
                  <a:pt x="983" y="267"/>
                  <a:pt x="983" y="267"/>
                  <a:pt x="983" y="267"/>
                </a:cubicBezTo>
                <a:cubicBezTo>
                  <a:pt x="976" y="254"/>
                  <a:pt x="965" y="236"/>
                  <a:pt x="958" y="226"/>
                </a:cubicBezTo>
                <a:lnTo>
                  <a:pt x="975" y="217"/>
                </a:lnTo>
                <a:close/>
                <a:moveTo>
                  <a:pt x="973" y="182"/>
                </a:moveTo>
                <a:cubicBezTo>
                  <a:pt x="970" y="176"/>
                  <a:pt x="966" y="167"/>
                  <a:pt x="962" y="162"/>
                </a:cubicBezTo>
                <a:cubicBezTo>
                  <a:pt x="974" y="156"/>
                  <a:pt x="974" y="156"/>
                  <a:pt x="974" y="156"/>
                </a:cubicBezTo>
                <a:cubicBezTo>
                  <a:pt x="978" y="162"/>
                  <a:pt x="983" y="171"/>
                  <a:pt x="985" y="177"/>
                </a:cubicBezTo>
                <a:lnTo>
                  <a:pt x="973" y="182"/>
                </a:lnTo>
                <a:close/>
                <a:moveTo>
                  <a:pt x="994" y="177"/>
                </a:moveTo>
                <a:cubicBezTo>
                  <a:pt x="990" y="171"/>
                  <a:pt x="986" y="163"/>
                  <a:pt x="982" y="157"/>
                </a:cubicBezTo>
                <a:cubicBezTo>
                  <a:pt x="994" y="152"/>
                  <a:pt x="994" y="152"/>
                  <a:pt x="994" y="152"/>
                </a:cubicBezTo>
                <a:cubicBezTo>
                  <a:pt x="998" y="158"/>
                  <a:pt x="1003" y="167"/>
                  <a:pt x="1006" y="172"/>
                </a:cubicBezTo>
                <a:lnTo>
                  <a:pt x="994" y="177"/>
                </a:lnTo>
                <a:close/>
                <a:moveTo>
                  <a:pt x="1097" y="268"/>
                </a:moveTo>
                <a:cubicBezTo>
                  <a:pt x="1097" y="274"/>
                  <a:pt x="1098" y="284"/>
                  <a:pt x="1099" y="288"/>
                </a:cubicBezTo>
                <a:cubicBezTo>
                  <a:pt x="1075" y="288"/>
                  <a:pt x="1075" y="288"/>
                  <a:pt x="1075" y="288"/>
                </a:cubicBezTo>
                <a:cubicBezTo>
                  <a:pt x="1075" y="284"/>
                  <a:pt x="1076" y="274"/>
                  <a:pt x="1076" y="268"/>
                </a:cubicBezTo>
                <a:cubicBezTo>
                  <a:pt x="1076" y="217"/>
                  <a:pt x="1076" y="217"/>
                  <a:pt x="1076" y="217"/>
                </a:cubicBezTo>
                <a:cubicBezTo>
                  <a:pt x="1060" y="225"/>
                  <a:pt x="1041" y="233"/>
                  <a:pt x="1023" y="238"/>
                </a:cubicBezTo>
                <a:cubicBezTo>
                  <a:pt x="1012" y="219"/>
                  <a:pt x="1012" y="219"/>
                  <a:pt x="1012" y="219"/>
                </a:cubicBezTo>
                <a:cubicBezTo>
                  <a:pt x="1039" y="213"/>
                  <a:pt x="1064" y="202"/>
                  <a:pt x="1082" y="191"/>
                </a:cubicBezTo>
                <a:cubicBezTo>
                  <a:pt x="1097" y="182"/>
                  <a:pt x="1113" y="168"/>
                  <a:pt x="1122" y="157"/>
                </a:cubicBezTo>
                <a:cubicBezTo>
                  <a:pt x="1138" y="172"/>
                  <a:pt x="1138" y="172"/>
                  <a:pt x="1138" y="172"/>
                </a:cubicBezTo>
                <a:cubicBezTo>
                  <a:pt x="1127" y="183"/>
                  <a:pt x="1113" y="195"/>
                  <a:pt x="1097" y="205"/>
                </a:cubicBezTo>
                <a:lnTo>
                  <a:pt x="1097" y="268"/>
                </a:lnTo>
                <a:close/>
                <a:moveTo>
                  <a:pt x="1261" y="177"/>
                </a:moveTo>
                <a:cubicBezTo>
                  <a:pt x="1260" y="178"/>
                  <a:pt x="1257" y="183"/>
                  <a:pt x="1256" y="186"/>
                </a:cubicBezTo>
                <a:cubicBezTo>
                  <a:pt x="1251" y="198"/>
                  <a:pt x="1242" y="215"/>
                  <a:pt x="1232" y="228"/>
                </a:cubicBezTo>
                <a:cubicBezTo>
                  <a:pt x="1247" y="242"/>
                  <a:pt x="1266" y="261"/>
                  <a:pt x="1275" y="272"/>
                </a:cubicBezTo>
                <a:cubicBezTo>
                  <a:pt x="1257" y="288"/>
                  <a:pt x="1257" y="288"/>
                  <a:pt x="1257" y="288"/>
                </a:cubicBezTo>
                <a:cubicBezTo>
                  <a:pt x="1247" y="274"/>
                  <a:pt x="1233" y="258"/>
                  <a:pt x="1219" y="244"/>
                </a:cubicBezTo>
                <a:cubicBezTo>
                  <a:pt x="1202" y="261"/>
                  <a:pt x="1182" y="277"/>
                  <a:pt x="1161" y="287"/>
                </a:cubicBezTo>
                <a:cubicBezTo>
                  <a:pt x="1145" y="271"/>
                  <a:pt x="1145" y="271"/>
                  <a:pt x="1145" y="271"/>
                </a:cubicBezTo>
                <a:cubicBezTo>
                  <a:pt x="1170" y="261"/>
                  <a:pt x="1193" y="243"/>
                  <a:pt x="1208" y="227"/>
                </a:cubicBezTo>
                <a:cubicBezTo>
                  <a:pt x="1218" y="215"/>
                  <a:pt x="1227" y="200"/>
                  <a:pt x="1231" y="189"/>
                </a:cubicBezTo>
                <a:cubicBezTo>
                  <a:pt x="1179" y="189"/>
                  <a:pt x="1179" y="189"/>
                  <a:pt x="1179" y="189"/>
                </a:cubicBezTo>
                <a:cubicBezTo>
                  <a:pt x="1172" y="189"/>
                  <a:pt x="1164" y="190"/>
                  <a:pt x="1161" y="190"/>
                </a:cubicBezTo>
                <a:cubicBezTo>
                  <a:pt x="1161" y="168"/>
                  <a:pt x="1161" y="168"/>
                  <a:pt x="1161" y="168"/>
                </a:cubicBezTo>
                <a:cubicBezTo>
                  <a:pt x="1165" y="169"/>
                  <a:pt x="1174" y="169"/>
                  <a:pt x="1179" y="169"/>
                </a:cubicBezTo>
                <a:cubicBezTo>
                  <a:pt x="1233" y="169"/>
                  <a:pt x="1233" y="169"/>
                  <a:pt x="1233" y="169"/>
                </a:cubicBezTo>
                <a:cubicBezTo>
                  <a:pt x="1240" y="169"/>
                  <a:pt x="1246" y="168"/>
                  <a:pt x="1249" y="167"/>
                </a:cubicBezTo>
                <a:lnTo>
                  <a:pt x="1261" y="177"/>
                </a:lnTo>
                <a:close/>
                <a:moveTo>
                  <a:pt x="1345" y="165"/>
                </a:moveTo>
                <a:cubicBezTo>
                  <a:pt x="1348" y="165"/>
                  <a:pt x="1352" y="165"/>
                  <a:pt x="1353" y="164"/>
                </a:cubicBezTo>
                <a:cubicBezTo>
                  <a:pt x="1353" y="175"/>
                  <a:pt x="1353" y="175"/>
                  <a:pt x="1353" y="175"/>
                </a:cubicBezTo>
                <a:cubicBezTo>
                  <a:pt x="1351" y="174"/>
                  <a:pt x="1348" y="174"/>
                  <a:pt x="1346" y="174"/>
                </a:cubicBezTo>
                <a:cubicBezTo>
                  <a:pt x="1336" y="174"/>
                  <a:pt x="1336" y="174"/>
                  <a:pt x="1336" y="174"/>
                </a:cubicBezTo>
                <a:cubicBezTo>
                  <a:pt x="1336" y="186"/>
                  <a:pt x="1337" y="198"/>
                  <a:pt x="1337" y="209"/>
                </a:cubicBezTo>
                <a:cubicBezTo>
                  <a:pt x="1337" y="214"/>
                  <a:pt x="1334" y="217"/>
                  <a:pt x="1328" y="217"/>
                </a:cubicBezTo>
                <a:cubicBezTo>
                  <a:pt x="1323" y="217"/>
                  <a:pt x="1319" y="216"/>
                  <a:pt x="1315" y="216"/>
                </a:cubicBezTo>
                <a:cubicBezTo>
                  <a:pt x="1314" y="206"/>
                  <a:pt x="1314" y="206"/>
                  <a:pt x="1314" y="206"/>
                </a:cubicBezTo>
                <a:cubicBezTo>
                  <a:pt x="1317" y="207"/>
                  <a:pt x="1322" y="207"/>
                  <a:pt x="1324" y="207"/>
                </a:cubicBezTo>
                <a:cubicBezTo>
                  <a:pt x="1326" y="207"/>
                  <a:pt x="1327" y="206"/>
                  <a:pt x="1327" y="204"/>
                </a:cubicBezTo>
                <a:cubicBezTo>
                  <a:pt x="1327" y="199"/>
                  <a:pt x="1327" y="191"/>
                  <a:pt x="1327" y="183"/>
                </a:cubicBezTo>
                <a:cubicBezTo>
                  <a:pt x="1320" y="192"/>
                  <a:pt x="1307" y="203"/>
                  <a:pt x="1295" y="209"/>
                </a:cubicBezTo>
                <a:cubicBezTo>
                  <a:pt x="1288" y="201"/>
                  <a:pt x="1288" y="201"/>
                  <a:pt x="1288" y="201"/>
                </a:cubicBezTo>
                <a:cubicBezTo>
                  <a:pt x="1303" y="194"/>
                  <a:pt x="1316" y="183"/>
                  <a:pt x="1322" y="174"/>
                </a:cubicBezTo>
                <a:cubicBezTo>
                  <a:pt x="1301" y="174"/>
                  <a:pt x="1301" y="174"/>
                  <a:pt x="1301" y="174"/>
                </a:cubicBezTo>
                <a:cubicBezTo>
                  <a:pt x="1298" y="174"/>
                  <a:pt x="1295" y="174"/>
                  <a:pt x="1292" y="175"/>
                </a:cubicBezTo>
                <a:cubicBezTo>
                  <a:pt x="1292" y="164"/>
                  <a:pt x="1292" y="164"/>
                  <a:pt x="1292" y="164"/>
                </a:cubicBezTo>
                <a:cubicBezTo>
                  <a:pt x="1294" y="165"/>
                  <a:pt x="1298" y="165"/>
                  <a:pt x="1301" y="165"/>
                </a:cubicBezTo>
                <a:cubicBezTo>
                  <a:pt x="1326" y="165"/>
                  <a:pt x="1326" y="165"/>
                  <a:pt x="1326" y="165"/>
                </a:cubicBezTo>
                <a:cubicBezTo>
                  <a:pt x="1326" y="163"/>
                  <a:pt x="1326" y="161"/>
                  <a:pt x="1326" y="159"/>
                </a:cubicBezTo>
                <a:cubicBezTo>
                  <a:pt x="1326" y="157"/>
                  <a:pt x="1326" y="154"/>
                  <a:pt x="1325" y="152"/>
                </a:cubicBezTo>
                <a:cubicBezTo>
                  <a:pt x="1336" y="152"/>
                  <a:pt x="1336" y="152"/>
                  <a:pt x="1336" y="152"/>
                </a:cubicBezTo>
                <a:cubicBezTo>
                  <a:pt x="1336" y="154"/>
                  <a:pt x="1336" y="157"/>
                  <a:pt x="1336" y="159"/>
                </a:cubicBezTo>
                <a:cubicBezTo>
                  <a:pt x="1336" y="165"/>
                  <a:pt x="1336" y="165"/>
                  <a:pt x="1336" y="165"/>
                </a:cubicBezTo>
                <a:lnTo>
                  <a:pt x="1345" y="165"/>
                </a:lnTo>
                <a:close/>
                <a:moveTo>
                  <a:pt x="1408" y="159"/>
                </a:moveTo>
                <a:cubicBezTo>
                  <a:pt x="1409" y="159"/>
                  <a:pt x="1411" y="158"/>
                  <a:pt x="1412" y="158"/>
                </a:cubicBezTo>
                <a:cubicBezTo>
                  <a:pt x="1412" y="158"/>
                  <a:pt x="1412" y="157"/>
                  <a:pt x="1412" y="157"/>
                </a:cubicBezTo>
                <a:cubicBezTo>
                  <a:pt x="1412" y="152"/>
                  <a:pt x="1416" y="148"/>
                  <a:pt x="1422" y="148"/>
                </a:cubicBezTo>
                <a:cubicBezTo>
                  <a:pt x="1427" y="148"/>
                  <a:pt x="1431" y="152"/>
                  <a:pt x="1431" y="157"/>
                </a:cubicBezTo>
                <a:cubicBezTo>
                  <a:pt x="1431" y="162"/>
                  <a:pt x="1427" y="166"/>
                  <a:pt x="1422" y="166"/>
                </a:cubicBezTo>
                <a:cubicBezTo>
                  <a:pt x="1421" y="166"/>
                  <a:pt x="1421" y="166"/>
                  <a:pt x="1421" y="166"/>
                </a:cubicBezTo>
                <a:cubicBezTo>
                  <a:pt x="1420" y="168"/>
                  <a:pt x="1420" y="168"/>
                  <a:pt x="1420" y="168"/>
                </a:cubicBezTo>
                <a:cubicBezTo>
                  <a:pt x="1418" y="176"/>
                  <a:pt x="1415" y="188"/>
                  <a:pt x="1408" y="196"/>
                </a:cubicBezTo>
                <a:cubicBezTo>
                  <a:pt x="1401" y="205"/>
                  <a:pt x="1391" y="213"/>
                  <a:pt x="1377" y="217"/>
                </a:cubicBezTo>
                <a:cubicBezTo>
                  <a:pt x="1369" y="208"/>
                  <a:pt x="1369" y="208"/>
                  <a:pt x="1369" y="208"/>
                </a:cubicBezTo>
                <a:cubicBezTo>
                  <a:pt x="1384" y="205"/>
                  <a:pt x="1393" y="198"/>
                  <a:pt x="1399" y="190"/>
                </a:cubicBezTo>
                <a:cubicBezTo>
                  <a:pt x="1404" y="184"/>
                  <a:pt x="1407" y="175"/>
                  <a:pt x="1408" y="169"/>
                </a:cubicBezTo>
                <a:cubicBezTo>
                  <a:pt x="1372" y="169"/>
                  <a:pt x="1372" y="169"/>
                  <a:pt x="1372" y="169"/>
                </a:cubicBezTo>
                <a:cubicBezTo>
                  <a:pt x="1369" y="169"/>
                  <a:pt x="1365" y="169"/>
                  <a:pt x="1363" y="169"/>
                </a:cubicBezTo>
                <a:cubicBezTo>
                  <a:pt x="1363" y="158"/>
                  <a:pt x="1363" y="158"/>
                  <a:pt x="1363" y="158"/>
                </a:cubicBezTo>
                <a:cubicBezTo>
                  <a:pt x="1366" y="158"/>
                  <a:pt x="1370" y="159"/>
                  <a:pt x="1372" y="159"/>
                </a:cubicBezTo>
                <a:lnTo>
                  <a:pt x="1408" y="159"/>
                </a:lnTo>
                <a:close/>
                <a:moveTo>
                  <a:pt x="1426" y="157"/>
                </a:moveTo>
                <a:cubicBezTo>
                  <a:pt x="1426" y="154"/>
                  <a:pt x="1424" y="152"/>
                  <a:pt x="1422" y="152"/>
                </a:cubicBezTo>
                <a:cubicBezTo>
                  <a:pt x="1419" y="152"/>
                  <a:pt x="1417" y="154"/>
                  <a:pt x="1417" y="157"/>
                </a:cubicBezTo>
                <a:cubicBezTo>
                  <a:pt x="1417" y="159"/>
                  <a:pt x="1419" y="161"/>
                  <a:pt x="1422" y="161"/>
                </a:cubicBezTo>
                <a:cubicBezTo>
                  <a:pt x="1424" y="161"/>
                  <a:pt x="1426" y="159"/>
                  <a:pt x="1426" y="157"/>
                </a:cubicBezTo>
                <a:close/>
                <a:moveTo>
                  <a:pt x="1313" y="258"/>
                </a:moveTo>
                <a:cubicBezTo>
                  <a:pt x="1307" y="266"/>
                  <a:pt x="1307" y="266"/>
                  <a:pt x="1307" y="266"/>
                </a:cubicBezTo>
                <a:cubicBezTo>
                  <a:pt x="1303" y="263"/>
                  <a:pt x="1295" y="258"/>
                  <a:pt x="1290" y="255"/>
                </a:cubicBezTo>
                <a:cubicBezTo>
                  <a:pt x="1295" y="247"/>
                  <a:pt x="1295" y="247"/>
                  <a:pt x="1295" y="247"/>
                </a:cubicBezTo>
                <a:cubicBezTo>
                  <a:pt x="1300" y="250"/>
                  <a:pt x="1309" y="255"/>
                  <a:pt x="1313" y="258"/>
                </a:cubicBezTo>
                <a:close/>
                <a:moveTo>
                  <a:pt x="1319" y="275"/>
                </a:moveTo>
                <a:cubicBezTo>
                  <a:pt x="1332" y="268"/>
                  <a:pt x="1343" y="257"/>
                  <a:pt x="1349" y="246"/>
                </a:cubicBezTo>
                <a:cubicBezTo>
                  <a:pt x="1355" y="257"/>
                  <a:pt x="1355" y="257"/>
                  <a:pt x="1355" y="257"/>
                </a:cubicBezTo>
                <a:cubicBezTo>
                  <a:pt x="1348" y="267"/>
                  <a:pt x="1337" y="277"/>
                  <a:pt x="1324" y="284"/>
                </a:cubicBezTo>
                <a:cubicBezTo>
                  <a:pt x="1316" y="289"/>
                  <a:pt x="1305" y="293"/>
                  <a:pt x="1298" y="294"/>
                </a:cubicBezTo>
                <a:cubicBezTo>
                  <a:pt x="1293" y="284"/>
                  <a:pt x="1293" y="284"/>
                  <a:pt x="1293" y="284"/>
                </a:cubicBezTo>
                <a:cubicBezTo>
                  <a:pt x="1301" y="282"/>
                  <a:pt x="1311" y="280"/>
                  <a:pt x="1319" y="275"/>
                </a:cubicBezTo>
                <a:close/>
                <a:moveTo>
                  <a:pt x="1325" y="240"/>
                </a:moveTo>
                <a:cubicBezTo>
                  <a:pt x="1319" y="249"/>
                  <a:pt x="1319" y="249"/>
                  <a:pt x="1319" y="249"/>
                </a:cubicBezTo>
                <a:cubicBezTo>
                  <a:pt x="1314" y="246"/>
                  <a:pt x="1306" y="241"/>
                  <a:pt x="1301" y="238"/>
                </a:cubicBezTo>
                <a:cubicBezTo>
                  <a:pt x="1307" y="229"/>
                  <a:pt x="1307" y="229"/>
                  <a:pt x="1307" y="229"/>
                </a:cubicBezTo>
                <a:cubicBezTo>
                  <a:pt x="1312" y="232"/>
                  <a:pt x="1321" y="237"/>
                  <a:pt x="1325" y="240"/>
                </a:cubicBezTo>
                <a:close/>
                <a:moveTo>
                  <a:pt x="1409" y="291"/>
                </a:moveTo>
                <a:cubicBezTo>
                  <a:pt x="1409" y="292"/>
                  <a:pt x="1410" y="295"/>
                  <a:pt x="1410" y="296"/>
                </a:cubicBezTo>
                <a:cubicBezTo>
                  <a:pt x="1400" y="296"/>
                  <a:pt x="1400" y="296"/>
                  <a:pt x="1400" y="296"/>
                </a:cubicBezTo>
                <a:cubicBezTo>
                  <a:pt x="1400" y="295"/>
                  <a:pt x="1400" y="294"/>
                  <a:pt x="1400" y="293"/>
                </a:cubicBezTo>
                <a:cubicBezTo>
                  <a:pt x="1371" y="293"/>
                  <a:pt x="1371" y="293"/>
                  <a:pt x="1371" y="293"/>
                </a:cubicBezTo>
                <a:cubicBezTo>
                  <a:pt x="1369" y="293"/>
                  <a:pt x="1365" y="293"/>
                  <a:pt x="1364" y="293"/>
                </a:cubicBezTo>
                <a:cubicBezTo>
                  <a:pt x="1364" y="284"/>
                  <a:pt x="1364" y="284"/>
                  <a:pt x="1364" y="284"/>
                </a:cubicBezTo>
                <a:cubicBezTo>
                  <a:pt x="1365" y="284"/>
                  <a:pt x="1368" y="284"/>
                  <a:pt x="1371" y="284"/>
                </a:cubicBezTo>
                <a:cubicBezTo>
                  <a:pt x="1400" y="284"/>
                  <a:pt x="1400" y="284"/>
                  <a:pt x="1400" y="284"/>
                </a:cubicBezTo>
                <a:cubicBezTo>
                  <a:pt x="1400" y="274"/>
                  <a:pt x="1400" y="274"/>
                  <a:pt x="1400" y="274"/>
                </a:cubicBezTo>
                <a:cubicBezTo>
                  <a:pt x="1375" y="274"/>
                  <a:pt x="1375" y="274"/>
                  <a:pt x="1375" y="274"/>
                </a:cubicBezTo>
                <a:cubicBezTo>
                  <a:pt x="1372" y="274"/>
                  <a:pt x="1369" y="274"/>
                  <a:pt x="1367" y="274"/>
                </a:cubicBezTo>
                <a:cubicBezTo>
                  <a:pt x="1367" y="265"/>
                  <a:pt x="1367" y="265"/>
                  <a:pt x="1367" y="265"/>
                </a:cubicBezTo>
                <a:cubicBezTo>
                  <a:pt x="1369" y="265"/>
                  <a:pt x="1372" y="265"/>
                  <a:pt x="1375" y="265"/>
                </a:cubicBezTo>
                <a:cubicBezTo>
                  <a:pt x="1400" y="265"/>
                  <a:pt x="1400" y="265"/>
                  <a:pt x="1400" y="265"/>
                </a:cubicBezTo>
                <a:cubicBezTo>
                  <a:pt x="1400" y="256"/>
                  <a:pt x="1400" y="256"/>
                  <a:pt x="1400" y="256"/>
                </a:cubicBezTo>
                <a:cubicBezTo>
                  <a:pt x="1375" y="256"/>
                  <a:pt x="1375" y="256"/>
                  <a:pt x="1375" y="256"/>
                </a:cubicBezTo>
                <a:cubicBezTo>
                  <a:pt x="1372" y="256"/>
                  <a:pt x="1367" y="256"/>
                  <a:pt x="1365" y="256"/>
                </a:cubicBezTo>
                <a:cubicBezTo>
                  <a:pt x="1365" y="247"/>
                  <a:pt x="1365" y="247"/>
                  <a:pt x="1365" y="247"/>
                </a:cubicBezTo>
                <a:cubicBezTo>
                  <a:pt x="1367" y="247"/>
                  <a:pt x="1372" y="247"/>
                  <a:pt x="1375" y="247"/>
                </a:cubicBezTo>
                <a:cubicBezTo>
                  <a:pt x="1404" y="247"/>
                  <a:pt x="1404" y="247"/>
                  <a:pt x="1404" y="247"/>
                </a:cubicBezTo>
                <a:cubicBezTo>
                  <a:pt x="1405" y="247"/>
                  <a:pt x="1408" y="247"/>
                  <a:pt x="1410" y="247"/>
                </a:cubicBezTo>
                <a:cubicBezTo>
                  <a:pt x="1409" y="248"/>
                  <a:pt x="1409" y="250"/>
                  <a:pt x="1409" y="252"/>
                </a:cubicBezTo>
                <a:lnTo>
                  <a:pt x="1409" y="291"/>
                </a:lnTo>
                <a:close/>
                <a:moveTo>
                  <a:pt x="1453" y="273"/>
                </a:moveTo>
                <a:cubicBezTo>
                  <a:pt x="1466" y="265"/>
                  <a:pt x="1476" y="253"/>
                  <a:pt x="1481" y="243"/>
                </a:cubicBezTo>
                <a:cubicBezTo>
                  <a:pt x="1487" y="254"/>
                  <a:pt x="1487" y="254"/>
                  <a:pt x="1487" y="254"/>
                </a:cubicBezTo>
                <a:cubicBezTo>
                  <a:pt x="1481" y="264"/>
                  <a:pt x="1471" y="275"/>
                  <a:pt x="1459" y="282"/>
                </a:cubicBezTo>
                <a:cubicBezTo>
                  <a:pt x="1451" y="287"/>
                  <a:pt x="1441" y="291"/>
                  <a:pt x="1430" y="293"/>
                </a:cubicBezTo>
                <a:cubicBezTo>
                  <a:pt x="1424" y="283"/>
                  <a:pt x="1424" y="283"/>
                  <a:pt x="1424" y="283"/>
                </a:cubicBezTo>
                <a:cubicBezTo>
                  <a:pt x="1436" y="281"/>
                  <a:pt x="1446" y="277"/>
                  <a:pt x="1453" y="273"/>
                </a:cubicBezTo>
                <a:close/>
                <a:moveTo>
                  <a:pt x="1453" y="248"/>
                </a:moveTo>
                <a:cubicBezTo>
                  <a:pt x="1445" y="256"/>
                  <a:pt x="1445" y="256"/>
                  <a:pt x="1445" y="256"/>
                </a:cubicBezTo>
                <a:cubicBezTo>
                  <a:pt x="1441" y="252"/>
                  <a:pt x="1432" y="243"/>
                  <a:pt x="1426" y="239"/>
                </a:cubicBezTo>
                <a:cubicBezTo>
                  <a:pt x="1433" y="232"/>
                  <a:pt x="1433" y="232"/>
                  <a:pt x="1433" y="232"/>
                </a:cubicBezTo>
                <a:cubicBezTo>
                  <a:pt x="1439" y="235"/>
                  <a:pt x="1449" y="243"/>
                  <a:pt x="1453"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nvGrpSpPr>
          <p:cNvPr id="179" name="グループ化 178">
            <a:extLst>
              <a:ext uri="{FF2B5EF4-FFF2-40B4-BE49-F238E27FC236}">
                <a16:creationId xmlns:a16="http://schemas.microsoft.com/office/drawing/2014/main" id="{8EEDB96E-C8B3-BB6F-683E-BB2EFFC45F00}"/>
              </a:ext>
            </a:extLst>
          </p:cNvPr>
          <p:cNvGrpSpPr/>
          <p:nvPr/>
        </p:nvGrpSpPr>
        <p:grpSpPr>
          <a:xfrm>
            <a:off x="1867663" y="1890103"/>
            <a:ext cx="1000361" cy="349103"/>
            <a:chOff x="2467463" y="1484723"/>
            <a:chExt cx="1082664" cy="377825"/>
          </a:xfrm>
        </p:grpSpPr>
        <p:grpSp>
          <p:nvGrpSpPr>
            <p:cNvPr id="180" name="グループ化 179">
              <a:extLst>
                <a:ext uri="{FF2B5EF4-FFF2-40B4-BE49-F238E27FC236}">
                  <a16:creationId xmlns:a16="http://schemas.microsoft.com/office/drawing/2014/main" id="{B0152DC9-A1E9-D8BA-3F5C-2928C152CB58}"/>
                </a:ext>
              </a:extLst>
            </p:cNvPr>
            <p:cNvGrpSpPr/>
            <p:nvPr/>
          </p:nvGrpSpPr>
          <p:grpSpPr>
            <a:xfrm>
              <a:off x="2467463" y="1484723"/>
              <a:ext cx="288926" cy="377825"/>
              <a:chOff x="757238" y="4846638"/>
              <a:chExt cx="288926" cy="377825"/>
            </a:xfrm>
          </p:grpSpPr>
          <p:sp>
            <p:nvSpPr>
              <p:cNvPr id="205" name="Freeform 33">
                <a:extLst>
                  <a:ext uri="{FF2B5EF4-FFF2-40B4-BE49-F238E27FC236}">
                    <a16:creationId xmlns:a16="http://schemas.microsoft.com/office/drawing/2014/main" id="{5B3A3537-FAB2-1948-CBC9-36F2F618793F}"/>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6" name="Freeform 34">
                <a:extLst>
                  <a:ext uri="{FF2B5EF4-FFF2-40B4-BE49-F238E27FC236}">
                    <a16:creationId xmlns:a16="http://schemas.microsoft.com/office/drawing/2014/main" id="{39058FE9-AB95-5734-6B98-C1FCF4012110}"/>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7" name="Rectangle 35">
                <a:extLst>
                  <a:ext uri="{FF2B5EF4-FFF2-40B4-BE49-F238E27FC236}">
                    <a16:creationId xmlns:a16="http://schemas.microsoft.com/office/drawing/2014/main" id="{C6F9680E-D4DD-A160-19B5-B3F15C12B3D1}"/>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8" name="Rectangle 36">
                <a:extLst>
                  <a:ext uri="{FF2B5EF4-FFF2-40B4-BE49-F238E27FC236}">
                    <a16:creationId xmlns:a16="http://schemas.microsoft.com/office/drawing/2014/main" id="{31F17E3E-53C3-10AD-5118-9FF506C37071}"/>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9" name="Rectangle 37">
                <a:extLst>
                  <a:ext uri="{FF2B5EF4-FFF2-40B4-BE49-F238E27FC236}">
                    <a16:creationId xmlns:a16="http://schemas.microsoft.com/office/drawing/2014/main" id="{2E229E59-A8F8-31B1-3FF6-B7BE421A31D4}"/>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0" name="Freeform 38">
                <a:extLst>
                  <a:ext uri="{FF2B5EF4-FFF2-40B4-BE49-F238E27FC236}">
                    <a16:creationId xmlns:a16="http://schemas.microsoft.com/office/drawing/2014/main" id="{F3CCFDB4-3AC8-544C-EC34-45450ED75885}"/>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1" name="Freeform 39">
                <a:extLst>
                  <a:ext uri="{FF2B5EF4-FFF2-40B4-BE49-F238E27FC236}">
                    <a16:creationId xmlns:a16="http://schemas.microsoft.com/office/drawing/2014/main" id="{BE6D6DFA-37C5-C76F-921D-2F86CA3BED64}"/>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2" name="Freeform 40">
                <a:extLst>
                  <a:ext uri="{FF2B5EF4-FFF2-40B4-BE49-F238E27FC236}">
                    <a16:creationId xmlns:a16="http://schemas.microsoft.com/office/drawing/2014/main" id="{FF913582-8FB4-A859-44BE-83048664A732}"/>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3" name="Freeform 41">
                <a:extLst>
                  <a:ext uri="{FF2B5EF4-FFF2-40B4-BE49-F238E27FC236}">
                    <a16:creationId xmlns:a16="http://schemas.microsoft.com/office/drawing/2014/main" id="{1DE587EB-5BB5-F12D-3ECF-55E2F5A2F397}"/>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4" name="Rectangle 42">
                <a:extLst>
                  <a:ext uri="{FF2B5EF4-FFF2-40B4-BE49-F238E27FC236}">
                    <a16:creationId xmlns:a16="http://schemas.microsoft.com/office/drawing/2014/main" id="{6E13A5A1-1E99-8961-A5B8-B5AA8BBC74B7}"/>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5" name="Freeform 43">
                <a:extLst>
                  <a:ext uri="{FF2B5EF4-FFF2-40B4-BE49-F238E27FC236}">
                    <a16:creationId xmlns:a16="http://schemas.microsoft.com/office/drawing/2014/main" id="{4C535EF8-E8F5-95AF-6635-DE8BBFBA8852}"/>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nvGrpSpPr>
            <p:cNvPr id="181" name="グループ化 180">
              <a:extLst>
                <a:ext uri="{FF2B5EF4-FFF2-40B4-BE49-F238E27FC236}">
                  <a16:creationId xmlns:a16="http://schemas.microsoft.com/office/drawing/2014/main" id="{D65E56A6-E23C-9995-9E8C-5293BC29C2EE}"/>
                </a:ext>
              </a:extLst>
            </p:cNvPr>
            <p:cNvGrpSpPr/>
            <p:nvPr/>
          </p:nvGrpSpPr>
          <p:grpSpPr>
            <a:xfrm>
              <a:off x="2864332" y="1484723"/>
              <a:ext cx="288926" cy="377825"/>
              <a:chOff x="757238" y="4846638"/>
              <a:chExt cx="288926" cy="377825"/>
            </a:xfrm>
          </p:grpSpPr>
          <p:sp>
            <p:nvSpPr>
              <p:cNvPr id="194" name="Freeform 33">
                <a:extLst>
                  <a:ext uri="{FF2B5EF4-FFF2-40B4-BE49-F238E27FC236}">
                    <a16:creationId xmlns:a16="http://schemas.microsoft.com/office/drawing/2014/main" id="{E7CD63CB-98B4-EECA-6298-A9F8906CB643}"/>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5" name="Freeform 34">
                <a:extLst>
                  <a:ext uri="{FF2B5EF4-FFF2-40B4-BE49-F238E27FC236}">
                    <a16:creationId xmlns:a16="http://schemas.microsoft.com/office/drawing/2014/main" id="{F7B84C8D-D46A-4497-240B-DCAF149BFA75}"/>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6" name="Rectangle 35">
                <a:extLst>
                  <a:ext uri="{FF2B5EF4-FFF2-40B4-BE49-F238E27FC236}">
                    <a16:creationId xmlns:a16="http://schemas.microsoft.com/office/drawing/2014/main" id="{F989D996-DA0E-FD25-2A00-D7E143CC06E5}"/>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7" name="Rectangle 36">
                <a:extLst>
                  <a:ext uri="{FF2B5EF4-FFF2-40B4-BE49-F238E27FC236}">
                    <a16:creationId xmlns:a16="http://schemas.microsoft.com/office/drawing/2014/main" id="{CAF86FCB-E19D-35BD-31D3-3832DE4D0178}"/>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8" name="Rectangle 37">
                <a:extLst>
                  <a:ext uri="{FF2B5EF4-FFF2-40B4-BE49-F238E27FC236}">
                    <a16:creationId xmlns:a16="http://schemas.microsoft.com/office/drawing/2014/main" id="{81584758-0322-786C-B65D-BE9AB26D85F1}"/>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9" name="Freeform 38">
                <a:extLst>
                  <a:ext uri="{FF2B5EF4-FFF2-40B4-BE49-F238E27FC236}">
                    <a16:creationId xmlns:a16="http://schemas.microsoft.com/office/drawing/2014/main" id="{867AC74E-0689-17EF-46B4-B46017B55A2A}"/>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0" name="Freeform 39">
                <a:extLst>
                  <a:ext uri="{FF2B5EF4-FFF2-40B4-BE49-F238E27FC236}">
                    <a16:creationId xmlns:a16="http://schemas.microsoft.com/office/drawing/2014/main" id="{C3C35B18-1E8B-3663-117A-7BC316C1417B}"/>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1" name="Freeform 40">
                <a:extLst>
                  <a:ext uri="{FF2B5EF4-FFF2-40B4-BE49-F238E27FC236}">
                    <a16:creationId xmlns:a16="http://schemas.microsoft.com/office/drawing/2014/main" id="{73247140-95D7-115A-86D8-CE68AB7C71DD}"/>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2" name="Freeform 41">
                <a:extLst>
                  <a:ext uri="{FF2B5EF4-FFF2-40B4-BE49-F238E27FC236}">
                    <a16:creationId xmlns:a16="http://schemas.microsoft.com/office/drawing/2014/main" id="{43F59D0B-12C9-E461-7709-9C18E1ABC627}"/>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3" name="Rectangle 42">
                <a:extLst>
                  <a:ext uri="{FF2B5EF4-FFF2-40B4-BE49-F238E27FC236}">
                    <a16:creationId xmlns:a16="http://schemas.microsoft.com/office/drawing/2014/main" id="{023B7E41-1FA7-1E07-830D-E84ACD1EC8DE}"/>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4" name="Freeform 43">
                <a:extLst>
                  <a:ext uri="{FF2B5EF4-FFF2-40B4-BE49-F238E27FC236}">
                    <a16:creationId xmlns:a16="http://schemas.microsoft.com/office/drawing/2014/main" id="{9AB335E1-28D7-31A2-7526-BCC1005CBE9C}"/>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nvGrpSpPr>
            <p:cNvPr id="182" name="グループ化 181">
              <a:extLst>
                <a:ext uri="{FF2B5EF4-FFF2-40B4-BE49-F238E27FC236}">
                  <a16:creationId xmlns:a16="http://schemas.microsoft.com/office/drawing/2014/main" id="{7B5D4A79-D0CF-9DAE-1E7B-843C671DF1B6}"/>
                </a:ext>
              </a:extLst>
            </p:cNvPr>
            <p:cNvGrpSpPr/>
            <p:nvPr/>
          </p:nvGrpSpPr>
          <p:grpSpPr>
            <a:xfrm>
              <a:off x="3261201" y="1484723"/>
              <a:ext cx="288926" cy="377825"/>
              <a:chOff x="757238" y="4846638"/>
              <a:chExt cx="288926" cy="377825"/>
            </a:xfrm>
          </p:grpSpPr>
          <p:sp>
            <p:nvSpPr>
              <p:cNvPr id="183" name="Freeform 33">
                <a:extLst>
                  <a:ext uri="{FF2B5EF4-FFF2-40B4-BE49-F238E27FC236}">
                    <a16:creationId xmlns:a16="http://schemas.microsoft.com/office/drawing/2014/main" id="{B3A4814D-AEAB-2928-91FF-729A21A9CC4F}"/>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84" name="Freeform 34">
                <a:extLst>
                  <a:ext uri="{FF2B5EF4-FFF2-40B4-BE49-F238E27FC236}">
                    <a16:creationId xmlns:a16="http://schemas.microsoft.com/office/drawing/2014/main" id="{2A40A5FD-6887-6F31-4012-076D272ADF0C}"/>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85" name="Rectangle 35">
                <a:extLst>
                  <a:ext uri="{FF2B5EF4-FFF2-40B4-BE49-F238E27FC236}">
                    <a16:creationId xmlns:a16="http://schemas.microsoft.com/office/drawing/2014/main" id="{776E38A2-6F94-B1B4-7D01-65F0ED631DC2}"/>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86" name="Rectangle 36">
                <a:extLst>
                  <a:ext uri="{FF2B5EF4-FFF2-40B4-BE49-F238E27FC236}">
                    <a16:creationId xmlns:a16="http://schemas.microsoft.com/office/drawing/2014/main" id="{1ACDCBC7-813D-9536-B367-D7A815B6226B}"/>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87" name="Rectangle 37">
                <a:extLst>
                  <a:ext uri="{FF2B5EF4-FFF2-40B4-BE49-F238E27FC236}">
                    <a16:creationId xmlns:a16="http://schemas.microsoft.com/office/drawing/2014/main" id="{87A7371F-B90D-4219-C64D-4B82F801CFAC}"/>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88" name="Freeform 38">
                <a:extLst>
                  <a:ext uri="{FF2B5EF4-FFF2-40B4-BE49-F238E27FC236}">
                    <a16:creationId xmlns:a16="http://schemas.microsoft.com/office/drawing/2014/main" id="{57E7EF5A-521E-6D07-0B63-AFDD1F1AAB06}"/>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89" name="Freeform 39">
                <a:extLst>
                  <a:ext uri="{FF2B5EF4-FFF2-40B4-BE49-F238E27FC236}">
                    <a16:creationId xmlns:a16="http://schemas.microsoft.com/office/drawing/2014/main" id="{C303CCCF-A20C-6862-0810-ABE24F9EDE65}"/>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0" name="Freeform 40">
                <a:extLst>
                  <a:ext uri="{FF2B5EF4-FFF2-40B4-BE49-F238E27FC236}">
                    <a16:creationId xmlns:a16="http://schemas.microsoft.com/office/drawing/2014/main" id="{54C6DB4F-27B3-53E0-C3BD-02D5E4768ED2}"/>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1" name="Freeform 41">
                <a:extLst>
                  <a:ext uri="{FF2B5EF4-FFF2-40B4-BE49-F238E27FC236}">
                    <a16:creationId xmlns:a16="http://schemas.microsoft.com/office/drawing/2014/main" id="{794D022C-CFE1-4762-3CFD-63307A711CD6}"/>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2" name="Rectangle 42">
                <a:extLst>
                  <a:ext uri="{FF2B5EF4-FFF2-40B4-BE49-F238E27FC236}">
                    <a16:creationId xmlns:a16="http://schemas.microsoft.com/office/drawing/2014/main" id="{9329C587-D2A6-D210-A90F-B0E1BC672C45}"/>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3" name="Freeform 43">
                <a:extLst>
                  <a:ext uri="{FF2B5EF4-FFF2-40B4-BE49-F238E27FC236}">
                    <a16:creationId xmlns:a16="http://schemas.microsoft.com/office/drawing/2014/main" id="{A5A91862-31CC-D6B6-81F5-66D3ECD9045E}"/>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sp>
        <p:nvSpPr>
          <p:cNvPr id="216" name="正方形/長方形 215">
            <a:extLst>
              <a:ext uri="{FF2B5EF4-FFF2-40B4-BE49-F238E27FC236}">
                <a16:creationId xmlns:a16="http://schemas.microsoft.com/office/drawing/2014/main" id="{289037CA-874B-88A7-DF9D-4D60020DBC34}"/>
              </a:ext>
            </a:extLst>
          </p:cNvPr>
          <p:cNvSpPr/>
          <p:nvPr/>
        </p:nvSpPr>
        <p:spPr>
          <a:xfrm>
            <a:off x="203728" y="979749"/>
            <a:ext cx="3101303" cy="266660"/>
          </a:xfrm>
          <a:prstGeom prst="rect">
            <a:avLst/>
          </a:prstGeom>
          <a:solidFill>
            <a:srgbClr val="008CCF"/>
          </a:solidFill>
          <a:ln w="19050">
            <a:solidFill>
              <a:srgbClr val="008CCF"/>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algn="ctr"/>
            <a:r>
              <a:rPr lang="ja-JP" altLang="en-US" sz="1300" b="1" dirty="0">
                <a:solidFill>
                  <a:schemeClr val="bg1"/>
                </a:solidFill>
                <a:latin typeface="BIZ UDPゴシック" panose="020B0400000000000000" pitchFamily="50" charset="-128"/>
                <a:ea typeface="BIZ UDPゴシック" panose="020B0400000000000000" pitchFamily="50" charset="-128"/>
              </a:rPr>
              <a:t>請求書発行（売り手）</a:t>
            </a:r>
            <a:endParaRPr kumimoji="1" lang="ja-JP" altLang="en-US" sz="1300" b="1" dirty="0">
              <a:solidFill>
                <a:schemeClr val="bg1"/>
              </a:solidFill>
              <a:latin typeface="BIZ UDPゴシック" panose="020B0400000000000000" pitchFamily="50" charset="-128"/>
              <a:ea typeface="BIZ UDPゴシック" panose="020B0400000000000000" pitchFamily="50" charset="-128"/>
            </a:endParaRPr>
          </a:p>
        </p:txBody>
      </p:sp>
      <p:sp>
        <p:nvSpPr>
          <p:cNvPr id="217" name="正方形/長方形 216">
            <a:extLst>
              <a:ext uri="{FF2B5EF4-FFF2-40B4-BE49-F238E27FC236}">
                <a16:creationId xmlns:a16="http://schemas.microsoft.com/office/drawing/2014/main" id="{20E7C32D-6925-0BC3-779A-FE0F219C86BF}"/>
              </a:ext>
            </a:extLst>
          </p:cNvPr>
          <p:cNvSpPr/>
          <p:nvPr/>
        </p:nvSpPr>
        <p:spPr>
          <a:xfrm>
            <a:off x="5317726" y="978596"/>
            <a:ext cx="3709524" cy="3903130"/>
          </a:xfrm>
          <a:prstGeom prst="rect">
            <a:avLst/>
          </a:prstGeom>
          <a:noFill/>
          <a:ln w="38100">
            <a:solidFill>
              <a:srgbClr val="008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Freeform 9">
            <a:extLst>
              <a:ext uri="{FF2B5EF4-FFF2-40B4-BE49-F238E27FC236}">
                <a16:creationId xmlns:a16="http://schemas.microsoft.com/office/drawing/2014/main" id="{9DB88A84-2CB1-CF96-07BF-01ECA0C0F574}"/>
              </a:ext>
            </a:extLst>
          </p:cNvPr>
          <p:cNvSpPr>
            <a:spLocks noEditPoints="1"/>
          </p:cNvSpPr>
          <p:nvPr/>
        </p:nvSpPr>
        <p:spPr bwMode="auto">
          <a:xfrm>
            <a:off x="7525498" y="1430955"/>
            <a:ext cx="787828" cy="269520"/>
          </a:xfrm>
          <a:custGeom>
            <a:avLst/>
            <a:gdLst>
              <a:gd name="T0" fmla="*/ 49 w 1267"/>
              <a:gd name="T1" fmla="*/ 97 h 434"/>
              <a:gd name="T2" fmla="*/ 71 w 1267"/>
              <a:gd name="T3" fmla="*/ 7 h 434"/>
              <a:gd name="T4" fmla="*/ 62 w 1267"/>
              <a:gd name="T5" fmla="*/ 61 h 434"/>
              <a:gd name="T6" fmla="*/ 100 w 1267"/>
              <a:gd name="T7" fmla="*/ 109 h 434"/>
              <a:gd name="T8" fmla="*/ 149 w 1267"/>
              <a:gd name="T9" fmla="*/ 72 h 434"/>
              <a:gd name="T10" fmla="*/ 212 w 1267"/>
              <a:gd name="T11" fmla="*/ 118 h 434"/>
              <a:gd name="T12" fmla="*/ 263 w 1267"/>
              <a:gd name="T13" fmla="*/ 39 h 434"/>
              <a:gd name="T14" fmla="*/ 217 w 1267"/>
              <a:gd name="T15" fmla="*/ 95 h 434"/>
              <a:gd name="T16" fmla="*/ 288 w 1267"/>
              <a:gd name="T17" fmla="*/ 73 h 434"/>
              <a:gd name="T18" fmla="*/ 331 w 1267"/>
              <a:gd name="T19" fmla="*/ 102 h 434"/>
              <a:gd name="T20" fmla="*/ 307 w 1267"/>
              <a:gd name="T21" fmla="*/ 63 h 434"/>
              <a:gd name="T22" fmla="*/ 409 w 1267"/>
              <a:gd name="T23" fmla="*/ 52 h 434"/>
              <a:gd name="T24" fmla="*/ 413 w 1267"/>
              <a:gd name="T25" fmla="*/ 32 h 434"/>
              <a:gd name="T26" fmla="*/ 480 w 1267"/>
              <a:gd name="T27" fmla="*/ 101 h 434"/>
              <a:gd name="T28" fmla="*/ 486 w 1267"/>
              <a:gd name="T29" fmla="*/ 0 h 434"/>
              <a:gd name="T30" fmla="*/ 490 w 1267"/>
              <a:gd name="T31" fmla="*/ 51 h 434"/>
              <a:gd name="T32" fmla="*/ 567 w 1267"/>
              <a:gd name="T33" fmla="*/ 116 h 434"/>
              <a:gd name="T34" fmla="*/ 560 w 1267"/>
              <a:gd name="T35" fmla="*/ 29 h 434"/>
              <a:gd name="T36" fmla="*/ 655 w 1267"/>
              <a:gd name="T37" fmla="*/ 28 h 434"/>
              <a:gd name="T38" fmla="*/ 616 w 1267"/>
              <a:gd name="T39" fmla="*/ 29 h 434"/>
              <a:gd name="T40" fmla="*/ 676 w 1267"/>
              <a:gd name="T41" fmla="*/ 40 h 434"/>
              <a:gd name="T42" fmla="*/ 723 w 1267"/>
              <a:gd name="T43" fmla="*/ 101 h 434"/>
              <a:gd name="T44" fmla="*/ 724 w 1267"/>
              <a:gd name="T45" fmla="*/ 63 h 434"/>
              <a:gd name="T46" fmla="*/ 763 w 1267"/>
              <a:gd name="T47" fmla="*/ 110 h 434"/>
              <a:gd name="T48" fmla="*/ 782 w 1267"/>
              <a:gd name="T49" fmla="*/ 43 h 434"/>
              <a:gd name="T50" fmla="*/ 816 w 1267"/>
              <a:gd name="T51" fmla="*/ 115 h 434"/>
              <a:gd name="T52" fmla="*/ 778 w 1267"/>
              <a:gd name="T53" fmla="*/ 99 h 434"/>
              <a:gd name="T54" fmla="*/ 872 w 1267"/>
              <a:gd name="T55" fmla="*/ 72 h 434"/>
              <a:gd name="T56" fmla="*/ 897 w 1267"/>
              <a:gd name="T57" fmla="*/ 28 h 434"/>
              <a:gd name="T58" fmla="*/ 962 w 1267"/>
              <a:gd name="T59" fmla="*/ 115 h 434"/>
              <a:gd name="T60" fmla="*/ 999 w 1267"/>
              <a:gd name="T61" fmla="*/ 52 h 434"/>
              <a:gd name="T62" fmla="*/ 1075 w 1267"/>
              <a:gd name="T63" fmla="*/ 30 h 434"/>
              <a:gd name="T64" fmla="*/ 1137 w 1267"/>
              <a:gd name="T65" fmla="*/ 78 h 434"/>
              <a:gd name="T66" fmla="*/ 1188 w 1267"/>
              <a:gd name="T67" fmla="*/ 115 h 434"/>
              <a:gd name="T68" fmla="*/ 1229 w 1267"/>
              <a:gd name="T69" fmla="*/ 56 h 434"/>
              <a:gd name="T70" fmla="*/ 241 w 1267"/>
              <a:gd name="T71" fmla="*/ 434 h 434"/>
              <a:gd name="T72" fmla="*/ 196 w 1267"/>
              <a:gd name="T73" fmla="*/ 257 h 434"/>
              <a:gd name="T74" fmla="*/ 223 w 1267"/>
              <a:gd name="T75" fmla="*/ 320 h 434"/>
              <a:gd name="T76" fmla="*/ 255 w 1267"/>
              <a:gd name="T77" fmla="*/ 401 h 434"/>
              <a:gd name="T78" fmla="*/ 293 w 1267"/>
              <a:gd name="T79" fmla="*/ 336 h 434"/>
              <a:gd name="T80" fmla="*/ 314 w 1267"/>
              <a:gd name="T81" fmla="*/ 222 h 434"/>
              <a:gd name="T82" fmla="*/ 342 w 1267"/>
              <a:gd name="T83" fmla="*/ 286 h 434"/>
              <a:gd name="T84" fmla="*/ 376 w 1267"/>
              <a:gd name="T85" fmla="*/ 381 h 434"/>
              <a:gd name="T86" fmla="*/ 364 w 1267"/>
              <a:gd name="T87" fmla="*/ 409 h 434"/>
              <a:gd name="T88" fmla="*/ 460 w 1267"/>
              <a:gd name="T89" fmla="*/ 303 h 434"/>
              <a:gd name="T90" fmla="*/ 562 w 1267"/>
              <a:gd name="T91" fmla="*/ 434 h 434"/>
              <a:gd name="T92" fmla="*/ 471 w 1267"/>
              <a:gd name="T93" fmla="*/ 295 h 434"/>
              <a:gd name="T94" fmla="*/ 652 w 1267"/>
              <a:gd name="T95" fmla="*/ 321 h 434"/>
              <a:gd name="T96" fmla="*/ 690 w 1267"/>
              <a:gd name="T97" fmla="*/ 315 h 434"/>
              <a:gd name="T98" fmla="*/ 761 w 1267"/>
              <a:gd name="T99" fmla="*/ 373 h 434"/>
              <a:gd name="T100" fmla="*/ 703 w 1267"/>
              <a:gd name="T101" fmla="*/ 359 h 434"/>
              <a:gd name="T102" fmla="*/ 864 w 1267"/>
              <a:gd name="T103" fmla="*/ 281 h 434"/>
              <a:gd name="T104" fmla="*/ 874 w 1267"/>
              <a:gd name="T105" fmla="*/ 353 h 434"/>
              <a:gd name="T106" fmla="*/ 875 w 1267"/>
              <a:gd name="T107" fmla="*/ 322 h 434"/>
              <a:gd name="T108" fmla="*/ 948 w 1267"/>
              <a:gd name="T109" fmla="*/ 229 h 434"/>
              <a:gd name="T110" fmla="*/ 1031 w 1267"/>
              <a:gd name="T111" fmla="*/ 325 h 434"/>
              <a:gd name="T112" fmla="*/ 1031 w 1267"/>
              <a:gd name="T113" fmla="*/ 22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7" h="434">
                <a:moveTo>
                  <a:pt x="73" y="84"/>
                </a:moveTo>
                <a:cubicBezTo>
                  <a:pt x="73" y="94"/>
                  <a:pt x="69" y="102"/>
                  <a:pt x="62" y="108"/>
                </a:cubicBezTo>
                <a:cubicBezTo>
                  <a:pt x="55" y="114"/>
                  <a:pt x="45" y="116"/>
                  <a:pt x="32" y="116"/>
                </a:cubicBezTo>
                <a:cubicBezTo>
                  <a:pt x="19" y="116"/>
                  <a:pt x="9" y="114"/>
                  <a:pt x="0" y="110"/>
                </a:cubicBezTo>
                <a:cubicBezTo>
                  <a:pt x="0" y="93"/>
                  <a:pt x="0" y="93"/>
                  <a:pt x="0" y="93"/>
                </a:cubicBezTo>
                <a:cubicBezTo>
                  <a:pt x="6" y="95"/>
                  <a:pt x="11" y="97"/>
                  <a:pt x="17" y="99"/>
                </a:cubicBezTo>
                <a:cubicBezTo>
                  <a:pt x="23" y="100"/>
                  <a:pt x="28" y="101"/>
                  <a:pt x="33" y="101"/>
                </a:cubicBezTo>
                <a:cubicBezTo>
                  <a:pt x="40" y="101"/>
                  <a:pt x="46" y="99"/>
                  <a:pt x="49" y="97"/>
                </a:cubicBezTo>
                <a:cubicBezTo>
                  <a:pt x="53" y="94"/>
                  <a:pt x="55" y="90"/>
                  <a:pt x="55" y="85"/>
                </a:cubicBezTo>
                <a:cubicBezTo>
                  <a:pt x="55" y="81"/>
                  <a:pt x="53" y="78"/>
                  <a:pt x="50" y="75"/>
                </a:cubicBezTo>
                <a:cubicBezTo>
                  <a:pt x="47" y="72"/>
                  <a:pt x="40" y="68"/>
                  <a:pt x="30" y="64"/>
                </a:cubicBezTo>
                <a:cubicBezTo>
                  <a:pt x="20" y="60"/>
                  <a:pt x="12" y="55"/>
                  <a:pt x="8" y="50"/>
                </a:cubicBezTo>
                <a:cubicBezTo>
                  <a:pt x="4" y="44"/>
                  <a:pt x="2" y="38"/>
                  <a:pt x="2" y="30"/>
                </a:cubicBezTo>
                <a:cubicBezTo>
                  <a:pt x="2" y="21"/>
                  <a:pt x="5" y="14"/>
                  <a:pt x="12" y="8"/>
                </a:cubicBezTo>
                <a:cubicBezTo>
                  <a:pt x="19" y="3"/>
                  <a:pt x="28" y="0"/>
                  <a:pt x="39" y="0"/>
                </a:cubicBezTo>
                <a:cubicBezTo>
                  <a:pt x="50" y="0"/>
                  <a:pt x="61" y="2"/>
                  <a:pt x="71" y="7"/>
                </a:cubicBezTo>
                <a:cubicBezTo>
                  <a:pt x="65" y="22"/>
                  <a:pt x="65" y="22"/>
                  <a:pt x="65" y="22"/>
                </a:cubicBezTo>
                <a:cubicBezTo>
                  <a:pt x="55" y="18"/>
                  <a:pt x="46" y="16"/>
                  <a:pt x="38" y="16"/>
                </a:cubicBezTo>
                <a:cubicBezTo>
                  <a:pt x="32" y="16"/>
                  <a:pt x="28" y="17"/>
                  <a:pt x="25" y="20"/>
                </a:cubicBezTo>
                <a:cubicBezTo>
                  <a:pt x="22" y="22"/>
                  <a:pt x="20" y="26"/>
                  <a:pt x="20" y="30"/>
                </a:cubicBezTo>
                <a:cubicBezTo>
                  <a:pt x="20" y="33"/>
                  <a:pt x="21" y="36"/>
                  <a:pt x="22" y="38"/>
                </a:cubicBezTo>
                <a:cubicBezTo>
                  <a:pt x="23" y="40"/>
                  <a:pt x="25" y="42"/>
                  <a:pt x="28" y="44"/>
                </a:cubicBezTo>
                <a:cubicBezTo>
                  <a:pt x="31" y="45"/>
                  <a:pt x="36" y="48"/>
                  <a:pt x="43" y="51"/>
                </a:cubicBezTo>
                <a:cubicBezTo>
                  <a:pt x="52" y="54"/>
                  <a:pt x="58" y="58"/>
                  <a:pt x="62" y="61"/>
                </a:cubicBezTo>
                <a:cubicBezTo>
                  <a:pt x="66" y="64"/>
                  <a:pt x="68" y="67"/>
                  <a:pt x="70" y="71"/>
                </a:cubicBezTo>
                <a:cubicBezTo>
                  <a:pt x="72" y="75"/>
                  <a:pt x="73" y="79"/>
                  <a:pt x="73" y="84"/>
                </a:cubicBezTo>
                <a:close/>
                <a:moveTo>
                  <a:pt x="153" y="115"/>
                </a:moveTo>
                <a:cubicBezTo>
                  <a:pt x="151" y="104"/>
                  <a:pt x="151" y="104"/>
                  <a:pt x="151" y="104"/>
                </a:cubicBezTo>
                <a:cubicBezTo>
                  <a:pt x="150" y="104"/>
                  <a:pt x="150" y="104"/>
                  <a:pt x="150" y="104"/>
                </a:cubicBezTo>
                <a:cubicBezTo>
                  <a:pt x="147" y="108"/>
                  <a:pt x="144" y="111"/>
                  <a:pt x="139" y="113"/>
                </a:cubicBezTo>
                <a:cubicBezTo>
                  <a:pt x="134" y="115"/>
                  <a:pt x="129" y="116"/>
                  <a:pt x="123" y="116"/>
                </a:cubicBezTo>
                <a:cubicBezTo>
                  <a:pt x="113" y="116"/>
                  <a:pt x="105" y="114"/>
                  <a:pt x="100" y="109"/>
                </a:cubicBezTo>
                <a:cubicBezTo>
                  <a:pt x="95" y="104"/>
                  <a:pt x="92" y="96"/>
                  <a:pt x="92" y="85"/>
                </a:cubicBezTo>
                <a:cubicBezTo>
                  <a:pt x="92" y="29"/>
                  <a:pt x="92" y="29"/>
                  <a:pt x="92" y="29"/>
                </a:cubicBezTo>
                <a:cubicBezTo>
                  <a:pt x="111" y="29"/>
                  <a:pt x="111" y="29"/>
                  <a:pt x="111" y="29"/>
                </a:cubicBezTo>
                <a:cubicBezTo>
                  <a:pt x="111" y="82"/>
                  <a:pt x="111" y="82"/>
                  <a:pt x="111" y="82"/>
                </a:cubicBezTo>
                <a:cubicBezTo>
                  <a:pt x="111" y="89"/>
                  <a:pt x="112" y="93"/>
                  <a:pt x="115" y="97"/>
                </a:cubicBezTo>
                <a:cubicBezTo>
                  <a:pt x="117" y="100"/>
                  <a:pt x="122" y="102"/>
                  <a:pt x="127" y="102"/>
                </a:cubicBezTo>
                <a:cubicBezTo>
                  <a:pt x="135" y="102"/>
                  <a:pt x="141" y="99"/>
                  <a:pt x="144" y="95"/>
                </a:cubicBezTo>
                <a:cubicBezTo>
                  <a:pt x="148" y="90"/>
                  <a:pt x="149" y="83"/>
                  <a:pt x="149" y="72"/>
                </a:cubicBezTo>
                <a:cubicBezTo>
                  <a:pt x="149" y="29"/>
                  <a:pt x="149" y="29"/>
                  <a:pt x="149" y="29"/>
                </a:cubicBezTo>
                <a:cubicBezTo>
                  <a:pt x="168" y="29"/>
                  <a:pt x="168" y="29"/>
                  <a:pt x="168" y="29"/>
                </a:cubicBezTo>
                <a:cubicBezTo>
                  <a:pt x="168" y="115"/>
                  <a:pt x="168" y="115"/>
                  <a:pt x="168" y="115"/>
                </a:cubicBezTo>
                <a:lnTo>
                  <a:pt x="153" y="115"/>
                </a:lnTo>
                <a:close/>
                <a:moveTo>
                  <a:pt x="237" y="116"/>
                </a:moveTo>
                <a:cubicBezTo>
                  <a:pt x="226" y="116"/>
                  <a:pt x="218" y="113"/>
                  <a:pt x="212" y="105"/>
                </a:cubicBezTo>
                <a:cubicBezTo>
                  <a:pt x="211" y="105"/>
                  <a:pt x="211" y="105"/>
                  <a:pt x="211" y="105"/>
                </a:cubicBezTo>
                <a:cubicBezTo>
                  <a:pt x="212" y="112"/>
                  <a:pt x="212" y="116"/>
                  <a:pt x="212" y="118"/>
                </a:cubicBezTo>
                <a:cubicBezTo>
                  <a:pt x="212" y="153"/>
                  <a:pt x="212" y="153"/>
                  <a:pt x="212" y="153"/>
                </a:cubicBezTo>
                <a:cubicBezTo>
                  <a:pt x="194" y="153"/>
                  <a:pt x="194" y="153"/>
                  <a:pt x="194" y="153"/>
                </a:cubicBezTo>
                <a:cubicBezTo>
                  <a:pt x="194" y="29"/>
                  <a:pt x="194" y="29"/>
                  <a:pt x="194" y="29"/>
                </a:cubicBezTo>
                <a:cubicBezTo>
                  <a:pt x="208" y="29"/>
                  <a:pt x="208" y="29"/>
                  <a:pt x="208" y="29"/>
                </a:cubicBezTo>
                <a:cubicBezTo>
                  <a:pt x="209" y="31"/>
                  <a:pt x="210" y="35"/>
                  <a:pt x="211" y="41"/>
                </a:cubicBezTo>
                <a:cubicBezTo>
                  <a:pt x="212" y="41"/>
                  <a:pt x="212" y="41"/>
                  <a:pt x="212" y="41"/>
                </a:cubicBezTo>
                <a:cubicBezTo>
                  <a:pt x="218" y="32"/>
                  <a:pt x="226" y="28"/>
                  <a:pt x="238" y="28"/>
                </a:cubicBezTo>
                <a:cubicBezTo>
                  <a:pt x="248" y="28"/>
                  <a:pt x="257" y="31"/>
                  <a:pt x="263" y="39"/>
                </a:cubicBezTo>
                <a:cubicBezTo>
                  <a:pt x="268" y="47"/>
                  <a:pt x="271" y="58"/>
                  <a:pt x="271" y="72"/>
                </a:cubicBezTo>
                <a:cubicBezTo>
                  <a:pt x="271" y="86"/>
                  <a:pt x="268" y="97"/>
                  <a:pt x="262" y="105"/>
                </a:cubicBezTo>
                <a:cubicBezTo>
                  <a:pt x="256" y="112"/>
                  <a:pt x="248" y="116"/>
                  <a:pt x="237" y="116"/>
                </a:cubicBezTo>
                <a:close/>
                <a:moveTo>
                  <a:pt x="233" y="42"/>
                </a:moveTo>
                <a:cubicBezTo>
                  <a:pt x="226" y="42"/>
                  <a:pt x="220" y="45"/>
                  <a:pt x="217" y="49"/>
                </a:cubicBezTo>
                <a:cubicBezTo>
                  <a:pt x="214" y="53"/>
                  <a:pt x="212" y="60"/>
                  <a:pt x="212" y="69"/>
                </a:cubicBezTo>
                <a:cubicBezTo>
                  <a:pt x="212" y="72"/>
                  <a:pt x="212" y="72"/>
                  <a:pt x="212" y="72"/>
                </a:cubicBezTo>
                <a:cubicBezTo>
                  <a:pt x="212" y="82"/>
                  <a:pt x="214" y="90"/>
                  <a:pt x="217" y="95"/>
                </a:cubicBezTo>
                <a:cubicBezTo>
                  <a:pt x="220" y="99"/>
                  <a:pt x="226" y="102"/>
                  <a:pt x="233" y="102"/>
                </a:cubicBezTo>
                <a:cubicBezTo>
                  <a:pt x="239" y="102"/>
                  <a:pt x="244" y="99"/>
                  <a:pt x="248" y="94"/>
                </a:cubicBezTo>
                <a:cubicBezTo>
                  <a:pt x="251" y="89"/>
                  <a:pt x="253" y="81"/>
                  <a:pt x="253" y="72"/>
                </a:cubicBezTo>
                <a:cubicBezTo>
                  <a:pt x="253" y="62"/>
                  <a:pt x="251" y="55"/>
                  <a:pt x="248" y="50"/>
                </a:cubicBezTo>
                <a:cubicBezTo>
                  <a:pt x="244" y="45"/>
                  <a:pt x="239" y="42"/>
                  <a:pt x="233" y="42"/>
                </a:cubicBezTo>
                <a:close/>
                <a:moveTo>
                  <a:pt x="330" y="116"/>
                </a:moveTo>
                <a:cubicBezTo>
                  <a:pt x="317" y="116"/>
                  <a:pt x="306" y="113"/>
                  <a:pt x="299" y="105"/>
                </a:cubicBezTo>
                <a:cubicBezTo>
                  <a:pt x="291" y="97"/>
                  <a:pt x="288" y="86"/>
                  <a:pt x="288" y="73"/>
                </a:cubicBezTo>
                <a:cubicBezTo>
                  <a:pt x="288" y="59"/>
                  <a:pt x="291" y="48"/>
                  <a:pt x="298" y="40"/>
                </a:cubicBezTo>
                <a:cubicBezTo>
                  <a:pt x="305" y="32"/>
                  <a:pt x="315" y="28"/>
                  <a:pt x="327" y="28"/>
                </a:cubicBezTo>
                <a:cubicBezTo>
                  <a:pt x="338" y="28"/>
                  <a:pt x="347" y="31"/>
                  <a:pt x="354" y="38"/>
                </a:cubicBezTo>
                <a:cubicBezTo>
                  <a:pt x="360" y="45"/>
                  <a:pt x="363" y="54"/>
                  <a:pt x="363" y="66"/>
                </a:cubicBezTo>
                <a:cubicBezTo>
                  <a:pt x="363" y="76"/>
                  <a:pt x="363" y="76"/>
                  <a:pt x="363" y="76"/>
                </a:cubicBezTo>
                <a:cubicBezTo>
                  <a:pt x="306" y="76"/>
                  <a:pt x="306" y="76"/>
                  <a:pt x="306" y="76"/>
                </a:cubicBezTo>
                <a:cubicBezTo>
                  <a:pt x="307" y="84"/>
                  <a:pt x="309" y="91"/>
                  <a:pt x="313" y="95"/>
                </a:cubicBezTo>
                <a:cubicBezTo>
                  <a:pt x="317" y="100"/>
                  <a:pt x="323" y="102"/>
                  <a:pt x="331" y="102"/>
                </a:cubicBezTo>
                <a:cubicBezTo>
                  <a:pt x="336" y="102"/>
                  <a:pt x="341" y="102"/>
                  <a:pt x="345" y="101"/>
                </a:cubicBezTo>
                <a:cubicBezTo>
                  <a:pt x="349" y="100"/>
                  <a:pt x="354" y="98"/>
                  <a:pt x="359" y="96"/>
                </a:cubicBezTo>
                <a:cubicBezTo>
                  <a:pt x="359" y="111"/>
                  <a:pt x="359" y="111"/>
                  <a:pt x="359" y="111"/>
                </a:cubicBezTo>
                <a:cubicBezTo>
                  <a:pt x="355" y="113"/>
                  <a:pt x="350" y="114"/>
                  <a:pt x="346" y="115"/>
                </a:cubicBezTo>
                <a:cubicBezTo>
                  <a:pt x="341" y="116"/>
                  <a:pt x="336" y="116"/>
                  <a:pt x="330" y="116"/>
                </a:cubicBezTo>
                <a:close/>
                <a:moveTo>
                  <a:pt x="327" y="41"/>
                </a:moveTo>
                <a:cubicBezTo>
                  <a:pt x="321" y="41"/>
                  <a:pt x="316" y="43"/>
                  <a:pt x="313" y="47"/>
                </a:cubicBezTo>
                <a:cubicBezTo>
                  <a:pt x="309" y="51"/>
                  <a:pt x="307" y="56"/>
                  <a:pt x="307" y="63"/>
                </a:cubicBezTo>
                <a:cubicBezTo>
                  <a:pt x="346" y="63"/>
                  <a:pt x="346" y="63"/>
                  <a:pt x="346" y="63"/>
                </a:cubicBezTo>
                <a:cubicBezTo>
                  <a:pt x="345" y="56"/>
                  <a:pt x="344" y="51"/>
                  <a:pt x="340" y="47"/>
                </a:cubicBezTo>
                <a:cubicBezTo>
                  <a:pt x="337" y="43"/>
                  <a:pt x="333" y="41"/>
                  <a:pt x="327" y="41"/>
                </a:cubicBezTo>
                <a:close/>
                <a:moveTo>
                  <a:pt x="428" y="28"/>
                </a:moveTo>
                <a:cubicBezTo>
                  <a:pt x="431" y="28"/>
                  <a:pt x="434" y="28"/>
                  <a:pt x="437" y="28"/>
                </a:cubicBezTo>
                <a:cubicBezTo>
                  <a:pt x="435" y="45"/>
                  <a:pt x="435" y="45"/>
                  <a:pt x="435" y="45"/>
                </a:cubicBezTo>
                <a:cubicBezTo>
                  <a:pt x="432" y="45"/>
                  <a:pt x="430" y="44"/>
                  <a:pt x="427" y="44"/>
                </a:cubicBezTo>
                <a:cubicBezTo>
                  <a:pt x="420" y="44"/>
                  <a:pt x="414" y="47"/>
                  <a:pt x="409" y="52"/>
                </a:cubicBezTo>
                <a:cubicBezTo>
                  <a:pt x="405" y="56"/>
                  <a:pt x="402" y="62"/>
                  <a:pt x="402" y="70"/>
                </a:cubicBezTo>
                <a:cubicBezTo>
                  <a:pt x="402" y="115"/>
                  <a:pt x="402" y="115"/>
                  <a:pt x="402" y="115"/>
                </a:cubicBezTo>
                <a:cubicBezTo>
                  <a:pt x="384" y="115"/>
                  <a:pt x="384" y="115"/>
                  <a:pt x="384" y="115"/>
                </a:cubicBezTo>
                <a:cubicBezTo>
                  <a:pt x="384" y="29"/>
                  <a:pt x="384" y="29"/>
                  <a:pt x="384" y="29"/>
                </a:cubicBezTo>
                <a:cubicBezTo>
                  <a:pt x="398" y="29"/>
                  <a:pt x="398" y="29"/>
                  <a:pt x="398" y="29"/>
                </a:cubicBezTo>
                <a:cubicBezTo>
                  <a:pt x="401" y="44"/>
                  <a:pt x="401" y="44"/>
                  <a:pt x="401" y="44"/>
                </a:cubicBezTo>
                <a:cubicBezTo>
                  <a:pt x="402" y="44"/>
                  <a:pt x="402" y="44"/>
                  <a:pt x="402" y="44"/>
                </a:cubicBezTo>
                <a:cubicBezTo>
                  <a:pt x="405" y="39"/>
                  <a:pt x="408" y="35"/>
                  <a:pt x="413" y="32"/>
                </a:cubicBezTo>
                <a:cubicBezTo>
                  <a:pt x="417" y="29"/>
                  <a:pt x="422" y="28"/>
                  <a:pt x="428" y="28"/>
                </a:cubicBezTo>
                <a:close/>
                <a:moveTo>
                  <a:pt x="520" y="84"/>
                </a:moveTo>
                <a:cubicBezTo>
                  <a:pt x="520" y="94"/>
                  <a:pt x="516" y="102"/>
                  <a:pt x="509" y="108"/>
                </a:cubicBezTo>
                <a:cubicBezTo>
                  <a:pt x="502" y="114"/>
                  <a:pt x="492" y="116"/>
                  <a:pt x="479" y="116"/>
                </a:cubicBezTo>
                <a:cubicBezTo>
                  <a:pt x="466" y="116"/>
                  <a:pt x="455" y="114"/>
                  <a:pt x="447" y="110"/>
                </a:cubicBezTo>
                <a:cubicBezTo>
                  <a:pt x="447" y="93"/>
                  <a:pt x="447" y="93"/>
                  <a:pt x="447" y="93"/>
                </a:cubicBezTo>
                <a:cubicBezTo>
                  <a:pt x="452" y="95"/>
                  <a:pt x="458" y="97"/>
                  <a:pt x="464" y="99"/>
                </a:cubicBezTo>
                <a:cubicBezTo>
                  <a:pt x="470" y="100"/>
                  <a:pt x="475" y="101"/>
                  <a:pt x="480" y="101"/>
                </a:cubicBezTo>
                <a:cubicBezTo>
                  <a:pt x="487" y="101"/>
                  <a:pt x="493" y="99"/>
                  <a:pt x="496" y="97"/>
                </a:cubicBezTo>
                <a:cubicBezTo>
                  <a:pt x="500" y="94"/>
                  <a:pt x="501" y="90"/>
                  <a:pt x="501" y="85"/>
                </a:cubicBezTo>
                <a:cubicBezTo>
                  <a:pt x="501" y="81"/>
                  <a:pt x="500" y="78"/>
                  <a:pt x="497" y="75"/>
                </a:cubicBezTo>
                <a:cubicBezTo>
                  <a:pt x="493" y="72"/>
                  <a:pt x="487" y="68"/>
                  <a:pt x="477" y="64"/>
                </a:cubicBezTo>
                <a:cubicBezTo>
                  <a:pt x="466" y="60"/>
                  <a:pt x="459" y="55"/>
                  <a:pt x="455" y="50"/>
                </a:cubicBezTo>
                <a:cubicBezTo>
                  <a:pt x="451" y="44"/>
                  <a:pt x="449" y="38"/>
                  <a:pt x="449" y="30"/>
                </a:cubicBezTo>
                <a:cubicBezTo>
                  <a:pt x="449" y="21"/>
                  <a:pt x="452" y="14"/>
                  <a:pt x="459" y="8"/>
                </a:cubicBezTo>
                <a:cubicBezTo>
                  <a:pt x="465" y="3"/>
                  <a:pt x="474" y="0"/>
                  <a:pt x="486" y="0"/>
                </a:cubicBezTo>
                <a:cubicBezTo>
                  <a:pt x="497" y="0"/>
                  <a:pt x="507" y="2"/>
                  <a:pt x="518" y="7"/>
                </a:cubicBezTo>
                <a:cubicBezTo>
                  <a:pt x="512" y="22"/>
                  <a:pt x="512" y="22"/>
                  <a:pt x="512" y="22"/>
                </a:cubicBezTo>
                <a:cubicBezTo>
                  <a:pt x="502" y="18"/>
                  <a:pt x="493" y="16"/>
                  <a:pt x="485" y="16"/>
                </a:cubicBezTo>
                <a:cubicBezTo>
                  <a:pt x="479" y="16"/>
                  <a:pt x="475" y="17"/>
                  <a:pt x="472" y="20"/>
                </a:cubicBezTo>
                <a:cubicBezTo>
                  <a:pt x="469" y="22"/>
                  <a:pt x="467" y="26"/>
                  <a:pt x="467" y="30"/>
                </a:cubicBezTo>
                <a:cubicBezTo>
                  <a:pt x="467" y="33"/>
                  <a:pt x="468" y="36"/>
                  <a:pt x="469" y="38"/>
                </a:cubicBezTo>
                <a:cubicBezTo>
                  <a:pt x="470" y="40"/>
                  <a:pt x="472" y="42"/>
                  <a:pt x="475" y="44"/>
                </a:cubicBezTo>
                <a:cubicBezTo>
                  <a:pt x="478" y="45"/>
                  <a:pt x="483" y="48"/>
                  <a:pt x="490" y="51"/>
                </a:cubicBezTo>
                <a:cubicBezTo>
                  <a:pt x="499" y="54"/>
                  <a:pt x="505" y="58"/>
                  <a:pt x="509" y="61"/>
                </a:cubicBezTo>
                <a:cubicBezTo>
                  <a:pt x="512" y="64"/>
                  <a:pt x="515" y="67"/>
                  <a:pt x="517" y="71"/>
                </a:cubicBezTo>
                <a:cubicBezTo>
                  <a:pt x="519" y="75"/>
                  <a:pt x="520" y="79"/>
                  <a:pt x="520" y="84"/>
                </a:cubicBezTo>
                <a:close/>
                <a:moveTo>
                  <a:pt x="572" y="102"/>
                </a:moveTo>
                <a:cubicBezTo>
                  <a:pt x="576" y="102"/>
                  <a:pt x="581" y="101"/>
                  <a:pt x="585" y="100"/>
                </a:cubicBezTo>
                <a:cubicBezTo>
                  <a:pt x="585" y="113"/>
                  <a:pt x="585" y="113"/>
                  <a:pt x="585" y="113"/>
                </a:cubicBezTo>
                <a:cubicBezTo>
                  <a:pt x="583" y="114"/>
                  <a:pt x="580" y="115"/>
                  <a:pt x="577" y="116"/>
                </a:cubicBezTo>
                <a:cubicBezTo>
                  <a:pt x="574" y="116"/>
                  <a:pt x="571" y="116"/>
                  <a:pt x="567" y="116"/>
                </a:cubicBezTo>
                <a:cubicBezTo>
                  <a:pt x="550" y="116"/>
                  <a:pt x="542" y="107"/>
                  <a:pt x="542" y="89"/>
                </a:cubicBezTo>
                <a:cubicBezTo>
                  <a:pt x="542" y="43"/>
                  <a:pt x="542" y="43"/>
                  <a:pt x="542" y="43"/>
                </a:cubicBezTo>
                <a:cubicBezTo>
                  <a:pt x="530" y="43"/>
                  <a:pt x="530" y="43"/>
                  <a:pt x="530" y="43"/>
                </a:cubicBezTo>
                <a:cubicBezTo>
                  <a:pt x="530" y="35"/>
                  <a:pt x="530" y="35"/>
                  <a:pt x="530" y="35"/>
                </a:cubicBezTo>
                <a:cubicBezTo>
                  <a:pt x="542" y="28"/>
                  <a:pt x="542" y="28"/>
                  <a:pt x="542" y="28"/>
                </a:cubicBezTo>
                <a:cubicBezTo>
                  <a:pt x="549" y="10"/>
                  <a:pt x="549" y="10"/>
                  <a:pt x="549" y="10"/>
                </a:cubicBezTo>
                <a:cubicBezTo>
                  <a:pt x="560" y="10"/>
                  <a:pt x="560" y="10"/>
                  <a:pt x="560" y="10"/>
                </a:cubicBezTo>
                <a:cubicBezTo>
                  <a:pt x="560" y="29"/>
                  <a:pt x="560" y="29"/>
                  <a:pt x="560" y="29"/>
                </a:cubicBezTo>
                <a:cubicBezTo>
                  <a:pt x="584" y="29"/>
                  <a:pt x="584" y="29"/>
                  <a:pt x="584" y="29"/>
                </a:cubicBezTo>
                <a:cubicBezTo>
                  <a:pt x="584" y="43"/>
                  <a:pt x="584" y="43"/>
                  <a:pt x="584" y="43"/>
                </a:cubicBezTo>
                <a:cubicBezTo>
                  <a:pt x="560" y="43"/>
                  <a:pt x="560" y="43"/>
                  <a:pt x="560" y="43"/>
                </a:cubicBezTo>
                <a:cubicBezTo>
                  <a:pt x="560" y="89"/>
                  <a:pt x="560" y="89"/>
                  <a:pt x="560" y="89"/>
                </a:cubicBezTo>
                <a:cubicBezTo>
                  <a:pt x="560" y="93"/>
                  <a:pt x="561" y="96"/>
                  <a:pt x="563" y="99"/>
                </a:cubicBezTo>
                <a:cubicBezTo>
                  <a:pt x="565" y="101"/>
                  <a:pt x="568" y="102"/>
                  <a:pt x="572" y="102"/>
                </a:cubicBezTo>
                <a:close/>
                <a:moveTo>
                  <a:pt x="646" y="28"/>
                </a:moveTo>
                <a:cubicBezTo>
                  <a:pt x="649" y="28"/>
                  <a:pt x="652" y="28"/>
                  <a:pt x="655" y="28"/>
                </a:cubicBezTo>
                <a:cubicBezTo>
                  <a:pt x="653" y="45"/>
                  <a:pt x="653" y="45"/>
                  <a:pt x="653" y="45"/>
                </a:cubicBezTo>
                <a:cubicBezTo>
                  <a:pt x="650" y="45"/>
                  <a:pt x="648" y="44"/>
                  <a:pt x="645" y="44"/>
                </a:cubicBezTo>
                <a:cubicBezTo>
                  <a:pt x="638" y="44"/>
                  <a:pt x="632" y="47"/>
                  <a:pt x="627" y="52"/>
                </a:cubicBezTo>
                <a:cubicBezTo>
                  <a:pt x="623" y="56"/>
                  <a:pt x="620" y="62"/>
                  <a:pt x="620" y="70"/>
                </a:cubicBezTo>
                <a:cubicBezTo>
                  <a:pt x="620" y="115"/>
                  <a:pt x="620" y="115"/>
                  <a:pt x="620" y="115"/>
                </a:cubicBezTo>
                <a:cubicBezTo>
                  <a:pt x="602" y="115"/>
                  <a:pt x="602" y="115"/>
                  <a:pt x="602" y="115"/>
                </a:cubicBezTo>
                <a:cubicBezTo>
                  <a:pt x="602" y="29"/>
                  <a:pt x="602" y="29"/>
                  <a:pt x="602" y="29"/>
                </a:cubicBezTo>
                <a:cubicBezTo>
                  <a:pt x="616" y="29"/>
                  <a:pt x="616" y="29"/>
                  <a:pt x="616" y="29"/>
                </a:cubicBezTo>
                <a:cubicBezTo>
                  <a:pt x="619" y="44"/>
                  <a:pt x="619" y="44"/>
                  <a:pt x="619" y="44"/>
                </a:cubicBezTo>
                <a:cubicBezTo>
                  <a:pt x="620" y="44"/>
                  <a:pt x="620" y="44"/>
                  <a:pt x="620" y="44"/>
                </a:cubicBezTo>
                <a:cubicBezTo>
                  <a:pt x="623" y="39"/>
                  <a:pt x="626" y="35"/>
                  <a:pt x="631" y="32"/>
                </a:cubicBezTo>
                <a:cubicBezTo>
                  <a:pt x="636" y="29"/>
                  <a:pt x="640" y="28"/>
                  <a:pt x="646" y="28"/>
                </a:cubicBezTo>
                <a:close/>
                <a:moveTo>
                  <a:pt x="708" y="116"/>
                </a:moveTo>
                <a:cubicBezTo>
                  <a:pt x="695" y="116"/>
                  <a:pt x="684" y="113"/>
                  <a:pt x="677" y="105"/>
                </a:cubicBezTo>
                <a:cubicBezTo>
                  <a:pt x="669" y="97"/>
                  <a:pt x="666" y="86"/>
                  <a:pt x="666" y="73"/>
                </a:cubicBezTo>
                <a:cubicBezTo>
                  <a:pt x="666" y="59"/>
                  <a:pt x="669" y="48"/>
                  <a:pt x="676" y="40"/>
                </a:cubicBezTo>
                <a:cubicBezTo>
                  <a:pt x="683" y="32"/>
                  <a:pt x="693" y="28"/>
                  <a:pt x="705" y="28"/>
                </a:cubicBezTo>
                <a:cubicBezTo>
                  <a:pt x="716" y="28"/>
                  <a:pt x="725" y="31"/>
                  <a:pt x="732" y="38"/>
                </a:cubicBezTo>
                <a:cubicBezTo>
                  <a:pt x="738" y="45"/>
                  <a:pt x="741" y="54"/>
                  <a:pt x="741" y="66"/>
                </a:cubicBezTo>
                <a:cubicBezTo>
                  <a:pt x="741" y="76"/>
                  <a:pt x="741" y="76"/>
                  <a:pt x="741" y="76"/>
                </a:cubicBezTo>
                <a:cubicBezTo>
                  <a:pt x="684" y="76"/>
                  <a:pt x="684" y="76"/>
                  <a:pt x="684" y="76"/>
                </a:cubicBezTo>
                <a:cubicBezTo>
                  <a:pt x="685" y="84"/>
                  <a:pt x="687" y="91"/>
                  <a:pt x="691" y="95"/>
                </a:cubicBezTo>
                <a:cubicBezTo>
                  <a:pt x="695" y="100"/>
                  <a:pt x="701" y="102"/>
                  <a:pt x="709" y="102"/>
                </a:cubicBezTo>
                <a:cubicBezTo>
                  <a:pt x="714" y="102"/>
                  <a:pt x="719" y="102"/>
                  <a:pt x="723" y="101"/>
                </a:cubicBezTo>
                <a:cubicBezTo>
                  <a:pt x="727" y="100"/>
                  <a:pt x="732" y="98"/>
                  <a:pt x="737" y="96"/>
                </a:cubicBezTo>
                <a:cubicBezTo>
                  <a:pt x="737" y="111"/>
                  <a:pt x="737" y="111"/>
                  <a:pt x="737" y="111"/>
                </a:cubicBezTo>
                <a:cubicBezTo>
                  <a:pt x="733" y="113"/>
                  <a:pt x="728" y="114"/>
                  <a:pt x="724" y="115"/>
                </a:cubicBezTo>
                <a:cubicBezTo>
                  <a:pt x="719" y="116"/>
                  <a:pt x="714" y="116"/>
                  <a:pt x="708" y="116"/>
                </a:cubicBezTo>
                <a:close/>
                <a:moveTo>
                  <a:pt x="705" y="41"/>
                </a:moveTo>
                <a:cubicBezTo>
                  <a:pt x="699" y="41"/>
                  <a:pt x="694" y="43"/>
                  <a:pt x="691" y="47"/>
                </a:cubicBezTo>
                <a:cubicBezTo>
                  <a:pt x="687" y="51"/>
                  <a:pt x="685" y="56"/>
                  <a:pt x="685" y="63"/>
                </a:cubicBezTo>
                <a:cubicBezTo>
                  <a:pt x="724" y="63"/>
                  <a:pt x="724" y="63"/>
                  <a:pt x="724" y="63"/>
                </a:cubicBezTo>
                <a:cubicBezTo>
                  <a:pt x="723" y="56"/>
                  <a:pt x="722" y="51"/>
                  <a:pt x="718" y="47"/>
                </a:cubicBezTo>
                <a:cubicBezTo>
                  <a:pt x="715" y="43"/>
                  <a:pt x="711" y="41"/>
                  <a:pt x="705" y="41"/>
                </a:cubicBezTo>
                <a:close/>
                <a:moveTo>
                  <a:pt x="816" y="115"/>
                </a:moveTo>
                <a:cubicBezTo>
                  <a:pt x="812" y="103"/>
                  <a:pt x="812" y="103"/>
                  <a:pt x="812" y="103"/>
                </a:cubicBezTo>
                <a:cubicBezTo>
                  <a:pt x="811" y="103"/>
                  <a:pt x="811" y="103"/>
                  <a:pt x="811" y="103"/>
                </a:cubicBezTo>
                <a:cubicBezTo>
                  <a:pt x="807" y="108"/>
                  <a:pt x="803" y="112"/>
                  <a:pt x="799" y="114"/>
                </a:cubicBezTo>
                <a:cubicBezTo>
                  <a:pt x="795" y="115"/>
                  <a:pt x="789" y="116"/>
                  <a:pt x="783" y="116"/>
                </a:cubicBezTo>
                <a:cubicBezTo>
                  <a:pt x="774" y="116"/>
                  <a:pt x="768" y="114"/>
                  <a:pt x="763" y="110"/>
                </a:cubicBezTo>
                <a:cubicBezTo>
                  <a:pt x="758" y="105"/>
                  <a:pt x="756" y="99"/>
                  <a:pt x="756" y="90"/>
                </a:cubicBezTo>
                <a:cubicBezTo>
                  <a:pt x="756" y="81"/>
                  <a:pt x="759" y="75"/>
                  <a:pt x="766" y="70"/>
                </a:cubicBezTo>
                <a:cubicBezTo>
                  <a:pt x="772" y="66"/>
                  <a:pt x="782" y="63"/>
                  <a:pt x="796" y="63"/>
                </a:cubicBezTo>
                <a:cubicBezTo>
                  <a:pt x="811" y="62"/>
                  <a:pt x="811" y="62"/>
                  <a:pt x="811" y="62"/>
                </a:cubicBezTo>
                <a:cubicBezTo>
                  <a:pt x="811" y="58"/>
                  <a:pt x="811" y="58"/>
                  <a:pt x="811" y="58"/>
                </a:cubicBezTo>
                <a:cubicBezTo>
                  <a:pt x="811" y="52"/>
                  <a:pt x="809" y="48"/>
                  <a:pt x="807" y="46"/>
                </a:cubicBezTo>
                <a:cubicBezTo>
                  <a:pt x="804" y="43"/>
                  <a:pt x="800" y="42"/>
                  <a:pt x="795" y="42"/>
                </a:cubicBezTo>
                <a:cubicBezTo>
                  <a:pt x="791" y="42"/>
                  <a:pt x="786" y="42"/>
                  <a:pt x="782" y="43"/>
                </a:cubicBezTo>
                <a:cubicBezTo>
                  <a:pt x="778" y="45"/>
                  <a:pt x="774" y="46"/>
                  <a:pt x="771" y="48"/>
                </a:cubicBezTo>
                <a:cubicBezTo>
                  <a:pt x="765" y="35"/>
                  <a:pt x="765" y="35"/>
                  <a:pt x="765" y="35"/>
                </a:cubicBezTo>
                <a:cubicBezTo>
                  <a:pt x="769" y="33"/>
                  <a:pt x="775" y="31"/>
                  <a:pt x="780" y="30"/>
                </a:cubicBezTo>
                <a:cubicBezTo>
                  <a:pt x="786" y="28"/>
                  <a:pt x="791" y="28"/>
                  <a:pt x="796" y="28"/>
                </a:cubicBezTo>
                <a:cubicBezTo>
                  <a:pt x="807" y="28"/>
                  <a:pt x="815" y="30"/>
                  <a:pt x="820" y="35"/>
                </a:cubicBezTo>
                <a:cubicBezTo>
                  <a:pt x="826" y="39"/>
                  <a:pt x="829" y="47"/>
                  <a:pt x="829" y="57"/>
                </a:cubicBezTo>
                <a:cubicBezTo>
                  <a:pt x="829" y="115"/>
                  <a:pt x="829" y="115"/>
                  <a:pt x="829" y="115"/>
                </a:cubicBezTo>
                <a:lnTo>
                  <a:pt x="816" y="115"/>
                </a:lnTo>
                <a:close/>
                <a:moveTo>
                  <a:pt x="789" y="102"/>
                </a:moveTo>
                <a:cubicBezTo>
                  <a:pt x="795" y="102"/>
                  <a:pt x="801" y="101"/>
                  <a:pt x="805" y="97"/>
                </a:cubicBezTo>
                <a:cubicBezTo>
                  <a:pt x="809" y="93"/>
                  <a:pt x="811" y="88"/>
                  <a:pt x="811" y="81"/>
                </a:cubicBezTo>
                <a:cubicBezTo>
                  <a:pt x="811" y="74"/>
                  <a:pt x="811" y="74"/>
                  <a:pt x="811" y="74"/>
                </a:cubicBezTo>
                <a:cubicBezTo>
                  <a:pt x="800" y="74"/>
                  <a:pt x="800" y="74"/>
                  <a:pt x="800" y="74"/>
                </a:cubicBezTo>
                <a:cubicBezTo>
                  <a:pt x="791" y="75"/>
                  <a:pt x="785" y="76"/>
                  <a:pt x="781" y="79"/>
                </a:cubicBezTo>
                <a:cubicBezTo>
                  <a:pt x="777" y="81"/>
                  <a:pt x="775" y="85"/>
                  <a:pt x="775" y="90"/>
                </a:cubicBezTo>
                <a:cubicBezTo>
                  <a:pt x="775" y="94"/>
                  <a:pt x="776" y="97"/>
                  <a:pt x="778" y="99"/>
                </a:cubicBezTo>
                <a:cubicBezTo>
                  <a:pt x="781" y="101"/>
                  <a:pt x="784" y="102"/>
                  <a:pt x="789" y="102"/>
                </a:cubicBezTo>
                <a:close/>
                <a:moveTo>
                  <a:pt x="926" y="115"/>
                </a:moveTo>
                <a:cubicBezTo>
                  <a:pt x="908" y="115"/>
                  <a:pt x="908" y="115"/>
                  <a:pt x="908" y="115"/>
                </a:cubicBezTo>
                <a:cubicBezTo>
                  <a:pt x="908" y="62"/>
                  <a:pt x="908" y="62"/>
                  <a:pt x="908" y="62"/>
                </a:cubicBezTo>
                <a:cubicBezTo>
                  <a:pt x="908" y="55"/>
                  <a:pt x="907" y="51"/>
                  <a:pt x="904" y="47"/>
                </a:cubicBezTo>
                <a:cubicBezTo>
                  <a:pt x="902" y="44"/>
                  <a:pt x="898" y="42"/>
                  <a:pt x="893" y="42"/>
                </a:cubicBezTo>
                <a:cubicBezTo>
                  <a:pt x="886" y="42"/>
                  <a:pt x="881" y="45"/>
                  <a:pt x="877" y="49"/>
                </a:cubicBezTo>
                <a:cubicBezTo>
                  <a:pt x="874" y="54"/>
                  <a:pt x="872" y="62"/>
                  <a:pt x="872" y="72"/>
                </a:cubicBezTo>
                <a:cubicBezTo>
                  <a:pt x="872" y="115"/>
                  <a:pt x="872" y="115"/>
                  <a:pt x="872" y="115"/>
                </a:cubicBezTo>
                <a:cubicBezTo>
                  <a:pt x="854" y="115"/>
                  <a:pt x="854" y="115"/>
                  <a:pt x="854" y="115"/>
                </a:cubicBezTo>
                <a:cubicBezTo>
                  <a:pt x="854" y="29"/>
                  <a:pt x="854" y="29"/>
                  <a:pt x="854" y="29"/>
                </a:cubicBezTo>
                <a:cubicBezTo>
                  <a:pt x="868" y="29"/>
                  <a:pt x="868" y="29"/>
                  <a:pt x="868" y="29"/>
                </a:cubicBezTo>
                <a:cubicBezTo>
                  <a:pt x="871" y="40"/>
                  <a:pt x="871" y="40"/>
                  <a:pt x="871" y="40"/>
                </a:cubicBezTo>
                <a:cubicBezTo>
                  <a:pt x="872" y="40"/>
                  <a:pt x="872" y="40"/>
                  <a:pt x="872" y="40"/>
                </a:cubicBezTo>
                <a:cubicBezTo>
                  <a:pt x="874" y="36"/>
                  <a:pt x="878" y="33"/>
                  <a:pt x="882" y="31"/>
                </a:cubicBezTo>
                <a:cubicBezTo>
                  <a:pt x="887" y="29"/>
                  <a:pt x="892" y="28"/>
                  <a:pt x="897" y="28"/>
                </a:cubicBezTo>
                <a:cubicBezTo>
                  <a:pt x="910" y="28"/>
                  <a:pt x="919" y="32"/>
                  <a:pt x="923" y="41"/>
                </a:cubicBezTo>
                <a:cubicBezTo>
                  <a:pt x="925" y="41"/>
                  <a:pt x="925" y="41"/>
                  <a:pt x="925" y="41"/>
                </a:cubicBezTo>
                <a:cubicBezTo>
                  <a:pt x="927" y="37"/>
                  <a:pt x="931" y="34"/>
                  <a:pt x="935" y="31"/>
                </a:cubicBezTo>
                <a:cubicBezTo>
                  <a:pt x="940" y="29"/>
                  <a:pt x="945" y="28"/>
                  <a:pt x="951" y="28"/>
                </a:cubicBezTo>
                <a:cubicBezTo>
                  <a:pt x="961" y="28"/>
                  <a:pt x="969" y="30"/>
                  <a:pt x="973" y="35"/>
                </a:cubicBezTo>
                <a:cubicBezTo>
                  <a:pt x="978" y="41"/>
                  <a:pt x="981" y="48"/>
                  <a:pt x="981" y="59"/>
                </a:cubicBezTo>
                <a:cubicBezTo>
                  <a:pt x="981" y="115"/>
                  <a:pt x="981" y="115"/>
                  <a:pt x="981" y="115"/>
                </a:cubicBezTo>
                <a:cubicBezTo>
                  <a:pt x="962" y="115"/>
                  <a:pt x="962" y="115"/>
                  <a:pt x="962" y="115"/>
                </a:cubicBezTo>
                <a:cubicBezTo>
                  <a:pt x="962" y="62"/>
                  <a:pt x="962" y="62"/>
                  <a:pt x="962" y="62"/>
                </a:cubicBezTo>
                <a:cubicBezTo>
                  <a:pt x="962" y="55"/>
                  <a:pt x="961" y="51"/>
                  <a:pt x="959" y="47"/>
                </a:cubicBezTo>
                <a:cubicBezTo>
                  <a:pt x="956" y="44"/>
                  <a:pt x="952" y="42"/>
                  <a:pt x="947" y="42"/>
                </a:cubicBezTo>
                <a:cubicBezTo>
                  <a:pt x="940" y="42"/>
                  <a:pt x="935" y="45"/>
                  <a:pt x="931" y="49"/>
                </a:cubicBezTo>
                <a:cubicBezTo>
                  <a:pt x="928" y="54"/>
                  <a:pt x="926" y="60"/>
                  <a:pt x="926" y="69"/>
                </a:cubicBezTo>
                <a:lnTo>
                  <a:pt x="926" y="115"/>
                </a:lnTo>
                <a:close/>
                <a:moveTo>
                  <a:pt x="999" y="68"/>
                </a:moveTo>
                <a:cubicBezTo>
                  <a:pt x="999" y="52"/>
                  <a:pt x="999" y="52"/>
                  <a:pt x="999" y="52"/>
                </a:cubicBezTo>
                <a:cubicBezTo>
                  <a:pt x="1038" y="52"/>
                  <a:pt x="1038" y="52"/>
                  <a:pt x="1038" y="52"/>
                </a:cubicBezTo>
                <a:cubicBezTo>
                  <a:pt x="1038" y="68"/>
                  <a:pt x="1038" y="68"/>
                  <a:pt x="1038" y="68"/>
                </a:cubicBezTo>
                <a:lnTo>
                  <a:pt x="999" y="68"/>
                </a:lnTo>
                <a:close/>
                <a:moveTo>
                  <a:pt x="1153" y="115"/>
                </a:moveTo>
                <a:cubicBezTo>
                  <a:pt x="1131" y="115"/>
                  <a:pt x="1131" y="115"/>
                  <a:pt x="1131" y="115"/>
                </a:cubicBezTo>
                <a:cubicBezTo>
                  <a:pt x="1075" y="25"/>
                  <a:pt x="1075" y="25"/>
                  <a:pt x="1075" y="25"/>
                </a:cubicBezTo>
                <a:cubicBezTo>
                  <a:pt x="1074" y="25"/>
                  <a:pt x="1074" y="25"/>
                  <a:pt x="1074" y="25"/>
                </a:cubicBezTo>
                <a:cubicBezTo>
                  <a:pt x="1075" y="30"/>
                  <a:pt x="1075" y="30"/>
                  <a:pt x="1075" y="30"/>
                </a:cubicBezTo>
                <a:cubicBezTo>
                  <a:pt x="1075" y="39"/>
                  <a:pt x="1076" y="48"/>
                  <a:pt x="1076" y="56"/>
                </a:cubicBezTo>
                <a:cubicBezTo>
                  <a:pt x="1076" y="115"/>
                  <a:pt x="1076" y="115"/>
                  <a:pt x="1076" y="115"/>
                </a:cubicBezTo>
                <a:cubicBezTo>
                  <a:pt x="1059" y="115"/>
                  <a:pt x="1059" y="115"/>
                  <a:pt x="1059" y="115"/>
                </a:cubicBezTo>
                <a:cubicBezTo>
                  <a:pt x="1059" y="2"/>
                  <a:pt x="1059" y="2"/>
                  <a:pt x="1059" y="2"/>
                </a:cubicBezTo>
                <a:cubicBezTo>
                  <a:pt x="1081" y="2"/>
                  <a:pt x="1081" y="2"/>
                  <a:pt x="1081" y="2"/>
                </a:cubicBezTo>
                <a:cubicBezTo>
                  <a:pt x="1137" y="91"/>
                  <a:pt x="1137" y="91"/>
                  <a:pt x="1137" y="91"/>
                </a:cubicBezTo>
                <a:cubicBezTo>
                  <a:pt x="1137" y="91"/>
                  <a:pt x="1137" y="91"/>
                  <a:pt x="1137" y="91"/>
                </a:cubicBezTo>
                <a:cubicBezTo>
                  <a:pt x="1137" y="90"/>
                  <a:pt x="1137" y="86"/>
                  <a:pt x="1137" y="78"/>
                </a:cubicBezTo>
                <a:cubicBezTo>
                  <a:pt x="1137" y="71"/>
                  <a:pt x="1136" y="65"/>
                  <a:pt x="1136" y="61"/>
                </a:cubicBezTo>
                <a:cubicBezTo>
                  <a:pt x="1136" y="2"/>
                  <a:pt x="1136" y="2"/>
                  <a:pt x="1136" y="2"/>
                </a:cubicBezTo>
                <a:cubicBezTo>
                  <a:pt x="1153" y="2"/>
                  <a:pt x="1153" y="2"/>
                  <a:pt x="1153" y="2"/>
                </a:cubicBezTo>
                <a:lnTo>
                  <a:pt x="1153" y="115"/>
                </a:lnTo>
                <a:close/>
                <a:moveTo>
                  <a:pt x="1267" y="115"/>
                </a:moveTo>
                <a:cubicBezTo>
                  <a:pt x="1245" y="115"/>
                  <a:pt x="1245" y="115"/>
                  <a:pt x="1245" y="115"/>
                </a:cubicBezTo>
                <a:cubicBezTo>
                  <a:pt x="1217" y="69"/>
                  <a:pt x="1217" y="69"/>
                  <a:pt x="1217" y="69"/>
                </a:cubicBezTo>
                <a:cubicBezTo>
                  <a:pt x="1188" y="115"/>
                  <a:pt x="1188" y="115"/>
                  <a:pt x="1188" y="115"/>
                </a:cubicBezTo>
                <a:cubicBezTo>
                  <a:pt x="1169" y="115"/>
                  <a:pt x="1169" y="115"/>
                  <a:pt x="1169" y="115"/>
                </a:cubicBezTo>
                <a:cubicBezTo>
                  <a:pt x="1206" y="56"/>
                  <a:pt x="1206" y="56"/>
                  <a:pt x="1206" y="56"/>
                </a:cubicBezTo>
                <a:cubicBezTo>
                  <a:pt x="1171" y="2"/>
                  <a:pt x="1171" y="2"/>
                  <a:pt x="1171" y="2"/>
                </a:cubicBezTo>
                <a:cubicBezTo>
                  <a:pt x="1192" y="2"/>
                  <a:pt x="1192" y="2"/>
                  <a:pt x="1192" y="2"/>
                </a:cubicBezTo>
                <a:cubicBezTo>
                  <a:pt x="1218" y="44"/>
                  <a:pt x="1218" y="44"/>
                  <a:pt x="1218" y="44"/>
                </a:cubicBezTo>
                <a:cubicBezTo>
                  <a:pt x="1244" y="2"/>
                  <a:pt x="1244" y="2"/>
                  <a:pt x="1244" y="2"/>
                </a:cubicBezTo>
                <a:cubicBezTo>
                  <a:pt x="1264" y="2"/>
                  <a:pt x="1264" y="2"/>
                  <a:pt x="1264" y="2"/>
                </a:cubicBezTo>
                <a:cubicBezTo>
                  <a:pt x="1229" y="56"/>
                  <a:pt x="1229" y="56"/>
                  <a:pt x="1229" y="56"/>
                </a:cubicBezTo>
                <a:lnTo>
                  <a:pt x="1267" y="115"/>
                </a:lnTo>
                <a:close/>
                <a:moveTo>
                  <a:pt x="215" y="359"/>
                </a:moveTo>
                <a:cubicBezTo>
                  <a:pt x="212" y="380"/>
                  <a:pt x="208" y="403"/>
                  <a:pt x="201" y="417"/>
                </a:cubicBezTo>
                <a:cubicBezTo>
                  <a:pt x="196" y="414"/>
                  <a:pt x="186" y="409"/>
                  <a:pt x="180" y="407"/>
                </a:cubicBezTo>
                <a:cubicBezTo>
                  <a:pt x="187" y="394"/>
                  <a:pt x="191" y="374"/>
                  <a:pt x="192" y="355"/>
                </a:cubicBezTo>
                <a:lnTo>
                  <a:pt x="215" y="359"/>
                </a:lnTo>
                <a:close/>
                <a:moveTo>
                  <a:pt x="241" y="341"/>
                </a:moveTo>
                <a:cubicBezTo>
                  <a:pt x="241" y="434"/>
                  <a:pt x="241" y="434"/>
                  <a:pt x="241" y="434"/>
                </a:cubicBezTo>
                <a:cubicBezTo>
                  <a:pt x="218" y="434"/>
                  <a:pt x="218" y="434"/>
                  <a:pt x="218" y="434"/>
                </a:cubicBezTo>
                <a:cubicBezTo>
                  <a:pt x="218" y="343"/>
                  <a:pt x="218" y="343"/>
                  <a:pt x="218" y="343"/>
                </a:cubicBezTo>
                <a:cubicBezTo>
                  <a:pt x="185" y="345"/>
                  <a:pt x="185" y="345"/>
                  <a:pt x="185" y="345"/>
                </a:cubicBezTo>
                <a:cubicBezTo>
                  <a:pt x="183" y="322"/>
                  <a:pt x="183" y="322"/>
                  <a:pt x="183" y="322"/>
                </a:cubicBezTo>
                <a:cubicBezTo>
                  <a:pt x="199" y="321"/>
                  <a:pt x="199" y="321"/>
                  <a:pt x="199" y="321"/>
                </a:cubicBezTo>
                <a:cubicBezTo>
                  <a:pt x="202" y="317"/>
                  <a:pt x="206" y="312"/>
                  <a:pt x="210" y="306"/>
                </a:cubicBezTo>
                <a:cubicBezTo>
                  <a:pt x="203" y="297"/>
                  <a:pt x="192" y="285"/>
                  <a:pt x="183" y="276"/>
                </a:cubicBezTo>
                <a:cubicBezTo>
                  <a:pt x="196" y="257"/>
                  <a:pt x="196" y="257"/>
                  <a:pt x="196" y="257"/>
                </a:cubicBezTo>
                <a:cubicBezTo>
                  <a:pt x="197" y="259"/>
                  <a:pt x="199" y="260"/>
                  <a:pt x="201" y="262"/>
                </a:cubicBezTo>
                <a:cubicBezTo>
                  <a:pt x="207" y="249"/>
                  <a:pt x="214" y="234"/>
                  <a:pt x="218" y="222"/>
                </a:cubicBezTo>
                <a:cubicBezTo>
                  <a:pt x="241" y="231"/>
                  <a:pt x="241" y="231"/>
                  <a:pt x="241" y="231"/>
                </a:cubicBezTo>
                <a:cubicBezTo>
                  <a:pt x="233" y="246"/>
                  <a:pt x="224" y="264"/>
                  <a:pt x="216" y="277"/>
                </a:cubicBezTo>
                <a:cubicBezTo>
                  <a:pt x="218" y="280"/>
                  <a:pt x="221" y="283"/>
                  <a:pt x="223" y="286"/>
                </a:cubicBezTo>
                <a:cubicBezTo>
                  <a:pt x="231" y="273"/>
                  <a:pt x="238" y="260"/>
                  <a:pt x="243" y="249"/>
                </a:cubicBezTo>
                <a:cubicBezTo>
                  <a:pt x="265" y="259"/>
                  <a:pt x="265" y="259"/>
                  <a:pt x="265" y="259"/>
                </a:cubicBezTo>
                <a:cubicBezTo>
                  <a:pt x="253" y="279"/>
                  <a:pt x="237" y="302"/>
                  <a:pt x="223" y="320"/>
                </a:cubicBezTo>
                <a:cubicBezTo>
                  <a:pt x="245" y="319"/>
                  <a:pt x="245" y="319"/>
                  <a:pt x="245" y="319"/>
                </a:cubicBezTo>
                <a:cubicBezTo>
                  <a:pt x="242" y="314"/>
                  <a:pt x="240" y="308"/>
                  <a:pt x="237" y="303"/>
                </a:cubicBezTo>
                <a:cubicBezTo>
                  <a:pt x="255" y="295"/>
                  <a:pt x="255" y="295"/>
                  <a:pt x="255" y="295"/>
                </a:cubicBezTo>
                <a:cubicBezTo>
                  <a:pt x="263" y="311"/>
                  <a:pt x="272" y="331"/>
                  <a:pt x="275" y="343"/>
                </a:cubicBezTo>
                <a:cubicBezTo>
                  <a:pt x="256" y="352"/>
                  <a:pt x="256" y="352"/>
                  <a:pt x="256" y="352"/>
                </a:cubicBezTo>
                <a:cubicBezTo>
                  <a:pt x="255" y="349"/>
                  <a:pt x="254" y="345"/>
                  <a:pt x="253" y="341"/>
                </a:cubicBezTo>
                <a:lnTo>
                  <a:pt x="241" y="341"/>
                </a:lnTo>
                <a:close/>
                <a:moveTo>
                  <a:pt x="255" y="401"/>
                </a:moveTo>
                <a:cubicBezTo>
                  <a:pt x="253" y="390"/>
                  <a:pt x="247" y="372"/>
                  <a:pt x="242" y="359"/>
                </a:cubicBezTo>
                <a:cubicBezTo>
                  <a:pt x="261" y="353"/>
                  <a:pt x="261" y="353"/>
                  <a:pt x="261" y="353"/>
                </a:cubicBezTo>
                <a:cubicBezTo>
                  <a:pt x="266" y="366"/>
                  <a:pt x="272" y="382"/>
                  <a:pt x="275" y="394"/>
                </a:cubicBezTo>
                <a:lnTo>
                  <a:pt x="255" y="401"/>
                </a:lnTo>
                <a:close/>
                <a:moveTo>
                  <a:pt x="319" y="336"/>
                </a:moveTo>
                <a:cubicBezTo>
                  <a:pt x="317" y="384"/>
                  <a:pt x="311" y="416"/>
                  <a:pt x="270" y="434"/>
                </a:cubicBezTo>
                <a:cubicBezTo>
                  <a:pt x="267" y="428"/>
                  <a:pt x="260" y="419"/>
                  <a:pt x="255" y="414"/>
                </a:cubicBezTo>
                <a:cubicBezTo>
                  <a:pt x="289" y="400"/>
                  <a:pt x="292" y="376"/>
                  <a:pt x="293" y="336"/>
                </a:cubicBezTo>
                <a:lnTo>
                  <a:pt x="319" y="336"/>
                </a:lnTo>
                <a:close/>
                <a:moveTo>
                  <a:pt x="270" y="306"/>
                </a:moveTo>
                <a:cubicBezTo>
                  <a:pt x="275" y="306"/>
                  <a:pt x="281" y="305"/>
                  <a:pt x="287" y="305"/>
                </a:cubicBezTo>
                <a:cubicBezTo>
                  <a:pt x="292" y="295"/>
                  <a:pt x="296" y="283"/>
                  <a:pt x="299" y="272"/>
                </a:cubicBezTo>
                <a:cubicBezTo>
                  <a:pt x="268" y="272"/>
                  <a:pt x="268" y="272"/>
                  <a:pt x="268" y="272"/>
                </a:cubicBezTo>
                <a:cubicBezTo>
                  <a:pt x="268" y="248"/>
                  <a:pt x="268" y="248"/>
                  <a:pt x="268" y="248"/>
                </a:cubicBezTo>
                <a:cubicBezTo>
                  <a:pt x="314" y="248"/>
                  <a:pt x="314" y="248"/>
                  <a:pt x="314" y="248"/>
                </a:cubicBezTo>
                <a:cubicBezTo>
                  <a:pt x="314" y="222"/>
                  <a:pt x="314" y="222"/>
                  <a:pt x="314" y="222"/>
                </a:cubicBezTo>
                <a:cubicBezTo>
                  <a:pt x="342" y="222"/>
                  <a:pt x="342" y="222"/>
                  <a:pt x="342" y="222"/>
                </a:cubicBezTo>
                <a:cubicBezTo>
                  <a:pt x="342" y="248"/>
                  <a:pt x="342" y="248"/>
                  <a:pt x="342" y="248"/>
                </a:cubicBezTo>
                <a:cubicBezTo>
                  <a:pt x="392" y="248"/>
                  <a:pt x="392" y="248"/>
                  <a:pt x="392" y="248"/>
                </a:cubicBezTo>
                <a:cubicBezTo>
                  <a:pt x="392" y="272"/>
                  <a:pt x="392" y="272"/>
                  <a:pt x="392" y="272"/>
                </a:cubicBezTo>
                <a:cubicBezTo>
                  <a:pt x="329" y="272"/>
                  <a:pt x="329" y="272"/>
                  <a:pt x="329" y="272"/>
                </a:cubicBezTo>
                <a:cubicBezTo>
                  <a:pt x="324" y="283"/>
                  <a:pt x="319" y="294"/>
                  <a:pt x="315" y="303"/>
                </a:cubicBezTo>
                <a:cubicBezTo>
                  <a:pt x="327" y="302"/>
                  <a:pt x="340" y="301"/>
                  <a:pt x="353" y="300"/>
                </a:cubicBezTo>
                <a:cubicBezTo>
                  <a:pt x="349" y="295"/>
                  <a:pt x="346" y="291"/>
                  <a:pt x="342" y="286"/>
                </a:cubicBezTo>
                <a:cubicBezTo>
                  <a:pt x="363" y="275"/>
                  <a:pt x="363" y="275"/>
                  <a:pt x="363" y="275"/>
                </a:cubicBezTo>
                <a:cubicBezTo>
                  <a:pt x="376" y="291"/>
                  <a:pt x="391" y="312"/>
                  <a:pt x="397" y="327"/>
                </a:cubicBezTo>
                <a:cubicBezTo>
                  <a:pt x="375" y="339"/>
                  <a:pt x="375" y="339"/>
                  <a:pt x="375" y="339"/>
                </a:cubicBezTo>
                <a:cubicBezTo>
                  <a:pt x="373" y="334"/>
                  <a:pt x="370" y="328"/>
                  <a:pt x="367" y="323"/>
                </a:cubicBezTo>
                <a:cubicBezTo>
                  <a:pt x="333" y="325"/>
                  <a:pt x="297" y="328"/>
                  <a:pt x="272" y="330"/>
                </a:cubicBezTo>
                <a:lnTo>
                  <a:pt x="270" y="306"/>
                </a:lnTo>
                <a:close/>
                <a:moveTo>
                  <a:pt x="371" y="409"/>
                </a:moveTo>
                <a:cubicBezTo>
                  <a:pt x="375" y="409"/>
                  <a:pt x="376" y="405"/>
                  <a:pt x="376" y="381"/>
                </a:cubicBezTo>
                <a:cubicBezTo>
                  <a:pt x="381" y="385"/>
                  <a:pt x="392" y="389"/>
                  <a:pt x="399" y="391"/>
                </a:cubicBezTo>
                <a:cubicBezTo>
                  <a:pt x="397" y="424"/>
                  <a:pt x="390" y="432"/>
                  <a:pt x="374" y="432"/>
                </a:cubicBezTo>
                <a:cubicBezTo>
                  <a:pt x="359" y="432"/>
                  <a:pt x="359" y="432"/>
                  <a:pt x="359" y="432"/>
                </a:cubicBezTo>
                <a:cubicBezTo>
                  <a:pt x="339" y="432"/>
                  <a:pt x="335" y="425"/>
                  <a:pt x="335" y="402"/>
                </a:cubicBezTo>
                <a:cubicBezTo>
                  <a:pt x="335" y="336"/>
                  <a:pt x="335" y="336"/>
                  <a:pt x="335" y="336"/>
                </a:cubicBezTo>
                <a:cubicBezTo>
                  <a:pt x="360" y="336"/>
                  <a:pt x="360" y="336"/>
                  <a:pt x="360" y="336"/>
                </a:cubicBezTo>
                <a:cubicBezTo>
                  <a:pt x="360" y="402"/>
                  <a:pt x="360" y="402"/>
                  <a:pt x="360" y="402"/>
                </a:cubicBezTo>
                <a:cubicBezTo>
                  <a:pt x="360" y="408"/>
                  <a:pt x="361" y="409"/>
                  <a:pt x="364" y="409"/>
                </a:cubicBezTo>
                <a:lnTo>
                  <a:pt x="371" y="409"/>
                </a:lnTo>
                <a:close/>
                <a:moveTo>
                  <a:pt x="529" y="222"/>
                </a:moveTo>
                <a:cubicBezTo>
                  <a:pt x="553" y="257"/>
                  <a:pt x="590" y="286"/>
                  <a:pt x="626" y="300"/>
                </a:cubicBezTo>
                <a:cubicBezTo>
                  <a:pt x="619" y="307"/>
                  <a:pt x="613" y="316"/>
                  <a:pt x="608" y="325"/>
                </a:cubicBezTo>
                <a:cubicBezTo>
                  <a:pt x="597" y="319"/>
                  <a:pt x="585" y="311"/>
                  <a:pt x="573" y="303"/>
                </a:cubicBezTo>
                <a:cubicBezTo>
                  <a:pt x="573" y="319"/>
                  <a:pt x="573" y="319"/>
                  <a:pt x="573" y="319"/>
                </a:cubicBezTo>
                <a:cubicBezTo>
                  <a:pt x="460" y="319"/>
                  <a:pt x="460" y="319"/>
                  <a:pt x="460" y="319"/>
                </a:cubicBezTo>
                <a:cubicBezTo>
                  <a:pt x="460" y="303"/>
                  <a:pt x="460" y="303"/>
                  <a:pt x="460" y="303"/>
                </a:cubicBezTo>
                <a:cubicBezTo>
                  <a:pt x="449" y="311"/>
                  <a:pt x="437" y="318"/>
                  <a:pt x="425" y="325"/>
                </a:cubicBezTo>
                <a:cubicBezTo>
                  <a:pt x="422" y="318"/>
                  <a:pt x="414" y="309"/>
                  <a:pt x="408" y="303"/>
                </a:cubicBezTo>
                <a:cubicBezTo>
                  <a:pt x="447" y="284"/>
                  <a:pt x="484" y="250"/>
                  <a:pt x="501" y="222"/>
                </a:cubicBezTo>
                <a:lnTo>
                  <a:pt x="529" y="222"/>
                </a:lnTo>
                <a:close/>
                <a:moveTo>
                  <a:pt x="446" y="341"/>
                </a:moveTo>
                <a:cubicBezTo>
                  <a:pt x="589" y="341"/>
                  <a:pt x="589" y="341"/>
                  <a:pt x="589" y="341"/>
                </a:cubicBezTo>
                <a:cubicBezTo>
                  <a:pt x="589" y="434"/>
                  <a:pt x="589" y="434"/>
                  <a:pt x="589" y="434"/>
                </a:cubicBezTo>
                <a:cubicBezTo>
                  <a:pt x="562" y="434"/>
                  <a:pt x="562" y="434"/>
                  <a:pt x="562" y="434"/>
                </a:cubicBezTo>
                <a:cubicBezTo>
                  <a:pt x="562" y="426"/>
                  <a:pt x="562" y="426"/>
                  <a:pt x="562" y="426"/>
                </a:cubicBezTo>
                <a:cubicBezTo>
                  <a:pt x="472" y="426"/>
                  <a:pt x="472" y="426"/>
                  <a:pt x="472" y="426"/>
                </a:cubicBezTo>
                <a:cubicBezTo>
                  <a:pt x="472" y="434"/>
                  <a:pt x="472" y="434"/>
                  <a:pt x="472" y="434"/>
                </a:cubicBezTo>
                <a:cubicBezTo>
                  <a:pt x="446" y="434"/>
                  <a:pt x="446" y="434"/>
                  <a:pt x="446" y="434"/>
                </a:cubicBezTo>
                <a:lnTo>
                  <a:pt x="446" y="341"/>
                </a:lnTo>
                <a:close/>
                <a:moveTo>
                  <a:pt x="562" y="295"/>
                </a:moveTo>
                <a:cubicBezTo>
                  <a:pt x="543" y="280"/>
                  <a:pt x="527" y="264"/>
                  <a:pt x="516" y="249"/>
                </a:cubicBezTo>
                <a:cubicBezTo>
                  <a:pt x="505" y="264"/>
                  <a:pt x="489" y="280"/>
                  <a:pt x="471" y="295"/>
                </a:cubicBezTo>
                <a:lnTo>
                  <a:pt x="562" y="295"/>
                </a:lnTo>
                <a:close/>
                <a:moveTo>
                  <a:pt x="472" y="365"/>
                </a:moveTo>
                <a:cubicBezTo>
                  <a:pt x="472" y="402"/>
                  <a:pt x="472" y="402"/>
                  <a:pt x="472" y="402"/>
                </a:cubicBezTo>
                <a:cubicBezTo>
                  <a:pt x="562" y="402"/>
                  <a:pt x="562" y="402"/>
                  <a:pt x="562" y="402"/>
                </a:cubicBezTo>
                <a:cubicBezTo>
                  <a:pt x="562" y="365"/>
                  <a:pt x="562" y="365"/>
                  <a:pt x="562" y="365"/>
                </a:cubicBezTo>
                <a:lnTo>
                  <a:pt x="472" y="365"/>
                </a:lnTo>
                <a:close/>
                <a:moveTo>
                  <a:pt x="690" y="298"/>
                </a:moveTo>
                <a:cubicBezTo>
                  <a:pt x="678" y="307"/>
                  <a:pt x="665" y="315"/>
                  <a:pt x="652" y="321"/>
                </a:cubicBezTo>
                <a:cubicBezTo>
                  <a:pt x="649" y="314"/>
                  <a:pt x="642" y="304"/>
                  <a:pt x="636" y="298"/>
                </a:cubicBezTo>
                <a:cubicBezTo>
                  <a:pt x="675" y="281"/>
                  <a:pt x="711" y="249"/>
                  <a:pt x="728" y="222"/>
                </a:cubicBezTo>
                <a:cubicBezTo>
                  <a:pt x="756" y="222"/>
                  <a:pt x="756" y="222"/>
                  <a:pt x="756" y="222"/>
                </a:cubicBezTo>
                <a:cubicBezTo>
                  <a:pt x="780" y="256"/>
                  <a:pt x="816" y="282"/>
                  <a:pt x="852" y="294"/>
                </a:cubicBezTo>
                <a:cubicBezTo>
                  <a:pt x="845" y="301"/>
                  <a:pt x="839" y="311"/>
                  <a:pt x="834" y="319"/>
                </a:cubicBezTo>
                <a:cubicBezTo>
                  <a:pt x="822" y="313"/>
                  <a:pt x="809" y="306"/>
                  <a:pt x="796" y="297"/>
                </a:cubicBezTo>
                <a:cubicBezTo>
                  <a:pt x="796" y="315"/>
                  <a:pt x="796" y="315"/>
                  <a:pt x="796" y="315"/>
                </a:cubicBezTo>
                <a:cubicBezTo>
                  <a:pt x="690" y="315"/>
                  <a:pt x="690" y="315"/>
                  <a:pt x="690" y="315"/>
                </a:cubicBezTo>
                <a:lnTo>
                  <a:pt x="690" y="298"/>
                </a:lnTo>
                <a:close/>
                <a:moveTo>
                  <a:pt x="650" y="334"/>
                </a:moveTo>
                <a:cubicBezTo>
                  <a:pt x="838" y="334"/>
                  <a:pt x="838" y="334"/>
                  <a:pt x="838" y="334"/>
                </a:cubicBezTo>
                <a:cubicBezTo>
                  <a:pt x="838" y="359"/>
                  <a:pt x="838" y="359"/>
                  <a:pt x="838" y="359"/>
                </a:cubicBezTo>
                <a:cubicBezTo>
                  <a:pt x="736" y="359"/>
                  <a:pt x="736" y="359"/>
                  <a:pt x="736" y="359"/>
                </a:cubicBezTo>
                <a:cubicBezTo>
                  <a:pt x="730" y="372"/>
                  <a:pt x="722" y="386"/>
                  <a:pt x="715" y="399"/>
                </a:cubicBezTo>
                <a:cubicBezTo>
                  <a:pt x="737" y="398"/>
                  <a:pt x="761" y="397"/>
                  <a:pt x="784" y="396"/>
                </a:cubicBezTo>
                <a:cubicBezTo>
                  <a:pt x="777" y="388"/>
                  <a:pt x="769" y="380"/>
                  <a:pt x="761" y="373"/>
                </a:cubicBezTo>
                <a:cubicBezTo>
                  <a:pt x="785" y="361"/>
                  <a:pt x="785" y="361"/>
                  <a:pt x="785" y="361"/>
                </a:cubicBezTo>
                <a:cubicBezTo>
                  <a:pt x="805" y="378"/>
                  <a:pt x="827" y="402"/>
                  <a:pt x="837" y="419"/>
                </a:cubicBezTo>
                <a:cubicBezTo>
                  <a:pt x="812" y="434"/>
                  <a:pt x="812" y="434"/>
                  <a:pt x="812" y="434"/>
                </a:cubicBezTo>
                <a:cubicBezTo>
                  <a:pt x="810" y="430"/>
                  <a:pt x="807" y="425"/>
                  <a:pt x="803" y="420"/>
                </a:cubicBezTo>
                <a:cubicBezTo>
                  <a:pt x="750" y="423"/>
                  <a:pt x="694" y="425"/>
                  <a:pt x="655" y="427"/>
                </a:cubicBezTo>
                <a:cubicBezTo>
                  <a:pt x="651" y="401"/>
                  <a:pt x="651" y="401"/>
                  <a:pt x="651" y="401"/>
                </a:cubicBezTo>
                <a:cubicBezTo>
                  <a:pt x="686" y="400"/>
                  <a:pt x="686" y="400"/>
                  <a:pt x="686" y="400"/>
                </a:cubicBezTo>
                <a:cubicBezTo>
                  <a:pt x="692" y="387"/>
                  <a:pt x="698" y="372"/>
                  <a:pt x="703" y="359"/>
                </a:cubicBezTo>
                <a:cubicBezTo>
                  <a:pt x="650" y="359"/>
                  <a:pt x="650" y="359"/>
                  <a:pt x="650" y="359"/>
                </a:cubicBezTo>
                <a:lnTo>
                  <a:pt x="650" y="334"/>
                </a:lnTo>
                <a:close/>
                <a:moveTo>
                  <a:pt x="787" y="290"/>
                </a:moveTo>
                <a:cubicBezTo>
                  <a:pt x="769" y="277"/>
                  <a:pt x="753" y="262"/>
                  <a:pt x="743" y="248"/>
                </a:cubicBezTo>
                <a:cubicBezTo>
                  <a:pt x="733" y="262"/>
                  <a:pt x="719" y="277"/>
                  <a:pt x="702" y="290"/>
                </a:cubicBezTo>
                <a:lnTo>
                  <a:pt x="787" y="290"/>
                </a:lnTo>
                <a:close/>
                <a:moveTo>
                  <a:pt x="957" y="281"/>
                </a:moveTo>
                <a:cubicBezTo>
                  <a:pt x="864" y="281"/>
                  <a:pt x="864" y="281"/>
                  <a:pt x="864" y="281"/>
                </a:cubicBezTo>
                <a:cubicBezTo>
                  <a:pt x="864" y="260"/>
                  <a:pt x="864" y="260"/>
                  <a:pt x="864" y="260"/>
                </a:cubicBezTo>
                <a:cubicBezTo>
                  <a:pt x="957" y="260"/>
                  <a:pt x="957" y="260"/>
                  <a:pt x="957" y="260"/>
                </a:cubicBezTo>
                <a:lnTo>
                  <a:pt x="957" y="281"/>
                </a:lnTo>
                <a:close/>
                <a:moveTo>
                  <a:pt x="947" y="422"/>
                </a:moveTo>
                <a:cubicBezTo>
                  <a:pt x="898" y="422"/>
                  <a:pt x="898" y="422"/>
                  <a:pt x="898" y="422"/>
                </a:cubicBezTo>
                <a:cubicBezTo>
                  <a:pt x="898" y="431"/>
                  <a:pt x="898" y="431"/>
                  <a:pt x="898" y="431"/>
                </a:cubicBezTo>
                <a:cubicBezTo>
                  <a:pt x="874" y="431"/>
                  <a:pt x="874" y="431"/>
                  <a:pt x="874" y="431"/>
                </a:cubicBezTo>
                <a:cubicBezTo>
                  <a:pt x="874" y="353"/>
                  <a:pt x="874" y="353"/>
                  <a:pt x="874" y="353"/>
                </a:cubicBezTo>
                <a:cubicBezTo>
                  <a:pt x="947" y="353"/>
                  <a:pt x="947" y="353"/>
                  <a:pt x="947" y="353"/>
                </a:cubicBezTo>
                <a:lnTo>
                  <a:pt x="947" y="422"/>
                </a:lnTo>
                <a:close/>
                <a:moveTo>
                  <a:pt x="875" y="291"/>
                </a:moveTo>
                <a:cubicBezTo>
                  <a:pt x="948" y="291"/>
                  <a:pt x="948" y="291"/>
                  <a:pt x="948" y="291"/>
                </a:cubicBezTo>
                <a:cubicBezTo>
                  <a:pt x="948" y="312"/>
                  <a:pt x="948" y="312"/>
                  <a:pt x="948" y="312"/>
                </a:cubicBezTo>
                <a:cubicBezTo>
                  <a:pt x="875" y="312"/>
                  <a:pt x="875" y="312"/>
                  <a:pt x="875" y="312"/>
                </a:cubicBezTo>
                <a:lnTo>
                  <a:pt x="875" y="291"/>
                </a:lnTo>
                <a:close/>
                <a:moveTo>
                  <a:pt x="875" y="322"/>
                </a:moveTo>
                <a:cubicBezTo>
                  <a:pt x="948" y="322"/>
                  <a:pt x="948" y="322"/>
                  <a:pt x="948" y="322"/>
                </a:cubicBezTo>
                <a:cubicBezTo>
                  <a:pt x="948" y="342"/>
                  <a:pt x="948" y="342"/>
                  <a:pt x="948" y="342"/>
                </a:cubicBezTo>
                <a:cubicBezTo>
                  <a:pt x="875" y="342"/>
                  <a:pt x="875" y="342"/>
                  <a:pt x="875" y="342"/>
                </a:cubicBezTo>
                <a:lnTo>
                  <a:pt x="875" y="322"/>
                </a:lnTo>
                <a:close/>
                <a:moveTo>
                  <a:pt x="948" y="250"/>
                </a:moveTo>
                <a:cubicBezTo>
                  <a:pt x="876" y="250"/>
                  <a:pt x="876" y="250"/>
                  <a:pt x="876" y="250"/>
                </a:cubicBezTo>
                <a:cubicBezTo>
                  <a:pt x="876" y="229"/>
                  <a:pt x="876" y="229"/>
                  <a:pt x="876" y="229"/>
                </a:cubicBezTo>
                <a:cubicBezTo>
                  <a:pt x="948" y="229"/>
                  <a:pt x="948" y="229"/>
                  <a:pt x="948" y="229"/>
                </a:cubicBezTo>
                <a:lnTo>
                  <a:pt x="948" y="250"/>
                </a:lnTo>
                <a:close/>
                <a:moveTo>
                  <a:pt x="898" y="375"/>
                </a:moveTo>
                <a:cubicBezTo>
                  <a:pt x="898" y="401"/>
                  <a:pt x="898" y="401"/>
                  <a:pt x="898" y="401"/>
                </a:cubicBezTo>
                <a:cubicBezTo>
                  <a:pt x="924" y="401"/>
                  <a:pt x="924" y="401"/>
                  <a:pt x="924" y="401"/>
                </a:cubicBezTo>
                <a:cubicBezTo>
                  <a:pt x="924" y="375"/>
                  <a:pt x="924" y="375"/>
                  <a:pt x="924" y="375"/>
                </a:cubicBezTo>
                <a:lnTo>
                  <a:pt x="898" y="375"/>
                </a:lnTo>
                <a:close/>
                <a:moveTo>
                  <a:pt x="1078" y="325"/>
                </a:moveTo>
                <a:cubicBezTo>
                  <a:pt x="1031" y="325"/>
                  <a:pt x="1031" y="325"/>
                  <a:pt x="1031" y="325"/>
                </a:cubicBezTo>
                <a:cubicBezTo>
                  <a:pt x="1031" y="434"/>
                  <a:pt x="1031" y="434"/>
                  <a:pt x="1031" y="434"/>
                </a:cubicBezTo>
                <a:cubicBezTo>
                  <a:pt x="1003" y="434"/>
                  <a:pt x="1003" y="434"/>
                  <a:pt x="1003" y="434"/>
                </a:cubicBezTo>
                <a:cubicBezTo>
                  <a:pt x="1003" y="325"/>
                  <a:pt x="1003" y="325"/>
                  <a:pt x="1003" y="325"/>
                </a:cubicBezTo>
                <a:cubicBezTo>
                  <a:pt x="956" y="325"/>
                  <a:pt x="956" y="325"/>
                  <a:pt x="956" y="325"/>
                </a:cubicBezTo>
                <a:cubicBezTo>
                  <a:pt x="956" y="298"/>
                  <a:pt x="956" y="298"/>
                  <a:pt x="956" y="298"/>
                </a:cubicBezTo>
                <a:cubicBezTo>
                  <a:pt x="1003" y="298"/>
                  <a:pt x="1003" y="298"/>
                  <a:pt x="1003" y="298"/>
                </a:cubicBezTo>
                <a:cubicBezTo>
                  <a:pt x="1003" y="223"/>
                  <a:pt x="1003" y="223"/>
                  <a:pt x="1003" y="223"/>
                </a:cubicBezTo>
                <a:cubicBezTo>
                  <a:pt x="1031" y="223"/>
                  <a:pt x="1031" y="223"/>
                  <a:pt x="1031" y="223"/>
                </a:cubicBezTo>
                <a:cubicBezTo>
                  <a:pt x="1031" y="298"/>
                  <a:pt x="1031" y="298"/>
                  <a:pt x="1031" y="298"/>
                </a:cubicBezTo>
                <a:cubicBezTo>
                  <a:pt x="1078" y="298"/>
                  <a:pt x="1078" y="298"/>
                  <a:pt x="1078" y="298"/>
                </a:cubicBezTo>
                <a:lnTo>
                  <a:pt x="1078"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9" name="Rectangle 83">
            <a:extLst>
              <a:ext uri="{FF2B5EF4-FFF2-40B4-BE49-F238E27FC236}">
                <a16:creationId xmlns:a16="http://schemas.microsoft.com/office/drawing/2014/main" id="{18BE3368-DA7A-F587-A7DB-017269E7B356}"/>
              </a:ext>
            </a:extLst>
          </p:cNvPr>
          <p:cNvSpPr>
            <a:spLocks noChangeArrowheads="1"/>
          </p:cNvSpPr>
          <p:nvPr/>
        </p:nvSpPr>
        <p:spPr bwMode="auto">
          <a:xfrm>
            <a:off x="5469725" y="1347569"/>
            <a:ext cx="3371403" cy="404707"/>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0" name="Freeform 87">
            <a:extLst>
              <a:ext uri="{FF2B5EF4-FFF2-40B4-BE49-F238E27FC236}">
                <a16:creationId xmlns:a16="http://schemas.microsoft.com/office/drawing/2014/main" id="{141F912A-4FAC-C2C2-8A61-EDA01AE8BA7E}"/>
              </a:ext>
            </a:extLst>
          </p:cNvPr>
          <p:cNvSpPr>
            <a:spLocks noEditPoints="1"/>
          </p:cNvSpPr>
          <p:nvPr/>
        </p:nvSpPr>
        <p:spPr bwMode="auto">
          <a:xfrm>
            <a:off x="6493236" y="1428411"/>
            <a:ext cx="1366259" cy="271594"/>
          </a:xfrm>
          <a:custGeom>
            <a:avLst/>
            <a:gdLst>
              <a:gd name="T0" fmla="*/ 348 w 1487"/>
              <a:gd name="T1" fmla="*/ 50 h 296"/>
              <a:gd name="T2" fmla="*/ 327 w 1487"/>
              <a:gd name="T3" fmla="*/ 20 h 296"/>
              <a:gd name="T4" fmla="*/ 408 w 1487"/>
              <a:gd name="T5" fmla="*/ 77 h 296"/>
              <a:gd name="T6" fmla="*/ 415 w 1487"/>
              <a:gd name="T7" fmla="*/ 49 h 296"/>
              <a:gd name="T8" fmla="*/ 445 w 1487"/>
              <a:gd name="T9" fmla="*/ 104 h 296"/>
              <a:gd name="T10" fmla="*/ 472 w 1487"/>
              <a:gd name="T11" fmla="*/ 29 h 296"/>
              <a:gd name="T12" fmla="*/ 538 w 1487"/>
              <a:gd name="T13" fmla="*/ 79 h 296"/>
              <a:gd name="T14" fmla="*/ 538 w 1487"/>
              <a:gd name="T15" fmla="*/ 69 h 296"/>
              <a:gd name="T16" fmla="*/ 545 w 1487"/>
              <a:gd name="T17" fmla="*/ 32 h 296"/>
              <a:gd name="T18" fmla="*/ 574 w 1487"/>
              <a:gd name="T19" fmla="*/ 20 h 296"/>
              <a:gd name="T20" fmla="*/ 617 w 1487"/>
              <a:gd name="T21" fmla="*/ 63 h 296"/>
              <a:gd name="T22" fmla="*/ 643 w 1487"/>
              <a:gd name="T23" fmla="*/ 0 h 296"/>
              <a:gd name="T24" fmla="*/ 665 w 1487"/>
              <a:gd name="T25" fmla="*/ 48 h 296"/>
              <a:gd name="T26" fmla="*/ 673 w 1487"/>
              <a:gd name="T27" fmla="*/ 24 h 296"/>
              <a:gd name="T28" fmla="*/ 702 w 1487"/>
              <a:gd name="T29" fmla="*/ 69 h 296"/>
              <a:gd name="T30" fmla="*/ 732 w 1487"/>
              <a:gd name="T31" fmla="*/ 20 h 296"/>
              <a:gd name="T32" fmla="*/ 810 w 1487"/>
              <a:gd name="T33" fmla="*/ 26 h 296"/>
              <a:gd name="T34" fmla="*/ 794 w 1487"/>
              <a:gd name="T35" fmla="*/ 79 h 296"/>
              <a:gd name="T36" fmla="*/ 856 w 1487"/>
              <a:gd name="T37" fmla="*/ 77 h 296"/>
              <a:gd name="T38" fmla="*/ 845 w 1487"/>
              <a:gd name="T39" fmla="*/ 29 h 296"/>
              <a:gd name="T40" fmla="*/ 860 w 1487"/>
              <a:gd name="T41" fmla="*/ 66 h 296"/>
              <a:gd name="T42" fmla="*/ 930 w 1487"/>
              <a:gd name="T43" fmla="*/ 42 h 296"/>
              <a:gd name="T44" fmla="*/ 905 w 1487"/>
              <a:gd name="T45" fmla="*/ 27 h 296"/>
              <a:gd name="T46" fmla="*/ 967 w 1487"/>
              <a:gd name="T47" fmla="*/ 78 h 296"/>
              <a:gd name="T48" fmla="*/ 1018 w 1487"/>
              <a:gd name="T49" fmla="*/ 46 h 296"/>
              <a:gd name="T50" fmla="*/ 1032 w 1487"/>
              <a:gd name="T51" fmla="*/ 1 h 296"/>
              <a:gd name="T52" fmla="*/ 1159 w 1487"/>
              <a:gd name="T53" fmla="*/ 78 h 296"/>
              <a:gd name="T54" fmla="*/ 1147 w 1487"/>
              <a:gd name="T55" fmla="*/ 38 h 296"/>
              <a:gd name="T56" fmla="*/ 48 w 1487"/>
              <a:gd name="T57" fmla="*/ 258 h 296"/>
              <a:gd name="T58" fmla="*/ 35 w 1487"/>
              <a:gd name="T59" fmla="*/ 166 h 296"/>
              <a:gd name="T60" fmla="*/ 111 w 1487"/>
              <a:gd name="T61" fmla="*/ 181 h 296"/>
              <a:gd name="T62" fmla="*/ 195 w 1487"/>
              <a:gd name="T63" fmla="*/ 217 h 296"/>
              <a:gd name="T64" fmla="*/ 173 w 1487"/>
              <a:gd name="T65" fmla="*/ 177 h 296"/>
              <a:gd name="T66" fmla="*/ 259 w 1487"/>
              <a:gd name="T67" fmla="*/ 161 h 296"/>
              <a:gd name="T68" fmla="*/ 306 w 1487"/>
              <a:gd name="T69" fmla="*/ 276 h 296"/>
              <a:gd name="T70" fmla="*/ 347 w 1487"/>
              <a:gd name="T71" fmla="*/ 152 h 296"/>
              <a:gd name="T72" fmla="*/ 460 w 1487"/>
              <a:gd name="T73" fmla="*/ 164 h 296"/>
              <a:gd name="T74" fmla="*/ 525 w 1487"/>
              <a:gd name="T75" fmla="*/ 163 h 296"/>
              <a:gd name="T76" fmla="*/ 645 w 1487"/>
              <a:gd name="T77" fmla="*/ 288 h 296"/>
              <a:gd name="T78" fmla="*/ 784 w 1487"/>
              <a:gd name="T79" fmla="*/ 246 h 296"/>
              <a:gd name="T80" fmla="*/ 744 w 1487"/>
              <a:gd name="T81" fmla="*/ 164 h 296"/>
              <a:gd name="T82" fmla="*/ 902 w 1487"/>
              <a:gd name="T83" fmla="*/ 288 h 296"/>
              <a:gd name="T84" fmla="*/ 923 w 1487"/>
              <a:gd name="T85" fmla="*/ 185 h 296"/>
              <a:gd name="T86" fmla="*/ 943 w 1487"/>
              <a:gd name="T87" fmla="*/ 204 h 296"/>
              <a:gd name="T88" fmla="*/ 973 w 1487"/>
              <a:gd name="T89" fmla="*/ 182 h 296"/>
              <a:gd name="T90" fmla="*/ 1076 w 1487"/>
              <a:gd name="T91" fmla="*/ 217 h 296"/>
              <a:gd name="T92" fmla="*/ 1232 w 1487"/>
              <a:gd name="T93" fmla="*/ 228 h 296"/>
              <a:gd name="T94" fmla="*/ 1161 w 1487"/>
              <a:gd name="T95" fmla="*/ 168 h 296"/>
              <a:gd name="T96" fmla="*/ 1337 w 1487"/>
              <a:gd name="T97" fmla="*/ 209 h 296"/>
              <a:gd name="T98" fmla="*/ 1301 w 1487"/>
              <a:gd name="T99" fmla="*/ 174 h 296"/>
              <a:gd name="T100" fmla="*/ 1345 w 1487"/>
              <a:gd name="T101" fmla="*/ 165 h 296"/>
              <a:gd name="T102" fmla="*/ 1377 w 1487"/>
              <a:gd name="T103" fmla="*/ 217 h 296"/>
              <a:gd name="T104" fmla="*/ 1422 w 1487"/>
              <a:gd name="T105" fmla="*/ 152 h 296"/>
              <a:gd name="T106" fmla="*/ 1349 w 1487"/>
              <a:gd name="T107" fmla="*/ 246 h 296"/>
              <a:gd name="T108" fmla="*/ 1325 w 1487"/>
              <a:gd name="T109" fmla="*/ 240 h 296"/>
              <a:gd name="T110" fmla="*/ 1400 w 1487"/>
              <a:gd name="T111" fmla="*/ 274 h 296"/>
              <a:gd name="T112" fmla="*/ 1375 w 1487"/>
              <a:gd name="T113" fmla="*/ 247 h 296"/>
              <a:gd name="T114" fmla="*/ 1424 w 1487"/>
              <a:gd name="T115" fmla="*/ 28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7" h="296">
                <a:moveTo>
                  <a:pt x="363" y="57"/>
                </a:moveTo>
                <a:cubicBezTo>
                  <a:pt x="363" y="64"/>
                  <a:pt x="361" y="69"/>
                  <a:pt x="356" y="73"/>
                </a:cubicBezTo>
                <a:cubicBezTo>
                  <a:pt x="351" y="77"/>
                  <a:pt x="344" y="79"/>
                  <a:pt x="335" y="79"/>
                </a:cubicBezTo>
                <a:cubicBezTo>
                  <a:pt x="327" y="79"/>
                  <a:pt x="320" y="78"/>
                  <a:pt x="314" y="75"/>
                </a:cubicBezTo>
                <a:cubicBezTo>
                  <a:pt x="314" y="63"/>
                  <a:pt x="314" y="63"/>
                  <a:pt x="314" y="63"/>
                </a:cubicBezTo>
                <a:cubicBezTo>
                  <a:pt x="318" y="65"/>
                  <a:pt x="321" y="66"/>
                  <a:pt x="325" y="67"/>
                </a:cubicBezTo>
                <a:cubicBezTo>
                  <a:pt x="329" y="68"/>
                  <a:pt x="333" y="68"/>
                  <a:pt x="336" y="68"/>
                </a:cubicBezTo>
                <a:cubicBezTo>
                  <a:pt x="341" y="68"/>
                  <a:pt x="345" y="67"/>
                  <a:pt x="347" y="65"/>
                </a:cubicBezTo>
                <a:cubicBezTo>
                  <a:pt x="350" y="64"/>
                  <a:pt x="351" y="61"/>
                  <a:pt x="351" y="58"/>
                </a:cubicBezTo>
                <a:cubicBezTo>
                  <a:pt x="351" y="55"/>
                  <a:pt x="350" y="52"/>
                  <a:pt x="348" y="50"/>
                </a:cubicBezTo>
                <a:cubicBezTo>
                  <a:pt x="345" y="48"/>
                  <a:pt x="341" y="46"/>
                  <a:pt x="334" y="43"/>
                </a:cubicBezTo>
                <a:cubicBezTo>
                  <a:pt x="327" y="41"/>
                  <a:pt x="322" y="37"/>
                  <a:pt x="319" y="34"/>
                </a:cubicBezTo>
                <a:cubicBezTo>
                  <a:pt x="316" y="30"/>
                  <a:pt x="315" y="26"/>
                  <a:pt x="315" y="21"/>
                </a:cubicBezTo>
                <a:cubicBezTo>
                  <a:pt x="315" y="14"/>
                  <a:pt x="317" y="9"/>
                  <a:pt x="322" y="5"/>
                </a:cubicBezTo>
                <a:cubicBezTo>
                  <a:pt x="326" y="2"/>
                  <a:pt x="332" y="0"/>
                  <a:pt x="340" y="0"/>
                </a:cubicBezTo>
                <a:cubicBezTo>
                  <a:pt x="348" y="0"/>
                  <a:pt x="355" y="1"/>
                  <a:pt x="362" y="5"/>
                </a:cubicBezTo>
                <a:cubicBezTo>
                  <a:pt x="358" y="15"/>
                  <a:pt x="358" y="15"/>
                  <a:pt x="358" y="15"/>
                </a:cubicBezTo>
                <a:cubicBezTo>
                  <a:pt x="351" y="12"/>
                  <a:pt x="345" y="11"/>
                  <a:pt x="340" y="11"/>
                </a:cubicBezTo>
                <a:cubicBezTo>
                  <a:pt x="336" y="11"/>
                  <a:pt x="333" y="12"/>
                  <a:pt x="331" y="13"/>
                </a:cubicBezTo>
                <a:cubicBezTo>
                  <a:pt x="328" y="15"/>
                  <a:pt x="327" y="17"/>
                  <a:pt x="327" y="20"/>
                </a:cubicBezTo>
                <a:cubicBezTo>
                  <a:pt x="327" y="22"/>
                  <a:pt x="328" y="24"/>
                  <a:pt x="329" y="25"/>
                </a:cubicBezTo>
                <a:cubicBezTo>
                  <a:pt x="330" y="27"/>
                  <a:pt x="331" y="28"/>
                  <a:pt x="333" y="29"/>
                </a:cubicBezTo>
                <a:cubicBezTo>
                  <a:pt x="335" y="31"/>
                  <a:pt x="338" y="32"/>
                  <a:pt x="343" y="34"/>
                </a:cubicBezTo>
                <a:cubicBezTo>
                  <a:pt x="349" y="37"/>
                  <a:pt x="353" y="39"/>
                  <a:pt x="356" y="41"/>
                </a:cubicBezTo>
                <a:cubicBezTo>
                  <a:pt x="358" y="43"/>
                  <a:pt x="360" y="45"/>
                  <a:pt x="361" y="48"/>
                </a:cubicBezTo>
                <a:cubicBezTo>
                  <a:pt x="363" y="50"/>
                  <a:pt x="363" y="53"/>
                  <a:pt x="363" y="57"/>
                </a:cubicBezTo>
                <a:close/>
                <a:moveTo>
                  <a:pt x="418" y="78"/>
                </a:moveTo>
                <a:cubicBezTo>
                  <a:pt x="416" y="70"/>
                  <a:pt x="416" y="70"/>
                  <a:pt x="416" y="70"/>
                </a:cubicBezTo>
                <a:cubicBezTo>
                  <a:pt x="416" y="70"/>
                  <a:pt x="416" y="70"/>
                  <a:pt x="416" y="70"/>
                </a:cubicBezTo>
                <a:cubicBezTo>
                  <a:pt x="414" y="73"/>
                  <a:pt x="411" y="75"/>
                  <a:pt x="408" y="77"/>
                </a:cubicBezTo>
                <a:cubicBezTo>
                  <a:pt x="405" y="78"/>
                  <a:pt x="401" y="79"/>
                  <a:pt x="397" y="79"/>
                </a:cubicBezTo>
                <a:cubicBezTo>
                  <a:pt x="390" y="79"/>
                  <a:pt x="385" y="77"/>
                  <a:pt x="382" y="74"/>
                </a:cubicBezTo>
                <a:cubicBezTo>
                  <a:pt x="378" y="70"/>
                  <a:pt x="376" y="65"/>
                  <a:pt x="376" y="58"/>
                </a:cubicBezTo>
                <a:cubicBezTo>
                  <a:pt x="376" y="20"/>
                  <a:pt x="376" y="20"/>
                  <a:pt x="376" y="20"/>
                </a:cubicBezTo>
                <a:cubicBezTo>
                  <a:pt x="389" y="20"/>
                  <a:pt x="389" y="20"/>
                  <a:pt x="389" y="20"/>
                </a:cubicBezTo>
                <a:cubicBezTo>
                  <a:pt x="389" y="56"/>
                  <a:pt x="389" y="56"/>
                  <a:pt x="389" y="56"/>
                </a:cubicBezTo>
                <a:cubicBezTo>
                  <a:pt x="389" y="60"/>
                  <a:pt x="390" y="63"/>
                  <a:pt x="392" y="66"/>
                </a:cubicBezTo>
                <a:cubicBezTo>
                  <a:pt x="393" y="68"/>
                  <a:pt x="396" y="69"/>
                  <a:pt x="400" y="69"/>
                </a:cubicBezTo>
                <a:cubicBezTo>
                  <a:pt x="405" y="69"/>
                  <a:pt x="409" y="67"/>
                  <a:pt x="412" y="64"/>
                </a:cubicBezTo>
                <a:cubicBezTo>
                  <a:pt x="414" y="61"/>
                  <a:pt x="415" y="56"/>
                  <a:pt x="415" y="49"/>
                </a:cubicBezTo>
                <a:cubicBezTo>
                  <a:pt x="415" y="20"/>
                  <a:pt x="415" y="20"/>
                  <a:pt x="415" y="20"/>
                </a:cubicBezTo>
                <a:cubicBezTo>
                  <a:pt x="428" y="20"/>
                  <a:pt x="428" y="20"/>
                  <a:pt x="428" y="20"/>
                </a:cubicBezTo>
                <a:cubicBezTo>
                  <a:pt x="428" y="78"/>
                  <a:pt x="428" y="78"/>
                  <a:pt x="428" y="78"/>
                </a:cubicBezTo>
                <a:lnTo>
                  <a:pt x="418" y="78"/>
                </a:lnTo>
                <a:close/>
                <a:moveTo>
                  <a:pt x="475" y="79"/>
                </a:moveTo>
                <a:cubicBezTo>
                  <a:pt x="467" y="79"/>
                  <a:pt x="462" y="76"/>
                  <a:pt x="458" y="71"/>
                </a:cubicBezTo>
                <a:cubicBezTo>
                  <a:pt x="457" y="71"/>
                  <a:pt x="457" y="71"/>
                  <a:pt x="457" y="71"/>
                </a:cubicBezTo>
                <a:cubicBezTo>
                  <a:pt x="457" y="76"/>
                  <a:pt x="458" y="79"/>
                  <a:pt x="458" y="80"/>
                </a:cubicBezTo>
                <a:cubicBezTo>
                  <a:pt x="458" y="104"/>
                  <a:pt x="458" y="104"/>
                  <a:pt x="458" y="104"/>
                </a:cubicBezTo>
                <a:cubicBezTo>
                  <a:pt x="445" y="104"/>
                  <a:pt x="445" y="104"/>
                  <a:pt x="445" y="104"/>
                </a:cubicBezTo>
                <a:cubicBezTo>
                  <a:pt x="445" y="20"/>
                  <a:pt x="445" y="20"/>
                  <a:pt x="445" y="20"/>
                </a:cubicBezTo>
                <a:cubicBezTo>
                  <a:pt x="455" y="20"/>
                  <a:pt x="455" y="20"/>
                  <a:pt x="455" y="20"/>
                </a:cubicBezTo>
                <a:cubicBezTo>
                  <a:pt x="455" y="21"/>
                  <a:pt x="456" y="23"/>
                  <a:pt x="457" y="27"/>
                </a:cubicBezTo>
                <a:cubicBezTo>
                  <a:pt x="458" y="27"/>
                  <a:pt x="458" y="27"/>
                  <a:pt x="458" y="27"/>
                </a:cubicBezTo>
                <a:cubicBezTo>
                  <a:pt x="461" y="22"/>
                  <a:pt x="467" y="19"/>
                  <a:pt x="475" y="19"/>
                </a:cubicBezTo>
                <a:cubicBezTo>
                  <a:pt x="482" y="19"/>
                  <a:pt x="488" y="21"/>
                  <a:pt x="492" y="27"/>
                </a:cubicBezTo>
                <a:cubicBezTo>
                  <a:pt x="496" y="32"/>
                  <a:pt x="498" y="39"/>
                  <a:pt x="498" y="49"/>
                </a:cubicBezTo>
                <a:cubicBezTo>
                  <a:pt x="498" y="58"/>
                  <a:pt x="496" y="66"/>
                  <a:pt x="492" y="71"/>
                </a:cubicBezTo>
                <a:cubicBezTo>
                  <a:pt x="488" y="76"/>
                  <a:pt x="482" y="79"/>
                  <a:pt x="475" y="79"/>
                </a:cubicBezTo>
                <a:close/>
                <a:moveTo>
                  <a:pt x="472" y="29"/>
                </a:moveTo>
                <a:cubicBezTo>
                  <a:pt x="467" y="29"/>
                  <a:pt x="463" y="30"/>
                  <a:pt x="461" y="33"/>
                </a:cubicBezTo>
                <a:cubicBezTo>
                  <a:pt x="459" y="36"/>
                  <a:pt x="458" y="40"/>
                  <a:pt x="458" y="47"/>
                </a:cubicBezTo>
                <a:cubicBezTo>
                  <a:pt x="458" y="49"/>
                  <a:pt x="458" y="49"/>
                  <a:pt x="458" y="49"/>
                </a:cubicBezTo>
                <a:cubicBezTo>
                  <a:pt x="458" y="56"/>
                  <a:pt x="459" y="61"/>
                  <a:pt x="461" y="64"/>
                </a:cubicBezTo>
                <a:cubicBezTo>
                  <a:pt x="463" y="67"/>
                  <a:pt x="467" y="69"/>
                  <a:pt x="472" y="69"/>
                </a:cubicBezTo>
                <a:cubicBezTo>
                  <a:pt x="476" y="69"/>
                  <a:pt x="480" y="67"/>
                  <a:pt x="482" y="64"/>
                </a:cubicBezTo>
                <a:cubicBezTo>
                  <a:pt x="484" y="60"/>
                  <a:pt x="485" y="55"/>
                  <a:pt x="485" y="49"/>
                </a:cubicBezTo>
                <a:cubicBezTo>
                  <a:pt x="485" y="42"/>
                  <a:pt x="484" y="37"/>
                  <a:pt x="482" y="34"/>
                </a:cubicBezTo>
                <a:cubicBezTo>
                  <a:pt x="480" y="30"/>
                  <a:pt x="476" y="29"/>
                  <a:pt x="472" y="29"/>
                </a:cubicBezTo>
                <a:close/>
                <a:moveTo>
                  <a:pt x="538" y="79"/>
                </a:moveTo>
                <a:cubicBezTo>
                  <a:pt x="529" y="79"/>
                  <a:pt x="522" y="76"/>
                  <a:pt x="516" y="71"/>
                </a:cubicBezTo>
                <a:cubicBezTo>
                  <a:pt x="511" y="66"/>
                  <a:pt x="509" y="58"/>
                  <a:pt x="509" y="49"/>
                </a:cubicBezTo>
                <a:cubicBezTo>
                  <a:pt x="509" y="40"/>
                  <a:pt x="511" y="32"/>
                  <a:pt x="516" y="27"/>
                </a:cubicBezTo>
                <a:cubicBezTo>
                  <a:pt x="521" y="21"/>
                  <a:pt x="527" y="19"/>
                  <a:pt x="535" y="19"/>
                </a:cubicBezTo>
                <a:cubicBezTo>
                  <a:pt x="543" y="19"/>
                  <a:pt x="549" y="21"/>
                  <a:pt x="554" y="26"/>
                </a:cubicBezTo>
                <a:cubicBezTo>
                  <a:pt x="558" y="30"/>
                  <a:pt x="560" y="37"/>
                  <a:pt x="560" y="45"/>
                </a:cubicBezTo>
                <a:cubicBezTo>
                  <a:pt x="560" y="52"/>
                  <a:pt x="560" y="52"/>
                  <a:pt x="560" y="52"/>
                </a:cubicBezTo>
                <a:cubicBezTo>
                  <a:pt x="522" y="52"/>
                  <a:pt x="522" y="52"/>
                  <a:pt x="522" y="52"/>
                </a:cubicBezTo>
                <a:cubicBezTo>
                  <a:pt x="522" y="57"/>
                  <a:pt x="523" y="62"/>
                  <a:pt x="526" y="65"/>
                </a:cubicBezTo>
                <a:cubicBezTo>
                  <a:pt x="529" y="68"/>
                  <a:pt x="533" y="69"/>
                  <a:pt x="538" y="69"/>
                </a:cubicBezTo>
                <a:cubicBezTo>
                  <a:pt x="542" y="69"/>
                  <a:pt x="545" y="69"/>
                  <a:pt x="548" y="68"/>
                </a:cubicBezTo>
                <a:cubicBezTo>
                  <a:pt x="551" y="67"/>
                  <a:pt x="554" y="66"/>
                  <a:pt x="557" y="65"/>
                </a:cubicBezTo>
                <a:cubicBezTo>
                  <a:pt x="557" y="75"/>
                  <a:pt x="557" y="75"/>
                  <a:pt x="557" y="75"/>
                </a:cubicBezTo>
                <a:cubicBezTo>
                  <a:pt x="554" y="76"/>
                  <a:pt x="551" y="77"/>
                  <a:pt x="548" y="78"/>
                </a:cubicBezTo>
                <a:cubicBezTo>
                  <a:pt x="545" y="79"/>
                  <a:pt x="542" y="79"/>
                  <a:pt x="538" y="79"/>
                </a:cubicBezTo>
                <a:close/>
                <a:moveTo>
                  <a:pt x="535" y="28"/>
                </a:moveTo>
                <a:cubicBezTo>
                  <a:pt x="532" y="28"/>
                  <a:pt x="528" y="29"/>
                  <a:pt x="526" y="32"/>
                </a:cubicBezTo>
                <a:cubicBezTo>
                  <a:pt x="524" y="34"/>
                  <a:pt x="522" y="38"/>
                  <a:pt x="522" y="43"/>
                </a:cubicBezTo>
                <a:cubicBezTo>
                  <a:pt x="548" y="43"/>
                  <a:pt x="548" y="43"/>
                  <a:pt x="548" y="43"/>
                </a:cubicBezTo>
                <a:cubicBezTo>
                  <a:pt x="548" y="38"/>
                  <a:pt x="547" y="34"/>
                  <a:pt x="545" y="32"/>
                </a:cubicBezTo>
                <a:cubicBezTo>
                  <a:pt x="542" y="29"/>
                  <a:pt x="539" y="28"/>
                  <a:pt x="535" y="28"/>
                </a:cubicBezTo>
                <a:close/>
                <a:moveTo>
                  <a:pt x="604" y="19"/>
                </a:moveTo>
                <a:cubicBezTo>
                  <a:pt x="606" y="19"/>
                  <a:pt x="608" y="19"/>
                  <a:pt x="610" y="19"/>
                </a:cubicBezTo>
                <a:cubicBezTo>
                  <a:pt x="609" y="31"/>
                  <a:pt x="609" y="31"/>
                  <a:pt x="609" y="31"/>
                </a:cubicBezTo>
                <a:cubicBezTo>
                  <a:pt x="607" y="30"/>
                  <a:pt x="605" y="30"/>
                  <a:pt x="603" y="30"/>
                </a:cubicBezTo>
                <a:cubicBezTo>
                  <a:pt x="598" y="30"/>
                  <a:pt x="594" y="32"/>
                  <a:pt x="591" y="35"/>
                </a:cubicBezTo>
                <a:cubicBezTo>
                  <a:pt x="588" y="38"/>
                  <a:pt x="587" y="42"/>
                  <a:pt x="587" y="47"/>
                </a:cubicBezTo>
                <a:cubicBezTo>
                  <a:pt x="587" y="78"/>
                  <a:pt x="587" y="78"/>
                  <a:pt x="587" y="78"/>
                </a:cubicBezTo>
                <a:cubicBezTo>
                  <a:pt x="574" y="78"/>
                  <a:pt x="574" y="78"/>
                  <a:pt x="574" y="78"/>
                </a:cubicBezTo>
                <a:cubicBezTo>
                  <a:pt x="574" y="20"/>
                  <a:pt x="574" y="20"/>
                  <a:pt x="574" y="20"/>
                </a:cubicBezTo>
                <a:cubicBezTo>
                  <a:pt x="584" y="20"/>
                  <a:pt x="584" y="20"/>
                  <a:pt x="584" y="20"/>
                </a:cubicBezTo>
                <a:cubicBezTo>
                  <a:pt x="586" y="30"/>
                  <a:pt x="586" y="30"/>
                  <a:pt x="586" y="30"/>
                </a:cubicBezTo>
                <a:cubicBezTo>
                  <a:pt x="586" y="30"/>
                  <a:pt x="586" y="30"/>
                  <a:pt x="586" y="30"/>
                </a:cubicBezTo>
                <a:cubicBezTo>
                  <a:pt x="588" y="26"/>
                  <a:pt x="591" y="24"/>
                  <a:pt x="594" y="22"/>
                </a:cubicBezTo>
                <a:cubicBezTo>
                  <a:pt x="597" y="20"/>
                  <a:pt x="600" y="19"/>
                  <a:pt x="604" y="19"/>
                </a:cubicBezTo>
                <a:close/>
                <a:moveTo>
                  <a:pt x="666" y="57"/>
                </a:moveTo>
                <a:cubicBezTo>
                  <a:pt x="666" y="64"/>
                  <a:pt x="664" y="69"/>
                  <a:pt x="659" y="73"/>
                </a:cubicBezTo>
                <a:cubicBezTo>
                  <a:pt x="654" y="77"/>
                  <a:pt x="647" y="79"/>
                  <a:pt x="639" y="79"/>
                </a:cubicBezTo>
                <a:cubicBezTo>
                  <a:pt x="630" y="79"/>
                  <a:pt x="623" y="78"/>
                  <a:pt x="617" y="75"/>
                </a:cubicBezTo>
                <a:cubicBezTo>
                  <a:pt x="617" y="63"/>
                  <a:pt x="617" y="63"/>
                  <a:pt x="617" y="63"/>
                </a:cubicBezTo>
                <a:cubicBezTo>
                  <a:pt x="621" y="65"/>
                  <a:pt x="624" y="66"/>
                  <a:pt x="628" y="67"/>
                </a:cubicBezTo>
                <a:cubicBezTo>
                  <a:pt x="632" y="68"/>
                  <a:pt x="636" y="68"/>
                  <a:pt x="639" y="68"/>
                </a:cubicBezTo>
                <a:cubicBezTo>
                  <a:pt x="644" y="68"/>
                  <a:pt x="648" y="67"/>
                  <a:pt x="650" y="65"/>
                </a:cubicBezTo>
                <a:cubicBezTo>
                  <a:pt x="653" y="64"/>
                  <a:pt x="654" y="61"/>
                  <a:pt x="654" y="58"/>
                </a:cubicBezTo>
                <a:cubicBezTo>
                  <a:pt x="654" y="55"/>
                  <a:pt x="653" y="52"/>
                  <a:pt x="651" y="50"/>
                </a:cubicBezTo>
                <a:cubicBezTo>
                  <a:pt x="649" y="48"/>
                  <a:pt x="644" y="46"/>
                  <a:pt x="637" y="43"/>
                </a:cubicBezTo>
                <a:cubicBezTo>
                  <a:pt x="630" y="41"/>
                  <a:pt x="625" y="37"/>
                  <a:pt x="622" y="34"/>
                </a:cubicBezTo>
                <a:cubicBezTo>
                  <a:pt x="620" y="30"/>
                  <a:pt x="618" y="26"/>
                  <a:pt x="618" y="21"/>
                </a:cubicBezTo>
                <a:cubicBezTo>
                  <a:pt x="618" y="14"/>
                  <a:pt x="620" y="9"/>
                  <a:pt x="625" y="5"/>
                </a:cubicBezTo>
                <a:cubicBezTo>
                  <a:pt x="630" y="2"/>
                  <a:pt x="636" y="0"/>
                  <a:pt x="643" y="0"/>
                </a:cubicBezTo>
                <a:cubicBezTo>
                  <a:pt x="651" y="0"/>
                  <a:pt x="658" y="1"/>
                  <a:pt x="665" y="5"/>
                </a:cubicBezTo>
                <a:cubicBezTo>
                  <a:pt x="661" y="15"/>
                  <a:pt x="661" y="15"/>
                  <a:pt x="661" y="15"/>
                </a:cubicBezTo>
                <a:cubicBezTo>
                  <a:pt x="654" y="12"/>
                  <a:pt x="648" y="11"/>
                  <a:pt x="643" y="11"/>
                </a:cubicBezTo>
                <a:cubicBezTo>
                  <a:pt x="639" y="11"/>
                  <a:pt x="636" y="12"/>
                  <a:pt x="634" y="13"/>
                </a:cubicBezTo>
                <a:cubicBezTo>
                  <a:pt x="632" y="15"/>
                  <a:pt x="631" y="17"/>
                  <a:pt x="631" y="20"/>
                </a:cubicBezTo>
                <a:cubicBezTo>
                  <a:pt x="631" y="22"/>
                  <a:pt x="631" y="24"/>
                  <a:pt x="632" y="25"/>
                </a:cubicBezTo>
                <a:cubicBezTo>
                  <a:pt x="633" y="27"/>
                  <a:pt x="634" y="28"/>
                  <a:pt x="636" y="29"/>
                </a:cubicBezTo>
                <a:cubicBezTo>
                  <a:pt x="638" y="31"/>
                  <a:pt x="641" y="32"/>
                  <a:pt x="646" y="34"/>
                </a:cubicBezTo>
                <a:cubicBezTo>
                  <a:pt x="652" y="37"/>
                  <a:pt x="656" y="39"/>
                  <a:pt x="659" y="41"/>
                </a:cubicBezTo>
                <a:cubicBezTo>
                  <a:pt x="661" y="43"/>
                  <a:pt x="663" y="45"/>
                  <a:pt x="665" y="48"/>
                </a:cubicBezTo>
                <a:cubicBezTo>
                  <a:pt x="666" y="50"/>
                  <a:pt x="666" y="53"/>
                  <a:pt x="666" y="57"/>
                </a:cubicBezTo>
                <a:close/>
                <a:moveTo>
                  <a:pt x="702" y="69"/>
                </a:moveTo>
                <a:cubicBezTo>
                  <a:pt x="705" y="69"/>
                  <a:pt x="708" y="68"/>
                  <a:pt x="711" y="67"/>
                </a:cubicBezTo>
                <a:cubicBezTo>
                  <a:pt x="711" y="77"/>
                  <a:pt x="711" y="77"/>
                  <a:pt x="711" y="77"/>
                </a:cubicBezTo>
                <a:cubicBezTo>
                  <a:pt x="709" y="77"/>
                  <a:pt x="708" y="78"/>
                  <a:pt x="705" y="78"/>
                </a:cubicBezTo>
                <a:cubicBezTo>
                  <a:pt x="703" y="79"/>
                  <a:pt x="701" y="79"/>
                  <a:pt x="699" y="79"/>
                </a:cubicBezTo>
                <a:cubicBezTo>
                  <a:pt x="687" y="79"/>
                  <a:pt x="681" y="73"/>
                  <a:pt x="681" y="60"/>
                </a:cubicBezTo>
                <a:cubicBezTo>
                  <a:pt x="681" y="29"/>
                  <a:pt x="681" y="29"/>
                  <a:pt x="681" y="29"/>
                </a:cubicBezTo>
                <a:cubicBezTo>
                  <a:pt x="673" y="29"/>
                  <a:pt x="673" y="29"/>
                  <a:pt x="673" y="29"/>
                </a:cubicBezTo>
                <a:cubicBezTo>
                  <a:pt x="673" y="24"/>
                  <a:pt x="673" y="24"/>
                  <a:pt x="673" y="24"/>
                </a:cubicBezTo>
                <a:cubicBezTo>
                  <a:pt x="682" y="19"/>
                  <a:pt x="682" y="19"/>
                  <a:pt x="682" y="19"/>
                </a:cubicBezTo>
                <a:cubicBezTo>
                  <a:pt x="686" y="7"/>
                  <a:pt x="686" y="7"/>
                  <a:pt x="686" y="7"/>
                </a:cubicBezTo>
                <a:cubicBezTo>
                  <a:pt x="694" y="7"/>
                  <a:pt x="694" y="7"/>
                  <a:pt x="694" y="7"/>
                </a:cubicBezTo>
                <a:cubicBezTo>
                  <a:pt x="694" y="20"/>
                  <a:pt x="694" y="20"/>
                  <a:pt x="694" y="20"/>
                </a:cubicBezTo>
                <a:cubicBezTo>
                  <a:pt x="710" y="20"/>
                  <a:pt x="710" y="20"/>
                  <a:pt x="710" y="20"/>
                </a:cubicBezTo>
                <a:cubicBezTo>
                  <a:pt x="710" y="29"/>
                  <a:pt x="710" y="29"/>
                  <a:pt x="710" y="29"/>
                </a:cubicBezTo>
                <a:cubicBezTo>
                  <a:pt x="694" y="29"/>
                  <a:pt x="694" y="29"/>
                  <a:pt x="694" y="29"/>
                </a:cubicBezTo>
                <a:cubicBezTo>
                  <a:pt x="694" y="60"/>
                  <a:pt x="694" y="60"/>
                  <a:pt x="694" y="60"/>
                </a:cubicBezTo>
                <a:cubicBezTo>
                  <a:pt x="694" y="63"/>
                  <a:pt x="694" y="65"/>
                  <a:pt x="696" y="67"/>
                </a:cubicBezTo>
                <a:cubicBezTo>
                  <a:pt x="697" y="68"/>
                  <a:pt x="699" y="69"/>
                  <a:pt x="702" y="69"/>
                </a:cubicBezTo>
                <a:close/>
                <a:moveTo>
                  <a:pt x="752" y="19"/>
                </a:moveTo>
                <a:cubicBezTo>
                  <a:pt x="754" y="19"/>
                  <a:pt x="756" y="19"/>
                  <a:pt x="758" y="19"/>
                </a:cubicBezTo>
                <a:cubicBezTo>
                  <a:pt x="757" y="31"/>
                  <a:pt x="757" y="31"/>
                  <a:pt x="757" y="31"/>
                </a:cubicBezTo>
                <a:cubicBezTo>
                  <a:pt x="755" y="30"/>
                  <a:pt x="753" y="30"/>
                  <a:pt x="751" y="30"/>
                </a:cubicBezTo>
                <a:cubicBezTo>
                  <a:pt x="746" y="30"/>
                  <a:pt x="742" y="32"/>
                  <a:pt x="739" y="35"/>
                </a:cubicBezTo>
                <a:cubicBezTo>
                  <a:pt x="736" y="38"/>
                  <a:pt x="735" y="42"/>
                  <a:pt x="735" y="47"/>
                </a:cubicBezTo>
                <a:cubicBezTo>
                  <a:pt x="735" y="78"/>
                  <a:pt x="735" y="78"/>
                  <a:pt x="735" y="78"/>
                </a:cubicBezTo>
                <a:cubicBezTo>
                  <a:pt x="722" y="78"/>
                  <a:pt x="722" y="78"/>
                  <a:pt x="722" y="78"/>
                </a:cubicBezTo>
                <a:cubicBezTo>
                  <a:pt x="722" y="20"/>
                  <a:pt x="722" y="20"/>
                  <a:pt x="722" y="20"/>
                </a:cubicBezTo>
                <a:cubicBezTo>
                  <a:pt x="732" y="20"/>
                  <a:pt x="732" y="20"/>
                  <a:pt x="732" y="20"/>
                </a:cubicBezTo>
                <a:cubicBezTo>
                  <a:pt x="734" y="30"/>
                  <a:pt x="734" y="30"/>
                  <a:pt x="734" y="30"/>
                </a:cubicBezTo>
                <a:cubicBezTo>
                  <a:pt x="734" y="30"/>
                  <a:pt x="734" y="30"/>
                  <a:pt x="734" y="30"/>
                </a:cubicBezTo>
                <a:cubicBezTo>
                  <a:pt x="736" y="26"/>
                  <a:pt x="739" y="24"/>
                  <a:pt x="742" y="22"/>
                </a:cubicBezTo>
                <a:cubicBezTo>
                  <a:pt x="745" y="20"/>
                  <a:pt x="748" y="19"/>
                  <a:pt x="752" y="19"/>
                </a:cubicBezTo>
                <a:close/>
                <a:moveTo>
                  <a:pt x="794" y="79"/>
                </a:moveTo>
                <a:cubicBezTo>
                  <a:pt x="785" y="79"/>
                  <a:pt x="778" y="76"/>
                  <a:pt x="773" y="71"/>
                </a:cubicBezTo>
                <a:cubicBezTo>
                  <a:pt x="768" y="66"/>
                  <a:pt x="765" y="58"/>
                  <a:pt x="765" y="49"/>
                </a:cubicBezTo>
                <a:cubicBezTo>
                  <a:pt x="765" y="40"/>
                  <a:pt x="768" y="32"/>
                  <a:pt x="772" y="27"/>
                </a:cubicBezTo>
                <a:cubicBezTo>
                  <a:pt x="777" y="21"/>
                  <a:pt x="784" y="19"/>
                  <a:pt x="792" y="19"/>
                </a:cubicBezTo>
                <a:cubicBezTo>
                  <a:pt x="800" y="19"/>
                  <a:pt x="806" y="21"/>
                  <a:pt x="810" y="26"/>
                </a:cubicBezTo>
                <a:cubicBezTo>
                  <a:pt x="815" y="30"/>
                  <a:pt x="817" y="37"/>
                  <a:pt x="817" y="45"/>
                </a:cubicBezTo>
                <a:cubicBezTo>
                  <a:pt x="817" y="52"/>
                  <a:pt x="817" y="52"/>
                  <a:pt x="817" y="52"/>
                </a:cubicBezTo>
                <a:cubicBezTo>
                  <a:pt x="778" y="52"/>
                  <a:pt x="778" y="52"/>
                  <a:pt x="778" y="52"/>
                </a:cubicBezTo>
                <a:cubicBezTo>
                  <a:pt x="778" y="57"/>
                  <a:pt x="780" y="62"/>
                  <a:pt x="783" y="65"/>
                </a:cubicBezTo>
                <a:cubicBezTo>
                  <a:pt x="785" y="68"/>
                  <a:pt x="790" y="69"/>
                  <a:pt x="795" y="69"/>
                </a:cubicBezTo>
                <a:cubicBezTo>
                  <a:pt x="798" y="69"/>
                  <a:pt x="801" y="69"/>
                  <a:pt x="804" y="68"/>
                </a:cubicBezTo>
                <a:cubicBezTo>
                  <a:pt x="807" y="67"/>
                  <a:pt x="810" y="66"/>
                  <a:pt x="814" y="65"/>
                </a:cubicBezTo>
                <a:cubicBezTo>
                  <a:pt x="814" y="75"/>
                  <a:pt x="814" y="75"/>
                  <a:pt x="814" y="75"/>
                </a:cubicBezTo>
                <a:cubicBezTo>
                  <a:pt x="811" y="76"/>
                  <a:pt x="808" y="77"/>
                  <a:pt x="805" y="78"/>
                </a:cubicBezTo>
                <a:cubicBezTo>
                  <a:pt x="802" y="79"/>
                  <a:pt x="798" y="79"/>
                  <a:pt x="794" y="79"/>
                </a:cubicBezTo>
                <a:close/>
                <a:moveTo>
                  <a:pt x="792" y="28"/>
                </a:moveTo>
                <a:cubicBezTo>
                  <a:pt x="788" y="28"/>
                  <a:pt x="785" y="29"/>
                  <a:pt x="782" y="32"/>
                </a:cubicBezTo>
                <a:cubicBezTo>
                  <a:pt x="780" y="34"/>
                  <a:pt x="779" y="38"/>
                  <a:pt x="778" y="43"/>
                </a:cubicBezTo>
                <a:cubicBezTo>
                  <a:pt x="805" y="43"/>
                  <a:pt x="805" y="43"/>
                  <a:pt x="805" y="43"/>
                </a:cubicBezTo>
                <a:cubicBezTo>
                  <a:pt x="805" y="38"/>
                  <a:pt x="803" y="34"/>
                  <a:pt x="801" y="32"/>
                </a:cubicBezTo>
                <a:cubicBezTo>
                  <a:pt x="799" y="29"/>
                  <a:pt x="796" y="28"/>
                  <a:pt x="792" y="28"/>
                </a:cubicBezTo>
                <a:close/>
                <a:moveTo>
                  <a:pt x="867" y="78"/>
                </a:moveTo>
                <a:cubicBezTo>
                  <a:pt x="865" y="70"/>
                  <a:pt x="865" y="70"/>
                  <a:pt x="865" y="70"/>
                </a:cubicBezTo>
                <a:cubicBezTo>
                  <a:pt x="864" y="70"/>
                  <a:pt x="864" y="70"/>
                  <a:pt x="864" y="70"/>
                </a:cubicBezTo>
                <a:cubicBezTo>
                  <a:pt x="861" y="73"/>
                  <a:pt x="859" y="76"/>
                  <a:pt x="856" y="77"/>
                </a:cubicBezTo>
                <a:cubicBezTo>
                  <a:pt x="853" y="78"/>
                  <a:pt x="849" y="79"/>
                  <a:pt x="845" y="79"/>
                </a:cubicBezTo>
                <a:cubicBezTo>
                  <a:pt x="839" y="79"/>
                  <a:pt x="835" y="77"/>
                  <a:pt x="832" y="74"/>
                </a:cubicBezTo>
                <a:cubicBezTo>
                  <a:pt x="828" y="71"/>
                  <a:pt x="827" y="67"/>
                  <a:pt x="827" y="61"/>
                </a:cubicBezTo>
                <a:cubicBezTo>
                  <a:pt x="827" y="55"/>
                  <a:pt x="829" y="51"/>
                  <a:pt x="833" y="48"/>
                </a:cubicBezTo>
                <a:cubicBezTo>
                  <a:pt x="838" y="45"/>
                  <a:pt x="845" y="43"/>
                  <a:pt x="854" y="43"/>
                </a:cubicBezTo>
                <a:cubicBezTo>
                  <a:pt x="864" y="42"/>
                  <a:pt x="864" y="42"/>
                  <a:pt x="864" y="42"/>
                </a:cubicBezTo>
                <a:cubicBezTo>
                  <a:pt x="864" y="39"/>
                  <a:pt x="864" y="39"/>
                  <a:pt x="864" y="39"/>
                </a:cubicBezTo>
                <a:cubicBezTo>
                  <a:pt x="864" y="35"/>
                  <a:pt x="863" y="33"/>
                  <a:pt x="861" y="31"/>
                </a:cubicBezTo>
                <a:cubicBezTo>
                  <a:pt x="859" y="29"/>
                  <a:pt x="857" y="28"/>
                  <a:pt x="853" y="28"/>
                </a:cubicBezTo>
                <a:cubicBezTo>
                  <a:pt x="850" y="28"/>
                  <a:pt x="847" y="29"/>
                  <a:pt x="845" y="29"/>
                </a:cubicBezTo>
                <a:cubicBezTo>
                  <a:pt x="842" y="30"/>
                  <a:pt x="839" y="31"/>
                  <a:pt x="837" y="33"/>
                </a:cubicBezTo>
                <a:cubicBezTo>
                  <a:pt x="833" y="24"/>
                  <a:pt x="833" y="24"/>
                  <a:pt x="833" y="24"/>
                </a:cubicBezTo>
                <a:cubicBezTo>
                  <a:pt x="836" y="22"/>
                  <a:pt x="839" y="21"/>
                  <a:pt x="843" y="20"/>
                </a:cubicBezTo>
                <a:cubicBezTo>
                  <a:pt x="847" y="19"/>
                  <a:pt x="850" y="19"/>
                  <a:pt x="854" y="19"/>
                </a:cubicBezTo>
                <a:cubicBezTo>
                  <a:pt x="861" y="19"/>
                  <a:pt x="867" y="20"/>
                  <a:pt x="870" y="23"/>
                </a:cubicBezTo>
                <a:cubicBezTo>
                  <a:pt x="874" y="27"/>
                  <a:pt x="876" y="32"/>
                  <a:pt x="876" y="39"/>
                </a:cubicBezTo>
                <a:cubicBezTo>
                  <a:pt x="876" y="78"/>
                  <a:pt x="876" y="78"/>
                  <a:pt x="876" y="78"/>
                </a:cubicBezTo>
                <a:lnTo>
                  <a:pt x="867" y="78"/>
                </a:lnTo>
                <a:close/>
                <a:moveTo>
                  <a:pt x="849" y="69"/>
                </a:moveTo>
                <a:cubicBezTo>
                  <a:pt x="853" y="69"/>
                  <a:pt x="857" y="68"/>
                  <a:pt x="860" y="66"/>
                </a:cubicBezTo>
                <a:cubicBezTo>
                  <a:pt x="862" y="63"/>
                  <a:pt x="864" y="60"/>
                  <a:pt x="864" y="55"/>
                </a:cubicBezTo>
                <a:cubicBezTo>
                  <a:pt x="864" y="50"/>
                  <a:pt x="864" y="50"/>
                  <a:pt x="864" y="50"/>
                </a:cubicBezTo>
                <a:cubicBezTo>
                  <a:pt x="856" y="50"/>
                  <a:pt x="856" y="50"/>
                  <a:pt x="856" y="50"/>
                </a:cubicBezTo>
                <a:cubicBezTo>
                  <a:pt x="850" y="51"/>
                  <a:pt x="846" y="52"/>
                  <a:pt x="844" y="53"/>
                </a:cubicBezTo>
                <a:cubicBezTo>
                  <a:pt x="841" y="55"/>
                  <a:pt x="840" y="58"/>
                  <a:pt x="840" y="61"/>
                </a:cubicBezTo>
                <a:cubicBezTo>
                  <a:pt x="840" y="64"/>
                  <a:pt x="840" y="66"/>
                  <a:pt x="842" y="67"/>
                </a:cubicBezTo>
                <a:cubicBezTo>
                  <a:pt x="843" y="69"/>
                  <a:pt x="846" y="69"/>
                  <a:pt x="849" y="69"/>
                </a:cubicBezTo>
                <a:close/>
                <a:moveTo>
                  <a:pt x="942" y="78"/>
                </a:moveTo>
                <a:cubicBezTo>
                  <a:pt x="930" y="78"/>
                  <a:pt x="930" y="78"/>
                  <a:pt x="930" y="78"/>
                </a:cubicBezTo>
                <a:cubicBezTo>
                  <a:pt x="930" y="42"/>
                  <a:pt x="930" y="42"/>
                  <a:pt x="930" y="42"/>
                </a:cubicBezTo>
                <a:cubicBezTo>
                  <a:pt x="930" y="38"/>
                  <a:pt x="929" y="34"/>
                  <a:pt x="927" y="32"/>
                </a:cubicBezTo>
                <a:cubicBezTo>
                  <a:pt x="926" y="30"/>
                  <a:pt x="923" y="29"/>
                  <a:pt x="919" y="29"/>
                </a:cubicBezTo>
                <a:cubicBezTo>
                  <a:pt x="915" y="29"/>
                  <a:pt x="911" y="30"/>
                  <a:pt x="909" y="33"/>
                </a:cubicBezTo>
                <a:cubicBezTo>
                  <a:pt x="907" y="36"/>
                  <a:pt x="906" y="42"/>
                  <a:pt x="906" y="49"/>
                </a:cubicBezTo>
                <a:cubicBezTo>
                  <a:pt x="906" y="78"/>
                  <a:pt x="906" y="78"/>
                  <a:pt x="906" y="78"/>
                </a:cubicBezTo>
                <a:cubicBezTo>
                  <a:pt x="893" y="78"/>
                  <a:pt x="893" y="78"/>
                  <a:pt x="893" y="78"/>
                </a:cubicBezTo>
                <a:cubicBezTo>
                  <a:pt x="893" y="20"/>
                  <a:pt x="893" y="20"/>
                  <a:pt x="893" y="20"/>
                </a:cubicBezTo>
                <a:cubicBezTo>
                  <a:pt x="903" y="20"/>
                  <a:pt x="903" y="20"/>
                  <a:pt x="903" y="20"/>
                </a:cubicBezTo>
                <a:cubicBezTo>
                  <a:pt x="905" y="27"/>
                  <a:pt x="905" y="27"/>
                  <a:pt x="905" y="27"/>
                </a:cubicBezTo>
                <a:cubicBezTo>
                  <a:pt x="905" y="27"/>
                  <a:pt x="905" y="27"/>
                  <a:pt x="905" y="27"/>
                </a:cubicBezTo>
                <a:cubicBezTo>
                  <a:pt x="907" y="25"/>
                  <a:pt x="909" y="22"/>
                  <a:pt x="912" y="21"/>
                </a:cubicBezTo>
                <a:cubicBezTo>
                  <a:pt x="915" y="19"/>
                  <a:pt x="919" y="19"/>
                  <a:pt x="922" y="19"/>
                </a:cubicBezTo>
                <a:cubicBezTo>
                  <a:pt x="931" y="19"/>
                  <a:pt x="937" y="22"/>
                  <a:pt x="940" y="28"/>
                </a:cubicBezTo>
                <a:cubicBezTo>
                  <a:pt x="941" y="28"/>
                  <a:pt x="941" y="28"/>
                  <a:pt x="941" y="28"/>
                </a:cubicBezTo>
                <a:cubicBezTo>
                  <a:pt x="943" y="25"/>
                  <a:pt x="945" y="23"/>
                  <a:pt x="948" y="21"/>
                </a:cubicBezTo>
                <a:cubicBezTo>
                  <a:pt x="951" y="19"/>
                  <a:pt x="955" y="19"/>
                  <a:pt x="959" y="19"/>
                </a:cubicBezTo>
                <a:cubicBezTo>
                  <a:pt x="966" y="19"/>
                  <a:pt x="971" y="20"/>
                  <a:pt x="974" y="24"/>
                </a:cubicBezTo>
                <a:cubicBezTo>
                  <a:pt x="977" y="27"/>
                  <a:pt x="979" y="33"/>
                  <a:pt x="979" y="40"/>
                </a:cubicBezTo>
                <a:cubicBezTo>
                  <a:pt x="979" y="78"/>
                  <a:pt x="979" y="78"/>
                  <a:pt x="979" y="78"/>
                </a:cubicBezTo>
                <a:cubicBezTo>
                  <a:pt x="967" y="78"/>
                  <a:pt x="967" y="78"/>
                  <a:pt x="967" y="78"/>
                </a:cubicBezTo>
                <a:cubicBezTo>
                  <a:pt x="967" y="42"/>
                  <a:pt x="967" y="42"/>
                  <a:pt x="967" y="42"/>
                </a:cubicBezTo>
                <a:cubicBezTo>
                  <a:pt x="967" y="38"/>
                  <a:pt x="966" y="34"/>
                  <a:pt x="964" y="32"/>
                </a:cubicBezTo>
                <a:cubicBezTo>
                  <a:pt x="962" y="30"/>
                  <a:pt x="960" y="29"/>
                  <a:pt x="956" y="29"/>
                </a:cubicBezTo>
                <a:cubicBezTo>
                  <a:pt x="951" y="29"/>
                  <a:pt x="948" y="30"/>
                  <a:pt x="946" y="33"/>
                </a:cubicBezTo>
                <a:cubicBezTo>
                  <a:pt x="943" y="36"/>
                  <a:pt x="942" y="41"/>
                  <a:pt x="942" y="47"/>
                </a:cubicBezTo>
                <a:lnTo>
                  <a:pt x="942" y="78"/>
                </a:lnTo>
                <a:close/>
                <a:moveTo>
                  <a:pt x="991" y="46"/>
                </a:moveTo>
                <a:cubicBezTo>
                  <a:pt x="991" y="35"/>
                  <a:pt x="991" y="35"/>
                  <a:pt x="991" y="35"/>
                </a:cubicBezTo>
                <a:cubicBezTo>
                  <a:pt x="1018" y="35"/>
                  <a:pt x="1018" y="35"/>
                  <a:pt x="1018" y="35"/>
                </a:cubicBezTo>
                <a:cubicBezTo>
                  <a:pt x="1018" y="46"/>
                  <a:pt x="1018" y="46"/>
                  <a:pt x="1018" y="46"/>
                </a:cubicBezTo>
                <a:lnTo>
                  <a:pt x="991" y="46"/>
                </a:lnTo>
                <a:close/>
                <a:moveTo>
                  <a:pt x="1096" y="78"/>
                </a:moveTo>
                <a:cubicBezTo>
                  <a:pt x="1081" y="78"/>
                  <a:pt x="1081" y="78"/>
                  <a:pt x="1081" y="78"/>
                </a:cubicBezTo>
                <a:cubicBezTo>
                  <a:pt x="1043" y="17"/>
                  <a:pt x="1043" y="17"/>
                  <a:pt x="1043" y="17"/>
                </a:cubicBezTo>
                <a:cubicBezTo>
                  <a:pt x="1043" y="17"/>
                  <a:pt x="1043" y="17"/>
                  <a:pt x="1043" y="17"/>
                </a:cubicBezTo>
                <a:cubicBezTo>
                  <a:pt x="1043" y="20"/>
                  <a:pt x="1043" y="20"/>
                  <a:pt x="1043" y="20"/>
                </a:cubicBezTo>
                <a:cubicBezTo>
                  <a:pt x="1043" y="27"/>
                  <a:pt x="1044" y="32"/>
                  <a:pt x="1044" y="38"/>
                </a:cubicBezTo>
                <a:cubicBezTo>
                  <a:pt x="1044" y="78"/>
                  <a:pt x="1044" y="78"/>
                  <a:pt x="1044" y="78"/>
                </a:cubicBezTo>
                <a:cubicBezTo>
                  <a:pt x="1032" y="78"/>
                  <a:pt x="1032" y="78"/>
                  <a:pt x="1032" y="78"/>
                </a:cubicBezTo>
                <a:cubicBezTo>
                  <a:pt x="1032" y="1"/>
                  <a:pt x="1032" y="1"/>
                  <a:pt x="1032" y="1"/>
                </a:cubicBezTo>
                <a:cubicBezTo>
                  <a:pt x="1047" y="1"/>
                  <a:pt x="1047" y="1"/>
                  <a:pt x="1047" y="1"/>
                </a:cubicBezTo>
                <a:cubicBezTo>
                  <a:pt x="1085" y="62"/>
                  <a:pt x="1085" y="62"/>
                  <a:pt x="1085" y="62"/>
                </a:cubicBezTo>
                <a:cubicBezTo>
                  <a:pt x="1085" y="62"/>
                  <a:pt x="1085" y="62"/>
                  <a:pt x="1085" y="62"/>
                </a:cubicBezTo>
                <a:cubicBezTo>
                  <a:pt x="1085" y="61"/>
                  <a:pt x="1085" y="58"/>
                  <a:pt x="1085" y="53"/>
                </a:cubicBezTo>
                <a:cubicBezTo>
                  <a:pt x="1085" y="48"/>
                  <a:pt x="1085" y="44"/>
                  <a:pt x="1085" y="41"/>
                </a:cubicBezTo>
                <a:cubicBezTo>
                  <a:pt x="1085" y="1"/>
                  <a:pt x="1085" y="1"/>
                  <a:pt x="1085" y="1"/>
                </a:cubicBezTo>
                <a:cubicBezTo>
                  <a:pt x="1096" y="1"/>
                  <a:pt x="1096" y="1"/>
                  <a:pt x="1096" y="1"/>
                </a:cubicBezTo>
                <a:lnTo>
                  <a:pt x="1096" y="78"/>
                </a:lnTo>
                <a:close/>
                <a:moveTo>
                  <a:pt x="1173" y="78"/>
                </a:moveTo>
                <a:cubicBezTo>
                  <a:pt x="1159" y="78"/>
                  <a:pt x="1159" y="78"/>
                  <a:pt x="1159" y="78"/>
                </a:cubicBezTo>
                <a:cubicBezTo>
                  <a:pt x="1139" y="46"/>
                  <a:pt x="1139" y="46"/>
                  <a:pt x="1139" y="46"/>
                </a:cubicBezTo>
                <a:cubicBezTo>
                  <a:pt x="1120" y="78"/>
                  <a:pt x="1120" y="78"/>
                  <a:pt x="1120" y="78"/>
                </a:cubicBezTo>
                <a:cubicBezTo>
                  <a:pt x="1107" y="78"/>
                  <a:pt x="1107" y="78"/>
                  <a:pt x="1107" y="78"/>
                </a:cubicBezTo>
                <a:cubicBezTo>
                  <a:pt x="1132" y="38"/>
                  <a:pt x="1132" y="38"/>
                  <a:pt x="1132" y="38"/>
                </a:cubicBezTo>
                <a:cubicBezTo>
                  <a:pt x="1108" y="1"/>
                  <a:pt x="1108" y="1"/>
                  <a:pt x="1108" y="1"/>
                </a:cubicBezTo>
                <a:cubicBezTo>
                  <a:pt x="1122" y="1"/>
                  <a:pt x="1122" y="1"/>
                  <a:pt x="1122" y="1"/>
                </a:cubicBezTo>
                <a:cubicBezTo>
                  <a:pt x="1140" y="30"/>
                  <a:pt x="1140" y="30"/>
                  <a:pt x="1140" y="30"/>
                </a:cubicBezTo>
                <a:cubicBezTo>
                  <a:pt x="1158" y="1"/>
                  <a:pt x="1158" y="1"/>
                  <a:pt x="1158" y="1"/>
                </a:cubicBezTo>
                <a:cubicBezTo>
                  <a:pt x="1171" y="1"/>
                  <a:pt x="1171" y="1"/>
                  <a:pt x="1171" y="1"/>
                </a:cubicBezTo>
                <a:cubicBezTo>
                  <a:pt x="1147" y="38"/>
                  <a:pt x="1147" y="38"/>
                  <a:pt x="1147" y="38"/>
                </a:cubicBezTo>
                <a:lnTo>
                  <a:pt x="1173" y="78"/>
                </a:lnTo>
                <a:close/>
                <a:moveTo>
                  <a:pt x="116" y="205"/>
                </a:moveTo>
                <a:cubicBezTo>
                  <a:pt x="119" y="205"/>
                  <a:pt x="126" y="205"/>
                  <a:pt x="130" y="204"/>
                </a:cubicBezTo>
                <a:cubicBezTo>
                  <a:pt x="130" y="224"/>
                  <a:pt x="130" y="224"/>
                  <a:pt x="130" y="224"/>
                </a:cubicBezTo>
                <a:cubicBezTo>
                  <a:pt x="126" y="224"/>
                  <a:pt x="120" y="224"/>
                  <a:pt x="116" y="224"/>
                </a:cubicBezTo>
                <a:cubicBezTo>
                  <a:pt x="79" y="224"/>
                  <a:pt x="79" y="224"/>
                  <a:pt x="79" y="224"/>
                </a:cubicBezTo>
                <a:cubicBezTo>
                  <a:pt x="78" y="240"/>
                  <a:pt x="75" y="252"/>
                  <a:pt x="69" y="263"/>
                </a:cubicBezTo>
                <a:cubicBezTo>
                  <a:pt x="64" y="274"/>
                  <a:pt x="52" y="286"/>
                  <a:pt x="38" y="293"/>
                </a:cubicBezTo>
                <a:cubicBezTo>
                  <a:pt x="20" y="280"/>
                  <a:pt x="20" y="280"/>
                  <a:pt x="20" y="280"/>
                </a:cubicBezTo>
                <a:cubicBezTo>
                  <a:pt x="31" y="276"/>
                  <a:pt x="42" y="267"/>
                  <a:pt x="48" y="258"/>
                </a:cubicBezTo>
                <a:cubicBezTo>
                  <a:pt x="54" y="248"/>
                  <a:pt x="57" y="237"/>
                  <a:pt x="58" y="224"/>
                </a:cubicBezTo>
                <a:cubicBezTo>
                  <a:pt x="15" y="224"/>
                  <a:pt x="15" y="224"/>
                  <a:pt x="15" y="224"/>
                </a:cubicBezTo>
                <a:cubicBezTo>
                  <a:pt x="11" y="224"/>
                  <a:pt x="5" y="224"/>
                  <a:pt x="0" y="224"/>
                </a:cubicBezTo>
                <a:cubicBezTo>
                  <a:pt x="0" y="204"/>
                  <a:pt x="0" y="204"/>
                  <a:pt x="0" y="204"/>
                </a:cubicBezTo>
                <a:cubicBezTo>
                  <a:pt x="5" y="205"/>
                  <a:pt x="10" y="205"/>
                  <a:pt x="15" y="205"/>
                </a:cubicBezTo>
                <a:lnTo>
                  <a:pt x="116" y="205"/>
                </a:lnTo>
                <a:close/>
                <a:moveTo>
                  <a:pt x="35" y="184"/>
                </a:moveTo>
                <a:cubicBezTo>
                  <a:pt x="30" y="184"/>
                  <a:pt x="23" y="184"/>
                  <a:pt x="18" y="185"/>
                </a:cubicBezTo>
                <a:cubicBezTo>
                  <a:pt x="18" y="165"/>
                  <a:pt x="18" y="165"/>
                  <a:pt x="18" y="165"/>
                </a:cubicBezTo>
                <a:cubicBezTo>
                  <a:pt x="23" y="166"/>
                  <a:pt x="30" y="166"/>
                  <a:pt x="35" y="166"/>
                </a:cubicBezTo>
                <a:cubicBezTo>
                  <a:pt x="85" y="166"/>
                  <a:pt x="85" y="166"/>
                  <a:pt x="85" y="166"/>
                </a:cubicBezTo>
                <a:cubicBezTo>
                  <a:pt x="90" y="166"/>
                  <a:pt x="96" y="166"/>
                  <a:pt x="102" y="165"/>
                </a:cubicBezTo>
                <a:cubicBezTo>
                  <a:pt x="102" y="185"/>
                  <a:pt x="102" y="185"/>
                  <a:pt x="102" y="185"/>
                </a:cubicBezTo>
                <a:cubicBezTo>
                  <a:pt x="96" y="184"/>
                  <a:pt x="90" y="184"/>
                  <a:pt x="85" y="184"/>
                </a:cubicBezTo>
                <a:lnTo>
                  <a:pt x="35" y="184"/>
                </a:lnTo>
                <a:close/>
                <a:moveTo>
                  <a:pt x="111" y="181"/>
                </a:moveTo>
                <a:cubicBezTo>
                  <a:pt x="108" y="174"/>
                  <a:pt x="103" y="165"/>
                  <a:pt x="99" y="159"/>
                </a:cubicBezTo>
                <a:cubicBezTo>
                  <a:pt x="111" y="154"/>
                  <a:pt x="111" y="154"/>
                  <a:pt x="111" y="154"/>
                </a:cubicBezTo>
                <a:cubicBezTo>
                  <a:pt x="115" y="160"/>
                  <a:pt x="120" y="170"/>
                  <a:pt x="123" y="175"/>
                </a:cubicBezTo>
                <a:lnTo>
                  <a:pt x="111" y="181"/>
                </a:lnTo>
                <a:close/>
                <a:moveTo>
                  <a:pt x="129" y="174"/>
                </a:moveTo>
                <a:cubicBezTo>
                  <a:pt x="126" y="167"/>
                  <a:pt x="121" y="158"/>
                  <a:pt x="117" y="152"/>
                </a:cubicBezTo>
                <a:cubicBezTo>
                  <a:pt x="129" y="147"/>
                  <a:pt x="129" y="147"/>
                  <a:pt x="129" y="147"/>
                </a:cubicBezTo>
                <a:cubicBezTo>
                  <a:pt x="133" y="153"/>
                  <a:pt x="139" y="163"/>
                  <a:pt x="141" y="168"/>
                </a:cubicBezTo>
                <a:lnTo>
                  <a:pt x="129" y="174"/>
                </a:lnTo>
                <a:close/>
                <a:moveTo>
                  <a:pt x="195" y="217"/>
                </a:moveTo>
                <a:cubicBezTo>
                  <a:pt x="184" y="234"/>
                  <a:pt x="184" y="234"/>
                  <a:pt x="184" y="234"/>
                </a:cubicBezTo>
                <a:cubicBezTo>
                  <a:pt x="175" y="228"/>
                  <a:pt x="159" y="217"/>
                  <a:pt x="149" y="212"/>
                </a:cubicBezTo>
                <a:cubicBezTo>
                  <a:pt x="160" y="195"/>
                  <a:pt x="160" y="195"/>
                  <a:pt x="160" y="195"/>
                </a:cubicBezTo>
                <a:cubicBezTo>
                  <a:pt x="170" y="200"/>
                  <a:pt x="187" y="211"/>
                  <a:pt x="195" y="217"/>
                </a:cubicBezTo>
                <a:close/>
                <a:moveTo>
                  <a:pt x="208" y="252"/>
                </a:moveTo>
                <a:cubicBezTo>
                  <a:pt x="234" y="237"/>
                  <a:pt x="255" y="216"/>
                  <a:pt x="267" y="194"/>
                </a:cubicBezTo>
                <a:cubicBezTo>
                  <a:pt x="279" y="215"/>
                  <a:pt x="279" y="215"/>
                  <a:pt x="279" y="215"/>
                </a:cubicBezTo>
                <a:cubicBezTo>
                  <a:pt x="265" y="236"/>
                  <a:pt x="243" y="256"/>
                  <a:pt x="218" y="270"/>
                </a:cubicBezTo>
                <a:cubicBezTo>
                  <a:pt x="202" y="279"/>
                  <a:pt x="180" y="287"/>
                  <a:pt x="167" y="289"/>
                </a:cubicBezTo>
                <a:cubicBezTo>
                  <a:pt x="155" y="269"/>
                  <a:pt x="155" y="269"/>
                  <a:pt x="155" y="269"/>
                </a:cubicBezTo>
                <a:cubicBezTo>
                  <a:pt x="172" y="266"/>
                  <a:pt x="191" y="261"/>
                  <a:pt x="208" y="252"/>
                </a:cubicBezTo>
                <a:close/>
                <a:moveTo>
                  <a:pt x="219" y="182"/>
                </a:moveTo>
                <a:cubicBezTo>
                  <a:pt x="207" y="199"/>
                  <a:pt x="207" y="199"/>
                  <a:pt x="207" y="199"/>
                </a:cubicBezTo>
                <a:cubicBezTo>
                  <a:pt x="199" y="193"/>
                  <a:pt x="183" y="182"/>
                  <a:pt x="173" y="177"/>
                </a:cubicBezTo>
                <a:cubicBezTo>
                  <a:pt x="184" y="160"/>
                  <a:pt x="184" y="160"/>
                  <a:pt x="184" y="160"/>
                </a:cubicBezTo>
                <a:cubicBezTo>
                  <a:pt x="194" y="165"/>
                  <a:pt x="211" y="176"/>
                  <a:pt x="219" y="182"/>
                </a:cubicBezTo>
                <a:close/>
                <a:moveTo>
                  <a:pt x="265" y="187"/>
                </a:moveTo>
                <a:cubicBezTo>
                  <a:pt x="251" y="192"/>
                  <a:pt x="251" y="192"/>
                  <a:pt x="251" y="192"/>
                </a:cubicBezTo>
                <a:cubicBezTo>
                  <a:pt x="247" y="183"/>
                  <a:pt x="243" y="176"/>
                  <a:pt x="238" y="168"/>
                </a:cubicBezTo>
                <a:cubicBezTo>
                  <a:pt x="250" y="163"/>
                  <a:pt x="250" y="163"/>
                  <a:pt x="250" y="163"/>
                </a:cubicBezTo>
                <a:cubicBezTo>
                  <a:pt x="255" y="169"/>
                  <a:pt x="261" y="180"/>
                  <a:pt x="265" y="187"/>
                </a:cubicBezTo>
                <a:close/>
                <a:moveTo>
                  <a:pt x="286" y="178"/>
                </a:moveTo>
                <a:cubicBezTo>
                  <a:pt x="273" y="184"/>
                  <a:pt x="273" y="184"/>
                  <a:pt x="273" y="184"/>
                </a:cubicBezTo>
                <a:cubicBezTo>
                  <a:pt x="268" y="174"/>
                  <a:pt x="264" y="168"/>
                  <a:pt x="259" y="161"/>
                </a:cubicBezTo>
                <a:cubicBezTo>
                  <a:pt x="272" y="155"/>
                  <a:pt x="272" y="155"/>
                  <a:pt x="272" y="155"/>
                </a:cubicBezTo>
                <a:cubicBezTo>
                  <a:pt x="276" y="162"/>
                  <a:pt x="282" y="172"/>
                  <a:pt x="286" y="178"/>
                </a:cubicBezTo>
                <a:close/>
                <a:moveTo>
                  <a:pt x="420" y="183"/>
                </a:moveTo>
                <a:cubicBezTo>
                  <a:pt x="418" y="186"/>
                  <a:pt x="416" y="190"/>
                  <a:pt x="415" y="194"/>
                </a:cubicBezTo>
                <a:cubicBezTo>
                  <a:pt x="411" y="206"/>
                  <a:pt x="404" y="221"/>
                  <a:pt x="394" y="236"/>
                </a:cubicBezTo>
                <a:cubicBezTo>
                  <a:pt x="400" y="239"/>
                  <a:pt x="405" y="243"/>
                  <a:pt x="409" y="246"/>
                </a:cubicBezTo>
                <a:cubicBezTo>
                  <a:pt x="395" y="264"/>
                  <a:pt x="395" y="264"/>
                  <a:pt x="395" y="264"/>
                </a:cubicBezTo>
                <a:cubicBezTo>
                  <a:pt x="391" y="260"/>
                  <a:pt x="386" y="257"/>
                  <a:pt x="380" y="253"/>
                </a:cubicBezTo>
                <a:cubicBezTo>
                  <a:pt x="367" y="268"/>
                  <a:pt x="348" y="282"/>
                  <a:pt x="324" y="291"/>
                </a:cubicBezTo>
                <a:cubicBezTo>
                  <a:pt x="306" y="276"/>
                  <a:pt x="306" y="276"/>
                  <a:pt x="306" y="276"/>
                </a:cubicBezTo>
                <a:cubicBezTo>
                  <a:pt x="333" y="267"/>
                  <a:pt x="350" y="254"/>
                  <a:pt x="363" y="241"/>
                </a:cubicBezTo>
                <a:cubicBezTo>
                  <a:pt x="353" y="234"/>
                  <a:pt x="342" y="228"/>
                  <a:pt x="334" y="224"/>
                </a:cubicBezTo>
                <a:cubicBezTo>
                  <a:pt x="347" y="209"/>
                  <a:pt x="347" y="209"/>
                  <a:pt x="347" y="209"/>
                </a:cubicBezTo>
                <a:cubicBezTo>
                  <a:pt x="355" y="213"/>
                  <a:pt x="366" y="219"/>
                  <a:pt x="376" y="225"/>
                </a:cubicBezTo>
                <a:cubicBezTo>
                  <a:pt x="384" y="214"/>
                  <a:pt x="390" y="202"/>
                  <a:pt x="392" y="192"/>
                </a:cubicBezTo>
                <a:cubicBezTo>
                  <a:pt x="348" y="192"/>
                  <a:pt x="348" y="192"/>
                  <a:pt x="348" y="192"/>
                </a:cubicBezTo>
                <a:cubicBezTo>
                  <a:pt x="337" y="207"/>
                  <a:pt x="323" y="221"/>
                  <a:pt x="307" y="232"/>
                </a:cubicBezTo>
                <a:cubicBezTo>
                  <a:pt x="291" y="219"/>
                  <a:pt x="291" y="219"/>
                  <a:pt x="291" y="219"/>
                </a:cubicBezTo>
                <a:cubicBezTo>
                  <a:pt x="318" y="203"/>
                  <a:pt x="332" y="182"/>
                  <a:pt x="340" y="168"/>
                </a:cubicBezTo>
                <a:cubicBezTo>
                  <a:pt x="342" y="164"/>
                  <a:pt x="345" y="157"/>
                  <a:pt x="347" y="152"/>
                </a:cubicBezTo>
                <a:cubicBezTo>
                  <a:pt x="369" y="159"/>
                  <a:pt x="369" y="159"/>
                  <a:pt x="369" y="159"/>
                </a:cubicBezTo>
                <a:cubicBezTo>
                  <a:pt x="365" y="164"/>
                  <a:pt x="362" y="171"/>
                  <a:pt x="360" y="175"/>
                </a:cubicBezTo>
                <a:cubicBezTo>
                  <a:pt x="360" y="175"/>
                  <a:pt x="360" y="175"/>
                  <a:pt x="360" y="175"/>
                </a:cubicBezTo>
                <a:cubicBezTo>
                  <a:pt x="391" y="175"/>
                  <a:pt x="391" y="175"/>
                  <a:pt x="391" y="175"/>
                </a:cubicBezTo>
                <a:cubicBezTo>
                  <a:pt x="396" y="175"/>
                  <a:pt x="401" y="174"/>
                  <a:pt x="404" y="173"/>
                </a:cubicBezTo>
                <a:lnTo>
                  <a:pt x="420" y="183"/>
                </a:lnTo>
                <a:close/>
                <a:moveTo>
                  <a:pt x="431" y="275"/>
                </a:moveTo>
                <a:cubicBezTo>
                  <a:pt x="444" y="266"/>
                  <a:pt x="452" y="252"/>
                  <a:pt x="457" y="238"/>
                </a:cubicBezTo>
                <a:cubicBezTo>
                  <a:pt x="461" y="225"/>
                  <a:pt x="461" y="196"/>
                  <a:pt x="461" y="178"/>
                </a:cubicBezTo>
                <a:cubicBezTo>
                  <a:pt x="461" y="171"/>
                  <a:pt x="461" y="167"/>
                  <a:pt x="460" y="164"/>
                </a:cubicBezTo>
                <a:cubicBezTo>
                  <a:pt x="482" y="164"/>
                  <a:pt x="482" y="164"/>
                  <a:pt x="482" y="164"/>
                </a:cubicBezTo>
                <a:cubicBezTo>
                  <a:pt x="482" y="164"/>
                  <a:pt x="481" y="171"/>
                  <a:pt x="481" y="177"/>
                </a:cubicBezTo>
                <a:cubicBezTo>
                  <a:pt x="481" y="196"/>
                  <a:pt x="481" y="228"/>
                  <a:pt x="477" y="244"/>
                </a:cubicBezTo>
                <a:cubicBezTo>
                  <a:pt x="472" y="261"/>
                  <a:pt x="463" y="276"/>
                  <a:pt x="449" y="288"/>
                </a:cubicBezTo>
                <a:lnTo>
                  <a:pt x="431" y="275"/>
                </a:lnTo>
                <a:close/>
                <a:moveTo>
                  <a:pt x="502" y="278"/>
                </a:moveTo>
                <a:cubicBezTo>
                  <a:pt x="502" y="275"/>
                  <a:pt x="503" y="270"/>
                  <a:pt x="503" y="266"/>
                </a:cubicBezTo>
                <a:cubicBezTo>
                  <a:pt x="503" y="176"/>
                  <a:pt x="503" y="176"/>
                  <a:pt x="503" y="176"/>
                </a:cubicBezTo>
                <a:cubicBezTo>
                  <a:pt x="503" y="170"/>
                  <a:pt x="502" y="164"/>
                  <a:pt x="502" y="163"/>
                </a:cubicBezTo>
                <a:cubicBezTo>
                  <a:pt x="525" y="163"/>
                  <a:pt x="525" y="163"/>
                  <a:pt x="525" y="163"/>
                </a:cubicBezTo>
                <a:cubicBezTo>
                  <a:pt x="525" y="164"/>
                  <a:pt x="524" y="170"/>
                  <a:pt x="524" y="177"/>
                </a:cubicBezTo>
                <a:cubicBezTo>
                  <a:pt x="524" y="257"/>
                  <a:pt x="524" y="257"/>
                  <a:pt x="524" y="257"/>
                </a:cubicBezTo>
                <a:cubicBezTo>
                  <a:pt x="536" y="252"/>
                  <a:pt x="551" y="240"/>
                  <a:pt x="562" y="225"/>
                </a:cubicBezTo>
                <a:cubicBezTo>
                  <a:pt x="573" y="242"/>
                  <a:pt x="573" y="242"/>
                  <a:pt x="573" y="242"/>
                </a:cubicBezTo>
                <a:cubicBezTo>
                  <a:pt x="561" y="258"/>
                  <a:pt x="539" y="275"/>
                  <a:pt x="521" y="284"/>
                </a:cubicBezTo>
                <a:cubicBezTo>
                  <a:pt x="518" y="285"/>
                  <a:pt x="517" y="287"/>
                  <a:pt x="515" y="288"/>
                </a:cubicBezTo>
                <a:lnTo>
                  <a:pt x="502" y="278"/>
                </a:lnTo>
                <a:close/>
                <a:moveTo>
                  <a:pt x="667" y="268"/>
                </a:moveTo>
                <a:cubicBezTo>
                  <a:pt x="667" y="274"/>
                  <a:pt x="668" y="284"/>
                  <a:pt x="669" y="288"/>
                </a:cubicBezTo>
                <a:cubicBezTo>
                  <a:pt x="645" y="288"/>
                  <a:pt x="645" y="288"/>
                  <a:pt x="645" y="288"/>
                </a:cubicBezTo>
                <a:cubicBezTo>
                  <a:pt x="645" y="284"/>
                  <a:pt x="646" y="274"/>
                  <a:pt x="646" y="268"/>
                </a:cubicBezTo>
                <a:cubicBezTo>
                  <a:pt x="646" y="217"/>
                  <a:pt x="646" y="217"/>
                  <a:pt x="646" y="217"/>
                </a:cubicBezTo>
                <a:cubicBezTo>
                  <a:pt x="630" y="225"/>
                  <a:pt x="611" y="233"/>
                  <a:pt x="593" y="238"/>
                </a:cubicBezTo>
                <a:cubicBezTo>
                  <a:pt x="582" y="219"/>
                  <a:pt x="582" y="219"/>
                  <a:pt x="582" y="219"/>
                </a:cubicBezTo>
                <a:cubicBezTo>
                  <a:pt x="609" y="213"/>
                  <a:pt x="634" y="202"/>
                  <a:pt x="652" y="191"/>
                </a:cubicBezTo>
                <a:cubicBezTo>
                  <a:pt x="667" y="182"/>
                  <a:pt x="683" y="168"/>
                  <a:pt x="692" y="157"/>
                </a:cubicBezTo>
                <a:cubicBezTo>
                  <a:pt x="708" y="172"/>
                  <a:pt x="708" y="172"/>
                  <a:pt x="708" y="172"/>
                </a:cubicBezTo>
                <a:cubicBezTo>
                  <a:pt x="697" y="183"/>
                  <a:pt x="683" y="195"/>
                  <a:pt x="667" y="205"/>
                </a:cubicBezTo>
                <a:lnTo>
                  <a:pt x="667" y="268"/>
                </a:lnTo>
                <a:close/>
                <a:moveTo>
                  <a:pt x="784" y="246"/>
                </a:moveTo>
                <a:cubicBezTo>
                  <a:pt x="810" y="231"/>
                  <a:pt x="830" y="207"/>
                  <a:pt x="840" y="186"/>
                </a:cubicBezTo>
                <a:cubicBezTo>
                  <a:pt x="852" y="208"/>
                  <a:pt x="852" y="208"/>
                  <a:pt x="852" y="208"/>
                </a:cubicBezTo>
                <a:cubicBezTo>
                  <a:pt x="840" y="229"/>
                  <a:pt x="820" y="250"/>
                  <a:pt x="795" y="265"/>
                </a:cubicBezTo>
                <a:cubicBezTo>
                  <a:pt x="780" y="274"/>
                  <a:pt x="760" y="283"/>
                  <a:pt x="738" y="287"/>
                </a:cubicBezTo>
                <a:cubicBezTo>
                  <a:pt x="725" y="266"/>
                  <a:pt x="725" y="266"/>
                  <a:pt x="725" y="266"/>
                </a:cubicBezTo>
                <a:cubicBezTo>
                  <a:pt x="749" y="263"/>
                  <a:pt x="769" y="255"/>
                  <a:pt x="784" y="246"/>
                </a:cubicBezTo>
                <a:close/>
                <a:moveTo>
                  <a:pt x="784" y="196"/>
                </a:moveTo>
                <a:cubicBezTo>
                  <a:pt x="768" y="213"/>
                  <a:pt x="768" y="213"/>
                  <a:pt x="768" y="213"/>
                </a:cubicBezTo>
                <a:cubicBezTo>
                  <a:pt x="760" y="204"/>
                  <a:pt x="741" y="187"/>
                  <a:pt x="730" y="179"/>
                </a:cubicBezTo>
                <a:cubicBezTo>
                  <a:pt x="744" y="164"/>
                  <a:pt x="744" y="164"/>
                  <a:pt x="744" y="164"/>
                </a:cubicBezTo>
                <a:cubicBezTo>
                  <a:pt x="755" y="171"/>
                  <a:pt x="775" y="187"/>
                  <a:pt x="784" y="196"/>
                </a:cubicBezTo>
                <a:close/>
                <a:moveTo>
                  <a:pt x="909" y="226"/>
                </a:moveTo>
                <a:cubicBezTo>
                  <a:pt x="901" y="239"/>
                  <a:pt x="887" y="260"/>
                  <a:pt x="879" y="269"/>
                </a:cubicBezTo>
                <a:cubicBezTo>
                  <a:pt x="862" y="257"/>
                  <a:pt x="862" y="257"/>
                  <a:pt x="862" y="257"/>
                </a:cubicBezTo>
                <a:cubicBezTo>
                  <a:pt x="873" y="247"/>
                  <a:pt x="885" y="230"/>
                  <a:pt x="891" y="218"/>
                </a:cubicBezTo>
                <a:lnTo>
                  <a:pt x="909" y="226"/>
                </a:lnTo>
                <a:close/>
                <a:moveTo>
                  <a:pt x="943" y="204"/>
                </a:moveTo>
                <a:cubicBezTo>
                  <a:pt x="943" y="275"/>
                  <a:pt x="943" y="275"/>
                  <a:pt x="943" y="275"/>
                </a:cubicBezTo>
                <a:cubicBezTo>
                  <a:pt x="943" y="284"/>
                  <a:pt x="938" y="290"/>
                  <a:pt x="927" y="290"/>
                </a:cubicBezTo>
                <a:cubicBezTo>
                  <a:pt x="919" y="290"/>
                  <a:pt x="910" y="289"/>
                  <a:pt x="902" y="288"/>
                </a:cubicBezTo>
                <a:cubicBezTo>
                  <a:pt x="900" y="269"/>
                  <a:pt x="900" y="269"/>
                  <a:pt x="900" y="269"/>
                </a:cubicBezTo>
                <a:cubicBezTo>
                  <a:pt x="907" y="271"/>
                  <a:pt x="914" y="271"/>
                  <a:pt x="917" y="271"/>
                </a:cubicBezTo>
                <a:cubicBezTo>
                  <a:pt x="921" y="271"/>
                  <a:pt x="923" y="270"/>
                  <a:pt x="923" y="266"/>
                </a:cubicBezTo>
                <a:cubicBezTo>
                  <a:pt x="923" y="260"/>
                  <a:pt x="923" y="211"/>
                  <a:pt x="923" y="204"/>
                </a:cubicBezTo>
                <a:cubicBezTo>
                  <a:pt x="923" y="204"/>
                  <a:pt x="923" y="204"/>
                  <a:pt x="923" y="204"/>
                </a:cubicBezTo>
                <a:cubicBezTo>
                  <a:pt x="884" y="204"/>
                  <a:pt x="884" y="204"/>
                  <a:pt x="884" y="204"/>
                </a:cubicBezTo>
                <a:cubicBezTo>
                  <a:pt x="880" y="204"/>
                  <a:pt x="874" y="204"/>
                  <a:pt x="869" y="204"/>
                </a:cubicBezTo>
                <a:cubicBezTo>
                  <a:pt x="869" y="184"/>
                  <a:pt x="869" y="184"/>
                  <a:pt x="869" y="184"/>
                </a:cubicBezTo>
                <a:cubicBezTo>
                  <a:pt x="874" y="185"/>
                  <a:pt x="879" y="185"/>
                  <a:pt x="884" y="185"/>
                </a:cubicBezTo>
                <a:cubicBezTo>
                  <a:pt x="923" y="185"/>
                  <a:pt x="923" y="185"/>
                  <a:pt x="923" y="185"/>
                </a:cubicBezTo>
                <a:cubicBezTo>
                  <a:pt x="923" y="173"/>
                  <a:pt x="923" y="173"/>
                  <a:pt x="923" y="173"/>
                </a:cubicBezTo>
                <a:cubicBezTo>
                  <a:pt x="923" y="169"/>
                  <a:pt x="923" y="162"/>
                  <a:pt x="922" y="160"/>
                </a:cubicBezTo>
                <a:cubicBezTo>
                  <a:pt x="945" y="160"/>
                  <a:pt x="945" y="160"/>
                  <a:pt x="945" y="160"/>
                </a:cubicBezTo>
                <a:cubicBezTo>
                  <a:pt x="944" y="162"/>
                  <a:pt x="943" y="169"/>
                  <a:pt x="943" y="173"/>
                </a:cubicBezTo>
                <a:cubicBezTo>
                  <a:pt x="943" y="185"/>
                  <a:pt x="943" y="185"/>
                  <a:pt x="943" y="185"/>
                </a:cubicBezTo>
                <a:cubicBezTo>
                  <a:pt x="979" y="185"/>
                  <a:pt x="979" y="185"/>
                  <a:pt x="979" y="185"/>
                </a:cubicBezTo>
                <a:cubicBezTo>
                  <a:pt x="984" y="185"/>
                  <a:pt x="990" y="185"/>
                  <a:pt x="994" y="184"/>
                </a:cubicBezTo>
                <a:cubicBezTo>
                  <a:pt x="994" y="204"/>
                  <a:pt x="994" y="204"/>
                  <a:pt x="994" y="204"/>
                </a:cubicBezTo>
                <a:cubicBezTo>
                  <a:pt x="989" y="204"/>
                  <a:pt x="984" y="204"/>
                  <a:pt x="979" y="204"/>
                </a:cubicBezTo>
                <a:lnTo>
                  <a:pt x="943" y="204"/>
                </a:lnTo>
                <a:close/>
                <a:moveTo>
                  <a:pt x="975" y="217"/>
                </a:moveTo>
                <a:cubicBezTo>
                  <a:pt x="983" y="227"/>
                  <a:pt x="995" y="246"/>
                  <a:pt x="1001" y="258"/>
                </a:cubicBezTo>
                <a:cubicBezTo>
                  <a:pt x="983" y="267"/>
                  <a:pt x="983" y="267"/>
                  <a:pt x="983" y="267"/>
                </a:cubicBezTo>
                <a:cubicBezTo>
                  <a:pt x="976" y="254"/>
                  <a:pt x="965" y="236"/>
                  <a:pt x="958" y="226"/>
                </a:cubicBezTo>
                <a:lnTo>
                  <a:pt x="975" y="217"/>
                </a:lnTo>
                <a:close/>
                <a:moveTo>
                  <a:pt x="973" y="182"/>
                </a:moveTo>
                <a:cubicBezTo>
                  <a:pt x="970" y="176"/>
                  <a:pt x="966" y="167"/>
                  <a:pt x="962" y="162"/>
                </a:cubicBezTo>
                <a:cubicBezTo>
                  <a:pt x="974" y="156"/>
                  <a:pt x="974" y="156"/>
                  <a:pt x="974" y="156"/>
                </a:cubicBezTo>
                <a:cubicBezTo>
                  <a:pt x="978" y="162"/>
                  <a:pt x="983" y="171"/>
                  <a:pt x="985" y="177"/>
                </a:cubicBezTo>
                <a:lnTo>
                  <a:pt x="973" y="182"/>
                </a:lnTo>
                <a:close/>
                <a:moveTo>
                  <a:pt x="994" y="177"/>
                </a:moveTo>
                <a:cubicBezTo>
                  <a:pt x="990" y="171"/>
                  <a:pt x="986" y="163"/>
                  <a:pt x="982" y="157"/>
                </a:cubicBezTo>
                <a:cubicBezTo>
                  <a:pt x="994" y="152"/>
                  <a:pt x="994" y="152"/>
                  <a:pt x="994" y="152"/>
                </a:cubicBezTo>
                <a:cubicBezTo>
                  <a:pt x="998" y="158"/>
                  <a:pt x="1003" y="167"/>
                  <a:pt x="1006" y="172"/>
                </a:cubicBezTo>
                <a:lnTo>
                  <a:pt x="994" y="177"/>
                </a:lnTo>
                <a:close/>
                <a:moveTo>
                  <a:pt x="1097" y="268"/>
                </a:moveTo>
                <a:cubicBezTo>
                  <a:pt x="1097" y="274"/>
                  <a:pt x="1098" y="284"/>
                  <a:pt x="1099" y="288"/>
                </a:cubicBezTo>
                <a:cubicBezTo>
                  <a:pt x="1075" y="288"/>
                  <a:pt x="1075" y="288"/>
                  <a:pt x="1075" y="288"/>
                </a:cubicBezTo>
                <a:cubicBezTo>
                  <a:pt x="1075" y="284"/>
                  <a:pt x="1076" y="274"/>
                  <a:pt x="1076" y="268"/>
                </a:cubicBezTo>
                <a:cubicBezTo>
                  <a:pt x="1076" y="217"/>
                  <a:pt x="1076" y="217"/>
                  <a:pt x="1076" y="217"/>
                </a:cubicBezTo>
                <a:cubicBezTo>
                  <a:pt x="1060" y="225"/>
                  <a:pt x="1041" y="233"/>
                  <a:pt x="1023" y="238"/>
                </a:cubicBezTo>
                <a:cubicBezTo>
                  <a:pt x="1012" y="219"/>
                  <a:pt x="1012" y="219"/>
                  <a:pt x="1012" y="219"/>
                </a:cubicBezTo>
                <a:cubicBezTo>
                  <a:pt x="1039" y="213"/>
                  <a:pt x="1064" y="202"/>
                  <a:pt x="1082" y="191"/>
                </a:cubicBezTo>
                <a:cubicBezTo>
                  <a:pt x="1097" y="182"/>
                  <a:pt x="1113" y="168"/>
                  <a:pt x="1122" y="157"/>
                </a:cubicBezTo>
                <a:cubicBezTo>
                  <a:pt x="1138" y="172"/>
                  <a:pt x="1138" y="172"/>
                  <a:pt x="1138" y="172"/>
                </a:cubicBezTo>
                <a:cubicBezTo>
                  <a:pt x="1127" y="183"/>
                  <a:pt x="1113" y="195"/>
                  <a:pt x="1097" y="205"/>
                </a:cubicBezTo>
                <a:lnTo>
                  <a:pt x="1097" y="268"/>
                </a:lnTo>
                <a:close/>
                <a:moveTo>
                  <a:pt x="1261" y="177"/>
                </a:moveTo>
                <a:cubicBezTo>
                  <a:pt x="1260" y="178"/>
                  <a:pt x="1257" y="183"/>
                  <a:pt x="1256" y="186"/>
                </a:cubicBezTo>
                <a:cubicBezTo>
                  <a:pt x="1251" y="198"/>
                  <a:pt x="1242" y="215"/>
                  <a:pt x="1232" y="228"/>
                </a:cubicBezTo>
                <a:cubicBezTo>
                  <a:pt x="1247" y="242"/>
                  <a:pt x="1266" y="261"/>
                  <a:pt x="1275" y="272"/>
                </a:cubicBezTo>
                <a:cubicBezTo>
                  <a:pt x="1257" y="288"/>
                  <a:pt x="1257" y="288"/>
                  <a:pt x="1257" y="288"/>
                </a:cubicBezTo>
                <a:cubicBezTo>
                  <a:pt x="1247" y="274"/>
                  <a:pt x="1233" y="258"/>
                  <a:pt x="1219" y="244"/>
                </a:cubicBezTo>
                <a:cubicBezTo>
                  <a:pt x="1202" y="261"/>
                  <a:pt x="1182" y="277"/>
                  <a:pt x="1161" y="287"/>
                </a:cubicBezTo>
                <a:cubicBezTo>
                  <a:pt x="1145" y="271"/>
                  <a:pt x="1145" y="271"/>
                  <a:pt x="1145" y="271"/>
                </a:cubicBezTo>
                <a:cubicBezTo>
                  <a:pt x="1170" y="261"/>
                  <a:pt x="1193" y="243"/>
                  <a:pt x="1208" y="227"/>
                </a:cubicBezTo>
                <a:cubicBezTo>
                  <a:pt x="1218" y="215"/>
                  <a:pt x="1227" y="200"/>
                  <a:pt x="1231" y="189"/>
                </a:cubicBezTo>
                <a:cubicBezTo>
                  <a:pt x="1179" y="189"/>
                  <a:pt x="1179" y="189"/>
                  <a:pt x="1179" y="189"/>
                </a:cubicBezTo>
                <a:cubicBezTo>
                  <a:pt x="1172" y="189"/>
                  <a:pt x="1164" y="190"/>
                  <a:pt x="1161" y="190"/>
                </a:cubicBezTo>
                <a:cubicBezTo>
                  <a:pt x="1161" y="168"/>
                  <a:pt x="1161" y="168"/>
                  <a:pt x="1161" y="168"/>
                </a:cubicBezTo>
                <a:cubicBezTo>
                  <a:pt x="1165" y="169"/>
                  <a:pt x="1174" y="169"/>
                  <a:pt x="1179" y="169"/>
                </a:cubicBezTo>
                <a:cubicBezTo>
                  <a:pt x="1233" y="169"/>
                  <a:pt x="1233" y="169"/>
                  <a:pt x="1233" y="169"/>
                </a:cubicBezTo>
                <a:cubicBezTo>
                  <a:pt x="1240" y="169"/>
                  <a:pt x="1246" y="168"/>
                  <a:pt x="1249" y="167"/>
                </a:cubicBezTo>
                <a:lnTo>
                  <a:pt x="1261" y="177"/>
                </a:lnTo>
                <a:close/>
                <a:moveTo>
                  <a:pt x="1345" y="165"/>
                </a:moveTo>
                <a:cubicBezTo>
                  <a:pt x="1348" y="165"/>
                  <a:pt x="1352" y="165"/>
                  <a:pt x="1353" y="164"/>
                </a:cubicBezTo>
                <a:cubicBezTo>
                  <a:pt x="1353" y="175"/>
                  <a:pt x="1353" y="175"/>
                  <a:pt x="1353" y="175"/>
                </a:cubicBezTo>
                <a:cubicBezTo>
                  <a:pt x="1351" y="174"/>
                  <a:pt x="1348" y="174"/>
                  <a:pt x="1346" y="174"/>
                </a:cubicBezTo>
                <a:cubicBezTo>
                  <a:pt x="1336" y="174"/>
                  <a:pt x="1336" y="174"/>
                  <a:pt x="1336" y="174"/>
                </a:cubicBezTo>
                <a:cubicBezTo>
                  <a:pt x="1336" y="186"/>
                  <a:pt x="1337" y="198"/>
                  <a:pt x="1337" y="209"/>
                </a:cubicBezTo>
                <a:cubicBezTo>
                  <a:pt x="1337" y="214"/>
                  <a:pt x="1334" y="217"/>
                  <a:pt x="1328" y="217"/>
                </a:cubicBezTo>
                <a:cubicBezTo>
                  <a:pt x="1323" y="217"/>
                  <a:pt x="1319" y="216"/>
                  <a:pt x="1315" y="216"/>
                </a:cubicBezTo>
                <a:cubicBezTo>
                  <a:pt x="1314" y="206"/>
                  <a:pt x="1314" y="206"/>
                  <a:pt x="1314" y="206"/>
                </a:cubicBezTo>
                <a:cubicBezTo>
                  <a:pt x="1317" y="207"/>
                  <a:pt x="1322" y="207"/>
                  <a:pt x="1324" y="207"/>
                </a:cubicBezTo>
                <a:cubicBezTo>
                  <a:pt x="1326" y="207"/>
                  <a:pt x="1327" y="206"/>
                  <a:pt x="1327" y="204"/>
                </a:cubicBezTo>
                <a:cubicBezTo>
                  <a:pt x="1327" y="199"/>
                  <a:pt x="1327" y="191"/>
                  <a:pt x="1327" y="183"/>
                </a:cubicBezTo>
                <a:cubicBezTo>
                  <a:pt x="1320" y="192"/>
                  <a:pt x="1307" y="203"/>
                  <a:pt x="1295" y="209"/>
                </a:cubicBezTo>
                <a:cubicBezTo>
                  <a:pt x="1288" y="201"/>
                  <a:pt x="1288" y="201"/>
                  <a:pt x="1288" y="201"/>
                </a:cubicBezTo>
                <a:cubicBezTo>
                  <a:pt x="1303" y="194"/>
                  <a:pt x="1316" y="183"/>
                  <a:pt x="1322" y="174"/>
                </a:cubicBezTo>
                <a:cubicBezTo>
                  <a:pt x="1301" y="174"/>
                  <a:pt x="1301" y="174"/>
                  <a:pt x="1301" y="174"/>
                </a:cubicBezTo>
                <a:cubicBezTo>
                  <a:pt x="1298" y="174"/>
                  <a:pt x="1295" y="174"/>
                  <a:pt x="1292" y="175"/>
                </a:cubicBezTo>
                <a:cubicBezTo>
                  <a:pt x="1292" y="164"/>
                  <a:pt x="1292" y="164"/>
                  <a:pt x="1292" y="164"/>
                </a:cubicBezTo>
                <a:cubicBezTo>
                  <a:pt x="1294" y="165"/>
                  <a:pt x="1298" y="165"/>
                  <a:pt x="1301" y="165"/>
                </a:cubicBezTo>
                <a:cubicBezTo>
                  <a:pt x="1326" y="165"/>
                  <a:pt x="1326" y="165"/>
                  <a:pt x="1326" y="165"/>
                </a:cubicBezTo>
                <a:cubicBezTo>
                  <a:pt x="1326" y="163"/>
                  <a:pt x="1326" y="161"/>
                  <a:pt x="1326" y="159"/>
                </a:cubicBezTo>
                <a:cubicBezTo>
                  <a:pt x="1326" y="157"/>
                  <a:pt x="1326" y="154"/>
                  <a:pt x="1325" y="152"/>
                </a:cubicBezTo>
                <a:cubicBezTo>
                  <a:pt x="1336" y="152"/>
                  <a:pt x="1336" y="152"/>
                  <a:pt x="1336" y="152"/>
                </a:cubicBezTo>
                <a:cubicBezTo>
                  <a:pt x="1336" y="154"/>
                  <a:pt x="1336" y="157"/>
                  <a:pt x="1336" y="159"/>
                </a:cubicBezTo>
                <a:cubicBezTo>
                  <a:pt x="1336" y="165"/>
                  <a:pt x="1336" y="165"/>
                  <a:pt x="1336" y="165"/>
                </a:cubicBezTo>
                <a:lnTo>
                  <a:pt x="1345" y="165"/>
                </a:lnTo>
                <a:close/>
                <a:moveTo>
                  <a:pt x="1408" y="159"/>
                </a:moveTo>
                <a:cubicBezTo>
                  <a:pt x="1409" y="159"/>
                  <a:pt x="1411" y="158"/>
                  <a:pt x="1412" y="158"/>
                </a:cubicBezTo>
                <a:cubicBezTo>
                  <a:pt x="1412" y="158"/>
                  <a:pt x="1412" y="157"/>
                  <a:pt x="1412" y="157"/>
                </a:cubicBezTo>
                <a:cubicBezTo>
                  <a:pt x="1412" y="152"/>
                  <a:pt x="1416" y="148"/>
                  <a:pt x="1422" y="148"/>
                </a:cubicBezTo>
                <a:cubicBezTo>
                  <a:pt x="1427" y="148"/>
                  <a:pt x="1431" y="152"/>
                  <a:pt x="1431" y="157"/>
                </a:cubicBezTo>
                <a:cubicBezTo>
                  <a:pt x="1431" y="162"/>
                  <a:pt x="1427" y="166"/>
                  <a:pt x="1422" y="166"/>
                </a:cubicBezTo>
                <a:cubicBezTo>
                  <a:pt x="1421" y="166"/>
                  <a:pt x="1421" y="166"/>
                  <a:pt x="1421" y="166"/>
                </a:cubicBezTo>
                <a:cubicBezTo>
                  <a:pt x="1420" y="168"/>
                  <a:pt x="1420" y="168"/>
                  <a:pt x="1420" y="168"/>
                </a:cubicBezTo>
                <a:cubicBezTo>
                  <a:pt x="1418" y="176"/>
                  <a:pt x="1415" y="188"/>
                  <a:pt x="1408" y="196"/>
                </a:cubicBezTo>
                <a:cubicBezTo>
                  <a:pt x="1401" y="205"/>
                  <a:pt x="1391" y="213"/>
                  <a:pt x="1377" y="217"/>
                </a:cubicBezTo>
                <a:cubicBezTo>
                  <a:pt x="1369" y="208"/>
                  <a:pt x="1369" y="208"/>
                  <a:pt x="1369" y="208"/>
                </a:cubicBezTo>
                <a:cubicBezTo>
                  <a:pt x="1384" y="205"/>
                  <a:pt x="1393" y="198"/>
                  <a:pt x="1399" y="190"/>
                </a:cubicBezTo>
                <a:cubicBezTo>
                  <a:pt x="1404" y="184"/>
                  <a:pt x="1407" y="175"/>
                  <a:pt x="1408" y="169"/>
                </a:cubicBezTo>
                <a:cubicBezTo>
                  <a:pt x="1372" y="169"/>
                  <a:pt x="1372" y="169"/>
                  <a:pt x="1372" y="169"/>
                </a:cubicBezTo>
                <a:cubicBezTo>
                  <a:pt x="1369" y="169"/>
                  <a:pt x="1365" y="169"/>
                  <a:pt x="1363" y="169"/>
                </a:cubicBezTo>
                <a:cubicBezTo>
                  <a:pt x="1363" y="158"/>
                  <a:pt x="1363" y="158"/>
                  <a:pt x="1363" y="158"/>
                </a:cubicBezTo>
                <a:cubicBezTo>
                  <a:pt x="1366" y="158"/>
                  <a:pt x="1370" y="159"/>
                  <a:pt x="1372" y="159"/>
                </a:cubicBezTo>
                <a:lnTo>
                  <a:pt x="1408" y="159"/>
                </a:lnTo>
                <a:close/>
                <a:moveTo>
                  <a:pt x="1426" y="157"/>
                </a:moveTo>
                <a:cubicBezTo>
                  <a:pt x="1426" y="154"/>
                  <a:pt x="1424" y="152"/>
                  <a:pt x="1422" y="152"/>
                </a:cubicBezTo>
                <a:cubicBezTo>
                  <a:pt x="1419" y="152"/>
                  <a:pt x="1417" y="154"/>
                  <a:pt x="1417" y="157"/>
                </a:cubicBezTo>
                <a:cubicBezTo>
                  <a:pt x="1417" y="159"/>
                  <a:pt x="1419" y="161"/>
                  <a:pt x="1422" y="161"/>
                </a:cubicBezTo>
                <a:cubicBezTo>
                  <a:pt x="1424" y="161"/>
                  <a:pt x="1426" y="159"/>
                  <a:pt x="1426" y="157"/>
                </a:cubicBezTo>
                <a:close/>
                <a:moveTo>
                  <a:pt x="1313" y="258"/>
                </a:moveTo>
                <a:cubicBezTo>
                  <a:pt x="1307" y="266"/>
                  <a:pt x="1307" y="266"/>
                  <a:pt x="1307" y="266"/>
                </a:cubicBezTo>
                <a:cubicBezTo>
                  <a:pt x="1303" y="263"/>
                  <a:pt x="1295" y="258"/>
                  <a:pt x="1290" y="255"/>
                </a:cubicBezTo>
                <a:cubicBezTo>
                  <a:pt x="1295" y="247"/>
                  <a:pt x="1295" y="247"/>
                  <a:pt x="1295" y="247"/>
                </a:cubicBezTo>
                <a:cubicBezTo>
                  <a:pt x="1300" y="250"/>
                  <a:pt x="1309" y="255"/>
                  <a:pt x="1313" y="258"/>
                </a:cubicBezTo>
                <a:close/>
                <a:moveTo>
                  <a:pt x="1319" y="275"/>
                </a:moveTo>
                <a:cubicBezTo>
                  <a:pt x="1332" y="268"/>
                  <a:pt x="1343" y="257"/>
                  <a:pt x="1349" y="246"/>
                </a:cubicBezTo>
                <a:cubicBezTo>
                  <a:pt x="1355" y="257"/>
                  <a:pt x="1355" y="257"/>
                  <a:pt x="1355" y="257"/>
                </a:cubicBezTo>
                <a:cubicBezTo>
                  <a:pt x="1348" y="267"/>
                  <a:pt x="1337" y="277"/>
                  <a:pt x="1324" y="284"/>
                </a:cubicBezTo>
                <a:cubicBezTo>
                  <a:pt x="1316" y="289"/>
                  <a:pt x="1305" y="293"/>
                  <a:pt x="1298" y="294"/>
                </a:cubicBezTo>
                <a:cubicBezTo>
                  <a:pt x="1293" y="284"/>
                  <a:pt x="1293" y="284"/>
                  <a:pt x="1293" y="284"/>
                </a:cubicBezTo>
                <a:cubicBezTo>
                  <a:pt x="1301" y="282"/>
                  <a:pt x="1311" y="280"/>
                  <a:pt x="1319" y="275"/>
                </a:cubicBezTo>
                <a:close/>
                <a:moveTo>
                  <a:pt x="1325" y="240"/>
                </a:moveTo>
                <a:cubicBezTo>
                  <a:pt x="1319" y="249"/>
                  <a:pt x="1319" y="249"/>
                  <a:pt x="1319" y="249"/>
                </a:cubicBezTo>
                <a:cubicBezTo>
                  <a:pt x="1314" y="246"/>
                  <a:pt x="1306" y="241"/>
                  <a:pt x="1301" y="238"/>
                </a:cubicBezTo>
                <a:cubicBezTo>
                  <a:pt x="1307" y="229"/>
                  <a:pt x="1307" y="229"/>
                  <a:pt x="1307" y="229"/>
                </a:cubicBezTo>
                <a:cubicBezTo>
                  <a:pt x="1312" y="232"/>
                  <a:pt x="1321" y="237"/>
                  <a:pt x="1325" y="240"/>
                </a:cubicBezTo>
                <a:close/>
                <a:moveTo>
                  <a:pt x="1409" y="291"/>
                </a:moveTo>
                <a:cubicBezTo>
                  <a:pt x="1409" y="292"/>
                  <a:pt x="1410" y="295"/>
                  <a:pt x="1410" y="296"/>
                </a:cubicBezTo>
                <a:cubicBezTo>
                  <a:pt x="1400" y="296"/>
                  <a:pt x="1400" y="296"/>
                  <a:pt x="1400" y="296"/>
                </a:cubicBezTo>
                <a:cubicBezTo>
                  <a:pt x="1400" y="295"/>
                  <a:pt x="1400" y="294"/>
                  <a:pt x="1400" y="293"/>
                </a:cubicBezTo>
                <a:cubicBezTo>
                  <a:pt x="1371" y="293"/>
                  <a:pt x="1371" y="293"/>
                  <a:pt x="1371" y="293"/>
                </a:cubicBezTo>
                <a:cubicBezTo>
                  <a:pt x="1369" y="293"/>
                  <a:pt x="1365" y="293"/>
                  <a:pt x="1364" y="293"/>
                </a:cubicBezTo>
                <a:cubicBezTo>
                  <a:pt x="1364" y="284"/>
                  <a:pt x="1364" y="284"/>
                  <a:pt x="1364" y="284"/>
                </a:cubicBezTo>
                <a:cubicBezTo>
                  <a:pt x="1365" y="284"/>
                  <a:pt x="1368" y="284"/>
                  <a:pt x="1371" y="284"/>
                </a:cubicBezTo>
                <a:cubicBezTo>
                  <a:pt x="1400" y="284"/>
                  <a:pt x="1400" y="284"/>
                  <a:pt x="1400" y="284"/>
                </a:cubicBezTo>
                <a:cubicBezTo>
                  <a:pt x="1400" y="274"/>
                  <a:pt x="1400" y="274"/>
                  <a:pt x="1400" y="274"/>
                </a:cubicBezTo>
                <a:cubicBezTo>
                  <a:pt x="1375" y="274"/>
                  <a:pt x="1375" y="274"/>
                  <a:pt x="1375" y="274"/>
                </a:cubicBezTo>
                <a:cubicBezTo>
                  <a:pt x="1372" y="274"/>
                  <a:pt x="1369" y="274"/>
                  <a:pt x="1367" y="274"/>
                </a:cubicBezTo>
                <a:cubicBezTo>
                  <a:pt x="1367" y="265"/>
                  <a:pt x="1367" y="265"/>
                  <a:pt x="1367" y="265"/>
                </a:cubicBezTo>
                <a:cubicBezTo>
                  <a:pt x="1369" y="265"/>
                  <a:pt x="1372" y="265"/>
                  <a:pt x="1375" y="265"/>
                </a:cubicBezTo>
                <a:cubicBezTo>
                  <a:pt x="1400" y="265"/>
                  <a:pt x="1400" y="265"/>
                  <a:pt x="1400" y="265"/>
                </a:cubicBezTo>
                <a:cubicBezTo>
                  <a:pt x="1400" y="256"/>
                  <a:pt x="1400" y="256"/>
                  <a:pt x="1400" y="256"/>
                </a:cubicBezTo>
                <a:cubicBezTo>
                  <a:pt x="1375" y="256"/>
                  <a:pt x="1375" y="256"/>
                  <a:pt x="1375" y="256"/>
                </a:cubicBezTo>
                <a:cubicBezTo>
                  <a:pt x="1372" y="256"/>
                  <a:pt x="1367" y="256"/>
                  <a:pt x="1365" y="256"/>
                </a:cubicBezTo>
                <a:cubicBezTo>
                  <a:pt x="1365" y="247"/>
                  <a:pt x="1365" y="247"/>
                  <a:pt x="1365" y="247"/>
                </a:cubicBezTo>
                <a:cubicBezTo>
                  <a:pt x="1367" y="247"/>
                  <a:pt x="1372" y="247"/>
                  <a:pt x="1375" y="247"/>
                </a:cubicBezTo>
                <a:cubicBezTo>
                  <a:pt x="1404" y="247"/>
                  <a:pt x="1404" y="247"/>
                  <a:pt x="1404" y="247"/>
                </a:cubicBezTo>
                <a:cubicBezTo>
                  <a:pt x="1405" y="247"/>
                  <a:pt x="1408" y="247"/>
                  <a:pt x="1410" y="247"/>
                </a:cubicBezTo>
                <a:cubicBezTo>
                  <a:pt x="1409" y="248"/>
                  <a:pt x="1409" y="250"/>
                  <a:pt x="1409" y="252"/>
                </a:cubicBezTo>
                <a:lnTo>
                  <a:pt x="1409" y="291"/>
                </a:lnTo>
                <a:close/>
                <a:moveTo>
                  <a:pt x="1453" y="273"/>
                </a:moveTo>
                <a:cubicBezTo>
                  <a:pt x="1466" y="265"/>
                  <a:pt x="1476" y="253"/>
                  <a:pt x="1481" y="243"/>
                </a:cubicBezTo>
                <a:cubicBezTo>
                  <a:pt x="1487" y="254"/>
                  <a:pt x="1487" y="254"/>
                  <a:pt x="1487" y="254"/>
                </a:cubicBezTo>
                <a:cubicBezTo>
                  <a:pt x="1481" y="264"/>
                  <a:pt x="1471" y="275"/>
                  <a:pt x="1459" y="282"/>
                </a:cubicBezTo>
                <a:cubicBezTo>
                  <a:pt x="1451" y="287"/>
                  <a:pt x="1441" y="291"/>
                  <a:pt x="1430" y="293"/>
                </a:cubicBezTo>
                <a:cubicBezTo>
                  <a:pt x="1424" y="283"/>
                  <a:pt x="1424" y="283"/>
                  <a:pt x="1424" y="283"/>
                </a:cubicBezTo>
                <a:cubicBezTo>
                  <a:pt x="1436" y="281"/>
                  <a:pt x="1446" y="277"/>
                  <a:pt x="1453" y="273"/>
                </a:cubicBezTo>
                <a:close/>
                <a:moveTo>
                  <a:pt x="1453" y="248"/>
                </a:moveTo>
                <a:cubicBezTo>
                  <a:pt x="1445" y="256"/>
                  <a:pt x="1445" y="256"/>
                  <a:pt x="1445" y="256"/>
                </a:cubicBezTo>
                <a:cubicBezTo>
                  <a:pt x="1441" y="252"/>
                  <a:pt x="1432" y="243"/>
                  <a:pt x="1426" y="239"/>
                </a:cubicBezTo>
                <a:cubicBezTo>
                  <a:pt x="1433" y="232"/>
                  <a:pt x="1433" y="232"/>
                  <a:pt x="1433" y="232"/>
                </a:cubicBezTo>
                <a:cubicBezTo>
                  <a:pt x="1439" y="235"/>
                  <a:pt x="1449" y="243"/>
                  <a:pt x="1453"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1" name="正方形/長方形 220">
            <a:extLst>
              <a:ext uri="{FF2B5EF4-FFF2-40B4-BE49-F238E27FC236}">
                <a16:creationId xmlns:a16="http://schemas.microsoft.com/office/drawing/2014/main" id="{CCC61FB3-DAC5-B582-D171-D3024D0089D8}"/>
              </a:ext>
            </a:extLst>
          </p:cNvPr>
          <p:cNvSpPr/>
          <p:nvPr/>
        </p:nvSpPr>
        <p:spPr>
          <a:xfrm>
            <a:off x="5312470" y="978595"/>
            <a:ext cx="3722400" cy="266660"/>
          </a:xfrm>
          <a:prstGeom prst="rect">
            <a:avLst/>
          </a:prstGeom>
          <a:solidFill>
            <a:srgbClr val="008CCF"/>
          </a:solidFill>
          <a:ln w="19050">
            <a:solidFill>
              <a:srgbClr val="008CCF"/>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algn="ctr"/>
            <a:r>
              <a:rPr lang="ja-JP" altLang="en-US" sz="1300" b="1" dirty="0">
                <a:solidFill>
                  <a:schemeClr val="bg1"/>
                </a:solidFill>
                <a:latin typeface="BIZ UDPゴシック" panose="020B0400000000000000" pitchFamily="50" charset="-128"/>
                <a:ea typeface="BIZ UDPゴシック" panose="020B0400000000000000" pitchFamily="50" charset="-128"/>
              </a:rPr>
              <a:t>請求書受取（買い手）</a:t>
            </a:r>
            <a:endParaRPr kumimoji="1" lang="ja-JP" altLang="en-US" sz="1300" b="1" dirty="0">
              <a:solidFill>
                <a:schemeClr val="bg1"/>
              </a:solidFill>
              <a:latin typeface="BIZ UDPゴシック" panose="020B0400000000000000" pitchFamily="50" charset="-128"/>
              <a:ea typeface="BIZ UDPゴシック" panose="020B0400000000000000" pitchFamily="50" charset="-128"/>
            </a:endParaRPr>
          </a:p>
        </p:txBody>
      </p:sp>
      <p:sp>
        <p:nvSpPr>
          <p:cNvPr id="222" name="正方形/長方形 221">
            <a:extLst>
              <a:ext uri="{FF2B5EF4-FFF2-40B4-BE49-F238E27FC236}">
                <a16:creationId xmlns:a16="http://schemas.microsoft.com/office/drawing/2014/main" id="{30EA1ABE-2759-339D-D045-A5829BF1DB17}"/>
              </a:ext>
            </a:extLst>
          </p:cNvPr>
          <p:cNvSpPr/>
          <p:nvPr/>
        </p:nvSpPr>
        <p:spPr>
          <a:xfrm>
            <a:off x="3388392" y="979065"/>
            <a:ext cx="1819169" cy="3924000"/>
          </a:xfrm>
          <a:prstGeom prst="rect">
            <a:avLst/>
          </a:prstGeom>
          <a:solidFill>
            <a:srgbClr val="BA83B7">
              <a:alpha val="20000"/>
            </a:srgbClr>
          </a:solidFill>
          <a:ln w="19050">
            <a:solidFill>
              <a:srgbClr val="BA83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テキスト ボックス 222">
            <a:extLst>
              <a:ext uri="{FF2B5EF4-FFF2-40B4-BE49-F238E27FC236}">
                <a16:creationId xmlns:a16="http://schemas.microsoft.com/office/drawing/2014/main" id="{EE284583-D26E-C5AA-9B61-EC3BA376DC2F}"/>
              </a:ext>
            </a:extLst>
          </p:cNvPr>
          <p:cNvSpPr txBox="1"/>
          <p:nvPr/>
        </p:nvSpPr>
        <p:spPr>
          <a:xfrm>
            <a:off x="3372080" y="1136023"/>
            <a:ext cx="1768433" cy="292388"/>
          </a:xfrm>
          <a:prstGeom prst="rect">
            <a:avLst/>
          </a:prstGeom>
          <a:noFill/>
        </p:spPr>
        <p:txBody>
          <a:bodyPr wrap="none" rtlCol="0">
            <a:spAutoFit/>
          </a:bodyPr>
          <a:lstStyle/>
          <a:p>
            <a:pPr algn="ctr"/>
            <a:r>
              <a:rPr kumimoji="1" lang="en-US" altLang="ja-JP" sz="1300" b="1">
                <a:solidFill>
                  <a:srgbClr val="BA83B7"/>
                </a:solidFill>
                <a:latin typeface="BIZ UDPゴシック" panose="020B0400000000000000" pitchFamily="50" charset="-128"/>
                <a:ea typeface="BIZ UDPゴシック" panose="020B0400000000000000" pitchFamily="50" charset="-128"/>
              </a:rPr>
              <a:t>Peppol</a:t>
            </a:r>
            <a:r>
              <a:rPr kumimoji="1" lang="ja-JP" altLang="en-US" sz="1300" b="1">
                <a:solidFill>
                  <a:srgbClr val="BA83B7"/>
                </a:solidFill>
                <a:latin typeface="BIZ UDPゴシック" panose="020B0400000000000000" pitchFamily="50" charset="-128"/>
                <a:ea typeface="BIZ UDPゴシック" panose="020B0400000000000000" pitchFamily="50" charset="-128"/>
              </a:rPr>
              <a:t>ネットワーク</a:t>
            </a:r>
          </a:p>
        </p:txBody>
      </p:sp>
      <p:grpSp>
        <p:nvGrpSpPr>
          <p:cNvPr id="224" name="グループ化 223">
            <a:extLst>
              <a:ext uri="{FF2B5EF4-FFF2-40B4-BE49-F238E27FC236}">
                <a16:creationId xmlns:a16="http://schemas.microsoft.com/office/drawing/2014/main" id="{402F4248-9DB1-FDCF-169C-4BF5168250D2}"/>
              </a:ext>
            </a:extLst>
          </p:cNvPr>
          <p:cNvGrpSpPr>
            <a:grpSpLocks noChangeAspect="1"/>
          </p:cNvGrpSpPr>
          <p:nvPr/>
        </p:nvGrpSpPr>
        <p:grpSpPr>
          <a:xfrm>
            <a:off x="3938856" y="1712068"/>
            <a:ext cx="696302" cy="477425"/>
            <a:chOff x="0" y="114300"/>
            <a:chExt cx="10691813" cy="7331075"/>
          </a:xfrm>
        </p:grpSpPr>
        <p:sp>
          <p:nvSpPr>
            <p:cNvPr id="225" name="Freeform 101">
              <a:extLst>
                <a:ext uri="{FF2B5EF4-FFF2-40B4-BE49-F238E27FC236}">
                  <a16:creationId xmlns:a16="http://schemas.microsoft.com/office/drawing/2014/main" id="{635108C4-E1A9-3E23-433D-DF5B751DC55A}"/>
                </a:ext>
              </a:extLst>
            </p:cNvPr>
            <p:cNvSpPr>
              <a:spLocks/>
            </p:cNvSpPr>
            <p:nvPr/>
          </p:nvSpPr>
          <p:spPr bwMode="auto">
            <a:xfrm>
              <a:off x="0" y="114300"/>
              <a:ext cx="10691813" cy="7331075"/>
            </a:xfrm>
            <a:custGeom>
              <a:avLst/>
              <a:gdLst>
                <a:gd name="T0" fmla="*/ 1337 w 1701"/>
                <a:gd name="T1" fmla="*/ 438 h 1166"/>
                <a:gd name="T2" fmla="*/ 1299 w 1701"/>
                <a:gd name="T3" fmla="*/ 440 h 1166"/>
                <a:gd name="T4" fmla="*/ 1305 w 1701"/>
                <a:gd name="T5" fmla="*/ 377 h 1166"/>
                <a:gd name="T6" fmla="*/ 927 w 1701"/>
                <a:gd name="T7" fmla="*/ 0 h 1166"/>
                <a:gd name="T8" fmla="*/ 554 w 1701"/>
                <a:gd name="T9" fmla="*/ 327 h 1166"/>
                <a:gd name="T10" fmla="*/ 459 w 1701"/>
                <a:gd name="T11" fmla="*/ 306 h 1166"/>
                <a:gd name="T12" fmla="*/ 235 w 1701"/>
                <a:gd name="T13" fmla="*/ 530 h 1166"/>
                <a:gd name="T14" fmla="*/ 253 w 1701"/>
                <a:gd name="T15" fmla="*/ 618 h 1166"/>
                <a:gd name="T16" fmla="*/ 0 w 1701"/>
                <a:gd name="T17" fmla="*/ 891 h 1166"/>
                <a:gd name="T18" fmla="*/ 275 w 1701"/>
                <a:gd name="T19" fmla="*/ 1166 h 1166"/>
                <a:gd name="T20" fmla="*/ 286 w 1701"/>
                <a:gd name="T21" fmla="*/ 1166 h 1166"/>
                <a:gd name="T22" fmla="*/ 286 w 1701"/>
                <a:gd name="T23" fmla="*/ 1166 h 1166"/>
                <a:gd name="T24" fmla="*/ 1337 w 1701"/>
                <a:gd name="T25" fmla="*/ 1166 h 1166"/>
                <a:gd name="T26" fmla="*/ 1701 w 1701"/>
                <a:gd name="T27" fmla="*/ 802 h 1166"/>
                <a:gd name="T28" fmla="*/ 1337 w 1701"/>
                <a:gd name="T29" fmla="*/ 438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01" h="1166">
                  <a:moveTo>
                    <a:pt x="1337" y="438"/>
                  </a:moveTo>
                  <a:cubicBezTo>
                    <a:pt x="1324" y="438"/>
                    <a:pt x="1312" y="439"/>
                    <a:pt x="1299" y="440"/>
                  </a:cubicBezTo>
                  <a:cubicBezTo>
                    <a:pt x="1302" y="420"/>
                    <a:pt x="1305" y="399"/>
                    <a:pt x="1305" y="377"/>
                  </a:cubicBezTo>
                  <a:cubicBezTo>
                    <a:pt x="1305" y="169"/>
                    <a:pt x="1136" y="0"/>
                    <a:pt x="927" y="0"/>
                  </a:cubicBezTo>
                  <a:cubicBezTo>
                    <a:pt x="736" y="0"/>
                    <a:pt x="578" y="143"/>
                    <a:pt x="554" y="327"/>
                  </a:cubicBezTo>
                  <a:cubicBezTo>
                    <a:pt x="525" y="314"/>
                    <a:pt x="493" y="306"/>
                    <a:pt x="459" y="306"/>
                  </a:cubicBezTo>
                  <a:cubicBezTo>
                    <a:pt x="335" y="306"/>
                    <a:pt x="235" y="406"/>
                    <a:pt x="235" y="530"/>
                  </a:cubicBezTo>
                  <a:cubicBezTo>
                    <a:pt x="235" y="561"/>
                    <a:pt x="241" y="591"/>
                    <a:pt x="253" y="618"/>
                  </a:cubicBezTo>
                  <a:cubicBezTo>
                    <a:pt x="111" y="629"/>
                    <a:pt x="0" y="747"/>
                    <a:pt x="0" y="891"/>
                  </a:cubicBezTo>
                  <a:cubicBezTo>
                    <a:pt x="0" y="1043"/>
                    <a:pt x="123" y="1166"/>
                    <a:pt x="275" y="1166"/>
                  </a:cubicBezTo>
                  <a:cubicBezTo>
                    <a:pt x="279" y="1166"/>
                    <a:pt x="282" y="1166"/>
                    <a:pt x="286" y="1166"/>
                  </a:cubicBezTo>
                  <a:cubicBezTo>
                    <a:pt x="286" y="1166"/>
                    <a:pt x="286" y="1166"/>
                    <a:pt x="286" y="1166"/>
                  </a:cubicBezTo>
                  <a:cubicBezTo>
                    <a:pt x="1337" y="1166"/>
                    <a:pt x="1337" y="1166"/>
                    <a:pt x="1337" y="1166"/>
                  </a:cubicBezTo>
                  <a:cubicBezTo>
                    <a:pt x="1538" y="1166"/>
                    <a:pt x="1701" y="1003"/>
                    <a:pt x="1701" y="802"/>
                  </a:cubicBezTo>
                  <a:cubicBezTo>
                    <a:pt x="1701" y="601"/>
                    <a:pt x="1538" y="438"/>
                    <a:pt x="1337" y="438"/>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6" name="Freeform 102">
              <a:extLst>
                <a:ext uri="{FF2B5EF4-FFF2-40B4-BE49-F238E27FC236}">
                  <a16:creationId xmlns:a16="http://schemas.microsoft.com/office/drawing/2014/main" id="{036BFF4C-49C8-CB89-2921-3D949590108E}"/>
                </a:ext>
              </a:extLst>
            </p:cNvPr>
            <p:cNvSpPr>
              <a:spLocks noEditPoints="1"/>
            </p:cNvSpPr>
            <p:nvPr/>
          </p:nvSpPr>
          <p:spPr bwMode="auto">
            <a:xfrm>
              <a:off x="3092450" y="2006600"/>
              <a:ext cx="4545013" cy="4954588"/>
            </a:xfrm>
            <a:custGeom>
              <a:avLst/>
              <a:gdLst>
                <a:gd name="T0" fmla="*/ 692 w 723"/>
                <a:gd name="T1" fmla="*/ 394 h 788"/>
                <a:gd name="T2" fmla="*/ 702 w 723"/>
                <a:gd name="T3" fmla="*/ 197 h 788"/>
                <a:gd name="T4" fmla="*/ 437 w 723"/>
                <a:gd name="T5" fmla="*/ 72 h 788"/>
                <a:gd name="T6" fmla="*/ 285 w 723"/>
                <a:gd name="T7" fmla="*/ 72 h 788"/>
                <a:gd name="T8" fmla="*/ 20 w 723"/>
                <a:gd name="T9" fmla="*/ 197 h 788"/>
                <a:gd name="T10" fmla="*/ 30 w 723"/>
                <a:gd name="T11" fmla="*/ 394 h 788"/>
                <a:gd name="T12" fmla="*/ 20 w 723"/>
                <a:gd name="T13" fmla="*/ 591 h 788"/>
                <a:gd name="T14" fmla="*/ 285 w 723"/>
                <a:gd name="T15" fmla="*/ 716 h 788"/>
                <a:gd name="T16" fmla="*/ 437 w 723"/>
                <a:gd name="T17" fmla="*/ 716 h 788"/>
                <a:gd name="T18" fmla="*/ 702 w 723"/>
                <a:gd name="T19" fmla="*/ 591 h 788"/>
                <a:gd name="T20" fmla="*/ 434 w 723"/>
                <a:gd name="T21" fmla="*/ 99 h 788"/>
                <a:gd name="T22" fmla="*/ 564 w 723"/>
                <a:gd name="T23" fmla="*/ 261 h 788"/>
                <a:gd name="T24" fmla="*/ 375 w 723"/>
                <a:gd name="T25" fmla="*/ 318 h 788"/>
                <a:gd name="T26" fmla="*/ 434 w 723"/>
                <a:gd name="T27" fmla="*/ 99 h 788"/>
                <a:gd name="T28" fmla="*/ 348 w 723"/>
                <a:gd name="T29" fmla="*/ 151 h 788"/>
                <a:gd name="T30" fmla="*/ 303 w 723"/>
                <a:gd name="T31" fmla="*/ 344 h 788"/>
                <a:gd name="T32" fmla="*/ 143 w 723"/>
                <a:gd name="T33" fmla="*/ 183 h 788"/>
                <a:gd name="T34" fmla="*/ 70 w 723"/>
                <a:gd name="T35" fmla="*/ 478 h 788"/>
                <a:gd name="T36" fmla="*/ 70 w 723"/>
                <a:gd name="T37" fmla="*/ 309 h 788"/>
                <a:gd name="T38" fmla="*/ 289 w 723"/>
                <a:gd name="T39" fmla="*/ 368 h 788"/>
                <a:gd name="T40" fmla="*/ 289 w 723"/>
                <a:gd name="T41" fmla="*/ 419 h 788"/>
                <a:gd name="T42" fmla="*/ 70 w 723"/>
                <a:gd name="T43" fmla="*/ 478 h 788"/>
                <a:gd name="T44" fmla="*/ 143 w 723"/>
                <a:gd name="T45" fmla="*/ 604 h 788"/>
                <a:gd name="T46" fmla="*/ 303 w 723"/>
                <a:gd name="T47" fmla="*/ 443 h 788"/>
                <a:gd name="T48" fmla="*/ 348 w 723"/>
                <a:gd name="T49" fmla="*/ 636 h 788"/>
                <a:gd name="T50" fmla="*/ 434 w 723"/>
                <a:gd name="T51" fmla="*/ 688 h 788"/>
                <a:gd name="T52" fmla="*/ 375 w 723"/>
                <a:gd name="T53" fmla="*/ 469 h 788"/>
                <a:gd name="T54" fmla="*/ 564 w 723"/>
                <a:gd name="T55" fmla="*/ 527 h 788"/>
                <a:gd name="T56" fmla="*/ 434 w 723"/>
                <a:gd name="T57" fmla="*/ 688 h 788"/>
                <a:gd name="T58" fmla="*/ 578 w 723"/>
                <a:gd name="T59" fmla="*/ 503 h 788"/>
                <a:gd name="T60" fmla="*/ 438 w 723"/>
                <a:gd name="T61" fmla="*/ 394 h 788"/>
                <a:gd name="T62" fmla="*/ 578 w 723"/>
                <a:gd name="T63" fmla="*/ 284 h 788"/>
                <a:gd name="T64" fmla="*/ 665 w 723"/>
                <a:gd name="T65" fmla="*/ 39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3" h="788">
                  <a:moveTo>
                    <a:pt x="678" y="489"/>
                  </a:moveTo>
                  <a:cubicBezTo>
                    <a:pt x="687" y="459"/>
                    <a:pt x="692" y="427"/>
                    <a:pt x="692" y="394"/>
                  </a:cubicBezTo>
                  <a:cubicBezTo>
                    <a:pt x="692" y="360"/>
                    <a:pt x="687" y="329"/>
                    <a:pt x="678" y="298"/>
                  </a:cubicBezTo>
                  <a:cubicBezTo>
                    <a:pt x="712" y="276"/>
                    <a:pt x="723" y="232"/>
                    <a:pt x="702" y="197"/>
                  </a:cubicBezTo>
                  <a:cubicBezTo>
                    <a:pt x="682" y="161"/>
                    <a:pt x="638" y="149"/>
                    <a:pt x="602" y="167"/>
                  </a:cubicBezTo>
                  <a:cubicBezTo>
                    <a:pt x="558" y="120"/>
                    <a:pt x="501" y="87"/>
                    <a:pt x="437" y="72"/>
                  </a:cubicBezTo>
                  <a:cubicBezTo>
                    <a:pt x="435" y="32"/>
                    <a:pt x="402" y="0"/>
                    <a:pt x="361" y="0"/>
                  </a:cubicBezTo>
                  <a:cubicBezTo>
                    <a:pt x="321" y="0"/>
                    <a:pt x="288" y="32"/>
                    <a:pt x="285" y="72"/>
                  </a:cubicBezTo>
                  <a:cubicBezTo>
                    <a:pt x="221" y="87"/>
                    <a:pt x="164" y="120"/>
                    <a:pt x="121" y="167"/>
                  </a:cubicBezTo>
                  <a:cubicBezTo>
                    <a:pt x="85" y="149"/>
                    <a:pt x="41" y="161"/>
                    <a:pt x="20" y="197"/>
                  </a:cubicBezTo>
                  <a:cubicBezTo>
                    <a:pt x="0" y="232"/>
                    <a:pt x="11" y="276"/>
                    <a:pt x="44" y="298"/>
                  </a:cubicBezTo>
                  <a:cubicBezTo>
                    <a:pt x="35" y="329"/>
                    <a:pt x="30" y="360"/>
                    <a:pt x="30" y="394"/>
                  </a:cubicBezTo>
                  <a:cubicBezTo>
                    <a:pt x="30" y="427"/>
                    <a:pt x="35" y="459"/>
                    <a:pt x="44" y="489"/>
                  </a:cubicBezTo>
                  <a:cubicBezTo>
                    <a:pt x="11" y="511"/>
                    <a:pt x="0" y="555"/>
                    <a:pt x="20" y="591"/>
                  </a:cubicBezTo>
                  <a:cubicBezTo>
                    <a:pt x="41" y="626"/>
                    <a:pt x="85" y="638"/>
                    <a:pt x="121" y="620"/>
                  </a:cubicBezTo>
                  <a:cubicBezTo>
                    <a:pt x="164" y="667"/>
                    <a:pt x="221" y="700"/>
                    <a:pt x="285" y="716"/>
                  </a:cubicBezTo>
                  <a:cubicBezTo>
                    <a:pt x="288" y="756"/>
                    <a:pt x="321" y="788"/>
                    <a:pt x="361" y="788"/>
                  </a:cubicBezTo>
                  <a:cubicBezTo>
                    <a:pt x="402" y="788"/>
                    <a:pt x="435" y="756"/>
                    <a:pt x="437" y="716"/>
                  </a:cubicBezTo>
                  <a:cubicBezTo>
                    <a:pt x="501" y="700"/>
                    <a:pt x="558" y="667"/>
                    <a:pt x="602" y="620"/>
                  </a:cubicBezTo>
                  <a:cubicBezTo>
                    <a:pt x="638" y="638"/>
                    <a:pt x="682" y="626"/>
                    <a:pt x="702" y="591"/>
                  </a:cubicBezTo>
                  <a:cubicBezTo>
                    <a:pt x="723" y="555"/>
                    <a:pt x="712" y="511"/>
                    <a:pt x="678" y="489"/>
                  </a:cubicBezTo>
                  <a:close/>
                  <a:moveTo>
                    <a:pt x="434" y="99"/>
                  </a:moveTo>
                  <a:cubicBezTo>
                    <a:pt x="491" y="113"/>
                    <a:pt x="541" y="143"/>
                    <a:pt x="580" y="183"/>
                  </a:cubicBezTo>
                  <a:cubicBezTo>
                    <a:pt x="561" y="204"/>
                    <a:pt x="555" y="234"/>
                    <a:pt x="564" y="261"/>
                  </a:cubicBezTo>
                  <a:cubicBezTo>
                    <a:pt x="419" y="344"/>
                    <a:pt x="419" y="344"/>
                    <a:pt x="419" y="344"/>
                  </a:cubicBezTo>
                  <a:cubicBezTo>
                    <a:pt x="408" y="331"/>
                    <a:pt x="393" y="322"/>
                    <a:pt x="375" y="318"/>
                  </a:cubicBezTo>
                  <a:cubicBezTo>
                    <a:pt x="375" y="151"/>
                    <a:pt x="375" y="151"/>
                    <a:pt x="375" y="151"/>
                  </a:cubicBezTo>
                  <a:cubicBezTo>
                    <a:pt x="403" y="146"/>
                    <a:pt x="426" y="126"/>
                    <a:pt x="434" y="99"/>
                  </a:cubicBezTo>
                  <a:close/>
                  <a:moveTo>
                    <a:pt x="289" y="99"/>
                  </a:moveTo>
                  <a:cubicBezTo>
                    <a:pt x="297" y="126"/>
                    <a:pt x="320" y="146"/>
                    <a:pt x="348" y="151"/>
                  </a:cubicBezTo>
                  <a:cubicBezTo>
                    <a:pt x="348" y="318"/>
                    <a:pt x="348" y="318"/>
                    <a:pt x="348" y="318"/>
                  </a:cubicBezTo>
                  <a:cubicBezTo>
                    <a:pt x="330" y="322"/>
                    <a:pt x="314" y="331"/>
                    <a:pt x="303" y="344"/>
                  </a:cubicBezTo>
                  <a:cubicBezTo>
                    <a:pt x="158" y="261"/>
                    <a:pt x="158" y="261"/>
                    <a:pt x="158" y="261"/>
                  </a:cubicBezTo>
                  <a:cubicBezTo>
                    <a:pt x="168" y="234"/>
                    <a:pt x="161" y="204"/>
                    <a:pt x="143" y="183"/>
                  </a:cubicBezTo>
                  <a:cubicBezTo>
                    <a:pt x="182" y="143"/>
                    <a:pt x="232" y="113"/>
                    <a:pt x="289" y="99"/>
                  </a:cubicBezTo>
                  <a:close/>
                  <a:moveTo>
                    <a:pt x="70" y="478"/>
                  </a:moveTo>
                  <a:cubicBezTo>
                    <a:pt x="62" y="451"/>
                    <a:pt x="58" y="423"/>
                    <a:pt x="58" y="394"/>
                  </a:cubicBezTo>
                  <a:cubicBezTo>
                    <a:pt x="58" y="364"/>
                    <a:pt x="62" y="336"/>
                    <a:pt x="70" y="309"/>
                  </a:cubicBezTo>
                  <a:cubicBezTo>
                    <a:pt x="97" y="315"/>
                    <a:pt x="126" y="306"/>
                    <a:pt x="145" y="284"/>
                  </a:cubicBezTo>
                  <a:cubicBezTo>
                    <a:pt x="289" y="368"/>
                    <a:pt x="289" y="368"/>
                    <a:pt x="289" y="368"/>
                  </a:cubicBezTo>
                  <a:cubicBezTo>
                    <a:pt x="287" y="376"/>
                    <a:pt x="285" y="385"/>
                    <a:pt x="285" y="394"/>
                  </a:cubicBezTo>
                  <a:cubicBezTo>
                    <a:pt x="285" y="403"/>
                    <a:pt x="287" y="411"/>
                    <a:pt x="289" y="419"/>
                  </a:cubicBezTo>
                  <a:cubicBezTo>
                    <a:pt x="145" y="503"/>
                    <a:pt x="145" y="503"/>
                    <a:pt x="145" y="503"/>
                  </a:cubicBezTo>
                  <a:cubicBezTo>
                    <a:pt x="126" y="481"/>
                    <a:pt x="97" y="472"/>
                    <a:pt x="70" y="478"/>
                  </a:cubicBezTo>
                  <a:close/>
                  <a:moveTo>
                    <a:pt x="289" y="688"/>
                  </a:moveTo>
                  <a:cubicBezTo>
                    <a:pt x="232" y="674"/>
                    <a:pt x="182" y="645"/>
                    <a:pt x="143" y="604"/>
                  </a:cubicBezTo>
                  <a:cubicBezTo>
                    <a:pt x="161" y="583"/>
                    <a:pt x="168" y="553"/>
                    <a:pt x="158" y="527"/>
                  </a:cubicBezTo>
                  <a:cubicBezTo>
                    <a:pt x="303" y="443"/>
                    <a:pt x="303" y="443"/>
                    <a:pt x="303" y="443"/>
                  </a:cubicBezTo>
                  <a:cubicBezTo>
                    <a:pt x="314" y="456"/>
                    <a:pt x="330" y="466"/>
                    <a:pt x="348" y="469"/>
                  </a:cubicBezTo>
                  <a:cubicBezTo>
                    <a:pt x="348" y="636"/>
                    <a:pt x="348" y="636"/>
                    <a:pt x="348" y="636"/>
                  </a:cubicBezTo>
                  <a:cubicBezTo>
                    <a:pt x="320" y="641"/>
                    <a:pt x="297" y="661"/>
                    <a:pt x="289" y="688"/>
                  </a:cubicBezTo>
                  <a:close/>
                  <a:moveTo>
                    <a:pt x="434" y="688"/>
                  </a:moveTo>
                  <a:cubicBezTo>
                    <a:pt x="426" y="661"/>
                    <a:pt x="403" y="641"/>
                    <a:pt x="375" y="636"/>
                  </a:cubicBezTo>
                  <a:cubicBezTo>
                    <a:pt x="375" y="469"/>
                    <a:pt x="375" y="469"/>
                    <a:pt x="375" y="469"/>
                  </a:cubicBezTo>
                  <a:cubicBezTo>
                    <a:pt x="393" y="466"/>
                    <a:pt x="408" y="456"/>
                    <a:pt x="419" y="443"/>
                  </a:cubicBezTo>
                  <a:cubicBezTo>
                    <a:pt x="564" y="527"/>
                    <a:pt x="564" y="527"/>
                    <a:pt x="564" y="527"/>
                  </a:cubicBezTo>
                  <a:cubicBezTo>
                    <a:pt x="555" y="553"/>
                    <a:pt x="561" y="583"/>
                    <a:pt x="580" y="604"/>
                  </a:cubicBezTo>
                  <a:cubicBezTo>
                    <a:pt x="541" y="645"/>
                    <a:pt x="491" y="674"/>
                    <a:pt x="434" y="688"/>
                  </a:cubicBezTo>
                  <a:close/>
                  <a:moveTo>
                    <a:pt x="653" y="478"/>
                  </a:moveTo>
                  <a:cubicBezTo>
                    <a:pt x="625" y="472"/>
                    <a:pt x="596" y="481"/>
                    <a:pt x="578" y="503"/>
                  </a:cubicBezTo>
                  <a:cubicBezTo>
                    <a:pt x="433" y="419"/>
                    <a:pt x="433" y="419"/>
                    <a:pt x="433" y="419"/>
                  </a:cubicBezTo>
                  <a:cubicBezTo>
                    <a:pt x="436" y="411"/>
                    <a:pt x="438" y="403"/>
                    <a:pt x="438" y="394"/>
                  </a:cubicBezTo>
                  <a:cubicBezTo>
                    <a:pt x="438" y="385"/>
                    <a:pt x="436" y="376"/>
                    <a:pt x="433" y="368"/>
                  </a:cubicBezTo>
                  <a:cubicBezTo>
                    <a:pt x="578" y="284"/>
                    <a:pt x="578" y="284"/>
                    <a:pt x="578" y="284"/>
                  </a:cubicBezTo>
                  <a:cubicBezTo>
                    <a:pt x="596" y="306"/>
                    <a:pt x="625" y="315"/>
                    <a:pt x="653" y="309"/>
                  </a:cubicBezTo>
                  <a:cubicBezTo>
                    <a:pt x="661" y="336"/>
                    <a:pt x="665" y="364"/>
                    <a:pt x="665" y="394"/>
                  </a:cubicBezTo>
                  <a:cubicBezTo>
                    <a:pt x="665" y="423"/>
                    <a:pt x="661" y="451"/>
                    <a:pt x="653" y="4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7" name="Oval 103">
              <a:extLst>
                <a:ext uri="{FF2B5EF4-FFF2-40B4-BE49-F238E27FC236}">
                  <a16:creationId xmlns:a16="http://schemas.microsoft.com/office/drawing/2014/main" id="{A71A088F-A64B-20DC-C028-1DD403CD53F9}"/>
                </a:ext>
              </a:extLst>
            </p:cNvPr>
            <p:cNvSpPr>
              <a:spLocks noChangeArrowheads="1"/>
            </p:cNvSpPr>
            <p:nvPr/>
          </p:nvSpPr>
          <p:spPr bwMode="auto">
            <a:xfrm>
              <a:off x="5122863" y="2246313"/>
              <a:ext cx="484188" cy="477838"/>
            </a:xfrm>
            <a:prstGeom prst="ellipse">
              <a:avLst/>
            </a:pr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8" name="Oval 104">
              <a:extLst>
                <a:ext uri="{FF2B5EF4-FFF2-40B4-BE49-F238E27FC236}">
                  <a16:creationId xmlns:a16="http://schemas.microsoft.com/office/drawing/2014/main" id="{B3D5BF0B-8411-947A-9412-5811D573FC57}"/>
                </a:ext>
              </a:extLst>
            </p:cNvPr>
            <p:cNvSpPr>
              <a:spLocks noChangeArrowheads="1"/>
            </p:cNvSpPr>
            <p:nvPr/>
          </p:nvSpPr>
          <p:spPr bwMode="auto">
            <a:xfrm>
              <a:off x="5122863" y="4238625"/>
              <a:ext cx="484188" cy="484188"/>
            </a:xfrm>
            <a:prstGeom prst="ellipse">
              <a:avLst/>
            </a:pr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9" name="Freeform 105">
              <a:extLst>
                <a:ext uri="{FF2B5EF4-FFF2-40B4-BE49-F238E27FC236}">
                  <a16:creationId xmlns:a16="http://schemas.microsoft.com/office/drawing/2014/main" id="{39C9FA06-75C0-C729-2D5B-20F0B9C0B0C9}"/>
                </a:ext>
              </a:extLst>
            </p:cNvPr>
            <p:cNvSpPr>
              <a:spLocks/>
            </p:cNvSpPr>
            <p:nvPr/>
          </p:nvSpPr>
          <p:spPr bwMode="auto">
            <a:xfrm>
              <a:off x="3362325" y="3208338"/>
              <a:ext cx="547688" cy="552450"/>
            </a:xfrm>
            <a:custGeom>
              <a:avLst/>
              <a:gdLst>
                <a:gd name="T0" fmla="*/ 63 w 87"/>
                <a:gd name="T1" fmla="*/ 11 h 88"/>
                <a:gd name="T2" fmla="*/ 77 w 87"/>
                <a:gd name="T3" fmla="*/ 63 h 88"/>
                <a:gd name="T4" fmla="*/ 24 w 87"/>
                <a:gd name="T5" fmla="*/ 77 h 88"/>
                <a:gd name="T6" fmla="*/ 10 w 87"/>
                <a:gd name="T7" fmla="*/ 25 h 88"/>
                <a:gd name="T8" fmla="*/ 63 w 87"/>
                <a:gd name="T9" fmla="*/ 11 h 88"/>
              </a:gdLst>
              <a:ahLst/>
              <a:cxnLst>
                <a:cxn ang="0">
                  <a:pos x="T0" y="T1"/>
                </a:cxn>
                <a:cxn ang="0">
                  <a:pos x="T2" y="T3"/>
                </a:cxn>
                <a:cxn ang="0">
                  <a:pos x="T4" y="T5"/>
                </a:cxn>
                <a:cxn ang="0">
                  <a:pos x="T6" y="T7"/>
                </a:cxn>
                <a:cxn ang="0">
                  <a:pos x="T8" y="T9"/>
                </a:cxn>
              </a:cxnLst>
              <a:rect l="0" t="0" r="r" b="b"/>
              <a:pathLst>
                <a:path w="87" h="88">
                  <a:moveTo>
                    <a:pt x="63" y="11"/>
                  </a:moveTo>
                  <a:cubicBezTo>
                    <a:pt x="81" y="21"/>
                    <a:pt x="87" y="45"/>
                    <a:pt x="77" y="63"/>
                  </a:cubicBezTo>
                  <a:cubicBezTo>
                    <a:pt x="66" y="81"/>
                    <a:pt x="43" y="88"/>
                    <a:pt x="24" y="77"/>
                  </a:cubicBezTo>
                  <a:cubicBezTo>
                    <a:pt x="6" y="66"/>
                    <a:pt x="0" y="43"/>
                    <a:pt x="10" y="25"/>
                  </a:cubicBezTo>
                  <a:cubicBezTo>
                    <a:pt x="21" y="6"/>
                    <a:pt x="44" y="0"/>
                    <a:pt x="63" y="11"/>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30" name="Freeform 106">
              <a:extLst>
                <a:ext uri="{FF2B5EF4-FFF2-40B4-BE49-F238E27FC236}">
                  <a16:creationId xmlns:a16="http://schemas.microsoft.com/office/drawing/2014/main" id="{9B7CAE54-1352-A796-9348-DA5A98A333A8}"/>
                </a:ext>
              </a:extLst>
            </p:cNvPr>
            <p:cNvSpPr>
              <a:spLocks/>
            </p:cNvSpPr>
            <p:nvPr/>
          </p:nvSpPr>
          <p:spPr bwMode="auto">
            <a:xfrm>
              <a:off x="3362325" y="5207000"/>
              <a:ext cx="547688" cy="547688"/>
            </a:xfrm>
            <a:custGeom>
              <a:avLst/>
              <a:gdLst>
                <a:gd name="T0" fmla="*/ 24 w 87"/>
                <a:gd name="T1" fmla="*/ 10 h 87"/>
                <a:gd name="T2" fmla="*/ 77 w 87"/>
                <a:gd name="T3" fmla="*/ 24 h 87"/>
                <a:gd name="T4" fmla="*/ 63 w 87"/>
                <a:gd name="T5" fmla="*/ 76 h 87"/>
                <a:gd name="T6" fmla="*/ 10 w 87"/>
                <a:gd name="T7" fmla="*/ 62 h 87"/>
                <a:gd name="T8" fmla="*/ 24 w 87"/>
                <a:gd name="T9" fmla="*/ 10 h 87"/>
              </a:gdLst>
              <a:ahLst/>
              <a:cxnLst>
                <a:cxn ang="0">
                  <a:pos x="T0" y="T1"/>
                </a:cxn>
                <a:cxn ang="0">
                  <a:pos x="T2" y="T3"/>
                </a:cxn>
                <a:cxn ang="0">
                  <a:pos x="T4" y="T5"/>
                </a:cxn>
                <a:cxn ang="0">
                  <a:pos x="T6" y="T7"/>
                </a:cxn>
                <a:cxn ang="0">
                  <a:pos x="T8" y="T9"/>
                </a:cxn>
              </a:cxnLst>
              <a:rect l="0" t="0" r="r" b="b"/>
              <a:pathLst>
                <a:path w="87" h="87">
                  <a:moveTo>
                    <a:pt x="24" y="10"/>
                  </a:moveTo>
                  <a:cubicBezTo>
                    <a:pt x="43" y="0"/>
                    <a:pt x="66" y="6"/>
                    <a:pt x="77" y="24"/>
                  </a:cubicBezTo>
                  <a:cubicBezTo>
                    <a:pt x="87" y="42"/>
                    <a:pt x="81" y="66"/>
                    <a:pt x="63" y="76"/>
                  </a:cubicBezTo>
                  <a:cubicBezTo>
                    <a:pt x="44" y="87"/>
                    <a:pt x="21" y="81"/>
                    <a:pt x="10" y="62"/>
                  </a:cubicBezTo>
                  <a:cubicBezTo>
                    <a:pt x="0" y="44"/>
                    <a:pt x="6" y="21"/>
                    <a:pt x="24" y="10"/>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31" name="Oval 107">
              <a:extLst>
                <a:ext uri="{FF2B5EF4-FFF2-40B4-BE49-F238E27FC236}">
                  <a16:creationId xmlns:a16="http://schemas.microsoft.com/office/drawing/2014/main" id="{98F31A22-B95D-8092-B96D-71D2F15ADE77}"/>
                </a:ext>
              </a:extLst>
            </p:cNvPr>
            <p:cNvSpPr>
              <a:spLocks noChangeArrowheads="1"/>
            </p:cNvSpPr>
            <p:nvPr/>
          </p:nvSpPr>
          <p:spPr bwMode="auto">
            <a:xfrm>
              <a:off x="5122863" y="6238875"/>
              <a:ext cx="484188" cy="477838"/>
            </a:xfrm>
            <a:prstGeom prst="ellipse">
              <a:avLst/>
            </a:pr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32" name="Freeform 108">
              <a:extLst>
                <a:ext uri="{FF2B5EF4-FFF2-40B4-BE49-F238E27FC236}">
                  <a16:creationId xmlns:a16="http://schemas.microsoft.com/office/drawing/2014/main" id="{CFB3D935-76D1-354B-CDFD-29B4EF49335D}"/>
                </a:ext>
              </a:extLst>
            </p:cNvPr>
            <p:cNvSpPr>
              <a:spLocks/>
            </p:cNvSpPr>
            <p:nvPr/>
          </p:nvSpPr>
          <p:spPr bwMode="auto">
            <a:xfrm>
              <a:off x="6813550" y="5207000"/>
              <a:ext cx="552450" cy="547688"/>
            </a:xfrm>
            <a:custGeom>
              <a:avLst/>
              <a:gdLst>
                <a:gd name="T0" fmla="*/ 25 w 88"/>
                <a:gd name="T1" fmla="*/ 76 h 87"/>
                <a:gd name="T2" fmla="*/ 11 w 88"/>
                <a:gd name="T3" fmla="*/ 24 h 87"/>
                <a:gd name="T4" fmla="*/ 63 w 88"/>
                <a:gd name="T5" fmla="*/ 10 h 87"/>
                <a:gd name="T6" fmla="*/ 77 w 88"/>
                <a:gd name="T7" fmla="*/ 62 h 87"/>
                <a:gd name="T8" fmla="*/ 25 w 88"/>
                <a:gd name="T9" fmla="*/ 76 h 87"/>
              </a:gdLst>
              <a:ahLst/>
              <a:cxnLst>
                <a:cxn ang="0">
                  <a:pos x="T0" y="T1"/>
                </a:cxn>
                <a:cxn ang="0">
                  <a:pos x="T2" y="T3"/>
                </a:cxn>
                <a:cxn ang="0">
                  <a:pos x="T4" y="T5"/>
                </a:cxn>
                <a:cxn ang="0">
                  <a:pos x="T6" y="T7"/>
                </a:cxn>
                <a:cxn ang="0">
                  <a:pos x="T8" y="T9"/>
                </a:cxn>
              </a:cxnLst>
              <a:rect l="0" t="0" r="r" b="b"/>
              <a:pathLst>
                <a:path w="88" h="87">
                  <a:moveTo>
                    <a:pt x="25" y="76"/>
                  </a:moveTo>
                  <a:cubicBezTo>
                    <a:pt x="7" y="66"/>
                    <a:pt x="0" y="42"/>
                    <a:pt x="11" y="24"/>
                  </a:cubicBezTo>
                  <a:cubicBezTo>
                    <a:pt x="22" y="6"/>
                    <a:pt x="45" y="0"/>
                    <a:pt x="63" y="10"/>
                  </a:cubicBezTo>
                  <a:cubicBezTo>
                    <a:pt x="82" y="21"/>
                    <a:pt x="88" y="44"/>
                    <a:pt x="77" y="62"/>
                  </a:cubicBezTo>
                  <a:cubicBezTo>
                    <a:pt x="67" y="81"/>
                    <a:pt x="43" y="87"/>
                    <a:pt x="25" y="76"/>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33" name="Freeform 109">
              <a:extLst>
                <a:ext uri="{FF2B5EF4-FFF2-40B4-BE49-F238E27FC236}">
                  <a16:creationId xmlns:a16="http://schemas.microsoft.com/office/drawing/2014/main" id="{4B62D780-04D8-F218-8D5F-D32F059CDE0F}"/>
                </a:ext>
              </a:extLst>
            </p:cNvPr>
            <p:cNvSpPr>
              <a:spLocks/>
            </p:cNvSpPr>
            <p:nvPr/>
          </p:nvSpPr>
          <p:spPr bwMode="auto">
            <a:xfrm>
              <a:off x="6813550" y="3208338"/>
              <a:ext cx="552450" cy="552450"/>
            </a:xfrm>
            <a:custGeom>
              <a:avLst/>
              <a:gdLst>
                <a:gd name="T0" fmla="*/ 63 w 88"/>
                <a:gd name="T1" fmla="*/ 77 h 88"/>
                <a:gd name="T2" fmla="*/ 11 w 88"/>
                <a:gd name="T3" fmla="*/ 63 h 88"/>
                <a:gd name="T4" fmla="*/ 25 w 88"/>
                <a:gd name="T5" fmla="*/ 11 h 88"/>
                <a:gd name="T6" fmla="*/ 77 w 88"/>
                <a:gd name="T7" fmla="*/ 25 h 88"/>
                <a:gd name="T8" fmla="*/ 63 w 88"/>
                <a:gd name="T9" fmla="*/ 77 h 88"/>
              </a:gdLst>
              <a:ahLst/>
              <a:cxnLst>
                <a:cxn ang="0">
                  <a:pos x="T0" y="T1"/>
                </a:cxn>
                <a:cxn ang="0">
                  <a:pos x="T2" y="T3"/>
                </a:cxn>
                <a:cxn ang="0">
                  <a:pos x="T4" y="T5"/>
                </a:cxn>
                <a:cxn ang="0">
                  <a:pos x="T6" y="T7"/>
                </a:cxn>
                <a:cxn ang="0">
                  <a:pos x="T8" y="T9"/>
                </a:cxn>
              </a:cxnLst>
              <a:rect l="0" t="0" r="r" b="b"/>
              <a:pathLst>
                <a:path w="88" h="88">
                  <a:moveTo>
                    <a:pt x="63" y="77"/>
                  </a:moveTo>
                  <a:cubicBezTo>
                    <a:pt x="45" y="88"/>
                    <a:pt x="22" y="81"/>
                    <a:pt x="11" y="63"/>
                  </a:cubicBezTo>
                  <a:cubicBezTo>
                    <a:pt x="0" y="45"/>
                    <a:pt x="7" y="21"/>
                    <a:pt x="25" y="11"/>
                  </a:cubicBezTo>
                  <a:cubicBezTo>
                    <a:pt x="43" y="0"/>
                    <a:pt x="67" y="6"/>
                    <a:pt x="77" y="25"/>
                  </a:cubicBezTo>
                  <a:cubicBezTo>
                    <a:pt x="88" y="43"/>
                    <a:pt x="82" y="66"/>
                    <a:pt x="63" y="77"/>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234" name="テキスト ボックス 233">
            <a:extLst>
              <a:ext uri="{FF2B5EF4-FFF2-40B4-BE49-F238E27FC236}">
                <a16:creationId xmlns:a16="http://schemas.microsoft.com/office/drawing/2014/main" id="{3C369868-1A4C-815D-92C9-EC500830540D}"/>
              </a:ext>
            </a:extLst>
          </p:cNvPr>
          <p:cNvSpPr txBox="1"/>
          <p:nvPr/>
        </p:nvSpPr>
        <p:spPr>
          <a:xfrm>
            <a:off x="3640837" y="2185807"/>
            <a:ext cx="1292340" cy="261610"/>
          </a:xfrm>
          <a:prstGeom prst="rect">
            <a:avLst/>
          </a:prstGeom>
          <a:noFill/>
        </p:spPr>
        <p:txBody>
          <a:bodyPr wrap="none" rtlCol="0">
            <a:spAutoFit/>
          </a:bodyPr>
          <a:lstStyle/>
          <a:p>
            <a:pPr algn="ctr"/>
            <a:r>
              <a:rPr kumimoji="1" lang="en-US" altLang="ja-JP" sz="1100">
                <a:latin typeface="BIZ UDPゴシック" panose="020B0400000000000000" pitchFamily="50" charset="-128"/>
                <a:ea typeface="BIZ UDPゴシック" panose="020B0400000000000000" pitchFamily="50" charset="-128"/>
              </a:rPr>
              <a:t>Peppol</a:t>
            </a:r>
            <a:r>
              <a:rPr kumimoji="1" lang="ja-JP" altLang="en-US" sz="1100">
                <a:latin typeface="BIZ UDPゴシック" panose="020B0400000000000000" pitchFamily="50" charset="-128"/>
                <a:ea typeface="BIZ UDPゴシック" panose="020B0400000000000000" pitchFamily="50" charset="-128"/>
              </a:rPr>
              <a:t>登録情報</a:t>
            </a:r>
          </a:p>
        </p:txBody>
      </p:sp>
      <p:grpSp>
        <p:nvGrpSpPr>
          <p:cNvPr id="235" name="グループ化 234">
            <a:extLst>
              <a:ext uri="{FF2B5EF4-FFF2-40B4-BE49-F238E27FC236}">
                <a16:creationId xmlns:a16="http://schemas.microsoft.com/office/drawing/2014/main" id="{7656351C-6DAE-97C2-C148-3276950DAB71}"/>
              </a:ext>
            </a:extLst>
          </p:cNvPr>
          <p:cNvGrpSpPr/>
          <p:nvPr/>
        </p:nvGrpSpPr>
        <p:grpSpPr>
          <a:xfrm>
            <a:off x="3534074" y="2798041"/>
            <a:ext cx="479452" cy="486867"/>
            <a:chOff x="8092581" y="1917941"/>
            <a:chExt cx="479452" cy="486867"/>
          </a:xfrm>
        </p:grpSpPr>
        <p:sp>
          <p:nvSpPr>
            <p:cNvPr id="236" name="楕円 235">
              <a:extLst>
                <a:ext uri="{FF2B5EF4-FFF2-40B4-BE49-F238E27FC236}">
                  <a16:creationId xmlns:a16="http://schemas.microsoft.com/office/drawing/2014/main" id="{44EE3EFA-1E1A-95B6-888A-A327472863EE}"/>
                </a:ext>
              </a:extLst>
            </p:cNvPr>
            <p:cNvSpPr/>
            <p:nvPr/>
          </p:nvSpPr>
          <p:spPr>
            <a:xfrm>
              <a:off x="8092581" y="1917941"/>
              <a:ext cx="479452" cy="486867"/>
            </a:xfrm>
            <a:prstGeom prst="ellipse">
              <a:avLst/>
            </a:prstGeom>
            <a:solidFill>
              <a:srgbClr val="008CCF">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grpSp>
          <p:nvGrpSpPr>
            <p:cNvPr id="237" name="グループ化 236">
              <a:extLst>
                <a:ext uri="{FF2B5EF4-FFF2-40B4-BE49-F238E27FC236}">
                  <a16:creationId xmlns:a16="http://schemas.microsoft.com/office/drawing/2014/main" id="{EBF7D9AA-C3B7-54DB-B4CD-CFFABBB82A7D}"/>
                </a:ext>
              </a:extLst>
            </p:cNvPr>
            <p:cNvGrpSpPr>
              <a:grpSpLocks noChangeAspect="1"/>
            </p:cNvGrpSpPr>
            <p:nvPr/>
          </p:nvGrpSpPr>
          <p:grpSpPr>
            <a:xfrm rot="1363381">
              <a:off x="8134825" y="1969804"/>
              <a:ext cx="383140" cy="383140"/>
              <a:chOff x="704850" y="2319338"/>
              <a:chExt cx="7559675" cy="7559675"/>
            </a:xfrm>
          </p:grpSpPr>
          <p:sp>
            <p:nvSpPr>
              <p:cNvPr id="238" name="Freeform 123">
                <a:extLst>
                  <a:ext uri="{FF2B5EF4-FFF2-40B4-BE49-F238E27FC236}">
                    <a16:creationId xmlns:a16="http://schemas.microsoft.com/office/drawing/2014/main" id="{D45BC0DE-1C1F-6639-ADE6-C26FD8034E41}"/>
                  </a:ext>
                </a:extLst>
              </p:cNvPr>
              <p:cNvSpPr>
                <a:spLocks/>
              </p:cNvSpPr>
              <p:nvPr/>
            </p:nvSpPr>
            <p:spPr bwMode="auto">
              <a:xfrm>
                <a:off x="704850" y="2319338"/>
                <a:ext cx="7559675" cy="7559675"/>
              </a:xfrm>
              <a:custGeom>
                <a:avLst/>
                <a:gdLst>
                  <a:gd name="T0" fmla="*/ 1198 w 1323"/>
                  <a:gd name="T1" fmla="*/ 536 h 1323"/>
                  <a:gd name="T2" fmla="*/ 1075 w 1323"/>
                  <a:gd name="T3" fmla="*/ 637 h 1323"/>
                  <a:gd name="T4" fmla="*/ 960 w 1323"/>
                  <a:gd name="T5" fmla="*/ 637 h 1323"/>
                  <a:gd name="T6" fmla="*/ 686 w 1323"/>
                  <a:gd name="T7" fmla="*/ 363 h 1323"/>
                  <a:gd name="T8" fmla="*/ 686 w 1323"/>
                  <a:gd name="T9" fmla="*/ 248 h 1323"/>
                  <a:gd name="T10" fmla="*/ 786 w 1323"/>
                  <a:gd name="T11" fmla="*/ 125 h 1323"/>
                  <a:gd name="T12" fmla="*/ 661 w 1323"/>
                  <a:gd name="T13" fmla="*/ 0 h 1323"/>
                  <a:gd name="T14" fmla="*/ 536 w 1323"/>
                  <a:gd name="T15" fmla="*/ 125 h 1323"/>
                  <a:gd name="T16" fmla="*/ 636 w 1323"/>
                  <a:gd name="T17" fmla="*/ 248 h 1323"/>
                  <a:gd name="T18" fmla="*/ 636 w 1323"/>
                  <a:gd name="T19" fmla="*/ 363 h 1323"/>
                  <a:gd name="T20" fmla="*/ 362 w 1323"/>
                  <a:gd name="T21" fmla="*/ 637 h 1323"/>
                  <a:gd name="T22" fmla="*/ 248 w 1323"/>
                  <a:gd name="T23" fmla="*/ 637 h 1323"/>
                  <a:gd name="T24" fmla="*/ 125 w 1323"/>
                  <a:gd name="T25" fmla="*/ 536 h 1323"/>
                  <a:gd name="T26" fmla="*/ 0 w 1323"/>
                  <a:gd name="T27" fmla="*/ 662 h 1323"/>
                  <a:gd name="T28" fmla="*/ 125 w 1323"/>
                  <a:gd name="T29" fmla="*/ 787 h 1323"/>
                  <a:gd name="T30" fmla="*/ 248 w 1323"/>
                  <a:gd name="T31" fmla="*/ 687 h 1323"/>
                  <a:gd name="T32" fmla="*/ 362 w 1323"/>
                  <a:gd name="T33" fmla="*/ 687 h 1323"/>
                  <a:gd name="T34" fmla="*/ 636 w 1323"/>
                  <a:gd name="T35" fmla="*/ 961 h 1323"/>
                  <a:gd name="T36" fmla="*/ 636 w 1323"/>
                  <a:gd name="T37" fmla="*/ 1075 h 1323"/>
                  <a:gd name="T38" fmla="*/ 536 w 1323"/>
                  <a:gd name="T39" fmla="*/ 1198 h 1323"/>
                  <a:gd name="T40" fmla="*/ 661 w 1323"/>
                  <a:gd name="T41" fmla="*/ 1323 h 1323"/>
                  <a:gd name="T42" fmla="*/ 786 w 1323"/>
                  <a:gd name="T43" fmla="*/ 1198 h 1323"/>
                  <a:gd name="T44" fmla="*/ 686 w 1323"/>
                  <a:gd name="T45" fmla="*/ 1075 h 1323"/>
                  <a:gd name="T46" fmla="*/ 686 w 1323"/>
                  <a:gd name="T47" fmla="*/ 961 h 1323"/>
                  <a:gd name="T48" fmla="*/ 960 w 1323"/>
                  <a:gd name="T49" fmla="*/ 687 h 1323"/>
                  <a:gd name="T50" fmla="*/ 1075 w 1323"/>
                  <a:gd name="T51" fmla="*/ 687 h 1323"/>
                  <a:gd name="T52" fmla="*/ 1198 w 1323"/>
                  <a:gd name="T53" fmla="*/ 787 h 1323"/>
                  <a:gd name="T54" fmla="*/ 1323 w 1323"/>
                  <a:gd name="T55" fmla="*/ 662 h 1323"/>
                  <a:gd name="T56" fmla="*/ 1198 w 1323"/>
                  <a:gd name="T57" fmla="*/ 536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3" h="1323">
                    <a:moveTo>
                      <a:pt x="1198" y="536"/>
                    </a:moveTo>
                    <a:cubicBezTo>
                      <a:pt x="1137" y="536"/>
                      <a:pt x="1087" y="579"/>
                      <a:pt x="1075" y="637"/>
                    </a:cubicBezTo>
                    <a:cubicBezTo>
                      <a:pt x="960" y="637"/>
                      <a:pt x="960" y="637"/>
                      <a:pt x="960" y="637"/>
                    </a:cubicBezTo>
                    <a:cubicBezTo>
                      <a:pt x="948" y="491"/>
                      <a:pt x="832" y="375"/>
                      <a:pt x="686" y="363"/>
                    </a:cubicBezTo>
                    <a:cubicBezTo>
                      <a:pt x="686" y="248"/>
                      <a:pt x="686" y="248"/>
                      <a:pt x="686" y="248"/>
                    </a:cubicBezTo>
                    <a:cubicBezTo>
                      <a:pt x="743" y="236"/>
                      <a:pt x="786" y="186"/>
                      <a:pt x="786" y="125"/>
                    </a:cubicBezTo>
                    <a:cubicBezTo>
                      <a:pt x="786" y="56"/>
                      <a:pt x="730" y="0"/>
                      <a:pt x="661" y="0"/>
                    </a:cubicBezTo>
                    <a:cubicBezTo>
                      <a:pt x="592" y="0"/>
                      <a:pt x="536" y="56"/>
                      <a:pt x="536" y="125"/>
                    </a:cubicBezTo>
                    <a:cubicBezTo>
                      <a:pt x="536" y="186"/>
                      <a:pt x="579" y="236"/>
                      <a:pt x="636" y="248"/>
                    </a:cubicBezTo>
                    <a:cubicBezTo>
                      <a:pt x="636" y="363"/>
                      <a:pt x="636" y="363"/>
                      <a:pt x="636" y="363"/>
                    </a:cubicBezTo>
                    <a:cubicBezTo>
                      <a:pt x="490" y="375"/>
                      <a:pt x="374" y="491"/>
                      <a:pt x="362" y="637"/>
                    </a:cubicBezTo>
                    <a:cubicBezTo>
                      <a:pt x="248" y="637"/>
                      <a:pt x="248" y="637"/>
                      <a:pt x="248" y="637"/>
                    </a:cubicBezTo>
                    <a:cubicBezTo>
                      <a:pt x="236" y="579"/>
                      <a:pt x="186" y="536"/>
                      <a:pt x="125" y="536"/>
                    </a:cubicBezTo>
                    <a:cubicBezTo>
                      <a:pt x="56" y="536"/>
                      <a:pt x="0" y="592"/>
                      <a:pt x="0" y="662"/>
                    </a:cubicBezTo>
                    <a:cubicBezTo>
                      <a:pt x="0" y="731"/>
                      <a:pt x="56" y="787"/>
                      <a:pt x="125" y="787"/>
                    </a:cubicBezTo>
                    <a:cubicBezTo>
                      <a:pt x="185" y="787"/>
                      <a:pt x="236" y="744"/>
                      <a:pt x="248" y="687"/>
                    </a:cubicBezTo>
                    <a:cubicBezTo>
                      <a:pt x="362" y="687"/>
                      <a:pt x="362" y="687"/>
                      <a:pt x="362" y="687"/>
                    </a:cubicBezTo>
                    <a:cubicBezTo>
                      <a:pt x="374" y="832"/>
                      <a:pt x="490" y="949"/>
                      <a:pt x="636" y="961"/>
                    </a:cubicBezTo>
                    <a:cubicBezTo>
                      <a:pt x="636" y="1075"/>
                      <a:pt x="636" y="1075"/>
                      <a:pt x="636" y="1075"/>
                    </a:cubicBezTo>
                    <a:cubicBezTo>
                      <a:pt x="579" y="1087"/>
                      <a:pt x="536" y="1137"/>
                      <a:pt x="536" y="1198"/>
                    </a:cubicBezTo>
                    <a:cubicBezTo>
                      <a:pt x="536" y="1267"/>
                      <a:pt x="592" y="1323"/>
                      <a:pt x="661" y="1323"/>
                    </a:cubicBezTo>
                    <a:cubicBezTo>
                      <a:pt x="730" y="1323"/>
                      <a:pt x="786" y="1267"/>
                      <a:pt x="786" y="1198"/>
                    </a:cubicBezTo>
                    <a:cubicBezTo>
                      <a:pt x="786" y="1137"/>
                      <a:pt x="743" y="1087"/>
                      <a:pt x="686" y="1075"/>
                    </a:cubicBezTo>
                    <a:cubicBezTo>
                      <a:pt x="686" y="961"/>
                      <a:pt x="686" y="961"/>
                      <a:pt x="686" y="961"/>
                    </a:cubicBezTo>
                    <a:cubicBezTo>
                      <a:pt x="832" y="949"/>
                      <a:pt x="948" y="832"/>
                      <a:pt x="960" y="687"/>
                    </a:cubicBezTo>
                    <a:cubicBezTo>
                      <a:pt x="1075" y="687"/>
                      <a:pt x="1075" y="687"/>
                      <a:pt x="1075" y="687"/>
                    </a:cubicBezTo>
                    <a:cubicBezTo>
                      <a:pt x="1087" y="744"/>
                      <a:pt x="1137" y="787"/>
                      <a:pt x="1198" y="787"/>
                    </a:cubicBezTo>
                    <a:cubicBezTo>
                      <a:pt x="1267" y="787"/>
                      <a:pt x="1323" y="731"/>
                      <a:pt x="1323" y="662"/>
                    </a:cubicBezTo>
                    <a:cubicBezTo>
                      <a:pt x="1323" y="592"/>
                      <a:pt x="1267" y="536"/>
                      <a:pt x="1198" y="536"/>
                    </a:cubicBezTo>
                    <a:close/>
                  </a:path>
                </a:pathLst>
              </a:cu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39" name="Oval 124">
                <a:extLst>
                  <a:ext uri="{FF2B5EF4-FFF2-40B4-BE49-F238E27FC236}">
                    <a16:creationId xmlns:a16="http://schemas.microsoft.com/office/drawing/2014/main" id="{CF77DD7B-5176-6158-EBE9-D56267A26ED7}"/>
                  </a:ext>
                </a:extLst>
              </p:cNvPr>
              <p:cNvSpPr>
                <a:spLocks noChangeArrowheads="1"/>
              </p:cNvSpPr>
              <p:nvPr/>
            </p:nvSpPr>
            <p:spPr bwMode="auto">
              <a:xfrm>
                <a:off x="4219575" y="2770188"/>
                <a:ext cx="530225" cy="531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40" name="Oval 125">
                <a:extLst>
                  <a:ext uri="{FF2B5EF4-FFF2-40B4-BE49-F238E27FC236}">
                    <a16:creationId xmlns:a16="http://schemas.microsoft.com/office/drawing/2014/main" id="{0BE7EE19-9825-28A1-6750-A013E1293783}"/>
                  </a:ext>
                </a:extLst>
              </p:cNvPr>
              <p:cNvSpPr>
                <a:spLocks noChangeArrowheads="1"/>
              </p:cNvSpPr>
              <p:nvPr/>
            </p:nvSpPr>
            <p:spPr bwMode="auto">
              <a:xfrm>
                <a:off x="1155700" y="5834063"/>
                <a:ext cx="52546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41" name="Oval 126">
                <a:extLst>
                  <a:ext uri="{FF2B5EF4-FFF2-40B4-BE49-F238E27FC236}">
                    <a16:creationId xmlns:a16="http://schemas.microsoft.com/office/drawing/2014/main" id="{38846365-AFAF-C788-F36D-E6CB772AC478}"/>
                  </a:ext>
                </a:extLst>
              </p:cNvPr>
              <p:cNvSpPr>
                <a:spLocks noChangeArrowheads="1"/>
              </p:cNvSpPr>
              <p:nvPr/>
            </p:nvSpPr>
            <p:spPr bwMode="auto">
              <a:xfrm>
                <a:off x="4219575" y="8901113"/>
                <a:ext cx="530225" cy="527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42" name="Oval 127">
                <a:extLst>
                  <a:ext uri="{FF2B5EF4-FFF2-40B4-BE49-F238E27FC236}">
                    <a16:creationId xmlns:a16="http://schemas.microsoft.com/office/drawing/2014/main" id="{40A1C9BE-9FE6-71BD-2301-184C4B4A867E}"/>
                  </a:ext>
                </a:extLst>
              </p:cNvPr>
              <p:cNvSpPr>
                <a:spLocks noChangeArrowheads="1"/>
              </p:cNvSpPr>
              <p:nvPr/>
            </p:nvSpPr>
            <p:spPr bwMode="auto">
              <a:xfrm>
                <a:off x="7281863" y="5834063"/>
                <a:ext cx="53181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43" name="Oval 128">
                <a:extLst>
                  <a:ext uri="{FF2B5EF4-FFF2-40B4-BE49-F238E27FC236}">
                    <a16:creationId xmlns:a16="http://schemas.microsoft.com/office/drawing/2014/main" id="{4F33CC3A-4EB6-5E9A-7FC4-58EB65684EBE}"/>
                  </a:ext>
                </a:extLst>
              </p:cNvPr>
              <p:cNvSpPr>
                <a:spLocks noChangeArrowheads="1"/>
              </p:cNvSpPr>
              <p:nvPr/>
            </p:nvSpPr>
            <p:spPr bwMode="auto">
              <a:xfrm>
                <a:off x="3481388" y="5095876"/>
                <a:ext cx="2000250" cy="20066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44" name="Oval 129">
                <a:extLst>
                  <a:ext uri="{FF2B5EF4-FFF2-40B4-BE49-F238E27FC236}">
                    <a16:creationId xmlns:a16="http://schemas.microsoft.com/office/drawing/2014/main" id="{32D72416-06A4-7FB0-BA3B-5F62DFBED57E}"/>
                  </a:ext>
                </a:extLst>
              </p:cNvPr>
              <p:cNvSpPr>
                <a:spLocks noChangeArrowheads="1"/>
              </p:cNvSpPr>
              <p:nvPr/>
            </p:nvSpPr>
            <p:spPr bwMode="auto">
              <a:xfrm>
                <a:off x="3767138" y="5381626"/>
                <a:ext cx="1428750" cy="1435100"/>
              </a:xfrm>
              <a:prstGeom prst="ellipse">
                <a:avLst/>
              </a:pr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grpSp>
      </p:grpSp>
      <p:grpSp>
        <p:nvGrpSpPr>
          <p:cNvPr id="245" name="グループ化 244">
            <a:extLst>
              <a:ext uri="{FF2B5EF4-FFF2-40B4-BE49-F238E27FC236}">
                <a16:creationId xmlns:a16="http://schemas.microsoft.com/office/drawing/2014/main" id="{980541D0-DBD3-9775-827A-01038FFB318A}"/>
              </a:ext>
            </a:extLst>
          </p:cNvPr>
          <p:cNvGrpSpPr/>
          <p:nvPr/>
        </p:nvGrpSpPr>
        <p:grpSpPr>
          <a:xfrm>
            <a:off x="4569125" y="2832459"/>
            <a:ext cx="479452" cy="486867"/>
            <a:chOff x="8092581" y="1917941"/>
            <a:chExt cx="479452" cy="486867"/>
          </a:xfrm>
        </p:grpSpPr>
        <p:sp>
          <p:nvSpPr>
            <p:cNvPr id="246" name="楕円 245">
              <a:extLst>
                <a:ext uri="{FF2B5EF4-FFF2-40B4-BE49-F238E27FC236}">
                  <a16:creationId xmlns:a16="http://schemas.microsoft.com/office/drawing/2014/main" id="{5960021A-3B97-2A5D-BB6D-A69F6134EF3C}"/>
                </a:ext>
              </a:extLst>
            </p:cNvPr>
            <p:cNvSpPr/>
            <p:nvPr/>
          </p:nvSpPr>
          <p:spPr>
            <a:xfrm>
              <a:off x="8092581" y="1917941"/>
              <a:ext cx="479452" cy="486867"/>
            </a:xfrm>
            <a:prstGeom prst="ellipse">
              <a:avLst/>
            </a:prstGeom>
            <a:solidFill>
              <a:srgbClr val="008CCF">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grpSp>
          <p:nvGrpSpPr>
            <p:cNvPr id="247" name="グループ化 246">
              <a:extLst>
                <a:ext uri="{FF2B5EF4-FFF2-40B4-BE49-F238E27FC236}">
                  <a16:creationId xmlns:a16="http://schemas.microsoft.com/office/drawing/2014/main" id="{9FDBC748-76B7-0A8F-DBAF-BA6927B42881}"/>
                </a:ext>
              </a:extLst>
            </p:cNvPr>
            <p:cNvGrpSpPr>
              <a:grpSpLocks noChangeAspect="1"/>
            </p:cNvGrpSpPr>
            <p:nvPr/>
          </p:nvGrpSpPr>
          <p:grpSpPr>
            <a:xfrm rot="1363381">
              <a:off x="8134825" y="1969804"/>
              <a:ext cx="383140" cy="383140"/>
              <a:chOff x="704850" y="2319338"/>
              <a:chExt cx="7559675" cy="7559675"/>
            </a:xfrm>
          </p:grpSpPr>
          <p:sp>
            <p:nvSpPr>
              <p:cNvPr id="248" name="Freeform 123">
                <a:extLst>
                  <a:ext uri="{FF2B5EF4-FFF2-40B4-BE49-F238E27FC236}">
                    <a16:creationId xmlns:a16="http://schemas.microsoft.com/office/drawing/2014/main" id="{DBD94398-F853-73EC-13C1-A43BBBE39309}"/>
                  </a:ext>
                </a:extLst>
              </p:cNvPr>
              <p:cNvSpPr>
                <a:spLocks/>
              </p:cNvSpPr>
              <p:nvPr/>
            </p:nvSpPr>
            <p:spPr bwMode="auto">
              <a:xfrm>
                <a:off x="704850" y="2319338"/>
                <a:ext cx="7559675" cy="7559675"/>
              </a:xfrm>
              <a:custGeom>
                <a:avLst/>
                <a:gdLst>
                  <a:gd name="T0" fmla="*/ 1198 w 1323"/>
                  <a:gd name="T1" fmla="*/ 536 h 1323"/>
                  <a:gd name="T2" fmla="*/ 1075 w 1323"/>
                  <a:gd name="T3" fmla="*/ 637 h 1323"/>
                  <a:gd name="T4" fmla="*/ 960 w 1323"/>
                  <a:gd name="T5" fmla="*/ 637 h 1323"/>
                  <a:gd name="T6" fmla="*/ 686 w 1323"/>
                  <a:gd name="T7" fmla="*/ 363 h 1323"/>
                  <a:gd name="T8" fmla="*/ 686 w 1323"/>
                  <a:gd name="T9" fmla="*/ 248 h 1323"/>
                  <a:gd name="T10" fmla="*/ 786 w 1323"/>
                  <a:gd name="T11" fmla="*/ 125 h 1323"/>
                  <a:gd name="T12" fmla="*/ 661 w 1323"/>
                  <a:gd name="T13" fmla="*/ 0 h 1323"/>
                  <a:gd name="T14" fmla="*/ 536 w 1323"/>
                  <a:gd name="T15" fmla="*/ 125 h 1323"/>
                  <a:gd name="T16" fmla="*/ 636 w 1323"/>
                  <a:gd name="T17" fmla="*/ 248 h 1323"/>
                  <a:gd name="T18" fmla="*/ 636 w 1323"/>
                  <a:gd name="T19" fmla="*/ 363 h 1323"/>
                  <a:gd name="T20" fmla="*/ 362 w 1323"/>
                  <a:gd name="T21" fmla="*/ 637 h 1323"/>
                  <a:gd name="T22" fmla="*/ 248 w 1323"/>
                  <a:gd name="T23" fmla="*/ 637 h 1323"/>
                  <a:gd name="T24" fmla="*/ 125 w 1323"/>
                  <a:gd name="T25" fmla="*/ 536 h 1323"/>
                  <a:gd name="T26" fmla="*/ 0 w 1323"/>
                  <a:gd name="T27" fmla="*/ 662 h 1323"/>
                  <a:gd name="T28" fmla="*/ 125 w 1323"/>
                  <a:gd name="T29" fmla="*/ 787 h 1323"/>
                  <a:gd name="T30" fmla="*/ 248 w 1323"/>
                  <a:gd name="T31" fmla="*/ 687 h 1323"/>
                  <a:gd name="T32" fmla="*/ 362 w 1323"/>
                  <a:gd name="T33" fmla="*/ 687 h 1323"/>
                  <a:gd name="T34" fmla="*/ 636 w 1323"/>
                  <a:gd name="T35" fmla="*/ 961 h 1323"/>
                  <a:gd name="T36" fmla="*/ 636 w 1323"/>
                  <a:gd name="T37" fmla="*/ 1075 h 1323"/>
                  <a:gd name="T38" fmla="*/ 536 w 1323"/>
                  <a:gd name="T39" fmla="*/ 1198 h 1323"/>
                  <a:gd name="T40" fmla="*/ 661 w 1323"/>
                  <a:gd name="T41" fmla="*/ 1323 h 1323"/>
                  <a:gd name="T42" fmla="*/ 786 w 1323"/>
                  <a:gd name="T43" fmla="*/ 1198 h 1323"/>
                  <a:gd name="T44" fmla="*/ 686 w 1323"/>
                  <a:gd name="T45" fmla="*/ 1075 h 1323"/>
                  <a:gd name="T46" fmla="*/ 686 w 1323"/>
                  <a:gd name="T47" fmla="*/ 961 h 1323"/>
                  <a:gd name="T48" fmla="*/ 960 w 1323"/>
                  <a:gd name="T49" fmla="*/ 687 h 1323"/>
                  <a:gd name="T50" fmla="*/ 1075 w 1323"/>
                  <a:gd name="T51" fmla="*/ 687 h 1323"/>
                  <a:gd name="T52" fmla="*/ 1198 w 1323"/>
                  <a:gd name="T53" fmla="*/ 787 h 1323"/>
                  <a:gd name="T54" fmla="*/ 1323 w 1323"/>
                  <a:gd name="T55" fmla="*/ 662 h 1323"/>
                  <a:gd name="T56" fmla="*/ 1198 w 1323"/>
                  <a:gd name="T57" fmla="*/ 536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3" h="1323">
                    <a:moveTo>
                      <a:pt x="1198" y="536"/>
                    </a:moveTo>
                    <a:cubicBezTo>
                      <a:pt x="1137" y="536"/>
                      <a:pt x="1087" y="579"/>
                      <a:pt x="1075" y="637"/>
                    </a:cubicBezTo>
                    <a:cubicBezTo>
                      <a:pt x="960" y="637"/>
                      <a:pt x="960" y="637"/>
                      <a:pt x="960" y="637"/>
                    </a:cubicBezTo>
                    <a:cubicBezTo>
                      <a:pt x="948" y="491"/>
                      <a:pt x="832" y="375"/>
                      <a:pt x="686" y="363"/>
                    </a:cubicBezTo>
                    <a:cubicBezTo>
                      <a:pt x="686" y="248"/>
                      <a:pt x="686" y="248"/>
                      <a:pt x="686" y="248"/>
                    </a:cubicBezTo>
                    <a:cubicBezTo>
                      <a:pt x="743" y="236"/>
                      <a:pt x="786" y="186"/>
                      <a:pt x="786" y="125"/>
                    </a:cubicBezTo>
                    <a:cubicBezTo>
                      <a:pt x="786" y="56"/>
                      <a:pt x="730" y="0"/>
                      <a:pt x="661" y="0"/>
                    </a:cubicBezTo>
                    <a:cubicBezTo>
                      <a:pt x="592" y="0"/>
                      <a:pt x="536" y="56"/>
                      <a:pt x="536" y="125"/>
                    </a:cubicBezTo>
                    <a:cubicBezTo>
                      <a:pt x="536" y="186"/>
                      <a:pt x="579" y="236"/>
                      <a:pt x="636" y="248"/>
                    </a:cubicBezTo>
                    <a:cubicBezTo>
                      <a:pt x="636" y="363"/>
                      <a:pt x="636" y="363"/>
                      <a:pt x="636" y="363"/>
                    </a:cubicBezTo>
                    <a:cubicBezTo>
                      <a:pt x="490" y="375"/>
                      <a:pt x="374" y="491"/>
                      <a:pt x="362" y="637"/>
                    </a:cubicBezTo>
                    <a:cubicBezTo>
                      <a:pt x="248" y="637"/>
                      <a:pt x="248" y="637"/>
                      <a:pt x="248" y="637"/>
                    </a:cubicBezTo>
                    <a:cubicBezTo>
                      <a:pt x="236" y="579"/>
                      <a:pt x="186" y="536"/>
                      <a:pt x="125" y="536"/>
                    </a:cubicBezTo>
                    <a:cubicBezTo>
                      <a:pt x="56" y="536"/>
                      <a:pt x="0" y="592"/>
                      <a:pt x="0" y="662"/>
                    </a:cubicBezTo>
                    <a:cubicBezTo>
                      <a:pt x="0" y="731"/>
                      <a:pt x="56" y="787"/>
                      <a:pt x="125" y="787"/>
                    </a:cubicBezTo>
                    <a:cubicBezTo>
                      <a:pt x="185" y="787"/>
                      <a:pt x="236" y="744"/>
                      <a:pt x="248" y="687"/>
                    </a:cubicBezTo>
                    <a:cubicBezTo>
                      <a:pt x="362" y="687"/>
                      <a:pt x="362" y="687"/>
                      <a:pt x="362" y="687"/>
                    </a:cubicBezTo>
                    <a:cubicBezTo>
                      <a:pt x="374" y="832"/>
                      <a:pt x="490" y="949"/>
                      <a:pt x="636" y="961"/>
                    </a:cubicBezTo>
                    <a:cubicBezTo>
                      <a:pt x="636" y="1075"/>
                      <a:pt x="636" y="1075"/>
                      <a:pt x="636" y="1075"/>
                    </a:cubicBezTo>
                    <a:cubicBezTo>
                      <a:pt x="579" y="1087"/>
                      <a:pt x="536" y="1137"/>
                      <a:pt x="536" y="1198"/>
                    </a:cubicBezTo>
                    <a:cubicBezTo>
                      <a:pt x="536" y="1267"/>
                      <a:pt x="592" y="1323"/>
                      <a:pt x="661" y="1323"/>
                    </a:cubicBezTo>
                    <a:cubicBezTo>
                      <a:pt x="730" y="1323"/>
                      <a:pt x="786" y="1267"/>
                      <a:pt x="786" y="1198"/>
                    </a:cubicBezTo>
                    <a:cubicBezTo>
                      <a:pt x="786" y="1137"/>
                      <a:pt x="743" y="1087"/>
                      <a:pt x="686" y="1075"/>
                    </a:cubicBezTo>
                    <a:cubicBezTo>
                      <a:pt x="686" y="961"/>
                      <a:pt x="686" y="961"/>
                      <a:pt x="686" y="961"/>
                    </a:cubicBezTo>
                    <a:cubicBezTo>
                      <a:pt x="832" y="949"/>
                      <a:pt x="948" y="832"/>
                      <a:pt x="960" y="687"/>
                    </a:cubicBezTo>
                    <a:cubicBezTo>
                      <a:pt x="1075" y="687"/>
                      <a:pt x="1075" y="687"/>
                      <a:pt x="1075" y="687"/>
                    </a:cubicBezTo>
                    <a:cubicBezTo>
                      <a:pt x="1087" y="744"/>
                      <a:pt x="1137" y="787"/>
                      <a:pt x="1198" y="787"/>
                    </a:cubicBezTo>
                    <a:cubicBezTo>
                      <a:pt x="1267" y="787"/>
                      <a:pt x="1323" y="731"/>
                      <a:pt x="1323" y="662"/>
                    </a:cubicBezTo>
                    <a:cubicBezTo>
                      <a:pt x="1323" y="592"/>
                      <a:pt x="1267" y="536"/>
                      <a:pt x="1198" y="536"/>
                    </a:cubicBezTo>
                    <a:close/>
                  </a:path>
                </a:pathLst>
              </a:cu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49" name="Oval 124">
                <a:extLst>
                  <a:ext uri="{FF2B5EF4-FFF2-40B4-BE49-F238E27FC236}">
                    <a16:creationId xmlns:a16="http://schemas.microsoft.com/office/drawing/2014/main" id="{ADA77850-A79E-A16B-C6F8-481F261EB39D}"/>
                  </a:ext>
                </a:extLst>
              </p:cNvPr>
              <p:cNvSpPr>
                <a:spLocks noChangeArrowheads="1"/>
              </p:cNvSpPr>
              <p:nvPr/>
            </p:nvSpPr>
            <p:spPr bwMode="auto">
              <a:xfrm>
                <a:off x="4219575" y="2770188"/>
                <a:ext cx="530225" cy="531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50" name="Oval 125">
                <a:extLst>
                  <a:ext uri="{FF2B5EF4-FFF2-40B4-BE49-F238E27FC236}">
                    <a16:creationId xmlns:a16="http://schemas.microsoft.com/office/drawing/2014/main" id="{115A05CF-9D5D-9221-CCC0-890527879EF4}"/>
                  </a:ext>
                </a:extLst>
              </p:cNvPr>
              <p:cNvSpPr>
                <a:spLocks noChangeArrowheads="1"/>
              </p:cNvSpPr>
              <p:nvPr/>
            </p:nvSpPr>
            <p:spPr bwMode="auto">
              <a:xfrm>
                <a:off x="1155700" y="5834063"/>
                <a:ext cx="52546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51" name="Oval 126">
                <a:extLst>
                  <a:ext uri="{FF2B5EF4-FFF2-40B4-BE49-F238E27FC236}">
                    <a16:creationId xmlns:a16="http://schemas.microsoft.com/office/drawing/2014/main" id="{C2B91D2A-2C07-D0D9-A70F-8690746DAE5B}"/>
                  </a:ext>
                </a:extLst>
              </p:cNvPr>
              <p:cNvSpPr>
                <a:spLocks noChangeArrowheads="1"/>
              </p:cNvSpPr>
              <p:nvPr/>
            </p:nvSpPr>
            <p:spPr bwMode="auto">
              <a:xfrm>
                <a:off x="4219575" y="8901113"/>
                <a:ext cx="530225" cy="527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52" name="Oval 127">
                <a:extLst>
                  <a:ext uri="{FF2B5EF4-FFF2-40B4-BE49-F238E27FC236}">
                    <a16:creationId xmlns:a16="http://schemas.microsoft.com/office/drawing/2014/main" id="{199CC651-BB00-BC86-ABAA-4358EDA51E4C}"/>
                  </a:ext>
                </a:extLst>
              </p:cNvPr>
              <p:cNvSpPr>
                <a:spLocks noChangeArrowheads="1"/>
              </p:cNvSpPr>
              <p:nvPr/>
            </p:nvSpPr>
            <p:spPr bwMode="auto">
              <a:xfrm>
                <a:off x="7281863" y="5834063"/>
                <a:ext cx="53181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53" name="Oval 128">
                <a:extLst>
                  <a:ext uri="{FF2B5EF4-FFF2-40B4-BE49-F238E27FC236}">
                    <a16:creationId xmlns:a16="http://schemas.microsoft.com/office/drawing/2014/main" id="{8D7A981B-6387-6C5E-B5B4-26F890987A90}"/>
                  </a:ext>
                </a:extLst>
              </p:cNvPr>
              <p:cNvSpPr>
                <a:spLocks noChangeArrowheads="1"/>
              </p:cNvSpPr>
              <p:nvPr/>
            </p:nvSpPr>
            <p:spPr bwMode="auto">
              <a:xfrm>
                <a:off x="3481388" y="5095876"/>
                <a:ext cx="2000250" cy="20066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54" name="Oval 129">
                <a:extLst>
                  <a:ext uri="{FF2B5EF4-FFF2-40B4-BE49-F238E27FC236}">
                    <a16:creationId xmlns:a16="http://schemas.microsoft.com/office/drawing/2014/main" id="{8C9A8DFC-3B64-7807-486E-C96D90D6071B}"/>
                  </a:ext>
                </a:extLst>
              </p:cNvPr>
              <p:cNvSpPr>
                <a:spLocks noChangeArrowheads="1"/>
              </p:cNvSpPr>
              <p:nvPr/>
            </p:nvSpPr>
            <p:spPr bwMode="auto">
              <a:xfrm>
                <a:off x="3767138" y="5381626"/>
                <a:ext cx="1428750" cy="1435100"/>
              </a:xfrm>
              <a:prstGeom prst="ellipse">
                <a:avLst/>
              </a:pr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grpSp>
      </p:grpSp>
      <p:sp>
        <p:nvSpPr>
          <p:cNvPr id="255" name="矢印: 右 254">
            <a:extLst>
              <a:ext uri="{FF2B5EF4-FFF2-40B4-BE49-F238E27FC236}">
                <a16:creationId xmlns:a16="http://schemas.microsoft.com/office/drawing/2014/main" id="{5F260234-7565-5A20-7977-76DEA85F0947}"/>
              </a:ext>
            </a:extLst>
          </p:cNvPr>
          <p:cNvSpPr/>
          <p:nvPr/>
        </p:nvSpPr>
        <p:spPr>
          <a:xfrm>
            <a:off x="1504648" y="2913572"/>
            <a:ext cx="223534"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 name="正方形/長方形 255">
            <a:extLst>
              <a:ext uri="{FF2B5EF4-FFF2-40B4-BE49-F238E27FC236}">
                <a16:creationId xmlns:a16="http://schemas.microsoft.com/office/drawing/2014/main" id="{A6AC51E6-872B-92E4-D5B4-04B0A51631D4}"/>
              </a:ext>
            </a:extLst>
          </p:cNvPr>
          <p:cNvSpPr/>
          <p:nvPr/>
        </p:nvSpPr>
        <p:spPr>
          <a:xfrm>
            <a:off x="356911" y="2781910"/>
            <a:ext cx="1104302" cy="720000"/>
          </a:xfrm>
          <a:prstGeom prst="rect">
            <a:avLst/>
          </a:prstGeom>
          <a:solidFill>
            <a:srgbClr val="F2F7FC">
              <a:alpha val="60000"/>
            </a:srgbClr>
          </a:solidFill>
          <a:ln w="25400" cap="flat" cmpd="sng" algn="ctr">
            <a:solidFill>
              <a:schemeClr val="bg1">
                <a:lumMod val="85000"/>
              </a:schemeClr>
            </a:solidFill>
            <a:prstDash val="solid"/>
          </a:ln>
          <a:effectLst/>
        </p:spPr>
        <p:txBody>
          <a:bodyPr lIns="51435" tIns="25718" rIns="51435" bIns="25718"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0" cap="none" spc="0" normalizeH="0" baseline="0" noProof="0">
              <a:ln>
                <a:noFill/>
              </a:ln>
              <a:solidFill>
                <a:srgbClr val="0070C0"/>
              </a:solidFill>
              <a:effectLst/>
              <a:uLnTx/>
              <a:uFillTx/>
              <a:latin typeface="メイリオ"/>
              <a:ea typeface="メイリオ"/>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a:ln>
                  <a:noFill/>
                </a:ln>
                <a:solidFill>
                  <a:srgbClr val="0070C0"/>
                </a:solidFill>
                <a:effectLst/>
                <a:uLnTx/>
                <a:uFillTx/>
                <a:latin typeface="メイリオ"/>
                <a:ea typeface="メイリオ"/>
                <a:cs typeface="+mn-cs"/>
              </a:rPr>
              <a:t>伝票登録</a:t>
            </a:r>
            <a:endParaRPr kumimoji="0" lang="en-US" altLang="ja-JP" sz="800" b="1" i="0" u="none" strike="noStrike" kern="0" cap="none" spc="0" normalizeH="0" baseline="0" noProof="0">
              <a:ln>
                <a:noFill/>
              </a:ln>
              <a:solidFill>
                <a:srgbClr val="0070C0"/>
              </a:solidFill>
              <a:effectLst/>
              <a:uLnTx/>
              <a:uFillTx/>
              <a:latin typeface="メイリオ"/>
              <a:ea typeface="メイリオ"/>
              <a:cs typeface="+mn-cs"/>
            </a:endParaRPr>
          </a:p>
        </p:txBody>
      </p:sp>
      <p:sp>
        <p:nvSpPr>
          <p:cNvPr id="257" name="テキスト プレースホルダー 2">
            <a:extLst>
              <a:ext uri="{FF2B5EF4-FFF2-40B4-BE49-F238E27FC236}">
                <a16:creationId xmlns:a16="http://schemas.microsoft.com/office/drawing/2014/main" id="{25D02DCF-D77A-01EE-4FA2-751439C3CF33}"/>
              </a:ext>
            </a:extLst>
          </p:cNvPr>
          <p:cNvSpPr txBox="1">
            <a:spLocks/>
          </p:cNvSpPr>
          <p:nvPr/>
        </p:nvSpPr>
        <p:spPr>
          <a:xfrm>
            <a:off x="347744" y="2433531"/>
            <a:ext cx="1119758" cy="38789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ts val="1700"/>
              </a:lnSpc>
              <a:spcBef>
                <a:spcPts val="0"/>
              </a:spcBef>
              <a:spcAft>
                <a:spcPts val="0"/>
              </a:spcAft>
              <a:buClrTx/>
              <a:buSzTx/>
              <a:buFont typeface="Arial" panose="020B0604020202020204" pitchFamily="34" charset="0"/>
              <a:buNone/>
              <a:tabLst/>
              <a:defRPr/>
            </a:pPr>
            <a:r>
              <a:rPr kumimoji="1" lang="ja-JP" altLang="en-US" sz="1050" b="0" i="0" u="none" strike="noStrike" kern="1200" cap="none" spc="0" normalizeH="0" baseline="0" noProof="0">
                <a:ln>
                  <a:noFill/>
                </a:ln>
                <a:solidFill>
                  <a:prstClr val="black"/>
                </a:solidFill>
                <a:effectLst/>
                <a:uLnTx/>
                <a:uFillTx/>
                <a:latin typeface="メイリオ"/>
                <a:ea typeface="メイリオ"/>
                <a:cs typeface="+mn-cs"/>
              </a:rPr>
              <a:t>債権伝票入力</a:t>
            </a:r>
          </a:p>
        </p:txBody>
      </p:sp>
      <p:sp>
        <p:nvSpPr>
          <p:cNvPr id="258" name="円柱 257">
            <a:extLst>
              <a:ext uri="{FF2B5EF4-FFF2-40B4-BE49-F238E27FC236}">
                <a16:creationId xmlns:a16="http://schemas.microsoft.com/office/drawing/2014/main" id="{7F99C563-8867-354D-804B-3DA55AAD7CD3}"/>
              </a:ext>
            </a:extLst>
          </p:cNvPr>
          <p:cNvSpPr/>
          <p:nvPr/>
        </p:nvSpPr>
        <p:spPr>
          <a:xfrm>
            <a:off x="443733" y="3911622"/>
            <a:ext cx="889242" cy="485107"/>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a:ea typeface="メイリオ"/>
                <a:cs typeface="+mn-cs"/>
              </a:rPr>
              <a:t>得意先マスタ</a:t>
            </a:r>
          </a:p>
        </p:txBody>
      </p:sp>
      <p:sp>
        <p:nvSpPr>
          <p:cNvPr id="259" name="円柱 258">
            <a:extLst>
              <a:ext uri="{FF2B5EF4-FFF2-40B4-BE49-F238E27FC236}">
                <a16:creationId xmlns:a16="http://schemas.microsoft.com/office/drawing/2014/main" id="{E15AC377-6565-F5C6-5592-52A6B447E7B0}"/>
              </a:ext>
            </a:extLst>
          </p:cNvPr>
          <p:cNvSpPr/>
          <p:nvPr/>
        </p:nvSpPr>
        <p:spPr>
          <a:xfrm>
            <a:off x="1705212" y="3911622"/>
            <a:ext cx="1235282" cy="496332"/>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a:ea typeface="メイリオ"/>
                <a:cs typeface="+mn-cs"/>
              </a:rPr>
              <a:t>デジタルインボイス項目対応マスタ</a:t>
            </a:r>
          </a:p>
        </p:txBody>
      </p:sp>
      <p:sp>
        <p:nvSpPr>
          <p:cNvPr id="260" name="正方形/長方形 259">
            <a:extLst>
              <a:ext uri="{FF2B5EF4-FFF2-40B4-BE49-F238E27FC236}">
                <a16:creationId xmlns:a16="http://schemas.microsoft.com/office/drawing/2014/main" id="{AFC1102E-9523-DF9B-AC4A-B73BCD4F9712}"/>
              </a:ext>
            </a:extLst>
          </p:cNvPr>
          <p:cNvSpPr/>
          <p:nvPr/>
        </p:nvSpPr>
        <p:spPr>
          <a:xfrm>
            <a:off x="1749451" y="2782800"/>
            <a:ext cx="1235282" cy="720000"/>
          </a:xfrm>
          <a:prstGeom prst="rect">
            <a:avLst/>
          </a:prstGeom>
          <a:solidFill>
            <a:srgbClr val="F2F7FC">
              <a:alpha val="60000"/>
            </a:srgbClr>
          </a:solidFill>
          <a:ln w="25400" cap="flat" cmpd="sng" algn="ctr">
            <a:solidFill>
              <a:schemeClr val="bg1">
                <a:lumMod val="85000"/>
              </a:schemeClr>
            </a:solidFill>
            <a:prstDash val="solid"/>
          </a:ln>
          <a:effectLst/>
        </p:spPr>
        <p:txBody>
          <a:bodyPr lIns="51435" tIns="25718" rIns="51435" bIns="25718" rtlCol="0" anchor="ctr"/>
          <a:lstStyle/>
          <a:p>
            <a:pPr marL="0" marR="0" lvl="0" indent="0" defTabSz="6858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①デジタル</a:t>
            </a: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インボイスの</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作成と送信</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endParaRPr kumimoji="0" lang="en-US" altLang="ja-JP" sz="800" b="1" kern="0" dirty="0">
              <a:solidFill>
                <a:srgbClr val="0070C0"/>
              </a:solidFill>
              <a:latin typeface="メイリオ"/>
              <a:ea typeface="メイリオ"/>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②デジタル</a:t>
            </a: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インボイスの</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発行履歴管理</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p:txBody>
      </p:sp>
      <p:sp>
        <p:nvSpPr>
          <p:cNvPr id="261" name="テキスト プレースホルダー 2">
            <a:extLst>
              <a:ext uri="{FF2B5EF4-FFF2-40B4-BE49-F238E27FC236}">
                <a16:creationId xmlns:a16="http://schemas.microsoft.com/office/drawing/2014/main" id="{C6A69B21-CB73-5601-5505-F10093D0179B}"/>
              </a:ext>
            </a:extLst>
          </p:cNvPr>
          <p:cNvSpPr txBox="1">
            <a:spLocks/>
          </p:cNvSpPr>
          <p:nvPr/>
        </p:nvSpPr>
        <p:spPr>
          <a:xfrm>
            <a:off x="1740284" y="2442265"/>
            <a:ext cx="1255053" cy="365765"/>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ja-JP" altLang="en-US" sz="1050" dirty="0">
                <a:solidFill>
                  <a:prstClr val="black"/>
                </a:solidFill>
                <a:latin typeface="メイリオ"/>
                <a:ea typeface="メイリオ"/>
              </a:rPr>
              <a:t>デジタルインボイス作成・送信</a:t>
            </a:r>
            <a:endParaRPr kumimoji="1" lang="ja-JP" altLang="en-US" sz="1050" b="0" i="0" u="none" strike="noStrike" kern="1200" cap="none" spc="0" normalizeH="0" baseline="0" noProof="0" dirty="0">
              <a:ln>
                <a:noFill/>
              </a:ln>
              <a:solidFill>
                <a:prstClr val="black"/>
              </a:solidFill>
              <a:effectLst/>
              <a:uLnTx/>
              <a:uFillTx/>
              <a:latin typeface="メイリオ"/>
              <a:ea typeface="メイリオ"/>
              <a:cs typeface="+mn-cs"/>
            </a:endParaRPr>
          </a:p>
        </p:txBody>
      </p:sp>
      <p:cxnSp>
        <p:nvCxnSpPr>
          <p:cNvPr id="262" name="直線矢印コネクタ 261">
            <a:extLst>
              <a:ext uri="{FF2B5EF4-FFF2-40B4-BE49-F238E27FC236}">
                <a16:creationId xmlns:a16="http://schemas.microsoft.com/office/drawing/2014/main" id="{4808B713-2861-A692-BA89-4926D7BAAB5C}"/>
              </a:ext>
            </a:extLst>
          </p:cNvPr>
          <p:cNvCxnSpPr>
            <a:cxnSpLocks/>
            <a:stCxn id="258" idx="1"/>
          </p:cNvCxnSpPr>
          <p:nvPr/>
        </p:nvCxnSpPr>
        <p:spPr>
          <a:xfrm flipV="1">
            <a:off x="888354" y="3566421"/>
            <a:ext cx="9909" cy="345201"/>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63" name="テキスト ボックス 262">
            <a:extLst>
              <a:ext uri="{FF2B5EF4-FFF2-40B4-BE49-F238E27FC236}">
                <a16:creationId xmlns:a16="http://schemas.microsoft.com/office/drawing/2014/main" id="{43885EDF-1769-81A3-0B4D-DDF14400B16D}"/>
              </a:ext>
            </a:extLst>
          </p:cNvPr>
          <p:cNvSpPr txBox="1"/>
          <p:nvPr/>
        </p:nvSpPr>
        <p:spPr>
          <a:xfrm>
            <a:off x="743788" y="3652450"/>
            <a:ext cx="7305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参照</a:t>
            </a:r>
            <a:endParaRPr kumimoji="1" lang="en-US" altLang="ja-JP" sz="700" b="0" i="0" u="none" strike="noStrike" kern="1200" cap="none" spc="0" normalizeH="0" baseline="0" noProof="0">
              <a:ln>
                <a:noFill/>
              </a:ln>
              <a:solidFill>
                <a:prstClr val="black"/>
              </a:solidFill>
              <a:effectLst/>
              <a:uLnTx/>
              <a:uFillTx/>
              <a:latin typeface="メイリオ"/>
              <a:ea typeface="メイリオ"/>
              <a:cs typeface="+mn-cs"/>
            </a:endParaRPr>
          </a:p>
        </p:txBody>
      </p:sp>
      <p:cxnSp>
        <p:nvCxnSpPr>
          <p:cNvPr id="264" name="直線矢印コネクタ 263">
            <a:extLst>
              <a:ext uri="{FF2B5EF4-FFF2-40B4-BE49-F238E27FC236}">
                <a16:creationId xmlns:a16="http://schemas.microsoft.com/office/drawing/2014/main" id="{0F949408-EAA4-1553-007B-4C50AE339D49}"/>
              </a:ext>
            </a:extLst>
          </p:cNvPr>
          <p:cNvCxnSpPr>
            <a:cxnSpLocks/>
          </p:cNvCxnSpPr>
          <p:nvPr/>
        </p:nvCxnSpPr>
        <p:spPr>
          <a:xfrm flipV="1">
            <a:off x="2327964" y="3579862"/>
            <a:ext cx="0" cy="288032"/>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65" name="テキスト ボックス 264">
            <a:extLst>
              <a:ext uri="{FF2B5EF4-FFF2-40B4-BE49-F238E27FC236}">
                <a16:creationId xmlns:a16="http://schemas.microsoft.com/office/drawing/2014/main" id="{33E925E9-F8A3-3185-BCEE-6EAB23F981C1}"/>
              </a:ext>
            </a:extLst>
          </p:cNvPr>
          <p:cNvSpPr txBox="1"/>
          <p:nvPr/>
        </p:nvSpPr>
        <p:spPr>
          <a:xfrm>
            <a:off x="2173489" y="3665891"/>
            <a:ext cx="7305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参照</a:t>
            </a:r>
            <a:endParaRPr kumimoji="1" lang="en-US" altLang="ja-JP" sz="7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66" name="矢印: 右 265">
            <a:extLst>
              <a:ext uri="{FF2B5EF4-FFF2-40B4-BE49-F238E27FC236}">
                <a16:creationId xmlns:a16="http://schemas.microsoft.com/office/drawing/2014/main" id="{D491F135-2D66-71C7-D653-CD71D0D74229}"/>
              </a:ext>
            </a:extLst>
          </p:cNvPr>
          <p:cNvSpPr/>
          <p:nvPr/>
        </p:nvSpPr>
        <p:spPr>
          <a:xfrm>
            <a:off x="3074644" y="2913572"/>
            <a:ext cx="357289"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矢印: 右 266">
            <a:extLst>
              <a:ext uri="{FF2B5EF4-FFF2-40B4-BE49-F238E27FC236}">
                <a16:creationId xmlns:a16="http://schemas.microsoft.com/office/drawing/2014/main" id="{9C30437D-2593-87C6-5359-81AF4EDF1756}"/>
              </a:ext>
            </a:extLst>
          </p:cNvPr>
          <p:cNvSpPr/>
          <p:nvPr/>
        </p:nvSpPr>
        <p:spPr>
          <a:xfrm>
            <a:off x="4133792" y="2913572"/>
            <a:ext cx="345350"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正方形/長方形 267">
            <a:extLst>
              <a:ext uri="{FF2B5EF4-FFF2-40B4-BE49-F238E27FC236}">
                <a16:creationId xmlns:a16="http://schemas.microsoft.com/office/drawing/2014/main" id="{DDB34D7F-0DB1-16A2-6CE1-8F35DFD0F73F}"/>
              </a:ext>
            </a:extLst>
          </p:cNvPr>
          <p:cNvSpPr/>
          <p:nvPr/>
        </p:nvSpPr>
        <p:spPr>
          <a:xfrm>
            <a:off x="5582355" y="2781327"/>
            <a:ext cx="1477432" cy="1288078"/>
          </a:xfrm>
          <a:prstGeom prst="rect">
            <a:avLst/>
          </a:prstGeom>
          <a:solidFill>
            <a:srgbClr val="F2F7FC">
              <a:alpha val="60000"/>
            </a:srgbClr>
          </a:solidFill>
          <a:ln w="25400" cap="flat" cmpd="sng" algn="ctr">
            <a:solidFill>
              <a:schemeClr val="bg1">
                <a:lumMod val="85000"/>
              </a:schemeClr>
            </a:solidFill>
            <a:prstDash val="solid"/>
          </a:ln>
          <a:effectLst/>
        </p:spPr>
        <p:txBody>
          <a:bodyPr lIns="51435" tIns="25718" rIns="51435" bIns="25718"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①</a:t>
            </a:r>
            <a:r>
              <a:rPr kumimoji="0" lang="ja-JP" altLang="en-US" sz="800" b="1" kern="0" dirty="0">
                <a:solidFill>
                  <a:srgbClr val="0070C0"/>
                </a:solidFill>
                <a:latin typeface="メイリオ"/>
                <a:ea typeface="メイリオ"/>
              </a:rPr>
              <a:t>アクセスポイント</a:t>
            </a: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に問合せ</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②デジタルインボイスの記載内容と各マスタ設定内容に従い、支払伝票を一括自動作成</a:t>
            </a:r>
            <a:endParaRPr kumimoji="0" lang="en-US" altLang="ja-JP" sz="800" b="1" kern="0" dirty="0">
              <a:solidFill>
                <a:srgbClr val="0070C0"/>
              </a:solidFill>
              <a:latin typeface="メイリオ"/>
              <a:ea typeface="メイリオ"/>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kern="0" dirty="0">
              <a:solidFill>
                <a:srgbClr val="0070C0"/>
              </a:solidFill>
              <a:latin typeface="メイリオ"/>
              <a:ea typeface="メイリオ"/>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③各伝票には</a:t>
            </a:r>
            <a:endParaRPr kumimoji="0" lang="en-US" altLang="ja-JP" sz="800" b="1" kern="0" dirty="0">
              <a:solidFill>
                <a:srgbClr val="0070C0"/>
              </a:solidFill>
              <a:latin typeface="メイリオ"/>
              <a:ea typeface="メイリオ"/>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証憑が自動添付</a:t>
            </a:r>
          </a:p>
        </p:txBody>
      </p:sp>
      <p:sp>
        <p:nvSpPr>
          <p:cNvPr id="269" name="テキスト プレースホルダー 2">
            <a:extLst>
              <a:ext uri="{FF2B5EF4-FFF2-40B4-BE49-F238E27FC236}">
                <a16:creationId xmlns:a16="http://schemas.microsoft.com/office/drawing/2014/main" id="{B7A28FAD-3674-9E79-533F-59C420F3487C}"/>
              </a:ext>
            </a:extLst>
          </p:cNvPr>
          <p:cNvSpPr txBox="1">
            <a:spLocks/>
          </p:cNvSpPr>
          <p:nvPr/>
        </p:nvSpPr>
        <p:spPr>
          <a:xfrm>
            <a:off x="5573188" y="2436880"/>
            <a:ext cx="1494219" cy="326255"/>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ja-JP" altLang="en-US" sz="1050" dirty="0">
                <a:solidFill>
                  <a:prstClr val="black"/>
                </a:solidFill>
                <a:latin typeface="メイリオ"/>
                <a:ea typeface="メイリオ"/>
              </a:rPr>
              <a:t>デジタルインボイス</a:t>
            </a:r>
            <a:endParaRPr lang="en-US" altLang="ja-JP" sz="1050" dirty="0">
              <a:solidFill>
                <a:prstClr val="black"/>
              </a:solidFill>
              <a:latin typeface="メイリオ"/>
              <a:ea typeface="メイリオ"/>
            </a:endParaRPr>
          </a:p>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kumimoji="1" lang="ja-JP" altLang="en-US" sz="1050" b="0" i="0" u="none" strike="noStrike" kern="1200" cap="none" spc="0" normalizeH="0" baseline="0" noProof="0" dirty="0">
                <a:ln>
                  <a:noFill/>
                </a:ln>
                <a:solidFill>
                  <a:prstClr val="black"/>
                </a:solidFill>
                <a:effectLst/>
                <a:uLnTx/>
                <a:uFillTx/>
                <a:latin typeface="メイリオ"/>
                <a:ea typeface="メイリオ"/>
                <a:cs typeface="+mn-cs"/>
              </a:rPr>
              <a:t>一覧</a:t>
            </a:r>
          </a:p>
        </p:txBody>
      </p:sp>
      <p:sp>
        <p:nvSpPr>
          <p:cNvPr id="270" name="テキスト ボックス 269">
            <a:extLst>
              <a:ext uri="{FF2B5EF4-FFF2-40B4-BE49-F238E27FC236}">
                <a16:creationId xmlns:a16="http://schemas.microsoft.com/office/drawing/2014/main" id="{FC50B2F1-F937-974E-7715-E4319483C519}"/>
              </a:ext>
            </a:extLst>
          </p:cNvPr>
          <p:cNvSpPr txBox="1"/>
          <p:nvPr/>
        </p:nvSpPr>
        <p:spPr>
          <a:xfrm>
            <a:off x="3228064" y="3391334"/>
            <a:ext cx="1238322" cy="338554"/>
          </a:xfrm>
          <a:prstGeom prst="rect">
            <a:avLst/>
          </a:prstGeom>
          <a:noFill/>
        </p:spPr>
        <p:txBody>
          <a:bodyPr wrap="square" rtlCol="0">
            <a:spAutoFit/>
          </a:bodyPr>
          <a:lstStyle/>
          <a:p>
            <a:pPr algn="ctr"/>
            <a:r>
              <a:rPr lang="ja-JP" altLang="en-US" sz="800" dirty="0"/>
              <a:t>売り手</a:t>
            </a:r>
            <a:endParaRPr kumimoji="1" lang="en-US" altLang="ja-JP" sz="800" dirty="0"/>
          </a:p>
          <a:p>
            <a:pPr algn="ctr"/>
            <a:r>
              <a:rPr kumimoji="1" lang="ja-JP" altLang="en-US" sz="800" dirty="0"/>
              <a:t>アクセスポイント</a:t>
            </a:r>
          </a:p>
        </p:txBody>
      </p:sp>
      <p:sp>
        <p:nvSpPr>
          <p:cNvPr id="271" name="テキスト ボックス 270">
            <a:extLst>
              <a:ext uri="{FF2B5EF4-FFF2-40B4-BE49-F238E27FC236}">
                <a16:creationId xmlns:a16="http://schemas.microsoft.com/office/drawing/2014/main" id="{A14EBC35-7745-E900-2F08-24231D9C7732}"/>
              </a:ext>
            </a:extLst>
          </p:cNvPr>
          <p:cNvSpPr txBox="1"/>
          <p:nvPr/>
        </p:nvSpPr>
        <p:spPr>
          <a:xfrm>
            <a:off x="4164168" y="3391334"/>
            <a:ext cx="1238322" cy="338554"/>
          </a:xfrm>
          <a:prstGeom prst="rect">
            <a:avLst/>
          </a:prstGeom>
          <a:noFill/>
        </p:spPr>
        <p:txBody>
          <a:bodyPr wrap="square" rtlCol="0">
            <a:spAutoFit/>
          </a:bodyPr>
          <a:lstStyle/>
          <a:p>
            <a:pPr algn="ctr"/>
            <a:r>
              <a:rPr kumimoji="1" lang="ja-JP" altLang="en-US" sz="800"/>
              <a:t>買い手</a:t>
            </a:r>
            <a:endParaRPr kumimoji="1" lang="en-US" altLang="ja-JP" sz="800"/>
          </a:p>
          <a:p>
            <a:pPr algn="ctr"/>
            <a:r>
              <a:rPr kumimoji="1" lang="ja-JP" altLang="en-US" sz="800"/>
              <a:t>アクセスポイント</a:t>
            </a:r>
          </a:p>
        </p:txBody>
      </p:sp>
      <p:sp>
        <p:nvSpPr>
          <p:cNvPr id="272" name="矢印: 右 271">
            <a:extLst>
              <a:ext uri="{FF2B5EF4-FFF2-40B4-BE49-F238E27FC236}">
                <a16:creationId xmlns:a16="http://schemas.microsoft.com/office/drawing/2014/main" id="{7365194E-8C79-3469-E08F-DCB1DC359429}"/>
              </a:ext>
            </a:extLst>
          </p:cNvPr>
          <p:cNvSpPr/>
          <p:nvPr/>
        </p:nvSpPr>
        <p:spPr>
          <a:xfrm>
            <a:off x="7121834" y="2913572"/>
            <a:ext cx="291427"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3" name="正方形/長方形 272">
            <a:extLst>
              <a:ext uri="{FF2B5EF4-FFF2-40B4-BE49-F238E27FC236}">
                <a16:creationId xmlns:a16="http://schemas.microsoft.com/office/drawing/2014/main" id="{07C033AF-B3DC-2EDC-DF5E-164C7D539AEB}"/>
              </a:ext>
            </a:extLst>
          </p:cNvPr>
          <p:cNvSpPr/>
          <p:nvPr/>
        </p:nvSpPr>
        <p:spPr>
          <a:xfrm>
            <a:off x="7453466" y="2782800"/>
            <a:ext cx="1332000" cy="1288800"/>
          </a:xfrm>
          <a:prstGeom prst="rect">
            <a:avLst/>
          </a:prstGeom>
          <a:solidFill>
            <a:srgbClr val="F2F7FC">
              <a:alpha val="60000"/>
            </a:srgbClr>
          </a:solidFill>
          <a:ln w="25400" cap="flat" cmpd="sng" algn="ctr">
            <a:solidFill>
              <a:schemeClr val="bg1">
                <a:lumMod val="85000"/>
              </a:schemeClr>
            </a:solidFill>
            <a:prstDash val="solid"/>
          </a:ln>
          <a:effectLst/>
        </p:spPr>
        <p:txBody>
          <a:bodyPr lIns="51435" tIns="25718" rIns="51435" bIns="25718"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①デジタルインボイス一覧から、支払伝票を</a:t>
            </a:r>
            <a:r>
              <a:rPr kumimoji="0" lang="ja-JP" altLang="en-US" sz="800" b="1" kern="0" dirty="0">
                <a:solidFill>
                  <a:srgbClr val="0070C0"/>
                </a:solidFill>
                <a:latin typeface="メイリオ"/>
                <a:ea typeface="メイリオ"/>
              </a:rPr>
              <a:t>個別</a:t>
            </a: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作成</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kern="0" dirty="0">
              <a:solidFill>
                <a:srgbClr val="0070C0"/>
              </a:solidFill>
              <a:latin typeface="メイリオ"/>
              <a:ea typeface="メイリオ"/>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②伝票には証憑が自動添付</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p:txBody>
      </p:sp>
      <p:sp>
        <p:nvSpPr>
          <p:cNvPr id="274" name="テキスト プレースホルダー 2">
            <a:extLst>
              <a:ext uri="{FF2B5EF4-FFF2-40B4-BE49-F238E27FC236}">
                <a16:creationId xmlns:a16="http://schemas.microsoft.com/office/drawing/2014/main" id="{3BFD169A-085B-F320-A737-CC6908496F31}"/>
              </a:ext>
            </a:extLst>
          </p:cNvPr>
          <p:cNvSpPr txBox="1">
            <a:spLocks/>
          </p:cNvSpPr>
          <p:nvPr/>
        </p:nvSpPr>
        <p:spPr>
          <a:xfrm>
            <a:off x="7452660" y="2436880"/>
            <a:ext cx="1329509" cy="326255"/>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ja-JP" altLang="en-US" sz="1050" dirty="0">
                <a:solidFill>
                  <a:prstClr val="black"/>
                </a:solidFill>
                <a:latin typeface="メイリオ"/>
                <a:ea typeface="メイリオ"/>
              </a:rPr>
              <a:t>デジタルインボイス</a:t>
            </a:r>
            <a:endParaRPr lang="en-US" altLang="ja-JP" sz="1050" dirty="0">
              <a:solidFill>
                <a:prstClr val="black"/>
              </a:solidFill>
              <a:latin typeface="メイリオ"/>
              <a:ea typeface="メイリオ"/>
            </a:endParaRPr>
          </a:p>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ja-JP" altLang="en-US" sz="1050" dirty="0">
                <a:solidFill>
                  <a:prstClr val="black"/>
                </a:solidFill>
                <a:latin typeface="メイリオ"/>
                <a:ea typeface="メイリオ"/>
              </a:rPr>
              <a:t>支払伝票入力</a:t>
            </a:r>
            <a:endParaRPr kumimoji="1" lang="ja-JP" altLang="en-US" sz="1050" b="0" i="0" u="none" strike="noStrike" kern="1200" cap="none" spc="0" normalizeH="0" baseline="0" noProof="0" dirty="0">
              <a:ln>
                <a:noFill/>
              </a:ln>
              <a:solidFill>
                <a:prstClr val="black"/>
              </a:solidFill>
              <a:effectLst/>
              <a:uLnTx/>
              <a:uFillTx/>
              <a:latin typeface="メイリオ"/>
              <a:ea typeface="メイリオ"/>
              <a:cs typeface="+mn-cs"/>
            </a:endParaRPr>
          </a:p>
        </p:txBody>
      </p:sp>
      <p:cxnSp>
        <p:nvCxnSpPr>
          <p:cNvPr id="275" name="直線矢印コネクタ 274">
            <a:extLst>
              <a:ext uri="{FF2B5EF4-FFF2-40B4-BE49-F238E27FC236}">
                <a16:creationId xmlns:a16="http://schemas.microsoft.com/office/drawing/2014/main" id="{E50D3CC5-914E-86E3-8E1F-20499241BBDE}"/>
              </a:ext>
            </a:extLst>
          </p:cNvPr>
          <p:cNvCxnSpPr>
            <a:cxnSpLocks/>
          </p:cNvCxnSpPr>
          <p:nvPr/>
        </p:nvCxnSpPr>
        <p:spPr>
          <a:xfrm flipH="1">
            <a:off x="6297137" y="2095190"/>
            <a:ext cx="196099" cy="235297"/>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76" name="テキスト ボックス 275">
            <a:extLst>
              <a:ext uri="{FF2B5EF4-FFF2-40B4-BE49-F238E27FC236}">
                <a16:creationId xmlns:a16="http://schemas.microsoft.com/office/drawing/2014/main" id="{821FCF28-846A-4A20-8D42-EED2A5709656}"/>
              </a:ext>
            </a:extLst>
          </p:cNvPr>
          <p:cNvSpPr txBox="1"/>
          <p:nvPr/>
        </p:nvSpPr>
        <p:spPr>
          <a:xfrm>
            <a:off x="7709777" y="1996678"/>
            <a:ext cx="7305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参照</a:t>
            </a:r>
            <a:endParaRPr kumimoji="1" lang="en-US" altLang="ja-JP" sz="7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77" name="円柱 276">
            <a:extLst>
              <a:ext uri="{FF2B5EF4-FFF2-40B4-BE49-F238E27FC236}">
                <a16:creationId xmlns:a16="http://schemas.microsoft.com/office/drawing/2014/main" id="{52B1DDC8-B028-183F-F6FC-41A97F0B50FF}"/>
              </a:ext>
            </a:extLst>
          </p:cNvPr>
          <p:cNvSpPr/>
          <p:nvPr/>
        </p:nvSpPr>
        <p:spPr>
          <a:xfrm>
            <a:off x="6539903" y="1834155"/>
            <a:ext cx="1235282" cy="496332"/>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a:ea typeface="メイリオ"/>
                <a:cs typeface="+mn-cs"/>
              </a:rPr>
              <a:t>デジタルインボイス</a:t>
            </a:r>
            <a:r>
              <a:rPr lang="ja-JP" altLang="en-US" sz="900">
                <a:solidFill>
                  <a:prstClr val="black"/>
                </a:solidFill>
                <a:latin typeface="メイリオ"/>
                <a:ea typeface="メイリオ"/>
              </a:rPr>
              <a:t>支払伝票作成</a:t>
            </a:r>
            <a:r>
              <a:rPr kumimoji="1" lang="ja-JP" altLang="en-US" sz="900" b="0" i="0" u="none" strike="noStrike" kern="1200" cap="none" spc="0" normalizeH="0" baseline="0" noProof="0">
                <a:ln>
                  <a:noFill/>
                </a:ln>
                <a:solidFill>
                  <a:prstClr val="black"/>
                </a:solidFill>
                <a:effectLst/>
                <a:uLnTx/>
                <a:uFillTx/>
                <a:latin typeface="メイリオ"/>
                <a:ea typeface="メイリオ"/>
                <a:cs typeface="+mn-cs"/>
              </a:rPr>
              <a:t>マスタ</a:t>
            </a:r>
          </a:p>
        </p:txBody>
      </p:sp>
      <p:sp>
        <p:nvSpPr>
          <p:cNvPr id="280" name="矢印: 右 279">
            <a:extLst>
              <a:ext uri="{FF2B5EF4-FFF2-40B4-BE49-F238E27FC236}">
                <a16:creationId xmlns:a16="http://schemas.microsoft.com/office/drawing/2014/main" id="{4F7B29F3-9EC0-7046-6C9A-F38A66F23827}"/>
              </a:ext>
            </a:extLst>
          </p:cNvPr>
          <p:cNvSpPr/>
          <p:nvPr/>
        </p:nvSpPr>
        <p:spPr>
          <a:xfrm rot="5400000">
            <a:off x="6184935" y="4076113"/>
            <a:ext cx="295917"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1" name="グループ化 280">
            <a:extLst>
              <a:ext uri="{FF2B5EF4-FFF2-40B4-BE49-F238E27FC236}">
                <a16:creationId xmlns:a16="http://schemas.microsoft.com/office/drawing/2014/main" id="{ECC61EF6-D015-1976-06E7-EBAC0A7CB741}"/>
              </a:ext>
            </a:extLst>
          </p:cNvPr>
          <p:cNvGrpSpPr/>
          <p:nvPr/>
        </p:nvGrpSpPr>
        <p:grpSpPr>
          <a:xfrm>
            <a:off x="7633545" y="4431579"/>
            <a:ext cx="679781" cy="302299"/>
            <a:chOff x="7801233" y="1971196"/>
            <a:chExt cx="992990" cy="358198"/>
          </a:xfrm>
          <a:solidFill>
            <a:schemeClr val="bg1"/>
          </a:solidFill>
        </p:grpSpPr>
        <p:grpSp>
          <p:nvGrpSpPr>
            <p:cNvPr id="282" name="グループ化 281">
              <a:extLst>
                <a:ext uri="{FF2B5EF4-FFF2-40B4-BE49-F238E27FC236}">
                  <a16:creationId xmlns:a16="http://schemas.microsoft.com/office/drawing/2014/main" id="{666B05F5-47EA-B5EB-16D9-EA11B9BD1C8C}"/>
                </a:ext>
              </a:extLst>
            </p:cNvPr>
            <p:cNvGrpSpPr/>
            <p:nvPr/>
          </p:nvGrpSpPr>
          <p:grpSpPr>
            <a:xfrm>
              <a:off x="8376710" y="2043268"/>
              <a:ext cx="417513" cy="220662"/>
              <a:chOff x="2952747" y="5937614"/>
              <a:chExt cx="417513" cy="220662"/>
            </a:xfrm>
            <a:grpFill/>
          </p:grpSpPr>
          <p:sp>
            <p:nvSpPr>
              <p:cNvPr id="284" name="Freeform 52">
                <a:extLst>
                  <a:ext uri="{FF2B5EF4-FFF2-40B4-BE49-F238E27FC236}">
                    <a16:creationId xmlns:a16="http://schemas.microsoft.com/office/drawing/2014/main" id="{DEA95E4D-93D6-69E1-0927-364019AA87F8}"/>
                  </a:ext>
                </a:extLst>
              </p:cNvPr>
              <p:cNvSpPr>
                <a:spLocks noEditPoints="1"/>
              </p:cNvSpPr>
              <p:nvPr/>
            </p:nvSpPr>
            <p:spPr bwMode="auto">
              <a:xfrm>
                <a:off x="3071810" y="5937614"/>
                <a:ext cx="171450" cy="107950"/>
              </a:xfrm>
              <a:custGeom>
                <a:avLst/>
                <a:gdLst>
                  <a:gd name="T0" fmla="*/ 141 w 359"/>
                  <a:gd name="T1" fmla="*/ 147 h 227"/>
                  <a:gd name="T2" fmla="*/ 49 w 359"/>
                  <a:gd name="T3" fmla="*/ 147 h 227"/>
                  <a:gd name="T4" fmla="*/ 17 w 359"/>
                  <a:gd name="T5" fmla="*/ 227 h 227"/>
                  <a:gd name="T6" fmla="*/ 0 w 359"/>
                  <a:gd name="T7" fmla="*/ 227 h 227"/>
                  <a:gd name="T8" fmla="*/ 91 w 359"/>
                  <a:gd name="T9" fmla="*/ 0 h 227"/>
                  <a:gd name="T10" fmla="*/ 101 w 359"/>
                  <a:gd name="T11" fmla="*/ 0 h 227"/>
                  <a:gd name="T12" fmla="*/ 190 w 359"/>
                  <a:gd name="T13" fmla="*/ 227 h 227"/>
                  <a:gd name="T14" fmla="*/ 172 w 359"/>
                  <a:gd name="T15" fmla="*/ 227 h 227"/>
                  <a:gd name="T16" fmla="*/ 141 w 359"/>
                  <a:gd name="T17" fmla="*/ 147 h 227"/>
                  <a:gd name="T18" fmla="*/ 54 w 359"/>
                  <a:gd name="T19" fmla="*/ 133 h 227"/>
                  <a:gd name="T20" fmla="*/ 135 w 359"/>
                  <a:gd name="T21" fmla="*/ 133 h 227"/>
                  <a:gd name="T22" fmla="*/ 105 w 359"/>
                  <a:gd name="T23" fmla="*/ 51 h 227"/>
                  <a:gd name="T24" fmla="*/ 95 w 359"/>
                  <a:gd name="T25" fmla="*/ 25 h 227"/>
                  <a:gd name="T26" fmla="*/ 86 w 359"/>
                  <a:gd name="T27" fmla="*/ 52 h 227"/>
                  <a:gd name="T28" fmla="*/ 54 w 359"/>
                  <a:gd name="T29" fmla="*/ 133 h 227"/>
                  <a:gd name="T30" fmla="*/ 359 w 359"/>
                  <a:gd name="T31" fmla="*/ 66 h 227"/>
                  <a:gd name="T32" fmla="*/ 336 w 359"/>
                  <a:gd name="T33" fmla="*/ 116 h 227"/>
                  <a:gd name="T34" fmla="*/ 273 w 359"/>
                  <a:gd name="T35" fmla="*/ 134 h 227"/>
                  <a:gd name="T36" fmla="*/ 238 w 359"/>
                  <a:gd name="T37" fmla="*/ 134 h 227"/>
                  <a:gd name="T38" fmla="*/ 238 w 359"/>
                  <a:gd name="T39" fmla="*/ 227 h 227"/>
                  <a:gd name="T40" fmla="*/ 222 w 359"/>
                  <a:gd name="T41" fmla="*/ 227 h 227"/>
                  <a:gd name="T42" fmla="*/ 222 w 359"/>
                  <a:gd name="T43" fmla="*/ 1 h 227"/>
                  <a:gd name="T44" fmla="*/ 278 w 359"/>
                  <a:gd name="T45" fmla="*/ 1 h 227"/>
                  <a:gd name="T46" fmla="*/ 359 w 359"/>
                  <a:gd name="T47" fmla="*/ 66 h 227"/>
                  <a:gd name="T48" fmla="*/ 238 w 359"/>
                  <a:gd name="T49" fmla="*/ 120 h 227"/>
                  <a:gd name="T50" fmla="*/ 269 w 359"/>
                  <a:gd name="T51" fmla="*/ 120 h 227"/>
                  <a:gd name="T52" fmla="*/ 324 w 359"/>
                  <a:gd name="T53" fmla="*/ 107 h 227"/>
                  <a:gd name="T54" fmla="*/ 342 w 359"/>
                  <a:gd name="T55" fmla="*/ 66 h 227"/>
                  <a:gd name="T56" fmla="*/ 325 w 359"/>
                  <a:gd name="T57" fmla="*/ 28 h 227"/>
                  <a:gd name="T58" fmla="*/ 275 w 359"/>
                  <a:gd name="T59" fmla="*/ 15 h 227"/>
                  <a:gd name="T60" fmla="*/ 238 w 359"/>
                  <a:gd name="T61" fmla="*/ 15 h 227"/>
                  <a:gd name="T62" fmla="*/ 238 w 359"/>
                  <a:gd name="T63" fmla="*/ 1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9" h="227">
                    <a:moveTo>
                      <a:pt x="141" y="147"/>
                    </a:moveTo>
                    <a:cubicBezTo>
                      <a:pt x="49" y="147"/>
                      <a:pt x="49" y="147"/>
                      <a:pt x="49" y="147"/>
                    </a:cubicBezTo>
                    <a:cubicBezTo>
                      <a:pt x="17" y="227"/>
                      <a:pt x="17" y="227"/>
                      <a:pt x="17" y="227"/>
                    </a:cubicBezTo>
                    <a:cubicBezTo>
                      <a:pt x="0" y="227"/>
                      <a:pt x="0" y="227"/>
                      <a:pt x="0" y="227"/>
                    </a:cubicBezTo>
                    <a:cubicBezTo>
                      <a:pt x="91" y="0"/>
                      <a:pt x="91" y="0"/>
                      <a:pt x="91" y="0"/>
                    </a:cubicBezTo>
                    <a:cubicBezTo>
                      <a:pt x="101" y="0"/>
                      <a:pt x="101" y="0"/>
                      <a:pt x="101" y="0"/>
                    </a:cubicBezTo>
                    <a:cubicBezTo>
                      <a:pt x="190" y="227"/>
                      <a:pt x="190" y="227"/>
                      <a:pt x="190" y="227"/>
                    </a:cubicBezTo>
                    <a:cubicBezTo>
                      <a:pt x="172" y="227"/>
                      <a:pt x="172" y="227"/>
                      <a:pt x="172" y="227"/>
                    </a:cubicBezTo>
                    <a:lnTo>
                      <a:pt x="141" y="147"/>
                    </a:lnTo>
                    <a:close/>
                    <a:moveTo>
                      <a:pt x="54" y="133"/>
                    </a:moveTo>
                    <a:cubicBezTo>
                      <a:pt x="135" y="133"/>
                      <a:pt x="135" y="133"/>
                      <a:pt x="135" y="133"/>
                    </a:cubicBezTo>
                    <a:cubicBezTo>
                      <a:pt x="105" y="51"/>
                      <a:pt x="105" y="51"/>
                      <a:pt x="105" y="51"/>
                    </a:cubicBezTo>
                    <a:cubicBezTo>
                      <a:pt x="102" y="45"/>
                      <a:pt x="99" y="36"/>
                      <a:pt x="95" y="25"/>
                    </a:cubicBezTo>
                    <a:cubicBezTo>
                      <a:pt x="93" y="35"/>
                      <a:pt x="90" y="44"/>
                      <a:pt x="86" y="52"/>
                    </a:cubicBezTo>
                    <a:lnTo>
                      <a:pt x="54" y="133"/>
                    </a:lnTo>
                    <a:close/>
                    <a:moveTo>
                      <a:pt x="359" y="66"/>
                    </a:moveTo>
                    <a:cubicBezTo>
                      <a:pt x="359" y="88"/>
                      <a:pt x="351" y="104"/>
                      <a:pt x="336" y="116"/>
                    </a:cubicBezTo>
                    <a:cubicBezTo>
                      <a:pt x="321" y="128"/>
                      <a:pt x="300" y="134"/>
                      <a:pt x="273" y="134"/>
                    </a:cubicBezTo>
                    <a:cubicBezTo>
                      <a:pt x="238" y="134"/>
                      <a:pt x="238" y="134"/>
                      <a:pt x="238" y="134"/>
                    </a:cubicBezTo>
                    <a:cubicBezTo>
                      <a:pt x="238" y="227"/>
                      <a:pt x="238" y="227"/>
                      <a:pt x="238" y="227"/>
                    </a:cubicBezTo>
                    <a:cubicBezTo>
                      <a:pt x="222" y="227"/>
                      <a:pt x="222" y="227"/>
                      <a:pt x="222" y="227"/>
                    </a:cubicBezTo>
                    <a:cubicBezTo>
                      <a:pt x="222" y="1"/>
                      <a:pt x="222" y="1"/>
                      <a:pt x="222" y="1"/>
                    </a:cubicBezTo>
                    <a:cubicBezTo>
                      <a:pt x="278" y="1"/>
                      <a:pt x="278" y="1"/>
                      <a:pt x="278" y="1"/>
                    </a:cubicBezTo>
                    <a:cubicBezTo>
                      <a:pt x="332" y="1"/>
                      <a:pt x="359" y="22"/>
                      <a:pt x="359" y="66"/>
                    </a:cubicBezTo>
                    <a:close/>
                    <a:moveTo>
                      <a:pt x="238" y="120"/>
                    </a:moveTo>
                    <a:cubicBezTo>
                      <a:pt x="269" y="120"/>
                      <a:pt x="269" y="120"/>
                      <a:pt x="269" y="120"/>
                    </a:cubicBezTo>
                    <a:cubicBezTo>
                      <a:pt x="295" y="120"/>
                      <a:pt x="313" y="116"/>
                      <a:pt x="324" y="107"/>
                    </a:cubicBezTo>
                    <a:cubicBezTo>
                      <a:pt x="336" y="99"/>
                      <a:pt x="342" y="85"/>
                      <a:pt x="342" y="66"/>
                    </a:cubicBezTo>
                    <a:cubicBezTo>
                      <a:pt x="342" y="49"/>
                      <a:pt x="336" y="36"/>
                      <a:pt x="325" y="28"/>
                    </a:cubicBezTo>
                    <a:cubicBezTo>
                      <a:pt x="315" y="19"/>
                      <a:pt x="298" y="15"/>
                      <a:pt x="275" y="15"/>
                    </a:cubicBezTo>
                    <a:cubicBezTo>
                      <a:pt x="238" y="15"/>
                      <a:pt x="238" y="15"/>
                      <a:pt x="238" y="15"/>
                    </a:cubicBezTo>
                    <a:lnTo>
                      <a:pt x="238"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solidFill>
                    <a:prstClr val="black"/>
                  </a:solidFill>
                  <a:latin typeface="メイリオ"/>
                  <a:ea typeface="メイリオ"/>
                </a:endParaRPr>
              </a:p>
            </p:txBody>
          </p:sp>
          <p:sp>
            <p:nvSpPr>
              <p:cNvPr id="285" name="Freeform 53">
                <a:extLst>
                  <a:ext uri="{FF2B5EF4-FFF2-40B4-BE49-F238E27FC236}">
                    <a16:creationId xmlns:a16="http://schemas.microsoft.com/office/drawing/2014/main" id="{C73B7DF9-DA3A-D1C1-76C2-889BCBC512DE}"/>
                  </a:ext>
                </a:extLst>
              </p:cNvPr>
              <p:cNvSpPr>
                <a:spLocks noEditPoints="1"/>
              </p:cNvSpPr>
              <p:nvPr/>
            </p:nvSpPr>
            <p:spPr bwMode="auto">
              <a:xfrm>
                <a:off x="2952747" y="6082076"/>
                <a:ext cx="417513" cy="76200"/>
              </a:xfrm>
              <a:custGeom>
                <a:avLst/>
                <a:gdLst>
                  <a:gd name="T0" fmla="*/ 11 w 878"/>
                  <a:gd name="T1" fmla="*/ 10 h 160"/>
                  <a:gd name="T2" fmla="*/ 0 w 878"/>
                  <a:gd name="T3" fmla="*/ 160 h 160"/>
                  <a:gd name="T4" fmla="*/ 257 w 878"/>
                  <a:gd name="T5" fmla="*/ 140 h 160"/>
                  <a:gd name="T6" fmla="*/ 97 w 878"/>
                  <a:gd name="T7" fmla="*/ 140 h 160"/>
                  <a:gd name="T8" fmla="*/ 112 w 878"/>
                  <a:gd name="T9" fmla="*/ 83 h 160"/>
                  <a:gd name="T10" fmla="*/ 104 w 878"/>
                  <a:gd name="T11" fmla="*/ 43 h 160"/>
                  <a:gd name="T12" fmla="*/ 187 w 878"/>
                  <a:gd name="T13" fmla="*/ 1 h 160"/>
                  <a:gd name="T14" fmla="*/ 187 w 878"/>
                  <a:gd name="T15" fmla="*/ 43 h 160"/>
                  <a:gd name="T16" fmla="*/ 236 w 878"/>
                  <a:gd name="T17" fmla="*/ 70 h 160"/>
                  <a:gd name="T18" fmla="*/ 149 w 878"/>
                  <a:gd name="T19" fmla="*/ 83 h 160"/>
                  <a:gd name="T20" fmla="*/ 277 w 878"/>
                  <a:gd name="T21" fmla="*/ 160 h 160"/>
                  <a:gd name="T22" fmla="*/ 293 w 878"/>
                  <a:gd name="T23" fmla="*/ 101 h 160"/>
                  <a:gd name="T24" fmla="*/ 293 w 878"/>
                  <a:gd name="T25" fmla="*/ 52 h 160"/>
                  <a:gd name="T26" fmla="*/ 293 w 878"/>
                  <a:gd name="T27" fmla="*/ 1 h 160"/>
                  <a:gd name="T28" fmla="*/ 335 w 878"/>
                  <a:gd name="T29" fmla="*/ 52 h 160"/>
                  <a:gd name="T30" fmla="*/ 337 w 878"/>
                  <a:gd name="T31" fmla="*/ 91 h 160"/>
                  <a:gd name="T32" fmla="*/ 322 w 878"/>
                  <a:gd name="T33" fmla="*/ 156 h 160"/>
                  <a:gd name="T34" fmla="*/ 382 w 878"/>
                  <a:gd name="T35" fmla="*/ 9 h 160"/>
                  <a:gd name="T36" fmla="*/ 397 w 878"/>
                  <a:gd name="T37" fmla="*/ 77 h 160"/>
                  <a:gd name="T38" fmla="*/ 567 w 878"/>
                  <a:gd name="T39" fmla="*/ 29 h 160"/>
                  <a:gd name="T40" fmla="*/ 535 w 878"/>
                  <a:gd name="T41" fmla="*/ 29 h 160"/>
                  <a:gd name="T42" fmla="*/ 591 w 878"/>
                  <a:gd name="T43" fmla="*/ 82 h 160"/>
                  <a:gd name="T44" fmla="*/ 463 w 878"/>
                  <a:gd name="T45" fmla="*/ 82 h 160"/>
                  <a:gd name="T46" fmla="*/ 507 w 878"/>
                  <a:gd name="T47" fmla="*/ 36 h 160"/>
                  <a:gd name="T48" fmla="*/ 490 w 878"/>
                  <a:gd name="T49" fmla="*/ 29 h 160"/>
                  <a:gd name="T50" fmla="*/ 467 w 878"/>
                  <a:gd name="T51" fmla="*/ 29 h 160"/>
                  <a:gd name="T52" fmla="*/ 481 w 878"/>
                  <a:gd name="T53" fmla="*/ 5 h 160"/>
                  <a:gd name="T54" fmla="*/ 531 w 878"/>
                  <a:gd name="T55" fmla="*/ 0 h 160"/>
                  <a:gd name="T56" fmla="*/ 595 w 878"/>
                  <a:gd name="T57" fmla="*/ 29 h 160"/>
                  <a:gd name="T58" fmla="*/ 557 w 878"/>
                  <a:gd name="T59" fmla="*/ 160 h 160"/>
                  <a:gd name="T60" fmla="*/ 470 w 878"/>
                  <a:gd name="T61" fmla="*/ 160 h 160"/>
                  <a:gd name="T62" fmla="*/ 490 w 878"/>
                  <a:gd name="T63" fmla="*/ 108 h 160"/>
                  <a:gd name="T64" fmla="*/ 544 w 878"/>
                  <a:gd name="T65" fmla="*/ 94 h 160"/>
                  <a:gd name="T66" fmla="*/ 490 w 878"/>
                  <a:gd name="T67" fmla="*/ 140 h 160"/>
                  <a:gd name="T68" fmla="*/ 666 w 878"/>
                  <a:gd name="T69" fmla="*/ 126 h 160"/>
                  <a:gd name="T70" fmla="*/ 627 w 878"/>
                  <a:gd name="T71" fmla="*/ 78 h 160"/>
                  <a:gd name="T72" fmla="*/ 627 w 878"/>
                  <a:gd name="T73" fmla="*/ 29 h 160"/>
                  <a:gd name="T74" fmla="*/ 665 w 878"/>
                  <a:gd name="T75" fmla="*/ 29 h 160"/>
                  <a:gd name="T76" fmla="*/ 662 w 878"/>
                  <a:gd name="T77" fmla="*/ 78 h 160"/>
                  <a:gd name="T78" fmla="*/ 666 w 878"/>
                  <a:gd name="T79" fmla="*/ 126 h 160"/>
                  <a:gd name="T80" fmla="*/ 658 w 878"/>
                  <a:gd name="T81" fmla="*/ 136 h 160"/>
                  <a:gd name="T82" fmla="*/ 670 w 878"/>
                  <a:gd name="T83" fmla="*/ 102 h 160"/>
                  <a:gd name="T84" fmla="*/ 671 w 878"/>
                  <a:gd name="T85" fmla="*/ 8 h 160"/>
                  <a:gd name="T86" fmla="*/ 726 w 878"/>
                  <a:gd name="T87" fmla="*/ 102 h 160"/>
                  <a:gd name="T88" fmla="*/ 726 w 878"/>
                  <a:gd name="T89" fmla="*/ 136 h 160"/>
                  <a:gd name="T90" fmla="*/ 707 w 878"/>
                  <a:gd name="T91" fmla="*/ 25 h 160"/>
                  <a:gd name="T92" fmla="*/ 707 w 878"/>
                  <a:gd name="T93" fmla="*/ 70 h 160"/>
                  <a:gd name="T94" fmla="*/ 741 w 878"/>
                  <a:gd name="T95" fmla="*/ 25 h 160"/>
                  <a:gd name="T96" fmla="*/ 741 w 878"/>
                  <a:gd name="T97" fmla="*/ 25 h 160"/>
                  <a:gd name="T98" fmla="*/ 741 w 878"/>
                  <a:gd name="T99" fmla="*/ 70 h 160"/>
                  <a:gd name="T100" fmla="*/ 835 w 878"/>
                  <a:gd name="T101" fmla="*/ 151 h 160"/>
                  <a:gd name="T102" fmla="*/ 835 w 878"/>
                  <a:gd name="T103"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8" h="160">
                    <a:moveTo>
                      <a:pt x="0" y="1"/>
                    </a:moveTo>
                    <a:cubicBezTo>
                      <a:pt x="43" y="1"/>
                      <a:pt x="43" y="1"/>
                      <a:pt x="43" y="1"/>
                    </a:cubicBezTo>
                    <a:cubicBezTo>
                      <a:pt x="43" y="10"/>
                      <a:pt x="43" y="10"/>
                      <a:pt x="43" y="10"/>
                    </a:cubicBezTo>
                    <a:cubicBezTo>
                      <a:pt x="11" y="10"/>
                      <a:pt x="11" y="10"/>
                      <a:pt x="11" y="10"/>
                    </a:cubicBezTo>
                    <a:cubicBezTo>
                      <a:pt x="11" y="151"/>
                      <a:pt x="11" y="151"/>
                      <a:pt x="11" y="151"/>
                    </a:cubicBezTo>
                    <a:cubicBezTo>
                      <a:pt x="43" y="151"/>
                      <a:pt x="43" y="151"/>
                      <a:pt x="43" y="151"/>
                    </a:cubicBezTo>
                    <a:cubicBezTo>
                      <a:pt x="43" y="160"/>
                      <a:pt x="43" y="160"/>
                      <a:pt x="43" y="160"/>
                    </a:cubicBezTo>
                    <a:cubicBezTo>
                      <a:pt x="0" y="160"/>
                      <a:pt x="0" y="160"/>
                      <a:pt x="0" y="160"/>
                    </a:cubicBezTo>
                    <a:lnTo>
                      <a:pt x="0" y="1"/>
                    </a:lnTo>
                    <a:close/>
                    <a:moveTo>
                      <a:pt x="236" y="70"/>
                    </a:moveTo>
                    <a:cubicBezTo>
                      <a:pt x="228" y="94"/>
                      <a:pt x="214" y="111"/>
                      <a:pt x="196" y="125"/>
                    </a:cubicBezTo>
                    <a:cubicBezTo>
                      <a:pt x="213" y="133"/>
                      <a:pt x="233" y="138"/>
                      <a:pt x="257" y="140"/>
                    </a:cubicBezTo>
                    <a:cubicBezTo>
                      <a:pt x="252" y="145"/>
                      <a:pt x="246" y="154"/>
                      <a:pt x="244" y="160"/>
                    </a:cubicBezTo>
                    <a:cubicBezTo>
                      <a:pt x="217" y="156"/>
                      <a:pt x="194" y="149"/>
                      <a:pt x="176" y="138"/>
                    </a:cubicBezTo>
                    <a:cubicBezTo>
                      <a:pt x="156" y="149"/>
                      <a:pt x="133" y="155"/>
                      <a:pt x="108" y="160"/>
                    </a:cubicBezTo>
                    <a:cubicBezTo>
                      <a:pt x="106" y="154"/>
                      <a:pt x="101" y="145"/>
                      <a:pt x="97" y="140"/>
                    </a:cubicBezTo>
                    <a:cubicBezTo>
                      <a:pt x="119" y="137"/>
                      <a:pt x="140" y="132"/>
                      <a:pt x="157" y="125"/>
                    </a:cubicBezTo>
                    <a:cubicBezTo>
                      <a:pt x="146" y="115"/>
                      <a:pt x="137" y="102"/>
                      <a:pt x="129" y="88"/>
                    </a:cubicBezTo>
                    <a:cubicBezTo>
                      <a:pt x="144" y="83"/>
                      <a:pt x="144" y="83"/>
                      <a:pt x="144" y="83"/>
                    </a:cubicBezTo>
                    <a:cubicBezTo>
                      <a:pt x="112" y="83"/>
                      <a:pt x="112" y="83"/>
                      <a:pt x="112" y="83"/>
                    </a:cubicBezTo>
                    <a:cubicBezTo>
                      <a:pt x="112" y="63"/>
                      <a:pt x="112" y="63"/>
                      <a:pt x="112" y="63"/>
                    </a:cubicBezTo>
                    <a:cubicBezTo>
                      <a:pt x="166" y="63"/>
                      <a:pt x="166" y="63"/>
                      <a:pt x="166" y="63"/>
                    </a:cubicBezTo>
                    <a:cubicBezTo>
                      <a:pt x="166" y="43"/>
                      <a:pt x="166" y="43"/>
                      <a:pt x="166" y="43"/>
                    </a:cubicBezTo>
                    <a:cubicBezTo>
                      <a:pt x="104" y="43"/>
                      <a:pt x="104" y="43"/>
                      <a:pt x="104" y="43"/>
                    </a:cubicBezTo>
                    <a:cubicBezTo>
                      <a:pt x="104" y="23"/>
                      <a:pt x="104" y="23"/>
                      <a:pt x="104" y="23"/>
                    </a:cubicBezTo>
                    <a:cubicBezTo>
                      <a:pt x="166" y="23"/>
                      <a:pt x="166" y="23"/>
                      <a:pt x="166" y="23"/>
                    </a:cubicBezTo>
                    <a:cubicBezTo>
                      <a:pt x="166" y="1"/>
                      <a:pt x="166" y="1"/>
                      <a:pt x="166" y="1"/>
                    </a:cubicBezTo>
                    <a:cubicBezTo>
                      <a:pt x="187" y="1"/>
                      <a:pt x="187" y="1"/>
                      <a:pt x="187" y="1"/>
                    </a:cubicBezTo>
                    <a:cubicBezTo>
                      <a:pt x="187" y="23"/>
                      <a:pt x="187" y="23"/>
                      <a:pt x="187" y="23"/>
                    </a:cubicBezTo>
                    <a:cubicBezTo>
                      <a:pt x="249" y="23"/>
                      <a:pt x="249" y="23"/>
                      <a:pt x="249" y="23"/>
                    </a:cubicBezTo>
                    <a:cubicBezTo>
                      <a:pt x="249" y="43"/>
                      <a:pt x="249" y="43"/>
                      <a:pt x="249" y="43"/>
                    </a:cubicBezTo>
                    <a:cubicBezTo>
                      <a:pt x="187" y="43"/>
                      <a:pt x="187" y="43"/>
                      <a:pt x="187" y="43"/>
                    </a:cubicBezTo>
                    <a:cubicBezTo>
                      <a:pt x="187" y="63"/>
                      <a:pt x="187" y="63"/>
                      <a:pt x="187" y="63"/>
                    </a:cubicBezTo>
                    <a:cubicBezTo>
                      <a:pt x="218" y="63"/>
                      <a:pt x="218" y="63"/>
                      <a:pt x="218" y="63"/>
                    </a:cubicBezTo>
                    <a:cubicBezTo>
                      <a:pt x="222" y="62"/>
                      <a:pt x="222" y="62"/>
                      <a:pt x="222" y="62"/>
                    </a:cubicBezTo>
                    <a:lnTo>
                      <a:pt x="236" y="70"/>
                    </a:lnTo>
                    <a:close/>
                    <a:moveTo>
                      <a:pt x="149" y="83"/>
                    </a:moveTo>
                    <a:cubicBezTo>
                      <a:pt x="155" y="95"/>
                      <a:pt x="165" y="106"/>
                      <a:pt x="177" y="114"/>
                    </a:cubicBezTo>
                    <a:cubicBezTo>
                      <a:pt x="190" y="106"/>
                      <a:pt x="200" y="96"/>
                      <a:pt x="207" y="83"/>
                    </a:cubicBezTo>
                    <a:lnTo>
                      <a:pt x="149" y="83"/>
                    </a:lnTo>
                    <a:close/>
                    <a:moveTo>
                      <a:pt x="313" y="97"/>
                    </a:moveTo>
                    <a:cubicBezTo>
                      <a:pt x="313" y="137"/>
                      <a:pt x="313" y="137"/>
                      <a:pt x="313" y="137"/>
                    </a:cubicBezTo>
                    <a:cubicBezTo>
                      <a:pt x="313" y="148"/>
                      <a:pt x="311" y="153"/>
                      <a:pt x="305" y="156"/>
                    </a:cubicBezTo>
                    <a:cubicBezTo>
                      <a:pt x="299" y="159"/>
                      <a:pt x="290" y="160"/>
                      <a:pt x="277" y="160"/>
                    </a:cubicBezTo>
                    <a:cubicBezTo>
                      <a:pt x="276" y="154"/>
                      <a:pt x="274" y="146"/>
                      <a:pt x="271" y="141"/>
                    </a:cubicBezTo>
                    <a:cubicBezTo>
                      <a:pt x="279" y="141"/>
                      <a:pt x="287" y="141"/>
                      <a:pt x="290" y="141"/>
                    </a:cubicBezTo>
                    <a:cubicBezTo>
                      <a:pt x="292" y="141"/>
                      <a:pt x="293" y="140"/>
                      <a:pt x="293" y="137"/>
                    </a:cubicBezTo>
                    <a:cubicBezTo>
                      <a:pt x="293" y="101"/>
                      <a:pt x="293" y="101"/>
                      <a:pt x="293" y="101"/>
                    </a:cubicBezTo>
                    <a:cubicBezTo>
                      <a:pt x="285" y="103"/>
                      <a:pt x="278" y="105"/>
                      <a:pt x="271" y="106"/>
                    </a:cubicBezTo>
                    <a:cubicBezTo>
                      <a:pt x="267" y="86"/>
                      <a:pt x="267" y="86"/>
                      <a:pt x="267" y="86"/>
                    </a:cubicBezTo>
                    <a:cubicBezTo>
                      <a:pt x="274" y="85"/>
                      <a:pt x="283" y="83"/>
                      <a:pt x="293" y="82"/>
                    </a:cubicBezTo>
                    <a:cubicBezTo>
                      <a:pt x="293" y="52"/>
                      <a:pt x="293" y="52"/>
                      <a:pt x="293" y="52"/>
                    </a:cubicBezTo>
                    <a:cubicBezTo>
                      <a:pt x="269" y="52"/>
                      <a:pt x="269" y="52"/>
                      <a:pt x="269" y="52"/>
                    </a:cubicBezTo>
                    <a:cubicBezTo>
                      <a:pt x="269" y="33"/>
                      <a:pt x="269" y="33"/>
                      <a:pt x="269" y="33"/>
                    </a:cubicBezTo>
                    <a:cubicBezTo>
                      <a:pt x="293" y="33"/>
                      <a:pt x="293" y="33"/>
                      <a:pt x="293" y="33"/>
                    </a:cubicBezTo>
                    <a:cubicBezTo>
                      <a:pt x="293" y="1"/>
                      <a:pt x="293" y="1"/>
                      <a:pt x="293" y="1"/>
                    </a:cubicBezTo>
                    <a:cubicBezTo>
                      <a:pt x="313" y="1"/>
                      <a:pt x="313" y="1"/>
                      <a:pt x="313" y="1"/>
                    </a:cubicBezTo>
                    <a:cubicBezTo>
                      <a:pt x="313" y="33"/>
                      <a:pt x="313" y="33"/>
                      <a:pt x="313" y="33"/>
                    </a:cubicBezTo>
                    <a:cubicBezTo>
                      <a:pt x="335" y="33"/>
                      <a:pt x="335" y="33"/>
                      <a:pt x="335" y="33"/>
                    </a:cubicBezTo>
                    <a:cubicBezTo>
                      <a:pt x="335" y="52"/>
                      <a:pt x="335" y="52"/>
                      <a:pt x="335" y="52"/>
                    </a:cubicBezTo>
                    <a:cubicBezTo>
                      <a:pt x="313" y="52"/>
                      <a:pt x="313" y="52"/>
                      <a:pt x="313" y="52"/>
                    </a:cubicBezTo>
                    <a:cubicBezTo>
                      <a:pt x="313" y="78"/>
                      <a:pt x="313" y="78"/>
                      <a:pt x="313" y="78"/>
                    </a:cubicBezTo>
                    <a:cubicBezTo>
                      <a:pt x="320" y="76"/>
                      <a:pt x="328" y="75"/>
                      <a:pt x="335" y="74"/>
                    </a:cubicBezTo>
                    <a:cubicBezTo>
                      <a:pt x="337" y="91"/>
                      <a:pt x="337" y="91"/>
                      <a:pt x="337" y="91"/>
                    </a:cubicBezTo>
                    <a:lnTo>
                      <a:pt x="313" y="97"/>
                    </a:lnTo>
                    <a:close/>
                    <a:moveTo>
                      <a:pt x="408" y="160"/>
                    </a:moveTo>
                    <a:cubicBezTo>
                      <a:pt x="407" y="155"/>
                      <a:pt x="406" y="150"/>
                      <a:pt x="404" y="145"/>
                    </a:cubicBezTo>
                    <a:cubicBezTo>
                      <a:pt x="375" y="149"/>
                      <a:pt x="344" y="153"/>
                      <a:pt x="322" y="156"/>
                    </a:cubicBezTo>
                    <a:cubicBezTo>
                      <a:pt x="317" y="135"/>
                      <a:pt x="317" y="135"/>
                      <a:pt x="317" y="135"/>
                    </a:cubicBezTo>
                    <a:cubicBezTo>
                      <a:pt x="323" y="135"/>
                      <a:pt x="329" y="134"/>
                      <a:pt x="335" y="133"/>
                    </a:cubicBezTo>
                    <a:cubicBezTo>
                      <a:pt x="345" y="98"/>
                      <a:pt x="356" y="46"/>
                      <a:pt x="360" y="5"/>
                    </a:cubicBezTo>
                    <a:cubicBezTo>
                      <a:pt x="382" y="9"/>
                      <a:pt x="382" y="9"/>
                      <a:pt x="382" y="9"/>
                    </a:cubicBezTo>
                    <a:cubicBezTo>
                      <a:pt x="376" y="50"/>
                      <a:pt x="366" y="97"/>
                      <a:pt x="356" y="131"/>
                    </a:cubicBezTo>
                    <a:cubicBezTo>
                      <a:pt x="369" y="130"/>
                      <a:pt x="384" y="128"/>
                      <a:pt x="398" y="126"/>
                    </a:cubicBezTo>
                    <a:cubicBezTo>
                      <a:pt x="393" y="112"/>
                      <a:pt x="386" y="97"/>
                      <a:pt x="379" y="84"/>
                    </a:cubicBezTo>
                    <a:cubicBezTo>
                      <a:pt x="397" y="77"/>
                      <a:pt x="397" y="77"/>
                      <a:pt x="397" y="77"/>
                    </a:cubicBezTo>
                    <a:cubicBezTo>
                      <a:pt x="410" y="101"/>
                      <a:pt x="423" y="132"/>
                      <a:pt x="428" y="152"/>
                    </a:cubicBezTo>
                    <a:lnTo>
                      <a:pt x="408" y="160"/>
                    </a:lnTo>
                    <a:close/>
                    <a:moveTo>
                      <a:pt x="595" y="29"/>
                    </a:moveTo>
                    <a:cubicBezTo>
                      <a:pt x="567" y="29"/>
                      <a:pt x="567" y="29"/>
                      <a:pt x="567" y="29"/>
                    </a:cubicBezTo>
                    <a:cubicBezTo>
                      <a:pt x="570" y="33"/>
                      <a:pt x="573" y="37"/>
                      <a:pt x="574" y="40"/>
                    </a:cubicBezTo>
                    <a:cubicBezTo>
                      <a:pt x="556" y="45"/>
                      <a:pt x="556" y="45"/>
                      <a:pt x="556" y="45"/>
                    </a:cubicBezTo>
                    <a:cubicBezTo>
                      <a:pt x="554" y="41"/>
                      <a:pt x="549" y="34"/>
                      <a:pt x="545" y="29"/>
                    </a:cubicBezTo>
                    <a:cubicBezTo>
                      <a:pt x="535" y="29"/>
                      <a:pt x="535" y="29"/>
                      <a:pt x="535" y="29"/>
                    </a:cubicBezTo>
                    <a:cubicBezTo>
                      <a:pt x="532" y="33"/>
                      <a:pt x="529" y="36"/>
                      <a:pt x="526" y="39"/>
                    </a:cubicBezTo>
                    <a:cubicBezTo>
                      <a:pt x="526" y="48"/>
                      <a:pt x="526" y="48"/>
                      <a:pt x="526" y="48"/>
                    </a:cubicBezTo>
                    <a:cubicBezTo>
                      <a:pt x="591" y="48"/>
                      <a:pt x="591" y="48"/>
                      <a:pt x="591" y="48"/>
                    </a:cubicBezTo>
                    <a:cubicBezTo>
                      <a:pt x="591" y="82"/>
                      <a:pt x="591" y="82"/>
                      <a:pt x="591" y="82"/>
                    </a:cubicBezTo>
                    <a:cubicBezTo>
                      <a:pt x="572" y="82"/>
                      <a:pt x="572" y="82"/>
                      <a:pt x="572" y="82"/>
                    </a:cubicBezTo>
                    <a:cubicBezTo>
                      <a:pt x="572" y="63"/>
                      <a:pt x="572" y="63"/>
                      <a:pt x="572" y="63"/>
                    </a:cubicBezTo>
                    <a:cubicBezTo>
                      <a:pt x="463" y="63"/>
                      <a:pt x="463" y="63"/>
                      <a:pt x="463" y="63"/>
                    </a:cubicBezTo>
                    <a:cubicBezTo>
                      <a:pt x="463" y="82"/>
                      <a:pt x="463" y="82"/>
                      <a:pt x="463" y="82"/>
                    </a:cubicBezTo>
                    <a:cubicBezTo>
                      <a:pt x="444" y="82"/>
                      <a:pt x="444" y="82"/>
                      <a:pt x="444" y="82"/>
                    </a:cubicBezTo>
                    <a:cubicBezTo>
                      <a:pt x="444" y="48"/>
                      <a:pt x="444" y="48"/>
                      <a:pt x="444" y="48"/>
                    </a:cubicBezTo>
                    <a:cubicBezTo>
                      <a:pt x="507" y="48"/>
                      <a:pt x="507" y="48"/>
                      <a:pt x="507" y="48"/>
                    </a:cubicBezTo>
                    <a:cubicBezTo>
                      <a:pt x="507" y="36"/>
                      <a:pt x="507" y="36"/>
                      <a:pt x="507" y="36"/>
                    </a:cubicBezTo>
                    <a:cubicBezTo>
                      <a:pt x="514" y="36"/>
                      <a:pt x="514" y="36"/>
                      <a:pt x="514" y="36"/>
                    </a:cubicBezTo>
                    <a:cubicBezTo>
                      <a:pt x="511" y="35"/>
                      <a:pt x="508" y="33"/>
                      <a:pt x="506" y="32"/>
                    </a:cubicBezTo>
                    <a:cubicBezTo>
                      <a:pt x="507" y="31"/>
                      <a:pt x="509" y="30"/>
                      <a:pt x="510" y="29"/>
                    </a:cubicBezTo>
                    <a:cubicBezTo>
                      <a:pt x="490" y="29"/>
                      <a:pt x="490" y="29"/>
                      <a:pt x="490" y="29"/>
                    </a:cubicBezTo>
                    <a:cubicBezTo>
                      <a:pt x="492" y="33"/>
                      <a:pt x="494" y="37"/>
                      <a:pt x="496" y="40"/>
                    </a:cubicBezTo>
                    <a:cubicBezTo>
                      <a:pt x="477" y="45"/>
                      <a:pt x="477" y="45"/>
                      <a:pt x="477" y="45"/>
                    </a:cubicBezTo>
                    <a:cubicBezTo>
                      <a:pt x="476" y="41"/>
                      <a:pt x="473" y="34"/>
                      <a:pt x="470" y="29"/>
                    </a:cubicBezTo>
                    <a:cubicBezTo>
                      <a:pt x="467" y="29"/>
                      <a:pt x="467" y="29"/>
                      <a:pt x="467" y="29"/>
                    </a:cubicBezTo>
                    <a:cubicBezTo>
                      <a:pt x="462" y="35"/>
                      <a:pt x="458" y="41"/>
                      <a:pt x="453" y="45"/>
                    </a:cubicBezTo>
                    <a:cubicBezTo>
                      <a:pt x="449" y="42"/>
                      <a:pt x="441" y="36"/>
                      <a:pt x="437" y="34"/>
                    </a:cubicBezTo>
                    <a:cubicBezTo>
                      <a:pt x="447" y="26"/>
                      <a:pt x="457" y="12"/>
                      <a:pt x="462" y="0"/>
                    </a:cubicBezTo>
                    <a:cubicBezTo>
                      <a:pt x="481" y="5"/>
                      <a:pt x="481" y="5"/>
                      <a:pt x="481" y="5"/>
                    </a:cubicBezTo>
                    <a:cubicBezTo>
                      <a:pt x="480" y="7"/>
                      <a:pt x="478" y="10"/>
                      <a:pt x="477" y="13"/>
                    </a:cubicBezTo>
                    <a:cubicBezTo>
                      <a:pt x="515" y="13"/>
                      <a:pt x="515" y="13"/>
                      <a:pt x="515" y="13"/>
                    </a:cubicBezTo>
                    <a:cubicBezTo>
                      <a:pt x="515" y="24"/>
                      <a:pt x="515" y="24"/>
                      <a:pt x="515" y="24"/>
                    </a:cubicBezTo>
                    <a:cubicBezTo>
                      <a:pt x="521" y="17"/>
                      <a:pt x="527" y="8"/>
                      <a:pt x="531" y="0"/>
                    </a:cubicBezTo>
                    <a:cubicBezTo>
                      <a:pt x="550" y="4"/>
                      <a:pt x="550" y="4"/>
                      <a:pt x="550" y="4"/>
                    </a:cubicBezTo>
                    <a:cubicBezTo>
                      <a:pt x="549" y="7"/>
                      <a:pt x="547" y="10"/>
                      <a:pt x="546" y="13"/>
                    </a:cubicBezTo>
                    <a:cubicBezTo>
                      <a:pt x="595" y="13"/>
                      <a:pt x="595" y="13"/>
                      <a:pt x="595" y="13"/>
                    </a:cubicBezTo>
                    <a:lnTo>
                      <a:pt x="595" y="29"/>
                    </a:lnTo>
                    <a:close/>
                    <a:moveTo>
                      <a:pt x="490" y="116"/>
                    </a:moveTo>
                    <a:cubicBezTo>
                      <a:pt x="577" y="116"/>
                      <a:pt x="577" y="116"/>
                      <a:pt x="577" y="116"/>
                    </a:cubicBezTo>
                    <a:cubicBezTo>
                      <a:pt x="577" y="160"/>
                      <a:pt x="577" y="160"/>
                      <a:pt x="577" y="160"/>
                    </a:cubicBezTo>
                    <a:cubicBezTo>
                      <a:pt x="557" y="160"/>
                      <a:pt x="557" y="160"/>
                      <a:pt x="557" y="160"/>
                    </a:cubicBezTo>
                    <a:cubicBezTo>
                      <a:pt x="557" y="155"/>
                      <a:pt x="557" y="155"/>
                      <a:pt x="557" y="155"/>
                    </a:cubicBezTo>
                    <a:cubicBezTo>
                      <a:pt x="490" y="155"/>
                      <a:pt x="490" y="155"/>
                      <a:pt x="490" y="155"/>
                    </a:cubicBezTo>
                    <a:cubicBezTo>
                      <a:pt x="490" y="160"/>
                      <a:pt x="490" y="160"/>
                      <a:pt x="490" y="160"/>
                    </a:cubicBezTo>
                    <a:cubicBezTo>
                      <a:pt x="470" y="160"/>
                      <a:pt x="470" y="160"/>
                      <a:pt x="470" y="160"/>
                    </a:cubicBezTo>
                    <a:cubicBezTo>
                      <a:pt x="470" y="70"/>
                      <a:pt x="470" y="70"/>
                      <a:pt x="470" y="70"/>
                    </a:cubicBezTo>
                    <a:cubicBezTo>
                      <a:pt x="564" y="70"/>
                      <a:pt x="564" y="70"/>
                      <a:pt x="564" y="70"/>
                    </a:cubicBezTo>
                    <a:cubicBezTo>
                      <a:pt x="564" y="108"/>
                      <a:pt x="564" y="108"/>
                      <a:pt x="564" y="108"/>
                    </a:cubicBezTo>
                    <a:cubicBezTo>
                      <a:pt x="490" y="108"/>
                      <a:pt x="490" y="108"/>
                      <a:pt x="490" y="108"/>
                    </a:cubicBezTo>
                    <a:lnTo>
                      <a:pt x="490" y="116"/>
                    </a:lnTo>
                    <a:close/>
                    <a:moveTo>
                      <a:pt x="490" y="85"/>
                    </a:moveTo>
                    <a:cubicBezTo>
                      <a:pt x="490" y="94"/>
                      <a:pt x="490" y="94"/>
                      <a:pt x="490" y="94"/>
                    </a:cubicBezTo>
                    <a:cubicBezTo>
                      <a:pt x="544" y="94"/>
                      <a:pt x="544" y="94"/>
                      <a:pt x="544" y="94"/>
                    </a:cubicBezTo>
                    <a:cubicBezTo>
                      <a:pt x="544" y="85"/>
                      <a:pt x="544" y="85"/>
                      <a:pt x="544" y="85"/>
                    </a:cubicBezTo>
                    <a:lnTo>
                      <a:pt x="490" y="85"/>
                    </a:lnTo>
                    <a:close/>
                    <a:moveTo>
                      <a:pt x="490" y="131"/>
                    </a:moveTo>
                    <a:cubicBezTo>
                      <a:pt x="490" y="140"/>
                      <a:pt x="490" y="140"/>
                      <a:pt x="490" y="140"/>
                    </a:cubicBezTo>
                    <a:cubicBezTo>
                      <a:pt x="557" y="140"/>
                      <a:pt x="557" y="140"/>
                      <a:pt x="557" y="140"/>
                    </a:cubicBezTo>
                    <a:cubicBezTo>
                      <a:pt x="557" y="131"/>
                      <a:pt x="557" y="131"/>
                      <a:pt x="557" y="131"/>
                    </a:cubicBezTo>
                    <a:lnTo>
                      <a:pt x="490" y="131"/>
                    </a:lnTo>
                    <a:close/>
                    <a:moveTo>
                      <a:pt x="666" y="126"/>
                    </a:moveTo>
                    <a:cubicBezTo>
                      <a:pt x="648" y="132"/>
                      <a:pt x="627" y="139"/>
                      <a:pt x="611" y="144"/>
                    </a:cubicBezTo>
                    <a:cubicBezTo>
                      <a:pt x="606" y="124"/>
                      <a:pt x="606" y="124"/>
                      <a:pt x="606" y="124"/>
                    </a:cubicBezTo>
                    <a:cubicBezTo>
                      <a:pt x="612" y="122"/>
                      <a:pt x="619" y="120"/>
                      <a:pt x="627" y="118"/>
                    </a:cubicBezTo>
                    <a:cubicBezTo>
                      <a:pt x="627" y="78"/>
                      <a:pt x="627" y="78"/>
                      <a:pt x="627" y="78"/>
                    </a:cubicBezTo>
                    <a:cubicBezTo>
                      <a:pt x="610" y="78"/>
                      <a:pt x="610" y="78"/>
                      <a:pt x="610" y="78"/>
                    </a:cubicBezTo>
                    <a:cubicBezTo>
                      <a:pt x="610" y="59"/>
                      <a:pt x="610" y="59"/>
                      <a:pt x="610" y="59"/>
                    </a:cubicBezTo>
                    <a:cubicBezTo>
                      <a:pt x="627" y="59"/>
                      <a:pt x="627" y="59"/>
                      <a:pt x="627" y="59"/>
                    </a:cubicBezTo>
                    <a:cubicBezTo>
                      <a:pt x="627" y="29"/>
                      <a:pt x="627" y="29"/>
                      <a:pt x="627" y="29"/>
                    </a:cubicBezTo>
                    <a:cubicBezTo>
                      <a:pt x="608" y="29"/>
                      <a:pt x="608" y="29"/>
                      <a:pt x="608" y="29"/>
                    </a:cubicBezTo>
                    <a:cubicBezTo>
                      <a:pt x="608" y="11"/>
                      <a:pt x="608" y="11"/>
                      <a:pt x="608" y="11"/>
                    </a:cubicBezTo>
                    <a:cubicBezTo>
                      <a:pt x="665" y="11"/>
                      <a:pt x="665" y="11"/>
                      <a:pt x="665" y="11"/>
                    </a:cubicBezTo>
                    <a:cubicBezTo>
                      <a:pt x="665" y="29"/>
                      <a:pt x="665" y="29"/>
                      <a:pt x="665" y="29"/>
                    </a:cubicBezTo>
                    <a:cubicBezTo>
                      <a:pt x="646" y="29"/>
                      <a:pt x="646" y="29"/>
                      <a:pt x="646" y="29"/>
                    </a:cubicBezTo>
                    <a:cubicBezTo>
                      <a:pt x="646" y="59"/>
                      <a:pt x="646" y="59"/>
                      <a:pt x="646" y="59"/>
                    </a:cubicBezTo>
                    <a:cubicBezTo>
                      <a:pt x="662" y="59"/>
                      <a:pt x="662" y="59"/>
                      <a:pt x="662" y="59"/>
                    </a:cubicBezTo>
                    <a:cubicBezTo>
                      <a:pt x="662" y="78"/>
                      <a:pt x="662" y="78"/>
                      <a:pt x="662" y="78"/>
                    </a:cubicBezTo>
                    <a:cubicBezTo>
                      <a:pt x="646" y="78"/>
                      <a:pt x="646" y="78"/>
                      <a:pt x="646" y="78"/>
                    </a:cubicBezTo>
                    <a:cubicBezTo>
                      <a:pt x="646" y="112"/>
                      <a:pt x="646" y="112"/>
                      <a:pt x="646" y="112"/>
                    </a:cubicBezTo>
                    <a:cubicBezTo>
                      <a:pt x="652" y="110"/>
                      <a:pt x="658" y="109"/>
                      <a:pt x="663" y="107"/>
                    </a:cubicBezTo>
                    <a:lnTo>
                      <a:pt x="666" y="126"/>
                    </a:lnTo>
                    <a:close/>
                    <a:moveTo>
                      <a:pt x="767" y="136"/>
                    </a:moveTo>
                    <a:cubicBezTo>
                      <a:pt x="767" y="154"/>
                      <a:pt x="767" y="154"/>
                      <a:pt x="767" y="154"/>
                    </a:cubicBezTo>
                    <a:cubicBezTo>
                      <a:pt x="658" y="154"/>
                      <a:pt x="658" y="154"/>
                      <a:pt x="658" y="154"/>
                    </a:cubicBezTo>
                    <a:cubicBezTo>
                      <a:pt x="658" y="136"/>
                      <a:pt x="658" y="136"/>
                      <a:pt x="658" y="136"/>
                    </a:cubicBezTo>
                    <a:cubicBezTo>
                      <a:pt x="705" y="136"/>
                      <a:pt x="705" y="136"/>
                      <a:pt x="705" y="136"/>
                    </a:cubicBezTo>
                    <a:cubicBezTo>
                      <a:pt x="705" y="120"/>
                      <a:pt x="705" y="120"/>
                      <a:pt x="705" y="120"/>
                    </a:cubicBezTo>
                    <a:cubicBezTo>
                      <a:pt x="670" y="120"/>
                      <a:pt x="670" y="120"/>
                      <a:pt x="670" y="120"/>
                    </a:cubicBezTo>
                    <a:cubicBezTo>
                      <a:pt x="670" y="102"/>
                      <a:pt x="670" y="102"/>
                      <a:pt x="670" y="102"/>
                    </a:cubicBezTo>
                    <a:cubicBezTo>
                      <a:pt x="705" y="102"/>
                      <a:pt x="705" y="102"/>
                      <a:pt x="705" y="102"/>
                    </a:cubicBezTo>
                    <a:cubicBezTo>
                      <a:pt x="705" y="87"/>
                      <a:pt x="705" y="87"/>
                      <a:pt x="705" y="87"/>
                    </a:cubicBezTo>
                    <a:cubicBezTo>
                      <a:pt x="671" y="87"/>
                      <a:pt x="671" y="87"/>
                      <a:pt x="671" y="87"/>
                    </a:cubicBezTo>
                    <a:cubicBezTo>
                      <a:pt x="671" y="8"/>
                      <a:pt x="671" y="8"/>
                      <a:pt x="671" y="8"/>
                    </a:cubicBezTo>
                    <a:cubicBezTo>
                      <a:pt x="760" y="8"/>
                      <a:pt x="760" y="8"/>
                      <a:pt x="760" y="8"/>
                    </a:cubicBezTo>
                    <a:cubicBezTo>
                      <a:pt x="760" y="87"/>
                      <a:pt x="760" y="87"/>
                      <a:pt x="760" y="87"/>
                    </a:cubicBezTo>
                    <a:cubicBezTo>
                      <a:pt x="726" y="87"/>
                      <a:pt x="726" y="87"/>
                      <a:pt x="726" y="87"/>
                    </a:cubicBezTo>
                    <a:cubicBezTo>
                      <a:pt x="726" y="102"/>
                      <a:pt x="726" y="102"/>
                      <a:pt x="726" y="102"/>
                    </a:cubicBezTo>
                    <a:cubicBezTo>
                      <a:pt x="762" y="102"/>
                      <a:pt x="762" y="102"/>
                      <a:pt x="762" y="102"/>
                    </a:cubicBezTo>
                    <a:cubicBezTo>
                      <a:pt x="762" y="120"/>
                      <a:pt x="762" y="120"/>
                      <a:pt x="762" y="120"/>
                    </a:cubicBezTo>
                    <a:cubicBezTo>
                      <a:pt x="726" y="120"/>
                      <a:pt x="726" y="120"/>
                      <a:pt x="726" y="120"/>
                    </a:cubicBezTo>
                    <a:cubicBezTo>
                      <a:pt x="726" y="136"/>
                      <a:pt x="726" y="136"/>
                      <a:pt x="726" y="136"/>
                    </a:cubicBezTo>
                    <a:lnTo>
                      <a:pt x="767" y="136"/>
                    </a:lnTo>
                    <a:close/>
                    <a:moveTo>
                      <a:pt x="689" y="39"/>
                    </a:moveTo>
                    <a:cubicBezTo>
                      <a:pt x="707" y="39"/>
                      <a:pt x="707" y="39"/>
                      <a:pt x="707" y="39"/>
                    </a:cubicBezTo>
                    <a:cubicBezTo>
                      <a:pt x="707" y="25"/>
                      <a:pt x="707" y="25"/>
                      <a:pt x="707" y="25"/>
                    </a:cubicBezTo>
                    <a:cubicBezTo>
                      <a:pt x="689" y="25"/>
                      <a:pt x="689" y="25"/>
                      <a:pt x="689" y="25"/>
                    </a:cubicBezTo>
                    <a:lnTo>
                      <a:pt x="689" y="39"/>
                    </a:lnTo>
                    <a:close/>
                    <a:moveTo>
                      <a:pt x="689" y="70"/>
                    </a:moveTo>
                    <a:cubicBezTo>
                      <a:pt x="707" y="70"/>
                      <a:pt x="707" y="70"/>
                      <a:pt x="707" y="70"/>
                    </a:cubicBezTo>
                    <a:cubicBezTo>
                      <a:pt x="707" y="55"/>
                      <a:pt x="707" y="55"/>
                      <a:pt x="707" y="55"/>
                    </a:cubicBezTo>
                    <a:cubicBezTo>
                      <a:pt x="689" y="55"/>
                      <a:pt x="689" y="55"/>
                      <a:pt x="689" y="55"/>
                    </a:cubicBezTo>
                    <a:lnTo>
                      <a:pt x="689" y="70"/>
                    </a:lnTo>
                    <a:close/>
                    <a:moveTo>
                      <a:pt x="741" y="25"/>
                    </a:moveTo>
                    <a:cubicBezTo>
                      <a:pt x="724" y="25"/>
                      <a:pt x="724" y="25"/>
                      <a:pt x="724" y="25"/>
                    </a:cubicBezTo>
                    <a:cubicBezTo>
                      <a:pt x="724" y="39"/>
                      <a:pt x="724" y="39"/>
                      <a:pt x="724" y="39"/>
                    </a:cubicBezTo>
                    <a:cubicBezTo>
                      <a:pt x="741" y="39"/>
                      <a:pt x="741" y="39"/>
                      <a:pt x="741" y="39"/>
                    </a:cubicBezTo>
                    <a:lnTo>
                      <a:pt x="741" y="25"/>
                    </a:lnTo>
                    <a:close/>
                    <a:moveTo>
                      <a:pt x="741" y="55"/>
                    </a:moveTo>
                    <a:cubicBezTo>
                      <a:pt x="724" y="55"/>
                      <a:pt x="724" y="55"/>
                      <a:pt x="724" y="55"/>
                    </a:cubicBezTo>
                    <a:cubicBezTo>
                      <a:pt x="724" y="70"/>
                      <a:pt x="724" y="70"/>
                      <a:pt x="724" y="70"/>
                    </a:cubicBezTo>
                    <a:cubicBezTo>
                      <a:pt x="741" y="70"/>
                      <a:pt x="741" y="70"/>
                      <a:pt x="741" y="70"/>
                    </a:cubicBezTo>
                    <a:lnTo>
                      <a:pt x="741" y="55"/>
                    </a:lnTo>
                    <a:close/>
                    <a:moveTo>
                      <a:pt x="878" y="160"/>
                    </a:moveTo>
                    <a:cubicBezTo>
                      <a:pt x="835" y="160"/>
                      <a:pt x="835" y="160"/>
                      <a:pt x="835" y="160"/>
                    </a:cubicBezTo>
                    <a:cubicBezTo>
                      <a:pt x="835" y="151"/>
                      <a:pt x="835" y="151"/>
                      <a:pt x="835" y="151"/>
                    </a:cubicBezTo>
                    <a:cubicBezTo>
                      <a:pt x="866" y="151"/>
                      <a:pt x="866" y="151"/>
                      <a:pt x="866" y="151"/>
                    </a:cubicBezTo>
                    <a:cubicBezTo>
                      <a:pt x="866" y="10"/>
                      <a:pt x="866" y="10"/>
                      <a:pt x="866" y="10"/>
                    </a:cubicBezTo>
                    <a:cubicBezTo>
                      <a:pt x="835" y="10"/>
                      <a:pt x="835" y="10"/>
                      <a:pt x="835" y="10"/>
                    </a:cubicBezTo>
                    <a:cubicBezTo>
                      <a:pt x="835" y="1"/>
                      <a:pt x="835" y="1"/>
                      <a:pt x="835" y="1"/>
                    </a:cubicBezTo>
                    <a:cubicBezTo>
                      <a:pt x="878" y="1"/>
                      <a:pt x="878" y="1"/>
                      <a:pt x="878" y="1"/>
                    </a:cubicBezTo>
                    <a:lnTo>
                      <a:pt x="878"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283" name="Freeform 54">
              <a:extLst>
                <a:ext uri="{FF2B5EF4-FFF2-40B4-BE49-F238E27FC236}">
                  <a16:creationId xmlns:a16="http://schemas.microsoft.com/office/drawing/2014/main" id="{868BCD55-F2C2-3AA7-63CF-96F8054D8A73}"/>
                </a:ext>
              </a:extLst>
            </p:cNvPr>
            <p:cNvSpPr>
              <a:spLocks noEditPoints="1"/>
            </p:cNvSpPr>
            <p:nvPr/>
          </p:nvSpPr>
          <p:spPr bwMode="auto">
            <a:xfrm>
              <a:off x="7801233" y="1971196"/>
              <a:ext cx="506368" cy="358198"/>
            </a:xfrm>
            <a:custGeom>
              <a:avLst/>
              <a:gdLst>
                <a:gd name="T0" fmla="*/ 904 w 1172"/>
                <a:gd name="T1" fmla="*/ 423 h 832"/>
                <a:gd name="T2" fmla="*/ 875 w 1172"/>
                <a:gd name="T3" fmla="*/ 308 h 832"/>
                <a:gd name="T4" fmla="*/ 996 w 1172"/>
                <a:gd name="T5" fmla="*/ 308 h 832"/>
                <a:gd name="T6" fmla="*/ 965 w 1172"/>
                <a:gd name="T7" fmla="*/ 423 h 832"/>
                <a:gd name="T8" fmla="*/ 1018 w 1172"/>
                <a:gd name="T9" fmla="*/ 453 h 832"/>
                <a:gd name="T10" fmla="*/ 954 w 1172"/>
                <a:gd name="T11" fmla="*/ 477 h 832"/>
                <a:gd name="T12" fmla="*/ 1018 w 1172"/>
                <a:gd name="T13" fmla="*/ 506 h 832"/>
                <a:gd name="T14" fmla="*/ 954 w 1172"/>
                <a:gd name="T15" fmla="*/ 540 h 832"/>
                <a:gd name="T16" fmla="*/ 915 w 1172"/>
                <a:gd name="T17" fmla="*/ 506 h 832"/>
                <a:gd name="T18" fmla="*/ 852 w 1172"/>
                <a:gd name="T19" fmla="*/ 477 h 832"/>
                <a:gd name="T20" fmla="*/ 915 w 1172"/>
                <a:gd name="T21" fmla="*/ 453 h 832"/>
                <a:gd name="T22" fmla="*/ 852 w 1172"/>
                <a:gd name="T23" fmla="*/ 423 h 832"/>
                <a:gd name="T24" fmla="*/ 751 w 1172"/>
                <a:gd name="T25" fmla="*/ 416 h 832"/>
                <a:gd name="T26" fmla="*/ 1119 w 1172"/>
                <a:gd name="T27" fmla="*/ 416 h 832"/>
                <a:gd name="T28" fmla="*/ 935 w 1172"/>
                <a:gd name="T29" fmla="*/ 617 h 832"/>
                <a:gd name="T30" fmla="*/ 935 w 1172"/>
                <a:gd name="T31" fmla="*/ 215 h 832"/>
                <a:gd name="T32" fmla="*/ 935 w 1172"/>
                <a:gd name="T33" fmla="*/ 617 h 832"/>
                <a:gd name="T34" fmla="*/ 699 w 1172"/>
                <a:gd name="T35" fmla="*/ 416 h 832"/>
                <a:gd name="T36" fmla="*/ 1172 w 1172"/>
                <a:gd name="T37" fmla="*/ 416 h 832"/>
                <a:gd name="T38" fmla="*/ 599 w 1172"/>
                <a:gd name="T39" fmla="*/ 330 h 832"/>
                <a:gd name="T40" fmla="*/ 605 w 1172"/>
                <a:gd name="T41" fmla="*/ 396 h 832"/>
                <a:gd name="T42" fmla="*/ 472 w 1172"/>
                <a:gd name="T43" fmla="*/ 0 h 832"/>
                <a:gd name="T44" fmla="*/ 0 w 1172"/>
                <a:gd name="T45" fmla="*/ 832 h 832"/>
                <a:gd name="T46" fmla="*/ 145 w 1172"/>
                <a:gd name="T47" fmla="*/ 692 h 832"/>
                <a:gd name="T48" fmla="*/ 327 w 1172"/>
                <a:gd name="T49" fmla="*/ 832 h 832"/>
                <a:gd name="T50" fmla="*/ 472 w 1172"/>
                <a:gd name="T51" fmla="*/ 436 h 832"/>
                <a:gd name="T52" fmla="*/ 540 w 1172"/>
                <a:gd name="T53" fmla="*/ 501 h 832"/>
                <a:gd name="T54" fmla="*/ 684 w 1172"/>
                <a:gd name="T55" fmla="*/ 416 h 832"/>
                <a:gd name="T56" fmla="*/ 149 w 1172"/>
                <a:gd name="T57" fmla="*/ 632 h 832"/>
                <a:gd name="T58" fmla="*/ 66 w 1172"/>
                <a:gd name="T59" fmla="*/ 526 h 832"/>
                <a:gd name="T60" fmla="*/ 149 w 1172"/>
                <a:gd name="T61" fmla="*/ 632 h 832"/>
                <a:gd name="T62" fmla="*/ 66 w 1172"/>
                <a:gd name="T63" fmla="*/ 480 h 832"/>
                <a:gd name="T64" fmla="*/ 149 w 1172"/>
                <a:gd name="T65" fmla="*/ 375 h 832"/>
                <a:gd name="T66" fmla="*/ 149 w 1172"/>
                <a:gd name="T67" fmla="*/ 329 h 832"/>
                <a:gd name="T68" fmla="*/ 66 w 1172"/>
                <a:gd name="T69" fmla="*/ 223 h 832"/>
                <a:gd name="T70" fmla="*/ 149 w 1172"/>
                <a:gd name="T71" fmla="*/ 329 h 832"/>
                <a:gd name="T72" fmla="*/ 66 w 1172"/>
                <a:gd name="T73" fmla="*/ 178 h 832"/>
                <a:gd name="T74" fmla="*/ 149 w 1172"/>
                <a:gd name="T75" fmla="*/ 72 h 832"/>
                <a:gd name="T76" fmla="*/ 278 w 1172"/>
                <a:gd name="T77" fmla="*/ 632 h 832"/>
                <a:gd name="T78" fmla="*/ 194 w 1172"/>
                <a:gd name="T79" fmla="*/ 526 h 832"/>
                <a:gd name="T80" fmla="*/ 278 w 1172"/>
                <a:gd name="T81" fmla="*/ 632 h 832"/>
                <a:gd name="T82" fmla="*/ 194 w 1172"/>
                <a:gd name="T83" fmla="*/ 480 h 832"/>
                <a:gd name="T84" fmla="*/ 278 w 1172"/>
                <a:gd name="T85" fmla="*/ 375 h 832"/>
                <a:gd name="T86" fmla="*/ 278 w 1172"/>
                <a:gd name="T87" fmla="*/ 329 h 832"/>
                <a:gd name="T88" fmla="*/ 194 w 1172"/>
                <a:gd name="T89" fmla="*/ 223 h 832"/>
                <a:gd name="T90" fmla="*/ 278 w 1172"/>
                <a:gd name="T91" fmla="*/ 329 h 832"/>
                <a:gd name="T92" fmla="*/ 194 w 1172"/>
                <a:gd name="T93" fmla="*/ 178 h 832"/>
                <a:gd name="T94" fmla="*/ 278 w 1172"/>
                <a:gd name="T95" fmla="*/ 72 h 832"/>
                <a:gd name="T96" fmla="*/ 406 w 1172"/>
                <a:gd name="T97" fmla="*/ 632 h 832"/>
                <a:gd name="T98" fmla="*/ 323 w 1172"/>
                <a:gd name="T99" fmla="*/ 526 h 832"/>
                <a:gd name="T100" fmla="*/ 406 w 1172"/>
                <a:gd name="T101" fmla="*/ 632 h 832"/>
                <a:gd name="T102" fmla="*/ 323 w 1172"/>
                <a:gd name="T103" fmla="*/ 480 h 832"/>
                <a:gd name="T104" fmla="*/ 406 w 1172"/>
                <a:gd name="T105" fmla="*/ 375 h 832"/>
                <a:gd name="T106" fmla="*/ 406 w 1172"/>
                <a:gd name="T107" fmla="*/ 329 h 832"/>
                <a:gd name="T108" fmla="*/ 323 w 1172"/>
                <a:gd name="T109" fmla="*/ 223 h 832"/>
                <a:gd name="T110" fmla="*/ 406 w 1172"/>
                <a:gd name="T111" fmla="*/ 329 h 832"/>
                <a:gd name="T112" fmla="*/ 323 w 1172"/>
                <a:gd name="T113" fmla="*/ 178 h 832"/>
                <a:gd name="T114" fmla="*/ 406 w 1172"/>
                <a:gd name="T115" fmla="*/ 7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2" h="832">
                  <a:moveTo>
                    <a:pt x="852" y="423"/>
                  </a:moveTo>
                  <a:cubicBezTo>
                    <a:pt x="904" y="423"/>
                    <a:pt x="904" y="423"/>
                    <a:pt x="904" y="423"/>
                  </a:cubicBezTo>
                  <a:cubicBezTo>
                    <a:pt x="828" y="308"/>
                    <a:pt x="828" y="308"/>
                    <a:pt x="828" y="308"/>
                  </a:cubicBezTo>
                  <a:cubicBezTo>
                    <a:pt x="875" y="308"/>
                    <a:pt x="875" y="308"/>
                    <a:pt x="875" y="308"/>
                  </a:cubicBezTo>
                  <a:cubicBezTo>
                    <a:pt x="935" y="405"/>
                    <a:pt x="935" y="405"/>
                    <a:pt x="935" y="405"/>
                  </a:cubicBezTo>
                  <a:cubicBezTo>
                    <a:pt x="996" y="308"/>
                    <a:pt x="996" y="308"/>
                    <a:pt x="996" y="308"/>
                  </a:cubicBezTo>
                  <a:cubicBezTo>
                    <a:pt x="1042" y="308"/>
                    <a:pt x="1042" y="308"/>
                    <a:pt x="1042" y="308"/>
                  </a:cubicBezTo>
                  <a:cubicBezTo>
                    <a:pt x="965" y="423"/>
                    <a:pt x="965" y="423"/>
                    <a:pt x="965" y="423"/>
                  </a:cubicBezTo>
                  <a:cubicBezTo>
                    <a:pt x="1018" y="423"/>
                    <a:pt x="1018" y="423"/>
                    <a:pt x="1018" y="423"/>
                  </a:cubicBezTo>
                  <a:cubicBezTo>
                    <a:pt x="1018" y="453"/>
                    <a:pt x="1018" y="453"/>
                    <a:pt x="1018" y="453"/>
                  </a:cubicBezTo>
                  <a:cubicBezTo>
                    <a:pt x="954" y="453"/>
                    <a:pt x="954" y="453"/>
                    <a:pt x="954" y="453"/>
                  </a:cubicBezTo>
                  <a:cubicBezTo>
                    <a:pt x="954" y="477"/>
                    <a:pt x="954" y="477"/>
                    <a:pt x="954" y="477"/>
                  </a:cubicBezTo>
                  <a:cubicBezTo>
                    <a:pt x="1018" y="477"/>
                    <a:pt x="1018" y="477"/>
                    <a:pt x="1018" y="477"/>
                  </a:cubicBezTo>
                  <a:cubicBezTo>
                    <a:pt x="1018" y="506"/>
                    <a:pt x="1018" y="506"/>
                    <a:pt x="1018" y="506"/>
                  </a:cubicBezTo>
                  <a:cubicBezTo>
                    <a:pt x="954" y="506"/>
                    <a:pt x="954" y="506"/>
                    <a:pt x="954" y="506"/>
                  </a:cubicBezTo>
                  <a:cubicBezTo>
                    <a:pt x="954" y="540"/>
                    <a:pt x="954" y="540"/>
                    <a:pt x="954" y="540"/>
                  </a:cubicBezTo>
                  <a:cubicBezTo>
                    <a:pt x="915" y="540"/>
                    <a:pt x="915" y="540"/>
                    <a:pt x="915" y="540"/>
                  </a:cubicBezTo>
                  <a:cubicBezTo>
                    <a:pt x="915" y="506"/>
                    <a:pt x="915" y="506"/>
                    <a:pt x="915" y="506"/>
                  </a:cubicBezTo>
                  <a:cubicBezTo>
                    <a:pt x="852" y="506"/>
                    <a:pt x="852" y="506"/>
                    <a:pt x="852" y="506"/>
                  </a:cubicBezTo>
                  <a:cubicBezTo>
                    <a:pt x="852" y="477"/>
                    <a:pt x="852" y="477"/>
                    <a:pt x="852" y="477"/>
                  </a:cubicBezTo>
                  <a:cubicBezTo>
                    <a:pt x="915" y="477"/>
                    <a:pt x="915" y="477"/>
                    <a:pt x="915" y="477"/>
                  </a:cubicBezTo>
                  <a:cubicBezTo>
                    <a:pt x="915" y="453"/>
                    <a:pt x="915" y="453"/>
                    <a:pt x="915" y="453"/>
                  </a:cubicBezTo>
                  <a:cubicBezTo>
                    <a:pt x="852" y="453"/>
                    <a:pt x="852" y="453"/>
                    <a:pt x="852" y="453"/>
                  </a:cubicBezTo>
                  <a:lnTo>
                    <a:pt x="852" y="423"/>
                  </a:lnTo>
                  <a:close/>
                  <a:moveTo>
                    <a:pt x="935" y="232"/>
                  </a:moveTo>
                  <a:cubicBezTo>
                    <a:pt x="834" y="232"/>
                    <a:pt x="751" y="314"/>
                    <a:pt x="751" y="416"/>
                  </a:cubicBezTo>
                  <a:cubicBezTo>
                    <a:pt x="751" y="517"/>
                    <a:pt x="834" y="600"/>
                    <a:pt x="935" y="600"/>
                  </a:cubicBezTo>
                  <a:cubicBezTo>
                    <a:pt x="1037" y="600"/>
                    <a:pt x="1119" y="517"/>
                    <a:pt x="1119" y="416"/>
                  </a:cubicBezTo>
                  <a:cubicBezTo>
                    <a:pt x="1119" y="314"/>
                    <a:pt x="1037" y="232"/>
                    <a:pt x="935" y="232"/>
                  </a:cubicBezTo>
                  <a:moveTo>
                    <a:pt x="935" y="617"/>
                  </a:moveTo>
                  <a:cubicBezTo>
                    <a:pt x="825" y="617"/>
                    <a:pt x="734" y="526"/>
                    <a:pt x="734" y="416"/>
                  </a:cubicBezTo>
                  <a:cubicBezTo>
                    <a:pt x="734" y="305"/>
                    <a:pt x="825" y="215"/>
                    <a:pt x="935" y="215"/>
                  </a:cubicBezTo>
                  <a:cubicBezTo>
                    <a:pt x="1046" y="215"/>
                    <a:pt x="1136" y="305"/>
                    <a:pt x="1136" y="416"/>
                  </a:cubicBezTo>
                  <a:cubicBezTo>
                    <a:pt x="1136" y="526"/>
                    <a:pt x="1046" y="617"/>
                    <a:pt x="935" y="617"/>
                  </a:cubicBezTo>
                  <a:moveTo>
                    <a:pt x="935" y="180"/>
                  </a:moveTo>
                  <a:cubicBezTo>
                    <a:pt x="805" y="180"/>
                    <a:pt x="699" y="285"/>
                    <a:pt x="699" y="416"/>
                  </a:cubicBezTo>
                  <a:cubicBezTo>
                    <a:pt x="699" y="546"/>
                    <a:pt x="805" y="652"/>
                    <a:pt x="935" y="652"/>
                  </a:cubicBezTo>
                  <a:cubicBezTo>
                    <a:pt x="1066" y="652"/>
                    <a:pt x="1172" y="546"/>
                    <a:pt x="1172" y="416"/>
                  </a:cubicBezTo>
                  <a:cubicBezTo>
                    <a:pt x="1172" y="285"/>
                    <a:pt x="1066" y="180"/>
                    <a:pt x="935" y="180"/>
                  </a:cubicBezTo>
                  <a:moveTo>
                    <a:pt x="599" y="330"/>
                  </a:moveTo>
                  <a:cubicBezTo>
                    <a:pt x="540" y="330"/>
                    <a:pt x="540" y="330"/>
                    <a:pt x="540" y="330"/>
                  </a:cubicBezTo>
                  <a:cubicBezTo>
                    <a:pt x="605" y="396"/>
                    <a:pt x="605" y="396"/>
                    <a:pt x="605" y="396"/>
                  </a:cubicBezTo>
                  <a:cubicBezTo>
                    <a:pt x="472" y="396"/>
                    <a:pt x="472" y="396"/>
                    <a:pt x="472" y="396"/>
                  </a:cubicBezTo>
                  <a:cubicBezTo>
                    <a:pt x="472" y="0"/>
                    <a:pt x="472" y="0"/>
                    <a:pt x="472" y="0"/>
                  </a:cubicBezTo>
                  <a:cubicBezTo>
                    <a:pt x="0" y="0"/>
                    <a:pt x="0" y="0"/>
                    <a:pt x="0" y="0"/>
                  </a:cubicBezTo>
                  <a:cubicBezTo>
                    <a:pt x="0" y="832"/>
                    <a:pt x="0" y="832"/>
                    <a:pt x="0" y="832"/>
                  </a:cubicBezTo>
                  <a:cubicBezTo>
                    <a:pt x="145" y="832"/>
                    <a:pt x="145" y="832"/>
                    <a:pt x="145" y="832"/>
                  </a:cubicBezTo>
                  <a:cubicBezTo>
                    <a:pt x="145" y="692"/>
                    <a:pt x="145" y="692"/>
                    <a:pt x="145" y="692"/>
                  </a:cubicBezTo>
                  <a:cubicBezTo>
                    <a:pt x="327" y="692"/>
                    <a:pt x="327" y="692"/>
                    <a:pt x="327" y="692"/>
                  </a:cubicBezTo>
                  <a:cubicBezTo>
                    <a:pt x="327" y="832"/>
                    <a:pt x="327" y="832"/>
                    <a:pt x="327" y="832"/>
                  </a:cubicBezTo>
                  <a:cubicBezTo>
                    <a:pt x="472" y="832"/>
                    <a:pt x="472" y="832"/>
                    <a:pt x="472" y="832"/>
                  </a:cubicBezTo>
                  <a:cubicBezTo>
                    <a:pt x="472" y="436"/>
                    <a:pt x="472" y="436"/>
                    <a:pt x="472" y="436"/>
                  </a:cubicBezTo>
                  <a:cubicBezTo>
                    <a:pt x="605" y="436"/>
                    <a:pt x="605" y="436"/>
                    <a:pt x="605" y="436"/>
                  </a:cubicBezTo>
                  <a:cubicBezTo>
                    <a:pt x="540" y="501"/>
                    <a:pt x="540" y="501"/>
                    <a:pt x="540" y="501"/>
                  </a:cubicBezTo>
                  <a:cubicBezTo>
                    <a:pt x="599" y="501"/>
                    <a:pt x="599" y="501"/>
                    <a:pt x="599" y="501"/>
                  </a:cubicBezTo>
                  <a:cubicBezTo>
                    <a:pt x="684" y="416"/>
                    <a:pt x="684" y="416"/>
                    <a:pt x="684" y="416"/>
                  </a:cubicBezTo>
                  <a:lnTo>
                    <a:pt x="599" y="330"/>
                  </a:lnTo>
                  <a:close/>
                  <a:moveTo>
                    <a:pt x="149" y="632"/>
                  </a:moveTo>
                  <a:cubicBezTo>
                    <a:pt x="66" y="632"/>
                    <a:pt x="66" y="632"/>
                    <a:pt x="66" y="632"/>
                  </a:cubicBezTo>
                  <a:cubicBezTo>
                    <a:pt x="66" y="526"/>
                    <a:pt x="66" y="526"/>
                    <a:pt x="66" y="526"/>
                  </a:cubicBezTo>
                  <a:cubicBezTo>
                    <a:pt x="149" y="526"/>
                    <a:pt x="149" y="526"/>
                    <a:pt x="149" y="526"/>
                  </a:cubicBezTo>
                  <a:lnTo>
                    <a:pt x="149" y="632"/>
                  </a:lnTo>
                  <a:close/>
                  <a:moveTo>
                    <a:pt x="149" y="480"/>
                  </a:moveTo>
                  <a:cubicBezTo>
                    <a:pt x="66" y="480"/>
                    <a:pt x="66" y="480"/>
                    <a:pt x="66" y="480"/>
                  </a:cubicBezTo>
                  <a:cubicBezTo>
                    <a:pt x="66" y="375"/>
                    <a:pt x="66" y="375"/>
                    <a:pt x="66" y="375"/>
                  </a:cubicBezTo>
                  <a:cubicBezTo>
                    <a:pt x="149" y="375"/>
                    <a:pt x="149" y="375"/>
                    <a:pt x="149" y="375"/>
                  </a:cubicBezTo>
                  <a:lnTo>
                    <a:pt x="149" y="480"/>
                  </a:lnTo>
                  <a:close/>
                  <a:moveTo>
                    <a:pt x="149" y="329"/>
                  </a:moveTo>
                  <a:cubicBezTo>
                    <a:pt x="66" y="329"/>
                    <a:pt x="66" y="329"/>
                    <a:pt x="66" y="329"/>
                  </a:cubicBezTo>
                  <a:cubicBezTo>
                    <a:pt x="66" y="223"/>
                    <a:pt x="66" y="223"/>
                    <a:pt x="66" y="223"/>
                  </a:cubicBezTo>
                  <a:cubicBezTo>
                    <a:pt x="149" y="223"/>
                    <a:pt x="149" y="223"/>
                    <a:pt x="149" y="223"/>
                  </a:cubicBezTo>
                  <a:lnTo>
                    <a:pt x="149" y="329"/>
                  </a:lnTo>
                  <a:close/>
                  <a:moveTo>
                    <a:pt x="149" y="178"/>
                  </a:moveTo>
                  <a:cubicBezTo>
                    <a:pt x="66" y="178"/>
                    <a:pt x="66" y="178"/>
                    <a:pt x="66" y="178"/>
                  </a:cubicBezTo>
                  <a:cubicBezTo>
                    <a:pt x="66" y="72"/>
                    <a:pt x="66" y="72"/>
                    <a:pt x="66" y="72"/>
                  </a:cubicBezTo>
                  <a:cubicBezTo>
                    <a:pt x="149" y="72"/>
                    <a:pt x="149" y="72"/>
                    <a:pt x="149" y="72"/>
                  </a:cubicBezTo>
                  <a:lnTo>
                    <a:pt x="149" y="178"/>
                  </a:lnTo>
                  <a:close/>
                  <a:moveTo>
                    <a:pt x="278" y="632"/>
                  </a:moveTo>
                  <a:cubicBezTo>
                    <a:pt x="194" y="632"/>
                    <a:pt x="194" y="632"/>
                    <a:pt x="194" y="632"/>
                  </a:cubicBezTo>
                  <a:cubicBezTo>
                    <a:pt x="194" y="526"/>
                    <a:pt x="194" y="526"/>
                    <a:pt x="194" y="526"/>
                  </a:cubicBezTo>
                  <a:cubicBezTo>
                    <a:pt x="278" y="526"/>
                    <a:pt x="278" y="526"/>
                    <a:pt x="278" y="526"/>
                  </a:cubicBezTo>
                  <a:lnTo>
                    <a:pt x="278" y="632"/>
                  </a:lnTo>
                  <a:close/>
                  <a:moveTo>
                    <a:pt x="278" y="480"/>
                  </a:moveTo>
                  <a:cubicBezTo>
                    <a:pt x="194" y="480"/>
                    <a:pt x="194" y="480"/>
                    <a:pt x="194" y="480"/>
                  </a:cubicBezTo>
                  <a:cubicBezTo>
                    <a:pt x="194" y="375"/>
                    <a:pt x="194" y="375"/>
                    <a:pt x="194" y="375"/>
                  </a:cubicBezTo>
                  <a:cubicBezTo>
                    <a:pt x="278" y="375"/>
                    <a:pt x="278" y="375"/>
                    <a:pt x="278" y="375"/>
                  </a:cubicBezTo>
                  <a:lnTo>
                    <a:pt x="278" y="480"/>
                  </a:lnTo>
                  <a:close/>
                  <a:moveTo>
                    <a:pt x="278" y="329"/>
                  </a:moveTo>
                  <a:cubicBezTo>
                    <a:pt x="194" y="329"/>
                    <a:pt x="194" y="329"/>
                    <a:pt x="194" y="329"/>
                  </a:cubicBezTo>
                  <a:cubicBezTo>
                    <a:pt x="194" y="223"/>
                    <a:pt x="194" y="223"/>
                    <a:pt x="194" y="223"/>
                  </a:cubicBezTo>
                  <a:cubicBezTo>
                    <a:pt x="278" y="223"/>
                    <a:pt x="278" y="223"/>
                    <a:pt x="278" y="223"/>
                  </a:cubicBezTo>
                  <a:lnTo>
                    <a:pt x="278" y="329"/>
                  </a:lnTo>
                  <a:close/>
                  <a:moveTo>
                    <a:pt x="278" y="178"/>
                  </a:moveTo>
                  <a:cubicBezTo>
                    <a:pt x="194" y="178"/>
                    <a:pt x="194" y="178"/>
                    <a:pt x="194" y="178"/>
                  </a:cubicBezTo>
                  <a:cubicBezTo>
                    <a:pt x="194" y="72"/>
                    <a:pt x="194" y="72"/>
                    <a:pt x="194" y="72"/>
                  </a:cubicBezTo>
                  <a:cubicBezTo>
                    <a:pt x="278" y="72"/>
                    <a:pt x="278" y="72"/>
                    <a:pt x="278" y="72"/>
                  </a:cubicBezTo>
                  <a:lnTo>
                    <a:pt x="278" y="178"/>
                  </a:lnTo>
                  <a:close/>
                  <a:moveTo>
                    <a:pt x="406" y="632"/>
                  </a:moveTo>
                  <a:cubicBezTo>
                    <a:pt x="323" y="632"/>
                    <a:pt x="323" y="632"/>
                    <a:pt x="323" y="632"/>
                  </a:cubicBezTo>
                  <a:cubicBezTo>
                    <a:pt x="323" y="526"/>
                    <a:pt x="323" y="526"/>
                    <a:pt x="323" y="526"/>
                  </a:cubicBezTo>
                  <a:cubicBezTo>
                    <a:pt x="406" y="526"/>
                    <a:pt x="406" y="526"/>
                    <a:pt x="406" y="526"/>
                  </a:cubicBezTo>
                  <a:lnTo>
                    <a:pt x="406" y="632"/>
                  </a:lnTo>
                  <a:close/>
                  <a:moveTo>
                    <a:pt x="406" y="480"/>
                  </a:moveTo>
                  <a:cubicBezTo>
                    <a:pt x="323" y="480"/>
                    <a:pt x="323" y="480"/>
                    <a:pt x="323" y="480"/>
                  </a:cubicBezTo>
                  <a:cubicBezTo>
                    <a:pt x="323" y="375"/>
                    <a:pt x="323" y="375"/>
                    <a:pt x="323" y="375"/>
                  </a:cubicBezTo>
                  <a:cubicBezTo>
                    <a:pt x="406" y="375"/>
                    <a:pt x="406" y="375"/>
                    <a:pt x="406" y="375"/>
                  </a:cubicBezTo>
                  <a:lnTo>
                    <a:pt x="406" y="480"/>
                  </a:lnTo>
                  <a:close/>
                  <a:moveTo>
                    <a:pt x="406" y="329"/>
                  </a:moveTo>
                  <a:cubicBezTo>
                    <a:pt x="323" y="329"/>
                    <a:pt x="323" y="329"/>
                    <a:pt x="323" y="329"/>
                  </a:cubicBezTo>
                  <a:cubicBezTo>
                    <a:pt x="323" y="223"/>
                    <a:pt x="323" y="223"/>
                    <a:pt x="323" y="223"/>
                  </a:cubicBezTo>
                  <a:cubicBezTo>
                    <a:pt x="406" y="223"/>
                    <a:pt x="406" y="223"/>
                    <a:pt x="406" y="223"/>
                  </a:cubicBezTo>
                  <a:lnTo>
                    <a:pt x="406" y="329"/>
                  </a:lnTo>
                  <a:close/>
                  <a:moveTo>
                    <a:pt x="406" y="178"/>
                  </a:moveTo>
                  <a:cubicBezTo>
                    <a:pt x="323" y="178"/>
                    <a:pt x="323" y="178"/>
                    <a:pt x="323" y="178"/>
                  </a:cubicBezTo>
                  <a:cubicBezTo>
                    <a:pt x="323" y="72"/>
                    <a:pt x="323" y="72"/>
                    <a:pt x="323" y="72"/>
                  </a:cubicBezTo>
                  <a:cubicBezTo>
                    <a:pt x="406" y="72"/>
                    <a:pt x="406" y="72"/>
                    <a:pt x="406" y="72"/>
                  </a:cubicBezTo>
                  <a:lnTo>
                    <a:pt x="406"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286" name="テキスト ボックス 285">
            <a:extLst>
              <a:ext uri="{FF2B5EF4-FFF2-40B4-BE49-F238E27FC236}">
                <a16:creationId xmlns:a16="http://schemas.microsoft.com/office/drawing/2014/main" id="{536B5D8A-6B36-2828-C334-97E0752ED8D7}"/>
              </a:ext>
            </a:extLst>
          </p:cNvPr>
          <p:cNvSpPr txBox="1"/>
          <p:nvPr/>
        </p:nvSpPr>
        <p:spPr>
          <a:xfrm>
            <a:off x="5901093" y="1996678"/>
            <a:ext cx="7305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参照</a:t>
            </a:r>
            <a:endParaRPr kumimoji="1" lang="en-US" altLang="ja-JP" sz="700" b="0" i="0" u="none" strike="noStrike" kern="1200" cap="none" spc="0" normalizeH="0" baseline="0" noProof="0">
              <a:ln>
                <a:noFill/>
              </a:ln>
              <a:solidFill>
                <a:prstClr val="black"/>
              </a:solidFill>
              <a:effectLst/>
              <a:uLnTx/>
              <a:uFillTx/>
              <a:latin typeface="メイリオ"/>
              <a:ea typeface="メイリオ"/>
              <a:cs typeface="+mn-cs"/>
            </a:endParaRPr>
          </a:p>
        </p:txBody>
      </p:sp>
      <p:cxnSp>
        <p:nvCxnSpPr>
          <p:cNvPr id="287" name="直線矢印コネクタ 286">
            <a:extLst>
              <a:ext uri="{FF2B5EF4-FFF2-40B4-BE49-F238E27FC236}">
                <a16:creationId xmlns:a16="http://schemas.microsoft.com/office/drawing/2014/main" id="{F9FB462A-356C-A6CC-F972-85880FE0C7A3}"/>
              </a:ext>
            </a:extLst>
          </p:cNvPr>
          <p:cNvCxnSpPr>
            <a:cxnSpLocks/>
          </p:cNvCxnSpPr>
          <p:nvPr/>
        </p:nvCxnSpPr>
        <p:spPr>
          <a:xfrm>
            <a:off x="7821679" y="2121839"/>
            <a:ext cx="324037" cy="225379"/>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88" name="フローチャート: 複数書類 287">
            <a:extLst>
              <a:ext uri="{FF2B5EF4-FFF2-40B4-BE49-F238E27FC236}">
                <a16:creationId xmlns:a16="http://schemas.microsoft.com/office/drawing/2014/main" id="{E976C282-10B5-2483-7BBB-DFFD9E0CEDD0}"/>
              </a:ext>
            </a:extLst>
          </p:cNvPr>
          <p:cNvSpPr/>
          <p:nvPr/>
        </p:nvSpPr>
        <p:spPr>
          <a:xfrm>
            <a:off x="6405149" y="3568360"/>
            <a:ext cx="609404" cy="434728"/>
          </a:xfrm>
          <a:prstGeom prst="flowChartMultidocument">
            <a:avLst/>
          </a:prstGeom>
          <a:solidFill>
            <a:schemeClr val="bg1"/>
          </a:solidFill>
          <a:ln w="952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t>支払伝票</a:t>
            </a:r>
          </a:p>
        </p:txBody>
      </p:sp>
      <p:grpSp>
        <p:nvGrpSpPr>
          <p:cNvPr id="289" name="グループ化 288">
            <a:extLst>
              <a:ext uri="{FF2B5EF4-FFF2-40B4-BE49-F238E27FC236}">
                <a16:creationId xmlns:a16="http://schemas.microsoft.com/office/drawing/2014/main" id="{08C60061-2279-A31E-7F59-477E38015483}"/>
              </a:ext>
            </a:extLst>
          </p:cNvPr>
          <p:cNvGrpSpPr/>
          <p:nvPr/>
        </p:nvGrpSpPr>
        <p:grpSpPr>
          <a:xfrm>
            <a:off x="6710924" y="3472842"/>
            <a:ext cx="168732" cy="218632"/>
            <a:chOff x="755650" y="3768725"/>
            <a:chExt cx="287338" cy="379413"/>
          </a:xfrm>
        </p:grpSpPr>
        <p:sp>
          <p:nvSpPr>
            <p:cNvPr id="290" name="Freeform 29">
              <a:extLst>
                <a:ext uri="{FF2B5EF4-FFF2-40B4-BE49-F238E27FC236}">
                  <a16:creationId xmlns:a16="http://schemas.microsoft.com/office/drawing/2014/main" id="{FF42DD48-BBE5-CDDA-B364-AF43062F4C5F}"/>
                </a:ext>
              </a:extLst>
            </p:cNvPr>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1" name="Freeform 30">
              <a:extLst>
                <a:ext uri="{FF2B5EF4-FFF2-40B4-BE49-F238E27FC236}">
                  <a16:creationId xmlns:a16="http://schemas.microsoft.com/office/drawing/2014/main" id="{49C1AABA-6C16-4192-6536-3F819D63A91A}"/>
                </a:ext>
              </a:extLst>
            </p:cNvPr>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2" name="Freeform 31">
              <a:extLst>
                <a:ext uri="{FF2B5EF4-FFF2-40B4-BE49-F238E27FC236}">
                  <a16:creationId xmlns:a16="http://schemas.microsoft.com/office/drawing/2014/main" id="{7885A3C3-234A-E8A0-8D10-1370AFA0BD05}"/>
                </a:ext>
              </a:extLst>
            </p:cNvPr>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3" name="Freeform 32">
              <a:extLst>
                <a:ext uri="{FF2B5EF4-FFF2-40B4-BE49-F238E27FC236}">
                  <a16:creationId xmlns:a16="http://schemas.microsoft.com/office/drawing/2014/main" id="{C505041A-342B-0F9D-1F91-1964E33FD7E2}"/>
                </a:ext>
              </a:extLst>
            </p:cNvPr>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4" name="Freeform 33">
              <a:extLst>
                <a:ext uri="{FF2B5EF4-FFF2-40B4-BE49-F238E27FC236}">
                  <a16:creationId xmlns:a16="http://schemas.microsoft.com/office/drawing/2014/main" id="{D38CCD09-CBE7-8E2E-7B45-E319D3F9A3C7}"/>
                </a:ext>
              </a:extLst>
            </p:cNvPr>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95" name="グループ化 294">
            <a:extLst>
              <a:ext uri="{FF2B5EF4-FFF2-40B4-BE49-F238E27FC236}">
                <a16:creationId xmlns:a16="http://schemas.microsoft.com/office/drawing/2014/main" id="{26857842-1159-5CC9-25F7-0EA51DB424D3}"/>
              </a:ext>
            </a:extLst>
          </p:cNvPr>
          <p:cNvGrpSpPr/>
          <p:nvPr/>
        </p:nvGrpSpPr>
        <p:grpSpPr>
          <a:xfrm>
            <a:off x="6906078" y="3480854"/>
            <a:ext cx="171721" cy="210619"/>
            <a:chOff x="757238" y="4846638"/>
            <a:chExt cx="288926" cy="377825"/>
          </a:xfrm>
        </p:grpSpPr>
        <p:sp>
          <p:nvSpPr>
            <p:cNvPr id="296" name="Freeform 33">
              <a:extLst>
                <a:ext uri="{FF2B5EF4-FFF2-40B4-BE49-F238E27FC236}">
                  <a16:creationId xmlns:a16="http://schemas.microsoft.com/office/drawing/2014/main" id="{86447B1C-1387-C55E-BFFC-A29C7D5BA25B}"/>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7" name="Freeform 34">
              <a:extLst>
                <a:ext uri="{FF2B5EF4-FFF2-40B4-BE49-F238E27FC236}">
                  <a16:creationId xmlns:a16="http://schemas.microsoft.com/office/drawing/2014/main" id="{13C879E5-8194-8964-A1D1-1DA640C17977}"/>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8" name="Rectangle 35">
              <a:extLst>
                <a:ext uri="{FF2B5EF4-FFF2-40B4-BE49-F238E27FC236}">
                  <a16:creationId xmlns:a16="http://schemas.microsoft.com/office/drawing/2014/main" id="{BD91171F-2B98-D94B-8B35-FC9C20766C64}"/>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9" name="Rectangle 36">
              <a:extLst>
                <a:ext uri="{FF2B5EF4-FFF2-40B4-BE49-F238E27FC236}">
                  <a16:creationId xmlns:a16="http://schemas.microsoft.com/office/drawing/2014/main" id="{9BFC99B4-6E7E-C7CB-972B-20DF4E8A967F}"/>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0" name="Rectangle 37">
              <a:extLst>
                <a:ext uri="{FF2B5EF4-FFF2-40B4-BE49-F238E27FC236}">
                  <a16:creationId xmlns:a16="http://schemas.microsoft.com/office/drawing/2014/main" id="{6C401094-0142-A94B-56F1-074A1CF9D249}"/>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1" name="Freeform 38">
              <a:extLst>
                <a:ext uri="{FF2B5EF4-FFF2-40B4-BE49-F238E27FC236}">
                  <a16:creationId xmlns:a16="http://schemas.microsoft.com/office/drawing/2014/main" id="{9D968458-B5D7-4EB2-FE9E-751526CA9820}"/>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2" name="Freeform 39">
              <a:extLst>
                <a:ext uri="{FF2B5EF4-FFF2-40B4-BE49-F238E27FC236}">
                  <a16:creationId xmlns:a16="http://schemas.microsoft.com/office/drawing/2014/main" id="{1E984DF5-E617-3B71-09C7-1171E3C78D9C}"/>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3" name="Freeform 40">
              <a:extLst>
                <a:ext uri="{FF2B5EF4-FFF2-40B4-BE49-F238E27FC236}">
                  <a16:creationId xmlns:a16="http://schemas.microsoft.com/office/drawing/2014/main" id="{E477BF5E-26A3-EE52-E86F-058E33A97E98}"/>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4" name="Freeform 41">
              <a:extLst>
                <a:ext uri="{FF2B5EF4-FFF2-40B4-BE49-F238E27FC236}">
                  <a16:creationId xmlns:a16="http://schemas.microsoft.com/office/drawing/2014/main" id="{B76707C2-A27C-F9C5-4F3A-82BEF9E36A82}"/>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5" name="Rectangle 42">
              <a:extLst>
                <a:ext uri="{FF2B5EF4-FFF2-40B4-BE49-F238E27FC236}">
                  <a16:creationId xmlns:a16="http://schemas.microsoft.com/office/drawing/2014/main" id="{B145493B-18D6-0A78-FC2E-013BCBA7A78D}"/>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6" name="Freeform 43">
              <a:extLst>
                <a:ext uri="{FF2B5EF4-FFF2-40B4-BE49-F238E27FC236}">
                  <a16:creationId xmlns:a16="http://schemas.microsoft.com/office/drawing/2014/main" id="{287A9D90-68A9-80F8-DF00-44F88FAC1940}"/>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07" name="フローチャート: 書類 306">
            <a:extLst>
              <a:ext uri="{FF2B5EF4-FFF2-40B4-BE49-F238E27FC236}">
                <a16:creationId xmlns:a16="http://schemas.microsoft.com/office/drawing/2014/main" id="{8094C6EA-FA03-3412-A8F2-BE854C146466}"/>
              </a:ext>
            </a:extLst>
          </p:cNvPr>
          <p:cNvSpPr/>
          <p:nvPr/>
        </p:nvSpPr>
        <p:spPr>
          <a:xfrm>
            <a:off x="8183058" y="3655755"/>
            <a:ext cx="552996" cy="347331"/>
          </a:xfrm>
          <a:prstGeom prst="flowChartDocument">
            <a:avLst/>
          </a:prstGeom>
          <a:solidFill>
            <a:schemeClr val="bg1"/>
          </a:solidFill>
          <a:ln w="9525">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r>
              <a:rPr kumimoji="1" lang="ja-JP" altLang="en-US" sz="600"/>
              <a:t>支払伝票</a:t>
            </a:r>
          </a:p>
        </p:txBody>
      </p:sp>
      <p:sp>
        <p:nvSpPr>
          <p:cNvPr id="308" name="矢印: 右 307">
            <a:extLst>
              <a:ext uri="{FF2B5EF4-FFF2-40B4-BE49-F238E27FC236}">
                <a16:creationId xmlns:a16="http://schemas.microsoft.com/office/drawing/2014/main" id="{EE140DF8-43CE-1FF5-AC4C-9E00A471C3B2}"/>
              </a:ext>
            </a:extLst>
          </p:cNvPr>
          <p:cNvSpPr/>
          <p:nvPr/>
        </p:nvSpPr>
        <p:spPr>
          <a:xfrm rot="5400000">
            <a:off x="8052535" y="4076113"/>
            <a:ext cx="295918"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9" name="グループ化 308">
            <a:extLst>
              <a:ext uri="{FF2B5EF4-FFF2-40B4-BE49-F238E27FC236}">
                <a16:creationId xmlns:a16="http://schemas.microsoft.com/office/drawing/2014/main" id="{DC48D4D4-A4C2-5E17-0431-27034EF75C19}"/>
              </a:ext>
            </a:extLst>
          </p:cNvPr>
          <p:cNvGrpSpPr/>
          <p:nvPr/>
        </p:nvGrpSpPr>
        <p:grpSpPr>
          <a:xfrm>
            <a:off x="8378534" y="3472842"/>
            <a:ext cx="168732" cy="218632"/>
            <a:chOff x="755650" y="3768725"/>
            <a:chExt cx="287338" cy="379413"/>
          </a:xfrm>
        </p:grpSpPr>
        <p:sp>
          <p:nvSpPr>
            <p:cNvPr id="310" name="Freeform 29">
              <a:extLst>
                <a:ext uri="{FF2B5EF4-FFF2-40B4-BE49-F238E27FC236}">
                  <a16:creationId xmlns:a16="http://schemas.microsoft.com/office/drawing/2014/main" id="{83A38CB6-3C1B-D676-3686-18F52E69DFF8}"/>
                </a:ext>
              </a:extLst>
            </p:cNvPr>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1" name="Freeform 30">
              <a:extLst>
                <a:ext uri="{FF2B5EF4-FFF2-40B4-BE49-F238E27FC236}">
                  <a16:creationId xmlns:a16="http://schemas.microsoft.com/office/drawing/2014/main" id="{45D9943C-5960-D9D4-D7D3-0B78071B6880}"/>
                </a:ext>
              </a:extLst>
            </p:cNvPr>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2" name="Freeform 31">
              <a:extLst>
                <a:ext uri="{FF2B5EF4-FFF2-40B4-BE49-F238E27FC236}">
                  <a16:creationId xmlns:a16="http://schemas.microsoft.com/office/drawing/2014/main" id="{4D013946-18F9-8A23-687B-76CA434C0E4B}"/>
                </a:ext>
              </a:extLst>
            </p:cNvPr>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3" name="Freeform 32">
              <a:extLst>
                <a:ext uri="{FF2B5EF4-FFF2-40B4-BE49-F238E27FC236}">
                  <a16:creationId xmlns:a16="http://schemas.microsoft.com/office/drawing/2014/main" id="{0ADFBC70-19D2-B059-5016-6086616C5379}"/>
                </a:ext>
              </a:extLst>
            </p:cNvPr>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4" name="Freeform 33">
              <a:extLst>
                <a:ext uri="{FF2B5EF4-FFF2-40B4-BE49-F238E27FC236}">
                  <a16:creationId xmlns:a16="http://schemas.microsoft.com/office/drawing/2014/main" id="{5834AF21-9CD4-45FC-1FF3-73B4368F9473}"/>
                </a:ext>
              </a:extLst>
            </p:cNvPr>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315" name="グループ化 314">
            <a:extLst>
              <a:ext uri="{FF2B5EF4-FFF2-40B4-BE49-F238E27FC236}">
                <a16:creationId xmlns:a16="http://schemas.microsoft.com/office/drawing/2014/main" id="{721F91B2-10D2-4F2B-DDF3-B47436728199}"/>
              </a:ext>
            </a:extLst>
          </p:cNvPr>
          <p:cNvGrpSpPr/>
          <p:nvPr/>
        </p:nvGrpSpPr>
        <p:grpSpPr>
          <a:xfrm>
            <a:off x="8573688" y="3480854"/>
            <a:ext cx="171721" cy="210619"/>
            <a:chOff x="757238" y="4846638"/>
            <a:chExt cx="288926" cy="377825"/>
          </a:xfrm>
        </p:grpSpPr>
        <p:sp>
          <p:nvSpPr>
            <p:cNvPr id="316" name="Freeform 33">
              <a:extLst>
                <a:ext uri="{FF2B5EF4-FFF2-40B4-BE49-F238E27FC236}">
                  <a16:creationId xmlns:a16="http://schemas.microsoft.com/office/drawing/2014/main" id="{D2084664-43B6-DDDB-EF80-8373198DEE0A}"/>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7" name="Freeform 34">
              <a:extLst>
                <a:ext uri="{FF2B5EF4-FFF2-40B4-BE49-F238E27FC236}">
                  <a16:creationId xmlns:a16="http://schemas.microsoft.com/office/drawing/2014/main" id="{DE421308-E9E2-294B-D852-F5BA02EB6EE8}"/>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8" name="Rectangle 35">
              <a:extLst>
                <a:ext uri="{FF2B5EF4-FFF2-40B4-BE49-F238E27FC236}">
                  <a16:creationId xmlns:a16="http://schemas.microsoft.com/office/drawing/2014/main" id="{04573997-8080-AE8E-5F88-4606BF16BFDE}"/>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9" name="Rectangle 36">
              <a:extLst>
                <a:ext uri="{FF2B5EF4-FFF2-40B4-BE49-F238E27FC236}">
                  <a16:creationId xmlns:a16="http://schemas.microsoft.com/office/drawing/2014/main" id="{015C26C1-1F3D-6C7A-7402-9217252DF5E9}"/>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0" name="Rectangle 37">
              <a:extLst>
                <a:ext uri="{FF2B5EF4-FFF2-40B4-BE49-F238E27FC236}">
                  <a16:creationId xmlns:a16="http://schemas.microsoft.com/office/drawing/2014/main" id="{E68EDE95-BEF1-E599-574F-1DB97B68EDFD}"/>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1" name="Freeform 38">
              <a:extLst>
                <a:ext uri="{FF2B5EF4-FFF2-40B4-BE49-F238E27FC236}">
                  <a16:creationId xmlns:a16="http://schemas.microsoft.com/office/drawing/2014/main" id="{F4E3605E-1D26-ADBC-F3CA-AE6D971E7610}"/>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2" name="Freeform 39">
              <a:extLst>
                <a:ext uri="{FF2B5EF4-FFF2-40B4-BE49-F238E27FC236}">
                  <a16:creationId xmlns:a16="http://schemas.microsoft.com/office/drawing/2014/main" id="{E8552426-4F2E-5C7F-1789-3A29CB564233}"/>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3" name="Freeform 40">
              <a:extLst>
                <a:ext uri="{FF2B5EF4-FFF2-40B4-BE49-F238E27FC236}">
                  <a16:creationId xmlns:a16="http://schemas.microsoft.com/office/drawing/2014/main" id="{3D747C18-87DD-42A1-1B9E-AE2A2F0E7C8C}"/>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4" name="Freeform 41">
              <a:extLst>
                <a:ext uri="{FF2B5EF4-FFF2-40B4-BE49-F238E27FC236}">
                  <a16:creationId xmlns:a16="http://schemas.microsoft.com/office/drawing/2014/main" id="{B0770BEB-1E35-5770-1BE0-A9264E8C37D7}"/>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5" name="Rectangle 42">
              <a:extLst>
                <a:ext uri="{FF2B5EF4-FFF2-40B4-BE49-F238E27FC236}">
                  <a16:creationId xmlns:a16="http://schemas.microsoft.com/office/drawing/2014/main" id="{2C4C2F5B-FDE5-21B4-2E7B-2BB3CDCFEA7A}"/>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6" name="Freeform 43">
              <a:extLst>
                <a:ext uri="{FF2B5EF4-FFF2-40B4-BE49-F238E27FC236}">
                  <a16:creationId xmlns:a16="http://schemas.microsoft.com/office/drawing/2014/main" id="{F3B8FAA7-D680-D1F5-A233-2734B47F691E}"/>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27" name="矢印: 右 326">
            <a:extLst>
              <a:ext uri="{FF2B5EF4-FFF2-40B4-BE49-F238E27FC236}">
                <a16:creationId xmlns:a16="http://schemas.microsoft.com/office/drawing/2014/main" id="{757FB6B5-366E-0AC2-7881-EE14C9CFF03B}"/>
              </a:ext>
            </a:extLst>
          </p:cNvPr>
          <p:cNvSpPr/>
          <p:nvPr/>
        </p:nvSpPr>
        <p:spPr>
          <a:xfrm>
            <a:off x="5136276" y="2913572"/>
            <a:ext cx="345350"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9" name="グループ化 328">
            <a:extLst>
              <a:ext uri="{FF2B5EF4-FFF2-40B4-BE49-F238E27FC236}">
                <a16:creationId xmlns:a16="http://schemas.microsoft.com/office/drawing/2014/main" id="{1D9432F2-BF5E-B9F1-7A6D-D0E784229B68}"/>
              </a:ext>
            </a:extLst>
          </p:cNvPr>
          <p:cNvGrpSpPr/>
          <p:nvPr/>
        </p:nvGrpSpPr>
        <p:grpSpPr>
          <a:xfrm>
            <a:off x="7342070" y="4424382"/>
            <a:ext cx="992990" cy="358198"/>
            <a:chOff x="7801233" y="1971196"/>
            <a:chExt cx="992990" cy="358198"/>
          </a:xfrm>
        </p:grpSpPr>
        <p:grpSp>
          <p:nvGrpSpPr>
            <p:cNvPr id="330" name="グループ化 329">
              <a:extLst>
                <a:ext uri="{FF2B5EF4-FFF2-40B4-BE49-F238E27FC236}">
                  <a16:creationId xmlns:a16="http://schemas.microsoft.com/office/drawing/2014/main" id="{404232EF-79F2-2A70-7BBE-1DBBF96BCB91}"/>
                </a:ext>
              </a:extLst>
            </p:cNvPr>
            <p:cNvGrpSpPr/>
            <p:nvPr/>
          </p:nvGrpSpPr>
          <p:grpSpPr>
            <a:xfrm>
              <a:off x="8376710" y="2043268"/>
              <a:ext cx="417513" cy="220662"/>
              <a:chOff x="2952747" y="5937614"/>
              <a:chExt cx="417513" cy="220662"/>
            </a:xfrm>
          </p:grpSpPr>
          <p:sp>
            <p:nvSpPr>
              <p:cNvPr id="332" name="Freeform 52">
                <a:extLst>
                  <a:ext uri="{FF2B5EF4-FFF2-40B4-BE49-F238E27FC236}">
                    <a16:creationId xmlns:a16="http://schemas.microsoft.com/office/drawing/2014/main" id="{68EC8966-4F58-4CDA-18C5-10E3F23C3964}"/>
                  </a:ext>
                </a:extLst>
              </p:cNvPr>
              <p:cNvSpPr>
                <a:spLocks noEditPoints="1"/>
              </p:cNvSpPr>
              <p:nvPr/>
            </p:nvSpPr>
            <p:spPr bwMode="auto">
              <a:xfrm>
                <a:off x="3071810" y="5937614"/>
                <a:ext cx="171450" cy="107950"/>
              </a:xfrm>
              <a:custGeom>
                <a:avLst/>
                <a:gdLst>
                  <a:gd name="T0" fmla="*/ 141 w 359"/>
                  <a:gd name="T1" fmla="*/ 147 h 227"/>
                  <a:gd name="T2" fmla="*/ 49 w 359"/>
                  <a:gd name="T3" fmla="*/ 147 h 227"/>
                  <a:gd name="T4" fmla="*/ 17 w 359"/>
                  <a:gd name="T5" fmla="*/ 227 h 227"/>
                  <a:gd name="T6" fmla="*/ 0 w 359"/>
                  <a:gd name="T7" fmla="*/ 227 h 227"/>
                  <a:gd name="T8" fmla="*/ 91 w 359"/>
                  <a:gd name="T9" fmla="*/ 0 h 227"/>
                  <a:gd name="T10" fmla="*/ 101 w 359"/>
                  <a:gd name="T11" fmla="*/ 0 h 227"/>
                  <a:gd name="T12" fmla="*/ 190 w 359"/>
                  <a:gd name="T13" fmla="*/ 227 h 227"/>
                  <a:gd name="T14" fmla="*/ 172 w 359"/>
                  <a:gd name="T15" fmla="*/ 227 h 227"/>
                  <a:gd name="T16" fmla="*/ 141 w 359"/>
                  <a:gd name="T17" fmla="*/ 147 h 227"/>
                  <a:gd name="T18" fmla="*/ 54 w 359"/>
                  <a:gd name="T19" fmla="*/ 133 h 227"/>
                  <a:gd name="T20" fmla="*/ 135 w 359"/>
                  <a:gd name="T21" fmla="*/ 133 h 227"/>
                  <a:gd name="T22" fmla="*/ 105 w 359"/>
                  <a:gd name="T23" fmla="*/ 51 h 227"/>
                  <a:gd name="T24" fmla="*/ 95 w 359"/>
                  <a:gd name="T25" fmla="*/ 25 h 227"/>
                  <a:gd name="T26" fmla="*/ 86 w 359"/>
                  <a:gd name="T27" fmla="*/ 52 h 227"/>
                  <a:gd name="T28" fmla="*/ 54 w 359"/>
                  <a:gd name="T29" fmla="*/ 133 h 227"/>
                  <a:gd name="T30" fmla="*/ 359 w 359"/>
                  <a:gd name="T31" fmla="*/ 66 h 227"/>
                  <a:gd name="T32" fmla="*/ 336 w 359"/>
                  <a:gd name="T33" fmla="*/ 116 h 227"/>
                  <a:gd name="T34" fmla="*/ 273 w 359"/>
                  <a:gd name="T35" fmla="*/ 134 h 227"/>
                  <a:gd name="T36" fmla="*/ 238 w 359"/>
                  <a:gd name="T37" fmla="*/ 134 h 227"/>
                  <a:gd name="T38" fmla="*/ 238 w 359"/>
                  <a:gd name="T39" fmla="*/ 227 h 227"/>
                  <a:gd name="T40" fmla="*/ 222 w 359"/>
                  <a:gd name="T41" fmla="*/ 227 h 227"/>
                  <a:gd name="T42" fmla="*/ 222 w 359"/>
                  <a:gd name="T43" fmla="*/ 1 h 227"/>
                  <a:gd name="T44" fmla="*/ 278 w 359"/>
                  <a:gd name="T45" fmla="*/ 1 h 227"/>
                  <a:gd name="T46" fmla="*/ 359 w 359"/>
                  <a:gd name="T47" fmla="*/ 66 h 227"/>
                  <a:gd name="T48" fmla="*/ 238 w 359"/>
                  <a:gd name="T49" fmla="*/ 120 h 227"/>
                  <a:gd name="T50" fmla="*/ 269 w 359"/>
                  <a:gd name="T51" fmla="*/ 120 h 227"/>
                  <a:gd name="T52" fmla="*/ 324 w 359"/>
                  <a:gd name="T53" fmla="*/ 107 h 227"/>
                  <a:gd name="T54" fmla="*/ 342 w 359"/>
                  <a:gd name="T55" fmla="*/ 66 h 227"/>
                  <a:gd name="T56" fmla="*/ 325 w 359"/>
                  <a:gd name="T57" fmla="*/ 28 h 227"/>
                  <a:gd name="T58" fmla="*/ 275 w 359"/>
                  <a:gd name="T59" fmla="*/ 15 h 227"/>
                  <a:gd name="T60" fmla="*/ 238 w 359"/>
                  <a:gd name="T61" fmla="*/ 15 h 227"/>
                  <a:gd name="T62" fmla="*/ 238 w 359"/>
                  <a:gd name="T63" fmla="*/ 1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9" h="227">
                    <a:moveTo>
                      <a:pt x="141" y="147"/>
                    </a:moveTo>
                    <a:cubicBezTo>
                      <a:pt x="49" y="147"/>
                      <a:pt x="49" y="147"/>
                      <a:pt x="49" y="147"/>
                    </a:cubicBezTo>
                    <a:cubicBezTo>
                      <a:pt x="17" y="227"/>
                      <a:pt x="17" y="227"/>
                      <a:pt x="17" y="227"/>
                    </a:cubicBezTo>
                    <a:cubicBezTo>
                      <a:pt x="0" y="227"/>
                      <a:pt x="0" y="227"/>
                      <a:pt x="0" y="227"/>
                    </a:cubicBezTo>
                    <a:cubicBezTo>
                      <a:pt x="91" y="0"/>
                      <a:pt x="91" y="0"/>
                      <a:pt x="91" y="0"/>
                    </a:cubicBezTo>
                    <a:cubicBezTo>
                      <a:pt x="101" y="0"/>
                      <a:pt x="101" y="0"/>
                      <a:pt x="101" y="0"/>
                    </a:cubicBezTo>
                    <a:cubicBezTo>
                      <a:pt x="190" y="227"/>
                      <a:pt x="190" y="227"/>
                      <a:pt x="190" y="227"/>
                    </a:cubicBezTo>
                    <a:cubicBezTo>
                      <a:pt x="172" y="227"/>
                      <a:pt x="172" y="227"/>
                      <a:pt x="172" y="227"/>
                    </a:cubicBezTo>
                    <a:lnTo>
                      <a:pt x="141" y="147"/>
                    </a:lnTo>
                    <a:close/>
                    <a:moveTo>
                      <a:pt x="54" y="133"/>
                    </a:moveTo>
                    <a:cubicBezTo>
                      <a:pt x="135" y="133"/>
                      <a:pt x="135" y="133"/>
                      <a:pt x="135" y="133"/>
                    </a:cubicBezTo>
                    <a:cubicBezTo>
                      <a:pt x="105" y="51"/>
                      <a:pt x="105" y="51"/>
                      <a:pt x="105" y="51"/>
                    </a:cubicBezTo>
                    <a:cubicBezTo>
                      <a:pt x="102" y="45"/>
                      <a:pt x="99" y="36"/>
                      <a:pt x="95" y="25"/>
                    </a:cubicBezTo>
                    <a:cubicBezTo>
                      <a:pt x="93" y="35"/>
                      <a:pt x="90" y="44"/>
                      <a:pt x="86" y="52"/>
                    </a:cubicBezTo>
                    <a:lnTo>
                      <a:pt x="54" y="133"/>
                    </a:lnTo>
                    <a:close/>
                    <a:moveTo>
                      <a:pt x="359" y="66"/>
                    </a:moveTo>
                    <a:cubicBezTo>
                      <a:pt x="359" y="88"/>
                      <a:pt x="351" y="104"/>
                      <a:pt x="336" y="116"/>
                    </a:cubicBezTo>
                    <a:cubicBezTo>
                      <a:pt x="321" y="128"/>
                      <a:pt x="300" y="134"/>
                      <a:pt x="273" y="134"/>
                    </a:cubicBezTo>
                    <a:cubicBezTo>
                      <a:pt x="238" y="134"/>
                      <a:pt x="238" y="134"/>
                      <a:pt x="238" y="134"/>
                    </a:cubicBezTo>
                    <a:cubicBezTo>
                      <a:pt x="238" y="227"/>
                      <a:pt x="238" y="227"/>
                      <a:pt x="238" y="227"/>
                    </a:cubicBezTo>
                    <a:cubicBezTo>
                      <a:pt x="222" y="227"/>
                      <a:pt x="222" y="227"/>
                      <a:pt x="222" y="227"/>
                    </a:cubicBezTo>
                    <a:cubicBezTo>
                      <a:pt x="222" y="1"/>
                      <a:pt x="222" y="1"/>
                      <a:pt x="222" y="1"/>
                    </a:cubicBezTo>
                    <a:cubicBezTo>
                      <a:pt x="278" y="1"/>
                      <a:pt x="278" y="1"/>
                      <a:pt x="278" y="1"/>
                    </a:cubicBezTo>
                    <a:cubicBezTo>
                      <a:pt x="332" y="1"/>
                      <a:pt x="359" y="22"/>
                      <a:pt x="359" y="66"/>
                    </a:cubicBezTo>
                    <a:close/>
                    <a:moveTo>
                      <a:pt x="238" y="120"/>
                    </a:moveTo>
                    <a:cubicBezTo>
                      <a:pt x="269" y="120"/>
                      <a:pt x="269" y="120"/>
                      <a:pt x="269" y="120"/>
                    </a:cubicBezTo>
                    <a:cubicBezTo>
                      <a:pt x="295" y="120"/>
                      <a:pt x="313" y="116"/>
                      <a:pt x="324" y="107"/>
                    </a:cubicBezTo>
                    <a:cubicBezTo>
                      <a:pt x="336" y="99"/>
                      <a:pt x="342" y="85"/>
                      <a:pt x="342" y="66"/>
                    </a:cubicBezTo>
                    <a:cubicBezTo>
                      <a:pt x="342" y="49"/>
                      <a:pt x="336" y="36"/>
                      <a:pt x="325" y="28"/>
                    </a:cubicBezTo>
                    <a:cubicBezTo>
                      <a:pt x="315" y="19"/>
                      <a:pt x="298" y="15"/>
                      <a:pt x="275" y="15"/>
                    </a:cubicBezTo>
                    <a:cubicBezTo>
                      <a:pt x="238" y="15"/>
                      <a:pt x="238" y="15"/>
                      <a:pt x="238" y="15"/>
                    </a:cubicBezTo>
                    <a:lnTo>
                      <a:pt x="238" y="12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dirty="0">
                  <a:solidFill>
                    <a:prstClr val="black"/>
                  </a:solidFill>
                  <a:latin typeface="メイリオ"/>
                  <a:ea typeface="メイリオ"/>
                </a:endParaRPr>
              </a:p>
            </p:txBody>
          </p:sp>
          <p:sp>
            <p:nvSpPr>
              <p:cNvPr id="333" name="Freeform 53">
                <a:extLst>
                  <a:ext uri="{FF2B5EF4-FFF2-40B4-BE49-F238E27FC236}">
                    <a16:creationId xmlns:a16="http://schemas.microsoft.com/office/drawing/2014/main" id="{F1D0980A-DBE4-6375-D33E-18D40A4D88F1}"/>
                  </a:ext>
                </a:extLst>
              </p:cNvPr>
              <p:cNvSpPr>
                <a:spLocks noEditPoints="1"/>
              </p:cNvSpPr>
              <p:nvPr/>
            </p:nvSpPr>
            <p:spPr bwMode="auto">
              <a:xfrm>
                <a:off x="2952747" y="6082076"/>
                <a:ext cx="417513" cy="76200"/>
              </a:xfrm>
              <a:custGeom>
                <a:avLst/>
                <a:gdLst>
                  <a:gd name="T0" fmla="*/ 11 w 878"/>
                  <a:gd name="T1" fmla="*/ 10 h 160"/>
                  <a:gd name="T2" fmla="*/ 0 w 878"/>
                  <a:gd name="T3" fmla="*/ 160 h 160"/>
                  <a:gd name="T4" fmla="*/ 257 w 878"/>
                  <a:gd name="T5" fmla="*/ 140 h 160"/>
                  <a:gd name="T6" fmla="*/ 97 w 878"/>
                  <a:gd name="T7" fmla="*/ 140 h 160"/>
                  <a:gd name="T8" fmla="*/ 112 w 878"/>
                  <a:gd name="T9" fmla="*/ 83 h 160"/>
                  <a:gd name="T10" fmla="*/ 104 w 878"/>
                  <a:gd name="T11" fmla="*/ 43 h 160"/>
                  <a:gd name="T12" fmla="*/ 187 w 878"/>
                  <a:gd name="T13" fmla="*/ 1 h 160"/>
                  <a:gd name="T14" fmla="*/ 187 w 878"/>
                  <a:gd name="T15" fmla="*/ 43 h 160"/>
                  <a:gd name="T16" fmla="*/ 236 w 878"/>
                  <a:gd name="T17" fmla="*/ 70 h 160"/>
                  <a:gd name="T18" fmla="*/ 149 w 878"/>
                  <a:gd name="T19" fmla="*/ 83 h 160"/>
                  <a:gd name="T20" fmla="*/ 277 w 878"/>
                  <a:gd name="T21" fmla="*/ 160 h 160"/>
                  <a:gd name="T22" fmla="*/ 293 w 878"/>
                  <a:gd name="T23" fmla="*/ 101 h 160"/>
                  <a:gd name="T24" fmla="*/ 293 w 878"/>
                  <a:gd name="T25" fmla="*/ 52 h 160"/>
                  <a:gd name="T26" fmla="*/ 293 w 878"/>
                  <a:gd name="T27" fmla="*/ 1 h 160"/>
                  <a:gd name="T28" fmla="*/ 335 w 878"/>
                  <a:gd name="T29" fmla="*/ 52 h 160"/>
                  <a:gd name="T30" fmla="*/ 337 w 878"/>
                  <a:gd name="T31" fmla="*/ 91 h 160"/>
                  <a:gd name="T32" fmla="*/ 322 w 878"/>
                  <a:gd name="T33" fmla="*/ 156 h 160"/>
                  <a:gd name="T34" fmla="*/ 382 w 878"/>
                  <a:gd name="T35" fmla="*/ 9 h 160"/>
                  <a:gd name="T36" fmla="*/ 397 w 878"/>
                  <a:gd name="T37" fmla="*/ 77 h 160"/>
                  <a:gd name="T38" fmla="*/ 567 w 878"/>
                  <a:gd name="T39" fmla="*/ 29 h 160"/>
                  <a:gd name="T40" fmla="*/ 535 w 878"/>
                  <a:gd name="T41" fmla="*/ 29 h 160"/>
                  <a:gd name="T42" fmla="*/ 591 w 878"/>
                  <a:gd name="T43" fmla="*/ 82 h 160"/>
                  <a:gd name="T44" fmla="*/ 463 w 878"/>
                  <a:gd name="T45" fmla="*/ 82 h 160"/>
                  <a:gd name="T46" fmla="*/ 507 w 878"/>
                  <a:gd name="T47" fmla="*/ 36 h 160"/>
                  <a:gd name="T48" fmla="*/ 490 w 878"/>
                  <a:gd name="T49" fmla="*/ 29 h 160"/>
                  <a:gd name="T50" fmla="*/ 467 w 878"/>
                  <a:gd name="T51" fmla="*/ 29 h 160"/>
                  <a:gd name="T52" fmla="*/ 481 w 878"/>
                  <a:gd name="T53" fmla="*/ 5 h 160"/>
                  <a:gd name="T54" fmla="*/ 531 w 878"/>
                  <a:gd name="T55" fmla="*/ 0 h 160"/>
                  <a:gd name="T56" fmla="*/ 595 w 878"/>
                  <a:gd name="T57" fmla="*/ 29 h 160"/>
                  <a:gd name="T58" fmla="*/ 557 w 878"/>
                  <a:gd name="T59" fmla="*/ 160 h 160"/>
                  <a:gd name="T60" fmla="*/ 470 w 878"/>
                  <a:gd name="T61" fmla="*/ 160 h 160"/>
                  <a:gd name="T62" fmla="*/ 490 w 878"/>
                  <a:gd name="T63" fmla="*/ 108 h 160"/>
                  <a:gd name="T64" fmla="*/ 544 w 878"/>
                  <a:gd name="T65" fmla="*/ 94 h 160"/>
                  <a:gd name="T66" fmla="*/ 490 w 878"/>
                  <a:gd name="T67" fmla="*/ 140 h 160"/>
                  <a:gd name="T68" fmla="*/ 666 w 878"/>
                  <a:gd name="T69" fmla="*/ 126 h 160"/>
                  <a:gd name="T70" fmla="*/ 627 w 878"/>
                  <a:gd name="T71" fmla="*/ 78 h 160"/>
                  <a:gd name="T72" fmla="*/ 627 w 878"/>
                  <a:gd name="T73" fmla="*/ 29 h 160"/>
                  <a:gd name="T74" fmla="*/ 665 w 878"/>
                  <a:gd name="T75" fmla="*/ 29 h 160"/>
                  <a:gd name="T76" fmla="*/ 662 w 878"/>
                  <a:gd name="T77" fmla="*/ 78 h 160"/>
                  <a:gd name="T78" fmla="*/ 666 w 878"/>
                  <a:gd name="T79" fmla="*/ 126 h 160"/>
                  <a:gd name="T80" fmla="*/ 658 w 878"/>
                  <a:gd name="T81" fmla="*/ 136 h 160"/>
                  <a:gd name="T82" fmla="*/ 670 w 878"/>
                  <a:gd name="T83" fmla="*/ 102 h 160"/>
                  <a:gd name="T84" fmla="*/ 671 w 878"/>
                  <a:gd name="T85" fmla="*/ 8 h 160"/>
                  <a:gd name="T86" fmla="*/ 726 w 878"/>
                  <a:gd name="T87" fmla="*/ 102 h 160"/>
                  <a:gd name="T88" fmla="*/ 726 w 878"/>
                  <a:gd name="T89" fmla="*/ 136 h 160"/>
                  <a:gd name="T90" fmla="*/ 707 w 878"/>
                  <a:gd name="T91" fmla="*/ 25 h 160"/>
                  <a:gd name="T92" fmla="*/ 707 w 878"/>
                  <a:gd name="T93" fmla="*/ 70 h 160"/>
                  <a:gd name="T94" fmla="*/ 741 w 878"/>
                  <a:gd name="T95" fmla="*/ 25 h 160"/>
                  <a:gd name="T96" fmla="*/ 741 w 878"/>
                  <a:gd name="T97" fmla="*/ 25 h 160"/>
                  <a:gd name="T98" fmla="*/ 741 w 878"/>
                  <a:gd name="T99" fmla="*/ 70 h 160"/>
                  <a:gd name="T100" fmla="*/ 835 w 878"/>
                  <a:gd name="T101" fmla="*/ 151 h 160"/>
                  <a:gd name="T102" fmla="*/ 835 w 878"/>
                  <a:gd name="T103"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8" h="160">
                    <a:moveTo>
                      <a:pt x="0" y="1"/>
                    </a:moveTo>
                    <a:cubicBezTo>
                      <a:pt x="43" y="1"/>
                      <a:pt x="43" y="1"/>
                      <a:pt x="43" y="1"/>
                    </a:cubicBezTo>
                    <a:cubicBezTo>
                      <a:pt x="43" y="10"/>
                      <a:pt x="43" y="10"/>
                      <a:pt x="43" y="10"/>
                    </a:cubicBezTo>
                    <a:cubicBezTo>
                      <a:pt x="11" y="10"/>
                      <a:pt x="11" y="10"/>
                      <a:pt x="11" y="10"/>
                    </a:cubicBezTo>
                    <a:cubicBezTo>
                      <a:pt x="11" y="151"/>
                      <a:pt x="11" y="151"/>
                      <a:pt x="11" y="151"/>
                    </a:cubicBezTo>
                    <a:cubicBezTo>
                      <a:pt x="43" y="151"/>
                      <a:pt x="43" y="151"/>
                      <a:pt x="43" y="151"/>
                    </a:cubicBezTo>
                    <a:cubicBezTo>
                      <a:pt x="43" y="160"/>
                      <a:pt x="43" y="160"/>
                      <a:pt x="43" y="160"/>
                    </a:cubicBezTo>
                    <a:cubicBezTo>
                      <a:pt x="0" y="160"/>
                      <a:pt x="0" y="160"/>
                      <a:pt x="0" y="160"/>
                    </a:cubicBezTo>
                    <a:lnTo>
                      <a:pt x="0" y="1"/>
                    </a:lnTo>
                    <a:close/>
                    <a:moveTo>
                      <a:pt x="236" y="70"/>
                    </a:moveTo>
                    <a:cubicBezTo>
                      <a:pt x="228" y="94"/>
                      <a:pt x="214" y="111"/>
                      <a:pt x="196" y="125"/>
                    </a:cubicBezTo>
                    <a:cubicBezTo>
                      <a:pt x="213" y="133"/>
                      <a:pt x="233" y="138"/>
                      <a:pt x="257" y="140"/>
                    </a:cubicBezTo>
                    <a:cubicBezTo>
                      <a:pt x="252" y="145"/>
                      <a:pt x="246" y="154"/>
                      <a:pt x="244" y="160"/>
                    </a:cubicBezTo>
                    <a:cubicBezTo>
                      <a:pt x="217" y="156"/>
                      <a:pt x="194" y="149"/>
                      <a:pt x="176" y="138"/>
                    </a:cubicBezTo>
                    <a:cubicBezTo>
                      <a:pt x="156" y="149"/>
                      <a:pt x="133" y="155"/>
                      <a:pt x="108" y="160"/>
                    </a:cubicBezTo>
                    <a:cubicBezTo>
                      <a:pt x="106" y="154"/>
                      <a:pt x="101" y="145"/>
                      <a:pt x="97" y="140"/>
                    </a:cubicBezTo>
                    <a:cubicBezTo>
                      <a:pt x="119" y="137"/>
                      <a:pt x="140" y="132"/>
                      <a:pt x="157" y="125"/>
                    </a:cubicBezTo>
                    <a:cubicBezTo>
                      <a:pt x="146" y="115"/>
                      <a:pt x="137" y="102"/>
                      <a:pt x="129" y="88"/>
                    </a:cubicBezTo>
                    <a:cubicBezTo>
                      <a:pt x="144" y="83"/>
                      <a:pt x="144" y="83"/>
                      <a:pt x="144" y="83"/>
                    </a:cubicBezTo>
                    <a:cubicBezTo>
                      <a:pt x="112" y="83"/>
                      <a:pt x="112" y="83"/>
                      <a:pt x="112" y="83"/>
                    </a:cubicBezTo>
                    <a:cubicBezTo>
                      <a:pt x="112" y="63"/>
                      <a:pt x="112" y="63"/>
                      <a:pt x="112" y="63"/>
                    </a:cubicBezTo>
                    <a:cubicBezTo>
                      <a:pt x="166" y="63"/>
                      <a:pt x="166" y="63"/>
                      <a:pt x="166" y="63"/>
                    </a:cubicBezTo>
                    <a:cubicBezTo>
                      <a:pt x="166" y="43"/>
                      <a:pt x="166" y="43"/>
                      <a:pt x="166" y="43"/>
                    </a:cubicBezTo>
                    <a:cubicBezTo>
                      <a:pt x="104" y="43"/>
                      <a:pt x="104" y="43"/>
                      <a:pt x="104" y="43"/>
                    </a:cubicBezTo>
                    <a:cubicBezTo>
                      <a:pt x="104" y="23"/>
                      <a:pt x="104" y="23"/>
                      <a:pt x="104" y="23"/>
                    </a:cubicBezTo>
                    <a:cubicBezTo>
                      <a:pt x="166" y="23"/>
                      <a:pt x="166" y="23"/>
                      <a:pt x="166" y="23"/>
                    </a:cubicBezTo>
                    <a:cubicBezTo>
                      <a:pt x="166" y="1"/>
                      <a:pt x="166" y="1"/>
                      <a:pt x="166" y="1"/>
                    </a:cubicBezTo>
                    <a:cubicBezTo>
                      <a:pt x="187" y="1"/>
                      <a:pt x="187" y="1"/>
                      <a:pt x="187" y="1"/>
                    </a:cubicBezTo>
                    <a:cubicBezTo>
                      <a:pt x="187" y="23"/>
                      <a:pt x="187" y="23"/>
                      <a:pt x="187" y="23"/>
                    </a:cubicBezTo>
                    <a:cubicBezTo>
                      <a:pt x="249" y="23"/>
                      <a:pt x="249" y="23"/>
                      <a:pt x="249" y="23"/>
                    </a:cubicBezTo>
                    <a:cubicBezTo>
                      <a:pt x="249" y="43"/>
                      <a:pt x="249" y="43"/>
                      <a:pt x="249" y="43"/>
                    </a:cubicBezTo>
                    <a:cubicBezTo>
                      <a:pt x="187" y="43"/>
                      <a:pt x="187" y="43"/>
                      <a:pt x="187" y="43"/>
                    </a:cubicBezTo>
                    <a:cubicBezTo>
                      <a:pt x="187" y="63"/>
                      <a:pt x="187" y="63"/>
                      <a:pt x="187" y="63"/>
                    </a:cubicBezTo>
                    <a:cubicBezTo>
                      <a:pt x="218" y="63"/>
                      <a:pt x="218" y="63"/>
                      <a:pt x="218" y="63"/>
                    </a:cubicBezTo>
                    <a:cubicBezTo>
                      <a:pt x="222" y="62"/>
                      <a:pt x="222" y="62"/>
                      <a:pt x="222" y="62"/>
                    </a:cubicBezTo>
                    <a:lnTo>
                      <a:pt x="236" y="70"/>
                    </a:lnTo>
                    <a:close/>
                    <a:moveTo>
                      <a:pt x="149" y="83"/>
                    </a:moveTo>
                    <a:cubicBezTo>
                      <a:pt x="155" y="95"/>
                      <a:pt x="165" y="106"/>
                      <a:pt x="177" y="114"/>
                    </a:cubicBezTo>
                    <a:cubicBezTo>
                      <a:pt x="190" y="106"/>
                      <a:pt x="200" y="96"/>
                      <a:pt x="207" y="83"/>
                    </a:cubicBezTo>
                    <a:lnTo>
                      <a:pt x="149" y="83"/>
                    </a:lnTo>
                    <a:close/>
                    <a:moveTo>
                      <a:pt x="313" y="97"/>
                    </a:moveTo>
                    <a:cubicBezTo>
                      <a:pt x="313" y="137"/>
                      <a:pt x="313" y="137"/>
                      <a:pt x="313" y="137"/>
                    </a:cubicBezTo>
                    <a:cubicBezTo>
                      <a:pt x="313" y="148"/>
                      <a:pt x="311" y="153"/>
                      <a:pt x="305" y="156"/>
                    </a:cubicBezTo>
                    <a:cubicBezTo>
                      <a:pt x="299" y="159"/>
                      <a:pt x="290" y="160"/>
                      <a:pt x="277" y="160"/>
                    </a:cubicBezTo>
                    <a:cubicBezTo>
                      <a:pt x="276" y="154"/>
                      <a:pt x="274" y="146"/>
                      <a:pt x="271" y="141"/>
                    </a:cubicBezTo>
                    <a:cubicBezTo>
                      <a:pt x="279" y="141"/>
                      <a:pt x="287" y="141"/>
                      <a:pt x="290" y="141"/>
                    </a:cubicBezTo>
                    <a:cubicBezTo>
                      <a:pt x="292" y="141"/>
                      <a:pt x="293" y="140"/>
                      <a:pt x="293" y="137"/>
                    </a:cubicBezTo>
                    <a:cubicBezTo>
                      <a:pt x="293" y="101"/>
                      <a:pt x="293" y="101"/>
                      <a:pt x="293" y="101"/>
                    </a:cubicBezTo>
                    <a:cubicBezTo>
                      <a:pt x="285" y="103"/>
                      <a:pt x="278" y="105"/>
                      <a:pt x="271" y="106"/>
                    </a:cubicBezTo>
                    <a:cubicBezTo>
                      <a:pt x="267" y="86"/>
                      <a:pt x="267" y="86"/>
                      <a:pt x="267" y="86"/>
                    </a:cubicBezTo>
                    <a:cubicBezTo>
                      <a:pt x="274" y="85"/>
                      <a:pt x="283" y="83"/>
                      <a:pt x="293" y="82"/>
                    </a:cubicBezTo>
                    <a:cubicBezTo>
                      <a:pt x="293" y="52"/>
                      <a:pt x="293" y="52"/>
                      <a:pt x="293" y="52"/>
                    </a:cubicBezTo>
                    <a:cubicBezTo>
                      <a:pt x="269" y="52"/>
                      <a:pt x="269" y="52"/>
                      <a:pt x="269" y="52"/>
                    </a:cubicBezTo>
                    <a:cubicBezTo>
                      <a:pt x="269" y="33"/>
                      <a:pt x="269" y="33"/>
                      <a:pt x="269" y="33"/>
                    </a:cubicBezTo>
                    <a:cubicBezTo>
                      <a:pt x="293" y="33"/>
                      <a:pt x="293" y="33"/>
                      <a:pt x="293" y="33"/>
                    </a:cubicBezTo>
                    <a:cubicBezTo>
                      <a:pt x="293" y="1"/>
                      <a:pt x="293" y="1"/>
                      <a:pt x="293" y="1"/>
                    </a:cubicBezTo>
                    <a:cubicBezTo>
                      <a:pt x="313" y="1"/>
                      <a:pt x="313" y="1"/>
                      <a:pt x="313" y="1"/>
                    </a:cubicBezTo>
                    <a:cubicBezTo>
                      <a:pt x="313" y="33"/>
                      <a:pt x="313" y="33"/>
                      <a:pt x="313" y="33"/>
                    </a:cubicBezTo>
                    <a:cubicBezTo>
                      <a:pt x="335" y="33"/>
                      <a:pt x="335" y="33"/>
                      <a:pt x="335" y="33"/>
                    </a:cubicBezTo>
                    <a:cubicBezTo>
                      <a:pt x="335" y="52"/>
                      <a:pt x="335" y="52"/>
                      <a:pt x="335" y="52"/>
                    </a:cubicBezTo>
                    <a:cubicBezTo>
                      <a:pt x="313" y="52"/>
                      <a:pt x="313" y="52"/>
                      <a:pt x="313" y="52"/>
                    </a:cubicBezTo>
                    <a:cubicBezTo>
                      <a:pt x="313" y="78"/>
                      <a:pt x="313" y="78"/>
                      <a:pt x="313" y="78"/>
                    </a:cubicBezTo>
                    <a:cubicBezTo>
                      <a:pt x="320" y="76"/>
                      <a:pt x="328" y="75"/>
                      <a:pt x="335" y="74"/>
                    </a:cubicBezTo>
                    <a:cubicBezTo>
                      <a:pt x="337" y="91"/>
                      <a:pt x="337" y="91"/>
                      <a:pt x="337" y="91"/>
                    </a:cubicBezTo>
                    <a:lnTo>
                      <a:pt x="313" y="97"/>
                    </a:lnTo>
                    <a:close/>
                    <a:moveTo>
                      <a:pt x="408" y="160"/>
                    </a:moveTo>
                    <a:cubicBezTo>
                      <a:pt x="407" y="155"/>
                      <a:pt x="406" y="150"/>
                      <a:pt x="404" y="145"/>
                    </a:cubicBezTo>
                    <a:cubicBezTo>
                      <a:pt x="375" y="149"/>
                      <a:pt x="344" y="153"/>
                      <a:pt x="322" y="156"/>
                    </a:cubicBezTo>
                    <a:cubicBezTo>
                      <a:pt x="317" y="135"/>
                      <a:pt x="317" y="135"/>
                      <a:pt x="317" y="135"/>
                    </a:cubicBezTo>
                    <a:cubicBezTo>
                      <a:pt x="323" y="135"/>
                      <a:pt x="329" y="134"/>
                      <a:pt x="335" y="133"/>
                    </a:cubicBezTo>
                    <a:cubicBezTo>
                      <a:pt x="345" y="98"/>
                      <a:pt x="356" y="46"/>
                      <a:pt x="360" y="5"/>
                    </a:cubicBezTo>
                    <a:cubicBezTo>
                      <a:pt x="382" y="9"/>
                      <a:pt x="382" y="9"/>
                      <a:pt x="382" y="9"/>
                    </a:cubicBezTo>
                    <a:cubicBezTo>
                      <a:pt x="376" y="50"/>
                      <a:pt x="366" y="97"/>
                      <a:pt x="356" y="131"/>
                    </a:cubicBezTo>
                    <a:cubicBezTo>
                      <a:pt x="369" y="130"/>
                      <a:pt x="384" y="128"/>
                      <a:pt x="398" y="126"/>
                    </a:cubicBezTo>
                    <a:cubicBezTo>
                      <a:pt x="393" y="112"/>
                      <a:pt x="386" y="97"/>
                      <a:pt x="379" y="84"/>
                    </a:cubicBezTo>
                    <a:cubicBezTo>
                      <a:pt x="397" y="77"/>
                      <a:pt x="397" y="77"/>
                      <a:pt x="397" y="77"/>
                    </a:cubicBezTo>
                    <a:cubicBezTo>
                      <a:pt x="410" y="101"/>
                      <a:pt x="423" y="132"/>
                      <a:pt x="428" y="152"/>
                    </a:cubicBezTo>
                    <a:lnTo>
                      <a:pt x="408" y="160"/>
                    </a:lnTo>
                    <a:close/>
                    <a:moveTo>
                      <a:pt x="595" y="29"/>
                    </a:moveTo>
                    <a:cubicBezTo>
                      <a:pt x="567" y="29"/>
                      <a:pt x="567" y="29"/>
                      <a:pt x="567" y="29"/>
                    </a:cubicBezTo>
                    <a:cubicBezTo>
                      <a:pt x="570" y="33"/>
                      <a:pt x="573" y="37"/>
                      <a:pt x="574" y="40"/>
                    </a:cubicBezTo>
                    <a:cubicBezTo>
                      <a:pt x="556" y="45"/>
                      <a:pt x="556" y="45"/>
                      <a:pt x="556" y="45"/>
                    </a:cubicBezTo>
                    <a:cubicBezTo>
                      <a:pt x="554" y="41"/>
                      <a:pt x="549" y="34"/>
                      <a:pt x="545" y="29"/>
                    </a:cubicBezTo>
                    <a:cubicBezTo>
                      <a:pt x="535" y="29"/>
                      <a:pt x="535" y="29"/>
                      <a:pt x="535" y="29"/>
                    </a:cubicBezTo>
                    <a:cubicBezTo>
                      <a:pt x="532" y="33"/>
                      <a:pt x="529" y="36"/>
                      <a:pt x="526" y="39"/>
                    </a:cubicBezTo>
                    <a:cubicBezTo>
                      <a:pt x="526" y="48"/>
                      <a:pt x="526" y="48"/>
                      <a:pt x="526" y="48"/>
                    </a:cubicBezTo>
                    <a:cubicBezTo>
                      <a:pt x="591" y="48"/>
                      <a:pt x="591" y="48"/>
                      <a:pt x="591" y="48"/>
                    </a:cubicBezTo>
                    <a:cubicBezTo>
                      <a:pt x="591" y="82"/>
                      <a:pt x="591" y="82"/>
                      <a:pt x="591" y="82"/>
                    </a:cubicBezTo>
                    <a:cubicBezTo>
                      <a:pt x="572" y="82"/>
                      <a:pt x="572" y="82"/>
                      <a:pt x="572" y="82"/>
                    </a:cubicBezTo>
                    <a:cubicBezTo>
                      <a:pt x="572" y="63"/>
                      <a:pt x="572" y="63"/>
                      <a:pt x="572" y="63"/>
                    </a:cubicBezTo>
                    <a:cubicBezTo>
                      <a:pt x="463" y="63"/>
                      <a:pt x="463" y="63"/>
                      <a:pt x="463" y="63"/>
                    </a:cubicBezTo>
                    <a:cubicBezTo>
                      <a:pt x="463" y="82"/>
                      <a:pt x="463" y="82"/>
                      <a:pt x="463" y="82"/>
                    </a:cubicBezTo>
                    <a:cubicBezTo>
                      <a:pt x="444" y="82"/>
                      <a:pt x="444" y="82"/>
                      <a:pt x="444" y="82"/>
                    </a:cubicBezTo>
                    <a:cubicBezTo>
                      <a:pt x="444" y="48"/>
                      <a:pt x="444" y="48"/>
                      <a:pt x="444" y="48"/>
                    </a:cubicBezTo>
                    <a:cubicBezTo>
                      <a:pt x="507" y="48"/>
                      <a:pt x="507" y="48"/>
                      <a:pt x="507" y="48"/>
                    </a:cubicBezTo>
                    <a:cubicBezTo>
                      <a:pt x="507" y="36"/>
                      <a:pt x="507" y="36"/>
                      <a:pt x="507" y="36"/>
                    </a:cubicBezTo>
                    <a:cubicBezTo>
                      <a:pt x="514" y="36"/>
                      <a:pt x="514" y="36"/>
                      <a:pt x="514" y="36"/>
                    </a:cubicBezTo>
                    <a:cubicBezTo>
                      <a:pt x="511" y="35"/>
                      <a:pt x="508" y="33"/>
                      <a:pt x="506" y="32"/>
                    </a:cubicBezTo>
                    <a:cubicBezTo>
                      <a:pt x="507" y="31"/>
                      <a:pt x="509" y="30"/>
                      <a:pt x="510" y="29"/>
                    </a:cubicBezTo>
                    <a:cubicBezTo>
                      <a:pt x="490" y="29"/>
                      <a:pt x="490" y="29"/>
                      <a:pt x="490" y="29"/>
                    </a:cubicBezTo>
                    <a:cubicBezTo>
                      <a:pt x="492" y="33"/>
                      <a:pt x="494" y="37"/>
                      <a:pt x="496" y="40"/>
                    </a:cubicBezTo>
                    <a:cubicBezTo>
                      <a:pt x="477" y="45"/>
                      <a:pt x="477" y="45"/>
                      <a:pt x="477" y="45"/>
                    </a:cubicBezTo>
                    <a:cubicBezTo>
                      <a:pt x="476" y="41"/>
                      <a:pt x="473" y="34"/>
                      <a:pt x="470" y="29"/>
                    </a:cubicBezTo>
                    <a:cubicBezTo>
                      <a:pt x="467" y="29"/>
                      <a:pt x="467" y="29"/>
                      <a:pt x="467" y="29"/>
                    </a:cubicBezTo>
                    <a:cubicBezTo>
                      <a:pt x="462" y="35"/>
                      <a:pt x="458" y="41"/>
                      <a:pt x="453" y="45"/>
                    </a:cubicBezTo>
                    <a:cubicBezTo>
                      <a:pt x="449" y="42"/>
                      <a:pt x="441" y="36"/>
                      <a:pt x="437" y="34"/>
                    </a:cubicBezTo>
                    <a:cubicBezTo>
                      <a:pt x="447" y="26"/>
                      <a:pt x="457" y="12"/>
                      <a:pt x="462" y="0"/>
                    </a:cubicBezTo>
                    <a:cubicBezTo>
                      <a:pt x="481" y="5"/>
                      <a:pt x="481" y="5"/>
                      <a:pt x="481" y="5"/>
                    </a:cubicBezTo>
                    <a:cubicBezTo>
                      <a:pt x="480" y="7"/>
                      <a:pt x="478" y="10"/>
                      <a:pt x="477" y="13"/>
                    </a:cubicBezTo>
                    <a:cubicBezTo>
                      <a:pt x="515" y="13"/>
                      <a:pt x="515" y="13"/>
                      <a:pt x="515" y="13"/>
                    </a:cubicBezTo>
                    <a:cubicBezTo>
                      <a:pt x="515" y="24"/>
                      <a:pt x="515" y="24"/>
                      <a:pt x="515" y="24"/>
                    </a:cubicBezTo>
                    <a:cubicBezTo>
                      <a:pt x="521" y="17"/>
                      <a:pt x="527" y="8"/>
                      <a:pt x="531" y="0"/>
                    </a:cubicBezTo>
                    <a:cubicBezTo>
                      <a:pt x="550" y="4"/>
                      <a:pt x="550" y="4"/>
                      <a:pt x="550" y="4"/>
                    </a:cubicBezTo>
                    <a:cubicBezTo>
                      <a:pt x="549" y="7"/>
                      <a:pt x="547" y="10"/>
                      <a:pt x="546" y="13"/>
                    </a:cubicBezTo>
                    <a:cubicBezTo>
                      <a:pt x="595" y="13"/>
                      <a:pt x="595" y="13"/>
                      <a:pt x="595" y="13"/>
                    </a:cubicBezTo>
                    <a:lnTo>
                      <a:pt x="595" y="29"/>
                    </a:lnTo>
                    <a:close/>
                    <a:moveTo>
                      <a:pt x="490" y="116"/>
                    </a:moveTo>
                    <a:cubicBezTo>
                      <a:pt x="577" y="116"/>
                      <a:pt x="577" y="116"/>
                      <a:pt x="577" y="116"/>
                    </a:cubicBezTo>
                    <a:cubicBezTo>
                      <a:pt x="577" y="160"/>
                      <a:pt x="577" y="160"/>
                      <a:pt x="577" y="160"/>
                    </a:cubicBezTo>
                    <a:cubicBezTo>
                      <a:pt x="557" y="160"/>
                      <a:pt x="557" y="160"/>
                      <a:pt x="557" y="160"/>
                    </a:cubicBezTo>
                    <a:cubicBezTo>
                      <a:pt x="557" y="155"/>
                      <a:pt x="557" y="155"/>
                      <a:pt x="557" y="155"/>
                    </a:cubicBezTo>
                    <a:cubicBezTo>
                      <a:pt x="490" y="155"/>
                      <a:pt x="490" y="155"/>
                      <a:pt x="490" y="155"/>
                    </a:cubicBezTo>
                    <a:cubicBezTo>
                      <a:pt x="490" y="160"/>
                      <a:pt x="490" y="160"/>
                      <a:pt x="490" y="160"/>
                    </a:cubicBezTo>
                    <a:cubicBezTo>
                      <a:pt x="470" y="160"/>
                      <a:pt x="470" y="160"/>
                      <a:pt x="470" y="160"/>
                    </a:cubicBezTo>
                    <a:cubicBezTo>
                      <a:pt x="470" y="70"/>
                      <a:pt x="470" y="70"/>
                      <a:pt x="470" y="70"/>
                    </a:cubicBezTo>
                    <a:cubicBezTo>
                      <a:pt x="564" y="70"/>
                      <a:pt x="564" y="70"/>
                      <a:pt x="564" y="70"/>
                    </a:cubicBezTo>
                    <a:cubicBezTo>
                      <a:pt x="564" y="108"/>
                      <a:pt x="564" y="108"/>
                      <a:pt x="564" y="108"/>
                    </a:cubicBezTo>
                    <a:cubicBezTo>
                      <a:pt x="490" y="108"/>
                      <a:pt x="490" y="108"/>
                      <a:pt x="490" y="108"/>
                    </a:cubicBezTo>
                    <a:lnTo>
                      <a:pt x="490" y="116"/>
                    </a:lnTo>
                    <a:close/>
                    <a:moveTo>
                      <a:pt x="490" y="85"/>
                    </a:moveTo>
                    <a:cubicBezTo>
                      <a:pt x="490" y="94"/>
                      <a:pt x="490" y="94"/>
                      <a:pt x="490" y="94"/>
                    </a:cubicBezTo>
                    <a:cubicBezTo>
                      <a:pt x="544" y="94"/>
                      <a:pt x="544" y="94"/>
                      <a:pt x="544" y="94"/>
                    </a:cubicBezTo>
                    <a:cubicBezTo>
                      <a:pt x="544" y="85"/>
                      <a:pt x="544" y="85"/>
                      <a:pt x="544" y="85"/>
                    </a:cubicBezTo>
                    <a:lnTo>
                      <a:pt x="490" y="85"/>
                    </a:lnTo>
                    <a:close/>
                    <a:moveTo>
                      <a:pt x="490" y="131"/>
                    </a:moveTo>
                    <a:cubicBezTo>
                      <a:pt x="490" y="140"/>
                      <a:pt x="490" y="140"/>
                      <a:pt x="490" y="140"/>
                    </a:cubicBezTo>
                    <a:cubicBezTo>
                      <a:pt x="557" y="140"/>
                      <a:pt x="557" y="140"/>
                      <a:pt x="557" y="140"/>
                    </a:cubicBezTo>
                    <a:cubicBezTo>
                      <a:pt x="557" y="131"/>
                      <a:pt x="557" y="131"/>
                      <a:pt x="557" y="131"/>
                    </a:cubicBezTo>
                    <a:lnTo>
                      <a:pt x="490" y="131"/>
                    </a:lnTo>
                    <a:close/>
                    <a:moveTo>
                      <a:pt x="666" y="126"/>
                    </a:moveTo>
                    <a:cubicBezTo>
                      <a:pt x="648" y="132"/>
                      <a:pt x="627" y="139"/>
                      <a:pt x="611" y="144"/>
                    </a:cubicBezTo>
                    <a:cubicBezTo>
                      <a:pt x="606" y="124"/>
                      <a:pt x="606" y="124"/>
                      <a:pt x="606" y="124"/>
                    </a:cubicBezTo>
                    <a:cubicBezTo>
                      <a:pt x="612" y="122"/>
                      <a:pt x="619" y="120"/>
                      <a:pt x="627" y="118"/>
                    </a:cubicBezTo>
                    <a:cubicBezTo>
                      <a:pt x="627" y="78"/>
                      <a:pt x="627" y="78"/>
                      <a:pt x="627" y="78"/>
                    </a:cubicBezTo>
                    <a:cubicBezTo>
                      <a:pt x="610" y="78"/>
                      <a:pt x="610" y="78"/>
                      <a:pt x="610" y="78"/>
                    </a:cubicBezTo>
                    <a:cubicBezTo>
                      <a:pt x="610" y="59"/>
                      <a:pt x="610" y="59"/>
                      <a:pt x="610" y="59"/>
                    </a:cubicBezTo>
                    <a:cubicBezTo>
                      <a:pt x="627" y="59"/>
                      <a:pt x="627" y="59"/>
                      <a:pt x="627" y="59"/>
                    </a:cubicBezTo>
                    <a:cubicBezTo>
                      <a:pt x="627" y="29"/>
                      <a:pt x="627" y="29"/>
                      <a:pt x="627" y="29"/>
                    </a:cubicBezTo>
                    <a:cubicBezTo>
                      <a:pt x="608" y="29"/>
                      <a:pt x="608" y="29"/>
                      <a:pt x="608" y="29"/>
                    </a:cubicBezTo>
                    <a:cubicBezTo>
                      <a:pt x="608" y="11"/>
                      <a:pt x="608" y="11"/>
                      <a:pt x="608" y="11"/>
                    </a:cubicBezTo>
                    <a:cubicBezTo>
                      <a:pt x="665" y="11"/>
                      <a:pt x="665" y="11"/>
                      <a:pt x="665" y="11"/>
                    </a:cubicBezTo>
                    <a:cubicBezTo>
                      <a:pt x="665" y="29"/>
                      <a:pt x="665" y="29"/>
                      <a:pt x="665" y="29"/>
                    </a:cubicBezTo>
                    <a:cubicBezTo>
                      <a:pt x="646" y="29"/>
                      <a:pt x="646" y="29"/>
                      <a:pt x="646" y="29"/>
                    </a:cubicBezTo>
                    <a:cubicBezTo>
                      <a:pt x="646" y="59"/>
                      <a:pt x="646" y="59"/>
                      <a:pt x="646" y="59"/>
                    </a:cubicBezTo>
                    <a:cubicBezTo>
                      <a:pt x="662" y="59"/>
                      <a:pt x="662" y="59"/>
                      <a:pt x="662" y="59"/>
                    </a:cubicBezTo>
                    <a:cubicBezTo>
                      <a:pt x="662" y="78"/>
                      <a:pt x="662" y="78"/>
                      <a:pt x="662" y="78"/>
                    </a:cubicBezTo>
                    <a:cubicBezTo>
                      <a:pt x="646" y="78"/>
                      <a:pt x="646" y="78"/>
                      <a:pt x="646" y="78"/>
                    </a:cubicBezTo>
                    <a:cubicBezTo>
                      <a:pt x="646" y="112"/>
                      <a:pt x="646" y="112"/>
                      <a:pt x="646" y="112"/>
                    </a:cubicBezTo>
                    <a:cubicBezTo>
                      <a:pt x="652" y="110"/>
                      <a:pt x="658" y="109"/>
                      <a:pt x="663" y="107"/>
                    </a:cubicBezTo>
                    <a:lnTo>
                      <a:pt x="666" y="126"/>
                    </a:lnTo>
                    <a:close/>
                    <a:moveTo>
                      <a:pt x="767" y="136"/>
                    </a:moveTo>
                    <a:cubicBezTo>
                      <a:pt x="767" y="154"/>
                      <a:pt x="767" y="154"/>
                      <a:pt x="767" y="154"/>
                    </a:cubicBezTo>
                    <a:cubicBezTo>
                      <a:pt x="658" y="154"/>
                      <a:pt x="658" y="154"/>
                      <a:pt x="658" y="154"/>
                    </a:cubicBezTo>
                    <a:cubicBezTo>
                      <a:pt x="658" y="136"/>
                      <a:pt x="658" y="136"/>
                      <a:pt x="658" y="136"/>
                    </a:cubicBezTo>
                    <a:cubicBezTo>
                      <a:pt x="705" y="136"/>
                      <a:pt x="705" y="136"/>
                      <a:pt x="705" y="136"/>
                    </a:cubicBezTo>
                    <a:cubicBezTo>
                      <a:pt x="705" y="120"/>
                      <a:pt x="705" y="120"/>
                      <a:pt x="705" y="120"/>
                    </a:cubicBezTo>
                    <a:cubicBezTo>
                      <a:pt x="670" y="120"/>
                      <a:pt x="670" y="120"/>
                      <a:pt x="670" y="120"/>
                    </a:cubicBezTo>
                    <a:cubicBezTo>
                      <a:pt x="670" y="102"/>
                      <a:pt x="670" y="102"/>
                      <a:pt x="670" y="102"/>
                    </a:cubicBezTo>
                    <a:cubicBezTo>
                      <a:pt x="705" y="102"/>
                      <a:pt x="705" y="102"/>
                      <a:pt x="705" y="102"/>
                    </a:cubicBezTo>
                    <a:cubicBezTo>
                      <a:pt x="705" y="87"/>
                      <a:pt x="705" y="87"/>
                      <a:pt x="705" y="87"/>
                    </a:cubicBezTo>
                    <a:cubicBezTo>
                      <a:pt x="671" y="87"/>
                      <a:pt x="671" y="87"/>
                      <a:pt x="671" y="87"/>
                    </a:cubicBezTo>
                    <a:cubicBezTo>
                      <a:pt x="671" y="8"/>
                      <a:pt x="671" y="8"/>
                      <a:pt x="671" y="8"/>
                    </a:cubicBezTo>
                    <a:cubicBezTo>
                      <a:pt x="760" y="8"/>
                      <a:pt x="760" y="8"/>
                      <a:pt x="760" y="8"/>
                    </a:cubicBezTo>
                    <a:cubicBezTo>
                      <a:pt x="760" y="87"/>
                      <a:pt x="760" y="87"/>
                      <a:pt x="760" y="87"/>
                    </a:cubicBezTo>
                    <a:cubicBezTo>
                      <a:pt x="726" y="87"/>
                      <a:pt x="726" y="87"/>
                      <a:pt x="726" y="87"/>
                    </a:cubicBezTo>
                    <a:cubicBezTo>
                      <a:pt x="726" y="102"/>
                      <a:pt x="726" y="102"/>
                      <a:pt x="726" y="102"/>
                    </a:cubicBezTo>
                    <a:cubicBezTo>
                      <a:pt x="762" y="102"/>
                      <a:pt x="762" y="102"/>
                      <a:pt x="762" y="102"/>
                    </a:cubicBezTo>
                    <a:cubicBezTo>
                      <a:pt x="762" y="120"/>
                      <a:pt x="762" y="120"/>
                      <a:pt x="762" y="120"/>
                    </a:cubicBezTo>
                    <a:cubicBezTo>
                      <a:pt x="726" y="120"/>
                      <a:pt x="726" y="120"/>
                      <a:pt x="726" y="120"/>
                    </a:cubicBezTo>
                    <a:cubicBezTo>
                      <a:pt x="726" y="136"/>
                      <a:pt x="726" y="136"/>
                      <a:pt x="726" y="136"/>
                    </a:cubicBezTo>
                    <a:lnTo>
                      <a:pt x="767" y="136"/>
                    </a:lnTo>
                    <a:close/>
                    <a:moveTo>
                      <a:pt x="689" y="39"/>
                    </a:moveTo>
                    <a:cubicBezTo>
                      <a:pt x="707" y="39"/>
                      <a:pt x="707" y="39"/>
                      <a:pt x="707" y="39"/>
                    </a:cubicBezTo>
                    <a:cubicBezTo>
                      <a:pt x="707" y="25"/>
                      <a:pt x="707" y="25"/>
                      <a:pt x="707" y="25"/>
                    </a:cubicBezTo>
                    <a:cubicBezTo>
                      <a:pt x="689" y="25"/>
                      <a:pt x="689" y="25"/>
                      <a:pt x="689" y="25"/>
                    </a:cubicBezTo>
                    <a:lnTo>
                      <a:pt x="689" y="39"/>
                    </a:lnTo>
                    <a:close/>
                    <a:moveTo>
                      <a:pt x="689" y="70"/>
                    </a:moveTo>
                    <a:cubicBezTo>
                      <a:pt x="707" y="70"/>
                      <a:pt x="707" y="70"/>
                      <a:pt x="707" y="70"/>
                    </a:cubicBezTo>
                    <a:cubicBezTo>
                      <a:pt x="707" y="55"/>
                      <a:pt x="707" y="55"/>
                      <a:pt x="707" y="55"/>
                    </a:cubicBezTo>
                    <a:cubicBezTo>
                      <a:pt x="689" y="55"/>
                      <a:pt x="689" y="55"/>
                      <a:pt x="689" y="55"/>
                    </a:cubicBezTo>
                    <a:lnTo>
                      <a:pt x="689" y="70"/>
                    </a:lnTo>
                    <a:close/>
                    <a:moveTo>
                      <a:pt x="741" y="25"/>
                    </a:moveTo>
                    <a:cubicBezTo>
                      <a:pt x="724" y="25"/>
                      <a:pt x="724" y="25"/>
                      <a:pt x="724" y="25"/>
                    </a:cubicBezTo>
                    <a:cubicBezTo>
                      <a:pt x="724" y="39"/>
                      <a:pt x="724" y="39"/>
                      <a:pt x="724" y="39"/>
                    </a:cubicBezTo>
                    <a:cubicBezTo>
                      <a:pt x="741" y="39"/>
                      <a:pt x="741" y="39"/>
                      <a:pt x="741" y="39"/>
                    </a:cubicBezTo>
                    <a:lnTo>
                      <a:pt x="741" y="25"/>
                    </a:lnTo>
                    <a:close/>
                    <a:moveTo>
                      <a:pt x="741" y="55"/>
                    </a:moveTo>
                    <a:cubicBezTo>
                      <a:pt x="724" y="55"/>
                      <a:pt x="724" y="55"/>
                      <a:pt x="724" y="55"/>
                    </a:cubicBezTo>
                    <a:cubicBezTo>
                      <a:pt x="724" y="70"/>
                      <a:pt x="724" y="70"/>
                      <a:pt x="724" y="70"/>
                    </a:cubicBezTo>
                    <a:cubicBezTo>
                      <a:pt x="741" y="70"/>
                      <a:pt x="741" y="70"/>
                      <a:pt x="741" y="70"/>
                    </a:cubicBezTo>
                    <a:lnTo>
                      <a:pt x="741" y="55"/>
                    </a:lnTo>
                    <a:close/>
                    <a:moveTo>
                      <a:pt x="878" y="160"/>
                    </a:moveTo>
                    <a:cubicBezTo>
                      <a:pt x="835" y="160"/>
                      <a:pt x="835" y="160"/>
                      <a:pt x="835" y="160"/>
                    </a:cubicBezTo>
                    <a:cubicBezTo>
                      <a:pt x="835" y="151"/>
                      <a:pt x="835" y="151"/>
                      <a:pt x="835" y="151"/>
                    </a:cubicBezTo>
                    <a:cubicBezTo>
                      <a:pt x="866" y="151"/>
                      <a:pt x="866" y="151"/>
                      <a:pt x="866" y="151"/>
                    </a:cubicBezTo>
                    <a:cubicBezTo>
                      <a:pt x="866" y="10"/>
                      <a:pt x="866" y="10"/>
                      <a:pt x="866" y="10"/>
                    </a:cubicBezTo>
                    <a:cubicBezTo>
                      <a:pt x="835" y="10"/>
                      <a:pt x="835" y="10"/>
                      <a:pt x="835" y="10"/>
                    </a:cubicBezTo>
                    <a:cubicBezTo>
                      <a:pt x="835" y="1"/>
                      <a:pt x="835" y="1"/>
                      <a:pt x="835" y="1"/>
                    </a:cubicBezTo>
                    <a:cubicBezTo>
                      <a:pt x="878" y="1"/>
                      <a:pt x="878" y="1"/>
                      <a:pt x="878" y="1"/>
                    </a:cubicBezTo>
                    <a:lnTo>
                      <a:pt x="878" y="16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331" name="Freeform 54">
              <a:extLst>
                <a:ext uri="{FF2B5EF4-FFF2-40B4-BE49-F238E27FC236}">
                  <a16:creationId xmlns:a16="http://schemas.microsoft.com/office/drawing/2014/main" id="{E087CE62-B1E5-B8EA-9C15-B738497F1927}"/>
                </a:ext>
              </a:extLst>
            </p:cNvPr>
            <p:cNvSpPr>
              <a:spLocks noEditPoints="1"/>
            </p:cNvSpPr>
            <p:nvPr/>
          </p:nvSpPr>
          <p:spPr bwMode="auto">
            <a:xfrm>
              <a:off x="7801233" y="1971196"/>
              <a:ext cx="506368" cy="358198"/>
            </a:xfrm>
            <a:custGeom>
              <a:avLst/>
              <a:gdLst>
                <a:gd name="T0" fmla="*/ 904 w 1172"/>
                <a:gd name="T1" fmla="*/ 423 h 832"/>
                <a:gd name="T2" fmla="*/ 875 w 1172"/>
                <a:gd name="T3" fmla="*/ 308 h 832"/>
                <a:gd name="T4" fmla="*/ 996 w 1172"/>
                <a:gd name="T5" fmla="*/ 308 h 832"/>
                <a:gd name="T6" fmla="*/ 965 w 1172"/>
                <a:gd name="T7" fmla="*/ 423 h 832"/>
                <a:gd name="T8" fmla="*/ 1018 w 1172"/>
                <a:gd name="T9" fmla="*/ 453 h 832"/>
                <a:gd name="T10" fmla="*/ 954 w 1172"/>
                <a:gd name="T11" fmla="*/ 477 h 832"/>
                <a:gd name="T12" fmla="*/ 1018 w 1172"/>
                <a:gd name="T13" fmla="*/ 506 h 832"/>
                <a:gd name="T14" fmla="*/ 954 w 1172"/>
                <a:gd name="T15" fmla="*/ 540 h 832"/>
                <a:gd name="T16" fmla="*/ 915 w 1172"/>
                <a:gd name="T17" fmla="*/ 506 h 832"/>
                <a:gd name="T18" fmla="*/ 852 w 1172"/>
                <a:gd name="T19" fmla="*/ 477 h 832"/>
                <a:gd name="T20" fmla="*/ 915 w 1172"/>
                <a:gd name="T21" fmla="*/ 453 h 832"/>
                <a:gd name="T22" fmla="*/ 852 w 1172"/>
                <a:gd name="T23" fmla="*/ 423 h 832"/>
                <a:gd name="T24" fmla="*/ 751 w 1172"/>
                <a:gd name="T25" fmla="*/ 416 h 832"/>
                <a:gd name="T26" fmla="*/ 1119 w 1172"/>
                <a:gd name="T27" fmla="*/ 416 h 832"/>
                <a:gd name="T28" fmla="*/ 935 w 1172"/>
                <a:gd name="T29" fmla="*/ 617 h 832"/>
                <a:gd name="T30" fmla="*/ 935 w 1172"/>
                <a:gd name="T31" fmla="*/ 215 h 832"/>
                <a:gd name="T32" fmla="*/ 935 w 1172"/>
                <a:gd name="T33" fmla="*/ 617 h 832"/>
                <a:gd name="T34" fmla="*/ 699 w 1172"/>
                <a:gd name="T35" fmla="*/ 416 h 832"/>
                <a:gd name="T36" fmla="*/ 1172 w 1172"/>
                <a:gd name="T37" fmla="*/ 416 h 832"/>
                <a:gd name="T38" fmla="*/ 599 w 1172"/>
                <a:gd name="T39" fmla="*/ 330 h 832"/>
                <a:gd name="T40" fmla="*/ 605 w 1172"/>
                <a:gd name="T41" fmla="*/ 396 h 832"/>
                <a:gd name="T42" fmla="*/ 472 w 1172"/>
                <a:gd name="T43" fmla="*/ 0 h 832"/>
                <a:gd name="T44" fmla="*/ 0 w 1172"/>
                <a:gd name="T45" fmla="*/ 832 h 832"/>
                <a:gd name="T46" fmla="*/ 145 w 1172"/>
                <a:gd name="T47" fmla="*/ 692 h 832"/>
                <a:gd name="T48" fmla="*/ 327 w 1172"/>
                <a:gd name="T49" fmla="*/ 832 h 832"/>
                <a:gd name="T50" fmla="*/ 472 w 1172"/>
                <a:gd name="T51" fmla="*/ 436 h 832"/>
                <a:gd name="T52" fmla="*/ 540 w 1172"/>
                <a:gd name="T53" fmla="*/ 501 h 832"/>
                <a:gd name="T54" fmla="*/ 684 w 1172"/>
                <a:gd name="T55" fmla="*/ 416 h 832"/>
                <a:gd name="T56" fmla="*/ 149 w 1172"/>
                <a:gd name="T57" fmla="*/ 632 h 832"/>
                <a:gd name="T58" fmla="*/ 66 w 1172"/>
                <a:gd name="T59" fmla="*/ 526 h 832"/>
                <a:gd name="T60" fmla="*/ 149 w 1172"/>
                <a:gd name="T61" fmla="*/ 632 h 832"/>
                <a:gd name="T62" fmla="*/ 66 w 1172"/>
                <a:gd name="T63" fmla="*/ 480 h 832"/>
                <a:gd name="T64" fmla="*/ 149 w 1172"/>
                <a:gd name="T65" fmla="*/ 375 h 832"/>
                <a:gd name="T66" fmla="*/ 149 w 1172"/>
                <a:gd name="T67" fmla="*/ 329 h 832"/>
                <a:gd name="T68" fmla="*/ 66 w 1172"/>
                <a:gd name="T69" fmla="*/ 223 h 832"/>
                <a:gd name="T70" fmla="*/ 149 w 1172"/>
                <a:gd name="T71" fmla="*/ 329 h 832"/>
                <a:gd name="T72" fmla="*/ 66 w 1172"/>
                <a:gd name="T73" fmla="*/ 178 h 832"/>
                <a:gd name="T74" fmla="*/ 149 w 1172"/>
                <a:gd name="T75" fmla="*/ 72 h 832"/>
                <a:gd name="T76" fmla="*/ 278 w 1172"/>
                <a:gd name="T77" fmla="*/ 632 h 832"/>
                <a:gd name="T78" fmla="*/ 194 w 1172"/>
                <a:gd name="T79" fmla="*/ 526 h 832"/>
                <a:gd name="T80" fmla="*/ 278 w 1172"/>
                <a:gd name="T81" fmla="*/ 632 h 832"/>
                <a:gd name="T82" fmla="*/ 194 w 1172"/>
                <a:gd name="T83" fmla="*/ 480 h 832"/>
                <a:gd name="T84" fmla="*/ 278 w 1172"/>
                <a:gd name="T85" fmla="*/ 375 h 832"/>
                <a:gd name="T86" fmla="*/ 278 w 1172"/>
                <a:gd name="T87" fmla="*/ 329 h 832"/>
                <a:gd name="T88" fmla="*/ 194 w 1172"/>
                <a:gd name="T89" fmla="*/ 223 h 832"/>
                <a:gd name="T90" fmla="*/ 278 w 1172"/>
                <a:gd name="T91" fmla="*/ 329 h 832"/>
                <a:gd name="T92" fmla="*/ 194 w 1172"/>
                <a:gd name="T93" fmla="*/ 178 h 832"/>
                <a:gd name="T94" fmla="*/ 278 w 1172"/>
                <a:gd name="T95" fmla="*/ 72 h 832"/>
                <a:gd name="T96" fmla="*/ 406 w 1172"/>
                <a:gd name="T97" fmla="*/ 632 h 832"/>
                <a:gd name="T98" fmla="*/ 323 w 1172"/>
                <a:gd name="T99" fmla="*/ 526 h 832"/>
                <a:gd name="T100" fmla="*/ 406 w 1172"/>
                <a:gd name="T101" fmla="*/ 632 h 832"/>
                <a:gd name="T102" fmla="*/ 323 w 1172"/>
                <a:gd name="T103" fmla="*/ 480 h 832"/>
                <a:gd name="T104" fmla="*/ 406 w 1172"/>
                <a:gd name="T105" fmla="*/ 375 h 832"/>
                <a:gd name="T106" fmla="*/ 406 w 1172"/>
                <a:gd name="T107" fmla="*/ 329 h 832"/>
                <a:gd name="T108" fmla="*/ 323 w 1172"/>
                <a:gd name="T109" fmla="*/ 223 h 832"/>
                <a:gd name="T110" fmla="*/ 406 w 1172"/>
                <a:gd name="T111" fmla="*/ 329 h 832"/>
                <a:gd name="T112" fmla="*/ 323 w 1172"/>
                <a:gd name="T113" fmla="*/ 178 h 832"/>
                <a:gd name="T114" fmla="*/ 406 w 1172"/>
                <a:gd name="T115" fmla="*/ 7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2" h="832">
                  <a:moveTo>
                    <a:pt x="852" y="423"/>
                  </a:moveTo>
                  <a:cubicBezTo>
                    <a:pt x="904" y="423"/>
                    <a:pt x="904" y="423"/>
                    <a:pt x="904" y="423"/>
                  </a:cubicBezTo>
                  <a:cubicBezTo>
                    <a:pt x="828" y="308"/>
                    <a:pt x="828" y="308"/>
                    <a:pt x="828" y="308"/>
                  </a:cubicBezTo>
                  <a:cubicBezTo>
                    <a:pt x="875" y="308"/>
                    <a:pt x="875" y="308"/>
                    <a:pt x="875" y="308"/>
                  </a:cubicBezTo>
                  <a:cubicBezTo>
                    <a:pt x="935" y="405"/>
                    <a:pt x="935" y="405"/>
                    <a:pt x="935" y="405"/>
                  </a:cubicBezTo>
                  <a:cubicBezTo>
                    <a:pt x="996" y="308"/>
                    <a:pt x="996" y="308"/>
                    <a:pt x="996" y="308"/>
                  </a:cubicBezTo>
                  <a:cubicBezTo>
                    <a:pt x="1042" y="308"/>
                    <a:pt x="1042" y="308"/>
                    <a:pt x="1042" y="308"/>
                  </a:cubicBezTo>
                  <a:cubicBezTo>
                    <a:pt x="965" y="423"/>
                    <a:pt x="965" y="423"/>
                    <a:pt x="965" y="423"/>
                  </a:cubicBezTo>
                  <a:cubicBezTo>
                    <a:pt x="1018" y="423"/>
                    <a:pt x="1018" y="423"/>
                    <a:pt x="1018" y="423"/>
                  </a:cubicBezTo>
                  <a:cubicBezTo>
                    <a:pt x="1018" y="453"/>
                    <a:pt x="1018" y="453"/>
                    <a:pt x="1018" y="453"/>
                  </a:cubicBezTo>
                  <a:cubicBezTo>
                    <a:pt x="954" y="453"/>
                    <a:pt x="954" y="453"/>
                    <a:pt x="954" y="453"/>
                  </a:cubicBezTo>
                  <a:cubicBezTo>
                    <a:pt x="954" y="477"/>
                    <a:pt x="954" y="477"/>
                    <a:pt x="954" y="477"/>
                  </a:cubicBezTo>
                  <a:cubicBezTo>
                    <a:pt x="1018" y="477"/>
                    <a:pt x="1018" y="477"/>
                    <a:pt x="1018" y="477"/>
                  </a:cubicBezTo>
                  <a:cubicBezTo>
                    <a:pt x="1018" y="506"/>
                    <a:pt x="1018" y="506"/>
                    <a:pt x="1018" y="506"/>
                  </a:cubicBezTo>
                  <a:cubicBezTo>
                    <a:pt x="954" y="506"/>
                    <a:pt x="954" y="506"/>
                    <a:pt x="954" y="506"/>
                  </a:cubicBezTo>
                  <a:cubicBezTo>
                    <a:pt x="954" y="540"/>
                    <a:pt x="954" y="540"/>
                    <a:pt x="954" y="540"/>
                  </a:cubicBezTo>
                  <a:cubicBezTo>
                    <a:pt x="915" y="540"/>
                    <a:pt x="915" y="540"/>
                    <a:pt x="915" y="540"/>
                  </a:cubicBezTo>
                  <a:cubicBezTo>
                    <a:pt x="915" y="506"/>
                    <a:pt x="915" y="506"/>
                    <a:pt x="915" y="506"/>
                  </a:cubicBezTo>
                  <a:cubicBezTo>
                    <a:pt x="852" y="506"/>
                    <a:pt x="852" y="506"/>
                    <a:pt x="852" y="506"/>
                  </a:cubicBezTo>
                  <a:cubicBezTo>
                    <a:pt x="852" y="477"/>
                    <a:pt x="852" y="477"/>
                    <a:pt x="852" y="477"/>
                  </a:cubicBezTo>
                  <a:cubicBezTo>
                    <a:pt x="915" y="477"/>
                    <a:pt x="915" y="477"/>
                    <a:pt x="915" y="477"/>
                  </a:cubicBezTo>
                  <a:cubicBezTo>
                    <a:pt x="915" y="453"/>
                    <a:pt x="915" y="453"/>
                    <a:pt x="915" y="453"/>
                  </a:cubicBezTo>
                  <a:cubicBezTo>
                    <a:pt x="852" y="453"/>
                    <a:pt x="852" y="453"/>
                    <a:pt x="852" y="453"/>
                  </a:cubicBezTo>
                  <a:lnTo>
                    <a:pt x="852" y="423"/>
                  </a:lnTo>
                  <a:close/>
                  <a:moveTo>
                    <a:pt x="935" y="232"/>
                  </a:moveTo>
                  <a:cubicBezTo>
                    <a:pt x="834" y="232"/>
                    <a:pt x="751" y="314"/>
                    <a:pt x="751" y="416"/>
                  </a:cubicBezTo>
                  <a:cubicBezTo>
                    <a:pt x="751" y="517"/>
                    <a:pt x="834" y="600"/>
                    <a:pt x="935" y="600"/>
                  </a:cubicBezTo>
                  <a:cubicBezTo>
                    <a:pt x="1037" y="600"/>
                    <a:pt x="1119" y="517"/>
                    <a:pt x="1119" y="416"/>
                  </a:cubicBezTo>
                  <a:cubicBezTo>
                    <a:pt x="1119" y="314"/>
                    <a:pt x="1037" y="232"/>
                    <a:pt x="935" y="232"/>
                  </a:cubicBezTo>
                  <a:moveTo>
                    <a:pt x="935" y="617"/>
                  </a:moveTo>
                  <a:cubicBezTo>
                    <a:pt x="825" y="617"/>
                    <a:pt x="734" y="526"/>
                    <a:pt x="734" y="416"/>
                  </a:cubicBezTo>
                  <a:cubicBezTo>
                    <a:pt x="734" y="305"/>
                    <a:pt x="825" y="215"/>
                    <a:pt x="935" y="215"/>
                  </a:cubicBezTo>
                  <a:cubicBezTo>
                    <a:pt x="1046" y="215"/>
                    <a:pt x="1136" y="305"/>
                    <a:pt x="1136" y="416"/>
                  </a:cubicBezTo>
                  <a:cubicBezTo>
                    <a:pt x="1136" y="526"/>
                    <a:pt x="1046" y="617"/>
                    <a:pt x="935" y="617"/>
                  </a:cubicBezTo>
                  <a:moveTo>
                    <a:pt x="935" y="180"/>
                  </a:moveTo>
                  <a:cubicBezTo>
                    <a:pt x="805" y="180"/>
                    <a:pt x="699" y="285"/>
                    <a:pt x="699" y="416"/>
                  </a:cubicBezTo>
                  <a:cubicBezTo>
                    <a:pt x="699" y="546"/>
                    <a:pt x="805" y="652"/>
                    <a:pt x="935" y="652"/>
                  </a:cubicBezTo>
                  <a:cubicBezTo>
                    <a:pt x="1066" y="652"/>
                    <a:pt x="1172" y="546"/>
                    <a:pt x="1172" y="416"/>
                  </a:cubicBezTo>
                  <a:cubicBezTo>
                    <a:pt x="1172" y="285"/>
                    <a:pt x="1066" y="180"/>
                    <a:pt x="935" y="180"/>
                  </a:cubicBezTo>
                  <a:moveTo>
                    <a:pt x="599" y="330"/>
                  </a:moveTo>
                  <a:cubicBezTo>
                    <a:pt x="540" y="330"/>
                    <a:pt x="540" y="330"/>
                    <a:pt x="540" y="330"/>
                  </a:cubicBezTo>
                  <a:cubicBezTo>
                    <a:pt x="605" y="396"/>
                    <a:pt x="605" y="396"/>
                    <a:pt x="605" y="396"/>
                  </a:cubicBezTo>
                  <a:cubicBezTo>
                    <a:pt x="472" y="396"/>
                    <a:pt x="472" y="396"/>
                    <a:pt x="472" y="396"/>
                  </a:cubicBezTo>
                  <a:cubicBezTo>
                    <a:pt x="472" y="0"/>
                    <a:pt x="472" y="0"/>
                    <a:pt x="472" y="0"/>
                  </a:cubicBezTo>
                  <a:cubicBezTo>
                    <a:pt x="0" y="0"/>
                    <a:pt x="0" y="0"/>
                    <a:pt x="0" y="0"/>
                  </a:cubicBezTo>
                  <a:cubicBezTo>
                    <a:pt x="0" y="832"/>
                    <a:pt x="0" y="832"/>
                    <a:pt x="0" y="832"/>
                  </a:cubicBezTo>
                  <a:cubicBezTo>
                    <a:pt x="145" y="832"/>
                    <a:pt x="145" y="832"/>
                    <a:pt x="145" y="832"/>
                  </a:cubicBezTo>
                  <a:cubicBezTo>
                    <a:pt x="145" y="692"/>
                    <a:pt x="145" y="692"/>
                    <a:pt x="145" y="692"/>
                  </a:cubicBezTo>
                  <a:cubicBezTo>
                    <a:pt x="327" y="692"/>
                    <a:pt x="327" y="692"/>
                    <a:pt x="327" y="692"/>
                  </a:cubicBezTo>
                  <a:cubicBezTo>
                    <a:pt x="327" y="832"/>
                    <a:pt x="327" y="832"/>
                    <a:pt x="327" y="832"/>
                  </a:cubicBezTo>
                  <a:cubicBezTo>
                    <a:pt x="472" y="832"/>
                    <a:pt x="472" y="832"/>
                    <a:pt x="472" y="832"/>
                  </a:cubicBezTo>
                  <a:cubicBezTo>
                    <a:pt x="472" y="436"/>
                    <a:pt x="472" y="436"/>
                    <a:pt x="472" y="436"/>
                  </a:cubicBezTo>
                  <a:cubicBezTo>
                    <a:pt x="605" y="436"/>
                    <a:pt x="605" y="436"/>
                    <a:pt x="605" y="436"/>
                  </a:cubicBezTo>
                  <a:cubicBezTo>
                    <a:pt x="540" y="501"/>
                    <a:pt x="540" y="501"/>
                    <a:pt x="540" y="501"/>
                  </a:cubicBezTo>
                  <a:cubicBezTo>
                    <a:pt x="599" y="501"/>
                    <a:pt x="599" y="501"/>
                    <a:pt x="599" y="501"/>
                  </a:cubicBezTo>
                  <a:cubicBezTo>
                    <a:pt x="684" y="416"/>
                    <a:pt x="684" y="416"/>
                    <a:pt x="684" y="416"/>
                  </a:cubicBezTo>
                  <a:lnTo>
                    <a:pt x="599" y="330"/>
                  </a:lnTo>
                  <a:close/>
                  <a:moveTo>
                    <a:pt x="149" y="632"/>
                  </a:moveTo>
                  <a:cubicBezTo>
                    <a:pt x="66" y="632"/>
                    <a:pt x="66" y="632"/>
                    <a:pt x="66" y="632"/>
                  </a:cubicBezTo>
                  <a:cubicBezTo>
                    <a:pt x="66" y="526"/>
                    <a:pt x="66" y="526"/>
                    <a:pt x="66" y="526"/>
                  </a:cubicBezTo>
                  <a:cubicBezTo>
                    <a:pt x="149" y="526"/>
                    <a:pt x="149" y="526"/>
                    <a:pt x="149" y="526"/>
                  </a:cubicBezTo>
                  <a:lnTo>
                    <a:pt x="149" y="632"/>
                  </a:lnTo>
                  <a:close/>
                  <a:moveTo>
                    <a:pt x="149" y="480"/>
                  </a:moveTo>
                  <a:cubicBezTo>
                    <a:pt x="66" y="480"/>
                    <a:pt x="66" y="480"/>
                    <a:pt x="66" y="480"/>
                  </a:cubicBezTo>
                  <a:cubicBezTo>
                    <a:pt x="66" y="375"/>
                    <a:pt x="66" y="375"/>
                    <a:pt x="66" y="375"/>
                  </a:cubicBezTo>
                  <a:cubicBezTo>
                    <a:pt x="149" y="375"/>
                    <a:pt x="149" y="375"/>
                    <a:pt x="149" y="375"/>
                  </a:cubicBezTo>
                  <a:lnTo>
                    <a:pt x="149" y="480"/>
                  </a:lnTo>
                  <a:close/>
                  <a:moveTo>
                    <a:pt x="149" y="329"/>
                  </a:moveTo>
                  <a:cubicBezTo>
                    <a:pt x="66" y="329"/>
                    <a:pt x="66" y="329"/>
                    <a:pt x="66" y="329"/>
                  </a:cubicBezTo>
                  <a:cubicBezTo>
                    <a:pt x="66" y="223"/>
                    <a:pt x="66" y="223"/>
                    <a:pt x="66" y="223"/>
                  </a:cubicBezTo>
                  <a:cubicBezTo>
                    <a:pt x="149" y="223"/>
                    <a:pt x="149" y="223"/>
                    <a:pt x="149" y="223"/>
                  </a:cubicBezTo>
                  <a:lnTo>
                    <a:pt x="149" y="329"/>
                  </a:lnTo>
                  <a:close/>
                  <a:moveTo>
                    <a:pt x="149" y="178"/>
                  </a:moveTo>
                  <a:cubicBezTo>
                    <a:pt x="66" y="178"/>
                    <a:pt x="66" y="178"/>
                    <a:pt x="66" y="178"/>
                  </a:cubicBezTo>
                  <a:cubicBezTo>
                    <a:pt x="66" y="72"/>
                    <a:pt x="66" y="72"/>
                    <a:pt x="66" y="72"/>
                  </a:cubicBezTo>
                  <a:cubicBezTo>
                    <a:pt x="149" y="72"/>
                    <a:pt x="149" y="72"/>
                    <a:pt x="149" y="72"/>
                  </a:cubicBezTo>
                  <a:lnTo>
                    <a:pt x="149" y="178"/>
                  </a:lnTo>
                  <a:close/>
                  <a:moveTo>
                    <a:pt x="278" y="632"/>
                  </a:moveTo>
                  <a:cubicBezTo>
                    <a:pt x="194" y="632"/>
                    <a:pt x="194" y="632"/>
                    <a:pt x="194" y="632"/>
                  </a:cubicBezTo>
                  <a:cubicBezTo>
                    <a:pt x="194" y="526"/>
                    <a:pt x="194" y="526"/>
                    <a:pt x="194" y="526"/>
                  </a:cubicBezTo>
                  <a:cubicBezTo>
                    <a:pt x="278" y="526"/>
                    <a:pt x="278" y="526"/>
                    <a:pt x="278" y="526"/>
                  </a:cubicBezTo>
                  <a:lnTo>
                    <a:pt x="278" y="632"/>
                  </a:lnTo>
                  <a:close/>
                  <a:moveTo>
                    <a:pt x="278" y="480"/>
                  </a:moveTo>
                  <a:cubicBezTo>
                    <a:pt x="194" y="480"/>
                    <a:pt x="194" y="480"/>
                    <a:pt x="194" y="480"/>
                  </a:cubicBezTo>
                  <a:cubicBezTo>
                    <a:pt x="194" y="375"/>
                    <a:pt x="194" y="375"/>
                    <a:pt x="194" y="375"/>
                  </a:cubicBezTo>
                  <a:cubicBezTo>
                    <a:pt x="278" y="375"/>
                    <a:pt x="278" y="375"/>
                    <a:pt x="278" y="375"/>
                  </a:cubicBezTo>
                  <a:lnTo>
                    <a:pt x="278" y="480"/>
                  </a:lnTo>
                  <a:close/>
                  <a:moveTo>
                    <a:pt x="278" y="329"/>
                  </a:moveTo>
                  <a:cubicBezTo>
                    <a:pt x="194" y="329"/>
                    <a:pt x="194" y="329"/>
                    <a:pt x="194" y="329"/>
                  </a:cubicBezTo>
                  <a:cubicBezTo>
                    <a:pt x="194" y="223"/>
                    <a:pt x="194" y="223"/>
                    <a:pt x="194" y="223"/>
                  </a:cubicBezTo>
                  <a:cubicBezTo>
                    <a:pt x="278" y="223"/>
                    <a:pt x="278" y="223"/>
                    <a:pt x="278" y="223"/>
                  </a:cubicBezTo>
                  <a:lnTo>
                    <a:pt x="278" y="329"/>
                  </a:lnTo>
                  <a:close/>
                  <a:moveTo>
                    <a:pt x="278" y="178"/>
                  </a:moveTo>
                  <a:cubicBezTo>
                    <a:pt x="194" y="178"/>
                    <a:pt x="194" y="178"/>
                    <a:pt x="194" y="178"/>
                  </a:cubicBezTo>
                  <a:cubicBezTo>
                    <a:pt x="194" y="72"/>
                    <a:pt x="194" y="72"/>
                    <a:pt x="194" y="72"/>
                  </a:cubicBezTo>
                  <a:cubicBezTo>
                    <a:pt x="278" y="72"/>
                    <a:pt x="278" y="72"/>
                    <a:pt x="278" y="72"/>
                  </a:cubicBezTo>
                  <a:lnTo>
                    <a:pt x="278" y="178"/>
                  </a:lnTo>
                  <a:close/>
                  <a:moveTo>
                    <a:pt x="406" y="632"/>
                  </a:moveTo>
                  <a:cubicBezTo>
                    <a:pt x="323" y="632"/>
                    <a:pt x="323" y="632"/>
                    <a:pt x="323" y="632"/>
                  </a:cubicBezTo>
                  <a:cubicBezTo>
                    <a:pt x="323" y="526"/>
                    <a:pt x="323" y="526"/>
                    <a:pt x="323" y="526"/>
                  </a:cubicBezTo>
                  <a:cubicBezTo>
                    <a:pt x="406" y="526"/>
                    <a:pt x="406" y="526"/>
                    <a:pt x="406" y="526"/>
                  </a:cubicBezTo>
                  <a:lnTo>
                    <a:pt x="406" y="632"/>
                  </a:lnTo>
                  <a:close/>
                  <a:moveTo>
                    <a:pt x="406" y="480"/>
                  </a:moveTo>
                  <a:cubicBezTo>
                    <a:pt x="323" y="480"/>
                    <a:pt x="323" y="480"/>
                    <a:pt x="323" y="480"/>
                  </a:cubicBezTo>
                  <a:cubicBezTo>
                    <a:pt x="323" y="375"/>
                    <a:pt x="323" y="375"/>
                    <a:pt x="323" y="375"/>
                  </a:cubicBezTo>
                  <a:cubicBezTo>
                    <a:pt x="406" y="375"/>
                    <a:pt x="406" y="375"/>
                    <a:pt x="406" y="375"/>
                  </a:cubicBezTo>
                  <a:lnTo>
                    <a:pt x="406" y="480"/>
                  </a:lnTo>
                  <a:close/>
                  <a:moveTo>
                    <a:pt x="406" y="329"/>
                  </a:moveTo>
                  <a:cubicBezTo>
                    <a:pt x="323" y="329"/>
                    <a:pt x="323" y="329"/>
                    <a:pt x="323" y="329"/>
                  </a:cubicBezTo>
                  <a:cubicBezTo>
                    <a:pt x="323" y="223"/>
                    <a:pt x="323" y="223"/>
                    <a:pt x="323" y="223"/>
                  </a:cubicBezTo>
                  <a:cubicBezTo>
                    <a:pt x="406" y="223"/>
                    <a:pt x="406" y="223"/>
                    <a:pt x="406" y="223"/>
                  </a:cubicBezTo>
                  <a:lnTo>
                    <a:pt x="406" y="329"/>
                  </a:lnTo>
                  <a:close/>
                  <a:moveTo>
                    <a:pt x="406" y="178"/>
                  </a:moveTo>
                  <a:cubicBezTo>
                    <a:pt x="323" y="178"/>
                    <a:pt x="323" y="178"/>
                    <a:pt x="323" y="178"/>
                  </a:cubicBezTo>
                  <a:cubicBezTo>
                    <a:pt x="323" y="72"/>
                    <a:pt x="323" y="72"/>
                    <a:pt x="323" y="72"/>
                  </a:cubicBezTo>
                  <a:cubicBezTo>
                    <a:pt x="406" y="72"/>
                    <a:pt x="406" y="72"/>
                    <a:pt x="406" y="72"/>
                  </a:cubicBezTo>
                  <a:lnTo>
                    <a:pt x="406" y="178"/>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335" name="Rectangle 8">
            <a:extLst>
              <a:ext uri="{FF2B5EF4-FFF2-40B4-BE49-F238E27FC236}">
                <a16:creationId xmlns:a16="http://schemas.microsoft.com/office/drawing/2014/main" id="{2C5F4CFA-AA5A-BE93-A28E-DE7E496815B2}"/>
              </a:ext>
            </a:extLst>
          </p:cNvPr>
          <p:cNvSpPr>
            <a:spLocks noChangeArrowheads="1"/>
          </p:cNvSpPr>
          <p:nvPr/>
        </p:nvSpPr>
        <p:spPr bwMode="auto">
          <a:xfrm>
            <a:off x="6039644" y="4400798"/>
            <a:ext cx="1167404" cy="4032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336" name="Freeform 9">
            <a:extLst>
              <a:ext uri="{FF2B5EF4-FFF2-40B4-BE49-F238E27FC236}">
                <a16:creationId xmlns:a16="http://schemas.microsoft.com/office/drawing/2014/main" id="{DDDE09B9-65E1-69C8-3C51-75E636FEE81E}"/>
              </a:ext>
            </a:extLst>
          </p:cNvPr>
          <p:cNvSpPr>
            <a:spLocks noEditPoints="1"/>
          </p:cNvSpPr>
          <p:nvPr/>
        </p:nvSpPr>
        <p:spPr bwMode="auto">
          <a:xfrm>
            <a:off x="6197881" y="4481640"/>
            <a:ext cx="787828" cy="269520"/>
          </a:xfrm>
          <a:custGeom>
            <a:avLst/>
            <a:gdLst>
              <a:gd name="T0" fmla="*/ 49 w 1267"/>
              <a:gd name="T1" fmla="*/ 97 h 434"/>
              <a:gd name="T2" fmla="*/ 71 w 1267"/>
              <a:gd name="T3" fmla="*/ 7 h 434"/>
              <a:gd name="T4" fmla="*/ 62 w 1267"/>
              <a:gd name="T5" fmla="*/ 61 h 434"/>
              <a:gd name="T6" fmla="*/ 100 w 1267"/>
              <a:gd name="T7" fmla="*/ 109 h 434"/>
              <a:gd name="T8" fmla="*/ 149 w 1267"/>
              <a:gd name="T9" fmla="*/ 72 h 434"/>
              <a:gd name="T10" fmla="*/ 212 w 1267"/>
              <a:gd name="T11" fmla="*/ 118 h 434"/>
              <a:gd name="T12" fmla="*/ 263 w 1267"/>
              <a:gd name="T13" fmla="*/ 39 h 434"/>
              <a:gd name="T14" fmla="*/ 217 w 1267"/>
              <a:gd name="T15" fmla="*/ 95 h 434"/>
              <a:gd name="T16" fmla="*/ 288 w 1267"/>
              <a:gd name="T17" fmla="*/ 73 h 434"/>
              <a:gd name="T18" fmla="*/ 331 w 1267"/>
              <a:gd name="T19" fmla="*/ 102 h 434"/>
              <a:gd name="T20" fmla="*/ 307 w 1267"/>
              <a:gd name="T21" fmla="*/ 63 h 434"/>
              <a:gd name="T22" fmla="*/ 409 w 1267"/>
              <a:gd name="T23" fmla="*/ 52 h 434"/>
              <a:gd name="T24" fmla="*/ 413 w 1267"/>
              <a:gd name="T25" fmla="*/ 32 h 434"/>
              <a:gd name="T26" fmla="*/ 480 w 1267"/>
              <a:gd name="T27" fmla="*/ 101 h 434"/>
              <a:gd name="T28" fmla="*/ 486 w 1267"/>
              <a:gd name="T29" fmla="*/ 0 h 434"/>
              <a:gd name="T30" fmla="*/ 490 w 1267"/>
              <a:gd name="T31" fmla="*/ 51 h 434"/>
              <a:gd name="T32" fmla="*/ 567 w 1267"/>
              <a:gd name="T33" fmla="*/ 116 h 434"/>
              <a:gd name="T34" fmla="*/ 560 w 1267"/>
              <a:gd name="T35" fmla="*/ 29 h 434"/>
              <a:gd name="T36" fmla="*/ 655 w 1267"/>
              <a:gd name="T37" fmla="*/ 28 h 434"/>
              <a:gd name="T38" fmla="*/ 616 w 1267"/>
              <a:gd name="T39" fmla="*/ 29 h 434"/>
              <a:gd name="T40" fmla="*/ 676 w 1267"/>
              <a:gd name="T41" fmla="*/ 40 h 434"/>
              <a:gd name="T42" fmla="*/ 723 w 1267"/>
              <a:gd name="T43" fmla="*/ 101 h 434"/>
              <a:gd name="T44" fmla="*/ 724 w 1267"/>
              <a:gd name="T45" fmla="*/ 63 h 434"/>
              <a:gd name="T46" fmla="*/ 763 w 1267"/>
              <a:gd name="T47" fmla="*/ 110 h 434"/>
              <a:gd name="T48" fmla="*/ 782 w 1267"/>
              <a:gd name="T49" fmla="*/ 43 h 434"/>
              <a:gd name="T50" fmla="*/ 816 w 1267"/>
              <a:gd name="T51" fmla="*/ 115 h 434"/>
              <a:gd name="T52" fmla="*/ 778 w 1267"/>
              <a:gd name="T53" fmla="*/ 99 h 434"/>
              <a:gd name="T54" fmla="*/ 872 w 1267"/>
              <a:gd name="T55" fmla="*/ 72 h 434"/>
              <a:gd name="T56" fmla="*/ 897 w 1267"/>
              <a:gd name="T57" fmla="*/ 28 h 434"/>
              <a:gd name="T58" fmla="*/ 962 w 1267"/>
              <a:gd name="T59" fmla="*/ 115 h 434"/>
              <a:gd name="T60" fmla="*/ 999 w 1267"/>
              <a:gd name="T61" fmla="*/ 52 h 434"/>
              <a:gd name="T62" fmla="*/ 1075 w 1267"/>
              <a:gd name="T63" fmla="*/ 30 h 434"/>
              <a:gd name="T64" fmla="*/ 1137 w 1267"/>
              <a:gd name="T65" fmla="*/ 78 h 434"/>
              <a:gd name="T66" fmla="*/ 1188 w 1267"/>
              <a:gd name="T67" fmla="*/ 115 h 434"/>
              <a:gd name="T68" fmla="*/ 1229 w 1267"/>
              <a:gd name="T69" fmla="*/ 56 h 434"/>
              <a:gd name="T70" fmla="*/ 241 w 1267"/>
              <a:gd name="T71" fmla="*/ 434 h 434"/>
              <a:gd name="T72" fmla="*/ 196 w 1267"/>
              <a:gd name="T73" fmla="*/ 257 h 434"/>
              <a:gd name="T74" fmla="*/ 223 w 1267"/>
              <a:gd name="T75" fmla="*/ 320 h 434"/>
              <a:gd name="T76" fmla="*/ 255 w 1267"/>
              <a:gd name="T77" fmla="*/ 401 h 434"/>
              <a:gd name="T78" fmla="*/ 293 w 1267"/>
              <a:gd name="T79" fmla="*/ 336 h 434"/>
              <a:gd name="T80" fmla="*/ 314 w 1267"/>
              <a:gd name="T81" fmla="*/ 222 h 434"/>
              <a:gd name="T82" fmla="*/ 342 w 1267"/>
              <a:gd name="T83" fmla="*/ 286 h 434"/>
              <a:gd name="T84" fmla="*/ 376 w 1267"/>
              <a:gd name="T85" fmla="*/ 381 h 434"/>
              <a:gd name="T86" fmla="*/ 364 w 1267"/>
              <a:gd name="T87" fmla="*/ 409 h 434"/>
              <a:gd name="T88" fmla="*/ 460 w 1267"/>
              <a:gd name="T89" fmla="*/ 303 h 434"/>
              <a:gd name="T90" fmla="*/ 562 w 1267"/>
              <a:gd name="T91" fmla="*/ 434 h 434"/>
              <a:gd name="T92" fmla="*/ 471 w 1267"/>
              <a:gd name="T93" fmla="*/ 295 h 434"/>
              <a:gd name="T94" fmla="*/ 652 w 1267"/>
              <a:gd name="T95" fmla="*/ 321 h 434"/>
              <a:gd name="T96" fmla="*/ 690 w 1267"/>
              <a:gd name="T97" fmla="*/ 315 h 434"/>
              <a:gd name="T98" fmla="*/ 761 w 1267"/>
              <a:gd name="T99" fmla="*/ 373 h 434"/>
              <a:gd name="T100" fmla="*/ 703 w 1267"/>
              <a:gd name="T101" fmla="*/ 359 h 434"/>
              <a:gd name="T102" fmla="*/ 864 w 1267"/>
              <a:gd name="T103" fmla="*/ 281 h 434"/>
              <a:gd name="T104" fmla="*/ 874 w 1267"/>
              <a:gd name="T105" fmla="*/ 353 h 434"/>
              <a:gd name="T106" fmla="*/ 875 w 1267"/>
              <a:gd name="T107" fmla="*/ 322 h 434"/>
              <a:gd name="T108" fmla="*/ 948 w 1267"/>
              <a:gd name="T109" fmla="*/ 229 h 434"/>
              <a:gd name="T110" fmla="*/ 1031 w 1267"/>
              <a:gd name="T111" fmla="*/ 325 h 434"/>
              <a:gd name="T112" fmla="*/ 1031 w 1267"/>
              <a:gd name="T113" fmla="*/ 22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7" h="434">
                <a:moveTo>
                  <a:pt x="73" y="84"/>
                </a:moveTo>
                <a:cubicBezTo>
                  <a:pt x="73" y="94"/>
                  <a:pt x="69" y="102"/>
                  <a:pt x="62" y="108"/>
                </a:cubicBezTo>
                <a:cubicBezTo>
                  <a:pt x="55" y="114"/>
                  <a:pt x="45" y="116"/>
                  <a:pt x="32" y="116"/>
                </a:cubicBezTo>
                <a:cubicBezTo>
                  <a:pt x="19" y="116"/>
                  <a:pt x="9" y="114"/>
                  <a:pt x="0" y="110"/>
                </a:cubicBezTo>
                <a:cubicBezTo>
                  <a:pt x="0" y="93"/>
                  <a:pt x="0" y="93"/>
                  <a:pt x="0" y="93"/>
                </a:cubicBezTo>
                <a:cubicBezTo>
                  <a:pt x="6" y="95"/>
                  <a:pt x="11" y="97"/>
                  <a:pt x="17" y="99"/>
                </a:cubicBezTo>
                <a:cubicBezTo>
                  <a:pt x="23" y="100"/>
                  <a:pt x="28" y="101"/>
                  <a:pt x="33" y="101"/>
                </a:cubicBezTo>
                <a:cubicBezTo>
                  <a:pt x="40" y="101"/>
                  <a:pt x="46" y="99"/>
                  <a:pt x="49" y="97"/>
                </a:cubicBezTo>
                <a:cubicBezTo>
                  <a:pt x="53" y="94"/>
                  <a:pt x="55" y="90"/>
                  <a:pt x="55" y="85"/>
                </a:cubicBezTo>
                <a:cubicBezTo>
                  <a:pt x="55" y="81"/>
                  <a:pt x="53" y="78"/>
                  <a:pt x="50" y="75"/>
                </a:cubicBezTo>
                <a:cubicBezTo>
                  <a:pt x="47" y="72"/>
                  <a:pt x="40" y="68"/>
                  <a:pt x="30" y="64"/>
                </a:cubicBezTo>
                <a:cubicBezTo>
                  <a:pt x="20" y="60"/>
                  <a:pt x="12" y="55"/>
                  <a:pt x="8" y="50"/>
                </a:cubicBezTo>
                <a:cubicBezTo>
                  <a:pt x="4" y="44"/>
                  <a:pt x="2" y="38"/>
                  <a:pt x="2" y="30"/>
                </a:cubicBezTo>
                <a:cubicBezTo>
                  <a:pt x="2" y="21"/>
                  <a:pt x="5" y="14"/>
                  <a:pt x="12" y="8"/>
                </a:cubicBezTo>
                <a:cubicBezTo>
                  <a:pt x="19" y="3"/>
                  <a:pt x="28" y="0"/>
                  <a:pt x="39" y="0"/>
                </a:cubicBezTo>
                <a:cubicBezTo>
                  <a:pt x="50" y="0"/>
                  <a:pt x="61" y="2"/>
                  <a:pt x="71" y="7"/>
                </a:cubicBezTo>
                <a:cubicBezTo>
                  <a:pt x="65" y="22"/>
                  <a:pt x="65" y="22"/>
                  <a:pt x="65" y="22"/>
                </a:cubicBezTo>
                <a:cubicBezTo>
                  <a:pt x="55" y="18"/>
                  <a:pt x="46" y="16"/>
                  <a:pt x="38" y="16"/>
                </a:cubicBezTo>
                <a:cubicBezTo>
                  <a:pt x="32" y="16"/>
                  <a:pt x="28" y="17"/>
                  <a:pt x="25" y="20"/>
                </a:cubicBezTo>
                <a:cubicBezTo>
                  <a:pt x="22" y="22"/>
                  <a:pt x="20" y="26"/>
                  <a:pt x="20" y="30"/>
                </a:cubicBezTo>
                <a:cubicBezTo>
                  <a:pt x="20" y="33"/>
                  <a:pt x="21" y="36"/>
                  <a:pt x="22" y="38"/>
                </a:cubicBezTo>
                <a:cubicBezTo>
                  <a:pt x="23" y="40"/>
                  <a:pt x="25" y="42"/>
                  <a:pt x="28" y="44"/>
                </a:cubicBezTo>
                <a:cubicBezTo>
                  <a:pt x="31" y="45"/>
                  <a:pt x="36" y="48"/>
                  <a:pt x="43" y="51"/>
                </a:cubicBezTo>
                <a:cubicBezTo>
                  <a:pt x="52" y="54"/>
                  <a:pt x="58" y="58"/>
                  <a:pt x="62" y="61"/>
                </a:cubicBezTo>
                <a:cubicBezTo>
                  <a:pt x="66" y="64"/>
                  <a:pt x="68" y="67"/>
                  <a:pt x="70" y="71"/>
                </a:cubicBezTo>
                <a:cubicBezTo>
                  <a:pt x="72" y="75"/>
                  <a:pt x="73" y="79"/>
                  <a:pt x="73" y="84"/>
                </a:cubicBezTo>
                <a:close/>
                <a:moveTo>
                  <a:pt x="153" y="115"/>
                </a:moveTo>
                <a:cubicBezTo>
                  <a:pt x="151" y="104"/>
                  <a:pt x="151" y="104"/>
                  <a:pt x="151" y="104"/>
                </a:cubicBezTo>
                <a:cubicBezTo>
                  <a:pt x="150" y="104"/>
                  <a:pt x="150" y="104"/>
                  <a:pt x="150" y="104"/>
                </a:cubicBezTo>
                <a:cubicBezTo>
                  <a:pt x="147" y="108"/>
                  <a:pt x="144" y="111"/>
                  <a:pt x="139" y="113"/>
                </a:cubicBezTo>
                <a:cubicBezTo>
                  <a:pt x="134" y="115"/>
                  <a:pt x="129" y="116"/>
                  <a:pt x="123" y="116"/>
                </a:cubicBezTo>
                <a:cubicBezTo>
                  <a:pt x="113" y="116"/>
                  <a:pt x="105" y="114"/>
                  <a:pt x="100" y="109"/>
                </a:cubicBezTo>
                <a:cubicBezTo>
                  <a:pt x="95" y="104"/>
                  <a:pt x="92" y="96"/>
                  <a:pt x="92" y="85"/>
                </a:cubicBezTo>
                <a:cubicBezTo>
                  <a:pt x="92" y="29"/>
                  <a:pt x="92" y="29"/>
                  <a:pt x="92" y="29"/>
                </a:cubicBezTo>
                <a:cubicBezTo>
                  <a:pt x="111" y="29"/>
                  <a:pt x="111" y="29"/>
                  <a:pt x="111" y="29"/>
                </a:cubicBezTo>
                <a:cubicBezTo>
                  <a:pt x="111" y="82"/>
                  <a:pt x="111" y="82"/>
                  <a:pt x="111" y="82"/>
                </a:cubicBezTo>
                <a:cubicBezTo>
                  <a:pt x="111" y="89"/>
                  <a:pt x="112" y="93"/>
                  <a:pt x="115" y="97"/>
                </a:cubicBezTo>
                <a:cubicBezTo>
                  <a:pt x="117" y="100"/>
                  <a:pt x="122" y="102"/>
                  <a:pt x="127" y="102"/>
                </a:cubicBezTo>
                <a:cubicBezTo>
                  <a:pt x="135" y="102"/>
                  <a:pt x="141" y="99"/>
                  <a:pt x="144" y="95"/>
                </a:cubicBezTo>
                <a:cubicBezTo>
                  <a:pt x="148" y="90"/>
                  <a:pt x="149" y="83"/>
                  <a:pt x="149" y="72"/>
                </a:cubicBezTo>
                <a:cubicBezTo>
                  <a:pt x="149" y="29"/>
                  <a:pt x="149" y="29"/>
                  <a:pt x="149" y="29"/>
                </a:cubicBezTo>
                <a:cubicBezTo>
                  <a:pt x="168" y="29"/>
                  <a:pt x="168" y="29"/>
                  <a:pt x="168" y="29"/>
                </a:cubicBezTo>
                <a:cubicBezTo>
                  <a:pt x="168" y="115"/>
                  <a:pt x="168" y="115"/>
                  <a:pt x="168" y="115"/>
                </a:cubicBezTo>
                <a:lnTo>
                  <a:pt x="153" y="115"/>
                </a:lnTo>
                <a:close/>
                <a:moveTo>
                  <a:pt x="237" y="116"/>
                </a:moveTo>
                <a:cubicBezTo>
                  <a:pt x="226" y="116"/>
                  <a:pt x="218" y="113"/>
                  <a:pt x="212" y="105"/>
                </a:cubicBezTo>
                <a:cubicBezTo>
                  <a:pt x="211" y="105"/>
                  <a:pt x="211" y="105"/>
                  <a:pt x="211" y="105"/>
                </a:cubicBezTo>
                <a:cubicBezTo>
                  <a:pt x="212" y="112"/>
                  <a:pt x="212" y="116"/>
                  <a:pt x="212" y="118"/>
                </a:cubicBezTo>
                <a:cubicBezTo>
                  <a:pt x="212" y="153"/>
                  <a:pt x="212" y="153"/>
                  <a:pt x="212" y="153"/>
                </a:cubicBezTo>
                <a:cubicBezTo>
                  <a:pt x="194" y="153"/>
                  <a:pt x="194" y="153"/>
                  <a:pt x="194" y="153"/>
                </a:cubicBezTo>
                <a:cubicBezTo>
                  <a:pt x="194" y="29"/>
                  <a:pt x="194" y="29"/>
                  <a:pt x="194" y="29"/>
                </a:cubicBezTo>
                <a:cubicBezTo>
                  <a:pt x="208" y="29"/>
                  <a:pt x="208" y="29"/>
                  <a:pt x="208" y="29"/>
                </a:cubicBezTo>
                <a:cubicBezTo>
                  <a:pt x="209" y="31"/>
                  <a:pt x="210" y="35"/>
                  <a:pt x="211" y="41"/>
                </a:cubicBezTo>
                <a:cubicBezTo>
                  <a:pt x="212" y="41"/>
                  <a:pt x="212" y="41"/>
                  <a:pt x="212" y="41"/>
                </a:cubicBezTo>
                <a:cubicBezTo>
                  <a:pt x="218" y="32"/>
                  <a:pt x="226" y="28"/>
                  <a:pt x="238" y="28"/>
                </a:cubicBezTo>
                <a:cubicBezTo>
                  <a:pt x="248" y="28"/>
                  <a:pt x="257" y="31"/>
                  <a:pt x="263" y="39"/>
                </a:cubicBezTo>
                <a:cubicBezTo>
                  <a:pt x="268" y="47"/>
                  <a:pt x="271" y="58"/>
                  <a:pt x="271" y="72"/>
                </a:cubicBezTo>
                <a:cubicBezTo>
                  <a:pt x="271" y="86"/>
                  <a:pt x="268" y="97"/>
                  <a:pt x="262" y="105"/>
                </a:cubicBezTo>
                <a:cubicBezTo>
                  <a:pt x="256" y="112"/>
                  <a:pt x="248" y="116"/>
                  <a:pt x="237" y="116"/>
                </a:cubicBezTo>
                <a:close/>
                <a:moveTo>
                  <a:pt x="233" y="42"/>
                </a:moveTo>
                <a:cubicBezTo>
                  <a:pt x="226" y="42"/>
                  <a:pt x="220" y="45"/>
                  <a:pt x="217" y="49"/>
                </a:cubicBezTo>
                <a:cubicBezTo>
                  <a:pt x="214" y="53"/>
                  <a:pt x="212" y="60"/>
                  <a:pt x="212" y="69"/>
                </a:cubicBezTo>
                <a:cubicBezTo>
                  <a:pt x="212" y="72"/>
                  <a:pt x="212" y="72"/>
                  <a:pt x="212" y="72"/>
                </a:cubicBezTo>
                <a:cubicBezTo>
                  <a:pt x="212" y="82"/>
                  <a:pt x="214" y="90"/>
                  <a:pt x="217" y="95"/>
                </a:cubicBezTo>
                <a:cubicBezTo>
                  <a:pt x="220" y="99"/>
                  <a:pt x="226" y="102"/>
                  <a:pt x="233" y="102"/>
                </a:cubicBezTo>
                <a:cubicBezTo>
                  <a:pt x="239" y="102"/>
                  <a:pt x="244" y="99"/>
                  <a:pt x="248" y="94"/>
                </a:cubicBezTo>
                <a:cubicBezTo>
                  <a:pt x="251" y="89"/>
                  <a:pt x="253" y="81"/>
                  <a:pt x="253" y="72"/>
                </a:cubicBezTo>
                <a:cubicBezTo>
                  <a:pt x="253" y="62"/>
                  <a:pt x="251" y="55"/>
                  <a:pt x="248" y="50"/>
                </a:cubicBezTo>
                <a:cubicBezTo>
                  <a:pt x="244" y="45"/>
                  <a:pt x="239" y="42"/>
                  <a:pt x="233" y="42"/>
                </a:cubicBezTo>
                <a:close/>
                <a:moveTo>
                  <a:pt x="330" y="116"/>
                </a:moveTo>
                <a:cubicBezTo>
                  <a:pt x="317" y="116"/>
                  <a:pt x="306" y="113"/>
                  <a:pt x="299" y="105"/>
                </a:cubicBezTo>
                <a:cubicBezTo>
                  <a:pt x="291" y="97"/>
                  <a:pt x="288" y="86"/>
                  <a:pt x="288" y="73"/>
                </a:cubicBezTo>
                <a:cubicBezTo>
                  <a:pt x="288" y="59"/>
                  <a:pt x="291" y="48"/>
                  <a:pt x="298" y="40"/>
                </a:cubicBezTo>
                <a:cubicBezTo>
                  <a:pt x="305" y="32"/>
                  <a:pt x="315" y="28"/>
                  <a:pt x="327" y="28"/>
                </a:cubicBezTo>
                <a:cubicBezTo>
                  <a:pt x="338" y="28"/>
                  <a:pt x="347" y="31"/>
                  <a:pt x="354" y="38"/>
                </a:cubicBezTo>
                <a:cubicBezTo>
                  <a:pt x="360" y="45"/>
                  <a:pt x="363" y="54"/>
                  <a:pt x="363" y="66"/>
                </a:cubicBezTo>
                <a:cubicBezTo>
                  <a:pt x="363" y="76"/>
                  <a:pt x="363" y="76"/>
                  <a:pt x="363" y="76"/>
                </a:cubicBezTo>
                <a:cubicBezTo>
                  <a:pt x="306" y="76"/>
                  <a:pt x="306" y="76"/>
                  <a:pt x="306" y="76"/>
                </a:cubicBezTo>
                <a:cubicBezTo>
                  <a:pt x="307" y="84"/>
                  <a:pt x="309" y="91"/>
                  <a:pt x="313" y="95"/>
                </a:cubicBezTo>
                <a:cubicBezTo>
                  <a:pt x="317" y="100"/>
                  <a:pt x="323" y="102"/>
                  <a:pt x="331" y="102"/>
                </a:cubicBezTo>
                <a:cubicBezTo>
                  <a:pt x="336" y="102"/>
                  <a:pt x="341" y="102"/>
                  <a:pt x="345" y="101"/>
                </a:cubicBezTo>
                <a:cubicBezTo>
                  <a:pt x="349" y="100"/>
                  <a:pt x="354" y="98"/>
                  <a:pt x="359" y="96"/>
                </a:cubicBezTo>
                <a:cubicBezTo>
                  <a:pt x="359" y="111"/>
                  <a:pt x="359" y="111"/>
                  <a:pt x="359" y="111"/>
                </a:cubicBezTo>
                <a:cubicBezTo>
                  <a:pt x="355" y="113"/>
                  <a:pt x="350" y="114"/>
                  <a:pt x="346" y="115"/>
                </a:cubicBezTo>
                <a:cubicBezTo>
                  <a:pt x="341" y="116"/>
                  <a:pt x="336" y="116"/>
                  <a:pt x="330" y="116"/>
                </a:cubicBezTo>
                <a:close/>
                <a:moveTo>
                  <a:pt x="327" y="41"/>
                </a:moveTo>
                <a:cubicBezTo>
                  <a:pt x="321" y="41"/>
                  <a:pt x="316" y="43"/>
                  <a:pt x="313" y="47"/>
                </a:cubicBezTo>
                <a:cubicBezTo>
                  <a:pt x="309" y="51"/>
                  <a:pt x="307" y="56"/>
                  <a:pt x="307" y="63"/>
                </a:cubicBezTo>
                <a:cubicBezTo>
                  <a:pt x="346" y="63"/>
                  <a:pt x="346" y="63"/>
                  <a:pt x="346" y="63"/>
                </a:cubicBezTo>
                <a:cubicBezTo>
                  <a:pt x="345" y="56"/>
                  <a:pt x="344" y="51"/>
                  <a:pt x="340" y="47"/>
                </a:cubicBezTo>
                <a:cubicBezTo>
                  <a:pt x="337" y="43"/>
                  <a:pt x="333" y="41"/>
                  <a:pt x="327" y="41"/>
                </a:cubicBezTo>
                <a:close/>
                <a:moveTo>
                  <a:pt x="428" y="28"/>
                </a:moveTo>
                <a:cubicBezTo>
                  <a:pt x="431" y="28"/>
                  <a:pt x="434" y="28"/>
                  <a:pt x="437" y="28"/>
                </a:cubicBezTo>
                <a:cubicBezTo>
                  <a:pt x="435" y="45"/>
                  <a:pt x="435" y="45"/>
                  <a:pt x="435" y="45"/>
                </a:cubicBezTo>
                <a:cubicBezTo>
                  <a:pt x="432" y="45"/>
                  <a:pt x="430" y="44"/>
                  <a:pt x="427" y="44"/>
                </a:cubicBezTo>
                <a:cubicBezTo>
                  <a:pt x="420" y="44"/>
                  <a:pt x="414" y="47"/>
                  <a:pt x="409" y="52"/>
                </a:cubicBezTo>
                <a:cubicBezTo>
                  <a:pt x="405" y="56"/>
                  <a:pt x="402" y="62"/>
                  <a:pt x="402" y="70"/>
                </a:cubicBezTo>
                <a:cubicBezTo>
                  <a:pt x="402" y="115"/>
                  <a:pt x="402" y="115"/>
                  <a:pt x="402" y="115"/>
                </a:cubicBezTo>
                <a:cubicBezTo>
                  <a:pt x="384" y="115"/>
                  <a:pt x="384" y="115"/>
                  <a:pt x="384" y="115"/>
                </a:cubicBezTo>
                <a:cubicBezTo>
                  <a:pt x="384" y="29"/>
                  <a:pt x="384" y="29"/>
                  <a:pt x="384" y="29"/>
                </a:cubicBezTo>
                <a:cubicBezTo>
                  <a:pt x="398" y="29"/>
                  <a:pt x="398" y="29"/>
                  <a:pt x="398" y="29"/>
                </a:cubicBezTo>
                <a:cubicBezTo>
                  <a:pt x="401" y="44"/>
                  <a:pt x="401" y="44"/>
                  <a:pt x="401" y="44"/>
                </a:cubicBezTo>
                <a:cubicBezTo>
                  <a:pt x="402" y="44"/>
                  <a:pt x="402" y="44"/>
                  <a:pt x="402" y="44"/>
                </a:cubicBezTo>
                <a:cubicBezTo>
                  <a:pt x="405" y="39"/>
                  <a:pt x="408" y="35"/>
                  <a:pt x="413" y="32"/>
                </a:cubicBezTo>
                <a:cubicBezTo>
                  <a:pt x="417" y="29"/>
                  <a:pt x="422" y="28"/>
                  <a:pt x="428" y="28"/>
                </a:cubicBezTo>
                <a:close/>
                <a:moveTo>
                  <a:pt x="520" y="84"/>
                </a:moveTo>
                <a:cubicBezTo>
                  <a:pt x="520" y="94"/>
                  <a:pt x="516" y="102"/>
                  <a:pt x="509" y="108"/>
                </a:cubicBezTo>
                <a:cubicBezTo>
                  <a:pt x="502" y="114"/>
                  <a:pt x="492" y="116"/>
                  <a:pt x="479" y="116"/>
                </a:cubicBezTo>
                <a:cubicBezTo>
                  <a:pt x="466" y="116"/>
                  <a:pt x="455" y="114"/>
                  <a:pt x="447" y="110"/>
                </a:cubicBezTo>
                <a:cubicBezTo>
                  <a:pt x="447" y="93"/>
                  <a:pt x="447" y="93"/>
                  <a:pt x="447" y="93"/>
                </a:cubicBezTo>
                <a:cubicBezTo>
                  <a:pt x="452" y="95"/>
                  <a:pt x="458" y="97"/>
                  <a:pt x="464" y="99"/>
                </a:cubicBezTo>
                <a:cubicBezTo>
                  <a:pt x="470" y="100"/>
                  <a:pt x="475" y="101"/>
                  <a:pt x="480" y="101"/>
                </a:cubicBezTo>
                <a:cubicBezTo>
                  <a:pt x="487" y="101"/>
                  <a:pt x="493" y="99"/>
                  <a:pt x="496" y="97"/>
                </a:cubicBezTo>
                <a:cubicBezTo>
                  <a:pt x="500" y="94"/>
                  <a:pt x="501" y="90"/>
                  <a:pt x="501" y="85"/>
                </a:cubicBezTo>
                <a:cubicBezTo>
                  <a:pt x="501" y="81"/>
                  <a:pt x="500" y="78"/>
                  <a:pt x="497" y="75"/>
                </a:cubicBezTo>
                <a:cubicBezTo>
                  <a:pt x="493" y="72"/>
                  <a:pt x="487" y="68"/>
                  <a:pt x="477" y="64"/>
                </a:cubicBezTo>
                <a:cubicBezTo>
                  <a:pt x="466" y="60"/>
                  <a:pt x="459" y="55"/>
                  <a:pt x="455" y="50"/>
                </a:cubicBezTo>
                <a:cubicBezTo>
                  <a:pt x="451" y="44"/>
                  <a:pt x="449" y="38"/>
                  <a:pt x="449" y="30"/>
                </a:cubicBezTo>
                <a:cubicBezTo>
                  <a:pt x="449" y="21"/>
                  <a:pt x="452" y="14"/>
                  <a:pt x="459" y="8"/>
                </a:cubicBezTo>
                <a:cubicBezTo>
                  <a:pt x="465" y="3"/>
                  <a:pt x="474" y="0"/>
                  <a:pt x="486" y="0"/>
                </a:cubicBezTo>
                <a:cubicBezTo>
                  <a:pt x="497" y="0"/>
                  <a:pt x="507" y="2"/>
                  <a:pt x="518" y="7"/>
                </a:cubicBezTo>
                <a:cubicBezTo>
                  <a:pt x="512" y="22"/>
                  <a:pt x="512" y="22"/>
                  <a:pt x="512" y="22"/>
                </a:cubicBezTo>
                <a:cubicBezTo>
                  <a:pt x="502" y="18"/>
                  <a:pt x="493" y="16"/>
                  <a:pt x="485" y="16"/>
                </a:cubicBezTo>
                <a:cubicBezTo>
                  <a:pt x="479" y="16"/>
                  <a:pt x="475" y="17"/>
                  <a:pt x="472" y="20"/>
                </a:cubicBezTo>
                <a:cubicBezTo>
                  <a:pt x="469" y="22"/>
                  <a:pt x="467" y="26"/>
                  <a:pt x="467" y="30"/>
                </a:cubicBezTo>
                <a:cubicBezTo>
                  <a:pt x="467" y="33"/>
                  <a:pt x="468" y="36"/>
                  <a:pt x="469" y="38"/>
                </a:cubicBezTo>
                <a:cubicBezTo>
                  <a:pt x="470" y="40"/>
                  <a:pt x="472" y="42"/>
                  <a:pt x="475" y="44"/>
                </a:cubicBezTo>
                <a:cubicBezTo>
                  <a:pt x="478" y="45"/>
                  <a:pt x="483" y="48"/>
                  <a:pt x="490" y="51"/>
                </a:cubicBezTo>
                <a:cubicBezTo>
                  <a:pt x="499" y="54"/>
                  <a:pt x="505" y="58"/>
                  <a:pt x="509" y="61"/>
                </a:cubicBezTo>
                <a:cubicBezTo>
                  <a:pt x="512" y="64"/>
                  <a:pt x="515" y="67"/>
                  <a:pt x="517" y="71"/>
                </a:cubicBezTo>
                <a:cubicBezTo>
                  <a:pt x="519" y="75"/>
                  <a:pt x="520" y="79"/>
                  <a:pt x="520" y="84"/>
                </a:cubicBezTo>
                <a:close/>
                <a:moveTo>
                  <a:pt x="572" y="102"/>
                </a:moveTo>
                <a:cubicBezTo>
                  <a:pt x="576" y="102"/>
                  <a:pt x="581" y="101"/>
                  <a:pt x="585" y="100"/>
                </a:cubicBezTo>
                <a:cubicBezTo>
                  <a:pt x="585" y="113"/>
                  <a:pt x="585" y="113"/>
                  <a:pt x="585" y="113"/>
                </a:cubicBezTo>
                <a:cubicBezTo>
                  <a:pt x="583" y="114"/>
                  <a:pt x="580" y="115"/>
                  <a:pt x="577" y="116"/>
                </a:cubicBezTo>
                <a:cubicBezTo>
                  <a:pt x="574" y="116"/>
                  <a:pt x="571" y="116"/>
                  <a:pt x="567" y="116"/>
                </a:cubicBezTo>
                <a:cubicBezTo>
                  <a:pt x="550" y="116"/>
                  <a:pt x="542" y="107"/>
                  <a:pt x="542" y="89"/>
                </a:cubicBezTo>
                <a:cubicBezTo>
                  <a:pt x="542" y="43"/>
                  <a:pt x="542" y="43"/>
                  <a:pt x="542" y="43"/>
                </a:cubicBezTo>
                <a:cubicBezTo>
                  <a:pt x="530" y="43"/>
                  <a:pt x="530" y="43"/>
                  <a:pt x="530" y="43"/>
                </a:cubicBezTo>
                <a:cubicBezTo>
                  <a:pt x="530" y="35"/>
                  <a:pt x="530" y="35"/>
                  <a:pt x="530" y="35"/>
                </a:cubicBezTo>
                <a:cubicBezTo>
                  <a:pt x="542" y="28"/>
                  <a:pt x="542" y="28"/>
                  <a:pt x="542" y="28"/>
                </a:cubicBezTo>
                <a:cubicBezTo>
                  <a:pt x="549" y="10"/>
                  <a:pt x="549" y="10"/>
                  <a:pt x="549" y="10"/>
                </a:cubicBezTo>
                <a:cubicBezTo>
                  <a:pt x="560" y="10"/>
                  <a:pt x="560" y="10"/>
                  <a:pt x="560" y="10"/>
                </a:cubicBezTo>
                <a:cubicBezTo>
                  <a:pt x="560" y="29"/>
                  <a:pt x="560" y="29"/>
                  <a:pt x="560" y="29"/>
                </a:cubicBezTo>
                <a:cubicBezTo>
                  <a:pt x="584" y="29"/>
                  <a:pt x="584" y="29"/>
                  <a:pt x="584" y="29"/>
                </a:cubicBezTo>
                <a:cubicBezTo>
                  <a:pt x="584" y="43"/>
                  <a:pt x="584" y="43"/>
                  <a:pt x="584" y="43"/>
                </a:cubicBezTo>
                <a:cubicBezTo>
                  <a:pt x="560" y="43"/>
                  <a:pt x="560" y="43"/>
                  <a:pt x="560" y="43"/>
                </a:cubicBezTo>
                <a:cubicBezTo>
                  <a:pt x="560" y="89"/>
                  <a:pt x="560" y="89"/>
                  <a:pt x="560" y="89"/>
                </a:cubicBezTo>
                <a:cubicBezTo>
                  <a:pt x="560" y="93"/>
                  <a:pt x="561" y="96"/>
                  <a:pt x="563" y="99"/>
                </a:cubicBezTo>
                <a:cubicBezTo>
                  <a:pt x="565" y="101"/>
                  <a:pt x="568" y="102"/>
                  <a:pt x="572" y="102"/>
                </a:cubicBezTo>
                <a:close/>
                <a:moveTo>
                  <a:pt x="646" y="28"/>
                </a:moveTo>
                <a:cubicBezTo>
                  <a:pt x="649" y="28"/>
                  <a:pt x="652" y="28"/>
                  <a:pt x="655" y="28"/>
                </a:cubicBezTo>
                <a:cubicBezTo>
                  <a:pt x="653" y="45"/>
                  <a:pt x="653" y="45"/>
                  <a:pt x="653" y="45"/>
                </a:cubicBezTo>
                <a:cubicBezTo>
                  <a:pt x="650" y="45"/>
                  <a:pt x="648" y="44"/>
                  <a:pt x="645" y="44"/>
                </a:cubicBezTo>
                <a:cubicBezTo>
                  <a:pt x="638" y="44"/>
                  <a:pt x="632" y="47"/>
                  <a:pt x="627" y="52"/>
                </a:cubicBezTo>
                <a:cubicBezTo>
                  <a:pt x="623" y="56"/>
                  <a:pt x="620" y="62"/>
                  <a:pt x="620" y="70"/>
                </a:cubicBezTo>
                <a:cubicBezTo>
                  <a:pt x="620" y="115"/>
                  <a:pt x="620" y="115"/>
                  <a:pt x="620" y="115"/>
                </a:cubicBezTo>
                <a:cubicBezTo>
                  <a:pt x="602" y="115"/>
                  <a:pt x="602" y="115"/>
                  <a:pt x="602" y="115"/>
                </a:cubicBezTo>
                <a:cubicBezTo>
                  <a:pt x="602" y="29"/>
                  <a:pt x="602" y="29"/>
                  <a:pt x="602" y="29"/>
                </a:cubicBezTo>
                <a:cubicBezTo>
                  <a:pt x="616" y="29"/>
                  <a:pt x="616" y="29"/>
                  <a:pt x="616" y="29"/>
                </a:cubicBezTo>
                <a:cubicBezTo>
                  <a:pt x="619" y="44"/>
                  <a:pt x="619" y="44"/>
                  <a:pt x="619" y="44"/>
                </a:cubicBezTo>
                <a:cubicBezTo>
                  <a:pt x="620" y="44"/>
                  <a:pt x="620" y="44"/>
                  <a:pt x="620" y="44"/>
                </a:cubicBezTo>
                <a:cubicBezTo>
                  <a:pt x="623" y="39"/>
                  <a:pt x="626" y="35"/>
                  <a:pt x="631" y="32"/>
                </a:cubicBezTo>
                <a:cubicBezTo>
                  <a:pt x="636" y="29"/>
                  <a:pt x="640" y="28"/>
                  <a:pt x="646" y="28"/>
                </a:cubicBezTo>
                <a:close/>
                <a:moveTo>
                  <a:pt x="708" y="116"/>
                </a:moveTo>
                <a:cubicBezTo>
                  <a:pt x="695" y="116"/>
                  <a:pt x="684" y="113"/>
                  <a:pt x="677" y="105"/>
                </a:cubicBezTo>
                <a:cubicBezTo>
                  <a:pt x="669" y="97"/>
                  <a:pt x="666" y="86"/>
                  <a:pt x="666" y="73"/>
                </a:cubicBezTo>
                <a:cubicBezTo>
                  <a:pt x="666" y="59"/>
                  <a:pt x="669" y="48"/>
                  <a:pt x="676" y="40"/>
                </a:cubicBezTo>
                <a:cubicBezTo>
                  <a:pt x="683" y="32"/>
                  <a:pt x="693" y="28"/>
                  <a:pt x="705" y="28"/>
                </a:cubicBezTo>
                <a:cubicBezTo>
                  <a:pt x="716" y="28"/>
                  <a:pt x="725" y="31"/>
                  <a:pt x="732" y="38"/>
                </a:cubicBezTo>
                <a:cubicBezTo>
                  <a:pt x="738" y="45"/>
                  <a:pt x="741" y="54"/>
                  <a:pt x="741" y="66"/>
                </a:cubicBezTo>
                <a:cubicBezTo>
                  <a:pt x="741" y="76"/>
                  <a:pt x="741" y="76"/>
                  <a:pt x="741" y="76"/>
                </a:cubicBezTo>
                <a:cubicBezTo>
                  <a:pt x="684" y="76"/>
                  <a:pt x="684" y="76"/>
                  <a:pt x="684" y="76"/>
                </a:cubicBezTo>
                <a:cubicBezTo>
                  <a:pt x="685" y="84"/>
                  <a:pt x="687" y="91"/>
                  <a:pt x="691" y="95"/>
                </a:cubicBezTo>
                <a:cubicBezTo>
                  <a:pt x="695" y="100"/>
                  <a:pt x="701" y="102"/>
                  <a:pt x="709" y="102"/>
                </a:cubicBezTo>
                <a:cubicBezTo>
                  <a:pt x="714" y="102"/>
                  <a:pt x="719" y="102"/>
                  <a:pt x="723" y="101"/>
                </a:cubicBezTo>
                <a:cubicBezTo>
                  <a:pt x="727" y="100"/>
                  <a:pt x="732" y="98"/>
                  <a:pt x="737" y="96"/>
                </a:cubicBezTo>
                <a:cubicBezTo>
                  <a:pt x="737" y="111"/>
                  <a:pt x="737" y="111"/>
                  <a:pt x="737" y="111"/>
                </a:cubicBezTo>
                <a:cubicBezTo>
                  <a:pt x="733" y="113"/>
                  <a:pt x="728" y="114"/>
                  <a:pt x="724" y="115"/>
                </a:cubicBezTo>
                <a:cubicBezTo>
                  <a:pt x="719" y="116"/>
                  <a:pt x="714" y="116"/>
                  <a:pt x="708" y="116"/>
                </a:cubicBezTo>
                <a:close/>
                <a:moveTo>
                  <a:pt x="705" y="41"/>
                </a:moveTo>
                <a:cubicBezTo>
                  <a:pt x="699" y="41"/>
                  <a:pt x="694" y="43"/>
                  <a:pt x="691" y="47"/>
                </a:cubicBezTo>
                <a:cubicBezTo>
                  <a:pt x="687" y="51"/>
                  <a:pt x="685" y="56"/>
                  <a:pt x="685" y="63"/>
                </a:cubicBezTo>
                <a:cubicBezTo>
                  <a:pt x="724" y="63"/>
                  <a:pt x="724" y="63"/>
                  <a:pt x="724" y="63"/>
                </a:cubicBezTo>
                <a:cubicBezTo>
                  <a:pt x="723" y="56"/>
                  <a:pt x="722" y="51"/>
                  <a:pt x="718" y="47"/>
                </a:cubicBezTo>
                <a:cubicBezTo>
                  <a:pt x="715" y="43"/>
                  <a:pt x="711" y="41"/>
                  <a:pt x="705" y="41"/>
                </a:cubicBezTo>
                <a:close/>
                <a:moveTo>
                  <a:pt x="816" y="115"/>
                </a:moveTo>
                <a:cubicBezTo>
                  <a:pt x="812" y="103"/>
                  <a:pt x="812" y="103"/>
                  <a:pt x="812" y="103"/>
                </a:cubicBezTo>
                <a:cubicBezTo>
                  <a:pt x="811" y="103"/>
                  <a:pt x="811" y="103"/>
                  <a:pt x="811" y="103"/>
                </a:cubicBezTo>
                <a:cubicBezTo>
                  <a:pt x="807" y="108"/>
                  <a:pt x="803" y="112"/>
                  <a:pt x="799" y="114"/>
                </a:cubicBezTo>
                <a:cubicBezTo>
                  <a:pt x="795" y="115"/>
                  <a:pt x="789" y="116"/>
                  <a:pt x="783" y="116"/>
                </a:cubicBezTo>
                <a:cubicBezTo>
                  <a:pt x="774" y="116"/>
                  <a:pt x="768" y="114"/>
                  <a:pt x="763" y="110"/>
                </a:cubicBezTo>
                <a:cubicBezTo>
                  <a:pt x="758" y="105"/>
                  <a:pt x="756" y="99"/>
                  <a:pt x="756" y="90"/>
                </a:cubicBezTo>
                <a:cubicBezTo>
                  <a:pt x="756" y="81"/>
                  <a:pt x="759" y="75"/>
                  <a:pt x="766" y="70"/>
                </a:cubicBezTo>
                <a:cubicBezTo>
                  <a:pt x="772" y="66"/>
                  <a:pt x="782" y="63"/>
                  <a:pt x="796" y="63"/>
                </a:cubicBezTo>
                <a:cubicBezTo>
                  <a:pt x="811" y="62"/>
                  <a:pt x="811" y="62"/>
                  <a:pt x="811" y="62"/>
                </a:cubicBezTo>
                <a:cubicBezTo>
                  <a:pt x="811" y="58"/>
                  <a:pt x="811" y="58"/>
                  <a:pt x="811" y="58"/>
                </a:cubicBezTo>
                <a:cubicBezTo>
                  <a:pt x="811" y="52"/>
                  <a:pt x="809" y="48"/>
                  <a:pt x="807" y="46"/>
                </a:cubicBezTo>
                <a:cubicBezTo>
                  <a:pt x="804" y="43"/>
                  <a:pt x="800" y="42"/>
                  <a:pt x="795" y="42"/>
                </a:cubicBezTo>
                <a:cubicBezTo>
                  <a:pt x="791" y="42"/>
                  <a:pt x="786" y="42"/>
                  <a:pt x="782" y="43"/>
                </a:cubicBezTo>
                <a:cubicBezTo>
                  <a:pt x="778" y="45"/>
                  <a:pt x="774" y="46"/>
                  <a:pt x="771" y="48"/>
                </a:cubicBezTo>
                <a:cubicBezTo>
                  <a:pt x="765" y="35"/>
                  <a:pt x="765" y="35"/>
                  <a:pt x="765" y="35"/>
                </a:cubicBezTo>
                <a:cubicBezTo>
                  <a:pt x="769" y="33"/>
                  <a:pt x="775" y="31"/>
                  <a:pt x="780" y="30"/>
                </a:cubicBezTo>
                <a:cubicBezTo>
                  <a:pt x="786" y="28"/>
                  <a:pt x="791" y="28"/>
                  <a:pt x="796" y="28"/>
                </a:cubicBezTo>
                <a:cubicBezTo>
                  <a:pt x="807" y="28"/>
                  <a:pt x="815" y="30"/>
                  <a:pt x="820" y="35"/>
                </a:cubicBezTo>
                <a:cubicBezTo>
                  <a:pt x="826" y="39"/>
                  <a:pt x="829" y="47"/>
                  <a:pt x="829" y="57"/>
                </a:cubicBezTo>
                <a:cubicBezTo>
                  <a:pt x="829" y="115"/>
                  <a:pt x="829" y="115"/>
                  <a:pt x="829" y="115"/>
                </a:cubicBezTo>
                <a:lnTo>
                  <a:pt x="816" y="115"/>
                </a:lnTo>
                <a:close/>
                <a:moveTo>
                  <a:pt x="789" y="102"/>
                </a:moveTo>
                <a:cubicBezTo>
                  <a:pt x="795" y="102"/>
                  <a:pt x="801" y="101"/>
                  <a:pt x="805" y="97"/>
                </a:cubicBezTo>
                <a:cubicBezTo>
                  <a:pt x="809" y="93"/>
                  <a:pt x="811" y="88"/>
                  <a:pt x="811" y="81"/>
                </a:cubicBezTo>
                <a:cubicBezTo>
                  <a:pt x="811" y="74"/>
                  <a:pt x="811" y="74"/>
                  <a:pt x="811" y="74"/>
                </a:cubicBezTo>
                <a:cubicBezTo>
                  <a:pt x="800" y="74"/>
                  <a:pt x="800" y="74"/>
                  <a:pt x="800" y="74"/>
                </a:cubicBezTo>
                <a:cubicBezTo>
                  <a:pt x="791" y="75"/>
                  <a:pt x="785" y="76"/>
                  <a:pt x="781" y="79"/>
                </a:cubicBezTo>
                <a:cubicBezTo>
                  <a:pt x="777" y="81"/>
                  <a:pt x="775" y="85"/>
                  <a:pt x="775" y="90"/>
                </a:cubicBezTo>
                <a:cubicBezTo>
                  <a:pt x="775" y="94"/>
                  <a:pt x="776" y="97"/>
                  <a:pt x="778" y="99"/>
                </a:cubicBezTo>
                <a:cubicBezTo>
                  <a:pt x="781" y="101"/>
                  <a:pt x="784" y="102"/>
                  <a:pt x="789" y="102"/>
                </a:cubicBezTo>
                <a:close/>
                <a:moveTo>
                  <a:pt x="926" y="115"/>
                </a:moveTo>
                <a:cubicBezTo>
                  <a:pt x="908" y="115"/>
                  <a:pt x="908" y="115"/>
                  <a:pt x="908" y="115"/>
                </a:cubicBezTo>
                <a:cubicBezTo>
                  <a:pt x="908" y="62"/>
                  <a:pt x="908" y="62"/>
                  <a:pt x="908" y="62"/>
                </a:cubicBezTo>
                <a:cubicBezTo>
                  <a:pt x="908" y="55"/>
                  <a:pt x="907" y="51"/>
                  <a:pt x="904" y="47"/>
                </a:cubicBezTo>
                <a:cubicBezTo>
                  <a:pt x="902" y="44"/>
                  <a:pt x="898" y="42"/>
                  <a:pt x="893" y="42"/>
                </a:cubicBezTo>
                <a:cubicBezTo>
                  <a:pt x="886" y="42"/>
                  <a:pt x="881" y="45"/>
                  <a:pt x="877" y="49"/>
                </a:cubicBezTo>
                <a:cubicBezTo>
                  <a:pt x="874" y="54"/>
                  <a:pt x="872" y="62"/>
                  <a:pt x="872" y="72"/>
                </a:cubicBezTo>
                <a:cubicBezTo>
                  <a:pt x="872" y="115"/>
                  <a:pt x="872" y="115"/>
                  <a:pt x="872" y="115"/>
                </a:cubicBezTo>
                <a:cubicBezTo>
                  <a:pt x="854" y="115"/>
                  <a:pt x="854" y="115"/>
                  <a:pt x="854" y="115"/>
                </a:cubicBezTo>
                <a:cubicBezTo>
                  <a:pt x="854" y="29"/>
                  <a:pt x="854" y="29"/>
                  <a:pt x="854" y="29"/>
                </a:cubicBezTo>
                <a:cubicBezTo>
                  <a:pt x="868" y="29"/>
                  <a:pt x="868" y="29"/>
                  <a:pt x="868" y="29"/>
                </a:cubicBezTo>
                <a:cubicBezTo>
                  <a:pt x="871" y="40"/>
                  <a:pt x="871" y="40"/>
                  <a:pt x="871" y="40"/>
                </a:cubicBezTo>
                <a:cubicBezTo>
                  <a:pt x="872" y="40"/>
                  <a:pt x="872" y="40"/>
                  <a:pt x="872" y="40"/>
                </a:cubicBezTo>
                <a:cubicBezTo>
                  <a:pt x="874" y="36"/>
                  <a:pt x="878" y="33"/>
                  <a:pt x="882" y="31"/>
                </a:cubicBezTo>
                <a:cubicBezTo>
                  <a:pt x="887" y="29"/>
                  <a:pt x="892" y="28"/>
                  <a:pt x="897" y="28"/>
                </a:cubicBezTo>
                <a:cubicBezTo>
                  <a:pt x="910" y="28"/>
                  <a:pt x="919" y="32"/>
                  <a:pt x="923" y="41"/>
                </a:cubicBezTo>
                <a:cubicBezTo>
                  <a:pt x="925" y="41"/>
                  <a:pt x="925" y="41"/>
                  <a:pt x="925" y="41"/>
                </a:cubicBezTo>
                <a:cubicBezTo>
                  <a:pt x="927" y="37"/>
                  <a:pt x="931" y="34"/>
                  <a:pt x="935" y="31"/>
                </a:cubicBezTo>
                <a:cubicBezTo>
                  <a:pt x="940" y="29"/>
                  <a:pt x="945" y="28"/>
                  <a:pt x="951" y="28"/>
                </a:cubicBezTo>
                <a:cubicBezTo>
                  <a:pt x="961" y="28"/>
                  <a:pt x="969" y="30"/>
                  <a:pt x="973" y="35"/>
                </a:cubicBezTo>
                <a:cubicBezTo>
                  <a:pt x="978" y="41"/>
                  <a:pt x="981" y="48"/>
                  <a:pt x="981" y="59"/>
                </a:cubicBezTo>
                <a:cubicBezTo>
                  <a:pt x="981" y="115"/>
                  <a:pt x="981" y="115"/>
                  <a:pt x="981" y="115"/>
                </a:cubicBezTo>
                <a:cubicBezTo>
                  <a:pt x="962" y="115"/>
                  <a:pt x="962" y="115"/>
                  <a:pt x="962" y="115"/>
                </a:cubicBezTo>
                <a:cubicBezTo>
                  <a:pt x="962" y="62"/>
                  <a:pt x="962" y="62"/>
                  <a:pt x="962" y="62"/>
                </a:cubicBezTo>
                <a:cubicBezTo>
                  <a:pt x="962" y="55"/>
                  <a:pt x="961" y="51"/>
                  <a:pt x="959" y="47"/>
                </a:cubicBezTo>
                <a:cubicBezTo>
                  <a:pt x="956" y="44"/>
                  <a:pt x="952" y="42"/>
                  <a:pt x="947" y="42"/>
                </a:cubicBezTo>
                <a:cubicBezTo>
                  <a:pt x="940" y="42"/>
                  <a:pt x="935" y="45"/>
                  <a:pt x="931" y="49"/>
                </a:cubicBezTo>
                <a:cubicBezTo>
                  <a:pt x="928" y="54"/>
                  <a:pt x="926" y="60"/>
                  <a:pt x="926" y="69"/>
                </a:cubicBezTo>
                <a:lnTo>
                  <a:pt x="926" y="115"/>
                </a:lnTo>
                <a:close/>
                <a:moveTo>
                  <a:pt x="999" y="68"/>
                </a:moveTo>
                <a:cubicBezTo>
                  <a:pt x="999" y="52"/>
                  <a:pt x="999" y="52"/>
                  <a:pt x="999" y="52"/>
                </a:cubicBezTo>
                <a:cubicBezTo>
                  <a:pt x="1038" y="52"/>
                  <a:pt x="1038" y="52"/>
                  <a:pt x="1038" y="52"/>
                </a:cubicBezTo>
                <a:cubicBezTo>
                  <a:pt x="1038" y="68"/>
                  <a:pt x="1038" y="68"/>
                  <a:pt x="1038" y="68"/>
                </a:cubicBezTo>
                <a:lnTo>
                  <a:pt x="999" y="68"/>
                </a:lnTo>
                <a:close/>
                <a:moveTo>
                  <a:pt x="1153" y="115"/>
                </a:moveTo>
                <a:cubicBezTo>
                  <a:pt x="1131" y="115"/>
                  <a:pt x="1131" y="115"/>
                  <a:pt x="1131" y="115"/>
                </a:cubicBezTo>
                <a:cubicBezTo>
                  <a:pt x="1075" y="25"/>
                  <a:pt x="1075" y="25"/>
                  <a:pt x="1075" y="25"/>
                </a:cubicBezTo>
                <a:cubicBezTo>
                  <a:pt x="1074" y="25"/>
                  <a:pt x="1074" y="25"/>
                  <a:pt x="1074" y="25"/>
                </a:cubicBezTo>
                <a:cubicBezTo>
                  <a:pt x="1075" y="30"/>
                  <a:pt x="1075" y="30"/>
                  <a:pt x="1075" y="30"/>
                </a:cubicBezTo>
                <a:cubicBezTo>
                  <a:pt x="1075" y="39"/>
                  <a:pt x="1076" y="48"/>
                  <a:pt x="1076" y="56"/>
                </a:cubicBezTo>
                <a:cubicBezTo>
                  <a:pt x="1076" y="115"/>
                  <a:pt x="1076" y="115"/>
                  <a:pt x="1076" y="115"/>
                </a:cubicBezTo>
                <a:cubicBezTo>
                  <a:pt x="1059" y="115"/>
                  <a:pt x="1059" y="115"/>
                  <a:pt x="1059" y="115"/>
                </a:cubicBezTo>
                <a:cubicBezTo>
                  <a:pt x="1059" y="2"/>
                  <a:pt x="1059" y="2"/>
                  <a:pt x="1059" y="2"/>
                </a:cubicBezTo>
                <a:cubicBezTo>
                  <a:pt x="1081" y="2"/>
                  <a:pt x="1081" y="2"/>
                  <a:pt x="1081" y="2"/>
                </a:cubicBezTo>
                <a:cubicBezTo>
                  <a:pt x="1137" y="91"/>
                  <a:pt x="1137" y="91"/>
                  <a:pt x="1137" y="91"/>
                </a:cubicBezTo>
                <a:cubicBezTo>
                  <a:pt x="1137" y="91"/>
                  <a:pt x="1137" y="91"/>
                  <a:pt x="1137" y="91"/>
                </a:cubicBezTo>
                <a:cubicBezTo>
                  <a:pt x="1137" y="90"/>
                  <a:pt x="1137" y="86"/>
                  <a:pt x="1137" y="78"/>
                </a:cubicBezTo>
                <a:cubicBezTo>
                  <a:pt x="1137" y="71"/>
                  <a:pt x="1136" y="65"/>
                  <a:pt x="1136" y="61"/>
                </a:cubicBezTo>
                <a:cubicBezTo>
                  <a:pt x="1136" y="2"/>
                  <a:pt x="1136" y="2"/>
                  <a:pt x="1136" y="2"/>
                </a:cubicBezTo>
                <a:cubicBezTo>
                  <a:pt x="1153" y="2"/>
                  <a:pt x="1153" y="2"/>
                  <a:pt x="1153" y="2"/>
                </a:cubicBezTo>
                <a:lnTo>
                  <a:pt x="1153" y="115"/>
                </a:lnTo>
                <a:close/>
                <a:moveTo>
                  <a:pt x="1267" y="115"/>
                </a:moveTo>
                <a:cubicBezTo>
                  <a:pt x="1245" y="115"/>
                  <a:pt x="1245" y="115"/>
                  <a:pt x="1245" y="115"/>
                </a:cubicBezTo>
                <a:cubicBezTo>
                  <a:pt x="1217" y="69"/>
                  <a:pt x="1217" y="69"/>
                  <a:pt x="1217" y="69"/>
                </a:cubicBezTo>
                <a:cubicBezTo>
                  <a:pt x="1188" y="115"/>
                  <a:pt x="1188" y="115"/>
                  <a:pt x="1188" y="115"/>
                </a:cubicBezTo>
                <a:cubicBezTo>
                  <a:pt x="1169" y="115"/>
                  <a:pt x="1169" y="115"/>
                  <a:pt x="1169" y="115"/>
                </a:cubicBezTo>
                <a:cubicBezTo>
                  <a:pt x="1206" y="56"/>
                  <a:pt x="1206" y="56"/>
                  <a:pt x="1206" y="56"/>
                </a:cubicBezTo>
                <a:cubicBezTo>
                  <a:pt x="1171" y="2"/>
                  <a:pt x="1171" y="2"/>
                  <a:pt x="1171" y="2"/>
                </a:cubicBezTo>
                <a:cubicBezTo>
                  <a:pt x="1192" y="2"/>
                  <a:pt x="1192" y="2"/>
                  <a:pt x="1192" y="2"/>
                </a:cubicBezTo>
                <a:cubicBezTo>
                  <a:pt x="1218" y="44"/>
                  <a:pt x="1218" y="44"/>
                  <a:pt x="1218" y="44"/>
                </a:cubicBezTo>
                <a:cubicBezTo>
                  <a:pt x="1244" y="2"/>
                  <a:pt x="1244" y="2"/>
                  <a:pt x="1244" y="2"/>
                </a:cubicBezTo>
                <a:cubicBezTo>
                  <a:pt x="1264" y="2"/>
                  <a:pt x="1264" y="2"/>
                  <a:pt x="1264" y="2"/>
                </a:cubicBezTo>
                <a:cubicBezTo>
                  <a:pt x="1229" y="56"/>
                  <a:pt x="1229" y="56"/>
                  <a:pt x="1229" y="56"/>
                </a:cubicBezTo>
                <a:lnTo>
                  <a:pt x="1267" y="115"/>
                </a:lnTo>
                <a:close/>
                <a:moveTo>
                  <a:pt x="215" y="359"/>
                </a:moveTo>
                <a:cubicBezTo>
                  <a:pt x="212" y="380"/>
                  <a:pt x="208" y="403"/>
                  <a:pt x="201" y="417"/>
                </a:cubicBezTo>
                <a:cubicBezTo>
                  <a:pt x="196" y="414"/>
                  <a:pt x="186" y="409"/>
                  <a:pt x="180" y="407"/>
                </a:cubicBezTo>
                <a:cubicBezTo>
                  <a:pt x="187" y="394"/>
                  <a:pt x="191" y="374"/>
                  <a:pt x="192" y="355"/>
                </a:cubicBezTo>
                <a:lnTo>
                  <a:pt x="215" y="359"/>
                </a:lnTo>
                <a:close/>
                <a:moveTo>
                  <a:pt x="241" y="341"/>
                </a:moveTo>
                <a:cubicBezTo>
                  <a:pt x="241" y="434"/>
                  <a:pt x="241" y="434"/>
                  <a:pt x="241" y="434"/>
                </a:cubicBezTo>
                <a:cubicBezTo>
                  <a:pt x="218" y="434"/>
                  <a:pt x="218" y="434"/>
                  <a:pt x="218" y="434"/>
                </a:cubicBezTo>
                <a:cubicBezTo>
                  <a:pt x="218" y="343"/>
                  <a:pt x="218" y="343"/>
                  <a:pt x="218" y="343"/>
                </a:cubicBezTo>
                <a:cubicBezTo>
                  <a:pt x="185" y="345"/>
                  <a:pt x="185" y="345"/>
                  <a:pt x="185" y="345"/>
                </a:cubicBezTo>
                <a:cubicBezTo>
                  <a:pt x="183" y="322"/>
                  <a:pt x="183" y="322"/>
                  <a:pt x="183" y="322"/>
                </a:cubicBezTo>
                <a:cubicBezTo>
                  <a:pt x="199" y="321"/>
                  <a:pt x="199" y="321"/>
                  <a:pt x="199" y="321"/>
                </a:cubicBezTo>
                <a:cubicBezTo>
                  <a:pt x="202" y="317"/>
                  <a:pt x="206" y="312"/>
                  <a:pt x="210" y="306"/>
                </a:cubicBezTo>
                <a:cubicBezTo>
                  <a:pt x="203" y="297"/>
                  <a:pt x="192" y="285"/>
                  <a:pt x="183" y="276"/>
                </a:cubicBezTo>
                <a:cubicBezTo>
                  <a:pt x="196" y="257"/>
                  <a:pt x="196" y="257"/>
                  <a:pt x="196" y="257"/>
                </a:cubicBezTo>
                <a:cubicBezTo>
                  <a:pt x="197" y="259"/>
                  <a:pt x="199" y="260"/>
                  <a:pt x="201" y="262"/>
                </a:cubicBezTo>
                <a:cubicBezTo>
                  <a:pt x="207" y="249"/>
                  <a:pt x="214" y="234"/>
                  <a:pt x="218" y="222"/>
                </a:cubicBezTo>
                <a:cubicBezTo>
                  <a:pt x="241" y="231"/>
                  <a:pt x="241" y="231"/>
                  <a:pt x="241" y="231"/>
                </a:cubicBezTo>
                <a:cubicBezTo>
                  <a:pt x="233" y="246"/>
                  <a:pt x="224" y="264"/>
                  <a:pt x="216" y="277"/>
                </a:cubicBezTo>
                <a:cubicBezTo>
                  <a:pt x="218" y="280"/>
                  <a:pt x="221" y="283"/>
                  <a:pt x="223" y="286"/>
                </a:cubicBezTo>
                <a:cubicBezTo>
                  <a:pt x="231" y="273"/>
                  <a:pt x="238" y="260"/>
                  <a:pt x="243" y="249"/>
                </a:cubicBezTo>
                <a:cubicBezTo>
                  <a:pt x="265" y="259"/>
                  <a:pt x="265" y="259"/>
                  <a:pt x="265" y="259"/>
                </a:cubicBezTo>
                <a:cubicBezTo>
                  <a:pt x="253" y="279"/>
                  <a:pt x="237" y="302"/>
                  <a:pt x="223" y="320"/>
                </a:cubicBezTo>
                <a:cubicBezTo>
                  <a:pt x="245" y="319"/>
                  <a:pt x="245" y="319"/>
                  <a:pt x="245" y="319"/>
                </a:cubicBezTo>
                <a:cubicBezTo>
                  <a:pt x="242" y="314"/>
                  <a:pt x="240" y="308"/>
                  <a:pt x="237" y="303"/>
                </a:cubicBezTo>
                <a:cubicBezTo>
                  <a:pt x="255" y="295"/>
                  <a:pt x="255" y="295"/>
                  <a:pt x="255" y="295"/>
                </a:cubicBezTo>
                <a:cubicBezTo>
                  <a:pt x="263" y="311"/>
                  <a:pt x="272" y="331"/>
                  <a:pt x="275" y="343"/>
                </a:cubicBezTo>
                <a:cubicBezTo>
                  <a:pt x="256" y="352"/>
                  <a:pt x="256" y="352"/>
                  <a:pt x="256" y="352"/>
                </a:cubicBezTo>
                <a:cubicBezTo>
                  <a:pt x="255" y="349"/>
                  <a:pt x="254" y="345"/>
                  <a:pt x="253" y="341"/>
                </a:cubicBezTo>
                <a:lnTo>
                  <a:pt x="241" y="341"/>
                </a:lnTo>
                <a:close/>
                <a:moveTo>
                  <a:pt x="255" y="401"/>
                </a:moveTo>
                <a:cubicBezTo>
                  <a:pt x="253" y="390"/>
                  <a:pt x="247" y="372"/>
                  <a:pt x="242" y="359"/>
                </a:cubicBezTo>
                <a:cubicBezTo>
                  <a:pt x="261" y="353"/>
                  <a:pt x="261" y="353"/>
                  <a:pt x="261" y="353"/>
                </a:cubicBezTo>
                <a:cubicBezTo>
                  <a:pt x="266" y="366"/>
                  <a:pt x="272" y="382"/>
                  <a:pt x="275" y="394"/>
                </a:cubicBezTo>
                <a:lnTo>
                  <a:pt x="255" y="401"/>
                </a:lnTo>
                <a:close/>
                <a:moveTo>
                  <a:pt x="319" y="336"/>
                </a:moveTo>
                <a:cubicBezTo>
                  <a:pt x="317" y="384"/>
                  <a:pt x="311" y="416"/>
                  <a:pt x="270" y="434"/>
                </a:cubicBezTo>
                <a:cubicBezTo>
                  <a:pt x="267" y="428"/>
                  <a:pt x="260" y="419"/>
                  <a:pt x="255" y="414"/>
                </a:cubicBezTo>
                <a:cubicBezTo>
                  <a:pt x="289" y="400"/>
                  <a:pt x="292" y="376"/>
                  <a:pt x="293" y="336"/>
                </a:cubicBezTo>
                <a:lnTo>
                  <a:pt x="319" y="336"/>
                </a:lnTo>
                <a:close/>
                <a:moveTo>
                  <a:pt x="270" y="306"/>
                </a:moveTo>
                <a:cubicBezTo>
                  <a:pt x="275" y="306"/>
                  <a:pt x="281" y="305"/>
                  <a:pt x="287" y="305"/>
                </a:cubicBezTo>
                <a:cubicBezTo>
                  <a:pt x="292" y="295"/>
                  <a:pt x="296" y="283"/>
                  <a:pt x="299" y="272"/>
                </a:cubicBezTo>
                <a:cubicBezTo>
                  <a:pt x="268" y="272"/>
                  <a:pt x="268" y="272"/>
                  <a:pt x="268" y="272"/>
                </a:cubicBezTo>
                <a:cubicBezTo>
                  <a:pt x="268" y="248"/>
                  <a:pt x="268" y="248"/>
                  <a:pt x="268" y="248"/>
                </a:cubicBezTo>
                <a:cubicBezTo>
                  <a:pt x="314" y="248"/>
                  <a:pt x="314" y="248"/>
                  <a:pt x="314" y="248"/>
                </a:cubicBezTo>
                <a:cubicBezTo>
                  <a:pt x="314" y="222"/>
                  <a:pt x="314" y="222"/>
                  <a:pt x="314" y="222"/>
                </a:cubicBezTo>
                <a:cubicBezTo>
                  <a:pt x="342" y="222"/>
                  <a:pt x="342" y="222"/>
                  <a:pt x="342" y="222"/>
                </a:cubicBezTo>
                <a:cubicBezTo>
                  <a:pt x="342" y="248"/>
                  <a:pt x="342" y="248"/>
                  <a:pt x="342" y="248"/>
                </a:cubicBezTo>
                <a:cubicBezTo>
                  <a:pt x="392" y="248"/>
                  <a:pt x="392" y="248"/>
                  <a:pt x="392" y="248"/>
                </a:cubicBezTo>
                <a:cubicBezTo>
                  <a:pt x="392" y="272"/>
                  <a:pt x="392" y="272"/>
                  <a:pt x="392" y="272"/>
                </a:cubicBezTo>
                <a:cubicBezTo>
                  <a:pt x="329" y="272"/>
                  <a:pt x="329" y="272"/>
                  <a:pt x="329" y="272"/>
                </a:cubicBezTo>
                <a:cubicBezTo>
                  <a:pt x="324" y="283"/>
                  <a:pt x="319" y="294"/>
                  <a:pt x="315" y="303"/>
                </a:cubicBezTo>
                <a:cubicBezTo>
                  <a:pt x="327" y="302"/>
                  <a:pt x="340" y="301"/>
                  <a:pt x="353" y="300"/>
                </a:cubicBezTo>
                <a:cubicBezTo>
                  <a:pt x="349" y="295"/>
                  <a:pt x="346" y="291"/>
                  <a:pt x="342" y="286"/>
                </a:cubicBezTo>
                <a:cubicBezTo>
                  <a:pt x="363" y="275"/>
                  <a:pt x="363" y="275"/>
                  <a:pt x="363" y="275"/>
                </a:cubicBezTo>
                <a:cubicBezTo>
                  <a:pt x="376" y="291"/>
                  <a:pt x="391" y="312"/>
                  <a:pt x="397" y="327"/>
                </a:cubicBezTo>
                <a:cubicBezTo>
                  <a:pt x="375" y="339"/>
                  <a:pt x="375" y="339"/>
                  <a:pt x="375" y="339"/>
                </a:cubicBezTo>
                <a:cubicBezTo>
                  <a:pt x="373" y="334"/>
                  <a:pt x="370" y="328"/>
                  <a:pt x="367" y="323"/>
                </a:cubicBezTo>
                <a:cubicBezTo>
                  <a:pt x="333" y="325"/>
                  <a:pt x="297" y="328"/>
                  <a:pt x="272" y="330"/>
                </a:cubicBezTo>
                <a:lnTo>
                  <a:pt x="270" y="306"/>
                </a:lnTo>
                <a:close/>
                <a:moveTo>
                  <a:pt x="371" y="409"/>
                </a:moveTo>
                <a:cubicBezTo>
                  <a:pt x="375" y="409"/>
                  <a:pt x="376" y="405"/>
                  <a:pt x="376" y="381"/>
                </a:cubicBezTo>
                <a:cubicBezTo>
                  <a:pt x="381" y="385"/>
                  <a:pt x="392" y="389"/>
                  <a:pt x="399" y="391"/>
                </a:cubicBezTo>
                <a:cubicBezTo>
                  <a:pt x="397" y="424"/>
                  <a:pt x="390" y="432"/>
                  <a:pt x="374" y="432"/>
                </a:cubicBezTo>
                <a:cubicBezTo>
                  <a:pt x="359" y="432"/>
                  <a:pt x="359" y="432"/>
                  <a:pt x="359" y="432"/>
                </a:cubicBezTo>
                <a:cubicBezTo>
                  <a:pt x="339" y="432"/>
                  <a:pt x="335" y="425"/>
                  <a:pt x="335" y="402"/>
                </a:cubicBezTo>
                <a:cubicBezTo>
                  <a:pt x="335" y="336"/>
                  <a:pt x="335" y="336"/>
                  <a:pt x="335" y="336"/>
                </a:cubicBezTo>
                <a:cubicBezTo>
                  <a:pt x="360" y="336"/>
                  <a:pt x="360" y="336"/>
                  <a:pt x="360" y="336"/>
                </a:cubicBezTo>
                <a:cubicBezTo>
                  <a:pt x="360" y="402"/>
                  <a:pt x="360" y="402"/>
                  <a:pt x="360" y="402"/>
                </a:cubicBezTo>
                <a:cubicBezTo>
                  <a:pt x="360" y="408"/>
                  <a:pt x="361" y="409"/>
                  <a:pt x="364" y="409"/>
                </a:cubicBezTo>
                <a:lnTo>
                  <a:pt x="371" y="409"/>
                </a:lnTo>
                <a:close/>
                <a:moveTo>
                  <a:pt x="529" y="222"/>
                </a:moveTo>
                <a:cubicBezTo>
                  <a:pt x="553" y="257"/>
                  <a:pt x="590" y="286"/>
                  <a:pt x="626" y="300"/>
                </a:cubicBezTo>
                <a:cubicBezTo>
                  <a:pt x="619" y="307"/>
                  <a:pt x="613" y="316"/>
                  <a:pt x="608" y="325"/>
                </a:cubicBezTo>
                <a:cubicBezTo>
                  <a:pt x="597" y="319"/>
                  <a:pt x="585" y="311"/>
                  <a:pt x="573" y="303"/>
                </a:cubicBezTo>
                <a:cubicBezTo>
                  <a:pt x="573" y="319"/>
                  <a:pt x="573" y="319"/>
                  <a:pt x="573" y="319"/>
                </a:cubicBezTo>
                <a:cubicBezTo>
                  <a:pt x="460" y="319"/>
                  <a:pt x="460" y="319"/>
                  <a:pt x="460" y="319"/>
                </a:cubicBezTo>
                <a:cubicBezTo>
                  <a:pt x="460" y="303"/>
                  <a:pt x="460" y="303"/>
                  <a:pt x="460" y="303"/>
                </a:cubicBezTo>
                <a:cubicBezTo>
                  <a:pt x="449" y="311"/>
                  <a:pt x="437" y="318"/>
                  <a:pt x="425" y="325"/>
                </a:cubicBezTo>
                <a:cubicBezTo>
                  <a:pt x="422" y="318"/>
                  <a:pt x="414" y="309"/>
                  <a:pt x="408" y="303"/>
                </a:cubicBezTo>
                <a:cubicBezTo>
                  <a:pt x="447" y="284"/>
                  <a:pt x="484" y="250"/>
                  <a:pt x="501" y="222"/>
                </a:cubicBezTo>
                <a:lnTo>
                  <a:pt x="529" y="222"/>
                </a:lnTo>
                <a:close/>
                <a:moveTo>
                  <a:pt x="446" y="341"/>
                </a:moveTo>
                <a:cubicBezTo>
                  <a:pt x="589" y="341"/>
                  <a:pt x="589" y="341"/>
                  <a:pt x="589" y="341"/>
                </a:cubicBezTo>
                <a:cubicBezTo>
                  <a:pt x="589" y="434"/>
                  <a:pt x="589" y="434"/>
                  <a:pt x="589" y="434"/>
                </a:cubicBezTo>
                <a:cubicBezTo>
                  <a:pt x="562" y="434"/>
                  <a:pt x="562" y="434"/>
                  <a:pt x="562" y="434"/>
                </a:cubicBezTo>
                <a:cubicBezTo>
                  <a:pt x="562" y="426"/>
                  <a:pt x="562" y="426"/>
                  <a:pt x="562" y="426"/>
                </a:cubicBezTo>
                <a:cubicBezTo>
                  <a:pt x="472" y="426"/>
                  <a:pt x="472" y="426"/>
                  <a:pt x="472" y="426"/>
                </a:cubicBezTo>
                <a:cubicBezTo>
                  <a:pt x="472" y="434"/>
                  <a:pt x="472" y="434"/>
                  <a:pt x="472" y="434"/>
                </a:cubicBezTo>
                <a:cubicBezTo>
                  <a:pt x="446" y="434"/>
                  <a:pt x="446" y="434"/>
                  <a:pt x="446" y="434"/>
                </a:cubicBezTo>
                <a:lnTo>
                  <a:pt x="446" y="341"/>
                </a:lnTo>
                <a:close/>
                <a:moveTo>
                  <a:pt x="562" y="295"/>
                </a:moveTo>
                <a:cubicBezTo>
                  <a:pt x="543" y="280"/>
                  <a:pt x="527" y="264"/>
                  <a:pt x="516" y="249"/>
                </a:cubicBezTo>
                <a:cubicBezTo>
                  <a:pt x="505" y="264"/>
                  <a:pt x="489" y="280"/>
                  <a:pt x="471" y="295"/>
                </a:cubicBezTo>
                <a:lnTo>
                  <a:pt x="562" y="295"/>
                </a:lnTo>
                <a:close/>
                <a:moveTo>
                  <a:pt x="472" y="365"/>
                </a:moveTo>
                <a:cubicBezTo>
                  <a:pt x="472" y="402"/>
                  <a:pt x="472" y="402"/>
                  <a:pt x="472" y="402"/>
                </a:cubicBezTo>
                <a:cubicBezTo>
                  <a:pt x="562" y="402"/>
                  <a:pt x="562" y="402"/>
                  <a:pt x="562" y="402"/>
                </a:cubicBezTo>
                <a:cubicBezTo>
                  <a:pt x="562" y="365"/>
                  <a:pt x="562" y="365"/>
                  <a:pt x="562" y="365"/>
                </a:cubicBezTo>
                <a:lnTo>
                  <a:pt x="472" y="365"/>
                </a:lnTo>
                <a:close/>
                <a:moveTo>
                  <a:pt x="690" y="298"/>
                </a:moveTo>
                <a:cubicBezTo>
                  <a:pt x="678" y="307"/>
                  <a:pt x="665" y="315"/>
                  <a:pt x="652" y="321"/>
                </a:cubicBezTo>
                <a:cubicBezTo>
                  <a:pt x="649" y="314"/>
                  <a:pt x="642" y="304"/>
                  <a:pt x="636" y="298"/>
                </a:cubicBezTo>
                <a:cubicBezTo>
                  <a:pt x="675" y="281"/>
                  <a:pt x="711" y="249"/>
                  <a:pt x="728" y="222"/>
                </a:cubicBezTo>
                <a:cubicBezTo>
                  <a:pt x="756" y="222"/>
                  <a:pt x="756" y="222"/>
                  <a:pt x="756" y="222"/>
                </a:cubicBezTo>
                <a:cubicBezTo>
                  <a:pt x="780" y="256"/>
                  <a:pt x="816" y="282"/>
                  <a:pt x="852" y="294"/>
                </a:cubicBezTo>
                <a:cubicBezTo>
                  <a:pt x="845" y="301"/>
                  <a:pt x="839" y="311"/>
                  <a:pt x="834" y="319"/>
                </a:cubicBezTo>
                <a:cubicBezTo>
                  <a:pt x="822" y="313"/>
                  <a:pt x="809" y="306"/>
                  <a:pt x="796" y="297"/>
                </a:cubicBezTo>
                <a:cubicBezTo>
                  <a:pt x="796" y="315"/>
                  <a:pt x="796" y="315"/>
                  <a:pt x="796" y="315"/>
                </a:cubicBezTo>
                <a:cubicBezTo>
                  <a:pt x="690" y="315"/>
                  <a:pt x="690" y="315"/>
                  <a:pt x="690" y="315"/>
                </a:cubicBezTo>
                <a:lnTo>
                  <a:pt x="690" y="298"/>
                </a:lnTo>
                <a:close/>
                <a:moveTo>
                  <a:pt x="650" y="334"/>
                </a:moveTo>
                <a:cubicBezTo>
                  <a:pt x="838" y="334"/>
                  <a:pt x="838" y="334"/>
                  <a:pt x="838" y="334"/>
                </a:cubicBezTo>
                <a:cubicBezTo>
                  <a:pt x="838" y="359"/>
                  <a:pt x="838" y="359"/>
                  <a:pt x="838" y="359"/>
                </a:cubicBezTo>
                <a:cubicBezTo>
                  <a:pt x="736" y="359"/>
                  <a:pt x="736" y="359"/>
                  <a:pt x="736" y="359"/>
                </a:cubicBezTo>
                <a:cubicBezTo>
                  <a:pt x="730" y="372"/>
                  <a:pt x="722" y="386"/>
                  <a:pt x="715" y="399"/>
                </a:cubicBezTo>
                <a:cubicBezTo>
                  <a:pt x="737" y="398"/>
                  <a:pt x="761" y="397"/>
                  <a:pt x="784" y="396"/>
                </a:cubicBezTo>
                <a:cubicBezTo>
                  <a:pt x="777" y="388"/>
                  <a:pt x="769" y="380"/>
                  <a:pt x="761" y="373"/>
                </a:cubicBezTo>
                <a:cubicBezTo>
                  <a:pt x="785" y="361"/>
                  <a:pt x="785" y="361"/>
                  <a:pt x="785" y="361"/>
                </a:cubicBezTo>
                <a:cubicBezTo>
                  <a:pt x="805" y="378"/>
                  <a:pt x="827" y="402"/>
                  <a:pt x="837" y="419"/>
                </a:cubicBezTo>
                <a:cubicBezTo>
                  <a:pt x="812" y="434"/>
                  <a:pt x="812" y="434"/>
                  <a:pt x="812" y="434"/>
                </a:cubicBezTo>
                <a:cubicBezTo>
                  <a:pt x="810" y="430"/>
                  <a:pt x="807" y="425"/>
                  <a:pt x="803" y="420"/>
                </a:cubicBezTo>
                <a:cubicBezTo>
                  <a:pt x="750" y="423"/>
                  <a:pt x="694" y="425"/>
                  <a:pt x="655" y="427"/>
                </a:cubicBezTo>
                <a:cubicBezTo>
                  <a:pt x="651" y="401"/>
                  <a:pt x="651" y="401"/>
                  <a:pt x="651" y="401"/>
                </a:cubicBezTo>
                <a:cubicBezTo>
                  <a:pt x="686" y="400"/>
                  <a:pt x="686" y="400"/>
                  <a:pt x="686" y="400"/>
                </a:cubicBezTo>
                <a:cubicBezTo>
                  <a:pt x="692" y="387"/>
                  <a:pt x="698" y="372"/>
                  <a:pt x="703" y="359"/>
                </a:cubicBezTo>
                <a:cubicBezTo>
                  <a:pt x="650" y="359"/>
                  <a:pt x="650" y="359"/>
                  <a:pt x="650" y="359"/>
                </a:cubicBezTo>
                <a:lnTo>
                  <a:pt x="650" y="334"/>
                </a:lnTo>
                <a:close/>
                <a:moveTo>
                  <a:pt x="787" y="290"/>
                </a:moveTo>
                <a:cubicBezTo>
                  <a:pt x="769" y="277"/>
                  <a:pt x="753" y="262"/>
                  <a:pt x="743" y="248"/>
                </a:cubicBezTo>
                <a:cubicBezTo>
                  <a:pt x="733" y="262"/>
                  <a:pt x="719" y="277"/>
                  <a:pt x="702" y="290"/>
                </a:cubicBezTo>
                <a:lnTo>
                  <a:pt x="787" y="290"/>
                </a:lnTo>
                <a:close/>
                <a:moveTo>
                  <a:pt x="957" y="281"/>
                </a:moveTo>
                <a:cubicBezTo>
                  <a:pt x="864" y="281"/>
                  <a:pt x="864" y="281"/>
                  <a:pt x="864" y="281"/>
                </a:cubicBezTo>
                <a:cubicBezTo>
                  <a:pt x="864" y="260"/>
                  <a:pt x="864" y="260"/>
                  <a:pt x="864" y="260"/>
                </a:cubicBezTo>
                <a:cubicBezTo>
                  <a:pt x="957" y="260"/>
                  <a:pt x="957" y="260"/>
                  <a:pt x="957" y="260"/>
                </a:cubicBezTo>
                <a:lnTo>
                  <a:pt x="957" y="281"/>
                </a:lnTo>
                <a:close/>
                <a:moveTo>
                  <a:pt x="947" y="422"/>
                </a:moveTo>
                <a:cubicBezTo>
                  <a:pt x="898" y="422"/>
                  <a:pt x="898" y="422"/>
                  <a:pt x="898" y="422"/>
                </a:cubicBezTo>
                <a:cubicBezTo>
                  <a:pt x="898" y="431"/>
                  <a:pt x="898" y="431"/>
                  <a:pt x="898" y="431"/>
                </a:cubicBezTo>
                <a:cubicBezTo>
                  <a:pt x="874" y="431"/>
                  <a:pt x="874" y="431"/>
                  <a:pt x="874" y="431"/>
                </a:cubicBezTo>
                <a:cubicBezTo>
                  <a:pt x="874" y="353"/>
                  <a:pt x="874" y="353"/>
                  <a:pt x="874" y="353"/>
                </a:cubicBezTo>
                <a:cubicBezTo>
                  <a:pt x="947" y="353"/>
                  <a:pt x="947" y="353"/>
                  <a:pt x="947" y="353"/>
                </a:cubicBezTo>
                <a:lnTo>
                  <a:pt x="947" y="422"/>
                </a:lnTo>
                <a:close/>
                <a:moveTo>
                  <a:pt x="875" y="291"/>
                </a:moveTo>
                <a:cubicBezTo>
                  <a:pt x="948" y="291"/>
                  <a:pt x="948" y="291"/>
                  <a:pt x="948" y="291"/>
                </a:cubicBezTo>
                <a:cubicBezTo>
                  <a:pt x="948" y="312"/>
                  <a:pt x="948" y="312"/>
                  <a:pt x="948" y="312"/>
                </a:cubicBezTo>
                <a:cubicBezTo>
                  <a:pt x="875" y="312"/>
                  <a:pt x="875" y="312"/>
                  <a:pt x="875" y="312"/>
                </a:cubicBezTo>
                <a:lnTo>
                  <a:pt x="875" y="291"/>
                </a:lnTo>
                <a:close/>
                <a:moveTo>
                  <a:pt x="875" y="322"/>
                </a:moveTo>
                <a:cubicBezTo>
                  <a:pt x="948" y="322"/>
                  <a:pt x="948" y="322"/>
                  <a:pt x="948" y="322"/>
                </a:cubicBezTo>
                <a:cubicBezTo>
                  <a:pt x="948" y="342"/>
                  <a:pt x="948" y="342"/>
                  <a:pt x="948" y="342"/>
                </a:cubicBezTo>
                <a:cubicBezTo>
                  <a:pt x="875" y="342"/>
                  <a:pt x="875" y="342"/>
                  <a:pt x="875" y="342"/>
                </a:cubicBezTo>
                <a:lnTo>
                  <a:pt x="875" y="322"/>
                </a:lnTo>
                <a:close/>
                <a:moveTo>
                  <a:pt x="948" y="250"/>
                </a:moveTo>
                <a:cubicBezTo>
                  <a:pt x="876" y="250"/>
                  <a:pt x="876" y="250"/>
                  <a:pt x="876" y="250"/>
                </a:cubicBezTo>
                <a:cubicBezTo>
                  <a:pt x="876" y="229"/>
                  <a:pt x="876" y="229"/>
                  <a:pt x="876" y="229"/>
                </a:cubicBezTo>
                <a:cubicBezTo>
                  <a:pt x="948" y="229"/>
                  <a:pt x="948" y="229"/>
                  <a:pt x="948" y="229"/>
                </a:cubicBezTo>
                <a:lnTo>
                  <a:pt x="948" y="250"/>
                </a:lnTo>
                <a:close/>
                <a:moveTo>
                  <a:pt x="898" y="375"/>
                </a:moveTo>
                <a:cubicBezTo>
                  <a:pt x="898" y="401"/>
                  <a:pt x="898" y="401"/>
                  <a:pt x="898" y="401"/>
                </a:cubicBezTo>
                <a:cubicBezTo>
                  <a:pt x="924" y="401"/>
                  <a:pt x="924" y="401"/>
                  <a:pt x="924" y="401"/>
                </a:cubicBezTo>
                <a:cubicBezTo>
                  <a:pt x="924" y="375"/>
                  <a:pt x="924" y="375"/>
                  <a:pt x="924" y="375"/>
                </a:cubicBezTo>
                <a:lnTo>
                  <a:pt x="898" y="375"/>
                </a:lnTo>
                <a:close/>
                <a:moveTo>
                  <a:pt x="1078" y="325"/>
                </a:moveTo>
                <a:cubicBezTo>
                  <a:pt x="1031" y="325"/>
                  <a:pt x="1031" y="325"/>
                  <a:pt x="1031" y="325"/>
                </a:cubicBezTo>
                <a:cubicBezTo>
                  <a:pt x="1031" y="434"/>
                  <a:pt x="1031" y="434"/>
                  <a:pt x="1031" y="434"/>
                </a:cubicBezTo>
                <a:cubicBezTo>
                  <a:pt x="1003" y="434"/>
                  <a:pt x="1003" y="434"/>
                  <a:pt x="1003" y="434"/>
                </a:cubicBezTo>
                <a:cubicBezTo>
                  <a:pt x="1003" y="325"/>
                  <a:pt x="1003" y="325"/>
                  <a:pt x="1003" y="325"/>
                </a:cubicBezTo>
                <a:cubicBezTo>
                  <a:pt x="956" y="325"/>
                  <a:pt x="956" y="325"/>
                  <a:pt x="956" y="325"/>
                </a:cubicBezTo>
                <a:cubicBezTo>
                  <a:pt x="956" y="298"/>
                  <a:pt x="956" y="298"/>
                  <a:pt x="956" y="298"/>
                </a:cubicBezTo>
                <a:cubicBezTo>
                  <a:pt x="1003" y="298"/>
                  <a:pt x="1003" y="298"/>
                  <a:pt x="1003" y="298"/>
                </a:cubicBezTo>
                <a:cubicBezTo>
                  <a:pt x="1003" y="223"/>
                  <a:pt x="1003" y="223"/>
                  <a:pt x="1003" y="223"/>
                </a:cubicBezTo>
                <a:cubicBezTo>
                  <a:pt x="1031" y="223"/>
                  <a:pt x="1031" y="223"/>
                  <a:pt x="1031" y="223"/>
                </a:cubicBezTo>
                <a:cubicBezTo>
                  <a:pt x="1031" y="298"/>
                  <a:pt x="1031" y="298"/>
                  <a:pt x="1031" y="298"/>
                </a:cubicBezTo>
                <a:cubicBezTo>
                  <a:pt x="1078" y="298"/>
                  <a:pt x="1078" y="298"/>
                  <a:pt x="1078" y="298"/>
                </a:cubicBezTo>
                <a:lnTo>
                  <a:pt x="1078"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7" name="正方形/長方形 6">
            <a:extLst>
              <a:ext uri="{FF2B5EF4-FFF2-40B4-BE49-F238E27FC236}">
                <a16:creationId xmlns:a16="http://schemas.microsoft.com/office/drawing/2014/main" id="{E5BDC622-1850-867E-CAF5-225F495C84DC}"/>
              </a:ext>
            </a:extLst>
          </p:cNvPr>
          <p:cNvSpPr/>
          <p:nvPr/>
        </p:nvSpPr>
        <p:spPr>
          <a:xfrm>
            <a:off x="5314940" y="951570"/>
            <a:ext cx="3744000" cy="3950234"/>
          </a:xfrm>
          <a:prstGeom prst="rect">
            <a:avLst/>
          </a:prstGeom>
          <a:solidFill>
            <a:schemeClr val="bg1">
              <a:lumMod val="6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Tree>
    <p:extLst>
      <p:ext uri="{BB962C8B-B14F-4D97-AF65-F5344CB8AC3E}">
        <p14:creationId xmlns:p14="http://schemas.microsoft.com/office/powerpoint/2010/main" val="13937305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70A703F-E0F1-63E8-B9BF-FE409DA29B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a:extLst>
              <a:ext uri="{FF2B5EF4-FFF2-40B4-BE49-F238E27FC236}">
                <a16:creationId xmlns:a16="http://schemas.microsoft.com/office/drawing/2014/main" id="{F8C08305-CBB1-805B-F802-720CB996BDBB}"/>
              </a:ext>
            </a:extLst>
          </p:cNvPr>
          <p:cNvSpPr>
            <a:spLocks noGrp="1"/>
          </p:cNvSpPr>
          <p:nvPr>
            <p:ph type="title"/>
          </p:nvPr>
        </p:nvSpPr>
        <p:spPr/>
        <p:txBody>
          <a:bodyPr/>
          <a:lstStyle/>
          <a:p>
            <a:r>
              <a:rPr kumimoji="1" lang="ja-JP" altLang="en-US" dirty="0"/>
              <a:t>デジタルインボイス　送り手側の機能ポイント</a:t>
            </a:r>
          </a:p>
        </p:txBody>
      </p:sp>
      <p:sp>
        <p:nvSpPr>
          <p:cNvPr id="4" name="フッター プレースホルダー 3">
            <a:extLst>
              <a:ext uri="{FF2B5EF4-FFF2-40B4-BE49-F238E27FC236}">
                <a16:creationId xmlns:a16="http://schemas.microsoft.com/office/drawing/2014/main" id="{405E1A00-DE0A-440D-4875-C8E2126B913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a:extLst>
              <a:ext uri="{FF2B5EF4-FFF2-40B4-BE49-F238E27FC236}">
                <a16:creationId xmlns:a16="http://schemas.microsoft.com/office/drawing/2014/main" id="{9433CC50-B45E-65D4-2F73-DC7116473C81}"/>
              </a:ext>
            </a:extLst>
          </p:cNvPr>
          <p:cNvSpPr>
            <a:spLocks noGrp="1"/>
          </p:cNvSpPr>
          <p:nvPr>
            <p:ph type="body" sz="quarter" idx="16"/>
          </p:nvPr>
        </p:nvSpPr>
        <p:spPr/>
        <p:txBody>
          <a:bodyPr/>
          <a:lstStyle/>
          <a:p>
            <a:r>
              <a:rPr kumimoji="1" lang="ja-JP" altLang="en-US" dirty="0"/>
              <a:t>売り手：債権伝票からデジタルインボイス発行</a:t>
            </a:r>
          </a:p>
          <a:p>
            <a:endParaRPr kumimoji="1" lang="ja-JP" altLang="en-US" dirty="0"/>
          </a:p>
        </p:txBody>
      </p:sp>
      <p:sp>
        <p:nvSpPr>
          <p:cNvPr id="7" name="正方形/長方形 6">
            <a:extLst>
              <a:ext uri="{FF2B5EF4-FFF2-40B4-BE49-F238E27FC236}">
                <a16:creationId xmlns:a16="http://schemas.microsoft.com/office/drawing/2014/main" id="{02742EEB-6131-DE70-9529-B2A4E9C62FBC}"/>
              </a:ext>
            </a:extLst>
          </p:cNvPr>
          <p:cNvSpPr/>
          <p:nvPr/>
        </p:nvSpPr>
        <p:spPr>
          <a:xfrm>
            <a:off x="223900" y="1309439"/>
            <a:ext cx="3101303" cy="3566567"/>
          </a:xfrm>
          <a:prstGeom prst="rect">
            <a:avLst/>
          </a:prstGeom>
          <a:noFill/>
          <a:ln w="38100">
            <a:solidFill>
              <a:srgbClr val="008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8">
            <a:extLst>
              <a:ext uri="{FF2B5EF4-FFF2-40B4-BE49-F238E27FC236}">
                <a16:creationId xmlns:a16="http://schemas.microsoft.com/office/drawing/2014/main" id="{FF6A2124-B740-F85E-1610-6DA88DA1B8B1}"/>
              </a:ext>
            </a:extLst>
          </p:cNvPr>
          <p:cNvSpPr>
            <a:spLocks noChangeArrowheads="1"/>
          </p:cNvSpPr>
          <p:nvPr/>
        </p:nvSpPr>
        <p:spPr bwMode="auto">
          <a:xfrm>
            <a:off x="327095" y="1647300"/>
            <a:ext cx="1167404" cy="4032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9" name="Freeform 9">
            <a:extLst>
              <a:ext uri="{FF2B5EF4-FFF2-40B4-BE49-F238E27FC236}">
                <a16:creationId xmlns:a16="http://schemas.microsoft.com/office/drawing/2014/main" id="{22BF7095-E0A9-BB78-F271-33D013C67115}"/>
              </a:ext>
            </a:extLst>
          </p:cNvPr>
          <p:cNvSpPr>
            <a:spLocks noEditPoints="1"/>
          </p:cNvSpPr>
          <p:nvPr/>
        </p:nvSpPr>
        <p:spPr bwMode="auto">
          <a:xfrm>
            <a:off x="485332" y="1703598"/>
            <a:ext cx="787828" cy="269520"/>
          </a:xfrm>
          <a:custGeom>
            <a:avLst/>
            <a:gdLst>
              <a:gd name="T0" fmla="*/ 49 w 1267"/>
              <a:gd name="T1" fmla="*/ 97 h 434"/>
              <a:gd name="T2" fmla="*/ 71 w 1267"/>
              <a:gd name="T3" fmla="*/ 7 h 434"/>
              <a:gd name="T4" fmla="*/ 62 w 1267"/>
              <a:gd name="T5" fmla="*/ 61 h 434"/>
              <a:gd name="T6" fmla="*/ 100 w 1267"/>
              <a:gd name="T7" fmla="*/ 109 h 434"/>
              <a:gd name="T8" fmla="*/ 149 w 1267"/>
              <a:gd name="T9" fmla="*/ 72 h 434"/>
              <a:gd name="T10" fmla="*/ 212 w 1267"/>
              <a:gd name="T11" fmla="*/ 118 h 434"/>
              <a:gd name="T12" fmla="*/ 263 w 1267"/>
              <a:gd name="T13" fmla="*/ 39 h 434"/>
              <a:gd name="T14" fmla="*/ 217 w 1267"/>
              <a:gd name="T15" fmla="*/ 95 h 434"/>
              <a:gd name="T16" fmla="*/ 288 w 1267"/>
              <a:gd name="T17" fmla="*/ 73 h 434"/>
              <a:gd name="T18" fmla="*/ 331 w 1267"/>
              <a:gd name="T19" fmla="*/ 102 h 434"/>
              <a:gd name="T20" fmla="*/ 307 w 1267"/>
              <a:gd name="T21" fmla="*/ 63 h 434"/>
              <a:gd name="T22" fmla="*/ 409 w 1267"/>
              <a:gd name="T23" fmla="*/ 52 h 434"/>
              <a:gd name="T24" fmla="*/ 413 w 1267"/>
              <a:gd name="T25" fmla="*/ 32 h 434"/>
              <a:gd name="T26" fmla="*/ 480 w 1267"/>
              <a:gd name="T27" fmla="*/ 101 h 434"/>
              <a:gd name="T28" fmla="*/ 486 w 1267"/>
              <a:gd name="T29" fmla="*/ 0 h 434"/>
              <a:gd name="T30" fmla="*/ 490 w 1267"/>
              <a:gd name="T31" fmla="*/ 51 h 434"/>
              <a:gd name="T32" fmla="*/ 567 w 1267"/>
              <a:gd name="T33" fmla="*/ 116 h 434"/>
              <a:gd name="T34" fmla="*/ 560 w 1267"/>
              <a:gd name="T35" fmla="*/ 29 h 434"/>
              <a:gd name="T36" fmla="*/ 655 w 1267"/>
              <a:gd name="T37" fmla="*/ 28 h 434"/>
              <a:gd name="T38" fmla="*/ 616 w 1267"/>
              <a:gd name="T39" fmla="*/ 29 h 434"/>
              <a:gd name="T40" fmla="*/ 676 w 1267"/>
              <a:gd name="T41" fmla="*/ 40 h 434"/>
              <a:gd name="T42" fmla="*/ 723 w 1267"/>
              <a:gd name="T43" fmla="*/ 101 h 434"/>
              <a:gd name="T44" fmla="*/ 724 w 1267"/>
              <a:gd name="T45" fmla="*/ 63 h 434"/>
              <a:gd name="T46" fmla="*/ 763 w 1267"/>
              <a:gd name="T47" fmla="*/ 110 h 434"/>
              <a:gd name="T48" fmla="*/ 782 w 1267"/>
              <a:gd name="T49" fmla="*/ 43 h 434"/>
              <a:gd name="T50" fmla="*/ 816 w 1267"/>
              <a:gd name="T51" fmla="*/ 115 h 434"/>
              <a:gd name="T52" fmla="*/ 778 w 1267"/>
              <a:gd name="T53" fmla="*/ 99 h 434"/>
              <a:gd name="T54" fmla="*/ 872 w 1267"/>
              <a:gd name="T55" fmla="*/ 72 h 434"/>
              <a:gd name="T56" fmla="*/ 897 w 1267"/>
              <a:gd name="T57" fmla="*/ 28 h 434"/>
              <a:gd name="T58" fmla="*/ 962 w 1267"/>
              <a:gd name="T59" fmla="*/ 115 h 434"/>
              <a:gd name="T60" fmla="*/ 999 w 1267"/>
              <a:gd name="T61" fmla="*/ 52 h 434"/>
              <a:gd name="T62" fmla="*/ 1075 w 1267"/>
              <a:gd name="T63" fmla="*/ 30 h 434"/>
              <a:gd name="T64" fmla="*/ 1137 w 1267"/>
              <a:gd name="T65" fmla="*/ 78 h 434"/>
              <a:gd name="T66" fmla="*/ 1188 w 1267"/>
              <a:gd name="T67" fmla="*/ 115 h 434"/>
              <a:gd name="T68" fmla="*/ 1229 w 1267"/>
              <a:gd name="T69" fmla="*/ 56 h 434"/>
              <a:gd name="T70" fmla="*/ 241 w 1267"/>
              <a:gd name="T71" fmla="*/ 434 h 434"/>
              <a:gd name="T72" fmla="*/ 196 w 1267"/>
              <a:gd name="T73" fmla="*/ 257 h 434"/>
              <a:gd name="T74" fmla="*/ 223 w 1267"/>
              <a:gd name="T75" fmla="*/ 320 h 434"/>
              <a:gd name="T76" fmla="*/ 255 w 1267"/>
              <a:gd name="T77" fmla="*/ 401 h 434"/>
              <a:gd name="T78" fmla="*/ 293 w 1267"/>
              <a:gd name="T79" fmla="*/ 336 h 434"/>
              <a:gd name="T80" fmla="*/ 314 w 1267"/>
              <a:gd name="T81" fmla="*/ 222 h 434"/>
              <a:gd name="T82" fmla="*/ 342 w 1267"/>
              <a:gd name="T83" fmla="*/ 286 h 434"/>
              <a:gd name="T84" fmla="*/ 376 w 1267"/>
              <a:gd name="T85" fmla="*/ 381 h 434"/>
              <a:gd name="T86" fmla="*/ 364 w 1267"/>
              <a:gd name="T87" fmla="*/ 409 h 434"/>
              <a:gd name="T88" fmla="*/ 460 w 1267"/>
              <a:gd name="T89" fmla="*/ 303 h 434"/>
              <a:gd name="T90" fmla="*/ 562 w 1267"/>
              <a:gd name="T91" fmla="*/ 434 h 434"/>
              <a:gd name="T92" fmla="*/ 471 w 1267"/>
              <a:gd name="T93" fmla="*/ 295 h 434"/>
              <a:gd name="T94" fmla="*/ 652 w 1267"/>
              <a:gd name="T95" fmla="*/ 321 h 434"/>
              <a:gd name="T96" fmla="*/ 690 w 1267"/>
              <a:gd name="T97" fmla="*/ 315 h 434"/>
              <a:gd name="T98" fmla="*/ 761 w 1267"/>
              <a:gd name="T99" fmla="*/ 373 h 434"/>
              <a:gd name="T100" fmla="*/ 703 w 1267"/>
              <a:gd name="T101" fmla="*/ 359 h 434"/>
              <a:gd name="T102" fmla="*/ 864 w 1267"/>
              <a:gd name="T103" fmla="*/ 281 h 434"/>
              <a:gd name="T104" fmla="*/ 874 w 1267"/>
              <a:gd name="T105" fmla="*/ 353 h 434"/>
              <a:gd name="T106" fmla="*/ 875 w 1267"/>
              <a:gd name="T107" fmla="*/ 322 h 434"/>
              <a:gd name="T108" fmla="*/ 948 w 1267"/>
              <a:gd name="T109" fmla="*/ 229 h 434"/>
              <a:gd name="T110" fmla="*/ 1031 w 1267"/>
              <a:gd name="T111" fmla="*/ 325 h 434"/>
              <a:gd name="T112" fmla="*/ 1031 w 1267"/>
              <a:gd name="T113" fmla="*/ 22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7" h="434">
                <a:moveTo>
                  <a:pt x="73" y="84"/>
                </a:moveTo>
                <a:cubicBezTo>
                  <a:pt x="73" y="94"/>
                  <a:pt x="69" y="102"/>
                  <a:pt x="62" y="108"/>
                </a:cubicBezTo>
                <a:cubicBezTo>
                  <a:pt x="55" y="114"/>
                  <a:pt x="45" y="116"/>
                  <a:pt x="32" y="116"/>
                </a:cubicBezTo>
                <a:cubicBezTo>
                  <a:pt x="19" y="116"/>
                  <a:pt x="9" y="114"/>
                  <a:pt x="0" y="110"/>
                </a:cubicBezTo>
                <a:cubicBezTo>
                  <a:pt x="0" y="93"/>
                  <a:pt x="0" y="93"/>
                  <a:pt x="0" y="93"/>
                </a:cubicBezTo>
                <a:cubicBezTo>
                  <a:pt x="6" y="95"/>
                  <a:pt x="11" y="97"/>
                  <a:pt x="17" y="99"/>
                </a:cubicBezTo>
                <a:cubicBezTo>
                  <a:pt x="23" y="100"/>
                  <a:pt x="28" y="101"/>
                  <a:pt x="33" y="101"/>
                </a:cubicBezTo>
                <a:cubicBezTo>
                  <a:pt x="40" y="101"/>
                  <a:pt x="46" y="99"/>
                  <a:pt x="49" y="97"/>
                </a:cubicBezTo>
                <a:cubicBezTo>
                  <a:pt x="53" y="94"/>
                  <a:pt x="55" y="90"/>
                  <a:pt x="55" y="85"/>
                </a:cubicBezTo>
                <a:cubicBezTo>
                  <a:pt x="55" y="81"/>
                  <a:pt x="53" y="78"/>
                  <a:pt x="50" y="75"/>
                </a:cubicBezTo>
                <a:cubicBezTo>
                  <a:pt x="47" y="72"/>
                  <a:pt x="40" y="68"/>
                  <a:pt x="30" y="64"/>
                </a:cubicBezTo>
                <a:cubicBezTo>
                  <a:pt x="20" y="60"/>
                  <a:pt x="12" y="55"/>
                  <a:pt x="8" y="50"/>
                </a:cubicBezTo>
                <a:cubicBezTo>
                  <a:pt x="4" y="44"/>
                  <a:pt x="2" y="38"/>
                  <a:pt x="2" y="30"/>
                </a:cubicBezTo>
                <a:cubicBezTo>
                  <a:pt x="2" y="21"/>
                  <a:pt x="5" y="14"/>
                  <a:pt x="12" y="8"/>
                </a:cubicBezTo>
                <a:cubicBezTo>
                  <a:pt x="19" y="3"/>
                  <a:pt x="28" y="0"/>
                  <a:pt x="39" y="0"/>
                </a:cubicBezTo>
                <a:cubicBezTo>
                  <a:pt x="50" y="0"/>
                  <a:pt x="61" y="2"/>
                  <a:pt x="71" y="7"/>
                </a:cubicBezTo>
                <a:cubicBezTo>
                  <a:pt x="65" y="22"/>
                  <a:pt x="65" y="22"/>
                  <a:pt x="65" y="22"/>
                </a:cubicBezTo>
                <a:cubicBezTo>
                  <a:pt x="55" y="18"/>
                  <a:pt x="46" y="16"/>
                  <a:pt x="38" y="16"/>
                </a:cubicBezTo>
                <a:cubicBezTo>
                  <a:pt x="32" y="16"/>
                  <a:pt x="28" y="17"/>
                  <a:pt x="25" y="20"/>
                </a:cubicBezTo>
                <a:cubicBezTo>
                  <a:pt x="22" y="22"/>
                  <a:pt x="20" y="26"/>
                  <a:pt x="20" y="30"/>
                </a:cubicBezTo>
                <a:cubicBezTo>
                  <a:pt x="20" y="33"/>
                  <a:pt x="21" y="36"/>
                  <a:pt x="22" y="38"/>
                </a:cubicBezTo>
                <a:cubicBezTo>
                  <a:pt x="23" y="40"/>
                  <a:pt x="25" y="42"/>
                  <a:pt x="28" y="44"/>
                </a:cubicBezTo>
                <a:cubicBezTo>
                  <a:pt x="31" y="45"/>
                  <a:pt x="36" y="48"/>
                  <a:pt x="43" y="51"/>
                </a:cubicBezTo>
                <a:cubicBezTo>
                  <a:pt x="52" y="54"/>
                  <a:pt x="58" y="58"/>
                  <a:pt x="62" y="61"/>
                </a:cubicBezTo>
                <a:cubicBezTo>
                  <a:pt x="66" y="64"/>
                  <a:pt x="68" y="67"/>
                  <a:pt x="70" y="71"/>
                </a:cubicBezTo>
                <a:cubicBezTo>
                  <a:pt x="72" y="75"/>
                  <a:pt x="73" y="79"/>
                  <a:pt x="73" y="84"/>
                </a:cubicBezTo>
                <a:close/>
                <a:moveTo>
                  <a:pt x="153" y="115"/>
                </a:moveTo>
                <a:cubicBezTo>
                  <a:pt x="151" y="104"/>
                  <a:pt x="151" y="104"/>
                  <a:pt x="151" y="104"/>
                </a:cubicBezTo>
                <a:cubicBezTo>
                  <a:pt x="150" y="104"/>
                  <a:pt x="150" y="104"/>
                  <a:pt x="150" y="104"/>
                </a:cubicBezTo>
                <a:cubicBezTo>
                  <a:pt x="147" y="108"/>
                  <a:pt x="144" y="111"/>
                  <a:pt x="139" y="113"/>
                </a:cubicBezTo>
                <a:cubicBezTo>
                  <a:pt x="134" y="115"/>
                  <a:pt x="129" y="116"/>
                  <a:pt x="123" y="116"/>
                </a:cubicBezTo>
                <a:cubicBezTo>
                  <a:pt x="113" y="116"/>
                  <a:pt x="105" y="114"/>
                  <a:pt x="100" y="109"/>
                </a:cubicBezTo>
                <a:cubicBezTo>
                  <a:pt x="95" y="104"/>
                  <a:pt x="92" y="96"/>
                  <a:pt x="92" y="85"/>
                </a:cubicBezTo>
                <a:cubicBezTo>
                  <a:pt x="92" y="29"/>
                  <a:pt x="92" y="29"/>
                  <a:pt x="92" y="29"/>
                </a:cubicBezTo>
                <a:cubicBezTo>
                  <a:pt x="111" y="29"/>
                  <a:pt x="111" y="29"/>
                  <a:pt x="111" y="29"/>
                </a:cubicBezTo>
                <a:cubicBezTo>
                  <a:pt x="111" y="82"/>
                  <a:pt x="111" y="82"/>
                  <a:pt x="111" y="82"/>
                </a:cubicBezTo>
                <a:cubicBezTo>
                  <a:pt x="111" y="89"/>
                  <a:pt x="112" y="93"/>
                  <a:pt x="115" y="97"/>
                </a:cubicBezTo>
                <a:cubicBezTo>
                  <a:pt x="117" y="100"/>
                  <a:pt x="122" y="102"/>
                  <a:pt x="127" y="102"/>
                </a:cubicBezTo>
                <a:cubicBezTo>
                  <a:pt x="135" y="102"/>
                  <a:pt x="141" y="99"/>
                  <a:pt x="144" y="95"/>
                </a:cubicBezTo>
                <a:cubicBezTo>
                  <a:pt x="148" y="90"/>
                  <a:pt x="149" y="83"/>
                  <a:pt x="149" y="72"/>
                </a:cubicBezTo>
                <a:cubicBezTo>
                  <a:pt x="149" y="29"/>
                  <a:pt x="149" y="29"/>
                  <a:pt x="149" y="29"/>
                </a:cubicBezTo>
                <a:cubicBezTo>
                  <a:pt x="168" y="29"/>
                  <a:pt x="168" y="29"/>
                  <a:pt x="168" y="29"/>
                </a:cubicBezTo>
                <a:cubicBezTo>
                  <a:pt x="168" y="115"/>
                  <a:pt x="168" y="115"/>
                  <a:pt x="168" y="115"/>
                </a:cubicBezTo>
                <a:lnTo>
                  <a:pt x="153" y="115"/>
                </a:lnTo>
                <a:close/>
                <a:moveTo>
                  <a:pt x="237" y="116"/>
                </a:moveTo>
                <a:cubicBezTo>
                  <a:pt x="226" y="116"/>
                  <a:pt x="218" y="113"/>
                  <a:pt x="212" y="105"/>
                </a:cubicBezTo>
                <a:cubicBezTo>
                  <a:pt x="211" y="105"/>
                  <a:pt x="211" y="105"/>
                  <a:pt x="211" y="105"/>
                </a:cubicBezTo>
                <a:cubicBezTo>
                  <a:pt x="212" y="112"/>
                  <a:pt x="212" y="116"/>
                  <a:pt x="212" y="118"/>
                </a:cubicBezTo>
                <a:cubicBezTo>
                  <a:pt x="212" y="153"/>
                  <a:pt x="212" y="153"/>
                  <a:pt x="212" y="153"/>
                </a:cubicBezTo>
                <a:cubicBezTo>
                  <a:pt x="194" y="153"/>
                  <a:pt x="194" y="153"/>
                  <a:pt x="194" y="153"/>
                </a:cubicBezTo>
                <a:cubicBezTo>
                  <a:pt x="194" y="29"/>
                  <a:pt x="194" y="29"/>
                  <a:pt x="194" y="29"/>
                </a:cubicBezTo>
                <a:cubicBezTo>
                  <a:pt x="208" y="29"/>
                  <a:pt x="208" y="29"/>
                  <a:pt x="208" y="29"/>
                </a:cubicBezTo>
                <a:cubicBezTo>
                  <a:pt x="209" y="31"/>
                  <a:pt x="210" y="35"/>
                  <a:pt x="211" y="41"/>
                </a:cubicBezTo>
                <a:cubicBezTo>
                  <a:pt x="212" y="41"/>
                  <a:pt x="212" y="41"/>
                  <a:pt x="212" y="41"/>
                </a:cubicBezTo>
                <a:cubicBezTo>
                  <a:pt x="218" y="32"/>
                  <a:pt x="226" y="28"/>
                  <a:pt x="238" y="28"/>
                </a:cubicBezTo>
                <a:cubicBezTo>
                  <a:pt x="248" y="28"/>
                  <a:pt x="257" y="31"/>
                  <a:pt x="263" y="39"/>
                </a:cubicBezTo>
                <a:cubicBezTo>
                  <a:pt x="268" y="47"/>
                  <a:pt x="271" y="58"/>
                  <a:pt x="271" y="72"/>
                </a:cubicBezTo>
                <a:cubicBezTo>
                  <a:pt x="271" y="86"/>
                  <a:pt x="268" y="97"/>
                  <a:pt x="262" y="105"/>
                </a:cubicBezTo>
                <a:cubicBezTo>
                  <a:pt x="256" y="112"/>
                  <a:pt x="248" y="116"/>
                  <a:pt x="237" y="116"/>
                </a:cubicBezTo>
                <a:close/>
                <a:moveTo>
                  <a:pt x="233" y="42"/>
                </a:moveTo>
                <a:cubicBezTo>
                  <a:pt x="226" y="42"/>
                  <a:pt x="220" y="45"/>
                  <a:pt x="217" y="49"/>
                </a:cubicBezTo>
                <a:cubicBezTo>
                  <a:pt x="214" y="53"/>
                  <a:pt x="212" y="60"/>
                  <a:pt x="212" y="69"/>
                </a:cubicBezTo>
                <a:cubicBezTo>
                  <a:pt x="212" y="72"/>
                  <a:pt x="212" y="72"/>
                  <a:pt x="212" y="72"/>
                </a:cubicBezTo>
                <a:cubicBezTo>
                  <a:pt x="212" y="82"/>
                  <a:pt x="214" y="90"/>
                  <a:pt x="217" y="95"/>
                </a:cubicBezTo>
                <a:cubicBezTo>
                  <a:pt x="220" y="99"/>
                  <a:pt x="226" y="102"/>
                  <a:pt x="233" y="102"/>
                </a:cubicBezTo>
                <a:cubicBezTo>
                  <a:pt x="239" y="102"/>
                  <a:pt x="244" y="99"/>
                  <a:pt x="248" y="94"/>
                </a:cubicBezTo>
                <a:cubicBezTo>
                  <a:pt x="251" y="89"/>
                  <a:pt x="253" y="81"/>
                  <a:pt x="253" y="72"/>
                </a:cubicBezTo>
                <a:cubicBezTo>
                  <a:pt x="253" y="62"/>
                  <a:pt x="251" y="55"/>
                  <a:pt x="248" y="50"/>
                </a:cubicBezTo>
                <a:cubicBezTo>
                  <a:pt x="244" y="45"/>
                  <a:pt x="239" y="42"/>
                  <a:pt x="233" y="42"/>
                </a:cubicBezTo>
                <a:close/>
                <a:moveTo>
                  <a:pt x="330" y="116"/>
                </a:moveTo>
                <a:cubicBezTo>
                  <a:pt x="317" y="116"/>
                  <a:pt x="306" y="113"/>
                  <a:pt x="299" y="105"/>
                </a:cubicBezTo>
                <a:cubicBezTo>
                  <a:pt x="291" y="97"/>
                  <a:pt x="288" y="86"/>
                  <a:pt x="288" y="73"/>
                </a:cubicBezTo>
                <a:cubicBezTo>
                  <a:pt x="288" y="59"/>
                  <a:pt x="291" y="48"/>
                  <a:pt x="298" y="40"/>
                </a:cubicBezTo>
                <a:cubicBezTo>
                  <a:pt x="305" y="32"/>
                  <a:pt x="315" y="28"/>
                  <a:pt x="327" y="28"/>
                </a:cubicBezTo>
                <a:cubicBezTo>
                  <a:pt x="338" y="28"/>
                  <a:pt x="347" y="31"/>
                  <a:pt x="354" y="38"/>
                </a:cubicBezTo>
                <a:cubicBezTo>
                  <a:pt x="360" y="45"/>
                  <a:pt x="363" y="54"/>
                  <a:pt x="363" y="66"/>
                </a:cubicBezTo>
                <a:cubicBezTo>
                  <a:pt x="363" y="76"/>
                  <a:pt x="363" y="76"/>
                  <a:pt x="363" y="76"/>
                </a:cubicBezTo>
                <a:cubicBezTo>
                  <a:pt x="306" y="76"/>
                  <a:pt x="306" y="76"/>
                  <a:pt x="306" y="76"/>
                </a:cubicBezTo>
                <a:cubicBezTo>
                  <a:pt x="307" y="84"/>
                  <a:pt x="309" y="91"/>
                  <a:pt x="313" y="95"/>
                </a:cubicBezTo>
                <a:cubicBezTo>
                  <a:pt x="317" y="100"/>
                  <a:pt x="323" y="102"/>
                  <a:pt x="331" y="102"/>
                </a:cubicBezTo>
                <a:cubicBezTo>
                  <a:pt x="336" y="102"/>
                  <a:pt x="341" y="102"/>
                  <a:pt x="345" y="101"/>
                </a:cubicBezTo>
                <a:cubicBezTo>
                  <a:pt x="349" y="100"/>
                  <a:pt x="354" y="98"/>
                  <a:pt x="359" y="96"/>
                </a:cubicBezTo>
                <a:cubicBezTo>
                  <a:pt x="359" y="111"/>
                  <a:pt x="359" y="111"/>
                  <a:pt x="359" y="111"/>
                </a:cubicBezTo>
                <a:cubicBezTo>
                  <a:pt x="355" y="113"/>
                  <a:pt x="350" y="114"/>
                  <a:pt x="346" y="115"/>
                </a:cubicBezTo>
                <a:cubicBezTo>
                  <a:pt x="341" y="116"/>
                  <a:pt x="336" y="116"/>
                  <a:pt x="330" y="116"/>
                </a:cubicBezTo>
                <a:close/>
                <a:moveTo>
                  <a:pt x="327" y="41"/>
                </a:moveTo>
                <a:cubicBezTo>
                  <a:pt x="321" y="41"/>
                  <a:pt x="316" y="43"/>
                  <a:pt x="313" y="47"/>
                </a:cubicBezTo>
                <a:cubicBezTo>
                  <a:pt x="309" y="51"/>
                  <a:pt x="307" y="56"/>
                  <a:pt x="307" y="63"/>
                </a:cubicBezTo>
                <a:cubicBezTo>
                  <a:pt x="346" y="63"/>
                  <a:pt x="346" y="63"/>
                  <a:pt x="346" y="63"/>
                </a:cubicBezTo>
                <a:cubicBezTo>
                  <a:pt x="345" y="56"/>
                  <a:pt x="344" y="51"/>
                  <a:pt x="340" y="47"/>
                </a:cubicBezTo>
                <a:cubicBezTo>
                  <a:pt x="337" y="43"/>
                  <a:pt x="333" y="41"/>
                  <a:pt x="327" y="41"/>
                </a:cubicBezTo>
                <a:close/>
                <a:moveTo>
                  <a:pt x="428" y="28"/>
                </a:moveTo>
                <a:cubicBezTo>
                  <a:pt x="431" y="28"/>
                  <a:pt x="434" y="28"/>
                  <a:pt x="437" y="28"/>
                </a:cubicBezTo>
                <a:cubicBezTo>
                  <a:pt x="435" y="45"/>
                  <a:pt x="435" y="45"/>
                  <a:pt x="435" y="45"/>
                </a:cubicBezTo>
                <a:cubicBezTo>
                  <a:pt x="432" y="45"/>
                  <a:pt x="430" y="44"/>
                  <a:pt x="427" y="44"/>
                </a:cubicBezTo>
                <a:cubicBezTo>
                  <a:pt x="420" y="44"/>
                  <a:pt x="414" y="47"/>
                  <a:pt x="409" y="52"/>
                </a:cubicBezTo>
                <a:cubicBezTo>
                  <a:pt x="405" y="56"/>
                  <a:pt x="402" y="62"/>
                  <a:pt x="402" y="70"/>
                </a:cubicBezTo>
                <a:cubicBezTo>
                  <a:pt x="402" y="115"/>
                  <a:pt x="402" y="115"/>
                  <a:pt x="402" y="115"/>
                </a:cubicBezTo>
                <a:cubicBezTo>
                  <a:pt x="384" y="115"/>
                  <a:pt x="384" y="115"/>
                  <a:pt x="384" y="115"/>
                </a:cubicBezTo>
                <a:cubicBezTo>
                  <a:pt x="384" y="29"/>
                  <a:pt x="384" y="29"/>
                  <a:pt x="384" y="29"/>
                </a:cubicBezTo>
                <a:cubicBezTo>
                  <a:pt x="398" y="29"/>
                  <a:pt x="398" y="29"/>
                  <a:pt x="398" y="29"/>
                </a:cubicBezTo>
                <a:cubicBezTo>
                  <a:pt x="401" y="44"/>
                  <a:pt x="401" y="44"/>
                  <a:pt x="401" y="44"/>
                </a:cubicBezTo>
                <a:cubicBezTo>
                  <a:pt x="402" y="44"/>
                  <a:pt x="402" y="44"/>
                  <a:pt x="402" y="44"/>
                </a:cubicBezTo>
                <a:cubicBezTo>
                  <a:pt x="405" y="39"/>
                  <a:pt x="408" y="35"/>
                  <a:pt x="413" y="32"/>
                </a:cubicBezTo>
                <a:cubicBezTo>
                  <a:pt x="417" y="29"/>
                  <a:pt x="422" y="28"/>
                  <a:pt x="428" y="28"/>
                </a:cubicBezTo>
                <a:close/>
                <a:moveTo>
                  <a:pt x="520" y="84"/>
                </a:moveTo>
                <a:cubicBezTo>
                  <a:pt x="520" y="94"/>
                  <a:pt x="516" y="102"/>
                  <a:pt x="509" y="108"/>
                </a:cubicBezTo>
                <a:cubicBezTo>
                  <a:pt x="502" y="114"/>
                  <a:pt x="492" y="116"/>
                  <a:pt x="479" y="116"/>
                </a:cubicBezTo>
                <a:cubicBezTo>
                  <a:pt x="466" y="116"/>
                  <a:pt x="455" y="114"/>
                  <a:pt x="447" y="110"/>
                </a:cubicBezTo>
                <a:cubicBezTo>
                  <a:pt x="447" y="93"/>
                  <a:pt x="447" y="93"/>
                  <a:pt x="447" y="93"/>
                </a:cubicBezTo>
                <a:cubicBezTo>
                  <a:pt x="452" y="95"/>
                  <a:pt x="458" y="97"/>
                  <a:pt x="464" y="99"/>
                </a:cubicBezTo>
                <a:cubicBezTo>
                  <a:pt x="470" y="100"/>
                  <a:pt x="475" y="101"/>
                  <a:pt x="480" y="101"/>
                </a:cubicBezTo>
                <a:cubicBezTo>
                  <a:pt x="487" y="101"/>
                  <a:pt x="493" y="99"/>
                  <a:pt x="496" y="97"/>
                </a:cubicBezTo>
                <a:cubicBezTo>
                  <a:pt x="500" y="94"/>
                  <a:pt x="501" y="90"/>
                  <a:pt x="501" y="85"/>
                </a:cubicBezTo>
                <a:cubicBezTo>
                  <a:pt x="501" y="81"/>
                  <a:pt x="500" y="78"/>
                  <a:pt x="497" y="75"/>
                </a:cubicBezTo>
                <a:cubicBezTo>
                  <a:pt x="493" y="72"/>
                  <a:pt x="487" y="68"/>
                  <a:pt x="477" y="64"/>
                </a:cubicBezTo>
                <a:cubicBezTo>
                  <a:pt x="466" y="60"/>
                  <a:pt x="459" y="55"/>
                  <a:pt x="455" y="50"/>
                </a:cubicBezTo>
                <a:cubicBezTo>
                  <a:pt x="451" y="44"/>
                  <a:pt x="449" y="38"/>
                  <a:pt x="449" y="30"/>
                </a:cubicBezTo>
                <a:cubicBezTo>
                  <a:pt x="449" y="21"/>
                  <a:pt x="452" y="14"/>
                  <a:pt x="459" y="8"/>
                </a:cubicBezTo>
                <a:cubicBezTo>
                  <a:pt x="465" y="3"/>
                  <a:pt x="474" y="0"/>
                  <a:pt x="486" y="0"/>
                </a:cubicBezTo>
                <a:cubicBezTo>
                  <a:pt x="497" y="0"/>
                  <a:pt x="507" y="2"/>
                  <a:pt x="518" y="7"/>
                </a:cubicBezTo>
                <a:cubicBezTo>
                  <a:pt x="512" y="22"/>
                  <a:pt x="512" y="22"/>
                  <a:pt x="512" y="22"/>
                </a:cubicBezTo>
                <a:cubicBezTo>
                  <a:pt x="502" y="18"/>
                  <a:pt x="493" y="16"/>
                  <a:pt x="485" y="16"/>
                </a:cubicBezTo>
                <a:cubicBezTo>
                  <a:pt x="479" y="16"/>
                  <a:pt x="475" y="17"/>
                  <a:pt x="472" y="20"/>
                </a:cubicBezTo>
                <a:cubicBezTo>
                  <a:pt x="469" y="22"/>
                  <a:pt x="467" y="26"/>
                  <a:pt x="467" y="30"/>
                </a:cubicBezTo>
                <a:cubicBezTo>
                  <a:pt x="467" y="33"/>
                  <a:pt x="468" y="36"/>
                  <a:pt x="469" y="38"/>
                </a:cubicBezTo>
                <a:cubicBezTo>
                  <a:pt x="470" y="40"/>
                  <a:pt x="472" y="42"/>
                  <a:pt x="475" y="44"/>
                </a:cubicBezTo>
                <a:cubicBezTo>
                  <a:pt x="478" y="45"/>
                  <a:pt x="483" y="48"/>
                  <a:pt x="490" y="51"/>
                </a:cubicBezTo>
                <a:cubicBezTo>
                  <a:pt x="499" y="54"/>
                  <a:pt x="505" y="58"/>
                  <a:pt x="509" y="61"/>
                </a:cubicBezTo>
                <a:cubicBezTo>
                  <a:pt x="512" y="64"/>
                  <a:pt x="515" y="67"/>
                  <a:pt x="517" y="71"/>
                </a:cubicBezTo>
                <a:cubicBezTo>
                  <a:pt x="519" y="75"/>
                  <a:pt x="520" y="79"/>
                  <a:pt x="520" y="84"/>
                </a:cubicBezTo>
                <a:close/>
                <a:moveTo>
                  <a:pt x="572" y="102"/>
                </a:moveTo>
                <a:cubicBezTo>
                  <a:pt x="576" y="102"/>
                  <a:pt x="581" y="101"/>
                  <a:pt x="585" y="100"/>
                </a:cubicBezTo>
                <a:cubicBezTo>
                  <a:pt x="585" y="113"/>
                  <a:pt x="585" y="113"/>
                  <a:pt x="585" y="113"/>
                </a:cubicBezTo>
                <a:cubicBezTo>
                  <a:pt x="583" y="114"/>
                  <a:pt x="580" y="115"/>
                  <a:pt x="577" y="116"/>
                </a:cubicBezTo>
                <a:cubicBezTo>
                  <a:pt x="574" y="116"/>
                  <a:pt x="571" y="116"/>
                  <a:pt x="567" y="116"/>
                </a:cubicBezTo>
                <a:cubicBezTo>
                  <a:pt x="550" y="116"/>
                  <a:pt x="542" y="107"/>
                  <a:pt x="542" y="89"/>
                </a:cubicBezTo>
                <a:cubicBezTo>
                  <a:pt x="542" y="43"/>
                  <a:pt x="542" y="43"/>
                  <a:pt x="542" y="43"/>
                </a:cubicBezTo>
                <a:cubicBezTo>
                  <a:pt x="530" y="43"/>
                  <a:pt x="530" y="43"/>
                  <a:pt x="530" y="43"/>
                </a:cubicBezTo>
                <a:cubicBezTo>
                  <a:pt x="530" y="35"/>
                  <a:pt x="530" y="35"/>
                  <a:pt x="530" y="35"/>
                </a:cubicBezTo>
                <a:cubicBezTo>
                  <a:pt x="542" y="28"/>
                  <a:pt x="542" y="28"/>
                  <a:pt x="542" y="28"/>
                </a:cubicBezTo>
                <a:cubicBezTo>
                  <a:pt x="549" y="10"/>
                  <a:pt x="549" y="10"/>
                  <a:pt x="549" y="10"/>
                </a:cubicBezTo>
                <a:cubicBezTo>
                  <a:pt x="560" y="10"/>
                  <a:pt x="560" y="10"/>
                  <a:pt x="560" y="10"/>
                </a:cubicBezTo>
                <a:cubicBezTo>
                  <a:pt x="560" y="29"/>
                  <a:pt x="560" y="29"/>
                  <a:pt x="560" y="29"/>
                </a:cubicBezTo>
                <a:cubicBezTo>
                  <a:pt x="584" y="29"/>
                  <a:pt x="584" y="29"/>
                  <a:pt x="584" y="29"/>
                </a:cubicBezTo>
                <a:cubicBezTo>
                  <a:pt x="584" y="43"/>
                  <a:pt x="584" y="43"/>
                  <a:pt x="584" y="43"/>
                </a:cubicBezTo>
                <a:cubicBezTo>
                  <a:pt x="560" y="43"/>
                  <a:pt x="560" y="43"/>
                  <a:pt x="560" y="43"/>
                </a:cubicBezTo>
                <a:cubicBezTo>
                  <a:pt x="560" y="89"/>
                  <a:pt x="560" y="89"/>
                  <a:pt x="560" y="89"/>
                </a:cubicBezTo>
                <a:cubicBezTo>
                  <a:pt x="560" y="93"/>
                  <a:pt x="561" y="96"/>
                  <a:pt x="563" y="99"/>
                </a:cubicBezTo>
                <a:cubicBezTo>
                  <a:pt x="565" y="101"/>
                  <a:pt x="568" y="102"/>
                  <a:pt x="572" y="102"/>
                </a:cubicBezTo>
                <a:close/>
                <a:moveTo>
                  <a:pt x="646" y="28"/>
                </a:moveTo>
                <a:cubicBezTo>
                  <a:pt x="649" y="28"/>
                  <a:pt x="652" y="28"/>
                  <a:pt x="655" y="28"/>
                </a:cubicBezTo>
                <a:cubicBezTo>
                  <a:pt x="653" y="45"/>
                  <a:pt x="653" y="45"/>
                  <a:pt x="653" y="45"/>
                </a:cubicBezTo>
                <a:cubicBezTo>
                  <a:pt x="650" y="45"/>
                  <a:pt x="648" y="44"/>
                  <a:pt x="645" y="44"/>
                </a:cubicBezTo>
                <a:cubicBezTo>
                  <a:pt x="638" y="44"/>
                  <a:pt x="632" y="47"/>
                  <a:pt x="627" y="52"/>
                </a:cubicBezTo>
                <a:cubicBezTo>
                  <a:pt x="623" y="56"/>
                  <a:pt x="620" y="62"/>
                  <a:pt x="620" y="70"/>
                </a:cubicBezTo>
                <a:cubicBezTo>
                  <a:pt x="620" y="115"/>
                  <a:pt x="620" y="115"/>
                  <a:pt x="620" y="115"/>
                </a:cubicBezTo>
                <a:cubicBezTo>
                  <a:pt x="602" y="115"/>
                  <a:pt x="602" y="115"/>
                  <a:pt x="602" y="115"/>
                </a:cubicBezTo>
                <a:cubicBezTo>
                  <a:pt x="602" y="29"/>
                  <a:pt x="602" y="29"/>
                  <a:pt x="602" y="29"/>
                </a:cubicBezTo>
                <a:cubicBezTo>
                  <a:pt x="616" y="29"/>
                  <a:pt x="616" y="29"/>
                  <a:pt x="616" y="29"/>
                </a:cubicBezTo>
                <a:cubicBezTo>
                  <a:pt x="619" y="44"/>
                  <a:pt x="619" y="44"/>
                  <a:pt x="619" y="44"/>
                </a:cubicBezTo>
                <a:cubicBezTo>
                  <a:pt x="620" y="44"/>
                  <a:pt x="620" y="44"/>
                  <a:pt x="620" y="44"/>
                </a:cubicBezTo>
                <a:cubicBezTo>
                  <a:pt x="623" y="39"/>
                  <a:pt x="626" y="35"/>
                  <a:pt x="631" y="32"/>
                </a:cubicBezTo>
                <a:cubicBezTo>
                  <a:pt x="636" y="29"/>
                  <a:pt x="640" y="28"/>
                  <a:pt x="646" y="28"/>
                </a:cubicBezTo>
                <a:close/>
                <a:moveTo>
                  <a:pt x="708" y="116"/>
                </a:moveTo>
                <a:cubicBezTo>
                  <a:pt x="695" y="116"/>
                  <a:pt x="684" y="113"/>
                  <a:pt x="677" y="105"/>
                </a:cubicBezTo>
                <a:cubicBezTo>
                  <a:pt x="669" y="97"/>
                  <a:pt x="666" y="86"/>
                  <a:pt x="666" y="73"/>
                </a:cubicBezTo>
                <a:cubicBezTo>
                  <a:pt x="666" y="59"/>
                  <a:pt x="669" y="48"/>
                  <a:pt x="676" y="40"/>
                </a:cubicBezTo>
                <a:cubicBezTo>
                  <a:pt x="683" y="32"/>
                  <a:pt x="693" y="28"/>
                  <a:pt x="705" y="28"/>
                </a:cubicBezTo>
                <a:cubicBezTo>
                  <a:pt x="716" y="28"/>
                  <a:pt x="725" y="31"/>
                  <a:pt x="732" y="38"/>
                </a:cubicBezTo>
                <a:cubicBezTo>
                  <a:pt x="738" y="45"/>
                  <a:pt x="741" y="54"/>
                  <a:pt x="741" y="66"/>
                </a:cubicBezTo>
                <a:cubicBezTo>
                  <a:pt x="741" y="76"/>
                  <a:pt x="741" y="76"/>
                  <a:pt x="741" y="76"/>
                </a:cubicBezTo>
                <a:cubicBezTo>
                  <a:pt x="684" y="76"/>
                  <a:pt x="684" y="76"/>
                  <a:pt x="684" y="76"/>
                </a:cubicBezTo>
                <a:cubicBezTo>
                  <a:pt x="685" y="84"/>
                  <a:pt x="687" y="91"/>
                  <a:pt x="691" y="95"/>
                </a:cubicBezTo>
                <a:cubicBezTo>
                  <a:pt x="695" y="100"/>
                  <a:pt x="701" y="102"/>
                  <a:pt x="709" y="102"/>
                </a:cubicBezTo>
                <a:cubicBezTo>
                  <a:pt x="714" y="102"/>
                  <a:pt x="719" y="102"/>
                  <a:pt x="723" y="101"/>
                </a:cubicBezTo>
                <a:cubicBezTo>
                  <a:pt x="727" y="100"/>
                  <a:pt x="732" y="98"/>
                  <a:pt x="737" y="96"/>
                </a:cubicBezTo>
                <a:cubicBezTo>
                  <a:pt x="737" y="111"/>
                  <a:pt x="737" y="111"/>
                  <a:pt x="737" y="111"/>
                </a:cubicBezTo>
                <a:cubicBezTo>
                  <a:pt x="733" y="113"/>
                  <a:pt x="728" y="114"/>
                  <a:pt x="724" y="115"/>
                </a:cubicBezTo>
                <a:cubicBezTo>
                  <a:pt x="719" y="116"/>
                  <a:pt x="714" y="116"/>
                  <a:pt x="708" y="116"/>
                </a:cubicBezTo>
                <a:close/>
                <a:moveTo>
                  <a:pt x="705" y="41"/>
                </a:moveTo>
                <a:cubicBezTo>
                  <a:pt x="699" y="41"/>
                  <a:pt x="694" y="43"/>
                  <a:pt x="691" y="47"/>
                </a:cubicBezTo>
                <a:cubicBezTo>
                  <a:pt x="687" y="51"/>
                  <a:pt x="685" y="56"/>
                  <a:pt x="685" y="63"/>
                </a:cubicBezTo>
                <a:cubicBezTo>
                  <a:pt x="724" y="63"/>
                  <a:pt x="724" y="63"/>
                  <a:pt x="724" y="63"/>
                </a:cubicBezTo>
                <a:cubicBezTo>
                  <a:pt x="723" y="56"/>
                  <a:pt x="722" y="51"/>
                  <a:pt x="718" y="47"/>
                </a:cubicBezTo>
                <a:cubicBezTo>
                  <a:pt x="715" y="43"/>
                  <a:pt x="711" y="41"/>
                  <a:pt x="705" y="41"/>
                </a:cubicBezTo>
                <a:close/>
                <a:moveTo>
                  <a:pt x="816" y="115"/>
                </a:moveTo>
                <a:cubicBezTo>
                  <a:pt x="812" y="103"/>
                  <a:pt x="812" y="103"/>
                  <a:pt x="812" y="103"/>
                </a:cubicBezTo>
                <a:cubicBezTo>
                  <a:pt x="811" y="103"/>
                  <a:pt x="811" y="103"/>
                  <a:pt x="811" y="103"/>
                </a:cubicBezTo>
                <a:cubicBezTo>
                  <a:pt x="807" y="108"/>
                  <a:pt x="803" y="112"/>
                  <a:pt x="799" y="114"/>
                </a:cubicBezTo>
                <a:cubicBezTo>
                  <a:pt x="795" y="115"/>
                  <a:pt x="789" y="116"/>
                  <a:pt x="783" y="116"/>
                </a:cubicBezTo>
                <a:cubicBezTo>
                  <a:pt x="774" y="116"/>
                  <a:pt x="768" y="114"/>
                  <a:pt x="763" y="110"/>
                </a:cubicBezTo>
                <a:cubicBezTo>
                  <a:pt x="758" y="105"/>
                  <a:pt x="756" y="99"/>
                  <a:pt x="756" y="90"/>
                </a:cubicBezTo>
                <a:cubicBezTo>
                  <a:pt x="756" y="81"/>
                  <a:pt x="759" y="75"/>
                  <a:pt x="766" y="70"/>
                </a:cubicBezTo>
                <a:cubicBezTo>
                  <a:pt x="772" y="66"/>
                  <a:pt x="782" y="63"/>
                  <a:pt x="796" y="63"/>
                </a:cubicBezTo>
                <a:cubicBezTo>
                  <a:pt x="811" y="62"/>
                  <a:pt x="811" y="62"/>
                  <a:pt x="811" y="62"/>
                </a:cubicBezTo>
                <a:cubicBezTo>
                  <a:pt x="811" y="58"/>
                  <a:pt x="811" y="58"/>
                  <a:pt x="811" y="58"/>
                </a:cubicBezTo>
                <a:cubicBezTo>
                  <a:pt x="811" y="52"/>
                  <a:pt x="809" y="48"/>
                  <a:pt x="807" y="46"/>
                </a:cubicBezTo>
                <a:cubicBezTo>
                  <a:pt x="804" y="43"/>
                  <a:pt x="800" y="42"/>
                  <a:pt x="795" y="42"/>
                </a:cubicBezTo>
                <a:cubicBezTo>
                  <a:pt x="791" y="42"/>
                  <a:pt x="786" y="42"/>
                  <a:pt x="782" y="43"/>
                </a:cubicBezTo>
                <a:cubicBezTo>
                  <a:pt x="778" y="45"/>
                  <a:pt x="774" y="46"/>
                  <a:pt x="771" y="48"/>
                </a:cubicBezTo>
                <a:cubicBezTo>
                  <a:pt x="765" y="35"/>
                  <a:pt x="765" y="35"/>
                  <a:pt x="765" y="35"/>
                </a:cubicBezTo>
                <a:cubicBezTo>
                  <a:pt x="769" y="33"/>
                  <a:pt x="775" y="31"/>
                  <a:pt x="780" y="30"/>
                </a:cubicBezTo>
                <a:cubicBezTo>
                  <a:pt x="786" y="28"/>
                  <a:pt x="791" y="28"/>
                  <a:pt x="796" y="28"/>
                </a:cubicBezTo>
                <a:cubicBezTo>
                  <a:pt x="807" y="28"/>
                  <a:pt x="815" y="30"/>
                  <a:pt x="820" y="35"/>
                </a:cubicBezTo>
                <a:cubicBezTo>
                  <a:pt x="826" y="39"/>
                  <a:pt x="829" y="47"/>
                  <a:pt x="829" y="57"/>
                </a:cubicBezTo>
                <a:cubicBezTo>
                  <a:pt x="829" y="115"/>
                  <a:pt x="829" y="115"/>
                  <a:pt x="829" y="115"/>
                </a:cubicBezTo>
                <a:lnTo>
                  <a:pt x="816" y="115"/>
                </a:lnTo>
                <a:close/>
                <a:moveTo>
                  <a:pt x="789" y="102"/>
                </a:moveTo>
                <a:cubicBezTo>
                  <a:pt x="795" y="102"/>
                  <a:pt x="801" y="101"/>
                  <a:pt x="805" y="97"/>
                </a:cubicBezTo>
                <a:cubicBezTo>
                  <a:pt x="809" y="93"/>
                  <a:pt x="811" y="88"/>
                  <a:pt x="811" y="81"/>
                </a:cubicBezTo>
                <a:cubicBezTo>
                  <a:pt x="811" y="74"/>
                  <a:pt x="811" y="74"/>
                  <a:pt x="811" y="74"/>
                </a:cubicBezTo>
                <a:cubicBezTo>
                  <a:pt x="800" y="74"/>
                  <a:pt x="800" y="74"/>
                  <a:pt x="800" y="74"/>
                </a:cubicBezTo>
                <a:cubicBezTo>
                  <a:pt x="791" y="75"/>
                  <a:pt x="785" y="76"/>
                  <a:pt x="781" y="79"/>
                </a:cubicBezTo>
                <a:cubicBezTo>
                  <a:pt x="777" y="81"/>
                  <a:pt x="775" y="85"/>
                  <a:pt x="775" y="90"/>
                </a:cubicBezTo>
                <a:cubicBezTo>
                  <a:pt x="775" y="94"/>
                  <a:pt x="776" y="97"/>
                  <a:pt x="778" y="99"/>
                </a:cubicBezTo>
                <a:cubicBezTo>
                  <a:pt x="781" y="101"/>
                  <a:pt x="784" y="102"/>
                  <a:pt x="789" y="102"/>
                </a:cubicBezTo>
                <a:close/>
                <a:moveTo>
                  <a:pt x="926" y="115"/>
                </a:moveTo>
                <a:cubicBezTo>
                  <a:pt x="908" y="115"/>
                  <a:pt x="908" y="115"/>
                  <a:pt x="908" y="115"/>
                </a:cubicBezTo>
                <a:cubicBezTo>
                  <a:pt x="908" y="62"/>
                  <a:pt x="908" y="62"/>
                  <a:pt x="908" y="62"/>
                </a:cubicBezTo>
                <a:cubicBezTo>
                  <a:pt x="908" y="55"/>
                  <a:pt x="907" y="51"/>
                  <a:pt x="904" y="47"/>
                </a:cubicBezTo>
                <a:cubicBezTo>
                  <a:pt x="902" y="44"/>
                  <a:pt x="898" y="42"/>
                  <a:pt x="893" y="42"/>
                </a:cubicBezTo>
                <a:cubicBezTo>
                  <a:pt x="886" y="42"/>
                  <a:pt x="881" y="45"/>
                  <a:pt x="877" y="49"/>
                </a:cubicBezTo>
                <a:cubicBezTo>
                  <a:pt x="874" y="54"/>
                  <a:pt x="872" y="62"/>
                  <a:pt x="872" y="72"/>
                </a:cubicBezTo>
                <a:cubicBezTo>
                  <a:pt x="872" y="115"/>
                  <a:pt x="872" y="115"/>
                  <a:pt x="872" y="115"/>
                </a:cubicBezTo>
                <a:cubicBezTo>
                  <a:pt x="854" y="115"/>
                  <a:pt x="854" y="115"/>
                  <a:pt x="854" y="115"/>
                </a:cubicBezTo>
                <a:cubicBezTo>
                  <a:pt x="854" y="29"/>
                  <a:pt x="854" y="29"/>
                  <a:pt x="854" y="29"/>
                </a:cubicBezTo>
                <a:cubicBezTo>
                  <a:pt x="868" y="29"/>
                  <a:pt x="868" y="29"/>
                  <a:pt x="868" y="29"/>
                </a:cubicBezTo>
                <a:cubicBezTo>
                  <a:pt x="871" y="40"/>
                  <a:pt x="871" y="40"/>
                  <a:pt x="871" y="40"/>
                </a:cubicBezTo>
                <a:cubicBezTo>
                  <a:pt x="872" y="40"/>
                  <a:pt x="872" y="40"/>
                  <a:pt x="872" y="40"/>
                </a:cubicBezTo>
                <a:cubicBezTo>
                  <a:pt x="874" y="36"/>
                  <a:pt x="878" y="33"/>
                  <a:pt x="882" y="31"/>
                </a:cubicBezTo>
                <a:cubicBezTo>
                  <a:pt x="887" y="29"/>
                  <a:pt x="892" y="28"/>
                  <a:pt x="897" y="28"/>
                </a:cubicBezTo>
                <a:cubicBezTo>
                  <a:pt x="910" y="28"/>
                  <a:pt x="919" y="32"/>
                  <a:pt x="923" y="41"/>
                </a:cubicBezTo>
                <a:cubicBezTo>
                  <a:pt x="925" y="41"/>
                  <a:pt x="925" y="41"/>
                  <a:pt x="925" y="41"/>
                </a:cubicBezTo>
                <a:cubicBezTo>
                  <a:pt x="927" y="37"/>
                  <a:pt x="931" y="34"/>
                  <a:pt x="935" y="31"/>
                </a:cubicBezTo>
                <a:cubicBezTo>
                  <a:pt x="940" y="29"/>
                  <a:pt x="945" y="28"/>
                  <a:pt x="951" y="28"/>
                </a:cubicBezTo>
                <a:cubicBezTo>
                  <a:pt x="961" y="28"/>
                  <a:pt x="969" y="30"/>
                  <a:pt x="973" y="35"/>
                </a:cubicBezTo>
                <a:cubicBezTo>
                  <a:pt x="978" y="41"/>
                  <a:pt x="981" y="48"/>
                  <a:pt x="981" y="59"/>
                </a:cubicBezTo>
                <a:cubicBezTo>
                  <a:pt x="981" y="115"/>
                  <a:pt x="981" y="115"/>
                  <a:pt x="981" y="115"/>
                </a:cubicBezTo>
                <a:cubicBezTo>
                  <a:pt x="962" y="115"/>
                  <a:pt x="962" y="115"/>
                  <a:pt x="962" y="115"/>
                </a:cubicBezTo>
                <a:cubicBezTo>
                  <a:pt x="962" y="62"/>
                  <a:pt x="962" y="62"/>
                  <a:pt x="962" y="62"/>
                </a:cubicBezTo>
                <a:cubicBezTo>
                  <a:pt x="962" y="55"/>
                  <a:pt x="961" y="51"/>
                  <a:pt x="959" y="47"/>
                </a:cubicBezTo>
                <a:cubicBezTo>
                  <a:pt x="956" y="44"/>
                  <a:pt x="952" y="42"/>
                  <a:pt x="947" y="42"/>
                </a:cubicBezTo>
                <a:cubicBezTo>
                  <a:pt x="940" y="42"/>
                  <a:pt x="935" y="45"/>
                  <a:pt x="931" y="49"/>
                </a:cubicBezTo>
                <a:cubicBezTo>
                  <a:pt x="928" y="54"/>
                  <a:pt x="926" y="60"/>
                  <a:pt x="926" y="69"/>
                </a:cubicBezTo>
                <a:lnTo>
                  <a:pt x="926" y="115"/>
                </a:lnTo>
                <a:close/>
                <a:moveTo>
                  <a:pt x="999" y="68"/>
                </a:moveTo>
                <a:cubicBezTo>
                  <a:pt x="999" y="52"/>
                  <a:pt x="999" y="52"/>
                  <a:pt x="999" y="52"/>
                </a:cubicBezTo>
                <a:cubicBezTo>
                  <a:pt x="1038" y="52"/>
                  <a:pt x="1038" y="52"/>
                  <a:pt x="1038" y="52"/>
                </a:cubicBezTo>
                <a:cubicBezTo>
                  <a:pt x="1038" y="68"/>
                  <a:pt x="1038" y="68"/>
                  <a:pt x="1038" y="68"/>
                </a:cubicBezTo>
                <a:lnTo>
                  <a:pt x="999" y="68"/>
                </a:lnTo>
                <a:close/>
                <a:moveTo>
                  <a:pt x="1153" y="115"/>
                </a:moveTo>
                <a:cubicBezTo>
                  <a:pt x="1131" y="115"/>
                  <a:pt x="1131" y="115"/>
                  <a:pt x="1131" y="115"/>
                </a:cubicBezTo>
                <a:cubicBezTo>
                  <a:pt x="1075" y="25"/>
                  <a:pt x="1075" y="25"/>
                  <a:pt x="1075" y="25"/>
                </a:cubicBezTo>
                <a:cubicBezTo>
                  <a:pt x="1074" y="25"/>
                  <a:pt x="1074" y="25"/>
                  <a:pt x="1074" y="25"/>
                </a:cubicBezTo>
                <a:cubicBezTo>
                  <a:pt x="1075" y="30"/>
                  <a:pt x="1075" y="30"/>
                  <a:pt x="1075" y="30"/>
                </a:cubicBezTo>
                <a:cubicBezTo>
                  <a:pt x="1075" y="39"/>
                  <a:pt x="1076" y="48"/>
                  <a:pt x="1076" y="56"/>
                </a:cubicBezTo>
                <a:cubicBezTo>
                  <a:pt x="1076" y="115"/>
                  <a:pt x="1076" y="115"/>
                  <a:pt x="1076" y="115"/>
                </a:cubicBezTo>
                <a:cubicBezTo>
                  <a:pt x="1059" y="115"/>
                  <a:pt x="1059" y="115"/>
                  <a:pt x="1059" y="115"/>
                </a:cubicBezTo>
                <a:cubicBezTo>
                  <a:pt x="1059" y="2"/>
                  <a:pt x="1059" y="2"/>
                  <a:pt x="1059" y="2"/>
                </a:cubicBezTo>
                <a:cubicBezTo>
                  <a:pt x="1081" y="2"/>
                  <a:pt x="1081" y="2"/>
                  <a:pt x="1081" y="2"/>
                </a:cubicBezTo>
                <a:cubicBezTo>
                  <a:pt x="1137" y="91"/>
                  <a:pt x="1137" y="91"/>
                  <a:pt x="1137" y="91"/>
                </a:cubicBezTo>
                <a:cubicBezTo>
                  <a:pt x="1137" y="91"/>
                  <a:pt x="1137" y="91"/>
                  <a:pt x="1137" y="91"/>
                </a:cubicBezTo>
                <a:cubicBezTo>
                  <a:pt x="1137" y="90"/>
                  <a:pt x="1137" y="86"/>
                  <a:pt x="1137" y="78"/>
                </a:cubicBezTo>
                <a:cubicBezTo>
                  <a:pt x="1137" y="71"/>
                  <a:pt x="1136" y="65"/>
                  <a:pt x="1136" y="61"/>
                </a:cubicBezTo>
                <a:cubicBezTo>
                  <a:pt x="1136" y="2"/>
                  <a:pt x="1136" y="2"/>
                  <a:pt x="1136" y="2"/>
                </a:cubicBezTo>
                <a:cubicBezTo>
                  <a:pt x="1153" y="2"/>
                  <a:pt x="1153" y="2"/>
                  <a:pt x="1153" y="2"/>
                </a:cubicBezTo>
                <a:lnTo>
                  <a:pt x="1153" y="115"/>
                </a:lnTo>
                <a:close/>
                <a:moveTo>
                  <a:pt x="1267" y="115"/>
                </a:moveTo>
                <a:cubicBezTo>
                  <a:pt x="1245" y="115"/>
                  <a:pt x="1245" y="115"/>
                  <a:pt x="1245" y="115"/>
                </a:cubicBezTo>
                <a:cubicBezTo>
                  <a:pt x="1217" y="69"/>
                  <a:pt x="1217" y="69"/>
                  <a:pt x="1217" y="69"/>
                </a:cubicBezTo>
                <a:cubicBezTo>
                  <a:pt x="1188" y="115"/>
                  <a:pt x="1188" y="115"/>
                  <a:pt x="1188" y="115"/>
                </a:cubicBezTo>
                <a:cubicBezTo>
                  <a:pt x="1169" y="115"/>
                  <a:pt x="1169" y="115"/>
                  <a:pt x="1169" y="115"/>
                </a:cubicBezTo>
                <a:cubicBezTo>
                  <a:pt x="1206" y="56"/>
                  <a:pt x="1206" y="56"/>
                  <a:pt x="1206" y="56"/>
                </a:cubicBezTo>
                <a:cubicBezTo>
                  <a:pt x="1171" y="2"/>
                  <a:pt x="1171" y="2"/>
                  <a:pt x="1171" y="2"/>
                </a:cubicBezTo>
                <a:cubicBezTo>
                  <a:pt x="1192" y="2"/>
                  <a:pt x="1192" y="2"/>
                  <a:pt x="1192" y="2"/>
                </a:cubicBezTo>
                <a:cubicBezTo>
                  <a:pt x="1218" y="44"/>
                  <a:pt x="1218" y="44"/>
                  <a:pt x="1218" y="44"/>
                </a:cubicBezTo>
                <a:cubicBezTo>
                  <a:pt x="1244" y="2"/>
                  <a:pt x="1244" y="2"/>
                  <a:pt x="1244" y="2"/>
                </a:cubicBezTo>
                <a:cubicBezTo>
                  <a:pt x="1264" y="2"/>
                  <a:pt x="1264" y="2"/>
                  <a:pt x="1264" y="2"/>
                </a:cubicBezTo>
                <a:cubicBezTo>
                  <a:pt x="1229" y="56"/>
                  <a:pt x="1229" y="56"/>
                  <a:pt x="1229" y="56"/>
                </a:cubicBezTo>
                <a:lnTo>
                  <a:pt x="1267" y="115"/>
                </a:lnTo>
                <a:close/>
                <a:moveTo>
                  <a:pt x="215" y="359"/>
                </a:moveTo>
                <a:cubicBezTo>
                  <a:pt x="212" y="380"/>
                  <a:pt x="208" y="403"/>
                  <a:pt x="201" y="417"/>
                </a:cubicBezTo>
                <a:cubicBezTo>
                  <a:pt x="196" y="414"/>
                  <a:pt x="186" y="409"/>
                  <a:pt x="180" y="407"/>
                </a:cubicBezTo>
                <a:cubicBezTo>
                  <a:pt x="187" y="394"/>
                  <a:pt x="191" y="374"/>
                  <a:pt x="192" y="355"/>
                </a:cubicBezTo>
                <a:lnTo>
                  <a:pt x="215" y="359"/>
                </a:lnTo>
                <a:close/>
                <a:moveTo>
                  <a:pt x="241" y="341"/>
                </a:moveTo>
                <a:cubicBezTo>
                  <a:pt x="241" y="434"/>
                  <a:pt x="241" y="434"/>
                  <a:pt x="241" y="434"/>
                </a:cubicBezTo>
                <a:cubicBezTo>
                  <a:pt x="218" y="434"/>
                  <a:pt x="218" y="434"/>
                  <a:pt x="218" y="434"/>
                </a:cubicBezTo>
                <a:cubicBezTo>
                  <a:pt x="218" y="343"/>
                  <a:pt x="218" y="343"/>
                  <a:pt x="218" y="343"/>
                </a:cubicBezTo>
                <a:cubicBezTo>
                  <a:pt x="185" y="345"/>
                  <a:pt x="185" y="345"/>
                  <a:pt x="185" y="345"/>
                </a:cubicBezTo>
                <a:cubicBezTo>
                  <a:pt x="183" y="322"/>
                  <a:pt x="183" y="322"/>
                  <a:pt x="183" y="322"/>
                </a:cubicBezTo>
                <a:cubicBezTo>
                  <a:pt x="199" y="321"/>
                  <a:pt x="199" y="321"/>
                  <a:pt x="199" y="321"/>
                </a:cubicBezTo>
                <a:cubicBezTo>
                  <a:pt x="202" y="317"/>
                  <a:pt x="206" y="312"/>
                  <a:pt x="210" y="306"/>
                </a:cubicBezTo>
                <a:cubicBezTo>
                  <a:pt x="203" y="297"/>
                  <a:pt x="192" y="285"/>
                  <a:pt x="183" y="276"/>
                </a:cubicBezTo>
                <a:cubicBezTo>
                  <a:pt x="196" y="257"/>
                  <a:pt x="196" y="257"/>
                  <a:pt x="196" y="257"/>
                </a:cubicBezTo>
                <a:cubicBezTo>
                  <a:pt x="197" y="259"/>
                  <a:pt x="199" y="260"/>
                  <a:pt x="201" y="262"/>
                </a:cubicBezTo>
                <a:cubicBezTo>
                  <a:pt x="207" y="249"/>
                  <a:pt x="214" y="234"/>
                  <a:pt x="218" y="222"/>
                </a:cubicBezTo>
                <a:cubicBezTo>
                  <a:pt x="241" y="231"/>
                  <a:pt x="241" y="231"/>
                  <a:pt x="241" y="231"/>
                </a:cubicBezTo>
                <a:cubicBezTo>
                  <a:pt x="233" y="246"/>
                  <a:pt x="224" y="264"/>
                  <a:pt x="216" y="277"/>
                </a:cubicBezTo>
                <a:cubicBezTo>
                  <a:pt x="218" y="280"/>
                  <a:pt x="221" y="283"/>
                  <a:pt x="223" y="286"/>
                </a:cubicBezTo>
                <a:cubicBezTo>
                  <a:pt x="231" y="273"/>
                  <a:pt x="238" y="260"/>
                  <a:pt x="243" y="249"/>
                </a:cubicBezTo>
                <a:cubicBezTo>
                  <a:pt x="265" y="259"/>
                  <a:pt x="265" y="259"/>
                  <a:pt x="265" y="259"/>
                </a:cubicBezTo>
                <a:cubicBezTo>
                  <a:pt x="253" y="279"/>
                  <a:pt x="237" y="302"/>
                  <a:pt x="223" y="320"/>
                </a:cubicBezTo>
                <a:cubicBezTo>
                  <a:pt x="245" y="319"/>
                  <a:pt x="245" y="319"/>
                  <a:pt x="245" y="319"/>
                </a:cubicBezTo>
                <a:cubicBezTo>
                  <a:pt x="242" y="314"/>
                  <a:pt x="240" y="308"/>
                  <a:pt x="237" y="303"/>
                </a:cubicBezTo>
                <a:cubicBezTo>
                  <a:pt x="255" y="295"/>
                  <a:pt x="255" y="295"/>
                  <a:pt x="255" y="295"/>
                </a:cubicBezTo>
                <a:cubicBezTo>
                  <a:pt x="263" y="311"/>
                  <a:pt x="272" y="331"/>
                  <a:pt x="275" y="343"/>
                </a:cubicBezTo>
                <a:cubicBezTo>
                  <a:pt x="256" y="352"/>
                  <a:pt x="256" y="352"/>
                  <a:pt x="256" y="352"/>
                </a:cubicBezTo>
                <a:cubicBezTo>
                  <a:pt x="255" y="349"/>
                  <a:pt x="254" y="345"/>
                  <a:pt x="253" y="341"/>
                </a:cubicBezTo>
                <a:lnTo>
                  <a:pt x="241" y="341"/>
                </a:lnTo>
                <a:close/>
                <a:moveTo>
                  <a:pt x="255" y="401"/>
                </a:moveTo>
                <a:cubicBezTo>
                  <a:pt x="253" y="390"/>
                  <a:pt x="247" y="372"/>
                  <a:pt x="242" y="359"/>
                </a:cubicBezTo>
                <a:cubicBezTo>
                  <a:pt x="261" y="353"/>
                  <a:pt x="261" y="353"/>
                  <a:pt x="261" y="353"/>
                </a:cubicBezTo>
                <a:cubicBezTo>
                  <a:pt x="266" y="366"/>
                  <a:pt x="272" y="382"/>
                  <a:pt x="275" y="394"/>
                </a:cubicBezTo>
                <a:lnTo>
                  <a:pt x="255" y="401"/>
                </a:lnTo>
                <a:close/>
                <a:moveTo>
                  <a:pt x="319" y="336"/>
                </a:moveTo>
                <a:cubicBezTo>
                  <a:pt x="317" y="384"/>
                  <a:pt x="311" y="416"/>
                  <a:pt x="270" y="434"/>
                </a:cubicBezTo>
                <a:cubicBezTo>
                  <a:pt x="267" y="428"/>
                  <a:pt x="260" y="419"/>
                  <a:pt x="255" y="414"/>
                </a:cubicBezTo>
                <a:cubicBezTo>
                  <a:pt x="289" y="400"/>
                  <a:pt x="292" y="376"/>
                  <a:pt x="293" y="336"/>
                </a:cubicBezTo>
                <a:lnTo>
                  <a:pt x="319" y="336"/>
                </a:lnTo>
                <a:close/>
                <a:moveTo>
                  <a:pt x="270" y="306"/>
                </a:moveTo>
                <a:cubicBezTo>
                  <a:pt x="275" y="306"/>
                  <a:pt x="281" y="305"/>
                  <a:pt x="287" y="305"/>
                </a:cubicBezTo>
                <a:cubicBezTo>
                  <a:pt x="292" y="295"/>
                  <a:pt x="296" y="283"/>
                  <a:pt x="299" y="272"/>
                </a:cubicBezTo>
                <a:cubicBezTo>
                  <a:pt x="268" y="272"/>
                  <a:pt x="268" y="272"/>
                  <a:pt x="268" y="272"/>
                </a:cubicBezTo>
                <a:cubicBezTo>
                  <a:pt x="268" y="248"/>
                  <a:pt x="268" y="248"/>
                  <a:pt x="268" y="248"/>
                </a:cubicBezTo>
                <a:cubicBezTo>
                  <a:pt x="314" y="248"/>
                  <a:pt x="314" y="248"/>
                  <a:pt x="314" y="248"/>
                </a:cubicBezTo>
                <a:cubicBezTo>
                  <a:pt x="314" y="222"/>
                  <a:pt x="314" y="222"/>
                  <a:pt x="314" y="222"/>
                </a:cubicBezTo>
                <a:cubicBezTo>
                  <a:pt x="342" y="222"/>
                  <a:pt x="342" y="222"/>
                  <a:pt x="342" y="222"/>
                </a:cubicBezTo>
                <a:cubicBezTo>
                  <a:pt x="342" y="248"/>
                  <a:pt x="342" y="248"/>
                  <a:pt x="342" y="248"/>
                </a:cubicBezTo>
                <a:cubicBezTo>
                  <a:pt x="392" y="248"/>
                  <a:pt x="392" y="248"/>
                  <a:pt x="392" y="248"/>
                </a:cubicBezTo>
                <a:cubicBezTo>
                  <a:pt x="392" y="272"/>
                  <a:pt x="392" y="272"/>
                  <a:pt x="392" y="272"/>
                </a:cubicBezTo>
                <a:cubicBezTo>
                  <a:pt x="329" y="272"/>
                  <a:pt x="329" y="272"/>
                  <a:pt x="329" y="272"/>
                </a:cubicBezTo>
                <a:cubicBezTo>
                  <a:pt x="324" y="283"/>
                  <a:pt x="319" y="294"/>
                  <a:pt x="315" y="303"/>
                </a:cubicBezTo>
                <a:cubicBezTo>
                  <a:pt x="327" y="302"/>
                  <a:pt x="340" y="301"/>
                  <a:pt x="353" y="300"/>
                </a:cubicBezTo>
                <a:cubicBezTo>
                  <a:pt x="349" y="295"/>
                  <a:pt x="346" y="291"/>
                  <a:pt x="342" y="286"/>
                </a:cubicBezTo>
                <a:cubicBezTo>
                  <a:pt x="363" y="275"/>
                  <a:pt x="363" y="275"/>
                  <a:pt x="363" y="275"/>
                </a:cubicBezTo>
                <a:cubicBezTo>
                  <a:pt x="376" y="291"/>
                  <a:pt x="391" y="312"/>
                  <a:pt x="397" y="327"/>
                </a:cubicBezTo>
                <a:cubicBezTo>
                  <a:pt x="375" y="339"/>
                  <a:pt x="375" y="339"/>
                  <a:pt x="375" y="339"/>
                </a:cubicBezTo>
                <a:cubicBezTo>
                  <a:pt x="373" y="334"/>
                  <a:pt x="370" y="328"/>
                  <a:pt x="367" y="323"/>
                </a:cubicBezTo>
                <a:cubicBezTo>
                  <a:pt x="333" y="325"/>
                  <a:pt x="297" y="328"/>
                  <a:pt x="272" y="330"/>
                </a:cubicBezTo>
                <a:lnTo>
                  <a:pt x="270" y="306"/>
                </a:lnTo>
                <a:close/>
                <a:moveTo>
                  <a:pt x="371" y="409"/>
                </a:moveTo>
                <a:cubicBezTo>
                  <a:pt x="375" y="409"/>
                  <a:pt x="376" y="405"/>
                  <a:pt x="376" y="381"/>
                </a:cubicBezTo>
                <a:cubicBezTo>
                  <a:pt x="381" y="385"/>
                  <a:pt x="392" y="389"/>
                  <a:pt x="399" y="391"/>
                </a:cubicBezTo>
                <a:cubicBezTo>
                  <a:pt x="397" y="424"/>
                  <a:pt x="390" y="432"/>
                  <a:pt x="374" y="432"/>
                </a:cubicBezTo>
                <a:cubicBezTo>
                  <a:pt x="359" y="432"/>
                  <a:pt x="359" y="432"/>
                  <a:pt x="359" y="432"/>
                </a:cubicBezTo>
                <a:cubicBezTo>
                  <a:pt x="339" y="432"/>
                  <a:pt x="335" y="425"/>
                  <a:pt x="335" y="402"/>
                </a:cubicBezTo>
                <a:cubicBezTo>
                  <a:pt x="335" y="336"/>
                  <a:pt x="335" y="336"/>
                  <a:pt x="335" y="336"/>
                </a:cubicBezTo>
                <a:cubicBezTo>
                  <a:pt x="360" y="336"/>
                  <a:pt x="360" y="336"/>
                  <a:pt x="360" y="336"/>
                </a:cubicBezTo>
                <a:cubicBezTo>
                  <a:pt x="360" y="402"/>
                  <a:pt x="360" y="402"/>
                  <a:pt x="360" y="402"/>
                </a:cubicBezTo>
                <a:cubicBezTo>
                  <a:pt x="360" y="408"/>
                  <a:pt x="361" y="409"/>
                  <a:pt x="364" y="409"/>
                </a:cubicBezTo>
                <a:lnTo>
                  <a:pt x="371" y="409"/>
                </a:lnTo>
                <a:close/>
                <a:moveTo>
                  <a:pt x="529" y="222"/>
                </a:moveTo>
                <a:cubicBezTo>
                  <a:pt x="553" y="257"/>
                  <a:pt x="590" y="286"/>
                  <a:pt x="626" y="300"/>
                </a:cubicBezTo>
                <a:cubicBezTo>
                  <a:pt x="619" y="307"/>
                  <a:pt x="613" y="316"/>
                  <a:pt x="608" y="325"/>
                </a:cubicBezTo>
                <a:cubicBezTo>
                  <a:pt x="597" y="319"/>
                  <a:pt x="585" y="311"/>
                  <a:pt x="573" y="303"/>
                </a:cubicBezTo>
                <a:cubicBezTo>
                  <a:pt x="573" y="319"/>
                  <a:pt x="573" y="319"/>
                  <a:pt x="573" y="319"/>
                </a:cubicBezTo>
                <a:cubicBezTo>
                  <a:pt x="460" y="319"/>
                  <a:pt x="460" y="319"/>
                  <a:pt x="460" y="319"/>
                </a:cubicBezTo>
                <a:cubicBezTo>
                  <a:pt x="460" y="303"/>
                  <a:pt x="460" y="303"/>
                  <a:pt x="460" y="303"/>
                </a:cubicBezTo>
                <a:cubicBezTo>
                  <a:pt x="449" y="311"/>
                  <a:pt x="437" y="318"/>
                  <a:pt x="425" y="325"/>
                </a:cubicBezTo>
                <a:cubicBezTo>
                  <a:pt x="422" y="318"/>
                  <a:pt x="414" y="309"/>
                  <a:pt x="408" y="303"/>
                </a:cubicBezTo>
                <a:cubicBezTo>
                  <a:pt x="447" y="284"/>
                  <a:pt x="484" y="250"/>
                  <a:pt x="501" y="222"/>
                </a:cubicBezTo>
                <a:lnTo>
                  <a:pt x="529" y="222"/>
                </a:lnTo>
                <a:close/>
                <a:moveTo>
                  <a:pt x="446" y="341"/>
                </a:moveTo>
                <a:cubicBezTo>
                  <a:pt x="589" y="341"/>
                  <a:pt x="589" y="341"/>
                  <a:pt x="589" y="341"/>
                </a:cubicBezTo>
                <a:cubicBezTo>
                  <a:pt x="589" y="434"/>
                  <a:pt x="589" y="434"/>
                  <a:pt x="589" y="434"/>
                </a:cubicBezTo>
                <a:cubicBezTo>
                  <a:pt x="562" y="434"/>
                  <a:pt x="562" y="434"/>
                  <a:pt x="562" y="434"/>
                </a:cubicBezTo>
                <a:cubicBezTo>
                  <a:pt x="562" y="426"/>
                  <a:pt x="562" y="426"/>
                  <a:pt x="562" y="426"/>
                </a:cubicBezTo>
                <a:cubicBezTo>
                  <a:pt x="472" y="426"/>
                  <a:pt x="472" y="426"/>
                  <a:pt x="472" y="426"/>
                </a:cubicBezTo>
                <a:cubicBezTo>
                  <a:pt x="472" y="434"/>
                  <a:pt x="472" y="434"/>
                  <a:pt x="472" y="434"/>
                </a:cubicBezTo>
                <a:cubicBezTo>
                  <a:pt x="446" y="434"/>
                  <a:pt x="446" y="434"/>
                  <a:pt x="446" y="434"/>
                </a:cubicBezTo>
                <a:lnTo>
                  <a:pt x="446" y="341"/>
                </a:lnTo>
                <a:close/>
                <a:moveTo>
                  <a:pt x="562" y="295"/>
                </a:moveTo>
                <a:cubicBezTo>
                  <a:pt x="543" y="280"/>
                  <a:pt x="527" y="264"/>
                  <a:pt x="516" y="249"/>
                </a:cubicBezTo>
                <a:cubicBezTo>
                  <a:pt x="505" y="264"/>
                  <a:pt x="489" y="280"/>
                  <a:pt x="471" y="295"/>
                </a:cubicBezTo>
                <a:lnTo>
                  <a:pt x="562" y="295"/>
                </a:lnTo>
                <a:close/>
                <a:moveTo>
                  <a:pt x="472" y="365"/>
                </a:moveTo>
                <a:cubicBezTo>
                  <a:pt x="472" y="402"/>
                  <a:pt x="472" y="402"/>
                  <a:pt x="472" y="402"/>
                </a:cubicBezTo>
                <a:cubicBezTo>
                  <a:pt x="562" y="402"/>
                  <a:pt x="562" y="402"/>
                  <a:pt x="562" y="402"/>
                </a:cubicBezTo>
                <a:cubicBezTo>
                  <a:pt x="562" y="365"/>
                  <a:pt x="562" y="365"/>
                  <a:pt x="562" y="365"/>
                </a:cubicBezTo>
                <a:lnTo>
                  <a:pt x="472" y="365"/>
                </a:lnTo>
                <a:close/>
                <a:moveTo>
                  <a:pt x="690" y="298"/>
                </a:moveTo>
                <a:cubicBezTo>
                  <a:pt x="678" y="307"/>
                  <a:pt x="665" y="315"/>
                  <a:pt x="652" y="321"/>
                </a:cubicBezTo>
                <a:cubicBezTo>
                  <a:pt x="649" y="314"/>
                  <a:pt x="642" y="304"/>
                  <a:pt x="636" y="298"/>
                </a:cubicBezTo>
                <a:cubicBezTo>
                  <a:pt x="675" y="281"/>
                  <a:pt x="711" y="249"/>
                  <a:pt x="728" y="222"/>
                </a:cubicBezTo>
                <a:cubicBezTo>
                  <a:pt x="756" y="222"/>
                  <a:pt x="756" y="222"/>
                  <a:pt x="756" y="222"/>
                </a:cubicBezTo>
                <a:cubicBezTo>
                  <a:pt x="780" y="256"/>
                  <a:pt x="816" y="282"/>
                  <a:pt x="852" y="294"/>
                </a:cubicBezTo>
                <a:cubicBezTo>
                  <a:pt x="845" y="301"/>
                  <a:pt x="839" y="311"/>
                  <a:pt x="834" y="319"/>
                </a:cubicBezTo>
                <a:cubicBezTo>
                  <a:pt x="822" y="313"/>
                  <a:pt x="809" y="306"/>
                  <a:pt x="796" y="297"/>
                </a:cubicBezTo>
                <a:cubicBezTo>
                  <a:pt x="796" y="315"/>
                  <a:pt x="796" y="315"/>
                  <a:pt x="796" y="315"/>
                </a:cubicBezTo>
                <a:cubicBezTo>
                  <a:pt x="690" y="315"/>
                  <a:pt x="690" y="315"/>
                  <a:pt x="690" y="315"/>
                </a:cubicBezTo>
                <a:lnTo>
                  <a:pt x="690" y="298"/>
                </a:lnTo>
                <a:close/>
                <a:moveTo>
                  <a:pt x="650" y="334"/>
                </a:moveTo>
                <a:cubicBezTo>
                  <a:pt x="838" y="334"/>
                  <a:pt x="838" y="334"/>
                  <a:pt x="838" y="334"/>
                </a:cubicBezTo>
                <a:cubicBezTo>
                  <a:pt x="838" y="359"/>
                  <a:pt x="838" y="359"/>
                  <a:pt x="838" y="359"/>
                </a:cubicBezTo>
                <a:cubicBezTo>
                  <a:pt x="736" y="359"/>
                  <a:pt x="736" y="359"/>
                  <a:pt x="736" y="359"/>
                </a:cubicBezTo>
                <a:cubicBezTo>
                  <a:pt x="730" y="372"/>
                  <a:pt x="722" y="386"/>
                  <a:pt x="715" y="399"/>
                </a:cubicBezTo>
                <a:cubicBezTo>
                  <a:pt x="737" y="398"/>
                  <a:pt x="761" y="397"/>
                  <a:pt x="784" y="396"/>
                </a:cubicBezTo>
                <a:cubicBezTo>
                  <a:pt x="777" y="388"/>
                  <a:pt x="769" y="380"/>
                  <a:pt x="761" y="373"/>
                </a:cubicBezTo>
                <a:cubicBezTo>
                  <a:pt x="785" y="361"/>
                  <a:pt x="785" y="361"/>
                  <a:pt x="785" y="361"/>
                </a:cubicBezTo>
                <a:cubicBezTo>
                  <a:pt x="805" y="378"/>
                  <a:pt x="827" y="402"/>
                  <a:pt x="837" y="419"/>
                </a:cubicBezTo>
                <a:cubicBezTo>
                  <a:pt x="812" y="434"/>
                  <a:pt x="812" y="434"/>
                  <a:pt x="812" y="434"/>
                </a:cubicBezTo>
                <a:cubicBezTo>
                  <a:pt x="810" y="430"/>
                  <a:pt x="807" y="425"/>
                  <a:pt x="803" y="420"/>
                </a:cubicBezTo>
                <a:cubicBezTo>
                  <a:pt x="750" y="423"/>
                  <a:pt x="694" y="425"/>
                  <a:pt x="655" y="427"/>
                </a:cubicBezTo>
                <a:cubicBezTo>
                  <a:pt x="651" y="401"/>
                  <a:pt x="651" y="401"/>
                  <a:pt x="651" y="401"/>
                </a:cubicBezTo>
                <a:cubicBezTo>
                  <a:pt x="686" y="400"/>
                  <a:pt x="686" y="400"/>
                  <a:pt x="686" y="400"/>
                </a:cubicBezTo>
                <a:cubicBezTo>
                  <a:pt x="692" y="387"/>
                  <a:pt x="698" y="372"/>
                  <a:pt x="703" y="359"/>
                </a:cubicBezTo>
                <a:cubicBezTo>
                  <a:pt x="650" y="359"/>
                  <a:pt x="650" y="359"/>
                  <a:pt x="650" y="359"/>
                </a:cubicBezTo>
                <a:lnTo>
                  <a:pt x="650" y="334"/>
                </a:lnTo>
                <a:close/>
                <a:moveTo>
                  <a:pt x="787" y="290"/>
                </a:moveTo>
                <a:cubicBezTo>
                  <a:pt x="769" y="277"/>
                  <a:pt x="753" y="262"/>
                  <a:pt x="743" y="248"/>
                </a:cubicBezTo>
                <a:cubicBezTo>
                  <a:pt x="733" y="262"/>
                  <a:pt x="719" y="277"/>
                  <a:pt x="702" y="290"/>
                </a:cubicBezTo>
                <a:lnTo>
                  <a:pt x="787" y="290"/>
                </a:lnTo>
                <a:close/>
                <a:moveTo>
                  <a:pt x="957" y="281"/>
                </a:moveTo>
                <a:cubicBezTo>
                  <a:pt x="864" y="281"/>
                  <a:pt x="864" y="281"/>
                  <a:pt x="864" y="281"/>
                </a:cubicBezTo>
                <a:cubicBezTo>
                  <a:pt x="864" y="260"/>
                  <a:pt x="864" y="260"/>
                  <a:pt x="864" y="260"/>
                </a:cubicBezTo>
                <a:cubicBezTo>
                  <a:pt x="957" y="260"/>
                  <a:pt x="957" y="260"/>
                  <a:pt x="957" y="260"/>
                </a:cubicBezTo>
                <a:lnTo>
                  <a:pt x="957" y="281"/>
                </a:lnTo>
                <a:close/>
                <a:moveTo>
                  <a:pt x="947" y="422"/>
                </a:moveTo>
                <a:cubicBezTo>
                  <a:pt x="898" y="422"/>
                  <a:pt x="898" y="422"/>
                  <a:pt x="898" y="422"/>
                </a:cubicBezTo>
                <a:cubicBezTo>
                  <a:pt x="898" y="431"/>
                  <a:pt x="898" y="431"/>
                  <a:pt x="898" y="431"/>
                </a:cubicBezTo>
                <a:cubicBezTo>
                  <a:pt x="874" y="431"/>
                  <a:pt x="874" y="431"/>
                  <a:pt x="874" y="431"/>
                </a:cubicBezTo>
                <a:cubicBezTo>
                  <a:pt x="874" y="353"/>
                  <a:pt x="874" y="353"/>
                  <a:pt x="874" y="353"/>
                </a:cubicBezTo>
                <a:cubicBezTo>
                  <a:pt x="947" y="353"/>
                  <a:pt x="947" y="353"/>
                  <a:pt x="947" y="353"/>
                </a:cubicBezTo>
                <a:lnTo>
                  <a:pt x="947" y="422"/>
                </a:lnTo>
                <a:close/>
                <a:moveTo>
                  <a:pt x="875" y="291"/>
                </a:moveTo>
                <a:cubicBezTo>
                  <a:pt x="948" y="291"/>
                  <a:pt x="948" y="291"/>
                  <a:pt x="948" y="291"/>
                </a:cubicBezTo>
                <a:cubicBezTo>
                  <a:pt x="948" y="312"/>
                  <a:pt x="948" y="312"/>
                  <a:pt x="948" y="312"/>
                </a:cubicBezTo>
                <a:cubicBezTo>
                  <a:pt x="875" y="312"/>
                  <a:pt x="875" y="312"/>
                  <a:pt x="875" y="312"/>
                </a:cubicBezTo>
                <a:lnTo>
                  <a:pt x="875" y="291"/>
                </a:lnTo>
                <a:close/>
                <a:moveTo>
                  <a:pt x="875" y="322"/>
                </a:moveTo>
                <a:cubicBezTo>
                  <a:pt x="948" y="322"/>
                  <a:pt x="948" y="322"/>
                  <a:pt x="948" y="322"/>
                </a:cubicBezTo>
                <a:cubicBezTo>
                  <a:pt x="948" y="342"/>
                  <a:pt x="948" y="342"/>
                  <a:pt x="948" y="342"/>
                </a:cubicBezTo>
                <a:cubicBezTo>
                  <a:pt x="875" y="342"/>
                  <a:pt x="875" y="342"/>
                  <a:pt x="875" y="342"/>
                </a:cubicBezTo>
                <a:lnTo>
                  <a:pt x="875" y="322"/>
                </a:lnTo>
                <a:close/>
                <a:moveTo>
                  <a:pt x="948" y="250"/>
                </a:moveTo>
                <a:cubicBezTo>
                  <a:pt x="876" y="250"/>
                  <a:pt x="876" y="250"/>
                  <a:pt x="876" y="250"/>
                </a:cubicBezTo>
                <a:cubicBezTo>
                  <a:pt x="876" y="229"/>
                  <a:pt x="876" y="229"/>
                  <a:pt x="876" y="229"/>
                </a:cubicBezTo>
                <a:cubicBezTo>
                  <a:pt x="948" y="229"/>
                  <a:pt x="948" y="229"/>
                  <a:pt x="948" y="229"/>
                </a:cubicBezTo>
                <a:lnTo>
                  <a:pt x="948" y="250"/>
                </a:lnTo>
                <a:close/>
                <a:moveTo>
                  <a:pt x="898" y="375"/>
                </a:moveTo>
                <a:cubicBezTo>
                  <a:pt x="898" y="401"/>
                  <a:pt x="898" y="401"/>
                  <a:pt x="898" y="401"/>
                </a:cubicBezTo>
                <a:cubicBezTo>
                  <a:pt x="924" y="401"/>
                  <a:pt x="924" y="401"/>
                  <a:pt x="924" y="401"/>
                </a:cubicBezTo>
                <a:cubicBezTo>
                  <a:pt x="924" y="375"/>
                  <a:pt x="924" y="375"/>
                  <a:pt x="924" y="375"/>
                </a:cubicBezTo>
                <a:lnTo>
                  <a:pt x="898" y="375"/>
                </a:lnTo>
                <a:close/>
                <a:moveTo>
                  <a:pt x="1078" y="325"/>
                </a:moveTo>
                <a:cubicBezTo>
                  <a:pt x="1031" y="325"/>
                  <a:pt x="1031" y="325"/>
                  <a:pt x="1031" y="325"/>
                </a:cubicBezTo>
                <a:cubicBezTo>
                  <a:pt x="1031" y="434"/>
                  <a:pt x="1031" y="434"/>
                  <a:pt x="1031" y="434"/>
                </a:cubicBezTo>
                <a:cubicBezTo>
                  <a:pt x="1003" y="434"/>
                  <a:pt x="1003" y="434"/>
                  <a:pt x="1003" y="434"/>
                </a:cubicBezTo>
                <a:cubicBezTo>
                  <a:pt x="1003" y="325"/>
                  <a:pt x="1003" y="325"/>
                  <a:pt x="1003" y="325"/>
                </a:cubicBezTo>
                <a:cubicBezTo>
                  <a:pt x="956" y="325"/>
                  <a:pt x="956" y="325"/>
                  <a:pt x="956" y="325"/>
                </a:cubicBezTo>
                <a:cubicBezTo>
                  <a:pt x="956" y="298"/>
                  <a:pt x="956" y="298"/>
                  <a:pt x="956" y="298"/>
                </a:cubicBezTo>
                <a:cubicBezTo>
                  <a:pt x="1003" y="298"/>
                  <a:pt x="1003" y="298"/>
                  <a:pt x="1003" y="298"/>
                </a:cubicBezTo>
                <a:cubicBezTo>
                  <a:pt x="1003" y="223"/>
                  <a:pt x="1003" y="223"/>
                  <a:pt x="1003" y="223"/>
                </a:cubicBezTo>
                <a:cubicBezTo>
                  <a:pt x="1031" y="223"/>
                  <a:pt x="1031" y="223"/>
                  <a:pt x="1031" y="223"/>
                </a:cubicBezTo>
                <a:cubicBezTo>
                  <a:pt x="1031" y="298"/>
                  <a:pt x="1031" y="298"/>
                  <a:pt x="1031" y="298"/>
                </a:cubicBezTo>
                <a:cubicBezTo>
                  <a:pt x="1078" y="298"/>
                  <a:pt x="1078" y="298"/>
                  <a:pt x="1078" y="298"/>
                </a:cubicBezTo>
                <a:lnTo>
                  <a:pt x="1078"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nvGrpSpPr>
          <p:cNvPr id="10" name="グループ化 9">
            <a:extLst>
              <a:ext uri="{FF2B5EF4-FFF2-40B4-BE49-F238E27FC236}">
                <a16:creationId xmlns:a16="http://schemas.microsoft.com/office/drawing/2014/main" id="{25B181CC-B6CA-9C49-CD8F-A3BEE183E57E}"/>
              </a:ext>
            </a:extLst>
          </p:cNvPr>
          <p:cNvGrpSpPr/>
          <p:nvPr/>
        </p:nvGrpSpPr>
        <p:grpSpPr>
          <a:xfrm>
            <a:off x="447675" y="2201419"/>
            <a:ext cx="1000361" cy="364807"/>
            <a:chOff x="930561" y="1504111"/>
            <a:chExt cx="1000361" cy="364807"/>
          </a:xfrm>
        </p:grpSpPr>
        <p:sp>
          <p:nvSpPr>
            <p:cNvPr id="11" name="Freeform 61">
              <a:extLst>
                <a:ext uri="{FF2B5EF4-FFF2-40B4-BE49-F238E27FC236}">
                  <a16:creationId xmlns:a16="http://schemas.microsoft.com/office/drawing/2014/main" id="{50BC93CF-968B-EBE5-A16A-1F3DADE42B16}"/>
                </a:ext>
              </a:extLst>
            </p:cNvPr>
            <p:cNvSpPr>
              <a:spLocks noEditPoints="1"/>
            </p:cNvSpPr>
            <p:nvPr/>
          </p:nvSpPr>
          <p:spPr bwMode="auto">
            <a:xfrm>
              <a:off x="930561" y="1504111"/>
              <a:ext cx="515711" cy="364807"/>
            </a:xfrm>
            <a:custGeom>
              <a:avLst/>
              <a:gdLst>
                <a:gd name="T0" fmla="*/ 699 w 1172"/>
                <a:gd name="T1" fmla="*/ 832 h 832"/>
                <a:gd name="T2" fmla="*/ 845 w 1172"/>
                <a:gd name="T3" fmla="*/ 692 h 832"/>
                <a:gd name="T4" fmla="*/ 1026 w 1172"/>
                <a:gd name="T5" fmla="*/ 832 h 832"/>
                <a:gd name="T6" fmla="*/ 1172 w 1172"/>
                <a:gd name="T7" fmla="*/ 0 h 832"/>
                <a:gd name="T8" fmla="*/ 1022 w 1172"/>
                <a:gd name="T9" fmla="*/ 72 h 832"/>
                <a:gd name="T10" fmla="*/ 1106 w 1172"/>
                <a:gd name="T11" fmla="*/ 178 h 832"/>
                <a:gd name="T12" fmla="*/ 1022 w 1172"/>
                <a:gd name="T13" fmla="*/ 72 h 832"/>
                <a:gd name="T14" fmla="*/ 977 w 1172"/>
                <a:gd name="T15" fmla="*/ 72 h 832"/>
                <a:gd name="T16" fmla="*/ 894 w 1172"/>
                <a:gd name="T17" fmla="*/ 178 h 832"/>
                <a:gd name="T18" fmla="*/ 765 w 1172"/>
                <a:gd name="T19" fmla="*/ 72 h 832"/>
                <a:gd name="T20" fmla="*/ 849 w 1172"/>
                <a:gd name="T21" fmla="*/ 178 h 832"/>
                <a:gd name="T22" fmla="*/ 765 w 1172"/>
                <a:gd name="T23" fmla="*/ 72 h 832"/>
                <a:gd name="T24" fmla="*/ 1106 w 1172"/>
                <a:gd name="T25" fmla="*/ 223 h 832"/>
                <a:gd name="T26" fmla="*/ 1022 w 1172"/>
                <a:gd name="T27" fmla="*/ 329 h 832"/>
                <a:gd name="T28" fmla="*/ 894 w 1172"/>
                <a:gd name="T29" fmla="*/ 223 h 832"/>
                <a:gd name="T30" fmla="*/ 977 w 1172"/>
                <a:gd name="T31" fmla="*/ 329 h 832"/>
                <a:gd name="T32" fmla="*/ 894 w 1172"/>
                <a:gd name="T33" fmla="*/ 223 h 832"/>
                <a:gd name="T34" fmla="*/ 849 w 1172"/>
                <a:gd name="T35" fmla="*/ 223 h 832"/>
                <a:gd name="T36" fmla="*/ 765 w 1172"/>
                <a:gd name="T37" fmla="*/ 329 h 832"/>
                <a:gd name="T38" fmla="*/ 1022 w 1172"/>
                <a:gd name="T39" fmla="*/ 375 h 832"/>
                <a:gd name="T40" fmla="*/ 1106 w 1172"/>
                <a:gd name="T41" fmla="*/ 480 h 832"/>
                <a:gd name="T42" fmla="*/ 1022 w 1172"/>
                <a:gd name="T43" fmla="*/ 375 h 832"/>
                <a:gd name="T44" fmla="*/ 977 w 1172"/>
                <a:gd name="T45" fmla="*/ 375 h 832"/>
                <a:gd name="T46" fmla="*/ 894 w 1172"/>
                <a:gd name="T47" fmla="*/ 480 h 832"/>
                <a:gd name="T48" fmla="*/ 765 w 1172"/>
                <a:gd name="T49" fmla="*/ 375 h 832"/>
                <a:gd name="T50" fmla="*/ 849 w 1172"/>
                <a:gd name="T51" fmla="*/ 480 h 832"/>
                <a:gd name="T52" fmla="*/ 765 w 1172"/>
                <a:gd name="T53" fmla="*/ 375 h 832"/>
                <a:gd name="T54" fmla="*/ 1106 w 1172"/>
                <a:gd name="T55" fmla="*/ 526 h 832"/>
                <a:gd name="T56" fmla="*/ 1022 w 1172"/>
                <a:gd name="T57" fmla="*/ 632 h 832"/>
                <a:gd name="T58" fmla="*/ 894 w 1172"/>
                <a:gd name="T59" fmla="*/ 526 h 832"/>
                <a:gd name="T60" fmla="*/ 977 w 1172"/>
                <a:gd name="T61" fmla="*/ 632 h 832"/>
                <a:gd name="T62" fmla="*/ 894 w 1172"/>
                <a:gd name="T63" fmla="*/ 526 h 832"/>
                <a:gd name="T64" fmla="*/ 849 w 1172"/>
                <a:gd name="T65" fmla="*/ 526 h 832"/>
                <a:gd name="T66" fmla="*/ 765 w 1172"/>
                <a:gd name="T67" fmla="*/ 632 h 832"/>
                <a:gd name="T68" fmla="*/ 236 w 1172"/>
                <a:gd name="T69" fmla="*/ 232 h 832"/>
                <a:gd name="T70" fmla="*/ 236 w 1172"/>
                <a:gd name="T71" fmla="*/ 600 h 832"/>
                <a:gd name="T72" fmla="*/ 236 w 1172"/>
                <a:gd name="T73" fmla="*/ 232 h 832"/>
                <a:gd name="T74" fmla="*/ 320 w 1172"/>
                <a:gd name="T75" fmla="*/ 453 h 832"/>
                <a:gd name="T76" fmla="*/ 256 w 1172"/>
                <a:gd name="T77" fmla="*/ 477 h 832"/>
                <a:gd name="T78" fmla="*/ 320 w 1172"/>
                <a:gd name="T79" fmla="*/ 506 h 832"/>
                <a:gd name="T80" fmla="*/ 256 w 1172"/>
                <a:gd name="T81" fmla="*/ 540 h 832"/>
                <a:gd name="T82" fmla="*/ 217 w 1172"/>
                <a:gd name="T83" fmla="*/ 506 h 832"/>
                <a:gd name="T84" fmla="*/ 153 w 1172"/>
                <a:gd name="T85" fmla="*/ 477 h 832"/>
                <a:gd name="T86" fmla="*/ 217 w 1172"/>
                <a:gd name="T87" fmla="*/ 453 h 832"/>
                <a:gd name="T88" fmla="*/ 153 w 1172"/>
                <a:gd name="T89" fmla="*/ 423 h 832"/>
                <a:gd name="T90" fmla="*/ 130 w 1172"/>
                <a:gd name="T91" fmla="*/ 308 h 832"/>
                <a:gd name="T92" fmla="*/ 236 w 1172"/>
                <a:gd name="T93" fmla="*/ 405 h 832"/>
                <a:gd name="T94" fmla="*/ 344 w 1172"/>
                <a:gd name="T95" fmla="*/ 308 h 832"/>
                <a:gd name="T96" fmla="*/ 320 w 1172"/>
                <a:gd name="T97" fmla="*/ 423 h 832"/>
                <a:gd name="T98" fmla="*/ 540 w 1172"/>
                <a:gd name="T99" fmla="*/ 330 h 832"/>
                <a:gd name="T100" fmla="*/ 471 w 1172"/>
                <a:gd name="T101" fmla="*/ 396 h 832"/>
                <a:gd name="T102" fmla="*/ 0 w 1172"/>
                <a:gd name="T103" fmla="*/ 416 h 832"/>
                <a:gd name="T104" fmla="*/ 471 w 1172"/>
                <a:gd name="T105" fmla="*/ 436 h 832"/>
                <a:gd name="T106" fmla="*/ 540 w 1172"/>
                <a:gd name="T107" fmla="*/ 501 h 832"/>
                <a:gd name="T108" fmla="*/ 684 w 1172"/>
                <a:gd name="T109" fmla="*/ 416 h 832"/>
                <a:gd name="T110" fmla="*/ 236 w 1172"/>
                <a:gd name="T111" fmla="*/ 617 h 832"/>
                <a:gd name="T112" fmla="*/ 236 w 1172"/>
                <a:gd name="T113" fmla="*/ 215 h 832"/>
                <a:gd name="T114" fmla="*/ 236 w 1172"/>
                <a:gd name="T115" fmla="*/ 61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2" h="832">
                  <a:moveTo>
                    <a:pt x="699" y="0"/>
                  </a:moveTo>
                  <a:cubicBezTo>
                    <a:pt x="699" y="832"/>
                    <a:pt x="699" y="832"/>
                    <a:pt x="699" y="832"/>
                  </a:cubicBezTo>
                  <a:cubicBezTo>
                    <a:pt x="845" y="832"/>
                    <a:pt x="845" y="832"/>
                    <a:pt x="845" y="832"/>
                  </a:cubicBezTo>
                  <a:cubicBezTo>
                    <a:pt x="845" y="692"/>
                    <a:pt x="845" y="692"/>
                    <a:pt x="845" y="692"/>
                  </a:cubicBezTo>
                  <a:cubicBezTo>
                    <a:pt x="1026" y="692"/>
                    <a:pt x="1026" y="692"/>
                    <a:pt x="1026" y="692"/>
                  </a:cubicBezTo>
                  <a:cubicBezTo>
                    <a:pt x="1026" y="832"/>
                    <a:pt x="1026" y="832"/>
                    <a:pt x="1026" y="832"/>
                  </a:cubicBezTo>
                  <a:cubicBezTo>
                    <a:pt x="1172" y="832"/>
                    <a:pt x="1172" y="832"/>
                    <a:pt x="1172" y="832"/>
                  </a:cubicBezTo>
                  <a:cubicBezTo>
                    <a:pt x="1172" y="0"/>
                    <a:pt x="1172" y="0"/>
                    <a:pt x="1172" y="0"/>
                  </a:cubicBezTo>
                  <a:lnTo>
                    <a:pt x="699" y="0"/>
                  </a:lnTo>
                  <a:close/>
                  <a:moveTo>
                    <a:pt x="1022" y="72"/>
                  </a:moveTo>
                  <a:cubicBezTo>
                    <a:pt x="1106" y="72"/>
                    <a:pt x="1106" y="72"/>
                    <a:pt x="1106" y="72"/>
                  </a:cubicBezTo>
                  <a:cubicBezTo>
                    <a:pt x="1106" y="178"/>
                    <a:pt x="1106" y="178"/>
                    <a:pt x="1106" y="178"/>
                  </a:cubicBezTo>
                  <a:cubicBezTo>
                    <a:pt x="1022" y="178"/>
                    <a:pt x="1022" y="178"/>
                    <a:pt x="1022" y="178"/>
                  </a:cubicBezTo>
                  <a:lnTo>
                    <a:pt x="1022" y="72"/>
                  </a:lnTo>
                  <a:close/>
                  <a:moveTo>
                    <a:pt x="894" y="72"/>
                  </a:moveTo>
                  <a:cubicBezTo>
                    <a:pt x="977" y="72"/>
                    <a:pt x="977" y="72"/>
                    <a:pt x="977" y="72"/>
                  </a:cubicBezTo>
                  <a:cubicBezTo>
                    <a:pt x="977" y="178"/>
                    <a:pt x="977" y="178"/>
                    <a:pt x="977" y="178"/>
                  </a:cubicBezTo>
                  <a:cubicBezTo>
                    <a:pt x="894" y="178"/>
                    <a:pt x="894" y="178"/>
                    <a:pt x="894" y="178"/>
                  </a:cubicBezTo>
                  <a:lnTo>
                    <a:pt x="894" y="72"/>
                  </a:lnTo>
                  <a:close/>
                  <a:moveTo>
                    <a:pt x="765" y="72"/>
                  </a:moveTo>
                  <a:cubicBezTo>
                    <a:pt x="849" y="72"/>
                    <a:pt x="849" y="72"/>
                    <a:pt x="849" y="72"/>
                  </a:cubicBezTo>
                  <a:cubicBezTo>
                    <a:pt x="849" y="178"/>
                    <a:pt x="849" y="178"/>
                    <a:pt x="849" y="178"/>
                  </a:cubicBezTo>
                  <a:cubicBezTo>
                    <a:pt x="765" y="178"/>
                    <a:pt x="765" y="178"/>
                    <a:pt x="765" y="178"/>
                  </a:cubicBezTo>
                  <a:lnTo>
                    <a:pt x="765" y="72"/>
                  </a:lnTo>
                  <a:close/>
                  <a:moveTo>
                    <a:pt x="1022" y="223"/>
                  </a:moveTo>
                  <a:cubicBezTo>
                    <a:pt x="1106" y="223"/>
                    <a:pt x="1106" y="223"/>
                    <a:pt x="1106" y="223"/>
                  </a:cubicBezTo>
                  <a:cubicBezTo>
                    <a:pt x="1106" y="329"/>
                    <a:pt x="1106" y="329"/>
                    <a:pt x="1106" y="329"/>
                  </a:cubicBezTo>
                  <a:cubicBezTo>
                    <a:pt x="1022" y="329"/>
                    <a:pt x="1022" y="329"/>
                    <a:pt x="1022" y="329"/>
                  </a:cubicBezTo>
                  <a:lnTo>
                    <a:pt x="1022" y="223"/>
                  </a:lnTo>
                  <a:close/>
                  <a:moveTo>
                    <a:pt x="894" y="223"/>
                  </a:moveTo>
                  <a:cubicBezTo>
                    <a:pt x="977" y="223"/>
                    <a:pt x="977" y="223"/>
                    <a:pt x="977" y="223"/>
                  </a:cubicBezTo>
                  <a:cubicBezTo>
                    <a:pt x="977" y="329"/>
                    <a:pt x="977" y="329"/>
                    <a:pt x="977" y="329"/>
                  </a:cubicBezTo>
                  <a:cubicBezTo>
                    <a:pt x="894" y="329"/>
                    <a:pt x="894" y="329"/>
                    <a:pt x="894" y="329"/>
                  </a:cubicBezTo>
                  <a:lnTo>
                    <a:pt x="894" y="223"/>
                  </a:lnTo>
                  <a:close/>
                  <a:moveTo>
                    <a:pt x="765" y="223"/>
                  </a:moveTo>
                  <a:cubicBezTo>
                    <a:pt x="849" y="223"/>
                    <a:pt x="849" y="223"/>
                    <a:pt x="849" y="223"/>
                  </a:cubicBezTo>
                  <a:cubicBezTo>
                    <a:pt x="849" y="329"/>
                    <a:pt x="849" y="329"/>
                    <a:pt x="849" y="329"/>
                  </a:cubicBezTo>
                  <a:cubicBezTo>
                    <a:pt x="765" y="329"/>
                    <a:pt x="765" y="329"/>
                    <a:pt x="765" y="329"/>
                  </a:cubicBezTo>
                  <a:lnTo>
                    <a:pt x="765" y="223"/>
                  </a:lnTo>
                  <a:close/>
                  <a:moveTo>
                    <a:pt x="1022" y="375"/>
                  </a:moveTo>
                  <a:cubicBezTo>
                    <a:pt x="1106" y="375"/>
                    <a:pt x="1106" y="375"/>
                    <a:pt x="1106" y="375"/>
                  </a:cubicBezTo>
                  <a:cubicBezTo>
                    <a:pt x="1106" y="480"/>
                    <a:pt x="1106" y="480"/>
                    <a:pt x="1106" y="480"/>
                  </a:cubicBezTo>
                  <a:cubicBezTo>
                    <a:pt x="1022" y="480"/>
                    <a:pt x="1022" y="480"/>
                    <a:pt x="1022" y="480"/>
                  </a:cubicBezTo>
                  <a:lnTo>
                    <a:pt x="1022" y="375"/>
                  </a:lnTo>
                  <a:close/>
                  <a:moveTo>
                    <a:pt x="894" y="375"/>
                  </a:moveTo>
                  <a:cubicBezTo>
                    <a:pt x="977" y="375"/>
                    <a:pt x="977" y="375"/>
                    <a:pt x="977" y="375"/>
                  </a:cubicBezTo>
                  <a:cubicBezTo>
                    <a:pt x="977" y="480"/>
                    <a:pt x="977" y="480"/>
                    <a:pt x="977" y="480"/>
                  </a:cubicBezTo>
                  <a:cubicBezTo>
                    <a:pt x="894" y="480"/>
                    <a:pt x="894" y="480"/>
                    <a:pt x="894" y="480"/>
                  </a:cubicBezTo>
                  <a:lnTo>
                    <a:pt x="894" y="375"/>
                  </a:lnTo>
                  <a:close/>
                  <a:moveTo>
                    <a:pt x="765" y="375"/>
                  </a:moveTo>
                  <a:cubicBezTo>
                    <a:pt x="849" y="375"/>
                    <a:pt x="849" y="375"/>
                    <a:pt x="849" y="375"/>
                  </a:cubicBezTo>
                  <a:cubicBezTo>
                    <a:pt x="849" y="480"/>
                    <a:pt x="849" y="480"/>
                    <a:pt x="849" y="480"/>
                  </a:cubicBezTo>
                  <a:cubicBezTo>
                    <a:pt x="765" y="480"/>
                    <a:pt x="765" y="480"/>
                    <a:pt x="765" y="480"/>
                  </a:cubicBezTo>
                  <a:lnTo>
                    <a:pt x="765" y="375"/>
                  </a:lnTo>
                  <a:close/>
                  <a:moveTo>
                    <a:pt x="1022" y="526"/>
                  </a:moveTo>
                  <a:cubicBezTo>
                    <a:pt x="1106" y="526"/>
                    <a:pt x="1106" y="526"/>
                    <a:pt x="1106" y="526"/>
                  </a:cubicBezTo>
                  <a:cubicBezTo>
                    <a:pt x="1106" y="632"/>
                    <a:pt x="1106" y="632"/>
                    <a:pt x="1106" y="632"/>
                  </a:cubicBezTo>
                  <a:cubicBezTo>
                    <a:pt x="1022" y="632"/>
                    <a:pt x="1022" y="632"/>
                    <a:pt x="1022" y="632"/>
                  </a:cubicBezTo>
                  <a:lnTo>
                    <a:pt x="1022" y="526"/>
                  </a:lnTo>
                  <a:close/>
                  <a:moveTo>
                    <a:pt x="894" y="526"/>
                  </a:moveTo>
                  <a:cubicBezTo>
                    <a:pt x="977" y="526"/>
                    <a:pt x="977" y="526"/>
                    <a:pt x="977" y="526"/>
                  </a:cubicBezTo>
                  <a:cubicBezTo>
                    <a:pt x="977" y="632"/>
                    <a:pt x="977" y="632"/>
                    <a:pt x="977" y="632"/>
                  </a:cubicBezTo>
                  <a:cubicBezTo>
                    <a:pt x="894" y="632"/>
                    <a:pt x="894" y="632"/>
                    <a:pt x="894" y="632"/>
                  </a:cubicBezTo>
                  <a:lnTo>
                    <a:pt x="894" y="526"/>
                  </a:lnTo>
                  <a:close/>
                  <a:moveTo>
                    <a:pt x="765" y="526"/>
                  </a:moveTo>
                  <a:cubicBezTo>
                    <a:pt x="849" y="526"/>
                    <a:pt x="849" y="526"/>
                    <a:pt x="849" y="526"/>
                  </a:cubicBezTo>
                  <a:cubicBezTo>
                    <a:pt x="849" y="632"/>
                    <a:pt x="849" y="632"/>
                    <a:pt x="849" y="632"/>
                  </a:cubicBezTo>
                  <a:cubicBezTo>
                    <a:pt x="765" y="632"/>
                    <a:pt x="765" y="632"/>
                    <a:pt x="765" y="632"/>
                  </a:cubicBezTo>
                  <a:lnTo>
                    <a:pt x="765" y="526"/>
                  </a:lnTo>
                  <a:close/>
                  <a:moveTo>
                    <a:pt x="236" y="232"/>
                  </a:moveTo>
                  <a:cubicBezTo>
                    <a:pt x="135" y="232"/>
                    <a:pt x="52" y="314"/>
                    <a:pt x="52" y="416"/>
                  </a:cubicBezTo>
                  <a:cubicBezTo>
                    <a:pt x="52" y="517"/>
                    <a:pt x="135" y="600"/>
                    <a:pt x="236" y="600"/>
                  </a:cubicBezTo>
                  <a:cubicBezTo>
                    <a:pt x="338" y="600"/>
                    <a:pt x="420" y="517"/>
                    <a:pt x="420" y="416"/>
                  </a:cubicBezTo>
                  <a:cubicBezTo>
                    <a:pt x="420" y="314"/>
                    <a:pt x="338" y="232"/>
                    <a:pt x="236" y="232"/>
                  </a:cubicBezTo>
                  <a:close/>
                  <a:moveTo>
                    <a:pt x="320" y="423"/>
                  </a:moveTo>
                  <a:cubicBezTo>
                    <a:pt x="320" y="453"/>
                    <a:pt x="320" y="453"/>
                    <a:pt x="320" y="453"/>
                  </a:cubicBezTo>
                  <a:cubicBezTo>
                    <a:pt x="256" y="453"/>
                    <a:pt x="256" y="453"/>
                    <a:pt x="256" y="453"/>
                  </a:cubicBezTo>
                  <a:cubicBezTo>
                    <a:pt x="256" y="477"/>
                    <a:pt x="256" y="477"/>
                    <a:pt x="256" y="477"/>
                  </a:cubicBezTo>
                  <a:cubicBezTo>
                    <a:pt x="320" y="477"/>
                    <a:pt x="320" y="477"/>
                    <a:pt x="320" y="477"/>
                  </a:cubicBezTo>
                  <a:cubicBezTo>
                    <a:pt x="320" y="506"/>
                    <a:pt x="320" y="506"/>
                    <a:pt x="320" y="506"/>
                  </a:cubicBezTo>
                  <a:cubicBezTo>
                    <a:pt x="256" y="506"/>
                    <a:pt x="256" y="506"/>
                    <a:pt x="256" y="506"/>
                  </a:cubicBezTo>
                  <a:cubicBezTo>
                    <a:pt x="256" y="540"/>
                    <a:pt x="256" y="540"/>
                    <a:pt x="256" y="540"/>
                  </a:cubicBezTo>
                  <a:cubicBezTo>
                    <a:pt x="217" y="540"/>
                    <a:pt x="217" y="540"/>
                    <a:pt x="217" y="540"/>
                  </a:cubicBezTo>
                  <a:cubicBezTo>
                    <a:pt x="217" y="506"/>
                    <a:pt x="217" y="506"/>
                    <a:pt x="217" y="506"/>
                  </a:cubicBezTo>
                  <a:cubicBezTo>
                    <a:pt x="153" y="506"/>
                    <a:pt x="153" y="506"/>
                    <a:pt x="153" y="506"/>
                  </a:cubicBezTo>
                  <a:cubicBezTo>
                    <a:pt x="153" y="477"/>
                    <a:pt x="153" y="477"/>
                    <a:pt x="153" y="477"/>
                  </a:cubicBezTo>
                  <a:cubicBezTo>
                    <a:pt x="217" y="477"/>
                    <a:pt x="217" y="477"/>
                    <a:pt x="217" y="477"/>
                  </a:cubicBezTo>
                  <a:cubicBezTo>
                    <a:pt x="217" y="453"/>
                    <a:pt x="217" y="453"/>
                    <a:pt x="217" y="453"/>
                  </a:cubicBezTo>
                  <a:cubicBezTo>
                    <a:pt x="153" y="453"/>
                    <a:pt x="153" y="453"/>
                    <a:pt x="153" y="453"/>
                  </a:cubicBezTo>
                  <a:cubicBezTo>
                    <a:pt x="153" y="423"/>
                    <a:pt x="153" y="423"/>
                    <a:pt x="153" y="423"/>
                  </a:cubicBezTo>
                  <a:cubicBezTo>
                    <a:pt x="206" y="423"/>
                    <a:pt x="206" y="423"/>
                    <a:pt x="206" y="423"/>
                  </a:cubicBezTo>
                  <a:cubicBezTo>
                    <a:pt x="130" y="308"/>
                    <a:pt x="130" y="308"/>
                    <a:pt x="130" y="308"/>
                  </a:cubicBezTo>
                  <a:cubicBezTo>
                    <a:pt x="175" y="308"/>
                    <a:pt x="175" y="308"/>
                    <a:pt x="175" y="308"/>
                  </a:cubicBezTo>
                  <a:cubicBezTo>
                    <a:pt x="236" y="405"/>
                    <a:pt x="236" y="405"/>
                    <a:pt x="236" y="405"/>
                  </a:cubicBezTo>
                  <a:cubicBezTo>
                    <a:pt x="296" y="308"/>
                    <a:pt x="296" y="308"/>
                    <a:pt x="296" y="308"/>
                  </a:cubicBezTo>
                  <a:cubicBezTo>
                    <a:pt x="344" y="308"/>
                    <a:pt x="344" y="308"/>
                    <a:pt x="344" y="308"/>
                  </a:cubicBezTo>
                  <a:cubicBezTo>
                    <a:pt x="268" y="423"/>
                    <a:pt x="268" y="423"/>
                    <a:pt x="268" y="423"/>
                  </a:cubicBezTo>
                  <a:lnTo>
                    <a:pt x="320" y="423"/>
                  </a:lnTo>
                  <a:close/>
                  <a:moveTo>
                    <a:pt x="599" y="330"/>
                  </a:moveTo>
                  <a:cubicBezTo>
                    <a:pt x="540" y="330"/>
                    <a:pt x="540" y="330"/>
                    <a:pt x="540" y="330"/>
                  </a:cubicBezTo>
                  <a:cubicBezTo>
                    <a:pt x="605" y="396"/>
                    <a:pt x="605" y="396"/>
                    <a:pt x="605" y="396"/>
                  </a:cubicBezTo>
                  <a:cubicBezTo>
                    <a:pt x="471" y="396"/>
                    <a:pt x="471" y="396"/>
                    <a:pt x="471" y="396"/>
                  </a:cubicBezTo>
                  <a:cubicBezTo>
                    <a:pt x="461" y="275"/>
                    <a:pt x="360" y="180"/>
                    <a:pt x="236" y="180"/>
                  </a:cubicBezTo>
                  <a:cubicBezTo>
                    <a:pt x="106" y="180"/>
                    <a:pt x="0" y="285"/>
                    <a:pt x="0" y="416"/>
                  </a:cubicBezTo>
                  <a:cubicBezTo>
                    <a:pt x="0" y="546"/>
                    <a:pt x="106" y="652"/>
                    <a:pt x="236" y="652"/>
                  </a:cubicBezTo>
                  <a:cubicBezTo>
                    <a:pt x="360" y="652"/>
                    <a:pt x="461" y="557"/>
                    <a:pt x="471" y="436"/>
                  </a:cubicBezTo>
                  <a:cubicBezTo>
                    <a:pt x="605" y="436"/>
                    <a:pt x="605" y="436"/>
                    <a:pt x="605" y="436"/>
                  </a:cubicBezTo>
                  <a:cubicBezTo>
                    <a:pt x="540" y="501"/>
                    <a:pt x="540" y="501"/>
                    <a:pt x="540" y="501"/>
                  </a:cubicBezTo>
                  <a:cubicBezTo>
                    <a:pt x="599" y="501"/>
                    <a:pt x="599" y="501"/>
                    <a:pt x="599" y="501"/>
                  </a:cubicBezTo>
                  <a:cubicBezTo>
                    <a:pt x="684" y="416"/>
                    <a:pt x="684" y="416"/>
                    <a:pt x="684" y="416"/>
                  </a:cubicBezTo>
                  <a:lnTo>
                    <a:pt x="599" y="330"/>
                  </a:lnTo>
                  <a:close/>
                  <a:moveTo>
                    <a:pt x="236" y="617"/>
                  </a:moveTo>
                  <a:cubicBezTo>
                    <a:pt x="126" y="617"/>
                    <a:pt x="35" y="526"/>
                    <a:pt x="35" y="416"/>
                  </a:cubicBezTo>
                  <a:cubicBezTo>
                    <a:pt x="35" y="305"/>
                    <a:pt x="126" y="215"/>
                    <a:pt x="236" y="215"/>
                  </a:cubicBezTo>
                  <a:cubicBezTo>
                    <a:pt x="347" y="215"/>
                    <a:pt x="437" y="305"/>
                    <a:pt x="437" y="416"/>
                  </a:cubicBezTo>
                  <a:cubicBezTo>
                    <a:pt x="437" y="526"/>
                    <a:pt x="347" y="617"/>
                    <a:pt x="236" y="617"/>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nvGrpSpPr>
            <p:cNvPr id="12" name="グループ化 11">
              <a:extLst>
                <a:ext uri="{FF2B5EF4-FFF2-40B4-BE49-F238E27FC236}">
                  <a16:creationId xmlns:a16="http://schemas.microsoft.com/office/drawing/2014/main" id="{C00DC8A1-7AF0-C090-9661-79B2993C8273}"/>
                </a:ext>
              </a:extLst>
            </p:cNvPr>
            <p:cNvGrpSpPr/>
            <p:nvPr/>
          </p:nvGrpSpPr>
          <p:grpSpPr>
            <a:xfrm>
              <a:off x="1518172" y="1576183"/>
              <a:ext cx="412750" cy="220662"/>
              <a:chOff x="1518172" y="1536274"/>
              <a:chExt cx="412750" cy="220662"/>
            </a:xfrm>
          </p:grpSpPr>
          <p:sp>
            <p:nvSpPr>
              <p:cNvPr id="13" name="Freeform 59">
                <a:extLst>
                  <a:ext uri="{FF2B5EF4-FFF2-40B4-BE49-F238E27FC236}">
                    <a16:creationId xmlns:a16="http://schemas.microsoft.com/office/drawing/2014/main" id="{E4B675B2-3383-79B9-D9C8-9E65B8104563}"/>
                  </a:ext>
                </a:extLst>
              </p:cNvPr>
              <p:cNvSpPr>
                <a:spLocks noEditPoints="1"/>
              </p:cNvSpPr>
              <p:nvPr/>
            </p:nvSpPr>
            <p:spPr bwMode="auto">
              <a:xfrm>
                <a:off x="1634059" y="1536274"/>
                <a:ext cx="177800" cy="107950"/>
              </a:xfrm>
              <a:custGeom>
                <a:avLst/>
                <a:gdLst>
                  <a:gd name="T0" fmla="*/ 142 w 372"/>
                  <a:gd name="T1" fmla="*/ 147 h 227"/>
                  <a:gd name="T2" fmla="*/ 49 w 372"/>
                  <a:gd name="T3" fmla="*/ 147 h 227"/>
                  <a:gd name="T4" fmla="*/ 18 w 372"/>
                  <a:gd name="T5" fmla="*/ 227 h 227"/>
                  <a:gd name="T6" fmla="*/ 0 w 372"/>
                  <a:gd name="T7" fmla="*/ 227 h 227"/>
                  <a:gd name="T8" fmla="*/ 91 w 372"/>
                  <a:gd name="T9" fmla="*/ 0 h 227"/>
                  <a:gd name="T10" fmla="*/ 102 w 372"/>
                  <a:gd name="T11" fmla="*/ 0 h 227"/>
                  <a:gd name="T12" fmla="*/ 191 w 372"/>
                  <a:gd name="T13" fmla="*/ 227 h 227"/>
                  <a:gd name="T14" fmla="*/ 173 w 372"/>
                  <a:gd name="T15" fmla="*/ 227 h 227"/>
                  <a:gd name="T16" fmla="*/ 142 w 372"/>
                  <a:gd name="T17" fmla="*/ 147 h 227"/>
                  <a:gd name="T18" fmla="*/ 55 w 372"/>
                  <a:gd name="T19" fmla="*/ 133 h 227"/>
                  <a:gd name="T20" fmla="*/ 136 w 372"/>
                  <a:gd name="T21" fmla="*/ 133 h 227"/>
                  <a:gd name="T22" fmla="*/ 105 w 372"/>
                  <a:gd name="T23" fmla="*/ 51 h 227"/>
                  <a:gd name="T24" fmla="*/ 96 w 372"/>
                  <a:gd name="T25" fmla="*/ 25 h 227"/>
                  <a:gd name="T26" fmla="*/ 87 w 372"/>
                  <a:gd name="T27" fmla="*/ 52 h 227"/>
                  <a:gd name="T28" fmla="*/ 55 w 372"/>
                  <a:gd name="T29" fmla="*/ 133 h 227"/>
                  <a:gd name="T30" fmla="*/ 239 w 372"/>
                  <a:gd name="T31" fmla="*/ 129 h 227"/>
                  <a:gd name="T32" fmla="*/ 239 w 372"/>
                  <a:gd name="T33" fmla="*/ 227 h 227"/>
                  <a:gd name="T34" fmla="*/ 223 w 372"/>
                  <a:gd name="T35" fmla="*/ 227 h 227"/>
                  <a:gd name="T36" fmla="*/ 223 w 372"/>
                  <a:gd name="T37" fmla="*/ 1 h 227"/>
                  <a:gd name="T38" fmla="*/ 277 w 372"/>
                  <a:gd name="T39" fmla="*/ 1 h 227"/>
                  <a:gd name="T40" fmla="*/ 339 w 372"/>
                  <a:gd name="T41" fmla="*/ 16 h 227"/>
                  <a:gd name="T42" fmla="*/ 359 w 372"/>
                  <a:gd name="T43" fmla="*/ 63 h 227"/>
                  <a:gd name="T44" fmla="*/ 347 w 372"/>
                  <a:gd name="T45" fmla="*/ 102 h 227"/>
                  <a:gd name="T46" fmla="*/ 311 w 372"/>
                  <a:gd name="T47" fmla="*/ 124 h 227"/>
                  <a:gd name="T48" fmla="*/ 372 w 372"/>
                  <a:gd name="T49" fmla="*/ 227 h 227"/>
                  <a:gd name="T50" fmla="*/ 353 w 372"/>
                  <a:gd name="T51" fmla="*/ 227 h 227"/>
                  <a:gd name="T52" fmla="*/ 295 w 372"/>
                  <a:gd name="T53" fmla="*/ 129 h 227"/>
                  <a:gd name="T54" fmla="*/ 239 w 372"/>
                  <a:gd name="T55" fmla="*/ 129 h 227"/>
                  <a:gd name="T56" fmla="*/ 239 w 372"/>
                  <a:gd name="T57" fmla="*/ 115 h 227"/>
                  <a:gd name="T58" fmla="*/ 282 w 372"/>
                  <a:gd name="T59" fmla="*/ 115 h 227"/>
                  <a:gd name="T60" fmla="*/ 326 w 372"/>
                  <a:gd name="T61" fmla="*/ 102 h 227"/>
                  <a:gd name="T62" fmla="*/ 342 w 372"/>
                  <a:gd name="T63" fmla="*/ 64 h 227"/>
                  <a:gd name="T64" fmla="*/ 327 w 372"/>
                  <a:gd name="T65" fmla="*/ 27 h 227"/>
                  <a:gd name="T66" fmla="*/ 276 w 372"/>
                  <a:gd name="T67" fmla="*/ 15 h 227"/>
                  <a:gd name="T68" fmla="*/ 239 w 372"/>
                  <a:gd name="T69" fmla="*/ 15 h 227"/>
                  <a:gd name="T70" fmla="*/ 239 w 372"/>
                  <a:gd name="T71" fmla="*/ 11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2" h="227">
                    <a:moveTo>
                      <a:pt x="142" y="147"/>
                    </a:moveTo>
                    <a:cubicBezTo>
                      <a:pt x="49" y="147"/>
                      <a:pt x="49" y="147"/>
                      <a:pt x="49" y="147"/>
                    </a:cubicBezTo>
                    <a:cubicBezTo>
                      <a:pt x="18" y="227"/>
                      <a:pt x="18" y="227"/>
                      <a:pt x="18" y="227"/>
                    </a:cubicBezTo>
                    <a:cubicBezTo>
                      <a:pt x="0" y="227"/>
                      <a:pt x="0" y="227"/>
                      <a:pt x="0" y="227"/>
                    </a:cubicBezTo>
                    <a:cubicBezTo>
                      <a:pt x="91" y="0"/>
                      <a:pt x="91" y="0"/>
                      <a:pt x="91" y="0"/>
                    </a:cubicBezTo>
                    <a:cubicBezTo>
                      <a:pt x="102" y="0"/>
                      <a:pt x="102" y="0"/>
                      <a:pt x="102" y="0"/>
                    </a:cubicBezTo>
                    <a:cubicBezTo>
                      <a:pt x="191" y="227"/>
                      <a:pt x="191" y="227"/>
                      <a:pt x="191" y="227"/>
                    </a:cubicBezTo>
                    <a:cubicBezTo>
                      <a:pt x="173" y="227"/>
                      <a:pt x="173" y="227"/>
                      <a:pt x="173" y="227"/>
                    </a:cubicBezTo>
                    <a:lnTo>
                      <a:pt x="142" y="147"/>
                    </a:lnTo>
                    <a:close/>
                    <a:moveTo>
                      <a:pt x="55" y="133"/>
                    </a:moveTo>
                    <a:cubicBezTo>
                      <a:pt x="136" y="133"/>
                      <a:pt x="136" y="133"/>
                      <a:pt x="136" y="133"/>
                    </a:cubicBezTo>
                    <a:cubicBezTo>
                      <a:pt x="105" y="51"/>
                      <a:pt x="105" y="51"/>
                      <a:pt x="105" y="51"/>
                    </a:cubicBezTo>
                    <a:cubicBezTo>
                      <a:pt x="103" y="45"/>
                      <a:pt x="100" y="36"/>
                      <a:pt x="96" y="25"/>
                    </a:cubicBezTo>
                    <a:cubicBezTo>
                      <a:pt x="93" y="35"/>
                      <a:pt x="90" y="44"/>
                      <a:pt x="87" y="52"/>
                    </a:cubicBezTo>
                    <a:lnTo>
                      <a:pt x="55" y="133"/>
                    </a:lnTo>
                    <a:close/>
                    <a:moveTo>
                      <a:pt x="239" y="129"/>
                    </a:moveTo>
                    <a:cubicBezTo>
                      <a:pt x="239" y="227"/>
                      <a:pt x="239" y="227"/>
                      <a:pt x="239" y="227"/>
                    </a:cubicBezTo>
                    <a:cubicBezTo>
                      <a:pt x="223" y="227"/>
                      <a:pt x="223" y="227"/>
                      <a:pt x="223" y="227"/>
                    </a:cubicBezTo>
                    <a:cubicBezTo>
                      <a:pt x="223" y="1"/>
                      <a:pt x="223" y="1"/>
                      <a:pt x="223" y="1"/>
                    </a:cubicBezTo>
                    <a:cubicBezTo>
                      <a:pt x="277" y="1"/>
                      <a:pt x="277" y="1"/>
                      <a:pt x="277" y="1"/>
                    </a:cubicBezTo>
                    <a:cubicBezTo>
                      <a:pt x="305" y="1"/>
                      <a:pt x="326" y="6"/>
                      <a:pt x="339" y="16"/>
                    </a:cubicBezTo>
                    <a:cubicBezTo>
                      <a:pt x="353" y="27"/>
                      <a:pt x="359" y="42"/>
                      <a:pt x="359" y="63"/>
                    </a:cubicBezTo>
                    <a:cubicBezTo>
                      <a:pt x="359" y="78"/>
                      <a:pt x="355" y="91"/>
                      <a:pt x="347" y="102"/>
                    </a:cubicBezTo>
                    <a:cubicBezTo>
                      <a:pt x="339" y="112"/>
                      <a:pt x="327" y="119"/>
                      <a:pt x="311" y="124"/>
                    </a:cubicBezTo>
                    <a:cubicBezTo>
                      <a:pt x="372" y="227"/>
                      <a:pt x="372" y="227"/>
                      <a:pt x="372" y="227"/>
                    </a:cubicBezTo>
                    <a:cubicBezTo>
                      <a:pt x="353" y="227"/>
                      <a:pt x="353" y="227"/>
                      <a:pt x="353" y="227"/>
                    </a:cubicBezTo>
                    <a:cubicBezTo>
                      <a:pt x="295" y="129"/>
                      <a:pt x="295" y="129"/>
                      <a:pt x="295" y="129"/>
                    </a:cubicBezTo>
                    <a:lnTo>
                      <a:pt x="239" y="129"/>
                    </a:lnTo>
                    <a:close/>
                    <a:moveTo>
                      <a:pt x="239" y="115"/>
                    </a:moveTo>
                    <a:cubicBezTo>
                      <a:pt x="282" y="115"/>
                      <a:pt x="282" y="115"/>
                      <a:pt x="282" y="115"/>
                    </a:cubicBezTo>
                    <a:cubicBezTo>
                      <a:pt x="301" y="115"/>
                      <a:pt x="316" y="111"/>
                      <a:pt x="326" y="102"/>
                    </a:cubicBezTo>
                    <a:cubicBezTo>
                      <a:pt x="337" y="94"/>
                      <a:pt x="342" y="81"/>
                      <a:pt x="342" y="64"/>
                    </a:cubicBezTo>
                    <a:cubicBezTo>
                      <a:pt x="342" y="47"/>
                      <a:pt x="337" y="35"/>
                      <a:pt x="327" y="27"/>
                    </a:cubicBezTo>
                    <a:cubicBezTo>
                      <a:pt x="316" y="19"/>
                      <a:pt x="300" y="15"/>
                      <a:pt x="276" y="15"/>
                    </a:cubicBezTo>
                    <a:cubicBezTo>
                      <a:pt x="239" y="15"/>
                      <a:pt x="239" y="15"/>
                      <a:pt x="239" y="15"/>
                    </a:cubicBezTo>
                    <a:lnTo>
                      <a:pt x="239" y="11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4" name="Freeform 60">
                <a:extLst>
                  <a:ext uri="{FF2B5EF4-FFF2-40B4-BE49-F238E27FC236}">
                    <a16:creationId xmlns:a16="http://schemas.microsoft.com/office/drawing/2014/main" id="{1FD7CBC3-0228-426E-2BAB-481FA3DA6A25}"/>
                  </a:ext>
                </a:extLst>
              </p:cNvPr>
              <p:cNvSpPr>
                <a:spLocks noEditPoints="1"/>
              </p:cNvSpPr>
              <p:nvPr/>
            </p:nvSpPr>
            <p:spPr bwMode="auto">
              <a:xfrm>
                <a:off x="1518172" y="1680736"/>
                <a:ext cx="412750" cy="76200"/>
              </a:xfrm>
              <a:custGeom>
                <a:avLst/>
                <a:gdLst>
                  <a:gd name="T0" fmla="*/ 11 w 864"/>
                  <a:gd name="T1" fmla="*/ 151 h 161"/>
                  <a:gd name="T2" fmla="*/ 151 w 864"/>
                  <a:gd name="T3" fmla="*/ 7 h 161"/>
                  <a:gd name="T4" fmla="*/ 104 w 864"/>
                  <a:gd name="T5" fmla="*/ 84 h 161"/>
                  <a:gd name="T6" fmla="*/ 158 w 864"/>
                  <a:gd name="T7" fmla="*/ 160 h 161"/>
                  <a:gd name="T8" fmla="*/ 153 w 864"/>
                  <a:gd name="T9" fmla="*/ 22 h 161"/>
                  <a:gd name="T10" fmla="*/ 210 w 864"/>
                  <a:gd name="T11" fmla="*/ 9 h 161"/>
                  <a:gd name="T12" fmla="*/ 246 w 864"/>
                  <a:gd name="T13" fmla="*/ 27 h 161"/>
                  <a:gd name="T14" fmla="*/ 255 w 864"/>
                  <a:gd name="T15" fmla="*/ 58 h 161"/>
                  <a:gd name="T16" fmla="*/ 156 w 864"/>
                  <a:gd name="T17" fmla="*/ 39 h 161"/>
                  <a:gd name="T18" fmla="*/ 256 w 864"/>
                  <a:gd name="T19" fmla="*/ 151 h 161"/>
                  <a:gd name="T20" fmla="*/ 157 w 864"/>
                  <a:gd name="T21" fmla="*/ 64 h 161"/>
                  <a:gd name="T22" fmla="*/ 224 w 864"/>
                  <a:gd name="T23" fmla="*/ 83 h 161"/>
                  <a:gd name="T24" fmla="*/ 224 w 864"/>
                  <a:gd name="T25" fmla="*/ 100 h 161"/>
                  <a:gd name="T26" fmla="*/ 224 w 864"/>
                  <a:gd name="T27" fmla="*/ 117 h 161"/>
                  <a:gd name="T28" fmla="*/ 309 w 864"/>
                  <a:gd name="T29" fmla="*/ 79 h 161"/>
                  <a:gd name="T30" fmla="*/ 266 w 864"/>
                  <a:gd name="T31" fmla="*/ 112 h 161"/>
                  <a:gd name="T32" fmla="*/ 290 w 864"/>
                  <a:gd name="T33" fmla="*/ 1 h 161"/>
                  <a:gd name="T34" fmla="*/ 309 w 864"/>
                  <a:gd name="T35" fmla="*/ 55 h 161"/>
                  <a:gd name="T36" fmla="*/ 362 w 864"/>
                  <a:gd name="T37" fmla="*/ 154 h 161"/>
                  <a:gd name="T38" fmla="*/ 320 w 864"/>
                  <a:gd name="T39" fmla="*/ 98 h 161"/>
                  <a:gd name="T40" fmla="*/ 327 w 864"/>
                  <a:gd name="T41" fmla="*/ 38 h 161"/>
                  <a:gd name="T42" fmla="*/ 422 w 864"/>
                  <a:gd name="T43" fmla="*/ 34 h 161"/>
                  <a:gd name="T44" fmla="*/ 395 w 864"/>
                  <a:gd name="T45" fmla="*/ 63 h 161"/>
                  <a:gd name="T46" fmla="*/ 397 w 864"/>
                  <a:gd name="T47" fmla="*/ 89 h 161"/>
                  <a:gd name="T48" fmla="*/ 397 w 864"/>
                  <a:gd name="T49" fmla="*/ 118 h 161"/>
                  <a:gd name="T50" fmla="*/ 426 w 864"/>
                  <a:gd name="T51" fmla="*/ 140 h 161"/>
                  <a:gd name="T52" fmla="*/ 344 w 864"/>
                  <a:gd name="T53" fmla="*/ 46 h 161"/>
                  <a:gd name="T54" fmla="*/ 379 w 864"/>
                  <a:gd name="T55" fmla="*/ 97 h 161"/>
                  <a:gd name="T56" fmla="*/ 379 w 864"/>
                  <a:gd name="T57" fmla="*/ 118 h 161"/>
                  <a:gd name="T58" fmla="*/ 362 w 864"/>
                  <a:gd name="T59" fmla="*/ 131 h 161"/>
                  <a:gd name="T60" fmla="*/ 386 w 864"/>
                  <a:gd name="T61" fmla="*/ 63 h 161"/>
                  <a:gd name="T62" fmla="*/ 556 w 864"/>
                  <a:gd name="T63" fmla="*/ 45 h 161"/>
                  <a:gd name="T64" fmla="*/ 591 w 864"/>
                  <a:gd name="T65" fmla="*/ 48 h 161"/>
                  <a:gd name="T66" fmla="*/ 463 w 864"/>
                  <a:gd name="T67" fmla="*/ 82 h 161"/>
                  <a:gd name="T68" fmla="*/ 514 w 864"/>
                  <a:gd name="T69" fmla="*/ 36 h 161"/>
                  <a:gd name="T70" fmla="*/ 477 w 864"/>
                  <a:gd name="T71" fmla="*/ 45 h 161"/>
                  <a:gd name="T72" fmla="*/ 462 w 864"/>
                  <a:gd name="T73" fmla="*/ 0 h 161"/>
                  <a:gd name="T74" fmla="*/ 531 w 864"/>
                  <a:gd name="T75" fmla="*/ 0 h 161"/>
                  <a:gd name="T76" fmla="*/ 490 w 864"/>
                  <a:gd name="T77" fmla="*/ 116 h 161"/>
                  <a:gd name="T78" fmla="*/ 490 w 864"/>
                  <a:gd name="T79" fmla="*/ 155 h 161"/>
                  <a:gd name="T80" fmla="*/ 564 w 864"/>
                  <a:gd name="T81" fmla="*/ 108 h 161"/>
                  <a:gd name="T82" fmla="*/ 544 w 864"/>
                  <a:gd name="T83" fmla="*/ 94 h 161"/>
                  <a:gd name="T84" fmla="*/ 557 w 864"/>
                  <a:gd name="T85" fmla="*/ 140 h 161"/>
                  <a:gd name="T86" fmla="*/ 606 w 864"/>
                  <a:gd name="T87" fmla="*/ 124 h 161"/>
                  <a:gd name="T88" fmla="*/ 627 w 864"/>
                  <a:gd name="T89" fmla="*/ 59 h 161"/>
                  <a:gd name="T90" fmla="*/ 665 w 864"/>
                  <a:gd name="T91" fmla="*/ 29 h 161"/>
                  <a:gd name="T92" fmla="*/ 646 w 864"/>
                  <a:gd name="T93" fmla="*/ 78 h 161"/>
                  <a:gd name="T94" fmla="*/ 767 w 864"/>
                  <a:gd name="T95" fmla="*/ 154 h 161"/>
                  <a:gd name="T96" fmla="*/ 670 w 864"/>
                  <a:gd name="T97" fmla="*/ 120 h 161"/>
                  <a:gd name="T98" fmla="*/ 671 w 864"/>
                  <a:gd name="T99" fmla="*/ 8 h 161"/>
                  <a:gd name="T100" fmla="*/ 762 w 864"/>
                  <a:gd name="T101" fmla="*/ 102 h 161"/>
                  <a:gd name="T102" fmla="*/ 689 w 864"/>
                  <a:gd name="T103" fmla="*/ 39 h 161"/>
                  <a:gd name="T104" fmla="*/ 689 w 864"/>
                  <a:gd name="T105" fmla="*/ 70 h 161"/>
                  <a:gd name="T106" fmla="*/ 741 w 864"/>
                  <a:gd name="T107" fmla="*/ 25 h 161"/>
                  <a:gd name="T108" fmla="*/ 741 w 864"/>
                  <a:gd name="T109" fmla="*/ 55 h 161"/>
                  <a:gd name="T110" fmla="*/ 864 w 864"/>
                  <a:gd name="T111" fmla="*/ 160 h 161"/>
                  <a:gd name="T112" fmla="*/ 821 w 864"/>
                  <a:gd name="T113" fmla="*/ 1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64" h="161">
                    <a:moveTo>
                      <a:pt x="0" y="1"/>
                    </a:moveTo>
                    <a:cubicBezTo>
                      <a:pt x="43" y="1"/>
                      <a:pt x="43" y="1"/>
                      <a:pt x="43" y="1"/>
                    </a:cubicBezTo>
                    <a:cubicBezTo>
                      <a:pt x="43" y="10"/>
                      <a:pt x="43" y="10"/>
                      <a:pt x="43" y="10"/>
                    </a:cubicBezTo>
                    <a:cubicBezTo>
                      <a:pt x="11" y="10"/>
                      <a:pt x="11" y="10"/>
                      <a:pt x="11" y="10"/>
                    </a:cubicBezTo>
                    <a:cubicBezTo>
                      <a:pt x="11" y="151"/>
                      <a:pt x="11" y="151"/>
                      <a:pt x="11" y="151"/>
                    </a:cubicBezTo>
                    <a:cubicBezTo>
                      <a:pt x="43" y="151"/>
                      <a:pt x="43" y="151"/>
                      <a:pt x="43" y="151"/>
                    </a:cubicBezTo>
                    <a:cubicBezTo>
                      <a:pt x="43" y="160"/>
                      <a:pt x="43" y="160"/>
                      <a:pt x="43" y="160"/>
                    </a:cubicBezTo>
                    <a:cubicBezTo>
                      <a:pt x="0" y="160"/>
                      <a:pt x="0" y="160"/>
                      <a:pt x="0" y="160"/>
                    </a:cubicBezTo>
                    <a:lnTo>
                      <a:pt x="0" y="1"/>
                    </a:lnTo>
                    <a:close/>
                    <a:moveTo>
                      <a:pt x="151" y="7"/>
                    </a:moveTo>
                    <a:cubicBezTo>
                      <a:pt x="147" y="17"/>
                      <a:pt x="142" y="28"/>
                      <a:pt x="136" y="38"/>
                    </a:cubicBezTo>
                    <a:cubicBezTo>
                      <a:pt x="136" y="159"/>
                      <a:pt x="136" y="159"/>
                      <a:pt x="136" y="159"/>
                    </a:cubicBezTo>
                    <a:cubicBezTo>
                      <a:pt x="117" y="159"/>
                      <a:pt x="117" y="159"/>
                      <a:pt x="117" y="159"/>
                    </a:cubicBezTo>
                    <a:cubicBezTo>
                      <a:pt x="117" y="69"/>
                      <a:pt x="117" y="69"/>
                      <a:pt x="117" y="69"/>
                    </a:cubicBezTo>
                    <a:cubicBezTo>
                      <a:pt x="113" y="74"/>
                      <a:pt x="109" y="79"/>
                      <a:pt x="104" y="84"/>
                    </a:cubicBezTo>
                    <a:cubicBezTo>
                      <a:pt x="103" y="79"/>
                      <a:pt x="97" y="68"/>
                      <a:pt x="94" y="63"/>
                    </a:cubicBezTo>
                    <a:cubicBezTo>
                      <a:pt x="109" y="48"/>
                      <a:pt x="124" y="24"/>
                      <a:pt x="132" y="1"/>
                    </a:cubicBezTo>
                    <a:lnTo>
                      <a:pt x="151" y="7"/>
                    </a:lnTo>
                    <a:close/>
                    <a:moveTo>
                      <a:pt x="197" y="137"/>
                    </a:moveTo>
                    <a:cubicBezTo>
                      <a:pt x="187" y="146"/>
                      <a:pt x="171" y="155"/>
                      <a:pt x="158" y="160"/>
                    </a:cubicBezTo>
                    <a:cubicBezTo>
                      <a:pt x="154" y="156"/>
                      <a:pt x="147" y="149"/>
                      <a:pt x="142" y="146"/>
                    </a:cubicBezTo>
                    <a:cubicBezTo>
                      <a:pt x="155" y="142"/>
                      <a:pt x="169" y="136"/>
                      <a:pt x="177" y="130"/>
                    </a:cubicBezTo>
                    <a:lnTo>
                      <a:pt x="197" y="137"/>
                    </a:lnTo>
                    <a:close/>
                    <a:moveTo>
                      <a:pt x="190" y="22"/>
                    </a:moveTo>
                    <a:cubicBezTo>
                      <a:pt x="153" y="22"/>
                      <a:pt x="153" y="22"/>
                      <a:pt x="153" y="22"/>
                    </a:cubicBezTo>
                    <a:cubicBezTo>
                      <a:pt x="153" y="9"/>
                      <a:pt x="153" y="9"/>
                      <a:pt x="153" y="9"/>
                    </a:cubicBezTo>
                    <a:cubicBezTo>
                      <a:pt x="190" y="9"/>
                      <a:pt x="190" y="9"/>
                      <a:pt x="190" y="9"/>
                    </a:cubicBezTo>
                    <a:cubicBezTo>
                      <a:pt x="190" y="1"/>
                      <a:pt x="190" y="1"/>
                      <a:pt x="190" y="1"/>
                    </a:cubicBezTo>
                    <a:cubicBezTo>
                      <a:pt x="210" y="1"/>
                      <a:pt x="210" y="1"/>
                      <a:pt x="210" y="1"/>
                    </a:cubicBezTo>
                    <a:cubicBezTo>
                      <a:pt x="210" y="9"/>
                      <a:pt x="210" y="9"/>
                      <a:pt x="210" y="9"/>
                    </a:cubicBezTo>
                    <a:cubicBezTo>
                      <a:pt x="249" y="9"/>
                      <a:pt x="249" y="9"/>
                      <a:pt x="249" y="9"/>
                    </a:cubicBezTo>
                    <a:cubicBezTo>
                      <a:pt x="249" y="22"/>
                      <a:pt x="249" y="22"/>
                      <a:pt x="249" y="22"/>
                    </a:cubicBezTo>
                    <a:cubicBezTo>
                      <a:pt x="210" y="22"/>
                      <a:pt x="210" y="22"/>
                      <a:pt x="210" y="22"/>
                    </a:cubicBezTo>
                    <a:cubicBezTo>
                      <a:pt x="210" y="27"/>
                      <a:pt x="210" y="27"/>
                      <a:pt x="210" y="27"/>
                    </a:cubicBezTo>
                    <a:cubicBezTo>
                      <a:pt x="246" y="27"/>
                      <a:pt x="246" y="27"/>
                      <a:pt x="246" y="27"/>
                    </a:cubicBezTo>
                    <a:cubicBezTo>
                      <a:pt x="246" y="39"/>
                      <a:pt x="246" y="39"/>
                      <a:pt x="246" y="39"/>
                    </a:cubicBezTo>
                    <a:cubicBezTo>
                      <a:pt x="210" y="39"/>
                      <a:pt x="210" y="39"/>
                      <a:pt x="210" y="39"/>
                    </a:cubicBezTo>
                    <a:cubicBezTo>
                      <a:pt x="210" y="45"/>
                      <a:pt x="210" y="45"/>
                      <a:pt x="210" y="45"/>
                    </a:cubicBezTo>
                    <a:cubicBezTo>
                      <a:pt x="255" y="45"/>
                      <a:pt x="255" y="45"/>
                      <a:pt x="255" y="45"/>
                    </a:cubicBezTo>
                    <a:cubicBezTo>
                      <a:pt x="255" y="58"/>
                      <a:pt x="255" y="58"/>
                      <a:pt x="255" y="58"/>
                    </a:cubicBezTo>
                    <a:cubicBezTo>
                      <a:pt x="145" y="58"/>
                      <a:pt x="145" y="58"/>
                      <a:pt x="145" y="58"/>
                    </a:cubicBezTo>
                    <a:cubicBezTo>
                      <a:pt x="145" y="45"/>
                      <a:pt x="145" y="45"/>
                      <a:pt x="145" y="45"/>
                    </a:cubicBezTo>
                    <a:cubicBezTo>
                      <a:pt x="190" y="45"/>
                      <a:pt x="190" y="45"/>
                      <a:pt x="190" y="45"/>
                    </a:cubicBezTo>
                    <a:cubicBezTo>
                      <a:pt x="190" y="39"/>
                      <a:pt x="190" y="39"/>
                      <a:pt x="190" y="39"/>
                    </a:cubicBezTo>
                    <a:cubicBezTo>
                      <a:pt x="156" y="39"/>
                      <a:pt x="156" y="39"/>
                      <a:pt x="156" y="39"/>
                    </a:cubicBezTo>
                    <a:cubicBezTo>
                      <a:pt x="156" y="27"/>
                      <a:pt x="156" y="27"/>
                      <a:pt x="156" y="27"/>
                    </a:cubicBezTo>
                    <a:cubicBezTo>
                      <a:pt x="190" y="27"/>
                      <a:pt x="190" y="27"/>
                      <a:pt x="190" y="27"/>
                    </a:cubicBezTo>
                    <a:lnTo>
                      <a:pt x="190" y="22"/>
                    </a:lnTo>
                    <a:close/>
                    <a:moveTo>
                      <a:pt x="226" y="130"/>
                    </a:moveTo>
                    <a:cubicBezTo>
                      <a:pt x="237" y="136"/>
                      <a:pt x="249" y="144"/>
                      <a:pt x="256" y="151"/>
                    </a:cubicBezTo>
                    <a:cubicBezTo>
                      <a:pt x="238" y="161"/>
                      <a:pt x="238" y="161"/>
                      <a:pt x="238" y="161"/>
                    </a:cubicBezTo>
                    <a:cubicBezTo>
                      <a:pt x="232" y="154"/>
                      <a:pt x="218" y="144"/>
                      <a:pt x="207" y="137"/>
                    </a:cubicBezTo>
                    <a:cubicBezTo>
                      <a:pt x="224" y="130"/>
                      <a:pt x="224" y="130"/>
                      <a:pt x="224" y="130"/>
                    </a:cubicBezTo>
                    <a:cubicBezTo>
                      <a:pt x="157" y="130"/>
                      <a:pt x="157" y="130"/>
                      <a:pt x="157" y="130"/>
                    </a:cubicBezTo>
                    <a:cubicBezTo>
                      <a:pt x="157" y="64"/>
                      <a:pt x="157" y="64"/>
                      <a:pt x="157" y="64"/>
                    </a:cubicBezTo>
                    <a:cubicBezTo>
                      <a:pt x="245" y="64"/>
                      <a:pt x="245" y="64"/>
                      <a:pt x="245" y="64"/>
                    </a:cubicBezTo>
                    <a:cubicBezTo>
                      <a:pt x="245" y="130"/>
                      <a:pt x="245" y="130"/>
                      <a:pt x="245" y="130"/>
                    </a:cubicBezTo>
                    <a:lnTo>
                      <a:pt x="226" y="130"/>
                    </a:lnTo>
                    <a:close/>
                    <a:moveTo>
                      <a:pt x="177" y="83"/>
                    </a:moveTo>
                    <a:cubicBezTo>
                      <a:pt x="224" y="83"/>
                      <a:pt x="224" y="83"/>
                      <a:pt x="224" y="83"/>
                    </a:cubicBezTo>
                    <a:cubicBezTo>
                      <a:pt x="224" y="76"/>
                      <a:pt x="224" y="76"/>
                      <a:pt x="224" y="76"/>
                    </a:cubicBezTo>
                    <a:cubicBezTo>
                      <a:pt x="177" y="76"/>
                      <a:pt x="177" y="76"/>
                      <a:pt x="177" y="76"/>
                    </a:cubicBezTo>
                    <a:lnTo>
                      <a:pt x="177" y="83"/>
                    </a:lnTo>
                    <a:close/>
                    <a:moveTo>
                      <a:pt x="177" y="100"/>
                    </a:moveTo>
                    <a:cubicBezTo>
                      <a:pt x="224" y="100"/>
                      <a:pt x="224" y="100"/>
                      <a:pt x="224" y="100"/>
                    </a:cubicBezTo>
                    <a:cubicBezTo>
                      <a:pt x="224" y="93"/>
                      <a:pt x="224" y="93"/>
                      <a:pt x="224" y="93"/>
                    </a:cubicBezTo>
                    <a:cubicBezTo>
                      <a:pt x="177" y="93"/>
                      <a:pt x="177" y="93"/>
                      <a:pt x="177" y="93"/>
                    </a:cubicBezTo>
                    <a:lnTo>
                      <a:pt x="177" y="100"/>
                    </a:lnTo>
                    <a:close/>
                    <a:moveTo>
                      <a:pt x="177" y="117"/>
                    </a:moveTo>
                    <a:cubicBezTo>
                      <a:pt x="224" y="117"/>
                      <a:pt x="224" y="117"/>
                      <a:pt x="224" y="117"/>
                    </a:cubicBezTo>
                    <a:cubicBezTo>
                      <a:pt x="224" y="110"/>
                      <a:pt x="224" y="110"/>
                      <a:pt x="224" y="110"/>
                    </a:cubicBezTo>
                    <a:cubicBezTo>
                      <a:pt x="177" y="110"/>
                      <a:pt x="177" y="110"/>
                      <a:pt x="177" y="110"/>
                    </a:cubicBezTo>
                    <a:lnTo>
                      <a:pt x="177" y="117"/>
                    </a:lnTo>
                    <a:close/>
                    <a:moveTo>
                      <a:pt x="318" y="98"/>
                    </a:moveTo>
                    <a:cubicBezTo>
                      <a:pt x="316" y="93"/>
                      <a:pt x="312" y="86"/>
                      <a:pt x="309" y="79"/>
                    </a:cubicBezTo>
                    <a:cubicBezTo>
                      <a:pt x="309" y="160"/>
                      <a:pt x="309" y="160"/>
                      <a:pt x="309" y="160"/>
                    </a:cubicBezTo>
                    <a:cubicBezTo>
                      <a:pt x="290" y="160"/>
                      <a:pt x="290" y="160"/>
                      <a:pt x="290" y="160"/>
                    </a:cubicBezTo>
                    <a:cubicBezTo>
                      <a:pt x="290" y="96"/>
                      <a:pt x="290" y="96"/>
                      <a:pt x="290" y="96"/>
                    </a:cubicBezTo>
                    <a:cubicBezTo>
                      <a:pt x="286" y="109"/>
                      <a:pt x="281" y="121"/>
                      <a:pt x="275" y="129"/>
                    </a:cubicBezTo>
                    <a:cubicBezTo>
                      <a:pt x="273" y="124"/>
                      <a:pt x="269" y="116"/>
                      <a:pt x="266" y="112"/>
                    </a:cubicBezTo>
                    <a:cubicBezTo>
                      <a:pt x="276" y="98"/>
                      <a:pt x="285" y="75"/>
                      <a:pt x="289" y="55"/>
                    </a:cubicBezTo>
                    <a:cubicBezTo>
                      <a:pt x="270" y="55"/>
                      <a:pt x="270" y="55"/>
                      <a:pt x="270" y="55"/>
                    </a:cubicBezTo>
                    <a:cubicBezTo>
                      <a:pt x="270" y="36"/>
                      <a:pt x="270" y="36"/>
                      <a:pt x="270" y="36"/>
                    </a:cubicBezTo>
                    <a:cubicBezTo>
                      <a:pt x="290" y="36"/>
                      <a:pt x="290" y="36"/>
                      <a:pt x="290" y="36"/>
                    </a:cubicBezTo>
                    <a:cubicBezTo>
                      <a:pt x="290" y="1"/>
                      <a:pt x="290" y="1"/>
                      <a:pt x="290" y="1"/>
                    </a:cubicBezTo>
                    <a:cubicBezTo>
                      <a:pt x="309" y="1"/>
                      <a:pt x="309" y="1"/>
                      <a:pt x="309" y="1"/>
                    </a:cubicBezTo>
                    <a:cubicBezTo>
                      <a:pt x="309" y="36"/>
                      <a:pt x="309" y="36"/>
                      <a:pt x="309" y="36"/>
                    </a:cubicBezTo>
                    <a:cubicBezTo>
                      <a:pt x="326" y="36"/>
                      <a:pt x="326" y="36"/>
                      <a:pt x="326" y="36"/>
                    </a:cubicBezTo>
                    <a:cubicBezTo>
                      <a:pt x="326" y="55"/>
                      <a:pt x="326" y="55"/>
                      <a:pt x="326" y="55"/>
                    </a:cubicBezTo>
                    <a:cubicBezTo>
                      <a:pt x="309" y="55"/>
                      <a:pt x="309" y="55"/>
                      <a:pt x="309" y="55"/>
                    </a:cubicBezTo>
                    <a:cubicBezTo>
                      <a:pt x="309" y="56"/>
                      <a:pt x="309" y="56"/>
                      <a:pt x="309" y="56"/>
                    </a:cubicBezTo>
                    <a:cubicBezTo>
                      <a:pt x="314" y="63"/>
                      <a:pt x="326" y="79"/>
                      <a:pt x="328" y="83"/>
                    </a:cubicBezTo>
                    <a:lnTo>
                      <a:pt x="318" y="98"/>
                    </a:lnTo>
                    <a:close/>
                    <a:moveTo>
                      <a:pt x="426" y="154"/>
                    </a:moveTo>
                    <a:cubicBezTo>
                      <a:pt x="362" y="154"/>
                      <a:pt x="362" y="154"/>
                      <a:pt x="362" y="154"/>
                    </a:cubicBezTo>
                    <a:cubicBezTo>
                      <a:pt x="362" y="160"/>
                      <a:pt x="362" y="160"/>
                      <a:pt x="362" y="160"/>
                    </a:cubicBezTo>
                    <a:cubicBezTo>
                      <a:pt x="343" y="160"/>
                      <a:pt x="343" y="160"/>
                      <a:pt x="343" y="160"/>
                    </a:cubicBezTo>
                    <a:cubicBezTo>
                      <a:pt x="343" y="104"/>
                      <a:pt x="343" y="104"/>
                      <a:pt x="343" y="104"/>
                    </a:cubicBezTo>
                    <a:cubicBezTo>
                      <a:pt x="340" y="107"/>
                      <a:pt x="337" y="110"/>
                      <a:pt x="334" y="113"/>
                    </a:cubicBezTo>
                    <a:cubicBezTo>
                      <a:pt x="331" y="109"/>
                      <a:pt x="324" y="102"/>
                      <a:pt x="320" y="98"/>
                    </a:cubicBezTo>
                    <a:cubicBezTo>
                      <a:pt x="332" y="90"/>
                      <a:pt x="342" y="77"/>
                      <a:pt x="350" y="63"/>
                    </a:cubicBezTo>
                    <a:cubicBezTo>
                      <a:pt x="329" y="63"/>
                      <a:pt x="329" y="63"/>
                      <a:pt x="329" y="63"/>
                    </a:cubicBezTo>
                    <a:cubicBezTo>
                      <a:pt x="329" y="46"/>
                      <a:pt x="329" y="46"/>
                      <a:pt x="329" y="46"/>
                    </a:cubicBezTo>
                    <a:cubicBezTo>
                      <a:pt x="340" y="46"/>
                      <a:pt x="340" y="46"/>
                      <a:pt x="340" y="46"/>
                    </a:cubicBezTo>
                    <a:cubicBezTo>
                      <a:pt x="336" y="43"/>
                      <a:pt x="331" y="39"/>
                      <a:pt x="327" y="38"/>
                    </a:cubicBezTo>
                    <a:cubicBezTo>
                      <a:pt x="336" y="28"/>
                      <a:pt x="344" y="14"/>
                      <a:pt x="348" y="0"/>
                    </a:cubicBezTo>
                    <a:cubicBezTo>
                      <a:pt x="366" y="4"/>
                      <a:pt x="366" y="4"/>
                      <a:pt x="366" y="4"/>
                    </a:cubicBezTo>
                    <a:cubicBezTo>
                      <a:pt x="365" y="8"/>
                      <a:pt x="363" y="13"/>
                      <a:pt x="361" y="17"/>
                    </a:cubicBezTo>
                    <a:cubicBezTo>
                      <a:pt x="422" y="17"/>
                      <a:pt x="422" y="17"/>
                      <a:pt x="422" y="17"/>
                    </a:cubicBezTo>
                    <a:cubicBezTo>
                      <a:pt x="422" y="34"/>
                      <a:pt x="422" y="34"/>
                      <a:pt x="422" y="34"/>
                    </a:cubicBezTo>
                    <a:cubicBezTo>
                      <a:pt x="384" y="34"/>
                      <a:pt x="384" y="34"/>
                      <a:pt x="384" y="34"/>
                    </a:cubicBezTo>
                    <a:cubicBezTo>
                      <a:pt x="382" y="38"/>
                      <a:pt x="381" y="42"/>
                      <a:pt x="379" y="46"/>
                    </a:cubicBezTo>
                    <a:cubicBezTo>
                      <a:pt x="426" y="46"/>
                      <a:pt x="426" y="46"/>
                      <a:pt x="426" y="46"/>
                    </a:cubicBezTo>
                    <a:cubicBezTo>
                      <a:pt x="426" y="63"/>
                      <a:pt x="426" y="63"/>
                      <a:pt x="426" y="63"/>
                    </a:cubicBezTo>
                    <a:cubicBezTo>
                      <a:pt x="395" y="63"/>
                      <a:pt x="395" y="63"/>
                      <a:pt x="395" y="63"/>
                    </a:cubicBezTo>
                    <a:cubicBezTo>
                      <a:pt x="406" y="65"/>
                      <a:pt x="406" y="65"/>
                      <a:pt x="406" y="65"/>
                    </a:cubicBezTo>
                    <a:cubicBezTo>
                      <a:pt x="404" y="69"/>
                      <a:pt x="402" y="72"/>
                      <a:pt x="400" y="75"/>
                    </a:cubicBezTo>
                    <a:cubicBezTo>
                      <a:pt x="423" y="75"/>
                      <a:pt x="423" y="75"/>
                      <a:pt x="423" y="75"/>
                    </a:cubicBezTo>
                    <a:cubicBezTo>
                      <a:pt x="423" y="89"/>
                      <a:pt x="423" y="89"/>
                      <a:pt x="423" y="89"/>
                    </a:cubicBezTo>
                    <a:cubicBezTo>
                      <a:pt x="397" y="89"/>
                      <a:pt x="397" y="89"/>
                      <a:pt x="397" y="89"/>
                    </a:cubicBezTo>
                    <a:cubicBezTo>
                      <a:pt x="397" y="97"/>
                      <a:pt x="397" y="97"/>
                      <a:pt x="397" y="97"/>
                    </a:cubicBezTo>
                    <a:cubicBezTo>
                      <a:pt x="420" y="97"/>
                      <a:pt x="420" y="97"/>
                      <a:pt x="420" y="97"/>
                    </a:cubicBezTo>
                    <a:cubicBezTo>
                      <a:pt x="420" y="110"/>
                      <a:pt x="420" y="110"/>
                      <a:pt x="420" y="110"/>
                    </a:cubicBezTo>
                    <a:cubicBezTo>
                      <a:pt x="397" y="110"/>
                      <a:pt x="397" y="110"/>
                      <a:pt x="397" y="110"/>
                    </a:cubicBezTo>
                    <a:cubicBezTo>
                      <a:pt x="397" y="118"/>
                      <a:pt x="397" y="118"/>
                      <a:pt x="397" y="118"/>
                    </a:cubicBezTo>
                    <a:cubicBezTo>
                      <a:pt x="420" y="118"/>
                      <a:pt x="420" y="118"/>
                      <a:pt x="420" y="118"/>
                    </a:cubicBezTo>
                    <a:cubicBezTo>
                      <a:pt x="420" y="131"/>
                      <a:pt x="420" y="131"/>
                      <a:pt x="420" y="131"/>
                    </a:cubicBezTo>
                    <a:cubicBezTo>
                      <a:pt x="397" y="131"/>
                      <a:pt x="397" y="131"/>
                      <a:pt x="397" y="131"/>
                    </a:cubicBezTo>
                    <a:cubicBezTo>
                      <a:pt x="397" y="140"/>
                      <a:pt x="397" y="140"/>
                      <a:pt x="397" y="140"/>
                    </a:cubicBezTo>
                    <a:cubicBezTo>
                      <a:pt x="426" y="140"/>
                      <a:pt x="426" y="140"/>
                      <a:pt x="426" y="140"/>
                    </a:cubicBezTo>
                    <a:lnTo>
                      <a:pt x="426" y="154"/>
                    </a:lnTo>
                    <a:close/>
                    <a:moveTo>
                      <a:pt x="359" y="46"/>
                    </a:moveTo>
                    <a:cubicBezTo>
                      <a:pt x="360" y="42"/>
                      <a:pt x="362" y="38"/>
                      <a:pt x="364" y="34"/>
                    </a:cubicBezTo>
                    <a:cubicBezTo>
                      <a:pt x="353" y="34"/>
                      <a:pt x="353" y="34"/>
                      <a:pt x="353" y="34"/>
                    </a:cubicBezTo>
                    <a:cubicBezTo>
                      <a:pt x="350" y="38"/>
                      <a:pt x="347" y="42"/>
                      <a:pt x="344" y="46"/>
                    </a:cubicBezTo>
                    <a:lnTo>
                      <a:pt x="359" y="46"/>
                    </a:lnTo>
                    <a:close/>
                    <a:moveTo>
                      <a:pt x="379" y="89"/>
                    </a:moveTo>
                    <a:cubicBezTo>
                      <a:pt x="362" y="89"/>
                      <a:pt x="362" y="89"/>
                      <a:pt x="362" y="89"/>
                    </a:cubicBezTo>
                    <a:cubicBezTo>
                      <a:pt x="362" y="97"/>
                      <a:pt x="362" y="97"/>
                      <a:pt x="362" y="97"/>
                    </a:cubicBezTo>
                    <a:cubicBezTo>
                      <a:pt x="379" y="97"/>
                      <a:pt x="379" y="97"/>
                      <a:pt x="379" y="97"/>
                    </a:cubicBezTo>
                    <a:lnTo>
                      <a:pt x="379" y="89"/>
                    </a:lnTo>
                    <a:close/>
                    <a:moveTo>
                      <a:pt x="379" y="110"/>
                    </a:moveTo>
                    <a:cubicBezTo>
                      <a:pt x="362" y="110"/>
                      <a:pt x="362" y="110"/>
                      <a:pt x="362" y="110"/>
                    </a:cubicBezTo>
                    <a:cubicBezTo>
                      <a:pt x="362" y="118"/>
                      <a:pt x="362" y="118"/>
                      <a:pt x="362" y="118"/>
                    </a:cubicBezTo>
                    <a:cubicBezTo>
                      <a:pt x="379" y="118"/>
                      <a:pt x="379" y="118"/>
                      <a:pt x="379" y="118"/>
                    </a:cubicBezTo>
                    <a:lnTo>
                      <a:pt x="379" y="110"/>
                    </a:lnTo>
                    <a:close/>
                    <a:moveTo>
                      <a:pt x="362" y="140"/>
                    </a:moveTo>
                    <a:cubicBezTo>
                      <a:pt x="379" y="140"/>
                      <a:pt x="379" y="140"/>
                      <a:pt x="379" y="140"/>
                    </a:cubicBezTo>
                    <a:cubicBezTo>
                      <a:pt x="379" y="131"/>
                      <a:pt x="379" y="131"/>
                      <a:pt x="379" y="131"/>
                    </a:cubicBezTo>
                    <a:cubicBezTo>
                      <a:pt x="362" y="131"/>
                      <a:pt x="362" y="131"/>
                      <a:pt x="362" y="131"/>
                    </a:cubicBezTo>
                    <a:lnTo>
                      <a:pt x="362" y="140"/>
                    </a:lnTo>
                    <a:close/>
                    <a:moveTo>
                      <a:pt x="372" y="63"/>
                    </a:moveTo>
                    <a:cubicBezTo>
                      <a:pt x="370" y="67"/>
                      <a:pt x="367" y="71"/>
                      <a:pt x="365" y="75"/>
                    </a:cubicBezTo>
                    <a:cubicBezTo>
                      <a:pt x="381" y="75"/>
                      <a:pt x="381" y="75"/>
                      <a:pt x="381" y="75"/>
                    </a:cubicBezTo>
                    <a:cubicBezTo>
                      <a:pt x="383" y="71"/>
                      <a:pt x="385" y="67"/>
                      <a:pt x="386" y="63"/>
                    </a:cubicBezTo>
                    <a:lnTo>
                      <a:pt x="372" y="63"/>
                    </a:lnTo>
                    <a:close/>
                    <a:moveTo>
                      <a:pt x="595" y="29"/>
                    </a:moveTo>
                    <a:cubicBezTo>
                      <a:pt x="567" y="29"/>
                      <a:pt x="567" y="29"/>
                      <a:pt x="567" y="29"/>
                    </a:cubicBezTo>
                    <a:cubicBezTo>
                      <a:pt x="570" y="33"/>
                      <a:pt x="573" y="37"/>
                      <a:pt x="574" y="40"/>
                    </a:cubicBezTo>
                    <a:cubicBezTo>
                      <a:pt x="556" y="45"/>
                      <a:pt x="556" y="45"/>
                      <a:pt x="556" y="45"/>
                    </a:cubicBezTo>
                    <a:cubicBezTo>
                      <a:pt x="554" y="41"/>
                      <a:pt x="549" y="34"/>
                      <a:pt x="545" y="29"/>
                    </a:cubicBezTo>
                    <a:cubicBezTo>
                      <a:pt x="535" y="29"/>
                      <a:pt x="535" y="29"/>
                      <a:pt x="535" y="29"/>
                    </a:cubicBezTo>
                    <a:cubicBezTo>
                      <a:pt x="532" y="33"/>
                      <a:pt x="529" y="36"/>
                      <a:pt x="526" y="39"/>
                    </a:cubicBezTo>
                    <a:cubicBezTo>
                      <a:pt x="526" y="48"/>
                      <a:pt x="526" y="48"/>
                      <a:pt x="526" y="48"/>
                    </a:cubicBezTo>
                    <a:cubicBezTo>
                      <a:pt x="591" y="48"/>
                      <a:pt x="591" y="48"/>
                      <a:pt x="591" y="48"/>
                    </a:cubicBezTo>
                    <a:cubicBezTo>
                      <a:pt x="591" y="82"/>
                      <a:pt x="591" y="82"/>
                      <a:pt x="591" y="82"/>
                    </a:cubicBezTo>
                    <a:cubicBezTo>
                      <a:pt x="572" y="82"/>
                      <a:pt x="572" y="82"/>
                      <a:pt x="572" y="82"/>
                    </a:cubicBezTo>
                    <a:cubicBezTo>
                      <a:pt x="572" y="63"/>
                      <a:pt x="572" y="63"/>
                      <a:pt x="572" y="63"/>
                    </a:cubicBezTo>
                    <a:cubicBezTo>
                      <a:pt x="463" y="63"/>
                      <a:pt x="463" y="63"/>
                      <a:pt x="463" y="63"/>
                    </a:cubicBezTo>
                    <a:cubicBezTo>
                      <a:pt x="463" y="82"/>
                      <a:pt x="463" y="82"/>
                      <a:pt x="463" y="82"/>
                    </a:cubicBezTo>
                    <a:cubicBezTo>
                      <a:pt x="444" y="82"/>
                      <a:pt x="444" y="82"/>
                      <a:pt x="444" y="82"/>
                    </a:cubicBezTo>
                    <a:cubicBezTo>
                      <a:pt x="444" y="48"/>
                      <a:pt x="444" y="48"/>
                      <a:pt x="444" y="48"/>
                    </a:cubicBezTo>
                    <a:cubicBezTo>
                      <a:pt x="507" y="48"/>
                      <a:pt x="507" y="48"/>
                      <a:pt x="507" y="48"/>
                    </a:cubicBezTo>
                    <a:cubicBezTo>
                      <a:pt x="507" y="36"/>
                      <a:pt x="507" y="36"/>
                      <a:pt x="507" y="36"/>
                    </a:cubicBezTo>
                    <a:cubicBezTo>
                      <a:pt x="514" y="36"/>
                      <a:pt x="514" y="36"/>
                      <a:pt x="514" y="36"/>
                    </a:cubicBezTo>
                    <a:cubicBezTo>
                      <a:pt x="511" y="35"/>
                      <a:pt x="508" y="33"/>
                      <a:pt x="506" y="32"/>
                    </a:cubicBezTo>
                    <a:cubicBezTo>
                      <a:pt x="507" y="31"/>
                      <a:pt x="509" y="30"/>
                      <a:pt x="510" y="29"/>
                    </a:cubicBezTo>
                    <a:cubicBezTo>
                      <a:pt x="490" y="29"/>
                      <a:pt x="490" y="29"/>
                      <a:pt x="490" y="29"/>
                    </a:cubicBezTo>
                    <a:cubicBezTo>
                      <a:pt x="492" y="33"/>
                      <a:pt x="494" y="37"/>
                      <a:pt x="496" y="40"/>
                    </a:cubicBezTo>
                    <a:cubicBezTo>
                      <a:pt x="477" y="45"/>
                      <a:pt x="477" y="45"/>
                      <a:pt x="477" y="45"/>
                    </a:cubicBezTo>
                    <a:cubicBezTo>
                      <a:pt x="476" y="41"/>
                      <a:pt x="473" y="34"/>
                      <a:pt x="470" y="29"/>
                    </a:cubicBezTo>
                    <a:cubicBezTo>
                      <a:pt x="467" y="29"/>
                      <a:pt x="467" y="29"/>
                      <a:pt x="467" y="29"/>
                    </a:cubicBezTo>
                    <a:cubicBezTo>
                      <a:pt x="462" y="35"/>
                      <a:pt x="458" y="41"/>
                      <a:pt x="453" y="45"/>
                    </a:cubicBezTo>
                    <a:cubicBezTo>
                      <a:pt x="449" y="42"/>
                      <a:pt x="441" y="36"/>
                      <a:pt x="437" y="34"/>
                    </a:cubicBezTo>
                    <a:cubicBezTo>
                      <a:pt x="447" y="26"/>
                      <a:pt x="457" y="12"/>
                      <a:pt x="462" y="0"/>
                    </a:cubicBezTo>
                    <a:cubicBezTo>
                      <a:pt x="481" y="5"/>
                      <a:pt x="481" y="5"/>
                      <a:pt x="481" y="5"/>
                    </a:cubicBezTo>
                    <a:cubicBezTo>
                      <a:pt x="480" y="7"/>
                      <a:pt x="478" y="10"/>
                      <a:pt x="477" y="13"/>
                    </a:cubicBezTo>
                    <a:cubicBezTo>
                      <a:pt x="515" y="13"/>
                      <a:pt x="515" y="13"/>
                      <a:pt x="515" y="13"/>
                    </a:cubicBezTo>
                    <a:cubicBezTo>
                      <a:pt x="515" y="24"/>
                      <a:pt x="515" y="24"/>
                      <a:pt x="515" y="24"/>
                    </a:cubicBezTo>
                    <a:cubicBezTo>
                      <a:pt x="521" y="17"/>
                      <a:pt x="527" y="8"/>
                      <a:pt x="531" y="0"/>
                    </a:cubicBezTo>
                    <a:cubicBezTo>
                      <a:pt x="550" y="4"/>
                      <a:pt x="550" y="4"/>
                      <a:pt x="550" y="4"/>
                    </a:cubicBezTo>
                    <a:cubicBezTo>
                      <a:pt x="549" y="7"/>
                      <a:pt x="547" y="10"/>
                      <a:pt x="546" y="13"/>
                    </a:cubicBezTo>
                    <a:cubicBezTo>
                      <a:pt x="595" y="13"/>
                      <a:pt x="595" y="13"/>
                      <a:pt x="595" y="13"/>
                    </a:cubicBezTo>
                    <a:lnTo>
                      <a:pt x="595" y="29"/>
                    </a:lnTo>
                    <a:close/>
                    <a:moveTo>
                      <a:pt x="490" y="116"/>
                    </a:moveTo>
                    <a:cubicBezTo>
                      <a:pt x="577" y="116"/>
                      <a:pt x="577" y="116"/>
                      <a:pt x="577" y="116"/>
                    </a:cubicBezTo>
                    <a:cubicBezTo>
                      <a:pt x="577" y="160"/>
                      <a:pt x="577" y="160"/>
                      <a:pt x="577" y="160"/>
                    </a:cubicBezTo>
                    <a:cubicBezTo>
                      <a:pt x="557" y="160"/>
                      <a:pt x="557" y="160"/>
                      <a:pt x="557" y="160"/>
                    </a:cubicBezTo>
                    <a:cubicBezTo>
                      <a:pt x="557" y="155"/>
                      <a:pt x="557" y="155"/>
                      <a:pt x="557" y="155"/>
                    </a:cubicBezTo>
                    <a:cubicBezTo>
                      <a:pt x="490" y="155"/>
                      <a:pt x="490" y="155"/>
                      <a:pt x="490" y="155"/>
                    </a:cubicBezTo>
                    <a:cubicBezTo>
                      <a:pt x="490" y="160"/>
                      <a:pt x="490" y="160"/>
                      <a:pt x="490" y="160"/>
                    </a:cubicBezTo>
                    <a:cubicBezTo>
                      <a:pt x="470" y="160"/>
                      <a:pt x="470" y="160"/>
                      <a:pt x="470" y="160"/>
                    </a:cubicBezTo>
                    <a:cubicBezTo>
                      <a:pt x="470" y="70"/>
                      <a:pt x="470" y="70"/>
                      <a:pt x="470" y="70"/>
                    </a:cubicBezTo>
                    <a:cubicBezTo>
                      <a:pt x="564" y="70"/>
                      <a:pt x="564" y="70"/>
                      <a:pt x="564" y="70"/>
                    </a:cubicBezTo>
                    <a:cubicBezTo>
                      <a:pt x="564" y="108"/>
                      <a:pt x="564" y="108"/>
                      <a:pt x="564" y="108"/>
                    </a:cubicBezTo>
                    <a:cubicBezTo>
                      <a:pt x="490" y="108"/>
                      <a:pt x="490" y="108"/>
                      <a:pt x="490" y="108"/>
                    </a:cubicBezTo>
                    <a:lnTo>
                      <a:pt x="490" y="116"/>
                    </a:lnTo>
                    <a:close/>
                    <a:moveTo>
                      <a:pt x="490" y="85"/>
                    </a:moveTo>
                    <a:cubicBezTo>
                      <a:pt x="490" y="94"/>
                      <a:pt x="490" y="94"/>
                      <a:pt x="490" y="94"/>
                    </a:cubicBezTo>
                    <a:cubicBezTo>
                      <a:pt x="544" y="94"/>
                      <a:pt x="544" y="94"/>
                      <a:pt x="544" y="94"/>
                    </a:cubicBezTo>
                    <a:cubicBezTo>
                      <a:pt x="544" y="85"/>
                      <a:pt x="544" y="85"/>
                      <a:pt x="544" y="85"/>
                    </a:cubicBezTo>
                    <a:lnTo>
                      <a:pt x="490" y="85"/>
                    </a:lnTo>
                    <a:close/>
                    <a:moveTo>
                      <a:pt x="490" y="131"/>
                    </a:moveTo>
                    <a:cubicBezTo>
                      <a:pt x="490" y="140"/>
                      <a:pt x="490" y="140"/>
                      <a:pt x="490" y="140"/>
                    </a:cubicBezTo>
                    <a:cubicBezTo>
                      <a:pt x="557" y="140"/>
                      <a:pt x="557" y="140"/>
                      <a:pt x="557" y="140"/>
                    </a:cubicBezTo>
                    <a:cubicBezTo>
                      <a:pt x="557" y="131"/>
                      <a:pt x="557" y="131"/>
                      <a:pt x="557" y="131"/>
                    </a:cubicBezTo>
                    <a:lnTo>
                      <a:pt x="490" y="131"/>
                    </a:lnTo>
                    <a:close/>
                    <a:moveTo>
                      <a:pt x="666" y="126"/>
                    </a:moveTo>
                    <a:cubicBezTo>
                      <a:pt x="648" y="132"/>
                      <a:pt x="627" y="139"/>
                      <a:pt x="611" y="144"/>
                    </a:cubicBezTo>
                    <a:cubicBezTo>
                      <a:pt x="606" y="124"/>
                      <a:pt x="606" y="124"/>
                      <a:pt x="606" y="124"/>
                    </a:cubicBezTo>
                    <a:cubicBezTo>
                      <a:pt x="612" y="122"/>
                      <a:pt x="619" y="120"/>
                      <a:pt x="627" y="118"/>
                    </a:cubicBezTo>
                    <a:cubicBezTo>
                      <a:pt x="627" y="78"/>
                      <a:pt x="627" y="78"/>
                      <a:pt x="627" y="78"/>
                    </a:cubicBezTo>
                    <a:cubicBezTo>
                      <a:pt x="610" y="78"/>
                      <a:pt x="610" y="78"/>
                      <a:pt x="610" y="78"/>
                    </a:cubicBezTo>
                    <a:cubicBezTo>
                      <a:pt x="610" y="59"/>
                      <a:pt x="610" y="59"/>
                      <a:pt x="610" y="59"/>
                    </a:cubicBezTo>
                    <a:cubicBezTo>
                      <a:pt x="627" y="59"/>
                      <a:pt x="627" y="59"/>
                      <a:pt x="627" y="59"/>
                    </a:cubicBezTo>
                    <a:cubicBezTo>
                      <a:pt x="627" y="29"/>
                      <a:pt x="627" y="29"/>
                      <a:pt x="627" y="29"/>
                    </a:cubicBezTo>
                    <a:cubicBezTo>
                      <a:pt x="608" y="29"/>
                      <a:pt x="608" y="29"/>
                      <a:pt x="608" y="29"/>
                    </a:cubicBezTo>
                    <a:cubicBezTo>
                      <a:pt x="608" y="11"/>
                      <a:pt x="608" y="11"/>
                      <a:pt x="608" y="11"/>
                    </a:cubicBezTo>
                    <a:cubicBezTo>
                      <a:pt x="665" y="11"/>
                      <a:pt x="665" y="11"/>
                      <a:pt x="665" y="11"/>
                    </a:cubicBezTo>
                    <a:cubicBezTo>
                      <a:pt x="665" y="29"/>
                      <a:pt x="665" y="29"/>
                      <a:pt x="665" y="29"/>
                    </a:cubicBezTo>
                    <a:cubicBezTo>
                      <a:pt x="646" y="29"/>
                      <a:pt x="646" y="29"/>
                      <a:pt x="646" y="29"/>
                    </a:cubicBezTo>
                    <a:cubicBezTo>
                      <a:pt x="646" y="59"/>
                      <a:pt x="646" y="59"/>
                      <a:pt x="646" y="59"/>
                    </a:cubicBezTo>
                    <a:cubicBezTo>
                      <a:pt x="662" y="59"/>
                      <a:pt x="662" y="59"/>
                      <a:pt x="662" y="59"/>
                    </a:cubicBezTo>
                    <a:cubicBezTo>
                      <a:pt x="662" y="78"/>
                      <a:pt x="662" y="78"/>
                      <a:pt x="662" y="78"/>
                    </a:cubicBezTo>
                    <a:cubicBezTo>
                      <a:pt x="646" y="78"/>
                      <a:pt x="646" y="78"/>
                      <a:pt x="646" y="78"/>
                    </a:cubicBezTo>
                    <a:cubicBezTo>
                      <a:pt x="646" y="112"/>
                      <a:pt x="646" y="112"/>
                      <a:pt x="646" y="112"/>
                    </a:cubicBezTo>
                    <a:cubicBezTo>
                      <a:pt x="652" y="110"/>
                      <a:pt x="658" y="109"/>
                      <a:pt x="663" y="107"/>
                    </a:cubicBezTo>
                    <a:lnTo>
                      <a:pt x="666" y="126"/>
                    </a:lnTo>
                    <a:close/>
                    <a:moveTo>
                      <a:pt x="767" y="136"/>
                    </a:moveTo>
                    <a:cubicBezTo>
                      <a:pt x="767" y="154"/>
                      <a:pt x="767" y="154"/>
                      <a:pt x="767" y="154"/>
                    </a:cubicBezTo>
                    <a:cubicBezTo>
                      <a:pt x="658" y="154"/>
                      <a:pt x="658" y="154"/>
                      <a:pt x="658" y="154"/>
                    </a:cubicBezTo>
                    <a:cubicBezTo>
                      <a:pt x="658" y="136"/>
                      <a:pt x="658" y="136"/>
                      <a:pt x="658" y="136"/>
                    </a:cubicBezTo>
                    <a:cubicBezTo>
                      <a:pt x="705" y="136"/>
                      <a:pt x="705" y="136"/>
                      <a:pt x="705" y="136"/>
                    </a:cubicBezTo>
                    <a:cubicBezTo>
                      <a:pt x="705" y="120"/>
                      <a:pt x="705" y="120"/>
                      <a:pt x="705" y="120"/>
                    </a:cubicBezTo>
                    <a:cubicBezTo>
                      <a:pt x="670" y="120"/>
                      <a:pt x="670" y="120"/>
                      <a:pt x="670" y="120"/>
                    </a:cubicBezTo>
                    <a:cubicBezTo>
                      <a:pt x="670" y="102"/>
                      <a:pt x="670" y="102"/>
                      <a:pt x="670" y="102"/>
                    </a:cubicBezTo>
                    <a:cubicBezTo>
                      <a:pt x="705" y="102"/>
                      <a:pt x="705" y="102"/>
                      <a:pt x="705" y="102"/>
                    </a:cubicBezTo>
                    <a:cubicBezTo>
                      <a:pt x="705" y="87"/>
                      <a:pt x="705" y="87"/>
                      <a:pt x="705" y="87"/>
                    </a:cubicBezTo>
                    <a:cubicBezTo>
                      <a:pt x="671" y="87"/>
                      <a:pt x="671" y="87"/>
                      <a:pt x="671" y="87"/>
                    </a:cubicBezTo>
                    <a:cubicBezTo>
                      <a:pt x="671" y="8"/>
                      <a:pt x="671" y="8"/>
                      <a:pt x="671" y="8"/>
                    </a:cubicBezTo>
                    <a:cubicBezTo>
                      <a:pt x="760" y="8"/>
                      <a:pt x="760" y="8"/>
                      <a:pt x="760" y="8"/>
                    </a:cubicBezTo>
                    <a:cubicBezTo>
                      <a:pt x="760" y="87"/>
                      <a:pt x="760" y="87"/>
                      <a:pt x="760" y="87"/>
                    </a:cubicBezTo>
                    <a:cubicBezTo>
                      <a:pt x="726" y="87"/>
                      <a:pt x="726" y="87"/>
                      <a:pt x="726" y="87"/>
                    </a:cubicBezTo>
                    <a:cubicBezTo>
                      <a:pt x="726" y="102"/>
                      <a:pt x="726" y="102"/>
                      <a:pt x="726" y="102"/>
                    </a:cubicBezTo>
                    <a:cubicBezTo>
                      <a:pt x="762" y="102"/>
                      <a:pt x="762" y="102"/>
                      <a:pt x="762" y="102"/>
                    </a:cubicBezTo>
                    <a:cubicBezTo>
                      <a:pt x="762" y="120"/>
                      <a:pt x="762" y="120"/>
                      <a:pt x="762" y="120"/>
                    </a:cubicBezTo>
                    <a:cubicBezTo>
                      <a:pt x="726" y="120"/>
                      <a:pt x="726" y="120"/>
                      <a:pt x="726" y="120"/>
                    </a:cubicBezTo>
                    <a:cubicBezTo>
                      <a:pt x="726" y="136"/>
                      <a:pt x="726" y="136"/>
                      <a:pt x="726" y="136"/>
                    </a:cubicBezTo>
                    <a:lnTo>
                      <a:pt x="767" y="136"/>
                    </a:lnTo>
                    <a:close/>
                    <a:moveTo>
                      <a:pt x="689" y="39"/>
                    </a:moveTo>
                    <a:cubicBezTo>
                      <a:pt x="707" y="39"/>
                      <a:pt x="707" y="39"/>
                      <a:pt x="707" y="39"/>
                    </a:cubicBezTo>
                    <a:cubicBezTo>
                      <a:pt x="707" y="25"/>
                      <a:pt x="707" y="25"/>
                      <a:pt x="707" y="25"/>
                    </a:cubicBezTo>
                    <a:cubicBezTo>
                      <a:pt x="689" y="25"/>
                      <a:pt x="689" y="25"/>
                      <a:pt x="689" y="25"/>
                    </a:cubicBezTo>
                    <a:lnTo>
                      <a:pt x="689" y="39"/>
                    </a:lnTo>
                    <a:close/>
                    <a:moveTo>
                      <a:pt x="689" y="70"/>
                    </a:moveTo>
                    <a:cubicBezTo>
                      <a:pt x="707" y="70"/>
                      <a:pt x="707" y="70"/>
                      <a:pt x="707" y="70"/>
                    </a:cubicBezTo>
                    <a:cubicBezTo>
                      <a:pt x="707" y="55"/>
                      <a:pt x="707" y="55"/>
                      <a:pt x="707" y="55"/>
                    </a:cubicBezTo>
                    <a:cubicBezTo>
                      <a:pt x="689" y="55"/>
                      <a:pt x="689" y="55"/>
                      <a:pt x="689" y="55"/>
                    </a:cubicBezTo>
                    <a:lnTo>
                      <a:pt x="689" y="70"/>
                    </a:lnTo>
                    <a:close/>
                    <a:moveTo>
                      <a:pt x="741" y="25"/>
                    </a:moveTo>
                    <a:cubicBezTo>
                      <a:pt x="724" y="25"/>
                      <a:pt x="724" y="25"/>
                      <a:pt x="724" y="25"/>
                    </a:cubicBezTo>
                    <a:cubicBezTo>
                      <a:pt x="724" y="39"/>
                      <a:pt x="724" y="39"/>
                      <a:pt x="724" y="39"/>
                    </a:cubicBezTo>
                    <a:cubicBezTo>
                      <a:pt x="741" y="39"/>
                      <a:pt x="741" y="39"/>
                      <a:pt x="741" y="39"/>
                    </a:cubicBezTo>
                    <a:lnTo>
                      <a:pt x="741" y="25"/>
                    </a:lnTo>
                    <a:close/>
                    <a:moveTo>
                      <a:pt x="741" y="55"/>
                    </a:moveTo>
                    <a:cubicBezTo>
                      <a:pt x="724" y="55"/>
                      <a:pt x="724" y="55"/>
                      <a:pt x="724" y="55"/>
                    </a:cubicBezTo>
                    <a:cubicBezTo>
                      <a:pt x="724" y="70"/>
                      <a:pt x="724" y="70"/>
                      <a:pt x="724" y="70"/>
                    </a:cubicBezTo>
                    <a:cubicBezTo>
                      <a:pt x="741" y="70"/>
                      <a:pt x="741" y="70"/>
                      <a:pt x="741" y="70"/>
                    </a:cubicBezTo>
                    <a:lnTo>
                      <a:pt x="741" y="55"/>
                    </a:lnTo>
                    <a:close/>
                    <a:moveTo>
                      <a:pt x="864" y="160"/>
                    </a:moveTo>
                    <a:cubicBezTo>
                      <a:pt x="821" y="160"/>
                      <a:pt x="821" y="160"/>
                      <a:pt x="821" y="160"/>
                    </a:cubicBezTo>
                    <a:cubicBezTo>
                      <a:pt x="821" y="151"/>
                      <a:pt x="821" y="151"/>
                      <a:pt x="821" y="151"/>
                    </a:cubicBezTo>
                    <a:cubicBezTo>
                      <a:pt x="852" y="151"/>
                      <a:pt x="852" y="151"/>
                      <a:pt x="852" y="151"/>
                    </a:cubicBezTo>
                    <a:cubicBezTo>
                      <a:pt x="852" y="10"/>
                      <a:pt x="852" y="10"/>
                      <a:pt x="852" y="10"/>
                    </a:cubicBezTo>
                    <a:cubicBezTo>
                      <a:pt x="821" y="10"/>
                      <a:pt x="821" y="10"/>
                      <a:pt x="821" y="10"/>
                    </a:cubicBezTo>
                    <a:cubicBezTo>
                      <a:pt x="821" y="1"/>
                      <a:pt x="821" y="1"/>
                      <a:pt x="821" y="1"/>
                    </a:cubicBezTo>
                    <a:cubicBezTo>
                      <a:pt x="864" y="1"/>
                      <a:pt x="864" y="1"/>
                      <a:pt x="864" y="1"/>
                    </a:cubicBezTo>
                    <a:lnTo>
                      <a:pt x="864" y="16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sp>
        <p:nvSpPr>
          <p:cNvPr id="15" name="Rectangle 83">
            <a:extLst>
              <a:ext uri="{FF2B5EF4-FFF2-40B4-BE49-F238E27FC236}">
                <a16:creationId xmlns:a16="http://schemas.microsoft.com/office/drawing/2014/main" id="{C167B226-B402-7AA6-C98E-0D41B8395F58}"/>
              </a:ext>
            </a:extLst>
          </p:cNvPr>
          <p:cNvSpPr>
            <a:spLocks noChangeArrowheads="1"/>
          </p:cNvSpPr>
          <p:nvPr/>
        </p:nvSpPr>
        <p:spPr bwMode="auto">
          <a:xfrm>
            <a:off x="1659697" y="1647300"/>
            <a:ext cx="1574947" cy="404707"/>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6" name="Freeform 87">
            <a:extLst>
              <a:ext uri="{FF2B5EF4-FFF2-40B4-BE49-F238E27FC236}">
                <a16:creationId xmlns:a16="http://schemas.microsoft.com/office/drawing/2014/main" id="{E8205A89-0414-453D-91B2-547FBACB0894}"/>
              </a:ext>
            </a:extLst>
          </p:cNvPr>
          <p:cNvSpPr>
            <a:spLocks noEditPoints="1"/>
          </p:cNvSpPr>
          <p:nvPr/>
        </p:nvSpPr>
        <p:spPr bwMode="auto">
          <a:xfrm>
            <a:off x="1764041" y="1702091"/>
            <a:ext cx="1366259" cy="271594"/>
          </a:xfrm>
          <a:custGeom>
            <a:avLst/>
            <a:gdLst>
              <a:gd name="T0" fmla="*/ 348 w 1487"/>
              <a:gd name="T1" fmla="*/ 50 h 296"/>
              <a:gd name="T2" fmla="*/ 327 w 1487"/>
              <a:gd name="T3" fmla="*/ 20 h 296"/>
              <a:gd name="T4" fmla="*/ 408 w 1487"/>
              <a:gd name="T5" fmla="*/ 77 h 296"/>
              <a:gd name="T6" fmla="*/ 415 w 1487"/>
              <a:gd name="T7" fmla="*/ 49 h 296"/>
              <a:gd name="T8" fmla="*/ 445 w 1487"/>
              <a:gd name="T9" fmla="*/ 104 h 296"/>
              <a:gd name="T10" fmla="*/ 472 w 1487"/>
              <a:gd name="T11" fmla="*/ 29 h 296"/>
              <a:gd name="T12" fmla="*/ 538 w 1487"/>
              <a:gd name="T13" fmla="*/ 79 h 296"/>
              <a:gd name="T14" fmla="*/ 538 w 1487"/>
              <a:gd name="T15" fmla="*/ 69 h 296"/>
              <a:gd name="T16" fmla="*/ 545 w 1487"/>
              <a:gd name="T17" fmla="*/ 32 h 296"/>
              <a:gd name="T18" fmla="*/ 574 w 1487"/>
              <a:gd name="T19" fmla="*/ 20 h 296"/>
              <a:gd name="T20" fmla="*/ 617 w 1487"/>
              <a:gd name="T21" fmla="*/ 63 h 296"/>
              <a:gd name="T22" fmla="*/ 643 w 1487"/>
              <a:gd name="T23" fmla="*/ 0 h 296"/>
              <a:gd name="T24" fmla="*/ 665 w 1487"/>
              <a:gd name="T25" fmla="*/ 48 h 296"/>
              <a:gd name="T26" fmla="*/ 673 w 1487"/>
              <a:gd name="T27" fmla="*/ 24 h 296"/>
              <a:gd name="T28" fmla="*/ 702 w 1487"/>
              <a:gd name="T29" fmla="*/ 69 h 296"/>
              <a:gd name="T30" fmla="*/ 732 w 1487"/>
              <a:gd name="T31" fmla="*/ 20 h 296"/>
              <a:gd name="T32" fmla="*/ 810 w 1487"/>
              <a:gd name="T33" fmla="*/ 26 h 296"/>
              <a:gd name="T34" fmla="*/ 794 w 1487"/>
              <a:gd name="T35" fmla="*/ 79 h 296"/>
              <a:gd name="T36" fmla="*/ 856 w 1487"/>
              <a:gd name="T37" fmla="*/ 77 h 296"/>
              <a:gd name="T38" fmla="*/ 845 w 1487"/>
              <a:gd name="T39" fmla="*/ 29 h 296"/>
              <a:gd name="T40" fmla="*/ 860 w 1487"/>
              <a:gd name="T41" fmla="*/ 66 h 296"/>
              <a:gd name="T42" fmla="*/ 930 w 1487"/>
              <a:gd name="T43" fmla="*/ 42 h 296"/>
              <a:gd name="T44" fmla="*/ 905 w 1487"/>
              <a:gd name="T45" fmla="*/ 27 h 296"/>
              <a:gd name="T46" fmla="*/ 967 w 1487"/>
              <a:gd name="T47" fmla="*/ 78 h 296"/>
              <a:gd name="T48" fmla="*/ 1018 w 1487"/>
              <a:gd name="T49" fmla="*/ 46 h 296"/>
              <a:gd name="T50" fmla="*/ 1032 w 1487"/>
              <a:gd name="T51" fmla="*/ 1 h 296"/>
              <a:gd name="T52" fmla="*/ 1159 w 1487"/>
              <a:gd name="T53" fmla="*/ 78 h 296"/>
              <a:gd name="T54" fmla="*/ 1147 w 1487"/>
              <a:gd name="T55" fmla="*/ 38 h 296"/>
              <a:gd name="T56" fmla="*/ 48 w 1487"/>
              <a:gd name="T57" fmla="*/ 258 h 296"/>
              <a:gd name="T58" fmla="*/ 35 w 1487"/>
              <a:gd name="T59" fmla="*/ 166 h 296"/>
              <a:gd name="T60" fmla="*/ 111 w 1487"/>
              <a:gd name="T61" fmla="*/ 181 h 296"/>
              <a:gd name="T62" fmla="*/ 195 w 1487"/>
              <a:gd name="T63" fmla="*/ 217 h 296"/>
              <a:gd name="T64" fmla="*/ 173 w 1487"/>
              <a:gd name="T65" fmla="*/ 177 h 296"/>
              <a:gd name="T66" fmla="*/ 259 w 1487"/>
              <a:gd name="T67" fmla="*/ 161 h 296"/>
              <a:gd name="T68" fmla="*/ 306 w 1487"/>
              <a:gd name="T69" fmla="*/ 276 h 296"/>
              <a:gd name="T70" fmla="*/ 347 w 1487"/>
              <a:gd name="T71" fmla="*/ 152 h 296"/>
              <a:gd name="T72" fmla="*/ 460 w 1487"/>
              <a:gd name="T73" fmla="*/ 164 h 296"/>
              <a:gd name="T74" fmla="*/ 525 w 1487"/>
              <a:gd name="T75" fmla="*/ 163 h 296"/>
              <a:gd name="T76" fmla="*/ 645 w 1487"/>
              <a:gd name="T77" fmla="*/ 288 h 296"/>
              <a:gd name="T78" fmla="*/ 784 w 1487"/>
              <a:gd name="T79" fmla="*/ 246 h 296"/>
              <a:gd name="T80" fmla="*/ 744 w 1487"/>
              <a:gd name="T81" fmla="*/ 164 h 296"/>
              <a:gd name="T82" fmla="*/ 902 w 1487"/>
              <a:gd name="T83" fmla="*/ 288 h 296"/>
              <a:gd name="T84" fmla="*/ 923 w 1487"/>
              <a:gd name="T85" fmla="*/ 185 h 296"/>
              <a:gd name="T86" fmla="*/ 943 w 1487"/>
              <a:gd name="T87" fmla="*/ 204 h 296"/>
              <a:gd name="T88" fmla="*/ 973 w 1487"/>
              <a:gd name="T89" fmla="*/ 182 h 296"/>
              <a:gd name="T90" fmla="*/ 1076 w 1487"/>
              <a:gd name="T91" fmla="*/ 217 h 296"/>
              <a:gd name="T92" fmla="*/ 1232 w 1487"/>
              <a:gd name="T93" fmla="*/ 228 h 296"/>
              <a:gd name="T94" fmla="*/ 1161 w 1487"/>
              <a:gd name="T95" fmla="*/ 168 h 296"/>
              <a:gd name="T96" fmla="*/ 1337 w 1487"/>
              <a:gd name="T97" fmla="*/ 209 h 296"/>
              <a:gd name="T98" fmla="*/ 1301 w 1487"/>
              <a:gd name="T99" fmla="*/ 174 h 296"/>
              <a:gd name="T100" fmla="*/ 1345 w 1487"/>
              <a:gd name="T101" fmla="*/ 165 h 296"/>
              <a:gd name="T102" fmla="*/ 1377 w 1487"/>
              <a:gd name="T103" fmla="*/ 217 h 296"/>
              <a:gd name="T104" fmla="*/ 1422 w 1487"/>
              <a:gd name="T105" fmla="*/ 152 h 296"/>
              <a:gd name="T106" fmla="*/ 1349 w 1487"/>
              <a:gd name="T107" fmla="*/ 246 h 296"/>
              <a:gd name="T108" fmla="*/ 1325 w 1487"/>
              <a:gd name="T109" fmla="*/ 240 h 296"/>
              <a:gd name="T110" fmla="*/ 1400 w 1487"/>
              <a:gd name="T111" fmla="*/ 274 h 296"/>
              <a:gd name="T112" fmla="*/ 1375 w 1487"/>
              <a:gd name="T113" fmla="*/ 247 h 296"/>
              <a:gd name="T114" fmla="*/ 1424 w 1487"/>
              <a:gd name="T115" fmla="*/ 28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7" h="296">
                <a:moveTo>
                  <a:pt x="363" y="57"/>
                </a:moveTo>
                <a:cubicBezTo>
                  <a:pt x="363" y="64"/>
                  <a:pt x="361" y="69"/>
                  <a:pt x="356" y="73"/>
                </a:cubicBezTo>
                <a:cubicBezTo>
                  <a:pt x="351" y="77"/>
                  <a:pt x="344" y="79"/>
                  <a:pt x="335" y="79"/>
                </a:cubicBezTo>
                <a:cubicBezTo>
                  <a:pt x="327" y="79"/>
                  <a:pt x="320" y="78"/>
                  <a:pt x="314" y="75"/>
                </a:cubicBezTo>
                <a:cubicBezTo>
                  <a:pt x="314" y="63"/>
                  <a:pt x="314" y="63"/>
                  <a:pt x="314" y="63"/>
                </a:cubicBezTo>
                <a:cubicBezTo>
                  <a:pt x="318" y="65"/>
                  <a:pt x="321" y="66"/>
                  <a:pt x="325" y="67"/>
                </a:cubicBezTo>
                <a:cubicBezTo>
                  <a:pt x="329" y="68"/>
                  <a:pt x="333" y="68"/>
                  <a:pt x="336" y="68"/>
                </a:cubicBezTo>
                <a:cubicBezTo>
                  <a:pt x="341" y="68"/>
                  <a:pt x="345" y="67"/>
                  <a:pt x="347" y="65"/>
                </a:cubicBezTo>
                <a:cubicBezTo>
                  <a:pt x="350" y="64"/>
                  <a:pt x="351" y="61"/>
                  <a:pt x="351" y="58"/>
                </a:cubicBezTo>
                <a:cubicBezTo>
                  <a:pt x="351" y="55"/>
                  <a:pt x="350" y="52"/>
                  <a:pt x="348" y="50"/>
                </a:cubicBezTo>
                <a:cubicBezTo>
                  <a:pt x="345" y="48"/>
                  <a:pt x="341" y="46"/>
                  <a:pt x="334" y="43"/>
                </a:cubicBezTo>
                <a:cubicBezTo>
                  <a:pt x="327" y="41"/>
                  <a:pt x="322" y="37"/>
                  <a:pt x="319" y="34"/>
                </a:cubicBezTo>
                <a:cubicBezTo>
                  <a:pt x="316" y="30"/>
                  <a:pt x="315" y="26"/>
                  <a:pt x="315" y="21"/>
                </a:cubicBezTo>
                <a:cubicBezTo>
                  <a:pt x="315" y="14"/>
                  <a:pt x="317" y="9"/>
                  <a:pt x="322" y="5"/>
                </a:cubicBezTo>
                <a:cubicBezTo>
                  <a:pt x="326" y="2"/>
                  <a:pt x="332" y="0"/>
                  <a:pt x="340" y="0"/>
                </a:cubicBezTo>
                <a:cubicBezTo>
                  <a:pt x="348" y="0"/>
                  <a:pt x="355" y="1"/>
                  <a:pt x="362" y="5"/>
                </a:cubicBezTo>
                <a:cubicBezTo>
                  <a:pt x="358" y="15"/>
                  <a:pt x="358" y="15"/>
                  <a:pt x="358" y="15"/>
                </a:cubicBezTo>
                <a:cubicBezTo>
                  <a:pt x="351" y="12"/>
                  <a:pt x="345" y="11"/>
                  <a:pt x="340" y="11"/>
                </a:cubicBezTo>
                <a:cubicBezTo>
                  <a:pt x="336" y="11"/>
                  <a:pt x="333" y="12"/>
                  <a:pt x="331" y="13"/>
                </a:cubicBezTo>
                <a:cubicBezTo>
                  <a:pt x="328" y="15"/>
                  <a:pt x="327" y="17"/>
                  <a:pt x="327" y="20"/>
                </a:cubicBezTo>
                <a:cubicBezTo>
                  <a:pt x="327" y="22"/>
                  <a:pt x="328" y="24"/>
                  <a:pt x="329" y="25"/>
                </a:cubicBezTo>
                <a:cubicBezTo>
                  <a:pt x="330" y="27"/>
                  <a:pt x="331" y="28"/>
                  <a:pt x="333" y="29"/>
                </a:cubicBezTo>
                <a:cubicBezTo>
                  <a:pt x="335" y="31"/>
                  <a:pt x="338" y="32"/>
                  <a:pt x="343" y="34"/>
                </a:cubicBezTo>
                <a:cubicBezTo>
                  <a:pt x="349" y="37"/>
                  <a:pt x="353" y="39"/>
                  <a:pt x="356" y="41"/>
                </a:cubicBezTo>
                <a:cubicBezTo>
                  <a:pt x="358" y="43"/>
                  <a:pt x="360" y="45"/>
                  <a:pt x="361" y="48"/>
                </a:cubicBezTo>
                <a:cubicBezTo>
                  <a:pt x="363" y="50"/>
                  <a:pt x="363" y="53"/>
                  <a:pt x="363" y="57"/>
                </a:cubicBezTo>
                <a:close/>
                <a:moveTo>
                  <a:pt x="418" y="78"/>
                </a:moveTo>
                <a:cubicBezTo>
                  <a:pt x="416" y="70"/>
                  <a:pt x="416" y="70"/>
                  <a:pt x="416" y="70"/>
                </a:cubicBezTo>
                <a:cubicBezTo>
                  <a:pt x="416" y="70"/>
                  <a:pt x="416" y="70"/>
                  <a:pt x="416" y="70"/>
                </a:cubicBezTo>
                <a:cubicBezTo>
                  <a:pt x="414" y="73"/>
                  <a:pt x="411" y="75"/>
                  <a:pt x="408" y="77"/>
                </a:cubicBezTo>
                <a:cubicBezTo>
                  <a:pt x="405" y="78"/>
                  <a:pt x="401" y="79"/>
                  <a:pt x="397" y="79"/>
                </a:cubicBezTo>
                <a:cubicBezTo>
                  <a:pt x="390" y="79"/>
                  <a:pt x="385" y="77"/>
                  <a:pt x="382" y="74"/>
                </a:cubicBezTo>
                <a:cubicBezTo>
                  <a:pt x="378" y="70"/>
                  <a:pt x="376" y="65"/>
                  <a:pt x="376" y="58"/>
                </a:cubicBezTo>
                <a:cubicBezTo>
                  <a:pt x="376" y="20"/>
                  <a:pt x="376" y="20"/>
                  <a:pt x="376" y="20"/>
                </a:cubicBezTo>
                <a:cubicBezTo>
                  <a:pt x="389" y="20"/>
                  <a:pt x="389" y="20"/>
                  <a:pt x="389" y="20"/>
                </a:cubicBezTo>
                <a:cubicBezTo>
                  <a:pt x="389" y="56"/>
                  <a:pt x="389" y="56"/>
                  <a:pt x="389" y="56"/>
                </a:cubicBezTo>
                <a:cubicBezTo>
                  <a:pt x="389" y="60"/>
                  <a:pt x="390" y="63"/>
                  <a:pt x="392" y="66"/>
                </a:cubicBezTo>
                <a:cubicBezTo>
                  <a:pt x="393" y="68"/>
                  <a:pt x="396" y="69"/>
                  <a:pt x="400" y="69"/>
                </a:cubicBezTo>
                <a:cubicBezTo>
                  <a:pt x="405" y="69"/>
                  <a:pt x="409" y="67"/>
                  <a:pt x="412" y="64"/>
                </a:cubicBezTo>
                <a:cubicBezTo>
                  <a:pt x="414" y="61"/>
                  <a:pt x="415" y="56"/>
                  <a:pt x="415" y="49"/>
                </a:cubicBezTo>
                <a:cubicBezTo>
                  <a:pt x="415" y="20"/>
                  <a:pt x="415" y="20"/>
                  <a:pt x="415" y="20"/>
                </a:cubicBezTo>
                <a:cubicBezTo>
                  <a:pt x="428" y="20"/>
                  <a:pt x="428" y="20"/>
                  <a:pt x="428" y="20"/>
                </a:cubicBezTo>
                <a:cubicBezTo>
                  <a:pt x="428" y="78"/>
                  <a:pt x="428" y="78"/>
                  <a:pt x="428" y="78"/>
                </a:cubicBezTo>
                <a:lnTo>
                  <a:pt x="418" y="78"/>
                </a:lnTo>
                <a:close/>
                <a:moveTo>
                  <a:pt x="475" y="79"/>
                </a:moveTo>
                <a:cubicBezTo>
                  <a:pt x="467" y="79"/>
                  <a:pt x="462" y="76"/>
                  <a:pt x="458" y="71"/>
                </a:cubicBezTo>
                <a:cubicBezTo>
                  <a:pt x="457" y="71"/>
                  <a:pt x="457" y="71"/>
                  <a:pt x="457" y="71"/>
                </a:cubicBezTo>
                <a:cubicBezTo>
                  <a:pt x="457" y="76"/>
                  <a:pt x="458" y="79"/>
                  <a:pt x="458" y="80"/>
                </a:cubicBezTo>
                <a:cubicBezTo>
                  <a:pt x="458" y="104"/>
                  <a:pt x="458" y="104"/>
                  <a:pt x="458" y="104"/>
                </a:cubicBezTo>
                <a:cubicBezTo>
                  <a:pt x="445" y="104"/>
                  <a:pt x="445" y="104"/>
                  <a:pt x="445" y="104"/>
                </a:cubicBezTo>
                <a:cubicBezTo>
                  <a:pt x="445" y="20"/>
                  <a:pt x="445" y="20"/>
                  <a:pt x="445" y="20"/>
                </a:cubicBezTo>
                <a:cubicBezTo>
                  <a:pt x="455" y="20"/>
                  <a:pt x="455" y="20"/>
                  <a:pt x="455" y="20"/>
                </a:cubicBezTo>
                <a:cubicBezTo>
                  <a:pt x="455" y="21"/>
                  <a:pt x="456" y="23"/>
                  <a:pt x="457" y="27"/>
                </a:cubicBezTo>
                <a:cubicBezTo>
                  <a:pt x="458" y="27"/>
                  <a:pt x="458" y="27"/>
                  <a:pt x="458" y="27"/>
                </a:cubicBezTo>
                <a:cubicBezTo>
                  <a:pt x="461" y="22"/>
                  <a:pt x="467" y="19"/>
                  <a:pt x="475" y="19"/>
                </a:cubicBezTo>
                <a:cubicBezTo>
                  <a:pt x="482" y="19"/>
                  <a:pt x="488" y="21"/>
                  <a:pt x="492" y="27"/>
                </a:cubicBezTo>
                <a:cubicBezTo>
                  <a:pt x="496" y="32"/>
                  <a:pt x="498" y="39"/>
                  <a:pt x="498" y="49"/>
                </a:cubicBezTo>
                <a:cubicBezTo>
                  <a:pt x="498" y="58"/>
                  <a:pt x="496" y="66"/>
                  <a:pt x="492" y="71"/>
                </a:cubicBezTo>
                <a:cubicBezTo>
                  <a:pt x="488" y="76"/>
                  <a:pt x="482" y="79"/>
                  <a:pt x="475" y="79"/>
                </a:cubicBezTo>
                <a:close/>
                <a:moveTo>
                  <a:pt x="472" y="29"/>
                </a:moveTo>
                <a:cubicBezTo>
                  <a:pt x="467" y="29"/>
                  <a:pt x="463" y="30"/>
                  <a:pt x="461" y="33"/>
                </a:cubicBezTo>
                <a:cubicBezTo>
                  <a:pt x="459" y="36"/>
                  <a:pt x="458" y="40"/>
                  <a:pt x="458" y="47"/>
                </a:cubicBezTo>
                <a:cubicBezTo>
                  <a:pt x="458" y="49"/>
                  <a:pt x="458" y="49"/>
                  <a:pt x="458" y="49"/>
                </a:cubicBezTo>
                <a:cubicBezTo>
                  <a:pt x="458" y="56"/>
                  <a:pt x="459" y="61"/>
                  <a:pt x="461" y="64"/>
                </a:cubicBezTo>
                <a:cubicBezTo>
                  <a:pt x="463" y="67"/>
                  <a:pt x="467" y="69"/>
                  <a:pt x="472" y="69"/>
                </a:cubicBezTo>
                <a:cubicBezTo>
                  <a:pt x="476" y="69"/>
                  <a:pt x="480" y="67"/>
                  <a:pt x="482" y="64"/>
                </a:cubicBezTo>
                <a:cubicBezTo>
                  <a:pt x="484" y="60"/>
                  <a:pt x="485" y="55"/>
                  <a:pt x="485" y="49"/>
                </a:cubicBezTo>
                <a:cubicBezTo>
                  <a:pt x="485" y="42"/>
                  <a:pt x="484" y="37"/>
                  <a:pt x="482" y="34"/>
                </a:cubicBezTo>
                <a:cubicBezTo>
                  <a:pt x="480" y="30"/>
                  <a:pt x="476" y="29"/>
                  <a:pt x="472" y="29"/>
                </a:cubicBezTo>
                <a:close/>
                <a:moveTo>
                  <a:pt x="538" y="79"/>
                </a:moveTo>
                <a:cubicBezTo>
                  <a:pt x="529" y="79"/>
                  <a:pt x="522" y="76"/>
                  <a:pt x="516" y="71"/>
                </a:cubicBezTo>
                <a:cubicBezTo>
                  <a:pt x="511" y="66"/>
                  <a:pt x="509" y="58"/>
                  <a:pt x="509" y="49"/>
                </a:cubicBezTo>
                <a:cubicBezTo>
                  <a:pt x="509" y="40"/>
                  <a:pt x="511" y="32"/>
                  <a:pt x="516" y="27"/>
                </a:cubicBezTo>
                <a:cubicBezTo>
                  <a:pt x="521" y="21"/>
                  <a:pt x="527" y="19"/>
                  <a:pt x="535" y="19"/>
                </a:cubicBezTo>
                <a:cubicBezTo>
                  <a:pt x="543" y="19"/>
                  <a:pt x="549" y="21"/>
                  <a:pt x="554" y="26"/>
                </a:cubicBezTo>
                <a:cubicBezTo>
                  <a:pt x="558" y="30"/>
                  <a:pt x="560" y="37"/>
                  <a:pt x="560" y="45"/>
                </a:cubicBezTo>
                <a:cubicBezTo>
                  <a:pt x="560" y="52"/>
                  <a:pt x="560" y="52"/>
                  <a:pt x="560" y="52"/>
                </a:cubicBezTo>
                <a:cubicBezTo>
                  <a:pt x="522" y="52"/>
                  <a:pt x="522" y="52"/>
                  <a:pt x="522" y="52"/>
                </a:cubicBezTo>
                <a:cubicBezTo>
                  <a:pt x="522" y="57"/>
                  <a:pt x="523" y="62"/>
                  <a:pt x="526" y="65"/>
                </a:cubicBezTo>
                <a:cubicBezTo>
                  <a:pt x="529" y="68"/>
                  <a:pt x="533" y="69"/>
                  <a:pt x="538" y="69"/>
                </a:cubicBezTo>
                <a:cubicBezTo>
                  <a:pt x="542" y="69"/>
                  <a:pt x="545" y="69"/>
                  <a:pt x="548" y="68"/>
                </a:cubicBezTo>
                <a:cubicBezTo>
                  <a:pt x="551" y="67"/>
                  <a:pt x="554" y="66"/>
                  <a:pt x="557" y="65"/>
                </a:cubicBezTo>
                <a:cubicBezTo>
                  <a:pt x="557" y="75"/>
                  <a:pt x="557" y="75"/>
                  <a:pt x="557" y="75"/>
                </a:cubicBezTo>
                <a:cubicBezTo>
                  <a:pt x="554" y="76"/>
                  <a:pt x="551" y="77"/>
                  <a:pt x="548" y="78"/>
                </a:cubicBezTo>
                <a:cubicBezTo>
                  <a:pt x="545" y="79"/>
                  <a:pt x="542" y="79"/>
                  <a:pt x="538" y="79"/>
                </a:cubicBezTo>
                <a:close/>
                <a:moveTo>
                  <a:pt x="535" y="28"/>
                </a:moveTo>
                <a:cubicBezTo>
                  <a:pt x="532" y="28"/>
                  <a:pt x="528" y="29"/>
                  <a:pt x="526" y="32"/>
                </a:cubicBezTo>
                <a:cubicBezTo>
                  <a:pt x="524" y="34"/>
                  <a:pt x="522" y="38"/>
                  <a:pt x="522" y="43"/>
                </a:cubicBezTo>
                <a:cubicBezTo>
                  <a:pt x="548" y="43"/>
                  <a:pt x="548" y="43"/>
                  <a:pt x="548" y="43"/>
                </a:cubicBezTo>
                <a:cubicBezTo>
                  <a:pt x="548" y="38"/>
                  <a:pt x="547" y="34"/>
                  <a:pt x="545" y="32"/>
                </a:cubicBezTo>
                <a:cubicBezTo>
                  <a:pt x="542" y="29"/>
                  <a:pt x="539" y="28"/>
                  <a:pt x="535" y="28"/>
                </a:cubicBezTo>
                <a:close/>
                <a:moveTo>
                  <a:pt x="604" y="19"/>
                </a:moveTo>
                <a:cubicBezTo>
                  <a:pt x="606" y="19"/>
                  <a:pt x="608" y="19"/>
                  <a:pt x="610" y="19"/>
                </a:cubicBezTo>
                <a:cubicBezTo>
                  <a:pt x="609" y="31"/>
                  <a:pt x="609" y="31"/>
                  <a:pt x="609" y="31"/>
                </a:cubicBezTo>
                <a:cubicBezTo>
                  <a:pt x="607" y="30"/>
                  <a:pt x="605" y="30"/>
                  <a:pt x="603" y="30"/>
                </a:cubicBezTo>
                <a:cubicBezTo>
                  <a:pt x="598" y="30"/>
                  <a:pt x="594" y="32"/>
                  <a:pt x="591" y="35"/>
                </a:cubicBezTo>
                <a:cubicBezTo>
                  <a:pt x="588" y="38"/>
                  <a:pt x="587" y="42"/>
                  <a:pt x="587" y="47"/>
                </a:cubicBezTo>
                <a:cubicBezTo>
                  <a:pt x="587" y="78"/>
                  <a:pt x="587" y="78"/>
                  <a:pt x="587" y="78"/>
                </a:cubicBezTo>
                <a:cubicBezTo>
                  <a:pt x="574" y="78"/>
                  <a:pt x="574" y="78"/>
                  <a:pt x="574" y="78"/>
                </a:cubicBezTo>
                <a:cubicBezTo>
                  <a:pt x="574" y="20"/>
                  <a:pt x="574" y="20"/>
                  <a:pt x="574" y="20"/>
                </a:cubicBezTo>
                <a:cubicBezTo>
                  <a:pt x="584" y="20"/>
                  <a:pt x="584" y="20"/>
                  <a:pt x="584" y="20"/>
                </a:cubicBezTo>
                <a:cubicBezTo>
                  <a:pt x="586" y="30"/>
                  <a:pt x="586" y="30"/>
                  <a:pt x="586" y="30"/>
                </a:cubicBezTo>
                <a:cubicBezTo>
                  <a:pt x="586" y="30"/>
                  <a:pt x="586" y="30"/>
                  <a:pt x="586" y="30"/>
                </a:cubicBezTo>
                <a:cubicBezTo>
                  <a:pt x="588" y="26"/>
                  <a:pt x="591" y="24"/>
                  <a:pt x="594" y="22"/>
                </a:cubicBezTo>
                <a:cubicBezTo>
                  <a:pt x="597" y="20"/>
                  <a:pt x="600" y="19"/>
                  <a:pt x="604" y="19"/>
                </a:cubicBezTo>
                <a:close/>
                <a:moveTo>
                  <a:pt x="666" y="57"/>
                </a:moveTo>
                <a:cubicBezTo>
                  <a:pt x="666" y="64"/>
                  <a:pt x="664" y="69"/>
                  <a:pt x="659" y="73"/>
                </a:cubicBezTo>
                <a:cubicBezTo>
                  <a:pt x="654" y="77"/>
                  <a:pt x="647" y="79"/>
                  <a:pt x="639" y="79"/>
                </a:cubicBezTo>
                <a:cubicBezTo>
                  <a:pt x="630" y="79"/>
                  <a:pt x="623" y="78"/>
                  <a:pt x="617" y="75"/>
                </a:cubicBezTo>
                <a:cubicBezTo>
                  <a:pt x="617" y="63"/>
                  <a:pt x="617" y="63"/>
                  <a:pt x="617" y="63"/>
                </a:cubicBezTo>
                <a:cubicBezTo>
                  <a:pt x="621" y="65"/>
                  <a:pt x="624" y="66"/>
                  <a:pt x="628" y="67"/>
                </a:cubicBezTo>
                <a:cubicBezTo>
                  <a:pt x="632" y="68"/>
                  <a:pt x="636" y="68"/>
                  <a:pt x="639" y="68"/>
                </a:cubicBezTo>
                <a:cubicBezTo>
                  <a:pt x="644" y="68"/>
                  <a:pt x="648" y="67"/>
                  <a:pt x="650" y="65"/>
                </a:cubicBezTo>
                <a:cubicBezTo>
                  <a:pt x="653" y="64"/>
                  <a:pt x="654" y="61"/>
                  <a:pt x="654" y="58"/>
                </a:cubicBezTo>
                <a:cubicBezTo>
                  <a:pt x="654" y="55"/>
                  <a:pt x="653" y="52"/>
                  <a:pt x="651" y="50"/>
                </a:cubicBezTo>
                <a:cubicBezTo>
                  <a:pt x="649" y="48"/>
                  <a:pt x="644" y="46"/>
                  <a:pt x="637" y="43"/>
                </a:cubicBezTo>
                <a:cubicBezTo>
                  <a:pt x="630" y="41"/>
                  <a:pt x="625" y="37"/>
                  <a:pt x="622" y="34"/>
                </a:cubicBezTo>
                <a:cubicBezTo>
                  <a:pt x="620" y="30"/>
                  <a:pt x="618" y="26"/>
                  <a:pt x="618" y="21"/>
                </a:cubicBezTo>
                <a:cubicBezTo>
                  <a:pt x="618" y="14"/>
                  <a:pt x="620" y="9"/>
                  <a:pt x="625" y="5"/>
                </a:cubicBezTo>
                <a:cubicBezTo>
                  <a:pt x="630" y="2"/>
                  <a:pt x="636" y="0"/>
                  <a:pt x="643" y="0"/>
                </a:cubicBezTo>
                <a:cubicBezTo>
                  <a:pt x="651" y="0"/>
                  <a:pt x="658" y="1"/>
                  <a:pt x="665" y="5"/>
                </a:cubicBezTo>
                <a:cubicBezTo>
                  <a:pt x="661" y="15"/>
                  <a:pt x="661" y="15"/>
                  <a:pt x="661" y="15"/>
                </a:cubicBezTo>
                <a:cubicBezTo>
                  <a:pt x="654" y="12"/>
                  <a:pt x="648" y="11"/>
                  <a:pt x="643" y="11"/>
                </a:cubicBezTo>
                <a:cubicBezTo>
                  <a:pt x="639" y="11"/>
                  <a:pt x="636" y="12"/>
                  <a:pt x="634" y="13"/>
                </a:cubicBezTo>
                <a:cubicBezTo>
                  <a:pt x="632" y="15"/>
                  <a:pt x="631" y="17"/>
                  <a:pt x="631" y="20"/>
                </a:cubicBezTo>
                <a:cubicBezTo>
                  <a:pt x="631" y="22"/>
                  <a:pt x="631" y="24"/>
                  <a:pt x="632" y="25"/>
                </a:cubicBezTo>
                <a:cubicBezTo>
                  <a:pt x="633" y="27"/>
                  <a:pt x="634" y="28"/>
                  <a:pt x="636" y="29"/>
                </a:cubicBezTo>
                <a:cubicBezTo>
                  <a:pt x="638" y="31"/>
                  <a:pt x="641" y="32"/>
                  <a:pt x="646" y="34"/>
                </a:cubicBezTo>
                <a:cubicBezTo>
                  <a:pt x="652" y="37"/>
                  <a:pt x="656" y="39"/>
                  <a:pt x="659" y="41"/>
                </a:cubicBezTo>
                <a:cubicBezTo>
                  <a:pt x="661" y="43"/>
                  <a:pt x="663" y="45"/>
                  <a:pt x="665" y="48"/>
                </a:cubicBezTo>
                <a:cubicBezTo>
                  <a:pt x="666" y="50"/>
                  <a:pt x="666" y="53"/>
                  <a:pt x="666" y="57"/>
                </a:cubicBezTo>
                <a:close/>
                <a:moveTo>
                  <a:pt x="702" y="69"/>
                </a:moveTo>
                <a:cubicBezTo>
                  <a:pt x="705" y="69"/>
                  <a:pt x="708" y="68"/>
                  <a:pt x="711" y="67"/>
                </a:cubicBezTo>
                <a:cubicBezTo>
                  <a:pt x="711" y="77"/>
                  <a:pt x="711" y="77"/>
                  <a:pt x="711" y="77"/>
                </a:cubicBezTo>
                <a:cubicBezTo>
                  <a:pt x="709" y="77"/>
                  <a:pt x="708" y="78"/>
                  <a:pt x="705" y="78"/>
                </a:cubicBezTo>
                <a:cubicBezTo>
                  <a:pt x="703" y="79"/>
                  <a:pt x="701" y="79"/>
                  <a:pt x="699" y="79"/>
                </a:cubicBezTo>
                <a:cubicBezTo>
                  <a:pt x="687" y="79"/>
                  <a:pt x="681" y="73"/>
                  <a:pt x="681" y="60"/>
                </a:cubicBezTo>
                <a:cubicBezTo>
                  <a:pt x="681" y="29"/>
                  <a:pt x="681" y="29"/>
                  <a:pt x="681" y="29"/>
                </a:cubicBezTo>
                <a:cubicBezTo>
                  <a:pt x="673" y="29"/>
                  <a:pt x="673" y="29"/>
                  <a:pt x="673" y="29"/>
                </a:cubicBezTo>
                <a:cubicBezTo>
                  <a:pt x="673" y="24"/>
                  <a:pt x="673" y="24"/>
                  <a:pt x="673" y="24"/>
                </a:cubicBezTo>
                <a:cubicBezTo>
                  <a:pt x="682" y="19"/>
                  <a:pt x="682" y="19"/>
                  <a:pt x="682" y="19"/>
                </a:cubicBezTo>
                <a:cubicBezTo>
                  <a:pt x="686" y="7"/>
                  <a:pt x="686" y="7"/>
                  <a:pt x="686" y="7"/>
                </a:cubicBezTo>
                <a:cubicBezTo>
                  <a:pt x="694" y="7"/>
                  <a:pt x="694" y="7"/>
                  <a:pt x="694" y="7"/>
                </a:cubicBezTo>
                <a:cubicBezTo>
                  <a:pt x="694" y="20"/>
                  <a:pt x="694" y="20"/>
                  <a:pt x="694" y="20"/>
                </a:cubicBezTo>
                <a:cubicBezTo>
                  <a:pt x="710" y="20"/>
                  <a:pt x="710" y="20"/>
                  <a:pt x="710" y="20"/>
                </a:cubicBezTo>
                <a:cubicBezTo>
                  <a:pt x="710" y="29"/>
                  <a:pt x="710" y="29"/>
                  <a:pt x="710" y="29"/>
                </a:cubicBezTo>
                <a:cubicBezTo>
                  <a:pt x="694" y="29"/>
                  <a:pt x="694" y="29"/>
                  <a:pt x="694" y="29"/>
                </a:cubicBezTo>
                <a:cubicBezTo>
                  <a:pt x="694" y="60"/>
                  <a:pt x="694" y="60"/>
                  <a:pt x="694" y="60"/>
                </a:cubicBezTo>
                <a:cubicBezTo>
                  <a:pt x="694" y="63"/>
                  <a:pt x="694" y="65"/>
                  <a:pt x="696" y="67"/>
                </a:cubicBezTo>
                <a:cubicBezTo>
                  <a:pt x="697" y="68"/>
                  <a:pt x="699" y="69"/>
                  <a:pt x="702" y="69"/>
                </a:cubicBezTo>
                <a:close/>
                <a:moveTo>
                  <a:pt x="752" y="19"/>
                </a:moveTo>
                <a:cubicBezTo>
                  <a:pt x="754" y="19"/>
                  <a:pt x="756" y="19"/>
                  <a:pt x="758" y="19"/>
                </a:cubicBezTo>
                <a:cubicBezTo>
                  <a:pt x="757" y="31"/>
                  <a:pt x="757" y="31"/>
                  <a:pt x="757" y="31"/>
                </a:cubicBezTo>
                <a:cubicBezTo>
                  <a:pt x="755" y="30"/>
                  <a:pt x="753" y="30"/>
                  <a:pt x="751" y="30"/>
                </a:cubicBezTo>
                <a:cubicBezTo>
                  <a:pt x="746" y="30"/>
                  <a:pt x="742" y="32"/>
                  <a:pt x="739" y="35"/>
                </a:cubicBezTo>
                <a:cubicBezTo>
                  <a:pt x="736" y="38"/>
                  <a:pt x="735" y="42"/>
                  <a:pt x="735" y="47"/>
                </a:cubicBezTo>
                <a:cubicBezTo>
                  <a:pt x="735" y="78"/>
                  <a:pt x="735" y="78"/>
                  <a:pt x="735" y="78"/>
                </a:cubicBezTo>
                <a:cubicBezTo>
                  <a:pt x="722" y="78"/>
                  <a:pt x="722" y="78"/>
                  <a:pt x="722" y="78"/>
                </a:cubicBezTo>
                <a:cubicBezTo>
                  <a:pt x="722" y="20"/>
                  <a:pt x="722" y="20"/>
                  <a:pt x="722" y="20"/>
                </a:cubicBezTo>
                <a:cubicBezTo>
                  <a:pt x="732" y="20"/>
                  <a:pt x="732" y="20"/>
                  <a:pt x="732" y="20"/>
                </a:cubicBezTo>
                <a:cubicBezTo>
                  <a:pt x="734" y="30"/>
                  <a:pt x="734" y="30"/>
                  <a:pt x="734" y="30"/>
                </a:cubicBezTo>
                <a:cubicBezTo>
                  <a:pt x="734" y="30"/>
                  <a:pt x="734" y="30"/>
                  <a:pt x="734" y="30"/>
                </a:cubicBezTo>
                <a:cubicBezTo>
                  <a:pt x="736" y="26"/>
                  <a:pt x="739" y="24"/>
                  <a:pt x="742" y="22"/>
                </a:cubicBezTo>
                <a:cubicBezTo>
                  <a:pt x="745" y="20"/>
                  <a:pt x="748" y="19"/>
                  <a:pt x="752" y="19"/>
                </a:cubicBezTo>
                <a:close/>
                <a:moveTo>
                  <a:pt x="794" y="79"/>
                </a:moveTo>
                <a:cubicBezTo>
                  <a:pt x="785" y="79"/>
                  <a:pt x="778" y="76"/>
                  <a:pt x="773" y="71"/>
                </a:cubicBezTo>
                <a:cubicBezTo>
                  <a:pt x="768" y="66"/>
                  <a:pt x="765" y="58"/>
                  <a:pt x="765" y="49"/>
                </a:cubicBezTo>
                <a:cubicBezTo>
                  <a:pt x="765" y="40"/>
                  <a:pt x="768" y="32"/>
                  <a:pt x="772" y="27"/>
                </a:cubicBezTo>
                <a:cubicBezTo>
                  <a:pt x="777" y="21"/>
                  <a:pt x="784" y="19"/>
                  <a:pt x="792" y="19"/>
                </a:cubicBezTo>
                <a:cubicBezTo>
                  <a:pt x="800" y="19"/>
                  <a:pt x="806" y="21"/>
                  <a:pt x="810" y="26"/>
                </a:cubicBezTo>
                <a:cubicBezTo>
                  <a:pt x="815" y="30"/>
                  <a:pt x="817" y="37"/>
                  <a:pt x="817" y="45"/>
                </a:cubicBezTo>
                <a:cubicBezTo>
                  <a:pt x="817" y="52"/>
                  <a:pt x="817" y="52"/>
                  <a:pt x="817" y="52"/>
                </a:cubicBezTo>
                <a:cubicBezTo>
                  <a:pt x="778" y="52"/>
                  <a:pt x="778" y="52"/>
                  <a:pt x="778" y="52"/>
                </a:cubicBezTo>
                <a:cubicBezTo>
                  <a:pt x="778" y="57"/>
                  <a:pt x="780" y="62"/>
                  <a:pt x="783" y="65"/>
                </a:cubicBezTo>
                <a:cubicBezTo>
                  <a:pt x="785" y="68"/>
                  <a:pt x="790" y="69"/>
                  <a:pt x="795" y="69"/>
                </a:cubicBezTo>
                <a:cubicBezTo>
                  <a:pt x="798" y="69"/>
                  <a:pt x="801" y="69"/>
                  <a:pt x="804" y="68"/>
                </a:cubicBezTo>
                <a:cubicBezTo>
                  <a:pt x="807" y="67"/>
                  <a:pt x="810" y="66"/>
                  <a:pt x="814" y="65"/>
                </a:cubicBezTo>
                <a:cubicBezTo>
                  <a:pt x="814" y="75"/>
                  <a:pt x="814" y="75"/>
                  <a:pt x="814" y="75"/>
                </a:cubicBezTo>
                <a:cubicBezTo>
                  <a:pt x="811" y="76"/>
                  <a:pt x="808" y="77"/>
                  <a:pt x="805" y="78"/>
                </a:cubicBezTo>
                <a:cubicBezTo>
                  <a:pt x="802" y="79"/>
                  <a:pt x="798" y="79"/>
                  <a:pt x="794" y="79"/>
                </a:cubicBezTo>
                <a:close/>
                <a:moveTo>
                  <a:pt x="792" y="28"/>
                </a:moveTo>
                <a:cubicBezTo>
                  <a:pt x="788" y="28"/>
                  <a:pt x="785" y="29"/>
                  <a:pt x="782" y="32"/>
                </a:cubicBezTo>
                <a:cubicBezTo>
                  <a:pt x="780" y="34"/>
                  <a:pt x="779" y="38"/>
                  <a:pt x="778" y="43"/>
                </a:cubicBezTo>
                <a:cubicBezTo>
                  <a:pt x="805" y="43"/>
                  <a:pt x="805" y="43"/>
                  <a:pt x="805" y="43"/>
                </a:cubicBezTo>
                <a:cubicBezTo>
                  <a:pt x="805" y="38"/>
                  <a:pt x="803" y="34"/>
                  <a:pt x="801" y="32"/>
                </a:cubicBezTo>
                <a:cubicBezTo>
                  <a:pt x="799" y="29"/>
                  <a:pt x="796" y="28"/>
                  <a:pt x="792" y="28"/>
                </a:cubicBezTo>
                <a:close/>
                <a:moveTo>
                  <a:pt x="867" y="78"/>
                </a:moveTo>
                <a:cubicBezTo>
                  <a:pt x="865" y="70"/>
                  <a:pt x="865" y="70"/>
                  <a:pt x="865" y="70"/>
                </a:cubicBezTo>
                <a:cubicBezTo>
                  <a:pt x="864" y="70"/>
                  <a:pt x="864" y="70"/>
                  <a:pt x="864" y="70"/>
                </a:cubicBezTo>
                <a:cubicBezTo>
                  <a:pt x="861" y="73"/>
                  <a:pt x="859" y="76"/>
                  <a:pt x="856" y="77"/>
                </a:cubicBezTo>
                <a:cubicBezTo>
                  <a:pt x="853" y="78"/>
                  <a:pt x="849" y="79"/>
                  <a:pt x="845" y="79"/>
                </a:cubicBezTo>
                <a:cubicBezTo>
                  <a:pt x="839" y="79"/>
                  <a:pt x="835" y="77"/>
                  <a:pt x="832" y="74"/>
                </a:cubicBezTo>
                <a:cubicBezTo>
                  <a:pt x="828" y="71"/>
                  <a:pt x="827" y="67"/>
                  <a:pt x="827" y="61"/>
                </a:cubicBezTo>
                <a:cubicBezTo>
                  <a:pt x="827" y="55"/>
                  <a:pt x="829" y="51"/>
                  <a:pt x="833" y="48"/>
                </a:cubicBezTo>
                <a:cubicBezTo>
                  <a:pt x="838" y="45"/>
                  <a:pt x="845" y="43"/>
                  <a:pt x="854" y="43"/>
                </a:cubicBezTo>
                <a:cubicBezTo>
                  <a:pt x="864" y="42"/>
                  <a:pt x="864" y="42"/>
                  <a:pt x="864" y="42"/>
                </a:cubicBezTo>
                <a:cubicBezTo>
                  <a:pt x="864" y="39"/>
                  <a:pt x="864" y="39"/>
                  <a:pt x="864" y="39"/>
                </a:cubicBezTo>
                <a:cubicBezTo>
                  <a:pt x="864" y="35"/>
                  <a:pt x="863" y="33"/>
                  <a:pt x="861" y="31"/>
                </a:cubicBezTo>
                <a:cubicBezTo>
                  <a:pt x="859" y="29"/>
                  <a:pt x="857" y="28"/>
                  <a:pt x="853" y="28"/>
                </a:cubicBezTo>
                <a:cubicBezTo>
                  <a:pt x="850" y="28"/>
                  <a:pt x="847" y="29"/>
                  <a:pt x="845" y="29"/>
                </a:cubicBezTo>
                <a:cubicBezTo>
                  <a:pt x="842" y="30"/>
                  <a:pt x="839" y="31"/>
                  <a:pt x="837" y="33"/>
                </a:cubicBezTo>
                <a:cubicBezTo>
                  <a:pt x="833" y="24"/>
                  <a:pt x="833" y="24"/>
                  <a:pt x="833" y="24"/>
                </a:cubicBezTo>
                <a:cubicBezTo>
                  <a:pt x="836" y="22"/>
                  <a:pt x="839" y="21"/>
                  <a:pt x="843" y="20"/>
                </a:cubicBezTo>
                <a:cubicBezTo>
                  <a:pt x="847" y="19"/>
                  <a:pt x="850" y="19"/>
                  <a:pt x="854" y="19"/>
                </a:cubicBezTo>
                <a:cubicBezTo>
                  <a:pt x="861" y="19"/>
                  <a:pt x="867" y="20"/>
                  <a:pt x="870" y="23"/>
                </a:cubicBezTo>
                <a:cubicBezTo>
                  <a:pt x="874" y="27"/>
                  <a:pt x="876" y="32"/>
                  <a:pt x="876" y="39"/>
                </a:cubicBezTo>
                <a:cubicBezTo>
                  <a:pt x="876" y="78"/>
                  <a:pt x="876" y="78"/>
                  <a:pt x="876" y="78"/>
                </a:cubicBezTo>
                <a:lnTo>
                  <a:pt x="867" y="78"/>
                </a:lnTo>
                <a:close/>
                <a:moveTo>
                  <a:pt x="849" y="69"/>
                </a:moveTo>
                <a:cubicBezTo>
                  <a:pt x="853" y="69"/>
                  <a:pt x="857" y="68"/>
                  <a:pt x="860" y="66"/>
                </a:cubicBezTo>
                <a:cubicBezTo>
                  <a:pt x="862" y="63"/>
                  <a:pt x="864" y="60"/>
                  <a:pt x="864" y="55"/>
                </a:cubicBezTo>
                <a:cubicBezTo>
                  <a:pt x="864" y="50"/>
                  <a:pt x="864" y="50"/>
                  <a:pt x="864" y="50"/>
                </a:cubicBezTo>
                <a:cubicBezTo>
                  <a:pt x="856" y="50"/>
                  <a:pt x="856" y="50"/>
                  <a:pt x="856" y="50"/>
                </a:cubicBezTo>
                <a:cubicBezTo>
                  <a:pt x="850" y="51"/>
                  <a:pt x="846" y="52"/>
                  <a:pt x="844" y="53"/>
                </a:cubicBezTo>
                <a:cubicBezTo>
                  <a:pt x="841" y="55"/>
                  <a:pt x="840" y="58"/>
                  <a:pt x="840" y="61"/>
                </a:cubicBezTo>
                <a:cubicBezTo>
                  <a:pt x="840" y="64"/>
                  <a:pt x="840" y="66"/>
                  <a:pt x="842" y="67"/>
                </a:cubicBezTo>
                <a:cubicBezTo>
                  <a:pt x="843" y="69"/>
                  <a:pt x="846" y="69"/>
                  <a:pt x="849" y="69"/>
                </a:cubicBezTo>
                <a:close/>
                <a:moveTo>
                  <a:pt x="942" y="78"/>
                </a:moveTo>
                <a:cubicBezTo>
                  <a:pt x="930" y="78"/>
                  <a:pt x="930" y="78"/>
                  <a:pt x="930" y="78"/>
                </a:cubicBezTo>
                <a:cubicBezTo>
                  <a:pt x="930" y="42"/>
                  <a:pt x="930" y="42"/>
                  <a:pt x="930" y="42"/>
                </a:cubicBezTo>
                <a:cubicBezTo>
                  <a:pt x="930" y="38"/>
                  <a:pt x="929" y="34"/>
                  <a:pt x="927" y="32"/>
                </a:cubicBezTo>
                <a:cubicBezTo>
                  <a:pt x="926" y="30"/>
                  <a:pt x="923" y="29"/>
                  <a:pt x="919" y="29"/>
                </a:cubicBezTo>
                <a:cubicBezTo>
                  <a:pt x="915" y="29"/>
                  <a:pt x="911" y="30"/>
                  <a:pt x="909" y="33"/>
                </a:cubicBezTo>
                <a:cubicBezTo>
                  <a:pt x="907" y="36"/>
                  <a:pt x="906" y="42"/>
                  <a:pt x="906" y="49"/>
                </a:cubicBezTo>
                <a:cubicBezTo>
                  <a:pt x="906" y="78"/>
                  <a:pt x="906" y="78"/>
                  <a:pt x="906" y="78"/>
                </a:cubicBezTo>
                <a:cubicBezTo>
                  <a:pt x="893" y="78"/>
                  <a:pt x="893" y="78"/>
                  <a:pt x="893" y="78"/>
                </a:cubicBezTo>
                <a:cubicBezTo>
                  <a:pt x="893" y="20"/>
                  <a:pt x="893" y="20"/>
                  <a:pt x="893" y="20"/>
                </a:cubicBezTo>
                <a:cubicBezTo>
                  <a:pt x="903" y="20"/>
                  <a:pt x="903" y="20"/>
                  <a:pt x="903" y="20"/>
                </a:cubicBezTo>
                <a:cubicBezTo>
                  <a:pt x="905" y="27"/>
                  <a:pt x="905" y="27"/>
                  <a:pt x="905" y="27"/>
                </a:cubicBezTo>
                <a:cubicBezTo>
                  <a:pt x="905" y="27"/>
                  <a:pt x="905" y="27"/>
                  <a:pt x="905" y="27"/>
                </a:cubicBezTo>
                <a:cubicBezTo>
                  <a:pt x="907" y="25"/>
                  <a:pt x="909" y="22"/>
                  <a:pt x="912" y="21"/>
                </a:cubicBezTo>
                <a:cubicBezTo>
                  <a:pt x="915" y="19"/>
                  <a:pt x="919" y="19"/>
                  <a:pt x="922" y="19"/>
                </a:cubicBezTo>
                <a:cubicBezTo>
                  <a:pt x="931" y="19"/>
                  <a:pt x="937" y="22"/>
                  <a:pt x="940" y="28"/>
                </a:cubicBezTo>
                <a:cubicBezTo>
                  <a:pt x="941" y="28"/>
                  <a:pt x="941" y="28"/>
                  <a:pt x="941" y="28"/>
                </a:cubicBezTo>
                <a:cubicBezTo>
                  <a:pt x="943" y="25"/>
                  <a:pt x="945" y="23"/>
                  <a:pt x="948" y="21"/>
                </a:cubicBezTo>
                <a:cubicBezTo>
                  <a:pt x="951" y="19"/>
                  <a:pt x="955" y="19"/>
                  <a:pt x="959" y="19"/>
                </a:cubicBezTo>
                <a:cubicBezTo>
                  <a:pt x="966" y="19"/>
                  <a:pt x="971" y="20"/>
                  <a:pt x="974" y="24"/>
                </a:cubicBezTo>
                <a:cubicBezTo>
                  <a:pt x="977" y="27"/>
                  <a:pt x="979" y="33"/>
                  <a:pt x="979" y="40"/>
                </a:cubicBezTo>
                <a:cubicBezTo>
                  <a:pt x="979" y="78"/>
                  <a:pt x="979" y="78"/>
                  <a:pt x="979" y="78"/>
                </a:cubicBezTo>
                <a:cubicBezTo>
                  <a:pt x="967" y="78"/>
                  <a:pt x="967" y="78"/>
                  <a:pt x="967" y="78"/>
                </a:cubicBezTo>
                <a:cubicBezTo>
                  <a:pt x="967" y="42"/>
                  <a:pt x="967" y="42"/>
                  <a:pt x="967" y="42"/>
                </a:cubicBezTo>
                <a:cubicBezTo>
                  <a:pt x="967" y="38"/>
                  <a:pt x="966" y="34"/>
                  <a:pt x="964" y="32"/>
                </a:cubicBezTo>
                <a:cubicBezTo>
                  <a:pt x="962" y="30"/>
                  <a:pt x="960" y="29"/>
                  <a:pt x="956" y="29"/>
                </a:cubicBezTo>
                <a:cubicBezTo>
                  <a:pt x="951" y="29"/>
                  <a:pt x="948" y="30"/>
                  <a:pt x="946" y="33"/>
                </a:cubicBezTo>
                <a:cubicBezTo>
                  <a:pt x="943" y="36"/>
                  <a:pt x="942" y="41"/>
                  <a:pt x="942" y="47"/>
                </a:cubicBezTo>
                <a:lnTo>
                  <a:pt x="942" y="78"/>
                </a:lnTo>
                <a:close/>
                <a:moveTo>
                  <a:pt x="991" y="46"/>
                </a:moveTo>
                <a:cubicBezTo>
                  <a:pt x="991" y="35"/>
                  <a:pt x="991" y="35"/>
                  <a:pt x="991" y="35"/>
                </a:cubicBezTo>
                <a:cubicBezTo>
                  <a:pt x="1018" y="35"/>
                  <a:pt x="1018" y="35"/>
                  <a:pt x="1018" y="35"/>
                </a:cubicBezTo>
                <a:cubicBezTo>
                  <a:pt x="1018" y="46"/>
                  <a:pt x="1018" y="46"/>
                  <a:pt x="1018" y="46"/>
                </a:cubicBezTo>
                <a:lnTo>
                  <a:pt x="991" y="46"/>
                </a:lnTo>
                <a:close/>
                <a:moveTo>
                  <a:pt x="1096" y="78"/>
                </a:moveTo>
                <a:cubicBezTo>
                  <a:pt x="1081" y="78"/>
                  <a:pt x="1081" y="78"/>
                  <a:pt x="1081" y="78"/>
                </a:cubicBezTo>
                <a:cubicBezTo>
                  <a:pt x="1043" y="17"/>
                  <a:pt x="1043" y="17"/>
                  <a:pt x="1043" y="17"/>
                </a:cubicBezTo>
                <a:cubicBezTo>
                  <a:pt x="1043" y="17"/>
                  <a:pt x="1043" y="17"/>
                  <a:pt x="1043" y="17"/>
                </a:cubicBezTo>
                <a:cubicBezTo>
                  <a:pt x="1043" y="20"/>
                  <a:pt x="1043" y="20"/>
                  <a:pt x="1043" y="20"/>
                </a:cubicBezTo>
                <a:cubicBezTo>
                  <a:pt x="1043" y="27"/>
                  <a:pt x="1044" y="32"/>
                  <a:pt x="1044" y="38"/>
                </a:cubicBezTo>
                <a:cubicBezTo>
                  <a:pt x="1044" y="78"/>
                  <a:pt x="1044" y="78"/>
                  <a:pt x="1044" y="78"/>
                </a:cubicBezTo>
                <a:cubicBezTo>
                  <a:pt x="1032" y="78"/>
                  <a:pt x="1032" y="78"/>
                  <a:pt x="1032" y="78"/>
                </a:cubicBezTo>
                <a:cubicBezTo>
                  <a:pt x="1032" y="1"/>
                  <a:pt x="1032" y="1"/>
                  <a:pt x="1032" y="1"/>
                </a:cubicBezTo>
                <a:cubicBezTo>
                  <a:pt x="1047" y="1"/>
                  <a:pt x="1047" y="1"/>
                  <a:pt x="1047" y="1"/>
                </a:cubicBezTo>
                <a:cubicBezTo>
                  <a:pt x="1085" y="62"/>
                  <a:pt x="1085" y="62"/>
                  <a:pt x="1085" y="62"/>
                </a:cubicBezTo>
                <a:cubicBezTo>
                  <a:pt x="1085" y="62"/>
                  <a:pt x="1085" y="62"/>
                  <a:pt x="1085" y="62"/>
                </a:cubicBezTo>
                <a:cubicBezTo>
                  <a:pt x="1085" y="61"/>
                  <a:pt x="1085" y="58"/>
                  <a:pt x="1085" y="53"/>
                </a:cubicBezTo>
                <a:cubicBezTo>
                  <a:pt x="1085" y="48"/>
                  <a:pt x="1085" y="44"/>
                  <a:pt x="1085" y="41"/>
                </a:cubicBezTo>
                <a:cubicBezTo>
                  <a:pt x="1085" y="1"/>
                  <a:pt x="1085" y="1"/>
                  <a:pt x="1085" y="1"/>
                </a:cubicBezTo>
                <a:cubicBezTo>
                  <a:pt x="1096" y="1"/>
                  <a:pt x="1096" y="1"/>
                  <a:pt x="1096" y="1"/>
                </a:cubicBezTo>
                <a:lnTo>
                  <a:pt x="1096" y="78"/>
                </a:lnTo>
                <a:close/>
                <a:moveTo>
                  <a:pt x="1173" y="78"/>
                </a:moveTo>
                <a:cubicBezTo>
                  <a:pt x="1159" y="78"/>
                  <a:pt x="1159" y="78"/>
                  <a:pt x="1159" y="78"/>
                </a:cubicBezTo>
                <a:cubicBezTo>
                  <a:pt x="1139" y="46"/>
                  <a:pt x="1139" y="46"/>
                  <a:pt x="1139" y="46"/>
                </a:cubicBezTo>
                <a:cubicBezTo>
                  <a:pt x="1120" y="78"/>
                  <a:pt x="1120" y="78"/>
                  <a:pt x="1120" y="78"/>
                </a:cubicBezTo>
                <a:cubicBezTo>
                  <a:pt x="1107" y="78"/>
                  <a:pt x="1107" y="78"/>
                  <a:pt x="1107" y="78"/>
                </a:cubicBezTo>
                <a:cubicBezTo>
                  <a:pt x="1132" y="38"/>
                  <a:pt x="1132" y="38"/>
                  <a:pt x="1132" y="38"/>
                </a:cubicBezTo>
                <a:cubicBezTo>
                  <a:pt x="1108" y="1"/>
                  <a:pt x="1108" y="1"/>
                  <a:pt x="1108" y="1"/>
                </a:cubicBezTo>
                <a:cubicBezTo>
                  <a:pt x="1122" y="1"/>
                  <a:pt x="1122" y="1"/>
                  <a:pt x="1122" y="1"/>
                </a:cubicBezTo>
                <a:cubicBezTo>
                  <a:pt x="1140" y="30"/>
                  <a:pt x="1140" y="30"/>
                  <a:pt x="1140" y="30"/>
                </a:cubicBezTo>
                <a:cubicBezTo>
                  <a:pt x="1158" y="1"/>
                  <a:pt x="1158" y="1"/>
                  <a:pt x="1158" y="1"/>
                </a:cubicBezTo>
                <a:cubicBezTo>
                  <a:pt x="1171" y="1"/>
                  <a:pt x="1171" y="1"/>
                  <a:pt x="1171" y="1"/>
                </a:cubicBezTo>
                <a:cubicBezTo>
                  <a:pt x="1147" y="38"/>
                  <a:pt x="1147" y="38"/>
                  <a:pt x="1147" y="38"/>
                </a:cubicBezTo>
                <a:lnTo>
                  <a:pt x="1173" y="78"/>
                </a:lnTo>
                <a:close/>
                <a:moveTo>
                  <a:pt x="116" y="205"/>
                </a:moveTo>
                <a:cubicBezTo>
                  <a:pt x="119" y="205"/>
                  <a:pt x="126" y="205"/>
                  <a:pt x="130" y="204"/>
                </a:cubicBezTo>
                <a:cubicBezTo>
                  <a:pt x="130" y="224"/>
                  <a:pt x="130" y="224"/>
                  <a:pt x="130" y="224"/>
                </a:cubicBezTo>
                <a:cubicBezTo>
                  <a:pt x="126" y="224"/>
                  <a:pt x="120" y="224"/>
                  <a:pt x="116" y="224"/>
                </a:cubicBezTo>
                <a:cubicBezTo>
                  <a:pt x="79" y="224"/>
                  <a:pt x="79" y="224"/>
                  <a:pt x="79" y="224"/>
                </a:cubicBezTo>
                <a:cubicBezTo>
                  <a:pt x="78" y="240"/>
                  <a:pt x="75" y="252"/>
                  <a:pt x="69" y="263"/>
                </a:cubicBezTo>
                <a:cubicBezTo>
                  <a:pt x="64" y="274"/>
                  <a:pt x="52" y="286"/>
                  <a:pt x="38" y="293"/>
                </a:cubicBezTo>
                <a:cubicBezTo>
                  <a:pt x="20" y="280"/>
                  <a:pt x="20" y="280"/>
                  <a:pt x="20" y="280"/>
                </a:cubicBezTo>
                <a:cubicBezTo>
                  <a:pt x="31" y="276"/>
                  <a:pt x="42" y="267"/>
                  <a:pt x="48" y="258"/>
                </a:cubicBezTo>
                <a:cubicBezTo>
                  <a:pt x="54" y="248"/>
                  <a:pt x="57" y="237"/>
                  <a:pt x="58" y="224"/>
                </a:cubicBezTo>
                <a:cubicBezTo>
                  <a:pt x="15" y="224"/>
                  <a:pt x="15" y="224"/>
                  <a:pt x="15" y="224"/>
                </a:cubicBezTo>
                <a:cubicBezTo>
                  <a:pt x="11" y="224"/>
                  <a:pt x="5" y="224"/>
                  <a:pt x="0" y="224"/>
                </a:cubicBezTo>
                <a:cubicBezTo>
                  <a:pt x="0" y="204"/>
                  <a:pt x="0" y="204"/>
                  <a:pt x="0" y="204"/>
                </a:cubicBezTo>
                <a:cubicBezTo>
                  <a:pt x="5" y="205"/>
                  <a:pt x="10" y="205"/>
                  <a:pt x="15" y="205"/>
                </a:cubicBezTo>
                <a:lnTo>
                  <a:pt x="116" y="205"/>
                </a:lnTo>
                <a:close/>
                <a:moveTo>
                  <a:pt x="35" y="184"/>
                </a:moveTo>
                <a:cubicBezTo>
                  <a:pt x="30" y="184"/>
                  <a:pt x="23" y="184"/>
                  <a:pt x="18" y="185"/>
                </a:cubicBezTo>
                <a:cubicBezTo>
                  <a:pt x="18" y="165"/>
                  <a:pt x="18" y="165"/>
                  <a:pt x="18" y="165"/>
                </a:cubicBezTo>
                <a:cubicBezTo>
                  <a:pt x="23" y="166"/>
                  <a:pt x="30" y="166"/>
                  <a:pt x="35" y="166"/>
                </a:cubicBezTo>
                <a:cubicBezTo>
                  <a:pt x="85" y="166"/>
                  <a:pt x="85" y="166"/>
                  <a:pt x="85" y="166"/>
                </a:cubicBezTo>
                <a:cubicBezTo>
                  <a:pt x="90" y="166"/>
                  <a:pt x="96" y="166"/>
                  <a:pt x="102" y="165"/>
                </a:cubicBezTo>
                <a:cubicBezTo>
                  <a:pt x="102" y="185"/>
                  <a:pt x="102" y="185"/>
                  <a:pt x="102" y="185"/>
                </a:cubicBezTo>
                <a:cubicBezTo>
                  <a:pt x="96" y="184"/>
                  <a:pt x="90" y="184"/>
                  <a:pt x="85" y="184"/>
                </a:cubicBezTo>
                <a:lnTo>
                  <a:pt x="35" y="184"/>
                </a:lnTo>
                <a:close/>
                <a:moveTo>
                  <a:pt x="111" y="181"/>
                </a:moveTo>
                <a:cubicBezTo>
                  <a:pt x="108" y="174"/>
                  <a:pt x="103" y="165"/>
                  <a:pt x="99" y="159"/>
                </a:cubicBezTo>
                <a:cubicBezTo>
                  <a:pt x="111" y="154"/>
                  <a:pt x="111" y="154"/>
                  <a:pt x="111" y="154"/>
                </a:cubicBezTo>
                <a:cubicBezTo>
                  <a:pt x="115" y="160"/>
                  <a:pt x="120" y="170"/>
                  <a:pt x="123" y="175"/>
                </a:cubicBezTo>
                <a:lnTo>
                  <a:pt x="111" y="181"/>
                </a:lnTo>
                <a:close/>
                <a:moveTo>
                  <a:pt x="129" y="174"/>
                </a:moveTo>
                <a:cubicBezTo>
                  <a:pt x="126" y="167"/>
                  <a:pt x="121" y="158"/>
                  <a:pt x="117" y="152"/>
                </a:cubicBezTo>
                <a:cubicBezTo>
                  <a:pt x="129" y="147"/>
                  <a:pt x="129" y="147"/>
                  <a:pt x="129" y="147"/>
                </a:cubicBezTo>
                <a:cubicBezTo>
                  <a:pt x="133" y="153"/>
                  <a:pt x="139" y="163"/>
                  <a:pt x="141" y="168"/>
                </a:cubicBezTo>
                <a:lnTo>
                  <a:pt x="129" y="174"/>
                </a:lnTo>
                <a:close/>
                <a:moveTo>
                  <a:pt x="195" y="217"/>
                </a:moveTo>
                <a:cubicBezTo>
                  <a:pt x="184" y="234"/>
                  <a:pt x="184" y="234"/>
                  <a:pt x="184" y="234"/>
                </a:cubicBezTo>
                <a:cubicBezTo>
                  <a:pt x="175" y="228"/>
                  <a:pt x="159" y="217"/>
                  <a:pt x="149" y="212"/>
                </a:cubicBezTo>
                <a:cubicBezTo>
                  <a:pt x="160" y="195"/>
                  <a:pt x="160" y="195"/>
                  <a:pt x="160" y="195"/>
                </a:cubicBezTo>
                <a:cubicBezTo>
                  <a:pt x="170" y="200"/>
                  <a:pt x="187" y="211"/>
                  <a:pt x="195" y="217"/>
                </a:cubicBezTo>
                <a:close/>
                <a:moveTo>
                  <a:pt x="208" y="252"/>
                </a:moveTo>
                <a:cubicBezTo>
                  <a:pt x="234" y="237"/>
                  <a:pt x="255" y="216"/>
                  <a:pt x="267" y="194"/>
                </a:cubicBezTo>
                <a:cubicBezTo>
                  <a:pt x="279" y="215"/>
                  <a:pt x="279" y="215"/>
                  <a:pt x="279" y="215"/>
                </a:cubicBezTo>
                <a:cubicBezTo>
                  <a:pt x="265" y="236"/>
                  <a:pt x="243" y="256"/>
                  <a:pt x="218" y="270"/>
                </a:cubicBezTo>
                <a:cubicBezTo>
                  <a:pt x="202" y="279"/>
                  <a:pt x="180" y="287"/>
                  <a:pt x="167" y="289"/>
                </a:cubicBezTo>
                <a:cubicBezTo>
                  <a:pt x="155" y="269"/>
                  <a:pt x="155" y="269"/>
                  <a:pt x="155" y="269"/>
                </a:cubicBezTo>
                <a:cubicBezTo>
                  <a:pt x="172" y="266"/>
                  <a:pt x="191" y="261"/>
                  <a:pt x="208" y="252"/>
                </a:cubicBezTo>
                <a:close/>
                <a:moveTo>
                  <a:pt x="219" y="182"/>
                </a:moveTo>
                <a:cubicBezTo>
                  <a:pt x="207" y="199"/>
                  <a:pt x="207" y="199"/>
                  <a:pt x="207" y="199"/>
                </a:cubicBezTo>
                <a:cubicBezTo>
                  <a:pt x="199" y="193"/>
                  <a:pt x="183" y="182"/>
                  <a:pt x="173" y="177"/>
                </a:cubicBezTo>
                <a:cubicBezTo>
                  <a:pt x="184" y="160"/>
                  <a:pt x="184" y="160"/>
                  <a:pt x="184" y="160"/>
                </a:cubicBezTo>
                <a:cubicBezTo>
                  <a:pt x="194" y="165"/>
                  <a:pt x="211" y="176"/>
                  <a:pt x="219" y="182"/>
                </a:cubicBezTo>
                <a:close/>
                <a:moveTo>
                  <a:pt x="265" y="187"/>
                </a:moveTo>
                <a:cubicBezTo>
                  <a:pt x="251" y="192"/>
                  <a:pt x="251" y="192"/>
                  <a:pt x="251" y="192"/>
                </a:cubicBezTo>
                <a:cubicBezTo>
                  <a:pt x="247" y="183"/>
                  <a:pt x="243" y="176"/>
                  <a:pt x="238" y="168"/>
                </a:cubicBezTo>
                <a:cubicBezTo>
                  <a:pt x="250" y="163"/>
                  <a:pt x="250" y="163"/>
                  <a:pt x="250" y="163"/>
                </a:cubicBezTo>
                <a:cubicBezTo>
                  <a:pt x="255" y="169"/>
                  <a:pt x="261" y="180"/>
                  <a:pt x="265" y="187"/>
                </a:cubicBezTo>
                <a:close/>
                <a:moveTo>
                  <a:pt x="286" y="178"/>
                </a:moveTo>
                <a:cubicBezTo>
                  <a:pt x="273" y="184"/>
                  <a:pt x="273" y="184"/>
                  <a:pt x="273" y="184"/>
                </a:cubicBezTo>
                <a:cubicBezTo>
                  <a:pt x="268" y="174"/>
                  <a:pt x="264" y="168"/>
                  <a:pt x="259" y="161"/>
                </a:cubicBezTo>
                <a:cubicBezTo>
                  <a:pt x="272" y="155"/>
                  <a:pt x="272" y="155"/>
                  <a:pt x="272" y="155"/>
                </a:cubicBezTo>
                <a:cubicBezTo>
                  <a:pt x="276" y="162"/>
                  <a:pt x="282" y="172"/>
                  <a:pt x="286" y="178"/>
                </a:cubicBezTo>
                <a:close/>
                <a:moveTo>
                  <a:pt x="420" y="183"/>
                </a:moveTo>
                <a:cubicBezTo>
                  <a:pt x="418" y="186"/>
                  <a:pt x="416" y="190"/>
                  <a:pt x="415" y="194"/>
                </a:cubicBezTo>
                <a:cubicBezTo>
                  <a:pt x="411" y="206"/>
                  <a:pt x="404" y="221"/>
                  <a:pt x="394" y="236"/>
                </a:cubicBezTo>
                <a:cubicBezTo>
                  <a:pt x="400" y="239"/>
                  <a:pt x="405" y="243"/>
                  <a:pt x="409" y="246"/>
                </a:cubicBezTo>
                <a:cubicBezTo>
                  <a:pt x="395" y="264"/>
                  <a:pt x="395" y="264"/>
                  <a:pt x="395" y="264"/>
                </a:cubicBezTo>
                <a:cubicBezTo>
                  <a:pt x="391" y="260"/>
                  <a:pt x="386" y="257"/>
                  <a:pt x="380" y="253"/>
                </a:cubicBezTo>
                <a:cubicBezTo>
                  <a:pt x="367" y="268"/>
                  <a:pt x="348" y="282"/>
                  <a:pt x="324" y="291"/>
                </a:cubicBezTo>
                <a:cubicBezTo>
                  <a:pt x="306" y="276"/>
                  <a:pt x="306" y="276"/>
                  <a:pt x="306" y="276"/>
                </a:cubicBezTo>
                <a:cubicBezTo>
                  <a:pt x="333" y="267"/>
                  <a:pt x="350" y="254"/>
                  <a:pt x="363" y="241"/>
                </a:cubicBezTo>
                <a:cubicBezTo>
                  <a:pt x="353" y="234"/>
                  <a:pt x="342" y="228"/>
                  <a:pt x="334" y="224"/>
                </a:cubicBezTo>
                <a:cubicBezTo>
                  <a:pt x="347" y="209"/>
                  <a:pt x="347" y="209"/>
                  <a:pt x="347" y="209"/>
                </a:cubicBezTo>
                <a:cubicBezTo>
                  <a:pt x="355" y="213"/>
                  <a:pt x="366" y="219"/>
                  <a:pt x="376" y="225"/>
                </a:cubicBezTo>
                <a:cubicBezTo>
                  <a:pt x="384" y="214"/>
                  <a:pt x="390" y="202"/>
                  <a:pt x="392" y="192"/>
                </a:cubicBezTo>
                <a:cubicBezTo>
                  <a:pt x="348" y="192"/>
                  <a:pt x="348" y="192"/>
                  <a:pt x="348" y="192"/>
                </a:cubicBezTo>
                <a:cubicBezTo>
                  <a:pt x="337" y="207"/>
                  <a:pt x="323" y="221"/>
                  <a:pt x="307" y="232"/>
                </a:cubicBezTo>
                <a:cubicBezTo>
                  <a:pt x="291" y="219"/>
                  <a:pt x="291" y="219"/>
                  <a:pt x="291" y="219"/>
                </a:cubicBezTo>
                <a:cubicBezTo>
                  <a:pt x="318" y="203"/>
                  <a:pt x="332" y="182"/>
                  <a:pt x="340" y="168"/>
                </a:cubicBezTo>
                <a:cubicBezTo>
                  <a:pt x="342" y="164"/>
                  <a:pt x="345" y="157"/>
                  <a:pt x="347" y="152"/>
                </a:cubicBezTo>
                <a:cubicBezTo>
                  <a:pt x="369" y="159"/>
                  <a:pt x="369" y="159"/>
                  <a:pt x="369" y="159"/>
                </a:cubicBezTo>
                <a:cubicBezTo>
                  <a:pt x="365" y="164"/>
                  <a:pt x="362" y="171"/>
                  <a:pt x="360" y="175"/>
                </a:cubicBezTo>
                <a:cubicBezTo>
                  <a:pt x="360" y="175"/>
                  <a:pt x="360" y="175"/>
                  <a:pt x="360" y="175"/>
                </a:cubicBezTo>
                <a:cubicBezTo>
                  <a:pt x="391" y="175"/>
                  <a:pt x="391" y="175"/>
                  <a:pt x="391" y="175"/>
                </a:cubicBezTo>
                <a:cubicBezTo>
                  <a:pt x="396" y="175"/>
                  <a:pt x="401" y="174"/>
                  <a:pt x="404" y="173"/>
                </a:cubicBezTo>
                <a:lnTo>
                  <a:pt x="420" y="183"/>
                </a:lnTo>
                <a:close/>
                <a:moveTo>
                  <a:pt x="431" y="275"/>
                </a:moveTo>
                <a:cubicBezTo>
                  <a:pt x="444" y="266"/>
                  <a:pt x="452" y="252"/>
                  <a:pt x="457" y="238"/>
                </a:cubicBezTo>
                <a:cubicBezTo>
                  <a:pt x="461" y="225"/>
                  <a:pt x="461" y="196"/>
                  <a:pt x="461" y="178"/>
                </a:cubicBezTo>
                <a:cubicBezTo>
                  <a:pt x="461" y="171"/>
                  <a:pt x="461" y="167"/>
                  <a:pt x="460" y="164"/>
                </a:cubicBezTo>
                <a:cubicBezTo>
                  <a:pt x="482" y="164"/>
                  <a:pt x="482" y="164"/>
                  <a:pt x="482" y="164"/>
                </a:cubicBezTo>
                <a:cubicBezTo>
                  <a:pt x="482" y="164"/>
                  <a:pt x="481" y="171"/>
                  <a:pt x="481" y="177"/>
                </a:cubicBezTo>
                <a:cubicBezTo>
                  <a:pt x="481" y="196"/>
                  <a:pt x="481" y="228"/>
                  <a:pt x="477" y="244"/>
                </a:cubicBezTo>
                <a:cubicBezTo>
                  <a:pt x="472" y="261"/>
                  <a:pt x="463" y="276"/>
                  <a:pt x="449" y="288"/>
                </a:cubicBezTo>
                <a:lnTo>
                  <a:pt x="431" y="275"/>
                </a:lnTo>
                <a:close/>
                <a:moveTo>
                  <a:pt x="502" y="278"/>
                </a:moveTo>
                <a:cubicBezTo>
                  <a:pt x="502" y="275"/>
                  <a:pt x="503" y="270"/>
                  <a:pt x="503" y="266"/>
                </a:cubicBezTo>
                <a:cubicBezTo>
                  <a:pt x="503" y="176"/>
                  <a:pt x="503" y="176"/>
                  <a:pt x="503" y="176"/>
                </a:cubicBezTo>
                <a:cubicBezTo>
                  <a:pt x="503" y="170"/>
                  <a:pt x="502" y="164"/>
                  <a:pt x="502" y="163"/>
                </a:cubicBezTo>
                <a:cubicBezTo>
                  <a:pt x="525" y="163"/>
                  <a:pt x="525" y="163"/>
                  <a:pt x="525" y="163"/>
                </a:cubicBezTo>
                <a:cubicBezTo>
                  <a:pt x="525" y="164"/>
                  <a:pt x="524" y="170"/>
                  <a:pt x="524" y="177"/>
                </a:cubicBezTo>
                <a:cubicBezTo>
                  <a:pt x="524" y="257"/>
                  <a:pt x="524" y="257"/>
                  <a:pt x="524" y="257"/>
                </a:cubicBezTo>
                <a:cubicBezTo>
                  <a:pt x="536" y="252"/>
                  <a:pt x="551" y="240"/>
                  <a:pt x="562" y="225"/>
                </a:cubicBezTo>
                <a:cubicBezTo>
                  <a:pt x="573" y="242"/>
                  <a:pt x="573" y="242"/>
                  <a:pt x="573" y="242"/>
                </a:cubicBezTo>
                <a:cubicBezTo>
                  <a:pt x="561" y="258"/>
                  <a:pt x="539" y="275"/>
                  <a:pt x="521" y="284"/>
                </a:cubicBezTo>
                <a:cubicBezTo>
                  <a:pt x="518" y="285"/>
                  <a:pt x="517" y="287"/>
                  <a:pt x="515" y="288"/>
                </a:cubicBezTo>
                <a:lnTo>
                  <a:pt x="502" y="278"/>
                </a:lnTo>
                <a:close/>
                <a:moveTo>
                  <a:pt x="667" y="268"/>
                </a:moveTo>
                <a:cubicBezTo>
                  <a:pt x="667" y="274"/>
                  <a:pt x="668" y="284"/>
                  <a:pt x="669" y="288"/>
                </a:cubicBezTo>
                <a:cubicBezTo>
                  <a:pt x="645" y="288"/>
                  <a:pt x="645" y="288"/>
                  <a:pt x="645" y="288"/>
                </a:cubicBezTo>
                <a:cubicBezTo>
                  <a:pt x="645" y="284"/>
                  <a:pt x="646" y="274"/>
                  <a:pt x="646" y="268"/>
                </a:cubicBezTo>
                <a:cubicBezTo>
                  <a:pt x="646" y="217"/>
                  <a:pt x="646" y="217"/>
                  <a:pt x="646" y="217"/>
                </a:cubicBezTo>
                <a:cubicBezTo>
                  <a:pt x="630" y="225"/>
                  <a:pt x="611" y="233"/>
                  <a:pt x="593" y="238"/>
                </a:cubicBezTo>
                <a:cubicBezTo>
                  <a:pt x="582" y="219"/>
                  <a:pt x="582" y="219"/>
                  <a:pt x="582" y="219"/>
                </a:cubicBezTo>
                <a:cubicBezTo>
                  <a:pt x="609" y="213"/>
                  <a:pt x="634" y="202"/>
                  <a:pt x="652" y="191"/>
                </a:cubicBezTo>
                <a:cubicBezTo>
                  <a:pt x="667" y="182"/>
                  <a:pt x="683" y="168"/>
                  <a:pt x="692" y="157"/>
                </a:cubicBezTo>
                <a:cubicBezTo>
                  <a:pt x="708" y="172"/>
                  <a:pt x="708" y="172"/>
                  <a:pt x="708" y="172"/>
                </a:cubicBezTo>
                <a:cubicBezTo>
                  <a:pt x="697" y="183"/>
                  <a:pt x="683" y="195"/>
                  <a:pt x="667" y="205"/>
                </a:cubicBezTo>
                <a:lnTo>
                  <a:pt x="667" y="268"/>
                </a:lnTo>
                <a:close/>
                <a:moveTo>
                  <a:pt x="784" y="246"/>
                </a:moveTo>
                <a:cubicBezTo>
                  <a:pt x="810" y="231"/>
                  <a:pt x="830" y="207"/>
                  <a:pt x="840" y="186"/>
                </a:cubicBezTo>
                <a:cubicBezTo>
                  <a:pt x="852" y="208"/>
                  <a:pt x="852" y="208"/>
                  <a:pt x="852" y="208"/>
                </a:cubicBezTo>
                <a:cubicBezTo>
                  <a:pt x="840" y="229"/>
                  <a:pt x="820" y="250"/>
                  <a:pt x="795" y="265"/>
                </a:cubicBezTo>
                <a:cubicBezTo>
                  <a:pt x="780" y="274"/>
                  <a:pt x="760" y="283"/>
                  <a:pt x="738" y="287"/>
                </a:cubicBezTo>
                <a:cubicBezTo>
                  <a:pt x="725" y="266"/>
                  <a:pt x="725" y="266"/>
                  <a:pt x="725" y="266"/>
                </a:cubicBezTo>
                <a:cubicBezTo>
                  <a:pt x="749" y="263"/>
                  <a:pt x="769" y="255"/>
                  <a:pt x="784" y="246"/>
                </a:cubicBezTo>
                <a:close/>
                <a:moveTo>
                  <a:pt x="784" y="196"/>
                </a:moveTo>
                <a:cubicBezTo>
                  <a:pt x="768" y="213"/>
                  <a:pt x="768" y="213"/>
                  <a:pt x="768" y="213"/>
                </a:cubicBezTo>
                <a:cubicBezTo>
                  <a:pt x="760" y="204"/>
                  <a:pt x="741" y="187"/>
                  <a:pt x="730" y="179"/>
                </a:cubicBezTo>
                <a:cubicBezTo>
                  <a:pt x="744" y="164"/>
                  <a:pt x="744" y="164"/>
                  <a:pt x="744" y="164"/>
                </a:cubicBezTo>
                <a:cubicBezTo>
                  <a:pt x="755" y="171"/>
                  <a:pt x="775" y="187"/>
                  <a:pt x="784" y="196"/>
                </a:cubicBezTo>
                <a:close/>
                <a:moveTo>
                  <a:pt x="909" y="226"/>
                </a:moveTo>
                <a:cubicBezTo>
                  <a:pt x="901" y="239"/>
                  <a:pt x="887" y="260"/>
                  <a:pt x="879" y="269"/>
                </a:cubicBezTo>
                <a:cubicBezTo>
                  <a:pt x="862" y="257"/>
                  <a:pt x="862" y="257"/>
                  <a:pt x="862" y="257"/>
                </a:cubicBezTo>
                <a:cubicBezTo>
                  <a:pt x="873" y="247"/>
                  <a:pt x="885" y="230"/>
                  <a:pt x="891" y="218"/>
                </a:cubicBezTo>
                <a:lnTo>
                  <a:pt x="909" y="226"/>
                </a:lnTo>
                <a:close/>
                <a:moveTo>
                  <a:pt x="943" y="204"/>
                </a:moveTo>
                <a:cubicBezTo>
                  <a:pt x="943" y="275"/>
                  <a:pt x="943" y="275"/>
                  <a:pt x="943" y="275"/>
                </a:cubicBezTo>
                <a:cubicBezTo>
                  <a:pt x="943" y="284"/>
                  <a:pt x="938" y="290"/>
                  <a:pt x="927" y="290"/>
                </a:cubicBezTo>
                <a:cubicBezTo>
                  <a:pt x="919" y="290"/>
                  <a:pt x="910" y="289"/>
                  <a:pt x="902" y="288"/>
                </a:cubicBezTo>
                <a:cubicBezTo>
                  <a:pt x="900" y="269"/>
                  <a:pt x="900" y="269"/>
                  <a:pt x="900" y="269"/>
                </a:cubicBezTo>
                <a:cubicBezTo>
                  <a:pt x="907" y="271"/>
                  <a:pt x="914" y="271"/>
                  <a:pt x="917" y="271"/>
                </a:cubicBezTo>
                <a:cubicBezTo>
                  <a:pt x="921" y="271"/>
                  <a:pt x="923" y="270"/>
                  <a:pt x="923" y="266"/>
                </a:cubicBezTo>
                <a:cubicBezTo>
                  <a:pt x="923" y="260"/>
                  <a:pt x="923" y="211"/>
                  <a:pt x="923" y="204"/>
                </a:cubicBezTo>
                <a:cubicBezTo>
                  <a:pt x="923" y="204"/>
                  <a:pt x="923" y="204"/>
                  <a:pt x="923" y="204"/>
                </a:cubicBezTo>
                <a:cubicBezTo>
                  <a:pt x="884" y="204"/>
                  <a:pt x="884" y="204"/>
                  <a:pt x="884" y="204"/>
                </a:cubicBezTo>
                <a:cubicBezTo>
                  <a:pt x="880" y="204"/>
                  <a:pt x="874" y="204"/>
                  <a:pt x="869" y="204"/>
                </a:cubicBezTo>
                <a:cubicBezTo>
                  <a:pt x="869" y="184"/>
                  <a:pt x="869" y="184"/>
                  <a:pt x="869" y="184"/>
                </a:cubicBezTo>
                <a:cubicBezTo>
                  <a:pt x="874" y="185"/>
                  <a:pt x="879" y="185"/>
                  <a:pt x="884" y="185"/>
                </a:cubicBezTo>
                <a:cubicBezTo>
                  <a:pt x="923" y="185"/>
                  <a:pt x="923" y="185"/>
                  <a:pt x="923" y="185"/>
                </a:cubicBezTo>
                <a:cubicBezTo>
                  <a:pt x="923" y="173"/>
                  <a:pt x="923" y="173"/>
                  <a:pt x="923" y="173"/>
                </a:cubicBezTo>
                <a:cubicBezTo>
                  <a:pt x="923" y="169"/>
                  <a:pt x="923" y="162"/>
                  <a:pt x="922" y="160"/>
                </a:cubicBezTo>
                <a:cubicBezTo>
                  <a:pt x="945" y="160"/>
                  <a:pt x="945" y="160"/>
                  <a:pt x="945" y="160"/>
                </a:cubicBezTo>
                <a:cubicBezTo>
                  <a:pt x="944" y="162"/>
                  <a:pt x="943" y="169"/>
                  <a:pt x="943" y="173"/>
                </a:cubicBezTo>
                <a:cubicBezTo>
                  <a:pt x="943" y="185"/>
                  <a:pt x="943" y="185"/>
                  <a:pt x="943" y="185"/>
                </a:cubicBezTo>
                <a:cubicBezTo>
                  <a:pt x="979" y="185"/>
                  <a:pt x="979" y="185"/>
                  <a:pt x="979" y="185"/>
                </a:cubicBezTo>
                <a:cubicBezTo>
                  <a:pt x="984" y="185"/>
                  <a:pt x="990" y="185"/>
                  <a:pt x="994" y="184"/>
                </a:cubicBezTo>
                <a:cubicBezTo>
                  <a:pt x="994" y="204"/>
                  <a:pt x="994" y="204"/>
                  <a:pt x="994" y="204"/>
                </a:cubicBezTo>
                <a:cubicBezTo>
                  <a:pt x="989" y="204"/>
                  <a:pt x="984" y="204"/>
                  <a:pt x="979" y="204"/>
                </a:cubicBezTo>
                <a:lnTo>
                  <a:pt x="943" y="204"/>
                </a:lnTo>
                <a:close/>
                <a:moveTo>
                  <a:pt x="975" y="217"/>
                </a:moveTo>
                <a:cubicBezTo>
                  <a:pt x="983" y="227"/>
                  <a:pt x="995" y="246"/>
                  <a:pt x="1001" y="258"/>
                </a:cubicBezTo>
                <a:cubicBezTo>
                  <a:pt x="983" y="267"/>
                  <a:pt x="983" y="267"/>
                  <a:pt x="983" y="267"/>
                </a:cubicBezTo>
                <a:cubicBezTo>
                  <a:pt x="976" y="254"/>
                  <a:pt x="965" y="236"/>
                  <a:pt x="958" y="226"/>
                </a:cubicBezTo>
                <a:lnTo>
                  <a:pt x="975" y="217"/>
                </a:lnTo>
                <a:close/>
                <a:moveTo>
                  <a:pt x="973" y="182"/>
                </a:moveTo>
                <a:cubicBezTo>
                  <a:pt x="970" y="176"/>
                  <a:pt x="966" y="167"/>
                  <a:pt x="962" y="162"/>
                </a:cubicBezTo>
                <a:cubicBezTo>
                  <a:pt x="974" y="156"/>
                  <a:pt x="974" y="156"/>
                  <a:pt x="974" y="156"/>
                </a:cubicBezTo>
                <a:cubicBezTo>
                  <a:pt x="978" y="162"/>
                  <a:pt x="983" y="171"/>
                  <a:pt x="985" y="177"/>
                </a:cubicBezTo>
                <a:lnTo>
                  <a:pt x="973" y="182"/>
                </a:lnTo>
                <a:close/>
                <a:moveTo>
                  <a:pt x="994" y="177"/>
                </a:moveTo>
                <a:cubicBezTo>
                  <a:pt x="990" y="171"/>
                  <a:pt x="986" y="163"/>
                  <a:pt x="982" y="157"/>
                </a:cubicBezTo>
                <a:cubicBezTo>
                  <a:pt x="994" y="152"/>
                  <a:pt x="994" y="152"/>
                  <a:pt x="994" y="152"/>
                </a:cubicBezTo>
                <a:cubicBezTo>
                  <a:pt x="998" y="158"/>
                  <a:pt x="1003" y="167"/>
                  <a:pt x="1006" y="172"/>
                </a:cubicBezTo>
                <a:lnTo>
                  <a:pt x="994" y="177"/>
                </a:lnTo>
                <a:close/>
                <a:moveTo>
                  <a:pt x="1097" y="268"/>
                </a:moveTo>
                <a:cubicBezTo>
                  <a:pt x="1097" y="274"/>
                  <a:pt x="1098" y="284"/>
                  <a:pt x="1099" y="288"/>
                </a:cubicBezTo>
                <a:cubicBezTo>
                  <a:pt x="1075" y="288"/>
                  <a:pt x="1075" y="288"/>
                  <a:pt x="1075" y="288"/>
                </a:cubicBezTo>
                <a:cubicBezTo>
                  <a:pt x="1075" y="284"/>
                  <a:pt x="1076" y="274"/>
                  <a:pt x="1076" y="268"/>
                </a:cubicBezTo>
                <a:cubicBezTo>
                  <a:pt x="1076" y="217"/>
                  <a:pt x="1076" y="217"/>
                  <a:pt x="1076" y="217"/>
                </a:cubicBezTo>
                <a:cubicBezTo>
                  <a:pt x="1060" y="225"/>
                  <a:pt x="1041" y="233"/>
                  <a:pt x="1023" y="238"/>
                </a:cubicBezTo>
                <a:cubicBezTo>
                  <a:pt x="1012" y="219"/>
                  <a:pt x="1012" y="219"/>
                  <a:pt x="1012" y="219"/>
                </a:cubicBezTo>
                <a:cubicBezTo>
                  <a:pt x="1039" y="213"/>
                  <a:pt x="1064" y="202"/>
                  <a:pt x="1082" y="191"/>
                </a:cubicBezTo>
                <a:cubicBezTo>
                  <a:pt x="1097" y="182"/>
                  <a:pt x="1113" y="168"/>
                  <a:pt x="1122" y="157"/>
                </a:cubicBezTo>
                <a:cubicBezTo>
                  <a:pt x="1138" y="172"/>
                  <a:pt x="1138" y="172"/>
                  <a:pt x="1138" y="172"/>
                </a:cubicBezTo>
                <a:cubicBezTo>
                  <a:pt x="1127" y="183"/>
                  <a:pt x="1113" y="195"/>
                  <a:pt x="1097" y="205"/>
                </a:cubicBezTo>
                <a:lnTo>
                  <a:pt x="1097" y="268"/>
                </a:lnTo>
                <a:close/>
                <a:moveTo>
                  <a:pt x="1261" y="177"/>
                </a:moveTo>
                <a:cubicBezTo>
                  <a:pt x="1260" y="178"/>
                  <a:pt x="1257" y="183"/>
                  <a:pt x="1256" y="186"/>
                </a:cubicBezTo>
                <a:cubicBezTo>
                  <a:pt x="1251" y="198"/>
                  <a:pt x="1242" y="215"/>
                  <a:pt x="1232" y="228"/>
                </a:cubicBezTo>
                <a:cubicBezTo>
                  <a:pt x="1247" y="242"/>
                  <a:pt x="1266" y="261"/>
                  <a:pt x="1275" y="272"/>
                </a:cubicBezTo>
                <a:cubicBezTo>
                  <a:pt x="1257" y="288"/>
                  <a:pt x="1257" y="288"/>
                  <a:pt x="1257" y="288"/>
                </a:cubicBezTo>
                <a:cubicBezTo>
                  <a:pt x="1247" y="274"/>
                  <a:pt x="1233" y="258"/>
                  <a:pt x="1219" y="244"/>
                </a:cubicBezTo>
                <a:cubicBezTo>
                  <a:pt x="1202" y="261"/>
                  <a:pt x="1182" y="277"/>
                  <a:pt x="1161" y="287"/>
                </a:cubicBezTo>
                <a:cubicBezTo>
                  <a:pt x="1145" y="271"/>
                  <a:pt x="1145" y="271"/>
                  <a:pt x="1145" y="271"/>
                </a:cubicBezTo>
                <a:cubicBezTo>
                  <a:pt x="1170" y="261"/>
                  <a:pt x="1193" y="243"/>
                  <a:pt x="1208" y="227"/>
                </a:cubicBezTo>
                <a:cubicBezTo>
                  <a:pt x="1218" y="215"/>
                  <a:pt x="1227" y="200"/>
                  <a:pt x="1231" y="189"/>
                </a:cubicBezTo>
                <a:cubicBezTo>
                  <a:pt x="1179" y="189"/>
                  <a:pt x="1179" y="189"/>
                  <a:pt x="1179" y="189"/>
                </a:cubicBezTo>
                <a:cubicBezTo>
                  <a:pt x="1172" y="189"/>
                  <a:pt x="1164" y="190"/>
                  <a:pt x="1161" y="190"/>
                </a:cubicBezTo>
                <a:cubicBezTo>
                  <a:pt x="1161" y="168"/>
                  <a:pt x="1161" y="168"/>
                  <a:pt x="1161" y="168"/>
                </a:cubicBezTo>
                <a:cubicBezTo>
                  <a:pt x="1165" y="169"/>
                  <a:pt x="1174" y="169"/>
                  <a:pt x="1179" y="169"/>
                </a:cubicBezTo>
                <a:cubicBezTo>
                  <a:pt x="1233" y="169"/>
                  <a:pt x="1233" y="169"/>
                  <a:pt x="1233" y="169"/>
                </a:cubicBezTo>
                <a:cubicBezTo>
                  <a:pt x="1240" y="169"/>
                  <a:pt x="1246" y="168"/>
                  <a:pt x="1249" y="167"/>
                </a:cubicBezTo>
                <a:lnTo>
                  <a:pt x="1261" y="177"/>
                </a:lnTo>
                <a:close/>
                <a:moveTo>
                  <a:pt x="1345" y="165"/>
                </a:moveTo>
                <a:cubicBezTo>
                  <a:pt x="1348" y="165"/>
                  <a:pt x="1352" y="165"/>
                  <a:pt x="1353" y="164"/>
                </a:cubicBezTo>
                <a:cubicBezTo>
                  <a:pt x="1353" y="175"/>
                  <a:pt x="1353" y="175"/>
                  <a:pt x="1353" y="175"/>
                </a:cubicBezTo>
                <a:cubicBezTo>
                  <a:pt x="1351" y="174"/>
                  <a:pt x="1348" y="174"/>
                  <a:pt x="1346" y="174"/>
                </a:cubicBezTo>
                <a:cubicBezTo>
                  <a:pt x="1336" y="174"/>
                  <a:pt x="1336" y="174"/>
                  <a:pt x="1336" y="174"/>
                </a:cubicBezTo>
                <a:cubicBezTo>
                  <a:pt x="1336" y="186"/>
                  <a:pt x="1337" y="198"/>
                  <a:pt x="1337" y="209"/>
                </a:cubicBezTo>
                <a:cubicBezTo>
                  <a:pt x="1337" y="214"/>
                  <a:pt x="1334" y="217"/>
                  <a:pt x="1328" y="217"/>
                </a:cubicBezTo>
                <a:cubicBezTo>
                  <a:pt x="1323" y="217"/>
                  <a:pt x="1319" y="216"/>
                  <a:pt x="1315" y="216"/>
                </a:cubicBezTo>
                <a:cubicBezTo>
                  <a:pt x="1314" y="206"/>
                  <a:pt x="1314" y="206"/>
                  <a:pt x="1314" y="206"/>
                </a:cubicBezTo>
                <a:cubicBezTo>
                  <a:pt x="1317" y="207"/>
                  <a:pt x="1322" y="207"/>
                  <a:pt x="1324" y="207"/>
                </a:cubicBezTo>
                <a:cubicBezTo>
                  <a:pt x="1326" y="207"/>
                  <a:pt x="1327" y="206"/>
                  <a:pt x="1327" y="204"/>
                </a:cubicBezTo>
                <a:cubicBezTo>
                  <a:pt x="1327" y="199"/>
                  <a:pt x="1327" y="191"/>
                  <a:pt x="1327" y="183"/>
                </a:cubicBezTo>
                <a:cubicBezTo>
                  <a:pt x="1320" y="192"/>
                  <a:pt x="1307" y="203"/>
                  <a:pt x="1295" y="209"/>
                </a:cubicBezTo>
                <a:cubicBezTo>
                  <a:pt x="1288" y="201"/>
                  <a:pt x="1288" y="201"/>
                  <a:pt x="1288" y="201"/>
                </a:cubicBezTo>
                <a:cubicBezTo>
                  <a:pt x="1303" y="194"/>
                  <a:pt x="1316" y="183"/>
                  <a:pt x="1322" y="174"/>
                </a:cubicBezTo>
                <a:cubicBezTo>
                  <a:pt x="1301" y="174"/>
                  <a:pt x="1301" y="174"/>
                  <a:pt x="1301" y="174"/>
                </a:cubicBezTo>
                <a:cubicBezTo>
                  <a:pt x="1298" y="174"/>
                  <a:pt x="1295" y="174"/>
                  <a:pt x="1292" y="175"/>
                </a:cubicBezTo>
                <a:cubicBezTo>
                  <a:pt x="1292" y="164"/>
                  <a:pt x="1292" y="164"/>
                  <a:pt x="1292" y="164"/>
                </a:cubicBezTo>
                <a:cubicBezTo>
                  <a:pt x="1294" y="165"/>
                  <a:pt x="1298" y="165"/>
                  <a:pt x="1301" y="165"/>
                </a:cubicBezTo>
                <a:cubicBezTo>
                  <a:pt x="1326" y="165"/>
                  <a:pt x="1326" y="165"/>
                  <a:pt x="1326" y="165"/>
                </a:cubicBezTo>
                <a:cubicBezTo>
                  <a:pt x="1326" y="163"/>
                  <a:pt x="1326" y="161"/>
                  <a:pt x="1326" y="159"/>
                </a:cubicBezTo>
                <a:cubicBezTo>
                  <a:pt x="1326" y="157"/>
                  <a:pt x="1326" y="154"/>
                  <a:pt x="1325" y="152"/>
                </a:cubicBezTo>
                <a:cubicBezTo>
                  <a:pt x="1336" y="152"/>
                  <a:pt x="1336" y="152"/>
                  <a:pt x="1336" y="152"/>
                </a:cubicBezTo>
                <a:cubicBezTo>
                  <a:pt x="1336" y="154"/>
                  <a:pt x="1336" y="157"/>
                  <a:pt x="1336" y="159"/>
                </a:cubicBezTo>
                <a:cubicBezTo>
                  <a:pt x="1336" y="165"/>
                  <a:pt x="1336" y="165"/>
                  <a:pt x="1336" y="165"/>
                </a:cubicBezTo>
                <a:lnTo>
                  <a:pt x="1345" y="165"/>
                </a:lnTo>
                <a:close/>
                <a:moveTo>
                  <a:pt x="1408" y="159"/>
                </a:moveTo>
                <a:cubicBezTo>
                  <a:pt x="1409" y="159"/>
                  <a:pt x="1411" y="158"/>
                  <a:pt x="1412" y="158"/>
                </a:cubicBezTo>
                <a:cubicBezTo>
                  <a:pt x="1412" y="158"/>
                  <a:pt x="1412" y="157"/>
                  <a:pt x="1412" y="157"/>
                </a:cubicBezTo>
                <a:cubicBezTo>
                  <a:pt x="1412" y="152"/>
                  <a:pt x="1416" y="148"/>
                  <a:pt x="1422" y="148"/>
                </a:cubicBezTo>
                <a:cubicBezTo>
                  <a:pt x="1427" y="148"/>
                  <a:pt x="1431" y="152"/>
                  <a:pt x="1431" y="157"/>
                </a:cubicBezTo>
                <a:cubicBezTo>
                  <a:pt x="1431" y="162"/>
                  <a:pt x="1427" y="166"/>
                  <a:pt x="1422" y="166"/>
                </a:cubicBezTo>
                <a:cubicBezTo>
                  <a:pt x="1421" y="166"/>
                  <a:pt x="1421" y="166"/>
                  <a:pt x="1421" y="166"/>
                </a:cubicBezTo>
                <a:cubicBezTo>
                  <a:pt x="1420" y="168"/>
                  <a:pt x="1420" y="168"/>
                  <a:pt x="1420" y="168"/>
                </a:cubicBezTo>
                <a:cubicBezTo>
                  <a:pt x="1418" y="176"/>
                  <a:pt x="1415" y="188"/>
                  <a:pt x="1408" y="196"/>
                </a:cubicBezTo>
                <a:cubicBezTo>
                  <a:pt x="1401" y="205"/>
                  <a:pt x="1391" y="213"/>
                  <a:pt x="1377" y="217"/>
                </a:cubicBezTo>
                <a:cubicBezTo>
                  <a:pt x="1369" y="208"/>
                  <a:pt x="1369" y="208"/>
                  <a:pt x="1369" y="208"/>
                </a:cubicBezTo>
                <a:cubicBezTo>
                  <a:pt x="1384" y="205"/>
                  <a:pt x="1393" y="198"/>
                  <a:pt x="1399" y="190"/>
                </a:cubicBezTo>
                <a:cubicBezTo>
                  <a:pt x="1404" y="184"/>
                  <a:pt x="1407" y="175"/>
                  <a:pt x="1408" y="169"/>
                </a:cubicBezTo>
                <a:cubicBezTo>
                  <a:pt x="1372" y="169"/>
                  <a:pt x="1372" y="169"/>
                  <a:pt x="1372" y="169"/>
                </a:cubicBezTo>
                <a:cubicBezTo>
                  <a:pt x="1369" y="169"/>
                  <a:pt x="1365" y="169"/>
                  <a:pt x="1363" y="169"/>
                </a:cubicBezTo>
                <a:cubicBezTo>
                  <a:pt x="1363" y="158"/>
                  <a:pt x="1363" y="158"/>
                  <a:pt x="1363" y="158"/>
                </a:cubicBezTo>
                <a:cubicBezTo>
                  <a:pt x="1366" y="158"/>
                  <a:pt x="1370" y="159"/>
                  <a:pt x="1372" y="159"/>
                </a:cubicBezTo>
                <a:lnTo>
                  <a:pt x="1408" y="159"/>
                </a:lnTo>
                <a:close/>
                <a:moveTo>
                  <a:pt x="1426" y="157"/>
                </a:moveTo>
                <a:cubicBezTo>
                  <a:pt x="1426" y="154"/>
                  <a:pt x="1424" y="152"/>
                  <a:pt x="1422" y="152"/>
                </a:cubicBezTo>
                <a:cubicBezTo>
                  <a:pt x="1419" y="152"/>
                  <a:pt x="1417" y="154"/>
                  <a:pt x="1417" y="157"/>
                </a:cubicBezTo>
                <a:cubicBezTo>
                  <a:pt x="1417" y="159"/>
                  <a:pt x="1419" y="161"/>
                  <a:pt x="1422" y="161"/>
                </a:cubicBezTo>
                <a:cubicBezTo>
                  <a:pt x="1424" y="161"/>
                  <a:pt x="1426" y="159"/>
                  <a:pt x="1426" y="157"/>
                </a:cubicBezTo>
                <a:close/>
                <a:moveTo>
                  <a:pt x="1313" y="258"/>
                </a:moveTo>
                <a:cubicBezTo>
                  <a:pt x="1307" y="266"/>
                  <a:pt x="1307" y="266"/>
                  <a:pt x="1307" y="266"/>
                </a:cubicBezTo>
                <a:cubicBezTo>
                  <a:pt x="1303" y="263"/>
                  <a:pt x="1295" y="258"/>
                  <a:pt x="1290" y="255"/>
                </a:cubicBezTo>
                <a:cubicBezTo>
                  <a:pt x="1295" y="247"/>
                  <a:pt x="1295" y="247"/>
                  <a:pt x="1295" y="247"/>
                </a:cubicBezTo>
                <a:cubicBezTo>
                  <a:pt x="1300" y="250"/>
                  <a:pt x="1309" y="255"/>
                  <a:pt x="1313" y="258"/>
                </a:cubicBezTo>
                <a:close/>
                <a:moveTo>
                  <a:pt x="1319" y="275"/>
                </a:moveTo>
                <a:cubicBezTo>
                  <a:pt x="1332" y="268"/>
                  <a:pt x="1343" y="257"/>
                  <a:pt x="1349" y="246"/>
                </a:cubicBezTo>
                <a:cubicBezTo>
                  <a:pt x="1355" y="257"/>
                  <a:pt x="1355" y="257"/>
                  <a:pt x="1355" y="257"/>
                </a:cubicBezTo>
                <a:cubicBezTo>
                  <a:pt x="1348" y="267"/>
                  <a:pt x="1337" y="277"/>
                  <a:pt x="1324" y="284"/>
                </a:cubicBezTo>
                <a:cubicBezTo>
                  <a:pt x="1316" y="289"/>
                  <a:pt x="1305" y="293"/>
                  <a:pt x="1298" y="294"/>
                </a:cubicBezTo>
                <a:cubicBezTo>
                  <a:pt x="1293" y="284"/>
                  <a:pt x="1293" y="284"/>
                  <a:pt x="1293" y="284"/>
                </a:cubicBezTo>
                <a:cubicBezTo>
                  <a:pt x="1301" y="282"/>
                  <a:pt x="1311" y="280"/>
                  <a:pt x="1319" y="275"/>
                </a:cubicBezTo>
                <a:close/>
                <a:moveTo>
                  <a:pt x="1325" y="240"/>
                </a:moveTo>
                <a:cubicBezTo>
                  <a:pt x="1319" y="249"/>
                  <a:pt x="1319" y="249"/>
                  <a:pt x="1319" y="249"/>
                </a:cubicBezTo>
                <a:cubicBezTo>
                  <a:pt x="1314" y="246"/>
                  <a:pt x="1306" y="241"/>
                  <a:pt x="1301" y="238"/>
                </a:cubicBezTo>
                <a:cubicBezTo>
                  <a:pt x="1307" y="229"/>
                  <a:pt x="1307" y="229"/>
                  <a:pt x="1307" y="229"/>
                </a:cubicBezTo>
                <a:cubicBezTo>
                  <a:pt x="1312" y="232"/>
                  <a:pt x="1321" y="237"/>
                  <a:pt x="1325" y="240"/>
                </a:cubicBezTo>
                <a:close/>
                <a:moveTo>
                  <a:pt x="1409" y="291"/>
                </a:moveTo>
                <a:cubicBezTo>
                  <a:pt x="1409" y="292"/>
                  <a:pt x="1410" y="295"/>
                  <a:pt x="1410" y="296"/>
                </a:cubicBezTo>
                <a:cubicBezTo>
                  <a:pt x="1400" y="296"/>
                  <a:pt x="1400" y="296"/>
                  <a:pt x="1400" y="296"/>
                </a:cubicBezTo>
                <a:cubicBezTo>
                  <a:pt x="1400" y="295"/>
                  <a:pt x="1400" y="294"/>
                  <a:pt x="1400" y="293"/>
                </a:cubicBezTo>
                <a:cubicBezTo>
                  <a:pt x="1371" y="293"/>
                  <a:pt x="1371" y="293"/>
                  <a:pt x="1371" y="293"/>
                </a:cubicBezTo>
                <a:cubicBezTo>
                  <a:pt x="1369" y="293"/>
                  <a:pt x="1365" y="293"/>
                  <a:pt x="1364" y="293"/>
                </a:cubicBezTo>
                <a:cubicBezTo>
                  <a:pt x="1364" y="284"/>
                  <a:pt x="1364" y="284"/>
                  <a:pt x="1364" y="284"/>
                </a:cubicBezTo>
                <a:cubicBezTo>
                  <a:pt x="1365" y="284"/>
                  <a:pt x="1368" y="284"/>
                  <a:pt x="1371" y="284"/>
                </a:cubicBezTo>
                <a:cubicBezTo>
                  <a:pt x="1400" y="284"/>
                  <a:pt x="1400" y="284"/>
                  <a:pt x="1400" y="284"/>
                </a:cubicBezTo>
                <a:cubicBezTo>
                  <a:pt x="1400" y="274"/>
                  <a:pt x="1400" y="274"/>
                  <a:pt x="1400" y="274"/>
                </a:cubicBezTo>
                <a:cubicBezTo>
                  <a:pt x="1375" y="274"/>
                  <a:pt x="1375" y="274"/>
                  <a:pt x="1375" y="274"/>
                </a:cubicBezTo>
                <a:cubicBezTo>
                  <a:pt x="1372" y="274"/>
                  <a:pt x="1369" y="274"/>
                  <a:pt x="1367" y="274"/>
                </a:cubicBezTo>
                <a:cubicBezTo>
                  <a:pt x="1367" y="265"/>
                  <a:pt x="1367" y="265"/>
                  <a:pt x="1367" y="265"/>
                </a:cubicBezTo>
                <a:cubicBezTo>
                  <a:pt x="1369" y="265"/>
                  <a:pt x="1372" y="265"/>
                  <a:pt x="1375" y="265"/>
                </a:cubicBezTo>
                <a:cubicBezTo>
                  <a:pt x="1400" y="265"/>
                  <a:pt x="1400" y="265"/>
                  <a:pt x="1400" y="265"/>
                </a:cubicBezTo>
                <a:cubicBezTo>
                  <a:pt x="1400" y="256"/>
                  <a:pt x="1400" y="256"/>
                  <a:pt x="1400" y="256"/>
                </a:cubicBezTo>
                <a:cubicBezTo>
                  <a:pt x="1375" y="256"/>
                  <a:pt x="1375" y="256"/>
                  <a:pt x="1375" y="256"/>
                </a:cubicBezTo>
                <a:cubicBezTo>
                  <a:pt x="1372" y="256"/>
                  <a:pt x="1367" y="256"/>
                  <a:pt x="1365" y="256"/>
                </a:cubicBezTo>
                <a:cubicBezTo>
                  <a:pt x="1365" y="247"/>
                  <a:pt x="1365" y="247"/>
                  <a:pt x="1365" y="247"/>
                </a:cubicBezTo>
                <a:cubicBezTo>
                  <a:pt x="1367" y="247"/>
                  <a:pt x="1372" y="247"/>
                  <a:pt x="1375" y="247"/>
                </a:cubicBezTo>
                <a:cubicBezTo>
                  <a:pt x="1404" y="247"/>
                  <a:pt x="1404" y="247"/>
                  <a:pt x="1404" y="247"/>
                </a:cubicBezTo>
                <a:cubicBezTo>
                  <a:pt x="1405" y="247"/>
                  <a:pt x="1408" y="247"/>
                  <a:pt x="1410" y="247"/>
                </a:cubicBezTo>
                <a:cubicBezTo>
                  <a:pt x="1409" y="248"/>
                  <a:pt x="1409" y="250"/>
                  <a:pt x="1409" y="252"/>
                </a:cubicBezTo>
                <a:lnTo>
                  <a:pt x="1409" y="291"/>
                </a:lnTo>
                <a:close/>
                <a:moveTo>
                  <a:pt x="1453" y="273"/>
                </a:moveTo>
                <a:cubicBezTo>
                  <a:pt x="1466" y="265"/>
                  <a:pt x="1476" y="253"/>
                  <a:pt x="1481" y="243"/>
                </a:cubicBezTo>
                <a:cubicBezTo>
                  <a:pt x="1487" y="254"/>
                  <a:pt x="1487" y="254"/>
                  <a:pt x="1487" y="254"/>
                </a:cubicBezTo>
                <a:cubicBezTo>
                  <a:pt x="1481" y="264"/>
                  <a:pt x="1471" y="275"/>
                  <a:pt x="1459" y="282"/>
                </a:cubicBezTo>
                <a:cubicBezTo>
                  <a:pt x="1451" y="287"/>
                  <a:pt x="1441" y="291"/>
                  <a:pt x="1430" y="293"/>
                </a:cubicBezTo>
                <a:cubicBezTo>
                  <a:pt x="1424" y="283"/>
                  <a:pt x="1424" y="283"/>
                  <a:pt x="1424" y="283"/>
                </a:cubicBezTo>
                <a:cubicBezTo>
                  <a:pt x="1436" y="281"/>
                  <a:pt x="1446" y="277"/>
                  <a:pt x="1453" y="273"/>
                </a:cubicBezTo>
                <a:close/>
                <a:moveTo>
                  <a:pt x="1453" y="248"/>
                </a:moveTo>
                <a:cubicBezTo>
                  <a:pt x="1445" y="256"/>
                  <a:pt x="1445" y="256"/>
                  <a:pt x="1445" y="256"/>
                </a:cubicBezTo>
                <a:cubicBezTo>
                  <a:pt x="1441" y="252"/>
                  <a:pt x="1432" y="243"/>
                  <a:pt x="1426" y="239"/>
                </a:cubicBezTo>
                <a:cubicBezTo>
                  <a:pt x="1433" y="232"/>
                  <a:pt x="1433" y="232"/>
                  <a:pt x="1433" y="232"/>
                </a:cubicBezTo>
                <a:cubicBezTo>
                  <a:pt x="1439" y="235"/>
                  <a:pt x="1449" y="243"/>
                  <a:pt x="1453"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nvGrpSpPr>
          <p:cNvPr id="17" name="グループ化 16">
            <a:extLst>
              <a:ext uri="{FF2B5EF4-FFF2-40B4-BE49-F238E27FC236}">
                <a16:creationId xmlns:a16="http://schemas.microsoft.com/office/drawing/2014/main" id="{993E0DF7-C209-1F4D-6843-EA32C5F39E03}"/>
              </a:ext>
            </a:extLst>
          </p:cNvPr>
          <p:cNvGrpSpPr/>
          <p:nvPr/>
        </p:nvGrpSpPr>
        <p:grpSpPr>
          <a:xfrm>
            <a:off x="1887835" y="2217123"/>
            <a:ext cx="1000361" cy="349103"/>
            <a:chOff x="2467463" y="1484723"/>
            <a:chExt cx="1082664" cy="377825"/>
          </a:xfrm>
        </p:grpSpPr>
        <p:grpSp>
          <p:nvGrpSpPr>
            <p:cNvPr id="18" name="グループ化 17">
              <a:extLst>
                <a:ext uri="{FF2B5EF4-FFF2-40B4-BE49-F238E27FC236}">
                  <a16:creationId xmlns:a16="http://schemas.microsoft.com/office/drawing/2014/main" id="{6652757D-1B8B-BFE0-67E1-3E3C7EBB3386}"/>
                </a:ext>
              </a:extLst>
            </p:cNvPr>
            <p:cNvGrpSpPr/>
            <p:nvPr/>
          </p:nvGrpSpPr>
          <p:grpSpPr>
            <a:xfrm>
              <a:off x="2467463" y="1484723"/>
              <a:ext cx="288926" cy="377825"/>
              <a:chOff x="757238" y="4846638"/>
              <a:chExt cx="288926" cy="377825"/>
            </a:xfrm>
          </p:grpSpPr>
          <p:sp>
            <p:nvSpPr>
              <p:cNvPr id="43" name="Freeform 33">
                <a:extLst>
                  <a:ext uri="{FF2B5EF4-FFF2-40B4-BE49-F238E27FC236}">
                    <a16:creationId xmlns:a16="http://schemas.microsoft.com/office/drawing/2014/main" id="{A1772582-1CE7-D46F-A605-D236BD947CD9}"/>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44" name="Freeform 34">
                <a:extLst>
                  <a:ext uri="{FF2B5EF4-FFF2-40B4-BE49-F238E27FC236}">
                    <a16:creationId xmlns:a16="http://schemas.microsoft.com/office/drawing/2014/main" id="{8F842685-7BE4-6F36-FB71-12820FFF7687}"/>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45" name="Rectangle 35">
                <a:extLst>
                  <a:ext uri="{FF2B5EF4-FFF2-40B4-BE49-F238E27FC236}">
                    <a16:creationId xmlns:a16="http://schemas.microsoft.com/office/drawing/2014/main" id="{DCFD90FF-0233-840B-7C7F-734CBEC88DC6}"/>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46" name="Rectangle 36">
                <a:extLst>
                  <a:ext uri="{FF2B5EF4-FFF2-40B4-BE49-F238E27FC236}">
                    <a16:creationId xmlns:a16="http://schemas.microsoft.com/office/drawing/2014/main" id="{D28FB63D-39ED-645F-D433-E7DF3D71A333}"/>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47" name="Rectangle 37">
                <a:extLst>
                  <a:ext uri="{FF2B5EF4-FFF2-40B4-BE49-F238E27FC236}">
                    <a16:creationId xmlns:a16="http://schemas.microsoft.com/office/drawing/2014/main" id="{DDF3B252-3678-0852-6D77-243FC47CCDD0}"/>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48" name="Freeform 38">
                <a:extLst>
                  <a:ext uri="{FF2B5EF4-FFF2-40B4-BE49-F238E27FC236}">
                    <a16:creationId xmlns:a16="http://schemas.microsoft.com/office/drawing/2014/main" id="{4C1D4B88-A713-EDBF-D534-CEBEEFCAD66C}"/>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49" name="Freeform 39">
                <a:extLst>
                  <a:ext uri="{FF2B5EF4-FFF2-40B4-BE49-F238E27FC236}">
                    <a16:creationId xmlns:a16="http://schemas.microsoft.com/office/drawing/2014/main" id="{4E2FD2A0-9C4B-152C-4168-25F9A39E02AB}"/>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50" name="Freeform 40">
                <a:extLst>
                  <a:ext uri="{FF2B5EF4-FFF2-40B4-BE49-F238E27FC236}">
                    <a16:creationId xmlns:a16="http://schemas.microsoft.com/office/drawing/2014/main" id="{F08CAB20-497E-DF07-848E-3F16A9F5717F}"/>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51" name="Freeform 41">
                <a:extLst>
                  <a:ext uri="{FF2B5EF4-FFF2-40B4-BE49-F238E27FC236}">
                    <a16:creationId xmlns:a16="http://schemas.microsoft.com/office/drawing/2014/main" id="{036E8024-1790-5FFC-BCA5-2EA346F501B6}"/>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52" name="Rectangle 42">
                <a:extLst>
                  <a:ext uri="{FF2B5EF4-FFF2-40B4-BE49-F238E27FC236}">
                    <a16:creationId xmlns:a16="http://schemas.microsoft.com/office/drawing/2014/main" id="{50A78505-05B0-338B-83C8-E78C8FE971C1}"/>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53" name="Freeform 43">
                <a:extLst>
                  <a:ext uri="{FF2B5EF4-FFF2-40B4-BE49-F238E27FC236}">
                    <a16:creationId xmlns:a16="http://schemas.microsoft.com/office/drawing/2014/main" id="{E0072204-2EF2-754C-21AF-B1210FB84FE0}"/>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nvGrpSpPr>
            <p:cNvPr id="19" name="グループ化 18">
              <a:extLst>
                <a:ext uri="{FF2B5EF4-FFF2-40B4-BE49-F238E27FC236}">
                  <a16:creationId xmlns:a16="http://schemas.microsoft.com/office/drawing/2014/main" id="{09660A25-D7B4-164A-AABF-5D0A39D94CBC}"/>
                </a:ext>
              </a:extLst>
            </p:cNvPr>
            <p:cNvGrpSpPr/>
            <p:nvPr/>
          </p:nvGrpSpPr>
          <p:grpSpPr>
            <a:xfrm>
              <a:off x="2864332" y="1484723"/>
              <a:ext cx="288926" cy="377825"/>
              <a:chOff x="757238" y="4846638"/>
              <a:chExt cx="288926" cy="377825"/>
            </a:xfrm>
          </p:grpSpPr>
          <p:sp>
            <p:nvSpPr>
              <p:cNvPr id="32" name="Freeform 33">
                <a:extLst>
                  <a:ext uri="{FF2B5EF4-FFF2-40B4-BE49-F238E27FC236}">
                    <a16:creationId xmlns:a16="http://schemas.microsoft.com/office/drawing/2014/main" id="{F62A88FE-56C1-1743-FD74-0449D7750BD6}"/>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33" name="Freeform 34">
                <a:extLst>
                  <a:ext uri="{FF2B5EF4-FFF2-40B4-BE49-F238E27FC236}">
                    <a16:creationId xmlns:a16="http://schemas.microsoft.com/office/drawing/2014/main" id="{D53CCAF3-ECB8-14ED-9E2C-D810A0D84ED7}"/>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34" name="Rectangle 35">
                <a:extLst>
                  <a:ext uri="{FF2B5EF4-FFF2-40B4-BE49-F238E27FC236}">
                    <a16:creationId xmlns:a16="http://schemas.microsoft.com/office/drawing/2014/main" id="{D8BDFED5-2AAD-A06E-7219-4239C3F31FE8}"/>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35" name="Rectangle 36">
                <a:extLst>
                  <a:ext uri="{FF2B5EF4-FFF2-40B4-BE49-F238E27FC236}">
                    <a16:creationId xmlns:a16="http://schemas.microsoft.com/office/drawing/2014/main" id="{22CB9D04-76E5-4536-6855-CC619A0D4358}"/>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36" name="Rectangle 37">
                <a:extLst>
                  <a:ext uri="{FF2B5EF4-FFF2-40B4-BE49-F238E27FC236}">
                    <a16:creationId xmlns:a16="http://schemas.microsoft.com/office/drawing/2014/main" id="{67E76E86-1AB7-4DB5-C0E2-32A67B6E8318}"/>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37" name="Freeform 38">
                <a:extLst>
                  <a:ext uri="{FF2B5EF4-FFF2-40B4-BE49-F238E27FC236}">
                    <a16:creationId xmlns:a16="http://schemas.microsoft.com/office/drawing/2014/main" id="{70866E6C-C0C9-311E-B8FA-9E757319E546}"/>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38" name="Freeform 39">
                <a:extLst>
                  <a:ext uri="{FF2B5EF4-FFF2-40B4-BE49-F238E27FC236}">
                    <a16:creationId xmlns:a16="http://schemas.microsoft.com/office/drawing/2014/main" id="{95DBDA39-63E6-0AF1-9D41-4E9A89F94D67}"/>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39" name="Freeform 40">
                <a:extLst>
                  <a:ext uri="{FF2B5EF4-FFF2-40B4-BE49-F238E27FC236}">
                    <a16:creationId xmlns:a16="http://schemas.microsoft.com/office/drawing/2014/main" id="{C43EE241-60EB-9CE4-B97A-5831082FC573}"/>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40" name="Freeform 41">
                <a:extLst>
                  <a:ext uri="{FF2B5EF4-FFF2-40B4-BE49-F238E27FC236}">
                    <a16:creationId xmlns:a16="http://schemas.microsoft.com/office/drawing/2014/main" id="{1407B78D-04EB-12A5-8EA4-86C8518E96CF}"/>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41" name="Rectangle 42">
                <a:extLst>
                  <a:ext uri="{FF2B5EF4-FFF2-40B4-BE49-F238E27FC236}">
                    <a16:creationId xmlns:a16="http://schemas.microsoft.com/office/drawing/2014/main" id="{11C1082B-9322-CCB3-171D-0DF350A88B85}"/>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42" name="Freeform 43">
                <a:extLst>
                  <a:ext uri="{FF2B5EF4-FFF2-40B4-BE49-F238E27FC236}">
                    <a16:creationId xmlns:a16="http://schemas.microsoft.com/office/drawing/2014/main" id="{542200CA-5359-7968-1391-50395E5EAD02}"/>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nvGrpSpPr>
            <p:cNvPr id="20" name="グループ化 19">
              <a:extLst>
                <a:ext uri="{FF2B5EF4-FFF2-40B4-BE49-F238E27FC236}">
                  <a16:creationId xmlns:a16="http://schemas.microsoft.com/office/drawing/2014/main" id="{BB6173A7-2F22-F532-4746-5236964FB493}"/>
                </a:ext>
              </a:extLst>
            </p:cNvPr>
            <p:cNvGrpSpPr/>
            <p:nvPr/>
          </p:nvGrpSpPr>
          <p:grpSpPr>
            <a:xfrm>
              <a:off x="3261201" y="1484723"/>
              <a:ext cx="288926" cy="377825"/>
              <a:chOff x="757238" y="4846638"/>
              <a:chExt cx="288926" cy="377825"/>
            </a:xfrm>
          </p:grpSpPr>
          <p:sp>
            <p:nvSpPr>
              <p:cNvPr id="21" name="Freeform 33">
                <a:extLst>
                  <a:ext uri="{FF2B5EF4-FFF2-40B4-BE49-F238E27FC236}">
                    <a16:creationId xmlns:a16="http://schemas.microsoft.com/office/drawing/2014/main" id="{A05CCAC4-9661-BED3-EB85-27AD0B0C7E8D}"/>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 name="Freeform 34">
                <a:extLst>
                  <a:ext uri="{FF2B5EF4-FFF2-40B4-BE49-F238E27FC236}">
                    <a16:creationId xmlns:a16="http://schemas.microsoft.com/office/drawing/2014/main" id="{F6125FEE-36F2-F541-89D1-5656DECA6C45}"/>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3" name="Rectangle 35">
                <a:extLst>
                  <a:ext uri="{FF2B5EF4-FFF2-40B4-BE49-F238E27FC236}">
                    <a16:creationId xmlns:a16="http://schemas.microsoft.com/office/drawing/2014/main" id="{276DC2D4-40AD-3997-932E-3CC40F3C5078}"/>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4" name="Rectangle 36">
                <a:extLst>
                  <a:ext uri="{FF2B5EF4-FFF2-40B4-BE49-F238E27FC236}">
                    <a16:creationId xmlns:a16="http://schemas.microsoft.com/office/drawing/2014/main" id="{B38D5036-BD41-AF83-D370-418037337065}"/>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5" name="Rectangle 37">
                <a:extLst>
                  <a:ext uri="{FF2B5EF4-FFF2-40B4-BE49-F238E27FC236}">
                    <a16:creationId xmlns:a16="http://schemas.microsoft.com/office/drawing/2014/main" id="{97B43CE1-A566-52FA-3086-58941EB080FB}"/>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6" name="Freeform 38">
                <a:extLst>
                  <a:ext uri="{FF2B5EF4-FFF2-40B4-BE49-F238E27FC236}">
                    <a16:creationId xmlns:a16="http://schemas.microsoft.com/office/drawing/2014/main" id="{DDFE2471-A638-12DD-ADB2-9A591304C10E}"/>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7" name="Freeform 39">
                <a:extLst>
                  <a:ext uri="{FF2B5EF4-FFF2-40B4-BE49-F238E27FC236}">
                    <a16:creationId xmlns:a16="http://schemas.microsoft.com/office/drawing/2014/main" id="{D1FAAC3C-FF2F-0359-3DC2-2B7AE5D5B793}"/>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8" name="Freeform 40">
                <a:extLst>
                  <a:ext uri="{FF2B5EF4-FFF2-40B4-BE49-F238E27FC236}">
                    <a16:creationId xmlns:a16="http://schemas.microsoft.com/office/drawing/2014/main" id="{840347D9-A590-95CB-C142-813B42E743C4}"/>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9" name="Freeform 41">
                <a:extLst>
                  <a:ext uri="{FF2B5EF4-FFF2-40B4-BE49-F238E27FC236}">
                    <a16:creationId xmlns:a16="http://schemas.microsoft.com/office/drawing/2014/main" id="{110AFC84-2956-66EF-BD90-3386EC533A63}"/>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30" name="Rectangle 42">
                <a:extLst>
                  <a:ext uri="{FF2B5EF4-FFF2-40B4-BE49-F238E27FC236}">
                    <a16:creationId xmlns:a16="http://schemas.microsoft.com/office/drawing/2014/main" id="{5036F8C8-8C2E-4AA5-44F1-9EC234E79E23}"/>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31" name="Freeform 43">
                <a:extLst>
                  <a:ext uri="{FF2B5EF4-FFF2-40B4-BE49-F238E27FC236}">
                    <a16:creationId xmlns:a16="http://schemas.microsoft.com/office/drawing/2014/main" id="{1D645108-8BA8-E39B-37F2-1FDA42B2EA1F}"/>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sp>
        <p:nvSpPr>
          <p:cNvPr id="54" name="正方形/長方形 53">
            <a:extLst>
              <a:ext uri="{FF2B5EF4-FFF2-40B4-BE49-F238E27FC236}">
                <a16:creationId xmlns:a16="http://schemas.microsoft.com/office/drawing/2014/main" id="{15090342-62DA-46E7-42B6-43755E70FF3D}"/>
              </a:ext>
            </a:extLst>
          </p:cNvPr>
          <p:cNvSpPr/>
          <p:nvPr/>
        </p:nvSpPr>
        <p:spPr>
          <a:xfrm>
            <a:off x="223900" y="1310122"/>
            <a:ext cx="3101303" cy="266660"/>
          </a:xfrm>
          <a:prstGeom prst="rect">
            <a:avLst/>
          </a:prstGeom>
          <a:solidFill>
            <a:srgbClr val="008CCF"/>
          </a:solidFill>
          <a:ln w="19050">
            <a:solidFill>
              <a:srgbClr val="008CCF"/>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algn="ctr"/>
            <a:r>
              <a:rPr lang="ja-JP" altLang="en-US" sz="1300" b="1">
                <a:solidFill>
                  <a:schemeClr val="bg1"/>
                </a:solidFill>
                <a:latin typeface="BIZ UDPゴシック" panose="020B0400000000000000" pitchFamily="50" charset="-128"/>
                <a:ea typeface="BIZ UDPゴシック" panose="020B0400000000000000" pitchFamily="50" charset="-128"/>
              </a:rPr>
              <a:t>請求書発行（売り手）</a:t>
            </a:r>
            <a:endParaRPr kumimoji="1" lang="ja-JP" altLang="en-US" sz="1300" b="1">
              <a:solidFill>
                <a:schemeClr val="bg1"/>
              </a:solidFill>
              <a:latin typeface="BIZ UDPゴシック" panose="020B0400000000000000" pitchFamily="50" charset="-128"/>
              <a:ea typeface="BIZ UDPゴシック" panose="020B0400000000000000" pitchFamily="50" charset="-128"/>
            </a:endParaRPr>
          </a:p>
        </p:txBody>
      </p:sp>
      <p:sp>
        <p:nvSpPr>
          <p:cNvPr id="55" name="矢印: 右 54">
            <a:extLst>
              <a:ext uri="{FF2B5EF4-FFF2-40B4-BE49-F238E27FC236}">
                <a16:creationId xmlns:a16="http://schemas.microsoft.com/office/drawing/2014/main" id="{C6FAAF29-54F7-20C0-571F-B48A55A6C14D}"/>
              </a:ext>
            </a:extLst>
          </p:cNvPr>
          <p:cNvSpPr/>
          <p:nvPr/>
        </p:nvSpPr>
        <p:spPr>
          <a:xfrm>
            <a:off x="1524820" y="3250302"/>
            <a:ext cx="223534"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3486222E-D88C-1748-6E93-57F535F36284}"/>
              </a:ext>
            </a:extLst>
          </p:cNvPr>
          <p:cNvSpPr/>
          <p:nvPr/>
        </p:nvSpPr>
        <p:spPr>
          <a:xfrm>
            <a:off x="384703" y="3108930"/>
            <a:ext cx="1104302" cy="645428"/>
          </a:xfrm>
          <a:prstGeom prst="rect">
            <a:avLst/>
          </a:prstGeom>
          <a:solidFill>
            <a:srgbClr val="F2F7FC">
              <a:alpha val="60000"/>
            </a:srgbClr>
          </a:solidFill>
          <a:ln w="25400" cap="flat" cmpd="sng" algn="ctr">
            <a:solidFill>
              <a:schemeClr val="bg1">
                <a:lumMod val="85000"/>
              </a:schemeClr>
            </a:solidFill>
            <a:prstDash val="solid"/>
          </a:ln>
          <a:effectLst/>
        </p:spPr>
        <p:txBody>
          <a:bodyPr lIns="51435" tIns="25718" rIns="51435" bIns="25718"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伝票登録</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p:txBody>
      </p:sp>
      <p:sp>
        <p:nvSpPr>
          <p:cNvPr id="57" name="テキスト プレースホルダー 2">
            <a:extLst>
              <a:ext uri="{FF2B5EF4-FFF2-40B4-BE49-F238E27FC236}">
                <a16:creationId xmlns:a16="http://schemas.microsoft.com/office/drawing/2014/main" id="{D368181A-573E-1FC6-83D4-83F49B9BE2E3}"/>
              </a:ext>
            </a:extLst>
          </p:cNvPr>
          <p:cNvSpPr txBox="1">
            <a:spLocks/>
          </p:cNvSpPr>
          <p:nvPr/>
        </p:nvSpPr>
        <p:spPr>
          <a:xfrm>
            <a:off x="367916" y="2760551"/>
            <a:ext cx="1119758" cy="38789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ts val="1700"/>
              </a:lnSpc>
              <a:spcBef>
                <a:spcPts val="0"/>
              </a:spcBef>
              <a:spcAft>
                <a:spcPts val="0"/>
              </a:spcAft>
              <a:buClrTx/>
              <a:buSzTx/>
              <a:buFont typeface="Arial" panose="020B0604020202020204" pitchFamily="34" charset="0"/>
              <a:buNone/>
              <a:tabLst/>
              <a:defRPr/>
            </a:pPr>
            <a:r>
              <a:rPr kumimoji="1" lang="ja-JP" altLang="en-US" sz="1050" b="0" i="0" u="none" strike="noStrike" kern="1200" cap="none" spc="0" normalizeH="0" baseline="0" noProof="0">
                <a:ln>
                  <a:noFill/>
                </a:ln>
                <a:solidFill>
                  <a:prstClr val="black"/>
                </a:solidFill>
                <a:effectLst/>
                <a:uLnTx/>
                <a:uFillTx/>
                <a:latin typeface="メイリオ"/>
                <a:ea typeface="メイリオ"/>
                <a:cs typeface="+mn-cs"/>
              </a:rPr>
              <a:t>債権伝票入力</a:t>
            </a:r>
          </a:p>
        </p:txBody>
      </p:sp>
      <p:sp>
        <p:nvSpPr>
          <p:cNvPr id="58" name="円柱 57">
            <a:extLst>
              <a:ext uri="{FF2B5EF4-FFF2-40B4-BE49-F238E27FC236}">
                <a16:creationId xmlns:a16="http://schemas.microsoft.com/office/drawing/2014/main" id="{845CA37C-8F5D-9B7D-84B7-FE97233765FA}"/>
              </a:ext>
            </a:extLst>
          </p:cNvPr>
          <p:cNvSpPr/>
          <p:nvPr/>
        </p:nvSpPr>
        <p:spPr>
          <a:xfrm>
            <a:off x="463905" y="4086118"/>
            <a:ext cx="889242" cy="485107"/>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a:ea typeface="メイリオ"/>
                <a:cs typeface="+mn-cs"/>
              </a:rPr>
              <a:t>得意先マスタ</a:t>
            </a:r>
          </a:p>
        </p:txBody>
      </p:sp>
      <p:sp>
        <p:nvSpPr>
          <p:cNvPr id="59" name="円柱 58">
            <a:extLst>
              <a:ext uri="{FF2B5EF4-FFF2-40B4-BE49-F238E27FC236}">
                <a16:creationId xmlns:a16="http://schemas.microsoft.com/office/drawing/2014/main" id="{6FE340B3-3065-3324-80DA-6CE8CC0A49FA}"/>
              </a:ext>
            </a:extLst>
          </p:cNvPr>
          <p:cNvSpPr/>
          <p:nvPr/>
        </p:nvSpPr>
        <p:spPr>
          <a:xfrm>
            <a:off x="1725384" y="4086118"/>
            <a:ext cx="1235282" cy="496332"/>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a:ea typeface="メイリオ"/>
                <a:cs typeface="+mn-cs"/>
              </a:rPr>
              <a:t>デジタルインボイス項目対応マスタ</a:t>
            </a:r>
          </a:p>
        </p:txBody>
      </p:sp>
      <p:sp>
        <p:nvSpPr>
          <p:cNvPr id="60" name="正方形/長方形 59">
            <a:extLst>
              <a:ext uri="{FF2B5EF4-FFF2-40B4-BE49-F238E27FC236}">
                <a16:creationId xmlns:a16="http://schemas.microsoft.com/office/drawing/2014/main" id="{8542A7A4-1B3D-9100-F321-DF9290ACC570}"/>
              </a:ext>
            </a:extLst>
          </p:cNvPr>
          <p:cNvSpPr/>
          <p:nvPr/>
        </p:nvSpPr>
        <p:spPr>
          <a:xfrm>
            <a:off x="1777243" y="3095540"/>
            <a:ext cx="1235282" cy="658818"/>
          </a:xfrm>
          <a:prstGeom prst="rect">
            <a:avLst/>
          </a:prstGeom>
          <a:solidFill>
            <a:srgbClr val="F2F7FC">
              <a:alpha val="60000"/>
            </a:srgbClr>
          </a:solidFill>
          <a:ln w="25400" cap="flat" cmpd="sng" algn="ctr">
            <a:solidFill>
              <a:schemeClr val="bg1">
                <a:lumMod val="85000"/>
              </a:schemeClr>
            </a:solidFill>
            <a:prstDash val="solid"/>
          </a:ln>
          <a:effectLst/>
        </p:spPr>
        <p:txBody>
          <a:bodyPr lIns="51435" tIns="25718" rIns="51435" bIns="25718" rtlCol="0" anchor="ctr"/>
          <a:lstStyle/>
          <a:p>
            <a:pPr marL="0" marR="0" lvl="0" indent="0" defTabSz="6858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①デジタル</a:t>
            </a: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インボイスの</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作成と送信</a:t>
            </a:r>
            <a:endParaRPr kumimoji="0" lang="en-US" altLang="ja-JP" sz="800" b="1" kern="0" dirty="0">
              <a:solidFill>
                <a:srgbClr val="0070C0"/>
              </a:solidFill>
              <a:latin typeface="メイリオ"/>
              <a:ea typeface="メイリオ"/>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②デジタル</a:t>
            </a: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インボイスの</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発行履歴管理</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p:txBody>
      </p:sp>
      <p:sp>
        <p:nvSpPr>
          <p:cNvPr id="61" name="テキスト プレースホルダー 2">
            <a:extLst>
              <a:ext uri="{FF2B5EF4-FFF2-40B4-BE49-F238E27FC236}">
                <a16:creationId xmlns:a16="http://schemas.microsoft.com/office/drawing/2014/main" id="{E3E723CB-6614-1A95-7203-288BEFBC4F0D}"/>
              </a:ext>
            </a:extLst>
          </p:cNvPr>
          <p:cNvSpPr txBox="1">
            <a:spLocks/>
          </p:cNvSpPr>
          <p:nvPr/>
        </p:nvSpPr>
        <p:spPr>
          <a:xfrm>
            <a:off x="1760456" y="2769285"/>
            <a:ext cx="1255053" cy="365765"/>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ja-JP" altLang="en-US" sz="1050">
                <a:solidFill>
                  <a:prstClr val="black"/>
                </a:solidFill>
                <a:latin typeface="メイリオ"/>
                <a:ea typeface="メイリオ"/>
              </a:rPr>
              <a:t>デジタルインボイス作成・送信</a:t>
            </a:r>
            <a:endParaRPr kumimoji="1" lang="ja-JP" altLang="en-US" sz="1050" b="0" i="0" u="none" strike="noStrike" kern="1200" cap="none" spc="0" normalizeH="0" baseline="0" noProof="0">
              <a:ln>
                <a:noFill/>
              </a:ln>
              <a:solidFill>
                <a:prstClr val="black"/>
              </a:solidFill>
              <a:effectLst/>
              <a:uLnTx/>
              <a:uFillTx/>
              <a:latin typeface="メイリオ"/>
              <a:ea typeface="メイリオ"/>
              <a:cs typeface="+mn-cs"/>
            </a:endParaRPr>
          </a:p>
        </p:txBody>
      </p:sp>
      <p:cxnSp>
        <p:nvCxnSpPr>
          <p:cNvPr id="62" name="直線矢印コネクタ 61">
            <a:extLst>
              <a:ext uri="{FF2B5EF4-FFF2-40B4-BE49-F238E27FC236}">
                <a16:creationId xmlns:a16="http://schemas.microsoft.com/office/drawing/2014/main" id="{E715B373-AF38-C00B-DCE3-F9C562B01E1C}"/>
              </a:ext>
            </a:extLst>
          </p:cNvPr>
          <p:cNvCxnSpPr>
            <a:cxnSpLocks/>
            <a:stCxn id="58" idx="1"/>
          </p:cNvCxnSpPr>
          <p:nvPr/>
        </p:nvCxnSpPr>
        <p:spPr>
          <a:xfrm flipV="1">
            <a:off x="908526" y="3740917"/>
            <a:ext cx="9909" cy="345201"/>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63" name="テキスト ボックス 62">
            <a:extLst>
              <a:ext uri="{FF2B5EF4-FFF2-40B4-BE49-F238E27FC236}">
                <a16:creationId xmlns:a16="http://schemas.microsoft.com/office/drawing/2014/main" id="{462AEE31-AA14-5C46-4805-289702CCA1E4}"/>
              </a:ext>
            </a:extLst>
          </p:cNvPr>
          <p:cNvSpPr txBox="1"/>
          <p:nvPr/>
        </p:nvSpPr>
        <p:spPr>
          <a:xfrm>
            <a:off x="763960" y="3826946"/>
            <a:ext cx="7305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参照</a:t>
            </a:r>
            <a:endParaRPr kumimoji="1" lang="en-US" altLang="ja-JP" sz="700" b="0" i="0" u="none" strike="noStrike" kern="1200" cap="none" spc="0" normalizeH="0" baseline="0" noProof="0">
              <a:ln>
                <a:noFill/>
              </a:ln>
              <a:solidFill>
                <a:prstClr val="black"/>
              </a:solidFill>
              <a:effectLst/>
              <a:uLnTx/>
              <a:uFillTx/>
              <a:latin typeface="メイリオ"/>
              <a:ea typeface="メイリオ"/>
              <a:cs typeface="+mn-cs"/>
            </a:endParaRPr>
          </a:p>
        </p:txBody>
      </p:sp>
      <p:cxnSp>
        <p:nvCxnSpPr>
          <p:cNvPr id="64" name="直線矢印コネクタ 63">
            <a:extLst>
              <a:ext uri="{FF2B5EF4-FFF2-40B4-BE49-F238E27FC236}">
                <a16:creationId xmlns:a16="http://schemas.microsoft.com/office/drawing/2014/main" id="{71F4ACE2-8651-0754-8DEA-FF9C1FD6C975}"/>
              </a:ext>
            </a:extLst>
          </p:cNvPr>
          <p:cNvCxnSpPr>
            <a:cxnSpLocks/>
          </p:cNvCxnSpPr>
          <p:nvPr/>
        </p:nvCxnSpPr>
        <p:spPr>
          <a:xfrm flipV="1">
            <a:off x="2348136" y="3754358"/>
            <a:ext cx="0" cy="288032"/>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65" name="テキスト ボックス 64">
            <a:extLst>
              <a:ext uri="{FF2B5EF4-FFF2-40B4-BE49-F238E27FC236}">
                <a16:creationId xmlns:a16="http://schemas.microsoft.com/office/drawing/2014/main" id="{DF51AC31-9726-17B0-F913-50146B7D29D6}"/>
              </a:ext>
            </a:extLst>
          </p:cNvPr>
          <p:cNvSpPr txBox="1"/>
          <p:nvPr/>
        </p:nvSpPr>
        <p:spPr>
          <a:xfrm>
            <a:off x="2193661" y="3840387"/>
            <a:ext cx="7305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参照</a:t>
            </a:r>
            <a:endParaRPr kumimoji="1" lang="en-US" altLang="ja-JP" sz="7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66" name="テキスト ボックス 65">
            <a:extLst>
              <a:ext uri="{FF2B5EF4-FFF2-40B4-BE49-F238E27FC236}">
                <a16:creationId xmlns:a16="http://schemas.microsoft.com/office/drawing/2014/main" id="{757C4566-92BA-A468-C7DE-A507372AFED1}"/>
              </a:ext>
            </a:extLst>
          </p:cNvPr>
          <p:cNvSpPr txBox="1"/>
          <p:nvPr/>
        </p:nvSpPr>
        <p:spPr>
          <a:xfrm>
            <a:off x="3454087" y="1224000"/>
            <a:ext cx="5673870" cy="3741409"/>
          </a:xfrm>
          <a:prstGeom prst="rect">
            <a:avLst/>
          </a:prstGeom>
          <a:noFill/>
        </p:spPr>
        <p:txBody>
          <a:bodyPr wrap="square" rtlCol="0">
            <a:spAutoFit/>
          </a:bodyPr>
          <a:lstStyle/>
          <a:p>
            <a:pPr marR="0" lvl="0" algn="l" defTabSz="914400" rtl="0" eaLnBrk="1" fontAlgn="auto" latinLnBrk="0" hangingPunct="1">
              <a:lnSpc>
                <a:spcPts val="2100"/>
              </a:lnSpc>
              <a:spcBef>
                <a:spcPts val="0"/>
              </a:spcBef>
              <a:spcAft>
                <a:spcPts val="0"/>
              </a:spcAft>
              <a:buClr>
                <a:srgbClr val="FFC000"/>
              </a:buClr>
              <a:buSzTx/>
              <a:tabLst/>
              <a:defRPr/>
            </a:pPr>
            <a:r>
              <a:rPr kumimoji="1" lang="ja-JP" altLang="en-US" sz="1600" b="1" i="0" u="none" strike="noStrike" kern="1200" cap="none" spc="0" normalizeH="0" baseline="0" noProof="0" dirty="0">
                <a:ln>
                  <a:noFill/>
                </a:ln>
                <a:solidFill>
                  <a:prstClr val="black"/>
                </a:solidFill>
                <a:effectLst/>
                <a:uLnTx/>
                <a:uFillTx/>
                <a:latin typeface="メイリオ"/>
                <a:ea typeface="メイリオ"/>
                <a:cs typeface="+mn-cs"/>
              </a:rPr>
              <a:t>デジタルインボイス項目対応マスタ</a:t>
            </a:r>
            <a:endParaRPr kumimoji="1" lang="en-US" altLang="ja-JP" sz="1600" b="1" i="0" u="none" strike="noStrike" kern="1200" cap="none" spc="0" normalizeH="0" baseline="0" noProof="0" dirty="0">
              <a:ln>
                <a:noFill/>
              </a:ln>
              <a:solidFill>
                <a:prstClr val="black"/>
              </a:solidFill>
              <a:effectLst/>
              <a:uLnTx/>
              <a:uFillTx/>
              <a:latin typeface="メイリオ"/>
              <a:ea typeface="メイリオ"/>
              <a:cs typeface="+mn-cs"/>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lang="ja-JP" altLang="en-US" sz="1400" dirty="0">
                <a:solidFill>
                  <a:prstClr val="black"/>
                </a:solidFill>
                <a:latin typeface="メイリオ"/>
                <a:ea typeface="メイリオ"/>
              </a:rPr>
              <a:t>得意</a:t>
            </a: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先マスタおよび債権伝票の各項目と、</a:t>
            </a:r>
            <a:r>
              <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rPr>
              <a:t>JP PINT</a:t>
            </a: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の各要素を</a:t>
            </a: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rPr>
              <a:t>  </a:t>
            </a: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　紐づけ・変換し、</a:t>
            </a:r>
            <a:r>
              <a:rPr kumimoji="1" lang="ja-JP" altLang="en-US" sz="1400" b="0" i="0" u="none" strike="noStrike" kern="1200" cap="none" spc="0" normalizeH="0" baseline="0" noProof="0" dirty="0">
                <a:ln>
                  <a:noFill/>
                </a:ln>
                <a:effectLst/>
                <a:uLnTx/>
                <a:uFillTx/>
                <a:latin typeface="メイリオ"/>
                <a:ea typeface="メイリオ"/>
                <a:cs typeface="+mn-cs"/>
              </a:rPr>
              <a:t>デジタルインボイス</a:t>
            </a:r>
            <a:r>
              <a:rPr lang="ja-JP" altLang="en-US" sz="1400" dirty="0">
                <a:latin typeface="メイリオ"/>
                <a:ea typeface="メイリオ"/>
              </a:rPr>
              <a:t>を</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自動作成</a:t>
            </a:r>
            <a:endParaRPr kumimoji="1" lang="en-US" altLang="ja-JP" sz="1400" b="1" i="0" u="none" strike="noStrike" kern="1200" cap="none" spc="0" normalizeH="0" baseline="0" noProof="0" dirty="0">
              <a:ln>
                <a:noFill/>
              </a:ln>
              <a:solidFill>
                <a:srgbClr val="008CCF"/>
              </a:solidFill>
              <a:effectLst/>
              <a:uLnTx/>
              <a:uFillTx/>
              <a:latin typeface="メイリオ"/>
              <a:ea typeface="メイリオ"/>
              <a:cs typeface="+mn-cs"/>
            </a:endParaRPr>
          </a:p>
          <a:p>
            <a:pPr marL="0" marR="0" lvl="0" indent="0" algn="l" defTabSz="914400" rtl="0" eaLnBrk="1" fontAlgn="auto" latinLnBrk="0" hangingPunct="1">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基本項目はプリセットされ</a:t>
            </a:r>
            <a:r>
              <a:rPr lang="ja-JP" altLang="en-US" sz="1400" dirty="0">
                <a:solidFill>
                  <a:prstClr val="black"/>
                </a:solidFill>
                <a:latin typeface="メイリオ"/>
                <a:ea typeface="メイリオ"/>
              </a:rPr>
              <a:t>るため</a:t>
            </a: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簡易な設定ですぐ利用が可能</a:t>
            </a:r>
            <a:endParaRPr kumimoji="1" lang="en-US" altLang="ja-JP" sz="10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メイリオ"/>
              <a:ea typeface="メイリオ"/>
              <a:cs typeface="+mn-cs"/>
            </a:endParaRPr>
          </a:p>
          <a:p>
            <a:pPr marR="0" lvl="0" algn="l" defTabSz="914400" rtl="0" eaLnBrk="1" fontAlgn="auto" latinLnBrk="0" hangingPunct="1">
              <a:lnSpc>
                <a:spcPts val="2100"/>
              </a:lnSpc>
              <a:spcBef>
                <a:spcPts val="0"/>
              </a:spcBef>
              <a:spcAft>
                <a:spcPts val="0"/>
              </a:spcAft>
              <a:buClr>
                <a:srgbClr val="FFC000"/>
              </a:buClr>
              <a:buSzTx/>
              <a:tabLst/>
              <a:defRPr/>
            </a:pPr>
            <a:r>
              <a:rPr kumimoji="1" lang="ja-JP" altLang="en-US" sz="1600" b="1" i="0" u="none" strike="noStrike" kern="1200" cap="none" spc="0" normalizeH="0" baseline="0" noProof="0" dirty="0">
                <a:ln>
                  <a:noFill/>
                </a:ln>
                <a:solidFill>
                  <a:prstClr val="black"/>
                </a:solidFill>
                <a:effectLst/>
                <a:uLnTx/>
                <a:uFillTx/>
                <a:latin typeface="メイリオ"/>
                <a:ea typeface="メイリオ"/>
                <a:cs typeface="+mn-cs"/>
              </a:rPr>
              <a:t>デジタルインボイス作成・送信</a:t>
            </a:r>
            <a:endParaRPr kumimoji="1" lang="en-US" altLang="ja-JP" sz="1600" b="1" i="0" u="none" strike="noStrike" kern="1200" cap="none" spc="0" normalizeH="0" baseline="0" noProof="0" dirty="0">
              <a:ln>
                <a:noFill/>
              </a:ln>
              <a:solidFill>
                <a:prstClr val="black"/>
              </a:solidFill>
              <a:effectLst/>
              <a:uLnTx/>
              <a:uFillTx/>
              <a:latin typeface="メイリオ"/>
              <a:ea typeface="メイリオ"/>
              <a:cs typeface="+mn-cs"/>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発行したデジタルインボイスは、電帳法第</a:t>
            </a:r>
            <a:r>
              <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rPr>
              <a:t>7</a:t>
            </a: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条（電子取引）の</a:t>
            </a: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　  要件を満たした形で、</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自動保管</a:t>
            </a: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が可能</a:t>
            </a: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作成したデジタルインボイス</a:t>
            </a:r>
            <a:r>
              <a:rPr kumimoji="1" lang="ja-JP" altLang="en-US" sz="1400" i="0" u="none" strike="noStrike" kern="1200" cap="none" spc="0" normalizeH="0" baseline="0" noProof="0" dirty="0">
                <a:ln>
                  <a:noFill/>
                </a:ln>
                <a:effectLst/>
                <a:uLnTx/>
                <a:uFillTx/>
                <a:latin typeface="メイリオ"/>
                <a:ea typeface="メイリオ"/>
                <a:cs typeface="+mn-cs"/>
              </a:rPr>
              <a:t>をテスト送信</a:t>
            </a:r>
            <a:r>
              <a:rPr lang="ja-JP" altLang="en-US" sz="1400" dirty="0">
                <a:solidFill>
                  <a:prstClr val="black"/>
                </a:solidFill>
                <a:latin typeface="メイリオ"/>
                <a:ea typeface="メイリオ"/>
              </a:rPr>
              <a:t>（</a:t>
            </a: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自社宛てに送信）、本番</a:t>
            </a:r>
            <a:r>
              <a:rPr lang="ja-JP" altLang="en-US" sz="1400" dirty="0">
                <a:solidFill>
                  <a:prstClr val="black"/>
                </a:solidFill>
                <a:latin typeface="メイリオ"/>
                <a:ea typeface="メイリオ"/>
              </a:rPr>
              <a:t>送信</a:t>
            </a: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（相手先に送信）</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事前確認が可能</a:t>
            </a:r>
            <a:endParaRPr kumimoji="1" lang="en-US" altLang="ja-JP" sz="1400" b="1" i="0" u="none" strike="noStrike" kern="1200" cap="none" spc="0" normalizeH="0" baseline="0" noProof="0" dirty="0">
              <a:ln>
                <a:noFill/>
              </a:ln>
              <a:solidFill>
                <a:srgbClr val="008CCF"/>
              </a:solidFill>
              <a:effectLst/>
              <a:uLnTx/>
              <a:uFillTx/>
              <a:latin typeface="メイリオ"/>
              <a:ea typeface="メイリオ"/>
              <a:cs typeface="+mn-cs"/>
            </a:endParaRPr>
          </a:p>
          <a:p>
            <a:pPr marR="0" lvl="0" algn="l" defTabSz="914400" rtl="0" eaLnBrk="1" fontAlgn="auto" latinLnBrk="0" hangingPunct="1">
              <a:spcBef>
                <a:spcPts val="0"/>
              </a:spcBef>
              <a:spcAft>
                <a:spcPts val="0"/>
              </a:spcAft>
              <a:buClr>
                <a:srgbClr val="FFC000"/>
              </a:buClr>
              <a:buSzTx/>
              <a:tabLst/>
              <a:defRPr/>
            </a:pPr>
            <a:endParaRPr kumimoji="1" lang="en-US" altLang="ja-JP" sz="1400" b="0" i="0" u="none" strike="noStrike" kern="1200" cap="none" spc="0" normalizeH="0" baseline="0" noProof="0" dirty="0">
              <a:ln>
                <a:noFill/>
              </a:ln>
              <a:solidFill>
                <a:srgbClr val="FF0000"/>
              </a:solidFill>
              <a:effectLst/>
              <a:uLnTx/>
              <a:uFillTx/>
              <a:latin typeface="メイリオ"/>
              <a:ea typeface="メイリオ"/>
              <a:cs typeface="+mn-cs"/>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発行後に誤りがあった場合にも考慮し、</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訂正請求書の発行も可能</a:t>
            </a:r>
          </a:p>
        </p:txBody>
      </p:sp>
      <p:sp>
        <p:nvSpPr>
          <p:cNvPr id="68" name="テキスト ボックス 67">
            <a:extLst>
              <a:ext uri="{FF2B5EF4-FFF2-40B4-BE49-F238E27FC236}">
                <a16:creationId xmlns:a16="http://schemas.microsoft.com/office/drawing/2014/main" id="{1A97C3E6-FF91-F65F-67B8-0EF15E7F4A54}"/>
              </a:ext>
            </a:extLst>
          </p:cNvPr>
          <p:cNvSpPr txBox="1"/>
          <p:nvPr/>
        </p:nvSpPr>
        <p:spPr>
          <a:xfrm>
            <a:off x="3684938" y="915566"/>
            <a:ext cx="20751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メイリオ"/>
                <a:ea typeface="メイリオ"/>
                <a:cs typeface="+mn-cs"/>
              </a:rPr>
              <a:t>送信側の機能</a:t>
            </a:r>
          </a:p>
        </p:txBody>
      </p:sp>
    </p:spTree>
    <p:extLst>
      <p:ext uri="{BB962C8B-B14F-4D97-AF65-F5344CB8AC3E}">
        <p14:creationId xmlns:p14="http://schemas.microsoft.com/office/powerpoint/2010/main" val="3762407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8AE49ED-73EF-499C-8307-28EB0E7CF529}" type="slidenum">
              <a:rPr lang="ja-JP" altLang="en-US" smtClean="0"/>
              <a:pPr/>
              <a:t>67</a:t>
            </a:fld>
            <a:endParaRPr lang="ja-JP" altLang="en-US" dirty="0"/>
          </a:p>
        </p:txBody>
      </p:sp>
      <p:sp>
        <p:nvSpPr>
          <p:cNvPr id="5" name="タイトル 4"/>
          <p:cNvSpPr>
            <a:spLocks noGrp="1"/>
          </p:cNvSpPr>
          <p:nvPr>
            <p:ph type="title"/>
          </p:nvPr>
        </p:nvSpPr>
        <p:spPr/>
        <p:txBody>
          <a:bodyPr/>
          <a:lstStyle/>
          <a:p>
            <a:r>
              <a:rPr lang="en-US" altLang="ja-JP" b="0" dirty="0">
                <a:solidFill>
                  <a:srgbClr val="FABE00"/>
                </a:solidFill>
              </a:rPr>
              <a:t>04 </a:t>
            </a:r>
            <a:r>
              <a:rPr lang="en-US" altLang="ja-JP" dirty="0"/>
              <a:t>API</a:t>
            </a:r>
            <a:r>
              <a:rPr lang="ja-JP" altLang="en-US" dirty="0"/>
              <a:t>連携対応</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36266216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スライド番号プレースホルダー 2"/>
          <p:cNvSpPr>
            <a:spLocks noGrp="1"/>
          </p:cNvSpPr>
          <p:nvPr>
            <p:ph type="sldNum" sz="quarter" idx="12"/>
          </p:nvPr>
        </p:nvSpPr>
        <p:spPr/>
        <p:txBody>
          <a:bodyPr/>
          <a:lstStyle/>
          <a:p>
            <a:fld id="{78AE49ED-73EF-499C-8307-28EB0E7CF529}" type="slidenum">
              <a:rPr lang="ja-JP" altLang="en-US" smtClean="0"/>
              <a:pPr/>
              <a:t>68</a:t>
            </a:fld>
            <a:endParaRPr lang="ja-JP" altLang="en-US" dirty="0"/>
          </a:p>
        </p:txBody>
      </p:sp>
      <p:sp>
        <p:nvSpPr>
          <p:cNvPr id="6" name="タイトル 5"/>
          <p:cNvSpPr>
            <a:spLocks noGrp="1"/>
          </p:cNvSpPr>
          <p:nvPr>
            <p:ph type="title"/>
          </p:nvPr>
        </p:nvSpPr>
        <p:spPr/>
        <p:txBody>
          <a:bodyPr/>
          <a:lstStyle/>
          <a:p>
            <a:r>
              <a:rPr lang="en-US" altLang="ja-JP" dirty="0"/>
              <a:t>API</a:t>
            </a:r>
            <a:r>
              <a:rPr lang="ja-JP" altLang="en-US" dirty="0"/>
              <a:t>連携（銀行マスタ</a:t>
            </a:r>
            <a:r>
              <a:rPr lang="en-US" altLang="ja-JP" dirty="0"/>
              <a:t>API</a:t>
            </a:r>
            <a:r>
              <a:rPr lang="ja-JP" altLang="en-US" dirty="0"/>
              <a:t>）</a:t>
            </a:r>
            <a:br>
              <a:rPr lang="ja-JP" altLang="en-US" dirty="0"/>
            </a:br>
            <a:endParaRPr lang="ja-JP" altLang="en-US" dirty="0"/>
          </a:p>
        </p:txBody>
      </p:sp>
      <p:sp>
        <p:nvSpPr>
          <p:cNvPr id="26" name="テキスト プレースホルダー 25"/>
          <p:cNvSpPr>
            <a:spLocks noGrp="1"/>
          </p:cNvSpPr>
          <p:nvPr>
            <p:ph type="body" sz="quarter" idx="16"/>
          </p:nvPr>
        </p:nvSpPr>
        <p:spPr/>
        <p:txBody>
          <a:bodyPr/>
          <a:lstStyle/>
          <a:p>
            <a:r>
              <a:rPr lang="ja-JP" altLang="en-US" dirty="0"/>
              <a:t>全銀協提供の銀行・支店情報を取得する</a:t>
            </a:r>
            <a:r>
              <a:rPr lang="en-US" altLang="ja-JP" dirty="0"/>
              <a:t>API</a:t>
            </a:r>
          </a:p>
          <a:p>
            <a:endParaRPr lang="ja-JP" altLang="en-US" dirty="0"/>
          </a:p>
        </p:txBody>
      </p:sp>
      <p:sp>
        <p:nvSpPr>
          <p:cNvPr id="27" name="テキスト プレースホルダー 26"/>
          <p:cNvSpPr>
            <a:spLocks noGrp="1"/>
          </p:cNvSpPr>
          <p:nvPr>
            <p:ph type="body" sz="quarter" idx="17"/>
          </p:nvPr>
        </p:nvSpPr>
        <p:spPr/>
        <p:txBody>
          <a:bodyPr/>
          <a:lstStyle/>
          <a:p>
            <a:r>
              <a:rPr lang="ja-JP" altLang="en-US" dirty="0"/>
              <a:t>全国銀行協会から提供されている最新の銀行データ、銀行支店データを、</a:t>
            </a:r>
            <a:r>
              <a:rPr lang="en-US" altLang="ja-JP" dirty="0"/>
              <a:t>SuperStream-NX</a:t>
            </a:r>
            <a:r>
              <a:rPr lang="ja-JP" altLang="en-US" dirty="0"/>
              <a:t>の画面上からボタン</a:t>
            </a:r>
            <a:r>
              <a:rPr lang="en-US" altLang="ja-JP" dirty="0"/>
              <a:t>1</a:t>
            </a:r>
            <a:r>
              <a:rPr lang="ja-JP" altLang="en-US" dirty="0" err="1"/>
              <a:t>つで</a:t>
            </a:r>
            <a:r>
              <a:rPr lang="ja-JP" altLang="en-US" dirty="0"/>
              <a:t>取得、更新できる</a:t>
            </a:r>
            <a:r>
              <a:rPr lang="en-US" altLang="ja-JP" dirty="0"/>
              <a:t>API </a:t>
            </a:r>
            <a:r>
              <a:rPr lang="ja-JP" altLang="en-US" dirty="0"/>
              <a:t>サービスです</a:t>
            </a:r>
            <a:endParaRPr lang="en-US" altLang="ja-JP" dirty="0"/>
          </a:p>
          <a:p>
            <a:r>
              <a:rPr lang="ja-JP" altLang="en-US" dirty="0"/>
              <a:t>全銀協のマスタデータは週次で最新化します</a:t>
            </a:r>
          </a:p>
          <a:p>
            <a:endParaRPr lang="ja-JP" altLang="en-US" dirty="0"/>
          </a:p>
        </p:txBody>
      </p:sp>
      <p:pic>
        <p:nvPicPr>
          <p:cNvPr id="51" name="図 50"/>
          <p:cNvPicPr>
            <a:picLocks noChangeAspect="1"/>
          </p:cNvPicPr>
          <p:nvPr/>
        </p:nvPicPr>
        <p:blipFill rotWithShape="1">
          <a:blip r:embed="rId3"/>
          <a:srcRect l="23027" r="21478" b="13683"/>
          <a:stretch/>
        </p:blipFill>
        <p:spPr>
          <a:xfrm>
            <a:off x="1547664" y="2247381"/>
            <a:ext cx="2617022" cy="1476496"/>
          </a:xfrm>
          <a:prstGeom prst="rect">
            <a:avLst/>
          </a:prstGeom>
        </p:spPr>
      </p:pic>
      <p:pic>
        <p:nvPicPr>
          <p:cNvPr id="52" name="図 51"/>
          <p:cNvPicPr>
            <a:picLocks noChangeAspect="1"/>
          </p:cNvPicPr>
          <p:nvPr/>
        </p:nvPicPr>
        <p:blipFill>
          <a:blip r:embed="rId4"/>
          <a:stretch>
            <a:fillRect/>
          </a:stretch>
        </p:blipFill>
        <p:spPr>
          <a:xfrm>
            <a:off x="1906708" y="4161434"/>
            <a:ext cx="1788999" cy="426540"/>
          </a:xfrm>
          <a:prstGeom prst="rect">
            <a:avLst/>
          </a:prstGeom>
        </p:spPr>
      </p:pic>
      <p:sp>
        <p:nvSpPr>
          <p:cNvPr id="53" name="正方形/長方形 52"/>
          <p:cNvSpPr/>
          <p:nvPr/>
        </p:nvSpPr>
        <p:spPr>
          <a:xfrm>
            <a:off x="6509256" y="1644646"/>
            <a:ext cx="1033074" cy="357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25" b="1" dirty="0">
                <a:solidFill>
                  <a:schemeClr val="bg1"/>
                </a:solidFill>
                <a:latin typeface="+mn-ea"/>
              </a:rPr>
              <a:t>Ａ社</a:t>
            </a:r>
          </a:p>
        </p:txBody>
      </p:sp>
      <p:sp>
        <p:nvSpPr>
          <p:cNvPr id="54" name="フローチャート: 磁気ディスク 53"/>
          <p:cNvSpPr/>
          <p:nvPr/>
        </p:nvSpPr>
        <p:spPr>
          <a:xfrm>
            <a:off x="2200461" y="2678152"/>
            <a:ext cx="1334345" cy="829701"/>
          </a:xfrm>
          <a:prstGeom prst="flowChartMagneticDisk">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81000" rtlCol="0" anchor="ctr"/>
          <a:lstStyle/>
          <a:p>
            <a:pPr algn="ctr"/>
            <a:r>
              <a:rPr lang="ja-JP" altLang="en-US" sz="1200" b="1" dirty="0">
                <a:latin typeface="+mn-ea"/>
              </a:rPr>
              <a:t>銀行データ</a:t>
            </a:r>
            <a:endParaRPr lang="en-US" altLang="ja-JP" sz="1200" b="1" dirty="0">
              <a:latin typeface="+mn-ea"/>
            </a:endParaRPr>
          </a:p>
          <a:p>
            <a:pPr algn="ctr"/>
            <a:r>
              <a:rPr lang="ja-JP" altLang="en-US" sz="1200" b="1" dirty="0">
                <a:latin typeface="+mn-ea"/>
              </a:rPr>
              <a:t>支店データ</a:t>
            </a:r>
          </a:p>
        </p:txBody>
      </p:sp>
      <p:sp>
        <p:nvSpPr>
          <p:cNvPr id="55" name="フローチャート: 磁気ディスク 54"/>
          <p:cNvSpPr/>
          <p:nvPr/>
        </p:nvSpPr>
        <p:spPr>
          <a:xfrm>
            <a:off x="6116382" y="2103697"/>
            <a:ext cx="960412" cy="731128"/>
          </a:xfrm>
          <a:prstGeom prst="flowChartMagneticDisk">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81000" rtlCol="0" anchor="ctr"/>
          <a:lstStyle/>
          <a:p>
            <a:pPr algn="ctr"/>
            <a:r>
              <a:rPr lang="ja-JP" altLang="en-US" sz="825" dirty="0">
                <a:latin typeface="+mn-ea"/>
              </a:rPr>
              <a:t>銀行支店マスタ</a:t>
            </a:r>
            <a:endParaRPr lang="en-US" altLang="ja-JP" sz="825" dirty="0">
              <a:latin typeface="+mn-ea"/>
            </a:endParaRPr>
          </a:p>
        </p:txBody>
      </p:sp>
      <p:sp>
        <p:nvSpPr>
          <p:cNvPr id="56" name="フローチャート: 磁気ディスク 55"/>
          <p:cNvSpPr/>
          <p:nvPr/>
        </p:nvSpPr>
        <p:spPr>
          <a:xfrm>
            <a:off x="6116382" y="2886784"/>
            <a:ext cx="960412" cy="731128"/>
          </a:xfrm>
          <a:prstGeom prst="flowChartMagneticDisk">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81000" rtlCol="0" anchor="ctr"/>
          <a:lstStyle/>
          <a:p>
            <a:pPr algn="ctr"/>
            <a:r>
              <a:rPr lang="ja-JP" altLang="en-US" sz="825" dirty="0">
                <a:latin typeface="+mn-ea"/>
              </a:rPr>
              <a:t>銀行支店マスタ</a:t>
            </a:r>
            <a:endParaRPr lang="en-US" altLang="ja-JP" sz="825" dirty="0">
              <a:latin typeface="+mn-ea"/>
            </a:endParaRPr>
          </a:p>
        </p:txBody>
      </p:sp>
      <p:sp>
        <p:nvSpPr>
          <p:cNvPr id="57" name="フローチャート: 磁気ディスク 56"/>
          <p:cNvSpPr/>
          <p:nvPr/>
        </p:nvSpPr>
        <p:spPr>
          <a:xfrm>
            <a:off x="6121983" y="3669871"/>
            <a:ext cx="960412" cy="731128"/>
          </a:xfrm>
          <a:prstGeom prst="flowChartMagneticDisk">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81000" rtlCol="0" anchor="ctr"/>
          <a:lstStyle/>
          <a:p>
            <a:pPr algn="ctr"/>
            <a:r>
              <a:rPr lang="ja-JP" altLang="en-US" sz="825" dirty="0">
                <a:latin typeface="+mn-ea"/>
              </a:rPr>
              <a:t>銀行支店マスタ</a:t>
            </a:r>
            <a:endParaRPr lang="en-US" altLang="ja-JP" sz="825" dirty="0">
              <a:latin typeface="+mn-ea"/>
            </a:endParaRPr>
          </a:p>
        </p:txBody>
      </p:sp>
      <p:sp>
        <p:nvSpPr>
          <p:cNvPr id="58" name="上矢印 57"/>
          <p:cNvSpPr/>
          <p:nvPr/>
        </p:nvSpPr>
        <p:spPr>
          <a:xfrm>
            <a:off x="2505727" y="3711139"/>
            <a:ext cx="506727" cy="282768"/>
          </a:xfrm>
          <a:prstGeom prst="upArrow">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mn-ea"/>
            </a:endParaRPr>
          </a:p>
        </p:txBody>
      </p:sp>
      <p:sp>
        <p:nvSpPr>
          <p:cNvPr id="59" name="テキスト ボックス 58"/>
          <p:cNvSpPr txBox="1"/>
          <p:nvPr/>
        </p:nvSpPr>
        <p:spPr>
          <a:xfrm>
            <a:off x="5463078" y="2204739"/>
            <a:ext cx="1026134" cy="300082"/>
          </a:xfrm>
          <a:prstGeom prst="rect">
            <a:avLst/>
          </a:prstGeom>
          <a:noFill/>
        </p:spPr>
        <p:txBody>
          <a:bodyPr wrap="square" rtlCol="0">
            <a:spAutoFit/>
          </a:bodyPr>
          <a:lstStyle/>
          <a:p>
            <a:r>
              <a:rPr lang="en-US" altLang="ja-JP" sz="1350" b="1" dirty="0">
                <a:solidFill>
                  <a:schemeClr val="bg1">
                    <a:lumMod val="50000"/>
                  </a:schemeClr>
                </a:solidFill>
                <a:latin typeface="+mn-ea"/>
              </a:rPr>
              <a:t>A</a:t>
            </a:r>
            <a:r>
              <a:rPr lang="ja-JP" altLang="en-US" sz="1350" b="1" dirty="0">
                <a:solidFill>
                  <a:schemeClr val="bg1">
                    <a:lumMod val="50000"/>
                  </a:schemeClr>
                </a:solidFill>
                <a:latin typeface="+mn-ea"/>
              </a:rPr>
              <a:t>社</a:t>
            </a:r>
          </a:p>
        </p:txBody>
      </p:sp>
      <p:sp>
        <p:nvSpPr>
          <p:cNvPr id="60" name="テキスト ボックス 59"/>
          <p:cNvSpPr txBox="1"/>
          <p:nvPr/>
        </p:nvSpPr>
        <p:spPr>
          <a:xfrm>
            <a:off x="5454397" y="2989888"/>
            <a:ext cx="1026134" cy="300082"/>
          </a:xfrm>
          <a:prstGeom prst="rect">
            <a:avLst/>
          </a:prstGeom>
          <a:noFill/>
        </p:spPr>
        <p:txBody>
          <a:bodyPr wrap="square" rtlCol="0">
            <a:spAutoFit/>
          </a:bodyPr>
          <a:lstStyle/>
          <a:p>
            <a:r>
              <a:rPr lang="en-US" altLang="ja-JP" sz="1350" b="1" dirty="0">
                <a:solidFill>
                  <a:schemeClr val="bg1">
                    <a:lumMod val="50000"/>
                  </a:schemeClr>
                </a:solidFill>
                <a:latin typeface="+mn-ea"/>
              </a:rPr>
              <a:t>B</a:t>
            </a:r>
            <a:r>
              <a:rPr lang="ja-JP" altLang="en-US" sz="1350" b="1" dirty="0">
                <a:solidFill>
                  <a:schemeClr val="bg1">
                    <a:lumMod val="50000"/>
                  </a:schemeClr>
                </a:solidFill>
                <a:latin typeface="+mn-ea"/>
              </a:rPr>
              <a:t>社</a:t>
            </a:r>
          </a:p>
        </p:txBody>
      </p:sp>
      <p:sp>
        <p:nvSpPr>
          <p:cNvPr id="61" name="テキスト ボックス 60"/>
          <p:cNvSpPr txBox="1"/>
          <p:nvPr/>
        </p:nvSpPr>
        <p:spPr>
          <a:xfrm>
            <a:off x="5456563" y="3750881"/>
            <a:ext cx="1026134" cy="300082"/>
          </a:xfrm>
          <a:prstGeom prst="rect">
            <a:avLst/>
          </a:prstGeom>
          <a:noFill/>
        </p:spPr>
        <p:txBody>
          <a:bodyPr wrap="square" rtlCol="0">
            <a:spAutoFit/>
          </a:bodyPr>
          <a:lstStyle/>
          <a:p>
            <a:r>
              <a:rPr lang="en-US" altLang="ja-JP" sz="1350" b="1" dirty="0">
                <a:solidFill>
                  <a:schemeClr val="bg1">
                    <a:lumMod val="50000"/>
                  </a:schemeClr>
                </a:solidFill>
                <a:latin typeface="+mn-ea"/>
              </a:rPr>
              <a:t>C</a:t>
            </a:r>
            <a:r>
              <a:rPr lang="ja-JP" altLang="en-US" sz="1350" b="1" dirty="0">
                <a:solidFill>
                  <a:schemeClr val="bg1">
                    <a:lumMod val="50000"/>
                  </a:schemeClr>
                </a:solidFill>
                <a:latin typeface="+mn-ea"/>
              </a:rPr>
              <a:t>社</a:t>
            </a:r>
          </a:p>
        </p:txBody>
      </p:sp>
      <p:cxnSp>
        <p:nvCxnSpPr>
          <p:cNvPr id="62" name="直線矢印コネクタ 61"/>
          <p:cNvCxnSpPr/>
          <p:nvPr/>
        </p:nvCxnSpPr>
        <p:spPr>
          <a:xfrm flipV="1">
            <a:off x="4164686" y="2455387"/>
            <a:ext cx="1107197" cy="536157"/>
          </a:xfrm>
          <a:prstGeom prst="straightConnector1">
            <a:avLst/>
          </a:prstGeom>
          <a:ln w="63500">
            <a:solidFill>
              <a:schemeClr val="bg1">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63" name="直線矢印コネクタ 62"/>
          <p:cNvCxnSpPr/>
          <p:nvPr/>
        </p:nvCxnSpPr>
        <p:spPr>
          <a:xfrm>
            <a:off x="4164550" y="3122695"/>
            <a:ext cx="1109528" cy="7116"/>
          </a:xfrm>
          <a:prstGeom prst="straightConnector1">
            <a:avLst/>
          </a:prstGeom>
          <a:ln w="63500">
            <a:solidFill>
              <a:schemeClr val="bg1">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64" name="直線矢印コネクタ 63"/>
          <p:cNvCxnSpPr/>
          <p:nvPr/>
        </p:nvCxnSpPr>
        <p:spPr>
          <a:xfrm>
            <a:off x="4187603" y="3240672"/>
            <a:ext cx="1032469" cy="645223"/>
          </a:xfrm>
          <a:prstGeom prst="straightConnector1">
            <a:avLst/>
          </a:prstGeom>
          <a:ln w="63500">
            <a:solidFill>
              <a:schemeClr val="bg1">
                <a:lumMod val="50000"/>
              </a:schemeClr>
            </a:solidFill>
            <a:tailEnd type="triangle"/>
          </a:ln>
        </p:spPr>
        <p:style>
          <a:lnRef idx="3">
            <a:schemeClr val="dk1"/>
          </a:lnRef>
          <a:fillRef idx="0">
            <a:schemeClr val="dk1"/>
          </a:fillRef>
          <a:effectRef idx="2">
            <a:schemeClr val="dk1"/>
          </a:effectRef>
          <a:fontRef idx="minor">
            <a:schemeClr val="tx1"/>
          </a:fontRef>
        </p:style>
      </p:cxnSp>
      <p:sp>
        <p:nvSpPr>
          <p:cNvPr id="65" name="テキスト ボックス 64"/>
          <p:cNvSpPr txBox="1"/>
          <p:nvPr/>
        </p:nvSpPr>
        <p:spPr>
          <a:xfrm>
            <a:off x="4149368" y="2382726"/>
            <a:ext cx="954107" cy="207749"/>
          </a:xfrm>
          <a:prstGeom prst="rect">
            <a:avLst/>
          </a:prstGeom>
          <a:noFill/>
        </p:spPr>
        <p:txBody>
          <a:bodyPr wrap="none" rtlCol="0">
            <a:spAutoFit/>
          </a:bodyPr>
          <a:lstStyle/>
          <a:p>
            <a:r>
              <a:rPr lang="ja-JP" altLang="en-US" sz="750" dirty="0">
                <a:latin typeface="+mn-ea"/>
              </a:rPr>
              <a:t>最新マスタに更新</a:t>
            </a:r>
          </a:p>
        </p:txBody>
      </p:sp>
      <p:sp>
        <p:nvSpPr>
          <p:cNvPr id="66" name="テキスト ボックス 65"/>
          <p:cNvSpPr txBox="1"/>
          <p:nvPr/>
        </p:nvSpPr>
        <p:spPr>
          <a:xfrm>
            <a:off x="4392394" y="2873380"/>
            <a:ext cx="954107" cy="207749"/>
          </a:xfrm>
          <a:prstGeom prst="rect">
            <a:avLst/>
          </a:prstGeom>
          <a:noFill/>
        </p:spPr>
        <p:txBody>
          <a:bodyPr wrap="none" rtlCol="0">
            <a:spAutoFit/>
          </a:bodyPr>
          <a:lstStyle/>
          <a:p>
            <a:r>
              <a:rPr lang="ja-JP" altLang="en-US" sz="750" dirty="0">
                <a:latin typeface="+mn-ea"/>
              </a:rPr>
              <a:t>最新マスタに更新</a:t>
            </a:r>
          </a:p>
        </p:txBody>
      </p:sp>
      <p:sp>
        <p:nvSpPr>
          <p:cNvPr id="67" name="テキスト ボックス 66"/>
          <p:cNvSpPr txBox="1"/>
          <p:nvPr/>
        </p:nvSpPr>
        <p:spPr>
          <a:xfrm>
            <a:off x="4160926" y="3844649"/>
            <a:ext cx="954107" cy="207749"/>
          </a:xfrm>
          <a:prstGeom prst="rect">
            <a:avLst/>
          </a:prstGeom>
          <a:noFill/>
        </p:spPr>
        <p:txBody>
          <a:bodyPr wrap="none" rtlCol="0">
            <a:spAutoFit/>
          </a:bodyPr>
          <a:lstStyle/>
          <a:p>
            <a:r>
              <a:rPr lang="ja-JP" altLang="en-US" sz="750" dirty="0">
                <a:latin typeface="+mn-ea"/>
              </a:rPr>
              <a:t>最新マスタに更新</a:t>
            </a:r>
          </a:p>
        </p:txBody>
      </p:sp>
      <p:sp>
        <p:nvSpPr>
          <p:cNvPr id="69" name="正方形/長方形 68"/>
          <p:cNvSpPr/>
          <p:nvPr/>
        </p:nvSpPr>
        <p:spPr>
          <a:xfrm>
            <a:off x="4140000" y="4845600"/>
            <a:ext cx="4680000" cy="230832"/>
          </a:xfrm>
          <a:prstGeom prst="rect">
            <a:avLst/>
          </a:prstGeom>
        </p:spPr>
        <p:txBody>
          <a:bodyPr wrap="square">
            <a:spAutoFit/>
          </a:bodyPr>
          <a:lstStyle/>
          <a:p>
            <a:pPr>
              <a:spcBef>
                <a:spcPts val="450"/>
              </a:spcBef>
            </a:pPr>
            <a:r>
              <a:rPr lang="ja-JP" altLang="en-US" sz="900" dirty="0">
                <a:solidFill>
                  <a:schemeClr val="tx1">
                    <a:lumMod val="75000"/>
                    <a:lumOff val="25000"/>
                  </a:schemeClr>
                </a:solidFill>
                <a:latin typeface="+mn-ea"/>
              </a:rPr>
              <a:t>＊「</a:t>
            </a:r>
            <a:r>
              <a:rPr lang="en-US" altLang="ja-JP" sz="900" dirty="0" err="1">
                <a:solidFill>
                  <a:schemeClr val="tx1">
                    <a:lumMod val="75000"/>
                    <a:lumOff val="25000"/>
                  </a:schemeClr>
                </a:solidFill>
                <a:latin typeface="+mn-ea"/>
              </a:rPr>
              <a:t>SuperStream</a:t>
            </a:r>
            <a:r>
              <a:rPr lang="en-US" altLang="ja-JP" sz="900" dirty="0">
                <a:solidFill>
                  <a:schemeClr val="tx1">
                    <a:lumMod val="75000"/>
                    <a:lumOff val="25000"/>
                  </a:schemeClr>
                </a:solidFill>
                <a:latin typeface="+mn-ea"/>
              </a:rPr>
              <a:t>-NX </a:t>
            </a:r>
            <a:r>
              <a:rPr lang="ja-JP" altLang="en-US" sz="900" dirty="0">
                <a:solidFill>
                  <a:schemeClr val="tx1">
                    <a:lumMod val="75000"/>
                    <a:lumOff val="25000"/>
                  </a:schemeClr>
                </a:solidFill>
                <a:latin typeface="+mn-ea"/>
              </a:rPr>
              <a:t>銀行</a:t>
            </a:r>
            <a:r>
              <a:rPr lang="en-US" altLang="ja-JP" sz="900" dirty="0">
                <a:solidFill>
                  <a:schemeClr val="tx1">
                    <a:lumMod val="75000"/>
                    <a:lumOff val="25000"/>
                  </a:schemeClr>
                </a:solidFill>
                <a:latin typeface="+mn-ea"/>
              </a:rPr>
              <a:t>/</a:t>
            </a:r>
            <a:r>
              <a:rPr lang="ja-JP" altLang="en-US" sz="900" dirty="0">
                <a:solidFill>
                  <a:schemeClr val="tx1">
                    <a:lumMod val="75000"/>
                    <a:lumOff val="25000"/>
                  </a:schemeClr>
                </a:solidFill>
                <a:latin typeface="+mn-ea"/>
              </a:rPr>
              <a:t>支店</a:t>
            </a:r>
            <a:r>
              <a:rPr lang="en-US" altLang="ja-JP" sz="900" dirty="0">
                <a:solidFill>
                  <a:schemeClr val="tx1">
                    <a:lumMod val="75000"/>
                    <a:lumOff val="25000"/>
                  </a:schemeClr>
                </a:solidFill>
                <a:latin typeface="+mn-ea"/>
              </a:rPr>
              <a:t>API</a:t>
            </a:r>
            <a:r>
              <a:rPr lang="ja-JP" altLang="en-US" sz="900" dirty="0">
                <a:solidFill>
                  <a:schemeClr val="tx1">
                    <a:lumMod val="75000"/>
                    <a:lumOff val="25000"/>
                  </a:schemeClr>
                </a:solidFill>
                <a:latin typeface="+mn-ea"/>
              </a:rPr>
              <a:t>オプション」の年間申込が必要です（有償）</a:t>
            </a:r>
            <a:endParaRPr lang="en-US" altLang="ja-JP" sz="900" dirty="0">
              <a:solidFill>
                <a:schemeClr val="tx1">
                  <a:lumMod val="75000"/>
                  <a:lumOff val="25000"/>
                </a:schemeClr>
              </a:solidFill>
              <a:latin typeface="+mn-ea"/>
            </a:endParaRPr>
          </a:p>
        </p:txBody>
      </p:sp>
      <p:sp>
        <p:nvSpPr>
          <p:cNvPr id="70" name="角丸四角形 69"/>
          <p:cNvSpPr/>
          <p:nvPr/>
        </p:nvSpPr>
        <p:spPr>
          <a:xfrm>
            <a:off x="5409093" y="2022686"/>
            <a:ext cx="2296086" cy="2538282"/>
          </a:xfrm>
          <a:prstGeom prst="roundRect">
            <a:avLst/>
          </a:pr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 name="フッター プレースホルダー 3">
            <a:extLst>
              <a:ext uri="{FF2B5EF4-FFF2-40B4-BE49-F238E27FC236}">
                <a16:creationId xmlns:a16="http://schemas.microsoft.com/office/drawing/2014/main" id="{BE5D2388-C058-04E4-4B24-07241AAD410B}"/>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3" name="図 2">
            <a:extLst>
              <a:ext uri="{FF2B5EF4-FFF2-40B4-BE49-F238E27FC236}">
                <a16:creationId xmlns:a16="http://schemas.microsoft.com/office/drawing/2014/main" id="{813CFA08-5D57-B95B-04C2-A0100AA76E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9564" y="1576305"/>
            <a:ext cx="2115143" cy="405000"/>
          </a:xfrm>
          <a:prstGeom prst="rect">
            <a:avLst/>
          </a:prstGeom>
        </p:spPr>
      </p:pic>
    </p:spTree>
    <p:extLst>
      <p:ext uri="{BB962C8B-B14F-4D97-AF65-F5344CB8AC3E}">
        <p14:creationId xmlns:p14="http://schemas.microsoft.com/office/powerpoint/2010/main" val="10910971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スライド番号プレースホルダー 2"/>
          <p:cNvSpPr>
            <a:spLocks noGrp="1"/>
          </p:cNvSpPr>
          <p:nvPr>
            <p:ph type="sldNum" sz="quarter" idx="12"/>
          </p:nvPr>
        </p:nvSpPr>
        <p:spPr/>
        <p:txBody>
          <a:bodyPr/>
          <a:lstStyle/>
          <a:p>
            <a:fld id="{78AE49ED-73EF-499C-8307-28EB0E7CF529}" type="slidenum">
              <a:rPr lang="ja-JP" altLang="en-US" smtClean="0"/>
              <a:pPr/>
              <a:t>69</a:t>
            </a:fld>
            <a:endParaRPr lang="ja-JP" altLang="en-US" dirty="0"/>
          </a:p>
        </p:txBody>
      </p:sp>
      <p:sp>
        <p:nvSpPr>
          <p:cNvPr id="6" name="タイトル 5"/>
          <p:cNvSpPr>
            <a:spLocks noGrp="1"/>
          </p:cNvSpPr>
          <p:nvPr>
            <p:ph type="title"/>
          </p:nvPr>
        </p:nvSpPr>
        <p:spPr/>
        <p:txBody>
          <a:bodyPr/>
          <a:lstStyle/>
          <a:p>
            <a:r>
              <a:rPr lang="en-US" altLang="ja-JP" dirty="0"/>
              <a:t>API</a:t>
            </a:r>
            <a:r>
              <a:rPr lang="ja-JP" altLang="en-US" dirty="0"/>
              <a:t>連携（取引先マスタ</a:t>
            </a:r>
            <a:r>
              <a:rPr lang="en-US" altLang="ja-JP" dirty="0"/>
              <a:t>API</a:t>
            </a:r>
            <a:r>
              <a:rPr lang="ja-JP" altLang="en-US" dirty="0"/>
              <a:t>）</a:t>
            </a:r>
          </a:p>
        </p:txBody>
      </p:sp>
      <p:sp>
        <p:nvSpPr>
          <p:cNvPr id="26" name="テキスト プレースホルダー 25"/>
          <p:cNvSpPr>
            <a:spLocks noGrp="1"/>
          </p:cNvSpPr>
          <p:nvPr>
            <p:ph type="body" sz="quarter" idx="16"/>
          </p:nvPr>
        </p:nvSpPr>
        <p:spPr/>
        <p:txBody>
          <a:bodyPr/>
          <a:lstStyle/>
          <a:p>
            <a:r>
              <a:rPr lang="ja-JP" altLang="en-US" dirty="0"/>
              <a:t>取引先情報を予測表示する</a:t>
            </a:r>
            <a:r>
              <a:rPr lang="en-US" altLang="ja-JP" dirty="0"/>
              <a:t>API</a:t>
            </a:r>
            <a:endParaRPr lang="ja-JP" altLang="en-US" dirty="0"/>
          </a:p>
          <a:p>
            <a:endParaRPr kumimoji="1" lang="ja-JP" altLang="en-US" dirty="0"/>
          </a:p>
        </p:txBody>
      </p:sp>
      <p:sp>
        <p:nvSpPr>
          <p:cNvPr id="27" name="テキスト プレースホルダー 26"/>
          <p:cNvSpPr>
            <a:spLocks noGrp="1"/>
          </p:cNvSpPr>
          <p:nvPr>
            <p:ph type="body" sz="quarter" idx="17"/>
          </p:nvPr>
        </p:nvSpPr>
        <p:spPr/>
        <p:txBody>
          <a:bodyPr/>
          <a:lstStyle/>
          <a:p>
            <a:r>
              <a:rPr lang="ja-JP" altLang="en-US" dirty="0"/>
              <a:t>入力中の取引先名称から「法人番号」 「適格請求書発行事業者登録番号」 「住所情報」</a:t>
            </a:r>
            <a:endParaRPr lang="en-US" altLang="ja-JP" dirty="0"/>
          </a:p>
          <a:p>
            <a:r>
              <a:rPr lang="ja-JP" altLang="en-US" dirty="0"/>
              <a:t>の候補を予測表示、選択できます</a:t>
            </a:r>
            <a:endParaRPr lang="en-US" altLang="ja-JP" dirty="0"/>
          </a:p>
          <a:p>
            <a:endParaRPr lang="ja-JP" altLang="en-US" dirty="0"/>
          </a:p>
          <a:p>
            <a:endParaRPr kumimoji="1" lang="ja-JP" altLang="en-US" dirty="0"/>
          </a:p>
        </p:txBody>
      </p:sp>
      <p:sp>
        <p:nvSpPr>
          <p:cNvPr id="42" name="正方形/長方形 41"/>
          <p:cNvSpPr/>
          <p:nvPr/>
        </p:nvSpPr>
        <p:spPr>
          <a:xfrm>
            <a:off x="4140000" y="4844452"/>
            <a:ext cx="4680000" cy="230832"/>
          </a:xfrm>
          <a:prstGeom prst="rect">
            <a:avLst/>
          </a:prstGeom>
        </p:spPr>
        <p:txBody>
          <a:bodyPr wrap="square">
            <a:spAutoFit/>
          </a:bodyPr>
          <a:lstStyle/>
          <a:p>
            <a:r>
              <a:rPr lang="ja-JP" altLang="en-US" sz="900" dirty="0">
                <a:latin typeface="+mn-ea"/>
              </a:rPr>
              <a:t>＊「</a:t>
            </a:r>
            <a:r>
              <a:rPr lang="en-US" altLang="ja-JP" sz="900" dirty="0" err="1">
                <a:latin typeface="+mn-ea"/>
              </a:rPr>
              <a:t>SuperStream</a:t>
            </a:r>
            <a:r>
              <a:rPr lang="en-US" altLang="ja-JP" sz="900" dirty="0">
                <a:latin typeface="+mn-ea"/>
              </a:rPr>
              <a:t>-NX </a:t>
            </a:r>
            <a:r>
              <a:rPr lang="ja-JP" altLang="en-US" sz="900" dirty="0">
                <a:latin typeface="+mn-ea"/>
              </a:rPr>
              <a:t>取引先マスタ</a:t>
            </a:r>
            <a:r>
              <a:rPr lang="en-US" altLang="ja-JP" sz="900" dirty="0">
                <a:latin typeface="+mn-ea"/>
              </a:rPr>
              <a:t>API</a:t>
            </a:r>
            <a:r>
              <a:rPr lang="ja-JP" altLang="en-US" sz="900" dirty="0">
                <a:latin typeface="+mn-ea"/>
              </a:rPr>
              <a:t>オプション」の年間申込が必要です（有償）</a:t>
            </a:r>
          </a:p>
        </p:txBody>
      </p:sp>
      <p:sp>
        <p:nvSpPr>
          <p:cNvPr id="2" name="フッター プレースホルダー 3">
            <a:extLst>
              <a:ext uri="{FF2B5EF4-FFF2-40B4-BE49-F238E27FC236}">
                <a16:creationId xmlns:a16="http://schemas.microsoft.com/office/drawing/2014/main" id="{B688F92D-9ACD-4FD3-1B9C-810D66E4D0F7}"/>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3" name="四角形: 角を丸くする 2">
            <a:extLst>
              <a:ext uri="{FF2B5EF4-FFF2-40B4-BE49-F238E27FC236}">
                <a16:creationId xmlns:a16="http://schemas.microsoft.com/office/drawing/2014/main" id="{1671BBD0-9B72-A7F9-4D7B-7CA60BF87D87}"/>
              </a:ext>
            </a:extLst>
          </p:cNvPr>
          <p:cNvSpPr/>
          <p:nvPr/>
        </p:nvSpPr>
        <p:spPr>
          <a:xfrm>
            <a:off x="467544" y="1767160"/>
            <a:ext cx="1868758" cy="2669095"/>
          </a:xfrm>
          <a:prstGeom prst="roundRect">
            <a:avLst/>
          </a:prstGeom>
          <a:noFill/>
          <a:ln>
            <a:solidFill>
              <a:srgbClr val="00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5081D5C5-450F-96F8-012F-18BCEFA3929C}"/>
              </a:ext>
            </a:extLst>
          </p:cNvPr>
          <p:cNvPicPr>
            <a:picLocks noChangeAspect="1"/>
          </p:cNvPicPr>
          <p:nvPr/>
        </p:nvPicPr>
        <p:blipFill>
          <a:blip r:embed="rId3"/>
          <a:stretch>
            <a:fillRect/>
          </a:stretch>
        </p:blipFill>
        <p:spPr>
          <a:xfrm>
            <a:off x="3433270" y="1625964"/>
            <a:ext cx="4585200" cy="2964959"/>
          </a:xfrm>
          <a:prstGeom prst="rect">
            <a:avLst/>
          </a:prstGeom>
          <a:ln w="3175">
            <a:solidFill>
              <a:schemeClr val="bg1">
                <a:lumMod val="50000"/>
              </a:schemeClr>
            </a:solidFill>
          </a:ln>
        </p:spPr>
      </p:pic>
      <p:pic>
        <p:nvPicPr>
          <p:cNvPr id="5" name="図 4">
            <a:extLst>
              <a:ext uri="{FF2B5EF4-FFF2-40B4-BE49-F238E27FC236}">
                <a16:creationId xmlns:a16="http://schemas.microsoft.com/office/drawing/2014/main" id="{0997DB12-BCA7-5B2C-58D2-3BA98DEF6E28}"/>
              </a:ext>
            </a:extLst>
          </p:cNvPr>
          <p:cNvPicPr>
            <a:picLocks noChangeAspect="1"/>
          </p:cNvPicPr>
          <p:nvPr/>
        </p:nvPicPr>
        <p:blipFill>
          <a:blip r:embed="rId4"/>
          <a:stretch>
            <a:fillRect/>
          </a:stretch>
        </p:blipFill>
        <p:spPr>
          <a:xfrm>
            <a:off x="5233579" y="3013521"/>
            <a:ext cx="3610368" cy="894134"/>
          </a:xfrm>
          <a:prstGeom prst="rect">
            <a:avLst/>
          </a:prstGeom>
          <a:ln w="12700" cap="sq">
            <a:solidFill>
              <a:srgbClr val="7F7F7F"/>
            </a:solidFill>
            <a:prstDash val="solid"/>
            <a:miter lim="800000"/>
          </a:ln>
          <a:effectLst>
            <a:outerShdw blurRad="50800" dist="38100" dir="2700000" algn="tl" rotWithShape="0">
              <a:srgbClr val="000000">
                <a:alpha val="43000"/>
              </a:srgbClr>
            </a:outerShdw>
          </a:effectLst>
        </p:spPr>
      </p:pic>
      <p:cxnSp>
        <p:nvCxnSpPr>
          <p:cNvPr id="7" name="直線コネクタ 6">
            <a:extLst>
              <a:ext uri="{FF2B5EF4-FFF2-40B4-BE49-F238E27FC236}">
                <a16:creationId xmlns:a16="http://schemas.microsoft.com/office/drawing/2014/main" id="{10970DDA-78DA-C6AC-F3F7-9C747B2AB92F}"/>
              </a:ext>
            </a:extLst>
          </p:cNvPr>
          <p:cNvCxnSpPr>
            <a:cxnSpLocks/>
          </p:cNvCxnSpPr>
          <p:nvPr/>
        </p:nvCxnSpPr>
        <p:spPr>
          <a:xfrm>
            <a:off x="5004048" y="2811608"/>
            <a:ext cx="229531" cy="201913"/>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5154729F-D39A-75CB-C40C-363598028683}"/>
              </a:ext>
            </a:extLst>
          </p:cNvPr>
          <p:cNvCxnSpPr>
            <a:cxnSpLocks/>
          </p:cNvCxnSpPr>
          <p:nvPr/>
        </p:nvCxnSpPr>
        <p:spPr>
          <a:xfrm>
            <a:off x="7740352" y="2739600"/>
            <a:ext cx="1103595" cy="248647"/>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id="{A2EDB2AD-2980-1AE0-79D5-BD27599B8F10}"/>
              </a:ext>
            </a:extLst>
          </p:cNvPr>
          <p:cNvPicPr>
            <a:picLocks noChangeAspect="1"/>
          </p:cNvPicPr>
          <p:nvPr/>
        </p:nvPicPr>
        <p:blipFill rotWithShape="1">
          <a:blip r:embed="rId5"/>
          <a:srcRect l="9263" t="17663" b="8678"/>
          <a:stretch/>
        </p:blipFill>
        <p:spPr>
          <a:xfrm>
            <a:off x="962002" y="1443060"/>
            <a:ext cx="937873" cy="648200"/>
          </a:xfrm>
          <a:prstGeom prst="rect">
            <a:avLst/>
          </a:prstGeom>
        </p:spPr>
      </p:pic>
      <p:cxnSp>
        <p:nvCxnSpPr>
          <p:cNvPr id="10" name="直線矢印コネクタ 9">
            <a:extLst>
              <a:ext uri="{FF2B5EF4-FFF2-40B4-BE49-F238E27FC236}">
                <a16:creationId xmlns:a16="http://schemas.microsoft.com/office/drawing/2014/main" id="{E3EA774D-259F-986A-0066-64D1EDCB2EFC}"/>
              </a:ext>
            </a:extLst>
          </p:cNvPr>
          <p:cNvCxnSpPr/>
          <p:nvPr/>
        </p:nvCxnSpPr>
        <p:spPr>
          <a:xfrm>
            <a:off x="2467614" y="3124580"/>
            <a:ext cx="900000" cy="12308"/>
          </a:xfrm>
          <a:prstGeom prst="straightConnector1">
            <a:avLst/>
          </a:prstGeom>
          <a:ln w="63500">
            <a:solidFill>
              <a:schemeClr val="bg1">
                <a:lumMod val="50000"/>
              </a:schemeClr>
            </a:solidFill>
            <a:headEnd type="arrow" w="med" len="med"/>
            <a:tailEnd type="arrow" w="med" len="med"/>
          </a:ln>
        </p:spPr>
        <p:style>
          <a:lnRef idx="3">
            <a:schemeClr val="dk1"/>
          </a:lnRef>
          <a:fillRef idx="0">
            <a:schemeClr val="dk1"/>
          </a:fillRef>
          <a:effectRef idx="2">
            <a:schemeClr val="dk1"/>
          </a:effectRef>
          <a:fontRef idx="minor">
            <a:schemeClr val="tx1"/>
          </a:fontRef>
        </p:style>
      </p:cxnSp>
      <p:sp>
        <p:nvSpPr>
          <p:cNvPr id="11" name="テキスト ボックス 10">
            <a:extLst>
              <a:ext uri="{FF2B5EF4-FFF2-40B4-BE49-F238E27FC236}">
                <a16:creationId xmlns:a16="http://schemas.microsoft.com/office/drawing/2014/main" id="{833A3BF4-B1AA-9B69-02BF-16BEDAAB1E18}"/>
              </a:ext>
            </a:extLst>
          </p:cNvPr>
          <p:cNvSpPr txBox="1"/>
          <p:nvPr/>
        </p:nvSpPr>
        <p:spPr>
          <a:xfrm>
            <a:off x="2401958" y="3383222"/>
            <a:ext cx="1137301" cy="400110"/>
          </a:xfrm>
          <a:prstGeom prst="rect">
            <a:avLst/>
          </a:prstGeom>
          <a:noFill/>
        </p:spPr>
        <p:txBody>
          <a:bodyPr wrap="square" rtlCol="0">
            <a:spAutoFit/>
          </a:bodyPr>
          <a:lstStyle/>
          <a:p>
            <a:r>
              <a:rPr lang="ja-JP" altLang="en-US" sz="1000" b="1" dirty="0"/>
              <a:t>取引先マスタの</a:t>
            </a:r>
            <a:endParaRPr lang="en-US" altLang="ja-JP" sz="1000" b="1" dirty="0"/>
          </a:p>
          <a:p>
            <a:r>
              <a:rPr lang="ja-JP" altLang="en-US" sz="1000" b="1" dirty="0"/>
              <a:t>最新情報を取得</a:t>
            </a:r>
          </a:p>
        </p:txBody>
      </p:sp>
      <p:grpSp>
        <p:nvGrpSpPr>
          <p:cNvPr id="13" name="グループ化 12">
            <a:extLst>
              <a:ext uri="{FF2B5EF4-FFF2-40B4-BE49-F238E27FC236}">
                <a16:creationId xmlns:a16="http://schemas.microsoft.com/office/drawing/2014/main" id="{85B649C1-1409-0F75-E0D5-28FC3BE4487C}"/>
              </a:ext>
            </a:extLst>
          </p:cNvPr>
          <p:cNvGrpSpPr/>
          <p:nvPr/>
        </p:nvGrpSpPr>
        <p:grpSpPr>
          <a:xfrm>
            <a:off x="7971337" y="3190160"/>
            <a:ext cx="641624" cy="603961"/>
            <a:chOff x="8172400" y="3395173"/>
            <a:chExt cx="641624" cy="603961"/>
          </a:xfrm>
        </p:grpSpPr>
        <p:sp>
          <p:nvSpPr>
            <p:cNvPr id="14" name="Freeform 12">
              <a:extLst>
                <a:ext uri="{FF2B5EF4-FFF2-40B4-BE49-F238E27FC236}">
                  <a16:creationId xmlns:a16="http://schemas.microsoft.com/office/drawing/2014/main" id="{2196D970-3581-23DF-02C8-CA5411A252A2}"/>
                </a:ext>
              </a:extLst>
            </p:cNvPr>
            <p:cNvSpPr>
              <a:spLocks noEditPoints="1"/>
            </p:cNvSpPr>
            <p:nvPr/>
          </p:nvSpPr>
          <p:spPr bwMode="auto">
            <a:xfrm>
              <a:off x="8172400" y="3819993"/>
              <a:ext cx="641624" cy="89570"/>
            </a:xfrm>
            <a:custGeom>
              <a:avLst/>
              <a:gdLst>
                <a:gd name="T0" fmla="*/ 0 w 1955"/>
                <a:gd name="T1" fmla="*/ 230 h 233"/>
                <a:gd name="T2" fmla="*/ 173 w 1955"/>
                <a:gd name="T3" fmla="*/ 230 h 233"/>
                <a:gd name="T4" fmla="*/ 105 w 1955"/>
                <a:gd name="T5" fmla="*/ 54 h 233"/>
                <a:gd name="T6" fmla="*/ 359 w 1955"/>
                <a:gd name="T7" fmla="*/ 69 h 233"/>
                <a:gd name="T8" fmla="*/ 238 w 1955"/>
                <a:gd name="T9" fmla="*/ 230 h 233"/>
                <a:gd name="T10" fmla="*/ 359 w 1955"/>
                <a:gd name="T11" fmla="*/ 69 h 233"/>
                <a:gd name="T12" fmla="*/ 342 w 1955"/>
                <a:gd name="T13" fmla="*/ 69 h 233"/>
                <a:gd name="T14" fmla="*/ 238 w 1955"/>
                <a:gd name="T15" fmla="*/ 123 h 233"/>
                <a:gd name="T16" fmla="*/ 424 w 1955"/>
                <a:gd name="T17" fmla="*/ 230 h 233"/>
                <a:gd name="T18" fmla="*/ 544 w 1955"/>
                <a:gd name="T19" fmla="*/ 114 h 233"/>
                <a:gd name="T20" fmla="*/ 620 w 1955"/>
                <a:gd name="T21" fmla="*/ 42 h 233"/>
                <a:gd name="T22" fmla="*/ 737 w 1955"/>
                <a:gd name="T23" fmla="*/ 211 h 233"/>
                <a:gd name="T24" fmla="*/ 578 w 1955"/>
                <a:gd name="T25" fmla="*/ 116 h 233"/>
                <a:gd name="T26" fmla="*/ 746 w 1955"/>
                <a:gd name="T27" fmla="*/ 13 h 233"/>
                <a:gd name="T28" fmla="*/ 797 w 1955"/>
                <a:gd name="T29" fmla="*/ 171 h 233"/>
                <a:gd name="T30" fmla="*/ 899 w 1955"/>
                <a:gd name="T31" fmla="*/ 155 h 233"/>
                <a:gd name="T32" fmla="*/ 902 w 1955"/>
                <a:gd name="T33" fmla="*/ 230 h 233"/>
                <a:gd name="T34" fmla="*/ 782 w 1955"/>
                <a:gd name="T35" fmla="*/ 172 h 233"/>
                <a:gd name="T36" fmla="*/ 1058 w 1955"/>
                <a:gd name="T37" fmla="*/ 221 h 233"/>
                <a:gd name="T38" fmla="*/ 1009 w 1955"/>
                <a:gd name="T39" fmla="*/ 219 h 233"/>
                <a:gd name="T40" fmla="*/ 1016 w 1955"/>
                <a:gd name="T41" fmla="*/ 150 h 233"/>
                <a:gd name="T42" fmla="*/ 976 w 1955"/>
                <a:gd name="T43" fmla="*/ 69 h 233"/>
                <a:gd name="T44" fmla="*/ 1020 w 1955"/>
                <a:gd name="T45" fmla="*/ 72 h 233"/>
                <a:gd name="T46" fmla="*/ 1022 w 1955"/>
                <a:gd name="T47" fmla="*/ 137 h 233"/>
                <a:gd name="T48" fmla="*/ 1163 w 1955"/>
                <a:gd name="T49" fmla="*/ 219 h 233"/>
                <a:gd name="T50" fmla="*/ 1130 w 1955"/>
                <a:gd name="T51" fmla="*/ 221 h 233"/>
                <a:gd name="T52" fmla="*/ 1095 w 1955"/>
                <a:gd name="T53" fmla="*/ 66 h 233"/>
                <a:gd name="T54" fmla="*/ 1135 w 1955"/>
                <a:gd name="T55" fmla="*/ 62 h 233"/>
                <a:gd name="T56" fmla="*/ 1135 w 1955"/>
                <a:gd name="T57" fmla="*/ 182 h 233"/>
                <a:gd name="T58" fmla="*/ 1345 w 1955"/>
                <a:gd name="T59" fmla="*/ 210 h 233"/>
                <a:gd name="T60" fmla="*/ 1216 w 1955"/>
                <a:gd name="T61" fmla="*/ 146 h 233"/>
                <a:gd name="T62" fmla="*/ 1365 w 1955"/>
                <a:gd name="T63" fmla="*/ 146 h 233"/>
                <a:gd name="T64" fmla="*/ 1333 w 1955"/>
                <a:gd name="T65" fmla="*/ 200 h 233"/>
                <a:gd name="T66" fmla="*/ 1247 w 1955"/>
                <a:gd name="T67" fmla="*/ 91 h 233"/>
                <a:gd name="T68" fmla="*/ 1612 w 1955"/>
                <a:gd name="T69" fmla="*/ 84 h 233"/>
                <a:gd name="T70" fmla="*/ 1532 w 1955"/>
                <a:gd name="T71" fmla="*/ 230 h 233"/>
                <a:gd name="T72" fmla="*/ 1439 w 1955"/>
                <a:gd name="T73" fmla="*/ 88 h 233"/>
                <a:gd name="T74" fmla="*/ 1411 w 1955"/>
                <a:gd name="T75" fmla="*/ 62 h 233"/>
                <a:gd name="T76" fmla="*/ 1448 w 1955"/>
                <a:gd name="T77" fmla="*/ 65 h 233"/>
                <a:gd name="T78" fmla="*/ 1550 w 1955"/>
                <a:gd name="T79" fmla="*/ 66 h 233"/>
                <a:gd name="T80" fmla="*/ 1637 w 1955"/>
                <a:gd name="T81" fmla="*/ 230 h 233"/>
                <a:gd name="T82" fmla="*/ 1682 w 1955"/>
                <a:gd name="T83" fmla="*/ 147 h 233"/>
                <a:gd name="T84" fmla="*/ 1819 w 1955"/>
                <a:gd name="T85" fmla="*/ 136 h 233"/>
                <a:gd name="T86" fmla="*/ 1760 w 1955"/>
                <a:gd name="T87" fmla="*/ 219 h 233"/>
                <a:gd name="T88" fmla="*/ 1786 w 1955"/>
                <a:gd name="T89" fmla="*/ 231 h 233"/>
                <a:gd name="T90" fmla="*/ 1699 w 1955"/>
                <a:gd name="T91" fmla="*/ 134 h 233"/>
                <a:gd name="T92" fmla="*/ 1932 w 1955"/>
                <a:gd name="T93" fmla="*/ 58 h 233"/>
                <a:gd name="T94" fmla="*/ 1895 w 1955"/>
                <a:gd name="T95" fmla="*/ 91 h 233"/>
                <a:gd name="T96" fmla="*/ 1866 w 1955"/>
                <a:gd name="T97" fmla="*/ 62 h 233"/>
                <a:gd name="T98" fmla="*/ 1904 w 1955"/>
                <a:gd name="T99" fmla="*/ 66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55" h="233">
                  <a:moveTo>
                    <a:pt x="141" y="150"/>
                  </a:moveTo>
                  <a:cubicBezTo>
                    <a:pt x="49" y="150"/>
                    <a:pt x="49" y="150"/>
                    <a:pt x="49" y="150"/>
                  </a:cubicBezTo>
                  <a:cubicBezTo>
                    <a:pt x="18" y="230"/>
                    <a:pt x="18" y="230"/>
                    <a:pt x="18" y="230"/>
                  </a:cubicBezTo>
                  <a:cubicBezTo>
                    <a:pt x="0" y="230"/>
                    <a:pt x="0" y="230"/>
                    <a:pt x="0" y="230"/>
                  </a:cubicBezTo>
                  <a:cubicBezTo>
                    <a:pt x="91" y="3"/>
                    <a:pt x="91" y="3"/>
                    <a:pt x="91" y="3"/>
                  </a:cubicBezTo>
                  <a:cubicBezTo>
                    <a:pt x="101" y="3"/>
                    <a:pt x="101" y="3"/>
                    <a:pt x="101" y="3"/>
                  </a:cubicBezTo>
                  <a:cubicBezTo>
                    <a:pt x="191" y="230"/>
                    <a:pt x="191" y="230"/>
                    <a:pt x="191" y="230"/>
                  </a:cubicBezTo>
                  <a:cubicBezTo>
                    <a:pt x="173" y="230"/>
                    <a:pt x="173" y="230"/>
                    <a:pt x="173" y="230"/>
                  </a:cubicBezTo>
                  <a:lnTo>
                    <a:pt x="141" y="150"/>
                  </a:lnTo>
                  <a:close/>
                  <a:moveTo>
                    <a:pt x="55" y="136"/>
                  </a:moveTo>
                  <a:cubicBezTo>
                    <a:pt x="136" y="136"/>
                    <a:pt x="136" y="136"/>
                    <a:pt x="136" y="136"/>
                  </a:cubicBezTo>
                  <a:cubicBezTo>
                    <a:pt x="105" y="54"/>
                    <a:pt x="105" y="54"/>
                    <a:pt x="105" y="54"/>
                  </a:cubicBezTo>
                  <a:cubicBezTo>
                    <a:pt x="103" y="48"/>
                    <a:pt x="99" y="39"/>
                    <a:pt x="96" y="27"/>
                  </a:cubicBezTo>
                  <a:cubicBezTo>
                    <a:pt x="93" y="37"/>
                    <a:pt x="90" y="46"/>
                    <a:pt x="87" y="54"/>
                  </a:cubicBezTo>
                  <a:lnTo>
                    <a:pt x="55" y="136"/>
                  </a:lnTo>
                  <a:close/>
                  <a:moveTo>
                    <a:pt x="359" y="69"/>
                  </a:moveTo>
                  <a:cubicBezTo>
                    <a:pt x="359" y="90"/>
                    <a:pt x="352" y="107"/>
                    <a:pt x="337" y="119"/>
                  </a:cubicBezTo>
                  <a:cubicBezTo>
                    <a:pt x="322" y="131"/>
                    <a:pt x="301" y="136"/>
                    <a:pt x="273" y="136"/>
                  </a:cubicBezTo>
                  <a:cubicBezTo>
                    <a:pt x="238" y="136"/>
                    <a:pt x="238" y="136"/>
                    <a:pt x="238" y="136"/>
                  </a:cubicBezTo>
                  <a:cubicBezTo>
                    <a:pt x="238" y="230"/>
                    <a:pt x="238" y="230"/>
                    <a:pt x="238" y="230"/>
                  </a:cubicBezTo>
                  <a:cubicBezTo>
                    <a:pt x="223" y="230"/>
                    <a:pt x="223" y="230"/>
                    <a:pt x="223" y="230"/>
                  </a:cubicBezTo>
                  <a:cubicBezTo>
                    <a:pt x="223" y="3"/>
                    <a:pt x="223" y="3"/>
                    <a:pt x="223" y="3"/>
                  </a:cubicBezTo>
                  <a:cubicBezTo>
                    <a:pt x="278" y="3"/>
                    <a:pt x="278" y="3"/>
                    <a:pt x="278" y="3"/>
                  </a:cubicBezTo>
                  <a:cubicBezTo>
                    <a:pt x="332" y="3"/>
                    <a:pt x="359" y="25"/>
                    <a:pt x="359" y="69"/>
                  </a:cubicBezTo>
                  <a:close/>
                  <a:moveTo>
                    <a:pt x="238" y="123"/>
                  </a:moveTo>
                  <a:cubicBezTo>
                    <a:pt x="270" y="123"/>
                    <a:pt x="270" y="123"/>
                    <a:pt x="270" y="123"/>
                  </a:cubicBezTo>
                  <a:cubicBezTo>
                    <a:pt x="295" y="123"/>
                    <a:pt x="314" y="119"/>
                    <a:pt x="325" y="110"/>
                  </a:cubicBezTo>
                  <a:cubicBezTo>
                    <a:pt x="336" y="102"/>
                    <a:pt x="342" y="88"/>
                    <a:pt x="342" y="69"/>
                  </a:cubicBezTo>
                  <a:cubicBezTo>
                    <a:pt x="342" y="52"/>
                    <a:pt x="337" y="39"/>
                    <a:pt x="326" y="30"/>
                  </a:cubicBezTo>
                  <a:cubicBezTo>
                    <a:pt x="315" y="22"/>
                    <a:pt x="298" y="18"/>
                    <a:pt x="276" y="18"/>
                  </a:cubicBezTo>
                  <a:cubicBezTo>
                    <a:pt x="238" y="18"/>
                    <a:pt x="238" y="18"/>
                    <a:pt x="238" y="18"/>
                  </a:cubicBezTo>
                  <a:lnTo>
                    <a:pt x="238" y="123"/>
                  </a:lnTo>
                  <a:close/>
                  <a:moveTo>
                    <a:pt x="408" y="230"/>
                  </a:moveTo>
                  <a:cubicBezTo>
                    <a:pt x="408" y="3"/>
                    <a:pt x="408" y="3"/>
                    <a:pt x="408" y="3"/>
                  </a:cubicBezTo>
                  <a:cubicBezTo>
                    <a:pt x="424" y="3"/>
                    <a:pt x="424" y="3"/>
                    <a:pt x="424" y="3"/>
                  </a:cubicBezTo>
                  <a:cubicBezTo>
                    <a:pt x="424" y="230"/>
                    <a:pt x="424" y="230"/>
                    <a:pt x="424" y="230"/>
                  </a:cubicBezTo>
                  <a:lnTo>
                    <a:pt x="408" y="230"/>
                  </a:lnTo>
                  <a:close/>
                  <a:moveTo>
                    <a:pt x="471" y="126"/>
                  </a:moveTo>
                  <a:cubicBezTo>
                    <a:pt x="471" y="114"/>
                    <a:pt x="471" y="114"/>
                    <a:pt x="471" y="114"/>
                  </a:cubicBezTo>
                  <a:cubicBezTo>
                    <a:pt x="544" y="114"/>
                    <a:pt x="544" y="114"/>
                    <a:pt x="544" y="114"/>
                  </a:cubicBezTo>
                  <a:cubicBezTo>
                    <a:pt x="544" y="126"/>
                    <a:pt x="544" y="126"/>
                    <a:pt x="544" y="126"/>
                  </a:cubicBezTo>
                  <a:lnTo>
                    <a:pt x="471" y="126"/>
                  </a:lnTo>
                  <a:close/>
                  <a:moveTo>
                    <a:pt x="687" y="14"/>
                  </a:moveTo>
                  <a:cubicBezTo>
                    <a:pt x="659" y="14"/>
                    <a:pt x="636" y="24"/>
                    <a:pt x="620" y="42"/>
                  </a:cubicBezTo>
                  <a:cubicBezTo>
                    <a:pt x="604" y="60"/>
                    <a:pt x="596" y="85"/>
                    <a:pt x="596" y="116"/>
                  </a:cubicBezTo>
                  <a:cubicBezTo>
                    <a:pt x="596" y="149"/>
                    <a:pt x="603" y="174"/>
                    <a:pt x="619" y="192"/>
                  </a:cubicBezTo>
                  <a:cubicBezTo>
                    <a:pt x="634" y="210"/>
                    <a:pt x="656" y="219"/>
                    <a:pt x="685" y="219"/>
                  </a:cubicBezTo>
                  <a:cubicBezTo>
                    <a:pt x="704" y="219"/>
                    <a:pt x="721" y="216"/>
                    <a:pt x="737" y="211"/>
                  </a:cubicBezTo>
                  <a:cubicBezTo>
                    <a:pt x="737" y="225"/>
                    <a:pt x="737" y="225"/>
                    <a:pt x="737" y="225"/>
                  </a:cubicBezTo>
                  <a:cubicBezTo>
                    <a:pt x="722" y="231"/>
                    <a:pt x="703" y="233"/>
                    <a:pt x="681" y="233"/>
                  </a:cubicBezTo>
                  <a:cubicBezTo>
                    <a:pt x="649" y="233"/>
                    <a:pt x="624" y="223"/>
                    <a:pt x="606" y="202"/>
                  </a:cubicBezTo>
                  <a:cubicBezTo>
                    <a:pt x="588" y="182"/>
                    <a:pt x="578" y="153"/>
                    <a:pt x="578" y="116"/>
                  </a:cubicBezTo>
                  <a:cubicBezTo>
                    <a:pt x="578" y="93"/>
                    <a:pt x="583" y="73"/>
                    <a:pt x="592" y="55"/>
                  </a:cubicBezTo>
                  <a:cubicBezTo>
                    <a:pt x="600" y="38"/>
                    <a:pt x="613" y="24"/>
                    <a:pt x="629" y="15"/>
                  </a:cubicBezTo>
                  <a:cubicBezTo>
                    <a:pt x="646" y="5"/>
                    <a:pt x="665" y="0"/>
                    <a:pt x="686" y="0"/>
                  </a:cubicBezTo>
                  <a:cubicBezTo>
                    <a:pt x="708" y="0"/>
                    <a:pt x="728" y="4"/>
                    <a:pt x="746" y="13"/>
                  </a:cubicBezTo>
                  <a:cubicBezTo>
                    <a:pt x="739" y="27"/>
                    <a:pt x="739" y="27"/>
                    <a:pt x="739" y="27"/>
                  </a:cubicBezTo>
                  <a:cubicBezTo>
                    <a:pt x="723" y="19"/>
                    <a:pt x="705" y="14"/>
                    <a:pt x="687" y="14"/>
                  </a:cubicBezTo>
                  <a:close/>
                  <a:moveTo>
                    <a:pt x="797" y="62"/>
                  </a:moveTo>
                  <a:cubicBezTo>
                    <a:pt x="797" y="171"/>
                    <a:pt x="797" y="171"/>
                    <a:pt x="797" y="171"/>
                  </a:cubicBezTo>
                  <a:cubicBezTo>
                    <a:pt x="797" y="188"/>
                    <a:pt x="801" y="200"/>
                    <a:pt x="808" y="208"/>
                  </a:cubicBezTo>
                  <a:cubicBezTo>
                    <a:pt x="815" y="215"/>
                    <a:pt x="826" y="219"/>
                    <a:pt x="841" y="219"/>
                  </a:cubicBezTo>
                  <a:cubicBezTo>
                    <a:pt x="861" y="219"/>
                    <a:pt x="876" y="214"/>
                    <a:pt x="885" y="204"/>
                  </a:cubicBezTo>
                  <a:cubicBezTo>
                    <a:pt x="895" y="194"/>
                    <a:pt x="899" y="177"/>
                    <a:pt x="899" y="155"/>
                  </a:cubicBezTo>
                  <a:cubicBezTo>
                    <a:pt x="899" y="62"/>
                    <a:pt x="899" y="62"/>
                    <a:pt x="899" y="62"/>
                  </a:cubicBezTo>
                  <a:cubicBezTo>
                    <a:pt x="915" y="62"/>
                    <a:pt x="915" y="62"/>
                    <a:pt x="915" y="62"/>
                  </a:cubicBezTo>
                  <a:cubicBezTo>
                    <a:pt x="915" y="230"/>
                    <a:pt x="915" y="230"/>
                    <a:pt x="915" y="230"/>
                  </a:cubicBezTo>
                  <a:cubicBezTo>
                    <a:pt x="902" y="230"/>
                    <a:pt x="902" y="230"/>
                    <a:pt x="902" y="230"/>
                  </a:cubicBezTo>
                  <a:cubicBezTo>
                    <a:pt x="899" y="207"/>
                    <a:pt x="899" y="207"/>
                    <a:pt x="899" y="207"/>
                  </a:cubicBezTo>
                  <a:cubicBezTo>
                    <a:pt x="898" y="207"/>
                    <a:pt x="898" y="207"/>
                    <a:pt x="898" y="207"/>
                  </a:cubicBezTo>
                  <a:cubicBezTo>
                    <a:pt x="887" y="224"/>
                    <a:pt x="867" y="233"/>
                    <a:pt x="839" y="233"/>
                  </a:cubicBezTo>
                  <a:cubicBezTo>
                    <a:pt x="801" y="233"/>
                    <a:pt x="782" y="213"/>
                    <a:pt x="782" y="172"/>
                  </a:cubicBezTo>
                  <a:cubicBezTo>
                    <a:pt x="782" y="62"/>
                    <a:pt x="782" y="62"/>
                    <a:pt x="782" y="62"/>
                  </a:cubicBezTo>
                  <a:lnTo>
                    <a:pt x="797" y="62"/>
                  </a:lnTo>
                  <a:close/>
                  <a:moveTo>
                    <a:pt x="1076" y="186"/>
                  </a:moveTo>
                  <a:cubicBezTo>
                    <a:pt x="1076" y="201"/>
                    <a:pt x="1070" y="213"/>
                    <a:pt x="1058" y="221"/>
                  </a:cubicBezTo>
                  <a:cubicBezTo>
                    <a:pt x="1047" y="229"/>
                    <a:pt x="1031" y="233"/>
                    <a:pt x="1009" y="233"/>
                  </a:cubicBezTo>
                  <a:cubicBezTo>
                    <a:pt x="987" y="233"/>
                    <a:pt x="969" y="230"/>
                    <a:pt x="956" y="223"/>
                  </a:cubicBezTo>
                  <a:cubicBezTo>
                    <a:pt x="956" y="206"/>
                    <a:pt x="956" y="206"/>
                    <a:pt x="956" y="206"/>
                  </a:cubicBezTo>
                  <a:cubicBezTo>
                    <a:pt x="973" y="215"/>
                    <a:pt x="991" y="219"/>
                    <a:pt x="1009" y="219"/>
                  </a:cubicBezTo>
                  <a:cubicBezTo>
                    <a:pt x="1026" y="219"/>
                    <a:pt x="1039" y="216"/>
                    <a:pt x="1047" y="211"/>
                  </a:cubicBezTo>
                  <a:cubicBezTo>
                    <a:pt x="1056" y="205"/>
                    <a:pt x="1060" y="198"/>
                    <a:pt x="1060" y="189"/>
                  </a:cubicBezTo>
                  <a:cubicBezTo>
                    <a:pt x="1060" y="180"/>
                    <a:pt x="1057" y="173"/>
                    <a:pt x="1050" y="167"/>
                  </a:cubicBezTo>
                  <a:cubicBezTo>
                    <a:pt x="1043" y="161"/>
                    <a:pt x="1032" y="156"/>
                    <a:pt x="1016" y="150"/>
                  </a:cubicBezTo>
                  <a:cubicBezTo>
                    <a:pt x="999" y="144"/>
                    <a:pt x="987" y="139"/>
                    <a:pt x="981" y="134"/>
                  </a:cubicBezTo>
                  <a:cubicBezTo>
                    <a:pt x="974" y="130"/>
                    <a:pt x="969" y="125"/>
                    <a:pt x="965" y="119"/>
                  </a:cubicBezTo>
                  <a:cubicBezTo>
                    <a:pt x="962" y="114"/>
                    <a:pt x="960" y="107"/>
                    <a:pt x="960" y="99"/>
                  </a:cubicBezTo>
                  <a:cubicBezTo>
                    <a:pt x="960" y="87"/>
                    <a:pt x="965" y="77"/>
                    <a:pt x="976" y="69"/>
                  </a:cubicBezTo>
                  <a:cubicBezTo>
                    <a:pt x="987" y="62"/>
                    <a:pt x="1001" y="58"/>
                    <a:pt x="1020" y="58"/>
                  </a:cubicBezTo>
                  <a:cubicBezTo>
                    <a:pt x="1039" y="58"/>
                    <a:pt x="1056" y="62"/>
                    <a:pt x="1072" y="69"/>
                  </a:cubicBezTo>
                  <a:cubicBezTo>
                    <a:pt x="1066" y="82"/>
                    <a:pt x="1066" y="82"/>
                    <a:pt x="1066" y="82"/>
                  </a:cubicBezTo>
                  <a:cubicBezTo>
                    <a:pt x="1050" y="76"/>
                    <a:pt x="1034" y="72"/>
                    <a:pt x="1020" y="72"/>
                  </a:cubicBezTo>
                  <a:cubicBezTo>
                    <a:pt x="1007" y="72"/>
                    <a:pt x="996" y="75"/>
                    <a:pt x="988" y="79"/>
                  </a:cubicBezTo>
                  <a:cubicBezTo>
                    <a:pt x="980" y="84"/>
                    <a:pt x="976" y="90"/>
                    <a:pt x="976" y="98"/>
                  </a:cubicBezTo>
                  <a:cubicBezTo>
                    <a:pt x="976" y="107"/>
                    <a:pt x="979" y="114"/>
                    <a:pt x="985" y="119"/>
                  </a:cubicBezTo>
                  <a:cubicBezTo>
                    <a:pt x="991" y="124"/>
                    <a:pt x="1003" y="130"/>
                    <a:pt x="1022" y="137"/>
                  </a:cubicBezTo>
                  <a:cubicBezTo>
                    <a:pt x="1037" y="142"/>
                    <a:pt x="1048" y="147"/>
                    <a:pt x="1055" y="152"/>
                  </a:cubicBezTo>
                  <a:cubicBezTo>
                    <a:pt x="1062" y="156"/>
                    <a:pt x="1067" y="161"/>
                    <a:pt x="1070" y="167"/>
                  </a:cubicBezTo>
                  <a:cubicBezTo>
                    <a:pt x="1074" y="172"/>
                    <a:pt x="1076" y="179"/>
                    <a:pt x="1076" y="186"/>
                  </a:cubicBezTo>
                  <a:close/>
                  <a:moveTo>
                    <a:pt x="1163" y="219"/>
                  </a:moveTo>
                  <a:cubicBezTo>
                    <a:pt x="1173" y="219"/>
                    <a:pt x="1182" y="219"/>
                    <a:pt x="1189" y="217"/>
                  </a:cubicBezTo>
                  <a:cubicBezTo>
                    <a:pt x="1189" y="229"/>
                    <a:pt x="1189" y="229"/>
                    <a:pt x="1189" y="229"/>
                  </a:cubicBezTo>
                  <a:cubicBezTo>
                    <a:pt x="1181" y="232"/>
                    <a:pt x="1173" y="233"/>
                    <a:pt x="1163" y="233"/>
                  </a:cubicBezTo>
                  <a:cubicBezTo>
                    <a:pt x="1148" y="233"/>
                    <a:pt x="1137" y="229"/>
                    <a:pt x="1130" y="221"/>
                  </a:cubicBezTo>
                  <a:cubicBezTo>
                    <a:pt x="1123" y="213"/>
                    <a:pt x="1120" y="201"/>
                    <a:pt x="1120" y="184"/>
                  </a:cubicBezTo>
                  <a:cubicBezTo>
                    <a:pt x="1120" y="75"/>
                    <a:pt x="1120" y="75"/>
                    <a:pt x="1120" y="75"/>
                  </a:cubicBezTo>
                  <a:cubicBezTo>
                    <a:pt x="1095" y="75"/>
                    <a:pt x="1095" y="75"/>
                    <a:pt x="1095" y="75"/>
                  </a:cubicBezTo>
                  <a:cubicBezTo>
                    <a:pt x="1095" y="66"/>
                    <a:pt x="1095" y="66"/>
                    <a:pt x="1095" y="66"/>
                  </a:cubicBezTo>
                  <a:cubicBezTo>
                    <a:pt x="1120" y="59"/>
                    <a:pt x="1120" y="59"/>
                    <a:pt x="1120" y="59"/>
                  </a:cubicBezTo>
                  <a:cubicBezTo>
                    <a:pt x="1127" y="21"/>
                    <a:pt x="1127" y="21"/>
                    <a:pt x="1127" y="21"/>
                  </a:cubicBezTo>
                  <a:cubicBezTo>
                    <a:pt x="1135" y="21"/>
                    <a:pt x="1135" y="21"/>
                    <a:pt x="1135" y="21"/>
                  </a:cubicBezTo>
                  <a:cubicBezTo>
                    <a:pt x="1135" y="62"/>
                    <a:pt x="1135" y="62"/>
                    <a:pt x="1135" y="62"/>
                  </a:cubicBezTo>
                  <a:cubicBezTo>
                    <a:pt x="1185" y="62"/>
                    <a:pt x="1185" y="62"/>
                    <a:pt x="1185" y="62"/>
                  </a:cubicBezTo>
                  <a:cubicBezTo>
                    <a:pt x="1185" y="75"/>
                    <a:pt x="1185" y="75"/>
                    <a:pt x="1185" y="75"/>
                  </a:cubicBezTo>
                  <a:cubicBezTo>
                    <a:pt x="1135" y="75"/>
                    <a:pt x="1135" y="75"/>
                    <a:pt x="1135" y="75"/>
                  </a:cubicBezTo>
                  <a:cubicBezTo>
                    <a:pt x="1135" y="182"/>
                    <a:pt x="1135" y="182"/>
                    <a:pt x="1135" y="182"/>
                  </a:cubicBezTo>
                  <a:cubicBezTo>
                    <a:pt x="1135" y="194"/>
                    <a:pt x="1137" y="204"/>
                    <a:pt x="1142" y="210"/>
                  </a:cubicBezTo>
                  <a:cubicBezTo>
                    <a:pt x="1147" y="216"/>
                    <a:pt x="1154" y="219"/>
                    <a:pt x="1163" y="219"/>
                  </a:cubicBezTo>
                  <a:close/>
                  <a:moveTo>
                    <a:pt x="1365" y="146"/>
                  </a:moveTo>
                  <a:cubicBezTo>
                    <a:pt x="1365" y="173"/>
                    <a:pt x="1358" y="195"/>
                    <a:pt x="1345" y="210"/>
                  </a:cubicBezTo>
                  <a:cubicBezTo>
                    <a:pt x="1331" y="225"/>
                    <a:pt x="1313" y="233"/>
                    <a:pt x="1289" y="233"/>
                  </a:cubicBezTo>
                  <a:cubicBezTo>
                    <a:pt x="1275" y="233"/>
                    <a:pt x="1262" y="230"/>
                    <a:pt x="1250" y="222"/>
                  </a:cubicBezTo>
                  <a:cubicBezTo>
                    <a:pt x="1239" y="215"/>
                    <a:pt x="1231" y="205"/>
                    <a:pt x="1225" y="192"/>
                  </a:cubicBezTo>
                  <a:cubicBezTo>
                    <a:pt x="1219" y="178"/>
                    <a:pt x="1216" y="163"/>
                    <a:pt x="1216" y="146"/>
                  </a:cubicBezTo>
                  <a:cubicBezTo>
                    <a:pt x="1216" y="118"/>
                    <a:pt x="1222" y="97"/>
                    <a:pt x="1236" y="81"/>
                  </a:cubicBezTo>
                  <a:cubicBezTo>
                    <a:pt x="1249" y="66"/>
                    <a:pt x="1267" y="58"/>
                    <a:pt x="1290" y="58"/>
                  </a:cubicBezTo>
                  <a:cubicBezTo>
                    <a:pt x="1314" y="58"/>
                    <a:pt x="1332" y="66"/>
                    <a:pt x="1345" y="82"/>
                  </a:cubicBezTo>
                  <a:cubicBezTo>
                    <a:pt x="1358" y="97"/>
                    <a:pt x="1365" y="119"/>
                    <a:pt x="1365" y="146"/>
                  </a:cubicBezTo>
                  <a:close/>
                  <a:moveTo>
                    <a:pt x="1232" y="146"/>
                  </a:moveTo>
                  <a:cubicBezTo>
                    <a:pt x="1232" y="169"/>
                    <a:pt x="1237" y="187"/>
                    <a:pt x="1247" y="200"/>
                  </a:cubicBezTo>
                  <a:cubicBezTo>
                    <a:pt x="1257" y="213"/>
                    <a:pt x="1271" y="219"/>
                    <a:pt x="1290" y="219"/>
                  </a:cubicBezTo>
                  <a:cubicBezTo>
                    <a:pt x="1309" y="219"/>
                    <a:pt x="1323" y="213"/>
                    <a:pt x="1333" y="200"/>
                  </a:cubicBezTo>
                  <a:cubicBezTo>
                    <a:pt x="1343" y="187"/>
                    <a:pt x="1348" y="169"/>
                    <a:pt x="1348" y="146"/>
                  </a:cubicBezTo>
                  <a:cubicBezTo>
                    <a:pt x="1348" y="122"/>
                    <a:pt x="1343" y="104"/>
                    <a:pt x="1333" y="91"/>
                  </a:cubicBezTo>
                  <a:cubicBezTo>
                    <a:pt x="1323" y="79"/>
                    <a:pt x="1308" y="72"/>
                    <a:pt x="1290" y="72"/>
                  </a:cubicBezTo>
                  <a:cubicBezTo>
                    <a:pt x="1271" y="72"/>
                    <a:pt x="1257" y="79"/>
                    <a:pt x="1247" y="91"/>
                  </a:cubicBezTo>
                  <a:cubicBezTo>
                    <a:pt x="1237" y="104"/>
                    <a:pt x="1232" y="122"/>
                    <a:pt x="1232" y="146"/>
                  </a:cubicBezTo>
                  <a:close/>
                  <a:moveTo>
                    <a:pt x="1622" y="230"/>
                  </a:moveTo>
                  <a:cubicBezTo>
                    <a:pt x="1622" y="120"/>
                    <a:pt x="1622" y="120"/>
                    <a:pt x="1622" y="120"/>
                  </a:cubicBezTo>
                  <a:cubicBezTo>
                    <a:pt x="1622" y="103"/>
                    <a:pt x="1619" y="91"/>
                    <a:pt x="1612" y="84"/>
                  </a:cubicBezTo>
                  <a:cubicBezTo>
                    <a:pt x="1606" y="76"/>
                    <a:pt x="1596" y="72"/>
                    <a:pt x="1583" y="72"/>
                  </a:cubicBezTo>
                  <a:cubicBezTo>
                    <a:pt x="1565" y="72"/>
                    <a:pt x="1553" y="77"/>
                    <a:pt x="1544" y="87"/>
                  </a:cubicBezTo>
                  <a:cubicBezTo>
                    <a:pt x="1536" y="96"/>
                    <a:pt x="1532" y="111"/>
                    <a:pt x="1532" y="131"/>
                  </a:cubicBezTo>
                  <a:cubicBezTo>
                    <a:pt x="1532" y="230"/>
                    <a:pt x="1532" y="230"/>
                    <a:pt x="1532" y="230"/>
                  </a:cubicBezTo>
                  <a:cubicBezTo>
                    <a:pt x="1516" y="230"/>
                    <a:pt x="1516" y="230"/>
                    <a:pt x="1516" y="230"/>
                  </a:cubicBezTo>
                  <a:cubicBezTo>
                    <a:pt x="1516" y="115"/>
                    <a:pt x="1516" y="115"/>
                    <a:pt x="1516" y="115"/>
                  </a:cubicBezTo>
                  <a:cubicBezTo>
                    <a:pt x="1516" y="86"/>
                    <a:pt x="1503" y="72"/>
                    <a:pt x="1477" y="72"/>
                  </a:cubicBezTo>
                  <a:cubicBezTo>
                    <a:pt x="1460" y="72"/>
                    <a:pt x="1447" y="77"/>
                    <a:pt x="1439" y="88"/>
                  </a:cubicBezTo>
                  <a:cubicBezTo>
                    <a:pt x="1431" y="98"/>
                    <a:pt x="1427" y="114"/>
                    <a:pt x="1427" y="137"/>
                  </a:cubicBezTo>
                  <a:cubicBezTo>
                    <a:pt x="1427" y="230"/>
                    <a:pt x="1427" y="230"/>
                    <a:pt x="1427" y="230"/>
                  </a:cubicBezTo>
                  <a:cubicBezTo>
                    <a:pt x="1411" y="230"/>
                    <a:pt x="1411" y="230"/>
                    <a:pt x="1411" y="230"/>
                  </a:cubicBezTo>
                  <a:cubicBezTo>
                    <a:pt x="1411" y="62"/>
                    <a:pt x="1411" y="62"/>
                    <a:pt x="1411" y="62"/>
                  </a:cubicBezTo>
                  <a:cubicBezTo>
                    <a:pt x="1424" y="62"/>
                    <a:pt x="1424" y="62"/>
                    <a:pt x="1424" y="62"/>
                  </a:cubicBezTo>
                  <a:cubicBezTo>
                    <a:pt x="1427" y="85"/>
                    <a:pt x="1427" y="85"/>
                    <a:pt x="1427" y="85"/>
                  </a:cubicBezTo>
                  <a:cubicBezTo>
                    <a:pt x="1428" y="85"/>
                    <a:pt x="1428" y="85"/>
                    <a:pt x="1428" y="85"/>
                  </a:cubicBezTo>
                  <a:cubicBezTo>
                    <a:pt x="1433" y="76"/>
                    <a:pt x="1439" y="70"/>
                    <a:pt x="1448" y="65"/>
                  </a:cubicBezTo>
                  <a:cubicBezTo>
                    <a:pt x="1457" y="61"/>
                    <a:pt x="1466" y="58"/>
                    <a:pt x="1476" y="58"/>
                  </a:cubicBezTo>
                  <a:cubicBezTo>
                    <a:pt x="1503" y="58"/>
                    <a:pt x="1520" y="68"/>
                    <a:pt x="1528" y="88"/>
                  </a:cubicBezTo>
                  <a:cubicBezTo>
                    <a:pt x="1528" y="88"/>
                    <a:pt x="1528" y="88"/>
                    <a:pt x="1528" y="88"/>
                  </a:cubicBezTo>
                  <a:cubicBezTo>
                    <a:pt x="1534" y="79"/>
                    <a:pt x="1541" y="71"/>
                    <a:pt x="1550" y="66"/>
                  </a:cubicBezTo>
                  <a:cubicBezTo>
                    <a:pt x="1559" y="61"/>
                    <a:pt x="1570" y="58"/>
                    <a:pt x="1582" y="58"/>
                  </a:cubicBezTo>
                  <a:cubicBezTo>
                    <a:pt x="1600" y="58"/>
                    <a:pt x="1614" y="63"/>
                    <a:pt x="1623" y="73"/>
                  </a:cubicBezTo>
                  <a:cubicBezTo>
                    <a:pt x="1632" y="83"/>
                    <a:pt x="1637" y="98"/>
                    <a:pt x="1637" y="120"/>
                  </a:cubicBezTo>
                  <a:cubicBezTo>
                    <a:pt x="1637" y="230"/>
                    <a:pt x="1637" y="230"/>
                    <a:pt x="1637" y="230"/>
                  </a:cubicBezTo>
                  <a:lnTo>
                    <a:pt x="1622" y="230"/>
                  </a:lnTo>
                  <a:close/>
                  <a:moveTo>
                    <a:pt x="1760" y="233"/>
                  </a:moveTo>
                  <a:cubicBezTo>
                    <a:pt x="1735" y="233"/>
                    <a:pt x="1716" y="226"/>
                    <a:pt x="1702" y="211"/>
                  </a:cubicBezTo>
                  <a:cubicBezTo>
                    <a:pt x="1689" y="195"/>
                    <a:pt x="1682" y="174"/>
                    <a:pt x="1682" y="147"/>
                  </a:cubicBezTo>
                  <a:cubicBezTo>
                    <a:pt x="1682" y="120"/>
                    <a:pt x="1688" y="99"/>
                    <a:pt x="1702" y="83"/>
                  </a:cubicBezTo>
                  <a:cubicBezTo>
                    <a:pt x="1715" y="66"/>
                    <a:pt x="1733" y="58"/>
                    <a:pt x="1755" y="58"/>
                  </a:cubicBezTo>
                  <a:cubicBezTo>
                    <a:pt x="1775" y="58"/>
                    <a:pt x="1791" y="65"/>
                    <a:pt x="1802" y="79"/>
                  </a:cubicBezTo>
                  <a:cubicBezTo>
                    <a:pt x="1814" y="93"/>
                    <a:pt x="1819" y="112"/>
                    <a:pt x="1819" y="136"/>
                  </a:cubicBezTo>
                  <a:cubicBezTo>
                    <a:pt x="1819" y="148"/>
                    <a:pt x="1819" y="148"/>
                    <a:pt x="1819" y="148"/>
                  </a:cubicBezTo>
                  <a:cubicBezTo>
                    <a:pt x="1698" y="148"/>
                    <a:pt x="1698" y="148"/>
                    <a:pt x="1698" y="148"/>
                  </a:cubicBezTo>
                  <a:cubicBezTo>
                    <a:pt x="1698" y="171"/>
                    <a:pt x="1704" y="189"/>
                    <a:pt x="1714" y="201"/>
                  </a:cubicBezTo>
                  <a:cubicBezTo>
                    <a:pt x="1725" y="213"/>
                    <a:pt x="1740" y="219"/>
                    <a:pt x="1760" y="219"/>
                  </a:cubicBezTo>
                  <a:cubicBezTo>
                    <a:pt x="1769" y="219"/>
                    <a:pt x="1778" y="219"/>
                    <a:pt x="1785" y="217"/>
                  </a:cubicBezTo>
                  <a:cubicBezTo>
                    <a:pt x="1792" y="216"/>
                    <a:pt x="1801" y="213"/>
                    <a:pt x="1813" y="208"/>
                  </a:cubicBezTo>
                  <a:cubicBezTo>
                    <a:pt x="1813" y="222"/>
                    <a:pt x="1813" y="222"/>
                    <a:pt x="1813" y="222"/>
                  </a:cubicBezTo>
                  <a:cubicBezTo>
                    <a:pt x="1803" y="227"/>
                    <a:pt x="1794" y="229"/>
                    <a:pt x="1786" y="231"/>
                  </a:cubicBezTo>
                  <a:cubicBezTo>
                    <a:pt x="1778" y="232"/>
                    <a:pt x="1769" y="233"/>
                    <a:pt x="1760" y="233"/>
                  </a:cubicBezTo>
                  <a:close/>
                  <a:moveTo>
                    <a:pt x="1755" y="72"/>
                  </a:moveTo>
                  <a:cubicBezTo>
                    <a:pt x="1739" y="72"/>
                    <a:pt x="1726" y="77"/>
                    <a:pt x="1716" y="88"/>
                  </a:cubicBezTo>
                  <a:cubicBezTo>
                    <a:pt x="1706" y="99"/>
                    <a:pt x="1701" y="114"/>
                    <a:pt x="1699" y="134"/>
                  </a:cubicBezTo>
                  <a:cubicBezTo>
                    <a:pt x="1803" y="134"/>
                    <a:pt x="1803" y="134"/>
                    <a:pt x="1803" y="134"/>
                  </a:cubicBezTo>
                  <a:cubicBezTo>
                    <a:pt x="1803" y="115"/>
                    <a:pt x="1799" y="99"/>
                    <a:pt x="1790" y="88"/>
                  </a:cubicBezTo>
                  <a:cubicBezTo>
                    <a:pt x="1782" y="77"/>
                    <a:pt x="1770" y="72"/>
                    <a:pt x="1755" y="72"/>
                  </a:cubicBezTo>
                  <a:close/>
                  <a:moveTo>
                    <a:pt x="1932" y="58"/>
                  </a:moveTo>
                  <a:cubicBezTo>
                    <a:pt x="1939" y="58"/>
                    <a:pt x="1947" y="59"/>
                    <a:pt x="1955" y="60"/>
                  </a:cubicBezTo>
                  <a:cubicBezTo>
                    <a:pt x="1952" y="75"/>
                    <a:pt x="1952" y="75"/>
                    <a:pt x="1952" y="75"/>
                  </a:cubicBezTo>
                  <a:cubicBezTo>
                    <a:pt x="1945" y="73"/>
                    <a:pt x="1938" y="73"/>
                    <a:pt x="1930" y="73"/>
                  </a:cubicBezTo>
                  <a:cubicBezTo>
                    <a:pt x="1916" y="73"/>
                    <a:pt x="1904" y="79"/>
                    <a:pt x="1895" y="91"/>
                  </a:cubicBezTo>
                  <a:cubicBezTo>
                    <a:pt x="1886" y="103"/>
                    <a:pt x="1881" y="118"/>
                    <a:pt x="1881" y="137"/>
                  </a:cubicBezTo>
                  <a:cubicBezTo>
                    <a:pt x="1881" y="230"/>
                    <a:pt x="1881" y="230"/>
                    <a:pt x="1881" y="230"/>
                  </a:cubicBezTo>
                  <a:cubicBezTo>
                    <a:pt x="1866" y="230"/>
                    <a:pt x="1866" y="230"/>
                    <a:pt x="1866" y="230"/>
                  </a:cubicBezTo>
                  <a:cubicBezTo>
                    <a:pt x="1866" y="62"/>
                    <a:pt x="1866" y="62"/>
                    <a:pt x="1866" y="62"/>
                  </a:cubicBezTo>
                  <a:cubicBezTo>
                    <a:pt x="1879" y="62"/>
                    <a:pt x="1879" y="62"/>
                    <a:pt x="1879" y="62"/>
                  </a:cubicBezTo>
                  <a:cubicBezTo>
                    <a:pt x="1880" y="92"/>
                    <a:pt x="1880" y="92"/>
                    <a:pt x="1880" y="92"/>
                  </a:cubicBezTo>
                  <a:cubicBezTo>
                    <a:pt x="1881" y="92"/>
                    <a:pt x="1881" y="92"/>
                    <a:pt x="1881" y="92"/>
                  </a:cubicBezTo>
                  <a:cubicBezTo>
                    <a:pt x="1888" y="80"/>
                    <a:pt x="1896" y="71"/>
                    <a:pt x="1904" y="66"/>
                  </a:cubicBezTo>
                  <a:cubicBezTo>
                    <a:pt x="1912" y="61"/>
                    <a:pt x="1921" y="58"/>
                    <a:pt x="1932" y="58"/>
                  </a:cubicBezTo>
                  <a:close/>
                </a:path>
              </a:pathLst>
            </a:custGeom>
            <a:solidFill>
              <a:srgbClr val="1BB8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2400" dirty="0"/>
            </a:p>
          </p:txBody>
        </p:sp>
        <p:sp>
          <p:nvSpPr>
            <p:cNvPr id="15" name="Freeform 13">
              <a:extLst>
                <a:ext uri="{FF2B5EF4-FFF2-40B4-BE49-F238E27FC236}">
                  <a16:creationId xmlns:a16="http://schemas.microsoft.com/office/drawing/2014/main" id="{E63DA479-4CD6-B19B-E3EC-9A555653E405}"/>
                </a:ext>
              </a:extLst>
            </p:cNvPr>
            <p:cNvSpPr>
              <a:spLocks noEditPoints="1"/>
            </p:cNvSpPr>
            <p:nvPr/>
          </p:nvSpPr>
          <p:spPr bwMode="auto">
            <a:xfrm>
              <a:off x="8254378" y="3937714"/>
              <a:ext cx="479851" cy="61420"/>
            </a:xfrm>
            <a:custGeom>
              <a:avLst/>
              <a:gdLst>
                <a:gd name="T0" fmla="*/ 11 w 1462"/>
                <a:gd name="T1" fmla="*/ 9 h 160"/>
                <a:gd name="T2" fmla="*/ 0 w 1462"/>
                <a:gd name="T3" fmla="*/ 158 h 160"/>
                <a:gd name="T4" fmla="*/ 259 w 1462"/>
                <a:gd name="T5" fmla="*/ 141 h 160"/>
                <a:gd name="T6" fmla="*/ 174 w 1462"/>
                <a:gd name="T7" fmla="*/ 143 h 160"/>
                <a:gd name="T8" fmla="*/ 99 w 1462"/>
                <a:gd name="T9" fmla="*/ 140 h 160"/>
                <a:gd name="T10" fmla="*/ 100 w 1462"/>
                <a:gd name="T11" fmla="*/ 28 h 160"/>
                <a:gd name="T12" fmla="*/ 236 w 1462"/>
                <a:gd name="T13" fmla="*/ 21 h 160"/>
                <a:gd name="T14" fmla="*/ 130 w 1462"/>
                <a:gd name="T15" fmla="*/ 44 h 160"/>
                <a:gd name="T16" fmla="*/ 130 w 1462"/>
                <a:gd name="T17" fmla="*/ 79 h 160"/>
                <a:gd name="T18" fmla="*/ 130 w 1462"/>
                <a:gd name="T19" fmla="*/ 79 h 160"/>
                <a:gd name="T20" fmla="*/ 130 w 1462"/>
                <a:gd name="T21" fmla="*/ 97 h 160"/>
                <a:gd name="T22" fmla="*/ 181 w 1462"/>
                <a:gd name="T23" fmla="*/ 45 h 160"/>
                <a:gd name="T24" fmla="*/ 180 w 1462"/>
                <a:gd name="T25" fmla="*/ 41 h 160"/>
                <a:gd name="T26" fmla="*/ 350 w 1462"/>
                <a:gd name="T27" fmla="*/ 81 h 160"/>
                <a:gd name="T28" fmla="*/ 294 w 1462"/>
                <a:gd name="T29" fmla="*/ 158 h 160"/>
                <a:gd name="T30" fmla="*/ 328 w 1462"/>
                <a:gd name="T31" fmla="*/ 100 h 160"/>
                <a:gd name="T32" fmla="*/ 282 w 1462"/>
                <a:gd name="T33" fmla="*/ 44 h 160"/>
                <a:gd name="T34" fmla="*/ 278 w 1462"/>
                <a:gd name="T35" fmla="*/ 6 h 160"/>
                <a:gd name="T36" fmla="*/ 297 w 1462"/>
                <a:gd name="T37" fmla="*/ 81 h 160"/>
                <a:gd name="T38" fmla="*/ 387 w 1462"/>
                <a:gd name="T39" fmla="*/ 159 h 160"/>
                <a:gd name="T40" fmla="*/ 576 w 1462"/>
                <a:gd name="T41" fmla="*/ 114 h 160"/>
                <a:gd name="T42" fmla="*/ 528 w 1462"/>
                <a:gd name="T43" fmla="*/ 131 h 160"/>
                <a:gd name="T44" fmla="*/ 439 w 1462"/>
                <a:gd name="T45" fmla="*/ 142 h 160"/>
                <a:gd name="T46" fmla="*/ 507 w 1462"/>
                <a:gd name="T47" fmla="*/ 70 h 160"/>
                <a:gd name="T48" fmla="*/ 447 w 1462"/>
                <a:gd name="T49" fmla="*/ 56 h 160"/>
                <a:gd name="T50" fmla="*/ 507 w 1462"/>
                <a:gd name="T51" fmla="*/ 23 h 160"/>
                <a:gd name="T52" fmla="*/ 579 w 1462"/>
                <a:gd name="T53" fmla="*/ 23 h 160"/>
                <a:gd name="T54" fmla="*/ 593 w 1462"/>
                <a:gd name="T55" fmla="*/ 70 h 160"/>
                <a:gd name="T56" fmla="*/ 554 w 1462"/>
                <a:gd name="T57" fmla="*/ 137 h 160"/>
                <a:gd name="T58" fmla="*/ 692 w 1462"/>
                <a:gd name="T59" fmla="*/ 110 h 160"/>
                <a:gd name="T60" fmla="*/ 628 w 1462"/>
                <a:gd name="T61" fmla="*/ 85 h 160"/>
                <a:gd name="T62" fmla="*/ 628 w 1462"/>
                <a:gd name="T63" fmla="*/ 46 h 160"/>
                <a:gd name="T64" fmla="*/ 723 w 1462"/>
                <a:gd name="T65" fmla="*/ 25 h 160"/>
                <a:gd name="T66" fmla="*/ 888 w 1462"/>
                <a:gd name="T67" fmla="*/ 39 h 160"/>
                <a:gd name="T68" fmla="*/ 847 w 1462"/>
                <a:gd name="T69" fmla="*/ 103 h 160"/>
                <a:gd name="T70" fmla="*/ 860 w 1462"/>
                <a:gd name="T71" fmla="*/ 42 h 160"/>
                <a:gd name="T72" fmla="*/ 802 w 1462"/>
                <a:gd name="T73" fmla="*/ 20 h 160"/>
                <a:gd name="T74" fmla="*/ 1068 w 1462"/>
                <a:gd name="T75" fmla="*/ 35 h 160"/>
                <a:gd name="T76" fmla="*/ 1040 w 1462"/>
                <a:gd name="T77" fmla="*/ 125 h 160"/>
                <a:gd name="T78" fmla="*/ 1005 w 1462"/>
                <a:gd name="T79" fmla="*/ 100 h 160"/>
                <a:gd name="T80" fmla="*/ 1037 w 1462"/>
                <a:gd name="T81" fmla="*/ 46 h 160"/>
                <a:gd name="T82" fmla="*/ 979 w 1462"/>
                <a:gd name="T83" fmla="*/ 19 h 160"/>
                <a:gd name="T84" fmla="*/ 1001 w 1462"/>
                <a:gd name="T85" fmla="*/ 26 h 160"/>
                <a:gd name="T86" fmla="*/ 1169 w 1462"/>
                <a:gd name="T87" fmla="*/ 147 h 160"/>
                <a:gd name="T88" fmla="*/ 1075 w 1462"/>
                <a:gd name="T89" fmla="*/ 147 h 160"/>
                <a:gd name="T90" fmla="*/ 1169 w 1462"/>
                <a:gd name="T91" fmla="*/ 147 h 160"/>
                <a:gd name="T92" fmla="*/ 1120 w 1462"/>
                <a:gd name="T93" fmla="*/ 94 h 160"/>
                <a:gd name="T94" fmla="*/ 1253 w 1462"/>
                <a:gd name="T95" fmla="*/ 102 h 160"/>
                <a:gd name="T96" fmla="*/ 1214 w 1462"/>
                <a:gd name="T97" fmla="*/ 20 h 160"/>
                <a:gd name="T98" fmla="*/ 1241 w 1462"/>
                <a:gd name="T99" fmla="*/ 80 h 160"/>
                <a:gd name="T100" fmla="*/ 1270 w 1462"/>
                <a:gd name="T101" fmla="*/ 46 h 160"/>
                <a:gd name="T102" fmla="*/ 1326 w 1462"/>
                <a:gd name="T103" fmla="*/ 147 h 160"/>
                <a:gd name="T104" fmla="*/ 1326 w 1462"/>
                <a:gd name="T105" fmla="*/ 147 h 160"/>
                <a:gd name="T106" fmla="*/ 1450 w 1462"/>
                <a:gd name="T107" fmla="*/ 149 h 160"/>
                <a:gd name="T108" fmla="*/ 1462 w 1462"/>
                <a:gd name="T10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2" h="160">
                  <a:moveTo>
                    <a:pt x="0" y="0"/>
                  </a:moveTo>
                  <a:cubicBezTo>
                    <a:pt x="43" y="0"/>
                    <a:pt x="43" y="0"/>
                    <a:pt x="43" y="0"/>
                  </a:cubicBezTo>
                  <a:cubicBezTo>
                    <a:pt x="43" y="9"/>
                    <a:pt x="43" y="9"/>
                    <a:pt x="43" y="9"/>
                  </a:cubicBezTo>
                  <a:cubicBezTo>
                    <a:pt x="11" y="9"/>
                    <a:pt x="11" y="9"/>
                    <a:pt x="11" y="9"/>
                  </a:cubicBezTo>
                  <a:cubicBezTo>
                    <a:pt x="11" y="149"/>
                    <a:pt x="11" y="149"/>
                    <a:pt x="11" y="149"/>
                  </a:cubicBezTo>
                  <a:cubicBezTo>
                    <a:pt x="43" y="149"/>
                    <a:pt x="43" y="149"/>
                    <a:pt x="43" y="149"/>
                  </a:cubicBezTo>
                  <a:cubicBezTo>
                    <a:pt x="43" y="158"/>
                    <a:pt x="43" y="158"/>
                    <a:pt x="43" y="158"/>
                  </a:cubicBezTo>
                  <a:cubicBezTo>
                    <a:pt x="0" y="158"/>
                    <a:pt x="0" y="158"/>
                    <a:pt x="0" y="158"/>
                  </a:cubicBezTo>
                  <a:lnTo>
                    <a:pt x="0" y="0"/>
                  </a:lnTo>
                  <a:close/>
                  <a:moveTo>
                    <a:pt x="252" y="24"/>
                  </a:moveTo>
                  <a:cubicBezTo>
                    <a:pt x="249" y="61"/>
                    <a:pt x="241" y="90"/>
                    <a:pt x="228" y="113"/>
                  </a:cubicBezTo>
                  <a:cubicBezTo>
                    <a:pt x="236" y="125"/>
                    <a:pt x="247" y="134"/>
                    <a:pt x="259" y="141"/>
                  </a:cubicBezTo>
                  <a:cubicBezTo>
                    <a:pt x="254" y="144"/>
                    <a:pt x="248" y="152"/>
                    <a:pt x="245" y="157"/>
                  </a:cubicBezTo>
                  <a:cubicBezTo>
                    <a:pt x="233" y="150"/>
                    <a:pt x="224" y="142"/>
                    <a:pt x="216" y="131"/>
                  </a:cubicBezTo>
                  <a:cubicBezTo>
                    <a:pt x="207" y="142"/>
                    <a:pt x="197" y="150"/>
                    <a:pt x="185" y="157"/>
                  </a:cubicBezTo>
                  <a:cubicBezTo>
                    <a:pt x="183" y="153"/>
                    <a:pt x="178" y="147"/>
                    <a:pt x="174" y="143"/>
                  </a:cubicBezTo>
                  <a:cubicBezTo>
                    <a:pt x="174" y="159"/>
                    <a:pt x="174" y="159"/>
                    <a:pt x="174" y="159"/>
                  </a:cubicBezTo>
                  <a:cubicBezTo>
                    <a:pt x="155" y="159"/>
                    <a:pt x="155" y="159"/>
                    <a:pt x="155" y="159"/>
                  </a:cubicBezTo>
                  <a:cubicBezTo>
                    <a:pt x="155" y="131"/>
                    <a:pt x="155" y="131"/>
                    <a:pt x="155" y="131"/>
                  </a:cubicBezTo>
                  <a:cubicBezTo>
                    <a:pt x="135" y="135"/>
                    <a:pt x="115" y="138"/>
                    <a:pt x="99" y="140"/>
                  </a:cubicBezTo>
                  <a:cubicBezTo>
                    <a:pt x="96" y="120"/>
                    <a:pt x="96" y="120"/>
                    <a:pt x="96" y="120"/>
                  </a:cubicBezTo>
                  <a:cubicBezTo>
                    <a:pt x="100" y="119"/>
                    <a:pt x="105" y="119"/>
                    <a:pt x="111" y="118"/>
                  </a:cubicBezTo>
                  <a:cubicBezTo>
                    <a:pt x="111" y="28"/>
                    <a:pt x="111" y="28"/>
                    <a:pt x="111" y="28"/>
                  </a:cubicBezTo>
                  <a:cubicBezTo>
                    <a:pt x="100" y="28"/>
                    <a:pt x="100" y="28"/>
                    <a:pt x="100" y="28"/>
                  </a:cubicBezTo>
                  <a:cubicBezTo>
                    <a:pt x="100" y="9"/>
                    <a:pt x="100" y="9"/>
                    <a:pt x="100" y="9"/>
                  </a:cubicBezTo>
                  <a:cubicBezTo>
                    <a:pt x="185" y="9"/>
                    <a:pt x="185" y="9"/>
                    <a:pt x="185" y="9"/>
                  </a:cubicBezTo>
                  <a:cubicBezTo>
                    <a:pt x="185" y="21"/>
                    <a:pt x="185" y="21"/>
                    <a:pt x="185" y="21"/>
                  </a:cubicBezTo>
                  <a:cubicBezTo>
                    <a:pt x="236" y="21"/>
                    <a:pt x="236" y="21"/>
                    <a:pt x="236" y="21"/>
                  </a:cubicBezTo>
                  <a:cubicBezTo>
                    <a:pt x="239" y="21"/>
                    <a:pt x="239" y="21"/>
                    <a:pt x="239" y="21"/>
                  </a:cubicBezTo>
                  <a:lnTo>
                    <a:pt x="252" y="24"/>
                  </a:lnTo>
                  <a:close/>
                  <a:moveTo>
                    <a:pt x="130" y="28"/>
                  </a:moveTo>
                  <a:cubicBezTo>
                    <a:pt x="130" y="44"/>
                    <a:pt x="130" y="44"/>
                    <a:pt x="130" y="44"/>
                  </a:cubicBezTo>
                  <a:cubicBezTo>
                    <a:pt x="155" y="44"/>
                    <a:pt x="155" y="44"/>
                    <a:pt x="155" y="44"/>
                  </a:cubicBezTo>
                  <a:cubicBezTo>
                    <a:pt x="155" y="28"/>
                    <a:pt x="155" y="28"/>
                    <a:pt x="155" y="28"/>
                  </a:cubicBezTo>
                  <a:lnTo>
                    <a:pt x="130" y="28"/>
                  </a:lnTo>
                  <a:close/>
                  <a:moveTo>
                    <a:pt x="130" y="79"/>
                  </a:moveTo>
                  <a:cubicBezTo>
                    <a:pt x="155" y="79"/>
                    <a:pt x="155" y="79"/>
                    <a:pt x="155" y="79"/>
                  </a:cubicBezTo>
                  <a:cubicBezTo>
                    <a:pt x="155" y="62"/>
                    <a:pt x="155" y="62"/>
                    <a:pt x="155" y="62"/>
                  </a:cubicBezTo>
                  <a:cubicBezTo>
                    <a:pt x="130" y="62"/>
                    <a:pt x="130" y="62"/>
                    <a:pt x="130" y="62"/>
                  </a:cubicBezTo>
                  <a:lnTo>
                    <a:pt x="130" y="79"/>
                  </a:lnTo>
                  <a:close/>
                  <a:moveTo>
                    <a:pt x="130" y="116"/>
                  </a:moveTo>
                  <a:cubicBezTo>
                    <a:pt x="138" y="115"/>
                    <a:pt x="146" y="114"/>
                    <a:pt x="155" y="113"/>
                  </a:cubicBezTo>
                  <a:cubicBezTo>
                    <a:pt x="155" y="97"/>
                    <a:pt x="155" y="97"/>
                    <a:pt x="155" y="97"/>
                  </a:cubicBezTo>
                  <a:cubicBezTo>
                    <a:pt x="130" y="97"/>
                    <a:pt x="130" y="97"/>
                    <a:pt x="130" y="97"/>
                  </a:cubicBezTo>
                  <a:lnTo>
                    <a:pt x="130" y="116"/>
                  </a:lnTo>
                  <a:close/>
                  <a:moveTo>
                    <a:pt x="174" y="140"/>
                  </a:moveTo>
                  <a:cubicBezTo>
                    <a:pt x="185" y="134"/>
                    <a:pt x="195" y="124"/>
                    <a:pt x="203" y="113"/>
                  </a:cubicBezTo>
                  <a:cubicBezTo>
                    <a:pt x="193" y="94"/>
                    <a:pt x="186" y="71"/>
                    <a:pt x="181" y="45"/>
                  </a:cubicBezTo>
                  <a:cubicBezTo>
                    <a:pt x="200" y="42"/>
                    <a:pt x="200" y="42"/>
                    <a:pt x="200" y="42"/>
                  </a:cubicBezTo>
                  <a:cubicBezTo>
                    <a:pt x="203" y="60"/>
                    <a:pt x="208" y="77"/>
                    <a:pt x="216" y="92"/>
                  </a:cubicBezTo>
                  <a:cubicBezTo>
                    <a:pt x="222" y="77"/>
                    <a:pt x="227" y="60"/>
                    <a:pt x="230" y="41"/>
                  </a:cubicBezTo>
                  <a:cubicBezTo>
                    <a:pt x="180" y="41"/>
                    <a:pt x="180" y="41"/>
                    <a:pt x="180" y="41"/>
                  </a:cubicBezTo>
                  <a:cubicBezTo>
                    <a:pt x="180" y="28"/>
                    <a:pt x="180" y="28"/>
                    <a:pt x="180" y="28"/>
                  </a:cubicBezTo>
                  <a:cubicBezTo>
                    <a:pt x="174" y="28"/>
                    <a:pt x="174" y="28"/>
                    <a:pt x="174" y="28"/>
                  </a:cubicBezTo>
                  <a:lnTo>
                    <a:pt x="174" y="140"/>
                  </a:lnTo>
                  <a:close/>
                  <a:moveTo>
                    <a:pt x="350" y="81"/>
                  </a:moveTo>
                  <a:cubicBezTo>
                    <a:pt x="350" y="81"/>
                    <a:pt x="350" y="87"/>
                    <a:pt x="350" y="90"/>
                  </a:cubicBezTo>
                  <a:cubicBezTo>
                    <a:pt x="347" y="127"/>
                    <a:pt x="344" y="144"/>
                    <a:pt x="338" y="150"/>
                  </a:cubicBezTo>
                  <a:cubicBezTo>
                    <a:pt x="333" y="155"/>
                    <a:pt x="329" y="157"/>
                    <a:pt x="321" y="158"/>
                  </a:cubicBezTo>
                  <a:cubicBezTo>
                    <a:pt x="315" y="158"/>
                    <a:pt x="305" y="158"/>
                    <a:pt x="294" y="158"/>
                  </a:cubicBezTo>
                  <a:cubicBezTo>
                    <a:pt x="294" y="151"/>
                    <a:pt x="291" y="143"/>
                    <a:pt x="287" y="137"/>
                  </a:cubicBezTo>
                  <a:cubicBezTo>
                    <a:pt x="297" y="138"/>
                    <a:pt x="308" y="138"/>
                    <a:pt x="313" y="138"/>
                  </a:cubicBezTo>
                  <a:cubicBezTo>
                    <a:pt x="316" y="138"/>
                    <a:pt x="318" y="137"/>
                    <a:pt x="320" y="136"/>
                  </a:cubicBezTo>
                  <a:cubicBezTo>
                    <a:pt x="324" y="133"/>
                    <a:pt x="326" y="122"/>
                    <a:pt x="328" y="100"/>
                  </a:cubicBezTo>
                  <a:cubicBezTo>
                    <a:pt x="293" y="100"/>
                    <a:pt x="293" y="100"/>
                    <a:pt x="293" y="100"/>
                  </a:cubicBezTo>
                  <a:cubicBezTo>
                    <a:pt x="293" y="103"/>
                    <a:pt x="292" y="105"/>
                    <a:pt x="292" y="108"/>
                  </a:cubicBezTo>
                  <a:cubicBezTo>
                    <a:pt x="272" y="104"/>
                    <a:pt x="272" y="104"/>
                    <a:pt x="272" y="104"/>
                  </a:cubicBezTo>
                  <a:cubicBezTo>
                    <a:pt x="275" y="88"/>
                    <a:pt x="280" y="64"/>
                    <a:pt x="282" y="44"/>
                  </a:cubicBezTo>
                  <a:cubicBezTo>
                    <a:pt x="329" y="44"/>
                    <a:pt x="329" y="44"/>
                    <a:pt x="329" y="44"/>
                  </a:cubicBezTo>
                  <a:cubicBezTo>
                    <a:pt x="329" y="25"/>
                    <a:pt x="329" y="25"/>
                    <a:pt x="329" y="25"/>
                  </a:cubicBezTo>
                  <a:cubicBezTo>
                    <a:pt x="278" y="25"/>
                    <a:pt x="278" y="25"/>
                    <a:pt x="278" y="25"/>
                  </a:cubicBezTo>
                  <a:cubicBezTo>
                    <a:pt x="278" y="6"/>
                    <a:pt x="278" y="6"/>
                    <a:pt x="278" y="6"/>
                  </a:cubicBezTo>
                  <a:cubicBezTo>
                    <a:pt x="349" y="6"/>
                    <a:pt x="349" y="6"/>
                    <a:pt x="349" y="6"/>
                  </a:cubicBezTo>
                  <a:cubicBezTo>
                    <a:pt x="349" y="63"/>
                    <a:pt x="349" y="63"/>
                    <a:pt x="349" y="63"/>
                  </a:cubicBezTo>
                  <a:cubicBezTo>
                    <a:pt x="300" y="63"/>
                    <a:pt x="300" y="63"/>
                    <a:pt x="300" y="63"/>
                  </a:cubicBezTo>
                  <a:cubicBezTo>
                    <a:pt x="299" y="69"/>
                    <a:pt x="298" y="75"/>
                    <a:pt x="297" y="81"/>
                  </a:cubicBezTo>
                  <a:lnTo>
                    <a:pt x="350" y="81"/>
                  </a:lnTo>
                  <a:close/>
                  <a:moveTo>
                    <a:pt x="408" y="2"/>
                  </a:moveTo>
                  <a:cubicBezTo>
                    <a:pt x="408" y="159"/>
                    <a:pt x="408" y="159"/>
                    <a:pt x="408" y="159"/>
                  </a:cubicBezTo>
                  <a:cubicBezTo>
                    <a:pt x="387" y="159"/>
                    <a:pt x="387" y="159"/>
                    <a:pt x="387" y="159"/>
                  </a:cubicBezTo>
                  <a:cubicBezTo>
                    <a:pt x="387" y="2"/>
                    <a:pt x="387" y="2"/>
                    <a:pt x="387" y="2"/>
                  </a:cubicBezTo>
                  <a:lnTo>
                    <a:pt x="408" y="2"/>
                  </a:lnTo>
                  <a:close/>
                  <a:moveTo>
                    <a:pt x="569" y="137"/>
                  </a:moveTo>
                  <a:cubicBezTo>
                    <a:pt x="574" y="137"/>
                    <a:pt x="575" y="134"/>
                    <a:pt x="576" y="114"/>
                  </a:cubicBezTo>
                  <a:cubicBezTo>
                    <a:pt x="580" y="117"/>
                    <a:pt x="589" y="120"/>
                    <a:pt x="594" y="122"/>
                  </a:cubicBezTo>
                  <a:cubicBezTo>
                    <a:pt x="592" y="149"/>
                    <a:pt x="587" y="156"/>
                    <a:pt x="571" y="156"/>
                  </a:cubicBezTo>
                  <a:cubicBezTo>
                    <a:pt x="551" y="156"/>
                    <a:pt x="551" y="156"/>
                    <a:pt x="551" y="156"/>
                  </a:cubicBezTo>
                  <a:cubicBezTo>
                    <a:pt x="532" y="156"/>
                    <a:pt x="528" y="150"/>
                    <a:pt x="528" y="131"/>
                  </a:cubicBezTo>
                  <a:cubicBezTo>
                    <a:pt x="528" y="89"/>
                    <a:pt x="528" y="89"/>
                    <a:pt x="528" y="89"/>
                  </a:cubicBezTo>
                  <a:cubicBezTo>
                    <a:pt x="503" y="89"/>
                    <a:pt x="503" y="89"/>
                    <a:pt x="503" y="89"/>
                  </a:cubicBezTo>
                  <a:cubicBezTo>
                    <a:pt x="499" y="119"/>
                    <a:pt x="491" y="145"/>
                    <a:pt x="451" y="160"/>
                  </a:cubicBezTo>
                  <a:cubicBezTo>
                    <a:pt x="449" y="154"/>
                    <a:pt x="443" y="146"/>
                    <a:pt x="439" y="142"/>
                  </a:cubicBezTo>
                  <a:cubicBezTo>
                    <a:pt x="473" y="131"/>
                    <a:pt x="479" y="112"/>
                    <a:pt x="482" y="89"/>
                  </a:cubicBezTo>
                  <a:cubicBezTo>
                    <a:pt x="442" y="89"/>
                    <a:pt x="442" y="89"/>
                    <a:pt x="442" y="89"/>
                  </a:cubicBezTo>
                  <a:cubicBezTo>
                    <a:pt x="442" y="70"/>
                    <a:pt x="442" y="70"/>
                    <a:pt x="442" y="70"/>
                  </a:cubicBezTo>
                  <a:cubicBezTo>
                    <a:pt x="507" y="70"/>
                    <a:pt x="507" y="70"/>
                    <a:pt x="507" y="70"/>
                  </a:cubicBezTo>
                  <a:cubicBezTo>
                    <a:pt x="507" y="42"/>
                    <a:pt x="507" y="42"/>
                    <a:pt x="507" y="42"/>
                  </a:cubicBezTo>
                  <a:cubicBezTo>
                    <a:pt x="477" y="42"/>
                    <a:pt x="477" y="42"/>
                    <a:pt x="477" y="42"/>
                  </a:cubicBezTo>
                  <a:cubicBezTo>
                    <a:pt x="474" y="51"/>
                    <a:pt x="469" y="59"/>
                    <a:pt x="464" y="65"/>
                  </a:cubicBezTo>
                  <a:cubicBezTo>
                    <a:pt x="460" y="62"/>
                    <a:pt x="451" y="58"/>
                    <a:pt x="447" y="56"/>
                  </a:cubicBezTo>
                  <a:cubicBezTo>
                    <a:pt x="458" y="42"/>
                    <a:pt x="466" y="19"/>
                    <a:pt x="469" y="2"/>
                  </a:cubicBezTo>
                  <a:cubicBezTo>
                    <a:pt x="490" y="6"/>
                    <a:pt x="490" y="6"/>
                    <a:pt x="490" y="6"/>
                  </a:cubicBezTo>
                  <a:cubicBezTo>
                    <a:pt x="488" y="11"/>
                    <a:pt x="487" y="17"/>
                    <a:pt x="485" y="23"/>
                  </a:cubicBezTo>
                  <a:cubicBezTo>
                    <a:pt x="507" y="23"/>
                    <a:pt x="507" y="23"/>
                    <a:pt x="507" y="23"/>
                  </a:cubicBezTo>
                  <a:cubicBezTo>
                    <a:pt x="507" y="0"/>
                    <a:pt x="507" y="0"/>
                    <a:pt x="507" y="0"/>
                  </a:cubicBezTo>
                  <a:cubicBezTo>
                    <a:pt x="527" y="0"/>
                    <a:pt x="527" y="0"/>
                    <a:pt x="527" y="0"/>
                  </a:cubicBezTo>
                  <a:cubicBezTo>
                    <a:pt x="527" y="23"/>
                    <a:pt x="527" y="23"/>
                    <a:pt x="527" y="23"/>
                  </a:cubicBezTo>
                  <a:cubicBezTo>
                    <a:pt x="579" y="23"/>
                    <a:pt x="579" y="23"/>
                    <a:pt x="579" y="23"/>
                  </a:cubicBezTo>
                  <a:cubicBezTo>
                    <a:pt x="579" y="42"/>
                    <a:pt x="579" y="42"/>
                    <a:pt x="579" y="42"/>
                  </a:cubicBezTo>
                  <a:cubicBezTo>
                    <a:pt x="527" y="42"/>
                    <a:pt x="527" y="42"/>
                    <a:pt x="527" y="42"/>
                  </a:cubicBezTo>
                  <a:cubicBezTo>
                    <a:pt x="527" y="70"/>
                    <a:pt x="527" y="70"/>
                    <a:pt x="527" y="70"/>
                  </a:cubicBezTo>
                  <a:cubicBezTo>
                    <a:pt x="593" y="70"/>
                    <a:pt x="593" y="70"/>
                    <a:pt x="593" y="70"/>
                  </a:cubicBezTo>
                  <a:cubicBezTo>
                    <a:pt x="593" y="89"/>
                    <a:pt x="593" y="89"/>
                    <a:pt x="593" y="89"/>
                  </a:cubicBezTo>
                  <a:cubicBezTo>
                    <a:pt x="548" y="89"/>
                    <a:pt x="548" y="89"/>
                    <a:pt x="548" y="89"/>
                  </a:cubicBezTo>
                  <a:cubicBezTo>
                    <a:pt x="548" y="131"/>
                    <a:pt x="548" y="131"/>
                    <a:pt x="548" y="131"/>
                  </a:cubicBezTo>
                  <a:cubicBezTo>
                    <a:pt x="548" y="136"/>
                    <a:pt x="549" y="137"/>
                    <a:pt x="554" y="137"/>
                  </a:cubicBezTo>
                  <a:lnTo>
                    <a:pt x="569" y="137"/>
                  </a:lnTo>
                  <a:close/>
                  <a:moveTo>
                    <a:pt x="756" y="37"/>
                  </a:moveTo>
                  <a:cubicBezTo>
                    <a:pt x="753" y="39"/>
                    <a:pt x="751" y="42"/>
                    <a:pt x="750" y="44"/>
                  </a:cubicBezTo>
                  <a:cubicBezTo>
                    <a:pt x="738" y="64"/>
                    <a:pt x="716" y="91"/>
                    <a:pt x="692" y="110"/>
                  </a:cubicBezTo>
                  <a:cubicBezTo>
                    <a:pt x="702" y="120"/>
                    <a:pt x="712" y="131"/>
                    <a:pt x="718" y="139"/>
                  </a:cubicBezTo>
                  <a:cubicBezTo>
                    <a:pt x="698" y="155"/>
                    <a:pt x="698" y="155"/>
                    <a:pt x="698" y="155"/>
                  </a:cubicBezTo>
                  <a:cubicBezTo>
                    <a:pt x="691" y="145"/>
                    <a:pt x="677" y="129"/>
                    <a:pt x="666" y="118"/>
                  </a:cubicBezTo>
                  <a:cubicBezTo>
                    <a:pt x="656" y="108"/>
                    <a:pt x="639" y="93"/>
                    <a:pt x="628" y="85"/>
                  </a:cubicBezTo>
                  <a:cubicBezTo>
                    <a:pt x="646" y="71"/>
                    <a:pt x="646" y="71"/>
                    <a:pt x="646" y="71"/>
                  </a:cubicBezTo>
                  <a:cubicBezTo>
                    <a:pt x="653" y="76"/>
                    <a:pt x="664" y="85"/>
                    <a:pt x="675" y="95"/>
                  </a:cubicBezTo>
                  <a:cubicBezTo>
                    <a:pt x="694" y="79"/>
                    <a:pt x="710" y="60"/>
                    <a:pt x="718" y="46"/>
                  </a:cubicBezTo>
                  <a:cubicBezTo>
                    <a:pt x="628" y="46"/>
                    <a:pt x="628" y="46"/>
                    <a:pt x="628" y="46"/>
                  </a:cubicBezTo>
                  <a:cubicBezTo>
                    <a:pt x="622" y="46"/>
                    <a:pt x="612" y="46"/>
                    <a:pt x="609" y="47"/>
                  </a:cubicBezTo>
                  <a:cubicBezTo>
                    <a:pt x="609" y="23"/>
                    <a:pt x="609" y="23"/>
                    <a:pt x="609" y="23"/>
                  </a:cubicBezTo>
                  <a:cubicBezTo>
                    <a:pt x="613" y="24"/>
                    <a:pt x="623" y="25"/>
                    <a:pt x="628" y="25"/>
                  </a:cubicBezTo>
                  <a:cubicBezTo>
                    <a:pt x="723" y="25"/>
                    <a:pt x="723" y="25"/>
                    <a:pt x="723" y="25"/>
                  </a:cubicBezTo>
                  <a:cubicBezTo>
                    <a:pt x="729" y="25"/>
                    <a:pt x="735" y="24"/>
                    <a:pt x="739" y="23"/>
                  </a:cubicBezTo>
                  <a:lnTo>
                    <a:pt x="756" y="37"/>
                  </a:lnTo>
                  <a:close/>
                  <a:moveTo>
                    <a:pt x="894" y="28"/>
                  </a:moveTo>
                  <a:cubicBezTo>
                    <a:pt x="893" y="30"/>
                    <a:pt x="890" y="36"/>
                    <a:pt x="888" y="39"/>
                  </a:cubicBezTo>
                  <a:cubicBezTo>
                    <a:pt x="882" y="52"/>
                    <a:pt x="873" y="70"/>
                    <a:pt x="861" y="86"/>
                  </a:cubicBezTo>
                  <a:cubicBezTo>
                    <a:pt x="878" y="100"/>
                    <a:pt x="899" y="122"/>
                    <a:pt x="909" y="134"/>
                  </a:cubicBezTo>
                  <a:cubicBezTo>
                    <a:pt x="889" y="151"/>
                    <a:pt x="889" y="151"/>
                    <a:pt x="889" y="151"/>
                  </a:cubicBezTo>
                  <a:cubicBezTo>
                    <a:pt x="878" y="136"/>
                    <a:pt x="863" y="119"/>
                    <a:pt x="847" y="103"/>
                  </a:cubicBezTo>
                  <a:cubicBezTo>
                    <a:pt x="829" y="122"/>
                    <a:pt x="806" y="140"/>
                    <a:pt x="783" y="151"/>
                  </a:cubicBezTo>
                  <a:cubicBezTo>
                    <a:pt x="765" y="133"/>
                    <a:pt x="765" y="133"/>
                    <a:pt x="765" y="133"/>
                  </a:cubicBezTo>
                  <a:cubicBezTo>
                    <a:pt x="792" y="122"/>
                    <a:pt x="819" y="102"/>
                    <a:pt x="835" y="84"/>
                  </a:cubicBezTo>
                  <a:cubicBezTo>
                    <a:pt x="846" y="71"/>
                    <a:pt x="856" y="54"/>
                    <a:pt x="860" y="42"/>
                  </a:cubicBezTo>
                  <a:cubicBezTo>
                    <a:pt x="802" y="42"/>
                    <a:pt x="802" y="42"/>
                    <a:pt x="802" y="42"/>
                  </a:cubicBezTo>
                  <a:cubicBezTo>
                    <a:pt x="795" y="42"/>
                    <a:pt x="786" y="43"/>
                    <a:pt x="782" y="43"/>
                  </a:cubicBezTo>
                  <a:cubicBezTo>
                    <a:pt x="782" y="19"/>
                    <a:pt x="782" y="19"/>
                    <a:pt x="782" y="19"/>
                  </a:cubicBezTo>
                  <a:cubicBezTo>
                    <a:pt x="787" y="20"/>
                    <a:pt x="797" y="20"/>
                    <a:pt x="802" y="20"/>
                  </a:cubicBezTo>
                  <a:cubicBezTo>
                    <a:pt x="862" y="20"/>
                    <a:pt x="862" y="20"/>
                    <a:pt x="862" y="20"/>
                  </a:cubicBezTo>
                  <a:cubicBezTo>
                    <a:pt x="870" y="20"/>
                    <a:pt x="877" y="19"/>
                    <a:pt x="880" y="18"/>
                  </a:cubicBezTo>
                  <a:lnTo>
                    <a:pt x="894" y="28"/>
                  </a:lnTo>
                  <a:close/>
                  <a:moveTo>
                    <a:pt x="1068" y="35"/>
                  </a:moveTo>
                  <a:cubicBezTo>
                    <a:pt x="1066" y="38"/>
                    <a:pt x="1064" y="43"/>
                    <a:pt x="1062" y="47"/>
                  </a:cubicBezTo>
                  <a:cubicBezTo>
                    <a:pt x="1058" y="60"/>
                    <a:pt x="1050" y="78"/>
                    <a:pt x="1039" y="94"/>
                  </a:cubicBezTo>
                  <a:cubicBezTo>
                    <a:pt x="1045" y="98"/>
                    <a:pt x="1051" y="102"/>
                    <a:pt x="1055" y="105"/>
                  </a:cubicBezTo>
                  <a:cubicBezTo>
                    <a:pt x="1040" y="125"/>
                    <a:pt x="1040" y="125"/>
                    <a:pt x="1040" y="125"/>
                  </a:cubicBezTo>
                  <a:cubicBezTo>
                    <a:pt x="1036" y="121"/>
                    <a:pt x="1030" y="117"/>
                    <a:pt x="1024" y="113"/>
                  </a:cubicBezTo>
                  <a:cubicBezTo>
                    <a:pt x="1009" y="129"/>
                    <a:pt x="989" y="144"/>
                    <a:pt x="961" y="155"/>
                  </a:cubicBezTo>
                  <a:cubicBezTo>
                    <a:pt x="941" y="138"/>
                    <a:pt x="941" y="138"/>
                    <a:pt x="941" y="138"/>
                  </a:cubicBezTo>
                  <a:cubicBezTo>
                    <a:pt x="971" y="129"/>
                    <a:pt x="991" y="114"/>
                    <a:pt x="1005" y="100"/>
                  </a:cubicBezTo>
                  <a:cubicBezTo>
                    <a:pt x="993" y="92"/>
                    <a:pt x="982" y="85"/>
                    <a:pt x="973" y="80"/>
                  </a:cubicBezTo>
                  <a:cubicBezTo>
                    <a:pt x="987" y="64"/>
                    <a:pt x="987" y="64"/>
                    <a:pt x="987" y="64"/>
                  </a:cubicBezTo>
                  <a:cubicBezTo>
                    <a:pt x="996" y="69"/>
                    <a:pt x="1008" y="75"/>
                    <a:pt x="1019" y="82"/>
                  </a:cubicBezTo>
                  <a:cubicBezTo>
                    <a:pt x="1028" y="70"/>
                    <a:pt x="1034" y="56"/>
                    <a:pt x="1037" y="46"/>
                  </a:cubicBezTo>
                  <a:cubicBezTo>
                    <a:pt x="988" y="46"/>
                    <a:pt x="988" y="46"/>
                    <a:pt x="988" y="46"/>
                  </a:cubicBezTo>
                  <a:cubicBezTo>
                    <a:pt x="976" y="62"/>
                    <a:pt x="961" y="78"/>
                    <a:pt x="943" y="90"/>
                  </a:cubicBezTo>
                  <a:cubicBezTo>
                    <a:pt x="925" y="76"/>
                    <a:pt x="925" y="76"/>
                    <a:pt x="925" y="76"/>
                  </a:cubicBezTo>
                  <a:cubicBezTo>
                    <a:pt x="955" y="57"/>
                    <a:pt x="971" y="34"/>
                    <a:pt x="979" y="19"/>
                  </a:cubicBezTo>
                  <a:cubicBezTo>
                    <a:pt x="982" y="15"/>
                    <a:pt x="985" y="7"/>
                    <a:pt x="987" y="1"/>
                  </a:cubicBezTo>
                  <a:cubicBezTo>
                    <a:pt x="1012" y="9"/>
                    <a:pt x="1012" y="9"/>
                    <a:pt x="1012" y="9"/>
                  </a:cubicBezTo>
                  <a:cubicBezTo>
                    <a:pt x="1007" y="15"/>
                    <a:pt x="1003" y="23"/>
                    <a:pt x="1001" y="26"/>
                  </a:cubicBezTo>
                  <a:cubicBezTo>
                    <a:pt x="1001" y="26"/>
                    <a:pt x="1001" y="26"/>
                    <a:pt x="1001" y="26"/>
                  </a:cubicBezTo>
                  <a:cubicBezTo>
                    <a:pt x="1036" y="26"/>
                    <a:pt x="1036" y="26"/>
                    <a:pt x="1036" y="26"/>
                  </a:cubicBezTo>
                  <a:cubicBezTo>
                    <a:pt x="1041" y="26"/>
                    <a:pt x="1047" y="26"/>
                    <a:pt x="1050" y="25"/>
                  </a:cubicBezTo>
                  <a:lnTo>
                    <a:pt x="1068" y="35"/>
                  </a:lnTo>
                  <a:close/>
                  <a:moveTo>
                    <a:pt x="1169" y="147"/>
                  </a:moveTo>
                  <a:cubicBezTo>
                    <a:pt x="1160" y="117"/>
                    <a:pt x="1160" y="117"/>
                    <a:pt x="1160" y="117"/>
                  </a:cubicBezTo>
                  <a:cubicBezTo>
                    <a:pt x="1113" y="117"/>
                    <a:pt x="1113" y="117"/>
                    <a:pt x="1113" y="117"/>
                  </a:cubicBezTo>
                  <a:cubicBezTo>
                    <a:pt x="1104" y="147"/>
                    <a:pt x="1104" y="147"/>
                    <a:pt x="1104" y="147"/>
                  </a:cubicBezTo>
                  <a:cubicBezTo>
                    <a:pt x="1075" y="147"/>
                    <a:pt x="1075" y="147"/>
                    <a:pt x="1075" y="147"/>
                  </a:cubicBezTo>
                  <a:cubicBezTo>
                    <a:pt x="1120" y="19"/>
                    <a:pt x="1120" y="19"/>
                    <a:pt x="1120" y="19"/>
                  </a:cubicBezTo>
                  <a:cubicBezTo>
                    <a:pt x="1153" y="19"/>
                    <a:pt x="1153" y="19"/>
                    <a:pt x="1153" y="19"/>
                  </a:cubicBezTo>
                  <a:cubicBezTo>
                    <a:pt x="1198" y="147"/>
                    <a:pt x="1198" y="147"/>
                    <a:pt x="1198" y="147"/>
                  </a:cubicBezTo>
                  <a:lnTo>
                    <a:pt x="1169" y="147"/>
                  </a:lnTo>
                  <a:close/>
                  <a:moveTo>
                    <a:pt x="1153" y="94"/>
                  </a:moveTo>
                  <a:cubicBezTo>
                    <a:pt x="1145" y="67"/>
                    <a:pt x="1140" y="51"/>
                    <a:pt x="1139" y="48"/>
                  </a:cubicBezTo>
                  <a:cubicBezTo>
                    <a:pt x="1138" y="44"/>
                    <a:pt x="1137" y="41"/>
                    <a:pt x="1137" y="39"/>
                  </a:cubicBezTo>
                  <a:cubicBezTo>
                    <a:pt x="1135" y="46"/>
                    <a:pt x="1129" y="65"/>
                    <a:pt x="1120" y="94"/>
                  </a:cubicBezTo>
                  <a:lnTo>
                    <a:pt x="1153" y="94"/>
                  </a:lnTo>
                  <a:close/>
                  <a:moveTo>
                    <a:pt x="1302" y="59"/>
                  </a:moveTo>
                  <a:cubicBezTo>
                    <a:pt x="1302" y="73"/>
                    <a:pt x="1298" y="84"/>
                    <a:pt x="1289" y="91"/>
                  </a:cubicBezTo>
                  <a:cubicBezTo>
                    <a:pt x="1281" y="98"/>
                    <a:pt x="1269" y="102"/>
                    <a:pt x="1253" y="102"/>
                  </a:cubicBezTo>
                  <a:cubicBezTo>
                    <a:pt x="1241" y="102"/>
                    <a:pt x="1241" y="102"/>
                    <a:pt x="1241" y="102"/>
                  </a:cubicBezTo>
                  <a:cubicBezTo>
                    <a:pt x="1241" y="147"/>
                    <a:pt x="1241" y="147"/>
                    <a:pt x="1241" y="147"/>
                  </a:cubicBezTo>
                  <a:cubicBezTo>
                    <a:pt x="1214" y="147"/>
                    <a:pt x="1214" y="147"/>
                    <a:pt x="1214" y="147"/>
                  </a:cubicBezTo>
                  <a:cubicBezTo>
                    <a:pt x="1214" y="20"/>
                    <a:pt x="1214" y="20"/>
                    <a:pt x="1214" y="20"/>
                  </a:cubicBezTo>
                  <a:cubicBezTo>
                    <a:pt x="1255" y="20"/>
                    <a:pt x="1255" y="20"/>
                    <a:pt x="1255" y="20"/>
                  </a:cubicBezTo>
                  <a:cubicBezTo>
                    <a:pt x="1270" y="20"/>
                    <a:pt x="1282" y="23"/>
                    <a:pt x="1290" y="30"/>
                  </a:cubicBezTo>
                  <a:cubicBezTo>
                    <a:pt x="1298" y="36"/>
                    <a:pt x="1302" y="46"/>
                    <a:pt x="1302" y="59"/>
                  </a:cubicBezTo>
                  <a:close/>
                  <a:moveTo>
                    <a:pt x="1241" y="80"/>
                  </a:moveTo>
                  <a:cubicBezTo>
                    <a:pt x="1250" y="80"/>
                    <a:pt x="1250" y="80"/>
                    <a:pt x="1250" y="80"/>
                  </a:cubicBezTo>
                  <a:cubicBezTo>
                    <a:pt x="1258" y="80"/>
                    <a:pt x="1265" y="78"/>
                    <a:pt x="1269" y="75"/>
                  </a:cubicBezTo>
                  <a:cubicBezTo>
                    <a:pt x="1273" y="71"/>
                    <a:pt x="1275" y="67"/>
                    <a:pt x="1275" y="60"/>
                  </a:cubicBezTo>
                  <a:cubicBezTo>
                    <a:pt x="1275" y="54"/>
                    <a:pt x="1273" y="49"/>
                    <a:pt x="1270" y="46"/>
                  </a:cubicBezTo>
                  <a:cubicBezTo>
                    <a:pt x="1266" y="43"/>
                    <a:pt x="1261" y="42"/>
                    <a:pt x="1254" y="42"/>
                  </a:cubicBezTo>
                  <a:cubicBezTo>
                    <a:pt x="1241" y="42"/>
                    <a:pt x="1241" y="42"/>
                    <a:pt x="1241" y="42"/>
                  </a:cubicBezTo>
                  <a:lnTo>
                    <a:pt x="1241" y="80"/>
                  </a:lnTo>
                  <a:close/>
                  <a:moveTo>
                    <a:pt x="1326" y="147"/>
                  </a:moveTo>
                  <a:cubicBezTo>
                    <a:pt x="1326" y="20"/>
                    <a:pt x="1326" y="20"/>
                    <a:pt x="1326" y="20"/>
                  </a:cubicBezTo>
                  <a:cubicBezTo>
                    <a:pt x="1353" y="20"/>
                    <a:pt x="1353" y="20"/>
                    <a:pt x="1353" y="20"/>
                  </a:cubicBezTo>
                  <a:cubicBezTo>
                    <a:pt x="1353" y="147"/>
                    <a:pt x="1353" y="147"/>
                    <a:pt x="1353" y="147"/>
                  </a:cubicBezTo>
                  <a:lnTo>
                    <a:pt x="1326" y="147"/>
                  </a:lnTo>
                  <a:close/>
                  <a:moveTo>
                    <a:pt x="1462" y="158"/>
                  </a:moveTo>
                  <a:cubicBezTo>
                    <a:pt x="1418" y="158"/>
                    <a:pt x="1418" y="158"/>
                    <a:pt x="1418" y="158"/>
                  </a:cubicBezTo>
                  <a:cubicBezTo>
                    <a:pt x="1418" y="149"/>
                    <a:pt x="1418" y="149"/>
                    <a:pt x="1418" y="149"/>
                  </a:cubicBezTo>
                  <a:cubicBezTo>
                    <a:pt x="1450" y="149"/>
                    <a:pt x="1450" y="149"/>
                    <a:pt x="1450" y="149"/>
                  </a:cubicBezTo>
                  <a:cubicBezTo>
                    <a:pt x="1450" y="9"/>
                    <a:pt x="1450" y="9"/>
                    <a:pt x="1450" y="9"/>
                  </a:cubicBezTo>
                  <a:cubicBezTo>
                    <a:pt x="1418" y="9"/>
                    <a:pt x="1418" y="9"/>
                    <a:pt x="1418" y="9"/>
                  </a:cubicBezTo>
                  <a:cubicBezTo>
                    <a:pt x="1418" y="0"/>
                    <a:pt x="1418" y="0"/>
                    <a:pt x="1418" y="0"/>
                  </a:cubicBezTo>
                  <a:cubicBezTo>
                    <a:pt x="1462" y="0"/>
                    <a:pt x="1462" y="0"/>
                    <a:pt x="1462" y="0"/>
                  </a:cubicBezTo>
                  <a:lnTo>
                    <a:pt x="1462" y="158"/>
                  </a:lnTo>
                  <a:close/>
                </a:path>
              </a:pathLst>
            </a:custGeom>
            <a:solidFill>
              <a:srgbClr val="1BB8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Freeform 15">
              <a:extLst>
                <a:ext uri="{FF2B5EF4-FFF2-40B4-BE49-F238E27FC236}">
                  <a16:creationId xmlns:a16="http://schemas.microsoft.com/office/drawing/2014/main" id="{7A7B1F2A-D1AE-ADBD-B27F-9EF063B716A6}"/>
                </a:ext>
              </a:extLst>
            </p:cNvPr>
            <p:cNvSpPr>
              <a:spLocks noEditPoints="1"/>
            </p:cNvSpPr>
            <p:nvPr/>
          </p:nvSpPr>
          <p:spPr bwMode="auto">
            <a:xfrm>
              <a:off x="8345102" y="3395173"/>
              <a:ext cx="298404" cy="348045"/>
            </a:xfrm>
            <a:custGeom>
              <a:avLst/>
              <a:gdLst>
                <a:gd name="T0" fmla="*/ 800 w 907"/>
                <a:gd name="T1" fmla="*/ 589 h 907"/>
                <a:gd name="T2" fmla="*/ 821 w 907"/>
                <a:gd name="T3" fmla="*/ 724 h 907"/>
                <a:gd name="T4" fmla="*/ 706 w 907"/>
                <a:gd name="T5" fmla="*/ 690 h 907"/>
                <a:gd name="T6" fmla="*/ 686 w 907"/>
                <a:gd name="T7" fmla="*/ 744 h 907"/>
                <a:gd name="T8" fmla="*/ 637 w 907"/>
                <a:gd name="T9" fmla="*/ 872 h 907"/>
                <a:gd name="T10" fmla="*/ 557 w 907"/>
                <a:gd name="T11" fmla="*/ 784 h 907"/>
                <a:gd name="T12" fmla="*/ 510 w 907"/>
                <a:gd name="T13" fmla="*/ 821 h 907"/>
                <a:gd name="T14" fmla="*/ 403 w 907"/>
                <a:gd name="T15" fmla="*/ 907 h 907"/>
                <a:gd name="T16" fmla="*/ 376 w 907"/>
                <a:gd name="T17" fmla="*/ 791 h 907"/>
                <a:gd name="T18" fmla="*/ 318 w 907"/>
                <a:gd name="T19" fmla="*/ 800 h 907"/>
                <a:gd name="T20" fmla="*/ 183 w 907"/>
                <a:gd name="T21" fmla="*/ 821 h 907"/>
                <a:gd name="T22" fmla="*/ 217 w 907"/>
                <a:gd name="T23" fmla="*/ 706 h 907"/>
                <a:gd name="T24" fmla="*/ 164 w 907"/>
                <a:gd name="T25" fmla="*/ 686 h 907"/>
                <a:gd name="T26" fmla="*/ 36 w 907"/>
                <a:gd name="T27" fmla="*/ 637 h 907"/>
                <a:gd name="T28" fmla="*/ 123 w 907"/>
                <a:gd name="T29" fmla="*/ 557 h 907"/>
                <a:gd name="T30" fmla="*/ 86 w 907"/>
                <a:gd name="T31" fmla="*/ 510 h 907"/>
                <a:gd name="T32" fmla="*/ 0 w 907"/>
                <a:gd name="T33" fmla="*/ 403 h 907"/>
                <a:gd name="T34" fmla="*/ 117 w 907"/>
                <a:gd name="T35" fmla="*/ 376 h 907"/>
                <a:gd name="T36" fmla="*/ 107 w 907"/>
                <a:gd name="T37" fmla="*/ 319 h 907"/>
                <a:gd name="T38" fmla="*/ 86 w 907"/>
                <a:gd name="T39" fmla="*/ 183 h 907"/>
                <a:gd name="T40" fmla="*/ 201 w 907"/>
                <a:gd name="T41" fmla="*/ 217 h 907"/>
                <a:gd name="T42" fmla="*/ 221 w 907"/>
                <a:gd name="T43" fmla="*/ 164 h 907"/>
                <a:gd name="T44" fmla="*/ 270 w 907"/>
                <a:gd name="T45" fmla="*/ 36 h 907"/>
                <a:gd name="T46" fmla="*/ 350 w 907"/>
                <a:gd name="T47" fmla="*/ 123 h 907"/>
                <a:gd name="T48" fmla="*/ 398 w 907"/>
                <a:gd name="T49" fmla="*/ 86 h 907"/>
                <a:gd name="T50" fmla="*/ 504 w 907"/>
                <a:gd name="T51" fmla="*/ 0 h 907"/>
                <a:gd name="T52" fmla="*/ 531 w 907"/>
                <a:gd name="T53" fmla="*/ 117 h 907"/>
                <a:gd name="T54" fmla="*/ 589 w 907"/>
                <a:gd name="T55" fmla="*/ 108 h 907"/>
                <a:gd name="T56" fmla="*/ 724 w 907"/>
                <a:gd name="T57" fmla="*/ 86 h 907"/>
                <a:gd name="T58" fmla="*/ 690 w 907"/>
                <a:gd name="T59" fmla="*/ 201 h 907"/>
                <a:gd name="T60" fmla="*/ 744 w 907"/>
                <a:gd name="T61" fmla="*/ 221 h 907"/>
                <a:gd name="T62" fmla="*/ 871 w 907"/>
                <a:gd name="T63" fmla="*/ 270 h 907"/>
                <a:gd name="T64" fmla="*/ 784 w 907"/>
                <a:gd name="T65" fmla="*/ 350 h 907"/>
                <a:gd name="T66" fmla="*/ 821 w 907"/>
                <a:gd name="T67" fmla="*/ 398 h 907"/>
                <a:gd name="T68" fmla="*/ 907 w 907"/>
                <a:gd name="T69" fmla="*/ 504 h 907"/>
                <a:gd name="T70" fmla="*/ 791 w 907"/>
                <a:gd name="T71" fmla="*/ 531 h 907"/>
                <a:gd name="T72" fmla="*/ 454 w 907"/>
                <a:gd name="T73" fmla="*/ 226 h 907"/>
                <a:gd name="T74" fmla="*/ 454 w 907"/>
                <a:gd name="T75" fmla="*/ 682 h 907"/>
                <a:gd name="T76" fmla="*/ 454 w 907"/>
                <a:gd name="T77" fmla="*/ 226 h 907"/>
                <a:gd name="T78" fmla="*/ 428 w 907"/>
                <a:gd name="T79" fmla="*/ 406 h 907"/>
                <a:gd name="T80" fmla="*/ 391 w 907"/>
                <a:gd name="T81" fmla="*/ 359 h 907"/>
                <a:gd name="T82" fmla="*/ 320 w 907"/>
                <a:gd name="T83" fmla="*/ 399 h 907"/>
                <a:gd name="T84" fmla="*/ 331 w 907"/>
                <a:gd name="T85" fmla="*/ 507 h 907"/>
                <a:gd name="T86" fmla="*/ 435 w 907"/>
                <a:gd name="T87" fmla="*/ 520 h 907"/>
                <a:gd name="T88" fmla="*/ 414 w 907"/>
                <a:gd name="T89" fmla="*/ 490 h 907"/>
                <a:gd name="T90" fmla="*/ 357 w 907"/>
                <a:gd name="T91" fmla="*/ 445 h 907"/>
                <a:gd name="T92" fmla="*/ 390 w 907"/>
                <a:gd name="T93" fmla="*/ 396 h 907"/>
                <a:gd name="T94" fmla="*/ 568 w 907"/>
                <a:gd name="T95" fmla="*/ 449 h 907"/>
                <a:gd name="T96" fmla="*/ 510 w 907"/>
                <a:gd name="T97" fmla="*/ 414 h 907"/>
                <a:gd name="T98" fmla="*/ 509 w 907"/>
                <a:gd name="T99" fmla="*/ 398 h 907"/>
                <a:gd name="T100" fmla="*/ 562 w 907"/>
                <a:gd name="T101" fmla="*/ 405 h 907"/>
                <a:gd name="T102" fmla="*/ 523 w 907"/>
                <a:gd name="T103" fmla="*/ 359 h 907"/>
                <a:gd name="T104" fmla="*/ 461 w 907"/>
                <a:gd name="T105" fmla="*/ 408 h 907"/>
                <a:gd name="T106" fmla="*/ 477 w 907"/>
                <a:gd name="T107" fmla="*/ 445 h 907"/>
                <a:gd name="T108" fmla="*/ 523 w 907"/>
                <a:gd name="T109" fmla="*/ 469 h 907"/>
                <a:gd name="T110" fmla="*/ 531 w 907"/>
                <a:gd name="T111" fmla="*/ 481 h 907"/>
                <a:gd name="T112" fmla="*/ 512 w 907"/>
                <a:gd name="T113" fmla="*/ 493 h 907"/>
                <a:gd name="T114" fmla="*/ 460 w 907"/>
                <a:gd name="T115" fmla="*/ 479 h 907"/>
                <a:gd name="T116" fmla="*/ 483 w 907"/>
                <a:gd name="T117" fmla="*/ 527 h 907"/>
                <a:gd name="T118" fmla="*/ 546 w 907"/>
                <a:gd name="T119" fmla="*/ 523 h 907"/>
                <a:gd name="T120" fmla="*/ 576 w 907"/>
                <a:gd name="T121" fmla="*/ 47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7" h="907">
                  <a:moveTo>
                    <a:pt x="784" y="557"/>
                  </a:moveTo>
                  <a:cubicBezTo>
                    <a:pt x="782" y="569"/>
                    <a:pt x="787" y="580"/>
                    <a:pt x="800" y="589"/>
                  </a:cubicBezTo>
                  <a:cubicBezTo>
                    <a:pt x="871" y="637"/>
                    <a:pt x="871" y="637"/>
                    <a:pt x="871" y="637"/>
                  </a:cubicBezTo>
                  <a:cubicBezTo>
                    <a:pt x="821" y="724"/>
                    <a:pt x="821" y="724"/>
                    <a:pt x="821" y="724"/>
                  </a:cubicBezTo>
                  <a:cubicBezTo>
                    <a:pt x="744" y="686"/>
                    <a:pt x="744" y="686"/>
                    <a:pt x="744" y="686"/>
                  </a:cubicBezTo>
                  <a:cubicBezTo>
                    <a:pt x="729" y="678"/>
                    <a:pt x="715" y="680"/>
                    <a:pt x="706" y="690"/>
                  </a:cubicBezTo>
                  <a:cubicBezTo>
                    <a:pt x="701" y="695"/>
                    <a:pt x="695" y="701"/>
                    <a:pt x="690" y="706"/>
                  </a:cubicBezTo>
                  <a:cubicBezTo>
                    <a:pt x="680" y="715"/>
                    <a:pt x="678" y="729"/>
                    <a:pt x="686" y="744"/>
                  </a:cubicBezTo>
                  <a:cubicBezTo>
                    <a:pt x="724" y="821"/>
                    <a:pt x="724" y="821"/>
                    <a:pt x="724" y="821"/>
                  </a:cubicBezTo>
                  <a:cubicBezTo>
                    <a:pt x="637" y="872"/>
                    <a:pt x="637" y="872"/>
                    <a:pt x="637" y="872"/>
                  </a:cubicBezTo>
                  <a:cubicBezTo>
                    <a:pt x="589" y="800"/>
                    <a:pt x="589" y="800"/>
                    <a:pt x="589" y="800"/>
                  </a:cubicBezTo>
                  <a:cubicBezTo>
                    <a:pt x="580" y="787"/>
                    <a:pt x="569" y="782"/>
                    <a:pt x="557" y="784"/>
                  </a:cubicBezTo>
                  <a:cubicBezTo>
                    <a:pt x="549" y="786"/>
                    <a:pt x="540" y="789"/>
                    <a:pt x="531" y="791"/>
                  </a:cubicBezTo>
                  <a:cubicBezTo>
                    <a:pt x="518" y="794"/>
                    <a:pt x="510" y="805"/>
                    <a:pt x="510" y="821"/>
                  </a:cubicBezTo>
                  <a:cubicBezTo>
                    <a:pt x="504" y="907"/>
                    <a:pt x="504" y="907"/>
                    <a:pt x="504" y="907"/>
                  </a:cubicBezTo>
                  <a:cubicBezTo>
                    <a:pt x="403" y="907"/>
                    <a:pt x="403" y="907"/>
                    <a:pt x="403" y="907"/>
                  </a:cubicBezTo>
                  <a:cubicBezTo>
                    <a:pt x="398" y="821"/>
                    <a:pt x="398" y="821"/>
                    <a:pt x="398" y="821"/>
                  </a:cubicBezTo>
                  <a:cubicBezTo>
                    <a:pt x="397" y="805"/>
                    <a:pt x="389" y="794"/>
                    <a:pt x="376" y="791"/>
                  </a:cubicBezTo>
                  <a:cubicBezTo>
                    <a:pt x="367" y="789"/>
                    <a:pt x="359" y="786"/>
                    <a:pt x="350" y="784"/>
                  </a:cubicBezTo>
                  <a:cubicBezTo>
                    <a:pt x="338" y="782"/>
                    <a:pt x="327" y="787"/>
                    <a:pt x="318" y="800"/>
                  </a:cubicBezTo>
                  <a:cubicBezTo>
                    <a:pt x="270" y="872"/>
                    <a:pt x="270" y="872"/>
                    <a:pt x="270" y="872"/>
                  </a:cubicBezTo>
                  <a:cubicBezTo>
                    <a:pt x="183" y="821"/>
                    <a:pt x="183" y="821"/>
                    <a:pt x="183" y="821"/>
                  </a:cubicBezTo>
                  <a:cubicBezTo>
                    <a:pt x="221" y="744"/>
                    <a:pt x="221" y="744"/>
                    <a:pt x="221" y="744"/>
                  </a:cubicBezTo>
                  <a:cubicBezTo>
                    <a:pt x="229" y="729"/>
                    <a:pt x="227" y="715"/>
                    <a:pt x="217" y="706"/>
                  </a:cubicBezTo>
                  <a:cubicBezTo>
                    <a:pt x="212" y="701"/>
                    <a:pt x="206" y="695"/>
                    <a:pt x="201" y="690"/>
                  </a:cubicBezTo>
                  <a:cubicBezTo>
                    <a:pt x="192" y="680"/>
                    <a:pt x="178" y="678"/>
                    <a:pt x="164" y="686"/>
                  </a:cubicBezTo>
                  <a:cubicBezTo>
                    <a:pt x="86" y="724"/>
                    <a:pt x="86" y="724"/>
                    <a:pt x="86" y="724"/>
                  </a:cubicBezTo>
                  <a:cubicBezTo>
                    <a:pt x="36" y="637"/>
                    <a:pt x="36" y="637"/>
                    <a:pt x="36" y="637"/>
                  </a:cubicBezTo>
                  <a:cubicBezTo>
                    <a:pt x="107" y="589"/>
                    <a:pt x="107" y="589"/>
                    <a:pt x="107" y="589"/>
                  </a:cubicBezTo>
                  <a:cubicBezTo>
                    <a:pt x="121" y="580"/>
                    <a:pt x="125" y="569"/>
                    <a:pt x="123" y="557"/>
                  </a:cubicBezTo>
                  <a:cubicBezTo>
                    <a:pt x="121" y="549"/>
                    <a:pt x="119" y="540"/>
                    <a:pt x="117" y="531"/>
                  </a:cubicBezTo>
                  <a:cubicBezTo>
                    <a:pt x="113" y="519"/>
                    <a:pt x="103" y="510"/>
                    <a:pt x="86" y="510"/>
                  </a:cubicBezTo>
                  <a:cubicBezTo>
                    <a:pt x="0" y="504"/>
                    <a:pt x="0" y="504"/>
                    <a:pt x="0" y="504"/>
                  </a:cubicBezTo>
                  <a:cubicBezTo>
                    <a:pt x="0" y="403"/>
                    <a:pt x="0" y="403"/>
                    <a:pt x="0" y="403"/>
                  </a:cubicBezTo>
                  <a:cubicBezTo>
                    <a:pt x="86" y="398"/>
                    <a:pt x="86" y="398"/>
                    <a:pt x="86" y="398"/>
                  </a:cubicBezTo>
                  <a:cubicBezTo>
                    <a:pt x="103" y="397"/>
                    <a:pt x="113" y="389"/>
                    <a:pt x="117" y="376"/>
                  </a:cubicBezTo>
                  <a:cubicBezTo>
                    <a:pt x="119" y="367"/>
                    <a:pt x="121" y="359"/>
                    <a:pt x="123" y="350"/>
                  </a:cubicBezTo>
                  <a:cubicBezTo>
                    <a:pt x="125" y="338"/>
                    <a:pt x="121" y="327"/>
                    <a:pt x="107" y="319"/>
                  </a:cubicBezTo>
                  <a:cubicBezTo>
                    <a:pt x="36" y="270"/>
                    <a:pt x="36" y="270"/>
                    <a:pt x="36" y="270"/>
                  </a:cubicBezTo>
                  <a:cubicBezTo>
                    <a:pt x="86" y="183"/>
                    <a:pt x="86" y="183"/>
                    <a:pt x="86" y="183"/>
                  </a:cubicBezTo>
                  <a:cubicBezTo>
                    <a:pt x="164" y="221"/>
                    <a:pt x="164" y="221"/>
                    <a:pt x="164" y="221"/>
                  </a:cubicBezTo>
                  <a:cubicBezTo>
                    <a:pt x="178" y="229"/>
                    <a:pt x="192" y="227"/>
                    <a:pt x="201" y="217"/>
                  </a:cubicBezTo>
                  <a:cubicBezTo>
                    <a:pt x="206" y="212"/>
                    <a:pt x="212" y="206"/>
                    <a:pt x="217" y="201"/>
                  </a:cubicBezTo>
                  <a:cubicBezTo>
                    <a:pt x="227" y="192"/>
                    <a:pt x="229" y="178"/>
                    <a:pt x="221" y="164"/>
                  </a:cubicBezTo>
                  <a:cubicBezTo>
                    <a:pt x="183" y="86"/>
                    <a:pt x="183" y="86"/>
                    <a:pt x="183" y="86"/>
                  </a:cubicBezTo>
                  <a:cubicBezTo>
                    <a:pt x="270" y="36"/>
                    <a:pt x="270" y="36"/>
                    <a:pt x="270" y="36"/>
                  </a:cubicBezTo>
                  <a:cubicBezTo>
                    <a:pt x="318" y="108"/>
                    <a:pt x="318" y="108"/>
                    <a:pt x="318" y="108"/>
                  </a:cubicBezTo>
                  <a:cubicBezTo>
                    <a:pt x="327" y="121"/>
                    <a:pt x="338" y="125"/>
                    <a:pt x="350" y="123"/>
                  </a:cubicBezTo>
                  <a:cubicBezTo>
                    <a:pt x="359" y="121"/>
                    <a:pt x="367" y="119"/>
                    <a:pt x="376" y="117"/>
                  </a:cubicBezTo>
                  <a:cubicBezTo>
                    <a:pt x="389" y="113"/>
                    <a:pt x="397" y="103"/>
                    <a:pt x="398" y="86"/>
                  </a:cubicBezTo>
                  <a:cubicBezTo>
                    <a:pt x="403" y="0"/>
                    <a:pt x="403" y="0"/>
                    <a:pt x="403" y="0"/>
                  </a:cubicBezTo>
                  <a:cubicBezTo>
                    <a:pt x="504" y="0"/>
                    <a:pt x="504" y="0"/>
                    <a:pt x="504" y="0"/>
                  </a:cubicBezTo>
                  <a:cubicBezTo>
                    <a:pt x="510" y="86"/>
                    <a:pt x="510" y="86"/>
                    <a:pt x="510" y="86"/>
                  </a:cubicBezTo>
                  <a:cubicBezTo>
                    <a:pt x="510" y="103"/>
                    <a:pt x="518" y="113"/>
                    <a:pt x="531" y="117"/>
                  </a:cubicBezTo>
                  <a:cubicBezTo>
                    <a:pt x="540" y="119"/>
                    <a:pt x="549" y="121"/>
                    <a:pt x="557" y="123"/>
                  </a:cubicBezTo>
                  <a:cubicBezTo>
                    <a:pt x="569" y="125"/>
                    <a:pt x="580" y="121"/>
                    <a:pt x="589" y="108"/>
                  </a:cubicBezTo>
                  <a:cubicBezTo>
                    <a:pt x="637" y="36"/>
                    <a:pt x="637" y="36"/>
                    <a:pt x="637" y="36"/>
                  </a:cubicBezTo>
                  <a:cubicBezTo>
                    <a:pt x="724" y="86"/>
                    <a:pt x="724" y="86"/>
                    <a:pt x="724" y="86"/>
                  </a:cubicBezTo>
                  <a:cubicBezTo>
                    <a:pt x="686" y="164"/>
                    <a:pt x="686" y="164"/>
                    <a:pt x="686" y="164"/>
                  </a:cubicBezTo>
                  <a:cubicBezTo>
                    <a:pt x="678" y="178"/>
                    <a:pt x="680" y="192"/>
                    <a:pt x="690" y="201"/>
                  </a:cubicBezTo>
                  <a:cubicBezTo>
                    <a:pt x="695" y="206"/>
                    <a:pt x="701" y="212"/>
                    <a:pt x="706" y="217"/>
                  </a:cubicBezTo>
                  <a:cubicBezTo>
                    <a:pt x="715" y="227"/>
                    <a:pt x="729" y="229"/>
                    <a:pt x="744" y="221"/>
                  </a:cubicBezTo>
                  <a:cubicBezTo>
                    <a:pt x="821" y="183"/>
                    <a:pt x="821" y="183"/>
                    <a:pt x="821" y="183"/>
                  </a:cubicBezTo>
                  <a:cubicBezTo>
                    <a:pt x="871" y="270"/>
                    <a:pt x="871" y="270"/>
                    <a:pt x="871" y="270"/>
                  </a:cubicBezTo>
                  <a:cubicBezTo>
                    <a:pt x="800" y="319"/>
                    <a:pt x="800" y="319"/>
                    <a:pt x="800" y="319"/>
                  </a:cubicBezTo>
                  <a:cubicBezTo>
                    <a:pt x="787" y="327"/>
                    <a:pt x="782" y="338"/>
                    <a:pt x="784" y="350"/>
                  </a:cubicBezTo>
                  <a:cubicBezTo>
                    <a:pt x="786" y="359"/>
                    <a:pt x="789" y="367"/>
                    <a:pt x="791" y="376"/>
                  </a:cubicBezTo>
                  <a:cubicBezTo>
                    <a:pt x="794" y="389"/>
                    <a:pt x="805" y="397"/>
                    <a:pt x="821" y="398"/>
                  </a:cubicBezTo>
                  <a:cubicBezTo>
                    <a:pt x="907" y="403"/>
                    <a:pt x="907" y="403"/>
                    <a:pt x="907" y="403"/>
                  </a:cubicBezTo>
                  <a:cubicBezTo>
                    <a:pt x="907" y="504"/>
                    <a:pt x="907" y="504"/>
                    <a:pt x="907" y="504"/>
                  </a:cubicBezTo>
                  <a:cubicBezTo>
                    <a:pt x="821" y="510"/>
                    <a:pt x="821" y="510"/>
                    <a:pt x="821" y="510"/>
                  </a:cubicBezTo>
                  <a:cubicBezTo>
                    <a:pt x="805" y="510"/>
                    <a:pt x="794" y="519"/>
                    <a:pt x="791" y="531"/>
                  </a:cubicBezTo>
                  <a:cubicBezTo>
                    <a:pt x="789" y="540"/>
                    <a:pt x="786" y="549"/>
                    <a:pt x="784" y="557"/>
                  </a:cubicBezTo>
                  <a:close/>
                  <a:moveTo>
                    <a:pt x="454" y="226"/>
                  </a:moveTo>
                  <a:cubicBezTo>
                    <a:pt x="328" y="226"/>
                    <a:pt x="226" y="328"/>
                    <a:pt x="226" y="454"/>
                  </a:cubicBezTo>
                  <a:cubicBezTo>
                    <a:pt x="226" y="580"/>
                    <a:pt x="328" y="682"/>
                    <a:pt x="454" y="682"/>
                  </a:cubicBezTo>
                  <a:cubicBezTo>
                    <a:pt x="579" y="682"/>
                    <a:pt x="682" y="580"/>
                    <a:pt x="682" y="454"/>
                  </a:cubicBezTo>
                  <a:cubicBezTo>
                    <a:pt x="682" y="328"/>
                    <a:pt x="579" y="226"/>
                    <a:pt x="454" y="226"/>
                  </a:cubicBezTo>
                  <a:close/>
                  <a:moveTo>
                    <a:pt x="410" y="399"/>
                  </a:moveTo>
                  <a:cubicBezTo>
                    <a:pt x="416" y="401"/>
                    <a:pt x="422" y="403"/>
                    <a:pt x="428" y="406"/>
                  </a:cubicBezTo>
                  <a:cubicBezTo>
                    <a:pt x="442" y="371"/>
                    <a:pt x="442" y="371"/>
                    <a:pt x="442" y="371"/>
                  </a:cubicBezTo>
                  <a:cubicBezTo>
                    <a:pt x="426" y="363"/>
                    <a:pt x="409" y="359"/>
                    <a:pt x="391" y="359"/>
                  </a:cubicBezTo>
                  <a:cubicBezTo>
                    <a:pt x="374" y="359"/>
                    <a:pt x="360" y="363"/>
                    <a:pt x="348" y="370"/>
                  </a:cubicBezTo>
                  <a:cubicBezTo>
                    <a:pt x="336" y="377"/>
                    <a:pt x="327" y="387"/>
                    <a:pt x="320" y="399"/>
                  </a:cubicBezTo>
                  <a:cubicBezTo>
                    <a:pt x="314" y="412"/>
                    <a:pt x="311" y="428"/>
                    <a:pt x="311" y="445"/>
                  </a:cubicBezTo>
                  <a:cubicBezTo>
                    <a:pt x="311" y="472"/>
                    <a:pt x="317" y="493"/>
                    <a:pt x="331" y="507"/>
                  </a:cubicBezTo>
                  <a:cubicBezTo>
                    <a:pt x="344" y="522"/>
                    <a:pt x="363" y="529"/>
                    <a:pt x="388" y="529"/>
                  </a:cubicBezTo>
                  <a:cubicBezTo>
                    <a:pt x="405" y="529"/>
                    <a:pt x="421" y="526"/>
                    <a:pt x="435" y="520"/>
                  </a:cubicBezTo>
                  <a:cubicBezTo>
                    <a:pt x="435" y="482"/>
                    <a:pt x="435" y="482"/>
                    <a:pt x="435" y="482"/>
                  </a:cubicBezTo>
                  <a:cubicBezTo>
                    <a:pt x="428" y="485"/>
                    <a:pt x="421" y="488"/>
                    <a:pt x="414" y="490"/>
                  </a:cubicBezTo>
                  <a:cubicBezTo>
                    <a:pt x="407" y="492"/>
                    <a:pt x="400" y="493"/>
                    <a:pt x="393" y="493"/>
                  </a:cubicBezTo>
                  <a:cubicBezTo>
                    <a:pt x="369" y="493"/>
                    <a:pt x="357" y="477"/>
                    <a:pt x="357" y="445"/>
                  </a:cubicBezTo>
                  <a:cubicBezTo>
                    <a:pt x="357" y="430"/>
                    <a:pt x="360" y="418"/>
                    <a:pt x="365" y="409"/>
                  </a:cubicBezTo>
                  <a:cubicBezTo>
                    <a:pt x="371" y="400"/>
                    <a:pt x="380" y="396"/>
                    <a:pt x="390" y="396"/>
                  </a:cubicBezTo>
                  <a:cubicBezTo>
                    <a:pt x="397" y="396"/>
                    <a:pt x="404" y="397"/>
                    <a:pt x="410" y="399"/>
                  </a:cubicBezTo>
                  <a:close/>
                  <a:moveTo>
                    <a:pt x="568" y="449"/>
                  </a:moveTo>
                  <a:cubicBezTo>
                    <a:pt x="562" y="442"/>
                    <a:pt x="552" y="435"/>
                    <a:pt x="538" y="428"/>
                  </a:cubicBezTo>
                  <a:cubicBezTo>
                    <a:pt x="523" y="421"/>
                    <a:pt x="514" y="417"/>
                    <a:pt x="510" y="414"/>
                  </a:cubicBezTo>
                  <a:cubicBezTo>
                    <a:pt x="507" y="412"/>
                    <a:pt x="505" y="409"/>
                    <a:pt x="505" y="405"/>
                  </a:cubicBezTo>
                  <a:cubicBezTo>
                    <a:pt x="505" y="402"/>
                    <a:pt x="507" y="400"/>
                    <a:pt x="509" y="398"/>
                  </a:cubicBezTo>
                  <a:cubicBezTo>
                    <a:pt x="512" y="396"/>
                    <a:pt x="516" y="395"/>
                    <a:pt x="522" y="395"/>
                  </a:cubicBezTo>
                  <a:cubicBezTo>
                    <a:pt x="533" y="395"/>
                    <a:pt x="547" y="398"/>
                    <a:pt x="562" y="405"/>
                  </a:cubicBezTo>
                  <a:cubicBezTo>
                    <a:pt x="576" y="371"/>
                    <a:pt x="576" y="371"/>
                    <a:pt x="576" y="371"/>
                  </a:cubicBezTo>
                  <a:cubicBezTo>
                    <a:pt x="558" y="363"/>
                    <a:pt x="541" y="359"/>
                    <a:pt x="523" y="359"/>
                  </a:cubicBezTo>
                  <a:cubicBezTo>
                    <a:pt x="504" y="359"/>
                    <a:pt x="489" y="363"/>
                    <a:pt x="478" y="372"/>
                  </a:cubicBezTo>
                  <a:cubicBezTo>
                    <a:pt x="467" y="380"/>
                    <a:pt x="461" y="392"/>
                    <a:pt x="461" y="408"/>
                  </a:cubicBezTo>
                  <a:cubicBezTo>
                    <a:pt x="461" y="416"/>
                    <a:pt x="462" y="423"/>
                    <a:pt x="465" y="429"/>
                  </a:cubicBezTo>
                  <a:cubicBezTo>
                    <a:pt x="468" y="435"/>
                    <a:pt x="472" y="440"/>
                    <a:pt x="477" y="445"/>
                  </a:cubicBezTo>
                  <a:cubicBezTo>
                    <a:pt x="482" y="449"/>
                    <a:pt x="490" y="454"/>
                    <a:pt x="501" y="459"/>
                  </a:cubicBezTo>
                  <a:cubicBezTo>
                    <a:pt x="513" y="464"/>
                    <a:pt x="521" y="468"/>
                    <a:pt x="523" y="469"/>
                  </a:cubicBezTo>
                  <a:cubicBezTo>
                    <a:pt x="526" y="471"/>
                    <a:pt x="528" y="473"/>
                    <a:pt x="529" y="475"/>
                  </a:cubicBezTo>
                  <a:cubicBezTo>
                    <a:pt x="531" y="476"/>
                    <a:pt x="531" y="478"/>
                    <a:pt x="531" y="481"/>
                  </a:cubicBezTo>
                  <a:cubicBezTo>
                    <a:pt x="531" y="484"/>
                    <a:pt x="530" y="487"/>
                    <a:pt x="526" y="489"/>
                  </a:cubicBezTo>
                  <a:cubicBezTo>
                    <a:pt x="523" y="492"/>
                    <a:pt x="519" y="493"/>
                    <a:pt x="512" y="493"/>
                  </a:cubicBezTo>
                  <a:cubicBezTo>
                    <a:pt x="504" y="493"/>
                    <a:pt x="496" y="492"/>
                    <a:pt x="487" y="489"/>
                  </a:cubicBezTo>
                  <a:cubicBezTo>
                    <a:pt x="477" y="487"/>
                    <a:pt x="468" y="483"/>
                    <a:pt x="460" y="479"/>
                  </a:cubicBezTo>
                  <a:cubicBezTo>
                    <a:pt x="460" y="519"/>
                    <a:pt x="460" y="519"/>
                    <a:pt x="460" y="519"/>
                  </a:cubicBezTo>
                  <a:cubicBezTo>
                    <a:pt x="468" y="523"/>
                    <a:pt x="476" y="525"/>
                    <a:pt x="483" y="527"/>
                  </a:cubicBezTo>
                  <a:cubicBezTo>
                    <a:pt x="491" y="528"/>
                    <a:pt x="500" y="529"/>
                    <a:pt x="511" y="529"/>
                  </a:cubicBezTo>
                  <a:cubicBezTo>
                    <a:pt x="524" y="529"/>
                    <a:pt x="536" y="527"/>
                    <a:pt x="546" y="523"/>
                  </a:cubicBezTo>
                  <a:cubicBezTo>
                    <a:pt x="555" y="518"/>
                    <a:pt x="563" y="512"/>
                    <a:pt x="568" y="504"/>
                  </a:cubicBezTo>
                  <a:cubicBezTo>
                    <a:pt x="573" y="496"/>
                    <a:pt x="576" y="487"/>
                    <a:pt x="576" y="477"/>
                  </a:cubicBezTo>
                  <a:cubicBezTo>
                    <a:pt x="576" y="466"/>
                    <a:pt x="573" y="456"/>
                    <a:pt x="568" y="449"/>
                  </a:cubicBezTo>
                  <a:close/>
                </a:path>
              </a:pathLst>
            </a:custGeom>
            <a:solidFill>
              <a:srgbClr val="1BB8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17" name="図 16" descr="文字が書かれている&#10;&#10;低い精度で自動的に生成された説明">
            <a:extLst>
              <a:ext uri="{FF2B5EF4-FFF2-40B4-BE49-F238E27FC236}">
                <a16:creationId xmlns:a16="http://schemas.microsoft.com/office/drawing/2014/main" id="{B2B952CC-8CE3-D517-0541-5D3511B0D7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7083" y="2294442"/>
            <a:ext cx="729678" cy="729678"/>
          </a:xfrm>
          <a:prstGeom prst="rect">
            <a:avLst/>
          </a:prstGeom>
        </p:spPr>
      </p:pic>
      <p:sp>
        <p:nvSpPr>
          <p:cNvPr id="18" name="四角形: 角を丸くする 17">
            <a:extLst>
              <a:ext uri="{FF2B5EF4-FFF2-40B4-BE49-F238E27FC236}">
                <a16:creationId xmlns:a16="http://schemas.microsoft.com/office/drawing/2014/main" id="{69AEF9E6-ED33-5A64-7922-88A56BFEDDAF}"/>
              </a:ext>
            </a:extLst>
          </p:cNvPr>
          <p:cNvSpPr/>
          <p:nvPr/>
        </p:nvSpPr>
        <p:spPr>
          <a:xfrm>
            <a:off x="719646" y="3186170"/>
            <a:ext cx="1364553" cy="28385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lumMod val="75000"/>
                    <a:lumOff val="25000"/>
                  </a:schemeClr>
                </a:solidFill>
              </a:rPr>
              <a:t>住所情報</a:t>
            </a:r>
          </a:p>
        </p:txBody>
      </p:sp>
      <p:sp>
        <p:nvSpPr>
          <p:cNvPr id="19" name="四角形: 角を丸くする 18">
            <a:extLst>
              <a:ext uri="{FF2B5EF4-FFF2-40B4-BE49-F238E27FC236}">
                <a16:creationId xmlns:a16="http://schemas.microsoft.com/office/drawing/2014/main" id="{2CAE56BE-2058-F1B5-742E-C492E3945B75}"/>
              </a:ext>
            </a:extLst>
          </p:cNvPr>
          <p:cNvSpPr/>
          <p:nvPr/>
        </p:nvSpPr>
        <p:spPr>
          <a:xfrm>
            <a:off x="719646" y="3510270"/>
            <a:ext cx="1364553" cy="28385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lumMod val="75000"/>
                    <a:lumOff val="25000"/>
                  </a:schemeClr>
                </a:solidFill>
              </a:rPr>
              <a:t>登録番号</a:t>
            </a:r>
          </a:p>
        </p:txBody>
      </p:sp>
      <p:sp>
        <p:nvSpPr>
          <p:cNvPr id="20" name="四角形: 角を丸くする 19">
            <a:extLst>
              <a:ext uri="{FF2B5EF4-FFF2-40B4-BE49-F238E27FC236}">
                <a16:creationId xmlns:a16="http://schemas.microsoft.com/office/drawing/2014/main" id="{EE056A2A-CE8D-CB92-F608-BA63F7B0E30A}"/>
              </a:ext>
            </a:extLst>
          </p:cNvPr>
          <p:cNvSpPr/>
          <p:nvPr/>
        </p:nvSpPr>
        <p:spPr>
          <a:xfrm>
            <a:off x="719646" y="3832151"/>
            <a:ext cx="1364553" cy="28385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lumMod val="75000"/>
                    <a:lumOff val="25000"/>
                  </a:schemeClr>
                </a:solidFill>
              </a:rPr>
              <a:t>法人番号</a:t>
            </a:r>
          </a:p>
        </p:txBody>
      </p:sp>
      <p:sp>
        <p:nvSpPr>
          <p:cNvPr id="21" name="四角形吹き出し 57">
            <a:extLst>
              <a:ext uri="{FF2B5EF4-FFF2-40B4-BE49-F238E27FC236}">
                <a16:creationId xmlns:a16="http://schemas.microsoft.com/office/drawing/2014/main" id="{11BBFAD6-A870-FAC1-3BFC-C38B132541DC}"/>
              </a:ext>
            </a:extLst>
          </p:cNvPr>
          <p:cNvSpPr/>
          <p:nvPr/>
        </p:nvSpPr>
        <p:spPr>
          <a:xfrm>
            <a:off x="5851423" y="4015740"/>
            <a:ext cx="2932577" cy="399585"/>
          </a:xfrm>
          <a:prstGeom prst="wedgeRectCallout">
            <a:avLst>
              <a:gd name="adj1" fmla="val -54481"/>
              <a:gd name="adj2" fmla="val 50489"/>
            </a:avLst>
          </a:prstGeom>
          <a:solidFill>
            <a:srgbClr val="3BC1D5"/>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kumimoji="0" lang="ja-JP" altLang="en-US" sz="1200" b="1" kern="0" dirty="0">
                <a:solidFill>
                  <a:schemeClr val="bg1"/>
                </a:solidFill>
              </a:rPr>
              <a:t>取引先マスタ</a:t>
            </a:r>
            <a:r>
              <a:rPr kumimoji="0" lang="en-US" altLang="ja-JP" sz="1200" b="1" kern="0" dirty="0">
                <a:solidFill>
                  <a:schemeClr val="bg1"/>
                </a:solidFill>
              </a:rPr>
              <a:t>API</a:t>
            </a:r>
            <a:r>
              <a:rPr kumimoji="0" lang="ja-JP" altLang="en-US" sz="1200" b="1" kern="0" dirty="0">
                <a:solidFill>
                  <a:schemeClr val="bg1"/>
                </a:solidFill>
              </a:rPr>
              <a:t>で登録番号を自動取得</a:t>
            </a:r>
            <a:endParaRPr kumimoji="0" lang="en-US" altLang="ja-JP" sz="1200" b="1" kern="0" dirty="0">
              <a:solidFill>
                <a:schemeClr val="bg1"/>
              </a:solidFill>
            </a:endParaRPr>
          </a:p>
        </p:txBody>
      </p:sp>
      <p:grpSp>
        <p:nvGrpSpPr>
          <p:cNvPr id="22" name="グループ化 21">
            <a:extLst>
              <a:ext uri="{FF2B5EF4-FFF2-40B4-BE49-F238E27FC236}">
                <a16:creationId xmlns:a16="http://schemas.microsoft.com/office/drawing/2014/main" id="{35F908F4-7611-3CD5-D4AC-750139CCBA24}"/>
              </a:ext>
            </a:extLst>
          </p:cNvPr>
          <p:cNvGrpSpPr/>
          <p:nvPr/>
        </p:nvGrpSpPr>
        <p:grpSpPr>
          <a:xfrm>
            <a:off x="3433270" y="4450914"/>
            <a:ext cx="4252639" cy="280018"/>
            <a:chOff x="3981184" y="4163939"/>
            <a:chExt cx="4252639" cy="280018"/>
          </a:xfrm>
        </p:grpSpPr>
        <p:pic>
          <p:nvPicPr>
            <p:cNvPr id="23" name="図 22">
              <a:extLst>
                <a:ext uri="{FF2B5EF4-FFF2-40B4-BE49-F238E27FC236}">
                  <a16:creationId xmlns:a16="http://schemas.microsoft.com/office/drawing/2014/main" id="{92AA8F63-EFB2-E8C7-E60F-E4121E76ECCB}"/>
                </a:ext>
              </a:extLst>
            </p:cNvPr>
            <p:cNvPicPr>
              <a:picLocks noChangeAspect="1"/>
            </p:cNvPicPr>
            <p:nvPr/>
          </p:nvPicPr>
          <p:blipFill rotWithShape="1">
            <a:blip r:embed="rId7"/>
            <a:srcRect l="54546" t="11106"/>
            <a:stretch/>
          </p:blipFill>
          <p:spPr>
            <a:xfrm>
              <a:off x="5950423" y="4164185"/>
              <a:ext cx="2283400" cy="279527"/>
            </a:xfrm>
            <a:prstGeom prst="rect">
              <a:avLst/>
            </a:prstGeom>
          </p:spPr>
        </p:pic>
        <p:pic>
          <p:nvPicPr>
            <p:cNvPr id="24" name="図 23">
              <a:extLst>
                <a:ext uri="{FF2B5EF4-FFF2-40B4-BE49-F238E27FC236}">
                  <a16:creationId xmlns:a16="http://schemas.microsoft.com/office/drawing/2014/main" id="{0A5EF62A-49AD-44B8-3394-75C837AC5516}"/>
                </a:ext>
              </a:extLst>
            </p:cNvPr>
            <p:cNvPicPr>
              <a:picLocks noChangeAspect="1"/>
            </p:cNvPicPr>
            <p:nvPr/>
          </p:nvPicPr>
          <p:blipFill rotWithShape="1">
            <a:blip r:embed="rId7"/>
            <a:srcRect t="24709" r="68249" b="16073"/>
            <a:stretch/>
          </p:blipFill>
          <p:spPr>
            <a:xfrm>
              <a:off x="3981184" y="4163939"/>
              <a:ext cx="1981143" cy="280018"/>
            </a:xfrm>
            <a:prstGeom prst="rect">
              <a:avLst/>
            </a:prstGeom>
          </p:spPr>
        </p:pic>
      </p:grpSp>
      <p:sp>
        <p:nvSpPr>
          <p:cNvPr id="28" name="正方形/長方形 27">
            <a:extLst>
              <a:ext uri="{FF2B5EF4-FFF2-40B4-BE49-F238E27FC236}">
                <a16:creationId xmlns:a16="http://schemas.microsoft.com/office/drawing/2014/main" id="{15123FDB-7DAD-3771-4DFC-E2C8198CA0D7}"/>
              </a:ext>
            </a:extLst>
          </p:cNvPr>
          <p:cNvSpPr/>
          <p:nvPr/>
        </p:nvSpPr>
        <p:spPr>
          <a:xfrm>
            <a:off x="3287535" y="4430806"/>
            <a:ext cx="4876670" cy="320234"/>
          </a:xfrm>
          <a:prstGeom prst="rect">
            <a:avLst/>
          </a:prstGeom>
          <a:noFill/>
          <a:ln w="19050">
            <a:solidFill>
              <a:srgbClr val="3BC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a:extLst>
              <a:ext uri="{FF2B5EF4-FFF2-40B4-BE49-F238E27FC236}">
                <a16:creationId xmlns:a16="http://schemas.microsoft.com/office/drawing/2014/main" id="{2313B9CF-C500-B26C-1715-099ACFB5B2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5404" y="1223474"/>
            <a:ext cx="2115143" cy="405000"/>
          </a:xfrm>
          <a:prstGeom prst="rect">
            <a:avLst/>
          </a:prstGeom>
        </p:spPr>
      </p:pic>
    </p:spTree>
    <p:extLst>
      <p:ext uri="{BB962C8B-B14F-4D97-AF65-F5344CB8AC3E}">
        <p14:creationId xmlns:p14="http://schemas.microsoft.com/office/powerpoint/2010/main" val="141745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2"/>
          <a:stretch>
            <a:fillRect/>
          </a:stretch>
        </p:blipFill>
        <p:spPr>
          <a:xfrm>
            <a:off x="712686" y="3255826"/>
            <a:ext cx="3339745" cy="1676174"/>
          </a:xfrm>
          <a:prstGeom prst="rect">
            <a:avLst/>
          </a:prstGeom>
          <a:ln>
            <a:solidFill>
              <a:schemeClr val="bg1">
                <a:lumMod val="65000"/>
              </a:schemeClr>
            </a:solidFill>
          </a:ln>
        </p:spPr>
      </p:pic>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7</a:t>
            </a:fld>
            <a:endParaRPr lang="ja-JP" altLang="en-US" dirty="0"/>
          </a:p>
        </p:txBody>
      </p:sp>
      <p:sp>
        <p:nvSpPr>
          <p:cNvPr id="5" name="タイトル 4"/>
          <p:cNvSpPr>
            <a:spLocks noGrp="1"/>
          </p:cNvSpPr>
          <p:nvPr>
            <p:ph type="title"/>
          </p:nvPr>
        </p:nvSpPr>
        <p:spPr/>
        <p:txBody>
          <a:bodyPr/>
          <a:lstStyle/>
          <a:p>
            <a:r>
              <a:rPr lang="en-US" altLang="ja-JP" dirty="0" err="1"/>
              <a:t>SuperStream</a:t>
            </a:r>
            <a:r>
              <a:rPr lang="en-US" altLang="ja-JP" dirty="0"/>
              <a:t>-NX</a:t>
            </a:r>
            <a:r>
              <a:rPr lang="ja-JP" altLang="en-US" dirty="0"/>
              <a:t>の仕訳入力（一覧入力）</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en-US" altLang="ja-JP" dirty="0"/>
              <a:t>Excel</a:t>
            </a:r>
            <a:r>
              <a:rPr lang="ja-JP" altLang="en-US" dirty="0"/>
              <a:t>で入力した仕訳をコピー</a:t>
            </a:r>
            <a:r>
              <a:rPr lang="en-US" altLang="ja-JP" dirty="0"/>
              <a:t>&amp;</a:t>
            </a:r>
            <a:r>
              <a:rPr lang="ja-JP" altLang="en-US" dirty="0"/>
              <a:t>ペーストでかんたん登録</a:t>
            </a:r>
          </a:p>
        </p:txBody>
      </p:sp>
      <p:sp>
        <p:nvSpPr>
          <p:cNvPr id="8" name="テキスト プレースホルダー 7"/>
          <p:cNvSpPr>
            <a:spLocks noGrp="1"/>
          </p:cNvSpPr>
          <p:nvPr>
            <p:ph type="body" sz="quarter" idx="17"/>
          </p:nvPr>
        </p:nvSpPr>
        <p:spPr/>
        <p:txBody>
          <a:bodyPr/>
          <a:lstStyle/>
          <a:p>
            <a:pPr fontAlgn="ctr">
              <a:buClr>
                <a:srgbClr val="0065AE">
                  <a:lumMod val="20000"/>
                  <a:lumOff val="80000"/>
                </a:srgbClr>
              </a:buClr>
              <a:buSzPct val="75000"/>
              <a:defRPr/>
            </a:pPr>
            <a:r>
              <a:rPr lang="ja-JP" altLang="en-US" dirty="0">
                <a:solidFill>
                  <a:prstClr val="black"/>
                </a:solidFill>
                <a:cs typeface="メイリオ" pitchFamily="50" charset="-128"/>
              </a:rPr>
              <a:t>振替伝票の明細行に項目コードや金額等を直接入力する方法で、仕訳の一括登録が可能です仕訳を</a:t>
            </a:r>
            <a:r>
              <a:rPr lang="en-US" altLang="ja-JP" dirty="0">
                <a:solidFill>
                  <a:prstClr val="black"/>
                </a:solidFill>
                <a:cs typeface="メイリオ" pitchFamily="50" charset="-128"/>
              </a:rPr>
              <a:t>Excel</a:t>
            </a:r>
            <a:r>
              <a:rPr lang="ja-JP" altLang="en-US" dirty="0">
                <a:solidFill>
                  <a:prstClr val="black"/>
                </a:solidFill>
                <a:cs typeface="メイリオ" pitchFamily="50" charset="-128"/>
              </a:rPr>
              <a:t>に出力したり、</a:t>
            </a:r>
            <a:r>
              <a:rPr lang="en-US" altLang="ja-JP" dirty="0">
                <a:solidFill>
                  <a:prstClr val="black"/>
                </a:solidFill>
                <a:cs typeface="メイリオ" pitchFamily="50" charset="-128"/>
              </a:rPr>
              <a:t>Excel</a:t>
            </a:r>
            <a:r>
              <a:rPr lang="ja-JP" altLang="en-US" dirty="0">
                <a:solidFill>
                  <a:prstClr val="black"/>
                </a:solidFill>
                <a:cs typeface="メイリオ" pitchFamily="50" charset="-128"/>
              </a:rPr>
              <a:t>からコピー＆ペーストで仕訳を登録することも可能です</a:t>
            </a:r>
            <a:endParaRPr lang="en-US" altLang="ja-JP" dirty="0">
              <a:solidFill>
                <a:prstClr val="black"/>
              </a:solidFill>
              <a:cs typeface="メイリオ" pitchFamily="50" charset="-128"/>
            </a:endParaRPr>
          </a:p>
        </p:txBody>
      </p:sp>
      <p:sp>
        <p:nvSpPr>
          <p:cNvPr id="75" name="角丸四角形 74"/>
          <p:cNvSpPr/>
          <p:nvPr/>
        </p:nvSpPr>
        <p:spPr>
          <a:xfrm>
            <a:off x="4535996" y="3831890"/>
            <a:ext cx="1476000" cy="288000"/>
          </a:xfrm>
          <a:prstGeom prst="roundRect">
            <a:avLst/>
          </a:prstGeom>
          <a:solidFill>
            <a:schemeClr val="accent1"/>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srgbClr val="FFFFFF"/>
                </a:solidFill>
                <a:effectLst/>
                <a:uLnTx/>
                <a:uFillTx/>
                <a:latin typeface="メイリオ"/>
                <a:ea typeface="メイリオ"/>
                <a:cs typeface="+mn-cs"/>
              </a:rPr>
              <a:t>コピー＆ペースト</a:t>
            </a:r>
          </a:p>
        </p:txBody>
      </p:sp>
      <p:grpSp>
        <p:nvGrpSpPr>
          <p:cNvPr id="85" name="グループ化 84"/>
          <p:cNvGrpSpPr/>
          <p:nvPr/>
        </p:nvGrpSpPr>
        <p:grpSpPr>
          <a:xfrm>
            <a:off x="6894834" y="1743658"/>
            <a:ext cx="166463" cy="223778"/>
            <a:chOff x="7603022" y="2547081"/>
            <a:chExt cx="217437" cy="268922"/>
          </a:xfrm>
        </p:grpSpPr>
        <p:sp>
          <p:nvSpPr>
            <p:cNvPr id="86" name="Freeform 388"/>
            <p:cNvSpPr>
              <a:spLocks/>
            </p:cNvSpPr>
            <p:nvPr/>
          </p:nvSpPr>
          <p:spPr bwMode="auto">
            <a:xfrm>
              <a:off x="7603022" y="2717398"/>
              <a:ext cx="79727" cy="98605"/>
            </a:xfrm>
            <a:custGeom>
              <a:avLst/>
              <a:gdLst/>
              <a:ahLst/>
              <a:cxnLst>
                <a:cxn ang="0">
                  <a:pos x="22" y="0"/>
                </a:cxn>
                <a:cxn ang="0">
                  <a:pos x="0" y="88"/>
                </a:cxn>
                <a:cxn ang="0">
                  <a:pos x="88" y="66"/>
                </a:cxn>
                <a:cxn ang="0">
                  <a:pos x="22" y="0"/>
                </a:cxn>
              </a:cxnLst>
              <a:rect l="0" t="0" r="r" b="b"/>
              <a:pathLst>
                <a:path w="88" h="88">
                  <a:moveTo>
                    <a:pt x="22" y="0"/>
                  </a:moveTo>
                  <a:lnTo>
                    <a:pt x="0" y="88"/>
                  </a:lnTo>
                  <a:lnTo>
                    <a:pt x="88" y="66"/>
                  </a:lnTo>
                  <a:lnTo>
                    <a:pt x="22"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endParaRPr>
            </a:p>
          </p:txBody>
        </p:sp>
        <p:sp>
          <p:nvSpPr>
            <p:cNvPr id="87" name="Freeform 389"/>
            <p:cNvSpPr>
              <a:spLocks/>
            </p:cNvSpPr>
            <p:nvPr/>
          </p:nvSpPr>
          <p:spPr bwMode="auto">
            <a:xfrm>
              <a:off x="7746168" y="2547081"/>
              <a:ext cx="74291" cy="91882"/>
            </a:xfrm>
            <a:custGeom>
              <a:avLst/>
              <a:gdLst/>
              <a:ahLst/>
              <a:cxnLst>
                <a:cxn ang="0">
                  <a:pos x="66" y="82"/>
                </a:cxn>
                <a:cxn ang="0">
                  <a:pos x="82" y="66"/>
                </a:cxn>
                <a:cxn ang="0">
                  <a:pos x="16" y="0"/>
                </a:cxn>
                <a:cxn ang="0">
                  <a:pos x="0" y="16"/>
                </a:cxn>
                <a:cxn ang="0">
                  <a:pos x="66" y="82"/>
                </a:cxn>
              </a:cxnLst>
              <a:rect l="0" t="0" r="r" b="b"/>
              <a:pathLst>
                <a:path w="82" h="82">
                  <a:moveTo>
                    <a:pt x="66" y="82"/>
                  </a:moveTo>
                  <a:lnTo>
                    <a:pt x="82" y="66"/>
                  </a:lnTo>
                  <a:lnTo>
                    <a:pt x="16" y="0"/>
                  </a:lnTo>
                  <a:lnTo>
                    <a:pt x="0" y="16"/>
                  </a:lnTo>
                  <a:lnTo>
                    <a:pt x="66" y="8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endParaRPr>
            </a:p>
          </p:txBody>
        </p:sp>
        <p:sp>
          <p:nvSpPr>
            <p:cNvPr id="88" name="Freeform 390"/>
            <p:cNvSpPr>
              <a:spLocks/>
            </p:cNvSpPr>
            <p:nvPr/>
          </p:nvSpPr>
          <p:spPr bwMode="auto">
            <a:xfrm>
              <a:off x="7642885" y="2582937"/>
              <a:ext cx="148582" cy="183763"/>
            </a:xfrm>
            <a:custGeom>
              <a:avLst/>
              <a:gdLst/>
              <a:ahLst/>
              <a:cxnLst>
                <a:cxn ang="0">
                  <a:pos x="98" y="0"/>
                </a:cxn>
                <a:cxn ang="0">
                  <a:pos x="0" y="98"/>
                </a:cxn>
                <a:cxn ang="0">
                  <a:pos x="66" y="164"/>
                </a:cxn>
                <a:cxn ang="0">
                  <a:pos x="164" y="66"/>
                </a:cxn>
                <a:cxn ang="0">
                  <a:pos x="98" y="0"/>
                </a:cxn>
              </a:cxnLst>
              <a:rect l="0" t="0" r="r" b="b"/>
              <a:pathLst>
                <a:path w="164" h="164">
                  <a:moveTo>
                    <a:pt x="98" y="0"/>
                  </a:moveTo>
                  <a:lnTo>
                    <a:pt x="0" y="98"/>
                  </a:lnTo>
                  <a:lnTo>
                    <a:pt x="66" y="164"/>
                  </a:lnTo>
                  <a:lnTo>
                    <a:pt x="164" y="66"/>
                  </a:lnTo>
                  <a:lnTo>
                    <a:pt x="9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endParaRPr>
            </a:p>
          </p:txBody>
        </p:sp>
      </p:grpSp>
      <p:cxnSp>
        <p:nvCxnSpPr>
          <p:cNvPr id="24" name="直線矢印コネクタ 23"/>
          <p:cNvCxnSpPr/>
          <p:nvPr/>
        </p:nvCxnSpPr>
        <p:spPr>
          <a:xfrm flipV="1">
            <a:off x="4716016" y="2967794"/>
            <a:ext cx="1111868" cy="2291"/>
          </a:xfrm>
          <a:prstGeom prst="straightConnector1">
            <a:avLst/>
          </a:prstGeom>
          <a:noFill/>
          <a:ln w="38100" cap="flat" cmpd="sng" algn="ctr">
            <a:solidFill>
              <a:srgbClr val="FABE00"/>
            </a:solidFill>
            <a:prstDash val="solid"/>
            <a:tailEnd type="arrow"/>
          </a:ln>
          <a:effectLst/>
        </p:spPr>
      </p:cxnSp>
      <p:cxnSp>
        <p:nvCxnSpPr>
          <p:cNvPr id="25" name="直線矢印コネクタ 24"/>
          <p:cNvCxnSpPr/>
          <p:nvPr/>
        </p:nvCxnSpPr>
        <p:spPr>
          <a:xfrm>
            <a:off x="4716016" y="3435846"/>
            <a:ext cx="1111868" cy="0"/>
          </a:xfrm>
          <a:prstGeom prst="straightConnector1">
            <a:avLst/>
          </a:prstGeom>
          <a:noFill/>
          <a:ln w="38100" cap="flat" cmpd="sng" algn="ctr">
            <a:solidFill>
              <a:srgbClr val="FABE00"/>
            </a:solidFill>
            <a:prstDash val="solid"/>
            <a:headEnd type="arrow"/>
            <a:tailEnd type="none"/>
          </a:ln>
          <a:effectLst/>
        </p:spPr>
      </p:cxnSp>
      <p:sp>
        <p:nvSpPr>
          <p:cNvPr id="27" name="角丸四角形 26"/>
          <p:cNvSpPr/>
          <p:nvPr/>
        </p:nvSpPr>
        <p:spPr>
          <a:xfrm>
            <a:off x="4549315" y="2247746"/>
            <a:ext cx="1476000" cy="288000"/>
          </a:xfrm>
          <a:prstGeom prst="roundRect">
            <a:avLst/>
          </a:prstGeom>
          <a:solidFill>
            <a:srgbClr val="008000"/>
          </a:solidFill>
          <a:ln w="25400" cap="flat" cmpd="sng" algn="ctr">
            <a:solidFill>
              <a:srgbClr val="008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ysClr val="window" lastClr="FFFFFF"/>
                </a:solidFill>
                <a:effectLst/>
                <a:uLnTx/>
                <a:uFillTx/>
              </a:rPr>
              <a:t>Excel</a:t>
            </a:r>
            <a:r>
              <a:rPr kumimoji="0" lang="ja-JP" altLang="en-US" sz="1200" b="1" i="0" u="none" strike="noStrike" kern="0" cap="none" spc="0" normalizeH="0" baseline="0" noProof="0" dirty="0">
                <a:ln>
                  <a:noFill/>
                </a:ln>
                <a:solidFill>
                  <a:sysClr val="window" lastClr="FFFFFF"/>
                </a:solidFill>
                <a:effectLst/>
                <a:uLnTx/>
                <a:uFillTx/>
              </a:rPr>
              <a:t>出力</a:t>
            </a:r>
            <a:endParaRPr kumimoji="0" lang="en-US" altLang="ja-JP" sz="1200" b="1" i="0" u="none" strike="noStrike" kern="0" cap="none" spc="0" normalizeH="0" baseline="0" noProof="0" dirty="0">
              <a:ln>
                <a:noFill/>
              </a:ln>
              <a:solidFill>
                <a:sysClr val="window" lastClr="FFFFFF"/>
              </a:solidFill>
              <a:effectLst/>
              <a:uLnTx/>
              <a:uFillTx/>
            </a:endParaRPr>
          </a:p>
        </p:txBody>
      </p:sp>
      <p:pic>
        <p:nvPicPr>
          <p:cNvPr id="2" name="図 1"/>
          <p:cNvPicPr>
            <a:picLocks noChangeAspect="1"/>
          </p:cNvPicPr>
          <p:nvPr/>
        </p:nvPicPr>
        <p:blipFill rotWithShape="1">
          <a:blip r:embed="rId3"/>
          <a:srcRect b="18382"/>
          <a:stretch/>
        </p:blipFill>
        <p:spPr>
          <a:xfrm>
            <a:off x="806152" y="1574626"/>
            <a:ext cx="3246747" cy="1521323"/>
          </a:xfrm>
          <a:prstGeom prst="rect">
            <a:avLst/>
          </a:prstGeom>
          <a:ln>
            <a:solidFill>
              <a:schemeClr val="bg1">
                <a:lumMod val="65000"/>
              </a:schemeClr>
            </a:solidFill>
          </a:ln>
        </p:spPr>
      </p:pic>
      <p:sp>
        <p:nvSpPr>
          <p:cNvPr id="28" name="Freeform 330"/>
          <p:cNvSpPr>
            <a:spLocks noEditPoints="1"/>
          </p:cNvSpPr>
          <p:nvPr/>
        </p:nvSpPr>
        <p:spPr bwMode="auto">
          <a:xfrm>
            <a:off x="7485537" y="2261426"/>
            <a:ext cx="569167" cy="863499"/>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FABE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grpSp>
        <p:nvGrpSpPr>
          <p:cNvPr id="29" name="グループ化 525"/>
          <p:cNvGrpSpPr/>
          <p:nvPr/>
        </p:nvGrpSpPr>
        <p:grpSpPr>
          <a:xfrm>
            <a:off x="6874864" y="2563254"/>
            <a:ext cx="566791" cy="535829"/>
            <a:chOff x="3784104" y="1923678"/>
            <a:chExt cx="381000" cy="381000"/>
          </a:xfrm>
          <a:solidFill>
            <a:srgbClr val="FABE00"/>
          </a:solidFill>
        </p:grpSpPr>
        <p:sp>
          <p:nvSpPr>
            <p:cNvPr id="30" name="Freeform 560"/>
            <p:cNvSpPr>
              <a:spLocks/>
            </p:cNvSpPr>
            <p:nvPr/>
          </p:nvSpPr>
          <p:spPr bwMode="auto">
            <a:xfrm>
              <a:off x="3873004" y="2253878"/>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31"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grpSp>
      <p:sp>
        <p:nvSpPr>
          <p:cNvPr id="32" name="角丸四角形 31"/>
          <p:cNvSpPr/>
          <p:nvPr/>
        </p:nvSpPr>
        <p:spPr>
          <a:xfrm>
            <a:off x="6732404" y="1861502"/>
            <a:ext cx="1476000" cy="288000"/>
          </a:xfrm>
          <a:prstGeom prst="roundRect">
            <a:avLst/>
          </a:prstGeom>
          <a:solidFill>
            <a:srgbClr val="008000"/>
          </a:solidFill>
          <a:ln w="25400" cap="flat" cmpd="sng" algn="ctr">
            <a:solidFill>
              <a:srgbClr val="008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dirty="0">
                <a:ln>
                  <a:noFill/>
                </a:ln>
                <a:solidFill>
                  <a:sysClr val="window" lastClr="FFFFFF"/>
                </a:solidFill>
                <a:effectLst/>
                <a:uLnTx/>
                <a:uFillTx/>
              </a:rPr>
              <a:t>  Excel</a:t>
            </a:r>
            <a:r>
              <a:rPr kumimoji="0" lang="ja-JP" altLang="en-US" sz="1400" b="1" i="0" u="none" strike="noStrike" kern="0" cap="none" spc="0" normalizeH="0" baseline="0" noProof="0" dirty="0">
                <a:ln>
                  <a:noFill/>
                </a:ln>
                <a:solidFill>
                  <a:sysClr val="window" lastClr="FFFFFF"/>
                </a:solidFill>
                <a:effectLst/>
                <a:uLnTx/>
                <a:uFillTx/>
              </a:rPr>
              <a:t>入力</a:t>
            </a:r>
            <a:endParaRPr kumimoji="0" lang="en-US" altLang="ja-JP" sz="1400" b="1" i="0" u="none" strike="noStrike" kern="0" cap="none" spc="0" normalizeH="0" baseline="0" noProof="0" dirty="0">
              <a:ln>
                <a:noFill/>
              </a:ln>
              <a:solidFill>
                <a:sysClr val="window" lastClr="FFFFFF"/>
              </a:solidFill>
              <a:effectLst/>
              <a:uLnTx/>
              <a:uFillTx/>
            </a:endParaRPr>
          </a:p>
        </p:txBody>
      </p:sp>
      <p:grpSp>
        <p:nvGrpSpPr>
          <p:cNvPr id="33" name="グループ化 32"/>
          <p:cNvGrpSpPr/>
          <p:nvPr/>
        </p:nvGrpSpPr>
        <p:grpSpPr>
          <a:xfrm>
            <a:off x="6817884" y="1851670"/>
            <a:ext cx="166463" cy="223778"/>
            <a:chOff x="7603022" y="2547081"/>
            <a:chExt cx="217437" cy="268922"/>
          </a:xfrm>
        </p:grpSpPr>
        <p:sp>
          <p:nvSpPr>
            <p:cNvPr id="34" name="Freeform 388"/>
            <p:cNvSpPr>
              <a:spLocks/>
            </p:cNvSpPr>
            <p:nvPr/>
          </p:nvSpPr>
          <p:spPr bwMode="auto">
            <a:xfrm>
              <a:off x="7603022" y="2717398"/>
              <a:ext cx="79727" cy="98605"/>
            </a:xfrm>
            <a:custGeom>
              <a:avLst/>
              <a:gdLst/>
              <a:ahLst/>
              <a:cxnLst>
                <a:cxn ang="0">
                  <a:pos x="22" y="0"/>
                </a:cxn>
                <a:cxn ang="0">
                  <a:pos x="0" y="88"/>
                </a:cxn>
                <a:cxn ang="0">
                  <a:pos x="88" y="66"/>
                </a:cxn>
                <a:cxn ang="0">
                  <a:pos x="22" y="0"/>
                </a:cxn>
              </a:cxnLst>
              <a:rect l="0" t="0" r="r" b="b"/>
              <a:pathLst>
                <a:path w="88" h="88">
                  <a:moveTo>
                    <a:pt x="22" y="0"/>
                  </a:moveTo>
                  <a:lnTo>
                    <a:pt x="0" y="88"/>
                  </a:lnTo>
                  <a:lnTo>
                    <a:pt x="88" y="66"/>
                  </a:lnTo>
                  <a:lnTo>
                    <a:pt x="22"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endParaRPr>
            </a:p>
          </p:txBody>
        </p:sp>
        <p:sp>
          <p:nvSpPr>
            <p:cNvPr id="35" name="Freeform 389"/>
            <p:cNvSpPr>
              <a:spLocks/>
            </p:cNvSpPr>
            <p:nvPr/>
          </p:nvSpPr>
          <p:spPr bwMode="auto">
            <a:xfrm>
              <a:off x="7746168" y="2547081"/>
              <a:ext cx="74291" cy="91882"/>
            </a:xfrm>
            <a:custGeom>
              <a:avLst/>
              <a:gdLst/>
              <a:ahLst/>
              <a:cxnLst>
                <a:cxn ang="0">
                  <a:pos x="66" y="82"/>
                </a:cxn>
                <a:cxn ang="0">
                  <a:pos x="82" y="66"/>
                </a:cxn>
                <a:cxn ang="0">
                  <a:pos x="16" y="0"/>
                </a:cxn>
                <a:cxn ang="0">
                  <a:pos x="0" y="16"/>
                </a:cxn>
                <a:cxn ang="0">
                  <a:pos x="66" y="82"/>
                </a:cxn>
              </a:cxnLst>
              <a:rect l="0" t="0" r="r" b="b"/>
              <a:pathLst>
                <a:path w="82" h="82">
                  <a:moveTo>
                    <a:pt x="66" y="82"/>
                  </a:moveTo>
                  <a:lnTo>
                    <a:pt x="82" y="66"/>
                  </a:lnTo>
                  <a:lnTo>
                    <a:pt x="16" y="0"/>
                  </a:lnTo>
                  <a:lnTo>
                    <a:pt x="0" y="16"/>
                  </a:lnTo>
                  <a:lnTo>
                    <a:pt x="66" y="8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endParaRPr>
            </a:p>
          </p:txBody>
        </p:sp>
        <p:sp>
          <p:nvSpPr>
            <p:cNvPr id="36" name="Freeform 390"/>
            <p:cNvSpPr>
              <a:spLocks/>
            </p:cNvSpPr>
            <p:nvPr/>
          </p:nvSpPr>
          <p:spPr bwMode="auto">
            <a:xfrm>
              <a:off x="7642885" y="2582937"/>
              <a:ext cx="148582" cy="183763"/>
            </a:xfrm>
            <a:custGeom>
              <a:avLst/>
              <a:gdLst/>
              <a:ahLst/>
              <a:cxnLst>
                <a:cxn ang="0">
                  <a:pos x="98" y="0"/>
                </a:cxn>
                <a:cxn ang="0">
                  <a:pos x="0" y="98"/>
                </a:cxn>
                <a:cxn ang="0">
                  <a:pos x="66" y="164"/>
                </a:cxn>
                <a:cxn ang="0">
                  <a:pos x="164" y="66"/>
                </a:cxn>
                <a:cxn ang="0">
                  <a:pos x="98" y="0"/>
                </a:cxn>
              </a:cxnLst>
              <a:rect l="0" t="0" r="r" b="b"/>
              <a:pathLst>
                <a:path w="164" h="164">
                  <a:moveTo>
                    <a:pt x="98" y="0"/>
                  </a:moveTo>
                  <a:lnTo>
                    <a:pt x="0" y="98"/>
                  </a:lnTo>
                  <a:lnTo>
                    <a:pt x="66" y="164"/>
                  </a:lnTo>
                  <a:lnTo>
                    <a:pt x="164" y="66"/>
                  </a:lnTo>
                  <a:lnTo>
                    <a:pt x="9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endParaRPr>
            </a:p>
          </p:txBody>
        </p:sp>
      </p:grpSp>
      <p:sp>
        <p:nvSpPr>
          <p:cNvPr id="11" name="正方形/長方形 10"/>
          <p:cNvSpPr/>
          <p:nvPr/>
        </p:nvSpPr>
        <p:spPr>
          <a:xfrm>
            <a:off x="712686" y="4227902"/>
            <a:ext cx="3322687" cy="691035"/>
          </a:xfrm>
          <a:prstGeom prst="rect">
            <a:avLst/>
          </a:prstGeom>
          <a:noFill/>
          <a:ln w="1905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a:p>
        </p:txBody>
      </p:sp>
      <p:sp>
        <p:nvSpPr>
          <p:cNvPr id="12" name="角丸四角形 11"/>
          <p:cNvSpPr/>
          <p:nvPr/>
        </p:nvSpPr>
        <p:spPr>
          <a:xfrm>
            <a:off x="323527" y="1455626"/>
            <a:ext cx="756000" cy="252028"/>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kumimoji="1" lang="en-US" altLang="ja-JP" sz="1200" b="1" dirty="0"/>
              <a:t>Before</a:t>
            </a:r>
            <a:endParaRPr kumimoji="1" lang="ja-JP" altLang="en-US" sz="1200" b="1" dirty="0"/>
          </a:p>
        </p:txBody>
      </p:sp>
      <p:sp>
        <p:nvSpPr>
          <p:cNvPr id="40" name="角丸四角形 39"/>
          <p:cNvSpPr/>
          <p:nvPr/>
        </p:nvSpPr>
        <p:spPr>
          <a:xfrm>
            <a:off x="323527" y="3111810"/>
            <a:ext cx="756000" cy="252028"/>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kumimoji="1" lang="en-US" altLang="ja-JP" sz="1200" b="1" dirty="0"/>
              <a:t>After</a:t>
            </a:r>
          </a:p>
        </p:txBody>
      </p:sp>
      <p:pic>
        <p:nvPicPr>
          <p:cNvPr id="39" name="図 38"/>
          <p:cNvPicPr>
            <a:picLocks noChangeAspect="1"/>
          </p:cNvPicPr>
          <p:nvPr/>
        </p:nvPicPr>
        <p:blipFill>
          <a:blip r:embed="rId4"/>
          <a:stretch>
            <a:fillRect/>
          </a:stretch>
        </p:blipFill>
        <p:spPr>
          <a:xfrm>
            <a:off x="6162846" y="3276016"/>
            <a:ext cx="2621979" cy="1320997"/>
          </a:xfrm>
          <a:prstGeom prst="rect">
            <a:avLst/>
          </a:prstGeom>
        </p:spPr>
      </p:pic>
      <p:sp>
        <p:nvSpPr>
          <p:cNvPr id="41" name="正方形/長方形 40"/>
          <p:cNvSpPr/>
          <p:nvPr/>
        </p:nvSpPr>
        <p:spPr>
          <a:xfrm>
            <a:off x="6159689" y="3276017"/>
            <a:ext cx="2627536" cy="1320996"/>
          </a:xfrm>
          <a:prstGeom prst="rect">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a:p>
        </p:txBody>
      </p:sp>
    </p:spTree>
    <p:extLst>
      <p:ext uri="{BB962C8B-B14F-4D97-AF65-F5344CB8AC3E}">
        <p14:creationId xmlns:p14="http://schemas.microsoft.com/office/powerpoint/2010/main" val="5941585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3633016" y="1073823"/>
            <a:ext cx="2163120" cy="1652927"/>
            <a:chOff x="3203848" y="1304764"/>
            <a:chExt cx="2884160" cy="2203903"/>
          </a:xfrm>
        </p:grpSpPr>
        <p:pic>
          <p:nvPicPr>
            <p:cNvPr id="65" name="図 6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848" y="1304764"/>
              <a:ext cx="2884160" cy="2164712"/>
            </a:xfrm>
            <a:prstGeom prst="rect">
              <a:avLst/>
            </a:prstGeom>
          </p:spPr>
        </p:pic>
        <p:pic>
          <p:nvPicPr>
            <p:cNvPr id="51" name="図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9780" y="2672976"/>
              <a:ext cx="2820190" cy="540000"/>
            </a:xfrm>
            <a:prstGeom prst="rect">
              <a:avLst/>
            </a:prstGeom>
          </p:spPr>
        </p:pic>
        <p:sp>
          <p:nvSpPr>
            <p:cNvPr id="61" name="テキスト ボックス 60"/>
            <p:cNvSpPr txBox="1"/>
            <p:nvPr/>
          </p:nvSpPr>
          <p:spPr>
            <a:xfrm>
              <a:off x="3600032" y="3139335"/>
              <a:ext cx="2160128" cy="369332"/>
            </a:xfrm>
            <a:prstGeom prst="rect">
              <a:avLst/>
            </a:prstGeom>
            <a:noFill/>
          </p:spPr>
          <p:txBody>
            <a:bodyPr wrap="square" rtlCol="0">
              <a:spAutoFit/>
            </a:bodyPr>
            <a:lstStyle/>
            <a:p>
              <a:pPr algn="ctr"/>
              <a:r>
                <a:rPr lang="ja-JP" altLang="en-US" sz="1200" b="1" dirty="0">
                  <a:solidFill>
                    <a:srgbClr val="7F7F7F"/>
                  </a:solidFill>
                  <a:latin typeface="+mn-ea"/>
                </a:rPr>
                <a:t>マスタサーバ</a:t>
              </a:r>
            </a:p>
          </p:txBody>
        </p:sp>
      </p:grpSp>
      <p:sp>
        <p:nvSpPr>
          <p:cNvPr id="24" name="スライド番号プレースホルダー 2"/>
          <p:cNvSpPr>
            <a:spLocks noGrp="1"/>
          </p:cNvSpPr>
          <p:nvPr>
            <p:ph type="sldNum" sz="quarter" idx="12"/>
          </p:nvPr>
        </p:nvSpPr>
        <p:spPr/>
        <p:txBody>
          <a:bodyPr/>
          <a:lstStyle/>
          <a:p>
            <a:fld id="{78AE49ED-73EF-499C-8307-28EB0E7CF529}" type="slidenum">
              <a:rPr lang="ja-JP" altLang="en-US" smtClean="0"/>
              <a:pPr/>
              <a:t>70</a:t>
            </a:fld>
            <a:endParaRPr lang="ja-JP" altLang="en-US" dirty="0"/>
          </a:p>
        </p:txBody>
      </p:sp>
      <p:sp>
        <p:nvSpPr>
          <p:cNvPr id="6" name="タイトル 5"/>
          <p:cNvSpPr>
            <a:spLocks noGrp="1"/>
          </p:cNvSpPr>
          <p:nvPr>
            <p:ph type="title"/>
          </p:nvPr>
        </p:nvSpPr>
        <p:spPr/>
        <p:txBody>
          <a:bodyPr/>
          <a:lstStyle/>
          <a:p>
            <a:r>
              <a:rPr lang="en-US" altLang="ja-JP" dirty="0"/>
              <a:t>API</a:t>
            </a:r>
            <a:r>
              <a:rPr lang="ja-JP" altLang="en-US" dirty="0"/>
              <a:t>連携（銀行口座</a:t>
            </a:r>
            <a:r>
              <a:rPr lang="en-US" altLang="ja-JP" dirty="0"/>
              <a:t>API</a:t>
            </a:r>
            <a:r>
              <a:rPr lang="ja-JP" altLang="en-US" dirty="0"/>
              <a:t>）</a:t>
            </a:r>
            <a:endParaRPr kumimoji="1" lang="ja-JP" altLang="en-US" dirty="0">
              <a:latin typeface="Meiryo UI" panose="020B0604030504040204" pitchFamily="50" charset="-128"/>
              <a:ea typeface="Meiryo UI" panose="020B0604030504040204" pitchFamily="50" charset="-128"/>
            </a:endParaRPr>
          </a:p>
        </p:txBody>
      </p:sp>
      <p:sp>
        <p:nvSpPr>
          <p:cNvPr id="26" name="テキスト プレースホルダー 25"/>
          <p:cNvSpPr>
            <a:spLocks noGrp="1"/>
          </p:cNvSpPr>
          <p:nvPr>
            <p:ph type="body" sz="quarter" idx="16"/>
          </p:nvPr>
        </p:nvSpPr>
        <p:spPr/>
        <p:txBody>
          <a:bodyPr/>
          <a:lstStyle/>
          <a:p>
            <a:r>
              <a:rPr lang="ja-JP" altLang="en-US" dirty="0"/>
              <a:t>各種法人口座情報と入金取引明細を取り込む</a:t>
            </a:r>
            <a:r>
              <a:rPr lang="en-US" altLang="ja-JP" dirty="0"/>
              <a:t>API</a:t>
            </a:r>
            <a:endParaRPr kumimoji="1" lang="ja-JP" altLang="en-US" dirty="0"/>
          </a:p>
        </p:txBody>
      </p:sp>
      <p:sp>
        <p:nvSpPr>
          <p:cNvPr id="5" name="テキスト プレースホルダー 4"/>
          <p:cNvSpPr>
            <a:spLocks noGrp="1"/>
          </p:cNvSpPr>
          <p:nvPr>
            <p:ph type="body" sz="quarter" idx="17"/>
          </p:nvPr>
        </p:nvSpPr>
        <p:spPr/>
        <p:txBody>
          <a:bodyPr/>
          <a:lstStyle/>
          <a:p>
            <a:r>
              <a:rPr lang="ja-JP" altLang="en-US" dirty="0"/>
              <a:t>マネーツリー株式会社が提供している</a:t>
            </a:r>
            <a:r>
              <a:rPr lang="en-US" altLang="ja-JP" dirty="0"/>
              <a:t>API</a:t>
            </a:r>
            <a:r>
              <a:rPr lang="ja-JP" altLang="en-US" dirty="0"/>
              <a:t>を介して、各種金融機関の法人口座情報と取引</a:t>
            </a:r>
            <a:br>
              <a:rPr lang="en-US" altLang="ja-JP" dirty="0"/>
            </a:br>
            <a:r>
              <a:rPr lang="ja-JP" altLang="en-US" dirty="0"/>
              <a:t>明細を</a:t>
            </a:r>
            <a:r>
              <a:rPr lang="en-US" altLang="ja-JP" dirty="0"/>
              <a:t>NX</a:t>
            </a:r>
            <a:r>
              <a:rPr lang="ja-JP" altLang="en-US" dirty="0"/>
              <a:t>統合会計に取り込むことができます</a:t>
            </a:r>
          </a:p>
        </p:txBody>
      </p:sp>
      <p:sp>
        <p:nvSpPr>
          <p:cNvPr id="47" name="正方形/長方形 46"/>
          <p:cNvSpPr/>
          <p:nvPr/>
        </p:nvSpPr>
        <p:spPr>
          <a:xfrm>
            <a:off x="4140000" y="4845600"/>
            <a:ext cx="4680000" cy="230832"/>
          </a:xfrm>
          <a:prstGeom prst="rect">
            <a:avLst/>
          </a:prstGeom>
        </p:spPr>
        <p:txBody>
          <a:bodyPr wrap="square">
            <a:spAutoFit/>
          </a:bodyPr>
          <a:lstStyle/>
          <a:p>
            <a:pPr>
              <a:spcBef>
                <a:spcPts val="450"/>
              </a:spcBef>
            </a:pPr>
            <a:r>
              <a:rPr lang="ja-JP" altLang="en-US" sz="900" dirty="0">
                <a:solidFill>
                  <a:schemeClr val="tx1">
                    <a:lumMod val="75000"/>
                    <a:lumOff val="25000"/>
                  </a:schemeClr>
                </a:solidFill>
                <a:latin typeface="+mn-ea"/>
              </a:rPr>
              <a:t>＊「</a:t>
            </a:r>
            <a:r>
              <a:rPr lang="en-US" altLang="ja-JP" sz="900" dirty="0" err="1">
                <a:solidFill>
                  <a:schemeClr val="tx1">
                    <a:lumMod val="75000"/>
                    <a:lumOff val="25000"/>
                  </a:schemeClr>
                </a:solidFill>
                <a:latin typeface="+mn-ea"/>
              </a:rPr>
              <a:t>SuperStream</a:t>
            </a:r>
            <a:r>
              <a:rPr lang="en-US" altLang="ja-JP" sz="900" dirty="0">
                <a:solidFill>
                  <a:schemeClr val="tx1">
                    <a:lumMod val="75000"/>
                    <a:lumOff val="25000"/>
                  </a:schemeClr>
                </a:solidFill>
                <a:latin typeface="+mn-ea"/>
              </a:rPr>
              <a:t>-NX </a:t>
            </a:r>
            <a:r>
              <a:rPr lang="ja-JP" altLang="en-US" sz="900" dirty="0">
                <a:solidFill>
                  <a:schemeClr val="tx1">
                    <a:lumMod val="75000"/>
                    <a:lumOff val="25000"/>
                  </a:schemeClr>
                </a:solidFill>
                <a:latin typeface="+mn-ea"/>
              </a:rPr>
              <a:t>銀行口座</a:t>
            </a:r>
            <a:r>
              <a:rPr lang="en-US" altLang="ja-JP" sz="900" dirty="0">
                <a:solidFill>
                  <a:schemeClr val="tx1">
                    <a:lumMod val="75000"/>
                    <a:lumOff val="25000"/>
                  </a:schemeClr>
                </a:solidFill>
                <a:latin typeface="+mn-ea"/>
              </a:rPr>
              <a:t>API</a:t>
            </a:r>
            <a:r>
              <a:rPr lang="ja-JP" altLang="en-US" sz="900" dirty="0">
                <a:solidFill>
                  <a:schemeClr val="tx1">
                    <a:lumMod val="75000"/>
                    <a:lumOff val="25000"/>
                  </a:schemeClr>
                </a:solidFill>
                <a:latin typeface="+mn-ea"/>
              </a:rPr>
              <a:t>オプション」の年間申込が必要です（有償）</a:t>
            </a:r>
            <a:endParaRPr lang="en-US" altLang="ja-JP" sz="900" dirty="0">
              <a:solidFill>
                <a:schemeClr val="tx1">
                  <a:lumMod val="75000"/>
                  <a:lumOff val="25000"/>
                </a:schemeClr>
              </a:solidFill>
              <a:latin typeface="+mn-ea"/>
            </a:endParaRPr>
          </a:p>
        </p:txBody>
      </p:sp>
      <p:grpSp>
        <p:nvGrpSpPr>
          <p:cNvPr id="13" name="グループ化 12"/>
          <p:cNvGrpSpPr/>
          <p:nvPr/>
        </p:nvGrpSpPr>
        <p:grpSpPr>
          <a:xfrm>
            <a:off x="4200130" y="2730232"/>
            <a:ext cx="1188000" cy="567000"/>
            <a:chOff x="3348000" y="4536000"/>
            <a:chExt cx="1440000" cy="756000"/>
          </a:xfrm>
        </p:grpSpPr>
        <p:sp>
          <p:nvSpPr>
            <p:cNvPr id="11" name="フローチャート: 磁気ディスク 10"/>
            <p:cNvSpPr/>
            <p:nvPr/>
          </p:nvSpPr>
          <p:spPr>
            <a:xfrm>
              <a:off x="3420000" y="4536000"/>
              <a:ext cx="1260000" cy="7560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bg1"/>
                </a:solidFill>
                <a:latin typeface="+mn-ea"/>
              </a:endParaRPr>
            </a:p>
          </p:txBody>
        </p:sp>
        <p:sp>
          <p:nvSpPr>
            <p:cNvPr id="12" name="テキスト ボックス 11"/>
            <p:cNvSpPr txBox="1"/>
            <p:nvPr/>
          </p:nvSpPr>
          <p:spPr>
            <a:xfrm>
              <a:off x="3348000" y="4860000"/>
              <a:ext cx="1440000" cy="338555"/>
            </a:xfrm>
            <a:prstGeom prst="rect">
              <a:avLst/>
            </a:prstGeom>
            <a:noFill/>
          </p:spPr>
          <p:txBody>
            <a:bodyPr wrap="square" rtlCol="0">
              <a:spAutoFit/>
            </a:bodyPr>
            <a:lstStyle/>
            <a:p>
              <a:pPr algn="ctr"/>
              <a:r>
                <a:rPr lang="ja-JP" altLang="en-US" sz="1050" b="1" dirty="0">
                  <a:solidFill>
                    <a:schemeClr val="bg1"/>
                  </a:solidFill>
                  <a:latin typeface="+mn-ea"/>
                </a:rPr>
                <a:t>法人口座マスタ</a:t>
              </a:r>
            </a:p>
          </p:txBody>
        </p:sp>
      </p:grpSp>
      <p:grpSp>
        <p:nvGrpSpPr>
          <p:cNvPr id="52" name="グループ化 51"/>
          <p:cNvGrpSpPr/>
          <p:nvPr/>
        </p:nvGrpSpPr>
        <p:grpSpPr>
          <a:xfrm>
            <a:off x="4200130" y="3405232"/>
            <a:ext cx="1188000" cy="567000"/>
            <a:chOff x="3348000" y="4536000"/>
            <a:chExt cx="1440000" cy="756000"/>
          </a:xfrm>
        </p:grpSpPr>
        <p:sp>
          <p:nvSpPr>
            <p:cNvPr id="53" name="フローチャート: 磁気ディスク 52"/>
            <p:cNvSpPr/>
            <p:nvPr/>
          </p:nvSpPr>
          <p:spPr>
            <a:xfrm>
              <a:off x="3420000" y="4536000"/>
              <a:ext cx="1260000" cy="7560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bg1"/>
                </a:solidFill>
                <a:latin typeface="+mn-ea"/>
              </a:endParaRPr>
            </a:p>
          </p:txBody>
        </p:sp>
        <p:sp>
          <p:nvSpPr>
            <p:cNvPr id="54" name="テキスト ボックス 53"/>
            <p:cNvSpPr txBox="1"/>
            <p:nvPr/>
          </p:nvSpPr>
          <p:spPr>
            <a:xfrm>
              <a:off x="3348000" y="4860000"/>
              <a:ext cx="1440000" cy="338555"/>
            </a:xfrm>
            <a:prstGeom prst="rect">
              <a:avLst/>
            </a:prstGeom>
            <a:noFill/>
          </p:spPr>
          <p:txBody>
            <a:bodyPr wrap="square" rtlCol="0">
              <a:spAutoFit/>
            </a:bodyPr>
            <a:lstStyle/>
            <a:p>
              <a:pPr algn="ctr"/>
              <a:r>
                <a:rPr lang="ja-JP" altLang="en-US" sz="1050" b="1" dirty="0">
                  <a:solidFill>
                    <a:schemeClr val="bg1"/>
                  </a:solidFill>
                  <a:latin typeface="+mn-ea"/>
                </a:rPr>
                <a:t>振込人名マスタ</a:t>
              </a:r>
            </a:p>
          </p:txBody>
        </p:sp>
      </p:grpSp>
      <p:grpSp>
        <p:nvGrpSpPr>
          <p:cNvPr id="55" name="グループ化 54"/>
          <p:cNvGrpSpPr/>
          <p:nvPr/>
        </p:nvGrpSpPr>
        <p:grpSpPr>
          <a:xfrm>
            <a:off x="4200130" y="4080232"/>
            <a:ext cx="1188000" cy="567000"/>
            <a:chOff x="3348000" y="4536000"/>
            <a:chExt cx="1440000" cy="756000"/>
          </a:xfrm>
        </p:grpSpPr>
        <p:sp>
          <p:nvSpPr>
            <p:cNvPr id="56" name="フローチャート: 磁気ディスク 55"/>
            <p:cNvSpPr/>
            <p:nvPr/>
          </p:nvSpPr>
          <p:spPr>
            <a:xfrm>
              <a:off x="3420000" y="4536000"/>
              <a:ext cx="1260000" cy="7560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bg1"/>
                </a:solidFill>
                <a:latin typeface="+mn-ea"/>
              </a:endParaRPr>
            </a:p>
          </p:txBody>
        </p:sp>
        <p:sp>
          <p:nvSpPr>
            <p:cNvPr id="57" name="テキスト ボックス 56"/>
            <p:cNvSpPr txBox="1"/>
            <p:nvPr/>
          </p:nvSpPr>
          <p:spPr>
            <a:xfrm>
              <a:off x="3348000" y="4860000"/>
              <a:ext cx="1440000" cy="338555"/>
            </a:xfrm>
            <a:prstGeom prst="rect">
              <a:avLst/>
            </a:prstGeom>
            <a:noFill/>
          </p:spPr>
          <p:txBody>
            <a:bodyPr wrap="square" rtlCol="0">
              <a:spAutoFit/>
            </a:bodyPr>
            <a:lstStyle/>
            <a:p>
              <a:pPr algn="ctr"/>
              <a:r>
                <a:rPr lang="ja-JP" altLang="en-US" sz="1050" b="1" dirty="0">
                  <a:solidFill>
                    <a:schemeClr val="bg1"/>
                  </a:solidFill>
                  <a:latin typeface="+mn-ea"/>
                </a:rPr>
                <a:t>入金情報</a:t>
              </a:r>
            </a:p>
          </p:txBody>
        </p:sp>
      </p:grpSp>
      <p:cxnSp>
        <p:nvCxnSpPr>
          <p:cNvPr id="58" name="直線矢印コネクタ 57"/>
          <p:cNvCxnSpPr/>
          <p:nvPr/>
        </p:nvCxnSpPr>
        <p:spPr>
          <a:xfrm>
            <a:off x="3168000" y="3000232"/>
            <a:ext cx="810000" cy="0"/>
          </a:xfrm>
          <a:prstGeom prst="straightConnector1">
            <a:avLst/>
          </a:prstGeom>
          <a:ln w="63500">
            <a:solidFill>
              <a:srgbClr val="7F7F7F"/>
            </a:solidFill>
            <a:tailEnd type="triangle" w="lg" len="med"/>
          </a:ln>
        </p:spPr>
        <p:style>
          <a:lnRef idx="1">
            <a:schemeClr val="accent1"/>
          </a:lnRef>
          <a:fillRef idx="0">
            <a:schemeClr val="accent1"/>
          </a:fillRef>
          <a:effectRef idx="0">
            <a:schemeClr val="accent1"/>
          </a:effectRef>
          <a:fontRef idx="minor">
            <a:schemeClr val="tx1"/>
          </a:fontRef>
        </p:style>
      </p:cxnSp>
      <p:pic>
        <p:nvPicPr>
          <p:cNvPr id="29" name="図 28"/>
          <p:cNvPicPr>
            <a:picLocks noChangeAspect="1"/>
          </p:cNvPicPr>
          <p:nvPr/>
        </p:nvPicPr>
        <p:blipFill>
          <a:blip r:embed="rId5"/>
          <a:stretch>
            <a:fillRect/>
          </a:stretch>
        </p:blipFill>
        <p:spPr>
          <a:xfrm>
            <a:off x="1656001" y="2730232"/>
            <a:ext cx="1464176" cy="486000"/>
          </a:xfrm>
          <a:prstGeom prst="rect">
            <a:avLst/>
          </a:prstGeom>
        </p:spPr>
      </p:pic>
      <p:sp>
        <p:nvSpPr>
          <p:cNvPr id="60" name="角丸四角形 59"/>
          <p:cNvSpPr/>
          <p:nvPr/>
        </p:nvSpPr>
        <p:spPr>
          <a:xfrm>
            <a:off x="1278000" y="1638860"/>
            <a:ext cx="2160240" cy="702078"/>
          </a:xfrm>
          <a:prstGeom prst="roundRect">
            <a:avLst/>
          </a:prstGeom>
          <a:noFill/>
          <a:ln w="63500">
            <a:solidFill>
              <a:srgbClr val="00A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1001" y="1773860"/>
            <a:ext cx="375329" cy="405000"/>
          </a:xfrm>
          <a:prstGeom prst="rect">
            <a:avLst/>
          </a:prstGeom>
        </p:spPr>
      </p:pic>
      <p:pic>
        <p:nvPicPr>
          <p:cNvPr id="45" name="図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6001" y="1773860"/>
            <a:ext cx="375329" cy="405000"/>
          </a:xfrm>
          <a:prstGeom prst="rect">
            <a:avLst/>
          </a:prstGeom>
        </p:spPr>
      </p:pic>
      <p:pic>
        <p:nvPicPr>
          <p:cNvPr id="46" name="図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1001" y="1773860"/>
            <a:ext cx="375329" cy="405000"/>
          </a:xfrm>
          <a:prstGeom prst="rect">
            <a:avLst/>
          </a:prstGeom>
        </p:spPr>
      </p:pic>
      <p:sp>
        <p:nvSpPr>
          <p:cNvPr id="27" name="テキスト ボックス 26"/>
          <p:cNvSpPr txBox="1"/>
          <p:nvPr/>
        </p:nvSpPr>
        <p:spPr>
          <a:xfrm>
            <a:off x="1791000" y="1503861"/>
            <a:ext cx="1188000" cy="276999"/>
          </a:xfrm>
          <a:prstGeom prst="rect">
            <a:avLst/>
          </a:prstGeom>
          <a:solidFill>
            <a:schemeClr val="bg1"/>
          </a:solidFill>
        </p:spPr>
        <p:txBody>
          <a:bodyPr wrap="square" rtlCol="0">
            <a:spAutoFit/>
          </a:bodyPr>
          <a:lstStyle/>
          <a:p>
            <a:pPr algn="ctr"/>
            <a:r>
              <a:rPr lang="ja-JP" altLang="en-US" sz="1200" b="1" dirty="0">
                <a:latin typeface="+mn-ea"/>
              </a:rPr>
              <a:t>各金融機関</a:t>
            </a:r>
          </a:p>
        </p:txBody>
      </p:sp>
      <p:cxnSp>
        <p:nvCxnSpPr>
          <p:cNvPr id="59" name="直線矢印コネクタ 58"/>
          <p:cNvCxnSpPr/>
          <p:nvPr/>
        </p:nvCxnSpPr>
        <p:spPr>
          <a:xfrm rot="5400000">
            <a:off x="2160000" y="2541232"/>
            <a:ext cx="432000" cy="0"/>
          </a:xfrm>
          <a:prstGeom prst="straightConnector1">
            <a:avLst/>
          </a:prstGeom>
          <a:ln w="63500">
            <a:solidFill>
              <a:srgbClr val="7F7F7F"/>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flipH="1">
            <a:off x="5535296" y="3000232"/>
            <a:ext cx="810000" cy="0"/>
          </a:xfrm>
          <a:prstGeom prst="straightConnector1">
            <a:avLst/>
          </a:prstGeom>
          <a:ln w="63500">
            <a:solidFill>
              <a:srgbClr val="7F7F7F"/>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flipH="1">
            <a:off x="5535296" y="3702232"/>
            <a:ext cx="810000" cy="0"/>
          </a:xfrm>
          <a:prstGeom prst="straightConnector1">
            <a:avLst/>
          </a:prstGeom>
          <a:ln w="63500">
            <a:solidFill>
              <a:srgbClr val="7F7F7F"/>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67" name="グループ化 66"/>
          <p:cNvGrpSpPr/>
          <p:nvPr/>
        </p:nvGrpSpPr>
        <p:grpSpPr>
          <a:xfrm>
            <a:off x="2385000" y="3237832"/>
            <a:ext cx="1593000" cy="1161000"/>
            <a:chOff x="1656000" y="4096800"/>
            <a:chExt cx="2124000" cy="1548000"/>
          </a:xfrm>
        </p:grpSpPr>
        <p:cxnSp>
          <p:nvCxnSpPr>
            <p:cNvPr id="64" name="直線矢印コネクタ 63"/>
            <p:cNvCxnSpPr/>
            <p:nvPr/>
          </p:nvCxnSpPr>
          <p:spPr>
            <a:xfrm>
              <a:off x="1656000" y="5616000"/>
              <a:ext cx="2124000" cy="0"/>
            </a:xfrm>
            <a:prstGeom prst="straightConnector1">
              <a:avLst/>
            </a:prstGeom>
            <a:ln w="63500">
              <a:solidFill>
                <a:srgbClr val="7F7F7F"/>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rot="5400000">
              <a:off x="882000" y="4870800"/>
              <a:ext cx="1548000" cy="0"/>
            </a:xfrm>
            <a:prstGeom prst="straightConnector1">
              <a:avLst/>
            </a:prstGeom>
            <a:ln w="63500">
              <a:solidFill>
                <a:srgbClr val="7F7F7F"/>
              </a:solidFill>
              <a:tailEnd type="none" w="lg" len="med"/>
            </a:ln>
          </p:spPr>
          <p:style>
            <a:lnRef idx="1">
              <a:schemeClr val="accent1"/>
            </a:lnRef>
            <a:fillRef idx="0">
              <a:schemeClr val="accent1"/>
            </a:fillRef>
            <a:effectRef idx="0">
              <a:schemeClr val="accent1"/>
            </a:effectRef>
            <a:fontRef idx="minor">
              <a:schemeClr val="tx1"/>
            </a:fontRef>
          </p:style>
        </p:cxnSp>
      </p:grpSp>
      <p:grpSp>
        <p:nvGrpSpPr>
          <p:cNvPr id="86" name="グループ化 85"/>
          <p:cNvGrpSpPr/>
          <p:nvPr/>
        </p:nvGrpSpPr>
        <p:grpSpPr>
          <a:xfrm>
            <a:off x="6492462" y="2595226"/>
            <a:ext cx="1620096" cy="1134000"/>
            <a:chOff x="6839999" y="3240000"/>
            <a:chExt cx="2160128" cy="1512000"/>
          </a:xfrm>
        </p:grpSpPr>
        <p:grpSp>
          <p:nvGrpSpPr>
            <p:cNvPr id="10" name="グループ化 9"/>
            <p:cNvGrpSpPr/>
            <p:nvPr/>
          </p:nvGrpSpPr>
          <p:grpSpPr>
            <a:xfrm>
              <a:off x="6839999" y="3240000"/>
              <a:ext cx="2160128" cy="729332"/>
              <a:chOff x="6551999" y="1800000"/>
              <a:chExt cx="2160128" cy="729332"/>
            </a:xfrm>
          </p:grpSpPr>
          <p:pic>
            <p:nvPicPr>
              <p:cNvPr id="43" name="図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2000" y="1800000"/>
                <a:ext cx="2036421" cy="389927"/>
              </a:xfrm>
              <a:prstGeom prst="rect">
                <a:avLst/>
              </a:prstGeom>
            </p:spPr>
          </p:pic>
          <p:sp>
            <p:nvSpPr>
              <p:cNvPr id="44" name="テキスト ボックス 43"/>
              <p:cNvSpPr txBox="1"/>
              <p:nvPr/>
            </p:nvSpPr>
            <p:spPr>
              <a:xfrm>
                <a:off x="6551999" y="2160000"/>
                <a:ext cx="2160128" cy="369332"/>
              </a:xfrm>
              <a:prstGeom prst="rect">
                <a:avLst/>
              </a:prstGeom>
              <a:noFill/>
            </p:spPr>
            <p:txBody>
              <a:bodyPr wrap="square" rtlCol="0">
                <a:spAutoFit/>
              </a:bodyPr>
              <a:lstStyle/>
              <a:p>
                <a:pPr algn="ctr"/>
                <a:r>
                  <a:rPr lang="ja-JP" altLang="en-US" sz="1200" b="1" dirty="0">
                    <a:latin typeface="+mn-ea"/>
                  </a:rPr>
                  <a:t>ユーザ</a:t>
                </a:r>
              </a:p>
            </p:txBody>
          </p:sp>
        </p:grpSp>
        <p:pic>
          <p:nvPicPr>
            <p:cNvPr id="68" name="図 6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2000" y="4032000"/>
              <a:ext cx="996065" cy="720000"/>
            </a:xfrm>
            <a:prstGeom prst="rect">
              <a:avLst/>
            </a:prstGeom>
          </p:spPr>
        </p:pic>
      </p:grpSp>
      <p:cxnSp>
        <p:nvCxnSpPr>
          <p:cNvPr id="70" name="直線矢印コネクタ 69"/>
          <p:cNvCxnSpPr/>
          <p:nvPr/>
        </p:nvCxnSpPr>
        <p:spPr>
          <a:xfrm>
            <a:off x="5589296" y="4377232"/>
            <a:ext cx="810000" cy="0"/>
          </a:xfrm>
          <a:prstGeom prst="straightConnector1">
            <a:avLst/>
          </a:prstGeom>
          <a:ln w="63500">
            <a:solidFill>
              <a:srgbClr val="7F7F7F"/>
            </a:solidFill>
            <a:tailEnd type="triangle" w="lg" len="med"/>
          </a:ln>
        </p:spPr>
        <p:style>
          <a:lnRef idx="1">
            <a:schemeClr val="accent1"/>
          </a:lnRef>
          <a:fillRef idx="0">
            <a:schemeClr val="accent1"/>
          </a:fillRef>
          <a:effectRef idx="0">
            <a:schemeClr val="accent1"/>
          </a:effectRef>
          <a:fontRef idx="minor">
            <a:schemeClr val="tx1"/>
          </a:fontRef>
        </p:style>
      </p:cxnSp>
      <p:sp>
        <p:nvSpPr>
          <p:cNvPr id="71" name="テキスト ボックス 70"/>
          <p:cNvSpPr txBox="1"/>
          <p:nvPr/>
        </p:nvSpPr>
        <p:spPr>
          <a:xfrm>
            <a:off x="5661376" y="3061649"/>
            <a:ext cx="1890263" cy="369332"/>
          </a:xfrm>
          <a:prstGeom prst="rect">
            <a:avLst/>
          </a:prstGeom>
          <a:noFill/>
        </p:spPr>
        <p:txBody>
          <a:bodyPr wrap="square" rtlCol="0">
            <a:spAutoFit/>
          </a:bodyPr>
          <a:lstStyle/>
          <a:p>
            <a:r>
              <a:rPr lang="ja-JP" altLang="en-US" sz="900" dirty="0">
                <a:latin typeface="+mn-ea"/>
              </a:rPr>
              <a:t>銀行口座マスタとの</a:t>
            </a:r>
            <a:endParaRPr lang="en-US" altLang="ja-JP" sz="900" dirty="0">
              <a:latin typeface="+mn-ea"/>
            </a:endParaRPr>
          </a:p>
          <a:p>
            <a:r>
              <a:rPr lang="ja-JP" altLang="en-US" sz="900" dirty="0">
                <a:latin typeface="+mn-ea"/>
              </a:rPr>
              <a:t>紐付け</a:t>
            </a:r>
          </a:p>
        </p:txBody>
      </p:sp>
      <p:sp>
        <p:nvSpPr>
          <p:cNvPr id="72" name="テキスト ボックス 71"/>
          <p:cNvSpPr txBox="1"/>
          <p:nvPr/>
        </p:nvSpPr>
        <p:spPr>
          <a:xfrm>
            <a:off x="5484766" y="3761899"/>
            <a:ext cx="1485000" cy="230832"/>
          </a:xfrm>
          <a:prstGeom prst="rect">
            <a:avLst/>
          </a:prstGeom>
          <a:noFill/>
        </p:spPr>
        <p:txBody>
          <a:bodyPr wrap="square" rtlCol="0">
            <a:spAutoFit/>
          </a:bodyPr>
          <a:lstStyle/>
          <a:p>
            <a:pPr algn="ctr"/>
            <a:r>
              <a:rPr lang="ja-JP" altLang="en-US" sz="900" dirty="0">
                <a:latin typeface="+mn-ea"/>
              </a:rPr>
              <a:t>登録 </a:t>
            </a:r>
            <a:r>
              <a:rPr lang="en-US" altLang="ja-JP" sz="900" dirty="0">
                <a:latin typeface="+mn-ea"/>
              </a:rPr>
              <a:t>or</a:t>
            </a:r>
            <a:r>
              <a:rPr lang="ja-JP" altLang="en-US" sz="900" dirty="0">
                <a:latin typeface="+mn-ea"/>
              </a:rPr>
              <a:t> 外部取込</a:t>
            </a:r>
          </a:p>
        </p:txBody>
      </p:sp>
      <p:grpSp>
        <p:nvGrpSpPr>
          <p:cNvPr id="85" name="グループ化 84"/>
          <p:cNvGrpSpPr>
            <a:grpSpLocks noChangeAspect="1"/>
          </p:cNvGrpSpPr>
          <p:nvPr/>
        </p:nvGrpSpPr>
        <p:grpSpPr>
          <a:xfrm>
            <a:off x="6834407" y="3937405"/>
            <a:ext cx="737704" cy="737704"/>
            <a:chOff x="3352800" y="2209800"/>
            <a:chExt cx="2438400" cy="2438400"/>
          </a:xfrm>
          <a:solidFill>
            <a:srgbClr val="EE5500"/>
          </a:solidFill>
        </p:grpSpPr>
        <p:pic>
          <p:nvPicPr>
            <p:cNvPr id="83" name="図 8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52800" y="2209800"/>
              <a:ext cx="2438400" cy="2438400"/>
            </a:xfrm>
            <a:prstGeom prst="rect">
              <a:avLst/>
            </a:prstGeom>
            <a:grpFill/>
          </p:spPr>
        </p:pic>
        <p:pic>
          <p:nvPicPr>
            <p:cNvPr id="84" name="図 8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80000" y="2988000"/>
              <a:ext cx="1152000" cy="1152000"/>
            </a:xfrm>
            <a:prstGeom prst="rect">
              <a:avLst/>
            </a:prstGeom>
            <a:grpFill/>
          </p:spPr>
        </p:pic>
      </p:grpSp>
      <p:sp>
        <p:nvSpPr>
          <p:cNvPr id="48" name="テキスト ボックス 47"/>
          <p:cNvSpPr txBox="1"/>
          <p:nvPr/>
        </p:nvSpPr>
        <p:spPr>
          <a:xfrm>
            <a:off x="5197796" y="4398323"/>
            <a:ext cx="1485000" cy="230832"/>
          </a:xfrm>
          <a:prstGeom prst="rect">
            <a:avLst/>
          </a:prstGeom>
          <a:noFill/>
        </p:spPr>
        <p:txBody>
          <a:bodyPr wrap="square" rtlCol="0">
            <a:spAutoFit/>
          </a:bodyPr>
          <a:lstStyle/>
          <a:p>
            <a:pPr algn="ctr"/>
            <a:r>
              <a:rPr lang="ja-JP" altLang="en-US" sz="900" dirty="0">
                <a:latin typeface="+mn-ea"/>
              </a:rPr>
              <a:t>入金伝票</a:t>
            </a:r>
          </a:p>
        </p:txBody>
      </p:sp>
      <p:sp>
        <p:nvSpPr>
          <p:cNvPr id="7" name="フッター プレースホルダー 3">
            <a:extLst>
              <a:ext uri="{FF2B5EF4-FFF2-40B4-BE49-F238E27FC236}">
                <a16:creationId xmlns:a16="http://schemas.microsoft.com/office/drawing/2014/main" id="{3107D3D8-DD27-0E85-0A5E-75D4818A63BF}"/>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871489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8AE49ED-73EF-499C-8307-28EB0E7CF529}" type="slidenum">
              <a:rPr lang="ja-JP" altLang="en-US" smtClean="0"/>
              <a:pPr/>
              <a:t>71</a:t>
            </a:fld>
            <a:endParaRPr lang="ja-JP" altLang="en-US" dirty="0"/>
          </a:p>
        </p:txBody>
      </p:sp>
      <p:sp>
        <p:nvSpPr>
          <p:cNvPr id="5" name="タイトル 4"/>
          <p:cNvSpPr>
            <a:spLocks noGrp="1"/>
          </p:cNvSpPr>
          <p:nvPr>
            <p:ph type="title"/>
          </p:nvPr>
        </p:nvSpPr>
        <p:spPr/>
        <p:txBody>
          <a:bodyPr/>
          <a:lstStyle/>
          <a:p>
            <a:r>
              <a:rPr lang="en-US" altLang="ja-JP" b="0" dirty="0">
                <a:solidFill>
                  <a:srgbClr val="FABE00"/>
                </a:solidFill>
              </a:rPr>
              <a:t>05 </a:t>
            </a:r>
            <a:r>
              <a:rPr lang="ja-JP" altLang="en-US" dirty="0"/>
              <a:t>グループ企業向け機能</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30874260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スライド番号プレースホルダー 2"/>
          <p:cNvSpPr>
            <a:spLocks noGrp="1"/>
          </p:cNvSpPr>
          <p:nvPr>
            <p:ph type="sldNum" sz="quarter" idx="12"/>
          </p:nvPr>
        </p:nvSpPr>
        <p:spPr/>
        <p:txBody>
          <a:bodyPr/>
          <a:lstStyle/>
          <a:p>
            <a:fld id="{78AE49ED-73EF-499C-8307-28EB0E7CF529}" type="slidenum">
              <a:rPr lang="ja-JP" altLang="en-US" smtClean="0"/>
              <a:pPr/>
              <a:t>72</a:t>
            </a:fld>
            <a:endParaRPr lang="ja-JP" altLang="en-US" dirty="0"/>
          </a:p>
        </p:txBody>
      </p:sp>
      <p:sp>
        <p:nvSpPr>
          <p:cNvPr id="7" name="タイトル 6"/>
          <p:cNvSpPr>
            <a:spLocks noGrp="1"/>
          </p:cNvSpPr>
          <p:nvPr>
            <p:ph type="title"/>
          </p:nvPr>
        </p:nvSpPr>
        <p:spPr/>
        <p:txBody>
          <a:bodyPr/>
          <a:lstStyle/>
          <a:p>
            <a:r>
              <a:rPr lang="ja-JP" altLang="en-US" dirty="0"/>
              <a:t>グループ企業向け機能</a:t>
            </a:r>
          </a:p>
        </p:txBody>
      </p:sp>
      <p:sp>
        <p:nvSpPr>
          <p:cNvPr id="5" name="テキスト プレースホルダー 4"/>
          <p:cNvSpPr>
            <a:spLocks noGrp="1"/>
          </p:cNvSpPr>
          <p:nvPr>
            <p:ph type="body" sz="quarter" idx="16"/>
          </p:nvPr>
        </p:nvSpPr>
        <p:spPr/>
        <p:txBody>
          <a:bodyPr/>
          <a:lstStyle/>
          <a:p>
            <a:r>
              <a:rPr lang="en-US" altLang="ja-JP" dirty="0" err="1"/>
              <a:t>SuperStream</a:t>
            </a:r>
            <a:r>
              <a:rPr lang="en-US" altLang="ja-JP" dirty="0"/>
              <a:t>-NX</a:t>
            </a:r>
            <a:r>
              <a:rPr lang="ja-JP" altLang="en-US" dirty="0"/>
              <a:t>でグループ運用を最適化</a:t>
            </a:r>
          </a:p>
          <a:p>
            <a:endParaRPr kumimoji="1" lang="ja-JP" altLang="en-US" dirty="0"/>
          </a:p>
        </p:txBody>
      </p:sp>
      <p:sp>
        <p:nvSpPr>
          <p:cNvPr id="30" name="テキスト プレースホルダー 4"/>
          <p:cNvSpPr txBox="1">
            <a:spLocks/>
          </p:cNvSpPr>
          <p:nvPr/>
        </p:nvSpPr>
        <p:spPr>
          <a:xfrm>
            <a:off x="359729" y="864000"/>
            <a:ext cx="8640763" cy="279306"/>
          </a:xfrm>
          <a:prstGeom prst="rect">
            <a:avLst/>
          </a:prstGeom>
        </p:spPr>
        <p:txBody>
          <a:bodyPr/>
          <a:lstStyle>
            <a:lvl1pPr marL="0" indent="0" algn="l" defTabSz="914400" rtl="0" eaLnBrk="1" latinLnBrk="0" hangingPunct="1">
              <a:lnSpc>
                <a:spcPts val="1800"/>
              </a:lnSpc>
              <a:spcBef>
                <a:spcPts val="0"/>
              </a:spcBef>
              <a:buFont typeface="Arial" panose="020B0604020202020204" pitchFamily="34" charset="0"/>
              <a:buNone/>
              <a:defRPr kumimoji="1" sz="16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kumimoji="0" lang="en-US" altLang="ja-JP" kern="0" dirty="0" err="1">
                <a:solidFill>
                  <a:srgbClr val="000000"/>
                </a:solidFill>
                <a:cs typeface="メイリオ" pitchFamily="50" charset="-128"/>
              </a:rPr>
              <a:t>SuperStream</a:t>
            </a:r>
            <a:r>
              <a:rPr kumimoji="0" lang="en-US" altLang="ja-JP" kern="0" dirty="0">
                <a:solidFill>
                  <a:srgbClr val="000000"/>
                </a:solidFill>
                <a:cs typeface="メイリオ" pitchFamily="50" charset="-128"/>
              </a:rPr>
              <a:t>-NX</a:t>
            </a:r>
            <a:r>
              <a:rPr kumimoji="0" lang="ja-JP" altLang="en-US" kern="0" dirty="0">
                <a:solidFill>
                  <a:srgbClr val="000000"/>
                </a:solidFill>
                <a:cs typeface="メイリオ" pitchFamily="50" charset="-128"/>
              </a:rPr>
              <a:t>は個社の会計処理のみでなく、グループでの運用に適した機能をご提供</a:t>
            </a:r>
            <a:br>
              <a:rPr kumimoji="0" lang="en-US" altLang="ja-JP" kern="0" dirty="0">
                <a:solidFill>
                  <a:srgbClr val="000000"/>
                </a:solidFill>
                <a:cs typeface="メイリオ" pitchFamily="50" charset="-128"/>
              </a:rPr>
            </a:br>
            <a:r>
              <a:rPr kumimoji="0" lang="ja-JP" altLang="en-US" kern="0" dirty="0">
                <a:solidFill>
                  <a:srgbClr val="000000"/>
                </a:solidFill>
                <a:cs typeface="メイリオ" pitchFamily="50" charset="-128"/>
              </a:rPr>
              <a:t>しています。更にグループ経営管理との組み合わせにより、会社を横断した分析が実現可能です</a:t>
            </a:r>
            <a:endParaRPr lang="ja-JP" altLang="en-US" dirty="0"/>
          </a:p>
        </p:txBody>
      </p:sp>
      <p:sp>
        <p:nvSpPr>
          <p:cNvPr id="31" name="AutoShape 5"/>
          <p:cNvSpPr>
            <a:spLocks noChangeArrowheads="1"/>
          </p:cNvSpPr>
          <p:nvPr/>
        </p:nvSpPr>
        <p:spPr bwMode="gray">
          <a:xfrm>
            <a:off x="683568" y="1943999"/>
            <a:ext cx="3563923" cy="1764011"/>
          </a:xfrm>
          <a:prstGeom prst="roundRect">
            <a:avLst>
              <a:gd name="adj" fmla="val 6907"/>
            </a:avLst>
          </a:prstGeom>
          <a:solidFill>
            <a:srgbClr val="FFFFFF"/>
          </a:solidFill>
          <a:ln w="25400" cap="flat" cmpd="sng" algn="ctr">
            <a:solidFill>
              <a:srgbClr val="FFFFFF">
                <a:shade val="50000"/>
              </a:srgbClr>
            </a:solidFill>
            <a:prstDash val="solid"/>
            <a:headEnd/>
            <a:tailEnd/>
          </a:ln>
          <a:effectLst/>
        </p:spPr>
        <p:txBody>
          <a:bodyPr wrap="none" anchor="ctr"/>
          <a:lstStyle/>
          <a:p>
            <a:pPr>
              <a:lnSpc>
                <a:spcPct val="80000"/>
              </a:lnSpc>
              <a:spcBef>
                <a:spcPct val="20000"/>
              </a:spcBef>
              <a:defRPr/>
            </a:pPr>
            <a:endParaRPr kumimoji="0" lang="en-US" altLang="ja-JP" sz="1200" kern="0">
              <a:solidFill>
                <a:srgbClr val="E27100"/>
              </a:solidFill>
              <a:latin typeface="メイリオ"/>
              <a:ea typeface="メイリオ"/>
            </a:endParaRPr>
          </a:p>
        </p:txBody>
      </p:sp>
      <p:sp>
        <p:nvSpPr>
          <p:cNvPr id="32" name="角丸四角形 31"/>
          <p:cNvSpPr/>
          <p:nvPr/>
        </p:nvSpPr>
        <p:spPr>
          <a:xfrm>
            <a:off x="864021" y="1800000"/>
            <a:ext cx="3240000" cy="288000"/>
          </a:xfrm>
          <a:prstGeom prst="roundRect">
            <a:avLst>
              <a:gd name="adj" fmla="val 5474"/>
            </a:avLst>
          </a:prstGeom>
          <a:solidFill>
            <a:srgbClr val="54C2F0"/>
          </a:solidFill>
          <a:ln w="25400" cap="flat" cmpd="sng" algn="ctr">
            <a:solidFill>
              <a:srgbClr val="54C2F0"/>
            </a:solidFill>
            <a:prstDash val="solid"/>
          </a:ln>
          <a:effectLst/>
        </p:spPr>
        <p:txBody>
          <a:bodyPr anchor="ctr"/>
          <a:lstStyle/>
          <a:p>
            <a:pPr algn="ctr">
              <a:defRPr/>
            </a:pPr>
            <a:r>
              <a:rPr kumimoji="0" lang="en-US" altLang="ja-JP" sz="1400" b="1" kern="0" dirty="0" err="1">
                <a:solidFill>
                  <a:srgbClr val="FFFFFF"/>
                </a:solidFill>
                <a:effectLst>
                  <a:reflection blurRad="6350" stA="55000" endA="300" endPos="45500" dir="5400000" sy="-100000" algn="bl" rotWithShape="0"/>
                </a:effectLst>
                <a:latin typeface="メイリオ"/>
                <a:ea typeface="メイリオ"/>
              </a:rPr>
              <a:t>SuperStream</a:t>
            </a:r>
            <a:r>
              <a:rPr kumimoji="0" lang="en-US" altLang="ja-JP" sz="1400" b="1" kern="0" dirty="0">
                <a:solidFill>
                  <a:srgbClr val="FFFFFF"/>
                </a:solidFill>
                <a:effectLst>
                  <a:reflection blurRad="6350" stA="55000" endA="300" endPos="45500" dir="5400000" sy="-100000" algn="bl" rotWithShape="0"/>
                </a:effectLst>
                <a:latin typeface="メイリオ"/>
                <a:ea typeface="メイリオ"/>
              </a:rPr>
              <a:t>-NX</a:t>
            </a:r>
            <a:r>
              <a:rPr kumimoji="0" lang="ja-JP" altLang="en-US" sz="1400" b="1" kern="0" dirty="0">
                <a:solidFill>
                  <a:srgbClr val="FFFFFF"/>
                </a:solidFill>
                <a:effectLst>
                  <a:reflection blurRad="6350" stA="55000" endA="300" endPos="45500" dir="5400000" sy="-100000" algn="bl" rotWithShape="0"/>
                </a:effectLst>
                <a:latin typeface="メイリオ"/>
                <a:ea typeface="メイリオ"/>
              </a:rPr>
              <a:t>統合会計</a:t>
            </a:r>
            <a:endParaRPr kumimoji="0" lang="en-US" altLang="ja-JP" sz="1400" b="1" kern="0" dirty="0">
              <a:solidFill>
                <a:srgbClr val="FFFFFF"/>
              </a:solidFill>
              <a:effectLst>
                <a:reflection blurRad="6350" stA="55000" endA="300" endPos="45500" dir="5400000" sy="-100000" algn="bl" rotWithShape="0"/>
              </a:effectLst>
              <a:latin typeface="メイリオ"/>
              <a:ea typeface="メイリオ"/>
            </a:endParaRPr>
          </a:p>
        </p:txBody>
      </p:sp>
      <p:sp>
        <p:nvSpPr>
          <p:cNvPr id="34" name="涙形 33"/>
          <p:cNvSpPr/>
          <p:nvPr/>
        </p:nvSpPr>
        <p:spPr>
          <a:xfrm>
            <a:off x="971584" y="2268000"/>
            <a:ext cx="253752" cy="216024"/>
          </a:xfrm>
          <a:prstGeom prst="teardrop">
            <a:avLst/>
          </a:prstGeom>
          <a:solidFill>
            <a:srgbClr val="54C2F0"/>
          </a:solidFill>
          <a:ln w="25400" cap="flat" cmpd="sng" algn="ctr">
            <a:solidFill>
              <a:srgbClr val="54C2F0"/>
            </a:solidFill>
            <a:prstDash val="solid"/>
          </a:ln>
          <a:effectLst/>
        </p:spPr>
        <p:txBody>
          <a:bodyPr anchor="ctr"/>
          <a:lstStyle/>
          <a:p>
            <a:pPr>
              <a:defRPr/>
            </a:pPr>
            <a:r>
              <a:rPr kumimoji="0" lang="en-US" altLang="ja-JP" sz="975" b="1" kern="0" dirty="0">
                <a:solidFill>
                  <a:srgbClr val="FFFFFF"/>
                </a:solidFill>
                <a:latin typeface="メイリオ"/>
                <a:ea typeface="メイリオ"/>
                <a:cs typeface="メイリオ" pitchFamily="50" charset="-128"/>
              </a:rPr>
              <a:t>1</a:t>
            </a:r>
            <a:endParaRPr kumimoji="0" lang="ja-JP" altLang="en-US" sz="975" b="1" kern="0" dirty="0">
              <a:solidFill>
                <a:srgbClr val="FFFFFF"/>
              </a:solidFill>
              <a:latin typeface="メイリオ"/>
              <a:ea typeface="メイリオ"/>
              <a:cs typeface="メイリオ" pitchFamily="50" charset="-128"/>
            </a:endParaRPr>
          </a:p>
        </p:txBody>
      </p:sp>
      <p:sp>
        <p:nvSpPr>
          <p:cNvPr id="35" name="涙形 34"/>
          <p:cNvSpPr/>
          <p:nvPr/>
        </p:nvSpPr>
        <p:spPr>
          <a:xfrm>
            <a:off x="971584" y="2715766"/>
            <a:ext cx="253752" cy="216024"/>
          </a:xfrm>
          <a:prstGeom prst="teardrop">
            <a:avLst/>
          </a:prstGeom>
          <a:solidFill>
            <a:srgbClr val="54C2F0"/>
          </a:solidFill>
          <a:ln w="25400" cap="flat" cmpd="sng" algn="ctr">
            <a:solidFill>
              <a:srgbClr val="54C2F0"/>
            </a:solidFill>
            <a:prstDash val="solid"/>
          </a:ln>
          <a:effectLst/>
        </p:spPr>
        <p:txBody>
          <a:bodyPr anchor="ctr"/>
          <a:lstStyle/>
          <a:p>
            <a:pPr>
              <a:defRPr/>
            </a:pPr>
            <a:r>
              <a:rPr kumimoji="0" lang="en-US" altLang="ja-JP" sz="975" b="1" kern="0" dirty="0">
                <a:solidFill>
                  <a:srgbClr val="FFFFFF"/>
                </a:solidFill>
                <a:latin typeface="メイリオ"/>
                <a:ea typeface="メイリオ"/>
                <a:cs typeface="メイリオ" pitchFamily="50" charset="-128"/>
              </a:rPr>
              <a:t>2</a:t>
            </a:r>
            <a:endParaRPr kumimoji="0" lang="ja-JP" altLang="en-US" sz="975" b="1" kern="0" dirty="0">
              <a:solidFill>
                <a:srgbClr val="FFFFFF"/>
              </a:solidFill>
              <a:latin typeface="メイリオ"/>
              <a:ea typeface="メイリオ"/>
              <a:cs typeface="メイリオ" pitchFamily="50" charset="-128"/>
            </a:endParaRPr>
          </a:p>
        </p:txBody>
      </p:sp>
      <p:sp>
        <p:nvSpPr>
          <p:cNvPr id="36" name="涙形 35"/>
          <p:cNvSpPr/>
          <p:nvPr/>
        </p:nvSpPr>
        <p:spPr>
          <a:xfrm>
            <a:off x="971584" y="3218318"/>
            <a:ext cx="253752" cy="216024"/>
          </a:xfrm>
          <a:prstGeom prst="teardrop">
            <a:avLst/>
          </a:prstGeom>
          <a:solidFill>
            <a:srgbClr val="54C2F0"/>
          </a:solidFill>
          <a:ln w="25400" cap="flat" cmpd="sng" algn="ctr">
            <a:solidFill>
              <a:srgbClr val="54C2F0"/>
            </a:solidFill>
            <a:prstDash val="solid"/>
          </a:ln>
          <a:effectLst/>
        </p:spPr>
        <p:txBody>
          <a:bodyPr anchor="ctr"/>
          <a:lstStyle/>
          <a:p>
            <a:pPr>
              <a:defRPr/>
            </a:pPr>
            <a:r>
              <a:rPr kumimoji="0" lang="en-US" altLang="ja-JP" sz="975" b="1" kern="0" dirty="0">
                <a:solidFill>
                  <a:srgbClr val="FFFFFF"/>
                </a:solidFill>
                <a:latin typeface="メイリオ"/>
                <a:ea typeface="メイリオ"/>
                <a:cs typeface="メイリオ" pitchFamily="50" charset="-128"/>
              </a:rPr>
              <a:t>3</a:t>
            </a:r>
            <a:endParaRPr kumimoji="0" lang="ja-JP" altLang="en-US" sz="975" b="1" kern="0" dirty="0">
              <a:solidFill>
                <a:srgbClr val="FFFFFF"/>
              </a:solidFill>
              <a:latin typeface="メイリオ"/>
              <a:ea typeface="メイリオ"/>
              <a:cs typeface="メイリオ" pitchFamily="50" charset="-128"/>
            </a:endParaRPr>
          </a:p>
        </p:txBody>
      </p:sp>
      <p:sp>
        <p:nvSpPr>
          <p:cNvPr id="39" name="角丸四角形 38"/>
          <p:cNvSpPr/>
          <p:nvPr/>
        </p:nvSpPr>
        <p:spPr>
          <a:xfrm>
            <a:off x="1043608" y="4140000"/>
            <a:ext cx="2880000" cy="432048"/>
          </a:xfrm>
          <a:prstGeom prst="roundRect">
            <a:avLst/>
          </a:prstGeom>
          <a:solidFill>
            <a:srgbClr val="54C2F0"/>
          </a:solidFill>
          <a:ln w="25400" cap="flat" cmpd="sng" algn="ctr">
            <a:solidFill>
              <a:srgbClr val="54C2F0"/>
            </a:solidFill>
            <a:prstDash val="solid"/>
          </a:ln>
          <a:effectLst/>
        </p:spPr>
        <p:txBody>
          <a:bodyPr rtlCol="0" anchor="ctr"/>
          <a:lstStyle/>
          <a:p>
            <a:pPr algn="ctr">
              <a:defRPr/>
            </a:pPr>
            <a:r>
              <a:rPr kumimoji="0" lang="ja-JP" altLang="en-US" sz="1400" kern="0" dirty="0">
                <a:solidFill>
                  <a:srgbClr val="FFFFFF"/>
                </a:solidFill>
                <a:latin typeface="メイリオ"/>
                <a:ea typeface="メイリオ"/>
                <a:cs typeface="メイリオ" pitchFamily="50" charset="-128"/>
              </a:rPr>
              <a:t>グループ利用に“</a:t>
            </a:r>
            <a:r>
              <a:rPr kumimoji="0" lang="ja-JP" altLang="en-US" sz="1400" b="1" kern="0" dirty="0">
                <a:solidFill>
                  <a:srgbClr val="FFFFFF"/>
                </a:solidFill>
                <a:latin typeface="メイリオ"/>
                <a:ea typeface="メイリオ"/>
                <a:cs typeface="メイリオ" pitchFamily="50" charset="-128"/>
              </a:rPr>
              <a:t>最適”</a:t>
            </a:r>
            <a:r>
              <a:rPr kumimoji="0" lang="ja-JP" altLang="en-US" sz="1400" kern="0" dirty="0">
                <a:solidFill>
                  <a:srgbClr val="FFFFFF"/>
                </a:solidFill>
                <a:latin typeface="メイリオ"/>
                <a:ea typeface="メイリオ"/>
                <a:cs typeface="メイリオ" pitchFamily="50" charset="-128"/>
              </a:rPr>
              <a:t>な</a:t>
            </a:r>
            <a:endParaRPr kumimoji="0" lang="en-US" altLang="ja-JP" sz="1400" kern="0" dirty="0">
              <a:solidFill>
                <a:srgbClr val="FFFFFF"/>
              </a:solidFill>
              <a:latin typeface="メイリオ"/>
              <a:ea typeface="メイリオ"/>
              <a:cs typeface="メイリオ" pitchFamily="50" charset="-128"/>
            </a:endParaRPr>
          </a:p>
          <a:p>
            <a:pPr algn="ctr">
              <a:defRPr/>
            </a:pPr>
            <a:r>
              <a:rPr kumimoji="0" lang="ja-JP" altLang="en-US" sz="1400" kern="0" dirty="0">
                <a:solidFill>
                  <a:srgbClr val="FFFFFF"/>
                </a:solidFill>
                <a:latin typeface="メイリオ"/>
                <a:ea typeface="メイリオ"/>
                <a:cs typeface="メイリオ" pitchFamily="50" charset="-128"/>
              </a:rPr>
              <a:t>会計システム</a:t>
            </a:r>
          </a:p>
        </p:txBody>
      </p:sp>
      <p:sp>
        <p:nvSpPr>
          <p:cNvPr id="40" name="AutoShape 5"/>
          <p:cNvSpPr>
            <a:spLocks noChangeArrowheads="1"/>
          </p:cNvSpPr>
          <p:nvPr/>
        </p:nvSpPr>
        <p:spPr bwMode="gray">
          <a:xfrm>
            <a:off x="4644008" y="1943999"/>
            <a:ext cx="3564396" cy="1764011"/>
          </a:xfrm>
          <a:prstGeom prst="roundRect">
            <a:avLst>
              <a:gd name="adj" fmla="val 6907"/>
            </a:avLst>
          </a:prstGeom>
          <a:solidFill>
            <a:srgbClr val="FFFFFF"/>
          </a:solidFill>
          <a:ln w="25400" cap="flat" cmpd="sng" algn="ctr">
            <a:solidFill>
              <a:srgbClr val="FFFFFF">
                <a:shade val="50000"/>
              </a:srgbClr>
            </a:solidFill>
            <a:prstDash val="solid"/>
            <a:headEnd/>
            <a:tailEnd/>
          </a:ln>
          <a:effectLst/>
        </p:spPr>
        <p:txBody>
          <a:bodyPr wrap="none" anchor="ctr"/>
          <a:lstStyle/>
          <a:p>
            <a:pPr>
              <a:lnSpc>
                <a:spcPct val="80000"/>
              </a:lnSpc>
              <a:spcBef>
                <a:spcPct val="20000"/>
              </a:spcBef>
              <a:defRPr/>
            </a:pPr>
            <a:endParaRPr kumimoji="0" lang="en-US" altLang="ja-JP" sz="1200" kern="0">
              <a:solidFill>
                <a:srgbClr val="E27100"/>
              </a:solidFill>
              <a:latin typeface="メイリオ"/>
              <a:ea typeface="メイリオ"/>
            </a:endParaRPr>
          </a:p>
        </p:txBody>
      </p:sp>
      <p:sp>
        <p:nvSpPr>
          <p:cNvPr id="41" name="角丸四角形 40"/>
          <p:cNvSpPr/>
          <p:nvPr/>
        </p:nvSpPr>
        <p:spPr>
          <a:xfrm>
            <a:off x="4788384" y="1800000"/>
            <a:ext cx="3240000" cy="288000"/>
          </a:xfrm>
          <a:prstGeom prst="roundRect">
            <a:avLst>
              <a:gd name="adj" fmla="val 5474"/>
            </a:avLst>
          </a:prstGeom>
          <a:solidFill>
            <a:srgbClr val="EE5500"/>
          </a:solidFill>
          <a:ln w="25400" cap="flat" cmpd="sng" algn="ctr">
            <a:solidFill>
              <a:srgbClr val="EE5500"/>
            </a:solidFill>
            <a:prstDash val="solid"/>
          </a:ln>
          <a:effectLst/>
        </p:spPr>
        <p:txBody>
          <a:bodyPr anchor="ctr"/>
          <a:lstStyle/>
          <a:p>
            <a:pPr algn="ctr">
              <a:defRPr/>
            </a:pPr>
            <a:r>
              <a:rPr kumimoji="0" lang="en-US" altLang="ja-JP" sz="1400" b="1" kern="0">
                <a:solidFill>
                  <a:srgbClr val="FFFFFF"/>
                </a:solidFill>
                <a:effectLst>
                  <a:reflection blurRad="6350" stA="55000" endA="300" endPos="45500" dir="5400000" sy="-100000" algn="bl" rotWithShape="0"/>
                </a:effectLst>
                <a:latin typeface="メイリオ"/>
                <a:ea typeface="メイリオ"/>
              </a:rPr>
              <a:t>SuperStream-NX</a:t>
            </a:r>
            <a:r>
              <a:rPr kumimoji="0" lang="ja-JP" altLang="en-US" sz="1400" b="1" kern="0">
                <a:solidFill>
                  <a:srgbClr val="FFFFFF"/>
                </a:solidFill>
                <a:effectLst>
                  <a:reflection blurRad="6350" stA="55000" endA="300" endPos="45500" dir="5400000" sy="-100000" algn="bl" rotWithShape="0"/>
                </a:effectLst>
                <a:latin typeface="メイリオ"/>
                <a:ea typeface="メイリオ"/>
              </a:rPr>
              <a:t>グループ経営管理</a:t>
            </a:r>
            <a:endParaRPr kumimoji="0" lang="en-US" altLang="ja-JP" sz="1400" b="1" kern="0">
              <a:solidFill>
                <a:srgbClr val="FFFFFF"/>
              </a:solidFill>
              <a:effectLst>
                <a:reflection blurRad="6350" stA="55000" endA="300" endPos="45500" dir="5400000" sy="-100000" algn="bl" rotWithShape="0"/>
              </a:effectLst>
              <a:latin typeface="メイリオ"/>
              <a:ea typeface="メイリオ"/>
            </a:endParaRPr>
          </a:p>
        </p:txBody>
      </p:sp>
      <p:sp>
        <p:nvSpPr>
          <p:cNvPr id="42" name="涙形 41"/>
          <p:cNvSpPr/>
          <p:nvPr/>
        </p:nvSpPr>
        <p:spPr>
          <a:xfrm>
            <a:off x="4895947" y="2268000"/>
            <a:ext cx="253752" cy="216024"/>
          </a:xfrm>
          <a:prstGeom prst="teardrop">
            <a:avLst/>
          </a:prstGeom>
          <a:solidFill>
            <a:srgbClr val="EE5500"/>
          </a:solidFill>
          <a:ln w="25400" cap="flat" cmpd="sng" algn="ctr">
            <a:solidFill>
              <a:srgbClr val="EE5500"/>
            </a:solidFill>
            <a:prstDash val="solid"/>
          </a:ln>
          <a:effectLst/>
        </p:spPr>
        <p:txBody>
          <a:bodyPr anchor="ctr"/>
          <a:lstStyle/>
          <a:p>
            <a:pPr>
              <a:defRPr/>
            </a:pPr>
            <a:r>
              <a:rPr kumimoji="0" lang="en-US" altLang="ja-JP" sz="975" b="1" kern="0" dirty="0">
                <a:solidFill>
                  <a:srgbClr val="FFFFFF"/>
                </a:solidFill>
                <a:latin typeface="メイリオ"/>
                <a:ea typeface="メイリオ"/>
                <a:cs typeface="メイリオ" pitchFamily="50" charset="-128"/>
              </a:rPr>
              <a:t>1</a:t>
            </a:r>
            <a:endParaRPr kumimoji="0" lang="ja-JP" altLang="en-US" sz="975" b="1" kern="0" dirty="0">
              <a:solidFill>
                <a:srgbClr val="FFFFFF"/>
              </a:solidFill>
              <a:latin typeface="メイリオ"/>
              <a:ea typeface="メイリオ"/>
              <a:cs typeface="メイリオ" pitchFamily="50" charset="-128"/>
            </a:endParaRPr>
          </a:p>
        </p:txBody>
      </p:sp>
      <p:sp>
        <p:nvSpPr>
          <p:cNvPr id="43" name="涙形 42"/>
          <p:cNvSpPr/>
          <p:nvPr/>
        </p:nvSpPr>
        <p:spPr>
          <a:xfrm>
            <a:off x="4895947" y="2715766"/>
            <a:ext cx="253752" cy="216024"/>
          </a:xfrm>
          <a:prstGeom prst="teardrop">
            <a:avLst/>
          </a:prstGeom>
          <a:solidFill>
            <a:srgbClr val="EE5500"/>
          </a:solidFill>
          <a:ln w="25400" cap="flat" cmpd="sng" algn="ctr">
            <a:solidFill>
              <a:srgbClr val="EE5500"/>
            </a:solidFill>
            <a:prstDash val="solid"/>
          </a:ln>
          <a:effectLst/>
        </p:spPr>
        <p:txBody>
          <a:bodyPr anchor="ctr"/>
          <a:lstStyle/>
          <a:p>
            <a:pPr>
              <a:defRPr/>
            </a:pPr>
            <a:r>
              <a:rPr kumimoji="0" lang="en-US" altLang="ja-JP" sz="975" b="1" kern="0" dirty="0">
                <a:solidFill>
                  <a:srgbClr val="FFFFFF"/>
                </a:solidFill>
                <a:latin typeface="メイリオ"/>
                <a:ea typeface="メイリオ"/>
                <a:cs typeface="メイリオ" pitchFamily="50" charset="-128"/>
              </a:rPr>
              <a:t>2</a:t>
            </a:r>
            <a:endParaRPr kumimoji="0" lang="ja-JP" altLang="en-US" sz="975" b="1" kern="0" dirty="0">
              <a:solidFill>
                <a:srgbClr val="FFFFFF"/>
              </a:solidFill>
              <a:latin typeface="メイリオ"/>
              <a:ea typeface="メイリオ"/>
              <a:cs typeface="メイリオ" pitchFamily="50" charset="-128"/>
            </a:endParaRPr>
          </a:p>
        </p:txBody>
      </p:sp>
      <p:sp>
        <p:nvSpPr>
          <p:cNvPr id="44" name="涙形 43"/>
          <p:cNvSpPr/>
          <p:nvPr/>
        </p:nvSpPr>
        <p:spPr>
          <a:xfrm>
            <a:off x="4895947" y="3219822"/>
            <a:ext cx="253752" cy="216024"/>
          </a:xfrm>
          <a:prstGeom prst="teardrop">
            <a:avLst/>
          </a:prstGeom>
          <a:solidFill>
            <a:srgbClr val="EE5500"/>
          </a:solidFill>
          <a:ln w="25400" cap="flat" cmpd="sng" algn="ctr">
            <a:solidFill>
              <a:srgbClr val="EE5500"/>
            </a:solidFill>
            <a:prstDash val="solid"/>
          </a:ln>
          <a:effectLst/>
        </p:spPr>
        <p:txBody>
          <a:bodyPr anchor="ctr"/>
          <a:lstStyle/>
          <a:p>
            <a:pPr>
              <a:defRPr/>
            </a:pPr>
            <a:r>
              <a:rPr kumimoji="0" lang="en-US" altLang="ja-JP" sz="975" b="1" kern="0" dirty="0">
                <a:solidFill>
                  <a:srgbClr val="FFFFFF"/>
                </a:solidFill>
                <a:latin typeface="メイリオ"/>
                <a:ea typeface="メイリオ"/>
                <a:cs typeface="メイリオ" pitchFamily="50" charset="-128"/>
              </a:rPr>
              <a:t>3</a:t>
            </a:r>
            <a:endParaRPr kumimoji="0" lang="ja-JP" altLang="en-US" sz="975" b="1" kern="0" dirty="0">
              <a:solidFill>
                <a:srgbClr val="FFFFFF"/>
              </a:solidFill>
              <a:latin typeface="メイリオ"/>
              <a:ea typeface="メイリオ"/>
              <a:cs typeface="メイリオ" pitchFamily="50" charset="-128"/>
            </a:endParaRPr>
          </a:p>
        </p:txBody>
      </p:sp>
      <p:sp>
        <p:nvSpPr>
          <p:cNvPr id="45" name="角丸四角形 44"/>
          <p:cNvSpPr/>
          <p:nvPr/>
        </p:nvSpPr>
        <p:spPr>
          <a:xfrm>
            <a:off x="5039971" y="4140000"/>
            <a:ext cx="2880000" cy="432048"/>
          </a:xfrm>
          <a:prstGeom prst="roundRect">
            <a:avLst/>
          </a:prstGeom>
          <a:solidFill>
            <a:srgbClr val="EE5500"/>
          </a:solidFill>
          <a:ln w="25400" cap="flat" cmpd="sng" algn="ctr">
            <a:solidFill>
              <a:srgbClr val="EE5500"/>
            </a:solidFill>
            <a:prstDash val="solid"/>
          </a:ln>
          <a:effectLst/>
        </p:spPr>
        <p:txBody>
          <a:bodyPr rtlCol="0" anchor="ctr"/>
          <a:lstStyle/>
          <a:p>
            <a:pPr algn="ctr">
              <a:defRPr/>
            </a:pPr>
            <a:r>
              <a:rPr kumimoji="0" lang="ja-JP" altLang="en-US" sz="1400" kern="0" dirty="0">
                <a:solidFill>
                  <a:srgbClr val="FFFFFF"/>
                </a:solidFill>
                <a:latin typeface="メイリオ"/>
                <a:ea typeface="メイリオ"/>
                <a:cs typeface="メイリオ" pitchFamily="50" charset="-128"/>
              </a:rPr>
              <a:t>グループ連結での分析に</a:t>
            </a:r>
            <a:endParaRPr kumimoji="0" lang="en-US" altLang="ja-JP" sz="1400" kern="0" dirty="0">
              <a:solidFill>
                <a:srgbClr val="FFFFFF"/>
              </a:solidFill>
              <a:latin typeface="メイリオ"/>
              <a:ea typeface="メイリオ"/>
              <a:cs typeface="メイリオ" pitchFamily="50" charset="-128"/>
            </a:endParaRPr>
          </a:p>
          <a:p>
            <a:pPr algn="ctr">
              <a:defRPr/>
            </a:pPr>
            <a:r>
              <a:rPr kumimoji="0" lang="ja-JP" altLang="en-US" sz="1400" b="1" kern="0" dirty="0">
                <a:solidFill>
                  <a:srgbClr val="FFFFFF"/>
                </a:solidFill>
                <a:latin typeface="メイリオ"/>
                <a:ea typeface="メイリオ"/>
                <a:cs typeface="メイリオ" pitchFamily="50" charset="-128"/>
              </a:rPr>
              <a:t>“最適”</a:t>
            </a:r>
            <a:r>
              <a:rPr kumimoji="0" lang="ja-JP" altLang="en-US" sz="1400" kern="0" dirty="0">
                <a:solidFill>
                  <a:srgbClr val="FFFFFF"/>
                </a:solidFill>
                <a:latin typeface="メイリオ"/>
                <a:ea typeface="メイリオ"/>
                <a:cs typeface="メイリオ" pitchFamily="50" charset="-128"/>
              </a:rPr>
              <a:t>な</a:t>
            </a:r>
            <a:r>
              <a:rPr kumimoji="0" lang="en-US" altLang="ja-JP" sz="1400" kern="0" dirty="0">
                <a:solidFill>
                  <a:srgbClr val="FFFFFF"/>
                </a:solidFill>
                <a:latin typeface="メイリオ"/>
                <a:ea typeface="メイリオ"/>
                <a:cs typeface="メイリオ" pitchFamily="50" charset="-128"/>
              </a:rPr>
              <a:t>BI</a:t>
            </a:r>
            <a:endParaRPr kumimoji="0" lang="ja-JP" altLang="en-US" sz="1400" kern="0" dirty="0">
              <a:solidFill>
                <a:srgbClr val="FFFFFF"/>
              </a:solidFill>
              <a:latin typeface="メイリオ"/>
              <a:ea typeface="メイリオ"/>
              <a:cs typeface="メイリオ" pitchFamily="50" charset="-128"/>
            </a:endParaRPr>
          </a:p>
        </p:txBody>
      </p:sp>
      <p:sp>
        <p:nvSpPr>
          <p:cNvPr id="46" name="Rectangle 3"/>
          <p:cNvSpPr>
            <a:spLocks noChangeArrowheads="1"/>
          </p:cNvSpPr>
          <p:nvPr/>
        </p:nvSpPr>
        <p:spPr bwMode="auto">
          <a:xfrm>
            <a:off x="5184388" y="2232000"/>
            <a:ext cx="2880000" cy="1260000"/>
          </a:xfrm>
          <a:prstGeom prst="rect">
            <a:avLst/>
          </a:prstGeom>
          <a:noFill/>
          <a:ln w="9525">
            <a:noFill/>
            <a:miter lim="800000"/>
            <a:headEnd/>
            <a:tailEnd/>
          </a:ln>
        </p:spPr>
        <p:txBody>
          <a:bodyPr wrap="none" anchor="t"/>
          <a:lstStyle/>
          <a:p>
            <a:pPr>
              <a:defRPr/>
            </a:pPr>
            <a:r>
              <a:rPr lang="ja-JP" altLang="en-US" sz="1200" b="1" dirty="0">
                <a:solidFill>
                  <a:prstClr val="black">
                    <a:lumMod val="65000"/>
                    <a:lumOff val="35000"/>
                  </a:prstClr>
                </a:solidFill>
                <a:latin typeface="+mn-ea"/>
                <a:cs typeface="メイリオ" pitchFamily="50" charset="-128"/>
              </a:rPr>
              <a:t>グループ会社の財務データを管理連結</a:t>
            </a:r>
            <a:endParaRPr lang="en-US" altLang="ja-JP" sz="1200" b="1" dirty="0">
              <a:solidFill>
                <a:prstClr val="black">
                  <a:lumMod val="65000"/>
                  <a:lumOff val="35000"/>
                </a:prstClr>
              </a:solidFill>
              <a:latin typeface="+mn-ea"/>
              <a:cs typeface="メイリオ" pitchFamily="50" charset="-128"/>
            </a:endParaRPr>
          </a:p>
          <a:p>
            <a:pPr>
              <a:defRPr/>
            </a:pPr>
            <a:endParaRPr lang="en-US" altLang="ja-JP" sz="1200" b="1" dirty="0">
              <a:solidFill>
                <a:prstClr val="black">
                  <a:lumMod val="65000"/>
                  <a:lumOff val="35000"/>
                </a:prstClr>
              </a:solidFill>
              <a:latin typeface="+mn-ea"/>
              <a:cs typeface="メイリオ" pitchFamily="50" charset="-128"/>
            </a:endParaRPr>
          </a:p>
          <a:p>
            <a:pPr>
              <a:defRPr/>
            </a:pPr>
            <a:r>
              <a:rPr lang="ja-JP" altLang="en-US" sz="1200" b="1" dirty="0">
                <a:solidFill>
                  <a:prstClr val="black">
                    <a:lumMod val="65000"/>
                    <a:lumOff val="35000"/>
                  </a:prstClr>
                </a:solidFill>
                <a:latin typeface="+mn-ea"/>
                <a:cs typeface="メイリオ" pitchFamily="50" charset="-128"/>
              </a:rPr>
              <a:t>連結用の勘定科目やセグメント情報の</a:t>
            </a:r>
            <a:br>
              <a:rPr lang="en-US" altLang="ja-JP" sz="1200" b="1" dirty="0">
                <a:solidFill>
                  <a:prstClr val="black">
                    <a:lumMod val="65000"/>
                    <a:lumOff val="35000"/>
                  </a:prstClr>
                </a:solidFill>
                <a:latin typeface="+mn-ea"/>
                <a:cs typeface="メイリオ" pitchFamily="50" charset="-128"/>
              </a:rPr>
            </a:br>
            <a:r>
              <a:rPr lang="ja-JP" altLang="en-US" sz="1200" b="1" dirty="0">
                <a:solidFill>
                  <a:prstClr val="black">
                    <a:lumMod val="65000"/>
                    <a:lumOff val="35000"/>
                  </a:prstClr>
                </a:solidFill>
                <a:latin typeface="+mn-ea"/>
                <a:cs typeface="メイリオ" pitchFamily="50" charset="-128"/>
              </a:rPr>
              <a:t>管理が可能</a:t>
            </a:r>
            <a:endParaRPr lang="en-US" altLang="ja-JP" sz="1200" b="1" dirty="0">
              <a:solidFill>
                <a:prstClr val="black">
                  <a:lumMod val="65000"/>
                  <a:lumOff val="35000"/>
                </a:prstClr>
              </a:solidFill>
              <a:latin typeface="+mn-ea"/>
              <a:cs typeface="メイリオ" pitchFamily="50" charset="-128"/>
            </a:endParaRPr>
          </a:p>
          <a:p>
            <a:pPr>
              <a:defRPr/>
            </a:pPr>
            <a:endParaRPr lang="en-US" altLang="ja-JP" sz="1200" b="1" dirty="0">
              <a:solidFill>
                <a:prstClr val="black">
                  <a:lumMod val="65000"/>
                  <a:lumOff val="35000"/>
                </a:prstClr>
              </a:solidFill>
              <a:latin typeface="+mn-ea"/>
              <a:cs typeface="メイリオ" pitchFamily="50" charset="-128"/>
            </a:endParaRPr>
          </a:p>
          <a:p>
            <a:pPr>
              <a:defRPr/>
            </a:pPr>
            <a:r>
              <a:rPr lang="ja-JP" altLang="en-US" sz="1200" b="1" dirty="0">
                <a:solidFill>
                  <a:prstClr val="black">
                    <a:lumMod val="65000"/>
                    <a:lumOff val="35000"/>
                  </a:prstClr>
                </a:solidFill>
                <a:latin typeface="+mn-ea"/>
                <a:cs typeface="メイリオ" pitchFamily="50" charset="-128"/>
              </a:rPr>
              <a:t>豊富な分析ボードによるグループ全体での</a:t>
            </a:r>
            <a:br>
              <a:rPr lang="en-US" altLang="ja-JP" sz="1200" b="1" dirty="0">
                <a:solidFill>
                  <a:prstClr val="black">
                    <a:lumMod val="65000"/>
                    <a:lumOff val="35000"/>
                  </a:prstClr>
                </a:solidFill>
                <a:latin typeface="+mn-ea"/>
                <a:cs typeface="メイリオ" pitchFamily="50" charset="-128"/>
              </a:rPr>
            </a:br>
            <a:r>
              <a:rPr lang="ja-JP" altLang="en-US" sz="1200" b="1" dirty="0">
                <a:solidFill>
                  <a:prstClr val="black">
                    <a:lumMod val="65000"/>
                    <a:lumOff val="35000"/>
                  </a:prstClr>
                </a:solidFill>
                <a:latin typeface="+mn-ea"/>
                <a:cs typeface="メイリオ" pitchFamily="50" charset="-128"/>
              </a:rPr>
              <a:t>経営情報可視化</a:t>
            </a:r>
            <a:endParaRPr lang="en-US" altLang="ja-JP" sz="1200" b="1" dirty="0">
              <a:solidFill>
                <a:prstClr val="black">
                  <a:lumMod val="65000"/>
                  <a:lumOff val="35000"/>
                </a:prstClr>
              </a:solidFill>
              <a:latin typeface="+mn-ea"/>
              <a:cs typeface="メイリオ" pitchFamily="50" charset="-128"/>
            </a:endParaRPr>
          </a:p>
        </p:txBody>
      </p:sp>
      <p:sp>
        <p:nvSpPr>
          <p:cNvPr id="47" name="右矢印 46"/>
          <p:cNvSpPr/>
          <p:nvPr/>
        </p:nvSpPr>
        <p:spPr>
          <a:xfrm rot="5400000">
            <a:off x="2339584" y="3582012"/>
            <a:ext cx="288000" cy="540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48" name="右矢印 47"/>
          <p:cNvSpPr/>
          <p:nvPr/>
        </p:nvSpPr>
        <p:spPr>
          <a:xfrm rot="5400000">
            <a:off x="6335947" y="3582011"/>
            <a:ext cx="288000" cy="540000"/>
          </a:xfrm>
          <a:prstGeom prst="rightArrow">
            <a:avLst/>
          </a:prstGeom>
          <a:solidFill>
            <a:srgbClr val="EE550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49" name="十字形 48"/>
          <p:cNvSpPr/>
          <p:nvPr/>
        </p:nvSpPr>
        <p:spPr>
          <a:xfrm rot="2700000">
            <a:off x="4255890" y="4140000"/>
            <a:ext cx="432048" cy="405045"/>
          </a:xfrm>
          <a:prstGeom prst="plus">
            <a:avLst>
              <a:gd name="adj" fmla="val 34959"/>
            </a:avLst>
          </a:prstGeom>
          <a:solidFill>
            <a:srgbClr val="FFFFFF">
              <a:lumMod val="85000"/>
            </a:srgbClr>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50" name="Rectangle 3"/>
          <p:cNvSpPr>
            <a:spLocks noChangeArrowheads="1"/>
          </p:cNvSpPr>
          <p:nvPr/>
        </p:nvSpPr>
        <p:spPr bwMode="auto">
          <a:xfrm>
            <a:off x="1331584" y="2232000"/>
            <a:ext cx="2880000" cy="1260000"/>
          </a:xfrm>
          <a:prstGeom prst="rect">
            <a:avLst/>
          </a:prstGeom>
          <a:noFill/>
          <a:ln w="9525">
            <a:noFill/>
            <a:miter lim="800000"/>
            <a:headEnd/>
            <a:tailEnd/>
          </a:ln>
        </p:spPr>
        <p:txBody>
          <a:bodyPr wrap="none" anchor="t"/>
          <a:lstStyle/>
          <a:p>
            <a:pPr>
              <a:defRPr/>
            </a:pPr>
            <a:r>
              <a:rPr lang="ja-JP" altLang="en-US" sz="1200" b="1" dirty="0">
                <a:solidFill>
                  <a:prstClr val="black">
                    <a:lumMod val="65000"/>
                    <a:lumOff val="35000"/>
                  </a:prstClr>
                </a:solidFill>
                <a:latin typeface="+mn-ea"/>
                <a:cs typeface="メイリオ" pitchFamily="50" charset="-128"/>
              </a:rPr>
              <a:t>複数会社の管理が可能</a:t>
            </a:r>
            <a:endParaRPr lang="en-US" altLang="ja-JP" sz="1200" b="1" dirty="0">
              <a:solidFill>
                <a:prstClr val="black">
                  <a:lumMod val="65000"/>
                  <a:lumOff val="35000"/>
                </a:prstClr>
              </a:solidFill>
              <a:latin typeface="+mn-ea"/>
              <a:cs typeface="メイリオ" pitchFamily="50" charset="-128"/>
            </a:endParaRPr>
          </a:p>
          <a:p>
            <a:pPr>
              <a:defRPr/>
            </a:pPr>
            <a:endParaRPr lang="en-US" altLang="ja-JP" sz="1200" b="1" dirty="0">
              <a:solidFill>
                <a:prstClr val="black">
                  <a:lumMod val="65000"/>
                  <a:lumOff val="35000"/>
                </a:prstClr>
              </a:solidFill>
              <a:latin typeface="+mn-ea"/>
              <a:cs typeface="メイリオ" pitchFamily="50" charset="-128"/>
            </a:endParaRPr>
          </a:p>
          <a:p>
            <a:pPr>
              <a:defRPr/>
            </a:pPr>
            <a:r>
              <a:rPr lang="ja-JP" altLang="en-US" sz="1200" b="1" dirty="0">
                <a:solidFill>
                  <a:prstClr val="black">
                    <a:lumMod val="65000"/>
                    <a:lumOff val="35000"/>
                  </a:prstClr>
                </a:solidFill>
                <a:latin typeface="+mn-ea"/>
                <a:cs typeface="メイリオ" pitchFamily="50" charset="-128"/>
              </a:rPr>
              <a:t>利用ユーザの共有および</a:t>
            </a:r>
            <a:br>
              <a:rPr lang="en-US" altLang="ja-JP" sz="1200" b="1" dirty="0">
                <a:solidFill>
                  <a:prstClr val="black">
                    <a:lumMod val="65000"/>
                    <a:lumOff val="35000"/>
                  </a:prstClr>
                </a:solidFill>
                <a:latin typeface="+mn-ea"/>
                <a:cs typeface="メイリオ" pitchFamily="50" charset="-128"/>
              </a:rPr>
            </a:br>
            <a:r>
              <a:rPr lang="ja-JP" altLang="en-US" sz="1200" b="1" dirty="0">
                <a:solidFill>
                  <a:prstClr val="black">
                    <a:lumMod val="65000"/>
                    <a:lumOff val="35000"/>
                  </a:prstClr>
                </a:solidFill>
                <a:latin typeface="+mn-ea"/>
                <a:cs typeface="メイリオ" pitchFamily="50" charset="-128"/>
              </a:rPr>
              <a:t>グループ会社マスタの複写が可能</a:t>
            </a:r>
            <a:endParaRPr lang="en-US" altLang="ja-JP" sz="1200" b="1" dirty="0">
              <a:solidFill>
                <a:prstClr val="black">
                  <a:lumMod val="65000"/>
                  <a:lumOff val="35000"/>
                </a:prstClr>
              </a:solidFill>
              <a:latin typeface="+mn-ea"/>
              <a:cs typeface="メイリオ" pitchFamily="50" charset="-128"/>
            </a:endParaRPr>
          </a:p>
          <a:p>
            <a:pPr>
              <a:defRPr/>
            </a:pPr>
            <a:endParaRPr lang="en-US" altLang="ja-JP" sz="1200" b="1" dirty="0">
              <a:solidFill>
                <a:prstClr val="black">
                  <a:lumMod val="65000"/>
                  <a:lumOff val="35000"/>
                </a:prstClr>
              </a:solidFill>
              <a:latin typeface="+mn-ea"/>
              <a:cs typeface="メイリオ" pitchFamily="50" charset="-128"/>
            </a:endParaRPr>
          </a:p>
          <a:p>
            <a:pPr>
              <a:defRPr/>
            </a:pPr>
            <a:r>
              <a:rPr lang="ja-JP" altLang="en-US" sz="1200" b="1" dirty="0">
                <a:solidFill>
                  <a:prstClr val="black">
                    <a:lumMod val="65000"/>
                    <a:lumOff val="35000"/>
                  </a:prstClr>
                </a:solidFill>
                <a:latin typeface="+mn-ea"/>
                <a:cs typeface="メイリオ" pitchFamily="50" charset="-128"/>
              </a:rPr>
              <a:t>グループの会社間取引を自動生成</a:t>
            </a:r>
            <a:br>
              <a:rPr lang="en-US" altLang="ja-JP" sz="1200" b="1" dirty="0">
                <a:solidFill>
                  <a:prstClr val="black">
                    <a:lumMod val="65000"/>
                    <a:lumOff val="35000"/>
                  </a:prstClr>
                </a:solidFill>
                <a:latin typeface="+mn-ea"/>
                <a:cs typeface="メイリオ" pitchFamily="50" charset="-128"/>
              </a:rPr>
            </a:br>
            <a:r>
              <a:rPr lang="ja-JP" altLang="en-US" sz="1200" b="1" dirty="0">
                <a:solidFill>
                  <a:prstClr val="black">
                    <a:lumMod val="65000"/>
                    <a:lumOff val="35000"/>
                  </a:prstClr>
                </a:solidFill>
                <a:latin typeface="+mn-ea"/>
                <a:cs typeface="メイリオ" pitchFamily="50" charset="-128"/>
              </a:rPr>
              <a:t>およびグループでの支払集中化が可能</a:t>
            </a:r>
            <a:endParaRPr lang="en-US" altLang="ja-JP" sz="1200" b="1" dirty="0">
              <a:solidFill>
                <a:prstClr val="black">
                  <a:lumMod val="65000"/>
                  <a:lumOff val="35000"/>
                </a:prstClr>
              </a:solidFill>
              <a:latin typeface="+mn-ea"/>
              <a:cs typeface="メイリオ" pitchFamily="50" charset="-128"/>
            </a:endParaRPr>
          </a:p>
        </p:txBody>
      </p:sp>
      <p:sp>
        <p:nvSpPr>
          <p:cNvPr id="2" name="フッター プレースホルダー 3">
            <a:extLst>
              <a:ext uri="{FF2B5EF4-FFF2-40B4-BE49-F238E27FC236}">
                <a16:creationId xmlns:a16="http://schemas.microsoft.com/office/drawing/2014/main" id="{707D6004-79F3-89FC-867C-C75EED554F13}"/>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7263932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スライド番号プレースホルダー 2"/>
          <p:cNvSpPr>
            <a:spLocks noGrp="1"/>
          </p:cNvSpPr>
          <p:nvPr>
            <p:ph type="sldNum" sz="quarter" idx="12"/>
          </p:nvPr>
        </p:nvSpPr>
        <p:spPr/>
        <p:txBody>
          <a:bodyPr/>
          <a:lstStyle/>
          <a:p>
            <a:fld id="{78AE49ED-73EF-499C-8307-28EB0E7CF529}" type="slidenum">
              <a:rPr lang="ja-JP" altLang="en-US" smtClean="0"/>
              <a:pPr/>
              <a:t>73</a:t>
            </a:fld>
            <a:endParaRPr lang="ja-JP" altLang="en-US" dirty="0"/>
          </a:p>
        </p:txBody>
      </p:sp>
      <p:sp>
        <p:nvSpPr>
          <p:cNvPr id="7" name="タイトル 6"/>
          <p:cNvSpPr>
            <a:spLocks noGrp="1"/>
          </p:cNvSpPr>
          <p:nvPr>
            <p:ph type="title"/>
          </p:nvPr>
        </p:nvSpPr>
        <p:spPr/>
        <p:txBody>
          <a:bodyPr/>
          <a:lstStyle/>
          <a:p>
            <a:r>
              <a:rPr lang="ja-JP" altLang="en-US" dirty="0"/>
              <a:t>グループ企業向け機能</a:t>
            </a:r>
          </a:p>
        </p:txBody>
      </p:sp>
      <p:sp>
        <p:nvSpPr>
          <p:cNvPr id="5" name="テキスト プレースホルダー 4"/>
          <p:cNvSpPr>
            <a:spLocks noGrp="1"/>
          </p:cNvSpPr>
          <p:nvPr>
            <p:ph type="body" sz="quarter" idx="16"/>
          </p:nvPr>
        </p:nvSpPr>
        <p:spPr/>
        <p:txBody>
          <a:bodyPr/>
          <a:lstStyle/>
          <a:p>
            <a:r>
              <a:rPr lang="ja-JP" altLang="en-US" dirty="0">
                <a:solidFill>
                  <a:srgbClr val="008CCF"/>
                </a:solidFill>
              </a:rPr>
              <a:t>複数社管理：会社とマスタ管理（会社環境作成時）</a:t>
            </a:r>
            <a:endParaRPr kumimoji="1" lang="ja-JP" altLang="en-US" dirty="0">
              <a:solidFill>
                <a:srgbClr val="008CCF"/>
              </a:solidFill>
            </a:endParaRPr>
          </a:p>
        </p:txBody>
      </p:sp>
      <p:sp>
        <p:nvSpPr>
          <p:cNvPr id="6" name="テキスト プレースホルダー 5"/>
          <p:cNvSpPr>
            <a:spLocks noGrp="1"/>
          </p:cNvSpPr>
          <p:nvPr>
            <p:ph type="body" sz="quarter" idx="17"/>
          </p:nvPr>
        </p:nvSpPr>
        <p:spPr/>
        <p:txBody>
          <a:bodyPr/>
          <a:lstStyle/>
          <a:p>
            <a:pPr marL="216000" indent="-216000" fontAlgn="ctr">
              <a:buClr>
                <a:srgbClr val="0065AE">
                  <a:lumMod val="20000"/>
                  <a:lumOff val="80000"/>
                </a:srgbClr>
              </a:buClr>
              <a:buSzPct val="75000"/>
              <a:defRPr/>
            </a:pPr>
            <a:r>
              <a:rPr lang="en-US" altLang="ja-JP" dirty="0">
                <a:solidFill>
                  <a:prstClr val="black"/>
                </a:solidFill>
                <a:cs typeface="メイリオ" pitchFamily="50" charset="-128"/>
              </a:rPr>
              <a:t>SuperStream-NX</a:t>
            </a:r>
            <a:r>
              <a:rPr lang="ja-JP" altLang="en-US" dirty="0">
                <a:solidFill>
                  <a:prstClr val="black"/>
                </a:solidFill>
                <a:cs typeface="メイリオ" pitchFamily="50" charset="-128"/>
              </a:rPr>
              <a:t>では、管理する法人毎に会社コードを分けて管理可能です</a:t>
            </a:r>
            <a:endParaRPr lang="en-US" altLang="ja-JP" dirty="0">
              <a:solidFill>
                <a:prstClr val="black"/>
              </a:solidFill>
              <a:cs typeface="メイリオ" pitchFamily="50" charset="-128"/>
            </a:endParaRPr>
          </a:p>
          <a:p>
            <a:pPr marL="216000" indent="-216000" fontAlgn="ctr">
              <a:buClr>
                <a:srgbClr val="0065AE">
                  <a:lumMod val="20000"/>
                  <a:lumOff val="80000"/>
                </a:srgbClr>
              </a:buClr>
              <a:buSzPct val="75000"/>
              <a:defRPr/>
            </a:pPr>
            <a:r>
              <a:rPr lang="ja-JP" altLang="en-US" dirty="0">
                <a:solidFill>
                  <a:prstClr val="black"/>
                </a:solidFill>
                <a:cs typeface="メイリオ" pitchFamily="50" charset="-128"/>
              </a:rPr>
              <a:t>会社環境作成時、会社間でのマスタ複写機能によりグループ共通マスタの共有が容易です</a:t>
            </a:r>
            <a:endParaRPr lang="en-US" altLang="ja-JP" dirty="0">
              <a:solidFill>
                <a:prstClr val="black"/>
              </a:solidFill>
              <a:cs typeface="メイリオ" pitchFamily="50" charset="-128"/>
            </a:endParaRPr>
          </a:p>
          <a:p>
            <a:endParaRPr kumimoji="1" lang="ja-JP" altLang="en-US" dirty="0"/>
          </a:p>
        </p:txBody>
      </p:sp>
      <p:sp>
        <p:nvSpPr>
          <p:cNvPr id="102" name="AutoShape 5"/>
          <p:cNvSpPr>
            <a:spLocks noChangeArrowheads="1"/>
          </p:cNvSpPr>
          <p:nvPr/>
        </p:nvSpPr>
        <p:spPr bwMode="gray">
          <a:xfrm>
            <a:off x="971600" y="1491630"/>
            <a:ext cx="3456000" cy="3348372"/>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anchor="ctr"/>
          <a:lstStyle/>
          <a:p>
            <a:pPr>
              <a:lnSpc>
                <a:spcPct val="50000"/>
              </a:lnSpc>
              <a:defRPr/>
            </a:pPr>
            <a:endParaRPr kumimoji="0" lang="en-US" altLang="ja-JP" sz="975" kern="0">
              <a:solidFill>
                <a:srgbClr val="000000"/>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ja-JP" altLang="en-US" sz="975" kern="0">
              <a:solidFill>
                <a:srgbClr val="0065AE"/>
              </a:solidFill>
              <a:latin typeface="メイリオ"/>
              <a:ea typeface="メイリオ"/>
              <a:cs typeface="メイリオ" pitchFamily="50" charset="-128"/>
            </a:endParaRPr>
          </a:p>
        </p:txBody>
      </p:sp>
      <p:cxnSp>
        <p:nvCxnSpPr>
          <p:cNvPr id="103" name="_s1056"/>
          <p:cNvCxnSpPr>
            <a:cxnSpLocks noChangeShapeType="1"/>
            <a:stCxn id="117" idx="0"/>
            <a:endCxn id="115" idx="2"/>
          </p:cNvCxnSpPr>
          <p:nvPr/>
        </p:nvCxnSpPr>
        <p:spPr bwMode="auto">
          <a:xfrm flipV="1">
            <a:off x="2511564" y="2640992"/>
            <a:ext cx="0" cy="120254"/>
          </a:xfrm>
          <a:prstGeom prst="straightConnector1">
            <a:avLst/>
          </a:prstGeom>
          <a:noFill/>
          <a:ln w="38100">
            <a:solidFill>
              <a:srgbClr val="0065AE"/>
            </a:solidFill>
            <a:round/>
            <a:headEnd/>
            <a:tailEnd/>
          </a:ln>
        </p:spPr>
      </p:cxnSp>
      <p:grpSp>
        <p:nvGrpSpPr>
          <p:cNvPr id="104" name="グループ化 99"/>
          <p:cNvGrpSpPr/>
          <p:nvPr/>
        </p:nvGrpSpPr>
        <p:grpSpPr>
          <a:xfrm>
            <a:off x="1373868" y="2193708"/>
            <a:ext cx="2235026" cy="1404156"/>
            <a:chOff x="871884" y="3501008"/>
            <a:chExt cx="2980035" cy="1872208"/>
          </a:xfrm>
        </p:grpSpPr>
        <p:sp>
          <p:nvSpPr>
            <p:cNvPr id="105" name="角丸四角形 104"/>
            <p:cNvSpPr/>
            <p:nvPr/>
          </p:nvSpPr>
          <p:spPr>
            <a:xfrm>
              <a:off x="871884" y="3501008"/>
              <a:ext cx="2980035" cy="1872208"/>
            </a:xfrm>
            <a:prstGeom prst="roundRect">
              <a:avLst>
                <a:gd name="adj" fmla="val 7650"/>
              </a:avLst>
            </a:prstGeom>
            <a:solidFill>
              <a:srgbClr val="FFFFFF"/>
            </a:solidFill>
            <a:ln w="25400" cap="flat" cmpd="sng" algn="ctr">
              <a:solidFill>
                <a:srgbClr val="FFFFFF">
                  <a:shade val="50000"/>
                </a:srgbClr>
              </a:solidFill>
              <a:prstDash val="solid"/>
            </a:ln>
            <a:effectLst/>
          </p:spPr>
          <p:txBody>
            <a:bodyPr anchor="ctr"/>
            <a:lstStyle/>
            <a:p>
              <a:pPr algn="ctr">
                <a:defRPr/>
              </a:pPr>
              <a:endParaRPr kumimoji="0" lang="ja-JP" altLang="en-US" sz="1350" kern="0">
                <a:solidFill>
                  <a:srgbClr val="FFFFFF"/>
                </a:solidFill>
                <a:latin typeface="メイリオ"/>
                <a:ea typeface="メイリオ"/>
                <a:cs typeface="メイリオ" pitchFamily="50" charset="-128"/>
              </a:endParaRPr>
            </a:p>
          </p:txBody>
        </p:sp>
        <p:grpSp>
          <p:nvGrpSpPr>
            <p:cNvPr id="106" name="グループ化 110"/>
            <p:cNvGrpSpPr/>
            <p:nvPr/>
          </p:nvGrpSpPr>
          <p:grpSpPr>
            <a:xfrm>
              <a:off x="1055315" y="3775125"/>
              <a:ext cx="2668587" cy="1285875"/>
              <a:chOff x="5375795" y="3775125"/>
              <a:chExt cx="2668587" cy="1285875"/>
            </a:xfrm>
            <a:solidFill>
              <a:srgbClr val="54C2F0"/>
            </a:solidFill>
          </p:grpSpPr>
          <p:cxnSp>
            <p:nvCxnSpPr>
              <p:cNvPr id="107" name="_s1049"/>
              <p:cNvCxnSpPr>
                <a:cxnSpLocks noChangeShapeType="1"/>
                <a:stCxn id="124" idx="0"/>
                <a:endCxn id="116" idx="2"/>
              </p:cNvCxnSpPr>
              <p:nvPr/>
            </p:nvCxnSpPr>
            <p:spPr bwMode="auto">
              <a:xfrm rot="5400000" flipH="1">
                <a:off x="5832201" y="4547444"/>
                <a:ext cx="160337" cy="228600"/>
              </a:xfrm>
              <a:prstGeom prst="bentConnector3">
                <a:avLst>
                  <a:gd name="adj1" fmla="val 50495"/>
                </a:avLst>
              </a:prstGeom>
              <a:grpFill/>
              <a:ln w="25400" cap="flat" cmpd="sng" algn="ctr">
                <a:solidFill>
                  <a:srgbClr val="54C2F0"/>
                </a:solidFill>
                <a:prstDash val="solid"/>
                <a:headEnd/>
                <a:tailEnd/>
              </a:ln>
              <a:effectLst/>
            </p:spPr>
          </p:cxnSp>
          <p:cxnSp>
            <p:nvCxnSpPr>
              <p:cNvPr id="108" name="_s1050"/>
              <p:cNvCxnSpPr>
                <a:cxnSpLocks noChangeShapeType="1"/>
                <a:stCxn id="123" idx="0"/>
                <a:endCxn id="116" idx="2"/>
              </p:cNvCxnSpPr>
              <p:nvPr/>
            </p:nvCxnSpPr>
            <p:spPr bwMode="auto">
              <a:xfrm rot="-5400000">
                <a:off x="5604395" y="4546649"/>
                <a:ext cx="160338" cy="227013"/>
              </a:xfrm>
              <a:prstGeom prst="bentConnector3">
                <a:avLst>
                  <a:gd name="adj1" fmla="val 50495"/>
                </a:avLst>
              </a:prstGeom>
              <a:grpFill/>
              <a:ln w="25400" cap="flat" cmpd="sng" algn="ctr">
                <a:solidFill>
                  <a:srgbClr val="54C2F0"/>
                </a:solidFill>
                <a:prstDash val="solid"/>
                <a:headEnd/>
                <a:tailEnd/>
              </a:ln>
              <a:effectLst/>
            </p:spPr>
          </p:cxnSp>
          <p:cxnSp>
            <p:nvCxnSpPr>
              <p:cNvPr id="109" name="_s1051"/>
              <p:cNvCxnSpPr>
                <a:cxnSpLocks noChangeShapeType="1"/>
                <a:stCxn id="122" idx="0"/>
                <a:endCxn id="117" idx="2"/>
              </p:cNvCxnSpPr>
              <p:nvPr/>
            </p:nvCxnSpPr>
            <p:spPr bwMode="auto">
              <a:xfrm rot="5400000" flipH="1">
                <a:off x="6743426" y="4547444"/>
                <a:ext cx="160337" cy="228600"/>
              </a:xfrm>
              <a:prstGeom prst="bentConnector3">
                <a:avLst>
                  <a:gd name="adj1" fmla="val 50495"/>
                </a:avLst>
              </a:prstGeom>
              <a:grpFill/>
              <a:ln w="25400" cap="flat" cmpd="sng" algn="ctr">
                <a:solidFill>
                  <a:srgbClr val="54C2F0"/>
                </a:solidFill>
                <a:prstDash val="solid"/>
                <a:headEnd/>
                <a:tailEnd/>
              </a:ln>
              <a:effectLst/>
            </p:spPr>
          </p:cxnSp>
          <p:cxnSp>
            <p:nvCxnSpPr>
              <p:cNvPr id="110" name="_s1052"/>
              <p:cNvCxnSpPr>
                <a:cxnSpLocks noChangeShapeType="1"/>
                <a:stCxn id="121" idx="0"/>
                <a:endCxn id="117" idx="2"/>
              </p:cNvCxnSpPr>
              <p:nvPr/>
            </p:nvCxnSpPr>
            <p:spPr bwMode="auto">
              <a:xfrm rot="-5400000">
                <a:off x="6515620" y="4546649"/>
                <a:ext cx="160338" cy="227013"/>
              </a:xfrm>
              <a:prstGeom prst="bentConnector3">
                <a:avLst>
                  <a:gd name="adj1" fmla="val 50495"/>
                </a:avLst>
              </a:prstGeom>
              <a:grpFill/>
              <a:ln w="25400" cap="flat" cmpd="sng" algn="ctr">
                <a:solidFill>
                  <a:srgbClr val="54C2F0"/>
                </a:solidFill>
                <a:prstDash val="solid"/>
                <a:headEnd/>
                <a:tailEnd/>
              </a:ln>
              <a:effectLst/>
            </p:spPr>
          </p:cxnSp>
          <p:cxnSp>
            <p:nvCxnSpPr>
              <p:cNvPr id="111" name="_s1053"/>
              <p:cNvCxnSpPr>
                <a:cxnSpLocks noChangeShapeType="1"/>
                <a:stCxn id="120" idx="0"/>
                <a:endCxn id="118" idx="2"/>
              </p:cNvCxnSpPr>
              <p:nvPr/>
            </p:nvCxnSpPr>
            <p:spPr bwMode="auto">
              <a:xfrm rot="5400000" flipH="1">
                <a:off x="7654651" y="4547444"/>
                <a:ext cx="160337" cy="228600"/>
              </a:xfrm>
              <a:prstGeom prst="bentConnector3">
                <a:avLst>
                  <a:gd name="adj1" fmla="val 50495"/>
                </a:avLst>
              </a:prstGeom>
              <a:grpFill/>
              <a:ln w="25400" cap="flat" cmpd="sng" algn="ctr">
                <a:solidFill>
                  <a:srgbClr val="54C2F0"/>
                </a:solidFill>
                <a:prstDash val="solid"/>
                <a:headEnd/>
                <a:tailEnd/>
              </a:ln>
              <a:effectLst/>
            </p:spPr>
          </p:cxnSp>
          <p:cxnSp>
            <p:nvCxnSpPr>
              <p:cNvPr id="112" name="_s1054"/>
              <p:cNvCxnSpPr>
                <a:cxnSpLocks noChangeShapeType="1"/>
                <a:stCxn id="119" idx="0"/>
                <a:endCxn id="118" idx="2"/>
              </p:cNvCxnSpPr>
              <p:nvPr/>
            </p:nvCxnSpPr>
            <p:spPr bwMode="auto">
              <a:xfrm rot="-5400000">
                <a:off x="7426845" y="4546649"/>
                <a:ext cx="160338" cy="227013"/>
              </a:xfrm>
              <a:prstGeom prst="bentConnector3">
                <a:avLst>
                  <a:gd name="adj1" fmla="val 50495"/>
                </a:avLst>
              </a:prstGeom>
              <a:grpFill/>
              <a:ln w="25400" cap="flat" cmpd="sng" algn="ctr">
                <a:solidFill>
                  <a:srgbClr val="54C2F0"/>
                </a:solidFill>
                <a:prstDash val="solid"/>
                <a:headEnd/>
                <a:tailEnd/>
              </a:ln>
              <a:effectLst/>
            </p:spPr>
          </p:cxnSp>
          <p:cxnSp>
            <p:nvCxnSpPr>
              <p:cNvPr id="113" name="_s1055"/>
              <p:cNvCxnSpPr>
                <a:cxnSpLocks noChangeShapeType="1"/>
                <a:stCxn id="118" idx="0"/>
                <a:endCxn id="115" idx="2"/>
              </p:cNvCxnSpPr>
              <p:nvPr/>
            </p:nvCxnSpPr>
            <p:spPr bwMode="auto">
              <a:xfrm rot="5400000" flipH="1">
                <a:off x="7084739" y="3723531"/>
                <a:ext cx="160337" cy="911225"/>
              </a:xfrm>
              <a:prstGeom prst="bentConnector3">
                <a:avLst>
                  <a:gd name="adj1" fmla="val 50495"/>
                </a:avLst>
              </a:prstGeom>
              <a:grpFill/>
              <a:ln w="25400" cap="flat" cmpd="sng" algn="ctr">
                <a:solidFill>
                  <a:srgbClr val="54C2F0"/>
                </a:solidFill>
                <a:prstDash val="solid"/>
                <a:headEnd/>
                <a:tailEnd/>
              </a:ln>
              <a:effectLst/>
            </p:spPr>
          </p:cxnSp>
          <p:cxnSp>
            <p:nvCxnSpPr>
              <p:cNvPr id="114" name="_s1057"/>
              <p:cNvCxnSpPr>
                <a:cxnSpLocks noChangeShapeType="1"/>
                <a:stCxn id="116" idx="0"/>
                <a:endCxn id="115" idx="2"/>
              </p:cNvCxnSpPr>
              <p:nvPr/>
            </p:nvCxnSpPr>
            <p:spPr bwMode="auto">
              <a:xfrm rot="-5400000">
                <a:off x="6173514" y="3723531"/>
                <a:ext cx="160337" cy="911225"/>
              </a:xfrm>
              <a:prstGeom prst="bentConnector3">
                <a:avLst>
                  <a:gd name="adj1" fmla="val 50495"/>
                </a:avLst>
              </a:prstGeom>
              <a:grpFill/>
              <a:ln w="25400" cap="flat" cmpd="sng" algn="ctr">
                <a:solidFill>
                  <a:srgbClr val="54C2F0"/>
                </a:solidFill>
                <a:prstDash val="solid"/>
                <a:headEnd/>
                <a:tailEnd/>
              </a:ln>
              <a:effectLst/>
            </p:spPr>
          </p:cxnSp>
          <p:sp>
            <p:nvSpPr>
              <p:cNvPr id="115" name="_s1058"/>
              <p:cNvSpPr>
                <a:spLocks noChangeArrowheads="1"/>
              </p:cNvSpPr>
              <p:nvPr/>
            </p:nvSpPr>
            <p:spPr bwMode="auto">
              <a:xfrm>
                <a:off x="6514032" y="3775125"/>
                <a:ext cx="390525" cy="322262"/>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16" name="_s1059"/>
              <p:cNvSpPr>
                <a:spLocks noChangeArrowheads="1"/>
              </p:cNvSpPr>
              <p:nvPr/>
            </p:nvSpPr>
            <p:spPr bwMode="auto">
              <a:xfrm>
                <a:off x="5602807" y="4257725"/>
                <a:ext cx="390525" cy="322262"/>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17" name="_s1060"/>
              <p:cNvSpPr>
                <a:spLocks noChangeArrowheads="1"/>
              </p:cNvSpPr>
              <p:nvPr/>
            </p:nvSpPr>
            <p:spPr bwMode="auto">
              <a:xfrm>
                <a:off x="6514032" y="4257725"/>
                <a:ext cx="390525" cy="322262"/>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18" name="_s1061"/>
              <p:cNvSpPr>
                <a:spLocks noChangeArrowheads="1"/>
              </p:cNvSpPr>
              <p:nvPr/>
            </p:nvSpPr>
            <p:spPr bwMode="auto">
              <a:xfrm>
                <a:off x="7425257" y="4257725"/>
                <a:ext cx="390525" cy="322262"/>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19" name="_s1062"/>
              <p:cNvSpPr>
                <a:spLocks noChangeArrowheads="1"/>
              </p:cNvSpPr>
              <p:nvPr/>
            </p:nvSpPr>
            <p:spPr bwMode="auto">
              <a:xfrm>
                <a:off x="7198245"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20" name="_s1063"/>
              <p:cNvSpPr>
                <a:spLocks noChangeArrowheads="1"/>
              </p:cNvSpPr>
              <p:nvPr/>
            </p:nvSpPr>
            <p:spPr bwMode="auto">
              <a:xfrm>
                <a:off x="7653857"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21" name="_s1064"/>
              <p:cNvSpPr>
                <a:spLocks noChangeArrowheads="1"/>
              </p:cNvSpPr>
              <p:nvPr/>
            </p:nvSpPr>
            <p:spPr bwMode="auto">
              <a:xfrm>
                <a:off x="6287020"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22" name="_s1065"/>
              <p:cNvSpPr>
                <a:spLocks noChangeArrowheads="1"/>
              </p:cNvSpPr>
              <p:nvPr/>
            </p:nvSpPr>
            <p:spPr bwMode="auto">
              <a:xfrm>
                <a:off x="6742632"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23" name="_s1066"/>
              <p:cNvSpPr>
                <a:spLocks noChangeArrowheads="1"/>
              </p:cNvSpPr>
              <p:nvPr/>
            </p:nvSpPr>
            <p:spPr bwMode="auto">
              <a:xfrm>
                <a:off x="5375795"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24" name="_s1067"/>
              <p:cNvSpPr>
                <a:spLocks noChangeArrowheads="1"/>
              </p:cNvSpPr>
              <p:nvPr/>
            </p:nvSpPr>
            <p:spPr bwMode="auto">
              <a:xfrm>
                <a:off x="5831407"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grpSp>
      </p:grpSp>
      <p:sp>
        <p:nvSpPr>
          <p:cNvPr id="125" name="テキスト ボックス 124"/>
          <p:cNvSpPr txBox="1"/>
          <p:nvPr/>
        </p:nvSpPr>
        <p:spPr>
          <a:xfrm>
            <a:off x="1043608" y="1465822"/>
            <a:ext cx="2970330" cy="348813"/>
          </a:xfrm>
          <a:prstGeom prst="rect">
            <a:avLst/>
          </a:prstGeom>
        </p:spPr>
        <p:txBody>
          <a:bodyPr wrap="square" rtlCol="0" anchor="ctr" anchorCtr="0">
            <a:spAutoFit/>
          </a:bodyPr>
          <a:lstStyle/>
          <a:p>
            <a:pPr>
              <a:lnSpc>
                <a:spcPts val="1950"/>
              </a:lnSpc>
            </a:pPr>
            <a:r>
              <a:rPr lang="ja-JP" altLang="en-US" sz="1400" b="1" dirty="0">
                <a:solidFill>
                  <a:srgbClr val="54C2F0"/>
                </a:solidFill>
                <a:cs typeface="メイリオ" pitchFamily="50" charset="-128"/>
              </a:rPr>
              <a:t>複数社の管理が可能</a:t>
            </a:r>
          </a:p>
        </p:txBody>
      </p:sp>
      <p:sp>
        <p:nvSpPr>
          <p:cNvPr id="126" name="AutoShape 5"/>
          <p:cNvSpPr>
            <a:spLocks noChangeArrowheads="1"/>
          </p:cNvSpPr>
          <p:nvPr/>
        </p:nvSpPr>
        <p:spPr bwMode="gray">
          <a:xfrm>
            <a:off x="4788024" y="1491630"/>
            <a:ext cx="3456000" cy="3348372"/>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anchor="ctr"/>
          <a:lstStyle/>
          <a:p>
            <a:pPr>
              <a:lnSpc>
                <a:spcPct val="50000"/>
              </a:lnSpc>
              <a:defRPr/>
            </a:pPr>
            <a:endParaRPr kumimoji="0" lang="en-US" altLang="ja-JP" sz="975" kern="0">
              <a:solidFill>
                <a:srgbClr val="000000"/>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ja-JP" altLang="en-US" sz="975" kern="0">
              <a:solidFill>
                <a:srgbClr val="0065AE"/>
              </a:solidFill>
              <a:latin typeface="メイリオ"/>
              <a:ea typeface="メイリオ"/>
              <a:cs typeface="メイリオ" pitchFamily="50" charset="-128"/>
            </a:endParaRPr>
          </a:p>
        </p:txBody>
      </p:sp>
      <p:sp>
        <p:nvSpPr>
          <p:cNvPr id="127" name="テキスト ボックス 126"/>
          <p:cNvSpPr txBox="1"/>
          <p:nvPr/>
        </p:nvSpPr>
        <p:spPr>
          <a:xfrm>
            <a:off x="4896036" y="1465822"/>
            <a:ext cx="2916324" cy="348813"/>
          </a:xfrm>
          <a:prstGeom prst="rect">
            <a:avLst/>
          </a:prstGeom>
        </p:spPr>
        <p:txBody>
          <a:bodyPr wrap="square" rtlCol="0" anchor="ctr" anchorCtr="0">
            <a:spAutoFit/>
          </a:bodyPr>
          <a:lstStyle/>
          <a:p>
            <a:pPr>
              <a:lnSpc>
                <a:spcPts val="1950"/>
              </a:lnSpc>
            </a:pPr>
            <a:r>
              <a:rPr lang="ja-JP" altLang="en-US" sz="1400" b="1" dirty="0">
                <a:solidFill>
                  <a:srgbClr val="0065AE"/>
                </a:solidFill>
                <a:cs typeface="メイリオ" pitchFamily="50" charset="-128"/>
              </a:rPr>
              <a:t>会社間でのマスタ複写</a:t>
            </a:r>
          </a:p>
        </p:txBody>
      </p:sp>
      <p:sp>
        <p:nvSpPr>
          <p:cNvPr id="128" name="角丸四角形 10"/>
          <p:cNvSpPr/>
          <p:nvPr/>
        </p:nvSpPr>
        <p:spPr bwMode="auto">
          <a:xfrm>
            <a:off x="5112060" y="1923678"/>
            <a:ext cx="2214246" cy="270030"/>
          </a:xfrm>
          <a:prstGeom prst="roundRect">
            <a:avLst/>
          </a:prstGeom>
          <a:solidFill>
            <a:srgbClr val="54C2F0"/>
          </a:solidFill>
          <a:ln w="25400" cap="flat" cmpd="sng" algn="ctr">
            <a:solidFill>
              <a:srgbClr val="54C2F0"/>
            </a:solidFill>
            <a:prstDash val="solid"/>
          </a:ln>
          <a:effectLst/>
        </p:spPr>
        <p:txBody>
          <a:bodyPr anchor="ctr"/>
          <a:lstStyle/>
          <a:p>
            <a:pPr algn="ctr">
              <a:defRPr/>
            </a:pPr>
            <a:r>
              <a:rPr kumimoji="0" lang="ja-JP" altLang="en-US" sz="1125" kern="0">
                <a:solidFill>
                  <a:srgbClr val="FFFFFF"/>
                </a:solidFill>
                <a:latin typeface="メイリオ"/>
                <a:ea typeface="メイリオ"/>
                <a:cs typeface="メイリオ" pitchFamily="50" charset="-128"/>
              </a:rPr>
              <a:t> </a:t>
            </a:r>
            <a:r>
              <a:rPr kumimoji="0" lang="en-US" altLang="ja-JP" sz="1125" kern="0">
                <a:solidFill>
                  <a:srgbClr val="FFFFFF"/>
                </a:solidFill>
                <a:latin typeface="メイリオ"/>
                <a:ea typeface="メイリオ"/>
                <a:cs typeface="メイリオ" pitchFamily="50" charset="-128"/>
              </a:rPr>
              <a:t>SS</a:t>
            </a:r>
            <a:r>
              <a:rPr kumimoji="0" lang="ja-JP" altLang="en-US" sz="1125" kern="0">
                <a:solidFill>
                  <a:srgbClr val="FFFFFF"/>
                </a:solidFill>
                <a:latin typeface="メイリオ"/>
                <a:ea typeface="メイリオ"/>
                <a:cs typeface="メイリオ" pitchFamily="50" charset="-128"/>
              </a:rPr>
              <a:t>商事㈱</a:t>
            </a:r>
            <a:endParaRPr kumimoji="0" lang="en-US" sz="1125" kern="0">
              <a:solidFill>
                <a:srgbClr val="FFFFFF"/>
              </a:solidFill>
              <a:latin typeface="メイリオ"/>
              <a:ea typeface="メイリオ"/>
              <a:cs typeface="メイリオ" pitchFamily="50" charset="-128"/>
            </a:endParaRPr>
          </a:p>
        </p:txBody>
      </p:sp>
      <p:sp>
        <p:nvSpPr>
          <p:cNvPr id="129" name="正方形/長方形 128"/>
          <p:cNvSpPr/>
          <p:nvPr/>
        </p:nvSpPr>
        <p:spPr>
          <a:xfrm>
            <a:off x="5121037" y="2300010"/>
            <a:ext cx="747107"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勘定科目</a:t>
            </a:r>
          </a:p>
        </p:txBody>
      </p:sp>
      <p:sp>
        <p:nvSpPr>
          <p:cNvPr id="130" name="正方形/長方形 129"/>
          <p:cNvSpPr/>
          <p:nvPr/>
        </p:nvSpPr>
        <p:spPr>
          <a:xfrm>
            <a:off x="5868144" y="2300010"/>
            <a:ext cx="702078"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消費税</a:t>
            </a:r>
          </a:p>
        </p:txBody>
      </p:sp>
      <p:sp>
        <p:nvSpPr>
          <p:cNvPr id="131" name="正方形/長方形 130"/>
          <p:cNvSpPr/>
          <p:nvPr/>
        </p:nvSpPr>
        <p:spPr>
          <a:xfrm>
            <a:off x="6570222" y="2300010"/>
            <a:ext cx="756084"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機能コード</a:t>
            </a:r>
          </a:p>
        </p:txBody>
      </p:sp>
      <p:sp>
        <p:nvSpPr>
          <p:cNvPr id="132" name="正方形/長方形 131"/>
          <p:cNvSpPr/>
          <p:nvPr/>
        </p:nvSpPr>
        <p:spPr>
          <a:xfrm>
            <a:off x="5122611" y="2571750"/>
            <a:ext cx="756084"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取引先</a:t>
            </a:r>
          </a:p>
        </p:txBody>
      </p:sp>
      <p:sp>
        <p:nvSpPr>
          <p:cNvPr id="133" name="正方形/長方形 132"/>
          <p:cNvSpPr/>
          <p:nvPr/>
        </p:nvSpPr>
        <p:spPr>
          <a:xfrm>
            <a:off x="5868144" y="2571750"/>
            <a:ext cx="702078"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通貨</a:t>
            </a:r>
          </a:p>
        </p:txBody>
      </p:sp>
      <p:sp>
        <p:nvSpPr>
          <p:cNvPr id="134" name="正方形/長方形 133"/>
          <p:cNvSpPr/>
          <p:nvPr/>
        </p:nvSpPr>
        <p:spPr>
          <a:xfrm>
            <a:off x="6570222" y="2571750"/>
            <a:ext cx="756084"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銀行　</a:t>
            </a:r>
            <a:r>
              <a:rPr kumimoji="0" lang="ja-JP" altLang="en-US" sz="600" kern="0">
                <a:solidFill>
                  <a:prstClr val="black"/>
                </a:solidFill>
                <a:latin typeface="メイリオ"/>
                <a:ea typeface="メイリオ"/>
              </a:rPr>
              <a:t>など</a:t>
            </a:r>
          </a:p>
        </p:txBody>
      </p:sp>
      <p:sp>
        <p:nvSpPr>
          <p:cNvPr id="135" name="角丸四角形 10"/>
          <p:cNvSpPr/>
          <p:nvPr/>
        </p:nvSpPr>
        <p:spPr bwMode="auto">
          <a:xfrm>
            <a:off x="5058054" y="3489852"/>
            <a:ext cx="1350150" cy="324036"/>
          </a:xfrm>
          <a:prstGeom prst="roundRect">
            <a:avLst/>
          </a:prstGeom>
          <a:solidFill>
            <a:srgbClr val="EE5500"/>
          </a:solidFill>
          <a:ln w="25400" cap="flat" cmpd="sng" algn="ctr">
            <a:solidFill>
              <a:srgbClr val="EE5500"/>
            </a:solidFill>
            <a:prstDash val="solid"/>
          </a:ln>
          <a:effectLst/>
        </p:spPr>
        <p:txBody>
          <a:bodyPr anchor="ctr"/>
          <a:lstStyle/>
          <a:p>
            <a:pPr algn="ctr">
              <a:defRPr/>
            </a:pPr>
            <a:r>
              <a:rPr kumimoji="0" lang="en-US" altLang="ja-JP" sz="1125" kern="0">
                <a:solidFill>
                  <a:srgbClr val="FFFFFF"/>
                </a:solidFill>
                <a:latin typeface="メイリオ"/>
                <a:ea typeface="メイリオ"/>
                <a:cs typeface="メイリオ" pitchFamily="50" charset="-128"/>
              </a:rPr>
              <a:t>NX</a:t>
            </a:r>
            <a:r>
              <a:rPr kumimoji="0" lang="ja-JP" altLang="en-US" sz="1125" kern="0">
                <a:solidFill>
                  <a:srgbClr val="FFFFFF"/>
                </a:solidFill>
                <a:latin typeface="メイリオ"/>
                <a:ea typeface="メイリオ"/>
                <a:cs typeface="メイリオ" pitchFamily="50" charset="-128"/>
              </a:rPr>
              <a:t>製造㈱</a:t>
            </a:r>
            <a:endParaRPr kumimoji="0" lang="en-US" sz="1125" kern="0">
              <a:solidFill>
                <a:srgbClr val="FFFFFF"/>
              </a:solidFill>
              <a:latin typeface="メイリオ"/>
              <a:ea typeface="メイリオ"/>
              <a:cs typeface="メイリオ" pitchFamily="50" charset="-128"/>
            </a:endParaRPr>
          </a:p>
        </p:txBody>
      </p:sp>
      <p:sp>
        <p:nvSpPr>
          <p:cNvPr id="136" name="角丸四角形 10"/>
          <p:cNvSpPr/>
          <p:nvPr/>
        </p:nvSpPr>
        <p:spPr bwMode="auto">
          <a:xfrm>
            <a:off x="6570222" y="3489852"/>
            <a:ext cx="1350150" cy="324036"/>
          </a:xfrm>
          <a:prstGeom prst="roundRect">
            <a:avLst/>
          </a:prstGeom>
          <a:solidFill>
            <a:srgbClr val="77A233"/>
          </a:solidFill>
          <a:ln w="25400" cap="flat" cmpd="sng" algn="ctr">
            <a:solidFill>
              <a:srgbClr val="77A233"/>
            </a:solidFill>
            <a:prstDash val="solid"/>
          </a:ln>
          <a:effectLst/>
        </p:spPr>
        <p:txBody>
          <a:bodyPr anchor="ctr"/>
          <a:lstStyle/>
          <a:p>
            <a:pPr algn="ctr">
              <a:defRPr/>
            </a:pPr>
            <a:r>
              <a:rPr kumimoji="0" lang="en-US" altLang="ja-JP" sz="1125" kern="0">
                <a:solidFill>
                  <a:srgbClr val="FFFFFF"/>
                </a:solidFill>
                <a:latin typeface="メイリオ"/>
                <a:ea typeface="メイリオ"/>
                <a:cs typeface="メイリオ" pitchFamily="50" charset="-128"/>
              </a:rPr>
              <a:t>NX</a:t>
            </a:r>
            <a:r>
              <a:rPr kumimoji="0" lang="ja-JP" altLang="en-US" sz="1125" kern="0">
                <a:solidFill>
                  <a:srgbClr val="FFFFFF"/>
                </a:solidFill>
                <a:latin typeface="メイリオ"/>
                <a:ea typeface="メイリオ"/>
                <a:cs typeface="メイリオ" pitchFamily="50" charset="-128"/>
              </a:rPr>
              <a:t>ケミカル㈱</a:t>
            </a:r>
            <a:endParaRPr kumimoji="0" lang="en-US" sz="1125" kern="0">
              <a:solidFill>
                <a:srgbClr val="FFFFFF"/>
              </a:solidFill>
              <a:latin typeface="メイリオ"/>
              <a:ea typeface="メイリオ"/>
              <a:cs typeface="メイリオ" pitchFamily="50" charset="-128"/>
            </a:endParaRPr>
          </a:p>
        </p:txBody>
      </p:sp>
      <p:sp>
        <p:nvSpPr>
          <p:cNvPr id="137" name="正方形/長方形 136"/>
          <p:cNvSpPr/>
          <p:nvPr/>
        </p:nvSpPr>
        <p:spPr>
          <a:xfrm>
            <a:off x="5067031" y="3867894"/>
            <a:ext cx="747107"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勘定科目</a:t>
            </a:r>
          </a:p>
        </p:txBody>
      </p:sp>
      <p:sp>
        <p:nvSpPr>
          <p:cNvPr id="138" name="正方形/長方形 137"/>
          <p:cNvSpPr/>
          <p:nvPr/>
        </p:nvSpPr>
        <p:spPr>
          <a:xfrm>
            <a:off x="5814138" y="3867894"/>
            <a:ext cx="594066"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消費税</a:t>
            </a:r>
          </a:p>
        </p:txBody>
      </p:sp>
      <p:sp>
        <p:nvSpPr>
          <p:cNvPr id="139" name="正方形/長方形 138"/>
          <p:cNvSpPr/>
          <p:nvPr/>
        </p:nvSpPr>
        <p:spPr>
          <a:xfrm>
            <a:off x="6624228" y="3866184"/>
            <a:ext cx="747107"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勘定科目</a:t>
            </a:r>
          </a:p>
        </p:txBody>
      </p:sp>
      <p:sp>
        <p:nvSpPr>
          <p:cNvPr id="140" name="正方形/長方形 139"/>
          <p:cNvSpPr/>
          <p:nvPr/>
        </p:nvSpPr>
        <p:spPr>
          <a:xfrm>
            <a:off x="7371334" y="3866184"/>
            <a:ext cx="549038"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消費税</a:t>
            </a:r>
          </a:p>
        </p:txBody>
      </p:sp>
      <p:sp>
        <p:nvSpPr>
          <p:cNvPr id="141" name="正方形/長方形 140"/>
          <p:cNvSpPr/>
          <p:nvPr/>
        </p:nvSpPr>
        <p:spPr>
          <a:xfrm>
            <a:off x="5068605" y="4137924"/>
            <a:ext cx="756084"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取引先</a:t>
            </a:r>
          </a:p>
        </p:txBody>
      </p:sp>
      <p:sp>
        <p:nvSpPr>
          <p:cNvPr id="142" name="正方形/長方形 141"/>
          <p:cNvSpPr/>
          <p:nvPr/>
        </p:nvSpPr>
        <p:spPr>
          <a:xfrm>
            <a:off x="5814138" y="4137924"/>
            <a:ext cx="594066"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通貨</a:t>
            </a:r>
          </a:p>
        </p:txBody>
      </p:sp>
      <p:sp>
        <p:nvSpPr>
          <p:cNvPr id="143" name="正方形/長方形 142"/>
          <p:cNvSpPr/>
          <p:nvPr/>
        </p:nvSpPr>
        <p:spPr>
          <a:xfrm>
            <a:off x="6624228" y="4136214"/>
            <a:ext cx="756084"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機能コード</a:t>
            </a:r>
          </a:p>
        </p:txBody>
      </p:sp>
      <p:sp>
        <p:nvSpPr>
          <p:cNvPr id="144" name="テキスト ボックス 143"/>
          <p:cNvSpPr txBox="1"/>
          <p:nvPr/>
        </p:nvSpPr>
        <p:spPr>
          <a:xfrm>
            <a:off x="5220072" y="4451931"/>
            <a:ext cx="2916324" cy="348813"/>
          </a:xfrm>
          <a:prstGeom prst="rect">
            <a:avLst/>
          </a:prstGeom>
        </p:spPr>
        <p:txBody>
          <a:bodyPr wrap="square" rtlCol="0" anchor="ctr" anchorCtr="0">
            <a:spAutoFit/>
          </a:bodyPr>
          <a:lstStyle/>
          <a:p>
            <a:pPr>
              <a:lnSpc>
                <a:spcPts val="1950"/>
              </a:lnSpc>
            </a:pPr>
            <a:r>
              <a:rPr lang="ja-JP" altLang="en-US" sz="1050" b="1">
                <a:solidFill>
                  <a:srgbClr val="EE5500"/>
                </a:solidFill>
                <a:cs typeface="メイリオ" pitchFamily="50" charset="-128"/>
              </a:rPr>
              <a:t>複写を行うマスタを各社毎に指定が可能</a:t>
            </a:r>
          </a:p>
        </p:txBody>
      </p:sp>
      <p:grpSp>
        <p:nvGrpSpPr>
          <p:cNvPr id="145" name="グループ化 102"/>
          <p:cNvGrpSpPr/>
          <p:nvPr/>
        </p:nvGrpSpPr>
        <p:grpSpPr>
          <a:xfrm>
            <a:off x="1610673" y="2679762"/>
            <a:ext cx="2268251" cy="1485165"/>
            <a:chOff x="827584" y="3429000"/>
            <a:chExt cx="3024335" cy="1980220"/>
          </a:xfrm>
        </p:grpSpPr>
        <p:sp>
          <p:nvSpPr>
            <p:cNvPr id="146" name="角丸四角形 145"/>
            <p:cNvSpPr/>
            <p:nvPr/>
          </p:nvSpPr>
          <p:spPr>
            <a:xfrm>
              <a:off x="871884" y="3537012"/>
              <a:ext cx="2980035" cy="1872208"/>
            </a:xfrm>
            <a:prstGeom prst="roundRect">
              <a:avLst>
                <a:gd name="adj" fmla="val 7650"/>
              </a:avLst>
            </a:prstGeom>
            <a:solidFill>
              <a:srgbClr val="FFFFFF"/>
            </a:solidFill>
            <a:ln w="25400" cap="flat" cmpd="sng" algn="ctr">
              <a:solidFill>
                <a:srgbClr val="FFFFFF">
                  <a:shade val="50000"/>
                </a:srgbClr>
              </a:solidFill>
              <a:prstDash val="solid"/>
            </a:ln>
            <a:effectLst/>
          </p:spPr>
          <p:txBody>
            <a:bodyPr anchor="ctr"/>
            <a:lstStyle/>
            <a:p>
              <a:pPr algn="ctr">
                <a:defRPr/>
              </a:pPr>
              <a:endParaRPr kumimoji="0" lang="ja-JP" altLang="en-US" sz="1350" kern="0">
                <a:solidFill>
                  <a:srgbClr val="FFFFFF"/>
                </a:solidFill>
                <a:latin typeface="メイリオ"/>
                <a:ea typeface="メイリオ"/>
                <a:cs typeface="メイリオ" pitchFamily="50" charset="-128"/>
              </a:endParaRPr>
            </a:p>
          </p:txBody>
        </p:sp>
        <p:grpSp>
          <p:nvGrpSpPr>
            <p:cNvPr id="147" name="グループ化 110"/>
            <p:cNvGrpSpPr/>
            <p:nvPr/>
          </p:nvGrpSpPr>
          <p:grpSpPr>
            <a:xfrm>
              <a:off x="1055315" y="3775125"/>
              <a:ext cx="2668587" cy="1285875"/>
              <a:chOff x="5375795" y="3775125"/>
              <a:chExt cx="2668587" cy="1285875"/>
            </a:xfrm>
            <a:solidFill>
              <a:srgbClr val="54C2F0"/>
            </a:solidFill>
          </p:grpSpPr>
          <p:cxnSp>
            <p:nvCxnSpPr>
              <p:cNvPr id="149" name="_s1049"/>
              <p:cNvCxnSpPr>
                <a:cxnSpLocks noChangeShapeType="1"/>
                <a:stCxn id="166" idx="0"/>
                <a:endCxn id="158" idx="2"/>
              </p:cNvCxnSpPr>
              <p:nvPr/>
            </p:nvCxnSpPr>
            <p:spPr bwMode="auto">
              <a:xfrm rot="5400000" flipH="1">
                <a:off x="5832201" y="4547444"/>
                <a:ext cx="160337" cy="228600"/>
              </a:xfrm>
              <a:prstGeom prst="bentConnector3">
                <a:avLst>
                  <a:gd name="adj1" fmla="val 50495"/>
                </a:avLst>
              </a:prstGeom>
              <a:grpFill/>
              <a:ln w="25400" cap="flat" cmpd="sng" algn="ctr">
                <a:solidFill>
                  <a:srgbClr val="54C2F0"/>
                </a:solidFill>
                <a:prstDash val="solid"/>
                <a:headEnd/>
                <a:tailEnd/>
              </a:ln>
              <a:effectLst/>
            </p:spPr>
          </p:cxnSp>
          <p:cxnSp>
            <p:nvCxnSpPr>
              <p:cNvPr id="150" name="_s1050"/>
              <p:cNvCxnSpPr>
                <a:cxnSpLocks noChangeShapeType="1"/>
                <a:stCxn id="165" idx="0"/>
                <a:endCxn id="158" idx="2"/>
              </p:cNvCxnSpPr>
              <p:nvPr/>
            </p:nvCxnSpPr>
            <p:spPr bwMode="auto">
              <a:xfrm rot="-5400000">
                <a:off x="5604395" y="4546649"/>
                <a:ext cx="160338" cy="227013"/>
              </a:xfrm>
              <a:prstGeom prst="bentConnector3">
                <a:avLst>
                  <a:gd name="adj1" fmla="val 50495"/>
                </a:avLst>
              </a:prstGeom>
              <a:grpFill/>
              <a:ln w="25400" cap="flat" cmpd="sng" algn="ctr">
                <a:solidFill>
                  <a:srgbClr val="54C2F0"/>
                </a:solidFill>
                <a:prstDash val="solid"/>
                <a:headEnd/>
                <a:tailEnd/>
              </a:ln>
              <a:effectLst/>
            </p:spPr>
          </p:cxnSp>
          <p:cxnSp>
            <p:nvCxnSpPr>
              <p:cNvPr id="151" name="_s1051"/>
              <p:cNvCxnSpPr>
                <a:cxnSpLocks noChangeShapeType="1"/>
                <a:stCxn id="164" idx="0"/>
                <a:endCxn id="159" idx="2"/>
              </p:cNvCxnSpPr>
              <p:nvPr/>
            </p:nvCxnSpPr>
            <p:spPr bwMode="auto">
              <a:xfrm rot="5400000" flipH="1">
                <a:off x="6743426" y="4547444"/>
                <a:ext cx="160337" cy="228600"/>
              </a:xfrm>
              <a:prstGeom prst="bentConnector3">
                <a:avLst>
                  <a:gd name="adj1" fmla="val 50495"/>
                </a:avLst>
              </a:prstGeom>
              <a:grpFill/>
              <a:ln w="25400" cap="flat" cmpd="sng" algn="ctr">
                <a:solidFill>
                  <a:srgbClr val="54C2F0"/>
                </a:solidFill>
                <a:prstDash val="solid"/>
                <a:headEnd/>
                <a:tailEnd/>
              </a:ln>
              <a:effectLst/>
            </p:spPr>
          </p:cxnSp>
          <p:cxnSp>
            <p:nvCxnSpPr>
              <p:cNvPr id="152" name="_s1052"/>
              <p:cNvCxnSpPr>
                <a:cxnSpLocks noChangeShapeType="1"/>
                <a:stCxn id="163" idx="0"/>
                <a:endCxn id="159" idx="2"/>
              </p:cNvCxnSpPr>
              <p:nvPr/>
            </p:nvCxnSpPr>
            <p:spPr bwMode="auto">
              <a:xfrm rot="-5400000">
                <a:off x="6515620" y="4546649"/>
                <a:ext cx="160338" cy="227013"/>
              </a:xfrm>
              <a:prstGeom prst="bentConnector3">
                <a:avLst>
                  <a:gd name="adj1" fmla="val 50495"/>
                </a:avLst>
              </a:prstGeom>
              <a:grpFill/>
              <a:ln w="25400" cap="flat" cmpd="sng" algn="ctr">
                <a:solidFill>
                  <a:srgbClr val="54C2F0"/>
                </a:solidFill>
                <a:prstDash val="solid"/>
                <a:headEnd/>
                <a:tailEnd/>
              </a:ln>
              <a:effectLst/>
            </p:spPr>
          </p:cxnSp>
          <p:cxnSp>
            <p:nvCxnSpPr>
              <p:cNvPr id="153" name="_s1053"/>
              <p:cNvCxnSpPr>
                <a:cxnSpLocks noChangeShapeType="1"/>
                <a:stCxn id="162" idx="0"/>
                <a:endCxn id="160" idx="2"/>
              </p:cNvCxnSpPr>
              <p:nvPr/>
            </p:nvCxnSpPr>
            <p:spPr bwMode="auto">
              <a:xfrm rot="5400000" flipH="1">
                <a:off x="7654651" y="4547444"/>
                <a:ext cx="160337" cy="228600"/>
              </a:xfrm>
              <a:prstGeom prst="bentConnector3">
                <a:avLst>
                  <a:gd name="adj1" fmla="val 50495"/>
                </a:avLst>
              </a:prstGeom>
              <a:grpFill/>
              <a:ln w="25400" cap="flat" cmpd="sng" algn="ctr">
                <a:solidFill>
                  <a:srgbClr val="54C2F0"/>
                </a:solidFill>
                <a:prstDash val="solid"/>
                <a:headEnd/>
                <a:tailEnd/>
              </a:ln>
              <a:effectLst/>
            </p:spPr>
          </p:cxnSp>
          <p:cxnSp>
            <p:nvCxnSpPr>
              <p:cNvPr id="154" name="_s1054"/>
              <p:cNvCxnSpPr>
                <a:cxnSpLocks noChangeShapeType="1"/>
                <a:stCxn id="161" idx="0"/>
                <a:endCxn id="160" idx="2"/>
              </p:cNvCxnSpPr>
              <p:nvPr/>
            </p:nvCxnSpPr>
            <p:spPr bwMode="auto">
              <a:xfrm rot="-5400000">
                <a:off x="7426845" y="4546649"/>
                <a:ext cx="160338" cy="227013"/>
              </a:xfrm>
              <a:prstGeom prst="bentConnector3">
                <a:avLst>
                  <a:gd name="adj1" fmla="val 50495"/>
                </a:avLst>
              </a:prstGeom>
              <a:grpFill/>
              <a:ln w="25400" cap="flat" cmpd="sng" algn="ctr">
                <a:solidFill>
                  <a:srgbClr val="54C2F0"/>
                </a:solidFill>
                <a:prstDash val="solid"/>
                <a:headEnd/>
                <a:tailEnd/>
              </a:ln>
              <a:effectLst/>
            </p:spPr>
          </p:cxnSp>
          <p:cxnSp>
            <p:nvCxnSpPr>
              <p:cNvPr id="155" name="_s1055"/>
              <p:cNvCxnSpPr>
                <a:cxnSpLocks noChangeShapeType="1"/>
                <a:stCxn id="160" idx="0"/>
                <a:endCxn id="157" idx="2"/>
              </p:cNvCxnSpPr>
              <p:nvPr/>
            </p:nvCxnSpPr>
            <p:spPr bwMode="auto">
              <a:xfrm rot="5400000" flipH="1">
                <a:off x="7084739" y="3723531"/>
                <a:ext cx="160337" cy="911225"/>
              </a:xfrm>
              <a:prstGeom prst="bentConnector3">
                <a:avLst>
                  <a:gd name="adj1" fmla="val 50495"/>
                </a:avLst>
              </a:prstGeom>
              <a:grpFill/>
              <a:ln w="25400" cap="flat" cmpd="sng" algn="ctr">
                <a:solidFill>
                  <a:srgbClr val="54C2F0"/>
                </a:solidFill>
                <a:prstDash val="solid"/>
                <a:headEnd/>
                <a:tailEnd/>
              </a:ln>
              <a:effectLst/>
            </p:spPr>
          </p:cxnSp>
          <p:cxnSp>
            <p:nvCxnSpPr>
              <p:cNvPr id="156" name="_s1057"/>
              <p:cNvCxnSpPr>
                <a:cxnSpLocks noChangeShapeType="1"/>
                <a:stCxn id="158" idx="0"/>
                <a:endCxn id="157" idx="2"/>
              </p:cNvCxnSpPr>
              <p:nvPr/>
            </p:nvCxnSpPr>
            <p:spPr bwMode="auto">
              <a:xfrm rot="-5400000">
                <a:off x="6173514" y="3723531"/>
                <a:ext cx="160337" cy="911225"/>
              </a:xfrm>
              <a:prstGeom prst="bentConnector3">
                <a:avLst>
                  <a:gd name="adj1" fmla="val 50495"/>
                </a:avLst>
              </a:prstGeom>
              <a:grpFill/>
              <a:ln w="25400" cap="flat" cmpd="sng" algn="ctr">
                <a:solidFill>
                  <a:srgbClr val="54C2F0"/>
                </a:solidFill>
                <a:prstDash val="solid"/>
                <a:headEnd/>
                <a:tailEnd/>
              </a:ln>
              <a:effectLst/>
            </p:spPr>
          </p:cxnSp>
          <p:sp>
            <p:nvSpPr>
              <p:cNvPr id="157" name="_s1058"/>
              <p:cNvSpPr>
                <a:spLocks noChangeArrowheads="1"/>
              </p:cNvSpPr>
              <p:nvPr/>
            </p:nvSpPr>
            <p:spPr bwMode="auto">
              <a:xfrm>
                <a:off x="6514032" y="3775125"/>
                <a:ext cx="390525" cy="322262"/>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58" name="_s1059"/>
              <p:cNvSpPr>
                <a:spLocks noChangeArrowheads="1"/>
              </p:cNvSpPr>
              <p:nvPr/>
            </p:nvSpPr>
            <p:spPr bwMode="auto">
              <a:xfrm>
                <a:off x="5602807" y="4257725"/>
                <a:ext cx="390525" cy="322262"/>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59" name="_s1060"/>
              <p:cNvSpPr>
                <a:spLocks noChangeArrowheads="1"/>
              </p:cNvSpPr>
              <p:nvPr/>
            </p:nvSpPr>
            <p:spPr bwMode="auto">
              <a:xfrm>
                <a:off x="6514032" y="4257725"/>
                <a:ext cx="390525" cy="322262"/>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60" name="_s1061"/>
              <p:cNvSpPr>
                <a:spLocks noChangeArrowheads="1"/>
              </p:cNvSpPr>
              <p:nvPr/>
            </p:nvSpPr>
            <p:spPr bwMode="auto">
              <a:xfrm>
                <a:off x="7425257" y="4257725"/>
                <a:ext cx="390525" cy="322262"/>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61" name="_s1062"/>
              <p:cNvSpPr>
                <a:spLocks noChangeArrowheads="1"/>
              </p:cNvSpPr>
              <p:nvPr/>
            </p:nvSpPr>
            <p:spPr bwMode="auto">
              <a:xfrm>
                <a:off x="7198245"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62" name="_s1063"/>
              <p:cNvSpPr>
                <a:spLocks noChangeArrowheads="1"/>
              </p:cNvSpPr>
              <p:nvPr/>
            </p:nvSpPr>
            <p:spPr bwMode="auto">
              <a:xfrm>
                <a:off x="7653857"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63" name="_s1064"/>
              <p:cNvSpPr>
                <a:spLocks noChangeArrowheads="1"/>
              </p:cNvSpPr>
              <p:nvPr/>
            </p:nvSpPr>
            <p:spPr bwMode="auto">
              <a:xfrm>
                <a:off x="6287020"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64" name="_s1065"/>
              <p:cNvSpPr>
                <a:spLocks noChangeArrowheads="1"/>
              </p:cNvSpPr>
              <p:nvPr/>
            </p:nvSpPr>
            <p:spPr bwMode="auto">
              <a:xfrm>
                <a:off x="6742632"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65" name="_s1066"/>
              <p:cNvSpPr>
                <a:spLocks noChangeArrowheads="1"/>
              </p:cNvSpPr>
              <p:nvPr/>
            </p:nvSpPr>
            <p:spPr bwMode="auto">
              <a:xfrm>
                <a:off x="5375795"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66" name="_s1067"/>
              <p:cNvSpPr>
                <a:spLocks noChangeArrowheads="1"/>
              </p:cNvSpPr>
              <p:nvPr/>
            </p:nvSpPr>
            <p:spPr bwMode="auto">
              <a:xfrm>
                <a:off x="5831407"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grpSp>
        <p:sp>
          <p:nvSpPr>
            <p:cNvPr id="148" name="角丸四角形 10"/>
            <p:cNvSpPr/>
            <p:nvPr/>
          </p:nvSpPr>
          <p:spPr bwMode="auto">
            <a:xfrm>
              <a:off x="827584" y="3429000"/>
              <a:ext cx="2160240" cy="288032"/>
            </a:xfrm>
            <a:prstGeom prst="roundRect">
              <a:avLst/>
            </a:prstGeom>
            <a:solidFill>
              <a:srgbClr val="EE5500"/>
            </a:solidFill>
            <a:ln w="25400" cap="flat" cmpd="sng" algn="ctr">
              <a:solidFill>
                <a:srgbClr val="EE5500"/>
              </a:solidFill>
              <a:prstDash val="solid"/>
            </a:ln>
            <a:effectLst/>
          </p:spPr>
          <p:txBody>
            <a:bodyPr anchor="ctr"/>
            <a:lstStyle/>
            <a:p>
              <a:pPr algn="ctr">
                <a:defRPr/>
              </a:pPr>
              <a:r>
                <a:rPr kumimoji="0" lang="en-US" altLang="ja-JP" sz="1200" kern="0">
                  <a:solidFill>
                    <a:srgbClr val="FFFFFF"/>
                  </a:solidFill>
                  <a:latin typeface="メイリオ"/>
                  <a:ea typeface="メイリオ"/>
                  <a:cs typeface="メイリオ" pitchFamily="50" charset="-128"/>
                </a:rPr>
                <a:t>NX</a:t>
              </a:r>
              <a:r>
                <a:rPr kumimoji="0" lang="ja-JP" altLang="en-US" sz="1200" kern="0">
                  <a:solidFill>
                    <a:srgbClr val="FFFFFF"/>
                  </a:solidFill>
                  <a:latin typeface="メイリオ"/>
                  <a:ea typeface="メイリオ"/>
                  <a:cs typeface="メイリオ" pitchFamily="50" charset="-128"/>
                </a:rPr>
                <a:t>製造㈱</a:t>
              </a:r>
              <a:endParaRPr kumimoji="0" lang="en-US" sz="1200" kern="0">
                <a:solidFill>
                  <a:srgbClr val="FFFFFF"/>
                </a:solidFill>
                <a:latin typeface="メイリオ"/>
                <a:ea typeface="メイリオ"/>
                <a:cs typeface="メイリオ" pitchFamily="50" charset="-128"/>
              </a:endParaRPr>
            </a:p>
          </p:txBody>
        </p:sp>
      </p:grpSp>
      <p:grpSp>
        <p:nvGrpSpPr>
          <p:cNvPr id="167" name="グループ化 129"/>
          <p:cNvGrpSpPr/>
          <p:nvPr/>
        </p:nvGrpSpPr>
        <p:grpSpPr>
          <a:xfrm>
            <a:off x="1940932" y="3219822"/>
            <a:ext cx="2343038" cy="1512168"/>
            <a:chOff x="1375941" y="4293096"/>
            <a:chExt cx="3124051" cy="2016224"/>
          </a:xfrm>
        </p:grpSpPr>
        <p:sp>
          <p:nvSpPr>
            <p:cNvPr id="168" name="角丸四角形 167"/>
            <p:cNvSpPr/>
            <p:nvPr/>
          </p:nvSpPr>
          <p:spPr>
            <a:xfrm>
              <a:off x="1375941" y="4437112"/>
              <a:ext cx="3124051" cy="1872208"/>
            </a:xfrm>
            <a:prstGeom prst="roundRect">
              <a:avLst>
                <a:gd name="adj" fmla="val 9153"/>
              </a:avLst>
            </a:prstGeom>
            <a:solidFill>
              <a:srgbClr val="FFFFFF"/>
            </a:solidFill>
            <a:ln w="25400" cap="flat" cmpd="sng" algn="ctr">
              <a:solidFill>
                <a:srgbClr val="FFFFFF">
                  <a:shade val="50000"/>
                </a:srgbClr>
              </a:solidFill>
              <a:prstDash val="solid"/>
            </a:ln>
            <a:effectLst/>
          </p:spPr>
          <p:txBody>
            <a:bodyPr anchor="ctr"/>
            <a:lstStyle/>
            <a:p>
              <a:pPr algn="ctr">
                <a:defRPr/>
              </a:pPr>
              <a:endParaRPr kumimoji="0" lang="ja-JP" altLang="en-US" sz="1350" kern="0">
                <a:solidFill>
                  <a:srgbClr val="FFFFFF"/>
                </a:solidFill>
                <a:latin typeface="メイリオ"/>
                <a:ea typeface="メイリオ"/>
                <a:cs typeface="メイリオ" pitchFamily="50" charset="-128"/>
              </a:endParaRPr>
            </a:p>
          </p:txBody>
        </p:sp>
        <p:grpSp>
          <p:nvGrpSpPr>
            <p:cNvPr id="169" name="グループ化 112"/>
            <p:cNvGrpSpPr/>
            <p:nvPr/>
          </p:nvGrpSpPr>
          <p:grpSpPr>
            <a:xfrm>
              <a:off x="1559372" y="4711229"/>
              <a:ext cx="2668587" cy="1285875"/>
              <a:chOff x="5375795" y="3775125"/>
              <a:chExt cx="2668587" cy="1285875"/>
            </a:xfrm>
            <a:solidFill>
              <a:srgbClr val="54C2F0"/>
            </a:solidFill>
          </p:grpSpPr>
          <p:cxnSp>
            <p:nvCxnSpPr>
              <p:cNvPr id="171" name="_s1049"/>
              <p:cNvCxnSpPr>
                <a:cxnSpLocks noChangeShapeType="1"/>
                <a:stCxn id="188" idx="0"/>
                <a:endCxn id="180" idx="2"/>
              </p:cNvCxnSpPr>
              <p:nvPr/>
            </p:nvCxnSpPr>
            <p:spPr bwMode="auto">
              <a:xfrm rot="16200000" flipV="1">
                <a:off x="5836908" y="4550562"/>
                <a:ext cx="160338" cy="219187"/>
              </a:xfrm>
              <a:prstGeom prst="bentConnector3">
                <a:avLst>
                  <a:gd name="adj1" fmla="val 50000"/>
                </a:avLst>
              </a:prstGeom>
              <a:grpFill/>
              <a:ln w="25400" cap="flat" cmpd="sng" algn="ctr">
                <a:solidFill>
                  <a:srgbClr val="54C2F0"/>
                </a:solidFill>
                <a:prstDash val="solid"/>
                <a:headEnd/>
                <a:tailEnd/>
              </a:ln>
              <a:effectLst/>
            </p:spPr>
          </p:cxnSp>
          <p:cxnSp>
            <p:nvCxnSpPr>
              <p:cNvPr id="172" name="_s1050"/>
              <p:cNvCxnSpPr>
                <a:cxnSpLocks noChangeShapeType="1"/>
                <a:stCxn id="187" idx="0"/>
                <a:endCxn id="180" idx="2"/>
              </p:cNvCxnSpPr>
              <p:nvPr/>
            </p:nvCxnSpPr>
            <p:spPr bwMode="auto">
              <a:xfrm rot="5400000" flipH="1" flipV="1">
                <a:off x="5609101" y="4541944"/>
                <a:ext cx="160338" cy="236425"/>
              </a:xfrm>
              <a:prstGeom prst="bentConnector3">
                <a:avLst>
                  <a:gd name="adj1" fmla="val 50000"/>
                </a:avLst>
              </a:prstGeom>
              <a:grpFill/>
              <a:ln w="25400" cap="flat" cmpd="sng" algn="ctr">
                <a:solidFill>
                  <a:srgbClr val="54C2F0"/>
                </a:solidFill>
                <a:prstDash val="solid"/>
                <a:headEnd/>
                <a:tailEnd/>
              </a:ln>
              <a:effectLst/>
            </p:spPr>
          </p:cxnSp>
          <p:cxnSp>
            <p:nvCxnSpPr>
              <p:cNvPr id="173" name="_s1051"/>
              <p:cNvCxnSpPr>
                <a:cxnSpLocks noChangeShapeType="1"/>
                <a:stCxn id="186" idx="0"/>
                <a:endCxn id="181" idx="2"/>
              </p:cNvCxnSpPr>
              <p:nvPr/>
            </p:nvCxnSpPr>
            <p:spPr bwMode="auto">
              <a:xfrm rot="16200000" flipV="1">
                <a:off x="6772355" y="4574784"/>
                <a:ext cx="160338" cy="170743"/>
              </a:xfrm>
              <a:prstGeom prst="bentConnector3">
                <a:avLst>
                  <a:gd name="adj1" fmla="val 50000"/>
                </a:avLst>
              </a:prstGeom>
              <a:grpFill/>
              <a:ln w="25400" cap="flat" cmpd="sng" algn="ctr">
                <a:solidFill>
                  <a:srgbClr val="54C2F0"/>
                </a:solidFill>
                <a:prstDash val="solid"/>
                <a:headEnd/>
                <a:tailEnd/>
              </a:ln>
              <a:effectLst/>
            </p:spPr>
          </p:cxnSp>
          <p:cxnSp>
            <p:nvCxnSpPr>
              <p:cNvPr id="174" name="_s1052"/>
              <p:cNvCxnSpPr>
                <a:cxnSpLocks noChangeShapeType="1"/>
                <a:stCxn id="185" idx="0"/>
                <a:endCxn id="181" idx="2"/>
              </p:cNvCxnSpPr>
              <p:nvPr/>
            </p:nvCxnSpPr>
            <p:spPr bwMode="auto">
              <a:xfrm rot="5400000" flipH="1" flipV="1">
                <a:off x="6544548" y="4517722"/>
                <a:ext cx="160338" cy="284869"/>
              </a:xfrm>
              <a:prstGeom prst="bentConnector3">
                <a:avLst>
                  <a:gd name="adj1" fmla="val 50000"/>
                </a:avLst>
              </a:prstGeom>
              <a:grpFill/>
              <a:ln w="25400" cap="flat" cmpd="sng" algn="ctr">
                <a:solidFill>
                  <a:srgbClr val="54C2F0"/>
                </a:solidFill>
                <a:prstDash val="solid"/>
                <a:headEnd/>
                <a:tailEnd/>
              </a:ln>
              <a:effectLst/>
            </p:spPr>
          </p:cxnSp>
          <p:cxnSp>
            <p:nvCxnSpPr>
              <p:cNvPr id="175" name="_s1053"/>
              <p:cNvCxnSpPr>
                <a:cxnSpLocks noChangeShapeType="1"/>
                <a:stCxn id="184" idx="0"/>
                <a:endCxn id="182" idx="2"/>
              </p:cNvCxnSpPr>
              <p:nvPr/>
            </p:nvCxnSpPr>
            <p:spPr bwMode="auto">
              <a:xfrm rot="16200000" flipV="1">
                <a:off x="7667326" y="4558531"/>
                <a:ext cx="160338" cy="203250"/>
              </a:xfrm>
              <a:prstGeom prst="bentConnector3">
                <a:avLst>
                  <a:gd name="adj1" fmla="val 50000"/>
                </a:avLst>
              </a:prstGeom>
              <a:grpFill/>
              <a:ln w="25400" cap="flat" cmpd="sng" algn="ctr">
                <a:solidFill>
                  <a:srgbClr val="54C2F0"/>
                </a:solidFill>
                <a:prstDash val="solid"/>
                <a:headEnd/>
                <a:tailEnd/>
              </a:ln>
              <a:effectLst/>
            </p:spPr>
          </p:cxnSp>
          <p:cxnSp>
            <p:nvCxnSpPr>
              <p:cNvPr id="176" name="_s1054"/>
              <p:cNvCxnSpPr>
                <a:cxnSpLocks noChangeShapeType="1"/>
                <a:stCxn id="183" idx="0"/>
                <a:endCxn id="182" idx="2"/>
              </p:cNvCxnSpPr>
              <p:nvPr/>
            </p:nvCxnSpPr>
            <p:spPr bwMode="auto">
              <a:xfrm rot="5400000" flipH="1" flipV="1">
                <a:off x="7439520" y="4533975"/>
                <a:ext cx="160338" cy="252362"/>
              </a:xfrm>
              <a:prstGeom prst="bentConnector3">
                <a:avLst>
                  <a:gd name="adj1" fmla="val 50000"/>
                </a:avLst>
              </a:prstGeom>
              <a:grpFill/>
              <a:ln w="25400" cap="flat" cmpd="sng" algn="ctr">
                <a:solidFill>
                  <a:srgbClr val="54C2F0"/>
                </a:solidFill>
                <a:prstDash val="solid"/>
                <a:headEnd/>
                <a:tailEnd/>
              </a:ln>
              <a:effectLst/>
            </p:spPr>
          </p:cxnSp>
          <p:cxnSp>
            <p:nvCxnSpPr>
              <p:cNvPr id="177" name="_s1055"/>
              <p:cNvCxnSpPr>
                <a:cxnSpLocks noChangeShapeType="1"/>
                <a:stCxn id="182" idx="0"/>
                <a:endCxn id="179" idx="2"/>
              </p:cNvCxnSpPr>
              <p:nvPr/>
            </p:nvCxnSpPr>
            <p:spPr bwMode="auto">
              <a:xfrm rot="16200000" flipV="1">
                <a:off x="7097414" y="3709268"/>
                <a:ext cx="160338" cy="936575"/>
              </a:xfrm>
              <a:prstGeom prst="bentConnector3">
                <a:avLst>
                  <a:gd name="adj1" fmla="val 50000"/>
                </a:avLst>
              </a:prstGeom>
              <a:grpFill/>
              <a:ln w="25400" cap="flat" cmpd="sng" algn="ctr">
                <a:solidFill>
                  <a:srgbClr val="54C2F0"/>
                </a:solidFill>
                <a:prstDash val="solid"/>
                <a:headEnd/>
                <a:tailEnd/>
              </a:ln>
              <a:effectLst/>
            </p:spPr>
          </p:cxnSp>
          <p:cxnSp>
            <p:nvCxnSpPr>
              <p:cNvPr id="178" name="_s1057"/>
              <p:cNvCxnSpPr>
                <a:cxnSpLocks noChangeShapeType="1"/>
                <a:stCxn id="180" idx="0"/>
                <a:endCxn id="179" idx="2"/>
              </p:cNvCxnSpPr>
              <p:nvPr/>
            </p:nvCxnSpPr>
            <p:spPr bwMode="auto">
              <a:xfrm rot="5400000" flipH="1" flipV="1">
                <a:off x="6178220" y="3726650"/>
                <a:ext cx="160338" cy="901812"/>
              </a:xfrm>
              <a:prstGeom prst="bentConnector3">
                <a:avLst>
                  <a:gd name="adj1" fmla="val 50000"/>
                </a:avLst>
              </a:prstGeom>
              <a:grpFill/>
              <a:ln w="25400" cap="flat" cmpd="sng" algn="ctr">
                <a:solidFill>
                  <a:srgbClr val="54C2F0"/>
                </a:solidFill>
                <a:prstDash val="solid"/>
                <a:headEnd/>
                <a:tailEnd/>
              </a:ln>
              <a:effectLst/>
            </p:spPr>
          </p:cxnSp>
          <p:sp>
            <p:nvSpPr>
              <p:cNvPr id="179" name="_s1058"/>
              <p:cNvSpPr>
                <a:spLocks noChangeArrowheads="1"/>
              </p:cNvSpPr>
              <p:nvPr/>
            </p:nvSpPr>
            <p:spPr bwMode="auto">
              <a:xfrm>
                <a:off x="6514032" y="3775125"/>
                <a:ext cx="390525" cy="322262"/>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80" name="_s1059"/>
              <p:cNvSpPr>
                <a:spLocks noChangeArrowheads="1"/>
              </p:cNvSpPr>
              <p:nvPr/>
            </p:nvSpPr>
            <p:spPr bwMode="auto">
              <a:xfrm>
                <a:off x="5458791" y="4257725"/>
                <a:ext cx="697384" cy="322262"/>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lgn="ctr">
                  <a:defRPr/>
                </a:pPr>
                <a:r>
                  <a:rPr kumimoji="0" lang="ja-JP" altLang="en-US" sz="900" kern="0" dirty="0">
                    <a:solidFill>
                      <a:sysClr val="windowText" lastClr="000000"/>
                    </a:solidFill>
                    <a:latin typeface="メイリオ"/>
                    <a:ea typeface="メイリオ"/>
                    <a:cs typeface="メイリオ" pitchFamily="50" charset="-128"/>
                  </a:rPr>
                  <a:t>本社</a:t>
                </a:r>
              </a:p>
            </p:txBody>
          </p:sp>
          <p:sp>
            <p:nvSpPr>
              <p:cNvPr id="181" name="_s1060"/>
              <p:cNvSpPr>
                <a:spLocks noChangeArrowheads="1"/>
              </p:cNvSpPr>
              <p:nvPr/>
            </p:nvSpPr>
            <p:spPr bwMode="auto">
              <a:xfrm>
                <a:off x="6442024" y="4257725"/>
                <a:ext cx="650255" cy="322262"/>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r>
                  <a:rPr kumimoji="0" lang="ja-JP" altLang="en-US" sz="900" kern="0" dirty="0">
                    <a:solidFill>
                      <a:sysClr val="windowText" lastClr="000000"/>
                    </a:solidFill>
                    <a:latin typeface="メイリオ"/>
                    <a:ea typeface="メイリオ"/>
                    <a:cs typeface="メイリオ" pitchFamily="50" charset="-128"/>
                  </a:rPr>
                  <a:t>大阪支社</a:t>
                </a:r>
              </a:p>
            </p:txBody>
          </p:sp>
          <p:sp>
            <p:nvSpPr>
              <p:cNvPr id="182" name="_s1061"/>
              <p:cNvSpPr>
                <a:spLocks noChangeArrowheads="1"/>
              </p:cNvSpPr>
              <p:nvPr/>
            </p:nvSpPr>
            <p:spPr bwMode="auto">
              <a:xfrm>
                <a:off x="7308303" y="4257725"/>
                <a:ext cx="675134" cy="322262"/>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r>
                  <a:rPr kumimoji="0" lang="ja-JP" altLang="en-US" sz="750" kern="0" dirty="0">
                    <a:solidFill>
                      <a:sysClr val="windowText" lastClr="000000"/>
                    </a:solidFill>
                    <a:latin typeface="メイリオ"/>
                    <a:ea typeface="メイリオ"/>
                    <a:cs typeface="メイリオ" pitchFamily="50" charset="-128"/>
                  </a:rPr>
                  <a:t>名古屋支店</a:t>
                </a:r>
              </a:p>
            </p:txBody>
          </p:sp>
          <p:sp>
            <p:nvSpPr>
              <p:cNvPr id="183" name="_s1062"/>
              <p:cNvSpPr>
                <a:spLocks noChangeArrowheads="1"/>
              </p:cNvSpPr>
              <p:nvPr/>
            </p:nvSpPr>
            <p:spPr bwMode="auto">
              <a:xfrm>
                <a:off x="7198245"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84" name="_s1063"/>
              <p:cNvSpPr>
                <a:spLocks noChangeArrowheads="1"/>
              </p:cNvSpPr>
              <p:nvPr/>
            </p:nvSpPr>
            <p:spPr bwMode="auto">
              <a:xfrm>
                <a:off x="7653857"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85" name="_s1064"/>
              <p:cNvSpPr>
                <a:spLocks noChangeArrowheads="1"/>
              </p:cNvSpPr>
              <p:nvPr/>
            </p:nvSpPr>
            <p:spPr bwMode="auto">
              <a:xfrm>
                <a:off x="6287020"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86" name="_s1065"/>
              <p:cNvSpPr>
                <a:spLocks noChangeArrowheads="1"/>
              </p:cNvSpPr>
              <p:nvPr/>
            </p:nvSpPr>
            <p:spPr bwMode="auto">
              <a:xfrm>
                <a:off x="6742632"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87" name="_s1066"/>
              <p:cNvSpPr>
                <a:spLocks noChangeArrowheads="1"/>
              </p:cNvSpPr>
              <p:nvPr/>
            </p:nvSpPr>
            <p:spPr bwMode="auto">
              <a:xfrm>
                <a:off x="5375795"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88" name="_s1067"/>
              <p:cNvSpPr>
                <a:spLocks noChangeArrowheads="1"/>
              </p:cNvSpPr>
              <p:nvPr/>
            </p:nvSpPr>
            <p:spPr bwMode="auto">
              <a:xfrm>
                <a:off x="5831407"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grpSp>
        <p:sp>
          <p:nvSpPr>
            <p:cNvPr id="170" name="角丸四角形 10"/>
            <p:cNvSpPr/>
            <p:nvPr/>
          </p:nvSpPr>
          <p:spPr bwMode="auto">
            <a:xfrm>
              <a:off x="1403649" y="4293096"/>
              <a:ext cx="2304255" cy="288032"/>
            </a:xfrm>
            <a:prstGeom prst="roundRect">
              <a:avLst/>
            </a:prstGeom>
            <a:solidFill>
              <a:srgbClr val="54C2F0"/>
            </a:solidFill>
            <a:ln w="25400" cap="flat" cmpd="sng" algn="ctr">
              <a:solidFill>
                <a:srgbClr val="54C2F0"/>
              </a:solidFill>
              <a:prstDash val="solid"/>
            </a:ln>
            <a:effectLst/>
          </p:spPr>
          <p:txBody>
            <a:bodyPr anchor="ctr"/>
            <a:lstStyle/>
            <a:p>
              <a:pPr algn="ctr">
                <a:defRPr/>
              </a:pPr>
              <a:r>
                <a:rPr kumimoji="0" lang="ja-JP" altLang="en-US" sz="1200" kern="0">
                  <a:solidFill>
                    <a:srgbClr val="FFFFFF"/>
                  </a:solidFill>
                  <a:latin typeface="メイリオ"/>
                  <a:ea typeface="メイリオ"/>
                  <a:cs typeface="メイリオ" pitchFamily="50" charset="-128"/>
                </a:rPr>
                <a:t> </a:t>
              </a:r>
              <a:r>
                <a:rPr kumimoji="0" lang="en-US" altLang="ja-JP" sz="1200" kern="0">
                  <a:solidFill>
                    <a:srgbClr val="FFFFFF"/>
                  </a:solidFill>
                  <a:latin typeface="メイリオ"/>
                  <a:ea typeface="メイリオ"/>
                  <a:cs typeface="メイリオ" pitchFamily="50" charset="-128"/>
                </a:rPr>
                <a:t>SS</a:t>
              </a:r>
              <a:r>
                <a:rPr kumimoji="0" lang="ja-JP" altLang="en-US" sz="1200" kern="0">
                  <a:solidFill>
                    <a:srgbClr val="FFFFFF"/>
                  </a:solidFill>
                  <a:latin typeface="メイリオ"/>
                  <a:ea typeface="メイリオ"/>
                  <a:cs typeface="メイリオ" pitchFamily="50" charset="-128"/>
                </a:rPr>
                <a:t>商事㈱</a:t>
              </a:r>
              <a:endParaRPr kumimoji="0" lang="en-US" sz="1200" kern="0">
                <a:solidFill>
                  <a:srgbClr val="FFFFFF"/>
                </a:solidFill>
                <a:latin typeface="メイリオ"/>
                <a:ea typeface="メイリオ"/>
                <a:cs typeface="メイリオ" pitchFamily="50" charset="-128"/>
              </a:endParaRPr>
            </a:p>
          </p:txBody>
        </p:sp>
      </p:grpSp>
      <p:sp>
        <p:nvSpPr>
          <p:cNvPr id="189" name="角丸四角形 10"/>
          <p:cNvSpPr/>
          <p:nvPr/>
        </p:nvSpPr>
        <p:spPr bwMode="auto">
          <a:xfrm>
            <a:off x="1367644" y="2058693"/>
            <a:ext cx="1512168" cy="216024"/>
          </a:xfrm>
          <a:prstGeom prst="roundRect">
            <a:avLst/>
          </a:prstGeom>
          <a:solidFill>
            <a:srgbClr val="77A233"/>
          </a:solidFill>
          <a:ln w="25400" cap="flat" cmpd="sng" algn="ctr">
            <a:solidFill>
              <a:srgbClr val="77A233"/>
            </a:solidFill>
            <a:prstDash val="solid"/>
          </a:ln>
          <a:effectLst/>
        </p:spPr>
        <p:txBody>
          <a:bodyPr anchor="ctr"/>
          <a:lstStyle/>
          <a:p>
            <a:pPr algn="ctr">
              <a:defRPr/>
            </a:pPr>
            <a:r>
              <a:rPr kumimoji="0" lang="en-US" altLang="ja-JP" sz="1200" kern="0">
                <a:solidFill>
                  <a:srgbClr val="FFFFFF"/>
                </a:solidFill>
                <a:latin typeface="メイリオ"/>
                <a:ea typeface="メイリオ"/>
                <a:cs typeface="メイリオ" pitchFamily="50" charset="-128"/>
              </a:rPr>
              <a:t>NX</a:t>
            </a:r>
            <a:r>
              <a:rPr kumimoji="0" lang="ja-JP" altLang="en-US" sz="1200" kern="0">
                <a:solidFill>
                  <a:srgbClr val="FFFFFF"/>
                </a:solidFill>
                <a:latin typeface="メイリオ"/>
                <a:ea typeface="メイリオ"/>
                <a:cs typeface="メイリオ" pitchFamily="50" charset="-128"/>
              </a:rPr>
              <a:t>ケミカル㈱</a:t>
            </a:r>
            <a:endParaRPr kumimoji="0" lang="en-US" sz="1200" kern="0">
              <a:solidFill>
                <a:srgbClr val="FFFFFF"/>
              </a:solidFill>
              <a:latin typeface="メイリオ"/>
              <a:ea typeface="メイリオ"/>
              <a:cs typeface="メイリオ" pitchFamily="50" charset="-128"/>
            </a:endParaRPr>
          </a:p>
        </p:txBody>
      </p:sp>
      <p:sp>
        <p:nvSpPr>
          <p:cNvPr id="190" name="Freeform 364"/>
          <p:cNvSpPr>
            <a:spLocks noEditPoints="1"/>
          </p:cNvSpPr>
          <p:nvPr/>
        </p:nvSpPr>
        <p:spPr bwMode="auto">
          <a:xfrm>
            <a:off x="7490082" y="2448064"/>
            <a:ext cx="295275" cy="366713"/>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EE55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91" name="テキスト ボックス 190"/>
          <p:cNvSpPr txBox="1"/>
          <p:nvPr/>
        </p:nvSpPr>
        <p:spPr>
          <a:xfrm>
            <a:off x="7236024" y="2664000"/>
            <a:ext cx="900000" cy="605294"/>
          </a:xfrm>
          <a:prstGeom prst="rect">
            <a:avLst/>
          </a:prstGeom>
        </p:spPr>
        <p:txBody>
          <a:bodyPr wrap="square" rtlCol="0" anchor="ctr" anchorCtr="0">
            <a:spAutoFit/>
          </a:bodyPr>
          <a:lstStyle/>
          <a:p>
            <a:pPr>
              <a:lnSpc>
                <a:spcPts val="1950"/>
              </a:lnSpc>
            </a:pPr>
            <a:r>
              <a:rPr lang="ja-JP" altLang="en-US" sz="1050" b="1" dirty="0">
                <a:solidFill>
                  <a:srgbClr val="EE5500"/>
                </a:solidFill>
                <a:cs typeface="メイリオ" pitchFamily="50" charset="-128"/>
              </a:rPr>
              <a:t>各種マスタ</a:t>
            </a:r>
          </a:p>
        </p:txBody>
      </p:sp>
      <p:sp>
        <p:nvSpPr>
          <p:cNvPr id="192" name="右矢印 191"/>
          <p:cNvSpPr/>
          <p:nvPr/>
        </p:nvSpPr>
        <p:spPr>
          <a:xfrm rot="7113215">
            <a:off x="5774351" y="2892326"/>
            <a:ext cx="297033" cy="513057"/>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93" name="右矢印 192"/>
          <p:cNvSpPr/>
          <p:nvPr/>
        </p:nvSpPr>
        <p:spPr>
          <a:xfrm rot="3708791">
            <a:off x="6800522" y="2891333"/>
            <a:ext cx="297033" cy="513057"/>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2" name="フッター プレースホルダー 3">
            <a:extLst>
              <a:ext uri="{FF2B5EF4-FFF2-40B4-BE49-F238E27FC236}">
                <a16:creationId xmlns:a16="http://schemas.microsoft.com/office/drawing/2014/main" id="{7E730FCB-EE45-0FBE-4083-ABF9309862D5}"/>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3068737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6EA88-0C42-F329-DF2E-C788BE757A2D}"/>
            </a:ext>
          </a:extLst>
        </p:cNvPr>
        <p:cNvGrpSpPr/>
        <p:nvPr/>
      </p:nvGrpSpPr>
      <p:grpSpPr>
        <a:xfrm>
          <a:off x="0" y="0"/>
          <a:ext cx="0" cy="0"/>
          <a:chOff x="0" y="0"/>
          <a:chExt cx="0" cy="0"/>
        </a:xfrm>
      </p:grpSpPr>
      <p:sp>
        <p:nvSpPr>
          <p:cNvPr id="25" name="スライド番号プレースホルダー 2">
            <a:extLst>
              <a:ext uri="{FF2B5EF4-FFF2-40B4-BE49-F238E27FC236}">
                <a16:creationId xmlns:a16="http://schemas.microsoft.com/office/drawing/2014/main" id="{2AD42B31-6397-8383-AA65-436003F4CF06}"/>
              </a:ext>
            </a:extLst>
          </p:cNvPr>
          <p:cNvSpPr>
            <a:spLocks noGrp="1"/>
          </p:cNvSpPr>
          <p:nvPr>
            <p:ph type="sldNum" sz="quarter" idx="12"/>
          </p:nvPr>
        </p:nvSpPr>
        <p:spPr/>
        <p:txBody>
          <a:bodyPr/>
          <a:lstStyle/>
          <a:p>
            <a:fld id="{78AE49ED-73EF-499C-8307-28EB0E7CF529}" type="slidenum">
              <a:rPr lang="ja-JP" altLang="en-US" smtClean="0"/>
              <a:pPr/>
              <a:t>74</a:t>
            </a:fld>
            <a:endParaRPr lang="ja-JP" altLang="en-US" dirty="0"/>
          </a:p>
        </p:txBody>
      </p:sp>
      <p:sp>
        <p:nvSpPr>
          <p:cNvPr id="24" name="タイトル 23">
            <a:extLst>
              <a:ext uri="{FF2B5EF4-FFF2-40B4-BE49-F238E27FC236}">
                <a16:creationId xmlns:a16="http://schemas.microsoft.com/office/drawing/2014/main" id="{7B7A973D-46E6-A5FD-2A7B-AD4539ED13FF}"/>
              </a:ext>
            </a:extLst>
          </p:cNvPr>
          <p:cNvSpPr>
            <a:spLocks noGrp="1"/>
          </p:cNvSpPr>
          <p:nvPr>
            <p:ph type="title"/>
          </p:nvPr>
        </p:nvSpPr>
        <p:spPr/>
        <p:txBody>
          <a:bodyPr/>
          <a:lstStyle/>
          <a:p>
            <a:r>
              <a:rPr lang="ja-JP" altLang="en-US" dirty="0"/>
              <a:t>グループ企業向け機能</a:t>
            </a:r>
          </a:p>
        </p:txBody>
      </p:sp>
      <p:sp>
        <p:nvSpPr>
          <p:cNvPr id="5" name="テキスト プレースホルダー 4">
            <a:extLst>
              <a:ext uri="{FF2B5EF4-FFF2-40B4-BE49-F238E27FC236}">
                <a16:creationId xmlns:a16="http://schemas.microsoft.com/office/drawing/2014/main" id="{2E8EC7AD-98E3-A4E3-2CBB-3071C185FC65}"/>
              </a:ext>
            </a:extLst>
          </p:cNvPr>
          <p:cNvSpPr>
            <a:spLocks noGrp="1"/>
          </p:cNvSpPr>
          <p:nvPr>
            <p:ph type="body" sz="quarter" idx="16"/>
          </p:nvPr>
        </p:nvSpPr>
        <p:spPr/>
        <p:txBody>
          <a:bodyPr/>
          <a:lstStyle/>
          <a:p>
            <a:r>
              <a:rPr lang="ja-JP" altLang="en-US" dirty="0"/>
              <a:t>各種マスタ複写機能（本番稼働後）</a:t>
            </a:r>
          </a:p>
        </p:txBody>
      </p:sp>
      <p:sp>
        <p:nvSpPr>
          <p:cNvPr id="6" name="テキスト プレースホルダー 5">
            <a:extLst>
              <a:ext uri="{FF2B5EF4-FFF2-40B4-BE49-F238E27FC236}">
                <a16:creationId xmlns:a16="http://schemas.microsoft.com/office/drawing/2014/main" id="{C1A0CD10-9C01-9ACD-70CF-64B98F5CFE35}"/>
              </a:ext>
            </a:extLst>
          </p:cNvPr>
          <p:cNvSpPr>
            <a:spLocks noGrp="1"/>
          </p:cNvSpPr>
          <p:nvPr>
            <p:ph type="body" sz="quarter" idx="17"/>
          </p:nvPr>
        </p:nvSpPr>
        <p:spPr/>
        <p:txBody>
          <a:bodyPr/>
          <a:lstStyle/>
          <a:p>
            <a:r>
              <a:rPr lang="ja-JP" altLang="en-US" dirty="0"/>
              <a:t>本番運用稼働後も、会社間でのマスタ複写が可能です。複写は「差分データの新規追加のみ」とし、同一キーのデータが存在する場合はスキップします</a:t>
            </a:r>
            <a:endParaRPr lang="en-US" altLang="ja-JP" dirty="0"/>
          </a:p>
          <a:p>
            <a:endParaRPr kumimoji="1" lang="ja-JP" altLang="en-US" dirty="0"/>
          </a:p>
        </p:txBody>
      </p:sp>
      <p:sp>
        <p:nvSpPr>
          <p:cNvPr id="26" name="角丸四角形 10">
            <a:extLst>
              <a:ext uri="{FF2B5EF4-FFF2-40B4-BE49-F238E27FC236}">
                <a16:creationId xmlns:a16="http://schemas.microsoft.com/office/drawing/2014/main" id="{BD5E6599-30EF-4640-A90D-36B89C1F97C5}"/>
              </a:ext>
            </a:extLst>
          </p:cNvPr>
          <p:cNvSpPr/>
          <p:nvPr/>
        </p:nvSpPr>
        <p:spPr bwMode="auto">
          <a:xfrm>
            <a:off x="935594" y="1806485"/>
            <a:ext cx="3771420" cy="360000"/>
          </a:xfrm>
          <a:prstGeom prst="roundRect">
            <a:avLst/>
          </a:prstGeom>
          <a:solidFill>
            <a:srgbClr val="54C2F0"/>
          </a:solidFill>
          <a:ln w="25400" cap="flat" cmpd="sng" algn="ctr">
            <a:solidFill>
              <a:srgbClr val="54C2F0"/>
            </a:solidFill>
            <a:prstDash val="solid"/>
          </a:ln>
          <a:effectLst/>
        </p:spPr>
        <p:txBody>
          <a:bodyPr anchor="ctr"/>
          <a:lstStyle/>
          <a:p>
            <a:pPr algn="ctr">
              <a:defRPr/>
            </a:pPr>
            <a:r>
              <a:rPr kumimoji="0" lang="ja-JP" altLang="en-US" sz="1350" kern="0" dirty="0">
                <a:solidFill>
                  <a:srgbClr val="FFFFFF"/>
                </a:solidFill>
                <a:latin typeface="メイリオ"/>
                <a:ea typeface="メイリオ"/>
                <a:cs typeface="メイリオ" pitchFamily="50" charset="-128"/>
              </a:rPr>
              <a:t> </a:t>
            </a:r>
            <a:r>
              <a:rPr kumimoji="0" lang="en-US" altLang="ja-JP" sz="1350" kern="0" dirty="0">
                <a:solidFill>
                  <a:srgbClr val="FFFFFF"/>
                </a:solidFill>
                <a:latin typeface="メイリオ"/>
                <a:ea typeface="メイリオ"/>
                <a:cs typeface="メイリオ" pitchFamily="50" charset="-128"/>
              </a:rPr>
              <a:t>SS</a:t>
            </a:r>
            <a:r>
              <a:rPr kumimoji="0" lang="ja-JP" altLang="en-US" sz="1350" kern="0" dirty="0">
                <a:solidFill>
                  <a:srgbClr val="FFFFFF"/>
                </a:solidFill>
                <a:latin typeface="メイリオ"/>
                <a:ea typeface="メイリオ"/>
                <a:cs typeface="メイリオ" pitchFamily="50" charset="-128"/>
              </a:rPr>
              <a:t>商事㈱</a:t>
            </a:r>
            <a:endParaRPr kumimoji="0" lang="en-US" sz="1350" kern="0" dirty="0">
              <a:solidFill>
                <a:srgbClr val="FFFFFF"/>
              </a:solidFill>
              <a:latin typeface="メイリオ"/>
              <a:ea typeface="メイリオ"/>
              <a:cs typeface="メイリオ" pitchFamily="50" charset="-128"/>
            </a:endParaRPr>
          </a:p>
        </p:txBody>
      </p:sp>
      <p:sp>
        <p:nvSpPr>
          <p:cNvPr id="27" name="Freeform 364">
            <a:extLst>
              <a:ext uri="{FF2B5EF4-FFF2-40B4-BE49-F238E27FC236}">
                <a16:creationId xmlns:a16="http://schemas.microsoft.com/office/drawing/2014/main" id="{11EF9A77-08BB-1458-B271-747177DAB1A9}"/>
              </a:ext>
            </a:extLst>
          </p:cNvPr>
          <p:cNvSpPr>
            <a:spLocks noEditPoints="1"/>
          </p:cNvSpPr>
          <p:nvPr/>
        </p:nvSpPr>
        <p:spPr bwMode="auto">
          <a:xfrm>
            <a:off x="5536865" y="2463738"/>
            <a:ext cx="295275" cy="366713"/>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chemeClr val="accent3"/>
              </a:solidFill>
            </a:endParaRPr>
          </a:p>
        </p:txBody>
      </p:sp>
      <p:sp>
        <p:nvSpPr>
          <p:cNvPr id="28" name="テキスト ボックス 27">
            <a:extLst>
              <a:ext uri="{FF2B5EF4-FFF2-40B4-BE49-F238E27FC236}">
                <a16:creationId xmlns:a16="http://schemas.microsoft.com/office/drawing/2014/main" id="{80EC4D61-CA48-872A-DA80-EC5F2968455A}"/>
              </a:ext>
            </a:extLst>
          </p:cNvPr>
          <p:cNvSpPr txBox="1"/>
          <p:nvPr/>
        </p:nvSpPr>
        <p:spPr>
          <a:xfrm>
            <a:off x="5178060" y="2941044"/>
            <a:ext cx="972000" cy="583493"/>
          </a:xfrm>
          <a:prstGeom prst="rect">
            <a:avLst/>
          </a:prstGeom>
        </p:spPr>
        <p:txBody>
          <a:bodyPr wrap="square" rtlCol="0" anchor="ctr" anchorCtr="0">
            <a:spAutoFit/>
          </a:bodyPr>
          <a:lstStyle/>
          <a:p>
            <a:pPr algn="ctr">
              <a:lnSpc>
                <a:spcPts val="1950"/>
              </a:lnSpc>
            </a:pPr>
            <a:r>
              <a:rPr lang="ja-JP" altLang="en-US" sz="1200" b="1" dirty="0">
                <a:solidFill>
                  <a:schemeClr val="accent4"/>
                </a:solidFill>
                <a:cs typeface="メイリオ" pitchFamily="50" charset="-128"/>
              </a:rPr>
              <a:t>各種マスタ</a:t>
            </a:r>
            <a:endParaRPr lang="en-US" altLang="ja-JP" sz="1200" b="1" dirty="0">
              <a:solidFill>
                <a:schemeClr val="accent4"/>
              </a:solidFill>
              <a:cs typeface="メイリオ" pitchFamily="50" charset="-128"/>
            </a:endParaRPr>
          </a:p>
          <a:p>
            <a:pPr algn="ctr">
              <a:lnSpc>
                <a:spcPts val="1950"/>
              </a:lnSpc>
            </a:pPr>
            <a:r>
              <a:rPr lang="en-US" altLang="ja-JP" sz="1200" b="1" dirty="0">
                <a:solidFill>
                  <a:schemeClr val="accent4"/>
                </a:solidFill>
                <a:cs typeface="メイリオ" pitchFamily="50" charset="-128"/>
              </a:rPr>
              <a:t>14</a:t>
            </a:r>
            <a:r>
              <a:rPr lang="ja-JP" altLang="en-US" sz="1200" b="1" dirty="0">
                <a:solidFill>
                  <a:schemeClr val="accent4"/>
                </a:solidFill>
                <a:cs typeface="メイリオ" pitchFamily="50" charset="-128"/>
              </a:rPr>
              <a:t>種類</a:t>
            </a:r>
          </a:p>
        </p:txBody>
      </p:sp>
      <p:graphicFrame>
        <p:nvGraphicFramePr>
          <p:cNvPr id="29" name="表 28">
            <a:extLst>
              <a:ext uri="{FF2B5EF4-FFF2-40B4-BE49-F238E27FC236}">
                <a16:creationId xmlns:a16="http://schemas.microsoft.com/office/drawing/2014/main" id="{9B6C1ED5-6B1E-6DE8-239F-7A7284FF801E}"/>
              </a:ext>
            </a:extLst>
          </p:cNvPr>
          <p:cNvGraphicFramePr>
            <a:graphicFrameLocks noGrp="1"/>
          </p:cNvGraphicFramePr>
          <p:nvPr>
            <p:extLst>
              <p:ext uri="{D42A27DB-BD31-4B8C-83A1-F6EECF244321}">
                <p14:modId xmlns:p14="http://schemas.microsoft.com/office/powerpoint/2010/main" val="145177391"/>
              </p:ext>
            </p:extLst>
          </p:nvPr>
        </p:nvGraphicFramePr>
        <p:xfrm>
          <a:off x="935594" y="2160000"/>
          <a:ext cx="3771420" cy="1946910"/>
        </p:xfrm>
        <a:graphic>
          <a:graphicData uri="http://schemas.openxmlformats.org/drawingml/2006/table">
            <a:tbl>
              <a:tblPr firstRow="1" bandRow="1">
                <a:tableStyleId>{5C22544A-7EE6-4342-B048-85BDC9FD1C3A}</a:tableStyleId>
              </a:tblPr>
              <a:tblGrid>
                <a:gridCol w="1885710">
                  <a:extLst>
                    <a:ext uri="{9D8B030D-6E8A-4147-A177-3AD203B41FA5}">
                      <a16:colId xmlns:a16="http://schemas.microsoft.com/office/drawing/2014/main" val="1652843347"/>
                    </a:ext>
                  </a:extLst>
                </a:gridCol>
                <a:gridCol w="1885710">
                  <a:extLst>
                    <a:ext uri="{9D8B030D-6E8A-4147-A177-3AD203B41FA5}">
                      <a16:colId xmlns:a16="http://schemas.microsoft.com/office/drawing/2014/main" val="2791098639"/>
                    </a:ext>
                  </a:extLst>
                </a:gridCol>
              </a:tblGrid>
              <a:tr h="278130">
                <a:tc>
                  <a:txBody>
                    <a:bodyPr/>
                    <a:lstStyle/>
                    <a:p>
                      <a:pPr algn="ctr"/>
                      <a:r>
                        <a:rPr kumimoji="1" lang="ja-JP" altLang="en-US" sz="1200" b="0" dirty="0">
                          <a:solidFill>
                            <a:schemeClr val="tx1"/>
                          </a:solidFill>
                        </a:rPr>
                        <a:t>科目マスタ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solidFill>
                        </a:rPr>
                        <a:t>補助科目マスタ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026734"/>
                  </a:ext>
                </a:extLst>
              </a:tr>
              <a:tr h="2781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rPr>
                        <a:t>任意集計科目マスタ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rPr>
                        <a:t>出力コントロールマスタ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5064961"/>
                  </a:ext>
                </a:extLst>
              </a:tr>
              <a:tr h="278130">
                <a:tc>
                  <a:txBody>
                    <a:bodyPr/>
                    <a:lstStyle/>
                    <a:p>
                      <a:pPr algn="ctr"/>
                      <a:r>
                        <a:rPr kumimoji="1" lang="ja-JP" altLang="en-US" sz="1200" b="0" dirty="0">
                          <a:solidFill>
                            <a:schemeClr val="tx1"/>
                          </a:solidFill>
                        </a:rPr>
                        <a:t>取引先マスタ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solidFill>
                        </a:rPr>
                        <a:t>得意先マスタ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5599121"/>
                  </a:ext>
                </a:extLst>
              </a:tr>
              <a:tr h="278130">
                <a:tc>
                  <a:txBody>
                    <a:bodyPr/>
                    <a:lstStyle/>
                    <a:p>
                      <a:pPr algn="ctr"/>
                      <a:r>
                        <a:rPr kumimoji="1" lang="ja-JP" altLang="en-US" sz="1200" b="0" dirty="0">
                          <a:solidFill>
                            <a:schemeClr val="tx1"/>
                          </a:solidFill>
                        </a:rPr>
                        <a:t>仕入先マスタ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solidFill>
                        </a:rPr>
                        <a:t>メニュー権限マスタ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5721985"/>
                  </a:ext>
                </a:extLst>
              </a:tr>
              <a:tr h="278130">
                <a:tc>
                  <a:txBody>
                    <a:bodyPr/>
                    <a:lstStyle/>
                    <a:p>
                      <a:pPr algn="ctr"/>
                      <a:r>
                        <a:rPr kumimoji="1" lang="ja-JP" altLang="en-US" sz="1200" b="0" dirty="0">
                          <a:solidFill>
                            <a:schemeClr val="tx1"/>
                          </a:solidFill>
                        </a:rPr>
                        <a:t>銀行マスタ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solidFill>
                        </a:rPr>
                        <a:t>銀行振込手数料マスタ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9194314"/>
                  </a:ext>
                </a:extLst>
              </a:tr>
              <a:tr h="278130">
                <a:tc>
                  <a:txBody>
                    <a:bodyPr/>
                    <a:lstStyle/>
                    <a:p>
                      <a:pPr algn="ctr"/>
                      <a:r>
                        <a:rPr kumimoji="1" lang="ja-JP" altLang="en-US" sz="1200" b="0" dirty="0">
                          <a:solidFill>
                            <a:schemeClr val="tx1"/>
                          </a:solidFill>
                        </a:rPr>
                        <a:t>税処理マスタ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solidFill>
                        </a:rPr>
                        <a:t>消費税申告項目マスタ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6321455"/>
                  </a:ext>
                </a:extLst>
              </a:tr>
              <a:tr h="278130">
                <a:tc>
                  <a:txBody>
                    <a:bodyPr/>
                    <a:lstStyle/>
                    <a:p>
                      <a:pPr algn="ctr"/>
                      <a:r>
                        <a:rPr kumimoji="1" lang="ja-JP" altLang="en-US" sz="1200" b="0" dirty="0">
                          <a:solidFill>
                            <a:schemeClr val="tx1"/>
                          </a:solidFill>
                        </a:rPr>
                        <a:t>電子申告項目設定マスタ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rPr>
                        <a:t>（新）消費税申告項目マスタ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675691"/>
                  </a:ext>
                </a:extLst>
              </a:tr>
            </a:tbl>
          </a:graphicData>
        </a:graphic>
      </p:graphicFrame>
      <p:sp>
        <p:nvSpPr>
          <p:cNvPr id="30" name="右矢印 29">
            <a:extLst>
              <a:ext uri="{FF2B5EF4-FFF2-40B4-BE49-F238E27FC236}">
                <a16:creationId xmlns:a16="http://schemas.microsoft.com/office/drawing/2014/main" id="{3F08A8E9-6461-5F23-0D9B-2283201C6F4C}"/>
              </a:ext>
            </a:extLst>
          </p:cNvPr>
          <p:cNvSpPr/>
          <p:nvPr/>
        </p:nvSpPr>
        <p:spPr>
          <a:xfrm rot="1388083">
            <a:off x="6202345" y="3015179"/>
            <a:ext cx="297033" cy="513057"/>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31" name="右矢印 30">
            <a:extLst>
              <a:ext uri="{FF2B5EF4-FFF2-40B4-BE49-F238E27FC236}">
                <a16:creationId xmlns:a16="http://schemas.microsoft.com/office/drawing/2014/main" id="{B9425AE3-9A27-A3C7-DA1D-81B1E0B9DF9B}"/>
              </a:ext>
            </a:extLst>
          </p:cNvPr>
          <p:cNvSpPr/>
          <p:nvPr/>
        </p:nvSpPr>
        <p:spPr>
          <a:xfrm rot="19837929">
            <a:off x="6184471" y="2233577"/>
            <a:ext cx="297033" cy="513057"/>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32" name="テキスト ボックス 31">
            <a:extLst>
              <a:ext uri="{FF2B5EF4-FFF2-40B4-BE49-F238E27FC236}">
                <a16:creationId xmlns:a16="http://schemas.microsoft.com/office/drawing/2014/main" id="{2EC4FC30-C624-FE6D-88D5-9BDFD1FC50D9}"/>
              </a:ext>
            </a:extLst>
          </p:cNvPr>
          <p:cNvSpPr txBox="1"/>
          <p:nvPr/>
        </p:nvSpPr>
        <p:spPr>
          <a:xfrm>
            <a:off x="4707015" y="4252662"/>
            <a:ext cx="3933437" cy="605294"/>
          </a:xfrm>
          <a:prstGeom prst="rect">
            <a:avLst/>
          </a:prstGeom>
        </p:spPr>
        <p:txBody>
          <a:bodyPr wrap="square" rtlCol="0" anchor="ctr" anchorCtr="0">
            <a:spAutoFit/>
          </a:bodyPr>
          <a:lstStyle/>
          <a:p>
            <a:pPr>
              <a:lnSpc>
                <a:spcPts val="1950"/>
              </a:lnSpc>
            </a:pPr>
            <a:r>
              <a:rPr lang="ja-JP" altLang="en-US" sz="1400" b="1" dirty="0">
                <a:solidFill>
                  <a:srgbClr val="EE5500"/>
                </a:solidFill>
                <a:latin typeface="+mn-ea"/>
                <a:cs typeface="メイリオ" pitchFamily="50" charset="-128"/>
              </a:rPr>
              <a:t>複写先会社は指定可能</a:t>
            </a:r>
            <a:endParaRPr lang="en-US" altLang="ja-JP" sz="1400" b="1" dirty="0">
              <a:solidFill>
                <a:srgbClr val="EE5500"/>
              </a:solidFill>
              <a:latin typeface="+mn-ea"/>
              <a:cs typeface="メイリオ" pitchFamily="50" charset="-128"/>
            </a:endParaRPr>
          </a:p>
          <a:p>
            <a:pPr>
              <a:lnSpc>
                <a:spcPts val="1950"/>
              </a:lnSpc>
            </a:pPr>
            <a:r>
              <a:rPr lang="ja-JP" altLang="en-US" sz="1400" b="1" dirty="0">
                <a:solidFill>
                  <a:srgbClr val="EE5500"/>
                </a:solidFill>
                <a:latin typeface="+mn-ea"/>
                <a:cs typeface="メイリオ" pitchFamily="50" charset="-128"/>
              </a:rPr>
              <a:t>複写は差分のみで、複写先会社へ一括更新</a:t>
            </a:r>
          </a:p>
        </p:txBody>
      </p:sp>
      <p:sp>
        <p:nvSpPr>
          <p:cNvPr id="34" name="角丸四角形 33">
            <a:extLst>
              <a:ext uri="{FF2B5EF4-FFF2-40B4-BE49-F238E27FC236}">
                <a16:creationId xmlns:a16="http://schemas.microsoft.com/office/drawing/2014/main" id="{53CF958B-3AE2-92FC-A088-4F179B2F2B9F}"/>
              </a:ext>
            </a:extLst>
          </p:cNvPr>
          <p:cNvSpPr/>
          <p:nvPr/>
        </p:nvSpPr>
        <p:spPr>
          <a:xfrm>
            <a:off x="6750242" y="1663206"/>
            <a:ext cx="1350150" cy="990872"/>
          </a:xfrm>
          <a:prstGeom prst="roundRect">
            <a:avLst>
              <a:gd name="adj" fmla="val 6670"/>
            </a:avLst>
          </a:prstGeom>
          <a:noFill/>
          <a:ln>
            <a:solidFill>
              <a:srgbClr val="2E7D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5" name="角丸四角形 10">
            <a:extLst>
              <a:ext uri="{FF2B5EF4-FFF2-40B4-BE49-F238E27FC236}">
                <a16:creationId xmlns:a16="http://schemas.microsoft.com/office/drawing/2014/main" id="{5D12CC30-44EE-B166-2E58-271D70BB5CE4}"/>
              </a:ext>
            </a:extLst>
          </p:cNvPr>
          <p:cNvSpPr/>
          <p:nvPr/>
        </p:nvSpPr>
        <p:spPr bwMode="auto">
          <a:xfrm>
            <a:off x="6750242" y="1568920"/>
            <a:ext cx="1350150" cy="324036"/>
          </a:xfrm>
          <a:prstGeom prst="roundRect">
            <a:avLst/>
          </a:prstGeom>
          <a:solidFill>
            <a:schemeClr val="accent6"/>
          </a:solidFill>
          <a:ln w="25400" cap="flat" cmpd="sng" algn="ctr">
            <a:solidFill>
              <a:srgbClr val="2E7DC2"/>
            </a:solidFill>
            <a:prstDash val="solid"/>
          </a:ln>
          <a:effectLst/>
        </p:spPr>
        <p:txBody>
          <a:bodyPr anchor="ctr"/>
          <a:lstStyle/>
          <a:p>
            <a:pPr algn="ctr">
              <a:defRPr/>
            </a:pPr>
            <a:r>
              <a:rPr kumimoji="0" lang="en-US" altLang="ja-JP" sz="1350" kern="0" dirty="0">
                <a:solidFill>
                  <a:srgbClr val="FFFFFF"/>
                </a:solidFill>
                <a:latin typeface="メイリオ"/>
                <a:ea typeface="メイリオ"/>
                <a:cs typeface="メイリオ" pitchFamily="50" charset="-128"/>
              </a:rPr>
              <a:t>NX</a:t>
            </a:r>
            <a:r>
              <a:rPr kumimoji="0" lang="ja-JP" altLang="en-US" sz="1350" kern="0" dirty="0">
                <a:solidFill>
                  <a:srgbClr val="FFFFFF"/>
                </a:solidFill>
                <a:latin typeface="メイリオ"/>
                <a:ea typeface="メイリオ"/>
                <a:cs typeface="メイリオ" pitchFamily="50" charset="-128"/>
              </a:rPr>
              <a:t>製造㈱</a:t>
            </a:r>
            <a:endParaRPr kumimoji="0" lang="en-US" sz="1350" kern="0" dirty="0">
              <a:solidFill>
                <a:srgbClr val="FFFFFF"/>
              </a:solidFill>
              <a:latin typeface="メイリオ"/>
              <a:ea typeface="メイリオ"/>
              <a:cs typeface="メイリオ" pitchFamily="50" charset="-128"/>
            </a:endParaRPr>
          </a:p>
        </p:txBody>
      </p:sp>
      <p:sp>
        <p:nvSpPr>
          <p:cNvPr id="36" name="Freeform 364">
            <a:extLst>
              <a:ext uri="{FF2B5EF4-FFF2-40B4-BE49-F238E27FC236}">
                <a16:creationId xmlns:a16="http://schemas.microsoft.com/office/drawing/2014/main" id="{30312365-3CAF-9AEE-2077-77E87E820A5F}"/>
              </a:ext>
            </a:extLst>
          </p:cNvPr>
          <p:cNvSpPr>
            <a:spLocks noEditPoints="1"/>
          </p:cNvSpPr>
          <p:nvPr/>
        </p:nvSpPr>
        <p:spPr bwMode="auto">
          <a:xfrm>
            <a:off x="7277680" y="1987242"/>
            <a:ext cx="295275" cy="366713"/>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37" name="テキスト ボックス 36">
            <a:extLst>
              <a:ext uri="{FF2B5EF4-FFF2-40B4-BE49-F238E27FC236}">
                <a16:creationId xmlns:a16="http://schemas.microsoft.com/office/drawing/2014/main" id="{9206BE5D-7069-8412-6F8C-FC070C8C262F}"/>
              </a:ext>
            </a:extLst>
          </p:cNvPr>
          <p:cNvSpPr txBox="1"/>
          <p:nvPr/>
        </p:nvSpPr>
        <p:spPr>
          <a:xfrm>
            <a:off x="7002062" y="2366953"/>
            <a:ext cx="1098330" cy="348813"/>
          </a:xfrm>
          <a:prstGeom prst="rect">
            <a:avLst/>
          </a:prstGeom>
        </p:spPr>
        <p:txBody>
          <a:bodyPr wrap="square" rtlCol="0" anchor="ctr" anchorCtr="0">
            <a:spAutoFit/>
          </a:bodyPr>
          <a:lstStyle/>
          <a:p>
            <a:pPr>
              <a:lnSpc>
                <a:spcPts val="1950"/>
              </a:lnSpc>
            </a:pPr>
            <a:r>
              <a:rPr lang="ja-JP" altLang="en-US" sz="1200" b="1" dirty="0">
                <a:solidFill>
                  <a:schemeClr val="accent4"/>
                </a:solidFill>
                <a:cs typeface="メイリオ" pitchFamily="50" charset="-128"/>
              </a:rPr>
              <a:t>各種マスタ</a:t>
            </a:r>
          </a:p>
        </p:txBody>
      </p:sp>
      <p:grpSp>
        <p:nvGrpSpPr>
          <p:cNvPr id="38" name="グループ化 37">
            <a:extLst>
              <a:ext uri="{FF2B5EF4-FFF2-40B4-BE49-F238E27FC236}">
                <a16:creationId xmlns:a16="http://schemas.microsoft.com/office/drawing/2014/main" id="{5C4C2301-85DD-E7CD-96BA-BC42642B6313}"/>
              </a:ext>
            </a:extLst>
          </p:cNvPr>
          <p:cNvGrpSpPr/>
          <p:nvPr/>
        </p:nvGrpSpPr>
        <p:grpSpPr>
          <a:xfrm>
            <a:off x="6750242" y="2992361"/>
            <a:ext cx="1350150" cy="1163565"/>
            <a:chOff x="6550527" y="3936884"/>
            <a:chExt cx="1800200" cy="1551420"/>
          </a:xfrm>
        </p:grpSpPr>
        <p:sp>
          <p:nvSpPr>
            <p:cNvPr id="39" name="Freeform 364">
              <a:extLst>
                <a:ext uri="{FF2B5EF4-FFF2-40B4-BE49-F238E27FC236}">
                  <a16:creationId xmlns:a16="http://schemas.microsoft.com/office/drawing/2014/main" id="{9A89F084-1E00-C88F-6929-082AD0B80433}"/>
                </a:ext>
              </a:extLst>
            </p:cNvPr>
            <p:cNvSpPr>
              <a:spLocks noEditPoints="1"/>
            </p:cNvSpPr>
            <p:nvPr/>
          </p:nvSpPr>
          <p:spPr bwMode="auto">
            <a:xfrm>
              <a:off x="7239735" y="4516663"/>
              <a:ext cx="393700" cy="488950"/>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chemeClr val="accent4"/>
                </a:solidFill>
              </a:endParaRPr>
            </a:p>
          </p:txBody>
        </p:sp>
        <p:sp>
          <p:nvSpPr>
            <p:cNvPr id="40" name="テキスト ボックス 39">
              <a:extLst>
                <a:ext uri="{FF2B5EF4-FFF2-40B4-BE49-F238E27FC236}">
                  <a16:creationId xmlns:a16="http://schemas.microsoft.com/office/drawing/2014/main" id="{BA50BC23-5356-5A7D-85D0-32C698ACE551}"/>
                </a:ext>
              </a:extLst>
            </p:cNvPr>
            <p:cNvSpPr txBox="1"/>
            <p:nvPr/>
          </p:nvSpPr>
          <p:spPr>
            <a:xfrm>
              <a:off x="6838282" y="5023220"/>
              <a:ext cx="1368429" cy="465084"/>
            </a:xfrm>
            <a:prstGeom prst="rect">
              <a:avLst/>
            </a:prstGeom>
          </p:spPr>
          <p:txBody>
            <a:bodyPr wrap="square" rtlCol="0" anchor="ctr" anchorCtr="0">
              <a:spAutoFit/>
            </a:bodyPr>
            <a:lstStyle/>
            <a:p>
              <a:pPr>
                <a:lnSpc>
                  <a:spcPts val="1950"/>
                </a:lnSpc>
              </a:pPr>
              <a:r>
                <a:rPr lang="ja-JP" altLang="en-US" sz="1200" b="1" dirty="0">
                  <a:solidFill>
                    <a:schemeClr val="accent4"/>
                  </a:solidFill>
                  <a:cs typeface="メイリオ" pitchFamily="50" charset="-128"/>
                </a:rPr>
                <a:t>各種マスタ</a:t>
              </a:r>
            </a:p>
          </p:txBody>
        </p:sp>
        <p:sp>
          <p:nvSpPr>
            <p:cNvPr id="41" name="角丸四角形 40">
              <a:extLst>
                <a:ext uri="{FF2B5EF4-FFF2-40B4-BE49-F238E27FC236}">
                  <a16:creationId xmlns:a16="http://schemas.microsoft.com/office/drawing/2014/main" id="{FF178D63-3D7D-3D1B-35E4-B2B2F46DE691}"/>
                </a:ext>
              </a:extLst>
            </p:cNvPr>
            <p:cNvSpPr/>
            <p:nvPr/>
          </p:nvSpPr>
          <p:spPr>
            <a:xfrm>
              <a:off x="6550527" y="4146407"/>
              <a:ext cx="1800200" cy="1287052"/>
            </a:xfrm>
            <a:prstGeom prst="roundRect">
              <a:avLst>
                <a:gd name="adj" fmla="val 6670"/>
              </a:avLst>
            </a:prstGeom>
            <a:noFill/>
            <a:ln>
              <a:solidFill>
                <a:srgbClr val="77A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2" name="角丸四角形 10">
              <a:extLst>
                <a:ext uri="{FF2B5EF4-FFF2-40B4-BE49-F238E27FC236}">
                  <a16:creationId xmlns:a16="http://schemas.microsoft.com/office/drawing/2014/main" id="{8D3DC5F6-A8CD-9436-9AEF-E7C4C9FD8C67}"/>
                </a:ext>
              </a:extLst>
            </p:cNvPr>
            <p:cNvSpPr/>
            <p:nvPr/>
          </p:nvSpPr>
          <p:spPr bwMode="auto">
            <a:xfrm>
              <a:off x="6550527" y="3936884"/>
              <a:ext cx="1800200" cy="432048"/>
            </a:xfrm>
            <a:prstGeom prst="roundRect">
              <a:avLst/>
            </a:prstGeom>
            <a:solidFill>
              <a:srgbClr val="77A233"/>
            </a:solidFill>
            <a:ln w="25400" cap="flat" cmpd="sng" algn="ctr">
              <a:solidFill>
                <a:srgbClr val="77A233"/>
              </a:solidFill>
              <a:prstDash val="solid"/>
            </a:ln>
            <a:effectLst/>
          </p:spPr>
          <p:txBody>
            <a:bodyPr anchor="ctr"/>
            <a:lstStyle/>
            <a:p>
              <a:pPr algn="ctr">
                <a:defRPr/>
              </a:pPr>
              <a:r>
                <a:rPr kumimoji="0" lang="en-US" altLang="ja-JP" sz="1350" kern="0" dirty="0">
                  <a:solidFill>
                    <a:srgbClr val="FFFFFF"/>
                  </a:solidFill>
                  <a:latin typeface="メイリオ"/>
                  <a:ea typeface="メイリオ"/>
                  <a:cs typeface="メイリオ" pitchFamily="50" charset="-128"/>
                </a:rPr>
                <a:t>NX</a:t>
              </a:r>
              <a:r>
                <a:rPr kumimoji="0" lang="ja-JP" altLang="en-US" sz="1350" kern="0" dirty="0">
                  <a:solidFill>
                    <a:srgbClr val="FFFFFF"/>
                  </a:solidFill>
                  <a:latin typeface="メイリオ"/>
                  <a:ea typeface="メイリオ"/>
                  <a:cs typeface="メイリオ" pitchFamily="50" charset="-128"/>
                </a:rPr>
                <a:t>ケミカル㈱</a:t>
              </a:r>
              <a:endParaRPr kumimoji="0" lang="en-US" sz="1350" kern="0" dirty="0">
                <a:solidFill>
                  <a:srgbClr val="FFFFFF"/>
                </a:solidFill>
                <a:latin typeface="メイリオ"/>
                <a:ea typeface="メイリオ"/>
                <a:cs typeface="メイリオ" pitchFamily="50" charset="-128"/>
              </a:endParaRPr>
            </a:p>
          </p:txBody>
        </p:sp>
      </p:grpSp>
      <p:sp>
        <p:nvSpPr>
          <p:cNvPr id="2" name="フッター プレースホルダー 3">
            <a:extLst>
              <a:ext uri="{FF2B5EF4-FFF2-40B4-BE49-F238E27FC236}">
                <a16:creationId xmlns:a16="http://schemas.microsoft.com/office/drawing/2014/main" id="{474A519B-D09B-39E5-6F60-A3FD4671C0B5}"/>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8796364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スライド番号プレースホルダー 2"/>
          <p:cNvSpPr>
            <a:spLocks noGrp="1"/>
          </p:cNvSpPr>
          <p:nvPr>
            <p:ph type="sldNum" sz="quarter" idx="12"/>
          </p:nvPr>
        </p:nvSpPr>
        <p:spPr/>
        <p:txBody>
          <a:bodyPr/>
          <a:lstStyle/>
          <a:p>
            <a:fld id="{78AE49ED-73EF-499C-8307-28EB0E7CF529}" type="slidenum">
              <a:rPr lang="ja-JP" altLang="en-US" smtClean="0"/>
              <a:pPr/>
              <a:t>75</a:t>
            </a:fld>
            <a:endParaRPr lang="ja-JP" altLang="en-US" dirty="0"/>
          </a:p>
        </p:txBody>
      </p:sp>
      <p:sp>
        <p:nvSpPr>
          <p:cNvPr id="33" name="タイトル 32"/>
          <p:cNvSpPr>
            <a:spLocks noGrp="1"/>
          </p:cNvSpPr>
          <p:nvPr>
            <p:ph type="title"/>
          </p:nvPr>
        </p:nvSpPr>
        <p:spPr/>
        <p:txBody>
          <a:bodyPr/>
          <a:lstStyle/>
          <a:p>
            <a:r>
              <a:rPr lang="ja-JP" altLang="en-US" dirty="0"/>
              <a:t>グループ企業向け機能</a:t>
            </a:r>
          </a:p>
        </p:txBody>
      </p:sp>
      <p:sp>
        <p:nvSpPr>
          <p:cNvPr id="5" name="テキスト プレースホルダー 4"/>
          <p:cNvSpPr>
            <a:spLocks noGrp="1"/>
          </p:cNvSpPr>
          <p:nvPr>
            <p:ph type="body" sz="quarter" idx="16"/>
          </p:nvPr>
        </p:nvSpPr>
        <p:spPr/>
        <p:txBody>
          <a:bodyPr/>
          <a:lstStyle/>
          <a:p>
            <a:pPr>
              <a:lnSpc>
                <a:spcPts val="2100"/>
              </a:lnSpc>
              <a:spcBef>
                <a:spcPct val="0"/>
              </a:spcBef>
              <a:defRPr/>
            </a:pPr>
            <a:r>
              <a:rPr lang="ja-JP" altLang="en-US" dirty="0">
                <a:solidFill>
                  <a:srgbClr val="008CCF"/>
                </a:solidFill>
              </a:rPr>
              <a:t>複数社管理：ユーザ管理と複数社同時ログイン</a:t>
            </a:r>
          </a:p>
        </p:txBody>
      </p:sp>
      <p:sp>
        <p:nvSpPr>
          <p:cNvPr id="6" name="テキスト プレースホルダー 5"/>
          <p:cNvSpPr>
            <a:spLocks noGrp="1"/>
          </p:cNvSpPr>
          <p:nvPr>
            <p:ph type="body" sz="quarter" idx="17"/>
          </p:nvPr>
        </p:nvSpPr>
        <p:spPr/>
        <p:txBody>
          <a:bodyPr/>
          <a:lstStyle/>
          <a:p>
            <a:pPr marL="216000" indent="-216000" fontAlgn="ctr">
              <a:buClr>
                <a:srgbClr val="0065AE">
                  <a:lumMod val="20000"/>
                  <a:lumOff val="80000"/>
                </a:srgbClr>
              </a:buClr>
              <a:buSzPct val="75000"/>
              <a:defRPr/>
            </a:pPr>
            <a:r>
              <a:rPr lang="en-US" altLang="ja-JP" dirty="0">
                <a:solidFill>
                  <a:prstClr val="black"/>
                </a:solidFill>
                <a:cs typeface="メイリオ" pitchFamily="50" charset="-128"/>
              </a:rPr>
              <a:t>SuperStream-NX</a:t>
            </a:r>
            <a:r>
              <a:rPr lang="ja-JP" altLang="en-US" dirty="0">
                <a:solidFill>
                  <a:prstClr val="black"/>
                </a:solidFill>
                <a:cs typeface="メイリオ" pitchFamily="50" charset="-128"/>
              </a:rPr>
              <a:t>では、ユーザーマスタをシステム共通で管理しています。シェアード利用</a:t>
            </a:r>
            <a:endParaRPr lang="en-US" altLang="ja-JP" dirty="0">
              <a:solidFill>
                <a:prstClr val="black"/>
              </a:solidFill>
              <a:cs typeface="メイリオ" pitchFamily="50" charset="-128"/>
            </a:endParaRPr>
          </a:p>
          <a:p>
            <a:pPr marL="216000" indent="-216000" fontAlgn="ctr">
              <a:buClr>
                <a:srgbClr val="0065AE">
                  <a:lumMod val="20000"/>
                  <a:lumOff val="80000"/>
                </a:srgbClr>
              </a:buClr>
              <a:buSzPct val="75000"/>
              <a:defRPr/>
            </a:pPr>
            <a:r>
              <a:rPr lang="ja-JP" altLang="en-US" dirty="0">
                <a:solidFill>
                  <a:prstClr val="black"/>
                </a:solidFill>
                <a:cs typeface="メイリオ" pitchFamily="50" charset="-128"/>
              </a:rPr>
              <a:t>の場合でも、１つのユーザー</a:t>
            </a:r>
            <a:r>
              <a:rPr lang="en-US" altLang="ja-JP" dirty="0">
                <a:solidFill>
                  <a:prstClr val="black"/>
                </a:solidFill>
                <a:cs typeface="メイリオ" pitchFamily="50" charset="-128"/>
              </a:rPr>
              <a:t>ID</a:t>
            </a:r>
            <a:r>
              <a:rPr lang="ja-JP" altLang="en-US" dirty="0">
                <a:solidFill>
                  <a:prstClr val="black"/>
                </a:solidFill>
                <a:cs typeface="メイリオ" pitchFamily="50" charset="-128"/>
              </a:rPr>
              <a:t>で複数会社の処理を行う事が可能です。会社切替機能や複数</a:t>
            </a:r>
            <a:endParaRPr lang="en-US" altLang="ja-JP" dirty="0">
              <a:solidFill>
                <a:prstClr val="black"/>
              </a:solidFill>
              <a:cs typeface="メイリオ" pitchFamily="50" charset="-128"/>
            </a:endParaRPr>
          </a:p>
          <a:p>
            <a:pPr marL="216000" indent="-216000" fontAlgn="ctr">
              <a:buClr>
                <a:srgbClr val="0065AE">
                  <a:lumMod val="20000"/>
                  <a:lumOff val="80000"/>
                </a:srgbClr>
              </a:buClr>
              <a:buSzPct val="75000"/>
              <a:defRPr/>
            </a:pPr>
            <a:r>
              <a:rPr lang="ja-JP" altLang="en-US" dirty="0">
                <a:solidFill>
                  <a:prstClr val="black"/>
                </a:solidFill>
                <a:cs typeface="メイリオ" pitchFamily="50" charset="-128"/>
              </a:rPr>
              <a:t>画面起動をご利用いただくことにより、ログイン・ログアウトが不要です</a:t>
            </a:r>
            <a:endParaRPr lang="en-US" altLang="ja-JP" dirty="0">
              <a:solidFill>
                <a:prstClr val="black"/>
              </a:solidFill>
              <a:cs typeface="メイリオ" pitchFamily="50" charset="-128"/>
            </a:endParaRPr>
          </a:p>
          <a:p>
            <a:endParaRPr kumimoji="1" lang="ja-JP" altLang="en-US" dirty="0"/>
          </a:p>
        </p:txBody>
      </p:sp>
      <p:sp>
        <p:nvSpPr>
          <p:cNvPr id="35" name="AutoShape 5"/>
          <p:cNvSpPr>
            <a:spLocks noChangeArrowheads="1"/>
          </p:cNvSpPr>
          <p:nvPr/>
        </p:nvSpPr>
        <p:spPr bwMode="gray">
          <a:xfrm>
            <a:off x="935856" y="1872000"/>
            <a:ext cx="2340000" cy="1296144"/>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anchor="ctr"/>
          <a:lstStyle/>
          <a:p>
            <a:pPr>
              <a:lnSpc>
                <a:spcPct val="50000"/>
              </a:lnSpc>
              <a:defRPr/>
            </a:pPr>
            <a:endParaRPr kumimoji="0" lang="en-US" altLang="ja-JP" sz="975" kern="0">
              <a:solidFill>
                <a:srgbClr val="000000"/>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ja-JP" altLang="en-US" sz="975" kern="0">
              <a:solidFill>
                <a:srgbClr val="0065AE"/>
              </a:solidFill>
              <a:latin typeface="メイリオ"/>
              <a:ea typeface="メイリオ"/>
              <a:cs typeface="メイリオ" pitchFamily="50" charset="-128"/>
            </a:endParaRPr>
          </a:p>
        </p:txBody>
      </p:sp>
      <p:sp>
        <p:nvSpPr>
          <p:cNvPr id="36" name="テキスト ボックス 35"/>
          <p:cNvSpPr txBox="1"/>
          <p:nvPr/>
        </p:nvSpPr>
        <p:spPr>
          <a:xfrm>
            <a:off x="1547664" y="1859593"/>
            <a:ext cx="2151312" cy="348813"/>
          </a:xfrm>
          <a:prstGeom prst="rect">
            <a:avLst/>
          </a:prstGeom>
        </p:spPr>
        <p:txBody>
          <a:bodyPr wrap="square" rtlCol="0" anchor="ctr" anchorCtr="0">
            <a:spAutoFit/>
          </a:bodyPr>
          <a:lstStyle/>
          <a:p>
            <a:pPr>
              <a:lnSpc>
                <a:spcPts val="1950"/>
              </a:lnSpc>
            </a:pPr>
            <a:r>
              <a:rPr lang="ja-JP" altLang="en-US" sz="1200" b="1" dirty="0">
                <a:solidFill>
                  <a:srgbClr val="0065AE"/>
                </a:solidFill>
                <a:cs typeface="メイリオ" pitchFamily="50" charset="-128"/>
              </a:rPr>
              <a:t>ユーザー</a:t>
            </a:r>
            <a:r>
              <a:rPr lang="en-US" altLang="ja-JP" sz="1200" b="1" dirty="0">
                <a:solidFill>
                  <a:srgbClr val="0065AE"/>
                </a:solidFill>
                <a:cs typeface="メイリオ" pitchFamily="50" charset="-128"/>
              </a:rPr>
              <a:t>ID</a:t>
            </a:r>
            <a:r>
              <a:rPr lang="ja-JP" altLang="en-US" sz="1200" b="1" dirty="0">
                <a:solidFill>
                  <a:srgbClr val="0065AE"/>
                </a:solidFill>
                <a:cs typeface="メイリオ" pitchFamily="50" charset="-128"/>
              </a:rPr>
              <a:t>：</a:t>
            </a:r>
            <a:r>
              <a:rPr lang="en-US" altLang="ja-JP" sz="1200" b="1" dirty="0">
                <a:solidFill>
                  <a:srgbClr val="0065AE"/>
                </a:solidFill>
                <a:cs typeface="メイリオ" pitchFamily="50" charset="-128"/>
              </a:rPr>
              <a:t>0001</a:t>
            </a:r>
            <a:endParaRPr lang="ja-JP" altLang="en-US" sz="1200" b="1" dirty="0">
              <a:solidFill>
                <a:srgbClr val="0065AE"/>
              </a:solidFill>
              <a:cs typeface="メイリオ" pitchFamily="50" charset="-128"/>
            </a:endParaRPr>
          </a:p>
        </p:txBody>
      </p:sp>
      <p:sp>
        <p:nvSpPr>
          <p:cNvPr id="37" name="AutoShape 5"/>
          <p:cNvSpPr>
            <a:spLocks noChangeArrowheads="1"/>
          </p:cNvSpPr>
          <p:nvPr/>
        </p:nvSpPr>
        <p:spPr bwMode="gray">
          <a:xfrm>
            <a:off x="935856" y="3312000"/>
            <a:ext cx="2340000" cy="1296000"/>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anchor="ctr"/>
          <a:lstStyle/>
          <a:p>
            <a:pPr>
              <a:lnSpc>
                <a:spcPct val="50000"/>
              </a:lnSpc>
              <a:defRPr/>
            </a:pPr>
            <a:endParaRPr kumimoji="0" lang="en-US" altLang="ja-JP" sz="975" kern="0">
              <a:solidFill>
                <a:srgbClr val="000000"/>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ja-JP" altLang="en-US" sz="975" kern="0">
              <a:solidFill>
                <a:srgbClr val="0065AE"/>
              </a:solidFill>
              <a:latin typeface="メイリオ"/>
              <a:ea typeface="メイリオ"/>
              <a:cs typeface="メイリオ" pitchFamily="50" charset="-128"/>
            </a:endParaRPr>
          </a:p>
        </p:txBody>
      </p:sp>
      <p:sp>
        <p:nvSpPr>
          <p:cNvPr id="38" name="テキスト ボックス 37"/>
          <p:cNvSpPr txBox="1"/>
          <p:nvPr/>
        </p:nvSpPr>
        <p:spPr>
          <a:xfrm>
            <a:off x="1547664" y="3299593"/>
            <a:ext cx="2187266" cy="348813"/>
          </a:xfrm>
          <a:prstGeom prst="rect">
            <a:avLst/>
          </a:prstGeom>
        </p:spPr>
        <p:txBody>
          <a:bodyPr wrap="square" rtlCol="0" anchor="ctr" anchorCtr="0">
            <a:spAutoFit/>
          </a:bodyPr>
          <a:lstStyle/>
          <a:p>
            <a:pPr>
              <a:lnSpc>
                <a:spcPts val="1950"/>
              </a:lnSpc>
            </a:pPr>
            <a:r>
              <a:rPr lang="ja-JP" altLang="en-US" sz="1200" b="1" dirty="0">
                <a:solidFill>
                  <a:srgbClr val="0065AE"/>
                </a:solidFill>
                <a:cs typeface="メイリオ" pitchFamily="50" charset="-128"/>
              </a:rPr>
              <a:t>ユーザー</a:t>
            </a:r>
            <a:r>
              <a:rPr lang="en-US" altLang="ja-JP" sz="1200" b="1" dirty="0">
                <a:solidFill>
                  <a:srgbClr val="0065AE"/>
                </a:solidFill>
                <a:cs typeface="メイリオ" pitchFamily="50" charset="-128"/>
              </a:rPr>
              <a:t>ID</a:t>
            </a:r>
            <a:r>
              <a:rPr lang="ja-JP" altLang="en-US" sz="1200" b="1" dirty="0">
                <a:solidFill>
                  <a:srgbClr val="0065AE"/>
                </a:solidFill>
                <a:cs typeface="メイリオ" pitchFamily="50" charset="-128"/>
              </a:rPr>
              <a:t>：</a:t>
            </a:r>
            <a:r>
              <a:rPr lang="en-US" altLang="ja-JP" sz="1200" b="1" dirty="0">
                <a:solidFill>
                  <a:srgbClr val="0065AE"/>
                </a:solidFill>
                <a:cs typeface="メイリオ" pitchFamily="50" charset="-128"/>
              </a:rPr>
              <a:t>0002</a:t>
            </a:r>
            <a:endParaRPr lang="ja-JP" altLang="en-US" sz="1200" b="1" dirty="0">
              <a:solidFill>
                <a:srgbClr val="0065AE"/>
              </a:solidFill>
              <a:cs typeface="メイリオ" pitchFamily="50" charset="-128"/>
            </a:endParaRPr>
          </a:p>
        </p:txBody>
      </p:sp>
      <p:sp>
        <p:nvSpPr>
          <p:cNvPr id="39" name="テキスト ボックス 38"/>
          <p:cNvSpPr txBox="1"/>
          <p:nvPr/>
        </p:nvSpPr>
        <p:spPr>
          <a:xfrm>
            <a:off x="3950931" y="3225600"/>
            <a:ext cx="810090" cy="348813"/>
          </a:xfrm>
          <a:prstGeom prst="rect">
            <a:avLst/>
          </a:prstGeom>
        </p:spPr>
        <p:txBody>
          <a:bodyPr wrap="square" rtlCol="0" anchor="ctr" anchorCtr="0">
            <a:spAutoFit/>
          </a:bodyPr>
          <a:lstStyle/>
          <a:p>
            <a:pPr>
              <a:lnSpc>
                <a:spcPts val="1950"/>
              </a:lnSpc>
            </a:pPr>
            <a:r>
              <a:rPr lang="ja-JP" altLang="en-US" sz="1125" b="1" dirty="0">
                <a:solidFill>
                  <a:srgbClr val="0065AE"/>
                </a:solidFill>
                <a:cs typeface="メイリオ" pitchFamily="50" charset="-128"/>
              </a:rPr>
              <a:t>ログイン</a:t>
            </a:r>
          </a:p>
        </p:txBody>
      </p:sp>
      <p:sp>
        <p:nvSpPr>
          <p:cNvPr id="40" name="テキスト ボックス 39"/>
          <p:cNvSpPr txBox="1"/>
          <p:nvPr/>
        </p:nvSpPr>
        <p:spPr>
          <a:xfrm>
            <a:off x="5391091" y="3225600"/>
            <a:ext cx="1242138" cy="438582"/>
          </a:xfrm>
          <a:prstGeom prst="rect">
            <a:avLst/>
          </a:prstGeom>
        </p:spPr>
        <p:txBody>
          <a:bodyPr wrap="square" rtlCol="0" anchor="ctr" anchorCtr="0">
            <a:spAutoFit/>
          </a:bodyPr>
          <a:lstStyle/>
          <a:p>
            <a:pPr algn="ctr"/>
            <a:r>
              <a:rPr lang="ja-JP" altLang="en-US" sz="1125" b="1" dirty="0">
                <a:solidFill>
                  <a:srgbClr val="0065AE"/>
                </a:solidFill>
                <a:cs typeface="メイリオ" pitchFamily="50" charset="-128"/>
              </a:rPr>
              <a:t>ログイン会社</a:t>
            </a:r>
            <a:endParaRPr lang="en-US" altLang="ja-JP" sz="1125" b="1" dirty="0">
              <a:solidFill>
                <a:srgbClr val="0065AE"/>
              </a:solidFill>
              <a:cs typeface="メイリオ" pitchFamily="50" charset="-128"/>
            </a:endParaRPr>
          </a:p>
          <a:p>
            <a:pPr algn="ctr"/>
            <a:r>
              <a:rPr lang="ja-JP" altLang="en-US" sz="1125" b="1" dirty="0">
                <a:solidFill>
                  <a:srgbClr val="0065AE"/>
                </a:solidFill>
                <a:cs typeface="メイリオ" pitchFamily="50" charset="-128"/>
              </a:rPr>
              <a:t>メニュー</a:t>
            </a:r>
          </a:p>
        </p:txBody>
      </p:sp>
      <p:sp>
        <p:nvSpPr>
          <p:cNvPr id="41" name="テキスト ボックス 40"/>
          <p:cNvSpPr txBox="1"/>
          <p:nvPr/>
        </p:nvSpPr>
        <p:spPr>
          <a:xfrm>
            <a:off x="7002270" y="3224830"/>
            <a:ext cx="1242138" cy="438582"/>
          </a:xfrm>
          <a:prstGeom prst="rect">
            <a:avLst/>
          </a:prstGeom>
        </p:spPr>
        <p:txBody>
          <a:bodyPr wrap="square" rtlCol="0" anchor="ctr" anchorCtr="0">
            <a:spAutoFit/>
          </a:bodyPr>
          <a:lstStyle/>
          <a:p>
            <a:pPr algn="ctr"/>
            <a:r>
              <a:rPr lang="ja-JP" altLang="en-US" sz="1125" b="1" dirty="0">
                <a:solidFill>
                  <a:srgbClr val="0065AE"/>
                </a:solidFill>
                <a:cs typeface="メイリオ" pitchFamily="50" charset="-128"/>
              </a:rPr>
              <a:t>会社切替で操作する会社を切替</a:t>
            </a:r>
          </a:p>
        </p:txBody>
      </p:sp>
      <p:sp>
        <p:nvSpPr>
          <p:cNvPr id="43" name="角丸四角形 10"/>
          <p:cNvSpPr/>
          <p:nvPr/>
        </p:nvSpPr>
        <p:spPr bwMode="auto">
          <a:xfrm>
            <a:off x="1439856" y="2196000"/>
            <a:ext cx="1728191" cy="216024"/>
          </a:xfrm>
          <a:prstGeom prst="roundRect">
            <a:avLst/>
          </a:prstGeom>
          <a:solidFill>
            <a:srgbClr val="54C2F0"/>
          </a:solidFill>
          <a:ln w="25400" cap="flat" cmpd="sng" algn="ctr">
            <a:solidFill>
              <a:srgbClr val="54C2F0"/>
            </a:solidFill>
            <a:prstDash val="solid"/>
          </a:ln>
          <a:effectLst/>
        </p:spPr>
        <p:txBody>
          <a:bodyPr anchor="ctr"/>
          <a:lstStyle/>
          <a:p>
            <a:pPr algn="ctr">
              <a:defRPr/>
            </a:pPr>
            <a:r>
              <a:rPr kumimoji="0" lang="ja-JP" altLang="en-US" sz="1200" kern="0">
                <a:solidFill>
                  <a:srgbClr val="FFFFFF"/>
                </a:solidFill>
                <a:latin typeface="メイリオ"/>
                <a:ea typeface="メイリオ"/>
                <a:cs typeface="メイリオ" pitchFamily="50" charset="-128"/>
              </a:rPr>
              <a:t> ＳＳ商事㈱</a:t>
            </a:r>
            <a:endParaRPr kumimoji="0" lang="en-US" sz="1200" kern="0">
              <a:solidFill>
                <a:srgbClr val="FFFFFF"/>
              </a:solidFill>
              <a:latin typeface="メイリオ"/>
              <a:ea typeface="メイリオ"/>
              <a:cs typeface="メイリオ" pitchFamily="50" charset="-128"/>
            </a:endParaRPr>
          </a:p>
        </p:txBody>
      </p:sp>
      <p:sp>
        <p:nvSpPr>
          <p:cNvPr id="44" name="角丸四角形 10"/>
          <p:cNvSpPr/>
          <p:nvPr/>
        </p:nvSpPr>
        <p:spPr bwMode="auto">
          <a:xfrm>
            <a:off x="1439856" y="2484000"/>
            <a:ext cx="1728192" cy="216024"/>
          </a:xfrm>
          <a:prstGeom prst="roundRect">
            <a:avLst/>
          </a:prstGeom>
          <a:solidFill>
            <a:srgbClr val="EE5500"/>
          </a:solidFill>
          <a:ln w="25400" cap="flat" cmpd="sng" algn="ctr">
            <a:solidFill>
              <a:srgbClr val="EE5500"/>
            </a:solidFill>
            <a:prstDash val="solid"/>
          </a:ln>
          <a:effectLst/>
        </p:spPr>
        <p:txBody>
          <a:bodyPr anchor="ctr"/>
          <a:lstStyle/>
          <a:p>
            <a:pPr algn="ctr">
              <a:defRPr/>
            </a:pPr>
            <a:r>
              <a:rPr kumimoji="0" lang="en-US" altLang="ja-JP" sz="1200" kern="0">
                <a:solidFill>
                  <a:srgbClr val="FFFFFF"/>
                </a:solidFill>
                <a:latin typeface="メイリオ"/>
                <a:ea typeface="メイリオ"/>
                <a:cs typeface="メイリオ" pitchFamily="50" charset="-128"/>
              </a:rPr>
              <a:t>NX</a:t>
            </a:r>
            <a:r>
              <a:rPr kumimoji="0" lang="ja-JP" altLang="en-US" sz="1200" kern="0">
                <a:solidFill>
                  <a:srgbClr val="FFFFFF"/>
                </a:solidFill>
                <a:latin typeface="メイリオ"/>
                <a:ea typeface="メイリオ"/>
                <a:cs typeface="メイリオ" pitchFamily="50" charset="-128"/>
              </a:rPr>
              <a:t>製造㈱</a:t>
            </a:r>
            <a:endParaRPr kumimoji="0" lang="en-US" sz="1200" kern="0">
              <a:solidFill>
                <a:srgbClr val="FFFFFF"/>
              </a:solidFill>
              <a:latin typeface="メイリオ"/>
              <a:ea typeface="メイリオ"/>
              <a:cs typeface="メイリオ" pitchFamily="50" charset="-128"/>
            </a:endParaRPr>
          </a:p>
        </p:txBody>
      </p:sp>
      <p:sp>
        <p:nvSpPr>
          <p:cNvPr id="45" name="角丸四角形 10"/>
          <p:cNvSpPr/>
          <p:nvPr/>
        </p:nvSpPr>
        <p:spPr bwMode="auto">
          <a:xfrm>
            <a:off x="1439856" y="2772000"/>
            <a:ext cx="1728192" cy="216024"/>
          </a:xfrm>
          <a:prstGeom prst="roundRect">
            <a:avLst/>
          </a:prstGeom>
          <a:solidFill>
            <a:srgbClr val="77A233"/>
          </a:solidFill>
          <a:ln w="25400" cap="flat" cmpd="sng" algn="ctr">
            <a:solidFill>
              <a:srgbClr val="77A233"/>
            </a:solidFill>
            <a:prstDash val="solid"/>
          </a:ln>
          <a:effectLst/>
        </p:spPr>
        <p:txBody>
          <a:bodyPr anchor="ctr"/>
          <a:lstStyle/>
          <a:p>
            <a:pPr algn="ctr">
              <a:defRPr/>
            </a:pPr>
            <a:r>
              <a:rPr kumimoji="0" lang="en-US" altLang="ja-JP" sz="1200" kern="0">
                <a:solidFill>
                  <a:srgbClr val="FFFFFF"/>
                </a:solidFill>
                <a:latin typeface="メイリオ"/>
                <a:ea typeface="メイリオ"/>
                <a:cs typeface="メイリオ" pitchFamily="50" charset="-128"/>
              </a:rPr>
              <a:t>NX</a:t>
            </a:r>
            <a:r>
              <a:rPr kumimoji="0" lang="ja-JP" altLang="en-US" sz="1200" kern="0">
                <a:solidFill>
                  <a:srgbClr val="FFFFFF"/>
                </a:solidFill>
                <a:latin typeface="メイリオ"/>
                <a:ea typeface="メイリオ"/>
                <a:cs typeface="メイリオ" pitchFamily="50" charset="-128"/>
              </a:rPr>
              <a:t>ケミカル㈱</a:t>
            </a:r>
            <a:endParaRPr kumimoji="0" lang="en-US" sz="1200" kern="0">
              <a:solidFill>
                <a:srgbClr val="FFFFFF"/>
              </a:solidFill>
              <a:latin typeface="メイリオ"/>
              <a:ea typeface="メイリオ"/>
              <a:cs typeface="メイリオ" pitchFamily="50" charset="-128"/>
            </a:endParaRPr>
          </a:p>
        </p:txBody>
      </p:sp>
      <p:sp>
        <p:nvSpPr>
          <p:cNvPr id="46" name="角丸四角形 10"/>
          <p:cNvSpPr/>
          <p:nvPr/>
        </p:nvSpPr>
        <p:spPr bwMode="auto">
          <a:xfrm>
            <a:off x="1439856" y="3924000"/>
            <a:ext cx="1728192" cy="216024"/>
          </a:xfrm>
          <a:prstGeom prst="roundRect">
            <a:avLst/>
          </a:prstGeom>
          <a:solidFill>
            <a:srgbClr val="77A233"/>
          </a:solidFill>
          <a:ln w="25400" cap="flat" cmpd="sng" algn="ctr">
            <a:solidFill>
              <a:srgbClr val="77A233"/>
            </a:solidFill>
            <a:prstDash val="solid"/>
          </a:ln>
          <a:effectLst/>
        </p:spPr>
        <p:txBody>
          <a:bodyPr anchor="ctr"/>
          <a:lstStyle/>
          <a:p>
            <a:pPr algn="ctr">
              <a:defRPr/>
            </a:pPr>
            <a:r>
              <a:rPr kumimoji="0" lang="en-US" altLang="ja-JP" sz="1200" kern="0">
                <a:solidFill>
                  <a:srgbClr val="FFFFFF"/>
                </a:solidFill>
                <a:latin typeface="メイリオ"/>
                <a:ea typeface="メイリオ"/>
                <a:cs typeface="メイリオ" pitchFamily="50" charset="-128"/>
              </a:rPr>
              <a:t>NX</a:t>
            </a:r>
            <a:r>
              <a:rPr kumimoji="0" lang="ja-JP" altLang="en-US" sz="1200" kern="0">
                <a:solidFill>
                  <a:srgbClr val="FFFFFF"/>
                </a:solidFill>
                <a:latin typeface="メイリオ"/>
                <a:ea typeface="メイリオ"/>
                <a:cs typeface="メイリオ" pitchFamily="50" charset="-128"/>
              </a:rPr>
              <a:t>ケミカル㈱</a:t>
            </a:r>
            <a:endParaRPr kumimoji="0" lang="en-US" sz="1200" kern="0">
              <a:solidFill>
                <a:srgbClr val="FFFFFF"/>
              </a:solidFill>
              <a:latin typeface="メイリオ"/>
              <a:ea typeface="メイリオ"/>
              <a:cs typeface="メイリオ" pitchFamily="50" charset="-128"/>
            </a:endParaRPr>
          </a:p>
        </p:txBody>
      </p:sp>
      <p:sp>
        <p:nvSpPr>
          <p:cNvPr id="47" name="角丸四角形 10"/>
          <p:cNvSpPr/>
          <p:nvPr/>
        </p:nvSpPr>
        <p:spPr bwMode="auto">
          <a:xfrm>
            <a:off x="1439856" y="3636000"/>
            <a:ext cx="1728191" cy="216024"/>
          </a:xfrm>
          <a:prstGeom prst="roundRect">
            <a:avLst/>
          </a:prstGeom>
          <a:solidFill>
            <a:srgbClr val="54C2F0"/>
          </a:solidFill>
          <a:ln w="25400" cap="flat" cmpd="sng" algn="ctr">
            <a:solidFill>
              <a:srgbClr val="54C2F0"/>
            </a:solidFill>
            <a:prstDash val="solid"/>
          </a:ln>
          <a:effectLst/>
        </p:spPr>
        <p:txBody>
          <a:bodyPr anchor="ctr"/>
          <a:lstStyle/>
          <a:p>
            <a:pPr algn="ctr">
              <a:defRPr/>
            </a:pPr>
            <a:r>
              <a:rPr kumimoji="0" lang="en-US" altLang="ja-JP" sz="1200" kern="0">
                <a:solidFill>
                  <a:srgbClr val="FFFFFF"/>
                </a:solidFill>
                <a:latin typeface="メイリオ"/>
                <a:ea typeface="メイリオ"/>
                <a:cs typeface="メイリオ" pitchFamily="50" charset="-128"/>
              </a:rPr>
              <a:t>SS</a:t>
            </a:r>
            <a:r>
              <a:rPr kumimoji="0" lang="ja-JP" altLang="en-US" sz="1200" kern="0">
                <a:solidFill>
                  <a:srgbClr val="FFFFFF"/>
                </a:solidFill>
                <a:latin typeface="メイリオ"/>
                <a:ea typeface="メイリオ"/>
                <a:cs typeface="メイリオ" pitchFamily="50" charset="-128"/>
              </a:rPr>
              <a:t>商事㈱</a:t>
            </a:r>
            <a:endParaRPr kumimoji="0" lang="en-US" sz="1200" kern="0">
              <a:solidFill>
                <a:srgbClr val="FFFFFF"/>
              </a:solidFill>
              <a:latin typeface="メイリオ"/>
              <a:ea typeface="メイリオ"/>
              <a:cs typeface="メイリオ" pitchFamily="50" charset="-128"/>
            </a:endParaRPr>
          </a:p>
        </p:txBody>
      </p:sp>
      <p:sp>
        <p:nvSpPr>
          <p:cNvPr id="48" name="Freeform 330"/>
          <p:cNvSpPr>
            <a:spLocks noEditPoints="1"/>
          </p:cNvSpPr>
          <p:nvPr/>
        </p:nvSpPr>
        <p:spPr bwMode="auto">
          <a:xfrm>
            <a:off x="1079856" y="1980000"/>
            <a:ext cx="242888" cy="402431"/>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49" name="Freeform 330"/>
          <p:cNvSpPr>
            <a:spLocks noEditPoints="1"/>
          </p:cNvSpPr>
          <p:nvPr/>
        </p:nvSpPr>
        <p:spPr bwMode="auto">
          <a:xfrm>
            <a:off x="1079856" y="3420000"/>
            <a:ext cx="242888" cy="402431"/>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50" name="右矢印 49"/>
          <p:cNvSpPr/>
          <p:nvPr/>
        </p:nvSpPr>
        <p:spPr>
          <a:xfrm>
            <a:off x="4968044" y="2733768"/>
            <a:ext cx="216024" cy="201456"/>
          </a:xfrm>
          <a:prstGeom prst="rightArrow">
            <a:avLst/>
          </a:prstGeom>
          <a:solidFill>
            <a:srgbClr val="54C2F0"/>
          </a:solidFill>
          <a:ln w="254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51" name="右矢印 50"/>
          <p:cNvSpPr/>
          <p:nvPr/>
        </p:nvSpPr>
        <p:spPr>
          <a:xfrm>
            <a:off x="6588224" y="2740299"/>
            <a:ext cx="216024" cy="201456"/>
          </a:xfrm>
          <a:prstGeom prst="rightArrow">
            <a:avLst/>
          </a:prstGeom>
          <a:solidFill>
            <a:srgbClr val="54C2F0"/>
          </a:solidFill>
          <a:ln w="254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grpSp>
        <p:nvGrpSpPr>
          <p:cNvPr id="52" name="グループ化 525"/>
          <p:cNvGrpSpPr/>
          <p:nvPr/>
        </p:nvGrpSpPr>
        <p:grpSpPr>
          <a:xfrm>
            <a:off x="3743908" y="4029912"/>
            <a:ext cx="585065" cy="495774"/>
            <a:chOff x="3784104" y="1923678"/>
            <a:chExt cx="381000" cy="381000"/>
          </a:xfrm>
          <a:solidFill>
            <a:srgbClr val="54C2F0"/>
          </a:solidFill>
        </p:grpSpPr>
        <p:sp>
          <p:nvSpPr>
            <p:cNvPr id="53" name="Freeform 560"/>
            <p:cNvSpPr>
              <a:spLocks/>
            </p:cNvSpPr>
            <p:nvPr/>
          </p:nvSpPr>
          <p:spPr bwMode="auto">
            <a:xfrm>
              <a:off x="3873004" y="2253878"/>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a:lstStyle/>
            <a:p>
              <a:pPr>
                <a:defRPr/>
              </a:pPr>
              <a:endParaRPr kumimoji="0" lang="ja-JP" altLang="en-US" sz="1350" kern="0">
                <a:solidFill>
                  <a:sysClr val="windowText" lastClr="000000"/>
                </a:solidFill>
              </a:endParaRPr>
            </a:p>
          </p:txBody>
        </p:sp>
        <p:sp>
          <p:nvSpPr>
            <p:cNvPr id="54"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a:lstStyle/>
            <a:p>
              <a:pPr>
                <a:defRPr/>
              </a:pPr>
              <a:endParaRPr kumimoji="0" lang="ja-JP" altLang="en-US" sz="1350" kern="0">
                <a:solidFill>
                  <a:sysClr val="windowText" lastClr="000000"/>
                </a:solidFill>
              </a:endParaRPr>
            </a:p>
          </p:txBody>
        </p:sp>
      </p:grpSp>
      <p:grpSp>
        <p:nvGrpSpPr>
          <p:cNvPr id="55" name="グループ化 525"/>
          <p:cNvGrpSpPr/>
          <p:nvPr/>
        </p:nvGrpSpPr>
        <p:grpSpPr>
          <a:xfrm>
            <a:off x="4382978" y="4029912"/>
            <a:ext cx="585065" cy="495774"/>
            <a:chOff x="3784104" y="1923678"/>
            <a:chExt cx="381000" cy="381000"/>
          </a:xfrm>
          <a:solidFill>
            <a:srgbClr val="54C2F0"/>
          </a:solidFill>
        </p:grpSpPr>
        <p:sp>
          <p:nvSpPr>
            <p:cNvPr id="56" name="Freeform 560"/>
            <p:cNvSpPr>
              <a:spLocks/>
            </p:cNvSpPr>
            <p:nvPr/>
          </p:nvSpPr>
          <p:spPr bwMode="auto">
            <a:xfrm>
              <a:off x="3873004" y="2253878"/>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a:lstStyle/>
            <a:p>
              <a:pPr>
                <a:defRPr/>
              </a:pPr>
              <a:endParaRPr kumimoji="0" lang="ja-JP" altLang="en-US" sz="1350" kern="0">
                <a:solidFill>
                  <a:sysClr val="windowText" lastClr="000000"/>
                </a:solidFill>
              </a:endParaRPr>
            </a:p>
          </p:txBody>
        </p:sp>
        <p:sp>
          <p:nvSpPr>
            <p:cNvPr id="57"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a:lstStyle/>
            <a:p>
              <a:pPr>
                <a:defRPr/>
              </a:pPr>
              <a:endParaRPr kumimoji="0" lang="ja-JP" altLang="en-US" sz="1350" kern="0">
                <a:solidFill>
                  <a:sysClr val="windowText" lastClr="000000"/>
                </a:solidFill>
              </a:endParaRPr>
            </a:p>
          </p:txBody>
        </p:sp>
      </p:grpSp>
      <p:pic>
        <p:nvPicPr>
          <p:cNvPr id="58" name="Picture 1"/>
          <p:cNvPicPr>
            <a:picLocks noChangeAspect="1" noChangeArrowheads="1"/>
          </p:cNvPicPr>
          <p:nvPr/>
        </p:nvPicPr>
        <p:blipFill>
          <a:blip r:embed="rId2" cstate="print"/>
          <a:srcRect/>
          <a:stretch>
            <a:fillRect/>
          </a:stretch>
        </p:blipFill>
        <p:spPr bwMode="auto">
          <a:xfrm>
            <a:off x="3680903" y="2301913"/>
            <a:ext cx="1151873" cy="863905"/>
          </a:xfrm>
          <a:prstGeom prst="rect">
            <a:avLst/>
          </a:prstGeom>
          <a:noFill/>
          <a:ln w="9525">
            <a:solidFill>
              <a:srgbClr val="FFFFFF">
                <a:lumMod val="75000"/>
              </a:srgbClr>
            </a:solidFill>
            <a:miter lim="800000"/>
            <a:headEnd/>
            <a:tailEnd/>
          </a:ln>
        </p:spPr>
      </p:pic>
      <p:pic>
        <p:nvPicPr>
          <p:cNvPr id="59" name="Picture 2"/>
          <p:cNvPicPr>
            <a:picLocks noChangeAspect="1" noChangeArrowheads="1"/>
          </p:cNvPicPr>
          <p:nvPr/>
        </p:nvPicPr>
        <p:blipFill>
          <a:blip r:embed="rId3" cstate="print"/>
          <a:srcRect/>
          <a:stretch>
            <a:fillRect/>
          </a:stretch>
        </p:blipFill>
        <p:spPr bwMode="auto">
          <a:xfrm>
            <a:off x="5364088" y="2301720"/>
            <a:ext cx="1134126" cy="864096"/>
          </a:xfrm>
          <a:prstGeom prst="rect">
            <a:avLst/>
          </a:prstGeom>
          <a:noFill/>
          <a:ln w="9525">
            <a:solidFill>
              <a:srgbClr val="FFFFFF">
                <a:lumMod val="75000"/>
              </a:srgbClr>
            </a:solidFill>
            <a:miter lim="800000"/>
            <a:headEnd/>
            <a:tailEnd/>
          </a:ln>
        </p:spPr>
      </p:pic>
      <p:pic>
        <p:nvPicPr>
          <p:cNvPr id="60" name="Picture 3"/>
          <p:cNvPicPr>
            <a:picLocks noChangeAspect="1" noChangeArrowheads="1"/>
          </p:cNvPicPr>
          <p:nvPr/>
        </p:nvPicPr>
        <p:blipFill>
          <a:blip r:embed="rId4" cstate="print"/>
          <a:srcRect/>
          <a:stretch>
            <a:fillRect/>
          </a:stretch>
        </p:blipFill>
        <p:spPr bwMode="auto">
          <a:xfrm>
            <a:off x="6948264" y="2301721"/>
            <a:ext cx="1188132" cy="891099"/>
          </a:xfrm>
          <a:prstGeom prst="rect">
            <a:avLst/>
          </a:prstGeom>
          <a:noFill/>
          <a:ln w="9525">
            <a:solidFill>
              <a:srgbClr val="FFFFFF">
                <a:lumMod val="75000"/>
              </a:srgbClr>
            </a:solidFill>
            <a:miter lim="800000"/>
            <a:headEnd/>
            <a:tailEnd/>
          </a:ln>
        </p:spPr>
      </p:pic>
      <p:sp>
        <p:nvSpPr>
          <p:cNvPr id="61" name="テキスト ボックス 60"/>
          <p:cNvSpPr txBox="1"/>
          <p:nvPr/>
        </p:nvSpPr>
        <p:spPr>
          <a:xfrm>
            <a:off x="4969739" y="4067176"/>
            <a:ext cx="3933437" cy="595035"/>
          </a:xfrm>
          <a:prstGeom prst="rect">
            <a:avLst/>
          </a:prstGeom>
        </p:spPr>
        <p:txBody>
          <a:bodyPr wrap="square" rtlCol="0" anchor="ctr" anchorCtr="0">
            <a:spAutoFit/>
          </a:bodyPr>
          <a:lstStyle/>
          <a:p>
            <a:pPr>
              <a:lnSpc>
                <a:spcPts val="1950"/>
              </a:lnSpc>
            </a:pPr>
            <a:r>
              <a:rPr lang="ja-JP" altLang="en-US" sz="1400" b="1" dirty="0">
                <a:solidFill>
                  <a:srgbClr val="EE5500"/>
                </a:solidFill>
                <a:cs typeface="メイリオ" pitchFamily="50" charset="-128"/>
              </a:rPr>
              <a:t>複数会社画面や操作画面の同時起動も可能</a:t>
            </a:r>
          </a:p>
          <a:p>
            <a:pPr>
              <a:lnSpc>
                <a:spcPts val="1950"/>
              </a:lnSpc>
            </a:pPr>
            <a:endParaRPr lang="ja-JP" altLang="en-US" sz="1400" b="1" dirty="0">
              <a:solidFill>
                <a:srgbClr val="EE5500"/>
              </a:solidFill>
              <a:latin typeface="+mn-ea"/>
              <a:cs typeface="メイリオ" pitchFamily="50" charset="-128"/>
            </a:endParaRPr>
          </a:p>
        </p:txBody>
      </p:sp>
      <p:sp>
        <p:nvSpPr>
          <p:cNvPr id="2" name="フッター プレースホルダー 3">
            <a:extLst>
              <a:ext uri="{FF2B5EF4-FFF2-40B4-BE49-F238E27FC236}">
                <a16:creationId xmlns:a16="http://schemas.microsoft.com/office/drawing/2014/main" id="{4F7DB07A-8ABF-88CF-B42D-96681954C99E}"/>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4312389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スライド番号プレースホルダー 2"/>
          <p:cNvSpPr>
            <a:spLocks noGrp="1"/>
          </p:cNvSpPr>
          <p:nvPr>
            <p:ph type="sldNum" sz="quarter" idx="12"/>
          </p:nvPr>
        </p:nvSpPr>
        <p:spPr/>
        <p:txBody>
          <a:bodyPr/>
          <a:lstStyle/>
          <a:p>
            <a:fld id="{78AE49ED-73EF-499C-8307-28EB0E7CF529}" type="slidenum">
              <a:rPr lang="ja-JP" altLang="en-US" smtClean="0"/>
              <a:pPr/>
              <a:t>76</a:t>
            </a:fld>
            <a:endParaRPr lang="ja-JP" altLang="en-US" dirty="0"/>
          </a:p>
        </p:txBody>
      </p:sp>
      <p:sp>
        <p:nvSpPr>
          <p:cNvPr id="42" name="タイトル 41"/>
          <p:cNvSpPr>
            <a:spLocks noGrp="1"/>
          </p:cNvSpPr>
          <p:nvPr>
            <p:ph type="title"/>
          </p:nvPr>
        </p:nvSpPr>
        <p:spPr/>
        <p:txBody>
          <a:bodyPr/>
          <a:lstStyle/>
          <a:p>
            <a:r>
              <a:rPr lang="ja-JP" altLang="en-US" dirty="0"/>
              <a:t>グループ企業向け機能</a:t>
            </a:r>
          </a:p>
        </p:txBody>
      </p:sp>
      <p:sp>
        <p:nvSpPr>
          <p:cNvPr id="5" name="テキスト プレースホルダー 4"/>
          <p:cNvSpPr>
            <a:spLocks noGrp="1"/>
          </p:cNvSpPr>
          <p:nvPr>
            <p:ph type="body" sz="quarter" idx="16"/>
          </p:nvPr>
        </p:nvSpPr>
        <p:spPr/>
        <p:txBody>
          <a:bodyPr/>
          <a:lstStyle/>
          <a:p>
            <a:r>
              <a:rPr lang="ja-JP" altLang="en-US" dirty="0">
                <a:solidFill>
                  <a:srgbClr val="008CCF"/>
                </a:solidFill>
              </a:rPr>
              <a:t>会社間取引：会社間取引仕訳の自動生成</a:t>
            </a:r>
          </a:p>
          <a:p>
            <a:endParaRPr kumimoji="1" lang="ja-JP" altLang="en-US" dirty="0"/>
          </a:p>
        </p:txBody>
      </p:sp>
      <p:sp>
        <p:nvSpPr>
          <p:cNvPr id="6" name="テキスト プレースホルダー 5"/>
          <p:cNvSpPr>
            <a:spLocks noGrp="1"/>
          </p:cNvSpPr>
          <p:nvPr>
            <p:ph type="body" sz="quarter" idx="17"/>
          </p:nvPr>
        </p:nvSpPr>
        <p:spPr/>
        <p:txBody>
          <a:bodyPr/>
          <a:lstStyle/>
          <a:p>
            <a:pPr marL="285750" indent="-285750">
              <a:spcBef>
                <a:spcPct val="15000"/>
              </a:spcBef>
              <a:buClr>
                <a:prstClr val="black">
                  <a:lumMod val="75000"/>
                  <a:lumOff val="25000"/>
                </a:prstClr>
              </a:buClr>
              <a:buSzPct val="80000"/>
            </a:pPr>
            <a:r>
              <a:rPr lang="ja-JP" altLang="en-US" kern="0" dirty="0">
                <a:solidFill>
                  <a:prstClr val="black"/>
                </a:solidFill>
                <a:cs typeface="メイリオ" pitchFamily="50" charset="-128"/>
              </a:rPr>
              <a:t>預金振替や集中購買等、会社を横断する取引について、起票元会社仕訳から振替先会社</a:t>
            </a:r>
            <a:endParaRPr lang="en-US" altLang="ja-JP" kern="0" dirty="0">
              <a:solidFill>
                <a:prstClr val="black"/>
              </a:solidFill>
              <a:cs typeface="メイリオ" pitchFamily="50" charset="-128"/>
            </a:endParaRPr>
          </a:p>
          <a:p>
            <a:pPr marL="285750" indent="-285750">
              <a:spcBef>
                <a:spcPct val="15000"/>
              </a:spcBef>
              <a:buClr>
                <a:prstClr val="black">
                  <a:lumMod val="75000"/>
                  <a:lumOff val="25000"/>
                </a:prstClr>
              </a:buClr>
              <a:buSzPct val="80000"/>
            </a:pPr>
            <a:r>
              <a:rPr lang="ja-JP" altLang="en-US" kern="0" dirty="0">
                <a:solidFill>
                  <a:prstClr val="black"/>
                </a:solidFill>
                <a:cs typeface="メイリオ" pitchFamily="50" charset="-128"/>
              </a:rPr>
              <a:t>仕訳を生成します。会社間取引の入力漏れを防ぎ、連結業務を効率的に行う事が可能です</a:t>
            </a:r>
            <a:endParaRPr lang="en-US" altLang="ja-JP" kern="0" dirty="0">
              <a:solidFill>
                <a:prstClr val="black"/>
              </a:solidFill>
              <a:cs typeface="メイリオ" pitchFamily="50" charset="-128"/>
            </a:endParaRPr>
          </a:p>
          <a:p>
            <a:endParaRPr kumimoji="1" lang="ja-JP" altLang="en-US" dirty="0"/>
          </a:p>
        </p:txBody>
      </p:sp>
      <p:sp>
        <p:nvSpPr>
          <p:cNvPr id="44" name="AutoShape 5"/>
          <p:cNvSpPr>
            <a:spLocks noChangeArrowheads="1"/>
          </p:cNvSpPr>
          <p:nvPr/>
        </p:nvSpPr>
        <p:spPr bwMode="gray">
          <a:xfrm>
            <a:off x="647563" y="1764000"/>
            <a:ext cx="3699787" cy="2340000"/>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anchor="ctr"/>
          <a:lstStyle/>
          <a:p>
            <a:pPr>
              <a:lnSpc>
                <a:spcPct val="50000"/>
              </a:lnSpc>
              <a:defRPr/>
            </a:pPr>
            <a:endParaRPr kumimoji="0" lang="en-US" altLang="ja-JP" sz="1000" kern="0">
              <a:solidFill>
                <a:srgbClr val="000000"/>
              </a:solidFill>
              <a:latin typeface="メイリオ"/>
              <a:ea typeface="メイリオ"/>
              <a:cs typeface="メイリオ" pitchFamily="50" charset="-128"/>
            </a:endParaRPr>
          </a:p>
          <a:p>
            <a:pPr>
              <a:defRPr/>
            </a:pPr>
            <a:endParaRPr kumimoji="0" lang="en-US" altLang="ja-JP" sz="1000" kern="0">
              <a:solidFill>
                <a:srgbClr val="0065AE"/>
              </a:solidFill>
              <a:latin typeface="メイリオ"/>
              <a:ea typeface="メイリオ"/>
              <a:cs typeface="メイリオ" pitchFamily="50" charset="-128"/>
            </a:endParaRPr>
          </a:p>
          <a:p>
            <a:pPr>
              <a:defRPr/>
            </a:pPr>
            <a:endParaRPr kumimoji="0" lang="en-US" altLang="ja-JP" sz="1000" kern="0">
              <a:solidFill>
                <a:srgbClr val="0065AE"/>
              </a:solidFill>
              <a:latin typeface="メイリオ"/>
              <a:ea typeface="メイリオ"/>
              <a:cs typeface="メイリオ" pitchFamily="50" charset="-128"/>
            </a:endParaRPr>
          </a:p>
          <a:p>
            <a:pPr>
              <a:defRPr/>
            </a:pPr>
            <a:endParaRPr kumimoji="0" lang="en-US" altLang="ja-JP" sz="1000" kern="0">
              <a:solidFill>
                <a:srgbClr val="0065AE"/>
              </a:solidFill>
              <a:latin typeface="メイリオ"/>
              <a:ea typeface="メイリオ"/>
              <a:cs typeface="メイリオ" pitchFamily="50" charset="-128"/>
            </a:endParaRPr>
          </a:p>
          <a:p>
            <a:pPr>
              <a:defRPr/>
            </a:pPr>
            <a:endParaRPr kumimoji="0" lang="en-US" altLang="ja-JP" sz="1000" kern="0">
              <a:solidFill>
                <a:srgbClr val="0065AE"/>
              </a:solidFill>
              <a:latin typeface="メイリオ"/>
              <a:ea typeface="メイリオ"/>
              <a:cs typeface="メイリオ" pitchFamily="50" charset="-128"/>
            </a:endParaRPr>
          </a:p>
          <a:p>
            <a:pPr>
              <a:defRPr/>
            </a:pPr>
            <a:endParaRPr kumimoji="0" lang="en-US" altLang="ja-JP" sz="1000" kern="0">
              <a:solidFill>
                <a:srgbClr val="0065AE"/>
              </a:solidFill>
              <a:latin typeface="メイリオ"/>
              <a:ea typeface="メイリオ"/>
              <a:cs typeface="メイリオ" pitchFamily="50" charset="-128"/>
            </a:endParaRPr>
          </a:p>
          <a:p>
            <a:pPr>
              <a:defRPr/>
            </a:pPr>
            <a:endParaRPr kumimoji="0" lang="ja-JP" altLang="en-US" sz="1000" kern="0">
              <a:solidFill>
                <a:srgbClr val="0065AE"/>
              </a:solidFill>
              <a:latin typeface="メイリオ"/>
              <a:ea typeface="メイリオ"/>
              <a:cs typeface="メイリオ" pitchFamily="50" charset="-128"/>
            </a:endParaRPr>
          </a:p>
        </p:txBody>
      </p:sp>
      <p:sp>
        <p:nvSpPr>
          <p:cNvPr id="45" name="角丸四角形 44"/>
          <p:cNvSpPr/>
          <p:nvPr/>
        </p:nvSpPr>
        <p:spPr>
          <a:xfrm>
            <a:off x="792000" y="1995886"/>
            <a:ext cx="1332000" cy="432000"/>
          </a:xfrm>
          <a:prstGeom prst="roundRect">
            <a:avLst/>
          </a:prstGeom>
          <a:solidFill>
            <a:srgbClr val="54C2F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a:defRPr/>
            </a:pPr>
            <a:r>
              <a:rPr kumimoji="0" lang="ja-JP" altLang="en-US" sz="1100" b="1" kern="0" dirty="0">
                <a:solidFill>
                  <a:srgbClr val="FFFFFF"/>
                </a:solidFill>
                <a:latin typeface="メイリオ"/>
                <a:ea typeface="メイリオ"/>
                <a:cs typeface="メイリオ" pitchFamily="50" charset="-128"/>
              </a:rPr>
              <a:t>会社グループ</a:t>
            </a:r>
            <a:endParaRPr kumimoji="0" lang="en-US" altLang="ja-JP" sz="1100" b="1" kern="0" dirty="0">
              <a:solidFill>
                <a:srgbClr val="FFFFFF"/>
              </a:solidFill>
              <a:latin typeface="メイリオ"/>
              <a:ea typeface="メイリオ"/>
              <a:cs typeface="メイリオ" pitchFamily="50" charset="-128"/>
            </a:endParaRPr>
          </a:p>
          <a:p>
            <a:pPr algn="ctr">
              <a:defRPr/>
            </a:pPr>
            <a:r>
              <a:rPr kumimoji="0" lang="ja-JP" altLang="en-US" sz="1100" b="1" kern="0" dirty="0">
                <a:solidFill>
                  <a:srgbClr val="FFFFFF"/>
                </a:solidFill>
                <a:latin typeface="メイリオ"/>
                <a:ea typeface="メイリオ"/>
                <a:cs typeface="メイリオ" pitchFamily="50" charset="-128"/>
              </a:rPr>
              <a:t>マスタ</a:t>
            </a:r>
          </a:p>
        </p:txBody>
      </p:sp>
      <p:sp>
        <p:nvSpPr>
          <p:cNvPr id="63" name="角丸四角形 62"/>
          <p:cNvSpPr/>
          <p:nvPr/>
        </p:nvSpPr>
        <p:spPr>
          <a:xfrm>
            <a:off x="792000" y="2679886"/>
            <a:ext cx="1332000" cy="432000"/>
          </a:xfrm>
          <a:prstGeom prst="roundRect">
            <a:avLst/>
          </a:prstGeom>
          <a:solidFill>
            <a:srgbClr val="54C2F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a:defRPr/>
            </a:pPr>
            <a:r>
              <a:rPr kumimoji="0" lang="ja-JP" altLang="en-US" sz="1100" b="1" kern="0" dirty="0">
                <a:solidFill>
                  <a:srgbClr val="FFFFFF"/>
                </a:solidFill>
                <a:latin typeface="メイリオ"/>
                <a:ea typeface="メイリオ"/>
                <a:cs typeface="メイリオ" pitchFamily="50" charset="-128"/>
              </a:rPr>
              <a:t>会社間取引処理</a:t>
            </a:r>
            <a:endParaRPr kumimoji="0" lang="en-US" altLang="ja-JP" sz="1100" b="1" kern="0" dirty="0">
              <a:solidFill>
                <a:srgbClr val="FFFFFF"/>
              </a:solidFill>
              <a:latin typeface="メイリオ"/>
              <a:ea typeface="メイリオ"/>
              <a:cs typeface="メイリオ" pitchFamily="50" charset="-128"/>
            </a:endParaRPr>
          </a:p>
          <a:p>
            <a:pPr algn="ctr">
              <a:defRPr/>
            </a:pPr>
            <a:r>
              <a:rPr kumimoji="0" lang="ja-JP" altLang="en-US" sz="1100" b="1" kern="0" dirty="0">
                <a:solidFill>
                  <a:srgbClr val="FFFFFF"/>
                </a:solidFill>
                <a:latin typeface="メイリオ"/>
                <a:ea typeface="メイリオ"/>
                <a:cs typeface="メイリオ" pitchFamily="50" charset="-128"/>
              </a:rPr>
              <a:t>パターンマスタ</a:t>
            </a:r>
          </a:p>
        </p:txBody>
      </p:sp>
      <p:sp>
        <p:nvSpPr>
          <p:cNvPr id="64" name="角丸四角形 63"/>
          <p:cNvSpPr/>
          <p:nvPr/>
        </p:nvSpPr>
        <p:spPr>
          <a:xfrm>
            <a:off x="792000" y="3363886"/>
            <a:ext cx="1332000" cy="432000"/>
          </a:xfrm>
          <a:prstGeom prst="roundRect">
            <a:avLst/>
          </a:prstGeom>
          <a:solidFill>
            <a:srgbClr val="54C2F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a:defRPr/>
            </a:pPr>
            <a:r>
              <a:rPr kumimoji="0" lang="ja-JP" altLang="en-US" sz="1100" b="1" kern="0" dirty="0">
                <a:solidFill>
                  <a:srgbClr val="FFFFFF"/>
                </a:solidFill>
                <a:latin typeface="メイリオ"/>
                <a:ea typeface="メイリオ"/>
                <a:cs typeface="メイリオ" pitchFamily="50" charset="-128"/>
              </a:rPr>
              <a:t>会社間取引振替</a:t>
            </a:r>
            <a:endParaRPr kumimoji="0" lang="en-US" altLang="ja-JP" sz="1100" b="1" kern="0" dirty="0">
              <a:solidFill>
                <a:srgbClr val="FFFFFF"/>
              </a:solidFill>
              <a:latin typeface="メイリオ"/>
              <a:ea typeface="メイリオ"/>
              <a:cs typeface="メイリオ" pitchFamily="50" charset="-128"/>
            </a:endParaRPr>
          </a:p>
          <a:p>
            <a:pPr algn="ctr">
              <a:defRPr/>
            </a:pPr>
            <a:r>
              <a:rPr kumimoji="0" lang="ja-JP" altLang="en-US" sz="1100" b="1" kern="0" dirty="0">
                <a:solidFill>
                  <a:srgbClr val="FFFFFF"/>
                </a:solidFill>
                <a:latin typeface="メイリオ"/>
                <a:ea typeface="メイリオ"/>
                <a:cs typeface="メイリオ" pitchFamily="50" charset="-128"/>
              </a:rPr>
              <a:t>マスタ</a:t>
            </a:r>
            <a:endParaRPr kumimoji="0" lang="en-US" altLang="ja-JP" sz="1100" b="1" kern="0" dirty="0">
              <a:solidFill>
                <a:srgbClr val="FFFFFF"/>
              </a:solidFill>
              <a:latin typeface="メイリオ"/>
              <a:ea typeface="メイリオ"/>
              <a:cs typeface="メイリオ" pitchFamily="50" charset="-128"/>
            </a:endParaRPr>
          </a:p>
        </p:txBody>
      </p:sp>
      <p:sp>
        <p:nvSpPr>
          <p:cNvPr id="65" name="角丸四角形 64"/>
          <p:cNvSpPr/>
          <p:nvPr/>
        </p:nvSpPr>
        <p:spPr>
          <a:xfrm>
            <a:off x="647564" y="1584000"/>
            <a:ext cx="3699786" cy="270030"/>
          </a:xfrm>
          <a:prstGeom prst="roundRect">
            <a:avLst/>
          </a:prstGeom>
          <a:solidFill>
            <a:srgbClr val="54C2F0"/>
          </a:solidFill>
          <a:ln w="25400" cap="flat" cmpd="sng" algn="ctr">
            <a:solidFill>
              <a:srgbClr val="54C2F0"/>
            </a:solidFill>
            <a:prstDash val="solid"/>
          </a:ln>
          <a:effectLst/>
        </p:spPr>
        <p:txBody>
          <a:bodyPr rtlCol="0" anchor="ctr"/>
          <a:lstStyle/>
          <a:p>
            <a:pPr algn="ctr">
              <a:defRPr/>
            </a:pPr>
            <a:r>
              <a:rPr kumimoji="0" lang="ja-JP" altLang="en-US" sz="1200" b="1" kern="0">
                <a:solidFill>
                  <a:srgbClr val="FFFFFF"/>
                </a:solidFill>
                <a:latin typeface="メイリオ"/>
                <a:ea typeface="メイリオ"/>
                <a:cs typeface="メイリオ" pitchFamily="50" charset="-128"/>
              </a:rPr>
              <a:t>会社間振替処理用の主要マスタ</a:t>
            </a:r>
          </a:p>
        </p:txBody>
      </p:sp>
      <p:sp>
        <p:nvSpPr>
          <p:cNvPr id="70" name="正方形/長方形 69"/>
          <p:cNvSpPr/>
          <p:nvPr/>
        </p:nvSpPr>
        <p:spPr>
          <a:xfrm>
            <a:off x="2160000" y="3492000"/>
            <a:ext cx="2160000" cy="246221"/>
          </a:xfrm>
          <a:prstGeom prst="rect">
            <a:avLst/>
          </a:prstGeom>
        </p:spPr>
        <p:txBody>
          <a:bodyPr wrap="square">
            <a:spAutoFit/>
          </a:bodyPr>
          <a:lstStyle/>
          <a:p>
            <a:pPr>
              <a:spcBef>
                <a:spcPct val="0"/>
              </a:spcBef>
            </a:pPr>
            <a:r>
              <a:rPr lang="ja-JP" altLang="en-US" sz="1000" dirty="0">
                <a:solidFill>
                  <a:srgbClr val="0065AE"/>
                </a:solidFill>
                <a:cs typeface="メイリオ" pitchFamily="50" charset="-128"/>
              </a:rPr>
              <a:t>会社間取引の振替科目情報を設定</a:t>
            </a:r>
            <a:endParaRPr lang="en-US" altLang="ja-JP" sz="1000" dirty="0">
              <a:solidFill>
                <a:srgbClr val="0065AE"/>
              </a:solidFill>
              <a:cs typeface="メイリオ" pitchFamily="50" charset="-128"/>
            </a:endParaRPr>
          </a:p>
        </p:txBody>
      </p:sp>
      <p:sp>
        <p:nvSpPr>
          <p:cNvPr id="71" name="正方形/長方形 70"/>
          <p:cNvSpPr/>
          <p:nvPr/>
        </p:nvSpPr>
        <p:spPr>
          <a:xfrm>
            <a:off x="2160000" y="2016000"/>
            <a:ext cx="2232000" cy="400110"/>
          </a:xfrm>
          <a:prstGeom prst="rect">
            <a:avLst/>
          </a:prstGeom>
        </p:spPr>
        <p:txBody>
          <a:bodyPr wrap="square">
            <a:spAutoFit/>
          </a:bodyPr>
          <a:lstStyle/>
          <a:p>
            <a:pPr>
              <a:spcBef>
                <a:spcPct val="0"/>
              </a:spcBef>
            </a:pPr>
            <a:r>
              <a:rPr lang="ja-JP" altLang="en-US" sz="1000" dirty="0">
                <a:solidFill>
                  <a:srgbClr val="0065AE"/>
                </a:solidFill>
                <a:cs typeface="メイリオ" pitchFamily="50" charset="-128"/>
              </a:rPr>
              <a:t>会社間取引を行う会社をグループ化</a:t>
            </a:r>
            <a:br>
              <a:rPr lang="en-US" altLang="ja-JP" sz="1000" dirty="0">
                <a:solidFill>
                  <a:srgbClr val="0065AE"/>
                </a:solidFill>
                <a:cs typeface="メイリオ" pitchFamily="50" charset="-128"/>
              </a:rPr>
            </a:br>
            <a:r>
              <a:rPr lang="ja-JP" altLang="en-US" sz="1000" dirty="0">
                <a:solidFill>
                  <a:srgbClr val="0065AE"/>
                </a:solidFill>
                <a:cs typeface="メイリオ" pitchFamily="50" charset="-128"/>
              </a:rPr>
              <a:t>本社とする親会社を指定</a:t>
            </a:r>
            <a:endParaRPr lang="en-US" altLang="ja-JP" sz="1000" dirty="0">
              <a:solidFill>
                <a:srgbClr val="0065AE"/>
              </a:solidFill>
              <a:cs typeface="メイリオ" pitchFamily="50" charset="-128"/>
            </a:endParaRPr>
          </a:p>
        </p:txBody>
      </p:sp>
      <p:sp>
        <p:nvSpPr>
          <p:cNvPr id="72" name="正方形/長方形 71"/>
          <p:cNvSpPr/>
          <p:nvPr/>
        </p:nvSpPr>
        <p:spPr>
          <a:xfrm>
            <a:off x="2160000" y="2700000"/>
            <a:ext cx="2160000" cy="468000"/>
          </a:xfrm>
          <a:prstGeom prst="rect">
            <a:avLst/>
          </a:prstGeom>
          <a:noFill/>
          <a:ln w="127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kumimoji="0" lang="ja-JP" altLang="en-US" sz="1000" kern="0" dirty="0">
                <a:solidFill>
                  <a:srgbClr val="0065AE"/>
                </a:solidFill>
                <a:latin typeface="メイリオ"/>
                <a:ea typeface="メイリオ"/>
              </a:rPr>
              <a:t>会社グループの伝票種別毎に、</a:t>
            </a:r>
            <a:br>
              <a:rPr kumimoji="0" lang="en-US" altLang="ja-JP" sz="1000" kern="0" dirty="0">
                <a:solidFill>
                  <a:srgbClr val="0065AE"/>
                </a:solidFill>
                <a:latin typeface="メイリオ"/>
                <a:ea typeface="メイリオ"/>
              </a:rPr>
            </a:br>
            <a:r>
              <a:rPr kumimoji="0" lang="ja-JP" altLang="en-US" sz="1000" kern="0" dirty="0">
                <a:solidFill>
                  <a:srgbClr val="0065AE"/>
                </a:solidFill>
                <a:latin typeface="メイリオ"/>
                <a:ea typeface="メイリオ"/>
              </a:rPr>
              <a:t>振替仕訳作成方法</a:t>
            </a:r>
            <a:br>
              <a:rPr kumimoji="0" lang="en-US" altLang="ja-JP" sz="1000" kern="0" dirty="0">
                <a:solidFill>
                  <a:srgbClr val="0065AE"/>
                </a:solidFill>
                <a:latin typeface="メイリオ"/>
                <a:ea typeface="メイリオ"/>
              </a:rPr>
            </a:br>
            <a:r>
              <a:rPr kumimoji="0" lang="en-US" altLang="ja-JP" sz="1000" kern="0" dirty="0">
                <a:solidFill>
                  <a:srgbClr val="0065AE"/>
                </a:solidFill>
                <a:latin typeface="メイリオ"/>
                <a:ea typeface="メイリオ"/>
              </a:rPr>
              <a:t>(</a:t>
            </a:r>
            <a:r>
              <a:rPr kumimoji="0" lang="ja-JP" altLang="en-US" sz="1000" kern="0" dirty="0">
                <a:solidFill>
                  <a:srgbClr val="0065AE"/>
                </a:solidFill>
                <a:latin typeface="メイリオ"/>
                <a:ea typeface="メイリオ"/>
              </a:rPr>
              <a:t>直接振替／本社経由</a:t>
            </a:r>
            <a:r>
              <a:rPr kumimoji="0" lang="en-US" altLang="ja-JP" sz="1000" kern="0" dirty="0">
                <a:solidFill>
                  <a:srgbClr val="C00000"/>
                </a:solidFill>
                <a:latin typeface="メイリオ"/>
                <a:ea typeface="メイリオ"/>
              </a:rPr>
              <a:t>※</a:t>
            </a:r>
            <a:r>
              <a:rPr kumimoji="0" lang="en-US" altLang="ja-JP" sz="1000" kern="0" dirty="0">
                <a:solidFill>
                  <a:srgbClr val="0065AE"/>
                </a:solidFill>
                <a:latin typeface="メイリオ"/>
                <a:ea typeface="メイリオ"/>
              </a:rPr>
              <a:t>)</a:t>
            </a:r>
            <a:r>
              <a:rPr kumimoji="0" lang="ja-JP" altLang="en-US" sz="1000" kern="0" dirty="0">
                <a:solidFill>
                  <a:srgbClr val="0065AE"/>
                </a:solidFill>
                <a:latin typeface="メイリオ"/>
                <a:ea typeface="メイリオ"/>
              </a:rPr>
              <a:t>を設定</a:t>
            </a:r>
            <a:endParaRPr kumimoji="0" lang="en-US" altLang="ja-JP" sz="1000" kern="0" dirty="0">
              <a:solidFill>
                <a:srgbClr val="0065AE"/>
              </a:solidFill>
              <a:latin typeface="メイリオ"/>
              <a:ea typeface="メイリオ"/>
            </a:endParaRPr>
          </a:p>
        </p:txBody>
      </p:sp>
      <p:sp>
        <p:nvSpPr>
          <p:cNvPr id="73" name="正方形/長方形 72"/>
          <p:cNvSpPr/>
          <p:nvPr/>
        </p:nvSpPr>
        <p:spPr>
          <a:xfrm>
            <a:off x="557342" y="4148922"/>
            <a:ext cx="3780444" cy="707886"/>
          </a:xfrm>
          <a:prstGeom prst="rect">
            <a:avLst/>
          </a:prstGeom>
        </p:spPr>
        <p:txBody>
          <a:bodyPr wrap="square">
            <a:spAutoFit/>
          </a:bodyPr>
          <a:lstStyle/>
          <a:p>
            <a:pPr>
              <a:defRPr/>
            </a:pPr>
            <a:r>
              <a:rPr kumimoji="0" lang="en-US" altLang="ja-JP" sz="1000" kern="0" dirty="0">
                <a:solidFill>
                  <a:srgbClr val="C00000"/>
                </a:solidFill>
              </a:rPr>
              <a:t>※ </a:t>
            </a:r>
            <a:r>
              <a:rPr kumimoji="0" lang="ja-JP" altLang="en-US" sz="1000" kern="0" dirty="0">
                <a:solidFill>
                  <a:srgbClr val="0065AE"/>
                </a:solidFill>
              </a:rPr>
              <a:t>本社と関係会社間ではなく、関係会社と関係会社の取引であった場合に、本社側の仕訳を生成するかを設定</a:t>
            </a:r>
            <a:endParaRPr kumimoji="0" lang="en-US" altLang="ja-JP" sz="1000" kern="0" dirty="0">
              <a:solidFill>
                <a:srgbClr val="0065AE"/>
              </a:solidFill>
            </a:endParaRPr>
          </a:p>
          <a:p>
            <a:pPr>
              <a:defRPr/>
            </a:pPr>
            <a:r>
              <a:rPr kumimoji="0" lang="ja-JP" altLang="en-US" sz="1000" kern="0" dirty="0">
                <a:solidFill>
                  <a:srgbClr val="0065AE"/>
                </a:solidFill>
              </a:rPr>
              <a:t>直接振替の場合には“本社側の仕訳を生成しない”、本社経由の場合には“本社側の仕訳も生成する”</a:t>
            </a:r>
            <a:endParaRPr kumimoji="0" lang="ja-JP" altLang="en-US" sz="1000" kern="0" dirty="0">
              <a:solidFill>
                <a:prstClr val="black"/>
              </a:solidFill>
            </a:endParaRPr>
          </a:p>
        </p:txBody>
      </p:sp>
      <p:sp>
        <p:nvSpPr>
          <p:cNvPr id="46" name="AutoShape 5"/>
          <p:cNvSpPr>
            <a:spLocks noChangeArrowheads="1"/>
          </p:cNvSpPr>
          <p:nvPr/>
        </p:nvSpPr>
        <p:spPr bwMode="gray">
          <a:xfrm>
            <a:off x="4472237" y="1750875"/>
            <a:ext cx="4032000" cy="2970330"/>
          </a:xfrm>
          <a:prstGeom prst="roundRect">
            <a:avLst>
              <a:gd name="adj" fmla="val 2208"/>
            </a:avLst>
          </a:prstGeom>
          <a:solidFill>
            <a:srgbClr val="FFFFFF"/>
          </a:solidFill>
          <a:ln w="25400" cap="flat" cmpd="sng" algn="ctr">
            <a:solidFill>
              <a:srgbClr val="FFFFFF">
                <a:shade val="50000"/>
              </a:srgbClr>
            </a:solidFill>
            <a:prstDash val="solid"/>
            <a:headEnd/>
            <a:tailEnd/>
          </a:ln>
          <a:effectLst/>
        </p:spPr>
        <p:txBody>
          <a:bodyPr anchor="ctr"/>
          <a:lstStyle/>
          <a:p>
            <a:pPr>
              <a:lnSpc>
                <a:spcPct val="50000"/>
              </a:lnSpc>
              <a:defRPr/>
            </a:pPr>
            <a:endParaRPr kumimoji="0" lang="en-US" altLang="ja-JP" sz="975" kern="0">
              <a:solidFill>
                <a:srgbClr val="000000"/>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ja-JP" altLang="en-US" sz="975" kern="0">
              <a:solidFill>
                <a:srgbClr val="0065AE"/>
              </a:solidFill>
              <a:latin typeface="メイリオ"/>
              <a:ea typeface="メイリオ"/>
              <a:cs typeface="メイリオ" pitchFamily="50" charset="-128"/>
            </a:endParaRPr>
          </a:p>
        </p:txBody>
      </p:sp>
      <p:sp>
        <p:nvSpPr>
          <p:cNvPr id="47" name="正方形/長方形 46"/>
          <p:cNvSpPr/>
          <p:nvPr/>
        </p:nvSpPr>
        <p:spPr>
          <a:xfrm>
            <a:off x="5148000" y="1987257"/>
            <a:ext cx="1368000" cy="285752"/>
          </a:xfrm>
          <a:prstGeom prst="rect">
            <a:avLst/>
          </a:prstGeom>
          <a:solidFill>
            <a:srgbClr val="54C2F0"/>
          </a:solidFill>
          <a:ln w="25400" cap="flat" cmpd="sng" algn="ctr">
            <a:solidFill>
              <a:srgbClr val="54C2F0"/>
            </a:solidFill>
            <a:prstDash val="solid"/>
          </a:ln>
          <a:effectLst/>
        </p:spPr>
        <p:txBody>
          <a:bodyPr rtlCol="0" anchor="ctr"/>
          <a:lstStyle/>
          <a:p>
            <a:pPr algn="ctr">
              <a:defRPr/>
            </a:pPr>
            <a:r>
              <a:rPr kumimoji="0" lang="ja-JP" altLang="en-US" sz="1200" b="1" kern="0" dirty="0">
                <a:solidFill>
                  <a:srgbClr val="FFFFFF"/>
                </a:solidFill>
                <a:latin typeface="メイリオ"/>
                <a:ea typeface="メイリオ"/>
              </a:rPr>
              <a:t>振替仕訳</a:t>
            </a:r>
            <a:r>
              <a:rPr kumimoji="0" lang="ja-JP" altLang="en-US" sz="825" b="1" kern="0" dirty="0">
                <a:solidFill>
                  <a:srgbClr val="FFFFFF"/>
                </a:solidFill>
                <a:latin typeface="メイリオ"/>
                <a:ea typeface="メイリオ"/>
              </a:rPr>
              <a:t>（財務）</a:t>
            </a:r>
          </a:p>
        </p:txBody>
      </p:sp>
      <p:sp>
        <p:nvSpPr>
          <p:cNvPr id="48" name="正方形/長方形 47"/>
          <p:cNvSpPr/>
          <p:nvPr/>
        </p:nvSpPr>
        <p:spPr>
          <a:xfrm>
            <a:off x="5148000" y="2273007"/>
            <a:ext cx="1368000" cy="325746"/>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一般会計からの</a:t>
            </a:r>
            <a:endParaRPr kumimoji="0" lang="en-US" altLang="ja-JP" sz="900" kern="0">
              <a:solidFill>
                <a:prstClr val="black"/>
              </a:solidFill>
              <a:latin typeface="メイリオ"/>
              <a:ea typeface="メイリオ"/>
            </a:endParaRPr>
          </a:p>
          <a:p>
            <a:pPr algn="ctr">
              <a:defRPr/>
            </a:pPr>
            <a:r>
              <a:rPr kumimoji="0" lang="ja-JP" altLang="en-US" sz="900" kern="0">
                <a:solidFill>
                  <a:prstClr val="black"/>
                </a:solidFill>
                <a:latin typeface="メイリオ"/>
                <a:ea typeface="メイリオ"/>
              </a:rPr>
              <a:t>登録</a:t>
            </a:r>
          </a:p>
        </p:txBody>
      </p:sp>
      <p:sp>
        <p:nvSpPr>
          <p:cNvPr id="49" name="右矢印 48"/>
          <p:cNvSpPr/>
          <p:nvPr/>
        </p:nvSpPr>
        <p:spPr>
          <a:xfrm>
            <a:off x="6552156" y="2198724"/>
            <a:ext cx="216024" cy="201456"/>
          </a:xfrm>
          <a:prstGeom prst="rightArrow">
            <a:avLst/>
          </a:prstGeom>
          <a:solidFill>
            <a:srgbClr val="54C2F0"/>
          </a:solidFill>
          <a:ln w="254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50" name="正方形/長方形 49"/>
          <p:cNvSpPr/>
          <p:nvPr/>
        </p:nvSpPr>
        <p:spPr>
          <a:xfrm>
            <a:off x="5148000" y="2728021"/>
            <a:ext cx="1368000" cy="285752"/>
          </a:xfrm>
          <a:prstGeom prst="rect">
            <a:avLst/>
          </a:prstGeom>
          <a:solidFill>
            <a:srgbClr val="F9BE00"/>
          </a:solidFill>
          <a:ln w="25400" cap="flat" cmpd="sng" algn="ctr">
            <a:solidFill>
              <a:srgbClr val="F9BE00"/>
            </a:solidFill>
            <a:prstDash val="solid"/>
          </a:ln>
          <a:effectLst/>
        </p:spPr>
        <p:txBody>
          <a:bodyPr rtlCol="0" anchor="ctr"/>
          <a:lstStyle/>
          <a:p>
            <a:pPr algn="ctr">
              <a:defRPr/>
            </a:pPr>
            <a:r>
              <a:rPr kumimoji="0" lang="ja-JP" altLang="en-US" sz="1200" b="1" kern="0">
                <a:solidFill>
                  <a:srgbClr val="FFFFFF"/>
                </a:solidFill>
                <a:latin typeface="メイリオ"/>
                <a:ea typeface="メイリオ"/>
              </a:rPr>
              <a:t>支払振替仕訳</a:t>
            </a:r>
          </a:p>
        </p:txBody>
      </p:sp>
      <p:sp>
        <p:nvSpPr>
          <p:cNvPr id="51" name="正方形/長方形 50"/>
          <p:cNvSpPr/>
          <p:nvPr/>
        </p:nvSpPr>
        <p:spPr>
          <a:xfrm>
            <a:off x="5148000" y="3013772"/>
            <a:ext cx="1368000" cy="325746"/>
          </a:xfrm>
          <a:prstGeom prst="rect">
            <a:avLst/>
          </a:prstGeom>
          <a:solidFill>
            <a:srgbClr val="FFFFFF"/>
          </a:solidFill>
          <a:ln w="25400" cap="flat" cmpd="sng" algn="ctr">
            <a:solidFill>
              <a:srgbClr val="F9BE00"/>
            </a:solidFill>
            <a:prstDash val="solid"/>
          </a:ln>
          <a:effectLst/>
        </p:spPr>
        <p:txBody>
          <a:bodyPr rtlCol="0" anchor="ctr"/>
          <a:lstStyle/>
          <a:p>
            <a:pPr algn="ctr">
              <a:defRPr/>
            </a:pPr>
            <a:r>
              <a:rPr kumimoji="0" lang="ja-JP" altLang="en-US" sz="900" kern="0">
                <a:solidFill>
                  <a:prstClr val="black"/>
                </a:solidFill>
                <a:latin typeface="メイリオ"/>
                <a:ea typeface="メイリオ"/>
              </a:rPr>
              <a:t>支払管理からの</a:t>
            </a:r>
            <a:endParaRPr kumimoji="0" lang="en-US" altLang="ja-JP" sz="900" kern="0">
              <a:solidFill>
                <a:prstClr val="black"/>
              </a:solidFill>
              <a:latin typeface="メイリオ"/>
              <a:ea typeface="メイリオ"/>
            </a:endParaRPr>
          </a:p>
          <a:p>
            <a:pPr algn="ctr">
              <a:defRPr/>
            </a:pPr>
            <a:r>
              <a:rPr kumimoji="0" lang="ja-JP" altLang="en-US" sz="900" kern="0">
                <a:solidFill>
                  <a:prstClr val="black"/>
                </a:solidFill>
                <a:latin typeface="メイリオ"/>
                <a:ea typeface="メイリオ"/>
              </a:rPr>
              <a:t>登録</a:t>
            </a:r>
          </a:p>
        </p:txBody>
      </p:sp>
      <p:sp>
        <p:nvSpPr>
          <p:cNvPr id="52" name="右矢印 51"/>
          <p:cNvSpPr/>
          <p:nvPr/>
        </p:nvSpPr>
        <p:spPr>
          <a:xfrm>
            <a:off x="6552156" y="2961476"/>
            <a:ext cx="216024" cy="201456"/>
          </a:xfrm>
          <a:prstGeom prst="rightArrow">
            <a:avLst/>
          </a:prstGeom>
          <a:solidFill>
            <a:srgbClr val="54C2F0"/>
          </a:solidFill>
          <a:ln w="254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53" name="右矢印 52"/>
          <p:cNvSpPr/>
          <p:nvPr/>
        </p:nvSpPr>
        <p:spPr>
          <a:xfrm>
            <a:off x="6552156" y="4250952"/>
            <a:ext cx="216024" cy="201456"/>
          </a:xfrm>
          <a:prstGeom prst="rightArrow">
            <a:avLst/>
          </a:prstGeom>
          <a:solidFill>
            <a:srgbClr val="54C2F0"/>
          </a:solidFill>
          <a:ln w="254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54" name="右矢印 53"/>
          <p:cNvSpPr/>
          <p:nvPr/>
        </p:nvSpPr>
        <p:spPr>
          <a:xfrm>
            <a:off x="6552156" y="3658836"/>
            <a:ext cx="216024" cy="201456"/>
          </a:xfrm>
          <a:prstGeom prst="rightArrow">
            <a:avLst/>
          </a:prstGeom>
          <a:solidFill>
            <a:srgbClr val="54C2F0"/>
          </a:solidFill>
          <a:ln w="254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55" name="角丸四角形 54"/>
          <p:cNvSpPr/>
          <p:nvPr/>
        </p:nvSpPr>
        <p:spPr>
          <a:xfrm>
            <a:off x="6822186" y="1950681"/>
            <a:ext cx="324036" cy="2646294"/>
          </a:xfrm>
          <a:prstGeom prst="roundRect">
            <a:avLst/>
          </a:prstGeom>
          <a:solidFill>
            <a:srgbClr val="54C2F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a:defRPr/>
            </a:pPr>
            <a:r>
              <a:rPr kumimoji="0" lang="ja-JP" altLang="en-US" sz="1200" b="1" kern="0">
                <a:solidFill>
                  <a:srgbClr val="FFFFFF"/>
                </a:solidFill>
                <a:latin typeface="メイリオ"/>
                <a:ea typeface="メイリオ"/>
                <a:cs typeface="メイリオ" pitchFamily="50" charset="-128"/>
              </a:rPr>
              <a:t>振替のパタ｜ンで分解</a:t>
            </a:r>
          </a:p>
        </p:txBody>
      </p:sp>
      <p:sp>
        <p:nvSpPr>
          <p:cNvPr id="56" name="角丸四角形 55"/>
          <p:cNvSpPr/>
          <p:nvPr/>
        </p:nvSpPr>
        <p:spPr>
          <a:xfrm>
            <a:off x="7470258" y="1950681"/>
            <a:ext cx="324036" cy="2646294"/>
          </a:xfrm>
          <a:prstGeom prst="roundRect">
            <a:avLst/>
          </a:prstGeom>
          <a:solidFill>
            <a:srgbClr val="EE55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a:defRPr/>
            </a:pPr>
            <a:r>
              <a:rPr kumimoji="0" lang="ja-JP" altLang="en-US" sz="1200" b="1" kern="0">
                <a:solidFill>
                  <a:srgbClr val="FFFFFF"/>
                </a:solidFill>
                <a:latin typeface="メイリオ"/>
                <a:ea typeface="メイリオ"/>
                <a:cs typeface="メイリオ" pitchFamily="50" charset="-128"/>
              </a:rPr>
              <a:t>振替元・振替先承認</a:t>
            </a:r>
          </a:p>
        </p:txBody>
      </p:sp>
      <p:sp>
        <p:nvSpPr>
          <p:cNvPr id="57" name="右矢印 56"/>
          <p:cNvSpPr/>
          <p:nvPr/>
        </p:nvSpPr>
        <p:spPr>
          <a:xfrm>
            <a:off x="7200228" y="2220711"/>
            <a:ext cx="216024" cy="201456"/>
          </a:xfrm>
          <a:prstGeom prst="rightArrow">
            <a:avLst/>
          </a:prstGeom>
          <a:solidFill>
            <a:srgbClr val="EE5500"/>
          </a:solidFill>
          <a:ln w="25400" cap="flat" cmpd="sng" algn="ctr">
            <a:solidFill>
              <a:srgbClr val="EE550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58" name="右矢印 57"/>
          <p:cNvSpPr/>
          <p:nvPr/>
        </p:nvSpPr>
        <p:spPr>
          <a:xfrm>
            <a:off x="7200228" y="2976795"/>
            <a:ext cx="216024" cy="201456"/>
          </a:xfrm>
          <a:prstGeom prst="rightArrow">
            <a:avLst/>
          </a:prstGeom>
          <a:solidFill>
            <a:srgbClr val="EE5500"/>
          </a:solidFill>
          <a:ln w="25400" cap="flat" cmpd="sng" algn="ctr">
            <a:solidFill>
              <a:srgbClr val="EE550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59" name="右矢印 58"/>
          <p:cNvSpPr/>
          <p:nvPr/>
        </p:nvSpPr>
        <p:spPr>
          <a:xfrm>
            <a:off x="7200228" y="4238445"/>
            <a:ext cx="216024" cy="201456"/>
          </a:xfrm>
          <a:prstGeom prst="rightArrow">
            <a:avLst/>
          </a:prstGeom>
          <a:solidFill>
            <a:srgbClr val="EE5500"/>
          </a:solidFill>
          <a:ln w="25400" cap="flat" cmpd="sng" algn="ctr">
            <a:solidFill>
              <a:srgbClr val="EE550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60" name="右矢印 59"/>
          <p:cNvSpPr/>
          <p:nvPr/>
        </p:nvSpPr>
        <p:spPr>
          <a:xfrm>
            <a:off x="7200228" y="3624867"/>
            <a:ext cx="216024" cy="201456"/>
          </a:xfrm>
          <a:prstGeom prst="rightArrow">
            <a:avLst/>
          </a:prstGeom>
          <a:solidFill>
            <a:srgbClr val="EE5500"/>
          </a:solidFill>
          <a:ln w="25400" cap="flat" cmpd="sng" algn="ctr">
            <a:solidFill>
              <a:srgbClr val="EE550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61" name="角丸四角形 60"/>
          <p:cNvSpPr/>
          <p:nvPr/>
        </p:nvSpPr>
        <p:spPr>
          <a:xfrm>
            <a:off x="4572000" y="1995162"/>
            <a:ext cx="540000" cy="216024"/>
          </a:xfrm>
          <a:prstGeom prst="roundRect">
            <a:avLst/>
          </a:prstGeom>
          <a:solidFill>
            <a:srgbClr val="54C2F0"/>
          </a:solidFill>
          <a:ln w="25400" cap="flat" cmpd="sng" algn="ctr">
            <a:solidFill>
              <a:srgbClr val="54C2F0"/>
            </a:solidFill>
            <a:prstDash val="solid"/>
          </a:ln>
          <a:effectLst/>
        </p:spPr>
        <p:txBody>
          <a:bodyPr rtlCol="0" anchor="ctr"/>
          <a:lstStyle/>
          <a:p>
            <a:pPr algn="ctr">
              <a:defRPr/>
            </a:pPr>
            <a:r>
              <a:rPr kumimoji="0" lang="en-US" altLang="ja-JP" sz="1200" b="1" kern="0" dirty="0">
                <a:solidFill>
                  <a:srgbClr val="FFFFFF"/>
                </a:solidFill>
                <a:latin typeface="メイリオ"/>
                <a:ea typeface="メイリオ"/>
                <a:cs typeface="メイリオ" pitchFamily="50" charset="-128"/>
              </a:rPr>
              <a:t>GL</a:t>
            </a:r>
            <a:endParaRPr kumimoji="0" lang="ja-JP" altLang="en-US" sz="1200" b="1" kern="0" dirty="0">
              <a:solidFill>
                <a:srgbClr val="FFFFFF"/>
              </a:solidFill>
              <a:latin typeface="メイリオ"/>
              <a:ea typeface="メイリオ"/>
              <a:cs typeface="メイリオ" pitchFamily="50" charset="-128"/>
            </a:endParaRPr>
          </a:p>
        </p:txBody>
      </p:sp>
      <p:sp>
        <p:nvSpPr>
          <p:cNvPr id="62" name="角丸四角形 61"/>
          <p:cNvSpPr/>
          <p:nvPr/>
        </p:nvSpPr>
        <p:spPr>
          <a:xfrm>
            <a:off x="4572000" y="2735927"/>
            <a:ext cx="540000" cy="216024"/>
          </a:xfrm>
          <a:prstGeom prst="roundRect">
            <a:avLst/>
          </a:prstGeom>
          <a:solidFill>
            <a:srgbClr val="F9BE00"/>
          </a:solidFill>
          <a:ln w="25400" cap="flat" cmpd="sng" algn="ctr">
            <a:solidFill>
              <a:srgbClr val="F9BE00"/>
            </a:solidFill>
            <a:prstDash val="solid"/>
          </a:ln>
          <a:effectLst/>
        </p:spPr>
        <p:txBody>
          <a:bodyPr rtlCol="0" anchor="ctr"/>
          <a:lstStyle/>
          <a:p>
            <a:pPr algn="ctr">
              <a:defRPr/>
            </a:pPr>
            <a:r>
              <a:rPr kumimoji="0" lang="en-US" altLang="ja-JP" sz="1200" b="1" kern="0">
                <a:solidFill>
                  <a:srgbClr val="FFFFFF"/>
                </a:solidFill>
                <a:latin typeface="メイリオ"/>
                <a:ea typeface="メイリオ"/>
                <a:cs typeface="メイリオ" pitchFamily="50" charset="-128"/>
              </a:rPr>
              <a:t>AP</a:t>
            </a:r>
            <a:endParaRPr kumimoji="0" lang="ja-JP" altLang="en-US" sz="1200" b="1" kern="0">
              <a:solidFill>
                <a:srgbClr val="FFFFFF"/>
              </a:solidFill>
              <a:latin typeface="メイリオ"/>
              <a:ea typeface="メイリオ"/>
              <a:cs typeface="メイリオ" pitchFamily="50" charset="-128"/>
            </a:endParaRPr>
          </a:p>
        </p:txBody>
      </p:sp>
      <p:sp>
        <p:nvSpPr>
          <p:cNvPr id="66" name="角丸四角形 65"/>
          <p:cNvSpPr/>
          <p:nvPr/>
        </p:nvSpPr>
        <p:spPr>
          <a:xfrm>
            <a:off x="4500000" y="1584000"/>
            <a:ext cx="4032000" cy="270030"/>
          </a:xfrm>
          <a:prstGeom prst="roundRect">
            <a:avLst/>
          </a:prstGeom>
          <a:solidFill>
            <a:srgbClr val="77A233"/>
          </a:solidFill>
          <a:ln w="25400" cap="flat" cmpd="sng" algn="ctr">
            <a:solidFill>
              <a:srgbClr val="77A233"/>
            </a:solidFill>
            <a:prstDash val="solid"/>
          </a:ln>
          <a:effectLst/>
        </p:spPr>
        <p:txBody>
          <a:bodyPr rtlCol="0" anchor="ctr"/>
          <a:lstStyle/>
          <a:p>
            <a:pPr algn="ctr">
              <a:defRPr/>
            </a:pPr>
            <a:r>
              <a:rPr kumimoji="0" lang="ja-JP" altLang="en-US" sz="1200" b="1" kern="0">
                <a:solidFill>
                  <a:srgbClr val="FFFFFF"/>
                </a:solidFill>
                <a:latin typeface="メイリオ"/>
                <a:ea typeface="メイリオ"/>
                <a:cs typeface="メイリオ" pitchFamily="50" charset="-128"/>
              </a:rPr>
              <a:t>振替仕訳の登録</a:t>
            </a:r>
          </a:p>
        </p:txBody>
      </p:sp>
      <p:sp>
        <p:nvSpPr>
          <p:cNvPr id="67" name="正方形/長方形 66"/>
          <p:cNvSpPr/>
          <p:nvPr/>
        </p:nvSpPr>
        <p:spPr>
          <a:xfrm>
            <a:off x="5148000" y="3445419"/>
            <a:ext cx="1368000" cy="285752"/>
          </a:xfrm>
          <a:prstGeom prst="rect">
            <a:avLst/>
          </a:prstGeom>
          <a:solidFill>
            <a:srgbClr val="77A233"/>
          </a:solidFill>
          <a:ln w="25400" cap="flat" cmpd="sng" algn="ctr">
            <a:solidFill>
              <a:srgbClr val="77A233"/>
            </a:solidFill>
            <a:prstDash val="solid"/>
          </a:ln>
          <a:effectLst/>
        </p:spPr>
        <p:txBody>
          <a:bodyPr rtlCol="0" anchor="ctr"/>
          <a:lstStyle/>
          <a:p>
            <a:pPr algn="ctr">
              <a:defRPr/>
            </a:pPr>
            <a:r>
              <a:rPr kumimoji="0" lang="ja-JP" altLang="en-US" sz="1200" b="1" kern="0">
                <a:solidFill>
                  <a:srgbClr val="FFFFFF"/>
                </a:solidFill>
                <a:latin typeface="メイリオ"/>
                <a:ea typeface="メイリオ"/>
              </a:rPr>
              <a:t>経費振替仕訳</a:t>
            </a:r>
          </a:p>
        </p:txBody>
      </p:sp>
      <p:sp>
        <p:nvSpPr>
          <p:cNvPr id="68" name="正方形/長方形 67"/>
          <p:cNvSpPr/>
          <p:nvPr/>
        </p:nvSpPr>
        <p:spPr>
          <a:xfrm>
            <a:off x="5148000" y="3731169"/>
            <a:ext cx="1368000" cy="325746"/>
          </a:xfrm>
          <a:prstGeom prst="rect">
            <a:avLst/>
          </a:prstGeom>
          <a:solidFill>
            <a:srgbClr val="FFFFFF"/>
          </a:solidFill>
          <a:ln w="25400" cap="flat" cmpd="sng" algn="ctr">
            <a:solidFill>
              <a:srgbClr val="77A233"/>
            </a:solidFill>
            <a:prstDash val="solid"/>
          </a:ln>
          <a:effectLst/>
        </p:spPr>
        <p:txBody>
          <a:bodyPr rtlCol="0" anchor="ctr"/>
          <a:lstStyle/>
          <a:p>
            <a:pPr algn="ctr">
              <a:defRPr/>
            </a:pPr>
            <a:r>
              <a:rPr kumimoji="0" lang="ja-JP" altLang="en-US" sz="900" kern="0">
                <a:solidFill>
                  <a:prstClr val="black"/>
                </a:solidFill>
                <a:latin typeface="メイリオ"/>
                <a:ea typeface="メイリオ"/>
              </a:rPr>
              <a:t>経費精算からの</a:t>
            </a:r>
            <a:endParaRPr kumimoji="0" lang="en-US" altLang="ja-JP" sz="900" kern="0">
              <a:solidFill>
                <a:prstClr val="black"/>
              </a:solidFill>
              <a:latin typeface="メイリオ"/>
              <a:ea typeface="メイリオ"/>
            </a:endParaRPr>
          </a:p>
          <a:p>
            <a:pPr algn="ctr">
              <a:defRPr/>
            </a:pPr>
            <a:r>
              <a:rPr kumimoji="0" lang="ja-JP" altLang="en-US" sz="900" kern="0">
                <a:solidFill>
                  <a:prstClr val="black"/>
                </a:solidFill>
                <a:latin typeface="メイリオ"/>
                <a:ea typeface="メイリオ"/>
              </a:rPr>
              <a:t>登録</a:t>
            </a:r>
          </a:p>
        </p:txBody>
      </p:sp>
      <p:sp>
        <p:nvSpPr>
          <p:cNvPr id="69" name="角丸四角形 68"/>
          <p:cNvSpPr/>
          <p:nvPr/>
        </p:nvSpPr>
        <p:spPr>
          <a:xfrm>
            <a:off x="4572000" y="3453324"/>
            <a:ext cx="540000" cy="216024"/>
          </a:xfrm>
          <a:prstGeom prst="roundRect">
            <a:avLst/>
          </a:prstGeom>
          <a:solidFill>
            <a:srgbClr val="77A233"/>
          </a:solidFill>
          <a:ln w="25400" cap="flat" cmpd="sng" algn="ctr">
            <a:solidFill>
              <a:srgbClr val="77A233"/>
            </a:solidFill>
            <a:prstDash val="solid"/>
          </a:ln>
          <a:effectLst/>
        </p:spPr>
        <p:txBody>
          <a:bodyPr rtlCol="0" anchor="ctr"/>
          <a:lstStyle/>
          <a:p>
            <a:pPr algn="ctr">
              <a:defRPr/>
            </a:pPr>
            <a:r>
              <a:rPr kumimoji="0" lang="en-US" altLang="ja-JP" sz="1200" b="1" kern="0">
                <a:solidFill>
                  <a:srgbClr val="FFFFFF"/>
                </a:solidFill>
                <a:latin typeface="メイリオ"/>
                <a:ea typeface="メイリオ"/>
                <a:cs typeface="メイリオ" pitchFamily="50" charset="-128"/>
              </a:rPr>
              <a:t>EX</a:t>
            </a:r>
            <a:endParaRPr kumimoji="0" lang="ja-JP" altLang="en-US" sz="1200" b="1" kern="0">
              <a:solidFill>
                <a:srgbClr val="FFFFFF"/>
              </a:solidFill>
              <a:latin typeface="メイリオ"/>
              <a:ea typeface="メイリオ"/>
              <a:cs typeface="メイリオ" pitchFamily="50" charset="-128"/>
            </a:endParaRPr>
          </a:p>
        </p:txBody>
      </p:sp>
      <p:sp>
        <p:nvSpPr>
          <p:cNvPr id="74" name="フローチャート : 磁気ディスク 54"/>
          <p:cNvSpPr/>
          <p:nvPr/>
        </p:nvSpPr>
        <p:spPr>
          <a:xfrm>
            <a:off x="7884368" y="2085696"/>
            <a:ext cx="486054" cy="459051"/>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defRPr/>
            </a:pPr>
            <a:r>
              <a:rPr kumimoji="0" lang="ja-JP" altLang="en-US" sz="825" b="1" kern="0">
                <a:solidFill>
                  <a:srgbClr val="FFFFFF"/>
                </a:solidFill>
                <a:latin typeface="Meiryo UI" pitchFamily="50" charset="-128"/>
                <a:ea typeface="Meiryo UI" pitchFamily="50" charset="-128"/>
                <a:cs typeface="Meiryo UI" pitchFamily="50" charset="-128"/>
              </a:rPr>
              <a:t>総勘定</a:t>
            </a:r>
            <a:endParaRPr kumimoji="0" lang="en-US" altLang="ja-JP" sz="825" b="1" kern="0">
              <a:solidFill>
                <a:srgbClr val="FFFFFF"/>
              </a:solidFill>
              <a:latin typeface="Meiryo UI" pitchFamily="50" charset="-128"/>
              <a:ea typeface="Meiryo UI" pitchFamily="50" charset="-128"/>
              <a:cs typeface="Meiryo UI" pitchFamily="50" charset="-128"/>
            </a:endParaRPr>
          </a:p>
          <a:p>
            <a:pPr algn="ctr">
              <a:defRPr/>
            </a:pPr>
            <a:r>
              <a:rPr kumimoji="0" lang="ja-JP" altLang="en-US" sz="825" b="1" kern="0">
                <a:solidFill>
                  <a:srgbClr val="FFFFFF"/>
                </a:solidFill>
                <a:latin typeface="Meiryo UI" pitchFamily="50" charset="-128"/>
                <a:ea typeface="Meiryo UI" pitchFamily="50" charset="-128"/>
                <a:cs typeface="Meiryo UI" pitchFamily="50" charset="-128"/>
              </a:rPr>
              <a:t>元帳</a:t>
            </a:r>
          </a:p>
        </p:txBody>
      </p:sp>
      <p:sp>
        <p:nvSpPr>
          <p:cNvPr id="75" name="フローチャート : 磁気ディスク 57"/>
          <p:cNvSpPr/>
          <p:nvPr/>
        </p:nvSpPr>
        <p:spPr>
          <a:xfrm>
            <a:off x="7884368" y="2819525"/>
            <a:ext cx="486054" cy="459051"/>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defRPr/>
            </a:pPr>
            <a:r>
              <a:rPr kumimoji="0" lang="ja-JP" altLang="en-US" sz="825" b="1" kern="0">
                <a:solidFill>
                  <a:srgbClr val="FFFFFF"/>
                </a:solidFill>
                <a:latin typeface="Meiryo UI" pitchFamily="50" charset="-128"/>
                <a:ea typeface="Meiryo UI" pitchFamily="50" charset="-128"/>
                <a:cs typeface="Meiryo UI" pitchFamily="50" charset="-128"/>
              </a:rPr>
              <a:t>総勘定</a:t>
            </a:r>
            <a:endParaRPr kumimoji="0" lang="en-US" altLang="ja-JP" sz="825" b="1" kern="0">
              <a:solidFill>
                <a:srgbClr val="FFFFFF"/>
              </a:solidFill>
              <a:latin typeface="Meiryo UI" pitchFamily="50" charset="-128"/>
              <a:ea typeface="Meiryo UI" pitchFamily="50" charset="-128"/>
              <a:cs typeface="Meiryo UI" pitchFamily="50" charset="-128"/>
            </a:endParaRPr>
          </a:p>
          <a:p>
            <a:pPr algn="ctr">
              <a:defRPr/>
            </a:pPr>
            <a:r>
              <a:rPr kumimoji="0" lang="ja-JP" altLang="en-US" sz="825" b="1" kern="0">
                <a:solidFill>
                  <a:srgbClr val="FFFFFF"/>
                </a:solidFill>
                <a:latin typeface="Meiryo UI" pitchFamily="50" charset="-128"/>
                <a:ea typeface="Meiryo UI" pitchFamily="50" charset="-128"/>
                <a:cs typeface="Meiryo UI" pitchFamily="50" charset="-128"/>
              </a:rPr>
              <a:t>元帳</a:t>
            </a:r>
          </a:p>
        </p:txBody>
      </p:sp>
      <p:sp>
        <p:nvSpPr>
          <p:cNvPr id="76" name="フローチャート : 磁気ディスク 63"/>
          <p:cNvSpPr/>
          <p:nvPr/>
        </p:nvSpPr>
        <p:spPr>
          <a:xfrm>
            <a:off x="7884368" y="3435846"/>
            <a:ext cx="486054" cy="459051"/>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defRPr/>
            </a:pPr>
            <a:r>
              <a:rPr kumimoji="0" lang="ja-JP" altLang="en-US" sz="825" b="1" kern="0">
                <a:solidFill>
                  <a:srgbClr val="FFFFFF"/>
                </a:solidFill>
                <a:latin typeface="Meiryo UI" pitchFamily="50" charset="-128"/>
                <a:ea typeface="Meiryo UI" pitchFamily="50" charset="-128"/>
                <a:cs typeface="Meiryo UI" pitchFamily="50" charset="-128"/>
              </a:rPr>
              <a:t>総勘定</a:t>
            </a:r>
            <a:endParaRPr kumimoji="0" lang="en-US" altLang="ja-JP" sz="825" b="1" kern="0">
              <a:solidFill>
                <a:srgbClr val="FFFFFF"/>
              </a:solidFill>
              <a:latin typeface="Meiryo UI" pitchFamily="50" charset="-128"/>
              <a:ea typeface="Meiryo UI" pitchFamily="50" charset="-128"/>
              <a:cs typeface="Meiryo UI" pitchFamily="50" charset="-128"/>
            </a:endParaRPr>
          </a:p>
          <a:p>
            <a:pPr algn="ctr">
              <a:defRPr/>
            </a:pPr>
            <a:r>
              <a:rPr kumimoji="0" lang="ja-JP" altLang="en-US" sz="825" b="1" kern="0">
                <a:solidFill>
                  <a:srgbClr val="FFFFFF"/>
                </a:solidFill>
                <a:latin typeface="Meiryo UI" pitchFamily="50" charset="-128"/>
                <a:ea typeface="Meiryo UI" pitchFamily="50" charset="-128"/>
                <a:cs typeface="Meiryo UI" pitchFamily="50" charset="-128"/>
              </a:rPr>
              <a:t>元帳</a:t>
            </a:r>
          </a:p>
        </p:txBody>
      </p:sp>
      <p:sp>
        <p:nvSpPr>
          <p:cNvPr id="77" name="フローチャート : 磁気ディスク 66"/>
          <p:cNvSpPr/>
          <p:nvPr/>
        </p:nvSpPr>
        <p:spPr>
          <a:xfrm>
            <a:off x="7884368" y="4120418"/>
            <a:ext cx="486054" cy="459051"/>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defRPr/>
            </a:pPr>
            <a:r>
              <a:rPr kumimoji="0" lang="ja-JP" altLang="en-US" sz="825" b="1" kern="0">
                <a:solidFill>
                  <a:srgbClr val="FFFFFF"/>
                </a:solidFill>
                <a:latin typeface="Meiryo UI" pitchFamily="50" charset="-128"/>
                <a:ea typeface="Meiryo UI" pitchFamily="50" charset="-128"/>
                <a:cs typeface="Meiryo UI" pitchFamily="50" charset="-128"/>
              </a:rPr>
              <a:t>総勘定</a:t>
            </a:r>
            <a:endParaRPr kumimoji="0" lang="en-US" altLang="ja-JP" sz="825" b="1" kern="0">
              <a:solidFill>
                <a:srgbClr val="FFFFFF"/>
              </a:solidFill>
              <a:latin typeface="Meiryo UI" pitchFamily="50" charset="-128"/>
              <a:ea typeface="Meiryo UI" pitchFamily="50" charset="-128"/>
              <a:cs typeface="Meiryo UI" pitchFamily="50" charset="-128"/>
            </a:endParaRPr>
          </a:p>
          <a:p>
            <a:pPr algn="ctr">
              <a:defRPr/>
            </a:pPr>
            <a:r>
              <a:rPr kumimoji="0" lang="ja-JP" altLang="en-US" sz="825" b="1" kern="0">
                <a:solidFill>
                  <a:srgbClr val="FFFFFF"/>
                </a:solidFill>
                <a:latin typeface="Meiryo UI" pitchFamily="50" charset="-128"/>
                <a:ea typeface="Meiryo UI" pitchFamily="50" charset="-128"/>
                <a:cs typeface="Meiryo UI" pitchFamily="50" charset="-128"/>
              </a:rPr>
              <a:t>元帳</a:t>
            </a:r>
          </a:p>
        </p:txBody>
      </p:sp>
      <p:sp>
        <p:nvSpPr>
          <p:cNvPr id="78" name="フローチャート : 磁気ディスク 67"/>
          <p:cNvSpPr/>
          <p:nvPr/>
        </p:nvSpPr>
        <p:spPr>
          <a:xfrm>
            <a:off x="5544000" y="4140000"/>
            <a:ext cx="612000" cy="459051"/>
          </a:xfrm>
          <a:prstGeom prst="flowChartMagneticDisk">
            <a:avLst/>
          </a:prstGeom>
          <a:solidFill>
            <a:srgbClr val="77A233"/>
          </a:solidFill>
          <a:ln w="25400" cap="flat" cmpd="sng" algn="ctr">
            <a:solidFill>
              <a:srgbClr val="FFFFFF"/>
            </a:solidFill>
            <a:prstDash val="solid"/>
          </a:ln>
          <a:effectLst/>
        </p:spPr>
        <p:txBody>
          <a:bodyPr lIns="68577" tIns="34289" rIns="68577" bIns="34289" rtlCol="0" anchor="ctr"/>
          <a:lstStyle/>
          <a:p>
            <a:pPr algn="ctr">
              <a:defRPr/>
            </a:pPr>
            <a:r>
              <a:rPr kumimoji="0" lang="ja-JP" altLang="en-US" sz="825" b="1" kern="0" dirty="0">
                <a:solidFill>
                  <a:srgbClr val="FFFFFF"/>
                </a:solidFill>
                <a:latin typeface="Meiryo UI" pitchFamily="50" charset="-128"/>
                <a:ea typeface="Meiryo UI" pitchFamily="50" charset="-128"/>
                <a:cs typeface="Meiryo UI" pitchFamily="50" charset="-128"/>
              </a:rPr>
              <a:t>他システム</a:t>
            </a:r>
          </a:p>
        </p:txBody>
      </p:sp>
      <p:sp>
        <p:nvSpPr>
          <p:cNvPr id="2" name="フッター プレースホルダー 3">
            <a:extLst>
              <a:ext uri="{FF2B5EF4-FFF2-40B4-BE49-F238E27FC236}">
                <a16:creationId xmlns:a16="http://schemas.microsoft.com/office/drawing/2014/main" id="{0EC9B093-CFD4-2E6B-E6AC-4634DAC5C539}"/>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38794733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スライド番号プレースホルダー 2"/>
          <p:cNvSpPr>
            <a:spLocks noGrp="1"/>
          </p:cNvSpPr>
          <p:nvPr>
            <p:ph type="sldNum" sz="quarter" idx="12"/>
          </p:nvPr>
        </p:nvSpPr>
        <p:spPr/>
        <p:txBody>
          <a:bodyPr/>
          <a:lstStyle/>
          <a:p>
            <a:fld id="{78AE49ED-73EF-499C-8307-28EB0E7CF529}" type="slidenum">
              <a:rPr lang="ja-JP" altLang="en-US" smtClean="0"/>
              <a:pPr/>
              <a:t>77</a:t>
            </a:fld>
            <a:endParaRPr lang="ja-JP" altLang="en-US" dirty="0"/>
          </a:p>
        </p:txBody>
      </p:sp>
      <p:sp>
        <p:nvSpPr>
          <p:cNvPr id="25" name="タイトル 24"/>
          <p:cNvSpPr>
            <a:spLocks noGrp="1"/>
          </p:cNvSpPr>
          <p:nvPr>
            <p:ph type="title"/>
          </p:nvPr>
        </p:nvSpPr>
        <p:spPr/>
        <p:txBody>
          <a:bodyPr/>
          <a:lstStyle/>
          <a:p>
            <a:r>
              <a:rPr lang="ja-JP" altLang="en-US" dirty="0"/>
              <a:t>グループ企業向け機能</a:t>
            </a:r>
          </a:p>
        </p:txBody>
      </p:sp>
      <p:sp>
        <p:nvSpPr>
          <p:cNvPr id="5" name="テキスト プレースホルダー 4"/>
          <p:cNvSpPr>
            <a:spLocks noGrp="1"/>
          </p:cNvSpPr>
          <p:nvPr>
            <p:ph type="body" sz="quarter" idx="16"/>
          </p:nvPr>
        </p:nvSpPr>
        <p:spPr/>
        <p:txBody>
          <a:bodyPr/>
          <a:lstStyle/>
          <a:p>
            <a:r>
              <a:rPr lang="ja-JP" altLang="en-US" dirty="0">
                <a:solidFill>
                  <a:srgbClr val="008CCF"/>
                </a:solidFill>
              </a:rPr>
              <a:t>会社間取引：会社間取引仕訳の自動生成</a:t>
            </a:r>
          </a:p>
          <a:p>
            <a:endParaRPr kumimoji="1" lang="ja-JP" altLang="en-US" dirty="0"/>
          </a:p>
        </p:txBody>
      </p:sp>
      <p:sp>
        <p:nvSpPr>
          <p:cNvPr id="6" name="テキスト プレースホルダー 5"/>
          <p:cNvSpPr>
            <a:spLocks noGrp="1"/>
          </p:cNvSpPr>
          <p:nvPr>
            <p:ph type="body" sz="quarter" idx="17"/>
          </p:nvPr>
        </p:nvSpPr>
        <p:spPr/>
        <p:txBody>
          <a:bodyPr/>
          <a:lstStyle/>
          <a:p>
            <a:pPr>
              <a:lnSpc>
                <a:spcPts val="1700"/>
              </a:lnSpc>
              <a:spcBef>
                <a:spcPts val="0"/>
              </a:spcBef>
              <a:defRPr/>
            </a:pPr>
            <a:r>
              <a:rPr lang="ja-JP" altLang="en-US" dirty="0">
                <a:solidFill>
                  <a:sysClr val="windowText" lastClr="000000"/>
                </a:solidFill>
              </a:rPr>
              <a:t>仕訳の貸借で、会社を横断した取引仕訳を登録する事により、予め設定した振替科目を経由した仕訳が生成されます。振替先会社では、科目や部門などの修正が可能です</a:t>
            </a:r>
            <a:endParaRPr lang="en-US" altLang="ja-JP" dirty="0">
              <a:solidFill>
                <a:sysClr val="windowText" lastClr="000000"/>
              </a:solidFill>
            </a:endParaRPr>
          </a:p>
          <a:p>
            <a:endParaRPr kumimoji="1" lang="ja-JP" altLang="en-US" dirty="0"/>
          </a:p>
        </p:txBody>
      </p:sp>
      <p:sp>
        <p:nvSpPr>
          <p:cNvPr id="27" name="AutoShape 5"/>
          <p:cNvSpPr>
            <a:spLocks noChangeArrowheads="1"/>
          </p:cNvSpPr>
          <p:nvPr/>
        </p:nvSpPr>
        <p:spPr bwMode="gray">
          <a:xfrm>
            <a:off x="1079612" y="1548000"/>
            <a:ext cx="7020780" cy="3240000"/>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wrap="none" anchor="ctr"/>
          <a:lstStyle/>
          <a:p>
            <a:pPr algn="ctr">
              <a:buClr>
                <a:srgbClr val="00B4ED"/>
              </a:buClr>
              <a:buSzPct val="80000"/>
              <a:defRPr/>
            </a:pPr>
            <a:endParaRPr kumimoji="0" lang="en-US" altLang="ja-JP" sz="1200" kern="0">
              <a:solidFill>
                <a:srgbClr val="000000"/>
              </a:solidFill>
              <a:latin typeface="メイリオ"/>
              <a:ea typeface="Arial Unicode MS" pitchFamily="50" charset="-128"/>
              <a:cs typeface="Arial Unicode MS" pitchFamily="50" charset="-128"/>
            </a:endParaRPr>
          </a:p>
        </p:txBody>
      </p:sp>
      <p:sp>
        <p:nvSpPr>
          <p:cNvPr id="31" name="正方形/長方形 30"/>
          <p:cNvSpPr/>
          <p:nvPr/>
        </p:nvSpPr>
        <p:spPr>
          <a:xfrm>
            <a:off x="1547664" y="3039802"/>
            <a:ext cx="2214246" cy="1296144"/>
          </a:xfrm>
          <a:prstGeom prst="rect">
            <a:avLst/>
          </a:prstGeom>
          <a:solidFill>
            <a:srgbClr val="FFFFFF"/>
          </a:solidFill>
          <a:ln w="25400" cap="flat" cmpd="sng" algn="ctr">
            <a:solidFill>
              <a:srgbClr val="F9BE00"/>
            </a:solidFill>
            <a:prstDash val="solid"/>
          </a:ln>
          <a:effectLst/>
        </p:spPr>
        <p:txBody>
          <a:bodyPr rtlCol="0" anchor="t" anchorCtr="0"/>
          <a:lstStyle/>
          <a:p>
            <a:pPr algn="ctr">
              <a:defRPr/>
            </a:pPr>
            <a:r>
              <a:rPr kumimoji="0" lang="ja-JP" altLang="en-US" sz="1200" kern="0" dirty="0">
                <a:solidFill>
                  <a:prstClr val="black"/>
                </a:solidFill>
                <a:latin typeface="メイリオ"/>
                <a:ea typeface="メイリオ"/>
                <a:cs typeface="メイリオ" pitchFamily="50" charset="-128"/>
              </a:rPr>
              <a:t>仕訳イメージ（振替元本社）</a:t>
            </a:r>
            <a:endParaRPr kumimoji="0" lang="en-US" altLang="ja-JP" sz="1200" kern="0" dirty="0">
              <a:solidFill>
                <a:prstClr val="black"/>
              </a:solidFill>
              <a:latin typeface="メイリオ"/>
              <a:ea typeface="メイリオ"/>
              <a:cs typeface="メイリオ" pitchFamily="50" charset="-128"/>
            </a:endParaRPr>
          </a:p>
          <a:p>
            <a:pPr algn="ctr">
              <a:defRPr/>
            </a:pPr>
            <a:endParaRPr kumimoji="0" lang="en-US" altLang="ja-JP" sz="900" kern="0" dirty="0">
              <a:solidFill>
                <a:prstClr val="black"/>
              </a:solidFill>
              <a:latin typeface="メイリオ"/>
              <a:ea typeface="メイリオ"/>
              <a:cs typeface="メイリオ" pitchFamily="50" charset="-128"/>
            </a:endParaRPr>
          </a:p>
          <a:p>
            <a:pPr algn="ctr">
              <a:defRPr/>
            </a:pPr>
            <a:endParaRPr kumimoji="0" lang="en-US" altLang="ja-JP" sz="900" kern="0" dirty="0">
              <a:solidFill>
                <a:prstClr val="black"/>
              </a:solidFill>
              <a:latin typeface="メイリオ"/>
              <a:ea typeface="メイリオ"/>
              <a:cs typeface="メイリオ" pitchFamily="50" charset="-128"/>
            </a:endParaRPr>
          </a:p>
          <a:p>
            <a:pPr>
              <a:defRPr/>
            </a:pPr>
            <a:r>
              <a:rPr kumimoji="0" lang="ja-JP" altLang="en-US" sz="900" kern="0" dirty="0">
                <a:solidFill>
                  <a:prstClr val="black"/>
                </a:solidFill>
                <a:latin typeface="+mn-ea"/>
                <a:cs typeface="メイリオ" pitchFamily="50" charset="-128"/>
              </a:rPr>
              <a:t>原材料　</a:t>
            </a:r>
            <a:r>
              <a:rPr kumimoji="0" lang="en-US" altLang="ja-JP" sz="900" kern="0" dirty="0">
                <a:solidFill>
                  <a:prstClr val="black"/>
                </a:solidFill>
                <a:latin typeface="+mn-ea"/>
                <a:cs typeface="メイリオ" pitchFamily="50" charset="-128"/>
              </a:rPr>
              <a:t>100</a:t>
            </a:r>
            <a:r>
              <a:rPr kumimoji="0" lang="ja-JP" altLang="en-US" sz="900" kern="0" dirty="0">
                <a:solidFill>
                  <a:prstClr val="black"/>
                </a:solidFill>
                <a:latin typeface="+mn-ea"/>
                <a:cs typeface="メイリオ" pitchFamily="50" charset="-128"/>
              </a:rPr>
              <a:t>円          買掛金　</a:t>
            </a:r>
            <a:r>
              <a:rPr kumimoji="0" lang="en-US" altLang="ja-JP" sz="900" kern="0" dirty="0">
                <a:solidFill>
                  <a:prstClr val="black"/>
                </a:solidFill>
                <a:latin typeface="+mn-ea"/>
                <a:cs typeface="メイリオ" pitchFamily="50" charset="-128"/>
              </a:rPr>
              <a:t>300</a:t>
            </a:r>
            <a:r>
              <a:rPr kumimoji="0" lang="ja-JP" altLang="en-US" sz="900" kern="0" dirty="0">
                <a:solidFill>
                  <a:prstClr val="black"/>
                </a:solidFill>
                <a:latin typeface="+mn-ea"/>
                <a:cs typeface="メイリオ" pitchFamily="50" charset="-128"/>
              </a:rPr>
              <a:t>円</a:t>
            </a:r>
            <a:endParaRPr kumimoji="0" lang="en-US" altLang="ja-JP" sz="900" kern="0" dirty="0">
              <a:solidFill>
                <a:prstClr val="black"/>
              </a:solidFill>
              <a:latin typeface="+mn-ea"/>
              <a:cs typeface="メイリオ" pitchFamily="50" charset="-128"/>
            </a:endParaRPr>
          </a:p>
          <a:p>
            <a:pPr>
              <a:defRPr/>
            </a:pPr>
            <a:r>
              <a:rPr kumimoji="0" lang="ja-JP" altLang="en-US" sz="900" kern="0" dirty="0">
                <a:solidFill>
                  <a:prstClr val="black"/>
                </a:solidFill>
                <a:latin typeface="+mn-ea"/>
                <a:cs typeface="メイリオ" pitchFamily="50" charset="-128"/>
              </a:rPr>
              <a:t>（</a:t>
            </a:r>
            <a:r>
              <a:rPr kumimoji="0" lang="en-US" altLang="ja-JP" sz="900" b="1" kern="0" dirty="0">
                <a:solidFill>
                  <a:srgbClr val="007BC7"/>
                </a:solidFill>
                <a:latin typeface="+mn-ea"/>
                <a:cs typeface="メイリオ" pitchFamily="50" charset="-128"/>
              </a:rPr>
              <a:t>A</a:t>
            </a:r>
            <a:r>
              <a:rPr kumimoji="0" lang="ja-JP" altLang="en-US" sz="900" b="1" kern="0" dirty="0">
                <a:solidFill>
                  <a:srgbClr val="007BC7"/>
                </a:solidFill>
                <a:latin typeface="+mn-ea"/>
                <a:cs typeface="メイリオ" pitchFamily="50" charset="-128"/>
              </a:rPr>
              <a:t>関係会社</a:t>
            </a:r>
            <a:r>
              <a:rPr kumimoji="0" lang="en-US" altLang="ja-JP" sz="900" b="1" kern="0" dirty="0">
                <a:solidFill>
                  <a:srgbClr val="007BC7"/>
                </a:solidFill>
                <a:latin typeface="+mn-ea"/>
                <a:cs typeface="メイリオ" pitchFamily="50" charset="-128"/>
              </a:rPr>
              <a:t>/A</a:t>
            </a:r>
            <a:r>
              <a:rPr kumimoji="0" lang="ja-JP" altLang="en-US" sz="900" b="1" kern="0" dirty="0">
                <a:solidFill>
                  <a:srgbClr val="007BC7"/>
                </a:solidFill>
                <a:latin typeface="+mn-ea"/>
                <a:cs typeface="メイリオ" pitchFamily="50" charset="-128"/>
              </a:rPr>
              <a:t>部</a:t>
            </a:r>
            <a:r>
              <a:rPr kumimoji="0" lang="ja-JP" altLang="en-US" sz="900" kern="0" dirty="0">
                <a:solidFill>
                  <a:prstClr val="black"/>
                </a:solidFill>
                <a:latin typeface="+mn-ea"/>
                <a:cs typeface="メイリオ" pitchFamily="50" charset="-128"/>
              </a:rPr>
              <a:t>）　　（本社</a:t>
            </a:r>
            <a:r>
              <a:rPr kumimoji="0" lang="en-US" altLang="ja-JP" sz="900" kern="0" dirty="0">
                <a:solidFill>
                  <a:prstClr val="black"/>
                </a:solidFill>
                <a:latin typeface="+mn-ea"/>
                <a:cs typeface="メイリオ" pitchFamily="50" charset="-128"/>
              </a:rPr>
              <a:t>/a</a:t>
            </a:r>
            <a:r>
              <a:rPr kumimoji="0" lang="ja-JP" altLang="en-US" sz="900" kern="0" dirty="0">
                <a:solidFill>
                  <a:prstClr val="black"/>
                </a:solidFill>
                <a:latin typeface="+mn-ea"/>
                <a:cs typeface="メイリオ" pitchFamily="50" charset="-128"/>
              </a:rPr>
              <a:t>部）</a:t>
            </a:r>
            <a:endParaRPr kumimoji="0" lang="en-US" altLang="ja-JP" sz="900" kern="0" dirty="0">
              <a:solidFill>
                <a:prstClr val="black"/>
              </a:solidFill>
              <a:latin typeface="+mn-ea"/>
              <a:cs typeface="メイリオ" pitchFamily="50" charset="-128"/>
            </a:endParaRPr>
          </a:p>
          <a:p>
            <a:pPr>
              <a:defRPr/>
            </a:pPr>
            <a:endParaRPr kumimoji="0" lang="en-US" altLang="ja-JP" sz="900" kern="0" dirty="0">
              <a:solidFill>
                <a:prstClr val="black"/>
              </a:solidFill>
              <a:latin typeface="+mn-ea"/>
              <a:cs typeface="メイリオ" pitchFamily="50" charset="-128"/>
            </a:endParaRPr>
          </a:p>
          <a:p>
            <a:pPr>
              <a:defRPr/>
            </a:pPr>
            <a:r>
              <a:rPr kumimoji="0" lang="ja-JP" altLang="en-US" sz="900" kern="0" dirty="0">
                <a:solidFill>
                  <a:prstClr val="black"/>
                </a:solidFill>
                <a:latin typeface="+mn-ea"/>
                <a:cs typeface="メイリオ" pitchFamily="50" charset="-128"/>
              </a:rPr>
              <a:t>原材料　</a:t>
            </a:r>
            <a:r>
              <a:rPr kumimoji="0" lang="en-US" altLang="ja-JP" sz="900" kern="0" dirty="0">
                <a:solidFill>
                  <a:prstClr val="black"/>
                </a:solidFill>
                <a:latin typeface="+mn-ea"/>
                <a:cs typeface="メイリオ" pitchFamily="50" charset="-128"/>
              </a:rPr>
              <a:t>200</a:t>
            </a:r>
            <a:r>
              <a:rPr kumimoji="0" lang="ja-JP" altLang="en-US" sz="900" kern="0" dirty="0">
                <a:solidFill>
                  <a:prstClr val="black"/>
                </a:solidFill>
                <a:latin typeface="+mn-ea"/>
                <a:cs typeface="メイリオ" pitchFamily="50" charset="-128"/>
              </a:rPr>
              <a:t>円</a:t>
            </a:r>
            <a:endParaRPr kumimoji="0" lang="en-US" altLang="ja-JP" sz="900" kern="0" dirty="0">
              <a:solidFill>
                <a:prstClr val="black"/>
              </a:solidFill>
              <a:latin typeface="+mn-ea"/>
              <a:cs typeface="メイリオ" pitchFamily="50" charset="-128"/>
            </a:endParaRPr>
          </a:p>
          <a:p>
            <a:pPr>
              <a:defRPr/>
            </a:pPr>
            <a:r>
              <a:rPr kumimoji="0" lang="ja-JP" altLang="en-US" sz="900" kern="0" dirty="0">
                <a:solidFill>
                  <a:prstClr val="black"/>
                </a:solidFill>
                <a:latin typeface="+mn-ea"/>
                <a:cs typeface="メイリオ" pitchFamily="50" charset="-128"/>
              </a:rPr>
              <a:t>（</a:t>
            </a:r>
            <a:r>
              <a:rPr kumimoji="0" lang="en-US" altLang="ja-JP" sz="900" b="1" kern="0" dirty="0">
                <a:solidFill>
                  <a:srgbClr val="C00000"/>
                </a:solidFill>
                <a:latin typeface="+mn-ea"/>
                <a:cs typeface="メイリオ" pitchFamily="50" charset="-128"/>
              </a:rPr>
              <a:t>B</a:t>
            </a:r>
            <a:r>
              <a:rPr kumimoji="0" lang="ja-JP" altLang="en-US" sz="900" b="1" kern="0" dirty="0">
                <a:solidFill>
                  <a:srgbClr val="C00000"/>
                </a:solidFill>
                <a:latin typeface="+mn-ea"/>
                <a:cs typeface="メイリオ" pitchFamily="50" charset="-128"/>
              </a:rPr>
              <a:t>関連会社</a:t>
            </a:r>
            <a:r>
              <a:rPr kumimoji="0" lang="en-US" altLang="ja-JP" sz="900" b="1" kern="0" dirty="0">
                <a:solidFill>
                  <a:srgbClr val="C00000"/>
                </a:solidFill>
                <a:latin typeface="+mn-ea"/>
                <a:cs typeface="メイリオ" pitchFamily="50" charset="-128"/>
              </a:rPr>
              <a:t>/B</a:t>
            </a:r>
            <a:r>
              <a:rPr kumimoji="0" lang="ja-JP" altLang="en-US" sz="900" b="1" kern="0" dirty="0">
                <a:solidFill>
                  <a:srgbClr val="C00000"/>
                </a:solidFill>
                <a:latin typeface="+mn-ea"/>
                <a:cs typeface="メイリオ" pitchFamily="50" charset="-128"/>
              </a:rPr>
              <a:t>部</a:t>
            </a:r>
            <a:r>
              <a:rPr kumimoji="0" lang="ja-JP" altLang="en-US" sz="900" kern="0" dirty="0">
                <a:solidFill>
                  <a:prstClr val="black"/>
                </a:solidFill>
                <a:latin typeface="+mn-ea"/>
                <a:cs typeface="メイリオ" pitchFamily="50" charset="-128"/>
              </a:rPr>
              <a:t>）</a:t>
            </a:r>
          </a:p>
        </p:txBody>
      </p:sp>
      <p:cxnSp>
        <p:nvCxnSpPr>
          <p:cNvPr id="32" name="直線コネクタ 31"/>
          <p:cNvCxnSpPr/>
          <p:nvPr/>
        </p:nvCxnSpPr>
        <p:spPr>
          <a:xfrm>
            <a:off x="1619672" y="3300831"/>
            <a:ext cx="2106234" cy="0"/>
          </a:xfrm>
          <a:prstGeom prst="line">
            <a:avLst/>
          </a:prstGeom>
          <a:noFill/>
          <a:ln w="28575" cap="flat" cmpd="sng" algn="ctr">
            <a:solidFill>
              <a:srgbClr val="F9BE00"/>
            </a:solidFill>
            <a:prstDash val="solid"/>
          </a:ln>
          <a:effectLst/>
        </p:spPr>
      </p:cxnSp>
      <p:cxnSp>
        <p:nvCxnSpPr>
          <p:cNvPr id="33" name="直線コネクタ 32"/>
          <p:cNvCxnSpPr/>
          <p:nvPr/>
        </p:nvCxnSpPr>
        <p:spPr>
          <a:xfrm>
            <a:off x="2699792" y="3300831"/>
            <a:ext cx="0" cy="918102"/>
          </a:xfrm>
          <a:prstGeom prst="line">
            <a:avLst/>
          </a:prstGeom>
          <a:noFill/>
          <a:ln w="28575" cap="flat" cmpd="sng" algn="ctr">
            <a:solidFill>
              <a:srgbClr val="F9BE00"/>
            </a:solidFill>
            <a:prstDash val="solid"/>
          </a:ln>
          <a:effectLst/>
        </p:spPr>
      </p:cxnSp>
      <p:sp>
        <p:nvSpPr>
          <p:cNvPr id="34" name="角丸四角形 33"/>
          <p:cNvSpPr/>
          <p:nvPr/>
        </p:nvSpPr>
        <p:spPr>
          <a:xfrm>
            <a:off x="4500364" y="2441526"/>
            <a:ext cx="3240360" cy="1890210"/>
          </a:xfrm>
          <a:prstGeom prst="roundRect">
            <a:avLst>
              <a:gd name="adj" fmla="val 8757"/>
            </a:avLst>
          </a:prstGeom>
          <a:solidFill>
            <a:srgbClr val="FFFFFF"/>
          </a:solidFill>
          <a:ln w="25400" cap="flat" cmpd="sng" algn="ctr">
            <a:solidFill>
              <a:srgbClr val="F9BE0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35" name="テキスト ボックス 34"/>
          <p:cNvSpPr txBox="1"/>
          <p:nvPr/>
        </p:nvSpPr>
        <p:spPr>
          <a:xfrm>
            <a:off x="4518366" y="2424019"/>
            <a:ext cx="3348372" cy="1887696"/>
          </a:xfrm>
          <a:prstGeom prst="rect">
            <a:avLst/>
          </a:prstGeom>
        </p:spPr>
        <p:txBody>
          <a:bodyPr wrap="square" rtlCol="0" anchor="ctr" anchorCtr="0">
            <a:spAutoFit/>
          </a:bodyPr>
          <a:lstStyle/>
          <a:p>
            <a:pPr>
              <a:lnSpc>
                <a:spcPts val="1950"/>
              </a:lnSpc>
            </a:pPr>
            <a:r>
              <a:rPr lang="en-US" altLang="ja-JP" sz="1050" dirty="0">
                <a:solidFill>
                  <a:prstClr val="black"/>
                </a:solidFill>
                <a:cs typeface="メイリオ" pitchFamily="50" charset="-128"/>
              </a:rPr>
              <a:t>A</a:t>
            </a:r>
            <a:r>
              <a:rPr lang="ja-JP" altLang="en-US" sz="1050" dirty="0">
                <a:solidFill>
                  <a:prstClr val="black"/>
                </a:solidFill>
                <a:cs typeface="メイリオ" pitchFamily="50" charset="-128"/>
              </a:rPr>
              <a:t>関連会社元帳</a:t>
            </a:r>
            <a:endParaRPr lang="en-US" altLang="ja-JP" sz="1050" dirty="0">
              <a:solidFill>
                <a:prstClr val="black"/>
              </a:solidFill>
              <a:cs typeface="メイリオ" pitchFamily="50" charset="-128"/>
            </a:endParaRPr>
          </a:p>
          <a:p>
            <a:pPr>
              <a:lnSpc>
                <a:spcPts val="1950"/>
              </a:lnSpc>
            </a:pPr>
            <a:r>
              <a:rPr lang="ja-JP" altLang="en-US" sz="1050" dirty="0">
                <a:solidFill>
                  <a:prstClr val="black"/>
                </a:solidFill>
                <a:cs typeface="メイリオ" pitchFamily="50" charset="-128"/>
              </a:rPr>
              <a:t>　・原材料</a:t>
            </a:r>
            <a:r>
              <a:rPr lang="en-US" altLang="ja-JP" sz="1050" dirty="0">
                <a:solidFill>
                  <a:prstClr val="black"/>
                </a:solidFill>
                <a:cs typeface="メイリオ" pitchFamily="50" charset="-128"/>
              </a:rPr>
              <a:t>100</a:t>
            </a:r>
            <a:r>
              <a:rPr lang="ja-JP" altLang="en-US" sz="1050" dirty="0">
                <a:solidFill>
                  <a:prstClr val="black"/>
                </a:solidFill>
                <a:cs typeface="メイリオ" pitchFamily="50" charset="-128"/>
              </a:rPr>
              <a:t>円 </a:t>
            </a:r>
            <a:r>
              <a:rPr lang="en-US" altLang="ja-JP" sz="1050" dirty="0">
                <a:solidFill>
                  <a:prstClr val="black"/>
                </a:solidFill>
                <a:cs typeface="メイリオ" pitchFamily="50" charset="-128"/>
              </a:rPr>
              <a:t>/ </a:t>
            </a:r>
            <a:r>
              <a:rPr lang="ja-JP" altLang="en-US" sz="1050" b="1" dirty="0">
                <a:solidFill>
                  <a:srgbClr val="0065AE"/>
                </a:solidFill>
                <a:cs typeface="メイリオ" pitchFamily="50" charset="-128"/>
              </a:rPr>
              <a:t>振替勘定本社　</a:t>
            </a:r>
            <a:r>
              <a:rPr lang="en-US" altLang="ja-JP" sz="1050" b="1" dirty="0">
                <a:solidFill>
                  <a:srgbClr val="0065AE"/>
                </a:solidFill>
                <a:cs typeface="メイリオ" pitchFamily="50" charset="-128"/>
              </a:rPr>
              <a:t>100</a:t>
            </a:r>
            <a:r>
              <a:rPr lang="ja-JP" altLang="en-US" sz="1050" b="1" dirty="0">
                <a:solidFill>
                  <a:srgbClr val="0065AE"/>
                </a:solidFill>
                <a:cs typeface="メイリオ" pitchFamily="50" charset="-128"/>
              </a:rPr>
              <a:t>円</a:t>
            </a:r>
            <a:endParaRPr lang="en-US" altLang="ja-JP" sz="1050" b="1" dirty="0">
              <a:solidFill>
                <a:srgbClr val="0065AE"/>
              </a:solidFill>
              <a:cs typeface="メイリオ" pitchFamily="50" charset="-128"/>
            </a:endParaRPr>
          </a:p>
          <a:p>
            <a:pPr>
              <a:lnSpc>
                <a:spcPts val="1950"/>
              </a:lnSpc>
            </a:pPr>
            <a:r>
              <a:rPr lang="en-US" altLang="ja-JP" sz="1050" dirty="0">
                <a:solidFill>
                  <a:srgbClr val="000000"/>
                </a:solidFill>
                <a:cs typeface="メイリオ" pitchFamily="50" charset="-128"/>
              </a:rPr>
              <a:t>B</a:t>
            </a:r>
            <a:r>
              <a:rPr lang="ja-JP" altLang="en-US" sz="1050" dirty="0">
                <a:solidFill>
                  <a:srgbClr val="000000"/>
                </a:solidFill>
                <a:cs typeface="メイリオ" pitchFamily="50" charset="-128"/>
              </a:rPr>
              <a:t>関連会社元帳</a:t>
            </a:r>
            <a:endParaRPr lang="en-US" altLang="ja-JP" sz="1050" dirty="0">
              <a:solidFill>
                <a:srgbClr val="000000"/>
              </a:solidFill>
              <a:cs typeface="メイリオ" pitchFamily="50" charset="-128"/>
            </a:endParaRPr>
          </a:p>
          <a:p>
            <a:pPr>
              <a:lnSpc>
                <a:spcPts val="1950"/>
              </a:lnSpc>
            </a:pPr>
            <a:r>
              <a:rPr lang="ja-JP" altLang="en-US" sz="1050" dirty="0">
                <a:solidFill>
                  <a:srgbClr val="0065AE"/>
                </a:solidFill>
                <a:cs typeface="メイリオ" pitchFamily="50" charset="-128"/>
              </a:rPr>
              <a:t>　</a:t>
            </a:r>
            <a:r>
              <a:rPr lang="ja-JP" altLang="en-US" sz="1050" dirty="0">
                <a:solidFill>
                  <a:prstClr val="black"/>
                </a:solidFill>
                <a:cs typeface="メイリオ" pitchFamily="50" charset="-128"/>
              </a:rPr>
              <a:t> ・原材料</a:t>
            </a:r>
            <a:r>
              <a:rPr lang="en-US" altLang="ja-JP" sz="1050" dirty="0">
                <a:solidFill>
                  <a:prstClr val="black"/>
                </a:solidFill>
                <a:cs typeface="メイリオ" pitchFamily="50" charset="-128"/>
              </a:rPr>
              <a:t>200</a:t>
            </a:r>
            <a:r>
              <a:rPr lang="ja-JP" altLang="en-US" sz="1050" dirty="0">
                <a:solidFill>
                  <a:prstClr val="black"/>
                </a:solidFill>
                <a:cs typeface="メイリオ" pitchFamily="50" charset="-128"/>
              </a:rPr>
              <a:t>円 </a:t>
            </a:r>
            <a:r>
              <a:rPr lang="en-US" altLang="ja-JP" sz="1050" dirty="0">
                <a:solidFill>
                  <a:prstClr val="black"/>
                </a:solidFill>
                <a:cs typeface="メイリオ" pitchFamily="50" charset="-128"/>
              </a:rPr>
              <a:t>/ </a:t>
            </a:r>
            <a:r>
              <a:rPr lang="ja-JP" altLang="en-US" sz="1050" b="1" dirty="0">
                <a:solidFill>
                  <a:srgbClr val="C00000"/>
                </a:solidFill>
                <a:cs typeface="メイリオ" pitchFamily="50" charset="-128"/>
              </a:rPr>
              <a:t>振替勘定本社　</a:t>
            </a:r>
            <a:r>
              <a:rPr lang="en-US" altLang="ja-JP" sz="1050" b="1" dirty="0">
                <a:solidFill>
                  <a:srgbClr val="C00000"/>
                </a:solidFill>
                <a:cs typeface="メイリオ" pitchFamily="50" charset="-128"/>
              </a:rPr>
              <a:t>200</a:t>
            </a:r>
            <a:r>
              <a:rPr lang="ja-JP" altLang="en-US" sz="1050" b="1" dirty="0">
                <a:solidFill>
                  <a:srgbClr val="C00000"/>
                </a:solidFill>
                <a:cs typeface="メイリオ" pitchFamily="50" charset="-128"/>
              </a:rPr>
              <a:t>円</a:t>
            </a:r>
            <a:endParaRPr lang="en-US" altLang="ja-JP" sz="1050" b="1" dirty="0">
              <a:solidFill>
                <a:srgbClr val="C00000"/>
              </a:solidFill>
              <a:cs typeface="メイリオ" pitchFamily="50" charset="-128"/>
            </a:endParaRPr>
          </a:p>
          <a:p>
            <a:pPr>
              <a:lnSpc>
                <a:spcPts val="1950"/>
              </a:lnSpc>
            </a:pPr>
            <a:r>
              <a:rPr lang="ja-JP" altLang="en-US" sz="1050" dirty="0">
                <a:solidFill>
                  <a:prstClr val="black"/>
                </a:solidFill>
                <a:cs typeface="メイリオ" pitchFamily="50" charset="-128"/>
              </a:rPr>
              <a:t>本社元帳</a:t>
            </a:r>
            <a:endParaRPr lang="en-US" altLang="ja-JP" sz="1050" dirty="0">
              <a:solidFill>
                <a:prstClr val="black"/>
              </a:solidFill>
              <a:cs typeface="メイリオ" pitchFamily="50" charset="-128"/>
            </a:endParaRPr>
          </a:p>
          <a:p>
            <a:pPr>
              <a:lnSpc>
                <a:spcPts val="1950"/>
              </a:lnSpc>
            </a:pPr>
            <a:r>
              <a:rPr lang="ja-JP" altLang="en-US" sz="1050" dirty="0">
                <a:solidFill>
                  <a:prstClr val="black"/>
                </a:solidFill>
                <a:cs typeface="メイリオ" pitchFamily="50" charset="-128"/>
              </a:rPr>
              <a:t>　・</a:t>
            </a:r>
            <a:r>
              <a:rPr lang="en-US" altLang="ja-JP" sz="1050" b="1" dirty="0">
                <a:solidFill>
                  <a:srgbClr val="0065AE"/>
                </a:solidFill>
                <a:cs typeface="メイリオ" pitchFamily="50" charset="-128"/>
              </a:rPr>
              <a:t>A</a:t>
            </a:r>
            <a:r>
              <a:rPr lang="ja-JP" altLang="en-US" sz="1050" b="1" dirty="0">
                <a:solidFill>
                  <a:srgbClr val="0065AE"/>
                </a:solidFill>
                <a:cs typeface="メイリオ" pitchFamily="50" charset="-128"/>
              </a:rPr>
              <a:t>社振替勘定　</a:t>
            </a:r>
            <a:r>
              <a:rPr lang="en-US" altLang="ja-JP" sz="1050" b="1" dirty="0">
                <a:solidFill>
                  <a:srgbClr val="0065AE"/>
                </a:solidFill>
                <a:cs typeface="メイリオ" pitchFamily="50" charset="-128"/>
              </a:rPr>
              <a:t>100</a:t>
            </a:r>
            <a:r>
              <a:rPr lang="ja-JP" altLang="en-US" sz="1050" b="1" dirty="0">
                <a:solidFill>
                  <a:srgbClr val="0065AE"/>
                </a:solidFill>
                <a:cs typeface="メイリオ" pitchFamily="50" charset="-128"/>
              </a:rPr>
              <a:t>円 </a:t>
            </a:r>
            <a:r>
              <a:rPr lang="en-US" altLang="ja-JP" sz="1050" dirty="0">
                <a:solidFill>
                  <a:prstClr val="black"/>
                </a:solidFill>
                <a:cs typeface="メイリオ" pitchFamily="50" charset="-128"/>
              </a:rPr>
              <a:t>/ </a:t>
            </a:r>
            <a:r>
              <a:rPr lang="ja-JP" altLang="en-US" sz="1050" dirty="0">
                <a:solidFill>
                  <a:prstClr val="black"/>
                </a:solidFill>
                <a:cs typeface="メイリオ" pitchFamily="50" charset="-128"/>
              </a:rPr>
              <a:t>買掛金　</a:t>
            </a:r>
            <a:r>
              <a:rPr lang="en-US" altLang="ja-JP" sz="1050" dirty="0">
                <a:solidFill>
                  <a:prstClr val="black"/>
                </a:solidFill>
                <a:cs typeface="メイリオ" pitchFamily="50" charset="-128"/>
              </a:rPr>
              <a:t>300</a:t>
            </a:r>
            <a:r>
              <a:rPr lang="ja-JP" altLang="en-US" sz="1050" dirty="0">
                <a:solidFill>
                  <a:prstClr val="black"/>
                </a:solidFill>
                <a:cs typeface="メイリオ" pitchFamily="50" charset="-128"/>
              </a:rPr>
              <a:t>円</a:t>
            </a:r>
            <a:endParaRPr lang="en-US" altLang="ja-JP" sz="1050" dirty="0">
              <a:solidFill>
                <a:prstClr val="black"/>
              </a:solidFill>
              <a:cs typeface="メイリオ" pitchFamily="50" charset="-128"/>
            </a:endParaRPr>
          </a:p>
          <a:p>
            <a:pPr>
              <a:lnSpc>
                <a:spcPts val="1950"/>
              </a:lnSpc>
            </a:pPr>
            <a:r>
              <a:rPr lang="ja-JP" altLang="en-US" sz="1050" dirty="0">
                <a:solidFill>
                  <a:prstClr val="black"/>
                </a:solidFill>
                <a:cs typeface="メイリオ" pitchFamily="50" charset="-128"/>
              </a:rPr>
              <a:t>　・</a:t>
            </a:r>
            <a:r>
              <a:rPr lang="en-US" altLang="ja-JP" sz="1050" b="1" dirty="0">
                <a:solidFill>
                  <a:srgbClr val="C00000"/>
                </a:solidFill>
                <a:cs typeface="メイリオ" pitchFamily="50" charset="-128"/>
              </a:rPr>
              <a:t>B</a:t>
            </a:r>
            <a:r>
              <a:rPr lang="ja-JP" altLang="en-US" sz="1050" b="1" dirty="0">
                <a:solidFill>
                  <a:srgbClr val="C00000"/>
                </a:solidFill>
                <a:cs typeface="メイリオ" pitchFamily="50" charset="-128"/>
              </a:rPr>
              <a:t>社振替勘定　</a:t>
            </a:r>
            <a:r>
              <a:rPr lang="en-US" altLang="ja-JP" sz="1050" b="1" dirty="0">
                <a:solidFill>
                  <a:srgbClr val="C00000"/>
                </a:solidFill>
                <a:cs typeface="メイリオ" pitchFamily="50" charset="-128"/>
              </a:rPr>
              <a:t>200</a:t>
            </a:r>
            <a:r>
              <a:rPr lang="ja-JP" altLang="en-US" sz="1050" b="1" dirty="0">
                <a:solidFill>
                  <a:srgbClr val="C00000"/>
                </a:solidFill>
                <a:cs typeface="メイリオ" pitchFamily="50" charset="-128"/>
              </a:rPr>
              <a:t>円</a:t>
            </a:r>
            <a:endParaRPr lang="en-US" altLang="ja-JP" sz="1050" b="1" dirty="0">
              <a:solidFill>
                <a:srgbClr val="C00000"/>
              </a:solidFill>
              <a:cs typeface="メイリオ" pitchFamily="50" charset="-128"/>
            </a:endParaRPr>
          </a:p>
        </p:txBody>
      </p:sp>
      <p:sp>
        <p:nvSpPr>
          <p:cNvPr id="36" name="テキスト ボックス 35"/>
          <p:cNvSpPr txBox="1"/>
          <p:nvPr/>
        </p:nvSpPr>
        <p:spPr>
          <a:xfrm>
            <a:off x="1169720" y="1575834"/>
            <a:ext cx="3510390" cy="348813"/>
          </a:xfrm>
          <a:prstGeom prst="rect">
            <a:avLst/>
          </a:prstGeom>
        </p:spPr>
        <p:txBody>
          <a:bodyPr wrap="square" rtlCol="0" anchor="ctr" anchorCtr="0">
            <a:spAutoFit/>
          </a:bodyPr>
          <a:lstStyle/>
          <a:p>
            <a:pPr>
              <a:lnSpc>
                <a:spcPts val="1950"/>
              </a:lnSpc>
            </a:pPr>
            <a:r>
              <a:rPr lang="ja-JP" altLang="en-US" sz="1200" b="1" dirty="0">
                <a:solidFill>
                  <a:srgbClr val="0065AE"/>
                </a:solidFill>
                <a:cs typeface="メイリオ" pitchFamily="50" charset="-128"/>
              </a:rPr>
              <a:t>会社間取引の処理イメージ（</a:t>
            </a:r>
            <a:r>
              <a:rPr lang="en-US" altLang="ja-JP" sz="1200" b="1" dirty="0">
                <a:solidFill>
                  <a:srgbClr val="0065AE"/>
                </a:solidFill>
                <a:cs typeface="メイリオ" pitchFamily="50" charset="-128"/>
              </a:rPr>
              <a:t>AP</a:t>
            </a:r>
            <a:r>
              <a:rPr lang="ja-JP" altLang="en-US" sz="1200" b="1" dirty="0" err="1">
                <a:solidFill>
                  <a:srgbClr val="0065AE"/>
                </a:solidFill>
                <a:cs typeface="メイリオ" pitchFamily="50" charset="-128"/>
              </a:rPr>
              <a:t>での</a:t>
            </a:r>
            <a:r>
              <a:rPr lang="ja-JP" altLang="en-US" sz="1200" b="1" dirty="0">
                <a:solidFill>
                  <a:srgbClr val="0065AE"/>
                </a:solidFill>
                <a:cs typeface="メイリオ" pitchFamily="50" charset="-128"/>
              </a:rPr>
              <a:t>計上例）</a:t>
            </a:r>
          </a:p>
        </p:txBody>
      </p:sp>
      <p:sp>
        <p:nvSpPr>
          <p:cNvPr id="37" name="テキスト ボックス 36"/>
          <p:cNvSpPr txBox="1"/>
          <p:nvPr/>
        </p:nvSpPr>
        <p:spPr>
          <a:xfrm>
            <a:off x="4464388" y="4320196"/>
            <a:ext cx="3600000" cy="360000"/>
          </a:xfrm>
          <a:prstGeom prst="rect">
            <a:avLst/>
          </a:prstGeom>
        </p:spPr>
        <p:txBody>
          <a:bodyPr wrap="square" rtlCol="0" anchor="ctr" anchorCtr="0">
            <a:spAutoFit/>
          </a:bodyPr>
          <a:lstStyle/>
          <a:p>
            <a:r>
              <a:rPr lang="ja-JP" altLang="en-US" sz="900" b="1" dirty="0">
                <a:solidFill>
                  <a:prstClr val="black"/>
                </a:solidFill>
                <a:cs typeface="メイリオ" pitchFamily="50" charset="-128"/>
              </a:rPr>
              <a:t>勘定科目は一例。発生させる勘定科目は、任意に設定が可能</a:t>
            </a:r>
          </a:p>
        </p:txBody>
      </p:sp>
      <p:sp>
        <p:nvSpPr>
          <p:cNvPr id="38" name="正方形/長方形 37"/>
          <p:cNvSpPr/>
          <p:nvPr/>
        </p:nvSpPr>
        <p:spPr>
          <a:xfrm>
            <a:off x="2213738" y="2203281"/>
            <a:ext cx="1188132" cy="285752"/>
          </a:xfrm>
          <a:prstGeom prst="rect">
            <a:avLst/>
          </a:prstGeom>
          <a:solidFill>
            <a:srgbClr val="F9BE00"/>
          </a:solidFill>
          <a:ln w="25400" cap="flat" cmpd="sng" algn="ctr">
            <a:solidFill>
              <a:srgbClr val="F9BE00"/>
            </a:solidFill>
            <a:prstDash val="solid"/>
          </a:ln>
          <a:effectLst/>
        </p:spPr>
        <p:txBody>
          <a:bodyPr rtlCol="0" anchor="ctr"/>
          <a:lstStyle/>
          <a:p>
            <a:pPr algn="ctr">
              <a:defRPr/>
            </a:pPr>
            <a:r>
              <a:rPr kumimoji="0" lang="ja-JP" altLang="en-US" sz="1200" b="1" kern="0" dirty="0">
                <a:solidFill>
                  <a:srgbClr val="FFFFFF"/>
                </a:solidFill>
                <a:latin typeface="メイリオ"/>
                <a:ea typeface="メイリオ"/>
              </a:rPr>
              <a:t>支払振替仕訳</a:t>
            </a:r>
          </a:p>
        </p:txBody>
      </p:sp>
      <p:sp>
        <p:nvSpPr>
          <p:cNvPr id="39" name="正方形/長方形 38"/>
          <p:cNvSpPr/>
          <p:nvPr/>
        </p:nvSpPr>
        <p:spPr>
          <a:xfrm>
            <a:off x="2213738" y="2489031"/>
            <a:ext cx="1188132" cy="325746"/>
          </a:xfrm>
          <a:prstGeom prst="rect">
            <a:avLst/>
          </a:prstGeom>
          <a:solidFill>
            <a:srgbClr val="FFFFFF"/>
          </a:solidFill>
          <a:ln w="25400" cap="flat" cmpd="sng" algn="ctr">
            <a:solidFill>
              <a:srgbClr val="F9BE00"/>
            </a:solidFill>
            <a:prstDash val="solid"/>
          </a:ln>
          <a:effectLst/>
        </p:spPr>
        <p:txBody>
          <a:bodyPr rtlCol="0" anchor="ctr"/>
          <a:lstStyle/>
          <a:p>
            <a:pPr algn="ctr">
              <a:defRPr/>
            </a:pPr>
            <a:r>
              <a:rPr kumimoji="0" lang="ja-JP" altLang="en-US" sz="900" kern="0" dirty="0">
                <a:solidFill>
                  <a:prstClr val="black"/>
                </a:solidFill>
                <a:latin typeface="メイリオ"/>
                <a:ea typeface="メイリオ"/>
              </a:rPr>
              <a:t>支払管理からの</a:t>
            </a:r>
            <a:endParaRPr kumimoji="0" lang="en-US" altLang="ja-JP" sz="900" kern="0" dirty="0">
              <a:solidFill>
                <a:prstClr val="black"/>
              </a:solidFill>
              <a:latin typeface="メイリオ"/>
              <a:ea typeface="メイリオ"/>
            </a:endParaRPr>
          </a:p>
          <a:p>
            <a:pPr algn="ctr">
              <a:defRPr/>
            </a:pPr>
            <a:r>
              <a:rPr kumimoji="0" lang="ja-JP" altLang="en-US" sz="900" kern="0" dirty="0">
                <a:solidFill>
                  <a:prstClr val="black"/>
                </a:solidFill>
                <a:latin typeface="メイリオ"/>
                <a:ea typeface="メイリオ"/>
              </a:rPr>
              <a:t>登録</a:t>
            </a:r>
          </a:p>
        </p:txBody>
      </p:sp>
      <p:sp>
        <p:nvSpPr>
          <p:cNvPr id="40" name="角丸四角形 39"/>
          <p:cNvSpPr/>
          <p:nvPr/>
        </p:nvSpPr>
        <p:spPr>
          <a:xfrm>
            <a:off x="1619996" y="2232000"/>
            <a:ext cx="540000" cy="216024"/>
          </a:xfrm>
          <a:prstGeom prst="roundRect">
            <a:avLst/>
          </a:prstGeom>
          <a:solidFill>
            <a:srgbClr val="F9BE00"/>
          </a:solidFill>
          <a:ln w="25400" cap="flat" cmpd="sng" algn="ctr">
            <a:solidFill>
              <a:srgbClr val="F9BE00"/>
            </a:solidFill>
            <a:prstDash val="solid"/>
          </a:ln>
          <a:effectLst/>
        </p:spPr>
        <p:txBody>
          <a:bodyPr rtlCol="0" anchor="ctr"/>
          <a:lstStyle/>
          <a:p>
            <a:pPr algn="ctr">
              <a:defRPr/>
            </a:pPr>
            <a:r>
              <a:rPr kumimoji="0" lang="en-US" altLang="ja-JP" sz="1200" b="1" kern="0" dirty="0">
                <a:solidFill>
                  <a:srgbClr val="FFFFFF"/>
                </a:solidFill>
                <a:latin typeface="メイリオ"/>
                <a:ea typeface="メイリオ"/>
                <a:cs typeface="メイリオ" pitchFamily="50" charset="-128"/>
              </a:rPr>
              <a:t>AP</a:t>
            </a:r>
            <a:endParaRPr kumimoji="0" lang="ja-JP" altLang="en-US" sz="1200" b="1" kern="0" dirty="0">
              <a:solidFill>
                <a:srgbClr val="FFFFFF"/>
              </a:solidFill>
              <a:latin typeface="メイリオ"/>
              <a:ea typeface="メイリオ"/>
              <a:cs typeface="メイリオ" pitchFamily="50" charset="-128"/>
            </a:endParaRPr>
          </a:p>
        </p:txBody>
      </p:sp>
      <p:sp>
        <p:nvSpPr>
          <p:cNvPr id="41" name="フローチャート : 磁気ディスク 47"/>
          <p:cNvSpPr/>
          <p:nvPr/>
        </p:nvSpPr>
        <p:spPr>
          <a:xfrm>
            <a:off x="4797397" y="1869672"/>
            <a:ext cx="648072" cy="513057"/>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defRPr/>
            </a:pPr>
            <a:r>
              <a:rPr kumimoji="0" lang="en-US" altLang="ja-JP" sz="825" b="1" kern="0">
                <a:solidFill>
                  <a:srgbClr val="FFFFFF"/>
                </a:solidFill>
                <a:latin typeface="Meiryo UI" pitchFamily="50" charset="-128"/>
                <a:ea typeface="Meiryo UI" pitchFamily="50" charset="-128"/>
                <a:cs typeface="Meiryo UI" pitchFamily="50" charset="-128"/>
              </a:rPr>
              <a:t>A</a:t>
            </a:r>
            <a:r>
              <a:rPr kumimoji="0" lang="ja-JP" altLang="en-US" sz="825" b="1" kern="0">
                <a:solidFill>
                  <a:srgbClr val="FFFFFF"/>
                </a:solidFill>
                <a:latin typeface="Meiryo UI" pitchFamily="50" charset="-128"/>
                <a:ea typeface="Meiryo UI" pitchFamily="50" charset="-128"/>
                <a:cs typeface="Meiryo UI" pitchFamily="50" charset="-128"/>
              </a:rPr>
              <a:t>社元帳</a:t>
            </a:r>
          </a:p>
        </p:txBody>
      </p:sp>
      <p:sp>
        <p:nvSpPr>
          <p:cNvPr id="42" name="フローチャート : 磁気ディスク 48"/>
          <p:cNvSpPr/>
          <p:nvPr/>
        </p:nvSpPr>
        <p:spPr>
          <a:xfrm>
            <a:off x="5796508" y="1869672"/>
            <a:ext cx="648072" cy="513057"/>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defRPr/>
            </a:pPr>
            <a:r>
              <a:rPr kumimoji="0" lang="en-US" altLang="ja-JP" sz="825" b="1" kern="0">
                <a:solidFill>
                  <a:srgbClr val="FFFFFF"/>
                </a:solidFill>
                <a:latin typeface="Meiryo UI" pitchFamily="50" charset="-128"/>
                <a:ea typeface="Meiryo UI" pitchFamily="50" charset="-128"/>
                <a:cs typeface="Meiryo UI" pitchFamily="50" charset="-128"/>
              </a:rPr>
              <a:t>B</a:t>
            </a:r>
            <a:r>
              <a:rPr kumimoji="0" lang="ja-JP" altLang="en-US" sz="825" b="1" kern="0">
                <a:solidFill>
                  <a:srgbClr val="FFFFFF"/>
                </a:solidFill>
                <a:latin typeface="Meiryo UI" pitchFamily="50" charset="-128"/>
                <a:ea typeface="Meiryo UI" pitchFamily="50" charset="-128"/>
                <a:cs typeface="Meiryo UI" pitchFamily="50" charset="-128"/>
              </a:rPr>
              <a:t>社元帳</a:t>
            </a:r>
          </a:p>
        </p:txBody>
      </p:sp>
      <p:sp>
        <p:nvSpPr>
          <p:cNvPr id="43" name="フローチャート : 磁気ディスク 49"/>
          <p:cNvSpPr/>
          <p:nvPr/>
        </p:nvSpPr>
        <p:spPr>
          <a:xfrm>
            <a:off x="6741613" y="1869672"/>
            <a:ext cx="648072" cy="513057"/>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defRPr/>
            </a:pPr>
            <a:r>
              <a:rPr kumimoji="0" lang="ja-JP" altLang="en-US" sz="825" b="1" kern="0">
                <a:solidFill>
                  <a:srgbClr val="FFFFFF"/>
                </a:solidFill>
                <a:latin typeface="Meiryo UI" pitchFamily="50" charset="-128"/>
                <a:ea typeface="Meiryo UI" pitchFamily="50" charset="-128"/>
                <a:cs typeface="Meiryo UI" pitchFamily="50" charset="-128"/>
              </a:rPr>
              <a:t>本社元帳</a:t>
            </a:r>
          </a:p>
        </p:txBody>
      </p:sp>
      <p:sp>
        <p:nvSpPr>
          <p:cNvPr id="44" name="右矢印 43"/>
          <p:cNvSpPr/>
          <p:nvPr/>
        </p:nvSpPr>
        <p:spPr>
          <a:xfrm>
            <a:off x="3923928" y="3435846"/>
            <a:ext cx="405045" cy="378042"/>
          </a:xfrm>
          <a:prstGeom prst="rightArrow">
            <a:avLst/>
          </a:prstGeom>
          <a:solidFill>
            <a:srgbClr val="54C2F0"/>
          </a:solidFill>
          <a:ln w="254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2" name="フッター プレースホルダー 3">
            <a:extLst>
              <a:ext uri="{FF2B5EF4-FFF2-40B4-BE49-F238E27FC236}">
                <a16:creationId xmlns:a16="http://schemas.microsoft.com/office/drawing/2014/main" id="{4BDD8936-66DA-1F4E-202C-1C6A66319BDD}"/>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5149664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スライド番号プレースホルダー 2"/>
          <p:cNvSpPr>
            <a:spLocks noGrp="1"/>
          </p:cNvSpPr>
          <p:nvPr>
            <p:ph type="sldNum" sz="quarter" idx="12"/>
          </p:nvPr>
        </p:nvSpPr>
        <p:spPr/>
        <p:txBody>
          <a:bodyPr/>
          <a:lstStyle/>
          <a:p>
            <a:fld id="{78AE49ED-73EF-499C-8307-28EB0E7CF529}" type="slidenum">
              <a:rPr lang="ja-JP" altLang="en-US" smtClean="0"/>
              <a:pPr/>
              <a:t>78</a:t>
            </a:fld>
            <a:endParaRPr lang="ja-JP" altLang="en-US" dirty="0"/>
          </a:p>
        </p:txBody>
      </p:sp>
      <p:sp>
        <p:nvSpPr>
          <p:cNvPr id="87" name="タイトル 86"/>
          <p:cNvSpPr>
            <a:spLocks noGrp="1"/>
          </p:cNvSpPr>
          <p:nvPr>
            <p:ph type="title"/>
          </p:nvPr>
        </p:nvSpPr>
        <p:spPr/>
        <p:txBody>
          <a:bodyPr/>
          <a:lstStyle/>
          <a:p>
            <a:r>
              <a:rPr lang="ja-JP" altLang="en-US" dirty="0"/>
              <a:t>グループ企業向け機能</a:t>
            </a:r>
          </a:p>
        </p:txBody>
      </p:sp>
      <p:sp>
        <p:nvSpPr>
          <p:cNvPr id="5" name="テキスト プレースホルダー 4"/>
          <p:cNvSpPr>
            <a:spLocks noGrp="1"/>
          </p:cNvSpPr>
          <p:nvPr>
            <p:ph type="body" sz="quarter" idx="16"/>
          </p:nvPr>
        </p:nvSpPr>
        <p:spPr/>
        <p:txBody>
          <a:bodyPr/>
          <a:lstStyle/>
          <a:p>
            <a:r>
              <a:rPr lang="ja-JP" altLang="en-US" dirty="0">
                <a:solidFill>
                  <a:srgbClr val="008CCF"/>
                </a:solidFill>
              </a:rPr>
              <a:t>本社集中支払：各社で行っている支払業務</a:t>
            </a:r>
            <a:r>
              <a:rPr lang="ja-JP" altLang="en-US" dirty="0">
                <a:solidFill>
                  <a:srgbClr val="FFFFFF"/>
                </a:solidFill>
              </a:rPr>
              <a:t>を集中化</a:t>
            </a:r>
          </a:p>
          <a:p>
            <a:endParaRPr kumimoji="1" lang="ja-JP" altLang="en-US" dirty="0"/>
          </a:p>
        </p:txBody>
      </p:sp>
      <p:sp>
        <p:nvSpPr>
          <p:cNvPr id="6" name="テキスト プレースホルダー 5"/>
          <p:cNvSpPr>
            <a:spLocks noGrp="1"/>
          </p:cNvSpPr>
          <p:nvPr>
            <p:ph type="body" sz="quarter" idx="17"/>
          </p:nvPr>
        </p:nvSpPr>
        <p:spPr/>
        <p:txBody>
          <a:bodyPr/>
          <a:lstStyle/>
          <a:p>
            <a:pPr>
              <a:lnSpc>
                <a:spcPts val="1700"/>
              </a:lnSpc>
              <a:spcBef>
                <a:spcPts val="0"/>
              </a:spcBef>
              <a:defRPr/>
            </a:pPr>
            <a:r>
              <a:rPr lang="ja-JP" altLang="en-US" dirty="0">
                <a:solidFill>
                  <a:sysClr val="windowText" lastClr="000000"/>
                </a:solidFill>
              </a:rPr>
              <a:t>仕入先（支払先）や社員毎に、支払を集中させる設定が可能です。支払手続きの集中化を</a:t>
            </a:r>
            <a:br>
              <a:rPr lang="en-US" altLang="ja-JP" dirty="0">
                <a:solidFill>
                  <a:sysClr val="windowText" lastClr="000000"/>
                </a:solidFill>
              </a:rPr>
            </a:br>
            <a:r>
              <a:rPr lang="ja-JP" altLang="en-US" dirty="0">
                <a:solidFill>
                  <a:sysClr val="windowText" lastClr="000000"/>
                </a:solidFill>
              </a:rPr>
              <a:t>行うことで、連結ベースの支払管理および支払手数料の削減が可能です</a:t>
            </a:r>
            <a:endParaRPr lang="en-US" altLang="ja-JP" dirty="0">
              <a:solidFill>
                <a:sysClr val="windowText" lastClr="000000"/>
              </a:solidFill>
            </a:endParaRPr>
          </a:p>
          <a:p>
            <a:endParaRPr kumimoji="1" lang="ja-JP" altLang="en-US" dirty="0"/>
          </a:p>
        </p:txBody>
      </p:sp>
      <p:sp>
        <p:nvSpPr>
          <p:cNvPr id="89" name="AutoShape 5"/>
          <p:cNvSpPr>
            <a:spLocks noChangeArrowheads="1"/>
          </p:cNvSpPr>
          <p:nvPr/>
        </p:nvSpPr>
        <p:spPr bwMode="gray">
          <a:xfrm>
            <a:off x="4752388" y="1728000"/>
            <a:ext cx="3636000" cy="3060000"/>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anchor="ctr"/>
          <a:lstStyle/>
          <a:p>
            <a:pPr>
              <a:lnSpc>
                <a:spcPct val="50000"/>
              </a:lnSpc>
              <a:defRPr/>
            </a:pPr>
            <a:endParaRPr kumimoji="0" lang="en-US" altLang="ja-JP" sz="975" kern="0">
              <a:solidFill>
                <a:srgbClr val="000000"/>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ja-JP" altLang="en-US" sz="975" kern="0">
              <a:solidFill>
                <a:srgbClr val="0065AE"/>
              </a:solidFill>
              <a:latin typeface="メイリオ"/>
              <a:ea typeface="メイリオ"/>
              <a:cs typeface="メイリオ" pitchFamily="50" charset="-128"/>
            </a:endParaRPr>
          </a:p>
        </p:txBody>
      </p:sp>
      <p:sp>
        <p:nvSpPr>
          <p:cNvPr id="90" name="AutoShape 5"/>
          <p:cNvSpPr>
            <a:spLocks noChangeArrowheads="1"/>
          </p:cNvSpPr>
          <p:nvPr/>
        </p:nvSpPr>
        <p:spPr bwMode="gray">
          <a:xfrm>
            <a:off x="900000" y="1728000"/>
            <a:ext cx="3636000" cy="3060000"/>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anchor="ctr"/>
          <a:lstStyle/>
          <a:p>
            <a:pPr>
              <a:lnSpc>
                <a:spcPct val="50000"/>
              </a:lnSpc>
              <a:defRPr/>
            </a:pPr>
            <a:endParaRPr kumimoji="0" lang="en-US" altLang="ja-JP" sz="975" kern="0">
              <a:solidFill>
                <a:srgbClr val="000000"/>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ja-JP" altLang="en-US" sz="975" kern="0">
              <a:solidFill>
                <a:srgbClr val="0065AE"/>
              </a:solidFill>
              <a:latin typeface="メイリオ"/>
              <a:ea typeface="メイリオ"/>
              <a:cs typeface="メイリオ" pitchFamily="50" charset="-128"/>
            </a:endParaRPr>
          </a:p>
        </p:txBody>
      </p:sp>
      <p:pic>
        <p:nvPicPr>
          <p:cNvPr id="91" name="Picture 1"/>
          <p:cNvPicPr>
            <a:picLocks noChangeAspect="1" noChangeArrowheads="1"/>
          </p:cNvPicPr>
          <p:nvPr/>
        </p:nvPicPr>
        <p:blipFill>
          <a:blip r:embed="rId2" cstate="print"/>
          <a:srcRect/>
          <a:stretch>
            <a:fillRect/>
          </a:stretch>
        </p:blipFill>
        <p:spPr bwMode="auto">
          <a:xfrm>
            <a:off x="7001408" y="3960000"/>
            <a:ext cx="342900" cy="350044"/>
          </a:xfrm>
          <a:prstGeom prst="rect">
            <a:avLst/>
          </a:prstGeom>
          <a:noFill/>
          <a:ln w="9525">
            <a:noFill/>
            <a:miter lim="800000"/>
            <a:headEnd/>
            <a:tailEnd/>
          </a:ln>
        </p:spPr>
      </p:pic>
      <p:pic>
        <p:nvPicPr>
          <p:cNvPr id="92" name="Picture 1"/>
          <p:cNvPicPr>
            <a:picLocks noChangeAspect="1" noChangeArrowheads="1"/>
          </p:cNvPicPr>
          <p:nvPr/>
        </p:nvPicPr>
        <p:blipFill>
          <a:blip r:embed="rId2" cstate="print"/>
          <a:srcRect/>
          <a:stretch>
            <a:fillRect/>
          </a:stretch>
        </p:blipFill>
        <p:spPr bwMode="auto">
          <a:xfrm>
            <a:off x="5201208" y="3960000"/>
            <a:ext cx="342900" cy="350044"/>
          </a:xfrm>
          <a:prstGeom prst="rect">
            <a:avLst/>
          </a:prstGeom>
          <a:noFill/>
          <a:ln w="9525">
            <a:noFill/>
            <a:miter lim="800000"/>
            <a:headEnd/>
            <a:tailEnd/>
          </a:ln>
        </p:spPr>
      </p:pic>
      <p:pic>
        <p:nvPicPr>
          <p:cNvPr id="93" name="Picture 1"/>
          <p:cNvPicPr>
            <a:picLocks noChangeAspect="1" noChangeArrowheads="1"/>
          </p:cNvPicPr>
          <p:nvPr/>
        </p:nvPicPr>
        <p:blipFill>
          <a:blip r:embed="rId2" cstate="print"/>
          <a:srcRect/>
          <a:stretch>
            <a:fillRect/>
          </a:stretch>
        </p:blipFill>
        <p:spPr bwMode="auto">
          <a:xfrm>
            <a:off x="3112976" y="3960000"/>
            <a:ext cx="342900" cy="350044"/>
          </a:xfrm>
          <a:prstGeom prst="rect">
            <a:avLst/>
          </a:prstGeom>
          <a:noFill/>
          <a:ln w="9525">
            <a:noFill/>
            <a:miter lim="800000"/>
            <a:headEnd/>
            <a:tailEnd/>
          </a:ln>
        </p:spPr>
      </p:pic>
      <p:pic>
        <p:nvPicPr>
          <p:cNvPr id="94" name="Picture 1"/>
          <p:cNvPicPr>
            <a:picLocks noChangeAspect="1" noChangeArrowheads="1"/>
          </p:cNvPicPr>
          <p:nvPr/>
        </p:nvPicPr>
        <p:blipFill>
          <a:blip r:embed="rId2" cstate="print"/>
          <a:srcRect/>
          <a:stretch>
            <a:fillRect/>
          </a:stretch>
        </p:blipFill>
        <p:spPr bwMode="auto">
          <a:xfrm>
            <a:off x="1386054" y="3960000"/>
            <a:ext cx="342900" cy="350044"/>
          </a:xfrm>
          <a:prstGeom prst="rect">
            <a:avLst/>
          </a:prstGeom>
          <a:noFill/>
          <a:ln w="9525">
            <a:noFill/>
            <a:miter lim="800000"/>
            <a:headEnd/>
            <a:tailEnd/>
          </a:ln>
        </p:spPr>
      </p:pic>
      <p:sp>
        <p:nvSpPr>
          <p:cNvPr id="95" name="テキスト ボックス 94"/>
          <p:cNvSpPr txBox="1"/>
          <p:nvPr/>
        </p:nvSpPr>
        <p:spPr>
          <a:xfrm>
            <a:off x="1872388" y="1368000"/>
            <a:ext cx="1800000" cy="348813"/>
          </a:xfrm>
          <a:prstGeom prst="rect">
            <a:avLst/>
          </a:prstGeom>
        </p:spPr>
        <p:txBody>
          <a:bodyPr wrap="square" rtlCol="0" anchor="ctr" anchorCtr="0">
            <a:spAutoFit/>
          </a:bodyPr>
          <a:lstStyle/>
          <a:p>
            <a:pPr algn="ctr">
              <a:lnSpc>
                <a:spcPts val="1950"/>
              </a:lnSpc>
            </a:pPr>
            <a:r>
              <a:rPr lang="ja-JP" altLang="en-US" sz="1600" b="1" dirty="0">
                <a:solidFill>
                  <a:prstClr val="black"/>
                </a:solidFill>
                <a:cs typeface="メイリオ" pitchFamily="50" charset="-128"/>
              </a:rPr>
              <a:t>仕入先向け支払</a:t>
            </a:r>
          </a:p>
        </p:txBody>
      </p:sp>
      <p:sp>
        <p:nvSpPr>
          <p:cNvPr id="96" name="テキスト ボックス 95"/>
          <p:cNvSpPr txBox="1"/>
          <p:nvPr/>
        </p:nvSpPr>
        <p:spPr>
          <a:xfrm>
            <a:off x="5724388" y="1368000"/>
            <a:ext cx="1800000" cy="348813"/>
          </a:xfrm>
          <a:prstGeom prst="rect">
            <a:avLst/>
          </a:prstGeom>
        </p:spPr>
        <p:txBody>
          <a:bodyPr wrap="square" rtlCol="0" anchor="ctr" anchorCtr="0">
            <a:spAutoFit/>
          </a:bodyPr>
          <a:lstStyle/>
          <a:p>
            <a:pPr algn="ctr">
              <a:lnSpc>
                <a:spcPts val="1950"/>
              </a:lnSpc>
            </a:pPr>
            <a:r>
              <a:rPr lang="ja-JP" altLang="en-US" sz="1600" b="1" dirty="0">
                <a:solidFill>
                  <a:prstClr val="black"/>
                </a:solidFill>
                <a:cs typeface="メイリオ" pitchFamily="50" charset="-128"/>
              </a:rPr>
              <a:t>社員向け支払</a:t>
            </a:r>
          </a:p>
        </p:txBody>
      </p:sp>
      <p:sp>
        <p:nvSpPr>
          <p:cNvPr id="97" name="角丸四角形 96"/>
          <p:cNvSpPr/>
          <p:nvPr/>
        </p:nvSpPr>
        <p:spPr>
          <a:xfrm>
            <a:off x="1008012" y="4356000"/>
            <a:ext cx="3420000" cy="324036"/>
          </a:xfrm>
          <a:prstGeom prst="roundRect">
            <a:avLst/>
          </a:prstGeom>
          <a:solidFill>
            <a:srgbClr val="77A233"/>
          </a:solidFill>
          <a:ln w="25400" cap="flat" cmpd="sng" algn="ctr">
            <a:solidFill>
              <a:srgbClr val="77A233"/>
            </a:solidFill>
            <a:prstDash val="solid"/>
          </a:ln>
          <a:effectLst/>
        </p:spPr>
        <p:txBody>
          <a:bodyPr rtlCol="0" anchor="ctr"/>
          <a:lstStyle/>
          <a:p>
            <a:pPr algn="ctr">
              <a:lnSpc>
                <a:spcPts val="2200"/>
              </a:lnSpc>
              <a:defRPr/>
            </a:pPr>
            <a:r>
              <a:rPr kumimoji="0" lang="ja-JP" altLang="en-US" sz="1200" b="1" kern="0" dirty="0">
                <a:solidFill>
                  <a:srgbClr val="FFFFFF"/>
                </a:solidFill>
                <a:latin typeface="+mn-ea"/>
                <a:cs typeface="メイリオ" pitchFamily="50" charset="-128"/>
              </a:rPr>
              <a:t>各支払先</a:t>
            </a:r>
          </a:p>
        </p:txBody>
      </p:sp>
      <p:sp>
        <p:nvSpPr>
          <p:cNvPr id="98" name="テキスト ボックス 97"/>
          <p:cNvSpPr txBox="1"/>
          <p:nvPr/>
        </p:nvSpPr>
        <p:spPr>
          <a:xfrm>
            <a:off x="1152388" y="1764000"/>
            <a:ext cx="648000" cy="216000"/>
          </a:xfrm>
          <a:prstGeom prst="rect">
            <a:avLst/>
          </a:prstGeom>
        </p:spPr>
        <p:txBody>
          <a:bodyPr wrap="square" rtlCol="0" anchor="ctr" anchorCtr="0">
            <a:spAutoFit/>
          </a:bodyPr>
          <a:lstStyle/>
          <a:p>
            <a:pPr algn="ctr">
              <a:lnSpc>
                <a:spcPts val="1950"/>
              </a:lnSpc>
            </a:pPr>
            <a:r>
              <a:rPr lang="ja-JP" altLang="en-US" sz="900" b="1" dirty="0">
                <a:solidFill>
                  <a:prstClr val="black"/>
                </a:solidFill>
                <a:cs typeface="メイリオ" pitchFamily="50" charset="-128"/>
              </a:rPr>
              <a:t>仕入先</a:t>
            </a:r>
            <a:r>
              <a:rPr lang="en-US" altLang="ja-JP" sz="900" b="1" dirty="0">
                <a:solidFill>
                  <a:prstClr val="black"/>
                </a:solidFill>
                <a:cs typeface="メイリオ" pitchFamily="50" charset="-128"/>
              </a:rPr>
              <a:t>A</a:t>
            </a:r>
            <a:endParaRPr lang="ja-JP" altLang="en-US" sz="900" b="1" dirty="0">
              <a:solidFill>
                <a:prstClr val="black"/>
              </a:solidFill>
              <a:cs typeface="メイリオ" pitchFamily="50" charset="-128"/>
            </a:endParaRPr>
          </a:p>
        </p:txBody>
      </p:sp>
      <p:sp>
        <p:nvSpPr>
          <p:cNvPr id="99" name="テキスト ボックス 98"/>
          <p:cNvSpPr txBox="1"/>
          <p:nvPr/>
        </p:nvSpPr>
        <p:spPr>
          <a:xfrm>
            <a:off x="2160388" y="1764000"/>
            <a:ext cx="648000" cy="216000"/>
          </a:xfrm>
          <a:prstGeom prst="rect">
            <a:avLst/>
          </a:prstGeom>
        </p:spPr>
        <p:txBody>
          <a:bodyPr wrap="square" rtlCol="0" anchor="ctr" anchorCtr="0">
            <a:spAutoFit/>
          </a:bodyPr>
          <a:lstStyle/>
          <a:p>
            <a:pPr algn="ctr">
              <a:lnSpc>
                <a:spcPts val="1950"/>
              </a:lnSpc>
            </a:pPr>
            <a:r>
              <a:rPr lang="ja-JP" altLang="en-US" sz="900" b="1" dirty="0">
                <a:solidFill>
                  <a:prstClr val="black"/>
                </a:solidFill>
                <a:cs typeface="メイリオ" pitchFamily="50" charset="-128"/>
              </a:rPr>
              <a:t>仕入先</a:t>
            </a:r>
            <a:r>
              <a:rPr lang="en-US" altLang="ja-JP" sz="900" b="1" dirty="0">
                <a:solidFill>
                  <a:prstClr val="black"/>
                </a:solidFill>
                <a:cs typeface="メイリオ" pitchFamily="50" charset="-128"/>
              </a:rPr>
              <a:t>B</a:t>
            </a:r>
            <a:endParaRPr lang="ja-JP" altLang="en-US" sz="900" b="1" dirty="0">
              <a:solidFill>
                <a:prstClr val="black"/>
              </a:solidFill>
              <a:cs typeface="メイリオ" pitchFamily="50" charset="-128"/>
            </a:endParaRPr>
          </a:p>
        </p:txBody>
      </p:sp>
      <p:sp>
        <p:nvSpPr>
          <p:cNvPr id="100" name="テキスト ボックス 99"/>
          <p:cNvSpPr txBox="1"/>
          <p:nvPr/>
        </p:nvSpPr>
        <p:spPr>
          <a:xfrm>
            <a:off x="3384388" y="1764000"/>
            <a:ext cx="648000" cy="216000"/>
          </a:xfrm>
          <a:prstGeom prst="rect">
            <a:avLst/>
          </a:prstGeom>
        </p:spPr>
        <p:txBody>
          <a:bodyPr wrap="square" rtlCol="0" anchor="ctr" anchorCtr="0">
            <a:spAutoFit/>
          </a:bodyPr>
          <a:lstStyle/>
          <a:p>
            <a:pPr algn="ctr">
              <a:lnSpc>
                <a:spcPts val="1950"/>
              </a:lnSpc>
            </a:pPr>
            <a:r>
              <a:rPr lang="ja-JP" altLang="en-US" sz="900" b="1" dirty="0">
                <a:solidFill>
                  <a:prstClr val="black"/>
                </a:solidFill>
                <a:cs typeface="メイリオ" pitchFamily="50" charset="-128"/>
              </a:rPr>
              <a:t>仕入先</a:t>
            </a:r>
            <a:r>
              <a:rPr lang="en-US" altLang="ja-JP" sz="900" b="1" dirty="0">
                <a:solidFill>
                  <a:prstClr val="black"/>
                </a:solidFill>
                <a:cs typeface="メイリオ" pitchFamily="50" charset="-128"/>
              </a:rPr>
              <a:t>C</a:t>
            </a:r>
            <a:endParaRPr lang="ja-JP" altLang="en-US" sz="900" b="1" dirty="0">
              <a:solidFill>
                <a:prstClr val="black"/>
              </a:solidFill>
              <a:cs typeface="メイリオ" pitchFamily="50" charset="-128"/>
            </a:endParaRPr>
          </a:p>
        </p:txBody>
      </p:sp>
      <p:sp>
        <p:nvSpPr>
          <p:cNvPr id="101" name="角丸四角形 100"/>
          <p:cNvSpPr/>
          <p:nvPr/>
        </p:nvSpPr>
        <p:spPr>
          <a:xfrm>
            <a:off x="4860388" y="4356000"/>
            <a:ext cx="3420000" cy="324000"/>
          </a:xfrm>
          <a:prstGeom prst="roundRect">
            <a:avLst/>
          </a:prstGeom>
          <a:solidFill>
            <a:srgbClr val="77A233"/>
          </a:solidFill>
          <a:ln w="25400" cap="flat" cmpd="sng" algn="ctr">
            <a:solidFill>
              <a:srgbClr val="77A233"/>
            </a:solidFill>
            <a:prstDash val="solid"/>
          </a:ln>
          <a:effectLst/>
        </p:spPr>
        <p:txBody>
          <a:bodyPr rtlCol="0" anchor="ctr"/>
          <a:lstStyle/>
          <a:p>
            <a:pPr algn="ctr">
              <a:lnSpc>
                <a:spcPts val="2200"/>
              </a:lnSpc>
              <a:defRPr/>
            </a:pPr>
            <a:r>
              <a:rPr kumimoji="0" lang="ja-JP" altLang="en-US" sz="1200" b="1" kern="0">
                <a:solidFill>
                  <a:srgbClr val="FFFFFF"/>
                </a:solidFill>
                <a:latin typeface="+mn-ea"/>
                <a:cs typeface="メイリオ" pitchFamily="50" charset="-128"/>
              </a:rPr>
              <a:t>各社員</a:t>
            </a:r>
          </a:p>
        </p:txBody>
      </p:sp>
      <p:sp>
        <p:nvSpPr>
          <p:cNvPr id="102" name="テキスト ボックス 101"/>
          <p:cNvSpPr txBox="1"/>
          <p:nvPr/>
        </p:nvSpPr>
        <p:spPr>
          <a:xfrm>
            <a:off x="1080388" y="2304000"/>
            <a:ext cx="792000" cy="216000"/>
          </a:xfrm>
          <a:prstGeom prst="rect">
            <a:avLst/>
          </a:prstGeom>
        </p:spPr>
        <p:txBody>
          <a:bodyPr wrap="square" rtlCol="0" anchor="ctr" anchorCtr="0">
            <a:spAutoFit/>
          </a:bodyPr>
          <a:lstStyle/>
          <a:p>
            <a:pPr algn="ctr">
              <a:lnSpc>
                <a:spcPts val="1950"/>
              </a:lnSpc>
            </a:pPr>
            <a:r>
              <a:rPr lang="ja-JP" altLang="en-US" sz="900" b="1" dirty="0">
                <a:solidFill>
                  <a:srgbClr val="C00000"/>
                </a:solidFill>
                <a:cs typeface="メイリオ" pitchFamily="50" charset="-128"/>
              </a:rPr>
              <a:t>集中対象</a:t>
            </a:r>
          </a:p>
        </p:txBody>
      </p:sp>
      <p:sp>
        <p:nvSpPr>
          <p:cNvPr id="103" name="テキスト ボックス 102"/>
          <p:cNvSpPr txBox="1"/>
          <p:nvPr/>
        </p:nvSpPr>
        <p:spPr>
          <a:xfrm>
            <a:off x="2088388" y="2304000"/>
            <a:ext cx="792000" cy="216000"/>
          </a:xfrm>
          <a:prstGeom prst="rect">
            <a:avLst/>
          </a:prstGeom>
        </p:spPr>
        <p:txBody>
          <a:bodyPr wrap="square" rtlCol="0" anchor="ctr" anchorCtr="0">
            <a:spAutoFit/>
          </a:bodyPr>
          <a:lstStyle/>
          <a:p>
            <a:pPr algn="ctr">
              <a:lnSpc>
                <a:spcPts val="1950"/>
              </a:lnSpc>
            </a:pPr>
            <a:r>
              <a:rPr lang="ja-JP" altLang="en-US" sz="900" b="1" dirty="0">
                <a:solidFill>
                  <a:srgbClr val="C00000"/>
                </a:solidFill>
                <a:cs typeface="メイリオ" pitchFamily="50" charset="-128"/>
              </a:rPr>
              <a:t>集中対象</a:t>
            </a:r>
          </a:p>
        </p:txBody>
      </p:sp>
      <p:sp>
        <p:nvSpPr>
          <p:cNvPr id="104" name="テキスト ボックス 103"/>
          <p:cNvSpPr txBox="1"/>
          <p:nvPr/>
        </p:nvSpPr>
        <p:spPr>
          <a:xfrm>
            <a:off x="3312388" y="2304000"/>
            <a:ext cx="792000" cy="216000"/>
          </a:xfrm>
          <a:prstGeom prst="rect">
            <a:avLst/>
          </a:prstGeom>
        </p:spPr>
        <p:txBody>
          <a:bodyPr wrap="square" rtlCol="0" anchor="ctr" anchorCtr="0">
            <a:spAutoFit/>
          </a:bodyPr>
          <a:lstStyle/>
          <a:p>
            <a:pPr algn="ctr">
              <a:lnSpc>
                <a:spcPts val="1950"/>
              </a:lnSpc>
            </a:pPr>
            <a:r>
              <a:rPr lang="ja-JP" altLang="en-US" sz="900" b="1" dirty="0">
                <a:solidFill>
                  <a:prstClr val="black"/>
                </a:solidFill>
                <a:cs typeface="メイリオ" pitchFamily="50" charset="-128"/>
              </a:rPr>
              <a:t>集中対象外</a:t>
            </a:r>
          </a:p>
        </p:txBody>
      </p:sp>
      <p:sp>
        <p:nvSpPr>
          <p:cNvPr id="105" name="角丸四角形 104"/>
          <p:cNvSpPr/>
          <p:nvPr/>
        </p:nvSpPr>
        <p:spPr>
          <a:xfrm>
            <a:off x="1008012" y="2808000"/>
            <a:ext cx="1872000" cy="360000"/>
          </a:xfrm>
          <a:prstGeom prst="roundRect">
            <a:avLst/>
          </a:prstGeom>
          <a:solidFill>
            <a:srgbClr val="54C2F0"/>
          </a:solidFill>
          <a:ln w="25400" cap="flat" cmpd="sng" algn="ctr">
            <a:solidFill>
              <a:srgbClr val="54C2F0"/>
            </a:solidFill>
            <a:prstDash val="solid"/>
          </a:ln>
          <a:effectLst/>
        </p:spPr>
        <p:txBody>
          <a:bodyPr rtlCol="0" anchor="ctr"/>
          <a:lstStyle/>
          <a:p>
            <a:pPr algn="ctr">
              <a:lnSpc>
                <a:spcPts val="2200"/>
              </a:lnSpc>
              <a:defRPr/>
            </a:pPr>
            <a:r>
              <a:rPr kumimoji="0" lang="ja-JP" altLang="en-US" sz="1050" b="1" kern="0" dirty="0">
                <a:solidFill>
                  <a:srgbClr val="FFFFFF"/>
                </a:solidFill>
                <a:latin typeface="+mn-ea"/>
                <a:cs typeface="メイリオ" pitchFamily="50" charset="-128"/>
              </a:rPr>
              <a:t>子会社で仕入</a:t>
            </a:r>
          </a:p>
        </p:txBody>
      </p:sp>
      <p:sp>
        <p:nvSpPr>
          <p:cNvPr id="106" name="角丸四角形 105"/>
          <p:cNvSpPr/>
          <p:nvPr/>
        </p:nvSpPr>
        <p:spPr>
          <a:xfrm>
            <a:off x="2988388" y="2808000"/>
            <a:ext cx="1440000" cy="360000"/>
          </a:xfrm>
          <a:prstGeom prst="roundRect">
            <a:avLst/>
          </a:prstGeom>
          <a:solidFill>
            <a:srgbClr val="F9BE00"/>
          </a:solidFill>
          <a:ln w="25400" cap="flat" cmpd="sng" algn="ctr">
            <a:solidFill>
              <a:srgbClr val="F9BE00"/>
            </a:solidFill>
            <a:prstDash val="solid"/>
          </a:ln>
          <a:effectLst/>
        </p:spPr>
        <p:txBody>
          <a:bodyPr rtlCol="0" anchor="ctr"/>
          <a:lstStyle/>
          <a:p>
            <a:pPr algn="ctr">
              <a:lnSpc>
                <a:spcPts val="2200"/>
              </a:lnSpc>
              <a:defRPr/>
            </a:pPr>
            <a:r>
              <a:rPr kumimoji="0" lang="ja-JP" altLang="en-US" sz="1050" b="1" kern="0" dirty="0">
                <a:solidFill>
                  <a:srgbClr val="FFFFFF"/>
                </a:solidFill>
                <a:latin typeface="+mn-ea"/>
                <a:cs typeface="メイリオ" pitchFamily="50" charset="-128"/>
              </a:rPr>
              <a:t>子会社で仕入</a:t>
            </a:r>
          </a:p>
        </p:txBody>
      </p:sp>
      <p:sp>
        <p:nvSpPr>
          <p:cNvPr id="107" name="角丸四角形 106"/>
          <p:cNvSpPr/>
          <p:nvPr/>
        </p:nvSpPr>
        <p:spPr>
          <a:xfrm>
            <a:off x="1008012" y="3528000"/>
            <a:ext cx="1872000" cy="360000"/>
          </a:xfrm>
          <a:prstGeom prst="roundRect">
            <a:avLst/>
          </a:prstGeom>
          <a:solidFill>
            <a:srgbClr val="EE5500"/>
          </a:solidFill>
          <a:ln w="25400" cap="flat" cmpd="sng" algn="ctr">
            <a:solidFill>
              <a:srgbClr val="EE5500"/>
            </a:solidFill>
            <a:prstDash val="solid"/>
          </a:ln>
          <a:effectLst/>
        </p:spPr>
        <p:txBody>
          <a:bodyPr rtlCol="0" anchor="ctr"/>
          <a:lstStyle/>
          <a:p>
            <a:pPr algn="ctr">
              <a:lnSpc>
                <a:spcPts val="2200"/>
              </a:lnSpc>
              <a:defRPr/>
            </a:pPr>
            <a:r>
              <a:rPr kumimoji="0" lang="ja-JP" altLang="en-US" sz="1050" b="1" kern="0" dirty="0">
                <a:solidFill>
                  <a:srgbClr val="FFFFFF"/>
                </a:solidFill>
                <a:latin typeface="+mn-ea"/>
                <a:cs typeface="メイリオ" pitchFamily="50" charset="-128"/>
              </a:rPr>
              <a:t>親会社で集中支払</a:t>
            </a:r>
          </a:p>
        </p:txBody>
      </p:sp>
      <p:sp>
        <p:nvSpPr>
          <p:cNvPr id="108" name="角丸四角形 107"/>
          <p:cNvSpPr/>
          <p:nvPr/>
        </p:nvSpPr>
        <p:spPr>
          <a:xfrm>
            <a:off x="2988388" y="3528000"/>
            <a:ext cx="1440000" cy="360000"/>
          </a:xfrm>
          <a:prstGeom prst="roundRect">
            <a:avLst/>
          </a:prstGeom>
          <a:solidFill>
            <a:srgbClr val="F9BE00"/>
          </a:solidFill>
          <a:ln w="25400" cap="flat" cmpd="sng" algn="ctr">
            <a:solidFill>
              <a:srgbClr val="F9BE00"/>
            </a:solidFill>
            <a:prstDash val="solid"/>
          </a:ln>
          <a:effectLst/>
        </p:spPr>
        <p:txBody>
          <a:bodyPr rtlCol="0" anchor="ctr"/>
          <a:lstStyle/>
          <a:p>
            <a:pPr algn="ctr">
              <a:lnSpc>
                <a:spcPts val="2200"/>
              </a:lnSpc>
              <a:defRPr/>
            </a:pPr>
            <a:r>
              <a:rPr kumimoji="0" lang="ja-JP" altLang="en-US" sz="1200" b="1" kern="0" dirty="0">
                <a:solidFill>
                  <a:srgbClr val="FFFFFF"/>
                </a:solidFill>
                <a:latin typeface="+mn-ea"/>
                <a:cs typeface="メイリオ" pitchFamily="50" charset="-128"/>
              </a:rPr>
              <a:t>子会社で支払</a:t>
            </a:r>
          </a:p>
        </p:txBody>
      </p:sp>
      <p:sp>
        <p:nvSpPr>
          <p:cNvPr id="109" name="テキスト ボックス 108"/>
          <p:cNvSpPr txBox="1"/>
          <p:nvPr/>
        </p:nvSpPr>
        <p:spPr>
          <a:xfrm>
            <a:off x="4968240" y="2304000"/>
            <a:ext cx="792000" cy="216000"/>
          </a:xfrm>
          <a:prstGeom prst="rect">
            <a:avLst/>
          </a:prstGeom>
        </p:spPr>
        <p:txBody>
          <a:bodyPr wrap="square" rtlCol="0" anchor="ctr" anchorCtr="0">
            <a:spAutoFit/>
          </a:bodyPr>
          <a:lstStyle/>
          <a:p>
            <a:pPr algn="ctr">
              <a:lnSpc>
                <a:spcPts val="1950"/>
              </a:lnSpc>
            </a:pPr>
            <a:r>
              <a:rPr lang="ja-JP" altLang="en-US" sz="900" b="1" dirty="0">
                <a:solidFill>
                  <a:srgbClr val="C00000"/>
                </a:solidFill>
                <a:cs typeface="メイリオ" pitchFamily="50" charset="-128"/>
              </a:rPr>
              <a:t>集中対象</a:t>
            </a:r>
          </a:p>
        </p:txBody>
      </p:sp>
      <p:sp>
        <p:nvSpPr>
          <p:cNvPr id="110" name="テキスト ボックス 109"/>
          <p:cNvSpPr txBox="1"/>
          <p:nvPr/>
        </p:nvSpPr>
        <p:spPr>
          <a:xfrm>
            <a:off x="5940240" y="2304000"/>
            <a:ext cx="792000" cy="216000"/>
          </a:xfrm>
          <a:prstGeom prst="rect">
            <a:avLst/>
          </a:prstGeom>
        </p:spPr>
        <p:txBody>
          <a:bodyPr wrap="square" rtlCol="0" anchor="ctr" anchorCtr="0">
            <a:spAutoFit/>
          </a:bodyPr>
          <a:lstStyle/>
          <a:p>
            <a:pPr algn="ctr">
              <a:lnSpc>
                <a:spcPts val="1950"/>
              </a:lnSpc>
            </a:pPr>
            <a:r>
              <a:rPr lang="ja-JP" altLang="en-US" sz="900" b="1" dirty="0">
                <a:solidFill>
                  <a:srgbClr val="C00000"/>
                </a:solidFill>
                <a:cs typeface="メイリオ" pitchFamily="50" charset="-128"/>
              </a:rPr>
              <a:t>集中対象</a:t>
            </a:r>
          </a:p>
        </p:txBody>
      </p:sp>
      <p:sp>
        <p:nvSpPr>
          <p:cNvPr id="111" name="テキスト ボックス 110"/>
          <p:cNvSpPr txBox="1"/>
          <p:nvPr/>
        </p:nvSpPr>
        <p:spPr>
          <a:xfrm>
            <a:off x="7200388" y="2304000"/>
            <a:ext cx="792000" cy="216000"/>
          </a:xfrm>
          <a:prstGeom prst="rect">
            <a:avLst/>
          </a:prstGeom>
        </p:spPr>
        <p:txBody>
          <a:bodyPr wrap="square" rtlCol="0" anchor="ctr" anchorCtr="0">
            <a:spAutoFit/>
          </a:bodyPr>
          <a:lstStyle/>
          <a:p>
            <a:pPr algn="ctr">
              <a:lnSpc>
                <a:spcPts val="1950"/>
              </a:lnSpc>
            </a:pPr>
            <a:r>
              <a:rPr lang="ja-JP" altLang="en-US" sz="900" b="1" dirty="0">
                <a:solidFill>
                  <a:prstClr val="black"/>
                </a:solidFill>
                <a:cs typeface="メイリオ" pitchFamily="50" charset="-128"/>
              </a:rPr>
              <a:t>集中対象外</a:t>
            </a:r>
          </a:p>
        </p:txBody>
      </p:sp>
      <p:sp>
        <p:nvSpPr>
          <p:cNvPr id="112" name="角丸四角形 111"/>
          <p:cNvSpPr/>
          <p:nvPr/>
        </p:nvSpPr>
        <p:spPr>
          <a:xfrm>
            <a:off x="4860388" y="3528000"/>
            <a:ext cx="1872000" cy="360000"/>
          </a:xfrm>
          <a:prstGeom prst="roundRect">
            <a:avLst/>
          </a:prstGeom>
          <a:solidFill>
            <a:srgbClr val="EE5500"/>
          </a:solidFill>
          <a:ln w="25400" cap="flat" cmpd="sng" algn="ctr">
            <a:solidFill>
              <a:srgbClr val="EE5500"/>
            </a:solidFill>
            <a:prstDash val="solid"/>
          </a:ln>
          <a:effectLst/>
        </p:spPr>
        <p:txBody>
          <a:bodyPr rtlCol="0" anchor="ctr"/>
          <a:lstStyle/>
          <a:p>
            <a:pPr algn="ctr">
              <a:lnSpc>
                <a:spcPts val="2200"/>
              </a:lnSpc>
              <a:defRPr/>
            </a:pPr>
            <a:r>
              <a:rPr kumimoji="0" lang="ja-JP" altLang="en-US" sz="1200" b="1" kern="0" dirty="0">
                <a:solidFill>
                  <a:srgbClr val="FFFFFF"/>
                </a:solidFill>
                <a:latin typeface="+mn-ea"/>
                <a:cs typeface="メイリオ" pitchFamily="50" charset="-128"/>
              </a:rPr>
              <a:t>親会社で集中支払</a:t>
            </a:r>
          </a:p>
        </p:txBody>
      </p:sp>
      <p:sp>
        <p:nvSpPr>
          <p:cNvPr id="113" name="角丸四角形 112"/>
          <p:cNvSpPr/>
          <p:nvPr/>
        </p:nvSpPr>
        <p:spPr>
          <a:xfrm>
            <a:off x="6840388" y="3528000"/>
            <a:ext cx="1440000" cy="360000"/>
          </a:xfrm>
          <a:prstGeom prst="roundRect">
            <a:avLst/>
          </a:prstGeom>
          <a:solidFill>
            <a:srgbClr val="F9BE00"/>
          </a:solidFill>
          <a:ln w="25400" cap="flat" cmpd="sng" algn="ctr">
            <a:solidFill>
              <a:srgbClr val="F9BE00"/>
            </a:solidFill>
            <a:prstDash val="solid"/>
          </a:ln>
          <a:effectLst/>
        </p:spPr>
        <p:txBody>
          <a:bodyPr rtlCol="0" anchor="ctr"/>
          <a:lstStyle/>
          <a:p>
            <a:pPr algn="ctr">
              <a:lnSpc>
                <a:spcPts val="2200"/>
              </a:lnSpc>
              <a:defRPr/>
            </a:pPr>
            <a:r>
              <a:rPr kumimoji="0" lang="ja-JP" altLang="en-US" sz="1200" b="1" kern="0" dirty="0">
                <a:solidFill>
                  <a:srgbClr val="FFFFFF"/>
                </a:solidFill>
                <a:latin typeface="+mn-ea"/>
                <a:cs typeface="メイリオ" pitchFamily="50" charset="-128"/>
              </a:rPr>
              <a:t>子会社で支払</a:t>
            </a:r>
          </a:p>
        </p:txBody>
      </p:sp>
      <p:sp>
        <p:nvSpPr>
          <p:cNvPr id="114" name="角丸四角形 113"/>
          <p:cNvSpPr/>
          <p:nvPr/>
        </p:nvSpPr>
        <p:spPr>
          <a:xfrm>
            <a:off x="4860388" y="2808000"/>
            <a:ext cx="1872000" cy="360000"/>
          </a:xfrm>
          <a:prstGeom prst="roundRect">
            <a:avLst/>
          </a:prstGeom>
          <a:solidFill>
            <a:srgbClr val="54C2F0"/>
          </a:solidFill>
          <a:ln w="25400" cap="flat" cmpd="sng" algn="ctr">
            <a:solidFill>
              <a:srgbClr val="54C2F0"/>
            </a:solidFill>
            <a:prstDash val="solid"/>
          </a:ln>
          <a:effectLst/>
        </p:spPr>
        <p:txBody>
          <a:bodyPr rtlCol="0" anchor="ctr"/>
          <a:lstStyle/>
          <a:p>
            <a:pPr algn="ctr">
              <a:lnSpc>
                <a:spcPts val="2200"/>
              </a:lnSpc>
              <a:defRPr/>
            </a:pPr>
            <a:r>
              <a:rPr kumimoji="0" lang="ja-JP" altLang="en-US" sz="1200" b="1" kern="0" dirty="0">
                <a:solidFill>
                  <a:srgbClr val="FFFFFF"/>
                </a:solidFill>
                <a:latin typeface="+mn-ea"/>
                <a:cs typeface="メイリオ" pitchFamily="50" charset="-128"/>
              </a:rPr>
              <a:t>子会社で経費入力</a:t>
            </a:r>
          </a:p>
        </p:txBody>
      </p:sp>
      <p:sp>
        <p:nvSpPr>
          <p:cNvPr id="115" name="角丸四角形 114"/>
          <p:cNvSpPr/>
          <p:nvPr/>
        </p:nvSpPr>
        <p:spPr>
          <a:xfrm>
            <a:off x="6840388" y="2808000"/>
            <a:ext cx="1440000" cy="360000"/>
          </a:xfrm>
          <a:prstGeom prst="roundRect">
            <a:avLst/>
          </a:prstGeom>
          <a:solidFill>
            <a:srgbClr val="F9BE00"/>
          </a:solidFill>
          <a:ln w="25400" cap="flat" cmpd="sng" algn="ctr">
            <a:solidFill>
              <a:srgbClr val="F9BE00"/>
            </a:solidFill>
            <a:prstDash val="solid"/>
          </a:ln>
          <a:effectLst/>
        </p:spPr>
        <p:txBody>
          <a:bodyPr rtlCol="0" anchor="ctr"/>
          <a:lstStyle/>
          <a:p>
            <a:pPr algn="ctr">
              <a:lnSpc>
                <a:spcPts val="2200"/>
              </a:lnSpc>
              <a:defRPr/>
            </a:pPr>
            <a:r>
              <a:rPr kumimoji="0" lang="ja-JP" altLang="en-US" sz="1200" b="1" kern="0" dirty="0">
                <a:solidFill>
                  <a:srgbClr val="FFFFFF"/>
                </a:solidFill>
                <a:latin typeface="+mn-ea"/>
                <a:cs typeface="メイリオ" pitchFamily="50" charset="-128"/>
              </a:rPr>
              <a:t>子会社で経費入力</a:t>
            </a:r>
          </a:p>
        </p:txBody>
      </p:sp>
      <p:sp>
        <p:nvSpPr>
          <p:cNvPr id="116" name="Freeform 370"/>
          <p:cNvSpPr>
            <a:spLocks noEditPoints="1"/>
          </p:cNvSpPr>
          <p:nvPr/>
        </p:nvSpPr>
        <p:spPr bwMode="auto">
          <a:xfrm>
            <a:off x="1332388" y="2016000"/>
            <a:ext cx="276448" cy="285109"/>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17" name="Freeform 370"/>
          <p:cNvSpPr>
            <a:spLocks noEditPoints="1"/>
          </p:cNvSpPr>
          <p:nvPr/>
        </p:nvSpPr>
        <p:spPr bwMode="auto">
          <a:xfrm>
            <a:off x="2340388" y="2016000"/>
            <a:ext cx="276448" cy="285109"/>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18" name="Freeform 370"/>
          <p:cNvSpPr>
            <a:spLocks noEditPoints="1"/>
          </p:cNvSpPr>
          <p:nvPr/>
        </p:nvSpPr>
        <p:spPr bwMode="auto">
          <a:xfrm>
            <a:off x="3564388" y="2016000"/>
            <a:ext cx="276448" cy="285109"/>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nvGrpSpPr>
          <p:cNvPr id="119" name="グループ化 315"/>
          <p:cNvGrpSpPr/>
          <p:nvPr/>
        </p:nvGrpSpPr>
        <p:grpSpPr>
          <a:xfrm>
            <a:off x="7380388" y="1944000"/>
            <a:ext cx="355569" cy="355569"/>
            <a:chOff x="4887516" y="3387725"/>
            <a:chExt cx="381000" cy="381000"/>
          </a:xfrm>
          <a:solidFill>
            <a:srgbClr val="F9BE00"/>
          </a:solidFill>
        </p:grpSpPr>
        <p:sp>
          <p:nvSpPr>
            <p:cNvPr id="120" name="Freeform 239"/>
            <p:cNvSpPr>
              <a:spLocks/>
            </p:cNvSpPr>
            <p:nvPr/>
          </p:nvSpPr>
          <p:spPr bwMode="auto">
            <a:xfrm>
              <a:off x="4916091" y="3413125"/>
              <a:ext cx="73025" cy="69850"/>
            </a:xfrm>
            <a:custGeom>
              <a:avLst/>
              <a:gdLst/>
              <a:ahLst/>
              <a:cxnLst>
                <a:cxn ang="0">
                  <a:pos x="46" y="22"/>
                </a:cxn>
                <a:cxn ang="0">
                  <a:pos x="46" y="22"/>
                </a:cxn>
                <a:cxn ang="0">
                  <a:pos x="44" y="32"/>
                </a:cxn>
                <a:cxn ang="0">
                  <a:pos x="38" y="38"/>
                </a:cxn>
                <a:cxn ang="0">
                  <a:pos x="32" y="44"/>
                </a:cxn>
                <a:cxn ang="0">
                  <a:pos x="24" y="44"/>
                </a:cxn>
                <a:cxn ang="0">
                  <a:pos x="24" y="44"/>
                </a:cxn>
                <a:cxn ang="0">
                  <a:pos x="14" y="44"/>
                </a:cxn>
                <a:cxn ang="0">
                  <a:pos x="8" y="38"/>
                </a:cxn>
                <a:cxn ang="0">
                  <a:pos x="2" y="32"/>
                </a:cxn>
                <a:cxn ang="0">
                  <a:pos x="0" y="22"/>
                </a:cxn>
                <a:cxn ang="0">
                  <a:pos x="0" y="22"/>
                </a:cxn>
                <a:cxn ang="0">
                  <a:pos x="2" y="14"/>
                </a:cxn>
                <a:cxn ang="0">
                  <a:pos x="8" y="6"/>
                </a:cxn>
                <a:cxn ang="0">
                  <a:pos x="14" y="2"/>
                </a:cxn>
                <a:cxn ang="0">
                  <a:pos x="24" y="0"/>
                </a:cxn>
                <a:cxn ang="0">
                  <a:pos x="24"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4" y="44"/>
                  </a:lnTo>
                  <a:lnTo>
                    <a:pt x="24" y="44"/>
                  </a:lnTo>
                  <a:lnTo>
                    <a:pt x="14" y="44"/>
                  </a:lnTo>
                  <a:lnTo>
                    <a:pt x="8" y="38"/>
                  </a:lnTo>
                  <a:lnTo>
                    <a:pt x="2" y="32"/>
                  </a:lnTo>
                  <a:lnTo>
                    <a:pt x="0" y="22"/>
                  </a:lnTo>
                  <a:lnTo>
                    <a:pt x="0" y="22"/>
                  </a:lnTo>
                  <a:lnTo>
                    <a:pt x="2" y="14"/>
                  </a:lnTo>
                  <a:lnTo>
                    <a:pt x="8" y="6"/>
                  </a:lnTo>
                  <a:lnTo>
                    <a:pt x="14" y="2"/>
                  </a:lnTo>
                  <a:lnTo>
                    <a:pt x="24" y="0"/>
                  </a:lnTo>
                  <a:lnTo>
                    <a:pt x="24" y="0"/>
                  </a:lnTo>
                  <a:lnTo>
                    <a:pt x="32" y="2"/>
                  </a:lnTo>
                  <a:lnTo>
                    <a:pt x="38" y="6"/>
                  </a:lnTo>
                  <a:lnTo>
                    <a:pt x="44" y="14"/>
                  </a:lnTo>
                  <a:lnTo>
                    <a:pt x="46" y="2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1" name="Freeform 240"/>
            <p:cNvSpPr>
              <a:spLocks/>
            </p:cNvSpPr>
            <p:nvPr/>
          </p:nvSpPr>
          <p:spPr bwMode="auto">
            <a:xfrm>
              <a:off x="4916091" y="3413125"/>
              <a:ext cx="73025" cy="69850"/>
            </a:xfrm>
            <a:custGeom>
              <a:avLst/>
              <a:gdLst/>
              <a:ahLst/>
              <a:cxnLst>
                <a:cxn ang="0">
                  <a:pos x="46" y="22"/>
                </a:cxn>
                <a:cxn ang="0">
                  <a:pos x="46" y="22"/>
                </a:cxn>
                <a:cxn ang="0">
                  <a:pos x="44" y="32"/>
                </a:cxn>
                <a:cxn ang="0">
                  <a:pos x="38" y="38"/>
                </a:cxn>
                <a:cxn ang="0">
                  <a:pos x="32" y="44"/>
                </a:cxn>
                <a:cxn ang="0">
                  <a:pos x="24" y="44"/>
                </a:cxn>
                <a:cxn ang="0">
                  <a:pos x="24" y="44"/>
                </a:cxn>
                <a:cxn ang="0">
                  <a:pos x="14" y="44"/>
                </a:cxn>
                <a:cxn ang="0">
                  <a:pos x="8" y="38"/>
                </a:cxn>
                <a:cxn ang="0">
                  <a:pos x="2" y="32"/>
                </a:cxn>
                <a:cxn ang="0">
                  <a:pos x="0" y="22"/>
                </a:cxn>
                <a:cxn ang="0">
                  <a:pos x="0" y="22"/>
                </a:cxn>
                <a:cxn ang="0">
                  <a:pos x="2" y="14"/>
                </a:cxn>
                <a:cxn ang="0">
                  <a:pos x="8" y="6"/>
                </a:cxn>
                <a:cxn ang="0">
                  <a:pos x="14" y="2"/>
                </a:cxn>
                <a:cxn ang="0">
                  <a:pos x="24" y="0"/>
                </a:cxn>
                <a:cxn ang="0">
                  <a:pos x="24"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4" y="44"/>
                  </a:lnTo>
                  <a:lnTo>
                    <a:pt x="24" y="44"/>
                  </a:lnTo>
                  <a:lnTo>
                    <a:pt x="14" y="44"/>
                  </a:lnTo>
                  <a:lnTo>
                    <a:pt x="8" y="38"/>
                  </a:lnTo>
                  <a:lnTo>
                    <a:pt x="2" y="32"/>
                  </a:lnTo>
                  <a:lnTo>
                    <a:pt x="0" y="22"/>
                  </a:lnTo>
                  <a:lnTo>
                    <a:pt x="0" y="22"/>
                  </a:lnTo>
                  <a:lnTo>
                    <a:pt x="2" y="14"/>
                  </a:lnTo>
                  <a:lnTo>
                    <a:pt x="8" y="6"/>
                  </a:lnTo>
                  <a:lnTo>
                    <a:pt x="14" y="2"/>
                  </a:lnTo>
                  <a:lnTo>
                    <a:pt x="24" y="0"/>
                  </a:lnTo>
                  <a:lnTo>
                    <a:pt x="24" y="0"/>
                  </a:lnTo>
                  <a:lnTo>
                    <a:pt x="32" y="2"/>
                  </a:lnTo>
                  <a:lnTo>
                    <a:pt x="38" y="6"/>
                  </a:lnTo>
                  <a:lnTo>
                    <a:pt x="44" y="14"/>
                  </a:lnTo>
                  <a:lnTo>
                    <a:pt x="46" y="22"/>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2" name="Freeform 241"/>
            <p:cNvSpPr>
              <a:spLocks/>
            </p:cNvSpPr>
            <p:nvPr/>
          </p:nvSpPr>
          <p:spPr bwMode="auto">
            <a:xfrm>
              <a:off x="4887516" y="3495675"/>
              <a:ext cx="101600" cy="273050"/>
            </a:xfrm>
            <a:custGeom>
              <a:avLst/>
              <a:gdLst/>
              <a:ahLst/>
              <a:cxnLst>
                <a:cxn ang="0">
                  <a:pos x="60" y="84"/>
                </a:cxn>
                <a:cxn ang="0">
                  <a:pos x="60" y="12"/>
                </a:cxn>
                <a:cxn ang="0">
                  <a:pos x="60" y="12"/>
                </a:cxn>
                <a:cxn ang="0">
                  <a:pos x="62" y="0"/>
                </a:cxn>
                <a:cxn ang="0">
                  <a:pos x="62" y="0"/>
                </a:cxn>
                <a:cxn ang="0">
                  <a:pos x="60" y="0"/>
                </a:cxn>
                <a:cxn ang="0">
                  <a:pos x="22" y="0"/>
                </a:cxn>
                <a:cxn ang="0">
                  <a:pos x="22" y="0"/>
                </a:cxn>
                <a:cxn ang="0">
                  <a:pos x="14" y="2"/>
                </a:cxn>
                <a:cxn ang="0">
                  <a:pos x="6" y="6"/>
                </a:cxn>
                <a:cxn ang="0">
                  <a:pos x="2" y="14"/>
                </a:cxn>
                <a:cxn ang="0">
                  <a:pos x="0" y="22"/>
                </a:cxn>
                <a:cxn ang="0">
                  <a:pos x="0" y="38"/>
                </a:cxn>
                <a:cxn ang="0">
                  <a:pos x="0" y="74"/>
                </a:cxn>
                <a:cxn ang="0">
                  <a:pos x="18" y="74"/>
                </a:cxn>
                <a:cxn ang="0">
                  <a:pos x="18" y="172"/>
                </a:cxn>
                <a:cxn ang="0">
                  <a:pos x="64" y="172"/>
                </a:cxn>
                <a:cxn ang="0">
                  <a:pos x="64" y="84"/>
                </a:cxn>
                <a:cxn ang="0">
                  <a:pos x="60" y="84"/>
                </a:cxn>
              </a:cxnLst>
              <a:rect l="0" t="0" r="r" b="b"/>
              <a:pathLst>
                <a:path w="64" h="172">
                  <a:moveTo>
                    <a:pt x="60" y="84"/>
                  </a:moveTo>
                  <a:lnTo>
                    <a:pt x="60" y="12"/>
                  </a:lnTo>
                  <a:lnTo>
                    <a:pt x="60" y="12"/>
                  </a:lnTo>
                  <a:lnTo>
                    <a:pt x="62" y="0"/>
                  </a:lnTo>
                  <a:lnTo>
                    <a:pt x="62" y="0"/>
                  </a:lnTo>
                  <a:lnTo>
                    <a:pt x="60" y="0"/>
                  </a:lnTo>
                  <a:lnTo>
                    <a:pt x="22" y="0"/>
                  </a:lnTo>
                  <a:lnTo>
                    <a:pt x="22" y="0"/>
                  </a:lnTo>
                  <a:lnTo>
                    <a:pt x="14" y="2"/>
                  </a:lnTo>
                  <a:lnTo>
                    <a:pt x="6" y="6"/>
                  </a:lnTo>
                  <a:lnTo>
                    <a:pt x="2" y="14"/>
                  </a:lnTo>
                  <a:lnTo>
                    <a:pt x="0" y="22"/>
                  </a:lnTo>
                  <a:lnTo>
                    <a:pt x="0" y="38"/>
                  </a:lnTo>
                  <a:lnTo>
                    <a:pt x="0" y="74"/>
                  </a:lnTo>
                  <a:lnTo>
                    <a:pt x="18" y="74"/>
                  </a:lnTo>
                  <a:lnTo>
                    <a:pt x="18" y="172"/>
                  </a:lnTo>
                  <a:lnTo>
                    <a:pt x="64" y="172"/>
                  </a:lnTo>
                  <a:lnTo>
                    <a:pt x="64" y="84"/>
                  </a:lnTo>
                  <a:lnTo>
                    <a:pt x="60" y="8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3" name="Freeform 242"/>
            <p:cNvSpPr>
              <a:spLocks/>
            </p:cNvSpPr>
            <p:nvPr/>
          </p:nvSpPr>
          <p:spPr bwMode="auto">
            <a:xfrm>
              <a:off x="5166916" y="3413125"/>
              <a:ext cx="73025" cy="69850"/>
            </a:xfrm>
            <a:custGeom>
              <a:avLst/>
              <a:gdLst/>
              <a:ahLst/>
              <a:cxnLst>
                <a:cxn ang="0">
                  <a:pos x="46" y="22"/>
                </a:cxn>
                <a:cxn ang="0">
                  <a:pos x="46" y="22"/>
                </a:cxn>
                <a:cxn ang="0">
                  <a:pos x="44" y="32"/>
                </a:cxn>
                <a:cxn ang="0">
                  <a:pos x="38" y="38"/>
                </a:cxn>
                <a:cxn ang="0">
                  <a:pos x="32" y="44"/>
                </a:cxn>
                <a:cxn ang="0">
                  <a:pos x="22" y="44"/>
                </a:cxn>
                <a:cxn ang="0">
                  <a:pos x="22" y="44"/>
                </a:cxn>
                <a:cxn ang="0">
                  <a:pos x="14" y="44"/>
                </a:cxn>
                <a:cxn ang="0">
                  <a:pos x="8" y="38"/>
                </a:cxn>
                <a:cxn ang="0">
                  <a:pos x="2" y="32"/>
                </a:cxn>
                <a:cxn ang="0">
                  <a:pos x="0" y="22"/>
                </a:cxn>
                <a:cxn ang="0">
                  <a:pos x="0" y="22"/>
                </a:cxn>
                <a:cxn ang="0">
                  <a:pos x="2" y="14"/>
                </a:cxn>
                <a:cxn ang="0">
                  <a:pos x="8" y="6"/>
                </a:cxn>
                <a:cxn ang="0">
                  <a:pos x="14" y="2"/>
                </a:cxn>
                <a:cxn ang="0">
                  <a:pos x="22" y="0"/>
                </a:cxn>
                <a:cxn ang="0">
                  <a:pos x="22"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2" y="44"/>
                  </a:lnTo>
                  <a:lnTo>
                    <a:pt x="22" y="44"/>
                  </a:lnTo>
                  <a:lnTo>
                    <a:pt x="14" y="44"/>
                  </a:lnTo>
                  <a:lnTo>
                    <a:pt x="8" y="38"/>
                  </a:lnTo>
                  <a:lnTo>
                    <a:pt x="2" y="32"/>
                  </a:lnTo>
                  <a:lnTo>
                    <a:pt x="0" y="22"/>
                  </a:lnTo>
                  <a:lnTo>
                    <a:pt x="0" y="22"/>
                  </a:lnTo>
                  <a:lnTo>
                    <a:pt x="2" y="14"/>
                  </a:lnTo>
                  <a:lnTo>
                    <a:pt x="8" y="6"/>
                  </a:lnTo>
                  <a:lnTo>
                    <a:pt x="14" y="2"/>
                  </a:lnTo>
                  <a:lnTo>
                    <a:pt x="22" y="0"/>
                  </a:lnTo>
                  <a:lnTo>
                    <a:pt x="22" y="0"/>
                  </a:lnTo>
                  <a:lnTo>
                    <a:pt x="32" y="2"/>
                  </a:lnTo>
                  <a:lnTo>
                    <a:pt x="38" y="6"/>
                  </a:lnTo>
                  <a:lnTo>
                    <a:pt x="44" y="14"/>
                  </a:lnTo>
                  <a:lnTo>
                    <a:pt x="46" y="2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4" name="Freeform 243"/>
            <p:cNvSpPr>
              <a:spLocks/>
            </p:cNvSpPr>
            <p:nvPr/>
          </p:nvSpPr>
          <p:spPr bwMode="auto">
            <a:xfrm>
              <a:off x="5166916" y="3413125"/>
              <a:ext cx="73025" cy="69850"/>
            </a:xfrm>
            <a:custGeom>
              <a:avLst/>
              <a:gdLst/>
              <a:ahLst/>
              <a:cxnLst>
                <a:cxn ang="0">
                  <a:pos x="46" y="22"/>
                </a:cxn>
                <a:cxn ang="0">
                  <a:pos x="46" y="22"/>
                </a:cxn>
                <a:cxn ang="0">
                  <a:pos x="44" y="32"/>
                </a:cxn>
                <a:cxn ang="0">
                  <a:pos x="38" y="38"/>
                </a:cxn>
                <a:cxn ang="0">
                  <a:pos x="32" y="44"/>
                </a:cxn>
                <a:cxn ang="0">
                  <a:pos x="22" y="44"/>
                </a:cxn>
                <a:cxn ang="0">
                  <a:pos x="22" y="44"/>
                </a:cxn>
                <a:cxn ang="0">
                  <a:pos x="14" y="44"/>
                </a:cxn>
                <a:cxn ang="0">
                  <a:pos x="8" y="38"/>
                </a:cxn>
                <a:cxn ang="0">
                  <a:pos x="2" y="32"/>
                </a:cxn>
                <a:cxn ang="0">
                  <a:pos x="0" y="22"/>
                </a:cxn>
                <a:cxn ang="0">
                  <a:pos x="0" y="22"/>
                </a:cxn>
                <a:cxn ang="0">
                  <a:pos x="2" y="14"/>
                </a:cxn>
                <a:cxn ang="0">
                  <a:pos x="8" y="6"/>
                </a:cxn>
                <a:cxn ang="0">
                  <a:pos x="14" y="2"/>
                </a:cxn>
                <a:cxn ang="0">
                  <a:pos x="22" y="0"/>
                </a:cxn>
                <a:cxn ang="0">
                  <a:pos x="22"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2" y="44"/>
                  </a:lnTo>
                  <a:lnTo>
                    <a:pt x="22" y="44"/>
                  </a:lnTo>
                  <a:lnTo>
                    <a:pt x="14" y="44"/>
                  </a:lnTo>
                  <a:lnTo>
                    <a:pt x="8" y="38"/>
                  </a:lnTo>
                  <a:lnTo>
                    <a:pt x="2" y="32"/>
                  </a:lnTo>
                  <a:lnTo>
                    <a:pt x="0" y="22"/>
                  </a:lnTo>
                  <a:lnTo>
                    <a:pt x="0" y="22"/>
                  </a:lnTo>
                  <a:lnTo>
                    <a:pt x="2" y="14"/>
                  </a:lnTo>
                  <a:lnTo>
                    <a:pt x="8" y="6"/>
                  </a:lnTo>
                  <a:lnTo>
                    <a:pt x="14" y="2"/>
                  </a:lnTo>
                  <a:lnTo>
                    <a:pt x="22" y="0"/>
                  </a:lnTo>
                  <a:lnTo>
                    <a:pt x="22" y="0"/>
                  </a:lnTo>
                  <a:lnTo>
                    <a:pt x="32" y="2"/>
                  </a:lnTo>
                  <a:lnTo>
                    <a:pt x="38" y="6"/>
                  </a:lnTo>
                  <a:lnTo>
                    <a:pt x="44" y="14"/>
                  </a:lnTo>
                  <a:lnTo>
                    <a:pt x="46" y="22"/>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5" name="Freeform 244"/>
            <p:cNvSpPr>
              <a:spLocks/>
            </p:cNvSpPr>
            <p:nvPr/>
          </p:nvSpPr>
          <p:spPr bwMode="auto">
            <a:xfrm>
              <a:off x="5166916" y="3495675"/>
              <a:ext cx="101600" cy="273050"/>
            </a:xfrm>
            <a:custGeom>
              <a:avLst/>
              <a:gdLst/>
              <a:ahLst/>
              <a:cxnLst>
                <a:cxn ang="0">
                  <a:pos x="42" y="0"/>
                </a:cxn>
                <a:cxn ang="0">
                  <a:pos x="4" y="0"/>
                </a:cxn>
                <a:cxn ang="0">
                  <a:pos x="4" y="0"/>
                </a:cxn>
                <a:cxn ang="0">
                  <a:pos x="2" y="0"/>
                </a:cxn>
                <a:cxn ang="0">
                  <a:pos x="2" y="0"/>
                </a:cxn>
                <a:cxn ang="0">
                  <a:pos x="4" y="12"/>
                </a:cxn>
                <a:cxn ang="0">
                  <a:pos x="4" y="84"/>
                </a:cxn>
                <a:cxn ang="0">
                  <a:pos x="0" y="84"/>
                </a:cxn>
                <a:cxn ang="0">
                  <a:pos x="0" y="172"/>
                </a:cxn>
                <a:cxn ang="0">
                  <a:pos x="46" y="172"/>
                </a:cxn>
                <a:cxn ang="0">
                  <a:pos x="46" y="74"/>
                </a:cxn>
                <a:cxn ang="0">
                  <a:pos x="64" y="74"/>
                </a:cxn>
                <a:cxn ang="0">
                  <a:pos x="64" y="38"/>
                </a:cxn>
                <a:cxn ang="0">
                  <a:pos x="64" y="22"/>
                </a:cxn>
                <a:cxn ang="0">
                  <a:pos x="64" y="22"/>
                </a:cxn>
                <a:cxn ang="0">
                  <a:pos x="62" y="14"/>
                </a:cxn>
                <a:cxn ang="0">
                  <a:pos x="58" y="6"/>
                </a:cxn>
                <a:cxn ang="0">
                  <a:pos x="50" y="2"/>
                </a:cxn>
                <a:cxn ang="0">
                  <a:pos x="42" y="0"/>
                </a:cxn>
              </a:cxnLst>
              <a:rect l="0" t="0" r="r" b="b"/>
              <a:pathLst>
                <a:path w="64" h="172">
                  <a:moveTo>
                    <a:pt x="42" y="0"/>
                  </a:moveTo>
                  <a:lnTo>
                    <a:pt x="4" y="0"/>
                  </a:lnTo>
                  <a:lnTo>
                    <a:pt x="4" y="0"/>
                  </a:lnTo>
                  <a:lnTo>
                    <a:pt x="2" y="0"/>
                  </a:lnTo>
                  <a:lnTo>
                    <a:pt x="2" y="0"/>
                  </a:lnTo>
                  <a:lnTo>
                    <a:pt x="4" y="12"/>
                  </a:lnTo>
                  <a:lnTo>
                    <a:pt x="4" y="84"/>
                  </a:lnTo>
                  <a:lnTo>
                    <a:pt x="0" y="84"/>
                  </a:lnTo>
                  <a:lnTo>
                    <a:pt x="0" y="172"/>
                  </a:lnTo>
                  <a:lnTo>
                    <a:pt x="46" y="172"/>
                  </a:lnTo>
                  <a:lnTo>
                    <a:pt x="46" y="74"/>
                  </a:lnTo>
                  <a:lnTo>
                    <a:pt x="64" y="74"/>
                  </a:lnTo>
                  <a:lnTo>
                    <a:pt x="64" y="38"/>
                  </a:lnTo>
                  <a:lnTo>
                    <a:pt x="64" y="22"/>
                  </a:lnTo>
                  <a:lnTo>
                    <a:pt x="64" y="22"/>
                  </a:lnTo>
                  <a:lnTo>
                    <a:pt x="62" y="14"/>
                  </a:lnTo>
                  <a:lnTo>
                    <a:pt x="58" y="6"/>
                  </a:lnTo>
                  <a:lnTo>
                    <a:pt x="50" y="2"/>
                  </a:lnTo>
                  <a:lnTo>
                    <a:pt x="4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6" name="Freeform 245"/>
            <p:cNvSpPr>
              <a:spLocks/>
            </p:cNvSpPr>
            <p:nvPr/>
          </p:nvSpPr>
          <p:spPr bwMode="auto">
            <a:xfrm>
              <a:off x="5166916" y="3495675"/>
              <a:ext cx="101600" cy="273050"/>
            </a:xfrm>
            <a:custGeom>
              <a:avLst/>
              <a:gdLst/>
              <a:ahLst/>
              <a:cxnLst>
                <a:cxn ang="0">
                  <a:pos x="42" y="0"/>
                </a:cxn>
                <a:cxn ang="0">
                  <a:pos x="4" y="0"/>
                </a:cxn>
                <a:cxn ang="0">
                  <a:pos x="4" y="0"/>
                </a:cxn>
                <a:cxn ang="0">
                  <a:pos x="2" y="0"/>
                </a:cxn>
                <a:cxn ang="0">
                  <a:pos x="2" y="0"/>
                </a:cxn>
                <a:cxn ang="0">
                  <a:pos x="4" y="12"/>
                </a:cxn>
                <a:cxn ang="0">
                  <a:pos x="4" y="84"/>
                </a:cxn>
                <a:cxn ang="0">
                  <a:pos x="0" y="84"/>
                </a:cxn>
                <a:cxn ang="0">
                  <a:pos x="0" y="172"/>
                </a:cxn>
                <a:cxn ang="0">
                  <a:pos x="46" y="172"/>
                </a:cxn>
                <a:cxn ang="0">
                  <a:pos x="46" y="74"/>
                </a:cxn>
                <a:cxn ang="0">
                  <a:pos x="64" y="74"/>
                </a:cxn>
                <a:cxn ang="0">
                  <a:pos x="64" y="38"/>
                </a:cxn>
                <a:cxn ang="0">
                  <a:pos x="64" y="22"/>
                </a:cxn>
                <a:cxn ang="0">
                  <a:pos x="64" y="22"/>
                </a:cxn>
                <a:cxn ang="0">
                  <a:pos x="62" y="14"/>
                </a:cxn>
                <a:cxn ang="0">
                  <a:pos x="58" y="6"/>
                </a:cxn>
                <a:cxn ang="0">
                  <a:pos x="50" y="2"/>
                </a:cxn>
                <a:cxn ang="0">
                  <a:pos x="42" y="0"/>
                </a:cxn>
              </a:cxnLst>
              <a:rect l="0" t="0" r="r" b="b"/>
              <a:pathLst>
                <a:path w="64" h="172">
                  <a:moveTo>
                    <a:pt x="42" y="0"/>
                  </a:moveTo>
                  <a:lnTo>
                    <a:pt x="4" y="0"/>
                  </a:lnTo>
                  <a:lnTo>
                    <a:pt x="4" y="0"/>
                  </a:lnTo>
                  <a:lnTo>
                    <a:pt x="2" y="0"/>
                  </a:lnTo>
                  <a:lnTo>
                    <a:pt x="2" y="0"/>
                  </a:lnTo>
                  <a:lnTo>
                    <a:pt x="4" y="12"/>
                  </a:lnTo>
                  <a:lnTo>
                    <a:pt x="4" y="84"/>
                  </a:lnTo>
                  <a:lnTo>
                    <a:pt x="0" y="84"/>
                  </a:lnTo>
                  <a:lnTo>
                    <a:pt x="0" y="172"/>
                  </a:lnTo>
                  <a:lnTo>
                    <a:pt x="46" y="172"/>
                  </a:lnTo>
                  <a:lnTo>
                    <a:pt x="46" y="74"/>
                  </a:lnTo>
                  <a:lnTo>
                    <a:pt x="64" y="74"/>
                  </a:lnTo>
                  <a:lnTo>
                    <a:pt x="64" y="38"/>
                  </a:lnTo>
                  <a:lnTo>
                    <a:pt x="64" y="22"/>
                  </a:lnTo>
                  <a:lnTo>
                    <a:pt x="64" y="22"/>
                  </a:lnTo>
                  <a:lnTo>
                    <a:pt x="62" y="14"/>
                  </a:lnTo>
                  <a:lnTo>
                    <a:pt x="58" y="6"/>
                  </a:lnTo>
                  <a:lnTo>
                    <a:pt x="50" y="2"/>
                  </a:lnTo>
                  <a:lnTo>
                    <a:pt x="42" y="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7" name="Freeform 246"/>
            <p:cNvSpPr>
              <a:spLocks/>
            </p:cNvSpPr>
            <p:nvPr/>
          </p:nvSpPr>
          <p:spPr bwMode="auto">
            <a:xfrm>
              <a:off x="5039916" y="3387725"/>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8" name="Freeform 247"/>
            <p:cNvSpPr>
              <a:spLocks/>
            </p:cNvSpPr>
            <p:nvPr/>
          </p:nvSpPr>
          <p:spPr bwMode="auto">
            <a:xfrm>
              <a:off x="5039916" y="3387725"/>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9" name="Freeform 248"/>
            <p:cNvSpPr>
              <a:spLocks/>
            </p:cNvSpPr>
            <p:nvPr/>
          </p:nvSpPr>
          <p:spPr bwMode="auto">
            <a:xfrm>
              <a:off x="5008166" y="3476625"/>
              <a:ext cx="139700" cy="292100"/>
            </a:xfrm>
            <a:custGeom>
              <a:avLst/>
              <a:gdLst/>
              <a:ahLst/>
              <a:cxnLst>
                <a:cxn ang="0">
                  <a:pos x="64" y="0"/>
                </a:cxn>
                <a:cxn ang="0">
                  <a:pos x="24" y="0"/>
                </a:cxn>
                <a:cxn ang="0">
                  <a:pos x="24" y="0"/>
                </a:cxn>
                <a:cxn ang="0">
                  <a:pos x="14" y="2"/>
                </a:cxn>
                <a:cxn ang="0">
                  <a:pos x="8" y="8"/>
                </a:cxn>
                <a:cxn ang="0">
                  <a:pos x="2" y="14"/>
                </a:cxn>
                <a:cxn ang="0">
                  <a:pos x="0" y="24"/>
                </a:cxn>
                <a:cxn ang="0">
                  <a:pos x="0" y="40"/>
                </a:cxn>
                <a:cxn ang="0">
                  <a:pos x="0" y="80"/>
                </a:cxn>
                <a:cxn ang="0">
                  <a:pos x="20" y="80"/>
                </a:cxn>
                <a:cxn ang="0">
                  <a:pos x="20" y="184"/>
                </a:cxn>
                <a:cxn ang="0">
                  <a:pos x="68" y="184"/>
                </a:cxn>
                <a:cxn ang="0">
                  <a:pos x="68" y="80"/>
                </a:cxn>
                <a:cxn ang="0">
                  <a:pos x="88" y="80"/>
                </a:cxn>
                <a:cxn ang="0">
                  <a:pos x="88" y="40"/>
                </a:cxn>
                <a:cxn ang="0">
                  <a:pos x="88" y="24"/>
                </a:cxn>
                <a:cxn ang="0">
                  <a:pos x="88" y="24"/>
                </a:cxn>
                <a:cxn ang="0">
                  <a:pos x="86" y="14"/>
                </a:cxn>
                <a:cxn ang="0">
                  <a:pos x="80" y="8"/>
                </a:cxn>
                <a:cxn ang="0">
                  <a:pos x="74" y="2"/>
                </a:cxn>
                <a:cxn ang="0">
                  <a:pos x="64" y="0"/>
                </a:cxn>
              </a:cxnLst>
              <a:rect l="0" t="0" r="r" b="b"/>
              <a:pathLst>
                <a:path w="88" h="184">
                  <a:moveTo>
                    <a:pt x="64" y="0"/>
                  </a:moveTo>
                  <a:lnTo>
                    <a:pt x="24" y="0"/>
                  </a:lnTo>
                  <a:lnTo>
                    <a:pt x="24" y="0"/>
                  </a:lnTo>
                  <a:lnTo>
                    <a:pt x="14" y="2"/>
                  </a:lnTo>
                  <a:lnTo>
                    <a:pt x="8" y="8"/>
                  </a:lnTo>
                  <a:lnTo>
                    <a:pt x="2" y="14"/>
                  </a:lnTo>
                  <a:lnTo>
                    <a:pt x="0" y="24"/>
                  </a:lnTo>
                  <a:lnTo>
                    <a:pt x="0" y="40"/>
                  </a:lnTo>
                  <a:lnTo>
                    <a:pt x="0" y="80"/>
                  </a:lnTo>
                  <a:lnTo>
                    <a:pt x="20" y="80"/>
                  </a:lnTo>
                  <a:lnTo>
                    <a:pt x="20" y="184"/>
                  </a:lnTo>
                  <a:lnTo>
                    <a:pt x="68" y="184"/>
                  </a:lnTo>
                  <a:lnTo>
                    <a:pt x="68" y="80"/>
                  </a:lnTo>
                  <a:lnTo>
                    <a:pt x="88" y="80"/>
                  </a:lnTo>
                  <a:lnTo>
                    <a:pt x="88" y="40"/>
                  </a:lnTo>
                  <a:lnTo>
                    <a:pt x="88" y="24"/>
                  </a:lnTo>
                  <a:lnTo>
                    <a:pt x="88" y="24"/>
                  </a:lnTo>
                  <a:lnTo>
                    <a:pt x="86" y="14"/>
                  </a:lnTo>
                  <a:lnTo>
                    <a:pt x="80" y="8"/>
                  </a:lnTo>
                  <a:lnTo>
                    <a:pt x="74" y="2"/>
                  </a:lnTo>
                  <a:lnTo>
                    <a:pt x="64"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0" name="Freeform 249"/>
            <p:cNvSpPr>
              <a:spLocks/>
            </p:cNvSpPr>
            <p:nvPr/>
          </p:nvSpPr>
          <p:spPr bwMode="auto">
            <a:xfrm>
              <a:off x="5008166" y="3476625"/>
              <a:ext cx="139700" cy="292100"/>
            </a:xfrm>
            <a:custGeom>
              <a:avLst/>
              <a:gdLst/>
              <a:ahLst/>
              <a:cxnLst>
                <a:cxn ang="0">
                  <a:pos x="64" y="0"/>
                </a:cxn>
                <a:cxn ang="0">
                  <a:pos x="24" y="0"/>
                </a:cxn>
                <a:cxn ang="0">
                  <a:pos x="24" y="0"/>
                </a:cxn>
                <a:cxn ang="0">
                  <a:pos x="14" y="2"/>
                </a:cxn>
                <a:cxn ang="0">
                  <a:pos x="8" y="8"/>
                </a:cxn>
                <a:cxn ang="0">
                  <a:pos x="2" y="14"/>
                </a:cxn>
                <a:cxn ang="0">
                  <a:pos x="0" y="24"/>
                </a:cxn>
                <a:cxn ang="0">
                  <a:pos x="0" y="40"/>
                </a:cxn>
                <a:cxn ang="0">
                  <a:pos x="0" y="80"/>
                </a:cxn>
                <a:cxn ang="0">
                  <a:pos x="20" y="80"/>
                </a:cxn>
                <a:cxn ang="0">
                  <a:pos x="20" y="184"/>
                </a:cxn>
                <a:cxn ang="0">
                  <a:pos x="68" y="184"/>
                </a:cxn>
                <a:cxn ang="0">
                  <a:pos x="68" y="80"/>
                </a:cxn>
                <a:cxn ang="0">
                  <a:pos x="88" y="80"/>
                </a:cxn>
                <a:cxn ang="0">
                  <a:pos x="88" y="40"/>
                </a:cxn>
                <a:cxn ang="0">
                  <a:pos x="88" y="24"/>
                </a:cxn>
                <a:cxn ang="0">
                  <a:pos x="88" y="24"/>
                </a:cxn>
                <a:cxn ang="0">
                  <a:pos x="86" y="14"/>
                </a:cxn>
                <a:cxn ang="0">
                  <a:pos x="80" y="8"/>
                </a:cxn>
                <a:cxn ang="0">
                  <a:pos x="74" y="2"/>
                </a:cxn>
                <a:cxn ang="0">
                  <a:pos x="64" y="0"/>
                </a:cxn>
              </a:cxnLst>
              <a:rect l="0" t="0" r="r" b="b"/>
              <a:pathLst>
                <a:path w="88" h="184">
                  <a:moveTo>
                    <a:pt x="64" y="0"/>
                  </a:moveTo>
                  <a:lnTo>
                    <a:pt x="24" y="0"/>
                  </a:lnTo>
                  <a:lnTo>
                    <a:pt x="24" y="0"/>
                  </a:lnTo>
                  <a:lnTo>
                    <a:pt x="14" y="2"/>
                  </a:lnTo>
                  <a:lnTo>
                    <a:pt x="8" y="8"/>
                  </a:lnTo>
                  <a:lnTo>
                    <a:pt x="2" y="14"/>
                  </a:lnTo>
                  <a:lnTo>
                    <a:pt x="0" y="24"/>
                  </a:lnTo>
                  <a:lnTo>
                    <a:pt x="0" y="40"/>
                  </a:lnTo>
                  <a:lnTo>
                    <a:pt x="0" y="80"/>
                  </a:lnTo>
                  <a:lnTo>
                    <a:pt x="20" y="80"/>
                  </a:lnTo>
                  <a:lnTo>
                    <a:pt x="20" y="184"/>
                  </a:lnTo>
                  <a:lnTo>
                    <a:pt x="68" y="184"/>
                  </a:lnTo>
                  <a:lnTo>
                    <a:pt x="68" y="80"/>
                  </a:lnTo>
                  <a:lnTo>
                    <a:pt x="88" y="80"/>
                  </a:lnTo>
                  <a:lnTo>
                    <a:pt x="88" y="40"/>
                  </a:lnTo>
                  <a:lnTo>
                    <a:pt x="88" y="24"/>
                  </a:lnTo>
                  <a:lnTo>
                    <a:pt x="88" y="24"/>
                  </a:lnTo>
                  <a:lnTo>
                    <a:pt x="86" y="14"/>
                  </a:lnTo>
                  <a:lnTo>
                    <a:pt x="80" y="8"/>
                  </a:lnTo>
                  <a:lnTo>
                    <a:pt x="74" y="2"/>
                  </a:lnTo>
                  <a:lnTo>
                    <a:pt x="64" y="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31" name="グループ化 315"/>
          <p:cNvGrpSpPr/>
          <p:nvPr/>
        </p:nvGrpSpPr>
        <p:grpSpPr>
          <a:xfrm>
            <a:off x="6156239" y="1944000"/>
            <a:ext cx="382818" cy="355569"/>
            <a:chOff x="4887516" y="3387725"/>
            <a:chExt cx="410198" cy="381000"/>
          </a:xfrm>
          <a:solidFill>
            <a:srgbClr val="54C2F0"/>
          </a:solidFill>
        </p:grpSpPr>
        <p:sp>
          <p:nvSpPr>
            <p:cNvPr id="132" name="Freeform 239"/>
            <p:cNvSpPr>
              <a:spLocks/>
            </p:cNvSpPr>
            <p:nvPr/>
          </p:nvSpPr>
          <p:spPr bwMode="auto">
            <a:xfrm>
              <a:off x="4916091" y="3413125"/>
              <a:ext cx="73025" cy="69850"/>
            </a:xfrm>
            <a:custGeom>
              <a:avLst/>
              <a:gdLst/>
              <a:ahLst/>
              <a:cxnLst>
                <a:cxn ang="0">
                  <a:pos x="46" y="22"/>
                </a:cxn>
                <a:cxn ang="0">
                  <a:pos x="46" y="22"/>
                </a:cxn>
                <a:cxn ang="0">
                  <a:pos x="44" y="32"/>
                </a:cxn>
                <a:cxn ang="0">
                  <a:pos x="38" y="38"/>
                </a:cxn>
                <a:cxn ang="0">
                  <a:pos x="32" y="44"/>
                </a:cxn>
                <a:cxn ang="0">
                  <a:pos x="24" y="44"/>
                </a:cxn>
                <a:cxn ang="0">
                  <a:pos x="24" y="44"/>
                </a:cxn>
                <a:cxn ang="0">
                  <a:pos x="14" y="44"/>
                </a:cxn>
                <a:cxn ang="0">
                  <a:pos x="8" y="38"/>
                </a:cxn>
                <a:cxn ang="0">
                  <a:pos x="2" y="32"/>
                </a:cxn>
                <a:cxn ang="0">
                  <a:pos x="0" y="22"/>
                </a:cxn>
                <a:cxn ang="0">
                  <a:pos x="0" y="22"/>
                </a:cxn>
                <a:cxn ang="0">
                  <a:pos x="2" y="14"/>
                </a:cxn>
                <a:cxn ang="0">
                  <a:pos x="8" y="6"/>
                </a:cxn>
                <a:cxn ang="0">
                  <a:pos x="14" y="2"/>
                </a:cxn>
                <a:cxn ang="0">
                  <a:pos x="24" y="0"/>
                </a:cxn>
                <a:cxn ang="0">
                  <a:pos x="24"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4" y="44"/>
                  </a:lnTo>
                  <a:lnTo>
                    <a:pt x="24" y="44"/>
                  </a:lnTo>
                  <a:lnTo>
                    <a:pt x="14" y="44"/>
                  </a:lnTo>
                  <a:lnTo>
                    <a:pt x="8" y="38"/>
                  </a:lnTo>
                  <a:lnTo>
                    <a:pt x="2" y="32"/>
                  </a:lnTo>
                  <a:lnTo>
                    <a:pt x="0" y="22"/>
                  </a:lnTo>
                  <a:lnTo>
                    <a:pt x="0" y="22"/>
                  </a:lnTo>
                  <a:lnTo>
                    <a:pt x="2" y="14"/>
                  </a:lnTo>
                  <a:lnTo>
                    <a:pt x="8" y="6"/>
                  </a:lnTo>
                  <a:lnTo>
                    <a:pt x="14" y="2"/>
                  </a:lnTo>
                  <a:lnTo>
                    <a:pt x="24" y="0"/>
                  </a:lnTo>
                  <a:lnTo>
                    <a:pt x="24" y="0"/>
                  </a:lnTo>
                  <a:lnTo>
                    <a:pt x="32" y="2"/>
                  </a:lnTo>
                  <a:lnTo>
                    <a:pt x="38" y="6"/>
                  </a:lnTo>
                  <a:lnTo>
                    <a:pt x="44" y="14"/>
                  </a:lnTo>
                  <a:lnTo>
                    <a:pt x="46" y="2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3" name="Freeform 240"/>
            <p:cNvSpPr>
              <a:spLocks/>
            </p:cNvSpPr>
            <p:nvPr/>
          </p:nvSpPr>
          <p:spPr bwMode="auto">
            <a:xfrm>
              <a:off x="4916091" y="3413125"/>
              <a:ext cx="73025" cy="69850"/>
            </a:xfrm>
            <a:custGeom>
              <a:avLst/>
              <a:gdLst/>
              <a:ahLst/>
              <a:cxnLst>
                <a:cxn ang="0">
                  <a:pos x="46" y="22"/>
                </a:cxn>
                <a:cxn ang="0">
                  <a:pos x="46" y="22"/>
                </a:cxn>
                <a:cxn ang="0">
                  <a:pos x="44" y="32"/>
                </a:cxn>
                <a:cxn ang="0">
                  <a:pos x="38" y="38"/>
                </a:cxn>
                <a:cxn ang="0">
                  <a:pos x="32" y="44"/>
                </a:cxn>
                <a:cxn ang="0">
                  <a:pos x="24" y="44"/>
                </a:cxn>
                <a:cxn ang="0">
                  <a:pos x="24" y="44"/>
                </a:cxn>
                <a:cxn ang="0">
                  <a:pos x="14" y="44"/>
                </a:cxn>
                <a:cxn ang="0">
                  <a:pos x="8" y="38"/>
                </a:cxn>
                <a:cxn ang="0">
                  <a:pos x="2" y="32"/>
                </a:cxn>
                <a:cxn ang="0">
                  <a:pos x="0" y="22"/>
                </a:cxn>
                <a:cxn ang="0">
                  <a:pos x="0" y="22"/>
                </a:cxn>
                <a:cxn ang="0">
                  <a:pos x="2" y="14"/>
                </a:cxn>
                <a:cxn ang="0">
                  <a:pos x="8" y="6"/>
                </a:cxn>
                <a:cxn ang="0">
                  <a:pos x="14" y="2"/>
                </a:cxn>
                <a:cxn ang="0">
                  <a:pos x="24" y="0"/>
                </a:cxn>
                <a:cxn ang="0">
                  <a:pos x="24"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4" y="44"/>
                  </a:lnTo>
                  <a:lnTo>
                    <a:pt x="24" y="44"/>
                  </a:lnTo>
                  <a:lnTo>
                    <a:pt x="14" y="44"/>
                  </a:lnTo>
                  <a:lnTo>
                    <a:pt x="8" y="38"/>
                  </a:lnTo>
                  <a:lnTo>
                    <a:pt x="2" y="32"/>
                  </a:lnTo>
                  <a:lnTo>
                    <a:pt x="0" y="22"/>
                  </a:lnTo>
                  <a:lnTo>
                    <a:pt x="0" y="22"/>
                  </a:lnTo>
                  <a:lnTo>
                    <a:pt x="2" y="14"/>
                  </a:lnTo>
                  <a:lnTo>
                    <a:pt x="8" y="6"/>
                  </a:lnTo>
                  <a:lnTo>
                    <a:pt x="14" y="2"/>
                  </a:lnTo>
                  <a:lnTo>
                    <a:pt x="24" y="0"/>
                  </a:lnTo>
                  <a:lnTo>
                    <a:pt x="24" y="0"/>
                  </a:lnTo>
                  <a:lnTo>
                    <a:pt x="32" y="2"/>
                  </a:lnTo>
                  <a:lnTo>
                    <a:pt x="38" y="6"/>
                  </a:lnTo>
                  <a:lnTo>
                    <a:pt x="44" y="14"/>
                  </a:lnTo>
                  <a:lnTo>
                    <a:pt x="46" y="22"/>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4" name="Freeform 241"/>
            <p:cNvSpPr>
              <a:spLocks/>
            </p:cNvSpPr>
            <p:nvPr/>
          </p:nvSpPr>
          <p:spPr bwMode="auto">
            <a:xfrm>
              <a:off x="4887516" y="3495675"/>
              <a:ext cx="101600" cy="273050"/>
            </a:xfrm>
            <a:custGeom>
              <a:avLst/>
              <a:gdLst/>
              <a:ahLst/>
              <a:cxnLst>
                <a:cxn ang="0">
                  <a:pos x="60" y="84"/>
                </a:cxn>
                <a:cxn ang="0">
                  <a:pos x="60" y="12"/>
                </a:cxn>
                <a:cxn ang="0">
                  <a:pos x="60" y="12"/>
                </a:cxn>
                <a:cxn ang="0">
                  <a:pos x="62" y="0"/>
                </a:cxn>
                <a:cxn ang="0">
                  <a:pos x="62" y="0"/>
                </a:cxn>
                <a:cxn ang="0">
                  <a:pos x="60" y="0"/>
                </a:cxn>
                <a:cxn ang="0">
                  <a:pos x="22" y="0"/>
                </a:cxn>
                <a:cxn ang="0">
                  <a:pos x="22" y="0"/>
                </a:cxn>
                <a:cxn ang="0">
                  <a:pos x="14" y="2"/>
                </a:cxn>
                <a:cxn ang="0">
                  <a:pos x="6" y="6"/>
                </a:cxn>
                <a:cxn ang="0">
                  <a:pos x="2" y="14"/>
                </a:cxn>
                <a:cxn ang="0">
                  <a:pos x="0" y="22"/>
                </a:cxn>
                <a:cxn ang="0">
                  <a:pos x="0" y="38"/>
                </a:cxn>
                <a:cxn ang="0">
                  <a:pos x="0" y="74"/>
                </a:cxn>
                <a:cxn ang="0">
                  <a:pos x="18" y="74"/>
                </a:cxn>
                <a:cxn ang="0">
                  <a:pos x="18" y="172"/>
                </a:cxn>
                <a:cxn ang="0">
                  <a:pos x="64" y="172"/>
                </a:cxn>
                <a:cxn ang="0">
                  <a:pos x="64" y="84"/>
                </a:cxn>
                <a:cxn ang="0">
                  <a:pos x="60" y="84"/>
                </a:cxn>
              </a:cxnLst>
              <a:rect l="0" t="0" r="r" b="b"/>
              <a:pathLst>
                <a:path w="64" h="172">
                  <a:moveTo>
                    <a:pt x="60" y="84"/>
                  </a:moveTo>
                  <a:lnTo>
                    <a:pt x="60" y="12"/>
                  </a:lnTo>
                  <a:lnTo>
                    <a:pt x="60" y="12"/>
                  </a:lnTo>
                  <a:lnTo>
                    <a:pt x="62" y="0"/>
                  </a:lnTo>
                  <a:lnTo>
                    <a:pt x="62" y="0"/>
                  </a:lnTo>
                  <a:lnTo>
                    <a:pt x="60" y="0"/>
                  </a:lnTo>
                  <a:lnTo>
                    <a:pt x="22" y="0"/>
                  </a:lnTo>
                  <a:lnTo>
                    <a:pt x="22" y="0"/>
                  </a:lnTo>
                  <a:lnTo>
                    <a:pt x="14" y="2"/>
                  </a:lnTo>
                  <a:lnTo>
                    <a:pt x="6" y="6"/>
                  </a:lnTo>
                  <a:lnTo>
                    <a:pt x="2" y="14"/>
                  </a:lnTo>
                  <a:lnTo>
                    <a:pt x="0" y="22"/>
                  </a:lnTo>
                  <a:lnTo>
                    <a:pt x="0" y="38"/>
                  </a:lnTo>
                  <a:lnTo>
                    <a:pt x="0" y="74"/>
                  </a:lnTo>
                  <a:lnTo>
                    <a:pt x="18" y="74"/>
                  </a:lnTo>
                  <a:lnTo>
                    <a:pt x="18" y="172"/>
                  </a:lnTo>
                  <a:lnTo>
                    <a:pt x="64" y="172"/>
                  </a:lnTo>
                  <a:lnTo>
                    <a:pt x="64" y="84"/>
                  </a:lnTo>
                  <a:lnTo>
                    <a:pt x="60" y="8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5" name="Freeform 242"/>
            <p:cNvSpPr>
              <a:spLocks/>
            </p:cNvSpPr>
            <p:nvPr/>
          </p:nvSpPr>
          <p:spPr bwMode="auto">
            <a:xfrm>
              <a:off x="5166916" y="3413125"/>
              <a:ext cx="73025" cy="69850"/>
            </a:xfrm>
            <a:custGeom>
              <a:avLst/>
              <a:gdLst/>
              <a:ahLst/>
              <a:cxnLst>
                <a:cxn ang="0">
                  <a:pos x="46" y="22"/>
                </a:cxn>
                <a:cxn ang="0">
                  <a:pos x="46" y="22"/>
                </a:cxn>
                <a:cxn ang="0">
                  <a:pos x="44" y="32"/>
                </a:cxn>
                <a:cxn ang="0">
                  <a:pos x="38" y="38"/>
                </a:cxn>
                <a:cxn ang="0">
                  <a:pos x="32" y="44"/>
                </a:cxn>
                <a:cxn ang="0">
                  <a:pos x="22" y="44"/>
                </a:cxn>
                <a:cxn ang="0">
                  <a:pos x="22" y="44"/>
                </a:cxn>
                <a:cxn ang="0">
                  <a:pos x="14" y="44"/>
                </a:cxn>
                <a:cxn ang="0">
                  <a:pos x="8" y="38"/>
                </a:cxn>
                <a:cxn ang="0">
                  <a:pos x="2" y="32"/>
                </a:cxn>
                <a:cxn ang="0">
                  <a:pos x="0" y="22"/>
                </a:cxn>
                <a:cxn ang="0">
                  <a:pos x="0" y="22"/>
                </a:cxn>
                <a:cxn ang="0">
                  <a:pos x="2" y="14"/>
                </a:cxn>
                <a:cxn ang="0">
                  <a:pos x="8" y="6"/>
                </a:cxn>
                <a:cxn ang="0">
                  <a:pos x="14" y="2"/>
                </a:cxn>
                <a:cxn ang="0">
                  <a:pos x="22" y="0"/>
                </a:cxn>
                <a:cxn ang="0">
                  <a:pos x="22"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2" y="44"/>
                  </a:lnTo>
                  <a:lnTo>
                    <a:pt x="22" y="44"/>
                  </a:lnTo>
                  <a:lnTo>
                    <a:pt x="14" y="44"/>
                  </a:lnTo>
                  <a:lnTo>
                    <a:pt x="8" y="38"/>
                  </a:lnTo>
                  <a:lnTo>
                    <a:pt x="2" y="32"/>
                  </a:lnTo>
                  <a:lnTo>
                    <a:pt x="0" y="22"/>
                  </a:lnTo>
                  <a:lnTo>
                    <a:pt x="0" y="22"/>
                  </a:lnTo>
                  <a:lnTo>
                    <a:pt x="2" y="14"/>
                  </a:lnTo>
                  <a:lnTo>
                    <a:pt x="8" y="6"/>
                  </a:lnTo>
                  <a:lnTo>
                    <a:pt x="14" y="2"/>
                  </a:lnTo>
                  <a:lnTo>
                    <a:pt x="22" y="0"/>
                  </a:lnTo>
                  <a:lnTo>
                    <a:pt x="22" y="0"/>
                  </a:lnTo>
                  <a:lnTo>
                    <a:pt x="32" y="2"/>
                  </a:lnTo>
                  <a:lnTo>
                    <a:pt x="38" y="6"/>
                  </a:lnTo>
                  <a:lnTo>
                    <a:pt x="44" y="14"/>
                  </a:lnTo>
                  <a:lnTo>
                    <a:pt x="46" y="2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6" name="Freeform 243"/>
            <p:cNvSpPr>
              <a:spLocks/>
            </p:cNvSpPr>
            <p:nvPr/>
          </p:nvSpPr>
          <p:spPr bwMode="auto">
            <a:xfrm>
              <a:off x="5166916" y="3413125"/>
              <a:ext cx="73025" cy="69850"/>
            </a:xfrm>
            <a:custGeom>
              <a:avLst/>
              <a:gdLst/>
              <a:ahLst/>
              <a:cxnLst>
                <a:cxn ang="0">
                  <a:pos x="46" y="22"/>
                </a:cxn>
                <a:cxn ang="0">
                  <a:pos x="46" y="22"/>
                </a:cxn>
                <a:cxn ang="0">
                  <a:pos x="44" y="32"/>
                </a:cxn>
                <a:cxn ang="0">
                  <a:pos x="38" y="38"/>
                </a:cxn>
                <a:cxn ang="0">
                  <a:pos x="32" y="44"/>
                </a:cxn>
                <a:cxn ang="0">
                  <a:pos x="22" y="44"/>
                </a:cxn>
                <a:cxn ang="0">
                  <a:pos x="22" y="44"/>
                </a:cxn>
                <a:cxn ang="0">
                  <a:pos x="14" y="44"/>
                </a:cxn>
                <a:cxn ang="0">
                  <a:pos x="8" y="38"/>
                </a:cxn>
                <a:cxn ang="0">
                  <a:pos x="2" y="32"/>
                </a:cxn>
                <a:cxn ang="0">
                  <a:pos x="0" y="22"/>
                </a:cxn>
                <a:cxn ang="0">
                  <a:pos x="0" y="22"/>
                </a:cxn>
                <a:cxn ang="0">
                  <a:pos x="2" y="14"/>
                </a:cxn>
                <a:cxn ang="0">
                  <a:pos x="8" y="6"/>
                </a:cxn>
                <a:cxn ang="0">
                  <a:pos x="14" y="2"/>
                </a:cxn>
                <a:cxn ang="0">
                  <a:pos x="22" y="0"/>
                </a:cxn>
                <a:cxn ang="0">
                  <a:pos x="22"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2" y="44"/>
                  </a:lnTo>
                  <a:lnTo>
                    <a:pt x="22" y="44"/>
                  </a:lnTo>
                  <a:lnTo>
                    <a:pt x="14" y="44"/>
                  </a:lnTo>
                  <a:lnTo>
                    <a:pt x="8" y="38"/>
                  </a:lnTo>
                  <a:lnTo>
                    <a:pt x="2" y="32"/>
                  </a:lnTo>
                  <a:lnTo>
                    <a:pt x="0" y="22"/>
                  </a:lnTo>
                  <a:lnTo>
                    <a:pt x="0" y="22"/>
                  </a:lnTo>
                  <a:lnTo>
                    <a:pt x="2" y="14"/>
                  </a:lnTo>
                  <a:lnTo>
                    <a:pt x="8" y="6"/>
                  </a:lnTo>
                  <a:lnTo>
                    <a:pt x="14" y="2"/>
                  </a:lnTo>
                  <a:lnTo>
                    <a:pt x="22" y="0"/>
                  </a:lnTo>
                  <a:lnTo>
                    <a:pt x="22" y="0"/>
                  </a:lnTo>
                  <a:lnTo>
                    <a:pt x="32" y="2"/>
                  </a:lnTo>
                  <a:lnTo>
                    <a:pt x="38" y="6"/>
                  </a:lnTo>
                  <a:lnTo>
                    <a:pt x="44" y="14"/>
                  </a:lnTo>
                  <a:lnTo>
                    <a:pt x="46" y="22"/>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7" name="Freeform 244"/>
            <p:cNvSpPr>
              <a:spLocks/>
            </p:cNvSpPr>
            <p:nvPr/>
          </p:nvSpPr>
          <p:spPr bwMode="auto">
            <a:xfrm>
              <a:off x="5166916" y="3495675"/>
              <a:ext cx="101600" cy="273050"/>
            </a:xfrm>
            <a:custGeom>
              <a:avLst/>
              <a:gdLst/>
              <a:ahLst/>
              <a:cxnLst>
                <a:cxn ang="0">
                  <a:pos x="42" y="0"/>
                </a:cxn>
                <a:cxn ang="0">
                  <a:pos x="4" y="0"/>
                </a:cxn>
                <a:cxn ang="0">
                  <a:pos x="4" y="0"/>
                </a:cxn>
                <a:cxn ang="0">
                  <a:pos x="2" y="0"/>
                </a:cxn>
                <a:cxn ang="0">
                  <a:pos x="2" y="0"/>
                </a:cxn>
                <a:cxn ang="0">
                  <a:pos x="4" y="12"/>
                </a:cxn>
                <a:cxn ang="0">
                  <a:pos x="4" y="84"/>
                </a:cxn>
                <a:cxn ang="0">
                  <a:pos x="0" y="84"/>
                </a:cxn>
                <a:cxn ang="0">
                  <a:pos x="0" y="172"/>
                </a:cxn>
                <a:cxn ang="0">
                  <a:pos x="46" y="172"/>
                </a:cxn>
                <a:cxn ang="0">
                  <a:pos x="46" y="74"/>
                </a:cxn>
                <a:cxn ang="0">
                  <a:pos x="64" y="74"/>
                </a:cxn>
                <a:cxn ang="0">
                  <a:pos x="64" y="38"/>
                </a:cxn>
                <a:cxn ang="0">
                  <a:pos x="64" y="22"/>
                </a:cxn>
                <a:cxn ang="0">
                  <a:pos x="64" y="22"/>
                </a:cxn>
                <a:cxn ang="0">
                  <a:pos x="62" y="14"/>
                </a:cxn>
                <a:cxn ang="0">
                  <a:pos x="58" y="6"/>
                </a:cxn>
                <a:cxn ang="0">
                  <a:pos x="50" y="2"/>
                </a:cxn>
                <a:cxn ang="0">
                  <a:pos x="42" y="0"/>
                </a:cxn>
              </a:cxnLst>
              <a:rect l="0" t="0" r="r" b="b"/>
              <a:pathLst>
                <a:path w="64" h="172">
                  <a:moveTo>
                    <a:pt x="42" y="0"/>
                  </a:moveTo>
                  <a:lnTo>
                    <a:pt x="4" y="0"/>
                  </a:lnTo>
                  <a:lnTo>
                    <a:pt x="4" y="0"/>
                  </a:lnTo>
                  <a:lnTo>
                    <a:pt x="2" y="0"/>
                  </a:lnTo>
                  <a:lnTo>
                    <a:pt x="2" y="0"/>
                  </a:lnTo>
                  <a:lnTo>
                    <a:pt x="4" y="12"/>
                  </a:lnTo>
                  <a:lnTo>
                    <a:pt x="4" y="84"/>
                  </a:lnTo>
                  <a:lnTo>
                    <a:pt x="0" y="84"/>
                  </a:lnTo>
                  <a:lnTo>
                    <a:pt x="0" y="172"/>
                  </a:lnTo>
                  <a:lnTo>
                    <a:pt x="46" y="172"/>
                  </a:lnTo>
                  <a:lnTo>
                    <a:pt x="46" y="74"/>
                  </a:lnTo>
                  <a:lnTo>
                    <a:pt x="64" y="74"/>
                  </a:lnTo>
                  <a:lnTo>
                    <a:pt x="64" y="38"/>
                  </a:lnTo>
                  <a:lnTo>
                    <a:pt x="64" y="22"/>
                  </a:lnTo>
                  <a:lnTo>
                    <a:pt x="64" y="22"/>
                  </a:lnTo>
                  <a:lnTo>
                    <a:pt x="62" y="14"/>
                  </a:lnTo>
                  <a:lnTo>
                    <a:pt x="58" y="6"/>
                  </a:lnTo>
                  <a:lnTo>
                    <a:pt x="50" y="2"/>
                  </a:lnTo>
                  <a:lnTo>
                    <a:pt x="4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8" name="Freeform 245"/>
            <p:cNvSpPr>
              <a:spLocks/>
            </p:cNvSpPr>
            <p:nvPr/>
          </p:nvSpPr>
          <p:spPr bwMode="auto">
            <a:xfrm>
              <a:off x="5196114" y="3495675"/>
              <a:ext cx="101600" cy="273050"/>
            </a:xfrm>
            <a:custGeom>
              <a:avLst/>
              <a:gdLst/>
              <a:ahLst/>
              <a:cxnLst>
                <a:cxn ang="0">
                  <a:pos x="42" y="0"/>
                </a:cxn>
                <a:cxn ang="0">
                  <a:pos x="4" y="0"/>
                </a:cxn>
                <a:cxn ang="0">
                  <a:pos x="4" y="0"/>
                </a:cxn>
                <a:cxn ang="0">
                  <a:pos x="2" y="0"/>
                </a:cxn>
                <a:cxn ang="0">
                  <a:pos x="2" y="0"/>
                </a:cxn>
                <a:cxn ang="0">
                  <a:pos x="4" y="12"/>
                </a:cxn>
                <a:cxn ang="0">
                  <a:pos x="4" y="84"/>
                </a:cxn>
                <a:cxn ang="0">
                  <a:pos x="0" y="84"/>
                </a:cxn>
                <a:cxn ang="0">
                  <a:pos x="0" y="172"/>
                </a:cxn>
                <a:cxn ang="0">
                  <a:pos x="46" y="172"/>
                </a:cxn>
                <a:cxn ang="0">
                  <a:pos x="46" y="74"/>
                </a:cxn>
                <a:cxn ang="0">
                  <a:pos x="64" y="74"/>
                </a:cxn>
                <a:cxn ang="0">
                  <a:pos x="64" y="38"/>
                </a:cxn>
                <a:cxn ang="0">
                  <a:pos x="64" y="22"/>
                </a:cxn>
                <a:cxn ang="0">
                  <a:pos x="64" y="22"/>
                </a:cxn>
                <a:cxn ang="0">
                  <a:pos x="62" y="14"/>
                </a:cxn>
                <a:cxn ang="0">
                  <a:pos x="58" y="6"/>
                </a:cxn>
                <a:cxn ang="0">
                  <a:pos x="50" y="2"/>
                </a:cxn>
                <a:cxn ang="0">
                  <a:pos x="42" y="0"/>
                </a:cxn>
              </a:cxnLst>
              <a:rect l="0" t="0" r="r" b="b"/>
              <a:pathLst>
                <a:path w="64" h="172">
                  <a:moveTo>
                    <a:pt x="42" y="0"/>
                  </a:moveTo>
                  <a:lnTo>
                    <a:pt x="4" y="0"/>
                  </a:lnTo>
                  <a:lnTo>
                    <a:pt x="4" y="0"/>
                  </a:lnTo>
                  <a:lnTo>
                    <a:pt x="2" y="0"/>
                  </a:lnTo>
                  <a:lnTo>
                    <a:pt x="2" y="0"/>
                  </a:lnTo>
                  <a:lnTo>
                    <a:pt x="4" y="12"/>
                  </a:lnTo>
                  <a:lnTo>
                    <a:pt x="4" y="84"/>
                  </a:lnTo>
                  <a:lnTo>
                    <a:pt x="0" y="84"/>
                  </a:lnTo>
                  <a:lnTo>
                    <a:pt x="0" y="172"/>
                  </a:lnTo>
                  <a:lnTo>
                    <a:pt x="46" y="172"/>
                  </a:lnTo>
                  <a:lnTo>
                    <a:pt x="46" y="74"/>
                  </a:lnTo>
                  <a:lnTo>
                    <a:pt x="64" y="74"/>
                  </a:lnTo>
                  <a:lnTo>
                    <a:pt x="64" y="38"/>
                  </a:lnTo>
                  <a:lnTo>
                    <a:pt x="64" y="22"/>
                  </a:lnTo>
                  <a:lnTo>
                    <a:pt x="64" y="22"/>
                  </a:lnTo>
                  <a:lnTo>
                    <a:pt x="62" y="14"/>
                  </a:lnTo>
                  <a:lnTo>
                    <a:pt x="58" y="6"/>
                  </a:lnTo>
                  <a:lnTo>
                    <a:pt x="50" y="2"/>
                  </a:lnTo>
                  <a:lnTo>
                    <a:pt x="42" y="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9" name="Freeform 246"/>
            <p:cNvSpPr>
              <a:spLocks/>
            </p:cNvSpPr>
            <p:nvPr/>
          </p:nvSpPr>
          <p:spPr bwMode="auto">
            <a:xfrm>
              <a:off x="5039916" y="3387725"/>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0" name="Freeform 247"/>
            <p:cNvSpPr>
              <a:spLocks/>
            </p:cNvSpPr>
            <p:nvPr/>
          </p:nvSpPr>
          <p:spPr bwMode="auto">
            <a:xfrm>
              <a:off x="5039916" y="3387725"/>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1" name="Freeform 248"/>
            <p:cNvSpPr>
              <a:spLocks/>
            </p:cNvSpPr>
            <p:nvPr/>
          </p:nvSpPr>
          <p:spPr bwMode="auto">
            <a:xfrm>
              <a:off x="5008166" y="3476625"/>
              <a:ext cx="139700" cy="292100"/>
            </a:xfrm>
            <a:custGeom>
              <a:avLst/>
              <a:gdLst/>
              <a:ahLst/>
              <a:cxnLst>
                <a:cxn ang="0">
                  <a:pos x="64" y="0"/>
                </a:cxn>
                <a:cxn ang="0">
                  <a:pos x="24" y="0"/>
                </a:cxn>
                <a:cxn ang="0">
                  <a:pos x="24" y="0"/>
                </a:cxn>
                <a:cxn ang="0">
                  <a:pos x="14" y="2"/>
                </a:cxn>
                <a:cxn ang="0">
                  <a:pos x="8" y="8"/>
                </a:cxn>
                <a:cxn ang="0">
                  <a:pos x="2" y="14"/>
                </a:cxn>
                <a:cxn ang="0">
                  <a:pos x="0" y="24"/>
                </a:cxn>
                <a:cxn ang="0">
                  <a:pos x="0" y="40"/>
                </a:cxn>
                <a:cxn ang="0">
                  <a:pos x="0" y="80"/>
                </a:cxn>
                <a:cxn ang="0">
                  <a:pos x="20" y="80"/>
                </a:cxn>
                <a:cxn ang="0">
                  <a:pos x="20" y="184"/>
                </a:cxn>
                <a:cxn ang="0">
                  <a:pos x="68" y="184"/>
                </a:cxn>
                <a:cxn ang="0">
                  <a:pos x="68" y="80"/>
                </a:cxn>
                <a:cxn ang="0">
                  <a:pos x="88" y="80"/>
                </a:cxn>
                <a:cxn ang="0">
                  <a:pos x="88" y="40"/>
                </a:cxn>
                <a:cxn ang="0">
                  <a:pos x="88" y="24"/>
                </a:cxn>
                <a:cxn ang="0">
                  <a:pos x="88" y="24"/>
                </a:cxn>
                <a:cxn ang="0">
                  <a:pos x="86" y="14"/>
                </a:cxn>
                <a:cxn ang="0">
                  <a:pos x="80" y="8"/>
                </a:cxn>
                <a:cxn ang="0">
                  <a:pos x="74" y="2"/>
                </a:cxn>
                <a:cxn ang="0">
                  <a:pos x="64" y="0"/>
                </a:cxn>
              </a:cxnLst>
              <a:rect l="0" t="0" r="r" b="b"/>
              <a:pathLst>
                <a:path w="88" h="184">
                  <a:moveTo>
                    <a:pt x="64" y="0"/>
                  </a:moveTo>
                  <a:lnTo>
                    <a:pt x="24" y="0"/>
                  </a:lnTo>
                  <a:lnTo>
                    <a:pt x="24" y="0"/>
                  </a:lnTo>
                  <a:lnTo>
                    <a:pt x="14" y="2"/>
                  </a:lnTo>
                  <a:lnTo>
                    <a:pt x="8" y="8"/>
                  </a:lnTo>
                  <a:lnTo>
                    <a:pt x="2" y="14"/>
                  </a:lnTo>
                  <a:lnTo>
                    <a:pt x="0" y="24"/>
                  </a:lnTo>
                  <a:lnTo>
                    <a:pt x="0" y="40"/>
                  </a:lnTo>
                  <a:lnTo>
                    <a:pt x="0" y="80"/>
                  </a:lnTo>
                  <a:lnTo>
                    <a:pt x="20" y="80"/>
                  </a:lnTo>
                  <a:lnTo>
                    <a:pt x="20" y="184"/>
                  </a:lnTo>
                  <a:lnTo>
                    <a:pt x="68" y="184"/>
                  </a:lnTo>
                  <a:lnTo>
                    <a:pt x="68" y="80"/>
                  </a:lnTo>
                  <a:lnTo>
                    <a:pt x="88" y="80"/>
                  </a:lnTo>
                  <a:lnTo>
                    <a:pt x="88" y="40"/>
                  </a:lnTo>
                  <a:lnTo>
                    <a:pt x="88" y="24"/>
                  </a:lnTo>
                  <a:lnTo>
                    <a:pt x="88" y="24"/>
                  </a:lnTo>
                  <a:lnTo>
                    <a:pt x="86" y="14"/>
                  </a:lnTo>
                  <a:lnTo>
                    <a:pt x="80" y="8"/>
                  </a:lnTo>
                  <a:lnTo>
                    <a:pt x="74" y="2"/>
                  </a:lnTo>
                  <a:lnTo>
                    <a:pt x="64"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2" name="Freeform 249"/>
            <p:cNvSpPr>
              <a:spLocks/>
            </p:cNvSpPr>
            <p:nvPr/>
          </p:nvSpPr>
          <p:spPr bwMode="auto">
            <a:xfrm>
              <a:off x="5008166" y="3476625"/>
              <a:ext cx="139700" cy="292100"/>
            </a:xfrm>
            <a:custGeom>
              <a:avLst/>
              <a:gdLst/>
              <a:ahLst/>
              <a:cxnLst>
                <a:cxn ang="0">
                  <a:pos x="64" y="0"/>
                </a:cxn>
                <a:cxn ang="0">
                  <a:pos x="24" y="0"/>
                </a:cxn>
                <a:cxn ang="0">
                  <a:pos x="24" y="0"/>
                </a:cxn>
                <a:cxn ang="0">
                  <a:pos x="14" y="2"/>
                </a:cxn>
                <a:cxn ang="0">
                  <a:pos x="8" y="8"/>
                </a:cxn>
                <a:cxn ang="0">
                  <a:pos x="2" y="14"/>
                </a:cxn>
                <a:cxn ang="0">
                  <a:pos x="0" y="24"/>
                </a:cxn>
                <a:cxn ang="0">
                  <a:pos x="0" y="40"/>
                </a:cxn>
                <a:cxn ang="0">
                  <a:pos x="0" y="80"/>
                </a:cxn>
                <a:cxn ang="0">
                  <a:pos x="20" y="80"/>
                </a:cxn>
                <a:cxn ang="0">
                  <a:pos x="20" y="184"/>
                </a:cxn>
                <a:cxn ang="0">
                  <a:pos x="68" y="184"/>
                </a:cxn>
                <a:cxn ang="0">
                  <a:pos x="68" y="80"/>
                </a:cxn>
                <a:cxn ang="0">
                  <a:pos x="88" y="80"/>
                </a:cxn>
                <a:cxn ang="0">
                  <a:pos x="88" y="40"/>
                </a:cxn>
                <a:cxn ang="0">
                  <a:pos x="88" y="24"/>
                </a:cxn>
                <a:cxn ang="0">
                  <a:pos x="88" y="24"/>
                </a:cxn>
                <a:cxn ang="0">
                  <a:pos x="86" y="14"/>
                </a:cxn>
                <a:cxn ang="0">
                  <a:pos x="80" y="8"/>
                </a:cxn>
                <a:cxn ang="0">
                  <a:pos x="74" y="2"/>
                </a:cxn>
                <a:cxn ang="0">
                  <a:pos x="64" y="0"/>
                </a:cxn>
              </a:cxnLst>
              <a:rect l="0" t="0" r="r" b="b"/>
              <a:pathLst>
                <a:path w="88" h="184">
                  <a:moveTo>
                    <a:pt x="64" y="0"/>
                  </a:moveTo>
                  <a:lnTo>
                    <a:pt x="24" y="0"/>
                  </a:lnTo>
                  <a:lnTo>
                    <a:pt x="24" y="0"/>
                  </a:lnTo>
                  <a:lnTo>
                    <a:pt x="14" y="2"/>
                  </a:lnTo>
                  <a:lnTo>
                    <a:pt x="8" y="8"/>
                  </a:lnTo>
                  <a:lnTo>
                    <a:pt x="2" y="14"/>
                  </a:lnTo>
                  <a:lnTo>
                    <a:pt x="0" y="24"/>
                  </a:lnTo>
                  <a:lnTo>
                    <a:pt x="0" y="40"/>
                  </a:lnTo>
                  <a:lnTo>
                    <a:pt x="0" y="80"/>
                  </a:lnTo>
                  <a:lnTo>
                    <a:pt x="20" y="80"/>
                  </a:lnTo>
                  <a:lnTo>
                    <a:pt x="20" y="184"/>
                  </a:lnTo>
                  <a:lnTo>
                    <a:pt x="68" y="184"/>
                  </a:lnTo>
                  <a:lnTo>
                    <a:pt x="68" y="80"/>
                  </a:lnTo>
                  <a:lnTo>
                    <a:pt x="88" y="80"/>
                  </a:lnTo>
                  <a:lnTo>
                    <a:pt x="88" y="40"/>
                  </a:lnTo>
                  <a:lnTo>
                    <a:pt x="88" y="24"/>
                  </a:lnTo>
                  <a:lnTo>
                    <a:pt x="88" y="24"/>
                  </a:lnTo>
                  <a:lnTo>
                    <a:pt x="86" y="14"/>
                  </a:lnTo>
                  <a:lnTo>
                    <a:pt x="80" y="8"/>
                  </a:lnTo>
                  <a:lnTo>
                    <a:pt x="74" y="2"/>
                  </a:lnTo>
                  <a:lnTo>
                    <a:pt x="64" y="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43" name="グループ化 315"/>
          <p:cNvGrpSpPr/>
          <p:nvPr/>
        </p:nvGrpSpPr>
        <p:grpSpPr>
          <a:xfrm>
            <a:off x="5184240" y="1944000"/>
            <a:ext cx="355569" cy="355569"/>
            <a:chOff x="4887516" y="3387725"/>
            <a:chExt cx="381000" cy="381000"/>
          </a:xfrm>
          <a:solidFill>
            <a:srgbClr val="54C2F0"/>
          </a:solidFill>
        </p:grpSpPr>
        <p:sp>
          <p:nvSpPr>
            <p:cNvPr id="144" name="Freeform 239"/>
            <p:cNvSpPr>
              <a:spLocks/>
            </p:cNvSpPr>
            <p:nvPr/>
          </p:nvSpPr>
          <p:spPr bwMode="auto">
            <a:xfrm>
              <a:off x="4916091" y="3413125"/>
              <a:ext cx="73025" cy="69850"/>
            </a:xfrm>
            <a:custGeom>
              <a:avLst/>
              <a:gdLst/>
              <a:ahLst/>
              <a:cxnLst>
                <a:cxn ang="0">
                  <a:pos x="46" y="22"/>
                </a:cxn>
                <a:cxn ang="0">
                  <a:pos x="46" y="22"/>
                </a:cxn>
                <a:cxn ang="0">
                  <a:pos x="44" y="32"/>
                </a:cxn>
                <a:cxn ang="0">
                  <a:pos x="38" y="38"/>
                </a:cxn>
                <a:cxn ang="0">
                  <a:pos x="32" y="44"/>
                </a:cxn>
                <a:cxn ang="0">
                  <a:pos x="24" y="44"/>
                </a:cxn>
                <a:cxn ang="0">
                  <a:pos x="24" y="44"/>
                </a:cxn>
                <a:cxn ang="0">
                  <a:pos x="14" y="44"/>
                </a:cxn>
                <a:cxn ang="0">
                  <a:pos x="8" y="38"/>
                </a:cxn>
                <a:cxn ang="0">
                  <a:pos x="2" y="32"/>
                </a:cxn>
                <a:cxn ang="0">
                  <a:pos x="0" y="22"/>
                </a:cxn>
                <a:cxn ang="0">
                  <a:pos x="0" y="22"/>
                </a:cxn>
                <a:cxn ang="0">
                  <a:pos x="2" y="14"/>
                </a:cxn>
                <a:cxn ang="0">
                  <a:pos x="8" y="6"/>
                </a:cxn>
                <a:cxn ang="0">
                  <a:pos x="14" y="2"/>
                </a:cxn>
                <a:cxn ang="0">
                  <a:pos x="24" y="0"/>
                </a:cxn>
                <a:cxn ang="0">
                  <a:pos x="24"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4" y="44"/>
                  </a:lnTo>
                  <a:lnTo>
                    <a:pt x="24" y="44"/>
                  </a:lnTo>
                  <a:lnTo>
                    <a:pt x="14" y="44"/>
                  </a:lnTo>
                  <a:lnTo>
                    <a:pt x="8" y="38"/>
                  </a:lnTo>
                  <a:lnTo>
                    <a:pt x="2" y="32"/>
                  </a:lnTo>
                  <a:lnTo>
                    <a:pt x="0" y="22"/>
                  </a:lnTo>
                  <a:lnTo>
                    <a:pt x="0" y="22"/>
                  </a:lnTo>
                  <a:lnTo>
                    <a:pt x="2" y="14"/>
                  </a:lnTo>
                  <a:lnTo>
                    <a:pt x="8" y="6"/>
                  </a:lnTo>
                  <a:lnTo>
                    <a:pt x="14" y="2"/>
                  </a:lnTo>
                  <a:lnTo>
                    <a:pt x="24" y="0"/>
                  </a:lnTo>
                  <a:lnTo>
                    <a:pt x="24" y="0"/>
                  </a:lnTo>
                  <a:lnTo>
                    <a:pt x="32" y="2"/>
                  </a:lnTo>
                  <a:lnTo>
                    <a:pt x="38" y="6"/>
                  </a:lnTo>
                  <a:lnTo>
                    <a:pt x="44" y="14"/>
                  </a:lnTo>
                  <a:lnTo>
                    <a:pt x="46" y="2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5" name="Freeform 240"/>
            <p:cNvSpPr>
              <a:spLocks/>
            </p:cNvSpPr>
            <p:nvPr/>
          </p:nvSpPr>
          <p:spPr bwMode="auto">
            <a:xfrm>
              <a:off x="4916091" y="3413125"/>
              <a:ext cx="73025" cy="69850"/>
            </a:xfrm>
            <a:custGeom>
              <a:avLst/>
              <a:gdLst/>
              <a:ahLst/>
              <a:cxnLst>
                <a:cxn ang="0">
                  <a:pos x="46" y="22"/>
                </a:cxn>
                <a:cxn ang="0">
                  <a:pos x="46" y="22"/>
                </a:cxn>
                <a:cxn ang="0">
                  <a:pos x="44" y="32"/>
                </a:cxn>
                <a:cxn ang="0">
                  <a:pos x="38" y="38"/>
                </a:cxn>
                <a:cxn ang="0">
                  <a:pos x="32" y="44"/>
                </a:cxn>
                <a:cxn ang="0">
                  <a:pos x="24" y="44"/>
                </a:cxn>
                <a:cxn ang="0">
                  <a:pos x="24" y="44"/>
                </a:cxn>
                <a:cxn ang="0">
                  <a:pos x="14" y="44"/>
                </a:cxn>
                <a:cxn ang="0">
                  <a:pos x="8" y="38"/>
                </a:cxn>
                <a:cxn ang="0">
                  <a:pos x="2" y="32"/>
                </a:cxn>
                <a:cxn ang="0">
                  <a:pos x="0" y="22"/>
                </a:cxn>
                <a:cxn ang="0">
                  <a:pos x="0" y="22"/>
                </a:cxn>
                <a:cxn ang="0">
                  <a:pos x="2" y="14"/>
                </a:cxn>
                <a:cxn ang="0">
                  <a:pos x="8" y="6"/>
                </a:cxn>
                <a:cxn ang="0">
                  <a:pos x="14" y="2"/>
                </a:cxn>
                <a:cxn ang="0">
                  <a:pos x="24" y="0"/>
                </a:cxn>
                <a:cxn ang="0">
                  <a:pos x="24"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4" y="44"/>
                  </a:lnTo>
                  <a:lnTo>
                    <a:pt x="24" y="44"/>
                  </a:lnTo>
                  <a:lnTo>
                    <a:pt x="14" y="44"/>
                  </a:lnTo>
                  <a:lnTo>
                    <a:pt x="8" y="38"/>
                  </a:lnTo>
                  <a:lnTo>
                    <a:pt x="2" y="32"/>
                  </a:lnTo>
                  <a:lnTo>
                    <a:pt x="0" y="22"/>
                  </a:lnTo>
                  <a:lnTo>
                    <a:pt x="0" y="22"/>
                  </a:lnTo>
                  <a:lnTo>
                    <a:pt x="2" y="14"/>
                  </a:lnTo>
                  <a:lnTo>
                    <a:pt x="8" y="6"/>
                  </a:lnTo>
                  <a:lnTo>
                    <a:pt x="14" y="2"/>
                  </a:lnTo>
                  <a:lnTo>
                    <a:pt x="24" y="0"/>
                  </a:lnTo>
                  <a:lnTo>
                    <a:pt x="24" y="0"/>
                  </a:lnTo>
                  <a:lnTo>
                    <a:pt x="32" y="2"/>
                  </a:lnTo>
                  <a:lnTo>
                    <a:pt x="38" y="6"/>
                  </a:lnTo>
                  <a:lnTo>
                    <a:pt x="44" y="14"/>
                  </a:lnTo>
                  <a:lnTo>
                    <a:pt x="46" y="22"/>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6" name="Freeform 241"/>
            <p:cNvSpPr>
              <a:spLocks/>
            </p:cNvSpPr>
            <p:nvPr/>
          </p:nvSpPr>
          <p:spPr bwMode="auto">
            <a:xfrm>
              <a:off x="4887516" y="3495675"/>
              <a:ext cx="101600" cy="273050"/>
            </a:xfrm>
            <a:custGeom>
              <a:avLst/>
              <a:gdLst/>
              <a:ahLst/>
              <a:cxnLst>
                <a:cxn ang="0">
                  <a:pos x="60" y="84"/>
                </a:cxn>
                <a:cxn ang="0">
                  <a:pos x="60" y="12"/>
                </a:cxn>
                <a:cxn ang="0">
                  <a:pos x="60" y="12"/>
                </a:cxn>
                <a:cxn ang="0">
                  <a:pos x="62" y="0"/>
                </a:cxn>
                <a:cxn ang="0">
                  <a:pos x="62" y="0"/>
                </a:cxn>
                <a:cxn ang="0">
                  <a:pos x="60" y="0"/>
                </a:cxn>
                <a:cxn ang="0">
                  <a:pos x="22" y="0"/>
                </a:cxn>
                <a:cxn ang="0">
                  <a:pos x="22" y="0"/>
                </a:cxn>
                <a:cxn ang="0">
                  <a:pos x="14" y="2"/>
                </a:cxn>
                <a:cxn ang="0">
                  <a:pos x="6" y="6"/>
                </a:cxn>
                <a:cxn ang="0">
                  <a:pos x="2" y="14"/>
                </a:cxn>
                <a:cxn ang="0">
                  <a:pos x="0" y="22"/>
                </a:cxn>
                <a:cxn ang="0">
                  <a:pos x="0" y="38"/>
                </a:cxn>
                <a:cxn ang="0">
                  <a:pos x="0" y="74"/>
                </a:cxn>
                <a:cxn ang="0">
                  <a:pos x="18" y="74"/>
                </a:cxn>
                <a:cxn ang="0">
                  <a:pos x="18" y="172"/>
                </a:cxn>
                <a:cxn ang="0">
                  <a:pos x="64" y="172"/>
                </a:cxn>
                <a:cxn ang="0">
                  <a:pos x="64" y="84"/>
                </a:cxn>
                <a:cxn ang="0">
                  <a:pos x="60" y="84"/>
                </a:cxn>
              </a:cxnLst>
              <a:rect l="0" t="0" r="r" b="b"/>
              <a:pathLst>
                <a:path w="64" h="172">
                  <a:moveTo>
                    <a:pt x="60" y="84"/>
                  </a:moveTo>
                  <a:lnTo>
                    <a:pt x="60" y="12"/>
                  </a:lnTo>
                  <a:lnTo>
                    <a:pt x="60" y="12"/>
                  </a:lnTo>
                  <a:lnTo>
                    <a:pt x="62" y="0"/>
                  </a:lnTo>
                  <a:lnTo>
                    <a:pt x="62" y="0"/>
                  </a:lnTo>
                  <a:lnTo>
                    <a:pt x="60" y="0"/>
                  </a:lnTo>
                  <a:lnTo>
                    <a:pt x="22" y="0"/>
                  </a:lnTo>
                  <a:lnTo>
                    <a:pt x="22" y="0"/>
                  </a:lnTo>
                  <a:lnTo>
                    <a:pt x="14" y="2"/>
                  </a:lnTo>
                  <a:lnTo>
                    <a:pt x="6" y="6"/>
                  </a:lnTo>
                  <a:lnTo>
                    <a:pt x="2" y="14"/>
                  </a:lnTo>
                  <a:lnTo>
                    <a:pt x="0" y="22"/>
                  </a:lnTo>
                  <a:lnTo>
                    <a:pt x="0" y="38"/>
                  </a:lnTo>
                  <a:lnTo>
                    <a:pt x="0" y="74"/>
                  </a:lnTo>
                  <a:lnTo>
                    <a:pt x="18" y="74"/>
                  </a:lnTo>
                  <a:lnTo>
                    <a:pt x="18" y="172"/>
                  </a:lnTo>
                  <a:lnTo>
                    <a:pt x="64" y="172"/>
                  </a:lnTo>
                  <a:lnTo>
                    <a:pt x="64" y="84"/>
                  </a:lnTo>
                  <a:lnTo>
                    <a:pt x="60" y="8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7" name="Freeform 242"/>
            <p:cNvSpPr>
              <a:spLocks/>
            </p:cNvSpPr>
            <p:nvPr/>
          </p:nvSpPr>
          <p:spPr bwMode="auto">
            <a:xfrm>
              <a:off x="5166916" y="3413125"/>
              <a:ext cx="73025" cy="69850"/>
            </a:xfrm>
            <a:custGeom>
              <a:avLst/>
              <a:gdLst/>
              <a:ahLst/>
              <a:cxnLst>
                <a:cxn ang="0">
                  <a:pos x="46" y="22"/>
                </a:cxn>
                <a:cxn ang="0">
                  <a:pos x="46" y="22"/>
                </a:cxn>
                <a:cxn ang="0">
                  <a:pos x="44" y="32"/>
                </a:cxn>
                <a:cxn ang="0">
                  <a:pos x="38" y="38"/>
                </a:cxn>
                <a:cxn ang="0">
                  <a:pos x="32" y="44"/>
                </a:cxn>
                <a:cxn ang="0">
                  <a:pos x="22" y="44"/>
                </a:cxn>
                <a:cxn ang="0">
                  <a:pos x="22" y="44"/>
                </a:cxn>
                <a:cxn ang="0">
                  <a:pos x="14" y="44"/>
                </a:cxn>
                <a:cxn ang="0">
                  <a:pos x="8" y="38"/>
                </a:cxn>
                <a:cxn ang="0">
                  <a:pos x="2" y="32"/>
                </a:cxn>
                <a:cxn ang="0">
                  <a:pos x="0" y="22"/>
                </a:cxn>
                <a:cxn ang="0">
                  <a:pos x="0" y="22"/>
                </a:cxn>
                <a:cxn ang="0">
                  <a:pos x="2" y="14"/>
                </a:cxn>
                <a:cxn ang="0">
                  <a:pos x="8" y="6"/>
                </a:cxn>
                <a:cxn ang="0">
                  <a:pos x="14" y="2"/>
                </a:cxn>
                <a:cxn ang="0">
                  <a:pos x="22" y="0"/>
                </a:cxn>
                <a:cxn ang="0">
                  <a:pos x="22"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2" y="44"/>
                  </a:lnTo>
                  <a:lnTo>
                    <a:pt x="22" y="44"/>
                  </a:lnTo>
                  <a:lnTo>
                    <a:pt x="14" y="44"/>
                  </a:lnTo>
                  <a:lnTo>
                    <a:pt x="8" y="38"/>
                  </a:lnTo>
                  <a:lnTo>
                    <a:pt x="2" y="32"/>
                  </a:lnTo>
                  <a:lnTo>
                    <a:pt x="0" y="22"/>
                  </a:lnTo>
                  <a:lnTo>
                    <a:pt x="0" y="22"/>
                  </a:lnTo>
                  <a:lnTo>
                    <a:pt x="2" y="14"/>
                  </a:lnTo>
                  <a:lnTo>
                    <a:pt x="8" y="6"/>
                  </a:lnTo>
                  <a:lnTo>
                    <a:pt x="14" y="2"/>
                  </a:lnTo>
                  <a:lnTo>
                    <a:pt x="22" y="0"/>
                  </a:lnTo>
                  <a:lnTo>
                    <a:pt x="22" y="0"/>
                  </a:lnTo>
                  <a:lnTo>
                    <a:pt x="32" y="2"/>
                  </a:lnTo>
                  <a:lnTo>
                    <a:pt x="38" y="6"/>
                  </a:lnTo>
                  <a:lnTo>
                    <a:pt x="44" y="14"/>
                  </a:lnTo>
                  <a:lnTo>
                    <a:pt x="46" y="2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8" name="Freeform 243"/>
            <p:cNvSpPr>
              <a:spLocks/>
            </p:cNvSpPr>
            <p:nvPr/>
          </p:nvSpPr>
          <p:spPr bwMode="auto">
            <a:xfrm>
              <a:off x="5166916" y="3413125"/>
              <a:ext cx="73025" cy="69850"/>
            </a:xfrm>
            <a:custGeom>
              <a:avLst/>
              <a:gdLst/>
              <a:ahLst/>
              <a:cxnLst>
                <a:cxn ang="0">
                  <a:pos x="46" y="22"/>
                </a:cxn>
                <a:cxn ang="0">
                  <a:pos x="46" y="22"/>
                </a:cxn>
                <a:cxn ang="0">
                  <a:pos x="44" y="32"/>
                </a:cxn>
                <a:cxn ang="0">
                  <a:pos x="38" y="38"/>
                </a:cxn>
                <a:cxn ang="0">
                  <a:pos x="32" y="44"/>
                </a:cxn>
                <a:cxn ang="0">
                  <a:pos x="22" y="44"/>
                </a:cxn>
                <a:cxn ang="0">
                  <a:pos x="22" y="44"/>
                </a:cxn>
                <a:cxn ang="0">
                  <a:pos x="14" y="44"/>
                </a:cxn>
                <a:cxn ang="0">
                  <a:pos x="8" y="38"/>
                </a:cxn>
                <a:cxn ang="0">
                  <a:pos x="2" y="32"/>
                </a:cxn>
                <a:cxn ang="0">
                  <a:pos x="0" y="22"/>
                </a:cxn>
                <a:cxn ang="0">
                  <a:pos x="0" y="22"/>
                </a:cxn>
                <a:cxn ang="0">
                  <a:pos x="2" y="14"/>
                </a:cxn>
                <a:cxn ang="0">
                  <a:pos x="8" y="6"/>
                </a:cxn>
                <a:cxn ang="0">
                  <a:pos x="14" y="2"/>
                </a:cxn>
                <a:cxn ang="0">
                  <a:pos x="22" y="0"/>
                </a:cxn>
                <a:cxn ang="0">
                  <a:pos x="22"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2" y="44"/>
                  </a:lnTo>
                  <a:lnTo>
                    <a:pt x="22" y="44"/>
                  </a:lnTo>
                  <a:lnTo>
                    <a:pt x="14" y="44"/>
                  </a:lnTo>
                  <a:lnTo>
                    <a:pt x="8" y="38"/>
                  </a:lnTo>
                  <a:lnTo>
                    <a:pt x="2" y="32"/>
                  </a:lnTo>
                  <a:lnTo>
                    <a:pt x="0" y="22"/>
                  </a:lnTo>
                  <a:lnTo>
                    <a:pt x="0" y="22"/>
                  </a:lnTo>
                  <a:lnTo>
                    <a:pt x="2" y="14"/>
                  </a:lnTo>
                  <a:lnTo>
                    <a:pt x="8" y="6"/>
                  </a:lnTo>
                  <a:lnTo>
                    <a:pt x="14" y="2"/>
                  </a:lnTo>
                  <a:lnTo>
                    <a:pt x="22" y="0"/>
                  </a:lnTo>
                  <a:lnTo>
                    <a:pt x="22" y="0"/>
                  </a:lnTo>
                  <a:lnTo>
                    <a:pt x="32" y="2"/>
                  </a:lnTo>
                  <a:lnTo>
                    <a:pt x="38" y="6"/>
                  </a:lnTo>
                  <a:lnTo>
                    <a:pt x="44" y="14"/>
                  </a:lnTo>
                  <a:lnTo>
                    <a:pt x="46" y="22"/>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9" name="Freeform 244"/>
            <p:cNvSpPr>
              <a:spLocks/>
            </p:cNvSpPr>
            <p:nvPr/>
          </p:nvSpPr>
          <p:spPr bwMode="auto">
            <a:xfrm>
              <a:off x="5166916" y="3495675"/>
              <a:ext cx="101600" cy="273050"/>
            </a:xfrm>
            <a:custGeom>
              <a:avLst/>
              <a:gdLst/>
              <a:ahLst/>
              <a:cxnLst>
                <a:cxn ang="0">
                  <a:pos x="42" y="0"/>
                </a:cxn>
                <a:cxn ang="0">
                  <a:pos x="4" y="0"/>
                </a:cxn>
                <a:cxn ang="0">
                  <a:pos x="4" y="0"/>
                </a:cxn>
                <a:cxn ang="0">
                  <a:pos x="2" y="0"/>
                </a:cxn>
                <a:cxn ang="0">
                  <a:pos x="2" y="0"/>
                </a:cxn>
                <a:cxn ang="0">
                  <a:pos x="4" y="12"/>
                </a:cxn>
                <a:cxn ang="0">
                  <a:pos x="4" y="84"/>
                </a:cxn>
                <a:cxn ang="0">
                  <a:pos x="0" y="84"/>
                </a:cxn>
                <a:cxn ang="0">
                  <a:pos x="0" y="172"/>
                </a:cxn>
                <a:cxn ang="0">
                  <a:pos x="46" y="172"/>
                </a:cxn>
                <a:cxn ang="0">
                  <a:pos x="46" y="74"/>
                </a:cxn>
                <a:cxn ang="0">
                  <a:pos x="64" y="74"/>
                </a:cxn>
                <a:cxn ang="0">
                  <a:pos x="64" y="38"/>
                </a:cxn>
                <a:cxn ang="0">
                  <a:pos x="64" y="22"/>
                </a:cxn>
                <a:cxn ang="0">
                  <a:pos x="64" y="22"/>
                </a:cxn>
                <a:cxn ang="0">
                  <a:pos x="62" y="14"/>
                </a:cxn>
                <a:cxn ang="0">
                  <a:pos x="58" y="6"/>
                </a:cxn>
                <a:cxn ang="0">
                  <a:pos x="50" y="2"/>
                </a:cxn>
                <a:cxn ang="0">
                  <a:pos x="42" y="0"/>
                </a:cxn>
              </a:cxnLst>
              <a:rect l="0" t="0" r="r" b="b"/>
              <a:pathLst>
                <a:path w="64" h="172">
                  <a:moveTo>
                    <a:pt x="42" y="0"/>
                  </a:moveTo>
                  <a:lnTo>
                    <a:pt x="4" y="0"/>
                  </a:lnTo>
                  <a:lnTo>
                    <a:pt x="4" y="0"/>
                  </a:lnTo>
                  <a:lnTo>
                    <a:pt x="2" y="0"/>
                  </a:lnTo>
                  <a:lnTo>
                    <a:pt x="2" y="0"/>
                  </a:lnTo>
                  <a:lnTo>
                    <a:pt x="4" y="12"/>
                  </a:lnTo>
                  <a:lnTo>
                    <a:pt x="4" y="84"/>
                  </a:lnTo>
                  <a:lnTo>
                    <a:pt x="0" y="84"/>
                  </a:lnTo>
                  <a:lnTo>
                    <a:pt x="0" y="172"/>
                  </a:lnTo>
                  <a:lnTo>
                    <a:pt x="46" y="172"/>
                  </a:lnTo>
                  <a:lnTo>
                    <a:pt x="46" y="74"/>
                  </a:lnTo>
                  <a:lnTo>
                    <a:pt x="64" y="74"/>
                  </a:lnTo>
                  <a:lnTo>
                    <a:pt x="64" y="38"/>
                  </a:lnTo>
                  <a:lnTo>
                    <a:pt x="64" y="22"/>
                  </a:lnTo>
                  <a:lnTo>
                    <a:pt x="64" y="22"/>
                  </a:lnTo>
                  <a:lnTo>
                    <a:pt x="62" y="14"/>
                  </a:lnTo>
                  <a:lnTo>
                    <a:pt x="58" y="6"/>
                  </a:lnTo>
                  <a:lnTo>
                    <a:pt x="50" y="2"/>
                  </a:lnTo>
                  <a:lnTo>
                    <a:pt x="4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0" name="Freeform 245"/>
            <p:cNvSpPr>
              <a:spLocks/>
            </p:cNvSpPr>
            <p:nvPr/>
          </p:nvSpPr>
          <p:spPr bwMode="auto">
            <a:xfrm>
              <a:off x="5166916" y="3495675"/>
              <a:ext cx="101600" cy="273050"/>
            </a:xfrm>
            <a:custGeom>
              <a:avLst/>
              <a:gdLst/>
              <a:ahLst/>
              <a:cxnLst>
                <a:cxn ang="0">
                  <a:pos x="42" y="0"/>
                </a:cxn>
                <a:cxn ang="0">
                  <a:pos x="4" y="0"/>
                </a:cxn>
                <a:cxn ang="0">
                  <a:pos x="4" y="0"/>
                </a:cxn>
                <a:cxn ang="0">
                  <a:pos x="2" y="0"/>
                </a:cxn>
                <a:cxn ang="0">
                  <a:pos x="2" y="0"/>
                </a:cxn>
                <a:cxn ang="0">
                  <a:pos x="4" y="12"/>
                </a:cxn>
                <a:cxn ang="0">
                  <a:pos x="4" y="84"/>
                </a:cxn>
                <a:cxn ang="0">
                  <a:pos x="0" y="84"/>
                </a:cxn>
                <a:cxn ang="0">
                  <a:pos x="0" y="172"/>
                </a:cxn>
                <a:cxn ang="0">
                  <a:pos x="46" y="172"/>
                </a:cxn>
                <a:cxn ang="0">
                  <a:pos x="46" y="74"/>
                </a:cxn>
                <a:cxn ang="0">
                  <a:pos x="64" y="74"/>
                </a:cxn>
                <a:cxn ang="0">
                  <a:pos x="64" y="38"/>
                </a:cxn>
                <a:cxn ang="0">
                  <a:pos x="64" y="22"/>
                </a:cxn>
                <a:cxn ang="0">
                  <a:pos x="64" y="22"/>
                </a:cxn>
                <a:cxn ang="0">
                  <a:pos x="62" y="14"/>
                </a:cxn>
                <a:cxn ang="0">
                  <a:pos x="58" y="6"/>
                </a:cxn>
                <a:cxn ang="0">
                  <a:pos x="50" y="2"/>
                </a:cxn>
                <a:cxn ang="0">
                  <a:pos x="42" y="0"/>
                </a:cxn>
              </a:cxnLst>
              <a:rect l="0" t="0" r="r" b="b"/>
              <a:pathLst>
                <a:path w="64" h="172">
                  <a:moveTo>
                    <a:pt x="42" y="0"/>
                  </a:moveTo>
                  <a:lnTo>
                    <a:pt x="4" y="0"/>
                  </a:lnTo>
                  <a:lnTo>
                    <a:pt x="4" y="0"/>
                  </a:lnTo>
                  <a:lnTo>
                    <a:pt x="2" y="0"/>
                  </a:lnTo>
                  <a:lnTo>
                    <a:pt x="2" y="0"/>
                  </a:lnTo>
                  <a:lnTo>
                    <a:pt x="4" y="12"/>
                  </a:lnTo>
                  <a:lnTo>
                    <a:pt x="4" y="84"/>
                  </a:lnTo>
                  <a:lnTo>
                    <a:pt x="0" y="84"/>
                  </a:lnTo>
                  <a:lnTo>
                    <a:pt x="0" y="172"/>
                  </a:lnTo>
                  <a:lnTo>
                    <a:pt x="46" y="172"/>
                  </a:lnTo>
                  <a:lnTo>
                    <a:pt x="46" y="74"/>
                  </a:lnTo>
                  <a:lnTo>
                    <a:pt x="64" y="74"/>
                  </a:lnTo>
                  <a:lnTo>
                    <a:pt x="64" y="38"/>
                  </a:lnTo>
                  <a:lnTo>
                    <a:pt x="64" y="22"/>
                  </a:lnTo>
                  <a:lnTo>
                    <a:pt x="64" y="22"/>
                  </a:lnTo>
                  <a:lnTo>
                    <a:pt x="62" y="14"/>
                  </a:lnTo>
                  <a:lnTo>
                    <a:pt x="58" y="6"/>
                  </a:lnTo>
                  <a:lnTo>
                    <a:pt x="50" y="2"/>
                  </a:lnTo>
                  <a:lnTo>
                    <a:pt x="42" y="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1" name="Freeform 246"/>
            <p:cNvSpPr>
              <a:spLocks/>
            </p:cNvSpPr>
            <p:nvPr/>
          </p:nvSpPr>
          <p:spPr bwMode="auto">
            <a:xfrm>
              <a:off x="5039916" y="3387725"/>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2" name="Freeform 247"/>
            <p:cNvSpPr>
              <a:spLocks/>
            </p:cNvSpPr>
            <p:nvPr/>
          </p:nvSpPr>
          <p:spPr bwMode="auto">
            <a:xfrm>
              <a:off x="5039916" y="3387725"/>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3" name="Freeform 248"/>
            <p:cNvSpPr>
              <a:spLocks/>
            </p:cNvSpPr>
            <p:nvPr/>
          </p:nvSpPr>
          <p:spPr bwMode="auto">
            <a:xfrm>
              <a:off x="5008166" y="3476625"/>
              <a:ext cx="139700" cy="292100"/>
            </a:xfrm>
            <a:custGeom>
              <a:avLst/>
              <a:gdLst/>
              <a:ahLst/>
              <a:cxnLst>
                <a:cxn ang="0">
                  <a:pos x="64" y="0"/>
                </a:cxn>
                <a:cxn ang="0">
                  <a:pos x="24" y="0"/>
                </a:cxn>
                <a:cxn ang="0">
                  <a:pos x="24" y="0"/>
                </a:cxn>
                <a:cxn ang="0">
                  <a:pos x="14" y="2"/>
                </a:cxn>
                <a:cxn ang="0">
                  <a:pos x="8" y="8"/>
                </a:cxn>
                <a:cxn ang="0">
                  <a:pos x="2" y="14"/>
                </a:cxn>
                <a:cxn ang="0">
                  <a:pos x="0" y="24"/>
                </a:cxn>
                <a:cxn ang="0">
                  <a:pos x="0" y="40"/>
                </a:cxn>
                <a:cxn ang="0">
                  <a:pos x="0" y="80"/>
                </a:cxn>
                <a:cxn ang="0">
                  <a:pos x="20" y="80"/>
                </a:cxn>
                <a:cxn ang="0">
                  <a:pos x="20" y="184"/>
                </a:cxn>
                <a:cxn ang="0">
                  <a:pos x="68" y="184"/>
                </a:cxn>
                <a:cxn ang="0">
                  <a:pos x="68" y="80"/>
                </a:cxn>
                <a:cxn ang="0">
                  <a:pos x="88" y="80"/>
                </a:cxn>
                <a:cxn ang="0">
                  <a:pos x="88" y="40"/>
                </a:cxn>
                <a:cxn ang="0">
                  <a:pos x="88" y="24"/>
                </a:cxn>
                <a:cxn ang="0">
                  <a:pos x="88" y="24"/>
                </a:cxn>
                <a:cxn ang="0">
                  <a:pos x="86" y="14"/>
                </a:cxn>
                <a:cxn ang="0">
                  <a:pos x="80" y="8"/>
                </a:cxn>
                <a:cxn ang="0">
                  <a:pos x="74" y="2"/>
                </a:cxn>
                <a:cxn ang="0">
                  <a:pos x="64" y="0"/>
                </a:cxn>
              </a:cxnLst>
              <a:rect l="0" t="0" r="r" b="b"/>
              <a:pathLst>
                <a:path w="88" h="184">
                  <a:moveTo>
                    <a:pt x="64" y="0"/>
                  </a:moveTo>
                  <a:lnTo>
                    <a:pt x="24" y="0"/>
                  </a:lnTo>
                  <a:lnTo>
                    <a:pt x="24" y="0"/>
                  </a:lnTo>
                  <a:lnTo>
                    <a:pt x="14" y="2"/>
                  </a:lnTo>
                  <a:lnTo>
                    <a:pt x="8" y="8"/>
                  </a:lnTo>
                  <a:lnTo>
                    <a:pt x="2" y="14"/>
                  </a:lnTo>
                  <a:lnTo>
                    <a:pt x="0" y="24"/>
                  </a:lnTo>
                  <a:lnTo>
                    <a:pt x="0" y="40"/>
                  </a:lnTo>
                  <a:lnTo>
                    <a:pt x="0" y="80"/>
                  </a:lnTo>
                  <a:lnTo>
                    <a:pt x="20" y="80"/>
                  </a:lnTo>
                  <a:lnTo>
                    <a:pt x="20" y="184"/>
                  </a:lnTo>
                  <a:lnTo>
                    <a:pt x="68" y="184"/>
                  </a:lnTo>
                  <a:lnTo>
                    <a:pt x="68" y="80"/>
                  </a:lnTo>
                  <a:lnTo>
                    <a:pt x="88" y="80"/>
                  </a:lnTo>
                  <a:lnTo>
                    <a:pt x="88" y="40"/>
                  </a:lnTo>
                  <a:lnTo>
                    <a:pt x="88" y="24"/>
                  </a:lnTo>
                  <a:lnTo>
                    <a:pt x="88" y="24"/>
                  </a:lnTo>
                  <a:lnTo>
                    <a:pt x="86" y="14"/>
                  </a:lnTo>
                  <a:lnTo>
                    <a:pt x="80" y="8"/>
                  </a:lnTo>
                  <a:lnTo>
                    <a:pt x="74" y="2"/>
                  </a:lnTo>
                  <a:lnTo>
                    <a:pt x="64"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4" name="Freeform 249"/>
            <p:cNvSpPr>
              <a:spLocks/>
            </p:cNvSpPr>
            <p:nvPr/>
          </p:nvSpPr>
          <p:spPr bwMode="auto">
            <a:xfrm>
              <a:off x="5008166" y="3476625"/>
              <a:ext cx="139700" cy="292100"/>
            </a:xfrm>
            <a:custGeom>
              <a:avLst/>
              <a:gdLst/>
              <a:ahLst/>
              <a:cxnLst>
                <a:cxn ang="0">
                  <a:pos x="64" y="0"/>
                </a:cxn>
                <a:cxn ang="0">
                  <a:pos x="24" y="0"/>
                </a:cxn>
                <a:cxn ang="0">
                  <a:pos x="24" y="0"/>
                </a:cxn>
                <a:cxn ang="0">
                  <a:pos x="14" y="2"/>
                </a:cxn>
                <a:cxn ang="0">
                  <a:pos x="8" y="8"/>
                </a:cxn>
                <a:cxn ang="0">
                  <a:pos x="2" y="14"/>
                </a:cxn>
                <a:cxn ang="0">
                  <a:pos x="0" y="24"/>
                </a:cxn>
                <a:cxn ang="0">
                  <a:pos x="0" y="40"/>
                </a:cxn>
                <a:cxn ang="0">
                  <a:pos x="0" y="80"/>
                </a:cxn>
                <a:cxn ang="0">
                  <a:pos x="20" y="80"/>
                </a:cxn>
                <a:cxn ang="0">
                  <a:pos x="20" y="184"/>
                </a:cxn>
                <a:cxn ang="0">
                  <a:pos x="68" y="184"/>
                </a:cxn>
                <a:cxn ang="0">
                  <a:pos x="68" y="80"/>
                </a:cxn>
                <a:cxn ang="0">
                  <a:pos x="88" y="80"/>
                </a:cxn>
                <a:cxn ang="0">
                  <a:pos x="88" y="40"/>
                </a:cxn>
                <a:cxn ang="0">
                  <a:pos x="88" y="24"/>
                </a:cxn>
                <a:cxn ang="0">
                  <a:pos x="88" y="24"/>
                </a:cxn>
                <a:cxn ang="0">
                  <a:pos x="86" y="14"/>
                </a:cxn>
                <a:cxn ang="0">
                  <a:pos x="80" y="8"/>
                </a:cxn>
                <a:cxn ang="0">
                  <a:pos x="74" y="2"/>
                </a:cxn>
                <a:cxn ang="0">
                  <a:pos x="64" y="0"/>
                </a:cxn>
              </a:cxnLst>
              <a:rect l="0" t="0" r="r" b="b"/>
              <a:pathLst>
                <a:path w="88" h="184">
                  <a:moveTo>
                    <a:pt x="64" y="0"/>
                  </a:moveTo>
                  <a:lnTo>
                    <a:pt x="24" y="0"/>
                  </a:lnTo>
                  <a:lnTo>
                    <a:pt x="24" y="0"/>
                  </a:lnTo>
                  <a:lnTo>
                    <a:pt x="14" y="2"/>
                  </a:lnTo>
                  <a:lnTo>
                    <a:pt x="8" y="8"/>
                  </a:lnTo>
                  <a:lnTo>
                    <a:pt x="2" y="14"/>
                  </a:lnTo>
                  <a:lnTo>
                    <a:pt x="0" y="24"/>
                  </a:lnTo>
                  <a:lnTo>
                    <a:pt x="0" y="40"/>
                  </a:lnTo>
                  <a:lnTo>
                    <a:pt x="0" y="80"/>
                  </a:lnTo>
                  <a:lnTo>
                    <a:pt x="20" y="80"/>
                  </a:lnTo>
                  <a:lnTo>
                    <a:pt x="20" y="184"/>
                  </a:lnTo>
                  <a:lnTo>
                    <a:pt x="68" y="184"/>
                  </a:lnTo>
                  <a:lnTo>
                    <a:pt x="68" y="80"/>
                  </a:lnTo>
                  <a:lnTo>
                    <a:pt x="88" y="80"/>
                  </a:lnTo>
                  <a:lnTo>
                    <a:pt x="88" y="40"/>
                  </a:lnTo>
                  <a:lnTo>
                    <a:pt x="88" y="24"/>
                  </a:lnTo>
                  <a:lnTo>
                    <a:pt x="88" y="24"/>
                  </a:lnTo>
                  <a:lnTo>
                    <a:pt x="86" y="14"/>
                  </a:lnTo>
                  <a:lnTo>
                    <a:pt x="80" y="8"/>
                  </a:lnTo>
                  <a:lnTo>
                    <a:pt x="74" y="2"/>
                  </a:lnTo>
                  <a:lnTo>
                    <a:pt x="64" y="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55" name="右矢印 154"/>
          <p:cNvSpPr/>
          <p:nvPr/>
        </p:nvSpPr>
        <p:spPr>
          <a:xfrm rot="5400000">
            <a:off x="1332388" y="2412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56" name="右矢印 155"/>
          <p:cNvSpPr/>
          <p:nvPr/>
        </p:nvSpPr>
        <p:spPr>
          <a:xfrm rot="5400000">
            <a:off x="2340388" y="2412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57" name="右矢印 156"/>
          <p:cNvSpPr/>
          <p:nvPr/>
        </p:nvSpPr>
        <p:spPr>
          <a:xfrm rot="5400000">
            <a:off x="3600388" y="2412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58" name="右矢印 157"/>
          <p:cNvSpPr/>
          <p:nvPr/>
        </p:nvSpPr>
        <p:spPr>
          <a:xfrm rot="5400000">
            <a:off x="5220224" y="2412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59" name="右矢印 158"/>
          <p:cNvSpPr/>
          <p:nvPr/>
        </p:nvSpPr>
        <p:spPr>
          <a:xfrm rot="5400000">
            <a:off x="6228224" y="2412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60" name="右矢印 159"/>
          <p:cNvSpPr/>
          <p:nvPr/>
        </p:nvSpPr>
        <p:spPr>
          <a:xfrm rot="5400000">
            <a:off x="7488388" y="2412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61" name="右矢印 160"/>
          <p:cNvSpPr/>
          <p:nvPr/>
        </p:nvSpPr>
        <p:spPr>
          <a:xfrm rot="5400000">
            <a:off x="5688388" y="3132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62" name="右矢印 161"/>
          <p:cNvSpPr/>
          <p:nvPr/>
        </p:nvSpPr>
        <p:spPr>
          <a:xfrm rot="5400000">
            <a:off x="7488388" y="3132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63" name="右矢印 162"/>
          <p:cNvSpPr/>
          <p:nvPr/>
        </p:nvSpPr>
        <p:spPr>
          <a:xfrm rot="5400000">
            <a:off x="3600388" y="3132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64" name="右矢印 163"/>
          <p:cNvSpPr/>
          <p:nvPr/>
        </p:nvSpPr>
        <p:spPr>
          <a:xfrm rot="5400000">
            <a:off x="1836144" y="3132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65" name="右矢印 164"/>
          <p:cNvSpPr/>
          <p:nvPr/>
        </p:nvSpPr>
        <p:spPr>
          <a:xfrm rot="5400000">
            <a:off x="1836144" y="3924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66" name="右矢印 165"/>
          <p:cNvSpPr/>
          <p:nvPr/>
        </p:nvSpPr>
        <p:spPr>
          <a:xfrm rot="5400000">
            <a:off x="3600388" y="3924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67" name="右矢印 166"/>
          <p:cNvSpPr/>
          <p:nvPr/>
        </p:nvSpPr>
        <p:spPr>
          <a:xfrm rot="5400000">
            <a:off x="5688388" y="3924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68" name="右矢印 167"/>
          <p:cNvSpPr/>
          <p:nvPr/>
        </p:nvSpPr>
        <p:spPr>
          <a:xfrm rot="5400000">
            <a:off x="7488388" y="3924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69" name="角丸四角形 168"/>
          <p:cNvSpPr/>
          <p:nvPr/>
        </p:nvSpPr>
        <p:spPr>
          <a:xfrm>
            <a:off x="1008012" y="2798470"/>
            <a:ext cx="1872000" cy="360000"/>
          </a:xfrm>
          <a:prstGeom prst="roundRect">
            <a:avLst/>
          </a:prstGeom>
          <a:solidFill>
            <a:srgbClr val="54C2F0"/>
          </a:solidFill>
          <a:ln w="25400" cap="flat" cmpd="sng" algn="ctr">
            <a:solidFill>
              <a:srgbClr val="54C2F0"/>
            </a:solidFill>
            <a:prstDash val="solid"/>
          </a:ln>
          <a:effectLst/>
        </p:spPr>
        <p:txBody>
          <a:bodyPr rtlCol="0" anchor="ctr"/>
          <a:lstStyle/>
          <a:p>
            <a:pPr algn="ctr">
              <a:lnSpc>
                <a:spcPts val="2200"/>
              </a:lnSpc>
              <a:defRPr/>
            </a:pPr>
            <a:r>
              <a:rPr kumimoji="0" lang="ja-JP" altLang="en-US" sz="1200" b="1" kern="0" dirty="0">
                <a:solidFill>
                  <a:srgbClr val="FFFFFF"/>
                </a:solidFill>
                <a:latin typeface="+mn-ea"/>
                <a:cs typeface="メイリオ" pitchFamily="50" charset="-128"/>
              </a:rPr>
              <a:t>子会社で仕入</a:t>
            </a:r>
          </a:p>
        </p:txBody>
      </p:sp>
      <p:sp>
        <p:nvSpPr>
          <p:cNvPr id="170" name="角丸四角形 169"/>
          <p:cNvSpPr/>
          <p:nvPr/>
        </p:nvSpPr>
        <p:spPr>
          <a:xfrm>
            <a:off x="2988388" y="2798470"/>
            <a:ext cx="1440000" cy="360000"/>
          </a:xfrm>
          <a:prstGeom prst="roundRect">
            <a:avLst/>
          </a:prstGeom>
          <a:solidFill>
            <a:srgbClr val="F9BE00"/>
          </a:solidFill>
          <a:ln w="25400" cap="flat" cmpd="sng" algn="ctr">
            <a:solidFill>
              <a:srgbClr val="F9BE00"/>
            </a:solidFill>
            <a:prstDash val="solid"/>
          </a:ln>
          <a:effectLst/>
        </p:spPr>
        <p:txBody>
          <a:bodyPr rtlCol="0" anchor="ctr"/>
          <a:lstStyle/>
          <a:p>
            <a:pPr algn="ctr">
              <a:lnSpc>
                <a:spcPts val="2200"/>
              </a:lnSpc>
              <a:defRPr/>
            </a:pPr>
            <a:r>
              <a:rPr kumimoji="0" lang="ja-JP" altLang="en-US" sz="1200" b="1" kern="0" dirty="0">
                <a:solidFill>
                  <a:srgbClr val="FFFFFF"/>
                </a:solidFill>
                <a:latin typeface="+mn-ea"/>
                <a:cs typeface="メイリオ" pitchFamily="50" charset="-128"/>
              </a:rPr>
              <a:t>子会社で仕入</a:t>
            </a:r>
          </a:p>
        </p:txBody>
      </p:sp>
      <p:sp>
        <p:nvSpPr>
          <p:cNvPr id="171" name="角丸四角形 170"/>
          <p:cNvSpPr/>
          <p:nvPr/>
        </p:nvSpPr>
        <p:spPr>
          <a:xfrm>
            <a:off x="1008012" y="3518470"/>
            <a:ext cx="1872000" cy="360000"/>
          </a:xfrm>
          <a:prstGeom prst="roundRect">
            <a:avLst/>
          </a:prstGeom>
          <a:solidFill>
            <a:srgbClr val="EE5500"/>
          </a:solidFill>
          <a:ln w="25400" cap="flat" cmpd="sng" algn="ctr">
            <a:solidFill>
              <a:srgbClr val="EE5500"/>
            </a:solidFill>
            <a:prstDash val="solid"/>
          </a:ln>
          <a:effectLst/>
        </p:spPr>
        <p:txBody>
          <a:bodyPr rtlCol="0" anchor="ctr"/>
          <a:lstStyle/>
          <a:p>
            <a:pPr algn="ctr">
              <a:lnSpc>
                <a:spcPts val="2200"/>
              </a:lnSpc>
              <a:defRPr/>
            </a:pPr>
            <a:r>
              <a:rPr kumimoji="0" lang="ja-JP" altLang="en-US" sz="1200" b="1" kern="0" dirty="0">
                <a:solidFill>
                  <a:srgbClr val="FFFFFF"/>
                </a:solidFill>
                <a:latin typeface="+mn-ea"/>
                <a:cs typeface="メイリオ" pitchFamily="50" charset="-128"/>
              </a:rPr>
              <a:t>親会社で集中支払</a:t>
            </a:r>
          </a:p>
        </p:txBody>
      </p:sp>
      <p:sp>
        <p:nvSpPr>
          <p:cNvPr id="2" name="フッター プレースホルダー 3">
            <a:extLst>
              <a:ext uri="{FF2B5EF4-FFF2-40B4-BE49-F238E27FC236}">
                <a16:creationId xmlns:a16="http://schemas.microsoft.com/office/drawing/2014/main" id="{55B38DBA-9942-324B-5D0C-F43A152BB8A9}"/>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40714905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スライド番号プレースホルダー 2"/>
          <p:cNvSpPr>
            <a:spLocks noGrp="1"/>
          </p:cNvSpPr>
          <p:nvPr>
            <p:ph type="sldNum" sz="quarter" idx="12"/>
          </p:nvPr>
        </p:nvSpPr>
        <p:spPr/>
        <p:txBody>
          <a:bodyPr/>
          <a:lstStyle/>
          <a:p>
            <a:fld id="{78AE49ED-73EF-499C-8307-28EB0E7CF529}" type="slidenum">
              <a:rPr lang="ja-JP" altLang="en-US" smtClean="0"/>
              <a:pPr/>
              <a:t>79</a:t>
            </a:fld>
            <a:endParaRPr lang="ja-JP" altLang="en-US" dirty="0"/>
          </a:p>
        </p:txBody>
      </p:sp>
      <p:sp>
        <p:nvSpPr>
          <p:cNvPr id="30" name="タイトル 29"/>
          <p:cNvSpPr>
            <a:spLocks noGrp="1"/>
          </p:cNvSpPr>
          <p:nvPr>
            <p:ph type="title"/>
          </p:nvPr>
        </p:nvSpPr>
        <p:spPr/>
        <p:txBody>
          <a:bodyPr/>
          <a:lstStyle/>
          <a:p>
            <a:r>
              <a:rPr lang="ja-JP" altLang="en-US" dirty="0"/>
              <a:t>グループ企業向け機能</a:t>
            </a:r>
            <a:br>
              <a:rPr lang="ja-JP" altLang="en-US" dirty="0"/>
            </a:br>
            <a:endParaRPr kumimoji="1" lang="ja-JP" altLang="en-US" dirty="0"/>
          </a:p>
        </p:txBody>
      </p:sp>
      <p:sp>
        <p:nvSpPr>
          <p:cNvPr id="5" name="テキスト プレースホルダー 4"/>
          <p:cNvSpPr>
            <a:spLocks noGrp="1"/>
          </p:cNvSpPr>
          <p:nvPr>
            <p:ph type="body" sz="quarter" idx="16"/>
          </p:nvPr>
        </p:nvSpPr>
        <p:spPr/>
        <p:txBody>
          <a:bodyPr/>
          <a:lstStyle/>
          <a:p>
            <a:r>
              <a:rPr lang="ja-JP" altLang="en-US" dirty="0">
                <a:solidFill>
                  <a:srgbClr val="008CCF"/>
                </a:solidFill>
              </a:rPr>
              <a:t>会社合算：グループ会社に財務諸表データを管理連結</a:t>
            </a:r>
          </a:p>
          <a:p>
            <a:endParaRPr kumimoji="1" lang="ja-JP" altLang="en-US" dirty="0"/>
          </a:p>
        </p:txBody>
      </p:sp>
      <p:sp>
        <p:nvSpPr>
          <p:cNvPr id="6" name="テキスト プレースホルダー 5"/>
          <p:cNvSpPr>
            <a:spLocks noGrp="1"/>
          </p:cNvSpPr>
          <p:nvPr>
            <p:ph type="body" sz="quarter" idx="17"/>
          </p:nvPr>
        </p:nvSpPr>
        <p:spPr/>
        <p:txBody>
          <a:bodyPr/>
          <a:lstStyle/>
          <a:p>
            <a:pPr>
              <a:lnSpc>
                <a:spcPts val="1700"/>
              </a:lnSpc>
              <a:spcBef>
                <a:spcPts val="0"/>
              </a:spcBef>
              <a:defRPr/>
            </a:pPr>
            <a:r>
              <a:rPr lang="ja-JP" altLang="en-US" dirty="0">
                <a:solidFill>
                  <a:sysClr val="windowText" lastClr="000000"/>
                </a:solidFill>
              </a:rPr>
              <a:t>各社で利用する</a:t>
            </a:r>
            <a:r>
              <a:rPr lang="en-US" altLang="ja-JP" dirty="0">
                <a:solidFill>
                  <a:sysClr val="windowText" lastClr="000000"/>
                </a:solidFill>
              </a:rPr>
              <a:t>NX</a:t>
            </a:r>
            <a:r>
              <a:rPr lang="ja-JP" altLang="en-US" dirty="0">
                <a:solidFill>
                  <a:sysClr val="windowText" lastClr="000000"/>
                </a:solidFill>
              </a:rPr>
              <a:t>統合会計の財務諸表データを管理連結する事により、グループ全体の</a:t>
            </a:r>
            <a:endParaRPr lang="en-US" altLang="ja-JP" dirty="0">
              <a:solidFill>
                <a:sysClr val="windowText" lastClr="000000"/>
              </a:solidFill>
            </a:endParaRPr>
          </a:p>
          <a:p>
            <a:pPr>
              <a:lnSpc>
                <a:spcPts val="1700"/>
              </a:lnSpc>
              <a:spcBef>
                <a:spcPts val="0"/>
              </a:spcBef>
              <a:defRPr/>
            </a:pPr>
            <a:r>
              <a:rPr lang="ja-JP" altLang="en-US" dirty="0">
                <a:solidFill>
                  <a:sysClr val="windowText" lastClr="000000"/>
                </a:solidFill>
              </a:rPr>
              <a:t>経営状態を可視化できます</a:t>
            </a:r>
            <a:endParaRPr lang="en-US" altLang="ja-JP" dirty="0">
              <a:solidFill>
                <a:sysClr val="windowText" lastClr="000000"/>
              </a:solidFill>
            </a:endParaRPr>
          </a:p>
        </p:txBody>
      </p:sp>
      <p:grpSp>
        <p:nvGrpSpPr>
          <p:cNvPr id="32" name="グループ化 46"/>
          <p:cNvGrpSpPr/>
          <p:nvPr/>
        </p:nvGrpSpPr>
        <p:grpSpPr>
          <a:xfrm>
            <a:off x="755576" y="1487373"/>
            <a:ext cx="3483006" cy="1156384"/>
            <a:chOff x="179512" y="2304275"/>
            <a:chExt cx="4644008" cy="1541845"/>
          </a:xfrm>
        </p:grpSpPr>
        <p:sp>
          <p:nvSpPr>
            <p:cNvPr id="33" name="正方形/長方形 32"/>
            <p:cNvSpPr/>
            <p:nvPr/>
          </p:nvSpPr>
          <p:spPr>
            <a:xfrm>
              <a:off x="251520" y="2492895"/>
              <a:ext cx="4406325" cy="1353225"/>
            </a:xfrm>
            <a:prstGeom prst="rect">
              <a:avLst/>
            </a:prstGeom>
            <a:solidFill>
              <a:srgbClr val="FFFFFF"/>
            </a:solidFill>
            <a:ln w="25400" cap="flat" cmpd="sng" algn="ctr">
              <a:solidFill>
                <a:srgbClr val="FFFFFF">
                  <a:shade val="50000"/>
                </a:srgbClr>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34" name="AutoShape 1374"/>
            <p:cNvSpPr>
              <a:spLocks noChangeArrowheads="1"/>
            </p:cNvSpPr>
            <p:nvPr/>
          </p:nvSpPr>
          <p:spPr bwMode="auto">
            <a:xfrm>
              <a:off x="179512" y="2304275"/>
              <a:ext cx="1506539" cy="398254"/>
            </a:xfrm>
            <a:prstGeom prst="roundRect">
              <a:avLst>
                <a:gd name="adj" fmla="val 16667"/>
              </a:avLst>
            </a:prstGeom>
            <a:solidFill>
              <a:srgbClr val="54C2F0"/>
            </a:solidFill>
            <a:ln w="25400" cap="flat" cmpd="sng" algn="ctr">
              <a:solidFill>
                <a:srgbClr val="54C2F0"/>
              </a:solidFill>
              <a:prstDash val="solid"/>
              <a:headEnd/>
              <a:tailEnd/>
            </a:ln>
            <a:effectLst/>
          </p:spPr>
          <p:txBody>
            <a:bodyPr lIns="27000" tIns="27000" rIns="27000" bIns="27000" anchor="ctr">
              <a:spAutoFit/>
            </a:bodyPr>
            <a:lstStyle/>
            <a:p>
              <a:pPr algn="ctr">
                <a:spcBef>
                  <a:spcPct val="50000"/>
                </a:spcBef>
                <a:defRPr/>
              </a:pPr>
              <a:r>
                <a:rPr kumimoji="0" lang="ja-JP" altLang="en-US" sz="1400" b="1" kern="0" dirty="0">
                  <a:solidFill>
                    <a:srgbClr val="FFFFFF"/>
                  </a:solidFill>
                  <a:latin typeface="メイリオ"/>
                  <a:ea typeface="メイリオ"/>
                  <a:cs typeface="メイリオ" pitchFamily="50" charset="-128"/>
                </a:rPr>
                <a:t>主要機能</a:t>
              </a:r>
            </a:p>
          </p:txBody>
        </p:sp>
        <p:sp>
          <p:nvSpPr>
            <p:cNvPr id="35" name="正方形/長方形 34"/>
            <p:cNvSpPr/>
            <p:nvPr/>
          </p:nvSpPr>
          <p:spPr>
            <a:xfrm>
              <a:off x="251520" y="2718551"/>
              <a:ext cx="4572000" cy="1025921"/>
            </a:xfrm>
            <a:prstGeom prst="rect">
              <a:avLst/>
            </a:prstGeom>
          </p:spPr>
          <p:txBody>
            <a:bodyPr anchor="ctr">
              <a:spAutoFit/>
            </a:bodyPr>
            <a:lstStyle/>
            <a:p>
              <a:pPr marL="130969" indent="-130969">
                <a:buClr>
                  <a:srgbClr val="FF6600"/>
                </a:buClr>
                <a:buSzPct val="75000"/>
                <a:buFont typeface="Wingdings" pitchFamily="2" charset="2"/>
                <a:buChar char="n"/>
                <a:defRPr/>
              </a:pPr>
              <a:r>
                <a:rPr kumimoji="0" lang="ja-JP" altLang="en-US" sz="1100" kern="0" dirty="0">
                  <a:solidFill>
                    <a:prstClr val="black">
                      <a:lumMod val="75000"/>
                      <a:lumOff val="25000"/>
                    </a:prstClr>
                  </a:solidFill>
                  <a:cs typeface="メイリオ" pitchFamily="50" charset="-128"/>
                </a:rPr>
                <a:t>グループ全体</a:t>
              </a:r>
              <a:r>
                <a:rPr kumimoji="0" lang="en-US" altLang="ja-JP" sz="1100" kern="0" dirty="0">
                  <a:solidFill>
                    <a:prstClr val="black">
                      <a:lumMod val="75000"/>
                      <a:lumOff val="25000"/>
                    </a:prstClr>
                  </a:solidFill>
                  <a:cs typeface="メイリオ" pitchFamily="50" charset="-128"/>
                </a:rPr>
                <a:t>/</a:t>
              </a:r>
              <a:r>
                <a:rPr kumimoji="0" lang="ja-JP" altLang="en-US" sz="1100" kern="0" dirty="0">
                  <a:solidFill>
                    <a:prstClr val="black">
                      <a:lumMod val="75000"/>
                      <a:lumOff val="25000"/>
                    </a:prstClr>
                  </a:solidFill>
                  <a:cs typeface="メイリオ" pitchFamily="50" charset="-128"/>
                </a:rPr>
                <a:t>個社単位の経営状態を可視化</a:t>
              </a:r>
              <a:endParaRPr kumimoji="0" lang="en-US" altLang="ja-JP" sz="1100" kern="0" dirty="0">
                <a:solidFill>
                  <a:prstClr val="black">
                    <a:lumMod val="75000"/>
                    <a:lumOff val="25000"/>
                  </a:prstClr>
                </a:solidFill>
                <a:cs typeface="メイリオ" pitchFamily="50" charset="-128"/>
              </a:endParaRPr>
            </a:p>
            <a:p>
              <a:pPr marL="130969" indent="-130969">
                <a:buClr>
                  <a:srgbClr val="FF6600"/>
                </a:buClr>
                <a:buSzPct val="75000"/>
                <a:buFont typeface="Wingdings" pitchFamily="2" charset="2"/>
                <a:buChar char="n"/>
                <a:defRPr/>
              </a:pPr>
              <a:r>
                <a:rPr kumimoji="0" lang="ja-JP" altLang="en-US" sz="1100" kern="0" dirty="0">
                  <a:solidFill>
                    <a:prstClr val="black">
                      <a:lumMod val="75000"/>
                      <a:lumOff val="25000"/>
                    </a:prstClr>
                  </a:solidFill>
                  <a:cs typeface="メイリオ" pitchFamily="50" charset="-128"/>
                </a:rPr>
                <a:t>ダッシュボードによる「見える化」の実現</a:t>
              </a:r>
            </a:p>
            <a:p>
              <a:pPr marL="130969" indent="-130969">
                <a:buClr>
                  <a:srgbClr val="FF6600"/>
                </a:buClr>
                <a:buSzPct val="75000"/>
                <a:buFont typeface="Wingdings" pitchFamily="2" charset="2"/>
                <a:buChar char="n"/>
                <a:defRPr/>
              </a:pPr>
              <a:r>
                <a:rPr kumimoji="0" lang="ja-JP" altLang="en-US" sz="1100" kern="0" dirty="0">
                  <a:solidFill>
                    <a:prstClr val="black">
                      <a:lumMod val="75000"/>
                      <a:lumOff val="25000"/>
                    </a:prstClr>
                  </a:solidFill>
                  <a:cs typeface="メイリオ" pitchFamily="50" charset="-128"/>
                </a:rPr>
                <a:t>様々な分析軸をドリルダウンにより詳細展開</a:t>
              </a:r>
            </a:p>
            <a:p>
              <a:pPr marL="130969" indent="-130969">
                <a:buClr>
                  <a:srgbClr val="FF6600"/>
                </a:buClr>
                <a:buSzPct val="75000"/>
                <a:buFont typeface="Wingdings" pitchFamily="2" charset="2"/>
                <a:buChar char="n"/>
                <a:defRPr/>
              </a:pPr>
              <a:r>
                <a:rPr kumimoji="0" lang="ja-JP" altLang="en-US" sz="1100" kern="0" dirty="0">
                  <a:solidFill>
                    <a:prstClr val="black">
                      <a:lumMod val="75000"/>
                      <a:lumOff val="25000"/>
                    </a:prstClr>
                  </a:solidFill>
                  <a:cs typeface="メイリオ" pitchFamily="50" charset="-128"/>
                </a:rPr>
                <a:t>レポートは定期的にメールで送付</a:t>
              </a:r>
            </a:p>
          </p:txBody>
        </p:sp>
      </p:grpSp>
      <p:sp>
        <p:nvSpPr>
          <p:cNvPr id="37" name="テキスト ボックス 36"/>
          <p:cNvSpPr txBox="1"/>
          <p:nvPr/>
        </p:nvSpPr>
        <p:spPr>
          <a:xfrm>
            <a:off x="4784881" y="1697788"/>
            <a:ext cx="2415411" cy="342900"/>
          </a:xfrm>
          <a:prstGeom prst="rect">
            <a:avLst/>
          </a:prstGeom>
        </p:spPr>
        <p:txBody>
          <a:bodyPr wrap="none" lIns="0" tIns="0" rIns="0" bIns="0" rtlCol="0" anchor="t" anchorCtr="0">
            <a:normAutofit/>
          </a:bodyPr>
          <a:lstStyle/>
          <a:p>
            <a:pPr>
              <a:lnSpc>
                <a:spcPts val="2100"/>
              </a:lnSpc>
              <a:spcBef>
                <a:spcPct val="0"/>
              </a:spcBef>
            </a:pPr>
            <a:r>
              <a:rPr lang="en-US" altLang="ja-JP" sz="1200" b="1" dirty="0" err="1">
                <a:solidFill>
                  <a:srgbClr val="0065AE"/>
                </a:solidFill>
                <a:cs typeface="メイリオ" pitchFamily="50" charset="-128"/>
              </a:rPr>
              <a:t>SuperStream</a:t>
            </a:r>
            <a:r>
              <a:rPr lang="ja-JP" altLang="en-US" sz="1200" b="1" dirty="0">
                <a:solidFill>
                  <a:srgbClr val="0065AE"/>
                </a:solidFill>
                <a:cs typeface="メイリオ" pitchFamily="50" charset="-128"/>
              </a:rPr>
              <a:t>で実現するグループ経営管理</a:t>
            </a:r>
          </a:p>
        </p:txBody>
      </p:sp>
      <p:cxnSp>
        <p:nvCxnSpPr>
          <p:cNvPr id="39" name="直線コネクタ 38"/>
          <p:cNvCxnSpPr/>
          <p:nvPr/>
        </p:nvCxnSpPr>
        <p:spPr>
          <a:xfrm flipH="1">
            <a:off x="5602517" y="3241521"/>
            <a:ext cx="1089954" cy="0"/>
          </a:xfrm>
          <a:prstGeom prst="line">
            <a:avLst/>
          </a:prstGeom>
          <a:noFill/>
          <a:ln w="73025" cap="flat" cmpd="sng" algn="ctr">
            <a:solidFill>
              <a:srgbClr val="E27100"/>
            </a:solidFill>
            <a:prstDash val="sysDot"/>
          </a:ln>
          <a:effectLst/>
        </p:spPr>
      </p:cxnSp>
      <p:cxnSp>
        <p:nvCxnSpPr>
          <p:cNvPr id="40" name="直線コネクタ 39"/>
          <p:cNvCxnSpPr/>
          <p:nvPr/>
        </p:nvCxnSpPr>
        <p:spPr>
          <a:xfrm>
            <a:off x="6178517" y="2304000"/>
            <a:ext cx="13409" cy="1872000"/>
          </a:xfrm>
          <a:prstGeom prst="line">
            <a:avLst/>
          </a:prstGeom>
          <a:noFill/>
          <a:ln w="73025" cap="flat" cmpd="sng" algn="ctr">
            <a:solidFill>
              <a:srgbClr val="E27100"/>
            </a:solidFill>
            <a:prstDash val="sysDot"/>
          </a:ln>
          <a:effectLst/>
        </p:spPr>
      </p:cxnSp>
      <p:cxnSp>
        <p:nvCxnSpPr>
          <p:cNvPr id="41" name="直線コネクタ 40"/>
          <p:cNvCxnSpPr/>
          <p:nvPr/>
        </p:nvCxnSpPr>
        <p:spPr>
          <a:xfrm flipH="1">
            <a:off x="6178516" y="4140000"/>
            <a:ext cx="540000" cy="0"/>
          </a:xfrm>
          <a:prstGeom prst="line">
            <a:avLst/>
          </a:prstGeom>
          <a:noFill/>
          <a:ln w="73025" cap="flat" cmpd="sng" algn="ctr">
            <a:solidFill>
              <a:srgbClr val="E27100"/>
            </a:solidFill>
            <a:prstDash val="sysDot"/>
          </a:ln>
          <a:effectLst/>
        </p:spPr>
      </p:cxnSp>
      <p:cxnSp>
        <p:nvCxnSpPr>
          <p:cNvPr id="42" name="直線コネクタ 41"/>
          <p:cNvCxnSpPr/>
          <p:nvPr/>
        </p:nvCxnSpPr>
        <p:spPr>
          <a:xfrm flipH="1">
            <a:off x="6142517" y="2340000"/>
            <a:ext cx="540000" cy="0"/>
          </a:xfrm>
          <a:prstGeom prst="line">
            <a:avLst/>
          </a:prstGeom>
          <a:noFill/>
          <a:ln w="73025" cap="flat" cmpd="sng" algn="ctr">
            <a:solidFill>
              <a:srgbClr val="E27100"/>
            </a:solidFill>
            <a:prstDash val="sysDot"/>
          </a:ln>
          <a:effectLst/>
        </p:spPr>
      </p:cxnSp>
      <p:sp>
        <p:nvSpPr>
          <p:cNvPr id="50" name="角丸四角形 49"/>
          <p:cNvSpPr/>
          <p:nvPr/>
        </p:nvSpPr>
        <p:spPr>
          <a:xfrm>
            <a:off x="4338365" y="3024001"/>
            <a:ext cx="1540053" cy="468000"/>
          </a:xfrm>
          <a:prstGeom prst="roundRect">
            <a:avLst/>
          </a:prstGeom>
          <a:solidFill>
            <a:srgbClr val="EE5500"/>
          </a:solidFill>
          <a:ln w="25400" cap="flat" cmpd="sng" algn="ctr">
            <a:solidFill>
              <a:srgbClr val="EE5500"/>
            </a:solidFill>
            <a:prstDash val="solid"/>
          </a:ln>
          <a:effectLst/>
        </p:spPr>
        <p:txBody>
          <a:bodyPr rtlCol="0" anchor="ctr"/>
          <a:lstStyle/>
          <a:p>
            <a:pPr algn="ctr">
              <a:defRPr/>
            </a:pPr>
            <a:r>
              <a:rPr kumimoji="0" lang="en-US" altLang="ja-JP" sz="1100" b="1" kern="0" dirty="0" err="1">
                <a:solidFill>
                  <a:srgbClr val="FFFFFF"/>
                </a:solidFill>
                <a:latin typeface="メイリオ"/>
                <a:ea typeface="メイリオ"/>
                <a:cs typeface="メイリオ" pitchFamily="50" charset="-128"/>
              </a:rPr>
              <a:t>SuperStream</a:t>
            </a:r>
            <a:r>
              <a:rPr kumimoji="0" lang="en-US" altLang="ja-JP" sz="1100" b="1" kern="0" dirty="0">
                <a:solidFill>
                  <a:srgbClr val="FFFFFF"/>
                </a:solidFill>
                <a:latin typeface="メイリオ"/>
                <a:ea typeface="メイリオ"/>
                <a:cs typeface="メイリオ" pitchFamily="50" charset="-128"/>
              </a:rPr>
              <a:t>‐NX</a:t>
            </a:r>
          </a:p>
          <a:p>
            <a:pPr algn="ctr">
              <a:defRPr/>
            </a:pPr>
            <a:r>
              <a:rPr kumimoji="0" lang="ja-JP" altLang="en-US" sz="1100" b="1" kern="0" dirty="0">
                <a:solidFill>
                  <a:srgbClr val="FFFFFF"/>
                </a:solidFill>
                <a:latin typeface="メイリオ"/>
                <a:ea typeface="メイリオ"/>
                <a:cs typeface="メイリオ" pitchFamily="50" charset="-128"/>
              </a:rPr>
              <a:t>グループ経営管理</a:t>
            </a:r>
          </a:p>
        </p:txBody>
      </p:sp>
      <p:grpSp>
        <p:nvGrpSpPr>
          <p:cNvPr id="4" name="グループ化 3"/>
          <p:cNvGrpSpPr/>
          <p:nvPr/>
        </p:nvGrpSpPr>
        <p:grpSpPr>
          <a:xfrm>
            <a:off x="6754517" y="2124000"/>
            <a:ext cx="1381879" cy="756084"/>
            <a:chOff x="6520879" y="2148702"/>
            <a:chExt cx="1381879" cy="756084"/>
          </a:xfrm>
        </p:grpSpPr>
        <p:grpSp>
          <p:nvGrpSpPr>
            <p:cNvPr id="44" name="グループ化 52"/>
            <p:cNvGrpSpPr/>
            <p:nvPr/>
          </p:nvGrpSpPr>
          <p:grpSpPr>
            <a:xfrm>
              <a:off x="6520879" y="2296145"/>
              <a:ext cx="1381879" cy="608641"/>
              <a:chOff x="6804278" y="3265551"/>
              <a:chExt cx="1842505" cy="811521"/>
            </a:xfrm>
          </p:grpSpPr>
          <p:pic>
            <p:nvPicPr>
              <p:cNvPr id="45" name="Picture 2"/>
              <p:cNvPicPr>
                <a:picLocks noChangeAspect="1" noChangeArrowheads="1"/>
              </p:cNvPicPr>
              <p:nvPr/>
            </p:nvPicPr>
            <p:blipFill>
              <a:blip r:embed="rId2" cstate="email"/>
              <a:srcRect/>
              <a:stretch>
                <a:fillRect/>
              </a:stretch>
            </p:blipFill>
            <p:spPr bwMode="auto">
              <a:xfrm>
                <a:off x="7505994" y="3265551"/>
                <a:ext cx="1140789" cy="159565"/>
              </a:xfrm>
              <a:prstGeom prst="rect">
                <a:avLst/>
              </a:prstGeom>
              <a:noFill/>
              <a:ln w="9525">
                <a:noFill/>
                <a:miter lim="800000"/>
                <a:headEnd/>
                <a:tailEnd/>
              </a:ln>
              <a:effectLst/>
            </p:spPr>
          </p:pic>
          <p:sp>
            <p:nvSpPr>
              <p:cNvPr id="46" name="テキスト ボックス 45"/>
              <p:cNvSpPr txBox="1"/>
              <p:nvPr/>
            </p:nvSpPr>
            <p:spPr>
              <a:xfrm>
                <a:off x="6804278" y="3548576"/>
                <a:ext cx="914400" cy="528496"/>
              </a:xfrm>
              <a:prstGeom prst="rect">
                <a:avLst/>
              </a:prstGeom>
            </p:spPr>
            <p:txBody>
              <a:bodyPr wrap="none" lIns="0" tIns="0" rIns="0" bIns="0" rtlCol="0" anchor="t" anchorCtr="0">
                <a:normAutofit/>
              </a:bodyPr>
              <a:lstStyle/>
              <a:p>
                <a:pPr>
                  <a:lnSpc>
                    <a:spcPts val="2100"/>
                  </a:lnSpc>
                  <a:spcBef>
                    <a:spcPct val="0"/>
                  </a:spcBef>
                </a:pPr>
                <a:r>
                  <a:rPr lang="ja-JP" altLang="en-US" sz="900" b="1" dirty="0">
                    <a:solidFill>
                      <a:srgbClr val="FFFFFF">
                        <a:lumMod val="50000"/>
                      </a:srgbClr>
                    </a:solidFill>
                    <a:cs typeface="メイリオ" pitchFamily="50" charset="-128"/>
                  </a:rPr>
                  <a:t>グループ本社</a:t>
                </a:r>
              </a:p>
            </p:txBody>
          </p:sp>
        </p:grpSp>
        <p:sp>
          <p:nvSpPr>
            <p:cNvPr id="52" name="Freeform 370"/>
            <p:cNvSpPr>
              <a:spLocks noEditPoints="1"/>
            </p:cNvSpPr>
            <p:nvPr/>
          </p:nvSpPr>
          <p:spPr bwMode="auto">
            <a:xfrm>
              <a:off x="6682873" y="2148702"/>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70" name="グループ化 69"/>
          <p:cNvGrpSpPr/>
          <p:nvPr/>
        </p:nvGrpSpPr>
        <p:grpSpPr>
          <a:xfrm>
            <a:off x="6754517" y="3024000"/>
            <a:ext cx="1381879" cy="756084"/>
            <a:chOff x="6520879" y="2148702"/>
            <a:chExt cx="1381879" cy="756084"/>
          </a:xfrm>
        </p:grpSpPr>
        <p:grpSp>
          <p:nvGrpSpPr>
            <p:cNvPr id="71" name="グループ化 52"/>
            <p:cNvGrpSpPr/>
            <p:nvPr/>
          </p:nvGrpSpPr>
          <p:grpSpPr>
            <a:xfrm>
              <a:off x="6520879" y="2296145"/>
              <a:ext cx="1381879" cy="608641"/>
              <a:chOff x="6804278" y="3265551"/>
              <a:chExt cx="1842505" cy="811521"/>
            </a:xfrm>
          </p:grpSpPr>
          <p:pic>
            <p:nvPicPr>
              <p:cNvPr id="73" name="Picture 2"/>
              <p:cNvPicPr>
                <a:picLocks noChangeAspect="1" noChangeArrowheads="1"/>
              </p:cNvPicPr>
              <p:nvPr/>
            </p:nvPicPr>
            <p:blipFill>
              <a:blip r:embed="rId2" cstate="email"/>
              <a:srcRect/>
              <a:stretch>
                <a:fillRect/>
              </a:stretch>
            </p:blipFill>
            <p:spPr bwMode="auto">
              <a:xfrm>
                <a:off x="7505994" y="3265551"/>
                <a:ext cx="1140789" cy="159565"/>
              </a:xfrm>
              <a:prstGeom prst="rect">
                <a:avLst/>
              </a:prstGeom>
              <a:noFill/>
              <a:ln w="9525">
                <a:noFill/>
                <a:miter lim="800000"/>
                <a:headEnd/>
                <a:tailEnd/>
              </a:ln>
              <a:effectLst/>
            </p:spPr>
          </p:pic>
          <p:sp>
            <p:nvSpPr>
              <p:cNvPr id="74" name="テキスト ボックス 73"/>
              <p:cNvSpPr txBox="1"/>
              <p:nvPr/>
            </p:nvSpPr>
            <p:spPr>
              <a:xfrm>
                <a:off x="6804278" y="3548576"/>
                <a:ext cx="914400" cy="528496"/>
              </a:xfrm>
              <a:prstGeom prst="rect">
                <a:avLst/>
              </a:prstGeom>
            </p:spPr>
            <p:txBody>
              <a:bodyPr wrap="none" lIns="0" tIns="0" rIns="0" bIns="0" rtlCol="0" anchor="t" anchorCtr="0">
                <a:normAutofit/>
              </a:bodyPr>
              <a:lstStyle/>
              <a:p>
                <a:pPr>
                  <a:lnSpc>
                    <a:spcPts val="2100"/>
                  </a:lnSpc>
                  <a:spcBef>
                    <a:spcPct val="0"/>
                  </a:spcBef>
                </a:pPr>
                <a:r>
                  <a:rPr lang="ja-JP" altLang="en-US" sz="900" b="1" dirty="0">
                    <a:solidFill>
                      <a:srgbClr val="FFFFFF">
                        <a:lumMod val="50000"/>
                      </a:srgbClr>
                    </a:solidFill>
                    <a:cs typeface="メイリオ" pitchFamily="50" charset="-128"/>
                  </a:rPr>
                  <a:t>グループ</a:t>
                </a:r>
                <a:r>
                  <a:rPr lang="en-US" altLang="ja-JP" sz="900" b="1" dirty="0">
                    <a:solidFill>
                      <a:srgbClr val="FFFFFF">
                        <a:lumMod val="50000"/>
                      </a:srgbClr>
                    </a:solidFill>
                    <a:cs typeface="メイリオ" pitchFamily="50" charset="-128"/>
                  </a:rPr>
                  <a:t>A</a:t>
                </a:r>
                <a:r>
                  <a:rPr lang="ja-JP" altLang="en-US" sz="900" b="1" dirty="0">
                    <a:solidFill>
                      <a:srgbClr val="FFFFFF">
                        <a:lumMod val="50000"/>
                      </a:srgbClr>
                    </a:solidFill>
                    <a:cs typeface="メイリオ" pitchFamily="50" charset="-128"/>
                  </a:rPr>
                  <a:t>社</a:t>
                </a:r>
              </a:p>
            </p:txBody>
          </p:sp>
        </p:grpSp>
        <p:sp>
          <p:nvSpPr>
            <p:cNvPr id="72" name="Freeform 370"/>
            <p:cNvSpPr>
              <a:spLocks noEditPoints="1"/>
            </p:cNvSpPr>
            <p:nvPr/>
          </p:nvSpPr>
          <p:spPr bwMode="auto">
            <a:xfrm>
              <a:off x="6682873" y="2148702"/>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75" name="グループ化 74"/>
          <p:cNvGrpSpPr/>
          <p:nvPr/>
        </p:nvGrpSpPr>
        <p:grpSpPr>
          <a:xfrm>
            <a:off x="6754517" y="3924000"/>
            <a:ext cx="1381879" cy="756084"/>
            <a:chOff x="6520879" y="2148702"/>
            <a:chExt cx="1381879" cy="756084"/>
          </a:xfrm>
        </p:grpSpPr>
        <p:grpSp>
          <p:nvGrpSpPr>
            <p:cNvPr id="76" name="グループ化 52"/>
            <p:cNvGrpSpPr/>
            <p:nvPr/>
          </p:nvGrpSpPr>
          <p:grpSpPr>
            <a:xfrm>
              <a:off x="6520879" y="2296145"/>
              <a:ext cx="1381879" cy="608641"/>
              <a:chOff x="6804278" y="3265551"/>
              <a:chExt cx="1842505" cy="811521"/>
            </a:xfrm>
          </p:grpSpPr>
          <p:pic>
            <p:nvPicPr>
              <p:cNvPr id="78" name="Picture 2"/>
              <p:cNvPicPr>
                <a:picLocks noChangeAspect="1" noChangeArrowheads="1"/>
              </p:cNvPicPr>
              <p:nvPr/>
            </p:nvPicPr>
            <p:blipFill>
              <a:blip r:embed="rId2" cstate="email"/>
              <a:srcRect/>
              <a:stretch>
                <a:fillRect/>
              </a:stretch>
            </p:blipFill>
            <p:spPr bwMode="auto">
              <a:xfrm>
                <a:off x="7505994" y="3265551"/>
                <a:ext cx="1140789" cy="159565"/>
              </a:xfrm>
              <a:prstGeom prst="rect">
                <a:avLst/>
              </a:prstGeom>
              <a:noFill/>
              <a:ln w="9525">
                <a:noFill/>
                <a:miter lim="800000"/>
                <a:headEnd/>
                <a:tailEnd/>
              </a:ln>
              <a:effectLst/>
            </p:spPr>
          </p:pic>
          <p:sp>
            <p:nvSpPr>
              <p:cNvPr id="79" name="テキスト ボックス 78"/>
              <p:cNvSpPr txBox="1"/>
              <p:nvPr/>
            </p:nvSpPr>
            <p:spPr>
              <a:xfrm>
                <a:off x="6804278" y="3548576"/>
                <a:ext cx="914400" cy="528496"/>
              </a:xfrm>
              <a:prstGeom prst="rect">
                <a:avLst/>
              </a:prstGeom>
            </p:spPr>
            <p:txBody>
              <a:bodyPr wrap="none" lIns="0" tIns="0" rIns="0" bIns="0" rtlCol="0" anchor="t" anchorCtr="0">
                <a:normAutofit/>
              </a:bodyPr>
              <a:lstStyle/>
              <a:p>
                <a:pPr>
                  <a:lnSpc>
                    <a:spcPts val="2100"/>
                  </a:lnSpc>
                  <a:spcBef>
                    <a:spcPct val="0"/>
                  </a:spcBef>
                </a:pPr>
                <a:r>
                  <a:rPr lang="ja-JP" altLang="en-US" sz="900" b="1" dirty="0">
                    <a:solidFill>
                      <a:srgbClr val="FFFFFF">
                        <a:lumMod val="50000"/>
                      </a:srgbClr>
                    </a:solidFill>
                    <a:cs typeface="メイリオ" pitchFamily="50" charset="-128"/>
                  </a:rPr>
                  <a:t>グループ</a:t>
                </a:r>
                <a:r>
                  <a:rPr lang="en-US" altLang="ja-JP" sz="900" b="1" dirty="0">
                    <a:solidFill>
                      <a:srgbClr val="FFFFFF">
                        <a:lumMod val="50000"/>
                      </a:srgbClr>
                    </a:solidFill>
                    <a:cs typeface="メイリオ" pitchFamily="50" charset="-128"/>
                  </a:rPr>
                  <a:t>B</a:t>
                </a:r>
                <a:r>
                  <a:rPr lang="ja-JP" altLang="en-US" sz="900" b="1" dirty="0">
                    <a:solidFill>
                      <a:srgbClr val="FFFFFF">
                        <a:lumMod val="50000"/>
                      </a:srgbClr>
                    </a:solidFill>
                    <a:cs typeface="メイリオ" pitchFamily="50" charset="-128"/>
                  </a:rPr>
                  <a:t>社</a:t>
                </a:r>
              </a:p>
            </p:txBody>
          </p:sp>
        </p:grpSp>
        <p:sp>
          <p:nvSpPr>
            <p:cNvPr id="77" name="Freeform 370"/>
            <p:cNvSpPr>
              <a:spLocks noEditPoints="1"/>
            </p:cNvSpPr>
            <p:nvPr/>
          </p:nvSpPr>
          <p:spPr bwMode="auto">
            <a:xfrm>
              <a:off x="6682873" y="2148702"/>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80" name="角丸四角形 79"/>
          <p:cNvSpPr/>
          <p:nvPr/>
        </p:nvSpPr>
        <p:spPr>
          <a:xfrm>
            <a:off x="4247998" y="1619998"/>
            <a:ext cx="4068417" cy="3060085"/>
          </a:xfrm>
          <a:prstGeom prst="roundRect">
            <a:avLst>
              <a:gd name="adj" fmla="val 6143"/>
            </a:avLst>
          </a:prstGeom>
          <a:noFill/>
          <a:ln w="25400" cap="flat" cmpd="sng" algn="ctr">
            <a:solidFill>
              <a:srgbClr val="FFFFFF">
                <a:shade val="50000"/>
              </a:srgbClr>
            </a:solidFill>
            <a:prstDash val="solid"/>
          </a:ln>
          <a:effectLst/>
        </p:spPr>
        <p:txBody>
          <a:bodyPr rtlCol="0" anchor="ctr"/>
          <a:lstStyle/>
          <a:p>
            <a:pPr algn="ctr">
              <a:defRPr/>
            </a:pPr>
            <a:endParaRPr kumimoji="0" lang="ja-JP" altLang="en-US" sz="1350" kern="0">
              <a:solidFill>
                <a:srgbClr val="FFFFFF">
                  <a:lumMod val="95000"/>
                </a:srgbClr>
              </a:solidFill>
              <a:latin typeface="メイリオ"/>
              <a:ea typeface="メイリオ"/>
            </a:endParaRPr>
          </a:p>
        </p:txBody>
      </p:sp>
      <p:pic>
        <p:nvPicPr>
          <p:cNvPr id="38" name="図 37"/>
          <p:cNvPicPr>
            <a:picLocks noChangeAspect="1"/>
          </p:cNvPicPr>
          <p:nvPr/>
        </p:nvPicPr>
        <p:blipFill>
          <a:blip r:embed="rId3"/>
          <a:stretch>
            <a:fillRect/>
          </a:stretch>
        </p:blipFill>
        <p:spPr>
          <a:xfrm>
            <a:off x="798997" y="2747116"/>
            <a:ext cx="3328541" cy="2072616"/>
          </a:xfrm>
          <a:prstGeom prst="rect">
            <a:avLst/>
          </a:prstGeom>
        </p:spPr>
      </p:pic>
      <p:sp>
        <p:nvSpPr>
          <p:cNvPr id="43" name="正方形/長方形 42"/>
          <p:cNvSpPr/>
          <p:nvPr/>
        </p:nvSpPr>
        <p:spPr>
          <a:xfrm>
            <a:off x="802179" y="2727762"/>
            <a:ext cx="3336068" cy="194208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2" name="フッター プレースホルダー 3">
            <a:extLst>
              <a:ext uri="{FF2B5EF4-FFF2-40B4-BE49-F238E27FC236}">
                <a16:creationId xmlns:a16="http://schemas.microsoft.com/office/drawing/2014/main" id="{5079A1DF-4DC3-F9F3-96AB-4AB5420000FC}"/>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554810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a:stretch>
            <a:fillRect/>
          </a:stretch>
        </p:blipFill>
        <p:spPr>
          <a:xfrm>
            <a:off x="323528" y="1702856"/>
            <a:ext cx="6444519" cy="822878"/>
          </a:xfrm>
          <a:prstGeom prst="rect">
            <a:avLst/>
          </a:prstGeom>
        </p:spPr>
      </p:pic>
      <p:pic>
        <p:nvPicPr>
          <p:cNvPr id="12" name="図 11"/>
          <p:cNvPicPr>
            <a:picLocks noChangeAspect="1"/>
          </p:cNvPicPr>
          <p:nvPr/>
        </p:nvPicPr>
        <p:blipFill>
          <a:blip r:embed="rId4"/>
          <a:stretch>
            <a:fillRect/>
          </a:stretch>
        </p:blipFill>
        <p:spPr>
          <a:xfrm>
            <a:off x="334048" y="2891895"/>
            <a:ext cx="8622460" cy="1840095"/>
          </a:xfrm>
          <a:prstGeom prst="rect">
            <a:avLst/>
          </a:prstGeom>
        </p:spPr>
      </p:pic>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8</a:t>
            </a:fld>
            <a:endParaRPr lang="ja-JP" altLang="en-US" dirty="0"/>
          </a:p>
        </p:txBody>
      </p:sp>
      <p:sp>
        <p:nvSpPr>
          <p:cNvPr id="5" name="タイトル 4"/>
          <p:cNvSpPr>
            <a:spLocks noGrp="1"/>
          </p:cNvSpPr>
          <p:nvPr>
            <p:ph type="title"/>
          </p:nvPr>
        </p:nvSpPr>
        <p:spPr/>
        <p:txBody>
          <a:bodyPr/>
          <a:lstStyle/>
          <a:p>
            <a:r>
              <a:rPr lang="en-US" altLang="ja-JP" dirty="0" err="1"/>
              <a:t>SuperStream</a:t>
            </a:r>
            <a:r>
              <a:rPr lang="en-US" altLang="ja-JP" dirty="0"/>
              <a:t>-NX</a:t>
            </a:r>
            <a:r>
              <a:rPr lang="ja-JP" altLang="en-US" dirty="0"/>
              <a:t>の仕訳入力（簡易入力）</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a:xfrm>
            <a:off x="198000" y="576000"/>
            <a:ext cx="6498236" cy="324000"/>
          </a:xfrm>
        </p:spPr>
        <p:txBody>
          <a:bodyPr/>
          <a:lstStyle/>
          <a:p>
            <a:r>
              <a:rPr lang="ja-JP" altLang="en-US" dirty="0"/>
              <a:t>勘定科目を意識せずマスタ項目を選択する “パターン入力”</a:t>
            </a:r>
          </a:p>
          <a:p>
            <a:endParaRPr kumimoji="1" lang="en-US" altLang="ja-JP" dirty="0"/>
          </a:p>
        </p:txBody>
      </p:sp>
      <p:sp>
        <p:nvSpPr>
          <p:cNvPr id="8" name="テキスト プレースホルダー 7"/>
          <p:cNvSpPr>
            <a:spLocks noGrp="1"/>
          </p:cNvSpPr>
          <p:nvPr>
            <p:ph type="body" sz="quarter" idx="17"/>
          </p:nvPr>
        </p:nvSpPr>
        <p:spPr/>
        <p:txBody>
          <a:bodyPr/>
          <a:lstStyle/>
          <a:p>
            <a:pPr marL="216000" indent="-216000" fontAlgn="ctr">
              <a:buClr>
                <a:srgbClr val="0065AE">
                  <a:lumMod val="20000"/>
                  <a:lumOff val="80000"/>
                </a:srgbClr>
              </a:buClr>
              <a:buSzPct val="75000"/>
              <a:defRPr/>
            </a:pPr>
            <a:r>
              <a:rPr lang="ja-JP" altLang="en-US" dirty="0">
                <a:solidFill>
                  <a:prstClr val="black"/>
                </a:solidFill>
                <a:cs typeface="メイリオ" pitchFamily="50" charset="-128"/>
              </a:rPr>
              <a:t>支店／営業所等の費用等発生部門での入力を前提とした簡易な仕訳入力機能です</a:t>
            </a:r>
            <a:endParaRPr lang="en-US" altLang="ja-JP" dirty="0">
              <a:solidFill>
                <a:prstClr val="black"/>
              </a:solidFill>
              <a:cs typeface="メイリオ" pitchFamily="50" charset="-128"/>
            </a:endParaRPr>
          </a:p>
          <a:p>
            <a:pPr marL="216000" indent="-216000" fontAlgn="ctr">
              <a:buClr>
                <a:srgbClr val="0065AE">
                  <a:lumMod val="20000"/>
                  <a:lumOff val="80000"/>
                </a:srgbClr>
              </a:buClr>
              <a:buSzPct val="75000"/>
              <a:defRPr/>
            </a:pPr>
            <a:r>
              <a:rPr lang="ja-JP" altLang="en-US" dirty="0">
                <a:cs typeface="メイリオ" pitchFamily="50" charset="-128"/>
              </a:rPr>
              <a:t>入力頻度の高い伝票パターンを登録し、会計知識がなくても簡単に呼び出して起票できます</a:t>
            </a:r>
            <a:endParaRPr lang="en-US" altLang="ja-JP" dirty="0">
              <a:cs typeface="メイリオ" pitchFamily="50" charset="-128"/>
            </a:endParaRPr>
          </a:p>
          <a:p>
            <a:pPr marL="216000" indent="-216000" fontAlgn="ctr">
              <a:buClr>
                <a:srgbClr val="0065AE">
                  <a:lumMod val="20000"/>
                  <a:lumOff val="80000"/>
                </a:srgbClr>
              </a:buClr>
              <a:buSzPct val="75000"/>
              <a:defRPr/>
            </a:pPr>
            <a:endParaRPr lang="en-US" altLang="ja-JP" dirty="0">
              <a:cs typeface="メイリオ" pitchFamily="50" charset="-128"/>
            </a:endParaRPr>
          </a:p>
        </p:txBody>
      </p:sp>
      <p:sp>
        <p:nvSpPr>
          <p:cNvPr id="46" name="Rectangle 14"/>
          <p:cNvSpPr>
            <a:spLocks noChangeArrowheads="1"/>
          </p:cNvSpPr>
          <p:nvPr/>
        </p:nvSpPr>
        <p:spPr bwMode="auto">
          <a:xfrm>
            <a:off x="365568" y="2213033"/>
            <a:ext cx="5140548" cy="248217"/>
          </a:xfrm>
          <a:prstGeom prst="rect">
            <a:avLst/>
          </a:prstGeom>
          <a:noFill/>
          <a:ln w="34925">
            <a:solidFill>
              <a:srgbClr val="C00000"/>
            </a:solidFill>
            <a:prstDash val="sysDash"/>
            <a:miter lim="800000"/>
            <a:headEnd/>
            <a:tailEnd/>
          </a:ln>
        </p:spPr>
        <p:txBody>
          <a:bodyPr/>
          <a:lstStyle/>
          <a:p>
            <a:pPr>
              <a:defRPr/>
            </a:pPr>
            <a:endParaRPr kumimoji="0" lang="ja-JP" altLang="en-US" sz="1350" kern="0">
              <a:solidFill>
                <a:prstClr val="black"/>
              </a:solidFill>
            </a:endParaRPr>
          </a:p>
        </p:txBody>
      </p:sp>
      <p:sp>
        <p:nvSpPr>
          <p:cNvPr id="47" name="矢印: 右 1">
            <a:extLst>
              <a:ext uri="{FF2B5EF4-FFF2-40B4-BE49-F238E27FC236}">
                <a16:creationId xmlns:a16="http://schemas.microsoft.com/office/drawing/2014/main" id="{5ED2EA09-4610-452B-9494-713748698D06}"/>
              </a:ext>
            </a:extLst>
          </p:cNvPr>
          <p:cNvSpPr/>
          <p:nvPr/>
        </p:nvSpPr>
        <p:spPr>
          <a:xfrm rot="5400000">
            <a:off x="1372411" y="2452645"/>
            <a:ext cx="416638" cy="56281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Rectangle 14"/>
          <p:cNvSpPr>
            <a:spLocks noChangeArrowheads="1"/>
          </p:cNvSpPr>
          <p:nvPr/>
        </p:nvSpPr>
        <p:spPr bwMode="auto">
          <a:xfrm>
            <a:off x="359729" y="3415204"/>
            <a:ext cx="8596779" cy="1285769"/>
          </a:xfrm>
          <a:prstGeom prst="rect">
            <a:avLst/>
          </a:prstGeom>
          <a:noFill/>
          <a:ln w="34925">
            <a:solidFill>
              <a:srgbClr val="C00000"/>
            </a:solidFill>
            <a:prstDash val="solid"/>
            <a:miter lim="800000"/>
            <a:headEnd/>
            <a:tailEnd/>
          </a:ln>
        </p:spPr>
        <p:txBody>
          <a:bodyPr/>
          <a:lstStyle/>
          <a:p>
            <a:pPr>
              <a:defRPr/>
            </a:pPr>
            <a:endParaRPr kumimoji="0" lang="ja-JP" altLang="en-US" sz="1350" kern="0">
              <a:solidFill>
                <a:prstClr val="black"/>
              </a:solidFill>
            </a:endParaRPr>
          </a:p>
        </p:txBody>
      </p:sp>
      <p:sp>
        <p:nvSpPr>
          <p:cNvPr id="50" name="AutoShape 81"/>
          <p:cNvSpPr>
            <a:spLocks noChangeArrowheads="1"/>
          </p:cNvSpPr>
          <p:nvPr/>
        </p:nvSpPr>
        <p:spPr bwMode="auto">
          <a:xfrm>
            <a:off x="6012134" y="1649331"/>
            <a:ext cx="2699866" cy="519625"/>
          </a:xfrm>
          <a:prstGeom prst="roundRect">
            <a:avLst>
              <a:gd name="adj" fmla="val 12042"/>
            </a:avLst>
          </a:prstGeom>
          <a:solidFill>
            <a:srgbClr val="F9BE00"/>
          </a:solidFill>
          <a:ln w="25400" cap="flat" cmpd="sng" algn="ctr">
            <a:solidFill>
              <a:srgbClr val="F9BE00"/>
            </a:solidFill>
            <a:prstDash val="solid"/>
            <a:headEnd/>
            <a:tailEnd/>
          </a:ln>
          <a:effectLst/>
        </p:spPr>
        <p:txBody>
          <a:bodyPr wrap="none" lIns="67500" tIns="35100" rIns="67500" bIns="35100" anchor="ctr"/>
          <a:lstStyle/>
          <a:p>
            <a:pPr algn="ctr">
              <a:defRPr/>
            </a:pPr>
            <a:r>
              <a:rPr kumimoji="0" lang="ja-JP" altLang="en-US" sz="1200" b="1" kern="0" dirty="0">
                <a:solidFill>
                  <a:srgbClr val="FFFFFF"/>
                </a:solidFill>
                <a:latin typeface="メイリオ"/>
                <a:ea typeface="メイリオ"/>
                <a:cs typeface="メイリオ" pitchFamily="50" charset="-128"/>
              </a:rPr>
              <a:t>仕訳パターンを呼び出し、</a:t>
            </a:r>
            <a:endParaRPr kumimoji="0" lang="en-US" altLang="ja-JP" sz="1200" b="1" kern="0" dirty="0">
              <a:solidFill>
                <a:srgbClr val="FFFFFF"/>
              </a:solidFill>
              <a:latin typeface="メイリオ"/>
              <a:ea typeface="メイリオ"/>
              <a:cs typeface="メイリオ" pitchFamily="50" charset="-128"/>
            </a:endParaRPr>
          </a:p>
          <a:p>
            <a:pPr algn="ctr">
              <a:defRPr/>
            </a:pPr>
            <a:r>
              <a:rPr kumimoji="0" lang="ja-JP" altLang="en-US" sz="1200" b="1" kern="0" dirty="0">
                <a:solidFill>
                  <a:srgbClr val="FFFFFF"/>
                </a:solidFill>
                <a:latin typeface="メイリオ"/>
                <a:ea typeface="メイリオ"/>
                <a:cs typeface="メイリオ" pitchFamily="50" charset="-128"/>
              </a:rPr>
              <a:t>必要に応じて入力補完</a:t>
            </a:r>
          </a:p>
        </p:txBody>
      </p:sp>
      <p:sp>
        <p:nvSpPr>
          <p:cNvPr id="54" name="Rectangle 14"/>
          <p:cNvSpPr>
            <a:spLocks noChangeArrowheads="1"/>
          </p:cNvSpPr>
          <p:nvPr/>
        </p:nvSpPr>
        <p:spPr bwMode="auto">
          <a:xfrm>
            <a:off x="4211960" y="4080695"/>
            <a:ext cx="972108" cy="209235"/>
          </a:xfrm>
          <a:prstGeom prst="rect">
            <a:avLst/>
          </a:prstGeom>
          <a:noFill/>
          <a:ln w="34925">
            <a:solidFill>
              <a:srgbClr val="C00000"/>
            </a:solidFill>
            <a:prstDash val="sysDash"/>
            <a:miter lim="800000"/>
            <a:headEnd/>
            <a:tailEnd/>
          </a:ln>
        </p:spPr>
        <p:txBody>
          <a:bodyPr/>
          <a:lstStyle/>
          <a:p>
            <a:pPr>
              <a:defRPr/>
            </a:pPr>
            <a:endParaRPr kumimoji="0" lang="ja-JP" altLang="en-US" sz="1350" kern="0">
              <a:solidFill>
                <a:prstClr val="black"/>
              </a:solidFill>
            </a:endParaRPr>
          </a:p>
        </p:txBody>
      </p:sp>
      <p:sp>
        <p:nvSpPr>
          <p:cNvPr id="56" name="AutoShape 81"/>
          <p:cNvSpPr>
            <a:spLocks noChangeArrowheads="1"/>
          </p:cNvSpPr>
          <p:nvPr/>
        </p:nvSpPr>
        <p:spPr bwMode="auto">
          <a:xfrm>
            <a:off x="6138067" y="3538463"/>
            <a:ext cx="2699866" cy="519625"/>
          </a:xfrm>
          <a:prstGeom prst="roundRect">
            <a:avLst>
              <a:gd name="adj" fmla="val 12042"/>
            </a:avLst>
          </a:prstGeom>
          <a:solidFill>
            <a:srgbClr val="F9BE00"/>
          </a:solidFill>
          <a:ln w="25400" cap="flat" cmpd="sng" algn="ctr">
            <a:solidFill>
              <a:srgbClr val="F9BE00"/>
            </a:solidFill>
            <a:prstDash val="solid"/>
            <a:headEnd/>
            <a:tailEnd/>
          </a:ln>
          <a:effectLst/>
        </p:spPr>
        <p:txBody>
          <a:bodyPr wrap="none" lIns="67500" tIns="35100" rIns="67500" bIns="35100" anchor="ctr"/>
          <a:lstStyle/>
          <a:p>
            <a:pPr algn="ctr">
              <a:defRPr/>
            </a:pPr>
            <a:r>
              <a:rPr kumimoji="0" lang="ja-JP" altLang="en-US" sz="1200" b="1" kern="0" dirty="0">
                <a:solidFill>
                  <a:srgbClr val="FFFFFF"/>
                </a:solidFill>
                <a:latin typeface="メイリオ"/>
                <a:ea typeface="メイリオ"/>
                <a:cs typeface="メイリオ" pitchFamily="50" charset="-128"/>
              </a:rPr>
              <a:t>借方の金額を入力することで、</a:t>
            </a:r>
            <a:endParaRPr kumimoji="0" lang="en-US" altLang="ja-JP" sz="1200" b="1" kern="0" dirty="0">
              <a:solidFill>
                <a:srgbClr val="FFFFFF"/>
              </a:solidFill>
              <a:latin typeface="メイリオ"/>
              <a:ea typeface="メイリオ"/>
              <a:cs typeface="メイリオ" pitchFamily="50" charset="-128"/>
            </a:endParaRPr>
          </a:p>
          <a:p>
            <a:pPr algn="ctr">
              <a:defRPr/>
            </a:pPr>
            <a:r>
              <a:rPr kumimoji="0" lang="ja-JP" altLang="en-US" sz="1200" b="1" kern="0" dirty="0">
                <a:solidFill>
                  <a:srgbClr val="FFFFFF"/>
                </a:solidFill>
                <a:latin typeface="メイリオ"/>
                <a:ea typeface="メイリオ"/>
                <a:cs typeface="メイリオ" pitchFamily="50" charset="-128"/>
              </a:rPr>
              <a:t>貸方金額は自動入力される</a:t>
            </a:r>
          </a:p>
        </p:txBody>
      </p:sp>
      <p:cxnSp>
        <p:nvCxnSpPr>
          <p:cNvPr id="15" name="直線矢印コネクタ 14"/>
          <p:cNvCxnSpPr>
            <a:stCxn id="56" idx="1"/>
          </p:cNvCxnSpPr>
          <p:nvPr/>
        </p:nvCxnSpPr>
        <p:spPr>
          <a:xfrm flipH="1">
            <a:off x="5040052" y="3798276"/>
            <a:ext cx="1098015" cy="3870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a:stCxn id="50" idx="1"/>
          </p:cNvCxnSpPr>
          <p:nvPr/>
        </p:nvCxnSpPr>
        <p:spPr>
          <a:xfrm flipH="1">
            <a:off x="4932040" y="1909144"/>
            <a:ext cx="1080094" cy="4154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角丸四角形 17"/>
          <p:cNvSpPr/>
          <p:nvPr/>
        </p:nvSpPr>
        <p:spPr>
          <a:xfrm>
            <a:off x="311147" y="1410177"/>
            <a:ext cx="1380534" cy="295496"/>
          </a:xfrm>
          <a:prstGeom prst="roundRect">
            <a:avLst/>
          </a:prstGeom>
          <a:solidFill>
            <a:srgbClr val="54C2F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lnSpc>
                <a:spcPts val="1800"/>
              </a:lnSpc>
              <a:defRPr/>
            </a:pPr>
            <a:r>
              <a:rPr kumimoji="0" lang="ja-JP" altLang="en-US" sz="1200" b="1" kern="0" dirty="0">
                <a:solidFill>
                  <a:prstClr val="white"/>
                </a:solidFill>
                <a:latin typeface="メイリオ"/>
                <a:ea typeface="メイリオ"/>
              </a:rPr>
              <a:t>入力イメージ</a:t>
            </a:r>
          </a:p>
        </p:txBody>
      </p:sp>
    </p:spTree>
    <p:extLst>
      <p:ext uri="{BB962C8B-B14F-4D97-AF65-F5344CB8AC3E}">
        <p14:creationId xmlns:p14="http://schemas.microsoft.com/office/powerpoint/2010/main" val="22082225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スライド番号プレースホルダー 2"/>
          <p:cNvSpPr>
            <a:spLocks noGrp="1"/>
          </p:cNvSpPr>
          <p:nvPr>
            <p:ph type="sldNum" sz="quarter" idx="12"/>
          </p:nvPr>
        </p:nvSpPr>
        <p:spPr/>
        <p:txBody>
          <a:bodyPr/>
          <a:lstStyle/>
          <a:p>
            <a:fld id="{78AE49ED-73EF-499C-8307-28EB0E7CF529}" type="slidenum">
              <a:rPr lang="ja-JP" altLang="en-US" smtClean="0"/>
              <a:pPr/>
              <a:t>80</a:t>
            </a:fld>
            <a:endParaRPr lang="ja-JP" altLang="en-US" dirty="0"/>
          </a:p>
        </p:txBody>
      </p:sp>
      <p:sp>
        <p:nvSpPr>
          <p:cNvPr id="22" name="タイトル 21"/>
          <p:cNvSpPr>
            <a:spLocks noGrp="1"/>
          </p:cNvSpPr>
          <p:nvPr>
            <p:ph type="title"/>
          </p:nvPr>
        </p:nvSpPr>
        <p:spPr/>
        <p:txBody>
          <a:bodyPr/>
          <a:lstStyle/>
          <a:p>
            <a:r>
              <a:rPr lang="ja-JP" altLang="en-US" dirty="0"/>
              <a:t>グループ企業向け機能</a:t>
            </a:r>
          </a:p>
        </p:txBody>
      </p:sp>
      <p:sp>
        <p:nvSpPr>
          <p:cNvPr id="5" name="テキスト プレースホルダー 4"/>
          <p:cNvSpPr>
            <a:spLocks noGrp="1"/>
          </p:cNvSpPr>
          <p:nvPr>
            <p:ph type="body" sz="quarter" idx="16"/>
          </p:nvPr>
        </p:nvSpPr>
        <p:spPr>
          <a:xfrm>
            <a:off x="198000" y="576000"/>
            <a:ext cx="7200000" cy="324000"/>
          </a:xfrm>
        </p:spPr>
        <p:txBody>
          <a:bodyPr/>
          <a:lstStyle/>
          <a:p>
            <a:r>
              <a:rPr lang="ja-JP" altLang="en-US" dirty="0">
                <a:solidFill>
                  <a:srgbClr val="008CCF"/>
                </a:solidFill>
              </a:rPr>
              <a:t>連結用マスタ管理：連結用の勘定科目およびセグメントの管理</a:t>
            </a:r>
          </a:p>
          <a:p>
            <a:endParaRPr kumimoji="1" lang="ja-JP" altLang="en-US" dirty="0"/>
          </a:p>
        </p:txBody>
      </p:sp>
      <p:sp>
        <p:nvSpPr>
          <p:cNvPr id="6" name="テキスト プレースホルダー 5"/>
          <p:cNvSpPr>
            <a:spLocks noGrp="1"/>
          </p:cNvSpPr>
          <p:nvPr>
            <p:ph type="body" sz="quarter" idx="17"/>
          </p:nvPr>
        </p:nvSpPr>
        <p:spPr/>
        <p:txBody>
          <a:bodyPr/>
          <a:lstStyle/>
          <a:p>
            <a:pPr>
              <a:lnSpc>
                <a:spcPts val="1700"/>
              </a:lnSpc>
              <a:spcBef>
                <a:spcPts val="0"/>
              </a:spcBef>
              <a:defRPr/>
            </a:pPr>
            <a:r>
              <a:rPr lang="en-US" altLang="ja-JP" dirty="0">
                <a:solidFill>
                  <a:sysClr val="windowText" lastClr="000000"/>
                </a:solidFill>
              </a:rPr>
              <a:t>SuperStream-NX</a:t>
            </a:r>
            <a:r>
              <a:rPr lang="ja-JP" altLang="en-US" dirty="0">
                <a:solidFill>
                  <a:sysClr val="windowText" lastClr="000000"/>
                </a:solidFill>
              </a:rPr>
              <a:t>グループ経営管理では、会社間で異なる科目体系・セグメント体系を、</a:t>
            </a:r>
            <a:endParaRPr lang="en-US" altLang="ja-JP" dirty="0">
              <a:solidFill>
                <a:sysClr val="windowText" lastClr="000000"/>
              </a:solidFill>
            </a:endParaRPr>
          </a:p>
          <a:p>
            <a:pPr>
              <a:lnSpc>
                <a:spcPts val="1700"/>
              </a:lnSpc>
              <a:spcBef>
                <a:spcPts val="0"/>
              </a:spcBef>
              <a:defRPr/>
            </a:pPr>
            <a:r>
              <a:rPr lang="ja-JP" altLang="en-US" dirty="0">
                <a:solidFill>
                  <a:sysClr val="windowText" lastClr="000000"/>
                </a:solidFill>
              </a:rPr>
              <a:t>連結用の科目体系・セグメント体系へ紐づけることが可能です</a:t>
            </a:r>
            <a:endParaRPr lang="en-US" altLang="ja-JP" dirty="0">
              <a:solidFill>
                <a:sysClr val="windowText" lastClr="000000"/>
              </a:solidFill>
            </a:endParaRPr>
          </a:p>
        </p:txBody>
      </p:sp>
      <p:sp>
        <p:nvSpPr>
          <p:cNvPr id="24" name="テキスト ボックス 23"/>
          <p:cNvSpPr txBox="1"/>
          <p:nvPr/>
        </p:nvSpPr>
        <p:spPr>
          <a:xfrm>
            <a:off x="2412000" y="2589993"/>
            <a:ext cx="4131220" cy="917861"/>
          </a:xfrm>
          <a:prstGeom prst="rect">
            <a:avLst/>
          </a:prstGeom>
          <a:solidFill>
            <a:srgbClr val="EE5500"/>
          </a:solidFill>
          <a:ln w="25400" cap="flat" cmpd="sng" algn="ctr">
            <a:solidFill>
              <a:srgbClr val="EE5500"/>
            </a:solidFill>
            <a:prstDash val="solid"/>
          </a:ln>
          <a:effectLst/>
        </p:spPr>
        <p:txBody>
          <a:bodyPr lIns="189000" tIns="54000" rIns="0" bIns="0">
            <a:noAutofit/>
          </a:bodyPr>
          <a:lstStyle/>
          <a:p>
            <a:pPr>
              <a:lnSpc>
                <a:spcPct val="150000"/>
              </a:lnSpc>
              <a:defRPr/>
            </a:pPr>
            <a:r>
              <a:rPr kumimoji="0" lang="ja-JP" altLang="en-US" sz="1200" b="1" kern="0" dirty="0">
                <a:solidFill>
                  <a:srgbClr val="FFFFFF"/>
                </a:solidFill>
                <a:latin typeface="メイリオ"/>
                <a:ea typeface="メイリオ"/>
                <a:cs typeface="メイリオ" pitchFamily="50" charset="-128"/>
              </a:rPr>
              <a:t>Ａ社</a:t>
            </a:r>
            <a:endParaRPr kumimoji="0" lang="en-US" altLang="ja-JP" sz="1200" b="1" kern="0" dirty="0">
              <a:solidFill>
                <a:srgbClr val="FFFFFF"/>
              </a:solidFill>
              <a:latin typeface="メイリオ"/>
              <a:ea typeface="メイリオ"/>
              <a:cs typeface="メイリオ" pitchFamily="50" charset="-128"/>
            </a:endParaRPr>
          </a:p>
          <a:p>
            <a:pPr>
              <a:lnSpc>
                <a:spcPct val="150000"/>
              </a:lnSpc>
              <a:defRPr/>
            </a:pPr>
            <a:r>
              <a:rPr kumimoji="0" lang="ja-JP" altLang="en-US" sz="1200" kern="0" dirty="0">
                <a:solidFill>
                  <a:srgbClr val="FFFFFF"/>
                </a:solidFill>
                <a:latin typeface="メイリオ"/>
                <a:ea typeface="メイリオ"/>
                <a:cs typeface="メイリオ" pitchFamily="50" charset="-128"/>
              </a:rPr>
              <a:t>科　目：商品売上高</a:t>
            </a:r>
            <a:r>
              <a:rPr kumimoji="0" lang="en-US" altLang="ja-JP" sz="1200" kern="0" dirty="0">
                <a:solidFill>
                  <a:srgbClr val="FFFFFF"/>
                </a:solidFill>
                <a:latin typeface="メイリオ"/>
                <a:ea typeface="メイリオ"/>
                <a:cs typeface="メイリオ" pitchFamily="50" charset="-128"/>
              </a:rPr>
              <a:t>/</a:t>
            </a:r>
            <a:r>
              <a:rPr kumimoji="0" lang="ja-JP" altLang="en-US" sz="1200" kern="0" dirty="0">
                <a:solidFill>
                  <a:srgbClr val="FFFFFF"/>
                </a:solidFill>
                <a:latin typeface="メイリオ"/>
                <a:ea typeface="メイリオ"/>
                <a:cs typeface="メイリオ" pitchFamily="50" charset="-128"/>
              </a:rPr>
              <a:t>水道光熱費</a:t>
            </a:r>
            <a:r>
              <a:rPr kumimoji="0" lang="en-US" altLang="ja-JP" sz="1200" kern="0" dirty="0">
                <a:solidFill>
                  <a:srgbClr val="FFFFFF"/>
                </a:solidFill>
                <a:latin typeface="メイリオ"/>
                <a:ea typeface="メイリオ"/>
                <a:cs typeface="メイリオ" pitchFamily="50" charset="-128"/>
              </a:rPr>
              <a:t>/</a:t>
            </a:r>
            <a:r>
              <a:rPr kumimoji="0" lang="ja-JP" altLang="en-US" sz="1200" kern="0" dirty="0">
                <a:solidFill>
                  <a:srgbClr val="FFFFFF"/>
                </a:solidFill>
                <a:latin typeface="メイリオ"/>
                <a:ea typeface="メイリオ"/>
                <a:cs typeface="メイリオ" pitchFamily="50" charset="-128"/>
              </a:rPr>
              <a:t>給与手当</a:t>
            </a:r>
            <a:r>
              <a:rPr kumimoji="0" lang="en-US" altLang="ja-JP" sz="1200" kern="0" dirty="0">
                <a:solidFill>
                  <a:srgbClr val="FFFFFF"/>
                </a:solidFill>
                <a:latin typeface="メイリオ"/>
                <a:ea typeface="メイリオ"/>
                <a:cs typeface="メイリオ" pitchFamily="50" charset="-128"/>
              </a:rPr>
              <a:t>/</a:t>
            </a:r>
            <a:r>
              <a:rPr kumimoji="0" lang="ja-JP" altLang="en-US" sz="1200" kern="0" dirty="0">
                <a:solidFill>
                  <a:srgbClr val="FFFFFF"/>
                </a:solidFill>
                <a:latin typeface="メイリオ"/>
                <a:ea typeface="メイリオ"/>
                <a:cs typeface="メイリオ" pitchFamily="50" charset="-128"/>
              </a:rPr>
              <a:t>販売費</a:t>
            </a:r>
            <a:r>
              <a:rPr kumimoji="0" lang="en-US" altLang="ja-JP" sz="1200" kern="0" dirty="0">
                <a:solidFill>
                  <a:srgbClr val="FFFFFF"/>
                </a:solidFill>
                <a:latin typeface="メイリオ"/>
                <a:ea typeface="メイリオ"/>
                <a:cs typeface="メイリオ" pitchFamily="50" charset="-128"/>
              </a:rPr>
              <a:t>…</a:t>
            </a:r>
          </a:p>
          <a:p>
            <a:pPr>
              <a:lnSpc>
                <a:spcPct val="150000"/>
              </a:lnSpc>
              <a:defRPr/>
            </a:pPr>
            <a:r>
              <a:rPr kumimoji="0" lang="ja-JP" altLang="en-US" sz="1200" kern="0" dirty="0">
                <a:solidFill>
                  <a:srgbClr val="FFFFFF"/>
                </a:solidFill>
                <a:latin typeface="メイリオ"/>
                <a:ea typeface="メイリオ"/>
                <a:cs typeface="メイリオ" pitchFamily="50" charset="-128"/>
              </a:rPr>
              <a:t>管理セグメント：通販事業、店舗事業・・・</a:t>
            </a:r>
          </a:p>
        </p:txBody>
      </p:sp>
      <p:sp>
        <p:nvSpPr>
          <p:cNvPr id="25" name="テキスト ボックス 24"/>
          <p:cNvSpPr txBox="1"/>
          <p:nvPr/>
        </p:nvSpPr>
        <p:spPr>
          <a:xfrm>
            <a:off x="2412000" y="3588546"/>
            <a:ext cx="4158222" cy="891416"/>
          </a:xfrm>
          <a:prstGeom prst="rect">
            <a:avLst/>
          </a:prstGeom>
          <a:solidFill>
            <a:srgbClr val="54C2F0"/>
          </a:solidFill>
          <a:ln w="25400" cap="flat" cmpd="sng" algn="ctr">
            <a:solidFill>
              <a:srgbClr val="54C2F0"/>
            </a:solidFill>
            <a:prstDash val="solid"/>
          </a:ln>
          <a:effectLst/>
        </p:spPr>
        <p:txBody>
          <a:bodyPr lIns="189000" tIns="54000" rIns="0" bIns="0">
            <a:noAutofit/>
          </a:bodyPr>
          <a:lstStyle/>
          <a:p>
            <a:pPr>
              <a:lnSpc>
                <a:spcPct val="150000"/>
              </a:lnSpc>
              <a:defRPr/>
            </a:pPr>
            <a:r>
              <a:rPr kumimoji="0" lang="ja-JP" altLang="en-US" sz="1200" b="1" kern="0" dirty="0">
                <a:solidFill>
                  <a:srgbClr val="FFFFFF"/>
                </a:solidFill>
                <a:latin typeface="メイリオ"/>
                <a:ea typeface="メイリオ"/>
                <a:cs typeface="メイリオ" pitchFamily="50" charset="-128"/>
              </a:rPr>
              <a:t>Ｂ社</a:t>
            </a:r>
            <a:endParaRPr kumimoji="0" lang="en-US" altLang="ja-JP" sz="1200" b="1" kern="0" dirty="0">
              <a:solidFill>
                <a:srgbClr val="FFFFFF"/>
              </a:solidFill>
              <a:latin typeface="メイリオ"/>
              <a:ea typeface="メイリオ"/>
              <a:cs typeface="メイリオ" pitchFamily="50" charset="-128"/>
            </a:endParaRPr>
          </a:p>
          <a:p>
            <a:pPr>
              <a:lnSpc>
                <a:spcPct val="150000"/>
              </a:lnSpc>
              <a:defRPr/>
            </a:pPr>
            <a:r>
              <a:rPr kumimoji="0" lang="ja-JP" altLang="en-US" sz="1200" kern="0" dirty="0">
                <a:solidFill>
                  <a:srgbClr val="FFFFFF"/>
                </a:solidFill>
                <a:latin typeface="メイリオ"/>
                <a:ea typeface="メイリオ"/>
                <a:cs typeface="メイリオ" pitchFamily="50" charset="-128"/>
              </a:rPr>
              <a:t>科　目：製品売上高</a:t>
            </a:r>
            <a:r>
              <a:rPr kumimoji="0" lang="en-US" altLang="ja-JP" sz="1200" kern="0" dirty="0">
                <a:solidFill>
                  <a:srgbClr val="FFFFFF"/>
                </a:solidFill>
                <a:latin typeface="メイリオ"/>
                <a:ea typeface="メイリオ"/>
                <a:cs typeface="メイリオ" pitchFamily="50" charset="-128"/>
              </a:rPr>
              <a:t>/</a:t>
            </a:r>
            <a:r>
              <a:rPr kumimoji="0" lang="ja-JP" altLang="en-US" sz="1200" kern="0" dirty="0">
                <a:solidFill>
                  <a:srgbClr val="FFFFFF"/>
                </a:solidFill>
                <a:latin typeface="メイリオ"/>
                <a:ea typeface="メイリオ"/>
                <a:cs typeface="メイリオ" pitchFamily="50" charset="-128"/>
              </a:rPr>
              <a:t>光熱費</a:t>
            </a:r>
            <a:r>
              <a:rPr kumimoji="0" lang="en-US" altLang="ja-JP" sz="1200" kern="0" dirty="0">
                <a:solidFill>
                  <a:srgbClr val="FFFFFF"/>
                </a:solidFill>
                <a:latin typeface="メイリオ"/>
                <a:ea typeface="メイリオ"/>
                <a:cs typeface="メイリオ" pitchFamily="50" charset="-128"/>
              </a:rPr>
              <a:t>/</a:t>
            </a:r>
            <a:r>
              <a:rPr kumimoji="0" lang="ja-JP" altLang="en-US" sz="1200" kern="0" dirty="0">
                <a:solidFill>
                  <a:srgbClr val="FFFFFF"/>
                </a:solidFill>
                <a:latin typeface="メイリオ"/>
                <a:ea typeface="メイリオ"/>
                <a:cs typeface="メイリオ" pitchFamily="50" charset="-128"/>
              </a:rPr>
              <a:t>賃金</a:t>
            </a:r>
            <a:r>
              <a:rPr kumimoji="0" lang="en-US" altLang="ja-JP" sz="1200" kern="0" dirty="0">
                <a:solidFill>
                  <a:srgbClr val="FFFFFF"/>
                </a:solidFill>
                <a:latin typeface="メイリオ"/>
                <a:ea typeface="メイリオ"/>
                <a:cs typeface="メイリオ" pitchFamily="50" charset="-128"/>
              </a:rPr>
              <a:t>/</a:t>
            </a:r>
            <a:r>
              <a:rPr kumimoji="0" lang="ja-JP" altLang="en-US" sz="1200" kern="0" dirty="0">
                <a:solidFill>
                  <a:srgbClr val="FFFFFF"/>
                </a:solidFill>
                <a:latin typeface="メイリオ"/>
                <a:ea typeface="メイリオ"/>
                <a:cs typeface="メイリオ" pitchFamily="50" charset="-128"/>
              </a:rPr>
              <a:t>販促費</a:t>
            </a:r>
            <a:r>
              <a:rPr kumimoji="0" lang="en-US" altLang="ja-JP" sz="1200" kern="0" dirty="0">
                <a:solidFill>
                  <a:srgbClr val="FFFFFF"/>
                </a:solidFill>
                <a:latin typeface="メイリオ"/>
                <a:ea typeface="メイリオ"/>
                <a:cs typeface="メイリオ" pitchFamily="50" charset="-128"/>
              </a:rPr>
              <a:t>…</a:t>
            </a:r>
          </a:p>
          <a:p>
            <a:pPr>
              <a:lnSpc>
                <a:spcPct val="150000"/>
              </a:lnSpc>
              <a:defRPr/>
            </a:pPr>
            <a:r>
              <a:rPr kumimoji="0" lang="ja-JP" altLang="en-US" sz="1200" kern="0" dirty="0">
                <a:solidFill>
                  <a:srgbClr val="FFFFFF"/>
                </a:solidFill>
                <a:latin typeface="メイリオ"/>
                <a:ea typeface="メイリオ"/>
                <a:cs typeface="メイリオ" pitchFamily="50" charset="-128"/>
              </a:rPr>
              <a:t>管理セグメント：石油事業、ガス事業・・・・</a:t>
            </a:r>
          </a:p>
        </p:txBody>
      </p:sp>
      <p:sp>
        <p:nvSpPr>
          <p:cNvPr id="26" name="テキスト ボックス 25"/>
          <p:cNvSpPr txBox="1"/>
          <p:nvPr/>
        </p:nvSpPr>
        <p:spPr>
          <a:xfrm>
            <a:off x="1403648" y="1590641"/>
            <a:ext cx="4437493" cy="864096"/>
          </a:xfrm>
          <a:prstGeom prst="rect">
            <a:avLst/>
          </a:prstGeom>
          <a:solidFill>
            <a:srgbClr val="F9BE00"/>
          </a:solidFill>
          <a:ln w="25400" cap="flat" cmpd="sng" algn="ctr">
            <a:solidFill>
              <a:srgbClr val="F9BE00"/>
            </a:solidFill>
            <a:prstDash val="solid"/>
          </a:ln>
          <a:effectLst/>
        </p:spPr>
        <p:txBody>
          <a:bodyPr lIns="189000" tIns="54000" rIns="0" bIns="0">
            <a:noAutofit/>
          </a:bodyPr>
          <a:lstStyle/>
          <a:p>
            <a:pPr>
              <a:lnSpc>
                <a:spcPct val="150000"/>
              </a:lnSpc>
              <a:defRPr/>
            </a:pPr>
            <a:r>
              <a:rPr kumimoji="0" lang="ja-JP" altLang="en-US" sz="1200" b="1" kern="0" dirty="0">
                <a:solidFill>
                  <a:srgbClr val="FFFFFF"/>
                </a:solidFill>
                <a:latin typeface="メイリオ"/>
                <a:ea typeface="メイリオ"/>
                <a:cs typeface="メイリオ" pitchFamily="50" charset="-128"/>
              </a:rPr>
              <a:t>連結用マスタ</a:t>
            </a:r>
            <a:endParaRPr kumimoji="0" lang="en-US" altLang="ja-JP" sz="1200" b="1" kern="0" dirty="0">
              <a:solidFill>
                <a:srgbClr val="FFFFFF"/>
              </a:solidFill>
              <a:latin typeface="メイリオ"/>
              <a:ea typeface="メイリオ"/>
              <a:cs typeface="メイリオ" pitchFamily="50" charset="-128"/>
            </a:endParaRPr>
          </a:p>
          <a:p>
            <a:pPr>
              <a:lnSpc>
                <a:spcPct val="150000"/>
              </a:lnSpc>
              <a:defRPr/>
            </a:pPr>
            <a:r>
              <a:rPr kumimoji="0" lang="ja-JP" altLang="en-US" sz="1200" kern="0" dirty="0">
                <a:solidFill>
                  <a:srgbClr val="FFFFFF"/>
                </a:solidFill>
                <a:latin typeface="メイリオ"/>
                <a:ea typeface="メイリオ"/>
                <a:cs typeface="メイリオ" pitchFamily="50" charset="-128"/>
              </a:rPr>
              <a:t>科　目：売上高</a:t>
            </a:r>
            <a:r>
              <a:rPr kumimoji="0" lang="en-US" altLang="ja-JP" sz="1200" kern="0" dirty="0">
                <a:solidFill>
                  <a:srgbClr val="FFFFFF"/>
                </a:solidFill>
                <a:latin typeface="メイリオ"/>
                <a:ea typeface="メイリオ"/>
                <a:cs typeface="メイリオ" pitchFamily="50" charset="-128"/>
              </a:rPr>
              <a:t>/</a:t>
            </a:r>
            <a:r>
              <a:rPr kumimoji="0" lang="ja-JP" altLang="en-US" sz="1200" kern="0" dirty="0">
                <a:solidFill>
                  <a:srgbClr val="FFFFFF"/>
                </a:solidFill>
                <a:latin typeface="メイリオ"/>
                <a:ea typeface="メイリオ"/>
                <a:cs typeface="メイリオ" pitchFamily="50" charset="-128"/>
              </a:rPr>
              <a:t>水道光熱費</a:t>
            </a:r>
            <a:r>
              <a:rPr kumimoji="0" lang="en-US" altLang="ja-JP" sz="1200" kern="0" dirty="0">
                <a:solidFill>
                  <a:srgbClr val="FFFFFF"/>
                </a:solidFill>
                <a:latin typeface="メイリオ"/>
                <a:ea typeface="メイリオ"/>
                <a:cs typeface="メイリオ" pitchFamily="50" charset="-128"/>
              </a:rPr>
              <a:t>/</a:t>
            </a:r>
            <a:r>
              <a:rPr kumimoji="0" lang="ja-JP" altLang="en-US" sz="1200" kern="0" dirty="0">
                <a:solidFill>
                  <a:srgbClr val="FFFFFF"/>
                </a:solidFill>
                <a:latin typeface="メイリオ"/>
                <a:ea typeface="メイリオ"/>
                <a:cs typeface="メイリオ" pitchFamily="50" charset="-128"/>
              </a:rPr>
              <a:t>人件費</a:t>
            </a:r>
            <a:r>
              <a:rPr kumimoji="0" lang="en-US" altLang="ja-JP" sz="1200" kern="0" dirty="0">
                <a:solidFill>
                  <a:srgbClr val="FFFFFF"/>
                </a:solidFill>
                <a:latin typeface="メイリオ"/>
                <a:ea typeface="メイリオ"/>
                <a:cs typeface="メイリオ" pitchFamily="50" charset="-128"/>
              </a:rPr>
              <a:t>/</a:t>
            </a:r>
            <a:r>
              <a:rPr kumimoji="0" lang="ja-JP" altLang="en-US" sz="1200" kern="0" dirty="0">
                <a:solidFill>
                  <a:srgbClr val="FFFFFF"/>
                </a:solidFill>
                <a:latin typeface="メイリオ"/>
                <a:ea typeface="メイリオ"/>
                <a:cs typeface="メイリオ" pitchFamily="50" charset="-128"/>
              </a:rPr>
              <a:t>販売費</a:t>
            </a:r>
            <a:r>
              <a:rPr kumimoji="0" lang="en-US" altLang="ja-JP" sz="1200" kern="0" dirty="0">
                <a:solidFill>
                  <a:srgbClr val="FFFFFF"/>
                </a:solidFill>
                <a:latin typeface="メイリオ"/>
                <a:ea typeface="メイリオ"/>
                <a:cs typeface="メイリオ" pitchFamily="50" charset="-128"/>
              </a:rPr>
              <a:t>…</a:t>
            </a:r>
          </a:p>
          <a:p>
            <a:pPr>
              <a:lnSpc>
                <a:spcPct val="150000"/>
              </a:lnSpc>
              <a:defRPr/>
            </a:pPr>
            <a:r>
              <a:rPr kumimoji="0" lang="ja-JP" altLang="en-US" sz="1200" kern="0" dirty="0">
                <a:solidFill>
                  <a:srgbClr val="FFFFFF"/>
                </a:solidFill>
                <a:latin typeface="メイリオ"/>
                <a:ea typeface="メイリオ"/>
                <a:cs typeface="メイリオ" pitchFamily="50" charset="-128"/>
              </a:rPr>
              <a:t>事業セグメント：アパレル事業、エネルギー事業・・・</a:t>
            </a:r>
            <a:endParaRPr kumimoji="0" lang="en-US" altLang="ja-JP" sz="1200" kern="0" dirty="0">
              <a:solidFill>
                <a:srgbClr val="FFFFFF"/>
              </a:solidFill>
              <a:latin typeface="メイリオ"/>
              <a:ea typeface="メイリオ"/>
              <a:cs typeface="メイリオ" pitchFamily="50" charset="-128"/>
            </a:endParaRPr>
          </a:p>
        </p:txBody>
      </p:sp>
      <p:sp>
        <p:nvSpPr>
          <p:cNvPr id="27" name="テキスト ボックス 27"/>
          <p:cNvSpPr txBox="1">
            <a:spLocks noChangeArrowheads="1"/>
          </p:cNvSpPr>
          <p:nvPr/>
        </p:nvSpPr>
        <p:spPr bwMode="auto">
          <a:xfrm>
            <a:off x="5704537" y="1698654"/>
            <a:ext cx="811681" cy="323795"/>
          </a:xfrm>
          <a:prstGeom prst="rect">
            <a:avLst/>
          </a:prstGeom>
          <a:solidFill>
            <a:srgbClr val="FFFFFF"/>
          </a:solidFill>
          <a:ln w="25400" cap="flat" cmpd="sng" algn="ctr">
            <a:solidFill>
              <a:sysClr val="windowText" lastClr="000000">
                <a:lumMod val="50000"/>
                <a:lumOff val="50000"/>
              </a:sysClr>
            </a:solidFill>
            <a:prstDash val="solid"/>
            <a:headEnd/>
            <a:tailEnd/>
          </a:ln>
          <a:effectLst/>
        </p:spPr>
        <p:txBody>
          <a:bodyPr lIns="0" tIns="0" rIns="0" bIns="0"/>
          <a:lstStyle/>
          <a:p>
            <a:pPr algn="ctr">
              <a:lnSpc>
                <a:spcPts val="2100"/>
              </a:lnSpc>
              <a:defRPr/>
            </a:pPr>
            <a:r>
              <a:rPr kumimoji="0" lang="ja-JP" altLang="en-US" sz="1200" kern="0" dirty="0">
                <a:solidFill>
                  <a:srgbClr val="000000"/>
                </a:solidFill>
                <a:latin typeface="メイリオ"/>
                <a:ea typeface="メイリオ"/>
                <a:cs typeface="メイリオ" pitchFamily="50" charset="-128"/>
              </a:rPr>
              <a:t>売上高</a:t>
            </a:r>
          </a:p>
        </p:txBody>
      </p:sp>
      <p:sp>
        <p:nvSpPr>
          <p:cNvPr id="28" name="テキスト ボックス 33"/>
          <p:cNvSpPr txBox="1">
            <a:spLocks noChangeArrowheads="1"/>
          </p:cNvSpPr>
          <p:nvPr/>
        </p:nvSpPr>
        <p:spPr bwMode="auto">
          <a:xfrm>
            <a:off x="5706128" y="2078363"/>
            <a:ext cx="811681" cy="322368"/>
          </a:xfrm>
          <a:prstGeom prst="rect">
            <a:avLst/>
          </a:prstGeom>
          <a:solidFill>
            <a:srgbClr val="77A233"/>
          </a:solidFill>
          <a:ln w="25400" cap="flat" cmpd="sng" algn="ctr">
            <a:solidFill>
              <a:srgbClr val="77A233"/>
            </a:solidFill>
            <a:prstDash val="solid"/>
            <a:headEnd/>
            <a:tailEnd/>
          </a:ln>
          <a:effectLst/>
        </p:spPr>
        <p:txBody>
          <a:bodyPr lIns="0" tIns="0" rIns="0" bIns="0"/>
          <a:lstStyle/>
          <a:p>
            <a:pPr algn="ctr">
              <a:lnSpc>
                <a:spcPts val="2100"/>
              </a:lnSpc>
              <a:defRPr/>
            </a:pPr>
            <a:r>
              <a:rPr kumimoji="0" lang="ja-JP" altLang="en-US" sz="1200" kern="0">
                <a:solidFill>
                  <a:srgbClr val="FFFFFF"/>
                </a:solidFill>
                <a:latin typeface="メイリオ"/>
                <a:ea typeface="メイリオ"/>
                <a:cs typeface="メイリオ" pitchFamily="50" charset="-128"/>
              </a:rPr>
              <a:t>従業員給与</a:t>
            </a:r>
          </a:p>
        </p:txBody>
      </p:sp>
      <p:sp>
        <p:nvSpPr>
          <p:cNvPr id="29" name="テキスト ボックス 34"/>
          <p:cNvSpPr txBox="1">
            <a:spLocks noChangeArrowheads="1"/>
          </p:cNvSpPr>
          <p:nvPr/>
        </p:nvSpPr>
        <p:spPr bwMode="auto">
          <a:xfrm>
            <a:off x="6327757" y="2672429"/>
            <a:ext cx="810191" cy="322368"/>
          </a:xfrm>
          <a:prstGeom prst="rect">
            <a:avLst/>
          </a:prstGeom>
          <a:solidFill>
            <a:srgbClr val="FFFFFF"/>
          </a:solidFill>
          <a:ln w="25400" cap="flat" cmpd="sng" algn="ctr">
            <a:solidFill>
              <a:sysClr val="windowText" lastClr="000000">
                <a:lumMod val="50000"/>
                <a:lumOff val="50000"/>
              </a:sysClr>
            </a:solidFill>
            <a:prstDash val="solid"/>
            <a:headEnd/>
            <a:tailEnd/>
          </a:ln>
          <a:effectLst/>
        </p:spPr>
        <p:txBody>
          <a:bodyPr lIns="0" tIns="0" rIns="0" bIns="0"/>
          <a:lstStyle/>
          <a:p>
            <a:pPr algn="ctr">
              <a:lnSpc>
                <a:spcPts val="2100"/>
              </a:lnSpc>
              <a:defRPr/>
            </a:pPr>
            <a:r>
              <a:rPr kumimoji="0" lang="ja-JP" altLang="en-US" sz="1200" kern="0">
                <a:solidFill>
                  <a:srgbClr val="000000"/>
                </a:solidFill>
                <a:latin typeface="メイリオ"/>
                <a:ea typeface="メイリオ"/>
                <a:cs typeface="メイリオ" pitchFamily="50" charset="-128"/>
              </a:rPr>
              <a:t>商品売上高</a:t>
            </a:r>
          </a:p>
        </p:txBody>
      </p:sp>
      <p:sp>
        <p:nvSpPr>
          <p:cNvPr id="30" name="テキスト ボックス 35"/>
          <p:cNvSpPr txBox="1">
            <a:spLocks noChangeArrowheads="1"/>
          </p:cNvSpPr>
          <p:nvPr/>
        </p:nvSpPr>
        <p:spPr bwMode="auto">
          <a:xfrm>
            <a:off x="6327757" y="3050471"/>
            <a:ext cx="810191" cy="322368"/>
          </a:xfrm>
          <a:prstGeom prst="rect">
            <a:avLst/>
          </a:prstGeom>
          <a:solidFill>
            <a:srgbClr val="77A233"/>
          </a:solidFill>
          <a:ln w="25400" cap="flat" cmpd="sng" algn="ctr">
            <a:solidFill>
              <a:srgbClr val="77A233"/>
            </a:solidFill>
            <a:prstDash val="solid"/>
            <a:headEnd/>
            <a:tailEnd/>
          </a:ln>
          <a:effectLst/>
        </p:spPr>
        <p:txBody>
          <a:bodyPr lIns="0" tIns="0" rIns="0" bIns="0"/>
          <a:lstStyle/>
          <a:p>
            <a:pPr algn="ctr">
              <a:lnSpc>
                <a:spcPts val="2100"/>
              </a:lnSpc>
              <a:defRPr/>
            </a:pPr>
            <a:r>
              <a:rPr kumimoji="0" lang="ja-JP" altLang="en-US" sz="1200" kern="0">
                <a:solidFill>
                  <a:srgbClr val="FFFFFF"/>
                </a:solidFill>
                <a:latin typeface="メイリオ"/>
                <a:ea typeface="メイリオ"/>
                <a:cs typeface="メイリオ" pitchFamily="50" charset="-128"/>
              </a:rPr>
              <a:t>給与手当</a:t>
            </a:r>
          </a:p>
        </p:txBody>
      </p:sp>
      <p:sp>
        <p:nvSpPr>
          <p:cNvPr id="31" name="テキスト ボックス 36"/>
          <p:cNvSpPr txBox="1">
            <a:spLocks noChangeArrowheads="1"/>
          </p:cNvSpPr>
          <p:nvPr/>
        </p:nvSpPr>
        <p:spPr bwMode="auto">
          <a:xfrm>
            <a:off x="6327757" y="3670113"/>
            <a:ext cx="810191" cy="323795"/>
          </a:xfrm>
          <a:prstGeom prst="rect">
            <a:avLst/>
          </a:prstGeom>
          <a:solidFill>
            <a:srgbClr val="FFFFFF"/>
          </a:solidFill>
          <a:ln w="25400" cap="flat" cmpd="sng" algn="ctr">
            <a:solidFill>
              <a:sysClr val="windowText" lastClr="000000">
                <a:lumMod val="50000"/>
                <a:lumOff val="50000"/>
              </a:sysClr>
            </a:solidFill>
            <a:prstDash val="solid"/>
            <a:headEnd/>
            <a:tailEnd/>
          </a:ln>
          <a:effectLst/>
        </p:spPr>
        <p:txBody>
          <a:bodyPr lIns="0" tIns="0" rIns="0" bIns="0"/>
          <a:lstStyle/>
          <a:p>
            <a:pPr algn="ctr">
              <a:lnSpc>
                <a:spcPts val="2100"/>
              </a:lnSpc>
              <a:defRPr/>
            </a:pPr>
            <a:r>
              <a:rPr kumimoji="0" lang="ja-JP" altLang="en-US" sz="1200" kern="0">
                <a:solidFill>
                  <a:srgbClr val="000000"/>
                </a:solidFill>
                <a:latin typeface="メイリオ"/>
                <a:ea typeface="メイリオ"/>
                <a:cs typeface="メイリオ" pitchFamily="50" charset="-128"/>
              </a:rPr>
              <a:t>製品売上高</a:t>
            </a:r>
          </a:p>
        </p:txBody>
      </p:sp>
      <p:sp>
        <p:nvSpPr>
          <p:cNvPr id="32" name="テキスト ボックス 37"/>
          <p:cNvSpPr txBox="1">
            <a:spLocks noChangeArrowheads="1"/>
          </p:cNvSpPr>
          <p:nvPr/>
        </p:nvSpPr>
        <p:spPr bwMode="auto">
          <a:xfrm>
            <a:off x="6327757" y="4048155"/>
            <a:ext cx="810191" cy="323795"/>
          </a:xfrm>
          <a:prstGeom prst="rect">
            <a:avLst/>
          </a:prstGeom>
          <a:solidFill>
            <a:srgbClr val="77A233"/>
          </a:solidFill>
          <a:ln w="25400" cap="flat" cmpd="sng" algn="ctr">
            <a:solidFill>
              <a:srgbClr val="77A233"/>
            </a:solidFill>
            <a:prstDash val="solid"/>
            <a:headEnd/>
            <a:tailEnd/>
          </a:ln>
          <a:effectLst/>
        </p:spPr>
        <p:txBody>
          <a:bodyPr lIns="0" tIns="0" rIns="0" bIns="0"/>
          <a:lstStyle/>
          <a:p>
            <a:pPr algn="ctr">
              <a:lnSpc>
                <a:spcPts val="2100"/>
              </a:lnSpc>
              <a:defRPr/>
            </a:pPr>
            <a:r>
              <a:rPr kumimoji="0" lang="ja-JP" altLang="en-US" sz="1200" kern="0">
                <a:solidFill>
                  <a:srgbClr val="FFFFFF"/>
                </a:solidFill>
                <a:latin typeface="メイリオ"/>
                <a:ea typeface="メイリオ"/>
                <a:cs typeface="メイリオ" pitchFamily="50" charset="-128"/>
              </a:rPr>
              <a:t>賃金</a:t>
            </a:r>
          </a:p>
        </p:txBody>
      </p:sp>
      <p:cxnSp>
        <p:nvCxnSpPr>
          <p:cNvPr id="33" name="カギ線コネクタ 32"/>
          <p:cNvCxnSpPr>
            <a:stCxn id="32" idx="3"/>
          </p:cNvCxnSpPr>
          <p:nvPr/>
        </p:nvCxnSpPr>
        <p:spPr>
          <a:xfrm flipH="1" flipV="1">
            <a:off x="6517807" y="2239549"/>
            <a:ext cx="620139" cy="1970506"/>
          </a:xfrm>
          <a:prstGeom prst="bentConnector3">
            <a:avLst>
              <a:gd name="adj1" fmla="val -27647"/>
            </a:avLst>
          </a:prstGeom>
          <a:noFill/>
          <a:ln w="19050" cap="flat" cmpd="sng" algn="ctr">
            <a:solidFill>
              <a:srgbClr val="67792F"/>
            </a:solidFill>
            <a:prstDash val="solid"/>
          </a:ln>
          <a:effectLst/>
        </p:spPr>
      </p:cxnSp>
      <p:cxnSp>
        <p:nvCxnSpPr>
          <p:cNvPr id="34" name="カギ線コネクタ 33"/>
          <p:cNvCxnSpPr>
            <a:stCxn id="31" idx="3"/>
          </p:cNvCxnSpPr>
          <p:nvPr/>
        </p:nvCxnSpPr>
        <p:spPr>
          <a:xfrm flipH="1" flipV="1">
            <a:off x="6516218" y="1860553"/>
            <a:ext cx="621730" cy="1971460"/>
          </a:xfrm>
          <a:prstGeom prst="bentConnector3">
            <a:avLst>
              <a:gd name="adj1" fmla="val -27576"/>
            </a:avLst>
          </a:prstGeom>
          <a:noFill/>
          <a:ln w="19050" cap="flat" cmpd="sng" algn="ctr">
            <a:solidFill>
              <a:sysClr val="windowText" lastClr="000000">
                <a:lumMod val="50000"/>
                <a:lumOff val="50000"/>
              </a:sysClr>
            </a:solidFill>
            <a:prstDash val="solid"/>
          </a:ln>
          <a:effectLst/>
        </p:spPr>
      </p:cxnSp>
      <p:cxnSp>
        <p:nvCxnSpPr>
          <p:cNvPr id="35" name="直線コネクタ 34"/>
          <p:cNvCxnSpPr>
            <a:stCxn id="29" idx="3"/>
          </p:cNvCxnSpPr>
          <p:nvPr/>
        </p:nvCxnSpPr>
        <p:spPr>
          <a:xfrm flipV="1">
            <a:off x="7137948" y="2832779"/>
            <a:ext cx="161357" cy="834"/>
          </a:xfrm>
          <a:prstGeom prst="line">
            <a:avLst/>
          </a:prstGeom>
          <a:noFill/>
          <a:ln w="19050" cap="flat" cmpd="sng" algn="ctr">
            <a:solidFill>
              <a:sysClr val="windowText" lastClr="000000">
                <a:lumMod val="50000"/>
                <a:lumOff val="50000"/>
              </a:sysClr>
            </a:solidFill>
            <a:prstDash val="solid"/>
          </a:ln>
          <a:effectLst/>
        </p:spPr>
      </p:cxnSp>
      <p:cxnSp>
        <p:nvCxnSpPr>
          <p:cNvPr id="36" name="直線コネクタ 35"/>
          <p:cNvCxnSpPr>
            <a:stCxn id="30" idx="3"/>
          </p:cNvCxnSpPr>
          <p:nvPr/>
        </p:nvCxnSpPr>
        <p:spPr>
          <a:xfrm flipV="1">
            <a:off x="7137948" y="3210821"/>
            <a:ext cx="161357" cy="834"/>
          </a:xfrm>
          <a:prstGeom prst="line">
            <a:avLst/>
          </a:prstGeom>
          <a:noFill/>
          <a:ln w="19050" cap="flat" cmpd="sng" algn="ctr">
            <a:solidFill>
              <a:srgbClr val="67792F"/>
            </a:solidFill>
            <a:prstDash val="solid"/>
          </a:ln>
          <a:effectLst/>
        </p:spPr>
      </p:cxnSp>
      <p:sp>
        <p:nvSpPr>
          <p:cNvPr id="37" name="Freeform 436"/>
          <p:cNvSpPr>
            <a:spLocks noEditPoints="1"/>
          </p:cNvSpPr>
          <p:nvPr/>
        </p:nvSpPr>
        <p:spPr bwMode="auto">
          <a:xfrm>
            <a:off x="1619672" y="3751113"/>
            <a:ext cx="567063" cy="593834"/>
          </a:xfrm>
          <a:custGeom>
            <a:avLst/>
            <a:gdLst>
              <a:gd name="T0" fmla="*/ 73 w 949"/>
              <a:gd name="T1" fmla="*/ 426 h 1019"/>
              <a:gd name="T2" fmla="*/ 11 w 949"/>
              <a:gd name="T3" fmla="*/ 494 h 1019"/>
              <a:gd name="T4" fmla="*/ 2 w 949"/>
              <a:gd name="T5" fmla="*/ 577 h 1019"/>
              <a:gd name="T6" fmla="*/ 51 w 949"/>
              <a:gd name="T7" fmla="*/ 658 h 1019"/>
              <a:gd name="T8" fmla="*/ 140 w 949"/>
              <a:gd name="T9" fmla="*/ 690 h 1019"/>
              <a:gd name="T10" fmla="*/ 219 w 949"/>
              <a:gd name="T11" fmla="*/ 666 h 1019"/>
              <a:gd name="T12" fmla="*/ 275 w 949"/>
              <a:gd name="T13" fmla="*/ 592 h 1019"/>
              <a:gd name="T14" fmla="*/ 275 w 949"/>
              <a:gd name="T15" fmla="*/ 508 h 1019"/>
              <a:gd name="T16" fmla="*/ 219 w 949"/>
              <a:gd name="T17" fmla="*/ 433 h 1019"/>
              <a:gd name="T18" fmla="*/ 140 w 949"/>
              <a:gd name="T19" fmla="*/ 409 h 1019"/>
              <a:gd name="T20" fmla="*/ 169 w 949"/>
              <a:gd name="T21" fmla="*/ 592 h 1019"/>
              <a:gd name="T22" fmla="*/ 111 w 949"/>
              <a:gd name="T23" fmla="*/ 592 h 1019"/>
              <a:gd name="T24" fmla="*/ 90 w 949"/>
              <a:gd name="T25" fmla="*/ 539 h 1019"/>
              <a:gd name="T26" fmla="*/ 140 w 949"/>
              <a:gd name="T27" fmla="*/ 498 h 1019"/>
              <a:gd name="T28" fmla="*/ 188 w 949"/>
              <a:gd name="T29" fmla="*/ 529 h 1019"/>
              <a:gd name="T30" fmla="*/ 842 w 949"/>
              <a:gd name="T31" fmla="*/ 95 h 1019"/>
              <a:gd name="T32" fmla="*/ 878 w 949"/>
              <a:gd name="T33" fmla="*/ 73 h 1019"/>
              <a:gd name="T34" fmla="*/ 868 w 949"/>
              <a:gd name="T35" fmla="*/ 37 h 1019"/>
              <a:gd name="T36" fmla="*/ 624 w 949"/>
              <a:gd name="T37" fmla="*/ 148 h 1019"/>
              <a:gd name="T38" fmla="*/ 235 w 949"/>
              <a:gd name="T39" fmla="*/ 420 h 1019"/>
              <a:gd name="T40" fmla="*/ 296 w 949"/>
              <a:gd name="T41" fmla="*/ 516 h 1019"/>
              <a:gd name="T42" fmla="*/ 553 w 949"/>
              <a:gd name="T43" fmla="*/ 407 h 1019"/>
              <a:gd name="T44" fmla="*/ 493 w 949"/>
              <a:gd name="T45" fmla="*/ 360 h 1019"/>
              <a:gd name="T46" fmla="*/ 469 w 949"/>
              <a:gd name="T47" fmla="*/ 296 h 1019"/>
              <a:gd name="T48" fmla="*/ 405 w 949"/>
              <a:gd name="T49" fmla="*/ 757 h 1019"/>
              <a:gd name="T50" fmla="*/ 297 w 949"/>
              <a:gd name="T51" fmla="*/ 572 h 1019"/>
              <a:gd name="T52" fmla="*/ 275 w 949"/>
              <a:gd name="T53" fmla="*/ 634 h 1019"/>
              <a:gd name="T54" fmla="*/ 221 w 949"/>
              <a:gd name="T55" fmla="*/ 686 h 1019"/>
              <a:gd name="T56" fmla="*/ 374 w 949"/>
              <a:gd name="T57" fmla="*/ 804 h 1019"/>
              <a:gd name="T58" fmla="*/ 928 w 949"/>
              <a:gd name="T59" fmla="*/ 151 h 1019"/>
              <a:gd name="T60" fmla="*/ 888 w 949"/>
              <a:gd name="T61" fmla="*/ 163 h 1019"/>
              <a:gd name="T62" fmla="*/ 729 w 949"/>
              <a:gd name="T63" fmla="*/ 331 h 1019"/>
              <a:gd name="T64" fmla="*/ 948 w 949"/>
              <a:gd name="T65" fmla="*/ 175 h 1019"/>
              <a:gd name="T66" fmla="*/ 762 w 949"/>
              <a:gd name="T67" fmla="*/ 886 h 1019"/>
              <a:gd name="T68" fmla="*/ 462 w 949"/>
              <a:gd name="T69" fmla="*/ 859 h 1019"/>
              <a:gd name="T70" fmla="*/ 505 w 949"/>
              <a:gd name="T71" fmla="*/ 810 h 1019"/>
              <a:gd name="T72" fmla="*/ 566 w 949"/>
              <a:gd name="T73" fmla="*/ 827 h 1019"/>
              <a:gd name="T74" fmla="*/ 661 w 949"/>
              <a:gd name="T75" fmla="*/ 869 h 1019"/>
              <a:gd name="T76" fmla="*/ 624 w 949"/>
              <a:gd name="T77" fmla="*/ 773 h 1019"/>
              <a:gd name="T78" fmla="*/ 549 w 949"/>
              <a:gd name="T79" fmla="*/ 731 h 1019"/>
              <a:gd name="T80" fmla="*/ 457 w 949"/>
              <a:gd name="T81" fmla="*/ 744 h 1019"/>
              <a:gd name="T82" fmla="*/ 399 w 949"/>
              <a:gd name="T83" fmla="*/ 799 h 1019"/>
              <a:gd name="T84" fmla="*/ 461 w 949"/>
              <a:gd name="T85" fmla="*/ 869 h 1019"/>
              <a:gd name="T86" fmla="*/ 548 w 949"/>
              <a:gd name="T87" fmla="*/ 180 h 1019"/>
              <a:gd name="T88" fmla="*/ 498 w 949"/>
              <a:gd name="T89" fmla="*/ 236 h 1019"/>
              <a:gd name="T90" fmla="*/ 491 w 949"/>
              <a:gd name="T91" fmla="*/ 305 h 1019"/>
              <a:gd name="T92" fmla="*/ 530 w 949"/>
              <a:gd name="T93" fmla="*/ 371 h 1019"/>
              <a:gd name="T94" fmla="*/ 603 w 949"/>
              <a:gd name="T95" fmla="*/ 397 h 1019"/>
              <a:gd name="T96" fmla="*/ 668 w 949"/>
              <a:gd name="T97" fmla="*/ 378 h 1019"/>
              <a:gd name="T98" fmla="*/ 714 w 949"/>
              <a:gd name="T99" fmla="*/ 316 h 1019"/>
              <a:gd name="T100" fmla="*/ 714 w 949"/>
              <a:gd name="T101" fmla="*/ 247 h 1019"/>
              <a:gd name="T102" fmla="*/ 668 w 949"/>
              <a:gd name="T103" fmla="*/ 186 h 1019"/>
              <a:gd name="T104" fmla="*/ 603 w 949"/>
              <a:gd name="T105" fmla="*/ 167 h 1019"/>
              <a:gd name="T106" fmla="*/ 627 w 949"/>
              <a:gd name="T107" fmla="*/ 317 h 1019"/>
              <a:gd name="T108" fmla="*/ 581 w 949"/>
              <a:gd name="T109" fmla="*/ 317 h 1019"/>
              <a:gd name="T110" fmla="*/ 563 w 949"/>
              <a:gd name="T111" fmla="*/ 274 h 1019"/>
              <a:gd name="T112" fmla="*/ 603 w 949"/>
              <a:gd name="T113" fmla="*/ 240 h 1019"/>
              <a:gd name="T114" fmla="*/ 643 w 949"/>
              <a:gd name="T115" fmla="*/ 265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49" h="1019">
                <a:moveTo>
                  <a:pt x="140" y="409"/>
                </a:moveTo>
                <a:lnTo>
                  <a:pt x="140" y="409"/>
                </a:lnTo>
                <a:lnTo>
                  <a:pt x="126" y="409"/>
                </a:lnTo>
                <a:lnTo>
                  <a:pt x="113" y="412"/>
                </a:lnTo>
                <a:lnTo>
                  <a:pt x="98" y="415"/>
                </a:lnTo>
                <a:lnTo>
                  <a:pt x="86" y="420"/>
                </a:lnTo>
                <a:lnTo>
                  <a:pt x="73" y="426"/>
                </a:lnTo>
                <a:lnTo>
                  <a:pt x="62" y="433"/>
                </a:lnTo>
                <a:lnTo>
                  <a:pt x="51" y="440"/>
                </a:lnTo>
                <a:lnTo>
                  <a:pt x="41" y="450"/>
                </a:lnTo>
                <a:lnTo>
                  <a:pt x="32" y="460"/>
                </a:lnTo>
                <a:lnTo>
                  <a:pt x="24" y="470"/>
                </a:lnTo>
                <a:lnTo>
                  <a:pt x="17" y="482"/>
                </a:lnTo>
                <a:lnTo>
                  <a:pt x="11" y="494"/>
                </a:lnTo>
                <a:lnTo>
                  <a:pt x="6" y="508"/>
                </a:lnTo>
                <a:lnTo>
                  <a:pt x="2" y="521"/>
                </a:lnTo>
                <a:lnTo>
                  <a:pt x="1" y="535"/>
                </a:lnTo>
                <a:lnTo>
                  <a:pt x="0" y="550"/>
                </a:lnTo>
                <a:lnTo>
                  <a:pt x="0" y="550"/>
                </a:lnTo>
                <a:lnTo>
                  <a:pt x="1" y="564"/>
                </a:lnTo>
                <a:lnTo>
                  <a:pt x="2" y="577"/>
                </a:lnTo>
                <a:lnTo>
                  <a:pt x="6" y="592"/>
                </a:lnTo>
                <a:lnTo>
                  <a:pt x="11" y="604"/>
                </a:lnTo>
                <a:lnTo>
                  <a:pt x="17" y="617"/>
                </a:lnTo>
                <a:lnTo>
                  <a:pt x="24" y="628"/>
                </a:lnTo>
                <a:lnTo>
                  <a:pt x="32" y="638"/>
                </a:lnTo>
                <a:lnTo>
                  <a:pt x="41" y="649"/>
                </a:lnTo>
                <a:lnTo>
                  <a:pt x="51" y="658"/>
                </a:lnTo>
                <a:lnTo>
                  <a:pt x="62" y="666"/>
                </a:lnTo>
                <a:lnTo>
                  <a:pt x="73" y="673"/>
                </a:lnTo>
                <a:lnTo>
                  <a:pt x="86" y="679"/>
                </a:lnTo>
                <a:lnTo>
                  <a:pt x="98" y="684"/>
                </a:lnTo>
                <a:lnTo>
                  <a:pt x="113" y="686"/>
                </a:lnTo>
                <a:lnTo>
                  <a:pt x="126" y="689"/>
                </a:lnTo>
                <a:lnTo>
                  <a:pt x="140" y="690"/>
                </a:lnTo>
                <a:lnTo>
                  <a:pt x="140" y="690"/>
                </a:lnTo>
                <a:lnTo>
                  <a:pt x="155" y="689"/>
                </a:lnTo>
                <a:lnTo>
                  <a:pt x="169" y="686"/>
                </a:lnTo>
                <a:lnTo>
                  <a:pt x="182" y="684"/>
                </a:lnTo>
                <a:lnTo>
                  <a:pt x="195" y="679"/>
                </a:lnTo>
                <a:lnTo>
                  <a:pt x="207" y="673"/>
                </a:lnTo>
                <a:lnTo>
                  <a:pt x="219" y="666"/>
                </a:lnTo>
                <a:lnTo>
                  <a:pt x="230" y="658"/>
                </a:lnTo>
                <a:lnTo>
                  <a:pt x="240" y="649"/>
                </a:lnTo>
                <a:lnTo>
                  <a:pt x="249" y="638"/>
                </a:lnTo>
                <a:lnTo>
                  <a:pt x="257" y="628"/>
                </a:lnTo>
                <a:lnTo>
                  <a:pt x="264" y="617"/>
                </a:lnTo>
                <a:lnTo>
                  <a:pt x="270" y="604"/>
                </a:lnTo>
                <a:lnTo>
                  <a:pt x="275" y="592"/>
                </a:lnTo>
                <a:lnTo>
                  <a:pt x="278" y="577"/>
                </a:lnTo>
                <a:lnTo>
                  <a:pt x="281" y="564"/>
                </a:lnTo>
                <a:lnTo>
                  <a:pt x="281" y="550"/>
                </a:lnTo>
                <a:lnTo>
                  <a:pt x="281" y="550"/>
                </a:lnTo>
                <a:lnTo>
                  <a:pt x="281" y="535"/>
                </a:lnTo>
                <a:lnTo>
                  <a:pt x="278" y="521"/>
                </a:lnTo>
                <a:lnTo>
                  <a:pt x="275" y="508"/>
                </a:lnTo>
                <a:lnTo>
                  <a:pt x="270" y="494"/>
                </a:lnTo>
                <a:lnTo>
                  <a:pt x="264" y="482"/>
                </a:lnTo>
                <a:lnTo>
                  <a:pt x="257" y="470"/>
                </a:lnTo>
                <a:lnTo>
                  <a:pt x="249" y="460"/>
                </a:lnTo>
                <a:lnTo>
                  <a:pt x="240" y="450"/>
                </a:lnTo>
                <a:lnTo>
                  <a:pt x="230" y="440"/>
                </a:lnTo>
                <a:lnTo>
                  <a:pt x="219" y="433"/>
                </a:lnTo>
                <a:lnTo>
                  <a:pt x="207" y="426"/>
                </a:lnTo>
                <a:lnTo>
                  <a:pt x="195" y="420"/>
                </a:lnTo>
                <a:lnTo>
                  <a:pt x="182" y="415"/>
                </a:lnTo>
                <a:lnTo>
                  <a:pt x="169" y="412"/>
                </a:lnTo>
                <a:lnTo>
                  <a:pt x="155" y="409"/>
                </a:lnTo>
                <a:lnTo>
                  <a:pt x="140" y="409"/>
                </a:lnTo>
                <a:lnTo>
                  <a:pt x="140" y="409"/>
                </a:lnTo>
                <a:close/>
                <a:moveTo>
                  <a:pt x="192" y="550"/>
                </a:moveTo>
                <a:lnTo>
                  <a:pt x="192" y="550"/>
                </a:lnTo>
                <a:lnTo>
                  <a:pt x="191" y="559"/>
                </a:lnTo>
                <a:lnTo>
                  <a:pt x="188" y="569"/>
                </a:lnTo>
                <a:lnTo>
                  <a:pt x="183" y="578"/>
                </a:lnTo>
                <a:lnTo>
                  <a:pt x="177" y="586"/>
                </a:lnTo>
                <a:lnTo>
                  <a:pt x="169" y="592"/>
                </a:lnTo>
                <a:lnTo>
                  <a:pt x="161" y="596"/>
                </a:lnTo>
                <a:lnTo>
                  <a:pt x="151" y="600"/>
                </a:lnTo>
                <a:lnTo>
                  <a:pt x="140" y="601"/>
                </a:lnTo>
                <a:lnTo>
                  <a:pt x="140" y="601"/>
                </a:lnTo>
                <a:lnTo>
                  <a:pt x="131" y="600"/>
                </a:lnTo>
                <a:lnTo>
                  <a:pt x="121" y="596"/>
                </a:lnTo>
                <a:lnTo>
                  <a:pt x="111" y="592"/>
                </a:lnTo>
                <a:lnTo>
                  <a:pt x="104" y="586"/>
                </a:lnTo>
                <a:lnTo>
                  <a:pt x="98" y="578"/>
                </a:lnTo>
                <a:lnTo>
                  <a:pt x="93" y="569"/>
                </a:lnTo>
                <a:lnTo>
                  <a:pt x="90" y="559"/>
                </a:lnTo>
                <a:lnTo>
                  <a:pt x="89" y="550"/>
                </a:lnTo>
                <a:lnTo>
                  <a:pt x="89" y="550"/>
                </a:lnTo>
                <a:lnTo>
                  <a:pt x="90" y="539"/>
                </a:lnTo>
                <a:lnTo>
                  <a:pt x="93" y="529"/>
                </a:lnTo>
                <a:lnTo>
                  <a:pt x="98" y="521"/>
                </a:lnTo>
                <a:lnTo>
                  <a:pt x="104" y="512"/>
                </a:lnTo>
                <a:lnTo>
                  <a:pt x="111" y="506"/>
                </a:lnTo>
                <a:lnTo>
                  <a:pt x="121" y="502"/>
                </a:lnTo>
                <a:lnTo>
                  <a:pt x="131" y="499"/>
                </a:lnTo>
                <a:lnTo>
                  <a:pt x="140" y="498"/>
                </a:lnTo>
                <a:lnTo>
                  <a:pt x="140" y="498"/>
                </a:lnTo>
                <a:lnTo>
                  <a:pt x="151" y="499"/>
                </a:lnTo>
                <a:lnTo>
                  <a:pt x="161" y="502"/>
                </a:lnTo>
                <a:lnTo>
                  <a:pt x="169" y="506"/>
                </a:lnTo>
                <a:lnTo>
                  <a:pt x="177" y="512"/>
                </a:lnTo>
                <a:lnTo>
                  <a:pt x="183" y="521"/>
                </a:lnTo>
                <a:lnTo>
                  <a:pt x="188" y="529"/>
                </a:lnTo>
                <a:lnTo>
                  <a:pt x="191" y="539"/>
                </a:lnTo>
                <a:lnTo>
                  <a:pt x="192" y="550"/>
                </a:lnTo>
                <a:lnTo>
                  <a:pt x="192" y="550"/>
                </a:lnTo>
                <a:close/>
                <a:moveTo>
                  <a:pt x="671" y="164"/>
                </a:moveTo>
                <a:lnTo>
                  <a:pt x="696" y="74"/>
                </a:lnTo>
                <a:lnTo>
                  <a:pt x="842" y="95"/>
                </a:lnTo>
                <a:lnTo>
                  <a:pt x="842" y="95"/>
                </a:lnTo>
                <a:lnTo>
                  <a:pt x="848" y="95"/>
                </a:lnTo>
                <a:lnTo>
                  <a:pt x="855" y="94"/>
                </a:lnTo>
                <a:lnTo>
                  <a:pt x="861" y="91"/>
                </a:lnTo>
                <a:lnTo>
                  <a:pt x="866" y="88"/>
                </a:lnTo>
                <a:lnTo>
                  <a:pt x="871" y="84"/>
                </a:lnTo>
                <a:lnTo>
                  <a:pt x="874" y="79"/>
                </a:lnTo>
                <a:lnTo>
                  <a:pt x="878" y="73"/>
                </a:lnTo>
                <a:lnTo>
                  <a:pt x="879" y="66"/>
                </a:lnTo>
                <a:lnTo>
                  <a:pt x="879" y="66"/>
                </a:lnTo>
                <a:lnTo>
                  <a:pt x="879" y="60"/>
                </a:lnTo>
                <a:lnTo>
                  <a:pt x="878" y="53"/>
                </a:lnTo>
                <a:lnTo>
                  <a:pt x="876" y="47"/>
                </a:lnTo>
                <a:lnTo>
                  <a:pt x="873" y="42"/>
                </a:lnTo>
                <a:lnTo>
                  <a:pt x="868" y="37"/>
                </a:lnTo>
                <a:lnTo>
                  <a:pt x="864" y="34"/>
                </a:lnTo>
                <a:lnTo>
                  <a:pt x="858" y="30"/>
                </a:lnTo>
                <a:lnTo>
                  <a:pt x="850" y="29"/>
                </a:lnTo>
                <a:lnTo>
                  <a:pt x="648" y="0"/>
                </a:lnTo>
                <a:lnTo>
                  <a:pt x="607" y="146"/>
                </a:lnTo>
                <a:lnTo>
                  <a:pt x="607" y="146"/>
                </a:lnTo>
                <a:lnTo>
                  <a:pt x="624" y="148"/>
                </a:lnTo>
                <a:lnTo>
                  <a:pt x="639" y="151"/>
                </a:lnTo>
                <a:lnTo>
                  <a:pt x="656" y="157"/>
                </a:lnTo>
                <a:lnTo>
                  <a:pt x="671" y="164"/>
                </a:lnTo>
                <a:lnTo>
                  <a:pt x="671" y="164"/>
                </a:lnTo>
                <a:close/>
                <a:moveTo>
                  <a:pt x="217" y="409"/>
                </a:moveTo>
                <a:lnTo>
                  <a:pt x="217" y="409"/>
                </a:lnTo>
                <a:lnTo>
                  <a:pt x="235" y="420"/>
                </a:lnTo>
                <a:lnTo>
                  <a:pt x="251" y="434"/>
                </a:lnTo>
                <a:lnTo>
                  <a:pt x="265" y="449"/>
                </a:lnTo>
                <a:lnTo>
                  <a:pt x="277" y="467"/>
                </a:lnTo>
                <a:lnTo>
                  <a:pt x="287" y="485"/>
                </a:lnTo>
                <a:lnTo>
                  <a:pt x="290" y="494"/>
                </a:lnTo>
                <a:lnTo>
                  <a:pt x="294" y="505"/>
                </a:lnTo>
                <a:lnTo>
                  <a:pt x="296" y="516"/>
                </a:lnTo>
                <a:lnTo>
                  <a:pt x="299" y="527"/>
                </a:lnTo>
                <a:lnTo>
                  <a:pt x="300" y="538"/>
                </a:lnTo>
                <a:lnTo>
                  <a:pt x="300" y="548"/>
                </a:lnTo>
                <a:lnTo>
                  <a:pt x="300" y="548"/>
                </a:lnTo>
                <a:lnTo>
                  <a:pt x="300" y="553"/>
                </a:lnTo>
                <a:lnTo>
                  <a:pt x="553" y="407"/>
                </a:lnTo>
                <a:lnTo>
                  <a:pt x="553" y="407"/>
                </a:lnTo>
                <a:lnTo>
                  <a:pt x="543" y="403"/>
                </a:lnTo>
                <a:lnTo>
                  <a:pt x="534" y="397"/>
                </a:lnTo>
                <a:lnTo>
                  <a:pt x="524" y="391"/>
                </a:lnTo>
                <a:lnTo>
                  <a:pt x="516" y="384"/>
                </a:lnTo>
                <a:lnTo>
                  <a:pt x="507" y="377"/>
                </a:lnTo>
                <a:lnTo>
                  <a:pt x="499" y="368"/>
                </a:lnTo>
                <a:lnTo>
                  <a:pt x="493" y="360"/>
                </a:lnTo>
                <a:lnTo>
                  <a:pt x="486" y="349"/>
                </a:lnTo>
                <a:lnTo>
                  <a:pt x="486" y="349"/>
                </a:lnTo>
                <a:lnTo>
                  <a:pt x="481" y="340"/>
                </a:lnTo>
                <a:lnTo>
                  <a:pt x="476" y="329"/>
                </a:lnTo>
                <a:lnTo>
                  <a:pt x="473" y="318"/>
                </a:lnTo>
                <a:lnTo>
                  <a:pt x="470" y="307"/>
                </a:lnTo>
                <a:lnTo>
                  <a:pt x="469" y="296"/>
                </a:lnTo>
                <a:lnTo>
                  <a:pt x="469" y="284"/>
                </a:lnTo>
                <a:lnTo>
                  <a:pt x="469" y="274"/>
                </a:lnTo>
                <a:lnTo>
                  <a:pt x="470" y="263"/>
                </a:lnTo>
                <a:lnTo>
                  <a:pt x="217" y="409"/>
                </a:lnTo>
                <a:close/>
                <a:moveTo>
                  <a:pt x="397" y="767"/>
                </a:moveTo>
                <a:lnTo>
                  <a:pt x="397" y="767"/>
                </a:lnTo>
                <a:lnTo>
                  <a:pt x="405" y="757"/>
                </a:lnTo>
                <a:lnTo>
                  <a:pt x="414" y="750"/>
                </a:lnTo>
                <a:lnTo>
                  <a:pt x="422" y="743"/>
                </a:lnTo>
                <a:lnTo>
                  <a:pt x="431" y="737"/>
                </a:lnTo>
                <a:lnTo>
                  <a:pt x="440" y="731"/>
                </a:lnTo>
                <a:lnTo>
                  <a:pt x="450" y="726"/>
                </a:lnTo>
                <a:lnTo>
                  <a:pt x="470" y="718"/>
                </a:lnTo>
                <a:lnTo>
                  <a:pt x="297" y="572"/>
                </a:lnTo>
                <a:lnTo>
                  <a:pt x="297" y="572"/>
                </a:lnTo>
                <a:lnTo>
                  <a:pt x="295" y="583"/>
                </a:lnTo>
                <a:lnTo>
                  <a:pt x="293" y="594"/>
                </a:lnTo>
                <a:lnTo>
                  <a:pt x="289" y="605"/>
                </a:lnTo>
                <a:lnTo>
                  <a:pt x="284" y="614"/>
                </a:lnTo>
                <a:lnTo>
                  <a:pt x="279" y="625"/>
                </a:lnTo>
                <a:lnTo>
                  <a:pt x="275" y="634"/>
                </a:lnTo>
                <a:lnTo>
                  <a:pt x="269" y="643"/>
                </a:lnTo>
                <a:lnTo>
                  <a:pt x="261" y="652"/>
                </a:lnTo>
                <a:lnTo>
                  <a:pt x="254" y="660"/>
                </a:lnTo>
                <a:lnTo>
                  <a:pt x="247" y="667"/>
                </a:lnTo>
                <a:lnTo>
                  <a:pt x="239" y="674"/>
                </a:lnTo>
                <a:lnTo>
                  <a:pt x="229" y="680"/>
                </a:lnTo>
                <a:lnTo>
                  <a:pt x="221" y="686"/>
                </a:lnTo>
                <a:lnTo>
                  <a:pt x="211" y="691"/>
                </a:lnTo>
                <a:lnTo>
                  <a:pt x="201" y="696"/>
                </a:lnTo>
                <a:lnTo>
                  <a:pt x="191" y="700"/>
                </a:lnTo>
                <a:lnTo>
                  <a:pt x="362" y="844"/>
                </a:lnTo>
                <a:lnTo>
                  <a:pt x="362" y="844"/>
                </a:lnTo>
                <a:lnTo>
                  <a:pt x="367" y="823"/>
                </a:lnTo>
                <a:lnTo>
                  <a:pt x="374" y="804"/>
                </a:lnTo>
                <a:lnTo>
                  <a:pt x="379" y="793"/>
                </a:lnTo>
                <a:lnTo>
                  <a:pt x="384" y="785"/>
                </a:lnTo>
                <a:lnTo>
                  <a:pt x="390" y="775"/>
                </a:lnTo>
                <a:lnTo>
                  <a:pt x="397" y="767"/>
                </a:lnTo>
                <a:lnTo>
                  <a:pt x="397" y="767"/>
                </a:lnTo>
                <a:close/>
                <a:moveTo>
                  <a:pt x="928" y="151"/>
                </a:moveTo>
                <a:lnTo>
                  <a:pt x="928" y="151"/>
                </a:lnTo>
                <a:lnTo>
                  <a:pt x="921" y="149"/>
                </a:lnTo>
                <a:lnTo>
                  <a:pt x="915" y="149"/>
                </a:lnTo>
                <a:lnTo>
                  <a:pt x="909" y="149"/>
                </a:lnTo>
                <a:lnTo>
                  <a:pt x="903" y="151"/>
                </a:lnTo>
                <a:lnTo>
                  <a:pt x="897" y="154"/>
                </a:lnTo>
                <a:lnTo>
                  <a:pt x="892" y="158"/>
                </a:lnTo>
                <a:lnTo>
                  <a:pt x="888" y="163"/>
                </a:lnTo>
                <a:lnTo>
                  <a:pt x="885" y="169"/>
                </a:lnTo>
                <a:lnTo>
                  <a:pt x="830" y="306"/>
                </a:lnTo>
                <a:lnTo>
                  <a:pt x="739" y="282"/>
                </a:lnTo>
                <a:lnTo>
                  <a:pt x="739" y="282"/>
                </a:lnTo>
                <a:lnTo>
                  <a:pt x="738" y="299"/>
                </a:lnTo>
                <a:lnTo>
                  <a:pt x="734" y="316"/>
                </a:lnTo>
                <a:lnTo>
                  <a:pt x="729" y="331"/>
                </a:lnTo>
                <a:lnTo>
                  <a:pt x="722" y="347"/>
                </a:lnTo>
                <a:lnTo>
                  <a:pt x="870" y="385"/>
                </a:lnTo>
                <a:lnTo>
                  <a:pt x="946" y="194"/>
                </a:lnTo>
                <a:lnTo>
                  <a:pt x="946" y="194"/>
                </a:lnTo>
                <a:lnTo>
                  <a:pt x="949" y="187"/>
                </a:lnTo>
                <a:lnTo>
                  <a:pt x="949" y="181"/>
                </a:lnTo>
                <a:lnTo>
                  <a:pt x="948" y="175"/>
                </a:lnTo>
                <a:lnTo>
                  <a:pt x="946" y="169"/>
                </a:lnTo>
                <a:lnTo>
                  <a:pt x="943" y="163"/>
                </a:lnTo>
                <a:lnTo>
                  <a:pt x="939" y="158"/>
                </a:lnTo>
                <a:lnTo>
                  <a:pt x="934" y="154"/>
                </a:lnTo>
                <a:lnTo>
                  <a:pt x="928" y="151"/>
                </a:lnTo>
                <a:lnTo>
                  <a:pt x="928" y="151"/>
                </a:lnTo>
                <a:close/>
                <a:moveTo>
                  <a:pt x="762" y="886"/>
                </a:moveTo>
                <a:lnTo>
                  <a:pt x="282" y="886"/>
                </a:lnTo>
                <a:lnTo>
                  <a:pt x="282" y="1019"/>
                </a:lnTo>
                <a:lnTo>
                  <a:pt x="762" y="1019"/>
                </a:lnTo>
                <a:lnTo>
                  <a:pt x="762" y="886"/>
                </a:lnTo>
                <a:close/>
                <a:moveTo>
                  <a:pt x="461" y="869"/>
                </a:moveTo>
                <a:lnTo>
                  <a:pt x="461" y="869"/>
                </a:lnTo>
                <a:lnTo>
                  <a:pt x="462" y="859"/>
                </a:lnTo>
                <a:lnTo>
                  <a:pt x="464" y="848"/>
                </a:lnTo>
                <a:lnTo>
                  <a:pt x="468" y="839"/>
                </a:lnTo>
                <a:lnTo>
                  <a:pt x="475" y="829"/>
                </a:lnTo>
                <a:lnTo>
                  <a:pt x="475" y="829"/>
                </a:lnTo>
                <a:lnTo>
                  <a:pt x="483" y="821"/>
                </a:lnTo>
                <a:lnTo>
                  <a:pt x="493" y="815"/>
                </a:lnTo>
                <a:lnTo>
                  <a:pt x="505" y="810"/>
                </a:lnTo>
                <a:lnTo>
                  <a:pt x="516" y="808"/>
                </a:lnTo>
                <a:lnTo>
                  <a:pt x="528" y="808"/>
                </a:lnTo>
                <a:lnTo>
                  <a:pt x="540" y="810"/>
                </a:lnTo>
                <a:lnTo>
                  <a:pt x="551" y="815"/>
                </a:lnTo>
                <a:lnTo>
                  <a:pt x="561" y="822"/>
                </a:lnTo>
                <a:lnTo>
                  <a:pt x="561" y="822"/>
                </a:lnTo>
                <a:lnTo>
                  <a:pt x="566" y="827"/>
                </a:lnTo>
                <a:lnTo>
                  <a:pt x="571" y="832"/>
                </a:lnTo>
                <a:lnTo>
                  <a:pt x="575" y="838"/>
                </a:lnTo>
                <a:lnTo>
                  <a:pt x="577" y="844"/>
                </a:lnTo>
                <a:lnTo>
                  <a:pt x="582" y="856"/>
                </a:lnTo>
                <a:lnTo>
                  <a:pt x="583" y="869"/>
                </a:lnTo>
                <a:lnTo>
                  <a:pt x="661" y="869"/>
                </a:lnTo>
                <a:lnTo>
                  <a:pt x="661" y="869"/>
                </a:lnTo>
                <a:lnTo>
                  <a:pt x="661" y="854"/>
                </a:lnTo>
                <a:lnTo>
                  <a:pt x="659" y="839"/>
                </a:lnTo>
                <a:lnTo>
                  <a:pt x="655" y="824"/>
                </a:lnTo>
                <a:lnTo>
                  <a:pt x="649" y="810"/>
                </a:lnTo>
                <a:lnTo>
                  <a:pt x="642" y="797"/>
                </a:lnTo>
                <a:lnTo>
                  <a:pt x="633" y="785"/>
                </a:lnTo>
                <a:lnTo>
                  <a:pt x="624" y="773"/>
                </a:lnTo>
                <a:lnTo>
                  <a:pt x="612" y="761"/>
                </a:lnTo>
                <a:lnTo>
                  <a:pt x="612" y="761"/>
                </a:lnTo>
                <a:lnTo>
                  <a:pt x="600" y="752"/>
                </a:lnTo>
                <a:lnTo>
                  <a:pt x="588" y="745"/>
                </a:lnTo>
                <a:lnTo>
                  <a:pt x="576" y="739"/>
                </a:lnTo>
                <a:lnTo>
                  <a:pt x="563" y="734"/>
                </a:lnTo>
                <a:lnTo>
                  <a:pt x="549" y="731"/>
                </a:lnTo>
                <a:lnTo>
                  <a:pt x="536" y="730"/>
                </a:lnTo>
                <a:lnTo>
                  <a:pt x="523" y="728"/>
                </a:lnTo>
                <a:lnTo>
                  <a:pt x="510" y="730"/>
                </a:lnTo>
                <a:lnTo>
                  <a:pt x="495" y="731"/>
                </a:lnTo>
                <a:lnTo>
                  <a:pt x="482" y="734"/>
                </a:lnTo>
                <a:lnTo>
                  <a:pt x="470" y="738"/>
                </a:lnTo>
                <a:lnTo>
                  <a:pt x="457" y="744"/>
                </a:lnTo>
                <a:lnTo>
                  <a:pt x="445" y="751"/>
                </a:lnTo>
                <a:lnTo>
                  <a:pt x="434" y="758"/>
                </a:lnTo>
                <a:lnTo>
                  <a:pt x="423" y="768"/>
                </a:lnTo>
                <a:lnTo>
                  <a:pt x="414" y="779"/>
                </a:lnTo>
                <a:lnTo>
                  <a:pt x="414" y="779"/>
                </a:lnTo>
                <a:lnTo>
                  <a:pt x="407" y="788"/>
                </a:lnTo>
                <a:lnTo>
                  <a:pt x="399" y="799"/>
                </a:lnTo>
                <a:lnTo>
                  <a:pt x="393" y="810"/>
                </a:lnTo>
                <a:lnTo>
                  <a:pt x="390" y="822"/>
                </a:lnTo>
                <a:lnTo>
                  <a:pt x="386" y="833"/>
                </a:lnTo>
                <a:lnTo>
                  <a:pt x="384" y="845"/>
                </a:lnTo>
                <a:lnTo>
                  <a:pt x="383" y="857"/>
                </a:lnTo>
                <a:lnTo>
                  <a:pt x="381" y="869"/>
                </a:lnTo>
                <a:lnTo>
                  <a:pt x="461" y="869"/>
                </a:lnTo>
                <a:close/>
                <a:moveTo>
                  <a:pt x="603" y="167"/>
                </a:moveTo>
                <a:lnTo>
                  <a:pt x="603" y="167"/>
                </a:lnTo>
                <a:lnTo>
                  <a:pt x="591" y="167"/>
                </a:lnTo>
                <a:lnTo>
                  <a:pt x="581" y="169"/>
                </a:lnTo>
                <a:lnTo>
                  <a:pt x="570" y="172"/>
                </a:lnTo>
                <a:lnTo>
                  <a:pt x="559" y="175"/>
                </a:lnTo>
                <a:lnTo>
                  <a:pt x="548" y="180"/>
                </a:lnTo>
                <a:lnTo>
                  <a:pt x="540" y="186"/>
                </a:lnTo>
                <a:lnTo>
                  <a:pt x="530" y="193"/>
                </a:lnTo>
                <a:lnTo>
                  <a:pt x="522" y="200"/>
                </a:lnTo>
                <a:lnTo>
                  <a:pt x="515" y="209"/>
                </a:lnTo>
                <a:lnTo>
                  <a:pt x="509" y="217"/>
                </a:lnTo>
                <a:lnTo>
                  <a:pt x="503" y="227"/>
                </a:lnTo>
                <a:lnTo>
                  <a:pt x="498" y="236"/>
                </a:lnTo>
                <a:lnTo>
                  <a:pt x="493" y="247"/>
                </a:lnTo>
                <a:lnTo>
                  <a:pt x="491" y="258"/>
                </a:lnTo>
                <a:lnTo>
                  <a:pt x="489" y="270"/>
                </a:lnTo>
                <a:lnTo>
                  <a:pt x="488" y="282"/>
                </a:lnTo>
                <a:lnTo>
                  <a:pt x="488" y="282"/>
                </a:lnTo>
                <a:lnTo>
                  <a:pt x="489" y="294"/>
                </a:lnTo>
                <a:lnTo>
                  <a:pt x="491" y="305"/>
                </a:lnTo>
                <a:lnTo>
                  <a:pt x="493" y="316"/>
                </a:lnTo>
                <a:lnTo>
                  <a:pt x="498" y="326"/>
                </a:lnTo>
                <a:lnTo>
                  <a:pt x="503" y="337"/>
                </a:lnTo>
                <a:lnTo>
                  <a:pt x="509" y="347"/>
                </a:lnTo>
                <a:lnTo>
                  <a:pt x="515" y="355"/>
                </a:lnTo>
                <a:lnTo>
                  <a:pt x="522" y="364"/>
                </a:lnTo>
                <a:lnTo>
                  <a:pt x="530" y="371"/>
                </a:lnTo>
                <a:lnTo>
                  <a:pt x="540" y="378"/>
                </a:lnTo>
                <a:lnTo>
                  <a:pt x="548" y="383"/>
                </a:lnTo>
                <a:lnTo>
                  <a:pt x="559" y="388"/>
                </a:lnTo>
                <a:lnTo>
                  <a:pt x="570" y="392"/>
                </a:lnTo>
                <a:lnTo>
                  <a:pt x="581" y="395"/>
                </a:lnTo>
                <a:lnTo>
                  <a:pt x="591" y="397"/>
                </a:lnTo>
                <a:lnTo>
                  <a:pt x="603" y="397"/>
                </a:lnTo>
                <a:lnTo>
                  <a:pt x="603" y="397"/>
                </a:lnTo>
                <a:lnTo>
                  <a:pt x="615" y="397"/>
                </a:lnTo>
                <a:lnTo>
                  <a:pt x="627" y="395"/>
                </a:lnTo>
                <a:lnTo>
                  <a:pt x="638" y="392"/>
                </a:lnTo>
                <a:lnTo>
                  <a:pt x="649" y="388"/>
                </a:lnTo>
                <a:lnTo>
                  <a:pt x="659" y="383"/>
                </a:lnTo>
                <a:lnTo>
                  <a:pt x="668" y="378"/>
                </a:lnTo>
                <a:lnTo>
                  <a:pt x="678" y="371"/>
                </a:lnTo>
                <a:lnTo>
                  <a:pt x="685" y="364"/>
                </a:lnTo>
                <a:lnTo>
                  <a:pt x="693" y="355"/>
                </a:lnTo>
                <a:lnTo>
                  <a:pt x="699" y="347"/>
                </a:lnTo>
                <a:lnTo>
                  <a:pt x="705" y="337"/>
                </a:lnTo>
                <a:lnTo>
                  <a:pt x="710" y="326"/>
                </a:lnTo>
                <a:lnTo>
                  <a:pt x="714" y="316"/>
                </a:lnTo>
                <a:lnTo>
                  <a:pt x="717" y="305"/>
                </a:lnTo>
                <a:lnTo>
                  <a:pt x="718" y="294"/>
                </a:lnTo>
                <a:lnTo>
                  <a:pt x="720" y="282"/>
                </a:lnTo>
                <a:lnTo>
                  <a:pt x="720" y="282"/>
                </a:lnTo>
                <a:lnTo>
                  <a:pt x="718" y="270"/>
                </a:lnTo>
                <a:lnTo>
                  <a:pt x="717" y="258"/>
                </a:lnTo>
                <a:lnTo>
                  <a:pt x="714" y="247"/>
                </a:lnTo>
                <a:lnTo>
                  <a:pt x="710" y="236"/>
                </a:lnTo>
                <a:lnTo>
                  <a:pt x="705" y="227"/>
                </a:lnTo>
                <a:lnTo>
                  <a:pt x="699" y="217"/>
                </a:lnTo>
                <a:lnTo>
                  <a:pt x="693" y="209"/>
                </a:lnTo>
                <a:lnTo>
                  <a:pt x="685" y="200"/>
                </a:lnTo>
                <a:lnTo>
                  <a:pt x="678" y="193"/>
                </a:lnTo>
                <a:lnTo>
                  <a:pt x="668" y="186"/>
                </a:lnTo>
                <a:lnTo>
                  <a:pt x="659" y="180"/>
                </a:lnTo>
                <a:lnTo>
                  <a:pt x="649" y="175"/>
                </a:lnTo>
                <a:lnTo>
                  <a:pt x="638" y="172"/>
                </a:lnTo>
                <a:lnTo>
                  <a:pt x="627" y="169"/>
                </a:lnTo>
                <a:lnTo>
                  <a:pt x="615" y="167"/>
                </a:lnTo>
                <a:lnTo>
                  <a:pt x="603" y="167"/>
                </a:lnTo>
                <a:lnTo>
                  <a:pt x="603" y="167"/>
                </a:lnTo>
                <a:close/>
                <a:moveTo>
                  <a:pt x="647" y="282"/>
                </a:moveTo>
                <a:lnTo>
                  <a:pt x="647" y="282"/>
                </a:lnTo>
                <a:lnTo>
                  <a:pt x="645" y="290"/>
                </a:lnTo>
                <a:lnTo>
                  <a:pt x="643" y="299"/>
                </a:lnTo>
                <a:lnTo>
                  <a:pt x="639" y="305"/>
                </a:lnTo>
                <a:lnTo>
                  <a:pt x="633" y="312"/>
                </a:lnTo>
                <a:lnTo>
                  <a:pt x="627" y="317"/>
                </a:lnTo>
                <a:lnTo>
                  <a:pt x="620" y="320"/>
                </a:lnTo>
                <a:lnTo>
                  <a:pt x="612" y="323"/>
                </a:lnTo>
                <a:lnTo>
                  <a:pt x="603" y="324"/>
                </a:lnTo>
                <a:lnTo>
                  <a:pt x="603" y="324"/>
                </a:lnTo>
                <a:lnTo>
                  <a:pt x="595" y="323"/>
                </a:lnTo>
                <a:lnTo>
                  <a:pt x="588" y="320"/>
                </a:lnTo>
                <a:lnTo>
                  <a:pt x="581" y="317"/>
                </a:lnTo>
                <a:lnTo>
                  <a:pt x="573" y="312"/>
                </a:lnTo>
                <a:lnTo>
                  <a:pt x="569" y="305"/>
                </a:lnTo>
                <a:lnTo>
                  <a:pt x="565" y="299"/>
                </a:lnTo>
                <a:lnTo>
                  <a:pt x="563" y="290"/>
                </a:lnTo>
                <a:lnTo>
                  <a:pt x="561" y="282"/>
                </a:lnTo>
                <a:lnTo>
                  <a:pt x="561" y="282"/>
                </a:lnTo>
                <a:lnTo>
                  <a:pt x="563" y="274"/>
                </a:lnTo>
                <a:lnTo>
                  <a:pt x="565" y="265"/>
                </a:lnTo>
                <a:lnTo>
                  <a:pt x="569" y="258"/>
                </a:lnTo>
                <a:lnTo>
                  <a:pt x="573" y="252"/>
                </a:lnTo>
                <a:lnTo>
                  <a:pt x="581" y="247"/>
                </a:lnTo>
                <a:lnTo>
                  <a:pt x="588" y="242"/>
                </a:lnTo>
                <a:lnTo>
                  <a:pt x="595" y="240"/>
                </a:lnTo>
                <a:lnTo>
                  <a:pt x="603" y="240"/>
                </a:lnTo>
                <a:lnTo>
                  <a:pt x="603" y="240"/>
                </a:lnTo>
                <a:lnTo>
                  <a:pt x="612" y="240"/>
                </a:lnTo>
                <a:lnTo>
                  <a:pt x="620" y="242"/>
                </a:lnTo>
                <a:lnTo>
                  <a:pt x="627" y="247"/>
                </a:lnTo>
                <a:lnTo>
                  <a:pt x="633" y="252"/>
                </a:lnTo>
                <a:lnTo>
                  <a:pt x="639" y="258"/>
                </a:lnTo>
                <a:lnTo>
                  <a:pt x="643" y="265"/>
                </a:lnTo>
                <a:lnTo>
                  <a:pt x="645" y="274"/>
                </a:lnTo>
                <a:lnTo>
                  <a:pt x="647" y="282"/>
                </a:lnTo>
                <a:lnTo>
                  <a:pt x="647" y="282"/>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38" name="Freeform 372"/>
          <p:cNvSpPr>
            <a:spLocks noEditPoints="1"/>
          </p:cNvSpPr>
          <p:nvPr/>
        </p:nvSpPr>
        <p:spPr bwMode="auto">
          <a:xfrm>
            <a:off x="1619672" y="2807201"/>
            <a:ext cx="621069" cy="538637"/>
          </a:xfrm>
          <a:custGeom>
            <a:avLst/>
            <a:gdLst>
              <a:gd name="T0" fmla="*/ 181 w 1006"/>
              <a:gd name="T1" fmla="*/ 869 h 1019"/>
              <a:gd name="T2" fmla="*/ 159 w 1006"/>
              <a:gd name="T3" fmla="*/ 875 h 1019"/>
              <a:gd name="T4" fmla="*/ 126 w 1006"/>
              <a:gd name="T5" fmla="*/ 901 h 1019"/>
              <a:gd name="T6" fmla="*/ 115 w 1006"/>
              <a:gd name="T7" fmla="*/ 929 h 1019"/>
              <a:gd name="T8" fmla="*/ 114 w 1006"/>
              <a:gd name="T9" fmla="*/ 943 h 1019"/>
              <a:gd name="T10" fmla="*/ 116 w 1006"/>
              <a:gd name="T11" fmla="*/ 966 h 1019"/>
              <a:gd name="T12" fmla="*/ 135 w 1006"/>
              <a:gd name="T13" fmla="*/ 997 h 1019"/>
              <a:gd name="T14" fmla="*/ 167 w 1006"/>
              <a:gd name="T15" fmla="*/ 1015 h 1019"/>
              <a:gd name="T16" fmla="*/ 188 w 1006"/>
              <a:gd name="T17" fmla="*/ 1019 h 1019"/>
              <a:gd name="T18" fmla="*/ 204 w 1006"/>
              <a:gd name="T19" fmla="*/ 1017 h 1019"/>
              <a:gd name="T20" fmla="*/ 230 w 1006"/>
              <a:gd name="T21" fmla="*/ 1005 h 1019"/>
              <a:gd name="T22" fmla="*/ 258 w 1006"/>
              <a:gd name="T23" fmla="*/ 973 h 1019"/>
              <a:gd name="T24" fmla="*/ 264 w 1006"/>
              <a:gd name="T25" fmla="*/ 951 h 1019"/>
              <a:gd name="T26" fmla="*/ 264 w 1006"/>
              <a:gd name="T27" fmla="*/ 936 h 1019"/>
              <a:gd name="T28" fmla="*/ 258 w 1006"/>
              <a:gd name="T29" fmla="*/ 914 h 1019"/>
              <a:gd name="T30" fmla="*/ 230 w 1006"/>
              <a:gd name="T31" fmla="*/ 882 h 1019"/>
              <a:gd name="T32" fmla="*/ 204 w 1006"/>
              <a:gd name="T33" fmla="*/ 870 h 1019"/>
              <a:gd name="T34" fmla="*/ 188 w 1006"/>
              <a:gd name="T35" fmla="*/ 869 h 1019"/>
              <a:gd name="T36" fmla="*/ 669 w 1006"/>
              <a:gd name="T37" fmla="*/ 869 h 1019"/>
              <a:gd name="T38" fmla="*/ 648 w 1006"/>
              <a:gd name="T39" fmla="*/ 875 h 1019"/>
              <a:gd name="T40" fmla="*/ 614 w 1006"/>
              <a:gd name="T41" fmla="*/ 901 h 1019"/>
              <a:gd name="T42" fmla="*/ 603 w 1006"/>
              <a:gd name="T43" fmla="*/ 929 h 1019"/>
              <a:gd name="T44" fmla="*/ 601 w 1006"/>
              <a:gd name="T45" fmla="*/ 943 h 1019"/>
              <a:gd name="T46" fmla="*/ 604 w 1006"/>
              <a:gd name="T47" fmla="*/ 966 h 1019"/>
              <a:gd name="T48" fmla="*/ 624 w 1006"/>
              <a:gd name="T49" fmla="*/ 997 h 1019"/>
              <a:gd name="T50" fmla="*/ 654 w 1006"/>
              <a:gd name="T51" fmla="*/ 1015 h 1019"/>
              <a:gd name="T52" fmla="*/ 676 w 1006"/>
              <a:gd name="T53" fmla="*/ 1019 h 1019"/>
              <a:gd name="T54" fmla="*/ 692 w 1006"/>
              <a:gd name="T55" fmla="*/ 1017 h 1019"/>
              <a:gd name="T56" fmla="*/ 718 w 1006"/>
              <a:gd name="T57" fmla="*/ 1005 h 1019"/>
              <a:gd name="T58" fmla="*/ 746 w 1006"/>
              <a:gd name="T59" fmla="*/ 973 h 1019"/>
              <a:gd name="T60" fmla="*/ 751 w 1006"/>
              <a:gd name="T61" fmla="*/ 951 h 1019"/>
              <a:gd name="T62" fmla="*/ 751 w 1006"/>
              <a:gd name="T63" fmla="*/ 936 h 1019"/>
              <a:gd name="T64" fmla="*/ 746 w 1006"/>
              <a:gd name="T65" fmla="*/ 914 h 1019"/>
              <a:gd name="T66" fmla="*/ 718 w 1006"/>
              <a:gd name="T67" fmla="*/ 882 h 1019"/>
              <a:gd name="T68" fmla="*/ 692 w 1006"/>
              <a:gd name="T69" fmla="*/ 870 h 1019"/>
              <a:gd name="T70" fmla="*/ 676 w 1006"/>
              <a:gd name="T71" fmla="*/ 869 h 1019"/>
              <a:gd name="T72" fmla="*/ 998 w 1006"/>
              <a:gd name="T73" fmla="*/ 18 h 1019"/>
              <a:gd name="T74" fmla="*/ 979 w 1006"/>
              <a:gd name="T75" fmla="*/ 3 h 1019"/>
              <a:gd name="T76" fmla="*/ 954 w 1006"/>
              <a:gd name="T77" fmla="*/ 1 h 1019"/>
              <a:gd name="T78" fmla="*/ 747 w 1006"/>
              <a:gd name="T79" fmla="*/ 213 h 1019"/>
              <a:gd name="T80" fmla="*/ 626 w 1006"/>
              <a:gd name="T81" fmla="*/ 680 h 1019"/>
              <a:gd name="T82" fmla="*/ 155 w 1006"/>
              <a:gd name="T83" fmla="*/ 843 h 1019"/>
              <a:gd name="T84" fmla="*/ 835 w 1006"/>
              <a:gd name="T85" fmla="*/ 227 h 1019"/>
              <a:gd name="T86" fmla="*/ 980 w 1006"/>
              <a:gd name="T87" fmla="*/ 84 h 1019"/>
              <a:gd name="T88" fmla="*/ 999 w 1006"/>
              <a:gd name="T89" fmla="*/ 67 h 1019"/>
              <a:gd name="T90" fmla="*/ 1006 w 1006"/>
              <a:gd name="T91" fmla="*/ 43 h 1019"/>
              <a:gd name="T92" fmla="*/ 1003 w 1006"/>
              <a:gd name="T93" fmla="*/ 26 h 1019"/>
              <a:gd name="T94" fmla="*/ 363 w 1006"/>
              <a:gd name="T95" fmla="*/ 591 h 1019"/>
              <a:gd name="T96" fmla="*/ 120 w 1006"/>
              <a:gd name="T97" fmla="*/ 301 h 1019"/>
              <a:gd name="T98" fmla="*/ 210 w 1006"/>
              <a:gd name="T99" fmla="*/ 591 h 1019"/>
              <a:gd name="T100" fmla="*/ 564 w 1006"/>
              <a:gd name="T101" fmla="*/ 591 h 1019"/>
              <a:gd name="T102" fmla="*/ 631 w 1006"/>
              <a:gd name="T103" fmla="*/ 591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06" h="1019">
                <a:moveTo>
                  <a:pt x="188" y="869"/>
                </a:moveTo>
                <a:lnTo>
                  <a:pt x="188" y="869"/>
                </a:lnTo>
                <a:lnTo>
                  <a:pt x="181" y="869"/>
                </a:lnTo>
                <a:lnTo>
                  <a:pt x="174" y="870"/>
                </a:lnTo>
                <a:lnTo>
                  <a:pt x="167" y="872"/>
                </a:lnTo>
                <a:lnTo>
                  <a:pt x="159" y="875"/>
                </a:lnTo>
                <a:lnTo>
                  <a:pt x="146" y="882"/>
                </a:lnTo>
                <a:lnTo>
                  <a:pt x="135" y="890"/>
                </a:lnTo>
                <a:lnTo>
                  <a:pt x="126" y="901"/>
                </a:lnTo>
                <a:lnTo>
                  <a:pt x="120" y="914"/>
                </a:lnTo>
                <a:lnTo>
                  <a:pt x="116" y="921"/>
                </a:lnTo>
                <a:lnTo>
                  <a:pt x="115" y="929"/>
                </a:lnTo>
                <a:lnTo>
                  <a:pt x="114" y="936"/>
                </a:lnTo>
                <a:lnTo>
                  <a:pt x="114" y="943"/>
                </a:lnTo>
                <a:lnTo>
                  <a:pt x="114" y="943"/>
                </a:lnTo>
                <a:lnTo>
                  <a:pt x="114" y="951"/>
                </a:lnTo>
                <a:lnTo>
                  <a:pt x="115" y="959"/>
                </a:lnTo>
                <a:lnTo>
                  <a:pt x="116" y="966"/>
                </a:lnTo>
                <a:lnTo>
                  <a:pt x="120" y="973"/>
                </a:lnTo>
                <a:lnTo>
                  <a:pt x="126" y="986"/>
                </a:lnTo>
                <a:lnTo>
                  <a:pt x="135" y="997"/>
                </a:lnTo>
                <a:lnTo>
                  <a:pt x="146" y="1005"/>
                </a:lnTo>
                <a:lnTo>
                  <a:pt x="159" y="1013"/>
                </a:lnTo>
                <a:lnTo>
                  <a:pt x="167" y="1015"/>
                </a:lnTo>
                <a:lnTo>
                  <a:pt x="174" y="1017"/>
                </a:lnTo>
                <a:lnTo>
                  <a:pt x="181" y="1019"/>
                </a:lnTo>
                <a:lnTo>
                  <a:pt x="188" y="1019"/>
                </a:lnTo>
                <a:lnTo>
                  <a:pt x="188" y="1019"/>
                </a:lnTo>
                <a:lnTo>
                  <a:pt x="197" y="1019"/>
                </a:lnTo>
                <a:lnTo>
                  <a:pt x="204" y="1017"/>
                </a:lnTo>
                <a:lnTo>
                  <a:pt x="211" y="1015"/>
                </a:lnTo>
                <a:lnTo>
                  <a:pt x="218" y="1013"/>
                </a:lnTo>
                <a:lnTo>
                  <a:pt x="230" y="1005"/>
                </a:lnTo>
                <a:lnTo>
                  <a:pt x="242" y="997"/>
                </a:lnTo>
                <a:lnTo>
                  <a:pt x="251" y="986"/>
                </a:lnTo>
                <a:lnTo>
                  <a:pt x="258" y="973"/>
                </a:lnTo>
                <a:lnTo>
                  <a:pt x="260" y="966"/>
                </a:lnTo>
                <a:lnTo>
                  <a:pt x="263" y="959"/>
                </a:lnTo>
                <a:lnTo>
                  <a:pt x="264" y="951"/>
                </a:lnTo>
                <a:lnTo>
                  <a:pt x="264" y="943"/>
                </a:lnTo>
                <a:lnTo>
                  <a:pt x="264" y="943"/>
                </a:lnTo>
                <a:lnTo>
                  <a:pt x="264" y="936"/>
                </a:lnTo>
                <a:lnTo>
                  <a:pt x="263" y="929"/>
                </a:lnTo>
                <a:lnTo>
                  <a:pt x="260" y="921"/>
                </a:lnTo>
                <a:lnTo>
                  <a:pt x="258" y="914"/>
                </a:lnTo>
                <a:lnTo>
                  <a:pt x="251" y="901"/>
                </a:lnTo>
                <a:lnTo>
                  <a:pt x="242" y="890"/>
                </a:lnTo>
                <a:lnTo>
                  <a:pt x="230" y="882"/>
                </a:lnTo>
                <a:lnTo>
                  <a:pt x="218" y="875"/>
                </a:lnTo>
                <a:lnTo>
                  <a:pt x="211" y="872"/>
                </a:lnTo>
                <a:lnTo>
                  <a:pt x="204" y="870"/>
                </a:lnTo>
                <a:lnTo>
                  <a:pt x="197" y="869"/>
                </a:lnTo>
                <a:lnTo>
                  <a:pt x="188" y="869"/>
                </a:lnTo>
                <a:lnTo>
                  <a:pt x="188" y="869"/>
                </a:lnTo>
                <a:close/>
                <a:moveTo>
                  <a:pt x="676" y="869"/>
                </a:moveTo>
                <a:lnTo>
                  <a:pt x="676" y="869"/>
                </a:lnTo>
                <a:lnTo>
                  <a:pt x="669" y="869"/>
                </a:lnTo>
                <a:lnTo>
                  <a:pt x="661" y="870"/>
                </a:lnTo>
                <a:lnTo>
                  <a:pt x="654" y="872"/>
                </a:lnTo>
                <a:lnTo>
                  <a:pt x="648" y="875"/>
                </a:lnTo>
                <a:lnTo>
                  <a:pt x="634" y="882"/>
                </a:lnTo>
                <a:lnTo>
                  <a:pt x="624" y="890"/>
                </a:lnTo>
                <a:lnTo>
                  <a:pt x="614" y="901"/>
                </a:lnTo>
                <a:lnTo>
                  <a:pt x="607" y="914"/>
                </a:lnTo>
                <a:lnTo>
                  <a:pt x="604" y="921"/>
                </a:lnTo>
                <a:lnTo>
                  <a:pt x="603" y="929"/>
                </a:lnTo>
                <a:lnTo>
                  <a:pt x="602" y="936"/>
                </a:lnTo>
                <a:lnTo>
                  <a:pt x="601" y="943"/>
                </a:lnTo>
                <a:lnTo>
                  <a:pt x="601" y="943"/>
                </a:lnTo>
                <a:lnTo>
                  <a:pt x="602" y="951"/>
                </a:lnTo>
                <a:lnTo>
                  <a:pt x="603" y="959"/>
                </a:lnTo>
                <a:lnTo>
                  <a:pt x="604" y="966"/>
                </a:lnTo>
                <a:lnTo>
                  <a:pt x="607" y="973"/>
                </a:lnTo>
                <a:lnTo>
                  <a:pt x="614" y="986"/>
                </a:lnTo>
                <a:lnTo>
                  <a:pt x="624" y="997"/>
                </a:lnTo>
                <a:lnTo>
                  <a:pt x="634" y="1005"/>
                </a:lnTo>
                <a:lnTo>
                  <a:pt x="648" y="1013"/>
                </a:lnTo>
                <a:lnTo>
                  <a:pt x="654" y="1015"/>
                </a:lnTo>
                <a:lnTo>
                  <a:pt x="661" y="1017"/>
                </a:lnTo>
                <a:lnTo>
                  <a:pt x="669" y="1019"/>
                </a:lnTo>
                <a:lnTo>
                  <a:pt x="676" y="1019"/>
                </a:lnTo>
                <a:lnTo>
                  <a:pt x="676" y="1019"/>
                </a:lnTo>
                <a:lnTo>
                  <a:pt x="684" y="1019"/>
                </a:lnTo>
                <a:lnTo>
                  <a:pt x="692" y="1017"/>
                </a:lnTo>
                <a:lnTo>
                  <a:pt x="699" y="1015"/>
                </a:lnTo>
                <a:lnTo>
                  <a:pt x="705" y="1013"/>
                </a:lnTo>
                <a:lnTo>
                  <a:pt x="718" y="1005"/>
                </a:lnTo>
                <a:lnTo>
                  <a:pt x="729" y="997"/>
                </a:lnTo>
                <a:lnTo>
                  <a:pt x="739" y="986"/>
                </a:lnTo>
                <a:lnTo>
                  <a:pt x="746" y="973"/>
                </a:lnTo>
                <a:lnTo>
                  <a:pt x="748" y="966"/>
                </a:lnTo>
                <a:lnTo>
                  <a:pt x="750" y="959"/>
                </a:lnTo>
                <a:lnTo>
                  <a:pt x="751" y="951"/>
                </a:lnTo>
                <a:lnTo>
                  <a:pt x="752" y="943"/>
                </a:lnTo>
                <a:lnTo>
                  <a:pt x="752" y="943"/>
                </a:lnTo>
                <a:lnTo>
                  <a:pt x="751" y="936"/>
                </a:lnTo>
                <a:lnTo>
                  <a:pt x="750" y="929"/>
                </a:lnTo>
                <a:lnTo>
                  <a:pt x="748" y="921"/>
                </a:lnTo>
                <a:lnTo>
                  <a:pt x="746" y="914"/>
                </a:lnTo>
                <a:lnTo>
                  <a:pt x="739" y="901"/>
                </a:lnTo>
                <a:lnTo>
                  <a:pt x="729" y="890"/>
                </a:lnTo>
                <a:lnTo>
                  <a:pt x="718" y="882"/>
                </a:lnTo>
                <a:lnTo>
                  <a:pt x="705" y="875"/>
                </a:lnTo>
                <a:lnTo>
                  <a:pt x="699" y="872"/>
                </a:lnTo>
                <a:lnTo>
                  <a:pt x="692" y="870"/>
                </a:lnTo>
                <a:lnTo>
                  <a:pt x="684" y="869"/>
                </a:lnTo>
                <a:lnTo>
                  <a:pt x="676" y="869"/>
                </a:lnTo>
                <a:lnTo>
                  <a:pt x="676" y="869"/>
                </a:lnTo>
                <a:close/>
                <a:moveTo>
                  <a:pt x="1003" y="26"/>
                </a:moveTo>
                <a:lnTo>
                  <a:pt x="1003" y="26"/>
                </a:lnTo>
                <a:lnTo>
                  <a:pt x="998" y="18"/>
                </a:lnTo>
                <a:lnTo>
                  <a:pt x="992" y="12"/>
                </a:lnTo>
                <a:lnTo>
                  <a:pt x="986" y="7"/>
                </a:lnTo>
                <a:lnTo>
                  <a:pt x="979" y="3"/>
                </a:lnTo>
                <a:lnTo>
                  <a:pt x="970" y="1"/>
                </a:lnTo>
                <a:lnTo>
                  <a:pt x="962" y="0"/>
                </a:lnTo>
                <a:lnTo>
                  <a:pt x="954" y="1"/>
                </a:lnTo>
                <a:lnTo>
                  <a:pt x="945" y="3"/>
                </a:lnTo>
                <a:lnTo>
                  <a:pt x="792" y="72"/>
                </a:lnTo>
                <a:lnTo>
                  <a:pt x="747" y="213"/>
                </a:lnTo>
                <a:lnTo>
                  <a:pt x="0" y="213"/>
                </a:lnTo>
                <a:lnTo>
                  <a:pt x="145" y="680"/>
                </a:lnTo>
                <a:lnTo>
                  <a:pt x="626" y="680"/>
                </a:lnTo>
                <a:lnTo>
                  <a:pt x="640" y="756"/>
                </a:lnTo>
                <a:lnTo>
                  <a:pt x="155" y="756"/>
                </a:lnTo>
                <a:lnTo>
                  <a:pt x="155" y="843"/>
                </a:lnTo>
                <a:lnTo>
                  <a:pt x="747" y="843"/>
                </a:lnTo>
                <a:lnTo>
                  <a:pt x="708" y="638"/>
                </a:lnTo>
                <a:lnTo>
                  <a:pt x="835" y="227"/>
                </a:lnTo>
                <a:lnTo>
                  <a:pt x="864" y="137"/>
                </a:lnTo>
                <a:lnTo>
                  <a:pt x="980" y="84"/>
                </a:lnTo>
                <a:lnTo>
                  <a:pt x="980" y="84"/>
                </a:lnTo>
                <a:lnTo>
                  <a:pt x="988" y="79"/>
                </a:lnTo>
                <a:lnTo>
                  <a:pt x="994" y="74"/>
                </a:lnTo>
                <a:lnTo>
                  <a:pt x="999" y="67"/>
                </a:lnTo>
                <a:lnTo>
                  <a:pt x="1004" y="60"/>
                </a:lnTo>
                <a:lnTo>
                  <a:pt x="1005" y="51"/>
                </a:lnTo>
                <a:lnTo>
                  <a:pt x="1006" y="43"/>
                </a:lnTo>
                <a:lnTo>
                  <a:pt x="1005" y="35"/>
                </a:lnTo>
                <a:lnTo>
                  <a:pt x="1003" y="26"/>
                </a:lnTo>
                <a:lnTo>
                  <a:pt x="1003" y="26"/>
                </a:lnTo>
                <a:close/>
                <a:moveTo>
                  <a:pt x="476" y="301"/>
                </a:moveTo>
                <a:lnTo>
                  <a:pt x="476" y="591"/>
                </a:lnTo>
                <a:lnTo>
                  <a:pt x="363" y="591"/>
                </a:lnTo>
                <a:lnTo>
                  <a:pt x="363" y="301"/>
                </a:lnTo>
                <a:lnTo>
                  <a:pt x="476" y="301"/>
                </a:lnTo>
                <a:close/>
                <a:moveTo>
                  <a:pt x="120" y="301"/>
                </a:moveTo>
                <a:lnTo>
                  <a:pt x="276" y="301"/>
                </a:lnTo>
                <a:lnTo>
                  <a:pt x="276" y="591"/>
                </a:lnTo>
                <a:lnTo>
                  <a:pt x="210" y="591"/>
                </a:lnTo>
                <a:lnTo>
                  <a:pt x="120" y="301"/>
                </a:lnTo>
                <a:close/>
                <a:moveTo>
                  <a:pt x="631" y="591"/>
                </a:moveTo>
                <a:lnTo>
                  <a:pt x="564" y="591"/>
                </a:lnTo>
                <a:lnTo>
                  <a:pt x="564" y="301"/>
                </a:lnTo>
                <a:lnTo>
                  <a:pt x="721" y="301"/>
                </a:lnTo>
                <a:lnTo>
                  <a:pt x="631" y="591"/>
                </a:lnTo>
                <a:close/>
              </a:path>
            </a:pathLst>
          </a:custGeom>
          <a:solidFill>
            <a:srgbClr val="EE55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2" name="フッター プレースホルダー 3">
            <a:extLst>
              <a:ext uri="{FF2B5EF4-FFF2-40B4-BE49-F238E27FC236}">
                <a16:creationId xmlns:a16="http://schemas.microsoft.com/office/drawing/2014/main" id="{0D90E5AB-B9EB-A27A-95EF-0C8D15A7F6AC}"/>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6331882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図 70"/>
          <p:cNvPicPr>
            <a:picLocks noChangeAspect="1"/>
          </p:cNvPicPr>
          <p:nvPr/>
        </p:nvPicPr>
        <p:blipFill>
          <a:blip r:embed="rId2"/>
          <a:stretch>
            <a:fillRect/>
          </a:stretch>
        </p:blipFill>
        <p:spPr>
          <a:xfrm>
            <a:off x="4613657" y="2027128"/>
            <a:ext cx="1980000" cy="1188281"/>
          </a:xfrm>
          <a:prstGeom prst="rect">
            <a:avLst/>
          </a:prstGeom>
          <a:ln>
            <a:solidFill>
              <a:schemeClr val="bg1">
                <a:lumMod val="65000"/>
              </a:schemeClr>
            </a:solidFill>
          </a:ln>
        </p:spPr>
      </p:pic>
      <p:pic>
        <p:nvPicPr>
          <p:cNvPr id="45" name="図 44"/>
          <p:cNvPicPr>
            <a:picLocks noChangeAspect="1"/>
          </p:cNvPicPr>
          <p:nvPr/>
        </p:nvPicPr>
        <p:blipFill>
          <a:blip r:embed="rId3"/>
          <a:stretch>
            <a:fillRect/>
          </a:stretch>
        </p:blipFill>
        <p:spPr>
          <a:xfrm>
            <a:off x="4609984" y="3694458"/>
            <a:ext cx="1980000" cy="1103587"/>
          </a:xfrm>
          <a:prstGeom prst="rect">
            <a:avLst/>
          </a:prstGeom>
          <a:ln>
            <a:solidFill>
              <a:schemeClr val="bg1">
                <a:lumMod val="65000"/>
              </a:schemeClr>
            </a:solidFill>
          </a:ln>
        </p:spPr>
      </p:pic>
      <p:pic>
        <p:nvPicPr>
          <p:cNvPr id="42" name="図 41"/>
          <p:cNvPicPr>
            <a:picLocks noChangeAspect="1"/>
          </p:cNvPicPr>
          <p:nvPr/>
        </p:nvPicPr>
        <p:blipFill>
          <a:blip r:embed="rId4"/>
          <a:stretch>
            <a:fillRect/>
          </a:stretch>
        </p:blipFill>
        <p:spPr>
          <a:xfrm>
            <a:off x="6716175" y="3615866"/>
            <a:ext cx="2018840" cy="1188000"/>
          </a:xfrm>
          <a:prstGeom prst="rect">
            <a:avLst/>
          </a:prstGeom>
        </p:spPr>
      </p:pic>
      <p:sp>
        <p:nvSpPr>
          <p:cNvPr id="38" name="スライド番号プレースホルダー 2"/>
          <p:cNvSpPr>
            <a:spLocks noGrp="1"/>
          </p:cNvSpPr>
          <p:nvPr>
            <p:ph type="sldNum" sz="quarter" idx="12"/>
          </p:nvPr>
        </p:nvSpPr>
        <p:spPr/>
        <p:txBody>
          <a:bodyPr/>
          <a:lstStyle/>
          <a:p>
            <a:fld id="{78AE49ED-73EF-499C-8307-28EB0E7CF529}" type="slidenum">
              <a:rPr lang="ja-JP" altLang="en-US" smtClean="0"/>
              <a:pPr/>
              <a:t>81</a:t>
            </a:fld>
            <a:endParaRPr lang="ja-JP" altLang="en-US" dirty="0"/>
          </a:p>
        </p:txBody>
      </p:sp>
      <p:sp>
        <p:nvSpPr>
          <p:cNvPr id="37" name="タイトル 36"/>
          <p:cNvSpPr>
            <a:spLocks noGrp="1"/>
          </p:cNvSpPr>
          <p:nvPr>
            <p:ph type="title"/>
          </p:nvPr>
        </p:nvSpPr>
        <p:spPr/>
        <p:txBody>
          <a:bodyPr/>
          <a:lstStyle/>
          <a:p>
            <a:r>
              <a:rPr kumimoji="1" lang="ja-JP" altLang="en-US" dirty="0"/>
              <a:t>グループ企業向け機能</a:t>
            </a:r>
          </a:p>
        </p:txBody>
      </p:sp>
      <p:sp>
        <p:nvSpPr>
          <p:cNvPr id="5" name="テキスト プレースホルダー 4"/>
          <p:cNvSpPr>
            <a:spLocks noGrp="1"/>
          </p:cNvSpPr>
          <p:nvPr>
            <p:ph type="body" sz="quarter" idx="16"/>
          </p:nvPr>
        </p:nvSpPr>
        <p:spPr/>
        <p:txBody>
          <a:bodyPr/>
          <a:lstStyle/>
          <a:p>
            <a:r>
              <a:rPr lang="ja-JP" altLang="en-US" dirty="0">
                <a:solidFill>
                  <a:srgbClr val="008CCF"/>
                </a:solidFill>
                <a:latin typeface="メイリオ" pitchFamily="50" charset="-128"/>
                <a:ea typeface="メイリオ" pitchFamily="50" charset="-128"/>
                <a:cs typeface="メイリオ" pitchFamily="50" charset="-128"/>
              </a:rPr>
              <a:t>豊富な分析ボードによるグループ全体の経営情報可視化</a:t>
            </a:r>
            <a:endParaRPr lang="en-US" altLang="ja-JP" dirty="0">
              <a:solidFill>
                <a:srgbClr val="008CCF"/>
              </a:solidFill>
              <a:latin typeface="メイリオ" pitchFamily="50" charset="-128"/>
              <a:ea typeface="メイリオ" pitchFamily="50" charset="-128"/>
              <a:cs typeface="メイリオ" pitchFamily="50" charset="-128"/>
            </a:endParaRPr>
          </a:p>
          <a:p>
            <a:endParaRPr kumimoji="1" lang="ja-JP" altLang="en-US" dirty="0"/>
          </a:p>
        </p:txBody>
      </p:sp>
      <p:sp>
        <p:nvSpPr>
          <p:cNvPr id="6" name="テキスト プレースホルダー 5"/>
          <p:cNvSpPr>
            <a:spLocks noGrp="1"/>
          </p:cNvSpPr>
          <p:nvPr>
            <p:ph type="body" sz="quarter" idx="17"/>
          </p:nvPr>
        </p:nvSpPr>
        <p:spPr/>
        <p:txBody>
          <a:bodyPr/>
          <a:lstStyle/>
          <a:p>
            <a:pPr>
              <a:lnSpc>
                <a:spcPts val="1700"/>
              </a:lnSpc>
              <a:spcBef>
                <a:spcPct val="0"/>
              </a:spcBef>
              <a:defRPr/>
            </a:pPr>
            <a:r>
              <a:rPr lang="ja-JP" altLang="en-US" dirty="0">
                <a:solidFill>
                  <a:sysClr val="windowText" lastClr="000000"/>
                </a:solidFill>
                <a:cs typeface="メイリオ" pitchFamily="50" charset="-128"/>
              </a:rPr>
              <a:t>各社および企業グループ全体の経営状況を確認できるだけでなく、あらゆる分析軸を</a:t>
            </a:r>
            <a:endParaRPr lang="en-US" altLang="ja-JP" dirty="0">
              <a:solidFill>
                <a:sysClr val="windowText" lastClr="000000"/>
              </a:solidFill>
              <a:cs typeface="メイリオ" pitchFamily="50" charset="-128"/>
            </a:endParaRPr>
          </a:p>
          <a:p>
            <a:pPr>
              <a:lnSpc>
                <a:spcPts val="1700"/>
              </a:lnSpc>
              <a:spcBef>
                <a:spcPct val="0"/>
              </a:spcBef>
              <a:defRPr/>
            </a:pPr>
            <a:r>
              <a:rPr lang="ja-JP" altLang="en-US" dirty="0">
                <a:solidFill>
                  <a:sysClr val="windowText" lastClr="000000"/>
                </a:solidFill>
                <a:cs typeface="メイリオ" pitchFamily="50" charset="-128"/>
              </a:rPr>
              <a:t>モニタリングすることで現状を詳細に把握することが可能です</a:t>
            </a:r>
            <a:endParaRPr lang="en-US" altLang="ja-JP" dirty="0">
              <a:solidFill>
                <a:sysClr val="windowText" lastClr="000000"/>
              </a:solidFill>
              <a:cs typeface="メイリオ" pitchFamily="50" charset="-128"/>
            </a:endParaRPr>
          </a:p>
          <a:p>
            <a:endParaRPr kumimoji="1" lang="ja-JP" altLang="en-US" dirty="0"/>
          </a:p>
        </p:txBody>
      </p:sp>
      <p:sp>
        <p:nvSpPr>
          <p:cNvPr id="9" name="AutoShape 29"/>
          <p:cNvSpPr>
            <a:spLocks noChangeArrowheads="1"/>
          </p:cNvSpPr>
          <p:nvPr/>
        </p:nvSpPr>
        <p:spPr bwMode="auto">
          <a:xfrm>
            <a:off x="4608004" y="1668910"/>
            <a:ext cx="1980220" cy="349200"/>
          </a:xfrm>
          <a:prstGeom prst="roundRect">
            <a:avLst>
              <a:gd name="adj" fmla="val 5012"/>
            </a:avLst>
          </a:prstGeom>
          <a:solidFill>
            <a:srgbClr val="EE5500"/>
          </a:solidFill>
          <a:ln w="25400" cap="flat" cmpd="sng" algn="ctr">
            <a:solidFill>
              <a:srgbClr val="FFFFFF">
                <a:shade val="50000"/>
              </a:srgbClr>
            </a:solidFill>
            <a:prstDash val="solid"/>
            <a:headEnd/>
            <a:tailEnd/>
          </a:ln>
          <a:effectLst/>
        </p:spPr>
        <p:txBody>
          <a:bodyPr wrap="square" lIns="90000" tIns="46800" rIns="90000" bIns="46800">
            <a:spAutoFit/>
          </a:bodyPr>
          <a:lstStyle/>
          <a:p>
            <a:pPr algn="ctr">
              <a:lnSpc>
                <a:spcPts val="1900"/>
              </a:lnSpc>
              <a:spcBef>
                <a:spcPct val="50000"/>
              </a:spcBef>
              <a:defRPr/>
            </a:pPr>
            <a:r>
              <a:rPr kumimoji="0" lang="ja-JP" altLang="en-US" sz="1400" b="1" kern="0" dirty="0">
                <a:solidFill>
                  <a:srgbClr val="FFFFFF"/>
                </a:solidFill>
                <a:latin typeface="メイリオ"/>
                <a:ea typeface="メイリオ"/>
                <a:cs typeface="メイリオ" pitchFamily="50" charset="-128"/>
              </a:rPr>
              <a:t>経営</a:t>
            </a:r>
            <a:r>
              <a:rPr kumimoji="0" lang="en-US" altLang="ja-JP" sz="1400" b="1" kern="0" dirty="0">
                <a:solidFill>
                  <a:srgbClr val="FFFFFF"/>
                </a:solidFill>
                <a:latin typeface="メイリオ"/>
                <a:ea typeface="メイリオ"/>
                <a:cs typeface="メイリオ" pitchFamily="50" charset="-128"/>
              </a:rPr>
              <a:t>KPI</a:t>
            </a:r>
            <a:endParaRPr kumimoji="0" lang="ja-JP" altLang="en-US" sz="1400" b="1" kern="0" dirty="0">
              <a:solidFill>
                <a:srgbClr val="FFFFFF"/>
              </a:solidFill>
              <a:latin typeface="メイリオ"/>
              <a:ea typeface="メイリオ"/>
              <a:cs typeface="メイリオ" pitchFamily="50" charset="-128"/>
            </a:endParaRPr>
          </a:p>
        </p:txBody>
      </p:sp>
      <p:grpSp>
        <p:nvGrpSpPr>
          <p:cNvPr id="25" name="グループ化 31"/>
          <p:cNvGrpSpPr/>
          <p:nvPr/>
        </p:nvGrpSpPr>
        <p:grpSpPr>
          <a:xfrm>
            <a:off x="6731877" y="1315225"/>
            <a:ext cx="2016363" cy="1889572"/>
            <a:chOff x="5813360" y="3243893"/>
            <a:chExt cx="2430776" cy="2519428"/>
          </a:xfrm>
          <a:solidFill>
            <a:srgbClr val="EE5500"/>
          </a:solidFill>
        </p:grpSpPr>
        <p:pic>
          <p:nvPicPr>
            <p:cNvPr id="26" name="図 25" descr="クリップボード02.jpg"/>
            <p:cNvPicPr>
              <a:picLocks noChangeAspect="1"/>
            </p:cNvPicPr>
            <p:nvPr/>
          </p:nvPicPr>
          <p:blipFill rotWithShape="1">
            <a:blip r:embed="rId5" cstate="print"/>
            <a:srcRect l="39663" t="16874" r="18829" b="12445"/>
            <a:stretch/>
          </p:blipFill>
          <p:spPr>
            <a:xfrm>
              <a:off x="5832142" y="3675937"/>
              <a:ext cx="2411994" cy="2087384"/>
            </a:xfrm>
            <a:prstGeom prst="rect">
              <a:avLst/>
            </a:prstGeom>
            <a:grpFill/>
            <a:ln>
              <a:solidFill>
                <a:srgbClr val="FFFFFF">
                  <a:shade val="50000"/>
                </a:srgbClr>
              </a:solidFill>
            </a:ln>
            <a:effectLst>
              <a:outerShdw blurRad="50800" dist="38100" dir="16200000" rotWithShape="0">
                <a:srgbClr val="FFFFFF">
                  <a:lumMod val="75000"/>
                  <a:alpha val="40000"/>
                </a:srgbClr>
              </a:outerShdw>
            </a:effectLst>
          </p:spPr>
        </p:pic>
        <p:sp>
          <p:nvSpPr>
            <p:cNvPr id="27" name="AutoShape 29"/>
            <p:cNvSpPr>
              <a:spLocks noChangeArrowheads="1"/>
            </p:cNvSpPr>
            <p:nvPr/>
          </p:nvSpPr>
          <p:spPr bwMode="auto">
            <a:xfrm>
              <a:off x="5813360" y="3243893"/>
              <a:ext cx="2430340" cy="463976"/>
            </a:xfrm>
            <a:prstGeom prst="roundRect">
              <a:avLst>
                <a:gd name="adj" fmla="val 5012"/>
              </a:avLst>
            </a:prstGeom>
            <a:grpFill/>
            <a:ln w="25400" cap="flat" cmpd="sng" algn="ctr">
              <a:solidFill>
                <a:srgbClr val="FFFFFF">
                  <a:shade val="50000"/>
                </a:srgbClr>
              </a:solidFill>
              <a:prstDash val="solid"/>
              <a:headEnd/>
              <a:tailEnd/>
            </a:ln>
            <a:effectLst/>
          </p:spPr>
          <p:txBody>
            <a:bodyPr wrap="square" lIns="90000" tIns="46800" rIns="90000" bIns="46800">
              <a:spAutoFit/>
            </a:bodyPr>
            <a:lstStyle/>
            <a:p>
              <a:pPr algn="ctr">
                <a:lnSpc>
                  <a:spcPts val="1900"/>
                </a:lnSpc>
                <a:spcBef>
                  <a:spcPct val="50000"/>
                </a:spcBef>
                <a:defRPr/>
              </a:pPr>
              <a:r>
                <a:rPr kumimoji="0" lang="ja-JP" altLang="en-US" sz="1400" b="1" kern="0" dirty="0">
                  <a:solidFill>
                    <a:srgbClr val="FFFFFF"/>
                  </a:solidFill>
                  <a:latin typeface="メイリオ"/>
                  <a:ea typeface="メイリオ"/>
                  <a:cs typeface="メイリオ" pitchFamily="50" charset="-128"/>
                </a:rPr>
                <a:t>得意先別売上</a:t>
              </a:r>
            </a:p>
          </p:txBody>
        </p:sp>
      </p:grpSp>
      <p:sp>
        <p:nvSpPr>
          <p:cNvPr id="41" name="AutoShape 29"/>
          <p:cNvSpPr>
            <a:spLocks noChangeArrowheads="1"/>
          </p:cNvSpPr>
          <p:nvPr/>
        </p:nvSpPr>
        <p:spPr bwMode="auto">
          <a:xfrm>
            <a:off x="4608004" y="3346475"/>
            <a:ext cx="1972800" cy="347982"/>
          </a:xfrm>
          <a:prstGeom prst="roundRect">
            <a:avLst>
              <a:gd name="adj" fmla="val 5012"/>
            </a:avLst>
          </a:prstGeom>
          <a:solidFill>
            <a:srgbClr val="EE5500"/>
          </a:solidFill>
          <a:ln w="25400" cap="flat" cmpd="sng" algn="ctr">
            <a:solidFill>
              <a:srgbClr val="FFFFFF">
                <a:shade val="50000"/>
              </a:srgbClr>
            </a:solidFill>
            <a:prstDash val="solid"/>
            <a:headEnd/>
            <a:tailEnd/>
          </a:ln>
          <a:effectLst/>
        </p:spPr>
        <p:txBody>
          <a:bodyPr wrap="square" lIns="90000" tIns="46800" rIns="90000" bIns="46800">
            <a:spAutoFit/>
          </a:bodyPr>
          <a:lstStyle/>
          <a:p>
            <a:pPr algn="ctr">
              <a:lnSpc>
                <a:spcPts val="1900"/>
              </a:lnSpc>
              <a:spcBef>
                <a:spcPct val="50000"/>
              </a:spcBef>
              <a:defRPr/>
            </a:pPr>
            <a:r>
              <a:rPr kumimoji="0" lang="ja-JP" altLang="en-US" sz="1400" b="1" kern="0">
                <a:solidFill>
                  <a:srgbClr val="FFFFFF"/>
                </a:solidFill>
                <a:latin typeface="メイリオ"/>
                <a:ea typeface="メイリオ"/>
                <a:cs typeface="メイリオ" pitchFamily="50" charset="-128"/>
              </a:rPr>
              <a:t>セグメント分析</a:t>
            </a:r>
          </a:p>
        </p:txBody>
      </p:sp>
      <p:sp>
        <p:nvSpPr>
          <p:cNvPr id="44" name="AutoShape 29"/>
          <p:cNvSpPr>
            <a:spLocks noChangeArrowheads="1"/>
          </p:cNvSpPr>
          <p:nvPr/>
        </p:nvSpPr>
        <p:spPr bwMode="auto">
          <a:xfrm>
            <a:off x="6717176" y="3346469"/>
            <a:ext cx="2016000" cy="349199"/>
          </a:xfrm>
          <a:prstGeom prst="roundRect">
            <a:avLst>
              <a:gd name="adj" fmla="val 5012"/>
            </a:avLst>
          </a:prstGeom>
          <a:solidFill>
            <a:srgbClr val="EE5500"/>
          </a:solidFill>
          <a:ln w="25400" cap="flat" cmpd="sng" algn="ctr">
            <a:solidFill>
              <a:srgbClr val="FFFFFF">
                <a:shade val="50000"/>
              </a:srgbClr>
            </a:solidFill>
            <a:prstDash val="solid"/>
            <a:headEnd/>
            <a:tailEnd/>
          </a:ln>
          <a:effectLst/>
        </p:spPr>
        <p:txBody>
          <a:bodyPr wrap="square" lIns="90000" tIns="46800" rIns="90000" bIns="46800">
            <a:spAutoFit/>
          </a:bodyPr>
          <a:lstStyle/>
          <a:p>
            <a:pPr algn="ctr">
              <a:lnSpc>
                <a:spcPts val="1900"/>
              </a:lnSpc>
              <a:spcBef>
                <a:spcPct val="50000"/>
              </a:spcBef>
              <a:defRPr/>
            </a:pPr>
            <a:r>
              <a:rPr kumimoji="0" lang="ja-JP" altLang="en-US" sz="1400" b="1" kern="0" dirty="0">
                <a:solidFill>
                  <a:srgbClr val="FFFFFF"/>
                </a:solidFill>
                <a:latin typeface="メイリオ"/>
                <a:ea typeface="メイリオ"/>
                <a:cs typeface="メイリオ" pitchFamily="50" charset="-128"/>
              </a:rPr>
              <a:t>グループ</a:t>
            </a:r>
            <a:r>
              <a:rPr kumimoji="0" lang="en-US" altLang="ja-JP" sz="1400" b="1" kern="0" dirty="0">
                <a:solidFill>
                  <a:srgbClr val="FFFFFF"/>
                </a:solidFill>
                <a:latin typeface="メイリオ"/>
                <a:ea typeface="メイリオ"/>
                <a:cs typeface="メイリオ" pitchFamily="50" charset="-128"/>
              </a:rPr>
              <a:t>P/L</a:t>
            </a:r>
            <a:endParaRPr kumimoji="0" lang="ja-JP" altLang="en-US" sz="1400" b="1" kern="0" dirty="0">
              <a:solidFill>
                <a:srgbClr val="FFFFFF"/>
              </a:solidFill>
              <a:latin typeface="メイリオ"/>
              <a:ea typeface="メイリオ"/>
              <a:cs typeface="メイリオ" pitchFamily="50" charset="-128"/>
            </a:endParaRPr>
          </a:p>
        </p:txBody>
      </p:sp>
      <p:grpSp>
        <p:nvGrpSpPr>
          <p:cNvPr id="67" name="グループ化 66"/>
          <p:cNvGrpSpPr/>
          <p:nvPr/>
        </p:nvGrpSpPr>
        <p:grpSpPr>
          <a:xfrm>
            <a:off x="503548" y="1980000"/>
            <a:ext cx="3980789" cy="2556084"/>
            <a:chOff x="720000" y="2175651"/>
            <a:chExt cx="3980789" cy="2556084"/>
          </a:xfrm>
        </p:grpSpPr>
        <p:grpSp>
          <p:nvGrpSpPr>
            <p:cNvPr id="2" name="グループ化 1"/>
            <p:cNvGrpSpPr/>
            <p:nvPr/>
          </p:nvGrpSpPr>
          <p:grpSpPr>
            <a:xfrm flipH="1">
              <a:off x="2232000" y="2355651"/>
              <a:ext cx="1115999" cy="1872000"/>
              <a:chOff x="1547537" y="2355651"/>
              <a:chExt cx="1115999" cy="1872000"/>
            </a:xfrm>
          </p:grpSpPr>
          <p:cxnSp>
            <p:nvCxnSpPr>
              <p:cNvPr id="46" name="直線コネクタ 45"/>
              <p:cNvCxnSpPr/>
              <p:nvPr/>
            </p:nvCxnSpPr>
            <p:spPr>
              <a:xfrm flipH="1">
                <a:off x="1547537" y="3293172"/>
                <a:ext cx="1089954" cy="0"/>
              </a:xfrm>
              <a:prstGeom prst="line">
                <a:avLst/>
              </a:prstGeom>
              <a:noFill/>
              <a:ln w="73025" cap="flat" cmpd="sng" algn="ctr">
                <a:solidFill>
                  <a:srgbClr val="E27100"/>
                </a:solidFill>
                <a:prstDash val="sysDot"/>
              </a:ln>
              <a:effectLst/>
            </p:spPr>
          </p:cxnSp>
          <p:cxnSp>
            <p:nvCxnSpPr>
              <p:cNvPr id="47" name="直線コネクタ 46"/>
              <p:cNvCxnSpPr/>
              <p:nvPr/>
            </p:nvCxnSpPr>
            <p:spPr>
              <a:xfrm>
                <a:off x="2123537" y="2355651"/>
                <a:ext cx="13409" cy="1872000"/>
              </a:xfrm>
              <a:prstGeom prst="line">
                <a:avLst/>
              </a:prstGeom>
              <a:noFill/>
              <a:ln w="73025" cap="flat" cmpd="sng" algn="ctr">
                <a:solidFill>
                  <a:srgbClr val="E27100"/>
                </a:solidFill>
                <a:prstDash val="sysDot"/>
              </a:ln>
              <a:effectLst/>
            </p:spPr>
          </p:cxnSp>
          <p:cxnSp>
            <p:nvCxnSpPr>
              <p:cNvPr id="48" name="直線コネクタ 47"/>
              <p:cNvCxnSpPr/>
              <p:nvPr/>
            </p:nvCxnSpPr>
            <p:spPr>
              <a:xfrm flipH="1">
                <a:off x="2123536" y="4191651"/>
                <a:ext cx="540000" cy="0"/>
              </a:xfrm>
              <a:prstGeom prst="line">
                <a:avLst/>
              </a:prstGeom>
              <a:noFill/>
              <a:ln w="73025" cap="flat" cmpd="sng" algn="ctr">
                <a:solidFill>
                  <a:srgbClr val="E27100"/>
                </a:solidFill>
                <a:prstDash val="sysDot"/>
              </a:ln>
              <a:effectLst/>
            </p:spPr>
          </p:cxnSp>
          <p:cxnSp>
            <p:nvCxnSpPr>
              <p:cNvPr id="49" name="直線コネクタ 48"/>
              <p:cNvCxnSpPr/>
              <p:nvPr/>
            </p:nvCxnSpPr>
            <p:spPr>
              <a:xfrm flipH="1">
                <a:off x="2087537" y="2391651"/>
                <a:ext cx="540000" cy="0"/>
              </a:xfrm>
              <a:prstGeom prst="line">
                <a:avLst/>
              </a:prstGeom>
              <a:noFill/>
              <a:ln w="73025" cap="flat" cmpd="sng" algn="ctr">
                <a:solidFill>
                  <a:srgbClr val="E27100"/>
                </a:solidFill>
                <a:prstDash val="sysDot"/>
              </a:ln>
              <a:effectLst/>
            </p:spPr>
          </p:cxnSp>
        </p:grpSp>
        <p:sp>
          <p:nvSpPr>
            <p:cNvPr id="50" name="角丸四角形 49"/>
            <p:cNvSpPr/>
            <p:nvPr/>
          </p:nvSpPr>
          <p:spPr>
            <a:xfrm>
              <a:off x="3168071" y="3075806"/>
              <a:ext cx="1532718" cy="468000"/>
            </a:xfrm>
            <a:prstGeom prst="roundRect">
              <a:avLst/>
            </a:prstGeom>
            <a:solidFill>
              <a:srgbClr val="EE5500"/>
            </a:solidFill>
            <a:ln w="25400" cap="flat" cmpd="sng" algn="ctr">
              <a:solidFill>
                <a:srgbClr val="EE5500"/>
              </a:solidFill>
              <a:prstDash val="solid"/>
            </a:ln>
            <a:effectLst/>
          </p:spPr>
          <p:txBody>
            <a:bodyPr rtlCol="0" anchor="ctr"/>
            <a:lstStyle/>
            <a:p>
              <a:pPr algn="ctr">
                <a:defRPr/>
              </a:pPr>
              <a:r>
                <a:rPr kumimoji="0" lang="en-US" altLang="ja-JP" sz="1100" b="1" kern="0" dirty="0" err="1">
                  <a:solidFill>
                    <a:srgbClr val="FFFFFF"/>
                  </a:solidFill>
                  <a:latin typeface="メイリオ"/>
                  <a:ea typeface="メイリオ"/>
                  <a:cs typeface="メイリオ" pitchFamily="50" charset="-128"/>
                </a:rPr>
                <a:t>SuperStream</a:t>
              </a:r>
              <a:r>
                <a:rPr kumimoji="0" lang="en-US" altLang="ja-JP" sz="1100" b="1" kern="0" dirty="0">
                  <a:solidFill>
                    <a:srgbClr val="FFFFFF"/>
                  </a:solidFill>
                  <a:latin typeface="メイリオ"/>
                  <a:ea typeface="メイリオ"/>
                  <a:cs typeface="メイリオ" pitchFamily="50" charset="-128"/>
                </a:rPr>
                <a:t>‐NX</a:t>
              </a:r>
            </a:p>
            <a:p>
              <a:pPr algn="ctr">
                <a:defRPr/>
              </a:pPr>
              <a:r>
                <a:rPr kumimoji="0" lang="ja-JP" altLang="en-US" sz="1100" b="1" kern="0" dirty="0">
                  <a:solidFill>
                    <a:srgbClr val="FFFFFF"/>
                  </a:solidFill>
                  <a:latin typeface="メイリオ"/>
                  <a:ea typeface="メイリオ"/>
                  <a:cs typeface="メイリオ" pitchFamily="50" charset="-128"/>
                </a:rPr>
                <a:t>グループ経営管理</a:t>
              </a:r>
            </a:p>
          </p:txBody>
        </p:sp>
        <p:grpSp>
          <p:nvGrpSpPr>
            <p:cNvPr id="4" name="グループ化 3"/>
            <p:cNvGrpSpPr/>
            <p:nvPr/>
          </p:nvGrpSpPr>
          <p:grpSpPr>
            <a:xfrm>
              <a:off x="720000" y="2175651"/>
              <a:ext cx="1381879" cy="2556084"/>
              <a:chOff x="2699537" y="2175651"/>
              <a:chExt cx="1381879" cy="2556084"/>
            </a:xfrm>
          </p:grpSpPr>
          <p:grpSp>
            <p:nvGrpSpPr>
              <p:cNvPr id="51" name="グループ化 50"/>
              <p:cNvGrpSpPr/>
              <p:nvPr/>
            </p:nvGrpSpPr>
            <p:grpSpPr>
              <a:xfrm>
                <a:off x="2699537" y="2175651"/>
                <a:ext cx="1381879" cy="756084"/>
                <a:chOff x="6520879" y="2148702"/>
                <a:chExt cx="1381879" cy="756084"/>
              </a:xfrm>
            </p:grpSpPr>
            <p:grpSp>
              <p:nvGrpSpPr>
                <p:cNvPr id="52" name="グループ化 52"/>
                <p:cNvGrpSpPr/>
                <p:nvPr/>
              </p:nvGrpSpPr>
              <p:grpSpPr>
                <a:xfrm>
                  <a:off x="6520879" y="2296145"/>
                  <a:ext cx="1381879" cy="608641"/>
                  <a:chOff x="6804278" y="3265551"/>
                  <a:chExt cx="1842505" cy="811521"/>
                </a:xfrm>
              </p:grpSpPr>
              <p:pic>
                <p:nvPicPr>
                  <p:cNvPr id="54" name="Picture 2"/>
                  <p:cNvPicPr>
                    <a:picLocks noChangeAspect="1" noChangeArrowheads="1"/>
                  </p:cNvPicPr>
                  <p:nvPr/>
                </p:nvPicPr>
                <p:blipFill>
                  <a:blip r:embed="rId6" cstate="email"/>
                  <a:srcRect/>
                  <a:stretch>
                    <a:fillRect/>
                  </a:stretch>
                </p:blipFill>
                <p:spPr bwMode="auto">
                  <a:xfrm>
                    <a:off x="7505994" y="3265551"/>
                    <a:ext cx="1140789" cy="159565"/>
                  </a:xfrm>
                  <a:prstGeom prst="rect">
                    <a:avLst/>
                  </a:prstGeom>
                  <a:noFill/>
                  <a:ln w="9525">
                    <a:noFill/>
                    <a:miter lim="800000"/>
                    <a:headEnd/>
                    <a:tailEnd/>
                  </a:ln>
                  <a:effectLst/>
                </p:spPr>
              </p:pic>
              <p:sp>
                <p:nvSpPr>
                  <p:cNvPr id="55" name="テキスト ボックス 54"/>
                  <p:cNvSpPr txBox="1"/>
                  <p:nvPr/>
                </p:nvSpPr>
                <p:spPr>
                  <a:xfrm>
                    <a:off x="6804278" y="3548576"/>
                    <a:ext cx="914400" cy="528496"/>
                  </a:xfrm>
                  <a:prstGeom prst="rect">
                    <a:avLst/>
                  </a:prstGeom>
                </p:spPr>
                <p:txBody>
                  <a:bodyPr wrap="none" lIns="0" tIns="0" rIns="0" bIns="0" rtlCol="0" anchor="t" anchorCtr="0">
                    <a:normAutofit/>
                  </a:bodyPr>
                  <a:lstStyle/>
                  <a:p>
                    <a:pPr>
                      <a:lnSpc>
                        <a:spcPts val="2100"/>
                      </a:lnSpc>
                      <a:spcBef>
                        <a:spcPct val="0"/>
                      </a:spcBef>
                    </a:pPr>
                    <a:r>
                      <a:rPr lang="ja-JP" altLang="en-US" sz="900" b="1" dirty="0">
                        <a:solidFill>
                          <a:srgbClr val="FFFFFF">
                            <a:lumMod val="50000"/>
                          </a:srgbClr>
                        </a:solidFill>
                        <a:cs typeface="メイリオ" pitchFamily="50" charset="-128"/>
                      </a:rPr>
                      <a:t>グループ本社</a:t>
                    </a:r>
                  </a:p>
                </p:txBody>
              </p:sp>
            </p:grpSp>
            <p:sp>
              <p:nvSpPr>
                <p:cNvPr id="53" name="Freeform 370"/>
                <p:cNvSpPr>
                  <a:spLocks noEditPoints="1"/>
                </p:cNvSpPr>
                <p:nvPr/>
              </p:nvSpPr>
              <p:spPr bwMode="auto">
                <a:xfrm>
                  <a:off x="6682873" y="2148702"/>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56" name="グループ化 55"/>
              <p:cNvGrpSpPr/>
              <p:nvPr/>
            </p:nvGrpSpPr>
            <p:grpSpPr>
              <a:xfrm>
                <a:off x="2699537" y="3075651"/>
                <a:ext cx="1381879" cy="756084"/>
                <a:chOff x="6520879" y="2148702"/>
                <a:chExt cx="1381879" cy="756084"/>
              </a:xfrm>
            </p:grpSpPr>
            <p:grpSp>
              <p:nvGrpSpPr>
                <p:cNvPr id="57" name="グループ化 52"/>
                <p:cNvGrpSpPr/>
                <p:nvPr/>
              </p:nvGrpSpPr>
              <p:grpSpPr>
                <a:xfrm>
                  <a:off x="6520879" y="2296145"/>
                  <a:ext cx="1381879" cy="608641"/>
                  <a:chOff x="6804278" y="3265551"/>
                  <a:chExt cx="1842505" cy="811521"/>
                </a:xfrm>
              </p:grpSpPr>
              <p:pic>
                <p:nvPicPr>
                  <p:cNvPr id="59" name="Picture 2"/>
                  <p:cNvPicPr>
                    <a:picLocks noChangeAspect="1" noChangeArrowheads="1"/>
                  </p:cNvPicPr>
                  <p:nvPr/>
                </p:nvPicPr>
                <p:blipFill>
                  <a:blip r:embed="rId6" cstate="email"/>
                  <a:srcRect/>
                  <a:stretch>
                    <a:fillRect/>
                  </a:stretch>
                </p:blipFill>
                <p:spPr bwMode="auto">
                  <a:xfrm>
                    <a:off x="7505994" y="3265551"/>
                    <a:ext cx="1140789" cy="159565"/>
                  </a:xfrm>
                  <a:prstGeom prst="rect">
                    <a:avLst/>
                  </a:prstGeom>
                  <a:noFill/>
                  <a:ln w="9525">
                    <a:noFill/>
                    <a:miter lim="800000"/>
                    <a:headEnd/>
                    <a:tailEnd/>
                  </a:ln>
                  <a:effectLst/>
                </p:spPr>
              </p:pic>
              <p:sp>
                <p:nvSpPr>
                  <p:cNvPr id="60" name="テキスト ボックス 59"/>
                  <p:cNvSpPr txBox="1"/>
                  <p:nvPr/>
                </p:nvSpPr>
                <p:spPr>
                  <a:xfrm>
                    <a:off x="6804278" y="3548576"/>
                    <a:ext cx="914400" cy="528496"/>
                  </a:xfrm>
                  <a:prstGeom prst="rect">
                    <a:avLst/>
                  </a:prstGeom>
                </p:spPr>
                <p:txBody>
                  <a:bodyPr wrap="none" lIns="0" tIns="0" rIns="0" bIns="0" rtlCol="0" anchor="t" anchorCtr="0">
                    <a:normAutofit/>
                  </a:bodyPr>
                  <a:lstStyle/>
                  <a:p>
                    <a:pPr>
                      <a:lnSpc>
                        <a:spcPts val="2100"/>
                      </a:lnSpc>
                      <a:spcBef>
                        <a:spcPct val="0"/>
                      </a:spcBef>
                    </a:pPr>
                    <a:r>
                      <a:rPr lang="ja-JP" altLang="en-US" sz="900" b="1" dirty="0">
                        <a:solidFill>
                          <a:srgbClr val="FFFFFF">
                            <a:lumMod val="50000"/>
                          </a:srgbClr>
                        </a:solidFill>
                        <a:cs typeface="メイリオ" pitchFamily="50" charset="-128"/>
                      </a:rPr>
                      <a:t>グループ</a:t>
                    </a:r>
                    <a:r>
                      <a:rPr lang="en-US" altLang="ja-JP" sz="900" b="1" dirty="0">
                        <a:solidFill>
                          <a:srgbClr val="FFFFFF">
                            <a:lumMod val="50000"/>
                          </a:srgbClr>
                        </a:solidFill>
                        <a:cs typeface="メイリオ" pitchFamily="50" charset="-128"/>
                      </a:rPr>
                      <a:t>A</a:t>
                    </a:r>
                    <a:r>
                      <a:rPr lang="ja-JP" altLang="en-US" sz="900" b="1" dirty="0">
                        <a:solidFill>
                          <a:srgbClr val="FFFFFF">
                            <a:lumMod val="50000"/>
                          </a:srgbClr>
                        </a:solidFill>
                        <a:cs typeface="メイリオ" pitchFamily="50" charset="-128"/>
                      </a:rPr>
                      <a:t>社</a:t>
                    </a:r>
                  </a:p>
                </p:txBody>
              </p:sp>
            </p:grpSp>
            <p:sp>
              <p:nvSpPr>
                <p:cNvPr id="58" name="Freeform 370"/>
                <p:cNvSpPr>
                  <a:spLocks noEditPoints="1"/>
                </p:cNvSpPr>
                <p:nvPr/>
              </p:nvSpPr>
              <p:spPr bwMode="auto">
                <a:xfrm>
                  <a:off x="6682873" y="2148702"/>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61" name="グループ化 60"/>
              <p:cNvGrpSpPr/>
              <p:nvPr/>
            </p:nvGrpSpPr>
            <p:grpSpPr>
              <a:xfrm>
                <a:off x="2699537" y="3975651"/>
                <a:ext cx="1381879" cy="756084"/>
                <a:chOff x="6520879" y="2148702"/>
                <a:chExt cx="1381879" cy="756084"/>
              </a:xfrm>
            </p:grpSpPr>
            <p:grpSp>
              <p:nvGrpSpPr>
                <p:cNvPr id="62" name="グループ化 52"/>
                <p:cNvGrpSpPr/>
                <p:nvPr/>
              </p:nvGrpSpPr>
              <p:grpSpPr>
                <a:xfrm>
                  <a:off x="6520879" y="2296145"/>
                  <a:ext cx="1381879" cy="608641"/>
                  <a:chOff x="6804278" y="3265551"/>
                  <a:chExt cx="1842505" cy="811521"/>
                </a:xfrm>
              </p:grpSpPr>
              <p:pic>
                <p:nvPicPr>
                  <p:cNvPr id="64" name="Picture 2"/>
                  <p:cNvPicPr>
                    <a:picLocks noChangeAspect="1" noChangeArrowheads="1"/>
                  </p:cNvPicPr>
                  <p:nvPr/>
                </p:nvPicPr>
                <p:blipFill>
                  <a:blip r:embed="rId6" cstate="email"/>
                  <a:srcRect/>
                  <a:stretch>
                    <a:fillRect/>
                  </a:stretch>
                </p:blipFill>
                <p:spPr bwMode="auto">
                  <a:xfrm>
                    <a:off x="7505994" y="3265551"/>
                    <a:ext cx="1140789" cy="159565"/>
                  </a:xfrm>
                  <a:prstGeom prst="rect">
                    <a:avLst/>
                  </a:prstGeom>
                  <a:noFill/>
                  <a:ln w="9525">
                    <a:noFill/>
                    <a:miter lim="800000"/>
                    <a:headEnd/>
                    <a:tailEnd/>
                  </a:ln>
                  <a:effectLst/>
                </p:spPr>
              </p:pic>
              <p:sp>
                <p:nvSpPr>
                  <p:cNvPr id="65" name="テキスト ボックス 64"/>
                  <p:cNvSpPr txBox="1"/>
                  <p:nvPr/>
                </p:nvSpPr>
                <p:spPr>
                  <a:xfrm>
                    <a:off x="6804278" y="3548576"/>
                    <a:ext cx="914400" cy="528496"/>
                  </a:xfrm>
                  <a:prstGeom prst="rect">
                    <a:avLst/>
                  </a:prstGeom>
                </p:spPr>
                <p:txBody>
                  <a:bodyPr wrap="none" lIns="0" tIns="0" rIns="0" bIns="0" rtlCol="0" anchor="t" anchorCtr="0">
                    <a:normAutofit/>
                  </a:bodyPr>
                  <a:lstStyle/>
                  <a:p>
                    <a:pPr>
                      <a:lnSpc>
                        <a:spcPts val="2100"/>
                      </a:lnSpc>
                      <a:spcBef>
                        <a:spcPct val="0"/>
                      </a:spcBef>
                    </a:pPr>
                    <a:r>
                      <a:rPr lang="ja-JP" altLang="en-US" sz="900" b="1" dirty="0">
                        <a:solidFill>
                          <a:srgbClr val="FFFFFF">
                            <a:lumMod val="50000"/>
                          </a:srgbClr>
                        </a:solidFill>
                        <a:cs typeface="メイリオ" pitchFamily="50" charset="-128"/>
                      </a:rPr>
                      <a:t>グループ</a:t>
                    </a:r>
                    <a:r>
                      <a:rPr lang="en-US" altLang="ja-JP" sz="900" b="1" dirty="0">
                        <a:solidFill>
                          <a:srgbClr val="FFFFFF">
                            <a:lumMod val="50000"/>
                          </a:srgbClr>
                        </a:solidFill>
                        <a:cs typeface="メイリオ" pitchFamily="50" charset="-128"/>
                      </a:rPr>
                      <a:t>B</a:t>
                    </a:r>
                    <a:r>
                      <a:rPr lang="ja-JP" altLang="en-US" sz="900" b="1" dirty="0">
                        <a:solidFill>
                          <a:srgbClr val="FFFFFF">
                            <a:lumMod val="50000"/>
                          </a:srgbClr>
                        </a:solidFill>
                        <a:cs typeface="メイリオ" pitchFamily="50" charset="-128"/>
                      </a:rPr>
                      <a:t>社</a:t>
                    </a:r>
                  </a:p>
                </p:txBody>
              </p:sp>
            </p:grpSp>
            <p:sp>
              <p:nvSpPr>
                <p:cNvPr id="63" name="Freeform 370"/>
                <p:cNvSpPr>
                  <a:spLocks noEditPoints="1"/>
                </p:cNvSpPr>
                <p:nvPr/>
              </p:nvSpPr>
              <p:spPr bwMode="auto">
                <a:xfrm>
                  <a:off x="6682873" y="2148702"/>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grpSp>
      <p:sp>
        <p:nvSpPr>
          <p:cNvPr id="7" name="フッター プレースホルダー 3">
            <a:extLst>
              <a:ext uri="{FF2B5EF4-FFF2-40B4-BE49-F238E27FC236}">
                <a16:creationId xmlns:a16="http://schemas.microsoft.com/office/drawing/2014/main" id="{7688073D-B588-B783-4CEE-236E94BC1808}"/>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2270022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8AE49ED-73EF-499C-8307-28EB0E7CF529}" type="slidenum">
              <a:rPr lang="ja-JP" altLang="en-US" smtClean="0"/>
              <a:pPr/>
              <a:t>82</a:t>
            </a:fld>
            <a:endParaRPr lang="ja-JP" altLang="en-US" dirty="0"/>
          </a:p>
        </p:txBody>
      </p:sp>
      <p:sp>
        <p:nvSpPr>
          <p:cNvPr id="5" name="タイトル 4"/>
          <p:cNvSpPr>
            <a:spLocks noGrp="1"/>
          </p:cNvSpPr>
          <p:nvPr>
            <p:ph type="title"/>
          </p:nvPr>
        </p:nvSpPr>
        <p:spPr/>
        <p:txBody>
          <a:bodyPr/>
          <a:lstStyle/>
          <a:p>
            <a:r>
              <a:rPr lang="en-US" altLang="ja-JP" b="0" dirty="0">
                <a:solidFill>
                  <a:srgbClr val="FABE00"/>
                </a:solidFill>
              </a:rPr>
              <a:t>06 </a:t>
            </a:r>
            <a:r>
              <a:rPr lang="ja-JP" altLang="en-US" dirty="0"/>
              <a:t>グローバル対応</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38368296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スライド番号プレースホルダー 2"/>
          <p:cNvSpPr>
            <a:spLocks noGrp="1"/>
          </p:cNvSpPr>
          <p:nvPr>
            <p:ph type="sldNum" sz="quarter" idx="12"/>
          </p:nvPr>
        </p:nvSpPr>
        <p:spPr/>
        <p:txBody>
          <a:bodyPr/>
          <a:lstStyle/>
          <a:p>
            <a:fld id="{78AE49ED-73EF-499C-8307-28EB0E7CF529}" type="slidenum">
              <a:rPr lang="ja-JP" altLang="en-US" smtClean="0"/>
              <a:pPr/>
              <a:t>83</a:t>
            </a:fld>
            <a:endParaRPr lang="ja-JP" altLang="en-US" dirty="0"/>
          </a:p>
        </p:txBody>
      </p:sp>
      <p:sp>
        <p:nvSpPr>
          <p:cNvPr id="6" name="タイトル 5"/>
          <p:cNvSpPr>
            <a:spLocks noGrp="1"/>
          </p:cNvSpPr>
          <p:nvPr>
            <p:ph type="title"/>
          </p:nvPr>
        </p:nvSpPr>
        <p:spPr/>
        <p:txBody>
          <a:bodyPr/>
          <a:lstStyle/>
          <a:p>
            <a:r>
              <a:rPr lang="ja-JP" altLang="en-US" dirty="0"/>
              <a:t>グローバル対応</a:t>
            </a:r>
            <a:br>
              <a:rPr lang="ja-JP" altLang="en-US" dirty="0"/>
            </a:br>
            <a:endParaRPr kumimoji="1" lang="ja-JP" altLang="en-US" dirty="0"/>
          </a:p>
        </p:txBody>
      </p:sp>
      <p:sp>
        <p:nvSpPr>
          <p:cNvPr id="5" name="テキスト プレースホルダー 4"/>
          <p:cNvSpPr>
            <a:spLocks noGrp="1"/>
          </p:cNvSpPr>
          <p:nvPr>
            <p:ph type="body" sz="quarter" idx="16"/>
          </p:nvPr>
        </p:nvSpPr>
        <p:spPr/>
        <p:txBody>
          <a:bodyPr/>
          <a:lstStyle/>
          <a:p>
            <a:r>
              <a:rPr lang="ja-JP" altLang="en-US" dirty="0">
                <a:latin typeface="メイリオ" pitchFamily="50" charset="-128"/>
                <a:ea typeface="メイリオ" pitchFamily="50" charset="-128"/>
                <a:cs typeface="メイリオ" pitchFamily="50" charset="-128"/>
              </a:rPr>
              <a:t>統一されたシステムオペレーション</a:t>
            </a:r>
          </a:p>
        </p:txBody>
      </p:sp>
      <p:grpSp>
        <p:nvGrpSpPr>
          <p:cNvPr id="46" name="グループ化 45"/>
          <p:cNvGrpSpPr/>
          <p:nvPr/>
        </p:nvGrpSpPr>
        <p:grpSpPr>
          <a:xfrm>
            <a:off x="1001496" y="2988000"/>
            <a:ext cx="3498504" cy="1800000"/>
            <a:chOff x="1001496" y="3276000"/>
            <a:chExt cx="3498504" cy="1800000"/>
          </a:xfrm>
        </p:grpSpPr>
        <p:sp>
          <p:nvSpPr>
            <p:cNvPr id="29" name="角丸四角形 28"/>
            <p:cNvSpPr/>
            <p:nvPr/>
          </p:nvSpPr>
          <p:spPr>
            <a:xfrm>
              <a:off x="1260000" y="3276000"/>
              <a:ext cx="3240000" cy="1800000"/>
            </a:xfrm>
            <a:prstGeom prst="roundRect">
              <a:avLst>
                <a:gd name="adj" fmla="val 6638"/>
              </a:avLst>
            </a:prstGeom>
            <a:solidFill>
              <a:srgbClr val="F2F7FC"/>
            </a:solidFill>
            <a:ln w="12700" cap="flat" cmpd="sng" algn="ctr">
              <a:solidFill>
                <a:srgbClr val="54C2F0"/>
              </a:solidFill>
              <a:prstDash val="solid"/>
            </a:ln>
            <a:effectLst/>
          </p:spPr>
          <p:txBody>
            <a:bodyPr rtlCol="0" anchor="ctr"/>
            <a:lstStyle/>
            <a:p>
              <a:pPr>
                <a:defRPr/>
              </a:pPr>
              <a:endParaRPr kumimoji="0" lang="en-US" altLang="ja-JP" sz="1050" b="1" kern="0">
                <a:solidFill>
                  <a:srgbClr val="008CCF"/>
                </a:solidFill>
              </a:endParaRPr>
            </a:p>
          </p:txBody>
        </p:sp>
        <p:sp>
          <p:nvSpPr>
            <p:cNvPr id="30" name="テキスト ボックス 29"/>
            <p:cNvSpPr txBox="1"/>
            <p:nvPr/>
          </p:nvSpPr>
          <p:spPr>
            <a:xfrm>
              <a:off x="1001496" y="3276000"/>
              <a:ext cx="396000" cy="1800000"/>
            </a:xfrm>
            <a:prstGeom prst="rect">
              <a:avLst/>
            </a:prstGeom>
            <a:solidFill>
              <a:srgbClr val="54C2F0"/>
            </a:solidFill>
            <a:ln w="25400" cap="flat" cmpd="sng" algn="ctr">
              <a:solidFill>
                <a:srgbClr val="54C2F0"/>
              </a:solidFill>
              <a:prstDash val="solid"/>
            </a:ln>
            <a:effectLst/>
          </p:spPr>
          <p:txBody>
            <a:bodyPr vert="eaVert" wrap="none" lIns="0" tIns="0" rIns="0" bIns="0" rtlCol="0" anchor="ctr" anchorCtr="0">
              <a:noAutofit/>
            </a:bodyPr>
            <a:lstStyle/>
            <a:p>
              <a:pPr algn="ctr">
                <a:spcBef>
                  <a:spcPct val="0"/>
                </a:spcBef>
                <a:defRPr/>
              </a:pPr>
              <a:r>
                <a:rPr kumimoji="0" lang="ja-JP" altLang="en-US" sz="1350" b="1" kern="0" dirty="0">
                  <a:solidFill>
                    <a:srgbClr val="FFFFFF"/>
                  </a:solidFill>
                  <a:latin typeface="Arial Black" pitchFamily="34" charset="0"/>
                  <a:ea typeface="メイリオ"/>
                  <a:cs typeface="メイリオ" pitchFamily="50" charset="-128"/>
                </a:rPr>
                <a:t>タイ語版利用者</a:t>
              </a:r>
            </a:p>
          </p:txBody>
        </p:sp>
        <p:pic>
          <p:nvPicPr>
            <p:cNvPr id="31" name="Picture 5"/>
            <p:cNvPicPr>
              <a:picLocks noChangeAspect="1" noChangeArrowheads="1"/>
            </p:cNvPicPr>
            <p:nvPr/>
          </p:nvPicPr>
          <p:blipFill>
            <a:blip r:embed="rId2" cstate="print"/>
            <a:srcRect/>
            <a:stretch>
              <a:fillRect/>
            </a:stretch>
          </p:blipFill>
          <p:spPr bwMode="auto">
            <a:xfrm>
              <a:off x="1520660" y="3381840"/>
              <a:ext cx="1070975" cy="1431159"/>
            </a:xfrm>
            <a:prstGeom prst="rect">
              <a:avLst/>
            </a:prstGeom>
            <a:noFill/>
            <a:ln w="9525">
              <a:solidFill>
                <a:srgbClr val="FFFFFF">
                  <a:lumMod val="75000"/>
                </a:srgbClr>
              </a:solidFill>
              <a:miter lim="800000"/>
              <a:headEnd/>
              <a:tailEnd/>
            </a:ln>
          </p:spPr>
        </p:pic>
        <p:pic>
          <p:nvPicPr>
            <p:cNvPr id="32" name="Picture 4"/>
            <p:cNvPicPr>
              <a:picLocks noChangeAspect="1" noChangeArrowheads="1"/>
            </p:cNvPicPr>
            <p:nvPr/>
          </p:nvPicPr>
          <p:blipFill>
            <a:blip r:embed="rId3" cstate="print"/>
            <a:srcRect/>
            <a:stretch>
              <a:fillRect/>
            </a:stretch>
          </p:blipFill>
          <p:spPr bwMode="auto">
            <a:xfrm>
              <a:off x="2646406" y="3381840"/>
              <a:ext cx="1709570" cy="1620180"/>
            </a:xfrm>
            <a:prstGeom prst="rect">
              <a:avLst/>
            </a:prstGeom>
            <a:noFill/>
            <a:ln w="9525">
              <a:solidFill>
                <a:srgbClr val="FFFFFF">
                  <a:lumMod val="75000"/>
                </a:srgbClr>
              </a:solidFill>
              <a:miter lim="800000"/>
              <a:headEnd/>
              <a:tailEnd/>
            </a:ln>
          </p:spPr>
        </p:pic>
      </p:grpSp>
      <p:sp>
        <p:nvSpPr>
          <p:cNvPr id="43" name="角丸四角形 42"/>
          <p:cNvSpPr/>
          <p:nvPr/>
        </p:nvSpPr>
        <p:spPr>
          <a:xfrm>
            <a:off x="4860000" y="2988000"/>
            <a:ext cx="3492000" cy="1800000"/>
          </a:xfrm>
          <a:prstGeom prst="roundRect">
            <a:avLst>
              <a:gd name="adj" fmla="val 6638"/>
            </a:avLst>
          </a:prstGeom>
          <a:solidFill>
            <a:srgbClr val="F2F7FC"/>
          </a:solidFill>
          <a:ln w="25400" cap="flat" cmpd="sng" algn="ctr">
            <a:solidFill>
              <a:srgbClr val="54C2F0"/>
            </a:solidFill>
            <a:prstDash val="solid"/>
          </a:ln>
          <a:effectLst/>
        </p:spPr>
        <p:txBody>
          <a:bodyPr rtlCol="0" anchor="ctr"/>
          <a:lstStyle/>
          <a:p>
            <a:pPr marL="214313" indent="-214313">
              <a:buClr>
                <a:srgbClr val="0065AE">
                  <a:lumMod val="20000"/>
                  <a:lumOff val="80000"/>
                </a:srgbClr>
              </a:buClr>
              <a:buSzPct val="80000"/>
            </a:pPr>
            <a:r>
              <a:rPr lang="ja-JP" altLang="en-US" sz="900" dirty="0">
                <a:solidFill>
                  <a:prstClr val="black"/>
                </a:solidFill>
                <a:cs typeface="メイリオ" pitchFamily="50" charset="-128"/>
              </a:rPr>
              <a:t>１．ユーザー側で４つの言語モード（日本語、英語、中国語（簡体字・繁体字）、タイ語）を自由に切り替えて</a:t>
            </a:r>
            <a:br>
              <a:rPr lang="en-US" altLang="ja-JP" sz="900" dirty="0">
                <a:solidFill>
                  <a:prstClr val="black"/>
                </a:solidFill>
                <a:cs typeface="メイリオ" pitchFamily="50" charset="-128"/>
              </a:rPr>
            </a:br>
            <a:r>
              <a:rPr lang="ja-JP" altLang="en-US" sz="900" dirty="0">
                <a:solidFill>
                  <a:prstClr val="black"/>
                </a:solidFill>
                <a:cs typeface="メイリオ" pitchFamily="50" charset="-128"/>
              </a:rPr>
              <a:t>利用可能</a:t>
            </a:r>
            <a:endParaRPr lang="en-US" altLang="ja-JP" sz="900" dirty="0">
              <a:solidFill>
                <a:prstClr val="black"/>
              </a:solidFill>
              <a:cs typeface="メイリオ" pitchFamily="50" charset="-128"/>
            </a:endParaRPr>
          </a:p>
          <a:p>
            <a:pPr marL="214313" indent="-214313">
              <a:buClr>
                <a:srgbClr val="0065AE">
                  <a:lumMod val="20000"/>
                  <a:lumOff val="80000"/>
                </a:srgbClr>
              </a:buClr>
              <a:buSzPct val="80000"/>
            </a:pPr>
            <a:r>
              <a:rPr lang="ja-JP" altLang="en-US" sz="900" dirty="0">
                <a:solidFill>
                  <a:prstClr val="black"/>
                </a:solidFill>
                <a:cs typeface="メイリオ" pitchFamily="50" charset="-128"/>
              </a:rPr>
              <a:t>２．国境を越えた、企業全体の共通システム・共通データ</a:t>
            </a:r>
            <a:endParaRPr lang="en-US" altLang="ja-JP" sz="900" dirty="0">
              <a:solidFill>
                <a:prstClr val="black"/>
              </a:solidFill>
              <a:cs typeface="メイリオ" pitchFamily="50" charset="-128"/>
            </a:endParaRPr>
          </a:p>
          <a:p>
            <a:pPr marL="214313" indent="-214313">
              <a:buClr>
                <a:srgbClr val="0065AE">
                  <a:lumMod val="20000"/>
                  <a:lumOff val="80000"/>
                </a:srgbClr>
              </a:buClr>
              <a:buSzPct val="80000"/>
            </a:pPr>
            <a:r>
              <a:rPr lang="ja-JP" altLang="en-US" sz="900" dirty="0">
                <a:solidFill>
                  <a:prstClr val="black"/>
                </a:solidFill>
                <a:cs typeface="メイリオ" pitchFamily="50" charset="-128"/>
              </a:rPr>
              <a:t>　　ベース</a:t>
            </a:r>
          </a:p>
          <a:p>
            <a:pPr marL="214313" indent="-214313">
              <a:buClr>
                <a:srgbClr val="0065AE">
                  <a:lumMod val="20000"/>
                  <a:lumOff val="80000"/>
                </a:srgbClr>
              </a:buClr>
              <a:buSzPct val="80000"/>
            </a:pPr>
            <a:r>
              <a:rPr lang="ja-JP" altLang="en-US" sz="900" dirty="0">
                <a:solidFill>
                  <a:prstClr val="black"/>
                </a:solidFill>
                <a:cs typeface="メイリオ" pitchFamily="50" charset="-128"/>
              </a:rPr>
              <a:t>３．社内情報システムのサポート面で嬉しい「同じ画面で</a:t>
            </a:r>
            <a:br>
              <a:rPr lang="en-US" altLang="ja-JP" sz="900" dirty="0">
                <a:solidFill>
                  <a:prstClr val="black"/>
                </a:solidFill>
                <a:cs typeface="メイリオ" pitchFamily="50" charset="-128"/>
              </a:rPr>
            </a:br>
            <a:r>
              <a:rPr lang="ja-JP" altLang="en-US" sz="900" dirty="0">
                <a:solidFill>
                  <a:prstClr val="black"/>
                </a:solidFill>
                <a:cs typeface="メイリオ" pitchFamily="50" charset="-128"/>
              </a:rPr>
              <a:t>同じオペレーション」を実現</a:t>
            </a:r>
          </a:p>
          <a:p>
            <a:pPr marL="214313" indent="-214313">
              <a:buClr>
                <a:srgbClr val="0065AE">
                  <a:lumMod val="20000"/>
                  <a:lumOff val="80000"/>
                </a:srgbClr>
              </a:buClr>
              <a:buSzPct val="80000"/>
            </a:pPr>
            <a:r>
              <a:rPr lang="ja-JP" altLang="en-US" sz="900" dirty="0">
                <a:solidFill>
                  <a:prstClr val="black"/>
                </a:solidFill>
                <a:cs typeface="メイリオ" pitchFamily="50" charset="-128"/>
              </a:rPr>
              <a:t>４．長期出張や海外赴任などで「人が動いてもシステムは</a:t>
            </a:r>
            <a:br>
              <a:rPr lang="en-US" altLang="ja-JP" sz="900" dirty="0">
                <a:solidFill>
                  <a:prstClr val="black"/>
                </a:solidFill>
                <a:cs typeface="メイリオ" pitchFamily="50" charset="-128"/>
              </a:rPr>
            </a:br>
            <a:r>
              <a:rPr lang="ja-JP" altLang="en-US" sz="900" dirty="0">
                <a:solidFill>
                  <a:prstClr val="black"/>
                </a:solidFill>
                <a:cs typeface="メイリオ" pitchFamily="50" charset="-128"/>
              </a:rPr>
              <a:t>変わらない」</a:t>
            </a:r>
          </a:p>
          <a:p>
            <a:pPr marL="214313" indent="-214313">
              <a:buClr>
                <a:srgbClr val="0065AE">
                  <a:lumMod val="20000"/>
                  <a:lumOff val="80000"/>
                </a:srgbClr>
              </a:buClr>
              <a:buSzPct val="80000"/>
            </a:pPr>
            <a:r>
              <a:rPr lang="ja-JP" altLang="en-US" sz="900" dirty="0">
                <a:solidFill>
                  <a:prstClr val="black"/>
                </a:solidFill>
                <a:cs typeface="メイリオ" pitchFamily="50" charset="-128"/>
              </a:rPr>
              <a:t>５．ワールドワイドで</a:t>
            </a:r>
            <a:r>
              <a:rPr lang="en-US" altLang="ja-JP" sz="900" dirty="0">
                <a:solidFill>
                  <a:prstClr val="black"/>
                </a:solidFill>
                <a:cs typeface="メイリオ" pitchFamily="50" charset="-128"/>
              </a:rPr>
              <a:t>SSC</a:t>
            </a:r>
            <a:r>
              <a:rPr lang="ja-JP" altLang="en-US" sz="900" dirty="0">
                <a:solidFill>
                  <a:prstClr val="black"/>
                </a:solidFill>
                <a:cs typeface="メイリオ" pitchFamily="50" charset="-128"/>
              </a:rPr>
              <a:t>（シェアードサービスセンター）も展開が可能に</a:t>
            </a:r>
            <a:endParaRPr lang="en-US" altLang="ja-JP" sz="900" dirty="0">
              <a:solidFill>
                <a:prstClr val="black"/>
              </a:solidFill>
              <a:cs typeface="メイリオ" pitchFamily="50" charset="-128"/>
            </a:endParaRPr>
          </a:p>
        </p:txBody>
      </p:sp>
      <p:sp>
        <p:nvSpPr>
          <p:cNvPr id="44" name="Freeform 342"/>
          <p:cNvSpPr>
            <a:spLocks noEditPoints="1"/>
          </p:cNvSpPr>
          <p:nvPr/>
        </p:nvSpPr>
        <p:spPr bwMode="auto">
          <a:xfrm>
            <a:off x="7740000" y="4464000"/>
            <a:ext cx="297033" cy="290394"/>
          </a:xfrm>
          <a:custGeom>
            <a:avLst/>
            <a:gdLst>
              <a:gd name="T0" fmla="*/ 644 w 831"/>
              <a:gd name="T1" fmla="*/ 316 h 812"/>
              <a:gd name="T2" fmla="*/ 614 w 831"/>
              <a:gd name="T3" fmla="*/ 195 h 812"/>
              <a:gd name="T4" fmla="*/ 600 w 831"/>
              <a:gd name="T5" fmla="*/ 160 h 812"/>
              <a:gd name="T6" fmla="*/ 513 w 831"/>
              <a:gd name="T7" fmla="*/ 50 h 812"/>
              <a:gd name="T8" fmla="*/ 477 w 831"/>
              <a:gd name="T9" fmla="*/ 180 h 812"/>
              <a:gd name="T10" fmla="*/ 397 w 831"/>
              <a:gd name="T11" fmla="*/ 0 h 812"/>
              <a:gd name="T12" fmla="*/ 261 w 831"/>
              <a:gd name="T13" fmla="*/ 114 h 812"/>
              <a:gd name="T14" fmla="*/ 355 w 831"/>
              <a:gd name="T15" fmla="*/ 180 h 812"/>
              <a:gd name="T16" fmla="*/ 201 w 831"/>
              <a:gd name="T17" fmla="*/ 243 h 812"/>
              <a:gd name="T18" fmla="*/ 182 w 831"/>
              <a:gd name="T19" fmla="*/ 387 h 812"/>
              <a:gd name="T20" fmla="*/ 260 w 831"/>
              <a:gd name="T21" fmla="*/ 205 h 812"/>
              <a:gd name="T22" fmla="*/ 132 w 831"/>
              <a:gd name="T23" fmla="*/ 169 h 812"/>
              <a:gd name="T24" fmla="*/ 39 w 831"/>
              <a:gd name="T25" fmla="*/ 229 h 812"/>
              <a:gd name="T26" fmla="*/ 145 w 831"/>
              <a:gd name="T27" fmla="*/ 387 h 812"/>
              <a:gd name="T28" fmla="*/ 161 w 831"/>
              <a:gd name="T29" fmla="*/ 255 h 812"/>
              <a:gd name="T30" fmla="*/ 0 w 831"/>
              <a:gd name="T31" fmla="*/ 424 h 812"/>
              <a:gd name="T32" fmla="*/ 54 w 831"/>
              <a:gd name="T33" fmla="*/ 610 h 812"/>
              <a:gd name="T34" fmla="*/ 156 w 831"/>
              <a:gd name="T35" fmla="*/ 634 h 812"/>
              <a:gd name="T36" fmla="*/ 156 w 831"/>
              <a:gd name="T37" fmla="*/ 531 h 812"/>
              <a:gd name="T38" fmla="*/ 217 w 831"/>
              <a:gd name="T39" fmla="*/ 616 h 812"/>
              <a:gd name="T40" fmla="*/ 397 w 831"/>
              <a:gd name="T41" fmla="*/ 424 h 812"/>
              <a:gd name="T42" fmla="*/ 191 w 831"/>
              <a:gd name="T43" fmla="*/ 519 h 812"/>
              <a:gd name="T44" fmla="*/ 233 w 831"/>
              <a:gd name="T45" fmla="*/ 651 h 812"/>
              <a:gd name="T46" fmla="*/ 319 w 831"/>
              <a:gd name="T47" fmla="*/ 762 h 812"/>
              <a:gd name="T48" fmla="*/ 355 w 831"/>
              <a:gd name="T49" fmla="*/ 632 h 812"/>
              <a:gd name="T50" fmla="*/ 434 w 831"/>
              <a:gd name="T51" fmla="*/ 812 h 812"/>
              <a:gd name="T52" fmla="*/ 571 w 831"/>
              <a:gd name="T53" fmla="*/ 698 h 812"/>
              <a:gd name="T54" fmla="*/ 477 w 831"/>
              <a:gd name="T55" fmla="*/ 632 h 812"/>
              <a:gd name="T56" fmla="*/ 630 w 831"/>
              <a:gd name="T57" fmla="*/ 568 h 812"/>
              <a:gd name="T58" fmla="*/ 650 w 831"/>
              <a:gd name="T59" fmla="*/ 424 h 812"/>
              <a:gd name="T60" fmla="*/ 571 w 831"/>
              <a:gd name="T61" fmla="*/ 607 h 812"/>
              <a:gd name="T62" fmla="*/ 699 w 831"/>
              <a:gd name="T63" fmla="*/ 644 h 812"/>
              <a:gd name="T64" fmla="*/ 793 w 831"/>
              <a:gd name="T65" fmla="*/ 583 h 812"/>
              <a:gd name="T66" fmla="*/ 687 w 831"/>
              <a:gd name="T67" fmla="*/ 424 h 812"/>
              <a:gd name="T68" fmla="*/ 672 w 831"/>
              <a:gd name="T69" fmla="*/ 556 h 812"/>
              <a:gd name="T70" fmla="*/ 831 w 831"/>
              <a:gd name="T71" fmla="*/ 387 h 812"/>
              <a:gd name="T72" fmla="*/ 778 w 831"/>
              <a:gd name="T73" fmla="*/ 201 h 812"/>
              <a:gd name="T74" fmla="*/ 675 w 831"/>
              <a:gd name="T75" fmla="*/ 177 h 812"/>
              <a:gd name="T76" fmla="*/ 677 w 831"/>
              <a:gd name="T77" fmla="*/ 280 h 812"/>
              <a:gd name="T78" fmla="*/ 510 w 831"/>
              <a:gd name="T79" fmla="*/ 1 h 812"/>
              <a:gd name="T80" fmla="*/ 597 w 831"/>
              <a:gd name="T81" fmla="*/ 86 h 812"/>
              <a:gd name="T82" fmla="*/ 679 w 831"/>
              <a:gd name="T83" fmla="*/ 136 h 812"/>
              <a:gd name="T84" fmla="*/ 649 w 831"/>
              <a:gd name="T85" fmla="*/ 61 h 812"/>
              <a:gd name="T86" fmla="*/ 510 w 831"/>
              <a:gd name="T87" fmla="*/ 1 h 812"/>
              <a:gd name="T88" fmla="*/ 195 w 831"/>
              <a:gd name="T89" fmla="*/ 151 h 812"/>
              <a:gd name="T90" fmla="*/ 266 w 831"/>
              <a:gd name="T91" fmla="*/ 49 h 812"/>
              <a:gd name="T92" fmla="*/ 264 w 831"/>
              <a:gd name="T93" fmla="*/ 19 h 812"/>
              <a:gd name="T94" fmla="*/ 115 w 831"/>
              <a:gd name="T95" fmla="*/ 120 h 812"/>
              <a:gd name="T96" fmla="*/ 266 w 831"/>
              <a:gd name="T97" fmla="*/ 763 h 812"/>
              <a:gd name="T98" fmla="*/ 195 w 831"/>
              <a:gd name="T99" fmla="*/ 661 h 812"/>
              <a:gd name="T100" fmla="*/ 135 w 831"/>
              <a:gd name="T101" fmla="*/ 714 h 812"/>
              <a:gd name="T102" fmla="*/ 293 w 831"/>
              <a:gd name="T103" fmla="*/ 804 h 812"/>
              <a:gd name="T104" fmla="*/ 679 w 831"/>
              <a:gd name="T105" fmla="*/ 675 h 812"/>
              <a:gd name="T106" fmla="*/ 597 w 831"/>
              <a:gd name="T107" fmla="*/ 726 h 812"/>
              <a:gd name="T108" fmla="*/ 510 w 831"/>
              <a:gd name="T109" fmla="*/ 811 h 812"/>
              <a:gd name="T110" fmla="*/ 673 w 831"/>
              <a:gd name="T111" fmla="*/ 733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1" h="812">
                <a:moveTo>
                  <a:pt x="434" y="387"/>
                </a:moveTo>
                <a:lnTo>
                  <a:pt x="650" y="387"/>
                </a:lnTo>
                <a:lnTo>
                  <a:pt x="650" y="387"/>
                </a:lnTo>
                <a:lnTo>
                  <a:pt x="649" y="364"/>
                </a:lnTo>
                <a:lnTo>
                  <a:pt x="648" y="340"/>
                </a:lnTo>
                <a:lnTo>
                  <a:pt x="644" y="316"/>
                </a:lnTo>
                <a:lnTo>
                  <a:pt x="641" y="292"/>
                </a:lnTo>
                <a:lnTo>
                  <a:pt x="636" y="267"/>
                </a:lnTo>
                <a:lnTo>
                  <a:pt x="630" y="243"/>
                </a:lnTo>
                <a:lnTo>
                  <a:pt x="623" y="219"/>
                </a:lnTo>
                <a:lnTo>
                  <a:pt x="614" y="195"/>
                </a:lnTo>
                <a:lnTo>
                  <a:pt x="614" y="195"/>
                </a:lnTo>
                <a:lnTo>
                  <a:pt x="571" y="205"/>
                </a:lnTo>
                <a:lnTo>
                  <a:pt x="527" y="212"/>
                </a:lnTo>
                <a:lnTo>
                  <a:pt x="481" y="217"/>
                </a:lnTo>
                <a:lnTo>
                  <a:pt x="434" y="219"/>
                </a:lnTo>
                <a:lnTo>
                  <a:pt x="434" y="387"/>
                </a:lnTo>
                <a:close/>
                <a:moveTo>
                  <a:pt x="600" y="160"/>
                </a:moveTo>
                <a:lnTo>
                  <a:pt x="600" y="160"/>
                </a:lnTo>
                <a:lnTo>
                  <a:pt x="587" y="136"/>
                </a:lnTo>
                <a:lnTo>
                  <a:pt x="571" y="114"/>
                </a:lnTo>
                <a:lnTo>
                  <a:pt x="554" y="91"/>
                </a:lnTo>
                <a:lnTo>
                  <a:pt x="535" y="70"/>
                </a:lnTo>
                <a:lnTo>
                  <a:pt x="513" y="50"/>
                </a:lnTo>
                <a:lnTo>
                  <a:pt x="489" y="32"/>
                </a:lnTo>
                <a:lnTo>
                  <a:pt x="463" y="15"/>
                </a:lnTo>
                <a:lnTo>
                  <a:pt x="434" y="0"/>
                </a:lnTo>
                <a:lnTo>
                  <a:pt x="434" y="182"/>
                </a:lnTo>
                <a:lnTo>
                  <a:pt x="434" y="182"/>
                </a:lnTo>
                <a:lnTo>
                  <a:pt x="477" y="180"/>
                </a:lnTo>
                <a:lnTo>
                  <a:pt x="518" y="175"/>
                </a:lnTo>
                <a:lnTo>
                  <a:pt x="560" y="169"/>
                </a:lnTo>
                <a:lnTo>
                  <a:pt x="600" y="160"/>
                </a:lnTo>
                <a:lnTo>
                  <a:pt x="600" y="160"/>
                </a:lnTo>
                <a:close/>
                <a:moveTo>
                  <a:pt x="397" y="0"/>
                </a:moveTo>
                <a:lnTo>
                  <a:pt x="397" y="0"/>
                </a:lnTo>
                <a:lnTo>
                  <a:pt x="368" y="15"/>
                </a:lnTo>
                <a:lnTo>
                  <a:pt x="343" y="32"/>
                </a:lnTo>
                <a:lnTo>
                  <a:pt x="319" y="50"/>
                </a:lnTo>
                <a:lnTo>
                  <a:pt x="297" y="70"/>
                </a:lnTo>
                <a:lnTo>
                  <a:pt x="278" y="91"/>
                </a:lnTo>
                <a:lnTo>
                  <a:pt x="261" y="114"/>
                </a:lnTo>
                <a:lnTo>
                  <a:pt x="246" y="136"/>
                </a:lnTo>
                <a:lnTo>
                  <a:pt x="233" y="160"/>
                </a:lnTo>
                <a:lnTo>
                  <a:pt x="233" y="160"/>
                </a:lnTo>
                <a:lnTo>
                  <a:pt x="272" y="169"/>
                </a:lnTo>
                <a:lnTo>
                  <a:pt x="313" y="175"/>
                </a:lnTo>
                <a:lnTo>
                  <a:pt x="355" y="180"/>
                </a:lnTo>
                <a:lnTo>
                  <a:pt x="397" y="182"/>
                </a:lnTo>
                <a:lnTo>
                  <a:pt x="397" y="0"/>
                </a:lnTo>
                <a:close/>
                <a:moveTo>
                  <a:pt x="217" y="195"/>
                </a:moveTo>
                <a:lnTo>
                  <a:pt x="217" y="195"/>
                </a:lnTo>
                <a:lnTo>
                  <a:pt x="209" y="219"/>
                </a:lnTo>
                <a:lnTo>
                  <a:pt x="201" y="243"/>
                </a:lnTo>
                <a:lnTo>
                  <a:pt x="195" y="267"/>
                </a:lnTo>
                <a:lnTo>
                  <a:pt x="191" y="292"/>
                </a:lnTo>
                <a:lnTo>
                  <a:pt x="187" y="316"/>
                </a:lnTo>
                <a:lnTo>
                  <a:pt x="185" y="340"/>
                </a:lnTo>
                <a:lnTo>
                  <a:pt x="183" y="364"/>
                </a:lnTo>
                <a:lnTo>
                  <a:pt x="182" y="387"/>
                </a:lnTo>
                <a:lnTo>
                  <a:pt x="397" y="387"/>
                </a:lnTo>
                <a:lnTo>
                  <a:pt x="397" y="219"/>
                </a:lnTo>
                <a:lnTo>
                  <a:pt x="397" y="219"/>
                </a:lnTo>
                <a:lnTo>
                  <a:pt x="351" y="217"/>
                </a:lnTo>
                <a:lnTo>
                  <a:pt x="306" y="212"/>
                </a:lnTo>
                <a:lnTo>
                  <a:pt x="260" y="205"/>
                </a:lnTo>
                <a:lnTo>
                  <a:pt x="217" y="195"/>
                </a:lnTo>
                <a:lnTo>
                  <a:pt x="217" y="195"/>
                </a:lnTo>
                <a:close/>
                <a:moveTo>
                  <a:pt x="181" y="186"/>
                </a:moveTo>
                <a:lnTo>
                  <a:pt x="181" y="186"/>
                </a:lnTo>
                <a:lnTo>
                  <a:pt x="156" y="177"/>
                </a:lnTo>
                <a:lnTo>
                  <a:pt x="132" y="169"/>
                </a:lnTo>
                <a:lnTo>
                  <a:pt x="110" y="158"/>
                </a:lnTo>
                <a:lnTo>
                  <a:pt x="90" y="148"/>
                </a:lnTo>
                <a:lnTo>
                  <a:pt x="90" y="148"/>
                </a:lnTo>
                <a:lnTo>
                  <a:pt x="71" y="174"/>
                </a:lnTo>
                <a:lnTo>
                  <a:pt x="54" y="201"/>
                </a:lnTo>
                <a:lnTo>
                  <a:pt x="39" y="229"/>
                </a:lnTo>
                <a:lnTo>
                  <a:pt x="26" y="259"/>
                </a:lnTo>
                <a:lnTo>
                  <a:pt x="17" y="290"/>
                </a:lnTo>
                <a:lnTo>
                  <a:pt x="8" y="321"/>
                </a:lnTo>
                <a:lnTo>
                  <a:pt x="3" y="354"/>
                </a:lnTo>
                <a:lnTo>
                  <a:pt x="0" y="387"/>
                </a:lnTo>
                <a:lnTo>
                  <a:pt x="145" y="387"/>
                </a:lnTo>
                <a:lnTo>
                  <a:pt x="145" y="387"/>
                </a:lnTo>
                <a:lnTo>
                  <a:pt x="146" y="360"/>
                </a:lnTo>
                <a:lnTo>
                  <a:pt x="149" y="332"/>
                </a:lnTo>
                <a:lnTo>
                  <a:pt x="151" y="306"/>
                </a:lnTo>
                <a:lnTo>
                  <a:pt x="156" y="280"/>
                </a:lnTo>
                <a:lnTo>
                  <a:pt x="161" y="255"/>
                </a:lnTo>
                <a:lnTo>
                  <a:pt x="167" y="231"/>
                </a:lnTo>
                <a:lnTo>
                  <a:pt x="174" y="207"/>
                </a:lnTo>
                <a:lnTo>
                  <a:pt x="181" y="186"/>
                </a:lnTo>
                <a:lnTo>
                  <a:pt x="181" y="186"/>
                </a:lnTo>
                <a:close/>
                <a:moveTo>
                  <a:pt x="0" y="424"/>
                </a:moveTo>
                <a:lnTo>
                  <a:pt x="0" y="424"/>
                </a:lnTo>
                <a:lnTo>
                  <a:pt x="3" y="458"/>
                </a:lnTo>
                <a:lnTo>
                  <a:pt x="8" y="490"/>
                </a:lnTo>
                <a:lnTo>
                  <a:pt x="17" y="522"/>
                </a:lnTo>
                <a:lnTo>
                  <a:pt x="26" y="553"/>
                </a:lnTo>
                <a:lnTo>
                  <a:pt x="39" y="583"/>
                </a:lnTo>
                <a:lnTo>
                  <a:pt x="54" y="610"/>
                </a:lnTo>
                <a:lnTo>
                  <a:pt x="71" y="638"/>
                </a:lnTo>
                <a:lnTo>
                  <a:pt x="90" y="663"/>
                </a:lnTo>
                <a:lnTo>
                  <a:pt x="90" y="663"/>
                </a:lnTo>
                <a:lnTo>
                  <a:pt x="110" y="654"/>
                </a:lnTo>
                <a:lnTo>
                  <a:pt x="132" y="644"/>
                </a:lnTo>
                <a:lnTo>
                  <a:pt x="156" y="634"/>
                </a:lnTo>
                <a:lnTo>
                  <a:pt x="181" y="626"/>
                </a:lnTo>
                <a:lnTo>
                  <a:pt x="181" y="626"/>
                </a:lnTo>
                <a:lnTo>
                  <a:pt x="174" y="604"/>
                </a:lnTo>
                <a:lnTo>
                  <a:pt x="167" y="580"/>
                </a:lnTo>
                <a:lnTo>
                  <a:pt x="161" y="556"/>
                </a:lnTo>
                <a:lnTo>
                  <a:pt x="156" y="531"/>
                </a:lnTo>
                <a:lnTo>
                  <a:pt x="151" y="506"/>
                </a:lnTo>
                <a:lnTo>
                  <a:pt x="149" y="480"/>
                </a:lnTo>
                <a:lnTo>
                  <a:pt x="146" y="452"/>
                </a:lnTo>
                <a:lnTo>
                  <a:pt x="145" y="424"/>
                </a:lnTo>
                <a:lnTo>
                  <a:pt x="0" y="424"/>
                </a:lnTo>
                <a:close/>
                <a:moveTo>
                  <a:pt x="217" y="616"/>
                </a:moveTo>
                <a:lnTo>
                  <a:pt x="217" y="616"/>
                </a:lnTo>
                <a:lnTo>
                  <a:pt x="260" y="607"/>
                </a:lnTo>
                <a:lnTo>
                  <a:pt x="306" y="600"/>
                </a:lnTo>
                <a:lnTo>
                  <a:pt x="351" y="595"/>
                </a:lnTo>
                <a:lnTo>
                  <a:pt x="397" y="592"/>
                </a:lnTo>
                <a:lnTo>
                  <a:pt x="397" y="424"/>
                </a:lnTo>
                <a:lnTo>
                  <a:pt x="182" y="424"/>
                </a:lnTo>
                <a:lnTo>
                  <a:pt x="182" y="424"/>
                </a:lnTo>
                <a:lnTo>
                  <a:pt x="183" y="447"/>
                </a:lnTo>
                <a:lnTo>
                  <a:pt x="185" y="471"/>
                </a:lnTo>
                <a:lnTo>
                  <a:pt x="187" y="495"/>
                </a:lnTo>
                <a:lnTo>
                  <a:pt x="191" y="519"/>
                </a:lnTo>
                <a:lnTo>
                  <a:pt x="195" y="544"/>
                </a:lnTo>
                <a:lnTo>
                  <a:pt x="201" y="568"/>
                </a:lnTo>
                <a:lnTo>
                  <a:pt x="209" y="592"/>
                </a:lnTo>
                <a:lnTo>
                  <a:pt x="217" y="616"/>
                </a:lnTo>
                <a:lnTo>
                  <a:pt x="217" y="616"/>
                </a:lnTo>
                <a:close/>
                <a:moveTo>
                  <a:pt x="233" y="651"/>
                </a:moveTo>
                <a:lnTo>
                  <a:pt x="233" y="651"/>
                </a:lnTo>
                <a:lnTo>
                  <a:pt x="246" y="675"/>
                </a:lnTo>
                <a:lnTo>
                  <a:pt x="261" y="698"/>
                </a:lnTo>
                <a:lnTo>
                  <a:pt x="278" y="721"/>
                </a:lnTo>
                <a:lnTo>
                  <a:pt x="297" y="741"/>
                </a:lnTo>
                <a:lnTo>
                  <a:pt x="319" y="762"/>
                </a:lnTo>
                <a:lnTo>
                  <a:pt x="343" y="780"/>
                </a:lnTo>
                <a:lnTo>
                  <a:pt x="368" y="796"/>
                </a:lnTo>
                <a:lnTo>
                  <a:pt x="397" y="812"/>
                </a:lnTo>
                <a:lnTo>
                  <a:pt x="397" y="630"/>
                </a:lnTo>
                <a:lnTo>
                  <a:pt x="397" y="630"/>
                </a:lnTo>
                <a:lnTo>
                  <a:pt x="355" y="632"/>
                </a:lnTo>
                <a:lnTo>
                  <a:pt x="313" y="637"/>
                </a:lnTo>
                <a:lnTo>
                  <a:pt x="272" y="643"/>
                </a:lnTo>
                <a:lnTo>
                  <a:pt x="233" y="651"/>
                </a:lnTo>
                <a:lnTo>
                  <a:pt x="233" y="651"/>
                </a:lnTo>
                <a:close/>
                <a:moveTo>
                  <a:pt x="434" y="812"/>
                </a:moveTo>
                <a:lnTo>
                  <a:pt x="434" y="812"/>
                </a:lnTo>
                <a:lnTo>
                  <a:pt x="463" y="796"/>
                </a:lnTo>
                <a:lnTo>
                  <a:pt x="489" y="780"/>
                </a:lnTo>
                <a:lnTo>
                  <a:pt x="513" y="762"/>
                </a:lnTo>
                <a:lnTo>
                  <a:pt x="535" y="741"/>
                </a:lnTo>
                <a:lnTo>
                  <a:pt x="554" y="721"/>
                </a:lnTo>
                <a:lnTo>
                  <a:pt x="571" y="698"/>
                </a:lnTo>
                <a:lnTo>
                  <a:pt x="587" y="675"/>
                </a:lnTo>
                <a:lnTo>
                  <a:pt x="600" y="651"/>
                </a:lnTo>
                <a:lnTo>
                  <a:pt x="600" y="651"/>
                </a:lnTo>
                <a:lnTo>
                  <a:pt x="560" y="643"/>
                </a:lnTo>
                <a:lnTo>
                  <a:pt x="518" y="637"/>
                </a:lnTo>
                <a:lnTo>
                  <a:pt x="477" y="632"/>
                </a:lnTo>
                <a:lnTo>
                  <a:pt x="434" y="630"/>
                </a:lnTo>
                <a:lnTo>
                  <a:pt x="434" y="812"/>
                </a:lnTo>
                <a:close/>
                <a:moveTo>
                  <a:pt x="614" y="616"/>
                </a:moveTo>
                <a:lnTo>
                  <a:pt x="614" y="616"/>
                </a:lnTo>
                <a:lnTo>
                  <a:pt x="623" y="592"/>
                </a:lnTo>
                <a:lnTo>
                  <a:pt x="630" y="568"/>
                </a:lnTo>
                <a:lnTo>
                  <a:pt x="636" y="544"/>
                </a:lnTo>
                <a:lnTo>
                  <a:pt x="641" y="519"/>
                </a:lnTo>
                <a:lnTo>
                  <a:pt x="644" y="495"/>
                </a:lnTo>
                <a:lnTo>
                  <a:pt x="648" y="471"/>
                </a:lnTo>
                <a:lnTo>
                  <a:pt x="649" y="447"/>
                </a:lnTo>
                <a:lnTo>
                  <a:pt x="650" y="424"/>
                </a:lnTo>
                <a:lnTo>
                  <a:pt x="434" y="424"/>
                </a:lnTo>
                <a:lnTo>
                  <a:pt x="434" y="592"/>
                </a:lnTo>
                <a:lnTo>
                  <a:pt x="434" y="592"/>
                </a:lnTo>
                <a:lnTo>
                  <a:pt x="481" y="595"/>
                </a:lnTo>
                <a:lnTo>
                  <a:pt x="527" y="600"/>
                </a:lnTo>
                <a:lnTo>
                  <a:pt x="571" y="607"/>
                </a:lnTo>
                <a:lnTo>
                  <a:pt x="614" y="616"/>
                </a:lnTo>
                <a:lnTo>
                  <a:pt x="614" y="616"/>
                </a:lnTo>
                <a:close/>
                <a:moveTo>
                  <a:pt x="651" y="626"/>
                </a:moveTo>
                <a:lnTo>
                  <a:pt x="651" y="626"/>
                </a:lnTo>
                <a:lnTo>
                  <a:pt x="675" y="634"/>
                </a:lnTo>
                <a:lnTo>
                  <a:pt x="699" y="644"/>
                </a:lnTo>
                <a:lnTo>
                  <a:pt x="722" y="654"/>
                </a:lnTo>
                <a:lnTo>
                  <a:pt x="742" y="663"/>
                </a:lnTo>
                <a:lnTo>
                  <a:pt x="742" y="663"/>
                </a:lnTo>
                <a:lnTo>
                  <a:pt x="762" y="638"/>
                </a:lnTo>
                <a:lnTo>
                  <a:pt x="778" y="610"/>
                </a:lnTo>
                <a:lnTo>
                  <a:pt x="793" y="583"/>
                </a:lnTo>
                <a:lnTo>
                  <a:pt x="805" y="553"/>
                </a:lnTo>
                <a:lnTo>
                  <a:pt x="816" y="522"/>
                </a:lnTo>
                <a:lnTo>
                  <a:pt x="823" y="490"/>
                </a:lnTo>
                <a:lnTo>
                  <a:pt x="829" y="458"/>
                </a:lnTo>
                <a:lnTo>
                  <a:pt x="831" y="424"/>
                </a:lnTo>
                <a:lnTo>
                  <a:pt x="687" y="424"/>
                </a:lnTo>
                <a:lnTo>
                  <a:pt x="687" y="424"/>
                </a:lnTo>
                <a:lnTo>
                  <a:pt x="686" y="452"/>
                </a:lnTo>
                <a:lnTo>
                  <a:pt x="684" y="480"/>
                </a:lnTo>
                <a:lnTo>
                  <a:pt x="680" y="506"/>
                </a:lnTo>
                <a:lnTo>
                  <a:pt x="677" y="531"/>
                </a:lnTo>
                <a:lnTo>
                  <a:pt x="672" y="556"/>
                </a:lnTo>
                <a:lnTo>
                  <a:pt x="666" y="580"/>
                </a:lnTo>
                <a:lnTo>
                  <a:pt x="659" y="604"/>
                </a:lnTo>
                <a:lnTo>
                  <a:pt x="651" y="626"/>
                </a:lnTo>
                <a:lnTo>
                  <a:pt x="651" y="626"/>
                </a:lnTo>
                <a:close/>
                <a:moveTo>
                  <a:pt x="831" y="387"/>
                </a:moveTo>
                <a:lnTo>
                  <a:pt x="831" y="387"/>
                </a:lnTo>
                <a:lnTo>
                  <a:pt x="829" y="354"/>
                </a:lnTo>
                <a:lnTo>
                  <a:pt x="823" y="321"/>
                </a:lnTo>
                <a:lnTo>
                  <a:pt x="816" y="290"/>
                </a:lnTo>
                <a:lnTo>
                  <a:pt x="805" y="259"/>
                </a:lnTo>
                <a:lnTo>
                  <a:pt x="793" y="229"/>
                </a:lnTo>
                <a:lnTo>
                  <a:pt x="778" y="201"/>
                </a:lnTo>
                <a:lnTo>
                  <a:pt x="762" y="174"/>
                </a:lnTo>
                <a:lnTo>
                  <a:pt x="742" y="148"/>
                </a:lnTo>
                <a:lnTo>
                  <a:pt x="742" y="148"/>
                </a:lnTo>
                <a:lnTo>
                  <a:pt x="722" y="158"/>
                </a:lnTo>
                <a:lnTo>
                  <a:pt x="699" y="169"/>
                </a:lnTo>
                <a:lnTo>
                  <a:pt x="675" y="177"/>
                </a:lnTo>
                <a:lnTo>
                  <a:pt x="651" y="186"/>
                </a:lnTo>
                <a:lnTo>
                  <a:pt x="651" y="186"/>
                </a:lnTo>
                <a:lnTo>
                  <a:pt x="659" y="207"/>
                </a:lnTo>
                <a:lnTo>
                  <a:pt x="666" y="231"/>
                </a:lnTo>
                <a:lnTo>
                  <a:pt x="672" y="255"/>
                </a:lnTo>
                <a:lnTo>
                  <a:pt x="677" y="280"/>
                </a:lnTo>
                <a:lnTo>
                  <a:pt x="680" y="306"/>
                </a:lnTo>
                <a:lnTo>
                  <a:pt x="684" y="332"/>
                </a:lnTo>
                <a:lnTo>
                  <a:pt x="686" y="360"/>
                </a:lnTo>
                <a:lnTo>
                  <a:pt x="687" y="387"/>
                </a:lnTo>
                <a:lnTo>
                  <a:pt x="831" y="387"/>
                </a:lnTo>
                <a:close/>
                <a:moveTo>
                  <a:pt x="510" y="1"/>
                </a:moveTo>
                <a:lnTo>
                  <a:pt x="510" y="1"/>
                </a:lnTo>
                <a:lnTo>
                  <a:pt x="530" y="15"/>
                </a:lnTo>
                <a:lnTo>
                  <a:pt x="548" y="31"/>
                </a:lnTo>
                <a:lnTo>
                  <a:pt x="566" y="49"/>
                </a:lnTo>
                <a:lnTo>
                  <a:pt x="582" y="67"/>
                </a:lnTo>
                <a:lnTo>
                  <a:pt x="597" y="86"/>
                </a:lnTo>
                <a:lnTo>
                  <a:pt x="612" y="106"/>
                </a:lnTo>
                <a:lnTo>
                  <a:pt x="625" y="128"/>
                </a:lnTo>
                <a:lnTo>
                  <a:pt x="636" y="151"/>
                </a:lnTo>
                <a:lnTo>
                  <a:pt x="636" y="151"/>
                </a:lnTo>
                <a:lnTo>
                  <a:pt x="659" y="144"/>
                </a:lnTo>
                <a:lnTo>
                  <a:pt x="679" y="136"/>
                </a:lnTo>
                <a:lnTo>
                  <a:pt x="699" y="128"/>
                </a:lnTo>
                <a:lnTo>
                  <a:pt x="717" y="120"/>
                </a:lnTo>
                <a:lnTo>
                  <a:pt x="717" y="120"/>
                </a:lnTo>
                <a:lnTo>
                  <a:pt x="696" y="98"/>
                </a:lnTo>
                <a:lnTo>
                  <a:pt x="673" y="79"/>
                </a:lnTo>
                <a:lnTo>
                  <a:pt x="649" y="61"/>
                </a:lnTo>
                <a:lnTo>
                  <a:pt x="624" y="45"/>
                </a:lnTo>
                <a:lnTo>
                  <a:pt x="596" y="31"/>
                </a:lnTo>
                <a:lnTo>
                  <a:pt x="569" y="19"/>
                </a:lnTo>
                <a:lnTo>
                  <a:pt x="540" y="8"/>
                </a:lnTo>
                <a:lnTo>
                  <a:pt x="510" y="1"/>
                </a:lnTo>
                <a:lnTo>
                  <a:pt x="510" y="1"/>
                </a:lnTo>
                <a:close/>
                <a:moveTo>
                  <a:pt x="115" y="120"/>
                </a:moveTo>
                <a:lnTo>
                  <a:pt x="115" y="120"/>
                </a:lnTo>
                <a:lnTo>
                  <a:pt x="133" y="128"/>
                </a:lnTo>
                <a:lnTo>
                  <a:pt x="152" y="136"/>
                </a:lnTo>
                <a:lnTo>
                  <a:pt x="174" y="144"/>
                </a:lnTo>
                <a:lnTo>
                  <a:pt x="195" y="151"/>
                </a:lnTo>
                <a:lnTo>
                  <a:pt x="195" y="151"/>
                </a:lnTo>
                <a:lnTo>
                  <a:pt x="207" y="128"/>
                </a:lnTo>
                <a:lnTo>
                  <a:pt x="221" y="106"/>
                </a:lnTo>
                <a:lnTo>
                  <a:pt x="234" y="86"/>
                </a:lnTo>
                <a:lnTo>
                  <a:pt x="249" y="67"/>
                </a:lnTo>
                <a:lnTo>
                  <a:pt x="266" y="49"/>
                </a:lnTo>
                <a:lnTo>
                  <a:pt x="283" y="31"/>
                </a:lnTo>
                <a:lnTo>
                  <a:pt x="302" y="15"/>
                </a:lnTo>
                <a:lnTo>
                  <a:pt x="323" y="1"/>
                </a:lnTo>
                <a:lnTo>
                  <a:pt x="323" y="1"/>
                </a:lnTo>
                <a:lnTo>
                  <a:pt x="293" y="8"/>
                </a:lnTo>
                <a:lnTo>
                  <a:pt x="264" y="19"/>
                </a:lnTo>
                <a:lnTo>
                  <a:pt x="235" y="31"/>
                </a:lnTo>
                <a:lnTo>
                  <a:pt x="209" y="45"/>
                </a:lnTo>
                <a:lnTo>
                  <a:pt x="183" y="61"/>
                </a:lnTo>
                <a:lnTo>
                  <a:pt x="159" y="79"/>
                </a:lnTo>
                <a:lnTo>
                  <a:pt x="135" y="98"/>
                </a:lnTo>
                <a:lnTo>
                  <a:pt x="115" y="120"/>
                </a:lnTo>
                <a:lnTo>
                  <a:pt x="115" y="120"/>
                </a:lnTo>
                <a:close/>
                <a:moveTo>
                  <a:pt x="323" y="811"/>
                </a:moveTo>
                <a:lnTo>
                  <a:pt x="323" y="811"/>
                </a:lnTo>
                <a:lnTo>
                  <a:pt x="302" y="796"/>
                </a:lnTo>
                <a:lnTo>
                  <a:pt x="283" y="781"/>
                </a:lnTo>
                <a:lnTo>
                  <a:pt x="266" y="763"/>
                </a:lnTo>
                <a:lnTo>
                  <a:pt x="249" y="745"/>
                </a:lnTo>
                <a:lnTo>
                  <a:pt x="234" y="726"/>
                </a:lnTo>
                <a:lnTo>
                  <a:pt x="221" y="705"/>
                </a:lnTo>
                <a:lnTo>
                  <a:pt x="207" y="684"/>
                </a:lnTo>
                <a:lnTo>
                  <a:pt x="195" y="661"/>
                </a:lnTo>
                <a:lnTo>
                  <a:pt x="195" y="661"/>
                </a:lnTo>
                <a:lnTo>
                  <a:pt x="174" y="668"/>
                </a:lnTo>
                <a:lnTo>
                  <a:pt x="152" y="675"/>
                </a:lnTo>
                <a:lnTo>
                  <a:pt x="133" y="684"/>
                </a:lnTo>
                <a:lnTo>
                  <a:pt x="115" y="692"/>
                </a:lnTo>
                <a:lnTo>
                  <a:pt x="115" y="692"/>
                </a:lnTo>
                <a:lnTo>
                  <a:pt x="135" y="714"/>
                </a:lnTo>
                <a:lnTo>
                  <a:pt x="159" y="733"/>
                </a:lnTo>
                <a:lnTo>
                  <a:pt x="183" y="751"/>
                </a:lnTo>
                <a:lnTo>
                  <a:pt x="209" y="766"/>
                </a:lnTo>
                <a:lnTo>
                  <a:pt x="235" y="781"/>
                </a:lnTo>
                <a:lnTo>
                  <a:pt x="264" y="793"/>
                </a:lnTo>
                <a:lnTo>
                  <a:pt x="293" y="804"/>
                </a:lnTo>
                <a:lnTo>
                  <a:pt x="323" y="811"/>
                </a:lnTo>
                <a:lnTo>
                  <a:pt x="323" y="811"/>
                </a:lnTo>
                <a:close/>
                <a:moveTo>
                  <a:pt x="717" y="692"/>
                </a:moveTo>
                <a:lnTo>
                  <a:pt x="717" y="692"/>
                </a:lnTo>
                <a:lnTo>
                  <a:pt x="699" y="684"/>
                </a:lnTo>
                <a:lnTo>
                  <a:pt x="679" y="675"/>
                </a:lnTo>
                <a:lnTo>
                  <a:pt x="659" y="668"/>
                </a:lnTo>
                <a:lnTo>
                  <a:pt x="636" y="661"/>
                </a:lnTo>
                <a:lnTo>
                  <a:pt x="636" y="661"/>
                </a:lnTo>
                <a:lnTo>
                  <a:pt x="625" y="684"/>
                </a:lnTo>
                <a:lnTo>
                  <a:pt x="612" y="705"/>
                </a:lnTo>
                <a:lnTo>
                  <a:pt x="597" y="726"/>
                </a:lnTo>
                <a:lnTo>
                  <a:pt x="582" y="745"/>
                </a:lnTo>
                <a:lnTo>
                  <a:pt x="566" y="763"/>
                </a:lnTo>
                <a:lnTo>
                  <a:pt x="548" y="781"/>
                </a:lnTo>
                <a:lnTo>
                  <a:pt x="530" y="796"/>
                </a:lnTo>
                <a:lnTo>
                  <a:pt x="510" y="811"/>
                </a:lnTo>
                <a:lnTo>
                  <a:pt x="510" y="811"/>
                </a:lnTo>
                <a:lnTo>
                  <a:pt x="540" y="804"/>
                </a:lnTo>
                <a:lnTo>
                  <a:pt x="569" y="793"/>
                </a:lnTo>
                <a:lnTo>
                  <a:pt x="596" y="781"/>
                </a:lnTo>
                <a:lnTo>
                  <a:pt x="624" y="766"/>
                </a:lnTo>
                <a:lnTo>
                  <a:pt x="649" y="751"/>
                </a:lnTo>
                <a:lnTo>
                  <a:pt x="673" y="733"/>
                </a:lnTo>
                <a:lnTo>
                  <a:pt x="696" y="714"/>
                </a:lnTo>
                <a:lnTo>
                  <a:pt x="717" y="692"/>
                </a:lnTo>
                <a:lnTo>
                  <a:pt x="717" y="692"/>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nvGrpSpPr>
          <p:cNvPr id="45" name="グループ化 44"/>
          <p:cNvGrpSpPr/>
          <p:nvPr/>
        </p:nvGrpSpPr>
        <p:grpSpPr>
          <a:xfrm>
            <a:off x="4860000" y="1080000"/>
            <a:ext cx="3492000" cy="1800000"/>
            <a:chOff x="5148000" y="1188000"/>
            <a:chExt cx="3492000" cy="1800000"/>
          </a:xfrm>
        </p:grpSpPr>
        <p:sp>
          <p:nvSpPr>
            <p:cNvPr id="39" name="角丸四角形 38"/>
            <p:cNvSpPr/>
            <p:nvPr/>
          </p:nvSpPr>
          <p:spPr>
            <a:xfrm>
              <a:off x="5400000" y="1188000"/>
              <a:ext cx="3240000" cy="1800000"/>
            </a:xfrm>
            <a:prstGeom prst="roundRect">
              <a:avLst>
                <a:gd name="adj" fmla="val 6638"/>
              </a:avLst>
            </a:prstGeom>
            <a:solidFill>
              <a:srgbClr val="F2F7FC"/>
            </a:solidFill>
            <a:ln w="12700" cap="flat" cmpd="sng" algn="ctr">
              <a:solidFill>
                <a:srgbClr val="54C2F0"/>
              </a:solidFill>
              <a:prstDash val="solid"/>
            </a:ln>
            <a:effectLst/>
          </p:spPr>
          <p:txBody>
            <a:bodyPr rtlCol="0" anchor="ctr"/>
            <a:lstStyle/>
            <a:p>
              <a:pPr>
                <a:defRPr/>
              </a:pPr>
              <a:endParaRPr kumimoji="0" lang="en-US" altLang="ja-JP" sz="1050" b="1" kern="0">
                <a:solidFill>
                  <a:srgbClr val="008CCF"/>
                </a:solidFill>
              </a:endParaRPr>
            </a:p>
          </p:txBody>
        </p:sp>
        <p:pic>
          <p:nvPicPr>
            <p:cNvPr id="41" name="Picture 6"/>
            <p:cNvPicPr>
              <a:picLocks noChangeAspect="1" noChangeArrowheads="1"/>
            </p:cNvPicPr>
            <p:nvPr/>
          </p:nvPicPr>
          <p:blipFill>
            <a:blip r:embed="rId4" cstate="print"/>
            <a:srcRect/>
            <a:stretch>
              <a:fillRect/>
            </a:stretch>
          </p:blipFill>
          <p:spPr bwMode="auto">
            <a:xfrm>
              <a:off x="5666832" y="1296024"/>
              <a:ext cx="1074297" cy="1215134"/>
            </a:xfrm>
            <a:prstGeom prst="rect">
              <a:avLst/>
            </a:prstGeom>
            <a:noFill/>
            <a:ln w="12700">
              <a:solidFill>
                <a:srgbClr val="FFFFFF">
                  <a:lumMod val="75000"/>
                </a:srgbClr>
              </a:solidFill>
              <a:miter lim="800000"/>
              <a:headEnd/>
              <a:tailEnd/>
            </a:ln>
          </p:spPr>
        </p:pic>
        <p:pic>
          <p:nvPicPr>
            <p:cNvPr id="42" name="Picture 2"/>
            <p:cNvPicPr>
              <a:picLocks noChangeAspect="1" noChangeArrowheads="1"/>
            </p:cNvPicPr>
            <p:nvPr/>
          </p:nvPicPr>
          <p:blipFill>
            <a:blip r:embed="rId5" cstate="print"/>
            <a:srcRect/>
            <a:stretch>
              <a:fillRect/>
            </a:stretch>
          </p:blipFill>
          <p:spPr bwMode="auto">
            <a:xfrm>
              <a:off x="6795135" y="1296024"/>
              <a:ext cx="1701189" cy="1626137"/>
            </a:xfrm>
            <a:prstGeom prst="rect">
              <a:avLst/>
            </a:prstGeom>
            <a:noFill/>
            <a:ln w="12700">
              <a:solidFill>
                <a:srgbClr val="FFFFFF">
                  <a:lumMod val="75000"/>
                </a:srgbClr>
              </a:solidFill>
              <a:miter lim="800000"/>
              <a:headEnd/>
              <a:tailEnd/>
            </a:ln>
          </p:spPr>
        </p:pic>
        <p:sp>
          <p:nvSpPr>
            <p:cNvPr id="40" name="テキスト ボックス 39"/>
            <p:cNvSpPr txBox="1"/>
            <p:nvPr/>
          </p:nvSpPr>
          <p:spPr>
            <a:xfrm>
              <a:off x="5148000" y="1188000"/>
              <a:ext cx="396000" cy="1800000"/>
            </a:xfrm>
            <a:prstGeom prst="rect">
              <a:avLst/>
            </a:prstGeom>
            <a:solidFill>
              <a:srgbClr val="54C2F0"/>
            </a:solidFill>
            <a:ln w="25400" cap="flat" cmpd="sng" algn="ctr">
              <a:solidFill>
                <a:srgbClr val="54C2F0"/>
              </a:solidFill>
              <a:prstDash val="solid"/>
            </a:ln>
            <a:effectLst/>
          </p:spPr>
          <p:txBody>
            <a:bodyPr vert="eaVert" wrap="none" lIns="0" tIns="0" rIns="0" bIns="0" rtlCol="0" anchor="ctr" anchorCtr="0">
              <a:noAutofit/>
            </a:bodyPr>
            <a:lstStyle/>
            <a:p>
              <a:pPr algn="ctr">
                <a:spcBef>
                  <a:spcPct val="0"/>
                </a:spcBef>
                <a:defRPr/>
              </a:pPr>
              <a:r>
                <a:rPr kumimoji="0" lang="ja-JP" altLang="en-US" sz="1350" b="1" kern="0" dirty="0">
                  <a:solidFill>
                    <a:srgbClr val="FFFFFF"/>
                  </a:solidFill>
                  <a:latin typeface="Arial Black" pitchFamily="34" charset="0"/>
                  <a:ea typeface="メイリオ"/>
                  <a:cs typeface="メイリオ" pitchFamily="50" charset="-128"/>
                </a:rPr>
                <a:t>中国語版利用者</a:t>
              </a:r>
            </a:p>
          </p:txBody>
        </p:sp>
      </p:grpSp>
      <p:grpSp>
        <p:nvGrpSpPr>
          <p:cNvPr id="24" name="グループ化 23"/>
          <p:cNvGrpSpPr/>
          <p:nvPr/>
        </p:nvGrpSpPr>
        <p:grpSpPr>
          <a:xfrm>
            <a:off x="1008000" y="1080000"/>
            <a:ext cx="3492000" cy="1800000"/>
            <a:chOff x="1008000" y="1224000"/>
            <a:chExt cx="3492000" cy="1800000"/>
          </a:xfrm>
        </p:grpSpPr>
        <p:sp>
          <p:nvSpPr>
            <p:cNvPr id="34" name="角丸四角形 33"/>
            <p:cNvSpPr/>
            <p:nvPr/>
          </p:nvSpPr>
          <p:spPr>
            <a:xfrm>
              <a:off x="1260000" y="1224000"/>
              <a:ext cx="3240000" cy="1800000"/>
            </a:xfrm>
            <a:prstGeom prst="roundRect">
              <a:avLst>
                <a:gd name="adj" fmla="val 6638"/>
              </a:avLst>
            </a:prstGeom>
            <a:solidFill>
              <a:srgbClr val="F2F7FC"/>
            </a:solidFill>
            <a:ln w="12700" cap="flat" cmpd="sng" algn="ctr">
              <a:solidFill>
                <a:srgbClr val="54C2F0"/>
              </a:solidFill>
              <a:prstDash val="solid"/>
            </a:ln>
            <a:effectLst/>
          </p:spPr>
          <p:txBody>
            <a:bodyPr rtlCol="0" anchor="ctr"/>
            <a:lstStyle/>
            <a:p>
              <a:pPr>
                <a:defRPr/>
              </a:pPr>
              <a:endParaRPr kumimoji="0" lang="en-US" altLang="ja-JP" sz="1050" b="1" kern="0">
                <a:solidFill>
                  <a:srgbClr val="008CCF"/>
                </a:solidFill>
              </a:endParaRPr>
            </a:p>
          </p:txBody>
        </p:sp>
        <p:pic>
          <p:nvPicPr>
            <p:cNvPr id="36" name="図 35"/>
            <p:cNvPicPr>
              <a:picLocks noChangeAspect="1"/>
            </p:cNvPicPr>
            <p:nvPr/>
          </p:nvPicPr>
          <p:blipFill>
            <a:blip r:embed="rId6" cstate="print"/>
            <a:stretch>
              <a:fillRect/>
            </a:stretch>
          </p:blipFill>
          <p:spPr>
            <a:xfrm>
              <a:off x="2546775" y="1332341"/>
              <a:ext cx="1836204" cy="1596699"/>
            </a:xfrm>
            <a:prstGeom prst="rect">
              <a:avLst/>
            </a:prstGeom>
            <a:ln>
              <a:solidFill>
                <a:srgbClr val="FFFFFF">
                  <a:lumMod val="75000"/>
                </a:srgbClr>
              </a:solidFill>
            </a:ln>
          </p:spPr>
        </p:pic>
        <p:pic>
          <p:nvPicPr>
            <p:cNvPr id="37" name="Picture 8"/>
            <p:cNvPicPr>
              <a:picLocks noChangeAspect="1" noChangeArrowheads="1"/>
            </p:cNvPicPr>
            <p:nvPr/>
          </p:nvPicPr>
          <p:blipFill>
            <a:blip r:embed="rId7" cstate="print"/>
            <a:srcRect/>
            <a:stretch>
              <a:fillRect/>
            </a:stretch>
          </p:blipFill>
          <p:spPr bwMode="auto">
            <a:xfrm>
              <a:off x="1466655" y="1329612"/>
              <a:ext cx="1047625" cy="1323147"/>
            </a:xfrm>
            <a:prstGeom prst="rect">
              <a:avLst/>
            </a:prstGeom>
            <a:noFill/>
            <a:ln w="12700">
              <a:solidFill>
                <a:srgbClr val="FFFFFF">
                  <a:lumMod val="75000"/>
                </a:srgbClr>
              </a:solidFill>
              <a:miter lim="800000"/>
              <a:headEnd/>
              <a:tailEnd/>
            </a:ln>
          </p:spPr>
        </p:pic>
        <p:sp>
          <p:nvSpPr>
            <p:cNvPr id="35" name="テキスト ボックス 34"/>
            <p:cNvSpPr txBox="1"/>
            <p:nvPr/>
          </p:nvSpPr>
          <p:spPr>
            <a:xfrm>
              <a:off x="1008000" y="1224000"/>
              <a:ext cx="396000" cy="1800000"/>
            </a:xfrm>
            <a:prstGeom prst="rect">
              <a:avLst/>
            </a:prstGeom>
            <a:solidFill>
              <a:srgbClr val="54C2F0"/>
            </a:solidFill>
            <a:ln w="25400" cap="flat" cmpd="sng" algn="ctr">
              <a:solidFill>
                <a:srgbClr val="54C2F0"/>
              </a:solidFill>
              <a:prstDash val="solid"/>
            </a:ln>
            <a:effectLst/>
          </p:spPr>
          <p:txBody>
            <a:bodyPr vert="eaVert" wrap="none" lIns="0" tIns="0" rIns="0" bIns="0" rtlCol="0" anchor="ctr" anchorCtr="0">
              <a:noAutofit/>
            </a:bodyPr>
            <a:lstStyle/>
            <a:p>
              <a:pPr algn="ctr">
                <a:spcBef>
                  <a:spcPct val="0"/>
                </a:spcBef>
                <a:defRPr/>
              </a:pPr>
              <a:r>
                <a:rPr kumimoji="0" lang="ja-JP" altLang="en-US" sz="1350" b="1" kern="0" dirty="0">
                  <a:solidFill>
                    <a:srgbClr val="FFFFFF"/>
                  </a:solidFill>
                  <a:latin typeface="Arial Black" pitchFamily="34" charset="0"/>
                  <a:ea typeface="メイリオ"/>
                  <a:cs typeface="メイリオ" pitchFamily="50" charset="-128"/>
                </a:rPr>
                <a:t>英語版利用者</a:t>
              </a:r>
            </a:p>
          </p:txBody>
        </p:sp>
      </p:grpSp>
      <p:sp>
        <p:nvSpPr>
          <p:cNvPr id="2" name="フッター プレースホルダー 3">
            <a:extLst>
              <a:ext uri="{FF2B5EF4-FFF2-40B4-BE49-F238E27FC236}">
                <a16:creationId xmlns:a16="http://schemas.microsoft.com/office/drawing/2014/main" id="{460A66F3-DA50-2FD7-EC40-C3932AFA76C2}"/>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39264071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kumimoji="1" lang="ja-JP" altLang="en-US" dirty="0"/>
              <a:t>グローバル対応</a:t>
            </a:r>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p:txBody>
          <a:bodyPr/>
          <a:lstStyle/>
          <a:p>
            <a:r>
              <a:rPr lang="ja-JP" altLang="en-US" dirty="0">
                <a:solidFill>
                  <a:srgbClr val="008CCF"/>
                </a:solidFill>
              </a:rPr>
              <a:t>外貨建て取引の評価替機能</a:t>
            </a:r>
          </a:p>
          <a:p>
            <a:endParaRPr kumimoji="1" lang="ja-JP" altLang="en-US" dirty="0"/>
          </a:p>
        </p:txBody>
      </p:sp>
      <p:sp>
        <p:nvSpPr>
          <p:cNvPr id="6" name="テキスト プレースホルダー 5"/>
          <p:cNvSpPr>
            <a:spLocks noGrp="1"/>
          </p:cNvSpPr>
          <p:nvPr>
            <p:ph type="body" sz="quarter" idx="17"/>
          </p:nvPr>
        </p:nvSpPr>
        <p:spPr>
          <a:xfrm>
            <a:off x="359729" y="888288"/>
            <a:ext cx="8640763" cy="279306"/>
          </a:xfrm>
        </p:spPr>
        <p:txBody>
          <a:bodyPr/>
          <a:lstStyle/>
          <a:p>
            <a:r>
              <a:rPr lang="ja-JP" altLang="en-US" dirty="0">
                <a:solidFill>
                  <a:prstClr val="black"/>
                </a:solidFill>
                <a:cs typeface="メイリオ" pitchFamily="50" charset="-128"/>
              </a:rPr>
              <a:t>外貨建てで入力した仕訳を邦貨に自動換算します。複数の外貨種類とレートの管理が行え、期末の為替差損益の計上、外貨残高の管理が可能です</a:t>
            </a:r>
            <a:endParaRPr lang="ja-JP" altLang="en-US" dirty="0"/>
          </a:p>
          <a:p>
            <a:endParaRPr kumimoji="1" lang="ja-JP" altLang="en-US" dirty="0"/>
          </a:p>
        </p:txBody>
      </p:sp>
      <p:cxnSp>
        <p:nvCxnSpPr>
          <p:cNvPr id="15" name="直線矢印コネクタ 14">
            <a:extLst>
              <a:ext uri="{FF2B5EF4-FFF2-40B4-BE49-F238E27FC236}">
                <a16:creationId xmlns:a16="http://schemas.microsoft.com/office/drawing/2014/main" id="{647CF4CD-1D14-0C3F-27D1-5DDC75098187}"/>
              </a:ext>
            </a:extLst>
          </p:cNvPr>
          <p:cNvCxnSpPr>
            <a:cxnSpLocks/>
          </p:cNvCxnSpPr>
          <p:nvPr/>
        </p:nvCxnSpPr>
        <p:spPr>
          <a:xfrm>
            <a:off x="4411256" y="2313504"/>
            <a:ext cx="12507" cy="515320"/>
          </a:xfrm>
          <a:prstGeom prst="straightConnector1">
            <a:avLst/>
          </a:prstGeom>
          <a:ln w="63500">
            <a:solidFill>
              <a:srgbClr val="7F7F7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E821F73D-E422-05D7-2771-38C02002A5E1}"/>
              </a:ext>
            </a:extLst>
          </p:cNvPr>
          <p:cNvSpPr txBox="1"/>
          <p:nvPr/>
        </p:nvSpPr>
        <p:spPr>
          <a:xfrm>
            <a:off x="4514359" y="2333181"/>
            <a:ext cx="2032131" cy="430887"/>
          </a:xfrm>
          <a:prstGeom prst="rect">
            <a:avLst/>
          </a:prstGeom>
          <a:noFill/>
        </p:spPr>
        <p:txBody>
          <a:bodyPr wrap="square" rtlCol="0">
            <a:spAutoFit/>
          </a:bodyPr>
          <a:lstStyle/>
          <a:p>
            <a:r>
              <a:rPr lang="ja-JP" altLang="en-US" sz="1100" dirty="0">
                <a:latin typeface="+mn-ea"/>
              </a:rPr>
              <a:t>登録 </a:t>
            </a:r>
            <a:r>
              <a:rPr lang="en-US" altLang="ja-JP" sz="1100" dirty="0">
                <a:latin typeface="+mn-ea"/>
              </a:rPr>
              <a:t>or</a:t>
            </a:r>
            <a:r>
              <a:rPr lang="ja-JP" altLang="en-US" sz="1100" dirty="0">
                <a:latin typeface="+mn-ea"/>
              </a:rPr>
              <a:t> 外部取込</a:t>
            </a:r>
            <a:endParaRPr lang="en-US" altLang="ja-JP" sz="1100" dirty="0">
              <a:latin typeface="+mn-ea"/>
            </a:endParaRPr>
          </a:p>
          <a:p>
            <a:r>
              <a:rPr lang="ja-JP" altLang="en-US" sz="1100" dirty="0">
                <a:latin typeface="+mn-ea"/>
              </a:rPr>
              <a:t>バッジ実行ツールにも対応</a:t>
            </a:r>
          </a:p>
        </p:txBody>
      </p:sp>
      <p:grpSp>
        <p:nvGrpSpPr>
          <p:cNvPr id="192" name="グループ化 191">
            <a:extLst>
              <a:ext uri="{FF2B5EF4-FFF2-40B4-BE49-F238E27FC236}">
                <a16:creationId xmlns:a16="http://schemas.microsoft.com/office/drawing/2014/main" id="{71965CAB-6D08-92E2-9542-B5F4E4799B0F}"/>
              </a:ext>
            </a:extLst>
          </p:cNvPr>
          <p:cNvGrpSpPr/>
          <p:nvPr/>
        </p:nvGrpSpPr>
        <p:grpSpPr>
          <a:xfrm>
            <a:off x="7011726" y="1936918"/>
            <a:ext cx="1348817" cy="1223411"/>
            <a:chOff x="6840252" y="2031687"/>
            <a:chExt cx="1080000" cy="898329"/>
          </a:xfrm>
        </p:grpSpPr>
        <p:sp>
          <p:nvSpPr>
            <p:cNvPr id="193" name="テキスト ボックス 192">
              <a:extLst>
                <a:ext uri="{FF2B5EF4-FFF2-40B4-BE49-F238E27FC236}">
                  <a16:creationId xmlns:a16="http://schemas.microsoft.com/office/drawing/2014/main" id="{80A25BB0-25EB-C097-7BEC-A0F1107B15E1}"/>
                </a:ext>
              </a:extLst>
            </p:cNvPr>
            <p:cNvSpPr txBox="1"/>
            <p:nvPr/>
          </p:nvSpPr>
          <p:spPr>
            <a:xfrm>
              <a:off x="6840252" y="2183890"/>
              <a:ext cx="1080000" cy="338992"/>
            </a:xfrm>
            <a:prstGeom prst="rect">
              <a:avLst/>
            </a:prstGeom>
            <a:noFill/>
            <a:ln>
              <a:noFill/>
            </a:ln>
          </p:spPr>
          <p:txBody>
            <a:bodyPr wrap="square" rtlCol="0">
              <a:spAutoFit/>
            </a:bodyPr>
            <a:lstStyle/>
            <a:p>
              <a:pPr algn="ctr">
                <a:defRPr/>
              </a:pPr>
              <a:r>
                <a:rPr kumimoji="0" lang="ja-JP" altLang="en-US" sz="1200" b="1" kern="0" dirty="0">
                  <a:solidFill>
                    <a:prstClr val="black">
                      <a:lumMod val="65000"/>
                      <a:lumOff val="35000"/>
                    </a:prstClr>
                  </a:solidFill>
                </a:rPr>
                <a:t>為替評価替</a:t>
              </a:r>
              <a:endParaRPr kumimoji="0" lang="en-US" altLang="ja-JP" sz="1200" b="1" kern="0" dirty="0">
                <a:solidFill>
                  <a:prstClr val="black">
                    <a:lumMod val="65000"/>
                    <a:lumOff val="35000"/>
                  </a:prstClr>
                </a:solidFill>
              </a:endParaRPr>
            </a:p>
            <a:p>
              <a:pPr algn="ctr">
                <a:defRPr/>
              </a:pPr>
              <a:r>
                <a:rPr kumimoji="0" lang="ja-JP" altLang="en-US" sz="1200" b="1" kern="0" dirty="0">
                  <a:solidFill>
                    <a:prstClr val="black">
                      <a:lumMod val="65000"/>
                      <a:lumOff val="35000"/>
                    </a:prstClr>
                  </a:solidFill>
                </a:rPr>
                <a:t>データ作成</a:t>
              </a:r>
              <a:endParaRPr kumimoji="0" lang="en-US" altLang="ja-JP" sz="1200" b="1" kern="0" dirty="0">
                <a:solidFill>
                  <a:prstClr val="black">
                    <a:lumMod val="65000"/>
                    <a:lumOff val="35000"/>
                  </a:prstClr>
                </a:solidFill>
              </a:endParaRPr>
            </a:p>
          </p:txBody>
        </p:sp>
        <p:grpSp>
          <p:nvGrpSpPr>
            <p:cNvPr id="194" name="グループ化 525">
              <a:extLst>
                <a:ext uri="{FF2B5EF4-FFF2-40B4-BE49-F238E27FC236}">
                  <a16:creationId xmlns:a16="http://schemas.microsoft.com/office/drawing/2014/main" id="{404C3BF6-BC33-80BD-001A-1CA864A20D8C}"/>
                </a:ext>
              </a:extLst>
            </p:cNvPr>
            <p:cNvGrpSpPr/>
            <p:nvPr/>
          </p:nvGrpSpPr>
          <p:grpSpPr>
            <a:xfrm>
              <a:off x="6840252" y="2031687"/>
              <a:ext cx="1080000" cy="898329"/>
              <a:chOff x="3784104" y="1923679"/>
              <a:chExt cx="381000" cy="357461"/>
            </a:xfrm>
            <a:solidFill>
              <a:srgbClr val="008CCF"/>
            </a:solidFill>
          </p:grpSpPr>
          <p:sp>
            <p:nvSpPr>
              <p:cNvPr id="195" name="Freeform 560">
                <a:extLst>
                  <a:ext uri="{FF2B5EF4-FFF2-40B4-BE49-F238E27FC236}">
                    <a16:creationId xmlns:a16="http://schemas.microsoft.com/office/drawing/2014/main" id="{F1D1B8CA-9C16-2355-16E1-B8A34527CA25}"/>
                  </a:ext>
                </a:extLst>
              </p:cNvPr>
              <p:cNvSpPr>
                <a:spLocks/>
              </p:cNvSpPr>
              <p:nvPr/>
            </p:nvSpPr>
            <p:spPr bwMode="auto">
              <a:xfrm>
                <a:off x="3873004" y="2230340"/>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96" name="Freeform 561">
                <a:extLst>
                  <a:ext uri="{FF2B5EF4-FFF2-40B4-BE49-F238E27FC236}">
                    <a16:creationId xmlns:a16="http://schemas.microsoft.com/office/drawing/2014/main" id="{644FC80D-BCFA-8113-5BE4-582870C0CE94}"/>
                  </a:ext>
                </a:extLst>
              </p:cNvPr>
              <p:cNvSpPr>
                <a:spLocks noEditPoints="1"/>
              </p:cNvSpPr>
              <p:nvPr/>
            </p:nvSpPr>
            <p:spPr bwMode="auto">
              <a:xfrm>
                <a:off x="3784104" y="1923679"/>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sp>
        <p:nvSpPr>
          <p:cNvPr id="197" name="テキスト ボックス 196">
            <a:extLst>
              <a:ext uri="{FF2B5EF4-FFF2-40B4-BE49-F238E27FC236}">
                <a16:creationId xmlns:a16="http://schemas.microsoft.com/office/drawing/2014/main" id="{51C548D2-5018-5697-5085-5DE38C4C6B78}"/>
              </a:ext>
            </a:extLst>
          </p:cNvPr>
          <p:cNvSpPr txBox="1"/>
          <p:nvPr/>
        </p:nvSpPr>
        <p:spPr>
          <a:xfrm>
            <a:off x="6480211" y="3263082"/>
            <a:ext cx="2411846" cy="1169551"/>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nchor="ctr">
            <a:spAutoFit/>
          </a:bodyPr>
          <a:lstStyle/>
          <a:p>
            <a:pPr>
              <a:defRPr/>
            </a:pPr>
            <a:endParaRPr lang="en-US" altLang="ja-JP" sz="1000" dirty="0">
              <a:latin typeface="+mn-ea"/>
            </a:endParaRPr>
          </a:p>
          <a:p>
            <a:pPr>
              <a:defRPr/>
            </a:pPr>
            <a:r>
              <a:rPr lang="ja-JP" altLang="en-US" sz="1000" dirty="0">
                <a:latin typeface="+mn-ea"/>
              </a:rPr>
              <a:t>作成仕訳</a:t>
            </a:r>
            <a:endParaRPr lang="en-US" altLang="ja-JP" sz="1000" dirty="0">
              <a:latin typeface="+mn-ea"/>
            </a:endParaRPr>
          </a:p>
          <a:p>
            <a:pPr>
              <a:defRPr/>
            </a:pPr>
            <a:r>
              <a:rPr lang="ja-JP" altLang="en-US" sz="1000" dirty="0">
                <a:latin typeface="+mj-lt"/>
              </a:rPr>
              <a:t>　売掛金</a:t>
            </a:r>
            <a:r>
              <a:rPr lang="en-US" altLang="ja-JP" sz="1000" dirty="0">
                <a:latin typeface="+mj-lt"/>
              </a:rPr>
              <a:t>50,000</a:t>
            </a:r>
            <a:r>
              <a:rPr lang="ja-JP" altLang="en-US" sz="1000" dirty="0">
                <a:latin typeface="+mj-lt"/>
              </a:rPr>
              <a:t>／為替差益</a:t>
            </a:r>
            <a:r>
              <a:rPr lang="en-US" altLang="ja-JP" sz="1000" dirty="0">
                <a:latin typeface="+mj-lt"/>
              </a:rPr>
              <a:t>50,000</a:t>
            </a:r>
          </a:p>
          <a:p>
            <a:pPr>
              <a:defRPr/>
            </a:pPr>
            <a:endParaRPr lang="en-US" altLang="ja-JP" sz="1000" dirty="0">
              <a:latin typeface="+mj-lt"/>
            </a:endParaRPr>
          </a:p>
          <a:p>
            <a:pPr>
              <a:defRPr/>
            </a:pPr>
            <a:r>
              <a:rPr lang="ja-JP" altLang="en-US" sz="1000" dirty="0">
                <a:latin typeface="+mj-lt"/>
              </a:rPr>
              <a:t>（計算ロジック）</a:t>
            </a:r>
            <a:endParaRPr lang="en-US" altLang="ja-JP" sz="1000" dirty="0">
              <a:latin typeface="+mj-lt"/>
            </a:endParaRPr>
          </a:p>
          <a:p>
            <a:pPr>
              <a:defRPr/>
            </a:pPr>
            <a:r>
              <a:rPr lang="ja-JP" altLang="en-US" sz="1000" dirty="0">
                <a:latin typeface="+mn-ea"/>
              </a:rPr>
              <a:t>　</a:t>
            </a:r>
            <a:r>
              <a:rPr lang="en-US" altLang="ja-JP" sz="1000" dirty="0">
                <a:latin typeface="+mn-ea"/>
              </a:rPr>
              <a:t>10,000</a:t>
            </a:r>
            <a:r>
              <a:rPr lang="ja-JP" altLang="en-US" sz="1000" dirty="0">
                <a:latin typeface="+mn-ea"/>
              </a:rPr>
              <a:t>ドル</a:t>
            </a:r>
            <a:r>
              <a:rPr lang="en-US" altLang="ja-JP" sz="1000" dirty="0">
                <a:latin typeface="+mn-ea"/>
              </a:rPr>
              <a:t>×115</a:t>
            </a:r>
            <a:r>
              <a:rPr lang="ja-JP" altLang="en-US" sz="1000" dirty="0">
                <a:latin typeface="+mn-ea"/>
              </a:rPr>
              <a:t>円－</a:t>
            </a:r>
            <a:r>
              <a:rPr lang="en-US" altLang="ja-JP" sz="1000" dirty="0">
                <a:latin typeface="+mn-ea"/>
              </a:rPr>
              <a:t>1,100,000</a:t>
            </a:r>
            <a:r>
              <a:rPr lang="ja-JP" altLang="en-US" sz="1000" dirty="0">
                <a:latin typeface="+mn-ea"/>
              </a:rPr>
              <a:t>円</a:t>
            </a:r>
            <a:endParaRPr lang="en-US" altLang="ja-JP" sz="1000" dirty="0">
              <a:latin typeface="+mn-ea"/>
            </a:endParaRPr>
          </a:p>
          <a:p>
            <a:pPr>
              <a:defRPr/>
            </a:pPr>
            <a:endParaRPr lang="en-US" altLang="ja-JP" sz="1000" dirty="0">
              <a:latin typeface="+mj-lt"/>
            </a:endParaRPr>
          </a:p>
        </p:txBody>
      </p:sp>
      <p:grpSp>
        <p:nvGrpSpPr>
          <p:cNvPr id="63" name="グループ化 62">
            <a:extLst>
              <a:ext uri="{FF2B5EF4-FFF2-40B4-BE49-F238E27FC236}">
                <a16:creationId xmlns:a16="http://schemas.microsoft.com/office/drawing/2014/main" id="{79F50686-714B-EEDC-45B9-10F875983430}"/>
              </a:ext>
            </a:extLst>
          </p:cNvPr>
          <p:cNvGrpSpPr/>
          <p:nvPr/>
        </p:nvGrpSpPr>
        <p:grpSpPr>
          <a:xfrm>
            <a:off x="186762" y="1517793"/>
            <a:ext cx="3610562" cy="3074865"/>
            <a:chOff x="182296" y="1331507"/>
            <a:chExt cx="4047528" cy="3406418"/>
          </a:xfrm>
        </p:grpSpPr>
        <p:sp>
          <p:nvSpPr>
            <p:cNvPr id="7" name="正方形/長方形 6">
              <a:extLst>
                <a:ext uri="{FF2B5EF4-FFF2-40B4-BE49-F238E27FC236}">
                  <a16:creationId xmlns:a16="http://schemas.microsoft.com/office/drawing/2014/main" id="{095398C9-20EE-EFD2-8B0F-346515333EB4}"/>
                </a:ext>
              </a:extLst>
            </p:cNvPr>
            <p:cNvSpPr/>
            <p:nvPr/>
          </p:nvSpPr>
          <p:spPr>
            <a:xfrm>
              <a:off x="298501" y="1710350"/>
              <a:ext cx="3931323" cy="3027575"/>
            </a:xfrm>
            <a:prstGeom prst="rect">
              <a:avLst/>
            </a:prstGeom>
            <a:solidFill>
              <a:schemeClr val="accent2">
                <a:lumMod val="20000"/>
                <a:lumOff val="8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8" name="テキスト ボックス 7">
              <a:extLst>
                <a:ext uri="{FF2B5EF4-FFF2-40B4-BE49-F238E27FC236}">
                  <a16:creationId xmlns:a16="http://schemas.microsoft.com/office/drawing/2014/main" id="{A0AABAF9-9FB3-86D6-3FCA-B7DC7DF51D90}"/>
                </a:ext>
              </a:extLst>
            </p:cNvPr>
            <p:cNvSpPr txBox="1"/>
            <p:nvPr/>
          </p:nvSpPr>
          <p:spPr>
            <a:xfrm>
              <a:off x="359574" y="1621687"/>
              <a:ext cx="1587049" cy="2864246"/>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勘定科目</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補助科目</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部門</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取引先</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100" kern="0" dirty="0">
                  <a:solidFill>
                    <a:prstClr val="black"/>
                  </a:solidFill>
                </a:rPr>
                <a:t>外貨コード</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100" kern="0" dirty="0">
                  <a:solidFill>
                    <a:prstClr val="black"/>
                  </a:solidFill>
                </a:rPr>
                <a:t>レート</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100" kern="0" dirty="0">
                  <a:solidFill>
                    <a:prstClr val="black"/>
                  </a:solidFill>
                </a:rPr>
                <a:t>換算レート</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100" kern="0" dirty="0">
                  <a:solidFill>
                    <a:prstClr val="black"/>
                  </a:solidFill>
                </a:rPr>
                <a:t>外貨金額</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100" kern="0" dirty="0">
                  <a:solidFill>
                    <a:prstClr val="black"/>
                  </a:solidFill>
                </a:rPr>
                <a:t>金額</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100" kern="0" dirty="0">
                  <a:solidFill>
                    <a:prstClr val="black"/>
                  </a:solidFill>
                </a:rPr>
                <a:t>明細摘要１</a:t>
              </a:r>
              <a:endParaRPr kumimoji="0" lang="en-US" altLang="ja-JP" sz="1100" kern="0" dirty="0">
                <a:solidFill>
                  <a:prstClr val="black"/>
                </a:solidFill>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明細摘要２</a:t>
              </a:r>
              <a:endParaRPr kumimoji="0" lang="en-US" altLang="ja-JP" sz="1100" b="0" i="0" u="none" strike="noStrike" kern="0" cap="none" spc="0" normalizeH="0" baseline="0" noProof="0" dirty="0">
                <a:ln>
                  <a:noFill/>
                </a:ln>
                <a:solidFill>
                  <a:prstClr val="black"/>
                </a:solidFill>
                <a:effectLst/>
                <a:uLnTx/>
                <a:uFillTx/>
              </a:endParaRPr>
            </a:p>
          </p:txBody>
        </p:sp>
        <p:sp>
          <p:nvSpPr>
            <p:cNvPr id="9" name="正方形/長方形 8">
              <a:extLst>
                <a:ext uri="{FF2B5EF4-FFF2-40B4-BE49-F238E27FC236}">
                  <a16:creationId xmlns:a16="http://schemas.microsoft.com/office/drawing/2014/main" id="{647002B2-582C-BC5F-93F2-17292343AF8F}"/>
                </a:ext>
              </a:extLst>
            </p:cNvPr>
            <p:cNvSpPr/>
            <p:nvPr/>
          </p:nvSpPr>
          <p:spPr>
            <a:xfrm>
              <a:off x="298501" y="2771347"/>
              <a:ext cx="3931322" cy="1386550"/>
            </a:xfrm>
            <a:prstGeom prst="rect">
              <a:avLst/>
            </a:prstGeom>
            <a:noFill/>
            <a:ln w="25400" cap="flat" cmpd="sng" algn="ctr">
              <a:solidFill>
                <a:srgbClr val="EE5500">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grpSp>
          <p:nvGrpSpPr>
            <p:cNvPr id="10" name="グループ化 9">
              <a:extLst>
                <a:ext uri="{FF2B5EF4-FFF2-40B4-BE49-F238E27FC236}">
                  <a16:creationId xmlns:a16="http://schemas.microsoft.com/office/drawing/2014/main" id="{5D8C1EB8-4460-6FAF-B4BA-A96E611045AE}"/>
                </a:ext>
              </a:extLst>
            </p:cNvPr>
            <p:cNvGrpSpPr/>
            <p:nvPr/>
          </p:nvGrpSpPr>
          <p:grpSpPr>
            <a:xfrm>
              <a:off x="1471615" y="1725920"/>
              <a:ext cx="2638556" cy="216000"/>
              <a:chOff x="5895959" y="1183419"/>
              <a:chExt cx="2638556" cy="216000"/>
            </a:xfrm>
            <a:solidFill>
              <a:schemeClr val="bg1"/>
            </a:solidFill>
          </p:grpSpPr>
          <p:sp>
            <p:nvSpPr>
              <p:cNvPr id="13" name="正方形/長方形 12">
                <a:extLst>
                  <a:ext uri="{FF2B5EF4-FFF2-40B4-BE49-F238E27FC236}">
                    <a16:creationId xmlns:a16="http://schemas.microsoft.com/office/drawing/2014/main" id="{11A1F766-1344-14BA-5FCA-CA1A2D0409D8}"/>
                  </a:ext>
                </a:extLst>
              </p:cNvPr>
              <p:cNvSpPr>
                <a:spLocks/>
              </p:cNvSpPr>
              <p:nvPr/>
            </p:nvSpPr>
            <p:spPr>
              <a:xfrm>
                <a:off x="6836862" y="1183419"/>
                <a:ext cx="1697653"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14" name="正方形/長方形 13">
                <a:extLst>
                  <a:ext uri="{FF2B5EF4-FFF2-40B4-BE49-F238E27FC236}">
                    <a16:creationId xmlns:a16="http://schemas.microsoft.com/office/drawing/2014/main" id="{5AE4D2A9-364D-3DE8-7E11-6C700193E081}"/>
                  </a:ext>
                </a:extLst>
              </p:cNvPr>
              <p:cNvSpPr>
                <a:spLocks/>
              </p:cNvSpPr>
              <p:nvPr/>
            </p:nvSpPr>
            <p:spPr>
              <a:xfrm>
                <a:off x="5895959" y="1183419"/>
                <a:ext cx="878400"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grpSp>
        <p:sp>
          <p:nvSpPr>
            <p:cNvPr id="17" name="テキスト ボックス 16">
              <a:extLst>
                <a:ext uri="{FF2B5EF4-FFF2-40B4-BE49-F238E27FC236}">
                  <a16:creationId xmlns:a16="http://schemas.microsoft.com/office/drawing/2014/main" id="{F6EEFB97-9F0E-99F2-F0C9-DD32128061D8}"/>
                </a:ext>
              </a:extLst>
            </p:cNvPr>
            <p:cNvSpPr txBox="1"/>
            <p:nvPr/>
          </p:nvSpPr>
          <p:spPr>
            <a:xfrm>
              <a:off x="1603731" y="1727654"/>
              <a:ext cx="625492" cy="261610"/>
            </a:xfrm>
            <a:prstGeom prst="rect">
              <a:avLst/>
            </a:prstGeom>
            <a:noFill/>
          </p:spPr>
          <p:txBody>
            <a:bodyPr wrap="none" rtlCol="0">
              <a:spAutoFit/>
            </a:bodyPr>
            <a:lstStyle/>
            <a:p>
              <a:pPr algn="ctr"/>
              <a:r>
                <a:rPr kumimoji="1" lang="en-US" altLang="ja-JP" sz="1100"/>
                <a:t>40100</a:t>
              </a:r>
              <a:endParaRPr kumimoji="1" lang="ja-JP" altLang="en-US" sz="1100"/>
            </a:p>
          </p:txBody>
        </p:sp>
        <p:grpSp>
          <p:nvGrpSpPr>
            <p:cNvPr id="18" name="グループ化 17">
              <a:extLst>
                <a:ext uri="{FF2B5EF4-FFF2-40B4-BE49-F238E27FC236}">
                  <a16:creationId xmlns:a16="http://schemas.microsoft.com/office/drawing/2014/main" id="{DDB835EC-A365-CAAC-7D20-44B8B620B4B8}"/>
                </a:ext>
              </a:extLst>
            </p:cNvPr>
            <p:cNvGrpSpPr/>
            <p:nvPr/>
          </p:nvGrpSpPr>
          <p:grpSpPr>
            <a:xfrm>
              <a:off x="1471615" y="2268114"/>
              <a:ext cx="2638556" cy="216000"/>
              <a:chOff x="5895959" y="1183419"/>
              <a:chExt cx="2638556" cy="216000"/>
            </a:xfrm>
            <a:solidFill>
              <a:schemeClr val="bg1"/>
            </a:solidFill>
          </p:grpSpPr>
          <p:sp>
            <p:nvSpPr>
              <p:cNvPr id="19" name="正方形/長方形 18">
                <a:extLst>
                  <a:ext uri="{FF2B5EF4-FFF2-40B4-BE49-F238E27FC236}">
                    <a16:creationId xmlns:a16="http://schemas.microsoft.com/office/drawing/2014/main" id="{9B833505-AA35-FA94-4C34-EEB782CC3626}"/>
                  </a:ext>
                </a:extLst>
              </p:cNvPr>
              <p:cNvSpPr>
                <a:spLocks/>
              </p:cNvSpPr>
              <p:nvPr/>
            </p:nvSpPr>
            <p:spPr>
              <a:xfrm>
                <a:off x="6836862" y="1183419"/>
                <a:ext cx="1697653"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20" name="正方形/長方形 19">
                <a:extLst>
                  <a:ext uri="{FF2B5EF4-FFF2-40B4-BE49-F238E27FC236}">
                    <a16:creationId xmlns:a16="http://schemas.microsoft.com/office/drawing/2014/main" id="{72CEE952-03B2-D5AD-F5FF-324BF9F3525A}"/>
                  </a:ext>
                </a:extLst>
              </p:cNvPr>
              <p:cNvSpPr>
                <a:spLocks/>
              </p:cNvSpPr>
              <p:nvPr/>
            </p:nvSpPr>
            <p:spPr>
              <a:xfrm>
                <a:off x="5895959" y="1183419"/>
                <a:ext cx="878400"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grpSp>
        <p:grpSp>
          <p:nvGrpSpPr>
            <p:cNvPr id="21" name="グループ化 20">
              <a:extLst>
                <a:ext uri="{FF2B5EF4-FFF2-40B4-BE49-F238E27FC236}">
                  <a16:creationId xmlns:a16="http://schemas.microsoft.com/office/drawing/2014/main" id="{81074436-1535-0559-88D5-3E43F2B13D0B}"/>
                </a:ext>
              </a:extLst>
            </p:cNvPr>
            <p:cNvGrpSpPr/>
            <p:nvPr/>
          </p:nvGrpSpPr>
          <p:grpSpPr>
            <a:xfrm>
              <a:off x="1471615" y="1997017"/>
              <a:ext cx="2638556" cy="216000"/>
              <a:chOff x="5895959" y="1183419"/>
              <a:chExt cx="2638556" cy="216000"/>
            </a:xfrm>
          </p:grpSpPr>
          <p:sp>
            <p:nvSpPr>
              <p:cNvPr id="22" name="正方形/長方形 21">
                <a:extLst>
                  <a:ext uri="{FF2B5EF4-FFF2-40B4-BE49-F238E27FC236}">
                    <a16:creationId xmlns:a16="http://schemas.microsoft.com/office/drawing/2014/main" id="{8F07AA9A-7E15-1F23-6CFA-772C2DB8F010}"/>
                  </a:ext>
                </a:extLst>
              </p:cNvPr>
              <p:cNvSpPr>
                <a:spLocks/>
              </p:cNvSpPr>
              <p:nvPr/>
            </p:nvSpPr>
            <p:spPr>
              <a:xfrm>
                <a:off x="6836862" y="1183419"/>
                <a:ext cx="1697653" cy="216000"/>
              </a:xfrm>
              <a:prstGeom prst="rect">
                <a:avLst/>
              </a:prstGeom>
              <a:solidFill>
                <a:schemeClr val="bg2">
                  <a:lumMod val="75000"/>
                </a:schemeClr>
              </a:solid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23" name="正方形/長方形 22">
                <a:extLst>
                  <a:ext uri="{FF2B5EF4-FFF2-40B4-BE49-F238E27FC236}">
                    <a16:creationId xmlns:a16="http://schemas.microsoft.com/office/drawing/2014/main" id="{B8482749-E7EB-43BA-A2FD-764D3D2507DD}"/>
                  </a:ext>
                </a:extLst>
              </p:cNvPr>
              <p:cNvSpPr>
                <a:spLocks/>
              </p:cNvSpPr>
              <p:nvPr/>
            </p:nvSpPr>
            <p:spPr>
              <a:xfrm>
                <a:off x="5895959" y="1183419"/>
                <a:ext cx="878400" cy="216000"/>
              </a:xfrm>
              <a:prstGeom prst="rect">
                <a:avLst/>
              </a:prstGeom>
              <a:solidFill>
                <a:schemeClr val="bg2">
                  <a:lumMod val="75000"/>
                </a:schemeClr>
              </a:solid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grpSp>
        <p:grpSp>
          <p:nvGrpSpPr>
            <p:cNvPr id="24" name="グループ化 23">
              <a:extLst>
                <a:ext uri="{FF2B5EF4-FFF2-40B4-BE49-F238E27FC236}">
                  <a16:creationId xmlns:a16="http://schemas.microsoft.com/office/drawing/2014/main" id="{4E1C9916-6E01-701A-7C8B-01583C9DF147}"/>
                </a:ext>
              </a:extLst>
            </p:cNvPr>
            <p:cNvGrpSpPr/>
            <p:nvPr/>
          </p:nvGrpSpPr>
          <p:grpSpPr>
            <a:xfrm>
              <a:off x="1471615" y="2539211"/>
              <a:ext cx="2638556" cy="216000"/>
              <a:chOff x="5895959" y="1183419"/>
              <a:chExt cx="2638556" cy="216000"/>
            </a:xfrm>
            <a:solidFill>
              <a:schemeClr val="bg2"/>
            </a:solidFill>
          </p:grpSpPr>
          <p:sp>
            <p:nvSpPr>
              <p:cNvPr id="25" name="正方形/長方形 24">
                <a:extLst>
                  <a:ext uri="{FF2B5EF4-FFF2-40B4-BE49-F238E27FC236}">
                    <a16:creationId xmlns:a16="http://schemas.microsoft.com/office/drawing/2014/main" id="{A7F5E4F1-7CB2-C42B-A9F6-02FD7AFE1F94}"/>
                  </a:ext>
                </a:extLst>
              </p:cNvPr>
              <p:cNvSpPr>
                <a:spLocks/>
              </p:cNvSpPr>
              <p:nvPr/>
            </p:nvSpPr>
            <p:spPr>
              <a:xfrm>
                <a:off x="6836862" y="1183419"/>
                <a:ext cx="1697653"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26" name="正方形/長方形 25">
                <a:extLst>
                  <a:ext uri="{FF2B5EF4-FFF2-40B4-BE49-F238E27FC236}">
                    <a16:creationId xmlns:a16="http://schemas.microsoft.com/office/drawing/2014/main" id="{2391721F-5AF6-A973-F3CA-22C6F52A423D}"/>
                  </a:ext>
                </a:extLst>
              </p:cNvPr>
              <p:cNvSpPr>
                <a:spLocks/>
              </p:cNvSpPr>
              <p:nvPr/>
            </p:nvSpPr>
            <p:spPr>
              <a:xfrm>
                <a:off x="5895959" y="1183419"/>
                <a:ext cx="878400"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grpSp>
        <p:sp>
          <p:nvSpPr>
            <p:cNvPr id="27" name="正方形/長方形 26">
              <a:extLst>
                <a:ext uri="{FF2B5EF4-FFF2-40B4-BE49-F238E27FC236}">
                  <a16:creationId xmlns:a16="http://schemas.microsoft.com/office/drawing/2014/main" id="{87DEB089-9BF6-23C4-A87E-34D3F7C8E8C0}"/>
                </a:ext>
              </a:extLst>
            </p:cNvPr>
            <p:cNvSpPr>
              <a:spLocks/>
            </p:cNvSpPr>
            <p:nvPr/>
          </p:nvSpPr>
          <p:spPr>
            <a:xfrm>
              <a:off x="1471615" y="2807748"/>
              <a:ext cx="878400" cy="216000"/>
            </a:xfrm>
            <a:prstGeom prst="rect">
              <a:avLst/>
            </a:prstGeom>
            <a:solidFill>
              <a:schemeClr val="bg1"/>
            </a:solid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grpSp>
          <p:nvGrpSpPr>
            <p:cNvPr id="28" name="グループ化 27">
              <a:extLst>
                <a:ext uri="{FF2B5EF4-FFF2-40B4-BE49-F238E27FC236}">
                  <a16:creationId xmlns:a16="http://schemas.microsoft.com/office/drawing/2014/main" id="{9D1C491C-8457-E38F-B2C4-204E14C92C16}"/>
                </a:ext>
              </a:extLst>
            </p:cNvPr>
            <p:cNvGrpSpPr/>
            <p:nvPr/>
          </p:nvGrpSpPr>
          <p:grpSpPr>
            <a:xfrm>
              <a:off x="1471615" y="3078845"/>
              <a:ext cx="2638556" cy="216000"/>
              <a:chOff x="5895959" y="1183419"/>
              <a:chExt cx="2638556" cy="216000"/>
            </a:xfrm>
            <a:solidFill>
              <a:schemeClr val="bg1"/>
            </a:solidFill>
          </p:grpSpPr>
          <p:sp>
            <p:nvSpPr>
              <p:cNvPr id="29" name="正方形/長方形 28">
                <a:extLst>
                  <a:ext uri="{FF2B5EF4-FFF2-40B4-BE49-F238E27FC236}">
                    <a16:creationId xmlns:a16="http://schemas.microsoft.com/office/drawing/2014/main" id="{A4E4CD28-59EC-64B5-811F-8B3ECDA96CAA}"/>
                  </a:ext>
                </a:extLst>
              </p:cNvPr>
              <p:cNvSpPr>
                <a:spLocks/>
              </p:cNvSpPr>
              <p:nvPr/>
            </p:nvSpPr>
            <p:spPr>
              <a:xfrm>
                <a:off x="6836862" y="1183419"/>
                <a:ext cx="1697653"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30" name="正方形/長方形 29">
                <a:extLst>
                  <a:ext uri="{FF2B5EF4-FFF2-40B4-BE49-F238E27FC236}">
                    <a16:creationId xmlns:a16="http://schemas.microsoft.com/office/drawing/2014/main" id="{EA0AB1B3-09A0-FF37-DF05-3BD59E6F50F9}"/>
                  </a:ext>
                </a:extLst>
              </p:cNvPr>
              <p:cNvSpPr>
                <a:spLocks/>
              </p:cNvSpPr>
              <p:nvPr/>
            </p:nvSpPr>
            <p:spPr>
              <a:xfrm>
                <a:off x="5895959" y="1183419"/>
                <a:ext cx="878400" cy="216000"/>
              </a:xfrm>
              <a:prstGeom prst="rect">
                <a:avLst/>
              </a:prstGeom>
              <a:grp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grpSp>
        <p:grpSp>
          <p:nvGrpSpPr>
            <p:cNvPr id="31" name="グループ化 30">
              <a:extLst>
                <a:ext uri="{FF2B5EF4-FFF2-40B4-BE49-F238E27FC236}">
                  <a16:creationId xmlns:a16="http://schemas.microsoft.com/office/drawing/2014/main" id="{223B5E82-EEA7-0256-197C-4280AB339828}"/>
                </a:ext>
              </a:extLst>
            </p:cNvPr>
            <p:cNvGrpSpPr/>
            <p:nvPr/>
          </p:nvGrpSpPr>
          <p:grpSpPr>
            <a:xfrm>
              <a:off x="1471615" y="3349942"/>
              <a:ext cx="2638556" cy="216000"/>
              <a:chOff x="5895959" y="1183419"/>
              <a:chExt cx="2638556" cy="216000"/>
            </a:xfrm>
            <a:solidFill>
              <a:schemeClr val="bg2"/>
            </a:solidFill>
          </p:grpSpPr>
          <p:sp>
            <p:nvSpPr>
              <p:cNvPr id="32" name="正方形/長方形 31">
                <a:extLst>
                  <a:ext uri="{FF2B5EF4-FFF2-40B4-BE49-F238E27FC236}">
                    <a16:creationId xmlns:a16="http://schemas.microsoft.com/office/drawing/2014/main" id="{F5432C7C-5B82-9727-0F0C-857E62E01695}"/>
                  </a:ext>
                </a:extLst>
              </p:cNvPr>
              <p:cNvSpPr>
                <a:spLocks/>
              </p:cNvSpPr>
              <p:nvPr/>
            </p:nvSpPr>
            <p:spPr>
              <a:xfrm>
                <a:off x="6836862" y="1183419"/>
                <a:ext cx="1697653"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33" name="正方形/長方形 32">
                <a:extLst>
                  <a:ext uri="{FF2B5EF4-FFF2-40B4-BE49-F238E27FC236}">
                    <a16:creationId xmlns:a16="http://schemas.microsoft.com/office/drawing/2014/main" id="{D8A9A746-CB1B-8796-84DB-A24BA983CA04}"/>
                  </a:ext>
                </a:extLst>
              </p:cNvPr>
              <p:cNvSpPr>
                <a:spLocks/>
              </p:cNvSpPr>
              <p:nvPr/>
            </p:nvSpPr>
            <p:spPr>
              <a:xfrm>
                <a:off x="5895959" y="1183419"/>
                <a:ext cx="878400" cy="216000"/>
              </a:xfrm>
              <a:prstGeom prst="rect">
                <a:avLst/>
              </a:prstGeom>
              <a:no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grpSp>
        <p:grpSp>
          <p:nvGrpSpPr>
            <p:cNvPr id="34" name="グループ化 33">
              <a:extLst>
                <a:ext uri="{FF2B5EF4-FFF2-40B4-BE49-F238E27FC236}">
                  <a16:creationId xmlns:a16="http://schemas.microsoft.com/office/drawing/2014/main" id="{625BA4B2-C447-3255-57EA-6FFE8479E2B4}"/>
                </a:ext>
              </a:extLst>
            </p:cNvPr>
            <p:cNvGrpSpPr/>
            <p:nvPr/>
          </p:nvGrpSpPr>
          <p:grpSpPr>
            <a:xfrm>
              <a:off x="1471615" y="4186939"/>
              <a:ext cx="2638556" cy="216000"/>
              <a:chOff x="5895959" y="1183419"/>
              <a:chExt cx="2638556" cy="216000"/>
            </a:xfrm>
            <a:solidFill>
              <a:schemeClr val="bg2"/>
            </a:solidFill>
          </p:grpSpPr>
          <p:sp>
            <p:nvSpPr>
              <p:cNvPr id="35" name="正方形/長方形 34">
                <a:extLst>
                  <a:ext uri="{FF2B5EF4-FFF2-40B4-BE49-F238E27FC236}">
                    <a16:creationId xmlns:a16="http://schemas.microsoft.com/office/drawing/2014/main" id="{46EC2F3A-684D-9AE0-A227-94C95B447F3A}"/>
                  </a:ext>
                </a:extLst>
              </p:cNvPr>
              <p:cNvSpPr>
                <a:spLocks/>
              </p:cNvSpPr>
              <p:nvPr/>
            </p:nvSpPr>
            <p:spPr>
              <a:xfrm>
                <a:off x="6836862" y="1183419"/>
                <a:ext cx="1697653"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36" name="正方形/長方形 35">
                <a:extLst>
                  <a:ext uri="{FF2B5EF4-FFF2-40B4-BE49-F238E27FC236}">
                    <a16:creationId xmlns:a16="http://schemas.microsoft.com/office/drawing/2014/main" id="{2E77AD19-5E80-8B72-A01E-FB338A2DAF33}"/>
                  </a:ext>
                </a:extLst>
              </p:cNvPr>
              <p:cNvSpPr>
                <a:spLocks/>
              </p:cNvSpPr>
              <p:nvPr/>
            </p:nvSpPr>
            <p:spPr>
              <a:xfrm>
                <a:off x="5895959" y="1183419"/>
                <a:ext cx="878400"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grpSp>
        <p:grpSp>
          <p:nvGrpSpPr>
            <p:cNvPr id="37" name="グループ化 36">
              <a:extLst>
                <a:ext uri="{FF2B5EF4-FFF2-40B4-BE49-F238E27FC236}">
                  <a16:creationId xmlns:a16="http://schemas.microsoft.com/office/drawing/2014/main" id="{15431785-73C3-FFED-2994-E3CC60E3E07C}"/>
                </a:ext>
              </a:extLst>
            </p:cNvPr>
            <p:cNvGrpSpPr/>
            <p:nvPr/>
          </p:nvGrpSpPr>
          <p:grpSpPr>
            <a:xfrm>
              <a:off x="1471615" y="4458033"/>
              <a:ext cx="2638556" cy="216000"/>
              <a:chOff x="5895959" y="1183419"/>
              <a:chExt cx="2638556" cy="216000"/>
            </a:xfrm>
            <a:solidFill>
              <a:schemeClr val="bg2"/>
            </a:solidFill>
          </p:grpSpPr>
          <p:sp>
            <p:nvSpPr>
              <p:cNvPr id="38" name="正方形/長方形 37">
                <a:extLst>
                  <a:ext uri="{FF2B5EF4-FFF2-40B4-BE49-F238E27FC236}">
                    <a16:creationId xmlns:a16="http://schemas.microsoft.com/office/drawing/2014/main" id="{29CAC38B-5A66-5B51-6E84-C9F69E697F8F}"/>
                  </a:ext>
                </a:extLst>
              </p:cNvPr>
              <p:cNvSpPr>
                <a:spLocks/>
              </p:cNvSpPr>
              <p:nvPr/>
            </p:nvSpPr>
            <p:spPr>
              <a:xfrm>
                <a:off x="6836862" y="1183419"/>
                <a:ext cx="1697653"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39" name="正方形/長方形 38">
                <a:extLst>
                  <a:ext uri="{FF2B5EF4-FFF2-40B4-BE49-F238E27FC236}">
                    <a16:creationId xmlns:a16="http://schemas.microsoft.com/office/drawing/2014/main" id="{87A148D8-BA5B-CFFA-8878-5D3F773A5804}"/>
                  </a:ext>
                </a:extLst>
              </p:cNvPr>
              <p:cNvSpPr>
                <a:spLocks/>
              </p:cNvSpPr>
              <p:nvPr/>
            </p:nvSpPr>
            <p:spPr>
              <a:xfrm>
                <a:off x="5895959" y="1183419"/>
                <a:ext cx="878400" cy="216000"/>
              </a:xfrm>
              <a:prstGeom prst="rect">
                <a:avLst/>
              </a:prstGeom>
              <a:no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grpSp>
        <p:sp>
          <p:nvSpPr>
            <p:cNvPr id="40" name="テキスト ボックス 39">
              <a:extLst>
                <a:ext uri="{FF2B5EF4-FFF2-40B4-BE49-F238E27FC236}">
                  <a16:creationId xmlns:a16="http://schemas.microsoft.com/office/drawing/2014/main" id="{DB528DB1-3229-6A2C-325F-2586B169FA23}"/>
                </a:ext>
              </a:extLst>
            </p:cNvPr>
            <p:cNvSpPr txBox="1"/>
            <p:nvPr/>
          </p:nvSpPr>
          <p:spPr>
            <a:xfrm>
              <a:off x="1603731" y="2259432"/>
              <a:ext cx="625492" cy="261610"/>
            </a:xfrm>
            <a:prstGeom prst="rect">
              <a:avLst/>
            </a:prstGeom>
            <a:noFill/>
          </p:spPr>
          <p:txBody>
            <a:bodyPr wrap="none" rtlCol="0">
              <a:spAutoFit/>
            </a:bodyPr>
            <a:lstStyle/>
            <a:p>
              <a:pPr algn="ctr"/>
              <a:r>
                <a:rPr lang="en-US" altLang="ja-JP" sz="1100" dirty="0"/>
                <a:t>11</a:t>
              </a:r>
              <a:r>
                <a:rPr kumimoji="1" lang="en-US" altLang="ja-JP" sz="1100" dirty="0"/>
                <a:t>100</a:t>
              </a:r>
              <a:endParaRPr kumimoji="1" lang="ja-JP" altLang="en-US" sz="1100" dirty="0"/>
            </a:p>
          </p:txBody>
        </p:sp>
        <p:sp>
          <p:nvSpPr>
            <p:cNvPr id="41" name="テキスト ボックス 40">
              <a:extLst>
                <a:ext uri="{FF2B5EF4-FFF2-40B4-BE49-F238E27FC236}">
                  <a16:creationId xmlns:a16="http://schemas.microsoft.com/office/drawing/2014/main" id="{7E0A9328-5233-D143-27B0-A308964EA217}"/>
                </a:ext>
              </a:extLst>
            </p:cNvPr>
            <p:cNvSpPr txBox="1"/>
            <p:nvPr/>
          </p:nvSpPr>
          <p:spPr>
            <a:xfrm>
              <a:off x="1647813" y="2527951"/>
              <a:ext cx="537327" cy="261610"/>
            </a:xfrm>
            <a:prstGeom prst="rect">
              <a:avLst/>
            </a:prstGeom>
            <a:noFill/>
          </p:spPr>
          <p:txBody>
            <a:bodyPr wrap="none" rtlCol="0">
              <a:spAutoFit/>
            </a:bodyPr>
            <a:lstStyle/>
            <a:p>
              <a:pPr algn="ctr"/>
              <a:r>
                <a:rPr kumimoji="1" lang="en-US" altLang="ja-JP" sz="1100"/>
                <a:t>1001</a:t>
              </a:r>
              <a:endParaRPr kumimoji="1" lang="ja-JP" altLang="en-US" sz="1100"/>
            </a:p>
          </p:txBody>
        </p:sp>
        <p:sp>
          <p:nvSpPr>
            <p:cNvPr id="42" name="テキスト ボックス 41">
              <a:extLst>
                <a:ext uri="{FF2B5EF4-FFF2-40B4-BE49-F238E27FC236}">
                  <a16:creationId xmlns:a16="http://schemas.microsoft.com/office/drawing/2014/main" id="{ADA81D46-2CF4-2FEF-9945-D82F223FE08C}"/>
                </a:ext>
              </a:extLst>
            </p:cNvPr>
            <p:cNvSpPr txBox="1"/>
            <p:nvPr/>
          </p:nvSpPr>
          <p:spPr>
            <a:xfrm>
              <a:off x="1675064" y="2803849"/>
              <a:ext cx="482824" cy="261610"/>
            </a:xfrm>
            <a:prstGeom prst="rect">
              <a:avLst/>
            </a:prstGeom>
            <a:noFill/>
          </p:spPr>
          <p:txBody>
            <a:bodyPr wrap="none" rtlCol="0">
              <a:spAutoFit/>
            </a:bodyPr>
            <a:lstStyle/>
            <a:p>
              <a:pPr algn="ctr"/>
              <a:r>
                <a:rPr lang="en-US" altLang="ja-JP" sz="1100" dirty="0"/>
                <a:t>USD</a:t>
              </a:r>
              <a:endParaRPr kumimoji="1" lang="ja-JP" altLang="en-US" sz="1100" dirty="0"/>
            </a:p>
          </p:txBody>
        </p:sp>
        <p:sp>
          <p:nvSpPr>
            <p:cNvPr id="43" name="テキスト ボックス 42">
              <a:extLst>
                <a:ext uri="{FF2B5EF4-FFF2-40B4-BE49-F238E27FC236}">
                  <a16:creationId xmlns:a16="http://schemas.microsoft.com/office/drawing/2014/main" id="{9C460DDF-EDA6-53C2-F8D5-0D3C955623C9}"/>
                </a:ext>
              </a:extLst>
            </p:cNvPr>
            <p:cNvSpPr txBox="1"/>
            <p:nvPr/>
          </p:nvSpPr>
          <p:spPr>
            <a:xfrm>
              <a:off x="2530664" y="1710176"/>
              <a:ext cx="1499714" cy="261610"/>
            </a:xfrm>
            <a:prstGeom prst="rect">
              <a:avLst/>
            </a:prstGeom>
            <a:noFill/>
          </p:spPr>
          <p:txBody>
            <a:bodyPr wrap="square" rtlCol="0">
              <a:spAutoFit/>
            </a:bodyPr>
            <a:lstStyle/>
            <a:p>
              <a:r>
                <a:rPr kumimoji="1" lang="ja-JP" altLang="en-US" sz="1100"/>
                <a:t>商品売上高</a:t>
              </a:r>
            </a:p>
          </p:txBody>
        </p:sp>
        <p:sp>
          <p:nvSpPr>
            <p:cNvPr id="45" name="テキスト ボックス 44">
              <a:extLst>
                <a:ext uri="{FF2B5EF4-FFF2-40B4-BE49-F238E27FC236}">
                  <a16:creationId xmlns:a16="http://schemas.microsoft.com/office/drawing/2014/main" id="{B7FF11D4-A46B-92A4-77A3-37BD2DAE8E10}"/>
                </a:ext>
              </a:extLst>
            </p:cNvPr>
            <p:cNvSpPr txBox="1"/>
            <p:nvPr/>
          </p:nvSpPr>
          <p:spPr>
            <a:xfrm>
              <a:off x="2530664" y="2250952"/>
              <a:ext cx="1499714" cy="261610"/>
            </a:xfrm>
            <a:prstGeom prst="rect">
              <a:avLst/>
            </a:prstGeom>
            <a:noFill/>
          </p:spPr>
          <p:txBody>
            <a:bodyPr wrap="square" rtlCol="0">
              <a:spAutoFit/>
            </a:bodyPr>
            <a:lstStyle/>
            <a:p>
              <a:r>
                <a:rPr kumimoji="0" lang="ja-JP" altLang="en-US" sz="1100" b="0" i="0" u="none" strike="noStrike" kern="0" cap="none" spc="0" normalizeH="0" baseline="0" noProof="0">
                  <a:ln>
                    <a:noFill/>
                  </a:ln>
                  <a:solidFill>
                    <a:prstClr val="black"/>
                  </a:solidFill>
                  <a:effectLst/>
                  <a:uLnTx/>
                  <a:uFillTx/>
                </a:rPr>
                <a:t>東京営業第一部</a:t>
              </a:r>
              <a:endParaRPr kumimoji="1" lang="ja-JP" altLang="en-US" sz="1100"/>
            </a:p>
          </p:txBody>
        </p:sp>
        <p:sp>
          <p:nvSpPr>
            <p:cNvPr id="46" name="テキスト ボックス 45">
              <a:extLst>
                <a:ext uri="{FF2B5EF4-FFF2-40B4-BE49-F238E27FC236}">
                  <a16:creationId xmlns:a16="http://schemas.microsoft.com/office/drawing/2014/main" id="{94841B14-AA6C-1E7C-D8CD-4752025C557F}"/>
                </a:ext>
              </a:extLst>
            </p:cNvPr>
            <p:cNvSpPr txBox="1"/>
            <p:nvPr/>
          </p:nvSpPr>
          <p:spPr>
            <a:xfrm>
              <a:off x="2530664" y="2522292"/>
              <a:ext cx="1499714" cy="261610"/>
            </a:xfrm>
            <a:prstGeom prst="rect">
              <a:avLst/>
            </a:prstGeom>
            <a:noFill/>
          </p:spPr>
          <p:txBody>
            <a:bodyPr wrap="square" rtlCol="0">
              <a:spAutoFit/>
            </a:bodyPr>
            <a:lstStyle/>
            <a:p>
              <a:r>
                <a:rPr kumimoji="0" lang="ja-JP" altLang="en-US" sz="1100" b="0" i="0" u="none" strike="noStrike" kern="0" cap="none" spc="0" normalizeH="0" baseline="0" noProof="0">
                  <a:ln>
                    <a:noFill/>
                  </a:ln>
                  <a:solidFill>
                    <a:prstClr val="black"/>
                  </a:solidFill>
                  <a:effectLst/>
                  <a:uLnTx/>
                  <a:uFillTx/>
                </a:rPr>
                <a:t>天王洲製作所</a:t>
              </a:r>
              <a:endParaRPr kumimoji="1" lang="ja-JP" altLang="en-US" sz="1100"/>
            </a:p>
          </p:txBody>
        </p:sp>
        <p:sp>
          <p:nvSpPr>
            <p:cNvPr id="47" name="テキスト ボックス 46">
              <a:extLst>
                <a:ext uri="{FF2B5EF4-FFF2-40B4-BE49-F238E27FC236}">
                  <a16:creationId xmlns:a16="http://schemas.microsoft.com/office/drawing/2014/main" id="{A9C8DF79-D4D7-BDE4-805A-0D207C97B8FB}"/>
                </a:ext>
              </a:extLst>
            </p:cNvPr>
            <p:cNvSpPr txBox="1"/>
            <p:nvPr/>
          </p:nvSpPr>
          <p:spPr>
            <a:xfrm>
              <a:off x="2530664" y="4183968"/>
              <a:ext cx="1499714" cy="261610"/>
            </a:xfrm>
            <a:prstGeom prst="rect">
              <a:avLst/>
            </a:prstGeom>
            <a:noFill/>
          </p:spPr>
          <p:txBody>
            <a:bodyPr wrap="square" rtlCol="0">
              <a:spAutoFit/>
            </a:bodyPr>
            <a:lstStyle/>
            <a:p>
              <a:r>
                <a:rPr kumimoji="1" lang="ja-JP" altLang="en-US" sz="1100"/>
                <a:t>掛売上</a:t>
              </a:r>
            </a:p>
          </p:txBody>
        </p:sp>
        <p:sp>
          <p:nvSpPr>
            <p:cNvPr id="48" name="テキスト ボックス 47">
              <a:extLst>
                <a:ext uri="{FF2B5EF4-FFF2-40B4-BE49-F238E27FC236}">
                  <a16:creationId xmlns:a16="http://schemas.microsoft.com/office/drawing/2014/main" id="{5314A852-8088-7DF9-1DE1-0A541020B348}"/>
                </a:ext>
              </a:extLst>
            </p:cNvPr>
            <p:cNvSpPr txBox="1"/>
            <p:nvPr/>
          </p:nvSpPr>
          <p:spPr>
            <a:xfrm>
              <a:off x="2530664" y="4451551"/>
              <a:ext cx="1499714" cy="261610"/>
            </a:xfrm>
            <a:prstGeom prst="rect">
              <a:avLst/>
            </a:prstGeom>
            <a:noFill/>
          </p:spPr>
          <p:txBody>
            <a:bodyPr wrap="square" rtlCol="0">
              <a:spAutoFit/>
            </a:bodyPr>
            <a:lstStyle/>
            <a:p>
              <a:r>
                <a:rPr lang="ja-JP" altLang="en-US" sz="1100"/>
                <a:t>〇月分</a:t>
              </a:r>
              <a:endParaRPr kumimoji="1" lang="ja-JP" altLang="en-US" sz="1100"/>
            </a:p>
          </p:txBody>
        </p:sp>
        <p:sp>
          <p:nvSpPr>
            <p:cNvPr id="50" name="テキスト ボックス 49">
              <a:extLst>
                <a:ext uri="{FF2B5EF4-FFF2-40B4-BE49-F238E27FC236}">
                  <a16:creationId xmlns:a16="http://schemas.microsoft.com/office/drawing/2014/main" id="{552656AB-3F5D-2F85-DA69-3E52AC595F51}"/>
                </a:ext>
              </a:extLst>
            </p:cNvPr>
            <p:cNvSpPr txBox="1"/>
            <p:nvPr/>
          </p:nvSpPr>
          <p:spPr>
            <a:xfrm>
              <a:off x="2559494" y="3077157"/>
              <a:ext cx="1499714" cy="261610"/>
            </a:xfrm>
            <a:prstGeom prst="rect">
              <a:avLst/>
            </a:prstGeom>
            <a:noFill/>
          </p:spPr>
          <p:txBody>
            <a:bodyPr wrap="square" rtlCol="0">
              <a:spAutoFit/>
            </a:bodyPr>
            <a:lstStyle/>
            <a:p>
              <a:r>
                <a:rPr kumimoji="1" lang="ja-JP" altLang="en-US" sz="1100" dirty="0"/>
                <a:t>計上レート</a:t>
              </a:r>
            </a:p>
          </p:txBody>
        </p:sp>
        <p:sp>
          <p:nvSpPr>
            <p:cNvPr id="51" name="テキスト ボックス 50">
              <a:extLst>
                <a:ext uri="{FF2B5EF4-FFF2-40B4-BE49-F238E27FC236}">
                  <a16:creationId xmlns:a16="http://schemas.microsoft.com/office/drawing/2014/main" id="{F6A905E2-0C1D-387C-D30A-416E200AB0E4}"/>
                </a:ext>
              </a:extLst>
            </p:cNvPr>
            <p:cNvSpPr txBox="1"/>
            <p:nvPr/>
          </p:nvSpPr>
          <p:spPr>
            <a:xfrm>
              <a:off x="2530664" y="3338960"/>
              <a:ext cx="1499714" cy="261610"/>
            </a:xfrm>
            <a:prstGeom prst="rect">
              <a:avLst/>
            </a:prstGeom>
            <a:noFill/>
          </p:spPr>
          <p:txBody>
            <a:bodyPr wrap="square" rtlCol="0">
              <a:spAutoFit/>
            </a:bodyPr>
            <a:lstStyle/>
            <a:p>
              <a:pPr algn="r"/>
              <a:r>
                <a:rPr kumimoji="1" lang="en-US" altLang="ja-JP" sz="1100" dirty="0"/>
                <a:t>145.260000</a:t>
              </a:r>
              <a:endParaRPr kumimoji="1" lang="ja-JP" altLang="en-US" sz="1100" dirty="0"/>
            </a:p>
          </p:txBody>
        </p:sp>
        <p:sp>
          <p:nvSpPr>
            <p:cNvPr id="52" name="正方形/長方形 51">
              <a:extLst>
                <a:ext uri="{FF2B5EF4-FFF2-40B4-BE49-F238E27FC236}">
                  <a16:creationId xmlns:a16="http://schemas.microsoft.com/office/drawing/2014/main" id="{D46BFF71-542E-31F7-5B73-CE0E8B9C372C}"/>
                </a:ext>
              </a:extLst>
            </p:cNvPr>
            <p:cNvSpPr>
              <a:spLocks/>
            </p:cNvSpPr>
            <p:nvPr/>
          </p:nvSpPr>
          <p:spPr>
            <a:xfrm>
              <a:off x="1475045" y="3074171"/>
              <a:ext cx="878400" cy="216000"/>
            </a:xfrm>
            <a:prstGeom prst="rect">
              <a:avLst/>
            </a:prstGeom>
            <a:solidFill>
              <a:schemeClr val="bg1"/>
            </a:solid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black"/>
                </a:solidFill>
                <a:effectLst/>
                <a:uLnTx/>
                <a:uFillTx/>
                <a:latin typeface="メイリオ"/>
                <a:ea typeface="メイリオ"/>
                <a:cs typeface="+mn-cs"/>
              </a:endParaRPr>
            </a:p>
          </p:txBody>
        </p:sp>
        <p:grpSp>
          <p:nvGrpSpPr>
            <p:cNvPr id="53" name="グループ化 52">
              <a:extLst>
                <a:ext uri="{FF2B5EF4-FFF2-40B4-BE49-F238E27FC236}">
                  <a16:creationId xmlns:a16="http://schemas.microsoft.com/office/drawing/2014/main" id="{8BCBD391-79A6-02D1-EC6A-42980B7630C7}"/>
                </a:ext>
              </a:extLst>
            </p:cNvPr>
            <p:cNvGrpSpPr/>
            <p:nvPr/>
          </p:nvGrpSpPr>
          <p:grpSpPr>
            <a:xfrm>
              <a:off x="1471615" y="3625755"/>
              <a:ext cx="2638556" cy="216000"/>
              <a:chOff x="5895959" y="1183419"/>
              <a:chExt cx="2638556" cy="216000"/>
            </a:xfrm>
            <a:solidFill>
              <a:schemeClr val="bg2"/>
            </a:solidFill>
          </p:grpSpPr>
          <p:sp>
            <p:nvSpPr>
              <p:cNvPr id="54" name="正方形/長方形 53">
                <a:extLst>
                  <a:ext uri="{FF2B5EF4-FFF2-40B4-BE49-F238E27FC236}">
                    <a16:creationId xmlns:a16="http://schemas.microsoft.com/office/drawing/2014/main" id="{ED6E2ACD-EC11-E3F4-107F-746AB29ABCED}"/>
                  </a:ext>
                </a:extLst>
              </p:cNvPr>
              <p:cNvSpPr>
                <a:spLocks/>
              </p:cNvSpPr>
              <p:nvPr/>
            </p:nvSpPr>
            <p:spPr>
              <a:xfrm>
                <a:off x="6836862" y="1183419"/>
                <a:ext cx="1697653"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black"/>
                  </a:solidFill>
                  <a:effectLst/>
                  <a:uLnTx/>
                  <a:uFillTx/>
                  <a:latin typeface="メイリオ"/>
                  <a:ea typeface="メイリオ"/>
                  <a:cs typeface="+mn-cs"/>
                </a:endParaRPr>
              </a:p>
            </p:txBody>
          </p:sp>
          <p:sp>
            <p:nvSpPr>
              <p:cNvPr id="55" name="正方形/長方形 54">
                <a:extLst>
                  <a:ext uri="{FF2B5EF4-FFF2-40B4-BE49-F238E27FC236}">
                    <a16:creationId xmlns:a16="http://schemas.microsoft.com/office/drawing/2014/main" id="{6C35CBFB-7614-CFFD-CD81-8394A728104D}"/>
                  </a:ext>
                </a:extLst>
              </p:cNvPr>
              <p:cNvSpPr>
                <a:spLocks/>
              </p:cNvSpPr>
              <p:nvPr/>
            </p:nvSpPr>
            <p:spPr>
              <a:xfrm>
                <a:off x="5895959" y="1183419"/>
                <a:ext cx="878400" cy="216000"/>
              </a:xfrm>
              <a:prstGeom prst="rect">
                <a:avLst/>
              </a:prstGeom>
              <a:no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grpSp>
        <p:sp>
          <p:nvSpPr>
            <p:cNvPr id="56" name="テキスト ボックス 55">
              <a:extLst>
                <a:ext uri="{FF2B5EF4-FFF2-40B4-BE49-F238E27FC236}">
                  <a16:creationId xmlns:a16="http://schemas.microsoft.com/office/drawing/2014/main" id="{8A7D4736-AFF6-B735-8451-6951A6B9304C}"/>
                </a:ext>
              </a:extLst>
            </p:cNvPr>
            <p:cNvSpPr txBox="1"/>
            <p:nvPr/>
          </p:nvSpPr>
          <p:spPr>
            <a:xfrm>
              <a:off x="2530664" y="3614773"/>
              <a:ext cx="1499714" cy="261610"/>
            </a:xfrm>
            <a:prstGeom prst="rect">
              <a:avLst/>
            </a:prstGeom>
            <a:noFill/>
          </p:spPr>
          <p:txBody>
            <a:bodyPr wrap="square" rtlCol="0">
              <a:spAutoFit/>
            </a:bodyPr>
            <a:lstStyle/>
            <a:p>
              <a:pPr algn="r"/>
              <a:r>
                <a:rPr kumimoji="1" lang="en-US" altLang="ja-JP" sz="1100" dirty="0"/>
                <a:t>10,000</a:t>
              </a:r>
              <a:endParaRPr kumimoji="1" lang="ja-JP" altLang="en-US" sz="1100" dirty="0"/>
            </a:p>
          </p:txBody>
        </p:sp>
        <p:grpSp>
          <p:nvGrpSpPr>
            <p:cNvPr id="57" name="グループ化 56">
              <a:extLst>
                <a:ext uri="{FF2B5EF4-FFF2-40B4-BE49-F238E27FC236}">
                  <a16:creationId xmlns:a16="http://schemas.microsoft.com/office/drawing/2014/main" id="{CE30C9EC-22E3-039C-5695-0114470A562E}"/>
                </a:ext>
              </a:extLst>
            </p:cNvPr>
            <p:cNvGrpSpPr/>
            <p:nvPr/>
          </p:nvGrpSpPr>
          <p:grpSpPr>
            <a:xfrm>
              <a:off x="1471615" y="3911494"/>
              <a:ext cx="2638556" cy="216000"/>
              <a:chOff x="5895959" y="1183419"/>
              <a:chExt cx="2638556" cy="216000"/>
            </a:xfrm>
            <a:solidFill>
              <a:schemeClr val="bg2"/>
            </a:solidFill>
          </p:grpSpPr>
          <p:sp>
            <p:nvSpPr>
              <p:cNvPr id="58" name="正方形/長方形 57">
                <a:extLst>
                  <a:ext uri="{FF2B5EF4-FFF2-40B4-BE49-F238E27FC236}">
                    <a16:creationId xmlns:a16="http://schemas.microsoft.com/office/drawing/2014/main" id="{6A420174-3A8C-7275-E5E5-19865B89085A}"/>
                  </a:ext>
                </a:extLst>
              </p:cNvPr>
              <p:cNvSpPr>
                <a:spLocks/>
              </p:cNvSpPr>
              <p:nvPr/>
            </p:nvSpPr>
            <p:spPr>
              <a:xfrm>
                <a:off x="6836862" y="1183419"/>
                <a:ext cx="1697653"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59" name="正方形/長方形 58">
                <a:extLst>
                  <a:ext uri="{FF2B5EF4-FFF2-40B4-BE49-F238E27FC236}">
                    <a16:creationId xmlns:a16="http://schemas.microsoft.com/office/drawing/2014/main" id="{971F6549-DC2C-702D-D0CB-AE1DAD9AD97A}"/>
                  </a:ext>
                </a:extLst>
              </p:cNvPr>
              <p:cNvSpPr>
                <a:spLocks/>
              </p:cNvSpPr>
              <p:nvPr/>
            </p:nvSpPr>
            <p:spPr>
              <a:xfrm>
                <a:off x="5895959" y="1183419"/>
                <a:ext cx="878400" cy="216000"/>
              </a:xfrm>
              <a:prstGeom prst="rect">
                <a:avLst/>
              </a:prstGeom>
              <a:no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grpSp>
        <p:sp>
          <p:nvSpPr>
            <p:cNvPr id="60" name="テキスト ボックス 59">
              <a:extLst>
                <a:ext uri="{FF2B5EF4-FFF2-40B4-BE49-F238E27FC236}">
                  <a16:creationId xmlns:a16="http://schemas.microsoft.com/office/drawing/2014/main" id="{9B5A5EA6-42D4-FBBD-5AE2-1A6754A56699}"/>
                </a:ext>
              </a:extLst>
            </p:cNvPr>
            <p:cNvSpPr txBox="1"/>
            <p:nvPr/>
          </p:nvSpPr>
          <p:spPr>
            <a:xfrm>
              <a:off x="2530664" y="3900512"/>
              <a:ext cx="1499714" cy="261610"/>
            </a:xfrm>
            <a:prstGeom prst="rect">
              <a:avLst/>
            </a:prstGeom>
            <a:noFill/>
          </p:spPr>
          <p:txBody>
            <a:bodyPr wrap="square" rtlCol="0">
              <a:spAutoFit/>
            </a:bodyPr>
            <a:lstStyle/>
            <a:p>
              <a:pPr algn="r"/>
              <a:r>
                <a:rPr lang="en-US" altLang="ja-JP" sz="1100" dirty="0"/>
                <a:t>1,452,600</a:t>
              </a:r>
              <a:endParaRPr kumimoji="1" lang="ja-JP" altLang="en-US" sz="1100" dirty="0"/>
            </a:p>
          </p:txBody>
        </p:sp>
        <p:sp>
          <p:nvSpPr>
            <p:cNvPr id="61" name="テキスト ボックス 60">
              <a:extLst>
                <a:ext uri="{FF2B5EF4-FFF2-40B4-BE49-F238E27FC236}">
                  <a16:creationId xmlns:a16="http://schemas.microsoft.com/office/drawing/2014/main" id="{D02AADBB-FB1A-82EC-F634-35A9582C3F2B}"/>
                </a:ext>
              </a:extLst>
            </p:cNvPr>
            <p:cNvSpPr txBox="1"/>
            <p:nvPr/>
          </p:nvSpPr>
          <p:spPr>
            <a:xfrm>
              <a:off x="1730317" y="3078818"/>
              <a:ext cx="360996" cy="261610"/>
            </a:xfrm>
            <a:prstGeom prst="rect">
              <a:avLst/>
            </a:prstGeom>
            <a:noFill/>
          </p:spPr>
          <p:txBody>
            <a:bodyPr wrap="none" rtlCol="0">
              <a:spAutoFit/>
            </a:bodyPr>
            <a:lstStyle/>
            <a:p>
              <a:pPr algn="ctr"/>
              <a:r>
                <a:rPr kumimoji="1" lang="en-US" altLang="ja-JP" sz="1100" dirty="0"/>
                <a:t>10</a:t>
              </a:r>
              <a:endParaRPr kumimoji="1" lang="ja-JP" altLang="en-US" sz="1100" dirty="0"/>
            </a:p>
          </p:txBody>
        </p:sp>
        <p:sp>
          <p:nvSpPr>
            <p:cNvPr id="62" name="テキスト ボックス 61">
              <a:extLst>
                <a:ext uri="{FF2B5EF4-FFF2-40B4-BE49-F238E27FC236}">
                  <a16:creationId xmlns:a16="http://schemas.microsoft.com/office/drawing/2014/main" id="{2EFF23F7-C758-77B1-1C5F-B12F29B9E9A9}"/>
                </a:ext>
              </a:extLst>
            </p:cNvPr>
            <p:cNvSpPr txBox="1"/>
            <p:nvPr/>
          </p:nvSpPr>
          <p:spPr>
            <a:xfrm>
              <a:off x="182296" y="1331507"/>
              <a:ext cx="1127081" cy="375059"/>
            </a:xfrm>
            <a:prstGeom prst="rect">
              <a:avLst/>
            </a:prstGeom>
            <a:noFill/>
          </p:spPr>
          <p:txBody>
            <a:bodyPr wrap="none" rtlCol="0">
              <a:spAutoFit/>
            </a:bodyPr>
            <a:lstStyle/>
            <a:p>
              <a:r>
                <a:rPr kumimoji="1" lang="ja-JP" altLang="en-US" sz="1600" b="1" dirty="0">
                  <a:solidFill>
                    <a:schemeClr val="accent6"/>
                  </a:solidFill>
                </a:rPr>
                <a:t>仕訳入力</a:t>
              </a:r>
            </a:p>
          </p:txBody>
        </p:sp>
      </p:grpSp>
      <p:sp>
        <p:nvSpPr>
          <p:cNvPr id="128" name="二等辺三角形 127">
            <a:extLst>
              <a:ext uri="{FF2B5EF4-FFF2-40B4-BE49-F238E27FC236}">
                <a16:creationId xmlns:a16="http://schemas.microsoft.com/office/drawing/2014/main" id="{69CF9B2E-545A-4D7D-2CBA-F4AEBFABC468}"/>
              </a:ext>
            </a:extLst>
          </p:cNvPr>
          <p:cNvSpPr/>
          <p:nvPr/>
        </p:nvSpPr>
        <p:spPr>
          <a:xfrm rot="6428132" flipH="1" flipV="1">
            <a:off x="3826625" y="2865208"/>
            <a:ext cx="354385" cy="905215"/>
          </a:xfrm>
          <a:prstGeom prst="triangle">
            <a:avLst/>
          </a:prstGeom>
          <a:solidFill>
            <a:srgbClr val="C2EBFF"/>
          </a:solidFill>
          <a:ln>
            <a:solidFill>
              <a:srgbClr val="C2EB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C101D8E1-169C-7760-6270-920AE0B9272B}"/>
              </a:ext>
            </a:extLst>
          </p:cNvPr>
          <p:cNvSpPr/>
          <p:nvPr/>
        </p:nvSpPr>
        <p:spPr>
          <a:xfrm>
            <a:off x="4011842" y="2846830"/>
            <a:ext cx="2073305" cy="1862327"/>
          </a:xfrm>
          <a:prstGeom prst="roundRect">
            <a:avLst>
              <a:gd name="adj" fmla="val 10109"/>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kumimoji="1" lang="ja-JP" altLang="en-US" sz="1400" b="1" dirty="0">
                <a:solidFill>
                  <a:schemeClr val="accent6"/>
                </a:solidFill>
              </a:rPr>
              <a:t>複数レート管理</a:t>
            </a:r>
          </a:p>
        </p:txBody>
      </p:sp>
      <p:sp>
        <p:nvSpPr>
          <p:cNvPr id="11" name="フローチャート: 磁気ディスク 10">
            <a:extLst>
              <a:ext uri="{FF2B5EF4-FFF2-40B4-BE49-F238E27FC236}">
                <a16:creationId xmlns:a16="http://schemas.microsoft.com/office/drawing/2014/main" id="{27694638-00D3-D7BE-3A52-54BF310DB8D1}"/>
              </a:ext>
            </a:extLst>
          </p:cNvPr>
          <p:cNvSpPr/>
          <p:nvPr/>
        </p:nvSpPr>
        <p:spPr>
          <a:xfrm>
            <a:off x="4294946" y="3824977"/>
            <a:ext cx="1404156" cy="745281"/>
          </a:xfrm>
          <a:prstGeom prst="flowChartMagneticDisk">
            <a:avLst/>
          </a:prstGeom>
          <a:solidFill>
            <a:schemeClr val="tx2">
              <a:lumMod val="40000"/>
              <a:lumOff val="60000"/>
            </a:schemeClr>
          </a:solidFill>
          <a:ln w="19050">
            <a:solidFill>
              <a:schemeClr val="tx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ja-JP" altLang="en-US" sz="1200" b="1" dirty="0"/>
              <a:t>換算レートマスタ</a:t>
            </a:r>
          </a:p>
        </p:txBody>
      </p:sp>
      <p:sp>
        <p:nvSpPr>
          <p:cNvPr id="44" name="テキスト ボックス 43">
            <a:extLst>
              <a:ext uri="{FF2B5EF4-FFF2-40B4-BE49-F238E27FC236}">
                <a16:creationId xmlns:a16="http://schemas.microsoft.com/office/drawing/2014/main" id="{7893D090-8AEE-E4BD-75AA-DF239449FC86}"/>
              </a:ext>
            </a:extLst>
          </p:cNvPr>
          <p:cNvSpPr txBox="1">
            <a:spLocks/>
          </p:cNvSpPr>
          <p:nvPr/>
        </p:nvSpPr>
        <p:spPr>
          <a:xfrm>
            <a:off x="3907810" y="3305452"/>
            <a:ext cx="2195984" cy="430887"/>
          </a:xfrm>
          <a:prstGeom prst="rect">
            <a:avLst/>
          </a:prstGeom>
          <a:noFill/>
          <a:ln>
            <a:noFill/>
          </a:ln>
        </p:spPr>
        <p:txBody>
          <a:bodyPr wrap="square" rtlCol="0" anchor="ctr">
            <a:spAutoFit/>
          </a:bodyPr>
          <a:lstStyle/>
          <a:p>
            <a:pPr algn="ctr"/>
            <a:r>
              <a:rPr kumimoji="1" lang="ja-JP" altLang="en-US" sz="1100" dirty="0"/>
              <a:t>・計上レート：</a:t>
            </a:r>
            <a:r>
              <a:rPr kumimoji="1" lang="en-US" altLang="ja-JP" sz="1100" dirty="0"/>
              <a:t>1USD 110</a:t>
            </a:r>
            <a:r>
              <a:rPr kumimoji="1" lang="ja-JP" altLang="en-US" sz="1100" dirty="0"/>
              <a:t>円</a:t>
            </a:r>
            <a:endParaRPr kumimoji="1" lang="en-US" altLang="ja-JP" sz="1100" dirty="0"/>
          </a:p>
          <a:p>
            <a:pPr algn="ctr"/>
            <a:r>
              <a:rPr kumimoji="1" lang="ja-JP" altLang="en-US" sz="1100" dirty="0"/>
              <a:t>・決算レート</a:t>
            </a:r>
            <a:r>
              <a:rPr lang="ja-JP" altLang="en-US" sz="1100" dirty="0"/>
              <a:t>：</a:t>
            </a:r>
            <a:r>
              <a:rPr lang="en-US" altLang="ja-JP" sz="1100" dirty="0"/>
              <a:t>1USD 115</a:t>
            </a:r>
            <a:r>
              <a:rPr lang="ja-JP" altLang="en-US" sz="1100" dirty="0"/>
              <a:t>円</a:t>
            </a:r>
            <a:endParaRPr kumimoji="1" lang="ja-JP" altLang="en-US" sz="1100" dirty="0"/>
          </a:p>
        </p:txBody>
      </p:sp>
      <p:grpSp>
        <p:nvGrpSpPr>
          <p:cNvPr id="131" name="グループ化 130">
            <a:extLst>
              <a:ext uri="{FF2B5EF4-FFF2-40B4-BE49-F238E27FC236}">
                <a16:creationId xmlns:a16="http://schemas.microsoft.com/office/drawing/2014/main" id="{D5F029A6-AC27-B9CF-8805-0988ED12A1FF}"/>
              </a:ext>
            </a:extLst>
          </p:cNvPr>
          <p:cNvGrpSpPr/>
          <p:nvPr/>
        </p:nvGrpSpPr>
        <p:grpSpPr>
          <a:xfrm>
            <a:off x="3948412" y="1868060"/>
            <a:ext cx="948294" cy="400110"/>
            <a:chOff x="4127747" y="2003009"/>
            <a:chExt cx="948294" cy="400110"/>
          </a:xfrm>
        </p:grpSpPr>
        <p:sp>
          <p:nvSpPr>
            <p:cNvPr id="49" name="フローチャート: データ 48">
              <a:extLst>
                <a:ext uri="{FF2B5EF4-FFF2-40B4-BE49-F238E27FC236}">
                  <a16:creationId xmlns:a16="http://schemas.microsoft.com/office/drawing/2014/main" id="{1DEBFAE9-0756-D6EE-187A-DB43702C8230}"/>
                </a:ext>
              </a:extLst>
            </p:cNvPr>
            <p:cNvSpPr/>
            <p:nvPr/>
          </p:nvSpPr>
          <p:spPr>
            <a:xfrm>
              <a:off x="4127747" y="2003009"/>
              <a:ext cx="948294" cy="400110"/>
            </a:xfrm>
            <a:prstGeom prst="flowChartInputOutput">
              <a:avLst/>
            </a:prstGeom>
            <a:solidFill>
              <a:schemeClr val="bg1"/>
            </a:solid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accent5"/>
                </a:solidFill>
              </a:endParaRPr>
            </a:p>
          </p:txBody>
        </p:sp>
        <p:sp>
          <p:nvSpPr>
            <p:cNvPr id="130" name="テキスト ボックス 129">
              <a:extLst>
                <a:ext uri="{FF2B5EF4-FFF2-40B4-BE49-F238E27FC236}">
                  <a16:creationId xmlns:a16="http://schemas.microsoft.com/office/drawing/2014/main" id="{B1D93E66-35BC-8097-94DD-61C47F06179E}"/>
                </a:ext>
              </a:extLst>
            </p:cNvPr>
            <p:cNvSpPr txBox="1"/>
            <p:nvPr/>
          </p:nvSpPr>
          <p:spPr>
            <a:xfrm>
              <a:off x="4142076" y="2018398"/>
              <a:ext cx="919637" cy="369332"/>
            </a:xfrm>
            <a:prstGeom prst="rect">
              <a:avLst/>
            </a:prstGeom>
            <a:noFill/>
          </p:spPr>
          <p:txBody>
            <a:bodyPr wrap="square" rtlCol="0">
              <a:spAutoFit/>
            </a:bodyPr>
            <a:lstStyle/>
            <a:p>
              <a:pPr algn="ctr"/>
              <a:r>
                <a:rPr kumimoji="1" lang="en-US" altLang="ja-JP" b="1" dirty="0">
                  <a:solidFill>
                    <a:schemeClr val="accent5"/>
                  </a:solidFill>
                </a:rPr>
                <a:t>CSV</a:t>
              </a:r>
              <a:endParaRPr kumimoji="1" lang="ja-JP" altLang="en-US" b="1" dirty="0">
                <a:solidFill>
                  <a:schemeClr val="accent5"/>
                </a:solidFill>
              </a:endParaRPr>
            </a:p>
          </p:txBody>
        </p:sp>
      </p:grpSp>
      <p:sp>
        <p:nvSpPr>
          <p:cNvPr id="133" name="テキスト ボックス 132">
            <a:extLst>
              <a:ext uri="{FF2B5EF4-FFF2-40B4-BE49-F238E27FC236}">
                <a16:creationId xmlns:a16="http://schemas.microsoft.com/office/drawing/2014/main" id="{E910A544-8B6F-17C4-B130-7151E0838F2C}"/>
              </a:ext>
            </a:extLst>
          </p:cNvPr>
          <p:cNvSpPr txBox="1"/>
          <p:nvPr/>
        </p:nvSpPr>
        <p:spPr>
          <a:xfrm>
            <a:off x="6475547" y="1517793"/>
            <a:ext cx="1210588" cy="338554"/>
          </a:xfrm>
          <a:prstGeom prst="rect">
            <a:avLst/>
          </a:prstGeom>
          <a:noFill/>
        </p:spPr>
        <p:txBody>
          <a:bodyPr wrap="none" rtlCol="0">
            <a:spAutoFit/>
          </a:bodyPr>
          <a:lstStyle/>
          <a:p>
            <a:r>
              <a:rPr kumimoji="1" lang="ja-JP" altLang="en-US" sz="1600" b="1" dirty="0">
                <a:solidFill>
                  <a:schemeClr val="accent6"/>
                </a:solidFill>
              </a:rPr>
              <a:t>評価替仕訳</a:t>
            </a:r>
          </a:p>
        </p:txBody>
      </p:sp>
      <p:sp>
        <p:nvSpPr>
          <p:cNvPr id="134" name="テキスト ボックス 133">
            <a:extLst>
              <a:ext uri="{FF2B5EF4-FFF2-40B4-BE49-F238E27FC236}">
                <a16:creationId xmlns:a16="http://schemas.microsoft.com/office/drawing/2014/main" id="{434BA6C3-4E81-93CE-F29A-40DA108148B0}"/>
              </a:ext>
            </a:extLst>
          </p:cNvPr>
          <p:cNvSpPr txBox="1"/>
          <p:nvPr/>
        </p:nvSpPr>
        <p:spPr>
          <a:xfrm>
            <a:off x="6253690" y="4534984"/>
            <a:ext cx="2864887" cy="261610"/>
          </a:xfrm>
          <a:prstGeom prst="rect">
            <a:avLst/>
          </a:prstGeom>
          <a:noFill/>
        </p:spPr>
        <p:txBody>
          <a:bodyPr wrap="none" rtlCol="0">
            <a:spAutoFit/>
          </a:bodyPr>
          <a:lstStyle/>
          <a:p>
            <a:r>
              <a:rPr kumimoji="0" lang="ja-JP" altLang="en-US" sz="1100" kern="0" dirty="0">
                <a:solidFill>
                  <a:prstClr val="black"/>
                </a:solidFill>
                <a:latin typeface="メイリオ"/>
                <a:ea typeface="メイリオ"/>
                <a:cs typeface="メイリオ" pitchFamily="50" charset="-128"/>
              </a:rPr>
              <a:t>「逆仕訳を作成する／しない」を選択可能</a:t>
            </a:r>
          </a:p>
        </p:txBody>
      </p:sp>
    </p:spTree>
    <p:extLst>
      <p:ext uri="{BB962C8B-B14F-4D97-AF65-F5344CB8AC3E}">
        <p14:creationId xmlns:p14="http://schemas.microsoft.com/office/powerpoint/2010/main" val="14577177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スライド番号プレースホルダー 2"/>
          <p:cNvSpPr>
            <a:spLocks noGrp="1"/>
          </p:cNvSpPr>
          <p:nvPr>
            <p:ph type="sldNum" sz="quarter" idx="12"/>
          </p:nvPr>
        </p:nvSpPr>
        <p:spPr/>
        <p:txBody>
          <a:bodyPr/>
          <a:lstStyle/>
          <a:p>
            <a:fld id="{78AE49ED-73EF-499C-8307-28EB0E7CF529}" type="slidenum">
              <a:rPr lang="ja-JP" altLang="en-US" smtClean="0"/>
              <a:pPr/>
              <a:t>85</a:t>
            </a:fld>
            <a:endParaRPr lang="ja-JP" altLang="en-US" dirty="0"/>
          </a:p>
        </p:txBody>
      </p:sp>
      <p:sp>
        <p:nvSpPr>
          <p:cNvPr id="79" name="タイトル 78"/>
          <p:cNvSpPr>
            <a:spLocks noGrp="1"/>
          </p:cNvSpPr>
          <p:nvPr>
            <p:ph type="title"/>
          </p:nvPr>
        </p:nvSpPr>
        <p:spPr/>
        <p:txBody>
          <a:bodyPr/>
          <a:lstStyle/>
          <a:p>
            <a:r>
              <a:rPr lang="ja-JP" altLang="en-US" dirty="0"/>
              <a:t>グローバル対応</a:t>
            </a:r>
            <a:br>
              <a:rPr lang="ja-JP" altLang="en-US" dirty="0"/>
            </a:br>
            <a:endParaRPr kumimoji="1" lang="ja-JP" altLang="en-US" dirty="0"/>
          </a:p>
        </p:txBody>
      </p:sp>
      <p:sp>
        <p:nvSpPr>
          <p:cNvPr id="5" name="テキスト プレースホルダー 4"/>
          <p:cNvSpPr>
            <a:spLocks noGrp="1"/>
          </p:cNvSpPr>
          <p:nvPr>
            <p:ph type="body" sz="quarter" idx="16"/>
          </p:nvPr>
        </p:nvSpPr>
        <p:spPr/>
        <p:txBody>
          <a:bodyPr/>
          <a:lstStyle/>
          <a:p>
            <a:r>
              <a:rPr lang="ja-JP" altLang="en-US" dirty="0">
                <a:solidFill>
                  <a:srgbClr val="008CCF"/>
                </a:solidFill>
              </a:rPr>
              <a:t>これまでのグローバル運用イメージ図</a:t>
            </a:r>
          </a:p>
          <a:p>
            <a:endParaRPr kumimoji="1" lang="ja-JP" altLang="en-US" dirty="0"/>
          </a:p>
        </p:txBody>
      </p:sp>
      <p:sp>
        <p:nvSpPr>
          <p:cNvPr id="4" name="テキスト プレースホルダー 3"/>
          <p:cNvSpPr>
            <a:spLocks noGrp="1"/>
          </p:cNvSpPr>
          <p:nvPr>
            <p:ph type="body" sz="quarter" idx="17"/>
          </p:nvPr>
        </p:nvSpPr>
        <p:spPr/>
        <p:txBody>
          <a:bodyPr/>
          <a:lstStyle/>
          <a:p>
            <a:pPr>
              <a:lnSpc>
                <a:spcPts val="2100"/>
              </a:lnSpc>
              <a:spcBef>
                <a:spcPct val="0"/>
              </a:spcBef>
            </a:pPr>
            <a:r>
              <a:rPr lang="ja-JP" altLang="en-US" dirty="0">
                <a:solidFill>
                  <a:prstClr val="black"/>
                </a:solidFill>
                <a:cs typeface="メイリオ" pitchFamily="50" charset="-128"/>
              </a:rPr>
              <a:t>各社が国別に別々の会計システムを利用し、各国の報告通貨だけで入力やデータ参照が可能で、連結決算システムで残高データのグループ経営管理を実施するという運用が一般的です</a:t>
            </a:r>
            <a:endParaRPr kumimoji="1" lang="ja-JP" altLang="en-US" dirty="0"/>
          </a:p>
        </p:txBody>
      </p:sp>
      <p:sp>
        <p:nvSpPr>
          <p:cNvPr id="81" name="角丸四角形 80"/>
          <p:cNvSpPr/>
          <p:nvPr/>
        </p:nvSpPr>
        <p:spPr>
          <a:xfrm>
            <a:off x="935596" y="3141425"/>
            <a:ext cx="6372708" cy="1698577"/>
          </a:xfrm>
          <a:prstGeom prst="roundRect">
            <a:avLst>
              <a:gd name="adj" fmla="val 9398"/>
            </a:avLst>
          </a:prstGeom>
          <a:noFill/>
          <a:ln w="127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82" name="テキスト ボックス 81"/>
          <p:cNvSpPr txBox="1"/>
          <p:nvPr/>
        </p:nvSpPr>
        <p:spPr>
          <a:xfrm>
            <a:off x="4544997" y="1518356"/>
            <a:ext cx="1620180" cy="245639"/>
          </a:xfrm>
          <a:prstGeom prst="rect">
            <a:avLst/>
          </a:prstGeom>
        </p:spPr>
        <p:txBody>
          <a:bodyPr wrap="none" lIns="0" tIns="0" rIns="0" bIns="0" rtlCol="0" anchor="t" anchorCtr="0">
            <a:normAutofit/>
          </a:bodyPr>
          <a:lstStyle/>
          <a:p>
            <a:pPr>
              <a:spcBef>
                <a:spcPct val="0"/>
              </a:spcBef>
            </a:pPr>
            <a:r>
              <a:rPr lang="ja-JP" altLang="en-US" sz="1100" b="1" dirty="0">
                <a:solidFill>
                  <a:srgbClr val="0065AE"/>
                </a:solidFill>
                <a:cs typeface="メイリオ" pitchFamily="50" charset="-128"/>
              </a:rPr>
              <a:t>別々の会計システムを利用し国別の報告通貨で入力</a:t>
            </a:r>
          </a:p>
        </p:txBody>
      </p:sp>
      <p:sp>
        <p:nvSpPr>
          <p:cNvPr id="83" name="テキスト ボックス 82"/>
          <p:cNvSpPr txBox="1"/>
          <p:nvPr/>
        </p:nvSpPr>
        <p:spPr>
          <a:xfrm>
            <a:off x="4957802" y="4436596"/>
            <a:ext cx="1620180" cy="270030"/>
          </a:xfrm>
          <a:prstGeom prst="rect">
            <a:avLst/>
          </a:prstGeom>
        </p:spPr>
        <p:txBody>
          <a:bodyPr wrap="none" lIns="0" tIns="0" rIns="0" bIns="0" rtlCol="0" anchor="t" anchorCtr="0">
            <a:normAutofit/>
          </a:bodyPr>
          <a:lstStyle/>
          <a:p>
            <a:pPr>
              <a:lnSpc>
                <a:spcPts val="2100"/>
              </a:lnSpc>
              <a:spcBef>
                <a:spcPct val="0"/>
              </a:spcBef>
            </a:pPr>
            <a:r>
              <a:rPr lang="ja-JP" altLang="en-US" sz="1100" b="1" dirty="0">
                <a:solidFill>
                  <a:srgbClr val="0065AE"/>
                </a:solidFill>
                <a:cs typeface="メイリオ" pitchFamily="50" charset="-128"/>
              </a:rPr>
              <a:t>本社で取りまとめ連結システムへ</a:t>
            </a:r>
          </a:p>
        </p:txBody>
      </p:sp>
      <p:sp>
        <p:nvSpPr>
          <p:cNvPr id="84" name="テキスト ボックス 83"/>
          <p:cNvSpPr txBox="1"/>
          <p:nvPr/>
        </p:nvSpPr>
        <p:spPr>
          <a:xfrm>
            <a:off x="7549597" y="4107545"/>
            <a:ext cx="910835" cy="160736"/>
          </a:xfrm>
          <a:prstGeom prst="rect">
            <a:avLst/>
          </a:prstGeom>
        </p:spPr>
        <p:txBody>
          <a:bodyPr wrap="none" lIns="0" tIns="0" rIns="0" bIns="0" rtlCol="0" anchor="ctr" anchorCtr="0">
            <a:noAutofit/>
          </a:bodyPr>
          <a:lstStyle/>
          <a:p>
            <a:pPr algn="ctr">
              <a:lnSpc>
                <a:spcPts val="1500"/>
              </a:lnSpc>
              <a:spcBef>
                <a:spcPct val="0"/>
              </a:spcBef>
              <a:defRPr/>
            </a:pPr>
            <a:r>
              <a:rPr kumimoji="0" lang="ja-JP" altLang="en-US" sz="1200" b="1" kern="0" dirty="0">
                <a:solidFill>
                  <a:prstClr val="black"/>
                </a:solidFill>
              </a:rPr>
              <a:t>連結決算</a:t>
            </a:r>
            <a:endParaRPr kumimoji="0" lang="en-US" altLang="ja-JP" sz="1200" b="1" kern="0" dirty="0">
              <a:solidFill>
                <a:prstClr val="black"/>
              </a:solidFill>
            </a:endParaRPr>
          </a:p>
          <a:p>
            <a:pPr algn="ctr">
              <a:lnSpc>
                <a:spcPts val="1500"/>
              </a:lnSpc>
              <a:spcBef>
                <a:spcPct val="0"/>
              </a:spcBef>
              <a:defRPr/>
            </a:pPr>
            <a:r>
              <a:rPr kumimoji="0" lang="ja-JP" altLang="en-US" sz="1200" b="1" kern="0" dirty="0">
                <a:solidFill>
                  <a:prstClr val="black"/>
                </a:solidFill>
              </a:rPr>
              <a:t>システム</a:t>
            </a:r>
          </a:p>
        </p:txBody>
      </p:sp>
      <p:sp>
        <p:nvSpPr>
          <p:cNvPr id="85" name="フローチャート : 磁気ディスク 145"/>
          <p:cNvSpPr/>
          <p:nvPr/>
        </p:nvSpPr>
        <p:spPr>
          <a:xfrm>
            <a:off x="5337085" y="2088308"/>
            <a:ext cx="783087" cy="459051"/>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dirty="0">
              <a:solidFill>
                <a:srgbClr val="FFFFFF"/>
              </a:solidFill>
            </a:endParaRPr>
          </a:p>
          <a:p>
            <a:pPr algn="ctr">
              <a:lnSpc>
                <a:spcPts val="956"/>
              </a:lnSpc>
              <a:defRPr/>
            </a:pPr>
            <a:r>
              <a:rPr kumimoji="0" lang="ja-JP" altLang="en-US" sz="1200" kern="0" dirty="0">
                <a:solidFill>
                  <a:srgbClr val="FFFFFF"/>
                </a:solidFill>
              </a:rPr>
              <a:t>国内</a:t>
            </a:r>
            <a:endParaRPr kumimoji="0" lang="en-US" altLang="ja-JP" sz="1200" kern="0" dirty="0">
              <a:solidFill>
                <a:srgbClr val="FFFFFF"/>
              </a:solidFill>
            </a:endParaRPr>
          </a:p>
          <a:p>
            <a:pPr algn="ctr">
              <a:lnSpc>
                <a:spcPts val="956"/>
              </a:lnSpc>
              <a:defRPr/>
            </a:pPr>
            <a:r>
              <a:rPr kumimoji="0" lang="ja-JP" altLang="en-US" sz="1200" kern="0" dirty="0">
                <a:solidFill>
                  <a:srgbClr val="FFFFFF"/>
                </a:solidFill>
              </a:rPr>
              <a:t>関連会社</a:t>
            </a:r>
            <a:endParaRPr kumimoji="0" lang="en-US" altLang="ja-JP" sz="1200" kern="0" dirty="0">
              <a:solidFill>
                <a:srgbClr val="FFFFFF"/>
              </a:solidFill>
            </a:endParaRPr>
          </a:p>
        </p:txBody>
      </p:sp>
      <p:sp>
        <p:nvSpPr>
          <p:cNvPr id="86" name="フローチャート : 磁気ディスク 158"/>
          <p:cNvSpPr/>
          <p:nvPr/>
        </p:nvSpPr>
        <p:spPr>
          <a:xfrm>
            <a:off x="3221850" y="2088308"/>
            <a:ext cx="783087" cy="459051"/>
          </a:xfrm>
          <a:prstGeom prst="flowChartMagneticDisk">
            <a:avLst/>
          </a:prstGeom>
          <a:solidFill>
            <a:srgbClr val="F9BE0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a:solidFill>
                <a:srgbClr val="FFFFFF"/>
              </a:solidFill>
            </a:endParaRPr>
          </a:p>
          <a:p>
            <a:pPr algn="ctr">
              <a:lnSpc>
                <a:spcPts val="956"/>
              </a:lnSpc>
              <a:defRPr/>
            </a:pPr>
            <a:r>
              <a:rPr kumimoji="0" lang="ja-JP" altLang="en-US" sz="1200" kern="0">
                <a:solidFill>
                  <a:srgbClr val="FFFFFF"/>
                </a:solidFill>
              </a:rPr>
              <a:t>中　国</a:t>
            </a:r>
            <a:endParaRPr kumimoji="0" lang="en-US" altLang="ja-JP" sz="1200" kern="0">
              <a:solidFill>
                <a:srgbClr val="FFFFFF"/>
              </a:solidFill>
            </a:endParaRPr>
          </a:p>
        </p:txBody>
      </p:sp>
      <p:sp>
        <p:nvSpPr>
          <p:cNvPr id="87" name="フローチャート : 磁気ディスク 167"/>
          <p:cNvSpPr/>
          <p:nvPr/>
        </p:nvSpPr>
        <p:spPr>
          <a:xfrm>
            <a:off x="4292969" y="2088308"/>
            <a:ext cx="783087" cy="459051"/>
          </a:xfrm>
          <a:prstGeom prst="flowChartMagneticDisk">
            <a:avLst/>
          </a:prstGeom>
          <a:solidFill>
            <a:srgbClr val="F9BE0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dirty="0">
              <a:solidFill>
                <a:srgbClr val="FFFFFF"/>
              </a:solidFill>
            </a:endParaRPr>
          </a:p>
          <a:p>
            <a:pPr algn="ctr">
              <a:lnSpc>
                <a:spcPts val="956"/>
              </a:lnSpc>
              <a:defRPr/>
            </a:pPr>
            <a:r>
              <a:rPr kumimoji="0" lang="ja-JP" altLang="en-US" sz="1200" kern="0" dirty="0">
                <a:solidFill>
                  <a:srgbClr val="FFFFFF"/>
                </a:solidFill>
              </a:rPr>
              <a:t>ベトナム</a:t>
            </a:r>
            <a:endParaRPr kumimoji="0" lang="en-US" altLang="ja-JP" sz="1200" kern="0" dirty="0">
              <a:solidFill>
                <a:srgbClr val="FFFFFF"/>
              </a:solidFill>
            </a:endParaRPr>
          </a:p>
        </p:txBody>
      </p:sp>
      <p:sp>
        <p:nvSpPr>
          <p:cNvPr id="88" name="フローチャート : 磁気ディスク 181"/>
          <p:cNvSpPr/>
          <p:nvPr/>
        </p:nvSpPr>
        <p:spPr>
          <a:xfrm>
            <a:off x="2123728" y="2088308"/>
            <a:ext cx="783087" cy="459051"/>
          </a:xfrm>
          <a:prstGeom prst="flowChartMagneticDisk">
            <a:avLst/>
          </a:prstGeom>
          <a:solidFill>
            <a:srgbClr val="F9BE0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dirty="0">
              <a:solidFill>
                <a:srgbClr val="FFFFFF"/>
              </a:solidFill>
            </a:endParaRPr>
          </a:p>
          <a:p>
            <a:pPr algn="ctr">
              <a:lnSpc>
                <a:spcPts val="956"/>
              </a:lnSpc>
              <a:defRPr/>
            </a:pPr>
            <a:r>
              <a:rPr kumimoji="0" lang="ja-JP" altLang="en-US" sz="1200" kern="0" dirty="0">
                <a:solidFill>
                  <a:srgbClr val="FFFFFF"/>
                </a:solidFill>
              </a:rPr>
              <a:t>タ　イ</a:t>
            </a:r>
            <a:endParaRPr kumimoji="0" lang="en-US" altLang="ja-JP" sz="1200" kern="0" dirty="0">
              <a:solidFill>
                <a:srgbClr val="FFFFFF"/>
              </a:solidFill>
            </a:endParaRPr>
          </a:p>
        </p:txBody>
      </p:sp>
      <p:sp>
        <p:nvSpPr>
          <p:cNvPr id="89" name="フローチャート : 磁気ディスク 184"/>
          <p:cNvSpPr/>
          <p:nvPr/>
        </p:nvSpPr>
        <p:spPr>
          <a:xfrm>
            <a:off x="1007604" y="2088308"/>
            <a:ext cx="783087" cy="459051"/>
          </a:xfrm>
          <a:prstGeom prst="flowChartMagneticDisk">
            <a:avLst/>
          </a:prstGeom>
          <a:solidFill>
            <a:srgbClr val="F9BE0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dirty="0">
              <a:solidFill>
                <a:srgbClr val="FFFFFF"/>
              </a:solidFill>
            </a:endParaRPr>
          </a:p>
          <a:p>
            <a:pPr algn="ctr">
              <a:lnSpc>
                <a:spcPts val="956"/>
              </a:lnSpc>
              <a:defRPr/>
            </a:pPr>
            <a:r>
              <a:rPr kumimoji="0" lang="ja-JP" altLang="en-US" sz="1200" kern="0" dirty="0">
                <a:solidFill>
                  <a:srgbClr val="FFFFFF"/>
                </a:solidFill>
              </a:rPr>
              <a:t>イギリス</a:t>
            </a:r>
            <a:endParaRPr kumimoji="0" lang="en-US" altLang="ja-JP" sz="1200" kern="0" dirty="0">
              <a:solidFill>
                <a:srgbClr val="FFFFFF"/>
              </a:solidFill>
            </a:endParaRPr>
          </a:p>
        </p:txBody>
      </p:sp>
      <p:sp>
        <p:nvSpPr>
          <p:cNvPr id="90" name="フローチャート : 磁気ディスク 187"/>
          <p:cNvSpPr/>
          <p:nvPr/>
        </p:nvSpPr>
        <p:spPr>
          <a:xfrm>
            <a:off x="6345197" y="2088308"/>
            <a:ext cx="783087" cy="459051"/>
          </a:xfrm>
          <a:prstGeom prst="flowChartMagneticDisk">
            <a:avLst/>
          </a:prstGeom>
          <a:solidFill>
            <a:srgbClr val="F9BE0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dirty="0">
              <a:solidFill>
                <a:srgbClr val="FFFFFF"/>
              </a:solidFill>
            </a:endParaRPr>
          </a:p>
          <a:p>
            <a:pPr algn="ctr">
              <a:lnSpc>
                <a:spcPts val="956"/>
              </a:lnSpc>
              <a:defRPr/>
            </a:pPr>
            <a:r>
              <a:rPr kumimoji="0" lang="ja-JP" altLang="en-US" sz="1200" kern="0" dirty="0">
                <a:solidFill>
                  <a:srgbClr val="FFFFFF"/>
                </a:solidFill>
              </a:rPr>
              <a:t>アメリカ</a:t>
            </a:r>
            <a:endParaRPr kumimoji="0" lang="en-US" altLang="ja-JP" sz="1200" kern="0" dirty="0">
              <a:solidFill>
                <a:srgbClr val="FFFFFF"/>
              </a:solidFill>
            </a:endParaRPr>
          </a:p>
        </p:txBody>
      </p:sp>
      <p:grpSp>
        <p:nvGrpSpPr>
          <p:cNvPr id="91" name="グループ化 192"/>
          <p:cNvGrpSpPr/>
          <p:nvPr/>
        </p:nvGrpSpPr>
        <p:grpSpPr>
          <a:xfrm>
            <a:off x="3356865" y="1695403"/>
            <a:ext cx="513057" cy="473915"/>
            <a:chOff x="2987824" y="2077033"/>
            <a:chExt cx="684076" cy="631887"/>
          </a:xfrm>
        </p:grpSpPr>
        <p:sp>
          <p:nvSpPr>
            <p:cNvPr id="92" name="Freeform 404"/>
            <p:cNvSpPr>
              <a:spLocks noEditPoints="1"/>
            </p:cNvSpPr>
            <p:nvPr/>
          </p:nvSpPr>
          <p:spPr bwMode="auto">
            <a:xfrm>
              <a:off x="2987824" y="2077033"/>
              <a:ext cx="684076" cy="631887"/>
            </a:xfrm>
            <a:custGeom>
              <a:avLst/>
              <a:gdLst>
                <a:gd name="T0" fmla="*/ 938 w 938"/>
                <a:gd name="T1" fmla="*/ 251 h 992"/>
                <a:gd name="T2" fmla="*/ 474 w 938"/>
                <a:gd name="T3" fmla="*/ 0 h 992"/>
                <a:gd name="T4" fmla="*/ 0 w 938"/>
                <a:gd name="T5" fmla="*/ 254 h 992"/>
                <a:gd name="T6" fmla="*/ 1 w 938"/>
                <a:gd name="T7" fmla="*/ 255 h 992"/>
                <a:gd name="T8" fmla="*/ 1 w 938"/>
                <a:gd name="T9" fmla="*/ 754 h 992"/>
                <a:gd name="T10" fmla="*/ 445 w 938"/>
                <a:gd name="T11" fmla="*/ 992 h 992"/>
                <a:gd name="T12" fmla="*/ 445 w 938"/>
                <a:gd name="T13" fmla="*/ 491 h 992"/>
                <a:gd name="T14" fmla="*/ 53 w 938"/>
                <a:gd name="T15" fmla="*/ 282 h 992"/>
                <a:gd name="T16" fmla="*/ 53 w 938"/>
                <a:gd name="T17" fmla="*/ 282 h 992"/>
                <a:gd name="T18" fmla="*/ 473 w 938"/>
                <a:gd name="T19" fmla="*/ 57 h 992"/>
                <a:gd name="T20" fmla="*/ 473 w 938"/>
                <a:gd name="T21" fmla="*/ 57 h 992"/>
                <a:gd name="T22" fmla="*/ 887 w 938"/>
                <a:gd name="T23" fmla="*/ 281 h 992"/>
                <a:gd name="T24" fmla="*/ 493 w 938"/>
                <a:gd name="T25" fmla="*/ 491 h 992"/>
                <a:gd name="T26" fmla="*/ 493 w 938"/>
                <a:gd name="T27" fmla="*/ 992 h 992"/>
                <a:gd name="T28" fmla="*/ 937 w 938"/>
                <a:gd name="T29" fmla="*/ 754 h 992"/>
                <a:gd name="T30" fmla="*/ 937 w 938"/>
                <a:gd name="T31" fmla="*/ 254 h 992"/>
                <a:gd name="T32" fmla="*/ 937 w 938"/>
                <a:gd name="T33" fmla="*/ 254 h 992"/>
                <a:gd name="T34" fmla="*/ 938 w 938"/>
                <a:gd name="T35" fmla="*/ 251 h 992"/>
                <a:gd name="T36" fmla="*/ 480 w 938"/>
                <a:gd name="T37" fmla="*/ 104 h 992"/>
                <a:gd name="T38" fmla="*/ 149 w 938"/>
                <a:gd name="T39" fmla="*/ 282 h 992"/>
                <a:gd name="T40" fmla="*/ 279 w 938"/>
                <a:gd name="T41" fmla="*/ 348 h 992"/>
                <a:gd name="T42" fmla="*/ 606 w 938"/>
                <a:gd name="T43" fmla="*/ 168 h 992"/>
                <a:gd name="T44" fmla="*/ 480 w 938"/>
                <a:gd name="T45" fmla="*/ 104 h 992"/>
                <a:gd name="T46" fmla="*/ 660 w 938"/>
                <a:gd name="T47" fmla="*/ 196 h 992"/>
                <a:gd name="T48" fmla="*/ 333 w 938"/>
                <a:gd name="T49" fmla="*/ 376 h 992"/>
                <a:gd name="T50" fmla="*/ 476 w 938"/>
                <a:gd name="T51" fmla="*/ 448 h 992"/>
                <a:gd name="T52" fmla="*/ 805 w 938"/>
                <a:gd name="T53" fmla="*/ 270 h 992"/>
                <a:gd name="T54" fmla="*/ 660 w 938"/>
                <a:gd name="T55" fmla="*/ 19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38" h="992">
                  <a:moveTo>
                    <a:pt x="938" y="251"/>
                  </a:moveTo>
                  <a:lnTo>
                    <a:pt x="474" y="0"/>
                  </a:lnTo>
                  <a:lnTo>
                    <a:pt x="0" y="254"/>
                  </a:lnTo>
                  <a:lnTo>
                    <a:pt x="1" y="255"/>
                  </a:lnTo>
                  <a:lnTo>
                    <a:pt x="1" y="754"/>
                  </a:lnTo>
                  <a:lnTo>
                    <a:pt x="445" y="992"/>
                  </a:lnTo>
                  <a:lnTo>
                    <a:pt x="445" y="491"/>
                  </a:lnTo>
                  <a:lnTo>
                    <a:pt x="53" y="282"/>
                  </a:lnTo>
                  <a:lnTo>
                    <a:pt x="53" y="282"/>
                  </a:lnTo>
                  <a:lnTo>
                    <a:pt x="473" y="57"/>
                  </a:lnTo>
                  <a:lnTo>
                    <a:pt x="473" y="57"/>
                  </a:lnTo>
                  <a:lnTo>
                    <a:pt x="887" y="281"/>
                  </a:lnTo>
                  <a:lnTo>
                    <a:pt x="493" y="491"/>
                  </a:lnTo>
                  <a:lnTo>
                    <a:pt x="493" y="992"/>
                  </a:lnTo>
                  <a:lnTo>
                    <a:pt x="937" y="754"/>
                  </a:lnTo>
                  <a:lnTo>
                    <a:pt x="937" y="254"/>
                  </a:lnTo>
                  <a:lnTo>
                    <a:pt x="937" y="254"/>
                  </a:lnTo>
                  <a:lnTo>
                    <a:pt x="938" y="251"/>
                  </a:lnTo>
                  <a:close/>
                  <a:moveTo>
                    <a:pt x="480" y="104"/>
                  </a:moveTo>
                  <a:lnTo>
                    <a:pt x="149" y="282"/>
                  </a:lnTo>
                  <a:lnTo>
                    <a:pt x="279" y="348"/>
                  </a:lnTo>
                  <a:lnTo>
                    <a:pt x="606" y="168"/>
                  </a:lnTo>
                  <a:lnTo>
                    <a:pt x="480" y="104"/>
                  </a:lnTo>
                  <a:close/>
                  <a:moveTo>
                    <a:pt x="660" y="196"/>
                  </a:moveTo>
                  <a:lnTo>
                    <a:pt x="333" y="376"/>
                  </a:lnTo>
                  <a:lnTo>
                    <a:pt x="476" y="448"/>
                  </a:lnTo>
                  <a:lnTo>
                    <a:pt x="805" y="270"/>
                  </a:lnTo>
                  <a:lnTo>
                    <a:pt x="660" y="196"/>
                  </a:lnTo>
                  <a:close/>
                </a:path>
              </a:pathLst>
            </a:custGeom>
            <a:solidFill>
              <a:srgbClr val="77A233"/>
            </a:solidFill>
            <a:ln>
              <a:solidFill>
                <a:srgbClr val="77A233"/>
              </a:solid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93" name="テキスト ボックス 92"/>
            <p:cNvSpPr txBox="1"/>
            <p:nvPr/>
          </p:nvSpPr>
          <p:spPr>
            <a:xfrm>
              <a:off x="3023828" y="2350590"/>
              <a:ext cx="612068" cy="214314"/>
            </a:xfrm>
            <a:prstGeom prst="rect">
              <a:avLst/>
            </a:prstGeom>
          </p:spPr>
          <p:txBody>
            <a:bodyPr wrap="none" lIns="0" tIns="0" rIns="0" bIns="0" rtlCol="0" anchor="ctr" anchorCtr="0">
              <a:noAutofit/>
            </a:bodyPr>
            <a:lstStyle/>
            <a:p>
              <a:pPr algn="ctr">
                <a:lnSpc>
                  <a:spcPts val="2100"/>
                </a:lnSpc>
                <a:spcBef>
                  <a:spcPct val="0"/>
                </a:spcBef>
                <a:defRPr/>
              </a:pPr>
              <a:r>
                <a:rPr kumimoji="0" lang="ja-JP" altLang="en-US" sz="1050" b="1" kern="0">
                  <a:solidFill>
                    <a:srgbClr val="FFFFFF"/>
                  </a:solidFill>
                </a:rPr>
                <a:t>用　友</a:t>
              </a:r>
              <a:endParaRPr kumimoji="0" lang="en-US" altLang="ja-JP" sz="1050" b="1" kern="0">
                <a:solidFill>
                  <a:srgbClr val="FFFFFF"/>
                </a:solidFill>
              </a:endParaRPr>
            </a:p>
          </p:txBody>
        </p:sp>
      </p:grpSp>
      <p:grpSp>
        <p:nvGrpSpPr>
          <p:cNvPr id="94" name="グループ化 193"/>
          <p:cNvGrpSpPr/>
          <p:nvPr/>
        </p:nvGrpSpPr>
        <p:grpSpPr>
          <a:xfrm>
            <a:off x="6444208" y="1710268"/>
            <a:ext cx="513057" cy="473915"/>
            <a:chOff x="2987824" y="2077033"/>
            <a:chExt cx="684076" cy="631887"/>
          </a:xfrm>
        </p:grpSpPr>
        <p:sp>
          <p:nvSpPr>
            <p:cNvPr id="95" name="Freeform 404"/>
            <p:cNvSpPr>
              <a:spLocks noEditPoints="1"/>
            </p:cNvSpPr>
            <p:nvPr/>
          </p:nvSpPr>
          <p:spPr bwMode="auto">
            <a:xfrm>
              <a:off x="2987824" y="2077033"/>
              <a:ext cx="684076" cy="631887"/>
            </a:xfrm>
            <a:custGeom>
              <a:avLst/>
              <a:gdLst>
                <a:gd name="T0" fmla="*/ 938 w 938"/>
                <a:gd name="T1" fmla="*/ 251 h 992"/>
                <a:gd name="T2" fmla="*/ 474 w 938"/>
                <a:gd name="T3" fmla="*/ 0 h 992"/>
                <a:gd name="T4" fmla="*/ 0 w 938"/>
                <a:gd name="T5" fmla="*/ 254 h 992"/>
                <a:gd name="T6" fmla="*/ 1 w 938"/>
                <a:gd name="T7" fmla="*/ 255 h 992"/>
                <a:gd name="T8" fmla="*/ 1 w 938"/>
                <a:gd name="T9" fmla="*/ 754 h 992"/>
                <a:gd name="T10" fmla="*/ 445 w 938"/>
                <a:gd name="T11" fmla="*/ 992 h 992"/>
                <a:gd name="T12" fmla="*/ 445 w 938"/>
                <a:gd name="T13" fmla="*/ 491 h 992"/>
                <a:gd name="T14" fmla="*/ 53 w 938"/>
                <a:gd name="T15" fmla="*/ 282 h 992"/>
                <a:gd name="T16" fmla="*/ 53 w 938"/>
                <a:gd name="T17" fmla="*/ 282 h 992"/>
                <a:gd name="T18" fmla="*/ 473 w 938"/>
                <a:gd name="T19" fmla="*/ 57 h 992"/>
                <a:gd name="T20" fmla="*/ 473 w 938"/>
                <a:gd name="T21" fmla="*/ 57 h 992"/>
                <a:gd name="T22" fmla="*/ 887 w 938"/>
                <a:gd name="T23" fmla="*/ 281 h 992"/>
                <a:gd name="T24" fmla="*/ 493 w 938"/>
                <a:gd name="T25" fmla="*/ 491 h 992"/>
                <a:gd name="T26" fmla="*/ 493 w 938"/>
                <a:gd name="T27" fmla="*/ 992 h 992"/>
                <a:gd name="T28" fmla="*/ 937 w 938"/>
                <a:gd name="T29" fmla="*/ 754 h 992"/>
                <a:gd name="T30" fmla="*/ 937 w 938"/>
                <a:gd name="T31" fmla="*/ 254 h 992"/>
                <a:gd name="T32" fmla="*/ 937 w 938"/>
                <a:gd name="T33" fmla="*/ 254 h 992"/>
                <a:gd name="T34" fmla="*/ 938 w 938"/>
                <a:gd name="T35" fmla="*/ 251 h 992"/>
                <a:gd name="T36" fmla="*/ 480 w 938"/>
                <a:gd name="T37" fmla="*/ 104 h 992"/>
                <a:gd name="T38" fmla="*/ 149 w 938"/>
                <a:gd name="T39" fmla="*/ 282 h 992"/>
                <a:gd name="T40" fmla="*/ 279 w 938"/>
                <a:gd name="T41" fmla="*/ 348 h 992"/>
                <a:gd name="T42" fmla="*/ 606 w 938"/>
                <a:gd name="T43" fmla="*/ 168 h 992"/>
                <a:gd name="T44" fmla="*/ 480 w 938"/>
                <a:gd name="T45" fmla="*/ 104 h 992"/>
                <a:gd name="T46" fmla="*/ 660 w 938"/>
                <a:gd name="T47" fmla="*/ 196 h 992"/>
                <a:gd name="T48" fmla="*/ 333 w 938"/>
                <a:gd name="T49" fmla="*/ 376 h 992"/>
                <a:gd name="T50" fmla="*/ 476 w 938"/>
                <a:gd name="T51" fmla="*/ 448 h 992"/>
                <a:gd name="T52" fmla="*/ 805 w 938"/>
                <a:gd name="T53" fmla="*/ 270 h 992"/>
                <a:gd name="T54" fmla="*/ 660 w 938"/>
                <a:gd name="T55" fmla="*/ 19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38" h="992">
                  <a:moveTo>
                    <a:pt x="938" y="251"/>
                  </a:moveTo>
                  <a:lnTo>
                    <a:pt x="474" y="0"/>
                  </a:lnTo>
                  <a:lnTo>
                    <a:pt x="0" y="254"/>
                  </a:lnTo>
                  <a:lnTo>
                    <a:pt x="1" y="255"/>
                  </a:lnTo>
                  <a:lnTo>
                    <a:pt x="1" y="754"/>
                  </a:lnTo>
                  <a:lnTo>
                    <a:pt x="445" y="992"/>
                  </a:lnTo>
                  <a:lnTo>
                    <a:pt x="445" y="491"/>
                  </a:lnTo>
                  <a:lnTo>
                    <a:pt x="53" y="282"/>
                  </a:lnTo>
                  <a:lnTo>
                    <a:pt x="53" y="282"/>
                  </a:lnTo>
                  <a:lnTo>
                    <a:pt x="473" y="57"/>
                  </a:lnTo>
                  <a:lnTo>
                    <a:pt x="473" y="57"/>
                  </a:lnTo>
                  <a:lnTo>
                    <a:pt x="887" y="281"/>
                  </a:lnTo>
                  <a:lnTo>
                    <a:pt x="493" y="491"/>
                  </a:lnTo>
                  <a:lnTo>
                    <a:pt x="493" y="992"/>
                  </a:lnTo>
                  <a:lnTo>
                    <a:pt x="937" y="754"/>
                  </a:lnTo>
                  <a:lnTo>
                    <a:pt x="937" y="254"/>
                  </a:lnTo>
                  <a:lnTo>
                    <a:pt x="937" y="254"/>
                  </a:lnTo>
                  <a:lnTo>
                    <a:pt x="938" y="251"/>
                  </a:lnTo>
                  <a:close/>
                  <a:moveTo>
                    <a:pt x="480" y="104"/>
                  </a:moveTo>
                  <a:lnTo>
                    <a:pt x="149" y="282"/>
                  </a:lnTo>
                  <a:lnTo>
                    <a:pt x="279" y="348"/>
                  </a:lnTo>
                  <a:lnTo>
                    <a:pt x="606" y="168"/>
                  </a:lnTo>
                  <a:lnTo>
                    <a:pt x="480" y="104"/>
                  </a:lnTo>
                  <a:close/>
                  <a:moveTo>
                    <a:pt x="660" y="196"/>
                  </a:moveTo>
                  <a:lnTo>
                    <a:pt x="333" y="376"/>
                  </a:lnTo>
                  <a:lnTo>
                    <a:pt x="476" y="448"/>
                  </a:lnTo>
                  <a:lnTo>
                    <a:pt x="805" y="270"/>
                  </a:lnTo>
                  <a:lnTo>
                    <a:pt x="660" y="196"/>
                  </a:lnTo>
                  <a:close/>
                </a:path>
              </a:pathLst>
            </a:custGeom>
            <a:solidFill>
              <a:srgbClr val="77A233"/>
            </a:solidFill>
            <a:ln>
              <a:solidFill>
                <a:srgbClr val="77A233"/>
              </a:solid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96" name="テキスト ボックス 95"/>
            <p:cNvSpPr txBox="1"/>
            <p:nvPr/>
          </p:nvSpPr>
          <p:spPr>
            <a:xfrm>
              <a:off x="3066163" y="2394312"/>
              <a:ext cx="540060" cy="214314"/>
            </a:xfrm>
            <a:prstGeom prst="rect">
              <a:avLst/>
            </a:prstGeom>
            <a:solidFill>
              <a:srgbClr val="77A233"/>
            </a:solidFill>
          </p:spPr>
          <p:txBody>
            <a:bodyPr wrap="none" lIns="0" tIns="0" rIns="0" bIns="0" rtlCol="0" anchor="ctr" anchorCtr="0">
              <a:noAutofit/>
            </a:bodyPr>
            <a:lstStyle/>
            <a:p>
              <a:pPr algn="ctr">
                <a:lnSpc>
                  <a:spcPts val="2100"/>
                </a:lnSpc>
                <a:spcBef>
                  <a:spcPct val="0"/>
                </a:spcBef>
                <a:defRPr/>
              </a:pPr>
              <a:r>
                <a:rPr kumimoji="0" lang="en-US" altLang="ja-JP" sz="1050" b="1" kern="0">
                  <a:solidFill>
                    <a:srgbClr val="FFFFFF"/>
                  </a:solidFill>
                </a:rPr>
                <a:t>ERP</a:t>
              </a:r>
            </a:p>
          </p:txBody>
        </p:sp>
      </p:grpSp>
      <p:grpSp>
        <p:nvGrpSpPr>
          <p:cNvPr id="97" name="グループ化 196"/>
          <p:cNvGrpSpPr/>
          <p:nvPr/>
        </p:nvGrpSpPr>
        <p:grpSpPr>
          <a:xfrm>
            <a:off x="1142619" y="1710268"/>
            <a:ext cx="513057" cy="473915"/>
            <a:chOff x="2987824" y="2077033"/>
            <a:chExt cx="684076" cy="631887"/>
          </a:xfrm>
        </p:grpSpPr>
        <p:sp>
          <p:nvSpPr>
            <p:cNvPr id="98" name="Freeform 404"/>
            <p:cNvSpPr>
              <a:spLocks noEditPoints="1"/>
            </p:cNvSpPr>
            <p:nvPr/>
          </p:nvSpPr>
          <p:spPr bwMode="auto">
            <a:xfrm>
              <a:off x="2987824" y="2077033"/>
              <a:ext cx="684076" cy="631887"/>
            </a:xfrm>
            <a:custGeom>
              <a:avLst/>
              <a:gdLst>
                <a:gd name="T0" fmla="*/ 938 w 938"/>
                <a:gd name="T1" fmla="*/ 251 h 992"/>
                <a:gd name="T2" fmla="*/ 474 w 938"/>
                <a:gd name="T3" fmla="*/ 0 h 992"/>
                <a:gd name="T4" fmla="*/ 0 w 938"/>
                <a:gd name="T5" fmla="*/ 254 h 992"/>
                <a:gd name="T6" fmla="*/ 1 w 938"/>
                <a:gd name="T7" fmla="*/ 255 h 992"/>
                <a:gd name="T8" fmla="*/ 1 w 938"/>
                <a:gd name="T9" fmla="*/ 754 h 992"/>
                <a:gd name="T10" fmla="*/ 445 w 938"/>
                <a:gd name="T11" fmla="*/ 992 h 992"/>
                <a:gd name="T12" fmla="*/ 445 w 938"/>
                <a:gd name="T13" fmla="*/ 491 h 992"/>
                <a:gd name="T14" fmla="*/ 53 w 938"/>
                <a:gd name="T15" fmla="*/ 282 h 992"/>
                <a:gd name="T16" fmla="*/ 53 w 938"/>
                <a:gd name="T17" fmla="*/ 282 h 992"/>
                <a:gd name="T18" fmla="*/ 473 w 938"/>
                <a:gd name="T19" fmla="*/ 57 h 992"/>
                <a:gd name="T20" fmla="*/ 473 w 938"/>
                <a:gd name="T21" fmla="*/ 57 h 992"/>
                <a:gd name="T22" fmla="*/ 887 w 938"/>
                <a:gd name="T23" fmla="*/ 281 h 992"/>
                <a:gd name="T24" fmla="*/ 493 w 938"/>
                <a:gd name="T25" fmla="*/ 491 h 992"/>
                <a:gd name="T26" fmla="*/ 493 w 938"/>
                <a:gd name="T27" fmla="*/ 992 h 992"/>
                <a:gd name="T28" fmla="*/ 937 w 938"/>
                <a:gd name="T29" fmla="*/ 754 h 992"/>
                <a:gd name="T30" fmla="*/ 937 w 938"/>
                <a:gd name="T31" fmla="*/ 254 h 992"/>
                <a:gd name="T32" fmla="*/ 937 w 938"/>
                <a:gd name="T33" fmla="*/ 254 h 992"/>
                <a:gd name="T34" fmla="*/ 938 w 938"/>
                <a:gd name="T35" fmla="*/ 251 h 992"/>
                <a:gd name="T36" fmla="*/ 480 w 938"/>
                <a:gd name="T37" fmla="*/ 104 h 992"/>
                <a:gd name="T38" fmla="*/ 149 w 938"/>
                <a:gd name="T39" fmla="*/ 282 h 992"/>
                <a:gd name="T40" fmla="*/ 279 w 938"/>
                <a:gd name="T41" fmla="*/ 348 h 992"/>
                <a:gd name="T42" fmla="*/ 606 w 938"/>
                <a:gd name="T43" fmla="*/ 168 h 992"/>
                <a:gd name="T44" fmla="*/ 480 w 938"/>
                <a:gd name="T45" fmla="*/ 104 h 992"/>
                <a:gd name="T46" fmla="*/ 660 w 938"/>
                <a:gd name="T47" fmla="*/ 196 h 992"/>
                <a:gd name="T48" fmla="*/ 333 w 938"/>
                <a:gd name="T49" fmla="*/ 376 h 992"/>
                <a:gd name="T50" fmla="*/ 476 w 938"/>
                <a:gd name="T51" fmla="*/ 448 h 992"/>
                <a:gd name="T52" fmla="*/ 805 w 938"/>
                <a:gd name="T53" fmla="*/ 270 h 992"/>
                <a:gd name="T54" fmla="*/ 660 w 938"/>
                <a:gd name="T55" fmla="*/ 19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38" h="992">
                  <a:moveTo>
                    <a:pt x="938" y="251"/>
                  </a:moveTo>
                  <a:lnTo>
                    <a:pt x="474" y="0"/>
                  </a:lnTo>
                  <a:lnTo>
                    <a:pt x="0" y="254"/>
                  </a:lnTo>
                  <a:lnTo>
                    <a:pt x="1" y="255"/>
                  </a:lnTo>
                  <a:lnTo>
                    <a:pt x="1" y="754"/>
                  </a:lnTo>
                  <a:lnTo>
                    <a:pt x="445" y="992"/>
                  </a:lnTo>
                  <a:lnTo>
                    <a:pt x="445" y="491"/>
                  </a:lnTo>
                  <a:lnTo>
                    <a:pt x="53" y="282"/>
                  </a:lnTo>
                  <a:lnTo>
                    <a:pt x="53" y="282"/>
                  </a:lnTo>
                  <a:lnTo>
                    <a:pt x="473" y="57"/>
                  </a:lnTo>
                  <a:lnTo>
                    <a:pt x="473" y="57"/>
                  </a:lnTo>
                  <a:lnTo>
                    <a:pt x="887" y="281"/>
                  </a:lnTo>
                  <a:lnTo>
                    <a:pt x="493" y="491"/>
                  </a:lnTo>
                  <a:lnTo>
                    <a:pt x="493" y="992"/>
                  </a:lnTo>
                  <a:lnTo>
                    <a:pt x="937" y="754"/>
                  </a:lnTo>
                  <a:lnTo>
                    <a:pt x="937" y="254"/>
                  </a:lnTo>
                  <a:lnTo>
                    <a:pt x="937" y="254"/>
                  </a:lnTo>
                  <a:lnTo>
                    <a:pt x="938" y="251"/>
                  </a:lnTo>
                  <a:close/>
                  <a:moveTo>
                    <a:pt x="480" y="104"/>
                  </a:moveTo>
                  <a:lnTo>
                    <a:pt x="149" y="282"/>
                  </a:lnTo>
                  <a:lnTo>
                    <a:pt x="279" y="348"/>
                  </a:lnTo>
                  <a:lnTo>
                    <a:pt x="606" y="168"/>
                  </a:lnTo>
                  <a:lnTo>
                    <a:pt x="480" y="104"/>
                  </a:lnTo>
                  <a:close/>
                  <a:moveTo>
                    <a:pt x="660" y="196"/>
                  </a:moveTo>
                  <a:lnTo>
                    <a:pt x="333" y="376"/>
                  </a:lnTo>
                  <a:lnTo>
                    <a:pt x="476" y="448"/>
                  </a:lnTo>
                  <a:lnTo>
                    <a:pt x="805" y="270"/>
                  </a:lnTo>
                  <a:lnTo>
                    <a:pt x="660" y="196"/>
                  </a:lnTo>
                  <a:close/>
                </a:path>
              </a:pathLst>
            </a:custGeom>
            <a:solidFill>
              <a:srgbClr val="77A233"/>
            </a:solidFill>
            <a:ln>
              <a:solidFill>
                <a:srgbClr val="77A233"/>
              </a:solid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99" name="テキスト ボックス 98"/>
            <p:cNvSpPr txBox="1"/>
            <p:nvPr/>
          </p:nvSpPr>
          <p:spPr>
            <a:xfrm>
              <a:off x="3066163" y="2394312"/>
              <a:ext cx="540060" cy="214314"/>
            </a:xfrm>
            <a:prstGeom prst="rect">
              <a:avLst/>
            </a:prstGeom>
            <a:solidFill>
              <a:srgbClr val="77A233"/>
            </a:solidFill>
          </p:spPr>
          <p:txBody>
            <a:bodyPr wrap="none" lIns="0" tIns="0" rIns="0" bIns="0" rtlCol="0" anchor="ctr" anchorCtr="0">
              <a:noAutofit/>
            </a:bodyPr>
            <a:lstStyle/>
            <a:p>
              <a:pPr algn="ctr">
                <a:lnSpc>
                  <a:spcPts val="2100"/>
                </a:lnSpc>
                <a:spcBef>
                  <a:spcPct val="0"/>
                </a:spcBef>
                <a:defRPr/>
              </a:pPr>
              <a:r>
                <a:rPr kumimoji="0" lang="en-US" altLang="ja-JP" sz="1050" b="1" kern="0">
                  <a:solidFill>
                    <a:srgbClr val="FFFFFF"/>
                  </a:solidFill>
                </a:rPr>
                <a:t>ERP</a:t>
              </a:r>
            </a:p>
          </p:txBody>
        </p:sp>
      </p:grpSp>
      <p:sp>
        <p:nvSpPr>
          <p:cNvPr id="100" name="フローチャート : 磁気ディスク 201"/>
          <p:cNvSpPr/>
          <p:nvPr/>
        </p:nvSpPr>
        <p:spPr>
          <a:xfrm>
            <a:off x="3290324" y="4155926"/>
            <a:ext cx="783087" cy="459051"/>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a:solidFill>
                <a:srgbClr val="FFFFFF"/>
              </a:solidFill>
            </a:endParaRPr>
          </a:p>
          <a:p>
            <a:pPr algn="ctr">
              <a:lnSpc>
                <a:spcPts val="956"/>
              </a:lnSpc>
              <a:defRPr/>
            </a:pPr>
            <a:r>
              <a:rPr kumimoji="0" lang="ja-JP" altLang="en-US" sz="1200" kern="0">
                <a:solidFill>
                  <a:srgbClr val="FFFFFF"/>
                </a:solidFill>
              </a:rPr>
              <a:t>本　社</a:t>
            </a:r>
            <a:endParaRPr kumimoji="0" lang="en-US" altLang="ja-JP" sz="1200" kern="0">
              <a:solidFill>
                <a:srgbClr val="FFFFFF"/>
              </a:solidFill>
            </a:endParaRPr>
          </a:p>
        </p:txBody>
      </p:sp>
      <p:sp>
        <p:nvSpPr>
          <p:cNvPr id="101" name="Freeform 352"/>
          <p:cNvSpPr>
            <a:spLocks noEditPoints="1"/>
          </p:cNvSpPr>
          <p:nvPr/>
        </p:nvSpPr>
        <p:spPr bwMode="auto">
          <a:xfrm>
            <a:off x="7833595" y="3543858"/>
            <a:ext cx="329804" cy="347663"/>
          </a:xfrm>
          <a:custGeom>
            <a:avLst/>
            <a:gdLst>
              <a:gd name="T0" fmla="*/ 400 w 831"/>
              <a:gd name="T1" fmla="*/ 319 h 876"/>
              <a:gd name="T2" fmla="*/ 275 w 831"/>
              <a:gd name="T3" fmla="*/ 619 h 876"/>
              <a:gd name="T4" fmla="*/ 580 w 831"/>
              <a:gd name="T5" fmla="*/ 597 h 876"/>
              <a:gd name="T6" fmla="*/ 438 w 831"/>
              <a:gd name="T7" fmla="*/ 67 h 876"/>
              <a:gd name="T8" fmla="*/ 489 w 831"/>
              <a:gd name="T9" fmla="*/ 124 h 876"/>
              <a:gd name="T10" fmla="*/ 484 w 831"/>
              <a:gd name="T11" fmla="*/ 168 h 876"/>
              <a:gd name="T12" fmla="*/ 424 w 831"/>
              <a:gd name="T13" fmla="*/ 213 h 876"/>
              <a:gd name="T14" fmla="*/ 375 w 831"/>
              <a:gd name="T15" fmla="*/ 201 h 876"/>
              <a:gd name="T16" fmla="*/ 341 w 831"/>
              <a:gd name="T17" fmla="*/ 138 h 876"/>
              <a:gd name="T18" fmla="*/ 364 w 831"/>
              <a:gd name="T19" fmla="*/ 87 h 876"/>
              <a:gd name="T20" fmla="*/ 415 w 831"/>
              <a:gd name="T21" fmla="*/ 64 h 876"/>
              <a:gd name="T22" fmla="*/ 349 w 831"/>
              <a:gd name="T23" fmla="*/ 17 h 876"/>
              <a:gd name="T24" fmla="*/ 288 w 831"/>
              <a:gd name="T25" fmla="*/ 85 h 876"/>
              <a:gd name="T26" fmla="*/ 281 w 831"/>
              <a:gd name="T27" fmla="*/ 167 h 876"/>
              <a:gd name="T28" fmla="*/ 328 w 831"/>
              <a:gd name="T29" fmla="*/ 245 h 876"/>
              <a:gd name="T30" fmla="*/ 415 w 831"/>
              <a:gd name="T31" fmla="*/ 277 h 876"/>
              <a:gd name="T32" fmla="*/ 493 w 831"/>
              <a:gd name="T33" fmla="*/ 253 h 876"/>
              <a:gd name="T34" fmla="*/ 547 w 831"/>
              <a:gd name="T35" fmla="*/ 180 h 876"/>
              <a:gd name="T36" fmla="*/ 547 w 831"/>
              <a:gd name="T37" fmla="*/ 97 h 876"/>
              <a:gd name="T38" fmla="*/ 493 w 831"/>
              <a:gd name="T39" fmla="*/ 24 h 876"/>
              <a:gd name="T40" fmla="*/ 415 w 831"/>
              <a:gd name="T41" fmla="*/ 0 h 876"/>
              <a:gd name="T42" fmla="*/ 733 w 831"/>
              <a:gd name="T43" fmla="*/ 677 h 876"/>
              <a:gd name="T44" fmla="*/ 767 w 831"/>
              <a:gd name="T45" fmla="*/ 738 h 876"/>
              <a:gd name="T46" fmla="*/ 745 w 831"/>
              <a:gd name="T47" fmla="*/ 791 h 876"/>
              <a:gd name="T48" fmla="*/ 693 w 831"/>
              <a:gd name="T49" fmla="*/ 813 h 876"/>
              <a:gd name="T50" fmla="*/ 630 w 831"/>
              <a:gd name="T51" fmla="*/ 780 h 876"/>
              <a:gd name="T52" fmla="*/ 618 w 831"/>
              <a:gd name="T53" fmla="*/ 731 h 876"/>
              <a:gd name="T54" fmla="*/ 664 w 831"/>
              <a:gd name="T55" fmla="*/ 670 h 876"/>
              <a:gd name="T56" fmla="*/ 693 w 831"/>
              <a:gd name="T57" fmla="*/ 600 h 876"/>
              <a:gd name="T58" fmla="*/ 605 w 831"/>
              <a:gd name="T59" fmla="*/ 631 h 876"/>
              <a:gd name="T60" fmla="*/ 557 w 831"/>
              <a:gd name="T61" fmla="*/ 711 h 876"/>
              <a:gd name="T62" fmla="*/ 565 w 831"/>
              <a:gd name="T63" fmla="*/ 792 h 876"/>
              <a:gd name="T64" fmla="*/ 627 w 831"/>
              <a:gd name="T65" fmla="*/ 861 h 876"/>
              <a:gd name="T66" fmla="*/ 707 w 831"/>
              <a:gd name="T67" fmla="*/ 876 h 876"/>
              <a:gd name="T68" fmla="*/ 790 w 831"/>
              <a:gd name="T69" fmla="*/ 837 h 876"/>
              <a:gd name="T70" fmla="*/ 829 w 831"/>
              <a:gd name="T71" fmla="*/ 753 h 876"/>
              <a:gd name="T72" fmla="*/ 814 w 831"/>
              <a:gd name="T73" fmla="*/ 672 h 876"/>
              <a:gd name="T74" fmla="*/ 747 w 831"/>
              <a:gd name="T75" fmla="*/ 611 h 876"/>
              <a:gd name="T76" fmla="*/ 138 w 831"/>
              <a:gd name="T77" fmla="*/ 664 h 876"/>
              <a:gd name="T78" fmla="*/ 201 w 831"/>
              <a:gd name="T79" fmla="*/ 697 h 876"/>
              <a:gd name="T80" fmla="*/ 213 w 831"/>
              <a:gd name="T81" fmla="*/ 747 h 876"/>
              <a:gd name="T82" fmla="*/ 167 w 831"/>
              <a:gd name="T83" fmla="*/ 808 h 876"/>
              <a:gd name="T84" fmla="*/ 124 w 831"/>
              <a:gd name="T85" fmla="*/ 811 h 876"/>
              <a:gd name="T86" fmla="*/ 67 w 831"/>
              <a:gd name="T87" fmla="*/ 761 h 876"/>
              <a:gd name="T88" fmla="*/ 67 w 831"/>
              <a:gd name="T89" fmla="*/ 717 h 876"/>
              <a:gd name="T90" fmla="*/ 124 w 831"/>
              <a:gd name="T91" fmla="*/ 666 h 876"/>
              <a:gd name="T92" fmla="*/ 111 w 831"/>
              <a:gd name="T93" fmla="*/ 603 h 876"/>
              <a:gd name="T94" fmla="*/ 31 w 831"/>
              <a:gd name="T95" fmla="*/ 651 h 876"/>
              <a:gd name="T96" fmla="*/ 0 w 831"/>
              <a:gd name="T97" fmla="*/ 738 h 876"/>
              <a:gd name="T98" fmla="*/ 24 w 831"/>
              <a:gd name="T99" fmla="*/ 816 h 876"/>
              <a:gd name="T100" fmla="*/ 97 w 831"/>
              <a:gd name="T101" fmla="*/ 870 h 876"/>
              <a:gd name="T102" fmla="*/ 180 w 831"/>
              <a:gd name="T103" fmla="*/ 870 h 876"/>
              <a:gd name="T104" fmla="*/ 253 w 831"/>
              <a:gd name="T105" fmla="*/ 816 h 876"/>
              <a:gd name="T106" fmla="*/ 277 w 831"/>
              <a:gd name="T107" fmla="*/ 738 h 876"/>
              <a:gd name="T108" fmla="*/ 245 w 831"/>
              <a:gd name="T109" fmla="*/ 651 h 876"/>
              <a:gd name="T110" fmla="*/ 167 w 831"/>
              <a:gd name="T111" fmla="*/ 603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1" h="876">
                <a:moveTo>
                  <a:pt x="593" y="588"/>
                </a:moveTo>
                <a:lnTo>
                  <a:pt x="448" y="443"/>
                </a:lnTo>
                <a:lnTo>
                  <a:pt x="448" y="317"/>
                </a:lnTo>
                <a:lnTo>
                  <a:pt x="448" y="317"/>
                </a:lnTo>
                <a:lnTo>
                  <a:pt x="432" y="319"/>
                </a:lnTo>
                <a:lnTo>
                  <a:pt x="417" y="319"/>
                </a:lnTo>
                <a:lnTo>
                  <a:pt x="400" y="319"/>
                </a:lnTo>
                <a:lnTo>
                  <a:pt x="384" y="317"/>
                </a:lnTo>
                <a:lnTo>
                  <a:pt x="384" y="443"/>
                </a:lnTo>
                <a:lnTo>
                  <a:pt x="239" y="588"/>
                </a:lnTo>
                <a:lnTo>
                  <a:pt x="239" y="588"/>
                </a:lnTo>
                <a:lnTo>
                  <a:pt x="251" y="598"/>
                </a:lnTo>
                <a:lnTo>
                  <a:pt x="263" y="607"/>
                </a:lnTo>
                <a:lnTo>
                  <a:pt x="275" y="619"/>
                </a:lnTo>
                <a:lnTo>
                  <a:pt x="285" y="633"/>
                </a:lnTo>
                <a:lnTo>
                  <a:pt x="415" y="501"/>
                </a:lnTo>
                <a:lnTo>
                  <a:pt x="546" y="631"/>
                </a:lnTo>
                <a:lnTo>
                  <a:pt x="546" y="631"/>
                </a:lnTo>
                <a:lnTo>
                  <a:pt x="557" y="619"/>
                </a:lnTo>
                <a:lnTo>
                  <a:pt x="568" y="607"/>
                </a:lnTo>
                <a:lnTo>
                  <a:pt x="580" y="597"/>
                </a:lnTo>
                <a:lnTo>
                  <a:pt x="593" y="588"/>
                </a:lnTo>
                <a:lnTo>
                  <a:pt x="593" y="588"/>
                </a:lnTo>
                <a:close/>
                <a:moveTo>
                  <a:pt x="415" y="64"/>
                </a:moveTo>
                <a:lnTo>
                  <a:pt x="415" y="64"/>
                </a:lnTo>
                <a:lnTo>
                  <a:pt x="424" y="65"/>
                </a:lnTo>
                <a:lnTo>
                  <a:pt x="431" y="66"/>
                </a:lnTo>
                <a:lnTo>
                  <a:pt x="438" y="67"/>
                </a:lnTo>
                <a:lnTo>
                  <a:pt x="444" y="70"/>
                </a:lnTo>
                <a:lnTo>
                  <a:pt x="457" y="77"/>
                </a:lnTo>
                <a:lnTo>
                  <a:pt x="468" y="87"/>
                </a:lnTo>
                <a:lnTo>
                  <a:pt x="478" y="97"/>
                </a:lnTo>
                <a:lnTo>
                  <a:pt x="484" y="109"/>
                </a:lnTo>
                <a:lnTo>
                  <a:pt x="487" y="117"/>
                </a:lnTo>
                <a:lnTo>
                  <a:pt x="489" y="124"/>
                </a:lnTo>
                <a:lnTo>
                  <a:pt x="490" y="131"/>
                </a:lnTo>
                <a:lnTo>
                  <a:pt x="490" y="138"/>
                </a:lnTo>
                <a:lnTo>
                  <a:pt x="490" y="138"/>
                </a:lnTo>
                <a:lnTo>
                  <a:pt x="490" y="147"/>
                </a:lnTo>
                <a:lnTo>
                  <a:pt x="489" y="154"/>
                </a:lnTo>
                <a:lnTo>
                  <a:pt x="487" y="161"/>
                </a:lnTo>
                <a:lnTo>
                  <a:pt x="484" y="168"/>
                </a:lnTo>
                <a:lnTo>
                  <a:pt x="478" y="180"/>
                </a:lnTo>
                <a:lnTo>
                  <a:pt x="468" y="191"/>
                </a:lnTo>
                <a:lnTo>
                  <a:pt x="457" y="201"/>
                </a:lnTo>
                <a:lnTo>
                  <a:pt x="444" y="208"/>
                </a:lnTo>
                <a:lnTo>
                  <a:pt x="438" y="210"/>
                </a:lnTo>
                <a:lnTo>
                  <a:pt x="431" y="211"/>
                </a:lnTo>
                <a:lnTo>
                  <a:pt x="424" y="213"/>
                </a:lnTo>
                <a:lnTo>
                  <a:pt x="415" y="214"/>
                </a:lnTo>
                <a:lnTo>
                  <a:pt x="415" y="214"/>
                </a:lnTo>
                <a:lnTo>
                  <a:pt x="408" y="213"/>
                </a:lnTo>
                <a:lnTo>
                  <a:pt x="401" y="211"/>
                </a:lnTo>
                <a:lnTo>
                  <a:pt x="394" y="210"/>
                </a:lnTo>
                <a:lnTo>
                  <a:pt x="387" y="208"/>
                </a:lnTo>
                <a:lnTo>
                  <a:pt x="375" y="201"/>
                </a:lnTo>
                <a:lnTo>
                  <a:pt x="364" y="191"/>
                </a:lnTo>
                <a:lnTo>
                  <a:pt x="354" y="180"/>
                </a:lnTo>
                <a:lnTo>
                  <a:pt x="347" y="168"/>
                </a:lnTo>
                <a:lnTo>
                  <a:pt x="345" y="161"/>
                </a:lnTo>
                <a:lnTo>
                  <a:pt x="343" y="154"/>
                </a:lnTo>
                <a:lnTo>
                  <a:pt x="342" y="147"/>
                </a:lnTo>
                <a:lnTo>
                  <a:pt x="341" y="138"/>
                </a:lnTo>
                <a:lnTo>
                  <a:pt x="341" y="138"/>
                </a:lnTo>
                <a:lnTo>
                  <a:pt x="342" y="131"/>
                </a:lnTo>
                <a:lnTo>
                  <a:pt x="343" y="124"/>
                </a:lnTo>
                <a:lnTo>
                  <a:pt x="345" y="117"/>
                </a:lnTo>
                <a:lnTo>
                  <a:pt x="347" y="109"/>
                </a:lnTo>
                <a:lnTo>
                  <a:pt x="354" y="97"/>
                </a:lnTo>
                <a:lnTo>
                  <a:pt x="364" y="87"/>
                </a:lnTo>
                <a:lnTo>
                  <a:pt x="375" y="77"/>
                </a:lnTo>
                <a:lnTo>
                  <a:pt x="387" y="70"/>
                </a:lnTo>
                <a:lnTo>
                  <a:pt x="394" y="67"/>
                </a:lnTo>
                <a:lnTo>
                  <a:pt x="401" y="66"/>
                </a:lnTo>
                <a:lnTo>
                  <a:pt x="408" y="65"/>
                </a:lnTo>
                <a:lnTo>
                  <a:pt x="415" y="64"/>
                </a:lnTo>
                <a:lnTo>
                  <a:pt x="415" y="64"/>
                </a:lnTo>
                <a:close/>
                <a:moveTo>
                  <a:pt x="415" y="0"/>
                </a:moveTo>
                <a:lnTo>
                  <a:pt x="415" y="0"/>
                </a:lnTo>
                <a:lnTo>
                  <a:pt x="402" y="1"/>
                </a:lnTo>
                <a:lnTo>
                  <a:pt x="388" y="4"/>
                </a:lnTo>
                <a:lnTo>
                  <a:pt x="375" y="6"/>
                </a:lnTo>
                <a:lnTo>
                  <a:pt x="363" y="11"/>
                </a:lnTo>
                <a:lnTo>
                  <a:pt x="349" y="17"/>
                </a:lnTo>
                <a:lnTo>
                  <a:pt x="339" y="24"/>
                </a:lnTo>
                <a:lnTo>
                  <a:pt x="328" y="33"/>
                </a:lnTo>
                <a:lnTo>
                  <a:pt x="318" y="41"/>
                </a:lnTo>
                <a:lnTo>
                  <a:pt x="309" y="51"/>
                </a:lnTo>
                <a:lnTo>
                  <a:pt x="301" y="61"/>
                </a:lnTo>
                <a:lnTo>
                  <a:pt x="294" y="73"/>
                </a:lnTo>
                <a:lnTo>
                  <a:pt x="288" y="85"/>
                </a:lnTo>
                <a:lnTo>
                  <a:pt x="283" y="97"/>
                </a:lnTo>
                <a:lnTo>
                  <a:pt x="281" y="111"/>
                </a:lnTo>
                <a:lnTo>
                  <a:pt x="279" y="125"/>
                </a:lnTo>
                <a:lnTo>
                  <a:pt x="277" y="138"/>
                </a:lnTo>
                <a:lnTo>
                  <a:pt x="277" y="138"/>
                </a:lnTo>
                <a:lnTo>
                  <a:pt x="279" y="153"/>
                </a:lnTo>
                <a:lnTo>
                  <a:pt x="281" y="167"/>
                </a:lnTo>
                <a:lnTo>
                  <a:pt x="283" y="180"/>
                </a:lnTo>
                <a:lnTo>
                  <a:pt x="288" y="192"/>
                </a:lnTo>
                <a:lnTo>
                  <a:pt x="294" y="204"/>
                </a:lnTo>
                <a:lnTo>
                  <a:pt x="301" y="216"/>
                </a:lnTo>
                <a:lnTo>
                  <a:pt x="309" y="227"/>
                </a:lnTo>
                <a:lnTo>
                  <a:pt x="318" y="237"/>
                </a:lnTo>
                <a:lnTo>
                  <a:pt x="328" y="245"/>
                </a:lnTo>
                <a:lnTo>
                  <a:pt x="339" y="253"/>
                </a:lnTo>
                <a:lnTo>
                  <a:pt x="349" y="261"/>
                </a:lnTo>
                <a:lnTo>
                  <a:pt x="363" y="267"/>
                </a:lnTo>
                <a:lnTo>
                  <a:pt x="375" y="271"/>
                </a:lnTo>
                <a:lnTo>
                  <a:pt x="388" y="274"/>
                </a:lnTo>
                <a:lnTo>
                  <a:pt x="402" y="276"/>
                </a:lnTo>
                <a:lnTo>
                  <a:pt x="415" y="277"/>
                </a:lnTo>
                <a:lnTo>
                  <a:pt x="415" y="277"/>
                </a:lnTo>
                <a:lnTo>
                  <a:pt x="430" y="276"/>
                </a:lnTo>
                <a:lnTo>
                  <a:pt x="444" y="274"/>
                </a:lnTo>
                <a:lnTo>
                  <a:pt x="457" y="271"/>
                </a:lnTo>
                <a:lnTo>
                  <a:pt x="469" y="267"/>
                </a:lnTo>
                <a:lnTo>
                  <a:pt x="481" y="261"/>
                </a:lnTo>
                <a:lnTo>
                  <a:pt x="493" y="253"/>
                </a:lnTo>
                <a:lnTo>
                  <a:pt x="504" y="245"/>
                </a:lnTo>
                <a:lnTo>
                  <a:pt x="514" y="237"/>
                </a:lnTo>
                <a:lnTo>
                  <a:pt x="522" y="227"/>
                </a:lnTo>
                <a:lnTo>
                  <a:pt x="531" y="216"/>
                </a:lnTo>
                <a:lnTo>
                  <a:pt x="538" y="204"/>
                </a:lnTo>
                <a:lnTo>
                  <a:pt x="544" y="192"/>
                </a:lnTo>
                <a:lnTo>
                  <a:pt x="547" y="180"/>
                </a:lnTo>
                <a:lnTo>
                  <a:pt x="551" y="167"/>
                </a:lnTo>
                <a:lnTo>
                  <a:pt x="553" y="153"/>
                </a:lnTo>
                <a:lnTo>
                  <a:pt x="555" y="138"/>
                </a:lnTo>
                <a:lnTo>
                  <a:pt x="555" y="138"/>
                </a:lnTo>
                <a:lnTo>
                  <a:pt x="553" y="125"/>
                </a:lnTo>
                <a:lnTo>
                  <a:pt x="551" y="111"/>
                </a:lnTo>
                <a:lnTo>
                  <a:pt x="547" y="97"/>
                </a:lnTo>
                <a:lnTo>
                  <a:pt x="544" y="85"/>
                </a:lnTo>
                <a:lnTo>
                  <a:pt x="538" y="73"/>
                </a:lnTo>
                <a:lnTo>
                  <a:pt x="531" y="61"/>
                </a:lnTo>
                <a:lnTo>
                  <a:pt x="522" y="51"/>
                </a:lnTo>
                <a:lnTo>
                  <a:pt x="514" y="41"/>
                </a:lnTo>
                <a:lnTo>
                  <a:pt x="504" y="33"/>
                </a:lnTo>
                <a:lnTo>
                  <a:pt x="493" y="24"/>
                </a:lnTo>
                <a:lnTo>
                  <a:pt x="481" y="17"/>
                </a:lnTo>
                <a:lnTo>
                  <a:pt x="469" y="11"/>
                </a:lnTo>
                <a:lnTo>
                  <a:pt x="457" y="6"/>
                </a:lnTo>
                <a:lnTo>
                  <a:pt x="444" y="4"/>
                </a:lnTo>
                <a:lnTo>
                  <a:pt x="430" y="1"/>
                </a:lnTo>
                <a:lnTo>
                  <a:pt x="415" y="0"/>
                </a:lnTo>
                <a:lnTo>
                  <a:pt x="415" y="0"/>
                </a:lnTo>
                <a:close/>
                <a:moveTo>
                  <a:pt x="693" y="664"/>
                </a:moveTo>
                <a:lnTo>
                  <a:pt x="693" y="664"/>
                </a:lnTo>
                <a:lnTo>
                  <a:pt x="700" y="665"/>
                </a:lnTo>
                <a:lnTo>
                  <a:pt x="707" y="666"/>
                </a:lnTo>
                <a:lnTo>
                  <a:pt x="714" y="667"/>
                </a:lnTo>
                <a:lnTo>
                  <a:pt x="721" y="670"/>
                </a:lnTo>
                <a:lnTo>
                  <a:pt x="733" y="677"/>
                </a:lnTo>
                <a:lnTo>
                  <a:pt x="745" y="687"/>
                </a:lnTo>
                <a:lnTo>
                  <a:pt x="754" y="697"/>
                </a:lnTo>
                <a:lnTo>
                  <a:pt x="761" y="709"/>
                </a:lnTo>
                <a:lnTo>
                  <a:pt x="763" y="717"/>
                </a:lnTo>
                <a:lnTo>
                  <a:pt x="766" y="724"/>
                </a:lnTo>
                <a:lnTo>
                  <a:pt x="767" y="731"/>
                </a:lnTo>
                <a:lnTo>
                  <a:pt x="767" y="738"/>
                </a:lnTo>
                <a:lnTo>
                  <a:pt x="767" y="738"/>
                </a:lnTo>
                <a:lnTo>
                  <a:pt x="767" y="747"/>
                </a:lnTo>
                <a:lnTo>
                  <a:pt x="766" y="754"/>
                </a:lnTo>
                <a:lnTo>
                  <a:pt x="763" y="761"/>
                </a:lnTo>
                <a:lnTo>
                  <a:pt x="761" y="767"/>
                </a:lnTo>
                <a:lnTo>
                  <a:pt x="754" y="780"/>
                </a:lnTo>
                <a:lnTo>
                  <a:pt x="745" y="791"/>
                </a:lnTo>
                <a:lnTo>
                  <a:pt x="733" y="801"/>
                </a:lnTo>
                <a:lnTo>
                  <a:pt x="721" y="808"/>
                </a:lnTo>
                <a:lnTo>
                  <a:pt x="714" y="810"/>
                </a:lnTo>
                <a:lnTo>
                  <a:pt x="707" y="811"/>
                </a:lnTo>
                <a:lnTo>
                  <a:pt x="700" y="813"/>
                </a:lnTo>
                <a:lnTo>
                  <a:pt x="693" y="813"/>
                </a:lnTo>
                <a:lnTo>
                  <a:pt x="693" y="813"/>
                </a:lnTo>
                <a:lnTo>
                  <a:pt x="684" y="813"/>
                </a:lnTo>
                <a:lnTo>
                  <a:pt x="677" y="811"/>
                </a:lnTo>
                <a:lnTo>
                  <a:pt x="670" y="810"/>
                </a:lnTo>
                <a:lnTo>
                  <a:pt x="664" y="808"/>
                </a:lnTo>
                <a:lnTo>
                  <a:pt x="651" y="801"/>
                </a:lnTo>
                <a:lnTo>
                  <a:pt x="640" y="791"/>
                </a:lnTo>
                <a:lnTo>
                  <a:pt x="630" y="780"/>
                </a:lnTo>
                <a:lnTo>
                  <a:pt x="624" y="767"/>
                </a:lnTo>
                <a:lnTo>
                  <a:pt x="622" y="761"/>
                </a:lnTo>
                <a:lnTo>
                  <a:pt x="619" y="754"/>
                </a:lnTo>
                <a:lnTo>
                  <a:pt x="618" y="747"/>
                </a:lnTo>
                <a:lnTo>
                  <a:pt x="618" y="738"/>
                </a:lnTo>
                <a:lnTo>
                  <a:pt x="618" y="738"/>
                </a:lnTo>
                <a:lnTo>
                  <a:pt x="618" y="731"/>
                </a:lnTo>
                <a:lnTo>
                  <a:pt x="619" y="724"/>
                </a:lnTo>
                <a:lnTo>
                  <a:pt x="622" y="717"/>
                </a:lnTo>
                <a:lnTo>
                  <a:pt x="624" y="709"/>
                </a:lnTo>
                <a:lnTo>
                  <a:pt x="630" y="697"/>
                </a:lnTo>
                <a:lnTo>
                  <a:pt x="640" y="687"/>
                </a:lnTo>
                <a:lnTo>
                  <a:pt x="651" y="677"/>
                </a:lnTo>
                <a:lnTo>
                  <a:pt x="664" y="670"/>
                </a:lnTo>
                <a:lnTo>
                  <a:pt x="670" y="667"/>
                </a:lnTo>
                <a:lnTo>
                  <a:pt x="677" y="666"/>
                </a:lnTo>
                <a:lnTo>
                  <a:pt x="684" y="665"/>
                </a:lnTo>
                <a:lnTo>
                  <a:pt x="693" y="664"/>
                </a:lnTo>
                <a:lnTo>
                  <a:pt x="693" y="664"/>
                </a:lnTo>
                <a:close/>
                <a:moveTo>
                  <a:pt x="693" y="600"/>
                </a:moveTo>
                <a:lnTo>
                  <a:pt x="693" y="600"/>
                </a:lnTo>
                <a:lnTo>
                  <a:pt x="678" y="601"/>
                </a:lnTo>
                <a:lnTo>
                  <a:pt x="665" y="603"/>
                </a:lnTo>
                <a:lnTo>
                  <a:pt x="652" y="606"/>
                </a:lnTo>
                <a:lnTo>
                  <a:pt x="639" y="611"/>
                </a:lnTo>
                <a:lnTo>
                  <a:pt x="627" y="617"/>
                </a:lnTo>
                <a:lnTo>
                  <a:pt x="615" y="624"/>
                </a:lnTo>
                <a:lnTo>
                  <a:pt x="605" y="631"/>
                </a:lnTo>
                <a:lnTo>
                  <a:pt x="594" y="641"/>
                </a:lnTo>
                <a:lnTo>
                  <a:pt x="586" y="651"/>
                </a:lnTo>
                <a:lnTo>
                  <a:pt x="577" y="661"/>
                </a:lnTo>
                <a:lnTo>
                  <a:pt x="570" y="672"/>
                </a:lnTo>
                <a:lnTo>
                  <a:pt x="565" y="684"/>
                </a:lnTo>
                <a:lnTo>
                  <a:pt x="561" y="697"/>
                </a:lnTo>
                <a:lnTo>
                  <a:pt x="557" y="711"/>
                </a:lnTo>
                <a:lnTo>
                  <a:pt x="555" y="725"/>
                </a:lnTo>
                <a:lnTo>
                  <a:pt x="555" y="738"/>
                </a:lnTo>
                <a:lnTo>
                  <a:pt x="555" y="738"/>
                </a:lnTo>
                <a:lnTo>
                  <a:pt x="555" y="753"/>
                </a:lnTo>
                <a:lnTo>
                  <a:pt x="557" y="767"/>
                </a:lnTo>
                <a:lnTo>
                  <a:pt x="561" y="780"/>
                </a:lnTo>
                <a:lnTo>
                  <a:pt x="565" y="792"/>
                </a:lnTo>
                <a:lnTo>
                  <a:pt x="570" y="804"/>
                </a:lnTo>
                <a:lnTo>
                  <a:pt x="577" y="816"/>
                </a:lnTo>
                <a:lnTo>
                  <a:pt x="586" y="827"/>
                </a:lnTo>
                <a:lnTo>
                  <a:pt x="594" y="837"/>
                </a:lnTo>
                <a:lnTo>
                  <a:pt x="605" y="845"/>
                </a:lnTo>
                <a:lnTo>
                  <a:pt x="615" y="853"/>
                </a:lnTo>
                <a:lnTo>
                  <a:pt x="627" y="861"/>
                </a:lnTo>
                <a:lnTo>
                  <a:pt x="639" y="865"/>
                </a:lnTo>
                <a:lnTo>
                  <a:pt x="652" y="870"/>
                </a:lnTo>
                <a:lnTo>
                  <a:pt x="665" y="874"/>
                </a:lnTo>
                <a:lnTo>
                  <a:pt x="678" y="876"/>
                </a:lnTo>
                <a:lnTo>
                  <a:pt x="693" y="876"/>
                </a:lnTo>
                <a:lnTo>
                  <a:pt x="693" y="876"/>
                </a:lnTo>
                <a:lnTo>
                  <a:pt x="707" y="876"/>
                </a:lnTo>
                <a:lnTo>
                  <a:pt x="720" y="874"/>
                </a:lnTo>
                <a:lnTo>
                  <a:pt x="733" y="870"/>
                </a:lnTo>
                <a:lnTo>
                  <a:pt x="747" y="865"/>
                </a:lnTo>
                <a:lnTo>
                  <a:pt x="759" y="861"/>
                </a:lnTo>
                <a:lnTo>
                  <a:pt x="769" y="853"/>
                </a:lnTo>
                <a:lnTo>
                  <a:pt x="780" y="845"/>
                </a:lnTo>
                <a:lnTo>
                  <a:pt x="790" y="837"/>
                </a:lnTo>
                <a:lnTo>
                  <a:pt x="799" y="827"/>
                </a:lnTo>
                <a:lnTo>
                  <a:pt x="807" y="816"/>
                </a:lnTo>
                <a:lnTo>
                  <a:pt x="814" y="804"/>
                </a:lnTo>
                <a:lnTo>
                  <a:pt x="820" y="792"/>
                </a:lnTo>
                <a:lnTo>
                  <a:pt x="825" y="780"/>
                </a:lnTo>
                <a:lnTo>
                  <a:pt x="828" y="767"/>
                </a:lnTo>
                <a:lnTo>
                  <a:pt x="829" y="753"/>
                </a:lnTo>
                <a:lnTo>
                  <a:pt x="831" y="738"/>
                </a:lnTo>
                <a:lnTo>
                  <a:pt x="831" y="738"/>
                </a:lnTo>
                <a:lnTo>
                  <a:pt x="829" y="725"/>
                </a:lnTo>
                <a:lnTo>
                  <a:pt x="828" y="711"/>
                </a:lnTo>
                <a:lnTo>
                  <a:pt x="825" y="697"/>
                </a:lnTo>
                <a:lnTo>
                  <a:pt x="820" y="684"/>
                </a:lnTo>
                <a:lnTo>
                  <a:pt x="814" y="672"/>
                </a:lnTo>
                <a:lnTo>
                  <a:pt x="807" y="661"/>
                </a:lnTo>
                <a:lnTo>
                  <a:pt x="799" y="651"/>
                </a:lnTo>
                <a:lnTo>
                  <a:pt x="790" y="641"/>
                </a:lnTo>
                <a:lnTo>
                  <a:pt x="780" y="631"/>
                </a:lnTo>
                <a:lnTo>
                  <a:pt x="769" y="624"/>
                </a:lnTo>
                <a:lnTo>
                  <a:pt x="759" y="617"/>
                </a:lnTo>
                <a:lnTo>
                  <a:pt x="747" y="611"/>
                </a:lnTo>
                <a:lnTo>
                  <a:pt x="733" y="606"/>
                </a:lnTo>
                <a:lnTo>
                  <a:pt x="720" y="603"/>
                </a:lnTo>
                <a:lnTo>
                  <a:pt x="707" y="601"/>
                </a:lnTo>
                <a:lnTo>
                  <a:pt x="693" y="600"/>
                </a:lnTo>
                <a:lnTo>
                  <a:pt x="693" y="600"/>
                </a:lnTo>
                <a:close/>
                <a:moveTo>
                  <a:pt x="138" y="664"/>
                </a:moveTo>
                <a:lnTo>
                  <a:pt x="138" y="664"/>
                </a:lnTo>
                <a:lnTo>
                  <a:pt x="147" y="665"/>
                </a:lnTo>
                <a:lnTo>
                  <a:pt x="154" y="666"/>
                </a:lnTo>
                <a:lnTo>
                  <a:pt x="161" y="667"/>
                </a:lnTo>
                <a:lnTo>
                  <a:pt x="167" y="670"/>
                </a:lnTo>
                <a:lnTo>
                  <a:pt x="180" y="677"/>
                </a:lnTo>
                <a:lnTo>
                  <a:pt x="191" y="687"/>
                </a:lnTo>
                <a:lnTo>
                  <a:pt x="201" y="697"/>
                </a:lnTo>
                <a:lnTo>
                  <a:pt x="207" y="709"/>
                </a:lnTo>
                <a:lnTo>
                  <a:pt x="210" y="717"/>
                </a:lnTo>
                <a:lnTo>
                  <a:pt x="211" y="724"/>
                </a:lnTo>
                <a:lnTo>
                  <a:pt x="213" y="731"/>
                </a:lnTo>
                <a:lnTo>
                  <a:pt x="213" y="738"/>
                </a:lnTo>
                <a:lnTo>
                  <a:pt x="213" y="738"/>
                </a:lnTo>
                <a:lnTo>
                  <a:pt x="213" y="747"/>
                </a:lnTo>
                <a:lnTo>
                  <a:pt x="211" y="754"/>
                </a:lnTo>
                <a:lnTo>
                  <a:pt x="210" y="761"/>
                </a:lnTo>
                <a:lnTo>
                  <a:pt x="207" y="767"/>
                </a:lnTo>
                <a:lnTo>
                  <a:pt x="201" y="780"/>
                </a:lnTo>
                <a:lnTo>
                  <a:pt x="191" y="791"/>
                </a:lnTo>
                <a:lnTo>
                  <a:pt x="180" y="801"/>
                </a:lnTo>
                <a:lnTo>
                  <a:pt x="167" y="808"/>
                </a:lnTo>
                <a:lnTo>
                  <a:pt x="161" y="810"/>
                </a:lnTo>
                <a:lnTo>
                  <a:pt x="154" y="811"/>
                </a:lnTo>
                <a:lnTo>
                  <a:pt x="147" y="813"/>
                </a:lnTo>
                <a:lnTo>
                  <a:pt x="138" y="813"/>
                </a:lnTo>
                <a:lnTo>
                  <a:pt x="138" y="813"/>
                </a:lnTo>
                <a:lnTo>
                  <a:pt x="131" y="813"/>
                </a:lnTo>
                <a:lnTo>
                  <a:pt x="124" y="811"/>
                </a:lnTo>
                <a:lnTo>
                  <a:pt x="117" y="810"/>
                </a:lnTo>
                <a:lnTo>
                  <a:pt x="109" y="808"/>
                </a:lnTo>
                <a:lnTo>
                  <a:pt x="97" y="801"/>
                </a:lnTo>
                <a:lnTo>
                  <a:pt x="87" y="791"/>
                </a:lnTo>
                <a:lnTo>
                  <a:pt x="77" y="780"/>
                </a:lnTo>
                <a:lnTo>
                  <a:pt x="70" y="767"/>
                </a:lnTo>
                <a:lnTo>
                  <a:pt x="67" y="761"/>
                </a:lnTo>
                <a:lnTo>
                  <a:pt x="66" y="754"/>
                </a:lnTo>
                <a:lnTo>
                  <a:pt x="65" y="747"/>
                </a:lnTo>
                <a:lnTo>
                  <a:pt x="64" y="738"/>
                </a:lnTo>
                <a:lnTo>
                  <a:pt x="64" y="738"/>
                </a:lnTo>
                <a:lnTo>
                  <a:pt x="65" y="731"/>
                </a:lnTo>
                <a:lnTo>
                  <a:pt x="66" y="724"/>
                </a:lnTo>
                <a:lnTo>
                  <a:pt x="67" y="717"/>
                </a:lnTo>
                <a:lnTo>
                  <a:pt x="70" y="709"/>
                </a:lnTo>
                <a:lnTo>
                  <a:pt x="77" y="697"/>
                </a:lnTo>
                <a:lnTo>
                  <a:pt x="87" y="687"/>
                </a:lnTo>
                <a:lnTo>
                  <a:pt x="97" y="677"/>
                </a:lnTo>
                <a:lnTo>
                  <a:pt x="109" y="670"/>
                </a:lnTo>
                <a:lnTo>
                  <a:pt x="117" y="667"/>
                </a:lnTo>
                <a:lnTo>
                  <a:pt x="124" y="666"/>
                </a:lnTo>
                <a:lnTo>
                  <a:pt x="131" y="665"/>
                </a:lnTo>
                <a:lnTo>
                  <a:pt x="138" y="664"/>
                </a:lnTo>
                <a:lnTo>
                  <a:pt x="138" y="664"/>
                </a:lnTo>
                <a:close/>
                <a:moveTo>
                  <a:pt x="138" y="600"/>
                </a:moveTo>
                <a:lnTo>
                  <a:pt x="138" y="600"/>
                </a:lnTo>
                <a:lnTo>
                  <a:pt x="125" y="601"/>
                </a:lnTo>
                <a:lnTo>
                  <a:pt x="111" y="603"/>
                </a:lnTo>
                <a:lnTo>
                  <a:pt x="97" y="606"/>
                </a:lnTo>
                <a:lnTo>
                  <a:pt x="84" y="611"/>
                </a:lnTo>
                <a:lnTo>
                  <a:pt x="72" y="617"/>
                </a:lnTo>
                <a:lnTo>
                  <a:pt x="61" y="624"/>
                </a:lnTo>
                <a:lnTo>
                  <a:pt x="51" y="631"/>
                </a:lnTo>
                <a:lnTo>
                  <a:pt x="41" y="641"/>
                </a:lnTo>
                <a:lnTo>
                  <a:pt x="31" y="651"/>
                </a:lnTo>
                <a:lnTo>
                  <a:pt x="24" y="661"/>
                </a:lnTo>
                <a:lnTo>
                  <a:pt x="17" y="672"/>
                </a:lnTo>
                <a:lnTo>
                  <a:pt x="11" y="684"/>
                </a:lnTo>
                <a:lnTo>
                  <a:pt x="6" y="697"/>
                </a:lnTo>
                <a:lnTo>
                  <a:pt x="3" y="711"/>
                </a:lnTo>
                <a:lnTo>
                  <a:pt x="1" y="725"/>
                </a:lnTo>
                <a:lnTo>
                  <a:pt x="0" y="738"/>
                </a:lnTo>
                <a:lnTo>
                  <a:pt x="0" y="738"/>
                </a:lnTo>
                <a:lnTo>
                  <a:pt x="1" y="753"/>
                </a:lnTo>
                <a:lnTo>
                  <a:pt x="3" y="767"/>
                </a:lnTo>
                <a:lnTo>
                  <a:pt x="6" y="780"/>
                </a:lnTo>
                <a:lnTo>
                  <a:pt x="11" y="792"/>
                </a:lnTo>
                <a:lnTo>
                  <a:pt x="17" y="804"/>
                </a:lnTo>
                <a:lnTo>
                  <a:pt x="24" y="816"/>
                </a:lnTo>
                <a:lnTo>
                  <a:pt x="31" y="827"/>
                </a:lnTo>
                <a:lnTo>
                  <a:pt x="41" y="837"/>
                </a:lnTo>
                <a:lnTo>
                  <a:pt x="51" y="845"/>
                </a:lnTo>
                <a:lnTo>
                  <a:pt x="61" y="853"/>
                </a:lnTo>
                <a:lnTo>
                  <a:pt x="72" y="861"/>
                </a:lnTo>
                <a:lnTo>
                  <a:pt x="84" y="865"/>
                </a:lnTo>
                <a:lnTo>
                  <a:pt x="97" y="870"/>
                </a:lnTo>
                <a:lnTo>
                  <a:pt x="111" y="874"/>
                </a:lnTo>
                <a:lnTo>
                  <a:pt x="125" y="876"/>
                </a:lnTo>
                <a:lnTo>
                  <a:pt x="138" y="876"/>
                </a:lnTo>
                <a:lnTo>
                  <a:pt x="138" y="876"/>
                </a:lnTo>
                <a:lnTo>
                  <a:pt x="153" y="876"/>
                </a:lnTo>
                <a:lnTo>
                  <a:pt x="167" y="874"/>
                </a:lnTo>
                <a:lnTo>
                  <a:pt x="180" y="870"/>
                </a:lnTo>
                <a:lnTo>
                  <a:pt x="192" y="865"/>
                </a:lnTo>
                <a:lnTo>
                  <a:pt x="204" y="861"/>
                </a:lnTo>
                <a:lnTo>
                  <a:pt x="216" y="853"/>
                </a:lnTo>
                <a:lnTo>
                  <a:pt x="227" y="845"/>
                </a:lnTo>
                <a:lnTo>
                  <a:pt x="237" y="837"/>
                </a:lnTo>
                <a:lnTo>
                  <a:pt x="245" y="827"/>
                </a:lnTo>
                <a:lnTo>
                  <a:pt x="253" y="816"/>
                </a:lnTo>
                <a:lnTo>
                  <a:pt x="261" y="804"/>
                </a:lnTo>
                <a:lnTo>
                  <a:pt x="267" y="792"/>
                </a:lnTo>
                <a:lnTo>
                  <a:pt x="270" y="780"/>
                </a:lnTo>
                <a:lnTo>
                  <a:pt x="274" y="767"/>
                </a:lnTo>
                <a:lnTo>
                  <a:pt x="276" y="753"/>
                </a:lnTo>
                <a:lnTo>
                  <a:pt x="277" y="738"/>
                </a:lnTo>
                <a:lnTo>
                  <a:pt x="277" y="738"/>
                </a:lnTo>
                <a:lnTo>
                  <a:pt x="276" y="725"/>
                </a:lnTo>
                <a:lnTo>
                  <a:pt x="274" y="711"/>
                </a:lnTo>
                <a:lnTo>
                  <a:pt x="270" y="697"/>
                </a:lnTo>
                <a:lnTo>
                  <a:pt x="267" y="684"/>
                </a:lnTo>
                <a:lnTo>
                  <a:pt x="261" y="672"/>
                </a:lnTo>
                <a:lnTo>
                  <a:pt x="253" y="661"/>
                </a:lnTo>
                <a:lnTo>
                  <a:pt x="245" y="651"/>
                </a:lnTo>
                <a:lnTo>
                  <a:pt x="237" y="641"/>
                </a:lnTo>
                <a:lnTo>
                  <a:pt x="227" y="631"/>
                </a:lnTo>
                <a:lnTo>
                  <a:pt x="216" y="624"/>
                </a:lnTo>
                <a:lnTo>
                  <a:pt x="204" y="617"/>
                </a:lnTo>
                <a:lnTo>
                  <a:pt x="192" y="611"/>
                </a:lnTo>
                <a:lnTo>
                  <a:pt x="180" y="606"/>
                </a:lnTo>
                <a:lnTo>
                  <a:pt x="167" y="603"/>
                </a:lnTo>
                <a:lnTo>
                  <a:pt x="153" y="601"/>
                </a:lnTo>
                <a:lnTo>
                  <a:pt x="138" y="600"/>
                </a:lnTo>
                <a:lnTo>
                  <a:pt x="138" y="600"/>
                </a:lnTo>
                <a:close/>
              </a:path>
            </a:pathLst>
          </a:custGeom>
          <a:solidFill>
            <a:srgbClr val="EE55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02" name="右矢印 101"/>
          <p:cNvSpPr/>
          <p:nvPr/>
        </p:nvSpPr>
        <p:spPr>
          <a:xfrm>
            <a:off x="7185824" y="3411455"/>
            <a:ext cx="482520" cy="513057"/>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103" name="右矢印 102"/>
          <p:cNvSpPr/>
          <p:nvPr/>
        </p:nvSpPr>
        <p:spPr>
          <a:xfrm>
            <a:off x="7185824" y="4194542"/>
            <a:ext cx="482520" cy="513057"/>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grpSp>
        <p:nvGrpSpPr>
          <p:cNvPr id="104" name="グループ化 259"/>
          <p:cNvGrpSpPr/>
          <p:nvPr/>
        </p:nvGrpSpPr>
        <p:grpSpPr>
          <a:xfrm>
            <a:off x="1151619" y="3255826"/>
            <a:ext cx="595699" cy="657365"/>
            <a:chOff x="1043608" y="5381736"/>
            <a:chExt cx="710256" cy="876486"/>
          </a:xfrm>
        </p:grpSpPr>
        <p:pic>
          <p:nvPicPr>
            <p:cNvPr id="105" name="Picture 2"/>
            <p:cNvPicPr>
              <a:picLocks noChangeAspect="1" noChangeArrowheads="1"/>
            </p:cNvPicPr>
            <p:nvPr/>
          </p:nvPicPr>
          <p:blipFill>
            <a:blip r:embed="rId2" cstate="print"/>
            <a:srcRect/>
            <a:stretch>
              <a:fillRect/>
            </a:stretch>
          </p:blipFill>
          <p:spPr bwMode="auto">
            <a:xfrm>
              <a:off x="1043608" y="5381736"/>
              <a:ext cx="710256" cy="876486"/>
            </a:xfrm>
            <a:prstGeom prst="rect">
              <a:avLst/>
            </a:prstGeom>
            <a:noFill/>
            <a:ln w="9525">
              <a:noFill/>
              <a:miter lim="800000"/>
              <a:headEnd/>
              <a:tailEnd/>
            </a:ln>
          </p:spPr>
        </p:pic>
        <p:grpSp>
          <p:nvGrpSpPr>
            <p:cNvPr id="106" name="グループ化 233"/>
            <p:cNvGrpSpPr/>
            <p:nvPr/>
          </p:nvGrpSpPr>
          <p:grpSpPr>
            <a:xfrm>
              <a:off x="1079612" y="5525752"/>
              <a:ext cx="548070" cy="444857"/>
              <a:chOff x="1619672" y="6641876"/>
              <a:chExt cx="548070" cy="444857"/>
            </a:xfrm>
          </p:grpSpPr>
          <p:sp>
            <p:nvSpPr>
              <p:cNvPr id="108" name="正方形/長方形 107"/>
              <p:cNvSpPr/>
              <p:nvPr/>
            </p:nvSpPr>
            <p:spPr>
              <a:xfrm>
                <a:off x="1619672" y="6641876"/>
                <a:ext cx="504056" cy="252028"/>
              </a:xfrm>
              <a:prstGeom prst="rect">
                <a:avLst/>
              </a:prstGeom>
              <a:noFill/>
              <a:ln w="25400" cap="flat" cmpd="sng" algn="ctr">
                <a:noFill/>
                <a:prstDash val="solid"/>
              </a:ln>
              <a:effectLst/>
            </p:spPr>
            <p:txBody>
              <a:bodyPr rtlCol="0" anchor="ctr"/>
              <a:lstStyle/>
              <a:p>
                <a:pPr algn="ctr">
                  <a:defRPr/>
                </a:pPr>
                <a:r>
                  <a:rPr kumimoji="0" lang="en-US" altLang="ja-JP" sz="788" b="1" kern="0" dirty="0">
                    <a:solidFill>
                      <a:srgbClr val="77A233"/>
                    </a:solidFill>
                    <a:latin typeface="メイリオ"/>
                    <a:ea typeface="メイリオ"/>
                  </a:rPr>
                  <a:t>XLS</a:t>
                </a:r>
              </a:p>
            </p:txBody>
          </p:sp>
          <p:sp>
            <p:nvSpPr>
              <p:cNvPr id="109" name="テキスト ボックス 108"/>
              <p:cNvSpPr txBox="1"/>
              <p:nvPr/>
            </p:nvSpPr>
            <p:spPr bwMode="white">
              <a:xfrm>
                <a:off x="1627682" y="6726693"/>
                <a:ext cx="540060" cy="360040"/>
              </a:xfrm>
              <a:prstGeom prst="rect">
                <a:avLst/>
              </a:prstGeom>
              <a:noFill/>
              <a:ln w="25400" cap="flat" cmpd="sng" algn="ctr">
                <a:noFill/>
                <a:prstDash val="solid"/>
              </a:ln>
              <a:effectLst/>
            </p:spPr>
            <p:txBody>
              <a:bodyPr wrap="none" lIns="0" tIns="0" rIns="0" bIns="0" rtlCol="0" anchor="t" anchorCtr="0">
                <a:noAutofit/>
              </a:bodyPr>
              <a:lstStyle/>
              <a:p>
                <a:pPr algn="ctr">
                  <a:lnSpc>
                    <a:spcPts val="2100"/>
                  </a:lnSpc>
                  <a:spcBef>
                    <a:spcPct val="0"/>
                  </a:spcBef>
                  <a:defRPr/>
                </a:pPr>
                <a:r>
                  <a:rPr kumimoji="0" lang="ja-JP" altLang="en-US" sz="900" kern="0" dirty="0">
                    <a:solidFill>
                      <a:prstClr val="black"/>
                    </a:solidFill>
                    <a:latin typeface="メイリオ"/>
                    <a:ea typeface="メイリオ"/>
                    <a:cs typeface="メイリオ" pitchFamily="50" charset="-128"/>
                  </a:rPr>
                  <a:t>イギリス</a:t>
                </a:r>
              </a:p>
            </p:txBody>
          </p:sp>
        </p:grpSp>
        <p:sp>
          <p:nvSpPr>
            <p:cNvPr id="107" name="テキスト ボックス 106"/>
            <p:cNvSpPr txBox="1"/>
            <p:nvPr/>
          </p:nvSpPr>
          <p:spPr>
            <a:xfrm>
              <a:off x="1126136" y="5862176"/>
              <a:ext cx="387659" cy="360040"/>
            </a:xfrm>
            <a:prstGeom prst="rect">
              <a:avLst/>
            </a:prstGeom>
          </p:spPr>
          <p:txBody>
            <a:bodyPr wrap="none" lIns="0" tIns="0" rIns="0" bIns="0" rtlCol="0" anchor="t" anchorCtr="0">
              <a:normAutofit/>
            </a:bodyPr>
            <a:lstStyle/>
            <a:p>
              <a:pPr>
                <a:lnSpc>
                  <a:spcPts val="2100"/>
                </a:lnSpc>
                <a:spcBef>
                  <a:spcPct val="0"/>
                </a:spcBef>
                <a:defRPr/>
              </a:pPr>
              <a:r>
                <a:rPr kumimoji="0" lang="ja-JP" altLang="en-US" sz="1050" b="1" kern="0" dirty="0">
                  <a:solidFill>
                    <a:srgbClr val="0065AE"/>
                  </a:solidFill>
                  <a:cs typeface="メイリオ" pitchFamily="50" charset="-128"/>
                </a:rPr>
                <a:t>ポンド</a:t>
              </a:r>
            </a:p>
          </p:txBody>
        </p:sp>
      </p:grpSp>
      <p:grpSp>
        <p:nvGrpSpPr>
          <p:cNvPr id="110" name="グループ化 260"/>
          <p:cNvGrpSpPr/>
          <p:nvPr/>
        </p:nvGrpSpPr>
        <p:grpSpPr>
          <a:xfrm>
            <a:off x="2231740" y="3255826"/>
            <a:ext cx="597600" cy="657365"/>
            <a:chOff x="1043608" y="5432834"/>
            <a:chExt cx="710256" cy="876486"/>
          </a:xfrm>
        </p:grpSpPr>
        <p:pic>
          <p:nvPicPr>
            <p:cNvPr id="111" name="Picture 2"/>
            <p:cNvPicPr>
              <a:picLocks noChangeAspect="1" noChangeArrowheads="1"/>
            </p:cNvPicPr>
            <p:nvPr/>
          </p:nvPicPr>
          <p:blipFill>
            <a:blip r:embed="rId2" cstate="print"/>
            <a:srcRect/>
            <a:stretch>
              <a:fillRect/>
            </a:stretch>
          </p:blipFill>
          <p:spPr bwMode="auto">
            <a:xfrm>
              <a:off x="1043608" y="5432834"/>
              <a:ext cx="710256" cy="876486"/>
            </a:xfrm>
            <a:prstGeom prst="rect">
              <a:avLst/>
            </a:prstGeom>
            <a:noFill/>
            <a:ln w="9525">
              <a:noFill/>
              <a:miter lim="800000"/>
              <a:headEnd/>
              <a:tailEnd/>
            </a:ln>
          </p:spPr>
        </p:pic>
        <p:grpSp>
          <p:nvGrpSpPr>
            <p:cNvPr id="112" name="グループ化 233"/>
            <p:cNvGrpSpPr/>
            <p:nvPr/>
          </p:nvGrpSpPr>
          <p:grpSpPr>
            <a:xfrm>
              <a:off x="1079612" y="5553236"/>
              <a:ext cx="576064" cy="468052"/>
              <a:chOff x="1619672" y="6669360"/>
              <a:chExt cx="576064" cy="468052"/>
            </a:xfrm>
          </p:grpSpPr>
          <p:sp>
            <p:nvSpPr>
              <p:cNvPr id="114" name="正方形/長方形 113"/>
              <p:cNvSpPr/>
              <p:nvPr/>
            </p:nvSpPr>
            <p:spPr>
              <a:xfrm>
                <a:off x="1619672" y="6669360"/>
                <a:ext cx="504056" cy="252028"/>
              </a:xfrm>
              <a:prstGeom prst="rect">
                <a:avLst/>
              </a:prstGeom>
              <a:noFill/>
              <a:ln w="25400" cap="flat" cmpd="sng" algn="ctr">
                <a:noFill/>
                <a:prstDash val="solid"/>
              </a:ln>
              <a:effectLst/>
            </p:spPr>
            <p:txBody>
              <a:bodyPr rtlCol="0" anchor="ctr"/>
              <a:lstStyle/>
              <a:p>
                <a:pPr algn="ctr">
                  <a:defRPr/>
                </a:pPr>
                <a:r>
                  <a:rPr kumimoji="0" lang="en-US" altLang="ja-JP" sz="788" b="1" kern="0">
                    <a:solidFill>
                      <a:srgbClr val="77A233"/>
                    </a:solidFill>
                    <a:latin typeface="メイリオ"/>
                    <a:ea typeface="メイリオ"/>
                  </a:rPr>
                  <a:t>XLS</a:t>
                </a:r>
              </a:p>
            </p:txBody>
          </p:sp>
          <p:sp>
            <p:nvSpPr>
              <p:cNvPr id="115" name="テキスト ボックス 114"/>
              <p:cNvSpPr txBox="1"/>
              <p:nvPr/>
            </p:nvSpPr>
            <p:spPr bwMode="white">
              <a:xfrm>
                <a:off x="1655676" y="6777372"/>
                <a:ext cx="540060" cy="360040"/>
              </a:xfrm>
              <a:prstGeom prst="rect">
                <a:avLst/>
              </a:prstGeom>
              <a:noFill/>
              <a:ln w="25400" cap="flat" cmpd="sng" algn="ctr">
                <a:noFill/>
                <a:prstDash val="solid"/>
              </a:ln>
              <a:effectLst/>
            </p:spPr>
            <p:txBody>
              <a:bodyPr wrap="none" lIns="0" tIns="0" rIns="0" bIns="0" rtlCol="0" anchor="t" anchorCtr="0">
                <a:noAutofit/>
              </a:bodyPr>
              <a:lstStyle/>
              <a:p>
                <a:pPr algn="ctr">
                  <a:lnSpc>
                    <a:spcPts val="2100"/>
                  </a:lnSpc>
                  <a:spcBef>
                    <a:spcPct val="0"/>
                  </a:spcBef>
                  <a:defRPr/>
                </a:pPr>
                <a:r>
                  <a:rPr kumimoji="0" lang="ja-JP" altLang="en-US" sz="900" kern="0" dirty="0">
                    <a:solidFill>
                      <a:prstClr val="black"/>
                    </a:solidFill>
                    <a:latin typeface="メイリオ"/>
                    <a:ea typeface="メイリオ"/>
                    <a:cs typeface="メイリオ" pitchFamily="50" charset="-128"/>
                  </a:rPr>
                  <a:t>タイ</a:t>
                </a:r>
              </a:p>
            </p:txBody>
          </p:sp>
        </p:grpSp>
        <p:sp>
          <p:nvSpPr>
            <p:cNvPr id="113" name="テキスト ボックス 112"/>
            <p:cNvSpPr txBox="1"/>
            <p:nvPr/>
          </p:nvSpPr>
          <p:spPr>
            <a:xfrm>
              <a:off x="1143070" y="5913276"/>
              <a:ext cx="387660" cy="360040"/>
            </a:xfrm>
            <a:prstGeom prst="rect">
              <a:avLst/>
            </a:prstGeom>
          </p:spPr>
          <p:txBody>
            <a:bodyPr wrap="none" lIns="0" tIns="0" rIns="0" bIns="0" rtlCol="0" anchor="t" anchorCtr="0">
              <a:normAutofit/>
            </a:bodyPr>
            <a:lstStyle/>
            <a:p>
              <a:pPr>
                <a:lnSpc>
                  <a:spcPts val="2100"/>
                </a:lnSpc>
                <a:spcBef>
                  <a:spcPct val="0"/>
                </a:spcBef>
                <a:defRPr/>
              </a:pPr>
              <a:r>
                <a:rPr kumimoji="0" lang="ja-JP" altLang="en-US" sz="1050" b="1" kern="0" dirty="0">
                  <a:solidFill>
                    <a:srgbClr val="0065AE"/>
                  </a:solidFill>
                  <a:cs typeface="メイリオ" pitchFamily="50" charset="-128"/>
                </a:rPr>
                <a:t>バーツ</a:t>
              </a:r>
            </a:p>
          </p:txBody>
        </p:sp>
      </p:grpSp>
      <p:grpSp>
        <p:nvGrpSpPr>
          <p:cNvPr id="116" name="グループ化 266"/>
          <p:cNvGrpSpPr/>
          <p:nvPr/>
        </p:nvGrpSpPr>
        <p:grpSpPr>
          <a:xfrm>
            <a:off x="3398336" y="3276439"/>
            <a:ext cx="597600" cy="657365"/>
            <a:chOff x="1043608" y="5432834"/>
            <a:chExt cx="710256" cy="876486"/>
          </a:xfrm>
        </p:grpSpPr>
        <p:pic>
          <p:nvPicPr>
            <p:cNvPr id="117" name="Picture 2"/>
            <p:cNvPicPr>
              <a:picLocks noChangeAspect="1" noChangeArrowheads="1"/>
            </p:cNvPicPr>
            <p:nvPr/>
          </p:nvPicPr>
          <p:blipFill>
            <a:blip r:embed="rId2" cstate="print"/>
            <a:srcRect/>
            <a:stretch>
              <a:fillRect/>
            </a:stretch>
          </p:blipFill>
          <p:spPr bwMode="auto">
            <a:xfrm>
              <a:off x="1043608" y="5432834"/>
              <a:ext cx="710256" cy="876486"/>
            </a:xfrm>
            <a:prstGeom prst="rect">
              <a:avLst/>
            </a:prstGeom>
            <a:noFill/>
            <a:ln w="9525">
              <a:noFill/>
              <a:miter lim="800000"/>
              <a:headEnd/>
              <a:tailEnd/>
            </a:ln>
          </p:spPr>
        </p:pic>
        <p:grpSp>
          <p:nvGrpSpPr>
            <p:cNvPr id="118" name="グループ化 233"/>
            <p:cNvGrpSpPr/>
            <p:nvPr/>
          </p:nvGrpSpPr>
          <p:grpSpPr>
            <a:xfrm>
              <a:off x="1079612" y="5553236"/>
              <a:ext cx="576064" cy="468052"/>
              <a:chOff x="1619672" y="6669360"/>
              <a:chExt cx="576064" cy="468052"/>
            </a:xfrm>
          </p:grpSpPr>
          <p:sp>
            <p:nvSpPr>
              <p:cNvPr id="120" name="正方形/長方形 119"/>
              <p:cNvSpPr/>
              <p:nvPr/>
            </p:nvSpPr>
            <p:spPr>
              <a:xfrm>
                <a:off x="1619672" y="6669360"/>
                <a:ext cx="504056" cy="252028"/>
              </a:xfrm>
              <a:prstGeom prst="rect">
                <a:avLst/>
              </a:prstGeom>
              <a:noFill/>
              <a:ln w="25400" cap="flat" cmpd="sng" algn="ctr">
                <a:noFill/>
                <a:prstDash val="solid"/>
              </a:ln>
              <a:effectLst/>
            </p:spPr>
            <p:txBody>
              <a:bodyPr rtlCol="0" anchor="ctr"/>
              <a:lstStyle/>
              <a:p>
                <a:pPr algn="ctr">
                  <a:defRPr/>
                </a:pPr>
                <a:r>
                  <a:rPr kumimoji="0" lang="en-US" altLang="ja-JP" sz="788" b="1" kern="0">
                    <a:solidFill>
                      <a:srgbClr val="77A233"/>
                    </a:solidFill>
                    <a:latin typeface="メイリオ"/>
                    <a:ea typeface="メイリオ"/>
                  </a:rPr>
                  <a:t>XLS</a:t>
                </a:r>
              </a:p>
            </p:txBody>
          </p:sp>
          <p:sp>
            <p:nvSpPr>
              <p:cNvPr id="121" name="テキスト ボックス 120"/>
              <p:cNvSpPr txBox="1"/>
              <p:nvPr/>
            </p:nvSpPr>
            <p:spPr bwMode="white">
              <a:xfrm>
                <a:off x="1655676" y="6777372"/>
                <a:ext cx="540060" cy="360040"/>
              </a:xfrm>
              <a:prstGeom prst="rect">
                <a:avLst/>
              </a:prstGeom>
              <a:noFill/>
              <a:ln w="25400" cap="flat" cmpd="sng" algn="ctr">
                <a:noFill/>
                <a:prstDash val="solid"/>
              </a:ln>
              <a:effectLst/>
            </p:spPr>
            <p:txBody>
              <a:bodyPr wrap="none" lIns="0" tIns="0" rIns="0" bIns="0" rtlCol="0" anchor="t" anchorCtr="0">
                <a:noAutofit/>
              </a:bodyPr>
              <a:lstStyle/>
              <a:p>
                <a:pPr algn="ctr">
                  <a:lnSpc>
                    <a:spcPts val="2100"/>
                  </a:lnSpc>
                  <a:spcBef>
                    <a:spcPct val="0"/>
                  </a:spcBef>
                  <a:defRPr/>
                </a:pPr>
                <a:r>
                  <a:rPr kumimoji="0" lang="ja-JP" altLang="en-US" sz="900" kern="0">
                    <a:solidFill>
                      <a:prstClr val="black"/>
                    </a:solidFill>
                    <a:latin typeface="メイリオ"/>
                    <a:ea typeface="メイリオ"/>
                    <a:cs typeface="メイリオ" pitchFamily="50" charset="-128"/>
                  </a:rPr>
                  <a:t>中国</a:t>
                </a:r>
              </a:p>
            </p:txBody>
          </p:sp>
        </p:grpSp>
        <p:sp>
          <p:nvSpPr>
            <p:cNvPr id="119" name="テキスト ボックス 118"/>
            <p:cNvSpPr txBox="1"/>
            <p:nvPr/>
          </p:nvSpPr>
          <p:spPr>
            <a:xfrm>
              <a:off x="1185405" y="5913276"/>
              <a:ext cx="387660" cy="360040"/>
            </a:xfrm>
            <a:prstGeom prst="rect">
              <a:avLst/>
            </a:prstGeom>
          </p:spPr>
          <p:txBody>
            <a:bodyPr wrap="none" lIns="0" tIns="0" rIns="0" bIns="0" rtlCol="0" anchor="t" anchorCtr="0">
              <a:normAutofit/>
            </a:bodyPr>
            <a:lstStyle/>
            <a:p>
              <a:pPr algn="ctr">
                <a:lnSpc>
                  <a:spcPts val="2100"/>
                </a:lnSpc>
                <a:spcBef>
                  <a:spcPct val="0"/>
                </a:spcBef>
                <a:defRPr/>
              </a:pPr>
              <a:r>
                <a:rPr kumimoji="0" lang="ja-JP" altLang="en-US" sz="1050" b="1" kern="0">
                  <a:solidFill>
                    <a:srgbClr val="0065AE"/>
                  </a:solidFill>
                  <a:cs typeface="メイリオ" pitchFamily="50" charset="-128"/>
                </a:rPr>
                <a:t>元</a:t>
              </a:r>
            </a:p>
          </p:txBody>
        </p:sp>
      </p:grpSp>
      <p:grpSp>
        <p:nvGrpSpPr>
          <p:cNvPr id="122" name="グループ化 272"/>
          <p:cNvGrpSpPr/>
          <p:nvPr/>
        </p:nvGrpSpPr>
        <p:grpSpPr>
          <a:xfrm>
            <a:off x="4478456" y="3276439"/>
            <a:ext cx="597600" cy="657365"/>
            <a:chOff x="1043608" y="5432834"/>
            <a:chExt cx="710256" cy="876486"/>
          </a:xfrm>
        </p:grpSpPr>
        <p:pic>
          <p:nvPicPr>
            <p:cNvPr id="123" name="Picture 2"/>
            <p:cNvPicPr>
              <a:picLocks noChangeAspect="1" noChangeArrowheads="1"/>
            </p:cNvPicPr>
            <p:nvPr/>
          </p:nvPicPr>
          <p:blipFill>
            <a:blip r:embed="rId2" cstate="print"/>
            <a:srcRect/>
            <a:stretch>
              <a:fillRect/>
            </a:stretch>
          </p:blipFill>
          <p:spPr bwMode="auto">
            <a:xfrm>
              <a:off x="1043608" y="5432834"/>
              <a:ext cx="710256" cy="876486"/>
            </a:xfrm>
            <a:prstGeom prst="rect">
              <a:avLst/>
            </a:prstGeom>
            <a:noFill/>
            <a:ln w="9525">
              <a:noFill/>
              <a:miter lim="800000"/>
              <a:headEnd/>
              <a:tailEnd/>
            </a:ln>
          </p:spPr>
        </p:pic>
        <p:grpSp>
          <p:nvGrpSpPr>
            <p:cNvPr id="124" name="グループ化 233"/>
            <p:cNvGrpSpPr/>
            <p:nvPr/>
          </p:nvGrpSpPr>
          <p:grpSpPr>
            <a:xfrm>
              <a:off x="1079612" y="5553236"/>
              <a:ext cx="576064" cy="468052"/>
              <a:chOff x="1619672" y="6669360"/>
              <a:chExt cx="576064" cy="468052"/>
            </a:xfrm>
          </p:grpSpPr>
          <p:sp>
            <p:nvSpPr>
              <p:cNvPr id="126" name="正方形/長方形 125"/>
              <p:cNvSpPr/>
              <p:nvPr/>
            </p:nvSpPr>
            <p:spPr>
              <a:xfrm>
                <a:off x="1619672" y="6669360"/>
                <a:ext cx="504056" cy="252028"/>
              </a:xfrm>
              <a:prstGeom prst="rect">
                <a:avLst/>
              </a:prstGeom>
              <a:noFill/>
              <a:ln w="25400" cap="flat" cmpd="sng" algn="ctr">
                <a:noFill/>
                <a:prstDash val="solid"/>
              </a:ln>
              <a:effectLst/>
            </p:spPr>
            <p:txBody>
              <a:bodyPr rtlCol="0" anchor="ctr"/>
              <a:lstStyle/>
              <a:p>
                <a:pPr algn="ctr">
                  <a:defRPr/>
                </a:pPr>
                <a:r>
                  <a:rPr kumimoji="0" lang="en-US" altLang="ja-JP" sz="788" b="1" kern="0">
                    <a:solidFill>
                      <a:srgbClr val="77A233"/>
                    </a:solidFill>
                    <a:latin typeface="メイリオ"/>
                    <a:ea typeface="メイリオ"/>
                  </a:rPr>
                  <a:t>XLS</a:t>
                </a:r>
              </a:p>
            </p:txBody>
          </p:sp>
          <p:sp>
            <p:nvSpPr>
              <p:cNvPr id="127" name="テキスト ボックス 126"/>
              <p:cNvSpPr txBox="1"/>
              <p:nvPr/>
            </p:nvSpPr>
            <p:spPr bwMode="white">
              <a:xfrm>
                <a:off x="1655676" y="6777372"/>
                <a:ext cx="540060" cy="360040"/>
              </a:xfrm>
              <a:prstGeom prst="rect">
                <a:avLst/>
              </a:prstGeom>
              <a:noFill/>
              <a:ln w="25400" cap="flat" cmpd="sng" algn="ctr">
                <a:noFill/>
                <a:prstDash val="solid"/>
              </a:ln>
              <a:effectLst/>
            </p:spPr>
            <p:txBody>
              <a:bodyPr wrap="none" lIns="0" tIns="0" rIns="0" bIns="0" rtlCol="0" anchor="t" anchorCtr="0">
                <a:noAutofit/>
              </a:bodyPr>
              <a:lstStyle/>
              <a:p>
                <a:pPr algn="ctr">
                  <a:lnSpc>
                    <a:spcPts val="2100"/>
                  </a:lnSpc>
                  <a:spcBef>
                    <a:spcPct val="0"/>
                  </a:spcBef>
                  <a:defRPr/>
                </a:pPr>
                <a:r>
                  <a:rPr kumimoji="0" lang="ja-JP" altLang="en-US" sz="900" kern="0" dirty="0">
                    <a:solidFill>
                      <a:prstClr val="black"/>
                    </a:solidFill>
                    <a:latin typeface="メイリオ"/>
                    <a:ea typeface="メイリオ"/>
                    <a:cs typeface="メイリオ" pitchFamily="50" charset="-128"/>
                  </a:rPr>
                  <a:t>ベトナム</a:t>
                </a:r>
              </a:p>
            </p:txBody>
          </p:sp>
        </p:grpSp>
        <p:sp>
          <p:nvSpPr>
            <p:cNvPr id="125" name="テキスト ボックス 124"/>
            <p:cNvSpPr txBox="1"/>
            <p:nvPr/>
          </p:nvSpPr>
          <p:spPr>
            <a:xfrm>
              <a:off x="1179240" y="5913276"/>
              <a:ext cx="387660" cy="360040"/>
            </a:xfrm>
            <a:prstGeom prst="rect">
              <a:avLst/>
            </a:prstGeom>
          </p:spPr>
          <p:txBody>
            <a:bodyPr wrap="none" lIns="0" tIns="0" rIns="0" bIns="0" rtlCol="0" anchor="t" anchorCtr="0">
              <a:normAutofit/>
            </a:bodyPr>
            <a:lstStyle/>
            <a:p>
              <a:pPr algn="ctr">
                <a:lnSpc>
                  <a:spcPts val="2100"/>
                </a:lnSpc>
                <a:spcBef>
                  <a:spcPct val="0"/>
                </a:spcBef>
                <a:defRPr/>
              </a:pPr>
              <a:r>
                <a:rPr kumimoji="0" lang="ja-JP" altLang="en-US" sz="1050" b="1" kern="0">
                  <a:solidFill>
                    <a:srgbClr val="0065AE"/>
                  </a:solidFill>
                  <a:cs typeface="メイリオ" pitchFamily="50" charset="-128"/>
                </a:rPr>
                <a:t>ドン</a:t>
              </a:r>
            </a:p>
          </p:txBody>
        </p:sp>
      </p:grpSp>
      <p:grpSp>
        <p:nvGrpSpPr>
          <p:cNvPr id="128" name="グループ化 278"/>
          <p:cNvGrpSpPr/>
          <p:nvPr/>
        </p:nvGrpSpPr>
        <p:grpSpPr>
          <a:xfrm>
            <a:off x="5486568" y="3276439"/>
            <a:ext cx="597600" cy="657365"/>
            <a:chOff x="1043608" y="5432834"/>
            <a:chExt cx="710256" cy="876486"/>
          </a:xfrm>
        </p:grpSpPr>
        <p:pic>
          <p:nvPicPr>
            <p:cNvPr id="129" name="Picture 2"/>
            <p:cNvPicPr>
              <a:picLocks noChangeAspect="1" noChangeArrowheads="1"/>
            </p:cNvPicPr>
            <p:nvPr/>
          </p:nvPicPr>
          <p:blipFill>
            <a:blip r:embed="rId2" cstate="print"/>
            <a:srcRect/>
            <a:stretch>
              <a:fillRect/>
            </a:stretch>
          </p:blipFill>
          <p:spPr bwMode="auto">
            <a:xfrm>
              <a:off x="1043608" y="5432834"/>
              <a:ext cx="710256" cy="876486"/>
            </a:xfrm>
            <a:prstGeom prst="rect">
              <a:avLst/>
            </a:prstGeom>
            <a:noFill/>
            <a:ln w="9525">
              <a:noFill/>
              <a:miter lim="800000"/>
              <a:headEnd/>
              <a:tailEnd/>
            </a:ln>
          </p:spPr>
        </p:pic>
        <p:grpSp>
          <p:nvGrpSpPr>
            <p:cNvPr id="130" name="グループ化 233"/>
            <p:cNvGrpSpPr/>
            <p:nvPr/>
          </p:nvGrpSpPr>
          <p:grpSpPr>
            <a:xfrm>
              <a:off x="1079612" y="5553236"/>
              <a:ext cx="576064" cy="468052"/>
              <a:chOff x="1619672" y="6669360"/>
              <a:chExt cx="576064" cy="468052"/>
            </a:xfrm>
          </p:grpSpPr>
          <p:sp>
            <p:nvSpPr>
              <p:cNvPr id="132" name="正方形/長方形 131"/>
              <p:cNvSpPr/>
              <p:nvPr/>
            </p:nvSpPr>
            <p:spPr>
              <a:xfrm>
                <a:off x="1619672" y="6669360"/>
                <a:ext cx="504056" cy="252028"/>
              </a:xfrm>
              <a:prstGeom prst="rect">
                <a:avLst/>
              </a:prstGeom>
              <a:noFill/>
              <a:ln w="25400" cap="flat" cmpd="sng" algn="ctr">
                <a:noFill/>
                <a:prstDash val="solid"/>
              </a:ln>
              <a:effectLst/>
            </p:spPr>
            <p:txBody>
              <a:bodyPr rtlCol="0" anchor="ctr"/>
              <a:lstStyle/>
              <a:p>
                <a:pPr algn="ctr">
                  <a:defRPr/>
                </a:pPr>
                <a:r>
                  <a:rPr kumimoji="0" lang="en-US" altLang="ja-JP" sz="788" b="1" kern="0">
                    <a:solidFill>
                      <a:srgbClr val="77A233"/>
                    </a:solidFill>
                    <a:latin typeface="メイリオ"/>
                    <a:ea typeface="メイリオ"/>
                  </a:rPr>
                  <a:t>XLS</a:t>
                </a:r>
              </a:p>
            </p:txBody>
          </p:sp>
          <p:sp>
            <p:nvSpPr>
              <p:cNvPr id="133" name="テキスト ボックス 132"/>
              <p:cNvSpPr txBox="1"/>
              <p:nvPr/>
            </p:nvSpPr>
            <p:spPr bwMode="white">
              <a:xfrm>
                <a:off x="1655676" y="6777372"/>
                <a:ext cx="540060" cy="360040"/>
              </a:xfrm>
              <a:prstGeom prst="rect">
                <a:avLst/>
              </a:prstGeom>
              <a:noFill/>
              <a:ln w="25400" cap="flat" cmpd="sng" algn="ctr">
                <a:noFill/>
                <a:prstDash val="solid"/>
              </a:ln>
              <a:effectLst/>
            </p:spPr>
            <p:txBody>
              <a:bodyPr wrap="none" lIns="0" tIns="0" rIns="0" bIns="0" rtlCol="0" anchor="t" anchorCtr="0">
                <a:noAutofit/>
              </a:bodyPr>
              <a:lstStyle/>
              <a:p>
                <a:pPr algn="ctr">
                  <a:lnSpc>
                    <a:spcPts val="2100"/>
                  </a:lnSpc>
                  <a:spcBef>
                    <a:spcPct val="0"/>
                  </a:spcBef>
                  <a:defRPr/>
                </a:pPr>
                <a:r>
                  <a:rPr kumimoji="0" lang="ja-JP" altLang="en-US" sz="900" kern="0">
                    <a:solidFill>
                      <a:prstClr val="black"/>
                    </a:solidFill>
                    <a:latin typeface="メイリオ"/>
                    <a:ea typeface="メイリオ"/>
                    <a:cs typeface="メイリオ" pitchFamily="50" charset="-128"/>
                  </a:rPr>
                  <a:t>国内</a:t>
                </a:r>
              </a:p>
            </p:txBody>
          </p:sp>
        </p:grpSp>
        <p:sp>
          <p:nvSpPr>
            <p:cNvPr id="131" name="テキスト ボックス 130"/>
            <p:cNvSpPr txBox="1"/>
            <p:nvPr/>
          </p:nvSpPr>
          <p:spPr>
            <a:xfrm>
              <a:off x="1185405" y="5913276"/>
              <a:ext cx="387660" cy="360040"/>
            </a:xfrm>
            <a:prstGeom prst="rect">
              <a:avLst/>
            </a:prstGeom>
          </p:spPr>
          <p:txBody>
            <a:bodyPr wrap="none" lIns="0" tIns="0" rIns="0" bIns="0" rtlCol="0" anchor="t" anchorCtr="0">
              <a:normAutofit/>
            </a:bodyPr>
            <a:lstStyle/>
            <a:p>
              <a:pPr algn="ctr">
                <a:lnSpc>
                  <a:spcPts val="2100"/>
                </a:lnSpc>
                <a:spcBef>
                  <a:spcPct val="0"/>
                </a:spcBef>
                <a:defRPr/>
              </a:pPr>
              <a:r>
                <a:rPr kumimoji="0" lang="ja-JP" altLang="en-US" sz="1050" b="1" kern="0">
                  <a:solidFill>
                    <a:srgbClr val="0065AE"/>
                  </a:solidFill>
                  <a:cs typeface="メイリオ" pitchFamily="50" charset="-128"/>
                </a:rPr>
                <a:t>円</a:t>
              </a:r>
            </a:p>
          </p:txBody>
        </p:sp>
      </p:grpSp>
      <p:grpSp>
        <p:nvGrpSpPr>
          <p:cNvPr id="134" name="グループ化 284"/>
          <p:cNvGrpSpPr/>
          <p:nvPr/>
        </p:nvGrpSpPr>
        <p:grpSpPr>
          <a:xfrm>
            <a:off x="6458676" y="3276439"/>
            <a:ext cx="597600" cy="657365"/>
            <a:chOff x="1043608" y="5432834"/>
            <a:chExt cx="710256" cy="876486"/>
          </a:xfrm>
        </p:grpSpPr>
        <p:pic>
          <p:nvPicPr>
            <p:cNvPr id="135" name="Picture 2"/>
            <p:cNvPicPr>
              <a:picLocks noChangeAspect="1" noChangeArrowheads="1"/>
            </p:cNvPicPr>
            <p:nvPr/>
          </p:nvPicPr>
          <p:blipFill>
            <a:blip r:embed="rId2" cstate="print"/>
            <a:srcRect/>
            <a:stretch>
              <a:fillRect/>
            </a:stretch>
          </p:blipFill>
          <p:spPr bwMode="auto">
            <a:xfrm>
              <a:off x="1043608" y="5432834"/>
              <a:ext cx="710256" cy="876486"/>
            </a:xfrm>
            <a:prstGeom prst="rect">
              <a:avLst/>
            </a:prstGeom>
            <a:noFill/>
            <a:ln w="9525">
              <a:noFill/>
              <a:miter lim="800000"/>
              <a:headEnd/>
              <a:tailEnd/>
            </a:ln>
          </p:spPr>
        </p:pic>
        <p:grpSp>
          <p:nvGrpSpPr>
            <p:cNvPr id="136" name="グループ化 233"/>
            <p:cNvGrpSpPr/>
            <p:nvPr/>
          </p:nvGrpSpPr>
          <p:grpSpPr>
            <a:xfrm>
              <a:off x="1079612" y="5553236"/>
              <a:ext cx="576064" cy="468052"/>
              <a:chOff x="1619672" y="6669360"/>
              <a:chExt cx="576064" cy="468052"/>
            </a:xfrm>
          </p:grpSpPr>
          <p:sp>
            <p:nvSpPr>
              <p:cNvPr id="138" name="正方形/長方形 137"/>
              <p:cNvSpPr/>
              <p:nvPr/>
            </p:nvSpPr>
            <p:spPr>
              <a:xfrm>
                <a:off x="1619672" y="6669360"/>
                <a:ext cx="504056" cy="252028"/>
              </a:xfrm>
              <a:prstGeom prst="rect">
                <a:avLst/>
              </a:prstGeom>
              <a:noFill/>
              <a:ln w="25400" cap="flat" cmpd="sng" algn="ctr">
                <a:noFill/>
                <a:prstDash val="solid"/>
              </a:ln>
              <a:effectLst/>
            </p:spPr>
            <p:txBody>
              <a:bodyPr rtlCol="0" anchor="ctr"/>
              <a:lstStyle/>
              <a:p>
                <a:pPr algn="ctr">
                  <a:defRPr/>
                </a:pPr>
                <a:r>
                  <a:rPr kumimoji="0" lang="en-US" altLang="ja-JP" sz="788" b="1" kern="0">
                    <a:solidFill>
                      <a:srgbClr val="77A233"/>
                    </a:solidFill>
                    <a:latin typeface="メイリオ"/>
                    <a:ea typeface="メイリオ"/>
                  </a:rPr>
                  <a:t>XLS</a:t>
                </a:r>
              </a:p>
            </p:txBody>
          </p:sp>
          <p:sp>
            <p:nvSpPr>
              <p:cNvPr id="139" name="テキスト ボックス 138"/>
              <p:cNvSpPr txBox="1"/>
              <p:nvPr/>
            </p:nvSpPr>
            <p:spPr bwMode="white">
              <a:xfrm>
                <a:off x="1655676" y="6777372"/>
                <a:ext cx="540060" cy="360040"/>
              </a:xfrm>
              <a:prstGeom prst="rect">
                <a:avLst/>
              </a:prstGeom>
              <a:noFill/>
              <a:ln w="25400" cap="flat" cmpd="sng" algn="ctr">
                <a:noFill/>
                <a:prstDash val="solid"/>
              </a:ln>
              <a:effectLst/>
            </p:spPr>
            <p:txBody>
              <a:bodyPr wrap="none" lIns="0" tIns="0" rIns="0" bIns="0" rtlCol="0" anchor="t" anchorCtr="0">
                <a:noAutofit/>
              </a:bodyPr>
              <a:lstStyle/>
              <a:p>
                <a:pPr algn="ctr">
                  <a:lnSpc>
                    <a:spcPts val="2100"/>
                  </a:lnSpc>
                  <a:spcBef>
                    <a:spcPct val="0"/>
                  </a:spcBef>
                  <a:defRPr/>
                </a:pPr>
                <a:r>
                  <a:rPr kumimoji="0" lang="ja-JP" altLang="en-US" sz="900" kern="0" dirty="0">
                    <a:solidFill>
                      <a:prstClr val="black"/>
                    </a:solidFill>
                    <a:latin typeface="メイリオ"/>
                    <a:ea typeface="メイリオ"/>
                    <a:cs typeface="メイリオ" pitchFamily="50" charset="-128"/>
                  </a:rPr>
                  <a:t>アメリカ</a:t>
                </a:r>
              </a:p>
            </p:txBody>
          </p:sp>
        </p:grpSp>
        <p:sp>
          <p:nvSpPr>
            <p:cNvPr id="137" name="テキスト ボックス 136"/>
            <p:cNvSpPr txBox="1"/>
            <p:nvPr/>
          </p:nvSpPr>
          <p:spPr>
            <a:xfrm>
              <a:off x="1185405" y="5913276"/>
              <a:ext cx="387660" cy="360040"/>
            </a:xfrm>
            <a:prstGeom prst="rect">
              <a:avLst/>
            </a:prstGeom>
          </p:spPr>
          <p:txBody>
            <a:bodyPr wrap="none" lIns="0" tIns="0" rIns="0" bIns="0" rtlCol="0" anchor="t" anchorCtr="0">
              <a:normAutofit/>
            </a:bodyPr>
            <a:lstStyle/>
            <a:p>
              <a:pPr algn="ctr">
                <a:lnSpc>
                  <a:spcPts val="2100"/>
                </a:lnSpc>
                <a:spcBef>
                  <a:spcPct val="0"/>
                </a:spcBef>
                <a:defRPr/>
              </a:pPr>
              <a:r>
                <a:rPr kumimoji="0" lang="ja-JP" altLang="en-US" sz="1050" b="1" kern="0">
                  <a:solidFill>
                    <a:srgbClr val="0065AE"/>
                  </a:solidFill>
                  <a:cs typeface="メイリオ" pitchFamily="50" charset="-128"/>
                </a:rPr>
                <a:t>ドル</a:t>
              </a:r>
            </a:p>
          </p:txBody>
        </p:sp>
      </p:grpSp>
      <p:grpSp>
        <p:nvGrpSpPr>
          <p:cNvPr id="140" name="グループ化 291"/>
          <p:cNvGrpSpPr/>
          <p:nvPr/>
        </p:nvGrpSpPr>
        <p:grpSpPr>
          <a:xfrm>
            <a:off x="4226428" y="4011910"/>
            <a:ext cx="597600" cy="657365"/>
            <a:chOff x="1043608" y="5432834"/>
            <a:chExt cx="710256" cy="876486"/>
          </a:xfrm>
        </p:grpSpPr>
        <p:pic>
          <p:nvPicPr>
            <p:cNvPr id="141" name="Picture 2"/>
            <p:cNvPicPr>
              <a:picLocks noChangeAspect="1" noChangeArrowheads="1"/>
            </p:cNvPicPr>
            <p:nvPr/>
          </p:nvPicPr>
          <p:blipFill>
            <a:blip r:embed="rId2" cstate="print"/>
            <a:srcRect/>
            <a:stretch>
              <a:fillRect/>
            </a:stretch>
          </p:blipFill>
          <p:spPr bwMode="auto">
            <a:xfrm>
              <a:off x="1043608" y="5432834"/>
              <a:ext cx="710256" cy="876486"/>
            </a:xfrm>
            <a:prstGeom prst="rect">
              <a:avLst/>
            </a:prstGeom>
            <a:noFill/>
            <a:ln w="9525">
              <a:noFill/>
              <a:miter lim="800000"/>
              <a:headEnd/>
              <a:tailEnd/>
            </a:ln>
          </p:spPr>
        </p:pic>
        <p:grpSp>
          <p:nvGrpSpPr>
            <p:cNvPr id="142" name="グループ化 233"/>
            <p:cNvGrpSpPr/>
            <p:nvPr/>
          </p:nvGrpSpPr>
          <p:grpSpPr>
            <a:xfrm>
              <a:off x="1079612" y="5553236"/>
              <a:ext cx="576064" cy="468052"/>
              <a:chOff x="1619672" y="6669360"/>
              <a:chExt cx="576064" cy="468052"/>
            </a:xfrm>
          </p:grpSpPr>
          <p:sp>
            <p:nvSpPr>
              <p:cNvPr id="144" name="正方形/長方形 143"/>
              <p:cNvSpPr/>
              <p:nvPr/>
            </p:nvSpPr>
            <p:spPr>
              <a:xfrm>
                <a:off x="1619672" y="6669360"/>
                <a:ext cx="504056" cy="252028"/>
              </a:xfrm>
              <a:prstGeom prst="rect">
                <a:avLst/>
              </a:prstGeom>
              <a:noFill/>
              <a:ln w="25400" cap="flat" cmpd="sng" algn="ctr">
                <a:noFill/>
                <a:prstDash val="solid"/>
              </a:ln>
              <a:effectLst/>
            </p:spPr>
            <p:txBody>
              <a:bodyPr rtlCol="0" anchor="ctr"/>
              <a:lstStyle/>
              <a:p>
                <a:pPr algn="ctr">
                  <a:defRPr/>
                </a:pPr>
                <a:r>
                  <a:rPr kumimoji="0" lang="en-US" altLang="ja-JP" sz="788" b="1" kern="0">
                    <a:solidFill>
                      <a:srgbClr val="77A233"/>
                    </a:solidFill>
                    <a:latin typeface="メイリオ"/>
                    <a:ea typeface="メイリオ"/>
                  </a:rPr>
                  <a:t>XLS</a:t>
                </a:r>
              </a:p>
            </p:txBody>
          </p:sp>
          <p:sp>
            <p:nvSpPr>
              <p:cNvPr id="145" name="テキスト ボックス 144"/>
              <p:cNvSpPr txBox="1"/>
              <p:nvPr/>
            </p:nvSpPr>
            <p:spPr bwMode="white">
              <a:xfrm>
                <a:off x="1655676" y="6777372"/>
                <a:ext cx="540060" cy="360040"/>
              </a:xfrm>
              <a:prstGeom prst="rect">
                <a:avLst/>
              </a:prstGeom>
              <a:noFill/>
              <a:ln w="25400" cap="flat" cmpd="sng" algn="ctr">
                <a:noFill/>
                <a:prstDash val="solid"/>
              </a:ln>
              <a:effectLst/>
            </p:spPr>
            <p:txBody>
              <a:bodyPr wrap="none" lIns="0" tIns="0" rIns="0" bIns="0" rtlCol="0" anchor="t" anchorCtr="0">
                <a:noAutofit/>
              </a:bodyPr>
              <a:lstStyle/>
              <a:p>
                <a:pPr algn="ctr">
                  <a:lnSpc>
                    <a:spcPts val="2100"/>
                  </a:lnSpc>
                  <a:spcBef>
                    <a:spcPct val="0"/>
                  </a:spcBef>
                  <a:defRPr/>
                </a:pPr>
                <a:r>
                  <a:rPr kumimoji="0" lang="ja-JP" altLang="en-US" sz="900" kern="0">
                    <a:solidFill>
                      <a:prstClr val="black"/>
                    </a:solidFill>
                    <a:latin typeface="メイリオ"/>
                    <a:ea typeface="メイリオ"/>
                    <a:cs typeface="メイリオ" pitchFamily="50" charset="-128"/>
                  </a:rPr>
                  <a:t>本社</a:t>
                </a:r>
              </a:p>
            </p:txBody>
          </p:sp>
        </p:grpSp>
        <p:sp>
          <p:nvSpPr>
            <p:cNvPr id="143" name="テキスト ボックス 142"/>
            <p:cNvSpPr txBox="1"/>
            <p:nvPr/>
          </p:nvSpPr>
          <p:spPr>
            <a:xfrm>
              <a:off x="1185405" y="5913276"/>
              <a:ext cx="387660" cy="360040"/>
            </a:xfrm>
            <a:prstGeom prst="rect">
              <a:avLst/>
            </a:prstGeom>
          </p:spPr>
          <p:txBody>
            <a:bodyPr wrap="none" lIns="0" tIns="0" rIns="0" bIns="0" rtlCol="0" anchor="t" anchorCtr="0">
              <a:normAutofit/>
            </a:bodyPr>
            <a:lstStyle/>
            <a:p>
              <a:pPr algn="ctr">
                <a:lnSpc>
                  <a:spcPts val="2100"/>
                </a:lnSpc>
                <a:spcBef>
                  <a:spcPct val="0"/>
                </a:spcBef>
                <a:defRPr/>
              </a:pPr>
              <a:r>
                <a:rPr kumimoji="0" lang="ja-JP" altLang="en-US" sz="1050" b="1" kern="0">
                  <a:solidFill>
                    <a:srgbClr val="0065AE"/>
                  </a:solidFill>
                  <a:cs typeface="メイリオ" pitchFamily="50" charset="-128"/>
                </a:rPr>
                <a:t>円</a:t>
              </a:r>
            </a:p>
          </p:txBody>
        </p:sp>
      </p:grpSp>
      <p:sp>
        <p:nvSpPr>
          <p:cNvPr id="146" name="右矢印 145"/>
          <p:cNvSpPr/>
          <p:nvPr/>
        </p:nvSpPr>
        <p:spPr>
          <a:xfrm rot="5400000">
            <a:off x="6507215" y="2574362"/>
            <a:ext cx="459051" cy="513057"/>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147" name="テキスト ボックス 146"/>
          <p:cNvSpPr txBox="1"/>
          <p:nvPr/>
        </p:nvSpPr>
        <p:spPr>
          <a:xfrm>
            <a:off x="7215268" y="2466350"/>
            <a:ext cx="1799692" cy="837093"/>
          </a:xfrm>
          <a:prstGeom prst="rect">
            <a:avLst/>
          </a:prstGeom>
        </p:spPr>
        <p:txBody>
          <a:bodyPr wrap="none" lIns="0" tIns="0" rIns="0" bIns="0" rtlCol="0" anchor="t" anchorCtr="0">
            <a:normAutofit/>
          </a:bodyPr>
          <a:lstStyle/>
          <a:p>
            <a:pPr>
              <a:lnSpc>
                <a:spcPts val="2100"/>
              </a:lnSpc>
              <a:spcBef>
                <a:spcPct val="0"/>
              </a:spcBef>
            </a:pPr>
            <a:r>
              <a:rPr lang="ja-JP" altLang="en-US" sz="1100" b="1" dirty="0">
                <a:solidFill>
                  <a:srgbClr val="0065AE"/>
                </a:solidFill>
                <a:cs typeface="メイリオ" pitchFamily="50" charset="-128"/>
              </a:rPr>
              <a:t>報告通貨が</a:t>
            </a:r>
            <a:endParaRPr lang="en-US" altLang="ja-JP" sz="1100" b="1" dirty="0">
              <a:solidFill>
                <a:srgbClr val="0065AE"/>
              </a:solidFill>
              <a:cs typeface="メイリオ" pitchFamily="50" charset="-128"/>
            </a:endParaRPr>
          </a:p>
          <a:p>
            <a:pPr>
              <a:lnSpc>
                <a:spcPts val="2100"/>
              </a:lnSpc>
              <a:spcBef>
                <a:spcPct val="0"/>
              </a:spcBef>
            </a:pPr>
            <a:r>
              <a:rPr lang="ja-JP" altLang="en-US" sz="1100" b="1" dirty="0">
                <a:solidFill>
                  <a:srgbClr val="0065AE"/>
                </a:solidFill>
                <a:cs typeface="メイリオ" pitchFamily="50" charset="-128"/>
              </a:rPr>
              <a:t>各国の通貨のためバラバラ</a:t>
            </a:r>
          </a:p>
        </p:txBody>
      </p:sp>
      <p:sp>
        <p:nvSpPr>
          <p:cNvPr id="148" name="右矢印 147"/>
          <p:cNvSpPr/>
          <p:nvPr/>
        </p:nvSpPr>
        <p:spPr>
          <a:xfrm rot="5400000">
            <a:off x="3437874" y="2601365"/>
            <a:ext cx="459051" cy="513057"/>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149" name="右矢印 148"/>
          <p:cNvSpPr/>
          <p:nvPr/>
        </p:nvSpPr>
        <p:spPr>
          <a:xfrm rot="5400000">
            <a:off x="1186418" y="2599718"/>
            <a:ext cx="425462" cy="513057"/>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150" name="右矢印 149"/>
          <p:cNvSpPr/>
          <p:nvPr/>
        </p:nvSpPr>
        <p:spPr>
          <a:xfrm rot="5400000">
            <a:off x="2302542" y="2591155"/>
            <a:ext cx="425462" cy="513057"/>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151" name="右矢印 150"/>
          <p:cNvSpPr/>
          <p:nvPr/>
        </p:nvSpPr>
        <p:spPr>
          <a:xfrm rot="5400000">
            <a:off x="4481990" y="2601365"/>
            <a:ext cx="459051" cy="513057"/>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152" name="右矢印 151"/>
          <p:cNvSpPr/>
          <p:nvPr/>
        </p:nvSpPr>
        <p:spPr>
          <a:xfrm rot="5400000">
            <a:off x="5526106" y="2574362"/>
            <a:ext cx="459051" cy="513057"/>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2" name="フッター プレースホルダー 3">
            <a:extLst>
              <a:ext uri="{FF2B5EF4-FFF2-40B4-BE49-F238E27FC236}">
                <a16:creationId xmlns:a16="http://schemas.microsoft.com/office/drawing/2014/main" id="{AD55B442-5E6D-1E48-5611-7D1FCCF167A1}"/>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6005141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1"/>
          <p:cNvPicPr>
            <a:picLocks noChangeAspect="1" noChangeArrowheads="1"/>
          </p:cNvPicPr>
          <p:nvPr/>
        </p:nvPicPr>
        <p:blipFill>
          <a:blip r:embed="rId2" cstate="print"/>
          <a:srcRect/>
          <a:stretch>
            <a:fillRect/>
          </a:stretch>
        </p:blipFill>
        <p:spPr bwMode="auto">
          <a:xfrm>
            <a:off x="5525244" y="4036095"/>
            <a:ext cx="342900" cy="350044"/>
          </a:xfrm>
          <a:prstGeom prst="rect">
            <a:avLst/>
          </a:prstGeom>
          <a:noFill/>
          <a:ln w="9525">
            <a:noFill/>
            <a:miter lim="800000"/>
            <a:headEnd/>
            <a:tailEnd/>
          </a:ln>
        </p:spPr>
      </p:pic>
      <p:sp>
        <p:nvSpPr>
          <p:cNvPr id="80" name="スライド番号プレースホルダー 2"/>
          <p:cNvSpPr>
            <a:spLocks noGrp="1"/>
          </p:cNvSpPr>
          <p:nvPr>
            <p:ph type="sldNum" sz="quarter" idx="12"/>
          </p:nvPr>
        </p:nvSpPr>
        <p:spPr/>
        <p:txBody>
          <a:bodyPr/>
          <a:lstStyle/>
          <a:p>
            <a:fld id="{78AE49ED-73EF-499C-8307-28EB0E7CF529}" type="slidenum">
              <a:rPr lang="ja-JP" altLang="en-US" smtClean="0"/>
              <a:pPr/>
              <a:t>86</a:t>
            </a:fld>
            <a:endParaRPr lang="ja-JP" altLang="en-US" dirty="0"/>
          </a:p>
        </p:txBody>
      </p:sp>
      <p:sp>
        <p:nvSpPr>
          <p:cNvPr id="79" name="タイトル 78"/>
          <p:cNvSpPr>
            <a:spLocks noGrp="1"/>
          </p:cNvSpPr>
          <p:nvPr>
            <p:ph type="title"/>
          </p:nvPr>
        </p:nvSpPr>
        <p:spPr/>
        <p:txBody>
          <a:bodyPr/>
          <a:lstStyle/>
          <a:p>
            <a:r>
              <a:rPr lang="ja-JP" altLang="en-US" dirty="0"/>
              <a:t>グローバル対応</a:t>
            </a:r>
            <a:br>
              <a:rPr lang="ja-JP" altLang="en-US" dirty="0"/>
            </a:br>
            <a:endParaRPr kumimoji="1" lang="ja-JP" altLang="en-US" dirty="0"/>
          </a:p>
        </p:txBody>
      </p:sp>
      <p:sp>
        <p:nvSpPr>
          <p:cNvPr id="5" name="テキスト プレースホルダー 4"/>
          <p:cNvSpPr>
            <a:spLocks noGrp="1"/>
          </p:cNvSpPr>
          <p:nvPr>
            <p:ph type="body" sz="quarter" idx="16"/>
          </p:nvPr>
        </p:nvSpPr>
        <p:spPr/>
        <p:txBody>
          <a:bodyPr/>
          <a:lstStyle/>
          <a:p>
            <a:r>
              <a:rPr lang="en-US" altLang="ja-JP" dirty="0" err="1">
                <a:solidFill>
                  <a:srgbClr val="008CCF"/>
                </a:solidFill>
              </a:rPr>
              <a:t>SuperStream</a:t>
            </a:r>
            <a:r>
              <a:rPr lang="en-US" altLang="ja-JP" dirty="0">
                <a:solidFill>
                  <a:srgbClr val="008CCF"/>
                </a:solidFill>
              </a:rPr>
              <a:t>-N</a:t>
            </a:r>
            <a:r>
              <a:rPr lang="ja-JP" altLang="en-US" dirty="0">
                <a:solidFill>
                  <a:srgbClr val="008CCF"/>
                </a:solidFill>
              </a:rPr>
              <a:t>Ｘにおけるグローバル運用イメージ図</a:t>
            </a:r>
          </a:p>
          <a:p>
            <a:endParaRPr kumimoji="1" lang="ja-JP" altLang="en-US" dirty="0"/>
          </a:p>
        </p:txBody>
      </p:sp>
      <p:sp>
        <p:nvSpPr>
          <p:cNvPr id="4" name="テキスト プレースホルダー 3"/>
          <p:cNvSpPr>
            <a:spLocks noGrp="1"/>
          </p:cNvSpPr>
          <p:nvPr>
            <p:ph type="body" sz="quarter" idx="17"/>
          </p:nvPr>
        </p:nvSpPr>
        <p:spPr/>
        <p:txBody>
          <a:bodyPr/>
          <a:lstStyle/>
          <a:p>
            <a:pPr>
              <a:lnSpc>
                <a:spcPts val="2100"/>
              </a:lnSpc>
              <a:spcBef>
                <a:spcPct val="0"/>
              </a:spcBef>
            </a:pPr>
            <a:r>
              <a:rPr lang="en-US" altLang="ja-JP" dirty="0" err="1">
                <a:solidFill>
                  <a:prstClr val="black"/>
                </a:solidFill>
                <a:cs typeface="メイリオ" pitchFamily="50" charset="-128"/>
              </a:rPr>
              <a:t>SuperStream</a:t>
            </a:r>
            <a:r>
              <a:rPr lang="ja-JP" altLang="en-US" dirty="0">
                <a:solidFill>
                  <a:prstClr val="black"/>
                </a:solidFill>
                <a:cs typeface="メイリオ" pitchFamily="50" charset="-128"/>
              </a:rPr>
              <a:t>のデータベースでは、各社が自国の報告通貨で入力やデータ参照可能です</a:t>
            </a:r>
            <a:endParaRPr lang="en-US" altLang="ja-JP" dirty="0">
              <a:solidFill>
                <a:prstClr val="black"/>
              </a:solidFill>
              <a:cs typeface="メイリオ" pitchFamily="50" charset="-128"/>
            </a:endParaRPr>
          </a:p>
          <a:p>
            <a:pPr>
              <a:spcBef>
                <a:spcPct val="0"/>
              </a:spcBef>
            </a:pPr>
            <a:r>
              <a:rPr lang="ja-JP" altLang="en-US" dirty="0">
                <a:solidFill>
                  <a:prstClr val="black"/>
                </a:solidFill>
                <a:cs typeface="メイリオ" pitchFamily="50" charset="-128"/>
              </a:rPr>
              <a:t>グループ経営管理では、円貨で統一した仕訳明細データを、グループ会社全体として合算可能です</a:t>
            </a:r>
            <a:endParaRPr kumimoji="1" lang="ja-JP" altLang="en-US" dirty="0"/>
          </a:p>
        </p:txBody>
      </p:sp>
      <p:sp>
        <p:nvSpPr>
          <p:cNvPr id="7" name="角丸四角形 6"/>
          <p:cNvSpPr/>
          <p:nvPr/>
        </p:nvSpPr>
        <p:spPr>
          <a:xfrm>
            <a:off x="971599" y="4002909"/>
            <a:ext cx="6433981" cy="929091"/>
          </a:xfrm>
          <a:prstGeom prst="roundRect">
            <a:avLst>
              <a:gd name="adj" fmla="val 9398"/>
            </a:avLst>
          </a:prstGeom>
          <a:noFill/>
          <a:ln w="127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8" name="テキスト ボックス 7"/>
          <p:cNvSpPr txBox="1"/>
          <p:nvPr/>
        </p:nvSpPr>
        <p:spPr>
          <a:xfrm>
            <a:off x="4418983" y="2706765"/>
            <a:ext cx="1269141" cy="270030"/>
          </a:xfrm>
          <a:prstGeom prst="rect">
            <a:avLst/>
          </a:prstGeom>
        </p:spPr>
        <p:txBody>
          <a:bodyPr wrap="none" lIns="0" tIns="0" rIns="0" bIns="0" rtlCol="0" anchor="t" anchorCtr="0">
            <a:normAutofit/>
          </a:bodyPr>
          <a:lstStyle/>
          <a:p>
            <a:pPr>
              <a:lnSpc>
                <a:spcPts val="2100"/>
              </a:lnSpc>
              <a:spcBef>
                <a:spcPct val="0"/>
              </a:spcBef>
            </a:pPr>
            <a:r>
              <a:rPr lang="ja-JP" altLang="en-US" sz="1050" b="1">
                <a:solidFill>
                  <a:srgbClr val="EE5500"/>
                </a:solidFill>
                <a:cs typeface="メイリオ" pitchFamily="50" charset="-128"/>
              </a:rPr>
              <a:t>国別報告通貨で入力</a:t>
            </a:r>
          </a:p>
        </p:txBody>
      </p:sp>
      <p:sp>
        <p:nvSpPr>
          <p:cNvPr id="9" name="テキスト ボックス 8"/>
          <p:cNvSpPr txBox="1"/>
          <p:nvPr/>
        </p:nvSpPr>
        <p:spPr>
          <a:xfrm>
            <a:off x="7621605" y="4517248"/>
            <a:ext cx="910835" cy="160736"/>
          </a:xfrm>
          <a:prstGeom prst="rect">
            <a:avLst/>
          </a:prstGeom>
        </p:spPr>
        <p:txBody>
          <a:bodyPr wrap="none" lIns="0" tIns="0" rIns="0" bIns="0" rtlCol="0" anchor="ctr" anchorCtr="0">
            <a:noAutofit/>
          </a:bodyPr>
          <a:lstStyle/>
          <a:p>
            <a:pPr algn="ctr">
              <a:lnSpc>
                <a:spcPts val="1500"/>
              </a:lnSpc>
              <a:spcBef>
                <a:spcPct val="0"/>
              </a:spcBef>
              <a:defRPr/>
            </a:pPr>
            <a:r>
              <a:rPr kumimoji="0" lang="ja-JP" altLang="en-US" sz="1200" b="1" kern="0" dirty="0">
                <a:solidFill>
                  <a:prstClr val="black"/>
                </a:solidFill>
              </a:rPr>
              <a:t>連結決算</a:t>
            </a:r>
            <a:endParaRPr kumimoji="0" lang="en-US" altLang="ja-JP" sz="1200" b="1" kern="0" dirty="0">
              <a:solidFill>
                <a:prstClr val="black"/>
              </a:solidFill>
            </a:endParaRPr>
          </a:p>
          <a:p>
            <a:pPr algn="ctr">
              <a:lnSpc>
                <a:spcPts val="1500"/>
              </a:lnSpc>
              <a:spcBef>
                <a:spcPct val="0"/>
              </a:spcBef>
              <a:defRPr/>
            </a:pPr>
            <a:r>
              <a:rPr kumimoji="0" lang="ja-JP" altLang="en-US" sz="1200" b="1" kern="0" dirty="0">
                <a:solidFill>
                  <a:prstClr val="black"/>
                </a:solidFill>
              </a:rPr>
              <a:t>システム</a:t>
            </a:r>
          </a:p>
        </p:txBody>
      </p:sp>
      <p:sp>
        <p:nvSpPr>
          <p:cNvPr id="10" name="フローチャート : 磁気ディスク 158"/>
          <p:cNvSpPr/>
          <p:nvPr/>
        </p:nvSpPr>
        <p:spPr>
          <a:xfrm>
            <a:off x="3400821" y="1866522"/>
            <a:ext cx="783087" cy="459051"/>
          </a:xfrm>
          <a:prstGeom prst="flowChartMagneticDisk">
            <a:avLst/>
          </a:prstGeom>
          <a:solidFill>
            <a:srgbClr val="F9BE0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a:solidFill>
                <a:srgbClr val="FFFFFF"/>
              </a:solidFill>
            </a:endParaRPr>
          </a:p>
          <a:p>
            <a:pPr algn="ctr">
              <a:lnSpc>
                <a:spcPts val="956"/>
              </a:lnSpc>
              <a:defRPr/>
            </a:pPr>
            <a:r>
              <a:rPr kumimoji="0" lang="ja-JP" altLang="en-US" sz="1200" kern="0">
                <a:solidFill>
                  <a:srgbClr val="FFFFFF"/>
                </a:solidFill>
              </a:rPr>
              <a:t>中　国</a:t>
            </a:r>
            <a:endParaRPr kumimoji="0" lang="en-US" altLang="ja-JP" sz="1200" kern="0">
              <a:solidFill>
                <a:srgbClr val="FFFFFF"/>
              </a:solidFill>
            </a:endParaRPr>
          </a:p>
        </p:txBody>
      </p:sp>
      <p:grpSp>
        <p:nvGrpSpPr>
          <p:cNvPr id="11" name="グループ化 192"/>
          <p:cNvGrpSpPr/>
          <p:nvPr/>
        </p:nvGrpSpPr>
        <p:grpSpPr>
          <a:xfrm>
            <a:off x="3266855" y="1503771"/>
            <a:ext cx="513057" cy="473915"/>
            <a:chOff x="2843808" y="2077033"/>
            <a:chExt cx="684076" cy="631887"/>
          </a:xfrm>
        </p:grpSpPr>
        <p:sp>
          <p:nvSpPr>
            <p:cNvPr id="12" name="Freeform 404"/>
            <p:cNvSpPr>
              <a:spLocks noEditPoints="1"/>
            </p:cNvSpPr>
            <p:nvPr/>
          </p:nvSpPr>
          <p:spPr bwMode="auto">
            <a:xfrm>
              <a:off x="2843808" y="2077033"/>
              <a:ext cx="684076" cy="631887"/>
            </a:xfrm>
            <a:custGeom>
              <a:avLst/>
              <a:gdLst>
                <a:gd name="T0" fmla="*/ 938 w 938"/>
                <a:gd name="T1" fmla="*/ 251 h 992"/>
                <a:gd name="T2" fmla="*/ 474 w 938"/>
                <a:gd name="T3" fmla="*/ 0 h 992"/>
                <a:gd name="T4" fmla="*/ 0 w 938"/>
                <a:gd name="T5" fmla="*/ 254 h 992"/>
                <a:gd name="T6" fmla="*/ 1 w 938"/>
                <a:gd name="T7" fmla="*/ 255 h 992"/>
                <a:gd name="T8" fmla="*/ 1 w 938"/>
                <a:gd name="T9" fmla="*/ 754 h 992"/>
                <a:gd name="T10" fmla="*/ 445 w 938"/>
                <a:gd name="T11" fmla="*/ 992 h 992"/>
                <a:gd name="T12" fmla="*/ 445 w 938"/>
                <a:gd name="T13" fmla="*/ 491 h 992"/>
                <a:gd name="T14" fmla="*/ 53 w 938"/>
                <a:gd name="T15" fmla="*/ 282 h 992"/>
                <a:gd name="T16" fmla="*/ 53 w 938"/>
                <a:gd name="T17" fmla="*/ 282 h 992"/>
                <a:gd name="T18" fmla="*/ 473 w 938"/>
                <a:gd name="T19" fmla="*/ 57 h 992"/>
                <a:gd name="T20" fmla="*/ 473 w 938"/>
                <a:gd name="T21" fmla="*/ 57 h 992"/>
                <a:gd name="T22" fmla="*/ 887 w 938"/>
                <a:gd name="T23" fmla="*/ 281 h 992"/>
                <a:gd name="T24" fmla="*/ 493 w 938"/>
                <a:gd name="T25" fmla="*/ 491 h 992"/>
                <a:gd name="T26" fmla="*/ 493 w 938"/>
                <a:gd name="T27" fmla="*/ 992 h 992"/>
                <a:gd name="T28" fmla="*/ 937 w 938"/>
                <a:gd name="T29" fmla="*/ 754 h 992"/>
                <a:gd name="T30" fmla="*/ 937 w 938"/>
                <a:gd name="T31" fmla="*/ 254 h 992"/>
                <a:gd name="T32" fmla="*/ 937 w 938"/>
                <a:gd name="T33" fmla="*/ 254 h 992"/>
                <a:gd name="T34" fmla="*/ 938 w 938"/>
                <a:gd name="T35" fmla="*/ 251 h 992"/>
                <a:gd name="T36" fmla="*/ 480 w 938"/>
                <a:gd name="T37" fmla="*/ 104 h 992"/>
                <a:gd name="T38" fmla="*/ 149 w 938"/>
                <a:gd name="T39" fmla="*/ 282 h 992"/>
                <a:gd name="T40" fmla="*/ 279 w 938"/>
                <a:gd name="T41" fmla="*/ 348 h 992"/>
                <a:gd name="T42" fmla="*/ 606 w 938"/>
                <a:gd name="T43" fmla="*/ 168 h 992"/>
                <a:gd name="T44" fmla="*/ 480 w 938"/>
                <a:gd name="T45" fmla="*/ 104 h 992"/>
                <a:gd name="T46" fmla="*/ 660 w 938"/>
                <a:gd name="T47" fmla="*/ 196 h 992"/>
                <a:gd name="T48" fmla="*/ 333 w 938"/>
                <a:gd name="T49" fmla="*/ 376 h 992"/>
                <a:gd name="T50" fmla="*/ 476 w 938"/>
                <a:gd name="T51" fmla="*/ 448 h 992"/>
                <a:gd name="T52" fmla="*/ 805 w 938"/>
                <a:gd name="T53" fmla="*/ 270 h 992"/>
                <a:gd name="T54" fmla="*/ 660 w 938"/>
                <a:gd name="T55" fmla="*/ 19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38" h="992">
                  <a:moveTo>
                    <a:pt x="938" y="251"/>
                  </a:moveTo>
                  <a:lnTo>
                    <a:pt x="474" y="0"/>
                  </a:lnTo>
                  <a:lnTo>
                    <a:pt x="0" y="254"/>
                  </a:lnTo>
                  <a:lnTo>
                    <a:pt x="1" y="255"/>
                  </a:lnTo>
                  <a:lnTo>
                    <a:pt x="1" y="754"/>
                  </a:lnTo>
                  <a:lnTo>
                    <a:pt x="445" y="992"/>
                  </a:lnTo>
                  <a:lnTo>
                    <a:pt x="445" y="491"/>
                  </a:lnTo>
                  <a:lnTo>
                    <a:pt x="53" y="282"/>
                  </a:lnTo>
                  <a:lnTo>
                    <a:pt x="53" y="282"/>
                  </a:lnTo>
                  <a:lnTo>
                    <a:pt x="473" y="57"/>
                  </a:lnTo>
                  <a:lnTo>
                    <a:pt x="473" y="57"/>
                  </a:lnTo>
                  <a:lnTo>
                    <a:pt x="887" y="281"/>
                  </a:lnTo>
                  <a:lnTo>
                    <a:pt x="493" y="491"/>
                  </a:lnTo>
                  <a:lnTo>
                    <a:pt x="493" y="992"/>
                  </a:lnTo>
                  <a:lnTo>
                    <a:pt x="937" y="754"/>
                  </a:lnTo>
                  <a:lnTo>
                    <a:pt x="937" y="254"/>
                  </a:lnTo>
                  <a:lnTo>
                    <a:pt x="937" y="254"/>
                  </a:lnTo>
                  <a:lnTo>
                    <a:pt x="938" y="251"/>
                  </a:lnTo>
                  <a:close/>
                  <a:moveTo>
                    <a:pt x="480" y="104"/>
                  </a:moveTo>
                  <a:lnTo>
                    <a:pt x="149" y="282"/>
                  </a:lnTo>
                  <a:lnTo>
                    <a:pt x="279" y="348"/>
                  </a:lnTo>
                  <a:lnTo>
                    <a:pt x="606" y="168"/>
                  </a:lnTo>
                  <a:lnTo>
                    <a:pt x="480" y="104"/>
                  </a:lnTo>
                  <a:close/>
                  <a:moveTo>
                    <a:pt x="660" y="196"/>
                  </a:moveTo>
                  <a:lnTo>
                    <a:pt x="333" y="376"/>
                  </a:lnTo>
                  <a:lnTo>
                    <a:pt x="476" y="448"/>
                  </a:lnTo>
                  <a:lnTo>
                    <a:pt x="805" y="270"/>
                  </a:lnTo>
                  <a:lnTo>
                    <a:pt x="660" y="196"/>
                  </a:lnTo>
                  <a:close/>
                </a:path>
              </a:pathLst>
            </a:custGeom>
            <a:solidFill>
              <a:srgbClr val="77A233"/>
            </a:solidFill>
            <a:ln>
              <a:solidFill>
                <a:srgbClr val="77A233"/>
              </a:solid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 name="テキスト ボックス 12"/>
            <p:cNvSpPr txBox="1"/>
            <p:nvPr/>
          </p:nvSpPr>
          <p:spPr>
            <a:xfrm>
              <a:off x="2879812" y="2350590"/>
              <a:ext cx="612068" cy="214314"/>
            </a:xfrm>
            <a:prstGeom prst="rect">
              <a:avLst/>
            </a:prstGeom>
          </p:spPr>
          <p:txBody>
            <a:bodyPr wrap="none" lIns="0" tIns="0" rIns="0" bIns="0" rtlCol="0" anchor="ctr" anchorCtr="0">
              <a:noAutofit/>
            </a:bodyPr>
            <a:lstStyle/>
            <a:p>
              <a:pPr algn="ctr">
                <a:lnSpc>
                  <a:spcPts val="2100"/>
                </a:lnSpc>
                <a:spcBef>
                  <a:spcPct val="0"/>
                </a:spcBef>
                <a:defRPr/>
              </a:pPr>
              <a:r>
                <a:rPr kumimoji="0" lang="ja-JP" altLang="en-US" sz="1050" b="1" kern="0" dirty="0">
                  <a:solidFill>
                    <a:srgbClr val="FFFFFF"/>
                  </a:solidFill>
                </a:rPr>
                <a:t>用　友</a:t>
              </a:r>
              <a:endParaRPr kumimoji="0" lang="en-US" altLang="ja-JP" sz="1050" b="1" kern="0" dirty="0">
                <a:solidFill>
                  <a:srgbClr val="FFFFFF"/>
                </a:solidFill>
              </a:endParaRPr>
            </a:p>
          </p:txBody>
        </p:sp>
      </p:grpSp>
      <p:grpSp>
        <p:nvGrpSpPr>
          <p:cNvPr id="14" name="グループ化 102"/>
          <p:cNvGrpSpPr/>
          <p:nvPr/>
        </p:nvGrpSpPr>
        <p:grpSpPr>
          <a:xfrm>
            <a:off x="1043608" y="1530774"/>
            <a:ext cx="783087" cy="824954"/>
            <a:chOff x="503548" y="2041029"/>
            <a:chExt cx="1044116" cy="1099939"/>
          </a:xfrm>
        </p:grpSpPr>
        <p:sp>
          <p:nvSpPr>
            <p:cNvPr id="15" name="フローチャート : 磁気ディスク 184"/>
            <p:cNvSpPr/>
            <p:nvPr/>
          </p:nvSpPr>
          <p:spPr>
            <a:xfrm>
              <a:off x="503548" y="2528900"/>
              <a:ext cx="1044116" cy="612068"/>
            </a:xfrm>
            <a:prstGeom prst="flowChartMagneticDisk">
              <a:avLst/>
            </a:prstGeom>
            <a:solidFill>
              <a:srgbClr val="F9BE0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a:solidFill>
                  <a:srgbClr val="FFFFFF"/>
                </a:solidFill>
              </a:endParaRPr>
            </a:p>
            <a:p>
              <a:pPr algn="ctr">
                <a:lnSpc>
                  <a:spcPts val="956"/>
                </a:lnSpc>
                <a:defRPr/>
              </a:pPr>
              <a:r>
                <a:rPr kumimoji="0" lang="ja-JP" altLang="en-US" sz="1200" kern="0">
                  <a:solidFill>
                    <a:srgbClr val="FFFFFF"/>
                  </a:solidFill>
                </a:rPr>
                <a:t>イギリス</a:t>
              </a:r>
              <a:endParaRPr kumimoji="0" lang="en-US" altLang="ja-JP" sz="1200" kern="0">
                <a:solidFill>
                  <a:srgbClr val="FFFFFF"/>
                </a:solidFill>
              </a:endParaRPr>
            </a:p>
          </p:txBody>
        </p:sp>
        <p:grpSp>
          <p:nvGrpSpPr>
            <p:cNvPr id="16" name="グループ化 196"/>
            <p:cNvGrpSpPr/>
            <p:nvPr/>
          </p:nvGrpSpPr>
          <p:grpSpPr>
            <a:xfrm>
              <a:off x="683568" y="2041029"/>
              <a:ext cx="684076" cy="631887"/>
              <a:chOff x="2843808" y="2077033"/>
              <a:chExt cx="684076" cy="631887"/>
            </a:xfrm>
          </p:grpSpPr>
          <p:sp>
            <p:nvSpPr>
              <p:cNvPr id="17" name="Freeform 404"/>
              <p:cNvSpPr>
                <a:spLocks noEditPoints="1"/>
              </p:cNvSpPr>
              <p:nvPr/>
            </p:nvSpPr>
            <p:spPr bwMode="auto">
              <a:xfrm>
                <a:off x="2843808" y="2077033"/>
                <a:ext cx="684076" cy="631887"/>
              </a:xfrm>
              <a:custGeom>
                <a:avLst/>
                <a:gdLst>
                  <a:gd name="T0" fmla="*/ 938 w 938"/>
                  <a:gd name="T1" fmla="*/ 251 h 992"/>
                  <a:gd name="T2" fmla="*/ 474 w 938"/>
                  <a:gd name="T3" fmla="*/ 0 h 992"/>
                  <a:gd name="T4" fmla="*/ 0 w 938"/>
                  <a:gd name="T5" fmla="*/ 254 h 992"/>
                  <a:gd name="T6" fmla="*/ 1 w 938"/>
                  <a:gd name="T7" fmla="*/ 255 h 992"/>
                  <a:gd name="T8" fmla="*/ 1 w 938"/>
                  <a:gd name="T9" fmla="*/ 754 h 992"/>
                  <a:gd name="T10" fmla="*/ 445 w 938"/>
                  <a:gd name="T11" fmla="*/ 992 h 992"/>
                  <a:gd name="T12" fmla="*/ 445 w 938"/>
                  <a:gd name="T13" fmla="*/ 491 h 992"/>
                  <a:gd name="T14" fmla="*/ 53 w 938"/>
                  <a:gd name="T15" fmla="*/ 282 h 992"/>
                  <a:gd name="T16" fmla="*/ 53 w 938"/>
                  <a:gd name="T17" fmla="*/ 282 h 992"/>
                  <a:gd name="T18" fmla="*/ 473 w 938"/>
                  <a:gd name="T19" fmla="*/ 57 h 992"/>
                  <a:gd name="T20" fmla="*/ 473 w 938"/>
                  <a:gd name="T21" fmla="*/ 57 h 992"/>
                  <a:gd name="T22" fmla="*/ 887 w 938"/>
                  <a:gd name="T23" fmla="*/ 281 h 992"/>
                  <a:gd name="T24" fmla="*/ 493 w 938"/>
                  <a:gd name="T25" fmla="*/ 491 h 992"/>
                  <a:gd name="T26" fmla="*/ 493 w 938"/>
                  <a:gd name="T27" fmla="*/ 992 h 992"/>
                  <a:gd name="T28" fmla="*/ 937 w 938"/>
                  <a:gd name="T29" fmla="*/ 754 h 992"/>
                  <a:gd name="T30" fmla="*/ 937 w 938"/>
                  <a:gd name="T31" fmla="*/ 254 h 992"/>
                  <a:gd name="T32" fmla="*/ 937 w 938"/>
                  <a:gd name="T33" fmla="*/ 254 h 992"/>
                  <a:gd name="T34" fmla="*/ 938 w 938"/>
                  <a:gd name="T35" fmla="*/ 251 h 992"/>
                  <a:gd name="T36" fmla="*/ 480 w 938"/>
                  <a:gd name="T37" fmla="*/ 104 h 992"/>
                  <a:gd name="T38" fmla="*/ 149 w 938"/>
                  <a:gd name="T39" fmla="*/ 282 h 992"/>
                  <a:gd name="T40" fmla="*/ 279 w 938"/>
                  <a:gd name="T41" fmla="*/ 348 h 992"/>
                  <a:gd name="T42" fmla="*/ 606 w 938"/>
                  <a:gd name="T43" fmla="*/ 168 h 992"/>
                  <a:gd name="T44" fmla="*/ 480 w 938"/>
                  <a:gd name="T45" fmla="*/ 104 h 992"/>
                  <a:gd name="T46" fmla="*/ 660 w 938"/>
                  <a:gd name="T47" fmla="*/ 196 h 992"/>
                  <a:gd name="T48" fmla="*/ 333 w 938"/>
                  <a:gd name="T49" fmla="*/ 376 h 992"/>
                  <a:gd name="T50" fmla="*/ 476 w 938"/>
                  <a:gd name="T51" fmla="*/ 448 h 992"/>
                  <a:gd name="T52" fmla="*/ 805 w 938"/>
                  <a:gd name="T53" fmla="*/ 270 h 992"/>
                  <a:gd name="T54" fmla="*/ 660 w 938"/>
                  <a:gd name="T55" fmla="*/ 19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38" h="992">
                    <a:moveTo>
                      <a:pt x="938" y="251"/>
                    </a:moveTo>
                    <a:lnTo>
                      <a:pt x="474" y="0"/>
                    </a:lnTo>
                    <a:lnTo>
                      <a:pt x="0" y="254"/>
                    </a:lnTo>
                    <a:lnTo>
                      <a:pt x="1" y="255"/>
                    </a:lnTo>
                    <a:lnTo>
                      <a:pt x="1" y="754"/>
                    </a:lnTo>
                    <a:lnTo>
                      <a:pt x="445" y="992"/>
                    </a:lnTo>
                    <a:lnTo>
                      <a:pt x="445" y="491"/>
                    </a:lnTo>
                    <a:lnTo>
                      <a:pt x="53" y="282"/>
                    </a:lnTo>
                    <a:lnTo>
                      <a:pt x="53" y="282"/>
                    </a:lnTo>
                    <a:lnTo>
                      <a:pt x="473" y="57"/>
                    </a:lnTo>
                    <a:lnTo>
                      <a:pt x="473" y="57"/>
                    </a:lnTo>
                    <a:lnTo>
                      <a:pt x="887" y="281"/>
                    </a:lnTo>
                    <a:lnTo>
                      <a:pt x="493" y="491"/>
                    </a:lnTo>
                    <a:lnTo>
                      <a:pt x="493" y="992"/>
                    </a:lnTo>
                    <a:lnTo>
                      <a:pt x="937" y="754"/>
                    </a:lnTo>
                    <a:lnTo>
                      <a:pt x="937" y="254"/>
                    </a:lnTo>
                    <a:lnTo>
                      <a:pt x="937" y="254"/>
                    </a:lnTo>
                    <a:lnTo>
                      <a:pt x="938" y="251"/>
                    </a:lnTo>
                    <a:close/>
                    <a:moveTo>
                      <a:pt x="480" y="104"/>
                    </a:moveTo>
                    <a:lnTo>
                      <a:pt x="149" y="282"/>
                    </a:lnTo>
                    <a:lnTo>
                      <a:pt x="279" y="348"/>
                    </a:lnTo>
                    <a:lnTo>
                      <a:pt x="606" y="168"/>
                    </a:lnTo>
                    <a:lnTo>
                      <a:pt x="480" y="104"/>
                    </a:lnTo>
                    <a:close/>
                    <a:moveTo>
                      <a:pt x="660" y="196"/>
                    </a:moveTo>
                    <a:lnTo>
                      <a:pt x="333" y="376"/>
                    </a:lnTo>
                    <a:lnTo>
                      <a:pt x="476" y="448"/>
                    </a:lnTo>
                    <a:lnTo>
                      <a:pt x="805" y="270"/>
                    </a:lnTo>
                    <a:lnTo>
                      <a:pt x="660" y="196"/>
                    </a:lnTo>
                    <a:close/>
                  </a:path>
                </a:pathLst>
              </a:custGeom>
              <a:solidFill>
                <a:srgbClr val="77A233"/>
              </a:solidFill>
              <a:ln>
                <a:solidFill>
                  <a:srgbClr val="77A233"/>
                </a:solid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8" name="テキスト ボックス 17"/>
              <p:cNvSpPr txBox="1"/>
              <p:nvPr/>
            </p:nvSpPr>
            <p:spPr>
              <a:xfrm>
                <a:off x="2922147" y="2394312"/>
                <a:ext cx="540060" cy="214314"/>
              </a:xfrm>
              <a:prstGeom prst="rect">
                <a:avLst/>
              </a:prstGeom>
              <a:solidFill>
                <a:srgbClr val="77A233"/>
              </a:solidFill>
            </p:spPr>
            <p:txBody>
              <a:bodyPr wrap="none" lIns="0" tIns="0" rIns="0" bIns="0" rtlCol="0" anchor="ctr" anchorCtr="0">
                <a:noAutofit/>
              </a:bodyPr>
              <a:lstStyle/>
              <a:p>
                <a:pPr algn="ctr">
                  <a:lnSpc>
                    <a:spcPts val="2100"/>
                  </a:lnSpc>
                  <a:spcBef>
                    <a:spcPct val="0"/>
                  </a:spcBef>
                  <a:defRPr/>
                </a:pPr>
                <a:r>
                  <a:rPr kumimoji="0" lang="en-US" altLang="ja-JP" sz="1050" b="1" kern="0" dirty="0">
                    <a:solidFill>
                      <a:srgbClr val="FFFFFF"/>
                    </a:solidFill>
                  </a:rPr>
                  <a:t>ERP</a:t>
                </a:r>
              </a:p>
            </p:txBody>
          </p:sp>
        </p:grpSp>
      </p:grpSp>
      <p:sp>
        <p:nvSpPr>
          <p:cNvPr id="19" name="右矢印 18"/>
          <p:cNvSpPr/>
          <p:nvPr/>
        </p:nvSpPr>
        <p:spPr>
          <a:xfrm rot="5400000">
            <a:off x="3384919" y="2544747"/>
            <a:ext cx="810089" cy="432048"/>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20" name="Freeform 352"/>
          <p:cNvSpPr>
            <a:spLocks noEditPoints="1"/>
          </p:cNvSpPr>
          <p:nvPr/>
        </p:nvSpPr>
        <p:spPr bwMode="auto">
          <a:xfrm>
            <a:off x="7950608" y="4006285"/>
            <a:ext cx="329804" cy="347663"/>
          </a:xfrm>
          <a:custGeom>
            <a:avLst/>
            <a:gdLst>
              <a:gd name="T0" fmla="*/ 400 w 831"/>
              <a:gd name="T1" fmla="*/ 319 h 876"/>
              <a:gd name="T2" fmla="*/ 275 w 831"/>
              <a:gd name="T3" fmla="*/ 619 h 876"/>
              <a:gd name="T4" fmla="*/ 580 w 831"/>
              <a:gd name="T5" fmla="*/ 597 h 876"/>
              <a:gd name="T6" fmla="*/ 438 w 831"/>
              <a:gd name="T7" fmla="*/ 67 h 876"/>
              <a:gd name="T8" fmla="*/ 489 w 831"/>
              <a:gd name="T9" fmla="*/ 124 h 876"/>
              <a:gd name="T10" fmla="*/ 484 w 831"/>
              <a:gd name="T11" fmla="*/ 168 h 876"/>
              <a:gd name="T12" fmla="*/ 424 w 831"/>
              <a:gd name="T13" fmla="*/ 213 h 876"/>
              <a:gd name="T14" fmla="*/ 375 w 831"/>
              <a:gd name="T15" fmla="*/ 201 h 876"/>
              <a:gd name="T16" fmla="*/ 341 w 831"/>
              <a:gd name="T17" fmla="*/ 138 h 876"/>
              <a:gd name="T18" fmla="*/ 364 w 831"/>
              <a:gd name="T19" fmla="*/ 87 h 876"/>
              <a:gd name="T20" fmla="*/ 415 w 831"/>
              <a:gd name="T21" fmla="*/ 64 h 876"/>
              <a:gd name="T22" fmla="*/ 349 w 831"/>
              <a:gd name="T23" fmla="*/ 17 h 876"/>
              <a:gd name="T24" fmla="*/ 288 w 831"/>
              <a:gd name="T25" fmla="*/ 85 h 876"/>
              <a:gd name="T26" fmla="*/ 281 w 831"/>
              <a:gd name="T27" fmla="*/ 167 h 876"/>
              <a:gd name="T28" fmla="*/ 328 w 831"/>
              <a:gd name="T29" fmla="*/ 245 h 876"/>
              <a:gd name="T30" fmla="*/ 415 w 831"/>
              <a:gd name="T31" fmla="*/ 277 h 876"/>
              <a:gd name="T32" fmla="*/ 493 w 831"/>
              <a:gd name="T33" fmla="*/ 253 h 876"/>
              <a:gd name="T34" fmla="*/ 547 w 831"/>
              <a:gd name="T35" fmla="*/ 180 h 876"/>
              <a:gd name="T36" fmla="*/ 547 w 831"/>
              <a:gd name="T37" fmla="*/ 97 h 876"/>
              <a:gd name="T38" fmla="*/ 493 w 831"/>
              <a:gd name="T39" fmla="*/ 24 h 876"/>
              <a:gd name="T40" fmla="*/ 415 w 831"/>
              <a:gd name="T41" fmla="*/ 0 h 876"/>
              <a:gd name="T42" fmla="*/ 733 w 831"/>
              <a:gd name="T43" fmla="*/ 677 h 876"/>
              <a:gd name="T44" fmla="*/ 767 w 831"/>
              <a:gd name="T45" fmla="*/ 738 h 876"/>
              <a:gd name="T46" fmla="*/ 745 w 831"/>
              <a:gd name="T47" fmla="*/ 791 h 876"/>
              <a:gd name="T48" fmla="*/ 693 w 831"/>
              <a:gd name="T49" fmla="*/ 813 h 876"/>
              <a:gd name="T50" fmla="*/ 630 w 831"/>
              <a:gd name="T51" fmla="*/ 780 h 876"/>
              <a:gd name="T52" fmla="*/ 618 w 831"/>
              <a:gd name="T53" fmla="*/ 731 h 876"/>
              <a:gd name="T54" fmla="*/ 664 w 831"/>
              <a:gd name="T55" fmla="*/ 670 h 876"/>
              <a:gd name="T56" fmla="*/ 693 w 831"/>
              <a:gd name="T57" fmla="*/ 600 h 876"/>
              <a:gd name="T58" fmla="*/ 605 w 831"/>
              <a:gd name="T59" fmla="*/ 631 h 876"/>
              <a:gd name="T60" fmla="*/ 557 w 831"/>
              <a:gd name="T61" fmla="*/ 711 h 876"/>
              <a:gd name="T62" fmla="*/ 565 w 831"/>
              <a:gd name="T63" fmla="*/ 792 h 876"/>
              <a:gd name="T64" fmla="*/ 627 w 831"/>
              <a:gd name="T65" fmla="*/ 861 h 876"/>
              <a:gd name="T66" fmla="*/ 707 w 831"/>
              <a:gd name="T67" fmla="*/ 876 h 876"/>
              <a:gd name="T68" fmla="*/ 790 w 831"/>
              <a:gd name="T69" fmla="*/ 837 h 876"/>
              <a:gd name="T70" fmla="*/ 829 w 831"/>
              <a:gd name="T71" fmla="*/ 753 h 876"/>
              <a:gd name="T72" fmla="*/ 814 w 831"/>
              <a:gd name="T73" fmla="*/ 672 h 876"/>
              <a:gd name="T74" fmla="*/ 747 w 831"/>
              <a:gd name="T75" fmla="*/ 611 h 876"/>
              <a:gd name="T76" fmla="*/ 138 w 831"/>
              <a:gd name="T77" fmla="*/ 664 h 876"/>
              <a:gd name="T78" fmla="*/ 201 w 831"/>
              <a:gd name="T79" fmla="*/ 697 h 876"/>
              <a:gd name="T80" fmla="*/ 213 w 831"/>
              <a:gd name="T81" fmla="*/ 747 h 876"/>
              <a:gd name="T82" fmla="*/ 167 w 831"/>
              <a:gd name="T83" fmla="*/ 808 h 876"/>
              <a:gd name="T84" fmla="*/ 124 w 831"/>
              <a:gd name="T85" fmla="*/ 811 h 876"/>
              <a:gd name="T86" fmla="*/ 67 w 831"/>
              <a:gd name="T87" fmla="*/ 761 h 876"/>
              <a:gd name="T88" fmla="*/ 67 w 831"/>
              <a:gd name="T89" fmla="*/ 717 h 876"/>
              <a:gd name="T90" fmla="*/ 124 w 831"/>
              <a:gd name="T91" fmla="*/ 666 h 876"/>
              <a:gd name="T92" fmla="*/ 111 w 831"/>
              <a:gd name="T93" fmla="*/ 603 h 876"/>
              <a:gd name="T94" fmla="*/ 31 w 831"/>
              <a:gd name="T95" fmla="*/ 651 h 876"/>
              <a:gd name="T96" fmla="*/ 0 w 831"/>
              <a:gd name="T97" fmla="*/ 738 h 876"/>
              <a:gd name="T98" fmla="*/ 24 w 831"/>
              <a:gd name="T99" fmla="*/ 816 h 876"/>
              <a:gd name="T100" fmla="*/ 97 w 831"/>
              <a:gd name="T101" fmla="*/ 870 h 876"/>
              <a:gd name="T102" fmla="*/ 180 w 831"/>
              <a:gd name="T103" fmla="*/ 870 h 876"/>
              <a:gd name="T104" fmla="*/ 253 w 831"/>
              <a:gd name="T105" fmla="*/ 816 h 876"/>
              <a:gd name="T106" fmla="*/ 277 w 831"/>
              <a:gd name="T107" fmla="*/ 738 h 876"/>
              <a:gd name="T108" fmla="*/ 245 w 831"/>
              <a:gd name="T109" fmla="*/ 651 h 876"/>
              <a:gd name="T110" fmla="*/ 167 w 831"/>
              <a:gd name="T111" fmla="*/ 603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1" h="876">
                <a:moveTo>
                  <a:pt x="593" y="588"/>
                </a:moveTo>
                <a:lnTo>
                  <a:pt x="448" y="443"/>
                </a:lnTo>
                <a:lnTo>
                  <a:pt x="448" y="317"/>
                </a:lnTo>
                <a:lnTo>
                  <a:pt x="448" y="317"/>
                </a:lnTo>
                <a:lnTo>
                  <a:pt x="432" y="319"/>
                </a:lnTo>
                <a:lnTo>
                  <a:pt x="417" y="319"/>
                </a:lnTo>
                <a:lnTo>
                  <a:pt x="400" y="319"/>
                </a:lnTo>
                <a:lnTo>
                  <a:pt x="384" y="317"/>
                </a:lnTo>
                <a:lnTo>
                  <a:pt x="384" y="443"/>
                </a:lnTo>
                <a:lnTo>
                  <a:pt x="239" y="588"/>
                </a:lnTo>
                <a:lnTo>
                  <a:pt x="239" y="588"/>
                </a:lnTo>
                <a:lnTo>
                  <a:pt x="251" y="598"/>
                </a:lnTo>
                <a:lnTo>
                  <a:pt x="263" y="607"/>
                </a:lnTo>
                <a:lnTo>
                  <a:pt x="275" y="619"/>
                </a:lnTo>
                <a:lnTo>
                  <a:pt x="285" y="633"/>
                </a:lnTo>
                <a:lnTo>
                  <a:pt x="415" y="501"/>
                </a:lnTo>
                <a:lnTo>
                  <a:pt x="546" y="631"/>
                </a:lnTo>
                <a:lnTo>
                  <a:pt x="546" y="631"/>
                </a:lnTo>
                <a:lnTo>
                  <a:pt x="557" y="619"/>
                </a:lnTo>
                <a:lnTo>
                  <a:pt x="568" y="607"/>
                </a:lnTo>
                <a:lnTo>
                  <a:pt x="580" y="597"/>
                </a:lnTo>
                <a:lnTo>
                  <a:pt x="593" y="588"/>
                </a:lnTo>
                <a:lnTo>
                  <a:pt x="593" y="588"/>
                </a:lnTo>
                <a:close/>
                <a:moveTo>
                  <a:pt x="415" y="64"/>
                </a:moveTo>
                <a:lnTo>
                  <a:pt x="415" y="64"/>
                </a:lnTo>
                <a:lnTo>
                  <a:pt x="424" y="65"/>
                </a:lnTo>
                <a:lnTo>
                  <a:pt x="431" y="66"/>
                </a:lnTo>
                <a:lnTo>
                  <a:pt x="438" y="67"/>
                </a:lnTo>
                <a:lnTo>
                  <a:pt x="444" y="70"/>
                </a:lnTo>
                <a:lnTo>
                  <a:pt x="457" y="77"/>
                </a:lnTo>
                <a:lnTo>
                  <a:pt x="468" y="87"/>
                </a:lnTo>
                <a:lnTo>
                  <a:pt x="478" y="97"/>
                </a:lnTo>
                <a:lnTo>
                  <a:pt x="484" y="109"/>
                </a:lnTo>
                <a:lnTo>
                  <a:pt x="487" y="117"/>
                </a:lnTo>
                <a:lnTo>
                  <a:pt x="489" y="124"/>
                </a:lnTo>
                <a:lnTo>
                  <a:pt x="490" y="131"/>
                </a:lnTo>
                <a:lnTo>
                  <a:pt x="490" y="138"/>
                </a:lnTo>
                <a:lnTo>
                  <a:pt x="490" y="138"/>
                </a:lnTo>
                <a:lnTo>
                  <a:pt x="490" y="147"/>
                </a:lnTo>
                <a:lnTo>
                  <a:pt x="489" y="154"/>
                </a:lnTo>
                <a:lnTo>
                  <a:pt x="487" y="161"/>
                </a:lnTo>
                <a:lnTo>
                  <a:pt x="484" y="168"/>
                </a:lnTo>
                <a:lnTo>
                  <a:pt x="478" y="180"/>
                </a:lnTo>
                <a:lnTo>
                  <a:pt x="468" y="191"/>
                </a:lnTo>
                <a:lnTo>
                  <a:pt x="457" y="201"/>
                </a:lnTo>
                <a:lnTo>
                  <a:pt x="444" y="208"/>
                </a:lnTo>
                <a:lnTo>
                  <a:pt x="438" y="210"/>
                </a:lnTo>
                <a:lnTo>
                  <a:pt x="431" y="211"/>
                </a:lnTo>
                <a:lnTo>
                  <a:pt x="424" y="213"/>
                </a:lnTo>
                <a:lnTo>
                  <a:pt x="415" y="214"/>
                </a:lnTo>
                <a:lnTo>
                  <a:pt x="415" y="214"/>
                </a:lnTo>
                <a:lnTo>
                  <a:pt x="408" y="213"/>
                </a:lnTo>
                <a:lnTo>
                  <a:pt x="401" y="211"/>
                </a:lnTo>
                <a:lnTo>
                  <a:pt x="394" y="210"/>
                </a:lnTo>
                <a:lnTo>
                  <a:pt x="387" y="208"/>
                </a:lnTo>
                <a:lnTo>
                  <a:pt x="375" y="201"/>
                </a:lnTo>
                <a:lnTo>
                  <a:pt x="364" y="191"/>
                </a:lnTo>
                <a:lnTo>
                  <a:pt x="354" y="180"/>
                </a:lnTo>
                <a:lnTo>
                  <a:pt x="347" y="168"/>
                </a:lnTo>
                <a:lnTo>
                  <a:pt x="345" y="161"/>
                </a:lnTo>
                <a:lnTo>
                  <a:pt x="343" y="154"/>
                </a:lnTo>
                <a:lnTo>
                  <a:pt x="342" y="147"/>
                </a:lnTo>
                <a:lnTo>
                  <a:pt x="341" y="138"/>
                </a:lnTo>
                <a:lnTo>
                  <a:pt x="341" y="138"/>
                </a:lnTo>
                <a:lnTo>
                  <a:pt x="342" y="131"/>
                </a:lnTo>
                <a:lnTo>
                  <a:pt x="343" y="124"/>
                </a:lnTo>
                <a:lnTo>
                  <a:pt x="345" y="117"/>
                </a:lnTo>
                <a:lnTo>
                  <a:pt x="347" y="109"/>
                </a:lnTo>
                <a:lnTo>
                  <a:pt x="354" y="97"/>
                </a:lnTo>
                <a:lnTo>
                  <a:pt x="364" y="87"/>
                </a:lnTo>
                <a:lnTo>
                  <a:pt x="375" y="77"/>
                </a:lnTo>
                <a:lnTo>
                  <a:pt x="387" y="70"/>
                </a:lnTo>
                <a:lnTo>
                  <a:pt x="394" y="67"/>
                </a:lnTo>
                <a:lnTo>
                  <a:pt x="401" y="66"/>
                </a:lnTo>
                <a:lnTo>
                  <a:pt x="408" y="65"/>
                </a:lnTo>
                <a:lnTo>
                  <a:pt x="415" y="64"/>
                </a:lnTo>
                <a:lnTo>
                  <a:pt x="415" y="64"/>
                </a:lnTo>
                <a:close/>
                <a:moveTo>
                  <a:pt x="415" y="0"/>
                </a:moveTo>
                <a:lnTo>
                  <a:pt x="415" y="0"/>
                </a:lnTo>
                <a:lnTo>
                  <a:pt x="402" y="1"/>
                </a:lnTo>
                <a:lnTo>
                  <a:pt x="388" y="4"/>
                </a:lnTo>
                <a:lnTo>
                  <a:pt x="375" y="6"/>
                </a:lnTo>
                <a:lnTo>
                  <a:pt x="363" y="11"/>
                </a:lnTo>
                <a:lnTo>
                  <a:pt x="349" y="17"/>
                </a:lnTo>
                <a:lnTo>
                  <a:pt x="339" y="24"/>
                </a:lnTo>
                <a:lnTo>
                  <a:pt x="328" y="33"/>
                </a:lnTo>
                <a:lnTo>
                  <a:pt x="318" y="41"/>
                </a:lnTo>
                <a:lnTo>
                  <a:pt x="309" y="51"/>
                </a:lnTo>
                <a:lnTo>
                  <a:pt x="301" y="61"/>
                </a:lnTo>
                <a:lnTo>
                  <a:pt x="294" y="73"/>
                </a:lnTo>
                <a:lnTo>
                  <a:pt x="288" y="85"/>
                </a:lnTo>
                <a:lnTo>
                  <a:pt x="283" y="97"/>
                </a:lnTo>
                <a:lnTo>
                  <a:pt x="281" y="111"/>
                </a:lnTo>
                <a:lnTo>
                  <a:pt x="279" y="125"/>
                </a:lnTo>
                <a:lnTo>
                  <a:pt x="277" y="138"/>
                </a:lnTo>
                <a:lnTo>
                  <a:pt x="277" y="138"/>
                </a:lnTo>
                <a:lnTo>
                  <a:pt x="279" y="153"/>
                </a:lnTo>
                <a:lnTo>
                  <a:pt x="281" y="167"/>
                </a:lnTo>
                <a:lnTo>
                  <a:pt x="283" y="180"/>
                </a:lnTo>
                <a:lnTo>
                  <a:pt x="288" y="192"/>
                </a:lnTo>
                <a:lnTo>
                  <a:pt x="294" y="204"/>
                </a:lnTo>
                <a:lnTo>
                  <a:pt x="301" y="216"/>
                </a:lnTo>
                <a:lnTo>
                  <a:pt x="309" y="227"/>
                </a:lnTo>
                <a:lnTo>
                  <a:pt x="318" y="237"/>
                </a:lnTo>
                <a:lnTo>
                  <a:pt x="328" y="245"/>
                </a:lnTo>
                <a:lnTo>
                  <a:pt x="339" y="253"/>
                </a:lnTo>
                <a:lnTo>
                  <a:pt x="349" y="261"/>
                </a:lnTo>
                <a:lnTo>
                  <a:pt x="363" y="267"/>
                </a:lnTo>
                <a:lnTo>
                  <a:pt x="375" y="271"/>
                </a:lnTo>
                <a:lnTo>
                  <a:pt x="388" y="274"/>
                </a:lnTo>
                <a:lnTo>
                  <a:pt x="402" y="276"/>
                </a:lnTo>
                <a:lnTo>
                  <a:pt x="415" y="277"/>
                </a:lnTo>
                <a:lnTo>
                  <a:pt x="415" y="277"/>
                </a:lnTo>
                <a:lnTo>
                  <a:pt x="430" y="276"/>
                </a:lnTo>
                <a:lnTo>
                  <a:pt x="444" y="274"/>
                </a:lnTo>
                <a:lnTo>
                  <a:pt x="457" y="271"/>
                </a:lnTo>
                <a:lnTo>
                  <a:pt x="469" y="267"/>
                </a:lnTo>
                <a:lnTo>
                  <a:pt x="481" y="261"/>
                </a:lnTo>
                <a:lnTo>
                  <a:pt x="493" y="253"/>
                </a:lnTo>
                <a:lnTo>
                  <a:pt x="504" y="245"/>
                </a:lnTo>
                <a:lnTo>
                  <a:pt x="514" y="237"/>
                </a:lnTo>
                <a:lnTo>
                  <a:pt x="522" y="227"/>
                </a:lnTo>
                <a:lnTo>
                  <a:pt x="531" y="216"/>
                </a:lnTo>
                <a:lnTo>
                  <a:pt x="538" y="204"/>
                </a:lnTo>
                <a:lnTo>
                  <a:pt x="544" y="192"/>
                </a:lnTo>
                <a:lnTo>
                  <a:pt x="547" y="180"/>
                </a:lnTo>
                <a:lnTo>
                  <a:pt x="551" y="167"/>
                </a:lnTo>
                <a:lnTo>
                  <a:pt x="553" y="153"/>
                </a:lnTo>
                <a:lnTo>
                  <a:pt x="555" y="138"/>
                </a:lnTo>
                <a:lnTo>
                  <a:pt x="555" y="138"/>
                </a:lnTo>
                <a:lnTo>
                  <a:pt x="553" y="125"/>
                </a:lnTo>
                <a:lnTo>
                  <a:pt x="551" y="111"/>
                </a:lnTo>
                <a:lnTo>
                  <a:pt x="547" y="97"/>
                </a:lnTo>
                <a:lnTo>
                  <a:pt x="544" y="85"/>
                </a:lnTo>
                <a:lnTo>
                  <a:pt x="538" y="73"/>
                </a:lnTo>
                <a:lnTo>
                  <a:pt x="531" y="61"/>
                </a:lnTo>
                <a:lnTo>
                  <a:pt x="522" y="51"/>
                </a:lnTo>
                <a:lnTo>
                  <a:pt x="514" y="41"/>
                </a:lnTo>
                <a:lnTo>
                  <a:pt x="504" y="33"/>
                </a:lnTo>
                <a:lnTo>
                  <a:pt x="493" y="24"/>
                </a:lnTo>
                <a:lnTo>
                  <a:pt x="481" y="17"/>
                </a:lnTo>
                <a:lnTo>
                  <a:pt x="469" y="11"/>
                </a:lnTo>
                <a:lnTo>
                  <a:pt x="457" y="6"/>
                </a:lnTo>
                <a:lnTo>
                  <a:pt x="444" y="4"/>
                </a:lnTo>
                <a:lnTo>
                  <a:pt x="430" y="1"/>
                </a:lnTo>
                <a:lnTo>
                  <a:pt x="415" y="0"/>
                </a:lnTo>
                <a:lnTo>
                  <a:pt x="415" y="0"/>
                </a:lnTo>
                <a:close/>
                <a:moveTo>
                  <a:pt x="693" y="664"/>
                </a:moveTo>
                <a:lnTo>
                  <a:pt x="693" y="664"/>
                </a:lnTo>
                <a:lnTo>
                  <a:pt x="700" y="665"/>
                </a:lnTo>
                <a:lnTo>
                  <a:pt x="707" y="666"/>
                </a:lnTo>
                <a:lnTo>
                  <a:pt x="714" y="667"/>
                </a:lnTo>
                <a:lnTo>
                  <a:pt x="721" y="670"/>
                </a:lnTo>
                <a:lnTo>
                  <a:pt x="733" y="677"/>
                </a:lnTo>
                <a:lnTo>
                  <a:pt x="745" y="687"/>
                </a:lnTo>
                <a:lnTo>
                  <a:pt x="754" y="697"/>
                </a:lnTo>
                <a:lnTo>
                  <a:pt x="761" y="709"/>
                </a:lnTo>
                <a:lnTo>
                  <a:pt x="763" y="717"/>
                </a:lnTo>
                <a:lnTo>
                  <a:pt x="766" y="724"/>
                </a:lnTo>
                <a:lnTo>
                  <a:pt x="767" y="731"/>
                </a:lnTo>
                <a:lnTo>
                  <a:pt x="767" y="738"/>
                </a:lnTo>
                <a:lnTo>
                  <a:pt x="767" y="738"/>
                </a:lnTo>
                <a:lnTo>
                  <a:pt x="767" y="747"/>
                </a:lnTo>
                <a:lnTo>
                  <a:pt x="766" y="754"/>
                </a:lnTo>
                <a:lnTo>
                  <a:pt x="763" y="761"/>
                </a:lnTo>
                <a:lnTo>
                  <a:pt x="761" y="767"/>
                </a:lnTo>
                <a:lnTo>
                  <a:pt x="754" y="780"/>
                </a:lnTo>
                <a:lnTo>
                  <a:pt x="745" y="791"/>
                </a:lnTo>
                <a:lnTo>
                  <a:pt x="733" y="801"/>
                </a:lnTo>
                <a:lnTo>
                  <a:pt x="721" y="808"/>
                </a:lnTo>
                <a:lnTo>
                  <a:pt x="714" y="810"/>
                </a:lnTo>
                <a:lnTo>
                  <a:pt x="707" y="811"/>
                </a:lnTo>
                <a:lnTo>
                  <a:pt x="700" y="813"/>
                </a:lnTo>
                <a:lnTo>
                  <a:pt x="693" y="813"/>
                </a:lnTo>
                <a:lnTo>
                  <a:pt x="693" y="813"/>
                </a:lnTo>
                <a:lnTo>
                  <a:pt x="684" y="813"/>
                </a:lnTo>
                <a:lnTo>
                  <a:pt x="677" y="811"/>
                </a:lnTo>
                <a:lnTo>
                  <a:pt x="670" y="810"/>
                </a:lnTo>
                <a:lnTo>
                  <a:pt x="664" y="808"/>
                </a:lnTo>
                <a:lnTo>
                  <a:pt x="651" y="801"/>
                </a:lnTo>
                <a:lnTo>
                  <a:pt x="640" y="791"/>
                </a:lnTo>
                <a:lnTo>
                  <a:pt x="630" y="780"/>
                </a:lnTo>
                <a:lnTo>
                  <a:pt x="624" y="767"/>
                </a:lnTo>
                <a:lnTo>
                  <a:pt x="622" y="761"/>
                </a:lnTo>
                <a:lnTo>
                  <a:pt x="619" y="754"/>
                </a:lnTo>
                <a:lnTo>
                  <a:pt x="618" y="747"/>
                </a:lnTo>
                <a:lnTo>
                  <a:pt x="618" y="738"/>
                </a:lnTo>
                <a:lnTo>
                  <a:pt x="618" y="738"/>
                </a:lnTo>
                <a:lnTo>
                  <a:pt x="618" y="731"/>
                </a:lnTo>
                <a:lnTo>
                  <a:pt x="619" y="724"/>
                </a:lnTo>
                <a:lnTo>
                  <a:pt x="622" y="717"/>
                </a:lnTo>
                <a:lnTo>
                  <a:pt x="624" y="709"/>
                </a:lnTo>
                <a:lnTo>
                  <a:pt x="630" y="697"/>
                </a:lnTo>
                <a:lnTo>
                  <a:pt x="640" y="687"/>
                </a:lnTo>
                <a:lnTo>
                  <a:pt x="651" y="677"/>
                </a:lnTo>
                <a:lnTo>
                  <a:pt x="664" y="670"/>
                </a:lnTo>
                <a:lnTo>
                  <a:pt x="670" y="667"/>
                </a:lnTo>
                <a:lnTo>
                  <a:pt x="677" y="666"/>
                </a:lnTo>
                <a:lnTo>
                  <a:pt x="684" y="665"/>
                </a:lnTo>
                <a:lnTo>
                  <a:pt x="693" y="664"/>
                </a:lnTo>
                <a:lnTo>
                  <a:pt x="693" y="664"/>
                </a:lnTo>
                <a:close/>
                <a:moveTo>
                  <a:pt x="693" y="600"/>
                </a:moveTo>
                <a:lnTo>
                  <a:pt x="693" y="600"/>
                </a:lnTo>
                <a:lnTo>
                  <a:pt x="678" y="601"/>
                </a:lnTo>
                <a:lnTo>
                  <a:pt x="665" y="603"/>
                </a:lnTo>
                <a:lnTo>
                  <a:pt x="652" y="606"/>
                </a:lnTo>
                <a:lnTo>
                  <a:pt x="639" y="611"/>
                </a:lnTo>
                <a:lnTo>
                  <a:pt x="627" y="617"/>
                </a:lnTo>
                <a:lnTo>
                  <a:pt x="615" y="624"/>
                </a:lnTo>
                <a:lnTo>
                  <a:pt x="605" y="631"/>
                </a:lnTo>
                <a:lnTo>
                  <a:pt x="594" y="641"/>
                </a:lnTo>
                <a:lnTo>
                  <a:pt x="586" y="651"/>
                </a:lnTo>
                <a:lnTo>
                  <a:pt x="577" y="661"/>
                </a:lnTo>
                <a:lnTo>
                  <a:pt x="570" y="672"/>
                </a:lnTo>
                <a:lnTo>
                  <a:pt x="565" y="684"/>
                </a:lnTo>
                <a:lnTo>
                  <a:pt x="561" y="697"/>
                </a:lnTo>
                <a:lnTo>
                  <a:pt x="557" y="711"/>
                </a:lnTo>
                <a:lnTo>
                  <a:pt x="555" y="725"/>
                </a:lnTo>
                <a:lnTo>
                  <a:pt x="555" y="738"/>
                </a:lnTo>
                <a:lnTo>
                  <a:pt x="555" y="738"/>
                </a:lnTo>
                <a:lnTo>
                  <a:pt x="555" y="753"/>
                </a:lnTo>
                <a:lnTo>
                  <a:pt x="557" y="767"/>
                </a:lnTo>
                <a:lnTo>
                  <a:pt x="561" y="780"/>
                </a:lnTo>
                <a:lnTo>
                  <a:pt x="565" y="792"/>
                </a:lnTo>
                <a:lnTo>
                  <a:pt x="570" y="804"/>
                </a:lnTo>
                <a:lnTo>
                  <a:pt x="577" y="816"/>
                </a:lnTo>
                <a:lnTo>
                  <a:pt x="586" y="827"/>
                </a:lnTo>
                <a:lnTo>
                  <a:pt x="594" y="837"/>
                </a:lnTo>
                <a:lnTo>
                  <a:pt x="605" y="845"/>
                </a:lnTo>
                <a:lnTo>
                  <a:pt x="615" y="853"/>
                </a:lnTo>
                <a:lnTo>
                  <a:pt x="627" y="861"/>
                </a:lnTo>
                <a:lnTo>
                  <a:pt x="639" y="865"/>
                </a:lnTo>
                <a:lnTo>
                  <a:pt x="652" y="870"/>
                </a:lnTo>
                <a:lnTo>
                  <a:pt x="665" y="874"/>
                </a:lnTo>
                <a:lnTo>
                  <a:pt x="678" y="876"/>
                </a:lnTo>
                <a:lnTo>
                  <a:pt x="693" y="876"/>
                </a:lnTo>
                <a:lnTo>
                  <a:pt x="693" y="876"/>
                </a:lnTo>
                <a:lnTo>
                  <a:pt x="707" y="876"/>
                </a:lnTo>
                <a:lnTo>
                  <a:pt x="720" y="874"/>
                </a:lnTo>
                <a:lnTo>
                  <a:pt x="733" y="870"/>
                </a:lnTo>
                <a:lnTo>
                  <a:pt x="747" y="865"/>
                </a:lnTo>
                <a:lnTo>
                  <a:pt x="759" y="861"/>
                </a:lnTo>
                <a:lnTo>
                  <a:pt x="769" y="853"/>
                </a:lnTo>
                <a:lnTo>
                  <a:pt x="780" y="845"/>
                </a:lnTo>
                <a:lnTo>
                  <a:pt x="790" y="837"/>
                </a:lnTo>
                <a:lnTo>
                  <a:pt x="799" y="827"/>
                </a:lnTo>
                <a:lnTo>
                  <a:pt x="807" y="816"/>
                </a:lnTo>
                <a:lnTo>
                  <a:pt x="814" y="804"/>
                </a:lnTo>
                <a:lnTo>
                  <a:pt x="820" y="792"/>
                </a:lnTo>
                <a:lnTo>
                  <a:pt x="825" y="780"/>
                </a:lnTo>
                <a:lnTo>
                  <a:pt x="828" y="767"/>
                </a:lnTo>
                <a:lnTo>
                  <a:pt x="829" y="753"/>
                </a:lnTo>
                <a:lnTo>
                  <a:pt x="831" y="738"/>
                </a:lnTo>
                <a:lnTo>
                  <a:pt x="831" y="738"/>
                </a:lnTo>
                <a:lnTo>
                  <a:pt x="829" y="725"/>
                </a:lnTo>
                <a:lnTo>
                  <a:pt x="828" y="711"/>
                </a:lnTo>
                <a:lnTo>
                  <a:pt x="825" y="697"/>
                </a:lnTo>
                <a:lnTo>
                  <a:pt x="820" y="684"/>
                </a:lnTo>
                <a:lnTo>
                  <a:pt x="814" y="672"/>
                </a:lnTo>
                <a:lnTo>
                  <a:pt x="807" y="661"/>
                </a:lnTo>
                <a:lnTo>
                  <a:pt x="799" y="651"/>
                </a:lnTo>
                <a:lnTo>
                  <a:pt x="790" y="641"/>
                </a:lnTo>
                <a:lnTo>
                  <a:pt x="780" y="631"/>
                </a:lnTo>
                <a:lnTo>
                  <a:pt x="769" y="624"/>
                </a:lnTo>
                <a:lnTo>
                  <a:pt x="759" y="617"/>
                </a:lnTo>
                <a:lnTo>
                  <a:pt x="747" y="611"/>
                </a:lnTo>
                <a:lnTo>
                  <a:pt x="733" y="606"/>
                </a:lnTo>
                <a:lnTo>
                  <a:pt x="720" y="603"/>
                </a:lnTo>
                <a:lnTo>
                  <a:pt x="707" y="601"/>
                </a:lnTo>
                <a:lnTo>
                  <a:pt x="693" y="600"/>
                </a:lnTo>
                <a:lnTo>
                  <a:pt x="693" y="600"/>
                </a:lnTo>
                <a:close/>
                <a:moveTo>
                  <a:pt x="138" y="664"/>
                </a:moveTo>
                <a:lnTo>
                  <a:pt x="138" y="664"/>
                </a:lnTo>
                <a:lnTo>
                  <a:pt x="147" y="665"/>
                </a:lnTo>
                <a:lnTo>
                  <a:pt x="154" y="666"/>
                </a:lnTo>
                <a:lnTo>
                  <a:pt x="161" y="667"/>
                </a:lnTo>
                <a:lnTo>
                  <a:pt x="167" y="670"/>
                </a:lnTo>
                <a:lnTo>
                  <a:pt x="180" y="677"/>
                </a:lnTo>
                <a:lnTo>
                  <a:pt x="191" y="687"/>
                </a:lnTo>
                <a:lnTo>
                  <a:pt x="201" y="697"/>
                </a:lnTo>
                <a:lnTo>
                  <a:pt x="207" y="709"/>
                </a:lnTo>
                <a:lnTo>
                  <a:pt x="210" y="717"/>
                </a:lnTo>
                <a:lnTo>
                  <a:pt x="211" y="724"/>
                </a:lnTo>
                <a:lnTo>
                  <a:pt x="213" y="731"/>
                </a:lnTo>
                <a:lnTo>
                  <a:pt x="213" y="738"/>
                </a:lnTo>
                <a:lnTo>
                  <a:pt x="213" y="738"/>
                </a:lnTo>
                <a:lnTo>
                  <a:pt x="213" y="747"/>
                </a:lnTo>
                <a:lnTo>
                  <a:pt x="211" y="754"/>
                </a:lnTo>
                <a:lnTo>
                  <a:pt x="210" y="761"/>
                </a:lnTo>
                <a:lnTo>
                  <a:pt x="207" y="767"/>
                </a:lnTo>
                <a:lnTo>
                  <a:pt x="201" y="780"/>
                </a:lnTo>
                <a:lnTo>
                  <a:pt x="191" y="791"/>
                </a:lnTo>
                <a:lnTo>
                  <a:pt x="180" y="801"/>
                </a:lnTo>
                <a:lnTo>
                  <a:pt x="167" y="808"/>
                </a:lnTo>
                <a:lnTo>
                  <a:pt x="161" y="810"/>
                </a:lnTo>
                <a:lnTo>
                  <a:pt x="154" y="811"/>
                </a:lnTo>
                <a:lnTo>
                  <a:pt x="147" y="813"/>
                </a:lnTo>
                <a:lnTo>
                  <a:pt x="138" y="813"/>
                </a:lnTo>
                <a:lnTo>
                  <a:pt x="138" y="813"/>
                </a:lnTo>
                <a:lnTo>
                  <a:pt x="131" y="813"/>
                </a:lnTo>
                <a:lnTo>
                  <a:pt x="124" y="811"/>
                </a:lnTo>
                <a:lnTo>
                  <a:pt x="117" y="810"/>
                </a:lnTo>
                <a:lnTo>
                  <a:pt x="109" y="808"/>
                </a:lnTo>
                <a:lnTo>
                  <a:pt x="97" y="801"/>
                </a:lnTo>
                <a:lnTo>
                  <a:pt x="87" y="791"/>
                </a:lnTo>
                <a:lnTo>
                  <a:pt x="77" y="780"/>
                </a:lnTo>
                <a:lnTo>
                  <a:pt x="70" y="767"/>
                </a:lnTo>
                <a:lnTo>
                  <a:pt x="67" y="761"/>
                </a:lnTo>
                <a:lnTo>
                  <a:pt x="66" y="754"/>
                </a:lnTo>
                <a:lnTo>
                  <a:pt x="65" y="747"/>
                </a:lnTo>
                <a:lnTo>
                  <a:pt x="64" y="738"/>
                </a:lnTo>
                <a:lnTo>
                  <a:pt x="64" y="738"/>
                </a:lnTo>
                <a:lnTo>
                  <a:pt x="65" y="731"/>
                </a:lnTo>
                <a:lnTo>
                  <a:pt x="66" y="724"/>
                </a:lnTo>
                <a:lnTo>
                  <a:pt x="67" y="717"/>
                </a:lnTo>
                <a:lnTo>
                  <a:pt x="70" y="709"/>
                </a:lnTo>
                <a:lnTo>
                  <a:pt x="77" y="697"/>
                </a:lnTo>
                <a:lnTo>
                  <a:pt x="87" y="687"/>
                </a:lnTo>
                <a:lnTo>
                  <a:pt x="97" y="677"/>
                </a:lnTo>
                <a:lnTo>
                  <a:pt x="109" y="670"/>
                </a:lnTo>
                <a:lnTo>
                  <a:pt x="117" y="667"/>
                </a:lnTo>
                <a:lnTo>
                  <a:pt x="124" y="666"/>
                </a:lnTo>
                <a:lnTo>
                  <a:pt x="131" y="665"/>
                </a:lnTo>
                <a:lnTo>
                  <a:pt x="138" y="664"/>
                </a:lnTo>
                <a:lnTo>
                  <a:pt x="138" y="664"/>
                </a:lnTo>
                <a:close/>
                <a:moveTo>
                  <a:pt x="138" y="600"/>
                </a:moveTo>
                <a:lnTo>
                  <a:pt x="138" y="600"/>
                </a:lnTo>
                <a:lnTo>
                  <a:pt x="125" y="601"/>
                </a:lnTo>
                <a:lnTo>
                  <a:pt x="111" y="603"/>
                </a:lnTo>
                <a:lnTo>
                  <a:pt x="97" y="606"/>
                </a:lnTo>
                <a:lnTo>
                  <a:pt x="84" y="611"/>
                </a:lnTo>
                <a:lnTo>
                  <a:pt x="72" y="617"/>
                </a:lnTo>
                <a:lnTo>
                  <a:pt x="61" y="624"/>
                </a:lnTo>
                <a:lnTo>
                  <a:pt x="51" y="631"/>
                </a:lnTo>
                <a:lnTo>
                  <a:pt x="41" y="641"/>
                </a:lnTo>
                <a:lnTo>
                  <a:pt x="31" y="651"/>
                </a:lnTo>
                <a:lnTo>
                  <a:pt x="24" y="661"/>
                </a:lnTo>
                <a:lnTo>
                  <a:pt x="17" y="672"/>
                </a:lnTo>
                <a:lnTo>
                  <a:pt x="11" y="684"/>
                </a:lnTo>
                <a:lnTo>
                  <a:pt x="6" y="697"/>
                </a:lnTo>
                <a:lnTo>
                  <a:pt x="3" y="711"/>
                </a:lnTo>
                <a:lnTo>
                  <a:pt x="1" y="725"/>
                </a:lnTo>
                <a:lnTo>
                  <a:pt x="0" y="738"/>
                </a:lnTo>
                <a:lnTo>
                  <a:pt x="0" y="738"/>
                </a:lnTo>
                <a:lnTo>
                  <a:pt x="1" y="753"/>
                </a:lnTo>
                <a:lnTo>
                  <a:pt x="3" y="767"/>
                </a:lnTo>
                <a:lnTo>
                  <a:pt x="6" y="780"/>
                </a:lnTo>
                <a:lnTo>
                  <a:pt x="11" y="792"/>
                </a:lnTo>
                <a:lnTo>
                  <a:pt x="17" y="804"/>
                </a:lnTo>
                <a:lnTo>
                  <a:pt x="24" y="816"/>
                </a:lnTo>
                <a:lnTo>
                  <a:pt x="31" y="827"/>
                </a:lnTo>
                <a:lnTo>
                  <a:pt x="41" y="837"/>
                </a:lnTo>
                <a:lnTo>
                  <a:pt x="51" y="845"/>
                </a:lnTo>
                <a:lnTo>
                  <a:pt x="61" y="853"/>
                </a:lnTo>
                <a:lnTo>
                  <a:pt x="72" y="861"/>
                </a:lnTo>
                <a:lnTo>
                  <a:pt x="84" y="865"/>
                </a:lnTo>
                <a:lnTo>
                  <a:pt x="97" y="870"/>
                </a:lnTo>
                <a:lnTo>
                  <a:pt x="111" y="874"/>
                </a:lnTo>
                <a:lnTo>
                  <a:pt x="125" y="876"/>
                </a:lnTo>
                <a:lnTo>
                  <a:pt x="138" y="876"/>
                </a:lnTo>
                <a:lnTo>
                  <a:pt x="138" y="876"/>
                </a:lnTo>
                <a:lnTo>
                  <a:pt x="153" y="876"/>
                </a:lnTo>
                <a:lnTo>
                  <a:pt x="167" y="874"/>
                </a:lnTo>
                <a:lnTo>
                  <a:pt x="180" y="870"/>
                </a:lnTo>
                <a:lnTo>
                  <a:pt x="192" y="865"/>
                </a:lnTo>
                <a:lnTo>
                  <a:pt x="204" y="861"/>
                </a:lnTo>
                <a:lnTo>
                  <a:pt x="216" y="853"/>
                </a:lnTo>
                <a:lnTo>
                  <a:pt x="227" y="845"/>
                </a:lnTo>
                <a:lnTo>
                  <a:pt x="237" y="837"/>
                </a:lnTo>
                <a:lnTo>
                  <a:pt x="245" y="827"/>
                </a:lnTo>
                <a:lnTo>
                  <a:pt x="253" y="816"/>
                </a:lnTo>
                <a:lnTo>
                  <a:pt x="261" y="804"/>
                </a:lnTo>
                <a:lnTo>
                  <a:pt x="267" y="792"/>
                </a:lnTo>
                <a:lnTo>
                  <a:pt x="270" y="780"/>
                </a:lnTo>
                <a:lnTo>
                  <a:pt x="274" y="767"/>
                </a:lnTo>
                <a:lnTo>
                  <a:pt x="276" y="753"/>
                </a:lnTo>
                <a:lnTo>
                  <a:pt x="277" y="738"/>
                </a:lnTo>
                <a:lnTo>
                  <a:pt x="277" y="738"/>
                </a:lnTo>
                <a:lnTo>
                  <a:pt x="276" y="725"/>
                </a:lnTo>
                <a:lnTo>
                  <a:pt x="274" y="711"/>
                </a:lnTo>
                <a:lnTo>
                  <a:pt x="270" y="697"/>
                </a:lnTo>
                <a:lnTo>
                  <a:pt x="267" y="684"/>
                </a:lnTo>
                <a:lnTo>
                  <a:pt x="261" y="672"/>
                </a:lnTo>
                <a:lnTo>
                  <a:pt x="253" y="661"/>
                </a:lnTo>
                <a:lnTo>
                  <a:pt x="245" y="651"/>
                </a:lnTo>
                <a:lnTo>
                  <a:pt x="237" y="641"/>
                </a:lnTo>
                <a:lnTo>
                  <a:pt x="227" y="631"/>
                </a:lnTo>
                <a:lnTo>
                  <a:pt x="216" y="624"/>
                </a:lnTo>
                <a:lnTo>
                  <a:pt x="204" y="617"/>
                </a:lnTo>
                <a:lnTo>
                  <a:pt x="192" y="611"/>
                </a:lnTo>
                <a:lnTo>
                  <a:pt x="180" y="606"/>
                </a:lnTo>
                <a:lnTo>
                  <a:pt x="167" y="603"/>
                </a:lnTo>
                <a:lnTo>
                  <a:pt x="153" y="601"/>
                </a:lnTo>
                <a:lnTo>
                  <a:pt x="138" y="600"/>
                </a:lnTo>
                <a:lnTo>
                  <a:pt x="138" y="600"/>
                </a:lnTo>
                <a:close/>
              </a:path>
            </a:pathLst>
          </a:custGeom>
          <a:solidFill>
            <a:srgbClr val="EE55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nvGrpSpPr>
          <p:cNvPr id="22" name="グループ化 97"/>
          <p:cNvGrpSpPr/>
          <p:nvPr/>
        </p:nvGrpSpPr>
        <p:grpSpPr>
          <a:xfrm>
            <a:off x="5913151" y="1780151"/>
            <a:ext cx="855592" cy="575575"/>
            <a:chOff x="4391980" y="2481547"/>
            <a:chExt cx="1140789" cy="767433"/>
          </a:xfrm>
        </p:grpSpPr>
        <p:sp>
          <p:nvSpPr>
            <p:cNvPr id="23" name="フローチャート : 磁気ディスク 145"/>
            <p:cNvSpPr/>
            <p:nvPr/>
          </p:nvSpPr>
          <p:spPr>
            <a:xfrm>
              <a:off x="4463988" y="2636912"/>
              <a:ext cx="1044116" cy="612068"/>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dirty="0">
                <a:solidFill>
                  <a:srgbClr val="FFFFFF"/>
                </a:solidFill>
              </a:endParaRPr>
            </a:p>
            <a:p>
              <a:pPr algn="ctr">
                <a:lnSpc>
                  <a:spcPts val="956"/>
                </a:lnSpc>
                <a:defRPr/>
              </a:pPr>
              <a:r>
                <a:rPr kumimoji="0" lang="ja-JP" altLang="en-US" sz="1200" kern="0" dirty="0">
                  <a:solidFill>
                    <a:srgbClr val="FFFFFF"/>
                  </a:solidFill>
                </a:rPr>
                <a:t>国内</a:t>
              </a:r>
              <a:endParaRPr kumimoji="0" lang="en-US" altLang="ja-JP" sz="1200" kern="0" dirty="0">
                <a:solidFill>
                  <a:srgbClr val="FFFFFF"/>
                </a:solidFill>
              </a:endParaRPr>
            </a:p>
            <a:p>
              <a:pPr algn="ctr">
                <a:lnSpc>
                  <a:spcPts val="956"/>
                </a:lnSpc>
                <a:defRPr/>
              </a:pPr>
              <a:r>
                <a:rPr kumimoji="0" lang="ja-JP" altLang="en-US" sz="1200" kern="0" dirty="0">
                  <a:solidFill>
                    <a:srgbClr val="FFFFFF"/>
                  </a:solidFill>
                </a:rPr>
                <a:t>関連会社</a:t>
              </a:r>
              <a:endParaRPr kumimoji="0" lang="en-US" altLang="ja-JP" sz="1200" kern="0" dirty="0">
                <a:solidFill>
                  <a:srgbClr val="FFFFFF"/>
                </a:solidFill>
              </a:endParaRPr>
            </a:p>
          </p:txBody>
        </p:sp>
        <p:pic>
          <p:nvPicPr>
            <p:cNvPr id="24" name="Picture 2"/>
            <p:cNvPicPr>
              <a:picLocks noChangeAspect="1" noChangeArrowheads="1"/>
            </p:cNvPicPr>
            <p:nvPr/>
          </p:nvPicPr>
          <p:blipFill>
            <a:blip r:embed="rId3" cstate="email"/>
            <a:srcRect/>
            <a:stretch>
              <a:fillRect/>
            </a:stretch>
          </p:blipFill>
          <p:spPr bwMode="auto">
            <a:xfrm>
              <a:off x="4391980" y="2481547"/>
              <a:ext cx="1140789" cy="159565"/>
            </a:xfrm>
            <a:prstGeom prst="rect">
              <a:avLst/>
            </a:prstGeom>
            <a:noFill/>
            <a:ln w="9525">
              <a:noFill/>
              <a:miter lim="800000"/>
              <a:headEnd/>
              <a:tailEnd/>
            </a:ln>
            <a:effectLst/>
          </p:spPr>
        </p:pic>
      </p:grpSp>
      <p:grpSp>
        <p:nvGrpSpPr>
          <p:cNvPr id="25" name="グループ化 99"/>
          <p:cNvGrpSpPr/>
          <p:nvPr/>
        </p:nvGrpSpPr>
        <p:grpSpPr>
          <a:xfrm>
            <a:off x="4508496" y="3015991"/>
            <a:ext cx="855592" cy="578725"/>
            <a:chOff x="3660561" y="3377447"/>
            <a:chExt cx="1140789" cy="771633"/>
          </a:xfrm>
        </p:grpSpPr>
        <p:sp>
          <p:nvSpPr>
            <p:cNvPr id="26" name="フローチャート : 磁気ディスク 167"/>
            <p:cNvSpPr/>
            <p:nvPr/>
          </p:nvSpPr>
          <p:spPr>
            <a:xfrm>
              <a:off x="3743908" y="3537012"/>
              <a:ext cx="1044116" cy="612068"/>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a:solidFill>
                  <a:srgbClr val="FFFFFF"/>
                </a:solidFill>
              </a:endParaRPr>
            </a:p>
            <a:p>
              <a:pPr algn="ctr">
                <a:lnSpc>
                  <a:spcPts val="956"/>
                </a:lnSpc>
                <a:defRPr/>
              </a:pPr>
              <a:r>
                <a:rPr kumimoji="0" lang="ja-JP" altLang="en-US" sz="1200" kern="0">
                  <a:solidFill>
                    <a:srgbClr val="FFFFFF"/>
                  </a:solidFill>
                </a:rPr>
                <a:t>ベトナム</a:t>
              </a:r>
              <a:endParaRPr kumimoji="0" lang="en-US" altLang="ja-JP" sz="1200" kern="0">
                <a:solidFill>
                  <a:srgbClr val="FFFFFF"/>
                </a:solidFill>
              </a:endParaRPr>
            </a:p>
          </p:txBody>
        </p:sp>
        <p:pic>
          <p:nvPicPr>
            <p:cNvPr id="27" name="Picture 2"/>
            <p:cNvPicPr>
              <a:picLocks noChangeAspect="1" noChangeArrowheads="1"/>
            </p:cNvPicPr>
            <p:nvPr/>
          </p:nvPicPr>
          <p:blipFill>
            <a:blip r:embed="rId3" cstate="email"/>
            <a:srcRect/>
            <a:stretch>
              <a:fillRect/>
            </a:stretch>
          </p:blipFill>
          <p:spPr bwMode="auto">
            <a:xfrm>
              <a:off x="3660561" y="3377447"/>
              <a:ext cx="1140789" cy="159565"/>
            </a:xfrm>
            <a:prstGeom prst="rect">
              <a:avLst/>
            </a:prstGeom>
            <a:noFill/>
            <a:ln w="9525">
              <a:noFill/>
              <a:miter lim="800000"/>
              <a:headEnd/>
              <a:tailEnd/>
            </a:ln>
            <a:effectLst/>
          </p:spPr>
        </p:pic>
      </p:grpSp>
      <p:grpSp>
        <p:nvGrpSpPr>
          <p:cNvPr id="28" name="グループ化 98"/>
          <p:cNvGrpSpPr/>
          <p:nvPr/>
        </p:nvGrpSpPr>
        <p:grpSpPr>
          <a:xfrm>
            <a:off x="2267744" y="3019141"/>
            <a:ext cx="855592" cy="578725"/>
            <a:chOff x="2220401" y="3269435"/>
            <a:chExt cx="1140789" cy="771633"/>
          </a:xfrm>
        </p:grpSpPr>
        <p:sp>
          <p:nvSpPr>
            <p:cNvPr id="29" name="フローチャート : 磁気ディスク 181"/>
            <p:cNvSpPr/>
            <p:nvPr/>
          </p:nvSpPr>
          <p:spPr>
            <a:xfrm>
              <a:off x="2267744" y="3429000"/>
              <a:ext cx="1044116" cy="612068"/>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a:solidFill>
                  <a:srgbClr val="FFFFFF"/>
                </a:solidFill>
              </a:endParaRPr>
            </a:p>
            <a:p>
              <a:pPr algn="ctr">
                <a:lnSpc>
                  <a:spcPts val="956"/>
                </a:lnSpc>
                <a:defRPr/>
              </a:pPr>
              <a:r>
                <a:rPr kumimoji="0" lang="ja-JP" altLang="en-US" sz="1200" kern="0">
                  <a:solidFill>
                    <a:srgbClr val="FFFFFF"/>
                  </a:solidFill>
                </a:rPr>
                <a:t>タ　イ</a:t>
              </a:r>
              <a:endParaRPr kumimoji="0" lang="en-US" altLang="ja-JP" sz="1200" kern="0">
                <a:solidFill>
                  <a:srgbClr val="FFFFFF"/>
                </a:solidFill>
              </a:endParaRPr>
            </a:p>
          </p:txBody>
        </p:sp>
        <p:pic>
          <p:nvPicPr>
            <p:cNvPr id="30" name="Picture 2"/>
            <p:cNvPicPr>
              <a:picLocks noChangeAspect="1" noChangeArrowheads="1"/>
            </p:cNvPicPr>
            <p:nvPr/>
          </p:nvPicPr>
          <p:blipFill>
            <a:blip r:embed="rId3" cstate="email"/>
            <a:srcRect/>
            <a:stretch>
              <a:fillRect/>
            </a:stretch>
          </p:blipFill>
          <p:spPr bwMode="auto">
            <a:xfrm>
              <a:off x="2220401" y="3269435"/>
              <a:ext cx="1140789" cy="159565"/>
            </a:xfrm>
            <a:prstGeom prst="rect">
              <a:avLst/>
            </a:prstGeom>
            <a:noFill/>
            <a:ln w="9525">
              <a:noFill/>
              <a:miter lim="800000"/>
              <a:headEnd/>
              <a:tailEnd/>
            </a:ln>
            <a:effectLst/>
          </p:spPr>
        </p:pic>
      </p:grpSp>
      <p:pic>
        <p:nvPicPr>
          <p:cNvPr id="31" name="図 30"/>
          <p:cNvPicPr>
            <a:picLocks noChangeAspect="1"/>
          </p:cNvPicPr>
          <p:nvPr/>
        </p:nvPicPr>
        <p:blipFill>
          <a:blip r:embed="rId4" cstate="print"/>
          <a:stretch>
            <a:fillRect/>
          </a:stretch>
        </p:blipFill>
        <p:spPr>
          <a:xfrm>
            <a:off x="3643968" y="2423158"/>
            <a:ext cx="296798" cy="269816"/>
          </a:xfrm>
          <a:prstGeom prst="rect">
            <a:avLst/>
          </a:prstGeom>
        </p:spPr>
      </p:pic>
      <p:sp>
        <p:nvSpPr>
          <p:cNvPr id="32" name="正方形/長方形 31"/>
          <p:cNvSpPr/>
          <p:nvPr/>
        </p:nvSpPr>
        <p:spPr>
          <a:xfrm>
            <a:off x="4010793" y="2444551"/>
            <a:ext cx="1426352" cy="276999"/>
          </a:xfrm>
          <a:prstGeom prst="rect">
            <a:avLst/>
          </a:prstGeom>
        </p:spPr>
        <p:txBody>
          <a:bodyPr wrap="square">
            <a:spAutoFit/>
          </a:bodyPr>
          <a:lstStyle/>
          <a:p>
            <a:pPr>
              <a:defRPr/>
            </a:pPr>
            <a:r>
              <a:rPr kumimoji="0" lang="en-US" altLang="ja-JP" sz="600" kern="0" dirty="0">
                <a:solidFill>
                  <a:prstClr val="black"/>
                </a:solidFill>
              </a:rPr>
              <a:t>※</a:t>
            </a:r>
            <a:r>
              <a:rPr kumimoji="0" lang="ja-JP" altLang="en-US" sz="600" kern="0" dirty="0">
                <a:solidFill>
                  <a:prstClr val="black"/>
                </a:solidFill>
              </a:rPr>
              <a:t>「看看」は、用友・金蝶の</a:t>
            </a:r>
            <a:endParaRPr kumimoji="0" lang="en-US" altLang="ja-JP" sz="600" kern="0" dirty="0">
              <a:solidFill>
                <a:prstClr val="black"/>
              </a:solidFill>
            </a:endParaRPr>
          </a:p>
          <a:p>
            <a:pPr>
              <a:defRPr/>
            </a:pPr>
            <a:r>
              <a:rPr kumimoji="0" lang="ja-JP" altLang="en-US" sz="600" kern="0" dirty="0">
                <a:solidFill>
                  <a:prstClr val="black"/>
                </a:solidFill>
              </a:rPr>
              <a:t>　　会計仕訳データを直接参照</a:t>
            </a:r>
          </a:p>
        </p:txBody>
      </p:sp>
      <p:sp>
        <p:nvSpPr>
          <p:cNvPr id="33" name="角丸四角形 32"/>
          <p:cNvSpPr/>
          <p:nvPr/>
        </p:nvSpPr>
        <p:spPr>
          <a:xfrm>
            <a:off x="1985014" y="2736918"/>
            <a:ext cx="3811055" cy="914952"/>
          </a:xfrm>
          <a:prstGeom prst="roundRect">
            <a:avLst>
              <a:gd name="adj" fmla="val 6304"/>
            </a:avLst>
          </a:prstGeom>
          <a:noFill/>
          <a:ln w="127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34" name="フローチャート : 磁気ディスク 108"/>
          <p:cNvSpPr/>
          <p:nvPr/>
        </p:nvSpPr>
        <p:spPr>
          <a:xfrm>
            <a:off x="3428873" y="3138813"/>
            <a:ext cx="783087" cy="459051"/>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dirty="0">
              <a:solidFill>
                <a:srgbClr val="FFFFFF"/>
              </a:solidFill>
            </a:endParaRPr>
          </a:p>
          <a:p>
            <a:pPr algn="ctr">
              <a:lnSpc>
                <a:spcPts val="956"/>
              </a:lnSpc>
              <a:defRPr/>
            </a:pPr>
            <a:r>
              <a:rPr kumimoji="0" lang="ja-JP" altLang="en-US" sz="1200" kern="0" dirty="0">
                <a:solidFill>
                  <a:srgbClr val="FFFFFF"/>
                </a:solidFill>
              </a:rPr>
              <a:t>中　国</a:t>
            </a:r>
            <a:endParaRPr kumimoji="0" lang="en-US" altLang="ja-JP" sz="1200" kern="0" dirty="0">
              <a:solidFill>
                <a:srgbClr val="FFFFFF"/>
              </a:solidFill>
            </a:endParaRPr>
          </a:p>
        </p:txBody>
      </p:sp>
      <p:grpSp>
        <p:nvGrpSpPr>
          <p:cNvPr id="35" name="グループ化 120"/>
          <p:cNvGrpSpPr/>
          <p:nvPr/>
        </p:nvGrpSpPr>
        <p:grpSpPr>
          <a:xfrm>
            <a:off x="4022939" y="1503771"/>
            <a:ext cx="513057" cy="473915"/>
            <a:chOff x="3923928" y="2041029"/>
            <a:chExt cx="684076" cy="631887"/>
          </a:xfrm>
        </p:grpSpPr>
        <p:sp>
          <p:nvSpPr>
            <p:cNvPr id="36" name="Freeform 404"/>
            <p:cNvSpPr>
              <a:spLocks noEditPoints="1"/>
            </p:cNvSpPr>
            <p:nvPr/>
          </p:nvSpPr>
          <p:spPr bwMode="auto">
            <a:xfrm>
              <a:off x="3923928" y="2041029"/>
              <a:ext cx="684076" cy="631887"/>
            </a:xfrm>
            <a:custGeom>
              <a:avLst/>
              <a:gdLst>
                <a:gd name="T0" fmla="*/ 938 w 938"/>
                <a:gd name="T1" fmla="*/ 251 h 992"/>
                <a:gd name="T2" fmla="*/ 474 w 938"/>
                <a:gd name="T3" fmla="*/ 0 h 992"/>
                <a:gd name="T4" fmla="*/ 0 w 938"/>
                <a:gd name="T5" fmla="*/ 254 h 992"/>
                <a:gd name="T6" fmla="*/ 1 w 938"/>
                <a:gd name="T7" fmla="*/ 255 h 992"/>
                <a:gd name="T8" fmla="*/ 1 w 938"/>
                <a:gd name="T9" fmla="*/ 754 h 992"/>
                <a:gd name="T10" fmla="*/ 445 w 938"/>
                <a:gd name="T11" fmla="*/ 992 h 992"/>
                <a:gd name="T12" fmla="*/ 445 w 938"/>
                <a:gd name="T13" fmla="*/ 491 h 992"/>
                <a:gd name="T14" fmla="*/ 53 w 938"/>
                <a:gd name="T15" fmla="*/ 282 h 992"/>
                <a:gd name="T16" fmla="*/ 53 w 938"/>
                <a:gd name="T17" fmla="*/ 282 h 992"/>
                <a:gd name="T18" fmla="*/ 473 w 938"/>
                <a:gd name="T19" fmla="*/ 57 h 992"/>
                <a:gd name="T20" fmla="*/ 473 w 938"/>
                <a:gd name="T21" fmla="*/ 57 h 992"/>
                <a:gd name="T22" fmla="*/ 887 w 938"/>
                <a:gd name="T23" fmla="*/ 281 h 992"/>
                <a:gd name="T24" fmla="*/ 493 w 938"/>
                <a:gd name="T25" fmla="*/ 491 h 992"/>
                <a:gd name="T26" fmla="*/ 493 w 938"/>
                <a:gd name="T27" fmla="*/ 992 h 992"/>
                <a:gd name="T28" fmla="*/ 937 w 938"/>
                <a:gd name="T29" fmla="*/ 754 h 992"/>
                <a:gd name="T30" fmla="*/ 937 w 938"/>
                <a:gd name="T31" fmla="*/ 254 h 992"/>
                <a:gd name="T32" fmla="*/ 937 w 938"/>
                <a:gd name="T33" fmla="*/ 254 h 992"/>
                <a:gd name="T34" fmla="*/ 938 w 938"/>
                <a:gd name="T35" fmla="*/ 251 h 992"/>
                <a:gd name="T36" fmla="*/ 480 w 938"/>
                <a:gd name="T37" fmla="*/ 104 h 992"/>
                <a:gd name="T38" fmla="*/ 149 w 938"/>
                <a:gd name="T39" fmla="*/ 282 h 992"/>
                <a:gd name="T40" fmla="*/ 279 w 938"/>
                <a:gd name="T41" fmla="*/ 348 h 992"/>
                <a:gd name="T42" fmla="*/ 606 w 938"/>
                <a:gd name="T43" fmla="*/ 168 h 992"/>
                <a:gd name="T44" fmla="*/ 480 w 938"/>
                <a:gd name="T45" fmla="*/ 104 h 992"/>
                <a:gd name="T46" fmla="*/ 660 w 938"/>
                <a:gd name="T47" fmla="*/ 196 h 992"/>
                <a:gd name="T48" fmla="*/ 333 w 938"/>
                <a:gd name="T49" fmla="*/ 376 h 992"/>
                <a:gd name="T50" fmla="*/ 476 w 938"/>
                <a:gd name="T51" fmla="*/ 448 h 992"/>
                <a:gd name="T52" fmla="*/ 805 w 938"/>
                <a:gd name="T53" fmla="*/ 270 h 992"/>
                <a:gd name="T54" fmla="*/ 660 w 938"/>
                <a:gd name="T55" fmla="*/ 19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38" h="992">
                  <a:moveTo>
                    <a:pt x="938" y="251"/>
                  </a:moveTo>
                  <a:lnTo>
                    <a:pt x="474" y="0"/>
                  </a:lnTo>
                  <a:lnTo>
                    <a:pt x="0" y="254"/>
                  </a:lnTo>
                  <a:lnTo>
                    <a:pt x="1" y="255"/>
                  </a:lnTo>
                  <a:lnTo>
                    <a:pt x="1" y="754"/>
                  </a:lnTo>
                  <a:lnTo>
                    <a:pt x="445" y="992"/>
                  </a:lnTo>
                  <a:lnTo>
                    <a:pt x="445" y="491"/>
                  </a:lnTo>
                  <a:lnTo>
                    <a:pt x="53" y="282"/>
                  </a:lnTo>
                  <a:lnTo>
                    <a:pt x="53" y="282"/>
                  </a:lnTo>
                  <a:lnTo>
                    <a:pt x="473" y="57"/>
                  </a:lnTo>
                  <a:lnTo>
                    <a:pt x="473" y="57"/>
                  </a:lnTo>
                  <a:lnTo>
                    <a:pt x="887" y="281"/>
                  </a:lnTo>
                  <a:lnTo>
                    <a:pt x="493" y="491"/>
                  </a:lnTo>
                  <a:lnTo>
                    <a:pt x="493" y="992"/>
                  </a:lnTo>
                  <a:lnTo>
                    <a:pt x="937" y="754"/>
                  </a:lnTo>
                  <a:lnTo>
                    <a:pt x="937" y="254"/>
                  </a:lnTo>
                  <a:lnTo>
                    <a:pt x="937" y="254"/>
                  </a:lnTo>
                  <a:lnTo>
                    <a:pt x="938" y="251"/>
                  </a:lnTo>
                  <a:close/>
                  <a:moveTo>
                    <a:pt x="480" y="104"/>
                  </a:moveTo>
                  <a:lnTo>
                    <a:pt x="149" y="282"/>
                  </a:lnTo>
                  <a:lnTo>
                    <a:pt x="279" y="348"/>
                  </a:lnTo>
                  <a:lnTo>
                    <a:pt x="606" y="168"/>
                  </a:lnTo>
                  <a:lnTo>
                    <a:pt x="480" y="104"/>
                  </a:lnTo>
                  <a:close/>
                  <a:moveTo>
                    <a:pt x="660" y="196"/>
                  </a:moveTo>
                  <a:lnTo>
                    <a:pt x="333" y="376"/>
                  </a:lnTo>
                  <a:lnTo>
                    <a:pt x="476" y="448"/>
                  </a:lnTo>
                  <a:lnTo>
                    <a:pt x="805" y="270"/>
                  </a:lnTo>
                  <a:lnTo>
                    <a:pt x="660" y="196"/>
                  </a:lnTo>
                  <a:close/>
                </a:path>
              </a:pathLst>
            </a:custGeom>
            <a:solidFill>
              <a:srgbClr val="77A233"/>
            </a:solidFill>
            <a:ln>
              <a:solidFill>
                <a:srgbClr val="77A233"/>
              </a:solid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37" name="テキスト ボックス 36"/>
            <p:cNvSpPr txBox="1"/>
            <p:nvPr/>
          </p:nvSpPr>
          <p:spPr>
            <a:xfrm>
              <a:off x="3959932" y="2314586"/>
              <a:ext cx="612068" cy="214314"/>
            </a:xfrm>
            <a:prstGeom prst="rect">
              <a:avLst/>
            </a:prstGeom>
          </p:spPr>
          <p:txBody>
            <a:bodyPr wrap="none" lIns="0" tIns="0" rIns="0" bIns="0" rtlCol="0" anchor="ctr" anchorCtr="0">
              <a:noAutofit/>
            </a:bodyPr>
            <a:lstStyle/>
            <a:p>
              <a:pPr algn="ctr">
                <a:lnSpc>
                  <a:spcPts val="2100"/>
                </a:lnSpc>
                <a:spcBef>
                  <a:spcPct val="0"/>
                </a:spcBef>
                <a:defRPr/>
              </a:pPr>
              <a:r>
                <a:rPr kumimoji="0" lang="ja-JP" altLang="en-US" sz="1050" b="1" kern="0">
                  <a:solidFill>
                    <a:srgbClr val="FFFFFF"/>
                  </a:solidFill>
                </a:rPr>
                <a:t>金　蝶</a:t>
              </a:r>
              <a:endParaRPr kumimoji="0" lang="en-US" altLang="ja-JP" sz="1050" b="1" kern="0">
                <a:solidFill>
                  <a:srgbClr val="FFFFFF"/>
                </a:solidFill>
              </a:endParaRPr>
            </a:p>
          </p:txBody>
        </p:sp>
      </p:grpSp>
      <p:pic>
        <p:nvPicPr>
          <p:cNvPr id="38" name="Picture 2"/>
          <p:cNvPicPr>
            <a:picLocks noChangeAspect="1" noChangeArrowheads="1"/>
          </p:cNvPicPr>
          <p:nvPr/>
        </p:nvPicPr>
        <p:blipFill>
          <a:blip r:embed="rId3" cstate="email"/>
          <a:srcRect/>
          <a:stretch>
            <a:fillRect/>
          </a:stretch>
        </p:blipFill>
        <p:spPr bwMode="auto">
          <a:xfrm>
            <a:off x="2278233" y="2755461"/>
            <a:ext cx="1241701" cy="173680"/>
          </a:xfrm>
          <a:prstGeom prst="rect">
            <a:avLst/>
          </a:prstGeom>
          <a:noFill/>
          <a:ln w="9525">
            <a:noFill/>
            <a:miter lim="800000"/>
            <a:headEnd/>
            <a:tailEnd/>
          </a:ln>
          <a:effectLst/>
        </p:spPr>
      </p:pic>
      <p:sp>
        <p:nvSpPr>
          <p:cNvPr id="39" name="右矢印 38"/>
          <p:cNvSpPr/>
          <p:nvPr/>
        </p:nvSpPr>
        <p:spPr>
          <a:xfrm rot="5400000">
            <a:off x="3654947" y="3597864"/>
            <a:ext cx="297033" cy="513057"/>
          </a:xfrm>
          <a:prstGeom prst="rightArrow">
            <a:avLst/>
          </a:prstGeom>
          <a:solidFill>
            <a:srgbClr val="77A233"/>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40" name="右矢印 39"/>
          <p:cNvSpPr/>
          <p:nvPr/>
        </p:nvSpPr>
        <p:spPr>
          <a:xfrm rot="5400000">
            <a:off x="5562110" y="2922789"/>
            <a:ext cx="1539171" cy="513057"/>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41" name="右矢印 40"/>
          <p:cNvSpPr/>
          <p:nvPr/>
        </p:nvSpPr>
        <p:spPr>
          <a:xfrm rot="5400000">
            <a:off x="6426206" y="2949792"/>
            <a:ext cx="1539171" cy="513057"/>
          </a:xfrm>
          <a:prstGeom prst="rightArrow">
            <a:avLst/>
          </a:prstGeom>
          <a:solidFill>
            <a:srgbClr val="77A233"/>
          </a:solidFill>
          <a:ln w="25400" cap="flat" cmpd="sng" algn="ctr">
            <a:noFill/>
            <a:prstDash val="solid"/>
          </a:ln>
          <a:effectLst/>
        </p:spPr>
        <p:txBody>
          <a:bodyPr rtlCol="0" anchor="ctr"/>
          <a:lstStyle/>
          <a:p>
            <a:pPr algn="ctr">
              <a:defRPr/>
            </a:pPr>
            <a:r>
              <a:rPr kumimoji="0" lang="en-US" altLang="ja-JP" sz="1350" kern="0" dirty="0">
                <a:solidFill>
                  <a:sysClr val="window" lastClr="FFFFFF"/>
                </a:solidFill>
              </a:rPr>
              <a:t>Connect</a:t>
            </a:r>
            <a:endParaRPr kumimoji="0" lang="ja-JP" altLang="en-US" sz="1350" kern="0" dirty="0">
              <a:solidFill>
                <a:sysClr val="window" lastClr="FFFFFF"/>
              </a:solidFill>
            </a:endParaRPr>
          </a:p>
        </p:txBody>
      </p:sp>
      <p:pic>
        <p:nvPicPr>
          <p:cNvPr id="42" name="Picture 2"/>
          <p:cNvPicPr>
            <a:picLocks noChangeAspect="1" noChangeArrowheads="1"/>
          </p:cNvPicPr>
          <p:nvPr/>
        </p:nvPicPr>
        <p:blipFill>
          <a:blip r:embed="rId3" cstate="email"/>
          <a:srcRect/>
          <a:stretch>
            <a:fillRect/>
          </a:stretch>
        </p:blipFill>
        <p:spPr bwMode="auto">
          <a:xfrm>
            <a:off x="3384919" y="3030803"/>
            <a:ext cx="855592" cy="119674"/>
          </a:xfrm>
          <a:prstGeom prst="rect">
            <a:avLst/>
          </a:prstGeom>
          <a:noFill/>
          <a:ln w="9525">
            <a:noFill/>
            <a:miter lim="800000"/>
            <a:headEnd/>
            <a:tailEnd/>
          </a:ln>
          <a:effectLst/>
        </p:spPr>
      </p:pic>
      <p:grpSp>
        <p:nvGrpSpPr>
          <p:cNvPr id="43" name="グループ化 134"/>
          <p:cNvGrpSpPr/>
          <p:nvPr/>
        </p:nvGrpSpPr>
        <p:grpSpPr>
          <a:xfrm>
            <a:off x="3347864" y="4056915"/>
            <a:ext cx="3672341" cy="795788"/>
            <a:chOff x="1463655" y="5409220"/>
            <a:chExt cx="4896448" cy="1061050"/>
          </a:xfrm>
        </p:grpSpPr>
        <p:sp>
          <p:nvSpPr>
            <p:cNvPr id="44" name="フローチャート : 磁気ディスク 127"/>
            <p:cNvSpPr/>
            <p:nvPr/>
          </p:nvSpPr>
          <p:spPr>
            <a:xfrm>
              <a:off x="5544104" y="6021288"/>
              <a:ext cx="815999" cy="432048"/>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900" kern="0" dirty="0">
                <a:solidFill>
                  <a:srgbClr val="FFFFFF"/>
                </a:solidFill>
              </a:endParaRPr>
            </a:p>
            <a:p>
              <a:pPr algn="ctr">
                <a:lnSpc>
                  <a:spcPts val="956"/>
                </a:lnSpc>
                <a:defRPr/>
              </a:pPr>
              <a:r>
                <a:rPr kumimoji="0" lang="ja-JP" altLang="en-US" sz="900" kern="0" dirty="0">
                  <a:solidFill>
                    <a:srgbClr val="FFFFFF"/>
                  </a:solidFill>
                </a:rPr>
                <a:t>アメリカ</a:t>
              </a:r>
              <a:endParaRPr kumimoji="0" lang="en-US" altLang="ja-JP" sz="900" kern="0" dirty="0">
                <a:solidFill>
                  <a:srgbClr val="FFFFFF"/>
                </a:solidFill>
              </a:endParaRPr>
            </a:p>
          </p:txBody>
        </p:sp>
        <p:sp>
          <p:nvSpPr>
            <p:cNvPr id="45" name="フローチャート : 磁気ディスク 128"/>
            <p:cNvSpPr/>
            <p:nvPr/>
          </p:nvSpPr>
          <p:spPr>
            <a:xfrm>
              <a:off x="4728013" y="6021288"/>
              <a:ext cx="816000" cy="432048"/>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900" kern="0">
                <a:solidFill>
                  <a:srgbClr val="FFFFFF"/>
                </a:solidFill>
              </a:endParaRPr>
            </a:p>
            <a:p>
              <a:pPr algn="ctr">
                <a:lnSpc>
                  <a:spcPts val="956"/>
                </a:lnSpc>
                <a:defRPr/>
              </a:pPr>
              <a:r>
                <a:rPr kumimoji="0" lang="ja-JP" altLang="en-US" sz="900" kern="0">
                  <a:solidFill>
                    <a:srgbClr val="FFFFFF"/>
                  </a:solidFill>
                </a:rPr>
                <a:t>国内</a:t>
              </a:r>
              <a:endParaRPr kumimoji="0" lang="en-US" altLang="ja-JP" sz="900" kern="0">
                <a:solidFill>
                  <a:srgbClr val="FFFFFF"/>
                </a:solidFill>
              </a:endParaRPr>
            </a:p>
          </p:txBody>
        </p:sp>
        <p:sp>
          <p:nvSpPr>
            <p:cNvPr id="46" name="フローチャート : 磁気ディスク 129"/>
            <p:cNvSpPr/>
            <p:nvPr/>
          </p:nvSpPr>
          <p:spPr>
            <a:xfrm>
              <a:off x="3911924" y="6021288"/>
              <a:ext cx="816000" cy="432048"/>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900" kern="0" dirty="0">
                <a:solidFill>
                  <a:srgbClr val="FFFFFF"/>
                </a:solidFill>
              </a:endParaRPr>
            </a:p>
            <a:p>
              <a:pPr algn="ctr">
                <a:lnSpc>
                  <a:spcPts val="956"/>
                </a:lnSpc>
                <a:defRPr/>
              </a:pPr>
              <a:r>
                <a:rPr kumimoji="0" lang="ja-JP" altLang="en-US" sz="900" kern="0" dirty="0">
                  <a:solidFill>
                    <a:srgbClr val="FFFFFF"/>
                  </a:solidFill>
                </a:rPr>
                <a:t>ベトナム</a:t>
              </a:r>
              <a:endParaRPr kumimoji="0" lang="en-US" altLang="ja-JP" sz="900" kern="0" dirty="0">
                <a:solidFill>
                  <a:srgbClr val="FFFFFF"/>
                </a:solidFill>
              </a:endParaRPr>
            </a:p>
          </p:txBody>
        </p:sp>
        <p:sp>
          <p:nvSpPr>
            <p:cNvPr id="47" name="フローチャート : 磁気ディスク 130"/>
            <p:cNvSpPr/>
            <p:nvPr/>
          </p:nvSpPr>
          <p:spPr>
            <a:xfrm>
              <a:off x="3095834" y="6029756"/>
              <a:ext cx="816000" cy="432048"/>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900" kern="0">
                <a:solidFill>
                  <a:srgbClr val="FFFFFF"/>
                </a:solidFill>
              </a:endParaRPr>
            </a:p>
            <a:p>
              <a:pPr algn="ctr">
                <a:lnSpc>
                  <a:spcPts val="956"/>
                </a:lnSpc>
                <a:defRPr/>
              </a:pPr>
              <a:r>
                <a:rPr kumimoji="0" lang="ja-JP" altLang="en-US" sz="900" kern="0">
                  <a:solidFill>
                    <a:srgbClr val="FFFFFF"/>
                  </a:solidFill>
                </a:rPr>
                <a:t>中国</a:t>
              </a:r>
              <a:endParaRPr kumimoji="0" lang="en-US" altLang="ja-JP" sz="900" kern="0">
                <a:solidFill>
                  <a:srgbClr val="FFFFFF"/>
                </a:solidFill>
              </a:endParaRPr>
            </a:p>
          </p:txBody>
        </p:sp>
        <p:sp>
          <p:nvSpPr>
            <p:cNvPr id="48" name="フローチャート : 磁気ディスク 131"/>
            <p:cNvSpPr/>
            <p:nvPr/>
          </p:nvSpPr>
          <p:spPr>
            <a:xfrm>
              <a:off x="2279746" y="6038222"/>
              <a:ext cx="816000" cy="432048"/>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900" kern="0" dirty="0">
                <a:solidFill>
                  <a:srgbClr val="FFFFFF"/>
                </a:solidFill>
              </a:endParaRPr>
            </a:p>
            <a:p>
              <a:pPr algn="ctr">
                <a:lnSpc>
                  <a:spcPts val="956"/>
                </a:lnSpc>
                <a:defRPr/>
              </a:pPr>
              <a:r>
                <a:rPr kumimoji="0" lang="ja-JP" altLang="en-US" sz="900" kern="0" dirty="0">
                  <a:solidFill>
                    <a:srgbClr val="FFFFFF"/>
                  </a:solidFill>
                </a:rPr>
                <a:t>タイ</a:t>
              </a:r>
              <a:endParaRPr kumimoji="0" lang="en-US" altLang="ja-JP" sz="900" kern="0" dirty="0">
                <a:solidFill>
                  <a:srgbClr val="FFFFFF"/>
                </a:solidFill>
              </a:endParaRPr>
            </a:p>
          </p:txBody>
        </p:sp>
        <p:sp>
          <p:nvSpPr>
            <p:cNvPr id="49" name="フローチャート : 磁気ディスク 132"/>
            <p:cNvSpPr/>
            <p:nvPr/>
          </p:nvSpPr>
          <p:spPr>
            <a:xfrm>
              <a:off x="1463655" y="6021288"/>
              <a:ext cx="816000" cy="432048"/>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900" kern="0" dirty="0">
                <a:solidFill>
                  <a:srgbClr val="FFFFFF"/>
                </a:solidFill>
              </a:endParaRPr>
            </a:p>
            <a:p>
              <a:pPr algn="ctr">
                <a:lnSpc>
                  <a:spcPts val="956"/>
                </a:lnSpc>
                <a:defRPr/>
              </a:pPr>
              <a:r>
                <a:rPr kumimoji="0" lang="ja-JP" altLang="en-US" sz="900" kern="0" dirty="0">
                  <a:solidFill>
                    <a:srgbClr val="FFFFFF"/>
                  </a:solidFill>
                </a:rPr>
                <a:t>イギリス</a:t>
              </a:r>
              <a:endParaRPr kumimoji="0" lang="en-US" altLang="ja-JP" sz="900" kern="0" dirty="0">
                <a:solidFill>
                  <a:srgbClr val="FFFFFF"/>
                </a:solidFill>
              </a:endParaRPr>
            </a:p>
          </p:txBody>
        </p:sp>
        <p:sp>
          <p:nvSpPr>
            <p:cNvPr id="50" name="フローチャート : 磁気ディスク 201"/>
            <p:cNvSpPr/>
            <p:nvPr/>
          </p:nvSpPr>
          <p:spPr>
            <a:xfrm>
              <a:off x="3107834" y="5409220"/>
              <a:ext cx="1247998" cy="612068"/>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dirty="0">
                <a:solidFill>
                  <a:srgbClr val="FFFFFF"/>
                </a:solidFill>
              </a:endParaRPr>
            </a:p>
            <a:p>
              <a:pPr algn="ctr">
                <a:lnSpc>
                  <a:spcPts val="956"/>
                </a:lnSpc>
                <a:defRPr/>
              </a:pPr>
              <a:r>
                <a:rPr kumimoji="0" lang="ja-JP" altLang="en-US" sz="1200" kern="0" dirty="0">
                  <a:solidFill>
                    <a:srgbClr val="FFFFFF"/>
                  </a:solidFill>
                </a:rPr>
                <a:t>本　社</a:t>
              </a:r>
              <a:endParaRPr kumimoji="0" lang="en-US" altLang="ja-JP" sz="1200" kern="0" dirty="0">
                <a:solidFill>
                  <a:srgbClr val="FFFFFF"/>
                </a:solidFill>
              </a:endParaRPr>
            </a:p>
          </p:txBody>
        </p:sp>
      </p:grpSp>
      <p:sp>
        <p:nvSpPr>
          <p:cNvPr id="51" name="右矢印 50"/>
          <p:cNvSpPr/>
          <p:nvPr/>
        </p:nvSpPr>
        <p:spPr>
          <a:xfrm rot="5400000">
            <a:off x="665566" y="2922789"/>
            <a:ext cx="1539171" cy="513057"/>
          </a:xfrm>
          <a:prstGeom prst="rightArrow">
            <a:avLst/>
          </a:prstGeom>
          <a:solidFill>
            <a:srgbClr val="77A233"/>
          </a:solidFill>
          <a:ln w="25400" cap="flat" cmpd="sng" algn="ctr">
            <a:noFill/>
            <a:prstDash val="solid"/>
          </a:ln>
          <a:effectLst/>
        </p:spPr>
        <p:txBody>
          <a:bodyPr rtlCol="0" anchor="ctr"/>
          <a:lstStyle/>
          <a:p>
            <a:pPr algn="ctr">
              <a:defRPr/>
            </a:pPr>
            <a:r>
              <a:rPr kumimoji="0" lang="en-US" altLang="ja-JP" sz="1350" kern="0" dirty="0">
                <a:solidFill>
                  <a:sysClr val="window" lastClr="FFFFFF"/>
                </a:solidFill>
              </a:rPr>
              <a:t>Connect</a:t>
            </a:r>
            <a:endParaRPr kumimoji="0" lang="ja-JP" altLang="en-US" sz="1350" kern="0" dirty="0">
              <a:solidFill>
                <a:sysClr val="window" lastClr="FFFFFF"/>
              </a:solidFill>
            </a:endParaRPr>
          </a:p>
        </p:txBody>
      </p:sp>
      <p:sp>
        <p:nvSpPr>
          <p:cNvPr id="52" name="Freeform 380"/>
          <p:cNvSpPr>
            <a:spLocks noEditPoints="1"/>
          </p:cNvSpPr>
          <p:nvPr/>
        </p:nvSpPr>
        <p:spPr bwMode="auto">
          <a:xfrm>
            <a:off x="3671900" y="3753532"/>
            <a:ext cx="216024" cy="162018"/>
          </a:xfrm>
          <a:custGeom>
            <a:avLst/>
            <a:gdLst>
              <a:gd name="T0" fmla="*/ 695 w 1122"/>
              <a:gd name="T1" fmla="*/ 303 h 922"/>
              <a:gd name="T2" fmla="*/ 670 w 1122"/>
              <a:gd name="T3" fmla="*/ 269 h 922"/>
              <a:gd name="T4" fmla="*/ 669 w 1122"/>
              <a:gd name="T5" fmla="*/ 211 h 922"/>
              <a:gd name="T6" fmla="*/ 554 w 1122"/>
              <a:gd name="T7" fmla="*/ 107 h 922"/>
              <a:gd name="T8" fmla="*/ 504 w 1122"/>
              <a:gd name="T9" fmla="*/ 103 h 922"/>
              <a:gd name="T10" fmla="*/ 466 w 1122"/>
              <a:gd name="T11" fmla="*/ 71 h 922"/>
              <a:gd name="T12" fmla="*/ 311 w 1122"/>
              <a:gd name="T13" fmla="*/ 64 h 922"/>
              <a:gd name="T14" fmla="*/ 270 w 1122"/>
              <a:gd name="T15" fmla="*/ 103 h 922"/>
              <a:gd name="T16" fmla="*/ 228 w 1122"/>
              <a:gd name="T17" fmla="*/ 109 h 922"/>
              <a:gd name="T18" fmla="*/ 102 w 1122"/>
              <a:gd name="T19" fmla="*/ 204 h 922"/>
              <a:gd name="T20" fmla="*/ 107 w 1122"/>
              <a:gd name="T21" fmla="*/ 262 h 922"/>
              <a:gd name="T22" fmla="*/ 86 w 1122"/>
              <a:gd name="T23" fmla="*/ 297 h 922"/>
              <a:gd name="T24" fmla="*/ 57 w 1122"/>
              <a:gd name="T25" fmla="*/ 459 h 922"/>
              <a:gd name="T26" fmla="*/ 96 w 1122"/>
              <a:gd name="T27" fmla="*/ 489 h 922"/>
              <a:gd name="T28" fmla="*/ 111 w 1122"/>
              <a:gd name="T29" fmla="*/ 528 h 922"/>
              <a:gd name="T30" fmla="*/ 150 w 1122"/>
              <a:gd name="T31" fmla="*/ 696 h 922"/>
              <a:gd name="T32" fmla="*/ 245 w 1122"/>
              <a:gd name="T33" fmla="*/ 664 h 922"/>
              <a:gd name="T34" fmla="*/ 285 w 1122"/>
              <a:gd name="T35" fmla="*/ 677 h 922"/>
              <a:gd name="T36" fmla="*/ 335 w 1122"/>
              <a:gd name="T37" fmla="*/ 773 h 922"/>
              <a:gd name="T38" fmla="*/ 477 w 1122"/>
              <a:gd name="T39" fmla="*/ 688 h 922"/>
              <a:gd name="T40" fmla="*/ 513 w 1122"/>
              <a:gd name="T41" fmla="*/ 666 h 922"/>
              <a:gd name="T42" fmla="*/ 569 w 1122"/>
              <a:gd name="T43" fmla="*/ 671 h 922"/>
              <a:gd name="T44" fmla="*/ 664 w 1122"/>
              <a:gd name="T45" fmla="*/ 545 h 922"/>
              <a:gd name="T46" fmla="*/ 670 w 1122"/>
              <a:gd name="T47" fmla="*/ 503 h 922"/>
              <a:gd name="T48" fmla="*/ 710 w 1122"/>
              <a:gd name="T49" fmla="*/ 462 h 922"/>
              <a:gd name="T50" fmla="*/ 345 w 1122"/>
              <a:gd name="T51" fmla="*/ 522 h 922"/>
              <a:gd name="T52" fmla="*/ 269 w 1122"/>
              <a:gd name="T53" fmla="*/ 466 h 922"/>
              <a:gd name="T54" fmla="*/ 245 w 1122"/>
              <a:gd name="T55" fmla="*/ 387 h 922"/>
              <a:gd name="T56" fmla="*/ 278 w 1122"/>
              <a:gd name="T57" fmla="*/ 297 h 922"/>
              <a:gd name="T58" fmla="*/ 358 w 1122"/>
              <a:gd name="T59" fmla="*/ 247 h 922"/>
              <a:gd name="T60" fmla="*/ 442 w 1122"/>
              <a:gd name="T61" fmla="*/ 256 h 922"/>
              <a:gd name="T62" fmla="*/ 512 w 1122"/>
              <a:gd name="T63" fmla="*/ 319 h 922"/>
              <a:gd name="T64" fmla="*/ 528 w 1122"/>
              <a:gd name="T65" fmla="*/ 401 h 922"/>
              <a:gd name="T66" fmla="*/ 488 w 1122"/>
              <a:gd name="T67" fmla="*/ 486 h 922"/>
              <a:gd name="T68" fmla="*/ 401 w 1122"/>
              <a:gd name="T69" fmla="*/ 527 h 922"/>
              <a:gd name="T70" fmla="*/ 1085 w 1122"/>
              <a:gd name="T71" fmla="*/ 675 h 922"/>
              <a:gd name="T72" fmla="*/ 1065 w 1122"/>
              <a:gd name="T73" fmla="*/ 637 h 922"/>
              <a:gd name="T74" fmla="*/ 1006 w 1122"/>
              <a:gd name="T75" fmla="*/ 569 h 922"/>
              <a:gd name="T76" fmla="*/ 965 w 1122"/>
              <a:gd name="T77" fmla="*/ 557 h 922"/>
              <a:gd name="T78" fmla="*/ 875 w 1122"/>
              <a:gd name="T79" fmla="*/ 550 h 922"/>
              <a:gd name="T80" fmla="*/ 838 w 1122"/>
              <a:gd name="T81" fmla="*/ 570 h 922"/>
              <a:gd name="T82" fmla="*/ 770 w 1122"/>
              <a:gd name="T83" fmla="*/ 628 h 922"/>
              <a:gd name="T84" fmla="*/ 756 w 1122"/>
              <a:gd name="T85" fmla="*/ 670 h 922"/>
              <a:gd name="T86" fmla="*/ 750 w 1122"/>
              <a:gd name="T87" fmla="*/ 759 h 922"/>
              <a:gd name="T88" fmla="*/ 770 w 1122"/>
              <a:gd name="T89" fmla="*/ 797 h 922"/>
              <a:gd name="T90" fmla="*/ 828 w 1122"/>
              <a:gd name="T91" fmla="*/ 865 h 922"/>
              <a:gd name="T92" fmla="*/ 869 w 1122"/>
              <a:gd name="T93" fmla="*/ 877 h 922"/>
              <a:gd name="T94" fmla="*/ 959 w 1122"/>
              <a:gd name="T95" fmla="*/ 885 h 922"/>
              <a:gd name="T96" fmla="*/ 997 w 1122"/>
              <a:gd name="T97" fmla="*/ 864 h 922"/>
              <a:gd name="T98" fmla="*/ 1066 w 1122"/>
              <a:gd name="T99" fmla="*/ 805 h 922"/>
              <a:gd name="T100" fmla="*/ 1078 w 1122"/>
              <a:gd name="T101" fmla="*/ 765 h 922"/>
              <a:gd name="T102" fmla="*/ 901 w 1122"/>
              <a:gd name="T103" fmla="*/ 791 h 922"/>
              <a:gd name="T104" fmla="*/ 845 w 1122"/>
              <a:gd name="T105" fmla="*/ 739 h 922"/>
              <a:gd name="T106" fmla="*/ 845 w 1122"/>
              <a:gd name="T107" fmla="*/ 695 h 922"/>
              <a:gd name="T108" fmla="*/ 901 w 1122"/>
              <a:gd name="T109" fmla="*/ 643 h 922"/>
              <a:gd name="T110" fmla="*/ 947 w 1122"/>
              <a:gd name="T111" fmla="*/ 647 h 922"/>
              <a:gd name="T112" fmla="*/ 993 w 1122"/>
              <a:gd name="T113" fmla="*/ 709 h 922"/>
              <a:gd name="T114" fmla="*/ 979 w 1122"/>
              <a:gd name="T115" fmla="*/ 759 h 922"/>
              <a:gd name="T116" fmla="*/ 917 w 1122"/>
              <a:gd name="T117" fmla="*/ 79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2" h="922">
                <a:moveTo>
                  <a:pt x="773" y="438"/>
                </a:moveTo>
                <a:lnTo>
                  <a:pt x="773" y="335"/>
                </a:lnTo>
                <a:lnTo>
                  <a:pt x="717" y="315"/>
                </a:lnTo>
                <a:lnTo>
                  <a:pt x="717" y="315"/>
                </a:lnTo>
                <a:lnTo>
                  <a:pt x="710" y="311"/>
                </a:lnTo>
                <a:lnTo>
                  <a:pt x="702" y="307"/>
                </a:lnTo>
                <a:lnTo>
                  <a:pt x="695" y="303"/>
                </a:lnTo>
                <a:lnTo>
                  <a:pt x="689" y="297"/>
                </a:lnTo>
                <a:lnTo>
                  <a:pt x="683" y="291"/>
                </a:lnTo>
                <a:lnTo>
                  <a:pt x="678" y="285"/>
                </a:lnTo>
                <a:lnTo>
                  <a:pt x="674" y="277"/>
                </a:lnTo>
                <a:lnTo>
                  <a:pt x="670" y="269"/>
                </a:lnTo>
                <a:lnTo>
                  <a:pt x="670" y="269"/>
                </a:lnTo>
                <a:lnTo>
                  <a:pt x="670" y="269"/>
                </a:lnTo>
                <a:lnTo>
                  <a:pt x="668" y="262"/>
                </a:lnTo>
                <a:lnTo>
                  <a:pt x="665" y="253"/>
                </a:lnTo>
                <a:lnTo>
                  <a:pt x="664" y="245"/>
                </a:lnTo>
                <a:lnTo>
                  <a:pt x="664" y="237"/>
                </a:lnTo>
                <a:lnTo>
                  <a:pt x="664" y="228"/>
                </a:lnTo>
                <a:lnTo>
                  <a:pt x="666" y="220"/>
                </a:lnTo>
                <a:lnTo>
                  <a:pt x="669" y="211"/>
                </a:lnTo>
                <a:lnTo>
                  <a:pt x="671" y="204"/>
                </a:lnTo>
                <a:lnTo>
                  <a:pt x="698" y="150"/>
                </a:lnTo>
                <a:lnTo>
                  <a:pt x="623" y="76"/>
                </a:lnTo>
                <a:lnTo>
                  <a:pt x="569" y="102"/>
                </a:lnTo>
                <a:lnTo>
                  <a:pt x="569" y="102"/>
                </a:lnTo>
                <a:lnTo>
                  <a:pt x="562" y="106"/>
                </a:lnTo>
                <a:lnTo>
                  <a:pt x="554" y="107"/>
                </a:lnTo>
                <a:lnTo>
                  <a:pt x="545" y="109"/>
                </a:lnTo>
                <a:lnTo>
                  <a:pt x="537" y="109"/>
                </a:lnTo>
                <a:lnTo>
                  <a:pt x="528" y="109"/>
                </a:lnTo>
                <a:lnTo>
                  <a:pt x="520" y="108"/>
                </a:lnTo>
                <a:lnTo>
                  <a:pt x="513" y="106"/>
                </a:lnTo>
                <a:lnTo>
                  <a:pt x="504" y="103"/>
                </a:lnTo>
                <a:lnTo>
                  <a:pt x="504" y="103"/>
                </a:lnTo>
                <a:lnTo>
                  <a:pt x="504" y="103"/>
                </a:lnTo>
                <a:lnTo>
                  <a:pt x="496" y="100"/>
                </a:lnTo>
                <a:lnTo>
                  <a:pt x="489" y="95"/>
                </a:lnTo>
                <a:lnTo>
                  <a:pt x="483" y="90"/>
                </a:lnTo>
                <a:lnTo>
                  <a:pt x="477" y="84"/>
                </a:lnTo>
                <a:lnTo>
                  <a:pt x="471" y="78"/>
                </a:lnTo>
                <a:lnTo>
                  <a:pt x="466" y="71"/>
                </a:lnTo>
                <a:lnTo>
                  <a:pt x="462" y="64"/>
                </a:lnTo>
                <a:lnTo>
                  <a:pt x="459" y="57"/>
                </a:lnTo>
                <a:lnTo>
                  <a:pt x="440" y="0"/>
                </a:lnTo>
                <a:lnTo>
                  <a:pt x="335" y="0"/>
                </a:lnTo>
                <a:lnTo>
                  <a:pt x="315" y="57"/>
                </a:lnTo>
                <a:lnTo>
                  <a:pt x="315" y="57"/>
                </a:lnTo>
                <a:lnTo>
                  <a:pt x="311" y="64"/>
                </a:lnTo>
                <a:lnTo>
                  <a:pt x="308" y="71"/>
                </a:lnTo>
                <a:lnTo>
                  <a:pt x="303" y="78"/>
                </a:lnTo>
                <a:lnTo>
                  <a:pt x="298" y="84"/>
                </a:lnTo>
                <a:lnTo>
                  <a:pt x="292" y="90"/>
                </a:lnTo>
                <a:lnTo>
                  <a:pt x="285" y="95"/>
                </a:lnTo>
                <a:lnTo>
                  <a:pt x="278" y="100"/>
                </a:lnTo>
                <a:lnTo>
                  <a:pt x="270" y="103"/>
                </a:lnTo>
                <a:lnTo>
                  <a:pt x="270" y="103"/>
                </a:lnTo>
                <a:lnTo>
                  <a:pt x="270" y="103"/>
                </a:lnTo>
                <a:lnTo>
                  <a:pt x="262" y="106"/>
                </a:lnTo>
                <a:lnTo>
                  <a:pt x="254" y="108"/>
                </a:lnTo>
                <a:lnTo>
                  <a:pt x="245" y="109"/>
                </a:lnTo>
                <a:lnTo>
                  <a:pt x="237" y="109"/>
                </a:lnTo>
                <a:lnTo>
                  <a:pt x="228" y="109"/>
                </a:lnTo>
                <a:lnTo>
                  <a:pt x="220" y="107"/>
                </a:lnTo>
                <a:lnTo>
                  <a:pt x="213" y="106"/>
                </a:lnTo>
                <a:lnTo>
                  <a:pt x="204" y="102"/>
                </a:lnTo>
                <a:lnTo>
                  <a:pt x="150" y="76"/>
                </a:lnTo>
                <a:lnTo>
                  <a:pt x="77" y="150"/>
                </a:lnTo>
                <a:lnTo>
                  <a:pt x="102" y="204"/>
                </a:lnTo>
                <a:lnTo>
                  <a:pt x="102" y="204"/>
                </a:lnTo>
                <a:lnTo>
                  <a:pt x="106" y="211"/>
                </a:lnTo>
                <a:lnTo>
                  <a:pt x="108" y="220"/>
                </a:lnTo>
                <a:lnTo>
                  <a:pt x="110" y="228"/>
                </a:lnTo>
                <a:lnTo>
                  <a:pt x="111" y="237"/>
                </a:lnTo>
                <a:lnTo>
                  <a:pt x="111" y="245"/>
                </a:lnTo>
                <a:lnTo>
                  <a:pt x="110" y="253"/>
                </a:lnTo>
                <a:lnTo>
                  <a:pt x="107" y="262"/>
                </a:lnTo>
                <a:lnTo>
                  <a:pt x="105" y="269"/>
                </a:lnTo>
                <a:lnTo>
                  <a:pt x="105" y="269"/>
                </a:lnTo>
                <a:lnTo>
                  <a:pt x="105" y="269"/>
                </a:lnTo>
                <a:lnTo>
                  <a:pt x="101" y="277"/>
                </a:lnTo>
                <a:lnTo>
                  <a:pt x="96" y="285"/>
                </a:lnTo>
                <a:lnTo>
                  <a:pt x="92" y="291"/>
                </a:lnTo>
                <a:lnTo>
                  <a:pt x="86" y="297"/>
                </a:lnTo>
                <a:lnTo>
                  <a:pt x="80" y="303"/>
                </a:lnTo>
                <a:lnTo>
                  <a:pt x="72" y="307"/>
                </a:lnTo>
                <a:lnTo>
                  <a:pt x="65" y="311"/>
                </a:lnTo>
                <a:lnTo>
                  <a:pt x="57" y="315"/>
                </a:lnTo>
                <a:lnTo>
                  <a:pt x="0" y="335"/>
                </a:lnTo>
                <a:lnTo>
                  <a:pt x="0" y="438"/>
                </a:lnTo>
                <a:lnTo>
                  <a:pt x="57" y="459"/>
                </a:lnTo>
                <a:lnTo>
                  <a:pt x="57" y="459"/>
                </a:lnTo>
                <a:lnTo>
                  <a:pt x="65" y="462"/>
                </a:lnTo>
                <a:lnTo>
                  <a:pt x="72" y="466"/>
                </a:lnTo>
                <a:lnTo>
                  <a:pt x="78" y="471"/>
                </a:lnTo>
                <a:lnTo>
                  <a:pt x="86" y="475"/>
                </a:lnTo>
                <a:lnTo>
                  <a:pt x="92" y="483"/>
                </a:lnTo>
                <a:lnTo>
                  <a:pt x="96" y="489"/>
                </a:lnTo>
                <a:lnTo>
                  <a:pt x="101" y="496"/>
                </a:lnTo>
                <a:lnTo>
                  <a:pt x="105" y="503"/>
                </a:lnTo>
                <a:lnTo>
                  <a:pt x="105" y="503"/>
                </a:lnTo>
                <a:lnTo>
                  <a:pt x="105" y="503"/>
                </a:lnTo>
                <a:lnTo>
                  <a:pt x="107" y="511"/>
                </a:lnTo>
                <a:lnTo>
                  <a:pt x="110" y="520"/>
                </a:lnTo>
                <a:lnTo>
                  <a:pt x="111" y="528"/>
                </a:lnTo>
                <a:lnTo>
                  <a:pt x="111" y="537"/>
                </a:lnTo>
                <a:lnTo>
                  <a:pt x="110" y="545"/>
                </a:lnTo>
                <a:lnTo>
                  <a:pt x="108" y="553"/>
                </a:lnTo>
                <a:lnTo>
                  <a:pt x="106" y="561"/>
                </a:lnTo>
                <a:lnTo>
                  <a:pt x="102" y="569"/>
                </a:lnTo>
                <a:lnTo>
                  <a:pt x="77" y="623"/>
                </a:lnTo>
                <a:lnTo>
                  <a:pt x="150" y="696"/>
                </a:lnTo>
                <a:lnTo>
                  <a:pt x="204" y="671"/>
                </a:lnTo>
                <a:lnTo>
                  <a:pt x="204" y="671"/>
                </a:lnTo>
                <a:lnTo>
                  <a:pt x="213" y="667"/>
                </a:lnTo>
                <a:lnTo>
                  <a:pt x="220" y="665"/>
                </a:lnTo>
                <a:lnTo>
                  <a:pt x="228" y="664"/>
                </a:lnTo>
                <a:lnTo>
                  <a:pt x="237" y="663"/>
                </a:lnTo>
                <a:lnTo>
                  <a:pt x="245" y="664"/>
                </a:lnTo>
                <a:lnTo>
                  <a:pt x="254" y="665"/>
                </a:lnTo>
                <a:lnTo>
                  <a:pt x="262" y="666"/>
                </a:lnTo>
                <a:lnTo>
                  <a:pt x="270" y="670"/>
                </a:lnTo>
                <a:lnTo>
                  <a:pt x="270" y="670"/>
                </a:lnTo>
                <a:lnTo>
                  <a:pt x="270" y="670"/>
                </a:lnTo>
                <a:lnTo>
                  <a:pt x="278" y="673"/>
                </a:lnTo>
                <a:lnTo>
                  <a:pt x="285" y="677"/>
                </a:lnTo>
                <a:lnTo>
                  <a:pt x="292" y="683"/>
                </a:lnTo>
                <a:lnTo>
                  <a:pt x="298" y="688"/>
                </a:lnTo>
                <a:lnTo>
                  <a:pt x="303" y="695"/>
                </a:lnTo>
                <a:lnTo>
                  <a:pt x="308" y="701"/>
                </a:lnTo>
                <a:lnTo>
                  <a:pt x="311" y="709"/>
                </a:lnTo>
                <a:lnTo>
                  <a:pt x="315" y="717"/>
                </a:lnTo>
                <a:lnTo>
                  <a:pt x="335" y="773"/>
                </a:lnTo>
                <a:lnTo>
                  <a:pt x="440" y="773"/>
                </a:lnTo>
                <a:lnTo>
                  <a:pt x="459" y="717"/>
                </a:lnTo>
                <a:lnTo>
                  <a:pt x="459" y="717"/>
                </a:lnTo>
                <a:lnTo>
                  <a:pt x="462" y="709"/>
                </a:lnTo>
                <a:lnTo>
                  <a:pt x="466" y="702"/>
                </a:lnTo>
                <a:lnTo>
                  <a:pt x="471" y="695"/>
                </a:lnTo>
                <a:lnTo>
                  <a:pt x="477" y="688"/>
                </a:lnTo>
                <a:lnTo>
                  <a:pt x="483" y="683"/>
                </a:lnTo>
                <a:lnTo>
                  <a:pt x="490" y="677"/>
                </a:lnTo>
                <a:lnTo>
                  <a:pt x="497" y="673"/>
                </a:lnTo>
                <a:lnTo>
                  <a:pt x="504" y="669"/>
                </a:lnTo>
                <a:lnTo>
                  <a:pt x="504" y="669"/>
                </a:lnTo>
                <a:lnTo>
                  <a:pt x="504" y="669"/>
                </a:lnTo>
                <a:lnTo>
                  <a:pt x="513" y="666"/>
                </a:lnTo>
                <a:lnTo>
                  <a:pt x="520" y="664"/>
                </a:lnTo>
                <a:lnTo>
                  <a:pt x="528" y="664"/>
                </a:lnTo>
                <a:lnTo>
                  <a:pt x="537" y="663"/>
                </a:lnTo>
                <a:lnTo>
                  <a:pt x="545" y="664"/>
                </a:lnTo>
                <a:lnTo>
                  <a:pt x="554" y="665"/>
                </a:lnTo>
                <a:lnTo>
                  <a:pt x="562" y="667"/>
                </a:lnTo>
                <a:lnTo>
                  <a:pt x="569" y="671"/>
                </a:lnTo>
                <a:lnTo>
                  <a:pt x="623" y="696"/>
                </a:lnTo>
                <a:lnTo>
                  <a:pt x="698" y="623"/>
                </a:lnTo>
                <a:lnTo>
                  <a:pt x="671" y="569"/>
                </a:lnTo>
                <a:lnTo>
                  <a:pt x="671" y="569"/>
                </a:lnTo>
                <a:lnTo>
                  <a:pt x="669" y="561"/>
                </a:lnTo>
                <a:lnTo>
                  <a:pt x="666" y="553"/>
                </a:lnTo>
                <a:lnTo>
                  <a:pt x="664" y="545"/>
                </a:lnTo>
                <a:lnTo>
                  <a:pt x="664" y="537"/>
                </a:lnTo>
                <a:lnTo>
                  <a:pt x="664" y="528"/>
                </a:lnTo>
                <a:lnTo>
                  <a:pt x="665" y="520"/>
                </a:lnTo>
                <a:lnTo>
                  <a:pt x="668" y="511"/>
                </a:lnTo>
                <a:lnTo>
                  <a:pt x="670" y="503"/>
                </a:lnTo>
                <a:lnTo>
                  <a:pt x="670" y="503"/>
                </a:lnTo>
                <a:lnTo>
                  <a:pt x="670" y="503"/>
                </a:lnTo>
                <a:lnTo>
                  <a:pt x="674" y="496"/>
                </a:lnTo>
                <a:lnTo>
                  <a:pt x="678" y="489"/>
                </a:lnTo>
                <a:lnTo>
                  <a:pt x="683" y="483"/>
                </a:lnTo>
                <a:lnTo>
                  <a:pt x="689" y="475"/>
                </a:lnTo>
                <a:lnTo>
                  <a:pt x="695" y="471"/>
                </a:lnTo>
                <a:lnTo>
                  <a:pt x="702" y="466"/>
                </a:lnTo>
                <a:lnTo>
                  <a:pt x="710" y="462"/>
                </a:lnTo>
                <a:lnTo>
                  <a:pt x="717" y="459"/>
                </a:lnTo>
                <a:lnTo>
                  <a:pt x="773" y="438"/>
                </a:lnTo>
                <a:close/>
                <a:moveTo>
                  <a:pt x="387" y="528"/>
                </a:moveTo>
                <a:lnTo>
                  <a:pt x="387" y="528"/>
                </a:lnTo>
                <a:lnTo>
                  <a:pt x="372" y="527"/>
                </a:lnTo>
                <a:lnTo>
                  <a:pt x="358" y="526"/>
                </a:lnTo>
                <a:lnTo>
                  <a:pt x="345" y="522"/>
                </a:lnTo>
                <a:lnTo>
                  <a:pt x="332" y="517"/>
                </a:lnTo>
                <a:lnTo>
                  <a:pt x="320" y="511"/>
                </a:lnTo>
                <a:lnTo>
                  <a:pt x="308" y="504"/>
                </a:lnTo>
                <a:lnTo>
                  <a:pt x="297" y="496"/>
                </a:lnTo>
                <a:lnTo>
                  <a:pt x="287" y="486"/>
                </a:lnTo>
                <a:lnTo>
                  <a:pt x="278" y="477"/>
                </a:lnTo>
                <a:lnTo>
                  <a:pt x="269" y="466"/>
                </a:lnTo>
                <a:lnTo>
                  <a:pt x="262" y="454"/>
                </a:lnTo>
                <a:lnTo>
                  <a:pt x="256" y="442"/>
                </a:lnTo>
                <a:lnTo>
                  <a:pt x="251" y="429"/>
                </a:lnTo>
                <a:lnTo>
                  <a:pt x="249" y="415"/>
                </a:lnTo>
                <a:lnTo>
                  <a:pt x="246" y="401"/>
                </a:lnTo>
                <a:lnTo>
                  <a:pt x="245" y="387"/>
                </a:lnTo>
                <a:lnTo>
                  <a:pt x="245" y="387"/>
                </a:lnTo>
                <a:lnTo>
                  <a:pt x="246" y="372"/>
                </a:lnTo>
                <a:lnTo>
                  <a:pt x="249" y="358"/>
                </a:lnTo>
                <a:lnTo>
                  <a:pt x="251" y="345"/>
                </a:lnTo>
                <a:lnTo>
                  <a:pt x="256" y="331"/>
                </a:lnTo>
                <a:lnTo>
                  <a:pt x="262" y="319"/>
                </a:lnTo>
                <a:lnTo>
                  <a:pt x="269" y="307"/>
                </a:lnTo>
                <a:lnTo>
                  <a:pt x="278" y="297"/>
                </a:lnTo>
                <a:lnTo>
                  <a:pt x="287" y="286"/>
                </a:lnTo>
                <a:lnTo>
                  <a:pt x="297" y="277"/>
                </a:lnTo>
                <a:lnTo>
                  <a:pt x="308" y="269"/>
                </a:lnTo>
                <a:lnTo>
                  <a:pt x="320" y="262"/>
                </a:lnTo>
                <a:lnTo>
                  <a:pt x="332" y="256"/>
                </a:lnTo>
                <a:lnTo>
                  <a:pt x="345" y="251"/>
                </a:lnTo>
                <a:lnTo>
                  <a:pt x="358" y="247"/>
                </a:lnTo>
                <a:lnTo>
                  <a:pt x="372" y="245"/>
                </a:lnTo>
                <a:lnTo>
                  <a:pt x="387" y="245"/>
                </a:lnTo>
                <a:lnTo>
                  <a:pt x="387" y="245"/>
                </a:lnTo>
                <a:lnTo>
                  <a:pt x="401" y="245"/>
                </a:lnTo>
                <a:lnTo>
                  <a:pt x="416" y="247"/>
                </a:lnTo>
                <a:lnTo>
                  <a:pt x="429" y="251"/>
                </a:lnTo>
                <a:lnTo>
                  <a:pt x="442" y="256"/>
                </a:lnTo>
                <a:lnTo>
                  <a:pt x="455" y="262"/>
                </a:lnTo>
                <a:lnTo>
                  <a:pt x="466" y="269"/>
                </a:lnTo>
                <a:lnTo>
                  <a:pt x="477" y="277"/>
                </a:lnTo>
                <a:lnTo>
                  <a:pt x="488" y="286"/>
                </a:lnTo>
                <a:lnTo>
                  <a:pt x="496" y="297"/>
                </a:lnTo>
                <a:lnTo>
                  <a:pt x="504" y="307"/>
                </a:lnTo>
                <a:lnTo>
                  <a:pt x="512" y="319"/>
                </a:lnTo>
                <a:lnTo>
                  <a:pt x="518" y="331"/>
                </a:lnTo>
                <a:lnTo>
                  <a:pt x="522" y="345"/>
                </a:lnTo>
                <a:lnTo>
                  <a:pt x="526" y="358"/>
                </a:lnTo>
                <a:lnTo>
                  <a:pt x="528" y="372"/>
                </a:lnTo>
                <a:lnTo>
                  <a:pt x="528" y="387"/>
                </a:lnTo>
                <a:lnTo>
                  <a:pt x="528" y="387"/>
                </a:lnTo>
                <a:lnTo>
                  <a:pt x="528" y="401"/>
                </a:lnTo>
                <a:lnTo>
                  <a:pt x="526" y="415"/>
                </a:lnTo>
                <a:lnTo>
                  <a:pt x="522" y="429"/>
                </a:lnTo>
                <a:lnTo>
                  <a:pt x="518" y="442"/>
                </a:lnTo>
                <a:lnTo>
                  <a:pt x="512" y="454"/>
                </a:lnTo>
                <a:lnTo>
                  <a:pt x="504" y="466"/>
                </a:lnTo>
                <a:lnTo>
                  <a:pt x="496" y="477"/>
                </a:lnTo>
                <a:lnTo>
                  <a:pt x="488" y="486"/>
                </a:lnTo>
                <a:lnTo>
                  <a:pt x="477" y="496"/>
                </a:lnTo>
                <a:lnTo>
                  <a:pt x="466" y="504"/>
                </a:lnTo>
                <a:lnTo>
                  <a:pt x="455" y="511"/>
                </a:lnTo>
                <a:lnTo>
                  <a:pt x="442" y="517"/>
                </a:lnTo>
                <a:lnTo>
                  <a:pt x="429" y="522"/>
                </a:lnTo>
                <a:lnTo>
                  <a:pt x="416" y="526"/>
                </a:lnTo>
                <a:lnTo>
                  <a:pt x="401" y="527"/>
                </a:lnTo>
                <a:lnTo>
                  <a:pt x="387" y="528"/>
                </a:lnTo>
                <a:lnTo>
                  <a:pt x="387" y="528"/>
                </a:lnTo>
                <a:close/>
                <a:moveTo>
                  <a:pt x="1122" y="744"/>
                </a:moveTo>
                <a:lnTo>
                  <a:pt x="1122" y="689"/>
                </a:lnTo>
                <a:lnTo>
                  <a:pt x="1092" y="678"/>
                </a:lnTo>
                <a:lnTo>
                  <a:pt x="1092" y="678"/>
                </a:lnTo>
                <a:lnTo>
                  <a:pt x="1085" y="675"/>
                </a:lnTo>
                <a:lnTo>
                  <a:pt x="1078" y="670"/>
                </a:lnTo>
                <a:lnTo>
                  <a:pt x="1072" y="663"/>
                </a:lnTo>
                <a:lnTo>
                  <a:pt x="1067" y="654"/>
                </a:lnTo>
                <a:lnTo>
                  <a:pt x="1067" y="654"/>
                </a:lnTo>
                <a:lnTo>
                  <a:pt x="1067" y="654"/>
                </a:lnTo>
                <a:lnTo>
                  <a:pt x="1065" y="646"/>
                </a:lnTo>
                <a:lnTo>
                  <a:pt x="1065" y="637"/>
                </a:lnTo>
                <a:lnTo>
                  <a:pt x="1066" y="628"/>
                </a:lnTo>
                <a:lnTo>
                  <a:pt x="1068" y="619"/>
                </a:lnTo>
                <a:lnTo>
                  <a:pt x="1083" y="591"/>
                </a:lnTo>
                <a:lnTo>
                  <a:pt x="1043" y="552"/>
                </a:lnTo>
                <a:lnTo>
                  <a:pt x="1014" y="565"/>
                </a:lnTo>
                <a:lnTo>
                  <a:pt x="1014" y="565"/>
                </a:lnTo>
                <a:lnTo>
                  <a:pt x="1006" y="569"/>
                </a:lnTo>
                <a:lnTo>
                  <a:pt x="997" y="570"/>
                </a:lnTo>
                <a:lnTo>
                  <a:pt x="988" y="569"/>
                </a:lnTo>
                <a:lnTo>
                  <a:pt x="979" y="567"/>
                </a:lnTo>
                <a:lnTo>
                  <a:pt x="979" y="567"/>
                </a:lnTo>
                <a:lnTo>
                  <a:pt x="979" y="567"/>
                </a:lnTo>
                <a:lnTo>
                  <a:pt x="971" y="562"/>
                </a:lnTo>
                <a:lnTo>
                  <a:pt x="965" y="557"/>
                </a:lnTo>
                <a:lnTo>
                  <a:pt x="959" y="550"/>
                </a:lnTo>
                <a:lnTo>
                  <a:pt x="955" y="541"/>
                </a:lnTo>
                <a:lnTo>
                  <a:pt x="945" y="511"/>
                </a:lnTo>
                <a:lnTo>
                  <a:pt x="889" y="511"/>
                </a:lnTo>
                <a:lnTo>
                  <a:pt x="879" y="541"/>
                </a:lnTo>
                <a:lnTo>
                  <a:pt x="879" y="541"/>
                </a:lnTo>
                <a:lnTo>
                  <a:pt x="875" y="550"/>
                </a:lnTo>
                <a:lnTo>
                  <a:pt x="869" y="557"/>
                </a:lnTo>
                <a:lnTo>
                  <a:pt x="863" y="562"/>
                </a:lnTo>
                <a:lnTo>
                  <a:pt x="855" y="567"/>
                </a:lnTo>
                <a:lnTo>
                  <a:pt x="855" y="567"/>
                </a:lnTo>
                <a:lnTo>
                  <a:pt x="855" y="567"/>
                </a:lnTo>
                <a:lnTo>
                  <a:pt x="846" y="569"/>
                </a:lnTo>
                <a:lnTo>
                  <a:pt x="838" y="570"/>
                </a:lnTo>
                <a:lnTo>
                  <a:pt x="828" y="569"/>
                </a:lnTo>
                <a:lnTo>
                  <a:pt x="820" y="565"/>
                </a:lnTo>
                <a:lnTo>
                  <a:pt x="791" y="552"/>
                </a:lnTo>
                <a:lnTo>
                  <a:pt x="753" y="591"/>
                </a:lnTo>
                <a:lnTo>
                  <a:pt x="766" y="619"/>
                </a:lnTo>
                <a:lnTo>
                  <a:pt x="766" y="619"/>
                </a:lnTo>
                <a:lnTo>
                  <a:pt x="770" y="628"/>
                </a:lnTo>
                <a:lnTo>
                  <a:pt x="770" y="637"/>
                </a:lnTo>
                <a:lnTo>
                  <a:pt x="770" y="646"/>
                </a:lnTo>
                <a:lnTo>
                  <a:pt x="767" y="654"/>
                </a:lnTo>
                <a:lnTo>
                  <a:pt x="767" y="654"/>
                </a:lnTo>
                <a:lnTo>
                  <a:pt x="767" y="654"/>
                </a:lnTo>
                <a:lnTo>
                  <a:pt x="762" y="663"/>
                </a:lnTo>
                <a:lnTo>
                  <a:pt x="756" y="670"/>
                </a:lnTo>
                <a:lnTo>
                  <a:pt x="750" y="675"/>
                </a:lnTo>
                <a:lnTo>
                  <a:pt x="742" y="678"/>
                </a:lnTo>
                <a:lnTo>
                  <a:pt x="712" y="689"/>
                </a:lnTo>
                <a:lnTo>
                  <a:pt x="712" y="744"/>
                </a:lnTo>
                <a:lnTo>
                  <a:pt x="742" y="755"/>
                </a:lnTo>
                <a:lnTo>
                  <a:pt x="742" y="755"/>
                </a:lnTo>
                <a:lnTo>
                  <a:pt x="750" y="759"/>
                </a:lnTo>
                <a:lnTo>
                  <a:pt x="756" y="765"/>
                </a:lnTo>
                <a:lnTo>
                  <a:pt x="762" y="772"/>
                </a:lnTo>
                <a:lnTo>
                  <a:pt x="767" y="779"/>
                </a:lnTo>
                <a:lnTo>
                  <a:pt x="767" y="779"/>
                </a:lnTo>
                <a:lnTo>
                  <a:pt x="767" y="779"/>
                </a:lnTo>
                <a:lnTo>
                  <a:pt x="770" y="787"/>
                </a:lnTo>
                <a:lnTo>
                  <a:pt x="770" y="797"/>
                </a:lnTo>
                <a:lnTo>
                  <a:pt x="770" y="805"/>
                </a:lnTo>
                <a:lnTo>
                  <a:pt x="766" y="814"/>
                </a:lnTo>
                <a:lnTo>
                  <a:pt x="753" y="843"/>
                </a:lnTo>
                <a:lnTo>
                  <a:pt x="791" y="882"/>
                </a:lnTo>
                <a:lnTo>
                  <a:pt x="820" y="868"/>
                </a:lnTo>
                <a:lnTo>
                  <a:pt x="820" y="868"/>
                </a:lnTo>
                <a:lnTo>
                  <a:pt x="828" y="865"/>
                </a:lnTo>
                <a:lnTo>
                  <a:pt x="838" y="864"/>
                </a:lnTo>
                <a:lnTo>
                  <a:pt x="846" y="864"/>
                </a:lnTo>
                <a:lnTo>
                  <a:pt x="855" y="867"/>
                </a:lnTo>
                <a:lnTo>
                  <a:pt x="855" y="867"/>
                </a:lnTo>
                <a:lnTo>
                  <a:pt x="855" y="867"/>
                </a:lnTo>
                <a:lnTo>
                  <a:pt x="863" y="871"/>
                </a:lnTo>
                <a:lnTo>
                  <a:pt x="869" y="877"/>
                </a:lnTo>
                <a:lnTo>
                  <a:pt x="875" y="885"/>
                </a:lnTo>
                <a:lnTo>
                  <a:pt x="879" y="893"/>
                </a:lnTo>
                <a:lnTo>
                  <a:pt x="889" y="922"/>
                </a:lnTo>
                <a:lnTo>
                  <a:pt x="945" y="922"/>
                </a:lnTo>
                <a:lnTo>
                  <a:pt x="955" y="893"/>
                </a:lnTo>
                <a:lnTo>
                  <a:pt x="955" y="893"/>
                </a:lnTo>
                <a:lnTo>
                  <a:pt x="959" y="885"/>
                </a:lnTo>
                <a:lnTo>
                  <a:pt x="965" y="877"/>
                </a:lnTo>
                <a:lnTo>
                  <a:pt x="971" y="871"/>
                </a:lnTo>
                <a:lnTo>
                  <a:pt x="979" y="867"/>
                </a:lnTo>
                <a:lnTo>
                  <a:pt x="979" y="867"/>
                </a:lnTo>
                <a:lnTo>
                  <a:pt x="979" y="867"/>
                </a:lnTo>
                <a:lnTo>
                  <a:pt x="988" y="864"/>
                </a:lnTo>
                <a:lnTo>
                  <a:pt x="997" y="864"/>
                </a:lnTo>
                <a:lnTo>
                  <a:pt x="1006" y="865"/>
                </a:lnTo>
                <a:lnTo>
                  <a:pt x="1014" y="868"/>
                </a:lnTo>
                <a:lnTo>
                  <a:pt x="1043" y="882"/>
                </a:lnTo>
                <a:lnTo>
                  <a:pt x="1083" y="843"/>
                </a:lnTo>
                <a:lnTo>
                  <a:pt x="1068" y="814"/>
                </a:lnTo>
                <a:lnTo>
                  <a:pt x="1068" y="814"/>
                </a:lnTo>
                <a:lnTo>
                  <a:pt x="1066" y="805"/>
                </a:lnTo>
                <a:lnTo>
                  <a:pt x="1065" y="797"/>
                </a:lnTo>
                <a:lnTo>
                  <a:pt x="1065" y="787"/>
                </a:lnTo>
                <a:lnTo>
                  <a:pt x="1067" y="779"/>
                </a:lnTo>
                <a:lnTo>
                  <a:pt x="1067" y="779"/>
                </a:lnTo>
                <a:lnTo>
                  <a:pt x="1067" y="779"/>
                </a:lnTo>
                <a:lnTo>
                  <a:pt x="1072" y="772"/>
                </a:lnTo>
                <a:lnTo>
                  <a:pt x="1078" y="765"/>
                </a:lnTo>
                <a:lnTo>
                  <a:pt x="1085" y="759"/>
                </a:lnTo>
                <a:lnTo>
                  <a:pt x="1092" y="755"/>
                </a:lnTo>
                <a:lnTo>
                  <a:pt x="1122" y="744"/>
                </a:lnTo>
                <a:close/>
                <a:moveTo>
                  <a:pt x="917" y="792"/>
                </a:moveTo>
                <a:lnTo>
                  <a:pt x="917" y="792"/>
                </a:lnTo>
                <a:lnTo>
                  <a:pt x="910" y="792"/>
                </a:lnTo>
                <a:lnTo>
                  <a:pt x="901" y="791"/>
                </a:lnTo>
                <a:lnTo>
                  <a:pt x="894" y="789"/>
                </a:lnTo>
                <a:lnTo>
                  <a:pt x="888" y="786"/>
                </a:lnTo>
                <a:lnTo>
                  <a:pt x="875" y="779"/>
                </a:lnTo>
                <a:lnTo>
                  <a:pt x="864" y="771"/>
                </a:lnTo>
                <a:lnTo>
                  <a:pt x="855" y="759"/>
                </a:lnTo>
                <a:lnTo>
                  <a:pt x="847" y="747"/>
                </a:lnTo>
                <a:lnTo>
                  <a:pt x="845" y="739"/>
                </a:lnTo>
                <a:lnTo>
                  <a:pt x="844" y="732"/>
                </a:lnTo>
                <a:lnTo>
                  <a:pt x="843" y="725"/>
                </a:lnTo>
                <a:lnTo>
                  <a:pt x="841" y="717"/>
                </a:lnTo>
                <a:lnTo>
                  <a:pt x="841" y="717"/>
                </a:lnTo>
                <a:lnTo>
                  <a:pt x="843" y="709"/>
                </a:lnTo>
                <a:lnTo>
                  <a:pt x="844" y="702"/>
                </a:lnTo>
                <a:lnTo>
                  <a:pt x="845" y="695"/>
                </a:lnTo>
                <a:lnTo>
                  <a:pt x="847" y="688"/>
                </a:lnTo>
                <a:lnTo>
                  <a:pt x="855" y="675"/>
                </a:lnTo>
                <a:lnTo>
                  <a:pt x="864" y="664"/>
                </a:lnTo>
                <a:lnTo>
                  <a:pt x="875" y="654"/>
                </a:lnTo>
                <a:lnTo>
                  <a:pt x="888" y="647"/>
                </a:lnTo>
                <a:lnTo>
                  <a:pt x="894" y="645"/>
                </a:lnTo>
                <a:lnTo>
                  <a:pt x="901" y="643"/>
                </a:lnTo>
                <a:lnTo>
                  <a:pt x="910" y="642"/>
                </a:lnTo>
                <a:lnTo>
                  <a:pt x="917" y="641"/>
                </a:lnTo>
                <a:lnTo>
                  <a:pt x="917" y="641"/>
                </a:lnTo>
                <a:lnTo>
                  <a:pt x="925" y="642"/>
                </a:lnTo>
                <a:lnTo>
                  <a:pt x="933" y="643"/>
                </a:lnTo>
                <a:lnTo>
                  <a:pt x="940" y="645"/>
                </a:lnTo>
                <a:lnTo>
                  <a:pt x="947" y="647"/>
                </a:lnTo>
                <a:lnTo>
                  <a:pt x="959" y="654"/>
                </a:lnTo>
                <a:lnTo>
                  <a:pt x="970" y="664"/>
                </a:lnTo>
                <a:lnTo>
                  <a:pt x="979" y="675"/>
                </a:lnTo>
                <a:lnTo>
                  <a:pt x="987" y="688"/>
                </a:lnTo>
                <a:lnTo>
                  <a:pt x="989" y="695"/>
                </a:lnTo>
                <a:lnTo>
                  <a:pt x="991" y="702"/>
                </a:lnTo>
                <a:lnTo>
                  <a:pt x="993" y="709"/>
                </a:lnTo>
                <a:lnTo>
                  <a:pt x="993" y="717"/>
                </a:lnTo>
                <a:lnTo>
                  <a:pt x="993" y="717"/>
                </a:lnTo>
                <a:lnTo>
                  <a:pt x="993" y="725"/>
                </a:lnTo>
                <a:lnTo>
                  <a:pt x="991" y="732"/>
                </a:lnTo>
                <a:lnTo>
                  <a:pt x="989" y="739"/>
                </a:lnTo>
                <a:lnTo>
                  <a:pt x="987" y="747"/>
                </a:lnTo>
                <a:lnTo>
                  <a:pt x="979" y="759"/>
                </a:lnTo>
                <a:lnTo>
                  <a:pt x="970" y="771"/>
                </a:lnTo>
                <a:lnTo>
                  <a:pt x="959" y="779"/>
                </a:lnTo>
                <a:lnTo>
                  <a:pt x="947" y="786"/>
                </a:lnTo>
                <a:lnTo>
                  <a:pt x="940" y="789"/>
                </a:lnTo>
                <a:lnTo>
                  <a:pt x="933" y="791"/>
                </a:lnTo>
                <a:lnTo>
                  <a:pt x="925" y="792"/>
                </a:lnTo>
                <a:lnTo>
                  <a:pt x="917" y="792"/>
                </a:lnTo>
                <a:lnTo>
                  <a:pt x="917" y="792"/>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dirty="0">
              <a:solidFill>
                <a:sysClr val="windowText" lastClr="000000"/>
              </a:solidFill>
            </a:endParaRPr>
          </a:p>
        </p:txBody>
      </p:sp>
      <p:sp>
        <p:nvSpPr>
          <p:cNvPr id="53" name="Freeform 380"/>
          <p:cNvSpPr>
            <a:spLocks noEditPoints="1"/>
          </p:cNvSpPr>
          <p:nvPr/>
        </p:nvSpPr>
        <p:spPr bwMode="auto">
          <a:xfrm>
            <a:off x="1730335" y="3518457"/>
            <a:ext cx="216024" cy="162018"/>
          </a:xfrm>
          <a:custGeom>
            <a:avLst/>
            <a:gdLst>
              <a:gd name="T0" fmla="*/ 695 w 1122"/>
              <a:gd name="T1" fmla="*/ 303 h 922"/>
              <a:gd name="T2" fmla="*/ 670 w 1122"/>
              <a:gd name="T3" fmla="*/ 269 h 922"/>
              <a:gd name="T4" fmla="*/ 669 w 1122"/>
              <a:gd name="T5" fmla="*/ 211 h 922"/>
              <a:gd name="T6" fmla="*/ 554 w 1122"/>
              <a:gd name="T7" fmla="*/ 107 h 922"/>
              <a:gd name="T8" fmla="*/ 504 w 1122"/>
              <a:gd name="T9" fmla="*/ 103 h 922"/>
              <a:gd name="T10" fmla="*/ 466 w 1122"/>
              <a:gd name="T11" fmla="*/ 71 h 922"/>
              <a:gd name="T12" fmla="*/ 311 w 1122"/>
              <a:gd name="T13" fmla="*/ 64 h 922"/>
              <a:gd name="T14" fmla="*/ 270 w 1122"/>
              <a:gd name="T15" fmla="*/ 103 h 922"/>
              <a:gd name="T16" fmla="*/ 228 w 1122"/>
              <a:gd name="T17" fmla="*/ 109 h 922"/>
              <a:gd name="T18" fmla="*/ 102 w 1122"/>
              <a:gd name="T19" fmla="*/ 204 h 922"/>
              <a:gd name="T20" fmla="*/ 107 w 1122"/>
              <a:gd name="T21" fmla="*/ 262 h 922"/>
              <a:gd name="T22" fmla="*/ 86 w 1122"/>
              <a:gd name="T23" fmla="*/ 297 h 922"/>
              <a:gd name="T24" fmla="*/ 57 w 1122"/>
              <a:gd name="T25" fmla="*/ 459 h 922"/>
              <a:gd name="T26" fmla="*/ 96 w 1122"/>
              <a:gd name="T27" fmla="*/ 489 h 922"/>
              <a:gd name="T28" fmla="*/ 111 w 1122"/>
              <a:gd name="T29" fmla="*/ 528 h 922"/>
              <a:gd name="T30" fmla="*/ 150 w 1122"/>
              <a:gd name="T31" fmla="*/ 696 h 922"/>
              <a:gd name="T32" fmla="*/ 245 w 1122"/>
              <a:gd name="T33" fmla="*/ 664 h 922"/>
              <a:gd name="T34" fmla="*/ 285 w 1122"/>
              <a:gd name="T35" fmla="*/ 677 h 922"/>
              <a:gd name="T36" fmla="*/ 335 w 1122"/>
              <a:gd name="T37" fmla="*/ 773 h 922"/>
              <a:gd name="T38" fmla="*/ 477 w 1122"/>
              <a:gd name="T39" fmla="*/ 688 h 922"/>
              <a:gd name="T40" fmla="*/ 513 w 1122"/>
              <a:gd name="T41" fmla="*/ 666 h 922"/>
              <a:gd name="T42" fmla="*/ 569 w 1122"/>
              <a:gd name="T43" fmla="*/ 671 h 922"/>
              <a:gd name="T44" fmla="*/ 664 w 1122"/>
              <a:gd name="T45" fmla="*/ 545 h 922"/>
              <a:gd name="T46" fmla="*/ 670 w 1122"/>
              <a:gd name="T47" fmla="*/ 503 h 922"/>
              <a:gd name="T48" fmla="*/ 710 w 1122"/>
              <a:gd name="T49" fmla="*/ 462 h 922"/>
              <a:gd name="T50" fmla="*/ 345 w 1122"/>
              <a:gd name="T51" fmla="*/ 522 h 922"/>
              <a:gd name="T52" fmla="*/ 269 w 1122"/>
              <a:gd name="T53" fmla="*/ 466 h 922"/>
              <a:gd name="T54" fmla="*/ 245 w 1122"/>
              <a:gd name="T55" fmla="*/ 387 h 922"/>
              <a:gd name="T56" fmla="*/ 278 w 1122"/>
              <a:gd name="T57" fmla="*/ 297 h 922"/>
              <a:gd name="T58" fmla="*/ 358 w 1122"/>
              <a:gd name="T59" fmla="*/ 247 h 922"/>
              <a:gd name="T60" fmla="*/ 442 w 1122"/>
              <a:gd name="T61" fmla="*/ 256 h 922"/>
              <a:gd name="T62" fmla="*/ 512 w 1122"/>
              <a:gd name="T63" fmla="*/ 319 h 922"/>
              <a:gd name="T64" fmla="*/ 528 w 1122"/>
              <a:gd name="T65" fmla="*/ 401 h 922"/>
              <a:gd name="T66" fmla="*/ 488 w 1122"/>
              <a:gd name="T67" fmla="*/ 486 h 922"/>
              <a:gd name="T68" fmla="*/ 401 w 1122"/>
              <a:gd name="T69" fmla="*/ 527 h 922"/>
              <a:gd name="T70" fmla="*/ 1085 w 1122"/>
              <a:gd name="T71" fmla="*/ 675 h 922"/>
              <a:gd name="T72" fmla="*/ 1065 w 1122"/>
              <a:gd name="T73" fmla="*/ 637 h 922"/>
              <a:gd name="T74" fmla="*/ 1006 w 1122"/>
              <a:gd name="T75" fmla="*/ 569 h 922"/>
              <a:gd name="T76" fmla="*/ 965 w 1122"/>
              <a:gd name="T77" fmla="*/ 557 h 922"/>
              <a:gd name="T78" fmla="*/ 875 w 1122"/>
              <a:gd name="T79" fmla="*/ 550 h 922"/>
              <a:gd name="T80" fmla="*/ 838 w 1122"/>
              <a:gd name="T81" fmla="*/ 570 h 922"/>
              <a:gd name="T82" fmla="*/ 770 w 1122"/>
              <a:gd name="T83" fmla="*/ 628 h 922"/>
              <a:gd name="T84" fmla="*/ 756 w 1122"/>
              <a:gd name="T85" fmla="*/ 670 h 922"/>
              <a:gd name="T86" fmla="*/ 750 w 1122"/>
              <a:gd name="T87" fmla="*/ 759 h 922"/>
              <a:gd name="T88" fmla="*/ 770 w 1122"/>
              <a:gd name="T89" fmla="*/ 797 h 922"/>
              <a:gd name="T90" fmla="*/ 828 w 1122"/>
              <a:gd name="T91" fmla="*/ 865 h 922"/>
              <a:gd name="T92" fmla="*/ 869 w 1122"/>
              <a:gd name="T93" fmla="*/ 877 h 922"/>
              <a:gd name="T94" fmla="*/ 959 w 1122"/>
              <a:gd name="T95" fmla="*/ 885 h 922"/>
              <a:gd name="T96" fmla="*/ 997 w 1122"/>
              <a:gd name="T97" fmla="*/ 864 h 922"/>
              <a:gd name="T98" fmla="*/ 1066 w 1122"/>
              <a:gd name="T99" fmla="*/ 805 h 922"/>
              <a:gd name="T100" fmla="*/ 1078 w 1122"/>
              <a:gd name="T101" fmla="*/ 765 h 922"/>
              <a:gd name="T102" fmla="*/ 901 w 1122"/>
              <a:gd name="T103" fmla="*/ 791 h 922"/>
              <a:gd name="T104" fmla="*/ 845 w 1122"/>
              <a:gd name="T105" fmla="*/ 739 h 922"/>
              <a:gd name="T106" fmla="*/ 845 w 1122"/>
              <a:gd name="T107" fmla="*/ 695 h 922"/>
              <a:gd name="T108" fmla="*/ 901 w 1122"/>
              <a:gd name="T109" fmla="*/ 643 h 922"/>
              <a:gd name="T110" fmla="*/ 947 w 1122"/>
              <a:gd name="T111" fmla="*/ 647 h 922"/>
              <a:gd name="T112" fmla="*/ 993 w 1122"/>
              <a:gd name="T113" fmla="*/ 709 h 922"/>
              <a:gd name="T114" fmla="*/ 979 w 1122"/>
              <a:gd name="T115" fmla="*/ 759 h 922"/>
              <a:gd name="T116" fmla="*/ 917 w 1122"/>
              <a:gd name="T117" fmla="*/ 79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2" h="922">
                <a:moveTo>
                  <a:pt x="773" y="438"/>
                </a:moveTo>
                <a:lnTo>
                  <a:pt x="773" y="335"/>
                </a:lnTo>
                <a:lnTo>
                  <a:pt x="717" y="315"/>
                </a:lnTo>
                <a:lnTo>
                  <a:pt x="717" y="315"/>
                </a:lnTo>
                <a:lnTo>
                  <a:pt x="710" y="311"/>
                </a:lnTo>
                <a:lnTo>
                  <a:pt x="702" y="307"/>
                </a:lnTo>
                <a:lnTo>
                  <a:pt x="695" y="303"/>
                </a:lnTo>
                <a:lnTo>
                  <a:pt x="689" y="297"/>
                </a:lnTo>
                <a:lnTo>
                  <a:pt x="683" y="291"/>
                </a:lnTo>
                <a:lnTo>
                  <a:pt x="678" y="285"/>
                </a:lnTo>
                <a:lnTo>
                  <a:pt x="674" y="277"/>
                </a:lnTo>
                <a:lnTo>
                  <a:pt x="670" y="269"/>
                </a:lnTo>
                <a:lnTo>
                  <a:pt x="670" y="269"/>
                </a:lnTo>
                <a:lnTo>
                  <a:pt x="670" y="269"/>
                </a:lnTo>
                <a:lnTo>
                  <a:pt x="668" y="262"/>
                </a:lnTo>
                <a:lnTo>
                  <a:pt x="665" y="253"/>
                </a:lnTo>
                <a:lnTo>
                  <a:pt x="664" y="245"/>
                </a:lnTo>
                <a:lnTo>
                  <a:pt x="664" y="237"/>
                </a:lnTo>
                <a:lnTo>
                  <a:pt x="664" y="228"/>
                </a:lnTo>
                <a:lnTo>
                  <a:pt x="666" y="220"/>
                </a:lnTo>
                <a:lnTo>
                  <a:pt x="669" y="211"/>
                </a:lnTo>
                <a:lnTo>
                  <a:pt x="671" y="204"/>
                </a:lnTo>
                <a:lnTo>
                  <a:pt x="698" y="150"/>
                </a:lnTo>
                <a:lnTo>
                  <a:pt x="623" y="76"/>
                </a:lnTo>
                <a:lnTo>
                  <a:pt x="569" y="102"/>
                </a:lnTo>
                <a:lnTo>
                  <a:pt x="569" y="102"/>
                </a:lnTo>
                <a:lnTo>
                  <a:pt x="562" y="106"/>
                </a:lnTo>
                <a:lnTo>
                  <a:pt x="554" y="107"/>
                </a:lnTo>
                <a:lnTo>
                  <a:pt x="545" y="109"/>
                </a:lnTo>
                <a:lnTo>
                  <a:pt x="537" y="109"/>
                </a:lnTo>
                <a:lnTo>
                  <a:pt x="528" y="109"/>
                </a:lnTo>
                <a:lnTo>
                  <a:pt x="520" y="108"/>
                </a:lnTo>
                <a:lnTo>
                  <a:pt x="513" y="106"/>
                </a:lnTo>
                <a:lnTo>
                  <a:pt x="504" y="103"/>
                </a:lnTo>
                <a:lnTo>
                  <a:pt x="504" y="103"/>
                </a:lnTo>
                <a:lnTo>
                  <a:pt x="504" y="103"/>
                </a:lnTo>
                <a:lnTo>
                  <a:pt x="496" y="100"/>
                </a:lnTo>
                <a:lnTo>
                  <a:pt x="489" y="95"/>
                </a:lnTo>
                <a:lnTo>
                  <a:pt x="483" y="90"/>
                </a:lnTo>
                <a:lnTo>
                  <a:pt x="477" y="84"/>
                </a:lnTo>
                <a:lnTo>
                  <a:pt x="471" y="78"/>
                </a:lnTo>
                <a:lnTo>
                  <a:pt x="466" y="71"/>
                </a:lnTo>
                <a:lnTo>
                  <a:pt x="462" y="64"/>
                </a:lnTo>
                <a:lnTo>
                  <a:pt x="459" y="57"/>
                </a:lnTo>
                <a:lnTo>
                  <a:pt x="440" y="0"/>
                </a:lnTo>
                <a:lnTo>
                  <a:pt x="335" y="0"/>
                </a:lnTo>
                <a:lnTo>
                  <a:pt x="315" y="57"/>
                </a:lnTo>
                <a:lnTo>
                  <a:pt x="315" y="57"/>
                </a:lnTo>
                <a:lnTo>
                  <a:pt x="311" y="64"/>
                </a:lnTo>
                <a:lnTo>
                  <a:pt x="308" y="71"/>
                </a:lnTo>
                <a:lnTo>
                  <a:pt x="303" y="78"/>
                </a:lnTo>
                <a:lnTo>
                  <a:pt x="298" y="84"/>
                </a:lnTo>
                <a:lnTo>
                  <a:pt x="292" y="90"/>
                </a:lnTo>
                <a:lnTo>
                  <a:pt x="285" y="95"/>
                </a:lnTo>
                <a:lnTo>
                  <a:pt x="278" y="100"/>
                </a:lnTo>
                <a:lnTo>
                  <a:pt x="270" y="103"/>
                </a:lnTo>
                <a:lnTo>
                  <a:pt x="270" y="103"/>
                </a:lnTo>
                <a:lnTo>
                  <a:pt x="270" y="103"/>
                </a:lnTo>
                <a:lnTo>
                  <a:pt x="262" y="106"/>
                </a:lnTo>
                <a:lnTo>
                  <a:pt x="254" y="108"/>
                </a:lnTo>
                <a:lnTo>
                  <a:pt x="245" y="109"/>
                </a:lnTo>
                <a:lnTo>
                  <a:pt x="237" y="109"/>
                </a:lnTo>
                <a:lnTo>
                  <a:pt x="228" y="109"/>
                </a:lnTo>
                <a:lnTo>
                  <a:pt x="220" y="107"/>
                </a:lnTo>
                <a:lnTo>
                  <a:pt x="213" y="106"/>
                </a:lnTo>
                <a:lnTo>
                  <a:pt x="204" y="102"/>
                </a:lnTo>
                <a:lnTo>
                  <a:pt x="150" y="76"/>
                </a:lnTo>
                <a:lnTo>
                  <a:pt x="77" y="150"/>
                </a:lnTo>
                <a:lnTo>
                  <a:pt x="102" y="204"/>
                </a:lnTo>
                <a:lnTo>
                  <a:pt x="102" y="204"/>
                </a:lnTo>
                <a:lnTo>
                  <a:pt x="106" y="211"/>
                </a:lnTo>
                <a:lnTo>
                  <a:pt x="108" y="220"/>
                </a:lnTo>
                <a:lnTo>
                  <a:pt x="110" y="228"/>
                </a:lnTo>
                <a:lnTo>
                  <a:pt x="111" y="237"/>
                </a:lnTo>
                <a:lnTo>
                  <a:pt x="111" y="245"/>
                </a:lnTo>
                <a:lnTo>
                  <a:pt x="110" y="253"/>
                </a:lnTo>
                <a:lnTo>
                  <a:pt x="107" y="262"/>
                </a:lnTo>
                <a:lnTo>
                  <a:pt x="105" y="269"/>
                </a:lnTo>
                <a:lnTo>
                  <a:pt x="105" y="269"/>
                </a:lnTo>
                <a:lnTo>
                  <a:pt x="105" y="269"/>
                </a:lnTo>
                <a:lnTo>
                  <a:pt x="101" y="277"/>
                </a:lnTo>
                <a:lnTo>
                  <a:pt x="96" y="285"/>
                </a:lnTo>
                <a:lnTo>
                  <a:pt x="92" y="291"/>
                </a:lnTo>
                <a:lnTo>
                  <a:pt x="86" y="297"/>
                </a:lnTo>
                <a:lnTo>
                  <a:pt x="80" y="303"/>
                </a:lnTo>
                <a:lnTo>
                  <a:pt x="72" y="307"/>
                </a:lnTo>
                <a:lnTo>
                  <a:pt x="65" y="311"/>
                </a:lnTo>
                <a:lnTo>
                  <a:pt x="57" y="315"/>
                </a:lnTo>
                <a:lnTo>
                  <a:pt x="0" y="335"/>
                </a:lnTo>
                <a:lnTo>
                  <a:pt x="0" y="438"/>
                </a:lnTo>
                <a:lnTo>
                  <a:pt x="57" y="459"/>
                </a:lnTo>
                <a:lnTo>
                  <a:pt x="57" y="459"/>
                </a:lnTo>
                <a:lnTo>
                  <a:pt x="65" y="462"/>
                </a:lnTo>
                <a:lnTo>
                  <a:pt x="72" y="466"/>
                </a:lnTo>
                <a:lnTo>
                  <a:pt x="78" y="471"/>
                </a:lnTo>
                <a:lnTo>
                  <a:pt x="86" y="475"/>
                </a:lnTo>
                <a:lnTo>
                  <a:pt x="92" y="483"/>
                </a:lnTo>
                <a:lnTo>
                  <a:pt x="96" y="489"/>
                </a:lnTo>
                <a:lnTo>
                  <a:pt x="101" y="496"/>
                </a:lnTo>
                <a:lnTo>
                  <a:pt x="105" y="503"/>
                </a:lnTo>
                <a:lnTo>
                  <a:pt x="105" y="503"/>
                </a:lnTo>
                <a:lnTo>
                  <a:pt x="105" y="503"/>
                </a:lnTo>
                <a:lnTo>
                  <a:pt x="107" y="511"/>
                </a:lnTo>
                <a:lnTo>
                  <a:pt x="110" y="520"/>
                </a:lnTo>
                <a:lnTo>
                  <a:pt x="111" y="528"/>
                </a:lnTo>
                <a:lnTo>
                  <a:pt x="111" y="537"/>
                </a:lnTo>
                <a:lnTo>
                  <a:pt x="110" y="545"/>
                </a:lnTo>
                <a:lnTo>
                  <a:pt x="108" y="553"/>
                </a:lnTo>
                <a:lnTo>
                  <a:pt x="106" y="561"/>
                </a:lnTo>
                <a:lnTo>
                  <a:pt x="102" y="569"/>
                </a:lnTo>
                <a:lnTo>
                  <a:pt x="77" y="623"/>
                </a:lnTo>
                <a:lnTo>
                  <a:pt x="150" y="696"/>
                </a:lnTo>
                <a:lnTo>
                  <a:pt x="204" y="671"/>
                </a:lnTo>
                <a:lnTo>
                  <a:pt x="204" y="671"/>
                </a:lnTo>
                <a:lnTo>
                  <a:pt x="213" y="667"/>
                </a:lnTo>
                <a:lnTo>
                  <a:pt x="220" y="665"/>
                </a:lnTo>
                <a:lnTo>
                  <a:pt x="228" y="664"/>
                </a:lnTo>
                <a:lnTo>
                  <a:pt x="237" y="663"/>
                </a:lnTo>
                <a:lnTo>
                  <a:pt x="245" y="664"/>
                </a:lnTo>
                <a:lnTo>
                  <a:pt x="254" y="665"/>
                </a:lnTo>
                <a:lnTo>
                  <a:pt x="262" y="666"/>
                </a:lnTo>
                <a:lnTo>
                  <a:pt x="270" y="670"/>
                </a:lnTo>
                <a:lnTo>
                  <a:pt x="270" y="670"/>
                </a:lnTo>
                <a:lnTo>
                  <a:pt x="270" y="670"/>
                </a:lnTo>
                <a:lnTo>
                  <a:pt x="278" y="673"/>
                </a:lnTo>
                <a:lnTo>
                  <a:pt x="285" y="677"/>
                </a:lnTo>
                <a:lnTo>
                  <a:pt x="292" y="683"/>
                </a:lnTo>
                <a:lnTo>
                  <a:pt x="298" y="688"/>
                </a:lnTo>
                <a:lnTo>
                  <a:pt x="303" y="695"/>
                </a:lnTo>
                <a:lnTo>
                  <a:pt x="308" y="701"/>
                </a:lnTo>
                <a:lnTo>
                  <a:pt x="311" y="709"/>
                </a:lnTo>
                <a:lnTo>
                  <a:pt x="315" y="717"/>
                </a:lnTo>
                <a:lnTo>
                  <a:pt x="335" y="773"/>
                </a:lnTo>
                <a:lnTo>
                  <a:pt x="440" y="773"/>
                </a:lnTo>
                <a:lnTo>
                  <a:pt x="459" y="717"/>
                </a:lnTo>
                <a:lnTo>
                  <a:pt x="459" y="717"/>
                </a:lnTo>
                <a:lnTo>
                  <a:pt x="462" y="709"/>
                </a:lnTo>
                <a:lnTo>
                  <a:pt x="466" y="702"/>
                </a:lnTo>
                <a:lnTo>
                  <a:pt x="471" y="695"/>
                </a:lnTo>
                <a:lnTo>
                  <a:pt x="477" y="688"/>
                </a:lnTo>
                <a:lnTo>
                  <a:pt x="483" y="683"/>
                </a:lnTo>
                <a:lnTo>
                  <a:pt x="490" y="677"/>
                </a:lnTo>
                <a:lnTo>
                  <a:pt x="497" y="673"/>
                </a:lnTo>
                <a:lnTo>
                  <a:pt x="504" y="669"/>
                </a:lnTo>
                <a:lnTo>
                  <a:pt x="504" y="669"/>
                </a:lnTo>
                <a:lnTo>
                  <a:pt x="504" y="669"/>
                </a:lnTo>
                <a:lnTo>
                  <a:pt x="513" y="666"/>
                </a:lnTo>
                <a:lnTo>
                  <a:pt x="520" y="664"/>
                </a:lnTo>
                <a:lnTo>
                  <a:pt x="528" y="664"/>
                </a:lnTo>
                <a:lnTo>
                  <a:pt x="537" y="663"/>
                </a:lnTo>
                <a:lnTo>
                  <a:pt x="545" y="664"/>
                </a:lnTo>
                <a:lnTo>
                  <a:pt x="554" y="665"/>
                </a:lnTo>
                <a:lnTo>
                  <a:pt x="562" y="667"/>
                </a:lnTo>
                <a:lnTo>
                  <a:pt x="569" y="671"/>
                </a:lnTo>
                <a:lnTo>
                  <a:pt x="623" y="696"/>
                </a:lnTo>
                <a:lnTo>
                  <a:pt x="698" y="623"/>
                </a:lnTo>
                <a:lnTo>
                  <a:pt x="671" y="569"/>
                </a:lnTo>
                <a:lnTo>
                  <a:pt x="671" y="569"/>
                </a:lnTo>
                <a:lnTo>
                  <a:pt x="669" y="561"/>
                </a:lnTo>
                <a:lnTo>
                  <a:pt x="666" y="553"/>
                </a:lnTo>
                <a:lnTo>
                  <a:pt x="664" y="545"/>
                </a:lnTo>
                <a:lnTo>
                  <a:pt x="664" y="537"/>
                </a:lnTo>
                <a:lnTo>
                  <a:pt x="664" y="528"/>
                </a:lnTo>
                <a:lnTo>
                  <a:pt x="665" y="520"/>
                </a:lnTo>
                <a:lnTo>
                  <a:pt x="668" y="511"/>
                </a:lnTo>
                <a:lnTo>
                  <a:pt x="670" y="503"/>
                </a:lnTo>
                <a:lnTo>
                  <a:pt x="670" y="503"/>
                </a:lnTo>
                <a:lnTo>
                  <a:pt x="670" y="503"/>
                </a:lnTo>
                <a:lnTo>
                  <a:pt x="674" y="496"/>
                </a:lnTo>
                <a:lnTo>
                  <a:pt x="678" y="489"/>
                </a:lnTo>
                <a:lnTo>
                  <a:pt x="683" y="483"/>
                </a:lnTo>
                <a:lnTo>
                  <a:pt x="689" y="475"/>
                </a:lnTo>
                <a:lnTo>
                  <a:pt x="695" y="471"/>
                </a:lnTo>
                <a:lnTo>
                  <a:pt x="702" y="466"/>
                </a:lnTo>
                <a:lnTo>
                  <a:pt x="710" y="462"/>
                </a:lnTo>
                <a:lnTo>
                  <a:pt x="717" y="459"/>
                </a:lnTo>
                <a:lnTo>
                  <a:pt x="773" y="438"/>
                </a:lnTo>
                <a:close/>
                <a:moveTo>
                  <a:pt x="387" y="528"/>
                </a:moveTo>
                <a:lnTo>
                  <a:pt x="387" y="528"/>
                </a:lnTo>
                <a:lnTo>
                  <a:pt x="372" y="527"/>
                </a:lnTo>
                <a:lnTo>
                  <a:pt x="358" y="526"/>
                </a:lnTo>
                <a:lnTo>
                  <a:pt x="345" y="522"/>
                </a:lnTo>
                <a:lnTo>
                  <a:pt x="332" y="517"/>
                </a:lnTo>
                <a:lnTo>
                  <a:pt x="320" y="511"/>
                </a:lnTo>
                <a:lnTo>
                  <a:pt x="308" y="504"/>
                </a:lnTo>
                <a:lnTo>
                  <a:pt x="297" y="496"/>
                </a:lnTo>
                <a:lnTo>
                  <a:pt x="287" y="486"/>
                </a:lnTo>
                <a:lnTo>
                  <a:pt x="278" y="477"/>
                </a:lnTo>
                <a:lnTo>
                  <a:pt x="269" y="466"/>
                </a:lnTo>
                <a:lnTo>
                  <a:pt x="262" y="454"/>
                </a:lnTo>
                <a:lnTo>
                  <a:pt x="256" y="442"/>
                </a:lnTo>
                <a:lnTo>
                  <a:pt x="251" y="429"/>
                </a:lnTo>
                <a:lnTo>
                  <a:pt x="249" y="415"/>
                </a:lnTo>
                <a:lnTo>
                  <a:pt x="246" y="401"/>
                </a:lnTo>
                <a:lnTo>
                  <a:pt x="245" y="387"/>
                </a:lnTo>
                <a:lnTo>
                  <a:pt x="245" y="387"/>
                </a:lnTo>
                <a:lnTo>
                  <a:pt x="246" y="372"/>
                </a:lnTo>
                <a:lnTo>
                  <a:pt x="249" y="358"/>
                </a:lnTo>
                <a:lnTo>
                  <a:pt x="251" y="345"/>
                </a:lnTo>
                <a:lnTo>
                  <a:pt x="256" y="331"/>
                </a:lnTo>
                <a:lnTo>
                  <a:pt x="262" y="319"/>
                </a:lnTo>
                <a:lnTo>
                  <a:pt x="269" y="307"/>
                </a:lnTo>
                <a:lnTo>
                  <a:pt x="278" y="297"/>
                </a:lnTo>
                <a:lnTo>
                  <a:pt x="287" y="286"/>
                </a:lnTo>
                <a:lnTo>
                  <a:pt x="297" y="277"/>
                </a:lnTo>
                <a:lnTo>
                  <a:pt x="308" y="269"/>
                </a:lnTo>
                <a:lnTo>
                  <a:pt x="320" y="262"/>
                </a:lnTo>
                <a:lnTo>
                  <a:pt x="332" y="256"/>
                </a:lnTo>
                <a:lnTo>
                  <a:pt x="345" y="251"/>
                </a:lnTo>
                <a:lnTo>
                  <a:pt x="358" y="247"/>
                </a:lnTo>
                <a:lnTo>
                  <a:pt x="372" y="245"/>
                </a:lnTo>
                <a:lnTo>
                  <a:pt x="387" y="245"/>
                </a:lnTo>
                <a:lnTo>
                  <a:pt x="387" y="245"/>
                </a:lnTo>
                <a:lnTo>
                  <a:pt x="401" y="245"/>
                </a:lnTo>
                <a:lnTo>
                  <a:pt x="416" y="247"/>
                </a:lnTo>
                <a:lnTo>
                  <a:pt x="429" y="251"/>
                </a:lnTo>
                <a:lnTo>
                  <a:pt x="442" y="256"/>
                </a:lnTo>
                <a:lnTo>
                  <a:pt x="455" y="262"/>
                </a:lnTo>
                <a:lnTo>
                  <a:pt x="466" y="269"/>
                </a:lnTo>
                <a:lnTo>
                  <a:pt x="477" y="277"/>
                </a:lnTo>
                <a:lnTo>
                  <a:pt x="488" y="286"/>
                </a:lnTo>
                <a:lnTo>
                  <a:pt x="496" y="297"/>
                </a:lnTo>
                <a:lnTo>
                  <a:pt x="504" y="307"/>
                </a:lnTo>
                <a:lnTo>
                  <a:pt x="512" y="319"/>
                </a:lnTo>
                <a:lnTo>
                  <a:pt x="518" y="331"/>
                </a:lnTo>
                <a:lnTo>
                  <a:pt x="522" y="345"/>
                </a:lnTo>
                <a:lnTo>
                  <a:pt x="526" y="358"/>
                </a:lnTo>
                <a:lnTo>
                  <a:pt x="528" y="372"/>
                </a:lnTo>
                <a:lnTo>
                  <a:pt x="528" y="387"/>
                </a:lnTo>
                <a:lnTo>
                  <a:pt x="528" y="387"/>
                </a:lnTo>
                <a:lnTo>
                  <a:pt x="528" y="401"/>
                </a:lnTo>
                <a:lnTo>
                  <a:pt x="526" y="415"/>
                </a:lnTo>
                <a:lnTo>
                  <a:pt x="522" y="429"/>
                </a:lnTo>
                <a:lnTo>
                  <a:pt x="518" y="442"/>
                </a:lnTo>
                <a:lnTo>
                  <a:pt x="512" y="454"/>
                </a:lnTo>
                <a:lnTo>
                  <a:pt x="504" y="466"/>
                </a:lnTo>
                <a:lnTo>
                  <a:pt x="496" y="477"/>
                </a:lnTo>
                <a:lnTo>
                  <a:pt x="488" y="486"/>
                </a:lnTo>
                <a:lnTo>
                  <a:pt x="477" y="496"/>
                </a:lnTo>
                <a:lnTo>
                  <a:pt x="466" y="504"/>
                </a:lnTo>
                <a:lnTo>
                  <a:pt x="455" y="511"/>
                </a:lnTo>
                <a:lnTo>
                  <a:pt x="442" y="517"/>
                </a:lnTo>
                <a:lnTo>
                  <a:pt x="429" y="522"/>
                </a:lnTo>
                <a:lnTo>
                  <a:pt x="416" y="526"/>
                </a:lnTo>
                <a:lnTo>
                  <a:pt x="401" y="527"/>
                </a:lnTo>
                <a:lnTo>
                  <a:pt x="387" y="528"/>
                </a:lnTo>
                <a:lnTo>
                  <a:pt x="387" y="528"/>
                </a:lnTo>
                <a:close/>
                <a:moveTo>
                  <a:pt x="1122" y="744"/>
                </a:moveTo>
                <a:lnTo>
                  <a:pt x="1122" y="689"/>
                </a:lnTo>
                <a:lnTo>
                  <a:pt x="1092" y="678"/>
                </a:lnTo>
                <a:lnTo>
                  <a:pt x="1092" y="678"/>
                </a:lnTo>
                <a:lnTo>
                  <a:pt x="1085" y="675"/>
                </a:lnTo>
                <a:lnTo>
                  <a:pt x="1078" y="670"/>
                </a:lnTo>
                <a:lnTo>
                  <a:pt x="1072" y="663"/>
                </a:lnTo>
                <a:lnTo>
                  <a:pt x="1067" y="654"/>
                </a:lnTo>
                <a:lnTo>
                  <a:pt x="1067" y="654"/>
                </a:lnTo>
                <a:lnTo>
                  <a:pt x="1067" y="654"/>
                </a:lnTo>
                <a:lnTo>
                  <a:pt x="1065" y="646"/>
                </a:lnTo>
                <a:lnTo>
                  <a:pt x="1065" y="637"/>
                </a:lnTo>
                <a:lnTo>
                  <a:pt x="1066" y="628"/>
                </a:lnTo>
                <a:lnTo>
                  <a:pt x="1068" y="619"/>
                </a:lnTo>
                <a:lnTo>
                  <a:pt x="1083" y="591"/>
                </a:lnTo>
                <a:lnTo>
                  <a:pt x="1043" y="552"/>
                </a:lnTo>
                <a:lnTo>
                  <a:pt x="1014" y="565"/>
                </a:lnTo>
                <a:lnTo>
                  <a:pt x="1014" y="565"/>
                </a:lnTo>
                <a:lnTo>
                  <a:pt x="1006" y="569"/>
                </a:lnTo>
                <a:lnTo>
                  <a:pt x="997" y="570"/>
                </a:lnTo>
                <a:lnTo>
                  <a:pt x="988" y="569"/>
                </a:lnTo>
                <a:lnTo>
                  <a:pt x="979" y="567"/>
                </a:lnTo>
                <a:lnTo>
                  <a:pt x="979" y="567"/>
                </a:lnTo>
                <a:lnTo>
                  <a:pt x="979" y="567"/>
                </a:lnTo>
                <a:lnTo>
                  <a:pt x="971" y="562"/>
                </a:lnTo>
                <a:lnTo>
                  <a:pt x="965" y="557"/>
                </a:lnTo>
                <a:lnTo>
                  <a:pt x="959" y="550"/>
                </a:lnTo>
                <a:lnTo>
                  <a:pt x="955" y="541"/>
                </a:lnTo>
                <a:lnTo>
                  <a:pt x="945" y="511"/>
                </a:lnTo>
                <a:lnTo>
                  <a:pt x="889" y="511"/>
                </a:lnTo>
                <a:lnTo>
                  <a:pt x="879" y="541"/>
                </a:lnTo>
                <a:lnTo>
                  <a:pt x="879" y="541"/>
                </a:lnTo>
                <a:lnTo>
                  <a:pt x="875" y="550"/>
                </a:lnTo>
                <a:lnTo>
                  <a:pt x="869" y="557"/>
                </a:lnTo>
                <a:lnTo>
                  <a:pt x="863" y="562"/>
                </a:lnTo>
                <a:lnTo>
                  <a:pt x="855" y="567"/>
                </a:lnTo>
                <a:lnTo>
                  <a:pt x="855" y="567"/>
                </a:lnTo>
                <a:lnTo>
                  <a:pt x="855" y="567"/>
                </a:lnTo>
                <a:lnTo>
                  <a:pt x="846" y="569"/>
                </a:lnTo>
                <a:lnTo>
                  <a:pt x="838" y="570"/>
                </a:lnTo>
                <a:lnTo>
                  <a:pt x="828" y="569"/>
                </a:lnTo>
                <a:lnTo>
                  <a:pt x="820" y="565"/>
                </a:lnTo>
                <a:lnTo>
                  <a:pt x="791" y="552"/>
                </a:lnTo>
                <a:lnTo>
                  <a:pt x="753" y="591"/>
                </a:lnTo>
                <a:lnTo>
                  <a:pt x="766" y="619"/>
                </a:lnTo>
                <a:lnTo>
                  <a:pt x="766" y="619"/>
                </a:lnTo>
                <a:lnTo>
                  <a:pt x="770" y="628"/>
                </a:lnTo>
                <a:lnTo>
                  <a:pt x="770" y="637"/>
                </a:lnTo>
                <a:lnTo>
                  <a:pt x="770" y="646"/>
                </a:lnTo>
                <a:lnTo>
                  <a:pt x="767" y="654"/>
                </a:lnTo>
                <a:lnTo>
                  <a:pt x="767" y="654"/>
                </a:lnTo>
                <a:lnTo>
                  <a:pt x="767" y="654"/>
                </a:lnTo>
                <a:lnTo>
                  <a:pt x="762" y="663"/>
                </a:lnTo>
                <a:lnTo>
                  <a:pt x="756" y="670"/>
                </a:lnTo>
                <a:lnTo>
                  <a:pt x="750" y="675"/>
                </a:lnTo>
                <a:lnTo>
                  <a:pt x="742" y="678"/>
                </a:lnTo>
                <a:lnTo>
                  <a:pt x="712" y="689"/>
                </a:lnTo>
                <a:lnTo>
                  <a:pt x="712" y="744"/>
                </a:lnTo>
                <a:lnTo>
                  <a:pt x="742" y="755"/>
                </a:lnTo>
                <a:lnTo>
                  <a:pt x="742" y="755"/>
                </a:lnTo>
                <a:lnTo>
                  <a:pt x="750" y="759"/>
                </a:lnTo>
                <a:lnTo>
                  <a:pt x="756" y="765"/>
                </a:lnTo>
                <a:lnTo>
                  <a:pt x="762" y="772"/>
                </a:lnTo>
                <a:lnTo>
                  <a:pt x="767" y="779"/>
                </a:lnTo>
                <a:lnTo>
                  <a:pt x="767" y="779"/>
                </a:lnTo>
                <a:lnTo>
                  <a:pt x="767" y="779"/>
                </a:lnTo>
                <a:lnTo>
                  <a:pt x="770" y="787"/>
                </a:lnTo>
                <a:lnTo>
                  <a:pt x="770" y="797"/>
                </a:lnTo>
                <a:lnTo>
                  <a:pt x="770" y="805"/>
                </a:lnTo>
                <a:lnTo>
                  <a:pt x="766" y="814"/>
                </a:lnTo>
                <a:lnTo>
                  <a:pt x="753" y="843"/>
                </a:lnTo>
                <a:lnTo>
                  <a:pt x="791" y="882"/>
                </a:lnTo>
                <a:lnTo>
                  <a:pt x="820" y="868"/>
                </a:lnTo>
                <a:lnTo>
                  <a:pt x="820" y="868"/>
                </a:lnTo>
                <a:lnTo>
                  <a:pt x="828" y="865"/>
                </a:lnTo>
                <a:lnTo>
                  <a:pt x="838" y="864"/>
                </a:lnTo>
                <a:lnTo>
                  <a:pt x="846" y="864"/>
                </a:lnTo>
                <a:lnTo>
                  <a:pt x="855" y="867"/>
                </a:lnTo>
                <a:lnTo>
                  <a:pt x="855" y="867"/>
                </a:lnTo>
                <a:lnTo>
                  <a:pt x="855" y="867"/>
                </a:lnTo>
                <a:lnTo>
                  <a:pt x="863" y="871"/>
                </a:lnTo>
                <a:lnTo>
                  <a:pt x="869" y="877"/>
                </a:lnTo>
                <a:lnTo>
                  <a:pt x="875" y="885"/>
                </a:lnTo>
                <a:lnTo>
                  <a:pt x="879" y="893"/>
                </a:lnTo>
                <a:lnTo>
                  <a:pt x="889" y="922"/>
                </a:lnTo>
                <a:lnTo>
                  <a:pt x="945" y="922"/>
                </a:lnTo>
                <a:lnTo>
                  <a:pt x="955" y="893"/>
                </a:lnTo>
                <a:lnTo>
                  <a:pt x="955" y="893"/>
                </a:lnTo>
                <a:lnTo>
                  <a:pt x="959" y="885"/>
                </a:lnTo>
                <a:lnTo>
                  <a:pt x="965" y="877"/>
                </a:lnTo>
                <a:lnTo>
                  <a:pt x="971" y="871"/>
                </a:lnTo>
                <a:lnTo>
                  <a:pt x="979" y="867"/>
                </a:lnTo>
                <a:lnTo>
                  <a:pt x="979" y="867"/>
                </a:lnTo>
                <a:lnTo>
                  <a:pt x="979" y="867"/>
                </a:lnTo>
                <a:lnTo>
                  <a:pt x="988" y="864"/>
                </a:lnTo>
                <a:lnTo>
                  <a:pt x="997" y="864"/>
                </a:lnTo>
                <a:lnTo>
                  <a:pt x="1006" y="865"/>
                </a:lnTo>
                <a:lnTo>
                  <a:pt x="1014" y="868"/>
                </a:lnTo>
                <a:lnTo>
                  <a:pt x="1043" y="882"/>
                </a:lnTo>
                <a:lnTo>
                  <a:pt x="1083" y="843"/>
                </a:lnTo>
                <a:lnTo>
                  <a:pt x="1068" y="814"/>
                </a:lnTo>
                <a:lnTo>
                  <a:pt x="1068" y="814"/>
                </a:lnTo>
                <a:lnTo>
                  <a:pt x="1066" y="805"/>
                </a:lnTo>
                <a:lnTo>
                  <a:pt x="1065" y="797"/>
                </a:lnTo>
                <a:lnTo>
                  <a:pt x="1065" y="787"/>
                </a:lnTo>
                <a:lnTo>
                  <a:pt x="1067" y="779"/>
                </a:lnTo>
                <a:lnTo>
                  <a:pt x="1067" y="779"/>
                </a:lnTo>
                <a:lnTo>
                  <a:pt x="1067" y="779"/>
                </a:lnTo>
                <a:lnTo>
                  <a:pt x="1072" y="772"/>
                </a:lnTo>
                <a:lnTo>
                  <a:pt x="1078" y="765"/>
                </a:lnTo>
                <a:lnTo>
                  <a:pt x="1085" y="759"/>
                </a:lnTo>
                <a:lnTo>
                  <a:pt x="1092" y="755"/>
                </a:lnTo>
                <a:lnTo>
                  <a:pt x="1122" y="744"/>
                </a:lnTo>
                <a:close/>
                <a:moveTo>
                  <a:pt x="917" y="792"/>
                </a:moveTo>
                <a:lnTo>
                  <a:pt x="917" y="792"/>
                </a:lnTo>
                <a:lnTo>
                  <a:pt x="910" y="792"/>
                </a:lnTo>
                <a:lnTo>
                  <a:pt x="901" y="791"/>
                </a:lnTo>
                <a:lnTo>
                  <a:pt x="894" y="789"/>
                </a:lnTo>
                <a:lnTo>
                  <a:pt x="888" y="786"/>
                </a:lnTo>
                <a:lnTo>
                  <a:pt x="875" y="779"/>
                </a:lnTo>
                <a:lnTo>
                  <a:pt x="864" y="771"/>
                </a:lnTo>
                <a:lnTo>
                  <a:pt x="855" y="759"/>
                </a:lnTo>
                <a:lnTo>
                  <a:pt x="847" y="747"/>
                </a:lnTo>
                <a:lnTo>
                  <a:pt x="845" y="739"/>
                </a:lnTo>
                <a:lnTo>
                  <a:pt x="844" y="732"/>
                </a:lnTo>
                <a:lnTo>
                  <a:pt x="843" y="725"/>
                </a:lnTo>
                <a:lnTo>
                  <a:pt x="841" y="717"/>
                </a:lnTo>
                <a:lnTo>
                  <a:pt x="841" y="717"/>
                </a:lnTo>
                <a:lnTo>
                  <a:pt x="843" y="709"/>
                </a:lnTo>
                <a:lnTo>
                  <a:pt x="844" y="702"/>
                </a:lnTo>
                <a:lnTo>
                  <a:pt x="845" y="695"/>
                </a:lnTo>
                <a:lnTo>
                  <a:pt x="847" y="688"/>
                </a:lnTo>
                <a:lnTo>
                  <a:pt x="855" y="675"/>
                </a:lnTo>
                <a:lnTo>
                  <a:pt x="864" y="664"/>
                </a:lnTo>
                <a:lnTo>
                  <a:pt x="875" y="654"/>
                </a:lnTo>
                <a:lnTo>
                  <a:pt x="888" y="647"/>
                </a:lnTo>
                <a:lnTo>
                  <a:pt x="894" y="645"/>
                </a:lnTo>
                <a:lnTo>
                  <a:pt x="901" y="643"/>
                </a:lnTo>
                <a:lnTo>
                  <a:pt x="910" y="642"/>
                </a:lnTo>
                <a:lnTo>
                  <a:pt x="917" y="641"/>
                </a:lnTo>
                <a:lnTo>
                  <a:pt x="917" y="641"/>
                </a:lnTo>
                <a:lnTo>
                  <a:pt x="925" y="642"/>
                </a:lnTo>
                <a:lnTo>
                  <a:pt x="933" y="643"/>
                </a:lnTo>
                <a:lnTo>
                  <a:pt x="940" y="645"/>
                </a:lnTo>
                <a:lnTo>
                  <a:pt x="947" y="647"/>
                </a:lnTo>
                <a:lnTo>
                  <a:pt x="959" y="654"/>
                </a:lnTo>
                <a:lnTo>
                  <a:pt x="970" y="664"/>
                </a:lnTo>
                <a:lnTo>
                  <a:pt x="979" y="675"/>
                </a:lnTo>
                <a:lnTo>
                  <a:pt x="987" y="688"/>
                </a:lnTo>
                <a:lnTo>
                  <a:pt x="989" y="695"/>
                </a:lnTo>
                <a:lnTo>
                  <a:pt x="991" y="702"/>
                </a:lnTo>
                <a:lnTo>
                  <a:pt x="993" y="709"/>
                </a:lnTo>
                <a:lnTo>
                  <a:pt x="993" y="717"/>
                </a:lnTo>
                <a:lnTo>
                  <a:pt x="993" y="717"/>
                </a:lnTo>
                <a:lnTo>
                  <a:pt x="993" y="725"/>
                </a:lnTo>
                <a:lnTo>
                  <a:pt x="991" y="732"/>
                </a:lnTo>
                <a:lnTo>
                  <a:pt x="989" y="739"/>
                </a:lnTo>
                <a:lnTo>
                  <a:pt x="987" y="747"/>
                </a:lnTo>
                <a:lnTo>
                  <a:pt x="979" y="759"/>
                </a:lnTo>
                <a:lnTo>
                  <a:pt x="970" y="771"/>
                </a:lnTo>
                <a:lnTo>
                  <a:pt x="959" y="779"/>
                </a:lnTo>
                <a:lnTo>
                  <a:pt x="947" y="786"/>
                </a:lnTo>
                <a:lnTo>
                  <a:pt x="940" y="789"/>
                </a:lnTo>
                <a:lnTo>
                  <a:pt x="933" y="791"/>
                </a:lnTo>
                <a:lnTo>
                  <a:pt x="925" y="792"/>
                </a:lnTo>
                <a:lnTo>
                  <a:pt x="917" y="792"/>
                </a:lnTo>
                <a:lnTo>
                  <a:pt x="917" y="792"/>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dirty="0">
              <a:solidFill>
                <a:sysClr val="windowText" lastClr="000000"/>
              </a:solidFill>
            </a:endParaRPr>
          </a:p>
        </p:txBody>
      </p:sp>
      <p:sp>
        <p:nvSpPr>
          <p:cNvPr id="54" name="Freeform 380"/>
          <p:cNvSpPr>
            <a:spLocks noEditPoints="1"/>
          </p:cNvSpPr>
          <p:nvPr/>
        </p:nvSpPr>
        <p:spPr bwMode="auto">
          <a:xfrm>
            <a:off x="7101281" y="3570861"/>
            <a:ext cx="216024" cy="162018"/>
          </a:xfrm>
          <a:custGeom>
            <a:avLst/>
            <a:gdLst>
              <a:gd name="T0" fmla="*/ 695 w 1122"/>
              <a:gd name="T1" fmla="*/ 303 h 922"/>
              <a:gd name="T2" fmla="*/ 670 w 1122"/>
              <a:gd name="T3" fmla="*/ 269 h 922"/>
              <a:gd name="T4" fmla="*/ 669 w 1122"/>
              <a:gd name="T5" fmla="*/ 211 h 922"/>
              <a:gd name="T6" fmla="*/ 554 w 1122"/>
              <a:gd name="T7" fmla="*/ 107 h 922"/>
              <a:gd name="T8" fmla="*/ 504 w 1122"/>
              <a:gd name="T9" fmla="*/ 103 h 922"/>
              <a:gd name="T10" fmla="*/ 466 w 1122"/>
              <a:gd name="T11" fmla="*/ 71 h 922"/>
              <a:gd name="T12" fmla="*/ 311 w 1122"/>
              <a:gd name="T13" fmla="*/ 64 h 922"/>
              <a:gd name="T14" fmla="*/ 270 w 1122"/>
              <a:gd name="T15" fmla="*/ 103 h 922"/>
              <a:gd name="T16" fmla="*/ 228 w 1122"/>
              <a:gd name="T17" fmla="*/ 109 h 922"/>
              <a:gd name="T18" fmla="*/ 102 w 1122"/>
              <a:gd name="T19" fmla="*/ 204 h 922"/>
              <a:gd name="T20" fmla="*/ 107 w 1122"/>
              <a:gd name="T21" fmla="*/ 262 h 922"/>
              <a:gd name="T22" fmla="*/ 86 w 1122"/>
              <a:gd name="T23" fmla="*/ 297 h 922"/>
              <a:gd name="T24" fmla="*/ 57 w 1122"/>
              <a:gd name="T25" fmla="*/ 459 h 922"/>
              <a:gd name="T26" fmla="*/ 96 w 1122"/>
              <a:gd name="T27" fmla="*/ 489 h 922"/>
              <a:gd name="T28" fmla="*/ 111 w 1122"/>
              <a:gd name="T29" fmla="*/ 528 h 922"/>
              <a:gd name="T30" fmla="*/ 150 w 1122"/>
              <a:gd name="T31" fmla="*/ 696 h 922"/>
              <a:gd name="T32" fmla="*/ 245 w 1122"/>
              <a:gd name="T33" fmla="*/ 664 h 922"/>
              <a:gd name="T34" fmla="*/ 285 w 1122"/>
              <a:gd name="T35" fmla="*/ 677 h 922"/>
              <a:gd name="T36" fmla="*/ 335 w 1122"/>
              <a:gd name="T37" fmla="*/ 773 h 922"/>
              <a:gd name="T38" fmla="*/ 477 w 1122"/>
              <a:gd name="T39" fmla="*/ 688 h 922"/>
              <a:gd name="T40" fmla="*/ 513 w 1122"/>
              <a:gd name="T41" fmla="*/ 666 h 922"/>
              <a:gd name="T42" fmla="*/ 569 w 1122"/>
              <a:gd name="T43" fmla="*/ 671 h 922"/>
              <a:gd name="T44" fmla="*/ 664 w 1122"/>
              <a:gd name="T45" fmla="*/ 545 h 922"/>
              <a:gd name="T46" fmla="*/ 670 w 1122"/>
              <a:gd name="T47" fmla="*/ 503 h 922"/>
              <a:gd name="T48" fmla="*/ 710 w 1122"/>
              <a:gd name="T49" fmla="*/ 462 h 922"/>
              <a:gd name="T50" fmla="*/ 345 w 1122"/>
              <a:gd name="T51" fmla="*/ 522 h 922"/>
              <a:gd name="T52" fmla="*/ 269 w 1122"/>
              <a:gd name="T53" fmla="*/ 466 h 922"/>
              <a:gd name="T54" fmla="*/ 245 w 1122"/>
              <a:gd name="T55" fmla="*/ 387 h 922"/>
              <a:gd name="T56" fmla="*/ 278 w 1122"/>
              <a:gd name="T57" fmla="*/ 297 h 922"/>
              <a:gd name="T58" fmla="*/ 358 w 1122"/>
              <a:gd name="T59" fmla="*/ 247 h 922"/>
              <a:gd name="T60" fmla="*/ 442 w 1122"/>
              <a:gd name="T61" fmla="*/ 256 h 922"/>
              <a:gd name="T62" fmla="*/ 512 w 1122"/>
              <a:gd name="T63" fmla="*/ 319 h 922"/>
              <a:gd name="T64" fmla="*/ 528 w 1122"/>
              <a:gd name="T65" fmla="*/ 401 h 922"/>
              <a:gd name="T66" fmla="*/ 488 w 1122"/>
              <a:gd name="T67" fmla="*/ 486 h 922"/>
              <a:gd name="T68" fmla="*/ 401 w 1122"/>
              <a:gd name="T69" fmla="*/ 527 h 922"/>
              <a:gd name="T70" fmla="*/ 1085 w 1122"/>
              <a:gd name="T71" fmla="*/ 675 h 922"/>
              <a:gd name="T72" fmla="*/ 1065 w 1122"/>
              <a:gd name="T73" fmla="*/ 637 h 922"/>
              <a:gd name="T74" fmla="*/ 1006 w 1122"/>
              <a:gd name="T75" fmla="*/ 569 h 922"/>
              <a:gd name="T76" fmla="*/ 965 w 1122"/>
              <a:gd name="T77" fmla="*/ 557 h 922"/>
              <a:gd name="T78" fmla="*/ 875 w 1122"/>
              <a:gd name="T79" fmla="*/ 550 h 922"/>
              <a:gd name="T80" fmla="*/ 838 w 1122"/>
              <a:gd name="T81" fmla="*/ 570 h 922"/>
              <a:gd name="T82" fmla="*/ 770 w 1122"/>
              <a:gd name="T83" fmla="*/ 628 h 922"/>
              <a:gd name="T84" fmla="*/ 756 w 1122"/>
              <a:gd name="T85" fmla="*/ 670 h 922"/>
              <a:gd name="T86" fmla="*/ 750 w 1122"/>
              <a:gd name="T87" fmla="*/ 759 h 922"/>
              <a:gd name="T88" fmla="*/ 770 w 1122"/>
              <a:gd name="T89" fmla="*/ 797 h 922"/>
              <a:gd name="T90" fmla="*/ 828 w 1122"/>
              <a:gd name="T91" fmla="*/ 865 h 922"/>
              <a:gd name="T92" fmla="*/ 869 w 1122"/>
              <a:gd name="T93" fmla="*/ 877 h 922"/>
              <a:gd name="T94" fmla="*/ 959 w 1122"/>
              <a:gd name="T95" fmla="*/ 885 h 922"/>
              <a:gd name="T96" fmla="*/ 997 w 1122"/>
              <a:gd name="T97" fmla="*/ 864 h 922"/>
              <a:gd name="T98" fmla="*/ 1066 w 1122"/>
              <a:gd name="T99" fmla="*/ 805 h 922"/>
              <a:gd name="T100" fmla="*/ 1078 w 1122"/>
              <a:gd name="T101" fmla="*/ 765 h 922"/>
              <a:gd name="T102" fmla="*/ 901 w 1122"/>
              <a:gd name="T103" fmla="*/ 791 h 922"/>
              <a:gd name="T104" fmla="*/ 845 w 1122"/>
              <a:gd name="T105" fmla="*/ 739 h 922"/>
              <a:gd name="T106" fmla="*/ 845 w 1122"/>
              <a:gd name="T107" fmla="*/ 695 h 922"/>
              <a:gd name="T108" fmla="*/ 901 w 1122"/>
              <a:gd name="T109" fmla="*/ 643 h 922"/>
              <a:gd name="T110" fmla="*/ 947 w 1122"/>
              <a:gd name="T111" fmla="*/ 647 h 922"/>
              <a:gd name="T112" fmla="*/ 993 w 1122"/>
              <a:gd name="T113" fmla="*/ 709 h 922"/>
              <a:gd name="T114" fmla="*/ 979 w 1122"/>
              <a:gd name="T115" fmla="*/ 759 h 922"/>
              <a:gd name="T116" fmla="*/ 917 w 1122"/>
              <a:gd name="T117" fmla="*/ 79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2" h="922">
                <a:moveTo>
                  <a:pt x="773" y="438"/>
                </a:moveTo>
                <a:lnTo>
                  <a:pt x="773" y="335"/>
                </a:lnTo>
                <a:lnTo>
                  <a:pt x="717" y="315"/>
                </a:lnTo>
                <a:lnTo>
                  <a:pt x="717" y="315"/>
                </a:lnTo>
                <a:lnTo>
                  <a:pt x="710" y="311"/>
                </a:lnTo>
                <a:lnTo>
                  <a:pt x="702" y="307"/>
                </a:lnTo>
                <a:lnTo>
                  <a:pt x="695" y="303"/>
                </a:lnTo>
                <a:lnTo>
                  <a:pt x="689" y="297"/>
                </a:lnTo>
                <a:lnTo>
                  <a:pt x="683" y="291"/>
                </a:lnTo>
                <a:lnTo>
                  <a:pt x="678" y="285"/>
                </a:lnTo>
                <a:lnTo>
                  <a:pt x="674" y="277"/>
                </a:lnTo>
                <a:lnTo>
                  <a:pt x="670" y="269"/>
                </a:lnTo>
                <a:lnTo>
                  <a:pt x="670" y="269"/>
                </a:lnTo>
                <a:lnTo>
                  <a:pt x="670" y="269"/>
                </a:lnTo>
                <a:lnTo>
                  <a:pt x="668" y="262"/>
                </a:lnTo>
                <a:lnTo>
                  <a:pt x="665" y="253"/>
                </a:lnTo>
                <a:lnTo>
                  <a:pt x="664" y="245"/>
                </a:lnTo>
                <a:lnTo>
                  <a:pt x="664" y="237"/>
                </a:lnTo>
                <a:lnTo>
                  <a:pt x="664" y="228"/>
                </a:lnTo>
                <a:lnTo>
                  <a:pt x="666" y="220"/>
                </a:lnTo>
                <a:lnTo>
                  <a:pt x="669" y="211"/>
                </a:lnTo>
                <a:lnTo>
                  <a:pt x="671" y="204"/>
                </a:lnTo>
                <a:lnTo>
                  <a:pt x="698" y="150"/>
                </a:lnTo>
                <a:lnTo>
                  <a:pt x="623" y="76"/>
                </a:lnTo>
                <a:lnTo>
                  <a:pt x="569" y="102"/>
                </a:lnTo>
                <a:lnTo>
                  <a:pt x="569" y="102"/>
                </a:lnTo>
                <a:lnTo>
                  <a:pt x="562" y="106"/>
                </a:lnTo>
                <a:lnTo>
                  <a:pt x="554" y="107"/>
                </a:lnTo>
                <a:lnTo>
                  <a:pt x="545" y="109"/>
                </a:lnTo>
                <a:lnTo>
                  <a:pt x="537" y="109"/>
                </a:lnTo>
                <a:lnTo>
                  <a:pt x="528" y="109"/>
                </a:lnTo>
                <a:lnTo>
                  <a:pt x="520" y="108"/>
                </a:lnTo>
                <a:lnTo>
                  <a:pt x="513" y="106"/>
                </a:lnTo>
                <a:lnTo>
                  <a:pt x="504" y="103"/>
                </a:lnTo>
                <a:lnTo>
                  <a:pt x="504" y="103"/>
                </a:lnTo>
                <a:lnTo>
                  <a:pt x="504" y="103"/>
                </a:lnTo>
                <a:lnTo>
                  <a:pt x="496" y="100"/>
                </a:lnTo>
                <a:lnTo>
                  <a:pt x="489" y="95"/>
                </a:lnTo>
                <a:lnTo>
                  <a:pt x="483" y="90"/>
                </a:lnTo>
                <a:lnTo>
                  <a:pt x="477" y="84"/>
                </a:lnTo>
                <a:lnTo>
                  <a:pt x="471" y="78"/>
                </a:lnTo>
                <a:lnTo>
                  <a:pt x="466" y="71"/>
                </a:lnTo>
                <a:lnTo>
                  <a:pt x="462" y="64"/>
                </a:lnTo>
                <a:lnTo>
                  <a:pt x="459" y="57"/>
                </a:lnTo>
                <a:lnTo>
                  <a:pt x="440" y="0"/>
                </a:lnTo>
                <a:lnTo>
                  <a:pt x="335" y="0"/>
                </a:lnTo>
                <a:lnTo>
                  <a:pt x="315" y="57"/>
                </a:lnTo>
                <a:lnTo>
                  <a:pt x="315" y="57"/>
                </a:lnTo>
                <a:lnTo>
                  <a:pt x="311" y="64"/>
                </a:lnTo>
                <a:lnTo>
                  <a:pt x="308" y="71"/>
                </a:lnTo>
                <a:lnTo>
                  <a:pt x="303" y="78"/>
                </a:lnTo>
                <a:lnTo>
                  <a:pt x="298" y="84"/>
                </a:lnTo>
                <a:lnTo>
                  <a:pt x="292" y="90"/>
                </a:lnTo>
                <a:lnTo>
                  <a:pt x="285" y="95"/>
                </a:lnTo>
                <a:lnTo>
                  <a:pt x="278" y="100"/>
                </a:lnTo>
                <a:lnTo>
                  <a:pt x="270" y="103"/>
                </a:lnTo>
                <a:lnTo>
                  <a:pt x="270" y="103"/>
                </a:lnTo>
                <a:lnTo>
                  <a:pt x="270" y="103"/>
                </a:lnTo>
                <a:lnTo>
                  <a:pt x="262" y="106"/>
                </a:lnTo>
                <a:lnTo>
                  <a:pt x="254" y="108"/>
                </a:lnTo>
                <a:lnTo>
                  <a:pt x="245" y="109"/>
                </a:lnTo>
                <a:lnTo>
                  <a:pt x="237" y="109"/>
                </a:lnTo>
                <a:lnTo>
                  <a:pt x="228" y="109"/>
                </a:lnTo>
                <a:lnTo>
                  <a:pt x="220" y="107"/>
                </a:lnTo>
                <a:lnTo>
                  <a:pt x="213" y="106"/>
                </a:lnTo>
                <a:lnTo>
                  <a:pt x="204" y="102"/>
                </a:lnTo>
                <a:lnTo>
                  <a:pt x="150" y="76"/>
                </a:lnTo>
                <a:lnTo>
                  <a:pt x="77" y="150"/>
                </a:lnTo>
                <a:lnTo>
                  <a:pt x="102" y="204"/>
                </a:lnTo>
                <a:lnTo>
                  <a:pt x="102" y="204"/>
                </a:lnTo>
                <a:lnTo>
                  <a:pt x="106" y="211"/>
                </a:lnTo>
                <a:lnTo>
                  <a:pt x="108" y="220"/>
                </a:lnTo>
                <a:lnTo>
                  <a:pt x="110" y="228"/>
                </a:lnTo>
                <a:lnTo>
                  <a:pt x="111" y="237"/>
                </a:lnTo>
                <a:lnTo>
                  <a:pt x="111" y="245"/>
                </a:lnTo>
                <a:lnTo>
                  <a:pt x="110" y="253"/>
                </a:lnTo>
                <a:lnTo>
                  <a:pt x="107" y="262"/>
                </a:lnTo>
                <a:lnTo>
                  <a:pt x="105" y="269"/>
                </a:lnTo>
                <a:lnTo>
                  <a:pt x="105" y="269"/>
                </a:lnTo>
                <a:lnTo>
                  <a:pt x="105" y="269"/>
                </a:lnTo>
                <a:lnTo>
                  <a:pt x="101" y="277"/>
                </a:lnTo>
                <a:lnTo>
                  <a:pt x="96" y="285"/>
                </a:lnTo>
                <a:lnTo>
                  <a:pt x="92" y="291"/>
                </a:lnTo>
                <a:lnTo>
                  <a:pt x="86" y="297"/>
                </a:lnTo>
                <a:lnTo>
                  <a:pt x="80" y="303"/>
                </a:lnTo>
                <a:lnTo>
                  <a:pt x="72" y="307"/>
                </a:lnTo>
                <a:lnTo>
                  <a:pt x="65" y="311"/>
                </a:lnTo>
                <a:lnTo>
                  <a:pt x="57" y="315"/>
                </a:lnTo>
                <a:lnTo>
                  <a:pt x="0" y="335"/>
                </a:lnTo>
                <a:lnTo>
                  <a:pt x="0" y="438"/>
                </a:lnTo>
                <a:lnTo>
                  <a:pt x="57" y="459"/>
                </a:lnTo>
                <a:lnTo>
                  <a:pt x="57" y="459"/>
                </a:lnTo>
                <a:lnTo>
                  <a:pt x="65" y="462"/>
                </a:lnTo>
                <a:lnTo>
                  <a:pt x="72" y="466"/>
                </a:lnTo>
                <a:lnTo>
                  <a:pt x="78" y="471"/>
                </a:lnTo>
                <a:lnTo>
                  <a:pt x="86" y="475"/>
                </a:lnTo>
                <a:lnTo>
                  <a:pt x="92" y="483"/>
                </a:lnTo>
                <a:lnTo>
                  <a:pt x="96" y="489"/>
                </a:lnTo>
                <a:lnTo>
                  <a:pt x="101" y="496"/>
                </a:lnTo>
                <a:lnTo>
                  <a:pt x="105" y="503"/>
                </a:lnTo>
                <a:lnTo>
                  <a:pt x="105" y="503"/>
                </a:lnTo>
                <a:lnTo>
                  <a:pt x="105" y="503"/>
                </a:lnTo>
                <a:lnTo>
                  <a:pt x="107" y="511"/>
                </a:lnTo>
                <a:lnTo>
                  <a:pt x="110" y="520"/>
                </a:lnTo>
                <a:lnTo>
                  <a:pt x="111" y="528"/>
                </a:lnTo>
                <a:lnTo>
                  <a:pt x="111" y="537"/>
                </a:lnTo>
                <a:lnTo>
                  <a:pt x="110" y="545"/>
                </a:lnTo>
                <a:lnTo>
                  <a:pt x="108" y="553"/>
                </a:lnTo>
                <a:lnTo>
                  <a:pt x="106" y="561"/>
                </a:lnTo>
                <a:lnTo>
                  <a:pt x="102" y="569"/>
                </a:lnTo>
                <a:lnTo>
                  <a:pt x="77" y="623"/>
                </a:lnTo>
                <a:lnTo>
                  <a:pt x="150" y="696"/>
                </a:lnTo>
                <a:lnTo>
                  <a:pt x="204" y="671"/>
                </a:lnTo>
                <a:lnTo>
                  <a:pt x="204" y="671"/>
                </a:lnTo>
                <a:lnTo>
                  <a:pt x="213" y="667"/>
                </a:lnTo>
                <a:lnTo>
                  <a:pt x="220" y="665"/>
                </a:lnTo>
                <a:lnTo>
                  <a:pt x="228" y="664"/>
                </a:lnTo>
                <a:lnTo>
                  <a:pt x="237" y="663"/>
                </a:lnTo>
                <a:lnTo>
                  <a:pt x="245" y="664"/>
                </a:lnTo>
                <a:lnTo>
                  <a:pt x="254" y="665"/>
                </a:lnTo>
                <a:lnTo>
                  <a:pt x="262" y="666"/>
                </a:lnTo>
                <a:lnTo>
                  <a:pt x="270" y="670"/>
                </a:lnTo>
                <a:lnTo>
                  <a:pt x="270" y="670"/>
                </a:lnTo>
                <a:lnTo>
                  <a:pt x="270" y="670"/>
                </a:lnTo>
                <a:lnTo>
                  <a:pt x="278" y="673"/>
                </a:lnTo>
                <a:lnTo>
                  <a:pt x="285" y="677"/>
                </a:lnTo>
                <a:lnTo>
                  <a:pt x="292" y="683"/>
                </a:lnTo>
                <a:lnTo>
                  <a:pt x="298" y="688"/>
                </a:lnTo>
                <a:lnTo>
                  <a:pt x="303" y="695"/>
                </a:lnTo>
                <a:lnTo>
                  <a:pt x="308" y="701"/>
                </a:lnTo>
                <a:lnTo>
                  <a:pt x="311" y="709"/>
                </a:lnTo>
                <a:lnTo>
                  <a:pt x="315" y="717"/>
                </a:lnTo>
                <a:lnTo>
                  <a:pt x="335" y="773"/>
                </a:lnTo>
                <a:lnTo>
                  <a:pt x="440" y="773"/>
                </a:lnTo>
                <a:lnTo>
                  <a:pt x="459" y="717"/>
                </a:lnTo>
                <a:lnTo>
                  <a:pt x="459" y="717"/>
                </a:lnTo>
                <a:lnTo>
                  <a:pt x="462" y="709"/>
                </a:lnTo>
                <a:lnTo>
                  <a:pt x="466" y="702"/>
                </a:lnTo>
                <a:lnTo>
                  <a:pt x="471" y="695"/>
                </a:lnTo>
                <a:lnTo>
                  <a:pt x="477" y="688"/>
                </a:lnTo>
                <a:lnTo>
                  <a:pt x="483" y="683"/>
                </a:lnTo>
                <a:lnTo>
                  <a:pt x="490" y="677"/>
                </a:lnTo>
                <a:lnTo>
                  <a:pt x="497" y="673"/>
                </a:lnTo>
                <a:lnTo>
                  <a:pt x="504" y="669"/>
                </a:lnTo>
                <a:lnTo>
                  <a:pt x="504" y="669"/>
                </a:lnTo>
                <a:lnTo>
                  <a:pt x="504" y="669"/>
                </a:lnTo>
                <a:lnTo>
                  <a:pt x="513" y="666"/>
                </a:lnTo>
                <a:lnTo>
                  <a:pt x="520" y="664"/>
                </a:lnTo>
                <a:lnTo>
                  <a:pt x="528" y="664"/>
                </a:lnTo>
                <a:lnTo>
                  <a:pt x="537" y="663"/>
                </a:lnTo>
                <a:lnTo>
                  <a:pt x="545" y="664"/>
                </a:lnTo>
                <a:lnTo>
                  <a:pt x="554" y="665"/>
                </a:lnTo>
                <a:lnTo>
                  <a:pt x="562" y="667"/>
                </a:lnTo>
                <a:lnTo>
                  <a:pt x="569" y="671"/>
                </a:lnTo>
                <a:lnTo>
                  <a:pt x="623" y="696"/>
                </a:lnTo>
                <a:lnTo>
                  <a:pt x="698" y="623"/>
                </a:lnTo>
                <a:lnTo>
                  <a:pt x="671" y="569"/>
                </a:lnTo>
                <a:lnTo>
                  <a:pt x="671" y="569"/>
                </a:lnTo>
                <a:lnTo>
                  <a:pt x="669" y="561"/>
                </a:lnTo>
                <a:lnTo>
                  <a:pt x="666" y="553"/>
                </a:lnTo>
                <a:lnTo>
                  <a:pt x="664" y="545"/>
                </a:lnTo>
                <a:lnTo>
                  <a:pt x="664" y="537"/>
                </a:lnTo>
                <a:lnTo>
                  <a:pt x="664" y="528"/>
                </a:lnTo>
                <a:lnTo>
                  <a:pt x="665" y="520"/>
                </a:lnTo>
                <a:lnTo>
                  <a:pt x="668" y="511"/>
                </a:lnTo>
                <a:lnTo>
                  <a:pt x="670" y="503"/>
                </a:lnTo>
                <a:lnTo>
                  <a:pt x="670" y="503"/>
                </a:lnTo>
                <a:lnTo>
                  <a:pt x="670" y="503"/>
                </a:lnTo>
                <a:lnTo>
                  <a:pt x="674" y="496"/>
                </a:lnTo>
                <a:lnTo>
                  <a:pt x="678" y="489"/>
                </a:lnTo>
                <a:lnTo>
                  <a:pt x="683" y="483"/>
                </a:lnTo>
                <a:lnTo>
                  <a:pt x="689" y="475"/>
                </a:lnTo>
                <a:lnTo>
                  <a:pt x="695" y="471"/>
                </a:lnTo>
                <a:lnTo>
                  <a:pt x="702" y="466"/>
                </a:lnTo>
                <a:lnTo>
                  <a:pt x="710" y="462"/>
                </a:lnTo>
                <a:lnTo>
                  <a:pt x="717" y="459"/>
                </a:lnTo>
                <a:lnTo>
                  <a:pt x="773" y="438"/>
                </a:lnTo>
                <a:close/>
                <a:moveTo>
                  <a:pt x="387" y="528"/>
                </a:moveTo>
                <a:lnTo>
                  <a:pt x="387" y="528"/>
                </a:lnTo>
                <a:lnTo>
                  <a:pt x="372" y="527"/>
                </a:lnTo>
                <a:lnTo>
                  <a:pt x="358" y="526"/>
                </a:lnTo>
                <a:lnTo>
                  <a:pt x="345" y="522"/>
                </a:lnTo>
                <a:lnTo>
                  <a:pt x="332" y="517"/>
                </a:lnTo>
                <a:lnTo>
                  <a:pt x="320" y="511"/>
                </a:lnTo>
                <a:lnTo>
                  <a:pt x="308" y="504"/>
                </a:lnTo>
                <a:lnTo>
                  <a:pt x="297" y="496"/>
                </a:lnTo>
                <a:lnTo>
                  <a:pt x="287" y="486"/>
                </a:lnTo>
                <a:lnTo>
                  <a:pt x="278" y="477"/>
                </a:lnTo>
                <a:lnTo>
                  <a:pt x="269" y="466"/>
                </a:lnTo>
                <a:lnTo>
                  <a:pt x="262" y="454"/>
                </a:lnTo>
                <a:lnTo>
                  <a:pt x="256" y="442"/>
                </a:lnTo>
                <a:lnTo>
                  <a:pt x="251" y="429"/>
                </a:lnTo>
                <a:lnTo>
                  <a:pt x="249" y="415"/>
                </a:lnTo>
                <a:lnTo>
                  <a:pt x="246" y="401"/>
                </a:lnTo>
                <a:lnTo>
                  <a:pt x="245" y="387"/>
                </a:lnTo>
                <a:lnTo>
                  <a:pt x="245" y="387"/>
                </a:lnTo>
                <a:lnTo>
                  <a:pt x="246" y="372"/>
                </a:lnTo>
                <a:lnTo>
                  <a:pt x="249" y="358"/>
                </a:lnTo>
                <a:lnTo>
                  <a:pt x="251" y="345"/>
                </a:lnTo>
                <a:lnTo>
                  <a:pt x="256" y="331"/>
                </a:lnTo>
                <a:lnTo>
                  <a:pt x="262" y="319"/>
                </a:lnTo>
                <a:lnTo>
                  <a:pt x="269" y="307"/>
                </a:lnTo>
                <a:lnTo>
                  <a:pt x="278" y="297"/>
                </a:lnTo>
                <a:lnTo>
                  <a:pt x="287" y="286"/>
                </a:lnTo>
                <a:lnTo>
                  <a:pt x="297" y="277"/>
                </a:lnTo>
                <a:lnTo>
                  <a:pt x="308" y="269"/>
                </a:lnTo>
                <a:lnTo>
                  <a:pt x="320" y="262"/>
                </a:lnTo>
                <a:lnTo>
                  <a:pt x="332" y="256"/>
                </a:lnTo>
                <a:lnTo>
                  <a:pt x="345" y="251"/>
                </a:lnTo>
                <a:lnTo>
                  <a:pt x="358" y="247"/>
                </a:lnTo>
                <a:lnTo>
                  <a:pt x="372" y="245"/>
                </a:lnTo>
                <a:lnTo>
                  <a:pt x="387" y="245"/>
                </a:lnTo>
                <a:lnTo>
                  <a:pt x="387" y="245"/>
                </a:lnTo>
                <a:lnTo>
                  <a:pt x="401" y="245"/>
                </a:lnTo>
                <a:lnTo>
                  <a:pt x="416" y="247"/>
                </a:lnTo>
                <a:lnTo>
                  <a:pt x="429" y="251"/>
                </a:lnTo>
                <a:lnTo>
                  <a:pt x="442" y="256"/>
                </a:lnTo>
                <a:lnTo>
                  <a:pt x="455" y="262"/>
                </a:lnTo>
                <a:lnTo>
                  <a:pt x="466" y="269"/>
                </a:lnTo>
                <a:lnTo>
                  <a:pt x="477" y="277"/>
                </a:lnTo>
                <a:lnTo>
                  <a:pt x="488" y="286"/>
                </a:lnTo>
                <a:lnTo>
                  <a:pt x="496" y="297"/>
                </a:lnTo>
                <a:lnTo>
                  <a:pt x="504" y="307"/>
                </a:lnTo>
                <a:lnTo>
                  <a:pt x="512" y="319"/>
                </a:lnTo>
                <a:lnTo>
                  <a:pt x="518" y="331"/>
                </a:lnTo>
                <a:lnTo>
                  <a:pt x="522" y="345"/>
                </a:lnTo>
                <a:lnTo>
                  <a:pt x="526" y="358"/>
                </a:lnTo>
                <a:lnTo>
                  <a:pt x="528" y="372"/>
                </a:lnTo>
                <a:lnTo>
                  <a:pt x="528" y="387"/>
                </a:lnTo>
                <a:lnTo>
                  <a:pt x="528" y="387"/>
                </a:lnTo>
                <a:lnTo>
                  <a:pt x="528" y="401"/>
                </a:lnTo>
                <a:lnTo>
                  <a:pt x="526" y="415"/>
                </a:lnTo>
                <a:lnTo>
                  <a:pt x="522" y="429"/>
                </a:lnTo>
                <a:lnTo>
                  <a:pt x="518" y="442"/>
                </a:lnTo>
                <a:lnTo>
                  <a:pt x="512" y="454"/>
                </a:lnTo>
                <a:lnTo>
                  <a:pt x="504" y="466"/>
                </a:lnTo>
                <a:lnTo>
                  <a:pt x="496" y="477"/>
                </a:lnTo>
                <a:lnTo>
                  <a:pt x="488" y="486"/>
                </a:lnTo>
                <a:lnTo>
                  <a:pt x="477" y="496"/>
                </a:lnTo>
                <a:lnTo>
                  <a:pt x="466" y="504"/>
                </a:lnTo>
                <a:lnTo>
                  <a:pt x="455" y="511"/>
                </a:lnTo>
                <a:lnTo>
                  <a:pt x="442" y="517"/>
                </a:lnTo>
                <a:lnTo>
                  <a:pt x="429" y="522"/>
                </a:lnTo>
                <a:lnTo>
                  <a:pt x="416" y="526"/>
                </a:lnTo>
                <a:lnTo>
                  <a:pt x="401" y="527"/>
                </a:lnTo>
                <a:lnTo>
                  <a:pt x="387" y="528"/>
                </a:lnTo>
                <a:lnTo>
                  <a:pt x="387" y="528"/>
                </a:lnTo>
                <a:close/>
                <a:moveTo>
                  <a:pt x="1122" y="744"/>
                </a:moveTo>
                <a:lnTo>
                  <a:pt x="1122" y="689"/>
                </a:lnTo>
                <a:lnTo>
                  <a:pt x="1092" y="678"/>
                </a:lnTo>
                <a:lnTo>
                  <a:pt x="1092" y="678"/>
                </a:lnTo>
                <a:lnTo>
                  <a:pt x="1085" y="675"/>
                </a:lnTo>
                <a:lnTo>
                  <a:pt x="1078" y="670"/>
                </a:lnTo>
                <a:lnTo>
                  <a:pt x="1072" y="663"/>
                </a:lnTo>
                <a:lnTo>
                  <a:pt x="1067" y="654"/>
                </a:lnTo>
                <a:lnTo>
                  <a:pt x="1067" y="654"/>
                </a:lnTo>
                <a:lnTo>
                  <a:pt x="1067" y="654"/>
                </a:lnTo>
                <a:lnTo>
                  <a:pt x="1065" y="646"/>
                </a:lnTo>
                <a:lnTo>
                  <a:pt x="1065" y="637"/>
                </a:lnTo>
                <a:lnTo>
                  <a:pt x="1066" y="628"/>
                </a:lnTo>
                <a:lnTo>
                  <a:pt x="1068" y="619"/>
                </a:lnTo>
                <a:lnTo>
                  <a:pt x="1083" y="591"/>
                </a:lnTo>
                <a:lnTo>
                  <a:pt x="1043" y="552"/>
                </a:lnTo>
                <a:lnTo>
                  <a:pt x="1014" y="565"/>
                </a:lnTo>
                <a:lnTo>
                  <a:pt x="1014" y="565"/>
                </a:lnTo>
                <a:lnTo>
                  <a:pt x="1006" y="569"/>
                </a:lnTo>
                <a:lnTo>
                  <a:pt x="997" y="570"/>
                </a:lnTo>
                <a:lnTo>
                  <a:pt x="988" y="569"/>
                </a:lnTo>
                <a:lnTo>
                  <a:pt x="979" y="567"/>
                </a:lnTo>
                <a:lnTo>
                  <a:pt x="979" y="567"/>
                </a:lnTo>
                <a:lnTo>
                  <a:pt x="979" y="567"/>
                </a:lnTo>
                <a:lnTo>
                  <a:pt x="971" y="562"/>
                </a:lnTo>
                <a:lnTo>
                  <a:pt x="965" y="557"/>
                </a:lnTo>
                <a:lnTo>
                  <a:pt x="959" y="550"/>
                </a:lnTo>
                <a:lnTo>
                  <a:pt x="955" y="541"/>
                </a:lnTo>
                <a:lnTo>
                  <a:pt x="945" y="511"/>
                </a:lnTo>
                <a:lnTo>
                  <a:pt x="889" y="511"/>
                </a:lnTo>
                <a:lnTo>
                  <a:pt x="879" y="541"/>
                </a:lnTo>
                <a:lnTo>
                  <a:pt x="879" y="541"/>
                </a:lnTo>
                <a:lnTo>
                  <a:pt x="875" y="550"/>
                </a:lnTo>
                <a:lnTo>
                  <a:pt x="869" y="557"/>
                </a:lnTo>
                <a:lnTo>
                  <a:pt x="863" y="562"/>
                </a:lnTo>
                <a:lnTo>
                  <a:pt x="855" y="567"/>
                </a:lnTo>
                <a:lnTo>
                  <a:pt x="855" y="567"/>
                </a:lnTo>
                <a:lnTo>
                  <a:pt x="855" y="567"/>
                </a:lnTo>
                <a:lnTo>
                  <a:pt x="846" y="569"/>
                </a:lnTo>
                <a:lnTo>
                  <a:pt x="838" y="570"/>
                </a:lnTo>
                <a:lnTo>
                  <a:pt x="828" y="569"/>
                </a:lnTo>
                <a:lnTo>
                  <a:pt x="820" y="565"/>
                </a:lnTo>
                <a:lnTo>
                  <a:pt x="791" y="552"/>
                </a:lnTo>
                <a:lnTo>
                  <a:pt x="753" y="591"/>
                </a:lnTo>
                <a:lnTo>
                  <a:pt x="766" y="619"/>
                </a:lnTo>
                <a:lnTo>
                  <a:pt x="766" y="619"/>
                </a:lnTo>
                <a:lnTo>
                  <a:pt x="770" y="628"/>
                </a:lnTo>
                <a:lnTo>
                  <a:pt x="770" y="637"/>
                </a:lnTo>
                <a:lnTo>
                  <a:pt x="770" y="646"/>
                </a:lnTo>
                <a:lnTo>
                  <a:pt x="767" y="654"/>
                </a:lnTo>
                <a:lnTo>
                  <a:pt x="767" y="654"/>
                </a:lnTo>
                <a:lnTo>
                  <a:pt x="767" y="654"/>
                </a:lnTo>
                <a:lnTo>
                  <a:pt x="762" y="663"/>
                </a:lnTo>
                <a:lnTo>
                  <a:pt x="756" y="670"/>
                </a:lnTo>
                <a:lnTo>
                  <a:pt x="750" y="675"/>
                </a:lnTo>
                <a:lnTo>
                  <a:pt x="742" y="678"/>
                </a:lnTo>
                <a:lnTo>
                  <a:pt x="712" y="689"/>
                </a:lnTo>
                <a:lnTo>
                  <a:pt x="712" y="744"/>
                </a:lnTo>
                <a:lnTo>
                  <a:pt x="742" y="755"/>
                </a:lnTo>
                <a:lnTo>
                  <a:pt x="742" y="755"/>
                </a:lnTo>
                <a:lnTo>
                  <a:pt x="750" y="759"/>
                </a:lnTo>
                <a:lnTo>
                  <a:pt x="756" y="765"/>
                </a:lnTo>
                <a:lnTo>
                  <a:pt x="762" y="772"/>
                </a:lnTo>
                <a:lnTo>
                  <a:pt x="767" y="779"/>
                </a:lnTo>
                <a:lnTo>
                  <a:pt x="767" y="779"/>
                </a:lnTo>
                <a:lnTo>
                  <a:pt x="767" y="779"/>
                </a:lnTo>
                <a:lnTo>
                  <a:pt x="770" y="787"/>
                </a:lnTo>
                <a:lnTo>
                  <a:pt x="770" y="797"/>
                </a:lnTo>
                <a:lnTo>
                  <a:pt x="770" y="805"/>
                </a:lnTo>
                <a:lnTo>
                  <a:pt x="766" y="814"/>
                </a:lnTo>
                <a:lnTo>
                  <a:pt x="753" y="843"/>
                </a:lnTo>
                <a:lnTo>
                  <a:pt x="791" y="882"/>
                </a:lnTo>
                <a:lnTo>
                  <a:pt x="820" y="868"/>
                </a:lnTo>
                <a:lnTo>
                  <a:pt x="820" y="868"/>
                </a:lnTo>
                <a:lnTo>
                  <a:pt x="828" y="865"/>
                </a:lnTo>
                <a:lnTo>
                  <a:pt x="838" y="864"/>
                </a:lnTo>
                <a:lnTo>
                  <a:pt x="846" y="864"/>
                </a:lnTo>
                <a:lnTo>
                  <a:pt x="855" y="867"/>
                </a:lnTo>
                <a:lnTo>
                  <a:pt x="855" y="867"/>
                </a:lnTo>
                <a:lnTo>
                  <a:pt x="855" y="867"/>
                </a:lnTo>
                <a:lnTo>
                  <a:pt x="863" y="871"/>
                </a:lnTo>
                <a:lnTo>
                  <a:pt x="869" y="877"/>
                </a:lnTo>
                <a:lnTo>
                  <a:pt x="875" y="885"/>
                </a:lnTo>
                <a:lnTo>
                  <a:pt x="879" y="893"/>
                </a:lnTo>
                <a:lnTo>
                  <a:pt x="889" y="922"/>
                </a:lnTo>
                <a:lnTo>
                  <a:pt x="945" y="922"/>
                </a:lnTo>
                <a:lnTo>
                  <a:pt x="955" y="893"/>
                </a:lnTo>
                <a:lnTo>
                  <a:pt x="955" y="893"/>
                </a:lnTo>
                <a:lnTo>
                  <a:pt x="959" y="885"/>
                </a:lnTo>
                <a:lnTo>
                  <a:pt x="965" y="877"/>
                </a:lnTo>
                <a:lnTo>
                  <a:pt x="971" y="871"/>
                </a:lnTo>
                <a:lnTo>
                  <a:pt x="979" y="867"/>
                </a:lnTo>
                <a:lnTo>
                  <a:pt x="979" y="867"/>
                </a:lnTo>
                <a:lnTo>
                  <a:pt x="979" y="867"/>
                </a:lnTo>
                <a:lnTo>
                  <a:pt x="988" y="864"/>
                </a:lnTo>
                <a:lnTo>
                  <a:pt x="997" y="864"/>
                </a:lnTo>
                <a:lnTo>
                  <a:pt x="1006" y="865"/>
                </a:lnTo>
                <a:lnTo>
                  <a:pt x="1014" y="868"/>
                </a:lnTo>
                <a:lnTo>
                  <a:pt x="1043" y="882"/>
                </a:lnTo>
                <a:lnTo>
                  <a:pt x="1083" y="843"/>
                </a:lnTo>
                <a:lnTo>
                  <a:pt x="1068" y="814"/>
                </a:lnTo>
                <a:lnTo>
                  <a:pt x="1068" y="814"/>
                </a:lnTo>
                <a:lnTo>
                  <a:pt x="1066" y="805"/>
                </a:lnTo>
                <a:lnTo>
                  <a:pt x="1065" y="797"/>
                </a:lnTo>
                <a:lnTo>
                  <a:pt x="1065" y="787"/>
                </a:lnTo>
                <a:lnTo>
                  <a:pt x="1067" y="779"/>
                </a:lnTo>
                <a:lnTo>
                  <a:pt x="1067" y="779"/>
                </a:lnTo>
                <a:lnTo>
                  <a:pt x="1067" y="779"/>
                </a:lnTo>
                <a:lnTo>
                  <a:pt x="1072" y="772"/>
                </a:lnTo>
                <a:lnTo>
                  <a:pt x="1078" y="765"/>
                </a:lnTo>
                <a:lnTo>
                  <a:pt x="1085" y="759"/>
                </a:lnTo>
                <a:lnTo>
                  <a:pt x="1092" y="755"/>
                </a:lnTo>
                <a:lnTo>
                  <a:pt x="1122" y="744"/>
                </a:lnTo>
                <a:close/>
                <a:moveTo>
                  <a:pt x="917" y="792"/>
                </a:moveTo>
                <a:lnTo>
                  <a:pt x="917" y="792"/>
                </a:lnTo>
                <a:lnTo>
                  <a:pt x="910" y="792"/>
                </a:lnTo>
                <a:lnTo>
                  <a:pt x="901" y="791"/>
                </a:lnTo>
                <a:lnTo>
                  <a:pt x="894" y="789"/>
                </a:lnTo>
                <a:lnTo>
                  <a:pt x="888" y="786"/>
                </a:lnTo>
                <a:lnTo>
                  <a:pt x="875" y="779"/>
                </a:lnTo>
                <a:lnTo>
                  <a:pt x="864" y="771"/>
                </a:lnTo>
                <a:lnTo>
                  <a:pt x="855" y="759"/>
                </a:lnTo>
                <a:lnTo>
                  <a:pt x="847" y="747"/>
                </a:lnTo>
                <a:lnTo>
                  <a:pt x="845" y="739"/>
                </a:lnTo>
                <a:lnTo>
                  <a:pt x="844" y="732"/>
                </a:lnTo>
                <a:lnTo>
                  <a:pt x="843" y="725"/>
                </a:lnTo>
                <a:lnTo>
                  <a:pt x="841" y="717"/>
                </a:lnTo>
                <a:lnTo>
                  <a:pt x="841" y="717"/>
                </a:lnTo>
                <a:lnTo>
                  <a:pt x="843" y="709"/>
                </a:lnTo>
                <a:lnTo>
                  <a:pt x="844" y="702"/>
                </a:lnTo>
                <a:lnTo>
                  <a:pt x="845" y="695"/>
                </a:lnTo>
                <a:lnTo>
                  <a:pt x="847" y="688"/>
                </a:lnTo>
                <a:lnTo>
                  <a:pt x="855" y="675"/>
                </a:lnTo>
                <a:lnTo>
                  <a:pt x="864" y="664"/>
                </a:lnTo>
                <a:lnTo>
                  <a:pt x="875" y="654"/>
                </a:lnTo>
                <a:lnTo>
                  <a:pt x="888" y="647"/>
                </a:lnTo>
                <a:lnTo>
                  <a:pt x="894" y="645"/>
                </a:lnTo>
                <a:lnTo>
                  <a:pt x="901" y="643"/>
                </a:lnTo>
                <a:lnTo>
                  <a:pt x="910" y="642"/>
                </a:lnTo>
                <a:lnTo>
                  <a:pt x="917" y="641"/>
                </a:lnTo>
                <a:lnTo>
                  <a:pt x="917" y="641"/>
                </a:lnTo>
                <a:lnTo>
                  <a:pt x="925" y="642"/>
                </a:lnTo>
                <a:lnTo>
                  <a:pt x="933" y="643"/>
                </a:lnTo>
                <a:lnTo>
                  <a:pt x="940" y="645"/>
                </a:lnTo>
                <a:lnTo>
                  <a:pt x="947" y="647"/>
                </a:lnTo>
                <a:lnTo>
                  <a:pt x="959" y="654"/>
                </a:lnTo>
                <a:lnTo>
                  <a:pt x="970" y="664"/>
                </a:lnTo>
                <a:lnTo>
                  <a:pt x="979" y="675"/>
                </a:lnTo>
                <a:lnTo>
                  <a:pt x="987" y="688"/>
                </a:lnTo>
                <a:lnTo>
                  <a:pt x="989" y="695"/>
                </a:lnTo>
                <a:lnTo>
                  <a:pt x="991" y="702"/>
                </a:lnTo>
                <a:lnTo>
                  <a:pt x="993" y="709"/>
                </a:lnTo>
                <a:lnTo>
                  <a:pt x="993" y="717"/>
                </a:lnTo>
                <a:lnTo>
                  <a:pt x="993" y="717"/>
                </a:lnTo>
                <a:lnTo>
                  <a:pt x="993" y="725"/>
                </a:lnTo>
                <a:lnTo>
                  <a:pt x="991" y="732"/>
                </a:lnTo>
                <a:lnTo>
                  <a:pt x="989" y="739"/>
                </a:lnTo>
                <a:lnTo>
                  <a:pt x="987" y="747"/>
                </a:lnTo>
                <a:lnTo>
                  <a:pt x="979" y="759"/>
                </a:lnTo>
                <a:lnTo>
                  <a:pt x="970" y="771"/>
                </a:lnTo>
                <a:lnTo>
                  <a:pt x="959" y="779"/>
                </a:lnTo>
                <a:lnTo>
                  <a:pt x="947" y="786"/>
                </a:lnTo>
                <a:lnTo>
                  <a:pt x="940" y="789"/>
                </a:lnTo>
                <a:lnTo>
                  <a:pt x="933" y="791"/>
                </a:lnTo>
                <a:lnTo>
                  <a:pt x="925" y="792"/>
                </a:lnTo>
                <a:lnTo>
                  <a:pt x="917" y="792"/>
                </a:lnTo>
                <a:lnTo>
                  <a:pt x="917" y="792"/>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dirty="0">
              <a:solidFill>
                <a:sysClr val="windowText" lastClr="000000"/>
              </a:solidFill>
            </a:endParaRPr>
          </a:p>
        </p:txBody>
      </p:sp>
      <p:pic>
        <p:nvPicPr>
          <p:cNvPr id="55" name="Picture 2"/>
          <p:cNvPicPr>
            <a:picLocks noChangeAspect="1" noChangeArrowheads="1"/>
          </p:cNvPicPr>
          <p:nvPr/>
        </p:nvPicPr>
        <p:blipFill>
          <a:blip r:embed="rId3" cstate="email"/>
          <a:srcRect/>
          <a:stretch>
            <a:fillRect/>
          </a:stretch>
        </p:blipFill>
        <p:spPr bwMode="auto">
          <a:xfrm>
            <a:off x="1259632" y="4090258"/>
            <a:ext cx="1241701" cy="173680"/>
          </a:xfrm>
          <a:prstGeom prst="rect">
            <a:avLst/>
          </a:prstGeom>
          <a:noFill/>
          <a:ln w="9525">
            <a:noFill/>
            <a:miter lim="800000"/>
            <a:headEnd/>
            <a:tailEnd/>
          </a:ln>
          <a:effectLst/>
        </p:spPr>
      </p:pic>
      <p:grpSp>
        <p:nvGrpSpPr>
          <p:cNvPr id="57" name="グループ化 141"/>
          <p:cNvGrpSpPr/>
          <p:nvPr/>
        </p:nvGrpSpPr>
        <p:grpSpPr>
          <a:xfrm>
            <a:off x="1079612" y="4371950"/>
            <a:ext cx="1566176" cy="432048"/>
            <a:chOff x="107502" y="5697252"/>
            <a:chExt cx="2088235" cy="576064"/>
          </a:xfrm>
        </p:grpSpPr>
        <p:sp>
          <p:nvSpPr>
            <p:cNvPr id="58" name="角丸四角形 57"/>
            <p:cNvSpPr/>
            <p:nvPr/>
          </p:nvSpPr>
          <p:spPr>
            <a:xfrm>
              <a:off x="107502" y="5697252"/>
              <a:ext cx="2088235" cy="576064"/>
            </a:xfrm>
            <a:prstGeom prst="roundRect">
              <a:avLst>
                <a:gd name="adj" fmla="val 10098"/>
              </a:avLst>
            </a:prstGeom>
            <a:solidFill>
              <a:srgbClr val="EE5500"/>
            </a:solidFill>
            <a:ln w="25400" cap="flat" cmpd="sng" algn="ctr">
              <a:noFill/>
              <a:prstDash val="solid"/>
            </a:ln>
            <a:effectLst/>
          </p:spPr>
          <p:txBody>
            <a:bodyPr lIns="68577" tIns="34289" rIns="68577" bIns="34289" rtlCol="0" anchor="ctr"/>
            <a:lstStyle/>
            <a:p>
              <a:pPr algn="ctr">
                <a:defRPr/>
              </a:pPr>
              <a:r>
                <a:rPr kumimoji="0" lang="en-US" altLang="ja-JP" sz="1100" kern="0" dirty="0">
                  <a:solidFill>
                    <a:srgbClr val="FFFFFF"/>
                  </a:solidFill>
                  <a:cs typeface="メイリオ" pitchFamily="50" charset="-128"/>
                </a:rPr>
                <a:t>GM</a:t>
              </a:r>
            </a:p>
            <a:p>
              <a:pPr algn="ctr">
                <a:defRPr/>
              </a:pPr>
              <a:r>
                <a:rPr kumimoji="0" lang="ja-JP" altLang="en-US" sz="1100" kern="0" dirty="0">
                  <a:solidFill>
                    <a:srgbClr val="FFFFFF"/>
                  </a:solidFill>
                  <a:cs typeface="メイリオ" pitchFamily="50" charset="-128"/>
                </a:rPr>
                <a:t>グループ経営管理</a:t>
              </a:r>
            </a:p>
          </p:txBody>
        </p:sp>
        <p:sp>
          <p:nvSpPr>
            <p:cNvPr id="59" name="Freeform 164"/>
            <p:cNvSpPr>
              <a:spLocks/>
            </p:cNvSpPr>
            <p:nvPr/>
          </p:nvSpPr>
          <p:spPr bwMode="auto">
            <a:xfrm>
              <a:off x="514347" y="5745257"/>
              <a:ext cx="97211" cy="97211"/>
            </a:xfrm>
            <a:custGeom>
              <a:avLst/>
              <a:gdLst/>
              <a:ahLst/>
              <a:cxnLst>
                <a:cxn ang="0">
                  <a:pos x="0" y="108"/>
                </a:cxn>
                <a:cxn ang="0">
                  <a:pos x="108" y="108"/>
                </a:cxn>
                <a:cxn ang="0">
                  <a:pos x="108" y="108"/>
                </a:cxn>
                <a:cxn ang="0">
                  <a:pos x="104" y="88"/>
                </a:cxn>
                <a:cxn ang="0">
                  <a:pos x="96" y="68"/>
                </a:cxn>
                <a:cxn ang="0">
                  <a:pos x="86" y="50"/>
                </a:cxn>
                <a:cxn ang="0">
                  <a:pos x="72" y="36"/>
                </a:cxn>
                <a:cxn ang="0">
                  <a:pos x="58" y="22"/>
                </a:cxn>
                <a:cxn ang="0">
                  <a:pos x="40" y="12"/>
                </a:cxn>
                <a:cxn ang="0">
                  <a:pos x="20" y="4"/>
                </a:cxn>
                <a:cxn ang="0">
                  <a:pos x="0" y="0"/>
                </a:cxn>
                <a:cxn ang="0">
                  <a:pos x="0" y="108"/>
                </a:cxn>
              </a:cxnLst>
              <a:rect l="0" t="0" r="r" b="b"/>
              <a:pathLst>
                <a:path w="108" h="108">
                  <a:moveTo>
                    <a:pt x="0" y="108"/>
                  </a:moveTo>
                  <a:lnTo>
                    <a:pt x="108" y="108"/>
                  </a:lnTo>
                  <a:lnTo>
                    <a:pt x="108" y="108"/>
                  </a:lnTo>
                  <a:lnTo>
                    <a:pt x="104" y="88"/>
                  </a:lnTo>
                  <a:lnTo>
                    <a:pt x="96" y="68"/>
                  </a:lnTo>
                  <a:lnTo>
                    <a:pt x="86" y="50"/>
                  </a:lnTo>
                  <a:lnTo>
                    <a:pt x="72" y="36"/>
                  </a:lnTo>
                  <a:lnTo>
                    <a:pt x="58" y="22"/>
                  </a:lnTo>
                  <a:lnTo>
                    <a:pt x="40" y="12"/>
                  </a:lnTo>
                  <a:lnTo>
                    <a:pt x="20" y="4"/>
                  </a:lnTo>
                  <a:lnTo>
                    <a:pt x="0" y="0"/>
                  </a:lnTo>
                  <a:lnTo>
                    <a:pt x="0" y="108"/>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dirty="0">
                <a:solidFill>
                  <a:sysClr val="windowText" lastClr="000000"/>
                </a:solidFill>
                <a:cs typeface="メイリオ" pitchFamily="50" charset="-128"/>
              </a:endParaRPr>
            </a:p>
          </p:txBody>
        </p:sp>
        <p:sp>
          <p:nvSpPr>
            <p:cNvPr id="60" name="Freeform 165"/>
            <p:cNvSpPr>
              <a:spLocks/>
            </p:cNvSpPr>
            <p:nvPr/>
          </p:nvSpPr>
          <p:spPr bwMode="auto">
            <a:xfrm>
              <a:off x="395534" y="5755543"/>
              <a:ext cx="97211" cy="176420"/>
            </a:xfrm>
            <a:custGeom>
              <a:avLst/>
              <a:gdLst/>
              <a:ahLst/>
              <a:cxnLst>
                <a:cxn ang="0">
                  <a:pos x="108" y="116"/>
                </a:cxn>
                <a:cxn ang="0">
                  <a:pos x="108" y="0"/>
                </a:cxn>
                <a:cxn ang="0">
                  <a:pos x="108" y="0"/>
                </a:cxn>
                <a:cxn ang="0">
                  <a:pos x="86" y="4"/>
                </a:cxn>
                <a:cxn ang="0">
                  <a:pos x="66" y="14"/>
                </a:cxn>
                <a:cxn ang="0">
                  <a:pos x="48" y="24"/>
                </a:cxn>
                <a:cxn ang="0">
                  <a:pos x="32" y="40"/>
                </a:cxn>
                <a:cxn ang="0">
                  <a:pos x="18" y="56"/>
                </a:cxn>
                <a:cxn ang="0">
                  <a:pos x="8" y="76"/>
                </a:cxn>
                <a:cxn ang="0">
                  <a:pos x="2" y="98"/>
                </a:cxn>
                <a:cxn ang="0">
                  <a:pos x="0" y="120"/>
                </a:cxn>
                <a:cxn ang="0">
                  <a:pos x="0" y="120"/>
                </a:cxn>
                <a:cxn ang="0">
                  <a:pos x="2" y="142"/>
                </a:cxn>
                <a:cxn ang="0">
                  <a:pos x="8" y="162"/>
                </a:cxn>
                <a:cxn ang="0">
                  <a:pos x="16" y="180"/>
                </a:cxn>
                <a:cxn ang="0">
                  <a:pos x="28" y="196"/>
                </a:cxn>
                <a:cxn ang="0">
                  <a:pos x="108" y="116"/>
                </a:cxn>
              </a:cxnLst>
              <a:rect l="0" t="0" r="r" b="b"/>
              <a:pathLst>
                <a:path w="108" h="196">
                  <a:moveTo>
                    <a:pt x="108" y="116"/>
                  </a:moveTo>
                  <a:lnTo>
                    <a:pt x="108" y="0"/>
                  </a:lnTo>
                  <a:lnTo>
                    <a:pt x="108" y="0"/>
                  </a:lnTo>
                  <a:lnTo>
                    <a:pt x="86" y="4"/>
                  </a:lnTo>
                  <a:lnTo>
                    <a:pt x="66" y="14"/>
                  </a:lnTo>
                  <a:lnTo>
                    <a:pt x="48" y="24"/>
                  </a:lnTo>
                  <a:lnTo>
                    <a:pt x="32" y="40"/>
                  </a:lnTo>
                  <a:lnTo>
                    <a:pt x="18" y="56"/>
                  </a:lnTo>
                  <a:lnTo>
                    <a:pt x="8" y="76"/>
                  </a:lnTo>
                  <a:lnTo>
                    <a:pt x="2" y="98"/>
                  </a:lnTo>
                  <a:lnTo>
                    <a:pt x="0" y="120"/>
                  </a:lnTo>
                  <a:lnTo>
                    <a:pt x="0" y="120"/>
                  </a:lnTo>
                  <a:lnTo>
                    <a:pt x="2" y="142"/>
                  </a:lnTo>
                  <a:lnTo>
                    <a:pt x="8" y="162"/>
                  </a:lnTo>
                  <a:lnTo>
                    <a:pt x="16" y="180"/>
                  </a:lnTo>
                  <a:lnTo>
                    <a:pt x="28" y="196"/>
                  </a:lnTo>
                  <a:lnTo>
                    <a:pt x="108" y="116"/>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dirty="0">
                <a:solidFill>
                  <a:sysClr val="windowText" lastClr="000000"/>
                </a:solidFill>
                <a:cs typeface="メイリオ" pitchFamily="50" charset="-128"/>
              </a:endParaRPr>
            </a:p>
          </p:txBody>
        </p:sp>
        <p:sp>
          <p:nvSpPr>
            <p:cNvPr id="61" name="Freeform 166"/>
            <p:cNvSpPr>
              <a:spLocks/>
            </p:cNvSpPr>
            <p:nvPr/>
          </p:nvSpPr>
          <p:spPr bwMode="auto">
            <a:xfrm>
              <a:off x="435138" y="5874356"/>
              <a:ext cx="176420" cy="97211"/>
            </a:xfrm>
            <a:custGeom>
              <a:avLst/>
              <a:gdLst/>
              <a:ahLst/>
              <a:cxnLst>
                <a:cxn ang="0">
                  <a:pos x="80" y="0"/>
                </a:cxn>
                <a:cxn ang="0">
                  <a:pos x="0" y="80"/>
                </a:cxn>
                <a:cxn ang="0">
                  <a:pos x="0" y="80"/>
                </a:cxn>
                <a:cxn ang="0">
                  <a:pos x="16" y="92"/>
                </a:cxn>
                <a:cxn ang="0">
                  <a:pos x="34" y="100"/>
                </a:cxn>
                <a:cxn ang="0">
                  <a:pos x="54" y="106"/>
                </a:cxn>
                <a:cxn ang="0">
                  <a:pos x="76" y="108"/>
                </a:cxn>
                <a:cxn ang="0">
                  <a:pos x="76" y="108"/>
                </a:cxn>
                <a:cxn ang="0">
                  <a:pos x="98" y="106"/>
                </a:cxn>
                <a:cxn ang="0">
                  <a:pos x="120" y="100"/>
                </a:cxn>
                <a:cxn ang="0">
                  <a:pos x="140" y="90"/>
                </a:cxn>
                <a:cxn ang="0">
                  <a:pos x="156" y="76"/>
                </a:cxn>
                <a:cxn ang="0">
                  <a:pos x="172" y="60"/>
                </a:cxn>
                <a:cxn ang="0">
                  <a:pos x="182" y="42"/>
                </a:cxn>
                <a:cxn ang="0">
                  <a:pos x="192" y="22"/>
                </a:cxn>
                <a:cxn ang="0">
                  <a:pos x="196" y="0"/>
                </a:cxn>
                <a:cxn ang="0">
                  <a:pos x="80" y="0"/>
                </a:cxn>
              </a:cxnLst>
              <a:rect l="0" t="0" r="r" b="b"/>
              <a:pathLst>
                <a:path w="196" h="108">
                  <a:moveTo>
                    <a:pt x="80" y="0"/>
                  </a:moveTo>
                  <a:lnTo>
                    <a:pt x="0" y="80"/>
                  </a:lnTo>
                  <a:lnTo>
                    <a:pt x="0" y="80"/>
                  </a:lnTo>
                  <a:lnTo>
                    <a:pt x="16" y="92"/>
                  </a:lnTo>
                  <a:lnTo>
                    <a:pt x="34" y="100"/>
                  </a:lnTo>
                  <a:lnTo>
                    <a:pt x="54" y="106"/>
                  </a:lnTo>
                  <a:lnTo>
                    <a:pt x="76" y="108"/>
                  </a:lnTo>
                  <a:lnTo>
                    <a:pt x="76" y="108"/>
                  </a:lnTo>
                  <a:lnTo>
                    <a:pt x="98" y="106"/>
                  </a:lnTo>
                  <a:lnTo>
                    <a:pt x="120" y="100"/>
                  </a:lnTo>
                  <a:lnTo>
                    <a:pt x="140" y="90"/>
                  </a:lnTo>
                  <a:lnTo>
                    <a:pt x="156" y="76"/>
                  </a:lnTo>
                  <a:lnTo>
                    <a:pt x="172" y="60"/>
                  </a:lnTo>
                  <a:lnTo>
                    <a:pt x="182" y="42"/>
                  </a:lnTo>
                  <a:lnTo>
                    <a:pt x="192" y="22"/>
                  </a:lnTo>
                  <a:lnTo>
                    <a:pt x="196" y="0"/>
                  </a:lnTo>
                  <a:lnTo>
                    <a:pt x="80"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dirty="0">
                <a:solidFill>
                  <a:sysClr val="windowText" lastClr="000000"/>
                </a:solidFill>
                <a:cs typeface="メイリオ" pitchFamily="50" charset="-128"/>
              </a:endParaRPr>
            </a:p>
          </p:txBody>
        </p:sp>
      </p:grpSp>
      <p:sp>
        <p:nvSpPr>
          <p:cNvPr id="63" name="テキスト ボックス 62"/>
          <p:cNvSpPr txBox="1"/>
          <p:nvPr/>
        </p:nvSpPr>
        <p:spPr>
          <a:xfrm>
            <a:off x="5931151" y="4063265"/>
            <a:ext cx="1269141" cy="270030"/>
          </a:xfrm>
          <a:prstGeom prst="rect">
            <a:avLst/>
          </a:prstGeom>
        </p:spPr>
        <p:txBody>
          <a:bodyPr wrap="none" lIns="0" tIns="0" rIns="0" bIns="0" rtlCol="0" anchor="t" anchorCtr="0">
            <a:normAutofit/>
          </a:bodyPr>
          <a:lstStyle/>
          <a:p>
            <a:pPr>
              <a:lnSpc>
                <a:spcPts val="2100"/>
              </a:lnSpc>
              <a:spcBef>
                <a:spcPct val="0"/>
              </a:spcBef>
            </a:pPr>
            <a:r>
              <a:rPr lang="ja-JP" altLang="en-US" sz="1050" b="1" dirty="0">
                <a:solidFill>
                  <a:srgbClr val="EE5500"/>
                </a:solidFill>
                <a:cs typeface="メイリオ" pitchFamily="50" charset="-128"/>
              </a:rPr>
              <a:t>報告通貨が円で統一</a:t>
            </a:r>
          </a:p>
        </p:txBody>
      </p:sp>
      <p:sp>
        <p:nvSpPr>
          <p:cNvPr id="64" name="右矢印 63"/>
          <p:cNvSpPr/>
          <p:nvPr/>
        </p:nvSpPr>
        <p:spPr>
          <a:xfrm>
            <a:off x="7221828" y="4326945"/>
            <a:ext cx="482520" cy="513057"/>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65" name="右矢印 64"/>
          <p:cNvSpPr/>
          <p:nvPr/>
        </p:nvSpPr>
        <p:spPr>
          <a:xfrm rot="10800000">
            <a:off x="2699793" y="4326945"/>
            <a:ext cx="482520" cy="513057"/>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2" name="フッター プレースホルダー 3">
            <a:extLst>
              <a:ext uri="{FF2B5EF4-FFF2-40B4-BE49-F238E27FC236}">
                <a16:creationId xmlns:a16="http://schemas.microsoft.com/office/drawing/2014/main" id="{FB144708-4CAA-1D79-EDFF-8530111671B4}"/>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4436554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8AE49ED-73EF-499C-8307-28EB0E7CF529}" type="slidenum">
              <a:rPr lang="ja-JP" altLang="en-US" smtClean="0"/>
              <a:pPr/>
              <a:t>87</a:t>
            </a:fld>
            <a:endParaRPr lang="ja-JP" altLang="en-US" dirty="0"/>
          </a:p>
        </p:txBody>
      </p:sp>
      <p:sp>
        <p:nvSpPr>
          <p:cNvPr id="5" name="タイトル 4"/>
          <p:cNvSpPr>
            <a:spLocks noGrp="1"/>
          </p:cNvSpPr>
          <p:nvPr>
            <p:ph type="title"/>
          </p:nvPr>
        </p:nvSpPr>
        <p:spPr/>
        <p:txBody>
          <a:bodyPr/>
          <a:lstStyle/>
          <a:p>
            <a:r>
              <a:rPr lang="en-US" altLang="ja-JP" b="0" dirty="0">
                <a:solidFill>
                  <a:srgbClr val="FABE00"/>
                </a:solidFill>
              </a:rPr>
              <a:t>07 </a:t>
            </a:r>
            <a:r>
              <a:rPr lang="ja-JP" altLang="en-US" dirty="0"/>
              <a:t>ファクタリングシステム</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6087570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88</a:t>
            </a:fld>
            <a:endParaRPr lang="ja-JP" altLang="en-US" dirty="0"/>
          </a:p>
        </p:txBody>
      </p:sp>
      <p:sp>
        <p:nvSpPr>
          <p:cNvPr id="5" name="タイトル 4"/>
          <p:cNvSpPr>
            <a:spLocks noGrp="1"/>
          </p:cNvSpPr>
          <p:nvPr>
            <p:ph type="title"/>
          </p:nvPr>
        </p:nvSpPr>
        <p:spPr/>
        <p:txBody>
          <a:bodyPr/>
          <a:lstStyle/>
          <a:p>
            <a:r>
              <a:rPr lang="ja-JP" altLang="en-US" dirty="0"/>
              <a:t>ファクタリングシステム</a:t>
            </a:r>
            <a:endParaRPr kumimoji="1" lang="ja-JP" altLang="en-US" sz="1800"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6" name="テキスト プレースホルダー 5"/>
          <p:cNvSpPr>
            <a:spLocks noGrp="1"/>
          </p:cNvSpPr>
          <p:nvPr>
            <p:ph type="body" sz="quarter" idx="16"/>
          </p:nvPr>
        </p:nvSpPr>
        <p:spPr/>
        <p:txBody>
          <a:bodyPr/>
          <a:lstStyle/>
          <a:p>
            <a:r>
              <a:rPr kumimoji="1" lang="ja-JP" altLang="en-US" dirty="0"/>
              <a:t>システム概要</a:t>
            </a:r>
          </a:p>
        </p:txBody>
      </p:sp>
      <p:sp>
        <p:nvSpPr>
          <p:cNvPr id="38" name="テキスト プレースホルダー 5">
            <a:extLst>
              <a:ext uri="{FF2B5EF4-FFF2-40B4-BE49-F238E27FC236}">
                <a16:creationId xmlns:a16="http://schemas.microsoft.com/office/drawing/2014/main" id="{BFDE9C30-0B93-44E8-B1CE-42CFDE2B1143}"/>
              </a:ext>
            </a:extLst>
          </p:cNvPr>
          <p:cNvSpPr>
            <a:spLocks noGrp="1"/>
          </p:cNvSpPr>
          <p:nvPr>
            <p:ph type="body" sz="quarter" idx="17"/>
          </p:nvPr>
        </p:nvSpPr>
        <p:spPr>
          <a:xfrm>
            <a:off x="359729" y="915566"/>
            <a:ext cx="8640763" cy="279306"/>
          </a:xfrm>
        </p:spPr>
        <p:txBody>
          <a:bodyPr/>
          <a:lstStyle/>
          <a:p>
            <a:pPr marL="216000" lvl="0" indent="-216000" fontAlgn="ctr">
              <a:lnSpc>
                <a:spcPct val="90000"/>
              </a:lnSpc>
              <a:buClr>
                <a:schemeClr val="accent1">
                  <a:lumMod val="20000"/>
                  <a:lumOff val="80000"/>
                </a:schemeClr>
              </a:buClr>
              <a:buSzPct val="75000"/>
              <a:defRPr/>
            </a:pPr>
            <a:r>
              <a:rPr lang="ja-JP" altLang="en-US" dirty="0">
                <a:latin typeface="メイリオ" pitchFamily="50" charset="-128"/>
                <a:ea typeface="メイリオ" pitchFamily="50" charset="-128"/>
                <a:cs typeface="メイリオ" pitchFamily="50" charset="-128"/>
              </a:rPr>
              <a:t>支払伝票入力の結果を元に、信託業務を行っている業者に提出するデジタルデータ</a:t>
            </a:r>
            <a:endParaRPr lang="en-US" altLang="ja-JP" dirty="0">
              <a:latin typeface="メイリオ" pitchFamily="50" charset="-128"/>
              <a:ea typeface="メイリオ" pitchFamily="50" charset="-128"/>
              <a:cs typeface="メイリオ" pitchFamily="50" charset="-128"/>
            </a:endParaRPr>
          </a:p>
          <a:p>
            <a:pPr marL="216000" lvl="0" indent="-216000" fontAlgn="ctr">
              <a:lnSpc>
                <a:spcPct val="90000"/>
              </a:lnSpc>
              <a:buClr>
                <a:schemeClr val="accent1">
                  <a:lumMod val="20000"/>
                  <a:lumOff val="80000"/>
                </a:schemeClr>
              </a:buClr>
              <a:buSzPct val="75000"/>
              <a:defRPr/>
            </a:pPr>
            <a:r>
              <a:rPr lang="ja-JP" altLang="en-US" dirty="0">
                <a:latin typeface="メイリオ" pitchFamily="50" charset="-128"/>
                <a:ea typeface="メイリオ" pitchFamily="50" charset="-128"/>
                <a:cs typeface="メイリオ" pitchFamily="50" charset="-128"/>
              </a:rPr>
              <a:t>（以下、信託データと呼称）を作成することが出来ます。</a:t>
            </a:r>
          </a:p>
        </p:txBody>
      </p:sp>
      <p:sp>
        <p:nvSpPr>
          <p:cNvPr id="39" name="テキスト ボックス 38">
            <a:extLst>
              <a:ext uri="{FF2B5EF4-FFF2-40B4-BE49-F238E27FC236}">
                <a16:creationId xmlns:a16="http://schemas.microsoft.com/office/drawing/2014/main" id="{EA27D621-ED65-4706-9DF8-4BD78735360B}"/>
              </a:ext>
            </a:extLst>
          </p:cNvPr>
          <p:cNvSpPr txBox="1"/>
          <p:nvPr/>
        </p:nvSpPr>
        <p:spPr>
          <a:xfrm>
            <a:off x="0" y="3599680"/>
            <a:ext cx="2771775" cy="1368425"/>
          </a:xfrm>
          <a:prstGeom prst="rect">
            <a:avLst/>
          </a:prstGeom>
        </p:spPr>
        <p:txBody>
          <a:bodyPr lIns="0" tIns="0" rIns="0" bIns="0">
            <a:normAutofit/>
          </a:bodyPr>
          <a:lstStyle/>
          <a:p>
            <a:pPr fontAlgn="auto">
              <a:lnSpc>
                <a:spcPts val="2800"/>
              </a:lnSpc>
              <a:spcAft>
                <a:spcPts val="0"/>
              </a:spcAft>
              <a:defRPr/>
            </a:pPr>
            <a:endParaRPr lang="ja-JP" altLang="en-US" sz="2400" dirty="0">
              <a:latin typeface="+mj-lt"/>
              <a:ea typeface="+mj-ea"/>
              <a:cs typeface="+mj-cs"/>
            </a:endParaRPr>
          </a:p>
        </p:txBody>
      </p:sp>
      <p:sp>
        <p:nvSpPr>
          <p:cNvPr id="40" name="AutoShape 5">
            <a:extLst>
              <a:ext uri="{FF2B5EF4-FFF2-40B4-BE49-F238E27FC236}">
                <a16:creationId xmlns:a16="http://schemas.microsoft.com/office/drawing/2014/main" id="{A3D5D28C-E641-4A54-A5C6-E54F64821F22}"/>
              </a:ext>
            </a:extLst>
          </p:cNvPr>
          <p:cNvSpPr>
            <a:spLocks noChangeArrowheads="1"/>
          </p:cNvSpPr>
          <p:nvPr/>
        </p:nvSpPr>
        <p:spPr bwMode="gray">
          <a:xfrm>
            <a:off x="467544" y="1447073"/>
            <a:ext cx="7992888" cy="1963743"/>
          </a:xfrm>
          <a:prstGeom prst="roundRect">
            <a:avLst>
              <a:gd name="adj" fmla="val 6056"/>
            </a:avLst>
          </a:prstGeom>
          <a:gradFill rotWithShape="1">
            <a:gsLst>
              <a:gs pos="0">
                <a:srgbClr val="FFFFFF">
                  <a:alpha val="39000"/>
                </a:srgbClr>
              </a:gs>
              <a:gs pos="100000">
                <a:srgbClr val="F3F3F3"/>
              </a:gs>
            </a:gsLst>
            <a:lin ang="5400000" scaled="1"/>
          </a:gradFill>
          <a:ln w="9525" algn="ctr">
            <a:solidFill>
              <a:srgbClr val="D3D3D3"/>
            </a:solidFill>
            <a:round/>
            <a:headEnd/>
            <a:tailEnd/>
          </a:ln>
        </p:spPr>
        <p:txBody>
          <a:bodyPr wrap="none" anchor="ctr"/>
          <a:lstStyle/>
          <a:p>
            <a:pPr algn="ctr" fontAlgn="auto">
              <a:spcBef>
                <a:spcPts val="0"/>
              </a:spcBef>
              <a:spcAft>
                <a:spcPts val="0"/>
              </a:spcAft>
              <a:buClr>
                <a:srgbClr val="00B4ED"/>
              </a:buClr>
              <a:buSzPct val="80000"/>
              <a:buFont typeface="Wingdings" pitchFamily="2" charset="2"/>
              <a:buNone/>
              <a:defRPr/>
            </a:pPr>
            <a:endParaRPr kumimoji="0" lang="en-US" altLang="ja-JP" kern="0" dirty="0">
              <a:solidFill>
                <a:srgbClr val="000000"/>
              </a:solidFill>
              <a:latin typeface="メイリオ" pitchFamily="50" charset="-128"/>
              <a:ea typeface="メイリオ" pitchFamily="50" charset="-128"/>
              <a:cs typeface="Arial Unicode MS" pitchFamily="50" charset="-128"/>
            </a:endParaRPr>
          </a:p>
        </p:txBody>
      </p:sp>
      <p:pic>
        <p:nvPicPr>
          <p:cNvPr id="41" name="Picture 17" descr="j0439824">
            <a:extLst>
              <a:ext uri="{FF2B5EF4-FFF2-40B4-BE49-F238E27FC236}">
                <a16:creationId xmlns:a16="http://schemas.microsoft.com/office/drawing/2014/main" id="{79AFE21E-33E4-4E07-B9A5-C14EB2CC0E9F}"/>
              </a:ext>
            </a:extLst>
          </p:cNvPr>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480895" y="2187707"/>
            <a:ext cx="792088" cy="792087"/>
          </a:xfrm>
          <a:prstGeom prst="rect">
            <a:avLst/>
          </a:prstGeom>
          <a:noFill/>
          <a:ln w="9525">
            <a:noFill/>
            <a:miter lim="800000"/>
            <a:headEnd/>
            <a:tailEnd/>
          </a:ln>
        </p:spPr>
      </p:pic>
      <p:sp>
        <p:nvSpPr>
          <p:cNvPr id="42" name="テキスト ボックス 41">
            <a:extLst>
              <a:ext uri="{FF2B5EF4-FFF2-40B4-BE49-F238E27FC236}">
                <a16:creationId xmlns:a16="http://schemas.microsoft.com/office/drawing/2014/main" id="{3F2BFF9B-02E0-47A9-B3DD-1DA2BBF16476}"/>
              </a:ext>
            </a:extLst>
          </p:cNvPr>
          <p:cNvSpPr txBox="1"/>
          <p:nvPr/>
        </p:nvSpPr>
        <p:spPr>
          <a:xfrm>
            <a:off x="0" y="3600052"/>
            <a:ext cx="2771800" cy="1368152"/>
          </a:xfrm>
          <a:prstGeom prst="rect">
            <a:avLst/>
          </a:prstGeom>
        </p:spPr>
        <p:txBody>
          <a:bodyPr wrap="square" lIns="0" tIns="0" rIns="0" bIns="0" rtlCol="0" anchor="t" anchorCtr="0">
            <a:normAutofit/>
          </a:bodyPr>
          <a:lstStyle/>
          <a:p>
            <a:pPr marL="0" marR="0" indent="0" algn="l" defTabSz="914400" rtl="0" eaLnBrk="1" fontAlgn="auto" latinLnBrk="0" hangingPunct="1">
              <a:lnSpc>
                <a:spcPts val="2800"/>
              </a:lnSpc>
              <a:spcBef>
                <a:spcPct val="0"/>
              </a:spcBef>
              <a:spcAft>
                <a:spcPts val="0"/>
              </a:spcAft>
              <a:buClrTx/>
              <a:buSzTx/>
              <a:buFontTx/>
              <a:buNone/>
              <a:tabLst/>
            </a:pPr>
            <a:endParaRPr kumimoji="1" lang="ja-JP" alt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43" name="テキスト ボックス 42">
            <a:extLst>
              <a:ext uri="{FF2B5EF4-FFF2-40B4-BE49-F238E27FC236}">
                <a16:creationId xmlns:a16="http://schemas.microsoft.com/office/drawing/2014/main" id="{C192E2F5-89BA-468B-B5E5-8B9AED180DAA}"/>
              </a:ext>
            </a:extLst>
          </p:cNvPr>
          <p:cNvSpPr txBox="1"/>
          <p:nvPr/>
        </p:nvSpPr>
        <p:spPr>
          <a:xfrm>
            <a:off x="683568" y="2566089"/>
            <a:ext cx="8136904" cy="833753"/>
          </a:xfrm>
          <a:prstGeom prst="rect">
            <a:avLst/>
          </a:prstGeom>
        </p:spPr>
        <p:txBody>
          <a:bodyPr wrap="square" lIns="0" tIns="0" rIns="0" bIns="0" rtlCol="0" anchor="t" anchorCtr="0">
            <a:normAutofit/>
          </a:bodyPr>
          <a:lstStyle/>
          <a:p>
            <a:pPr eaLnBrk="1" hangingPunct="1"/>
            <a:r>
              <a:rPr lang="ja-JP" altLang="en-US" sz="1200" dirty="0">
                <a:latin typeface="メイリオ" pitchFamily="50" charset="-128"/>
                <a:ea typeface="メイリオ" pitchFamily="50" charset="-128"/>
              </a:rPr>
              <a:t>　運用に応じて、対象とする支払管理データを制御する事も可能です。</a:t>
            </a:r>
            <a:endParaRPr lang="en-US" altLang="ja-JP" sz="1200" dirty="0">
              <a:latin typeface="メイリオ" pitchFamily="50" charset="-128"/>
              <a:ea typeface="メイリオ" pitchFamily="50" charset="-128"/>
            </a:endParaRPr>
          </a:p>
          <a:p>
            <a:pPr eaLnBrk="1" hangingPunct="1">
              <a:buFont typeface="Wingdings 2" pitchFamily="18" charset="2"/>
              <a:buNone/>
            </a:pPr>
            <a:endParaRPr lang="en-US" altLang="ja-JP" sz="1200" dirty="0">
              <a:latin typeface="メイリオ" pitchFamily="50" charset="-128"/>
              <a:ea typeface="メイリオ" pitchFamily="50" charset="-128"/>
            </a:endParaRPr>
          </a:p>
          <a:p>
            <a:pPr eaLnBrk="1" hangingPunct="1">
              <a:buFont typeface="Wingdings 2" pitchFamily="18" charset="2"/>
              <a:buNone/>
            </a:pPr>
            <a:r>
              <a:rPr lang="ja-JP" altLang="en-US" sz="1200" dirty="0">
                <a:latin typeface="メイリオ" pitchFamily="50" charset="-128"/>
                <a:ea typeface="メイリオ" pitchFamily="50" charset="-128"/>
              </a:rPr>
              <a:t>　（例</a:t>
            </a:r>
            <a:r>
              <a:rPr lang="en-US" altLang="ja-JP" sz="1200" dirty="0">
                <a:latin typeface="メイリオ" pitchFamily="50" charset="-128"/>
                <a:ea typeface="メイリオ" pitchFamily="50" charset="-128"/>
              </a:rPr>
              <a:t>1</a:t>
            </a:r>
            <a:r>
              <a:rPr lang="ja-JP" altLang="en-US" sz="1200" dirty="0">
                <a:latin typeface="メイリオ" pitchFamily="50" charset="-128"/>
                <a:ea typeface="メイリオ" pitchFamily="50" charset="-128"/>
              </a:rPr>
              <a:t>）支払確定（期日確定処理）後支払確定データのみを信託データの作成対象とする</a:t>
            </a:r>
            <a:endParaRPr lang="en-US" altLang="ja-JP" sz="1200" dirty="0">
              <a:latin typeface="メイリオ" pitchFamily="50" charset="-128"/>
              <a:ea typeface="メイリオ" pitchFamily="50" charset="-128"/>
            </a:endParaRPr>
          </a:p>
          <a:p>
            <a:pPr eaLnBrk="1" hangingPunct="1">
              <a:buFont typeface="Wingdings 2" pitchFamily="18" charset="2"/>
              <a:buNone/>
              <a:tabLst>
                <a:tab pos="715963" algn="l"/>
              </a:tabLst>
            </a:pPr>
            <a:r>
              <a:rPr lang="ja-JP" altLang="en-US" sz="1200" dirty="0">
                <a:latin typeface="メイリオ" pitchFamily="50" charset="-128"/>
                <a:ea typeface="メイリオ" pitchFamily="50" charset="-128"/>
              </a:rPr>
              <a:t>　（例</a:t>
            </a:r>
            <a:r>
              <a:rPr lang="en-US" altLang="ja-JP" sz="1200" dirty="0">
                <a:latin typeface="メイリオ" pitchFamily="50" charset="-128"/>
                <a:ea typeface="メイリオ" pitchFamily="50" charset="-128"/>
              </a:rPr>
              <a:t>2</a:t>
            </a:r>
            <a:r>
              <a:rPr lang="ja-JP" altLang="en-US" sz="1200" dirty="0">
                <a:latin typeface="メイリオ" pitchFamily="50" charset="-128"/>
                <a:ea typeface="メイリオ" pitchFamily="50" charset="-128"/>
              </a:rPr>
              <a:t>）支払確定前支払予定データ、及び支払確定（期日確定処理）後支払確定データを作成対象とする</a:t>
            </a:r>
            <a:endParaRPr lang="en-US" altLang="ja-JP" sz="1200" dirty="0">
              <a:latin typeface="メイリオ" pitchFamily="50" charset="-128"/>
              <a:ea typeface="メイリオ" pitchFamily="50" charset="-128"/>
            </a:endParaRPr>
          </a:p>
        </p:txBody>
      </p:sp>
      <p:sp>
        <p:nvSpPr>
          <p:cNvPr id="44" name="テキスト ボックス 43">
            <a:extLst>
              <a:ext uri="{FF2B5EF4-FFF2-40B4-BE49-F238E27FC236}">
                <a16:creationId xmlns:a16="http://schemas.microsoft.com/office/drawing/2014/main" id="{13C22FD6-3617-4552-897D-5B0735C7ED0E}"/>
              </a:ext>
            </a:extLst>
          </p:cNvPr>
          <p:cNvSpPr txBox="1"/>
          <p:nvPr/>
        </p:nvSpPr>
        <p:spPr>
          <a:xfrm>
            <a:off x="611560" y="1491630"/>
            <a:ext cx="7272808" cy="1440160"/>
          </a:xfrm>
          <a:prstGeom prst="rect">
            <a:avLst/>
          </a:prstGeom>
        </p:spPr>
        <p:txBody>
          <a:bodyPr wrap="square" lIns="0" tIns="0" rIns="0" bIns="0" rtlCol="0" anchor="t" anchorCtr="0">
            <a:noAutofit/>
          </a:bodyPr>
          <a:lstStyle/>
          <a:p>
            <a:pPr eaLnBrk="1" hangingPunct="1"/>
            <a:r>
              <a:rPr lang="ja-JP" altLang="en-US" sz="1600" dirty="0">
                <a:latin typeface="メイリオ" pitchFamily="50" charset="-128"/>
                <a:ea typeface="メイリオ" pitchFamily="50" charset="-128"/>
              </a:rPr>
              <a:t>信託データの対象となる、支払管理データ</a:t>
            </a:r>
            <a:endParaRPr lang="en-US" altLang="ja-JP" sz="1200" dirty="0">
              <a:latin typeface="メイリオ" pitchFamily="50" charset="-128"/>
              <a:ea typeface="メイリオ" pitchFamily="50" charset="-128"/>
            </a:endParaRPr>
          </a:p>
          <a:p>
            <a:pPr eaLnBrk="1" hangingPunct="1">
              <a:buFont typeface="Wingdings 2" pitchFamily="18" charset="2"/>
              <a:buNone/>
            </a:pPr>
            <a:r>
              <a:rPr lang="ja-JP" altLang="en-US" sz="1600" dirty="0">
                <a:latin typeface="メイリオ" pitchFamily="50" charset="-128"/>
                <a:ea typeface="メイリオ" pitchFamily="50" charset="-128"/>
              </a:rPr>
              <a:t>　　①　支払確定前支払予定データ</a:t>
            </a:r>
            <a:endParaRPr lang="en-US" altLang="ja-JP" sz="1600" dirty="0">
              <a:latin typeface="メイリオ" pitchFamily="50" charset="-128"/>
              <a:ea typeface="メイリオ" pitchFamily="50" charset="-128"/>
            </a:endParaRPr>
          </a:p>
          <a:p>
            <a:pPr eaLnBrk="1" hangingPunct="1">
              <a:buFont typeface="Wingdings 2" pitchFamily="18" charset="2"/>
              <a:buNone/>
            </a:pPr>
            <a:r>
              <a:rPr lang="ja-JP" altLang="en-US" sz="1600" dirty="0">
                <a:latin typeface="メイリオ" pitchFamily="50" charset="-128"/>
                <a:ea typeface="メイリオ" pitchFamily="50" charset="-128"/>
              </a:rPr>
              <a:t>　　②　支払確定（期日確定処理）後支払確定データ</a:t>
            </a:r>
            <a:endParaRPr lang="en-US" altLang="ja-JP" sz="1600" dirty="0">
              <a:latin typeface="メイリオ" pitchFamily="50" charset="-128"/>
              <a:ea typeface="メイリオ" pitchFamily="50" charset="-128"/>
            </a:endParaRPr>
          </a:p>
          <a:p>
            <a:pPr eaLnBrk="1" hangingPunct="1">
              <a:buFont typeface="Wingdings 2" pitchFamily="18" charset="2"/>
              <a:buNone/>
            </a:pPr>
            <a:r>
              <a:rPr lang="ja-JP" altLang="en-US" sz="1600" dirty="0">
                <a:latin typeface="メイリオ" pitchFamily="50" charset="-128"/>
                <a:ea typeface="メイリオ" pitchFamily="50" charset="-128"/>
              </a:rPr>
              <a:t>　　③　支払確定（支払確定処理）後支払確定データ</a:t>
            </a:r>
            <a:endParaRPr lang="en-US" altLang="ja-JP" sz="1600" dirty="0">
              <a:latin typeface="メイリオ" pitchFamily="50" charset="-128"/>
              <a:ea typeface="メイリオ" pitchFamily="50" charset="-128"/>
            </a:endParaRPr>
          </a:p>
        </p:txBody>
      </p:sp>
      <p:pic>
        <p:nvPicPr>
          <p:cNvPr id="45" name="Picture 3" descr="C:\Users\shien\AppData\Local\Microsoft\Windows\Temporary Internet Files\Content.IE5\91G7FDP2\MC900431603[1].PNG">
            <a:extLst>
              <a:ext uri="{FF2B5EF4-FFF2-40B4-BE49-F238E27FC236}">
                <a16:creationId xmlns:a16="http://schemas.microsoft.com/office/drawing/2014/main" id="{572BF18D-CD4C-43F1-9FD5-F5B998A1F86E}"/>
              </a:ext>
            </a:extLst>
          </p:cNvPr>
          <p:cNvPicPr>
            <a:picLocks noChangeAspect="1" noChangeArrowheads="1"/>
          </p:cNvPicPr>
          <p:nvPr/>
        </p:nvPicPr>
        <p:blipFill>
          <a:blip r:embed="rId3" cstate="print"/>
          <a:srcRect/>
          <a:stretch>
            <a:fillRect/>
          </a:stretch>
        </p:blipFill>
        <p:spPr bwMode="auto">
          <a:xfrm>
            <a:off x="5744125" y="1507934"/>
            <a:ext cx="785818" cy="785818"/>
          </a:xfrm>
          <a:prstGeom prst="rect">
            <a:avLst/>
          </a:prstGeom>
          <a:noFill/>
        </p:spPr>
      </p:pic>
      <p:sp>
        <p:nvSpPr>
          <p:cNvPr id="46" name="WordArt 9">
            <a:extLst>
              <a:ext uri="{FF2B5EF4-FFF2-40B4-BE49-F238E27FC236}">
                <a16:creationId xmlns:a16="http://schemas.microsoft.com/office/drawing/2014/main" id="{102CF486-B2A1-4AD7-BB1D-5223F1FB732C}"/>
              </a:ext>
            </a:extLst>
          </p:cNvPr>
          <p:cNvSpPr>
            <a:spLocks noChangeArrowheads="1" noChangeShapeType="1" noTextEdit="1"/>
          </p:cNvSpPr>
          <p:nvPr/>
        </p:nvSpPr>
        <p:spPr bwMode="auto">
          <a:xfrm>
            <a:off x="5796136" y="2022038"/>
            <a:ext cx="681797" cy="220854"/>
          </a:xfrm>
          <a:prstGeom prst="rect">
            <a:avLst/>
          </a:prstGeom>
        </p:spPr>
        <p:txBody>
          <a:bodyPr wrap="none" fromWordArt="1">
            <a:prstTxWarp prst="textCanDown">
              <a:avLst>
                <a:gd name="adj" fmla="val 33333"/>
              </a:avLst>
            </a:prstTxWarp>
          </a:bodyPr>
          <a:lstStyle/>
          <a:p>
            <a:pPr algn="ctr"/>
            <a:r>
              <a:rPr lang="ja-JP" altLang="en-US" sz="3600" kern="10" dirty="0">
                <a:ln w="9525">
                  <a:noFill/>
                  <a:round/>
                  <a:headEnd/>
                  <a:tailEnd/>
                </a:ln>
                <a:latin typeface="メイリオ" pitchFamily="50" charset="-128"/>
                <a:ea typeface="メイリオ" pitchFamily="50" charset="-128"/>
                <a:cs typeface="+mj-ea"/>
              </a:rPr>
              <a:t>信託データ</a:t>
            </a:r>
          </a:p>
        </p:txBody>
      </p:sp>
      <p:sp>
        <p:nvSpPr>
          <p:cNvPr id="47" name="角丸四角形 23">
            <a:extLst>
              <a:ext uri="{FF2B5EF4-FFF2-40B4-BE49-F238E27FC236}">
                <a16:creationId xmlns:a16="http://schemas.microsoft.com/office/drawing/2014/main" id="{48BBC565-BFA0-4B6A-B876-A576A915D6BD}"/>
              </a:ext>
            </a:extLst>
          </p:cNvPr>
          <p:cNvSpPr/>
          <p:nvPr/>
        </p:nvSpPr>
        <p:spPr>
          <a:xfrm>
            <a:off x="323528" y="3435846"/>
            <a:ext cx="1800200" cy="252028"/>
          </a:xfrm>
          <a:prstGeom prst="roundRect">
            <a:avLst/>
          </a:prstGeom>
          <a:solidFill>
            <a:srgbClr val="54C2F0"/>
          </a:solidFill>
          <a:ln>
            <a:noFill/>
          </a:ln>
          <a:effectLst>
            <a:outerShdw dist="23000" sx="1000" sy="1000" rotWithShape="0">
              <a:srgbClr val="000000"/>
            </a:outerShdw>
          </a:effectLst>
        </p:spPr>
        <p:style>
          <a:lnRef idx="1">
            <a:schemeClr val="accent4"/>
          </a:lnRef>
          <a:fillRef idx="3">
            <a:schemeClr val="accent4"/>
          </a:fillRef>
          <a:effectRef idx="2">
            <a:schemeClr val="accent4"/>
          </a:effectRef>
          <a:fontRef idx="minor">
            <a:schemeClr val="lt1"/>
          </a:fontRef>
        </p:style>
        <p:txBody>
          <a:bodyPr tIns="72000" bIns="0" rtlCol="0" anchor="ctr"/>
          <a:lstStyle/>
          <a:p>
            <a:pPr algn="ctr"/>
            <a:r>
              <a:rPr kumimoji="1" lang="ja-JP" altLang="en-US" sz="1600" dirty="0">
                <a:latin typeface="メイリオ" pitchFamily="50" charset="-128"/>
                <a:ea typeface="メイリオ" pitchFamily="50" charset="-128"/>
              </a:rPr>
              <a:t>その他の機能</a:t>
            </a:r>
          </a:p>
        </p:txBody>
      </p:sp>
      <p:sp>
        <p:nvSpPr>
          <p:cNvPr id="48" name="コンテンツ プレースホルダ 2">
            <a:extLst>
              <a:ext uri="{FF2B5EF4-FFF2-40B4-BE49-F238E27FC236}">
                <a16:creationId xmlns:a16="http://schemas.microsoft.com/office/drawing/2014/main" id="{8CE6E194-CDA6-47C8-AA10-958047DD0AC4}"/>
              </a:ext>
            </a:extLst>
          </p:cNvPr>
          <p:cNvSpPr txBox="1">
            <a:spLocks/>
          </p:cNvSpPr>
          <p:nvPr/>
        </p:nvSpPr>
        <p:spPr>
          <a:xfrm>
            <a:off x="323528" y="3723878"/>
            <a:ext cx="8630016" cy="1218694"/>
          </a:xfrm>
          <a:prstGeom prst="rect">
            <a:avLst/>
          </a:prstGeom>
        </p:spPr>
        <p:txBody>
          <a:bodyPr vert="horz" lIns="0" tIns="0" rIns="0" bIns="0" rtlCol="0">
            <a:noAutofit/>
          </a:bodyPr>
          <a:lstStyle/>
          <a:p>
            <a:pPr marL="285750" lvl="0" indent="-285750" algn="just" fontAlgn="ctr">
              <a:lnSpc>
                <a:spcPct val="90000"/>
              </a:lnSpc>
              <a:spcBef>
                <a:spcPct val="20000"/>
              </a:spcBef>
              <a:spcAft>
                <a:spcPts val="0"/>
              </a:spcAft>
              <a:buClr>
                <a:srgbClr val="54C2F0"/>
              </a:buClr>
              <a:buSzPct val="75000"/>
              <a:buFont typeface="Wingdings" panose="05000000000000000000" pitchFamily="2" charset="2"/>
              <a:buChar char="n"/>
              <a:defRPr/>
            </a:pPr>
            <a:r>
              <a:rPr lang="ja-JP" altLang="en-US" sz="1300" dirty="0">
                <a:latin typeface="メイリオ" pitchFamily="50" charset="-128"/>
                <a:ea typeface="メイリオ" pitchFamily="50" charset="-128"/>
                <a:cs typeface="メイリオ" pitchFamily="50" charset="-128"/>
              </a:rPr>
              <a:t>信託業者から指定された信託データ書式に対応するために信託データ（データレコード）の、</a:t>
            </a:r>
            <a:r>
              <a:rPr lang="en-US" altLang="ja-JP" sz="1300" dirty="0">
                <a:latin typeface="メイリオ" pitchFamily="50" charset="-128"/>
                <a:ea typeface="メイリオ" pitchFamily="50" charset="-128"/>
                <a:cs typeface="メイリオ" pitchFamily="50" charset="-128"/>
              </a:rPr>
              <a:t>92</a:t>
            </a:r>
            <a:r>
              <a:rPr lang="ja-JP" altLang="en-US" sz="1300" dirty="0">
                <a:latin typeface="メイリオ" pitchFamily="50" charset="-128"/>
                <a:ea typeface="メイリオ" pitchFamily="50" charset="-128"/>
                <a:cs typeface="メイリオ" pitchFamily="50" charset="-128"/>
              </a:rPr>
              <a:t>桁目～</a:t>
            </a:r>
            <a:r>
              <a:rPr lang="en-US" altLang="ja-JP" sz="1300" dirty="0">
                <a:latin typeface="メイリオ" pitchFamily="50" charset="-128"/>
                <a:ea typeface="メイリオ" pitchFamily="50" charset="-128"/>
                <a:cs typeface="メイリオ" pitchFamily="50" charset="-128"/>
              </a:rPr>
              <a:t>120</a:t>
            </a:r>
            <a:r>
              <a:rPr lang="ja-JP" altLang="en-US" sz="1300" dirty="0">
                <a:latin typeface="メイリオ" pitchFamily="50" charset="-128"/>
                <a:ea typeface="メイリオ" pitchFamily="50" charset="-128"/>
                <a:cs typeface="メイリオ" pitchFamily="50" charset="-128"/>
              </a:rPr>
              <a:t>桁目の合計</a:t>
            </a:r>
            <a:r>
              <a:rPr lang="en-US" altLang="ja-JP" sz="1300" dirty="0">
                <a:latin typeface="メイリオ" pitchFamily="50" charset="-128"/>
                <a:ea typeface="メイリオ" pitchFamily="50" charset="-128"/>
                <a:cs typeface="メイリオ" pitchFamily="50" charset="-128"/>
              </a:rPr>
              <a:t>29</a:t>
            </a:r>
            <a:r>
              <a:rPr lang="ja-JP" altLang="en-US" sz="1300" dirty="0">
                <a:latin typeface="メイリオ" pitchFamily="50" charset="-128"/>
                <a:ea typeface="メイリオ" pitchFamily="50" charset="-128"/>
                <a:cs typeface="メイリオ" pitchFamily="50" charset="-128"/>
              </a:rPr>
              <a:t>桁を任意に設定することが可能です。導入される際には、予め信託業者へのフォーマットの確認をしてください。</a:t>
            </a:r>
            <a:endParaRPr lang="en-US" altLang="ja-JP" sz="800" dirty="0">
              <a:latin typeface="メイリオ" pitchFamily="50" charset="-128"/>
              <a:ea typeface="メイリオ" pitchFamily="50" charset="-128"/>
              <a:cs typeface="メイリオ" pitchFamily="50" charset="-128"/>
            </a:endParaRPr>
          </a:p>
          <a:p>
            <a:pPr marL="285750" marR="0" lvl="0" indent="-285750" algn="just" defTabSz="914400" rtl="0" eaLnBrk="1" fontAlgn="ctr" latinLnBrk="0" hangingPunct="1">
              <a:lnSpc>
                <a:spcPct val="90000"/>
              </a:lnSpc>
              <a:spcBef>
                <a:spcPct val="20000"/>
              </a:spcBef>
              <a:spcAft>
                <a:spcPts val="0"/>
              </a:spcAft>
              <a:buClr>
                <a:srgbClr val="54C2F0"/>
              </a:buClr>
              <a:buSzPct val="75000"/>
              <a:buFont typeface="Wingdings" panose="05000000000000000000" pitchFamily="2" charset="2"/>
              <a:buChar char="n"/>
              <a:tabLst/>
              <a:defRPr/>
            </a:pPr>
            <a:r>
              <a:rPr kumimoji="1" lang="ja-JP" altLang="en-US" sz="1300" b="0" i="0" u="none" strike="noStrike" kern="1200" cap="none" spc="0" normalizeH="0" baseline="0" noProof="0" dirty="0">
                <a:ln>
                  <a:noFill/>
                </a:ln>
                <a:effectLst/>
                <a:uLnTx/>
                <a:uFillTx/>
                <a:latin typeface="メイリオ" pitchFamily="50" charset="-128"/>
                <a:ea typeface="メイリオ" pitchFamily="50" charset="-128"/>
                <a:cs typeface="メイリオ" pitchFamily="50" charset="-128"/>
              </a:rPr>
              <a:t>信託業者への債権譲渡可能日が銀行休日である場合は譲渡可能日を前日、又は翌日に自動調整することが可能です。（調整しないようにすることも可能）</a:t>
            </a:r>
            <a:endParaRPr kumimoji="1" lang="en-US" altLang="ja-JP" sz="1300" b="0" i="0" u="none" strike="noStrike" kern="1200" cap="none" spc="0" normalizeH="0" baseline="0" noProof="0" dirty="0">
              <a:ln>
                <a:noFill/>
              </a:ln>
              <a:effectLst/>
              <a:uLnTx/>
              <a:uFillTx/>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7063573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89</a:t>
            </a:fld>
            <a:endParaRPr kumimoji="1" lang="ja-JP" altLang="en-US" dirty="0"/>
          </a:p>
        </p:txBody>
      </p:sp>
      <p:sp>
        <p:nvSpPr>
          <p:cNvPr id="3" name="タイトル 2"/>
          <p:cNvSpPr>
            <a:spLocks noGrp="1"/>
          </p:cNvSpPr>
          <p:nvPr>
            <p:ph type="title"/>
          </p:nvPr>
        </p:nvSpPr>
        <p:spPr/>
        <p:txBody>
          <a:bodyPr/>
          <a:lstStyle/>
          <a:p>
            <a:r>
              <a:rPr lang="ja-JP" altLang="en-US" dirty="0"/>
              <a:t>ファクタリングシステム</a:t>
            </a:r>
            <a:endParaRPr kumimoji="1" lang="ja-JP" altLang="en-US" dirty="0"/>
          </a:p>
        </p:txBody>
      </p:sp>
      <p:sp>
        <p:nvSpPr>
          <p:cNvPr id="49" name="テキスト プレースホルダー 48"/>
          <p:cNvSpPr>
            <a:spLocks noGrp="1"/>
          </p:cNvSpPr>
          <p:nvPr>
            <p:ph type="body" sz="quarter" idx="16"/>
          </p:nvPr>
        </p:nvSpPr>
        <p:spPr/>
        <p:txBody>
          <a:bodyPr/>
          <a:lstStyle/>
          <a:p>
            <a:r>
              <a:rPr kumimoji="1" lang="ja-JP" altLang="en-US" dirty="0"/>
              <a:t>システム全体フロー</a:t>
            </a:r>
          </a:p>
        </p:txBody>
      </p:sp>
      <p:sp>
        <p:nvSpPr>
          <p:cNvPr id="51" name="テキスト ボックス 50">
            <a:extLst>
              <a:ext uri="{FF2B5EF4-FFF2-40B4-BE49-F238E27FC236}">
                <a16:creationId xmlns:a16="http://schemas.microsoft.com/office/drawing/2014/main" id="{BF067CED-651A-48F6-9980-FE6A8D790E37}"/>
              </a:ext>
            </a:extLst>
          </p:cNvPr>
          <p:cNvSpPr txBox="1"/>
          <p:nvPr/>
        </p:nvSpPr>
        <p:spPr>
          <a:xfrm>
            <a:off x="-36004" y="3563677"/>
            <a:ext cx="2771775" cy="1368425"/>
          </a:xfrm>
          <a:prstGeom prst="rect">
            <a:avLst/>
          </a:prstGeom>
        </p:spPr>
        <p:txBody>
          <a:bodyPr lIns="0" tIns="0" rIns="0" bIns="0">
            <a:normAutofit/>
          </a:bodyPr>
          <a:lstStyle/>
          <a:p>
            <a:pPr marL="0" marR="0" lvl="0" indent="0" algn="l" defTabSz="914400" rtl="0" eaLnBrk="1" fontAlgn="auto" latinLnBrk="0" hangingPunct="1">
              <a:lnSpc>
                <a:spcPts val="2800"/>
              </a:lnSpc>
              <a:spcBef>
                <a:spcPct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HGP創英角ｺﾞｼｯｸUB"/>
              <a:ea typeface="HGP創英角ｺﾞｼｯｸUB"/>
              <a:cs typeface="+mn-cs"/>
            </a:endParaRPr>
          </a:p>
        </p:txBody>
      </p:sp>
      <p:sp>
        <p:nvSpPr>
          <p:cNvPr id="52" name="WordArt 9">
            <a:extLst>
              <a:ext uri="{FF2B5EF4-FFF2-40B4-BE49-F238E27FC236}">
                <a16:creationId xmlns:a16="http://schemas.microsoft.com/office/drawing/2014/main" id="{54A20B30-1C4E-42BC-B845-456869C734E8}"/>
              </a:ext>
            </a:extLst>
          </p:cNvPr>
          <p:cNvSpPr>
            <a:spLocks noChangeArrowheads="1" noChangeShapeType="1" noTextEdit="1"/>
          </p:cNvSpPr>
          <p:nvPr/>
        </p:nvSpPr>
        <p:spPr bwMode="auto">
          <a:xfrm>
            <a:off x="5904148" y="1826206"/>
            <a:ext cx="681797" cy="220854"/>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600" b="0" i="0" u="none" strike="noStrike" kern="10" cap="none" spc="0" normalizeH="0" baseline="0" noProof="0" dirty="0">
                <a:ln w="9525">
                  <a:noFill/>
                  <a:round/>
                  <a:headEnd/>
                  <a:tailEnd/>
                </a:ln>
                <a:solidFill>
                  <a:srgbClr val="FFFFFF"/>
                </a:solidFill>
                <a:effectLst/>
                <a:uLnTx/>
                <a:uFillTx/>
                <a:latin typeface="メイリオ" pitchFamily="50" charset="-128"/>
                <a:ea typeface="メイリオ" pitchFamily="50" charset="-128"/>
                <a:cs typeface="+mj-ea"/>
              </a:rPr>
              <a:t>信託データ</a:t>
            </a:r>
          </a:p>
        </p:txBody>
      </p:sp>
      <p:sp>
        <p:nvSpPr>
          <p:cNvPr id="53" name="AutoShape 12">
            <a:extLst>
              <a:ext uri="{FF2B5EF4-FFF2-40B4-BE49-F238E27FC236}">
                <a16:creationId xmlns:a16="http://schemas.microsoft.com/office/drawing/2014/main" id="{D60570B2-932A-4EA2-80A6-5170365D727F}"/>
              </a:ext>
            </a:extLst>
          </p:cNvPr>
          <p:cNvSpPr>
            <a:spLocks noChangeArrowheads="1"/>
          </p:cNvSpPr>
          <p:nvPr/>
        </p:nvSpPr>
        <p:spPr bwMode="auto">
          <a:xfrm>
            <a:off x="4535996" y="951570"/>
            <a:ext cx="4068452" cy="288925"/>
          </a:xfrm>
          <a:prstGeom prst="flowChartAlternateProcess">
            <a:avLst/>
          </a:prstGeom>
          <a:solidFill>
            <a:srgbClr val="77A233"/>
          </a:solidFill>
          <a:ln>
            <a:noFill/>
            <a:headEnd/>
            <a:tailEnd/>
          </a:ln>
          <a:effectLst>
            <a:outerShdw blurRad="40000" dist="23000" dir="5400000" rotWithShape="0">
              <a:srgbClr val="000000">
                <a:alpha val="35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400" kern="0" dirty="0">
                <a:solidFill>
                  <a:srgbClr val="FFFFFF"/>
                </a:solidFill>
                <a:latin typeface="メイリオ" pitchFamily="50" charset="-128"/>
                <a:ea typeface="メイリオ" pitchFamily="50" charset="-128"/>
                <a:cs typeface="メイリオ" pitchFamily="50" charset="-128"/>
              </a:rPr>
              <a:t>ファクタリングシステム</a:t>
            </a:r>
            <a:endParaRPr kumimoji="0" lang="ja-JP" altLang="en-US" sz="1400" b="0" i="0" u="none" strike="noStrike" kern="0" cap="none" spc="0" normalizeH="0" baseline="0" noProof="0" dirty="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54" name="AutoShape 12">
            <a:extLst>
              <a:ext uri="{FF2B5EF4-FFF2-40B4-BE49-F238E27FC236}">
                <a16:creationId xmlns:a16="http://schemas.microsoft.com/office/drawing/2014/main" id="{33BD1482-170F-49D5-A579-F555AE4BD895}"/>
              </a:ext>
            </a:extLst>
          </p:cNvPr>
          <p:cNvSpPr>
            <a:spLocks noChangeArrowheads="1"/>
          </p:cNvSpPr>
          <p:nvPr/>
        </p:nvSpPr>
        <p:spPr bwMode="auto">
          <a:xfrm>
            <a:off x="539780" y="951570"/>
            <a:ext cx="3888432" cy="288925"/>
          </a:xfrm>
          <a:prstGeom prst="flowChartAlternateProcess">
            <a:avLst/>
          </a:prstGeom>
          <a:solidFill>
            <a:srgbClr val="54C2F0"/>
          </a:solidFill>
          <a:ln>
            <a:solidFill>
              <a:srgbClr val="54C2F0"/>
            </a:solidFill>
            <a:headEnd/>
            <a:tailEnd/>
          </a:ln>
          <a:effectLst>
            <a:outerShdw blurRad="40000" dist="23000" dir="5400000" rotWithShape="0">
              <a:srgbClr val="000000">
                <a:alpha val="35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ja-JP" sz="1400" kern="0" noProof="0" dirty="0">
                <a:solidFill>
                  <a:srgbClr val="FFFFFF"/>
                </a:solidFill>
                <a:latin typeface="メイリオ" pitchFamily="50" charset="-128"/>
                <a:ea typeface="メイリオ" pitchFamily="50" charset="-128"/>
                <a:cs typeface="メイリオ" pitchFamily="50" charset="-128"/>
              </a:rPr>
              <a:t>SuperStream-NX </a:t>
            </a:r>
            <a:r>
              <a:rPr kumimoji="0" lang="ja-JP" altLang="en-US" sz="1400" kern="0" noProof="0" dirty="0">
                <a:solidFill>
                  <a:srgbClr val="FFFFFF"/>
                </a:solidFill>
                <a:latin typeface="メイリオ" pitchFamily="50" charset="-128"/>
                <a:ea typeface="メイリオ" pitchFamily="50" charset="-128"/>
                <a:cs typeface="メイリオ" pitchFamily="50" charset="-128"/>
              </a:rPr>
              <a:t>支払管理</a:t>
            </a:r>
            <a:endParaRPr kumimoji="0" lang="ja-JP" altLang="en-US" sz="1400" b="0" i="0" u="none" strike="noStrike" kern="0" cap="none" spc="0" normalizeH="0" baseline="0" noProof="0" dirty="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55" name="AutoShape 12">
            <a:extLst>
              <a:ext uri="{FF2B5EF4-FFF2-40B4-BE49-F238E27FC236}">
                <a16:creationId xmlns:a16="http://schemas.microsoft.com/office/drawing/2014/main" id="{70E65A2C-2FEB-44C9-B1A7-BE16B0C4B61F}"/>
              </a:ext>
            </a:extLst>
          </p:cNvPr>
          <p:cNvSpPr>
            <a:spLocks noChangeArrowheads="1"/>
          </p:cNvSpPr>
          <p:nvPr/>
        </p:nvSpPr>
        <p:spPr bwMode="auto">
          <a:xfrm>
            <a:off x="863587" y="1470033"/>
            <a:ext cx="3204357" cy="252000"/>
          </a:xfrm>
          <a:prstGeom prst="flowChartAlternateProcess">
            <a:avLst/>
          </a:prstGeom>
          <a:solidFill>
            <a:srgbClr val="54C2F0"/>
          </a:solidFill>
          <a:ln>
            <a:solidFill>
              <a:srgbClr val="54C2F0"/>
            </a:solidFill>
            <a:headEnd/>
            <a:tailEnd/>
          </a:ln>
          <a:effectLst>
            <a:outerShdw blurRad="40000" dist="23000" dir="5400000" rotWithShape="0">
              <a:srgbClr val="000000">
                <a:alpha val="35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400" kern="0" dirty="0">
                <a:solidFill>
                  <a:srgbClr val="FFFFFF"/>
                </a:solidFill>
                <a:latin typeface="メイリオ" pitchFamily="50" charset="-128"/>
                <a:ea typeface="メイリオ" pitchFamily="50" charset="-128"/>
                <a:cs typeface="メイリオ" pitchFamily="50" charset="-128"/>
              </a:rPr>
              <a:t>支払伝票入力</a:t>
            </a:r>
            <a:endParaRPr kumimoji="0" lang="ja-JP" altLang="en-US" sz="1400" b="0" i="0" u="none" strike="noStrike" kern="0" cap="none" spc="0" normalizeH="0" baseline="0" noProof="0" dirty="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56" name="角丸四角形 56">
            <a:extLst>
              <a:ext uri="{FF2B5EF4-FFF2-40B4-BE49-F238E27FC236}">
                <a16:creationId xmlns:a16="http://schemas.microsoft.com/office/drawing/2014/main" id="{D9287F97-91CB-4D94-9916-407A056CB006}"/>
              </a:ext>
            </a:extLst>
          </p:cNvPr>
          <p:cNvSpPr/>
          <p:nvPr/>
        </p:nvSpPr>
        <p:spPr>
          <a:xfrm>
            <a:off x="523404" y="1326732"/>
            <a:ext cx="3888432" cy="3579886"/>
          </a:xfrm>
          <a:prstGeom prst="roundRect">
            <a:avLst>
              <a:gd name="adj" fmla="val 2977"/>
            </a:avLst>
          </a:prstGeom>
          <a:noFill/>
          <a:ln w="9525" cap="flat" cmpd="sng" algn="ctr">
            <a:solidFill>
              <a:schemeClr val="accent3">
                <a:lumMod val="60000"/>
                <a:lumOff val="40000"/>
              </a:schemeClr>
            </a:solidFill>
            <a:prstDash val="dash"/>
          </a:ln>
          <a:effectLst>
            <a:outerShdw blurRad="40000" dist="20000" dir="5400000" rotWithShape="0">
              <a:srgbClr val="000000">
                <a:alpha val="38000"/>
              </a:srgb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ja-JP" altLang="en-US" sz="800" b="0" i="0" u="none" strike="noStrike" kern="0" cap="none" spc="0" normalizeH="0" baseline="0" noProof="0" dirty="0">
              <a:ln>
                <a:noFill/>
              </a:ln>
              <a:solidFill>
                <a:srgbClr val="000000"/>
              </a:solidFill>
              <a:effectLst/>
              <a:uLnTx/>
              <a:uFillTx/>
              <a:latin typeface="Arial Black"/>
              <a:ea typeface="HGP創英角ｺﾞｼｯｸUB"/>
              <a:cs typeface="+mn-cs"/>
            </a:endParaRPr>
          </a:p>
        </p:txBody>
      </p:sp>
      <p:sp>
        <p:nvSpPr>
          <p:cNvPr id="57" name="AutoShape 12">
            <a:extLst>
              <a:ext uri="{FF2B5EF4-FFF2-40B4-BE49-F238E27FC236}">
                <a16:creationId xmlns:a16="http://schemas.microsoft.com/office/drawing/2014/main" id="{8DA240AF-BCB1-4AC4-9391-1D7CDA6DCAF4}"/>
              </a:ext>
            </a:extLst>
          </p:cNvPr>
          <p:cNvSpPr>
            <a:spLocks noChangeArrowheads="1"/>
          </p:cNvSpPr>
          <p:nvPr/>
        </p:nvSpPr>
        <p:spPr bwMode="auto">
          <a:xfrm>
            <a:off x="863585" y="2137014"/>
            <a:ext cx="3204357" cy="252000"/>
          </a:xfrm>
          <a:prstGeom prst="flowChartAlternateProcess">
            <a:avLst/>
          </a:prstGeom>
          <a:solidFill>
            <a:srgbClr val="54C2F0"/>
          </a:solidFill>
          <a:ln>
            <a:solidFill>
              <a:srgbClr val="54C2F0"/>
            </a:solidFill>
            <a:headEnd/>
            <a:tailEnd/>
          </a:ln>
          <a:effectLst>
            <a:outerShdw blurRad="40000" dist="23000" dir="5400000" rotWithShape="0">
              <a:srgbClr val="000000">
                <a:alpha val="35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400" kern="0" noProof="0" dirty="0">
                <a:solidFill>
                  <a:srgbClr val="FFFFFF"/>
                </a:solidFill>
                <a:latin typeface="メイリオ" pitchFamily="50" charset="-128"/>
                <a:ea typeface="メイリオ" pitchFamily="50" charset="-128"/>
                <a:cs typeface="メイリオ" pitchFamily="50" charset="-128"/>
              </a:rPr>
              <a:t>ワークフロー承認</a:t>
            </a:r>
            <a:r>
              <a:rPr kumimoji="0" lang="en-US" altLang="ja-JP" sz="1400" kern="0" noProof="0" dirty="0">
                <a:solidFill>
                  <a:srgbClr val="FFFFFF"/>
                </a:solidFill>
                <a:latin typeface="メイリオ" pitchFamily="50" charset="-128"/>
                <a:ea typeface="メイリオ" pitchFamily="50" charset="-128"/>
                <a:cs typeface="メイリオ" pitchFamily="50" charset="-128"/>
              </a:rPr>
              <a:t>(</a:t>
            </a:r>
            <a:r>
              <a:rPr kumimoji="0" lang="ja-JP" altLang="en-US" sz="1400" kern="0" noProof="0" dirty="0">
                <a:solidFill>
                  <a:srgbClr val="FFFFFF"/>
                </a:solidFill>
                <a:latin typeface="メイリオ" pitchFamily="50" charset="-128"/>
                <a:ea typeface="メイリオ" pitchFamily="50" charset="-128"/>
                <a:cs typeface="メイリオ" pitchFamily="50" charset="-128"/>
              </a:rPr>
              <a:t>承認・差戻し</a:t>
            </a:r>
            <a:r>
              <a:rPr kumimoji="0" lang="en-US" altLang="ja-JP" sz="1400" kern="0" noProof="0" dirty="0">
                <a:solidFill>
                  <a:srgbClr val="FFFFFF"/>
                </a:solidFill>
                <a:latin typeface="メイリオ" pitchFamily="50" charset="-128"/>
                <a:ea typeface="メイリオ" pitchFamily="50" charset="-128"/>
                <a:cs typeface="メイリオ" pitchFamily="50" charset="-128"/>
              </a:rPr>
              <a:t>)</a:t>
            </a:r>
            <a:endParaRPr kumimoji="0" lang="ja-JP" altLang="en-US" sz="1400" b="0" i="0" u="none" strike="noStrike" kern="0" cap="none" spc="0" normalizeH="0" baseline="0" noProof="0" dirty="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58" name="AutoShape 12">
            <a:extLst>
              <a:ext uri="{FF2B5EF4-FFF2-40B4-BE49-F238E27FC236}">
                <a16:creationId xmlns:a16="http://schemas.microsoft.com/office/drawing/2014/main" id="{31A9A335-D14B-4CD4-A697-167D01DC5F57}"/>
              </a:ext>
            </a:extLst>
          </p:cNvPr>
          <p:cNvSpPr>
            <a:spLocks noChangeArrowheads="1"/>
          </p:cNvSpPr>
          <p:nvPr/>
        </p:nvSpPr>
        <p:spPr bwMode="auto">
          <a:xfrm>
            <a:off x="863585" y="2801132"/>
            <a:ext cx="3204357" cy="252000"/>
          </a:xfrm>
          <a:prstGeom prst="flowChartAlternateProcess">
            <a:avLst/>
          </a:prstGeom>
          <a:solidFill>
            <a:srgbClr val="54C2F0"/>
          </a:solidFill>
          <a:ln>
            <a:solidFill>
              <a:srgbClr val="54C2F0"/>
            </a:solidFill>
            <a:headEnd/>
            <a:tailEnd/>
          </a:ln>
          <a:effectLst>
            <a:outerShdw blurRad="40000" dist="23000" dir="5400000" rotWithShape="0">
              <a:srgbClr val="000000">
                <a:alpha val="35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400" kern="0" noProof="0" dirty="0">
                <a:solidFill>
                  <a:srgbClr val="FFFFFF"/>
                </a:solidFill>
                <a:latin typeface="メイリオ" pitchFamily="50" charset="-128"/>
                <a:ea typeface="メイリオ" pitchFamily="50" charset="-128"/>
                <a:cs typeface="メイリオ" pitchFamily="50" charset="-128"/>
              </a:rPr>
              <a:t>支払</a:t>
            </a:r>
            <a:r>
              <a:rPr kumimoji="0" lang="ja-JP" altLang="en-US" sz="1400" kern="0" dirty="0">
                <a:solidFill>
                  <a:srgbClr val="FFFFFF"/>
                </a:solidFill>
                <a:latin typeface="メイリオ" pitchFamily="50" charset="-128"/>
                <a:ea typeface="メイリオ" pitchFamily="50" charset="-128"/>
                <a:cs typeface="メイリオ" pitchFamily="50" charset="-128"/>
              </a:rPr>
              <a:t>承認</a:t>
            </a:r>
            <a:endParaRPr kumimoji="0" lang="ja-JP" altLang="en-US" sz="1400" b="0" i="0" u="none" strike="noStrike" kern="0" cap="none" spc="0" normalizeH="0" baseline="0" noProof="0" dirty="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59" name="AutoShape 12">
            <a:extLst>
              <a:ext uri="{FF2B5EF4-FFF2-40B4-BE49-F238E27FC236}">
                <a16:creationId xmlns:a16="http://schemas.microsoft.com/office/drawing/2014/main" id="{BC6F2D5C-400C-4381-A26D-5A25C69FAD86}"/>
              </a:ext>
            </a:extLst>
          </p:cNvPr>
          <p:cNvSpPr>
            <a:spLocks noChangeArrowheads="1"/>
          </p:cNvSpPr>
          <p:nvPr/>
        </p:nvSpPr>
        <p:spPr bwMode="auto">
          <a:xfrm>
            <a:off x="873814" y="3450280"/>
            <a:ext cx="3204357" cy="252000"/>
          </a:xfrm>
          <a:prstGeom prst="flowChartAlternateProcess">
            <a:avLst/>
          </a:prstGeom>
          <a:solidFill>
            <a:srgbClr val="54C2F0"/>
          </a:solidFill>
          <a:ln>
            <a:solidFill>
              <a:srgbClr val="54C2F0"/>
            </a:solidFill>
            <a:headEnd/>
            <a:tailEnd/>
          </a:ln>
          <a:effectLst>
            <a:outerShdw blurRad="40000" dist="23000" dir="5400000" rotWithShape="0">
              <a:srgbClr val="000000">
                <a:alpha val="35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400" kern="0" noProof="0" dirty="0">
                <a:solidFill>
                  <a:srgbClr val="FFFFFF"/>
                </a:solidFill>
                <a:latin typeface="メイリオ" pitchFamily="50" charset="-128"/>
                <a:ea typeface="メイリオ" pitchFamily="50" charset="-128"/>
                <a:cs typeface="メイリオ" pitchFamily="50" charset="-128"/>
              </a:rPr>
              <a:t>支払</a:t>
            </a:r>
            <a:r>
              <a:rPr kumimoji="0" lang="ja-JP" altLang="en-US" sz="1400" kern="0" dirty="0">
                <a:solidFill>
                  <a:srgbClr val="FFFFFF"/>
                </a:solidFill>
                <a:latin typeface="メイリオ" pitchFamily="50" charset="-128"/>
                <a:ea typeface="メイリオ" pitchFamily="50" charset="-128"/>
                <a:cs typeface="メイリオ" pitchFamily="50" charset="-128"/>
              </a:rPr>
              <a:t>確定</a:t>
            </a:r>
            <a:r>
              <a:rPr kumimoji="0" lang="en-US" altLang="ja-JP" sz="1400" kern="0" dirty="0">
                <a:solidFill>
                  <a:srgbClr val="FFFFFF"/>
                </a:solidFill>
                <a:latin typeface="メイリオ" pitchFamily="50" charset="-128"/>
                <a:ea typeface="メイリオ" pitchFamily="50" charset="-128"/>
                <a:cs typeface="メイリオ" pitchFamily="50" charset="-128"/>
              </a:rPr>
              <a:t>(</a:t>
            </a:r>
            <a:r>
              <a:rPr kumimoji="0" lang="ja-JP" altLang="en-US" sz="1400" kern="0" dirty="0">
                <a:solidFill>
                  <a:srgbClr val="FFFFFF"/>
                </a:solidFill>
                <a:latin typeface="メイリオ" pitchFamily="50" charset="-128"/>
                <a:ea typeface="メイリオ" pitchFamily="50" charset="-128"/>
                <a:cs typeface="メイリオ" pitchFamily="50" charset="-128"/>
              </a:rPr>
              <a:t>期日確定処理</a:t>
            </a:r>
            <a:r>
              <a:rPr kumimoji="0" lang="en-US" altLang="ja-JP" sz="1400" kern="0" dirty="0">
                <a:solidFill>
                  <a:srgbClr val="FFFFFF"/>
                </a:solidFill>
                <a:latin typeface="メイリオ" pitchFamily="50" charset="-128"/>
                <a:ea typeface="メイリオ" pitchFamily="50" charset="-128"/>
                <a:cs typeface="メイリオ" pitchFamily="50" charset="-128"/>
              </a:rPr>
              <a:t>)</a:t>
            </a:r>
            <a:endParaRPr kumimoji="0" lang="ja-JP" altLang="en-US" sz="1400" b="0" i="0" u="none" strike="noStrike" kern="0" cap="none" spc="0" normalizeH="0" baseline="0" noProof="0" dirty="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60" name="AutoShape 12">
            <a:extLst>
              <a:ext uri="{FF2B5EF4-FFF2-40B4-BE49-F238E27FC236}">
                <a16:creationId xmlns:a16="http://schemas.microsoft.com/office/drawing/2014/main" id="{C5D09FA1-1277-493E-8D38-D05EEA55DA58}"/>
              </a:ext>
            </a:extLst>
          </p:cNvPr>
          <p:cNvSpPr>
            <a:spLocks noChangeArrowheads="1"/>
          </p:cNvSpPr>
          <p:nvPr/>
        </p:nvSpPr>
        <p:spPr bwMode="auto">
          <a:xfrm>
            <a:off x="881817" y="4122703"/>
            <a:ext cx="3204357" cy="252000"/>
          </a:xfrm>
          <a:prstGeom prst="flowChartAlternateProcess">
            <a:avLst/>
          </a:prstGeom>
          <a:solidFill>
            <a:srgbClr val="54C2F0"/>
          </a:solidFill>
          <a:ln>
            <a:solidFill>
              <a:srgbClr val="54C2F0"/>
            </a:solidFill>
            <a:headEnd/>
            <a:tailEnd/>
          </a:ln>
          <a:effectLst>
            <a:outerShdw blurRad="40000" dist="23000" dir="5400000" rotWithShape="0">
              <a:srgbClr val="000000">
                <a:alpha val="35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400" kern="0" noProof="0" dirty="0">
                <a:solidFill>
                  <a:srgbClr val="FFFFFF"/>
                </a:solidFill>
                <a:latin typeface="メイリオ" pitchFamily="50" charset="-128"/>
                <a:ea typeface="メイリオ" pitchFamily="50" charset="-128"/>
                <a:cs typeface="メイリオ" pitchFamily="50" charset="-128"/>
              </a:rPr>
              <a:t>支払</a:t>
            </a:r>
            <a:r>
              <a:rPr kumimoji="0" lang="ja-JP" altLang="en-US" sz="1400" kern="0" dirty="0">
                <a:solidFill>
                  <a:srgbClr val="FFFFFF"/>
                </a:solidFill>
                <a:latin typeface="メイリオ" pitchFamily="50" charset="-128"/>
                <a:ea typeface="メイリオ" pitchFamily="50" charset="-128"/>
                <a:cs typeface="メイリオ" pitchFamily="50" charset="-128"/>
              </a:rPr>
              <a:t>確定</a:t>
            </a:r>
            <a:r>
              <a:rPr kumimoji="0" lang="en-US" altLang="ja-JP" sz="1400" kern="0" dirty="0">
                <a:solidFill>
                  <a:srgbClr val="FFFFFF"/>
                </a:solidFill>
                <a:latin typeface="メイリオ" pitchFamily="50" charset="-128"/>
                <a:ea typeface="メイリオ" pitchFamily="50" charset="-128"/>
                <a:cs typeface="メイリオ" pitchFamily="50" charset="-128"/>
              </a:rPr>
              <a:t>(</a:t>
            </a:r>
            <a:r>
              <a:rPr kumimoji="0" lang="ja-JP" altLang="en-US" sz="1400" kern="0" dirty="0">
                <a:solidFill>
                  <a:srgbClr val="FFFFFF"/>
                </a:solidFill>
                <a:latin typeface="メイリオ" pitchFamily="50" charset="-128"/>
                <a:ea typeface="メイリオ" pitchFamily="50" charset="-128"/>
                <a:cs typeface="メイリオ" pitchFamily="50" charset="-128"/>
              </a:rPr>
              <a:t>支払確定処理</a:t>
            </a:r>
            <a:r>
              <a:rPr kumimoji="0" lang="en-US" altLang="ja-JP" sz="1400" kern="0" dirty="0">
                <a:solidFill>
                  <a:srgbClr val="FFFFFF"/>
                </a:solidFill>
                <a:latin typeface="メイリオ" pitchFamily="50" charset="-128"/>
                <a:ea typeface="メイリオ" pitchFamily="50" charset="-128"/>
                <a:cs typeface="メイリオ" pitchFamily="50" charset="-128"/>
              </a:rPr>
              <a:t>)</a:t>
            </a:r>
            <a:endParaRPr kumimoji="0" lang="ja-JP" altLang="en-US" sz="1400" b="0" i="0" u="none" strike="noStrike" kern="0" cap="none" spc="0" normalizeH="0" baseline="0" noProof="0" dirty="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61" name="AutoShape 19">
            <a:extLst>
              <a:ext uri="{FF2B5EF4-FFF2-40B4-BE49-F238E27FC236}">
                <a16:creationId xmlns:a16="http://schemas.microsoft.com/office/drawing/2014/main" id="{D8F4BB72-A570-4B54-B1C8-FC0200B3AA36}"/>
              </a:ext>
            </a:extLst>
          </p:cNvPr>
          <p:cNvSpPr>
            <a:spLocks noChangeArrowheads="1"/>
          </p:cNvSpPr>
          <p:nvPr/>
        </p:nvSpPr>
        <p:spPr bwMode="auto">
          <a:xfrm>
            <a:off x="1116659" y="1818600"/>
            <a:ext cx="287337" cy="227496"/>
          </a:xfrm>
          <a:prstGeom prst="downArrow">
            <a:avLst>
              <a:gd name="adj1" fmla="val 50000"/>
              <a:gd name="adj2" fmla="val 57181"/>
            </a:avLst>
          </a:prstGeom>
          <a:solidFill>
            <a:schemeClr val="accent4">
              <a:lumMod val="60000"/>
              <a:lumOff val="40000"/>
            </a:schemeClr>
          </a:solidFill>
          <a:ln w="9525" cap="flat" cmpd="sng" algn="ctr">
            <a:solidFill>
              <a:schemeClr val="accent4">
                <a:lumMod val="60000"/>
                <a:lumOff val="40000"/>
              </a:schemeClr>
            </a:solidFill>
            <a:prstDash val="solid"/>
            <a:headEnd/>
            <a:tailEnd/>
          </a:ln>
          <a:effectLst>
            <a:outerShdw blurRad="40000" dist="20000" dir="5400000" rotWithShape="0">
              <a:srgbClr val="000000">
                <a:alpha val="38000"/>
              </a:srgbClr>
            </a:outerShdw>
          </a:effec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600" b="0" i="0" u="none" strike="noStrike" kern="0" cap="none" spc="0" normalizeH="0" baseline="0" noProof="0">
              <a:ln>
                <a:noFill/>
              </a:ln>
              <a:solidFill>
                <a:srgbClr val="000000"/>
              </a:solidFill>
              <a:effectLst/>
              <a:uLnTx/>
              <a:uFillTx/>
              <a:latin typeface="メイリオ" pitchFamily="50" charset="-128"/>
              <a:ea typeface="メイリオ" pitchFamily="50" charset="-128"/>
              <a:cs typeface="メイリオ" pitchFamily="50" charset="-128"/>
            </a:endParaRPr>
          </a:p>
        </p:txBody>
      </p:sp>
      <p:sp>
        <p:nvSpPr>
          <p:cNvPr id="65" name="AutoShape 12">
            <a:extLst>
              <a:ext uri="{FF2B5EF4-FFF2-40B4-BE49-F238E27FC236}">
                <a16:creationId xmlns:a16="http://schemas.microsoft.com/office/drawing/2014/main" id="{4DC7DF3E-E771-496C-98B9-A1D6476E732A}"/>
              </a:ext>
            </a:extLst>
          </p:cNvPr>
          <p:cNvSpPr>
            <a:spLocks noChangeArrowheads="1"/>
          </p:cNvSpPr>
          <p:nvPr/>
        </p:nvSpPr>
        <p:spPr bwMode="auto">
          <a:xfrm>
            <a:off x="1685886" y="3134622"/>
            <a:ext cx="2662976" cy="252000"/>
          </a:xfrm>
          <a:prstGeom prst="flowChartAlternateProcess">
            <a:avLst/>
          </a:prstGeom>
          <a:solidFill>
            <a:srgbClr val="EE5500"/>
          </a:solidFill>
          <a:ln>
            <a:solidFill>
              <a:srgbClr val="EE5500"/>
            </a:solidFill>
            <a:headEnd/>
            <a:tailEnd/>
          </a:ln>
          <a:effectLst>
            <a:outerShdw blurRad="40000" dist="23000" dir="5400000" rotWithShape="0">
              <a:srgbClr val="000000">
                <a:alpha val="35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400" kern="0" dirty="0">
                <a:solidFill>
                  <a:srgbClr val="FFFFFF"/>
                </a:solidFill>
                <a:latin typeface="メイリオ" pitchFamily="50" charset="-128"/>
                <a:ea typeface="メイリオ" pitchFamily="50" charset="-128"/>
                <a:cs typeface="メイリオ" pitchFamily="50" charset="-128"/>
              </a:rPr>
              <a:t>期日確定前支払予定データ</a:t>
            </a:r>
            <a:endParaRPr kumimoji="0" lang="ja-JP" altLang="en-US" sz="1400" b="0" i="0" u="none" strike="noStrike" kern="0" cap="none" spc="0" normalizeH="0" baseline="0" noProof="0" dirty="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66" name="AutoShape 12">
            <a:extLst>
              <a:ext uri="{FF2B5EF4-FFF2-40B4-BE49-F238E27FC236}">
                <a16:creationId xmlns:a16="http://schemas.microsoft.com/office/drawing/2014/main" id="{AB035824-7068-4237-B907-625C0B1B5C1C}"/>
              </a:ext>
            </a:extLst>
          </p:cNvPr>
          <p:cNvSpPr>
            <a:spLocks noChangeArrowheads="1"/>
          </p:cNvSpPr>
          <p:nvPr/>
        </p:nvSpPr>
        <p:spPr bwMode="auto">
          <a:xfrm>
            <a:off x="1681803" y="3794241"/>
            <a:ext cx="2662976" cy="252000"/>
          </a:xfrm>
          <a:prstGeom prst="flowChartAlternateProcess">
            <a:avLst/>
          </a:prstGeom>
          <a:solidFill>
            <a:srgbClr val="EE5500"/>
          </a:solidFill>
          <a:ln>
            <a:solidFill>
              <a:srgbClr val="EE5500"/>
            </a:solidFill>
            <a:headEnd/>
            <a:tailEnd/>
          </a:ln>
          <a:effectLst>
            <a:outerShdw blurRad="40000" dist="23000" dir="5400000" rotWithShape="0">
              <a:srgbClr val="000000">
                <a:alpha val="35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400" kern="0" dirty="0">
                <a:solidFill>
                  <a:srgbClr val="FFFFFF"/>
                </a:solidFill>
                <a:latin typeface="メイリオ" pitchFamily="50" charset="-128"/>
                <a:ea typeface="メイリオ" pitchFamily="50" charset="-128"/>
                <a:cs typeface="メイリオ" pitchFamily="50" charset="-128"/>
              </a:rPr>
              <a:t>期日確定前支払予定データ</a:t>
            </a:r>
            <a:endParaRPr kumimoji="0" lang="ja-JP" altLang="en-US" sz="1400" b="0" i="0" u="none" strike="noStrike" kern="0" cap="none" spc="0" normalizeH="0" baseline="0" noProof="0" dirty="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67" name="AutoShape 12">
            <a:extLst>
              <a:ext uri="{FF2B5EF4-FFF2-40B4-BE49-F238E27FC236}">
                <a16:creationId xmlns:a16="http://schemas.microsoft.com/office/drawing/2014/main" id="{1DE3FB9A-C78F-42E6-9772-6EDDE40B3D33}"/>
              </a:ext>
            </a:extLst>
          </p:cNvPr>
          <p:cNvSpPr>
            <a:spLocks noChangeArrowheads="1"/>
          </p:cNvSpPr>
          <p:nvPr/>
        </p:nvSpPr>
        <p:spPr bwMode="auto">
          <a:xfrm>
            <a:off x="1677822" y="4460940"/>
            <a:ext cx="2662976" cy="252000"/>
          </a:xfrm>
          <a:prstGeom prst="flowChartAlternateProcess">
            <a:avLst/>
          </a:prstGeom>
          <a:solidFill>
            <a:srgbClr val="EE5500"/>
          </a:solidFill>
          <a:ln>
            <a:solidFill>
              <a:srgbClr val="EE5500"/>
            </a:solidFill>
            <a:headEnd/>
            <a:tailEnd/>
          </a:ln>
          <a:effectLst>
            <a:outerShdw blurRad="40000" dist="23000" dir="5400000" rotWithShape="0">
              <a:srgbClr val="000000">
                <a:alpha val="35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400" kern="0" dirty="0">
                <a:solidFill>
                  <a:srgbClr val="FFFFFF"/>
                </a:solidFill>
                <a:latin typeface="メイリオ" pitchFamily="50" charset="-128"/>
                <a:ea typeface="メイリオ" pitchFamily="50" charset="-128"/>
                <a:cs typeface="メイリオ" pitchFamily="50" charset="-128"/>
              </a:rPr>
              <a:t>支払確定後支払予定データ</a:t>
            </a:r>
            <a:endParaRPr kumimoji="0" lang="ja-JP" altLang="en-US" sz="1400" b="0" i="0" u="none" strike="noStrike" kern="0" cap="none" spc="0" normalizeH="0" baseline="0" noProof="0" dirty="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68" name="角丸四角形 68">
            <a:extLst>
              <a:ext uri="{FF2B5EF4-FFF2-40B4-BE49-F238E27FC236}">
                <a16:creationId xmlns:a16="http://schemas.microsoft.com/office/drawing/2014/main" id="{2ED5794C-6C68-46CD-A46E-71F4CD92AA8B}"/>
              </a:ext>
            </a:extLst>
          </p:cNvPr>
          <p:cNvSpPr/>
          <p:nvPr/>
        </p:nvSpPr>
        <p:spPr>
          <a:xfrm>
            <a:off x="4535996" y="1347614"/>
            <a:ext cx="4068452" cy="3579886"/>
          </a:xfrm>
          <a:prstGeom prst="roundRect">
            <a:avLst>
              <a:gd name="adj" fmla="val 2977"/>
            </a:avLst>
          </a:prstGeom>
          <a:noFill/>
          <a:ln w="9525" cap="flat" cmpd="sng" algn="ctr">
            <a:solidFill>
              <a:schemeClr val="accent3">
                <a:lumMod val="60000"/>
                <a:lumOff val="40000"/>
              </a:schemeClr>
            </a:solidFill>
            <a:prstDash val="dash"/>
          </a:ln>
          <a:effectLst>
            <a:outerShdw blurRad="40000" dist="20000" dir="5400000" rotWithShape="0">
              <a:srgbClr val="000000">
                <a:alpha val="38000"/>
              </a:srgb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ja-JP" altLang="en-US" sz="800" b="0" i="0" u="none" strike="noStrike" kern="0" cap="none" spc="0" normalizeH="0" baseline="0" noProof="0" dirty="0">
              <a:ln>
                <a:noFill/>
              </a:ln>
              <a:solidFill>
                <a:srgbClr val="000000"/>
              </a:solidFill>
              <a:effectLst/>
              <a:uLnTx/>
              <a:uFillTx/>
              <a:latin typeface="Arial Black"/>
              <a:ea typeface="HGP創英角ｺﾞｼｯｸUB"/>
              <a:cs typeface="+mn-cs"/>
            </a:endParaRPr>
          </a:p>
        </p:txBody>
      </p:sp>
      <p:sp>
        <p:nvSpPr>
          <p:cNvPr id="69" name="円柱 68">
            <a:extLst>
              <a:ext uri="{FF2B5EF4-FFF2-40B4-BE49-F238E27FC236}">
                <a16:creationId xmlns:a16="http://schemas.microsoft.com/office/drawing/2014/main" id="{87C2C99B-EA4D-4008-BDB0-CCEE9B940941}"/>
              </a:ext>
            </a:extLst>
          </p:cNvPr>
          <p:cNvSpPr/>
          <p:nvPr/>
        </p:nvSpPr>
        <p:spPr>
          <a:xfrm>
            <a:off x="5073687" y="1455627"/>
            <a:ext cx="1512258" cy="748257"/>
          </a:xfrm>
          <a:prstGeom prst="can">
            <a:avLst/>
          </a:prstGeom>
          <a:solidFill>
            <a:schemeClr val="accent5">
              <a:lumMod val="40000"/>
              <a:lumOff val="60000"/>
            </a:schemeClr>
          </a:solidFill>
          <a:ln w="9525" cap="flat" cmpd="sng" algn="ctr">
            <a:solidFill>
              <a:schemeClr val="accent5">
                <a:lumMod val="60000"/>
                <a:lumOff val="40000"/>
              </a:scheme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50" kern="0" dirty="0">
                <a:solidFill>
                  <a:srgbClr val="000000"/>
                </a:solidFill>
                <a:latin typeface="メイリオ" pitchFamily="50" charset="-128"/>
                <a:ea typeface="メイリオ" pitchFamily="50" charset="-128"/>
                <a:cs typeface="メイリオ" pitchFamily="50" charset="-128"/>
              </a:rPr>
              <a:t>ファクタリング</a:t>
            </a:r>
            <a:endParaRPr kumimoji="0" lang="en-US" altLang="ja-JP" sz="1050" kern="0" dirty="0">
              <a:solidFill>
                <a:srgbClr val="000000"/>
              </a:solidFill>
              <a:latin typeface="メイリオ" pitchFamily="50" charset="-128"/>
              <a:ea typeface="メイリオ" pitchFamily="50" charset="-128"/>
              <a:cs typeface="メイリオ" pitchFamily="50" charset="-128"/>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50" b="0" i="0" u="none" strike="noStrike" kern="0" cap="none" spc="0" normalizeH="0" baseline="0" noProof="0" dirty="0">
                <a:ln>
                  <a:noFill/>
                </a:ln>
                <a:solidFill>
                  <a:srgbClr val="000000"/>
                </a:solidFill>
                <a:effectLst/>
                <a:uLnTx/>
                <a:uFillTx/>
                <a:latin typeface="メイリオ" pitchFamily="50" charset="-128"/>
                <a:ea typeface="メイリオ" pitchFamily="50" charset="-128"/>
                <a:cs typeface="メイリオ" pitchFamily="50" charset="-128"/>
              </a:rPr>
              <a:t>事業会社マスタ登録</a:t>
            </a:r>
            <a:endParaRPr kumimoji="0" lang="en-US" altLang="ja-JP" sz="1050" b="0" i="0" u="none" strike="noStrike" kern="0" cap="none" spc="0" normalizeH="0" baseline="0" noProof="0" dirty="0">
              <a:ln>
                <a:noFill/>
              </a:ln>
              <a:solidFill>
                <a:srgbClr val="000000"/>
              </a:solidFill>
              <a:effectLst/>
              <a:uLnTx/>
              <a:uFillTx/>
              <a:latin typeface="メイリオ" pitchFamily="50" charset="-128"/>
              <a:ea typeface="メイリオ" pitchFamily="50" charset="-128"/>
              <a:cs typeface="メイリオ" pitchFamily="50" charset="-128"/>
            </a:endParaRPr>
          </a:p>
        </p:txBody>
      </p:sp>
      <p:sp>
        <p:nvSpPr>
          <p:cNvPr id="70" name="円柱 69">
            <a:extLst>
              <a:ext uri="{FF2B5EF4-FFF2-40B4-BE49-F238E27FC236}">
                <a16:creationId xmlns:a16="http://schemas.microsoft.com/office/drawing/2014/main" id="{15B290DE-1120-43D2-B47A-CA103EFD67B0}"/>
              </a:ext>
            </a:extLst>
          </p:cNvPr>
          <p:cNvSpPr/>
          <p:nvPr/>
        </p:nvSpPr>
        <p:spPr>
          <a:xfrm>
            <a:off x="6871608" y="1455626"/>
            <a:ext cx="1512258" cy="748257"/>
          </a:xfrm>
          <a:prstGeom prst="can">
            <a:avLst/>
          </a:prstGeom>
          <a:solidFill>
            <a:schemeClr val="accent5">
              <a:lumMod val="40000"/>
              <a:lumOff val="60000"/>
            </a:schemeClr>
          </a:solidFill>
          <a:ln w="9525" cap="flat" cmpd="sng" algn="ctr">
            <a:solidFill>
              <a:schemeClr val="accent5">
                <a:lumMod val="60000"/>
                <a:lumOff val="40000"/>
              </a:scheme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50" kern="0" dirty="0">
                <a:solidFill>
                  <a:srgbClr val="000000"/>
                </a:solidFill>
                <a:latin typeface="メイリオ" pitchFamily="50" charset="-128"/>
                <a:ea typeface="メイリオ" pitchFamily="50" charset="-128"/>
                <a:cs typeface="メイリオ" pitchFamily="50" charset="-128"/>
              </a:rPr>
              <a:t>任意項目マスタ登録</a:t>
            </a:r>
            <a:endParaRPr kumimoji="0" lang="en-US" altLang="ja-JP" sz="1050" b="0" i="0" u="none" strike="noStrike" kern="0" cap="none" spc="0" normalizeH="0" baseline="0" noProof="0" dirty="0">
              <a:ln>
                <a:noFill/>
              </a:ln>
              <a:solidFill>
                <a:srgbClr val="000000"/>
              </a:solidFill>
              <a:effectLst/>
              <a:uLnTx/>
              <a:uFillTx/>
              <a:latin typeface="メイリオ" pitchFamily="50" charset="-128"/>
              <a:ea typeface="メイリオ" pitchFamily="50" charset="-128"/>
              <a:cs typeface="メイリオ" pitchFamily="50" charset="-128"/>
            </a:endParaRPr>
          </a:p>
        </p:txBody>
      </p:sp>
      <p:sp>
        <p:nvSpPr>
          <p:cNvPr id="71" name="AutoShape 12">
            <a:extLst>
              <a:ext uri="{FF2B5EF4-FFF2-40B4-BE49-F238E27FC236}">
                <a16:creationId xmlns:a16="http://schemas.microsoft.com/office/drawing/2014/main" id="{52F99828-95A6-44D9-B1AF-358AB25668D0}"/>
              </a:ext>
            </a:extLst>
          </p:cNvPr>
          <p:cNvSpPr>
            <a:spLocks noChangeArrowheads="1"/>
          </p:cNvSpPr>
          <p:nvPr/>
        </p:nvSpPr>
        <p:spPr bwMode="auto">
          <a:xfrm>
            <a:off x="5130061" y="2285614"/>
            <a:ext cx="3204357" cy="574168"/>
          </a:xfrm>
          <a:prstGeom prst="flowChartAlternateProcess">
            <a:avLst/>
          </a:prstGeom>
          <a:solidFill>
            <a:srgbClr val="77A233"/>
          </a:solidFill>
          <a:ln>
            <a:solidFill>
              <a:srgbClr val="77A233"/>
            </a:solidFill>
            <a:headEnd/>
            <a:tailEnd/>
          </a:ln>
          <a:effectLst>
            <a:outerShdw blurRad="40000" dist="23000" dir="5400000" rotWithShape="0">
              <a:srgbClr val="000000">
                <a:alpha val="35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400" kern="0" dirty="0">
                <a:solidFill>
                  <a:srgbClr val="FFFFFF"/>
                </a:solidFill>
                <a:latin typeface="メイリオ" pitchFamily="50" charset="-128"/>
                <a:ea typeface="メイリオ" pitchFamily="50" charset="-128"/>
                <a:cs typeface="メイリオ" pitchFamily="50" charset="-128"/>
              </a:rPr>
              <a:t>支払ファクタリングデータ作成</a:t>
            </a:r>
            <a:endParaRPr kumimoji="0" lang="ja-JP" altLang="en-US" sz="1400" b="0" i="0" u="none" strike="noStrike" kern="0" cap="none" spc="0" normalizeH="0" baseline="0" noProof="0" dirty="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74" name="フローチャート: 書類 73">
            <a:extLst>
              <a:ext uri="{FF2B5EF4-FFF2-40B4-BE49-F238E27FC236}">
                <a16:creationId xmlns:a16="http://schemas.microsoft.com/office/drawing/2014/main" id="{96FCE017-BC94-4298-B3BA-9EDC9B91EF69}"/>
              </a:ext>
            </a:extLst>
          </p:cNvPr>
          <p:cNvSpPr/>
          <p:nvPr/>
        </p:nvSpPr>
        <p:spPr>
          <a:xfrm>
            <a:off x="4968044" y="3337025"/>
            <a:ext cx="1692188" cy="646310"/>
          </a:xfrm>
          <a:prstGeom prst="flowChartDocumen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b="1" dirty="0">
                <a:solidFill>
                  <a:schemeClr val="bg1">
                    <a:lumMod val="50000"/>
                  </a:schemeClr>
                </a:solidFill>
                <a:latin typeface="メイリオ" panose="020B0604030504040204" pitchFamily="50" charset="-128"/>
                <a:ea typeface="メイリオ" panose="020B0604030504040204" pitchFamily="50" charset="-128"/>
              </a:rPr>
              <a:t>信託支払一覧表</a:t>
            </a:r>
            <a:endParaRPr kumimoji="1" lang="en-US" altLang="ja-JP" sz="1100" b="1" dirty="0">
              <a:solidFill>
                <a:schemeClr val="bg1">
                  <a:lumMod val="50000"/>
                </a:schemeClr>
              </a:solidFill>
              <a:latin typeface="メイリオ" panose="020B0604030504040204" pitchFamily="50" charset="-128"/>
              <a:ea typeface="メイリオ" panose="020B0604030504040204" pitchFamily="50" charset="-128"/>
            </a:endParaRPr>
          </a:p>
          <a:p>
            <a:r>
              <a:rPr kumimoji="1" lang="en-US" altLang="ja-JP" sz="1100" b="1" dirty="0">
                <a:solidFill>
                  <a:schemeClr val="bg1">
                    <a:lumMod val="50000"/>
                  </a:schemeClr>
                </a:solidFill>
                <a:latin typeface="メイリオ" panose="020B0604030504040204" pitchFamily="50" charset="-128"/>
                <a:ea typeface="メイリオ" panose="020B0604030504040204" pitchFamily="50" charset="-128"/>
              </a:rPr>
              <a:t>(</a:t>
            </a:r>
            <a:r>
              <a:rPr kumimoji="1" lang="ja-JP" altLang="en-US" sz="1100" b="1" dirty="0">
                <a:solidFill>
                  <a:schemeClr val="bg1">
                    <a:lumMod val="50000"/>
                  </a:schemeClr>
                </a:solidFill>
                <a:latin typeface="メイリオ" panose="020B0604030504040204" pitchFamily="50" charset="-128"/>
                <a:ea typeface="メイリオ" panose="020B0604030504040204" pitchFamily="50" charset="-128"/>
              </a:rPr>
              <a:t>譲渡可能日別</a:t>
            </a:r>
            <a:r>
              <a:rPr kumimoji="1" lang="en-US" altLang="ja-JP" sz="1100" b="1" dirty="0">
                <a:solidFill>
                  <a:schemeClr val="bg1">
                    <a:lumMod val="50000"/>
                  </a:schemeClr>
                </a:solidFill>
                <a:latin typeface="メイリオ" panose="020B0604030504040204" pitchFamily="50" charset="-128"/>
                <a:ea typeface="メイリオ" panose="020B0604030504040204" pitchFamily="50" charset="-128"/>
              </a:rPr>
              <a:t>)</a:t>
            </a:r>
            <a:endParaRPr kumimoji="1" lang="ja-JP" altLang="en-US" sz="1100" b="1"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75" name="フローチャート: 書類 74">
            <a:extLst>
              <a:ext uri="{FF2B5EF4-FFF2-40B4-BE49-F238E27FC236}">
                <a16:creationId xmlns:a16="http://schemas.microsoft.com/office/drawing/2014/main" id="{01C675B3-5F3C-4B99-8D0F-BD98A12A16D8}"/>
              </a:ext>
            </a:extLst>
          </p:cNvPr>
          <p:cNvSpPr/>
          <p:nvPr/>
        </p:nvSpPr>
        <p:spPr>
          <a:xfrm>
            <a:off x="6768244" y="3337288"/>
            <a:ext cx="1692188" cy="646310"/>
          </a:xfrm>
          <a:prstGeom prst="flowChartDocumen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b="1" dirty="0">
                <a:solidFill>
                  <a:schemeClr val="bg1">
                    <a:lumMod val="50000"/>
                  </a:schemeClr>
                </a:solidFill>
                <a:latin typeface="メイリオ" panose="020B0604030504040204" pitchFamily="50" charset="-128"/>
                <a:ea typeface="メイリオ" panose="020B0604030504040204" pitchFamily="50" charset="-128"/>
              </a:rPr>
              <a:t>ファクタリングデータ</a:t>
            </a:r>
          </a:p>
        </p:txBody>
      </p:sp>
      <p:sp>
        <p:nvSpPr>
          <p:cNvPr id="76" name="フローチャート: 書類 75">
            <a:extLst>
              <a:ext uri="{FF2B5EF4-FFF2-40B4-BE49-F238E27FC236}">
                <a16:creationId xmlns:a16="http://schemas.microsoft.com/office/drawing/2014/main" id="{F46F5B47-7B96-4EC9-939B-54A60805FBFB}"/>
              </a:ext>
            </a:extLst>
          </p:cNvPr>
          <p:cNvSpPr/>
          <p:nvPr/>
        </p:nvSpPr>
        <p:spPr>
          <a:xfrm>
            <a:off x="4968044" y="4047914"/>
            <a:ext cx="1692188" cy="646310"/>
          </a:xfrm>
          <a:prstGeom prst="flowChartDocumen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a:solidFill>
                  <a:schemeClr val="bg1">
                    <a:lumMod val="50000"/>
                  </a:schemeClr>
                </a:solidFill>
                <a:latin typeface="メイリオ" panose="020B0604030504040204" pitchFamily="50" charset="-128"/>
                <a:ea typeface="メイリオ" panose="020B0604030504040204" pitchFamily="50" charset="-128"/>
              </a:rPr>
              <a:t>信託支払一覧表</a:t>
            </a:r>
            <a:endParaRPr lang="en-US" altLang="ja-JP" sz="1100" b="1" dirty="0">
              <a:solidFill>
                <a:schemeClr val="bg1">
                  <a:lumMod val="50000"/>
                </a:schemeClr>
              </a:solidFill>
              <a:latin typeface="メイリオ" panose="020B0604030504040204" pitchFamily="50" charset="-128"/>
              <a:ea typeface="メイリオ" panose="020B0604030504040204" pitchFamily="50" charset="-128"/>
            </a:endParaRPr>
          </a:p>
          <a:p>
            <a:r>
              <a:rPr lang="en-US" altLang="ja-JP" sz="1100" b="1" dirty="0">
                <a:solidFill>
                  <a:schemeClr val="bg1">
                    <a:lumMod val="50000"/>
                  </a:schemeClr>
                </a:solidFill>
                <a:latin typeface="メイリオ" panose="020B0604030504040204" pitchFamily="50" charset="-128"/>
                <a:ea typeface="メイリオ" panose="020B0604030504040204" pitchFamily="50" charset="-128"/>
              </a:rPr>
              <a:t>(</a:t>
            </a:r>
            <a:r>
              <a:rPr lang="ja-JP" altLang="en-US" sz="1100" b="1" dirty="0">
                <a:solidFill>
                  <a:schemeClr val="bg1">
                    <a:lumMod val="50000"/>
                  </a:schemeClr>
                </a:solidFill>
                <a:latin typeface="メイリオ" panose="020B0604030504040204" pitchFamily="50" charset="-128"/>
                <a:ea typeface="メイリオ" panose="020B0604030504040204" pitchFamily="50" charset="-128"/>
              </a:rPr>
              <a:t>支払期日別</a:t>
            </a:r>
            <a:r>
              <a:rPr lang="en-US" altLang="ja-JP" sz="1100" b="1" dirty="0">
                <a:solidFill>
                  <a:schemeClr val="bg1">
                    <a:lumMod val="50000"/>
                  </a:schemeClr>
                </a:solidFill>
                <a:latin typeface="メイリオ" panose="020B0604030504040204" pitchFamily="50" charset="-128"/>
                <a:ea typeface="メイリオ" panose="020B0604030504040204" pitchFamily="50" charset="-128"/>
              </a:rPr>
              <a:t>)</a:t>
            </a:r>
            <a:endParaRPr lang="ja-JP" altLang="en-US" sz="1100" b="1" dirty="0">
              <a:solidFill>
                <a:schemeClr val="bg1">
                  <a:lumMod val="50000"/>
                </a:schemeClr>
              </a:solidFill>
              <a:latin typeface="メイリオ" panose="020B0604030504040204" pitchFamily="50" charset="-128"/>
              <a:ea typeface="メイリオ" panose="020B0604030504040204" pitchFamily="50" charset="-128"/>
            </a:endParaRPr>
          </a:p>
          <a:p>
            <a:pPr algn="ctr"/>
            <a:endParaRPr kumimoji="1" lang="ja-JP" altLang="en-US" sz="1100" dirty="0">
              <a:latin typeface="メイリオ" panose="020B0604030504040204" pitchFamily="50" charset="-128"/>
              <a:ea typeface="メイリオ" panose="020B0604030504040204" pitchFamily="50" charset="-128"/>
            </a:endParaRPr>
          </a:p>
        </p:txBody>
      </p:sp>
      <p:cxnSp>
        <p:nvCxnSpPr>
          <p:cNvPr id="77" name="カギ線コネクタ 77">
            <a:extLst>
              <a:ext uri="{FF2B5EF4-FFF2-40B4-BE49-F238E27FC236}">
                <a16:creationId xmlns:a16="http://schemas.microsoft.com/office/drawing/2014/main" id="{DB828CEB-C0AB-48C5-BA80-40D8A446888B}"/>
              </a:ext>
            </a:extLst>
          </p:cNvPr>
          <p:cNvCxnSpPr>
            <a:stCxn id="65" idx="3"/>
            <a:endCxn id="71" idx="1"/>
          </p:cNvCxnSpPr>
          <p:nvPr/>
        </p:nvCxnSpPr>
        <p:spPr>
          <a:xfrm flipV="1">
            <a:off x="4348862" y="2572698"/>
            <a:ext cx="781199" cy="687924"/>
          </a:xfrm>
          <a:prstGeom prst="bentConnector3">
            <a:avLst/>
          </a:prstGeom>
          <a:ln w="25400">
            <a:solidFill>
              <a:schemeClr val="accent4">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8" name="カギ線コネクタ 78">
            <a:extLst>
              <a:ext uri="{FF2B5EF4-FFF2-40B4-BE49-F238E27FC236}">
                <a16:creationId xmlns:a16="http://schemas.microsoft.com/office/drawing/2014/main" id="{DC5A7A65-9CAC-4C5A-8768-86353313D8C8}"/>
              </a:ext>
            </a:extLst>
          </p:cNvPr>
          <p:cNvCxnSpPr>
            <a:stCxn id="66" idx="3"/>
            <a:endCxn id="71" idx="1"/>
          </p:cNvCxnSpPr>
          <p:nvPr/>
        </p:nvCxnSpPr>
        <p:spPr>
          <a:xfrm flipV="1">
            <a:off x="4344779" y="2572698"/>
            <a:ext cx="785282" cy="1347543"/>
          </a:xfrm>
          <a:prstGeom prst="bentConnector3">
            <a:avLst>
              <a:gd name="adj1" fmla="val 50000"/>
            </a:avLst>
          </a:prstGeom>
          <a:ln w="25400">
            <a:solidFill>
              <a:schemeClr val="accent4">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9" name="カギ線コネクタ 79">
            <a:extLst>
              <a:ext uri="{FF2B5EF4-FFF2-40B4-BE49-F238E27FC236}">
                <a16:creationId xmlns:a16="http://schemas.microsoft.com/office/drawing/2014/main" id="{1BA57A7D-CA40-4369-B061-0D16E4867BB4}"/>
              </a:ext>
            </a:extLst>
          </p:cNvPr>
          <p:cNvCxnSpPr>
            <a:stCxn id="67" idx="3"/>
            <a:endCxn id="71" idx="1"/>
          </p:cNvCxnSpPr>
          <p:nvPr/>
        </p:nvCxnSpPr>
        <p:spPr>
          <a:xfrm flipV="1">
            <a:off x="4340798" y="2572698"/>
            <a:ext cx="789263" cy="2014242"/>
          </a:xfrm>
          <a:prstGeom prst="bentConnector3">
            <a:avLst>
              <a:gd name="adj1" fmla="val 50000"/>
            </a:avLst>
          </a:prstGeom>
          <a:ln w="25400">
            <a:solidFill>
              <a:schemeClr val="accent4">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0" name="テキスト ボックス 79">
            <a:extLst>
              <a:ext uri="{FF2B5EF4-FFF2-40B4-BE49-F238E27FC236}">
                <a16:creationId xmlns:a16="http://schemas.microsoft.com/office/drawing/2014/main" id="{A7672BDF-6F57-460D-8B95-3A95A6183C11}"/>
              </a:ext>
            </a:extLst>
          </p:cNvPr>
          <p:cNvSpPr txBox="1"/>
          <p:nvPr/>
        </p:nvSpPr>
        <p:spPr>
          <a:xfrm>
            <a:off x="4283968" y="2535746"/>
            <a:ext cx="577290" cy="2808312"/>
          </a:xfrm>
          <a:prstGeom prst="rect">
            <a:avLst/>
          </a:prstGeom>
        </p:spPr>
        <p:txBody>
          <a:bodyPr vert="eaVert" wrap="square" lIns="0" tIns="0" rIns="0" bIns="0" rtlCol="0" anchor="t" anchorCtr="0">
            <a:normAutofit/>
          </a:bodyPr>
          <a:lstStyle/>
          <a:p>
            <a:pPr marL="0" marR="0" indent="0" algn="l" defTabSz="914400" rtl="0" eaLnBrk="1" fontAlgn="auto" latinLnBrk="0" hangingPunct="1">
              <a:lnSpc>
                <a:spcPts val="2800"/>
              </a:lnSpc>
              <a:spcBef>
                <a:spcPct val="0"/>
              </a:spcBef>
              <a:spcAft>
                <a:spcPts val="0"/>
              </a:spcAft>
              <a:buClrTx/>
              <a:buSzTx/>
              <a:buFontTx/>
              <a:buNone/>
              <a:tabLst/>
            </a:pPr>
            <a:r>
              <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j-cs"/>
              </a:rPr>
              <a:t>※</a:t>
            </a: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j-cs"/>
              </a:rPr>
              <a:t>任意のタイミングの支払予定データを参照</a:t>
            </a:r>
          </a:p>
        </p:txBody>
      </p:sp>
      <p:sp>
        <p:nvSpPr>
          <p:cNvPr id="81" name="AutoShape 19">
            <a:extLst>
              <a:ext uri="{FF2B5EF4-FFF2-40B4-BE49-F238E27FC236}">
                <a16:creationId xmlns:a16="http://schemas.microsoft.com/office/drawing/2014/main" id="{4A7B3965-3656-4B98-A22A-53F015D60D58}"/>
              </a:ext>
            </a:extLst>
          </p:cNvPr>
          <p:cNvSpPr>
            <a:spLocks noChangeArrowheads="1"/>
          </p:cNvSpPr>
          <p:nvPr/>
        </p:nvSpPr>
        <p:spPr bwMode="auto">
          <a:xfrm>
            <a:off x="1116659" y="2486187"/>
            <a:ext cx="287337" cy="227496"/>
          </a:xfrm>
          <a:prstGeom prst="downArrow">
            <a:avLst>
              <a:gd name="adj1" fmla="val 50000"/>
              <a:gd name="adj2" fmla="val 57181"/>
            </a:avLst>
          </a:prstGeom>
          <a:solidFill>
            <a:schemeClr val="accent4">
              <a:lumMod val="60000"/>
              <a:lumOff val="40000"/>
            </a:schemeClr>
          </a:solidFill>
          <a:ln w="9525" cap="flat" cmpd="sng" algn="ctr">
            <a:solidFill>
              <a:schemeClr val="accent4">
                <a:lumMod val="60000"/>
                <a:lumOff val="40000"/>
              </a:schemeClr>
            </a:solidFill>
            <a:prstDash val="solid"/>
            <a:headEnd/>
            <a:tailEnd/>
          </a:ln>
          <a:effectLst>
            <a:outerShdw blurRad="40000" dist="20000" dir="5400000" rotWithShape="0">
              <a:srgbClr val="000000">
                <a:alpha val="38000"/>
              </a:srgbClr>
            </a:outerShdw>
          </a:effec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600" b="0" i="0" u="none" strike="noStrike" kern="0" cap="none" spc="0" normalizeH="0" baseline="0" noProof="0">
              <a:ln>
                <a:noFill/>
              </a:ln>
              <a:solidFill>
                <a:srgbClr val="000000"/>
              </a:solidFill>
              <a:effectLst/>
              <a:uLnTx/>
              <a:uFillTx/>
              <a:latin typeface="メイリオ" pitchFamily="50" charset="-128"/>
              <a:ea typeface="メイリオ" pitchFamily="50" charset="-128"/>
              <a:cs typeface="メイリオ" pitchFamily="50" charset="-128"/>
            </a:endParaRPr>
          </a:p>
        </p:txBody>
      </p:sp>
      <p:sp>
        <p:nvSpPr>
          <p:cNvPr id="83" name="AutoShape 19">
            <a:extLst>
              <a:ext uri="{FF2B5EF4-FFF2-40B4-BE49-F238E27FC236}">
                <a16:creationId xmlns:a16="http://schemas.microsoft.com/office/drawing/2014/main" id="{F35B536F-65E9-4168-9270-BF0BCD660B0E}"/>
              </a:ext>
            </a:extLst>
          </p:cNvPr>
          <p:cNvSpPr>
            <a:spLocks noChangeArrowheads="1"/>
          </p:cNvSpPr>
          <p:nvPr/>
        </p:nvSpPr>
        <p:spPr bwMode="auto">
          <a:xfrm>
            <a:off x="1116659" y="3134622"/>
            <a:ext cx="287337" cy="227496"/>
          </a:xfrm>
          <a:prstGeom prst="downArrow">
            <a:avLst>
              <a:gd name="adj1" fmla="val 50000"/>
              <a:gd name="adj2" fmla="val 57181"/>
            </a:avLst>
          </a:prstGeom>
          <a:solidFill>
            <a:schemeClr val="accent4">
              <a:lumMod val="60000"/>
              <a:lumOff val="40000"/>
            </a:schemeClr>
          </a:solidFill>
          <a:ln w="9525" cap="flat" cmpd="sng" algn="ctr">
            <a:solidFill>
              <a:schemeClr val="accent4">
                <a:lumMod val="60000"/>
                <a:lumOff val="40000"/>
              </a:schemeClr>
            </a:solidFill>
            <a:prstDash val="solid"/>
            <a:headEnd/>
            <a:tailEnd/>
          </a:ln>
          <a:effectLst>
            <a:outerShdw blurRad="40000" dist="20000" dir="5400000" rotWithShape="0">
              <a:srgbClr val="000000">
                <a:alpha val="38000"/>
              </a:srgbClr>
            </a:outerShdw>
          </a:effec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600" b="0" i="0" u="none" strike="noStrike" kern="0" cap="none" spc="0" normalizeH="0" baseline="0" noProof="0">
              <a:ln>
                <a:noFill/>
              </a:ln>
              <a:solidFill>
                <a:srgbClr val="000000"/>
              </a:solidFill>
              <a:effectLst/>
              <a:uLnTx/>
              <a:uFillTx/>
              <a:latin typeface="メイリオ" pitchFamily="50" charset="-128"/>
              <a:ea typeface="メイリオ" pitchFamily="50" charset="-128"/>
              <a:cs typeface="メイリオ" pitchFamily="50" charset="-128"/>
            </a:endParaRPr>
          </a:p>
        </p:txBody>
      </p:sp>
      <p:sp>
        <p:nvSpPr>
          <p:cNvPr id="85" name="AutoShape 19">
            <a:extLst>
              <a:ext uri="{FF2B5EF4-FFF2-40B4-BE49-F238E27FC236}">
                <a16:creationId xmlns:a16="http://schemas.microsoft.com/office/drawing/2014/main" id="{61A490E3-ED6C-4CAD-AF36-F1625EFAC349}"/>
              </a:ext>
            </a:extLst>
          </p:cNvPr>
          <p:cNvSpPr>
            <a:spLocks noChangeArrowheads="1"/>
          </p:cNvSpPr>
          <p:nvPr/>
        </p:nvSpPr>
        <p:spPr bwMode="auto">
          <a:xfrm>
            <a:off x="1116659" y="3792106"/>
            <a:ext cx="287337" cy="227496"/>
          </a:xfrm>
          <a:prstGeom prst="downArrow">
            <a:avLst>
              <a:gd name="adj1" fmla="val 50000"/>
              <a:gd name="adj2" fmla="val 57181"/>
            </a:avLst>
          </a:prstGeom>
          <a:solidFill>
            <a:schemeClr val="accent4">
              <a:lumMod val="60000"/>
              <a:lumOff val="40000"/>
            </a:schemeClr>
          </a:solidFill>
          <a:ln w="9525" cap="flat" cmpd="sng" algn="ctr">
            <a:solidFill>
              <a:schemeClr val="accent4">
                <a:lumMod val="60000"/>
                <a:lumOff val="40000"/>
              </a:schemeClr>
            </a:solidFill>
            <a:prstDash val="solid"/>
            <a:headEnd/>
            <a:tailEnd/>
          </a:ln>
          <a:effectLst>
            <a:outerShdw blurRad="40000" dist="20000" dir="5400000" rotWithShape="0">
              <a:srgbClr val="000000">
                <a:alpha val="38000"/>
              </a:srgbClr>
            </a:outerShdw>
          </a:effec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600" b="0" i="0" u="none" strike="noStrike" kern="0" cap="none" spc="0" normalizeH="0" baseline="0" noProof="0">
              <a:ln>
                <a:noFill/>
              </a:ln>
              <a:solidFill>
                <a:srgbClr val="000000"/>
              </a:solidFill>
              <a:effectLst/>
              <a:uLnTx/>
              <a:uFillTx/>
              <a:latin typeface="メイリオ" pitchFamily="50" charset="-128"/>
              <a:ea typeface="メイリオ" pitchFamily="50" charset="-128"/>
              <a:cs typeface="メイリオ" pitchFamily="50" charset="-128"/>
            </a:endParaRPr>
          </a:p>
        </p:txBody>
      </p:sp>
      <p:sp>
        <p:nvSpPr>
          <p:cNvPr id="89" name="AutoShape 19">
            <a:extLst>
              <a:ext uri="{FF2B5EF4-FFF2-40B4-BE49-F238E27FC236}">
                <a16:creationId xmlns:a16="http://schemas.microsoft.com/office/drawing/2014/main" id="{C7B812E3-8D09-45D5-8A35-98C07437047A}"/>
              </a:ext>
            </a:extLst>
          </p:cNvPr>
          <p:cNvSpPr>
            <a:spLocks noChangeArrowheads="1"/>
          </p:cNvSpPr>
          <p:nvPr/>
        </p:nvSpPr>
        <p:spPr bwMode="auto">
          <a:xfrm>
            <a:off x="5661467" y="2983899"/>
            <a:ext cx="287337" cy="227496"/>
          </a:xfrm>
          <a:prstGeom prst="downArrow">
            <a:avLst>
              <a:gd name="adj1" fmla="val 50000"/>
              <a:gd name="adj2" fmla="val 57181"/>
            </a:avLst>
          </a:prstGeom>
          <a:solidFill>
            <a:schemeClr val="accent4">
              <a:lumMod val="60000"/>
              <a:lumOff val="40000"/>
            </a:schemeClr>
          </a:solidFill>
          <a:ln w="9525" cap="flat" cmpd="sng" algn="ctr">
            <a:solidFill>
              <a:schemeClr val="accent4">
                <a:lumMod val="60000"/>
                <a:lumOff val="40000"/>
              </a:schemeClr>
            </a:solidFill>
            <a:prstDash val="solid"/>
            <a:headEnd/>
            <a:tailEnd/>
          </a:ln>
          <a:effectLst>
            <a:outerShdw blurRad="40000" dist="20000" dir="5400000" rotWithShape="0">
              <a:srgbClr val="000000">
                <a:alpha val="38000"/>
              </a:srgbClr>
            </a:outerShdw>
          </a:effec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600" b="0" i="0" u="none" strike="noStrike" kern="0" cap="none" spc="0" normalizeH="0" baseline="0" noProof="0">
              <a:ln>
                <a:noFill/>
              </a:ln>
              <a:solidFill>
                <a:srgbClr val="000000"/>
              </a:solidFill>
              <a:effectLst/>
              <a:uLnTx/>
              <a:uFillTx/>
              <a:latin typeface="メイリオ" pitchFamily="50" charset="-128"/>
              <a:ea typeface="メイリオ" pitchFamily="50" charset="-128"/>
              <a:cs typeface="メイリオ" pitchFamily="50" charset="-128"/>
            </a:endParaRPr>
          </a:p>
        </p:txBody>
      </p:sp>
      <p:sp>
        <p:nvSpPr>
          <p:cNvPr id="90" name="AutoShape 19">
            <a:extLst>
              <a:ext uri="{FF2B5EF4-FFF2-40B4-BE49-F238E27FC236}">
                <a16:creationId xmlns:a16="http://schemas.microsoft.com/office/drawing/2014/main" id="{80AE9774-7D51-4DFC-A6EF-9CDB11B2A21A}"/>
              </a:ext>
            </a:extLst>
          </p:cNvPr>
          <p:cNvSpPr>
            <a:spLocks noChangeArrowheads="1"/>
          </p:cNvSpPr>
          <p:nvPr/>
        </p:nvSpPr>
        <p:spPr bwMode="auto">
          <a:xfrm>
            <a:off x="7452680" y="2983899"/>
            <a:ext cx="287337" cy="227496"/>
          </a:xfrm>
          <a:prstGeom prst="downArrow">
            <a:avLst>
              <a:gd name="adj1" fmla="val 50000"/>
              <a:gd name="adj2" fmla="val 57181"/>
            </a:avLst>
          </a:prstGeom>
          <a:solidFill>
            <a:schemeClr val="accent4">
              <a:lumMod val="60000"/>
              <a:lumOff val="40000"/>
            </a:schemeClr>
          </a:solidFill>
          <a:ln w="9525" cap="flat" cmpd="sng" algn="ctr">
            <a:solidFill>
              <a:schemeClr val="accent4">
                <a:lumMod val="60000"/>
                <a:lumOff val="40000"/>
              </a:schemeClr>
            </a:solidFill>
            <a:prstDash val="solid"/>
            <a:headEnd/>
            <a:tailEnd/>
          </a:ln>
          <a:effectLst>
            <a:outerShdw blurRad="40000" dist="20000" dir="5400000" rotWithShape="0">
              <a:srgbClr val="000000">
                <a:alpha val="38000"/>
              </a:srgbClr>
            </a:outerShdw>
          </a:effec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600" b="0" i="0" u="none" strike="noStrike" kern="0" cap="none" spc="0" normalizeH="0" baseline="0" noProof="0">
              <a:ln>
                <a:noFill/>
              </a:ln>
              <a:solidFill>
                <a:srgbClr val="000000"/>
              </a:solidFill>
              <a:effectLst/>
              <a:uLnTx/>
              <a:uFillTx/>
              <a:latin typeface="メイリオ" pitchFamily="50" charset="-128"/>
              <a:ea typeface="メイリオ" pitchFamily="50" charset="-128"/>
              <a:cs typeface="メイリオ" pitchFamily="50" charset="-128"/>
            </a:endParaRPr>
          </a:p>
        </p:txBody>
      </p:sp>
      <p:sp>
        <p:nvSpPr>
          <p:cNvPr id="5" name="フッター プレースホルダー 3">
            <a:extLst>
              <a:ext uri="{FF2B5EF4-FFF2-40B4-BE49-F238E27FC236}">
                <a16:creationId xmlns:a16="http://schemas.microsoft.com/office/drawing/2014/main" id="{738DFE58-8912-3A79-506A-331129C70CE5}"/>
              </a:ext>
            </a:extLst>
          </p:cNvPr>
          <p:cNvSpPr>
            <a:spLocks noGrp="1"/>
          </p:cNvSpPr>
          <p:nvPr>
            <p:ph type="ftr" sz="quarter" idx="3"/>
          </p:nvPr>
        </p:nvSpPr>
        <p:spPr>
          <a:xfrm>
            <a:off x="252000" y="4932000"/>
            <a:ext cx="2160000" cy="135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Tree>
    <p:extLst>
      <p:ext uri="{BB962C8B-B14F-4D97-AF65-F5344CB8AC3E}">
        <p14:creationId xmlns:p14="http://schemas.microsoft.com/office/powerpoint/2010/main" val="2288308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9</a:t>
            </a:fld>
            <a:endParaRPr lang="ja-JP" altLang="en-US" dirty="0"/>
          </a:p>
        </p:txBody>
      </p:sp>
      <p:sp>
        <p:nvSpPr>
          <p:cNvPr id="5" name="タイトル 4"/>
          <p:cNvSpPr>
            <a:spLocks noGrp="1"/>
          </p:cNvSpPr>
          <p:nvPr>
            <p:ph type="title"/>
          </p:nvPr>
        </p:nvSpPr>
        <p:spPr/>
        <p:txBody>
          <a:bodyPr/>
          <a:lstStyle/>
          <a:p>
            <a:r>
              <a:rPr lang="ja-JP" altLang="en-US" dirty="0"/>
              <a:t>さまざまな角度から収支状況をレポーティング</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セグメント情報活用による分析</a:t>
            </a:r>
          </a:p>
        </p:txBody>
      </p:sp>
      <p:sp>
        <p:nvSpPr>
          <p:cNvPr id="8" name="テキスト プレースホルダー 7"/>
          <p:cNvSpPr>
            <a:spLocks noGrp="1"/>
          </p:cNvSpPr>
          <p:nvPr>
            <p:ph type="body" sz="quarter" idx="17"/>
          </p:nvPr>
        </p:nvSpPr>
        <p:spPr/>
        <p:txBody>
          <a:bodyPr/>
          <a:lstStyle/>
          <a:p>
            <a:pPr marL="216000" indent="-216000" fontAlgn="ctr">
              <a:lnSpc>
                <a:spcPts val="1600"/>
              </a:lnSpc>
              <a:buClr>
                <a:srgbClr val="0065AE">
                  <a:lumMod val="20000"/>
                  <a:lumOff val="80000"/>
                </a:srgbClr>
              </a:buClr>
              <a:buSzPct val="75000"/>
              <a:defRPr/>
            </a:pPr>
            <a:r>
              <a:rPr kumimoji="0" lang="ja-JP" altLang="en-US" kern="0" dirty="0">
                <a:solidFill>
                  <a:srgbClr val="000000"/>
                </a:solidFill>
              </a:rPr>
              <a:t>詳細なセグメント分析を実現する為、</a:t>
            </a:r>
            <a:endParaRPr kumimoji="0" lang="en-US" altLang="ja-JP" kern="0" dirty="0">
              <a:solidFill>
                <a:srgbClr val="000000"/>
              </a:solidFill>
            </a:endParaRPr>
          </a:p>
          <a:p>
            <a:pPr marL="216000" indent="-216000" fontAlgn="ctr">
              <a:lnSpc>
                <a:spcPts val="1600"/>
              </a:lnSpc>
              <a:buClr>
                <a:srgbClr val="0065AE">
                  <a:lumMod val="20000"/>
                  <a:lumOff val="80000"/>
                </a:srgbClr>
              </a:buClr>
              <a:buSzPct val="75000"/>
              <a:defRPr/>
            </a:pPr>
            <a:r>
              <a:rPr kumimoji="0" lang="ja-JP" altLang="en-US" kern="0" dirty="0">
                <a:solidFill>
                  <a:srgbClr val="000000"/>
                </a:solidFill>
              </a:rPr>
              <a:t>部門コード </a:t>
            </a:r>
            <a:r>
              <a:rPr kumimoji="0" lang="en-US" altLang="ja-JP" kern="0" dirty="0">
                <a:solidFill>
                  <a:srgbClr val="000000"/>
                </a:solidFill>
              </a:rPr>
              <a:t>/ </a:t>
            </a:r>
            <a:r>
              <a:rPr kumimoji="0" lang="ja-JP" altLang="en-US" kern="0" dirty="0">
                <a:solidFill>
                  <a:srgbClr val="000000"/>
                </a:solidFill>
              </a:rPr>
              <a:t>取引先コード </a:t>
            </a:r>
            <a:r>
              <a:rPr kumimoji="0" lang="en-US" altLang="ja-JP" kern="0" dirty="0">
                <a:solidFill>
                  <a:srgbClr val="000000"/>
                </a:solidFill>
              </a:rPr>
              <a:t>/ </a:t>
            </a:r>
            <a:r>
              <a:rPr kumimoji="0" lang="ja-JP" altLang="en-US" kern="0" dirty="0">
                <a:solidFill>
                  <a:srgbClr val="000000"/>
                </a:solidFill>
              </a:rPr>
              <a:t>機能コード </a:t>
            </a:r>
            <a:r>
              <a:rPr kumimoji="0" lang="en-US" altLang="ja-JP" kern="0" dirty="0">
                <a:solidFill>
                  <a:srgbClr val="000000"/>
                </a:solidFill>
              </a:rPr>
              <a:t>/ </a:t>
            </a:r>
            <a:r>
              <a:rPr kumimoji="0" lang="ja-JP" altLang="en-US" kern="0" dirty="0">
                <a:solidFill>
                  <a:srgbClr val="000000"/>
                </a:solidFill>
              </a:rPr>
              <a:t>プロジェクト管理コードの設定が可能です</a:t>
            </a:r>
            <a:endParaRPr kumimoji="0" lang="en-US" altLang="ja-JP" kern="0" dirty="0">
              <a:solidFill>
                <a:srgbClr val="000000"/>
              </a:solidFill>
            </a:endParaRPr>
          </a:p>
          <a:p>
            <a:pPr marL="216000" indent="-216000" fontAlgn="ctr">
              <a:lnSpc>
                <a:spcPts val="1600"/>
              </a:lnSpc>
              <a:buClr>
                <a:srgbClr val="0065AE">
                  <a:lumMod val="20000"/>
                  <a:lumOff val="80000"/>
                </a:srgbClr>
              </a:buClr>
              <a:buSzPct val="75000"/>
              <a:defRPr/>
            </a:pPr>
            <a:r>
              <a:rPr kumimoji="0" lang="ja-JP" altLang="en-US" kern="0" dirty="0">
                <a:solidFill>
                  <a:srgbClr val="000000"/>
                </a:solidFill>
              </a:rPr>
              <a:t>複数の分析用コードで細分化された最小単位で、残高データを保持します</a:t>
            </a:r>
            <a:endParaRPr kumimoji="0" lang="ja-JP" altLang="en-US" kern="0" dirty="0">
              <a:solidFill>
                <a:srgbClr val="0065AE"/>
              </a:solidFill>
              <a:cs typeface="メイリオ" pitchFamily="50" charset="-128"/>
            </a:endParaRPr>
          </a:p>
        </p:txBody>
      </p:sp>
      <p:pic>
        <p:nvPicPr>
          <p:cNvPr id="20" name="Picture 1"/>
          <p:cNvPicPr>
            <a:picLocks noChangeAspect="1" noChangeArrowheads="1"/>
          </p:cNvPicPr>
          <p:nvPr/>
        </p:nvPicPr>
        <p:blipFill>
          <a:blip r:embed="rId2" cstate="print"/>
          <a:srcRect/>
          <a:stretch>
            <a:fillRect/>
          </a:stretch>
        </p:blipFill>
        <p:spPr bwMode="auto">
          <a:xfrm>
            <a:off x="2951820" y="1535334"/>
            <a:ext cx="5040560" cy="2476576"/>
          </a:xfrm>
          <a:prstGeom prst="rect">
            <a:avLst/>
          </a:prstGeom>
          <a:noFill/>
          <a:ln w="9525">
            <a:solidFill>
              <a:srgbClr val="FFFFFF">
                <a:lumMod val="75000"/>
              </a:srgbClr>
            </a:solidFill>
            <a:miter lim="800000"/>
            <a:headEnd/>
            <a:tailEnd/>
          </a:ln>
        </p:spPr>
      </p:pic>
      <p:sp>
        <p:nvSpPr>
          <p:cNvPr id="21" name="AutoShape 14"/>
          <p:cNvSpPr>
            <a:spLocks noChangeArrowheads="1"/>
          </p:cNvSpPr>
          <p:nvPr/>
        </p:nvSpPr>
        <p:spPr bwMode="auto">
          <a:xfrm>
            <a:off x="6229785" y="4029912"/>
            <a:ext cx="1258539" cy="563482"/>
          </a:xfrm>
          <a:prstGeom prst="foldedCorner">
            <a:avLst>
              <a:gd name="adj" fmla="val 12500"/>
            </a:avLst>
          </a:prstGeom>
          <a:solidFill>
            <a:srgbClr val="CCECFF"/>
          </a:solidFill>
          <a:ln w="15875">
            <a:solidFill>
              <a:srgbClr val="999999"/>
            </a:solidFill>
            <a:round/>
            <a:headEnd/>
            <a:tailEnd/>
          </a:ln>
        </p:spPr>
        <p:txBody>
          <a:bodyPr wrap="none" lIns="62394" tIns="31197" rIns="62394" bIns="31197"/>
          <a:lstStyle/>
          <a:p>
            <a:pPr algn="ctr" defTabSz="623888">
              <a:defRPr/>
            </a:pPr>
            <a:r>
              <a:rPr kumimoji="0" lang="ja-JP" altLang="en-US" sz="1000" kern="0" dirty="0">
                <a:solidFill>
                  <a:srgbClr val="007BC7"/>
                </a:solidFill>
                <a:cs typeface="メイリオ" pitchFamily="50" charset="-128"/>
              </a:rPr>
              <a:t>事業別損益計算書</a:t>
            </a:r>
          </a:p>
        </p:txBody>
      </p:sp>
      <p:sp>
        <p:nvSpPr>
          <p:cNvPr id="22" name="AutoShape 14"/>
          <p:cNvSpPr>
            <a:spLocks noChangeArrowheads="1"/>
          </p:cNvSpPr>
          <p:nvPr/>
        </p:nvSpPr>
        <p:spPr bwMode="auto">
          <a:xfrm>
            <a:off x="6661451" y="4245937"/>
            <a:ext cx="1258921" cy="563482"/>
          </a:xfrm>
          <a:prstGeom prst="foldedCorner">
            <a:avLst>
              <a:gd name="adj" fmla="val 12500"/>
            </a:avLst>
          </a:prstGeom>
          <a:solidFill>
            <a:srgbClr val="CCECFF"/>
          </a:solidFill>
          <a:ln w="15875">
            <a:solidFill>
              <a:srgbClr val="999999"/>
            </a:solidFill>
            <a:round/>
            <a:headEnd/>
            <a:tailEnd/>
          </a:ln>
        </p:spPr>
        <p:txBody>
          <a:bodyPr wrap="none" lIns="62394" tIns="31197" rIns="62394" bIns="31197"/>
          <a:lstStyle/>
          <a:p>
            <a:pPr algn="ctr" defTabSz="623888">
              <a:defRPr/>
            </a:pPr>
            <a:r>
              <a:rPr kumimoji="0" lang="ja-JP" altLang="en-US" sz="1000" kern="0" dirty="0">
                <a:solidFill>
                  <a:srgbClr val="007BC7"/>
                </a:solidFill>
                <a:cs typeface="メイリオ" pitchFamily="50" charset="-128"/>
              </a:rPr>
              <a:t>地域別損益計算書</a:t>
            </a:r>
          </a:p>
        </p:txBody>
      </p:sp>
      <p:sp>
        <p:nvSpPr>
          <p:cNvPr id="23" name="AutoShape 14"/>
          <p:cNvSpPr>
            <a:spLocks noChangeArrowheads="1"/>
          </p:cNvSpPr>
          <p:nvPr/>
        </p:nvSpPr>
        <p:spPr bwMode="auto">
          <a:xfrm>
            <a:off x="7126312" y="4461959"/>
            <a:ext cx="1262112" cy="493047"/>
          </a:xfrm>
          <a:prstGeom prst="foldedCorner">
            <a:avLst>
              <a:gd name="adj" fmla="val 50000"/>
            </a:avLst>
          </a:prstGeom>
          <a:solidFill>
            <a:srgbClr val="CCECFF"/>
          </a:solidFill>
          <a:ln w="15875">
            <a:solidFill>
              <a:srgbClr val="999999"/>
            </a:solidFill>
            <a:round/>
            <a:headEnd/>
            <a:tailEnd/>
          </a:ln>
        </p:spPr>
        <p:txBody>
          <a:bodyPr wrap="none" lIns="62394" tIns="31197" rIns="62394" bIns="31197"/>
          <a:lstStyle/>
          <a:p>
            <a:pPr algn="ctr" defTabSz="623888">
              <a:defRPr/>
            </a:pPr>
            <a:r>
              <a:rPr kumimoji="0" lang="ja-JP" altLang="en-US" sz="1000" kern="0" dirty="0">
                <a:solidFill>
                  <a:srgbClr val="0065AE"/>
                </a:solidFill>
                <a:cs typeface="メイリオ" pitchFamily="50" charset="-128"/>
              </a:rPr>
              <a:t>製品別損益計算書</a:t>
            </a:r>
          </a:p>
        </p:txBody>
      </p:sp>
      <p:grpSp>
        <p:nvGrpSpPr>
          <p:cNvPr id="24" name="Group 80"/>
          <p:cNvGrpSpPr>
            <a:grpSpLocks/>
          </p:cNvGrpSpPr>
          <p:nvPr/>
        </p:nvGrpSpPr>
        <p:grpSpPr bwMode="auto">
          <a:xfrm>
            <a:off x="4207985" y="4211940"/>
            <a:ext cx="2079398" cy="628060"/>
            <a:chOff x="-2595" y="3575"/>
            <a:chExt cx="7887" cy="1048"/>
          </a:xfrm>
        </p:grpSpPr>
        <p:sp>
          <p:nvSpPr>
            <p:cNvPr id="25" name="AutoShape 81"/>
            <p:cNvSpPr>
              <a:spLocks noChangeArrowheads="1"/>
            </p:cNvSpPr>
            <p:nvPr/>
          </p:nvSpPr>
          <p:spPr bwMode="auto">
            <a:xfrm>
              <a:off x="-2595" y="3575"/>
              <a:ext cx="7887" cy="1048"/>
            </a:xfrm>
            <a:prstGeom prst="roundRect">
              <a:avLst>
                <a:gd name="adj" fmla="val 12042"/>
              </a:avLst>
            </a:prstGeom>
            <a:solidFill>
              <a:srgbClr val="F9BE00"/>
            </a:solidFill>
            <a:ln w="25400" cap="flat" cmpd="sng" algn="ctr">
              <a:solidFill>
                <a:srgbClr val="F9BE00"/>
              </a:solidFill>
              <a:prstDash val="solid"/>
              <a:headEnd/>
              <a:tailEnd/>
            </a:ln>
            <a:effectLst/>
          </p:spPr>
          <p:txBody>
            <a:bodyPr wrap="none" lIns="67500" tIns="35100" rIns="67500" bIns="35100" anchor="ctr"/>
            <a:lstStyle/>
            <a:p>
              <a:pPr algn="ctr">
                <a:defRPr/>
              </a:pPr>
              <a:r>
                <a:rPr kumimoji="0" lang="ja-JP" altLang="en-US" sz="1200" b="1" kern="0" dirty="0">
                  <a:solidFill>
                    <a:srgbClr val="FFFFFF"/>
                  </a:solidFill>
                  <a:latin typeface="メイリオ"/>
                  <a:ea typeface="メイリオ"/>
                  <a:cs typeface="メイリオ" pitchFamily="50" charset="-128"/>
                </a:rPr>
                <a:t>セグメントコードを</a:t>
              </a:r>
              <a:endParaRPr kumimoji="0" lang="en-US" altLang="ja-JP" sz="1200" b="1" kern="0" dirty="0">
                <a:solidFill>
                  <a:srgbClr val="FFFFFF"/>
                </a:solidFill>
                <a:latin typeface="メイリオ"/>
                <a:ea typeface="メイリオ"/>
                <a:cs typeface="メイリオ" pitchFamily="50" charset="-128"/>
              </a:endParaRPr>
            </a:p>
            <a:p>
              <a:pPr algn="ctr">
                <a:defRPr/>
              </a:pPr>
              <a:r>
                <a:rPr kumimoji="0" lang="ja-JP" altLang="en-US" sz="1200" b="1" kern="0" dirty="0">
                  <a:solidFill>
                    <a:srgbClr val="FFFFFF"/>
                  </a:solidFill>
                  <a:latin typeface="メイリオ"/>
                  <a:ea typeface="メイリオ"/>
                  <a:cs typeface="メイリオ" pitchFamily="50" charset="-128"/>
                </a:rPr>
                <a:t>切り口に様々な分析が可能</a:t>
              </a:r>
            </a:p>
          </p:txBody>
        </p:sp>
        <p:pic>
          <p:nvPicPr>
            <p:cNvPr id="26" name="Picture 108" descr="corner"/>
            <p:cNvPicPr>
              <a:picLocks noChangeAspect="1" noChangeArrowheads="1"/>
            </p:cNvPicPr>
            <p:nvPr/>
          </p:nvPicPr>
          <p:blipFill>
            <a:blip r:embed="rId3" cstate="email"/>
            <a:srcRect/>
            <a:stretch>
              <a:fillRect/>
            </a:stretch>
          </p:blipFill>
          <p:spPr bwMode="auto">
            <a:xfrm>
              <a:off x="1730" y="3726"/>
              <a:ext cx="2448" cy="95"/>
            </a:xfrm>
            <a:prstGeom prst="rect">
              <a:avLst/>
            </a:prstGeom>
            <a:noFill/>
            <a:ln w="9525">
              <a:noFill/>
              <a:miter lim="800000"/>
              <a:headEnd/>
              <a:tailEnd/>
            </a:ln>
          </p:spPr>
        </p:pic>
      </p:grpSp>
      <p:graphicFrame>
        <p:nvGraphicFramePr>
          <p:cNvPr id="27" name="表 26"/>
          <p:cNvGraphicFramePr>
            <a:graphicFrameLocks noGrp="1"/>
          </p:cNvGraphicFramePr>
          <p:nvPr>
            <p:extLst>
              <p:ext uri="{D42A27DB-BD31-4B8C-83A1-F6EECF244321}">
                <p14:modId xmlns:p14="http://schemas.microsoft.com/office/powerpoint/2010/main" val="1696261617"/>
              </p:ext>
            </p:extLst>
          </p:nvPr>
        </p:nvGraphicFramePr>
        <p:xfrm>
          <a:off x="755576" y="2976795"/>
          <a:ext cx="3150350" cy="1863205"/>
        </p:xfrm>
        <a:graphic>
          <a:graphicData uri="http://schemas.openxmlformats.org/drawingml/2006/table">
            <a:tbl>
              <a:tblPr firstRow="1" bandRow="1"/>
              <a:tblGrid>
                <a:gridCol w="2615385">
                  <a:extLst>
                    <a:ext uri="{9D8B030D-6E8A-4147-A177-3AD203B41FA5}">
                      <a16:colId xmlns:a16="http://schemas.microsoft.com/office/drawing/2014/main" val="20000"/>
                    </a:ext>
                  </a:extLst>
                </a:gridCol>
                <a:gridCol w="534965">
                  <a:extLst>
                    <a:ext uri="{9D8B030D-6E8A-4147-A177-3AD203B41FA5}">
                      <a16:colId xmlns:a16="http://schemas.microsoft.com/office/drawing/2014/main" val="20001"/>
                    </a:ext>
                  </a:extLst>
                </a:gridCol>
              </a:tblGrid>
              <a:tr h="262543">
                <a:tc>
                  <a:txBody>
                    <a:bodyPr/>
                    <a:lstStyle>
                      <a:defPPr>
                        <a:defRPr lang="ja-JP"/>
                      </a:defPPr>
                      <a:lvl1pPr marL="0" algn="l" defTabSz="914400" rtl="0" eaLnBrk="1" latinLnBrk="0" hangingPunct="1">
                        <a:defRPr kumimoji="1" sz="1800" b="1" kern="1200">
                          <a:solidFill>
                            <a:schemeClr val="lt1"/>
                          </a:solidFill>
                          <a:latin typeface="HGP創英角ｺﾞｼｯｸUB"/>
                          <a:ea typeface="HGP創英角ｺﾞｼｯｸUB"/>
                        </a:defRPr>
                      </a:lvl1pPr>
                      <a:lvl2pPr marL="457200" algn="l" defTabSz="914400" rtl="0" eaLnBrk="1" latinLnBrk="0" hangingPunct="1">
                        <a:defRPr kumimoji="1" sz="1800" b="1" kern="1200">
                          <a:solidFill>
                            <a:schemeClr val="lt1"/>
                          </a:solidFill>
                          <a:latin typeface="HGP創英角ｺﾞｼｯｸUB"/>
                          <a:ea typeface="HGP創英角ｺﾞｼｯｸUB"/>
                        </a:defRPr>
                      </a:lvl2pPr>
                      <a:lvl3pPr marL="914400" algn="l" defTabSz="914400" rtl="0" eaLnBrk="1" latinLnBrk="0" hangingPunct="1">
                        <a:defRPr kumimoji="1" sz="1800" b="1" kern="1200">
                          <a:solidFill>
                            <a:schemeClr val="lt1"/>
                          </a:solidFill>
                          <a:latin typeface="HGP創英角ｺﾞｼｯｸUB"/>
                          <a:ea typeface="HGP創英角ｺﾞｼｯｸUB"/>
                        </a:defRPr>
                      </a:lvl3pPr>
                      <a:lvl4pPr marL="1371600" algn="l" defTabSz="914400" rtl="0" eaLnBrk="1" latinLnBrk="0" hangingPunct="1">
                        <a:defRPr kumimoji="1" sz="1800" b="1" kern="1200">
                          <a:solidFill>
                            <a:schemeClr val="lt1"/>
                          </a:solidFill>
                          <a:latin typeface="HGP創英角ｺﾞｼｯｸUB"/>
                          <a:ea typeface="HGP創英角ｺﾞｼｯｸUB"/>
                        </a:defRPr>
                      </a:lvl4pPr>
                      <a:lvl5pPr marL="1828800" algn="l" defTabSz="914400" rtl="0" eaLnBrk="1" latinLnBrk="0" hangingPunct="1">
                        <a:defRPr kumimoji="1" sz="1800" b="1" kern="1200">
                          <a:solidFill>
                            <a:schemeClr val="lt1"/>
                          </a:solidFill>
                          <a:latin typeface="HGP創英角ｺﾞｼｯｸUB"/>
                          <a:ea typeface="HGP創英角ｺﾞｼｯｸUB"/>
                        </a:defRPr>
                      </a:lvl5pPr>
                      <a:lvl6pPr marL="2286000" algn="l" defTabSz="914400" rtl="0" eaLnBrk="1" latinLnBrk="0" hangingPunct="1">
                        <a:defRPr kumimoji="1" sz="1800" b="1" kern="1200">
                          <a:solidFill>
                            <a:schemeClr val="lt1"/>
                          </a:solidFill>
                          <a:latin typeface="HGP創英角ｺﾞｼｯｸUB"/>
                          <a:ea typeface="HGP創英角ｺﾞｼｯｸUB"/>
                        </a:defRPr>
                      </a:lvl6pPr>
                      <a:lvl7pPr marL="2743200" algn="l" defTabSz="914400" rtl="0" eaLnBrk="1" latinLnBrk="0" hangingPunct="1">
                        <a:defRPr kumimoji="1" sz="1800" b="1" kern="1200">
                          <a:solidFill>
                            <a:schemeClr val="lt1"/>
                          </a:solidFill>
                          <a:latin typeface="HGP創英角ｺﾞｼｯｸUB"/>
                          <a:ea typeface="HGP創英角ｺﾞｼｯｸUB"/>
                        </a:defRPr>
                      </a:lvl7pPr>
                      <a:lvl8pPr marL="3200400" algn="l" defTabSz="914400" rtl="0" eaLnBrk="1" latinLnBrk="0" hangingPunct="1">
                        <a:defRPr kumimoji="1" sz="1800" b="1" kern="1200">
                          <a:solidFill>
                            <a:schemeClr val="lt1"/>
                          </a:solidFill>
                          <a:latin typeface="HGP創英角ｺﾞｼｯｸUB"/>
                          <a:ea typeface="HGP創英角ｺﾞｼｯｸUB"/>
                        </a:defRPr>
                      </a:lvl8pPr>
                      <a:lvl9pPr marL="3657600" algn="l" defTabSz="914400" rtl="0" eaLnBrk="1" latinLnBrk="0" hangingPunct="1">
                        <a:defRPr kumimoji="1" sz="1800" b="1" kern="1200">
                          <a:solidFill>
                            <a:schemeClr val="lt1"/>
                          </a:solidFill>
                          <a:latin typeface="HGP創英角ｺﾞｼｯｸUB"/>
                          <a:ea typeface="HGP創英角ｺﾞｼｯｸUB"/>
                        </a:defRPr>
                      </a:lvl9pPr>
                    </a:lstStyle>
                    <a:p>
                      <a:pPr algn="ctr"/>
                      <a:r>
                        <a:rPr kumimoji="1" lang="ja-JP" altLang="en-US" sz="1100">
                          <a:latin typeface="メイリオ" pitchFamily="50" charset="-128"/>
                          <a:ea typeface="メイリオ" pitchFamily="50" charset="-128"/>
                          <a:cs typeface="メイリオ" pitchFamily="50" charset="-128"/>
                        </a:rPr>
                        <a:t>管理項目</a:t>
                      </a:r>
                      <a:endParaRPr kumimoji="1" lang="ja-JP" altLang="en-US" sz="1100" b="0">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54C2F0"/>
                    </a:solidFill>
                  </a:tcPr>
                </a:tc>
                <a:tc>
                  <a:txBody>
                    <a:bodyPr/>
                    <a:lstStyle>
                      <a:defPPr>
                        <a:defRPr lang="ja-JP"/>
                      </a:defPPr>
                      <a:lvl1pPr marL="0" algn="l" defTabSz="914400" rtl="0" eaLnBrk="1" latinLnBrk="0" hangingPunct="1">
                        <a:defRPr kumimoji="1" sz="1800" b="1" kern="1200">
                          <a:solidFill>
                            <a:schemeClr val="lt1"/>
                          </a:solidFill>
                          <a:latin typeface="HGP創英角ｺﾞｼｯｸUB"/>
                          <a:ea typeface="HGP創英角ｺﾞｼｯｸUB"/>
                        </a:defRPr>
                      </a:lvl1pPr>
                      <a:lvl2pPr marL="457200" algn="l" defTabSz="914400" rtl="0" eaLnBrk="1" latinLnBrk="0" hangingPunct="1">
                        <a:defRPr kumimoji="1" sz="1800" b="1" kern="1200">
                          <a:solidFill>
                            <a:schemeClr val="lt1"/>
                          </a:solidFill>
                          <a:latin typeface="HGP創英角ｺﾞｼｯｸUB"/>
                          <a:ea typeface="HGP創英角ｺﾞｼｯｸUB"/>
                        </a:defRPr>
                      </a:lvl2pPr>
                      <a:lvl3pPr marL="914400" algn="l" defTabSz="914400" rtl="0" eaLnBrk="1" latinLnBrk="0" hangingPunct="1">
                        <a:defRPr kumimoji="1" sz="1800" b="1" kern="1200">
                          <a:solidFill>
                            <a:schemeClr val="lt1"/>
                          </a:solidFill>
                          <a:latin typeface="HGP創英角ｺﾞｼｯｸUB"/>
                          <a:ea typeface="HGP創英角ｺﾞｼｯｸUB"/>
                        </a:defRPr>
                      </a:lvl3pPr>
                      <a:lvl4pPr marL="1371600" algn="l" defTabSz="914400" rtl="0" eaLnBrk="1" latinLnBrk="0" hangingPunct="1">
                        <a:defRPr kumimoji="1" sz="1800" b="1" kern="1200">
                          <a:solidFill>
                            <a:schemeClr val="lt1"/>
                          </a:solidFill>
                          <a:latin typeface="HGP創英角ｺﾞｼｯｸUB"/>
                          <a:ea typeface="HGP創英角ｺﾞｼｯｸUB"/>
                        </a:defRPr>
                      </a:lvl4pPr>
                      <a:lvl5pPr marL="1828800" algn="l" defTabSz="914400" rtl="0" eaLnBrk="1" latinLnBrk="0" hangingPunct="1">
                        <a:defRPr kumimoji="1" sz="1800" b="1" kern="1200">
                          <a:solidFill>
                            <a:schemeClr val="lt1"/>
                          </a:solidFill>
                          <a:latin typeface="HGP創英角ｺﾞｼｯｸUB"/>
                          <a:ea typeface="HGP創英角ｺﾞｼｯｸUB"/>
                        </a:defRPr>
                      </a:lvl5pPr>
                      <a:lvl6pPr marL="2286000" algn="l" defTabSz="914400" rtl="0" eaLnBrk="1" latinLnBrk="0" hangingPunct="1">
                        <a:defRPr kumimoji="1" sz="1800" b="1" kern="1200">
                          <a:solidFill>
                            <a:schemeClr val="lt1"/>
                          </a:solidFill>
                          <a:latin typeface="HGP創英角ｺﾞｼｯｸUB"/>
                          <a:ea typeface="HGP創英角ｺﾞｼｯｸUB"/>
                        </a:defRPr>
                      </a:lvl6pPr>
                      <a:lvl7pPr marL="2743200" algn="l" defTabSz="914400" rtl="0" eaLnBrk="1" latinLnBrk="0" hangingPunct="1">
                        <a:defRPr kumimoji="1" sz="1800" b="1" kern="1200">
                          <a:solidFill>
                            <a:schemeClr val="lt1"/>
                          </a:solidFill>
                          <a:latin typeface="HGP創英角ｺﾞｼｯｸUB"/>
                          <a:ea typeface="HGP創英角ｺﾞｼｯｸUB"/>
                        </a:defRPr>
                      </a:lvl7pPr>
                      <a:lvl8pPr marL="3200400" algn="l" defTabSz="914400" rtl="0" eaLnBrk="1" latinLnBrk="0" hangingPunct="1">
                        <a:defRPr kumimoji="1" sz="1800" b="1" kern="1200">
                          <a:solidFill>
                            <a:schemeClr val="lt1"/>
                          </a:solidFill>
                          <a:latin typeface="HGP創英角ｺﾞｼｯｸUB"/>
                          <a:ea typeface="HGP創英角ｺﾞｼｯｸUB"/>
                        </a:defRPr>
                      </a:lvl8pPr>
                      <a:lvl9pPr marL="3657600" algn="l" defTabSz="914400" rtl="0" eaLnBrk="1" latinLnBrk="0" hangingPunct="1">
                        <a:defRPr kumimoji="1" sz="1800" b="1" kern="1200">
                          <a:solidFill>
                            <a:schemeClr val="lt1"/>
                          </a:solidFill>
                          <a:latin typeface="HGP創英角ｺﾞｼｯｸUB"/>
                          <a:ea typeface="HGP創英角ｺﾞｼｯｸUB"/>
                        </a:defRPr>
                      </a:lvl9pPr>
                    </a:lstStyle>
                    <a:p>
                      <a:pPr algn="ctr"/>
                      <a:r>
                        <a:rPr kumimoji="1" lang="ja-JP" altLang="en-US" sz="1100">
                          <a:latin typeface="メイリオ" pitchFamily="50" charset="-128"/>
                          <a:ea typeface="メイリオ" pitchFamily="50" charset="-128"/>
                          <a:cs typeface="メイリオ" pitchFamily="50" charset="-128"/>
                        </a:rPr>
                        <a:t>桁</a:t>
                      </a:r>
                      <a:endParaRPr kumimoji="1" lang="ja-JP" altLang="en-US" sz="1100" b="0">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54C2F0"/>
                    </a:solidFill>
                  </a:tcPr>
                </a:tc>
                <a:extLst>
                  <a:ext uri="{0D108BD9-81ED-4DB2-BD59-A6C34878D82A}">
                    <a16:rowId xmlns:a16="http://schemas.microsoft.com/office/drawing/2014/main" val="10000"/>
                  </a:ext>
                </a:extLst>
              </a:tr>
              <a:tr h="228666">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r>
                        <a:rPr kumimoji="1" lang="ja-JP" altLang="en-US" sz="900">
                          <a:latin typeface="メイリオ" pitchFamily="50" charset="-128"/>
                          <a:ea typeface="メイリオ" pitchFamily="50" charset="-128"/>
                          <a:cs typeface="メイリオ" pitchFamily="50" charset="-128"/>
                        </a:rPr>
                        <a:t>勘定科目</a:t>
                      </a:r>
                      <a:endParaRPr kumimoji="1" lang="ja-JP" altLang="en-US" sz="900" b="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40000"/>
                      </a:srgbClr>
                    </a:solidFill>
                  </a:tcPr>
                </a:tc>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pPr algn="ctr"/>
                      <a:r>
                        <a:rPr kumimoji="1" lang="en-US" altLang="ja-JP" sz="900">
                          <a:latin typeface="メイリオ" pitchFamily="50" charset="-128"/>
                          <a:ea typeface="メイリオ" pitchFamily="50" charset="-128"/>
                          <a:cs typeface="メイリオ" pitchFamily="50" charset="-128"/>
                        </a:rPr>
                        <a:t>10</a:t>
                      </a:r>
                      <a:endParaRPr kumimoji="1" lang="ja-JP" altLang="en-US" sz="900" b="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40000"/>
                      </a:srgbClr>
                    </a:solidFill>
                  </a:tcPr>
                </a:tc>
                <a:extLst>
                  <a:ext uri="{0D108BD9-81ED-4DB2-BD59-A6C34878D82A}">
                    <a16:rowId xmlns:a16="http://schemas.microsoft.com/office/drawing/2014/main" val="10001"/>
                  </a:ext>
                </a:extLst>
              </a:tr>
              <a:tr h="228666">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r>
                        <a:rPr kumimoji="1" lang="ja-JP" altLang="en-US" sz="900">
                          <a:latin typeface="メイリオ" pitchFamily="50" charset="-128"/>
                          <a:ea typeface="メイリオ" pitchFamily="50" charset="-128"/>
                          <a:cs typeface="メイリオ" pitchFamily="50" charset="-128"/>
                        </a:rPr>
                        <a:t>補助科目</a:t>
                      </a:r>
                      <a:endParaRPr kumimoji="1" lang="ja-JP" altLang="en-US" sz="900" b="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20000"/>
                      </a:srgbClr>
                    </a:solidFill>
                  </a:tcPr>
                </a:tc>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pPr algn="ctr"/>
                      <a:r>
                        <a:rPr kumimoji="1" lang="en-US" altLang="ja-JP" sz="900">
                          <a:latin typeface="メイリオ" pitchFamily="50" charset="-128"/>
                          <a:ea typeface="メイリオ" pitchFamily="50" charset="-128"/>
                          <a:cs typeface="メイリオ" pitchFamily="50" charset="-128"/>
                        </a:rPr>
                        <a:t>10</a:t>
                      </a:r>
                      <a:endParaRPr kumimoji="1" lang="ja-JP" altLang="en-US" sz="900" b="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20000"/>
                      </a:srgbClr>
                    </a:solidFill>
                  </a:tcPr>
                </a:tc>
                <a:extLst>
                  <a:ext uri="{0D108BD9-81ED-4DB2-BD59-A6C34878D82A}">
                    <a16:rowId xmlns:a16="http://schemas.microsoft.com/office/drawing/2014/main" val="10002"/>
                  </a:ext>
                </a:extLst>
              </a:tr>
              <a:tr h="228666">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r>
                        <a:rPr kumimoji="1" lang="ja-JP" altLang="en-US" sz="900">
                          <a:latin typeface="メイリオ" pitchFamily="50" charset="-128"/>
                          <a:ea typeface="メイリオ" pitchFamily="50" charset="-128"/>
                          <a:cs typeface="メイリオ" pitchFamily="50" charset="-128"/>
                        </a:rPr>
                        <a:t>部門</a:t>
                      </a:r>
                      <a:r>
                        <a:rPr kumimoji="1" lang="en-US" altLang="ja-JP" sz="900">
                          <a:latin typeface="メイリオ" pitchFamily="50" charset="-128"/>
                          <a:ea typeface="メイリオ" pitchFamily="50" charset="-128"/>
                          <a:cs typeface="メイリオ" pitchFamily="50" charset="-128"/>
                        </a:rPr>
                        <a:t>(</a:t>
                      </a:r>
                      <a:r>
                        <a:rPr kumimoji="1" lang="ja-JP" altLang="en-US" sz="900">
                          <a:latin typeface="メイリオ" pitchFamily="50" charset="-128"/>
                          <a:ea typeface="メイリオ" pitchFamily="50" charset="-128"/>
                          <a:cs typeface="メイリオ" pitchFamily="50" charset="-128"/>
                        </a:rPr>
                        <a:t>部門組織集計</a:t>
                      </a:r>
                      <a:r>
                        <a:rPr kumimoji="1" lang="en-US" altLang="ja-JP" sz="900">
                          <a:latin typeface="メイリオ" pitchFamily="50" charset="-128"/>
                          <a:ea typeface="メイリオ" pitchFamily="50" charset="-128"/>
                          <a:cs typeface="メイリオ" pitchFamily="50" charset="-128"/>
                        </a:rPr>
                        <a:t>※</a:t>
                      </a:r>
                      <a:r>
                        <a:rPr kumimoji="1" lang="ja-JP" altLang="en-US" sz="900">
                          <a:latin typeface="メイリオ" pitchFamily="50" charset="-128"/>
                          <a:ea typeface="メイリオ" pitchFamily="50" charset="-128"/>
                          <a:cs typeface="メイリオ" pitchFamily="50" charset="-128"/>
                        </a:rPr>
                        <a:t>最大</a:t>
                      </a:r>
                      <a:r>
                        <a:rPr kumimoji="1" lang="en-US" altLang="ja-JP" sz="900">
                          <a:latin typeface="メイリオ" pitchFamily="50" charset="-128"/>
                          <a:ea typeface="メイリオ" pitchFamily="50" charset="-128"/>
                          <a:cs typeface="メイリオ" pitchFamily="50" charset="-128"/>
                        </a:rPr>
                        <a:t>100</a:t>
                      </a:r>
                      <a:r>
                        <a:rPr kumimoji="1" lang="ja-JP" altLang="en-US" sz="900">
                          <a:latin typeface="メイリオ" pitchFamily="50" charset="-128"/>
                          <a:ea typeface="メイリオ" pitchFamily="50" charset="-128"/>
                          <a:cs typeface="メイリオ" pitchFamily="50" charset="-128"/>
                        </a:rPr>
                        <a:t>階層</a:t>
                      </a:r>
                      <a:r>
                        <a:rPr kumimoji="1" lang="en-US" altLang="ja-JP" sz="900">
                          <a:latin typeface="メイリオ" pitchFamily="50" charset="-128"/>
                          <a:ea typeface="メイリオ" pitchFamily="50" charset="-128"/>
                          <a:cs typeface="メイリオ" pitchFamily="50" charset="-128"/>
                        </a:rPr>
                        <a:t>)</a:t>
                      </a:r>
                      <a:endParaRPr kumimoji="1" lang="ja-JP" altLang="en-US" sz="900" b="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40000"/>
                      </a:srgbClr>
                    </a:solidFill>
                  </a:tcPr>
                </a:tc>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pPr algn="ctr"/>
                      <a:r>
                        <a:rPr kumimoji="1" lang="en-US" altLang="ja-JP" sz="900">
                          <a:latin typeface="メイリオ" pitchFamily="50" charset="-128"/>
                          <a:ea typeface="メイリオ" pitchFamily="50" charset="-128"/>
                          <a:cs typeface="メイリオ" pitchFamily="50" charset="-128"/>
                        </a:rPr>
                        <a:t>10</a:t>
                      </a:r>
                      <a:endParaRPr kumimoji="1" lang="ja-JP" altLang="en-US" sz="900" b="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40000"/>
                      </a:srgbClr>
                    </a:solidFill>
                  </a:tcPr>
                </a:tc>
                <a:extLst>
                  <a:ext uri="{0D108BD9-81ED-4DB2-BD59-A6C34878D82A}">
                    <a16:rowId xmlns:a16="http://schemas.microsoft.com/office/drawing/2014/main" val="10003"/>
                  </a:ext>
                </a:extLst>
              </a:tr>
              <a:tr h="228666">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r>
                        <a:rPr kumimoji="1" lang="ja-JP" altLang="en-US" sz="900">
                          <a:latin typeface="メイリオ" pitchFamily="50" charset="-128"/>
                          <a:ea typeface="メイリオ" pitchFamily="50" charset="-128"/>
                          <a:cs typeface="メイリオ" pitchFamily="50" charset="-128"/>
                        </a:rPr>
                        <a:t>取引先</a:t>
                      </a:r>
                      <a:r>
                        <a:rPr kumimoji="1" lang="en-US" altLang="ja-JP" sz="900">
                          <a:latin typeface="メイリオ" pitchFamily="50" charset="-128"/>
                          <a:ea typeface="メイリオ" pitchFamily="50" charset="-128"/>
                          <a:cs typeface="メイリオ" pitchFamily="50" charset="-128"/>
                        </a:rPr>
                        <a:t>(</a:t>
                      </a:r>
                      <a:r>
                        <a:rPr kumimoji="1" lang="ja-JP" altLang="en-US" sz="900">
                          <a:latin typeface="メイリオ" pitchFamily="50" charset="-128"/>
                          <a:ea typeface="メイリオ" pitchFamily="50" charset="-128"/>
                          <a:cs typeface="メイリオ" pitchFamily="50" charset="-128"/>
                        </a:rPr>
                        <a:t>得意先、仕入先、共通</a:t>
                      </a:r>
                      <a:r>
                        <a:rPr kumimoji="1" lang="en-US" altLang="ja-JP" sz="900">
                          <a:latin typeface="メイリオ" pitchFamily="50" charset="-128"/>
                          <a:ea typeface="メイリオ" pitchFamily="50" charset="-128"/>
                          <a:cs typeface="メイリオ" pitchFamily="50" charset="-128"/>
                        </a:rPr>
                        <a:t>)</a:t>
                      </a:r>
                      <a:endParaRPr kumimoji="1" lang="ja-JP" altLang="en-US" sz="900" b="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20000"/>
                      </a:srgbClr>
                    </a:solidFill>
                  </a:tcPr>
                </a:tc>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pPr algn="ctr"/>
                      <a:r>
                        <a:rPr kumimoji="1" lang="en-US" altLang="ja-JP" sz="900">
                          <a:latin typeface="メイリオ" pitchFamily="50" charset="-128"/>
                          <a:ea typeface="メイリオ" pitchFamily="50" charset="-128"/>
                          <a:cs typeface="メイリオ" pitchFamily="50" charset="-128"/>
                        </a:rPr>
                        <a:t>20</a:t>
                      </a:r>
                      <a:endParaRPr kumimoji="1" lang="ja-JP" altLang="en-US" sz="900" b="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20000"/>
                      </a:srgbClr>
                    </a:solidFill>
                  </a:tcPr>
                </a:tc>
                <a:extLst>
                  <a:ext uri="{0D108BD9-81ED-4DB2-BD59-A6C34878D82A}">
                    <a16:rowId xmlns:a16="http://schemas.microsoft.com/office/drawing/2014/main" val="10004"/>
                  </a:ext>
                </a:extLst>
              </a:tr>
              <a:tr h="228666">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r>
                        <a:rPr kumimoji="1" lang="ja-JP" altLang="en-US" sz="900">
                          <a:latin typeface="メイリオ" pitchFamily="50" charset="-128"/>
                          <a:ea typeface="メイリオ" pitchFamily="50" charset="-128"/>
                          <a:cs typeface="メイリオ" pitchFamily="50" charset="-128"/>
                        </a:rPr>
                        <a:t>取引先（社員）</a:t>
                      </a:r>
                      <a:endParaRPr kumimoji="1" lang="ja-JP" altLang="en-US" sz="900" b="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4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900">
                          <a:latin typeface="メイリオ" pitchFamily="50" charset="-128"/>
                          <a:ea typeface="メイリオ" pitchFamily="50" charset="-128"/>
                          <a:cs typeface="メイリオ" pitchFamily="50" charset="-128"/>
                        </a:rPr>
                        <a:t>10</a:t>
                      </a:r>
                      <a:endParaRPr kumimoji="1" lang="ja-JP" altLang="en-US" sz="900" b="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40000"/>
                      </a:srgbClr>
                    </a:solidFill>
                  </a:tcPr>
                </a:tc>
                <a:extLst>
                  <a:ext uri="{0D108BD9-81ED-4DB2-BD59-A6C34878D82A}">
                    <a16:rowId xmlns:a16="http://schemas.microsoft.com/office/drawing/2014/main" val="10005"/>
                  </a:ext>
                </a:extLst>
              </a:tr>
              <a:tr h="228666">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r>
                        <a:rPr kumimoji="1" lang="ja-JP" altLang="en-US" sz="900">
                          <a:latin typeface="メイリオ" pitchFamily="50" charset="-128"/>
                          <a:ea typeface="メイリオ" pitchFamily="50" charset="-128"/>
                          <a:cs typeface="メイリオ" pitchFamily="50" charset="-128"/>
                        </a:rPr>
                        <a:t>機能１～４</a:t>
                      </a:r>
                      <a:r>
                        <a:rPr kumimoji="1" lang="en-US" altLang="ja-JP" sz="900">
                          <a:latin typeface="メイリオ" pitchFamily="50" charset="-128"/>
                          <a:ea typeface="メイリオ" pitchFamily="50" charset="-128"/>
                          <a:cs typeface="メイリオ" pitchFamily="50" charset="-128"/>
                        </a:rPr>
                        <a:t>(</a:t>
                      </a:r>
                      <a:r>
                        <a:rPr kumimoji="1" lang="ja-JP" altLang="en-US" sz="900">
                          <a:latin typeface="メイリオ" pitchFamily="50" charset="-128"/>
                          <a:ea typeface="メイリオ" pitchFamily="50" charset="-128"/>
                          <a:cs typeface="メイリオ" pitchFamily="50" charset="-128"/>
                        </a:rPr>
                        <a:t>事業、地域、製品など）</a:t>
                      </a:r>
                      <a:endParaRPr kumimoji="1" lang="ja-JP" altLang="en-US" sz="900" b="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20000"/>
                      </a:srgbClr>
                    </a:solidFill>
                  </a:tcPr>
                </a:tc>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pPr algn="ctr"/>
                      <a:r>
                        <a:rPr kumimoji="1" lang="en-US" altLang="ja-JP" sz="900">
                          <a:latin typeface="メイリオ" pitchFamily="50" charset="-128"/>
                          <a:ea typeface="メイリオ" pitchFamily="50" charset="-128"/>
                          <a:cs typeface="メイリオ" pitchFamily="50" charset="-128"/>
                        </a:rPr>
                        <a:t>10</a:t>
                      </a:r>
                      <a:endParaRPr kumimoji="1" lang="ja-JP" altLang="en-US" sz="900" b="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20000"/>
                      </a:srgbClr>
                    </a:solidFill>
                  </a:tcPr>
                </a:tc>
                <a:extLst>
                  <a:ext uri="{0D108BD9-81ED-4DB2-BD59-A6C34878D82A}">
                    <a16:rowId xmlns:a16="http://schemas.microsoft.com/office/drawing/2014/main" val="10006"/>
                  </a:ext>
                </a:extLst>
              </a:tr>
              <a:tr h="228666">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r>
                        <a:rPr kumimoji="1" lang="ja-JP" altLang="en-US" sz="900" dirty="0">
                          <a:latin typeface="メイリオ" pitchFamily="50" charset="-128"/>
                          <a:ea typeface="メイリオ" pitchFamily="50" charset="-128"/>
                          <a:cs typeface="メイリオ" pitchFamily="50" charset="-128"/>
                        </a:rPr>
                        <a:t>プロジェクト</a:t>
                      </a:r>
                      <a:r>
                        <a:rPr kumimoji="1" lang="en-US" altLang="ja-JP" sz="900" dirty="0">
                          <a:latin typeface="メイリオ" pitchFamily="50" charset="-128"/>
                          <a:ea typeface="メイリオ" pitchFamily="50" charset="-128"/>
                          <a:cs typeface="メイリオ" pitchFamily="50" charset="-128"/>
                        </a:rPr>
                        <a:t>(</a:t>
                      </a:r>
                      <a:r>
                        <a:rPr kumimoji="1" lang="ja-JP" altLang="en-US" sz="900" dirty="0">
                          <a:latin typeface="メイリオ" pitchFamily="50" charset="-128"/>
                          <a:ea typeface="メイリオ" pitchFamily="50" charset="-128"/>
                          <a:cs typeface="メイリオ" pitchFamily="50" charset="-128"/>
                        </a:rPr>
                        <a:t>製番、工番、イベントなど）</a:t>
                      </a:r>
                      <a:endParaRPr kumimoji="1" lang="ja-JP" altLang="en-US" sz="900" b="0" dirty="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40000"/>
                      </a:srgbClr>
                    </a:solidFill>
                  </a:tcPr>
                </a:tc>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pPr algn="ctr"/>
                      <a:r>
                        <a:rPr kumimoji="1" lang="en-US" altLang="ja-JP" sz="900" dirty="0">
                          <a:latin typeface="メイリオ" pitchFamily="50" charset="-128"/>
                          <a:ea typeface="メイリオ" pitchFamily="50" charset="-128"/>
                          <a:cs typeface="メイリオ" pitchFamily="50" charset="-128"/>
                        </a:rPr>
                        <a:t>10</a:t>
                      </a:r>
                      <a:endParaRPr kumimoji="1" lang="ja-JP" altLang="en-US" sz="900" b="0" dirty="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40000"/>
                      </a:srgbClr>
                    </a:solidFill>
                  </a:tcPr>
                </a:tc>
                <a:extLst>
                  <a:ext uri="{0D108BD9-81ED-4DB2-BD59-A6C34878D82A}">
                    <a16:rowId xmlns:a16="http://schemas.microsoft.com/office/drawing/2014/main" val="10007"/>
                  </a:ext>
                </a:extLst>
              </a:tr>
            </a:tbl>
          </a:graphicData>
        </a:graphic>
      </p:graphicFrame>
      <p:sp>
        <p:nvSpPr>
          <p:cNvPr id="28" name="Rectangle 14"/>
          <p:cNvSpPr>
            <a:spLocks noChangeArrowheads="1"/>
          </p:cNvSpPr>
          <p:nvPr/>
        </p:nvSpPr>
        <p:spPr bwMode="auto">
          <a:xfrm>
            <a:off x="5472100" y="1530126"/>
            <a:ext cx="2538282" cy="1368152"/>
          </a:xfrm>
          <a:prstGeom prst="rect">
            <a:avLst/>
          </a:prstGeom>
          <a:noFill/>
          <a:ln w="34925">
            <a:solidFill>
              <a:srgbClr val="C00000"/>
            </a:solidFill>
            <a:prstDash val="sysDash"/>
            <a:miter lim="800000"/>
            <a:headEnd/>
            <a:tailEnd/>
          </a:ln>
        </p:spPr>
        <p:txBody>
          <a:bodyPr/>
          <a:lstStyle/>
          <a:p>
            <a:pPr>
              <a:defRPr/>
            </a:pPr>
            <a:endParaRPr kumimoji="0" lang="ja-JP" altLang="en-US" sz="1350" kern="0">
              <a:solidFill>
                <a:prstClr val="black"/>
              </a:solidFill>
            </a:endParaRPr>
          </a:p>
        </p:txBody>
      </p:sp>
      <p:sp>
        <p:nvSpPr>
          <p:cNvPr id="29" name="Rectangle 14"/>
          <p:cNvSpPr>
            <a:spLocks noChangeArrowheads="1"/>
          </p:cNvSpPr>
          <p:nvPr/>
        </p:nvSpPr>
        <p:spPr bwMode="auto">
          <a:xfrm>
            <a:off x="755576" y="2976794"/>
            <a:ext cx="3150350" cy="1863207"/>
          </a:xfrm>
          <a:prstGeom prst="rect">
            <a:avLst/>
          </a:prstGeom>
          <a:noFill/>
          <a:ln w="34925">
            <a:solidFill>
              <a:srgbClr val="C00000"/>
            </a:solidFill>
            <a:prstDash val="solid"/>
            <a:miter lim="800000"/>
            <a:headEnd/>
            <a:tailEnd/>
          </a:ln>
        </p:spPr>
        <p:txBody>
          <a:bodyPr/>
          <a:lstStyle/>
          <a:p>
            <a:pPr>
              <a:defRPr/>
            </a:pPr>
            <a:endParaRPr kumimoji="0" lang="ja-JP" altLang="en-US" sz="1350" kern="0">
              <a:solidFill>
                <a:prstClr val="black"/>
              </a:solidFill>
            </a:endParaRPr>
          </a:p>
        </p:txBody>
      </p:sp>
      <p:sp>
        <p:nvSpPr>
          <p:cNvPr id="30" name="右矢印 29"/>
          <p:cNvSpPr/>
          <p:nvPr/>
        </p:nvSpPr>
        <p:spPr>
          <a:xfrm rot="9242346">
            <a:off x="4249174" y="2729129"/>
            <a:ext cx="764181" cy="346171"/>
          </a:xfrm>
          <a:prstGeom prst="rightArrow">
            <a:avLst/>
          </a:prstGeom>
          <a:solidFill>
            <a:srgbClr val="EE550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Tree>
    <p:extLst>
      <p:ext uri="{BB962C8B-B14F-4D97-AF65-F5344CB8AC3E}">
        <p14:creationId xmlns:p14="http://schemas.microsoft.com/office/powerpoint/2010/main" val="39690563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7" name="タイトル 6"/>
          <p:cNvSpPr>
            <a:spLocks noGrp="1"/>
          </p:cNvSpPr>
          <p:nvPr>
            <p:ph type="title"/>
          </p:nvPr>
        </p:nvSpPr>
        <p:spPr/>
        <p:txBody>
          <a:bodyPr/>
          <a:lstStyle/>
          <a:p>
            <a:r>
              <a:rPr lang="ja-JP" altLang="en-US" dirty="0">
                <a:solidFill>
                  <a:srgbClr val="008CCF"/>
                </a:solidFill>
              </a:rPr>
              <a:t>ファクタリングシステム</a:t>
            </a:r>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8" name="テキスト プレースホルダー 7"/>
          <p:cNvSpPr>
            <a:spLocks noGrp="1"/>
          </p:cNvSpPr>
          <p:nvPr>
            <p:ph type="body" sz="quarter" idx="16"/>
          </p:nvPr>
        </p:nvSpPr>
        <p:spPr/>
        <p:txBody>
          <a:bodyPr/>
          <a:lstStyle/>
          <a:p>
            <a:r>
              <a:rPr kumimoji="1" lang="ja-JP" altLang="en-US" dirty="0"/>
              <a:t>ファクタリングシステム　機能一覧</a:t>
            </a:r>
          </a:p>
        </p:txBody>
      </p:sp>
      <p:graphicFrame>
        <p:nvGraphicFramePr>
          <p:cNvPr id="10" name="コンテンツ プレースホルダ 5">
            <a:extLst>
              <a:ext uri="{FF2B5EF4-FFF2-40B4-BE49-F238E27FC236}">
                <a16:creationId xmlns:a16="http://schemas.microsoft.com/office/drawing/2014/main" id="{6C6D755E-71EC-417E-A34A-B464FB7030CF}"/>
              </a:ext>
            </a:extLst>
          </p:cNvPr>
          <p:cNvGraphicFramePr>
            <a:graphicFrameLocks/>
          </p:cNvGraphicFramePr>
          <p:nvPr/>
        </p:nvGraphicFramePr>
        <p:xfrm>
          <a:off x="215048" y="1073594"/>
          <a:ext cx="8713436" cy="1822192"/>
        </p:xfrm>
        <a:graphic>
          <a:graphicData uri="http://schemas.openxmlformats.org/drawingml/2006/table">
            <a:tbl>
              <a:tblPr firstRow="1" bandRow="1">
                <a:tableStyleId>{21E4AEA4-8DFA-4A89-87EB-49C32662AFE0}</a:tableStyleId>
              </a:tblPr>
              <a:tblGrid>
                <a:gridCol w="3035017">
                  <a:extLst>
                    <a:ext uri="{9D8B030D-6E8A-4147-A177-3AD203B41FA5}">
                      <a16:colId xmlns:a16="http://schemas.microsoft.com/office/drawing/2014/main" val="20001"/>
                    </a:ext>
                  </a:extLst>
                </a:gridCol>
                <a:gridCol w="5678419">
                  <a:extLst>
                    <a:ext uri="{9D8B030D-6E8A-4147-A177-3AD203B41FA5}">
                      <a16:colId xmlns:a16="http://schemas.microsoft.com/office/drawing/2014/main" val="20002"/>
                    </a:ext>
                  </a:extLst>
                </a:gridCol>
              </a:tblGrid>
              <a:tr h="288032">
                <a:tc>
                  <a:txBody>
                    <a:bodyPr/>
                    <a:lstStyle/>
                    <a:p>
                      <a:r>
                        <a:rPr kumimoji="1" lang="ja-JP" altLang="en-US" sz="1200" baseline="0" dirty="0">
                          <a:latin typeface="メイリオ" pitchFamily="50" charset="-128"/>
                          <a:ea typeface="メイリオ" pitchFamily="50" charset="-128"/>
                        </a:rPr>
                        <a:t>機能</a:t>
                      </a:r>
                      <a:endParaRPr kumimoji="1" lang="ja-JP" altLang="en-US" sz="1200" baseline="0" dirty="0">
                        <a:latin typeface="メイリオ" pitchFamily="50" charset="-128"/>
                        <a:ea typeface="メイリオ" pitchFamily="50" charset="-128"/>
                        <a:cs typeface="メイリオ" pitchFamily="50" charset="-128"/>
                      </a:endParaRPr>
                    </a:p>
                  </a:txBody>
                  <a:tcPr anchor="ctr"/>
                </a:tc>
                <a:tc>
                  <a:txBody>
                    <a:bodyPr/>
                    <a:lstStyle/>
                    <a:p>
                      <a:r>
                        <a:rPr kumimoji="1" lang="ja-JP" altLang="en-US" sz="1200" baseline="0" dirty="0">
                          <a:latin typeface="メイリオ" pitchFamily="50" charset="-128"/>
                          <a:ea typeface="メイリオ" pitchFamily="50" charset="-128"/>
                        </a:rPr>
                        <a:t>補足説明</a:t>
                      </a:r>
                      <a:endParaRPr kumimoji="1" lang="ja-JP" altLang="en-US" sz="1200" baseline="0" dirty="0">
                        <a:latin typeface="メイリオ" pitchFamily="50" charset="-128"/>
                        <a:ea typeface="メイリオ" pitchFamily="50" charset="-128"/>
                        <a:cs typeface="メイリオ" pitchFamily="50" charset="-128"/>
                      </a:endParaRPr>
                    </a:p>
                  </a:txBody>
                  <a:tcPr anchor="ctr"/>
                </a:tc>
                <a:extLst>
                  <a:ext uri="{0D108BD9-81ED-4DB2-BD59-A6C34878D82A}">
                    <a16:rowId xmlns:a16="http://schemas.microsoft.com/office/drawing/2014/main" val="10000"/>
                  </a:ext>
                </a:extLst>
              </a:tr>
              <a:tr h="370840">
                <a:tc>
                  <a:txBody>
                    <a:bodyPr/>
                    <a:lstStyle/>
                    <a:p>
                      <a:r>
                        <a:rPr kumimoji="1" lang="ja-JP" altLang="en-US" sz="1000" baseline="0" dirty="0">
                          <a:latin typeface="メイリオ" pitchFamily="50" charset="-128"/>
                          <a:ea typeface="メイリオ" pitchFamily="50" charset="-128"/>
                          <a:cs typeface="+mn-cs"/>
                        </a:rPr>
                        <a:t>ファクタリング事業会社マスタ登録</a:t>
                      </a:r>
                      <a:endParaRPr kumimoji="1" lang="ja-JP" altLang="en-US" sz="1000" baseline="0" dirty="0">
                        <a:latin typeface="メイリオ" pitchFamily="50" charset="-128"/>
                        <a:ea typeface="メイリオ" pitchFamily="50" charset="-128"/>
                        <a:cs typeface="メイリオ" pitchFamily="50" charset="-128"/>
                      </a:endParaRPr>
                    </a:p>
                  </a:txBody>
                  <a:tcPr anchor="ctr"/>
                </a:tc>
                <a:tc>
                  <a:txBody>
                    <a:bodyPr/>
                    <a:lstStyle/>
                    <a:p>
                      <a:r>
                        <a:rPr kumimoji="1" lang="ja-JP" altLang="en-US" sz="1000" baseline="0" dirty="0">
                          <a:latin typeface="メイリオ" pitchFamily="50" charset="-128"/>
                          <a:ea typeface="メイリオ" pitchFamily="50" charset="-128"/>
                          <a:cs typeface="メイリオ" pitchFamily="50" charset="-128"/>
                        </a:rPr>
                        <a:t>ファクタリング事業会社の登録と取得する支払予定データ等の基本情報を登録する</a:t>
                      </a:r>
                    </a:p>
                  </a:txBody>
                  <a:tcPr anchor="ctr"/>
                </a:tc>
                <a:extLst>
                  <a:ext uri="{0D108BD9-81ED-4DB2-BD59-A6C34878D82A}">
                    <a16:rowId xmlns:a16="http://schemas.microsoft.com/office/drawing/2014/main" val="10001"/>
                  </a:ext>
                </a:extLst>
              </a:tr>
              <a:tr h="370840">
                <a:tc>
                  <a:txBody>
                    <a:bodyPr/>
                    <a:lstStyle/>
                    <a:p>
                      <a:r>
                        <a:rPr kumimoji="1" lang="ja-JP" altLang="en-US" sz="1000" baseline="0" dirty="0">
                          <a:latin typeface="メイリオ" pitchFamily="50" charset="-128"/>
                          <a:ea typeface="メイリオ" pitchFamily="50" charset="-128"/>
                          <a:cs typeface="+mn-cs"/>
                        </a:rPr>
                        <a:t>支払ファクタリングデータ任意項目マスタ登録</a:t>
                      </a:r>
                      <a:endParaRPr kumimoji="1" lang="ja-JP" altLang="en-US" sz="1000" baseline="0" dirty="0">
                        <a:latin typeface="メイリオ" pitchFamily="50" charset="-128"/>
                        <a:ea typeface="メイリオ" pitchFamily="50" charset="-128"/>
                        <a:cs typeface="メイリオ" pitchFamily="50" charset="-128"/>
                      </a:endParaRPr>
                    </a:p>
                  </a:txBody>
                  <a:tcPr anchor="ctr"/>
                </a:tc>
                <a:tc>
                  <a:txBody>
                    <a:bodyPr/>
                    <a:lstStyle/>
                    <a:p>
                      <a:r>
                        <a:rPr kumimoji="1" lang="ja-JP" altLang="en-US" sz="1000" baseline="0" dirty="0">
                          <a:latin typeface="メイリオ" pitchFamily="50" charset="-128"/>
                          <a:ea typeface="メイリオ" pitchFamily="50" charset="-128"/>
                          <a:cs typeface="メイリオ" pitchFamily="50" charset="-128"/>
                        </a:rPr>
                        <a:t>ファクタリング事業会社から指定された書式に従い、支払ファクタリングデータの一部を任意に設定する項目を登録する</a:t>
                      </a:r>
                    </a:p>
                  </a:txBody>
                  <a:tcPr anchor="ctr"/>
                </a:tc>
                <a:extLst>
                  <a:ext uri="{0D108BD9-81ED-4DB2-BD59-A6C34878D82A}">
                    <a16:rowId xmlns:a16="http://schemas.microsoft.com/office/drawing/2014/main" val="10002"/>
                  </a:ext>
                </a:extLst>
              </a:tr>
              <a:tr h="370840">
                <a:tc>
                  <a:txBody>
                    <a:bodyPr/>
                    <a:lstStyle/>
                    <a:p>
                      <a:r>
                        <a:rPr kumimoji="1" lang="ja-JP" altLang="en-US" sz="1000" baseline="0" dirty="0">
                          <a:latin typeface="メイリオ" pitchFamily="50" charset="-128"/>
                          <a:ea typeface="メイリオ" pitchFamily="50" charset="-128"/>
                          <a:cs typeface="メイリオ" pitchFamily="50" charset="-128"/>
                        </a:rPr>
                        <a:t>支払ファクタリングデータ作成</a:t>
                      </a:r>
                    </a:p>
                  </a:txBody>
                  <a:tcPr anchor="ctr"/>
                </a:tc>
                <a:tc>
                  <a:txBody>
                    <a:bodyPr/>
                    <a:lstStyle/>
                    <a:p>
                      <a:r>
                        <a:rPr kumimoji="1" lang="ja-JP" altLang="en-US" sz="1000" baseline="0" dirty="0">
                          <a:latin typeface="メイリオ" pitchFamily="50" charset="-128"/>
                          <a:ea typeface="メイリオ" pitchFamily="50" charset="-128"/>
                          <a:cs typeface="メイリオ" pitchFamily="50" charset="-128"/>
                        </a:rPr>
                        <a:t>ファクタリング事業会社に送付するファクタリングデータを作成する</a:t>
                      </a:r>
                    </a:p>
                  </a:txBody>
                  <a:tcPr anchor="ctr"/>
                </a:tc>
                <a:extLst>
                  <a:ext uri="{0D108BD9-81ED-4DB2-BD59-A6C34878D82A}">
                    <a16:rowId xmlns:a16="http://schemas.microsoft.com/office/drawing/2014/main" val="10003"/>
                  </a:ext>
                </a:extLst>
              </a:tr>
              <a:tr h="370840">
                <a:tc>
                  <a:txBody>
                    <a:bodyPr/>
                    <a:lstStyle/>
                    <a:p>
                      <a:r>
                        <a:rPr kumimoji="1" lang="ja-JP" altLang="en-US" sz="1000" baseline="0" dirty="0">
                          <a:latin typeface="メイリオ" pitchFamily="50" charset="-128"/>
                          <a:ea typeface="メイリオ" pitchFamily="50" charset="-128"/>
                          <a:cs typeface="メイリオ" pitchFamily="50" charset="-128"/>
                        </a:rPr>
                        <a:t>支払ファクタリングデータ一覧表</a:t>
                      </a:r>
                    </a:p>
                  </a:txBody>
                  <a:tcPr anchor="ctr"/>
                </a:tc>
                <a:tc>
                  <a:txBody>
                    <a:bodyPr/>
                    <a:lstStyle/>
                    <a:p>
                      <a:r>
                        <a:rPr kumimoji="1" lang="ja-JP" altLang="en-US" sz="1000" baseline="0" dirty="0">
                          <a:latin typeface="メイリオ" pitchFamily="50" charset="-128"/>
                          <a:ea typeface="メイリオ" pitchFamily="50" charset="-128"/>
                          <a:cs typeface="メイリオ" pitchFamily="50" charset="-128"/>
                        </a:rPr>
                        <a:t>ファクタリングデータ作成の対象となる情報を「信託支払一覧表（譲渡可能日別）」と「信託支払一覧表（支払期日別）」の２帳票に出力する</a:t>
                      </a:r>
                      <a:endParaRPr kumimoji="1" lang="en-US" altLang="ja-JP" sz="1000" baseline="0" dirty="0">
                        <a:latin typeface="メイリオ" pitchFamily="50" charset="-128"/>
                        <a:ea typeface="メイリオ" pitchFamily="50" charset="-128"/>
                        <a:cs typeface="メイリオ" pitchFamily="50" charset="-128"/>
                      </a:endParaRP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492523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7" name="タイトル 6"/>
          <p:cNvSpPr>
            <a:spLocks noGrp="1"/>
          </p:cNvSpPr>
          <p:nvPr>
            <p:ph type="title"/>
          </p:nvPr>
        </p:nvSpPr>
        <p:spPr/>
        <p:txBody>
          <a:bodyPr/>
          <a:lstStyle/>
          <a:p>
            <a:r>
              <a:rPr lang="ja-JP" altLang="en-US" dirty="0">
                <a:solidFill>
                  <a:srgbClr val="008CCF"/>
                </a:solidFill>
              </a:rPr>
              <a:t>ファクタリングシステム</a:t>
            </a:r>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8" name="テキスト プレースホルダー 7"/>
          <p:cNvSpPr>
            <a:spLocks noGrp="1"/>
          </p:cNvSpPr>
          <p:nvPr>
            <p:ph type="body" sz="quarter" idx="16"/>
          </p:nvPr>
        </p:nvSpPr>
        <p:spPr/>
        <p:txBody>
          <a:bodyPr/>
          <a:lstStyle/>
          <a:p>
            <a:r>
              <a:rPr lang="ja-JP" altLang="en-US" dirty="0"/>
              <a:t>ファクタリングシステム　システム要件</a:t>
            </a:r>
          </a:p>
        </p:txBody>
      </p:sp>
      <p:sp>
        <p:nvSpPr>
          <p:cNvPr id="9" name="角丸四角形 8">
            <a:extLst>
              <a:ext uri="{FF2B5EF4-FFF2-40B4-BE49-F238E27FC236}">
                <a16:creationId xmlns:a16="http://schemas.microsoft.com/office/drawing/2014/main" id="{E22C3E2D-41C8-4AEB-AAF1-05CA839E85A0}"/>
              </a:ext>
            </a:extLst>
          </p:cNvPr>
          <p:cNvSpPr/>
          <p:nvPr/>
        </p:nvSpPr>
        <p:spPr>
          <a:xfrm>
            <a:off x="395635" y="3526904"/>
            <a:ext cx="2016125" cy="202135"/>
          </a:xfrm>
          <a:prstGeom prst="roundRect">
            <a:avLst/>
          </a:prstGeom>
          <a:solidFill>
            <a:srgbClr val="54C2F0"/>
          </a:solidFill>
          <a:ln>
            <a:noFill/>
          </a:ln>
          <a:effectLst>
            <a:outerShdw dist="23000" sx="1000" sy="1000" rotWithShape="0">
              <a:srgbClr val="000000"/>
            </a:outerShdw>
          </a:effectLst>
        </p:spPr>
        <p:style>
          <a:lnRef idx="1">
            <a:schemeClr val="accent3"/>
          </a:lnRef>
          <a:fillRef idx="3">
            <a:schemeClr val="accent3"/>
          </a:fillRef>
          <a:effectRef idx="2">
            <a:schemeClr val="accent3"/>
          </a:effectRef>
          <a:fontRef idx="minor">
            <a:schemeClr val="lt1"/>
          </a:fontRef>
        </p:style>
        <p:txBody>
          <a:bodyPr bIns="0" anchor="ctr"/>
          <a:lstStyle/>
          <a:p>
            <a:pPr algn="ctr">
              <a:defRPr/>
            </a:pPr>
            <a:r>
              <a:rPr lang="ja-JP" altLang="en-US" sz="1400" dirty="0">
                <a:latin typeface="メイリオ" pitchFamily="50" charset="-128"/>
                <a:ea typeface="メイリオ" pitchFamily="50" charset="-128"/>
              </a:rPr>
              <a:t>その他制約事項</a:t>
            </a:r>
          </a:p>
        </p:txBody>
      </p:sp>
      <p:sp>
        <p:nvSpPr>
          <p:cNvPr id="11" name="正方形/長方形 10">
            <a:extLst>
              <a:ext uri="{FF2B5EF4-FFF2-40B4-BE49-F238E27FC236}">
                <a16:creationId xmlns:a16="http://schemas.microsoft.com/office/drawing/2014/main" id="{87C5BB7A-CA64-4999-A122-B18A81BDFF22}"/>
              </a:ext>
            </a:extLst>
          </p:cNvPr>
          <p:cNvSpPr/>
          <p:nvPr/>
        </p:nvSpPr>
        <p:spPr>
          <a:xfrm>
            <a:off x="395610" y="3723878"/>
            <a:ext cx="8424862" cy="1331134"/>
          </a:xfrm>
          <a:prstGeom prst="rect">
            <a:avLst/>
          </a:prstGeom>
        </p:spPr>
        <p:txBody>
          <a:bodyPr>
            <a:spAutoFit/>
          </a:bodyPr>
          <a:lstStyle/>
          <a:p>
            <a:pPr>
              <a:lnSpc>
                <a:spcPts val="1200"/>
              </a:lnSpc>
              <a:spcBef>
                <a:spcPts val="200"/>
              </a:spcBef>
              <a:defRPr/>
            </a:pPr>
            <a:r>
              <a:rPr lang="ja-JP" altLang="en-US" sz="1200" dirty="0">
                <a:latin typeface="メイリオ" pitchFamily="50" charset="-128"/>
                <a:ea typeface="メイリオ" pitchFamily="50" charset="-128"/>
              </a:rPr>
              <a:t>１．本システムは</a:t>
            </a:r>
            <a:r>
              <a:rPr lang="en-US" altLang="ja-JP" sz="1200" dirty="0">
                <a:latin typeface="メイリオ" pitchFamily="50" charset="-128"/>
                <a:ea typeface="メイリオ" pitchFamily="50" charset="-128"/>
              </a:rPr>
              <a:t>SuperStream-NX</a:t>
            </a:r>
            <a:r>
              <a:rPr lang="ja-JP" altLang="en-US" sz="1200" dirty="0">
                <a:latin typeface="メイリオ" pitchFamily="50" charset="-128"/>
                <a:ea typeface="メイリオ" pitchFamily="50" charset="-128"/>
              </a:rPr>
              <a:t>統合会計 </a:t>
            </a:r>
            <a:r>
              <a:rPr lang="en-US" altLang="ja-JP" sz="1200" dirty="0">
                <a:latin typeface="メイリオ" pitchFamily="50" charset="-128"/>
                <a:ea typeface="メイリオ" pitchFamily="50" charset="-128"/>
              </a:rPr>
              <a:t>Ver.2.8</a:t>
            </a:r>
            <a:r>
              <a:rPr lang="ja-JP" altLang="en-US" sz="1200" dirty="0">
                <a:latin typeface="メイリオ" pitchFamily="50" charset="-128"/>
                <a:ea typeface="メイリオ" pitchFamily="50" charset="-128"/>
              </a:rPr>
              <a:t>で動作します</a:t>
            </a:r>
            <a:endParaRPr lang="en-US" altLang="ja-JP" sz="1200" dirty="0">
              <a:latin typeface="メイリオ" pitchFamily="50" charset="-128"/>
              <a:ea typeface="メイリオ" pitchFamily="50" charset="-128"/>
            </a:endParaRPr>
          </a:p>
          <a:p>
            <a:pPr>
              <a:lnSpc>
                <a:spcPts val="1200"/>
              </a:lnSpc>
              <a:spcBef>
                <a:spcPts val="200"/>
              </a:spcBef>
              <a:defRPr/>
            </a:pPr>
            <a:r>
              <a:rPr lang="ja-JP" altLang="en-US" sz="1200" dirty="0">
                <a:latin typeface="メイリオ" pitchFamily="50" charset="-128"/>
                <a:ea typeface="メイリオ" pitchFamily="50" charset="-128"/>
              </a:rPr>
              <a:t>２．本システムでは </a:t>
            </a:r>
            <a:r>
              <a:rPr lang="en-US" altLang="ja-JP" sz="1200" dirty="0">
                <a:latin typeface="メイリオ" pitchFamily="50" charset="-128"/>
                <a:ea typeface="メイリオ" pitchFamily="50" charset="-128"/>
              </a:rPr>
              <a:t>SuperStream-NX</a:t>
            </a:r>
            <a:r>
              <a:rPr lang="ja-JP" altLang="en-US" sz="1200" dirty="0">
                <a:latin typeface="メイリオ" pitchFamily="50" charset="-128"/>
                <a:ea typeface="メイリオ" pitchFamily="50" charset="-128"/>
              </a:rPr>
              <a:t> 支払管理にて、支払方法を「期日支払（一括振込依頼書）」として</a:t>
            </a:r>
            <a:endParaRPr lang="en-US" altLang="ja-JP" sz="1200" dirty="0">
              <a:latin typeface="メイリオ" pitchFamily="50" charset="-128"/>
              <a:ea typeface="メイリオ" pitchFamily="50" charset="-128"/>
            </a:endParaRPr>
          </a:p>
          <a:p>
            <a:pPr>
              <a:lnSpc>
                <a:spcPts val="1200"/>
              </a:lnSpc>
              <a:spcBef>
                <a:spcPts val="200"/>
              </a:spcBef>
              <a:defRPr/>
            </a:pPr>
            <a:r>
              <a:rPr lang="ja-JP" altLang="en-US" sz="1200" dirty="0">
                <a:latin typeface="メイリオ" pitchFamily="50" charset="-128"/>
                <a:ea typeface="メイリオ" pitchFamily="50" charset="-128"/>
              </a:rPr>
              <a:t>　　設定している支払方法をファクタリングによる支払と見做します</a:t>
            </a:r>
          </a:p>
          <a:p>
            <a:pPr>
              <a:lnSpc>
                <a:spcPts val="1200"/>
              </a:lnSpc>
              <a:spcBef>
                <a:spcPts val="200"/>
              </a:spcBef>
              <a:defRPr/>
            </a:pPr>
            <a:r>
              <a:rPr lang="ja-JP" altLang="en-US" sz="1200" dirty="0">
                <a:latin typeface="メイリオ" pitchFamily="50" charset="-128"/>
                <a:ea typeface="メイリオ" pitchFamily="50" charset="-128"/>
              </a:rPr>
              <a:t>３．仕向情報（仕向銀行、仕向支店等）は１つのみ指定可能です</a:t>
            </a:r>
            <a:endParaRPr lang="en-US" altLang="ja-JP" sz="1200" dirty="0">
              <a:latin typeface="メイリオ" pitchFamily="50" charset="-128"/>
              <a:ea typeface="メイリオ" pitchFamily="50" charset="-128"/>
            </a:endParaRPr>
          </a:p>
          <a:p>
            <a:pPr>
              <a:lnSpc>
                <a:spcPts val="1200"/>
              </a:lnSpc>
              <a:spcBef>
                <a:spcPts val="200"/>
              </a:spcBef>
              <a:defRPr/>
            </a:pPr>
            <a:r>
              <a:rPr lang="ja-JP" altLang="en-US" sz="1200" dirty="0">
                <a:latin typeface="メイリオ" pitchFamily="50" charset="-128"/>
                <a:ea typeface="メイリオ" pitchFamily="50" charset="-128"/>
              </a:rPr>
              <a:t>４．三菱</a:t>
            </a:r>
            <a:r>
              <a:rPr lang="en-US" altLang="ja-JP" sz="1200" dirty="0">
                <a:latin typeface="メイリオ" pitchFamily="50" charset="-128"/>
                <a:ea typeface="メイリオ" pitchFamily="50" charset="-128"/>
              </a:rPr>
              <a:t>UFJ</a:t>
            </a:r>
            <a:r>
              <a:rPr lang="ja-JP" altLang="en-US" sz="1200" dirty="0">
                <a:latin typeface="メイリオ" pitchFamily="50" charset="-128"/>
                <a:ea typeface="メイリオ" pitchFamily="50" charset="-128"/>
              </a:rPr>
              <a:t>銀行、三井住友銀行、みずほファクターの３行向けのファクタリングデータが作成可能です</a:t>
            </a:r>
            <a:endParaRPr lang="en-US" altLang="ja-JP" sz="1200" dirty="0">
              <a:latin typeface="メイリオ" pitchFamily="50" charset="-128"/>
              <a:ea typeface="メイリオ" pitchFamily="50" charset="-128"/>
            </a:endParaRPr>
          </a:p>
          <a:p>
            <a:pPr>
              <a:lnSpc>
                <a:spcPts val="1200"/>
              </a:lnSpc>
              <a:spcBef>
                <a:spcPts val="200"/>
              </a:spcBef>
              <a:defRPr/>
            </a:pPr>
            <a:r>
              <a:rPr lang="ja-JP" altLang="en-US" sz="1200" dirty="0">
                <a:latin typeface="メイリオ" pitchFamily="50" charset="-128"/>
                <a:ea typeface="メイリオ" pitchFamily="50" charset="-128"/>
              </a:rPr>
              <a:t>　　その他銀行、ファクタリング事業会社についてはフォーマットの確認後、アドオンが必要となる可能性があります</a:t>
            </a:r>
            <a:endParaRPr lang="en-US" altLang="ja-JP" sz="1200" dirty="0">
              <a:latin typeface="メイリオ" pitchFamily="50" charset="-128"/>
              <a:ea typeface="メイリオ" pitchFamily="50" charset="-128"/>
            </a:endParaRPr>
          </a:p>
          <a:p>
            <a:pPr>
              <a:lnSpc>
                <a:spcPts val="1200"/>
              </a:lnSpc>
              <a:spcBef>
                <a:spcPts val="200"/>
              </a:spcBef>
              <a:defRPr/>
            </a:pPr>
            <a:r>
              <a:rPr lang="ja-JP" altLang="en-US" sz="1200" dirty="0">
                <a:latin typeface="メイリオ" pitchFamily="50" charset="-128"/>
                <a:ea typeface="メイリオ" pitchFamily="50" charset="-128"/>
              </a:rPr>
              <a:t>５．</a:t>
            </a:r>
            <a:r>
              <a:rPr lang="en-US" altLang="ja-JP" sz="1200" dirty="0">
                <a:latin typeface="メイリオ" pitchFamily="50" charset="-128"/>
                <a:ea typeface="メイリオ" pitchFamily="50" charset="-128"/>
              </a:rPr>
              <a:t>SuperStream-NX</a:t>
            </a:r>
            <a:r>
              <a:rPr lang="ja-JP" altLang="en-US" sz="1200" dirty="0">
                <a:latin typeface="メイリオ" pitchFamily="50" charset="-128"/>
                <a:ea typeface="メイリオ" pitchFamily="50" charset="-128"/>
              </a:rPr>
              <a:t>統合会計の本社集中支払機能には対応しておりません</a:t>
            </a:r>
            <a:endParaRPr lang="en-US" altLang="ja-JP" sz="1200" dirty="0">
              <a:latin typeface="メイリオ" pitchFamily="50" charset="-128"/>
              <a:ea typeface="メイリオ" pitchFamily="50" charset="-128"/>
            </a:endParaRPr>
          </a:p>
        </p:txBody>
      </p:sp>
      <p:sp>
        <p:nvSpPr>
          <p:cNvPr id="12" name="角丸四角形 7">
            <a:extLst>
              <a:ext uri="{FF2B5EF4-FFF2-40B4-BE49-F238E27FC236}">
                <a16:creationId xmlns:a16="http://schemas.microsoft.com/office/drawing/2014/main" id="{DCE4131F-ED7F-41A8-BA1A-F17B28EFA944}"/>
              </a:ext>
            </a:extLst>
          </p:cNvPr>
          <p:cNvSpPr/>
          <p:nvPr/>
        </p:nvSpPr>
        <p:spPr>
          <a:xfrm>
            <a:off x="178316" y="936001"/>
            <a:ext cx="8713684" cy="2577678"/>
          </a:xfrm>
          <a:prstGeom prst="roundRect">
            <a:avLst>
              <a:gd name="adj" fmla="val 12066"/>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bIns="0" rtlCol="0" anchor="ctr"/>
          <a:lstStyle/>
          <a:p>
            <a:pPr algn="ctr"/>
            <a:endParaRPr kumimoji="1" lang="ja-JP" altLang="en-US" sz="1600" dirty="0">
              <a:latin typeface="メイリオ" pitchFamily="50" charset="-128"/>
              <a:ea typeface="メイリオ" pitchFamily="50" charset="-128"/>
            </a:endParaRPr>
          </a:p>
        </p:txBody>
      </p:sp>
      <p:sp>
        <p:nvSpPr>
          <p:cNvPr id="13" name="テキスト ボックス 6">
            <a:extLst>
              <a:ext uri="{FF2B5EF4-FFF2-40B4-BE49-F238E27FC236}">
                <a16:creationId xmlns:a16="http://schemas.microsoft.com/office/drawing/2014/main" id="{902577CC-E33A-4E50-AA23-B40489F61B85}"/>
              </a:ext>
            </a:extLst>
          </p:cNvPr>
          <p:cNvSpPr txBox="1">
            <a:spLocks noChangeArrowheads="1"/>
          </p:cNvSpPr>
          <p:nvPr/>
        </p:nvSpPr>
        <p:spPr bwMode="auto">
          <a:xfrm>
            <a:off x="402542" y="896329"/>
            <a:ext cx="3251200" cy="307777"/>
          </a:xfrm>
          <a:prstGeom prst="rect">
            <a:avLst/>
          </a:prstGeom>
          <a:noFill/>
          <a:ln w="9525">
            <a:noFill/>
            <a:miter lim="800000"/>
            <a:headEnd/>
            <a:tailEnd/>
          </a:ln>
        </p:spPr>
        <p:txBody>
          <a:bodyPr>
            <a:spAutoFit/>
          </a:bodyPr>
          <a:lstStyle/>
          <a:p>
            <a:pPr>
              <a:defRPr/>
            </a:pPr>
            <a:r>
              <a:rPr lang="ja-JP" altLang="en-US" sz="1400" b="1" dirty="0">
                <a:latin typeface="メイリオ" pitchFamily="50" charset="-128"/>
                <a:ea typeface="メイリオ" pitchFamily="50" charset="-128"/>
              </a:rPr>
              <a:t>■ データベースサーバー</a:t>
            </a:r>
          </a:p>
        </p:txBody>
      </p:sp>
      <p:sp>
        <p:nvSpPr>
          <p:cNvPr id="14" name="テキスト ボックス 6">
            <a:extLst>
              <a:ext uri="{FF2B5EF4-FFF2-40B4-BE49-F238E27FC236}">
                <a16:creationId xmlns:a16="http://schemas.microsoft.com/office/drawing/2014/main" id="{EABFF90D-B81E-4D0B-970D-24D9DA11F737}"/>
              </a:ext>
            </a:extLst>
          </p:cNvPr>
          <p:cNvSpPr txBox="1">
            <a:spLocks noChangeArrowheads="1"/>
          </p:cNvSpPr>
          <p:nvPr/>
        </p:nvSpPr>
        <p:spPr bwMode="auto">
          <a:xfrm>
            <a:off x="359729" y="1969207"/>
            <a:ext cx="2577950" cy="307777"/>
          </a:xfrm>
          <a:prstGeom prst="rect">
            <a:avLst/>
          </a:prstGeom>
          <a:noFill/>
          <a:ln w="9525">
            <a:noFill/>
            <a:miter lim="800000"/>
            <a:headEnd/>
            <a:tailEnd/>
          </a:ln>
        </p:spPr>
        <p:txBody>
          <a:bodyPr wrap="none">
            <a:spAutoFit/>
          </a:bodyPr>
          <a:lstStyle/>
          <a:p>
            <a:pPr>
              <a:defRPr/>
            </a:pPr>
            <a:r>
              <a:rPr lang="ja-JP" altLang="en-US" sz="1400" b="1" dirty="0">
                <a:latin typeface="メイリオ" pitchFamily="50" charset="-128"/>
                <a:ea typeface="メイリオ" pitchFamily="50" charset="-128"/>
              </a:rPr>
              <a:t>■ アプリケーションサーバー</a:t>
            </a:r>
          </a:p>
        </p:txBody>
      </p:sp>
      <p:sp>
        <p:nvSpPr>
          <p:cNvPr id="15" name="テキスト ボックス 6">
            <a:extLst>
              <a:ext uri="{FF2B5EF4-FFF2-40B4-BE49-F238E27FC236}">
                <a16:creationId xmlns:a16="http://schemas.microsoft.com/office/drawing/2014/main" id="{57119A93-3833-4332-9590-C34A8A3FF614}"/>
              </a:ext>
            </a:extLst>
          </p:cNvPr>
          <p:cNvSpPr txBox="1">
            <a:spLocks noChangeArrowheads="1"/>
          </p:cNvSpPr>
          <p:nvPr/>
        </p:nvSpPr>
        <p:spPr bwMode="auto">
          <a:xfrm>
            <a:off x="395288" y="2777257"/>
            <a:ext cx="1500732" cy="307777"/>
          </a:xfrm>
          <a:prstGeom prst="rect">
            <a:avLst/>
          </a:prstGeom>
          <a:noFill/>
          <a:ln w="9525">
            <a:noFill/>
            <a:miter lim="800000"/>
            <a:headEnd/>
            <a:tailEnd/>
          </a:ln>
        </p:spPr>
        <p:txBody>
          <a:bodyPr wrap="none">
            <a:spAutoFit/>
          </a:bodyPr>
          <a:lstStyle/>
          <a:p>
            <a:pPr>
              <a:defRPr/>
            </a:pPr>
            <a:r>
              <a:rPr lang="ja-JP" altLang="en-US" sz="1400" b="1" dirty="0">
                <a:latin typeface="メイリオ" pitchFamily="50" charset="-128"/>
                <a:ea typeface="メイリオ" pitchFamily="50" charset="-128"/>
              </a:rPr>
              <a:t>■ クライアント</a:t>
            </a:r>
          </a:p>
        </p:txBody>
      </p:sp>
      <p:pic>
        <p:nvPicPr>
          <p:cNvPr id="16" name="Picture 13">
            <a:extLst>
              <a:ext uri="{FF2B5EF4-FFF2-40B4-BE49-F238E27FC236}">
                <a16:creationId xmlns:a16="http://schemas.microsoft.com/office/drawing/2014/main" id="{5F5AD5FC-4350-433E-9365-0B018CF75D87}"/>
              </a:ext>
            </a:extLst>
          </p:cNvPr>
          <p:cNvPicPr>
            <a:picLocks noChangeAspect="1" noChangeArrowheads="1"/>
          </p:cNvPicPr>
          <p:nvPr/>
        </p:nvPicPr>
        <p:blipFill>
          <a:blip r:embed="rId2" cstate="print"/>
          <a:srcRect/>
          <a:stretch>
            <a:fillRect/>
          </a:stretch>
        </p:blipFill>
        <p:spPr bwMode="auto">
          <a:xfrm>
            <a:off x="7142608" y="2211710"/>
            <a:ext cx="633748" cy="770668"/>
          </a:xfrm>
          <a:prstGeom prst="rect">
            <a:avLst/>
          </a:prstGeom>
          <a:noFill/>
          <a:ln w="9525">
            <a:noFill/>
            <a:miter lim="800000"/>
            <a:headEnd/>
            <a:tailEnd/>
          </a:ln>
        </p:spPr>
      </p:pic>
      <p:pic>
        <p:nvPicPr>
          <p:cNvPr id="17" name="Picture 18" descr="j0441335">
            <a:extLst>
              <a:ext uri="{FF2B5EF4-FFF2-40B4-BE49-F238E27FC236}">
                <a16:creationId xmlns:a16="http://schemas.microsoft.com/office/drawing/2014/main" id="{CDEB19E0-E54B-4680-874E-A8E25A1427F5}"/>
              </a:ext>
            </a:extLst>
          </p:cNvPr>
          <p:cNvPicPr>
            <a:picLocks noChangeAspect="1" noChangeArrowheads="1"/>
          </p:cNvPicPr>
          <p:nvPr/>
        </p:nvPicPr>
        <p:blipFill>
          <a:blip r:embed="rId3" cstate="print"/>
          <a:srcRect/>
          <a:stretch>
            <a:fillRect/>
          </a:stretch>
        </p:blipFill>
        <p:spPr bwMode="auto">
          <a:xfrm>
            <a:off x="8048924" y="2636110"/>
            <a:ext cx="692534" cy="692535"/>
          </a:xfrm>
          <a:prstGeom prst="rect">
            <a:avLst/>
          </a:prstGeom>
          <a:noFill/>
          <a:ln w="9525">
            <a:noFill/>
            <a:miter lim="800000"/>
            <a:headEnd/>
            <a:tailEnd/>
          </a:ln>
        </p:spPr>
      </p:pic>
      <p:sp>
        <p:nvSpPr>
          <p:cNvPr id="18" name="テキスト ボックス 5">
            <a:extLst>
              <a:ext uri="{FF2B5EF4-FFF2-40B4-BE49-F238E27FC236}">
                <a16:creationId xmlns:a16="http://schemas.microsoft.com/office/drawing/2014/main" id="{F0A09307-8384-4F72-99F5-2864D688801A}"/>
              </a:ext>
            </a:extLst>
          </p:cNvPr>
          <p:cNvSpPr txBox="1">
            <a:spLocks noChangeArrowheads="1"/>
          </p:cNvSpPr>
          <p:nvPr/>
        </p:nvSpPr>
        <p:spPr bwMode="auto">
          <a:xfrm>
            <a:off x="700048" y="1099391"/>
            <a:ext cx="8041410" cy="1023357"/>
          </a:xfrm>
          <a:prstGeom prst="rect">
            <a:avLst/>
          </a:prstGeom>
          <a:noFill/>
          <a:ln w="9525">
            <a:noFill/>
            <a:miter lim="800000"/>
            <a:headEnd/>
            <a:tailEnd/>
          </a:ln>
        </p:spPr>
        <p:txBody>
          <a:bodyPr wrap="square">
            <a:spAutoFit/>
          </a:bodyPr>
          <a:lstStyle/>
          <a:p>
            <a:pPr>
              <a:lnSpc>
                <a:spcPts val="1200"/>
              </a:lnSpc>
              <a:tabLst>
                <a:tab pos="444500" algn="l"/>
              </a:tabLst>
            </a:pPr>
            <a:r>
              <a:rPr lang="en-US" altLang="ja-JP" sz="1200" dirty="0">
                <a:latin typeface="メイリオ" pitchFamily="50" charset="-128"/>
                <a:ea typeface="メイリオ" pitchFamily="50" charset="-128"/>
                <a:cs typeface="メイリオ" pitchFamily="50" charset="-128"/>
              </a:rPr>
              <a:t>OS</a:t>
            </a:r>
            <a:r>
              <a:rPr lang="ja-JP" altLang="en-US" sz="1200" dirty="0">
                <a:latin typeface="メイリオ" pitchFamily="50" charset="-128"/>
                <a:ea typeface="メイリオ" pitchFamily="50" charset="-128"/>
                <a:cs typeface="メイリオ" pitchFamily="50" charset="-128"/>
              </a:rPr>
              <a:t>：データベースのシステム要件に適合していること</a:t>
            </a:r>
            <a:endParaRPr lang="en-US" altLang="ja-JP" sz="1200" dirty="0">
              <a:latin typeface="メイリオ" pitchFamily="50" charset="-128"/>
              <a:ea typeface="メイリオ" pitchFamily="50" charset="-128"/>
              <a:cs typeface="メイリオ" pitchFamily="50" charset="-128"/>
            </a:endParaRPr>
          </a:p>
          <a:p>
            <a:pPr>
              <a:lnSpc>
                <a:spcPts val="1200"/>
              </a:lnSpc>
              <a:tabLst>
                <a:tab pos="444500" algn="l"/>
              </a:tabLst>
            </a:pPr>
            <a:r>
              <a:rPr lang="en-US" altLang="ja-JP" sz="1200" dirty="0">
                <a:latin typeface="メイリオ" pitchFamily="50" charset="-128"/>
                <a:ea typeface="メイリオ" pitchFamily="50" charset="-128"/>
                <a:cs typeface="メイリオ" pitchFamily="50" charset="-128"/>
              </a:rPr>
              <a:t>DB</a:t>
            </a:r>
            <a:r>
              <a:rPr lang="ja-JP" altLang="en-US" sz="1200" dirty="0">
                <a:latin typeface="メイリオ" pitchFamily="50" charset="-128"/>
                <a:ea typeface="メイリオ" pitchFamily="50" charset="-128"/>
                <a:cs typeface="メイリオ" pitchFamily="50" charset="-128"/>
              </a:rPr>
              <a:t>：</a:t>
            </a:r>
            <a:r>
              <a:rPr lang="en-US" altLang="ja-JP" sz="1200" dirty="0">
                <a:latin typeface="メイリオ" pitchFamily="50" charset="-128"/>
                <a:ea typeface="メイリオ" pitchFamily="50" charset="-128"/>
                <a:cs typeface="メイリオ" pitchFamily="50" charset="-128"/>
              </a:rPr>
              <a:t>Oracle Database 19c</a:t>
            </a:r>
            <a:r>
              <a:rPr lang="ja-JP" altLang="en-US" sz="1200" dirty="0">
                <a:latin typeface="メイリオ" pitchFamily="50" charset="-128"/>
                <a:ea typeface="メイリオ" pitchFamily="50" charset="-128"/>
                <a:cs typeface="メイリオ" pitchFamily="50" charset="-128"/>
              </a:rPr>
              <a:t>（</a:t>
            </a:r>
            <a:r>
              <a:rPr lang="en-US" altLang="ja-JP" sz="1200" dirty="0">
                <a:latin typeface="メイリオ" pitchFamily="50" charset="-128"/>
                <a:ea typeface="メイリオ" pitchFamily="50" charset="-128"/>
                <a:cs typeface="メイリオ" pitchFamily="50" charset="-128"/>
              </a:rPr>
              <a:t>64</a:t>
            </a:r>
            <a:r>
              <a:rPr lang="ja-JP" altLang="en-US" sz="1200" dirty="0">
                <a:latin typeface="メイリオ" pitchFamily="50" charset="-128"/>
                <a:ea typeface="メイリオ" pitchFamily="50" charset="-128"/>
                <a:cs typeface="メイリオ" pitchFamily="50" charset="-128"/>
              </a:rPr>
              <a:t>ビット版）</a:t>
            </a:r>
            <a:r>
              <a:rPr lang="ja-JP" altLang="en-US" sz="900" dirty="0">
                <a:latin typeface="メイリオ" pitchFamily="50" charset="-128"/>
                <a:ea typeface="メイリオ" pitchFamily="50" charset="-128"/>
                <a:cs typeface="メイリオ" pitchFamily="50" charset="-128"/>
              </a:rPr>
              <a:t>*</a:t>
            </a:r>
            <a:r>
              <a:rPr lang="en-US" altLang="ja-JP" sz="900" dirty="0">
                <a:latin typeface="メイリオ" pitchFamily="50" charset="-128"/>
                <a:ea typeface="メイリオ" pitchFamily="50" charset="-128"/>
                <a:cs typeface="メイリオ" pitchFamily="50" charset="-128"/>
              </a:rPr>
              <a:t>1 Oracle Database 19.25</a:t>
            </a:r>
            <a:r>
              <a:rPr lang="ja-JP" altLang="en-US" sz="900" dirty="0">
                <a:latin typeface="メイリオ" pitchFamily="50" charset="-128"/>
                <a:ea typeface="メイリオ" pitchFamily="50" charset="-128"/>
                <a:cs typeface="メイリオ" pitchFamily="50" charset="-128"/>
              </a:rPr>
              <a:t>で動作確認を行っています</a:t>
            </a:r>
            <a:endParaRPr lang="en-US" altLang="ja-JP" sz="900" dirty="0">
              <a:latin typeface="メイリオ" pitchFamily="50" charset="-128"/>
              <a:ea typeface="メイリオ" pitchFamily="50" charset="-128"/>
              <a:cs typeface="メイリオ" pitchFamily="50" charset="-128"/>
            </a:endParaRPr>
          </a:p>
          <a:p>
            <a:pPr>
              <a:lnSpc>
                <a:spcPts val="1200"/>
              </a:lnSpc>
              <a:tabLst>
                <a:tab pos="444500" algn="l"/>
              </a:tabLst>
            </a:pPr>
            <a:r>
              <a:rPr lang="ja-JP" altLang="en-US" sz="1200" dirty="0">
                <a:latin typeface="メイリオ" pitchFamily="50" charset="-128"/>
                <a:ea typeface="メイリオ" pitchFamily="50" charset="-128"/>
                <a:cs typeface="メイリオ" pitchFamily="50" charset="-128"/>
              </a:rPr>
              <a:t>その他：</a:t>
            </a:r>
            <a:r>
              <a:rPr lang="en-US" altLang="ja-JP" sz="1200" dirty="0">
                <a:latin typeface="メイリオ" pitchFamily="50" charset="-128"/>
                <a:ea typeface="メイリオ" pitchFamily="50" charset="-128"/>
                <a:cs typeface="メイリオ" pitchFamily="50" charset="-128"/>
              </a:rPr>
              <a:t>Oracle Cloud[Compute(</a:t>
            </a:r>
            <a:r>
              <a:rPr lang="en-US" altLang="ja-JP" sz="1200" dirty="0" err="1">
                <a:latin typeface="メイリオ" pitchFamily="50" charset="-128"/>
                <a:ea typeface="メイリオ" pitchFamily="50" charset="-128"/>
                <a:cs typeface="メイリオ" pitchFamily="50" charset="-128"/>
              </a:rPr>
              <a:t>OS:Windows</a:t>
            </a:r>
            <a:r>
              <a:rPr lang="en-US" altLang="ja-JP" sz="1200" dirty="0">
                <a:latin typeface="メイリオ" pitchFamily="50" charset="-128"/>
                <a:ea typeface="メイリオ" pitchFamily="50" charset="-128"/>
                <a:cs typeface="メイリオ" pitchFamily="50" charset="-128"/>
              </a:rPr>
              <a:t>)</a:t>
            </a:r>
            <a:r>
              <a:rPr lang="ja-JP" altLang="en-US" sz="1200" dirty="0" err="1">
                <a:latin typeface="メイリオ" pitchFamily="50" charset="-128"/>
                <a:ea typeface="メイリオ" pitchFamily="50" charset="-128"/>
                <a:cs typeface="メイリオ" pitchFamily="50" charset="-128"/>
              </a:rPr>
              <a:t>、</a:t>
            </a:r>
            <a:r>
              <a:rPr lang="en-US" altLang="ja-JP" sz="1200" dirty="0">
                <a:latin typeface="メイリオ" pitchFamily="50" charset="-128"/>
                <a:ea typeface="メイリオ" pitchFamily="50" charset="-128"/>
                <a:cs typeface="メイリオ" pitchFamily="50" charset="-128"/>
              </a:rPr>
              <a:t>DBCS(</a:t>
            </a:r>
            <a:r>
              <a:rPr lang="en-US" altLang="ja-JP" sz="1200" dirty="0" err="1">
                <a:latin typeface="メイリオ" pitchFamily="50" charset="-128"/>
                <a:ea typeface="メイリオ" pitchFamily="50" charset="-128"/>
                <a:cs typeface="メイリオ" pitchFamily="50" charset="-128"/>
              </a:rPr>
              <a:t>DB:Oracle</a:t>
            </a:r>
            <a:r>
              <a:rPr lang="en-US" altLang="ja-JP" sz="1200" dirty="0">
                <a:latin typeface="メイリオ" pitchFamily="50" charset="-128"/>
                <a:ea typeface="メイリオ" pitchFamily="50" charset="-128"/>
                <a:cs typeface="メイリオ" pitchFamily="50" charset="-128"/>
              </a:rPr>
              <a:t> Database)]</a:t>
            </a:r>
          </a:p>
          <a:p>
            <a:pPr>
              <a:lnSpc>
                <a:spcPts val="1200"/>
              </a:lnSpc>
              <a:tabLst>
                <a:tab pos="622300" algn="l"/>
              </a:tabLst>
            </a:pPr>
            <a:r>
              <a:rPr lang="en-US" altLang="ja-JP" sz="1200" dirty="0">
                <a:latin typeface="メイリオ" pitchFamily="50" charset="-128"/>
                <a:ea typeface="メイリオ" pitchFamily="50" charset="-128"/>
                <a:cs typeface="メイリオ" pitchFamily="50" charset="-128"/>
              </a:rPr>
              <a:t>           	AWS</a:t>
            </a:r>
            <a:r>
              <a:rPr lang="ja-JP" altLang="en-US" sz="1200" dirty="0">
                <a:latin typeface="メイリオ" pitchFamily="50" charset="-128"/>
                <a:ea typeface="メイリオ" pitchFamily="50" charset="-128"/>
                <a:cs typeface="メイリオ" pitchFamily="50" charset="-128"/>
              </a:rPr>
              <a:t>サービス</a:t>
            </a:r>
            <a:r>
              <a:rPr lang="en-US" altLang="ja-JP" sz="1200" dirty="0">
                <a:latin typeface="メイリオ" pitchFamily="50" charset="-128"/>
                <a:ea typeface="メイリオ" pitchFamily="50" charset="-128"/>
                <a:cs typeface="メイリオ" pitchFamily="50" charset="-128"/>
              </a:rPr>
              <a:t>[Amazon EC2(</a:t>
            </a:r>
            <a:r>
              <a:rPr lang="en-US" altLang="ja-JP" sz="1200" dirty="0" err="1">
                <a:latin typeface="メイリオ" pitchFamily="50" charset="-128"/>
                <a:ea typeface="メイリオ" pitchFamily="50" charset="-128"/>
                <a:cs typeface="メイリオ" pitchFamily="50" charset="-128"/>
              </a:rPr>
              <a:t>OS:Windows</a:t>
            </a:r>
            <a:r>
              <a:rPr lang="en-US" altLang="ja-JP" sz="1200" dirty="0">
                <a:latin typeface="メイリオ" pitchFamily="50" charset="-128"/>
                <a:ea typeface="メイリオ" pitchFamily="50" charset="-128"/>
                <a:cs typeface="メイリオ" pitchFamily="50" charset="-128"/>
              </a:rPr>
              <a:t>)</a:t>
            </a:r>
            <a:r>
              <a:rPr lang="ja-JP" altLang="en-US" sz="1200" dirty="0">
                <a:latin typeface="メイリオ" pitchFamily="50" charset="-128"/>
                <a:ea typeface="メイリオ" pitchFamily="50" charset="-128"/>
                <a:cs typeface="メイリオ" pitchFamily="50" charset="-128"/>
              </a:rPr>
              <a:t>、</a:t>
            </a:r>
            <a:r>
              <a:rPr lang="en-US" altLang="ja-JP" sz="1200" dirty="0">
                <a:latin typeface="メイリオ" pitchFamily="50" charset="-128"/>
                <a:ea typeface="メイリオ" pitchFamily="50" charset="-128"/>
                <a:cs typeface="メイリオ" pitchFamily="50" charset="-128"/>
              </a:rPr>
              <a:t>Amazon RDS(</a:t>
            </a:r>
            <a:r>
              <a:rPr lang="en-US" altLang="ja-JP" sz="1200" dirty="0" err="1">
                <a:latin typeface="メイリオ" pitchFamily="50" charset="-128"/>
                <a:ea typeface="メイリオ" pitchFamily="50" charset="-128"/>
                <a:cs typeface="メイリオ" pitchFamily="50" charset="-128"/>
              </a:rPr>
              <a:t>DB:Oracle</a:t>
            </a:r>
            <a:r>
              <a:rPr lang="en-US" altLang="ja-JP" sz="1200" dirty="0">
                <a:latin typeface="メイリオ" pitchFamily="50" charset="-128"/>
                <a:ea typeface="メイリオ" pitchFamily="50" charset="-128"/>
                <a:cs typeface="メイリオ" pitchFamily="50" charset="-128"/>
              </a:rPr>
              <a:t> Database)]</a:t>
            </a:r>
          </a:p>
          <a:p>
            <a:pPr>
              <a:lnSpc>
                <a:spcPts val="1200"/>
              </a:lnSpc>
              <a:tabLst>
                <a:tab pos="622300" algn="l"/>
              </a:tabLst>
            </a:pPr>
            <a:r>
              <a:rPr lang="ja-JP" altLang="en-US" sz="1200" dirty="0">
                <a:latin typeface="メイリオ" pitchFamily="50" charset="-128"/>
                <a:ea typeface="メイリオ" pitchFamily="50" charset="-128"/>
                <a:cs typeface="メイリオ" pitchFamily="50" charset="-128"/>
              </a:rPr>
              <a:t>　　　　</a:t>
            </a:r>
            <a:r>
              <a:rPr lang="en-US" altLang="ja-JP" sz="1200" dirty="0">
                <a:latin typeface="メイリオ" pitchFamily="50" charset="-128"/>
                <a:ea typeface="メイリオ" pitchFamily="50" charset="-128"/>
                <a:cs typeface="メイリオ" pitchFamily="50" charset="-128"/>
              </a:rPr>
              <a:t>Microsoft Azure[Virtual Machines]</a:t>
            </a:r>
          </a:p>
          <a:p>
            <a:pPr>
              <a:lnSpc>
                <a:spcPts val="1200"/>
              </a:lnSpc>
            </a:pPr>
            <a:r>
              <a:rPr lang="ja-JP" altLang="en-US" sz="1200" dirty="0">
                <a:latin typeface="メイリオ" pitchFamily="50" charset="-128"/>
                <a:ea typeface="メイリオ" pitchFamily="50" charset="-128"/>
                <a:cs typeface="メイリオ" pitchFamily="50" charset="-128"/>
              </a:rPr>
              <a:t>            ソフトウェア：</a:t>
            </a:r>
            <a:r>
              <a:rPr lang="en-US" altLang="ja-JP" sz="1200" dirty="0">
                <a:latin typeface="メイリオ" pitchFamily="50" charset="-128"/>
                <a:ea typeface="メイリオ" pitchFamily="50" charset="-128"/>
                <a:cs typeface="メイリオ" pitchFamily="50" charset="-128"/>
              </a:rPr>
              <a:t>Microsoft .NET Framework 4.x</a:t>
            </a:r>
            <a:r>
              <a:rPr lang="ja-JP" altLang="en-US" sz="1200" dirty="0">
                <a:latin typeface="メイリオ" pitchFamily="50" charset="-128"/>
                <a:ea typeface="メイリオ" pitchFamily="50" charset="-128"/>
                <a:cs typeface="メイリオ" pitchFamily="50" charset="-128"/>
              </a:rPr>
              <a:t>（</a:t>
            </a:r>
            <a:r>
              <a:rPr lang="en-US" altLang="ja-JP" sz="1200" dirty="0">
                <a:latin typeface="メイリオ" pitchFamily="50" charset="-128"/>
                <a:ea typeface="メイリオ" pitchFamily="50" charset="-128"/>
                <a:cs typeface="メイリオ" pitchFamily="50" charset="-128"/>
              </a:rPr>
              <a:t>4.7.2</a:t>
            </a:r>
            <a:r>
              <a:rPr lang="ja-JP" altLang="en-US" sz="1200" dirty="0">
                <a:latin typeface="メイリオ" pitchFamily="50" charset="-128"/>
                <a:ea typeface="メイリオ" pitchFamily="50" charset="-128"/>
                <a:cs typeface="メイリオ" pitchFamily="50" charset="-128"/>
              </a:rPr>
              <a:t>以上</a:t>
            </a:r>
            <a:r>
              <a:rPr lang="en-US" altLang="ja-JP" sz="1200" dirty="0">
                <a:latin typeface="メイリオ" pitchFamily="50" charset="-128"/>
                <a:ea typeface="メイリオ" pitchFamily="50" charset="-128"/>
                <a:cs typeface="メイリオ" pitchFamily="50" charset="-128"/>
              </a:rPr>
              <a:t>)</a:t>
            </a:r>
          </a:p>
        </p:txBody>
      </p:sp>
      <p:sp>
        <p:nvSpPr>
          <p:cNvPr id="19" name="テキスト ボックス 5">
            <a:extLst>
              <a:ext uri="{FF2B5EF4-FFF2-40B4-BE49-F238E27FC236}">
                <a16:creationId xmlns:a16="http://schemas.microsoft.com/office/drawing/2014/main" id="{877A0066-5677-4485-9EA8-88D36F2EE7D8}"/>
              </a:ext>
            </a:extLst>
          </p:cNvPr>
          <p:cNvSpPr txBox="1">
            <a:spLocks noChangeArrowheads="1"/>
          </p:cNvSpPr>
          <p:nvPr/>
        </p:nvSpPr>
        <p:spPr bwMode="auto">
          <a:xfrm>
            <a:off x="687000" y="2984393"/>
            <a:ext cx="6967342" cy="561692"/>
          </a:xfrm>
          <a:prstGeom prst="rect">
            <a:avLst/>
          </a:prstGeom>
          <a:noFill/>
          <a:ln w="9525">
            <a:noFill/>
            <a:miter lim="800000"/>
            <a:headEnd/>
            <a:tailEnd/>
          </a:ln>
        </p:spPr>
        <p:txBody>
          <a:bodyPr wrap="square">
            <a:spAutoFit/>
          </a:bodyPr>
          <a:lstStyle/>
          <a:p>
            <a:pPr>
              <a:lnSpc>
                <a:spcPts val="1200"/>
              </a:lnSpc>
              <a:tabLst>
                <a:tab pos="449263" algn="l"/>
                <a:tab pos="1165225" algn="l"/>
              </a:tabLst>
            </a:pPr>
            <a:r>
              <a:rPr lang="en-US" altLang="ja-JP" sz="1200" dirty="0">
                <a:latin typeface="メイリオ" pitchFamily="50" charset="-128"/>
                <a:ea typeface="メイリオ" pitchFamily="50" charset="-128"/>
                <a:cs typeface="メイリオ" pitchFamily="50" charset="-128"/>
              </a:rPr>
              <a:t>OS</a:t>
            </a:r>
            <a:r>
              <a:rPr lang="ja-JP" altLang="en-US" sz="1200" dirty="0">
                <a:latin typeface="メイリオ" pitchFamily="50" charset="-128"/>
                <a:ea typeface="メイリオ" pitchFamily="50" charset="-128"/>
                <a:cs typeface="メイリオ" pitchFamily="50" charset="-128"/>
              </a:rPr>
              <a:t>：</a:t>
            </a:r>
            <a:r>
              <a:rPr lang="en-US" altLang="ja-JP" sz="1200" dirty="0">
                <a:latin typeface="メイリオ" pitchFamily="50" charset="-128"/>
                <a:ea typeface="メイリオ" pitchFamily="50" charset="-128"/>
                <a:cs typeface="メイリオ" pitchFamily="50" charset="-128"/>
              </a:rPr>
              <a:t>Microsoft Windows 10, Microsoft Windows 11</a:t>
            </a:r>
          </a:p>
          <a:p>
            <a:pPr>
              <a:lnSpc>
                <a:spcPts val="1200"/>
              </a:lnSpc>
              <a:tabLst>
                <a:tab pos="449263" algn="l"/>
                <a:tab pos="1165225" algn="l"/>
              </a:tabLst>
            </a:pPr>
            <a:r>
              <a:rPr lang="ja-JP" altLang="en-US" sz="1200" dirty="0">
                <a:latin typeface="メイリオ" pitchFamily="50" charset="-128"/>
                <a:ea typeface="メイリオ" pitchFamily="50" charset="-128"/>
                <a:cs typeface="メイリオ" pitchFamily="50" charset="-128"/>
              </a:rPr>
              <a:t>ソフトウェア： </a:t>
            </a:r>
            <a:r>
              <a:rPr lang="en-US" altLang="ja-JP" sz="1200" dirty="0">
                <a:latin typeface="メイリオ" pitchFamily="50" charset="-128"/>
                <a:ea typeface="メイリオ" pitchFamily="50" charset="-128"/>
                <a:cs typeface="メイリオ" pitchFamily="50" charset="-128"/>
              </a:rPr>
              <a:t>	Microsoft .NET Framework 4.x</a:t>
            </a:r>
            <a:r>
              <a:rPr lang="ja-JP" altLang="en-US" sz="1200" dirty="0">
                <a:latin typeface="メイリオ" pitchFamily="50" charset="-128"/>
                <a:ea typeface="メイリオ" pitchFamily="50" charset="-128"/>
                <a:cs typeface="メイリオ" pitchFamily="50" charset="-128"/>
              </a:rPr>
              <a:t>（</a:t>
            </a:r>
            <a:r>
              <a:rPr lang="en-US" altLang="ja-JP" sz="1200" dirty="0">
                <a:latin typeface="メイリオ" pitchFamily="50" charset="-128"/>
                <a:ea typeface="メイリオ" pitchFamily="50" charset="-128"/>
                <a:cs typeface="メイリオ" pitchFamily="50" charset="-128"/>
              </a:rPr>
              <a:t>4.7.2</a:t>
            </a:r>
            <a:r>
              <a:rPr lang="ja-JP" altLang="en-US" sz="1200" dirty="0">
                <a:latin typeface="メイリオ" pitchFamily="50" charset="-128"/>
                <a:ea typeface="メイリオ" pitchFamily="50" charset="-128"/>
                <a:cs typeface="メイリオ" pitchFamily="50" charset="-128"/>
              </a:rPr>
              <a:t>以上）</a:t>
            </a:r>
            <a:r>
              <a:rPr lang="en-US" altLang="ja-JP" sz="1200" dirty="0">
                <a:latin typeface="メイリオ" pitchFamily="50" charset="-128"/>
                <a:ea typeface="メイリオ" pitchFamily="50" charset="-128"/>
                <a:cs typeface="メイリオ" pitchFamily="50" charset="-128"/>
              </a:rPr>
              <a:t>, Microsoft Excel</a:t>
            </a:r>
          </a:p>
          <a:p>
            <a:pPr>
              <a:lnSpc>
                <a:spcPts val="1200"/>
              </a:lnSpc>
              <a:tabLst>
                <a:tab pos="1165225" algn="l"/>
              </a:tabLst>
            </a:pPr>
            <a:r>
              <a:rPr lang="en-US" altLang="ja-JP" sz="1200" dirty="0">
                <a:latin typeface="メイリオ" pitchFamily="50" charset="-128"/>
                <a:ea typeface="メイリオ" pitchFamily="50" charset="-128"/>
                <a:cs typeface="メイリオ" pitchFamily="50" charset="-128"/>
              </a:rPr>
              <a:t>                     	Adobe Reader </a:t>
            </a:r>
            <a:r>
              <a:rPr lang="ja-JP" altLang="en-US" sz="1200" dirty="0">
                <a:latin typeface="メイリオ" pitchFamily="50" charset="-128"/>
                <a:ea typeface="メイリオ" pitchFamily="50" charset="-128"/>
                <a:cs typeface="メイリオ" pitchFamily="50" charset="-128"/>
              </a:rPr>
              <a:t>等の</a:t>
            </a:r>
            <a:r>
              <a:rPr lang="en-US" altLang="ja-JP" sz="1200" dirty="0">
                <a:latin typeface="メイリオ" pitchFamily="50" charset="-128"/>
                <a:ea typeface="メイリオ" pitchFamily="50" charset="-128"/>
                <a:cs typeface="メイリオ" pitchFamily="50" charset="-128"/>
              </a:rPr>
              <a:t>pdf</a:t>
            </a:r>
            <a:r>
              <a:rPr lang="ja-JP" altLang="en-US" sz="1200" dirty="0">
                <a:latin typeface="メイリオ" pitchFamily="50" charset="-128"/>
                <a:ea typeface="メイリオ" pitchFamily="50" charset="-128"/>
                <a:cs typeface="メイリオ" pitchFamily="50" charset="-128"/>
              </a:rPr>
              <a:t>ファイルを扱うソフトウエア</a:t>
            </a:r>
          </a:p>
        </p:txBody>
      </p:sp>
      <p:sp>
        <p:nvSpPr>
          <p:cNvPr id="20" name="テキスト ボックス 5">
            <a:extLst>
              <a:ext uri="{FF2B5EF4-FFF2-40B4-BE49-F238E27FC236}">
                <a16:creationId xmlns:a16="http://schemas.microsoft.com/office/drawing/2014/main" id="{0AAFB48D-1918-44C7-8A42-502EE42E7E43}"/>
              </a:ext>
            </a:extLst>
          </p:cNvPr>
          <p:cNvSpPr txBox="1">
            <a:spLocks noChangeArrowheads="1"/>
          </p:cNvSpPr>
          <p:nvPr/>
        </p:nvSpPr>
        <p:spPr bwMode="auto">
          <a:xfrm>
            <a:off x="676782" y="2172234"/>
            <a:ext cx="5488810" cy="715581"/>
          </a:xfrm>
          <a:prstGeom prst="rect">
            <a:avLst/>
          </a:prstGeom>
          <a:noFill/>
          <a:ln w="9525">
            <a:noFill/>
            <a:miter lim="800000"/>
            <a:headEnd/>
            <a:tailEnd/>
          </a:ln>
        </p:spPr>
        <p:txBody>
          <a:bodyPr wrap="none">
            <a:spAutoFit/>
          </a:bodyPr>
          <a:lstStyle/>
          <a:p>
            <a:pPr>
              <a:lnSpc>
                <a:spcPts val="1200"/>
              </a:lnSpc>
              <a:tabLst>
                <a:tab pos="449263" algn="l"/>
              </a:tabLst>
            </a:pPr>
            <a:r>
              <a:rPr lang="en-US" altLang="ja-JP" sz="1200" dirty="0">
                <a:latin typeface="メイリオ" pitchFamily="50" charset="-128"/>
                <a:ea typeface="メイリオ" pitchFamily="50" charset="-128"/>
                <a:cs typeface="メイリオ" pitchFamily="50" charset="-128"/>
              </a:rPr>
              <a:t>OS</a:t>
            </a:r>
            <a:r>
              <a:rPr lang="ja-JP" altLang="en-US" sz="1200" dirty="0">
                <a:latin typeface="メイリオ" pitchFamily="50" charset="-128"/>
                <a:ea typeface="メイリオ" pitchFamily="50" charset="-128"/>
                <a:cs typeface="メイリオ" pitchFamily="50" charset="-128"/>
              </a:rPr>
              <a:t>：</a:t>
            </a:r>
            <a:r>
              <a:rPr lang="en-US" altLang="ja-JP" sz="1200" dirty="0">
                <a:latin typeface="メイリオ" pitchFamily="50" charset="-128"/>
                <a:ea typeface="メイリオ" pitchFamily="50" charset="-128"/>
                <a:cs typeface="メイリオ" pitchFamily="50" charset="-128"/>
              </a:rPr>
              <a:t>Microsoft Windows Server 2016</a:t>
            </a:r>
            <a:r>
              <a:rPr lang="ja-JP" altLang="en-US" sz="1200" dirty="0" err="1">
                <a:latin typeface="メイリオ" pitchFamily="50" charset="-128"/>
                <a:ea typeface="メイリオ" pitchFamily="50" charset="-128"/>
                <a:cs typeface="メイリオ" pitchFamily="50" charset="-128"/>
              </a:rPr>
              <a:t>、</a:t>
            </a:r>
            <a:r>
              <a:rPr lang="en-US" altLang="ja-JP" sz="1200" dirty="0">
                <a:latin typeface="メイリオ" pitchFamily="50" charset="-128"/>
                <a:ea typeface="メイリオ" pitchFamily="50" charset="-128"/>
                <a:cs typeface="メイリオ" pitchFamily="50" charset="-128"/>
              </a:rPr>
              <a:t>Microsoft Windows Server 2019</a:t>
            </a:r>
          </a:p>
          <a:p>
            <a:pPr>
              <a:lnSpc>
                <a:spcPts val="1200"/>
              </a:lnSpc>
              <a:tabLst>
                <a:tab pos="449263" algn="l"/>
              </a:tabLst>
            </a:pPr>
            <a:r>
              <a:rPr lang="en-US" altLang="ja-JP" sz="1200" dirty="0">
                <a:latin typeface="メイリオ" pitchFamily="50" charset="-128"/>
                <a:ea typeface="メイリオ" pitchFamily="50" charset="-128"/>
                <a:cs typeface="メイリオ" pitchFamily="50" charset="-128"/>
              </a:rPr>
              <a:t>       Microsoft Windows Server 2022 </a:t>
            </a:r>
            <a:r>
              <a:rPr lang="en-US" altLang="ja-JP" sz="900" dirty="0">
                <a:latin typeface="メイリオ" pitchFamily="50" charset="-128"/>
                <a:ea typeface="メイリオ" pitchFamily="50" charset="-128"/>
                <a:cs typeface="メイリオ" pitchFamily="50" charset="-128"/>
              </a:rPr>
              <a:t>※Server Core</a:t>
            </a:r>
            <a:r>
              <a:rPr lang="ja-JP" altLang="en-US" sz="900" dirty="0" err="1">
                <a:latin typeface="メイリオ" pitchFamily="50" charset="-128"/>
                <a:ea typeface="メイリオ" pitchFamily="50" charset="-128"/>
                <a:cs typeface="メイリオ" pitchFamily="50" charset="-128"/>
              </a:rPr>
              <a:t>、</a:t>
            </a:r>
            <a:r>
              <a:rPr lang="en-US" altLang="ja-JP" sz="900" dirty="0">
                <a:latin typeface="メイリオ" pitchFamily="50" charset="-128"/>
                <a:ea typeface="メイリオ" pitchFamily="50" charset="-128"/>
                <a:cs typeface="メイリオ" pitchFamily="50" charset="-128"/>
              </a:rPr>
              <a:t>Nano Server</a:t>
            </a:r>
            <a:r>
              <a:rPr lang="ja-JP" altLang="en-US" sz="900" dirty="0">
                <a:latin typeface="メイリオ" pitchFamily="50" charset="-128"/>
                <a:ea typeface="メイリオ" pitchFamily="50" charset="-128"/>
                <a:cs typeface="メイリオ" pitchFamily="50" charset="-128"/>
              </a:rPr>
              <a:t>は対象外です。</a:t>
            </a:r>
            <a:endParaRPr lang="en-US" altLang="ja-JP" sz="900" dirty="0">
              <a:latin typeface="メイリオ" pitchFamily="50" charset="-128"/>
              <a:ea typeface="メイリオ" pitchFamily="50" charset="-128"/>
              <a:cs typeface="メイリオ" pitchFamily="50" charset="-128"/>
            </a:endParaRPr>
          </a:p>
          <a:p>
            <a:pPr>
              <a:lnSpc>
                <a:spcPts val="1200"/>
              </a:lnSpc>
              <a:tabLst>
                <a:tab pos="449263" algn="l"/>
              </a:tabLst>
            </a:pPr>
            <a:r>
              <a:rPr lang="ja-JP" altLang="en-US" sz="1200" dirty="0">
                <a:latin typeface="メイリオ" pitchFamily="50" charset="-128"/>
                <a:ea typeface="メイリオ" pitchFamily="50" charset="-128"/>
                <a:cs typeface="メイリオ" pitchFamily="50" charset="-128"/>
              </a:rPr>
              <a:t>ソフトウェア： </a:t>
            </a:r>
            <a:r>
              <a:rPr lang="en-US" altLang="ja-JP" sz="1200" dirty="0">
                <a:latin typeface="メイリオ" pitchFamily="50" charset="-128"/>
                <a:ea typeface="メイリオ" pitchFamily="50" charset="-128"/>
                <a:cs typeface="メイリオ" pitchFamily="50" charset="-128"/>
              </a:rPr>
              <a:t>IIS</a:t>
            </a:r>
            <a:r>
              <a:rPr lang="ja-JP" altLang="en-US" sz="1200" dirty="0" err="1">
                <a:latin typeface="メイリオ" pitchFamily="50" charset="-128"/>
                <a:ea typeface="メイリオ" pitchFamily="50" charset="-128"/>
                <a:cs typeface="メイリオ" pitchFamily="50" charset="-128"/>
              </a:rPr>
              <a:t>、</a:t>
            </a:r>
            <a:r>
              <a:rPr lang="en-US" altLang="ja-JP" sz="1200" dirty="0">
                <a:latin typeface="メイリオ" pitchFamily="50" charset="-128"/>
                <a:ea typeface="メイリオ" pitchFamily="50" charset="-128"/>
                <a:cs typeface="メイリオ" pitchFamily="50" charset="-128"/>
              </a:rPr>
              <a:t>Microsoft .NET Framework 4.x</a:t>
            </a:r>
            <a:r>
              <a:rPr lang="ja-JP" altLang="en-US" sz="1200" dirty="0">
                <a:latin typeface="メイリオ" pitchFamily="50" charset="-128"/>
                <a:ea typeface="メイリオ" pitchFamily="50" charset="-128"/>
                <a:cs typeface="メイリオ" pitchFamily="50" charset="-128"/>
              </a:rPr>
              <a:t>（</a:t>
            </a:r>
            <a:r>
              <a:rPr lang="en-US" altLang="ja-JP" sz="1200" dirty="0">
                <a:latin typeface="メイリオ" pitchFamily="50" charset="-128"/>
                <a:ea typeface="メイリオ" pitchFamily="50" charset="-128"/>
                <a:cs typeface="メイリオ" pitchFamily="50" charset="-128"/>
              </a:rPr>
              <a:t>4.7.2</a:t>
            </a:r>
            <a:r>
              <a:rPr lang="ja-JP" altLang="en-US" sz="1200" dirty="0">
                <a:latin typeface="メイリオ" pitchFamily="50" charset="-128"/>
                <a:ea typeface="メイリオ" pitchFamily="50" charset="-128"/>
                <a:cs typeface="メイリオ" pitchFamily="50" charset="-128"/>
              </a:rPr>
              <a:t>以上）</a:t>
            </a:r>
            <a:endParaRPr lang="en-US" altLang="ja-JP" sz="1200" dirty="0">
              <a:latin typeface="メイリオ" pitchFamily="50" charset="-128"/>
              <a:ea typeface="メイリオ" pitchFamily="50" charset="-128"/>
              <a:cs typeface="メイリオ" pitchFamily="50" charset="-128"/>
            </a:endParaRPr>
          </a:p>
          <a:p>
            <a:pPr>
              <a:lnSpc>
                <a:spcPts val="1200"/>
              </a:lnSpc>
              <a:tabLst>
                <a:tab pos="449263" algn="l"/>
              </a:tabLst>
            </a:pPr>
            <a:r>
              <a:rPr lang="ja-JP" altLang="en-US" sz="1200" dirty="0">
                <a:latin typeface="メイリオ" pitchFamily="50" charset="-128"/>
                <a:ea typeface="メイリオ" pitchFamily="50" charset="-128"/>
                <a:cs typeface="メイリオ" pitchFamily="50" charset="-128"/>
              </a:rPr>
              <a:t>帳票出力エンジン：</a:t>
            </a:r>
            <a:r>
              <a:rPr lang="en-US" altLang="ja-JP" sz="1200" dirty="0">
                <a:latin typeface="メイリオ" pitchFamily="50" charset="-128"/>
                <a:ea typeface="メイリオ" pitchFamily="50" charset="-128"/>
                <a:cs typeface="メイリオ" pitchFamily="50" charset="-128"/>
              </a:rPr>
              <a:t>Super Visual </a:t>
            </a:r>
            <a:r>
              <a:rPr lang="en-US" altLang="ja-JP" sz="1200" dirty="0" err="1">
                <a:latin typeface="メイリオ" pitchFamily="50" charset="-128"/>
                <a:ea typeface="メイリオ" pitchFamily="50" charset="-128"/>
                <a:cs typeface="メイリオ" pitchFamily="50" charset="-128"/>
              </a:rPr>
              <a:t>Formade</a:t>
            </a:r>
            <a:r>
              <a:rPr lang="en-US" altLang="ja-JP" sz="1200" dirty="0">
                <a:latin typeface="メイリオ" pitchFamily="50" charset="-128"/>
                <a:ea typeface="メイリオ" pitchFamily="50" charset="-128"/>
                <a:cs typeface="メイリオ" pitchFamily="50" charset="-128"/>
              </a:rPr>
              <a:t> 9.2 Service Pack 10</a:t>
            </a:r>
          </a:p>
        </p:txBody>
      </p:sp>
    </p:spTree>
    <p:extLst>
      <p:ext uri="{BB962C8B-B14F-4D97-AF65-F5344CB8AC3E}">
        <p14:creationId xmlns:p14="http://schemas.microsoft.com/office/powerpoint/2010/main" val="32060990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8AE49ED-73EF-499C-8307-28EB0E7CF529}" type="slidenum">
              <a:rPr lang="ja-JP" altLang="en-US" smtClean="0"/>
              <a:pPr/>
              <a:t>92</a:t>
            </a:fld>
            <a:endParaRPr lang="ja-JP" altLang="en-US" dirty="0"/>
          </a:p>
        </p:txBody>
      </p:sp>
      <p:sp>
        <p:nvSpPr>
          <p:cNvPr id="5" name="タイトル 4"/>
          <p:cNvSpPr>
            <a:spLocks noGrp="1"/>
          </p:cNvSpPr>
          <p:nvPr>
            <p:ph type="title"/>
          </p:nvPr>
        </p:nvSpPr>
        <p:spPr/>
        <p:txBody>
          <a:bodyPr/>
          <a:lstStyle/>
          <a:p>
            <a:r>
              <a:rPr lang="en-US" altLang="ja-JP" b="0" dirty="0">
                <a:solidFill>
                  <a:srgbClr val="FABE00"/>
                </a:solidFill>
              </a:rPr>
              <a:t>08 </a:t>
            </a:r>
            <a:r>
              <a:rPr lang="ja-JP" altLang="en-US" dirty="0"/>
              <a:t>その他資料</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21173882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93</a:t>
            </a:fld>
            <a:endParaRPr lang="ja-JP" altLang="en-US" dirty="0"/>
          </a:p>
        </p:txBody>
      </p:sp>
      <p:sp>
        <p:nvSpPr>
          <p:cNvPr id="6" name="タイトル 5"/>
          <p:cNvSpPr>
            <a:spLocks noGrp="1"/>
          </p:cNvSpPr>
          <p:nvPr>
            <p:ph type="title"/>
          </p:nvPr>
        </p:nvSpPr>
        <p:spPr/>
        <p:txBody>
          <a:bodyPr/>
          <a:lstStyle/>
          <a:p>
            <a:r>
              <a:rPr lang="ja-JP" altLang="en-US" dirty="0"/>
              <a:t>その他</a:t>
            </a:r>
            <a:endParaRPr kumimoji="1" lang="ja-JP" altLang="en-US" dirty="0"/>
          </a:p>
        </p:txBody>
      </p:sp>
      <p:sp>
        <p:nvSpPr>
          <p:cNvPr id="3" name="フッター プレースホルダー 2"/>
          <p:cNvSpPr>
            <a:spLocks noGrp="1"/>
          </p:cNvSpPr>
          <p:nvPr>
            <p:ph type="ftr" sz="quarter" idx="3"/>
          </p:nvPr>
        </p:nvSpPr>
        <p:spPr/>
        <p:txBody>
          <a:bodyPr/>
          <a:lstStyle/>
          <a:p>
            <a:r>
              <a:rPr lang="en-US" altLang="ja-JP" dirty="0"/>
              <a:t>©Canon IT Solutions Inc.  All rights reserved.</a:t>
            </a:r>
            <a:endParaRPr lang="ja-JP" altLang="en-US" dirty="0"/>
          </a:p>
        </p:txBody>
      </p:sp>
      <p:sp>
        <p:nvSpPr>
          <p:cNvPr id="4" name="テキスト プレースホルダー 3"/>
          <p:cNvSpPr>
            <a:spLocks noGrp="1"/>
          </p:cNvSpPr>
          <p:nvPr>
            <p:ph type="body" sz="quarter" idx="16"/>
          </p:nvPr>
        </p:nvSpPr>
        <p:spPr/>
        <p:txBody>
          <a:bodyPr/>
          <a:lstStyle/>
          <a:p>
            <a:r>
              <a:rPr lang="en-US" altLang="ja-JP" dirty="0" err="1">
                <a:solidFill>
                  <a:srgbClr val="008CCF"/>
                </a:solidFill>
              </a:rPr>
              <a:t>SuperStream</a:t>
            </a:r>
            <a:r>
              <a:rPr lang="en-US" altLang="ja-JP" dirty="0">
                <a:solidFill>
                  <a:srgbClr val="008CCF"/>
                </a:solidFill>
              </a:rPr>
              <a:t>-NX </a:t>
            </a:r>
            <a:r>
              <a:rPr lang="ja-JP" altLang="en-US" dirty="0">
                <a:solidFill>
                  <a:srgbClr val="008CCF"/>
                </a:solidFill>
              </a:rPr>
              <a:t>トップ画面</a:t>
            </a:r>
            <a:endParaRPr lang="ja-JP" altLang="en-US" dirty="0"/>
          </a:p>
        </p:txBody>
      </p:sp>
      <p:sp>
        <p:nvSpPr>
          <p:cNvPr id="5" name="テキスト プレースホルダー 4"/>
          <p:cNvSpPr>
            <a:spLocks noGrp="1"/>
          </p:cNvSpPr>
          <p:nvPr>
            <p:ph type="body" sz="quarter" idx="17"/>
          </p:nvPr>
        </p:nvSpPr>
        <p:spPr>
          <a:xfrm>
            <a:off x="359729" y="907889"/>
            <a:ext cx="8784271" cy="279306"/>
          </a:xfrm>
        </p:spPr>
        <p:txBody>
          <a:bodyPr/>
          <a:lstStyle/>
          <a:p>
            <a:r>
              <a:rPr lang="ja-JP" altLang="en-US" dirty="0"/>
              <a:t>トップ画面に、マイメニュー・メモ（付箋）・ダッシュボード機能</a:t>
            </a:r>
            <a:endParaRPr lang="en-US" altLang="ja-JP" dirty="0"/>
          </a:p>
          <a:p>
            <a:r>
              <a:rPr lang="ja-JP" altLang="en-US" dirty="0"/>
              <a:t>よく使うメニュー、フォルダ、ファイル、</a:t>
            </a:r>
            <a:r>
              <a:rPr lang="en-US" altLang="ja-JP" dirty="0"/>
              <a:t>EXE</a:t>
            </a:r>
            <a:r>
              <a:rPr lang="ja-JP" altLang="en-US" dirty="0" err="1"/>
              <a:t>、</a:t>
            </a:r>
            <a:r>
              <a:rPr lang="en-US" altLang="ja-JP" dirty="0"/>
              <a:t>URL</a:t>
            </a:r>
            <a:r>
              <a:rPr lang="ja-JP" altLang="en-US" dirty="0"/>
              <a:t>などのショートカット作成機能</a:t>
            </a:r>
            <a:endParaRPr lang="en-US" altLang="ja-JP" dirty="0"/>
          </a:p>
          <a:p>
            <a:r>
              <a:rPr lang="ja-JP" altLang="en-US" dirty="0"/>
              <a:t>テンプレート化されたダッシュボード機能</a:t>
            </a:r>
            <a:endParaRPr lang="en-US" altLang="ja-JP" dirty="0"/>
          </a:p>
          <a:p>
            <a:pPr lvl="0">
              <a:spcBef>
                <a:spcPct val="10000"/>
              </a:spcBef>
              <a:defRPr/>
            </a:pPr>
            <a:endParaRPr lang="ja-JP" altLang="en-US" dirty="0">
              <a:solidFill>
                <a:sysClr val="windowText" lastClr="000000"/>
              </a:solidFill>
            </a:endParaRPr>
          </a:p>
        </p:txBody>
      </p:sp>
      <p:pic>
        <p:nvPicPr>
          <p:cNvPr id="7" name="図 6"/>
          <p:cNvPicPr>
            <a:picLocks noChangeAspect="1"/>
          </p:cNvPicPr>
          <p:nvPr/>
        </p:nvPicPr>
        <p:blipFill>
          <a:blip r:embed="rId2" cstate="print"/>
          <a:stretch>
            <a:fillRect/>
          </a:stretch>
        </p:blipFill>
        <p:spPr>
          <a:xfrm>
            <a:off x="2997684" y="2237173"/>
            <a:ext cx="1955782" cy="1218660"/>
          </a:xfrm>
          <a:prstGeom prst="rect">
            <a:avLst/>
          </a:prstGeom>
        </p:spPr>
      </p:pic>
      <p:pic>
        <p:nvPicPr>
          <p:cNvPr id="8" name="図 7"/>
          <p:cNvPicPr>
            <a:picLocks noChangeAspect="1"/>
          </p:cNvPicPr>
          <p:nvPr/>
        </p:nvPicPr>
        <p:blipFill>
          <a:blip r:embed="rId3" cstate="print"/>
          <a:stretch>
            <a:fillRect/>
          </a:stretch>
        </p:blipFill>
        <p:spPr>
          <a:xfrm>
            <a:off x="5544576" y="2247714"/>
            <a:ext cx="3023868" cy="1989114"/>
          </a:xfrm>
          <a:prstGeom prst="rect">
            <a:avLst/>
          </a:prstGeom>
          <a:ln w="12700">
            <a:solidFill>
              <a:schemeClr val="bg1">
                <a:lumMod val="75000"/>
              </a:schemeClr>
            </a:solidFill>
          </a:ln>
        </p:spPr>
      </p:pic>
      <p:sp>
        <p:nvSpPr>
          <p:cNvPr id="9" name="角丸四角形 8"/>
          <p:cNvSpPr/>
          <p:nvPr/>
        </p:nvSpPr>
        <p:spPr>
          <a:xfrm>
            <a:off x="360000" y="1826589"/>
            <a:ext cx="2001178" cy="27222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1400" dirty="0"/>
              <a:t>マイメニュー</a:t>
            </a:r>
          </a:p>
        </p:txBody>
      </p:sp>
      <p:sp>
        <p:nvSpPr>
          <p:cNvPr id="10" name="角丸四角形 9"/>
          <p:cNvSpPr/>
          <p:nvPr/>
        </p:nvSpPr>
        <p:spPr>
          <a:xfrm>
            <a:off x="2952288" y="1826589"/>
            <a:ext cx="2001178" cy="27222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1400" dirty="0"/>
              <a:t>メモ（付箋）</a:t>
            </a:r>
          </a:p>
        </p:txBody>
      </p:sp>
      <p:sp>
        <p:nvSpPr>
          <p:cNvPr id="11" name="角丸四角形 10"/>
          <p:cNvSpPr/>
          <p:nvPr/>
        </p:nvSpPr>
        <p:spPr>
          <a:xfrm>
            <a:off x="5544576" y="1809011"/>
            <a:ext cx="2001178" cy="27222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1400" dirty="0"/>
              <a:t>ダッシュボード</a:t>
            </a:r>
          </a:p>
        </p:txBody>
      </p:sp>
      <p:pic>
        <p:nvPicPr>
          <p:cNvPr id="12" name="図 11"/>
          <p:cNvPicPr>
            <a:picLocks noChangeAspect="1"/>
          </p:cNvPicPr>
          <p:nvPr/>
        </p:nvPicPr>
        <p:blipFill>
          <a:blip r:embed="rId4" cstate="print"/>
          <a:stretch>
            <a:fillRect/>
          </a:stretch>
        </p:blipFill>
        <p:spPr>
          <a:xfrm>
            <a:off x="2982477" y="3563710"/>
            <a:ext cx="1998418" cy="1132276"/>
          </a:xfrm>
          <a:prstGeom prst="rect">
            <a:avLst/>
          </a:prstGeom>
        </p:spPr>
      </p:pic>
      <p:pic>
        <p:nvPicPr>
          <p:cNvPr id="13" name="図 12"/>
          <p:cNvPicPr>
            <a:picLocks noChangeAspect="1"/>
          </p:cNvPicPr>
          <p:nvPr/>
        </p:nvPicPr>
        <p:blipFill>
          <a:blip r:embed="rId5" cstate="print"/>
          <a:stretch>
            <a:fillRect/>
          </a:stretch>
        </p:blipFill>
        <p:spPr>
          <a:xfrm>
            <a:off x="7277606" y="3255826"/>
            <a:ext cx="1480024" cy="1372018"/>
          </a:xfrm>
          <a:prstGeom prst="rect">
            <a:avLst/>
          </a:prstGeom>
          <a:ln w="12700">
            <a:solidFill>
              <a:schemeClr val="bg1">
                <a:lumMod val="75000"/>
              </a:schemeClr>
            </a:solidFill>
          </a:ln>
        </p:spPr>
      </p:pic>
      <p:pic>
        <p:nvPicPr>
          <p:cNvPr id="14" name="図 13"/>
          <p:cNvPicPr>
            <a:picLocks noChangeAspect="1"/>
          </p:cNvPicPr>
          <p:nvPr/>
        </p:nvPicPr>
        <p:blipFill>
          <a:blip r:embed="rId6" cstate="print"/>
          <a:stretch>
            <a:fillRect/>
          </a:stretch>
        </p:blipFill>
        <p:spPr>
          <a:xfrm>
            <a:off x="5681685" y="3265580"/>
            <a:ext cx="1489979" cy="1394402"/>
          </a:xfrm>
          <a:prstGeom prst="rect">
            <a:avLst/>
          </a:prstGeom>
          <a:ln w="12700">
            <a:solidFill>
              <a:schemeClr val="bg1">
                <a:lumMod val="75000"/>
              </a:schemeClr>
            </a:solidFill>
          </a:ln>
        </p:spPr>
      </p:pic>
      <p:pic>
        <p:nvPicPr>
          <p:cNvPr id="15" name="図 14"/>
          <p:cNvPicPr>
            <a:picLocks noChangeAspect="1"/>
          </p:cNvPicPr>
          <p:nvPr/>
        </p:nvPicPr>
        <p:blipFill>
          <a:blip r:embed="rId7" cstate="print"/>
          <a:stretch>
            <a:fillRect/>
          </a:stretch>
        </p:blipFill>
        <p:spPr>
          <a:xfrm>
            <a:off x="634589" y="2195420"/>
            <a:ext cx="1394822" cy="2736580"/>
          </a:xfrm>
          <a:prstGeom prst="rect">
            <a:avLst/>
          </a:prstGeom>
        </p:spPr>
      </p:pic>
      <p:sp>
        <p:nvSpPr>
          <p:cNvPr id="16" name="テキスト ボックス 15"/>
          <p:cNvSpPr txBox="1"/>
          <p:nvPr/>
        </p:nvSpPr>
        <p:spPr>
          <a:xfrm>
            <a:off x="3078850" y="4668876"/>
            <a:ext cx="5796644" cy="276999"/>
          </a:xfrm>
          <a:prstGeom prst="rect">
            <a:avLst/>
          </a:prstGeom>
          <a:noFill/>
        </p:spPr>
        <p:txBody>
          <a:bodyPr wrap="square" rtlCol="0">
            <a:spAutoFit/>
          </a:bodyPr>
          <a:lstStyle/>
          <a:p>
            <a:r>
              <a:rPr lang="en-US" altLang="ja-JP" sz="1200" dirty="0">
                <a:latin typeface="+mn-ea"/>
              </a:rPr>
              <a:t>※</a:t>
            </a:r>
            <a:r>
              <a:rPr lang="ja-JP" altLang="en-US" sz="1200" dirty="0">
                <a:latin typeface="+mn-ea"/>
              </a:rPr>
              <a:t>外部アプリケーション（</a:t>
            </a:r>
            <a:r>
              <a:rPr lang="en-US" altLang="ja-JP" sz="1200" dirty="0">
                <a:latin typeface="+mn-ea"/>
              </a:rPr>
              <a:t>EXE</a:t>
            </a:r>
            <a:r>
              <a:rPr lang="ja-JP" altLang="en-US" sz="1200" dirty="0" err="1">
                <a:latin typeface="+mn-ea"/>
              </a:rPr>
              <a:t>、</a:t>
            </a:r>
            <a:r>
              <a:rPr lang="en-US" altLang="ja-JP" sz="1200" dirty="0">
                <a:latin typeface="+mn-ea"/>
              </a:rPr>
              <a:t>WEB</a:t>
            </a:r>
            <a:r>
              <a:rPr lang="ja-JP" altLang="en-US" sz="1200" dirty="0">
                <a:latin typeface="+mn-ea"/>
              </a:rPr>
              <a:t>）はマイメニューに登録することが可能</a:t>
            </a:r>
            <a:endParaRPr lang="en-US" altLang="ja-JP" sz="1200" dirty="0">
              <a:latin typeface="+mn-ea"/>
            </a:endParaRPr>
          </a:p>
        </p:txBody>
      </p:sp>
      <p:sp>
        <p:nvSpPr>
          <p:cNvPr id="19" name="テキスト ボックス 18"/>
          <p:cNvSpPr txBox="1"/>
          <p:nvPr/>
        </p:nvSpPr>
        <p:spPr>
          <a:xfrm>
            <a:off x="3081345" y="4861000"/>
            <a:ext cx="5148572" cy="276999"/>
          </a:xfrm>
          <a:prstGeom prst="rect">
            <a:avLst/>
          </a:prstGeom>
          <a:noFill/>
        </p:spPr>
        <p:txBody>
          <a:bodyPr wrap="square" rtlCol="0">
            <a:spAutoFit/>
          </a:bodyPr>
          <a:lstStyle/>
          <a:p>
            <a:r>
              <a:rPr lang="en-US" altLang="ja-JP" sz="1200" dirty="0"/>
              <a:t>※</a:t>
            </a:r>
            <a:r>
              <a:rPr lang="ja-JP" altLang="en-US" sz="1200" dirty="0"/>
              <a:t>各機能はアイコン化（最小化）にすることも可能</a:t>
            </a:r>
            <a:endParaRPr lang="en-US" altLang="ja-JP" sz="1200" dirty="0"/>
          </a:p>
        </p:txBody>
      </p:sp>
    </p:spTree>
    <p:extLst>
      <p:ext uri="{BB962C8B-B14F-4D97-AF65-F5344CB8AC3E}">
        <p14:creationId xmlns:p14="http://schemas.microsoft.com/office/powerpoint/2010/main" val="29910035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lang="ja-JP" altLang="en-US" dirty="0"/>
              <a:t>その他</a:t>
            </a:r>
            <a:endParaRPr kumimoji="1" lang="ja-JP" altLang="en-US" dirty="0"/>
          </a:p>
        </p:txBody>
      </p:sp>
      <p:sp>
        <p:nvSpPr>
          <p:cNvPr id="4" name="フッター プレースホルダー 3"/>
          <p:cNvSpPr>
            <a:spLocks noGrp="1"/>
          </p:cNvSpPr>
          <p:nvPr>
            <p:ph type="ftr" sz="quarter" idx="3"/>
          </p:nvPr>
        </p:nvSpPr>
        <p:spPr>
          <a:xfrm>
            <a:off x="251520" y="4989461"/>
            <a:ext cx="2160000" cy="135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p:txBody>
          <a:bodyPr/>
          <a:lstStyle/>
          <a:p>
            <a:r>
              <a:rPr lang="en-US" altLang="ja-JP" dirty="0" err="1">
                <a:solidFill>
                  <a:srgbClr val="008CCF"/>
                </a:solidFill>
              </a:rPr>
              <a:t>SuperStream</a:t>
            </a:r>
            <a:r>
              <a:rPr lang="en-US" altLang="ja-JP" dirty="0">
                <a:solidFill>
                  <a:srgbClr val="008CCF"/>
                </a:solidFill>
              </a:rPr>
              <a:t>-NX </a:t>
            </a:r>
            <a:r>
              <a:rPr lang="ja-JP" altLang="en-US" dirty="0">
                <a:solidFill>
                  <a:srgbClr val="008CCF"/>
                </a:solidFill>
              </a:rPr>
              <a:t>検索機能</a:t>
            </a:r>
            <a:endParaRPr lang="ja-JP" altLang="en-US" dirty="0"/>
          </a:p>
          <a:p>
            <a:endParaRPr kumimoji="1" lang="ja-JP" altLang="en-US" dirty="0"/>
          </a:p>
        </p:txBody>
      </p:sp>
      <p:sp>
        <p:nvSpPr>
          <p:cNvPr id="6" name="テキスト プレースホルダー 5"/>
          <p:cNvSpPr>
            <a:spLocks noGrp="1"/>
          </p:cNvSpPr>
          <p:nvPr>
            <p:ph type="body" sz="quarter" idx="17"/>
          </p:nvPr>
        </p:nvSpPr>
        <p:spPr/>
        <p:txBody>
          <a:bodyPr/>
          <a:lstStyle/>
          <a:p>
            <a:r>
              <a:rPr lang="ja-JP" altLang="en-US" dirty="0"/>
              <a:t>画面を切り替えることなく、メニュー検索やマニュアル検索可能</a:t>
            </a:r>
          </a:p>
          <a:p>
            <a:endParaRPr kumimoji="1" lang="ja-JP" altLang="en-US" dirty="0"/>
          </a:p>
        </p:txBody>
      </p:sp>
      <p:pic>
        <p:nvPicPr>
          <p:cNvPr id="7" name="図 6"/>
          <p:cNvPicPr>
            <a:picLocks noChangeAspect="1"/>
          </p:cNvPicPr>
          <p:nvPr/>
        </p:nvPicPr>
        <p:blipFill>
          <a:blip r:embed="rId3" cstate="print"/>
          <a:stretch>
            <a:fillRect/>
          </a:stretch>
        </p:blipFill>
        <p:spPr>
          <a:xfrm>
            <a:off x="1711257" y="1499595"/>
            <a:ext cx="1500306" cy="2598956"/>
          </a:xfrm>
          <a:prstGeom prst="rect">
            <a:avLst/>
          </a:prstGeom>
        </p:spPr>
      </p:pic>
      <p:sp>
        <p:nvSpPr>
          <p:cNvPr id="8" name="正方形/長方形 7"/>
          <p:cNvSpPr/>
          <p:nvPr/>
        </p:nvSpPr>
        <p:spPr>
          <a:xfrm>
            <a:off x="1400081" y="2918172"/>
            <a:ext cx="2055795" cy="1180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4" cstate="print"/>
          <a:stretch>
            <a:fillRect/>
          </a:stretch>
        </p:blipFill>
        <p:spPr>
          <a:xfrm>
            <a:off x="5105998" y="1459384"/>
            <a:ext cx="1995089" cy="1911960"/>
          </a:xfrm>
          <a:prstGeom prst="rect">
            <a:avLst/>
          </a:prstGeom>
        </p:spPr>
      </p:pic>
      <p:sp>
        <p:nvSpPr>
          <p:cNvPr id="10" name="角丸四角形 9"/>
          <p:cNvSpPr/>
          <p:nvPr/>
        </p:nvSpPr>
        <p:spPr>
          <a:xfrm>
            <a:off x="388010" y="3200734"/>
            <a:ext cx="1800000" cy="2736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sz="1400" dirty="0"/>
              <a:t>マニュアル検索</a:t>
            </a:r>
            <a:endParaRPr kumimoji="1" lang="ja-JP" altLang="en-US" sz="1400" dirty="0"/>
          </a:p>
        </p:txBody>
      </p:sp>
      <p:sp>
        <p:nvSpPr>
          <p:cNvPr id="11" name="下矢印 10"/>
          <p:cNvSpPr/>
          <p:nvPr/>
        </p:nvSpPr>
        <p:spPr>
          <a:xfrm rot="16200000">
            <a:off x="3752932" y="2058667"/>
            <a:ext cx="486004" cy="432050"/>
          </a:xfrm>
          <a:prstGeom prst="downArrow">
            <a:avLst/>
          </a:prstGeom>
          <a:solidFill>
            <a:srgbClr val="54C2F0"/>
          </a:solidFill>
          <a:ln>
            <a:solidFill>
              <a:srgbClr val="54C2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105999" y="1664074"/>
            <a:ext cx="798150" cy="197112"/>
          </a:xfrm>
          <a:prstGeom prst="rect">
            <a:avLst/>
          </a:prstGeom>
          <a:noFill/>
          <a:ln w="349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5472100" y="2067694"/>
            <a:ext cx="466352" cy="186178"/>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5472100" y="2283718"/>
            <a:ext cx="466352" cy="186178"/>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5473801" y="2499742"/>
            <a:ext cx="466352" cy="186178"/>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5724128" y="2715766"/>
            <a:ext cx="387294" cy="186178"/>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5475502" y="3147814"/>
            <a:ext cx="464650" cy="186178"/>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7239084" y="2510532"/>
            <a:ext cx="1872208" cy="577081"/>
          </a:xfrm>
          <a:prstGeom prst="rect">
            <a:avLst/>
          </a:prstGeom>
          <a:noFill/>
        </p:spPr>
        <p:txBody>
          <a:bodyPr wrap="square" rtlCol="0">
            <a:spAutoFit/>
          </a:bodyPr>
          <a:lstStyle/>
          <a:p>
            <a:r>
              <a:rPr lang="en-US" altLang="ja-JP" sz="1050" b="1" dirty="0">
                <a:solidFill>
                  <a:schemeClr val="tx2">
                    <a:lumMod val="75000"/>
                  </a:schemeClr>
                </a:solidFill>
              </a:rPr>
              <a:t>※</a:t>
            </a:r>
            <a:r>
              <a:rPr lang="ja-JP" altLang="en-US" sz="1050" b="1" dirty="0">
                <a:solidFill>
                  <a:schemeClr val="tx2">
                    <a:lumMod val="75000"/>
                  </a:schemeClr>
                </a:solidFill>
              </a:rPr>
              <a:t>あいまい検索が可能</a:t>
            </a:r>
            <a:endParaRPr lang="en-US" altLang="ja-JP" sz="1050" b="1" dirty="0">
              <a:solidFill>
                <a:schemeClr val="tx2">
                  <a:lumMod val="75000"/>
                </a:schemeClr>
              </a:solidFill>
            </a:endParaRPr>
          </a:p>
          <a:p>
            <a:r>
              <a:rPr lang="ja-JP" altLang="en-US" sz="1050" b="1" dirty="0">
                <a:solidFill>
                  <a:schemeClr val="tx2">
                    <a:lumMod val="75000"/>
                  </a:schemeClr>
                </a:solidFill>
              </a:rPr>
              <a:t>キーワードを登録すると</a:t>
            </a:r>
            <a:endParaRPr lang="en-US" altLang="ja-JP" sz="1050" b="1" dirty="0">
              <a:solidFill>
                <a:schemeClr val="tx2">
                  <a:lumMod val="75000"/>
                </a:schemeClr>
              </a:solidFill>
            </a:endParaRPr>
          </a:p>
          <a:p>
            <a:r>
              <a:rPr lang="ja-JP" altLang="en-US" sz="1050" b="1" dirty="0">
                <a:solidFill>
                  <a:schemeClr val="tx2">
                    <a:lumMod val="75000"/>
                  </a:schemeClr>
                </a:solidFill>
              </a:rPr>
              <a:t>関連したメニューのみ表示</a:t>
            </a:r>
            <a:endParaRPr lang="en-US" altLang="ja-JP" sz="1050" b="1" dirty="0">
              <a:solidFill>
                <a:schemeClr val="tx2">
                  <a:lumMod val="75000"/>
                </a:schemeClr>
              </a:solidFill>
            </a:endParaRPr>
          </a:p>
        </p:txBody>
      </p:sp>
      <p:sp>
        <p:nvSpPr>
          <p:cNvPr id="19" name="角丸四角形 18"/>
          <p:cNvSpPr/>
          <p:nvPr/>
        </p:nvSpPr>
        <p:spPr>
          <a:xfrm>
            <a:off x="360000" y="1167938"/>
            <a:ext cx="1800000" cy="2736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1400" dirty="0"/>
              <a:t>メニュー検索</a:t>
            </a:r>
          </a:p>
        </p:txBody>
      </p:sp>
      <p:sp>
        <p:nvSpPr>
          <p:cNvPr id="20" name="テキスト ボックス 19"/>
          <p:cNvSpPr txBox="1"/>
          <p:nvPr/>
        </p:nvSpPr>
        <p:spPr>
          <a:xfrm>
            <a:off x="452685" y="1463859"/>
            <a:ext cx="1380294" cy="276999"/>
          </a:xfrm>
          <a:prstGeom prst="rect">
            <a:avLst/>
          </a:prstGeom>
          <a:noFill/>
        </p:spPr>
        <p:txBody>
          <a:bodyPr wrap="square" rtlCol="0">
            <a:spAutoFit/>
          </a:bodyPr>
          <a:lstStyle/>
          <a:p>
            <a:r>
              <a:rPr lang="ja-JP" altLang="en-US" sz="1200" dirty="0"/>
              <a:t>・検索前</a:t>
            </a:r>
            <a:endParaRPr kumimoji="1" lang="ja-JP" altLang="en-US" sz="1200" dirty="0"/>
          </a:p>
        </p:txBody>
      </p:sp>
      <p:sp>
        <p:nvSpPr>
          <p:cNvPr id="21" name="テキスト ボックス 20"/>
          <p:cNvSpPr txBox="1"/>
          <p:nvPr/>
        </p:nvSpPr>
        <p:spPr>
          <a:xfrm>
            <a:off x="4199818" y="1455626"/>
            <a:ext cx="1380294" cy="276999"/>
          </a:xfrm>
          <a:prstGeom prst="rect">
            <a:avLst/>
          </a:prstGeom>
          <a:noFill/>
        </p:spPr>
        <p:txBody>
          <a:bodyPr wrap="square" rtlCol="0">
            <a:spAutoFit/>
          </a:bodyPr>
          <a:lstStyle/>
          <a:p>
            <a:r>
              <a:rPr lang="ja-JP" altLang="en-US" sz="1200" dirty="0"/>
              <a:t>・検索後</a:t>
            </a:r>
            <a:endParaRPr kumimoji="1" lang="ja-JP" altLang="en-US" sz="1200" dirty="0"/>
          </a:p>
        </p:txBody>
      </p:sp>
      <p:pic>
        <p:nvPicPr>
          <p:cNvPr id="23" name="図 22"/>
          <p:cNvPicPr>
            <a:picLocks noChangeAspect="1"/>
          </p:cNvPicPr>
          <p:nvPr/>
        </p:nvPicPr>
        <p:blipFill>
          <a:blip r:embed="rId5" cstate="print"/>
          <a:stretch>
            <a:fillRect/>
          </a:stretch>
        </p:blipFill>
        <p:spPr>
          <a:xfrm>
            <a:off x="1404733" y="3624523"/>
            <a:ext cx="2307013" cy="1375985"/>
          </a:xfrm>
          <a:prstGeom prst="rect">
            <a:avLst/>
          </a:prstGeom>
          <a:ln w="12700">
            <a:solidFill>
              <a:schemeClr val="bg1">
                <a:lumMod val="75000"/>
              </a:schemeClr>
            </a:solidFill>
          </a:ln>
        </p:spPr>
      </p:pic>
      <p:pic>
        <p:nvPicPr>
          <p:cNvPr id="24" name="図 23"/>
          <p:cNvPicPr>
            <a:picLocks noChangeAspect="1"/>
          </p:cNvPicPr>
          <p:nvPr/>
        </p:nvPicPr>
        <p:blipFill>
          <a:blip r:embed="rId6" cstate="print"/>
          <a:stretch>
            <a:fillRect/>
          </a:stretch>
        </p:blipFill>
        <p:spPr>
          <a:xfrm>
            <a:off x="1893251" y="4360831"/>
            <a:ext cx="1454596" cy="556837"/>
          </a:xfrm>
          <a:prstGeom prst="rect">
            <a:avLst/>
          </a:prstGeom>
          <a:ln w="25400">
            <a:solidFill>
              <a:srgbClr val="FF0000"/>
            </a:solidFill>
          </a:ln>
          <a:effectLst>
            <a:outerShdw blurRad="50800" dist="152400" dir="2700000" algn="tl" rotWithShape="0">
              <a:prstClr val="black">
                <a:alpha val="40000"/>
              </a:prstClr>
            </a:outerShdw>
          </a:effectLst>
        </p:spPr>
      </p:pic>
      <p:pic>
        <p:nvPicPr>
          <p:cNvPr id="25" name="図 24"/>
          <p:cNvPicPr>
            <a:picLocks noChangeAspect="1"/>
          </p:cNvPicPr>
          <p:nvPr/>
        </p:nvPicPr>
        <p:blipFill>
          <a:blip r:embed="rId7" cstate="print"/>
          <a:stretch>
            <a:fillRect/>
          </a:stretch>
        </p:blipFill>
        <p:spPr>
          <a:xfrm>
            <a:off x="5119356" y="3597498"/>
            <a:ext cx="1691645" cy="1393881"/>
          </a:xfrm>
          <a:prstGeom prst="rect">
            <a:avLst/>
          </a:prstGeom>
        </p:spPr>
      </p:pic>
      <p:pic>
        <p:nvPicPr>
          <p:cNvPr id="26" name="図 25"/>
          <p:cNvPicPr>
            <a:picLocks noChangeAspect="1"/>
          </p:cNvPicPr>
          <p:nvPr/>
        </p:nvPicPr>
        <p:blipFill>
          <a:blip r:embed="rId8" cstate="print"/>
          <a:stretch>
            <a:fillRect/>
          </a:stretch>
        </p:blipFill>
        <p:spPr>
          <a:xfrm>
            <a:off x="6967164" y="3597249"/>
            <a:ext cx="1653985" cy="1362850"/>
          </a:xfrm>
          <a:prstGeom prst="rect">
            <a:avLst/>
          </a:prstGeom>
        </p:spPr>
      </p:pic>
      <p:sp>
        <p:nvSpPr>
          <p:cNvPr id="27" name="下矢印 26"/>
          <p:cNvSpPr/>
          <p:nvPr/>
        </p:nvSpPr>
        <p:spPr>
          <a:xfrm rot="16200000">
            <a:off x="3828721" y="4201620"/>
            <a:ext cx="486004" cy="432050"/>
          </a:xfrm>
          <a:prstGeom prst="downArrow">
            <a:avLst/>
          </a:prstGeom>
          <a:solidFill>
            <a:srgbClr val="54C2F0"/>
          </a:solidFill>
          <a:ln>
            <a:solidFill>
              <a:srgbClr val="54C2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444535" y="3538762"/>
            <a:ext cx="1380294" cy="276999"/>
          </a:xfrm>
          <a:prstGeom prst="rect">
            <a:avLst/>
          </a:prstGeom>
          <a:noFill/>
        </p:spPr>
        <p:txBody>
          <a:bodyPr wrap="square" rtlCol="0">
            <a:spAutoFit/>
          </a:bodyPr>
          <a:lstStyle/>
          <a:p>
            <a:r>
              <a:rPr kumimoji="1" lang="ja-JP" altLang="en-US" sz="1200" dirty="0"/>
              <a:t>・作業画面</a:t>
            </a:r>
          </a:p>
        </p:txBody>
      </p:sp>
      <p:sp>
        <p:nvSpPr>
          <p:cNvPr id="29" name="テキスト ボックス 28"/>
          <p:cNvSpPr txBox="1"/>
          <p:nvPr/>
        </p:nvSpPr>
        <p:spPr>
          <a:xfrm>
            <a:off x="4199818" y="3554891"/>
            <a:ext cx="1380294" cy="276999"/>
          </a:xfrm>
          <a:prstGeom prst="rect">
            <a:avLst/>
          </a:prstGeom>
          <a:noFill/>
        </p:spPr>
        <p:txBody>
          <a:bodyPr wrap="square" rtlCol="0">
            <a:spAutoFit/>
          </a:bodyPr>
          <a:lstStyle/>
          <a:p>
            <a:r>
              <a:rPr kumimoji="1" lang="ja-JP" altLang="en-US" sz="1200" dirty="0"/>
              <a:t>・検索結果</a:t>
            </a:r>
          </a:p>
        </p:txBody>
      </p:sp>
      <p:cxnSp>
        <p:nvCxnSpPr>
          <p:cNvPr id="30" name="直線矢印コネクタ 29"/>
          <p:cNvCxnSpPr/>
          <p:nvPr/>
        </p:nvCxnSpPr>
        <p:spPr>
          <a:xfrm>
            <a:off x="2586305" y="3880810"/>
            <a:ext cx="0" cy="40582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1" name="グループ化 80"/>
          <p:cNvGrpSpPr/>
          <p:nvPr/>
        </p:nvGrpSpPr>
        <p:grpSpPr>
          <a:xfrm>
            <a:off x="7867666" y="4566473"/>
            <a:ext cx="683778" cy="500527"/>
            <a:chOff x="2375755" y="2384881"/>
            <a:chExt cx="3420381" cy="2196242"/>
          </a:xfrm>
        </p:grpSpPr>
        <p:sp>
          <p:nvSpPr>
            <p:cNvPr id="39" name="正方形/長方形 38"/>
            <p:cNvSpPr/>
            <p:nvPr/>
          </p:nvSpPr>
          <p:spPr>
            <a:xfrm>
              <a:off x="2375755" y="2384881"/>
              <a:ext cx="3420381" cy="219624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0" name="正方形/長方形 39"/>
            <p:cNvSpPr/>
            <p:nvPr/>
          </p:nvSpPr>
          <p:spPr>
            <a:xfrm>
              <a:off x="2483768" y="2456892"/>
              <a:ext cx="360040" cy="360040"/>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1" name="正方形/長方形 40"/>
            <p:cNvSpPr/>
            <p:nvPr/>
          </p:nvSpPr>
          <p:spPr>
            <a:xfrm>
              <a:off x="2483768" y="2888940"/>
              <a:ext cx="360040" cy="360040"/>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2" name="正方形/長方形 41"/>
            <p:cNvSpPr/>
            <p:nvPr/>
          </p:nvSpPr>
          <p:spPr>
            <a:xfrm>
              <a:off x="2483768" y="3320988"/>
              <a:ext cx="360040" cy="360040"/>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3" name="正方形/長方形 42"/>
            <p:cNvSpPr/>
            <p:nvPr/>
          </p:nvSpPr>
          <p:spPr>
            <a:xfrm>
              <a:off x="2483768" y="3717032"/>
              <a:ext cx="360040" cy="360040"/>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4" name="正方形/長方形 43"/>
            <p:cNvSpPr/>
            <p:nvPr/>
          </p:nvSpPr>
          <p:spPr>
            <a:xfrm>
              <a:off x="2483768" y="4149080"/>
              <a:ext cx="360040" cy="360040"/>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5" name="正方形/長方形 44"/>
            <p:cNvSpPr/>
            <p:nvPr/>
          </p:nvSpPr>
          <p:spPr>
            <a:xfrm>
              <a:off x="5292080" y="2456892"/>
              <a:ext cx="360040" cy="360040"/>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6" name="正方形/長方形 45"/>
            <p:cNvSpPr/>
            <p:nvPr/>
          </p:nvSpPr>
          <p:spPr>
            <a:xfrm>
              <a:off x="5292080" y="2888940"/>
              <a:ext cx="360040" cy="360040"/>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7" name="正方形/長方形 46"/>
            <p:cNvSpPr/>
            <p:nvPr/>
          </p:nvSpPr>
          <p:spPr>
            <a:xfrm>
              <a:off x="5292080" y="3320988"/>
              <a:ext cx="360040" cy="360040"/>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8" name="正方形/長方形 47"/>
            <p:cNvSpPr/>
            <p:nvPr/>
          </p:nvSpPr>
          <p:spPr>
            <a:xfrm>
              <a:off x="5292080" y="3717032"/>
              <a:ext cx="360040" cy="360040"/>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9" name="正方形/長方形 48"/>
            <p:cNvSpPr/>
            <p:nvPr/>
          </p:nvSpPr>
          <p:spPr>
            <a:xfrm>
              <a:off x="5292080" y="4149080"/>
              <a:ext cx="360040" cy="360040"/>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0" name="正方形/長方形 49"/>
            <p:cNvSpPr/>
            <p:nvPr/>
          </p:nvSpPr>
          <p:spPr>
            <a:xfrm>
              <a:off x="2970490" y="2573693"/>
              <a:ext cx="2213582" cy="1796086"/>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1" name="正方形/長方形 50"/>
            <p:cNvSpPr/>
            <p:nvPr/>
          </p:nvSpPr>
          <p:spPr>
            <a:xfrm>
              <a:off x="4745946" y="3897047"/>
              <a:ext cx="834164" cy="648073"/>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2" name="二等辺三角形 51"/>
            <p:cNvSpPr/>
            <p:nvPr/>
          </p:nvSpPr>
          <p:spPr>
            <a:xfrm rot="5400000">
              <a:off x="5031051" y="4036611"/>
              <a:ext cx="414046" cy="407974"/>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32" name="グループ化 31"/>
          <p:cNvGrpSpPr/>
          <p:nvPr/>
        </p:nvGrpSpPr>
        <p:grpSpPr>
          <a:xfrm>
            <a:off x="6264187" y="4468254"/>
            <a:ext cx="2259025" cy="638278"/>
            <a:chOff x="4965895" y="5181909"/>
            <a:chExt cx="1921292" cy="648246"/>
          </a:xfrm>
        </p:grpSpPr>
        <p:sp>
          <p:nvSpPr>
            <p:cNvPr id="35" name="Freeform 393"/>
            <p:cNvSpPr>
              <a:spLocks noEditPoints="1"/>
            </p:cNvSpPr>
            <p:nvPr/>
          </p:nvSpPr>
          <p:spPr bwMode="auto">
            <a:xfrm>
              <a:off x="4993074" y="5181909"/>
              <a:ext cx="485387" cy="648246"/>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36" name="正方形/長方形 35"/>
            <p:cNvSpPr/>
            <p:nvPr/>
          </p:nvSpPr>
          <p:spPr>
            <a:xfrm>
              <a:off x="5049830" y="5373668"/>
              <a:ext cx="364635" cy="357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ｚｚ</a:t>
              </a:r>
            </a:p>
          </p:txBody>
        </p:sp>
        <p:sp>
          <p:nvSpPr>
            <p:cNvPr id="37" name="Text Box 26"/>
            <p:cNvSpPr txBox="1">
              <a:spLocks noChangeArrowheads="1"/>
            </p:cNvSpPr>
            <p:nvPr/>
          </p:nvSpPr>
          <p:spPr bwMode="auto">
            <a:xfrm>
              <a:off x="4965895" y="5442825"/>
              <a:ext cx="529103" cy="266304"/>
            </a:xfrm>
            <a:prstGeom prst="rect">
              <a:avLst/>
            </a:prstGeom>
            <a:noFill/>
            <a:ln w="9525" algn="ctr">
              <a:noFill/>
              <a:miter lim="800000"/>
              <a:headEnd/>
              <a:tailEnd/>
            </a:ln>
          </p:spPr>
          <p:txBody>
            <a:bodyPr wrap="square">
              <a:spAutoFit/>
            </a:bodyPr>
            <a:lstStyle/>
            <a:p>
              <a:pPr algn="ctr">
                <a:spcBef>
                  <a:spcPct val="50000"/>
                </a:spcBef>
              </a:pPr>
              <a:r>
                <a:rPr lang="en-US" altLang="ja-JP" sz="1200" b="1" dirty="0">
                  <a:solidFill>
                    <a:srgbClr val="00A3EC"/>
                  </a:solidFill>
                  <a:cs typeface="メイリオ" pitchFamily="50" charset="-128"/>
                </a:rPr>
                <a:t>PDF</a:t>
              </a:r>
              <a:endParaRPr lang="ja-JP" altLang="en-US" sz="1200" b="1" dirty="0">
                <a:solidFill>
                  <a:srgbClr val="00A3EC"/>
                </a:solidFill>
                <a:cs typeface="メイリオ" pitchFamily="50" charset="-128"/>
              </a:endParaRPr>
            </a:p>
          </p:txBody>
        </p:sp>
        <p:sp>
          <p:nvSpPr>
            <p:cNvPr id="38" name="Text Box 26"/>
            <p:cNvSpPr txBox="1">
              <a:spLocks noChangeArrowheads="1"/>
            </p:cNvSpPr>
            <p:nvPr/>
          </p:nvSpPr>
          <p:spPr bwMode="auto">
            <a:xfrm>
              <a:off x="6358084" y="5441949"/>
              <a:ext cx="529103" cy="266303"/>
            </a:xfrm>
            <a:prstGeom prst="rect">
              <a:avLst/>
            </a:prstGeom>
            <a:noFill/>
            <a:ln w="9525" algn="ctr">
              <a:noFill/>
              <a:miter lim="800000"/>
              <a:headEnd/>
              <a:tailEnd/>
            </a:ln>
          </p:spPr>
          <p:txBody>
            <a:bodyPr wrap="square">
              <a:spAutoFit/>
            </a:bodyPr>
            <a:lstStyle/>
            <a:p>
              <a:pPr algn="ctr">
                <a:spcBef>
                  <a:spcPct val="50000"/>
                </a:spcBef>
              </a:pPr>
              <a:r>
                <a:rPr lang="ja-JP" altLang="en-US" sz="1200" b="1">
                  <a:solidFill>
                    <a:srgbClr val="00A3EC"/>
                  </a:solidFill>
                  <a:cs typeface="メイリオ" pitchFamily="50" charset="-128"/>
                </a:rPr>
                <a:t>動画</a:t>
              </a:r>
            </a:p>
          </p:txBody>
        </p:sp>
      </p:grpSp>
      <p:sp>
        <p:nvSpPr>
          <p:cNvPr id="33" name="正方形/長方形 32"/>
          <p:cNvSpPr/>
          <p:nvPr/>
        </p:nvSpPr>
        <p:spPr>
          <a:xfrm>
            <a:off x="6369250" y="4533498"/>
            <a:ext cx="290981" cy="108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2218471" y="3629475"/>
            <a:ext cx="644961" cy="17714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135815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グループ化 37">
            <a:extLst>
              <a:ext uri="{FF2B5EF4-FFF2-40B4-BE49-F238E27FC236}">
                <a16:creationId xmlns:a16="http://schemas.microsoft.com/office/drawing/2014/main" id="{685F52B6-0EE3-BBAD-94CA-6137D2588245}"/>
              </a:ext>
            </a:extLst>
          </p:cNvPr>
          <p:cNvGrpSpPr/>
          <p:nvPr/>
        </p:nvGrpSpPr>
        <p:grpSpPr>
          <a:xfrm>
            <a:off x="5904148" y="3759882"/>
            <a:ext cx="2466009" cy="1296144"/>
            <a:chOff x="5904148" y="3759882"/>
            <a:chExt cx="2466009" cy="1296144"/>
          </a:xfrm>
        </p:grpSpPr>
        <p:pic>
          <p:nvPicPr>
            <p:cNvPr id="12" name="図 11"/>
            <p:cNvPicPr>
              <a:picLocks noChangeAspect="1"/>
            </p:cNvPicPr>
            <p:nvPr/>
          </p:nvPicPr>
          <p:blipFill rotWithShape="1">
            <a:blip r:embed="rId2" cstate="print"/>
            <a:srcRect b="11322"/>
            <a:stretch/>
          </p:blipFill>
          <p:spPr>
            <a:xfrm>
              <a:off x="5904148" y="3759882"/>
              <a:ext cx="2466009" cy="1296144"/>
            </a:xfrm>
            <a:prstGeom prst="rect">
              <a:avLst/>
            </a:prstGeom>
          </p:spPr>
        </p:pic>
        <p:pic>
          <p:nvPicPr>
            <p:cNvPr id="36" name="図 35">
              <a:extLst>
                <a:ext uri="{FF2B5EF4-FFF2-40B4-BE49-F238E27FC236}">
                  <a16:creationId xmlns:a16="http://schemas.microsoft.com/office/drawing/2014/main" id="{858B29C1-41D6-5B0D-1BDC-F845D33EC1C7}"/>
                </a:ext>
              </a:extLst>
            </p:cNvPr>
            <p:cNvPicPr>
              <a:picLocks noChangeAspect="1"/>
            </p:cNvPicPr>
            <p:nvPr/>
          </p:nvPicPr>
          <p:blipFill>
            <a:blip r:embed="rId3"/>
            <a:stretch>
              <a:fillRect/>
            </a:stretch>
          </p:blipFill>
          <p:spPr>
            <a:xfrm>
              <a:off x="5995741" y="3766556"/>
              <a:ext cx="1001054" cy="45719"/>
            </a:xfrm>
            <a:prstGeom prst="rect">
              <a:avLst/>
            </a:prstGeom>
          </p:spPr>
        </p:pic>
      </p:grpSp>
      <p:grpSp>
        <p:nvGrpSpPr>
          <p:cNvPr id="37" name="グループ化 36">
            <a:extLst>
              <a:ext uri="{FF2B5EF4-FFF2-40B4-BE49-F238E27FC236}">
                <a16:creationId xmlns:a16="http://schemas.microsoft.com/office/drawing/2014/main" id="{3ECABC01-EE8C-B9A9-DD3F-24AF8DB25B7B}"/>
              </a:ext>
            </a:extLst>
          </p:cNvPr>
          <p:cNvGrpSpPr/>
          <p:nvPr/>
        </p:nvGrpSpPr>
        <p:grpSpPr>
          <a:xfrm>
            <a:off x="5888805" y="1995687"/>
            <a:ext cx="2535623" cy="1502886"/>
            <a:chOff x="5888805" y="1995687"/>
            <a:chExt cx="2535623" cy="1502886"/>
          </a:xfrm>
        </p:grpSpPr>
        <p:pic>
          <p:nvPicPr>
            <p:cNvPr id="13" name="図 12"/>
            <p:cNvPicPr>
              <a:picLocks noChangeAspect="1"/>
            </p:cNvPicPr>
            <p:nvPr/>
          </p:nvPicPr>
          <p:blipFill>
            <a:blip r:embed="rId4" cstate="print"/>
            <a:stretch>
              <a:fillRect/>
            </a:stretch>
          </p:blipFill>
          <p:spPr>
            <a:xfrm>
              <a:off x="5888805" y="1995687"/>
              <a:ext cx="2535623" cy="1502886"/>
            </a:xfrm>
            <a:prstGeom prst="rect">
              <a:avLst/>
            </a:prstGeom>
          </p:spPr>
        </p:pic>
        <p:pic>
          <p:nvPicPr>
            <p:cNvPr id="34" name="図 33">
              <a:extLst>
                <a:ext uri="{FF2B5EF4-FFF2-40B4-BE49-F238E27FC236}">
                  <a16:creationId xmlns:a16="http://schemas.microsoft.com/office/drawing/2014/main" id="{E1742519-6210-65A9-03D3-5E25F525DE84}"/>
                </a:ext>
              </a:extLst>
            </p:cNvPr>
            <p:cNvPicPr>
              <a:picLocks noChangeAspect="1"/>
            </p:cNvPicPr>
            <p:nvPr/>
          </p:nvPicPr>
          <p:blipFill>
            <a:blip r:embed="rId3"/>
            <a:stretch>
              <a:fillRect/>
            </a:stretch>
          </p:blipFill>
          <p:spPr>
            <a:xfrm>
              <a:off x="5977399" y="2015805"/>
              <a:ext cx="1001054" cy="45719"/>
            </a:xfrm>
            <a:prstGeom prst="rect">
              <a:avLst/>
            </a:prstGeom>
          </p:spPr>
        </p:pic>
      </p:grpSp>
      <p:pic>
        <p:nvPicPr>
          <p:cNvPr id="33" name="図 32"/>
          <p:cNvPicPr>
            <a:picLocks noChangeAspect="1"/>
          </p:cNvPicPr>
          <p:nvPr/>
        </p:nvPicPr>
        <p:blipFill>
          <a:blip r:embed="rId5" cstate="print"/>
          <a:stretch>
            <a:fillRect/>
          </a:stretch>
        </p:blipFill>
        <p:spPr>
          <a:xfrm>
            <a:off x="483178" y="2014720"/>
            <a:ext cx="4586310" cy="2718344"/>
          </a:xfrm>
          <a:prstGeom prst="rect">
            <a:avLst/>
          </a:prstGeom>
        </p:spPr>
      </p:pic>
      <p:sp>
        <p:nvSpPr>
          <p:cNvPr id="2" name="スライド番号プレースホルダー 1"/>
          <p:cNvSpPr>
            <a:spLocks noGrp="1"/>
          </p:cNvSpPr>
          <p:nvPr>
            <p:ph type="sldNum" sz="quarter" idx="12"/>
          </p:nvPr>
        </p:nvSpPr>
        <p:spPr/>
        <p:txBody>
          <a:bodyPr/>
          <a:lstStyle/>
          <a:p>
            <a:pPr lvl="0"/>
            <a:fld id="{78AE49ED-73EF-499C-8307-28EB0E7CF529}" type="slidenum">
              <a:rPr lang="ja-JP" altLang="en-US" noProof="0" smtClean="0"/>
              <a:pPr lvl="0"/>
              <a:t>95</a:t>
            </a:fld>
            <a:endParaRPr lang="ja-JP" altLang="en-US" noProof="0" dirty="0"/>
          </a:p>
        </p:txBody>
      </p:sp>
      <p:sp>
        <p:nvSpPr>
          <p:cNvPr id="3" name="タイトル 2"/>
          <p:cNvSpPr>
            <a:spLocks noGrp="1"/>
          </p:cNvSpPr>
          <p:nvPr>
            <p:ph type="title"/>
          </p:nvPr>
        </p:nvSpPr>
        <p:spPr/>
        <p:txBody>
          <a:bodyPr/>
          <a:lstStyle/>
          <a:p>
            <a:r>
              <a:rPr lang="ja-JP" altLang="en-US"/>
              <a:t>その他</a:t>
            </a:r>
            <a:endParaRPr lang="ja-JP" altLang="en-US" dirty="0"/>
          </a:p>
        </p:txBody>
      </p:sp>
      <p:sp>
        <p:nvSpPr>
          <p:cNvPr id="4" name="フッター プレースホルダー 3"/>
          <p:cNvSpPr>
            <a:spLocks noGrp="1"/>
          </p:cNvSpPr>
          <p:nvPr>
            <p:ph type="ftr" sz="quarter" idx="3"/>
          </p:nvPr>
        </p:nvSpPr>
        <p:spPr/>
        <p:txBody>
          <a:bodyPr/>
          <a:lstStyle/>
          <a:p>
            <a:pPr lvl="0"/>
            <a:r>
              <a:rPr lang="en-US" altLang="ja-JP" noProof="0" dirty="0"/>
              <a:t>©Canon IT Solutions Inc.  All rights reserved.</a:t>
            </a:r>
            <a:endParaRPr lang="ja-JP" altLang="en-US" noProof="0" dirty="0"/>
          </a:p>
        </p:txBody>
      </p:sp>
      <p:sp>
        <p:nvSpPr>
          <p:cNvPr id="5" name="テキスト プレースホルダー 4"/>
          <p:cNvSpPr>
            <a:spLocks noGrp="1"/>
          </p:cNvSpPr>
          <p:nvPr>
            <p:ph type="body" sz="quarter" idx="16"/>
          </p:nvPr>
        </p:nvSpPr>
        <p:spPr/>
        <p:txBody>
          <a:bodyPr/>
          <a:lstStyle/>
          <a:p>
            <a:r>
              <a:rPr lang="ja-JP" altLang="en-US"/>
              <a:t>入力画面のレイアウト変更</a:t>
            </a:r>
          </a:p>
          <a:p>
            <a:endParaRPr lang="ja-JP" altLang="en-US" dirty="0"/>
          </a:p>
        </p:txBody>
      </p:sp>
      <p:sp>
        <p:nvSpPr>
          <p:cNvPr id="6" name="テキスト プレースホルダー 5"/>
          <p:cNvSpPr>
            <a:spLocks noGrp="1"/>
          </p:cNvSpPr>
          <p:nvPr>
            <p:ph type="body" sz="quarter" idx="17"/>
          </p:nvPr>
        </p:nvSpPr>
        <p:spPr/>
        <p:txBody>
          <a:bodyPr/>
          <a:lstStyle/>
          <a:p>
            <a:r>
              <a:rPr lang="ja-JP" altLang="en-US" dirty="0"/>
              <a:t>画面エリアのレイアウト変更可能。幅の変更、タブ化による非表示や使用しない項目を非表示にするなど、お好みのレイアウトに設定可能</a:t>
            </a:r>
            <a:endParaRPr lang="en-US" altLang="ja-JP" sz="1200" dirty="0"/>
          </a:p>
          <a:p>
            <a:r>
              <a:rPr lang="ja-JP" altLang="en-US" sz="1000" dirty="0"/>
              <a:t>■対象画面：仕訳入力、支払伝票入力、債務計上入力、債権伝票入力、手動消込入力、債権計上入力、前受金消込入力</a:t>
            </a:r>
            <a:endParaRPr lang="en-US" altLang="ja-JP" sz="1000" dirty="0"/>
          </a:p>
          <a:p>
            <a:endParaRPr lang="ja-JP" altLang="en-US" sz="1000" dirty="0"/>
          </a:p>
        </p:txBody>
      </p:sp>
      <p:sp>
        <p:nvSpPr>
          <p:cNvPr id="8" name="正方形/長方形 7"/>
          <p:cNvSpPr/>
          <p:nvPr/>
        </p:nvSpPr>
        <p:spPr>
          <a:xfrm>
            <a:off x="4658051" y="2173794"/>
            <a:ext cx="411438" cy="2559270"/>
          </a:xfrm>
          <a:prstGeom prst="rect">
            <a:avLst/>
          </a:prstGeom>
          <a:noFill/>
          <a:ln w="28575">
            <a:solidFill>
              <a:srgbClr val="EE55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ja-JP" altLang="en-US">
              <a:solidFill>
                <a:prstClr val="white"/>
              </a:solidFill>
            </a:endParaRPr>
          </a:p>
        </p:txBody>
      </p:sp>
      <p:sp>
        <p:nvSpPr>
          <p:cNvPr id="9" name="正方形/長方形 8"/>
          <p:cNvSpPr/>
          <p:nvPr/>
        </p:nvSpPr>
        <p:spPr>
          <a:xfrm>
            <a:off x="491782" y="2314554"/>
            <a:ext cx="4164068" cy="149184"/>
          </a:xfrm>
          <a:prstGeom prst="rect">
            <a:avLst/>
          </a:prstGeom>
          <a:noFill/>
          <a:ln w="28575">
            <a:solidFill>
              <a:srgbClr val="EE55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ja-JP" altLang="en-US">
              <a:solidFill>
                <a:srgbClr val="EE5500"/>
              </a:solidFill>
            </a:endParaRPr>
          </a:p>
        </p:txBody>
      </p:sp>
      <p:sp>
        <p:nvSpPr>
          <p:cNvPr id="10" name="正方形/長方形 9"/>
          <p:cNvSpPr/>
          <p:nvPr/>
        </p:nvSpPr>
        <p:spPr>
          <a:xfrm>
            <a:off x="488397" y="2463738"/>
            <a:ext cx="4160267" cy="841900"/>
          </a:xfrm>
          <a:prstGeom prst="rect">
            <a:avLst/>
          </a:prstGeom>
          <a:noFill/>
          <a:ln w="28575">
            <a:solidFill>
              <a:srgbClr val="EE55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ja-JP" altLang="en-US">
              <a:solidFill>
                <a:prstClr val="white"/>
              </a:solidFill>
            </a:endParaRPr>
          </a:p>
        </p:txBody>
      </p:sp>
      <p:sp>
        <p:nvSpPr>
          <p:cNvPr id="11" name="正方形/長方形 10"/>
          <p:cNvSpPr/>
          <p:nvPr/>
        </p:nvSpPr>
        <p:spPr>
          <a:xfrm>
            <a:off x="506733" y="3305638"/>
            <a:ext cx="4141931" cy="1427426"/>
          </a:xfrm>
          <a:prstGeom prst="rect">
            <a:avLst/>
          </a:prstGeom>
          <a:noFill/>
          <a:ln w="28575">
            <a:solidFill>
              <a:srgbClr val="EE55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ja-JP" altLang="en-US">
              <a:solidFill>
                <a:prstClr val="white"/>
              </a:solidFill>
            </a:endParaRPr>
          </a:p>
        </p:txBody>
      </p:sp>
      <p:sp>
        <p:nvSpPr>
          <p:cNvPr id="14" name="ストライプ矢印 13"/>
          <p:cNvSpPr/>
          <p:nvPr/>
        </p:nvSpPr>
        <p:spPr>
          <a:xfrm rot="5400000">
            <a:off x="7047234" y="3461183"/>
            <a:ext cx="229919" cy="367480"/>
          </a:xfrm>
          <a:prstGeom prst="strip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正方形/長方形 14"/>
          <p:cNvSpPr/>
          <p:nvPr/>
        </p:nvSpPr>
        <p:spPr>
          <a:xfrm>
            <a:off x="5904148" y="2266253"/>
            <a:ext cx="1637911" cy="426764"/>
          </a:xfrm>
          <a:prstGeom prst="rect">
            <a:avLst/>
          </a:prstGeom>
          <a:noFill/>
          <a:ln w="254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 name="正方形/長方形 15"/>
          <p:cNvSpPr/>
          <p:nvPr/>
        </p:nvSpPr>
        <p:spPr>
          <a:xfrm>
            <a:off x="5904148" y="2679762"/>
            <a:ext cx="1637911" cy="830786"/>
          </a:xfrm>
          <a:prstGeom prst="rect">
            <a:avLst/>
          </a:prstGeom>
          <a:noFill/>
          <a:ln w="254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正方形/長方形 16"/>
          <p:cNvSpPr/>
          <p:nvPr/>
        </p:nvSpPr>
        <p:spPr>
          <a:xfrm>
            <a:off x="5904148" y="4023657"/>
            <a:ext cx="1704008" cy="744337"/>
          </a:xfrm>
          <a:prstGeom prst="rect">
            <a:avLst/>
          </a:prstGeom>
          <a:noFill/>
          <a:ln w="254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正方形/長方形 17"/>
          <p:cNvSpPr/>
          <p:nvPr/>
        </p:nvSpPr>
        <p:spPr>
          <a:xfrm>
            <a:off x="5913283" y="4767994"/>
            <a:ext cx="1836204" cy="261309"/>
          </a:xfrm>
          <a:prstGeom prst="rect">
            <a:avLst/>
          </a:prstGeom>
          <a:noFill/>
          <a:ln w="254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 name="テキスト ボックス 18"/>
          <p:cNvSpPr txBox="1"/>
          <p:nvPr/>
        </p:nvSpPr>
        <p:spPr>
          <a:xfrm>
            <a:off x="4663142" y="4722706"/>
            <a:ext cx="415482" cy="369324"/>
          </a:xfrm>
          <a:prstGeom prst="rect">
            <a:avLst/>
          </a:prstGeom>
          <a:noFill/>
        </p:spPr>
        <p:txBody>
          <a:bodyPr wrap="none" lIns="91432" tIns="45716" rIns="91432" bIns="45716" rtlCol="0">
            <a:spAutoFit/>
          </a:bodyPr>
          <a:lstStyle/>
          <a:p>
            <a:pPr defTabSz="914310"/>
            <a:r>
              <a:rPr lang="ja-JP" altLang="en-US" dirty="0">
                <a:solidFill>
                  <a:srgbClr val="EE5500"/>
                </a:solidFill>
              </a:rPr>
              <a:t>⑤</a:t>
            </a:r>
          </a:p>
        </p:txBody>
      </p:sp>
      <p:sp>
        <p:nvSpPr>
          <p:cNvPr id="20" name="正方形/長方形 19"/>
          <p:cNvSpPr/>
          <p:nvPr/>
        </p:nvSpPr>
        <p:spPr>
          <a:xfrm>
            <a:off x="491781" y="2175706"/>
            <a:ext cx="4156883" cy="121190"/>
          </a:xfrm>
          <a:prstGeom prst="rect">
            <a:avLst/>
          </a:prstGeom>
          <a:noFill/>
          <a:ln w="28575">
            <a:solidFill>
              <a:srgbClr val="EE55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ja-JP" altLang="en-US">
              <a:solidFill>
                <a:srgbClr val="EE5500"/>
              </a:solidFill>
            </a:endParaRPr>
          </a:p>
        </p:txBody>
      </p:sp>
      <p:sp>
        <p:nvSpPr>
          <p:cNvPr id="21" name="テキスト ボックス 20"/>
          <p:cNvSpPr txBox="1"/>
          <p:nvPr/>
        </p:nvSpPr>
        <p:spPr>
          <a:xfrm>
            <a:off x="72004" y="4407954"/>
            <a:ext cx="415482" cy="369324"/>
          </a:xfrm>
          <a:prstGeom prst="rect">
            <a:avLst/>
          </a:prstGeom>
          <a:noFill/>
        </p:spPr>
        <p:txBody>
          <a:bodyPr wrap="none" lIns="91432" tIns="45716" rIns="91432" bIns="45716" rtlCol="0">
            <a:spAutoFit/>
          </a:bodyPr>
          <a:lstStyle/>
          <a:p>
            <a:pPr defTabSz="914310"/>
            <a:r>
              <a:rPr lang="ja-JP" altLang="en-US" dirty="0">
                <a:solidFill>
                  <a:srgbClr val="EE5500"/>
                </a:solidFill>
              </a:rPr>
              <a:t>④</a:t>
            </a:r>
          </a:p>
        </p:txBody>
      </p:sp>
      <p:sp>
        <p:nvSpPr>
          <p:cNvPr id="22" name="テキスト ボックス 21"/>
          <p:cNvSpPr txBox="1"/>
          <p:nvPr/>
        </p:nvSpPr>
        <p:spPr>
          <a:xfrm>
            <a:off x="48449" y="3077529"/>
            <a:ext cx="415482" cy="369324"/>
          </a:xfrm>
          <a:prstGeom prst="rect">
            <a:avLst/>
          </a:prstGeom>
          <a:noFill/>
        </p:spPr>
        <p:txBody>
          <a:bodyPr wrap="none" lIns="91432" tIns="45716" rIns="91432" bIns="45716" rtlCol="0">
            <a:spAutoFit/>
          </a:bodyPr>
          <a:lstStyle/>
          <a:p>
            <a:pPr defTabSz="914310"/>
            <a:r>
              <a:rPr lang="ja-JP" altLang="en-US" dirty="0">
                <a:solidFill>
                  <a:srgbClr val="EE5500"/>
                </a:solidFill>
              </a:rPr>
              <a:t>③</a:t>
            </a:r>
          </a:p>
        </p:txBody>
      </p:sp>
      <p:sp>
        <p:nvSpPr>
          <p:cNvPr id="23" name="テキスト ボックス 22"/>
          <p:cNvSpPr txBox="1"/>
          <p:nvPr/>
        </p:nvSpPr>
        <p:spPr>
          <a:xfrm>
            <a:off x="88066" y="1995686"/>
            <a:ext cx="415482" cy="369324"/>
          </a:xfrm>
          <a:prstGeom prst="rect">
            <a:avLst/>
          </a:prstGeom>
          <a:noFill/>
        </p:spPr>
        <p:txBody>
          <a:bodyPr wrap="none" lIns="91432" tIns="45716" rIns="91432" bIns="45716" rtlCol="0">
            <a:spAutoFit/>
          </a:bodyPr>
          <a:lstStyle/>
          <a:p>
            <a:pPr defTabSz="914310"/>
            <a:r>
              <a:rPr lang="ja-JP" altLang="en-US" dirty="0">
                <a:solidFill>
                  <a:srgbClr val="EE5500"/>
                </a:solidFill>
              </a:rPr>
              <a:t>①</a:t>
            </a:r>
          </a:p>
        </p:txBody>
      </p:sp>
      <p:sp>
        <p:nvSpPr>
          <p:cNvPr id="24" name="テキスト ボックス 23"/>
          <p:cNvSpPr txBox="1"/>
          <p:nvPr/>
        </p:nvSpPr>
        <p:spPr>
          <a:xfrm>
            <a:off x="83730" y="2272002"/>
            <a:ext cx="415482" cy="369324"/>
          </a:xfrm>
          <a:prstGeom prst="rect">
            <a:avLst/>
          </a:prstGeom>
          <a:noFill/>
        </p:spPr>
        <p:txBody>
          <a:bodyPr wrap="none" lIns="91432" tIns="45716" rIns="91432" bIns="45716" rtlCol="0">
            <a:spAutoFit/>
          </a:bodyPr>
          <a:lstStyle/>
          <a:p>
            <a:pPr defTabSz="914310"/>
            <a:r>
              <a:rPr lang="ja-JP" altLang="en-US" dirty="0">
                <a:solidFill>
                  <a:srgbClr val="EE5500"/>
                </a:solidFill>
              </a:rPr>
              <a:t>②</a:t>
            </a:r>
          </a:p>
        </p:txBody>
      </p:sp>
      <p:sp>
        <p:nvSpPr>
          <p:cNvPr id="25" name="テキスト ボックス 24"/>
          <p:cNvSpPr txBox="1"/>
          <p:nvPr/>
        </p:nvSpPr>
        <p:spPr>
          <a:xfrm>
            <a:off x="427654" y="1790695"/>
            <a:ext cx="2196191" cy="276999"/>
          </a:xfrm>
          <a:prstGeom prst="rect">
            <a:avLst/>
          </a:prstGeom>
          <a:noFill/>
        </p:spPr>
        <p:txBody>
          <a:bodyPr wrap="square" rtlCol="0">
            <a:spAutoFit/>
          </a:bodyPr>
          <a:lstStyle/>
          <a:p>
            <a:r>
              <a:rPr lang="ja-JP" altLang="en-US" sz="1200" dirty="0">
                <a:solidFill>
                  <a:srgbClr val="008CCF">
                    <a:lumMod val="50000"/>
                  </a:srgbClr>
                </a:solidFill>
              </a:rPr>
              <a:t>＜レイアウト変更可能箇所＞</a:t>
            </a:r>
          </a:p>
        </p:txBody>
      </p:sp>
      <p:sp>
        <p:nvSpPr>
          <p:cNvPr id="26" name="テキスト ボックス 25"/>
          <p:cNvSpPr txBox="1"/>
          <p:nvPr/>
        </p:nvSpPr>
        <p:spPr>
          <a:xfrm>
            <a:off x="5872437" y="1779662"/>
            <a:ext cx="2196191" cy="276999"/>
          </a:xfrm>
          <a:prstGeom prst="rect">
            <a:avLst/>
          </a:prstGeom>
          <a:noFill/>
        </p:spPr>
        <p:txBody>
          <a:bodyPr wrap="square" rtlCol="0">
            <a:spAutoFit/>
          </a:bodyPr>
          <a:lstStyle/>
          <a:p>
            <a:r>
              <a:rPr lang="ja-JP" altLang="en-US" sz="1200">
                <a:solidFill>
                  <a:srgbClr val="008CCF">
                    <a:lumMod val="50000"/>
                  </a:srgbClr>
                </a:solidFill>
              </a:rPr>
              <a:t>■変更例</a:t>
            </a:r>
          </a:p>
        </p:txBody>
      </p:sp>
      <p:sp>
        <p:nvSpPr>
          <p:cNvPr id="27" name="テキスト ボックス 26"/>
          <p:cNvSpPr txBox="1"/>
          <p:nvPr/>
        </p:nvSpPr>
        <p:spPr>
          <a:xfrm>
            <a:off x="7530143" y="2310238"/>
            <a:ext cx="415482" cy="369324"/>
          </a:xfrm>
          <a:prstGeom prst="rect">
            <a:avLst/>
          </a:prstGeom>
          <a:noFill/>
        </p:spPr>
        <p:txBody>
          <a:bodyPr wrap="none" lIns="91432" tIns="45716" rIns="91432" bIns="45716" rtlCol="0">
            <a:spAutoFit/>
          </a:bodyPr>
          <a:lstStyle/>
          <a:p>
            <a:pPr defTabSz="914310"/>
            <a:r>
              <a:rPr lang="ja-JP" altLang="en-US">
                <a:solidFill>
                  <a:srgbClr val="008CCF"/>
                </a:solidFill>
              </a:rPr>
              <a:t>③</a:t>
            </a:r>
          </a:p>
        </p:txBody>
      </p:sp>
      <p:sp>
        <p:nvSpPr>
          <p:cNvPr id="28" name="テキスト ボックス 27"/>
          <p:cNvSpPr txBox="1"/>
          <p:nvPr/>
        </p:nvSpPr>
        <p:spPr>
          <a:xfrm>
            <a:off x="7534986" y="2835497"/>
            <a:ext cx="415482" cy="369324"/>
          </a:xfrm>
          <a:prstGeom prst="rect">
            <a:avLst/>
          </a:prstGeom>
          <a:noFill/>
        </p:spPr>
        <p:txBody>
          <a:bodyPr wrap="none" lIns="91432" tIns="45716" rIns="91432" bIns="45716" rtlCol="0">
            <a:spAutoFit/>
          </a:bodyPr>
          <a:lstStyle/>
          <a:p>
            <a:pPr defTabSz="914310"/>
            <a:r>
              <a:rPr lang="ja-JP" altLang="en-US">
                <a:solidFill>
                  <a:srgbClr val="008CCF"/>
                </a:solidFill>
              </a:rPr>
              <a:t>④</a:t>
            </a:r>
          </a:p>
        </p:txBody>
      </p:sp>
      <p:sp>
        <p:nvSpPr>
          <p:cNvPr id="29" name="テキスト ボックス 28"/>
          <p:cNvSpPr txBox="1"/>
          <p:nvPr/>
        </p:nvSpPr>
        <p:spPr>
          <a:xfrm>
            <a:off x="7560332" y="3975906"/>
            <a:ext cx="415482" cy="369324"/>
          </a:xfrm>
          <a:prstGeom prst="rect">
            <a:avLst/>
          </a:prstGeom>
          <a:noFill/>
        </p:spPr>
        <p:txBody>
          <a:bodyPr wrap="none" lIns="91432" tIns="45716" rIns="91432" bIns="45716" rtlCol="0">
            <a:spAutoFit/>
          </a:bodyPr>
          <a:lstStyle/>
          <a:p>
            <a:pPr defTabSz="914310"/>
            <a:r>
              <a:rPr lang="ja-JP" altLang="en-US">
                <a:solidFill>
                  <a:srgbClr val="008CCF"/>
                </a:solidFill>
              </a:rPr>
              <a:t>④</a:t>
            </a:r>
          </a:p>
        </p:txBody>
      </p:sp>
      <p:pic>
        <p:nvPicPr>
          <p:cNvPr id="31" name="図 30">
            <a:extLst>
              <a:ext uri="{FF2B5EF4-FFF2-40B4-BE49-F238E27FC236}">
                <a16:creationId xmlns:a16="http://schemas.microsoft.com/office/drawing/2014/main" id="{BAA27A95-1A29-5F2E-ABD8-2E07EDB18925}"/>
              </a:ext>
            </a:extLst>
          </p:cNvPr>
          <p:cNvPicPr>
            <a:picLocks noChangeAspect="1"/>
          </p:cNvPicPr>
          <p:nvPr/>
        </p:nvPicPr>
        <p:blipFill>
          <a:blip r:embed="rId3"/>
          <a:stretch>
            <a:fillRect/>
          </a:stretch>
        </p:blipFill>
        <p:spPr>
          <a:xfrm>
            <a:off x="647872" y="2038665"/>
            <a:ext cx="1381318" cy="63086"/>
          </a:xfrm>
          <a:prstGeom prst="rect">
            <a:avLst/>
          </a:prstGeom>
        </p:spPr>
      </p:pic>
    </p:spTree>
    <p:extLst>
      <p:ext uri="{BB962C8B-B14F-4D97-AF65-F5344CB8AC3E}">
        <p14:creationId xmlns:p14="http://schemas.microsoft.com/office/powerpoint/2010/main" val="36562205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角丸四角形 54"/>
          <p:cNvSpPr/>
          <p:nvPr/>
        </p:nvSpPr>
        <p:spPr>
          <a:xfrm>
            <a:off x="3311860" y="3862687"/>
            <a:ext cx="2711579" cy="953953"/>
          </a:xfrm>
          <a:prstGeom prst="roundRect">
            <a:avLst>
              <a:gd name="adj" fmla="val 472"/>
            </a:avLst>
          </a:prstGeom>
          <a:solidFill>
            <a:srgbClr val="FFFFFF"/>
          </a:solidFill>
          <a:ln w="25400" cap="flat" cmpd="sng" algn="ctr">
            <a:solidFill>
              <a:srgbClr val="00A3EC"/>
            </a:solidFill>
            <a:prstDash val="solid"/>
          </a:ln>
          <a:effectLst/>
        </p:spPr>
        <p:txBody>
          <a:bodyPr lIns="91436" tIns="45718" rIns="91436" bIns="4571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endParaRPr>
          </a:p>
        </p:txBody>
      </p:sp>
      <p:sp>
        <p:nvSpPr>
          <p:cNvPr id="53" name="角丸四角形 52"/>
          <p:cNvSpPr/>
          <p:nvPr/>
        </p:nvSpPr>
        <p:spPr>
          <a:xfrm>
            <a:off x="3311855" y="2863065"/>
            <a:ext cx="2711579" cy="953953"/>
          </a:xfrm>
          <a:prstGeom prst="roundRect">
            <a:avLst>
              <a:gd name="adj" fmla="val 472"/>
            </a:avLst>
          </a:prstGeom>
          <a:solidFill>
            <a:srgbClr val="FFFFFF"/>
          </a:solidFill>
          <a:ln w="25400" cap="flat" cmpd="sng" algn="ctr">
            <a:solidFill>
              <a:srgbClr val="00A3EC"/>
            </a:solidFill>
            <a:prstDash val="solid"/>
          </a:ln>
          <a:effectLst/>
        </p:spPr>
        <p:txBody>
          <a:bodyPr lIns="91436" tIns="45718" rIns="91436" bIns="4571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kumimoji="1" lang="ja-JP" altLang="en-US" dirty="0"/>
              <a:t>その他</a:t>
            </a:r>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p:txBody>
          <a:bodyPr/>
          <a:lstStyle/>
          <a:p>
            <a:r>
              <a:rPr lang="ja-JP" altLang="en-US" dirty="0"/>
              <a:t>マイナンバー　安全管理措置への対応</a:t>
            </a:r>
          </a:p>
          <a:p>
            <a:endParaRPr kumimoji="1" lang="ja-JP" altLang="en-US" dirty="0"/>
          </a:p>
        </p:txBody>
      </p:sp>
      <p:sp>
        <p:nvSpPr>
          <p:cNvPr id="6" name="テキスト プレースホルダー 5"/>
          <p:cNvSpPr>
            <a:spLocks noGrp="1"/>
          </p:cNvSpPr>
          <p:nvPr>
            <p:ph type="body" sz="quarter" idx="17"/>
          </p:nvPr>
        </p:nvSpPr>
        <p:spPr/>
        <p:txBody>
          <a:bodyPr/>
          <a:lstStyle/>
          <a:p>
            <a:r>
              <a:rPr lang="ja-JP" altLang="en-US" dirty="0"/>
              <a:t>暗号化されたマイナンバースキーマでアクセス制限を実施 。ログインユーザ単位でメニュー（マイナンバー機能）を制限。マイナンバーはマイナンバー用スキーマ内に暗号化して格納し、通信上のデータはマイナンバー項目の暗号化を実施することで安全性を確保。アクセス監視のログ機能は、ログマネージャを利用</a:t>
            </a:r>
          </a:p>
        </p:txBody>
      </p:sp>
      <p:sp>
        <p:nvSpPr>
          <p:cNvPr id="8" name="角丸四角形 7"/>
          <p:cNvSpPr/>
          <p:nvPr/>
        </p:nvSpPr>
        <p:spPr>
          <a:xfrm>
            <a:off x="3311855" y="1864465"/>
            <a:ext cx="2711579" cy="953953"/>
          </a:xfrm>
          <a:prstGeom prst="roundRect">
            <a:avLst>
              <a:gd name="adj" fmla="val 472"/>
            </a:avLst>
          </a:prstGeom>
          <a:solidFill>
            <a:srgbClr val="FFFFFF"/>
          </a:solidFill>
          <a:ln w="25400" cap="flat" cmpd="sng" algn="ctr">
            <a:solidFill>
              <a:srgbClr val="00A3EC"/>
            </a:solidFill>
            <a:prstDash val="solid"/>
          </a:ln>
          <a:effectLst/>
        </p:spPr>
        <p:txBody>
          <a:bodyPr lIns="91436" tIns="45718" rIns="91436" bIns="4571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endParaRPr>
          </a:p>
        </p:txBody>
      </p:sp>
      <p:sp>
        <p:nvSpPr>
          <p:cNvPr id="9" name="角丸四角形 8"/>
          <p:cNvSpPr/>
          <p:nvPr/>
        </p:nvSpPr>
        <p:spPr>
          <a:xfrm>
            <a:off x="252000" y="1864312"/>
            <a:ext cx="2807832" cy="2952328"/>
          </a:xfrm>
          <a:prstGeom prst="roundRect">
            <a:avLst>
              <a:gd name="adj" fmla="val 472"/>
            </a:avLst>
          </a:prstGeom>
          <a:solidFill>
            <a:srgbClr val="FFFFFF"/>
          </a:solidFill>
          <a:ln w="25400" cap="flat" cmpd="sng" algn="ctr">
            <a:solidFill>
              <a:srgbClr val="00A3EC"/>
            </a:solidFill>
            <a:prstDash val="solid"/>
          </a:ln>
          <a:effectLst/>
        </p:spPr>
        <p:txBody>
          <a:bodyPr lIns="91436" tIns="45718" rIns="91436" bIns="4571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endParaRPr>
          </a:p>
        </p:txBody>
      </p:sp>
      <p:sp>
        <p:nvSpPr>
          <p:cNvPr id="10" name="角丸四角形 9"/>
          <p:cNvSpPr/>
          <p:nvPr/>
        </p:nvSpPr>
        <p:spPr>
          <a:xfrm>
            <a:off x="252000" y="1864312"/>
            <a:ext cx="2807832" cy="287846"/>
          </a:xfrm>
          <a:prstGeom prst="roundRect">
            <a:avLst>
              <a:gd name="adj" fmla="val 0"/>
            </a:avLst>
          </a:prstGeom>
          <a:solidFill>
            <a:srgbClr val="54C2F0"/>
          </a:solidFill>
          <a:ln w="25400" cap="flat" cmpd="sng" algn="ctr">
            <a:noFill/>
            <a:prstDash val="solid"/>
          </a:ln>
          <a:effectLst/>
        </p:spPr>
        <p:txBody>
          <a:bodyPr lIns="91436" tIns="45718" rIns="91436" bIns="45718"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FFFF"/>
                </a:solidFill>
                <a:effectLst/>
                <a:uLnTx/>
                <a:uFillTx/>
              </a:rPr>
              <a:t>管　理</a:t>
            </a:r>
          </a:p>
        </p:txBody>
      </p:sp>
      <p:sp>
        <p:nvSpPr>
          <p:cNvPr id="11" name="Freeform 364"/>
          <p:cNvSpPr>
            <a:spLocks noEditPoints="1"/>
          </p:cNvSpPr>
          <p:nvPr/>
        </p:nvSpPr>
        <p:spPr bwMode="auto">
          <a:xfrm>
            <a:off x="1231755" y="3340476"/>
            <a:ext cx="579131" cy="627806"/>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2" name="テキスト ボックス 11"/>
          <p:cNvSpPr txBox="1"/>
          <p:nvPr/>
        </p:nvSpPr>
        <p:spPr bwMode="black">
          <a:xfrm>
            <a:off x="1277412" y="4077733"/>
            <a:ext cx="626007" cy="213821"/>
          </a:xfrm>
          <a:prstGeom prst="rect">
            <a:avLst/>
          </a:prstGeom>
        </p:spPr>
        <p:txBody>
          <a:bodyPr wrap="none" lIns="0" tIns="0" rIns="0" bIns="0" rtlCol="0" anchor="t" anchorCtr="0">
            <a:noAutofit/>
          </a:bodyPr>
          <a:lstStyle/>
          <a:p>
            <a:pPr algn="ctr" defTabSz="685766">
              <a:defRPr/>
            </a:pPr>
            <a:r>
              <a:rPr kumimoji="0" lang="ja-JP" altLang="en-US" sz="1400" b="1" kern="0" dirty="0">
                <a:solidFill>
                  <a:srgbClr val="00A3EC"/>
                </a:solidFill>
                <a:uFill>
                  <a:solidFill>
                    <a:srgbClr val="FFC000"/>
                  </a:solidFill>
                </a:uFill>
                <a:cs typeface="メイリオ" pitchFamily="50" charset="-128"/>
              </a:rPr>
              <a:t>マイナンバー</a:t>
            </a:r>
            <a:endParaRPr kumimoji="0" lang="en-US" altLang="ja-JP" sz="1400" b="1" kern="0" dirty="0">
              <a:solidFill>
                <a:srgbClr val="00A3EC"/>
              </a:solidFill>
              <a:uFill>
                <a:solidFill>
                  <a:srgbClr val="FFC000"/>
                </a:solidFill>
              </a:uFill>
              <a:cs typeface="メイリオ" pitchFamily="50" charset="-128"/>
            </a:endParaRPr>
          </a:p>
        </p:txBody>
      </p:sp>
      <p:sp>
        <p:nvSpPr>
          <p:cNvPr id="13" name="テキスト ボックス 12"/>
          <p:cNvSpPr txBox="1"/>
          <p:nvPr/>
        </p:nvSpPr>
        <p:spPr bwMode="black">
          <a:xfrm>
            <a:off x="1913496" y="3903275"/>
            <a:ext cx="626007" cy="213821"/>
          </a:xfrm>
          <a:prstGeom prst="rect">
            <a:avLst/>
          </a:prstGeom>
        </p:spPr>
        <p:txBody>
          <a:bodyPr wrap="none" lIns="0" tIns="0" rIns="0" bIns="0" rtlCol="0" anchor="t" anchorCtr="0">
            <a:noAutofit/>
          </a:bodyPr>
          <a:lstStyle/>
          <a:p>
            <a:pPr algn="ctr" defTabSz="685766">
              <a:defRPr/>
            </a:pPr>
            <a:r>
              <a:rPr kumimoji="0" lang="ja-JP" altLang="en-US" sz="1200" b="1" kern="0" dirty="0">
                <a:solidFill>
                  <a:srgbClr val="00A3EC"/>
                </a:solidFill>
                <a:uFill>
                  <a:solidFill>
                    <a:srgbClr val="FFC000"/>
                  </a:solidFill>
                </a:uFill>
                <a:cs typeface="メイリオ" pitchFamily="50" charset="-128"/>
              </a:rPr>
              <a:t>暗号化</a:t>
            </a:r>
            <a:endParaRPr kumimoji="0" lang="en-US" altLang="ja-JP" sz="1200" b="1" kern="0" dirty="0">
              <a:solidFill>
                <a:srgbClr val="00A3EC"/>
              </a:solidFill>
              <a:uFill>
                <a:solidFill>
                  <a:srgbClr val="FFC000"/>
                </a:solidFill>
              </a:uFill>
              <a:cs typeface="メイリオ" pitchFamily="50" charset="-128"/>
            </a:endParaRPr>
          </a:p>
        </p:txBody>
      </p:sp>
      <p:sp>
        <p:nvSpPr>
          <p:cNvPr id="14" name="Freeform 438"/>
          <p:cNvSpPr>
            <a:spLocks noEditPoints="1"/>
          </p:cNvSpPr>
          <p:nvPr/>
        </p:nvSpPr>
        <p:spPr bwMode="auto">
          <a:xfrm>
            <a:off x="2062914" y="3448488"/>
            <a:ext cx="348846" cy="416868"/>
          </a:xfrm>
          <a:custGeom>
            <a:avLst/>
            <a:gdLst>
              <a:gd name="T0" fmla="*/ 196 w 662"/>
              <a:gd name="T1" fmla="*/ 247 h 922"/>
              <a:gd name="T2" fmla="*/ 198 w 662"/>
              <a:gd name="T3" fmla="*/ 220 h 922"/>
              <a:gd name="T4" fmla="*/ 207 w 662"/>
              <a:gd name="T5" fmla="*/ 194 h 922"/>
              <a:gd name="T6" fmla="*/ 219 w 662"/>
              <a:gd name="T7" fmla="*/ 172 h 922"/>
              <a:gd name="T8" fmla="*/ 235 w 662"/>
              <a:gd name="T9" fmla="*/ 151 h 922"/>
              <a:gd name="T10" fmla="*/ 256 w 662"/>
              <a:gd name="T11" fmla="*/ 134 h 922"/>
              <a:gd name="T12" fmla="*/ 279 w 662"/>
              <a:gd name="T13" fmla="*/ 122 h 922"/>
              <a:gd name="T14" fmla="*/ 304 w 662"/>
              <a:gd name="T15" fmla="*/ 114 h 922"/>
              <a:gd name="T16" fmla="*/ 331 w 662"/>
              <a:gd name="T17" fmla="*/ 112 h 922"/>
              <a:gd name="T18" fmla="*/ 344 w 662"/>
              <a:gd name="T19" fmla="*/ 112 h 922"/>
              <a:gd name="T20" fmla="*/ 372 w 662"/>
              <a:gd name="T21" fmla="*/ 118 h 922"/>
              <a:gd name="T22" fmla="*/ 396 w 662"/>
              <a:gd name="T23" fmla="*/ 128 h 922"/>
              <a:gd name="T24" fmla="*/ 418 w 662"/>
              <a:gd name="T25" fmla="*/ 143 h 922"/>
              <a:gd name="T26" fmla="*/ 436 w 662"/>
              <a:gd name="T27" fmla="*/ 161 h 922"/>
              <a:gd name="T28" fmla="*/ 450 w 662"/>
              <a:gd name="T29" fmla="*/ 182 h 922"/>
              <a:gd name="T30" fmla="*/ 461 w 662"/>
              <a:gd name="T31" fmla="*/ 206 h 922"/>
              <a:gd name="T32" fmla="*/ 467 w 662"/>
              <a:gd name="T33" fmla="*/ 233 h 922"/>
              <a:gd name="T34" fmla="*/ 467 w 662"/>
              <a:gd name="T35" fmla="*/ 388 h 922"/>
              <a:gd name="T36" fmla="*/ 578 w 662"/>
              <a:gd name="T37" fmla="*/ 247 h 922"/>
              <a:gd name="T38" fmla="*/ 577 w 662"/>
              <a:gd name="T39" fmla="*/ 222 h 922"/>
              <a:gd name="T40" fmla="*/ 568 w 662"/>
              <a:gd name="T41" fmla="*/ 174 h 922"/>
              <a:gd name="T42" fmla="*/ 548 w 662"/>
              <a:gd name="T43" fmla="*/ 130 h 922"/>
              <a:gd name="T44" fmla="*/ 522 w 662"/>
              <a:gd name="T45" fmla="*/ 90 h 922"/>
              <a:gd name="T46" fmla="*/ 488 w 662"/>
              <a:gd name="T47" fmla="*/ 56 h 922"/>
              <a:gd name="T48" fmla="*/ 449 w 662"/>
              <a:gd name="T49" fmla="*/ 29 h 922"/>
              <a:gd name="T50" fmla="*/ 404 w 662"/>
              <a:gd name="T51" fmla="*/ 11 h 922"/>
              <a:gd name="T52" fmla="*/ 356 w 662"/>
              <a:gd name="T53" fmla="*/ 1 h 922"/>
              <a:gd name="T54" fmla="*/ 331 w 662"/>
              <a:gd name="T55" fmla="*/ 0 h 922"/>
              <a:gd name="T56" fmla="*/ 281 w 662"/>
              <a:gd name="T57" fmla="*/ 5 h 922"/>
              <a:gd name="T58" fmla="*/ 235 w 662"/>
              <a:gd name="T59" fmla="*/ 19 h 922"/>
              <a:gd name="T60" fmla="*/ 193 w 662"/>
              <a:gd name="T61" fmla="*/ 42 h 922"/>
              <a:gd name="T62" fmla="*/ 156 w 662"/>
              <a:gd name="T63" fmla="*/ 72 h 922"/>
              <a:gd name="T64" fmla="*/ 126 w 662"/>
              <a:gd name="T65" fmla="*/ 109 h 922"/>
              <a:gd name="T66" fmla="*/ 103 w 662"/>
              <a:gd name="T67" fmla="*/ 151 h 922"/>
              <a:gd name="T68" fmla="*/ 89 w 662"/>
              <a:gd name="T69" fmla="*/ 197 h 922"/>
              <a:gd name="T70" fmla="*/ 84 w 662"/>
              <a:gd name="T71" fmla="*/ 247 h 922"/>
              <a:gd name="T72" fmla="*/ 196 w 662"/>
              <a:gd name="T73" fmla="*/ 388 h 922"/>
              <a:gd name="T74" fmla="*/ 0 w 662"/>
              <a:gd name="T75" fmla="*/ 455 h 922"/>
              <a:gd name="T76" fmla="*/ 662 w 662"/>
              <a:gd name="T77" fmla="*/ 922 h 922"/>
              <a:gd name="T78" fmla="*/ 0 w 662"/>
              <a:gd name="T79" fmla="*/ 455 h 922"/>
              <a:gd name="T80" fmla="*/ 372 w 662"/>
              <a:gd name="T81" fmla="*/ 695 h 922"/>
              <a:gd name="T82" fmla="*/ 361 w 662"/>
              <a:gd name="T83" fmla="*/ 712 h 922"/>
              <a:gd name="T84" fmla="*/ 356 w 662"/>
              <a:gd name="T85" fmla="*/ 731 h 922"/>
              <a:gd name="T86" fmla="*/ 305 w 662"/>
              <a:gd name="T87" fmla="*/ 782 h 922"/>
              <a:gd name="T88" fmla="*/ 305 w 662"/>
              <a:gd name="T89" fmla="*/ 731 h 922"/>
              <a:gd name="T90" fmla="*/ 301 w 662"/>
              <a:gd name="T91" fmla="*/ 712 h 922"/>
              <a:gd name="T92" fmla="*/ 291 w 662"/>
              <a:gd name="T93" fmla="*/ 695 h 922"/>
              <a:gd name="T94" fmla="*/ 282 w 662"/>
              <a:gd name="T95" fmla="*/ 686 h 922"/>
              <a:gd name="T96" fmla="*/ 273 w 662"/>
              <a:gd name="T97" fmla="*/ 664 h 922"/>
              <a:gd name="T98" fmla="*/ 271 w 662"/>
              <a:gd name="T99" fmla="*/ 650 h 922"/>
              <a:gd name="T100" fmla="*/ 276 w 662"/>
              <a:gd name="T101" fmla="*/ 628 h 922"/>
              <a:gd name="T102" fmla="*/ 288 w 662"/>
              <a:gd name="T103" fmla="*/ 608 h 922"/>
              <a:gd name="T104" fmla="*/ 307 w 662"/>
              <a:gd name="T105" fmla="*/ 595 h 922"/>
              <a:gd name="T106" fmla="*/ 331 w 662"/>
              <a:gd name="T107" fmla="*/ 590 h 922"/>
              <a:gd name="T108" fmla="*/ 343 w 662"/>
              <a:gd name="T109" fmla="*/ 592 h 922"/>
              <a:gd name="T110" fmla="*/ 365 w 662"/>
              <a:gd name="T111" fmla="*/ 601 h 922"/>
              <a:gd name="T112" fmla="*/ 382 w 662"/>
              <a:gd name="T113" fmla="*/ 617 h 922"/>
              <a:gd name="T114" fmla="*/ 390 w 662"/>
              <a:gd name="T115" fmla="*/ 638 h 922"/>
              <a:gd name="T116" fmla="*/ 391 w 662"/>
              <a:gd name="T117" fmla="*/ 650 h 922"/>
              <a:gd name="T118" fmla="*/ 386 w 662"/>
              <a:gd name="T119" fmla="*/ 676 h 922"/>
              <a:gd name="T120" fmla="*/ 372 w 662"/>
              <a:gd name="T121" fmla="*/ 69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2" h="922">
                <a:moveTo>
                  <a:pt x="196" y="247"/>
                </a:moveTo>
                <a:lnTo>
                  <a:pt x="196" y="247"/>
                </a:lnTo>
                <a:lnTo>
                  <a:pt x="196" y="233"/>
                </a:lnTo>
                <a:lnTo>
                  <a:pt x="198" y="220"/>
                </a:lnTo>
                <a:lnTo>
                  <a:pt x="202" y="206"/>
                </a:lnTo>
                <a:lnTo>
                  <a:pt x="207" y="194"/>
                </a:lnTo>
                <a:lnTo>
                  <a:pt x="211" y="182"/>
                </a:lnTo>
                <a:lnTo>
                  <a:pt x="219" y="172"/>
                </a:lnTo>
                <a:lnTo>
                  <a:pt x="227" y="161"/>
                </a:lnTo>
                <a:lnTo>
                  <a:pt x="235" y="151"/>
                </a:lnTo>
                <a:lnTo>
                  <a:pt x="245" y="143"/>
                </a:lnTo>
                <a:lnTo>
                  <a:pt x="256" y="134"/>
                </a:lnTo>
                <a:lnTo>
                  <a:pt x="267" y="128"/>
                </a:lnTo>
                <a:lnTo>
                  <a:pt x="279" y="122"/>
                </a:lnTo>
                <a:lnTo>
                  <a:pt x="291" y="118"/>
                </a:lnTo>
                <a:lnTo>
                  <a:pt x="304" y="114"/>
                </a:lnTo>
                <a:lnTo>
                  <a:pt x="317" y="112"/>
                </a:lnTo>
                <a:lnTo>
                  <a:pt x="331" y="112"/>
                </a:lnTo>
                <a:lnTo>
                  <a:pt x="331" y="112"/>
                </a:lnTo>
                <a:lnTo>
                  <a:pt x="344" y="112"/>
                </a:lnTo>
                <a:lnTo>
                  <a:pt x="359" y="114"/>
                </a:lnTo>
                <a:lnTo>
                  <a:pt x="372" y="118"/>
                </a:lnTo>
                <a:lnTo>
                  <a:pt x="384" y="122"/>
                </a:lnTo>
                <a:lnTo>
                  <a:pt x="396" y="128"/>
                </a:lnTo>
                <a:lnTo>
                  <a:pt x="407" y="134"/>
                </a:lnTo>
                <a:lnTo>
                  <a:pt x="418" y="143"/>
                </a:lnTo>
                <a:lnTo>
                  <a:pt x="427" y="151"/>
                </a:lnTo>
                <a:lnTo>
                  <a:pt x="436" y="161"/>
                </a:lnTo>
                <a:lnTo>
                  <a:pt x="444" y="172"/>
                </a:lnTo>
                <a:lnTo>
                  <a:pt x="450" y="182"/>
                </a:lnTo>
                <a:lnTo>
                  <a:pt x="456" y="194"/>
                </a:lnTo>
                <a:lnTo>
                  <a:pt x="461" y="206"/>
                </a:lnTo>
                <a:lnTo>
                  <a:pt x="464" y="220"/>
                </a:lnTo>
                <a:lnTo>
                  <a:pt x="467" y="233"/>
                </a:lnTo>
                <a:lnTo>
                  <a:pt x="467" y="247"/>
                </a:lnTo>
                <a:lnTo>
                  <a:pt x="467" y="388"/>
                </a:lnTo>
                <a:lnTo>
                  <a:pt x="578" y="388"/>
                </a:lnTo>
                <a:lnTo>
                  <a:pt x="578" y="247"/>
                </a:lnTo>
                <a:lnTo>
                  <a:pt x="578" y="247"/>
                </a:lnTo>
                <a:lnTo>
                  <a:pt x="577" y="222"/>
                </a:lnTo>
                <a:lnTo>
                  <a:pt x="574" y="197"/>
                </a:lnTo>
                <a:lnTo>
                  <a:pt x="568" y="174"/>
                </a:lnTo>
                <a:lnTo>
                  <a:pt x="559" y="151"/>
                </a:lnTo>
                <a:lnTo>
                  <a:pt x="548" y="130"/>
                </a:lnTo>
                <a:lnTo>
                  <a:pt x="536" y="109"/>
                </a:lnTo>
                <a:lnTo>
                  <a:pt x="522" y="90"/>
                </a:lnTo>
                <a:lnTo>
                  <a:pt x="506" y="72"/>
                </a:lnTo>
                <a:lnTo>
                  <a:pt x="488" y="56"/>
                </a:lnTo>
                <a:lnTo>
                  <a:pt x="469" y="42"/>
                </a:lnTo>
                <a:lnTo>
                  <a:pt x="449" y="29"/>
                </a:lnTo>
                <a:lnTo>
                  <a:pt x="427" y="19"/>
                </a:lnTo>
                <a:lnTo>
                  <a:pt x="404" y="11"/>
                </a:lnTo>
                <a:lnTo>
                  <a:pt x="380" y="5"/>
                </a:lnTo>
                <a:lnTo>
                  <a:pt x="356" y="1"/>
                </a:lnTo>
                <a:lnTo>
                  <a:pt x="331" y="0"/>
                </a:lnTo>
                <a:lnTo>
                  <a:pt x="331" y="0"/>
                </a:lnTo>
                <a:lnTo>
                  <a:pt x="306" y="1"/>
                </a:lnTo>
                <a:lnTo>
                  <a:pt x="281" y="5"/>
                </a:lnTo>
                <a:lnTo>
                  <a:pt x="258" y="11"/>
                </a:lnTo>
                <a:lnTo>
                  <a:pt x="235" y="19"/>
                </a:lnTo>
                <a:lnTo>
                  <a:pt x="214" y="29"/>
                </a:lnTo>
                <a:lnTo>
                  <a:pt x="193" y="42"/>
                </a:lnTo>
                <a:lnTo>
                  <a:pt x="174" y="56"/>
                </a:lnTo>
                <a:lnTo>
                  <a:pt x="156" y="72"/>
                </a:lnTo>
                <a:lnTo>
                  <a:pt x="141" y="90"/>
                </a:lnTo>
                <a:lnTo>
                  <a:pt x="126" y="109"/>
                </a:lnTo>
                <a:lnTo>
                  <a:pt x="113" y="130"/>
                </a:lnTo>
                <a:lnTo>
                  <a:pt x="103" y="151"/>
                </a:lnTo>
                <a:lnTo>
                  <a:pt x="95" y="174"/>
                </a:lnTo>
                <a:lnTo>
                  <a:pt x="89" y="197"/>
                </a:lnTo>
                <a:lnTo>
                  <a:pt x="85" y="222"/>
                </a:lnTo>
                <a:lnTo>
                  <a:pt x="84" y="247"/>
                </a:lnTo>
                <a:lnTo>
                  <a:pt x="84" y="388"/>
                </a:lnTo>
                <a:lnTo>
                  <a:pt x="196" y="388"/>
                </a:lnTo>
                <a:lnTo>
                  <a:pt x="196" y="247"/>
                </a:lnTo>
                <a:close/>
                <a:moveTo>
                  <a:pt x="0" y="455"/>
                </a:moveTo>
                <a:lnTo>
                  <a:pt x="0" y="922"/>
                </a:lnTo>
                <a:lnTo>
                  <a:pt x="662" y="922"/>
                </a:lnTo>
                <a:lnTo>
                  <a:pt x="662" y="455"/>
                </a:lnTo>
                <a:lnTo>
                  <a:pt x="0" y="455"/>
                </a:lnTo>
                <a:close/>
                <a:moveTo>
                  <a:pt x="372" y="695"/>
                </a:moveTo>
                <a:lnTo>
                  <a:pt x="372" y="695"/>
                </a:lnTo>
                <a:lnTo>
                  <a:pt x="366" y="703"/>
                </a:lnTo>
                <a:lnTo>
                  <a:pt x="361" y="712"/>
                </a:lnTo>
                <a:lnTo>
                  <a:pt x="358" y="721"/>
                </a:lnTo>
                <a:lnTo>
                  <a:pt x="356" y="731"/>
                </a:lnTo>
                <a:lnTo>
                  <a:pt x="356" y="782"/>
                </a:lnTo>
                <a:lnTo>
                  <a:pt x="305" y="782"/>
                </a:lnTo>
                <a:lnTo>
                  <a:pt x="305" y="731"/>
                </a:lnTo>
                <a:lnTo>
                  <a:pt x="305" y="731"/>
                </a:lnTo>
                <a:lnTo>
                  <a:pt x="305" y="721"/>
                </a:lnTo>
                <a:lnTo>
                  <a:pt x="301" y="712"/>
                </a:lnTo>
                <a:lnTo>
                  <a:pt x="297" y="703"/>
                </a:lnTo>
                <a:lnTo>
                  <a:pt x="291" y="695"/>
                </a:lnTo>
                <a:lnTo>
                  <a:pt x="291" y="695"/>
                </a:lnTo>
                <a:lnTo>
                  <a:pt x="282" y="686"/>
                </a:lnTo>
                <a:lnTo>
                  <a:pt x="276" y="676"/>
                </a:lnTo>
                <a:lnTo>
                  <a:pt x="273" y="664"/>
                </a:lnTo>
                <a:lnTo>
                  <a:pt x="271" y="650"/>
                </a:lnTo>
                <a:lnTo>
                  <a:pt x="271" y="650"/>
                </a:lnTo>
                <a:lnTo>
                  <a:pt x="273" y="638"/>
                </a:lnTo>
                <a:lnTo>
                  <a:pt x="276" y="628"/>
                </a:lnTo>
                <a:lnTo>
                  <a:pt x="281" y="617"/>
                </a:lnTo>
                <a:lnTo>
                  <a:pt x="288" y="608"/>
                </a:lnTo>
                <a:lnTo>
                  <a:pt x="298" y="601"/>
                </a:lnTo>
                <a:lnTo>
                  <a:pt x="307" y="595"/>
                </a:lnTo>
                <a:lnTo>
                  <a:pt x="319" y="592"/>
                </a:lnTo>
                <a:lnTo>
                  <a:pt x="331" y="590"/>
                </a:lnTo>
                <a:lnTo>
                  <a:pt x="331" y="590"/>
                </a:lnTo>
                <a:lnTo>
                  <a:pt x="343" y="592"/>
                </a:lnTo>
                <a:lnTo>
                  <a:pt x="355" y="595"/>
                </a:lnTo>
                <a:lnTo>
                  <a:pt x="365" y="601"/>
                </a:lnTo>
                <a:lnTo>
                  <a:pt x="374" y="608"/>
                </a:lnTo>
                <a:lnTo>
                  <a:pt x="382" y="617"/>
                </a:lnTo>
                <a:lnTo>
                  <a:pt x="386" y="628"/>
                </a:lnTo>
                <a:lnTo>
                  <a:pt x="390" y="638"/>
                </a:lnTo>
                <a:lnTo>
                  <a:pt x="391" y="650"/>
                </a:lnTo>
                <a:lnTo>
                  <a:pt x="391" y="650"/>
                </a:lnTo>
                <a:lnTo>
                  <a:pt x="390" y="664"/>
                </a:lnTo>
                <a:lnTo>
                  <a:pt x="386" y="676"/>
                </a:lnTo>
                <a:lnTo>
                  <a:pt x="380" y="686"/>
                </a:lnTo>
                <a:lnTo>
                  <a:pt x="372" y="695"/>
                </a:lnTo>
                <a:lnTo>
                  <a:pt x="372" y="695"/>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5" name="テキスト ボックス 14"/>
          <p:cNvSpPr txBox="1"/>
          <p:nvPr/>
        </p:nvSpPr>
        <p:spPr bwMode="black">
          <a:xfrm>
            <a:off x="503548" y="4364898"/>
            <a:ext cx="2304256" cy="369332"/>
          </a:xfrm>
          <a:prstGeom prst="rect">
            <a:avLst/>
          </a:prstGeom>
        </p:spPr>
        <p:txBody>
          <a:bodyPr wrap="square" lIns="0" tIns="0" rIns="0" bIns="0" rtlCol="0" anchor="t" anchorCtr="0">
            <a:spAutoFit/>
          </a:bodyPr>
          <a:lstStyle/>
          <a:p>
            <a:pPr algn="ctr" defTabSz="685766">
              <a:defRPr/>
            </a:pPr>
            <a:r>
              <a:rPr kumimoji="0" lang="ja-JP" altLang="en-US" sz="1200" b="1" kern="0" dirty="0">
                <a:solidFill>
                  <a:prstClr val="black"/>
                </a:solidFill>
                <a:uFill>
                  <a:solidFill>
                    <a:srgbClr val="FFC000"/>
                  </a:solidFill>
                </a:uFill>
                <a:cs typeface="メイリオ" pitchFamily="50" charset="-128"/>
              </a:rPr>
              <a:t>マイナンバーの関係する画面は</a:t>
            </a:r>
            <a:endParaRPr kumimoji="0" lang="en-US" altLang="ja-JP" sz="1200" b="1" kern="0" dirty="0">
              <a:solidFill>
                <a:prstClr val="black"/>
              </a:solidFill>
              <a:uFill>
                <a:solidFill>
                  <a:srgbClr val="FFC000"/>
                </a:solidFill>
              </a:uFill>
              <a:cs typeface="メイリオ" pitchFamily="50" charset="-128"/>
            </a:endParaRPr>
          </a:p>
          <a:p>
            <a:pPr algn="ctr" defTabSz="685766">
              <a:defRPr/>
            </a:pPr>
            <a:r>
              <a:rPr kumimoji="0" lang="ja-JP" altLang="en-US" sz="1200" b="1" kern="0" dirty="0">
                <a:solidFill>
                  <a:prstClr val="black"/>
                </a:solidFill>
                <a:uFill>
                  <a:solidFill>
                    <a:srgbClr val="FFC000"/>
                  </a:solidFill>
                </a:uFill>
                <a:cs typeface="メイリオ" pitchFamily="50" charset="-128"/>
              </a:rPr>
              <a:t>管理者パスワードが必要</a:t>
            </a:r>
            <a:endParaRPr kumimoji="0" lang="en-US" altLang="ja-JP" sz="1200" b="1" kern="0" dirty="0">
              <a:solidFill>
                <a:prstClr val="black"/>
              </a:solidFill>
              <a:uFill>
                <a:solidFill>
                  <a:srgbClr val="FFC000"/>
                </a:solidFill>
              </a:uFill>
              <a:cs typeface="メイリオ" pitchFamily="50" charset="-128"/>
            </a:endParaRPr>
          </a:p>
        </p:txBody>
      </p:sp>
      <p:grpSp>
        <p:nvGrpSpPr>
          <p:cNvPr id="16" name="グループ化 525"/>
          <p:cNvGrpSpPr/>
          <p:nvPr/>
        </p:nvGrpSpPr>
        <p:grpSpPr>
          <a:xfrm>
            <a:off x="665344" y="2274252"/>
            <a:ext cx="504056" cy="526164"/>
            <a:chOff x="3784104" y="1923678"/>
            <a:chExt cx="381000" cy="381000"/>
          </a:xfrm>
          <a:solidFill>
            <a:srgbClr val="54C2F0"/>
          </a:solidFill>
        </p:grpSpPr>
        <p:sp>
          <p:nvSpPr>
            <p:cNvPr id="17" name="Freeform 560"/>
            <p:cNvSpPr>
              <a:spLocks/>
            </p:cNvSpPr>
            <p:nvPr/>
          </p:nvSpPr>
          <p:spPr bwMode="auto">
            <a:xfrm>
              <a:off x="3873004" y="2253878"/>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8"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grpSp>
      <p:sp>
        <p:nvSpPr>
          <p:cNvPr id="19" name="テキスト ボックス 18"/>
          <p:cNvSpPr txBox="1"/>
          <p:nvPr/>
        </p:nvSpPr>
        <p:spPr bwMode="black">
          <a:xfrm>
            <a:off x="503548" y="2836420"/>
            <a:ext cx="732780" cy="184666"/>
          </a:xfrm>
          <a:prstGeom prst="rect">
            <a:avLst/>
          </a:prstGeom>
        </p:spPr>
        <p:txBody>
          <a:bodyPr wrap="square" lIns="0" tIns="0" rIns="0" bIns="0" rtlCol="0" anchor="t" anchorCtr="0">
            <a:spAutoFit/>
          </a:bodyPr>
          <a:lstStyle/>
          <a:p>
            <a:pPr algn="ctr" defTabSz="685766">
              <a:defRPr/>
            </a:pPr>
            <a:r>
              <a:rPr kumimoji="0" lang="ja-JP" altLang="en-US" sz="1200" kern="0" dirty="0">
                <a:solidFill>
                  <a:prstClr val="black"/>
                </a:solidFill>
                <a:uFill>
                  <a:solidFill>
                    <a:srgbClr val="FFC000"/>
                  </a:solidFill>
                </a:uFill>
                <a:cs typeface="メイリオ" pitchFamily="50" charset="-128"/>
              </a:rPr>
              <a:t>画面</a:t>
            </a:r>
            <a:r>
              <a:rPr kumimoji="0" lang="ja-JP" altLang="en-US" sz="1000" kern="0" dirty="0">
                <a:solidFill>
                  <a:prstClr val="black"/>
                </a:solidFill>
                <a:uFill>
                  <a:solidFill>
                    <a:srgbClr val="FFC000"/>
                  </a:solidFill>
                </a:uFill>
                <a:cs typeface="メイリオ" pitchFamily="50" charset="-128"/>
              </a:rPr>
              <a:t>編集</a:t>
            </a:r>
            <a:endParaRPr kumimoji="0" lang="en-US" altLang="ja-JP" sz="1000" kern="0" dirty="0">
              <a:solidFill>
                <a:prstClr val="black"/>
              </a:solidFill>
              <a:uFill>
                <a:solidFill>
                  <a:srgbClr val="FFC000"/>
                </a:solidFill>
              </a:uFill>
              <a:cs typeface="メイリオ" pitchFamily="50" charset="-128"/>
            </a:endParaRPr>
          </a:p>
        </p:txBody>
      </p:sp>
      <p:sp>
        <p:nvSpPr>
          <p:cNvPr id="20" name="テキスト ボックス 19"/>
          <p:cNvSpPr txBox="1"/>
          <p:nvPr/>
        </p:nvSpPr>
        <p:spPr bwMode="black">
          <a:xfrm>
            <a:off x="1750988" y="2836420"/>
            <a:ext cx="1092820" cy="153888"/>
          </a:xfrm>
          <a:prstGeom prst="rect">
            <a:avLst/>
          </a:prstGeom>
        </p:spPr>
        <p:txBody>
          <a:bodyPr wrap="square" lIns="0" tIns="0" rIns="0" bIns="0" rtlCol="0" anchor="t" anchorCtr="0">
            <a:spAutoFit/>
          </a:bodyPr>
          <a:lstStyle/>
          <a:p>
            <a:pPr algn="ctr" defTabSz="685766">
              <a:defRPr/>
            </a:pPr>
            <a:r>
              <a:rPr kumimoji="0" lang="ja-JP" altLang="en-US" sz="1000" kern="0" dirty="0">
                <a:solidFill>
                  <a:prstClr val="black"/>
                </a:solidFill>
                <a:uFill>
                  <a:solidFill>
                    <a:srgbClr val="FFC000"/>
                  </a:solidFill>
                </a:uFill>
                <a:cs typeface="メイリオ" pitchFamily="50" charset="-128"/>
              </a:rPr>
              <a:t>チェックリスト</a:t>
            </a:r>
            <a:endParaRPr kumimoji="0" lang="en-US" altLang="ja-JP" sz="1000" kern="0" dirty="0">
              <a:solidFill>
                <a:prstClr val="black"/>
              </a:solidFill>
              <a:uFill>
                <a:solidFill>
                  <a:srgbClr val="FFC000"/>
                </a:solidFill>
              </a:uFill>
              <a:cs typeface="メイリオ" pitchFamily="50" charset="-128"/>
            </a:endParaRPr>
          </a:p>
        </p:txBody>
      </p:sp>
      <p:sp>
        <p:nvSpPr>
          <p:cNvPr id="21" name="Freeform 393"/>
          <p:cNvSpPr>
            <a:spLocks noEditPoints="1"/>
          </p:cNvSpPr>
          <p:nvPr/>
        </p:nvSpPr>
        <p:spPr bwMode="auto">
          <a:xfrm>
            <a:off x="2087720" y="2260356"/>
            <a:ext cx="468056" cy="540060"/>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2" name="右矢印 21"/>
          <p:cNvSpPr/>
          <p:nvPr/>
        </p:nvSpPr>
        <p:spPr bwMode="gray">
          <a:xfrm rot="18714056">
            <a:off x="1949532" y="2935194"/>
            <a:ext cx="361473" cy="432048"/>
          </a:xfrm>
          <a:prstGeom prst="rightArrow">
            <a:avLst/>
          </a:prstGeom>
          <a:solidFill>
            <a:srgbClr val="54C2F0"/>
          </a:solidFill>
          <a:ln w="9525" cap="flat" cmpd="sng" algn="ctr">
            <a:noFill/>
            <a:prstDash val="solid"/>
            <a:headEnd/>
            <a:tailEnd/>
          </a:ln>
          <a:effectLst/>
        </p:spPr>
        <p:txBody>
          <a:bodyPr wrap="none"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lumMod val="75000"/>
                  <a:lumOff val="25000"/>
                </a:prstClr>
              </a:solidFill>
              <a:effectLst/>
              <a:uLnTx/>
              <a:uFillTx/>
              <a:latin typeface="HGP創英角ｺﾞｼｯｸUB" pitchFamily="50" charset="-128"/>
              <a:ea typeface="HGP創英角ｺﾞｼｯｸUB" pitchFamily="50" charset="-128"/>
              <a:cs typeface="+mn-cs"/>
            </a:endParaRPr>
          </a:p>
        </p:txBody>
      </p:sp>
      <p:sp>
        <p:nvSpPr>
          <p:cNvPr id="23" name="右矢印 22"/>
          <p:cNvSpPr/>
          <p:nvPr/>
        </p:nvSpPr>
        <p:spPr bwMode="gray">
          <a:xfrm rot="3182187">
            <a:off x="1001812" y="2972612"/>
            <a:ext cx="376238" cy="432048"/>
          </a:xfrm>
          <a:prstGeom prst="rightArrow">
            <a:avLst/>
          </a:prstGeom>
          <a:solidFill>
            <a:srgbClr val="54C2F0"/>
          </a:solidFill>
          <a:ln w="9525" cap="flat" cmpd="sng" algn="ctr">
            <a:noFill/>
            <a:prstDash val="solid"/>
            <a:headEnd/>
            <a:tailEnd/>
          </a:ln>
          <a:effectLst/>
        </p:spPr>
        <p:txBody>
          <a:bodyPr wrap="none"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lumMod val="75000"/>
                  <a:lumOff val="25000"/>
                </a:prstClr>
              </a:solidFill>
              <a:effectLst/>
              <a:uLnTx/>
              <a:uFillTx/>
              <a:latin typeface="HGP創英角ｺﾞｼｯｸUB" pitchFamily="50" charset="-128"/>
              <a:ea typeface="HGP創英角ｺﾞｼｯｸUB" pitchFamily="50" charset="-128"/>
              <a:cs typeface="+mn-cs"/>
            </a:endParaRPr>
          </a:p>
        </p:txBody>
      </p:sp>
      <p:sp>
        <p:nvSpPr>
          <p:cNvPr id="24" name="テキスト ボックス 23"/>
          <p:cNvSpPr txBox="1"/>
          <p:nvPr/>
        </p:nvSpPr>
        <p:spPr bwMode="black">
          <a:xfrm>
            <a:off x="4254428" y="2268486"/>
            <a:ext cx="1692188" cy="369332"/>
          </a:xfrm>
          <a:prstGeom prst="rect">
            <a:avLst/>
          </a:prstGeom>
        </p:spPr>
        <p:txBody>
          <a:bodyPr wrap="square" lIns="0" tIns="0" rIns="0" bIns="0" rtlCol="0" anchor="t" anchorCtr="0">
            <a:spAutoFit/>
          </a:bodyPr>
          <a:lstStyle/>
          <a:p>
            <a:pPr algn="ctr" defTabSz="685766">
              <a:defRPr/>
            </a:pPr>
            <a:r>
              <a:rPr kumimoji="0" lang="ja-JP" altLang="en-US" sz="1200" b="1" kern="0" dirty="0">
                <a:solidFill>
                  <a:prstClr val="black"/>
                </a:solidFill>
                <a:uFill>
                  <a:solidFill>
                    <a:srgbClr val="FFC000"/>
                  </a:solidFill>
                </a:uFill>
                <a:cs typeface="メイリオ" pitchFamily="50" charset="-128"/>
              </a:rPr>
              <a:t>マイナンバーの表示には管理者パスワードが必要</a:t>
            </a:r>
            <a:endParaRPr kumimoji="0" lang="en-US" altLang="ja-JP" sz="1200" b="1" kern="0" dirty="0">
              <a:solidFill>
                <a:prstClr val="black"/>
              </a:solidFill>
              <a:uFill>
                <a:solidFill>
                  <a:srgbClr val="FFC000"/>
                </a:solidFill>
              </a:uFill>
              <a:cs typeface="メイリオ" pitchFamily="50" charset="-128"/>
            </a:endParaRPr>
          </a:p>
        </p:txBody>
      </p:sp>
      <p:sp>
        <p:nvSpPr>
          <p:cNvPr id="25" name="右矢印 24"/>
          <p:cNvSpPr/>
          <p:nvPr/>
        </p:nvSpPr>
        <p:spPr bwMode="gray">
          <a:xfrm>
            <a:off x="2987824" y="2296360"/>
            <a:ext cx="576064" cy="432048"/>
          </a:xfrm>
          <a:prstGeom prst="rightArrow">
            <a:avLst/>
          </a:prstGeom>
          <a:solidFill>
            <a:srgbClr val="54C2F0"/>
          </a:solidFill>
          <a:ln w="9525" cap="flat" cmpd="sng" algn="ctr">
            <a:noFill/>
            <a:prstDash val="solid"/>
            <a:headEnd/>
            <a:tailEnd/>
          </a:ln>
          <a:effectLst/>
        </p:spPr>
        <p:txBody>
          <a:bodyPr wrap="none"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lumMod val="75000"/>
                  <a:lumOff val="25000"/>
                </a:prstClr>
              </a:solidFill>
              <a:effectLst/>
              <a:uLnTx/>
              <a:uFillTx/>
              <a:latin typeface="HGP創英角ｺﾞｼｯｸUB" pitchFamily="50" charset="-128"/>
              <a:ea typeface="HGP創英角ｺﾞｼｯｸUB" pitchFamily="50" charset="-128"/>
              <a:cs typeface="+mn-cs"/>
            </a:endParaRPr>
          </a:p>
        </p:txBody>
      </p:sp>
      <p:sp>
        <p:nvSpPr>
          <p:cNvPr id="26" name="テキスト ボックス 25"/>
          <p:cNvSpPr txBox="1"/>
          <p:nvPr/>
        </p:nvSpPr>
        <p:spPr bwMode="black">
          <a:xfrm>
            <a:off x="3425968" y="2664530"/>
            <a:ext cx="900100" cy="153888"/>
          </a:xfrm>
          <a:prstGeom prst="rect">
            <a:avLst/>
          </a:prstGeom>
        </p:spPr>
        <p:txBody>
          <a:bodyPr wrap="square" lIns="0" tIns="0" rIns="0" bIns="0" rtlCol="0" anchor="t" anchorCtr="0">
            <a:spAutoFit/>
          </a:bodyPr>
          <a:lstStyle/>
          <a:p>
            <a:pPr algn="ctr" defTabSz="685766">
              <a:defRPr/>
            </a:pPr>
            <a:r>
              <a:rPr kumimoji="0" lang="ja-JP" altLang="en-US" sz="1000" kern="0" dirty="0">
                <a:solidFill>
                  <a:prstClr val="black"/>
                </a:solidFill>
                <a:uFill>
                  <a:solidFill>
                    <a:srgbClr val="FFC000"/>
                  </a:solidFill>
                </a:uFill>
                <a:cs typeface="メイリオ" pitchFamily="50" charset="-128"/>
              </a:rPr>
              <a:t>支払調書</a:t>
            </a:r>
            <a:endParaRPr kumimoji="0" lang="en-US" altLang="ja-JP" sz="1000" kern="0" dirty="0">
              <a:solidFill>
                <a:prstClr val="black"/>
              </a:solidFill>
              <a:uFill>
                <a:solidFill>
                  <a:srgbClr val="FFC000"/>
                </a:solidFill>
              </a:uFill>
              <a:cs typeface="メイリオ" pitchFamily="50" charset="-128"/>
            </a:endParaRPr>
          </a:p>
        </p:txBody>
      </p:sp>
      <p:sp>
        <p:nvSpPr>
          <p:cNvPr id="27" name="角丸四角形 26"/>
          <p:cNvSpPr/>
          <p:nvPr/>
        </p:nvSpPr>
        <p:spPr>
          <a:xfrm>
            <a:off x="3326400" y="1872621"/>
            <a:ext cx="2689200" cy="252000"/>
          </a:xfrm>
          <a:prstGeom prst="roundRect">
            <a:avLst>
              <a:gd name="adj" fmla="val 0"/>
            </a:avLst>
          </a:prstGeom>
          <a:solidFill>
            <a:srgbClr val="54C2F0"/>
          </a:solidFill>
          <a:ln w="25400" cap="flat" cmpd="sng" algn="ctr">
            <a:noFill/>
            <a:prstDash val="solid"/>
          </a:ln>
          <a:effectLst/>
        </p:spPr>
        <p:txBody>
          <a:bodyPr lIns="91436" tIns="45718" rIns="91436" bIns="45718"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FFFF"/>
                </a:solidFill>
                <a:effectLst/>
                <a:uLnTx/>
                <a:uFillTx/>
              </a:rPr>
              <a:t>帳票出力</a:t>
            </a:r>
          </a:p>
        </p:txBody>
      </p:sp>
      <p:grpSp>
        <p:nvGrpSpPr>
          <p:cNvPr id="28" name="グループ化 282"/>
          <p:cNvGrpSpPr/>
          <p:nvPr/>
        </p:nvGrpSpPr>
        <p:grpSpPr>
          <a:xfrm>
            <a:off x="3671900" y="2152344"/>
            <a:ext cx="413344" cy="450465"/>
            <a:chOff x="4887516" y="682625"/>
            <a:chExt cx="381000" cy="385971"/>
          </a:xfrm>
          <a:solidFill>
            <a:srgbClr val="54C2F0"/>
          </a:solidFill>
        </p:grpSpPr>
        <p:sp>
          <p:nvSpPr>
            <p:cNvPr id="29" name="Rectangle 195"/>
            <p:cNvSpPr>
              <a:spLocks noChangeArrowheads="1"/>
            </p:cNvSpPr>
            <p:nvPr/>
          </p:nvSpPr>
          <p:spPr bwMode="auto">
            <a:xfrm>
              <a:off x="4912916" y="746125"/>
              <a:ext cx="330200" cy="381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30" name="Rectangle 196"/>
            <p:cNvSpPr>
              <a:spLocks noChangeArrowheads="1"/>
            </p:cNvSpPr>
            <p:nvPr/>
          </p:nvSpPr>
          <p:spPr bwMode="auto">
            <a:xfrm>
              <a:off x="4938316" y="682625"/>
              <a:ext cx="279400" cy="254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31" name="Freeform 197"/>
            <p:cNvSpPr>
              <a:spLocks noEditPoints="1"/>
            </p:cNvSpPr>
            <p:nvPr/>
          </p:nvSpPr>
          <p:spPr bwMode="auto">
            <a:xfrm>
              <a:off x="4887516" y="827296"/>
              <a:ext cx="381000" cy="241300"/>
            </a:xfrm>
            <a:custGeom>
              <a:avLst/>
              <a:gdLst/>
              <a:ahLst/>
              <a:cxnLst>
                <a:cxn ang="0">
                  <a:pos x="0" y="152"/>
                </a:cxn>
                <a:cxn ang="0">
                  <a:pos x="240" y="152"/>
                </a:cxn>
                <a:cxn ang="0">
                  <a:pos x="240" y="0"/>
                </a:cxn>
                <a:cxn ang="0">
                  <a:pos x="0" y="0"/>
                </a:cxn>
                <a:cxn ang="0">
                  <a:pos x="0" y="152"/>
                </a:cxn>
                <a:cxn ang="0">
                  <a:pos x="176" y="72"/>
                </a:cxn>
                <a:cxn ang="0">
                  <a:pos x="64" y="72"/>
                </a:cxn>
                <a:cxn ang="0">
                  <a:pos x="64" y="24"/>
                </a:cxn>
                <a:cxn ang="0">
                  <a:pos x="176" y="24"/>
                </a:cxn>
                <a:cxn ang="0">
                  <a:pos x="176" y="72"/>
                </a:cxn>
              </a:cxnLst>
              <a:rect l="0" t="0" r="r" b="b"/>
              <a:pathLst>
                <a:path w="240" h="152">
                  <a:moveTo>
                    <a:pt x="0" y="152"/>
                  </a:moveTo>
                  <a:lnTo>
                    <a:pt x="240" y="152"/>
                  </a:lnTo>
                  <a:lnTo>
                    <a:pt x="240" y="0"/>
                  </a:lnTo>
                  <a:lnTo>
                    <a:pt x="0" y="0"/>
                  </a:lnTo>
                  <a:lnTo>
                    <a:pt x="0" y="152"/>
                  </a:lnTo>
                  <a:close/>
                  <a:moveTo>
                    <a:pt x="176" y="72"/>
                  </a:moveTo>
                  <a:lnTo>
                    <a:pt x="64" y="72"/>
                  </a:lnTo>
                  <a:lnTo>
                    <a:pt x="64" y="24"/>
                  </a:lnTo>
                  <a:lnTo>
                    <a:pt x="176" y="24"/>
                  </a:lnTo>
                  <a:lnTo>
                    <a:pt x="176" y="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grpSp>
      <p:sp>
        <p:nvSpPr>
          <p:cNvPr id="32" name="Freeform 438"/>
          <p:cNvSpPr>
            <a:spLocks noEditPoints="1"/>
          </p:cNvSpPr>
          <p:nvPr/>
        </p:nvSpPr>
        <p:spPr bwMode="auto">
          <a:xfrm>
            <a:off x="1277412" y="2268702"/>
            <a:ext cx="234243" cy="346275"/>
          </a:xfrm>
          <a:custGeom>
            <a:avLst/>
            <a:gdLst>
              <a:gd name="T0" fmla="*/ 196 w 662"/>
              <a:gd name="T1" fmla="*/ 247 h 922"/>
              <a:gd name="T2" fmla="*/ 198 w 662"/>
              <a:gd name="T3" fmla="*/ 220 h 922"/>
              <a:gd name="T4" fmla="*/ 207 w 662"/>
              <a:gd name="T5" fmla="*/ 194 h 922"/>
              <a:gd name="T6" fmla="*/ 219 w 662"/>
              <a:gd name="T7" fmla="*/ 172 h 922"/>
              <a:gd name="T8" fmla="*/ 235 w 662"/>
              <a:gd name="T9" fmla="*/ 151 h 922"/>
              <a:gd name="T10" fmla="*/ 256 w 662"/>
              <a:gd name="T11" fmla="*/ 134 h 922"/>
              <a:gd name="T12" fmla="*/ 279 w 662"/>
              <a:gd name="T13" fmla="*/ 122 h 922"/>
              <a:gd name="T14" fmla="*/ 304 w 662"/>
              <a:gd name="T15" fmla="*/ 114 h 922"/>
              <a:gd name="T16" fmla="*/ 331 w 662"/>
              <a:gd name="T17" fmla="*/ 112 h 922"/>
              <a:gd name="T18" fmla="*/ 344 w 662"/>
              <a:gd name="T19" fmla="*/ 112 h 922"/>
              <a:gd name="T20" fmla="*/ 372 w 662"/>
              <a:gd name="T21" fmla="*/ 118 h 922"/>
              <a:gd name="T22" fmla="*/ 396 w 662"/>
              <a:gd name="T23" fmla="*/ 128 h 922"/>
              <a:gd name="T24" fmla="*/ 418 w 662"/>
              <a:gd name="T25" fmla="*/ 143 h 922"/>
              <a:gd name="T26" fmla="*/ 436 w 662"/>
              <a:gd name="T27" fmla="*/ 161 h 922"/>
              <a:gd name="T28" fmla="*/ 450 w 662"/>
              <a:gd name="T29" fmla="*/ 182 h 922"/>
              <a:gd name="T30" fmla="*/ 461 w 662"/>
              <a:gd name="T31" fmla="*/ 206 h 922"/>
              <a:gd name="T32" fmla="*/ 467 w 662"/>
              <a:gd name="T33" fmla="*/ 233 h 922"/>
              <a:gd name="T34" fmla="*/ 467 w 662"/>
              <a:gd name="T35" fmla="*/ 388 h 922"/>
              <a:gd name="T36" fmla="*/ 578 w 662"/>
              <a:gd name="T37" fmla="*/ 247 h 922"/>
              <a:gd name="T38" fmla="*/ 577 w 662"/>
              <a:gd name="T39" fmla="*/ 222 h 922"/>
              <a:gd name="T40" fmla="*/ 568 w 662"/>
              <a:gd name="T41" fmla="*/ 174 h 922"/>
              <a:gd name="T42" fmla="*/ 548 w 662"/>
              <a:gd name="T43" fmla="*/ 130 h 922"/>
              <a:gd name="T44" fmla="*/ 522 w 662"/>
              <a:gd name="T45" fmla="*/ 90 h 922"/>
              <a:gd name="T46" fmla="*/ 488 w 662"/>
              <a:gd name="T47" fmla="*/ 56 h 922"/>
              <a:gd name="T48" fmla="*/ 449 w 662"/>
              <a:gd name="T49" fmla="*/ 29 h 922"/>
              <a:gd name="T50" fmla="*/ 404 w 662"/>
              <a:gd name="T51" fmla="*/ 11 h 922"/>
              <a:gd name="T52" fmla="*/ 356 w 662"/>
              <a:gd name="T53" fmla="*/ 1 h 922"/>
              <a:gd name="T54" fmla="*/ 331 w 662"/>
              <a:gd name="T55" fmla="*/ 0 h 922"/>
              <a:gd name="T56" fmla="*/ 281 w 662"/>
              <a:gd name="T57" fmla="*/ 5 h 922"/>
              <a:gd name="T58" fmla="*/ 235 w 662"/>
              <a:gd name="T59" fmla="*/ 19 h 922"/>
              <a:gd name="T60" fmla="*/ 193 w 662"/>
              <a:gd name="T61" fmla="*/ 42 h 922"/>
              <a:gd name="T62" fmla="*/ 156 w 662"/>
              <a:gd name="T63" fmla="*/ 72 h 922"/>
              <a:gd name="T64" fmla="*/ 126 w 662"/>
              <a:gd name="T65" fmla="*/ 109 h 922"/>
              <a:gd name="T66" fmla="*/ 103 w 662"/>
              <a:gd name="T67" fmla="*/ 151 h 922"/>
              <a:gd name="T68" fmla="*/ 89 w 662"/>
              <a:gd name="T69" fmla="*/ 197 h 922"/>
              <a:gd name="T70" fmla="*/ 84 w 662"/>
              <a:gd name="T71" fmla="*/ 247 h 922"/>
              <a:gd name="T72" fmla="*/ 196 w 662"/>
              <a:gd name="T73" fmla="*/ 388 h 922"/>
              <a:gd name="T74" fmla="*/ 0 w 662"/>
              <a:gd name="T75" fmla="*/ 455 h 922"/>
              <a:gd name="T76" fmla="*/ 662 w 662"/>
              <a:gd name="T77" fmla="*/ 922 h 922"/>
              <a:gd name="T78" fmla="*/ 0 w 662"/>
              <a:gd name="T79" fmla="*/ 455 h 922"/>
              <a:gd name="T80" fmla="*/ 372 w 662"/>
              <a:gd name="T81" fmla="*/ 695 h 922"/>
              <a:gd name="T82" fmla="*/ 361 w 662"/>
              <a:gd name="T83" fmla="*/ 712 h 922"/>
              <a:gd name="T84" fmla="*/ 356 w 662"/>
              <a:gd name="T85" fmla="*/ 731 h 922"/>
              <a:gd name="T86" fmla="*/ 305 w 662"/>
              <a:gd name="T87" fmla="*/ 782 h 922"/>
              <a:gd name="T88" fmla="*/ 305 w 662"/>
              <a:gd name="T89" fmla="*/ 731 h 922"/>
              <a:gd name="T90" fmla="*/ 301 w 662"/>
              <a:gd name="T91" fmla="*/ 712 h 922"/>
              <a:gd name="T92" fmla="*/ 291 w 662"/>
              <a:gd name="T93" fmla="*/ 695 h 922"/>
              <a:gd name="T94" fmla="*/ 282 w 662"/>
              <a:gd name="T95" fmla="*/ 686 h 922"/>
              <a:gd name="T96" fmla="*/ 273 w 662"/>
              <a:gd name="T97" fmla="*/ 664 h 922"/>
              <a:gd name="T98" fmla="*/ 271 w 662"/>
              <a:gd name="T99" fmla="*/ 650 h 922"/>
              <a:gd name="T100" fmla="*/ 276 w 662"/>
              <a:gd name="T101" fmla="*/ 628 h 922"/>
              <a:gd name="T102" fmla="*/ 288 w 662"/>
              <a:gd name="T103" fmla="*/ 608 h 922"/>
              <a:gd name="T104" fmla="*/ 307 w 662"/>
              <a:gd name="T105" fmla="*/ 595 h 922"/>
              <a:gd name="T106" fmla="*/ 331 w 662"/>
              <a:gd name="T107" fmla="*/ 590 h 922"/>
              <a:gd name="T108" fmla="*/ 343 w 662"/>
              <a:gd name="T109" fmla="*/ 592 h 922"/>
              <a:gd name="T110" fmla="*/ 365 w 662"/>
              <a:gd name="T111" fmla="*/ 601 h 922"/>
              <a:gd name="T112" fmla="*/ 382 w 662"/>
              <a:gd name="T113" fmla="*/ 617 h 922"/>
              <a:gd name="T114" fmla="*/ 390 w 662"/>
              <a:gd name="T115" fmla="*/ 638 h 922"/>
              <a:gd name="T116" fmla="*/ 391 w 662"/>
              <a:gd name="T117" fmla="*/ 650 h 922"/>
              <a:gd name="T118" fmla="*/ 386 w 662"/>
              <a:gd name="T119" fmla="*/ 676 h 922"/>
              <a:gd name="T120" fmla="*/ 372 w 662"/>
              <a:gd name="T121" fmla="*/ 69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2" h="922">
                <a:moveTo>
                  <a:pt x="196" y="247"/>
                </a:moveTo>
                <a:lnTo>
                  <a:pt x="196" y="247"/>
                </a:lnTo>
                <a:lnTo>
                  <a:pt x="196" y="233"/>
                </a:lnTo>
                <a:lnTo>
                  <a:pt x="198" y="220"/>
                </a:lnTo>
                <a:lnTo>
                  <a:pt x="202" y="206"/>
                </a:lnTo>
                <a:lnTo>
                  <a:pt x="207" y="194"/>
                </a:lnTo>
                <a:lnTo>
                  <a:pt x="211" y="182"/>
                </a:lnTo>
                <a:lnTo>
                  <a:pt x="219" y="172"/>
                </a:lnTo>
                <a:lnTo>
                  <a:pt x="227" y="161"/>
                </a:lnTo>
                <a:lnTo>
                  <a:pt x="235" y="151"/>
                </a:lnTo>
                <a:lnTo>
                  <a:pt x="245" y="143"/>
                </a:lnTo>
                <a:lnTo>
                  <a:pt x="256" y="134"/>
                </a:lnTo>
                <a:lnTo>
                  <a:pt x="267" y="128"/>
                </a:lnTo>
                <a:lnTo>
                  <a:pt x="279" y="122"/>
                </a:lnTo>
                <a:lnTo>
                  <a:pt x="291" y="118"/>
                </a:lnTo>
                <a:lnTo>
                  <a:pt x="304" y="114"/>
                </a:lnTo>
                <a:lnTo>
                  <a:pt x="317" y="112"/>
                </a:lnTo>
                <a:lnTo>
                  <a:pt x="331" y="112"/>
                </a:lnTo>
                <a:lnTo>
                  <a:pt x="331" y="112"/>
                </a:lnTo>
                <a:lnTo>
                  <a:pt x="344" y="112"/>
                </a:lnTo>
                <a:lnTo>
                  <a:pt x="359" y="114"/>
                </a:lnTo>
                <a:lnTo>
                  <a:pt x="372" y="118"/>
                </a:lnTo>
                <a:lnTo>
                  <a:pt x="384" y="122"/>
                </a:lnTo>
                <a:lnTo>
                  <a:pt x="396" y="128"/>
                </a:lnTo>
                <a:lnTo>
                  <a:pt x="407" y="134"/>
                </a:lnTo>
                <a:lnTo>
                  <a:pt x="418" y="143"/>
                </a:lnTo>
                <a:lnTo>
                  <a:pt x="427" y="151"/>
                </a:lnTo>
                <a:lnTo>
                  <a:pt x="436" y="161"/>
                </a:lnTo>
                <a:lnTo>
                  <a:pt x="444" y="172"/>
                </a:lnTo>
                <a:lnTo>
                  <a:pt x="450" y="182"/>
                </a:lnTo>
                <a:lnTo>
                  <a:pt x="456" y="194"/>
                </a:lnTo>
                <a:lnTo>
                  <a:pt x="461" y="206"/>
                </a:lnTo>
                <a:lnTo>
                  <a:pt x="464" y="220"/>
                </a:lnTo>
                <a:lnTo>
                  <a:pt x="467" y="233"/>
                </a:lnTo>
                <a:lnTo>
                  <a:pt x="467" y="247"/>
                </a:lnTo>
                <a:lnTo>
                  <a:pt x="467" y="388"/>
                </a:lnTo>
                <a:lnTo>
                  <a:pt x="578" y="388"/>
                </a:lnTo>
                <a:lnTo>
                  <a:pt x="578" y="247"/>
                </a:lnTo>
                <a:lnTo>
                  <a:pt x="578" y="247"/>
                </a:lnTo>
                <a:lnTo>
                  <a:pt x="577" y="222"/>
                </a:lnTo>
                <a:lnTo>
                  <a:pt x="574" y="197"/>
                </a:lnTo>
                <a:lnTo>
                  <a:pt x="568" y="174"/>
                </a:lnTo>
                <a:lnTo>
                  <a:pt x="559" y="151"/>
                </a:lnTo>
                <a:lnTo>
                  <a:pt x="548" y="130"/>
                </a:lnTo>
                <a:lnTo>
                  <a:pt x="536" y="109"/>
                </a:lnTo>
                <a:lnTo>
                  <a:pt x="522" y="90"/>
                </a:lnTo>
                <a:lnTo>
                  <a:pt x="506" y="72"/>
                </a:lnTo>
                <a:lnTo>
                  <a:pt x="488" y="56"/>
                </a:lnTo>
                <a:lnTo>
                  <a:pt x="469" y="42"/>
                </a:lnTo>
                <a:lnTo>
                  <a:pt x="449" y="29"/>
                </a:lnTo>
                <a:lnTo>
                  <a:pt x="427" y="19"/>
                </a:lnTo>
                <a:lnTo>
                  <a:pt x="404" y="11"/>
                </a:lnTo>
                <a:lnTo>
                  <a:pt x="380" y="5"/>
                </a:lnTo>
                <a:lnTo>
                  <a:pt x="356" y="1"/>
                </a:lnTo>
                <a:lnTo>
                  <a:pt x="331" y="0"/>
                </a:lnTo>
                <a:lnTo>
                  <a:pt x="331" y="0"/>
                </a:lnTo>
                <a:lnTo>
                  <a:pt x="306" y="1"/>
                </a:lnTo>
                <a:lnTo>
                  <a:pt x="281" y="5"/>
                </a:lnTo>
                <a:lnTo>
                  <a:pt x="258" y="11"/>
                </a:lnTo>
                <a:lnTo>
                  <a:pt x="235" y="19"/>
                </a:lnTo>
                <a:lnTo>
                  <a:pt x="214" y="29"/>
                </a:lnTo>
                <a:lnTo>
                  <a:pt x="193" y="42"/>
                </a:lnTo>
                <a:lnTo>
                  <a:pt x="174" y="56"/>
                </a:lnTo>
                <a:lnTo>
                  <a:pt x="156" y="72"/>
                </a:lnTo>
                <a:lnTo>
                  <a:pt x="141" y="90"/>
                </a:lnTo>
                <a:lnTo>
                  <a:pt x="126" y="109"/>
                </a:lnTo>
                <a:lnTo>
                  <a:pt x="113" y="130"/>
                </a:lnTo>
                <a:lnTo>
                  <a:pt x="103" y="151"/>
                </a:lnTo>
                <a:lnTo>
                  <a:pt x="95" y="174"/>
                </a:lnTo>
                <a:lnTo>
                  <a:pt x="89" y="197"/>
                </a:lnTo>
                <a:lnTo>
                  <a:pt x="85" y="222"/>
                </a:lnTo>
                <a:lnTo>
                  <a:pt x="84" y="247"/>
                </a:lnTo>
                <a:lnTo>
                  <a:pt x="84" y="388"/>
                </a:lnTo>
                <a:lnTo>
                  <a:pt x="196" y="388"/>
                </a:lnTo>
                <a:lnTo>
                  <a:pt x="196" y="247"/>
                </a:lnTo>
                <a:close/>
                <a:moveTo>
                  <a:pt x="0" y="455"/>
                </a:moveTo>
                <a:lnTo>
                  <a:pt x="0" y="922"/>
                </a:lnTo>
                <a:lnTo>
                  <a:pt x="662" y="922"/>
                </a:lnTo>
                <a:lnTo>
                  <a:pt x="662" y="455"/>
                </a:lnTo>
                <a:lnTo>
                  <a:pt x="0" y="455"/>
                </a:lnTo>
                <a:close/>
                <a:moveTo>
                  <a:pt x="372" y="695"/>
                </a:moveTo>
                <a:lnTo>
                  <a:pt x="372" y="695"/>
                </a:lnTo>
                <a:lnTo>
                  <a:pt x="366" y="703"/>
                </a:lnTo>
                <a:lnTo>
                  <a:pt x="361" y="712"/>
                </a:lnTo>
                <a:lnTo>
                  <a:pt x="358" y="721"/>
                </a:lnTo>
                <a:lnTo>
                  <a:pt x="356" y="731"/>
                </a:lnTo>
                <a:lnTo>
                  <a:pt x="356" y="782"/>
                </a:lnTo>
                <a:lnTo>
                  <a:pt x="305" y="782"/>
                </a:lnTo>
                <a:lnTo>
                  <a:pt x="305" y="731"/>
                </a:lnTo>
                <a:lnTo>
                  <a:pt x="305" y="731"/>
                </a:lnTo>
                <a:lnTo>
                  <a:pt x="305" y="721"/>
                </a:lnTo>
                <a:lnTo>
                  <a:pt x="301" y="712"/>
                </a:lnTo>
                <a:lnTo>
                  <a:pt x="297" y="703"/>
                </a:lnTo>
                <a:lnTo>
                  <a:pt x="291" y="695"/>
                </a:lnTo>
                <a:lnTo>
                  <a:pt x="291" y="695"/>
                </a:lnTo>
                <a:lnTo>
                  <a:pt x="282" y="686"/>
                </a:lnTo>
                <a:lnTo>
                  <a:pt x="276" y="676"/>
                </a:lnTo>
                <a:lnTo>
                  <a:pt x="273" y="664"/>
                </a:lnTo>
                <a:lnTo>
                  <a:pt x="271" y="650"/>
                </a:lnTo>
                <a:lnTo>
                  <a:pt x="271" y="650"/>
                </a:lnTo>
                <a:lnTo>
                  <a:pt x="273" y="638"/>
                </a:lnTo>
                <a:lnTo>
                  <a:pt x="276" y="628"/>
                </a:lnTo>
                <a:lnTo>
                  <a:pt x="281" y="617"/>
                </a:lnTo>
                <a:lnTo>
                  <a:pt x="288" y="608"/>
                </a:lnTo>
                <a:lnTo>
                  <a:pt x="298" y="601"/>
                </a:lnTo>
                <a:lnTo>
                  <a:pt x="307" y="595"/>
                </a:lnTo>
                <a:lnTo>
                  <a:pt x="319" y="592"/>
                </a:lnTo>
                <a:lnTo>
                  <a:pt x="331" y="590"/>
                </a:lnTo>
                <a:lnTo>
                  <a:pt x="331" y="590"/>
                </a:lnTo>
                <a:lnTo>
                  <a:pt x="343" y="592"/>
                </a:lnTo>
                <a:lnTo>
                  <a:pt x="355" y="595"/>
                </a:lnTo>
                <a:lnTo>
                  <a:pt x="365" y="601"/>
                </a:lnTo>
                <a:lnTo>
                  <a:pt x="374" y="608"/>
                </a:lnTo>
                <a:lnTo>
                  <a:pt x="382" y="617"/>
                </a:lnTo>
                <a:lnTo>
                  <a:pt x="386" y="628"/>
                </a:lnTo>
                <a:lnTo>
                  <a:pt x="390" y="638"/>
                </a:lnTo>
                <a:lnTo>
                  <a:pt x="391" y="650"/>
                </a:lnTo>
                <a:lnTo>
                  <a:pt x="391" y="650"/>
                </a:lnTo>
                <a:lnTo>
                  <a:pt x="390" y="664"/>
                </a:lnTo>
                <a:lnTo>
                  <a:pt x="386" y="676"/>
                </a:lnTo>
                <a:lnTo>
                  <a:pt x="380" y="686"/>
                </a:lnTo>
                <a:lnTo>
                  <a:pt x="372" y="695"/>
                </a:lnTo>
                <a:lnTo>
                  <a:pt x="372" y="695"/>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35" name="右矢印 34"/>
          <p:cNvSpPr/>
          <p:nvPr/>
        </p:nvSpPr>
        <p:spPr bwMode="gray">
          <a:xfrm>
            <a:off x="2951820" y="3232464"/>
            <a:ext cx="612068" cy="432048"/>
          </a:xfrm>
          <a:prstGeom prst="rightArrow">
            <a:avLst/>
          </a:prstGeom>
          <a:solidFill>
            <a:srgbClr val="54C2F0"/>
          </a:solidFill>
          <a:ln w="9525" cap="flat" cmpd="sng" algn="ctr">
            <a:noFill/>
            <a:prstDash val="solid"/>
            <a:headEnd/>
            <a:tailEnd/>
          </a:ln>
          <a:effectLst/>
        </p:spPr>
        <p:txBody>
          <a:bodyPr wrap="none"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lumMod val="75000"/>
                  <a:lumOff val="25000"/>
                </a:prstClr>
              </a:solidFill>
              <a:effectLst/>
              <a:uLnTx/>
              <a:uFillTx/>
              <a:latin typeface="HGP創英角ｺﾞｼｯｸUB" pitchFamily="50" charset="-128"/>
              <a:ea typeface="HGP創英角ｺﾞｼｯｸUB" pitchFamily="50" charset="-128"/>
              <a:cs typeface="+mn-cs"/>
            </a:endParaRPr>
          </a:p>
        </p:txBody>
      </p:sp>
      <p:sp>
        <p:nvSpPr>
          <p:cNvPr id="36" name="角丸四角形 35"/>
          <p:cNvSpPr/>
          <p:nvPr/>
        </p:nvSpPr>
        <p:spPr>
          <a:xfrm>
            <a:off x="3325028" y="2875112"/>
            <a:ext cx="2689200" cy="252000"/>
          </a:xfrm>
          <a:prstGeom prst="roundRect">
            <a:avLst>
              <a:gd name="adj" fmla="val 0"/>
            </a:avLst>
          </a:prstGeom>
          <a:solidFill>
            <a:srgbClr val="54C2F0"/>
          </a:solidFill>
          <a:ln w="25400" cap="flat" cmpd="sng" algn="ctr">
            <a:noFill/>
            <a:prstDash val="solid"/>
          </a:ln>
          <a:effectLst/>
        </p:spPr>
        <p:txBody>
          <a:bodyPr lIns="91436" tIns="45718" rIns="91436" bIns="45718"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FFFF"/>
                </a:solidFill>
                <a:effectLst/>
                <a:uLnTx/>
                <a:uFillTx/>
              </a:rPr>
              <a:t>ログ管理</a:t>
            </a:r>
          </a:p>
        </p:txBody>
      </p:sp>
      <p:sp>
        <p:nvSpPr>
          <p:cNvPr id="37" name="Freeform 422"/>
          <p:cNvSpPr>
            <a:spLocks noEditPoints="1"/>
          </p:cNvSpPr>
          <p:nvPr/>
        </p:nvSpPr>
        <p:spPr bwMode="auto">
          <a:xfrm>
            <a:off x="3671901" y="3145888"/>
            <a:ext cx="468051" cy="371664"/>
          </a:xfrm>
          <a:custGeom>
            <a:avLst/>
            <a:gdLst>
              <a:gd name="T0" fmla="*/ 363 w 892"/>
              <a:gd name="T1" fmla="*/ 681 h 1002"/>
              <a:gd name="T2" fmla="*/ 395 w 892"/>
              <a:gd name="T3" fmla="*/ 722 h 1002"/>
              <a:gd name="T4" fmla="*/ 446 w 892"/>
              <a:gd name="T5" fmla="*/ 736 h 1002"/>
              <a:gd name="T6" fmla="*/ 489 w 892"/>
              <a:gd name="T7" fmla="*/ 725 h 1002"/>
              <a:gd name="T8" fmla="*/ 525 w 892"/>
              <a:gd name="T9" fmla="*/ 689 h 1002"/>
              <a:gd name="T10" fmla="*/ 537 w 892"/>
              <a:gd name="T11" fmla="*/ 646 h 1002"/>
              <a:gd name="T12" fmla="*/ 521 w 892"/>
              <a:gd name="T13" fmla="*/ 596 h 1002"/>
              <a:gd name="T14" fmla="*/ 482 w 892"/>
              <a:gd name="T15" fmla="*/ 563 h 1002"/>
              <a:gd name="T16" fmla="*/ 436 w 892"/>
              <a:gd name="T17" fmla="*/ 556 h 1002"/>
              <a:gd name="T18" fmla="*/ 388 w 892"/>
              <a:gd name="T19" fmla="*/ 576 h 1002"/>
              <a:gd name="T20" fmla="*/ 359 w 892"/>
              <a:gd name="T21" fmla="*/ 620 h 1002"/>
              <a:gd name="T22" fmla="*/ 374 w 892"/>
              <a:gd name="T23" fmla="*/ 752 h 1002"/>
              <a:gd name="T24" fmla="*/ 334 w 892"/>
              <a:gd name="T25" fmla="*/ 774 h 1002"/>
              <a:gd name="T26" fmla="*/ 327 w 892"/>
              <a:gd name="T27" fmla="*/ 960 h 1002"/>
              <a:gd name="T28" fmla="*/ 364 w 892"/>
              <a:gd name="T29" fmla="*/ 1001 h 1002"/>
              <a:gd name="T30" fmla="*/ 545 w 892"/>
              <a:gd name="T31" fmla="*/ 994 h 1002"/>
              <a:gd name="T32" fmla="*/ 566 w 892"/>
              <a:gd name="T33" fmla="*/ 804 h 1002"/>
              <a:gd name="T34" fmla="*/ 545 w 892"/>
              <a:gd name="T35" fmla="*/ 760 h 1002"/>
              <a:gd name="T36" fmla="*/ 29 w 892"/>
              <a:gd name="T37" fmla="*/ 646 h 1002"/>
              <a:gd name="T38" fmla="*/ 45 w 892"/>
              <a:gd name="T39" fmla="*/ 696 h 1002"/>
              <a:gd name="T40" fmla="*/ 84 w 892"/>
              <a:gd name="T41" fmla="*/ 730 h 1002"/>
              <a:gd name="T42" fmla="*/ 129 w 892"/>
              <a:gd name="T43" fmla="*/ 736 h 1002"/>
              <a:gd name="T44" fmla="*/ 177 w 892"/>
              <a:gd name="T45" fmla="*/ 716 h 1002"/>
              <a:gd name="T46" fmla="*/ 206 w 892"/>
              <a:gd name="T47" fmla="*/ 674 h 1002"/>
              <a:gd name="T48" fmla="*/ 208 w 892"/>
              <a:gd name="T49" fmla="*/ 628 h 1002"/>
              <a:gd name="T50" fmla="*/ 184 w 892"/>
              <a:gd name="T51" fmla="*/ 582 h 1002"/>
              <a:gd name="T52" fmla="*/ 138 w 892"/>
              <a:gd name="T53" fmla="*/ 557 h 1002"/>
              <a:gd name="T54" fmla="*/ 93 w 892"/>
              <a:gd name="T55" fmla="*/ 560 h 1002"/>
              <a:gd name="T56" fmla="*/ 50 w 892"/>
              <a:gd name="T57" fmla="*/ 588 h 1002"/>
              <a:gd name="T58" fmla="*/ 29 w 892"/>
              <a:gd name="T59" fmla="*/ 636 h 1002"/>
              <a:gd name="T60" fmla="*/ 38 w 892"/>
              <a:gd name="T61" fmla="*/ 753 h 1002"/>
              <a:gd name="T62" fmla="*/ 2 w 892"/>
              <a:gd name="T63" fmla="*/ 794 h 1002"/>
              <a:gd name="T64" fmla="*/ 9 w 892"/>
              <a:gd name="T65" fmla="*/ 980 h 1002"/>
              <a:gd name="T66" fmla="*/ 192 w 892"/>
              <a:gd name="T67" fmla="*/ 1002 h 1002"/>
              <a:gd name="T68" fmla="*/ 232 w 892"/>
              <a:gd name="T69" fmla="*/ 980 h 1002"/>
              <a:gd name="T70" fmla="*/ 238 w 892"/>
              <a:gd name="T71" fmla="*/ 794 h 1002"/>
              <a:gd name="T72" fmla="*/ 202 w 892"/>
              <a:gd name="T73" fmla="*/ 753 h 1002"/>
              <a:gd name="T74" fmla="*/ 690 w 892"/>
              <a:gd name="T75" fmla="*/ 753 h 1002"/>
              <a:gd name="T76" fmla="*/ 653 w 892"/>
              <a:gd name="T77" fmla="*/ 794 h 1002"/>
              <a:gd name="T78" fmla="*/ 660 w 892"/>
              <a:gd name="T79" fmla="*/ 980 h 1002"/>
              <a:gd name="T80" fmla="*/ 845 w 892"/>
              <a:gd name="T81" fmla="*/ 1002 h 1002"/>
              <a:gd name="T82" fmla="*/ 883 w 892"/>
              <a:gd name="T83" fmla="*/ 980 h 1002"/>
              <a:gd name="T84" fmla="*/ 891 w 892"/>
              <a:gd name="T85" fmla="*/ 794 h 1002"/>
              <a:gd name="T86" fmla="*/ 853 w 892"/>
              <a:gd name="T87" fmla="*/ 753 h 1002"/>
              <a:gd name="T88" fmla="*/ 683 w 892"/>
              <a:gd name="T89" fmla="*/ 664 h 1002"/>
              <a:gd name="T90" fmla="*/ 708 w 892"/>
              <a:gd name="T91" fmla="*/ 710 h 1002"/>
              <a:gd name="T92" fmla="*/ 754 w 892"/>
              <a:gd name="T93" fmla="*/ 735 h 1002"/>
              <a:gd name="T94" fmla="*/ 798 w 892"/>
              <a:gd name="T95" fmla="*/ 732 h 1002"/>
              <a:gd name="T96" fmla="*/ 841 w 892"/>
              <a:gd name="T97" fmla="*/ 704 h 1002"/>
              <a:gd name="T98" fmla="*/ 862 w 892"/>
              <a:gd name="T99" fmla="*/ 656 h 1002"/>
              <a:gd name="T100" fmla="*/ 856 w 892"/>
              <a:gd name="T101" fmla="*/ 611 h 1002"/>
              <a:gd name="T102" fmla="*/ 822 w 892"/>
              <a:gd name="T103" fmla="*/ 572 h 1002"/>
              <a:gd name="T104" fmla="*/ 772 w 892"/>
              <a:gd name="T105" fmla="*/ 556 h 1002"/>
              <a:gd name="T106" fmla="*/ 729 w 892"/>
              <a:gd name="T107" fmla="*/ 567 h 1002"/>
              <a:gd name="T108" fmla="*/ 693 w 892"/>
              <a:gd name="T109" fmla="*/ 603 h 1002"/>
              <a:gd name="T110" fmla="*/ 682 w 892"/>
              <a:gd name="T111" fmla="*/ 646 h 1002"/>
              <a:gd name="T112" fmla="*/ 461 w 892"/>
              <a:gd name="T113" fmla="*/ 371 h 1002"/>
              <a:gd name="T114" fmla="*/ 744 w 892"/>
              <a:gd name="T115" fmla="*/ 0 h 1002"/>
              <a:gd name="T116" fmla="*/ 182 w 892"/>
              <a:gd name="T117" fmla="*/ 129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2" h="1002">
                <a:moveTo>
                  <a:pt x="356" y="646"/>
                </a:moveTo>
                <a:lnTo>
                  <a:pt x="356" y="646"/>
                </a:lnTo>
                <a:lnTo>
                  <a:pt x="356" y="656"/>
                </a:lnTo>
                <a:lnTo>
                  <a:pt x="357" y="664"/>
                </a:lnTo>
                <a:lnTo>
                  <a:pt x="359" y="674"/>
                </a:lnTo>
                <a:lnTo>
                  <a:pt x="363" y="681"/>
                </a:lnTo>
                <a:lnTo>
                  <a:pt x="366" y="689"/>
                </a:lnTo>
                <a:lnTo>
                  <a:pt x="371" y="696"/>
                </a:lnTo>
                <a:lnTo>
                  <a:pt x="376" y="704"/>
                </a:lnTo>
                <a:lnTo>
                  <a:pt x="382" y="710"/>
                </a:lnTo>
                <a:lnTo>
                  <a:pt x="388" y="716"/>
                </a:lnTo>
                <a:lnTo>
                  <a:pt x="395" y="722"/>
                </a:lnTo>
                <a:lnTo>
                  <a:pt x="402" y="725"/>
                </a:lnTo>
                <a:lnTo>
                  <a:pt x="411" y="730"/>
                </a:lnTo>
                <a:lnTo>
                  <a:pt x="419" y="732"/>
                </a:lnTo>
                <a:lnTo>
                  <a:pt x="428" y="735"/>
                </a:lnTo>
                <a:lnTo>
                  <a:pt x="436" y="736"/>
                </a:lnTo>
                <a:lnTo>
                  <a:pt x="446" y="736"/>
                </a:lnTo>
                <a:lnTo>
                  <a:pt x="446" y="736"/>
                </a:lnTo>
                <a:lnTo>
                  <a:pt x="455" y="736"/>
                </a:lnTo>
                <a:lnTo>
                  <a:pt x="464" y="735"/>
                </a:lnTo>
                <a:lnTo>
                  <a:pt x="473" y="732"/>
                </a:lnTo>
                <a:lnTo>
                  <a:pt x="482" y="730"/>
                </a:lnTo>
                <a:lnTo>
                  <a:pt x="489" y="725"/>
                </a:lnTo>
                <a:lnTo>
                  <a:pt x="496" y="722"/>
                </a:lnTo>
                <a:lnTo>
                  <a:pt x="503" y="716"/>
                </a:lnTo>
                <a:lnTo>
                  <a:pt x="510" y="710"/>
                </a:lnTo>
                <a:lnTo>
                  <a:pt x="515" y="704"/>
                </a:lnTo>
                <a:lnTo>
                  <a:pt x="521" y="696"/>
                </a:lnTo>
                <a:lnTo>
                  <a:pt x="525" y="689"/>
                </a:lnTo>
                <a:lnTo>
                  <a:pt x="530" y="681"/>
                </a:lnTo>
                <a:lnTo>
                  <a:pt x="532" y="674"/>
                </a:lnTo>
                <a:lnTo>
                  <a:pt x="534" y="664"/>
                </a:lnTo>
                <a:lnTo>
                  <a:pt x="536" y="656"/>
                </a:lnTo>
                <a:lnTo>
                  <a:pt x="537" y="646"/>
                </a:lnTo>
                <a:lnTo>
                  <a:pt x="537" y="646"/>
                </a:lnTo>
                <a:lnTo>
                  <a:pt x="536" y="636"/>
                </a:lnTo>
                <a:lnTo>
                  <a:pt x="534" y="628"/>
                </a:lnTo>
                <a:lnTo>
                  <a:pt x="532" y="620"/>
                </a:lnTo>
                <a:lnTo>
                  <a:pt x="530" y="611"/>
                </a:lnTo>
                <a:lnTo>
                  <a:pt x="525" y="603"/>
                </a:lnTo>
                <a:lnTo>
                  <a:pt x="521" y="596"/>
                </a:lnTo>
                <a:lnTo>
                  <a:pt x="515" y="588"/>
                </a:lnTo>
                <a:lnTo>
                  <a:pt x="510" y="582"/>
                </a:lnTo>
                <a:lnTo>
                  <a:pt x="503" y="576"/>
                </a:lnTo>
                <a:lnTo>
                  <a:pt x="496" y="572"/>
                </a:lnTo>
                <a:lnTo>
                  <a:pt x="489" y="567"/>
                </a:lnTo>
                <a:lnTo>
                  <a:pt x="482" y="563"/>
                </a:lnTo>
                <a:lnTo>
                  <a:pt x="473" y="560"/>
                </a:lnTo>
                <a:lnTo>
                  <a:pt x="464" y="557"/>
                </a:lnTo>
                <a:lnTo>
                  <a:pt x="455" y="556"/>
                </a:lnTo>
                <a:lnTo>
                  <a:pt x="446" y="556"/>
                </a:lnTo>
                <a:lnTo>
                  <a:pt x="446" y="556"/>
                </a:lnTo>
                <a:lnTo>
                  <a:pt x="436" y="556"/>
                </a:lnTo>
                <a:lnTo>
                  <a:pt x="428" y="557"/>
                </a:lnTo>
                <a:lnTo>
                  <a:pt x="419" y="560"/>
                </a:lnTo>
                <a:lnTo>
                  <a:pt x="411" y="563"/>
                </a:lnTo>
                <a:lnTo>
                  <a:pt x="402" y="567"/>
                </a:lnTo>
                <a:lnTo>
                  <a:pt x="395" y="572"/>
                </a:lnTo>
                <a:lnTo>
                  <a:pt x="388" y="576"/>
                </a:lnTo>
                <a:lnTo>
                  <a:pt x="382" y="582"/>
                </a:lnTo>
                <a:lnTo>
                  <a:pt x="376" y="588"/>
                </a:lnTo>
                <a:lnTo>
                  <a:pt x="371" y="596"/>
                </a:lnTo>
                <a:lnTo>
                  <a:pt x="366" y="603"/>
                </a:lnTo>
                <a:lnTo>
                  <a:pt x="363" y="611"/>
                </a:lnTo>
                <a:lnTo>
                  <a:pt x="359" y="620"/>
                </a:lnTo>
                <a:lnTo>
                  <a:pt x="357" y="628"/>
                </a:lnTo>
                <a:lnTo>
                  <a:pt x="356" y="636"/>
                </a:lnTo>
                <a:lnTo>
                  <a:pt x="356" y="646"/>
                </a:lnTo>
                <a:lnTo>
                  <a:pt x="356" y="646"/>
                </a:lnTo>
                <a:close/>
                <a:moveTo>
                  <a:pt x="519" y="752"/>
                </a:moveTo>
                <a:lnTo>
                  <a:pt x="374" y="752"/>
                </a:lnTo>
                <a:lnTo>
                  <a:pt x="374" y="752"/>
                </a:lnTo>
                <a:lnTo>
                  <a:pt x="364" y="753"/>
                </a:lnTo>
                <a:lnTo>
                  <a:pt x="356" y="755"/>
                </a:lnTo>
                <a:lnTo>
                  <a:pt x="347" y="760"/>
                </a:lnTo>
                <a:lnTo>
                  <a:pt x="340" y="767"/>
                </a:lnTo>
                <a:lnTo>
                  <a:pt x="334" y="774"/>
                </a:lnTo>
                <a:lnTo>
                  <a:pt x="330" y="784"/>
                </a:lnTo>
                <a:lnTo>
                  <a:pt x="327" y="794"/>
                </a:lnTo>
                <a:lnTo>
                  <a:pt x="327" y="804"/>
                </a:lnTo>
                <a:lnTo>
                  <a:pt x="327" y="950"/>
                </a:lnTo>
                <a:lnTo>
                  <a:pt x="327" y="950"/>
                </a:lnTo>
                <a:lnTo>
                  <a:pt x="327" y="960"/>
                </a:lnTo>
                <a:lnTo>
                  <a:pt x="330" y="970"/>
                </a:lnTo>
                <a:lnTo>
                  <a:pt x="334" y="980"/>
                </a:lnTo>
                <a:lnTo>
                  <a:pt x="340" y="987"/>
                </a:lnTo>
                <a:lnTo>
                  <a:pt x="347" y="994"/>
                </a:lnTo>
                <a:lnTo>
                  <a:pt x="356" y="999"/>
                </a:lnTo>
                <a:lnTo>
                  <a:pt x="364" y="1001"/>
                </a:lnTo>
                <a:lnTo>
                  <a:pt x="374" y="1002"/>
                </a:lnTo>
                <a:lnTo>
                  <a:pt x="519" y="1002"/>
                </a:lnTo>
                <a:lnTo>
                  <a:pt x="519" y="1002"/>
                </a:lnTo>
                <a:lnTo>
                  <a:pt x="528" y="1001"/>
                </a:lnTo>
                <a:lnTo>
                  <a:pt x="537" y="999"/>
                </a:lnTo>
                <a:lnTo>
                  <a:pt x="545" y="994"/>
                </a:lnTo>
                <a:lnTo>
                  <a:pt x="551" y="987"/>
                </a:lnTo>
                <a:lnTo>
                  <a:pt x="557" y="980"/>
                </a:lnTo>
                <a:lnTo>
                  <a:pt x="562" y="970"/>
                </a:lnTo>
                <a:lnTo>
                  <a:pt x="564" y="960"/>
                </a:lnTo>
                <a:lnTo>
                  <a:pt x="566" y="950"/>
                </a:lnTo>
                <a:lnTo>
                  <a:pt x="566" y="804"/>
                </a:lnTo>
                <a:lnTo>
                  <a:pt x="566" y="804"/>
                </a:lnTo>
                <a:lnTo>
                  <a:pt x="564" y="794"/>
                </a:lnTo>
                <a:lnTo>
                  <a:pt x="562" y="784"/>
                </a:lnTo>
                <a:lnTo>
                  <a:pt x="557" y="774"/>
                </a:lnTo>
                <a:lnTo>
                  <a:pt x="551" y="767"/>
                </a:lnTo>
                <a:lnTo>
                  <a:pt x="545" y="760"/>
                </a:lnTo>
                <a:lnTo>
                  <a:pt x="537" y="755"/>
                </a:lnTo>
                <a:lnTo>
                  <a:pt x="528" y="753"/>
                </a:lnTo>
                <a:lnTo>
                  <a:pt x="519" y="752"/>
                </a:lnTo>
                <a:lnTo>
                  <a:pt x="519" y="752"/>
                </a:lnTo>
                <a:close/>
                <a:moveTo>
                  <a:pt x="29" y="646"/>
                </a:moveTo>
                <a:lnTo>
                  <a:pt x="29" y="646"/>
                </a:lnTo>
                <a:lnTo>
                  <a:pt x="29" y="656"/>
                </a:lnTo>
                <a:lnTo>
                  <a:pt x="32" y="664"/>
                </a:lnTo>
                <a:lnTo>
                  <a:pt x="33" y="674"/>
                </a:lnTo>
                <a:lnTo>
                  <a:pt x="36" y="681"/>
                </a:lnTo>
                <a:lnTo>
                  <a:pt x="40" y="689"/>
                </a:lnTo>
                <a:lnTo>
                  <a:pt x="45" y="696"/>
                </a:lnTo>
                <a:lnTo>
                  <a:pt x="50" y="704"/>
                </a:lnTo>
                <a:lnTo>
                  <a:pt x="56" y="710"/>
                </a:lnTo>
                <a:lnTo>
                  <a:pt x="62" y="716"/>
                </a:lnTo>
                <a:lnTo>
                  <a:pt x="69" y="722"/>
                </a:lnTo>
                <a:lnTo>
                  <a:pt x="76" y="725"/>
                </a:lnTo>
                <a:lnTo>
                  <a:pt x="84" y="730"/>
                </a:lnTo>
                <a:lnTo>
                  <a:pt x="93" y="732"/>
                </a:lnTo>
                <a:lnTo>
                  <a:pt x="101" y="735"/>
                </a:lnTo>
                <a:lnTo>
                  <a:pt x="111" y="736"/>
                </a:lnTo>
                <a:lnTo>
                  <a:pt x="119" y="736"/>
                </a:lnTo>
                <a:lnTo>
                  <a:pt x="119" y="736"/>
                </a:lnTo>
                <a:lnTo>
                  <a:pt x="129" y="736"/>
                </a:lnTo>
                <a:lnTo>
                  <a:pt x="138" y="735"/>
                </a:lnTo>
                <a:lnTo>
                  <a:pt x="147" y="732"/>
                </a:lnTo>
                <a:lnTo>
                  <a:pt x="155" y="730"/>
                </a:lnTo>
                <a:lnTo>
                  <a:pt x="162" y="725"/>
                </a:lnTo>
                <a:lnTo>
                  <a:pt x="171" y="722"/>
                </a:lnTo>
                <a:lnTo>
                  <a:pt x="177" y="716"/>
                </a:lnTo>
                <a:lnTo>
                  <a:pt x="184" y="710"/>
                </a:lnTo>
                <a:lnTo>
                  <a:pt x="190" y="704"/>
                </a:lnTo>
                <a:lnTo>
                  <a:pt x="195" y="696"/>
                </a:lnTo>
                <a:lnTo>
                  <a:pt x="200" y="689"/>
                </a:lnTo>
                <a:lnTo>
                  <a:pt x="203" y="681"/>
                </a:lnTo>
                <a:lnTo>
                  <a:pt x="206" y="674"/>
                </a:lnTo>
                <a:lnTo>
                  <a:pt x="208" y="664"/>
                </a:lnTo>
                <a:lnTo>
                  <a:pt x="209" y="656"/>
                </a:lnTo>
                <a:lnTo>
                  <a:pt x="210" y="646"/>
                </a:lnTo>
                <a:lnTo>
                  <a:pt x="210" y="646"/>
                </a:lnTo>
                <a:lnTo>
                  <a:pt x="209" y="636"/>
                </a:lnTo>
                <a:lnTo>
                  <a:pt x="208" y="628"/>
                </a:lnTo>
                <a:lnTo>
                  <a:pt x="206" y="620"/>
                </a:lnTo>
                <a:lnTo>
                  <a:pt x="203" y="611"/>
                </a:lnTo>
                <a:lnTo>
                  <a:pt x="200" y="603"/>
                </a:lnTo>
                <a:lnTo>
                  <a:pt x="195" y="596"/>
                </a:lnTo>
                <a:lnTo>
                  <a:pt x="190" y="588"/>
                </a:lnTo>
                <a:lnTo>
                  <a:pt x="184" y="582"/>
                </a:lnTo>
                <a:lnTo>
                  <a:pt x="177" y="576"/>
                </a:lnTo>
                <a:lnTo>
                  <a:pt x="171" y="572"/>
                </a:lnTo>
                <a:lnTo>
                  <a:pt x="162" y="567"/>
                </a:lnTo>
                <a:lnTo>
                  <a:pt x="155" y="563"/>
                </a:lnTo>
                <a:lnTo>
                  <a:pt x="147" y="560"/>
                </a:lnTo>
                <a:lnTo>
                  <a:pt x="138" y="557"/>
                </a:lnTo>
                <a:lnTo>
                  <a:pt x="129" y="556"/>
                </a:lnTo>
                <a:lnTo>
                  <a:pt x="119" y="556"/>
                </a:lnTo>
                <a:lnTo>
                  <a:pt x="119" y="556"/>
                </a:lnTo>
                <a:lnTo>
                  <a:pt x="111" y="556"/>
                </a:lnTo>
                <a:lnTo>
                  <a:pt x="101" y="557"/>
                </a:lnTo>
                <a:lnTo>
                  <a:pt x="93" y="560"/>
                </a:lnTo>
                <a:lnTo>
                  <a:pt x="84" y="563"/>
                </a:lnTo>
                <a:lnTo>
                  <a:pt x="76" y="567"/>
                </a:lnTo>
                <a:lnTo>
                  <a:pt x="69" y="572"/>
                </a:lnTo>
                <a:lnTo>
                  <a:pt x="62" y="576"/>
                </a:lnTo>
                <a:lnTo>
                  <a:pt x="56" y="582"/>
                </a:lnTo>
                <a:lnTo>
                  <a:pt x="50" y="588"/>
                </a:lnTo>
                <a:lnTo>
                  <a:pt x="45" y="596"/>
                </a:lnTo>
                <a:lnTo>
                  <a:pt x="40" y="603"/>
                </a:lnTo>
                <a:lnTo>
                  <a:pt x="36" y="611"/>
                </a:lnTo>
                <a:lnTo>
                  <a:pt x="33" y="620"/>
                </a:lnTo>
                <a:lnTo>
                  <a:pt x="32" y="628"/>
                </a:lnTo>
                <a:lnTo>
                  <a:pt x="29" y="636"/>
                </a:lnTo>
                <a:lnTo>
                  <a:pt x="29" y="646"/>
                </a:lnTo>
                <a:lnTo>
                  <a:pt x="29" y="646"/>
                </a:lnTo>
                <a:close/>
                <a:moveTo>
                  <a:pt x="192" y="752"/>
                </a:moveTo>
                <a:lnTo>
                  <a:pt x="47" y="752"/>
                </a:lnTo>
                <a:lnTo>
                  <a:pt x="47" y="752"/>
                </a:lnTo>
                <a:lnTo>
                  <a:pt x="38" y="753"/>
                </a:lnTo>
                <a:lnTo>
                  <a:pt x="29" y="755"/>
                </a:lnTo>
                <a:lnTo>
                  <a:pt x="21" y="760"/>
                </a:lnTo>
                <a:lnTo>
                  <a:pt x="14" y="767"/>
                </a:lnTo>
                <a:lnTo>
                  <a:pt x="9" y="774"/>
                </a:lnTo>
                <a:lnTo>
                  <a:pt x="4" y="784"/>
                </a:lnTo>
                <a:lnTo>
                  <a:pt x="2" y="794"/>
                </a:lnTo>
                <a:lnTo>
                  <a:pt x="0" y="804"/>
                </a:lnTo>
                <a:lnTo>
                  <a:pt x="0" y="950"/>
                </a:lnTo>
                <a:lnTo>
                  <a:pt x="0" y="950"/>
                </a:lnTo>
                <a:lnTo>
                  <a:pt x="2" y="960"/>
                </a:lnTo>
                <a:lnTo>
                  <a:pt x="4" y="970"/>
                </a:lnTo>
                <a:lnTo>
                  <a:pt x="9" y="980"/>
                </a:lnTo>
                <a:lnTo>
                  <a:pt x="14" y="987"/>
                </a:lnTo>
                <a:lnTo>
                  <a:pt x="21" y="994"/>
                </a:lnTo>
                <a:lnTo>
                  <a:pt x="29" y="999"/>
                </a:lnTo>
                <a:lnTo>
                  <a:pt x="38" y="1001"/>
                </a:lnTo>
                <a:lnTo>
                  <a:pt x="47" y="1002"/>
                </a:lnTo>
                <a:lnTo>
                  <a:pt x="192" y="1002"/>
                </a:lnTo>
                <a:lnTo>
                  <a:pt x="192" y="1002"/>
                </a:lnTo>
                <a:lnTo>
                  <a:pt x="202" y="1001"/>
                </a:lnTo>
                <a:lnTo>
                  <a:pt x="210" y="999"/>
                </a:lnTo>
                <a:lnTo>
                  <a:pt x="219" y="994"/>
                </a:lnTo>
                <a:lnTo>
                  <a:pt x="226" y="987"/>
                </a:lnTo>
                <a:lnTo>
                  <a:pt x="232" y="980"/>
                </a:lnTo>
                <a:lnTo>
                  <a:pt x="236" y="970"/>
                </a:lnTo>
                <a:lnTo>
                  <a:pt x="239" y="960"/>
                </a:lnTo>
                <a:lnTo>
                  <a:pt x="239" y="950"/>
                </a:lnTo>
                <a:lnTo>
                  <a:pt x="239" y="804"/>
                </a:lnTo>
                <a:lnTo>
                  <a:pt x="239" y="804"/>
                </a:lnTo>
                <a:lnTo>
                  <a:pt x="238" y="794"/>
                </a:lnTo>
                <a:lnTo>
                  <a:pt x="236" y="784"/>
                </a:lnTo>
                <a:lnTo>
                  <a:pt x="231" y="774"/>
                </a:lnTo>
                <a:lnTo>
                  <a:pt x="226" y="767"/>
                </a:lnTo>
                <a:lnTo>
                  <a:pt x="219" y="760"/>
                </a:lnTo>
                <a:lnTo>
                  <a:pt x="210" y="755"/>
                </a:lnTo>
                <a:lnTo>
                  <a:pt x="202" y="753"/>
                </a:lnTo>
                <a:lnTo>
                  <a:pt x="192" y="752"/>
                </a:lnTo>
                <a:lnTo>
                  <a:pt x="192" y="752"/>
                </a:lnTo>
                <a:close/>
                <a:moveTo>
                  <a:pt x="845" y="752"/>
                </a:moveTo>
                <a:lnTo>
                  <a:pt x="700" y="752"/>
                </a:lnTo>
                <a:lnTo>
                  <a:pt x="700" y="752"/>
                </a:lnTo>
                <a:lnTo>
                  <a:pt x="690" y="753"/>
                </a:lnTo>
                <a:lnTo>
                  <a:pt x="681" y="755"/>
                </a:lnTo>
                <a:lnTo>
                  <a:pt x="674" y="760"/>
                </a:lnTo>
                <a:lnTo>
                  <a:pt x="666" y="767"/>
                </a:lnTo>
                <a:lnTo>
                  <a:pt x="660" y="774"/>
                </a:lnTo>
                <a:lnTo>
                  <a:pt x="656" y="784"/>
                </a:lnTo>
                <a:lnTo>
                  <a:pt x="653" y="794"/>
                </a:lnTo>
                <a:lnTo>
                  <a:pt x="652" y="804"/>
                </a:lnTo>
                <a:lnTo>
                  <a:pt x="652" y="950"/>
                </a:lnTo>
                <a:lnTo>
                  <a:pt x="652" y="950"/>
                </a:lnTo>
                <a:lnTo>
                  <a:pt x="653" y="960"/>
                </a:lnTo>
                <a:lnTo>
                  <a:pt x="656" y="970"/>
                </a:lnTo>
                <a:lnTo>
                  <a:pt x="660" y="980"/>
                </a:lnTo>
                <a:lnTo>
                  <a:pt x="666" y="987"/>
                </a:lnTo>
                <a:lnTo>
                  <a:pt x="674" y="994"/>
                </a:lnTo>
                <a:lnTo>
                  <a:pt x="681" y="999"/>
                </a:lnTo>
                <a:lnTo>
                  <a:pt x="690" y="1001"/>
                </a:lnTo>
                <a:lnTo>
                  <a:pt x="700" y="1002"/>
                </a:lnTo>
                <a:lnTo>
                  <a:pt x="845" y="1002"/>
                </a:lnTo>
                <a:lnTo>
                  <a:pt x="845" y="1002"/>
                </a:lnTo>
                <a:lnTo>
                  <a:pt x="853" y="1001"/>
                </a:lnTo>
                <a:lnTo>
                  <a:pt x="863" y="999"/>
                </a:lnTo>
                <a:lnTo>
                  <a:pt x="870" y="994"/>
                </a:lnTo>
                <a:lnTo>
                  <a:pt x="877" y="987"/>
                </a:lnTo>
                <a:lnTo>
                  <a:pt x="883" y="980"/>
                </a:lnTo>
                <a:lnTo>
                  <a:pt x="888" y="970"/>
                </a:lnTo>
                <a:lnTo>
                  <a:pt x="891" y="960"/>
                </a:lnTo>
                <a:lnTo>
                  <a:pt x="892" y="950"/>
                </a:lnTo>
                <a:lnTo>
                  <a:pt x="892" y="804"/>
                </a:lnTo>
                <a:lnTo>
                  <a:pt x="892" y="804"/>
                </a:lnTo>
                <a:lnTo>
                  <a:pt x="891" y="794"/>
                </a:lnTo>
                <a:lnTo>
                  <a:pt x="888" y="784"/>
                </a:lnTo>
                <a:lnTo>
                  <a:pt x="883" y="774"/>
                </a:lnTo>
                <a:lnTo>
                  <a:pt x="877" y="767"/>
                </a:lnTo>
                <a:lnTo>
                  <a:pt x="870" y="760"/>
                </a:lnTo>
                <a:lnTo>
                  <a:pt x="863" y="755"/>
                </a:lnTo>
                <a:lnTo>
                  <a:pt x="853" y="753"/>
                </a:lnTo>
                <a:lnTo>
                  <a:pt x="845" y="752"/>
                </a:lnTo>
                <a:lnTo>
                  <a:pt x="845" y="752"/>
                </a:lnTo>
                <a:close/>
                <a:moveTo>
                  <a:pt x="682" y="646"/>
                </a:moveTo>
                <a:lnTo>
                  <a:pt x="682" y="646"/>
                </a:lnTo>
                <a:lnTo>
                  <a:pt x="682" y="656"/>
                </a:lnTo>
                <a:lnTo>
                  <a:pt x="683" y="664"/>
                </a:lnTo>
                <a:lnTo>
                  <a:pt x="686" y="674"/>
                </a:lnTo>
                <a:lnTo>
                  <a:pt x="689" y="681"/>
                </a:lnTo>
                <a:lnTo>
                  <a:pt x="693" y="689"/>
                </a:lnTo>
                <a:lnTo>
                  <a:pt x="698" y="696"/>
                </a:lnTo>
                <a:lnTo>
                  <a:pt x="702" y="704"/>
                </a:lnTo>
                <a:lnTo>
                  <a:pt x="708" y="710"/>
                </a:lnTo>
                <a:lnTo>
                  <a:pt x="714" y="716"/>
                </a:lnTo>
                <a:lnTo>
                  <a:pt x="722" y="722"/>
                </a:lnTo>
                <a:lnTo>
                  <a:pt x="729" y="725"/>
                </a:lnTo>
                <a:lnTo>
                  <a:pt x="737" y="730"/>
                </a:lnTo>
                <a:lnTo>
                  <a:pt x="746" y="732"/>
                </a:lnTo>
                <a:lnTo>
                  <a:pt x="754" y="735"/>
                </a:lnTo>
                <a:lnTo>
                  <a:pt x="762" y="736"/>
                </a:lnTo>
                <a:lnTo>
                  <a:pt x="772" y="736"/>
                </a:lnTo>
                <a:lnTo>
                  <a:pt x="772" y="736"/>
                </a:lnTo>
                <a:lnTo>
                  <a:pt x="781" y="736"/>
                </a:lnTo>
                <a:lnTo>
                  <a:pt x="790" y="735"/>
                </a:lnTo>
                <a:lnTo>
                  <a:pt x="798" y="732"/>
                </a:lnTo>
                <a:lnTo>
                  <a:pt x="807" y="730"/>
                </a:lnTo>
                <a:lnTo>
                  <a:pt x="815" y="725"/>
                </a:lnTo>
                <a:lnTo>
                  <a:pt x="822" y="722"/>
                </a:lnTo>
                <a:lnTo>
                  <a:pt x="829" y="716"/>
                </a:lnTo>
                <a:lnTo>
                  <a:pt x="835" y="710"/>
                </a:lnTo>
                <a:lnTo>
                  <a:pt x="841" y="704"/>
                </a:lnTo>
                <a:lnTo>
                  <a:pt x="847" y="696"/>
                </a:lnTo>
                <a:lnTo>
                  <a:pt x="851" y="689"/>
                </a:lnTo>
                <a:lnTo>
                  <a:pt x="856" y="681"/>
                </a:lnTo>
                <a:lnTo>
                  <a:pt x="858" y="674"/>
                </a:lnTo>
                <a:lnTo>
                  <a:pt x="861" y="664"/>
                </a:lnTo>
                <a:lnTo>
                  <a:pt x="862" y="656"/>
                </a:lnTo>
                <a:lnTo>
                  <a:pt x="862" y="646"/>
                </a:lnTo>
                <a:lnTo>
                  <a:pt x="862" y="646"/>
                </a:lnTo>
                <a:lnTo>
                  <a:pt x="862" y="636"/>
                </a:lnTo>
                <a:lnTo>
                  <a:pt x="861" y="628"/>
                </a:lnTo>
                <a:lnTo>
                  <a:pt x="858" y="620"/>
                </a:lnTo>
                <a:lnTo>
                  <a:pt x="856" y="611"/>
                </a:lnTo>
                <a:lnTo>
                  <a:pt x="851" y="603"/>
                </a:lnTo>
                <a:lnTo>
                  <a:pt x="847" y="596"/>
                </a:lnTo>
                <a:lnTo>
                  <a:pt x="841" y="588"/>
                </a:lnTo>
                <a:lnTo>
                  <a:pt x="835" y="582"/>
                </a:lnTo>
                <a:lnTo>
                  <a:pt x="829" y="576"/>
                </a:lnTo>
                <a:lnTo>
                  <a:pt x="822" y="572"/>
                </a:lnTo>
                <a:lnTo>
                  <a:pt x="815" y="567"/>
                </a:lnTo>
                <a:lnTo>
                  <a:pt x="807" y="563"/>
                </a:lnTo>
                <a:lnTo>
                  <a:pt x="798" y="560"/>
                </a:lnTo>
                <a:lnTo>
                  <a:pt x="790" y="557"/>
                </a:lnTo>
                <a:lnTo>
                  <a:pt x="781" y="556"/>
                </a:lnTo>
                <a:lnTo>
                  <a:pt x="772" y="556"/>
                </a:lnTo>
                <a:lnTo>
                  <a:pt x="772" y="556"/>
                </a:lnTo>
                <a:lnTo>
                  <a:pt x="762" y="556"/>
                </a:lnTo>
                <a:lnTo>
                  <a:pt x="754" y="557"/>
                </a:lnTo>
                <a:lnTo>
                  <a:pt x="746" y="560"/>
                </a:lnTo>
                <a:lnTo>
                  <a:pt x="737" y="563"/>
                </a:lnTo>
                <a:lnTo>
                  <a:pt x="729" y="567"/>
                </a:lnTo>
                <a:lnTo>
                  <a:pt x="722" y="572"/>
                </a:lnTo>
                <a:lnTo>
                  <a:pt x="714" y="576"/>
                </a:lnTo>
                <a:lnTo>
                  <a:pt x="708" y="582"/>
                </a:lnTo>
                <a:lnTo>
                  <a:pt x="702" y="588"/>
                </a:lnTo>
                <a:lnTo>
                  <a:pt x="698" y="596"/>
                </a:lnTo>
                <a:lnTo>
                  <a:pt x="693" y="603"/>
                </a:lnTo>
                <a:lnTo>
                  <a:pt x="689" y="611"/>
                </a:lnTo>
                <a:lnTo>
                  <a:pt x="686" y="620"/>
                </a:lnTo>
                <a:lnTo>
                  <a:pt x="683" y="628"/>
                </a:lnTo>
                <a:lnTo>
                  <a:pt x="682" y="636"/>
                </a:lnTo>
                <a:lnTo>
                  <a:pt x="682" y="646"/>
                </a:lnTo>
                <a:lnTo>
                  <a:pt x="682" y="646"/>
                </a:lnTo>
                <a:close/>
                <a:moveTo>
                  <a:pt x="156" y="515"/>
                </a:moveTo>
                <a:lnTo>
                  <a:pt x="300" y="371"/>
                </a:lnTo>
                <a:lnTo>
                  <a:pt x="431" y="371"/>
                </a:lnTo>
                <a:lnTo>
                  <a:pt x="431" y="536"/>
                </a:lnTo>
                <a:lnTo>
                  <a:pt x="461" y="536"/>
                </a:lnTo>
                <a:lnTo>
                  <a:pt x="461" y="371"/>
                </a:lnTo>
                <a:lnTo>
                  <a:pt x="592" y="371"/>
                </a:lnTo>
                <a:lnTo>
                  <a:pt x="735" y="515"/>
                </a:lnTo>
                <a:lnTo>
                  <a:pt x="756" y="495"/>
                </a:lnTo>
                <a:lnTo>
                  <a:pt x="634" y="371"/>
                </a:lnTo>
                <a:lnTo>
                  <a:pt x="744" y="371"/>
                </a:lnTo>
                <a:lnTo>
                  <a:pt x="744" y="0"/>
                </a:lnTo>
                <a:lnTo>
                  <a:pt x="147" y="0"/>
                </a:lnTo>
                <a:lnTo>
                  <a:pt x="147" y="371"/>
                </a:lnTo>
                <a:lnTo>
                  <a:pt x="258" y="371"/>
                </a:lnTo>
                <a:lnTo>
                  <a:pt x="136" y="495"/>
                </a:lnTo>
                <a:lnTo>
                  <a:pt x="156" y="515"/>
                </a:lnTo>
                <a:close/>
                <a:moveTo>
                  <a:pt x="182" y="129"/>
                </a:moveTo>
                <a:lnTo>
                  <a:pt x="704" y="129"/>
                </a:lnTo>
                <a:lnTo>
                  <a:pt x="704" y="321"/>
                </a:lnTo>
                <a:lnTo>
                  <a:pt x="182" y="321"/>
                </a:lnTo>
                <a:lnTo>
                  <a:pt x="182" y="129"/>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38" name="正方形/長方形 37"/>
          <p:cNvSpPr/>
          <p:nvPr/>
        </p:nvSpPr>
        <p:spPr>
          <a:xfrm>
            <a:off x="4337974" y="3217626"/>
            <a:ext cx="1728192" cy="461665"/>
          </a:xfrm>
          <a:prstGeom prst="rect">
            <a:avLst/>
          </a:prstGeom>
        </p:spPr>
        <p:txBody>
          <a:bodyPr wrap="square">
            <a:spAutoFit/>
          </a:bodyPr>
          <a:lstStyle/>
          <a:p>
            <a:pPr algn="ctr" fontAlgn="base">
              <a:spcBef>
                <a:spcPct val="0"/>
              </a:spcBef>
              <a:spcAft>
                <a:spcPct val="0"/>
              </a:spcAft>
            </a:pPr>
            <a:r>
              <a:rPr lang="ja-JP" altLang="en-US" sz="1200" b="1" dirty="0">
                <a:solidFill>
                  <a:prstClr val="black"/>
                </a:solidFill>
                <a:cs typeface="メイリオ" pitchFamily="50" charset="-128"/>
              </a:rPr>
              <a:t>マイナンバーは</a:t>
            </a:r>
            <a:endParaRPr lang="en-US" altLang="ja-JP" sz="1200" b="1" dirty="0">
              <a:solidFill>
                <a:prstClr val="black"/>
              </a:solidFill>
              <a:cs typeface="メイリオ" pitchFamily="50" charset="-128"/>
            </a:endParaRPr>
          </a:p>
          <a:p>
            <a:pPr algn="ctr" fontAlgn="base">
              <a:spcBef>
                <a:spcPct val="0"/>
              </a:spcBef>
              <a:spcAft>
                <a:spcPct val="0"/>
              </a:spcAft>
            </a:pPr>
            <a:r>
              <a:rPr lang="ja-JP" altLang="en-US" sz="1200" b="1" dirty="0">
                <a:solidFill>
                  <a:prstClr val="black"/>
                </a:solidFill>
                <a:cs typeface="メイリオ" pitchFamily="50" charset="-128"/>
              </a:rPr>
              <a:t>ログ取得対象外</a:t>
            </a:r>
          </a:p>
        </p:txBody>
      </p:sp>
      <p:sp>
        <p:nvSpPr>
          <p:cNvPr id="40" name="テキスト ボックス 39"/>
          <p:cNvSpPr txBox="1"/>
          <p:nvPr/>
        </p:nvSpPr>
        <p:spPr bwMode="black">
          <a:xfrm>
            <a:off x="3275856" y="3599022"/>
            <a:ext cx="1368152" cy="153888"/>
          </a:xfrm>
          <a:prstGeom prst="rect">
            <a:avLst/>
          </a:prstGeom>
        </p:spPr>
        <p:txBody>
          <a:bodyPr wrap="square" lIns="0" tIns="0" rIns="0" bIns="0" rtlCol="0" anchor="t" anchorCtr="0">
            <a:spAutoFit/>
          </a:bodyPr>
          <a:lstStyle/>
          <a:p>
            <a:pPr algn="ctr" defTabSz="685766">
              <a:defRPr/>
            </a:pPr>
            <a:r>
              <a:rPr kumimoji="0" lang="ja-JP" altLang="en-US" sz="1000" kern="0" dirty="0">
                <a:solidFill>
                  <a:prstClr val="black"/>
                </a:solidFill>
                <a:uFill>
                  <a:solidFill>
                    <a:srgbClr val="FFC000"/>
                  </a:solidFill>
                </a:uFill>
                <a:cs typeface="メイリオ" pitchFamily="50" charset="-128"/>
              </a:rPr>
              <a:t>操作</a:t>
            </a:r>
            <a:r>
              <a:rPr kumimoji="0" lang="en-US" altLang="ja-JP" sz="1000" kern="0" dirty="0">
                <a:solidFill>
                  <a:prstClr val="black"/>
                </a:solidFill>
                <a:uFill>
                  <a:solidFill>
                    <a:srgbClr val="FFC000"/>
                  </a:solidFill>
                </a:uFill>
                <a:cs typeface="メイリオ" pitchFamily="50" charset="-128"/>
              </a:rPr>
              <a:t>/</a:t>
            </a:r>
            <a:r>
              <a:rPr kumimoji="0" lang="ja-JP" altLang="en-US" sz="1000" kern="0" dirty="0">
                <a:solidFill>
                  <a:prstClr val="black"/>
                </a:solidFill>
                <a:uFill>
                  <a:solidFill>
                    <a:srgbClr val="FFC000"/>
                  </a:solidFill>
                </a:uFill>
                <a:cs typeface="メイリオ" pitchFamily="50" charset="-128"/>
              </a:rPr>
              <a:t>アクセスログ</a:t>
            </a:r>
            <a:endParaRPr kumimoji="0" lang="en-US" altLang="ja-JP" sz="1000" kern="0" dirty="0">
              <a:solidFill>
                <a:prstClr val="black"/>
              </a:solidFill>
              <a:uFill>
                <a:solidFill>
                  <a:srgbClr val="FFC000"/>
                </a:solidFill>
              </a:uFill>
              <a:cs typeface="メイリオ" pitchFamily="50" charset="-128"/>
            </a:endParaRPr>
          </a:p>
        </p:txBody>
      </p:sp>
      <p:sp>
        <p:nvSpPr>
          <p:cNvPr id="42" name="正方形/長方形 41"/>
          <p:cNvSpPr/>
          <p:nvPr/>
        </p:nvSpPr>
        <p:spPr>
          <a:xfrm>
            <a:off x="4151231" y="4141629"/>
            <a:ext cx="2124236" cy="646331"/>
          </a:xfrm>
          <a:prstGeom prst="rect">
            <a:avLst/>
          </a:prstGeom>
        </p:spPr>
        <p:txBody>
          <a:bodyPr wrap="square">
            <a:spAutoFit/>
          </a:bodyPr>
          <a:lstStyle/>
          <a:p>
            <a:pPr algn="ctr" fontAlgn="base">
              <a:spcBef>
                <a:spcPct val="0"/>
              </a:spcBef>
              <a:spcAft>
                <a:spcPct val="0"/>
              </a:spcAft>
            </a:pPr>
            <a:r>
              <a:rPr lang="ja-JP" altLang="en-US" sz="1200" b="1">
                <a:solidFill>
                  <a:prstClr val="black"/>
                </a:solidFill>
                <a:cs typeface="メイリオ" pitchFamily="50" charset="-128"/>
              </a:rPr>
              <a:t>マイナンバーは</a:t>
            </a:r>
            <a:endParaRPr lang="en-US" altLang="ja-JP" sz="1200" b="1" dirty="0">
              <a:solidFill>
                <a:prstClr val="black"/>
              </a:solidFill>
              <a:cs typeface="メイリオ" pitchFamily="50" charset="-128"/>
            </a:endParaRPr>
          </a:p>
          <a:p>
            <a:pPr algn="ctr" fontAlgn="base">
              <a:spcBef>
                <a:spcPct val="0"/>
              </a:spcBef>
              <a:spcAft>
                <a:spcPct val="0"/>
              </a:spcAft>
            </a:pPr>
            <a:r>
              <a:rPr lang="ja-JP" altLang="en-US" sz="1200" b="1" dirty="0">
                <a:solidFill>
                  <a:prstClr val="black"/>
                </a:solidFill>
                <a:cs typeface="メイリオ" pitchFamily="50" charset="-128"/>
              </a:rPr>
              <a:t>バックアップデータも</a:t>
            </a:r>
            <a:endParaRPr lang="en-US" altLang="ja-JP" sz="1200" b="1" dirty="0">
              <a:solidFill>
                <a:prstClr val="black"/>
              </a:solidFill>
              <a:cs typeface="メイリオ" pitchFamily="50" charset="-128"/>
            </a:endParaRPr>
          </a:p>
          <a:p>
            <a:pPr algn="ctr" fontAlgn="base">
              <a:spcBef>
                <a:spcPct val="0"/>
              </a:spcBef>
              <a:spcAft>
                <a:spcPct val="0"/>
              </a:spcAft>
            </a:pPr>
            <a:r>
              <a:rPr lang="ja-JP" altLang="en-US" sz="1200" b="1" dirty="0">
                <a:solidFill>
                  <a:prstClr val="black"/>
                </a:solidFill>
                <a:cs typeface="メイリオ" pitchFamily="50" charset="-128"/>
              </a:rPr>
              <a:t>暗号化</a:t>
            </a:r>
            <a:endParaRPr lang="en-US" altLang="ja-JP" sz="1200" b="1" dirty="0">
              <a:solidFill>
                <a:prstClr val="black"/>
              </a:solidFill>
              <a:cs typeface="メイリオ" pitchFamily="50" charset="-128"/>
            </a:endParaRPr>
          </a:p>
        </p:txBody>
      </p:sp>
      <p:sp>
        <p:nvSpPr>
          <p:cNvPr id="43" name="Freeform 364"/>
          <p:cNvSpPr>
            <a:spLocks noEditPoints="1"/>
          </p:cNvSpPr>
          <p:nvPr/>
        </p:nvSpPr>
        <p:spPr bwMode="auto">
          <a:xfrm>
            <a:off x="3694744" y="4160784"/>
            <a:ext cx="438512" cy="357757"/>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44" name="テキスト ボックス 43"/>
          <p:cNvSpPr txBox="1"/>
          <p:nvPr/>
        </p:nvSpPr>
        <p:spPr bwMode="black">
          <a:xfrm>
            <a:off x="3049904" y="4561696"/>
            <a:ext cx="1728192" cy="153888"/>
          </a:xfrm>
          <a:prstGeom prst="rect">
            <a:avLst/>
          </a:prstGeom>
        </p:spPr>
        <p:txBody>
          <a:bodyPr wrap="square" lIns="0" tIns="0" rIns="0" bIns="0" rtlCol="0" anchor="t" anchorCtr="0">
            <a:spAutoFit/>
          </a:bodyPr>
          <a:lstStyle/>
          <a:p>
            <a:pPr algn="ctr" defTabSz="685766">
              <a:defRPr/>
            </a:pPr>
            <a:r>
              <a:rPr kumimoji="0" lang="ja-JP" altLang="en-US" sz="1000" kern="0" dirty="0">
                <a:solidFill>
                  <a:prstClr val="black"/>
                </a:solidFill>
                <a:uFill>
                  <a:solidFill>
                    <a:srgbClr val="FFC000"/>
                  </a:solidFill>
                </a:uFill>
                <a:cs typeface="メイリオ" pitchFamily="50" charset="-128"/>
              </a:rPr>
              <a:t>バックアップデータ</a:t>
            </a:r>
            <a:endParaRPr kumimoji="0" lang="en-US" altLang="ja-JP" sz="1000" kern="0" dirty="0">
              <a:solidFill>
                <a:prstClr val="black"/>
              </a:solidFill>
              <a:uFill>
                <a:solidFill>
                  <a:srgbClr val="FFC000"/>
                </a:solidFill>
              </a:uFill>
              <a:cs typeface="メイリオ" pitchFamily="50" charset="-128"/>
            </a:endParaRPr>
          </a:p>
        </p:txBody>
      </p:sp>
      <p:sp>
        <p:nvSpPr>
          <p:cNvPr id="45" name="右矢印 44"/>
          <p:cNvSpPr/>
          <p:nvPr/>
        </p:nvSpPr>
        <p:spPr bwMode="gray">
          <a:xfrm>
            <a:off x="2951820" y="4172312"/>
            <a:ext cx="612068" cy="432048"/>
          </a:xfrm>
          <a:prstGeom prst="rightArrow">
            <a:avLst/>
          </a:prstGeom>
          <a:solidFill>
            <a:srgbClr val="54C2F0"/>
          </a:solidFill>
          <a:ln w="9525" cap="flat" cmpd="sng" algn="ctr">
            <a:noFill/>
            <a:prstDash val="solid"/>
            <a:headEnd/>
            <a:tailEnd/>
          </a:ln>
          <a:effectLst/>
        </p:spPr>
        <p:txBody>
          <a:bodyPr wrap="none"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lumMod val="75000"/>
                  <a:lumOff val="25000"/>
                </a:prstClr>
              </a:solidFill>
              <a:effectLst/>
              <a:uLnTx/>
              <a:uFillTx/>
              <a:latin typeface="HGP創英角ｺﾞｼｯｸUB" pitchFamily="50" charset="-128"/>
              <a:ea typeface="HGP創英角ｺﾞｼｯｸUB" pitchFamily="50" charset="-128"/>
              <a:cs typeface="+mn-cs"/>
            </a:endParaRPr>
          </a:p>
        </p:txBody>
      </p:sp>
      <p:pic>
        <p:nvPicPr>
          <p:cNvPr id="46" name="図 45"/>
          <p:cNvPicPr/>
          <p:nvPr/>
        </p:nvPicPr>
        <p:blipFill>
          <a:blip r:embed="rId2" cstate="print"/>
          <a:srcRect/>
          <a:stretch>
            <a:fillRect/>
          </a:stretch>
        </p:blipFill>
        <p:spPr bwMode="auto">
          <a:xfrm>
            <a:off x="6359295" y="2226228"/>
            <a:ext cx="2483768" cy="1711090"/>
          </a:xfrm>
          <a:prstGeom prst="rect">
            <a:avLst/>
          </a:prstGeom>
          <a:noFill/>
          <a:ln w="9525">
            <a:solidFill>
              <a:srgbClr val="FFFFFF">
                <a:lumMod val="65000"/>
              </a:srgbClr>
            </a:solidFill>
            <a:miter lim="800000"/>
            <a:headEnd/>
            <a:tailEnd/>
          </a:ln>
        </p:spPr>
      </p:pic>
      <p:sp>
        <p:nvSpPr>
          <p:cNvPr id="47" name="Rectangle 1"/>
          <p:cNvSpPr>
            <a:spLocks noChangeArrowheads="1"/>
          </p:cNvSpPr>
          <p:nvPr/>
        </p:nvSpPr>
        <p:spPr bwMode="auto">
          <a:xfrm>
            <a:off x="5364088" y="1743658"/>
            <a:ext cx="3888940"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7200" algn="ctr" fontAlgn="base">
              <a:spcBef>
                <a:spcPct val="0"/>
              </a:spcBef>
              <a:spcAft>
                <a:spcPct val="0"/>
              </a:spcAft>
            </a:pPr>
            <a:endParaRPr lang="en-US" altLang="ja-JP" sz="1200" dirty="0">
              <a:solidFill>
                <a:prstClr val="black"/>
              </a:solidFill>
              <a:cs typeface="Times New Roman" pitchFamily="18" charset="0"/>
            </a:endParaRPr>
          </a:p>
          <a:p>
            <a:pPr indent="457200" algn="ctr" fontAlgn="base">
              <a:spcBef>
                <a:spcPct val="0"/>
              </a:spcBef>
              <a:spcAft>
                <a:spcPct val="0"/>
              </a:spcAft>
            </a:pPr>
            <a:r>
              <a:rPr lang="ja-JP" altLang="en-US" sz="1000" dirty="0">
                <a:solidFill>
                  <a:prstClr val="black"/>
                </a:solidFill>
                <a:cs typeface="Times New Roman" pitchFamily="18" charset="0"/>
              </a:rPr>
              <a:t>「報酬、料金、契約金及び賞金の支払調書」</a:t>
            </a:r>
            <a:endParaRPr lang="ja-JP" altLang="en-US" sz="1000" dirty="0">
              <a:solidFill>
                <a:prstClr val="black"/>
              </a:solidFill>
              <a:cs typeface="ＭＳ Ｐゴシック" pitchFamily="50" charset="-128"/>
            </a:endParaRPr>
          </a:p>
        </p:txBody>
      </p:sp>
      <p:sp>
        <p:nvSpPr>
          <p:cNvPr id="48" name="角丸四角形 47"/>
          <p:cNvSpPr/>
          <p:nvPr/>
        </p:nvSpPr>
        <p:spPr>
          <a:xfrm>
            <a:off x="6334804" y="3982117"/>
            <a:ext cx="2557168" cy="715089"/>
          </a:xfrm>
          <a:prstGeom prst="roundRect">
            <a:avLst/>
          </a:prstGeom>
          <a:solidFill>
            <a:srgbClr val="F9BE00"/>
          </a:solidFill>
          <a:ln w="9525" cap="flat" cmpd="sng" algn="ctr">
            <a:noFill/>
            <a:prstDash val="solid"/>
          </a:ln>
          <a:effectLst>
            <a:outerShdw blurRad="40000" dist="23000" dir="5400000" rotWithShape="0">
              <a:srgbClr val="000000">
                <a:alpha val="35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
                <a:srgbClr val="0065AE"/>
              </a:buClr>
              <a:buSzPct val="80000"/>
              <a:buFontTx/>
              <a:buNone/>
              <a:tabLst/>
              <a:defRPr/>
            </a:pPr>
            <a:r>
              <a:rPr kumimoji="0" lang="ja-JP" altLang="en-US" sz="12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・調書種類、支払日ごとに</a:t>
            </a:r>
            <a:endParaRPr kumimoji="0" lang="en-US" altLang="ja-JP" sz="1200" b="1" i="0" u="none" strike="noStrike" kern="0" cap="none" spc="0" normalizeH="0" baseline="0" noProof="0" dirty="0">
              <a:ln>
                <a:noFill/>
              </a:ln>
              <a:solidFill>
                <a:srgbClr val="FFFFFF"/>
              </a:solidFill>
              <a:effectLst/>
              <a:uLnTx/>
              <a:uFillTx/>
              <a:latin typeface="メイリオ"/>
              <a:ea typeface="メイリオ"/>
              <a:cs typeface="メイリオ" pitchFamily="50" charset="-128"/>
            </a:endParaRPr>
          </a:p>
          <a:p>
            <a:pPr marL="0" marR="0" lvl="0" indent="0" defTabSz="914400" eaLnBrk="1" fontAlgn="auto" latinLnBrk="0" hangingPunct="1">
              <a:lnSpc>
                <a:spcPct val="100000"/>
              </a:lnSpc>
              <a:spcBef>
                <a:spcPts val="0"/>
              </a:spcBef>
              <a:spcAft>
                <a:spcPts val="0"/>
              </a:spcAft>
              <a:buClr>
                <a:srgbClr val="0065AE"/>
              </a:buClr>
              <a:buSzPct val="80000"/>
              <a:buFontTx/>
              <a:buNone/>
              <a:tabLst/>
              <a:defRPr/>
            </a:pPr>
            <a:r>
              <a:rPr kumimoji="0" lang="ja-JP" altLang="en-US" sz="12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　支払調書を出力</a:t>
            </a:r>
            <a:endParaRPr kumimoji="0" lang="en-US" altLang="ja-JP" sz="1200" b="1" i="0" u="none" strike="noStrike" kern="0" cap="none" spc="0" normalizeH="0" baseline="0" noProof="0" dirty="0">
              <a:ln>
                <a:noFill/>
              </a:ln>
              <a:solidFill>
                <a:srgbClr val="FFFFFF"/>
              </a:solidFill>
              <a:effectLst/>
              <a:uLnTx/>
              <a:uFillTx/>
              <a:latin typeface="メイリオ"/>
              <a:ea typeface="メイリオ"/>
              <a:cs typeface="メイリオ" pitchFamily="50" charset="-128"/>
            </a:endParaRPr>
          </a:p>
          <a:p>
            <a:pPr marL="0" marR="0" lvl="0" indent="0" defTabSz="914400" eaLnBrk="1" fontAlgn="auto" latinLnBrk="0" hangingPunct="1">
              <a:lnSpc>
                <a:spcPct val="100000"/>
              </a:lnSpc>
              <a:spcBef>
                <a:spcPts val="0"/>
              </a:spcBef>
              <a:spcAft>
                <a:spcPts val="0"/>
              </a:spcAft>
              <a:buClr>
                <a:srgbClr val="0065AE"/>
              </a:buClr>
              <a:buSzPct val="80000"/>
              <a:buFontTx/>
              <a:buNone/>
              <a:tabLst/>
              <a:defRPr/>
            </a:pPr>
            <a:r>
              <a:rPr kumimoji="0" lang="ja-JP" altLang="en-US" sz="12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・マイナンバーの印字</a:t>
            </a:r>
            <a:endParaRPr kumimoji="0" lang="en-US" altLang="ja-JP" sz="1200" b="1" i="0" u="none" strike="noStrike" kern="0" cap="none" spc="0" normalizeH="0" baseline="0" noProof="0" dirty="0">
              <a:ln>
                <a:noFill/>
              </a:ln>
              <a:solidFill>
                <a:srgbClr val="FFFFFF"/>
              </a:solidFill>
              <a:effectLst/>
              <a:uLnTx/>
              <a:uFillTx/>
              <a:latin typeface="メイリオ"/>
              <a:ea typeface="メイリオ"/>
              <a:cs typeface="メイリオ" pitchFamily="50" charset="-128"/>
            </a:endParaRPr>
          </a:p>
        </p:txBody>
      </p:sp>
      <p:sp>
        <p:nvSpPr>
          <p:cNvPr id="54" name="角丸四角形 53"/>
          <p:cNvSpPr/>
          <p:nvPr/>
        </p:nvSpPr>
        <p:spPr>
          <a:xfrm>
            <a:off x="3325508" y="3869999"/>
            <a:ext cx="2689200" cy="252000"/>
          </a:xfrm>
          <a:prstGeom prst="roundRect">
            <a:avLst>
              <a:gd name="adj" fmla="val 0"/>
            </a:avLst>
          </a:prstGeom>
          <a:solidFill>
            <a:srgbClr val="54C2F0"/>
          </a:solidFill>
          <a:ln w="25400" cap="flat" cmpd="sng" algn="ctr">
            <a:noFill/>
            <a:prstDash val="solid"/>
          </a:ln>
          <a:effectLst/>
        </p:spPr>
        <p:txBody>
          <a:bodyPr lIns="91436" tIns="45718" rIns="91436" bIns="45718"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r>
              <a:rPr kumimoji="0" lang="ja-JP" altLang="en-US" sz="1400" b="1" kern="0" dirty="0">
                <a:solidFill>
                  <a:srgbClr val="FFFFFF"/>
                </a:solidFill>
              </a:rPr>
              <a:t>バックアップ</a:t>
            </a:r>
            <a:endParaRPr kumimoji="0" lang="ja-JP" altLang="en-US" sz="1400" b="1"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40386080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kumimoji="1" lang="ja-JP" altLang="en-US" dirty="0"/>
              <a:t>その他</a:t>
            </a:r>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p:txBody>
          <a:bodyPr/>
          <a:lstStyle/>
          <a:p>
            <a:r>
              <a:rPr lang="en-US" altLang="ja-JP" dirty="0"/>
              <a:t>IFRS</a:t>
            </a:r>
            <a:r>
              <a:rPr lang="ja-JP" altLang="en-US" dirty="0"/>
              <a:t>対応の実績</a:t>
            </a:r>
          </a:p>
          <a:p>
            <a:endParaRPr kumimoji="1" lang="ja-JP" altLang="en-US" dirty="0"/>
          </a:p>
        </p:txBody>
      </p:sp>
      <p:sp>
        <p:nvSpPr>
          <p:cNvPr id="6" name="テキスト プレースホルダー 5"/>
          <p:cNvSpPr>
            <a:spLocks noGrp="1"/>
          </p:cNvSpPr>
          <p:nvPr>
            <p:ph type="body" sz="quarter" idx="17"/>
          </p:nvPr>
        </p:nvSpPr>
        <p:spPr/>
        <p:txBody>
          <a:bodyPr/>
          <a:lstStyle/>
          <a:p>
            <a:r>
              <a:rPr lang="ja-JP" altLang="en-US" dirty="0"/>
              <a:t>標準機能内で、</a:t>
            </a:r>
            <a:r>
              <a:rPr lang="en-US" altLang="ja-JP" dirty="0"/>
              <a:t>IFRS</a:t>
            </a:r>
            <a:r>
              <a:rPr lang="ja-JP" altLang="en-US" dirty="0"/>
              <a:t>対応可能</a:t>
            </a:r>
          </a:p>
          <a:p>
            <a:endParaRPr kumimoji="1" lang="ja-JP" altLang="en-US" dirty="0"/>
          </a:p>
        </p:txBody>
      </p:sp>
      <p:sp>
        <p:nvSpPr>
          <p:cNvPr id="7" name="角丸四角形 6"/>
          <p:cNvSpPr/>
          <p:nvPr/>
        </p:nvSpPr>
        <p:spPr>
          <a:xfrm>
            <a:off x="5616604" y="1491630"/>
            <a:ext cx="3168352" cy="3440370"/>
          </a:xfrm>
          <a:prstGeom prst="roundRect">
            <a:avLst>
              <a:gd name="adj" fmla="val 6125"/>
            </a:avLst>
          </a:prstGeom>
          <a:solidFill>
            <a:srgbClr val="FFFFFF"/>
          </a:solidFill>
          <a:ln>
            <a:solidFill>
              <a:srgbClr val="FFFFFF">
                <a:lumMod val="65000"/>
              </a:srgb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cs typeface="メイリオ" pitchFamily="50" charset="-128"/>
            </a:endParaRPr>
          </a:p>
        </p:txBody>
      </p:sp>
      <p:sp>
        <p:nvSpPr>
          <p:cNvPr id="8" name="角丸四角形 7"/>
          <p:cNvSpPr/>
          <p:nvPr/>
        </p:nvSpPr>
        <p:spPr>
          <a:xfrm>
            <a:off x="5588591" y="1474269"/>
            <a:ext cx="3231881" cy="324036"/>
          </a:xfrm>
          <a:prstGeom prst="roundRect">
            <a:avLst/>
          </a:prstGeom>
          <a:solidFill>
            <a:srgbClr val="77A233"/>
          </a:solidFill>
          <a:ln>
            <a:noFill/>
          </a:ln>
          <a:effectLst/>
          <a:scene3d>
            <a:camera prst="orthographicFront">
              <a:rot lat="0" lon="0" rev="0"/>
            </a:camera>
            <a:lightRig rig="threePt" dir="t">
              <a:rot lat="0" lon="0" rev="1200000"/>
            </a:lightRig>
          </a:scene3d>
          <a:sp3d/>
        </p:spPr>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kumimoji="0" lang="ja-JP" altLang="en-US" sz="1600" kern="0" dirty="0">
                <a:solidFill>
                  <a:srgbClr val="FFFFFF"/>
                </a:solidFill>
                <a:cs typeface="メイリオ" pitchFamily="50" charset="-128"/>
              </a:rPr>
              <a:t>国際会計基準　対応機能</a:t>
            </a:r>
            <a:endParaRPr kumimoji="0" lang="ja-JP" altLang="ja-JP" sz="1600" kern="0" dirty="0">
              <a:solidFill>
                <a:srgbClr val="FFFFFF"/>
              </a:solidFill>
              <a:cs typeface="メイリオ" pitchFamily="50" charset="-128"/>
            </a:endParaRPr>
          </a:p>
        </p:txBody>
      </p:sp>
      <p:sp>
        <p:nvSpPr>
          <p:cNvPr id="9" name="Rectangle 3"/>
          <p:cNvSpPr>
            <a:spLocks noChangeArrowheads="1"/>
          </p:cNvSpPr>
          <p:nvPr/>
        </p:nvSpPr>
        <p:spPr bwMode="auto">
          <a:xfrm>
            <a:off x="5795102" y="1860488"/>
            <a:ext cx="2749471" cy="2886404"/>
          </a:xfrm>
          <a:prstGeom prst="rect">
            <a:avLst/>
          </a:prstGeom>
          <a:noFill/>
          <a:ln w="9525">
            <a:noFill/>
            <a:miter lim="800000"/>
            <a:headEnd/>
            <a:tailEnd/>
          </a:ln>
          <a:effectLst/>
        </p:spPr>
        <p:txBody>
          <a:bodyPr wrap="none">
            <a:noAutofit/>
          </a:bodyPr>
          <a:lstStyle/>
          <a:p>
            <a:pPr>
              <a:spcBef>
                <a:spcPts val="300"/>
              </a:spcBef>
              <a:buClr>
                <a:srgbClr val="000000">
                  <a:lumMod val="75000"/>
                  <a:lumOff val="25000"/>
                </a:srgbClr>
              </a:buClr>
              <a:buSzPct val="75000"/>
              <a:defRPr/>
            </a:pPr>
            <a:r>
              <a:rPr kumimoji="0" lang="en-US" altLang="ja-JP" sz="1400" kern="0" dirty="0">
                <a:solidFill>
                  <a:srgbClr val="000000">
                    <a:lumMod val="75000"/>
                    <a:lumOff val="25000"/>
                  </a:srgbClr>
                </a:solidFill>
                <a:cs typeface="メイリオ" pitchFamily="50" charset="-128"/>
              </a:rPr>
              <a:t>【</a:t>
            </a:r>
            <a:r>
              <a:rPr kumimoji="0" lang="ja-JP" altLang="en-US" sz="1400" kern="0" dirty="0">
                <a:solidFill>
                  <a:srgbClr val="000000">
                    <a:lumMod val="75000"/>
                    <a:lumOff val="25000"/>
                  </a:srgbClr>
                </a:solidFill>
                <a:cs typeface="メイリオ" pitchFamily="50" charset="-128"/>
              </a:rPr>
              <a:t>統合会計</a:t>
            </a:r>
            <a:r>
              <a:rPr kumimoji="0" lang="en-US" altLang="ja-JP" sz="1400" kern="0" dirty="0">
                <a:solidFill>
                  <a:srgbClr val="000000">
                    <a:lumMod val="75000"/>
                    <a:lumOff val="25000"/>
                  </a:srgbClr>
                </a:solidFill>
                <a:cs typeface="メイリオ" pitchFamily="50" charset="-128"/>
              </a:rPr>
              <a:t>】</a:t>
            </a:r>
          </a:p>
          <a:p>
            <a:pPr>
              <a:spcBef>
                <a:spcPts val="300"/>
              </a:spcBef>
              <a:buClr>
                <a:srgbClr val="000000">
                  <a:lumMod val="75000"/>
                  <a:lumOff val="25000"/>
                </a:srgbClr>
              </a:buClr>
              <a:buSzPct val="75000"/>
              <a:defRPr/>
            </a:pPr>
            <a:r>
              <a:rPr kumimoji="0" lang="ja-JP" altLang="en-US" sz="1400" kern="0" dirty="0">
                <a:solidFill>
                  <a:srgbClr val="000000">
                    <a:lumMod val="75000"/>
                    <a:lumOff val="25000"/>
                  </a:srgbClr>
                </a:solidFill>
                <a:cs typeface="メイリオ" pitchFamily="50" charset="-128"/>
              </a:rPr>
              <a:t>　・過年度遡及修正（</a:t>
            </a:r>
            <a:r>
              <a:rPr kumimoji="0" lang="en-US" altLang="ja-JP" sz="1400" kern="0" dirty="0">
                <a:solidFill>
                  <a:srgbClr val="000000">
                    <a:lumMod val="75000"/>
                    <a:lumOff val="25000"/>
                  </a:srgbClr>
                </a:solidFill>
                <a:cs typeface="メイリオ" pitchFamily="50" charset="-128"/>
              </a:rPr>
              <a:t>CV</a:t>
            </a:r>
            <a:r>
              <a:rPr kumimoji="0" lang="ja-JP" altLang="en-US" sz="1400" kern="0" dirty="0">
                <a:solidFill>
                  <a:srgbClr val="000000">
                    <a:lumMod val="75000"/>
                    <a:lumOff val="25000"/>
                  </a:srgbClr>
                </a:solidFill>
                <a:cs typeface="メイリオ" pitchFamily="50" charset="-128"/>
              </a:rPr>
              <a:t>）</a:t>
            </a:r>
            <a:endParaRPr kumimoji="0" lang="en-US" altLang="ja-JP" sz="1400" kern="0" dirty="0">
              <a:solidFill>
                <a:srgbClr val="000000">
                  <a:lumMod val="75000"/>
                  <a:lumOff val="25000"/>
                </a:srgbClr>
              </a:solidFill>
              <a:cs typeface="メイリオ" pitchFamily="50" charset="-128"/>
            </a:endParaRPr>
          </a:p>
          <a:p>
            <a:pPr>
              <a:spcBef>
                <a:spcPts val="300"/>
              </a:spcBef>
              <a:buClr>
                <a:srgbClr val="000000">
                  <a:lumMod val="75000"/>
                  <a:lumOff val="25000"/>
                </a:srgbClr>
              </a:buClr>
              <a:buSzPct val="75000"/>
              <a:defRPr/>
            </a:pPr>
            <a:r>
              <a:rPr kumimoji="0" lang="ja-JP" altLang="en-US" sz="1400" kern="0" dirty="0">
                <a:solidFill>
                  <a:srgbClr val="000000">
                    <a:lumMod val="75000"/>
                    <a:lumOff val="25000"/>
                  </a:srgbClr>
                </a:solidFill>
                <a:cs typeface="メイリオ" pitchFamily="50" charset="-128"/>
              </a:rPr>
              <a:t>　・包括利益（</a:t>
            </a:r>
            <a:r>
              <a:rPr kumimoji="0" lang="en-US" altLang="ja-JP" sz="1400" kern="0" dirty="0">
                <a:solidFill>
                  <a:srgbClr val="000000">
                    <a:lumMod val="75000"/>
                    <a:lumOff val="25000"/>
                  </a:srgbClr>
                </a:solidFill>
                <a:cs typeface="メイリオ" pitchFamily="50" charset="-128"/>
              </a:rPr>
              <a:t>CV</a:t>
            </a:r>
            <a:r>
              <a:rPr kumimoji="0" lang="ja-JP" altLang="en-US" sz="1400" kern="0" dirty="0">
                <a:solidFill>
                  <a:srgbClr val="000000">
                    <a:lumMod val="75000"/>
                    <a:lumOff val="25000"/>
                  </a:srgbClr>
                </a:solidFill>
                <a:cs typeface="メイリオ" pitchFamily="50" charset="-128"/>
              </a:rPr>
              <a:t>）</a:t>
            </a:r>
            <a:endParaRPr kumimoji="0" lang="en-US" altLang="ja-JP" sz="1400" kern="0" dirty="0">
              <a:solidFill>
                <a:srgbClr val="000000">
                  <a:lumMod val="75000"/>
                  <a:lumOff val="25000"/>
                </a:srgbClr>
              </a:solidFill>
              <a:cs typeface="メイリオ" pitchFamily="50" charset="-128"/>
            </a:endParaRPr>
          </a:p>
          <a:p>
            <a:pPr>
              <a:spcBef>
                <a:spcPts val="300"/>
              </a:spcBef>
              <a:buClr>
                <a:srgbClr val="000000">
                  <a:lumMod val="75000"/>
                  <a:lumOff val="25000"/>
                </a:srgbClr>
              </a:buClr>
              <a:buSzPct val="75000"/>
              <a:defRPr/>
            </a:pPr>
            <a:r>
              <a:rPr kumimoji="0" lang="ja-JP" altLang="en-US" sz="1400" kern="0" dirty="0">
                <a:solidFill>
                  <a:srgbClr val="000000">
                    <a:lumMod val="75000"/>
                    <a:lumOff val="25000"/>
                  </a:srgbClr>
                </a:solidFill>
                <a:cs typeface="メイリオ" pitchFamily="50" charset="-128"/>
              </a:rPr>
              <a:t>　・機能通貨（</a:t>
            </a:r>
            <a:r>
              <a:rPr kumimoji="0" lang="en-US" altLang="ja-JP" sz="1400" kern="0" dirty="0">
                <a:solidFill>
                  <a:srgbClr val="000000">
                    <a:lumMod val="75000"/>
                    <a:lumOff val="25000"/>
                  </a:srgbClr>
                </a:solidFill>
                <a:cs typeface="メイリオ" pitchFamily="50" charset="-128"/>
              </a:rPr>
              <a:t>AD</a:t>
            </a:r>
            <a:r>
              <a:rPr kumimoji="0" lang="ja-JP" altLang="en-US" sz="1400" kern="0" dirty="0">
                <a:solidFill>
                  <a:srgbClr val="000000">
                    <a:lumMod val="75000"/>
                    <a:lumOff val="25000"/>
                  </a:srgbClr>
                </a:solidFill>
                <a:cs typeface="メイリオ" pitchFamily="50" charset="-128"/>
              </a:rPr>
              <a:t>）</a:t>
            </a:r>
            <a:endParaRPr kumimoji="0" lang="en-US" altLang="ja-JP" sz="1400" kern="0" dirty="0">
              <a:solidFill>
                <a:srgbClr val="000000">
                  <a:lumMod val="75000"/>
                  <a:lumOff val="25000"/>
                </a:srgbClr>
              </a:solidFill>
              <a:cs typeface="メイリオ" pitchFamily="50" charset="-128"/>
            </a:endParaRPr>
          </a:p>
          <a:p>
            <a:pPr>
              <a:spcBef>
                <a:spcPts val="300"/>
              </a:spcBef>
              <a:buClr>
                <a:srgbClr val="000000">
                  <a:lumMod val="75000"/>
                  <a:lumOff val="25000"/>
                </a:srgbClr>
              </a:buClr>
              <a:buSzPct val="75000"/>
              <a:defRPr/>
            </a:pPr>
            <a:r>
              <a:rPr kumimoji="0" lang="ja-JP" altLang="en-US" sz="1400" kern="0" dirty="0">
                <a:solidFill>
                  <a:srgbClr val="000000">
                    <a:lumMod val="75000"/>
                    <a:lumOff val="25000"/>
                  </a:srgbClr>
                </a:solidFill>
                <a:cs typeface="メイリオ" pitchFamily="50" charset="-128"/>
              </a:rPr>
              <a:t>　・表示通貨（</a:t>
            </a:r>
            <a:r>
              <a:rPr kumimoji="0" lang="en-US" altLang="ja-JP" sz="1400" kern="0" dirty="0">
                <a:solidFill>
                  <a:srgbClr val="000000">
                    <a:lumMod val="75000"/>
                    <a:lumOff val="25000"/>
                  </a:srgbClr>
                </a:solidFill>
                <a:cs typeface="メイリオ" pitchFamily="50" charset="-128"/>
              </a:rPr>
              <a:t>AD</a:t>
            </a:r>
            <a:r>
              <a:rPr kumimoji="0" lang="ja-JP" altLang="en-US" sz="1400" kern="0" dirty="0">
                <a:solidFill>
                  <a:srgbClr val="000000">
                    <a:lumMod val="75000"/>
                    <a:lumOff val="25000"/>
                  </a:srgbClr>
                </a:solidFill>
                <a:cs typeface="メイリオ" pitchFamily="50" charset="-128"/>
              </a:rPr>
              <a:t>）</a:t>
            </a:r>
            <a:endParaRPr kumimoji="0" lang="en-US" altLang="ja-JP" sz="1400" kern="0" dirty="0">
              <a:solidFill>
                <a:srgbClr val="000000">
                  <a:lumMod val="75000"/>
                  <a:lumOff val="25000"/>
                </a:srgbClr>
              </a:solidFill>
              <a:cs typeface="メイリオ" pitchFamily="50" charset="-128"/>
            </a:endParaRPr>
          </a:p>
          <a:p>
            <a:pPr>
              <a:spcBef>
                <a:spcPts val="300"/>
              </a:spcBef>
              <a:buClr>
                <a:srgbClr val="000000">
                  <a:lumMod val="75000"/>
                  <a:lumOff val="25000"/>
                </a:srgbClr>
              </a:buClr>
              <a:buSzPct val="75000"/>
              <a:defRPr/>
            </a:pPr>
            <a:r>
              <a:rPr kumimoji="0" lang="ja-JP" altLang="en-US" sz="1400" kern="0" dirty="0">
                <a:solidFill>
                  <a:srgbClr val="000000">
                    <a:lumMod val="75000"/>
                    <a:lumOff val="25000"/>
                  </a:srgbClr>
                </a:solidFill>
                <a:cs typeface="メイリオ" pitchFamily="50" charset="-128"/>
              </a:rPr>
              <a:t>　・複数元帳（</a:t>
            </a:r>
            <a:r>
              <a:rPr kumimoji="0" lang="en-US" altLang="ja-JP" sz="1400" kern="0" dirty="0">
                <a:solidFill>
                  <a:srgbClr val="000000">
                    <a:lumMod val="75000"/>
                    <a:lumOff val="25000"/>
                  </a:srgbClr>
                </a:solidFill>
                <a:cs typeface="メイリオ" pitchFamily="50" charset="-128"/>
              </a:rPr>
              <a:t>AD</a:t>
            </a:r>
            <a:r>
              <a:rPr kumimoji="0" lang="ja-JP" altLang="en-US" sz="1400" kern="0" dirty="0">
                <a:solidFill>
                  <a:srgbClr val="000000">
                    <a:lumMod val="75000"/>
                    <a:lumOff val="25000"/>
                  </a:srgbClr>
                </a:solidFill>
                <a:cs typeface="メイリオ" pitchFamily="50" charset="-128"/>
              </a:rPr>
              <a:t>）</a:t>
            </a:r>
            <a:endParaRPr kumimoji="0" lang="en-US" altLang="ja-JP" sz="1400" kern="0" dirty="0">
              <a:solidFill>
                <a:srgbClr val="000000">
                  <a:lumMod val="75000"/>
                  <a:lumOff val="25000"/>
                </a:srgbClr>
              </a:solidFill>
              <a:cs typeface="メイリオ" pitchFamily="50" charset="-128"/>
            </a:endParaRPr>
          </a:p>
          <a:p>
            <a:pPr>
              <a:spcBef>
                <a:spcPts val="300"/>
              </a:spcBef>
              <a:buClr>
                <a:srgbClr val="000000">
                  <a:lumMod val="75000"/>
                  <a:lumOff val="25000"/>
                </a:srgbClr>
              </a:buClr>
              <a:buSzPct val="75000"/>
              <a:defRPr/>
            </a:pPr>
            <a:endParaRPr kumimoji="0" lang="en-US" altLang="ja-JP" sz="700" kern="0" dirty="0">
              <a:solidFill>
                <a:srgbClr val="000000">
                  <a:lumMod val="75000"/>
                  <a:lumOff val="25000"/>
                </a:srgbClr>
              </a:solidFill>
              <a:cs typeface="メイリオ" pitchFamily="50" charset="-128"/>
            </a:endParaRPr>
          </a:p>
          <a:p>
            <a:pPr>
              <a:spcBef>
                <a:spcPts val="300"/>
              </a:spcBef>
              <a:buClr>
                <a:srgbClr val="000000">
                  <a:lumMod val="75000"/>
                  <a:lumOff val="25000"/>
                </a:srgbClr>
              </a:buClr>
              <a:buSzPct val="75000"/>
              <a:defRPr/>
            </a:pPr>
            <a:r>
              <a:rPr kumimoji="0" lang="en-US" altLang="ja-JP" sz="1400" kern="0" dirty="0">
                <a:solidFill>
                  <a:srgbClr val="000000">
                    <a:lumMod val="75000"/>
                    <a:lumOff val="25000"/>
                  </a:srgbClr>
                </a:solidFill>
                <a:cs typeface="メイリオ" pitchFamily="50" charset="-128"/>
              </a:rPr>
              <a:t>【</a:t>
            </a:r>
            <a:r>
              <a:rPr kumimoji="0" lang="ja-JP" altLang="en-US" sz="1400" kern="0" dirty="0">
                <a:solidFill>
                  <a:srgbClr val="000000">
                    <a:lumMod val="75000"/>
                    <a:lumOff val="25000"/>
                  </a:srgbClr>
                </a:solidFill>
                <a:cs typeface="メイリオ" pitchFamily="50" charset="-128"/>
              </a:rPr>
              <a:t>固定資産</a:t>
            </a:r>
            <a:r>
              <a:rPr kumimoji="0" lang="en-US" altLang="ja-JP" sz="1400" kern="0" dirty="0">
                <a:solidFill>
                  <a:srgbClr val="000000">
                    <a:lumMod val="75000"/>
                    <a:lumOff val="25000"/>
                  </a:srgbClr>
                </a:solidFill>
                <a:cs typeface="メイリオ" pitchFamily="50" charset="-128"/>
              </a:rPr>
              <a:t>】</a:t>
            </a:r>
          </a:p>
          <a:p>
            <a:pPr>
              <a:spcBef>
                <a:spcPts val="300"/>
              </a:spcBef>
              <a:buClr>
                <a:srgbClr val="000000">
                  <a:lumMod val="75000"/>
                  <a:lumOff val="25000"/>
                </a:srgbClr>
              </a:buClr>
              <a:buSzPct val="75000"/>
              <a:defRPr/>
            </a:pPr>
            <a:r>
              <a:rPr kumimoji="0" lang="ja-JP" altLang="en-US" sz="1400" kern="0" dirty="0">
                <a:solidFill>
                  <a:srgbClr val="000000">
                    <a:lumMod val="75000"/>
                    <a:lumOff val="25000"/>
                  </a:srgbClr>
                </a:solidFill>
                <a:cs typeface="メイリオ" pitchFamily="50" charset="-128"/>
              </a:rPr>
              <a:t>　・過年度遡及修正（</a:t>
            </a:r>
            <a:r>
              <a:rPr kumimoji="0" lang="en-US" altLang="ja-JP" sz="1400" kern="0" dirty="0">
                <a:solidFill>
                  <a:srgbClr val="000000">
                    <a:lumMod val="75000"/>
                    <a:lumOff val="25000"/>
                  </a:srgbClr>
                </a:solidFill>
                <a:cs typeface="メイリオ" pitchFamily="50" charset="-128"/>
              </a:rPr>
              <a:t>CV</a:t>
            </a:r>
            <a:r>
              <a:rPr kumimoji="0" lang="ja-JP" altLang="en-US" sz="1400" kern="0" dirty="0">
                <a:solidFill>
                  <a:srgbClr val="000000">
                    <a:lumMod val="75000"/>
                    <a:lumOff val="25000"/>
                  </a:srgbClr>
                </a:solidFill>
                <a:cs typeface="メイリオ" pitchFamily="50" charset="-128"/>
              </a:rPr>
              <a:t>）</a:t>
            </a:r>
            <a:endParaRPr kumimoji="0" lang="en-US" altLang="ja-JP" sz="1400" kern="0" dirty="0">
              <a:solidFill>
                <a:srgbClr val="000000">
                  <a:lumMod val="75000"/>
                  <a:lumOff val="25000"/>
                </a:srgbClr>
              </a:solidFill>
              <a:cs typeface="メイリオ" pitchFamily="50" charset="-128"/>
            </a:endParaRPr>
          </a:p>
          <a:p>
            <a:pPr>
              <a:spcBef>
                <a:spcPts val="300"/>
              </a:spcBef>
              <a:buClr>
                <a:srgbClr val="000000">
                  <a:lumMod val="75000"/>
                  <a:lumOff val="25000"/>
                </a:srgbClr>
              </a:buClr>
              <a:buSzPct val="75000"/>
              <a:defRPr/>
            </a:pPr>
            <a:r>
              <a:rPr kumimoji="0" lang="ja-JP" altLang="en-US" sz="1400" kern="0" dirty="0">
                <a:solidFill>
                  <a:srgbClr val="000000">
                    <a:lumMod val="75000"/>
                    <a:lumOff val="25000"/>
                  </a:srgbClr>
                </a:solidFill>
                <a:cs typeface="メイリオ" pitchFamily="50" charset="-128"/>
              </a:rPr>
              <a:t>　・無形償却資産（</a:t>
            </a:r>
            <a:r>
              <a:rPr kumimoji="0" lang="en-US" altLang="ja-JP" sz="1400" kern="0" dirty="0">
                <a:solidFill>
                  <a:srgbClr val="000000">
                    <a:lumMod val="75000"/>
                    <a:lumOff val="25000"/>
                  </a:srgbClr>
                </a:solidFill>
                <a:cs typeface="メイリオ" pitchFamily="50" charset="-128"/>
              </a:rPr>
              <a:t>CV</a:t>
            </a:r>
            <a:r>
              <a:rPr kumimoji="0" lang="ja-JP" altLang="en-US" sz="1400" kern="0" dirty="0">
                <a:solidFill>
                  <a:srgbClr val="000000">
                    <a:lumMod val="75000"/>
                    <a:lumOff val="25000"/>
                  </a:srgbClr>
                </a:solidFill>
                <a:cs typeface="メイリオ" pitchFamily="50" charset="-128"/>
              </a:rPr>
              <a:t>）</a:t>
            </a:r>
            <a:endParaRPr kumimoji="0" lang="en-US" altLang="ja-JP" sz="1400" kern="0" dirty="0">
              <a:solidFill>
                <a:srgbClr val="000000">
                  <a:lumMod val="75000"/>
                  <a:lumOff val="25000"/>
                </a:srgbClr>
              </a:solidFill>
              <a:cs typeface="メイリオ" pitchFamily="50" charset="-128"/>
            </a:endParaRPr>
          </a:p>
          <a:p>
            <a:pPr>
              <a:spcBef>
                <a:spcPts val="300"/>
              </a:spcBef>
              <a:buClr>
                <a:srgbClr val="000000">
                  <a:lumMod val="75000"/>
                  <a:lumOff val="25000"/>
                </a:srgbClr>
              </a:buClr>
              <a:buSzPct val="75000"/>
              <a:defRPr/>
            </a:pPr>
            <a:r>
              <a:rPr kumimoji="0" lang="ja-JP" altLang="en-US" sz="1400" kern="0" dirty="0">
                <a:solidFill>
                  <a:srgbClr val="000000">
                    <a:lumMod val="75000"/>
                    <a:lumOff val="25000"/>
                  </a:srgbClr>
                </a:solidFill>
                <a:cs typeface="メイリオ" pitchFamily="50" charset="-128"/>
              </a:rPr>
              <a:t>　・複数台帳（</a:t>
            </a:r>
            <a:r>
              <a:rPr kumimoji="0" lang="en-US" altLang="ja-JP" sz="1400" kern="0" dirty="0">
                <a:solidFill>
                  <a:srgbClr val="000000">
                    <a:lumMod val="75000"/>
                    <a:lumOff val="25000"/>
                  </a:srgbClr>
                </a:solidFill>
                <a:cs typeface="メイリオ" pitchFamily="50" charset="-128"/>
              </a:rPr>
              <a:t>AD</a:t>
            </a:r>
            <a:r>
              <a:rPr kumimoji="0" lang="ja-JP" altLang="en-US" sz="1400" kern="0" dirty="0">
                <a:solidFill>
                  <a:srgbClr val="000000">
                    <a:lumMod val="75000"/>
                    <a:lumOff val="25000"/>
                  </a:srgbClr>
                </a:solidFill>
                <a:cs typeface="メイリオ" pitchFamily="50" charset="-128"/>
              </a:rPr>
              <a:t>）</a:t>
            </a:r>
            <a:endParaRPr kumimoji="0" lang="en-US" altLang="ja-JP" sz="1400" kern="0" dirty="0">
              <a:solidFill>
                <a:srgbClr val="000000">
                  <a:lumMod val="75000"/>
                  <a:lumOff val="25000"/>
                </a:srgbClr>
              </a:solidFill>
              <a:cs typeface="メイリオ" pitchFamily="50" charset="-128"/>
            </a:endParaRPr>
          </a:p>
          <a:p>
            <a:pPr>
              <a:spcBef>
                <a:spcPts val="300"/>
              </a:spcBef>
              <a:buClr>
                <a:srgbClr val="000000">
                  <a:lumMod val="75000"/>
                  <a:lumOff val="25000"/>
                </a:srgbClr>
              </a:buClr>
              <a:buSzPct val="75000"/>
              <a:defRPr/>
            </a:pPr>
            <a:r>
              <a:rPr kumimoji="0" lang="ja-JP" altLang="en-US" sz="1400" kern="0" dirty="0">
                <a:solidFill>
                  <a:srgbClr val="000000">
                    <a:lumMod val="75000"/>
                    <a:lumOff val="25000"/>
                  </a:srgbClr>
                </a:solidFill>
                <a:cs typeface="メイリオ" pitchFamily="50" charset="-128"/>
              </a:rPr>
              <a:t>　・月割均等償却（</a:t>
            </a:r>
            <a:r>
              <a:rPr kumimoji="0" lang="en-US" altLang="ja-JP" sz="1400" kern="0" dirty="0">
                <a:solidFill>
                  <a:srgbClr val="000000">
                    <a:lumMod val="75000"/>
                    <a:lumOff val="25000"/>
                  </a:srgbClr>
                </a:solidFill>
                <a:cs typeface="メイリオ" pitchFamily="50" charset="-128"/>
              </a:rPr>
              <a:t>AD</a:t>
            </a:r>
            <a:r>
              <a:rPr kumimoji="0" lang="ja-JP" altLang="en-US" sz="1400" kern="0" dirty="0">
                <a:solidFill>
                  <a:srgbClr val="000000">
                    <a:lumMod val="75000"/>
                    <a:lumOff val="25000"/>
                  </a:srgbClr>
                </a:solidFill>
                <a:cs typeface="メイリオ" pitchFamily="50" charset="-128"/>
              </a:rPr>
              <a:t>）</a:t>
            </a:r>
            <a:endParaRPr kumimoji="0" lang="en-US" altLang="ja-JP" sz="1400" kern="0" dirty="0">
              <a:solidFill>
                <a:srgbClr val="000000">
                  <a:lumMod val="75000"/>
                  <a:lumOff val="25000"/>
                </a:srgbClr>
              </a:solidFill>
              <a:cs typeface="メイリオ" pitchFamily="50" charset="-128"/>
            </a:endParaRPr>
          </a:p>
        </p:txBody>
      </p:sp>
      <p:sp>
        <p:nvSpPr>
          <p:cNvPr id="10" name="テキスト ボックス 9"/>
          <p:cNvSpPr txBox="1"/>
          <p:nvPr/>
        </p:nvSpPr>
        <p:spPr bwMode="white">
          <a:xfrm>
            <a:off x="180000" y="1167594"/>
            <a:ext cx="1512168" cy="360040"/>
          </a:xfrm>
          <a:prstGeom prst="rect">
            <a:avLst/>
          </a:prstGeom>
          <a:noFill/>
          <a:ln w="25400" cap="flat" cmpd="sng" algn="ctr">
            <a:noFill/>
            <a:prstDash val="solid"/>
          </a:ln>
          <a:effectLst/>
        </p:spPr>
        <p:txBody>
          <a:bodyPr wrap="none" lIns="0" tIns="0" rIns="0" bIns="0" rtlCol="0" anchor="t" anchorCtr="0">
            <a:no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メイリオ"/>
                <a:ea typeface="メイリオ"/>
                <a:cs typeface="メイリオ" pitchFamily="50" charset="-128"/>
              </a:rPr>
              <a:t>複数帳簿</a:t>
            </a:r>
          </a:p>
        </p:txBody>
      </p:sp>
      <p:sp>
        <p:nvSpPr>
          <p:cNvPr id="12" name="フローチャート : 書類 135"/>
          <p:cNvSpPr/>
          <p:nvPr/>
        </p:nvSpPr>
        <p:spPr>
          <a:xfrm>
            <a:off x="3240339" y="2931789"/>
            <a:ext cx="1200283" cy="636051"/>
          </a:xfrm>
          <a:prstGeom prst="flowChartDocument">
            <a:avLst/>
          </a:prstGeom>
          <a:solidFill>
            <a:srgbClr val="77A233"/>
          </a:solidFill>
          <a:ln w="25400" cap="flat" cmpd="sng" algn="ctr">
            <a:noFill/>
            <a:prstDash val="solid"/>
          </a:ln>
          <a:effectLst/>
        </p:spPr>
        <p:txBody>
          <a:bodyPr rtlCol="0" anchor="ctr"/>
          <a:lstStyle/>
          <a:p>
            <a:pPr marL="0" marR="0" lvl="0" indent="0" algn="ctr" defTabSz="914400" eaLnBrk="1" fontAlgn="auto" latinLnBrk="0" hangingPunct="1">
              <a:lnSpc>
                <a:spcPts val="15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srgbClr val="FFFFFF"/>
              </a:solidFill>
              <a:effectLst/>
              <a:uLnTx/>
              <a:uFillTx/>
              <a:latin typeface="メイリオ"/>
              <a:ea typeface="メイリオ"/>
              <a:cs typeface="+mn-cs"/>
            </a:endParaRPr>
          </a:p>
          <a:p>
            <a:pPr marL="0" marR="0" lvl="0" indent="0" algn="ctr" defTabSz="914400" eaLnBrk="1" fontAlgn="auto" latinLnBrk="0" hangingPunct="1">
              <a:lnSpc>
                <a:spcPts val="1500"/>
              </a:lnSpc>
              <a:spcBef>
                <a:spcPts val="0"/>
              </a:spcBef>
              <a:spcAft>
                <a:spcPts val="0"/>
              </a:spcAft>
              <a:buClrTx/>
              <a:buSzTx/>
              <a:buFontTx/>
              <a:buNone/>
              <a:tabLst/>
              <a:defRPr/>
            </a:pPr>
            <a:r>
              <a:rPr kumimoji="0" lang="en-US" altLang="ja-JP" sz="1400" b="1" i="0" u="none" strike="noStrike" kern="0" cap="none" spc="0" normalizeH="0" baseline="0" noProof="0" dirty="0">
                <a:ln>
                  <a:noFill/>
                </a:ln>
                <a:solidFill>
                  <a:srgbClr val="FFFFFF"/>
                </a:solidFill>
                <a:effectLst/>
                <a:uLnTx/>
                <a:uFillTx/>
                <a:latin typeface="メイリオ"/>
                <a:ea typeface="メイリオ"/>
                <a:cs typeface="+mn-cs"/>
              </a:rPr>
              <a:t>IFRS</a:t>
            </a:r>
          </a:p>
          <a:p>
            <a:pPr marL="0" marR="0" lvl="0" indent="0" algn="ctr" defTabSz="914400" eaLnBrk="1" fontAlgn="auto" latinLnBrk="0" hangingPunct="1">
              <a:lnSpc>
                <a:spcPts val="15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FFFFFF"/>
                </a:solidFill>
                <a:effectLst/>
                <a:uLnTx/>
                <a:uFillTx/>
                <a:latin typeface="メイリオ"/>
                <a:ea typeface="メイリオ"/>
                <a:cs typeface="+mn-cs"/>
              </a:rPr>
              <a:t>財務諸表</a:t>
            </a:r>
          </a:p>
        </p:txBody>
      </p:sp>
      <p:cxnSp>
        <p:nvCxnSpPr>
          <p:cNvPr id="13" name="直線コネクタ 12"/>
          <p:cNvCxnSpPr/>
          <p:nvPr/>
        </p:nvCxnSpPr>
        <p:spPr>
          <a:xfrm>
            <a:off x="1780078" y="1851670"/>
            <a:ext cx="2100" cy="456123"/>
          </a:xfrm>
          <a:prstGeom prst="line">
            <a:avLst/>
          </a:prstGeom>
          <a:noFill/>
          <a:ln w="38100" cap="flat" cmpd="sng" algn="ctr">
            <a:solidFill>
              <a:srgbClr val="0065AE"/>
            </a:solidFill>
            <a:prstDash val="solid"/>
          </a:ln>
          <a:effectLst/>
        </p:spPr>
      </p:cxnSp>
      <p:cxnSp>
        <p:nvCxnSpPr>
          <p:cNvPr id="14" name="直線コネクタ 13"/>
          <p:cNvCxnSpPr>
            <a:endCxn id="31" idx="1"/>
          </p:cNvCxnSpPr>
          <p:nvPr/>
        </p:nvCxnSpPr>
        <p:spPr>
          <a:xfrm>
            <a:off x="4292407" y="1851670"/>
            <a:ext cx="10051" cy="360040"/>
          </a:xfrm>
          <a:prstGeom prst="line">
            <a:avLst/>
          </a:prstGeom>
          <a:noFill/>
          <a:ln w="38100" cap="flat" cmpd="sng" algn="ctr">
            <a:solidFill>
              <a:srgbClr val="0065AE"/>
            </a:solidFill>
            <a:prstDash val="solid"/>
          </a:ln>
          <a:effectLst/>
        </p:spPr>
      </p:cxnSp>
      <p:cxnSp>
        <p:nvCxnSpPr>
          <p:cNvPr id="15" name="直線コネクタ 14"/>
          <p:cNvCxnSpPr/>
          <p:nvPr/>
        </p:nvCxnSpPr>
        <p:spPr>
          <a:xfrm>
            <a:off x="3024316" y="2103698"/>
            <a:ext cx="0" cy="216024"/>
          </a:xfrm>
          <a:prstGeom prst="line">
            <a:avLst/>
          </a:prstGeom>
          <a:noFill/>
          <a:ln w="38100" cap="flat" cmpd="sng" algn="ctr">
            <a:solidFill>
              <a:srgbClr val="0065AE"/>
            </a:solidFill>
            <a:prstDash val="solid"/>
          </a:ln>
          <a:effectLst/>
        </p:spPr>
      </p:cxnSp>
      <p:cxnSp>
        <p:nvCxnSpPr>
          <p:cNvPr id="16" name="直線コネクタ 15"/>
          <p:cNvCxnSpPr/>
          <p:nvPr/>
        </p:nvCxnSpPr>
        <p:spPr>
          <a:xfrm>
            <a:off x="1800180" y="2067694"/>
            <a:ext cx="2484276" cy="36004"/>
          </a:xfrm>
          <a:prstGeom prst="line">
            <a:avLst/>
          </a:prstGeom>
          <a:noFill/>
          <a:ln w="38100" cap="flat" cmpd="sng" algn="ctr">
            <a:solidFill>
              <a:srgbClr val="0065AE"/>
            </a:solidFill>
            <a:prstDash val="solid"/>
          </a:ln>
          <a:effectLst/>
        </p:spPr>
      </p:cxnSp>
      <p:cxnSp>
        <p:nvCxnSpPr>
          <p:cNvPr id="17" name="直線コネクタ 16"/>
          <p:cNvCxnSpPr/>
          <p:nvPr/>
        </p:nvCxnSpPr>
        <p:spPr>
          <a:xfrm>
            <a:off x="2700280" y="1815594"/>
            <a:ext cx="0" cy="144088"/>
          </a:xfrm>
          <a:prstGeom prst="line">
            <a:avLst/>
          </a:prstGeom>
          <a:noFill/>
          <a:ln w="38100" cap="flat" cmpd="sng" algn="ctr">
            <a:solidFill>
              <a:srgbClr val="54C2F0"/>
            </a:solidFill>
            <a:prstDash val="solid"/>
          </a:ln>
          <a:effectLst/>
        </p:spPr>
      </p:cxnSp>
      <p:cxnSp>
        <p:nvCxnSpPr>
          <p:cNvPr id="18" name="直線コネクタ 17"/>
          <p:cNvCxnSpPr/>
          <p:nvPr/>
        </p:nvCxnSpPr>
        <p:spPr>
          <a:xfrm>
            <a:off x="3456364" y="1815666"/>
            <a:ext cx="0" cy="144088"/>
          </a:xfrm>
          <a:prstGeom prst="line">
            <a:avLst/>
          </a:prstGeom>
          <a:noFill/>
          <a:ln w="38100" cap="flat" cmpd="sng" algn="ctr">
            <a:solidFill>
              <a:srgbClr val="54C2F0"/>
            </a:solidFill>
            <a:prstDash val="solid"/>
          </a:ln>
          <a:effectLst/>
        </p:spPr>
      </p:cxnSp>
      <p:cxnSp>
        <p:nvCxnSpPr>
          <p:cNvPr id="19" name="直線コネクタ 18"/>
          <p:cNvCxnSpPr/>
          <p:nvPr/>
        </p:nvCxnSpPr>
        <p:spPr>
          <a:xfrm>
            <a:off x="2674918" y="1940828"/>
            <a:ext cx="794146" cy="12223"/>
          </a:xfrm>
          <a:prstGeom prst="line">
            <a:avLst/>
          </a:prstGeom>
          <a:noFill/>
          <a:ln w="38100" cap="flat" cmpd="sng" algn="ctr">
            <a:solidFill>
              <a:srgbClr val="54C2F0"/>
            </a:solidFill>
            <a:prstDash val="solid"/>
          </a:ln>
          <a:effectLst/>
        </p:spPr>
      </p:cxnSp>
      <p:cxnSp>
        <p:nvCxnSpPr>
          <p:cNvPr id="20" name="直線コネクタ 19"/>
          <p:cNvCxnSpPr/>
          <p:nvPr/>
        </p:nvCxnSpPr>
        <p:spPr>
          <a:xfrm>
            <a:off x="3168332" y="1959682"/>
            <a:ext cx="0" cy="288032"/>
          </a:xfrm>
          <a:prstGeom prst="line">
            <a:avLst/>
          </a:prstGeom>
          <a:noFill/>
          <a:ln w="38100" cap="flat" cmpd="sng" algn="ctr">
            <a:solidFill>
              <a:srgbClr val="54C2F0"/>
            </a:solidFill>
            <a:prstDash val="solid"/>
          </a:ln>
          <a:effectLst/>
        </p:spPr>
      </p:cxnSp>
      <p:cxnSp>
        <p:nvCxnSpPr>
          <p:cNvPr id="21" name="直線コネクタ 20"/>
          <p:cNvCxnSpPr/>
          <p:nvPr/>
        </p:nvCxnSpPr>
        <p:spPr>
          <a:xfrm>
            <a:off x="1728172" y="2643758"/>
            <a:ext cx="0" cy="144016"/>
          </a:xfrm>
          <a:prstGeom prst="line">
            <a:avLst/>
          </a:prstGeom>
          <a:noFill/>
          <a:ln w="38100" cap="flat" cmpd="sng" algn="ctr">
            <a:solidFill>
              <a:srgbClr val="0065AE"/>
            </a:solidFill>
            <a:prstDash val="solid"/>
          </a:ln>
          <a:effectLst/>
        </p:spPr>
      </p:cxnSp>
      <p:cxnSp>
        <p:nvCxnSpPr>
          <p:cNvPr id="22" name="直線コネクタ 21"/>
          <p:cNvCxnSpPr/>
          <p:nvPr/>
        </p:nvCxnSpPr>
        <p:spPr>
          <a:xfrm flipV="1">
            <a:off x="1705795" y="2787774"/>
            <a:ext cx="1116124" cy="1"/>
          </a:xfrm>
          <a:prstGeom prst="line">
            <a:avLst/>
          </a:prstGeom>
          <a:noFill/>
          <a:ln w="38100" cap="flat" cmpd="sng" algn="ctr">
            <a:solidFill>
              <a:srgbClr val="0065AE"/>
            </a:solidFill>
            <a:prstDash val="solid"/>
          </a:ln>
          <a:effectLst/>
        </p:spPr>
      </p:cxnSp>
      <p:cxnSp>
        <p:nvCxnSpPr>
          <p:cNvPr id="23" name="直線コネクタ 22"/>
          <p:cNvCxnSpPr/>
          <p:nvPr/>
        </p:nvCxnSpPr>
        <p:spPr>
          <a:xfrm>
            <a:off x="2808292" y="2643758"/>
            <a:ext cx="0" cy="144016"/>
          </a:xfrm>
          <a:prstGeom prst="line">
            <a:avLst/>
          </a:prstGeom>
          <a:noFill/>
          <a:ln w="38100" cap="flat" cmpd="sng" algn="ctr">
            <a:solidFill>
              <a:srgbClr val="0065AE"/>
            </a:solidFill>
            <a:prstDash val="solid"/>
          </a:ln>
          <a:effectLst/>
        </p:spPr>
      </p:cxnSp>
      <p:cxnSp>
        <p:nvCxnSpPr>
          <p:cNvPr id="24" name="直線コネクタ 23"/>
          <p:cNvCxnSpPr/>
          <p:nvPr/>
        </p:nvCxnSpPr>
        <p:spPr>
          <a:xfrm>
            <a:off x="3236140" y="2643758"/>
            <a:ext cx="0" cy="144016"/>
          </a:xfrm>
          <a:prstGeom prst="line">
            <a:avLst/>
          </a:prstGeom>
          <a:noFill/>
          <a:ln w="38100" cap="flat" cmpd="sng" algn="ctr">
            <a:solidFill>
              <a:srgbClr val="77A233"/>
            </a:solidFill>
            <a:prstDash val="solid"/>
          </a:ln>
          <a:effectLst/>
        </p:spPr>
      </p:cxnSp>
      <p:cxnSp>
        <p:nvCxnSpPr>
          <p:cNvPr id="25" name="直線コネクタ 24"/>
          <p:cNvCxnSpPr/>
          <p:nvPr/>
        </p:nvCxnSpPr>
        <p:spPr>
          <a:xfrm flipV="1">
            <a:off x="3230550" y="2768459"/>
            <a:ext cx="1116000" cy="1"/>
          </a:xfrm>
          <a:prstGeom prst="line">
            <a:avLst/>
          </a:prstGeom>
          <a:noFill/>
          <a:ln w="38100" cap="flat" cmpd="sng" algn="ctr">
            <a:solidFill>
              <a:srgbClr val="77A233"/>
            </a:solidFill>
            <a:prstDash val="solid"/>
          </a:ln>
          <a:effectLst/>
        </p:spPr>
      </p:cxnSp>
      <p:cxnSp>
        <p:nvCxnSpPr>
          <p:cNvPr id="26" name="直線コネクタ 25"/>
          <p:cNvCxnSpPr/>
          <p:nvPr/>
        </p:nvCxnSpPr>
        <p:spPr>
          <a:xfrm>
            <a:off x="4355976" y="2643758"/>
            <a:ext cx="0" cy="144016"/>
          </a:xfrm>
          <a:prstGeom prst="line">
            <a:avLst/>
          </a:prstGeom>
          <a:noFill/>
          <a:ln w="38100" cap="flat" cmpd="sng" algn="ctr">
            <a:solidFill>
              <a:srgbClr val="77A233"/>
            </a:solidFill>
            <a:prstDash val="solid"/>
          </a:ln>
          <a:effectLst/>
        </p:spPr>
      </p:cxnSp>
      <p:cxnSp>
        <p:nvCxnSpPr>
          <p:cNvPr id="27" name="直線コネクタ 26"/>
          <p:cNvCxnSpPr/>
          <p:nvPr/>
        </p:nvCxnSpPr>
        <p:spPr>
          <a:xfrm>
            <a:off x="2280383" y="2807876"/>
            <a:ext cx="0" cy="216024"/>
          </a:xfrm>
          <a:prstGeom prst="line">
            <a:avLst/>
          </a:prstGeom>
          <a:noFill/>
          <a:ln w="38100" cap="flat" cmpd="sng" algn="ctr">
            <a:solidFill>
              <a:srgbClr val="0065AE"/>
            </a:solidFill>
            <a:prstDash val="solid"/>
          </a:ln>
          <a:effectLst/>
        </p:spPr>
      </p:cxnSp>
      <p:cxnSp>
        <p:nvCxnSpPr>
          <p:cNvPr id="28" name="直線コネクタ 27"/>
          <p:cNvCxnSpPr/>
          <p:nvPr/>
        </p:nvCxnSpPr>
        <p:spPr>
          <a:xfrm>
            <a:off x="3780400" y="2787774"/>
            <a:ext cx="0" cy="216024"/>
          </a:xfrm>
          <a:prstGeom prst="line">
            <a:avLst/>
          </a:prstGeom>
          <a:noFill/>
          <a:ln w="38100" cap="flat" cmpd="sng" algn="ctr">
            <a:solidFill>
              <a:srgbClr val="77A233"/>
            </a:solidFill>
            <a:prstDash val="solid"/>
          </a:ln>
          <a:effectLst/>
        </p:spPr>
      </p:cxnSp>
      <p:sp>
        <p:nvSpPr>
          <p:cNvPr id="29" name="フローチャート : 磁気ディスク 124"/>
          <p:cNvSpPr/>
          <p:nvPr/>
        </p:nvSpPr>
        <p:spPr>
          <a:xfrm>
            <a:off x="1260120" y="2211710"/>
            <a:ext cx="1044116" cy="483669"/>
          </a:xfrm>
          <a:prstGeom prst="flowChartMagneticDisk">
            <a:avLst/>
          </a:prstGeom>
          <a:solidFill>
            <a:srgbClr val="54C2F0"/>
          </a:solidFill>
          <a:ln w="25400" cap="flat" cmpd="sng" algn="ctr">
            <a:solidFill>
              <a:srgbClr val="FFFFFF"/>
            </a:solidFill>
            <a:prstDash val="solid"/>
          </a:ln>
          <a:effectLst/>
        </p:spPr>
        <p:txBody>
          <a:bodyPr lIns="91436" tIns="45718" rIns="91436" bIns="45718" rtlCol="0" anchor="ctr"/>
          <a:lstStyle/>
          <a:p>
            <a:pPr marL="0" marR="0" lvl="0" indent="0" algn="ctr" defTabSz="914400" eaLnBrk="1" fontAlgn="auto" latinLnBrk="0" hangingPunct="1">
              <a:lnSpc>
                <a:spcPts val="1275"/>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srgbClr val="FFFFFF"/>
              </a:solidFill>
              <a:effectLst/>
              <a:uLnTx/>
              <a:uFillTx/>
            </a:endParaRPr>
          </a:p>
          <a:p>
            <a:pPr marL="0" marR="0" lvl="0" indent="0" algn="ctr" defTabSz="914400" eaLnBrk="1" fontAlgn="auto" latinLnBrk="0" hangingPunct="1">
              <a:lnSpc>
                <a:spcPts val="1275"/>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FFFFFF"/>
                </a:solidFill>
                <a:effectLst/>
                <a:uLnTx/>
                <a:uFillTx/>
              </a:rPr>
              <a:t>国内基準</a:t>
            </a:r>
            <a:endParaRPr kumimoji="0" lang="en-US" altLang="ja-JP" sz="1400" b="0" i="0" u="none" strike="noStrike" kern="0" cap="none" spc="0" normalizeH="0" baseline="0" noProof="0" dirty="0">
              <a:ln>
                <a:noFill/>
              </a:ln>
              <a:solidFill>
                <a:srgbClr val="FFFFFF"/>
              </a:solidFill>
              <a:effectLst/>
              <a:uLnTx/>
              <a:uFillTx/>
            </a:endParaRPr>
          </a:p>
        </p:txBody>
      </p:sp>
      <p:sp>
        <p:nvSpPr>
          <p:cNvPr id="30" name="フローチャート : 磁気ディスク 126"/>
          <p:cNvSpPr/>
          <p:nvPr/>
        </p:nvSpPr>
        <p:spPr>
          <a:xfrm>
            <a:off x="2520260" y="2211710"/>
            <a:ext cx="1044116" cy="483669"/>
          </a:xfrm>
          <a:prstGeom prst="flowChartMagneticDisk">
            <a:avLst/>
          </a:prstGeom>
          <a:solidFill>
            <a:srgbClr val="54C2F0"/>
          </a:solidFill>
          <a:ln w="25400" cap="flat" cmpd="sng" algn="ctr">
            <a:solidFill>
              <a:srgbClr val="FFFFFF"/>
            </a:solidFill>
            <a:prstDash val="solid"/>
          </a:ln>
          <a:effectLst/>
        </p:spPr>
        <p:txBody>
          <a:bodyPr lIns="91436" tIns="45718" rIns="91436" bIns="45718" rtlCol="0" anchor="ctr"/>
          <a:lstStyle/>
          <a:p>
            <a:pPr marL="0" marR="0" lvl="0" indent="0" algn="ctr" defTabSz="914400" eaLnBrk="1" fontAlgn="auto" latinLnBrk="0" hangingPunct="1">
              <a:lnSpc>
                <a:spcPts val="1275"/>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srgbClr val="FFFFFF"/>
              </a:solidFill>
              <a:effectLst/>
              <a:uLnTx/>
              <a:uFillTx/>
            </a:endParaRPr>
          </a:p>
          <a:p>
            <a:pPr marL="0" marR="0" lvl="0" indent="0" algn="ctr" defTabSz="914400" eaLnBrk="1" fontAlgn="auto" latinLnBrk="0" hangingPunct="1">
              <a:lnSpc>
                <a:spcPts val="1275"/>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FFFFFF"/>
                </a:solidFill>
                <a:effectLst/>
                <a:uLnTx/>
                <a:uFillTx/>
              </a:rPr>
              <a:t>共　通</a:t>
            </a:r>
            <a:endParaRPr kumimoji="0" lang="en-US" altLang="ja-JP" sz="1400" b="0" i="0" u="none" strike="noStrike" kern="0" cap="none" spc="0" normalizeH="0" baseline="0" noProof="0" dirty="0">
              <a:ln>
                <a:noFill/>
              </a:ln>
              <a:solidFill>
                <a:srgbClr val="FFFFFF"/>
              </a:solidFill>
              <a:effectLst/>
              <a:uLnTx/>
              <a:uFillTx/>
            </a:endParaRPr>
          </a:p>
        </p:txBody>
      </p:sp>
      <p:sp>
        <p:nvSpPr>
          <p:cNvPr id="31" name="フローチャート : 磁気ディスク 127"/>
          <p:cNvSpPr/>
          <p:nvPr/>
        </p:nvSpPr>
        <p:spPr>
          <a:xfrm>
            <a:off x="3780400" y="2211710"/>
            <a:ext cx="1044116" cy="483669"/>
          </a:xfrm>
          <a:prstGeom prst="flowChartMagneticDisk">
            <a:avLst/>
          </a:prstGeom>
          <a:solidFill>
            <a:srgbClr val="54C2F0"/>
          </a:solidFill>
          <a:ln w="25400" cap="flat" cmpd="sng" algn="ctr">
            <a:solidFill>
              <a:srgbClr val="FFFFFF"/>
            </a:solidFill>
            <a:prstDash val="solid"/>
          </a:ln>
          <a:effectLst/>
        </p:spPr>
        <p:txBody>
          <a:bodyPr lIns="91436" tIns="45718" rIns="91436" bIns="45718" rtlCol="0" anchor="ctr"/>
          <a:lstStyle/>
          <a:p>
            <a:pPr marL="0" marR="0" lvl="0" indent="0" algn="ctr" defTabSz="914400" eaLnBrk="1" fontAlgn="auto" latinLnBrk="0" hangingPunct="1">
              <a:lnSpc>
                <a:spcPts val="1275"/>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srgbClr val="FFFFFF"/>
              </a:solidFill>
              <a:effectLst/>
              <a:uLnTx/>
              <a:uFillTx/>
            </a:endParaRPr>
          </a:p>
          <a:p>
            <a:pPr marL="0" marR="0" lvl="0" indent="0" algn="ctr" defTabSz="914400" eaLnBrk="1" fontAlgn="auto" latinLnBrk="0" hangingPunct="1">
              <a:lnSpc>
                <a:spcPts val="1275"/>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FFFFFF"/>
                </a:solidFill>
                <a:effectLst/>
                <a:uLnTx/>
                <a:uFillTx/>
              </a:rPr>
              <a:t>IFRS</a:t>
            </a:r>
          </a:p>
        </p:txBody>
      </p:sp>
      <p:sp>
        <p:nvSpPr>
          <p:cNvPr id="32" name="テキスト ボックス 31"/>
          <p:cNvSpPr txBox="1"/>
          <p:nvPr/>
        </p:nvSpPr>
        <p:spPr bwMode="white">
          <a:xfrm>
            <a:off x="216004" y="3522769"/>
            <a:ext cx="1440160" cy="360040"/>
          </a:xfrm>
          <a:prstGeom prst="rect">
            <a:avLst/>
          </a:prstGeom>
          <a:noFill/>
          <a:ln w="25400" cap="flat" cmpd="sng" algn="ctr">
            <a:noFill/>
            <a:prstDash val="solid"/>
          </a:ln>
          <a:effectLst/>
        </p:spPr>
        <p:txBody>
          <a:bodyPr wrap="none" lIns="0" tIns="0" rIns="0" bIns="0" rtlCol="0" anchor="t" anchorCtr="0">
            <a:no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メイリオ"/>
                <a:ea typeface="メイリオ"/>
                <a:cs typeface="メイリオ" pitchFamily="50" charset="-128"/>
              </a:rPr>
              <a:t>表示通貨</a:t>
            </a:r>
          </a:p>
        </p:txBody>
      </p:sp>
      <p:sp>
        <p:nvSpPr>
          <p:cNvPr id="33" name="Freeform 370"/>
          <p:cNvSpPr>
            <a:spLocks noEditPoints="1"/>
          </p:cNvSpPr>
          <p:nvPr/>
        </p:nvSpPr>
        <p:spPr bwMode="auto">
          <a:xfrm>
            <a:off x="1732147" y="3888127"/>
            <a:ext cx="439999" cy="356939"/>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pic>
        <p:nvPicPr>
          <p:cNvPr id="34" name="Picture 4"/>
          <p:cNvPicPr>
            <a:picLocks noChangeAspect="1" noChangeArrowheads="1"/>
          </p:cNvPicPr>
          <p:nvPr/>
        </p:nvPicPr>
        <p:blipFill>
          <a:blip r:embed="rId2" cstate="print"/>
          <a:srcRect/>
          <a:stretch>
            <a:fillRect/>
          </a:stretch>
        </p:blipFill>
        <p:spPr bwMode="auto">
          <a:xfrm>
            <a:off x="1728172" y="4530006"/>
            <a:ext cx="381000" cy="342900"/>
          </a:xfrm>
          <a:prstGeom prst="rect">
            <a:avLst/>
          </a:prstGeom>
          <a:noFill/>
          <a:ln w="9525">
            <a:noFill/>
            <a:miter lim="800000"/>
            <a:headEnd/>
            <a:tailEnd/>
          </a:ln>
        </p:spPr>
      </p:pic>
      <p:sp>
        <p:nvSpPr>
          <p:cNvPr id="35" name="Freeform 370"/>
          <p:cNvSpPr>
            <a:spLocks noEditPoints="1"/>
          </p:cNvSpPr>
          <p:nvPr/>
        </p:nvSpPr>
        <p:spPr bwMode="auto">
          <a:xfrm>
            <a:off x="2992287" y="3852123"/>
            <a:ext cx="439999" cy="356939"/>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pic>
        <p:nvPicPr>
          <p:cNvPr id="36" name="Picture 4"/>
          <p:cNvPicPr>
            <a:picLocks noChangeAspect="1" noChangeArrowheads="1"/>
          </p:cNvPicPr>
          <p:nvPr/>
        </p:nvPicPr>
        <p:blipFill>
          <a:blip r:embed="rId2" cstate="print"/>
          <a:srcRect/>
          <a:stretch>
            <a:fillRect/>
          </a:stretch>
        </p:blipFill>
        <p:spPr bwMode="auto">
          <a:xfrm>
            <a:off x="3003356" y="4530006"/>
            <a:ext cx="381000" cy="342900"/>
          </a:xfrm>
          <a:prstGeom prst="rect">
            <a:avLst/>
          </a:prstGeom>
          <a:noFill/>
          <a:ln w="9525">
            <a:noFill/>
            <a:miter lim="800000"/>
            <a:headEnd/>
            <a:tailEnd/>
          </a:ln>
        </p:spPr>
      </p:pic>
      <p:sp>
        <p:nvSpPr>
          <p:cNvPr id="37" name="Freeform 370"/>
          <p:cNvSpPr>
            <a:spLocks noEditPoints="1"/>
          </p:cNvSpPr>
          <p:nvPr/>
        </p:nvSpPr>
        <p:spPr bwMode="auto">
          <a:xfrm>
            <a:off x="4208472" y="3852123"/>
            <a:ext cx="439999" cy="356939"/>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pic>
        <p:nvPicPr>
          <p:cNvPr id="38" name="Picture 3"/>
          <p:cNvPicPr>
            <a:picLocks noChangeAspect="1" noChangeArrowheads="1"/>
          </p:cNvPicPr>
          <p:nvPr/>
        </p:nvPicPr>
        <p:blipFill>
          <a:blip r:embed="rId3" cstate="print"/>
          <a:srcRect/>
          <a:stretch>
            <a:fillRect/>
          </a:stretch>
        </p:blipFill>
        <p:spPr bwMode="auto">
          <a:xfrm>
            <a:off x="4235443" y="4520481"/>
            <a:ext cx="381000" cy="352425"/>
          </a:xfrm>
          <a:prstGeom prst="rect">
            <a:avLst/>
          </a:prstGeom>
          <a:noFill/>
          <a:ln w="9525">
            <a:noFill/>
            <a:miter lim="800000"/>
            <a:headEnd/>
            <a:tailEnd/>
          </a:ln>
        </p:spPr>
      </p:pic>
      <p:sp>
        <p:nvSpPr>
          <p:cNvPr id="39" name="テキスト ボックス 38"/>
          <p:cNvSpPr txBox="1"/>
          <p:nvPr/>
        </p:nvSpPr>
        <p:spPr bwMode="white">
          <a:xfrm>
            <a:off x="1188112" y="4152826"/>
            <a:ext cx="1512168" cy="360040"/>
          </a:xfrm>
          <a:prstGeom prst="rect">
            <a:avLst/>
          </a:prstGeom>
          <a:noFill/>
          <a:ln w="25400" cap="flat" cmpd="sng" algn="ctr">
            <a:noFill/>
            <a:prstDash val="solid"/>
          </a:ln>
          <a:effectLst/>
        </p:spPr>
        <p:txBody>
          <a:bodyPr wrap="none" lIns="0" tIns="0" rIns="0" bIns="0" rtlCol="0" anchor="t" anchorCtr="0">
            <a:no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メイリオ"/>
                <a:ea typeface="メイリオ"/>
                <a:cs typeface="メイリオ" pitchFamily="50" charset="-128"/>
              </a:rPr>
              <a:t>国　内</a:t>
            </a:r>
          </a:p>
        </p:txBody>
      </p:sp>
      <p:sp>
        <p:nvSpPr>
          <p:cNvPr id="40" name="テキスト ボックス 39"/>
          <p:cNvSpPr txBox="1"/>
          <p:nvPr/>
        </p:nvSpPr>
        <p:spPr bwMode="white">
          <a:xfrm>
            <a:off x="2411760" y="4157026"/>
            <a:ext cx="1512168" cy="360040"/>
          </a:xfrm>
          <a:prstGeom prst="rect">
            <a:avLst/>
          </a:prstGeom>
          <a:noFill/>
          <a:ln w="25400" cap="flat" cmpd="sng" algn="ctr">
            <a:noFill/>
            <a:prstDash val="solid"/>
          </a:ln>
          <a:effectLst/>
        </p:spPr>
        <p:txBody>
          <a:bodyPr wrap="none" lIns="0" tIns="0" rIns="0" bIns="0" rtlCol="0" anchor="t" anchorCtr="0">
            <a:no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メイリオ"/>
                <a:ea typeface="メイリオ"/>
                <a:cs typeface="メイリオ" pitchFamily="50" charset="-128"/>
              </a:rPr>
              <a:t>国　内</a:t>
            </a:r>
          </a:p>
        </p:txBody>
      </p:sp>
      <p:sp>
        <p:nvSpPr>
          <p:cNvPr id="41" name="テキスト ボックス 40"/>
          <p:cNvSpPr txBox="1"/>
          <p:nvPr/>
        </p:nvSpPr>
        <p:spPr bwMode="white">
          <a:xfrm>
            <a:off x="3635896" y="4168728"/>
            <a:ext cx="1512168" cy="360040"/>
          </a:xfrm>
          <a:prstGeom prst="rect">
            <a:avLst/>
          </a:prstGeom>
          <a:noFill/>
          <a:ln w="25400" cap="flat" cmpd="sng" algn="ctr">
            <a:noFill/>
            <a:prstDash val="solid"/>
          </a:ln>
          <a:effectLst/>
        </p:spPr>
        <p:txBody>
          <a:bodyPr wrap="none" lIns="0" tIns="0" rIns="0" bIns="0" rtlCol="0" anchor="t" anchorCtr="0">
            <a:no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メイリオ"/>
                <a:ea typeface="メイリオ"/>
                <a:cs typeface="メイリオ" pitchFamily="50" charset="-128"/>
              </a:rPr>
              <a:t>アメリカ</a:t>
            </a:r>
          </a:p>
        </p:txBody>
      </p:sp>
      <p:sp>
        <p:nvSpPr>
          <p:cNvPr id="42" name="フローチャート : 書類 197"/>
          <p:cNvSpPr/>
          <p:nvPr/>
        </p:nvSpPr>
        <p:spPr>
          <a:xfrm>
            <a:off x="1440140" y="4481062"/>
            <a:ext cx="936104" cy="468052"/>
          </a:xfrm>
          <a:prstGeom prst="flowChartDocument">
            <a:avLst/>
          </a:prstGeom>
          <a:no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ts val="1500"/>
              </a:lnSpc>
              <a:spcBef>
                <a:spcPts val="0"/>
              </a:spcBef>
              <a:spcAft>
                <a:spcPts val="0"/>
              </a:spcAft>
              <a:buClrTx/>
              <a:buSzTx/>
              <a:buFontTx/>
              <a:buNone/>
              <a:tabLst/>
              <a:defRPr/>
            </a:pPr>
            <a:endParaRPr kumimoji="0" lang="en-US" altLang="ja-JP" sz="16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43" name="フローチャート : 書類 198"/>
          <p:cNvSpPr/>
          <p:nvPr/>
        </p:nvSpPr>
        <p:spPr>
          <a:xfrm>
            <a:off x="2736284" y="4476862"/>
            <a:ext cx="936104" cy="468052"/>
          </a:xfrm>
          <a:prstGeom prst="flowChartDocument">
            <a:avLst/>
          </a:prstGeom>
          <a:no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ts val="1500"/>
              </a:lnSpc>
              <a:spcBef>
                <a:spcPts val="0"/>
              </a:spcBef>
              <a:spcAft>
                <a:spcPts val="0"/>
              </a:spcAft>
              <a:buClrTx/>
              <a:buSzTx/>
              <a:buFontTx/>
              <a:buNone/>
              <a:tabLst/>
              <a:defRPr/>
            </a:pPr>
            <a:endParaRPr kumimoji="0" lang="en-US" altLang="ja-JP" sz="16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44" name="フローチャート : 書類 199"/>
          <p:cNvSpPr/>
          <p:nvPr/>
        </p:nvSpPr>
        <p:spPr>
          <a:xfrm>
            <a:off x="3996424" y="4460960"/>
            <a:ext cx="936104" cy="468052"/>
          </a:xfrm>
          <a:prstGeom prst="flowChartDocument">
            <a:avLst/>
          </a:prstGeom>
          <a:no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ts val="1500"/>
              </a:lnSpc>
              <a:spcBef>
                <a:spcPts val="0"/>
              </a:spcBef>
              <a:spcAft>
                <a:spcPts val="0"/>
              </a:spcAft>
              <a:buClrTx/>
              <a:buSzTx/>
              <a:buFontTx/>
              <a:buNone/>
              <a:tabLst/>
              <a:defRPr/>
            </a:pPr>
            <a:endParaRPr kumimoji="0" lang="en-US" altLang="ja-JP" sz="16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45" name="正方形/長方形 44"/>
          <p:cNvSpPr/>
          <p:nvPr/>
        </p:nvSpPr>
        <p:spPr>
          <a:xfrm>
            <a:off x="1656164" y="1189080"/>
            <a:ext cx="7236804" cy="307777"/>
          </a:xfrm>
          <a:prstGeom prst="rect">
            <a:avLst/>
          </a:prstGeom>
        </p:spPr>
        <p:txBody>
          <a:bodyPr wrap="square">
            <a:spAutoFit/>
          </a:bodyPr>
          <a:lstStyle/>
          <a:p>
            <a:pPr fontAlgn="ctr">
              <a:spcBef>
                <a:spcPct val="20000"/>
              </a:spcBef>
              <a:buClr>
                <a:srgbClr val="0065AE">
                  <a:lumMod val="20000"/>
                  <a:lumOff val="80000"/>
                </a:srgbClr>
              </a:buClr>
              <a:buSzPct val="75000"/>
              <a:defRPr/>
            </a:pPr>
            <a:r>
              <a:rPr lang="ja-JP" altLang="en-US" sz="1400" dirty="0">
                <a:solidFill>
                  <a:prstClr val="black"/>
                </a:solidFill>
                <a:cs typeface="メイリオ" pitchFamily="50" charset="-128"/>
              </a:rPr>
              <a:t>国内基準、</a:t>
            </a:r>
            <a:r>
              <a:rPr lang="en-US" altLang="ja-JP" sz="1400" dirty="0">
                <a:solidFill>
                  <a:prstClr val="black"/>
                </a:solidFill>
                <a:cs typeface="メイリオ" pitchFamily="50" charset="-128"/>
              </a:rPr>
              <a:t>IFRS</a:t>
            </a:r>
            <a:r>
              <a:rPr lang="ja-JP" altLang="en-US" sz="1400" dirty="0">
                <a:solidFill>
                  <a:prstClr val="black"/>
                </a:solidFill>
                <a:cs typeface="メイリオ" pitchFamily="50" charset="-128"/>
              </a:rPr>
              <a:t>基準、共通の３種類の伝票が同一の仕訳入力画面で入力可能</a:t>
            </a:r>
          </a:p>
        </p:txBody>
      </p:sp>
      <p:sp>
        <p:nvSpPr>
          <p:cNvPr id="46" name="正方形/長方形 45"/>
          <p:cNvSpPr/>
          <p:nvPr/>
        </p:nvSpPr>
        <p:spPr>
          <a:xfrm>
            <a:off x="1655676" y="3596121"/>
            <a:ext cx="3456384" cy="307777"/>
          </a:xfrm>
          <a:prstGeom prst="rect">
            <a:avLst/>
          </a:prstGeom>
        </p:spPr>
        <p:txBody>
          <a:bodyPr wrap="square">
            <a:spAutoFit/>
          </a:bodyPr>
          <a:lstStyle/>
          <a:p>
            <a:pPr fontAlgn="ctr">
              <a:spcBef>
                <a:spcPct val="20000"/>
              </a:spcBef>
              <a:buClr>
                <a:srgbClr val="0065AE">
                  <a:lumMod val="20000"/>
                  <a:lumOff val="80000"/>
                </a:srgbClr>
              </a:buClr>
              <a:buSzPct val="75000"/>
              <a:defRPr/>
            </a:pPr>
            <a:r>
              <a:rPr lang="ja-JP" altLang="en-US" sz="1400" dirty="0">
                <a:solidFill>
                  <a:prstClr val="black"/>
                </a:solidFill>
                <a:cs typeface="メイリオ" pitchFamily="50" charset="-128"/>
              </a:rPr>
              <a:t>会社ごとに表示通貨の設定が可能</a:t>
            </a:r>
          </a:p>
        </p:txBody>
      </p:sp>
      <p:sp>
        <p:nvSpPr>
          <p:cNvPr id="47" name="正方形/長方形 46"/>
          <p:cNvSpPr/>
          <p:nvPr/>
        </p:nvSpPr>
        <p:spPr>
          <a:xfrm>
            <a:off x="1440140" y="1491630"/>
            <a:ext cx="684076" cy="324036"/>
          </a:xfrm>
          <a:prstGeom prst="rect">
            <a:avLst/>
          </a:prstGeom>
          <a:solidFill>
            <a:srgbClr val="54C2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FFFFFF"/>
                </a:solidFill>
                <a:effectLst/>
                <a:uLnTx/>
                <a:uFillTx/>
                <a:latin typeface="メイリオ"/>
                <a:ea typeface="メイリオ"/>
                <a:cs typeface="+mn-cs"/>
              </a:rPr>
              <a:t>GL</a:t>
            </a:r>
            <a:endParaRPr kumimoji="0" lang="ja-JP" altLang="en-US" sz="1400" b="0" i="0" u="none" strike="noStrike" kern="0" cap="none" spc="0" normalizeH="0" baseline="0" noProof="0" dirty="0">
              <a:ln>
                <a:noFill/>
              </a:ln>
              <a:solidFill>
                <a:srgbClr val="FFFFFF"/>
              </a:solidFill>
              <a:effectLst/>
              <a:uLnTx/>
              <a:uFillTx/>
              <a:latin typeface="メイリオ"/>
              <a:ea typeface="メイリオ"/>
              <a:cs typeface="+mn-cs"/>
            </a:endParaRPr>
          </a:p>
        </p:txBody>
      </p:sp>
      <p:sp>
        <p:nvSpPr>
          <p:cNvPr id="48" name="正方形/長方形 47"/>
          <p:cNvSpPr/>
          <p:nvPr/>
        </p:nvSpPr>
        <p:spPr>
          <a:xfrm>
            <a:off x="2340240" y="1491630"/>
            <a:ext cx="684076" cy="324036"/>
          </a:xfrm>
          <a:prstGeom prst="rect">
            <a:avLst/>
          </a:prstGeom>
          <a:solidFill>
            <a:srgbClr val="54C2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FFFFFF"/>
                </a:solidFill>
                <a:effectLst/>
                <a:uLnTx/>
                <a:uFillTx/>
                <a:latin typeface="メイリオ"/>
                <a:ea typeface="メイリオ"/>
                <a:cs typeface="+mn-cs"/>
              </a:rPr>
              <a:t>AP</a:t>
            </a:r>
            <a:endParaRPr kumimoji="0" lang="ja-JP" altLang="en-US" sz="1400" b="0" i="0" u="none" strike="noStrike" kern="0" cap="none" spc="0" normalizeH="0" baseline="0" noProof="0" dirty="0">
              <a:ln>
                <a:noFill/>
              </a:ln>
              <a:solidFill>
                <a:srgbClr val="FFFFFF"/>
              </a:solidFill>
              <a:effectLst/>
              <a:uLnTx/>
              <a:uFillTx/>
              <a:latin typeface="メイリオ"/>
              <a:ea typeface="メイリオ"/>
              <a:cs typeface="+mn-cs"/>
            </a:endParaRPr>
          </a:p>
        </p:txBody>
      </p:sp>
      <p:sp>
        <p:nvSpPr>
          <p:cNvPr id="49" name="正方形/長方形 48"/>
          <p:cNvSpPr/>
          <p:nvPr/>
        </p:nvSpPr>
        <p:spPr>
          <a:xfrm>
            <a:off x="3168332" y="1491630"/>
            <a:ext cx="684076" cy="324036"/>
          </a:xfrm>
          <a:prstGeom prst="rect">
            <a:avLst/>
          </a:prstGeom>
          <a:solidFill>
            <a:srgbClr val="54C2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FFFFFF"/>
                </a:solidFill>
                <a:effectLst/>
                <a:uLnTx/>
                <a:uFillTx/>
                <a:latin typeface="メイリオ"/>
                <a:ea typeface="メイリオ"/>
                <a:cs typeface="+mn-cs"/>
              </a:rPr>
              <a:t>AR</a:t>
            </a:r>
            <a:endParaRPr kumimoji="0" lang="ja-JP" altLang="en-US" sz="1400" b="0" i="0" u="none" strike="noStrike" kern="0" cap="none" spc="0" normalizeH="0" baseline="0" noProof="0" dirty="0">
              <a:ln>
                <a:noFill/>
              </a:ln>
              <a:solidFill>
                <a:srgbClr val="FFFFFF"/>
              </a:solidFill>
              <a:effectLst/>
              <a:uLnTx/>
              <a:uFillTx/>
              <a:latin typeface="メイリオ"/>
              <a:ea typeface="メイリオ"/>
              <a:cs typeface="+mn-cs"/>
            </a:endParaRPr>
          </a:p>
        </p:txBody>
      </p:sp>
      <p:sp>
        <p:nvSpPr>
          <p:cNvPr id="50" name="正方形/長方形 49"/>
          <p:cNvSpPr/>
          <p:nvPr/>
        </p:nvSpPr>
        <p:spPr>
          <a:xfrm>
            <a:off x="3996424" y="1491630"/>
            <a:ext cx="684076" cy="324036"/>
          </a:xfrm>
          <a:prstGeom prst="rect">
            <a:avLst/>
          </a:prstGeom>
          <a:solidFill>
            <a:srgbClr val="54C2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a:ln>
                  <a:noFill/>
                </a:ln>
                <a:solidFill>
                  <a:srgbClr val="FFFFFF"/>
                </a:solidFill>
                <a:effectLst/>
                <a:uLnTx/>
                <a:uFillTx/>
                <a:latin typeface="メイリオ"/>
                <a:ea typeface="メイリオ"/>
                <a:cs typeface="+mn-cs"/>
              </a:rPr>
              <a:t>FA</a:t>
            </a:r>
            <a:endParaRPr kumimoji="0" lang="ja-JP" altLang="en-US" sz="14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11" name="フローチャート : 書類 134"/>
          <p:cNvSpPr/>
          <p:nvPr/>
        </p:nvSpPr>
        <p:spPr>
          <a:xfrm>
            <a:off x="1728171" y="2931789"/>
            <a:ext cx="1200283" cy="636051"/>
          </a:xfrm>
          <a:prstGeom prst="flowChartDocument">
            <a:avLst/>
          </a:prstGeom>
          <a:solidFill>
            <a:srgbClr val="54C2F0"/>
          </a:solidFill>
          <a:ln w="25400" cap="flat" cmpd="sng" algn="ctr">
            <a:noFill/>
            <a:prstDash val="solid"/>
          </a:ln>
          <a:effectLst/>
        </p:spPr>
        <p:txBody>
          <a:bodyPr rtlCol="0" anchor="ctr"/>
          <a:lstStyle/>
          <a:p>
            <a:pPr marL="0" marR="0" lvl="0" indent="0" algn="ctr" defTabSz="914400" eaLnBrk="1" fontAlgn="auto" latinLnBrk="0" hangingPunct="1">
              <a:lnSpc>
                <a:spcPts val="15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srgbClr val="FFFFFF"/>
              </a:solidFill>
              <a:effectLst/>
              <a:uLnTx/>
              <a:uFillTx/>
              <a:latin typeface="メイリオ"/>
              <a:ea typeface="メイリオ"/>
              <a:cs typeface="+mn-cs"/>
            </a:endParaRPr>
          </a:p>
          <a:p>
            <a:pPr marL="0" marR="0" lvl="0" indent="0" algn="ctr" defTabSz="914400" eaLnBrk="1" fontAlgn="auto" latinLnBrk="0" hangingPunct="1">
              <a:lnSpc>
                <a:spcPts val="15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FFFF"/>
                </a:solidFill>
                <a:effectLst/>
                <a:uLnTx/>
                <a:uFillTx/>
                <a:latin typeface="メイリオ"/>
                <a:ea typeface="メイリオ"/>
                <a:cs typeface="+mn-cs"/>
              </a:rPr>
              <a:t>国内基準</a:t>
            </a:r>
            <a:endParaRPr kumimoji="0" lang="en-US" altLang="ja-JP" sz="1400" b="1" i="0" u="none" strike="noStrike" kern="0" cap="none" spc="0" normalizeH="0" baseline="0" noProof="0" dirty="0">
              <a:ln>
                <a:noFill/>
              </a:ln>
              <a:solidFill>
                <a:srgbClr val="FFFFFF"/>
              </a:solidFill>
              <a:effectLst/>
              <a:uLnTx/>
              <a:uFillTx/>
              <a:latin typeface="メイリオ"/>
              <a:ea typeface="メイリオ"/>
              <a:cs typeface="+mn-cs"/>
            </a:endParaRPr>
          </a:p>
          <a:p>
            <a:pPr marL="0" marR="0" lvl="0" indent="0" algn="ctr" defTabSz="914400" eaLnBrk="1" fontAlgn="auto" latinLnBrk="0" hangingPunct="1">
              <a:lnSpc>
                <a:spcPts val="15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FFFFFF"/>
                </a:solidFill>
                <a:effectLst/>
                <a:uLnTx/>
                <a:uFillTx/>
                <a:latin typeface="メイリオ"/>
                <a:ea typeface="メイリオ"/>
                <a:cs typeface="+mn-cs"/>
              </a:rPr>
              <a:t>財務諸表</a:t>
            </a:r>
          </a:p>
        </p:txBody>
      </p:sp>
    </p:spTree>
    <p:extLst>
      <p:ext uri="{BB962C8B-B14F-4D97-AF65-F5344CB8AC3E}">
        <p14:creationId xmlns:p14="http://schemas.microsoft.com/office/powerpoint/2010/main" val="38271877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 name="表 64"/>
          <p:cNvGraphicFramePr>
            <a:graphicFrameLocks noGrp="1"/>
          </p:cNvGraphicFramePr>
          <p:nvPr/>
        </p:nvGraphicFramePr>
        <p:xfrm>
          <a:off x="358775" y="3629154"/>
          <a:ext cx="4251163" cy="1318860"/>
        </p:xfrm>
        <a:graphic>
          <a:graphicData uri="http://schemas.openxmlformats.org/drawingml/2006/table">
            <a:tbl>
              <a:tblPr firstRow="1" bandRow="1">
                <a:tableStyleId>{10A1B5D5-9B99-4C35-A422-299274C87663}</a:tableStyleId>
              </a:tblPr>
              <a:tblGrid>
                <a:gridCol w="1262831">
                  <a:extLst>
                    <a:ext uri="{9D8B030D-6E8A-4147-A177-3AD203B41FA5}">
                      <a16:colId xmlns:a16="http://schemas.microsoft.com/office/drawing/2014/main" val="3908021246"/>
                    </a:ext>
                  </a:extLst>
                </a:gridCol>
                <a:gridCol w="2988332">
                  <a:extLst>
                    <a:ext uri="{9D8B030D-6E8A-4147-A177-3AD203B41FA5}">
                      <a16:colId xmlns:a16="http://schemas.microsoft.com/office/drawing/2014/main" val="3759674496"/>
                    </a:ext>
                  </a:extLst>
                </a:gridCol>
              </a:tblGrid>
              <a:tr h="180968">
                <a:tc>
                  <a:txBody>
                    <a:bodyPr/>
                    <a:lstStyle/>
                    <a:p>
                      <a:pPr algn="ctr" rtl="0" fontAlgn="ctr">
                        <a:lnSpc>
                          <a:spcPct val="100000"/>
                        </a:lnSpc>
                      </a:pPr>
                      <a:r>
                        <a:rPr lang="ja-JP" altLang="en-US" sz="1200" u="none" strike="noStrike" dirty="0">
                          <a:effectLst/>
                        </a:rPr>
                        <a:t>制度区分</a:t>
                      </a:r>
                      <a:endParaRPr lang="ja-JP" altLang="en-US" sz="1200" b="1" i="0" u="none" strike="noStrike" dirty="0">
                        <a:solidFill>
                          <a:schemeClr val="bg1"/>
                        </a:solidFill>
                        <a:effectLst/>
                        <a:latin typeface="メイリオ" panose="020B0604030504040204" pitchFamily="50" charset="-128"/>
                        <a:ea typeface="メイリオ" panose="020B0604030504040204" pitchFamily="50" charset="-128"/>
                      </a:endParaRPr>
                    </a:p>
                  </a:txBody>
                  <a:tcPr marL="7880" marR="7880" marT="7880" marB="0" anchor="ctr"/>
                </a:tc>
                <a:tc>
                  <a:txBody>
                    <a:bodyPr/>
                    <a:lstStyle/>
                    <a:p>
                      <a:pPr algn="ctr" rtl="0" fontAlgn="ctr">
                        <a:lnSpc>
                          <a:spcPct val="100000"/>
                        </a:lnSpc>
                      </a:pPr>
                      <a:r>
                        <a:rPr lang="ja-JP" altLang="en-US" sz="1200" u="none" strike="noStrike" dirty="0">
                          <a:effectLst/>
                        </a:rPr>
                        <a:t>説明</a:t>
                      </a:r>
                      <a:endParaRPr lang="ja-JP" altLang="en-US" sz="1200" b="1" i="0" u="none" strike="noStrike" dirty="0">
                        <a:solidFill>
                          <a:schemeClr val="bg1"/>
                        </a:solidFill>
                        <a:effectLst/>
                        <a:latin typeface="メイリオ" panose="020B0604030504040204" pitchFamily="50" charset="-128"/>
                        <a:ea typeface="メイリオ" panose="020B0604030504040204" pitchFamily="50" charset="-128"/>
                      </a:endParaRPr>
                    </a:p>
                  </a:txBody>
                  <a:tcPr marL="7880" marR="7880" marT="7880" marB="0" anchor="ctr"/>
                </a:tc>
                <a:extLst>
                  <a:ext uri="{0D108BD9-81ED-4DB2-BD59-A6C34878D82A}">
                    <a16:rowId xmlns:a16="http://schemas.microsoft.com/office/drawing/2014/main" val="3115360230"/>
                  </a:ext>
                </a:extLst>
              </a:tr>
              <a:tr h="193600">
                <a:tc>
                  <a:txBody>
                    <a:bodyPr/>
                    <a:lstStyle/>
                    <a:p>
                      <a:pPr algn="l" rtl="0" fontAlgn="ctr">
                        <a:lnSpc>
                          <a:spcPct val="100000"/>
                        </a:lnSpc>
                      </a:pPr>
                      <a:r>
                        <a:rPr lang="en-US" altLang="ja-JP" sz="1050" u="none" strike="noStrike" dirty="0">
                          <a:effectLst/>
                        </a:rPr>
                        <a:t>J</a:t>
                      </a:r>
                      <a:r>
                        <a:rPr lang="ja-JP" altLang="en-US" sz="1050" u="none" strike="noStrike" dirty="0">
                          <a:effectLst/>
                        </a:rPr>
                        <a:t>：国内基準</a:t>
                      </a:r>
                      <a:endParaRPr lang="zh-TW"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7880" marR="7880" marT="7880" marB="0" anchor="ctr"/>
                </a:tc>
                <a:tc>
                  <a:txBody>
                    <a:bodyPr/>
                    <a:lstStyle/>
                    <a:p>
                      <a:pPr algn="l" rtl="0" fontAlgn="ctr">
                        <a:lnSpc>
                          <a:spcPct val="100000"/>
                        </a:lnSpc>
                      </a:pPr>
                      <a:r>
                        <a:rPr lang="ja-JP" altLang="en-US" sz="1050" u="none" strike="noStrike" dirty="0">
                          <a:effectLst/>
                        </a:rPr>
                        <a:t>国内基準にのみ該当する取引の伝票</a:t>
                      </a:r>
                      <a:endParaRPr lang="ja-JP"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7880" marR="7880" marT="7880" marB="0" anchor="ctr"/>
                </a:tc>
                <a:extLst>
                  <a:ext uri="{0D108BD9-81ED-4DB2-BD59-A6C34878D82A}">
                    <a16:rowId xmlns:a16="http://schemas.microsoft.com/office/drawing/2014/main" val="3930235809"/>
                  </a:ext>
                </a:extLst>
              </a:tr>
              <a:tr h="180968">
                <a:tc>
                  <a:txBody>
                    <a:bodyPr/>
                    <a:lstStyle/>
                    <a:p>
                      <a:pPr algn="l" rtl="0" fontAlgn="ctr">
                        <a:lnSpc>
                          <a:spcPct val="100000"/>
                        </a:lnSpc>
                      </a:pPr>
                      <a:r>
                        <a:rPr lang="en-US" altLang="ja-JP" sz="1050" u="none" strike="noStrike" dirty="0">
                          <a:effectLst/>
                        </a:rPr>
                        <a:t>I</a:t>
                      </a:r>
                      <a:r>
                        <a:rPr lang="ja-JP" altLang="en-US" sz="1050" u="none" strike="noStrike" dirty="0">
                          <a:effectLst/>
                        </a:rPr>
                        <a:t>：</a:t>
                      </a:r>
                      <a:r>
                        <a:rPr lang="en-US" altLang="ja-JP" sz="1050" u="none" strike="noStrike" dirty="0">
                          <a:effectLst/>
                        </a:rPr>
                        <a:t>IFRS</a:t>
                      </a:r>
                      <a:r>
                        <a:rPr lang="ja-JP" altLang="en-US" sz="1050" u="none" strike="noStrike" dirty="0">
                          <a:effectLst/>
                        </a:rPr>
                        <a:t>基準</a:t>
                      </a:r>
                      <a:endParaRPr lang="zh-TW"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7880" marR="7880" marT="7880" marB="0" anchor="ctr"/>
                </a:tc>
                <a:tc>
                  <a:txBody>
                    <a:bodyPr/>
                    <a:lstStyle/>
                    <a:p>
                      <a:pPr>
                        <a:lnSpc>
                          <a:spcPct val="100000"/>
                        </a:lnSpc>
                      </a:pPr>
                      <a:r>
                        <a:rPr lang="en-US" altLang="ja-JP" sz="1050" dirty="0"/>
                        <a:t>IFRS</a:t>
                      </a:r>
                      <a:r>
                        <a:rPr lang="ja-JP" altLang="en-US" sz="1050" dirty="0"/>
                        <a:t>にのみ該当する取引の伝票</a:t>
                      </a:r>
                    </a:p>
                  </a:txBody>
                  <a:tcPr marL="7880" marR="7880" marT="7880" marB="0" anchor="ctr"/>
                </a:tc>
                <a:extLst>
                  <a:ext uri="{0D108BD9-81ED-4DB2-BD59-A6C34878D82A}">
                    <a16:rowId xmlns:a16="http://schemas.microsoft.com/office/drawing/2014/main" val="1347709867"/>
                  </a:ext>
                </a:extLst>
              </a:tr>
              <a:tr h="180968">
                <a:tc>
                  <a:txBody>
                    <a:bodyPr/>
                    <a:lstStyle/>
                    <a:p>
                      <a:pPr algn="l" rtl="0" fontAlgn="ctr">
                        <a:lnSpc>
                          <a:spcPct val="100000"/>
                        </a:lnSpc>
                      </a:pPr>
                      <a:r>
                        <a:rPr lang="en-US" altLang="ja-JP" sz="1050" u="none" strike="noStrike" dirty="0">
                          <a:effectLst/>
                        </a:rPr>
                        <a:t>C:</a:t>
                      </a:r>
                      <a:r>
                        <a:rPr lang="ja-JP" altLang="en-US" sz="1050" u="none" strike="noStrike" dirty="0">
                          <a:effectLst/>
                        </a:rPr>
                        <a:t>共通</a:t>
                      </a:r>
                      <a:endParaRPr lang="zh-CN"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7880" marR="7880" marT="7880" marB="0" anchor="ctr"/>
                </a:tc>
                <a:tc>
                  <a:txBody>
                    <a:bodyPr/>
                    <a:lstStyle/>
                    <a:p>
                      <a:pPr>
                        <a:lnSpc>
                          <a:spcPct val="100000"/>
                        </a:lnSpc>
                      </a:pPr>
                      <a:r>
                        <a:rPr lang="ja-JP" altLang="en-US" sz="1050" dirty="0"/>
                        <a:t>国内基準・</a:t>
                      </a:r>
                      <a:r>
                        <a:rPr lang="en-US" altLang="ja-JP" sz="1050" dirty="0"/>
                        <a:t>IFRS</a:t>
                      </a:r>
                      <a:r>
                        <a:rPr lang="ja-JP" altLang="en-US" sz="1050" dirty="0"/>
                        <a:t>両方に該当する取引の伝票</a:t>
                      </a:r>
                    </a:p>
                  </a:txBody>
                  <a:tcPr marL="7880" marR="7880" marT="7880" marB="0" anchor="ctr"/>
                </a:tc>
                <a:extLst>
                  <a:ext uri="{0D108BD9-81ED-4DB2-BD59-A6C34878D82A}">
                    <a16:rowId xmlns:a16="http://schemas.microsoft.com/office/drawing/2014/main" val="1860989070"/>
                  </a:ext>
                </a:extLst>
              </a:tr>
              <a:tr h="180968">
                <a:tc>
                  <a:txBody>
                    <a:bodyPr/>
                    <a:lstStyle/>
                    <a:p>
                      <a:pPr algn="l" rtl="0" fontAlgn="ctr">
                        <a:lnSpc>
                          <a:spcPct val="100000"/>
                        </a:lnSpc>
                      </a:pPr>
                      <a:r>
                        <a:rPr lang="en-US" altLang="ja-JP" sz="1050" u="none" strike="noStrike" dirty="0">
                          <a:effectLst/>
                        </a:rPr>
                        <a:t>1</a:t>
                      </a:r>
                      <a:r>
                        <a:rPr lang="ja-JP" altLang="en-US" sz="1050" u="none" strike="noStrike" dirty="0">
                          <a:effectLst/>
                        </a:rPr>
                        <a:t>：遡及</a:t>
                      </a:r>
                      <a:r>
                        <a:rPr lang="en-US" altLang="ja-JP" sz="1050" u="none" strike="noStrike" dirty="0">
                          <a:effectLst/>
                        </a:rPr>
                        <a:t>1(</a:t>
                      </a:r>
                      <a:r>
                        <a:rPr lang="ja-JP" altLang="en-US" sz="1050" u="none" strike="noStrike" dirty="0">
                          <a:effectLst/>
                        </a:rPr>
                        <a:t>国内基準</a:t>
                      </a:r>
                      <a:r>
                        <a:rPr lang="en-US" altLang="ja-JP" sz="1050" u="none" strike="noStrike" dirty="0">
                          <a:effectLst/>
                        </a:rPr>
                        <a:t>)</a:t>
                      </a:r>
                      <a:endParaRPr lang="zh-CN"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7880" marR="7880" marT="7880" marB="0" anchor="ctr"/>
                </a:tc>
                <a:tc>
                  <a:txBody>
                    <a:bodyPr/>
                    <a:lstStyle/>
                    <a:p>
                      <a:pPr algn="l" rtl="0" fontAlgn="ctr">
                        <a:lnSpc>
                          <a:spcPct val="100000"/>
                        </a:lnSpc>
                      </a:pPr>
                      <a:r>
                        <a:rPr lang="ja-JP" altLang="en-US" sz="1050" dirty="0"/>
                        <a:t>国内基準にのみ該当する取引の遡及伝票</a:t>
                      </a:r>
                      <a:endParaRPr lang="zh-CN"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7880" marR="7880" marT="7880" marB="0" anchor="ctr"/>
                </a:tc>
                <a:extLst>
                  <a:ext uri="{0D108BD9-81ED-4DB2-BD59-A6C34878D82A}">
                    <a16:rowId xmlns:a16="http://schemas.microsoft.com/office/drawing/2014/main" val="2372508110"/>
                  </a:ext>
                </a:extLst>
              </a:tr>
              <a:tr h="180968">
                <a:tc>
                  <a:txBody>
                    <a:bodyPr/>
                    <a:lstStyle/>
                    <a:p>
                      <a:pPr algn="l" rtl="0" fontAlgn="ctr">
                        <a:lnSpc>
                          <a:spcPct val="100000"/>
                        </a:lnSpc>
                      </a:pPr>
                      <a:r>
                        <a:rPr lang="en-US" altLang="zh-CN" sz="1050" u="none" strike="noStrike" dirty="0">
                          <a:effectLst/>
                        </a:rPr>
                        <a:t>2</a:t>
                      </a:r>
                      <a:r>
                        <a:rPr lang="zh-CN" altLang="en-US" sz="1050" u="none" strike="noStrike" dirty="0">
                          <a:effectLst/>
                        </a:rPr>
                        <a:t>：遡及</a:t>
                      </a:r>
                      <a:r>
                        <a:rPr lang="en-US" altLang="zh-CN" sz="1050" u="none" strike="noStrike" dirty="0">
                          <a:effectLst/>
                        </a:rPr>
                        <a:t>2(IFRS)</a:t>
                      </a:r>
                      <a:endParaRPr lang="ja-JP"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7880" marR="7880" marT="7880" marB="0" anchor="ctr"/>
                </a:tc>
                <a:tc>
                  <a:txBody>
                    <a:bodyPr/>
                    <a:lstStyle/>
                    <a:p>
                      <a:pPr>
                        <a:lnSpc>
                          <a:spcPct val="100000"/>
                        </a:lnSpc>
                      </a:pPr>
                      <a:r>
                        <a:rPr lang="en-US" altLang="ja-JP" sz="1050" dirty="0"/>
                        <a:t>IFRS</a:t>
                      </a:r>
                      <a:r>
                        <a:rPr lang="ja-JP" altLang="en-US" sz="1050" dirty="0"/>
                        <a:t>にのみ該当する取引の遡及伝票</a:t>
                      </a:r>
                    </a:p>
                  </a:txBody>
                  <a:tcPr marL="7880" marR="7880" marT="7880" marB="0" anchor="ctr"/>
                </a:tc>
                <a:extLst>
                  <a:ext uri="{0D108BD9-81ED-4DB2-BD59-A6C34878D82A}">
                    <a16:rowId xmlns:a16="http://schemas.microsoft.com/office/drawing/2014/main" val="1637331093"/>
                  </a:ext>
                </a:extLst>
              </a:tr>
              <a:tr h="210628">
                <a:tc>
                  <a:txBody>
                    <a:bodyPr/>
                    <a:lstStyle/>
                    <a:p>
                      <a:pPr algn="l" rtl="0" fontAlgn="ctr">
                        <a:lnSpc>
                          <a:spcPct val="100000"/>
                        </a:lnSpc>
                      </a:pPr>
                      <a:r>
                        <a:rPr lang="en-US" altLang="zh-TW" sz="1050" u="none" strike="noStrike" dirty="0">
                          <a:effectLst/>
                        </a:rPr>
                        <a:t>3</a:t>
                      </a:r>
                      <a:r>
                        <a:rPr lang="zh-TW" altLang="en-US" sz="1050" u="none" strike="noStrike" dirty="0">
                          <a:effectLst/>
                        </a:rPr>
                        <a:t>：遡及</a:t>
                      </a:r>
                      <a:r>
                        <a:rPr lang="en-US" altLang="zh-TW" sz="1050" u="none" strike="noStrike" dirty="0">
                          <a:effectLst/>
                        </a:rPr>
                        <a:t>3(</a:t>
                      </a:r>
                      <a:r>
                        <a:rPr lang="ja-JP" altLang="en-US" sz="1050" u="none" strike="noStrike" dirty="0">
                          <a:effectLst/>
                        </a:rPr>
                        <a:t>共通</a:t>
                      </a:r>
                      <a:r>
                        <a:rPr lang="en-US" altLang="zh-TW" sz="1050" u="none" strike="noStrike" dirty="0">
                          <a:effectLst/>
                        </a:rPr>
                        <a:t>)</a:t>
                      </a:r>
                      <a:endParaRPr lang="en-US" altLang="zh-TW"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7880" marR="7880" marT="7880" marB="0" anchor="ctr"/>
                </a:tc>
                <a:tc>
                  <a:txBody>
                    <a:bodyPr/>
                    <a:lstStyle/>
                    <a:p>
                      <a:pPr>
                        <a:lnSpc>
                          <a:spcPct val="100000"/>
                        </a:lnSpc>
                      </a:pPr>
                      <a:r>
                        <a:rPr lang="ja-JP" altLang="en-US" sz="1050" dirty="0"/>
                        <a:t>国内基準・</a:t>
                      </a:r>
                      <a:r>
                        <a:rPr lang="en-US" altLang="ja-JP" sz="1050" dirty="0"/>
                        <a:t>IFRS</a:t>
                      </a:r>
                      <a:r>
                        <a:rPr lang="ja-JP" altLang="en-US" sz="1050" dirty="0"/>
                        <a:t>両方に該当する取引の遡及伝票</a:t>
                      </a:r>
                      <a:endParaRPr lang="en-US" altLang="ja-JP" sz="1050" dirty="0"/>
                    </a:p>
                  </a:txBody>
                  <a:tcPr marL="7880" marR="7880" marT="7880" marB="0" anchor="ctr"/>
                </a:tc>
                <a:extLst>
                  <a:ext uri="{0D108BD9-81ED-4DB2-BD59-A6C34878D82A}">
                    <a16:rowId xmlns:a16="http://schemas.microsoft.com/office/drawing/2014/main" val="1391637381"/>
                  </a:ext>
                </a:extLst>
              </a:tr>
            </a:tbl>
          </a:graphicData>
        </a:graphic>
      </p:graphicFrame>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98</a:t>
            </a:fld>
            <a:endParaRPr kumimoji="1" lang="ja-JP" altLang="en-US" dirty="0"/>
          </a:p>
        </p:txBody>
      </p:sp>
      <p:sp>
        <p:nvSpPr>
          <p:cNvPr id="3" name="タイトル 2"/>
          <p:cNvSpPr>
            <a:spLocks noGrp="1"/>
          </p:cNvSpPr>
          <p:nvPr>
            <p:ph type="title"/>
          </p:nvPr>
        </p:nvSpPr>
        <p:spPr/>
        <p:txBody>
          <a:bodyPr/>
          <a:lstStyle/>
          <a:p>
            <a:r>
              <a:rPr lang="ja-JP" altLang="en-US" dirty="0"/>
              <a:t>その他</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5" name="テキスト プレースホルダー 4"/>
          <p:cNvSpPr>
            <a:spLocks noGrp="1"/>
          </p:cNvSpPr>
          <p:nvPr>
            <p:ph type="body" sz="quarter" idx="16"/>
          </p:nvPr>
        </p:nvSpPr>
        <p:spPr/>
        <p:txBody>
          <a:bodyPr/>
          <a:lstStyle/>
          <a:p>
            <a:r>
              <a:rPr lang="ja-JP" altLang="en-US" dirty="0"/>
              <a:t>国内の会計基準と</a:t>
            </a:r>
            <a:r>
              <a:rPr lang="en-US" altLang="ja-JP" dirty="0"/>
              <a:t>IFRS</a:t>
            </a:r>
            <a:r>
              <a:rPr lang="ja-JP" altLang="en-US" dirty="0"/>
              <a:t>の並行運用</a:t>
            </a:r>
            <a:endParaRPr kumimoji="1" lang="ja-JP" altLang="en-US" dirty="0"/>
          </a:p>
        </p:txBody>
      </p:sp>
      <p:sp>
        <p:nvSpPr>
          <p:cNvPr id="6" name="テキスト プレースホルダー 5"/>
          <p:cNvSpPr>
            <a:spLocks noGrp="1"/>
          </p:cNvSpPr>
          <p:nvPr>
            <p:ph type="body" sz="quarter" idx="17"/>
          </p:nvPr>
        </p:nvSpPr>
        <p:spPr/>
        <p:txBody>
          <a:bodyPr/>
          <a:lstStyle/>
          <a:p>
            <a:r>
              <a:rPr lang="ja-JP" altLang="en-US" dirty="0"/>
              <a:t>仕訳時に制度区分を設定することで、残高を細分化した状態で保持します。伝票グループを区別して入力することで、共通・国内基準・</a:t>
            </a:r>
            <a:r>
              <a:rPr lang="en-US" altLang="ja-JP" dirty="0"/>
              <a:t>IFRS</a:t>
            </a:r>
            <a:r>
              <a:rPr lang="ja-JP" altLang="en-US" dirty="0"/>
              <a:t>基準の帳票を出力することが可能です</a:t>
            </a:r>
          </a:p>
        </p:txBody>
      </p:sp>
      <p:pic>
        <p:nvPicPr>
          <p:cNvPr id="10" name="図 9"/>
          <p:cNvPicPr>
            <a:picLocks noChangeAspect="1"/>
          </p:cNvPicPr>
          <p:nvPr/>
        </p:nvPicPr>
        <p:blipFill rotWithShape="1">
          <a:blip r:embed="rId3"/>
          <a:srcRect r="62651" b="50465"/>
          <a:stretch/>
        </p:blipFill>
        <p:spPr>
          <a:xfrm>
            <a:off x="1907704" y="1753451"/>
            <a:ext cx="2556284" cy="1826411"/>
          </a:xfrm>
          <a:prstGeom prst="rect">
            <a:avLst/>
          </a:prstGeom>
        </p:spPr>
      </p:pic>
      <p:sp>
        <p:nvSpPr>
          <p:cNvPr id="33" name="Rectangle 14"/>
          <p:cNvSpPr>
            <a:spLocks noChangeArrowheads="1"/>
          </p:cNvSpPr>
          <p:nvPr/>
        </p:nvSpPr>
        <p:spPr bwMode="auto">
          <a:xfrm>
            <a:off x="1907704" y="2618222"/>
            <a:ext cx="1008869" cy="110289"/>
          </a:xfrm>
          <a:prstGeom prst="rect">
            <a:avLst/>
          </a:prstGeom>
          <a:noFill/>
          <a:ln w="34925">
            <a:solidFill>
              <a:srgbClr val="C00000"/>
            </a:solidFill>
            <a:prstDash val="sysDash"/>
            <a:miter lim="800000"/>
            <a:headEnd/>
            <a:tailEnd/>
          </a:ln>
        </p:spPr>
        <p:txBody>
          <a:bodyPr/>
          <a:lstStyle/>
          <a:p>
            <a:pPr>
              <a:defRPr/>
            </a:pPr>
            <a:endParaRPr kumimoji="0" lang="ja-JP" altLang="en-US" sz="1350" kern="0">
              <a:solidFill>
                <a:prstClr val="black"/>
              </a:solidFill>
            </a:endParaRPr>
          </a:p>
        </p:txBody>
      </p:sp>
      <p:pic>
        <p:nvPicPr>
          <p:cNvPr id="36" name="Picture 108" descr="corner"/>
          <p:cNvPicPr>
            <a:picLocks noChangeAspect="1" noChangeArrowheads="1"/>
          </p:cNvPicPr>
          <p:nvPr/>
        </p:nvPicPr>
        <p:blipFill>
          <a:blip r:embed="rId4" cstate="email"/>
          <a:srcRect/>
          <a:stretch>
            <a:fillRect/>
          </a:stretch>
        </p:blipFill>
        <p:spPr bwMode="auto">
          <a:xfrm>
            <a:off x="7627370" y="1534358"/>
            <a:ext cx="782255" cy="47103"/>
          </a:xfrm>
          <a:prstGeom prst="rect">
            <a:avLst/>
          </a:prstGeom>
          <a:noFill/>
          <a:ln w="9525">
            <a:noFill/>
            <a:miter lim="800000"/>
            <a:headEnd/>
            <a:tailEnd/>
          </a:ln>
        </p:spPr>
      </p:pic>
      <p:cxnSp>
        <p:nvCxnSpPr>
          <p:cNvPr id="37" name="直線矢印コネクタ 36"/>
          <p:cNvCxnSpPr/>
          <p:nvPr/>
        </p:nvCxnSpPr>
        <p:spPr>
          <a:xfrm>
            <a:off x="903774" y="1859917"/>
            <a:ext cx="1003930" cy="7198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8" name="Rectangle 14"/>
          <p:cNvSpPr>
            <a:spLocks noChangeArrowheads="1"/>
          </p:cNvSpPr>
          <p:nvPr/>
        </p:nvSpPr>
        <p:spPr bwMode="auto">
          <a:xfrm>
            <a:off x="2952060" y="2618222"/>
            <a:ext cx="1152645" cy="655913"/>
          </a:xfrm>
          <a:prstGeom prst="rect">
            <a:avLst/>
          </a:prstGeom>
          <a:noFill/>
          <a:ln w="34925">
            <a:solidFill>
              <a:srgbClr val="C00000"/>
            </a:solidFill>
            <a:prstDash val="sysDash"/>
            <a:miter lim="800000"/>
            <a:headEnd/>
            <a:tailEnd/>
          </a:ln>
        </p:spPr>
        <p:txBody>
          <a:bodyPr/>
          <a:lstStyle/>
          <a:p>
            <a:pPr>
              <a:defRPr/>
            </a:pPr>
            <a:endParaRPr kumimoji="0" lang="ja-JP" altLang="en-US" sz="1350" kern="0">
              <a:solidFill>
                <a:prstClr val="black"/>
              </a:solidFill>
            </a:endParaRPr>
          </a:p>
        </p:txBody>
      </p:sp>
      <p:cxnSp>
        <p:nvCxnSpPr>
          <p:cNvPr id="48" name="カギ線コネクタ 47"/>
          <p:cNvCxnSpPr>
            <a:stCxn id="51" idx="2"/>
          </p:cNvCxnSpPr>
          <p:nvPr/>
        </p:nvCxnSpPr>
        <p:spPr>
          <a:xfrm rot="5400000">
            <a:off x="7043922" y="2007209"/>
            <a:ext cx="825222" cy="882254"/>
          </a:xfrm>
          <a:prstGeom prst="bentConnector2">
            <a:avLst/>
          </a:prstGeom>
          <a:ln>
            <a:tailEnd type="arrow"/>
          </a:ln>
        </p:spPr>
        <p:style>
          <a:lnRef idx="2">
            <a:schemeClr val="accent3"/>
          </a:lnRef>
          <a:fillRef idx="0">
            <a:schemeClr val="accent3"/>
          </a:fillRef>
          <a:effectRef idx="1">
            <a:schemeClr val="accent3"/>
          </a:effectRef>
          <a:fontRef idx="minor">
            <a:schemeClr val="tx1"/>
          </a:fontRef>
        </p:style>
      </p:cxnSp>
      <p:sp>
        <p:nvSpPr>
          <p:cNvPr id="50" name="角丸四角形 49"/>
          <p:cNvSpPr/>
          <p:nvPr/>
        </p:nvSpPr>
        <p:spPr>
          <a:xfrm>
            <a:off x="5173046" y="1815666"/>
            <a:ext cx="1972101" cy="220059"/>
          </a:xfrm>
          <a:prstGeom prst="roundRect">
            <a:avLst>
              <a:gd name="adj" fmla="val 23722"/>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200" dirty="0">
                <a:latin typeface="+mn-ea"/>
                <a:cs typeface="Meiryo UI" pitchFamily="50" charset="-128"/>
              </a:rPr>
              <a:t>一般会計</a:t>
            </a:r>
          </a:p>
        </p:txBody>
      </p:sp>
      <p:sp>
        <p:nvSpPr>
          <p:cNvPr id="51" name="角丸四角形 50"/>
          <p:cNvSpPr/>
          <p:nvPr/>
        </p:nvSpPr>
        <p:spPr>
          <a:xfrm>
            <a:off x="7197045" y="1815666"/>
            <a:ext cx="1401229" cy="220059"/>
          </a:xfrm>
          <a:prstGeom prst="roundRect">
            <a:avLst>
              <a:gd name="adj" fmla="val 23722"/>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200" dirty="0">
                <a:latin typeface="+mn-ea"/>
                <a:cs typeface="Meiryo UI" pitchFamily="50" charset="-128"/>
              </a:rPr>
              <a:t>債権・債務管理</a:t>
            </a:r>
          </a:p>
        </p:txBody>
      </p:sp>
      <p:sp>
        <p:nvSpPr>
          <p:cNvPr id="52" name="フローチャート : 磁気ディスク 34"/>
          <p:cNvSpPr/>
          <p:nvPr/>
        </p:nvSpPr>
        <p:spPr>
          <a:xfrm>
            <a:off x="5640123" y="2860947"/>
            <a:ext cx="696462" cy="495133"/>
          </a:xfrm>
          <a:prstGeom prst="flowChartMagneticDisk">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000" dirty="0">
                <a:latin typeface="+mn-ea"/>
                <a:cs typeface="Meiryo UI" pitchFamily="50" charset="-128"/>
              </a:rPr>
              <a:t>国内基準</a:t>
            </a:r>
          </a:p>
        </p:txBody>
      </p:sp>
      <p:sp>
        <p:nvSpPr>
          <p:cNvPr id="53" name="フローチャート : 磁気ディスク 35"/>
          <p:cNvSpPr/>
          <p:nvPr/>
        </p:nvSpPr>
        <p:spPr>
          <a:xfrm>
            <a:off x="6574276" y="2860947"/>
            <a:ext cx="622769" cy="495133"/>
          </a:xfrm>
          <a:prstGeom prst="flowChartMagneticDisk">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ja-JP" altLang="en-US" sz="1000" dirty="0">
                <a:latin typeface="+mn-ea"/>
                <a:cs typeface="Meiryo UI" pitchFamily="50" charset="-128"/>
              </a:rPr>
              <a:t>共通</a:t>
            </a:r>
            <a:endParaRPr kumimoji="1" lang="ja-JP" altLang="en-US" sz="1000" dirty="0">
              <a:latin typeface="+mn-ea"/>
              <a:cs typeface="Meiryo UI" pitchFamily="50" charset="-128"/>
            </a:endParaRPr>
          </a:p>
        </p:txBody>
      </p:sp>
      <p:sp>
        <p:nvSpPr>
          <p:cNvPr id="54" name="フローチャート : 磁気ディスク 36"/>
          <p:cNvSpPr/>
          <p:nvPr/>
        </p:nvSpPr>
        <p:spPr>
          <a:xfrm>
            <a:off x="7508429" y="2860947"/>
            <a:ext cx="622769" cy="495133"/>
          </a:xfrm>
          <a:prstGeom prst="flowChartMagneticDisk">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ja-JP" sz="1000" dirty="0">
                <a:latin typeface="+mn-ea"/>
                <a:cs typeface="Meiryo UI" pitchFamily="50" charset="-128"/>
              </a:rPr>
              <a:t>IFRS</a:t>
            </a:r>
            <a:endParaRPr kumimoji="1" lang="ja-JP" altLang="en-US" sz="1000" dirty="0">
              <a:latin typeface="+mn-ea"/>
              <a:cs typeface="Meiryo UI" pitchFamily="50" charset="-128"/>
            </a:endParaRPr>
          </a:p>
        </p:txBody>
      </p:sp>
      <p:cxnSp>
        <p:nvCxnSpPr>
          <p:cNvPr id="55" name="カギ線コネクタ 54"/>
          <p:cNvCxnSpPr>
            <a:stCxn id="50" idx="2"/>
          </p:cNvCxnSpPr>
          <p:nvPr/>
        </p:nvCxnSpPr>
        <p:spPr>
          <a:xfrm rot="5400000">
            <a:off x="5577820" y="2279670"/>
            <a:ext cx="825223" cy="337333"/>
          </a:xfrm>
          <a:prstGeom prst="bentConnector3">
            <a:avLst>
              <a:gd name="adj1" fmla="val 50000"/>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6" name="カギ線コネクタ 55"/>
          <p:cNvCxnSpPr>
            <a:stCxn id="50" idx="2"/>
          </p:cNvCxnSpPr>
          <p:nvPr/>
        </p:nvCxnSpPr>
        <p:spPr>
          <a:xfrm rot="16200000" flipH="1">
            <a:off x="6031921" y="2162901"/>
            <a:ext cx="825222" cy="570870"/>
          </a:xfrm>
          <a:prstGeom prst="bentConnector3">
            <a:avLst>
              <a:gd name="adj1" fmla="val 50000"/>
            </a:avLst>
          </a:prstGeom>
          <a:ln>
            <a:tailEnd type="arrow"/>
          </a:ln>
        </p:spPr>
        <p:style>
          <a:lnRef idx="2">
            <a:schemeClr val="accent2"/>
          </a:lnRef>
          <a:fillRef idx="0">
            <a:schemeClr val="accent2"/>
          </a:fillRef>
          <a:effectRef idx="1">
            <a:schemeClr val="accent2"/>
          </a:effectRef>
          <a:fontRef idx="minor">
            <a:schemeClr val="tx1"/>
          </a:fontRef>
        </p:style>
      </p:cxnSp>
      <p:sp>
        <p:nvSpPr>
          <p:cNvPr id="57" name="フローチャート : 複数書類 51"/>
          <p:cNvSpPr/>
          <p:nvPr/>
        </p:nvSpPr>
        <p:spPr>
          <a:xfrm>
            <a:off x="5795815" y="3851213"/>
            <a:ext cx="882256" cy="605163"/>
          </a:xfrm>
          <a:prstGeom prst="flowChartMultidocumen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1100" dirty="0">
                <a:solidFill>
                  <a:schemeClr val="bg1"/>
                </a:solidFill>
                <a:latin typeface="+mn-ea"/>
                <a:cs typeface="Meiryo UI" pitchFamily="50" charset="-128"/>
              </a:rPr>
              <a:t>国内基準</a:t>
            </a:r>
            <a:endParaRPr lang="en-US" altLang="ja-JP" sz="1100" dirty="0">
              <a:solidFill>
                <a:schemeClr val="bg1"/>
              </a:solidFill>
              <a:latin typeface="+mn-ea"/>
              <a:cs typeface="Meiryo UI" pitchFamily="50" charset="-128"/>
            </a:endParaRPr>
          </a:p>
          <a:p>
            <a:pPr algn="ctr"/>
            <a:r>
              <a:rPr lang="ja-JP" altLang="en-US" sz="1100" dirty="0">
                <a:solidFill>
                  <a:schemeClr val="bg1"/>
                </a:solidFill>
                <a:latin typeface="+mn-ea"/>
                <a:cs typeface="Meiryo UI" pitchFamily="50" charset="-128"/>
              </a:rPr>
              <a:t>財務諸表</a:t>
            </a:r>
          </a:p>
          <a:p>
            <a:pPr algn="ctr"/>
            <a:endParaRPr kumimoji="1" lang="ja-JP" altLang="en-US" sz="1100" dirty="0">
              <a:latin typeface="+mn-ea"/>
              <a:cs typeface="Meiryo UI" pitchFamily="50" charset="-128"/>
            </a:endParaRPr>
          </a:p>
        </p:txBody>
      </p:sp>
      <p:sp>
        <p:nvSpPr>
          <p:cNvPr id="58" name="フローチャート : 複数書類 55"/>
          <p:cNvSpPr/>
          <p:nvPr/>
        </p:nvSpPr>
        <p:spPr>
          <a:xfrm>
            <a:off x="7041352" y="3851213"/>
            <a:ext cx="882256" cy="605163"/>
          </a:xfrm>
          <a:prstGeom prst="flowChartMultidocumen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ja-JP" sz="1100" dirty="0">
                <a:solidFill>
                  <a:schemeClr val="bg1"/>
                </a:solidFill>
                <a:latin typeface="+mn-ea"/>
                <a:cs typeface="Meiryo UI" pitchFamily="50" charset="-128"/>
              </a:rPr>
              <a:t>IFRS</a:t>
            </a:r>
          </a:p>
          <a:p>
            <a:pPr algn="ctr"/>
            <a:r>
              <a:rPr lang="ja-JP" altLang="en-US" sz="1100" dirty="0">
                <a:solidFill>
                  <a:schemeClr val="bg1"/>
                </a:solidFill>
                <a:latin typeface="+mn-ea"/>
                <a:cs typeface="Meiryo UI" pitchFamily="50" charset="-128"/>
              </a:rPr>
              <a:t>財務諸表</a:t>
            </a:r>
          </a:p>
          <a:p>
            <a:pPr algn="ctr"/>
            <a:endParaRPr kumimoji="1" lang="ja-JP" altLang="en-US" sz="1100" dirty="0">
              <a:latin typeface="+mn-ea"/>
              <a:cs typeface="Meiryo UI" pitchFamily="50" charset="-128"/>
            </a:endParaRPr>
          </a:p>
        </p:txBody>
      </p:sp>
      <p:cxnSp>
        <p:nvCxnSpPr>
          <p:cNvPr id="59" name="カギ線コネクタ 58"/>
          <p:cNvCxnSpPr>
            <a:stCxn id="52" idx="3"/>
            <a:endCxn id="57" idx="0"/>
          </p:cNvCxnSpPr>
          <p:nvPr/>
        </p:nvCxnSpPr>
        <p:spPr>
          <a:xfrm rot="16200000" flipH="1">
            <a:off x="5895430" y="3449003"/>
            <a:ext cx="495133" cy="309285"/>
          </a:xfrm>
          <a:prstGeom prst="bentConnector3">
            <a:avLst>
              <a:gd name="adj1" fmla="val 50000"/>
            </a:avLst>
          </a:prstGeom>
          <a:ln>
            <a:tailEnd type="arrow"/>
          </a:ln>
        </p:spPr>
        <p:style>
          <a:lnRef idx="3">
            <a:schemeClr val="accent5"/>
          </a:lnRef>
          <a:fillRef idx="0">
            <a:schemeClr val="accent5"/>
          </a:fillRef>
          <a:effectRef idx="2">
            <a:schemeClr val="accent5"/>
          </a:effectRef>
          <a:fontRef idx="minor">
            <a:schemeClr val="tx1"/>
          </a:fontRef>
        </p:style>
      </p:cxnSp>
      <p:cxnSp>
        <p:nvCxnSpPr>
          <p:cNvPr id="60" name="カギ線コネクタ 59"/>
          <p:cNvCxnSpPr>
            <a:endCxn id="57" idx="0"/>
          </p:cNvCxnSpPr>
          <p:nvPr/>
        </p:nvCxnSpPr>
        <p:spPr>
          <a:xfrm rot="5400000">
            <a:off x="6305160" y="3348559"/>
            <a:ext cx="495133" cy="510175"/>
          </a:xfrm>
          <a:prstGeom prst="bentConnector3">
            <a:avLst>
              <a:gd name="adj1" fmla="val 50000"/>
            </a:avLst>
          </a:prstGeom>
          <a:ln>
            <a:tailEnd type="arrow"/>
          </a:ln>
        </p:spPr>
        <p:style>
          <a:lnRef idx="3">
            <a:schemeClr val="accent5"/>
          </a:lnRef>
          <a:fillRef idx="0">
            <a:schemeClr val="accent5"/>
          </a:fillRef>
          <a:effectRef idx="2">
            <a:schemeClr val="accent5"/>
          </a:effectRef>
          <a:fontRef idx="minor">
            <a:schemeClr val="tx1"/>
          </a:fontRef>
        </p:style>
      </p:cxnSp>
      <p:cxnSp>
        <p:nvCxnSpPr>
          <p:cNvPr id="61" name="カギ線コネクタ 60"/>
          <p:cNvCxnSpPr>
            <a:endCxn id="58" idx="0"/>
          </p:cNvCxnSpPr>
          <p:nvPr/>
        </p:nvCxnSpPr>
        <p:spPr>
          <a:xfrm rot="16200000" flipH="1">
            <a:off x="7031723" y="3339761"/>
            <a:ext cx="495133" cy="527772"/>
          </a:xfrm>
          <a:prstGeom prst="bentConnector3">
            <a:avLst>
              <a:gd name="adj1" fmla="val 50000"/>
            </a:avLst>
          </a:prstGeom>
          <a:ln>
            <a:tailEnd type="arrow"/>
          </a:ln>
        </p:spPr>
        <p:style>
          <a:lnRef idx="3">
            <a:schemeClr val="accent5"/>
          </a:lnRef>
          <a:fillRef idx="0">
            <a:schemeClr val="accent5"/>
          </a:fillRef>
          <a:effectRef idx="2">
            <a:schemeClr val="accent5"/>
          </a:effectRef>
          <a:fontRef idx="minor">
            <a:schemeClr val="tx1"/>
          </a:fontRef>
        </p:style>
      </p:cxnSp>
      <p:cxnSp>
        <p:nvCxnSpPr>
          <p:cNvPr id="62" name="カギ線コネクタ 61"/>
          <p:cNvCxnSpPr>
            <a:stCxn id="54" idx="3"/>
            <a:endCxn id="58" idx="0"/>
          </p:cNvCxnSpPr>
          <p:nvPr/>
        </p:nvCxnSpPr>
        <p:spPr>
          <a:xfrm rot="5400000">
            <a:off x="7433928" y="3465328"/>
            <a:ext cx="495133" cy="276637"/>
          </a:xfrm>
          <a:prstGeom prst="bentConnector3">
            <a:avLst>
              <a:gd name="adj1" fmla="val 50000"/>
            </a:avLst>
          </a:prstGeom>
          <a:ln>
            <a:tailEnd type="arrow"/>
          </a:ln>
        </p:spPr>
        <p:style>
          <a:lnRef idx="3">
            <a:schemeClr val="accent5"/>
          </a:lnRef>
          <a:fillRef idx="0">
            <a:schemeClr val="accent5"/>
          </a:fillRef>
          <a:effectRef idx="2">
            <a:schemeClr val="accent5"/>
          </a:effectRef>
          <a:fontRef idx="minor">
            <a:schemeClr val="tx1"/>
          </a:fontRef>
        </p:style>
      </p:cxnSp>
      <p:cxnSp>
        <p:nvCxnSpPr>
          <p:cNvPr id="63" name="カギ線コネクタ 62"/>
          <p:cNvCxnSpPr>
            <a:stCxn id="50" idx="2"/>
            <a:endCxn id="54" idx="1"/>
          </p:cNvCxnSpPr>
          <p:nvPr/>
        </p:nvCxnSpPr>
        <p:spPr>
          <a:xfrm rot="16200000" flipH="1">
            <a:off x="6576844" y="1617977"/>
            <a:ext cx="825222" cy="1660717"/>
          </a:xfrm>
          <a:prstGeom prst="bentConnector3">
            <a:avLst>
              <a:gd name="adj1" fmla="val 50000"/>
            </a:avLst>
          </a:prstGeom>
          <a:ln>
            <a:tailEnd type="arrow"/>
          </a:ln>
        </p:spPr>
        <p:style>
          <a:lnRef idx="2">
            <a:schemeClr val="accent2"/>
          </a:lnRef>
          <a:fillRef idx="0">
            <a:schemeClr val="accent2"/>
          </a:fillRef>
          <a:effectRef idx="1">
            <a:schemeClr val="accent2"/>
          </a:effectRef>
          <a:fontRef idx="minor">
            <a:schemeClr val="tx1"/>
          </a:fontRef>
        </p:style>
      </p:cxnSp>
      <p:sp>
        <p:nvSpPr>
          <p:cNvPr id="43" name="正方形/長方形 42"/>
          <p:cNvSpPr/>
          <p:nvPr/>
        </p:nvSpPr>
        <p:spPr bwMode="auto">
          <a:xfrm>
            <a:off x="5503020" y="2743059"/>
            <a:ext cx="1843519" cy="626776"/>
          </a:xfrm>
          <a:prstGeom prst="rect">
            <a:avLst/>
          </a:prstGeom>
          <a:noFill/>
          <a:ln w="38100" cap="flat" cmpd="sng" algn="ctr">
            <a:solidFill>
              <a:srgbClr val="C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600" b="0" i="0" u="none" strike="noStrike" cap="none" normalizeH="0" baseline="0" dirty="0">
              <a:ln>
                <a:noFill/>
              </a:ln>
              <a:solidFill>
                <a:schemeClr val="bg1"/>
              </a:solidFill>
              <a:effectLst/>
              <a:latin typeface="+mn-ea"/>
            </a:endParaRPr>
          </a:p>
        </p:txBody>
      </p:sp>
      <p:sp>
        <p:nvSpPr>
          <p:cNvPr id="44" name="正方形/長方形 43"/>
          <p:cNvSpPr/>
          <p:nvPr/>
        </p:nvSpPr>
        <p:spPr bwMode="auto">
          <a:xfrm>
            <a:off x="6533222" y="2857018"/>
            <a:ext cx="1843519" cy="626776"/>
          </a:xfrm>
          <a:prstGeom prst="rect">
            <a:avLst/>
          </a:prstGeom>
          <a:noFill/>
          <a:ln w="38100" cap="flat" cmpd="sng" algn="ctr">
            <a:solidFill>
              <a:srgbClr val="C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600" b="0" i="0" u="none" strike="noStrike" cap="none" normalizeH="0" baseline="0" dirty="0">
              <a:ln>
                <a:noFill/>
              </a:ln>
              <a:solidFill>
                <a:schemeClr val="bg1"/>
              </a:solidFill>
              <a:effectLst/>
              <a:latin typeface="+mn-ea"/>
            </a:endParaRPr>
          </a:p>
        </p:txBody>
      </p:sp>
      <p:sp>
        <p:nvSpPr>
          <p:cNvPr id="45" name="Text Box 72"/>
          <p:cNvSpPr txBox="1">
            <a:spLocks noChangeArrowheads="1"/>
          </p:cNvSpPr>
          <p:nvPr/>
        </p:nvSpPr>
        <p:spPr bwMode="auto">
          <a:xfrm>
            <a:off x="5231914" y="2743059"/>
            <a:ext cx="271106" cy="264688"/>
          </a:xfrm>
          <a:prstGeom prst="rect">
            <a:avLst/>
          </a:prstGeom>
          <a:noFill/>
          <a:ln w="9525">
            <a:noFill/>
            <a:miter lim="800000"/>
            <a:headEnd/>
            <a:tailEnd/>
          </a:ln>
        </p:spPr>
        <p:txBody>
          <a:bodyPr wrap="square">
            <a:spAutoFit/>
          </a:bodyPr>
          <a:lstStyle/>
          <a:p>
            <a:pPr>
              <a:lnSpc>
                <a:spcPct val="80000"/>
              </a:lnSpc>
              <a:spcBef>
                <a:spcPct val="20000"/>
              </a:spcBef>
            </a:pPr>
            <a:r>
              <a:rPr lang="ja-JP" altLang="en-US" sz="1400" dirty="0">
                <a:solidFill>
                  <a:schemeClr val="tx1"/>
                </a:solidFill>
                <a:latin typeface="+mn-ea"/>
              </a:rPr>
              <a:t>①</a:t>
            </a:r>
          </a:p>
        </p:txBody>
      </p:sp>
      <p:sp>
        <p:nvSpPr>
          <p:cNvPr id="46" name="Text Box 72"/>
          <p:cNvSpPr txBox="1">
            <a:spLocks noChangeArrowheads="1"/>
          </p:cNvSpPr>
          <p:nvPr/>
        </p:nvSpPr>
        <p:spPr bwMode="auto">
          <a:xfrm>
            <a:off x="8376741" y="2857018"/>
            <a:ext cx="271106" cy="264688"/>
          </a:xfrm>
          <a:prstGeom prst="rect">
            <a:avLst/>
          </a:prstGeom>
          <a:noFill/>
          <a:ln w="9525">
            <a:noFill/>
            <a:miter lim="800000"/>
            <a:headEnd/>
            <a:tailEnd/>
          </a:ln>
        </p:spPr>
        <p:txBody>
          <a:bodyPr wrap="square">
            <a:spAutoFit/>
          </a:bodyPr>
          <a:lstStyle/>
          <a:p>
            <a:pPr>
              <a:lnSpc>
                <a:spcPct val="80000"/>
              </a:lnSpc>
              <a:spcBef>
                <a:spcPct val="20000"/>
              </a:spcBef>
            </a:pPr>
            <a:r>
              <a:rPr lang="ja-JP" altLang="en-US" sz="1400" dirty="0">
                <a:solidFill>
                  <a:schemeClr val="tx1"/>
                </a:solidFill>
                <a:latin typeface="+mn-ea"/>
              </a:rPr>
              <a:t>②</a:t>
            </a:r>
          </a:p>
        </p:txBody>
      </p:sp>
      <p:sp>
        <p:nvSpPr>
          <p:cNvPr id="35" name="AutoShape 81"/>
          <p:cNvSpPr>
            <a:spLocks noChangeArrowheads="1"/>
          </p:cNvSpPr>
          <p:nvPr/>
        </p:nvSpPr>
        <p:spPr bwMode="auto">
          <a:xfrm>
            <a:off x="288000" y="1753451"/>
            <a:ext cx="1690996" cy="437750"/>
          </a:xfrm>
          <a:prstGeom prst="roundRect">
            <a:avLst>
              <a:gd name="adj" fmla="val 12042"/>
            </a:avLst>
          </a:prstGeom>
          <a:solidFill>
            <a:srgbClr val="F9BE00"/>
          </a:solidFill>
          <a:ln w="25400" cap="flat" cmpd="sng" algn="ctr">
            <a:solidFill>
              <a:srgbClr val="F9BE00"/>
            </a:solidFill>
            <a:prstDash val="solid"/>
            <a:headEnd/>
            <a:tailEnd/>
          </a:ln>
          <a:effectLst/>
        </p:spPr>
        <p:txBody>
          <a:bodyPr wrap="none" lIns="67500" tIns="35100" rIns="67500" bIns="35100" anchor="ctr"/>
          <a:lstStyle/>
          <a:p>
            <a:pPr>
              <a:defRPr/>
            </a:pPr>
            <a:r>
              <a:rPr kumimoji="0" lang="ja-JP" altLang="en-US" sz="1200" b="1" kern="0" dirty="0">
                <a:solidFill>
                  <a:srgbClr val="FFFFFF"/>
                </a:solidFill>
                <a:latin typeface="メイリオ"/>
                <a:ea typeface="メイリオ"/>
                <a:cs typeface="メイリオ" pitchFamily="50" charset="-128"/>
              </a:rPr>
              <a:t>制度区分は</a:t>
            </a:r>
            <a:endParaRPr kumimoji="0" lang="en-US" altLang="ja-JP" sz="1200" b="1" kern="0" dirty="0">
              <a:solidFill>
                <a:srgbClr val="FFFFFF"/>
              </a:solidFill>
              <a:latin typeface="メイリオ"/>
              <a:ea typeface="メイリオ"/>
              <a:cs typeface="メイリオ" pitchFamily="50" charset="-128"/>
            </a:endParaRPr>
          </a:p>
          <a:p>
            <a:pPr>
              <a:defRPr/>
            </a:pPr>
            <a:r>
              <a:rPr kumimoji="0" lang="ja-JP" altLang="en-US" sz="1200" b="1" kern="0" dirty="0">
                <a:solidFill>
                  <a:srgbClr val="FFFFFF"/>
                </a:solidFill>
                <a:latin typeface="メイリオ"/>
                <a:ea typeface="メイリオ"/>
                <a:cs typeface="メイリオ" pitchFamily="50" charset="-128"/>
              </a:rPr>
              <a:t>伝票グループで設定</a:t>
            </a:r>
          </a:p>
        </p:txBody>
      </p:sp>
      <p:sp>
        <p:nvSpPr>
          <p:cNvPr id="69" name="テキスト プレースホルダー 2"/>
          <p:cNvSpPr txBox="1">
            <a:spLocks/>
          </p:cNvSpPr>
          <p:nvPr/>
        </p:nvSpPr>
        <p:spPr>
          <a:xfrm>
            <a:off x="148319" y="1429451"/>
            <a:ext cx="3091533" cy="26371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pPr>
            <a:r>
              <a:rPr lang="ja-JP" altLang="en-US" sz="1600" b="1" u="sng" dirty="0"/>
              <a:t>伝票グループの登録</a:t>
            </a:r>
            <a:endParaRPr lang="en-US" altLang="ja-JP" sz="1600" u="sng" dirty="0"/>
          </a:p>
        </p:txBody>
      </p:sp>
      <p:sp>
        <p:nvSpPr>
          <p:cNvPr id="70" name="テキスト プレースホルダー 2"/>
          <p:cNvSpPr txBox="1">
            <a:spLocks/>
          </p:cNvSpPr>
          <p:nvPr/>
        </p:nvSpPr>
        <p:spPr>
          <a:xfrm>
            <a:off x="4932040" y="1436507"/>
            <a:ext cx="3091533" cy="26371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pPr>
            <a:r>
              <a:rPr lang="ja-JP" altLang="en-US" sz="1600" b="1" u="sng" dirty="0">
                <a:latin typeface="+mn-ea"/>
              </a:rPr>
              <a:t>帳票出力</a:t>
            </a:r>
            <a:endParaRPr lang="en-US" altLang="ja-JP" sz="1600" u="sng" dirty="0">
              <a:latin typeface="+mn-ea"/>
            </a:endParaRPr>
          </a:p>
        </p:txBody>
      </p:sp>
      <p:sp>
        <p:nvSpPr>
          <p:cNvPr id="74" name="テキスト ボックス 73"/>
          <p:cNvSpPr txBox="1"/>
          <p:nvPr/>
        </p:nvSpPr>
        <p:spPr>
          <a:xfrm>
            <a:off x="5313113" y="4456376"/>
            <a:ext cx="2705384" cy="646331"/>
          </a:xfrm>
          <a:prstGeom prst="rect">
            <a:avLst/>
          </a:prstGeom>
          <a:noFill/>
        </p:spPr>
        <p:txBody>
          <a:bodyPr wrap="square" rtlCol="0">
            <a:spAutoFit/>
          </a:bodyPr>
          <a:lstStyle/>
          <a:p>
            <a:r>
              <a:rPr lang="zh-CN" altLang="en-US" sz="1200" dirty="0"/>
              <a:t>①国内基準　⇒　共通＋国内基準</a:t>
            </a:r>
          </a:p>
          <a:p>
            <a:r>
              <a:rPr lang="zh-CN" altLang="en-US" sz="1200" dirty="0"/>
              <a:t>②</a:t>
            </a:r>
            <a:r>
              <a:rPr lang="en-US" altLang="zh-CN" sz="1200" dirty="0"/>
              <a:t>IFRS</a:t>
            </a:r>
            <a:r>
              <a:rPr lang="zh-CN" altLang="en-US" sz="1200" dirty="0"/>
              <a:t>　⇒　共通＋</a:t>
            </a:r>
            <a:r>
              <a:rPr lang="en-US" altLang="zh-CN" sz="1200" dirty="0"/>
              <a:t>IFRS</a:t>
            </a:r>
          </a:p>
          <a:p>
            <a:endParaRPr kumimoji="1" lang="ja-JP" altLang="en-US" sz="1200" dirty="0"/>
          </a:p>
        </p:txBody>
      </p:sp>
      <p:sp>
        <p:nvSpPr>
          <p:cNvPr id="8" name="正方形/長方形 7">
            <a:extLst>
              <a:ext uri="{FF2B5EF4-FFF2-40B4-BE49-F238E27FC236}">
                <a16:creationId xmlns:a16="http://schemas.microsoft.com/office/drawing/2014/main" id="{9A34258F-10F9-1840-26C4-09167754B2AB}"/>
              </a:ext>
            </a:extLst>
          </p:cNvPr>
          <p:cNvSpPr/>
          <p:nvPr/>
        </p:nvSpPr>
        <p:spPr>
          <a:xfrm>
            <a:off x="2123728" y="1757410"/>
            <a:ext cx="1315151" cy="61513"/>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450381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kumimoji="1" lang="ja-JP" altLang="en-US" dirty="0"/>
              <a:t>その他</a:t>
            </a:r>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p:txBody>
          <a:bodyPr/>
          <a:lstStyle/>
          <a:p>
            <a:r>
              <a:rPr lang="en-US" altLang="ja-JP" dirty="0"/>
              <a:t>IFRS</a:t>
            </a:r>
            <a:r>
              <a:rPr lang="ja-JP" altLang="en-US" dirty="0"/>
              <a:t>強制適用を見据えた固定資産・リース資産管理</a:t>
            </a:r>
          </a:p>
          <a:p>
            <a:endParaRPr lang="ja-JP" altLang="en-US" dirty="0"/>
          </a:p>
          <a:p>
            <a:endParaRPr kumimoji="1" lang="ja-JP" altLang="en-US" dirty="0"/>
          </a:p>
        </p:txBody>
      </p:sp>
      <p:sp>
        <p:nvSpPr>
          <p:cNvPr id="6" name="テキスト プレースホルダー 5"/>
          <p:cNvSpPr>
            <a:spLocks noGrp="1"/>
          </p:cNvSpPr>
          <p:nvPr>
            <p:ph type="body" sz="quarter" idx="17"/>
          </p:nvPr>
        </p:nvSpPr>
        <p:spPr/>
        <p:txBody>
          <a:bodyPr/>
          <a:lstStyle/>
          <a:p>
            <a:r>
              <a:rPr lang="en-US" altLang="ja-JP" b="1" dirty="0"/>
              <a:t>IFRS</a:t>
            </a:r>
            <a:r>
              <a:rPr lang="ja-JP" altLang="en-US" b="1" dirty="0"/>
              <a:t>第</a:t>
            </a:r>
            <a:r>
              <a:rPr lang="en-US" altLang="ja-JP" b="1" dirty="0"/>
              <a:t>16</a:t>
            </a:r>
            <a:r>
              <a:rPr lang="ja-JP" altLang="en-US" b="1" dirty="0"/>
              <a:t>号リース会計基準</a:t>
            </a:r>
            <a:r>
              <a:rPr lang="ja-JP" altLang="en-US" dirty="0"/>
              <a:t>に対応。会計台帳（国内基準）は賃貸借処理、</a:t>
            </a:r>
            <a:r>
              <a:rPr lang="en-US" altLang="ja-JP" dirty="0"/>
              <a:t>IFRS</a:t>
            </a:r>
            <a:r>
              <a:rPr lang="ja-JP" altLang="en-US" dirty="0"/>
              <a:t>台帳は売買処理など、台帳毎に異なるリース会計処理が選択可能。将来的には会計台帳にも使用権資産判定を利用した運用が可能</a:t>
            </a:r>
          </a:p>
        </p:txBody>
      </p:sp>
      <p:sp>
        <p:nvSpPr>
          <p:cNvPr id="7" name="角丸四角形 6"/>
          <p:cNvSpPr/>
          <p:nvPr/>
        </p:nvSpPr>
        <p:spPr>
          <a:xfrm>
            <a:off x="251520" y="1887674"/>
            <a:ext cx="4080517" cy="3036607"/>
          </a:xfrm>
          <a:prstGeom prst="roundRect">
            <a:avLst>
              <a:gd name="adj" fmla="val 1656"/>
            </a:avLst>
          </a:prstGeom>
          <a:ln>
            <a:solidFill>
              <a:schemeClr val="accent2"/>
            </a:solidFill>
          </a:ln>
        </p:spPr>
        <p:style>
          <a:lnRef idx="2">
            <a:schemeClr val="accent2"/>
          </a:lnRef>
          <a:fillRef idx="1">
            <a:schemeClr val="lt1"/>
          </a:fillRef>
          <a:effectRef idx="0">
            <a:schemeClr val="accent2"/>
          </a:effectRef>
          <a:fontRef idx="minor">
            <a:schemeClr val="dk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en-US" altLang="ja-JP" sz="1200" b="1" kern="0" err="1">
                <a:solidFill>
                  <a:schemeClr val="accent2"/>
                </a:solidFill>
                <a:latin typeface="+mn-ea"/>
              </a:rPr>
              <a:t>SuperStream</a:t>
            </a:r>
            <a:r>
              <a:rPr lang="en-US" altLang="ja-JP" sz="1200" b="1" kern="0">
                <a:solidFill>
                  <a:schemeClr val="accent2"/>
                </a:solidFill>
                <a:latin typeface="+mn-ea"/>
              </a:rPr>
              <a:t>-NX</a:t>
            </a:r>
            <a:r>
              <a:rPr lang="ja-JP" altLang="en-US" sz="1200" b="1" kern="0">
                <a:solidFill>
                  <a:schemeClr val="accent2"/>
                </a:solidFill>
                <a:latin typeface="+mn-ea"/>
              </a:rPr>
              <a:t> 固定資産管理</a:t>
            </a:r>
          </a:p>
        </p:txBody>
      </p:sp>
      <p:sp>
        <p:nvSpPr>
          <p:cNvPr id="8" name="角丸四角形 7"/>
          <p:cNvSpPr/>
          <p:nvPr/>
        </p:nvSpPr>
        <p:spPr>
          <a:xfrm>
            <a:off x="4398129" y="1886057"/>
            <a:ext cx="3378228" cy="3045943"/>
          </a:xfrm>
          <a:prstGeom prst="roundRect">
            <a:avLst>
              <a:gd name="adj" fmla="val 1905"/>
            </a:avLst>
          </a:prstGeom>
          <a:ln>
            <a:solidFill>
              <a:schemeClr val="tx2"/>
            </a:solidFill>
          </a:ln>
        </p:spPr>
        <p:style>
          <a:lnRef idx="2">
            <a:schemeClr val="accent2"/>
          </a:lnRef>
          <a:fillRef idx="1">
            <a:schemeClr val="lt1"/>
          </a:fillRef>
          <a:effectRef idx="0">
            <a:schemeClr val="accent2"/>
          </a:effectRef>
          <a:fontRef idx="minor">
            <a:schemeClr val="dk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en-US" altLang="ja-JP" sz="1200" b="1" kern="0" err="1">
                <a:solidFill>
                  <a:schemeClr val="tx2"/>
                </a:solidFill>
                <a:latin typeface="+mn-ea"/>
              </a:rPr>
              <a:t>SuperStream</a:t>
            </a:r>
            <a:r>
              <a:rPr lang="en-US" altLang="ja-JP" sz="1200" b="1" kern="0">
                <a:solidFill>
                  <a:schemeClr val="tx2"/>
                </a:solidFill>
                <a:latin typeface="+mn-ea"/>
              </a:rPr>
              <a:t>-NX</a:t>
            </a:r>
            <a:r>
              <a:rPr lang="ja-JP" altLang="en-US" sz="1200" b="1" kern="0">
                <a:solidFill>
                  <a:schemeClr val="tx2"/>
                </a:solidFill>
                <a:latin typeface="+mn-ea"/>
              </a:rPr>
              <a:t> 統合会計</a:t>
            </a:r>
          </a:p>
        </p:txBody>
      </p:sp>
      <p:sp>
        <p:nvSpPr>
          <p:cNvPr id="9" name="正方形/長方形 8"/>
          <p:cNvSpPr/>
          <p:nvPr/>
        </p:nvSpPr>
        <p:spPr>
          <a:xfrm>
            <a:off x="316292" y="3534522"/>
            <a:ext cx="1153194" cy="288032"/>
          </a:xfrm>
          <a:prstGeom prst="rect">
            <a:avLst/>
          </a:prstGeom>
          <a:ln>
            <a:solidFill>
              <a:srgbClr val="E5ECCE"/>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ja-JP" altLang="en-US" sz="1000" b="1" kern="0">
                <a:solidFill>
                  <a:srgbClr val="0065AE"/>
                </a:solidFill>
                <a:cs typeface="メイリオ" pitchFamily="50" charset="-128"/>
              </a:rPr>
              <a:t>リース資産入力</a:t>
            </a:r>
          </a:p>
        </p:txBody>
      </p:sp>
      <p:sp>
        <p:nvSpPr>
          <p:cNvPr id="10" name="フローチャート : 磁気ディスク 58"/>
          <p:cNvSpPr/>
          <p:nvPr/>
        </p:nvSpPr>
        <p:spPr>
          <a:xfrm>
            <a:off x="1835696" y="2139702"/>
            <a:ext cx="1152128" cy="770237"/>
          </a:xfrm>
          <a:prstGeom prst="flowChartMagneticDisk">
            <a:avLst/>
          </a:prstGeom>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sz="1200" b="1" kern="0">
                <a:solidFill>
                  <a:srgbClr val="FFFF00"/>
                </a:solidFill>
              </a:rPr>
              <a:t>会計</a:t>
            </a:r>
            <a:r>
              <a:rPr lang="en-US" altLang="ja-JP" sz="1200" b="1" kern="0">
                <a:solidFill>
                  <a:srgbClr val="FFFF00"/>
                </a:solidFill>
              </a:rPr>
              <a:t>(</a:t>
            </a:r>
            <a:r>
              <a:rPr lang="ja-JP" altLang="en-US" sz="1200" b="1" kern="0">
                <a:solidFill>
                  <a:srgbClr val="FFFF00"/>
                </a:solidFill>
              </a:rPr>
              <a:t>国内基準</a:t>
            </a:r>
            <a:r>
              <a:rPr lang="en-US" altLang="ja-JP" sz="1200" b="1" kern="0">
                <a:solidFill>
                  <a:srgbClr val="FFFF00"/>
                </a:solidFill>
              </a:rPr>
              <a:t>)</a:t>
            </a:r>
          </a:p>
          <a:p>
            <a:pPr algn="ctr">
              <a:defRPr/>
            </a:pPr>
            <a:r>
              <a:rPr lang="ja-JP" altLang="en-US" sz="1200" kern="0">
                <a:solidFill>
                  <a:schemeClr val="accent6"/>
                </a:solidFill>
              </a:rPr>
              <a:t>賃貸借処理</a:t>
            </a:r>
            <a:endParaRPr lang="en-US" altLang="ja-JP" sz="1200" kern="0">
              <a:solidFill>
                <a:schemeClr val="accent6"/>
              </a:solidFill>
            </a:endParaRPr>
          </a:p>
        </p:txBody>
      </p:sp>
      <p:sp>
        <p:nvSpPr>
          <p:cNvPr id="11" name="フローチャート : 磁気ディスク 60"/>
          <p:cNvSpPr/>
          <p:nvPr/>
        </p:nvSpPr>
        <p:spPr>
          <a:xfrm>
            <a:off x="1835696" y="3841911"/>
            <a:ext cx="1152128" cy="729315"/>
          </a:xfrm>
          <a:prstGeom prst="flowChartMagneticDisk">
            <a:avLst/>
          </a:prstGeom>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1200" b="1" kern="0" dirty="0">
                <a:solidFill>
                  <a:srgbClr val="FFFF00"/>
                </a:solidFill>
              </a:rPr>
              <a:t>IFRS</a:t>
            </a:r>
          </a:p>
          <a:p>
            <a:pPr algn="ctr">
              <a:defRPr/>
            </a:pPr>
            <a:r>
              <a:rPr lang="ja-JP" altLang="en-US" sz="1200" kern="0" dirty="0">
                <a:solidFill>
                  <a:schemeClr val="accent6"/>
                </a:solidFill>
              </a:rPr>
              <a:t>売買処理</a:t>
            </a:r>
          </a:p>
        </p:txBody>
      </p:sp>
      <p:pic>
        <p:nvPicPr>
          <p:cNvPr id="12" name="Picture 12" descr="C:\3.各種DATA\各種画像データ\アイコン\名称未設定-7.png"/>
          <p:cNvPicPr>
            <a:picLocks noChangeAspect="1" noChangeArrowheads="1"/>
          </p:cNvPicPr>
          <p:nvPr/>
        </p:nvPicPr>
        <p:blipFill>
          <a:blip r:embed="rId2" cstate="print"/>
          <a:srcRect/>
          <a:stretch>
            <a:fillRect/>
          </a:stretch>
        </p:blipFill>
        <p:spPr bwMode="gray">
          <a:xfrm flipH="1">
            <a:off x="606827" y="2771162"/>
            <a:ext cx="652805" cy="881952"/>
          </a:xfrm>
          <a:prstGeom prst="rect">
            <a:avLst/>
          </a:prstGeom>
          <a:noFill/>
        </p:spPr>
      </p:pic>
      <p:cxnSp>
        <p:nvCxnSpPr>
          <p:cNvPr id="13" name="直線矢印コネクタ 7"/>
          <p:cNvCxnSpPr>
            <a:stCxn id="12" idx="1"/>
            <a:endCxn id="10" idx="2"/>
          </p:cNvCxnSpPr>
          <p:nvPr/>
        </p:nvCxnSpPr>
        <p:spPr>
          <a:xfrm flipV="1">
            <a:off x="1259632" y="2524821"/>
            <a:ext cx="576064" cy="687317"/>
          </a:xfrm>
          <a:prstGeom prst="bentConnector3">
            <a:avLst>
              <a:gd name="adj1" fmla="val 50000"/>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7"/>
          <p:cNvCxnSpPr>
            <a:endCxn id="11" idx="2"/>
          </p:cNvCxnSpPr>
          <p:nvPr/>
        </p:nvCxnSpPr>
        <p:spPr>
          <a:xfrm rot="16200000" flipH="1">
            <a:off x="1135459" y="3506332"/>
            <a:ext cx="1112440" cy="288033"/>
          </a:xfrm>
          <a:prstGeom prst="bentConnector2">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フローチャート: 書類 14"/>
          <p:cNvSpPr/>
          <p:nvPr/>
        </p:nvSpPr>
        <p:spPr>
          <a:xfrm>
            <a:off x="4608004" y="2192885"/>
            <a:ext cx="1620180" cy="675564"/>
          </a:xfrm>
          <a:prstGeom prst="flowChartDocument">
            <a:avLst/>
          </a:prstGeom>
          <a:solidFill>
            <a:schemeClr val="tx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ja-JP" altLang="en-US" sz="1100" b="1">
                <a:solidFill>
                  <a:schemeClr val="tx2"/>
                </a:solidFill>
              </a:rPr>
              <a:t>統合会計仕訳</a:t>
            </a:r>
            <a:endParaRPr lang="en-US" altLang="ja-JP" sz="1000">
              <a:solidFill>
                <a:schemeClr val="tx1"/>
              </a:solidFill>
            </a:endParaRPr>
          </a:p>
          <a:p>
            <a:r>
              <a:rPr lang="ja-JP" altLang="en-US" sz="900">
                <a:solidFill>
                  <a:schemeClr val="tx1"/>
                </a:solidFill>
              </a:rPr>
              <a:t>リース料 </a:t>
            </a:r>
            <a:r>
              <a:rPr lang="en-US" altLang="ja-JP" sz="900">
                <a:solidFill>
                  <a:schemeClr val="tx1"/>
                </a:solidFill>
              </a:rPr>
              <a:t>XX </a:t>
            </a:r>
            <a:r>
              <a:rPr lang="ja-JP" altLang="en-US" sz="900">
                <a:solidFill>
                  <a:schemeClr val="tx1"/>
                </a:solidFill>
              </a:rPr>
              <a:t>／現預金 </a:t>
            </a:r>
            <a:r>
              <a:rPr lang="en-US" altLang="ja-JP" sz="900">
                <a:solidFill>
                  <a:schemeClr val="tx1"/>
                </a:solidFill>
              </a:rPr>
              <a:t>XX</a:t>
            </a:r>
          </a:p>
        </p:txBody>
      </p:sp>
      <p:sp>
        <p:nvSpPr>
          <p:cNvPr id="16" name="フローチャート : 磁気ディスク 58"/>
          <p:cNvSpPr/>
          <p:nvPr/>
        </p:nvSpPr>
        <p:spPr>
          <a:xfrm>
            <a:off x="6480212" y="2139702"/>
            <a:ext cx="1152128" cy="770237"/>
          </a:xfrm>
          <a:prstGeom prst="flowChartMagneticDisk">
            <a:avLst/>
          </a:prstGeom>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sz="1200" b="1" kern="0">
                <a:solidFill>
                  <a:srgbClr val="FFFF00"/>
                </a:solidFill>
              </a:rPr>
              <a:t>元帳</a:t>
            </a:r>
            <a:endParaRPr lang="en-US" altLang="ja-JP" sz="1200" b="1" kern="0">
              <a:solidFill>
                <a:srgbClr val="FFFF00"/>
              </a:solidFill>
            </a:endParaRPr>
          </a:p>
          <a:p>
            <a:pPr algn="ctr">
              <a:defRPr/>
            </a:pPr>
            <a:r>
              <a:rPr lang="ja-JP" altLang="en-US" sz="1200" b="1" kern="0">
                <a:solidFill>
                  <a:srgbClr val="FFFF00"/>
                </a:solidFill>
              </a:rPr>
              <a:t>（国内基準）</a:t>
            </a:r>
            <a:endParaRPr lang="en-US" altLang="ja-JP" sz="1200" b="1" kern="0">
              <a:solidFill>
                <a:srgbClr val="FFFF00"/>
              </a:solidFill>
            </a:endParaRPr>
          </a:p>
        </p:txBody>
      </p:sp>
      <p:sp>
        <p:nvSpPr>
          <p:cNvPr id="17" name="フローチャート : 磁気ディスク 60"/>
          <p:cNvSpPr/>
          <p:nvPr/>
        </p:nvSpPr>
        <p:spPr>
          <a:xfrm>
            <a:off x="6480212" y="3841286"/>
            <a:ext cx="1152128" cy="729315"/>
          </a:xfrm>
          <a:prstGeom prst="flowChartMagneticDisk">
            <a:avLst/>
          </a:prstGeom>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sz="1200" b="1" kern="0" dirty="0">
                <a:solidFill>
                  <a:srgbClr val="FFFF00"/>
                </a:solidFill>
              </a:rPr>
              <a:t>元帳</a:t>
            </a:r>
            <a:endParaRPr lang="en-US" altLang="ja-JP" sz="1200" b="1" kern="0" dirty="0">
              <a:solidFill>
                <a:srgbClr val="FFFF00"/>
              </a:solidFill>
            </a:endParaRPr>
          </a:p>
          <a:p>
            <a:pPr algn="ctr">
              <a:defRPr/>
            </a:pPr>
            <a:r>
              <a:rPr lang="ja-JP" altLang="en-US" sz="1200" b="1" kern="0" dirty="0">
                <a:solidFill>
                  <a:srgbClr val="FFFF00"/>
                </a:solidFill>
              </a:rPr>
              <a:t>（</a:t>
            </a:r>
            <a:r>
              <a:rPr lang="en-US" altLang="ja-JP" sz="1200" b="1" kern="0" dirty="0">
                <a:solidFill>
                  <a:srgbClr val="FFFF00"/>
                </a:solidFill>
              </a:rPr>
              <a:t>IFRS</a:t>
            </a:r>
            <a:r>
              <a:rPr lang="ja-JP" altLang="en-US" sz="1200" b="1" kern="0" dirty="0">
                <a:solidFill>
                  <a:srgbClr val="FFFF00"/>
                </a:solidFill>
              </a:rPr>
              <a:t>基準）</a:t>
            </a:r>
            <a:endParaRPr lang="en-US" altLang="ja-JP" sz="1200" b="1" kern="0" dirty="0">
              <a:solidFill>
                <a:srgbClr val="FFFF00"/>
              </a:solidFill>
            </a:endParaRPr>
          </a:p>
        </p:txBody>
      </p:sp>
      <p:cxnSp>
        <p:nvCxnSpPr>
          <p:cNvPr id="18" name="直線矢印コネクタ 7"/>
          <p:cNvCxnSpPr>
            <a:stCxn id="11" idx="4"/>
            <a:endCxn id="19" idx="1"/>
          </p:cNvCxnSpPr>
          <p:nvPr/>
        </p:nvCxnSpPr>
        <p:spPr>
          <a:xfrm>
            <a:off x="2987824" y="4206569"/>
            <a:ext cx="1620180" cy="10315"/>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フローチャート: 書類 18"/>
          <p:cNvSpPr/>
          <p:nvPr/>
        </p:nvSpPr>
        <p:spPr>
          <a:xfrm>
            <a:off x="4608004" y="3899233"/>
            <a:ext cx="1614032" cy="635302"/>
          </a:xfrm>
          <a:prstGeom prst="flowChartDocumen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ja-JP" altLang="en-US" sz="1100" b="1">
                <a:solidFill>
                  <a:schemeClr val="tx2"/>
                </a:solidFill>
              </a:rPr>
              <a:t>統合会計仕訳</a:t>
            </a:r>
            <a:endParaRPr lang="en-US" altLang="ja-JP" sz="1100" b="1">
              <a:solidFill>
                <a:schemeClr val="tx2"/>
              </a:solidFill>
            </a:endParaRPr>
          </a:p>
          <a:p>
            <a:r>
              <a:rPr lang="ja-JP" altLang="en-US" sz="900">
                <a:solidFill>
                  <a:schemeClr val="tx1"/>
                </a:solidFill>
              </a:rPr>
              <a:t>リース債務 </a:t>
            </a:r>
            <a:r>
              <a:rPr lang="en-US" altLang="ja-JP" sz="900">
                <a:solidFill>
                  <a:schemeClr val="tx1"/>
                </a:solidFill>
              </a:rPr>
              <a:t>XX</a:t>
            </a:r>
            <a:r>
              <a:rPr lang="ja-JP" altLang="en-US" sz="900">
                <a:solidFill>
                  <a:schemeClr val="tx1"/>
                </a:solidFill>
              </a:rPr>
              <a:t>／未払金 </a:t>
            </a:r>
            <a:r>
              <a:rPr lang="en-US" altLang="ja-JP" sz="900">
                <a:solidFill>
                  <a:schemeClr val="tx1"/>
                </a:solidFill>
              </a:rPr>
              <a:t>XX</a:t>
            </a:r>
          </a:p>
          <a:p>
            <a:r>
              <a:rPr lang="ja-JP" altLang="en-US" sz="900">
                <a:solidFill>
                  <a:schemeClr val="tx1"/>
                </a:solidFill>
              </a:rPr>
              <a:t>支払利息　 </a:t>
            </a:r>
            <a:r>
              <a:rPr lang="en-US" altLang="ja-JP" sz="900">
                <a:solidFill>
                  <a:schemeClr val="tx1"/>
                </a:solidFill>
              </a:rPr>
              <a:t>XX </a:t>
            </a:r>
          </a:p>
        </p:txBody>
      </p:sp>
      <p:cxnSp>
        <p:nvCxnSpPr>
          <p:cNvPr id="20" name="直線矢印コネクタ 7"/>
          <p:cNvCxnSpPr>
            <a:stCxn id="15" idx="3"/>
            <a:endCxn id="16" idx="2"/>
          </p:cNvCxnSpPr>
          <p:nvPr/>
        </p:nvCxnSpPr>
        <p:spPr>
          <a:xfrm flipV="1">
            <a:off x="6228184" y="2524821"/>
            <a:ext cx="252028" cy="5846"/>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7"/>
          <p:cNvCxnSpPr>
            <a:stCxn id="19" idx="3"/>
            <a:endCxn id="17" idx="2"/>
          </p:cNvCxnSpPr>
          <p:nvPr/>
        </p:nvCxnSpPr>
        <p:spPr>
          <a:xfrm flipV="1">
            <a:off x="6222036" y="4205944"/>
            <a:ext cx="258176" cy="1094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角丸四角形 21"/>
          <p:cNvSpPr/>
          <p:nvPr/>
        </p:nvSpPr>
        <p:spPr bwMode="gray">
          <a:xfrm>
            <a:off x="8244408" y="1886058"/>
            <a:ext cx="648072" cy="3045942"/>
          </a:xfrm>
          <a:prstGeom prst="roundRect">
            <a:avLst>
              <a:gd name="adj" fmla="val 7882"/>
            </a:avLst>
          </a:prstGeom>
          <a:noFill/>
          <a:ln>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vert="eaVert" rtlCol="0" anchor="ctr"/>
          <a:lstStyle/>
          <a:p>
            <a:pPr algn="ctr">
              <a:defRPr/>
            </a:pPr>
            <a:r>
              <a:rPr lang="ja-JP" altLang="en-US" sz="1400" b="1" kern="0">
                <a:solidFill>
                  <a:schemeClr val="tx1">
                    <a:lumMod val="75000"/>
                    <a:lumOff val="25000"/>
                  </a:schemeClr>
                </a:solidFill>
                <a:cs typeface="メイリオ" pitchFamily="50" charset="-128"/>
              </a:rPr>
              <a:t>連結会計システム</a:t>
            </a:r>
          </a:p>
        </p:txBody>
      </p:sp>
      <p:sp>
        <p:nvSpPr>
          <p:cNvPr id="23" name="右矢印 22"/>
          <p:cNvSpPr/>
          <p:nvPr/>
        </p:nvSpPr>
        <p:spPr bwMode="auto">
          <a:xfrm>
            <a:off x="7848364" y="3426510"/>
            <a:ext cx="316799" cy="468052"/>
          </a:xfrm>
          <a:prstGeom prst="rightArrow">
            <a:avLst/>
          </a:prstGeom>
          <a:solidFill>
            <a:schemeClr val="tx2"/>
          </a:solidFill>
          <a:ln>
            <a:solidFill>
              <a:schemeClr val="tx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912813"/>
            <a:endParaRPr kumimoji="0" lang="ja-JP" altLang="en-US" sz="1200" kern="0">
              <a:solidFill>
                <a:schemeClr val="tx2"/>
              </a:solidFill>
              <a:effectLst>
                <a:outerShdw blurRad="38100" dist="38100" dir="2700000" algn="tl">
                  <a:srgbClr val="C0C0C0"/>
                </a:outerShdw>
              </a:effectLst>
            </a:endParaRPr>
          </a:p>
        </p:txBody>
      </p:sp>
      <p:sp>
        <p:nvSpPr>
          <p:cNvPr id="24" name="フローチャート: 書類 23"/>
          <p:cNvSpPr/>
          <p:nvPr/>
        </p:nvSpPr>
        <p:spPr>
          <a:xfrm>
            <a:off x="2663788" y="3066470"/>
            <a:ext cx="1505070" cy="746218"/>
          </a:xfrm>
          <a:prstGeom prst="flowChartDocument">
            <a:avLst/>
          </a:prstGeom>
          <a:solidFill>
            <a:schemeClr val="tx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ja-JP" altLang="en-US" sz="1050" b="1">
                <a:solidFill>
                  <a:schemeClr val="tx2"/>
                </a:solidFill>
              </a:rPr>
              <a:t>支払データ</a:t>
            </a:r>
            <a:endParaRPr lang="en-US" altLang="ja-JP" sz="1050" b="1">
              <a:solidFill>
                <a:schemeClr val="tx2"/>
              </a:solidFill>
            </a:endParaRPr>
          </a:p>
          <a:p>
            <a:r>
              <a:rPr lang="ja-JP" altLang="en-US" sz="800">
                <a:solidFill>
                  <a:schemeClr val="tx1"/>
                </a:solidFill>
                <a:latin typeface="+mn-ea"/>
              </a:rPr>
              <a:t>取　引　先：</a:t>
            </a:r>
            <a:r>
              <a:rPr lang="en-US" altLang="ja-JP" sz="800">
                <a:solidFill>
                  <a:schemeClr val="tx1"/>
                </a:solidFill>
                <a:latin typeface="+mn-ea"/>
              </a:rPr>
              <a:t>A</a:t>
            </a:r>
            <a:r>
              <a:rPr lang="ja-JP" altLang="en-US" sz="800">
                <a:solidFill>
                  <a:schemeClr val="tx1"/>
                </a:solidFill>
                <a:latin typeface="+mn-ea"/>
              </a:rPr>
              <a:t>リース</a:t>
            </a:r>
            <a:r>
              <a:rPr lang="en-US" altLang="ja-JP" sz="800">
                <a:solidFill>
                  <a:schemeClr val="tx1"/>
                </a:solidFill>
                <a:latin typeface="+mn-ea"/>
              </a:rPr>
              <a:t> </a:t>
            </a:r>
          </a:p>
          <a:p>
            <a:r>
              <a:rPr lang="ja-JP" altLang="en-US" sz="800">
                <a:solidFill>
                  <a:schemeClr val="tx1"/>
                </a:solidFill>
                <a:latin typeface="+mn-ea"/>
              </a:rPr>
              <a:t>月額リース：</a:t>
            </a:r>
            <a:r>
              <a:rPr lang="en-US" altLang="ja-JP" sz="800">
                <a:solidFill>
                  <a:schemeClr val="tx1"/>
                </a:solidFill>
                <a:latin typeface="+mn-ea"/>
              </a:rPr>
              <a:t>XX,XXX</a:t>
            </a:r>
          </a:p>
          <a:p>
            <a:r>
              <a:rPr lang="ja-JP" altLang="en-US" sz="800">
                <a:solidFill>
                  <a:schemeClr val="tx1"/>
                </a:solidFill>
                <a:latin typeface="+mn-ea"/>
              </a:rPr>
              <a:t>支払予定日：</a:t>
            </a:r>
            <a:r>
              <a:rPr lang="en-US" altLang="ja-JP" sz="800" err="1">
                <a:solidFill>
                  <a:schemeClr val="tx1"/>
                </a:solidFill>
                <a:latin typeface="+mn-ea"/>
              </a:rPr>
              <a:t>yyyy</a:t>
            </a:r>
            <a:r>
              <a:rPr lang="en-US" altLang="ja-JP" sz="800">
                <a:solidFill>
                  <a:schemeClr val="tx1"/>
                </a:solidFill>
                <a:latin typeface="+mn-ea"/>
              </a:rPr>
              <a:t>/mm/</a:t>
            </a:r>
            <a:r>
              <a:rPr lang="en-US" altLang="ja-JP" sz="800" err="1">
                <a:solidFill>
                  <a:schemeClr val="tx1"/>
                </a:solidFill>
                <a:latin typeface="+mn-ea"/>
              </a:rPr>
              <a:t>dd</a:t>
            </a:r>
            <a:endParaRPr lang="en-US" altLang="ja-JP" sz="800">
              <a:solidFill>
                <a:schemeClr val="tx1"/>
              </a:solidFill>
              <a:latin typeface="+mn-ea"/>
            </a:endParaRPr>
          </a:p>
        </p:txBody>
      </p:sp>
      <p:sp>
        <p:nvSpPr>
          <p:cNvPr id="25" name="フローチャート : 磁気ディスク 58"/>
          <p:cNvSpPr/>
          <p:nvPr/>
        </p:nvSpPr>
        <p:spPr>
          <a:xfrm>
            <a:off x="4836092" y="2994462"/>
            <a:ext cx="1152128" cy="770237"/>
          </a:xfrm>
          <a:prstGeom prst="flowChartMagneticDisk">
            <a:avLst/>
          </a:prstGeom>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1200" b="1" kern="0">
                <a:solidFill>
                  <a:srgbClr val="FFFF00"/>
                </a:solidFill>
              </a:rPr>
              <a:t>AP</a:t>
            </a:r>
          </a:p>
          <a:p>
            <a:pPr algn="ctr">
              <a:defRPr/>
            </a:pPr>
            <a:r>
              <a:rPr lang="ja-JP" altLang="en-US" sz="1200" b="1" kern="0">
                <a:solidFill>
                  <a:srgbClr val="FFFF00"/>
                </a:solidFill>
              </a:rPr>
              <a:t>（支払管理）</a:t>
            </a:r>
            <a:endParaRPr lang="en-US" altLang="ja-JP" sz="1200" b="1" kern="0">
              <a:solidFill>
                <a:srgbClr val="FFFF00"/>
              </a:solidFill>
            </a:endParaRPr>
          </a:p>
        </p:txBody>
      </p:sp>
      <p:sp>
        <p:nvSpPr>
          <p:cNvPr id="26" name="角丸四角形 25"/>
          <p:cNvSpPr/>
          <p:nvPr/>
        </p:nvSpPr>
        <p:spPr>
          <a:xfrm>
            <a:off x="184499" y="4612135"/>
            <a:ext cx="3096344" cy="374514"/>
          </a:xfrm>
          <a:prstGeom prst="roundRect">
            <a:avLst>
              <a:gd name="adj" fmla="val 1890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900" dirty="0">
                <a:solidFill>
                  <a:schemeClr val="tx1"/>
                </a:solidFill>
                <a:latin typeface="+mn-ea"/>
              </a:rPr>
              <a:t>※IFRS</a:t>
            </a:r>
            <a:r>
              <a:rPr lang="ja-JP" altLang="en-US" sz="900" dirty="0">
                <a:solidFill>
                  <a:schemeClr val="tx1"/>
                </a:solidFill>
                <a:latin typeface="+mn-ea"/>
              </a:rPr>
              <a:t>台帳から支払データを連携することも可能です</a:t>
            </a:r>
            <a:endParaRPr lang="en-US" altLang="ja-JP" sz="900" dirty="0">
              <a:solidFill>
                <a:schemeClr val="tx1"/>
              </a:solidFill>
              <a:latin typeface="+mn-ea"/>
            </a:endParaRPr>
          </a:p>
          <a:p>
            <a:r>
              <a:rPr lang="en-US" altLang="ja-JP" sz="900" dirty="0">
                <a:solidFill>
                  <a:schemeClr val="tx1"/>
                </a:solidFill>
                <a:latin typeface="+mn-ea"/>
              </a:rPr>
              <a:t>※</a:t>
            </a:r>
            <a:r>
              <a:rPr lang="ja-JP" altLang="en-US" sz="900" dirty="0">
                <a:solidFill>
                  <a:schemeClr val="tx1"/>
                </a:solidFill>
                <a:latin typeface="+mn-ea"/>
              </a:rPr>
              <a:t>集中支払には対応していません</a:t>
            </a:r>
            <a:endParaRPr lang="en-US" altLang="ja-JP" sz="900" dirty="0">
              <a:solidFill>
                <a:schemeClr val="tx1"/>
              </a:solidFill>
              <a:latin typeface="+mn-ea"/>
            </a:endParaRPr>
          </a:p>
        </p:txBody>
      </p:sp>
      <p:cxnSp>
        <p:nvCxnSpPr>
          <p:cNvPr id="27" name="直線矢印コネクタ 7"/>
          <p:cNvCxnSpPr>
            <a:stCxn id="10" idx="4"/>
            <a:endCxn id="15" idx="1"/>
          </p:cNvCxnSpPr>
          <p:nvPr/>
        </p:nvCxnSpPr>
        <p:spPr>
          <a:xfrm>
            <a:off x="2987824" y="2524821"/>
            <a:ext cx="1620180" cy="58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Freeform 402"/>
          <p:cNvSpPr>
            <a:spLocks noChangeAspect="1" noEditPoints="1"/>
          </p:cNvSpPr>
          <p:nvPr/>
        </p:nvSpPr>
        <p:spPr bwMode="auto">
          <a:xfrm>
            <a:off x="6458225" y="3060375"/>
            <a:ext cx="490039" cy="542607"/>
          </a:xfrm>
          <a:custGeom>
            <a:avLst/>
            <a:gdLst>
              <a:gd name="T0" fmla="*/ 258 w 821"/>
              <a:gd name="T1" fmla="*/ 206 h 938"/>
              <a:gd name="T2" fmla="*/ 244 w 821"/>
              <a:gd name="T3" fmla="*/ 213 h 938"/>
              <a:gd name="T4" fmla="*/ 235 w 821"/>
              <a:gd name="T5" fmla="*/ 229 h 938"/>
              <a:gd name="T6" fmla="*/ 235 w 821"/>
              <a:gd name="T7" fmla="*/ 241 h 938"/>
              <a:gd name="T8" fmla="*/ 244 w 821"/>
              <a:gd name="T9" fmla="*/ 255 h 938"/>
              <a:gd name="T10" fmla="*/ 258 w 821"/>
              <a:gd name="T11" fmla="*/ 264 h 938"/>
              <a:gd name="T12" fmla="*/ 557 w 821"/>
              <a:gd name="T13" fmla="*/ 264 h 938"/>
              <a:gd name="T14" fmla="*/ 574 w 821"/>
              <a:gd name="T15" fmla="*/ 259 h 938"/>
              <a:gd name="T16" fmla="*/ 585 w 821"/>
              <a:gd name="T17" fmla="*/ 246 h 938"/>
              <a:gd name="T18" fmla="*/ 587 w 821"/>
              <a:gd name="T19" fmla="*/ 235 h 938"/>
              <a:gd name="T20" fmla="*/ 582 w 821"/>
              <a:gd name="T21" fmla="*/ 218 h 938"/>
              <a:gd name="T22" fmla="*/ 569 w 821"/>
              <a:gd name="T23" fmla="*/ 207 h 938"/>
              <a:gd name="T24" fmla="*/ 264 w 821"/>
              <a:gd name="T25" fmla="*/ 205 h 938"/>
              <a:gd name="T26" fmla="*/ 247 w 821"/>
              <a:gd name="T27" fmla="*/ 293 h 938"/>
              <a:gd name="T28" fmla="*/ 171 w 821"/>
              <a:gd name="T29" fmla="*/ 363 h 938"/>
              <a:gd name="T30" fmla="*/ 105 w 821"/>
              <a:gd name="T31" fmla="*/ 452 h 938"/>
              <a:gd name="T32" fmla="*/ 54 w 821"/>
              <a:gd name="T33" fmla="*/ 549 h 938"/>
              <a:gd name="T34" fmla="*/ 18 w 821"/>
              <a:gd name="T35" fmla="*/ 647 h 938"/>
              <a:gd name="T36" fmla="*/ 2 w 821"/>
              <a:gd name="T37" fmla="*/ 739 h 938"/>
              <a:gd name="T38" fmla="*/ 0 w 821"/>
              <a:gd name="T39" fmla="*/ 783 h 938"/>
              <a:gd name="T40" fmla="*/ 9 w 821"/>
              <a:gd name="T41" fmla="*/ 829 h 938"/>
              <a:gd name="T42" fmla="*/ 26 w 821"/>
              <a:gd name="T43" fmla="*/ 864 h 938"/>
              <a:gd name="T44" fmla="*/ 50 w 821"/>
              <a:gd name="T45" fmla="*/ 891 h 938"/>
              <a:gd name="T46" fmla="*/ 82 w 821"/>
              <a:gd name="T47" fmla="*/ 911 h 938"/>
              <a:gd name="T48" fmla="*/ 120 w 821"/>
              <a:gd name="T49" fmla="*/ 924 h 938"/>
              <a:gd name="T50" fmla="*/ 215 w 821"/>
              <a:gd name="T51" fmla="*/ 937 h 938"/>
              <a:gd name="T52" fmla="*/ 411 w 821"/>
              <a:gd name="T53" fmla="*/ 938 h 938"/>
              <a:gd name="T54" fmla="*/ 570 w 821"/>
              <a:gd name="T55" fmla="*/ 938 h 938"/>
              <a:gd name="T56" fmla="*/ 672 w 821"/>
              <a:gd name="T57" fmla="*/ 930 h 938"/>
              <a:gd name="T58" fmla="*/ 727 w 821"/>
              <a:gd name="T59" fmla="*/ 915 h 938"/>
              <a:gd name="T60" fmla="*/ 762 w 821"/>
              <a:gd name="T61" fmla="*/ 899 h 938"/>
              <a:gd name="T62" fmla="*/ 789 w 821"/>
              <a:gd name="T63" fmla="*/ 873 h 938"/>
              <a:gd name="T64" fmla="*/ 808 w 821"/>
              <a:gd name="T65" fmla="*/ 841 h 938"/>
              <a:gd name="T66" fmla="*/ 819 w 821"/>
              <a:gd name="T67" fmla="*/ 800 h 938"/>
              <a:gd name="T68" fmla="*/ 821 w 821"/>
              <a:gd name="T69" fmla="*/ 767 h 938"/>
              <a:gd name="T70" fmla="*/ 811 w 821"/>
              <a:gd name="T71" fmla="*/ 679 h 938"/>
              <a:gd name="T72" fmla="*/ 781 w 821"/>
              <a:gd name="T73" fmla="*/ 582 h 938"/>
              <a:gd name="T74" fmla="*/ 735 w 821"/>
              <a:gd name="T75" fmla="*/ 483 h 938"/>
              <a:gd name="T76" fmla="*/ 675 w 821"/>
              <a:gd name="T77" fmla="*/ 392 h 938"/>
              <a:gd name="T78" fmla="*/ 601 w 821"/>
              <a:gd name="T79" fmla="*/ 314 h 938"/>
              <a:gd name="T80" fmla="*/ 247 w 821"/>
              <a:gd name="T81" fmla="*/ 176 h 938"/>
              <a:gd name="T82" fmla="*/ 594 w 821"/>
              <a:gd name="T83" fmla="*/ 157 h 938"/>
              <a:gd name="T84" fmla="*/ 631 w 821"/>
              <a:gd name="T85" fmla="*/ 113 h 938"/>
              <a:gd name="T86" fmla="*/ 655 w 821"/>
              <a:gd name="T87" fmla="*/ 73 h 938"/>
              <a:gd name="T88" fmla="*/ 660 w 821"/>
              <a:gd name="T89" fmla="*/ 41 h 938"/>
              <a:gd name="T90" fmla="*/ 654 w 821"/>
              <a:gd name="T91" fmla="*/ 24 h 938"/>
              <a:gd name="T92" fmla="*/ 646 w 821"/>
              <a:gd name="T93" fmla="*/ 13 h 938"/>
              <a:gd name="T94" fmla="*/ 627 w 821"/>
              <a:gd name="T95" fmla="*/ 3 h 938"/>
              <a:gd name="T96" fmla="*/ 591 w 821"/>
              <a:gd name="T97" fmla="*/ 1 h 938"/>
              <a:gd name="T98" fmla="*/ 540 w 821"/>
              <a:gd name="T99" fmla="*/ 14 h 938"/>
              <a:gd name="T100" fmla="*/ 459 w 821"/>
              <a:gd name="T101" fmla="*/ 51 h 938"/>
              <a:gd name="T102" fmla="*/ 420 w 821"/>
              <a:gd name="T103" fmla="*/ 65 h 938"/>
              <a:gd name="T104" fmla="*/ 401 w 821"/>
              <a:gd name="T105" fmla="*/ 65 h 938"/>
              <a:gd name="T106" fmla="*/ 363 w 821"/>
              <a:gd name="T107" fmla="*/ 51 h 938"/>
              <a:gd name="T108" fmla="*/ 281 w 821"/>
              <a:gd name="T109" fmla="*/ 14 h 938"/>
              <a:gd name="T110" fmla="*/ 231 w 821"/>
              <a:gd name="T111" fmla="*/ 1 h 938"/>
              <a:gd name="T112" fmla="*/ 195 w 821"/>
              <a:gd name="T113" fmla="*/ 3 h 938"/>
              <a:gd name="T114" fmla="*/ 177 w 821"/>
              <a:gd name="T115" fmla="*/ 13 h 938"/>
              <a:gd name="T116" fmla="*/ 167 w 821"/>
              <a:gd name="T117" fmla="*/ 24 h 938"/>
              <a:gd name="T118" fmla="*/ 161 w 821"/>
              <a:gd name="T119" fmla="*/ 41 h 938"/>
              <a:gd name="T120" fmla="*/ 167 w 821"/>
              <a:gd name="T121" fmla="*/ 73 h 938"/>
              <a:gd name="T122" fmla="*/ 190 w 821"/>
              <a:gd name="T123" fmla="*/ 113 h 938"/>
              <a:gd name="T124" fmla="*/ 228 w 821"/>
              <a:gd name="T125" fmla="*/ 157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1" h="938">
                <a:moveTo>
                  <a:pt x="264" y="205"/>
                </a:moveTo>
                <a:lnTo>
                  <a:pt x="264" y="205"/>
                </a:lnTo>
                <a:lnTo>
                  <a:pt x="258" y="206"/>
                </a:lnTo>
                <a:lnTo>
                  <a:pt x="252" y="207"/>
                </a:lnTo>
                <a:lnTo>
                  <a:pt x="247" y="210"/>
                </a:lnTo>
                <a:lnTo>
                  <a:pt x="244" y="213"/>
                </a:lnTo>
                <a:lnTo>
                  <a:pt x="240" y="218"/>
                </a:lnTo>
                <a:lnTo>
                  <a:pt x="237" y="223"/>
                </a:lnTo>
                <a:lnTo>
                  <a:pt x="235" y="229"/>
                </a:lnTo>
                <a:lnTo>
                  <a:pt x="234" y="235"/>
                </a:lnTo>
                <a:lnTo>
                  <a:pt x="234" y="235"/>
                </a:lnTo>
                <a:lnTo>
                  <a:pt x="235" y="241"/>
                </a:lnTo>
                <a:lnTo>
                  <a:pt x="237" y="246"/>
                </a:lnTo>
                <a:lnTo>
                  <a:pt x="240" y="251"/>
                </a:lnTo>
                <a:lnTo>
                  <a:pt x="244" y="255"/>
                </a:lnTo>
                <a:lnTo>
                  <a:pt x="247" y="259"/>
                </a:lnTo>
                <a:lnTo>
                  <a:pt x="252" y="261"/>
                </a:lnTo>
                <a:lnTo>
                  <a:pt x="258" y="264"/>
                </a:lnTo>
                <a:lnTo>
                  <a:pt x="264" y="264"/>
                </a:lnTo>
                <a:lnTo>
                  <a:pt x="557" y="264"/>
                </a:lnTo>
                <a:lnTo>
                  <a:pt x="557" y="264"/>
                </a:lnTo>
                <a:lnTo>
                  <a:pt x="563" y="264"/>
                </a:lnTo>
                <a:lnTo>
                  <a:pt x="569" y="261"/>
                </a:lnTo>
                <a:lnTo>
                  <a:pt x="574" y="259"/>
                </a:lnTo>
                <a:lnTo>
                  <a:pt x="579" y="255"/>
                </a:lnTo>
                <a:lnTo>
                  <a:pt x="582" y="251"/>
                </a:lnTo>
                <a:lnTo>
                  <a:pt x="585" y="246"/>
                </a:lnTo>
                <a:lnTo>
                  <a:pt x="586" y="241"/>
                </a:lnTo>
                <a:lnTo>
                  <a:pt x="587" y="235"/>
                </a:lnTo>
                <a:lnTo>
                  <a:pt x="587" y="235"/>
                </a:lnTo>
                <a:lnTo>
                  <a:pt x="586" y="229"/>
                </a:lnTo>
                <a:lnTo>
                  <a:pt x="585" y="223"/>
                </a:lnTo>
                <a:lnTo>
                  <a:pt x="582" y="218"/>
                </a:lnTo>
                <a:lnTo>
                  <a:pt x="579" y="213"/>
                </a:lnTo>
                <a:lnTo>
                  <a:pt x="574" y="210"/>
                </a:lnTo>
                <a:lnTo>
                  <a:pt x="569" y="207"/>
                </a:lnTo>
                <a:lnTo>
                  <a:pt x="563" y="206"/>
                </a:lnTo>
                <a:lnTo>
                  <a:pt x="557" y="205"/>
                </a:lnTo>
                <a:lnTo>
                  <a:pt x="264" y="205"/>
                </a:lnTo>
                <a:close/>
                <a:moveTo>
                  <a:pt x="574" y="293"/>
                </a:moveTo>
                <a:lnTo>
                  <a:pt x="247" y="293"/>
                </a:lnTo>
                <a:lnTo>
                  <a:pt x="247" y="293"/>
                </a:lnTo>
                <a:lnTo>
                  <a:pt x="221" y="314"/>
                </a:lnTo>
                <a:lnTo>
                  <a:pt x="195" y="338"/>
                </a:lnTo>
                <a:lnTo>
                  <a:pt x="171" y="363"/>
                </a:lnTo>
                <a:lnTo>
                  <a:pt x="148" y="392"/>
                </a:lnTo>
                <a:lnTo>
                  <a:pt x="125" y="421"/>
                </a:lnTo>
                <a:lnTo>
                  <a:pt x="105" y="452"/>
                </a:lnTo>
                <a:lnTo>
                  <a:pt x="87" y="483"/>
                </a:lnTo>
                <a:lnTo>
                  <a:pt x="69" y="516"/>
                </a:lnTo>
                <a:lnTo>
                  <a:pt x="54" y="549"/>
                </a:lnTo>
                <a:lnTo>
                  <a:pt x="40" y="582"/>
                </a:lnTo>
                <a:lnTo>
                  <a:pt x="28" y="614"/>
                </a:lnTo>
                <a:lnTo>
                  <a:pt x="18" y="647"/>
                </a:lnTo>
                <a:lnTo>
                  <a:pt x="11" y="679"/>
                </a:lnTo>
                <a:lnTo>
                  <a:pt x="5" y="709"/>
                </a:lnTo>
                <a:lnTo>
                  <a:pt x="2" y="739"/>
                </a:lnTo>
                <a:lnTo>
                  <a:pt x="0" y="767"/>
                </a:lnTo>
                <a:lnTo>
                  <a:pt x="0" y="767"/>
                </a:lnTo>
                <a:lnTo>
                  <a:pt x="0" y="783"/>
                </a:lnTo>
                <a:lnTo>
                  <a:pt x="3" y="800"/>
                </a:lnTo>
                <a:lnTo>
                  <a:pt x="5" y="815"/>
                </a:lnTo>
                <a:lnTo>
                  <a:pt x="9" y="829"/>
                </a:lnTo>
                <a:lnTo>
                  <a:pt x="14" y="841"/>
                </a:lnTo>
                <a:lnTo>
                  <a:pt x="18" y="853"/>
                </a:lnTo>
                <a:lnTo>
                  <a:pt x="26" y="864"/>
                </a:lnTo>
                <a:lnTo>
                  <a:pt x="33" y="873"/>
                </a:lnTo>
                <a:lnTo>
                  <a:pt x="41" y="883"/>
                </a:lnTo>
                <a:lnTo>
                  <a:pt x="50" y="891"/>
                </a:lnTo>
                <a:lnTo>
                  <a:pt x="59" y="899"/>
                </a:lnTo>
                <a:lnTo>
                  <a:pt x="70" y="905"/>
                </a:lnTo>
                <a:lnTo>
                  <a:pt x="82" y="911"/>
                </a:lnTo>
                <a:lnTo>
                  <a:pt x="94" y="915"/>
                </a:lnTo>
                <a:lnTo>
                  <a:pt x="107" y="920"/>
                </a:lnTo>
                <a:lnTo>
                  <a:pt x="120" y="924"/>
                </a:lnTo>
                <a:lnTo>
                  <a:pt x="149" y="930"/>
                </a:lnTo>
                <a:lnTo>
                  <a:pt x="182" y="933"/>
                </a:lnTo>
                <a:lnTo>
                  <a:pt x="215" y="937"/>
                </a:lnTo>
                <a:lnTo>
                  <a:pt x="251" y="938"/>
                </a:lnTo>
                <a:lnTo>
                  <a:pt x="328" y="938"/>
                </a:lnTo>
                <a:lnTo>
                  <a:pt x="411" y="938"/>
                </a:lnTo>
                <a:lnTo>
                  <a:pt x="411" y="938"/>
                </a:lnTo>
                <a:lnTo>
                  <a:pt x="493" y="938"/>
                </a:lnTo>
                <a:lnTo>
                  <a:pt x="570" y="938"/>
                </a:lnTo>
                <a:lnTo>
                  <a:pt x="606" y="937"/>
                </a:lnTo>
                <a:lnTo>
                  <a:pt x="640" y="933"/>
                </a:lnTo>
                <a:lnTo>
                  <a:pt x="672" y="930"/>
                </a:lnTo>
                <a:lnTo>
                  <a:pt x="701" y="924"/>
                </a:lnTo>
                <a:lnTo>
                  <a:pt x="714" y="920"/>
                </a:lnTo>
                <a:lnTo>
                  <a:pt x="727" y="915"/>
                </a:lnTo>
                <a:lnTo>
                  <a:pt x="739" y="911"/>
                </a:lnTo>
                <a:lnTo>
                  <a:pt x="751" y="905"/>
                </a:lnTo>
                <a:lnTo>
                  <a:pt x="762" y="899"/>
                </a:lnTo>
                <a:lnTo>
                  <a:pt x="772" y="891"/>
                </a:lnTo>
                <a:lnTo>
                  <a:pt x="781" y="883"/>
                </a:lnTo>
                <a:lnTo>
                  <a:pt x="789" y="873"/>
                </a:lnTo>
                <a:lnTo>
                  <a:pt x="796" y="864"/>
                </a:lnTo>
                <a:lnTo>
                  <a:pt x="803" y="853"/>
                </a:lnTo>
                <a:lnTo>
                  <a:pt x="808" y="841"/>
                </a:lnTo>
                <a:lnTo>
                  <a:pt x="813" y="829"/>
                </a:lnTo>
                <a:lnTo>
                  <a:pt x="816" y="815"/>
                </a:lnTo>
                <a:lnTo>
                  <a:pt x="819" y="800"/>
                </a:lnTo>
                <a:lnTo>
                  <a:pt x="821" y="783"/>
                </a:lnTo>
                <a:lnTo>
                  <a:pt x="821" y="767"/>
                </a:lnTo>
                <a:lnTo>
                  <a:pt x="821" y="767"/>
                </a:lnTo>
                <a:lnTo>
                  <a:pt x="820" y="739"/>
                </a:lnTo>
                <a:lnTo>
                  <a:pt x="816" y="709"/>
                </a:lnTo>
                <a:lnTo>
                  <a:pt x="811" y="679"/>
                </a:lnTo>
                <a:lnTo>
                  <a:pt x="803" y="647"/>
                </a:lnTo>
                <a:lnTo>
                  <a:pt x="793" y="614"/>
                </a:lnTo>
                <a:lnTo>
                  <a:pt x="781" y="582"/>
                </a:lnTo>
                <a:lnTo>
                  <a:pt x="768" y="549"/>
                </a:lnTo>
                <a:lnTo>
                  <a:pt x="753" y="516"/>
                </a:lnTo>
                <a:lnTo>
                  <a:pt x="735" y="483"/>
                </a:lnTo>
                <a:lnTo>
                  <a:pt x="717" y="452"/>
                </a:lnTo>
                <a:lnTo>
                  <a:pt x="696" y="421"/>
                </a:lnTo>
                <a:lnTo>
                  <a:pt x="675" y="392"/>
                </a:lnTo>
                <a:lnTo>
                  <a:pt x="651" y="363"/>
                </a:lnTo>
                <a:lnTo>
                  <a:pt x="627" y="338"/>
                </a:lnTo>
                <a:lnTo>
                  <a:pt x="601" y="314"/>
                </a:lnTo>
                <a:lnTo>
                  <a:pt x="574" y="293"/>
                </a:lnTo>
                <a:lnTo>
                  <a:pt x="574" y="293"/>
                </a:lnTo>
                <a:close/>
                <a:moveTo>
                  <a:pt x="247" y="176"/>
                </a:moveTo>
                <a:lnTo>
                  <a:pt x="574" y="176"/>
                </a:lnTo>
                <a:lnTo>
                  <a:pt x="574" y="176"/>
                </a:lnTo>
                <a:lnTo>
                  <a:pt x="594" y="157"/>
                </a:lnTo>
                <a:lnTo>
                  <a:pt x="612" y="138"/>
                </a:lnTo>
                <a:lnTo>
                  <a:pt x="622" y="126"/>
                </a:lnTo>
                <a:lnTo>
                  <a:pt x="631" y="113"/>
                </a:lnTo>
                <a:lnTo>
                  <a:pt x="641" y="99"/>
                </a:lnTo>
                <a:lnTo>
                  <a:pt x="648" y="86"/>
                </a:lnTo>
                <a:lnTo>
                  <a:pt x="655" y="73"/>
                </a:lnTo>
                <a:lnTo>
                  <a:pt x="659" y="60"/>
                </a:lnTo>
                <a:lnTo>
                  <a:pt x="660" y="47"/>
                </a:lnTo>
                <a:lnTo>
                  <a:pt x="660" y="41"/>
                </a:lnTo>
                <a:lnTo>
                  <a:pt x="659" y="35"/>
                </a:lnTo>
                <a:lnTo>
                  <a:pt x="657" y="29"/>
                </a:lnTo>
                <a:lnTo>
                  <a:pt x="654" y="24"/>
                </a:lnTo>
                <a:lnTo>
                  <a:pt x="651" y="18"/>
                </a:lnTo>
                <a:lnTo>
                  <a:pt x="646" y="13"/>
                </a:lnTo>
                <a:lnTo>
                  <a:pt x="646" y="13"/>
                </a:lnTo>
                <a:lnTo>
                  <a:pt x="640" y="9"/>
                </a:lnTo>
                <a:lnTo>
                  <a:pt x="634" y="6"/>
                </a:lnTo>
                <a:lnTo>
                  <a:pt x="627" y="3"/>
                </a:lnTo>
                <a:lnTo>
                  <a:pt x="621" y="1"/>
                </a:lnTo>
                <a:lnTo>
                  <a:pt x="606" y="0"/>
                </a:lnTo>
                <a:lnTo>
                  <a:pt x="591" y="1"/>
                </a:lnTo>
                <a:lnTo>
                  <a:pt x="574" y="3"/>
                </a:lnTo>
                <a:lnTo>
                  <a:pt x="557" y="8"/>
                </a:lnTo>
                <a:lnTo>
                  <a:pt x="540" y="14"/>
                </a:lnTo>
                <a:lnTo>
                  <a:pt x="523" y="21"/>
                </a:lnTo>
                <a:lnTo>
                  <a:pt x="490" y="37"/>
                </a:lnTo>
                <a:lnTo>
                  <a:pt x="459" y="51"/>
                </a:lnTo>
                <a:lnTo>
                  <a:pt x="444" y="57"/>
                </a:lnTo>
                <a:lnTo>
                  <a:pt x="431" y="61"/>
                </a:lnTo>
                <a:lnTo>
                  <a:pt x="420" y="65"/>
                </a:lnTo>
                <a:lnTo>
                  <a:pt x="411" y="65"/>
                </a:lnTo>
                <a:lnTo>
                  <a:pt x="411" y="65"/>
                </a:lnTo>
                <a:lnTo>
                  <a:pt x="401" y="65"/>
                </a:lnTo>
                <a:lnTo>
                  <a:pt x="390" y="61"/>
                </a:lnTo>
                <a:lnTo>
                  <a:pt x="377" y="57"/>
                </a:lnTo>
                <a:lnTo>
                  <a:pt x="363" y="51"/>
                </a:lnTo>
                <a:lnTo>
                  <a:pt x="331" y="37"/>
                </a:lnTo>
                <a:lnTo>
                  <a:pt x="298" y="21"/>
                </a:lnTo>
                <a:lnTo>
                  <a:pt x="281" y="14"/>
                </a:lnTo>
                <a:lnTo>
                  <a:pt x="264" y="8"/>
                </a:lnTo>
                <a:lnTo>
                  <a:pt x="247" y="3"/>
                </a:lnTo>
                <a:lnTo>
                  <a:pt x="231" y="1"/>
                </a:lnTo>
                <a:lnTo>
                  <a:pt x="215" y="0"/>
                </a:lnTo>
                <a:lnTo>
                  <a:pt x="201" y="1"/>
                </a:lnTo>
                <a:lnTo>
                  <a:pt x="195" y="3"/>
                </a:lnTo>
                <a:lnTo>
                  <a:pt x="187" y="6"/>
                </a:lnTo>
                <a:lnTo>
                  <a:pt x="182" y="9"/>
                </a:lnTo>
                <a:lnTo>
                  <a:pt x="177" y="13"/>
                </a:lnTo>
                <a:lnTo>
                  <a:pt x="177" y="13"/>
                </a:lnTo>
                <a:lnTo>
                  <a:pt x="171" y="18"/>
                </a:lnTo>
                <a:lnTo>
                  <a:pt x="167" y="24"/>
                </a:lnTo>
                <a:lnTo>
                  <a:pt x="165" y="29"/>
                </a:lnTo>
                <a:lnTo>
                  <a:pt x="162" y="35"/>
                </a:lnTo>
                <a:lnTo>
                  <a:pt x="161" y="41"/>
                </a:lnTo>
                <a:lnTo>
                  <a:pt x="161" y="47"/>
                </a:lnTo>
                <a:lnTo>
                  <a:pt x="162" y="60"/>
                </a:lnTo>
                <a:lnTo>
                  <a:pt x="167" y="73"/>
                </a:lnTo>
                <a:lnTo>
                  <a:pt x="173" y="86"/>
                </a:lnTo>
                <a:lnTo>
                  <a:pt x="180" y="99"/>
                </a:lnTo>
                <a:lnTo>
                  <a:pt x="190" y="113"/>
                </a:lnTo>
                <a:lnTo>
                  <a:pt x="199" y="126"/>
                </a:lnTo>
                <a:lnTo>
                  <a:pt x="209" y="138"/>
                </a:lnTo>
                <a:lnTo>
                  <a:pt x="228" y="157"/>
                </a:lnTo>
                <a:lnTo>
                  <a:pt x="247" y="176"/>
                </a:lnTo>
                <a:lnTo>
                  <a:pt x="247" y="176"/>
                </a:lnTo>
                <a:close/>
              </a:path>
            </a:pathLst>
          </a:custGeom>
          <a:solidFill>
            <a:schemeClr val="tx2"/>
          </a:solidFill>
          <a:ln>
            <a:noFill/>
          </a:ln>
        </p:spPr>
        <p:txBody>
          <a:bodyPr vert="horz" wrap="square" lIns="91440" tIns="45720" rIns="91440" bIns="45720" numCol="1" anchor="ctr" anchorCtr="0" compatLnSpc="1">
            <a:prstTxWarp prst="textNoShape">
              <a:avLst/>
            </a:prstTxWarp>
          </a:bodyPr>
          <a:lstStyle/>
          <a:p>
            <a:pPr algn="ctr"/>
            <a:endParaRPr lang="en-US" altLang="ja-JP" sz="800" b="1" dirty="0">
              <a:solidFill>
                <a:schemeClr val="bg1"/>
              </a:solidFill>
              <a:latin typeface="+mn-ea"/>
            </a:endParaRPr>
          </a:p>
          <a:p>
            <a:pPr algn="ctr"/>
            <a:endParaRPr lang="en-US" altLang="ja-JP" sz="800" b="1" dirty="0">
              <a:solidFill>
                <a:schemeClr val="bg1"/>
              </a:solidFill>
              <a:latin typeface="+mn-ea"/>
            </a:endParaRPr>
          </a:p>
          <a:p>
            <a:pPr algn="ctr"/>
            <a:r>
              <a:rPr lang="en-US" altLang="ja-JP" sz="800" b="1" dirty="0">
                <a:solidFill>
                  <a:schemeClr val="bg1"/>
                </a:solidFill>
                <a:latin typeface="+mn-ea"/>
              </a:rPr>
              <a:t>FB</a:t>
            </a:r>
          </a:p>
          <a:p>
            <a:pPr algn="ctr"/>
            <a:r>
              <a:rPr lang="ja-JP" altLang="en-US" sz="800" b="1" dirty="0">
                <a:solidFill>
                  <a:schemeClr val="bg1"/>
                </a:solidFill>
                <a:latin typeface="+mn-ea"/>
              </a:rPr>
              <a:t>データ</a:t>
            </a:r>
            <a:endParaRPr lang="en-US" altLang="ja-JP" sz="800" b="1" dirty="0">
              <a:solidFill>
                <a:schemeClr val="bg1"/>
              </a:solidFill>
              <a:latin typeface="+mn-ea"/>
            </a:endParaRPr>
          </a:p>
        </p:txBody>
      </p:sp>
      <p:cxnSp>
        <p:nvCxnSpPr>
          <p:cNvPr id="29" name="直線矢印コネクタ 7"/>
          <p:cNvCxnSpPr>
            <a:stCxn id="10" idx="3"/>
            <a:endCxn id="24" idx="1"/>
          </p:cNvCxnSpPr>
          <p:nvPr/>
        </p:nvCxnSpPr>
        <p:spPr>
          <a:xfrm rot="16200000" flipH="1">
            <a:off x="2272954" y="3048745"/>
            <a:ext cx="529640" cy="252028"/>
          </a:xfrm>
          <a:prstGeom prst="bentConnector2">
            <a:avLst/>
          </a:prstGeom>
          <a:ln w="25400">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7"/>
          <p:cNvCxnSpPr>
            <a:stCxn id="24" idx="3"/>
          </p:cNvCxnSpPr>
          <p:nvPr/>
        </p:nvCxnSpPr>
        <p:spPr>
          <a:xfrm flipV="1">
            <a:off x="4168858" y="3436263"/>
            <a:ext cx="667234" cy="3316"/>
          </a:xfrm>
          <a:prstGeom prst="straightConnector1">
            <a:avLst/>
          </a:prstGeom>
          <a:ln w="25400">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7"/>
          <p:cNvCxnSpPr>
            <a:stCxn id="25" idx="4"/>
            <a:endCxn id="28" idx="16"/>
          </p:cNvCxnSpPr>
          <p:nvPr/>
        </p:nvCxnSpPr>
        <p:spPr>
          <a:xfrm flipV="1">
            <a:off x="5988220" y="3377956"/>
            <a:ext cx="502237" cy="1625"/>
          </a:xfrm>
          <a:prstGeom prst="straightConnector1">
            <a:avLst/>
          </a:prstGeom>
          <a:ln w="25400">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7"/>
          <p:cNvCxnSpPr>
            <a:stCxn id="25" idx="1"/>
            <a:endCxn id="15" idx="2"/>
          </p:cNvCxnSpPr>
          <p:nvPr/>
        </p:nvCxnSpPr>
        <p:spPr>
          <a:xfrm flipV="1">
            <a:off x="5412156" y="2823787"/>
            <a:ext cx="5938" cy="170675"/>
          </a:xfrm>
          <a:prstGeom prst="straightConnector1">
            <a:avLst/>
          </a:prstGeom>
          <a:ln w="25400">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3" name="楕円 32"/>
          <p:cNvSpPr/>
          <p:nvPr/>
        </p:nvSpPr>
        <p:spPr>
          <a:xfrm>
            <a:off x="3042406" y="2206166"/>
            <a:ext cx="288032" cy="284240"/>
          </a:xfrm>
          <a:prstGeom prst="ellipse">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tx1">
                    <a:lumMod val="75000"/>
                    <a:lumOff val="25000"/>
                  </a:schemeClr>
                </a:solidFill>
              </a:rPr>
              <a:t>A</a:t>
            </a:r>
            <a:endParaRPr kumimoji="1" lang="ja-JP" altLang="en-US" sz="1100" b="1">
              <a:solidFill>
                <a:schemeClr val="tx1">
                  <a:lumMod val="75000"/>
                  <a:lumOff val="25000"/>
                </a:schemeClr>
              </a:solidFill>
            </a:endParaRPr>
          </a:p>
        </p:txBody>
      </p:sp>
      <p:sp>
        <p:nvSpPr>
          <p:cNvPr id="34" name="楕円 33"/>
          <p:cNvSpPr/>
          <p:nvPr/>
        </p:nvSpPr>
        <p:spPr>
          <a:xfrm>
            <a:off x="2051720" y="2962250"/>
            <a:ext cx="288032" cy="284240"/>
          </a:xfrm>
          <a:prstGeom prst="ellipse">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tx1">
                    <a:lumMod val="75000"/>
                    <a:lumOff val="25000"/>
                  </a:schemeClr>
                </a:solidFill>
              </a:rPr>
              <a:t>B</a:t>
            </a:r>
            <a:endParaRPr kumimoji="1" lang="ja-JP" altLang="en-US" sz="1100" b="1">
              <a:solidFill>
                <a:schemeClr val="tx1">
                  <a:lumMod val="75000"/>
                  <a:lumOff val="25000"/>
                </a:schemeClr>
              </a:solidFill>
            </a:endParaRPr>
          </a:p>
        </p:txBody>
      </p:sp>
      <p:sp>
        <p:nvSpPr>
          <p:cNvPr id="35" name="角丸四角形 34"/>
          <p:cNvSpPr/>
          <p:nvPr/>
        </p:nvSpPr>
        <p:spPr>
          <a:xfrm>
            <a:off x="5706056" y="1477156"/>
            <a:ext cx="3437944" cy="374514"/>
          </a:xfrm>
          <a:prstGeom prst="roundRect">
            <a:avLst>
              <a:gd name="adj" fmla="val 1890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mn-ea"/>
              </a:rPr>
              <a:t>：　  支払管理（</a:t>
            </a:r>
            <a:r>
              <a:rPr lang="en-US" altLang="ja-JP" sz="1000">
                <a:solidFill>
                  <a:schemeClr val="tx1"/>
                </a:solidFill>
                <a:latin typeface="+mn-ea"/>
              </a:rPr>
              <a:t>AP</a:t>
            </a:r>
            <a:r>
              <a:rPr lang="ja-JP" altLang="en-US" sz="1000">
                <a:solidFill>
                  <a:schemeClr val="tx1"/>
                </a:solidFill>
                <a:latin typeface="+mn-ea"/>
              </a:rPr>
              <a:t>）へ支払データを連携する場合</a:t>
            </a:r>
            <a:endParaRPr lang="en-US" altLang="ja-JP" sz="1000">
              <a:solidFill>
                <a:schemeClr val="tx1"/>
              </a:solidFill>
              <a:latin typeface="+mn-ea"/>
            </a:endParaRPr>
          </a:p>
        </p:txBody>
      </p:sp>
      <p:grpSp>
        <p:nvGrpSpPr>
          <p:cNvPr id="36" name="グループ化 35"/>
          <p:cNvGrpSpPr/>
          <p:nvPr/>
        </p:nvGrpSpPr>
        <p:grpSpPr>
          <a:xfrm>
            <a:off x="5472100" y="1318662"/>
            <a:ext cx="3419900" cy="520300"/>
            <a:chOff x="5472100" y="1764000"/>
            <a:chExt cx="3419900" cy="520300"/>
          </a:xfrm>
        </p:grpSpPr>
        <p:cxnSp>
          <p:nvCxnSpPr>
            <p:cNvPr id="37" name="直線矢印コネクタ 7"/>
            <p:cNvCxnSpPr/>
            <p:nvPr/>
          </p:nvCxnSpPr>
          <p:spPr>
            <a:xfrm>
              <a:off x="5526036" y="2138514"/>
              <a:ext cx="272853" cy="0"/>
            </a:xfrm>
            <a:prstGeom prst="straightConnector1">
              <a:avLst/>
            </a:prstGeom>
            <a:ln w="25400">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7"/>
            <p:cNvCxnSpPr/>
            <p:nvPr/>
          </p:nvCxnSpPr>
          <p:spPr>
            <a:xfrm flipV="1">
              <a:off x="5526036" y="1922692"/>
              <a:ext cx="281774" cy="14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9" name="角丸四角形 38"/>
            <p:cNvSpPr/>
            <p:nvPr/>
          </p:nvSpPr>
          <p:spPr>
            <a:xfrm>
              <a:off x="5707070" y="1764000"/>
              <a:ext cx="3095330" cy="374514"/>
            </a:xfrm>
            <a:prstGeom prst="roundRect">
              <a:avLst>
                <a:gd name="adj" fmla="val 1890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mn-ea"/>
                </a:rPr>
                <a:t>：　  統合会計（</a:t>
              </a:r>
              <a:r>
                <a:rPr lang="en-US" altLang="ja-JP" sz="1000" dirty="0">
                  <a:solidFill>
                    <a:schemeClr val="tx1"/>
                  </a:solidFill>
                  <a:latin typeface="+mn-ea"/>
                </a:rPr>
                <a:t>GL</a:t>
              </a:r>
              <a:r>
                <a:rPr lang="ja-JP" altLang="en-US" sz="1000" dirty="0">
                  <a:solidFill>
                    <a:schemeClr val="tx1"/>
                  </a:solidFill>
                  <a:latin typeface="+mn-ea"/>
                </a:rPr>
                <a:t>）へ支払仕訳を連携する場合</a:t>
              </a:r>
              <a:endParaRPr lang="en-US" altLang="ja-JP" sz="1000" dirty="0">
                <a:solidFill>
                  <a:schemeClr val="tx1"/>
                </a:solidFill>
                <a:latin typeface="+mn-ea"/>
              </a:endParaRPr>
            </a:p>
          </p:txBody>
        </p:sp>
        <p:sp>
          <p:nvSpPr>
            <p:cNvPr id="40" name="角丸四角形 39"/>
            <p:cNvSpPr/>
            <p:nvPr/>
          </p:nvSpPr>
          <p:spPr>
            <a:xfrm>
              <a:off x="5472100" y="1813405"/>
              <a:ext cx="3419900" cy="470895"/>
            </a:xfrm>
            <a:prstGeom prst="roundRect">
              <a:avLst>
                <a:gd name="adj" fmla="val 2121"/>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40"/>
            <p:cNvSpPr>
              <a:spLocks noChangeAspect="1"/>
            </p:cNvSpPr>
            <p:nvPr/>
          </p:nvSpPr>
          <p:spPr>
            <a:xfrm>
              <a:off x="5935033" y="1844105"/>
              <a:ext cx="167067" cy="164867"/>
            </a:xfrm>
            <a:prstGeom prst="ellipse">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b="1">
                  <a:solidFill>
                    <a:schemeClr val="tx1">
                      <a:lumMod val="75000"/>
                      <a:lumOff val="25000"/>
                    </a:schemeClr>
                  </a:solidFill>
                </a:rPr>
                <a:t>A</a:t>
              </a:r>
              <a:endParaRPr kumimoji="1" lang="ja-JP" altLang="en-US" sz="1000" b="1">
                <a:solidFill>
                  <a:schemeClr val="tx1">
                    <a:lumMod val="75000"/>
                    <a:lumOff val="25000"/>
                  </a:schemeClr>
                </a:solidFill>
              </a:endParaRPr>
            </a:p>
          </p:txBody>
        </p:sp>
        <p:sp>
          <p:nvSpPr>
            <p:cNvPr id="42" name="楕円 41"/>
            <p:cNvSpPr>
              <a:spLocks noChangeAspect="1"/>
            </p:cNvSpPr>
            <p:nvPr/>
          </p:nvSpPr>
          <p:spPr>
            <a:xfrm>
              <a:off x="5935033" y="2060129"/>
              <a:ext cx="167067" cy="164867"/>
            </a:xfrm>
            <a:prstGeom prst="ellipse">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b="1">
                  <a:solidFill>
                    <a:schemeClr val="tx1">
                      <a:lumMod val="75000"/>
                      <a:lumOff val="25000"/>
                    </a:schemeClr>
                  </a:solidFill>
                </a:rPr>
                <a:t>B</a:t>
              </a:r>
              <a:endParaRPr kumimoji="1" lang="ja-JP" altLang="en-US" sz="1000" b="1">
                <a:solidFill>
                  <a:schemeClr val="tx1">
                    <a:lumMod val="75000"/>
                    <a:lumOff val="25000"/>
                  </a:schemeClr>
                </a:solidFill>
              </a:endParaRPr>
            </a:p>
          </p:txBody>
        </p:sp>
      </p:grpSp>
      <p:sp>
        <p:nvSpPr>
          <p:cNvPr id="43" name="正方形/長方形 42">
            <a:extLst>
              <a:ext uri="{FF2B5EF4-FFF2-40B4-BE49-F238E27FC236}">
                <a16:creationId xmlns:a16="http://schemas.microsoft.com/office/drawing/2014/main" id="{00745555-3160-5612-D8C4-1EE93F352FD8}"/>
              </a:ext>
            </a:extLst>
          </p:cNvPr>
          <p:cNvSpPr/>
          <p:nvPr/>
        </p:nvSpPr>
        <p:spPr>
          <a:xfrm>
            <a:off x="3062348" y="4869440"/>
            <a:ext cx="1525299" cy="292224"/>
          </a:xfrm>
          <a:prstGeom prst="rect">
            <a:avLst/>
          </a:prstGeom>
          <a:noFill/>
          <a:ln w="127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700" kern="0" dirty="0">
                <a:solidFill>
                  <a:sysClr val="windowText" lastClr="000000">
                    <a:lumMod val="50000"/>
                    <a:lumOff val="50000"/>
                  </a:sysClr>
                </a:solidFill>
                <a:latin typeface="メイリオ"/>
                <a:ea typeface="メイリオ"/>
              </a:rPr>
              <a:t>★新リース会計基準対応予定</a:t>
            </a:r>
            <a:endParaRPr kumimoji="0" lang="en-US" altLang="ja-JP" sz="700" b="0" i="0" u="none" strike="noStrike" kern="0" cap="none" spc="0" normalizeH="0" baseline="0" noProof="0" dirty="0">
              <a:ln>
                <a:noFill/>
              </a:ln>
              <a:solidFill>
                <a:sysClr val="windowText" lastClr="000000">
                  <a:lumMod val="50000"/>
                  <a:lumOff val="50000"/>
                </a:sysClr>
              </a:solidFill>
              <a:effectLst/>
              <a:uLnTx/>
              <a:uFillTx/>
              <a:latin typeface="メイリオ"/>
              <a:ea typeface="メイリオ"/>
              <a:cs typeface="+mn-cs"/>
            </a:endParaRPr>
          </a:p>
        </p:txBody>
      </p:sp>
    </p:spTree>
    <p:extLst>
      <p:ext uri="{BB962C8B-B14F-4D97-AF65-F5344CB8AC3E}">
        <p14:creationId xmlns:p14="http://schemas.microsoft.com/office/powerpoint/2010/main" val="3318951219"/>
      </p:ext>
    </p:extLst>
  </p:cSld>
  <p:clrMapOvr>
    <a:masterClrMapping/>
  </p:clrMapOvr>
</p:sld>
</file>

<file path=ppt/theme/theme1.xml><?xml version="1.0" encoding="utf-8"?>
<a:theme xmlns:a="http://schemas.openxmlformats.org/drawingml/2006/main" name="Office ​​テーマ">
  <a:themeElements>
    <a:clrScheme name="SuperStream 2021">
      <a:dk1>
        <a:sysClr val="windowText" lastClr="000000"/>
      </a:dk1>
      <a:lt1>
        <a:sysClr val="window" lastClr="FFFFFF"/>
      </a:lt1>
      <a:dk2>
        <a:srgbClr val="008CCF"/>
      </a:dk2>
      <a:lt2>
        <a:srgbClr val="FFFFFF"/>
      </a:lt2>
      <a:accent1>
        <a:srgbClr val="FABE00"/>
      </a:accent1>
      <a:accent2>
        <a:srgbClr val="54C3F1"/>
      </a:accent2>
      <a:accent3>
        <a:srgbClr val="EE7B48"/>
      </a:accent3>
      <a:accent4>
        <a:srgbClr val="CE67A4"/>
      </a:accent4>
      <a:accent5>
        <a:srgbClr val="8FC31F"/>
      </a:accent5>
      <a:accent6>
        <a:srgbClr val="2E7DC2"/>
      </a:accent6>
      <a:hlink>
        <a:srgbClr val="008CCF"/>
      </a:hlink>
      <a:folHlink>
        <a:srgbClr val="008CCF"/>
      </a:folHlink>
    </a:clrScheme>
    <a:fontScheme name="SuperStream 2015">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SuperStream 2021">
      <a:dk1>
        <a:sysClr val="windowText" lastClr="000000"/>
      </a:dk1>
      <a:lt1>
        <a:sysClr val="window" lastClr="FFFFFF"/>
      </a:lt1>
      <a:dk2>
        <a:srgbClr val="008CCF"/>
      </a:dk2>
      <a:lt2>
        <a:srgbClr val="FFFFFF"/>
      </a:lt2>
      <a:accent1>
        <a:srgbClr val="FABE00"/>
      </a:accent1>
      <a:accent2>
        <a:srgbClr val="54C3F1"/>
      </a:accent2>
      <a:accent3>
        <a:srgbClr val="EE7B48"/>
      </a:accent3>
      <a:accent4>
        <a:srgbClr val="CE67A4"/>
      </a:accent4>
      <a:accent5>
        <a:srgbClr val="8FC31F"/>
      </a:accent5>
      <a:accent6>
        <a:srgbClr val="2E7DC2"/>
      </a:accent6>
      <a:hlink>
        <a:srgbClr val="008CCF"/>
      </a:hlink>
      <a:folHlink>
        <a:srgbClr val="008CCF"/>
      </a:folHlink>
    </a:clrScheme>
    <a:fontScheme name="SuperStream 2015">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15900</Words>
  <Application>Microsoft Office PowerPoint</Application>
  <PresentationFormat>画面に合わせる (16:9)</PresentationFormat>
  <Paragraphs>3124</Paragraphs>
  <Slides>114</Slides>
  <Notes>30</Notes>
  <HiddenSlides>0</HiddenSlides>
  <MMClips>0</MMClips>
  <ScaleCrop>false</ScaleCrop>
  <HeadingPairs>
    <vt:vector size="6" baseType="variant">
      <vt:variant>
        <vt:lpstr>使用されているフォント</vt:lpstr>
      </vt:variant>
      <vt:variant>
        <vt:i4>15</vt:i4>
      </vt:variant>
      <vt:variant>
        <vt:lpstr>テーマ</vt:lpstr>
      </vt:variant>
      <vt:variant>
        <vt:i4>2</vt:i4>
      </vt:variant>
      <vt:variant>
        <vt:lpstr>スライド タイトル</vt:lpstr>
      </vt:variant>
      <vt:variant>
        <vt:i4>114</vt:i4>
      </vt:variant>
    </vt:vector>
  </HeadingPairs>
  <TitlesOfParts>
    <vt:vector size="131" baseType="lpstr">
      <vt:lpstr>BIZ UDPゴシック</vt:lpstr>
      <vt:lpstr>HGP創英角ｺﾞｼｯｸUB</vt:lpstr>
      <vt:lpstr>Meiryo UI</vt:lpstr>
      <vt:lpstr>ＭＳ Ｐゴシック</vt:lpstr>
      <vt:lpstr>メイリオ</vt:lpstr>
      <vt:lpstr>メイリオ本文</vt:lpstr>
      <vt:lpstr>游ゴシック</vt:lpstr>
      <vt:lpstr>Arial</vt:lpstr>
      <vt:lpstr>Arial Black</vt:lpstr>
      <vt:lpstr>Calibri</vt:lpstr>
      <vt:lpstr>MV Boli</vt:lpstr>
      <vt:lpstr>Tahoma</vt:lpstr>
      <vt:lpstr>Times New Roman</vt:lpstr>
      <vt:lpstr>Wingdings</vt:lpstr>
      <vt:lpstr>Wingdings 2</vt:lpstr>
      <vt:lpstr>Office ​​テーマ</vt:lpstr>
      <vt:lpstr>1_Office ​​テーマ</vt:lpstr>
      <vt:lpstr>SuperStream-NX 統合会計　ご紹介補足資料</vt:lpstr>
      <vt:lpstr>PowerPoint プレゼンテーション</vt:lpstr>
      <vt:lpstr>01 GL：一般会計・管理会計</vt:lpstr>
      <vt:lpstr>一般会計・管理会計システムフロー</vt:lpstr>
      <vt:lpstr>SuperStream-NXの入力画面</vt:lpstr>
      <vt:lpstr>SuperStream-NXの仕訳入力（通常入力）</vt:lpstr>
      <vt:lpstr>SuperStream-NXの仕訳入力（一覧入力）</vt:lpstr>
      <vt:lpstr>SuperStream-NXの仕訳入力（簡易入力）</vt:lpstr>
      <vt:lpstr>さまざまな角度から収支状況をレポーティング </vt:lpstr>
      <vt:lpstr>入力・承認業務の効率化をサポート</vt:lpstr>
      <vt:lpstr>入力・承認業務の効率化をサポート</vt:lpstr>
      <vt:lpstr>入力・承認業務の効率化をサポート </vt:lpstr>
      <vt:lpstr>タイムリーな意思決定を支える経営基盤 </vt:lpstr>
      <vt:lpstr>タイムリーな意思決定を支える経営基盤 </vt:lpstr>
      <vt:lpstr>財務データの分析・可視化機能 </vt:lpstr>
      <vt:lpstr>財務データの分析・可視化機能 </vt:lpstr>
      <vt:lpstr>共通経費の適正な配賦 </vt:lpstr>
      <vt:lpstr>複数パターンの予算管理 </vt:lpstr>
      <vt:lpstr>さまざまな角度から収支状況をレポーティング </vt:lpstr>
      <vt:lpstr>勘定科目の管理体系 </vt:lpstr>
      <vt:lpstr>帳票出力形式の設定</vt:lpstr>
      <vt:lpstr>拡張性が高いシステム</vt:lpstr>
      <vt:lpstr>入力締めの設定</vt:lpstr>
      <vt:lpstr>資金繰管理</vt:lpstr>
      <vt:lpstr>キャッシュ・フロー計算書</vt:lpstr>
      <vt:lpstr>消費税差額チェックリスト </vt:lpstr>
      <vt:lpstr>新収益認識基準への対応 </vt:lpstr>
      <vt:lpstr>インボイス制度への対応</vt:lpstr>
      <vt:lpstr>インボイス制度への対応</vt:lpstr>
      <vt:lpstr>インボイス制度への対応</vt:lpstr>
      <vt:lpstr>インボイス制度への対応</vt:lpstr>
      <vt:lpstr>法人税等の電子申告義務化に対応 </vt:lpstr>
      <vt:lpstr>02 AP：支払管理・経費精算</vt:lpstr>
      <vt:lpstr>支払管理・経費精算管理システムフロー</vt:lpstr>
      <vt:lpstr>債務計上処理の概要</vt:lpstr>
      <vt:lpstr>多彩な支払方法への対応 </vt:lpstr>
      <vt:lpstr>債務計上仕訳と支払仕訳 </vt:lpstr>
      <vt:lpstr>経過勘定（前払金）の振替機能 </vt:lpstr>
      <vt:lpstr>ワークフロー承認のルート設定 </vt:lpstr>
      <vt:lpstr>インボイス制度対応</vt:lpstr>
      <vt:lpstr>インボイス制度対応</vt:lpstr>
      <vt:lpstr>インボイス制度対応</vt:lpstr>
      <vt:lpstr>適格請求書(インボイス)の発行・保存</vt:lpstr>
      <vt:lpstr>デジタルインボイスへの対応</vt:lpstr>
      <vt:lpstr>デジタルインボイスオプション</vt:lpstr>
      <vt:lpstr>デジタルインボイスオプション</vt:lpstr>
      <vt:lpstr>支払調書の電子申告連携に対応</vt:lpstr>
      <vt:lpstr>経費精算 </vt:lpstr>
      <vt:lpstr>経費精算</vt:lpstr>
      <vt:lpstr>経費精算</vt:lpstr>
      <vt:lpstr>AI-OCR（請求書・請求書明細）オプション </vt:lpstr>
      <vt:lpstr>03 AR：債権管理</vt:lpstr>
      <vt:lpstr>債権管理システムフロー</vt:lpstr>
      <vt:lpstr>債権計上処理の概要 </vt:lpstr>
      <vt:lpstr>入金処理の概要 </vt:lpstr>
      <vt:lpstr>入金入力予定紐付 </vt:lpstr>
      <vt:lpstr>債権データの消込 </vt:lpstr>
      <vt:lpstr>手動消込（任意消込）</vt:lpstr>
      <vt:lpstr>相殺処理 </vt:lpstr>
      <vt:lpstr>仕入先・得意先の階層化</vt:lpstr>
      <vt:lpstr>インボイス制度対応</vt:lpstr>
      <vt:lpstr>インボイス制度対応</vt:lpstr>
      <vt:lpstr>インボイス制度対応</vt:lpstr>
      <vt:lpstr>適格請求書(インボイス)の発行・保存</vt:lpstr>
      <vt:lpstr>デジタルインボイスへの対応</vt:lpstr>
      <vt:lpstr>デジタルインボイス　送り手側の機能ポイント</vt:lpstr>
      <vt:lpstr>04 API連携対応</vt:lpstr>
      <vt:lpstr>API連携（銀行マスタAPI） </vt:lpstr>
      <vt:lpstr>API連携（取引先マスタAPI）</vt:lpstr>
      <vt:lpstr>API連携（銀行口座API）</vt:lpstr>
      <vt:lpstr>05 グループ企業向け機能</vt:lpstr>
      <vt:lpstr>グループ企業向け機能</vt:lpstr>
      <vt:lpstr>グループ企業向け機能</vt:lpstr>
      <vt:lpstr>グループ企業向け機能</vt:lpstr>
      <vt:lpstr>グループ企業向け機能</vt:lpstr>
      <vt:lpstr>グループ企業向け機能</vt:lpstr>
      <vt:lpstr>グループ企業向け機能</vt:lpstr>
      <vt:lpstr>グループ企業向け機能</vt:lpstr>
      <vt:lpstr>グループ企業向け機能 </vt:lpstr>
      <vt:lpstr>グループ企業向け機能</vt:lpstr>
      <vt:lpstr>グループ企業向け機能</vt:lpstr>
      <vt:lpstr>06 グローバル対応</vt:lpstr>
      <vt:lpstr>グローバル対応 </vt:lpstr>
      <vt:lpstr>グローバル対応</vt:lpstr>
      <vt:lpstr>グローバル対応 </vt:lpstr>
      <vt:lpstr>グローバル対応 </vt:lpstr>
      <vt:lpstr>07 ファクタリングシステム</vt:lpstr>
      <vt:lpstr>ファクタリングシステム</vt:lpstr>
      <vt:lpstr>ファクタリングシステム</vt:lpstr>
      <vt:lpstr>ファクタリングシステム</vt:lpstr>
      <vt:lpstr>ファクタリングシステム</vt:lpstr>
      <vt:lpstr>08 その他資料</vt:lpstr>
      <vt:lpstr>その他</vt:lpstr>
      <vt:lpstr>その他</vt:lpstr>
      <vt:lpstr>その他</vt:lpstr>
      <vt:lpstr>その他</vt:lpstr>
      <vt:lpstr>その他</vt:lpstr>
      <vt:lpstr>その他</vt:lpstr>
      <vt:lpstr>その他</vt:lpstr>
      <vt:lpstr>その他</vt:lpstr>
      <vt:lpstr>その他</vt:lpstr>
      <vt:lpstr>その他 </vt:lpstr>
      <vt:lpstr>その他</vt:lpstr>
      <vt:lpstr>その他</vt:lpstr>
      <vt:lpstr>09 内部統制</vt:lpstr>
      <vt:lpstr>内部統制</vt:lpstr>
      <vt:lpstr>内部統制</vt:lpstr>
      <vt:lpstr>内部統制</vt:lpstr>
      <vt:lpstr>内部統制</vt:lpstr>
      <vt:lpstr>内部統制</vt:lpstr>
      <vt:lpstr>10 稼働環境</vt:lpstr>
      <vt:lpstr>SuperStream-NX 会計ソリューション 稼働環境</vt:lpstr>
      <vt:lpstr>アプリケーションアーキテクチャ</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2026-06-01T00:44:48Z</dcterms:created>
  <dcterms:modified xsi:type="dcterms:W3CDTF">2026-06-01T00:46:33Z</dcterms:modified>
</cp:coreProperties>
</file>